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55"/>
  </p:notesMasterIdLst>
  <p:sldIdLst>
    <p:sldId id="257" r:id="rId3"/>
    <p:sldId id="265" r:id="rId4"/>
    <p:sldId id="266" r:id="rId5"/>
    <p:sldId id="278" r:id="rId6"/>
    <p:sldId id="271" r:id="rId7"/>
    <p:sldId id="258" r:id="rId8"/>
    <p:sldId id="259" r:id="rId9"/>
    <p:sldId id="262" r:id="rId10"/>
    <p:sldId id="272" r:id="rId11"/>
    <p:sldId id="267" r:id="rId12"/>
    <p:sldId id="277" r:id="rId13"/>
    <p:sldId id="280" r:id="rId14"/>
    <p:sldId id="279" r:id="rId15"/>
    <p:sldId id="281" r:id="rId16"/>
    <p:sldId id="287" r:id="rId17"/>
    <p:sldId id="292" r:id="rId18"/>
    <p:sldId id="282" r:id="rId19"/>
    <p:sldId id="288" r:id="rId20"/>
    <p:sldId id="312" r:id="rId21"/>
    <p:sldId id="313" r:id="rId22"/>
    <p:sldId id="314" r:id="rId23"/>
    <p:sldId id="315" r:id="rId24"/>
    <p:sldId id="316" r:id="rId25"/>
    <p:sldId id="291" r:id="rId26"/>
    <p:sldId id="297" r:id="rId27"/>
    <p:sldId id="298" r:id="rId28"/>
    <p:sldId id="306" r:id="rId29"/>
    <p:sldId id="307" r:id="rId30"/>
    <p:sldId id="322" r:id="rId31"/>
    <p:sldId id="284" r:id="rId32"/>
    <p:sldId id="289" r:id="rId33"/>
    <p:sldId id="290" r:id="rId34"/>
    <p:sldId id="285" r:id="rId35"/>
    <p:sldId id="286" r:id="rId36"/>
    <p:sldId id="321" r:id="rId37"/>
    <p:sldId id="300" r:id="rId38"/>
    <p:sldId id="301" r:id="rId39"/>
    <p:sldId id="302" r:id="rId40"/>
    <p:sldId id="303" r:id="rId41"/>
    <p:sldId id="304" r:id="rId42"/>
    <p:sldId id="305" r:id="rId43"/>
    <p:sldId id="311" r:id="rId44"/>
    <p:sldId id="323" r:id="rId45"/>
    <p:sldId id="317" r:id="rId46"/>
    <p:sldId id="318" r:id="rId47"/>
    <p:sldId id="319" r:id="rId48"/>
    <p:sldId id="320" r:id="rId49"/>
    <p:sldId id="260" r:id="rId50"/>
    <p:sldId id="263" r:id="rId51"/>
    <p:sldId id="264" r:id="rId52"/>
    <p:sldId id="261" r:id="rId53"/>
    <p:sldId id="324" r:id="rId5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66" d="100"/>
          <a:sy n="66" d="100"/>
        </p:scale>
        <p:origin x="90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Hoja1!$E$28</c:f>
              <c:strCache>
                <c:ptCount val="1"/>
                <c:pt idx="0">
                  <c:v>Ef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Hoja1!$B$29:$B$34</c:f>
              <c:numCache>
                <c:formatCode>General</c:formatCode>
                <c:ptCount val="6"/>
                <c:pt idx="0">
                  <c:v>0</c:v>
                </c:pt>
                <c:pt idx="1">
                  <c:v>2</c:v>
                </c:pt>
                <c:pt idx="2">
                  <c:v>4</c:v>
                </c:pt>
                <c:pt idx="3">
                  <c:v>6</c:v>
                </c:pt>
                <c:pt idx="4">
                  <c:v>8</c:v>
                </c:pt>
                <c:pt idx="5">
                  <c:v>10</c:v>
                </c:pt>
              </c:numCache>
            </c:numRef>
          </c:xVal>
          <c:yVal>
            <c:numRef>
              <c:f>Hoja1!$E$29:$E$34</c:f>
              <c:numCache>
                <c:formatCode>General</c:formatCode>
                <c:ptCount val="6"/>
                <c:pt idx="0">
                  <c:v>0</c:v>
                </c:pt>
                <c:pt idx="1">
                  <c:v>1.0630587098332929</c:v>
                </c:pt>
                <c:pt idx="2">
                  <c:v>2.0294757187726504</c:v>
                </c:pt>
                <c:pt idx="3">
                  <c:v>2.3918820971249097</c:v>
                </c:pt>
                <c:pt idx="4">
                  <c:v>2.6334863493597487</c:v>
                </c:pt>
                <c:pt idx="5">
                  <c:v>2.1502778448900699</c:v>
                </c:pt>
              </c:numCache>
            </c:numRef>
          </c:yVal>
          <c:smooth val="1"/>
          <c:extLst xmlns:c16r2="http://schemas.microsoft.com/office/drawing/2015/06/chart">
            <c:ext xmlns:c16="http://schemas.microsoft.com/office/drawing/2014/chart" uri="{C3380CC4-5D6E-409C-BE32-E72D297353CC}">
              <c16:uniqueId val="{00000000-B452-4EDB-B6E5-D53377AD6C26}"/>
            </c:ext>
          </c:extLst>
        </c:ser>
        <c:dLbls>
          <c:showLegendKey val="0"/>
          <c:showVal val="0"/>
          <c:showCatName val="0"/>
          <c:showSerName val="0"/>
          <c:showPercent val="0"/>
          <c:showBubbleSize val="0"/>
        </c:dLbls>
        <c:axId val="1039741600"/>
        <c:axId val="1039738880"/>
      </c:scatterChart>
      <c:valAx>
        <c:axId val="1039741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39738880"/>
        <c:crosses val="autoZero"/>
        <c:crossBetween val="midCat"/>
      </c:valAx>
      <c:valAx>
        <c:axId val="103973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397416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48643-5293-42AC-9CB0-F05A49DD095C}" type="doc">
      <dgm:prSet loTypeId="urn:microsoft.com/office/officeart/2005/8/layout/lProcess3" loCatId="process" qsTypeId="urn:microsoft.com/office/officeart/2005/8/quickstyle/simple1" qsCatId="simple" csTypeId="urn:microsoft.com/office/officeart/2005/8/colors/accent1_3" csCatId="accent1" phldr="1"/>
      <dgm:spPr/>
      <dgm:t>
        <a:bodyPr/>
        <a:lstStyle/>
        <a:p>
          <a:endParaRPr lang="es-ES"/>
        </a:p>
      </dgm:t>
    </dgm:pt>
    <dgm:pt modelId="{213BAD31-5902-4FEE-A961-0A9886CC39EC}">
      <dgm:prSet phldrT="[Texto]" custT="1"/>
      <dgm:spPr/>
      <dgm:t>
        <a:bodyPr/>
        <a:lstStyle/>
        <a:p>
          <a:r>
            <a:rPr lang="es-ES" sz="1600" b="1" dirty="0" smtClean="0"/>
            <a:t>Inicios Revolución Industrial</a:t>
          </a:r>
          <a:endParaRPr lang="es-ES" sz="1600" b="1" dirty="0"/>
        </a:p>
      </dgm:t>
    </dgm:pt>
    <dgm:pt modelId="{2AF343B9-6153-4528-A94C-03DF49C4913A}" type="parTrans" cxnId="{3FBAA12D-35F2-43FB-ABCD-86C04DA8B53D}">
      <dgm:prSet/>
      <dgm:spPr/>
      <dgm:t>
        <a:bodyPr/>
        <a:lstStyle/>
        <a:p>
          <a:endParaRPr lang="es-ES" sz="1600"/>
        </a:p>
      </dgm:t>
    </dgm:pt>
    <dgm:pt modelId="{325A1DBA-E907-4010-972E-44E14E2DABE7}" type="sibTrans" cxnId="{3FBAA12D-35F2-43FB-ABCD-86C04DA8B53D}">
      <dgm:prSet/>
      <dgm:spPr/>
      <dgm:t>
        <a:bodyPr/>
        <a:lstStyle/>
        <a:p>
          <a:endParaRPr lang="es-ES" sz="1600"/>
        </a:p>
      </dgm:t>
    </dgm:pt>
    <dgm:pt modelId="{30E267DC-2342-4171-BA6B-2870CB5682C4}">
      <dgm:prSet phldrT="[Texto]" custT="1"/>
      <dgm:spPr/>
      <dgm:t>
        <a:bodyPr/>
        <a:lstStyle/>
        <a:p>
          <a:r>
            <a:rPr lang="es-ES" sz="1600" dirty="0" smtClean="0"/>
            <a:t>Máquina a Vapor</a:t>
          </a:r>
          <a:endParaRPr lang="es-ES" sz="1600" dirty="0"/>
        </a:p>
      </dgm:t>
    </dgm:pt>
    <dgm:pt modelId="{20669FC5-9402-4E4E-968D-C28E1C5F2BE9}" type="parTrans" cxnId="{81FF8016-B7BC-4CC6-B8EC-FA5F84569260}">
      <dgm:prSet/>
      <dgm:spPr/>
      <dgm:t>
        <a:bodyPr/>
        <a:lstStyle/>
        <a:p>
          <a:endParaRPr lang="es-ES" sz="1600"/>
        </a:p>
      </dgm:t>
    </dgm:pt>
    <dgm:pt modelId="{A5E0BFD3-3904-4A46-9DEA-FB44F34FC4BC}" type="sibTrans" cxnId="{81FF8016-B7BC-4CC6-B8EC-FA5F84569260}">
      <dgm:prSet/>
      <dgm:spPr/>
      <dgm:t>
        <a:bodyPr/>
        <a:lstStyle/>
        <a:p>
          <a:endParaRPr lang="es-ES" sz="1600"/>
        </a:p>
      </dgm:t>
    </dgm:pt>
    <dgm:pt modelId="{49F0FF25-6E33-4B01-88DB-6198B342A793}">
      <dgm:prSet phldrT="[Texto]" custT="1"/>
      <dgm:spPr/>
      <dgm:t>
        <a:bodyPr/>
        <a:lstStyle/>
        <a:p>
          <a:r>
            <a:rPr lang="es-ES" sz="1600" dirty="0" smtClean="0"/>
            <a:t>James Watt 1769</a:t>
          </a:r>
          <a:endParaRPr lang="es-ES" sz="1600" dirty="0"/>
        </a:p>
      </dgm:t>
    </dgm:pt>
    <dgm:pt modelId="{2FF0BA7A-11E9-474E-80E8-1930307C77F4}" type="parTrans" cxnId="{EFD68DEC-FFEE-490B-8137-D12E114C2571}">
      <dgm:prSet/>
      <dgm:spPr/>
      <dgm:t>
        <a:bodyPr/>
        <a:lstStyle/>
        <a:p>
          <a:endParaRPr lang="es-ES" sz="1600"/>
        </a:p>
      </dgm:t>
    </dgm:pt>
    <dgm:pt modelId="{419E8DCB-8EC7-4651-BF0B-A8CE05EC09E3}" type="sibTrans" cxnId="{EFD68DEC-FFEE-490B-8137-D12E114C2571}">
      <dgm:prSet/>
      <dgm:spPr/>
      <dgm:t>
        <a:bodyPr/>
        <a:lstStyle/>
        <a:p>
          <a:endParaRPr lang="es-ES" sz="1600"/>
        </a:p>
      </dgm:t>
    </dgm:pt>
    <dgm:pt modelId="{FFFD1400-6E45-4112-9B82-16616658FAB3}">
      <dgm:prSet phldrT="[Texto]" custT="1"/>
      <dgm:spPr/>
      <dgm:t>
        <a:bodyPr/>
        <a:lstStyle/>
        <a:p>
          <a:r>
            <a:rPr lang="es-ES" sz="1600" b="1" dirty="0"/>
            <a:t>Estudios y caracterización</a:t>
          </a:r>
        </a:p>
      </dgm:t>
    </dgm:pt>
    <dgm:pt modelId="{CC384BE0-D3E6-4C37-8BC6-690468DC365F}" type="parTrans" cxnId="{649BDE9F-6F3C-465E-911F-E0ACB0865E8A}">
      <dgm:prSet/>
      <dgm:spPr/>
      <dgm:t>
        <a:bodyPr/>
        <a:lstStyle/>
        <a:p>
          <a:endParaRPr lang="es-ES" sz="1600"/>
        </a:p>
      </dgm:t>
    </dgm:pt>
    <dgm:pt modelId="{18ADE278-E82A-4CF1-8B51-D33C308542AE}" type="sibTrans" cxnId="{649BDE9F-6F3C-465E-911F-E0ACB0865E8A}">
      <dgm:prSet/>
      <dgm:spPr/>
      <dgm:t>
        <a:bodyPr/>
        <a:lstStyle/>
        <a:p>
          <a:endParaRPr lang="es-ES" sz="1600"/>
        </a:p>
      </dgm:t>
    </dgm:pt>
    <dgm:pt modelId="{13CA7546-BE2E-439A-9860-16C31217D331}">
      <dgm:prSet phldrT="[Texto]" custT="1"/>
      <dgm:spPr/>
      <dgm:t>
        <a:bodyPr/>
        <a:lstStyle/>
        <a:p>
          <a:r>
            <a:rPr lang="es-ES" sz="1600" dirty="0" smtClean="0"/>
            <a:t>Formulaciones matemáticas </a:t>
          </a:r>
          <a:endParaRPr lang="es-ES" sz="1600" dirty="0"/>
        </a:p>
      </dgm:t>
    </dgm:pt>
    <dgm:pt modelId="{4B7AAF18-34E2-4696-AC04-9C5BFAB2E9CD}" type="parTrans" cxnId="{A4061B35-EFC7-40CD-98DE-352B2645FBC7}">
      <dgm:prSet/>
      <dgm:spPr/>
      <dgm:t>
        <a:bodyPr/>
        <a:lstStyle/>
        <a:p>
          <a:endParaRPr lang="es-ES" sz="1600"/>
        </a:p>
      </dgm:t>
    </dgm:pt>
    <dgm:pt modelId="{0D13C392-9D56-4EF6-9E27-CD8486722EDE}" type="sibTrans" cxnId="{A4061B35-EFC7-40CD-98DE-352B2645FBC7}">
      <dgm:prSet/>
      <dgm:spPr/>
      <dgm:t>
        <a:bodyPr/>
        <a:lstStyle/>
        <a:p>
          <a:endParaRPr lang="es-ES" sz="1600"/>
        </a:p>
      </dgm:t>
    </dgm:pt>
    <dgm:pt modelId="{0B6B5128-D394-4BDC-9D34-48C509EAE7C5}">
      <dgm:prSet phldrT="[Texto]" custT="1"/>
      <dgm:spPr/>
      <dgm:t>
        <a:bodyPr/>
        <a:lstStyle/>
        <a:p>
          <a:r>
            <a:rPr lang="es-ES" sz="1600" dirty="0" smtClean="0"/>
            <a:t>William Rankine 1842</a:t>
          </a:r>
          <a:endParaRPr lang="es-ES" sz="1600" dirty="0"/>
        </a:p>
      </dgm:t>
    </dgm:pt>
    <dgm:pt modelId="{AE8C0A87-B78E-43A6-9FE7-DCB092CBFBE6}" type="parTrans" cxnId="{F7197C7C-872E-4EFC-8C50-96F134C65DD8}">
      <dgm:prSet/>
      <dgm:spPr/>
      <dgm:t>
        <a:bodyPr/>
        <a:lstStyle/>
        <a:p>
          <a:endParaRPr lang="es-ES" sz="1600"/>
        </a:p>
      </dgm:t>
    </dgm:pt>
    <dgm:pt modelId="{BE94238D-5872-4037-BF1E-757A3509731B}" type="sibTrans" cxnId="{F7197C7C-872E-4EFC-8C50-96F134C65DD8}">
      <dgm:prSet/>
      <dgm:spPr/>
      <dgm:t>
        <a:bodyPr/>
        <a:lstStyle/>
        <a:p>
          <a:endParaRPr lang="es-ES" sz="1600"/>
        </a:p>
      </dgm:t>
    </dgm:pt>
    <dgm:pt modelId="{D93BC6AB-EDF8-40B5-8758-F17566D882C0}">
      <dgm:prSet phldrT="[Texto]" custT="1"/>
      <dgm:spPr/>
      <dgm:t>
        <a:bodyPr/>
        <a:lstStyle/>
        <a:p>
          <a:r>
            <a:rPr lang="es-ES" sz="1600" b="1" dirty="0" smtClean="0"/>
            <a:t>Aplicaciones Industriales</a:t>
          </a:r>
          <a:endParaRPr lang="es-ES" sz="1600" b="1" dirty="0"/>
        </a:p>
      </dgm:t>
    </dgm:pt>
    <dgm:pt modelId="{83B1E05D-7DB0-42D5-AF63-6AE6D8BEE09E}" type="parTrans" cxnId="{2C53FDE2-14E6-4233-9EA2-6C5313F9C5D9}">
      <dgm:prSet/>
      <dgm:spPr/>
      <dgm:t>
        <a:bodyPr/>
        <a:lstStyle/>
        <a:p>
          <a:endParaRPr lang="es-ES" sz="1600"/>
        </a:p>
      </dgm:t>
    </dgm:pt>
    <dgm:pt modelId="{A4CD1ADB-661E-4134-BB93-30AFD62B604E}" type="sibTrans" cxnId="{2C53FDE2-14E6-4233-9EA2-6C5313F9C5D9}">
      <dgm:prSet/>
      <dgm:spPr/>
      <dgm:t>
        <a:bodyPr/>
        <a:lstStyle/>
        <a:p>
          <a:endParaRPr lang="es-ES" sz="1600"/>
        </a:p>
      </dgm:t>
    </dgm:pt>
    <dgm:pt modelId="{55152A21-6A0F-4CFA-BA9C-24B113B94578}">
      <dgm:prSet phldrT="[Texto]" custT="1"/>
      <dgm:spPr/>
      <dgm:t>
        <a:bodyPr/>
        <a:lstStyle/>
        <a:p>
          <a:r>
            <a:rPr lang="es-ES" sz="1600" dirty="0" smtClean="0"/>
            <a:t>Plantas de Generación Eléctrica</a:t>
          </a:r>
          <a:endParaRPr lang="es-ES" sz="1600" dirty="0"/>
        </a:p>
      </dgm:t>
    </dgm:pt>
    <dgm:pt modelId="{53E90066-4067-445D-A86C-2925061A9903}" type="parTrans" cxnId="{B37C9228-3D39-4A37-956E-8BC4C285597F}">
      <dgm:prSet/>
      <dgm:spPr/>
      <dgm:t>
        <a:bodyPr/>
        <a:lstStyle/>
        <a:p>
          <a:endParaRPr lang="es-ES" sz="1600"/>
        </a:p>
      </dgm:t>
    </dgm:pt>
    <dgm:pt modelId="{4250694C-AB03-4225-BEF6-C250EB3981DD}" type="sibTrans" cxnId="{B37C9228-3D39-4A37-956E-8BC4C285597F}">
      <dgm:prSet/>
      <dgm:spPr/>
      <dgm:t>
        <a:bodyPr/>
        <a:lstStyle/>
        <a:p>
          <a:endParaRPr lang="es-ES" sz="1600"/>
        </a:p>
      </dgm:t>
    </dgm:pt>
    <dgm:pt modelId="{EB59AF5F-8662-43E3-BFCE-56601E153DDF}">
      <dgm:prSet phldrT="[Texto]" custT="1"/>
      <dgm:spPr/>
      <dgm:t>
        <a:bodyPr/>
        <a:lstStyle/>
        <a:p>
          <a:r>
            <a:rPr lang="es-ES" sz="1600" dirty="0"/>
            <a:t>Actualidad</a:t>
          </a:r>
        </a:p>
      </dgm:t>
    </dgm:pt>
    <dgm:pt modelId="{9F8D785E-97EF-47B2-9AE7-EBC88C7DFAC4}" type="parTrans" cxnId="{7F8663D5-B648-4F8C-B3F8-A55A2A035238}">
      <dgm:prSet/>
      <dgm:spPr/>
      <dgm:t>
        <a:bodyPr/>
        <a:lstStyle/>
        <a:p>
          <a:endParaRPr lang="es-ES" sz="1600"/>
        </a:p>
      </dgm:t>
    </dgm:pt>
    <dgm:pt modelId="{8F7BFCF0-F63C-41E7-A5E7-07CC3450E3BC}" type="sibTrans" cxnId="{7F8663D5-B648-4F8C-B3F8-A55A2A035238}">
      <dgm:prSet/>
      <dgm:spPr/>
      <dgm:t>
        <a:bodyPr/>
        <a:lstStyle/>
        <a:p>
          <a:endParaRPr lang="es-ES" sz="1600"/>
        </a:p>
      </dgm:t>
    </dgm:pt>
    <dgm:pt modelId="{187E1DC4-83FA-4D04-A0CC-81A9052D1800}" type="pres">
      <dgm:prSet presAssocID="{27248643-5293-42AC-9CB0-F05A49DD095C}" presName="Name0" presStyleCnt="0">
        <dgm:presLayoutVars>
          <dgm:chPref val="3"/>
          <dgm:dir/>
          <dgm:animLvl val="lvl"/>
          <dgm:resizeHandles/>
        </dgm:presLayoutVars>
      </dgm:prSet>
      <dgm:spPr/>
      <dgm:t>
        <a:bodyPr/>
        <a:lstStyle/>
        <a:p>
          <a:endParaRPr lang="es-EC"/>
        </a:p>
      </dgm:t>
    </dgm:pt>
    <dgm:pt modelId="{188EE208-A86C-44E7-A29F-19F6E4B334D6}" type="pres">
      <dgm:prSet presAssocID="{213BAD31-5902-4FEE-A961-0A9886CC39EC}" presName="horFlow" presStyleCnt="0"/>
      <dgm:spPr/>
      <dgm:t>
        <a:bodyPr/>
        <a:lstStyle/>
        <a:p>
          <a:endParaRPr lang="es-EC"/>
        </a:p>
      </dgm:t>
    </dgm:pt>
    <dgm:pt modelId="{7634434B-A8D3-4933-83BB-A08EC3A8B0CE}" type="pres">
      <dgm:prSet presAssocID="{213BAD31-5902-4FEE-A961-0A9886CC39EC}" presName="bigChev" presStyleLbl="node1" presStyleIdx="0" presStyleCnt="3"/>
      <dgm:spPr/>
      <dgm:t>
        <a:bodyPr/>
        <a:lstStyle/>
        <a:p>
          <a:endParaRPr lang="es-EC"/>
        </a:p>
      </dgm:t>
    </dgm:pt>
    <dgm:pt modelId="{0024C53C-9653-4090-9BAF-B50931373091}" type="pres">
      <dgm:prSet presAssocID="{20669FC5-9402-4E4E-968D-C28E1C5F2BE9}" presName="parTrans" presStyleCnt="0"/>
      <dgm:spPr/>
      <dgm:t>
        <a:bodyPr/>
        <a:lstStyle/>
        <a:p>
          <a:endParaRPr lang="es-EC"/>
        </a:p>
      </dgm:t>
    </dgm:pt>
    <dgm:pt modelId="{8557E026-D4AE-47F7-9FC1-007365824BF2}" type="pres">
      <dgm:prSet presAssocID="{30E267DC-2342-4171-BA6B-2870CB5682C4}" presName="node" presStyleLbl="alignAccFollowNode1" presStyleIdx="0" presStyleCnt="6">
        <dgm:presLayoutVars>
          <dgm:bulletEnabled val="1"/>
        </dgm:presLayoutVars>
      </dgm:prSet>
      <dgm:spPr/>
      <dgm:t>
        <a:bodyPr/>
        <a:lstStyle/>
        <a:p>
          <a:endParaRPr lang="es-EC"/>
        </a:p>
      </dgm:t>
    </dgm:pt>
    <dgm:pt modelId="{D57CB421-C7FF-47AB-9DAD-84156E6AA05E}" type="pres">
      <dgm:prSet presAssocID="{A5E0BFD3-3904-4A46-9DEA-FB44F34FC4BC}" presName="sibTrans" presStyleCnt="0"/>
      <dgm:spPr/>
      <dgm:t>
        <a:bodyPr/>
        <a:lstStyle/>
        <a:p>
          <a:endParaRPr lang="es-EC"/>
        </a:p>
      </dgm:t>
    </dgm:pt>
    <dgm:pt modelId="{BDC849BD-5E88-4C43-8E50-CEA1D9E670DD}" type="pres">
      <dgm:prSet presAssocID="{49F0FF25-6E33-4B01-88DB-6198B342A793}" presName="node" presStyleLbl="alignAccFollowNode1" presStyleIdx="1" presStyleCnt="6">
        <dgm:presLayoutVars>
          <dgm:bulletEnabled val="1"/>
        </dgm:presLayoutVars>
      </dgm:prSet>
      <dgm:spPr/>
      <dgm:t>
        <a:bodyPr/>
        <a:lstStyle/>
        <a:p>
          <a:endParaRPr lang="es-EC"/>
        </a:p>
      </dgm:t>
    </dgm:pt>
    <dgm:pt modelId="{AB579755-47B3-4054-88F2-7A8F4661A2CA}" type="pres">
      <dgm:prSet presAssocID="{213BAD31-5902-4FEE-A961-0A9886CC39EC}" presName="vSp" presStyleCnt="0"/>
      <dgm:spPr/>
      <dgm:t>
        <a:bodyPr/>
        <a:lstStyle/>
        <a:p>
          <a:endParaRPr lang="es-EC"/>
        </a:p>
      </dgm:t>
    </dgm:pt>
    <dgm:pt modelId="{A96E4AA0-CD65-4204-BA1B-52B8126E57E6}" type="pres">
      <dgm:prSet presAssocID="{FFFD1400-6E45-4112-9B82-16616658FAB3}" presName="horFlow" presStyleCnt="0"/>
      <dgm:spPr/>
      <dgm:t>
        <a:bodyPr/>
        <a:lstStyle/>
        <a:p>
          <a:endParaRPr lang="es-EC"/>
        </a:p>
      </dgm:t>
    </dgm:pt>
    <dgm:pt modelId="{ED3ACF2A-0C60-459D-9404-378FCB97F662}" type="pres">
      <dgm:prSet presAssocID="{FFFD1400-6E45-4112-9B82-16616658FAB3}" presName="bigChev" presStyleLbl="node1" presStyleIdx="1" presStyleCnt="3"/>
      <dgm:spPr/>
      <dgm:t>
        <a:bodyPr/>
        <a:lstStyle/>
        <a:p>
          <a:endParaRPr lang="es-EC"/>
        </a:p>
      </dgm:t>
    </dgm:pt>
    <dgm:pt modelId="{6ABFC6B9-87B4-4032-91CD-8D5C0B06C6DE}" type="pres">
      <dgm:prSet presAssocID="{4B7AAF18-34E2-4696-AC04-9C5BFAB2E9CD}" presName="parTrans" presStyleCnt="0"/>
      <dgm:spPr/>
      <dgm:t>
        <a:bodyPr/>
        <a:lstStyle/>
        <a:p>
          <a:endParaRPr lang="es-EC"/>
        </a:p>
      </dgm:t>
    </dgm:pt>
    <dgm:pt modelId="{E218D826-5D87-4A3B-A04E-A642CA9F9C40}" type="pres">
      <dgm:prSet presAssocID="{13CA7546-BE2E-439A-9860-16C31217D331}" presName="node" presStyleLbl="alignAccFollowNode1" presStyleIdx="2" presStyleCnt="6">
        <dgm:presLayoutVars>
          <dgm:bulletEnabled val="1"/>
        </dgm:presLayoutVars>
      </dgm:prSet>
      <dgm:spPr/>
      <dgm:t>
        <a:bodyPr/>
        <a:lstStyle/>
        <a:p>
          <a:endParaRPr lang="es-EC"/>
        </a:p>
      </dgm:t>
    </dgm:pt>
    <dgm:pt modelId="{0744090E-82D8-43C3-8854-C091170DBFC1}" type="pres">
      <dgm:prSet presAssocID="{0D13C392-9D56-4EF6-9E27-CD8486722EDE}" presName="sibTrans" presStyleCnt="0"/>
      <dgm:spPr/>
      <dgm:t>
        <a:bodyPr/>
        <a:lstStyle/>
        <a:p>
          <a:endParaRPr lang="es-EC"/>
        </a:p>
      </dgm:t>
    </dgm:pt>
    <dgm:pt modelId="{B25D31B1-292F-494B-B167-412D3348E167}" type="pres">
      <dgm:prSet presAssocID="{0B6B5128-D394-4BDC-9D34-48C509EAE7C5}" presName="node" presStyleLbl="alignAccFollowNode1" presStyleIdx="3" presStyleCnt="6">
        <dgm:presLayoutVars>
          <dgm:bulletEnabled val="1"/>
        </dgm:presLayoutVars>
      </dgm:prSet>
      <dgm:spPr/>
      <dgm:t>
        <a:bodyPr/>
        <a:lstStyle/>
        <a:p>
          <a:endParaRPr lang="es-EC"/>
        </a:p>
      </dgm:t>
    </dgm:pt>
    <dgm:pt modelId="{580E4CFC-2DF6-456F-A6EB-EA66343519AB}" type="pres">
      <dgm:prSet presAssocID="{FFFD1400-6E45-4112-9B82-16616658FAB3}" presName="vSp" presStyleCnt="0"/>
      <dgm:spPr/>
      <dgm:t>
        <a:bodyPr/>
        <a:lstStyle/>
        <a:p>
          <a:endParaRPr lang="es-EC"/>
        </a:p>
      </dgm:t>
    </dgm:pt>
    <dgm:pt modelId="{C983169D-34D2-414F-87E1-690C413F9738}" type="pres">
      <dgm:prSet presAssocID="{D93BC6AB-EDF8-40B5-8758-F17566D882C0}" presName="horFlow" presStyleCnt="0"/>
      <dgm:spPr/>
      <dgm:t>
        <a:bodyPr/>
        <a:lstStyle/>
        <a:p>
          <a:endParaRPr lang="es-EC"/>
        </a:p>
      </dgm:t>
    </dgm:pt>
    <dgm:pt modelId="{BAD3C3A2-5DF7-4D12-9450-42F373CC0F70}" type="pres">
      <dgm:prSet presAssocID="{D93BC6AB-EDF8-40B5-8758-F17566D882C0}" presName="bigChev" presStyleLbl="node1" presStyleIdx="2" presStyleCnt="3"/>
      <dgm:spPr/>
      <dgm:t>
        <a:bodyPr/>
        <a:lstStyle/>
        <a:p>
          <a:endParaRPr lang="es-EC"/>
        </a:p>
      </dgm:t>
    </dgm:pt>
    <dgm:pt modelId="{CBE74CA2-4D3A-44D8-BA0F-9BED025DE503}" type="pres">
      <dgm:prSet presAssocID="{53E90066-4067-445D-A86C-2925061A9903}" presName="parTrans" presStyleCnt="0"/>
      <dgm:spPr/>
      <dgm:t>
        <a:bodyPr/>
        <a:lstStyle/>
        <a:p>
          <a:endParaRPr lang="es-EC"/>
        </a:p>
      </dgm:t>
    </dgm:pt>
    <dgm:pt modelId="{21C45F04-99A7-42EB-B3B5-0430DBD101D0}" type="pres">
      <dgm:prSet presAssocID="{55152A21-6A0F-4CFA-BA9C-24B113B94578}" presName="node" presStyleLbl="alignAccFollowNode1" presStyleIdx="4" presStyleCnt="6">
        <dgm:presLayoutVars>
          <dgm:bulletEnabled val="1"/>
        </dgm:presLayoutVars>
      </dgm:prSet>
      <dgm:spPr/>
      <dgm:t>
        <a:bodyPr/>
        <a:lstStyle/>
        <a:p>
          <a:endParaRPr lang="es-EC"/>
        </a:p>
      </dgm:t>
    </dgm:pt>
    <dgm:pt modelId="{367E2310-CA1B-400D-8EC1-9ABAA8237930}" type="pres">
      <dgm:prSet presAssocID="{4250694C-AB03-4225-BEF6-C250EB3981DD}" presName="sibTrans" presStyleCnt="0"/>
      <dgm:spPr/>
      <dgm:t>
        <a:bodyPr/>
        <a:lstStyle/>
        <a:p>
          <a:endParaRPr lang="es-EC"/>
        </a:p>
      </dgm:t>
    </dgm:pt>
    <dgm:pt modelId="{00460A1F-3197-4746-B158-12802B838C37}" type="pres">
      <dgm:prSet presAssocID="{EB59AF5F-8662-43E3-BFCE-56601E153DDF}" presName="node" presStyleLbl="alignAccFollowNode1" presStyleIdx="5" presStyleCnt="6" custLinFactNeighborX="2280">
        <dgm:presLayoutVars>
          <dgm:bulletEnabled val="1"/>
        </dgm:presLayoutVars>
      </dgm:prSet>
      <dgm:spPr/>
      <dgm:t>
        <a:bodyPr/>
        <a:lstStyle/>
        <a:p>
          <a:endParaRPr lang="es-EC"/>
        </a:p>
      </dgm:t>
    </dgm:pt>
  </dgm:ptLst>
  <dgm:cxnLst>
    <dgm:cxn modelId="{2C53FDE2-14E6-4233-9EA2-6C5313F9C5D9}" srcId="{27248643-5293-42AC-9CB0-F05A49DD095C}" destId="{D93BC6AB-EDF8-40B5-8758-F17566D882C0}" srcOrd="2" destOrd="0" parTransId="{83B1E05D-7DB0-42D5-AF63-6AE6D8BEE09E}" sibTransId="{A4CD1ADB-661E-4134-BB93-30AFD62B604E}"/>
    <dgm:cxn modelId="{A4061B35-EFC7-40CD-98DE-352B2645FBC7}" srcId="{FFFD1400-6E45-4112-9B82-16616658FAB3}" destId="{13CA7546-BE2E-439A-9860-16C31217D331}" srcOrd="0" destOrd="0" parTransId="{4B7AAF18-34E2-4696-AC04-9C5BFAB2E9CD}" sibTransId="{0D13C392-9D56-4EF6-9E27-CD8486722EDE}"/>
    <dgm:cxn modelId="{C96EECB5-2FE9-4106-9C51-A7BDDFEAE027}" type="presOf" srcId="{EB59AF5F-8662-43E3-BFCE-56601E153DDF}" destId="{00460A1F-3197-4746-B158-12802B838C37}" srcOrd="0" destOrd="0" presId="urn:microsoft.com/office/officeart/2005/8/layout/lProcess3"/>
    <dgm:cxn modelId="{276DBFDA-736E-4943-9C5E-C4868A5B2ABC}" type="presOf" srcId="{27248643-5293-42AC-9CB0-F05A49DD095C}" destId="{187E1DC4-83FA-4D04-A0CC-81A9052D1800}" srcOrd="0" destOrd="0" presId="urn:microsoft.com/office/officeart/2005/8/layout/lProcess3"/>
    <dgm:cxn modelId="{3FBAA12D-35F2-43FB-ABCD-86C04DA8B53D}" srcId="{27248643-5293-42AC-9CB0-F05A49DD095C}" destId="{213BAD31-5902-4FEE-A961-0A9886CC39EC}" srcOrd="0" destOrd="0" parTransId="{2AF343B9-6153-4528-A94C-03DF49C4913A}" sibTransId="{325A1DBA-E907-4010-972E-44E14E2DABE7}"/>
    <dgm:cxn modelId="{7F8663D5-B648-4F8C-B3F8-A55A2A035238}" srcId="{D93BC6AB-EDF8-40B5-8758-F17566D882C0}" destId="{EB59AF5F-8662-43E3-BFCE-56601E153DDF}" srcOrd="1" destOrd="0" parTransId="{9F8D785E-97EF-47B2-9AE7-EBC88C7DFAC4}" sibTransId="{8F7BFCF0-F63C-41E7-A5E7-07CC3450E3BC}"/>
    <dgm:cxn modelId="{649BDE9F-6F3C-465E-911F-E0ACB0865E8A}" srcId="{27248643-5293-42AC-9CB0-F05A49DD095C}" destId="{FFFD1400-6E45-4112-9B82-16616658FAB3}" srcOrd="1" destOrd="0" parTransId="{CC384BE0-D3E6-4C37-8BC6-690468DC365F}" sibTransId="{18ADE278-E82A-4CF1-8B51-D33C308542AE}"/>
    <dgm:cxn modelId="{81FF8016-B7BC-4CC6-B8EC-FA5F84569260}" srcId="{213BAD31-5902-4FEE-A961-0A9886CC39EC}" destId="{30E267DC-2342-4171-BA6B-2870CB5682C4}" srcOrd="0" destOrd="0" parTransId="{20669FC5-9402-4E4E-968D-C28E1C5F2BE9}" sibTransId="{A5E0BFD3-3904-4A46-9DEA-FB44F34FC4BC}"/>
    <dgm:cxn modelId="{FEF4EF55-0247-4F1E-87B3-E09BEDEC579A}" type="presOf" srcId="{30E267DC-2342-4171-BA6B-2870CB5682C4}" destId="{8557E026-D4AE-47F7-9FC1-007365824BF2}" srcOrd="0" destOrd="0" presId="urn:microsoft.com/office/officeart/2005/8/layout/lProcess3"/>
    <dgm:cxn modelId="{EFD68DEC-FFEE-490B-8137-D12E114C2571}" srcId="{213BAD31-5902-4FEE-A961-0A9886CC39EC}" destId="{49F0FF25-6E33-4B01-88DB-6198B342A793}" srcOrd="1" destOrd="0" parTransId="{2FF0BA7A-11E9-474E-80E8-1930307C77F4}" sibTransId="{419E8DCB-8EC7-4651-BF0B-A8CE05EC09E3}"/>
    <dgm:cxn modelId="{76781154-AC7A-4232-8F58-8F07459B0882}" type="presOf" srcId="{FFFD1400-6E45-4112-9B82-16616658FAB3}" destId="{ED3ACF2A-0C60-459D-9404-378FCB97F662}" srcOrd="0" destOrd="0" presId="urn:microsoft.com/office/officeart/2005/8/layout/lProcess3"/>
    <dgm:cxn modelId="{B37C9228-3D39-4A37-956E-8BC4C285597F}" srcId="{D93BC6AB-EDF8-40B5-8758-F17566D882C0}" destId="{55152A21-6A0F-4CFA-BA9C-24B113B94578}" srcOrd="0" destOrd="0" parTransId="{53E90066-4067-445D-A86C-2925061A9903}" sibTransId="{4250694C-AB03-4225-BEF6-C250EB3981DD}"/>
    <dgm:cxn modelId="{3257B3FE-8651-4B54-AA32-00A716DC93B1}" type="presOf" srcId="{49F0FF25-6E33-4B01-88DB-6198B342A793}" destId="{BDC849BD-5E88-4C43-8E50-CEA1D9E670DD}" srcOrd="0" destOrd="0" presId="urn:microsoft.com/office/officeart/2005/8/layout/lProcess3"/>
    <dgm:cxn modelId="{0DB64C93-8827-4EF6-9D59-8791767EF9E4}" type="presOf" srcId="{55152A21-6A0F-4CFA-BA9C-24B113B94578}" destId="{21C45F04-99A7-42EB-B3B5-0430DBD101D0}" srcOrd="0" destOrd="0" presId="urn:microsoft.com/office/officeart/2005/8/layout/lProcess3"/>
    <dgm:cxn modelId="{F7197C7C-872E-4EFC-8C50-96F134C65DD8}" srcId="{FFFD1400-6E45-4112-9B82-16616658FAB3}" destId="{0B6B5128-D394-4BDC-9D34-48C509EAE7C5}" srcOrd="1" destOrd="0" parTransId="{AE8C0A87-B78E-43A6-9FE7-DCB092CBFBE6}" sibTransId="{BE94238D-5872-4037-BF1E-757A3509731B}"/>
    <dgm:cxn modelId="{77AEAE42-09BD-4375-960F-D235BBFE0631}" type="presOf" srcId="{13CA7546-BE2E-439A-9860-16C31217D331}" destId="{E218D826-5D87-4A3B-A04E-A642CA9F9C40}" srcOrd="0" destOrd="0" presId="urn:microsoft.com/office/officeart/2005/8/layout/lProcess3"/>
    <dgm:cxn modelId="{E3D017EA-A665-4780-AF53-AFA11565A591}" type="presOf" srcId="{D93BC6AB-EDF8-40B5-8758-F17566D882C0}" destId="{BAD3C3A2-5DF7-4D12-9450-42F373CC0F70}" srcOrd="0" destOrd="0" presId="urn:microsoft.com/office/officeart/2005/8/layout/lProcess3"/>
    <dgm:cxn modelId="{08CE5D16-3DA4-49CB-9030-497DE2D75004}" type="presOf" srcId="{213BAD31-5902-4FEE-A961-0A9886CC39EC}" destId="{7634434B-A8D3-4933-83BB-A08EC3A8B0CE}" srcOrd="0" destOrd="0" presId="urn:microsoft.com/office/officeart/2005/8/layout/lProcess3"/>
    <dgm:cxn modelId="{243EE9CA-7F5D-41D0-93DB-13B2286D51DE}" type="presOf" srcId="{0B6B5128-D394-4BDC-9D34-48C509EAE7C5}" destId="{B25D31B1-292F-494B-B167-412D3348E167}" srcOrd="0" destOrd="0" presId="urn:microsoft.com/office/officeart/2005/8/layout/lProcess3"/>
    <dgm:cxn modelId="{BDDC2AF5-BECF-4BB4-8DE9-1E775BC08886}" type="presParOf" srcId="{187E1DC4-83FA-4D04-A0CC-81A9052D1800}" destId="{188EE208-A86C-44E7-A29F-19F6E4B334D6}" srcOrd="0" destOrd="0" presId="urn:microsoft.com/office/officeart/2005/8/layout/lProcess3"/>
    <dgm:cxn modelId="{7C2E62FA-2E66-4AA9-971A-5CB677F622A4}" type="presParOf" srcId="{188EE208-A86C-44E7-A29F-19F6E4B334D6}" destId="{7634434B-A8D3-4933-83BB-A08EC3A8B0CE}" srcOrd="0" destOrd="0" presId="urn:microsoft.com/office/officeart/2005/8/layout/lProcess3"/>
    <dgm:cxn modelId="{FC3B5D90-5E50-4504-812F-77469FE7C924}" type="presParOf" srcId="{188EE208-A86C-44E7-A29F-19F6E4B334D6}" destId="{0024C53C-9653-4090-9BAF-B50931373091}" srcOrd="1" destOrd="0" presId="urn:microsoft.com/office/officeart/2005/8/layout/lProcess3"/>
    <dgm:cxn modelId="{DCB685D6-D402-450B-9518-E55C8E722F6F}" type="presParOf" srcId="{188EE208-A86C-44E7-A29F-19F6E4B334D6}" destId="{8557E026-D4AE-47F7-9FC1-007365824BF2}" srcOrd="2" destOrd="0" presId="urn:microsoft.com/office/officeart/2005/8/layout/lProcess3"/>
    <dgm:cxn modelId="{2A818EBD-E792-4D83-AAC0-82F8B8A75A82}" type="presParOf" srcId="{188EE208-A86C-44E7-A29F-19F6E4B334D6}" destId="{D57CB421-C7FF-47AB-9DAD-84156E6AA05E}" srcOrd="3" destOrd="0" presId="urn:microsoft.com/office/officeart/2005/8/layout/lProcess3"/>
    <dgm:cxn modelId="{4711BB79-66C7-4069-BB46-59B91C291535}" type="presParOf" srcId="{188EE208-A86C-44E7-A29F-19F6E4B334D6}" destId="{BDC849BD-5E88-4C43-8E50-CEA1D9E670DD}" srcOrd="4" destOrd="0" presId="urn:microsoft.com/office/officeart/2005/8/layout/lProcess3"/>
    <dgm:cxn modelId="{C3E33C4E-9127-42F7-A3CB-A4C76344F55E}" type="presParOf" srcId="{187E1DC4-83FA-4D04-A0CC-81A9052D1800}" destId="{AB579755-47B3-4054-88F2-7A8F4661A2CA}" srcOrd="1" destOrd="0" presId="urn:microsoft.com/office/officeart/2005/8/layout/lProcess3"/>
    <dgm:cxn modelId="{863D67BF-D76B-4C24-A900-35CF5EBEC282}" type="presParOf" srcId="{187E1DC4-83FA-4D04-A0CC-81A9052D1800}" destId="{A96E4AA0-CD65-4204-BA1B-52B8126E57E6}" srcOrd="2" destOrd="0" presId="urn:microsoft.com/office/officeart/2005/8/layout/lProcess3"/>
    <dgm:cxn modelId="{33436114-08F5-49C7-9AA5-49543BC9FD5E}" type="presParOf" srcId="{A96E4AA0-CD65-4204-BA1B-52B8126E57E6}" destId="{ED3ACF2A-0C60-459D-9404-378FCB97F662}" srcOrd="0" destOrd="0" presId="urn:microsoft.com/office/officeart/2005/8/layout/lProcess3"/>
    <dgm:cxn modelId="{A647B497-785C-4944-8BEC-153BFE1FE176}" type="presParOf" srcId="{A96E4AA0-CD65-4204-BA1B-52B8126E57E6}" destId="{6ABFC6B9-87B4-4032-91CD-8D5C0B06C6DE}" srcOrd="1" destOrd="0" presId="urn:microsoft.com/office/officeart/2005/8/layout/lProcess3"/>
    <dgm:cxn modelId="{EA002921-A8CE-4218-BE98-D78F1F780297}" type="presParOf" srcId="{A96E4AA0-CD65-4204-BA1B-52B8126E57E6}" destId="{E218D826-5D87-4A3B-A04E-A642CA9F9C40}" srcOrd="2" destOrd="0" presId="urn:microsoft.com/office/officeart/2005/8/layout/lProcess3"/>
    <dgm:cxn modelId="{AA871445-C4B9-4635-9373-1B6F75638CCD}" type="presParOf" srcId="{A96E4AA0-CD65-4204-BA1B-52B8126E57E6}" destId="{0744090E-82D8-43C3-8854-C091170DBFC1}" srcOrd="3" destOrd="0" presId="urn:microsoft.com/office/officeart/2005/8/layout/lProcess3"/>
    <dgm:cxn modelId="{1CC3FA20-9C08-4908-9B33-C7C5CFEC1C44}" type="presParOf" srcId="{A96E4AA0-CD65-4204-BA1B-52B8126E57E6}" destId="{B25D31B1-292F-494B-B167-412D3348E167}" srcOrd="4" destOrd="0" presId="urn:microsoft.com/office/officeart/2005/8/layout/lProcess3"/>
    <dgm:cxn modelId="{8F18812C-A65E-4E3B-B2EE-207E321A8D1A}" type="presParOf" srcId="{187E1DC4-83FA-4D04-A0CC-81A9052D1800}" destId="{580E4CFC-2DF6-456F-A6EB-EA66343519AB}" srcOrd="3" destOrd="0" presId="urn:microsoft.com/office/officeart/2005/8/layout/lProcess3"/>
    <dgm:cxn modelId="{2904673F-7F19-485D-85F0-C44521D9A57A}" type="presParOf" srcId="{187E1DC4-83FA-4D04-A0CC-81A9052D1800}" destId="{C983169D-34D2-414F-87E1-690C413F9738}" srcOrd="4" destOrd="0" presId="urn:microsoft.com/office/officeart/2005/8/layout/lProcess3"/>
    <dgm:cxn modelId="{819666F7-97A0-40A0-BA84-4A6946EC6DE9}" type="presParOf" srcId="{C983169D-34D2-414F-87E1-690C413F9738}" destId="{BAD3C3A2-5DF7-4D12-9450-42F373CC0F70}" srcOrd="0" destOrd="0" presId="urn:microsoft.com/office/officeart/2005/8/layout/lProcess3"/>
    <dgm:cxn modelId="{E5421A57-170A-4E98-A68E-E3BECF93BE78}" type="presParOf" srcId="{C983169D-34D2-414F-87E1-690C413F9738}" destId="{CBE74CA2-4D3A-44D8-BA0F-9BED025DE503}" srcOrd="1" destOrd="0" presId="urn:microsoft.com/office/officeart/2005/8/layout/lProcess3"/>
    <dgm:cxn modelId="{CDF35973-5B3E-48D3-B80F-8BBBBC8E8B12}" type="presParOf" srcId="{C983169D-34D2-414F-87E1-690C413F9738}" destId="{21C45F04-99A7-42EB-B3B5-0430DBD101D0}" srcOrd="2" destOrd="0" presId="urn:microsoft.com/office/officeart/2005/8/layout/lProcess3"/>
    <dgm:cxn modelId="{522B5388-E26F-4AD3-B3BB-F9677FE411FA}" type="presParOf" srcId="{C983169D-34D2-414F-87E1-690C413F9738}" destId="{367E2310-CA1B-400D-8EC1-9ABAA8237930}" srcOrd="3" destOrd="0" presId="urn:microsoft.com/office/officeart/2005/8/layout/lProcess3"/>
    <dgm:cxn modelId="{1DBF9B6F-76D7-4179-B119-1CF3B68BA934}" type="presParOf" srcId="{C983169D-34D2-414F-87E1-690C413F9738}" destId="{00460A1F-3197-4746-B158-12802B838C37}"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23BF2-8AC4-4155-8935-02E540848E1C}" type="doc">
      <dgm:prSet loTypeId="urn:microsoft.com/office/officeart/2005/8/layout/chevron1" loCatId="process" qsTypeId="urn:microsoft.com/office/officeart/2005/8/quickstyle/simple1" qsCatId="simple" csTypeId="urn:microsoft.com/office/officeart/2005/8/colors/accent1_5" csCatId="accent1" phldr="1"/>
      <dgm:spPr/>
    </dgm:pt>
    <dgm:pt modelId="{D1E80DD1-841D-495A-B497-641849650A09}">
      <dgm:prSet phldrT="[Texto]" custT="1"/>
      <dgm:spPr/>
      <dgm:t>
        <a:bodyPr/>
        <a:lstStyle/>
        <a:p>
          <a:r>
            <a:rPr lang="es-EC" sz="2400" dirty="0" smtClean="0"/>
            <a:t>Energía térmica</a:t>
          </a:r>
          <a:endParaRPr lang="es-EC" sz="2400" dirty="0"/>
        </a:p>
      </dgm:t>
    </dgm:pt>
    <dgm:pt modelId="{54D10163-3CF6-4E18-A1ED-8C6871D2C46A}" type="parTrans" cxnId="{B2EE2D95-0E00-4846-B470-C01C88BB761B}">
      <dgm:prSet/>
      <dgm:spPr/>
      <dgm:t>
        <a:bodyPr/>
        <a:lstStyle/>
        <a:p>
          <a:endParaRPr lang="es-EC"/>
        </a:p>
      </dgm:t>
    </dgm:pt>
    <dgm:pt modelId="{AE60CF07-C65F-4DDB-9A72-9444B29E9399}" type="sibTrans" cxnId="{B2EE2D95-0E00-4846-B470-C01C88BB761B}">
      <dgm:prSet/>
      <dgm:spPr/>
      <dgm:t>
        <a:bodyPr/>
        <a:lstStyle/>
        <a:p>
          <a:endParaRPr lang="es-EC"/>
        </a:p>
      </dgm:t>
    </dgm:pt>
    <dgm:pt modelId="{E9FFDCAB-7674-416F-9B87-693896354514}">
      <dgm:prSet phldrT="[Texto]"/>
      <dgm:spPr/>
      <dgm:t>
        <a:bodyPr/>
        <a:lstStyle/>
        <a:p>
          <a:r>
            <a:rPr lang="es-EC" dirty="0" smtClean="0"/>
            <a:t>CICLO RANKINE</a:t>
          </a:r>
          <a:endParaRPr lang="es-EC" dirty="0"/>
        </a:p>
      </dgm:t>
    </dgm:pt>
    <dgm:pt modelId="{0E68E4B1-3D06-4FE9-A653-BFAF3DC42A7D}" type="parTrans" cxnId="{0743C4DB-FF93-4F52-B4CB-F42E6A22D265}">
      <dgm:prSet/>
      <dgm:spPr/>
      <dgm:t>
        <a:bodyPr/>
        <a:lstStyle/>
        <a:p>
          <a:endParaRPr lang="es-EC"/>
        </a:p>
      </dgm:t>
    </dgm:pt>
    <dgm:pt modelId="{99EAACD7-09AF-4D4E-A623-4842CCD18E1E}" type="sibTrans" cxnId="{0743C4DB-FF93-4F52-B4CB-F42E6A22D265}">
      <dgm:prSet/>
      <dgm:spPr/>
      <dgm:t>
        <a:bodyPr/>
        <a:lstStyle/>
        <a:p>
          <a:endParaRPr lang="es-EC"/>
        </a:p>
      </dgm:t>
    </dgm:pt>
    <dgm:pt modelId="{0E4DFFD9-C2D8-451B-A2CD-24EF14E6CA9E}">
      <dgm:prSet phldrT="[Texto]" custT="1"/>
      <dgm:spPr/>
      <dgm:t>
        <a:bodyPr/>
        <a:lstStyle/>
        <a:p>
          <a:r>
            <a:rPr lang="es-EC" sz="2400" dirty="0" smtClean="0"/>
            <a:t>Trabajo Mecánico</a:t>
          </a:r>
          <a:endParaRPr lang="es-EC" sz="2400" dirty="0"/>
        </a:p>
      </dgm:t>
    </dgm:pt>
    <dgm:pt modelId="{54D86E67-E4A7-4F55-B046-B0A1D85ADAE5}" type="parTrans" cxnId="{11DF14E4-9F12-475E-A123-5F2A109DCB04}">
      <dgm:prSet/>
      <dgm:spPr/>
      <dgm:t>
        <a:bodyPr/>
        <a:lstStyle/>
        <a:p>
          <a:endParaRPr lang="es-EC"/>
        </a:p>
      </dgm:t>
    </dgm:pt>
    <dgm:pt modelId="{89890BDB-E424-49AF-B908-CAE203C22327}" type="sibTrans" cxnId="{11DF14E4-9F12-475E-A123-5F2A109DCB04}">
      <dgm:prSet/>
      <dgm:spPr/>
      <dgm:t>
        <a:bodyPr/>
        <a:lstStyle/>
        <a:p>
          <a:endParaRPr lang="es-EC"/>
        </a:p>
      </dgm:t>
    </dgm:pt>
    <dgm:pt modelId="{574DB337-FF99-491F-B4C8-1D3C3A5E7E1D}" type="pres">
      <dgm:prSet presAssocID="{BAA23BF2-8AC4-4155-8935-02E540848E1C}" presName="Name0" presStyleCnt="0">
        <dgm:presLayoutVars>
          <dgm:dir/>
          <dgm:animLvl val="lvl"/>
          <dgm:resizeHandles val="exact"/>
        </dgm:presLayoutVars>
      </dgm:prSet>
      <dgm:spPr/>
    </dgm:pt>
    <dgm:pt modelId="{251980BB-5A2A-4FF7-B112-64E4F01101C4}" type="pres">
      <dgm:prSet presAssocID="{D1E80DD1-841D-495A-B497-641849650A09}" presName="parTxOnly" presStyleLbl="node1" presStyleIdx="0" presStyleCnt="3" custScaleX="78082" custScaleY="72790">
        <dgm:presLayoutVars>
          <dgm:chMax val="0"/>
          <dgm:chPref val="0"/>
          <dgm:bulletEnabled val="1"/>
        </dgm:presLayoutVars>
      </dgm:prSet>
      <dgm:spPr/>
      <dgm:t>
        <a:bodyPr/>
        <a:lstStyle/>
        <a:p>
          <a:endParaRPr lang="es-EC"/>
        </a:p>
      </dgm:t>
    </dgm:pt>
    <dgm:pt modelId="{E8C1E415-0153-45AF-91C3-1F2F26B625EE}" type="pres">
      <dgm:prSet presAssocID="{AE60CF07-C65F-4DDB-9A72-9444B29E9399}" presName="parTxOnlySpace" presStyleCnt="0"/>
      <dgm:spPr/>
    </dgm:pt>
    <dgm:pt modelId="{3DAD22DE-D1F6-416D-9D10-C0A71E537848}" type="pres">
      <dgm:prSet presAssocID="{E9FFDCAB-7674-416F-9B87-693896354514}" presName="parTxOnly" presStyleLbl="node1" presStyleIdx="1" presStyleCnt="3">
        <dgm:presLayoutVars>
          <dgm:chMax val="0"/>
          <dgm:chPref val="0"/>
          <dgm:bulletEnabled val="1"/>
        </dgm:presLayoutVars>
      </dgm:prSet>
      <dgm:spPr/>
      <dgm:t>
        <a:bodyPr/>
        <a:lstStyle/>
        <a:p>
          <a:endParaRPr lang="es-EC"/>
        </a:p>
      </dgm:t>
    </dgm:pt>
    <dgm:pt modelId="{523BE504-1E18-420D-B3E4-B3E98471AE49}" type="pres">
      <dgm:prSet presAssocID="{99EAACD7-09AF-4D4E-A623-4842CCD18E1E}" presName="parTxOnlySpace" presStyleCnt="0"/>
      <dgm:spPr/>
    </dgm:pt>
    <dgm:pt modelId="{F9DA2BB0-0BBE-4281-9B32-3FF1CE88CEA4}" type="pres">
      <dgm:prSet presAssocID="{0E4DFFD9-C2D8-451B-A2CD-24EF14E6CA9E}" presName="parTxOnly" presStyleLbl="node1" presStyleIdx="2" presStyleCnt="3" custScaleX="67611" custScaleY="69988">
        <dgm:presLayoutVars>
          <dgm:chMax val="0"/>
          <dgm:chPref val="0"/>
          <dgm:bulletEnabled val="1"/>
        </dgm:presLayoutVars>
      </dgm:prSet>
      <dgm:spPr/>
      <dgm:t>
        <a:bodyPr/>
        <a:lstStyle/>
        <a:p>
          <a:endParaRPr lang="es-EC"/>
        </a:p>
      </dgm:t>
    </dgm:pt>
  </dgm:ptLst>
  <dgm:cxnLst>
    <dgm:cxn modelId="{B2EE2D95-0E00-4846-B470-C01C88BB761B}" srcId="{BAA23BF2-8AC4-4155-8935-02E540848E1C}" destId="{D1E80DD1-841D-495A-B497-641849650A09}" srcOrd="0" destOrd="0" parTransId="{54D10163-3CF6-4E18-A1ED-8C6871D2C46A}" sibTransId="{AE60CF07-C65F-4DDB-9A72-9444B29E9399}"/>
    <dgm:cxn modelId="{0743C4DB-FF93-4F52-B4CB-F42E6A22D265}" srcId="{BAA23BF2-8AC4-4155-8935-02E540848E1C}" destId="{E9FFDCAB-7674-416F-9B87-693896354514}" srcOrd="1" destOrd="0" parTransId="{0E68E4B1-3D06-4FE9-A653-BFAF3DC42A7D}" sibTransId="{99EAACD7-09AF-4D4E-A623-4842CCD18E1E}"/>
    <dgm:cxn modelId="{11DF14E4-9F12-475E-A123-5F2A109DCB04}" srcId="{BAA23BF2-8AC4-4155-8935-02E540848E1C}" destId="{0E4DFFD9-C2D8-451B-A2CD-24EF14E6CA9E}" srcOrd="2" destOrd="0" parTransId="{54D86E67-E4A7-4F55-B046-B0A1D85ADAE5}" sibTransId="{89890BDB-E424-49AF-B908-CAE203C22327}"/>
    <dgm:cxn modelId="{B6097F45-8338-494B-8149-3CBD9A0BB71D}" type="presOf" srcId="{BAA23BF2-8AC4-4155-8935-02E540848E1C}" destId="{574DB337-FF99-491F-B4C8-1D3C3A5E7E1D}" srcOrd="0" destOrd="0" presId="urn:microsoft.com/office/officeart/2005/8/layout/chevron1"/>
    <dgm:cxn modelId="{AC764AD2-1BF7-4384-BC99-178B7A7CF466}" type="presOf" srcId="{E9FFDCAB-7674-416F-9B87-693896354514}" destId="{3DAD22DE-D1F6-416D-9D10-C0A71E537848}" srcOrd="0" destOrd="0" presId="urn:microsoft.com/office/officeart/2005/8/layout/chevron1"/>
    <dgm:cxn modelId="{68DAA90A-9FEC-4EE0-A5C2-919AF4CB1603}" type="presOf" srcId="{0E4DFFD9-C2D8-451B-A2CD-24EF14E6CA9E}" destId="{F9DA2BB0-0BBE-4281-9B32-3FF1CE88CEA4}" srcOrd="0" destOrd="0" presId="urn:microsoft.com/office/officeart/2005/8/layout/chevron1"/>
    <dgm:cxn modelId="{51426A80-31D1-4EA4-A6C9-6BF44E20F511}" type="presOf" srcId="{D1E80DD1-841D-495A-B497-641849650A09}" destId="{251980BB-5A2A-4FF7-B112-64E4F01101C4}" srcOrd="0" destOrd="0" presId="urn:microsoft.com/office/officeart/2005/8/layout/chevron1"/>
    <dgm:cxn modelId="{27149EA8-F758-4D28-B931-ECC291FF5E10}" type="presParOf" srcId="{574DB337-FF99-491F-B4C8-1D3C3A5E7E1D}" destId="{251980BB-5A2A-4FF7-B112-64E4F01101C4}" srcOrd="0" destOrd="0" presId="urn:microsoft.com/office/officeart/2005/8/layout/chevron1"/>
    <dgm:cxn modelId="{99DF52AC-337C-4D9D-953D-CEC423B6552F}" type="presParOf" srcId="{574DB337-FF99-491F-B4C8-1D3C3A5E7E1D}" destId="{E8C1E415-0153-45AF-91C3-1F2F26B625EE}" srcOrd="1" destOrd="0" presId="urn:microsoft.com/office/officeart/2005/8/layout/chevron1"/>
    <dgm:cxn modelId="{E2ADD0F5-B874-4A2F-9C51-B7A750A84347}" type="presParOf" srcId="{574DB337-FF99-491F-B4C8-1D3C3A5E7E1D}" destId="{3DAD22DE-D1F6-416D-9D10-C0A71E537848}" srcOrd="2" destOrd="0" presId="urn:microsoft.com/office/officeart/2005/8/layout/chevron1"/>
    <dgm:cxn modelId="{A7AF7FDB-BC52-47EB-8405-C110E1061428}" type="presParOf" srcId="{574DB337-FF99-491F-B4C8-1D3C3A5E7E1D}" destId="{523BE504-1E18-420D-B3E4-B3E98471AE49}" srcOrd="3" destOrd="0" presId="urn:microsoft.com/office/officeart/2005/8/layout/chevron1"/>
    <dgm:cxn modelId="{39F01A20-56DD-4706-A1B3-D2F425C539A4}" type="presParOf" srcId="{574DB337-FF99-491F-B4C8-1D3C3A5E7E1D}" destId="{F9DA2BB0-0BBE-4281-9B32-3FF1CE88CEA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01A19-BAF3-4456-8CF4-5EC33DB10932}" type="doc">
      <dgm:prSet loTypeId="urn:microsoft.com/office/officeart/2005/8/layout/vList5" loCatId="list" qsTypeId="urn:microsoft.com/office/officeart/2005/8/quickstyle/simple3" qsCatId="simple" csTypeId="urn:microsoft.com/office/officeart/2005/8/colors/accent1_1" csCatId="accent1" phldr="1"/>
      <dgm:spPr/>
      <dgm:t>
        <a:bodyPr/>
        <a:lstStyle/>
        <a:p>
          <a:endParaRPr lang="es-EC"/>
        </a:p>
      </dgm:t>
    </dgm:pt>
    <dgm:pt modelId="{938A7FDF-6409-4B6F-BD45-1182C322A5B0}">
      <dgm:prSet phldrT="[Texto]"/>
      <dgm:spPr>
        <a:solidFill>
          <a:srgbClr val="66FF33"/>
        </a:solidFill>
      </dgm:spPr>
      <dgm:t>
        <a:bodyPr/>
        <a:lstStyle/>
        <a:p>
          <a:r>
            <a:rPr lang="es-EC">
              <a:latin typeface="Arial" panose="020B0604020202020204" pitchFamily="34" charset="0"/>
              <a:cs typeface="Arial" panose="020B0604020202020204" pitchFamily="34" charset="0"/>
            </a:rPr>
            <a:t>SISTEMA DE ALIMENTACIÓN</a:t>
          </a:r>
        </a:p>
      </dgm:t>
    </dgm:pt>
    <dgm:pt modelId="{76CD53FF-6F0E-434C-BB01-DA4B429A5105}" type="parTrans" cxnId="{83214933-9D07-4A2D-BB22-1DFEEC7D71FD}">
      <dgm:prSet/>
      <dgm:spPr/>
      <dgm:t>
        <a:bodyPr/>
        <a:lstStyle/>
        <a:p>
          <a:endParaRPr lang="es-EC"/>
        </a:p>
      </dgm:t>
    </dgm:pt>
    <dgm:pt modelId="{A9FC3585-C1DE-48D1-B173-43A188E18A7A}" type="sibTrans" cxnId="{83214933-9D07-4A2D-BB22-1DFEEC7D71FD}">
      <dgm:prSet/>
      <dgm:spPr/>
      <dgm:t>
        <a:bodyPr/>
        <a:lstStyle/>
        <a:p>
          <a:endParaRPr lang="es-EC"/>
        </a:p>
      </dgm:t>
    </dgm:pt>
    <dgm:pt modelId="{7B357CB8-6CD4-4316-963D-B536CADFA808}">
      <dgm:prSet phldrT="[Texto]"/>
      <dgm:spPr/>
      <dgm:t>
        <a:bodyPr/>
        <a:lstStyle/>
        <a:p>
          <a:r>
            <a:rPr lang="es-EC">
              <a:latin typeface="Arial" panose="020B0604020202020204" pitchFamily="34" charset="0"/>
              <a:cs typeface="Arial" panose="020B0604020202020204" pitchFamily="34" charset="0"/>
            </a:rPr>
            <a:t>Tanque de Almacenamiento</a:t>
          </a:r>
        </a:p>
      </dgm:t>
    </dgm:pt>
    <dgm:pt modelId="{B2606E39-3432-4B31-96B9-C9F516451350}" type="parTrans" cxnId="{4A550792-50C1-46A5-9212-7E9BF99BE68B}">
      <dgm:prSet/>
      <dgm:spPr/>
      <dgm:t>
        <a:bodyPr/>
        <a:lstStyle/>
        <a:p>
          <a:endParaRPr lang="es-EC"/>
        </a:p>
      </dgm:t>
    </dgm:pt>
    <dgm:pt modelId="{9FB79CEA-4F05-49F6-8EFE-DC38DDD753C1}" type="sibTrans" cxnId="{4A550792-50C1-46A5-9212-7E9BF99BE68B}">
      <dgm:prSet/>
      <dgm:spPr/>
      <dgm:t>
        <a:bodyPr/>
        <a:lstStyle/>
        <a:p>
          <a:endParaRPr lang="es-EC"/>
        </a:p>
      </dgm:t>
    </dgm:pt>
    <dgm:pt modelId="{BF55EE55-99FA-45A2-8120-85328F5B655B}">
      <dgm:prSet phldrT="[Texto]"/>
      <dgm:spPr/>
      <dgm:t>
        <a:bodyPr/>
        <a:lstStyle/>
        <a:p>
          <a:r>
            <a:rPr lang="es-EC">
              <a:latin typeface="Arial" panose="020B0604020202020204" pitchFamily="34" charset="0"/>
              <a:cs typeface="Arial" panose="020B0604020202020204" pitchFamily="34" charset="0"/>
            </a:rPr>
            <a:t>Valvulas Check</a:t>
          </a:r>
        </a:p>
      </dgm:t>
    </dgm:pt>
    <dgm:pt modelId="{E526BEE0-2088-49BA-93DD-EBC8A73E68CA}" type="parTrans" cxnId="{FE019401-D63A-48E9-A314-2843E49D510E}">
      <dgm:prSet/>
      <dgm:spPr/>
      <dgm:t>
        <a:bodyPr/>
        <a:lstStyle/>
        <a:p>
          <a:endParaRPr lang="es-EC"/>
        </a:p>
      </dgm:t>
    </dgm:pt>
    <dgm:pt modelId="{3B62DBE6-664E-4942-9DE6-0146D5960A5D}" type="sibTrans" cxnId="{FE019401-D63A-48E9-A314-2843E49D510E}">
      <dgm:prSet/>
      <dgm:spPr/>
      <dgm:t>
        <a:bodyPr/>
        <a:lstStyle/>
        <a:p>
          <a:endParaRPr lang="es-EC"/>
        </a:p>
      </dgm:t>
    </dgm:pt>
    <dgm:pt modelId="{442A6AED-C02B-4B5E-A5E7-C2FB6D08F498}">
      <dgm:prSet phldrT="[Texto]"/>
      <dgm:spPr/>
      <dgm:t>
        <a:bodyPr/>
        <a:lstStyle/>
        <a:p>
          <a:r>
            <a:rPr lang="es-EC">
              <a:latin typeface="Arial" panose="020B0604020202020204" pitchFamily="34" charset="0"/>
              <a:cs typeface="Arial" panose="020B0604020202020204" pitchFamily="34" charset="0"/>
            </a:rPr>
            <a:t>Sensor de Temperatura</a:t>
          </a:r>
        </a:p>
      </dgm:t>
    </dgm:pt>
    <dgm:pt modelId="{73E71A27-527B-4642-9D30-535C2E5E8C85}" type="parTrans" cxnId="{8A20B107-6C08-411C-9659-B2FAE0FE8898}">
      <dgm:prSet/>
      <dgm:spPr/>
      <dgm:t>
        <a:bodyPr/>
        <a:lstStyle/>
        <a:p>
          <a:endParaRPr lang="es-EC"/>
        </a:p>
      </dgm:t>
    </dgm:pt>
    <dgm:pt modelId="{F8071390-1A10-4E46-890C-8E209658665C}" type="sibTrans" cxnId="{8A20B107-6C08-411C-9659-B2FAE0FE8898}">
      <dgm:prSet/>
      <dgm:spPr/>
      <dgm:t>
        <a:bodyPr/>
        <a:lstStyle/>
        <a:p>
          <a:endParaRPr lang="es-EC"/>
        </a:p>
      </dgm:t>
    </dgm:pt>
    <dgm:pt modelId="{499895E4-1493-4D85-ADC6-CC23B5E6D540}" type="pres">
      <dgm:prSet presAssocID="{9E901A19-BAF3-4456-8CF4-5EC33DB10932}" presName="Name0" presStyleCnt="0">
        <dgm:presLayoutVars>
          <dgm:dir/>
          <dgm:animLvl val="lvl"/>
          <dgm:resizeHandles val="exact"/>
        </dgm:presLayoutVars>
      </dgm:prSet>
      <dgm:spPr/>
      <dgm:t>
        <a:bodyPr/>
        <a:lstStyle/>
        <a:p>
          <a:endParaRPr lang="es-EC"/>
        </a:p>
      </dgm:t>
    </dgm:pt>
    <dgm:pt modelId="{F310C126-2827-464F-AD55-B4BD469E5D6A}" type="pres">
      <dgm:prSet presAssocID="{938A7FDF-6409-4B6F-BD45-1182C322A5B0}" presName="linNode" presStyleCnt="0"/>
      <dgm:spPr/>
    </dgm:pt>
    <dgm:pt modelId="{C9C22446-7F09-4CFA-B4A7-A304715F697B}" type="pres">
      <dgm:prSet presAssocID="{938A7FDF-6409-4B6F-BD45-1182C322A5B0}" presName="parentText" presStyleLbl="node1" presStyleIdx="0" presStyleCnt="1" custLinFactX="-100000" custLinFactY="17697" custLinFactNeighborX="-125870" custLinFactNeighborY="100000">
        <dgm:presLayoutVars>
          <dgm:chMax val="1"/>
          <dgm:bulletEnabled val="1"/>
        </dgm:presLayoutVars>
      </dgm:prSet>
      <dgm:spPr/>
      <dgm:t>
        <a:bodyPr/>
        <a:lstStyle/>
        <a:p>
          <a:endParaRPr lang="es-EC"/>
        </a:p>
      </dgm:t>
    </dgm:pt>
    <dgm:pt modelId="{856AF0B8-F0C8-46DF-B682-7795B7731CC0}" type="pres">
      <dgm:prSet presAssocID="{938A7FDF-6409-4B6F-BD45-1182C322A5B0}" presName="descendantText" presStyleLbl="alignAccFollowNode1" presStyleIdx="0" presStyleCnt="1">
        <dgm:presLayoutVars>
          <dgm:bulletEnabled val="1"/>
        </dgm:presLayoutVars>
      </dgm:prSet>
      <dgm:spPr/>
      <dgm:t>
        <a:bodyPr/>
        <a:lstStyle/>
        <a:p>
          <a:endParaRPr lang="es-EC"/>
        </a:p>
      </dgm:t>
    </dgm:pt>
  </dgm:ptLst>
  <dgm:cxnLst>
    <dgm:cxn modelId="{4A550792-50C1-46A5-9212-7E9BF99BE68B}" srcId="{938A7FDF-6409-4B6F-BD45-1182C322A5B0}" destId="{7B357CB8-6CD4-4316-963D-B536CADFA808}" srcOrd="0" destOrd="0" parTransId="{B2606E39-3432-4B31-96B9-C9F516451350}" sibTransId="{9FB79CEA-4F05-49F6-8EFE-DC38DDD753C1}"/>
    <dgm:cxn modelId="{49D0F6C9-1FE3-42B8-91B5-AC1CCD2C28D9}" type="presOf" srcId="{442A6AED-C02B-4B5E-A5E7-C2FB6D08F498}" destId="{856AF0B8-F0C8-46DF-B682-7795B7731CC0}" srcOrd="0" destOrd="2" presId="urn:microsoft.com/office/officeart/2005/8/layout/vList5"/>
    <dgm:cxn modelId="{11F78946-9D35-40D8-AB6E-137FA5096BFB}" type="presOf" srcId="{938A7FDF-6409-4B6F-BD45-1182C322A5B0}" destId="{C9C22446-7F09-4CFA-B4A7-A304715F697B}" srcOrd="0" destOrd="0" presId="urn:microsoft.com/office/officeart/2005/8/layout/vList5"/>
    <dgm:cxn modelId="{8A20B107-6C08-411C-9659-B2FAE0FE8898}" srcId="{938A7FDF-6409-4B6F-BD45-1182C322A5B0}" destId="{442A6AED-C02B-4B5E-A5E7-C2FB6D08F498}" srcOrd="2" destOrd="0" parTransId="{73E71A27-527B-4642-9D30-535C2E5E8C85}" sibTransId="{F8071390-1A10-4E46-890C-8E209658665C}"/>
    <dgm:cxn modelId="{FE019401-D63A-48E9-A314-2843E49D510E}" srcId="{938A7FDF-6409-4B6F-BD45-1182C322A5B0}" destId="{BF55EE55-99FA-45A2-8120-85328F5B655B}" srcOrd="1" destOrd="0" parTransId="{E526BEE0-2088-49BA-93DD-EBC8A73E68CA}" sibTransId="{3B62DBE6-664E-4942-9DE6-0146D5960A5D}"/>
    <dgm:cxn modelId="{8E17D446-0735-4F58-A479-F7FDE9E812E5}" type="presOf" srcId="{BF55EE55-99FA-45A2-8120-85328F5B655B}" destId="{856AF0B8-F0C8-46DF-B682-7795B7731CC0}" srcOrd="0" destOrd="1" presId="urn:microsoft.com/office/officeart/2005/8/layout/vList5"/>
    <dgm:cxn modelId="{642410F6-7F7A-45D3-AD20-646D50B75BDE}" type="presOf" srcId="{9E901A19-BAF3-4456-8CF4-5EC33DB10932}" destId="{499895E4-1493-4D85-ADC6-CC23B5E6D540}" srcOrd="0" destOrd="0" presId="urn:microsoft.com/office/officeart/2005/8/layout/vList5"/>
    <dgm:cxn modelId="{B950699E-CE5F-4F61-993B-DFD51D10C065}" type="presOf" srcId="{7B357CB8-6CD4-4316-963D-B536CADFA808}" destId="{856AF0B8-F0C8-46DF-B682-7795B7731CC0}" srcOrd="0" destOrd="0" presId="urn:microsoft.com/office/officeart/2005/8/layout/vList5"/>
    <dgm:cxn modelId="{83214933-9D07-4A2D-BB22-1DFEEC7D71FD}" srcId="{9E901A19-BAF3-4456-8CF4-5EC33DB10932}" destId="{938A7FDF-6409-4B6F-BD45-1182C322A5B0}" srcOrd="0" destOrd="0" parTransId="{76CD53FF-6F0E-434C-BB01-DA4B429A5105}" sibTransId="{A9FC3585-C1DE-48D1-B173-43A188E18A7A}"/>
    <dgm:cxn modelId="{C966E16E-F6AE-4B13-BEBC-F5DF5B5AEB31}" type="presParOf" srcId="{499895E4-1493-4D85-ADC6-CC23B5E6D540}" destId="{F310C126-2827-464F-AD55-B4BD469E5D6A}" srcOrd="0" destOrd="0" presId="urn:microsoft.com/office/officeart/2005/8/layout/vList5"/>
    <dgm:cxn modelId="{BC556895-3F23-4A1E-8E04-E50FAA2D7724}" type="presParOf" srcId="{F310C126-2827-464F-AD55-B4BD469E5D6A}" destId="{C9C22446-7F09-4CFA-B4A7-A304715F697B}" srcOrd="0" destOrd="0" presId="urn:microsoft.com/office/officeart/2005/8/layout/vList5"/>
    <dgm:cxn modelId="{4E00A324-85EA-4C5A-BDE8-176999674778}" type="presParOf" srcId="{F310C126-2827-464F-AD55-B4BD469E5D6A}" destId="{856AF0B8-F0C8-46DF-B682-7795B7731CC0}" srcOrd="1" destOrd="0" presId="urn:microsoft.com/office/officeart/2005/8/layout/vList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901A19-BAF3-4456-8CF4-5EC33DB10932}" type="doc">
      <dgm:prSet loTypeId="urn:microsoft.com/office/officeart/2005/8/layout/vList5" loCatId="list" qsTypeId="urn:microsoft.com/office/officeart/2005/8/quickstyle/simple3" qsCatId="simple" csTypeId="urn:microsoft.com/office/officeart/2005/8/colors/accent1_1" csCatId="accent1" phldr="1"/>
      <dgm:spPr/>
      <dgm:t>
        <a:bodyPr/>
        <a:lstStyle/>
        <a:p>
          <a:endParaRPr lang="es-EC"/>
        </a:p>
      </dgm:t>
    </dgm:pt>
    <dgm:pt modelId="{938A7FDF-6409-4B6F-BD45-1182C322A5B0}">
      <dgm:prSet phldrT="[Texto]"/>
      <dgm:spPr>
        <a:solidFill>
          <a:srgbClr val="FF0000"/>
        </a:solidFill>
      </dgm:spPr>
      <dgm:t>
        <a:bodyPr/>
        <a:lstStyle/>
        <a:p>
          <a:r>
            <a:rPr lang="es-EC">
              <a:latin typeface="Arial" panose="020B0604020202020204" pitchFamily="34" charset="0"/>
              <a:cs typeface="Arial" panose="020B0604020202020204" pitchFamily="34" charset="0"/>
            </a:rPr>
            <a:t>SISTEMA DE GENERACIÓN DE VAPOR</a:t>
          </a:r>
        </a:p>
      </dgm:t>
    </dgm:pt>
    <dgm:pt modelId="{76CD53FF-6F0E-434C-BB01-DA4B429A5105}" type="parTrans" cxnId="{83214933-9D07-4A2D-BB22-1DFEEC7D71FD}">
      <dgm:prSet/>
      <dgm:spPr/>
      <dgm:t>
        <a:bodyPr/>
        <a:lstStyle/>
        <a:p>
          <a:endParaRPr lang="es-EC"/>
        </a:p>
      </dgm:t>
    </dgm:pt>
    <dgm:pt modelId="{A9FC3585-C1DE-48D1-B173-43A188E18A7A}" type="sibTrans" cxnId="{83214933-9D07-4A2D-BB22-1DFEEC7D71FD}">
      <dgm:prSet/>
      <dgm:spPr/>
      <dgm:t>
        <a:bodyPr/>
        <a:lstStyle/>
        <a:p>
          <a:endParaRPr lang="es-EC"/>
        </a:p>
      </dgm:t>
    </dgm:pt>
    <dgm:pt modelId="{7B357CB8-6CD4-4316-963D-B536CADFA808}">
      <dgm:prSet phldrT="[Texto]" custT="1"/>
      <dgm:spPr/>
      <dgm:t>
        <a:bodyPr/>
        <a:lstStyle/>
        <a:p>
          <a:r>
            <a:rPr lang="es-EC" sz="1800">
              <a:latin typeface="Arial" panose="020B0604020202020204" pitchFamily="34" charset="0"/>
              <a:cs typeface="Arial" panose="020B0604020202020204" pitchFamily="34" charset="0"/>
            </a:rPr>
            <a:t>Caldero</a:t>
          </a:r>
        </a:p>
      </dgm:t>
    </dgm:pt>
    <dgm:pt modelId="{B2606E39-3432-4B31-96B9-C9F516451350}" type="parTrans" cxnId="{4A550792-50C1-46A5-9212-7E9BF99BE68B}">
      <dgm:prSet/>
      <dgm:spPr/>
      <dgm:t>
        <a:bodyPr/>
        <a:lstStyle/>
        <a:p>
          <a:endParaRPr lang="es-EC"/>
        </a:p>
      </dgm:t>
    </dgm:pt>
    <dgm:pt modelId="{9FB79CEA-4F05-49F6-8EFE-DC38DDD753C1}" type="sibTrans" cxnId="{4A550792-50C1-46A5-9212-7E9BF99BE68B}">
      <dgm:prSet/>
      <dgm:spPr/>
      <dgm:t>
        <a:bodyPr/>
        <a:lstStyle/>
        <a:p>
          <a:endParaRPr lang="es-EC"/>
        </a:p>
      </dgm:t>
    </dgm:pt>
    <dgm:pt modelId="{B6A58DB5-AE7A-497D-A13D-5F6DD4CE3A2D}">
      <dgm:prSet phldrT="[Texto]" custT="1"/>
      <dgm:spPr/>
      <dgm:t>
        <a:bodyPr/>
        <a:lstStyle/>
        <a:p>
          <a:r>
            <a:rPr lang="es-EC" sz="1800">
              <a:latin typeface="Arial" panose="020B0604020202020204" pitchFamily="34" charset="0"/>
              <a:cs typeface="Arial" panose="020B0604020202020204" pitchFamily="34" charset="0"/>
            </a:rPr>
            <a:t>Cartuchos de Inmersión</a:t>
          </a:r>
        </a:p>
      </dgm:t>
    </dgm:pt>
    <dgm:pt modelId="{3E3B095A-76E9-4124-8FFC-B35414C29E25}" type="parTrans" cxnId="{D6431BCF-9157-4816-A1B3-108418A895F4}">
      <dgm:prSet/>
      <dgm:spPr/>
      <dgm:t>
        <a:bodyPr/>
        <a:lstStyle/>
        <a:p>
          <a:endParaRPr lang="es-EC"/>
        </a:p>
      </dgm:t>
    </dgm:pt>
    <dgm:pt modelId="{8D1C6514-CE7E-4AED-BC4F-A67D4D850FA2}" type="sibTrans" cxnId="{D6431BCF-9157-4816-A1B3-108418A895F4}">
      <dgm:prSet/>
      <dgm:spPr/>
      <dgm:t>
        <a:bodyPr/>
        <a:lstStyle/>
        <a:p>
          <a:endParaRPr lang="es-EC"/>
        </a:p>
      </dgm:t>
    </dgm:pt>
    <dgm:pt modelId="{530B11F9-636D-43A2-AF91-375F731AF1AA}">
      <dgm:prSet phldrT="[Texto]" custT="1"/>
      <dgm:spPr/>
      <dgm:t>
        <a:bodyPr/>
        <a:lstStyle/>
        <a:p>
          <a:r>
            <a:rPr lang="es-EC" sz="1800">
              <a:latin typeface="Arial" panose="020B0604020202020204" pitchFamily="34" charset="0"/>
              <a:cs typeface="Arial" panose="020B0604020202020204" pitchFamily="34" charset="0"/>
            </a:rPr>
            <a:t>Subsistemas de Control del Caldero</a:t>
          </a:r>
        </a:p>
      </dgm:t>
    </dgm:pt>
    <dgm:pt modelId="{ECFADBC6-BAF8-4628-94C3-B9C727B5EF3A}" type="parTrans" cxnId="{40FF575F-1F85-461C-8298-78DB0A97A4B3}">
      <dgm:prSet/>
      <dgm:spPr/>
      <dgm:t>
        <a:bodyPr/>
        <a:lstStyle/>
        <a:p>
          <a:endParaRPr lang="es-EC"/>
        </a:p>
      </dgm:t>
    </dgm:pt>
    <dgm:pt modelId="{9EB79590-C08E-4D00-85DD-FB7275EA034A}" type="sibTrans" cxnId="{40FF575F-1F85-461C-8298-78DB0A97A4B3}">
      <dgm:prSet/>
      <dgm:spPr/>
      <dgm:t>
        <a:bodyPr/>
        <a:lstStyle/>
        <a:p>
          <a:endParaRPr lang="es-EC"/>
        </a:p>
      </dgm:t>
    </dgm:pt>
    <dgm:pt modelId="{499895E4-1493-4D85-ADC6-CC23B5E6D540}" type="pres">
      <dgm:prSet presAssocID="{9E901A19-BAF3-4456-8CF4-5EC33DB10932}" presName="Name0" presStyleCnt="0">
        <dgm:presLayoutVars>
          <dgm:dir/>
          <dgm:animLvl val="lvl"/>
          <dgm:resizeHandles val="exact"/>
        </dgm:presLayoutVars>
      </dgm:prSet>
      <dgm:spPr/>
      <dgm:t>
        <a:bodyPr/>
        <a:lstStyle/>
        <a:p>
          <a:endParaRPr lang="es-EC"/>
        </a:p>
      </dgm:t>
    </dgm:pt>
    <dgm:pt modelId="{F310C126-2827-464F-AD55-B4BD469E5D6A}" type="pres">
      <dgm:prSet presAssocID="{938A7FDF-6409-4B6F-BD45-1182C322A5B0}" presName="linNode" presStyleCnt="0"/>
      <dgm:spPr/>
    </dgm:pt>
    <dgm:pt modelId="{C9C22446-7F09-4CFA-B4A7-A304715F697B}" type="pres">
      <dgm:prSet presAssocID="{938A7FDF-6409-4B6F-BD45-1182C322A5B0}" presName="parentText" presStyleLbl="node1" presStyleIdx="0" presStyleCnt="1">
        <dgm:presLayoutVars>
          <dgm:chMax val="1"/>
          <dgm:bulletEnabled val="1"/>
        </dgm:presLayoutVars>
      </dgm:prSet>
      <dgm:spPr/>
      <dgm:t>
        <a:bodyPr/>
        <a:lstStyle/>
        <a:p>
          <a:endParaRPr lang="es-EC"/>
        </a:p>
      </dgm:t>
    </dgm:pt>
    <dgm:pt modelId="{856AF0B8-F0C8-46DF-B682-7795B7731CC0}" type="pres">
      <dgm:prSet presAssocID="{938A7FDF-6409-4B6F-BD45-1182C322A5B0}" presName="descendantText" presStyleLbl="alignAccFollowNode1" presStyleIdx="0" presStyleCnt="1" custScaleY="125122">
        <dgm:presLayoutVars>
          <dgm:bulletEnabled val="1"/>
        </dgm:presLayoutVars>
      </dgm:prSet>
      <dgm:spPr/>
      <dgm:t>
        <a:bodyPr/>
        <a:lstStyle/>
        <a:p>
          <a:endParaRPr lang="es-EC"/>
        </a:p>
      </dgm:t>
    </dgm:pt>
  </dgm:ptLst>
  <dgm:cxnLst>
    <dgm:cxn modelId="{4A550792-50C1-46A5-9212-7E9BF99BE68B}" srcId="{938A7FDF-6409-4B6F-BD45-1182C322A5B0}" destId="{7B357CB8-6CD4-4316-963D-B536CADFA808}" srcOrd="0" destOrd="0" parTransId="{B2606E39-3432-4B31-96B9-C9F516451350}" sibTransId="{9FB79CEA-4F05-49F6-8EFE-DC38DDD753C1}"/>
    <dgm:cxn modelId="{40FF575F-1F85-461C-8298-78DB0A97A4B3}" srcId="{938A7FDF-6409-4B6F-BD45-1182C322A5B0}" destId="{530B11F9-636D-43A2-AF91-375F731AF1AA}" srcOrd="2" destOrd="0" parTransId="{ECFADBC6-BAF8-4628-94C3-B9C727B5EF3A}" sibTransId="{9EB79590-C08E-4D00-85DD-FB7275EA034A}"/>
    <dgm:cxn modelId="{8BCD852F-8E68-42C6-8F4B-CC3FDD474CCA}" type="presOf" srcId="{938A7FDF-6409-4B6F-BD45-1182C322A5B0}" destId="{C9C22446-7F09-4CFA-B4A7-A304715F697B}" srcOrd="0" destOrd="0" presId="urn:microsoft.com/office/officeart/2005/8/layout/vList5"/>
    <dgm:cxn modelId="{E2AAD053-0B2A-48C0-8CDC-F580DC03446B}" type="presOf" srcId="{B6A58DB5-AE7A-497D-A13D-5F6DD4CE3A2D}" destId="{856AF0B8-F0C8-46DF-B682-7795B7731CC0}" srcOrd="0" destOrd="1" presId="urn:microsoft.com/office/officeart/2005/8/layout/vList5"/>
    <dgm:cxn modelId="{E6CF6D63-259F-40AC-8663-512CB699A5B6}" type="presOf" srcId="{530B11F9-636D-43A2-AF91-375F731AF1AA}" destId="{856AF0B8-F0C8-46DF-B682-7795B7731CC0}" srcOrd="0" destOrd="2" presId="urn:microsoft.com/office/officeart/2005/8/layout/vList5"/>
    <dgm:cxn modelId="{8A3B67D9-A4AA-42AA-BBBC-C52B78DE43A9}" type="presOf" srcId="{7B357CB8-6CD4-4316-963D-B536CADFA808}" destId="{856AF0B8-F0C8-46DF-B682-7795B7731CC0}" srcOrd="0" destOrd="0" presId="urn:microsoft.com/office/officeart/2005/8/layout/vList5"/>
    <dgm:cxn modelId="{D6431BCF-9157-4816-A1B3-108418A895F4}" srcId="{938A7FDF-6409-4B6F-BD45-1182C322A5B0}" destId="{B6A58DB5-AE7A-497D-A13D-5F6DD4CE3A2D}" srcOrd="1" destOrd="0" parTransId="{3E3B095A-76E9-4124-8FFC-B35414C29E25}" sibTransId="{8D1C6514-CE7E-4AED-BC4F-A67D4D850FA2}"/>
    <dgm:cxn modelId="{83214933-9D07-4A2D-BB22-1DFEEC7D71FD}" srcId="{9E901A19-BAF3-4456-8CF4-5EC33DB10932}" destId="{938A7FDF-6409-4B6F-BD45-1182C322A5B0}" srcOrd="0" destOrd="0" parTransId="{76CD53FF-6F0E-434C-BB01-DA4B429A5105}" sibTransId="{A9FC3585-C1DE-48D1-B173-43A188E18A7A}"/>
    <dgm:cxn modelId="{DE293DCC-9D7F-48AC-A278-FCEBFF3AB0A4}" type="presOf" srcId="{9E901A19-BAF3-4456-8CF4-5EC33DB10932}" destId="{499895E4-1493-4D85-ADC6-CC23B5E6D540}" srcOrd="0" destOrd="0" presId="urn:microsoft.com/office/officeart/2005/8/layout/vList5"/>
    <dgm:cxn modelId="{8F6A0416-17E5-492E-9D73-DAFEEE32BE2E}" type="presParOf" srcId="{499895E4-1493-4D85-ADC6-CC23B5E6D540}" destId="{F310C126-2827-464F-AD55-B4BD469E5D6A}" srcOrd="0" destOrd="0" presId="urn:microsoft.com/office/officeart/2005/8/layout/vList5"/>
    <dgm:cxn modelId="{3C2527D9-90CB-465D-ACB6-F904077EFAB1}" type="presParOf" srcId="{F310C126-2827-464F-AD55-B4BD469E5D6A}" destId="{C9C22446-7F09-4CFA-B4A7-A304715F697B}" srcOrd="0" destOrd="0" presId="urn:microsoft.com/office/officeart/2005/8/layout/vList5"/>
    <dgm:cxn modelId="{138CCB9D-15E5-448E-AB59-6E64AE2AA305}" type="presParOf" srcId="{F310C126-2827-464F-AD55-B4BD469E5D6A}" destId="{856AF0B8-F0C8-46DF-B682-7795B7731CC0}"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901A19-BAF3-4456-8CF4-5EC33DB10932}" type="doc">
      <dgm:prSet loTypeId="urn:microsoft.com/office/officeart/2005/8/layout/vList5" loCatId="list" qsTypeId="urn:microsoft.com/office/officeart/2005/8/quickstyle/simple3" qsCatId="simple" csTypeId="urn:microsoft.com/office/officeart/2005/8/colors/accent1_1" csCatId="accent1" phldr="1"/>
      <dgm:spPr/>
      <dgm:t>
        <a:bodyPr/>
        <a:lstStyle/>
        <a:p>
          <a:endParaRPr lang="es-EC"/>
        </a:p>
      </dgm:t>
    </dgm:pt>
    <dgm:pt modelId="{938A7FDF-6409-4B6F-BD45-1182C322A5B0}">
      <dgm:prSet phldrT="[Texto]"/>
      <dgm:spPr>
        <a:solidFill>
          <a:schemeClr val="bg1">
            <a:lumMod val="75000"/>
          </a:schemeClr>
        </a:solidFill>
      </dgm:spPr>
      <dgm:t>
        <a:bodyPr/>
        <a:lstStyle/>
        <a:p>
          <a:r>
            <a:rPr lang="es-EC">
              <a:latin typeface="Arial" panose="020B0604020202020204" pitchFamily="34" charset="0"/>
              <a:cs typeface="Arial" panose="020B0604020202020204" pitchFamily="34" charset="0"/>
            </a:rPr>
            <a:t>SISTEMA DE TRABAJO</a:t>
          </a:r>
        </a:p>
      </dgm:t>
    </dgm:pt>
    <dgm:pt modelId="{76CD53FF-6F0E-434C-BB01-DA4B429A5105}" type="parTrans" cxnId="{83214933-9D07-4A2D-BB22-1DFEEC7D71FD}">
      <dgm:prSet/>
      <dgm:spPr/>
      <dgm:t>
        <a:bodyPr/>
        <a:lstStyle/>
        <a:p>
          <a:endParaRPr lang="es-EC"/>
        </a:p>
      </dgm:t>
    </dgm:pt>
    <dgm:pt modelId="{A9FC3585-C1DE-48D1-B173-43A188E18A7A}" type="sibTrans" cxnId="{83214933-9D07-4A2D-BB22-1DFEEC7D71FD}">
      <dgm:prSet/>
      <dgm:spPr/>
      <dgm:t>
        <a:bodyPr/>
        <a:lstStyle/>
        <a:p>
          <a:endParaRPr lang="es-EC"/>
        </a:p>
      </dgm:t>
    </dgm:pt>
    <dgm:pt modelId="{7B357CB8-6CD4-4316-963D-B536CADFA808}">
      <dgm:prSet phldrT="[Texto]" custT="1"/>
      <dgm:spPr/>
      <dgm:t>
        <a:bodyPr/>
        <a:lstStyle/>
        <a:p>
          <a:r>
            <a:rPr lang="es-EC" sz="1800" dirty="0">
              <a:latin typeface="Arial" panose="020B0604020202020204" pitchFamily="34" charset="0"/>
              <a:cs typeface="Arial" panose="020B0604020202020204" pitchFamily="34" charset="0"/>
            </a:rPr>
            <a:t>Sensor de Temperatura a la Salida del Motor a Vapor</a:t>
          </a:r>
        </a:p>
      </dgm:t>
    </dgm:pt>
    <dgm:pt modelId="{B2606E39-3432-4B31-96B9-C9F516451350}" type="parTrans" cxnId="{4A550792-50C1-46A5-9212-7E9BF99BE68B}">
      <dgm:prSet/>
      <dgm:spPr/>
      <dgm:t>
        <a:bodyPr/>
        <a:lstStyle/>
        <a:p>
          <a:endParaRPr lang="es-EC"/>
        </a:p>
      </dgm:t>
    </dgm:pt>
    <dgm:pt modelId="{9FB79CEA-4F05-49F6-8EFE-DC38DDD753C1}" type="sibTrans" cxnId="{4A550792-50C1-46A5-9212-7E9BF99BE68B}">
      <dgm:prSet/>
      <dgm:spPr/>
      <dgm:t>
        <a:bodyPr/>
        <a:lstStyle/>
        <a:p>
          <a:endParaRPr lang="es-EC"/>
        </a:p>
      </dgm:t>
    </dgm:pt>
    <dgm:pt modelId="{499895E4-1493-4D85-ADC6-CC23B5E6D540}" type="pres">
      <dgm:prSet presAssocID="{9E901A19-BAF3-4456-8CF4-5EC33DB10932}" presName="Name0" presStyleCnt="0">
        <dgm:presLayoutVars>
          <dgm:dir/>
          <dgm:animLvl val="lvl"/>
          <dgm:resizeHandles val="exact"/>
        </dgm:presLayoutVars>
      </dgm:prSet>
      <dgm:spPr/>
      <dgm:t>
        <a:bodyPr/>
        <a:lstStyle/>
        <a:p>
          <a:endParaRPr lang="es-EC"/>
        </a:p>
      </dgm:t>
    </dgm:pt>
    <dgm:pt modelId="{F310C126-2827-464F-AD55-B4BD469E5D6A}" type="pres">
      <dgm:prSet presAssocID="{938A7FDF-6409-4B6F-BD45-1182C322A5B0}" presName="linNode" presStyleCnt="0"/>
      <dgm:spPr/>
    </dgm:pt>
    <dgm:pt modelId="{C9C22446-7F09-4CFA-B4A7-A304715F697B}" type="pres">
      <dgm:prSet presAssocID="{938A7FDF-6409-4B6F-BD45-1182C322A5B0}" presName="parentText" presStyleLbl="node1" presStyleIdx="0" presStyleCnt="1" custScaleY="63055">
        <dgm:presLayoutVars>
          <dgm:chMax val="1"/>
          <dgm:bulletEnabled val="1"/>
        </dgm:presLayoutVars>
      </dgm:prSet>
      <dgm:spPr/>
      <dgm:t>
        <a:bodyPr/>
        <a:lstStyle/>
        <a:p>
          <a:endParaRPr lang="es-EC"/>
        </a:p>
      </dgm:t>
    </dgm:pt>
    <dgm:pt modelId="{856AF0B8-F0C8-46DF-B682-7795B7731CC0}" type="pres">
      <dgm:prSet presAssocID="{938A7FDF-6409-4B6F-BD45-1182C322A5B0}" presName="descendantText" presStyleLbl="alignAccFollowNode1" presStyleIdx="0" presStyleCnt="1" custScaleY="78741">
        <dgm:presLayoutVars>
          <dgm:bulletEnabled val="1"/>
        </dgm:presLayoutVars>
      </dgm:prSet>
      <dgm:spPr/>
      <dgm:t>
        <a:bodyPr/>
        <a:lstStyle/>
        <a:p>
          <a:endParaRPr lang="es-EC"/>
        </a:p>
      </dgm:t>
    </dgm:pt>
  </dgm:ptLst>
  <dgm:cxnLst>
    <dgm:cxn modelId="{83214933-9D07-4A2D-BB22-1DFEEC7D71FD}" srcId="{9E901A19-BAF3-4456-8CF4-5EC33DB10932}" destId="{938A7FDF-6409-4B6F-BD45-1182C322A5B0}" srcOrd="0" destOrd="0" parTransId="{76CD53FF-6F0E-434C-BB01-DA4B429A5105}" sibTransId="{A9FC3585-C1DE-48D1-B173-43A188E18A7A}"/>
    <dgm:cxn modelId="{9898DD22-BB93-4937-9CED-F851C744DE3D}" type="presOf" srcId="{7B357CB8-6CD4-4316-963D-B536CADFA808}" destId="{856AF0B8-F0C8-46DF-B682-7795B7731CC0}" srcOrd="0" destOrd="0" presId="urn:microsoft.com/office/officeart/2005/8/layout/vList5"/>
    <dgm:cxn modelId="{2229E5FC-AC34-45DD-8FD0-8061C6A8A98F}" type="presOf" srcId="{938A7FDF-6409-4B6F-BD45-1182C322A5B0}" destId="{C9C22446-7F09-4CFA-B4A7-A304715F697B}" srcOrd="0" destOrd="0" presId="urn:microsoft.com/office/officeart/2005/8/layout/vList5"/>
    <dgm:cxn modelId="{4A550792-50C1-46A5-9212-7E9BF99BE68B}" srcId="{938A7FDF-6409-4B6F-BD45-1182C322A5B0}" destId="{7B357CB8-6CD4-4316-963D-B536CADFA808}" srcOrd="0" destOrd="0" parTransId="{B2606E39-3432-4B31-96B9-C9F516451350}" sibTransId="{9FB79CEA-4F05-49F6-8EFE-DC38DDD753C1}"/>
    <dgm:cxn modelId="{DE2993E2-4767-44CA-8967-56B2481E96FF}" type="presOf" srcId="{9E901A19-BAF3-4456-8CF4-5EC33DB10932}" destId="{499895E4-1493-4D85-ADC6-CC23B5E6D540}" srcOrd="0" destOrd="0" presId="urn:microsoft.com/office/officeart/2005/8/layout/vList5"/>
    <dgm:cxn modelId="{B6562507-9CA7-4869-BB00-443FDBB1DD17}" type="presParOf" srcId="{499895E4-1493-4D85-ADC6-CC23B5E6D540}" destId="{F310C126-2827-464F-AD55-B4BD469E5D6A}" srcOrd="0" destOrd="0" presId="urn:microsoft.com/office/officeart/2005/8/layout/vList5"/>
    <dgm:cxn modelId="{B95E58FC-3B1D-4F99-B82B-3DFF975783F9}" type="presParOf" srcId="{F310C126-2827-464F-AD55-B4BD469E5D6A}" destId="{C9C22446-7F09-4CFA-B4A7-A304715F697B}" srcOrd="0" destOrd="0" presId="urn:microsoft.com/office/officeart/2005/8/layout/vList5"/>
    <dgm:cxn modelId="{1A70D5C9-5678-4CC8-AC26-B0F7947D6661}" type="presParOf" srcId="{F310C126-2827-464F-AD55-B4BD469E5D6A}" destId="{856AF0B8-F0C8-46DF-B682-7795B7731CC0}"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901A19-BAF3-4456-8CF4-5EC33DB10932}" type="doc">
      <dgm:prSet loTypeId="urn:microsoft.com/office/officeart/2005/8/layout/vList5" loCatId="list" qsTypeId="urn:microsoft.com/office/officeart/2005/8/quickstyle/simple3" qsCatId="simple" csTypeId="urn:microsoft.com/office/officeart/2005/8/colors/accent1_1" csCatId="accent1" phldr="1"/>
      <dgm:spPr/>
      <dgm:t>
        <a:bodyPr/>
        <a:lstStyle/>
        <a:p>
          <a:endParaRPr lang="es-EC"/>
        </a:p>
      </dgm:t>
    </dgm:pt>
    <dgm:pt modelId="{938A7FDF-6409-4B6F-BD45-1182C322A5B0}">
      <dgm:prSet phldrT="[Texto]"/>
      <dgm:spPr>
        <a:solidFill>
          <a:srgbClr val="3F36F2"/>
        </a:solidFill>
      </dgm:spPr>
      <dgm:t>
        <a:bodyPr/>
        <a:lstStyle/>
        <a:p>
          <a:r>
            <a:rPr lang="es-EC">
              <a:latin typeface="Arial" panose="020B0604020202020204" pitchFamily="34" charset="0"/>
              <a:cs typeface="Arial" panose="020B0604020202020204" pitchFamily="34" charset="0"/>
            </a:rPr>
            <a:t>SISTEMA DE INTERCAMBIO DE CALOR</a:t>
          </a:r>
        </a:p>
      </dgm:t>
    </dgm:pt>
    <dgm:pt modelId="{76CD53FF-6F0E-434C-BB01-DA4B429A5105}" type="parTrans" cxnId="{83214933-9D07-4A2D-BB22-1DFEEC7D71FD}">
      <dgm:prSet/>
      <dgm:spPr/>
      <dgm:t>
        <a:bodyPr/>
        <a:lstStyle/>
        <a:p>
          <a:endParaRPr lang="es-EC"/>
        </a:p>
      </dgm:t>
    </dgm:pt>
    <dgm:pt modelId="{A9FC3585-C1DE-48D1-B173-43A188E18A7A}" type="sibTrans" cxnId="{83214933-9D07-4A2D-BB22-1DFEEC7D71FD}">
      <dgm:prSet/>
      <dgm:spPr/>
      <dgm:t>
        <a:bodyPr/>
        <a:lstStyle/>
        <a:p>
          <a:endParaRPr lang="es-EC"/>
        </a:p>
      </dgm:t>
    </dgm:pt>
    <dgm:pt modelId="{7B357CB8-6CD4-4316-963D-B536CADFA808}">
      <dgm:prSet phldrT="[Texto]" custT="1"/>
      <dgm:spPr/>
      <dgm:t>
        <a:bodyPr/>
        <a:lstStyle/>
        <a:p>
          <a:r>
            <a:rPr lang="es-EC" sz="1600" dirty="0">
              <a:latin typeface="Arial" panose="020B0604020202020204" pitchFamily="34" charset="0"/>
              <a:cs typeface="Arial" panose="020B0604020202020204" pitchFamily="34" charset="0"/>
            </a:rPr>
            <a:t>Medidor de Caudal</a:t>
          </a:r>
        </a:p>
      </dgm:t>
    </dgm:pt>
    <dgm:pt modelId="{B2606E39-3432-4B31-96B9-C9F516451350}" type="parTrans" cxnId="{4A550792-50C1-46A5-9212-7E9BF99BE68B}">
      <dgm:prSet/>
      <dgm:spPr/>
      <dgm:t>
        <a:bodyPr/>
        <a:lstStyle/>
        <a:p>
          <a:endParaRPr lang="es-EC"/>
        </a:p>
      </dgm:t>
    </dgm:pt>
    <dgm:pt modelId="{9FB79CEA-4F05-49F6-8EFE-DC38DDD753C1}" type="sibTrans" cxnId="{4A550792-50C1-46A5-9212-7E9BF99BE68B}">
      <dgm:prSet/>
      <dgm:spPr/>
      <dgm:t>
        <a:bodyPr/>
        <a:lstStyle/>
        <a:p>
          <a:endParaRPr lang="es-EC"/>
        </a:p>
      </dgm:t>
    </dgm:pt>
    <dgm:pt modelId="{499895E4-1493-4D85-ADC6-CC23B5E6D540}" type="pres">
      <dgm:prSet presAssocID="{9E901A19-BAF3-4456-8CF4-5EC33DB10932}" presName="Name0" presStyleCnt="0">
        <dgm:presLayoutVars>
          <dgm:dir/>
          <dgm:animLvl val="lvl"/>
          <dgm:resizeHandles val="exact"/>
        </dgm:presLayoutVars>
      </dgm:prSet>
      <dgm:spPr/>
      <dgm:t>
        <a:bodyPr/>
        <a:lstStyle/>
        <a:p>
          <a:endParaRPr lang="es-EC"/>
        </a:p>
      </dgm:t>
    </dgm:pt>
    <dgm:pt modelId="{F310C126-2827-464F-AD55-B4BD469E5D6A}" type="pres">
      <dgm:prSet presAssocID="{938A7FDF-6409-4B6F-BD45-1182C322A5B0}" presName="linNode" presStyleCnt="0"/>
      <dgm:spPr/>
    </dgm:pt>
    <dgm:pt modelId="{C9C22446-7F09-4CFA-B4A7-A304715F697B}" type="pres">
      <dgm:prSet presAssocID="{938A7FDF-6409-4B6F-BD45-1182C322A5B0}" presName="parentText" presStyleLbl="node1" presStyleIdx="0" presStyleCnt="1" custScaleY="73520">
        <dgm:presLayoutVars>
          <dgm:chMax val="1"/>
          <dgm:bulletEnabled val="1"/>
        </dgm:presLayoutVars>
      </dgm:prSet>
      <dgm:spPr/>
      <dgm:t>
        <a:bodyPr/>
        <a:lstStyle/>
        <a:p>
          <a:endParaRPr lang="es-EC"/>
        </a:p>
      </dgm:t>
    </dgm:pt>
    <dgm:pt modelId="{856AF0B8-F0C8-46DF-B682-7795B7731CC0}" type="pres">
      <dgm:prSet presAssocID="{938A7FDF-6409-4B6F-BD45-1182C322A5B0}" presName="descendantText" presStyleLbl="alignAccFollowNode1" presStyleIdx="0" presStyleCnt="1" custScaleX="91370" custScaleY="125122" custLinFactNeighborX="-601" custLinFactNeighborY="3168">
        <dgm:presLayoutVars>
          <dgm:bulletEnabled val="1"/>
        </dgm:presLayoutVars>
      </dgm:prSet>
      <dgm:spPr/>
      <dgm:t>
        <a:bodyPr/>
        <a:lstStyle/>
        <a:p>
          <a:endParaRPr lang="es-EC"/>
        </a:p>
      </dgm:t>
    </dgm:pt>
  </dgm:ptLst>
  <dgm:cxnLst>
    <dgm:cxn modelId="{DAB503D5-189F-4F42-BA6C-77ED938313B8}" type="presOf" srcId="{938A7FDF-6409-4B6F-BD45-1182C322A5B0}" destId="{C9C22446-7F09-4CFA-B4A7-A304715F697B}" srcOrd="0" destOrd="0" presId="urn:microsoft.com/office/officeart/2005/8/layout/vList5"/>
    <dgm:cxn modelId="{83214933-9D07-4A2D-BB22-1DFEEC7D71FD}" srcId="{9E901A19-BAF3-4456-8CF4-5EC33DB10932}" destId="{938A7FDF-6409-4B6F-BD45-1182C322A5B0}" srcOrd="0" destOrd="0" parTransId="{76CD53FF-6F0E-434C-BB01-DA4B429A5105}" sibTransId="{A9FC3585-C1DE-48D1-B173-43A188E18A7A}"/>
    <dgm:cxn modelId="{4ECA087F-D33A-470F-80CB-B67EBCE094A8}" type="presOf" srcId="{7B357CB8-6CD4-4316-963D-B536CADFA808}" destId="{856AF0B8-F0C8-46DF-B682-7795B7731CC0}" srcOrd="0" destOrd="0" presId="urn:microsoft.com/office/officeart/2005/8/layout/vList5"/>
    <dgm:cxn modelId="{4A550792-50C1-46A5-9212-7E9BF99BE68B}" srcId="{938A7FDF-6409-4B6F-BD45-1182C322A5B0}" destId="{7B357CB8-6CD4-4316-963D-B536CADFA808}" srcOrd="0" destOrd="0" parTransId="{B2606E39-3432-4B31-96B9-C9F516451350}" sibTransId="{9FB79CEA-4F05-49F6-8EFE-DC38DDD753C1}"/>
    <dgm:cxn modelId="{0259FA4E-1787-4FAC-8E87-293FF2EAA018}" type="presOf" srcId="{9E901A19-BAF3-4456-8CF4-5EC33DB10932}" destId="{499895E4-1493-4D85-ADC6-CC23B5E6D540}" srcOrd="0" destOrd="0" presId="urn:microsoft.com/office/officeart/2005/8/layout/vList5"/>
    <dgm:cxn modelId="{313D4BFB-5CC0-4A69-8057-21675B15E1CB}" type="presParOf" srcId="{499895E4-1493-4D85-ADC6-CC23B5E6D540}" destId="{F310C126-2827-464F-AD55-B4BD469E5D6A}" srcOrd="0" destOrd="0" presId="urn:microsoft.com/office/officeart/2005/8/layout/vList5"/>
    <dgm:cxn modelId="{D7C068C4-DA5E-4056-8CFD-487D82ED6CE1}" type="presParOf" srcId="{F310C126-2827-464F-AD55-B4BD469E5D6A}" destId="{C9C22446-7F09-4CFA-B4A7-A304715F697B}" srcOrd="0" destOrd="0" presId="urn:microsoft.com/office/officeart/2005/8/layout/vList5"/>
    <dgm:cxn modelId="{D4595C44-1167-44CC-87C2-1B4A64C67C4D}" type="presParOf" srcId="{F310C126-2827-464F-AD55-B4BD469E5D6A}" destId="{856AF0B8-F0C8-46DF-B682-7795B7731CC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4434B-A8D3-4933-83BB-A08EC3A8B0CE}">
      <dsp:nvSpPr>
        <dsp:cNvPr id="0" name=""/>
        <dsp:cNvSpPr/>
      </dsp:nvSpPr>
      <dsp:spPr>
        <a:xfrm>
          <a:off x="35851" y="2335"/>
          <a:ext cx="3351213" cy="1340485"/>
        </a:xfrm>
        <a:prstGeom prst="chevron">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b="1" kern="1200" dirty="0" smtClean="0"/>
            <a:t>Inicios Revolución Industrial</a:t>
          </a:r>
          <a:endParaRPr lang="es-ES" sz="1600" b="1" kern="1200" dirty="0"/>
        </a:p>
      </dsp:txBody>
      <dsp:txXfrm>
        <a:off x="706094" y="2335"/>
        <a:ext cx="2010728" cy="1340485"/>
      </dsp:txXfrm>
    </dsp:sp>
    <dsp:sp modelId="{8557E026-D4AE-47F7-9FC1-007365824BF2}">
      <dsp:nvSpPr>
        <dsp:cNvPr id="0" name=""/>
        <dsp:cNvSpPr/>
      </dsp:nvSpPr>
      <dsp:spPr>
        <a:xfrm>
          <a:off x="2951407" y="116277"/>
          <a:ext cx="2781507" cy="111260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t>Máquina a Vapor</a:t>
          </a:r>
          <a:endParaRPr lang="es-ES" sz="1600" kern="1200" dirty="0"/>
        </a:p>
      </dsp:txBody>
      <dsp:txXfrm>
        <a:off x="3507708" y="116277"/>
        <a:ext cx="1668905" cy="1112602"/>
      </dsp:txXfrm>
    </dsp:sp>
    <dsp:sp modelId="{BDC849BD-5E88-4C43-8E50-CEA1D9E670DD}">
      <dsp:nvSpPr>
        <dsp:cNvPr id="0" name=""/>
        <dsp:cNvSpPr/>
      </dsp:nvSpPr>
      <dsp:spPr>
        <a:xfrm>
          <a:off x="5343503" y="116277"/>
          <a:ext cx="2781507" cy="111260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t>James Watt 1769</a:t>
          </a:r>
          <a:endParaRPr lang="es-ES" sz="1600" kern="1200" dirty="0"/>
        </a:p>
      </dsp:txBody>
      <dsp:txXfrm>
        <a:off x="5899804" y="116277"/>
        <a:ext cx="1668905" cy="1112602"/>
      </dsp:txXfrm>
    </dsp:sp>
    <dsp:sp modelId="{ED3ACF2A-0C60-459D-9404-378FCB97F662}">
      <dsp:nvSpPr>
        <dsp:cNvPr id="0" name=""/>
        <dsp:cNvSpPr/>
      </dsp:nvSpPr>
      <dsp:spPr>
        <a:xfrm>
          <a:off x="35851" y="1530489"/>
          <a:ext cx="3351213" cy="1340485"/>
        </a:xfrm>
        <a:prstGeom prst="chevron">
          <a:avLst/>
        </a:prstGeom>
        <a:solidFill>
          <a:schemeClr val="accent1">
            <a:shade val="80000"/>
            <a:hueOff val="225945"/>
            <a:satOff val="-12113"/>
            <a:lumOff val="154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b="1" kern="1200" dirty="0"/>
            <a:t>Estudios y caracterización</a:t>
          </a:r>
        </a:p>
      </dsp:txBody>
      <dsp:txXfrm>
        <a:off x="706094" y="1530489"/>
        <a:ext cx="2010728" cy="1340485"/>
      </dsp:txXfrm>
    </dsp:sp>
    <dsp:sp modelId="{E218D826-5D87-4A3B-A04E-A642CA9F9C40}">
      <dsp:nvSpPr>
        <dsp:cNvPr id="0" name=""/>
        <dsp:cNvSpPr/>
      </dsp:nvSpPr>
      <dsp:spPr>
        <a:xfrm>
          <a:off x="2951407" y="1644430"/>
          <a:ext cx="2781507" cy="111260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t>Formulaciones matemáticas </a:t>
          </a:r>
          <a:endParaRPr lang="es-ES" sz="1600" kern="1200" dirty="0"/>
        </a:p>
      </dsp:txBody>
      <dsp:txXfrm>
        <a:off x="3507708" y="1644430"/>
        <a:ext cx="1668905" cy="1112602"/>
      </dsp:txXfrm>
    </dsp:sp>
    <dsp:sp modelId="{B25D31B1-292F-494B-B167-412D3348E167}">
      <dsp:nvSpPr>
        <dsp:cNvPr id="0" name=""/>
        <dsp:cNvSpPr/>
      </dsp:nvSpPr>
      <dsp:spPr>
        <a:xfrm>
          <a:off x="5343503" y="1644430"/>
          <a:ext cx="2781507" cy="111260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t>William Rankine 1842</a:t>
          </a:r>
          <a:endParaRPr lang="es-ES" sz="1600" kern="1200" dirty="0"/>
        </a:p>
      </dsp:txBody>
      <dsp:txXfrm>
        <a:off x="5899804" y="1644430"/>
        <a:ext cx="1668905" cy="1112602"/>
      </dsp:txXfrm>
    </dsp:sp>
    <dsp:sp modelId="{BAD3C3A2-5DF7-4D12-9450-42F373CC0F70}">
      <dsp:nvSpPr>
        <dsp:cNvPr id="0" name=""/>
        <dsp:cNvSpPr/>
      </dsp:nvSpPr>
      <dsp:spPr>
        <a:xfrm>
          <a:off x="35851" y="3058642"/>
          <a:ext cx="3351213" cy="1340485"/>
        </a:xfrm>
        <a:prstGeom prst="chevron">
          <a:avLst/>
        </a:prstGeom>
        <a:solidFill>
          <a:schemeClr val="accent1">
            <a:shade val="80000"/>
            <a:hueOff val="451889"/>
            <a:satOff val="-24226"/>
            <a:lumOff val="309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b="1" kern="1200" dirty="0" smtClean="0"/>
            <a:t>Aplicaciones Industriales</a:t>
          </a:r>
          <a:endParaRPr lang="es-ES" sz="1600" b="1" kern="1200" dirty="0"/>
        </a:p>
      </dsp:txBody>
      <dsp:txXfrm>
        <a:off x="706094" y="3058642"/>
        <a:ext cx="2010728" cy="1340485"/>
      </dsp:txXfrm>
    </dsp:sp>
    <dsp:sp modelId="{21C45F04-99A7-42EB-B3B5-0430DBD101D0}">
      <dsp:nvSpPr>
        <dsp:cNvPr id="0" name=""/>
        <dsp:cNvSpPr/>
      </dsp:nvSpPr>
      <dsp:spPr>
        <a:xfrm>
          <a:off x="2951407" y="3172583"/>
          <a:ext cx="2781507" cy="111260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t>Plantas de Generación Eléctrica</a:t>
          </a:r>
          <a:endParaRPr lang="es-ES" sz="1600" kern="1200" dirty="0"/>
        </a:p>
      </dsp:txBody>
      <dsp:txXfrm>
        <a:off x="3507708" y="3172583"/>
        <a:ext cx="1668905" cy="1112602"/>
      </dsp:txXfrm>
    </dsp:sp>
    <dsp:sp modelId="{00460A1F-3197-4746-B158-12802B838C37}">
      <dsp:nvSpPr>
        <dsp:cNvPr id="0" name=""/>
        <dsp:cNvSpPr/>
      </dsp:nvSpPr>
      <dsp:spPr>
        <a:xfrm>
          <a:off x="5352382" y="3172583"/>
          <a:ext cx="2781507" cy="111260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a:t>Actualidad</a:t>
          </a:r>
        </a:p>
      </dsp:txBody>
      <dsp:txXfrm>
        <a:off x="5908683" y="3172583"/>
        <a:ext cx="1668905" cy="1112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80BB-5A2A-4FF7-B112-64E4F01101C4}">
      <dsp:nvSpPr>
        <dsp:cNvPr id="0" name=""/>
        <dsp:cNvSpPr/>
      </dsp:nvSpPr>
      <dsp:spPr>
        <a:xfrm>
          <a:off x="1913" y="2185295"/>
          <a:ext cx="2810683" cy="1048075"/>
        </a:xfrm>
        <a:prstGeom prst="chevron">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C" sz="2400" kern="1200" dirty="0" smtClean="0"/>
            <a:t>Energía térmica</a:t>
          </a:r>
          <a:endParaRPr lang="es-EC" sz="2400" kern="1200" dirty="0"/>
        </a:p>
      </dsp:txBody>
      <dsp:txXfrm>
        <a:off x="525951" y="2185295"/>
        <a:ext cx="1762608" cy="1048075"/>
      </dsp:txXfrm>
    </dsp:sp>
    <dsp:sp modelId="{3DAD22DE-D1F6-416D-9D10-C0A71E537848}">
      <dsp:nvSpPr>
        <dsp:cNvPr id="0" name=""/>
        <dsp:cNvSpPr/>
      </dsp:nvSpPr>
      <dsp:spPr>
        <a:xfrm>
          <a:off x="2452631" y="1989402"/>
          <a:ext cx="3599656" cy="1439862"/>
        </a:xfrm>
        <a:prstGeom prst="chevron">
          <a:avLst/>
        </a:prstGeom>
        <a:solidFill>
          <a:schemeClr val="accent1">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s-EC" sz="3900" kern="1200" dirty="0" smtClean="0"/>
            <a:t>CICLO RANKINE</a:t>
          </a:r>
          <a:endParaRPr lang="es-EC" sz="3900" kern="1200" dirty="0"/>
        </a:p>
      </dsp:txBody>
      <dsp:txXfrm>
        <a:off x="3172562" y="1989402"/>
        <a:ext cx="2159794" cy="1439862"/>
      </dsp:txXfrm>
    </dsp:sp>
    <dsp:sp modelId="{F9DA2BB0-0BBE-4281-9B32-3FF1CE88CEA4}">
      <dsp:nvSpPr>
        <dsp:cNvPr id="0" name=""/>
        <dsp:cNvSpPr/>
      </dsp:nvSpPr>
      <dsp:spPr>
        <a:xfrm>
          <a:off x="5692322" y="2205468"/>
          <a:ext cx="2433763" cy="1007730"/>
        </a:xfrm>
        <a:prstGeom prst="chevron">
          <a:avLst/>
        </a:prstGeom>
        <a:solidFill>
          <a:schemeClr val="accent1">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C" sz="2400" kern="1200" dirty="0" smtClean="0"/>
            <a:t>Trabajo Mecánico</a:t>
          </a:r>
          <a:endParaRPr lang="es-EC" sz="2400" kern="1200" dirty="0"/>
        </a:p>
      </dsp:txBody>
      <dsp:txXfrm>
        <a:off x="6196187" y="2205468"/>
        <a:ext cx="1426033" cy="1007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F0B8-F0C8-46DF-B682-7795B7731CC0}">
      <dsp:nvSpPr>
        <dsp:cNvPr id="0" name=""/>
        <dsp:cNvSpPr/>
      </dsp:nvSpPr>
      <dsp:spPr>
        <a:xfrm rot="5400000">
          <a:off x="3550260" y="-1088576"/>
          <a:ext cx="1493779" cy="4044376"/>
        </a:xfrm>
        <a:prstGeom prst="round2SameRect">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C" sz="2200" kern="1200">
              <a:latin typeface="Arial" panose="020B0604020202020204" pitchFamily="34" charset="0"/>
              <a:cs typeface="Arial" panose="020B0604020202020204" pitchFamily="34" charset="0"/>
            </a:rPr>
            <a:t>Tanque de Almacenamiento</a:t>
          </a:r>
        </a:p>
        <a:p>
          <a:pPr marL="228600" lvl="1" indent="-228600" algn="l" defTabSz="977900">
            <a:lnSpc>
              <a:spcPct val="90000"/>
            </a:lnSpc>
            <a:spcBef>
              <a:spcPct val="0"/>
            </a:spcBef>
            <a:spcAft>
              <a:spcPct val="15000"/>
            </a:spcAft>
            <a:buChar char="••"/>
          </a:pPr>
          <a:r>
            <a:rPr lang="es-EC" sz="2200" kern="1200">
              <a:latin typeface="Arial" panose="020B0604020202020204" pitchFamily="34" charset="0"/>
              <a:cs typeface="Arial" panose="020B0604020202020204" pitchFamily="34" charset="0"/>
            </a:rPr>
            <a:t>Valvulas Check</a:t>
          </a:r>
        </a:p>
        <a:p>
          <a:pPr marL="228600" lvl="1" indent="-228600" algn="l" defTabSz="977900">
            <a:lnSpc>
              <a:spcPct val="90000"/>
            </a:lnSpc>
            <a:spcBef>
              <a:spcPct val="0"/>
            </a:spcBef>
            <a:spcAft>
              <a:spcPct val="15000"/>
            </a:spcAft>
            <a:buChar char="••"/>
          </a:pPr>
          <a:r>
            <a:rPr lang="es-EC" sz="2200" kern="1200">
              <a:latin typeface="Arial" panose="020B0604020202020204" pitchFamily="34" charset="0"/>
              <a:cs typeface="Arial" panose="020B0604020202020204" pitchFamily="34" charset="0"/>
            </a:rPr>
            <a:t>Sensor de Temperatura</a:t>
          </a:r>
        </a:p>
      </dsp:txBody>
      <dsp:txXfrm rot="-5400000">
        <a:off x="2274962" y="259642"/>
        <a:ext cx="3971456" cy="1347939"/>
      </dsp:txXfrm>
    </dsp:sp>
    <dsp:sp modelId="{C9C22446-7F09-4CFA-B4A7-A304715F697B}">
      <dsp:nvSpPr>
        <dsp:cNvPr id="0" name=""/>
        <dsp:cNvSpPr/>
      </dsp:nvSpPr>
      <dsp:spPr>
        <a:xfrm>
          <a:off x="0" y="0"/>
          <a:ext cx="2274962" cy="1867224"/>
        </a:xfrm>
        <a:prstGeom prst="roundRect">
          <a:avLst/>
        </a:prstGeom>
        <a:solidFill>
          <a:srgbClr val="66FF3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a:latin typeface="Arial" panose="020B0604020202020204" pitchFamily="34" charset="0"/>
              <a:cs typeface="Arial" panose="020B0604020202020204" pitchFamily="34" charset="0"/>
            </a:rPr>
            <a:t>SISTEMA DE ALIMENTACIÓN</a:t>
          </a:r>
        </a:p>
      </dsp:txBody>
      <dsp:txXfrm>
        <a:off x="91150" y="91150"/>
        <a:ext cx="2092662" cy="1684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F0B8-F0C8-46DF-B682-7795B7731CC0}">
      <dsp:nvSpPr>
        <dsp:cNvPr id="0" name=""/>
        <dsp:cNvSpPr/>
      </dsp:nvSpPr>
      <dsp:spPr>
        <a:xfrm rot="5400000">
          <a:off x="2621023" y="-734124"/>
          <a:ext cx="1881683" cy="3349935"/>
        </a:xfrm>
        <a:prstGeom prst="round2SameRect">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a:latin typeface="Arial" panose="020B0604020202020204" pitchFamily="34" charset="0"/>
              <a:cs typeface="Arial" panose="020B0604020202020204" pitchFamily="34" charset="0"/>
            </a:rPr>
            <a:t>Caldero</a:t>
          </a:r>
        </a:p>
        <a:p>
          <a:pPr marL="171450" lvl="1" indent="-171450" algn="l" defTabSz="800100">
            <a:lnSpc>
              <a:spcPct val="90000"/>
            </a:lnSpc>
            <a:spcBef>
              <a:spcPct val="0"/>
            </a:spcBef>
            <a:spcAft>
              <a:spcPct val="15000"/>
            </a:spcAft>
            <a:buChar char="••"/>
          </a:pPr>
          <a:r>
            <a:rPr lang="es-EC" sz="1800" kern="1200">
              <a:latin typeface="Arial" panose="020B0604020202020204" pitchFamily="34" charset="0"/>
              <a:cs typeface="Arial" panose="020B0604020202020204" pitchFamily="34" charset="0"/>
            </a:rPr>
            <a:t>Cartuchos de Inmersión</a:t>
          </a:r>
        </a:p>
        <a:p>
          <a:pPr marL="171450" lvl="1" indent="-171450" algn="l" defTabSz="800100">
            <a:lnSpc>
              <a:spcPct val="90000"/>
            </a:lnSpc>
            <a:spcBef>
              <a:spcPct val="0"/>
            </a:spcBef>
            <a:spcAft>
              <a:spcPct val="15000"/>
            </a:spcAft>
            <a:buChar char="••"/>
          </a:pPr>
          <a:r>
            <a:rPr lang="es-EC" sz="1800" kern="1200">
              <a:latin typeface="Arial" panose="020B0604020202020204" pitchFamily="34" charset="0"/>
              <a:cs typeface="Arial" panose="020B0604020202020204" pitchFamily="34" charset="0"/>
            </a:rPr>
            <a:t>Subsistemas de Control del Caldero</a:t>
          </a:r>
        </a:p>
      </dsp:txBody>
      <dsp:txXfrm rot="-5400000">
        <a:off x="1886897" y="91858"/>
        <a:ext cx="3258079" cy="1697971"/>
      </dsp:txXfrm>
    </dsp:sp>
    <dsp:sp modelId="{C9C22446-7F09-4CFA-B4A7-A304715F697B}">
      <dsp:nvSpPr>
        <dsp:cNvPr id="0" name=""/>
        <dsp:cNvSpPr/>
      </dsp:nvSpPr>
      <dsp:spPr>
        <a:xfrm>
          <a:off x="2558" y="918"/>
          <a:ext cx="1884338" cy="1879848"/>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a:latin typeface="Arial" panose="020B0604020202020204" pitchFamily="34" charset="0"/>
              <a:cs typeface="Arial" panose="020B0604020202020204" pitchFamily="34" charset="0"/>
            </a:rPr>
            <a:t>SISTEMA DE GENERACIÓN DE VAPOR</a:t>
          </a:r>
        </a:p>
      </dsp:txBody>
      <dsp:txXfrm>
        <a:off x="94325" y="92685"/>
        <a:ext cx="1700804" cy="1696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F0B8-F0C8-46DF-B682-7795B7731CC0}">
      <dsp:nvSpPr>
        <dsp:cNvPr id="0" name=""/>
        <dsp:cNvSpPr/>
      </dsp:nvSpPr>
      <dsp:spPr>
        <a:xfrm rot="5400000">
          <a:off x="2805782" y="-593861"/>
          <a:ext cx="1300939" cy="3252943"/>
        </a:xfrm>
        <a:prstGeom prst="round2SameRect">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latin typeface="Arial" panose="020B0604020202020204" pitchFamily="34" charset="0"/>
              <a:cs typeface="Arial" panose="020B0604020202020204" pitchFamily="34" charset="0"/>
            </a:rPr>
            <a:t>Sensor de Temperatura a la Salida del Motor a Vapor</a:t>
          </a:r>
        </a:p>
      </dsp:txBody>
      <dsp:txXfrm rot="-5400000">
        <a:off x="1829781" y="445647"/>
        <a:ext cx="3189436" cy="1173925"/>
      </dsp:txXfrm>
    </dsp:sp>
    <dsp:sp modelId="{C9C22446-7F09-4CFA-B4A7-A304715F697B}">
      <dsp:nvSpPr>
        <dsp:cNvPr id="0" name=""/>
        <dsp:cNvSpPr/>
      </dsp:nvSpPr>
      <dsp:spPr>
        <a:xfrm>
          <a:off x="0" y="381497"/>
          <a:ext cx="1829780" cy="1302224"/>
        </a:xfrm>
        <a:prstGeom prst="round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a:latin typeface="Arial" panose="020B0604020202020204" pitchFamily="34" charset="0"/>
              <a:cs typeface="Arial" panose="020B0604020202020204" pitchFamily="34" charset="0"/>
            </a:rPr>
            <a:t>SISTEMA DE TRABAJO</a:t>
          </a:r>
        </a:p>
      </dsp:txBody>
      <dsp:txXfrm>
        <a:off x="63569" y="445066"/>
        <a:ext cx="1702642" cy="1175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F0B8-F0C8-46DF-B682-7795B7731CC0}">
      <dsp:nvSpPr>
        <dsp:cNvPr id="0" name=""/>
        <dsp:cNvSpPr/>
      </dsp:nvSpPr>
      <dsp:spPr>
        <a:xfrm rot="5400000">
          <a:off x="2575848" y="-720800"/>
          <a:ext cx="1369110" cy="2810716"/>
        </a:xfrm>
        <a:prstGeom prst="round2SameRect">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Arial" panose="020B0604020202020204" pitchFamily="34" charset="0"/>
              <a:cs typeface="Arial" panose="020B0604020202020204" pitchFamily="34" charset="0"/>
            </a:rPr>
            <a:t>Medidor de Caudal</a:t>
          </a:r>
        </a:p>
      </dsp:txBody>
      <dsp:txXfrm rot="-5400000">
        <a:off x="1855045" y="66837"/>
        <a:ext cx="2743882" cy="1235442"/>
      </dsp:txXfrm>
    </dsp:sp>
    <dsp:sp modelId="{C9C22446-7F09-4CFA-B4A7-A304715F697B}">
      <dsp:nvSpPr>
        <dsp:cNvPr id="0" name=""/>
        <dsp:cNvSpPr/>
      </dsp:nvSpPr>
      <dsp:spPr>
        <a:xfrm>
          <a:off x="135086" y="181762"/>
          <a:ext cx="1730358" cy="1005588"/>
        </a:xfrm>
        <a:prstGeom prst="roundRect">
          <a:avLst/>
        </a:prstGeom>
        <a:solidFill>
          <a:srgbClr val="3F36F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a:latin typeface="Arial" panose="020B0604020202020204" pitchFamily="34" charset="0"/>
              <a:cs typeface="Arial" panose="020B0604020202020204" pitchFamily="34" charset="0"/>
            </a:rPr>
            <a:t>SISTEMA DE INTERCAMBIO DE CALOR</a:t>
          </a:r>
        </a:p>
      </dsp:txBody>
      <dsp:txXfrm>
        <a:off x="184175" y="230851"/>
        <a:ext cx="1632180" cy="90741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67690-0873-4AFF-8966-44E82BAFB2FA}" type="datetimeFigureOut">
              <a:rPr lang="es-EC" smtClean="0"/>
              <a:t>06/09/2017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8D10B-13A7-4733-993D-D5BBDD6DD790}" type="slidenum">
              <a:rPr lang="es-EC" smtClean="0"/>
              <a:t>‹Nº›</a:t>
            </a:fld>
            <a:endParaRPr lang="es-EC"/>
          </a:p>
        </p:txBody>
      </p:sp>
    </p:spTree>
    <p:extLst>
      <p:ext uri="{BB962C8B-B14F-4D97-AF65-F5344CB8AC3E}">
        <p14:creationId xmlns:p14="http://schemas.microsoft.com/office/powerpoint/2010/main" val="286256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B8D10B-13A7-4733-993D-D5BBDD6DD790}" type="slidenum">
              <a:rPr lang="es-EC" smtClean="0"/>
              <a:t>17</a:t>
            </a:fld>
            <a:endParaRPr lang="es-EC"/>
          </a:p>
        </p:txBody>
      </p:sp>
    </p:spTree>
    <p:extLst>
      <p:ext uri="{BB962C8B-B14F-4D97-AF65-F5344CB8AC3E}">
        <p14:creationId xmlns:p14="http://schemas.microsoft.com/office/powerpoint/2010/main" val="235477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B8D10B-13A7-4733-993D-D5BBDD6DD790}" type="slidenum">
              <a:rPr lang="es-EC" smtClean="0"/>
              <a:t>28</a:t>
            </a:fld>
            <a:endParaRPr lang="es-EC"/>
          </a:p>
        </p:txBody>
      </p:sp>
    </p:spTree>
    <p:extLst>
      <p:ext uri="{BB962C8B-B14F-4D97-AF65-F5344CB8AC3E}">
        <p14:creationId xmlns:p14="http://schemas.microsoft.com/office/powerpoint/2010/main" val="113304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B8D10B-13A7-4733-993D-D5BBDD6DD790}" type="slidenum">
              <a:rPr lang="es-EC" smtClean="0"/>
              <a:t>29</a:t>
            </a:fld>
            <a:endParaRPr lang="es-EC"/>
          </a:p>
        </p:txBody>
      </p:sp>
    </p:spTree>
    <p:extLst>
      <p:ext uri="{BB962C8B-B14F-4D97-AF65-F5344CB8AC3E}">
        <p14:creationId xmlns:p14="http://schemas.microsoft.com/office/powerpoint/2010/main" val="178842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B8D10B-13A7-4733-993D-D5BBDD6DD790}" type="slidenum">
              <a:rPr lang="es-EC" smtClean="0"/>
              <a:t>42</a:t>
            </a:fld>
            <a:endParaRPr lang="es-EC"/>
          </a:p>
        </p:txBody>
      </p:sp>
    </p:spTree>
    <p:extLst>
      <p:ext uri="{BB962C8B-B14F-4D97-AF65-F5344CB8AC3E}">
        <p14:creationId xmlns:p14="http://schemas.microsoft.com/office/powerpoint/2010/main" val="160133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236486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46246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286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81251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407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3868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2932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210497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878032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658839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6438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2522216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EEBAC38-FF78-4CE5-BB21-09830715E6B3}" type="datetimeFigureOut">
              <a:rPr lang="es-EC" smtClean="0"/>
              <a:t>06/09/2017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4279199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EEBAC38-FF78-4CE5-BB21-09830715E6B3}" type="datetimeFigureOut">
              <a:rPr lang="es-EC" smtClean="0"/>
              <a:t>06/09/2017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3594318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EEBAC38-FF78-4CE5-BB21-09830715E6B3}" type="datetimeFigureOut">
              <a:rPr lang="es-EC" smtClean="0"/>
              <a:t>06/09/2017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783542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EBAC38-FF78-4CE5-BB21-09830715E6B3}" type="datetimeFigureOut">
              <a:rPr lang="es-EC" smtClean="0"/>
              <a:t>06/09/2017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72560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EEBAC38-FF78-4CE5-BB21-09830715E6B3}" type="datetimeFigureOut">
              <a:rPr lang="es-EC" smtClean="0"/>
              <a:t>06/09/2017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4140631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EEBAC38-FF78-4CE5-BB21-09830715E6B3}" type="datetimeFigureOut">
              <a:rPr lang="es-EC" smtClean="0"/>
              <a:t>06/09/2017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937087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2678891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68985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EEBAC38-FF78-4CE5-BB21-09830715E6B3}"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61594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EEBAC38-FF78-4CE5-BB21-09830715E6B3}" type="datetimeFigureOut">
              <a:rPr lang="es-EC" smtClean="0"/>
              <a:t>06/09/2017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41312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EEBAC38-FF78-4CE5-BB21-09830715E6B3}" type="datetimeFigureOut">
              <a:rPr lang="es-EC" smtClean="0"/>
              <a:t>06/09/2017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14693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EBAC38-FF78-4CE5-BB21-09830715E6B3}" type="datetimeFigureOut">
              <a:rPr lang="es-EC" smtClean="0"/>
              <a:t>06/09/2017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338288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BAC38-FF78-4CE5-BB21-09830715E6B3}" type="datetimeFigureOut">
              <a:rPr lang="es-EC" smtClean="0"/>
              <a:t>06/09/2017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196892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EEBAC38-FF78-4CE5-BB21-09830715E6B3}" type="datetimeFigureOut">
              <a:rPr lang="es-EC" smtClean="0"/>
              <a:t>06/09/2017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5809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EEBAC38-FF78-4CE5-BB21-09830715E6B3}" type="datetimeFigureOut">
              <a:rPr lang="es-EC" smtClean="0"/>
              <a:t>06/09/2017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73412F6-7C29-48C1-A27A-E427B9EB2C1D}" type="slidenum">
              <a:rPr lang="es-EC" smtClean="0"/>
              <a:t>‹Nº›</a:t>
            </a:fld>
            <a:endParaRPr lang="es-EC"/>
          </a:p>
        </p:txBody>
      </p:sp>
    </p:spTree>
    <p:extLst>
      <p:ext uri="{BB962C8B-B14F-4D97-AF65-F5344CB8AC3E}">
        <p14:creationId xmlns:p14="http://schemas.microsoft.com/office/powerpoint/2010/main" val="41670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EBAC38-FF78-4CE5-BB21-09830715E6B3}" type="datetimeFigureOut">
              <a:rPr lang="es-EC" smtClean="0"/>
              <a:t>06/09/2017</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3412F6-7C29-48C1-A27A-E427B9EB2C1D}" type="slidenum">
              <a:rPr lang="es-EC" smtClean="0"/>
              <a:t>‹Nº›</a:t>
            </a:fld>
            <a:endParaRPr lang="es-EC"/>
          </a:p>
        </p:txBody>
      </p:sp>
    </p:spTree>
    <p:extLst>
      <p:ext uri="{BB962C8B-B14F-4D97-AF65-F5344CB8AC3E}">
        <p14:creationId xmlns:p14="http://schemas.microsoft.com/office/powerpoint/2010/main" val="440645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BAC38-FF78-4CE5-BB21-09830715E6B3}" type="datetimeFigureOut">
              <a:rPr lang="es-EC" smtClean="0"/>
              <a:t>06/09/2017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412F6-7C29-48C1-A27A-E427B9EB2C1D}" type="slidenum">
              <a:rPr lang="es-EC" smtClean="0"/>
              <a:t>‹Nº›</a:t>
            </a:fld>
            <a:endParaRPr lang="es-EC"/>
          </a:p>
        </p:txBody>
      </p:sp>
    </p:spTree>
    <p:extLst>
      <p:ext uri="{BB962C8B-B14F-4D97-AF65-F5344CB8AC3E}">
        <p14:creationId xmlns:p14="http://schemas.microsoft.com/office/powerpoint/2010/main" val="24250069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3.png"/><Relationship Id="rId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QuickStyle" Target="../diagrams/quickStyle2.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3.png"/><Relationship Id="rId7" Type="http://schemas.openxmlformats.org/officeDocument/2006/relationships/diagramQuickStyle" Target="../diagrams/quickStyle4.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png"/><Relationship Id="rId4" Type="http://schemas.openxmlformats.org/officeDocument/2006/relationships/image" Target="../media/image24.pn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07/relationships/hdphoto" Target="../media/hdphoto1.wdp"/><Relationship Id="rId7" Type="http://schemas.openxmlformats.org/officeDocument/2006/relationships/diagramLayout" Target="../diagrams/layout5.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3.png"/><Relationship Id="rId5" Type="http://schemas.openxmlformats.org/officeDocument/2006/relationships/image" Target="../media/image58.png"/><Relationship Id="rId10" Type="http://schemas.microsoft.com/office/2007/relationships/diagramDrawing" Target="../diagrams/drawing5.xml"/><Relationship Id="rId4" Type="http://schemas.openxmlformats.org/officeDocument/2006/relationships/image" Target="../media/image57.png"/><Relationship Id="rId9" Type="http://schemas.openxmlformats.org/officeDocument/2006/relationships/diagramColors" Target="../diagrams/colors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1.png"/><Relationship Id="rId7" Type="http://schemas.openxmlformats.org/officeDocument/2006/relationships/diagramColors" Target="../diagrams/colors6.xml"/><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165" y="171901"/>
            <a:ext cx="3782292" cy="88111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265160" y="1231507"/>
            <a:ext cx="5584403" cy="338554"/>
          </a:xfrm>
          <a:prstGeom prst="rect">
            <a:avLst/>
          </a:prstGeom>
          <a:noFill/>
        </p:spPr>
        <p:txBody>
          <a:bodyPr wrap="square" rtlCol="0">
            <a:spAutoFit/>
          </a:bodyPr>
          <a:lstStyle/>
          <a:p>
            <a:r>
              <a:rPr lang="en-US" sz="1600" b="1" dirty="0"/>
              <a:t>DEPARTAMENTO DE CIENCIAS DE LA ENERGÍA Y MECÁNICA</a:t>
            </a:r>
          </a:p>
        </p:txBody>
      </p:sp>
      <p:sp>
        <p:nvSpPr>
          <p:cNvPr id="5" name="CuadroTexto 4"/>
          <p:cNvSpPr txBox="1"/>
          <p:nvPr/>
        </p:nvSpPr>
        <p:spPr>
          <a:xfrm>
            <a:off x="506566" y="1667499"/>
            <a:ext cx="11101589" cy="584775"/>
          </a:xfrm>
          <a:prstGeom prst="rect">
            <a:avLst/>
          </a:prstGeom>
          <a:noFill/>
        </p:spPr>
        <p:txBody>
          <a:bodyPr wrap="square" rtlCol="0">
            <a:spAutoFit/>
          </a:bodyPr>
          <a:lstStyle/>
          <a:p>
            <a:pPr algn="ctr"/>
            <a:r>
              <a:rPr lang="en-US" sz="1600" dirty="0"/>
              <a:t>TRABAJO DE TITULACIÓN PREVIO A LA OBTENCIÓN DEL</a:t>
            </a:r>
          </a:p>
          <a:p>
            <a:pPr algn="ctr"/>
            <a:r>
              <a:rPr lang="en-US" sz="1600" dirty="0"/>
              <a:t> TÍTULO DE INGENIERO MECÁNICO</a:t>
            </a:r>
          </a:p>
        </p:txBody>
      </p:sp>
      <p:sp>
        <p:nvSpPr>
          <p:cNvPr id="6" name="Título 1"/>
          <p:cNvSpPr>
            <a:spLocks noGrp="1"/>
          </p:cNvSpPr>
          <p:nvPr>
            <p:ph type="ctrTitle"/>
          </p:nvPr>
        </p:nvSpPr>
        <p:spPr>
          <a:xfrm>
            <a:off x="1620229" y="2078928"/>
            <a:ext cx="8874261" cy="1100847"/>
          </a:xfrm>
        </p:spPr>
        <p:txBody>
          <a:bodyPr>
            <a:noAutofit/>
          </a:bodyPr>
          <a:lstStyle/>
          <a:p>
            <a:pPr algn="ctr">
              <a:lnSpc>
                <a:spcPct val="150000"/>
              </a:lnSpc>
            </a:pPr>
            <a:r>
              <a:rPr lang="es-EC" sz="1600" b="1" dirty="0">
                <a:solidFill>
                  <a:schemeClr val="accent2">
                    <a:lumMod val="75000"/>
                  </a:schemeClr>
                </a:solidFill>
              </a:rPr>
              <a:t>Tema: </a:t>
            </a:r>
            <a:r>
              <a:rPr lang="es-EC" sz="1600" b="1" dirty="0" smtClean="0">
                <a:solidFill>
                  <a:schemeClr val="accent2">
                    <a:lumMod val="75000"/>
                  </a:schemeClr>
                </a:solidFill>
              </a:rPr>
              <a:t>Modernización del Motor a Vapor del Laboratorio de Termodinámica </a:t>
            </a:r>
            <a:r>
              <a:rPr lang="es-EC" sz="1600" b="1" dirty="0" smtClean="0">
                <a:solidFill>
                  <a:schemeClr val="accent2">
                    <a:lumMod val="75000"/>
                  </a:schemeClr>
                </a:solidFill>
              </a:rPr>
              <a:t>para </a:t>
            </a:r>
            <a:r>
              <a:rPr lang="es-EC" sz="1600" b="1" dirty="0" smtClean="0">
                <a:solidFill>
                  <a:schemeClr val="accent2">
                    <a:lumMod val="75000"/>
                  </a:schemeClr>
                </a:solidFill>
              </a:rPr>
              <a:t>desarrollar balances exergéticos.</a:t>
            </a:r>
            <a:endParaRPr lang="es-EC" sz="1600" b="1" dirty="0">
              <a:solidFill>
                <a:schemeClr val="accent2">
                  <a:lumMod val="75000"/>
                </a:schemeClr>
              </a:solidFill>
            </a:endParaRPr>
          </a:p>
        </p:txBody>
      </p:sp>
      <p:sp>
        <p:nvSpPr>
          <p:cNvPr id="7" name="Subtítulo 2"/>
          <p:cNvSpPr>
            <a:spLocks noGrp="1"/>
          </p:cNvSpPr>
          <p:nvPr>
            <p:ph type="subTitle" idx="1"/>
          </p:nvPr>
        </p:nvSpPr>
        <p:spPr>
          <a:xfrm>
            <a:off x="1620229" y="3213709"/>
            <a:ext cx="3378182" cy="686854"/>
          </a:xfrm>
        </p:spPr>
        <p:txBody>
          <a:bodyPr>
            <a:normAutofit/>
          </a:bodyPr>
          <a:lstStyle/>
          <a:p>
            <a:pPr algn="ctr"/>
            <a:r>
              <a:rPr lang="en-US" sz="1100" b="1" dirty="0" smtClean="0">
                <a:solidFill>
                  <a:srgbClr val="002060"/>
                </a:solidFill>
              </a:rPr>
              <a:t>AUTOR</a:t>
            </a:r>
            <a:endParaRPr lang="en-US" sz="1500" dirty="0"/>
          </a:p>
          <a:p>
            <a:pPr algn="ctr"/>
            <a:r>
              <a:rPr lang="en-US" sz="1500" b="1" dirty="0" smtClean="0">
                <a:solidFill>
                  <a:srgbClr val="002060"/>
                </a:solidFill>
              </a:rPr>
              <a:t>Sr. Rodrigo </a:t>
            </a:r>
            <a:r>
              <a:rPr lang="en-US" sz="1500" b="1" dirty="0" err="1" smtClean="0">
                <a:solidFill>
                  <a:srgbClr val="002060"/>
                </a:solidFill>
              </a:rPr>
              <a:t>Aníbal</a:t>
            </a:r>
            <a:r>
              <a:rPr lang="en-US" sz="1500" b="1" dirty="0" smtClean="0">
                <a:solidFill>
                  <a:srgbClr val="002060"/>
                </a:solidFill>
              </a:rPr>
              <a:t> </a:t>
            </a:r>
            <a:r>
              <a:rPr lang="en-US" sz="1500" b="1" dirty="0" smtClean="0">
                <a:solidFill>
                  <a:srgbClr val="002060"/>
                </a:solidFill>
              </a:rPr>
              <a:t>Salinas Villacís</a:t>
            </a:r>
            <a:endParaRPr lang="en-US" sz="1100" b="1" dirty="0">
              <a:solidFill>
                <a:srgbClr val="002060"/>
              </a:solidFill>
            </a:endParaRPr>
          </a:p>
        </p:txBody>
      </p:sp>
      <p:sp>
        <p:nvSpPr>
          <p:cNvPr id="9" name="Subtítulo 2"/>
          <p:cNvSpPr txBox="1">
            <a:spLocks/>
          </p:cNvSpPr>
          <p:nvPr/>
        </p:nvSpPr>
        <p:spPr>
          <a:xfrm>
            <a:off x="92505" y="4911409"/>
            <a:ext cx="5225967" cy="89198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1100" b="1" dirty="0">
                <a:solidFill>
                  <a:srgbClr val="002060"/>
                </a:solidFill>
              </a:rPr>
              <a:t>DESIGNADO DE LA CARRERA</a:t>
            </a:r>
          </a:p>
          <a:p>
            <a:pPr algn="ctr"/>
            <a:r>
              <a:rPr lang="es-EC" sz="1600" dirty="0"/>
              <a:t>Ing. </a:t>
            </a:r>
            <a:r>
              <a:rPr lang="es-EC" sz="1600" dirty="0" smtClean="0"/>
              <a:t>Reinaldo </a:t>
            </a:r>
            <a:r>
              <a:rPr lang="es-EC" sz="1600" dirty="0"/>
              <a:t>Delgado </a:t>
            </a:r>
            <a:r>
              <a:rPr lang="es-EC" sz="1600" dirty="0" smtClean="0"/>
              <a:t>PhD.</a:t>
            </a:r>
            <a:endParaRPr lang="en-US" sz="1600" dirty="0"/>
          </a:p>
        </p:txBody>
      </p:sp>
      <p:sp>
        <p:nvSpPr>
          <p:cNvPr id="10" name="Subtítulo 2"/>
          <p:cNvSpPr txBox="1">
            <a:spLocks/>
          </p:cNvSpPr>
          <p:nvPr/>
        </p:nvSpPr>
        <p:spPr>
          <a:xfrm>
            <a:off x="3555925" y="4911410"/>
            <a:ext cx="5225967" cy="89198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1100" b="1" dirty="0">
                <a:solidFill>
                  <a:srgbClr val="002060"/>
                </a:solidFill>
              </a:rPr>
              <a:t>DESIGANDO DEL DEPARTAMENTO</a:t>
            </a:r>
          </a:p>
          <a:p>
            <a:pPr algn="ctr"/>
            <a:r>
              <a:rPr lang="es-EC" sz="1600" dirty="0"/>
              <a:t>Ing. Byron Cortez</a:t>
            </a:r>
            <a:endParaRPr lang="en-US" sz="1500" dirty="0"/>
          </a:p>
        </p:txBody>
      </p:sp>
      <p:sp>
        <p:nvSpPr>
          <p:cNvPr id="11" name="Rectángulo 10"/>
          <p:cNvSpPr/>
          <p:nvPr/>
        </p:nvSpPr>
        <p:spPr>
          <a:xfrm>
            <a:off x="6959632" y="4947018"/>
            <a:ext cx="5927976" cy="692497"/>
          </a:xfrm>
          <a:prstGeom prst="rect">
            <a:avLst/>
          </a:prstGeom>
        </p:spPr>
        <p:txBody>
          <a:bodyPr wrap="square">
            <a:spAutoFit/>
          </a:bodyPr>
          <a:lstStyle/>
          <a:p>
            <a:pPr algn="ctr"/>
            <a:r>
              <a:rPr lang="en-US" sz="1100" b="1" dirty="0">
                <a:solidFill>
                  <a:srgbClr val="002060"/>
                </a:solidFill>
              </a:rPr>
              <a:t>SECRETARIO ACADÉMICO</a:t>
            </a:r>
          </a:p>
          <a:p>
            <a:pPr algn="ctr"/>
            <a:endParaRPr lang="en-US" sz="1300" b="1" dirty="0"/>
          </a:p>
          <a:p>
            <a:pPr algn="ctr"/>
            <a:r>
              <a:rPr lang="en-US" sz="1500" dirty="0"/>
              <a:t>Dr. </a:t>
            </a:r>
            <a:r>
              <a:rPr lang="en-US" sz="1500" dirty="0" smtClean="0"/>
              <a:t>Marcelo Mejía</a:t>
            </a:r>
            <a:endParaRPr lang="en-US" sz="1500" dirty="0"/>
          </a:p>
        </p:txBody>
      </p:sp>
      <p:sp>
        <p:nvSpPr>
          <p:cNvPr id="12" name="Rectángulo 11"/>
          <p:cNvSpPr/>
          <p:nvPr/>
        </p:nvSpPr>
        <p:spPr>
          <a:xfrm>
            <a:off x="4439107" y="6029927"/>
            <a:ext cx="3459601" cy="323165"/>
          </a:xfrm>
          <a:prstGeom prst="rect">
            <a:avLst/>
          </a:prstGeom>
        </p:spPr>
        <p:txBody>
          <a:bodyPr wrap="none">
            <a:spAutoFit/>
          </a:bodyPr>
          <a:lstStyle/>
          <a:p>
            <a:pPr algn="ctr"/>
            <a:r>
              <a:rPr lang="en-US" sz="1500" b="1" dirty="0" smtClean="0"/>
              <a:t>Sangolquí</a:t>
            </a:r>
            <a:r>
              <a:rPr lang="en-US" sz="1500" b="1" dirty="0"/>
              <a:t>, </a:t>
            </a:r>
            <a:r>
              <a:rPr lang="en-US" sz="1500" b="1" dirty="0" smtClean="0"/>
              <a:t>7 </a:t>
            </a:r>
            <a:r>
              <a:rPr lang="en-US" sz="1500" b="1" dirty="0"/>
              <a:t>de </a:t>
            </a:r>
            <a:r>
              <a:rPr lang="en-US" sz="1500" b="1" dirty="0" smtClean="0"/>
              <a:t>Septiembre de </a:t>
            </a:r>
            <a:r>
              <a:rPr lang="en-US" sz="1500" b="1" dirty="0"/>
              <a:t>2017</a:t>
            </a:r>
          </a:p>
        </p:txBody>
      </p:sp>
      <p:sp>
        <p:nvSpPr>
          <p:cNvPr id="13" name="Subtítulo 2"/>
          <p:cNvSpPr txBox="1">
            <a:spLocks/>
          </p:cNvSpPr>
          <p:nvPr/>
        </p:nvSpPr>
        <p:spPr>
          <a:xfrm>
            <a:off x="7380766" y="3208342"/>
            <a:ext cx="3687740" cy="68685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1300" b="1" dirty="0" smtClean="0">
                <a:solidFill>
                  <a:srgbClr val="002060"/>
                </a:solidFill>
              </a:rPr>
              <a:t>AUTOR</a:t>
            </a:r>
            <a:endParaRPr lang="en-US" sz="1300" b="1" dirty="0">
              <a:solidFill>
                <a:srgbClr val="002060"/>
              </a:solidFill>
            </a:endParaRPr>
          </a:p>
          <a:p>
            <a:pPr algn="ctr" defTabSz="457200">
              <a:spcBef>
                <a:spcPts val="1000"/>
              </a:spcBef>
              <a:spcAft>
                <a:spcPts val="0"/>
              </a:spcAft>
            </a:pPr>
            <a:r>
              <a:rPr lang="en-US" sz="1600" b="1" dirty="0">
                <a:solidFill>
                  <a:srgbClr val="002060"/>
                </a:solidFill>
              </a:rPr>
              <a:t>Sr. Henry </a:t>
            </a:r>
            <a:r>
              <a:rPr lang="en-US" sz="1600" b="1" dirty="0" err="1" smtClean="0">
                <a:solidFill>
                  <a:srgbClr val="002060"/>
                </a:solidFill>
              </a:rPr>
              <a:t>Paúl</a:t>
            </a:r>
            <a:r>
              <a:rPr lang="en-US" sz="1600" b="1" dirty="0" smtClean="0">
                <a:solidFill>
                  <a:srgbClr val="002060"/>
                </a:solidFill>
              </a:rPr>
              <a:t> </a:t>
            </a:r>
            <a:r>
              <a:rPr lang="en-US" sz="1600" b="1" dirty="0" err="1" smtClean="0">
                <a:solidFill>
                  <a:srgbClr val="002060"/>
                </a:solidFill>
              </a:rPr>
              <a:t>Martínez</a:t>
            </a:r>
            <a:r>
              <a:rPr lang="en-US" sz="1600" b="1" dirty="0" smtClean="0">
                <a:solidFill>
                  <a:srgbClr val="002060"/>
                </a:solidFill>
              </a:rPr>
              <a:t> </a:t>
            </a:r>
            <a:r>
              <a:rPr lang="en-US" sz="1600" b="1" dirty="0">
                <a:solidFill>
                  <a:srgbClr val="002060"/>
                </a:solidFill>
              </a:rPr>
              <a:t>Torres</a:t>
            </a:r>
          </a:p>
        </p:txBody>
      </p:sp>
      <p:sp>
        <p:nvSpPr>
          <p:cNvPr id="14" name="Subtítulo 2"/>
          <p:cNvSpPr txBox="1">
            <a:spLocks/>
          </p:cNvSpPr>
          <p:nvPr/>
        </p:nvSpPr>
        <p:spPr>
          <a:xfrm>
            <a:off x="3555926" y="3979645"/>
            <a:ext cx="5225967" cy="89198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1100" b="1" dirty="0" smtClean="0">
                <a:solidFill>
                  <a:srgbClr val="002060"/>
                </a:solidFill>
              </a:rPr>
              <a:t>DIRECTOR DE PROYECTO</a:t>
            </a:r>
            <a:endParaRPr lang="en-US" sz="1100" b="1" dirty="0">
              <a:solidFill>
                <a:srgbClr val="002060"/>
              </a:solidFill>
            </a:endParaRPr>
          </a:p>
          <a:p>
            <a:pPr algn="ctr"/>
            <a:r>
              <a:rPr lang="es-EC" sz="1600" dirty="0"/>
              <a:t>Ing. </a:t>
            </a:r>
            <a:r>
              <a:rPr lang="es-EC" sz="1600" dirty="0" smtClean="0"/>
              <a:t>David Loza</a:t>
            </a:r>
            <a:endParaRPr lang="en-US" sz="1500" dirty="0"/>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085" y="171901"/>
            <a:ext cx="1360191" cy="1211420"/>
          </a:xfrm>
          <a:prstGeom prst="rect">
            <a:avLst/>
          </a:prstGeom>
        </p:spPr>
      </p:pic>
    </p:spTree>
    <p:extLst>
      <p:ext uri="{BB962C8B-B14F-4D97-AF65-F5344CB8AC3E}">
        <p14:creationId xmlns:p14="http://schemas.microsoft.com/office/powerpoint/2010/main" val="4204470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4286376874"/>
              </p:ext>
            </p:extLst>
          </p:nvPr>
        </p:nvGraphicFramePr>
        <p:xfrm>
          <a:off x="911668" y="-158361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461" y="2178402"/>
            <a:ext cx="3840287" cy="3313308"/>
          </a:xfrm>
          <a:prstGeom prst="rect">
            <a:avLst/>
          </a:prstGeom>
        </p:spPr>
      </p:pic>
      <mc:AlternateContent xmlns:mc="http://schemas.openxmlformats.org/markup-compatibility/2006">
        <mc:Choice xmlns:a14="http://schemas.microsoft.com/office/drawing/2010/main" Requires="a14">
          <p:sp>
            <p:nvSpPr>
              <p:cNvPr id="12" name="Rectángulo 11"/>
              <p:cNvSpPr/>
              <p:nvPr/>
            </p:nvSpPr>
            <p:spPr>
              <a:xfrm>
                <a:off x="5368342" y="4004009"/>
                <a:ext cx="40963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i="1" smtClean="0">
                              <a:latin typeface="Cambria Math" panose="02040503050406030204" pitchFamily="18" charset="0"/>
                            </a:rPr>
                          </m:ctrlPr>
                        </m:dPr>
                        <m:e>
                          <m:sSub>
                            <m:sSubPr>
                              <m:ctrlPr>
                                <a:rPr lang="es-EC" i="1">
                                  <a:latin typeface="Cambria Math" panose="02040503050406030204" pitchFamily="18" charset="0"/>
                                </a:rPr>
                              </m:ctrlPr>
                            </m:sSubPr>
                            <m:e>
                              <m:r>
                                <m:rPr>
                                  <m:sty m:val="p"/>
                                </m:rPr>
                                <a:rPr lang="es-EC">
                                  <a:latin typeface="Cambria Math" panose="02040503050406030204" pitchFamily="18" charset="0"/>
                                </a:rPr>
                                <m:t>q</m:t>
                              </m:r>
                            </m:e>
                            <m:sub>
                              <m:r>
                                <m:rPr>
                                  <m:sty m:val="p"/>
                                </m:rPr>
                                <a:rPr lang="es-EC" i="0">
                                  <a:latin typeface="Cambria Math" panose="02040503050406030204" pitchFamily="18" charset="0"/>
                                </a:rPr>
                                <m:t>ent</m:t>
                              </m:r>
                            </m:sub>
                          </m:sSub>
                          <m:r>
                            <a:rPr lang="es-EC" i="0">
                              <a:latin typeface="Cambria Math" panose="02040503050406030204" pitchFamily="18" charset="0"/>
                            </a:rPr>
                            <m:t>−</m:t>
                          </m:r>
                          <m:sSub>
                            <m:sSubPr>
                              <m:ctrlPr>
                                <a:rPr lang="es-EC" i="1">
                                  <a:latin typeface="Cambria Math" panose="02040503050406030204" pitchFamily="18" charset="0"/>
                                </a:rPr>
                              </m:ctrlPr>
                            </m:sSubPr>
                            <m:e>
                              <m:r>
                                <m:rPr>
                                  <m:sty m:val="p"/>
                                </m:rPr>
                                <a:rPr lang="es-EC" i="0">
                                  <a:latin typeface="Cambria Math" panose="02040503050406030204" pitchFamily="18" charset="0"/>
                                </a:rPr>
                                <m:t>q</m:t>
                              </m:r>
                            </m:e>
                            <m:sub>
                              <m:r>
                                <m:rPr>
                                  <m:sty m:val="p"/>
                                </m:rPr>
                                <a:rPr lang="es-EC" i="0">
                                  <a:latin typeface="Cambria Math" panose="02040503050406030204" pitchFamily="18" charset="0"/>
                                </a:rPr>
                                <m:t>sal</m:t>
                              </m:r>
                            </m:sub>
                          </m:sSub>
                        </m:e>
                      </m:d>
                      <m:r>
                        <a:rPr lang="es-EC" i="0">
                          <a:latin typeface="Cambria Math" panose="02040503050406030204" pitchFamily="18" charset="0"/>
                        </a:rPr>
                        <m:t>+</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m:rPr>
                                  <m:sty m:val="p"/>
                                </m:rPr>
                                <a:rPr lang="es-EC" i="0">
                                  <a:latin typeface="Cambria Math" panose="02040503050406030204" pitchFamily="18" charset="0"/>
                                </a:rPr>
                                <m:t>w</m:t>
                              </m:r>
                            </m:e>
                            <m:sub>
                              <m:r>
                                <m:rPr>
                                  <m:sty m:val="p"/>
                                </m:rPr>
                                <a:rPr lang="es-EC" i="0">
                                  <a:latin typeface="Cambria Math" panose="02040503050406030204" pitchFamily="18" charset="0"/>
                                </a:rPr>
                                <m:t>ent</m:t>
                              </m:r>
                            </m:sub>
                          </m:sSub>
                          <m:r>
                            <a:rPr lang="es-EC" i="0">
                              <a:latin typeface="Cambria Math" panose="02040503050406030204" pitchFamily="18" charset="0"/>
                            </a:rPr>
                            <m:t>−</m:t>
                          </m:r>
                          <m:sSub>
                            <m:sSubPr>
                              <m:ctrlPr>
                                <a:rPr lang="es-EC" i="1">
                                  <a:latin typeface="Cambria Math" panose="02040503050406030204" pitchFamily="18" charset="0"/>
                                </a:rPr>
                              </m:ctrlPr>
                            </m:sSubPr>
                            <m:e>
                              <m:r>
                                <m:rPr>
                                  <m:sty m:val="p"/>
                                </m:rPr>
                                <a:rPr lang="es-EC" i="0">
                                  <a:latin typeface="Cambria Math" panose="02040503050406030204" pitchFamily="18" charset="0"/>
                                </a:rPr>
                                <m:t>w</m:t>
                              </m:r>
                            </m:e>
                            <m:sub>
                              <m:r>
                                <m:rPr>
                                  <m:sty m:val="p"/>
                                </m:rPr>
                                <a:rPr lang="es-EC" i="0">
                                  <a:latin typeface="Cambria Math" panose="02040503050406030204" pitchFamily="18" charset="0"/>
                                </a:rPr>
                                <m:t>sal</m:t>
                              </m:r>
                            </m:sub>
                          </m:sSub>
                        </m:e>
                      </m:d>
                      <m:r>
                        <a:rPr lang="es-EC" i="0">
                          <a:latin typeface="Cambria Math" panose="02040503050406030204" pitchFamily="18" charset="0"/>
                        </a:rPr>
                        <m:t>=</m:t>
                      </m:r>
                      <m:sSub>
                        <m:sSubPr>
                          <m:ctrlPr>
                            <a:rPr lang="es-EC" i="1">
                              <a:latin typeface="Cambria Math" panose="02040503050406030204" pitchFamily="18" charset="0"/>
                            </a:rPr>
                          </m:ctrlPr>
                        </m:sSubPr>
                        <m:e>
                          <m:r>
                            <m:rPr>
                              <m:sty m:val="p"/>
                            </m:rPr>
                            <a:rPr lang="es-EC" i="0">
                              <a:latin typeface="Cambria Math" panose="02040503050406030204" pitchFamily="18" charset="0"/>
                            </a:rPr>
                            <m:t>h</m:t>
                          </m:r>
                        </m:e>
                        <m:sub>
                          <m:r>
                            <m:rPr>
                              <m:sty m:val="p"/>
                            </m:rPr>
                            <a:rPr lang="es-EC" i="0">
                              <a:latin typeface="Cambria Math" panose="02040503050406030204" pitchFamily="18" charset="0"/>
                            </a:rPr>
                            <m:t>r</m:t>
                          </m:r>
                        </m:sub>
                      </m:sSub>
                      <m:r>
                        <a:rPr lang="es-EC" i="0">
                          <a:latin typeface="Cambria Math" panose="02040503050406030204" pitchFamily="18" charset="0"/>
                        </a:rPr>
                        <m:t>−</m:t>
                      </m:r>
                      <m:sSub>
                        <m:sSubPr>
                          <m:ctrlPr>
                            <a:rPr lang="es-EC" i="1">
                              <a:latin typeface="Cambria Math" panose="02040503050406030204" pitchFamily="18" charset="0"/>
                            </a:rPr>
                          </m:ctrlPr>
                        </m:sSubPr>
                        <m:e>
                          <m:r>
                            <m:rPr>
                              <m:sty m:val="p"/>
                            </m:rPr>
                            <a:rPr lang="es-EC" i="0">
                              <a:latin typeface="Cambria Math" panose="02040503050406030204" pitchFamily="18" charset="0"/>
                            </a:rPr>
                            <m:t>h</m:t>
                          </m:r>
                        </m:e>
                        <m:sub>
                          <m:r>
                            <m:rPr>
                              <m:sty m:val="p"/>
                            </m:rPr>
                            <a:rPr lang="es-EC" i="0">
                              <a:latin typeface="Cambria Math" panose="02040503050406030204" pitchFamily="18" charset="0"/>
                            </a:rPr>
                            <m:t>i</m:t>
                          </m:r>
                        </m:sub>
                      </m:sSub>
                    </m:oMath>
                  </m:oMathPara>
                </a14:m>
                <a:endParaRPr lang="es-EC" dirty="0"/>
              </a:p>
            </p:txBody>
          </p:sp>
        </mc:Choice>
        <mc:Fallback>
          <p:sp>
            <p:nvSpPr>
              <p:cNvPr id="12" name="Rectángulo 11"/>
              <p:cNvSpPr>
                <a:spLocks noRot="1" noChangeAspect="1" noMove="1" noResize="1" noEditPoints="1" noAdjustHandles="1" noChangeArrowheads="1" noChangeShapeType="1" noTextEdit="1"/>
              </p:cNvSpPr>
              <p:nvPr/>
            </p:nvSpPr>
            <p:spPr>
              <a:xfrm>
                <a:off x="5368342" y="4004009"/>
                <a:ext cx="4096313" cy="369332"/>
              </a:xfrm>
              <a:prstGeom prst="rect">
                <a:avLst/>
              </a:prstGeom>
              <a:blipFill rotWithShape="0">
                <a:blip r:embed="rId8"/>
                <a:stretch>
                  <a:fillRect b="-8333"/>
                </a:stretch>
              </a:blipFill>
            </p:spPr>
            <p:txBody>
              <a:bodyPr/>
              <a:lstStyle/>
              <a:p>
                <a:r>
                  <a:rPr lang="es-EC">
                    <a:noFill/>
                  </a:rPr>
                  <a:t> </a:t>
                </a:r>
              </a:p>
            </p:txBody>
          </p:sp>
        </mc:Fallback>
      </mc:AlternateContent>
      <p:sp>
        <p:nvSpPr>
          <p:cNvPr id="13" name="Rectángulo redondeado 12"/>
          <p:cNvSpPr/>
          <p:nvPr/>
        </p:nvSpPr>
        <p:spPr>
          <a:xfrm>
            <a:off x="5400955" y="2696506"/>
            <a:ext cx="4031088" cy="4378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BALANCE DE ENERGÍA EN EL CICLO</a:t>
            </a:r>
            <a:endParaRPr lang="es-EC" dirty="0"/>
          </a:p>
        </p:txBody>
      </p:sp>
      <mc:AlternateContent xmlns:mc="http://schemas.openxmlformats.org/markup-compatibility/2006" xmlns:a14="http://schemas.microsoft.com/office/drawing/2010/main">
        <mc:Choice Requires="a14">
          <p:sp>
            <p:nvSpPr>
              <p:cNvPr id="14" name="Rectángulo 13"/>
              <p:cNvSpPr/>
              <p:nvPr/>
            </p:nvSpPr>
            <p:spPr>
              <a:xfrm>
                <a:off x="6205206" y="5324537"/>
                <a:ext cx="2422586"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m:rPr>
                              <m:sty m:val="p"/>
                            </m:rPr>
                            <a:rPr lang="es-EC">
                              <a:latin typeface="Cambria Math" panose="02040503050406030204" pitchFamily="18" charset="0"/>
                            </a:rPr>
                            <m:t>η</m:t>
                          </m:r>
                        </m:e>
                        <m:sub>
                          <m:r>
                            <m:rPr>
                              <m:sty m:val="p"/>
                            </m:rPr>
                            <a:rPr lang="es-EC" i="0">
                              <a:latin typeface="Cambria Math" panose="02040503050406030204" pitchFamily="18" charset="0"/>
                            </a:rPr>
                            <m:t>t</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m:rPr>
                                  <m:sty m:val="p"/>
                                </m:rPr>
                                <a:rPr lang="es-EC" i="0">
                                  <a:latin typeface="Cambria Math" panose="02040503050406030204" pitchFamily="18" charset="0"/>
                                </a:rPr>
                                <m:t>w</m:t>
                              </m:r>
                            </m:e>
                            <m:sub>
                              <m:r>
                                <m:rPr>
                                  <m:sty m:val="p"/>
                                </m:rPr>
                                <a:rPr lang="es-EC" i="0">
                                  <a:latin typeface="Cambria Math" panose="02040503050406030204" pitchFamily="18" charset="0"/>
                                </a:rPr>
                                <m:t>neto</m:t>
                              </m:r>
                            </m:sub>
                          </m:sSub>
                        </m:num>
                        <m:den>
                          <m:sSub>
                            <m:sSubPr>
                              <m:ctrlPr>
                                <a:rPr lang="es-EC" i="1">
                                  <a:latin typeface="Cambria Math" panose="02040503050406030204" pitchFamily="18" charset="0"/>
                                </a:rPr>
                              </m:ctrlPr>
                            </m:sSubPr>
                            <m:e>
                              <m:r>
                                <m:rPr>
                                  <m:sty m:val="p"/>
                                </m:rPr>
                                <a:rPr lang="es-EC" i="0">
                                  <a:latin typeface="Cambria Math" panose="02040503050406030204" pitchFamily="18" charset="0"/>
                                </a:rPr>
                                <m:t>q</m:t>
                              </m:r>
                            </m:e>
                            <m:sub>
                              <m:r>
                                <m:rPr>
                                  <m:sty m:val="p"/>
                                </m:rPr>
                                <a:rPr lang="es-EC" i="0">
                                  <a:latin typeface="Cambria Math" panose="02040503050406030204" pitchFamily="18" charset="0"/>
                                </a:rPr>
                                <m:t>ent</m:t>
                              </m:r>
                            </m:sub>
                          </m:sSub>
                        </m:den>
                      </m:f>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m:rPr>
                                  <m:sty m:val="p"/>
                                </m:rPr>
                                <a:rPr lang="es-EC" i="0">
                                  <a:latin typeface="Cambria Math" panose="02040503050406030204" pitchFamily="18" charset="0"/>
                                </a:rPr>
                                <m:t>q</m:t>
                              </m:r>
                            </m:e>
                            <m:sub>
                              <m:r>
                                <m:rPr>
                                  <m:sty m:val="p"/>
                                </m:rPr>
                                <a:rPr lang="es-EC" i="0">
                                  <a:latin typeface="Cambria Math" panose="02040503050406030204" pitchFamily="18" charset="0"/>
                                </a:rPr>
                                <m:t>sal</m:t>
                              </m:r>
                            </m:sub>
                          </m:sSub>
                        </m:num>
                        <m:den>
                          <m:sSub>
                            <m:sSubPr>
                              <m:ctrlPr>
                                <a:rPr lang="es-EC" i="1">
                                  <a:latin typeface="Cambria Math" panose="02040503050406030204" pitchFamily="18" charset="0"/>
                                </a:rPr>
                              </m:ctrlPr>
                            </m:sSubPr>
                            <m:e>
                              <m:r>
                                <m:rPr>
                                  <m:sty m:val="p"/>
                                </m:rPr>
                                <a:rPr lang="es-EC" i="0">
                                  <a:latin typeface="Cambria Math" panose="02040503050406030204" pitchFamily="18" charset="0"/>
                                </a:rPr>
                                <m:t>q</m:t>
                              </m:r>
                            </m:e>
                            <m:sub>
                              <m:r>
                                <m:rPr>
                                  <m:sty m:val="p"/>
                                </m:rPr>
                                <a:rPr lang="es-EC" i="0">
                                  <a:latin typeface="Cambria Math" panose="02040503050406030204" pitchFamily="18" charset="0"/>
                                </a:rPr>
                                <m:t>ent</m:t>
                              </m:r>
                            </m:sub>
                          </m:sSub>
                        </m:den>
                      </m:f>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6205206" y="5324537"/>
                <a:ext cx="2422586" cy="613501"/>
              </a:xfrm>
              <a:prstGeom prst="rect">
                <a:avLst/>
              </a:prstGeom>
              <a:blipFill rotWithShape="0">
                <a:blip r:embed="rId9"/>
                <a:stretch>
                  <a:fillRect/>
                </a:stretch>
              </a:blipFill>
            </p:spPr>
            <p:txBody>
              <a:bodyPr/>
              <a:lstStyle/>
              <a:p>
                <a:r>
                  <a:rPr lang="es-EC">
                    <a:noFill/>
                  </a:rPr>
                  <a:t> </a:t>
                </a:r>
              </a:p>
            </p:txBody>
          </p:sp>
        </mc:Fallback>
      </mc:AlternateContent>
      <p:sp>
        <p:nvSpPr>
          <p:cNvPr id="15" name="Rectángulo redondeado 14"/>
          <p:cNvSpPr/>
          <p:nvPr/>
        </p:nvSpPr>
        <p:spPr>
          <a:xfrm>
            <a:off x="5400955" y="4765536"/>
            <a:ext cx="4031088" cy="4378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EFICIENCIA TÉRMICA DEL CICLO</a:t>
            </a:r>
            <a:endParaRPr lang="es-EC" dirty="0"/>
          </a:p>
        </p:txBody>
      </p:sp>
      <p:pic>
        <p:nvPicPr>
          <p:cNvPr id="16" name="Picture 2" descr="Resultado de imagen para universidad de las fuerzas armadas esp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Rectángulo 1"/>
              <p:cNvSpPr/>
              <p:nvPr/>
            </p:nvSpPr>
            <p:spPr>
              <a:xfrm>
                <a:off x="5105275" y="3427148"/>
                <a:ext cx="4913333"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𝑬𝒏𝒆𝒓𝒈</m:t>
                      </m:r>
                      <m:r>
                        <a:rPr lang="es-EC" b="0" i="0">
                          <a:latin typeface="Cambria Math" panose="02040503050406030204" pitchFamily="18" charset="0"/>
                        </a:rPr>
                        <m:t>í</m:t>
                      </m:r>
                      <m:sSub>
                        <m:sSubPr>
                          <m:ctrlPr>
                            <a:rPr lang="es-EC" b="0" i="1">
                              <a:latin typeface="Cambria Math" panose="02040503050406030204" pitchFamily="18" charset="0"/>
                            </a:rPr>
                          </m:ctrlPr>
                        </m:sSubPr>
                        <m:e>
                          <m:r>
                            <a:rPr lang="es-EC" b="1" i="1">
                              <a:latin typeface="Cambria Math" panose="02040503050406030204" pitchFamily="18" charset="0"/>
                            </a:rPr>
                            <m:t>𝒂</m:t>
                          </m:r>
                        </m:e>
                        <m:sub>
                          <m:r>
                            <a:rPr lang="es-EC" b="1" i="1">
                              <a:latin typeface="Cambria Math" panose="02040503050406030204" pitchFamily="18" charset="0"/>
                            </a:rPr>
                            <m:t>𝒆𝒏𝒕</m:t>
                          </m:r>
                        </m:sub>
                      </m:sSub>
                      <m:r>
                        <a:rPr lang="es-EC" b="0" i="0">
                          <a:latin typeface="Cambria Math" panose="02040503050406030204" pitchFamily="18" charset="0"/>
                        </a:rPr>
                        <m:t>−</m:t>
                      </m:r>
                      <m:r>
                        <a:rPr lang="es-EC" b="1" i="1">
                          <a:latin typeface="Cambria Math" panose="02040503050406030204" pitchFamily="18" charset="0"/>
                        </a:rPr>
                        <m:t>𝑬𝒏𝒆𝒓𝒈</m:t>
                      </m:r>
                      <m:r>
                        <a:rPr lang="es-EC" b="0" i="0">
                          <a:latin typeface="Cambria Math" panose="02040503050406030204" pitchFamily="18" charset="0"/>
                        </a:rPr>
                        <m:t>í</m:t>
                      </m:r>
                      <m:sSub>
                        <m:sSubPr>
                          <m:ctrlPr>
                            <a:rPr lang="es-EC" b="0" i="1">
                              <a:latin typeface="Cambria Math" panose="02040503050406030204" pitchFamily="18" charset="0"/>
                            </a:rPr>
                          </m:ctrlPr>
                        </m:sSubPr>
                        <m:e>
                          <m:r>
                            <a:rPr lang="es-EC" b="1" i="1">
                              <a:latin typeface="Cambria Math" panose="02040503050406030204" pitchFamily="18" charset="0"/>
                            </a:rPr>
                            <m:t>𝒂</m:t>
                          </m:r>
                        </m:e>
                        <m:sub>
                          <m:r>
                            <a:rPr lang="es-EC" b="1" i="1">
                              <a:latin typeface="Cambria Math" panose="02040503050406030204" pitchFamily="18" charset="0"/>
                            </a:rPr>
                            <m:t>𝒔𝒂𝒍</m:t>
                          </m:r>
                        </m:sub>
                      </m:sSub>
                      <m:r>
                        <a:rPr lang="es-EC" b="0" i="0">
                          <a:latin typeface="Cambria Math" panose="02040503050406030204" pitchFamily="18" charset="0"/>
                        </a:rPr>
                        <m:t>=∆</m:t>
                      </m:r>
                      <m:r>
                        <a:rPr lang="es-EC" b="1" i="1">
                          <a:latin typeface="Cambria Math" panose="02040503050406030204" pitchFamily="18" charset="0"/>
                        </a:rPr>
                        <m:t>𝑬𝒏𝒆𝒓𝒈</m:t>
                      </m:r>
                      <m:r>
                        <a:rPr lang="es-EC" b="0" i="0">
                          <a:latin typeface="Cambria Math" panose="02040503050406030204" pitchFamily="18" charset="0"/>
                        </a:rPr>
                        <m:t>í</m:t>
                      </m:r>
                      <m:sSub>
                        <m:sSubPr>
                          <m:ctrlPr>
                            <a:rPr lang="es-EC" b="0" i="1">
                              <a:latin typeface="Cambria Math" panose="02040503050406030204" pitchFamily="18" charset="0"/>
                            </a:rPr>
                          </m:ctrlPr>
                        </m:sSubPr>
                        <m:e>
                          <m:r>
                            <a:rPr lang="es-EC" b="1" i="1">
                              <a:latin typeface="Cambria Math" panose="02040503050406030204" pitchFamily="18" charset="0"/>
                            </a:rPr>
                            <m:t>𝒂</m:t>
                          </m:r>
                        </m:e>
                        <m:sub>
                          <m:r>
                            <a:rPr lang="es-EC" b="1" i="1">
                              <a:latin typeface="Cambria Math" panose="02040503050406030204" pitchFamily="18" charset="0"/>
                            </a:rPr>
                            <m:t>𝒔𝒊𝒔𝒕𝒆𝒎𝒂</m:t>
                          </m:r>
                        </m:sub>
                      </m:sSub>
                    </m:oMath>
                  </m:oMathPara>
                </a14:m>
                <a:endParaRPr lang="es-EC" dirty="0"/>
              </a:p>
            </p:txBody>
          </p:sp>
        </mc:Choice>
        <mc:Fallback>
          <p:sp>
            <p:nvSpPr>
              <p:cNvPr id="2" name="Rectángulo 1"/>
              <p:cNvSpPr>
                <a:spLocks noRot="1" noChangeAspect="1" noMove="1" noResize="1" noEditPoints="1" noAdjustHandles="1" noChangeArrowheads="1" noChangeShapeType="1" noTextEdit="1"/>
              </p:cNvSpPr>
              <p:nvPr/>
            </p:nvSpPr>
            <p:spPr>
              <a:xfrm>
                <a:off x="5105275" y="3427148"/>
                <a:ext cx="4913333" cy="369332"/>
              </a:xfrm>
              <a:prstGeom prst="rect">
                <a:avLst/>
              </a:prstGeom>
              <a:blipFill rotWithShape="0">
                <a:blip r:embed="rId11"/>
                <a:stretch>
                  <a:fillRect b="-13115"/>
                </a:stretch>
              </a:blipFill>
            </p:spPr>
            <p:txBody>
              <a:bodyPr/>
              <a:lstStyle/>
              <a:p>
                <a:r>
                  <a:rPr lang="es-EC">
                    <a:noFill/>
                  </a:rPr>
                  <a:t> </a:t>
                </a:r>
              </a:p>
            </p:txBody>
          </p:sp>
        </mc:Fallback>
      </mc:AlternateContent>
    </p:spTree>
    <p:extLst>
      <p:ext uri="{BB962C8B-B14F-4D97-AF65-F5344CB8AC3E}">
        <p14:creationId xmlns:p14="http://schemas.microsoft.com/office/powerpoint/2010/main" val="2561637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800" dirty="0" smtClean="0"/>
              <a:t>PLANTA DE VAPOR</a:t>
            </a:r>
            <a:endParaRPr lang="es-EC" sz="2800" dirty="0"/>
          </a:p>
        </p:txBody>
      </p:sp>
      <p:pic>
        <p:nvPicPr>
          <p:cNvPr id="4" name="Imagen 3" descr="Resultado de imagen para planta de vapor"/>
          <p:cNvPicPr/>
          <p:nvPr/>
        </p:nvPicPr>
        <p:blipFill>
          <a:blip r:embed="rId2">
            <a:extLst>
              <a:ext uri="{28A0092B-C50C-407E-A947-70E740481C1C}">
                <a14:useLocalDpi xmlns:a14="http://schemas.microsoft.com/office/drawing/2010/main" val="0"/>
              </a:ext>
            </a:extLst>
          </a:blip>
          <a:srcRect/>
          <a:stretch>
            <a:fillRect/>
          </a:stretch>
        </p:blipFill>
        <p:spPr bwMode="auto">
          <a:xfrm>
            <a:off x="1865990" y="1270000"/>
            <a:ext cx="6770898" cy="3715888"/>
          </a:xfrm>
          <a:prstGeom prst="rect">
            <a:avLst/>
          </a:prstGeom>
          <a:noFill/>
          <a:ln>
            <a:noFill/>
          </a:ln>
        </p:spPr>
      </p:pic>
      <p:pic>
        <p:nvPicPr>
          <p:cNvPr id="5"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50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179" y="213815"/>
            <a:ext cx="8596668" cy="1320800"/>
          </a:xfrm>
        </p:spPr>
        <p:txBody>
          <a:bodyPr>
            <a:normAutofit/>
          </a:bodyPr>
          <a:lstStyle/>
          <a:p>
            <a:r>
              <a:rPr lang="es-EC" sz="2800" dirty="0" smtClean="0"/>
              <a:t>SISTEMAS DEL EQUIPO BPMV</a:t>
            </a:r>
            <a:endParaRPr lang="es-EC" sz="2800" dirty="0"/>
          </a:p>
        </p:txBody>
      </p:sp>
      <p:pic>
        <p:nvPicPr>
          <p:cNvPr id="4" name="Imagen 3"/>
          <p:cNvPicPr/>
          <p:nvPr/>
        </p:nvPicPr>
        <p:blipFill>
          <a:blip r:embed="rId2"/>
          <a:stretch>
            <a:fillRect/>
          </a:stretch>
        </p:blipFill>
        <p:spPr>
          <a:xfrm>
            <a:off x="2400629" y="1270000"/>
            <a:ext cx="5919121" cy="3430789"/>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844584034"/>
              </p:ext>
            </p:extLst>
          </p:nvPr>
        </p:nvGraphicFramePr>
        <p:xfrm>
          <a:off x="3561551" y="4960971"/>
          <a:ext cx="3597275" cy="1202375"/>
        </p:xfrm>
        <a:graphic>
          <a:graphicData uri="http://schemas.openxmlformats.org/drawingml/2006/table">
            <a:tbl>
              <a:tblPr firstRow="1" firstCol="1" bandRow="1"/>
              <a:tblGrid>
                <a:gridCol w="2606675"/>
                <a:gridCol w="990600"/>
              </a:tblGrid>
              <a:tr h="0">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SISTEMA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COLOR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Sistema de Alimentación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r>
              <a:tr h="0">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Sistema de Generación de Vapor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0">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Sistema Trabajo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0">
                <a:tc>
                  <a:txBody>
                    <a:bodyPr/>
                    <a:lstStyle/>
                    <a:p>
                      <a:pPr indent="180340" algn="ctr">
                        <a:lnSpc>
                          <a:spcPct val="150000"/>
                        </a:lnSpc>
                        <a:spcAft>
                          <a:spcPts val="0"/>
                        </a:spcAft>
                      </a:pPr>
                      <a:r>
                        <a:rPr lang="es-ES_tradnl" sz="1200">
                          <a:effectLst/>
                          <a:latin typeface="Arial" panose="020B0604020202020204" pitchFamily="34" charset="0"/>
                          <a:ea typeface="Times New Roman" panose="02020603050405020304" pitchFamily="18" charset="0"/>
                          <a:cs typeface="Arial" panose="020B0604020202020204" pitchFamily="34" charset="0"/>
                        </a:rPr>
                        <a:t>Sistema de Intercambio de Calor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_tradnl" sz="1200" dirty="0">
                          <a:effectLst/>
                          <a:latin typeface="Arial" panose="020B0604020202020204" pitchFamily="34" charset="0"/>
                          <a:ea typeface="Times New Roman" panose="02020603050405020304" pitchFamily="18"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36F2"/>
                    </a:solidFill>
                  </a:tcPr>
                </a:tc>
              </a:tr>
            </a:tbl>
          </a:graphicData>
        </a:graphic>
      </p:graphicFrame>
      <p:pic>
        <p:nvPicPr>
          <p:cNvPr id="7"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92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ETAPAS DE MANTENIMIENTO </a:t>
            </a:r>
            <a:endParaRPr lang="es-EC" sz="2800" dirty="0"/>
          </a:p>
        </p:txBody>
      </p:sp>
      <p:pic>
        <p:nvPicPr>
          <p:cNvPr id="4" name="Imagen 3"/>
          <p:cNvPicPr/>
          <p:nvPr/>
        </p:nvPicPr>
        <p:blipFill rotWithShape="1">
          <a:blip r:embed="rId2">
            <a:duotone>
              <a:schemeClr val="accent2">
                <a:shade val="45000"/>
                <a:satMod val="135000"/>
              </a:schemeClr>
              <a:prstClr val="white"/>
            </a:duotone>
          </a:blip>
          <a:srcRect l="3357"/>
          <a:stretch/>
        </p:blipFill>
        <p:spPr bwMode="auto">
          <a:xfrm>
            <a:off x="2575774" y="1508572"/>
            <a:ext cx="6043631" cy="4917986"/>
          </a:xfrm>
          <a:prstGeom prst="rect">
            <a:avLst/>
          </a:prstGeom>
          <a:ln>
            <a:noFill/>
          </a:ln>
          <a:extLst>
            <a:ext uri="{53640926-AAD7-44D8-BBD7-CCE9431645EC}">
              <a14:shadowObscured xmlns:a14="http://schemas.microsoft.com/office/drawing/2010/main"/>
            </a:ext>
          </a:extLst>
        </p:spPr>
      </p:pic>
      <p:pic>
        <p:nvPicPr>
          <p:cNvPr id="5"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382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1856534650"/>
              </p:ext>
            </p:extLst>
          </p:nvPr>
        </p:nvGraphicFramePr>
        <p:xfrm>
          <a:off x="1725770" y="838929"/>
          <a:ext cx="8215311" cy="5334615"/>
        </p:xfrm>
        <a:graphic>
          <a:graphicData uri="http://schemas.openxmlformats.org/drawingml/2006/table">
            <a:tbl>
              <a:tblPr firstRow="1" firstCol="1" bandRow="1"/>
              <a:tblGrid>
                <a:gridCol w="2651834"/>
                <a:gridCol w="1184584"/>
                <a:gridCol w="778184"/>
                <a:gridCol w="870260"/>
                <a:gridCol w="668647"/>
                <a:gridCol w="2061802"/>
              </a:tblGrid>
              <a:tr h="205055">
                <a:tc rowSpan="2">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Elemento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Implementar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3">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Estado Actual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rowSpan="2">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Acciones a Realizar</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5055">
                <a:tc vMerge="1">
                  <a:txBody>
                    <a:bodyPr/>
                    <a:lstStyle/>
                    <a:p>
                      <a:endParaRPr lang="es-EC"/>
                    </a:p>
                  </a:txBody>
                  <a:tcPr/>
                </a:tc>
                <a:tc vMerge="1">
                  <a:txBody>
                    <a:bodyPr/>
                    <a:lstStyle/>
                    <a:p>
                      <a:endParaRPr lang="es-EC"/>
                    </a:p>
                  </a:txBody>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Bueno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Regular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Malo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endParaRPr lang="es-EC"/>
                    </a:p>
                  </a:txBody>
                  <a:tcPr/>
                </a:tc>
              </a:tr>
              <a:tr h="615165">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Bomba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Limpieza general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Lubricación partes móviles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5055">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Motor bomba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Limpieza general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5055">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Aceite Bomba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10110">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Empaque de cámara bomba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Realizar empaques de la misma dimensión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15165">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Válvula check de retención a la entrada de la bomba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Reemplazar y colocar correctamente en la entrada de la bomba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15165">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Válvula check de retención a la salida de la bomba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Reemplazar y colocar correctamente en la salida de la bomba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10110">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Carcasa Bomba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Limpieza general y Pintura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820220">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Tanque de almacenamiento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Selección del material de tanque de almacenamiento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Conexión a la bomba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15165">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Sensor de temperatura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Selección acorde a la temperatura y presión requerida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10110">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Termopozos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Construcción y montaje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16" marR="58416"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pic>
        <p:nvPicPr>
          <p:cNvPr id="11"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a:spLocks noGrp="1"/>
          </p:cNvSpPr>
          <p:nvPr>
            <p:ph type="title"/>
          </p:nvPr>
        </p:nvSpPr>
        <p:spPr>
          <a:xfrm>
            <a:off x="336141" y="178529"/>
            <a:ext cx="8596668" cy="1320800"/>
          </a:xfrm>
        </p:spPr>
        <p:txBody>
          <a:bodyPr>
            <a:normAutofit/>
          </a:bodyPr>
          <a:lstStyle/>
          <a:p>
            <a:r>
              <a:rPr lang="es-EC" sz="2800" dirty="0" smtClean="0"/>
              <a:t>Sistema de Alimentación</a:t>
            </a:r>
            <a:endParaRPr lang="es-EC" sz="2800" dirty="0"/>
          </a:p>
        </p:txBody>
      </p:sp>
    </p:spTree>
    <p:extLst>
      <p:ext uri="{BB962C8B-B14F-4D97-AF65-F5344CB8AC3E}">
        <p14:creationId xmlns:p14="http://schemas.microsoft.com/office/powerpoint/2010/main" val="1044130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658469" y="3657742"/>
            <a:ext cx="5095875" cy="2790825"/>
          </a:xfrm>
          <a:prstGeom prst="rect">
            <a:avLst/>
          </a:prstGeom>
        </p:spPr>
      </p:pic>
      <p:sp>
        <p:nvSpPr>
          <p:cNvPr id="13" name="Título 1"/>
          <p:cNvSpPr>
            <a:spLocks noGrp="1"/>
          </p:cNvSpPr>
          <p:nvPr>
            <p:ph type="title"/>
          </p:nvPr>
        </p:nvSpPr>
        <p:spPr>
          <a:xfrm>
            <a:off x="336141" y="178529"/>
            <a:ext cx="8596668" cy="1320800"/>
          </a:xfrm>
        </p:spPr>
        <p:txBody>
          <a:bodyPr>
            <a:normAutofit/>
          </a:bodyPr>
          <a:lstStyle/>
          <a:p>
            <a:r>
              <a:rPr lang="es-EC" sz="2800" dirty="0" smtClean="0"/>
              <a:t>Sistema de Alimentación</a:t>
            </a:r>
            <a:endParaRPr lang="es-EC" sz="2800" dirty="0"/>
          </a:p>
        </p:txBody>
      </p:sp>
      <p:graphicFrame>
        <p:nvGraphicFramePr>
          <p:cNvPr id="17" name="Diagrama 16"/>
          <p:cNvGraphicFramePr/>
          <p:nvPr>
            <p:extLst>
              <p:ext uri="{D42A27DB-BD31-4B8C-83A1-F6EECF244321}">
                <p14:modId xmlns:p14="http://schemas.microsoft.com/office/powerpoint/2010/main" val="1035859548"/>
              </p:ext>
            </p:extLst>
          </p:nvPr>
        </p:nvGraphicFramePr>
        <p:xfrm>
          <a:off x="2046738" y="1135284"/>
          <a:ext cx="6319339" cy="186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Resultado de imagen para universidad de las fuerzas armadas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79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4831307" y="887104"/>
            <a:ext cx="0" cy="6141492"/>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a:blip r:embed="rId2"/>
          <a:stretch>
            <a:fillRect/>
          </a:stretch>
        </p:blipFill>
        <p:spPr>
          <a:xfrm rot="16200000">
            <a:off x="1680893" y="876538"/>
            <a:ext cx="1384722" cy="2295739"/>
          </a:xfrm>
          <a:prstGeom prst="rect">
            <a:avLst/>
          </a:prstGeom>
        </p:spPr>
      </p:pic>
      <p:sp>
        <p:nvSpPr>
          <p:cNvPr id="9" name="Título 1"/>
          <p:cNvSpPr>
            <a:spLocks noGrp="1"/>
          </p:cNvSpPr>
          <p:nvPr>
            <p:ph type="title"/>
          </p:nvPr>
        </p:nvSpPr>
        <p:spPr>
          <a:xfrm>
            <a:off x="336140" y="178529"/>
            <a:ext cx="9749555" cy="708575"/>
          </a:xfrm>
        </p:spPr>
        <p:txBody>
          <a:bodyPr>
            <a:normAutofit/>
          </a:bodyPr>
          <a:lstStyle/>
          <a:p>
            <a:r>
              <a:rPr lang="es-EC" sz="2800" dirty="0" smtClean="0"/>
              <a:t>Sistema de Alimentación/ Características</a:t>
            </a:r>
            <a:endParaRPr lang="es-EC" sz="2800" dirty="0"/>
          </a:p>
        </p:txBody>
      </p:sp>
      <p:pic>
        <p:nvPicPr>
          <p:cNvPr id="10" name="Imagen 9" descr="https://upload.wikimedia.org/wikipedia/commons/thumb/9/94/ValvulaAlivioPresion.jpg/200px-ValvulaAlivioPresion.jpg"/>
          <p:cNvPicPr/>
          <p:nvPr/>
        </p:nvPicPr>
        <p:blipFill>
          <a:blip r:embed="rId3">
            <a:extLst>
              <a:ext uri="{28A0092B-C50C-407E-A947-70E740481C1C}">
                <a14:useLocalDpi xmlns:a14="http://schemas.microsoft.com/office/drawing/2010/main" val="0"/>
              </a:ext>
            </a:extLst>
          </a:blip>
          <a:srcRect/>
          <a:stretch>
            <a:fillRect/>
          </a:stretch>
        </p:blipFill>
        <p:spPr bwMode="auto">
          <a:xfrm>
            <a:off x="5935065" y="1061347"/>
            <a:ext cx="2308183" cy="1897091"/>
          </a:xfrm>
          <a:prstGeom prst="rect">
            <a:avLst/>
          </a:prstGeom>
          <a:noFill/>
          <a:ln>
            <a:noFill/>
          </a:ln>
        </p:spPr>
      </p:pic>
      <p:sp>
        <p:nvSpPr>
          <p:cNvPr id="13" name="CuadroTexto 12"/>
          <p:cNvSpPr txBox="1"/>
          <p:nvPr/>
        </p:nvSpPr>
        <p:spPr>
          <a:xfrm>
            <a:off x="1700917" y="3170928"/>
            <a:ext cx="2456597" cy="369332"/>
          </a:xfrm>
          <a:prstGeom prst="rect">
            <a:avLst/>
          </a:prstGeom>
          <a:noFill/>
        </p:spPr>
        <p:txBody>
          <a:bodyPr wrap="square" rtlCol="0">
            <a:spAutoFit/>
          </a:bodyPr>
          <a:lstStyle/>
          <a:p>
            <a:r>
              <a:rPr lang="es-EC" i="1" dirty="0" smtClean="0"/>
              <a:t>Válvula Check</a:t>
            </a:r>
            <a:endParaRPr lang="es-EC" i="1" dirty="0"/>
          </a:p>
        </p:txBody>
      </p:sp>
      <p:sp>
        <p:nvSpPr>
          <p:cNvPr id="14" name="CuadroTexto 13"/>
          <p:cNvSpPr txBox="1"/>
          <p:nvPr/>
        </p:nvSpPr>
        <p:spPr>
          <a:xfrm>
            <a:off x="6141491" y="3032429"/>
            <a:ext cx="2456597" cy="646331"/>
          </a:xfrm>
          <a:prstGeom prst="rect">
            <a:avLst/>
          </a:prstGeom>
          <a:noFill/>
        </p:spPr>
        <p:txBody>
          <a:bodyPr wrap="square" rtlCol="0">
            <a:spAutoFit/>
          </a:bodyPr>
          <a:lstStyle/>
          <a:p>
            <a:r>
              <a:rPr lang="es-EC" i="1" dirty="0"/>
              <a:t>Válvula Check con Alivio de Presión</a:t>
            </a:r>
            <a:endParaRPr lang="es-EC" dirty="0"/>
          </a:p>
        </p:txBody>
      </p:sp>
      <p:pic>
        <p:nvPicPr>
          <p:cNvPr id="11"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2169596" y="5927620"/>
            <a:ext cx="2456597" cy="369332"/>
          </a:xfrm>
          <a:prstGeom prst="rect">
            <a:avLst/>
          </a:prstGeom>
          <a:noFill/>
        </p:spPr>
        <p:txBody>
          <a:bodyPr wrap="square" rtlCol="0">
            <a:spAutoFit/>
          </a:bodyPr>
          <a:lstStyle/>
          <a:p>
            <a:r>
              <a:rPr lang="es-EC" i="1" dirty="0" smtClean="0"/>
              <a:t>NTC</a:t>
            </a:r>
            <a:endParaRPr lang="es-EC" i="1" dirty="0"/>
          </a:p>
        </p:txBody>
      </p:sp>
      <p:pic>
        <p:nvPicPr>
          <p:cNvPr id="16" name="Imagen 15" descr="Resultado de imagen de NTC sensor"/>
          <p:cNvPicPr/>
          <p:nvPr/>
        </p:nvPicPr>
        <p:blipFill rotWithShape="1">
          <a:blip r:embed="rId5" cstate="print">
            <a:extLst>
              <a:ext uri="{28A0092B-C50C-407E-A947-70E740481C1C}">
                <a14:useLocalDpi xmlns:a14="http://schemas.microsoft.com/office/drawing/2010/main" val="0"/>
              </a:ext>
            </a:extLst>
          </a:blip>
          <a:srcRect t="35770" b="18640"/>
          <a:stretch/>
        </p:blipFill>
        <p:spPr bwMode="auto">
          <a:xfrm>
            <a:off x="1027204" y="3994419"/>
            <a:ext cx="2940108" cy="1638674"/>
          </a:xfrm>
          <a:prstGeom prst="rect">
            <a:avLst/>
          </a:prstGeom>
          <a:noFill/>
          <a:ln>
            <a:noFill/>
          </a:ln>
          <a:extLst>
            <a:ext uri="{53640926-AAD7-44D8-BBD7-CCE9431645EC}">
              <a14:shadowObscured xmlns:a14="http://schemas.microsoft.com/office/drawing/2010/main"/>
            </a:ext>
          </a:extLst>
        </p:spPr>
      </p:pic>
      <p:pic>
        <p:nvPicPr>
          <p:cNvPr id="17" name="Imagen 16" descr="Resultado de imagen para control de nivel de agua por flotador de baño"/>
          <p:cNvPicPr/>
          <p:nvPr/>
        </p:nvPicPr>
        <p:blipFill rotWithShape="1">
          <a:blip r:embed="rId6">
            <a:extLst>
              <a:ext uri="{28A0092B-C50C-407E-A947-70E740481C1C}">
                <a14:useLocalDpi xmlns:a14="http://schemas.microsoft.com/office/drawing/2010/main" val="0"/>
              </a:ext>
            </a:extLst>
          </a:blip>
          <a:srcRect t="57737" b="1"/>
          <a:stretch/>
        </p:blipFill>
        <p:spPr bwMode="auto">
          <a:xfrm>
            <a:off x="5555252" y="3879671"/>
            <a:ext cx="3538855" cy="1868170"/>
          </a:xfrm>
          <a:prstGeom prst="rect">
            <a:avLst/>
          </a:prstGeom>
          <a:noFill/>
          <a:ln>
            <a:noFill/>
          </a:ln>
          <a:extLst>
            <a:ext uri="{53640926-AAD7-44D8-BBD7-CCE9431645EC}">
              <a14:shadowObscured xmlns:a14="http://schemas.microsoft.com/office/drawing/2010/main"/>
            </a:ext>
          </a:extLst>
        </p:spPr>
      </p:pic>
      <p:sp>
        <p:nvSpPr>
          <p:cNvPr id="18" name="CuadroTexto 17"/>
          <p:cNvSpPr txBox="1"/>
          <p:nvPr/>
        </p:nvSpPr>
        <p:spPr>
          <a:xfrm>
            <a:off x="5883052" y="5927620"/>
            <a:ext cx="3457938" cy="369332"/>
          </a:xfrm>
          <a:prstGeom prst="rect">
            <a:avLst/>
          </a:prstGeom>
          <a:noFill/>
        </p:spPr>
        <p:txBody>
          <a:bodyPr wrap="square" rtlCol="0">
            <a:spAutoFit/>
          </a:bodyPr>
          <a:lstStyle/>
          <a:p>
            <a:r>
              <a:rPr lang="es-EC" i="1" dirty="0" smtClean="0"/>
              <a:t>Tanque de Almacenamiento</a:t>
            </a:r>
            <a:endParaRPr lang="es-EC" i="1" dirty="0"/>
          </a:p>
        </p:txBody>
      </p:sp>
    </p:spTree>
    <p:extLst>
      <p:ext uri="{BB962C8B-B14F-4D97-AF65-F5344CB8AC3E}">
        <p14:creationId xmlns:p14="http://schemas.microsoft.com/office/powerpoint/2010/main" val="3087881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16789120"/>
              </p:ext>
            </p:extLst>
          </p:nvPr>
        </p:nvGraphicFramePr>
        <p:xfrm>
          <a:off x="1725770" y="843147"/>
          <a:ext cx="8599353" cy="5713214"/>
        </p:xfrm>
        <a:graphic>
          <a:graphicData uri="http://schemas.openxmlformats.org/drawingml/2006/table">
            <a:tbl>
              <a:tblPr firstRow="1" firstCol="1" bandRow="1"/>
              <a:tblGrid>
                <a:gridCol w="2433510"/>
                <a:gridCol w="1179435"/>
                <a:gridCol w="918982"/>
                <a:gridCol w="1028440"/>
                <a:gridCol w="788764"/>
                <a:gridCol w="2250222"/>
              </a:tblGrid>
              <a:tr h="193679">
                <a:tc rowSpan="2">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Elemento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Implementar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3">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Estado Actual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rowSpan="2">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Acciones a Realizar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3679">
                <a:tc vMerge="1">
                  <a:txBody>
                    <a:bodyPr/>
                    <a:lstStyle/>
                    <a:p>
                      <a:endParaRPr lang="es-EC"/>
                    </a:p>
                  </a:txBody>
                  <a:tcPr/>
                </a:tc>
                <a:tc vMerge="1">
                  <a:txBody>
                    <a:bodyPr/>
                    <a:lstStyle/>
                    <a:p>
                      <a:endParaRPr lang="es-EC"/>
                    </a:p>
                  </a:txBody>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Bueno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Regular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Malo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endParaRPr lang="es-EC"/>
                    </a:p>
                  </a:txBody>
                  <a:tcPr/>
                </a:tc>
              </a:tr>
              <a:tr h="387356">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Cuerpo de caldero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Diseño y construcción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87356">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Bridas y pernos de caldero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Diseño y Construcción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81035">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Empaque de Caldero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Reemplazo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Seleccionar material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Colocar en bridas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74714">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Dispositivos de calentamiento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Realizar selección respecto a durabilidad y costo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3679">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Tubo visor de nivel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70874">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Termómetro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por sensores de temperatura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3679">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Manómetro de presión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Limpieza y lubricación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81035">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Sensor de temperatura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Selección respecto a temperatura de operación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61165">
                <a:tc>
                  <a:txBody>
                    <a:bodyPr/>
                    <a:lstStyle/>
                    <a:p>
                      <a:pPr indent="180340" algn="ctr">
                        <a:lnSpc>
                          <a:spcPct val="115000"/>
                        </a:lnSpc>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Control programable de temperatura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Selección del control de temperatura de respecto al tipo de sensor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87356">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Control de nivel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Seleccionar acuerdo robustez</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80583">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Control de Presión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De acuerdo a durabilidad</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5841" marR="5584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pic>
        <p:nvPicPr>
          <p:cNvPr id="5"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336140" y="178529"/>
            <a:ext cx="9749555" cy="708575"/>
          </a:xfrm>
        </p:spPr>
        <p:txBody>
          <a:bodyPr>
            <a:normAutofit/>
          </a:bodyPr>
          <a:lstStyle/>
          <a:p>
            <a:r>
              <a:rPr lang="es-EC" sz="2800" dirty="0" smtClean="0"/>
              <a:t>Sistema de Generación de Vapor</a:t>
            </a:r>
            <a:endParaRPr lang="es-EC" sz="2800" dirty="0"/>
          </a:p>
        </p:txBody>
      </p:sp>
    </p:spTree>
    <p:extLst>
      <p:ext uri="{BB962C8B-B14F-4D97-AF65-F5344CB8AC3E}">
        <p14:creationId xmlns:p14="http://schemas.microsoft.com/office/powerpoint/2010/main" val="2437933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980704" y="997993"/>
            <a:ext cx="5962650" cy="2514600"/>
          </a:xfrm>
          <a:prstGeom prst="rect">
            <a:avLst/>
          </a:prstGeom>
        </p:spPr>
      </p:pic>
      <p:pic>
        <p:nvPicPr>
          <p:cNvPr id="5" name="Imagen 4"/>
          <p:cNvPicPr>
            <a:picLocks noChangeAspect="1"/>
          </p:cNvPicPr>
          <p:nvPr/>
        </p:nvPicPr>
        <p:blipFill>
          <a:blip r:embed="rId3"/>
          <a:stretch>
            <a:fillRect/>
          </a:stretch>
        </p:blipFill>
        <p:spPr>
          <a:xfrm>
            <a:off x="6141492" y="3990975"/>
            <a:ext cx="6048327" cy="2423473"/>
          </a:xfrm>
          <a:prstGeom prst="rect">
            <a:avLst/>
          </a:prstGeom>
        </p:spPr>
      </p:pic>
      <p:pic>
        <p:nvPicPr>
          <p:cNvPr id="6" name="Imagen 5"/>
          <p:cNvPicPr>
            <a:picLocks noChangeAspect="1"/>
          </p:cNvPicPr>
          <p:nvPr/>
        </p:nvPicPr>
        <p:blipFill>
          <a:blip r:embed="rId4"/>
          <a:stretch>
            <a:fillRect/>
          </a:stretch>
        </p:blipFill>
        <p:spPr>
          <a:xfrm>
            <a:off x="601851" y="3429502"/>
            <a:ext cx="4838700" cy="2867025"/>
          </a:xfrm>
          <a:prstGeom prst="rect">
            <a:avLst/>
          </a:prstGeom>
        </p:spPr>
      </p:pic>
      <p:graphicFrame>
        <p:nvGraphicFramePr>
          <p:cNvPr id="7" name="Diagrama 6"/>
          <p:cNvGraphicFramePr/>
          <p:nvPr>
            <p:extLst>
              <p:ext uri="{D42A27DB-BD31-4B8C-83A1-F6EECF244321}">
                <p14:modId xmlns:p14="http://schemas.microsoft.com/office/powerpoint/2010/main" val="775386028"/>
              </p:ext>
            </p:extLst>
          </p:nvPr>
        </p:nvGraphicFramePr>
        <p:xfrm>
          <a:off x="601851" y="997993"/>
          <a:ext cx="5239391" cy="1881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ítulo 1"/>
          <p:cNvSpPr>
            <a:spLocks noGrp="1"/>
          </p:cNvSpPr>
          <p:nvPr>
            <p:ph type="title"/>
          </p:nvPr>
        </p:nvSpPr>
        <p:spPr>
          <a:xfrm>
            <a:off x="336140" y="178529"/>
            <a:ext cx="9749555" cy="708575"/>
          </a:xfrm>
        </p:spPr>
        <p:txBody>
          <a:bodyPr>
            <a:normAutofit/>
          </a:bodyPr>
          <a:lstStyle/>
          <a:p>
            <a:r>
              <a:rPr lang="es-EC" sz="2800" dirty="0" smtClean="0"/>
              <a:t>Sistema de Generación de Vapor</a:t>
            </a:r>
            <a:endParaRPr lang="es-EC" sz="2800" dirty="0"/>
          </a:p>
        </p:txBody>
      </p:sp>
      <p:pic>
        <p:nvPicPr>
          <p:cNvPr id="8" name="Picture 2" descr="Resultado de imagen para universidad de las fuerzas armadas esp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76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70D4BC-ECEE-402E-AF69-13372045ED48}"/>
              </a:ext>
            </a:extLst>
          </p:cNvPr>
          <p:cNvSpPr>
            <a:spLocks noGrp="1"/>
          </p:cNvSpPr>
          <p:nvPr>
            <p:ph type="title"/>
          </p:nvPr>
        </p:nvSpPr>
        <p:spPr>
          <a:xfrm>
            <a:off x="-1438940" y="89729"/>
            <a:ext cx="10515600" cy="741827"/>
          </a:xfrm>
        </p:spPr>
        <p:txBody>
          <a:bodyPr>
            <a:normAutofit/>
          </a:bodyPr>
          <a:lstStyle/>
          <a:p>
            <a:pPr algn="ctr"/>
            <a:r>
              <a:rPr lang="es-ES" sz="2800" dirty="0"/>
              <a:t>Cálculo capacidad cartuchos de Inmersión</a:t>
            </a:r>
          </a:p>
        </p:txBody>
      </p:sp>
      <mc:AlternateContent xmlns:mc="http://schemas.openxmlformats.org/markup-compatibility/2006">
        <mc:Choice xmlns:a14="http://schemas.microsoft.com/office/drawing/2010/main" Requires="a14">
          <p:graphicFrame>
            <p:nvGraphicFramePr>
              <p:cNvPr id="4" name="2 Tabla">
                <a:extLst>
                  <a:ext uri="{FF2B5EF4-FFF2-40B4-BE49-F238E27FC236}">
                    <a16:creationId xmlns:a16="http://schemas.microsoft.com/office/drawing/2014/main" xmlns="" id="{68B2FDE7-BF42-441C-90F7-AD213B65C34F}"/>
                  </a:ext>
                </a:extLst>
              </p:cNvPr>
              <p:cNvGraphicFramePr>
                <a:graphicFrameLocks noGrp="1"/>
              </p:cNvGraphicFramePr>
              <p:nvPr>
                <p:extLst>
                  <p:ext uri="{D42A27DB-BD31-4B8C-83A1-F6EECF244321}">
                    <p14:modId xmlns:p14="http://schemas.microsoft.com/office/powerpoint/2010/main" val="3203167717"/>
                  </p:ext>
                </p:extLst>
              </p:nvPr>
            </p:nvGraphicFramePr>
            <p:xfrm>
              <a:off x="197609" y="831556"/>
              <a:ext cx="11135362" cy="4025202"/>
            </p:xfrm>
            <a:graphic>
              <a:graphicData uri="http://schemas.openxmlformats.org/drawingml/2006/table">
                <a:tbl>
                  <a:tblPr firstRow="1" bandRow="1">
                    <a:tableStyleId>{5DA37D80-6434-44D0-A028-1B22A696006F}</a:tableStyleId>
                  </a:tblPr>
                  <a:tblGrid>
                    <a:gridCol w="4795521">
                      <a:extLst>
                        <a:ext uri="{9D8B030D-6E8A-4147-A177-3AD203B41FA5}">
                          <a16:colId xmlns:a16="http://schemas.microsoft.com/office/drawing/2014/main" xmlns="" val="20000"/>
                        </a:ext>
                      </a:extLst>
                    </a:gridCol>
                    <a:gridCol w="3424844">
                      <a:extLst>
                        <a:ext uri="{9D8B030D-6E8A-4147-A177-3AD203B41FA5}">
                          <a16:colId xmlns:a16="http://schemas.microsoft.com/office/drawing/2014/main" xmlns="" val="20001"/>
                        </a:ext>
                      </a:extLst>
                    </a:gridCol>
                    <a:gridCol w="1923228">
                      <a:extLst>
                        <a:ext uri="{9D8B030D-6E8A-4147-A177-3AD203B41FA5}">
                          <a16:colId xmlns:a16="http://schemas.microsoft.com/office/drawing/2014/main" xmlns="" val="1779242893"/>
                        </a:ext>
                      </a:extLst>
                    </a:gridCol>
                    <a:gridCol w="991769">
                      <a:extLst>
                        <a:ext uri="{9D8B030D-6E8A-4147-A177-3AD203B41FA5}">
                          <a16:colId xmlns:a16="http://schemas.microsoft.com/office/drawing/2014/main" xmlns="" val="20003"/>
                        </a:ext>
                      </a:extLst>
                    </a:gridCol>
                  </a:tblGrid>
                  <a:tr h="370840">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pPr algn="l"/>
                          <a:r>
                            <a:rPr lang="es-EC" sz="2000" dirty="0">
                              <a:latin typeface="Times New Roman" panose="02020603050405020304" pitchFamily="18" charset="0"/>
                              <a:cs typeface="Times New Roman" panose="02020603050405020304" pitchFamily="18" charset="0"/>
                            </a:rPr>
                            <a:t>Cantidad de calor total suministrado al sistema </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s-EC" sz="1800" kern="1200" smtClean="0">
                                    <a:solidFill>
                                      <a:schemeClr val="tx1"/>
                                    </a:solidFill>
                                    <a:effectLst/>
                                    <a:latin typeface="Cambria Math" panose="02040503050406030204" pitchFamily="18" charset="0"/>
                                    <a:ea typeface="+mn-ea"/>
                                    <a:cs typeface="+mn-cs"/>
                                  </a:rPr>
                                  <m:t>Q</m:t>
                                </m:r>
                                <m:r>
                                  <a:rPr lang="es-EC" sz="1800" kern="1200" smtClean="0">
                                    <a:solidFill>
                                      <a:schemeClr val="tx1"/>
                                    </a:solidFill>
                                    <a:effectLst/>
                                    <a:latin typeface="Cambria Math" panose="02040503050406030204" pitchFamily="18" charset="0"/>
                                    <a:ea typeface="+mn-ea"/>
                                    <a:cs typeface="+mn-cs"/>
                                  </a:rPr>
                                  <m:t>=</m:t>
                                </m:r>
                                <m:r>
                                  <m:rPr>
                                    <m:sty m:val="p"/>
                                  </m:rPr>
                                  <a:rPr lang="es-EC" sz="1800" kern="1200" smtClean="0">
                                    <a:solidFill>
                                      <a:schemeClr val="tx1"/>
                                    </a:solidFill>
                                    <a:effectLst/>
                                    <a:latin typeface="Cambria Math" panose="02040503050406030204" pitchFamily="18" charset="0"/>
                                    <a:ea typeface="+mn-ea"/>
                                    <a:cs typeface="+mn-cs"/>
                                  </a:rPr>
                                  <m:t>m</m:t>
                                </m:r>
                                <m:r>
                                  <a:rPr lang="es-EC" sz="1800" kern="1200" smtClean="0">
                                    <a:solidFill>
                                      <a:schemeClr val="tx1"/>
                                    </a:solidFill>
                                    <a:effectLst/>
                                    <a:latin typeface="Cambria Math" panose="02040503050406030204" pitchFamily="18" charset="0"/>
                                    <a:ea typeface="+mn-ea"/>
                                    <a:cs typeface="+mn-cs"/>
                                  </a:rPr>
                                  <m:t>∙</m:t>
                                </m:r>
                                <m:r>
                                  <m:rPr>
                                    <m:sty m:val="p"/>
                                  </m:rPr>
                                  <a:rPr lang="es-EC" sz="1800" kern="1200" smtClean="0">
                                    <a:solidFill>
                                      <a:schemeClr val="tx1"/>
                                    </a:solidFill>
                                    <a:effectLst/>
                                    <a:latin typeface="Cambria Math" panose="02040503050406030204" pitchFamily="18" charset="0"/>
                                    <a:ea typeface="+mn-ea"/>
                                    <a:cs typeface="+mn-cs"/>
                                  </a:rPr>
                                  <m:t>Cp</m:t>
                                </m:r>
                                <m:r>
                                  <a:rPr lang="es-EC" sz="1800" kern="1200" smtClean="0">
                                    <a:solidFill>
                                      <a:schemeClr val="tx1"/>
                                    </a:solidFill>
                                    <a:effectLst/>
                                    <a:latin typeface="Cambria Math" panose="02040503050406030204" pitchFamily="18" charset="0"/>
                                    <a:ea typeface="+mn-ea"/>
                                    <a:cs typeface="+mn-cs"/>
                                  </a:rPr>
                                  <m:t>∙∆</m:t>
                                </m:r>
                                <m:r>
                                  <m:rPr>
                                    <m:sty m:val="p"/>
                                  </m:rPr>
                                  <a:rPr lang="es-EC" sz="1800" kern="1200" smtClean="0">
                                    <a:solidFill>
                                      <a:schemeClr val="tx1"/>
                                    </a:solidFill>
                                    <a:effectLst/>
                                    <a:latin typeface="Cambria Math" panose="02040503050406030204" pitchFamily="18" charset="0"/>
                                    <a:ea typeface="+mn-ea"/>
                                    <a:cs typeface="+mn-cs"/>
                                  </a:rPr>
                                  <m:t>T</m:t>
                                </m:r>
                                <m:r>
                                  <a:rPr lang="es-EC" sz="1800" kern="1200" smtClean="0">
                                    <a:solidFill>
                                      <a:schemeClr val="tx1"/>
                                    </a:solidFill>
                                    <a:effectLst/>
                                    <a:latin typeface="Cambria Math" panose="02040503050406030204" pitchFamily="18" charset="0"/>
                                    <a:ea typeface="+mn-ea"/>
                                    <a:cs typeface="+mn-cs"/>
                                  </a:rPr>
                                  <m:t>+</m:t>
                                </m:r>
                                <m:r>
                                  <m:rPr>
                                    <m:sty m:val="p"/>
                                  </m:rPr>
                                  <a:rPr lang="es-EC" sz="1800" kern="1200" smtClean="0">
                                    <a:solidFill>
                                      <a:schemeClr val="tx1"/>
                                    </a:solidFill>
                                    <a:effectLst/>
                                    <a:latin typeface="Cambria Math" panose="02040503050406030204" pitchFamily="18" charset="0"/>
                                    <a:ea typeface="+mn-ea"/>
                                    <a:cs typeface="+mn-cs"/>
                                  </a:rPr>
                                  <m:t>m</m:t>
                                </m:r>
                                <m:r>
                                  <a:rPr lang="es-EC" sz="1800" kern="1200" smtClean="0">
                                    <a:solidFill>
                                      <a:schemeClr val="tx1"/>
                                    </a:solidFill>
                                    <a:effectLst/>
                                    <a:latin typeface="Cambria Math" panose="02040503050406030204" pitchFamily="18" charset="0"/>
                                    <a:ea typeface="+mn-ea"/>
                                    <a:cs typeface="+mn-cs"/>
                                  </a:rPr>
                                  <m:t>∙</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h</m:t>
                                    </m:r>
                                  </m:e>
                                  <m:sub>
                                    <m:r>
                                      <m:rPr>
                                        <m:sty m:val="p"/>
                                      </m:rPr>
                                      <a:rPr lang="es-EC" sz="1800" kern="1200">
                                        <a:solidFill>
                                          <a:schemeClr val="tx1"/>
                                        </a:solidFill>
                                        <a:effectLst/>
                                        <a:latin typeface="Cambria Math" panose="02040503050406030204" pitchFamily="18" charset="0"/>
                                        <a:ea typeface="+mn-ea"/>
                                        <a:cs typeface="+mn-cs"/>
                                      </a:rPr>
                                      <m:t>x</m:t>
                                    </m:r>
                                  </m:sub>
                                </m:sSub>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𝑄</m:t>
                                </m:r>
                                <m:r>
                                  <a:rPr lang="es-EC" sz="2000">
                                    <a:latin typeface="Cambria Math"/>
                                  </a:rPr>
                                  <m:t>=</m:t>
                                </m:r>
                                <m:r>
                                  <a:rPr lang="es-EC" sz="1800" kern="1200" smtClean="0">
                                    <a:solidFill>
                                      <a:schemeClr val="tx1"/>
                                    </a:solidFill>
                                    <a:effectLst/>
                                    <a:latin typeface="Cambria Math" panose="02040503050406030204" pitchFamily="18" charset="0"/>
                                    <a:ea typeface="+mn-ea"/>
                                    <a:cs typeface="+mn-cs"/>
                                  </a:rPr>
                                  <m:t>65078.033</m:t>
                                </m:r>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S" sz="2000" b="0" i="1" smtClean="0">
                                        <a:latin typeface="Cambria Math" panose="02040503050406030204" pitchFamily="18" charset="0"/>
                                      </a:rPr>
                                      <m:t>𝐾𝑐𝑎𝑙</m:t>
                                    </m:r>
                                  </m:e>
                                </m:d>
                              </m:oMath>
                            </m:oMathPara>
                          </a14:m>
                          <a:endParaRPr lang="es-EC"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70840">
                    <a:tc>
                      <a:txBody>
                        <a:bodyPr/>
                        <a:lstStyle/>
                        <a:p>
                          <a:pPr marL="0" algn="l" defTabSz="457200" rtl="0" eaLnBrk="1" latinLnBrk="0" hangingPunct="1"/>
                          <a:r>
                            <a:rPr lang="es-EC" sz="2000" kern="1200" dirty="0">
                              <a:solidFill>
                                <a:schemeClr val="tx1"/>
                              </a:solidFill>
                              <a:latin typeface="Times New Roman" panose="02020603050405020304" pitchFamily="18" charset="0"/>
                              <a:ea typeface="+mn-ea"/>
                              <a:cs typeface="Times New Roman" panose="02020603050405020304" pitchFamily="18" charset="0"/>
                            </a:rPr>
                            <a:t>Caballos de vapor por hora</a:t>
                          </a:r>
                        </a:p>
                      </a:txBody>
                      <a:tcPr/>
                    </a:tc>
                    <a:tc>
                      <a:txBody>
                        <a:bodyPr/>
                        <a:lstStyle/>
                        <a:p>
                          <a:pPr algn="ctr"/>
                          <a14:m>
                            <m:oMathPara xmlns:m="http://schemas.openxmlformats.org/officeDocument/2006/math">
                              <m:oMathParaPr>
                                <m:jc m:val="centerGroup"/>
                              </m:oMathParaPr>
                              <m:oMath xmlns:m="http://schemas.openxmlformats.org/officeDocument/2006/math">
                                <m:f>
                                  <m:fPr>
                                    <m:ctrlPr>
                                      <a:rPr lang="es-ES" sz="1800" i="1" kern="1200" smtClean="0">
                                        <a:solidFill>
                                          <a:schemeClr val="tx1"/>
                                        </a:solidFill>
                                        <a:effectLst/>
                                        <a:latin typeface="Cambria Math" panose="02040503050406030204" pitchFamily="18" charset="0"/>
                                        <a:ea typeface="+mn-ea"/>
                                        <a:cs typeface="+mn-cs"/>
                                      </a:rPr>
                                    </m:ctrlPr>
                                  </m:fPr>
                                  <m:num>
                                    <m:r>
                                      <m:rPr>
                                        <m:sty m:val="p"/>
                                      </m:rPr>
                                      <a:rPr lang="es-EC" sz="1800" kern="1200">
                                        <a:solidFill>
                                          <a:schemeClr val="tx1"/>
                                        </a:solidFill>
                                        <a:effectLst/>
                                        <a:latin typeface="Cambria Math" panose="02040503050406030204" pitchFamily="18" charset="0"/>
                                        <a:ea typeface="+mn-ea"/>
                                        <a:cs typeface="+mn-cs"/>
                                      </a:rPr>
                                      <m:t>BHP</m:t>
                                    </m:r>
                                  </m:num>
                                  <m:den>
                                    <m:r>
                                      <m:rPr>
                                        <m:sty m:val="p"/>
                                      </m:rPr>
                                      <a:rPr lang="es-EC" sz="1800" kern="1200">
                                        <a:solidFill>
                                          <a:schemeClr val="tx1"/>
                                        </a:solidFill>
                                        <a:effectLst/>
                                        <a:latin typeface="Cambria Math" panose="02040503050406030204" pitchFamily="18" charset="0"/>
                                        <a:ea typeface="+mn-ea"/>
                                        <a:cs typeface="+mn-cs"/>
                                      </a:rPr>
                                      <m:t>h</m:t>
                                    </m:r>
                                  </m:den>
                                </m:f>
                                <m:r>
                                  <a:rPr lang="es-EC" sz="1800" kern="1200">
                                    <a:solidFill>
                                      <a:schemeClr val="tx1"/>
                                    </a:solidFill>
                                    <a:effectLst/>
                                    <a:latin typeface="Cambria Math" panose="02040503050406030204" pitchFamily="18" charset="0"/>
                                    <a:ea typeface="+mn-ea"/>
                                    <a:cs typeface="+mn-cs"/>
                                  </a:rPr>
                                  <m:t>=</m:t>
                                </m:r>
                                <m:r>
                                  <m:rPr>
                                    <m:sty m:val="p"/>
                                  </m:rPr>
                                  <a:rPr lang="es-EC" sz="1800" kern="1200">
                                    <a:solidFill>
                                      <a:schemeClr val="tx1"/>
                                    </a:solidFill>
                                    <a:effectLst/>
                                    <a:latin typeface="Cambria Math" panose="02040503050406030204" pitchFamily="18" charset="0"/>
                                    <a:ea typeface="+mn-ea"/>
                                    <a:cs typeface="+mn-cs"/>
                                  </a:rPr>
                                  <m:t>Q</m:t>
                                </m:r>
                                <m:r>
                                  <a:rPr lang="es-EC" sz="1800" kern="1200">
                                    <a:solidFill>
                                      <a:schemeClr val="tx1"/>
                                    </a:solidFill>
                                    <a:effectLst/>
                                    <a:latin typeface="Cambria Math" panose="02040503050406030204" pitchFamily="18" charset="0"/>
                                    <a:ea typeface="+mn-ea"/>
                                    <a:cs typeface="+mn-cs"/>
                                  </a:rPr>
                                  <m:t>(</m:t>
                                </m:r>
                                <m:r>
                                  <m:rPr>
                                    <m:sty m:val="p"/>
                                  </m:rPr>
                                  <a:rPr lang="es-EC" sz="1800" kern="1200">
                                    <a:solidFill>
                                      <a:schemeClr val="tx1"/>
                                    </a:solidFill>
                                    <a:effectLst/>
                                    <a:latin typeface="Cambria Math" panose="02040503050406030204" pitchFamily="18" charset="0"/>
                                    <a:ea typeface="+mn-ea"/>
                                    <a:cs typeface="+mn-cs"/>
                                  </a:rPr>
                                  <m:t>Kcal</m:t>
                                </m:r>
                                <m:r>
                                  <a:rPr lang="es-EC" sz="1800" kern="1200">
                                    <a:solidFill>
                                      <a:schemeClr val="tx1"/>
                                    </a:solidFill>
                                    <a:effectLst/>
                                    <a:latin typeface="Cambria Math" panose="02040503050406030204" pitchFamily="18" charset="0"/>
                                    <a:ea typeface="+mn-ea"/>
                                    <a:cs typeface="+mn-cs"/>
                                  </a:rPr>
                                  <m:t>)∙</m:t>
                                </m:r>
                                <m:d>
                                  <m:dPr>
                                    <m:ctrlPr>
                                      <a:rPr lang="es-ES" sz="1800" i="1" kern="1200">
                                        <a:solidFill>
                                          <a:schemeClr val="tx1"/>
                                        </a:solidFill>
                                        <a:effectLst/>
                                        <a:latin typeface="Cambria Math" panose="02040503050406030204" pitchFamily="18" charset="0"/>
                                        <a:ea typeface="+mn-ea"/>
                                        <a:cs typeface="+mn-cs"/>
                                      </a:rPr>
                                    </m:ctrlPr>
                                  </m:dPr>
                                  <m:e>
                                    <m:f>
                                      <m:fPr>
                                        <m:ctrlPr>
                                          <a:rPr lang="es-ES" sz="1800" i="1" kern="1200">
                                            <a:solidFill>
                                              <a:schemeClr val="tx1"/>
                                            </a:solidFill>
                                            <a:effectLst/>
                                            <a:latin typeface="Cambria Math" panose="02040503050406030204" pitchFamily="18" charset="0"/>
                                            <a:ea typeface="+mn-ea"/>
                                            <a:cs typeface="+mn-cs"/>
                                          </a:rPr>
                                        </m:ctrlPr>
                                      </m:fPr>
                                      <m:num>
                                        <m:r>
                                          <a:rPr lang="es-EC" sz="1800" kern="1200">
                                            <a:solidFill>
                                              <a:schemeClr val="tx1"/>
                                            </a:solidFill>
                                            <a:effectLst/>
                                            <a:latin typeface="Cambria Math" panose="02040503050406030204" pitchFamily="18" charset="0"/>
                                            <a:ea typeface="+mn-ea"/>
                                            <a:cs typeface="+mn-cs"/>
                                          </a:rPr>
                                          <m:t>1</m:t>
                                        </m:r>
                                        <m:r>
                                          <m:rPr>
                                            <m:sty m:val="p"/>
                                          </m:rPr>
                                          <a:rPr lang="es-EC" sz="1800" kern="1200">
                                            <a:solidFill>
                                              <a:schemeClr val="tx1"/>
                                            </a:solidFill>
                                            <a:effectLst/>
                                            <a:latin typeface="Cambria Math" panose="02040503050406030204" pitchFamily="18" charset="0"/>
                                            <a:ea typeface="+mn-ea"/>
                                            <a:cs typeface="+mn-cs"/>
                                          </a:rPr>
                                          <m:t>BHP</m:t>
                                        </m:r>
                                      </m:num>
                                      <m:den>
                                        <m:r>
                                          <a:rPr lang="es-EC" sz="1800" kern="1200">
                                            <a:solidFill>
                                              <a:schemeClr val="tx1"/>
                                            </a:solidFill>
                                            <a:effectLst/>
                                            <a:latin typeface="Cambria Math" panose="02040503050406030204" pitchFamily="18" charset="0"/>
                                            <a:ea typeface="+mn-ea"/>
                                            <a:cs typeface="+mn-cs"/>
                                          </a:rPr>
                                          <m:t>8436</m:t>
                                        </m:r>
                                        <m:f>
                                          <m:fPr>
                                            <m:ctrlPr>
                                              <a:rPr lang="es-ES" sz="1800" i="1" kern="1200">
                                                <a:solidFill>
                                                  <a:schemeClr val="tx1"/>
                                                </a:solidFill>
                                                <a:effectLst/>
                                                <a:latin typeface="Cambria Math" panose="02040503050406030204" pitchFamily="18" charset="0"/>
                                                <a:ea typeface="+mn-ea"/>
                                                <a:cs typeface="+mn-cs"/>
                                              </a:rPr>
                                            </m:ctrlPr>
                                          </m:fPr>
                                          <m:num>
                                            <m:r>
                                              <m:rPr>
                                                <m:sty m:val="p"/>
                                              </m:rPr>
                                              <a:rPr lang="es-EC" sz="1800" kern="1200">
                                                <a:solidFill>
                                                  <a:schemeClr val="tx1"/>
                                                </a:solidFill>
                                                <a:effectLst/>
                                                <a:latin typeface="Cambria Math" panose="02040503050406030204" pitchFamily="18" charset="0"/>
                                                <a:ea typeface="+mn-ea"/>
                                                <a:cs typeface="+mn-cs"/>
                                              </a:rPr>
                                              <m:t>kcal</m:t>
                                            </m:r>
                                          </m:num>
                                          <m:den>
                                            <m:r>
                                              <m:rPr>
                                                <m:sty m:val="p"/>
                                              </m:rPr>
                                              <a:rPr lang="es-EC" sz="1800" kern="1200">
                                                <a:solidFill>
                                                  <a:schemeClr val="tx1"/>
                                                </a:solidFill>
                                                <a:effectLst/>
                                                <a:latin typeface="Cambria Math" panose="02040503050406030204" pitchFamily="18" charset="0"/>
                                                <a:ea typeface="+mn-ea"/>
                                                <a:cs typeface="+mn-cs"/>
                                              </a:rPr>
                                              <m:t>h</m:t>
                                            </m:r>
                                          </m:den>
                                        </m:f>
                                      </m:den>
                                    </m:f>
                                    <m:r>
                                      <a:rPr lang="es-EC" sz="1800" kern="1200">
                                        <a:solidFill>
                                          <a:schemeClr val="tx1"/>
                                        </a:solidFill>
                                        <a:effectLst/>
                                        <a:latin typeface="Cambria Math" panose="02040503050406030204" pitchFamily="18" charset="0"/>
                                        <a:ea typeface="+mn-ea"/>
                                        <a:cs typeface="+mn-cs"/>
                                      </a:rPr>
                                      <m:t> </m:t>
                                    </m:r>
                                  </m:e>
                                </m:d>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s-ES" sz="1800" i="1" kern="1200" smtClean="0">
                                        <a:solidFill>
                                          <a:schemeClr val="tx1"/>
                                        </a:solidFill>
                                        <a:effectLst/>
                                        <a:latin typeface="Cambria Math" panose="02040503050406030204" pitchFamily="18" charset="0"/>
                                        <a:ea typeface="+mn-ea"/>
                                        <a:cs typeface="+mn-cs"/>
                                      </a:rPr>
                                    </m:ctrlPr>
                                  </m:fPr>
                                  <m:num>
                                    <m:r>
                                      <m:rPr>
                                        <m:sty m:val="p"/>
                                      </m:rPr>
                                      <a:rPr lang="es-EC" sz="1800" kern="1200">
                                        <a:solidFill>
                                          <a:schemeClr val="tx1"/>
                                        </a:solidFill>
                                        <a:effectLst/>
                                        <a:latin typeface="Cambria Math" panose="02040503050406030204" pitchFamily="18" charset="0"/>
                                        <a:ea typeface="+mn-ea"/>
                                        <a:cs typeface="+mn-cs"/>
                                      </a:rPr>
                                      <m:t>BHP</m:t>
                                    </m:r>
                                  </m:num>
                                  <m:den>
                                    <m:r>
                                      <m:rPr>
                                        <m:sty m:val="p"/>
                                      </m:rPr>
                                      <a:rPr lang="es-EC" sz="1800" kern="1200">
                                        <a:solidFill>
                                          <a:schemeClr val="tx1"/>
                                        </a:solidFill>
                                        <a:effectLst/>
                                        <a:latin typeface="Cambria Math" panose="02040503050406030204" pitchFamily="18" charset="0"/>
                                        <a:ea typeface="+mn-ea"/>
                                        <a:cs typeface="+mn-cs"/>
                                      </a:rPr>
                                      <m:t>h</m:t>
                                    </m:r>
                                  </m:den>
                                </m:f>
                                <m:r>
                                  <a:rPr lang="es-EC" sz="1800" kern="1200">
                                    <a:solidFill>
                                      <a:schemeClr val="tx1"/>
                                    </a:solidFill>
                                    <a:effectLst/>
                                    <a:latin typeface="Cambria Math" panose="02040503050406030204" pitchFamily="18" charset="0"/>
                                    <a:ea typeface="+mn-ea"/>
                                    <a:cs typeface="+mn-cs"/>
                                  </a:rPr>
                                  <m:t>=1.8437</m:t>
                                </m:r>
                              </m:oMath>
                            </m:oMathPara>
                          </a14:m>
                          <a:endParaRPr lang="es-ES" sz="1800" kern="1200" dirty="0">
                            <a:solidFill>
                              <a:schemeClr val="tx1"/>
                            </a:solidFill>
                            <a:effectLst/>
                            <a:latin typeface="+mn-lt"/>
                            <a:ea typeface="+mn-ea"/>
                            <a:cs typeface="+mn-cs"/>
                          </a:endParaRPr>
                        </a:p>
                      </a:txBody>
                      <a:tcPr anchor="ctr"/>
                    </a:tc>
                    <a:tc>
                      <a:txBody>
                        <a:bodyPr/>
                        <a:lstStyle/>
                        <a:p>
                          <a:pPr algn="ctr"/>
                          <a14:m>
                            <m:oMath xmlns:m="http://schemas.openxmlformats.org/officeDocument/2006/math">
                              <m:r>
                                <a:rPr lang="es-EC" sz="2000" smtClean="0">
                                  <a:latin typeface="Cambria Math"/>
                                </a:rPr>
                                <m:t>[</m:t>
                              </m:r>
                              <m:f>
                                <m:fPr>
                                  <m:ctrlPr>
                                    <a:rPr lang="es-ES" sz="1800" i="1" kern="1200" smtClean="0">
                                      <a:solidFill>
                                        <a:schemeClr val="tx1"/>
                                      </a:solidFill>
                                      <a:effectLst/>
                                      <a:latin typeface="Cambria Math" panose="02040503050406030204" pitchFamily="18" charset="0"/>
                                      <a:ea typeface="+mn-ea"/>
                                      <a:cs typeface="+mn-cs"/>
                                    </a:rPr>
                                  </m:ctrlPr>
                                </m:fPr>
                                <m:num>
                                  <m:r>
                                    <m:rPr>
                                      <m:sty m:val="p"/>
                                    </m:rPr>
                                    <a:rPr lang="es-EC" sz="1800" kern="1200">
                                      <a:solidFill>
                                        <a:schemeClr val="tx1"/>
                                      </a:solidFill>
                                      <a:effectLst/>
                                      <a:latin typeface="Cambria Math" panose="02040503050406030204" pitchFamily="18" charset="0"/>
                                      <a:ea typeface="+mn-ea"/>
                                      <a:cs typeface="+mn-cs"/>
                                    </a:rPr>
                                    <m:t>BHP</m:t>
                                  </m:r>
                                </m:num>
                                <m:den>
                                  <m:r>
                                    <m:rPr>
                                      <m:sty m:val="p"/>
                                    </m:rPr>
                                    <a:rPr lang="es-EC" sz="1800" kern="1200">
                                      <a:solidFill>
                                        <a:schemeClr val="tx1"/>
                                      </a:solidFill>
                                      <a:effectLst/>
                                      <a:latin typeface="Cambria Math" panose="02040503050406030204" pitchFamily="18" charset="0"/>
                                      <a:ea typeface="+mn-ea"/>
                                      <a:cs typeface="+mn-cs"/>
                                    </a:rPr>
                                    <m:t>h</m:t>
                                  </m:r>
                                </m:den>
                              </m:f>
                            </m:oMath>
                          </a14:m>
                          <a:r>
                            <a:rPr lang="es-EC"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10003"/>
                      </a:ext>
                    </a:extLst>
                  </a:tr>
                  <a:tr h="370840">
                    <a:tc>
                      <a:txBody>
                        <a:bodyPr/>
                        <a:lstStyle/>
                        <a:p>
                          <a:pPr marL="0" algn="l" defTabSz="457200" rtl="0" eaLnBrk="1" latinLnBrk="0" hangingPunct="1"/>
                          <a:r>
                            <a:rPr lang="es-EC" sz="2000" kern="1200" dirty="0">
                              <a:solidFill>
                                <a:schemeClr val="tx1"/>
                              </a:solidFill>
                              <a:latin typeface="Times New Roman" panose="02020603050405020304" pitchFamily="18" charset="0"/>
                              <a:ea typeface="+mn-ea"/>
                              <a:cs typeface="Times New Roman" panose="02020603050405020304" pitchFamily="18" charset="0"/>
                            </a:rPr>
                            <a:t>Evaporación real o cantidad de </a:t>
                          </a:r>
                          <a:r>
                            <a:rPr lang="es-EC" sz="2000" kern="1200" dirty="0" smtClean="0">
                              <a:solidFill>
                                <a:schemeClr val="tx1"/>
                              </a:solidFill>
                              <a:latin typeface="Times New Roman" panose="02020603050405020304" pitchFamily="18" charset="0"/>
                              <a:ea typeface="+mn-ea"/>
                              <a:cs typeface="Times New Roman" panose="02020603050405020304" pitchFamily="18" charset="0"/>
                            </a:rPr>
                            <a:t>vapor</a:t>
                          </a:r>
                          <a:endParaRPr lang="es-ES" sz="20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W</m:t>
                                    </m:r>
                                  </m:e>
                                  <m:sub>
                                    <m:r>
                                      <m:rPr>
                                        <m:sty m:val="p"/>
                                      </m:rPr>
                                      <a:rPr lang="es-EC" sz="1800" kern="1200">
                                        <a:solidFill>
                                          <a:schemeClr val="tx1"/>
                                        </a:solidFill>
                                        <a:effectLst/>
                                        <a:latin typeface="Cambria Math" panose="02040503050406030204" pitchFamily="18" charset="0"/>
                                        <a:ea typeface="+mn-ea"/>
                                        <a:cs typeface="+mn-cs"/>
                                      </a:rPr>
                                      <m:t>s</m:t>
                                    </m:r>
                                  </m:sub>
                                </m:sSub>
                                <m:r>
                                  <a:rPr lang="es-EC" sz="1800" kern="120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r>
                                      <m:rPr>
                                        <m:sty m:val="p"/>
                                      </m:rPr>
                                      <a:rPr lang="es-EC" sz="1800" kern="1200">
                                        <a:solidFill>
                                          <a:schemeClr val="tx1"/>
                                        </a:solidFill>
                                        <a:effectLst/>
                                        <a:latin typeface="Cambria Math" panose="02040503050406030204" pitchFamily="18" charset="0"/>
                                        <a:ea typeface="+mn-ea"/>
                                        <a:cs typeface="+mn-cs"/>
                                      </a:rPr>
                                      <m:t>Q</m:t>
                                    </m:r>
                                  </m:num>
                                  <m:den>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h</m:t>
                                        </m:r>
                                      </m:e>
                                      <m:sub>
                                        <m:r>
                                          <m:rPr>
                                            <m:sty m:val="p"/>
                                          </m:rPr>
                                          <a:rPr lang="es-EC" sz="1800" kern="1200">
                                            <a:solidFill>
                                              <a:schemeClr val="tx1"/>
                                            </a:solidFill>
                                            <a:effectLst/>
                                            <a:latin typeface="Cambria Math" panose="02040503050406030204" pitchFamily="18" charset="0"/>
                                            <a:ea typeface="+mn-ea"/>
                                            <a:cs typeface="+mn-cs"/>
                                          </a:rPr>
                                          <m:t>fg</m:t>
                                        </m:r>
                                      </m:sub>
                                    </m:sSub>
                                    <m:r>
                                      <a:rPr lang="es-EC" sz="1800" kern="1200">
                                        <a:solidFill>
                                          <a:schemeClr val="tx1"/>
                                        </a:solidFill>
                                        <a:effectLst/>
                                        <a:latin typeface="Cambria Math" panose="02040503050406030204" pitchFamily="18" charset="0"/>
                                        <a:ea typeface="+mn-ea"/>
                                        <a:cs typeface="+mn-cs"/>
                                      </a:rPr>
                                      <m:t>∙</m:t>
                                    </m:r>
                                    <m:r>
                                      <m:rPr>
                                        <m:sty m:val="p"/>
                                      </m:rPr>
                                      <a:rPr lang="es-EC" sz="1800" kern="1200">
                                        <a:solidFill>
                                          <a:schemeClr val="tx1"/>
                                        </a:solidFill>
                                        <a:effectLst/>
                                        <a:latin typeface="Cambria Math" panose="02040503050406030204" pitchFamily="18" charset="0"/>
                                        <a:ea typeface="+mn-ea"/>
                                        <a:cs typeface="+mn-cs"/>
                                      </a:rPr>
                                      <m:t>t</m:t>
                                    </m:r>
                                  </m:den>
                                </m:f>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𝑊</m:t>
                                    </m:r>
                                  </m:e>
                                  <m:sub>
                                    <m:r>
                                      <a:rPr lang="es-EC" sz="1800" i="1" kern="1200">
                                        <a:solidFill>
                                          <a:schemeClr val="tx1"/>
                                        </a:solidFill>
                                        <a:effectLst/>
                                        <a:latin typeface="Cambria Math" panose="02040503050406030204" pitchFamily="18" charset="0"/>
                                        <a:ea typeface="+mn-ea"/>
                                        <a:cs typeface="+mn-cs"/>
                                      </a:rPr>
                                      <m:t>𝑠</m:t>
                                    </m:r>
                                  </m:sub>
                                </m:sSub>
                                <m:r>
                                  <a:rPr lang="es-EC" sz="1800" kern="1200">
                                    <a:solidFill>
                                      <a:schemeClr val="tx1"/>
                                    </a:solidFill>
                                    <a:effectLst/>
                                    <a:latin typeface="Cambria Math" panose="02040503050406030204" pitchFamily="18" charset="0"/>
                                    <a:ea typeface="+mn-ea"/>
                                    <a:cs typeface="+mn-cs"/>
                                  </a:rPr>
                                  <m:t>=20.64</m:t>
                                </m:r>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f>
                                      <m:fPr>
                                        <m:ctrlPr>
                                          <a:rPr lang="es-ES" sz="1800" i="1" kern="1200" smtClean="0">
                                            <a:solidFill>
                                              <a:schemeClr val="tx1"/>
                                            </a:solidFill>
                                            <a:effectLst/>
                                            <a:latin typeface="Cambria Math" panose="02040503050406030204" pitchFamily="18" charset="0"/>
                                            <a:ea typeface="+mn-ea"/>
                                            <a:cs typeface="+mn-cs"/>
                                          </a:rPr>
                                        </m:ctrlPr>
                                      </m:fPr>
                                      <m:num>
                                        <m:r>
                                          <a:rPr lang="es-EC" sz="1800" i="1" kern="1200">
                                            <a:solidFill>
                                              <a:schemeClr val="tx1"/>
                                            </a:solidFill>
                                            <a:effectLst/>
                                            <a:latin typeface="Cambria Math" panose="02040503050406030204" pitchFamily="18" charset="0"/>
                                            <a:ea typeface="+mn-ea"/>
                                            <a:cs typeface="+mn-cs"/>
                                          </a:rPr>
                                          <m:t>𝐾𝑔</m:t>
                                        </m:r>
                                      </m:num>
                                      <m:den>
                                        <m:r>
                                          <a:rPr lang="es-EC" sz="1800" i="1" kern="1200">
                                            <a:solidFill>
                                              <a:schemeClr val="tx1"/>
                                            </a:solidFill>
                                            <a:effectLst/>
                                            <a:latin typeface="Cambria Math" panose="02040503050406030204" pitchFamily="18" charset="0"/>
                                            <a:ea typeface="+mn-ea"/>
                                            <a:cs typeface="+mn-cs"/>
                                          </a:rPr>
                                          <m:t>h</m:t>
                                        </m:r>
                                      </m:den>
                                    </m:f>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370840">
                    <a:tc>
                      <a:txBody>
                        <a:bodyPr/>
                        <a:lstStyle/>
                        <a:p>
                          <a:pPr marL="0" algn="l" defTabSz="457200" rtl="0" eaLnBrk="1" latinLnBrk="0" hangingPunct="1"/>
                          <a:r>
                            <a:rPr lang="es-EC" sz="2000" kern="1200" dirty="0">
                              <a:solidFill>
                                <a:schemeClr val="tx1"/>
                              </a:solidFill>
                              <a:latin typeface="Times New Roman" panose="02020603050405020304" pitchFamily="18" charset="0"/>
                              <a:ea typeface="+mn-ea"/>
                              <a:cs typeface="Times New Roman" panose="02020603050405020304" pitchFamily="18" charset="0"/>
                            </a:rPr>
                            <a:t>factor de corrección de evaporación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s-EC" sz="1800" kern="1200" smtClean="0">
                                    <a:solidFill>
                                      <a:schemeClr val="tx1"/>
                                    </a:solidFill>
                                    <a:effectLst/>
                                    <a:latin typeface="Cambria Math" panose="02040503050406030204" pitchFamily="18" charset="0"/>
                                    <a:ea typeface="+mn-ea"/>
                                    <a:cs typeface="+mn-cs"/>
                                  </a:rPr>
                                  <m:t>F</m:t>
                                </m:r>
                                <m:r>
                                  <a:rPr lang="es-EC" sz="1800" kern="1200" smtClean="0">
                                    <a:solidFill>
                                      <a:schemeClr val="tx1"/>
                                    </a:solidFill>
                                    <a:effectLst/>
                                    <a:latin typeface="Cambria Math" panose="02040503050406030204" pitchFamily="18" charset="0"/>
                                    <a:ea typeface="+mn-ea"/>
                                    <a:cs typeface="+mn-cs"/>
                                  </a:rPr>
                                  <m:t>.</m:t>
                                </m:r>
                                <m:r>
                                  <m:rPr>
                                    <m:sty m:val="p"/>
                                  </m:rPr>
                                  <a:rPr lang="es-EC" sz="1800" kern="1200" smtClean="0">
                                    <a:solidFill>
                                      <a:schemeClr val="tx1"/>
                                    </a:solidFill>
                                    <a:effectLst/>
                                    <a:latin typeface="Cambria Math" panose="02040503050406030204" pitchFamily="18" charset="0"/>
                                    <a:ea typeface="+mn-ea"/>
                                    <a:cs typeface="+mn-cs"/>
                                  </a:rPr>
                                  <m:t>E</m:t>
                                </m:r>
                                <m:r>
                                  <a:rPr lang="es-EC" sz="1800" kern="1200" smtClean="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h</m:t>
                                        </m:r>
                                      </m:e>
                                      <m:sub>
                                        <m:r>
                                          <m:rPr>
                                            <m:sty m:val="p"/>
                                          </m:rPr>
                                          <a:rPr lang="es-EC" sz="1800" kern="1200">
                                            <a:solidFill>
                                              <a:schemeClr val="tx1"/>
                                            </a:solidFill>
                                            <a:effectLst/>
                                            <a:latin typeface="Cambria Math" panose="02040503050406030204" pitchFamily="18" charset="0"/>
                                            <a:ea typeface="+mn-ea"/>
                                            <a:cs typeface="+mn-cs"/>
                                          </a:rPr>
                                          <m:t>fg</m:t>
                                        </m:r>
                                      </m:sub>
                                    </m:sSub>
                                  </m:num>
                                  <m:den>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h</m:t>
                                        </m:r>
                                      </m:e>
                                      <m:sub>
                                        <m:r>
                                          <m:rPr>
                                            <m:sty m:val="p"/>
                                          </m:rPr>
                                          <a:rPr lang="es-EC" sz="1800" kern="1200">
                                            <a:solidFill>
                                              <a:schemeClr val="tx1"/>
                                            </a:solidFill>
                                            <a:effectLst/>
                                            <a:latin typeface="Cambria Math" panose="02040503050406030204" pitchFamily="18" charset="0"/>
                                            <a:ea typeface="+mn-ea"/>
                                            <a:cs typeface="+mn-cs"/>
                                          </a:rPr>
                                          <m:t>g</m:t>
                                        </m:r>
                                      </m:sub>
                                    </m:sSub>
                                    <m:r>
                                      <a:rPr lang="es-EC" sz="1800" i="1" kern="1200">
                                        <a:solidFill>
                                          <a:schemeClr val="tx1"/>
                                        </a:solidFill>
                                        <a:effectLst/>
                                        <a:latin typeface="Cambria Math" panose="02040503050406030204" pitchFamily="18" charset="0"/>
                                        <a:ea typeface="+mn-ea"/>
                                        <a:cs typeface="+mn-cs"/>
                                      </a:rPr>
                                      <m:t>−</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h</m:t>
                                        </m:r>
                                      </m:e>
                                      <m:sub>
                                        <m:r>
                                          <m:rPr>
                                            <m:sty m:val="p"/>
                                          </m:rPr>
                                          <a:rPr lang="es-EC" sz="1800" kern="1200">
                                            <a:solidFill>
                                              <a:schemeClr val="tx1"/>
                                            </a:solidFill>
                                            <a:effectLst/>
                                            <a:latin typeface="Cambria Math" panose="02040503050406030204" pitchFamily="18" charset="0"/>
                                            <a:ea typeface="+mn-ea"/>
                                            <a:cs typeface="+mn-cs"/>
                                          </a:rPr>
                                          <m:t>f</m:t>
                                        </m:r>
                                      </m:sub>
                                    </m:sSub>
                                  </m:den>
                                </m:f>
                              </m:oMath>
                            </m:oMathPara>
                          </a14:m>
                          <a:endParaRPr lang="es-EC"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panose="02040503050406030204" pitchFamily="18" charset="0"/>
                                    <a:ea typeface="+mn-ea"/>
                                    <a:cs typeface="+mn-cs"/>
                                  </a:rPr>
                                  <m:t>0.842</m:t>
                                </m:r>
                              </m:oMath>
                            </m:oMathPara>
                          </a14:m>
                          <a:endParaRPr lang="es-EC" sz="2000" dirty="0"/>
                        </a:p>
                      </a:txBody>
                      <a:tcPr anchor="ctr"/>
                    </a:tc>
                    <a:tc>
                      <a:txBody>
                        <a:bodyPr/>
                        <a:lstStyle/>
                        <a:p>
                          <a:pPr algn="ctr"/>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r h="370840">
                    <a:tc>
                      <a:txBody>
                        <a:bodyPr/>
                        <a:lstStyle/>
                        <a:p>
                          <a:pPr marL="0" algn="l" defTabSz="457200" rtl="0" eaLnBrk="1" latinLnBrk="0" hangingPunct="1"/>
                          <a:r>
                            <a:rPr lang="es-EC" sz="2000" kern="1200" dirty="0">
                              <a:solidFill>
                                <a:schemeClr val="tx1"/>
                              </a:solidFill>
                              <a:latin typeface="Times New Roman" panose="02020603050405020304" pitchFamily="18" charset="0"/>
                              <a:ea typeface="+mn-ea"/>
                              <a:cs typeface="Times New Roman" panose="02020603050405020304" pitchFamily="18" charset="0"/>
                            </a:rPr>
                            <a:t>capacidad real del equipo en las condiciones de ambiente y geográficas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panose="02040503050406030204" pitchFamily="18" charset="0"/>
                                    <a:ea typeface="+mn-ea"/>
                                    <a:cs typeface="+mn-cs"/>
                                  </a:rPr>
                                  <m:t>𝐵𝐻𝑃</m:t>
                                </m:r>
                                <m:r>
                                  <a:rPr lang="es-EC" sz="1800" i="1" kern="1200" smtClean="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sSub>
                                      <m:sSubPr>
                                        <m:ctrlPr>
                                          <a:rPr lang="es-ES" sz="1800" i="1" kern="120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𝑊</m:t>
                                        </m:r>
                                      </m:e>
                                      <m:sub>
                                        <m:r>
                                          <a:rPr lang="es-EC" sz="1800" i="1" kern="1200">
                                            <a:solidFill>
                                              <a:schemeClr val="tx1"/>
                                            </a:solidFill>
                                            <a:effectLst/>
                                            <a:latin typeface="Cambria Math" panose="02040503050406030204" pitchFamily="18" charset="0"/>
                                            <a:ea typeface="+mn-ea"/>
                                            <a:cs typeface="+mn-cs"/>
                                          </a:rPr>
                                          <m:t>𝑠</m:t>
                                        </m:r>
                                      </m:sub>
                                    </m:sSub>
                                  </m:num>
                                  <m:den>
                                    <m:r>
                                      <a:rPr lang="es-EC" sz="1800" i="1" kern="1200">
                                        <a:solidFill>
                                          <a:schemeClr val="tx1"/>
                                        </a:solidFill>
                                        <a:effectLst/>
                                        <a:latin typeface="Cambria Math" panose="02040503050406030204" pitchFamily="18" charset="0"/>
                                        <a:ea typeface="+mn-ea"/>
                                        <a:cs typeface="+mn-cs"/>
                                      </a:rPr>
                                      <m:t>15.65∙(</m:t>
                                    </m:r>
                                    <m:r>
                                      <a:rPr lang="es-EC" sz="1800" i="1" kern="1200">
                                        <a:solidFill>
                                          <a:schemeClr val="tx1"/>
                                        </a:solidFill>
                                        <a:effectLst/>
                                        <a:latin typeface="Cambria Math" panose="02040503050406030204" pitchFamily="18" charset="0"/>
                                        <a:ea typeface="+mn-ea"/>
                                        <a:cs typeface="+mn-cs"/>
                                      </a:rPr>
                                      <m:t>𝐹</m:t>
                                    </m:r>
                                    <m:r>
                                      <a:rPr lang="es-EC" sz="1800" i="1" kern="1200">
                                        <a:solidFill>
                                          <a:schemeClr val="tx1"/>
                                        </a:solidFill>
                                        <a:effectLst/>
                                        <a:latin typeface="Cambria Math" panose="02040503050406030204" pitchFamily="18" charset="0"/>
                                        <a:ea typeface="+mn-ea"/>
                                        <a:cs typeface="+mn-cs"/>
                                      </a:rPr>
                                      <m:t>.</m:t>
                                    </m:r>
                                    <m:r>
                                      <a:rPr lang="es-EC" sz="1800" i="1" kern="1200">
                                        <a:solidFill>
                                          <a:schemeClr val="tx1"/>
                                        </a:solidFill>
                                        <a:effectLst/>
                                        <a:latin typeface="Cambria Math" panose="02040503050406030204" pitchFamily="18" charset="0"/>
                                        <a:ea typeface="+mn-ea"/>
                                        <a:cs typeface="+mn-cs"/>
                                      </a:rPr>
                                      <m:t>𝐸</m:t>
                                    </m:r>
                                    <m:r>
                                      <a:rPr lang="es-EC" sz="1800" i="1" kern="1200">
                                        <a:solidFill>
                                          <a:schemeClr val="tx1"/>
                                        </a:solidFill>
                                        <a:effectLst/>
                                        <a:latin typeface="Cambria Math" panose="02040503050406030204" pitchFamily="18" charset="0"/>
                                        <a:ea typeface="+mn-ea"/>
                                        <a:cs typeface="+mn-cs"/>
                                      </a:rPr>
                                      <m:t>.)</m:t>
                                    </m:r>
                                  </m:den>
                                </m:f>
                              </m:oMath>
                            </m:oMathPara>
                          </a14:m>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panose="02040503050406030204" pitchFamily="18" charset="0"/>
                                    <a:ea typeface="+mn-ea"/>
                                    <a:cs typeface="+mn-cs"/>
                                  </a:rPr>
                                  <m:t>𝐵𝐻𝑃</m:t>
                                </m:r>
                                <m:r>
                                  <a:rPr lang="es-EC" sz="1800" i="1" kern="1200" smtClean="0">
                                    <a:solidFill>
                                      <a:schemeClr val="tx1"/>
                                    </a:solidFill>
                                    <a:effectLst/>
                                    <a:latin typeface="Cambria Math" panose="02040503050406030204" pitchFamily="18" charset="0"/>
                                    <a:ea typeface="+mn-ea"/>
                                    <a:cs typeface="+mn-cs"/>
                                  </a:rPr>
                                  <m:t>=1.56</m:t>
                                </m:r>
                              </m:oMath>
                            </m:oMathPara>
                          </a14:m>
                          <a:endParaRPr lang="es-ES" sz="1800" kern="1200" dirty="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C" sz="2000"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C" sz="1800" i="1" kern="1200" smtClean="0">
                                        <a:solidFill>
                                          <a:schemeClr val="tx1"/>
                                        </a:solidFill>
                                        <a:effectLst/>
                                        <a:latin typeface="Cambria Math" panose="02040503050406030204" pitchFamily="18" charset="0"/>
                                        <a:ea typeface="+mn-ea"/>
                                        <a:cs typeface="+mn-cs"/>
                                      </a:rPr>
                                      <m:t>𝐵𝐻𝑃</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722007472"/>
                      </a:ext>
                    </a:extLst>
                  </a:tr>
                </a:tbl>
              </a:graphicData>
            </a:graphic>
          </p:graphicFrame>
        </mc:Choice>
        <mc:Fallback>
          <p:graphicFrame>
            <p:nvGraphicFramePr>
              <p:cNvPr id="4" name="2 Tabla">
                <a:extLst>
                  <a:ext uri="{FF2B5EF4-FFF2-40B4-BE49-F238E27FC236}">
                    <a16:creationId xmlns:a16="http://schemas.microsoft.com/office/drawing/2014/main" xmlns:a14="http://schemas.microsoft.com/office/drawing/2010/main" xmlns="" id="{68B2FDE7-BF42-441C-90F7-AD213B65C34F}"/>
                  </a:ext>
                </a:extLst>
              </p:cNvPr>
              <p:cNvGraphicFramePr>
                <a:graphicFrameLocks noGrp="1"/>
              </p:cNvGraphicFramePr>
              <p:nvPr>
                <p:extLst>
                  <p:ext uri="{D42A27DB-BD31-4B8C-83A1-F6EECF244321}">
                    <p14:modId xmlns:p14="http://schemas.microsoft.com/office/powerpoint/2010/main" val="3203167717"/>
                  </p:ext>
                </p:extLst>
              </p:nvPr>
            </p:nvGraphicFramePr>
            <p:xfrm>
              <a:off x="197609" y="831556"/>
              <a:ext cx="11135362" cy="4025202"/>
            </p:xfrm>
            <a:graphic>
              <a:graphicData uri="http://schemas.openxmlformats.org/drawingml/2006/table">
                <a:tbl>
                  <a:tblPr firstRow="1" bandRow="1">
                    <a:tableStyleId>{5DA37D80-6434-44D0-A028-1B22A696006F}</a:tableStyleId>
                  </a:tblPr>
                  <a:tblGrid>
                    <a:gridCol w="4795521">
                      <a:extLst>
                        <a:ext uri="{9D8B030D-6E8A-4147-A177-3AD203B41FA5}">
                          <a16:colId xmlns:a16="http://schemas.microsoft.com/office/drawing/2014/main" xmlns:a14="http://schemas.microsoft.com/office/drawing/2010/main" xmlns="" val="20000"/>
                        </a:ext>
                      </a:extLst>
                    </a:gridCol>
                    <a:gridCol w="3424844">
                      <a:extLst>
                        <a:ext uri="{9D8B030D-6E8A-4147-A177-3AD203B41FA5}">
                          <a16:colId xmlns:a16="http://schemas.microsoft.com/office/drawing/2014/main" xmlns:a14="http://schemas.microsoft.com/office/drawing/2010/main" xmlns="" val="20001"/>
                        </a:ext>
                      </a:extLst>
                    </a:gridCol>
                    <a:gridCol w="1923228">
                      <a:extLst>
                        <a:ext uri="{9D8B030D-6E8A-4147-A177-3AD203B41FA5}">
                          <a16:colId xmlns:a16="http://schemas.microsoft.com/office/drawing/2014/main" xmlns:a14="http://schemas.microsoft.com/office/drawing/2010/main" xmlns="" val="1779242893"/>
                        </a:ext>
                      </a:extLst>
                    </a:gridCol>
                    <a:gridCol w="991769">
                      <a:extLst>
                        <a:ext uri="{9D8B030D-6E8A-4147-A177-3AD203B41FA5}">
                          <a16:colId xmlns:a16="http://schemas.microsoft.com/office/drawing/2014/main" xmlns:a14="http://schemas.microsoft.com/office/drawing/2010/main" xmlns="" val="20003"/>
                        </a:ext>
                      </a:extLst>
                    </a:gridCol>
                  </a:tblGrid>
                  <a:tr h="396240">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a14="http://schemas.microsoft.com/office/drawing/2010/main" xmlns="" val="10000"/>
                      </a:ext>
                    </a:extLst>
                  </a:tr>
                  <a:tr h="701040">
                    <a:tc>
                      <a:txBody>
                        <a:bodyPr/>
                        <a:lstStyle/>
                        <a:p>
                          <a:pPr algn="l"/>
                          <a:r>
                            <a:rPr lang="es-EC" sz="2000" dirty="0">
                              <a:latin typeface="Times New Roman" panose="02020603050405020304" pitchFamily="18" charset="0"/>
                              <a:cs typeface="Times New Roman" panose="02020603050405020304" pitchFamily="18" charset="0"/>
                            </a:rPr>
                            <a:t>Cantidad de calor total suministrado al sistema </a:t>
                          </a:r>
                          <a:endParaRPr lang="es-EC" sz="2000" b="1" dirty="0">
                            <a:latin typeface="Times New Roman" panose="02020603050405020304" pitchFamily="18" charset="0"/>
                            <a:cs typeface="Times New Roman" panose="02020603050405020304" pitchFamily="18" charset="0"/>
                          </a:endParaRPr>
                        </a:p>
                      </a:txBody>
                      <a:tcPr/>
                    </a:tc>
                    <a:tc>
                      <a:txBody>
                        <a:bodyPr/>
                        <a:lstStyle/>
                        <a:p>
                          <a:endParaRPr lang="es-EC"/>
                        </a:p>
                      </a:txBody>
                      <a:tcPr>
                        <a:blipFill rotWithShape="0">
                          <a:blip r:embed="rId2"/>
                          <a:stretch>
                            <a:fillRect l="-140214" t="-60870" r="-85765" b="-433913"/>
                          </a:stretch>
                        </a:blipFill>
                      </a:tcPr>
                    </a:tc>
                    <a:tc>
                      <a:txBody>
                        <a:bodyPr/>
                        <a:lstStyle/>
                        <a:p>
                          <a:endParaRPr lang="es-EC"/>
                        </a:p>
                      </a:txBody>
                      <a:tcPr>
                        <a:blipFill rotWithShape="0">
                          <a:blip r:embed="rId2"/>
                          <a:stretch>
                            <a:fillRect l="-427215" t="-60870" r="-52532" b="-433913"/>
                          </a:stretch>
                        </a:blipFill>
                      </a:tcPr>
                    </a:tc>
                    <a:tc>
                      <a:txBody>
                        <a:bodyPr/>
                        <a:lstStyle/>
                        <a:p>
                          <a:endParaRPr lang="es-EC"/>
                        </a:p>
                      </a:txBody>
                      <a:tcPr>
                        <a:blipFill rotWithShape="0">
                          <a:blip r:embed="rId2"/>
                          <a:stretch>
                            <a:fillRect l="-1022086" t="-60870" r="-1840" b="-433913"/>
                          </a:stretch>
                        </a:blipFill>
                      </a:tcPr>
                    </a:tc>
                    <a:extLst>
                      <a:ext uri="{0D108BD9-81ED-4DB2-BD59-A6C34878D82A}">
                        <a16:rowId xmlns:a16="http://schemas.microsoft.com/office/drawing/2014/main" xmlns:a14="http://schemas.microsoft.com/office/drawing/2010/main" xmlns="" val="10001"/>
                      </a:ext>
                    </a:extLst>
                  </a:tr>
                  <a:tr h="833628">
                    <a:tc>
                      <a:txBody>
                        <a:bodyPr/>
                        <a:lstStyle/>
                        <a:p>
                          <a:pPr marL="0" algn="l" defTabSz="457200" rtl="0" eaLnBrk="1" latinLnBrk="0" hangingPunct="1"/>
                          <a:r>
                            <a:rPr lang="es-EC" sz="2000" kern="1200" dirty="0">
                              <a:solidFill>
                                <a:schemeClr val="tx1"/>
                              </a:solidFill>
                              <a:latin typeface="Times New Roman" panose="02020603050405020304" pitchFamily="18" charset="0"/>
                              <a:ea typeface="+mn-ea"/>
                              <a:cs typeface="Times New Roman" panose="02020603050405020304" pitchFamily="18" charset="0"/>
                            </a:rPr>
                            <a:t>Caballos de vapor por hora</a:t>
                          </a:r>
                        </a:p>
                      </a:txBody>
                      <a:tcPr/>
                    </a:tc>
                    <a:tc>
                      <a:txBody>
                        <a:bodyPr/>
                        <a:lstStyle/>
                        <a:p>
                          <a:endParaRPr lang="es-EC"/>
                        </a:p>
                      </a:txBody>
                      <a:tcPr anchor="ctr">
                        <a:blipFill rotWithShape="0">
                          <a:blip r:embed="rId2"/>
                          <a:stretch>
                            <a:fillRect l="-140214" t="-135036" r="-85765" b="-264234"/>
                          </a:stretch>
                        </a:blipFill>
                      </a:tcPr>
                    </a:tc>
                    <a:tc>
                      <a:txBody>
                        <a:bodyPr/>
                        <a:lstStyle/>
                        <a:p>
                          <a:endParaRPr lang="es-EC"/>
                        </a:p>
                      </a:txBody>
                      <a:tcPr anchor="ctr">
                        <a:blipFill rotWithShape="0">
                          <a:blip r:embed="rId2"/>
                          <a:stretch>
                            <a:fillRect l="-427215" t="-135036" r="-52532" b="-264234"/>
                          </a:stretch>
                        </a:blipFill>
                      </a:tcPr>
                    </a:tc>
                    <a:tc>
                      <a:txBody>
                        <a:bodyPr/>
                        <a:lstStyle/>
                        <a:p>
                          <a:endParaRPr lang="es-EC"/>
                        </a:p>
                      </a:txBody>
                      <a:tcPr anchor="ctr">
                        <a:blipFill rotWithShape="0">
                          <a:blip r:embed="rId2"/>
                          <a:stretch>
                            <a:fillRect l="-1022086" t="-135036" r="-1840" b="-264234"/>
                          </a:stretch>
                        </a:blipFill>
                      </a:tcPr>
                    </a:tc>
                    <a:extLst>
                      <a:ext uri="{0D108BD9-81ED-4DB2-BD59-A6C34878D82A}">
                        <a16:rowId xmlns:a16="http://schemas.microsoft.com/office/drawing/2014/main" xmlns:a14="http://schemas.microsoft.com/office/drawing/2010/main" xmlns="" val="10003"/>
                      </a:ext>
                    </a:extLst>
                  </a:tr>
                  <a:tr h="688023">
                    <a:tc>
                      <a:txBody>
                        <a:bodyPr/>
                        <a:lstStyle/>
                        <a:p>
                          <a:pPr marL="0" algn="l" defTabSz="457200" rtl="0" eaLnBrk="1" latinLnBrk="0" hangingPunct="1"/>
                          <a:r>
                            <a:rPr lang="es-EC" sz="2000" kern="1200" dirty="0">
                              <a:solidFill>
                                <a:schemeClr val="tx1"/>
                              </a:solidFill>
                              <a:latin typeface="Times New Roman" panose="02020603050405020304" pitchFamily="18" charset="0"/>
                              <a:ea typeface="+mn-ea"/>
                              <a:cs typeface="Times New Roman" panose="02020603050405020304" pitchFamily="18" charset="0"/>
                            </a:rPr>
                            <a:t>Evaporación real o cantidad de </a:t>
                          </a:r>
                          <a:r>
                            <a:rPr lang="es-EC" sz="2000" kern="1200" dirty="0" smtClean="0">
                              <a:solidFill>
                                <a:schemeClr val="tx1"/>
                              </a:solidFill>
                              <a:latin typeface="Times New Roman" panose="02020603050405020304" pitchFamily="18" charset="0"/>
                              <a:ea typeface="+mn-ea"/>
                              <a:cs typeface="Times New Roman" panose="02020603050405020304" pitchFamily="18" charset="0"/>
                            </a:rPr>
                            <a:t>vapor</a:t>
                          </a:r>
                          <a:endParaRPr lang="es-ES" sz="20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lang="es-EC"/>
                        </a:p>
                      </a:txBody>
                      <a:tcPr anchor="ctr">
                        <a:blipFill rotWithShape="0">
                          <a:blip r:embed="rId2"/>
                          <a:stretch>
                            <a:fillRect l="-140214" t="-284956" r="-85765" b="-220354"/>
                          </a:stretch>
                        </a:blipFill>
                      </a:tcPr>
                    </a:tc>
                    <a:tc>
                      <a:txBody>
                        <a:bodyPr/>
                        <a:lstStyle/>
                        <a:p>
                          <a:endParaRPr lang="es-EC"/>
                        </a:p>
                      </a:txBody>
                      <a:tcPr anchor="ctr">
                        <a:blipFill rotWithShape="0">
                          <a:blip r:embed="rId2"/>
                          <a:stretch>
                            <a:fillRect l="-427215" t="-284956" r="-52532" b="-220354"/>
                          </a:stretch>
                        </a:blipFill>
                      </a:tcPr>
                    </a:tc>
                    <a:tc>
                      <a:txBody>
                        <a:bodyPr/>
                        <a:lstStyle/>
                        <a:p>
                          <a:endParaRPr lang="es-EC"/>
                        </a:p>
                      </a:txBody>
                      <a:tcPr anchor="ctr">
                        <a:blipFill rotWithShape="0">
                          <a:blip r:embed="rId2"/>
                          <a:stretch>
                            <a:fillRect l="-1022086" t="-284956" r="-1840" b="-220354"/>
                          </a:stretch>
                        </a:blipFill>
                      </a:tcPr>
                    </a:tc>
                    <a:extLst>
                      <a:ext uri="{0D108BD9-81ED-4DB2-BD59-A6C34878D82A}">
                        <a16:rowId xmlns:a16="http://schemas.microsoft.com/office/drawing/2014/main" xmlns:a14="http://schemas.microsoft.com/office/drawing/2010/main" xmlns="" val="10007"/>
                      </a:ext>
                    </a:extLst>
                  </a:tr>
                  <a:tr h="705231">
                    <a:tc>
                      <a:txBody>
                        <a:bodyPr/>
                        <a:lstStyle/>
                        <a:p>
                          <a:pPr marL="0" algn="l" defTabSz="457200" rtl="0" eaLnBrk="1" latinLnBrk="0" hangingPunct="1"/>
                          <a:r>
                            <a:rPr lang="es-EC" sz="2000" kern="1200" dirty="0">
                              <a:solidFill>
                                <a:schemeClr val="tx1"/>
                              </a:solidFill>
                              <a:latin typeface="Times New Roman" panose="02020603050405020304" pitchFamily="18" charset="0"/>
                              <a:ea typeface="+mn-ea"/>
                              <a:cs typeface="Times New Roman" panose="02020603050405020304" pitchFamily="18" charset="0"/>
                            </a:rPr>
                            <a:t>factor de corrección de evaporación </a:t>
                          </a:r>
                        </a:p>
                      </a:txBody>
                      <a:tcPr/>
                    </a:tc>
                    <a:tc>
                      <a:txBody>
                        <a:bodyPr/>
                        <a:lstStyle/>
                        <a:p>
                          <a:endParaRPr lang="es-EC"/>
                        </a:p>
                      </a:txBody>
                      <a:tcPr anchor="ctr">
                        <a:blipFill rotWithShape="0">
                          <a:blip r:embed="rId2"/>
                          <a:stretch>
                            <a:fillRect l="-140214" t="-375000" r="-85765" b="-114655"/>
                          </a:stretch>
                        </a:blipFill>
                      </a:tcPr>
                    </a:tc>
                    <a:tc>
                      <a:txBody>
                        <a:bodyPr/>
                        <a:lstStyle/>
                        <a:p>
                          <a:endParaRPr lang="es-EC"/>
                        </a:p>
                      </a:txBody>
                      <a:tcPr anchor="ctr">
                        <a:blipFill rotWithShape="0">
                          <a:blip r:embed="rId2"/>
                          <a:stretch>
                            <a:fillRect l="-427215" t="-375000" r="-52532" b="-114655"/>
                          </a:stretch>
                        </a:blipFill>
                      </a:tcPr>
                    </a:tc>
                    <a:tc>
                      <a:txBody>
                        <a:bodyPr/>
                        <a:lstStyle/>
                        <a:p>
                          <a:pPr algn="ctr"/>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a14="http://schemas.microsoft.com/office/drawing/2010/main" xmlns="" val="10008"/>
                      </a:ext>
                    </a:extLst>
                  </a:tr>
                  <a:tr h="701040">
                    <a:tc>
                      <a:txBody>
                        <a:bodyPr/>
                        <a:lstStyle/>
                        <a:p>
                          <a:pPr marL="0" algn="l" defTabSz="457200" rtl="0" eaLnBrk="1" latinLnBrk="0" hangingPunct="1"/>
                          <a:r>
                            <a:rPr lang="es-EC" sz="2000" kern="1200" dirty="0">
                              <a:solidFill>
                                <a:schemeClr val="tx1"/>
                              </a:solidFill>
                              <a:latin typeface="Times New Roman" panose="02020603050405020304" pitchFamily="18" charset="0"/>
                              <a:ea typeface="+mn-ea"/>
                              <a:cs typeface="Times New Roman" panose="02020603050405020304" pitchFamily="18" charset="0"/>
                            </a:rPr>
                            <a:t>capacidad real del equipo en las condiciones de ambiente y geográficas</a:t>
                          </a:r>
                        </a:p>
                      </a:txBody>
                      <a:tcPr/>
                    </a:tc>
                    <a:tc>
                      <a:txBody>
                        <a:bodyPr/>
                        <a:lstStyle/>
                        <a:p>
                          <a:endParaRPr lang="es-EC"/>
                        </a:p>
                      </a:txBody>
                      <a:tcPr anchor="ctr">
                        <a:blipFill rotWithShape="0">
                          <a:blip r:embed="rId2"/>
                          <a:stretch>
                            <a:fillRect l="-140214" t="-479130" r="-85765" b="-15652"/>
                          </a:stretch>
                        </a:blipFill>
                      </a:tcPr>
                    </a:tc>
                    <a:tc>
                      <a:txBody>
                        <a:bodyPr/>
                        <a:lstStyle/>
                        <a:p>
                          <a:endParaRPr lang="es-EC"/>
                        </a:p>
                      </a:txBody>
                      <a:tcPr anchor="ctr">
                        <a:blipFill rotWithShape="0">
                          <a:blip r:embed="rId2"/>
                          <a:stretch>
                            <a:fillRect l="-427215" t="-479130" r="-52532" b="-15652"/>
                          </a:stretch>
                        </a:blipFill>
                      </a:tcPr>
                    </a:tc>
                    <a:tc>
                      <a:txBody>
                        <a:bodyPr/>
                        <a:lstStyle/>
                        <a:p>
                          <a:endParaRPr lang="es-EC"/>
                        </a:p>
                      </a:txBody>
                      <a:tcPr anchor="ctr">
                        <a:blipFill rotWithShape="0">
                          <a:blip r:embed="rId2"/>
                          <a:stretch>
                            <a:fillRect l="-1022086" t="-479130" r="-1840" b="-15652"/>
                          </a:stretch>
                        </a:blipFill>
                      </a:tcPr>
                    </a:tc>
                    <a:extLst>
                      <a:ext uri="{0D108BD9-81ED-4DB2-BD59-A6C34878D82A}">
                        <a16:rowId xmlns:a16="http://schemas.microsoft.com/office/drawing/2014/main" xmlns:a14="http://schemas.microsoft.com/office/drawing/2010/main" xmlns="" val="72200747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a 4">
                <a:extLst>
                  <a:ext uri="{FF2B5EF4-FFF2-40B4-BE49-F238E27FC236}">
                    <a16:creationId xmlns:a16="http://schemas.microsoft.com/office/drawing/2014/main" xmlns="" id="{37F5F426-5258-4535-A624-3BE224D09BFC}"/>
                  </a:ext>
                </a:extLst>
              </p:cNvPr>
              <p:cNvGraphicFramePr>
                <a:graphicFrameLocks noGrp="1"/>
              </p:cNvGraphicFramePr>
              <p:nvPr>
                <p:extLst>
                  <p:ext uri="{D42A27DB-BD31-4B8C-83A1-F6EECF244321}">
                    <p14:modId xmlns:p14="http://schemas.microsoft.com/office/powerpoint/2010/main" val="2658851718"/>
                  </p:ext>
                </p:extLst>
              </p:nvPr>
            </p:nvGraphicFramePr>
            <p:xfrm>
              <a:off x="3158615" y="5942310"/>
              <a:ext cx="5213350" cy="560134"/>
            </p:xfrm>
            <a:graphic>
              <a:graphicData uri="http://schemas.openxmlformats.org/drawingml/2006/table">
                <a:tbl>
                  <a:tblPr firstRow="1" firstCol="1" bandRow="1">
                    <a:tableStyleId>{5C22544A-7EE6-4342-B048-85BDC9FD1C3A}</a:tableStyleId>
                  </a:tblPr>
                  <a:tblGrid>
                    <a:gridCol w="1737360">
                      <a:extLst>
                        <a:ext uri="{9D8B030D-6E8A-4147-A177-3AD203B41FA5}">
                          <a16:colId xmlns:a16="http://schemas.microsoft.com/office/drawing/2014/main" xmlns="" val="1340598991"/>
                        </a:ext>
                      </a:extLst>
                    </a:gridCol>
                    <a:gridCol w="1737995">
                      <a:extLst>
                        <a:ext uri="{9D8B030D-6E8A-4147-A177-3AD203B41FA5}">
                          <a16:colId xmlns:a16="http://schemas.microsoft.com/office/drawing/2014/main" xmlns="" val="2471619306"/>
                        </a:ext>
                      </a:extLst>
                    </a:gridCol>
                    <a:gridCol w="1737995">
                      <a:extLst>
                        <a:ext uri="{9D8B030D-6E8A-4147-A177-3AD203B41FA5}">
                          <a16:colId xmlns:a16="http://schemas.microsoft.com/office/drawing/2014/main" xmlns="" val="343433981"/>
                        </a:ext>
                      </a:extLst>
                    </a:gridCol>
                  </a:tblGrid>
                  <a:tr h="0">
                    <a:tc>
                      <a:txBody>
                        <a:bodyPr/>
                        <a:lstStyle/>
                        <a:p>
                          <a:pPr indent="18034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rPr>
                                    </m:ctrlPr>
                                  </m:sSubPr>
                                  <m:e>
                                    <m:r>
                                      <a:rPr lang="es-EC" sz="1600">
                                        <a:effectLst/>
                                        <a:latin typeface="Cambria Math" panose="02040503050406030204" pitchFamily="18" charset="0"/>
                                      </a:rPr>
                                      <m:t>h</m:t>
                                    </m:r>
                                  </m:e>
                                  <m:sub>
                                    <m:r>
                                      <a:rPr lang="es-EC" sz="1600">
                                        <a:effectLst/>
                                        <a:latin typeface="Cambria Math" panose="02040503050406030204" pitchFamily="18" charset="0"/>
                                      </a:rPr>
                                      <m:t>𝑓𝑔</m:t>
                                    </m:r>
                                  </m:sub>
                                </m:sSub>
                              </m:oMath>
                            </m:oMathPara>
                          </a14:m>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rPr>
                                    </m:ctrlPr>
                                  </m:sSubPr>
                                  <m:e>
                                    <m:r>
                                      <a:rPr lang="es-EC" sz="1600">
                                        <a:effectLst/>
                                        <a:latin typeface="Cambria Math" panose="02040503050406030204" pitchFamily="18" charset="0"/>
                                      </a:rPr>
                                      <m:t>h</m:t>
                                    </m:r>
                                  </m:e>
                                  <m:sub>
                                    <m:r>
                                      <a:rPr lang="es-EC" sz="1600">
                                        <a:effectLst/>
                                        <a:latin typeface="Cambria Math" panose="02040503050406030204" pitchFamily="18" charset="0"/>
                                      </a:rPr>
                                      <m:t>𝑔</m:t>
                                    </m:r>
                                  </m:sub>
                                </m:sSub>
                              </m:oMath>
                            </m:oMathPara>
                          </a14:m>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rPr>
                                    </m:ctrlPr>
                                  </m:sSubPr>
                                  <m:e>
                                    <m:r>
                                      <a:rPr lang="es-EC" sz="1600">
                                        <a:effectLst/>
                                        <a:latin typeface="Cambria Math" panose="02040503050406030204" pitchFamily="18" charset="0"/>
                                      </a:rPr>
                                      <m:t>h</m:t>
                                    </m:r>
                                  </m:e>
                                  <m:sub>
                                    <m:r>
                                      <a:rPr lang="es-EC" sz="1600">
                                        <a:effectLst/>
                                        <a:latin typeface="Cambria Math" panose="02040503050406030204" pitchFamily="18" charset="0"/>
                                      </a:rPr>
                                      <m:t>𝑓</m:t>
                                    </m:r>
                                  </m:sub>
                                </m:sSub>
                              </m:oMath>
                            </m:oMathPara>
                          </a14:m>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21789068"/>
                      </a:ext>
                    </a:extLst>
                  </a:tr>
                  <a:tr h="0">
                    <a:tc>
                      <a:txBody>
                        <a:bodyPr/>
                        <a:lstStyle/>
                        <a:p>
                          <a:pPr marL="0" marR="0" lvl="0" indent="180340" algn="l" defTabSz="457200" rtl="0" eaLnBrk="1" fontAlgn="auto" latinLnBrk="0" hangingPunct="1">
                            <a:lnSpc>
                              <a:spcPct val="115000"/>
                            </a:lnSpc>
                            <a:spcBef>
                              <a:spcPts val="0"/>
                            </a:spcBef>
                            <a:spcAft>
                              <a:spcPts val="0"/>
                            </a:spcAft>
                            <a:buClrTx/>
                            <a:buSzTx/>
                            <a:buFontTx/>
                            <a:buNone/>
                            <a:tabLst/>
                            <a:defRPr/>
                          </a:pPr>
                          <a14:m>
                            <m:oMath xmlns:m="http://schemas.openxmlformats.org/officeDocument/2006/math">
                              <m:r>
                                <a:rPr lang="es-EC" sz="1600">
                                  <a:effectLst/>
                                  <a:latin typeface="Cambria Math" panose="02040503050406030204" pitchFamily="18" charset="0"/>
                                </a:rPr>
                                <m:t>2257.32</m:t>
                              </m:r>
                            </m:oMath>
                          </a14:m>
                          <a:r>
                            <a:rPr lang="es-ES" sz="16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s-EC" sz="1600" kern="1200" smtClean="0">
                                  <a:solidFill>
                                    <a:schemeClr val="bg1"/>
                                  </a:solidFill>
                                  <a:effectLst/>
                                  <a:latin typeface="Cambria Math" panose="02040503050406030204" pitchFamily="18" charset="0"/>
                                  <a:ea typeface="+mn-ea"/>
                                  <a:cs typeface="+mn-cs"/>
                                </a:rPr>
                                <m:t>KJ</m:t>
                              </m:r>
                              <m:r>
                                <a:rPr lang="es-EC" sz="1600" kern="1200" smtClean="0">
                                  <a:solidFill>
                                    <a:schemeClr val="bg1"/>
                                  </a:solidFill>
                                  <a:effectLst/>
                                  <a:latin typeface="Cambria Math" panose="02040503050406030204" pitchFamily="18" charset="0"/>
                                  <a:ea typeface="+mn-ea"/>
                                  <a:cs typeface="+mn-cs"/>
                                </a:rPr>
                                <m:t>/</m:t>
                              </m:r>
                              <m:r>
                                <m:rPr>
                                  <m:sty m:val="p"/>
                                </m:rPr>
                                <a:rPr lang="es-EC" sz="1600" kern="1200" smtClean="0">
                                  <a:solidFill>
                                    <a:schemeClr val="bg1"/>
                                  </a:solidFill>
                                  <a:effectLst/>
                                  <a:latin typeface="Cambria Math" panose="02040503050406030204" pitchFamily="18" charset="0"/>
                                  <a:ea typeface="+mn-ea"/>
                                  <a:cs typeface="+mn-cs"/>
                                </a:rPr>
                                <m:t>Kg</m:t>
                              </m:r>
                            </m:oMath>
                          </a14:m>
                          <a:endParaRPr lang="es-EC" sz="1600" dirty="0">
                            <a:solidFill>
                              <a:schemeClr val="bg1"/>
                            </a:solidFill>
                          </a:endParaRPr>
                        </a:p>
                      </a:txBody>
                      <a:tcPr marL="68580" marR="68580" marT="0" marB="0"/>
                    </a:tc>
                    <a:tc>
                      <a:txBody>
                        <a:bodyPr/>
                        <a:lstStyle/>
                        <a:p>
                          <a:pPr marL="0" marR="0" lvl="0" indent="180340" algn="l" defTabSz="457200" rtl="0" eaLnBrk="1" fontAlgn="auto" latinLnBrk="0" hangingPunct="1">
                            <a:lnSpc>
                              <a:spcPct val="115000"/>
                            </a:lnSpc>
                            <a:spcBef>
                              <a:spcPts val="0"/>
                            </a:spcBef>
                            <a:spcAft>
                              <a:spcPts val="0"/>
                            </a:spcAft>
                            <a:buClrTx/>
                            <a:buSzTx/>
                            <a:buFontTx/>
                            <a:buNone/>
                            <a:tabLst/>
                            <a:defRPr/>
                          </a:pPr>
                          <a14:m>
                            <m:oMath xmlns:m="http://schemas.openxmlformats.org/officeDocument/2006/math">
                              <m:r>
                                <a:rPr lang="es-EC" sz="1600">
                                  <a:effectLst/>
                                  <a:latin typeface="Cambria Math" panose="02040503050406030204" pitchFamily="18" charset="0"/>
                                </a:rPr>
                                <m:t>2764.08</m:t>
                              </m:r>
                            </m:oMath>
                          </a14:m>
                          <a:r>
                            <a:rPr lang="es-ES" sz="16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s-EC" sz="1600" kern="1200" smtClean="0">
                                  <a:solidFill>
                                    <a:schemeClr val="dk1"/>
                                  </a:solidFill>
                                  <a:effectLst/>
                                  <a:latin typeface="Cambria Math" panose="02040503050406030204" pitchFamily="18" charset="0"/>
                                  <a:ea typeface="+mn-ea"/>
                                  <a:cs typeface="+mn-cs"/>
                                </a:rPr>
                                <m:t>KJ</m:t>
                              </m:r>
                              <m:r>
                                <a:rPr lang="es-EC" sz="1600" kern="1200" smtClean="0">
                                  <a:solidFill>
                                    <a:schemeClr val="dk1"/>
                                  </a:solidFill>
                                  <a:effectLst/>
                                  <a:latin typeface="Cambria Math" panose="02040503050406030204" pitchFamily="18" charset="0"/>
                                  <a:ea typeface="+mn-ea"/>
                                  <a:cs typeface="+mn-cs"/>
                                </a:rPr>
                                <m:t>/</m:t>
                              </m:r>
                              <m:r>
                                <m:rPr>
                                  <m:sty m:val="p"/>
                                </m:rPr>
                                <a:rPr lang="es-EC" sz="1600" kern="1200" smtClean="0">
                                  <a:solidFill>
                                    <a:schemeClr val="dk1"/>
                                  </a:solidFill>
                                  <a:effectLst/>
                                  <a:latin typeface="Cambria Math" panose="02040503050406030204" pitchFamily="18" charset="0"/>
                                  <a:ea typeface="+mn-ea"/>
                                  <a:cs typeface="+mn-cs"/>
                                </a:rPr>
                                <m:t>Kg</m:t>
                              </m:r>
                            </m:oMath>
                          </a14:m>
                          <a:endParaRPr lang="es-EC" sz="1600" dirty="0"/>
                        </a:p>
                      </a:txBody>
                      <a:tcPr marL="68580" marR="68580" marT="0" marB="0"/>
                    </a:tc>
                    <a:tc>
                      <a:txBody>
                        <a:bodyPr/>
                        <a:lstStyle/>
                        <a:p>
                          <a:pPr marL="0" marR="0" lvl="0" indent="180340" algn="l" defTabSz="457200" rtl="0" eaLnBrk="1" fontAlgn="auto" latinLnBrk="0" hangingPunct="1">
                            <a:lnSpc>
                              <a:spcPct val="115000"/>
                            </a:lnSpc>
                            <a:spcBef>
                              <a:spcPts val="0"/>
                            </a:spcBef>
                            <a:spcAft>
                              <a:spcPts val="0"/>
                            </a:spcAft>
                            <a:buClrTx/>
                            <a:buSzTx/>
                            <a:buFontTx/>
                            <a:buNone/>
                            <a:tabLst/>
                            <a:defRPr/>
                          </a:pPr>
                          <a14:m>
                            <m:oMath xmlns:m="http://schemas.openxmlformats.org/officeDocument/2006/math">
                              <m:r>
                                <a:rPr lang="es-EC" sz="1600">
                                  <a:effectLst/>
                                  <a:latin typeface="Cambria Math" panose="02040503050406030204" pitchFamily="18" charset="0"/>
                                </a:rPr>
                                <m:t>83.96</m:t>
                              </m:r>
                            </m:oMath>
                          </a14:m>
                          <a:r>
                            <a:rPr lang="es-ES" sz="16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s-EC" sz="1600" kern="1200" smtClean="0">
                                  <a:solidFill>
                                    <a:schemeClr val="dk1"/>
                                  </a:solidFill>
                                  <a:effectLst/>
                                  <a:latin typeface="Cambria Math" panose="02040503050406030204" pitchFamily="18" charset="0"/>
                                  <a:ea typeface="+mn-ea"/>
                                  <a:cs typeface="+mn-cs"/>
                                </a:rPr>
                                <m:t>KJ</m:t>
                              </m:r>
                              <m:r>
                                <a:rPr lang="es-EC" sz="1600" kern="1200" smtClean="0">
                                  <a:solidFill>
                                    <a:schemeClr val="dk1"/>
                                  </a:solidFill>
                                  <a:effectLst/>
                                  <a:latin typeface="Cambria Math" panose="02040503050406030204" pitchFamily="18" charset="0"/>
                                  <a:ea typeface="+mn-ea"/>
                                  <a:cs typeface="+mn-cs"/>
                                </a:rPr>
                                <m:t>/</m:t>
                              </m:r>
                              <m:r>
                                <m:rPr>
                                  <m:sty m:val="p"/>
                                </m:rPr>
                                <a:rPr lang="es-EC" sz="1600" kern="1200" smtClean="0">
                                  <a:solidFill>
                                    <a:schemeClr val="dk1"/>
                                  </a:solidFill>
                                  <a:effectLst/>
                                  <a:latin typeface="Cambria Math" panose="02040503050406030204" pitchFamily="18" charset="0"/>
                                  <a:ea typeface="+mn-ea"/>
                                  <a:cs typeface="+mn-cs"/>
                                </a:rPr>
                                <m:t>Kg</m:t>
                              </m:r>
                            </m:oMath>
                          </a14:m>
                          <a:endParaRPr lang="es-EC" sz="1600" dirty="0"/>
                        </a:p>
                      </a:txBody>
                      <a:tcPr marL="68580" marR="68580" marT="0" marB="0"/>
                    </a:tc>
                    <a:extLst>
                      <a:ext uri="{0D108BD9-81ED-4DB2-BD59-A6C34878D82A}">
                        <a16:rowId xmlns:a16="http://schemas.microsoft.com/office/drawing/2014/main" xmlns="" val="767813898"/>
                      </a:ext>
                    </a:extLst>
                  </a:tr>
                </a:tbl>
              </a:graphicData>
            </a:graphic>
          </p:graphicFrame>
        </mc:Choice>
        <mc:Fallback>
          <p:graphicFrame>
            <p:nvGraphicFramePr>
              <p:cNvPr id="5" name="Tabla 4">
                <a:extLst>
                  <a:ext uri="{FF2B5EF4-FFF2-40B4-BE49-F238E27FC236}">
                    <a16:creationId xmlns:a16="http://schemas.microsoft.com/office/drawing/2014/main" xmlns:a14="http://schemas.microsoft.com/office/drawing/2010/main" xmlns="" id="{37F5F426-5258-4535-A624-3BE224D09BFC}"/>
                  </a:ext>
                </a:extLst>
              </p:cNvPr>
              <p:cNvGraphicFramePr>
                <a:graphicFrameLocks noGrp="1"/>
              </p:cNvGraphicFramePr>
              <p:nvPr>
                <p:extLst>
                  <p:ext uri="{D42A27DB-BD31-4B8C-83A1-F6EECF244321}">
                    <p14:modId xmlns:p14="http://schemas.microsoft.com/office/powerpoint/2010/main" val="2658851718"/>
                  </p:ext>
                </p:extLst>
              </p:nvPr>
            </p:nvGraphicFramePr>
            <p:xfrm>
              <a:off x="3158615" y="5942310"/>
              <a:ext cx="5213350" cy="560134"/>
            </p:xfrm>
            <a:graphic>
              <a:graphicData uri="http://schemas.openxmlformats.org/drawingml/2006/table">
                <a:tbl>
                  <a:tblPr firstRow="1" firstCol="1" bandRow="1">
                    <a:tableStyleId>{5C22544A-7EE6-4342-B048-85BDC9FD1C3A}</a:tableStyleId>
                  </a:tblPr>
                  <a:tblGrid>
                    <a:gridCol w="1737360">
                      <a:extLst>
                        <a:ext uri="{9D8B030D-6E8A-4147-A177-3AD203B41FA5}">
                          <a16:colId xmlns:a16="http://schemas.microsoft.com/office/drawing/2014/main" xmlns:a14="http://schemas.microsoft.com/office/drawing/2010/main" xmlns="" val="1340598991"/>
                        </a:ext>
                      </a:extLst>
                    </a:gridCol>
                    <a:gridCol w="1737995">
                      <a:extLst>
                        <a:ext uri="{9D8B030D-6E8A-4147-A177-3AD203B41FA5}">
                          <a16:colId xmlns:a16="http://schemas.microsoft.com/office/drawing/2014/main" xmlns:a14="http://schemas.microsoft.com/office/drawing/2010/main" xmlns="" val="2471619306"/>
                        </a:ext>
                      </a:extLst>
                    </a:gridCol>
                    <a:gridCol w="1737995">
                      <a:extLst>
                        <a:ext uri="{9D8B030D-6E8A-4147-A177-3AD203B41FA5}">
                          <a16:colId xmlns:a16="http://schemas.microsoft.com/office/drawing/2014/main" xmlns:a14="http://schemas.microsoft.com/office/drawing/2010/main" xmlns="" val="343433981"/>
                        </a:ext>
                      </a:extLst>
                    </a:gridCol>
                  </a:tblGrid>
                  <a:tr h="303213">
                    <a:tc>
                      <a:txBody>
                        <a:bodyPr/>
                        <a:lstStyle/>
                        <a:p>
                          <a:endParaRPr lang="es-EC"/>
                        </a:p>
                      </a:txBody>
                      <a:tcPr marL="68580" marR="68580" marT="0" marB="0">
                        <a:blipFill rotWithShape="0">
                          <a:blip r:embed="rId3"/>
                          <a:stretch>
                            <a:fillRect l="-351" t="-2000" r="-201754" b="-116000"/>
                          </a:stretch>
                        </a:blipFill>
                      </a:tcPr>
                    </a:tc>
                    <a:tc>
                      <a:txBody>
                        <a:bodyPr/>
                        <a:lstStyle/>
                        <a:p>
                          <a:endParaRPr lang="es-EC"/>
                        </a:p>
                      </a:txBody>
                      <a:tcPr marL="68580" marR="68580" marT="0" marB="0">
                        <a:blipFill rotWithShape="0">
                          <a:blip r:embed="rId3"/>
                          <a:stretch>
                            <a:fillRect l="-100000" t="-2000" r="-101049" b="-116000"/>
                          </a:stretch>
                        </a:blipFill>
                      </a:tcPr>
                    </a:tc>
                    <a:tc>
                      <a:txBody>
                        <a:bodyPr/>
                        <a:lstStyle/>
                        <a:p>
                          <a:endParaRPr lang="es-EC"/>
                        </a:p>
                      </a:txBody>
                      <a:tcPr marL="68580" marR="68580" marT="0" marB="0">
                        <a:blipFill rotWithShape="0">
                          <a:blip r:embed="rId3"/>
                          <a:stretch>
                            <a:fillRect l="-200702" t="-2000" r="-1404" b="-116000"/>
                          </a:stretch>
                        </a:blipFill>
                      </a:tcPr>
                    </a:tc>
                    <a:extLst>
                      <a:ext uri="{0D108BD9-81ED-4DB2-BD59-A6C34878D82A}">
                        <a16:rowId xmlns:a16="http://schemas.microsoft.com/office/drawing/2014/main" xmlns:a14="http://schemas.microsoft.com/office/drawing/2010/main" xmlns="" val="3121789068"/>
                      </a:ext>
                    </a:extLst>
                  </a:tr>
                  <a:tr h="256921">
                    <a:tc>
                      <a:txBody>
                        <a:bodyPr/>
                        <a:lstStyle/>
                        <a:p>
                          <a:endParaRPr lang="es-EC"/>
                        </a:p>
                      </a:txBody>
                      <a:tcPr marL="68580" marR="68580" marT="0" marB="0">
                        <a:blipFill rotWithShape="0">
                          <a:blip r:embed="rId3"/>
                          <a:stretch>
                            <a:fillRect l="-351" t="-118605" r="-201754" b="-34884"/>
                          </a:stretch>
                        </a:blipFill>
                      </a:tcPr>
                    </a:tc>
                    <a:tc>
                      <a:txBody>
                        <a:bodyPr/>
                        <a:lstStyle/>
                        <a:p>
                          <a:endParaRPr lang="es-EC"/>
                        </a:p>
                      </a:txBody>
                      <a:tcPr marL="68580" marR="68580" marT="0" marB="0">
                        <a:blipFill rotWithShape="0">
                          <a:blip r:embed="rId3"/>
                          <a:stretch>
                            <a:fillRect l="-100000" t="-118605" r="-101049" b="-34884"/>
                          </a:stretch>
                        </a:blipFill>
                      </a:tcPr>
                    </a:tc>
                    <a:tc>
                      <a:txBody>
                        <a:bodyPr/>
                        <a:lstStyle/>
                        <a:p>
                          <a:endParaRPr lang="es-EC"/>
                        </a:p>
                      </a:txBody>
                      <a:tcPr marL="68580" marR="68580" marT="0" marB="0">
                        <a:blipFill rotWithShape="0">
                          <a:blip r:embed="rId3"/>
                          <a:stretch>
                            <a:fillRect l="-200702" t="-118605" r="-1404" b="-34884"/>
                          </a:stretch>
                        </a:blipFill>
                      </a:tcPr>
                    </a:tc>
                    <a:extLst>
                      <a:ext uri="{0D108BD9-81ED-4DB2-BD59-A6C34878D82A}">
                        <a16:rowId xmlns:a16="http://schemas.microsoft.com/office/drawing/2014/main" xmlns:a14="http://schemas.microsoft.com/office/drawing/2010/main" xmlns="" val="76781389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 name="Tabla 2"/>
              <p:cNvGraphicFramePr>
                <a:graphicFrameLocks noGrp="1"/>
              </p:cNvGraphicFramePr>
              <p:nvPr>
                <p:extLst>
                  <p:ext uri="{D42A27DB-BD31-4B8C-83A1-F6EECF244321}">
                    <p14:modId xmlns:p14="http://schemas.microsoft.com/office/powerpoint/2010/main" val="1553984212"/>
                  </p:ext>
                </p:extLst>
              </p:nvPr>
            </p:nvGraphicFramePr>
            <p:xfrm>
              <a:off x="1946182" y="5028694"/>
              <a:ext cx="8482966" cy="741680"/>
            </p:xfrm>
            <a:graphic>
              <a:graphicData uri="http://schemas.openxmlformats.org/drawingml/2006/table">
                <a:tbl>
                  <a:tblPr firstRow="1" bandRow="1">
                    <a:tableStyleId>{5C22544A-7EE6-4342-B048-85BDC9FD1C3A}</a:tableStyleId>
                  </a:tblPr>
                  <a:tblGrid>
                    <a:gridCol w="1589405"/>
                    <a:gridCol w="1116330"/>
                    <a:gridCol w="1713230"/>
                    <a:gridCol w="1354667"/>
                    <a:gridCol w="1354667"/>
                    <a:gridCol w="1354667"/>
                  </a:tblGrid>
                  <a:tr h="370840">
                    <a:tc>
                      <a:txBody>
                        <a:bodyPr/>
                        <a:lstStyle/>
                        <a:p>
                          <a14:m>
                            <m:oMathPara xmlns:m="http://schemas.openxmlformats.org/officeDocument/2006/math">
                              <m:oMathParaPr>
                                <m:jc m:val="centerGroup"/>
                              </m:oMathParaPr>
                              <m:oMath xmlns:m="http://schemas.openxmlformats.org/officeDocument/2006/math">
                                <m:sSub>
                                  <m:sSubPr>
                                    <m:ctrlPr>
                                      <a:rPr lang="es-ES" sz="1800" i="1" smtClean="0">
                                        <a:effectLst/>
                                        <a:latin typeface="Cambria Math" panose="02040503050406030204" pitchFamily="18" charset="0"/>
                                      </a:rPr>
                                    </m:ctrlPr>
                                  </m:sSubPr>
                                  <m:e>
                                    <m:r>
                                      <m:rPr>
                                        <m:sty m:val="p"/>
                                      </m:rPr>
                                      <a:rPr lang="es-EC" sz="1800">
                                        <a:effectLst/>
                                        <a:latin typeface="Cambria Math" panose="02040503050406030204" pitchFamily="18" charset="0"/>
                                      </a:rPr>
                                      <m:t>h</m:t>
                                    </m:r>
                                  </m:e>
                                  <m:sub>
                                    <m:r>
                                      <a:rPr lang="es-EC" sz="1800" b="1" i="0" smtClean="0">
                                        <a:effectLst/>
                                        <a:latin typeface="Cambria Math" panose="02040503050406030204" pitchFamily="18" charset="0"/>
                                      </a:rPr>
                                      <m:t>𝐱</m:t>
                                    </m:r>
                                  </m:sub>
                                </m:sSub>
                              </m:oMath>
                            </m:oMathPara>
                          </a14:m>
                          <a:endParaRPr lang="es-EC" dirty="0"/>
                        </a:p>
                      </a:txBody>
                      <a:tcPr/>
                    </a:tc>
                    <a:tc>
                      <a:txBody>
                        <a:bodyPr/>
                        <a:lstStyle/>
                        <a:p>
                          <a:r>
                            <a:rPr lang="es-EC" b="0" baseline="0" dirty="0" smtClean="0"/>
                            <a:t>m agua</a:t>
                          </a:r>
                          <a:endParaRPr lang="es-EC" b="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s-EC" sz="1800" smtClean="0">
                                    <a:effectLst/>
                                    <a:latin typeface="Cambria Math" panose="02040503050406030204" pitchFamily="18" charset="0"/>
                                  </a:rPr>
                                  <m:t>Cp</m:t>
                                </m:r>
                              </m:oMath>
                            </m:oMathPara>
                          </a14:m>
                          <a:endParaRPr lang="es-EC" sz="1800" dirty="0" smtClean="0">
                            <a:effectLst/>
                            <a:latin typeface="Arial" panose="020B0604020202020204" pitchFamily="34" charset="0"/>
                          </a:endParaRPr>
                        </a:p>
                      </a:txBody>
                      <a:tcPr/>
                    </a:tc>
                    <a:tc>
                      <a:txBody>
                        <a:bodyPr/>
                        <a:lstStyle/>
                        <a:p>
                          <a14:m>
                            <m:oMathPara xmlns:m="http://schemas.openxmlformats.org/officeDocument/2006/math">
                              <m:oMathParaPr>
                                <m:jc m:val="centerGroup"/>
                              </m:oMathParaPr>
                              <m:oMath xmlns:m="http://schemas.openxmlformats.org/officeDocument/2006/math">
                                <m:sSub>
                                  <m:sSubPr>
                                    <m:ctrlPr>
                                      <a:rPr lang="es-ES" sz="1800" i="1" smtClean="0">
                                        <a:effectLst/>
                                        <a:latin typeface="Cambria Math" panose="02040503050406030204" pitchFamily="18" charset="0"/>
                                      </a:rPr>
                                    </m:ctrlPr>
                                  </m:sSubPr>
                                  <m:e>
                                    <m:r>
                                      <m:rPr>
                                        <m:sty m:val="p"/>
                                      </m:rPr>
                                      <a:rPr lang="es-EC" sz="1800">
                                        <a:effectLst/>
                                        <a:latin typeface="Cambria Math" panose="02040503050406030204" pitchFamily="18" charset="0"/>
                                      </a:rPr>
                                      <m:t>T</m:t>
                                    </m:r>
                                  </m:e>
                                  <m:sub>
                                    <m:r>
                                      <m:rPr>
                                        <m:sty m:val="p"/>
                                      </m:rPr>
                                      <a:rPr lang="es-EC" sz="1800">
                                        <a:effectLst/>
                                        <a:latin typeface="Cambria Math" panose="02040503050406030204" pitchFamily="18" charset="0"/>
                                      </a:rPr>
                                      <m:t>f</m:t>
                                    </m:r>
                                  </m:sub>
                                </m:sSub>
                              </m:oMath>
                            </m:oMathPara>
                          </a14:m>
                          <a:endParaRPr lang="es-EC" dirty="0"/>
                        </a:p>
                      </a:txBody>
                      <a:tcPr/>
                    </a:tc>
                    <a:tc>
                      <a:txBody>
                        <a:bodyPr/>
                        <a:lstStyle/>
                        <a:p>
                          <a14:m>
                            <m:oMathPara xmlns:m="http://schemas.openxmlformats.org/officeDocument/2006/math">
                              <m:oMathParaPr>
                                <m:jc m:val="centerGroup"/>
                              </m:oMathParaPr>
                              <m:oMath xmlns:m="http://schemas.openxmlformats.org/officeDocument/2006/math">
                                <m:sSub>
                                  <m:sSubPr>
                                    <m:ctrlPr>
                                      <a:rPr lang="es-ES" sz="1800" i="1" smtClean="0">
                                        <a:effectLst/>
                                        <a:latin typeface="Cambria Math" panose="02040503050406030204" pitchFamily="18" charset="0"/>
                                      </a:rPr>
                                    </m:ctrlPr>
                                  </m:sSubPr>
                                  <m:e>
                                    <m:r>
                                      <m:rPr>
                                        <m:sty m:val="p"/>
                                      </m:rPr>
                                      <a:rPr lang="es-EC" sz="1800">
                                        <a:effectLst/>
                                        <a:latin typeface="Cambria Math" panose="02040503050406030204" pitchFamily="18" charset="0"/>
                                      </a:rPr>
                                      <m:t>T</m:t>
                                    </m:r>
                                  </m:e>
                                  <m:sub>
                                    <m:r>
                                      <m:rPr>
                                        <m:sty m:val="p"/>
                                      </m:rPr>
                                      <a:rPr lang="es-EC" sz="1800">
                                        <a:effectLst/>
                                        <a:latin typeface="Cambria Math" panose="02040503050406030204" pitchFamily="18" charset="0"/>
                                      </a:rPr>
                                      <m:t>i</m:t>
                                    </m:r>
                                  </m:sub>
                                </m:sSub>
                              </m:oMath>
                            </m:oMathPara>
                          </a14:m>
                          <a:endParaRPr lang="es-EC" dirty="0"/>
                        </a:p>
                      </a:txBody>
                      <a:tcPr/>
                    </a:tc>
                    <a:tc>
                      <a:txBody>
                        <a:bodyPr/>
                        <a:lstStyle/>
                        <a:p>
                          <a:pPr algn="ctr"/>
                          <a:r>
                            <a:rPr lang="es-EC" b="0" dirty="0" smtClean="0"/>
                            <a:t>t</a:t>
                          </a:r>
                          <a:endParaRPr lang="es-EC" b="0" dirty="0"/>
                        </a:p>
                      </a:txBody>
                      <a:tcPr/>
                    </a:tc>
                  </a:tr>
                  <a:tr h="370840">
                    <a:tc>
                      <a:txBody>
                        <a:bodyPr/>
                        <a:lstStyle/>
                        <a:p>
                          <a:r>
                            <a:rPr lang="es-EC" dirty="0" smtClean="0"/>
                            <a:t>2101,7 </a:t>
                          </a:r>
                          <a14:m>
                            <m:oMath xmlns:m="http://schemas.openxmlformats.org/officeDocument/2006/math">
                              <m:r>
                                <m:rPr>
                                  <m:sty m:val="p"/>
                                </m:rPr>
                                <a:rPr lang="es-EC" sz="1800" kern="1200" smtClean="0">
                                  <a:solidFill>
                                    <a:schemeClr val="dk1"/>
                                  </a:solidFill>
                                  <a:effectLst/>
                                  <a:latin typeface="+mn-lt"/>
                                  <a:ea typeface="+mn-ea"/>
                                  <a:cs typeface="+mn-cs"/>
                                </a:rPr>
                                <m:t>KJ</m:t>
                              </m:r>
                              <m:r>
                                <a:rPr lang="es-EC" sz="1800" kern="1200" smtClean="0">
                                  <a:solidFill>
                                    <a:schemeClr val="dk1"/>
                                  </a:solidFill>
                                  <a:effectLst/>
                                  <a:latin typeface="+mn-lt"/>
                                  <a:ea typeface="+mn-ea"/>
                                  <a:cs typeface="+mn-cs"/>
                                </a:rPr>
                                <m:t>/</m:t>
                              </m:r>
                              <m:r>
                                <m:rPr>
                                  <m:sty m:val="p"/>
                                </m:rPr>
                                <a:rPr lang="es-EC" sz="1800" kern="1200" smtClean="0">
                                  <a:solidFill>
                                    <a:schemeClr val="dk1"/>
                                  </a:solidFill>
                                  <a:effectLst/>
                                  <a:latin typeface="+mn-lt"/>
                                  <a:ea typeface="+mn-ea"/>
                                  <a:cs typeface="+mn-cs"/>
                                </a:rPr>
                                <m:t>Kg</m:t>
                              </m:r>
                            </m:oMath>
                          </a14:m>
                          <a:endParaRPr lang="es-EC" dirty="0"/>
                        </a:p>
                      </a:txBody>
                      <a:tcPr/>
                    </a:tc>
                    <a:tc>
                      <a:txBody>
                        <a:bodyPr/>
                        <a:lstStyle/>
                        <a:p>
                          <a:r>
                            <a:rPr lang="es-EC" dirty="0" smtClean="0"/>
                            <a:t>24,41</a:t>
                          </a:r>
                          <a:r>
                            <a:rPr lang="es-EC" baseline="0" dirty="0" smtClean="0"/>
                            <a:t> kg</a:t>
                          </a:r>
                          <a:endParaRPr lang="es-EC" dirty="0"/>
                        </a:p>
                      </a:txBody>
                      <a:tcPr/>
                    </a:tc>
                    <a:tc>
                      <a:txBody>
                        <a:bodyPr/>
                        <a:lstStyle/>
                        <a:p>
                          <a:r>
                            <a:rPr lang="es-EC" dirty="0" smtClean="0"/>
                            <a:t>4,18</a:t>
                          </a:r>
                          <a:r>
                            <a:rPr lang="es-EC" baseline="0" dirty="0" smtClean="0"/>
                            <a:t> </a:t>
                          </a:r>
                          <a14:m>
                            <m:oMath xmlns:m="http://schemas.openxmlformats.org/officeDocument/2006/math">
                              <m:r>
                                <m:rPr>
                                  <m:sty m:val="p"/>
                                </m:rPr>
                                <a:rPr lang="es-EC" sz="1800" kern="1200" smtClean="0">
                                  <a:solidFill>
                                    <a:schemeClr val="dk1"/>
                                  </a:solidFill>
                                  <a:effectLst/>
                                  <a:latin typeface="+mn-lt"/>
                                  <a:ea typeface="+mn-ea"/>
                                  <a:cs typeface="+mn-cs"/>
                                </a:rPr>
                                <m:t>KJ</m:t>
                              </m:r>
                              <m:r>
                                <a:rPr lang="es-EC" sz="1800" kern="1200" smtClean="0">
                                  <a:solidFill>
                                    <a:schemeClr val="dk1"/>
                                  </a:solidFill>
                                  <a:effectLst/>
                                  <a:latin typeface="+mn-lt"/>
                                  <a:ea typeface="+mn-ea"/>
                                  <a:cs typeface="+mn-cs"/>
                                </a:rPr>
                                <m:t>/</m:t>
                              </m:r>
                              <m:r>
                                <m:rPr>
                                  <m:sty m:val="p"/>
                                </m:rPr>
                                <a:rPr lang="es-EC" sz="1800" kern="1200" smtClean="0">
                                  <a:solidFill>
                                    <a:schemeClr val="dk1"/>
                                  </a:solidFill>
                                  <a:effectLst/>
                                  <a:latin typeface="+mn-lt"/>
                                  <a:ea typeface="+mn-ea"/>
                                  <a:cs typeface="+mn-cs"/>
                                </a:rPr>
                                <m:t>Kg</m:t>
                              </m:r>
                              <m:r>
                                <a:rPr lang="es-EC" sz="1800" kern="1200" smtClean="0">
                                  <a:solidFill>
                                    <a:schemeClr val="dk1"/>
                                  </a:solidFill>
                                  <a:effectLst/>
                                  <a:latin typeface="+mn-lt"/>
                                  <a:ea typeface="+mn-ea"/>
                                  <a:cs typeface="+mn-cs"/>
                                </a:rPr>
                                <m:t>∙℃</m:t>
                              </m:r>
                            </m:oMath>
                          </a14:m>
                          <a:endParaRPr lang="es-EC" dirty="0"/>
                        </a:p>
                      </a:txBody>
                      <a:tcPr/>
                    </a:tc>
                    <a:tc>
                      <a:txBody>
                        <a:bodyPr/>
                        <a:lstStyle/>
                        <a:p>
                          <a:pPr algn="ctr"/>
                          <a:r>
                            <a:rPr lang="es-EC" dirty="0" smtClean="0"/>
                            <a:t>153 °C</a:t>
                          </a:r>
                          <a:endParaRPr lang="es-EC" dirty="0"/>
                        </a:p>
                      </a:txBody>
                      <a:tcPr/>
                    </a:tc>
                    <a:tc>
                      <a:txBody>
                        <a:bodyPr/>
                        <a:lstStyle/>
                        <a:p>
                          <a:pPr algn="ctr"/>
                          <a:r>
                            <a:rPr lang="es-EC" dirty="0" smtClean="0"/>
                            <a:t>18°C</a:t>
                          </a:r>
                          <a:endParaRPr lang="es-EC" dirty="0"/>
                        </a:p>
                      </a:txBody>
                      <a:tcPr/>
                    </a:tc>
                    <a:tc>
                      <a:txBody>
                        <a:bodyPr/>
                        <a:lstStyle/>
                        <a:p>
                          <a:pPr algn="ctr"/>
                          <a:r>
                            <a:rPr lang="es-EC" dirty="0" smtClean="0"/>
                            <a:t>1,5 h</a:t>
                          </a:r>
                          <a:endParaRPr lang="es-EC" dirty="0"/>
                        </a:p>
                      </a:txBody>
                      <a:tcPr/>
                    </a:tc>
                  </a:tr>
                </a:tbl>
              </a:graphicData>
            </a:graphic>
          </p:graphicFrame>
        </mc:Choice>
        <mc:Fallback>
          <p:graphicFrame>
            <p:nvGraphicFramePr>
              <p:cNvPr id="3" name="Tabla 2"/>
              <p:cNvGraphicFramePr>
                <a:graphicFrameLocks noGrp="1"/>
              </p:cNvGraphicFramePr>
              <p:nvPr>
                <p:extLst>
                  <p:ext uri="{D42A27DB-BD31-4B8C-83A1-F6EECF244321}">
                    <p14:modId xmlns:p14="http://schemas.microsoft.com/office/powerpoint/2010/main" val="1553984212"/>
                  </p:ext>
                </p:extLst>
              </p:nvPr>
            </p:nvGraphicFramePr>
            <p:xfrm>
              <a:off x="1946182" y="5028694"/>
              <a:ext cx="8482966" cy="741680"/>
            </p:xfrm>
            <a:graphic>
              <a:graphicData uri="http://schemas.openxmlformats.org/drawingml/2006/table">
                <a:tbl>
                  <a:tblPr firstRow="1" bandRow="1">
                    <a:tableStyleId>{5C22544A-7EE6-4342-B048-85BDC9FD1C3A}</a:tableStyleId>
                  </a:tblPr>
                  <a:tblGrid>
                    <a:gridCol w="1589405"/>
                    <a:gridCol w="1116330"/>
                    <a:gridCol w="1713230"/>
                    <a:gridCol w="1354667"/>
                    <a:gridCol w="1354667"/>
                    <a:gridCol w="1354667"/>
                  </a:tblGrid>
                  <a:tr h="370840">
                    <a:tc>
                      <a:txBody>
                        <a:bodyPr/>
                        <a:lstStyle/>
                        <a:p>
                          <a:endParaRPr lang="es-EC"/>
                        </a:p>
                      </a:txBody>
                      <a:tcPr>
                        <a:blipFill rotWithShape="0">
                          <a:blip r:embed="rId4"/>
                          <a:stretch>
                            <a:fillRect l="-383" t="-9677" r="-434866" b="-120968"/>
                          </a:stretch>
                        </a:blipFill>
                      </a:tcPr>
                    </a:tc>
                    <a:tc>
                      <a:txBody>
                        <a:bodyPr/>
                        <a:lstStyle/>
                        <a:p>
                          <a:r>
                            <a:rPr lang="es-EC" b="0" baseline="0" dirty="0" smtClean="0"/>
                            <a:t>m agua</a:t>
                          </a:r>
                          <a:endParaRPr lang="es-EC" b="0" dirty="0"/>
                        </a:p>
                      </a:txBody>
                      <a:tcPr/>
                    </a:tc>
                    <a:tc>
                      <a:txBody>
                        <a:bodyPr/>
                        <a:lstStyle/>
                        <a:p>
                          <a:endParaRPr lang="es-EC"/>
                        </a:p>
                      </a:txBody>
                      <a:tcPr>
                        <a:blipFill rotWithShape="0">
                          <a:blip r:embed="rId4"/>
                          <a:stretch>
                            <a:fillRect l="-158363" t="-9677" r="-238790" b="-120968"/>
                          </a:stretch>
                        </a:blipFill>
                      </a:tcPr>
                    </a:tc>
                    <a:tc>
                      <a:txBody>
                        <a:bodyPr/>
                        <a:lstStyle/>
                        <a:p>
                          <a:endParaRPr lang="es-EC"/>
                        </a:p>
                      </a:txBody>
                      <a:tcPr>
                        <a:blipFill rotWithShape="0">
                          <a:blip r:embed="rId4"/>
                          <a:stretch>
                            <a:fillRect l="-327027" t="-9677" r="-202252" b="-120968"/>
                          </a:stretch>
                        </a:blipFill>
                      </a:tcPr>
                    </a:tc>
                    <a:tc>
                      <a:txBody>
                        <a:bodyPr/>
                        <a:lstStyle/>
                        <a:p>
                          <a:endParaRPr lang="es-EC"/>
                        </a:p>
                      </a:txBody>
                      <a:tcPr>
                        <a:blipFill rotWithShape="0">
                          <a:blip r:embed="rId4"/>
                          <a:stretch>
                            <a:fillRect l="-425112" t="-9677" r="-101345" b="-120968"/>
                          </a:stretch>
                        </a:blipFill>
                      </a:tcPr>
                    </a:tc>
                    <a:tc>
                      <a:txBody>
                        <a:bodyPr/>
                        <a:lstStyle/>
                        <a:p>
                          <a:pPr algn="ctr"/>
                          <a:r>
                            <a:rPr lang="es-EC" b="0" dirty="0" smtClean="0"/>
                            <a:t>t</a:t>
                          </a:r>
                          <a:endParaRPr lang="es-EC" b="0" dirty="0"/>
                        </a:p>
                      </a:txBody>
                      <a:tcPr/>
                    </a:tc>
                  </a:tr>
                  <a:tr h="370840">
                    <a:tc>
                      <a:txBody>
                        <a:bodyPr/>
                        <a:lstStyle/>
                        <a:p>
                          <a:endParaRPr lang="es-EC"/>
                        </a:p>
                      </a:txBody>
                      <a:tcPr>
                        <a:blipFill rotWithShape="0">
                          <a:blip r:embed="rId4"/>
                          <a:stretch>
                            <a:fillRect l="-383" t="-111475" r="-434866" b="-22951"/>
                          </a:stretch>
                        </a:blipFill>
                      </a:tcPr>
                    </a:tc>
                    <a:tc>
                      <a:txBody>
                        <a:bodyPr/>
                        <a:lstStyle/>
                        <a:p>
                          <a:r>
                            <a:rPr lang="es-EC" dirty="0" smtClean="0"/>
                            <a:t>24,41</a:t>
                          </a:r>
                          <a:r>
                            <a:rPr lang="es-EC" baseline="0" dirty="0" smtClean="0"/>
                            <a:t> kg</a:t>
                          </a:r>
                          <a:endParaRPr lang="es-EC" dirty="0"/>
                        </a:p>
                      </a:txBody>
                      <a:tcPr/>
                    </a:tc>
                    <a:tc>
                      <a:txBody>
                        <a:bodyPr/>
                        <a:lstStyle/>
                        <a:p>
                          <a:endParaRPr lang="es-EC"/>
                        </a:p>
                      </a:txBody>
                      <a:tcPr>
                        <a:blipFill rotWithShape="0">
                          <a:blip r:embed="rId4"/>
                          <a:stretch>
                            <a:fillRect l="-158363" t="-111475" r="-238790" b="-22951"/>
                          </a:stretch>
                        </a:blipFill>
                      </a:tcPr>
                    </a:tc>
                    <a:tc>
                      <a:txBody>
                        <a:bodyPr/>
                        <a:lstStyle/>
                        <a:p>
                          <a:pPr algn="ctr"/>
                          <a:r>
                            <a:rPr lang="es-EC" dirty="0" smtClean="0"/>
                            <a:t>153 °C</a:t>
                          </a:r>
                          <a:endParaRPr lang="es-EC" dirty="0"/>
                        </a:p>
                      </a:txBody>
                      <a:tcPr/>
                    </a:tc>
                    <a:tc>
                      <a:txBody>
                        <a:bodyPr/>
                        <a:lstStyle/>
                        <a:p>
                          <a:pPr algn="ctr"/>
                          <a:r>
                            <a:rPr lang="es-EC" dirty="0" smtClean="0"/>
                            <a:t>18°C</a:t>
                          </a:r>
                          <a:endParaRPr lang="es-EC" dirty="0"/>
                        </a:p>
                      </a:txBody>
                      <a:tcPr/>
                    </a:tc>
                    <a:tc>
                      <a:txBody>
                        <a:bodyPr/>
                        <a:lstStyle/>
                        <a:p>
                          <a:pPr algn="ctr"/>
                          <a:r>
                            <a:rPr lang="es-EC" dirty="0" smtClean="0"/>
                            <a:t>1,5 h</a:t>
                          </a:r>
                          <a:endParaRPr lang="es-EC" dirty="0"/>
                        </a:p>
                      </a:txBody>
                      <a:tcPr/>
                    </a:tc>
                  </a:tr>
                </a:tbl>
              </a:graphicData>
            </a:graphic>
          </p:graphicFrame>
        </mc:Fallback>
      </mc:AlternateContent>
      <p:pic>
        <p:nvPicPr>
          <p:cNvPr id="8" name="Picture 2" descr="Resultado de imagen para universidad de las fuerzas armadas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45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CONTENIDO </a:t>
            </a:r>
            <a:endParaRPr lang="es-EC" dirty="0"/>
          </a:p>
        </p:txBody>
      </p:sp>
      <p:sp>
        <p:nvSpPr>
          <p:cNvPr id="3" name="Marcador de contenido 2"/>
          <p:cNvSpPr>
            <a:spLocks noGrp="1"/>
          </p:cNvSpPr>
          <p:nvPr>
            <p:ph idx="1"/>
          </p:nvPr>
        </p:nvSpPr>
        <p:spPr>
          <a:xfrm>
            <a:off x="2752877" y="1434875"/>
            <a:ext cx="8596668" cy="3880773"/>
          </a:xfrm>
        </p:spPr>
        <p:txBody>
          <a:bodyPr>
            <a:noAutofit/>
          </a:bodyPr>
          <a:lstStyle/>
          <a:p>
            <a:r>
              <a:rPr lang="es-EC" sz="2800" dirty="0" smtClean="0"/>
              <a:t>INTRODUCCION</a:t>
            </a:r>
          </a:p>
          <a:p>
            <a:r>
              <a:rPr lang="es-EC" sz="2800" dirty="0" smtClean="0"/>
              <a:t>OBJETIVOS</a:t>
            </a:r>
          </a:p>
          <a:p>
            <a:r>
              <a:rPr lang="es-EC" sz="2800" dirty="0" smtClean="0"/>
              <a:t>DESCRIPCIÓN DEL CICLO</a:t>
            </a:r>
          </a:p>
          <a:p>
            <a:r>
              <a:rPr lang="es-EC" sz="2800" dirty="0" smtClean="0"/>
              <a:t>PRUEBAS </a:t>
            </a:r>
            <a:r>
              <a:rPr lang="es-EC" sz="2800" dirty="0" smtClean="0"/>
              <a:t>DE </a:t>
            </a:r>
            <a:r>
              <a:rPr lang="es-EC" sz="2800" dirty="0" smtClean="0"/>
              <a:t>FUNCIOANAMIENTO</a:t>
            </a:r>
          </a:p>
          <a:p>
            <a:r>
              <a:rPr lang="es-EC" sz="2800" dirty="0" smtClean="0"/>
              <a:t>ANÁLISIS DEL CICLO</a:t>
            </a:r>
            <a:endParaRPr lang="es-EC" sz="2800" dirty="0" smtClean="0"/>
          </a:p>
          <a:p>
            <a:r>
              <a:rPr lang="es-EC" sz="2800" dirty="0" smtClean="0"/>
              <a:t>CONCLUSIONES</a:t>
            </a:r>
          </a:p>
          <a:p>
            <a:r>
              <a:rPr lang="es-EC" sz="2800" dirty="0" smtClean="0"/>
              <a:t>RECOMENDACIONES</a:t>
            </a:r>
            <a:endParaRPr lang="es-EC" sz="2800" dirty="0"/>
          </a:p>
        </p:txBody>
      </p:sp>
      <p:pic>
        <p:nvPicPr>
          <p:cNvPr id="4"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97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70D4BC-ECEE-402E-AF69-13372045ED48}"/>
              </a:ext>
            </a:extLst>
          </p:cNvPr>
          <p:cNvSpPr>
            <a:spLocks noGrp="1"/>
          </p:cNvSpPr>
          <p:nvPr>
            <p:ph type="title"/>
          </p:nvPr>
        </p:nvSpPr>
        <p:spPr>
          <a:xfrm>
            <a:off x="739503" y="383176"/>
            <a:ext cx="10515600" cy="741827"/>
          </a:xfrm>
        </p:spPr>
        <p:txBody>
          <a:bodyPr>
            <a:normAutofit/>
          </a:bodyPr>
          <a:lstStyle/>
          <a:p>
            <a:r>
              <a:rPr lang="es-ES" sz="2800" dirty="0"/>
              <a:t>Cálculo presión admisible cuerpo del caldero </a:t>
            </a:r>
          </a:p>
        </p:txBody>
      </p:sp>
      <mc:AlternateContent xmlns:mc="http://schemas.openxmlformats.org/markup-compatibility/2006">
        <mc:Choice xmlns:a14="http://schemas.microsoft.com/office/drawing/2010/main" Requires="a14">
          <p:graphicFrame>
            <p:nvGraphicFramePr>
              <p:cNvPr id="4" name="2 Tabla">
                <a:extLst>
                  <a:ext uri="{FF2B5EF4-FFF2-40B4-BE49-F238E27FC236}">
                    <a16:creationId xmlns:a16="http://schemas.microsoft.com/office/drawing/2014/main" xmlns="" id="{68B2FDE7-BF42-441C-90F7-AD213B65C34F}"/>
                  </a:ext>
                </a:extLst>
              </p:cNvPr>
              <p:cNvGraphicFramePr>
                <a:graphicFrameLocks noGrp="1"/>
              </p:cNvGraphicFramePr>
              <p:nvPr>
                <p:extLst>
                  <p:ext uri="{D42A27DB-BD31-4B8C-83A1-F6EECF244321}">
                    <p14:modId xmlns:p14="http://schemas.microsoft.com/office/powerpoint/2010/main" val="1975038413"/>
                  </p:ext>
                </p:extLst>
              </p:nvPr>
            </p:nvGraphicFramePr>
            <p:xfrm>
              <a:off x="429622" y="2938933"/>
              <a:ext cx="11135362" cy="2101216"/>
            </p:xfrm>
            <a:graphic>
              <a:graphicData uri="http://schemas.openxmlformats.org/drawingml/2006/table">
                <a:tbl>
                  <a:tblPr firstRow="1" bandRow="1">
                    <a:tableStyleId>{5DA37D80-6434-44D0-A028-1B22A696006F}</a:tableStyleId>
                  </a:tblPr>
                  <a:tblGrid>
                    <a:gridCol w="4795521">
                      <a:extLst>
                        <a:ext uri="{9D8B030D-6E8A-4147-A177-3AD203B41FA5}">
                          <a16:colId xmlns:a16="http://schemas.microsoft.com/office/drawing/2014/main" xmlns="" val="20000"/>
                        </a:ext>
                      </a:extLst>
                    </a:gridCol>
                    <a:gridCol w="3600267">
                      <a:extLst>
                        <a:ext uri="{9D8B030D-6E8A-4147-A177-3AD203B41FA5}">
                          <a16:colId xmlns:a16="http://schemas.microsoft.com/office/drawing/2014/main" xmlns="" val="20001"/>
                        </a:ext>
                      </a:extLst>
                    </a:gridCol>
                    <a:gridCol w="1747805">
                      <a:extLst>
                        <a:ext uri="{9D8B030D-6E8A-4147-A177-3AD203B41FA5}">
                          <a16:colId xmlns:a16="http://schemas.microsoft.com/office/drawing/2014/main" xmlns="" val="1779242893"/>
                        </a:ext>
                      </a:extLst>
                    </a:gridCol>
                    <a:gridCol w="991769">
                      <a:extLst>
                        <a:ext uri="{9D8B030D-6E8A-4147-A177-3AD203B41FA5}">
                          <a16:colId xmlns:a16="http://schemas.microsoft.com/office/drawing/2014/main" xmlns="" val="20003"/>
                        </a:ext>
                      </a:extLst>
                    </a:gridCol>
                  </a:tblGrid>
                  <a:tr h="370840">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pPr algn="l"/>
                          <a:r>
                            <a:rPr lang="es-ES_tradnl" sz="1800" kern="1200" dirty="0">
                              <a:solidFill>
                                <a:schemeClr val="tx1"/>
                              </a:solidFill>
                              <a:effectLst/>
                              <a:latin typeface="+mn-lt"/>
                              <a:ea typeface="+mn-ea"/>
                              <a:cs typeface="+mn-cs"/>
                            </a:rPr>
                            <a:t>Espesor de la pared de caldero </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s-ES_tradnl" sz="1800" kern="1200" smtClean="0">
                                    <a:solidFill>
                                      <a:schemeClr val="tx1"/>
                                    </a:solidFill>
                                    <a:effectLst/>
                                    <a:latin typeface="Cambria Math" panose="02040503050406030204" pitchFamily="18" charset="0"/>
                                    <a:ea typeface="+mn-ea"/>
                                    <a:cs typeface="+mn-cs"/>
                                  </a:rPr>
                                  <m:t>t</m:t>
                                </m:r>
                                <m:r>
                                  <a:rPr lang="es-ES_tradnl" sz="1800" kern="1200" smtClean="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sSub>
                                      <m:sSubPr>
                                        <m:ctrlPr>
                                          <a:rPr lang="es-ES" sz="1800" i="1" kern="120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P</m:t>
                                        </m:r>
                                      </m:e>
                                      <m:sub>
                                        <m:r>
                                          <m:rPr>
                                            <m:sty m:val="p"/>
                                          </m:rPr>
                                          <a:rPr lang="es-ES_tradnl" sz="1800" kern="1200">
                                            <a:solidFill>
                                              <a:schemeClr val="tx1"/>
                                            </a:solidFill>
                                            <a:effectLst/>
                                            <a:latin typeface="Cambria Math" panose="02040503050406030204" pitchFamily="18" charset="0"/>
                                            <a:ea typeface="+mn-ea"/>
                                            <a:cs typeface="+mn-cs"/>
                                          </a:rPr>
                                          <m:t>d</m:t>
                                        </m:r>
                                      </m:sub>
                                    </m:sSub>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R</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CA</m:t>
                                    </m:r>
                                    <m:r>
                                      <a:rPr lang="es-ES_tradnl" sz="1800" kern="1200">
                                        <a:solidFill>
                                          <a:schemeClr val="tx1"/>
                                        </a:solidFill>
                                        <a:effectLst/>
                                        <a:latin typeface="Cambria Math" panose="02040503050406030204" pitchFamily="18" charset="0"/>
                                        <a:ea typeface="+mn-ea"/>
                                        <a:cs typeface="+mn-cs"/>
                                      </a:rPr>
                                      <m:t>)</m:t>
                                    </m:r>
                                  </m:num>
                                  <m:den>
                                    <m:r>
                                      <m:rPr>
                                        <m:sty m:val="p"/>
                                      </m:rPr>
                                      <a:rPr lang="es-ES_tradnl" sz="1800" kern="1200">
                                        <a:solidFill>
                                          <a:schemeClr val="tx1"/>
                                        </a:solidFill>
                                        <a:effectLst/>
                                        <a:latin typeface="Cambria Math" panose="02040503050406030204" pitchFamily="18" charset="0"/>
                                        <a:ea typeface="+mn-ea"/>
                                        <a:cs typeface="+mn-cs"/>
                                      </a:rPr>
                                      <m:t>S</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E</m:t>
                                    </m:r>
                                    <m:r>
                                      <a:rPr lang="es-ES_tradnl" sz="1800" i="1" kern="1200">
                                        <a:solidFill>
                                          <a:schemeClr val="tx1"/>
                                        </a:solidFill>
                                        <a:effectLst/>
                                        <a:latin typeface="Cambria Math" panose="02040503050406030204" pitchFamily="18" charset="0"/>
                                        <a:ea typeface="+mn-ea"/>
                                        <a:cs typeface="+mn-cs"/>
                                      </a:rPr>
                                      <m:t>−</m:t>
                                    </m:r>
                                    <m:r>
                                      <a:rPr lang="es-ES_tradnl" sz="1800" kern="1200">
                                        <a:solidFill>
                                          <a:schemeClr val="tx1"/>
                                        </a:solidFill>
                                        <a:effectLst/>
                                        <a:latin typeface="Cambria Math" panose="02040503050406030204" pitchFamily="18" charset="0"/>
                                        <a:ea typeface="+mn-ea"/>
                                        <a:cs typeface="+mn-cs"/>
                                      </a:rPr>
                                      <m:t>0.6∙</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P</m:t>
                                        </m:r>
                                      </m:e>
                                      <m:sub>
                                        <m:r>
                                          <m:rPr>
                                            <m:sty m:val="p"/>
                                          </m:rPr>
                                          <a:rPr lang="es-ES_tradnl" sz="1800" kern="1200">
                                            <a:solidFill>
                                              <a:schemeClr val="tx1"/>
                                            </a:solidFill>
                                            <a:effectLst/>
                                            <a:latin typeface="Cambria Math" panose="02040503050406030204" pitchFamily="18" charset="0"/>
                                            <a:ea typeface="+mn-ea"/>
                                            <a:cs typeface="+mn-cs"/>
                                          </a:rPr>
                                          <m:t>d</m:t>
                                        </m:r>
                                      </m:sub>
                                    </m:sSub>
                                  </m:den>
                                </m:f>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CA</m:t>
                                </m:r>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14:m>
                            <m:oMath xmlns:m="http://schemas.openxmlformats.org/officeDocument/2006/math">
                              <m:r>
                                <a:rPr lang="es-ES" sz="1800" b="0" i="0" kern="1200" smtClean="0">
                                  <a:solidFill>
                                    <a:schemeClr val="tx1"/>
                                  </a:solidFill>
                                  <a:effectLst/>
                                  <a:latin typeface="Cambria Math" panose="02040503050406030204" pitchFamily="18" charset="0"/>
                                  <a:ea typeface="+mn-ea"/>
                                  <a:cs typeface="+mn-cs"/>
                                </a:rPr>
                                <m:t>          </m:t>
                              </m:r>
                              <m:r>
                                <m:rPr>
                                  <m:sty m:val="p"/>
                                </m:rPr>
                                <a:rPr lang="es-ES_tradnl" sz="1800" kern="1200" smtClean="0">
                                  <a:solidFill>
                                    <a:schemeClr val="tx1"/>
                                  </a:solidFill>
                                  <a:effectLst/>
                                  <a:latin typeface="Cambria Math" panose="02040503050406030204" pitchFamily="18" charset="0"/>
                                  <a:ea typeface="+mn-ea"/>
                                  <a:cs typeface="+mn-cs"/>
                                </a:rPr>
                                <m:t>t</m:t>
                              </m:r>
                              <m:r>
                                <a:rPr lang="es-ES_tradnl" sz="1800" kern="1200" smtClean="0">
                                  <a:solidFill>
                                    <a:schemeClr val="tx1"/>
                                  </a:solidFill>
                                  <a:effectLst/>
                                  <a:latin typeface="Cambria Math" panose="02040503050406030204" pitchFamily="18" charset="0"/>
                                  <a:ea typeface="+mn-ea"/>
                                  <a:cs typeface="+mn-cs"/>
                                </a:rPr>
                                <m:t>=</m:t>
                              </m:r>
                            </m:oMath>
                          </a14:m>
                          <a:r>
                            <a:rPr lang="es-ES" sz="1800" kern="1200" dirty="0">
                              <a:solidFill>
                                <a:schemeClr val="tx1"/>
                              </a:solidFill>
                              <a:effectLst/>
                              <a:latin typeface="+mn-lt"/>
                              <a:ea typeface="+mn-ea"/>
                              <a:cs typeface="+mn-cs"/>
                            </a:rPr>
                            <a:t>0.59</a:t>
                          </a:r>
                        </a:p>
                      </a:txBody>
                      <a:tcPr anchor="ctr"/>
                    </a:tc>
                    <a:tc>
                      <a:txBody>
                        <a:bodyPr/>
                        <a:lstStyle/>
                        <a:p>
                          <a:pPr algn="ctr"/>
                          <a14:m>
                            <m:oMath xmlns:m="http://schemas.openxmlformats.org/officeDocument/2006/math">
                              <m:r>
                                <a:rPr lang="es-EC" sz="2000" smtClean="0">
                                  <a:latin typeface="Cambria Math"/>
                                </a:rPr>
                                <m:t>[</m:t>
                              </m:r>
                              <m:r>
                                <m:rPr>
                                  <m:sty m:val="p"/>
                                </m:rPr>
                                <a:rPr lang="es-ES_tradnl" sz="1800" kern="1200" smtClean="0">
                                  <a:solidFill>
                                    <a:schemeClr val="tx1"/>
                                  </a:solidFill>
                                  <a:effectLst/>
                                  <a:latin typeface="Cambria Math" panose="02040503050406030204" pitchFamily="18" charset="0"/>
                                  <a:ea typeface="+mn-ea"/>
                                  <a:cs typeface="+mn-cs"/>
                                </a:rPr>
                                <m:t>in</m:t>
                              </m:r>
                            </m:oMath>
                          </a14:m>
                          <a:r>
                            <a:rPr lang="es-EC"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10003"/>
                      </a:ext>
                    </a:extLst>
                  </a:tr>
                  <a:tr h="370840">
                    <a:tc>
                      <a:txBody>
                        <a:bodyPr/>
                        <a:lstStyle/>
                        <a:p>
                          <a:pPr algn="l"/>
                          <a:r>
                            <a:rPr lang="es-ES_tradnl" sz="1800" kern="1200" dirty="0">
                              <a:solidFill>
                                <a:schemeClr val="tx1"/>
                              </a:solidFill>
                              <a:effectLst/>
                              <a:latin typeface="+mn-lt"/>
                              <a:ea typeface="+mn-ea"/>
                              <a:cs typeface="+mn-cs"/>
                            </a:rPr>
                            <a:t>Presión de diseño </a:t>
                          </a:r>
                          <a:endParaRPr lang="es-EC" sz="2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s-ES_tradnl" sz="1800" kern="1200" smtClean="0">
                                    <a:solidFill>
                                      <a:schemeClr val="tx1"/>
                                    </a:solidFill>
                                    <a:effectLst/>
                                    <a:latin typeface="Cambria Math" panose="02040503050406030204" pitchFamily="18" charset="0"/>
                                    <a:ea typeface="+mn-ea"/>
                                    <a:cs typeface="+mn-cs"/>
                                  </a:rPr>
                                  <m:t>Pd</m:t>
                                </m:r>
                                <m:r>
                                  <a:rPr lang="es-ES_tradnl" sz="1800" kern="1200" smtClean="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r>
                                      <m:rPr>
                                        <m:sty m:val="p"/>
                                      </m:rPr>
                                      <a:rPr lang="es-ES_tradnl" sz="1800" kern="1200">
                                        <a:solidFill>
                                          <a:schemeClr val="tx1"/>
                                        </a:solidFill>
                                        <a:effectLst/>
                                        <a:latin typeface="Cambria Math" panose="02040503050406030204" pitchFamily="18" charset="0"/>
                                        <a:ea typeface="+mn-ea"/>
                                        <a:cs typeface="+mn-cs"/>
                                      </a:rPr>
                                      <m:t>t</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S</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E</m:t>
                                    </m:r>
                                    <m:r>
                                      <a:rPr lang="es-ES_tradnl" sz="1800" i="1"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CA</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S</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E</m:t>
                                    </m:r>
                                  </m:num>
                                  <m:den>
                                    <m:r>
                                      <a:rPr lang="es-ES_tradnl" sz="1800" kern="1200">
                                        <a:solidFill>
                                          <a:schemeClr val="tx1"/>
                                        </a:solidFill>
                                        <a:effectLst/>
                                        <a:latin typeface="Cambria Math" panose="02040503050406030204" pitchFamily="18" charset="0"/>
                                        <a:ea typeface="+mn-ea"/>
                                        <a:cs typeface="+mn-cs"/>
                                      </a:rPr>
                                      <m:t>0.6∙</m:t>
                                    </m:r>
                                    <m:r>
                                      <m:rPr>
                                        <m:sty m:val="p"/>
                                      </m:rPr>
                                      <a:rPr lang="es-ES_tradnl" sz="1800" kern="1200">
                                        <a:solidFill>
                                          <a:schemeClr val="tx1"/>
                                        </a:solidFill>
                                        <a:effectLst/>
                                        <a:latin typeface="Cambria Math" panose="02040503050406030204" pitchFamily="18" charset="0"/>
                                        <a:ea typeface="+mn-ea"/>
                                        <a:cs typeface="+mn-cs"/>
                                      </a:rPr>
                                      <m:t>t</m:t>
                                    </m:r>
                                    <m:r>
                                      <a:rPr lang="es-ES_tradnl" sz="1800" i="1" kern="1200">
                                        <a:solidFill>
                                          <a:schemeClr val="tx1"/>
                                        </a:solidFill>
                                        <a:effectLst/>
                                        <a:latin typeface="Cambria Math" panose="02040503050406030204" pitchFamily="18" charset="0"/>
                                        <a:ea typeface="+mn-ea"/>
                                        <a:cs typeface="+mn-cs"/>
                                      </a:rPr>
                                      <m:t>−</m:t>
                                    </m:r>
                                    <m:r>
                                      <a:rPr lang="es-ES_tradnl" sz="1800" kern="1200">
                                        <a:solidFill>
                                          <a:schemeClr val="tx1"/>
                                        </a:solidFill>
                                        <a:effectLst/>
                                        <a:latin typeface="Cambria Math" panose="02040503050406030204" pitchFamily="18" charset="0"/>
                                        <a:ea typeface="+mn-ea"/>
                                        <a:cs typeface="+mn-cs"/>
                                      </a:rPr>
                                      <m:t>0.6∙</m:t>
                                    </m:r>
                                    <m:r>
                                      <m:rPr>
                                        <m:sty m:val="p"/>
                                      </m:rPr>
                                      <a:rPr lang="es-ES_tradnl" sz="1800" kern="1200">
                                        <a:solidFill>
                                          <a:schemeClr val="tx1"/>
                                        </a:solidFill>
                                        <a:effectLst/>
                                        <a:latin typeface="Cambria Math" panose="02040503050406030204" pitchFamily="18" charset="0"/>
                                        <a:ea typeface="+mn-ea"/>
                                        <a:cs typeface="+mn-cs"/>
                                      </a:rPr>
                                      <m:t>CA</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R</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CA</m:t>
                                    </m:r>
                                    <m:r>
                                      <a:rPr lang="es-ES_tradnl" sz="1800" kern="1200">
                                        <a:solidFill>
                                          <a:schemeClr val="tx1"/>
                                        </a:solidFill>
                                        <a:effectLst/>
                                        <a:latin typeface="Cambria Math" panose="02040503050406030204" pitchFamily="18" charset="0"/>
                                        <a:ea typeface="+mn-ea"/>
                                        <a:cs typeface="+mn-cs"/>
                                      </a:rPr>
                                      <m:t>)</m:t>
                                    </m:r>
                                  </m:den>
                                </m:f>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P</m:t>
                                    </m:r>
                                  </m:e>
                                  <m:sub>
                                    <m:r>
                                      <m:rPr>
                                        <m:sty m:val="p"/>
                                      </m:rPr>
                                      <a:rPr lang="es-ES_tradnl" sz="1800" kern="1200">
                                        <a:solidFill>
                                          <a:schemeClr val="tx1"/>
                                        </a:solidFill>
                                        <a:effectLst/>
                                        <a:latin typeface="Cambria Math" panose="02040503050406030204" pitchFamily="18" charset="0"/>
                                        <a:ea typeface="+mn-ea"/>
                                        <a:cs typeface="+mn-cs"/>
                                      </a:rPr>
                                      <m:t>d</m:t>
                                    </m:r>
                                  </m:sub>
                                </m:sSub>
                                <m:r>
                                  <a:rPr lang="es-ES_tradnl" sz="1800" kern="1200">
                                    <a:solidFill>
                                      <a:schemeClr val="tx1"/>
                                    </a:solidFill>
                                    <a:effectLst/>
                                    <a:latin typeface="Cambria Math" panose="02040503050406030204" pitchFamily="18" charset="0"/>
                                    <a:ea typeface="+mn-ea"/>
                                    <a:cs typeface="+mn-cs"/>
                                  </a:rPr>
                                  <m:t>=</m:t>
                                </m:r>
                                <m:r>
                                  <a:rPr lang="es-ES_tradnl" sz="1600" kern="1200" smtClean="0">
                                    <a:solidFill>
                                      <a:schemeClr val="tx1"/>
                                    </a:solidFill>
                                    <a:effectLst/>
                                    <a:latin typeface="Cambria Math" panose="02040503050406030204" pitchFamily="18" charset="0"/>
                                    <a:ea typeface="+mn-ea"/>
                                    <a:cs typeface="+mn-cs"/>
                                  </a:rPr>
                                  <m:t>2249</m:t>
                                </m:r>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r>
                                      <m:rPr>
                                        <m:sty m:val="p"/>
                                      </m:rPr>
                                      <a:rPr lang="es-ES_tradnl" sz="2000" kern="1200" smtClean="0">
                                        <a:solidFill>
                                          <a:schemeClr val="tx1"/>
                                        </a:solidFill>
                                        <a:effectLst/>
                                        <a:latin typeface="Cambria Math" panose="02040503050406030204" pitchFamily="18" charset="0"/>
                                        <a:ea typeface="+mn-ea"/>
                                        <a:cs typeface="+mn-cs"/>
                                      </a:rPr>
                                      <m:t>psi</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370840">
                    <a:tc>
                      <a:txBody>
                        <a:bodyPr/>
                        <a:lstStyle/>
                        <a:p>
                          <a:pPr algn="l"/>
                          <a:r>
                            <a:rPr lang="es-ES_tradnl" sz="1800" kern="1200" dirty="0">
                              <a:solidFill>
                                <a:schemeClr val="tx1"/>
                              </a:solidFill>
                              <a:effectLst/>
                              <a:latin typeface="+mn-lt"/>
                              <a:ea typeface="+mn-ea"/>
                              <a:cs typeface="+mn-cs"/>
                            </a:rPr>
                            <a:t>Presión de operación </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P</m:t>
                                    </m:r>
                                  </m:e>
                                  <m:sub>
                                    <m:r>
                                      <m:rPr>
                                        <m:sty m:val="p"/>
                                      </m:rPr>
                                      <a:rPr lang="es-ES" sz="1800" b="0" i="0" kern="1200" smtClean="0">
                                        <a:solidFill>
                                          <a:schemeClr val="tx1"/>
                                        </a:solidFill>
                                        <a:effectLst/>
                                        <a:latin typeface="Cambria Math" panose="02040503050406030204" pitchFamily="18" charset="0"/>
                                        <a:ea typeface="+mn-ea"/>
                                        <a:cs typeface="+mn-cs"/>
                                      </a:rPr>
                                      <m:t>o</m:t>
                                    </m:r>
                                  </m:sub>
                                </m:sSub>
                                <m:r>
                                  <a:rPr lang="es-ES_tradnl" sz="1800" kern="1200">
                                    <a:solidFill>
                                      <a:schemeClr val="tx1"/>
                                    </a:solidFill>
                                    <a:effectLst/>
                                    <a:latin typeface="Cambria Math" panose="02040503050406030204" pitchFamily="18" charset="0"/>
                                    <a:ea typeface="+mn-ea"/>
                                    <a:cs typeface="+mn-cs"/>
                                  </a:rPr>
                                  <m:t>=</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P</m:t>
                                    </m:r>
                                  </m:e>
                                  <m:sub>
                                    <m:r>
                                      <m:rPr>
                                        <m:sty m:val="p"/>
                                      </m:rPr>
                                      <a:rPr lang="es-ES" sz="1800" b="0" i="0" kern="1200" smtClean="0">
                                        <a:solidFill>
                                          <a:schemeClr val="tx1"/>
                                        </a:solidFill>
                                        <a:effectLst/>
                                        <a:latin typeface="Cambria Math" panose="02040503050406030204" pitchFamily="18" charset="0"/>
                                        <a:ea typeface="+mn-ea"/>
                                        <a:cs typeface="+mn-cs"/>
                                      </a:rPr>
                                      <m:t>d</m:t>
                                    </m:r>
                                  </m:sub>
                                </m:sSub>
                                <m:r>
                                  <a:rPr lang="es-ES" sz="1800" b="0" i="0" kern="1200" smtClean="0">
                                    <a:solidFill>
                                      <a:schemeClr val="tx1"/>
                                    </a:solidFill>
                                    <a:effectLst/>
                                    <a:latin typeface="Cambria Math" panose="02040503050406030204" pitchFamily="18" charset="0"/>
                                    <a:ea typeface="+mn-ea"/>
                                    <a:cs typeface="+mn-cs"/>
                                  </a:rPr>
                                  <m:t>−</m:t>
                                </m:r>
                                <m:r>
                                  <a:rPr lang="es-ES_tradnl" sz="1800" kern="1200">
                                    <a:solidFill>
                                      <a:schemeClr val="tx1"/>
                                    </a:solidFill>
                                    <a:effectLst/>
                                    <a:latin typeface="Cambria Math" panose="02040503050406030204" pitchFamily="18" charset="0"/>
                                    <a:ea typeface="+mn-ea"/>
                                    <a:cs typeface="+mn-cs"/>
                                  </a:rPr>
                                  <m:t>30</m:t>
                                </m:r>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S" sz="2000" i="1" kern="1200" smtClean="0">
                                        <a:solidFill>
                                          <a:schemeClr val="tx1"/>
                                        </a:solidFill>
                                        <a:effectLst/>
                                        <a:latin typeface="Cambria Math" panose="02040503050406030204" pitchFamily="18" charset="0"/>
                                        <a:ea typeface="+mn-ea"/>
                                        <a:cs typeface="+mn-cs"/>
                                      </a:rPr>
                                    </m:ctrlPr>
                                  </m:sSubPr>
                                  <m:e>
                                    <m:r>
                                      <m:rPr>
                                        <m:sty m:val="p"/>
                                      </m:rPr>
                                      <a:rPr lang="es-ES_tradnl" sz="2000" kern="1200">
                                        <a:solidFill>
                                          <a:schemeClr val="tx1"/>
                                        </a:solidFill>
                                        <a:effectLst/>
                                        <a:latin typeface="Cambria Math" panose="02040503050406030204" pitchFamily="18" charset="0"/>
                                        <a:ea typeface="+mn-ea"/>
                                        <a:cs typeface="+mn-cs"/>
                                      </a:rPr>
                                      <m:t>P</m:t>
                                    </m:r>
                                  </m:e>
                                  <m:sub>
                                    <m:r>
                                      <m:rPr>
                                        <m:sty m:val="p"/>
                                      </m:rPr>
                                      <a:rPr lang="es-ES" sz="2000" b="0" i="0" kern="1200" smtClean="0">
                                        <a:solidFill>
                                          <a:schemeClr val="tx1"/>
                                        </a:solidFill>
                                        <a:effectLst/>
                                        <a:latin typeface="Cambria Math" panose="02040503050406030204" pitchFamily="18" charset="0"/>
                                        <a:ea typeface="+mn-ea"/>
                                        <a:cs typeface="+mn-cs"/>
                                      </a:rPr>
                                      <m:t>o</m:t>
                                    </m:r>
                                  </m:sub>
                                </m:sSub>
                                <m:r>
                                  <a:rPr lang="es-ES_tradnl" sz="2000" kern="1200">
                                    <a:solidFill>
                                      <a:schemeClr val="tx1"/>
                                    </a:solidFill>
                                    <a:effectLst/>
                                    <a:latin typeface="Cambria Math" panose="02040503050406030204" pitchFamily="18" charset="0"/>
                                    <a:ea typeface="+mn-ea"/>
                                    <a:cs typeface="+mn-cs"/>
                                  </a:rPr>
                                  <m:t>=</m:t>
                                </m:r>
                                <m:r>
                                  <a:rPr lang="es-ES" sz="1800" b="0" i="0" kern="1200" smtClean="0">
                                    <a:solidFill>
                                      <a:schemeClr val="tx1"/>
                                    </a:solidFill>
                                    <a:effectLst/>
                                    <a:latin typeface="Cambria Math" panose="02040503050406030204" pitchFamily="18" charset="0"/>
                                    <a:ea typeface="+mn-ea"/>
                                    <a:cs typeface="+mn-cs"/>
                                  </a:rPr>
                                  <m:t>2219</m:t>
                                </m:r>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m:rPr>
                                        <m:sty m:val="p"/>
                                      </m:rPr>
                                      <a:rPr lang="es-ES_tradnl" sz="1800" kern="1200" smtClean="0">
                                        <a:solidFill>
                                          <a:schemeClr val="tx1"/>
                                        </a:solidFill>
                                        <a:effectLst/>
                                        <a:latin typeface="Cambria Math" panose="02040503050406030204" pitchFamily="18" charset="0"/>
                                        <a:ea typeface="+mn-ea"/>
                                        <a:cs typeface="+mn-cs"/>
                                      </a:rPr>
                                      <m:t>psi</m:t>
                                    </m:r>
                                  </m:e>
                                </m:d>
                              </m:oMath>
                            </m:oMathPara>
                          </a14:m>
                          <a:endParaRPr lang="es-EC"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57794033"/>
                      </a:ext>
                    </a:extLst>
                  </a:tr>
                </a:tbl>
              </a:graphicData>
            </a:graphic>
          </p:graphicFrame>
        </mc:Choice>
        <mc:Fallback>
          <p:graphicFrame>
            <p:nvGraphicFramePr>
              <p:cNvPr id="4" name="2 Tabla">
                <a:extLst>
                  <a:ext uri="{FF2B5EF4-FFF2-40B4-BE49-F238E27FC236}">
                    <a16:creationId xmlns:a16="http://schemas.microsoft.com/office/drawing/2014/main" xmlns:a14="http://schemas.microsoft.com/office/drawing/2010/main" xmlns="" id="{68B2FDE7-BF42-441C-90F7-AD213B65C34F}"/>
                  </a:ext>
                </a:extLst>
              </p:cNvPr>
              <p:cNvGraphicFramePr>
                <a:graphicFrameLocks noGrp="1"/>
              </p:cNvGraphicFramePr>
              <p:nvPr>
                <p:extLst>
                  <p:ext uri="{D42A27DB-BD31-4B8C-83A1-F6EECF244321}">
                    <p14:modId xmlns:p14="http://schemas.microsoft.com/office/powerpoint/2010/main" val="1975038413"/>
                  </p:ext>
                </p:extLst>
              </p:nvPr>
            </p:nvGraphicFramePr>
            <p:xfrm>
              <a:off x="429622" y="2938933"/>
              <a:ext cx="11135362" cy="2101216"/>
            </p:xfrm>
            <a:graphic>
              <a:graphicData uri="http://schemas.openxmlformats.org/drawingml/2006/table">
                <a:tbl>
                  <a:tblPr firstRow="1" bandRow="1">
                    <a:tableStyleId>{5DA37D80-6434-44D0-A028-1B22A696006F}</a:tableStyleId>
                  </a:tblPr>
                  <a:tblGrid>
                    <a:gridCol w="4795521">
                      <a:extLst>
                        <a:ext uri="{9D8B030D-6E8A-4147-A177-3AD203B41FA5}">
                          <a16:colId xmlns:a16="http://schemas.microsoft.com/office/drawing/2014/main" xmlns:a14="http://schemas.microsoft.com/office/drawing/2010/main" xmlns="" val="20000"/>
                        </a:ext>
                      </a:extLst>
                    </a:gridCol>
                    <a:gridCol w="3600267">
                      <a:extLst>
                        <a:ext uri="{9D8B030D-6E8A-4147-A177-3AD203B41FA5}">
                          <a16:colId xmlns:a16="http://schemas.microsoft.com/office/drawing/2014/main" xmlns:a14="http://schemas.microsoft.com/office/drawing/2010/main" xmlns="" val="20001"/>
                        </a:ext>
                      </a:extLst>
                    </a:gridCol>
                    <a:gridCol w="1747805">
                      <a:extLst>
                        <a:ext uri="{9D8B030D-6E8A-4147-A177-3AD203B41FA5}">
                          <a16:colId xmlns:a16="http://schemas.microsoft.com/office/drawing/2014/main" xmlns:a14="http://schemas.microsoft.com/office/drawing/2010/main" xmlns="" val="1779242893"/>
                        </a:ext>
                      </a:extLst>
                    </a:gridCol>
                    <a:gridCol w="991769">
                      <a:extLst>
                        <a:ext uri="{9D8B030D-6E8A-4147-A177-3AD203B41FA5}">
                          <a16:colId xmlns:a16="http://schemas.microsoft.com/office/drawing/2014/main" xmlns:a14="http://schemas.microsoft.com/office/drawing/2010/main" xmlns="" val="20003"/>
                        </a:ext>
                      </a:extLst>
                    </a:gridCol>
                  </a:tblGrid>
                  <a:tr h="396240">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a14="http://schemas.microsoft.com/office/drawing/2010/main" xmlns="" val="10000"/>
                      </a:ext>
                    </a:extLst>
                  </a:tr>
                  <a:tr h="660273">
                    <a:tc>
                      <a:txBody>
                        <a:bodyPr/>
                        <a:lstStyle/>
                        <a:p>
                          <a:pPr algn="l"/>
                          <a:r>
                            <a:rPr lang="es-ES_tradnl" sz="1800" kern="1200" dirty="0">
                              <a:solidFill>
                                <a:schemeClr val="tx1"/>
                              </a:solidFill>
                              <a:effectLst/>
                              <a:latin typeface="+mn-lt"/>
                              <a:ea typeface="+mn-ea"/>
                              <a:cs typeface="+mn-cs"/>
                            </a:rPr>
                            <a:t>Espesor de la pared de caldero </a:t>
                          </a:r>
                          <a:endParaRPr lang="es-EC" sz="2000" b="1" dirty="0">
                            <a:latin typeface="Times New Roman" panose="02020603050405020304" pitchFamily="18" charset="0"/>
                            <a:cs typeface="Times New Roman" panose="02020603050405020304" pitchFamily="18" charset="0"/>
                          </a:endParaRPr>
                        </a:p>
                      </a:txBody>
                      <a:tcPr/>
                    </a:tc>
                    <a:tc>
                      <a:txBody>
                        <a:bodyPr/>
                        <a:lstStyle/>
                        <a:p>
                          <a:endParaRPr lang="es-EC"/>
                        </a:p>
                      </a:txBody>
                      <a:tcPr anchor="ctr">
                        <a:blipFill rotWithShape="0">
                          <a:blip r:embed="rId2"/>
                          <a:stretch>
                            <a:fillRect l="-133333" t="-64815" r="-76650" b="-169444"/>
                          </a:stretch>
                        </a:blipFill>
                      </a:tcPr>
                    </a:tc>
                    <a:tc>
                      <a:txBody>
                        <a:bodyPr/>
                        <a:lstStyle/>
                        <a:p>
                          <a:endParaRPr lang="es-EC"/>
                        </a:p>
                      </a:txBody>
                      <a:tcPr anchor="ctr">
                        <a:blipFill rotWithShape="0">
                          <a:blip r:embed="rId2"/>
                          <a:stretch>
                            <a:fillRect l="-480488" t="-64815" r="-57840" b="-169444"/>
                          </a:stretch>
                        </a:blipFill>
                      </a:tcPr>
                    </a:tc>
                    <a:tc>
                      <a:txBody>
                        <a:bodyPr/>
                        <a:lstStyle/>
                        <a:p>
                          <a:endParaRPr lang="es-EC"/>
                        </a:p>
                      </a:txBody>
                      <a:tcPr anchor="ctr">
                        <a:blipFill rotWithShape="0">
                          <a:blip r:embed="rId2"/>
                          <a:stretch>
                            <a:fillRect l="-1022086" t="-64815" r="-1840" b="-169444"/>
                          </a:stretch>
                        </a:blipFill>
                      </a:tcPr>
                    </a:tc>
                    <a:extLst>
                      <a:ext uri="{0D108BD9-81ED-4DB2-BD59-A6C34878D82A}">
                        <a16:rowId xmlns:a16="http://schemas.microsoft.com/office/drawing/2014/main" xmlns:a14="http://schemas.microsoft.com/office/drawing/2010/main" xmlns="" val="10003"/>
                      </a:ext>
                    </a:extLst>
                  </a:tr>
                  <a:tr h="655511">
                    <a:tc>
                      <a:txBody>
                        <a:bodyPr/>
                        <a:lstStyle/>
                        <a:p>
                          <a:pPr algn="l"/>
                          <a:r>
                            <a:rPr lang="es-ES_tradnl" sz="1800" kern="1200" dirty="0">
                              <a:solidFill>
                                <a:schemeClr val="tx1"/>
                              </a:solidFill>
                              <a:effectLst/>
                              <a:latin typeface="+mn-lt"/>
                              <a:ea typeface="+mn-ea"/>
                              <a:cs typeface="+mn-cs"/>
                            </a:rPr>
                            <a:t>Presión de diseño </a:t>
                          </a:r>
                          <a:endParaRPr lang="es-EC" sz="2000" b="1" dirty="0">
                            <a:latin typeface="Times New Roman" panose="02020603050405020304" pitchFamily="18" charset="0"/>
                            <a:cs typeface="Times New Roman" panose="02020603050405020304" pitchFamily="18" charset="0"/>
                          </a:endParaRPr>
                        </a:p>
                      </a:txBody>
                      <a:tcPr/>
                    </a:tc>
                    <a:tc>
                      <a:txBody>
                        <a:bodyPr/>
                        <a:lstStyle/>
                        <a:p>
                          <a:endParaRPr lang="es-EC"/>
                        </a:p>
                      </a:txBody>
                      <a:tcPr anchor="ctr">
                        <a:blipFill rotWithShape="0">
                          <a:blip r:embed="rId2"/>
                          <a:stretch>
                            <a:fillRect l="-133333" t="-164815" r="-76650" b="-69444"/>
                          </a:stretch>
                        </a:blipFill>
                      </a:tcPr>
                    </a:tc>
                    <a:tc>
                      <a:txBody>
                        <a:bodyPr/>
                        <a:lstStyle/>
                        <a:p>
                          <a:endParaRPr lang="es-EC"/>
                        </a:p>
                      </a:txBody>
                      <a:tcPr anchor="ctr">
                        <a:blipFill rotWithShape="0">
                          <a:blip r:embed="rId2"/>
                          <a:stretch>
                            <a:fillRect l="-480488" t="-164815" r="-57840" b="-69444"/>
                          </a:stretch>
                        </a:blipFill>
                      </a:tcPr>
                    </a:tc>
                    <a:tc>
                      <a:txBody>
                        <a:bodyPr/>
                        <a:lstStyle/>
                        <a:p>
                          <a:endParaRPr lang="es-EC"/>
                        </a:p>
                      </a:txBody>
                      <a:tcPr anchor="ctr">
                        <a:blipFill rotWithShape="0">
                          <a:blip r:embed="rId2"/>
                          <a:stretch>
                            <a:fillRect l="-1022086" t="-164815" r="-1840" b="-69444"/>
                          </a:stretch>
                        </a:blipFill>
                      </a:tcPr>
                    </a:tc>
                    <a:extLst>
                      <a:ext uri="{0D108BD9-81ED-4DB2-BD59-A6C34878D82A}">
                        <a16:rowId xmlns:a16="http://schemas.microsoft.com/office/drawing/2014/main" xmlns:a14="http://schemas.microsoft.com/office/drawing/2010/main" xmlns="" val="10007"/>
                      </a:ext>
                    </a:extLst>
                  </a:tr>
                  <a:tr h="389192">
                    <a:tc>
                      <a:txBody>
                        <a:bodyPr/>
                        <a:lstStyle/>
                        <a:p>
                          <a:pPr algn="l"/>
                          <a:r>
                            <a:rPr lang="es-ES_tradnl" sz="1800" kern="1200" dirty="0">
                              <a:solidFill>
                                <a:schemeClr val="tx1"/>
                              </a:solidFill>
                              <a:effectLst/>
                              <a:latin typeface="+mn-lt"/>
                              <a:ea typeface="+mn-ea"/>
                              <a:cs typeface="+mn-cs"/>
                            </a:rPr>
                            <a:t>Presión de operación </a:t>
                          </a:r>
                          <a:endParaRPr lang="es-EC" sz="2000" b="1" dirty="0">
                            <a:latin typeface="Times New Roman" panose="02020603050405020304" pitchFamily="18" charset="0"/>
                            <a:cs typeface="Times New Roman" panose="02020603050405020304" pitchFamily="18" charset="0"/>
                          </a:endParaRPr>
                        </a:p>
                      </a:txBody>
                      <a:tcPr/>
                    </a:tc>
                    <a:tc>
                      <a:txBody>
                        <a:bodyPr/>
                        <a:lstStyle/>
                        <a:p>
                          <a:endParaRPr lang="es-EC"/>
                        </a:p>
                      </a:txBody>
                      <a:tcPr>
                        <a:blipFill rotWithShape="0">
                          <a:blip r:embed="rId2"/>
                          <a:stretch>
                            <a:fillRect l="-133333" t="-446875" r="-76650" b="-17188"/>
                          </a:stretch>
                        </a:blipFill>
                      </a:tcPr>
                    </a:tc>
                    <a:tc>
                      <a:txBody>
                        <a:bodyPr/>
                        <a:lstStyle/>
                        <a:p>
                          <a:endParaRPr lang="es-EC"/>
                        </a:p>
                      </a:txBody>
                      <a:tcPr>
                        <a:blipFill rotWithShape="0">
                          <a:blip r:embed="rId2"/>
                          <a:stretch>
                            <a:fillRect l="-480488" t="-446875" r="-57840" b="-17188"/>
                          </a:stretch>
                        </a:blipFill>
                      </a:tcPr>
                    </a:tc>
                    <a:tc>
                      <a:txBody>
                        <a:bodyPr/>
                        <a:lstStyle/>
                        <a:p>
                          <a:endParaRPr lang="es-EC"/>
                        </a:p>
                      </a:txBody>
                      <a:tcPr>
                        <a:blipFill rotWithShape="0">
                          <a:blip r:embed="rId2"/>
                          <a:stretch>
                            <a:fillRect l="-1022086" t="-446875" r="-1840" b="-17188"/>
                          </a:stretch>
                        </a:blipFill>
                      </a:tcPr>
                    </a:tc>
                    <a:extLst>
                      <a:ext uri="{0D108BD9-81ED-4DB2-BD59-A6C34878D82A}">
                        <a16:rowId xmlns:a16="http://schemas.microsoft.com/office/drawing/2014/main" xmlns:a14="http://schemas.microsoft.com/office/drawing/2010/main" xmlns="" val="4157794033"/>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 name="Tabla 2">
                <a:extLst>
                  <a:ext uri="{FF2B5EF4-FFF2-40B4-BE49-F238E27FC236}">
                    <a16:creationId xmlns:a16="http://schemas.microsoft.com/office/drawing/2014/main" xmlns="" id="{632D0AD7-6798-4DC7-9BF6-A8D3CCDD9DD1}"/>
                  </a:ext>
                </a:extLst>
              </p:cNvPr>
              <p:cNvGraphicFramePr>
                <a:graphicFrameLocks noGrp="1"/>
              </p:cNvGraphicFramePr>
              <p:nvPr>
                <p:extLst>
                  <p:ext uri="{D42A27DB-BD31-4B8C-83A1-F6EECF244321}">
                    <p14:modId xmlns:p14="http://schemas.microsoft.com/office/powerpoint/2010/main" val="2303481597"/>
                  </p:ext>
                </p:extLst>
              </p:nvPr>
            </p:nvGraphicFramePr>
            <p:xfrm>
              <a:off x="1176172" y="1601474"/>
              <a:ext cx="8016876" cy="779907"/>
            </p:xfrm>
            <a:graphic>
              <a:graphicData uri="http://schemas.openxmlformats.org/drawingml/2006/table">
                <a:tbl>
                  <a:tblPr firstRow="1" firstCol="1" bandRow="1">
                    <a:tableStyleId>{0E3FDE45-AF77-4B5C-9715-49D594BDF05E}</a:tableStyleId>
                  </a:tblPr>
                  <a:tblGrid>
                    <a:gridCol w="865188">
                      <a:extLst>
                        <a:ext uri="{9D8B030D-6E8A-4147-A177-3AD203B41FA5}">
                          <a16:colId xmlns:a16="http://schemas.microsoft.com/office/drawing/2014/main" xmlns="" val="1601752002"/>
                        </a:ext>
                      </a:extLst>
                    </a:gridCol>
                    <a:gridCol w="947738">
                      <a:extLst>
                        <a:ext uri="{9D8B030D-6E8A-4147-A177-3AD203B41FA5}">
                          <a16:colId xmlns:a16="http://schemas.microsoft.com/office/drawing/2014/main" xmlns="" val="1496835964"/>
                        </a:ext>
                      </a:extLst>
                    </a:gridCol>
                    <a:gridCol w="1336675">
                      <a:extLst>
                        <a:ext uri="{9D8B030D-6E8A-4147-A177-3AD203B41FA5}">
                          <a16:colId xmlns:a16="http://schemas.microsoft.com/office/drawing/2014/main" xmlns="" val="2146024250"/>
                        </a:ext>
                      </a:extLst>
                    </a:gridCol>
                    <a:gridCol w="984250">
                      <a:extLst>
                        <a:ext uri="{9D8B030D-6E8A-4147-A177-3AD203B41FA5}">
                          <a16:colId xmlns:a16="http://schemas.microsoft.com/office/drawing/2014/main" xmlns="" val="1938801795"/>
                        </a:ext>
                      </a:extLst>
                    </a:gridCol>
                    <a:gridCol w="511175">
                      <a:extLst>
                        <a:ext uri="{9D8B030D-6E8A-4147-A177-3AD203B41FA5}">
                          <a16:colId xmlns:a16="http://schemas.microsoft.com/office/drawing/2014/main" xmlns="" val="341895597"/>
                        </a:ext>
                      </a:extLst>
                    </a:gridCol>
                    <a:gridCol w="1123950">
                      <a:extLst>
                        <a:ext uri="{9D8B030D-6E8A-4147-A177-3AD203B41FA5}">
                          <a16:colId xmlns:a16="http://schemas.microsoft.com/office/drawing/2014/main" xmlns="" val="571360665"/>
                        </a:ext>
                      </a:extLst>
                    </a:gridCol>
                    <a:gridCol w="1123950">
                      <a:extLst>
                        <a:ext uri="{9D8B030D-6E8A-4147-A177-3AD203B41FA5}">
                          <a16:colId xmlns:a16="http://schemas.microsoft.com/office/drawing/2014/main" xmlns="" val="2475232694"/>
                        </a:ext>
                      </a:extLst>
                    </a:gridCol>
                    <a:gridCol w="1123950">
                      <a:extLst>
                        <a:ext uri="{9D8B030D-6E8A-4147-A177-3AD203B41FA5}">
                          <a16:colId xmlns:a16="http://schemas.microsoft.com/office/drawing/2014/main" xmlns="" val="3035632487"/>
                        </a:ext>
                      </a:extLst>
                    </a:gridCol>
                  </a:tblGrid>
                  <a:tr h="490855">
                    <a:tc>
                      <a:txBody>
                        <a:bodyPr/>
                        <a:lstStyle/>
                        <a:p>
                          <a:pPr indent="180340" algn="ctr">
                            <a:lnSpc>
                              <a:spcPct val="115000"/>
                            </a:lnSpc>
                            <a:spcAft>
                              <a:spcPts val="1000"/>
                            </a:spcAft>
                          </a:pPr>
                          <a:r>
                            <a:rPr lang="es-ES_tradnl" sz="1800" dirty="0">
                              <a:effectLst/>
                            </a:rPr>
                            <a:t>R</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t</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S</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CA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sz="1800">
                                        <a:effectLst/>
                                      </a:rPr>
                                    </m:ctrlPr>
                                  </m:sSubPr>
                                  <m:e>
                                    <m:r>
                                      <a:rPr lang="es-ES_tradnl" sz="1800">
                                        <a:effectLst/>
                                      </a:rPr>
                                      <m:t>∅</m:t>
                                    </m:r>
                                  </m:e>
                                  <m:sub>
                                    <m:r>
                                      <m:rPr>
                                        <m:sty m:val="p"/>
                                      </m:rPr>
                                      <a:rPr lang="es-ES_tradnl" sz="1800">
                                        <a:effectLst/>
                                      </a:rPr>
                                      <m:t>e</m:t>
                                    </m:r>
                                  </m:sub>
                                </m:sSub>
                              </m:oMath>
                            </m:oMathPara>
                          </a14:m>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sz="1800">
                                        <a:effectLst/>
                                      </a:rPr>
                                    </m:ctrlPr>
                                  </m:sSubPr>
                                  <m:e>
                                    <m:r>
                                      <a:rPr lang="es-ES_tradnl" sz="1800">
                                        <a:effectLst/>
                                      </a:rPr>
                                      <m:t>∅</m:t>
                                    </m:r>
                                  </m:e>
                                  <m:sub>
                                    <m:r>
                                      <m:rPr>
                                        <m:sty m:val="p"/>
                                      </m:rPr>
                                      <a:rPr lang="es-ES_tradnl" sz="1800">
                                        <a:effectLst/>
                                      </a:rPr>
                                      <m:t>i</m:t>
                                    </m:r>
                                  </m:sub>
                                </m:sSub>
                              </m:oMath>
                            </m:oMathPara>
                          </a14:m>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3965404"/>
                      </a:ext>
                    </a:extLst>
                  </a:tr>
                  <a:tr h="210312">
                    <a:tc>
                      <a:txBody>
                        <a:bodyPr/>
                        <a:lstStyle/>
                        <a:p>
                          <a:pPr indent="180340" algn="ctr">
                            <a:lnSpc>
                              <a:spcPct val="115000"/>
                            </a:lnSpc>
                            <a:spcAft>
                              <a:spcPts val="1000"/>
                            </a:spcAft>
                          </a:pPr>
                          <a:r>
                            <a:rPr lang="es-ES_tradnl" sz="1800">
                              <a:effectLst/>
                            </a:rPr>
                            <a:t>4.8”</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dirty="0">
                              <a:effectLst/>
                            </a:rPr>
                            <a:t>0.59”</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21600 psi</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1/32”</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1</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273mm</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245mm</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dirty="0">
                              <a:effectLst/>
                            </a:rPr>
                            <a:t>600mm</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35645494"/>
                      </a:ext>
                    </a:extLst>
                  </a:tr>
                </a:tbl>
              </a:graphicData>
            </a:graphic>
          </p:graphicFrame>
        </mc:Choice>
        <mc:Fallback>
          <p:graphicFrame>
            <p:nvGraphicFramePr>
              <p:cNvPr id="3" name="Tabla 2">
                <a:extLst>
                  <a:ext uri="{FF2B5EF4-FFF2-40B4-BE49-F238E27FC236}">
                    <a16:creationId xmlns:a16="http://schemas.microsoft.com/office/drawing/2014/main" xmlns:a14="http://schemas.microsoft.com/office/drawing/2010/main" xmlns="" id="{632D0AD7-6798-4DC7-9BF6-A8D3CCDD9DD1}"/>
                  </a:ext>
                </a:extLst>
              </p:cNvPr>
              <p:cNvGraphicFramePr>
                <a:graphicFrameLocks noGrp="1"/>
              </p:cNvGraphicFramePr>
              <p:nvPr>
                <p:extLst>
                  <p:ext uri="{D42A27DB-BD31-4B8C-83A1-F6EECF244321}">
                    <p14:modId xmlns:p14="http://schemas.microsoft.com/office/powerpoint/2010/main" val="2303481597"/>
                  </p:ext>
                </p:extLst>
              </p:nvPr>
            </p:nvGraphicFramePr>
            <p:xfrm>
              <a:off x="1176172" y="1601474"/>
              <a:ext cx="8016876" cy="779907"/>
            </p:xfrm>
            <a:graphic>
              <a:graphicData uri="http://schemas.openxmlformats.org/drawingml/2006/table">
                <a:tbl>
                  <a:tblPr firstRow="1" firstCol="1" bandRow="1">
                    <a:tableStyleId>{0E3FDE45-AF77-4B5C-9715-49D594BDF05E}</a:tableStyleId>
                  </a:tblPr>
                  <a:tblGrid>
                    <a:gridCol w="865188">
                      <a:extLst>
                        <a:ext uri="{9D8B030D-6E8A-4147-A177-3AD203B41FA5}">
                          <a16:colId xmlns:a16="http://schemas.microsoft.com/office/drawing/2014/main" xmlns:a14="http://schemas.microsoft.com/office/drawing/2010/main" xmlns="" val="1601752002"/>
                        </a:ext>
                      </a:extLst>
                    </a:gridCol>
                    <a:gridCol w="947738">
                      <a:extLst>
                        <a:ext uri="{9D8B030D-6E8A-4147-A177-3AD203B41FA5}">
                          <a16:colId xmlns:a16="http://schemas.microsoft.com/office/drawing/2014/main" xmlns:a14="http://schemas.microsoft.com/office/drawing/2010/main" xmlns="" val="1496835964"/>
                        </a:ext>
                      </a:extLst>
                    </a:gridCol>
                    <a:gridCol w="1336675">
                      <a:extLst>
                        <a:ext uri="{9D8B030D-6E8A-4147-A177-3AD203B41FA5}">
                          <a16:colId xmlns:a16="http://schemas.microsoft.com/office/drawing/2014/main" xmlns:a14="http://schemas.microsoft.com/office/drawing/2010/main" xmlns="" val="2146024250"/>
                        </a:ext>
                      </a:extLst>
                    </a:gridCol>
                    <a:gridCol w="984250">
                      <a:extLst>
                        <a:ext uri="{9D8B030D-6E8A-4147-A177-3AD203B41FA5}">
                          <a16:colId xmlns:a16="http://schemas.microsoft.com/office/drawing/2014/main" xmlns:a14="http://schemas.microsoft.com/office/drawing/2010/main" xmlns="" val="1938801795"/>
                        </a:ext>
                      </a:extLst>
                    </a:gridCol>
                    <a:gridCol w="511175">
                      <a:extLst>
                        <a:ext uri="{9D8B030D-6E8A-4147-A177-3AD203B41FA5}">
                          <a16:colId xmlns:a16="http://schemas.microsoft.com/office/drawing/2014/main" xmlns:a14="http://schemas.microsoft.com/office/drawing/2010/main" xmlns="" val="341895597"/>
                        </a:ext>
                      </a:extLst>
                    </a:gridCol>
                    <a:gridCol w="1123950">
                      <a:extLst>
                        <a:ext uri="{9D8B030D-6E8A-4147-A177-3AD203B41FA5}">
                          <a16:colId xmlns:a16="http://schemas.microsoft.com/office/drawing/2014/main" xmlns:a14="http://schemas.microsoft.com/office/drawing/2010/main" xmlns="" val="571360665"/>
                        </a:ext>
                      </a:extLst>
                    </a:gridCol>
                    <a:gridCol w="1123950">
                      <a:extLst>
                        <a:ext uri="{9D8B030D-6E8A-4147-A177-3AD203B41FA5}">
                          <a16:colId xmlns:a16="http://schemas.microsoft.com/office/drawing/2014/main" xmlns:a14="http://schemas.microsoft.com/office/drawing/2010/main" xmlns="" val="2475232694"/>
                        </a:ext>
                      </a:extLst>
                    </a:gridCol>
                    <a:gridCol w="1123950">
                      <a:extLst>
                        <a:ext uri="{9D8B030D-6E8A-4147-A177-3AD203B41FA5}">
                          <a16:colId xmlns:a16="http://schemas.microsoft.com/office/drawing/2014/main" xmlns:a14="http://schemas.microsoft.com/office/drawing/2010/main" xmlns="" val="3035632487"/>
                        </a:ext>
                      </a:extLst>
                    </a:gridCol>
                  </a:tblGrid>
                  <a:tr h="490855">
                    <a:tc>
                      <a:txBody>
                        <a:bodyPr/>
                        <a:lstStyle/>
                        <a:p>
                          <a:pPr indent="180340" algn="ctr">
                            <a:lnSpc>
                              <a:spcPct val="115000"/>
                            </a:lnSpc>
                            <a:spcAft>
                              <a:spcPts val="1000"/>
                            </a:spcAft>
                          </a:pPr>
                          <a:r>
                            <a:rPr lang="es-ES_tradnl" sz="1800" dirty="0">
                              <a:effectLst/>
                            </a:rPr>
                            <a:t>R</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t</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S</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CA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412973" t="-1235" r="-200541" b="-87654"/>
                          </a:stretch>
                        </a:blipFill>
                      </a:tcPr>
                    </a:tc>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515761" t="-1235" r="-101630" b="-87654"/>
                          </a:stretch>
                        </a:blipFill>
                      </a:tcPr>
                    </a:tc>
                    <a:tc>
                      <a:txBody>
                        <a:bodyPr/>
                        <a:lstStyle/>
                        <a:p>
                          <a:pPr indent="180340" algn="ctr">
                            <a:lnSpc>
                              <a:spcPct val="115000"/>
                            </a:lnSpc>
                            <a:spcAft>
                              <a:spcPts val="1000"/>
                            </a:spcAft>
                          </a:pPr>
                          <a:r>
                            <a:rPr lang="es-ES_tradnl" sz="1800">
                              <a:effectLst/>
                            </a:rPr>
                            <a:t>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3873965404"/>
                      </a:ext>
                    </a:extLst>
                  </a:tr>
                  <a:tr h="289052">
                    <a:tc>
                      <a:txBody>
                        <a:bodyPr/>
                        <a:lstStyle/>
                        <a:p>
                          <a:pPr indent="180340" algn="ctr">
                            <a:lnSpc>
                              <a:spcPct val="115000"/>
                            </a:lnSpc>
                            <a:spcAft>
                              <a:spcPts val="1000"/>
                            </a:spcAft>
                          </a:pPr>
                          <a:r>
                            <a:rPr lang="es-ES_tradnl" sz="1800">
                              <a:effectLst/>
                            </a:rPr>
                            <a:t>4.8”</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dirty="0">
                              <a:effectLst/>
                            </a:rPr>
                            <a:t>0.59”</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21600 psi</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1/32”</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1</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273mm</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a:effectLst/>
                            </a:rPr>
                            <a:t>245mm</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1000"/>
                            </a:spcAft>
                          </a:pPr>
                          <a:r>
                            <a:rPr lang="es-ES_tradnl" sz="1800" dirty="0">
                              <a:effectLst/>
                            </a:rPr>
                            <a:t>600mm</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2635645494"/>
                      </a:ext>
                    </a:extLst>
                  </a:tr>
                </a:tbl>
              </a:graphicData>
            </a:graphic>
          </p:graphicFrame>
        </mc:Fallback>
      </mc:AlternateContent>
      <p:sp>
        <p:nvSpPr>
          <p:cNvPr id="8" name="Rectángulo 7">
            <a:extLst>
              <a:ext uri="{FF2B5EF4-FFF2-40B4-BE49-F238E27FC236}">
                <a16:creationId xmlns:a16="http://schemas.microsoft.com/office/drawing/2014/main" xmlns="" id="{440A2BB5-9A9D-41DD-8199-94A39034F9A7}"/>
              </a:ext>
            </a:extLst>
          </p:cNvPr>
          <p:cNvSpPr/>
          <p:nvPr/>
        </p:nvSpPr>
        <p:spPr>
          <a:xfrm>
            <a:off x="116664" y="1101830"/>
            <a:ext cx="5301451" cy="369332"/>
          </a:xfrm>
          <a:prstGeom prst="rect">
            <a:avLst/>
          </a:prstGeom>
        </p:spPr>
        <p:txBody>
          <a:bodyPr wrap="none">
            <a:spAutoFit/>
          </a:bodyPr>
          <a:lstStyle/>
          <a:p>
            <a:r>
              <a:rPr lang="es-ES_tradnl" i="1" dirty="0">
                <a:latin typeface="Arial" panose="020B0604020202020204" pitchFamily="34" charset="0"/>
                <a:ea typeface="Times New Roman" panose="02020603050405020304" pitchFamily="18" charset="0"/>
              </a:rPr>
              <a:t>Características Tubería API 5L SCH 80 GRADO A</a:t>
            </a:r>
            <a:endParaRPr lang="es-ES" dirty="0"/>
          </a:p>
        </p:txBody>
      </p:sp>
      <p:pic>
        <p:nvPicPr>
          <p:cNvPr id="6"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18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70D4BC-ECEE-402E-AF69-13372045ED48}"/>
              </a:ext>
            </a:extLst>
          </p:cNvPr>
          <p:cNvSpPr>
            <a:spLocks noGrp="1"/>
          </p:cNvSpPr>
          <p:nvPr>
            <p:ph type="title"/>
          </p:nvPr>
        </p:nvSpPr>
        <p:spPr>
          <a:xfrm>
            <a:off x="739503" y="383176"/>
            <a:ext cx="10515600" cy="741827"/>
          </a:xfrm>
        </p:spPr>
        <p:txBody>
          <a:bodyPr>
            <a:normAutofit/>
          </a:bodyPr>
          <a:lstStyle/>
          <a:p>
            <a:r>
              <a:rPr lang="es-ES" sz="2800" dirty="0"/>
              <a:t>Cálculo </a:t>
            </a:r>
            <a:r>
              <a:rPr lang="es-ES" sz="2800" dirty="0" smtClean="0"/>
              <a:t>de pernos</a:t>
            </a:r>
            <a:endParaRPr lang="es-ES" sz="2800" dirty="0"/>
          </a:p>
        </p:txBody>
      </p:sp>
      <mc:AlternateContent xmlns:mc="http://schemas.openxmlformats.org/markup-compatibility/2006">
        <mc:Choice xmlns:a14="http://schemas.microsoft.com/office/drawing/2010/main" Requires="a14">
          <p:graphicFrame>
            <p:nvGraphicFramePr>
              <p:cNvPr id="4" name="2 Tabla">
                <a:extLst>
                  <a:ext uri="{FF2B5EF4-FFF2-40B4-BE49-F238E27FC236}">
                    <a16:creationId xmlns:a16="http://schemas.microsoft.com/office/drawing/2014/main" xmlns="" id="{68B2FDE7-BF42-441C-90F7-AD213B65C34F}"/>
                  </a:ext>
                </a:extLst>
              </p:cNvPr>
              <p:cNvGraphicFramePr>
                <a:graphicFrameLocks noGrp="1"/>
              </p:cNvGraphicFramePr>
              <p:nvPr>
                <p:extLst/>
              </p:nvPr>
            </p:nvGraphicFramePr>
            <p:xfrm>
              <a:off x="565332" y="954386"/>
              <a:ext cx="11135362" cy="2882076"/>
            </p:xfrm>
            <a:graphic>
              <a:graphicData uri="http://schemas.openxmlformats.org/drawingml/2006/table">
                <a:tbl>
                  <a:tblPr firstRow="1" bandRow="1">
                    <a:tableStyleId>{5DA37D80-6434-44D0-A028-1B22A696006F}</a:tableStyleId>
                  </a:tblPr>
                  <a:tblGrid>
                    <a:gridCol w="4795521">
                      <a:extLst>
                        <a:ext uri="{9D8B030D-6E8A-4147-A177-3AD203B41FA5}">
                          <a16:colId xmlns:a16="http://schemas.microsoft.com/office/drawing/2014/main" xmlns="" val="20000"/>
                        </a:ext>
                      </a:extLst>
                    </a:gridCol>
                    <a:gridCol w="3424844">
                      <a:extLst>
                        <a:ext uri="{9D8B030D-6E8A-4147-A177-3AD203B41FA5}">
                          <a16:colId xmlns:a16="http://schemas.microsoft.com/office/drawing/2014/main" xmlns="" val="20001"/>
                        </a:ext>
                      </a:extLst>
                    </a:gridCol>
                    <a:gridCol w="1923228">
                      <a:extLst>
                        <a:ext uri="{9D8B030D-6E8A-4147-A177-3AD203B41FA5}">
                          <a16:colId xmlns:a16="http://schemas.microsoft.com/office/drawing/2014/main" xmlns="" val="1779242893"/>
                        </a:ext>
                      </a:extLst>
                    </a:gridCol>
                    <a:gridCol w="991769">
                      <a:extLst>
                        <a:ext uri="{9D8B030D-6E8A-4147-A177-3AD203B41FA5}">
                          <a16:colId xmlns:a16="http://schemas.microsoft.com/office/drawing/2014/main" xmlns="" val="20003"/>
                        </a:ext>
                      </a:extLst>
                    </a:gridCol>
                  </a:tblGrid>
                  <a:tr h="370840">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pPr algn="l"/>
                          <a:r>
                            <a:rPr lang="es-EC" sz="1800" b="0" kern="1200" dirty="0" smtClean="0">
                              <a:solidFill>
                                <a:schemeClr val="tx1"/>
                              </a:solidFill>
                              <a:effectLst/>
                              <a:latin typeface="+mn-lt"/>
                              <a:ea typeface="+mn-ea"/>
                              <a:cs typeface="+mn-cs"/>
                            </a:rPr>
                            <a:t>Diámetro</a:t>
                          </a:r>
                          <a:r>
                            <a:rPr lang="es-EC" sz="1800" b="0" kern="1200" baseline="0" dirty="0" smtClean="0">
                              <a:solidFill>
                                <a:schemeClr val="tx1"/>
                              </a:solidFill>
                              <a:effectLst/>
                              <a:latin typeface="+mn-lt"/>
                              <a:ea typeface="+mn-ea"/>
                              <a:cs typeface="+mn-cs"/>
                            </a:rPr>
                            <a:t> nominal del perno</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d</m:t>
                                    </m:r>
                                  </m:e>
                                  <m:sub>
                                    <m:r>
                                      <m:rPr>
                                        <m:sty m:val="p"/>
                                      </m:rPr>
                                      <a:rPr lang="es-EC" sz="1800" kern="1200">
                                        <a:solidFill>
                                          <a:schemeClr val="tx1"/>
                                        </a:solidFill>
                                        <a:effectLst/>
                                        <a:latin typeface="Cambria Math" panose="02040503050406030204" pitchFamily="18" charset="0"/>
                                        <a:ea typeface="+mn-ea"/>
                                        <a:cs typeface="+mn-cs"/>
                                      </a:rPr>
                                      <m:t>p</m:t>
                                    </m:r>
                                  </m:sub>
                                </m:sSub>
                                <m:r>
                                  <a:rPr lang="es-EC" sz="1800" kern="1200">
                                    <a:solidFill>
                                      <a:schemeClr val="tx1"/>
                                    </a:solidFill>
                                    <a:effectLst/>
                                    <a:latin typeface="Cambria Math" panose="02040503050406030204" pitchFamily="18" charset="0"/>
                                    <a:ea typeface="+mn-ea"/>
                                    <a:cs typeface="+mn-cs"/>
                                  </a:rPr>
                                  <m:t>&lt;</m:t>
                                </m:r>
                                <m:f>
                                  <m:fPr>
                                    <m:ctrlPr>
                                      <a:rPr lang="es-ES" sz="1800" i="1" kern="1200">
                                        <a:solidFill>
                                          <a:schemeClr val="tx1"/>
                                        </a:solidFill>
                                        <a:effectLst/>
                                        <a:latin typeface="Cambria Math" panose="02040503050406030204" pitchFamily="18" charset="0"/>
                                        <a:ea typeface="+mn-ea"/>
                                        <a:cs typeface="+mn-cs"/>
                                      </a:rPr>
                                    </m:ctrlPr>
                                  </m:fPr>
                                  <m:num>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e</m:t>
                                        </m:r>
                                      </m:e>
                                      <m:sub>
                                        <m:r>
                                          <m:rPr>
                                            <m:sty m:val="p"/>
                                          </m:rPr>
                                          <a:rPr lang="es-EC" sz="1800" kern="1200">
                                            <a:solidFill>
                                              <a:schemeClr val="tx1"/>
                                            </a:solidFill>
                                            <a:effectLst/>
                                            <a:latin typeface="Cambria Math" panose="02040503050406030204" pitchFamily="18" charset="0"/>
                                            <a:ea typeface="+mn-ea"/>
                                            <a:cs typeface="+mn-cs"/>
                                          </a:rPr>
                                          <m:t>p</m:t>
                                        </m:r>
                                      </m:sub>
                                    </m:sSub>
                                  </m:num>
                                  <m:den>
                                    <m:r>
                                      <a:rPr lang="es-EC" sz="1800" kern="1200">
                                        <a:solidFill>
                                          <a:schemeClr val="tx1"/>
                                        </a:solidFill>
                                        <a:effectLst/>
                                        <a:latin typeface="Cambria Math" panose="02040503050406030204" pitchFamily="18" charset="0"/>
                                        <a:ea typeface="+mn-ea"/>
                                        <a:cs typeface="+mn-cs"/>
                                      </a:rPr>
                                      <m:t>2</m:t>
                                    </m:r>
                                  </m:den>
                                </m:f>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d</m:t>
                                    </m:r>
                                  </m:e>
                                  <m:sub>
                                    <m:r>
                                      <m:rPr>
                                        <m:sty m:val="p"/>
                                      </m:rPr>
                                      <a:rPr lang="es-EC" sz="1800" kern="1200">
                                        <a:solidFill>
                                          <a:schemeClr val="tx1"/>
                                        </a:solidFill>
                                        <a:effectLst/>
                                        <a:latin typeface="Cambria Math" panose="02040503050406030204" pitchFamily="18" charset="0"/>
                                        <a:ea typeface="+mn-ea"/>
                                        <a:cs typeface="+mn-cs"/>
                                      </a:rPr>
                                      <m:t>p</m:t>
                                    </m:r>
                                  </m:sub>
                                </m:sSub>
                                <m:r>
                                  <a:rPr lang="es-ES" sz="1800" b="0" i="0" kern="1200" smtClean="0">
                                    <a:solidFill>
                                      <a:schemeClr val="tx1"/>
                                    </a:solidFill>
                                    <a:effectLst/>
                                    <a:latin typeface="Cambria Math" panose="02040503050406030204" pitchFamily="18" charset="0"/>
                                    <a:ea typeface="+mn-ea"/>
                                    <a:cs typeface="+mn-cs"/>
                                  </a:rPr>
                                  <m:t>=12</m:t>
                                </m:r>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S" sz="2000" b="0" i="1" smtClean="0">
                                        <a:latin typeface="Cambria Math" panose="02040503050406030204" pitchFamily="18" charset="0"/>
                                      </a:rPr>
                                      <m:t>𝑚𝑚</m:t>
                                    </m:r>
                                  </m:e>
                                </m:d>
                              </m:oMath>
                            </m:oMathPara>
                          </a14:m>
                          <a:endParaRPr lang="es-EC"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70840">
                    <a:tc>
                      <a:txBody>
                        <a:bodyPr/>
                        <a:lstStyle/>
                        <a:p>
                          <a:pPr lvl="0"/>
                          <a:r>
                            <a:rPr lang="es-EC" sz="1800" kern="1200" dirty="0">
                              <a:solidFill>
                                <a:schemeClr val="tx1"/>
                              </a:solidFill>
                              <a:effectLst/>
                              <a:latin typeface="+mn-lt"/>
                              <a:ea typeface="+mn-ea"/>
                              <a:cs typeface="+mn-cs"/>
                            </a:rPr>
                            <a:t>Distancia minina de colocación de pernos </a:t>
                          </a:r>
                          <a:endParaRPr lang="es-ES" sz="1800" kern="1200" dirty="0">
                            <a:solidFill>
                              <a:schemeClr val="tx1"/>
                            </a:solidFill>
                            <a:effectLst/>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t</m:t>
                                    </m:r>
                                  </m:e>
                                  <m:sub>
                                    <m:r>
                                      <m:rPr>
                                        <m:sty m:val="p"/>
                                      </m:rPr>
                                      <a:rPr lang="es-EC" sz="1800" kern="1200">
                                        <a:solidFill>
                                          <a:schemeClr val="tx1"/>
                                        </a:solidFill>
                                        <a:effectLst/>
                                        <a:latin typeface="Cambria Math" panose="02040503050406030204" pitchFamily="18" charset="0"/>
                                        <a:ea typeface="+mn-ea"/>
                                        <a:cs typeface="+mn-cs"/>
                                      </a:rPr>
                                      <m:t>a</m:t>
                                    </m:r>
                                  </m:sub>
                                </m:sSub>
                                <m:r>
                                  <a:rPr lang="es-EC" sz="1800" kern="1200">
                                    <a:solidFill>
                                      <a:schemeClr val="tx1"/>
                                    </a:solidFill>
                                    <a:effectLst/>
                                    <a:latin typeface="Cambria Math" panose="02040503050406030204" pitchFamily="18" charset="0"/>
                                    <a:ea typeface="+mn-ea"/>
                                    <a:cs typeface="+mn-cs"/>
                                  </a:rPr>
                                  <m:t>=1.5∙</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d</m:t>
                                    </m:r>
                                  </m:e>
                                  <m:sub>
                                    <m:r>
                                      <m:rPr>
                                        <m:sty m:val="p"/>
                                      </m:rPr>
                                      <a:rPr lang="es-EC" sz="1800" kern="1200">
                                        <a:solidFill>
                                          <a:schemeClr val="tx1"/>
                                        </a:solidFill>
                                        <a:effectLst/>
                                        <a:latin typeface="Cambria Math" panose="02040503050406030204" pitchFamily="18" charset="0"/>
                                        <a:ea typeface="+mn-ea"/>
                                        <a:cs typeface="+mn-cs"/>
                                      </a:rPr>
                                      <m:t>p</m:t>
                                    </m:r>
                                  </m:sub>
                                </m:sSub>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pPr algn="ctr"/>
                          <a14:m>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t</m:t>
                                  </m:r>
                                </m:e>
                                <m:sub>
                                  <m:r>
                                    <m:rPr>
                                      <m:sty m:val="p"/>
                                    </m:rPr>
                                    <a:rPr lang="es-EC" sz="1800" kern="1200">
                                      <a:solidFill>
                                        <a:schemeClr val="tx1"/>
                                      </a:solidFill>
                                      <a:effectLst/>
                                      <a:latin typeface="Cambria Math" panose="02040503050406030204" pitchFamily="18" charset="0"/>
                                      <a:ea typeface="+mn-ea"/>
                                      <a:cs typeface="+mn-cs"/>
                                    </a:rPr>
                                    <m:t>a</m:t>
                                  </m:r>
                                </m:sub>
                              </m:sSub>
                              <m:r>
                                <a:rPr lang="es-EC" sz="1800" kern="1200">
                                  <a:solidFill>
                                    <a:schemeClr val="tx1"/>
                                  </a:solidFill>
                                  <a:effectLst/>
                                  <a:latin typeface="Cambria Math" panose="02040503050406030204" pitchFamily="18" charset="0"/>
                                  <a:ea typeface="+mn-ea"/>
                                  <a:cs typeface="+mn-cs"/>
                                </a:rPr>
                                <m:t>=</m:t>
                              </m:r>
                            </m:oMath>
                          </a14:m>
                          <a:r>
                            <a:rPr lang="es-ES" sz="1800" kern="1200" dirty="0">
                              <a:solidFill>
                                <a:schemeClr val="tx1"/>
                              </a:solidFill>
                              <a:effectLst/>
                              <a:latin typeface="+mn-lt"/>
                              <a:ea typeface="+mn-ea"/>
                              <a:cs typeface="+mn-cs"/>
                            </a:rPr>
                            <a:t>19</a:t>
                          </a:r>
                        </a:p>
                      </a:txBody>
                      <a:tcPr anchor="ctr"/>
                    </a:tc>
                    <a:tc>
                      <a:txBody>
                        <a:bodyPr/>
                        <a:lstStyle/>
                        <a:p>
                          <a:pPr algn="ctr"/>
                          <a14:m>
                            <m:oMath xmlns:m="http://schemas.openxmlformats.org/officeDocument/2006/math">
                              <m:r>
                                <a:rPr lang="es-EC" sz="2000" smtClean="0">
                                  <a:latin typeface="Cambria Math"/>
                                </a:rPr>
                                <m:t>[</m:t>
                              </m:r>
                              <m:r>
                                <a:rPr lang="es-ES" sz="1800" b="0" i="1" kern="1200" smtClean="0">
                                  <a:solidFill>
                                    <a:schemeClr val="tx1"/>
                                  </a:solidFill>
                                  <a:effectLst/>
                                  <a:latin typeface="Cambria Math" panose="02040503050406030204" pitchFamily="18" charset="0"/>
                                  <a:ea typeface="+mn-ea"/>
                                  <a:cs typeface="+mn-cs"/>
                                </a:rPr>
                                <m:t>𝑚𝑚</m:t>
                              </m:r>
                            </m:oMath>
                          </a14:m>
                          <a:r>
                            <a:rPr lang="es-EC"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10003"/>
                      </a:ext>
                    </a:extLst>
                  </a:tr>
                  <a:tr h="370840">
                    <a:tc>
                      <a:txBody>
                        <a:bodyPr/>
                        <a:lstStyle/>
                        <a:p>
                          <a:r>
                            <a:rPr lang="es-EC" sz="1800" kern="1200" dirty="0">
                              <a:solidFill>
                                <a:schemeClr val="tx1"/>
                              </a:solidFill>
                              <a:effectLst/>
                              <a:latin typeface="+mn-lt"/>
                              <a:ea typeface="+mn-ea"/>
                              <a:cs typeface="+mn-cs"/>
                            </a:rPr>
                            <a:t>Diámetro de colocación de pernos </a:t>
                          </a:r>
                          <a:endParaRPr lang="es-ES" sz="18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a:rPr lang="es-ES_tradnl" sz="1800" kern="1200">
                                        <a:solidFill>
                                          <a:schemeClr val="tx1"/>
                                        </a:solidFill>
                                        <a:effectLst/>
                                        <a:latin typeface="Cambria Math" panose="02040503050406030204" pitchFamily="18" charset="0"/>
                                        <a:ea typeface="+mn-ea"/>
                                        <a:cs typeface="+mn-cs"/>
                                      </a:rPr>
                                      <m:t>∅</m:t>
                                    </m:r>
                                  </m:e>
                                  <m:sub>
                                    <m:r>
                                      <m:rPr>
                                        <m:sty m:val="p"/>
                                      </m:rPr>
                                      <a:rPr lang="es-ES_tradnl" sz="1800" kern="1200">
                                        <a:solidFill>
                                          <a:schemeClr val="tx1"/>
                                        </a:solidFill>
                                        <a:effectLst/>
                                        <a:latin typeface="Cambria Math" panose="02040503050406030204" pitchFamily="18" charset="0"/>
                                        <a:ea typeface="+mn-ea"/>
                                        <a:cs typeface="+mn-cs"/>
                                      </a:rPr>
                                      <m:t>C</m:t>
                                    </m:r>
                                  </m:sub>
                                </m:sSub>
                                <m:r>
                                  <a:rPr lang="es-ES_tradnl" sz="1800" kern="1200">
                                    <a:solidFill>
                                      <a:schemeClr val="tx1"/>
                                    </a:solidFill>
                                    <a:effectLst/>
                                    <a:latin typeface="Cambria Math" panose="02040503050406030204" pitchFamily="18" charset="0"/>
                                    <a:ea typeface="+mn-ea"/>
                                    <a:cs typeface="+mn-cs"/>
                                  </a:rPr>
                                  <m:t>=</m:t>
                                </m:r>
                                <m:sSub>
                                  <m:sSubPr>
                                    <m:ctrlPr>
                                      <a:rPr lang="es-ES" sz="1800" i="1" kern="1200">
                                        <a:solidFill>
                                          <a:schemeClr val="tx1"/>
                                        </a:solidFill>
                                        <a:effectLst/>
                                        <a:latin typeface="Cambria Math" panose="02040503050406030204" pitchFamily="18" charset="0"/>
                                        <a:ea typeface="+mn-ea"/>
                                        <a:cs typeface="+mn-cs"/>
                                      </a:rPr>
                                    </m:ctrlPr>
                                  </m:sSubPr>
                                  <m:e>
                                    <m:r>
                                      <a:rPr lang="es-ES_tradnl" sz="1800" kern="1200">
                                        <a:solidFill>
                                          <a:schemeClr val="tx1"/>
                                        </a:solidFill>
                                        <a:effectLst/>
                                        <a:latin typeface="Cambria Math" panose="02040503050406030204" pitchFamily="18" charset="0"/>
                                        <a:ea typeface="+mn-ea"/>
                                        <a:cs typeface="+mn-cs"/>
                                      </a:rPr>
                                      <m:t>∅</m:t>
                                    </m:r>
                                  </m:e>
                                  <m:sub>
                                    <m:r>
                                      <m:rPr>
                                        <m:sty m:val="p"/>
                                      </m:rPr>
                                      <a:rPr lang="es-ES_tradnl" sz="1800" kern="1200">
                                        <a:solidFill>
                                          <a:schemeClr val="tx1"/>
                                        </a:solidFill>
                                        <a:effectLst/>
                                        <a:latin typeface="Cambria Math" panose="02040503050406030204" pitchFamily="18" charset="0"/>
                                        <a:ea typeface="+mn-ea"/>
                                        <a:cs typeface="+mn-cs"/>
                                      </a:rPr>
                                      <m:t>e</m:t>
                                    </m:r>
                                    <m:r>
                                      <a:rPr lang="es-EC" sz="1800" b="0" i="0" kern="1200" smtClean="0">
                                        <a:solidFill>
                                          <a:schemeClr val="tx1"/>
                                        </a:solidFill>
                                        <a:effectLst/>
                                        <a:latin typeface="Cambria Math" panose="02040503050406030204" pitchFamily="18" charset="0"/>
                                        <a:ea typeface="+mn-ea"/>
                                        <a:cs typeface="+mn-cs"/>
                                      </a:rPr>
                                      <m:t>−</m:t>
                                    </m:r>
                                    <m:r>
                                      <m:rPr>
                                        <m:sty m:val="p"/>
                                      </m:rPr>
                                      <a:rPr lang="es-EC" sz="1800" b="0" i="0" kern="1200" smtClean="0">
                                        <a:solidFill>
                                          <a:schemeClr val="tx1"/>
                                        </a:solidFill>
                                        <a:effectLst/>
                                        <a:latin typeface="Cambria Math" panose="02040503050406030204" pitchFamily="18" charset="0"/>
                                        <a:ea typeface="+mn-ea"/>
                                        <a:cs typeface="+mn-cs"/>
                                      </a:rPr>
                                      <m:t>tuberia</m:t>
                                    </m:r>
                                  </m:sub>
                                </m:sSub>
                                <m:r>
                                  <a:rPr lang="es-ES_tradnl" sz="1800" kern="1200">
                                    <a:solidFill>
                                      <a:schemeClr val="tx1"/>
                                    </a:solidFill>
                                    <a:effectLst/>
                                    <a:latin typeface="Cambria Math" panose="02040503050406030204" pitchFamily="18" charset="0"/>
                                    <a:ea typeface="+mn-ea"/>
                                    <a:cs typeface="+mn-cs"/>
                                  </a:rPr>
                                  <m:t>+2∙</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t</m:t>
                                    </m:r>
                                  </m:e>
                                  <m:sub>
                                    <m:r>
                                      <m:rPr>
                                        <m:sty m:val="p"/>
                                      </m:rPr>
                                      <a:rPr lang="es-EC" sz="1800" kern="1200">
                                        <a:solidFill>
                                          <a:schemeClr val="tx1"/>
                                        </a:solidFill>
                                        <a:effectLst/>
                                        <a:latin typeface="Cambria Math" panose="02040503050406030204" pitchFamily="18" charset="0"/>
                                        <a:ea typeface="+mn-ea"/>
                                        <a:cs typeface="+mn-cs"/>
                                      </a:rPr>
                                      <m:t>a</m:t>
                                    </m:r>
                                  </m:sub>
                                </m:sSub>
                              </m:oMath>
                            </m:oMathPara>
                          </a14:m>
                          <a:endParaRPr lang="es-ES" sz="1800" kern="1200" dirty="0">
                            <a:solidFill>
                              <a:schemeClr val="tx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a:rPr lang="es-ES_tradnl" sz="1800" kern="1200">
                                      <a:solidFill>
                                        <a:schemeClr val="tx1"/>
                                      </a:solidFill>
                                      <a:effectLst/>
                                      <a:latin typeface="Cambria Math" panose="02040503050406030204" pitchFamily="18" charset="0"/>
                                      <a:ea typeface="+mn-ea"/>
                                      <a:cs typeface="+mn-cs"/>
                                    </a:rPr>
                                    <m:t>∅</m:t>
                                  </m:r>
                                </m:e>
                                <m:sub>
                                  <m:r>
                                    <m:rPr>
                                      <m:sty m:val="p"/>
                                    </m:rPr>
                                    <a:rPr lang="es-ES_tradnl" sz="1800" kern="1200">
                                      <a:solidFill>
                                        <a:schemeClr val="tx1"/>
                                      </a:solidFill>
                                      <a:effectLst/>
                                      <a:latin typeface="Cambria Math" panose="02040503050406030204" pitchFamily="18" charset="0"/>
                                      <a:ea typeface="+mn-ea"/>
                                      <a:cs typeface="+mn-cs"/>
                                    </a:rPr>
                                    <m:t>C</m:t>
                                  </m:r>
                                </m:sub>
                              </m:sSub>
                              <m:r>
                                <a:rPr lang="es-ES_tradnl" sz="1800" kern="1200">
                                  <a:solidFill>
                                    <a:schemeClr val="tx1"/>
                                  </a:solidFill>
                                  <a:effectLst/>
                                  <a:latin typeface="Cambria Math" panose="02040503050406030204" pitchFamily="18" charset="0"/>
                                  <a:ea typeface="+mn-ea"/>
                                  <a:cs typeface="+mn-cs"/>
                                </a:rPr>
                                <m:t>=</m:t>
                              </m:r>
                            </m:oMath>
                          </a14:m>
                          <a:r>
                            <a:rPr lang="es-EC" sz="2000" dirty="0">
                              <a:latin typeface="Times New Roman" panose="02020603050405020304" pitchFamily="18" charset="0"/>
                              <a:cs typeface="Times New Roman" panose="02020603050405020304" pitchFamily="18" charset="0"/>
                            </a:rPr>
                            <a:t>312</a:t>
                          </a: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S" sz="1800" b="0" i="1" kern="1200" smtClean="0">
                                        <a:solidFill>
                                          <a:schemeClr val="tx1"/>
                                        </a:solidFill>
                                        <a:effectLst/>
                                        <a:latin typeface="Cambria Math" panose="02040503050406030204" pitchFamily="18" charset="0"/>
                                        <a:ea typeface="+mn-ea"/>
                                        <a:cs typeface="+mn-cs"/>
                                      </a:rPr>
                                      <m:t>𝑚𝑚</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370840">
                    <a:tc>
                      <a:txBody>
                        <a:bodyPr/>
                        <a:lstStyle/>
                        <a:p>
                          <a:pPr algn="l"/>
                          <a:r>
                            <a:rPr lang="es-ES_tradnl" sz="1800" kern="1200" dirty="0">
                              <a:solidFill>
                                <a:schemeClr val="tx1"/>
                              </a:solidFill>
                              <a:effectLst/>
                              <a:latin typeface="+mn-lt"/>
                              <a:ea typeface="+mn-ea"/>
                              <a:cs typeface="+mn-cs"/>
                            </a:rPr>
                            <a:t>Longitud roscada del perno</a:t>
                          </a:r>
                          <a:endParaRPr lang="es-EC" sz="20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L</m:t>
                                    </m:r>
                                  </m:e>
                                  <m:sub>
                                    <m:r>
                                      <m:rPr>
                                        <m:sty m:val="p"/>
                                      </m:rPr>
                                      <a:rPr lang="es-ES_tradnl" sz="1800" kern="1200">
                                        <a:solidFill>
                                          <a:schemeClr val="tx1"/>
                                        </a:solidFill>
                                        <a:effectLst/>
                                        <a:latin typeface="Cambria Math" panose="02040503050406030204" pitchFamily="18" charset="0"/>
                                        <a:ea typeface="+mn-ea"/>
                                        <a:cs typeface="+mn-cs"/>
                                      </a:rPr>
                                      <m:t>T</m:t>
                                    </m:r>
                                  </m:sub>
                                </m:sSub>
                                <m:r>
                                  <a:rPr lang="es-ES_tradnl" sz="1800" kern="1200">
                                    <a:solidFill>
                                      <a:schemeClr val="tx1"/>
                                    </a:solidFill>
                                    <a:effectLst/>
                                    <a:latin typeface="Cambria Math" panose="02040503050406030204" pitchFamily="18" charset="0"/>
                                    <a:ea typeface="+mn-ea"/>
                                    <a:cs typeface="+mn-cs"/>
                                  </a:rPr>
                                  <m:t>=</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e</m:t>
                                    </m:r>
                                  </m:e>
                                  <m:sub>
                                    <m:r>
                                      <m:rPr>
                                        <m:sty m:val="p"/>
                                      </m:rPr>
                                      <a:rPr lang="es-EC" sz="1800" kern="1200">
                                        <a:solidFill>
                                          <a:schemeClr val="tx1"/>
                                        </a:solidFill>
                                        <a:effectLst/>
                                        <a:latin typeface="Cambria Math" panose="02040503050406030204" pitchFamily="18" charset="0"/>
                                        <a:ea typeface="+mn-ea"/>
                                        <a:cs typeface="+mn-cs"/>
                                      </a:rPr>
                                      <m:t>p</m:t>
                                    </m:r>
                                  </m:sub>
                                </m:sSub>
                                <m:r>
                                  <a:rPr lang="es-ES_tradnl" sz="1800" kern="1200">
                                    <a:solidFill>
                                      <a:schemeClr val="tx1"/>
                                    </a:solidFill>
                                    <a:effectLst/>
                                    <a:latin typeface="Cambria Math" panose="02040503050406030204" pitchFamily="18" charset="0"/>
                                    <a:ea typeface="+mn-ea"/>
                                    <a:cs typeface="+mn-cs"/>
                                  </a:rPr>
                                  <m:t>+6</m:t>
                                </m:r>
                              </m:oMath>
                            </m:oMathPara>
                          </a14:m>
                          <a:endParaRPr lang="es-EC"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L</m:t>
                                    </m:r>
                                  </m:e>
                                  <m:sub>
                                    <m:r>
                                      <m:rPr>
                                        <m:sty m:val="p"/>
                                      </m:rPr>
                                      <a:rPr lang="es-ES_tradnl" sz="1800" kern="1200">
                                        <a:solidFill>
                                          <a:schemeClr val="tx1"/>
                                        </a:solidFill>
                                        <a:effectLst/>
                                        <a:latin typeface="Cambria Math" panose="02040503050406030204" pitchFamily="18" charset="0"/>
                                        <a:ea typeface="+mn-ea"/>
                                        <a:cs typeface="+mn-cs"/>
                                      </a:rPr>
                                      <m:t>T</m:t>
                                    </m:r>
                                  </m:sub>
                                </m:sSub>
                                <m:r>
                                  <a:rPr lang="es-ES_tradnl" sz="1800" kern="1200">
                                    <a:solidFill>
                                      <a:schemeClr val="tx1"/>
                                    </a:solidFill>
                                    <a:effectLst/>
                                    <a:latin typeface="Cambria Math" panose="02040503050406030204" pitchFamily="18" charset="0"/>
                                    <a:ea typeface="+mn-ea"/>
                                    <a:cs typeface="+mn-cs"/>
                                  </a:rPr>
                                  <m:t>=</m:t>
                                </m:r>
                                <m:r>
                                  <a:rPr lang="es-EC" sz="1800" kern="1200">
                                    <a:solidFill>
                                      <a:schemeClr val="tx1"/>
                                    </a:solidFill>
                                    <a:effectLst/>
                                    <a:latin typeface="Cambria Math" panose="02040503050406030204" pitchFamily="18" charset="0"/>
                                    <a:ea typeface="+mn-ea"/>
                                    <a:cs typeface="+mn-cs"/>
                                  </a:rPr>
                                  <m:t>31.4</m:t>
                                </m:r>
                              </m:oMath>
                            </m:oMathPara>
                          </a14:m>
                          <a:endParaRPr lang="es-EC" sz="2000"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r>
                                      <a:rPr lang="es-ES" sz="2000" b="0" i="1" kern="1200" smtClean="0">
                                        <a:solidFill>
                                          <a:schemeClr val="tx1"/>
                                        </a:solidFill>
                                        <a:effectLst/>
                                        <a:latin typeface="Cambria Math" panose="02040503050406030204" pitchFamily="18" charset="0"/>
                                        <a:ea typeface="+mn-ea"/>
                                        <a:cs typeface="+mn-cs"/>
                                      </a:rPr>
                                      <m:t>𝑚𝑚</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r h="370840">
                    <a:tc>
                      <a:txBody>
                        <a:bodyPr/>
                        <a:lstStyle/>
                        <a:p>
                          <a:pPr algn="l"/>
                          <a:r>
                            <a:rPr lang="es-EC" sz="1800" b="0" kern="1200" dirty="0">
                              <a:solidFill>
                                <a:schemeClr val="tx1"/>
                              </a:solidFill>
                              <a:effectLst/>
                              <a:latin typeface="+mn-lt"/>
                              <a:ea typeface="+mn-ea"/>
                              <a:cs typeface="+mn-cs"/>
                            </a:rPr>
                            <a:t>Área no roscada del perno</a:t>
                          </a:r>
                          <a:endParaRPr lang="es-EC" sz="20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A</m:t>
                                    </m:r>
                                  </m:e>
                                  <m:sub>
                                    <m:r>
                                      <m:rPr>
                                        <m:sty m:val="p"/>
                                      </m:rPr>
                                      <a:rPr lang="es-ES_tradnl" sz="1800" kern="1200">
                                        <a:solidFill>
                                          <a:schemeClr val="tx1"/>
                                        </a:solidFill>
                                        <a:effectLst/>
                                        <a:latin typeface="Cambria Math" panose="02040503050406030204" pitchFamily="18" charset="0"/>
                                        <a:ea typeface="+mn-ea"/>
                                        <a:cs typeface="+mn-cs"/>
                                      </a:rPr>
                                      <m:t>nr</m:t>
                                    </m:r>
                                  </m:sub>
                                </m:sSub>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π</m:t>
                                </m:r>
                                <m:r>
                                  <a:rPr lang="es-ES_tradnl" sz="1800" kern="120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sSup>
                                      <m:sSupPr>
                                        <m:ctrlPr>
                                          <a:rPr lang="es-ES" sz="1800" i="1" kern="1200">
                                            <a:solidFill>
                                              <a:schemeClr val="tx1"/>
                                            </a:solidFill>
                                            <a:effectLst/>
                                            <a:latin typeface="Cambria Math" panose="02040503050406030204" pitchFamily="18" charset="0"/>
                                            <a:ea typeface="+mn-ea"/>
                                            <a:cs typeface="+mn-cs"/>
                                          </a:rPr>
                                        </m:ctrlPr>
                                      </m:sSupPr>
                                      <m:e>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d</m:t>
                                            </m:r>
                                          </m:e>
                                          <m:sub>
                                            <m:r>
                                              <m:rPr>
                                                <m:sty m:val="p"/>
                                              </m:rPr>
                                              <a:rPr lang="es-EC" sz="1800" kern="1200">
                                                <a:solidFill>
                                                  <a:schemeClr val="tx1"/>
                                                </a:solidFill>
                                                <a:effectLst/>
                                                <a:latin typeface="Cambria Math" panose="02040503050406030204" pitchFamily="18" charset="0"/>
                                                <a:ea typeface="+mn-ea"/>
                                                <a:cs typeface="+mn-cs"/>
                                              </a:rPr>
                                              <m:t>p</m:t>
                                            </m:r>
                                          </m:sub>
                                        </m:sSub>
                                      </m:e>
                                      <m:sup>
                                        <m:r>
                                          <a:rPr lang="es-EC" sz="1800" kern="1200">
                                            <a:solidFill>
                                              <a:schemeClr val="tx1"/>
                                            </a:solidFill>
                                            <a:effectLst/>
                                            <a:latin typeface="Cambria Math" panose="02040503050406030204" pitchFamily="18" charset="0"/>
                                            <a:ea typeface="+mn-ea"/>
                                            <a:cs typeface="+mn-cs"/>
                                          </a:rPr>
                                          <m:t>2</m:t>
                                        </m:r>
                                      </m:sup>
                                    </m:sSup>
                                  </m:num>
                                  <m:den>
                                    <m:r>
                                      <a:rPr lang="es-ES_tradnl" sz="1800" kern="1200">
                                        <a:solidFill>
                                          <a:schemeClr val="tx1"/>
                                        </a:solidFill>
                                        <a:effectLst/>
                                        <a:latin typeface="Cambria Math" panose="02040503050406030204" pitchFamily="18" charset="0"/>
                                        <a:ea typeface="+mn-ea"/>
                                        <a:cs typeface="+mn-cs"/>
                                      </a:rPr>
                                      <m:t>4</m:t>
                                    </m:r>
                                  </m:den>
                                </m:f>
                              </m:oMath>
                            </m:oMathPara>
                          </a14:m>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A</m:t>
                                  </m:r>
                                </m:e>
                                <m:sub>
                                  <m:r>
                                    <m:rPr>
                                      <m:sty m:val="p"/>
                                    </m:rPr>
                                    <a:rPr lang="es-ES_tradnl" sz="1800" kern="1200">
                                      <a:solidFill>
                                        <a:schemeClr val="tx1"/>
                                      </a:solidFill>
                                      <a:effectLst/>
                                      <a:latin typeface="Cambria Math" panose="02040503050406030204" pitchFamily="18" charset="0"/>
                                      <a:ea typeface="+mn-ea"/>
                                      <a:cs typeface="+mn-cs"/>
                                    </a:rPr>
                                    <m:t>nr</m:t>
                                  </m:r>
                                </m:sub>
                              </m:sSub>
                              <m:r>
                                <a:rPr lang="es-ES_tradnl" sz="1800" kern="1200">
                                  <a:solidFill>
                                    <a:schemeClr val="tx1"/>
                                  </a:solidFill>
                                  <a:effectLst/>
                                  <a:latin typeface="Cambria Math" panose="02040503050406030204" pitchFamily="18" charset="0"/>
                                  <a:ea typeface="+mn-ea"/>
                                  <a:cs typeface="+mn-cs"/>
                                </a:rPr>
                                <m:t>=</m:t>
                              </m:r>
                            </m:oMath>
                          </a14:m>
                          <a:r>
                            <a:rPr lang="es-EC" sz="2000" dirty="0"/>
                            <a:t>126.67</a:t>
                          </a: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sSup>
                                      <m:sSupPr>
                                        <m:ctrlPr>
                                          <a:rPr lang="es-ES" sz="1800" i="1" kern="1200" smtClean="0">
                                            <a:solidFill>
                                              <a:schemeClr val="tx1"/>
                                            </a:solidFill>
                                            <a:effectLst/>
                                            <a:latin typeface="Cambria Math" panose="02040503050406030204" pitchFamily="18" charset="0"/>
                                            <a:ea typeface="+mn-ea"/>
                                            <a:cs typeface="+mn-cs"/>
                                          </a:rPr>
                                        </m:ctrlPr>
                                      </m:sSupPr>
                                      <m:e>
                                        <m:r>
                                          <m:rPr>
                                            <m:sty m:val="p"/>
                                          </m:rPr>
                                          <a:rPr lang="es-ES_tradnl" sz="1800" kern="1200">
                                            <a:solidFill>
                                              <a:schemeClr val="tx1"/>
                                            </a:solidFill>
                                            <a:effectLst/>
                                            <a:latin typeface="Cambria Math" panose="02040503050406030204" pitchFamily="18" charset="0"/>
                                            <a:ea typeface="+mn-ea"/>
                                            <a:cs typeface="+mn-cs"/>
                                          </a:rPr>
                                          <m:t>mm</m:t>
                                        </m:r>
                                      </m:e>
                                      <m:sup>
                                        <m:r>
                                          <a:rPr lang="es-ES_tradnl" sz="1800" kern="1200">
                                            <a:solidFill>
                                              <a:schemeClr val="tx1"/>
                                            </a:solidFill>
                                            <a:effectLst/>
                                            <a:latin typeface="Cambria Math" panose="02040503050406030204" pitchFamily="18" charset="0"/>
                                            <a:ea typeface="+mn-ea"/>
                                            <a:cs typeface="+mn-cs"/>
                                          </a:rPr>
                                          <m:t>2</m:t>
                                        </m:r>
                                      </m:sup>
                                    </m:sSup>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722007472"/>
                      </a:ext>
                    </a:extLst>
                  </a:tr>
                </a:tbl>
              </a:graphicData>
            </a:graphic>
          </p:graphicFrame>
        </mc:Choice>
        <mc:Fallback>
          <p:graphicFrame>
            <p:nvGraphicFramePr>
              <p:cNvPr id="4" name="2 Tabla">
                <a:extLst>
                  <a:ext uri="{FF2B5EF4-FFF2-40B4-BE49-F238E27FC236}">
                    <a16:creationId xmlns:a16="http://schemas.microsoft.com/office/drawing/2014/main" xmlns:a14="http://schemas.microsoft.com/office/drawing/2010/main" xmlns="" id="{68B2FDE7-BF42-441C-90F7-AD213B65C34F}"/>
                  </a:ext>
                </a:extLst>
              </p:cNvPr>
              <p:cNvGraphicFramePr>
                <a:graphicFrameLocks noGrp="1"/>
              </p:cNvGraphicFramePr>
              <p:nvPr>
                <p:extLst/>
              </p:nvPr>
            </p:nvGraphicFramePr>
            <p:xfrm>
              <a:off x="565332" y="954386"/>
              <a:ext cx="11135362" cy="2882076"/>
            </p:xfrm>
            <a:graphic>
              <a:graphicData uri="http://schemas.openxmlformats.org/drawingml/2006/table">
                <a:tbl>
                  <a:tblPr firstRow="1" bandRow="1">
                    <a:tableStyleId>{5DA37D80-6434-44D0-A028-1B22A696006F}</a:tableStyleId>
                  </a:tblPr>
                  <a:tblGrid>
                    <a:gridCol w="4795521">
                      <a:extLst>
                        <a:ext uri="{9D8B030D-6E8A-4147-A177-3AD203B41FA5}">
                          <a16:colId xmlns:a16="http://schemas.microsoft.com/office/drawing/2014/main" xmlns:a14="http://schemas.microsoft.com/office/drawing/2010/main" xmlns="" val="20000"/>
                        </a:ext>
                      </a:extLst>
                    </a:gridCol>
                    <a:gridCol w="3424844">
                      <a:extLst>
                        <a:ext uri="{9D8B030D-6E8A-4147-A177-3AD203B41FA5}">
                          <a16:colId xmlns:a16="http://schemas.microsoft.com/office/drawing/2014/main" xmlns:a14="http://schemas.microsoft.com/office/drawing/2010/main" xmlns="" val="20001"/>
                        </a:ext>
                      </a:extLst>
                    </a:gridCol>
                    <a:gridCol w="1923228">
                      <a:extLst>
                        <a:ext uri="{9D8B030D-6E8A-4147-A177-3AD203B41FA5}">
                          <a16:colId xmlns:a16="http://schemas.microsoft.com/office/drawing/2014/main" xmlns:a14="http://schemas.microsoft.com/office/drawing/2010/main" xmlns="" val="1779242893"/>
                        </a:ext>
                      </a:extLst>
                    </a:gridCol>
                    <a:gridCol w="991769">
                      <a:extLst>
                        <a:ext uri="{9D8B030D-6E8A-4147-A177-3AD203B41FA5}">
                          <a16:colId xmlns:a16="http://schemas.microsoft.com/office/drawing/2014/main" xmlns:a14="http://schemas.microsoft.com/office/drawing/2010/main" xmlns="" val="20003"/>
                        </a:ext>
                      </a:extLst>
                    </a:gridCol>
                  </a:tblGrid>
                  <a:tr h="396240">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a14="http://schemas.microsoft.com/office/drawing/2010/main" xmlns="" val="10000"/>
                      </a:ext>
                    </a:extLst>
                  </a:tr>
                  <a:tr h="569659">
                    <a:tc>
                      <a:txBody>
                        <a:bodyPr/>
                        <a:lstStyle/>
                        <a:p>
                          <a:pPr algn="l"/>
                          <a:r>
                            <a:rPr lang="es-EC" sz="1800" b="0" kern="1200" dirty="0" smtClean="0">
                              <a:solidFill>
                                <a:schemeClr val="tx1"/>
                              </a:solidFill>
                              <a:effectLst/>
                              <a:latin typeface="+mn-lt"/>
                              <a:ea typeface="+mn-ea"/>
                              <a:cs typeface="+mn-cs"/>
                            </a:rPr>
                            <a:t>Diámetro</a:t>
                          </a:r>
                          <a:r>
                            <a:rPr lang="es-EC" sz="1800" b="0" kern="1200" baseline="0" dirty="0" smtClean="0">
                              <a:solidFill>
                                <a:schemeClr val="tx1"/>
                              </a:solidFill>
                              <a:effectLst/>
                              <a:latin typeface="+mn-lt"/>
                              <a:ea typeface="+mn-ea"/>
                              <a:cs typeface="+mn-cs"/>
                            </a:rPr>
                            <a:t> nominal del perno</a:t>
                          </a:r>
                          <a:endParaRPr lang="es-EC" sz="2000" b="1" dirty="0">
                            <a:latin typeface="Times New Roman" panose="02020603050405020304" pitchFamily="18" charset="0"/>
                            <a:cs typeface="Times New Roman" panose="02020603050405020304" pitchFamily="18" charset="0"/>
                          </a:endParaRPr>
                        </a:p>
                      </a:txBody>
                      <a:tcPr/>
                    </a:tc>
                    <a:tc>
                      <a:txBody>
                        <a:bodyPr/>
                        <a:lstStyle/>
                        <a:p>
                          <a:endParaRPr lang="es-EC"/>
                        </a:p>
                      </a:txBody>
                      <a:tcPr>
                        <a:blipFill rotWithShape="0">
                          <a:blip r:embed="rId2"/>
                          <a:stretch>
                            <a:fillRect l="-140214" t="-74468" r="-85765" b="-337234"/>
                          </a:stretch>
                        </a:blipFill>
                      </a:tcPr>
                    </a:tc>
                    <a:tc>
                      <a:txBody>
                        <a:bodyPr/>
                        <a:lstStyle/>
                        <a:p>
                          <a:endParaRPr lang="es-EC"/>
                        </a:p>
                      </a:txBody>
                      <a:tcPr>
                        <a:blipFill rotWithShape="0">
                          <a:blip r:embed="rId2"/>
                          <a:stretch>
                            <a:fillRect l="-427215" t="-74468" r="-52532" b="-337234"/>
                          </a:stretch>
                        </a:blipFill>
                      </a:tcPr>
                    </a:tc>
                    <a:tc>
                      <a:txBody>
                        <a:bodyPr/>
                        <a:lstStyle/>
                        <a:p>
                          <a:endParaRPr lang="es-EC"/>
                        </a:p>
                      </a:txBody>
                      <a:tcPr>
                        <a:blipFill rotWithShape="0">
                          <a:blip r:embed="rId2"/>
                          <a:stretch>
                            <a:fillRect l="-1022086" t="-74468" r="-1840" b="-337234"/>
                          </a:stretch>
                        </a:blipFill>
                      </a:tcPr>
                    </a:tc>
                    <a:extLst>
                      <a:ext uri="{0D108BD9-81ED-4DB2-BD59-A6C34878D82A}">
                        <a16:rowId xmlns:a16="http://schemas.microsoft.com/office/drawing/2014/main" xmlns:a14="http://schemas.microsoft.com/office/drawing/2010/main" xmlns="" val="10001"/>
                      </a:ext>
                    </a:extLst>
                  </a:tr>
                  <a:tr h="396240">
                    <a:tc>
                      <a:txBody>
                        <a:bodyPr/>
                        <a:lstStyle/>
                        <a:p>
                          <a:pPr lvl="0"/>
                          <a:r>
                            <a:rPr lang="es-EC" sz="1800" kern="1200" dirty="0">
                              <a:solidFill>
                                <a:schemeClr val="tx1"/>
                              </a:solidFill>
                              <a:effectLst/>
                              <a:latin typeface="+mn-lt"/>
                              <a:ea typeface="+mn-ea"/>
                              <a:cs typeface="+mn-cs"/>
                            </a:rPr>
                            <a:t>Distancia minina de colocación de pernos </a:t>
                          </a:r>
                          <a:endParaRPr lang="es-ES"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140214" t="-252308" r="-85765" b="-387692"/>
                          </a:stretch>
                        </a:blipFill>
                      </a:tcPr>
                    </a:tc>
                    <a:tc>
                      <a:txBody>
                        <a:bodyPr/>
                        <a:lstStyle/>
                        <a:p>
                          <a:endParaRPr lang="es-EC"/>
                        </a:p>
                      </a:txBody>
                      <a:tcPr anchor="ctr">
                        <a:blipFill rotWithShape="0">
                          <a:blip r:embed="rId2"/>
                          <a:stretch>
                            <a:fillRect l="-427215" t="-252308" r="-52532" b="-387692"/>
                          </a:stretch>
                        </a:blipFill>
                      </a:tcPr>
                    </a:tc>
                    <a:tc>
                      <a:txBody>
                        <a:bodyPr/>
                        <a:lstStyle/>
                        <a:p>
                          <a:endParaRPr lang="es-EC"/>
                        </a:p>
                      </a:txBody>
                      <a:tcPr anchor="ctr">
                        <a:blipFill rotWithShape="0">
                          <a:blip r:embed="rId2"/>
                          <a:stretch>
                            <a:fillRect l="-1022086" t="-252308" r="-1840" b="-387692"/>
                          </a:stretch>
                        </a:blipFill>
                      </a:tcPr>
                    </a:tc>
                    <a:extLst>
                      <a:ext uri="{0D108BD9-81ED-4DB2-BD59-A6C34878D82A}">
                        <a16:rowId xmlns:a16="http://schemas.microsoft.com/office/drawing/2014/main" xmlns:a14="http://schemas.microsoft.com/office/drawing/2010/main" xmlns="" val="10003"/>
                      </a:ext>
                    </a:extLst>
                  </a:tr>
                  <a:tr h="396240">
                    <a:tc>
                      <a:txBody>
                        <a:bodyPr/>
                        <a:lstStyle/>
                        <a:p>
                          <a:r>
                            <a:rPr lang="es-EC" sz="1800" kern="1200" dirty="0">
                              <a:solidFill>
                                <a:schemeClr val="tx1"/>
                              </a:solidFill>
                              <a:effectLst/>
                              <a:latin typeface="+mn-lt"/>
                              <a:ea typeface="+mn-ea"/>
                              <a:cs typeface="+mn-cs"/>
                            </a:rPr>
                            <a:t>Diámetro de colocación de pernos </a:t>
                          </a:r>
                          <a:endParaRPr lang="es-ES"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140214" t="-352308" r="-85765" b="-287692"/>
                          </a:stretch>
                        </a:blipFill>
                      </a:tcPr>
                    </a:tc>
                    <a:tc>
                      <a:txBody>
                        <a:bodyPr/>
                        <a:lstStyle/>
                        <a:p>
                          <a:endParaRPr lang="es-EC"/>
                        </a:p>
                      </a:txBody>
                      <a:tcPr anchor="ctr">
                        <a:blipFill rotWithShape="0">
                          <a:blip r:embed="rId2"/>
                          <a:stretch>
                            <a:fillRect l="-427215" t="-352308" r="-52532" b="-287692"/>
                          </a:stretch>
                        </a:blipFill>
                      </a:tcPr>
                    </a:tc>
                    <a:tc>
                      <a:txBody>
                        <a:bodyPr/>
                        <a:lstStyle/>
                        <a:p>
                          <a:endParaRPr lang="es-EC"/>
                        </a:p>
                      </a:txBody>
                      <a:tcPr anchor="ctr">
                        <a:blipFill rotWithShape="0">
                          <a:blip r:embed="rId2"/>
                          <a:stretch>
                            <a:fillRect l="-1022086" t="-352308" r="-1840" b="-287692"/>
                          </a:stretch>
                        </a:blipFill>
                      </a:tcPr>
                    </a:tc>
                    <a:extLst>
                      <a:ext uri="{0D108BD9-81ED-4DB2-BD59-A6C34878D82A}">
                        <a16:rowId xmlns:a16="http://schemas.microsoft.com/office/drawing/2014/main" xmlns:a14="http://schemas.microsoft.com/office/drawing/2010/main" xmlns="" val="10007"/>
                      </a:ext>
                    </a:extLst>
                  </a:tr>
                  <a:tr h="448755">
                    <a:tc>
                      <a:txBody>
                        <a:bodyPr/>
                        <a:lstStyle/>
                        <a:p>
                          <a:pPr algn="l"/>
                          <a:r>
                            <a:rPr lang="es-ES_tradnl" sz="1800" kern="1200" dirty="0">
                              <a:solidFill>
                                <a:schemeClr val="tx1"/>
                              </a:solidFill>
                              <a:effectLst/>
                              <a:latin typeface="+mn-lt"/>
                              <a:ea typeface="+mn-ea"/>
                              <a:cs typeface="+mn-cs"/>
                            </a:rPr>
                            <a:t>Longitud roscada del perno</a:t>
                          </a:r>
                          <a:endParaRPr lang="es-EC" sz="2000" b="0" dirty="0">
                            <a:latin typeface="Times New Roman" panose="02020603050405020304" pitchFamily="18" charset="0"/>
                            <a:cs typeface="Times New Roman" panose="02020603050405020304" pitchFamily="18" charset="0"/>
                          </a:endParaRPr>
                        </a:p>
                      </a:txBody>
                      <a:tcPr/>
                    </a:tc>
                    <a:tc>
                      <a:txBody>
                        <a:bodyPr/>
                        <a:lstStyle/>
                        <a:p>
                          <a:endParaRPr lang="es-EC"/>
                        </a:p>
                      </a:txBody>
                      <a:tcPr anchor="ctr">
                        <a:blipFill rotWithShape="0">
                          <a:blip r:embed="rId2"/>
                          <a:stretch>
                            <a:fillRect l="-140214" t="-397297" r="-85765" b="-152703"/>
                          </a:stretch>
                        </a:blipFill>
                      </a:tcPr>
                    </a:tc>
                    <a:tc>
                      <a:txBody>
                        <a:bodyPr/>
                        <a:lstStyle/>
                        <a:p>
                          <a:endParaRPr lang="es-EC"/>
                        </a:p>
                      </a:txBody>
                      <a:tcPr anchor="ctr">
                        <a:blipFill rotWithShape="0">
                          <a:blip r:embed="rId2"/>
                          <a:stretch>
                            <a:fillRect l="-427215" t="-397297" r="-52532" b="-152703"/>
                          </a:stretch>
                        </a:blipFill>
                      </a:tcPr>
                    </a:tc>
                    <a:tc>
                      <a:txBody>
                        <a:bodyPr/>
                        <a:lstStyle/>
                        <a:p>
                          <a:endParaRPr lang="es-EC"/>
                        </a:p>
                      </a:txBody>
                      <a:tcPr anchor="ctr">
                        <a:blipFill rotWithShape="0">
                          <a:blip r:embed="rId2"/>
                          <a:stretch>
                            <a:fillRect l="-1022086" t="-397297" r="-1840" b="-152703"/>
                          </a:stretch>
                        </a:blipFill>
                      </a:tcPr>
                    </a:tc>
                    <a:extLst>
                      <a:ext uri="{0D108BD9-81ED-4DB2-BD59-A6C34878D82A}">
                        <a16:rowId xmlns:a16="http://schemas.microsoft.com/office/drawing/2014/main" xmlns:a14="http://schemas.microsoft.com/office/drawing/2010/main" xmlns="" val="10008"/>
                      </a:ext>
                    </a:extLst>
                  </a:tr>
                  <a:tr h="674942">
                    <a:tc>
                      <a:txBody>
                        <a:bodyPr/>
                        <a:lstStyle/>
                        <a:p>
                          <a:pPr algn="l"/>
                          <a:r>
                            <a:rPr lang="es-EC" sz="1800" b="0" kern="1200" dirty="0">
                              <a:solidFill>
                                <a:schemeClr val="tx1"/>
                              </a:solidFill>
                              <a:effectLst/>
                              <a:latin typeface="+mn-lt"/>
                              <a:ea typeface="+mn-ea"/>
                              <a:cs typeface="+mn-cs"/>
                            </a:rPr>
                            <a:t>Área no roscada del perno</a:t>
                          </a:r>
                          <a:endParaRPr lang="es-EC" sz="2000" b="0" dirty="0">
                            <a:latin typeface="Times New Roman" panose="02020603050405020304" pitchFamily="18" charset="0"/>
                            <a:cs typeface="Times New Roman" panose="02020603050405020304" pitchFamily="18" charset="0"/>
                          </a:endParaRPr>
                        </a:p>
                      </a:txBody>
                      <a:tcPr/>
                    </a:tc>
                    <a:tc>
                      <a:txBody>
                        <a:bodyPr/>
                        <a:lstStyle/>
                        <a:p>
                          <a:endParaRPr lang="es-EC"/>
                        </a:p>
                      </a:txBody>
                      <a:tcPr anchor="ctr">
                        <a:blipFill rotWithShape="0">
                          <a:blip r:embed="rId2"/>
                          <a:stretch>
                            <a:fillRect l="-140214" t="-331532" r="-85765" b="-1802"/>
                          </a:stretch>
                        </a:blipFill>
                      </a:tcPr>
                    </a:tc>
                    <a:tc>
                      <a:txBody>
                        <a:bodyPr/>
                        <a:lstStyle/>
                        <a:p>
                          <a:endParaRPr lang="es-EC"/>
                        </a:p>
                      </a:txBody>
                      <a:tcPr anchor="ctr">
                        <a:blipFill rotWithShape="0">
                          <a:blip r:embed="rId2"/>
                          <a:stretch>
                            <a:fillRect l="-427215" t="-331532" r="-52532" b="-1802"/>
                          </a:stretch>
                        </a:blipFill>
                      </a:tcPr>
                    </a:tc>
                    <a:tc>
                      <a:txBody>
                        <a:bodyPr/>
                        <a:lstStyle/>
                        <a:p>
                          <a:endParaRPr lang="es-EC"/>
                        </a:p>
                      </a:txBody>
                      <a:tcPr anchor="ctr">
                        <a:blipFill rotWithShape="0">
                          <a:blip r:embed="rId2"/>
                          <a:stretch>
                            <a:fillRect l="-1022086" t="-331532" r="-1840" b="-1802"/>
                          </a:stretch>
                        </a:blipFill>
                      </a:tcPr>
                    </a:tc>
                    <a:extLst>
                      <a:ext uri="{0D108BD9-81ED-4DB2-BD59-A6C34878D82A}">
                        <a16:rowId xmlns:a16="http://schemas.microsoft.com/office/drawing/2014/main" xmlns:a14="http://schemas.microsoft.com/office/drawing/2010/main" xmlns="" val="722007472"/>
                      </a:ext>
                    </a:extLst>
                  </a:tr>
                </a:tbl>
              </a:graphicData>
            </a:graphic>
          </p:graphicFrame>
        </mc:Fallback>
      </mc:AlternateContent>
      <p:graphicFrame>
        <p:nvGraphicFramePr>
          <p:cNvPr id="3" name="Tabla 2">
            <a:extLst>
              <a:ext uri="{FF2B5EF4-FFF2-40B4-BE49-F238E27FC236}">
                <a16:creationId xmlns:a16="http://schemas.microsoft.com/office/drawing/2014/main" xmlns="" id="{DC849C5C-1FDF-47F6-9EDA-9F87EDDD918F}"/>
              </a:ext>
            </a:extLst>
          </p:cNvPr>
          <p:cNvGraphicFramePr>
            <a:graphicFrameLocks noGrp="1"/>
          </p:cNvGraphicFramePr>
          <p:nvPr>
            <p:extLst/>
          </p:nvPr>
        </p:nvGraphicFramePr>
        <p:xfrm>
          <a:off x="374915" y="4834730"/>
          <a:ext cx="2880995" cy="770636"/>
        </p:xfrm>
        <a:graphic>
          <a:graphicData uri="http://schemas.openxmlformats.org/drawingml/2006/table">
            <a:tbl>
              <a:tblPr firstRow="1" firstCol="1" bandRow="1">
                <a:tableStyleId>{5940675A-B579-460E-94D1-54222C63F5DA}</a:tableStyleId>
              </a:tblPr>
              <a:tblGrid>
                <a:gridCol w="1530985">
                  <a:extLst>
                    <a:ext uri="{9D8B030D-6E8A-4147-A177-3AD203B41FA5}">
                      <a16:colId xmlns:a16="http://schemas.microsoft.com/office/drawing/2014/main" xmlns="" val="3003813943"/>
                    </a:ext>
                  </a:extLst>
                </a:gridCol>
                <a:gridCol w="1350010">
                  <a:extLst>
                    <a:ext uri="{9D8B030D-6E8A-4147-A177-3AD203B41FA5}">
                      <a16:colId xmlns:a16="http://schemas.microsoft.com/office/drawing/2014/main" xmlns="" val="471870126"/>
                    </a:ext>
                  </a:extLst>
                </a:gridCol>
              </a:tblGrid>
              <a:tr h="0">
                <a:tc>
                  <a:txBody>
                    <a:bodyPr/>
                    <a:lstStyle/>
                    <a:p>
                      <a:pPr indent="180340" algn="ctr">
                        <a:lnSpc>
                          <a:spcPct val="115000"/>
                        </a:lnSpc>
                        <a:spcAft>
                          <a:spcPts val="1000"/>
                        </a:spcAft>
                      </a:pPr>
                      <a:r>
                        <a:rPr lang="es-EC" sz="1200" dirty="0">
                          <a:effectLst/>
                        </a:rPr>
                        <a:t>Dimensión</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1000"/>
                        </a:spcAft>
                      </a:pPr>
                      <a:r>
                        <a:rPr lang="es-EC" sz="1200">
                          <a:effectLst/>
                        </a:rPr>
                        <a:t>Valor</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0736566"/>
                  </a:ext>
                </a:extLst>
              </a:tr>
              <a:tr h="59055">
                <a:tc>
                  <a:txBody>
                    <a:bodyPr/>
                    <a:lstStyle/>
                    <a:p>
                      <a:pPr indent="180340" algn="ctr">
                        <a:lnSpc>
                          <a:spcPct val="115000"/>
                        </a:lnSpc>
                        <a:spcAft>
                          <a:spcPts val="1000"/>
                        </a:spcAft>
                      </a:pPr>
                      <a:r>
                        <a:rPr lang="es-EC" sz="1200">
                          <a:effectLst/>
                        </a:rPr>
                        <a:t>Espesor</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1000"/>
                        </a:spcAft>
                      </a:pPr>
                      <a:r>
                        <a:rPr lang="es-EC" sz="1200">
                          <a:effectLst/>
                        </a:rPr>
                        <a:t>2.80 mm</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87409410"/>
                  </a:ext>
                </a:extLst>
              </a:tr>
              <a:tr h="59055">
                <a:tc>
                  <a:txBody>
                    <a:bodyPr/>
                    <a:lstStyle/>
                    <a:p>
                      <a:pPr indent="180340" algn="ctr">
                        <a:lnSpc>
                          <a:spcPct val="115000"/>
                        </a:lnSpc>
                        <a:spcAft>
                          <a:spcPts val="1000"/>
                        </a:spcAft>
                      </a:pPr>
                      <a:r>
                        <a:rPr lang="es-EC" sz="1200">
                          <a:effectLst/>
                        </a:rPr>
                        <a:t>Diámetro interno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1000"/>
                        </a:spcAft>
                      </a:pPr>
                      <a:r>
                        <a:rPr lang="es-EC" sz="1200">
                          <a:effectLst/>
                        </a:rPr>
                        <a:t>13.30 mm</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53897472"/>
                  </a:ext>
                </a:extLst>
              </a:tr>
              <a:tr h="133985">
                <a:tc>
                  <a:txBody>
                    <a:bodyPr/>
                    <a:lstStyle/>
                    <a:p>
                      <a:pPr indent="180340" algn="ctr">
                        <a:lnSpc>
                          <a:spcPct val="115000"/>
                        </a:lnSpc>
                        <a:spcAft>
                          <a:spcPts val="1000"/>
                        </a:spcAft>
                      </a:pPr>
                      <a:r>
                        <a:rPr lang="es-EC" sz="1200">
                          <a:effectLst/>
                        </a:rPr>
                        <a:t>Diámetro externo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1000"/>
                        </a:spcAft>
                      </a:pPr>
                      <a:r>
                        <a:rPr lang="es-EC" sz="1200" dirty="0">
                          <a:effectLst/>
                        </a:rPr>
                        <a:t>25.40mm</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7105775"/>
                  </a:ext>
                </a:extLst>
              </a:tr>
            </a:tbl>
          </a:graphicData>
        </a:graphic>
      </p:graphicFrame>
      <p:sp>
        <p:nvSpPr>
          <p:cNvPr id="8" name="Rectángulo 7">
            <a:extLst>
              <a:ext uri="{FF2B5EF4-FFF2-40B4-BE49-F238E27FC236}">
                <a16:creationId xmlns:a16="http://schemas.microsoft.com/office/drawing/2014/main" xmlns="" id="{3AB12E42-5CAD-4991-A1F2-F7B724FCB953}"/>
              </a:ext>
            </a:extLst>
          </p:cNvPr>
          <p:cNvSpPr/>
          <p:nvPr/>
        </p:nvSpPr>
        <p:spPr>
          <a:xfrm>
            <a:off x="200142" y="4202231"/>
            <a:ext cx="2675156" cy="383823"/>
          </a:xfrm>
          <a:prstGeom prst="rect">
            <a:avLst/>
          </a:prstGeom>
        </p:spPr>
        <p:txBody>
          <a:bodyPr wrap="none">
            <a:spAutoFit/>
          </a:bodyPr>
          <a:lstStyle/>
          <a:p>
            <a:pPr indent="180340">
              <a:lnSpc>
                <a:spcPct val="115000"/>
              </a:lnSpc>
              <a:spcAft>
                <a:spcPts val="1000"/>
              </a:spcAft>
            </a:pPr>
            <a:r>
              <a:rPr lang="es-EC" dirty="0" smtClean="0">
                <a:solidFill>
                  <a:srgbClr val="1F497D"/>
                </a:solidFill>
                <a:latin typeface="Arial" panose="020B0604020202020204" pitchFamily="34" charset="0"/>
                <a:ea typeface="Calibri" panose="020F0502020204030204" pitchFamily="34" charset="0"/>
                <a:cs typeface="Arial" panose="020B0604020202020204" pitchFamily="34" charset="0"/>
              </a:rPr>
              <a:t>Dimensiones </a:t>
            </a:r>
            <a:r>
              <a:rPr lang="es-EC" dirty="0">
                <a:solidFill>
                  <a:srgbClr val="1F497D"/>
                </a:solidFill>
                <a:latin typeface="Arial" panose="020B0604020202020204" pitchFamily="34" charset="0"/>
                <a:ea typeface="Calibri" panose="020F0502020204030204" pitchFamily="34" charset="0"/>
                <a:cs typeface="Arial" panose="020B0604020202020204" pitchFamily="34" charset="0"/>
              </a:rPr>
              <a:t>Arandela</a:t>
            </a:r>
            <a:endParaRPr lang="es-ES" sz="1100" i="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9434012" y="4064140"/>
            <a:ext cx="2266682" cy="2195848"/>
          </a:xfrm>
          <a:prstGeom prst="rect">
            <a:avLst/>
          </a:prstGeom>
        </p:spPr>
      </p:pic>
      <p:pic>
        <p:nvPicPr>
          <p:cNvPr id="6" name="Imagen 5"/>
          <p:cNvPicPr>
            <a:picLocks noChangeAspect="1"/>
          </p:cNvPicPr>
          <p:nvPr/>
        </p:nvPicPr>
        <p:blipFill>
          <a:blip r:embed="rId4"/>
          <a:stretch>
            <a:fillRect/>
          </a:stretch>
        </p:blipFill>
        <p:spPr>
          <a:xfrm>
            <a:off x="4374289" y="3836462"/>
            <a:ext cx="4334009" cy="2797905"/>
          </a:xfrm>
          <a:prstGeom prst="rect">
            <a:avLst/>
          </a:prstGeom>
        </p:spPr>
      </p:pic>
      <p:pic>
        <p:nvPicPr>
          <p:cNvPr id="9" name="Picture 2" descr="Resultado de imagen para universidad de las fuerzas armadas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52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70D4BC-ECEE-402E-AF69-13372045ED48}"/>
              </a:ext>
            </a:extLst>
          </p:cNvPr>
          <p:cNvSpPr>
            <a:spLocks noGrp="1"/>
          </p:cNvSpPr>
          <p:nvPr>
            <p:ph type="title"/>
          </p:nvPr>
        </p:nvSpPr>
        <p:spPr>
          <a:xfrm>
            <a:off x="565332" y="112720"/>
            <a:ext cx="10515600" cy="741827"/>
          </a:xfrm>
        </p:spPr>
        <p:txBody>
          <a:bodyPr>
            <a:normAutofit/>
          </a:bodyPr>
          <a:lstStyle/>
          <a:p>
            <a:r>
              <a:rPr lang="es-ES" sz="2800" dirty="0"/>
              <a:t>Cálculo </a:t>
            </a:r>
            <a:r>
              <a:rPr lang="es-ES" sz="2800" dirty="0" smtClean="0"/>
              <a:t>de pernos</a:t>
            </a:r>
            <a:endParaRPr lang="es-ES" sz="2800" dirty="0"/>
          </a:p>
        </p:txBody>
      </p:sp>
      <mc:AlternateContent xmlns:mc="http://schemas.openxmlformats.org/markup-compatibility/2006">
        <mc:Choice xmlns:a14="http://schemas.microsoft.com/office/drawing/2010/main" Requires="a14">
          <p:graphicFrame>
            <p:nvGraphicFramePr>
              <p:cNvPr id="4" name="2 Tabla">
                <a:extLst>
                  <a:ext uri="{FF2B5EF4-FFF2-40B4-BE49-F238E27FC236}">
                    <a16:creationId xmlns:a16="http://schemas.microsoft.com/office/drawing/2014/main" xmlns="" id="{68B2FDE7-BF42-441C-90F7-AD213B65C34F}"/>
                  </a:ext>
                </a:extLst>
              </p:cNvPr>
              <p:cNvGraphicFramePr>
                <a:graphicFrameLocks noGrp="1"/>
              </p:cNvGraphicFramePr>
              <p:nvPr>
                <p:extLst/>
              </p:nvPr>
            </p:nvGraphicFramePr>
            <p:xfrm>
              <a:off x="565332" y="854547"/>
              <a:ext cx="11321868" cy="5831783"/>
            </p:xfrm>
            <a:graphic>
              <a:graphicData uri="http://schemas.openxmlformats.org/drawingml/2006/table">
                <a:tbl>
                  <a:tblPr firstRow="1" bandRow="1">
                    <a:tableStyleId>{5DA37D80-6434-44D0-A028-1B22A696006F}</a:tableStyleId>
                  </a:tblPr>
                  <a:tblGrid>
                    <a:gridCol w="3826364">
                      <a:extLst>
                        <a:ext uri="{9D8B030D-6E8A-4147-A177-3AD203B41FA5}">
                          <a16:colId xmlns:a16="http://schemas.microsoft.com/office/drawing/2014/main" xmlns="" val="20000"/>
                        </a:ext>
                      </a:extLst>
                    </a:gridCol>
                    <a:gridCol w="4198923">
                      <a:extLst>
                        <a:ext uri="{9D8B030D-6E8A-4147-A177-3AD203B41FA5}">
                          <a16:colId xmlns:a16="http://schemas.microsoft.com/office/drawing/2014/main" xmlns="" val="20001"/>
                        </a:ext>
                      </a:extLst>
                    </a:gridCol>
                    <a:gridCol w="1877588">
                      <a:extLst>
                        <a:ext uri="{9D8B030D-6E8A-4147-A177-3AD203B41FA5}">
                          <a16:colId xmlns:a16="http://schemas.microsoft.com/office/drawing/2014/main" xmlns="" val="1779242893"/>
                        </a:ext>
                      </a:extLst>
                    </a:gridCol>
                    <a:gridCol w="1418993">
                      <a:extLst>
                        <a:ext uri="{9D8B030D-6E8A-4147-A177-3AD203B41FA5}">
                          <a16:colId xmlns:a16="http://schemas.microsoft.com/office/drawing/2014/main" xmlns="" val="20003"/>
                        </a:ext>
                      </a:extLst>
                    </a:gridCol>
                  </a:tblGrid>
                  <a:tr h="597154">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592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b="0" kern="1200" dirty="0">
                              <a:solidFill>
                                <a:schemeClr val="tx1"/>
                              </a:solidFill>
                              <a:effectLst/>
                              <a:latin typeface="+mn-lt"/>
                              <a:ea typeface="+mn-ea"/>
                              <a:cs typeface="+mn-cs"/>
                            </a:rPr>
                            <a:t>Área roscada del perno</a:t>
                          </a:r>
                          <a:endParaRPr lang="es-EC" sz="24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err="1">
                              <a:solidFill>
                                <a:schemeClr val="tx1"/>
                              </a:solidFill>
                              <a:effectLst/>
                              <a:latin typeface="+mn-lt"/>
                              <a:ea typeface="+mn-ea"/>
                              <a:cs typeface="+mn-cs"/>
                            </a:rPr>
                            <a:t>Shigley</a:t>
                          </a:r>
                          <a:r>
                            <a:rPr lang="es-EC" sz="1800" kern="1200" dirty="0">
                              <a:solidFill>
                                <a:schemeClr val="tx1"/>
                              </a:solidFill>
                              <a:effectLst/>
                              <a:latin typeface="+mn-lt"/>
                              <a:ea typeface="+mn-ea"/>
                              <a:cs typeface="+mn-cs"/>
                            </a:rPr>
                            <a:t>, Diseño en Ingeniería Mecánica</a:t>
                          </a:r>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2000" i="1" kern="1200" smtClean="0">
                                        <a:solidFill>
                                          <a:schemeClr val="tx1"/>
                                        </a:solidFill>
                                        <a:effectLst/>
                                        <a:latin typeface="Cambria Math" panose="02040503050406030204" pitchFamily="18" charset="0"/>
                                        <a:ea typeface="+mn-ea"/>
                                        <a:cs typeface="+mn-cs"/>
                                      </a:rPr>
                                    </m:ctrlPr>
                                  </m:sSubPr>
                                  <m:e>
                                    <m:r>
                                      <m:rPr>
                                        <m:sty m:val="p"/>
                                      </m:rPr>
                                      <a:rPr lang="es-ES_tradnl" sz="2000" kern="1200">
                                        <a:solidFill>
                                          <a:schemeClr val="tx1"/>
                                        </a:solidFill>
                                        <a:effectLst/>
                                        <a:latin typeface="Cambria Math" panose="02040503050406030204" pitchFamily="18" charset="0"/>
                                        <a:ea typeface="+mn-ea"/>
                                        <a:cs typeface="+mn-cs"/>
                                      </a:rPr>
                                      <m:t>A</m:t>
                                    </m:r>
                                  </m:e>
                                  <m:sub>
                                    <m:r>
                                      <m:rPr>
                                        <m:sty m:val="p"/>
                                      </m:rPr>
                                      <a:rPr lang="es-ES_tradnl" sz="2000" kern="1200">
                                        <a:solidFill>
                                          <a:schemeClr val="tx1"/>
                                        </a:solidFill>
                                        <a:effectLst/>
                                        <a:latin typeface="Cambria Math" panose="02040503050406030204" pitchFamily="18" charset="0"/>
                                        <a:ea typeface="+mn-ea"/>
                                        <a:cs typeface="+mn-cs"/>
                                      </a:rPr>
                                      <m:t>r</m:t>
                                    </m:r>
                                  </m:sub>
                                </m:sSub>
                                <m:r>
                                  <a:rPr lang="es-ES_tradnl" sz="2000" kern="1200">
                                    <a:solidFill>
                                      <a:schemeClr val="tx1"/>
                                    </a:solidFill>
                                    <a:effectLst/>
                                    <a:latin typeface="Cambria Math" panose="02040503050406030204" pitchFamily="18" charset="0"/>
                                    <a:ea typeface="+mn-ea"/>
                                    <a:cs typeface="+mn-cs"/>
                                  </a:rPr>
                                  <m:t>=</m:t>
                                </m:r>
                                <m:r>
                                  <a:rPr lang="es-ES" sz="2000" b="0" i="0" kern="1200" smtClean="0">
                                    <a:solidFill>
                                      <a:schemeClr val="tx1"/>
                                    </a:solidFill>
                                    <a:effectLst/>
                                    <a:latin typeface="Cambria Math" panose="02040503050406030204" pitchFamily="18" charset="0"/>
                                    <a:ea typeface="+mn-ea"/>
                                    <a:cs typeface="+mn-cs"/>
                                  </a:rPr>
                                  <m:t>92.1</m:t>
                                </m:r>
                              </m:oMath>
                            </m:oMathPara>
                          </a14:m>
                          <a:endParaRPr lang="es-EC" sz="2000"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sSup>
                                      <m:sSupPr>
                                        <m:ctrlPr>
                                          <a:rPr lang="es-ES" sz="2000" i="1" kern="1200" smtClean="0">
                                            <a:solidFill>
                                              <a:schemeClr val="tx1"/>
                                            </a:solidFill>
                                            <a:effectLst/>
                                            <a:latin typeface="Cambria Math" panose="02040503050406030204" pitchFamily="18" charset="0"/>
                                            <a:ea typeface="+mn-ea"/>
                                            <a:cs typeface="+mn-cs"/>
                                          </a:rPr>
                                        </m:ctrlPr>
                                      </m:sSupPr>
                                      <m:e>
                                        <m:r>
                                          <m:rPr>
                                            <m:sty m:val="p"/>
                                          </m:rPr>
                                          <a:rPr lang="es-ES_tradnl" sz="2000" kern="1200">
                                            <a:solidFill>
                                              <a:schemeClr val="tx1"/>
                                            </a:solidFill>
                                            <a:effectLst/>
                                            <a:latin typeface="Cambria Math" panose="02040503050406030204" pitchFamily="18" charset="0"/>
                                            <a:ea typeface="+mn-ea"/>
                                            <a:cs typeface="+mn-cs"/>
                                          </a:rPr>
                                          <m:t>mm</m:t>
                                        </m:r>
                                      </m:e>
                                      <m:sup>
                                        <m:r>
                                          <a:rPr lang="es-ES_tradnl" sz="2000" kern="1200">
                                            <a:solidFill>
                                              <a:schemeClr val="tx1"/>
                                            </a:solidFill>
                                            <a:effectLst/>
                                            <a:latin typeface="Cambria Math" panose="02040503050406030204" pitchFamily="18" charset="0"/>
                                            <a:ea typeface="+mn-ea"/>
                                            <a:cs typeface="+mn-cs"/>
                                          </a:rPr>
                                          <m:t>2</m:t>
                                        </m:r>
                                      </m:sup>
                                    </m:sSup>
                                  </m:e>
                                </m:d>
                              </m:oMath>
                            </m:oMathPara>
                          </a14:m>
                          <a:endParaRPr lang="es-EC" sz="2000" dirty="0">
                            <a:latin typeface="Times New Roman" panose="02020603050405020304" pitchFamily="18" charset="0"/>
                            <a:cs typeface="Times New Roman" panose="02020603050405020304" pitchFamily="18" charset="0"/>
                          </a:endParaRPr>
                        </a:p>
                      </a:txBody>
                      <a:tcPr anchor="ctr"/>
                    </a:tc>
                  </a:tr>
                  <a:tr h="727994">
                    <a:tc>
                      <a:txBody>
                        <a:bodyPr/>
                        <a:lstStyle/>
                        <a:p>
                          <a:pPr algn="l"/>
                          <a:r>
                            <a:rPr lang="es-EC" sz="1800" kern="1200" dirty="0">
                              <a:solidFill>
                                <a:schemeClr val="tx1"/>
                              </a:solidFill>
                              <a:effectLst/>
                              <a:latin typeface="+mn-lt"/>
                              <a:ea typeface="+mn-ea"/>
                              <a:cs typeface="+mn-cs"/>
                            </a:rPr>
                            <a:t>Rigidez en la parte no roscada</a:t>
                          </a:r>
                          <a:endParaRPr lang="es-EC" sz="20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k</m:t>
                                    </m:r>
                                  </m:e>
                                  <m:sub>
                                    <m:r>
                                      <m:rPr>
                                        <m:sty m:val="p"/>
                                      </m:rPr>
                                      <a:rPr lang="es-EC" sz="1800" kern="1200">
                                        <a:solidFill>
                                          <a:schemeClr val="tx1"/>
                                        </a:solidFill>
                                        <a:effectLst/>
                                        <a:latin typeface="Cambria Math" panose="02040503050406030204" pitchFamily="18" charset="0"/>
                                        <a:ea typeface="+mn-ea"/>
                                        <a:cs typeface="+mn-cs"/>
                                      </a:rPr>
                                      <m:t>s</m:t>
                                    </m:r>
                                  </m:sub>
                                </m:sSub>
                                <m:r>
                                  <a:rPr lang="es-EC" sz="1800" kern="120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A</m:t>
                                        </m:r>
                                      </m:e>
                                      <m:sub>
                                        <m:r>
                                          <m:rPr>
                                            <m:sty m:val="p"/>
                                          </m:rPr>
                                          <a:rPr lang="es-EC" sz="1800" kern="1200">
                                            <a:solidFill>
                                              <a:schemeClr val="tx1"/>
                                            </a:solidFill>
                                            <a:effectLst/>
                                            <a:latin typeface="Cambria Math" panose="02040503050406030204" pitchFamily="18" charset="0"/>
                                            <a:ea typeface="+mn-ea"/>
                                            <a:cs typeface="+mn-cs"/>
                                          </a:rPr>
                                          <m:t>nr</m:t>
                                        </m:r>
                                      </m:sub>
                                    </m:sSub>
                                    <m:r>
                                      <a:rPr lang="es-EC" sz="1800" kern="1200">
                                        <a:solidFill>
                                          <a:schemeClr val="tx1"/>
                                        </a:solidFill>
                                        <a:effectLst/>
                                        <a:latin typeface="Cambria Math" panose="02040503050406030204" pitchFamily="18" charset="0"/>
                                        <a:ea typeface="+mn-ea"/>
                                        <a:cs typeface="+mn-cs"/>
                                      </a:rPr>
                                      <m:t>∙</m:t>
                                    </m:r>
                                    <m:r>
                                      <m:rPr>
                                        <m:sty m:val="p"/>
                                      </m:rPr>
                                      <a:rPr lang="es-EC" sz="1800" kern="1200">
                                        <a:solidFill>
                                          <a:schemeClr val="tx1"/>
                                        </a:solidFill>
                                        <a:effectLst/>
                                        <a:latin typeface="Cambria Math" panose="02040503050406030204" pitchFamily="18" charset="0"/>
                                        <a:ea typeface="+mn-ea"/>
                                        <a:cs typeface="+mn-cs"/>
                                      </a:rPr>
                                      <m:t>E</m:t>
                                    </m:r>
                                  </m:num>
                                  <m:den>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L</m:t>
                                        </m:r>
                                      </m:e>
                                      <m:sub>
                                        <m:r>
                                          <m:rPr>
                                            <m:sty m:val="p"/>
                                          </m:rPr>
                                          <a:rPr lang="es-EC" sz="1800" kern="1200">
                                            <a:solidFill>
                                              <a:schemeClr val="tx1"/>
                                            </a:solidFill>
                                            <a:effectLst/>
                                            <a:latin typeface="Cambria Math" panose="02040503050406030204" pitchFamily="18" charset="0"/>
                                            <a:ea typeface="+mn-ea"/>
                                            <a:cs typeface="+mn-cs"/>
                                          </a:rPr>
                                          <m:t>Pnr</m:t>
                                        </m:r>
                                      </m:sub>
                                    </m:sSub>
                                  </m:den>
                                </m:f>
                              </m:oMath>
                            </m:oMathPara>
                          </a14:m>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b="0" i="1" kern="1200" smtClean="0">
                                        <a:solidFill>
                                          <a:schemeClr val="tx1"/>
                                        </a:solidFill>
                                        <a:effectLst/>
                                        <a:latin typeface="Cambria Math" panose="02040503050406030204" pitchFamily="18" charset="0"/>
                                        <a:ea typeface="+mn-ea"/>
                                        <a:cs typeface="+mn-cs"/>
                                      </a:rPr>
                                    </m:ctrlPr>
                                  </m:sSubPr>
                                  <m:e>
                                    <m:r>
                                      <a:rPr lang="es-ES" sz="1800" i="1" kern="1200" smtClean="0">
                                        <a:solidFill>
                                          <a:schemeClr val="tx1"/>
                                        </a:solidFill>
                                        <a:effectLst/>
                                        <a:latin typeface="Cambria Math" panose="02040503050406030204" pitchFamily="18" charset="0"/>
                                        <a:ea typeface="+mn-ea"/>
                                        <a:cs typeface="+mn-cs"/>
                                      </a:rPr>
                                      <m:t>𝐾</m:t>
                                    </m:r>
                                  </m:e>
                                  <m:sub>
                                    <m:r>
                                      <a:rPr lang="es-ES" sz="1800" b="0" i="1" kern="1200" smtClean="0">
                                        <a:solidFill>
                                          <a:schemeClr val="tx1"/>
                                        </a:solidFill>
                                        <a:effectLst/>
                                        <a:latin typeface="Cambria Math" panose="02040503050406030204" pitchFamily="18" charset="0"/>
                                        <a:ea typeface="+mn-ea"/>
                                        <a:cs typeface="+mn-cs"/>
                                      </a:rPr>
                                      <m:t>𝑠</m:t>
                                    </m:r>
                                  </m:sub>
                                </m:sSub>
                                <m:r>
                                  <a:rPr lang="es-ES" sz="1800" b="0" i="0" kern="1200" smtClean="0">
                                    <a:solidFill>
                                      <a:schemeClr val="tx1"/>
                                    </a:solidFill>
                                    <a:effectLst/>
                                    <a:latin typeface="Cambria Math" panose="02040503050406030204" pitchFamily="18" charset="0"/>
                                    <a:ea typeface="+mn-ea"/>
                                    <a:cs typeface="+mn-cs"/>
                                  </a:rPr>
                                  <m:t>=</m:t>
                                </m:r>
                                <m:r>
                                  <a:rPr lang="es-EC" sz="1800" kern="1200" smtClean="0">
                                    <a:solidFill>
                                      <a:schemeClr val="tx1"/>
                                    </a:solidFill>
                                    <a:effectLst/>
                                    <a:latin typeface="Cambria Math" panose="02040503050406030204" pitchFamily="18" charset="0"/>
                                    <a:ea typeface="+mn-ea"/>
                                    <a:cs typeface="+mn-cs"/>
                                  </a:rPr>
                                  <m:t>1.3×</m:t>
                                </m:r>
                                <m:sSup>
                                  <m:sSupPr>
                                    <m:ctrlPr>
                                      <a:rPr lang="es-ES" sz="1800" i="1" kern="1200">
                                        <a:solidFill>
                                          <a:schemeClr val="tx1"/>
                                        </a:solidFill>
                                        <a:effectLst/>
                                        <a:latin typeface="Cambria Math" panose="02040503050406030204" pitchFamily="18" charset="0"/>
                                        <a:ea typeface="+mn-ea"/>
                                        <a:cs typeface="+mn-cs"/>
                                      </a:rPr>
                                    </m:ctrlPr>
                                  </m:sSupPr>
                                  <m:e>
                                    <m:r>
                                      <a:rPr lang="es-EC" sz="1800" kern="1200">
                                        <a:solidFill>
                                          <a:schemeClr val="tx1"/>
                                        </a:solidFill>
                                        <a:effectLst/>
                                        <a:latin typeface="Cambria Math" panose="02040503050406030204" pitchFamily="18" charset="0"/>
                                        <a:ea typeface="+mn-ea"/>
                                        <a:cs typeface="+mn-cs"/>
                                      </a:rPr>
                                      <m:t>10</m:t>
                                    </m:r>
                                  </m:e>
                                  <m:sup>
                                    <m:r>
                                      <a:rPr lang="es-EC" sz="1800" kern="1200">
                                        <a:solidFill>
                                          <a:schemeClr val="tx1"/>
                                        </a:solidFill>
                                        <a:effectLst/>
                                        <a:latin typeface="Cambria Math" panose="02040503050406030204" pitchFamily="18" charset="0"/>
                                        <a:ea typeface="+mn-ea"/>
                                        <a:cs typeface="+mn-cs"/>
                                      </a:rPr>
                                      <m:t>6</m:t>
                                    </m:r>
                                  </m:sup>
                                </m:sSup>
                                <m:r>
                                  <a:rPr lang="es-EC" sz="1800" kern="1200">
                                    <a:solidFill>
                                      <a:schemeClr val="tx1"/>
                                    </a:solidFill>
                                    <a:effectLst/>
                                    <a:latin typeface="Cambria Math" panose="02040503050406030204" pitchFamily="18" charset="0"/>
                                    <a:ea typeface="+mn-ea"/>
                                    <a:cs typeface="+mn-cs"/>
                                  </a:rPr>
                                  <m:t> </m:t>
                                </m:r>
                              </m:oMath>
                            </m:oMathPara>
                          </a14:m>
                          <a:endParaRPr lang="es-EC" sz="2000"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𝑁</m:t>
                                        </m:r>
                                      </m:num>
                                      <m:den>
                                        <m:sSup>
                                          <m:sSupPr>
                                            <m:ctrlPr>
                                              <a:rPr lang="es-ES" sz="2400" i="1" kern="1200" smtClean="0">
                                                <a:solidFill>
                                                  <a:schemeClr val="tx1"/>
                                                </a:solidFill>
                                                <a:effectLst/>
                                                <a:latin typeface="Cambria Math" panose="02040503050406030204" pitchFamily="18" charset="0"/>
                                                <a:ea typeface="+mn-ea"/>
                                                <a:cs typeface="+mn-cs"/>
                                              </a:rPr>
                                            </m:ctrlPr>
                                          </m:sSupPr>
                                          <m:e>
                                            <m:r>
                                              <m:rPr>
                                                <m:sty m:val="p"/>
                                              </m:rPr>
                                              <a:rPr lang="es-ES_tradnl" sz="2400" kern="1200">
                                                <a:solidFill>
                                                  <a:schemeClr val="tx1"/>
                                                </a:solidFill>
                                                <a:effectLst/>
                                                <a:latin typeface="Cambria Math" panose="02040503050406030204" pitchFamily="18" charset="0"/>
                                                <a:ea typeface="+mn-ea"/>
                                                <a:cs typeface="+mn-cs"/>
                                              </a:rPr>
                                              <m:t>mm</m:t>
                                            </m:r>
                                          </m:e>
                                          <m:sup>
                                            <m:r>
                                              <a:rPr lang="es-ES_tradnl" sz="2400" kern="1200">
                                                <a:solidFill>
                                                  <a:schemeClr val="tx1"/>
                                                </a:solidFill>
                                                <a:effectLst/>
                                                <a:latin typeface="Cambria Math" panose="02040503050406030204" pitchFamily="18" charset="0"/>
                                                <a:ea typeface="+mn-ea"/>
                                                <a:cs typeface="+mn-cs"/>
                                              </a:rPr>
                                              <m:t>2</m:t>
                                            </m:r>
                                          </m:sup>
                                        </m:sSup>
                                      </m:den>
                                    </m:f>
                                  </m:e>
                                </m:d>
                              </m:oMath>
                            </m:oMathPara>
                          </a14:m>
                          <a:endParaRPr lang="es-EC" sz="2000" dirty="0">
                            <a:latin typeface="Times New Roman" panose="02020603050405020304" pitchFamily="18" charset="0"/>
                            <a:cs typeface="Times New Roman" panose="02020603050405020304" pitchFamily="18" charset="0"/>
                          </a:endParaRPr>
                        </a:p>
                      </a:txBody>
                      <a:tcPr anchor="ctr"/>
                    </a:tc>
                  </a:tr>
                  <a:tr h="620778">
                    <a:tc>
                      <a:txBody>
                        <a:bodyPr/>
                        <a:lstStyle/>
                        <a:p>
                          <a:pPr algn="l"/>
                          <a:r>
                            <a:rPr lang="es-EC" sz="1800" kern="1200" dirty="0">
                              <a:solidFill>
                                <a:schemeClr val="tx1"/>
                              </a:solidFill>
                              <a:effectLst/>
                              <a:latin typeface="+mn-lt"/>
                              <a:ea typeface="+mn-ea"/>
                              <a:cs typeface="+mn-cs"/>
                            </a:rPr>
                            <a:t>Rigidez en la parte roscada</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k</m:t>
                                    </m:r>
                                  </m:e>
                                  <m:sub>
                                    <m:r>
                                      <m:rPr>
                                        <m:sty m:val="p"/>
                                      </m:rPr>
                                      <a:rPr lang="es-EC" sz="1800" kern="1200">
                                        <a:solidFill>
                                          <a:schemeClr val="tx1"/>
                                        </a:solidFill>
                                        <a:effectLst/>
                                        <a:latin typeface="Cambria Math" panose="02040503050406030204" pitchFamily="18" charset="0"/>
                                        <a:ea typeface="+mn-ea"/>
                                        <a:cs typeface="+mn-cs"/>
                                      </a:rPr>
                                      <m:t>r</m:t>
                                    </m:r>
                                  </m:sub>
                                </m:sSub>
                                <m:r>
                                  <a:rPr lang="es-EC" sz="1800" kern="120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A</m:t>
                                        </m:r>
                                      </m:e>
                                      <m:sub>
                                        <m:r>
                                          <m:rPr>
                                            <m:sty m:val="p"/>
                                          </m:rPr>
                                          <a:rPr lang="es-EC" sz="1800" kern="1200">
                                            <a:solidFill>
                                              <a:schemeClr val="tx1"/>
                                            </a:solidFill>
                                            <a:effectLst/>
                                            <a:latin typeface="Cambria Math" panose="02040503050406030204" pitchFamily="18" charset="0"/>
                                            <a:ea typeface="+mn-ea"/>
                                            <a:cs typeface="+mn-cs"/>
                                          </a:rPr>
                                          <m:t>r</m:t>
                                        </m:r>
                                      </m:sub>
                                    </m:sSub>
                                    <m:r>
                                      <a:rPr lang="es-EC" sz="1800" kern="1200">
                                        <a:solidFill>
                                          <a:schemeClr val="tx1"/>
                                        </a:solidFill>
                                        <a:effectLst/>
                                        <a:latin typeface="Cambria Math" panose="02040503050406030204" pitchFamily="18" charset="0"/>
                                        <a:ea typeface="+mn-ea"/>
                                        <a:cs typeface="+mn-cs"/>
                                      </a:rPr>
                                      <m:t>∙</m:t>
                                    </m:r>
                                    <m:r>
                                      <m:rPr>
                                        <m:sty m:val="p"/>
                                      </m:rPr>
                                      <a:rPr lang="es-EC" sz="1800" kern="1200">
                                        <a:solidFill>
                                          <a:schemeClr val="tx1"/>
                                        </a:solidFill>
                                        <a:effectLst/>
                                        <a:latin typeface="Cambria Math" panose="02040503050406030204" pitchFamily="18" charset="0"/>
                                        <a:ea typeface="+mn-ea"/>
                                        <a:cs typeface="+mn-cs"/>
                                      </a:rPr>
                                      <m:t>E</m:t>
                                    </m:r>
                                  </m:num>
                                  <m:den>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L</m:t>
                                        </m:r>
                                      </m:e>
                                      <m:sub>
                                        <m:r>
                                          <m:rPr>
                                            <m:sty m:val="p"/>
                                          </m:rPr>
                                          <a:rPr lang="es-EC" sz="1800" kern="1200">
                                            <a:solidFill>
                                              <a:schemeClr val="tx1"/>
                                            </a:solidFill>
                                            <a:effectLst/>
                                            <a:latin typeface="Cambria Math" panose="02040503050406030204" pitchFamily="18" charset="0"/>
                                            <a:ea typeface="+mn-ea"/>
                                            <a:cs typeface="+mn-cs"/>
                                          </a:rPr>
                                          <m:t>Pr</m:t>
                                        </m:r>
                                      </m:sub>
                                    </m:sSub>
                                  </m:den>
                                </m:f>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S" sz="1800" b="0" i="1" kern="1200" smtClean="0">
                                        <a:solidFill>
                                          <a:schemeClr val="tx1"/>
                                        </a:solidFill>
                                        <a:effectLst/>
                                        <a:latin typeface="Cambria Math" panose="02040503050406030204" pitchFamily="18" charset="0"/>
                                        <a:ea typeface="+mn-ea"/>
                                        <a:cs typeface="+mn-cs"/>
                                      </a:rPr>
                                    </m:ctrlPr>
                                  </m:sSubPr>
                                  <m:e>
                                    <m:r>
                                      <a:rPr lang="es-ES" sz="1800" i="1" kern="1200" smtClean="0">
                                        <a:solidFill>
                                          <a:schemeClr val="tx1"/>
                                        </a:solidFill>
                                        <a:effectLst/>
                                        <a:latin typeface="Cambria Math" panose="02040503050406030204" pitchFamily="18" charset="0"/>
                                        <a:ea typeface="+mn-ea"/>
                                        <a:cs typeface="+mn-cs"/>
                                      </a:rPr>
                                      <m:t>𝐾</m:t>
                                    </m:r>
                                  </m:e>
                                  <m:sub>
                                    <m:r>
                                      <a:rPr lang="es-ES" sz="1800" b="0" i="1" kern="1200" smtClean="0">
                                        <a:solidFill>
                                          <a:schemeClr val="tx1"/>
                                        </a:solidFill>
                                        <a:effectLst/>
                                        <a:latin typeface="Cambria Math" panose="02040503050406030204" pitchFamily="18" charset="0"/>
                                        <a:ea typeface="+mn-ea"/>
                                        <a:cs typeface="+mn-cs"/>
                                      </a:rPr>
                                      <m:t>𝑟</m:t>
                                    </m:r>
                                  </m:sub>
                                </m:sSub>
                                <m:r>
                                  <a:rPr lang="es-ES" sz="1800" b="0" i="0" kern="1200" smtClean="0">
                                    <a:solidFill>
                                      <a:schemeClr val="tx1"/>
                                    </a:solidFill>
                                    <a:effectLst/>
                                    <a:latin typeface="Cambria Math" panose="02040503050406030204" pitchFamily="18" charset="0"/>
                                    <a:ea typeface="+mn-ea"/>
                                    <a:cs typeface="+mn-cs"/>
                                  </a:rPr>
                                  <m:t>=</m:t>
                                </m:r>
                                <m:r>
                                  <a:rPr lang="es-EC" sz="1800" kern="1200" smtClean="0">
                                    <a:solidFill>
                                      <a:schemeClr val="tx1"/>
                                    </a:solidFill>
                                    <a:effectLst/>
                                    <a:latin typeface="Cambria Math" panose="02040503050406030204" pitchFamily="18" charset="0"/>
                                    <a:ea typeface="+mn-ea"/>
                                    <a:cs typeface="+mn-cs"/>
                                  </a:rPr>
                                  <m:t>6.35×</m:t>
                                </m:r>
                                <m:sSup>
                                  <m:sSupPr>
                                    <m:ctrlPr>
                                      <a:rPr lang="es-ES" sz="1800" i="1" kern="1200">
                                        <a:solidFill>
                                          <a:schemeClr val="tx1"/>
                                        </a:solidFill>
                                        <a:effectLst/>
                                        <a:latin typeface="Cambria Math" panose="02040503050406030204" pitchFamily="18" charset="0"/>
                                        <a:ea typeface="+mn-ea"/>
                                        <a:cs typeface="+mn-cs"/>
                                      </a:rPr>
                                    </m:ctrlPr>
                                  </m:sSupPr>
                                  <m:e>
                                    <m:r>
                                      <a:rPr lang="es-EC" sz="1800" kern="1200">
                                        <a:solidFill>
                                          <a:schemeClr val="tx1"/>
                                        </a:solidFill>
                                        <a:effectLst/>
                                        <a:latin typeface="Cambria Math" panose="02040503050406030204" pitchFamily="18" charset="0"/>
                                        <a:ea typeface="+mn-ea"/>
                                        <a:cs typeface="+mn-cs"/>
                                      </a:rPr>
                                      <m:t>10</m:t>
                                    </m:r>
                                  </m:e>
                                  <m:sup>
                                    <m:r>
                                      <a:rPr lang="es-EC" sz="1800" kern="1200">
                                        <a:solidFill>
                                          <a:schemeClr val="tx1"/>
                                        </a:solidFill>
                                        <a:effectLst/>
                                        <a:latin typeface="Cambria Math" panose="02040503050406030204" pitchFamily="18" charset="0"/>
                                        <a:ea typeface="+mn-ea"/>
                                        <a:cs typeface="+mn-cs"/>
                                      </a:rPr>
                                      <m:t>5</m:t>
                                    </m:r>
                                  </m:sup>
                                </m:sSup>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𝑁</m:t>
                                        </m:r>
                                      </m:num>
                                      <m:den>
                                        <m:r>
                                          <a:rPr lang="es-EC" sz="2000" b="0" i="1" smtClean="0">
                                            <a:latin typeface="Cambria Math" panose="02040503050406030204" pitchFamily="18" charset="0"/>
                                          </a:rPr>
                                          <m:t>𝑚𝑚</m:t>
                                        </m:r>
                                      </m:den>
                                    </m:f>
                                  </m:e>
                                </m:d>
                              </m:oMath>
                            </m:oMathPara>
                          </a14:m>
                          <a:endParaRPr lang="es-EC" sz="2000" dirty="0"/>
                        </a:p>
                      </a:txBody>
                      <a:tcPr/>
                    </a:tc>
                    <a:extLst>
                      <a:ext uri="{0D108BD9-81ED-4DB2-BD59-A6C34878D82A}">
                        <a16:rowId xmlns:a16="http://schemas.microsoft.com/office/drawing/2014/main" xmlns="" val="10001"/>
                      </a:ext>
                    </a:extLst>
                  </a:tr>
                  <a:tr h="610074">
                    <a:tc>
                      <a:txBody>
                        <a:bodyPr/>
                        <a:lstStyle/>
                        <a:p>
                          <a:pPr lvl="0"/>
                          <a:r>
                            <a:rPr lang="es-EC" sz="1800" kern="1200" dirty="0">
                              <a:solidFill>
                                <a:schemeClr val="tx1"/>
                              </a:solidFill>
                              <a:effectLst/>
                              <a:latin typeface="+mn-lt"/>
                              <a:ea typeface="+mn-ea"/>
                              <a:cs typeface="+mn-cs"/>
                            </a:rPr>
                            <a:t>Rigidez efectiva estimada del perno </a:t>
                          </a:r>
                          <a:endParaRPr lang="es-ES" sz="1800" kern="1200" dirty="0">
                            <a:solidFill>
                              <a:schemeClr val="tx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MX" sz="1800" kern="1200">
                                        <a:solidFill>
                                          <a:schemeClr val="tx1"/>
                                        </a:solidFill>
                                        <a:effectLst/>
                                        <a:latin typeface="Cambria Math" panose="02040503050406030204" pitchFamily="18" charset="0"/>
                                        <a:ea typeface="+mn-ea"/>
                                        <a:cs typeface="+mn-cs"/>
                                      </a:rPr>
                                      <m:t>k</m:t>
                                    </m:r>
                                  </m:e>
                                  <m:sub>
                                    <m:r>
                                      <m:rPr>
                                        <m:sty m:val="p"/>
                                      </m:rPr>
                                      <a:rPr lang="es-MX" sz="1800" kern="1200">
                                        <a:solidFill>
                                          <a:schemeClr val="tx1"/>
                                        </a:solidFill>
                                        <a:effectLst/>
                                        <a:latin typeface="Cambria Math" panose="02040503050406030204" pitchFamily="18" charset="0"/>
                                        <a:ea typeface="+mn-ea"/>
                                        <a:cs typeface="+mn-cs"/>
                                      </a:rPr>
                                      <m:t>p</m:t>
                                    </m:r>
                                  </m:sub>
                                </m:sSub>
                                <m:r>
                                  <a:rPr lang="es-MX" sz="1800" kern="1200">
                                    <a:solidFill>
                                      <a:schemeClr val="tx1"/>
                                    </a:solidFill>
                                    <a:effectLst/>
                                    <a:latin typeface="Cambria Math" panose="02040503050406030204" pitchFamily="18" charset="0"/>
                                    <a:ea typeface="+mn-ea"/>
                                    <a:cs typeface="+mn-cs"/>
                                  </a:rPr>
                                  <m:t>=</m:t>
                                </m:r>
                                <m:f>
                                  <m:fPr>
                                    <m:ctrlPr>
                                      <a:rPr lang="es-ES" sz="1800" i="1" kern="1200">
                                        <a:solidFill>
                                          <a:schemeClr val="tx1"/>
                                        </a:solidFill>
                                        <a:effectLst/>
                                        <a:latin typeface="Cambria Math" panose="02040503050406030204" pitchFamily="18" charset="0"/>
                                        <a:ea typeface="+mn-ea"/>
                                        <a:cs typeface="+mn-cs"/>
                                      </a:rPr>
                                    </m:ctrlPr>
                                  </m:fPr>
                                  <m:num>
                                    <m:sSub>
                                      <m:sSubPr>
                                        <m:ctrlPr>
                                          <a:rPr lang="es-ES" sz="1800" i="1" kern="1200">
                                            <a:solidFill>
                                              <a:schemeClr val="tx1"/>
                                            </a:solidFill>
                                            <a:effectLst/>
                                            <a:latin typeface="Cambria Math" panose="02040503050406030204" pitchFamily="18" charset="0"/>
                                            <a:ea typeface="+mn-ea"/>
                                            <a:cs typeface="+mn-cs"/>
                                          </a:rPr>
                                        </m:ctrlPr>
                                      </m:sSubPr>
                                      <m:e>
                                        <m:r>
                                          <m:rPr>
                                            <m:sty m:val="p"/>
                                          </m:rPr>
                                          <a:rPr lang="es-MX" sz="1800" kern="1200">
                                            <a:solidFill>
                                              <a:schemeClr val="tx1"/>
                                            </a:solidFill>
                                            <a:effectLst/>
                                            <a:latin typeface="Cambria Math" panose="02040503050406030204" pitchFamily="18" charset="0"/>
                                            <a:ea typeface="+mn-ea"/>
                                            <a:cs typeface="+mn-cs"/>
                                          </a:rPr>
                                          <m:t>k</m:t>
                                        </m:r>
                                      </m:e>
                                      <m:sub>
                                        <m:r>
                                          <m:rPr>
                                            <m:sty m:val="p"/>
                                          </m:rPr>
                                          <a:rPr lang="es-MX" sz="1800" kern="1200">
                                            <a:solidFill>
                                              <a:schemeClr val="tx1"/>
                                            </a:solidFill>
                                            <a:effectLst/>
                                            <a:latin typeface="Cambria Math" panose="02040503050406030204" pitchFamily="18" charset="0"/>
                                            <a:ea typeface="+mn-ea"/>
                                            <a:cs typeface="+mn-cs"/>
                                          </a:rPr>
                                          <m:t>s</m:t>
                                        </m:r>
                                      </m:sub>
                                    </m:sSub>
                                    <m:r>
                                      <a:rPr lang="es-MX" sz="1800" kern="1200">
                                        <a:solidFill>
                                          <a:schemeClr val="tx1"/>
                                        </a:solidFill>
                                        <a:effectLst/>
                                        <a:latin typeface="Cambria Math" panose="02040503050406030204" pitchFamily="18" charset="0"/>
                                        <a:ea typeface="+mn-ea"/>
                                        <a:cs typeface="+mn-cs"/>
                                      </a:rPr>
                                      <m:t>∙</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MX" sz="1800" kern="1200">
                                            <a:solidFill>
                                              <a:schemeClr val="tx1"/>
                                            </a:solidFill>
                                            <a:effectLst/>
                                            <a:latin typeface="Cambria Math" panose="02040503050406030204" pitchFamily="18" charset="0"/>
                                            <a:ea typeface="+mn-ea"/>
                                            <a:cs typeface="+mn-cs"/>
                                          </a:rPr>
                                          <m:t>k</m:t>
                                        </m:r>
                                      </m:e>
                                      <m:sub>
                                        <m:r>
                                          <m:rPr>
                                            <m:sty m:val="p"/>
                                          </m:rPr>
                                          <a:rPr lang="es-MX" sz="1800" kern="1200">
                                            <a:solidFill>
                                              <a:schemeClr val="tx1"/>
                                            </a:solidFill>
                                            <a:effectLst/>
                                            <a:latin typeface="Cambria Math" panose="02040503050406030204" pitchFamily="18" charset="0"/>
                                            <a:ea typeface="+mn-ea"/>
                                            <a:cs typeface="+mn-cs"/>
                                          </a:rPr>
                                          <m:t>r</m:t>
                                        </m:r>
                                      </m:sub>
                                    </m:sSub>
                                  </m:num>
                                  <m:den>
                                    <m:sSub>
                                      <m:sSubPr>
                                        <m:ctrlPr>
                                          <a:rPr lang="es-ES" sz="1800" i="1" kern="1200">
                                            <a:solidFill>
                                              <a:schemeClr val="tx1"/>
                                            </a:solidFill>
                                            <a:effectLst/>
                                            <a:latin typeface="Cambria Math" panose="02040503050406030204" pitchFamily="18" charset="0"/>
                                            <a:ea typeface="+mn-ea"/>
                                            <a:cs typeface="+mn-cs"/>
                                          </a:rPr>
                                        </m:ctrlPr>
                                      </m:sSubPr>
                                      <m:e>
                                        <m:r>
                                          <m:rPr>
                                            <m:sty m:val="p"/>
                                          </m:rPr>
                                          <a:rPr lang="es-MX" sz="1800" kern="1200">
                                            <a:solidFill>
                                              <a:schemeClr val="tx1"/>
                                            </a:solidFill>
                                            <a:effectLst/>
                                            <a:latin typeface="Cambria Math" panose="02040503050406030204" pitchFamily="18" charset="0"/>
                                            <a:ea typeface="+mn-ea"/>
                                            <a:cs typeface="+mn-cs"/>
                                          </a:rPr>
                                          <m:t>k</m:t>
                                        </m:r>
                                      </m:e>
                                      <m:sub>
                                        <m:r>
                                          <m:rPr>
                                            <m:sty m:val="p"/>
                                          </m:rPr>
                                          <a:rPr lang="es-MX" sz="1800" kern="1200">
                                            <a:solidFill>
                                              <a:schemeClr val="tx1"/>
                                            </a:solidFill>
                                            <a:effectLst/>
                                            <a:latin typeface="Cambria Math" panose="02040503050406030204" pitchFamily="18" charset="0"/>
                                            <a:ea typeface="+mn-ea"/>
                                            <a:cs typeface="+mn-cs"/>
                                          </a:rPr>
                                          <m:t>s</m:t>
                                        </m:r>
                                      </m:sub>
                                    </m:sSub>
                                    <m:r>
                                      <a:rPr lang="es-MX" sz="1800" kern="1200">
                                        <a:solidFill>
                                          <a:schemeClr val="tx1"/>
                                        </a:solidFill>
                                        <a:effectLst/>
                                        <a:latin typeface="Cambria Math" panose="02040503050406030204" pitchFamily="18" charset="0"/>
                                        <a:ea typeface="+mn-ea"/>
                                        <a:cs typeface="+mn-cs"/>
                                      </a:rPr>
                                      <m:t>+</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MX" sz="1800" kern="1200">
                                            <a:solidFill>
                                              <a:schemeClr val="tx1"/>
                                            </a:solidFill>
                                            <a:effectLst/>
                                            <a:latin typeface="Cambria Math" panose="02040503050406030204" pitchFamily="18" charset="0"/>
                                            <a:ea typeface="+mn-ea"/>
                                            <a:cs typeface="+mn-cs"/>
                                          </a:rPr>
                                          <m:t>k</m:t>
                                        </m:r>
                                      </m:e>
                                      <m:sub>
                                        <m:r>
                                          <m:rPr>
                                            <m:sty m:val="p"/>
                                          </m:rPr>
                                          <a:rPr lang="es-MX" sz="1800" kern="1200">
                                            <a:solidFill>
                                              <a:schemeClr val="tx1"/>
                                            </a:solidFill>
                                            <a:effectLst/>
                                            <a:latin typeface="Cambria Math" panose="02040503050406030204" pitchFamily="18" charset="0"/>
                                            <a:ea typeface="+mn-ea"/>
                                            <a:cs typeface="+mn-cs"/>
                                          </a:rPr>
                                          <m:t>r</m:t>
                                        </m:r>
                                      </m:sub>
                                    </m:sSub>
                                  </m:den>
                                </m:f>
                              </m:oMath>
                            </m:oMathPara>
                          </a14:m>
                          <a:endParaRPr lang="es-ES" sz="1800" kern="1200" dirty="0">
                            <a:solidFill>
                              <a:schemeClr val="tx1"/>
                            </a:solidFill>
                            <a:effectLst/>
                            <a:latin typeface="+mn-lt"/>
                            <a:ea typeface="+mn-ea"/>
                            <a:cs typeface="+mn-cs"/>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k</m:t>
                                    </m:r>
                                  </m:e>
                                  <m:sub>
                                    <m:r>
                                      <m:rPr>
                                        <m:sty m:val="p"/>
                                      </m:rPr>
                                      <a:rPr lang="es-EC" sz="1800" kern="1200">
                                        <a:solidFill>
                                          <a:schemeClr val="tx1"/>
                                        </a:solidFill>
                                        <a:effectLst/>
                                        <a:latin typeface="Cambria Math" panose="02040503050406030204" pitchFamily="18" charset="0"/>
                                        <a:ea typeface="+mn-ea"/>
                                        <a:cs typeface="+mn-cs"/>
                                      </a:rPr>
                                      <m:t>p</m:t>
                                    </m:r>
                                  </m:sub>
                                </m:sSub>
                                <m:r>
                                  <a:rPr lang="es-EC" sz="1800" kern="1200">
                                    <a:solidFill>
                                      <a:schemeClr val="tx1"/>
                                    </a:solidFill>
                                    <a:effectLst/>
                                    <a:latin typeface="Cambria Math" panose="02040503050406030204" pitchFamily="18" charset="0"/>
                                    <a:ea typeface="+mn-ea"/>
                                    <a:cs typeface="+mn-cs"/>
                                  </a:rPr>
                                  <m:t>=4.26×</m:t>
                                </m:r>
                                <m:sSup>
                                  <m:sSupPr>
                                    <m:ctrlPr>
                                      <a:rPr lang="es-ES" sz="1800" i="1" kern="1200">
                                        <a:solidFill>
                                          <a:schemeClr val="tx1"/>
                                        </a:solidFill>
                                        <a:effectLst/>
                                        <a:latin typeface="Cambria Math" panose="02040503050406030204" pitchFamily="18" charset="0"/>
                                        <a:ea typeface="+mn-ea"/>
                                        <a:cs typeface="+mn-cs"/>
                                      </a:rPr>
                                    </m:ctrlPr>
                                  </m:sSupPr>
                                  <m:e>
                                    <m:r>
                                      <a:rPr lang="es-EC" sz="1800" kern="1200">
                                        <a:solidFill>
                                          <a:schemeClr val="tx1"/>
                                        </a:solidFill>
                                        <a:effectLst/>
                                        <a:latin typeface="Cambria Math" panose="02040503050406030204" pitchFamily="18" charset="0"/>
                                        <a:ea typeface="+mn-ea"/>
                                        <a:cs typeface="+mn-cs"/>
                                      </a:rPr>
                                      <m:t>10</m:t>
                                    </m:r>
                                  </m:e>
                                  <m:sup>
                                    <m:r>
                                      <a:rPr lang="es-EC" sz="1800" kern="1200">
                                        <a:solidFill>
                                          <a:schemeClr val="tx1"/>
                                        </a:solidFill>
                                        <a:effectLst/>
                                        <a:latin typeface="Cambria Math" panose="02040503050406030204" pitchFamily="18" charset="0"/>
                                        <a:ea typeface="+mn-ea"/>
                                        <a:cs typeface="+mn-cs"/>
                                      </a:rPr>
                                      <m:t>6</m:t>
                                    </m:r>
                                  </m:sup>
                                </m:sSup>
                              </m:oMath>
                            </m:oMathPara>
                          </a14:m>
                          <a:endParaRPr lang="es-ES" sz="1800" kern="1200" dirty="0">
                            <a:solidFill>
                              <a:schemeClr val="tx1"/>
                            </a:solidFill>
                            <a:effectLst/>
                            <a:latin typeface="+mn-lt"/>
                            <a:ea typeface="+mn-ea"/>
                            <a:cs typeface="+mn-cs"/>
                          </a:endParaRPr>
                        </a:p>
                      </a:txBody>
                      <a:tcPr anchor="ctr"/>
                    </a:tc>
                    <a:tc>
                      <a:txBody>
                        <a:bodyPr/>
                        <a:lstStyle/>
                        <a:p>
                          <a:pPr algn="ctr"/>
                          <a14:m>
                            <m:oMath xmlns:m="http://schemas.openxmlformats.org/officeDocument/2006/math">
                              <m:r>
                                <a:rPr lang="es-EC" sz="2000" smtClean="0">
                                  <a:latin typeface="Cambria Math"/>
                                </a:rPr>
                                <m:t>[</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𝑁</m:t>
                                  </m:r>
                                </m:num>
                                <m:den>
                                  <m:r>
                                    <a:rPr lang="es-ES" sz="2000" b="0" i="1" smtClean="0">
                                      <a:latin typeface="Cambria Math" panose="02040503050406030204" pitchFamily="18" charset="0"/>
                                    </a:rPr>
                                    <m:t>𝑚𝑚</m:t>
                                  </m:r>
                                </m:den>
                              </m:f>
                            </m:oMath>
                          </a14:m>
                          <a:r>
                            <a:rPr lang="es-EC"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10003"/>
                      </a:ext>
                    </a:extLst>
                  </a:tr>
                  <a:tr h="360469">
                    <a:tc>
                      <a:txBody>
                        <a:bodyPr/>
                        <a:lstStyle/>
                        <a:p>
                          <a:r>
                            <a:rPr lang="es-ES_tradnl" sz="1800" kern="1200" dirty="0">
                              <a:solidFill>
                                <a:schemeClr val="tx1"/>
                              </a:solidFill>
                              <a:effectLst/>
                              <a:latin typeface="+mn-lt"/>
                              <a:ea typeface="+mn-ea"/>
                              <a:cs typeface="+mn-cs"/>
                            </a:rPr>
                            <a:t>Longitud efectiva del perno</a:t>
                          </a:r>
                          <a:endParaRPr lang="es-ES" sz="18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l</m:t>
                                    </m:r>
                                  </m:e>
                                  <m:sub>
                                    <m:r>
                                      <m:rPr>
                                        <m:sty m:val="p"/>
                                      </m:rPr>
                                      <a:rPr lang="es-ES_tradnl" sz="1800" kern="1200">
                                        <a:solidFill>
                                          <a:schemeClr val="tx1"/>
                                        </a:solidFill>
                                        <a:effectLst/>
                                        <a:latin typeface="Cambria Math" panose="02040503050406030204" pitchFamily="18" charset="0"/>
                                        <a:ea typeface="+mn-ea"/>
                                        <a:cs typeface="+mn-cs"/>
                                      </a:rPr>
                                      <m:t>e</m:t>
                                    </m:r>
                                  </m:sub>
                                </m:sSub>
                                <m:r>
                                  <a:rPr lang="es-ES_tradnl" sz="1800" kern="1200">
                                    <a:solidFill>
                                      <a:schemeClr val="tx1"/>
                                    </a:solidFill>
                                    <a:effectLst/>
                                    <a:latin typeface="Cambria Math" panose="02040503050406030204" pitchFamily="18" charset="0"/>
                                    <a:ea typeface="+mn-ea"/>
                                    <a:cs typeface="+mn-cs"/>
                                  </a:rPr>
                                  <m:t>=2∙</m:t>
                                </m:r>
                                <m:r>
                                  <m:rPr>
                                    <m:sty m:val="p"/>
                                  </m:rPr>
                                  <a:rPr lang="es-ES_tradnl" sz="1800" kern="1200">
                                    <a:solidFill>
                                      <a:schemeClr val="tx1"/>
                                    </a:solidFill>
                                    <a:effectLst/>
                                    <a:latin typeface="Cambria Math" panose="02040503050406030204" pitchFamily="18" charset="0"/>
                                    <a:ea typeface="+mn-ea"/>
                                    <a:cs typeface="+mn-cs"/>
                                  </a:rPr>
                                  <m:t>t</m:t>
                                </m:r>
                              </m:oMath>
                            </m:oMathPara>
                          </a14:m>
                          <a:endParaRPr lang="es-ES" sz="1800" kern="1200" dirty="0">
                            <a:solidFill>
                              <a:schemeClr val="tx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l</m:t>
                                    </m:r>
                                  </m:e>
                                  <m:sub>
                                    <m:r>
                                      <m:rPr>
                                        <m:sty m:val="p"/>
                                      </m:rPr>
                                      <a:rPr lang="es-ES_tradnl" sz="1800" kern="1200">
                                        <a:solidFill>
                                          <a:schemeClr val="tx1"/>
                                        </a:solidFill>
                                        <a:effectLst/>
                                        <a:latin typeface="Cambria Math" panose="02040503050406030204" pitchFamily="18" charset="0"/>
                                        <a:ea typeface="+mn-ea"/>
                                        <a:cs typeface="+mn-cs"/>
                                      </a:rPr>
                                      <m:t>e</m:t>
                                    </m:r>
                                  </m:sub>
                                </m:sSub>
                                <m:r>
                                  <a:rPr lang="es-ES_tradnl" sz="1800" kern="1200">
                                    <a:solidFill>
                                      <a:schemeClr val="tx1"/>
                                    </a:solidFill>
                                    <a:effectLst/>
                                    <a:latin typeface="Cambria Math" panose="02040503050406030204" pitchFamily="18" charset="0"/>
                                    <a:ea typeface="+mn-ea"/>
                                    <a:cs typeface="+mn-cs"/>
                                  </a:rPr>
                                  <m:t>=25.4 </m:t>
                                </m:r>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S" sz="1800" b="0" i="1" kern="1200" smtClean="0">
                                        <a:solidFill>
                                          <a:schemeClr val="tx1"/>
                                        </a:solidFill>
                                        <a:effectLst/>
                                        <a:latin typeface="Cambria Math" panose="02040503050406030204" pitchFamily="18" charset="0"/>
                                        <a:ea typeface="+mn-ea"/>
                                        <a:cs typeface="+mn-cs"/>
                                      </a:rPr>
                                      <m:t>𝑚𝑚</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727994">
                    <a:tc>
                      <a:txBody>
                        <a:bodyPr/>
                        <a:lstStyle/>
                        <a:p>
                          <a:pPr algn="l"/>
                          <a:r>
                            <a:rPr lang="es-EC" sz="1800" kern="1200" dirty="0">
                              <a:solidFill>
                                <a:schemeClr val="tx1"/>
                              </a:solidFill>
                              <a:effectLst/>
                              <a:latin typeface="+mn-lt"/>
                              <a:ea typeface="+mn-ea"/>
                              <a:cs typeface="+mn-cs"/>
                            </a:rPr>
                            <a:t>Rigidez del elemento</a:t>
                          </a:r>
                          <a:endParaRPr lang="es-EC" sz="20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k</m:t>
                                    </m:r>
                                  </m:e>
                                  <m:sub>
                                    <m:r>
                                      <m:rPr>
                                        <m:sty m:val="p"/>
                                      </m:rPr>
                                      <a:rPr lang="es-EC" sz="1800" kern="1200">
                                        <a:solidFill>
                                          <a:schemeClr val="tx1"/>
                                        </a:solidFill>
                                        <a:effectLst/>
                                        <a:latin typeface="Cambria Math" panose="02040503050406030204" pitchFamily="18" charset="0"/>
                                        <a:ea typeface="+mn-ea"/>
                                        <a:cs typeface="+mn-cs"/>
                                      </a:rPr>
                                      <m:t>m</m:t>
                                    </m:r>
                                  </m:sub>
                                </m:sSub>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A</m:t>
                                </m:r>
                                <m:r>
                                  <a:rPr lang="es-ES_tradnl" sz="1800" kern="1200">
                                    <a:solidFill>
                                      <a:schemeClr val="tx1"/>
                                    </a:solidFill>
                                    <a:effectLst/>
                                    <a:latin typeface="Cambria Math" panose="02040503050406030204" pitchFamily="18" charset="0"/>
                                    <a:ea typeface="+mn-ea"/>
                                    <a:cs typeface="+mn-cs"/>
                                  </a:rPr>
                                  <m:t>∙</m:t>
                                </m:r>
                                <m:r>
                                  <m:rPr>
                                    <m:sty m:val="p"/>
                                  </m:rPr>
                                  <a:rPr lang="es-ES_tradnl" sz="1800" kern="1200">
                                    <a:solidFill>
                                      <a:schemeClr val="tx1"/>
                                    </a:solidFill>
                                    <a:effectLst/>
                                    <a:latin typeface="Cambria Math" panose="02040503050406030204" pitchFamily="18" charset="0"/>
                                    <a:ea typeface="+mn-ea"/>
                                    <a:cs typeface="+mn-cs"/>
                                  </a:rPr>
                                  <m:t>exp</m:t>
                                </m:r>
                                <m:d>
                                  <m:dPr>
                                    <m:ctrlPr>
                                      <a:rPr lang="es-ES" sz="1800" i="1" kern="1200">
                                        <a:solidFill>
                                          <a:schemeClr val="tx1"/>
                                        </a:solidFill>
                                        <a:effectLst/>
                                        <a:latin typeface="Cambria Math" panose="02040503050406030204" pitchFamily="18" charset="0"/>
                                        <a:ea typeface="+mn-ea"/>
                                        <a:cs typeface="+mn-cs"/>
                                      </a:rPr>
                                    </m:ctrlPr>
                                  </m:dPr>
                                  <m:e>
                                    <m:f>
                                      <m:fPr>
                                        <m:ctrlPr>
                                          <a:rPr lang="es-ES" sz="1800" i="1" kern="1200">
                                            <a:solidFill>
                                              <a:schemeClr val="tx1"/>
                                            </a:solidFill>
                                            <a:effectLst/>
                                            <a:latin typeface="Cambria Math" panose="02040503050406030204" pitchFamily="18" charset="0"/>
                                            <a:ea typeface="+mn-ea"/>
                                            <a:cs typeface="+mn-cs"/>
                                          </a:rPr>
                                        </m:ctrlPr>
                                      </m:fPr>
                                      <m:num>
                                        <m:r>
                                          <m:rPr>
                                            <m:sty m:val="p"/>
                                          </m:rPr>
                                          <a:rPr lang="es-ES_tradnl" sz="1800" kern="1200">
                                            <a:solidFill>
                                              <a:schemeClr val="tx1"/>
                                            </a:solidFill>
                                            <a:effectLst/>
                                            <a:latin typeface="Cambria Math" panose="02040503050406030204" pitchFamily="18" charset="0"/>
                                            <a:ea typeface="+mn-ea"/>
                                            <a:cs typeface="+mn-cs"/>
                                          </a:rPr>
                                          <m:t>B</m:t>
                                        </m:r>
                                        <m:sSub>
                                          <m:sSubPr>
                                            <m:ctrlPr>
                                              <a:rPr lang="es-ES" sz="1800" i="1" kern="120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d</m:t>
                                            </m:r>
                                          </m:e>
                                          <m:sub>
                                            <m:r>
                                              <m:rPr>
                                                <m:sty m:val="p"/>
                                              </m:rPr>
                                              <a:rPr lang="es-EC" sz="1800" kern="1200">
                                                <a:solidFill>
                                                  <a:schemeClr val="tx1"/>
                                                </a:solidFill>
                                                <a:effectLst/>
                                                <a:latin typeface="Cambria Math" panose="02040503050406030204" pitchFamily="18" charset="0"/>
                                                <a:ea typeface="+mn-ea"/>
                                                <a:cs typeface="+mn-cs"/>
                                              </a:rPr>
                                              <m:t>p</m:t>
                                            </m:r>
                                          </m:sub>
                                        </m:sSub>
                                      </m:num>
                                      <m:den>
                                        <m:sSub>
                                          <m:sSubPr>
                                            <m:ctrlPr>
                                              <a:rPr lang="es-ES" sz="1800" i="1" kern="1200">
                                                <a:solidFill>
                                                  <a:schemeClr val="tx1"/>
                                                </a:solidFill>
                                                <a:effectLst/>
                                                <a:latin typeface="Cambria Math" panose="02040503050406030204" pitchFamily="18" charset="0"/>
                                                <a:ea typeface="+mn-ea"/>
                                                <a:cs typeface="+mn-cs"/>
                                              </a:rPr>
                                            </m:ctrlPr>
                                          </m:sSubPr>
                                          <m:e>
                                            <m:r>
                                              <m:rPr>
                                                <m:sty m:val="p"/>
                                              </m:rPr>
                                              <a:rPr lang="es-ES_tradnl" sz="1800" kern="1200">
                                                <a:solidFill>
                                                  <a:schemeClr val="tx1"/>
                                                </a:solidFill>
                                                <a:effectLst/>
                                                <a:latin typeface="Cambria Math" panose="02040503050406030204" pitchFamily="18" charset="0"/>
                                                <a:ea typeface="+mn-ea"/>
                                                <a:cs typeface="+mn-cs"/>
                                              </a:rPr>
                                              <m:t>l</m:t>
                                            </m:r>
                                          </m:e>
                                          <m:sub>
                                            <m:r>
                                              <m:rPr>
                                                <m:sty m:val="p"/>
                                              </m:rPr>
                                              <a:rPr lang="es-ES_tradnl" sz="1800" kern="1200">
                                                <a:solidFill>
                                                  <a:schemeClr val="tx1"/>
                                                </a:solidFill>
                                                <a:effectLst/>
                                                <a:latin typeface="Cambria Math" panose="02040503050406030204" pitchFamily="18" charset="0"/>
                                                <a:ea typeface="+mn-ea"/>
                                                <a:cs typeface="+mn-cs"/>
                                              </a:rPr>
                                              <m:t>e</m:t>
                                            </m:r>
                                          </m:sub>
                                        </m:sSub>
                                      </m:den>
                                    </m:f>
                                  </m:e>
                                </m:d>
                                <m:r>
                                  <a:rPr lang="es-ES_tradnl" sz="1800" i="1" kern="1200" smtClean="0">
                                    <a:solidFill>
                                      <a:schemeClr val="tx1"/>
                                    </a:solidFill>
                                    <a:effectLst/>
                                    <a:latin typeface="Cambria Math" panose="02040503050406030204" pitchFamily="18" charset="0"/>
                                    <a:ea typeface="Cambria Math" panose="02040503050406030204" pitchFamily="18" charset="0"/>
                                    <a:cs typeface="+mn-cs"/>
                                  </a:rPr>
                                  <m:t>∙</m:t>
                                </m:r>
                                <m:r>
                                  <m:rPr>
                                    <m:sty m:val="p"/>
                                  </m:rPr>
                                  <a:rPr lang="es-ES_tradnl" sz="2000" kern="1200" smtClean="0">
                                    <a:solidFill>
                                      <a:schemeClr val="tx1"/>
                                    </a:solidFill>
                                    <a:effectLst/>
                                    <a:latin typeface="Cambria Math" panose="02040503050406030204" pitchFamily="18" charset="0"/>
                                    <a:ea typeface="+mn-ea"/>
                                    <a:cs typeface="+mn-cs"/>
                                  </a:rPr>
                                  <m:t>E</m:t>
                                </m:r>
                                <m:r>
                                  <a:rPr lang="es-ES_tradnl" sz="2000" kern="1200" smtClean="0">
                                    <a:solidFill>
                                      <a:schemeClr val="tx1"/>
                                    </a:solidFill>
                                    <a:effectLst/>
                                    <a:latin typeface="Cambria Math" panose="02040503050406030204" pitchFamily="18" charset="0"/>
                                    <a:ea typeface="+mn-ea"/>
                                    <a:cs typeface="+mn-cs"/>
                                  </a:rPr>
                                  <m:t>∙</m:t>
                                </m:r>
                                <m:sSub>
                                  <m:sSubPr>
                                    <m:ctrlPr>
                                      <a:rPr lang="es-ES" sz="2000" i="1" kern="1200">
                                        <a:solidFill>
                                          <a:schemeClr val="tx1"/>
                                        </a:solidFill>
                                        <a:effectLst/>
                                        <a:latin typeface="Cambria Math" panose="02040503050406030204" pitchFamily="18" charset="0"/>
                                        <a:ea typeface="+mn-ea"/>
                                        <a:cs typeface="+mn-cs"/>
                                      </a:rPr>
                                    </m:ctrlPr>
                                  </m:sSubPr>
                                  <m:e>
                                    <m:r>
                                      <m:rPr>
                                        <m:sty m:val="p"/>
                                      </m:rPr>
                                      <a:rPr lang="es-EC" sz="2000" kern="1200">
                                        <a:solidFill>
                                          <a:schemeClr val="tx1"/>
                                        </a:solidFill>
                                        <a:effectLst/>
                                        <a:latin typeface="Cambria Math" panose="02040503050406030204" pitchFamily="18" charset="0"/>
                                        <a:ea typeface="+mn-ea"/>
                                        <a:cs typeface="+mn-cs"/>
                                      </a:rPr>
                                      <m:t>d</m:t>
                                    </m:r>
                                  </m:e>
                                  <m:sub>
                                    <m:r>
                                      <m:rPr>
                                        <m:sty m:val="p"/>
                                      </m:rPr>
                                      <a:rPr lang="es-EC" sz="2000" kern="1200">
                                        <a:solidFill>
                                          <a:schemeClr val="tx1"/>
                                        </a:solidFill>
                                        <a:effectLst/>
                                        <a:latin typeface="Cambria Math" panose="02040503050406030204" pitchFamily="18" charset="0"/>
                                        <a:ea typeface="+mn-ea"/>
                                        <a:cs typeface="+mn-cs"/>
                                      </a:rPr>
                                      <m:t>p</m:t>
                                    </m:r>
                                  </m:sub>
                                </m:sSub>
                              </m:oMath>
                            </m:oMathPara>
                          </a14:m>
                          <a:endParaRPr lang="es-EC"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b="0" i="1" kern="1200" smtClean="0">
                                        <a:solidFill>
                                          <a:schemeClr val="tx1"/>
                                        </a:solidFill>
                                        <a:effectLst/>
                                        <a:latin typeface="Cambria Math" panose="02040503050406030204" pitchFamily="18" charset="0"/>
                                        <a:ea typeface="+mn-ea"/>
                                        <a:cs typeface="+mn-cs"/>
                                      </a:rPr>
                                    </m:ctrlPr>
                                  </m:sSubPr>
                                  <m:e>
                                    <m:r>
                                      <m:rPr>
                                        <m:sty m:val="p"/>
                                      </m:rPr>
                                      <a:rPr lang="es-ES" sz="1800" b="0" i="0" kern="1200" smtClean="0">
                                        <a:solidFill>
                                          <a:schemeClr val="tx1"/>
                                        </a:solidFill>
                                        <a:effectLst/>
                                        <a:latin typeface="Cambria Math" panose="02040503050406030204" pitchFamily="18" charset="0"/>
                                        <a:ea typeface="+mn-ea"/>
                                        <a:cs typeface="+mn-cs"/>
                                      </a:rPr>
                                      <m:t>k</m:t>
                                    </m:r>
                                  </m:e>
                                  <m:sub>
                                    <m:r>
                                      <m:rPr>
                                        <m:sty m:val="p"/>
                                      </m:rPr>
                                      <a:rPr lang="es-ES" sz="1800" b="0" i="0" kern="1200" smtClean="0">
                                        <a:solidFill>
                                          <a:schemeClr val="tx1"/>
                                        </a:solidFill>
                                        <a:effectLst/>
                                        <a:latin typeface="Cambria Math" panose="02040503050406030204" pitchFamily="18" charset="0"/>
                                        <a:ea typeface="+mn-ea"/>
                                        <a:cs typeface="+mn-cs"/>
                                      </a:rPr>
                                      <m:t>m</m:t>
                                    </m:r>
                                  </m:sub>
                                </m:sSub>
                                <m:r>
                                  <a:rPr lang="es-ES" sz="1800" b="0" i="0" kern="1200" smtClean="0">
                                    <a:solidFill>
                                      <a:schemeClr val="tx1"/>
                                    </a:solidFill>
                                    <a:effectLst/>
                                    <a:latin typeface="Cambria Math" panose="02040503050406030204" pitchFamily="18" charset="0"/>
                                    <a:ea typeface="+mn-ea"/>
                                    <a:cs typeface="+mn-cs"/>
                                  </a:rPr>
                                  <m:t>=</m:t>
                                </m:r>
                                <m:r>
                                  <a:rPr lang="es-ES_tradnl" sz="1800" kern="1200" smtClean="0">
                                    <a:solidFill>
                                      <a:schemeClr val="tx1"/>
                                    </a:solidFill>
                                    <a:effectLst/>
                                    <a:latin typeface="Cambria Math" panose="02040503050406030204" pitchFamily="18" charset="0"/>
                                    <a:ea typeface="+mn-ea"/>
                                    <a:cs typeface="+mn-cs"/>
                                  </a:rPr>
                                  <m:t>2.81</m:t>
                                </m:r>
                                <m:r>
                                  <a:rPr lang="es-EC" sz="1800" kern="1200">
                                    <a:solidFill>
                                      <a:schemeClr val="tx1"/>
                                    </a:solidFill>
                                    <a:effectLst/>
                                    <a:latin typeface="Cambria Math" panose="02040503050406030204" pitchFamily="18" charset="0"/>
                                    <a:ea typeface="+mn-ea"/>
                                    <a:cs typeface="+mn-cs"/>
                                  </a:rPr>
                                  <m:t>×</m:t>
                                </m:r>
                                <m:sSup>
                                  <m:sSupPr>
                                    <m:ctrlPr>
                                      <a:rPr lang="es-ES" sz="1800" i="1" kern="1200">
                                        <a:solidFill>
                                          <a:schemeClr val="tx1"/>
                                        </a:solidFill>
                                        <a:effectLst/>
                                        <a:latin typeface="Cambria Math" panose="02040503050406030204" pitchFamily="18" charset="0"/>
                                        <a:ea typeface="+mn-ea"/>
                                        <a:cs typeface="+mn-cs"/>
                                      </a:rPr>
                                    </m:ctrlPr>
                                  </m:sSupPr>
                                  <m:e>
                                    <m:r>
                                      <a:rPr lang="es-EC" sz="1800" kern="1200">
                                        <a:solidFill>
                                          <a:schemeClr val="tx1"/>
                                        </a:solidFill>
                                        <a:effectLst/>
                                        <a:latin typeface="Cambria Math" panose="02040503050406030204" pitchFamily="18" charset="0"/>
                                        <a:ea typeface="+mn-ea"/>
                                        <a:cs typeface="+mn-cs"/>
                                      </a:rPr>
                                      <m:t>10</m:t>
                                    </m:r>
                                  </m:e>
                                  <m:sup>
                                    <m:r>
                                      <a:rPr lang="es-EC" sz="1800" kern="1200">
                                        <a:solidFill>
                                          <a:schemeClr val="tx1"/>
                                        </a:solidFill>
                                        <a:effectLst/>
                                        <a:latin typeface="Cambria Math" panose="02040503050406030204" pitchFamily="18" charset="0"/>
                                        <a:ea typeface="+mn-ea"/>
                                        <a:cs typeface="+mn-cs"/>
                                      </a:rPr>
                                      <m:t>6</m:t>
                                    </m:r>
                                  </m:sup>
                                </m:sSup>
                              </m:oMath>
                            </m:oMathPara>
                          </a14:m>
                          <a:endParaRPr lang="es-EC" sz="2000"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𝑁</m:t>
                                        </m:r>
                                      </m:num>
                                      <m:den>
                                        <m:r>
                                          <a:rPr lang="es-ES" sz="2000" b="0" i="1" kern="1200" smtClean="0">
                                            <a:solidFill>
                                              <a:schemeClr val="tx1"/>
                                            </a:solidFill>
                                            <a:effectLst/>
                                            <a:latin typeface="Cambria Math" panose="02040503050406030204" pitchFamily="18" charset="0"/>
                                            <a:ea typeface="+mn-ea"/>
                                            <a:cs typeface="+mn-cs"/>
                                          </a:rPr>
                                          <m:t>𝑚𝑚</m:t>
                                        </m:r>
                                      </m:den>
                                    </m:f>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r h="608720">
                    <a:tc>
                      <a:txBody>
                        <a:bodyPr/>
                        <a:lstStyle/>
                        <a:p>
                          <a:r>
                            <a:rPr lang="es-EC" sz="1800" kern="1200" dirty="0" smtClean="0">
                              <a:solidFill>
                                <a:schemeClr val="tx1"/>
                              </a:solidFill>
                              <a:effectLst/>
                              <a:latin typeface="+mn-lt"/>
                              <a:ea typeface="+mn-ea"/>
                              <a:cs typeface="+mn-cs"/>
                            </a:rPr>
                            <a:t>Constante de rigidez del perno</a:t>
                          </a:r>
                          <a:endParaRPr lang="es-EC" sz="1800" kern="1200" dirty="0">
                            <a:solidFill>
                              <a:schemeClr val="tx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s-ES_tradnl" sz="1800" kern="1200" smtClean="0">
                                    <a:solidFill>
                                      <a:schemeClr val="tx1"/>
                                    </a:solidFill>
                                    <a:effectLst/>
                                    <a:latin typeface="+mn-lt"/>
                                    <a:ea typeface="+mn-ea"/>
                                    <a:cs typeface="+mn-cs"/>
                                  </a:rPr>
                                  <m:t>C</m:t>
                                </m:r>
                                <m:r>
                                  <a:rPr lang="es-ES_tradnl" sz="1800" kern="1200" smtClean="0">
                                    <a:solidFill>
                                      <a:schemeClr val="tx1"/>
                                    </a:solidFill>
                                    <a:effectLst/>
                                    <a:latin typeface="+mn-lt"/>
                                    <a:ea typeface="+mn-ea"/>
                                    <a:cs typeface="+mn-cs"/>
                                  </a:rPr>
                                  <m:t>=</m:t>
                                </m:r>
                                <m:f>
                                  <m:fPr>
                                    <m:ctrlPr>
                                      <a:rPr lang="es-EC" sz="1800" i="1" kern="1200">
                                        <a:solidFill>
                                          <a:schemeClr val="tx1"/>
                                        </a:solidFill>
                                        <a:effectLst/>
                                        <a:latin typeface="+mn-lt"/>
                                        <a:ea typeface="+mn-ea"/>
                                        <a:cs typeface="+mn-cs"/>
                                      </a:rPr>
                                    </m:ctrlPr>
                                  </m:fPr>
                                  <m:num>
                                    <m:sSub>
                                      <m:sSubPr>
                                        <m:ctrlPr>
                                          <a:rPr lang="es-EC" sz="1800" i="1" kern="120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k</m:t>
                                        </m:r>
                                      </m:e>
                                      <m:sub>
                                        <m:r>
                                          <m:rPr>
                                            <m:sty m:val="p"/>
                                          </m:rPr>
                                          <a:rPr lang="es-EC" sz="1800" kern="1200">
                                            <a:solidFill>
                                              <a:schemeClr val="tx1"/>
                                            </a:solidFill>
                                            <a:effectLst/>
                                            <a:latin typeface="+mn-lt"/>
                                            <a:ea typeface="+mn-ea"/>
                                            <a:cs typeface="+mn-cs"/>
                                          </a:rPr>
                                          <m:t>P</m:t>
                                        </m:r>
                                      </m:sub>
                                    </m:sSub>
                                  </m:num>
                                  <m:den>
                                    <m:sSub>
                                      <m:sSubPr>
                                        <m:ctrlPr>
                                          <a:rPr lang="es-EC" sz="1800" i="1" kern="120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k</m:t>
                                        </m:r>
                                      </m:e>
                                      <m:sub>
                                        <m:r>
                                          <m:rPr>
                                            <m:sty m:val="p"/>
                                          </m:rPr>
                                          <a:rPr lang="es-EC" sz="1800" kern="1200">
                                            <a:solidFill>
                                              <a:schemeClr val="tx1"/>
                                            </a:solidFill>
                                            <a:effectLst/>
                                            <a:latin typeface="+mn-lt"/>
                                            <a:ea typeface="+mn-ea"/>
                                            <a:cs typeface="+mn-cs"/>
                                          </a:rPr>
                                          <m:t>P</m:t>
                                        </m:r>
                                      </m:sub>
                                    </m:sSub>
                                    <m:r>
                                      <a:rPr lang="es-EC" sz="1800" kern="1200">
                                        <a:solidFill>
                                          <a:schemeClr val="tx1"/>
                                        </a:solidFill>
                                        <a:effectLst/>
                                        <a:latin typeface="+mn-lt"/>
                                        <a:ea typeface="+mn-ea"/>
                                        <a:cs typeface="+mn-cs"/>
                                      </a:rPr>
                                      <m:t>+</m:t>
                                    </m:r>
                                    <m:sSub>
                                      <m:sSubPr>
                                        <m:ctrlPr>
                                          <a:rPr lang="es-EC" sz="1800" i="1" kern="120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k</m:t>
                                        </m:r>
                                      </m:e>
                                      <m:sub>
                                        <m:r>
                                          <m:rPr>
                                            <m:sty m:val="p"/>
                                          </m:rPr>
                                          <a:rPr lang="es-EC" sz="1800" kern="1200">
                                            <a:solidFill>
                                              <a:schemeClr val="tx1"/>
                                            </a:solidFill>
                                            <a:effectLst/>
                                            <a:latin typeface="+mn-lt"/>
                                            <a:ea typeface="+mn-ea"/>
                                            <a:cs typeface="+mn-cs"/>
                                          </a:rPr>
                                          <m:t>m</m:t>
                                        </m:r>
                                      </m:sub>
                                    </m:sSub>
                                  </m:den>
                                </m:f>
                              </m:oMath>
                            </m:oMathPara>
                          </a14:m>
                          <a:endParaRPr lang="es-EC" sz="2000" dirty="0"/>
                        </a:p>
                      </a:txBody>
                      <a:tcPr anchor="ctr"/>
                    </a:tc>
                    <a:tc>
                      <a:txBody>
                        <a:bodyPr/>
                        <a:lstStyle/>
                        <a:p>
                          <a14:m>
                            <m:oMathPara xmlns:m="http://schemas.openxmlformats.org/officeDocument/2006/math">
                              <m:oMathParaPr>
                                <m:jc m:val="centerGroup"/>
                              </m:oMathParaPr>
                              <m:oMath xmlns:m="http://schemas.openxmlformats.org/officeDocument/2006/math">
                                <m:r>
                                  <m:rPr>
                                    <m:sty m:val="p"/>
                                  </m:rPr>
                                  <a:rPr lang="es-EC" sz="1800" kern="1200" smtClean="0">
                                    <a:solidFill>
                                      <a:schemeClr val="tx1"/>
                                    </a:solidFill>
                                    <a:effectLst/>
                                    <a:latin typeface="+mn-lt"/>
                                    <a:ea typeface="+mn-ea"/>
                                    <a:cs typeface="+mn-cs"/>
                                  </a:rPr>
                                  <m:t>C</m:t>
                                </m:r>
                                <m:r>
                                  <a:rPr lang="es-EC" sz="1800" kern="1200" smtClean="0">
                                    <a:solidFill>
                                      <a:schemeClr val="tx1"/>
                                    </a:solidFill>
                                    <a:effectLst/>
                                    <a:latin typeface="+mn-lt"/>
                                    <a:ea typeface="+mn-ea"/>
                                    <a:cs typeface="+mn-cs"/>
                                  </a:rPr>
                                  <m:t>=0.5</m:t>
                                </m:r>
                              </m:oMath>
                            </m:oMathPara>
                          </a14:m>
                          <a:endParaRPr lang="es-EC" sz="1800" kern="1200" dirty="0">
                            <a:solidFill>
                              <a:schemeClr val="tx1"/>
                            </a:solidFill>
                            <a:effectLst/>
                            <a:latin typeface="+mn-lt"/>
                            <a:ea typeface="+mn-ea"/>
                            <a:cs typeface="+mn-cs"/>
                          </a:endParaRPr>
                        </a:p>
                      </a:txBody>
                      <a:tcPr anchor="ctr"/>
                    </a:tc>
                    <a:tc>
                      <a:txBody>
                        <a:bodyPr/>
                        <a:lstStyle/>
                        <a:p>
                          <a:pPr algn="ctr"/>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722007472"/>
                      </a:ext>
                    </a:extLst>
                  </a:tr>
                  <a:tr h="649302">
                    <a:tc>
                      <a:txBody>
                        <a:bodyPr/>
                        <a:lstStyle/>
                        <a:p>
                          <a:pPr algn="l"/>
                          <a:r>
                            <a:rPr lang="es-EC" sz="2000" b="0" dirty="0" smtClean="0">
                              <a:latin typeface="Times New Roman" panose="02020603050405020304" pitchFamily="18" charset="0"/>
                              <a:cs typeface="Times New Roman" panose="02020603050405020304" pitchFamily="18" charset="0"/>
                            </a:rPr>
                            <a:t>Fuerza</a:t>
                          </a:r>
                          <a:r>
                            <a:rPr lang="es-EC" sz="2000" b="0" baseline="0" dirty="0" smtClean="0">
                              <a:latin typeface="Times New Roman" panose="02020603050405020304" pitchFamily="18" charset="0"/>
                              <a:cs typeface="Times New Roman" panose="02020603050405020304" pitchFamily="18" charset="0"/>
                            </a:rPr>
                            <a:t> máxima a 6MPa</a:t>
                          </a:r>
                          <a:endParaRPr lang="es-EC" sz="20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m:rPr>
                                        <m:sty m:val="p"/>
                                      </m:rPr>
                                      <a:rPr lang="es-ES_tradnl" sz="1800" kern="1200">
                                        <a:solidFill>
                                          <a:schemeClr val="tx1"/>
                                        </a:solidFill>
                                        <a:effectLst/>
                                        <a:latin typeface="+mn-lt"/>
                                        <a:ea typeface="+mn-ea"/>
                                        <a:cs typeface="+mn-cs"/>
                                      </a:rPr>
                                      <m:t>F</m:t>
                                    </m:r>
                                  </m:e>
                                  <m:sub>
                                    <m:r>
                                      <m:rPr>
                                        <m:sty m:val="p"/>
                                      </m:rPr>
                                      <a:rPr lang="es-ES_tradnl" sz="1800" kern="1200">
                                        <a:solidFill>
                                          <a:schemeClr val="tx1"/>
                                        </a:solidFill>
                                        <a:effectLst/>
                                        <a:latin typeface="+mn-lt"/>
                                        <a:ea typeface="+mn-ea"/>
                                        <a:cs typeface="+mn-cs"/>
                                      </a:rPr>
                                      <m:t>max</m:t>
                                    </m:r>
                                  </m:sub>
                                </m:sSub>
                                <m:r>
                                  <a:rPr lang="es-ES_tradnl" sz="1800" kern="1200">
                                    <a:solidFill>
                                      <a:schemeClr val="tx1"/>
                                    </a:solidFill>
                                    <a:effectLst/>
                                    <a:latin typeface="+mn-lt"/>
                                    <a:ea typeface="+mn-ea"/>
                                    <a:cs typeface="+mn-cs"/>
                                  </a:rPr>
                                  <m:t>=</m:t>
                                </m:r>
                                <m:sSub>
                                  <m:sSubPr>
                                    <m:ctrlPr>
                                      <a:rPr lang="es-EC" sz="1800" i="1" kern="1200">
                                        <a:solidFill>
                                          <a:schemeClr val="tx1"/>
                                        </a:solidFill>
                                        <a:effectLst/>
                                        <a:latin typeface="+mn-lt"/>
                                        <a:ea typeface="+mn-ea"/>
                                        <a:cs typeface="+mn-cs"/>
                                      </a:rPr>
                                    </m:ctrlPr>
                                  </m:sSubPr>
                                  <m:e>
                                    <m:r>
                                      <m:rPr>
                                        <m:sty m:val="p"/>
                                      </m:rPr>
                                      <a:rPr lang="es-ES_tradnl" sz="1800" kern="1200">
                                        <a:solidFill>
                                          <a:schemeClr val="tx1"/>
                                        </a:solidFill>
                                        <a:effectLst/>
                                        <a:latin typeface="+mn-lt"/>
                                        <a:ea typeface="+mn-ea"/>
                                        <a:cs typeface="+mn-cs"/>
                                      </a:rPr>
                                      <m:t>P</m:t>
                                    </m:r>
                                  </m:e>
                                  <m:sub>
                                    <m:r>
                                      <m:rPr>
                                        <m:sty m:val="p"/>
                                      </m:rPr>
                                      <a:rPr lang="es-ES_tradnl" sz="1800" kern="1200">
                                        <a:solidFill>
                                          <a:schemeClr val="tx1"/>
                                        </a:solidFill>
                                        <a:effectLst/>
                                        <a:latin typeface="+mn-lt"/>
                                        <a:ea typeface="+mn-ea"/>
                                        <a:cs typeface="+mn-cs"/>
                                      </a:rPr>
                                      <m:t>max</m:t>
                                    </m:r>
                                  </m:sub>
                                </m:sSub>
                                <m:r>
                                  <a:rPr lang="es-ES_tradnl" sz="1800" kern="1200">
                                    <a:solidFill>
                                      <a:schemeClr val="tx1"/>
                                    </a:solidFill>
                                    <a:effectLst/>
                                    <a:latin typeface="+mn-lt"/>
                                    <a:ea typeface="+mn-ea"/>
                                    <a:cs typeface="+mn-cs"/>
                                  </a:rPr>
                                  <m:t>∙</m:t>
                                </m:r>
                                <m:f>
                                  <m:fPr>
                                    <m:ctrlPr>
                                      <a:rPr lang="es-EC" sz="1800" i="1" kern="1200">
                                        <a:solidFill>
                                          <a:schemeClr val="tx1"/>
                                        </a:solidFill>
                                        <a:effectLst/>
                                        <a:latin typeface="+mn-lt"/>
                                        <a:ea typeface="+mn-ea"/>
                                        <a:cs typeface="+mn-cs"/>
                                      </a:rPr>
                                    </m:ctrlPr>
                                  </m:fPr>
                                  <m:num>
                                    <m:r>
                                      <m:rPr>
                                        <m:sty m:val="p"/>
                                      </m:rPr>
                                      <a:rPr lang="es-ES_tradnl" sz="1800" kern="1200">
                                        <a:solidFill>
                                          <a:schemeClr val="tx1"/>
                                        </a:solidFill>
                                        <a:effectLst/>
                                        <a:latin typeface="+mn-lt"/>
                                        <a:ea typeface="+mn-ea"/>
                                        <a:cs typeface="+mn-cs"/>
                                      </a:rPr>
                                      <m:t>π</m:t>
                                    </m:r>
                                    <m:r>
                                      <a:rPr lang="es-ES_tradnl" sz="1800" kern="1200">
                                        <a:solidFill>
                                          <a:schemeClr val="tx1"/>
                                        </a:solidFill>
                                        <a:effectLst/>
                                        <a:latin typeface="+mn-lt"/>
                                        <a:ea typeface="+mn-ea"/>
                                        <a:cs typeface="+mn-cs"/>
                                      </a:rPr>
                                      <m:t>∙</m:t>
                                    </m:r>
                                    <m:sSup>
                                      <m:sSupPr>
                                        <m:ctrlPr>
                                          <a:rPr lang="es-EC" sz="1800" i="1" kern="1200">
                                            <a:solidFill>
                                              <a:schemeClr val="tx1"/>
                                            </a:solidFill>
                                            <a:effectLst/>
                                            <a:latin typeface="+mn-lt"/>
                                            <a:ea typeface="+mn-ea"/>
                                            <a:cs typeface="+mn-cs"/>
                                          </a:rPr>
                                        </m:ctrlPr>
                                      </m:sSupPr>
                                      <m:e>
                                        <m:sSub>
                                          <m:sSubPr>
                                            <m:ctrlPr>
                                              <a:rPr lang="es-EC" sz="1800" i="1" kern="1200">
                                                <a:solidFill>
                                                  <a:schemeClr val="tx1"/>
                                                </a:solidFill>
                                                <a:effectLst/>
                                                <a:latin typeface="+mn-lt"/>
                                                <a:ea typeface="+mn-ea"/>
                                                <a:cs typeface="+mn-cs"/>
                                              </a:rPr>
                                            </m:ctrlPr>
                                          </m:sSubPr>
                                          <m:e>
                                            <m:r>
                                              <a:rPr lang="es-ES_tradnl" sz="1800" kern="1200">
                                                <a:solidFill>
                                                  <a:schemeClr val="tx1"/>
                                                </a:solidFill>
                                                <a:effectLst/>
                                                <a:latin typeface="+mn-lt"/>
                                                <a:ea typeface="+mn-ea"/>
                                                <a:cs typeface="+mn-cs"/>
                                              </a:rPr>
                                              <m:t>∅</m:t>
                                            </m:r>
                                          </m:e>
                                          <m:sub>
                                            <m:r>
                                              <m:rPr>
                                                <m:sty m:val="p"/>
                                              </m:rPr>
                                              <a:rPr lang="es-ES_tradnl" sz="1800" kern="1200">
                                                <a:solidFill>
                                                  <a:schemeClr val="tx1"/>
                                                </a:solidFill>
                                                <a:effectLst/>
                                                <a:latin typeface="+mn-lt"/>
                                                <a:ea typeface="+mn-ea"/>
                                                <a:cs typeface="+mn-cs"/>
                                              </a:rPr>
                                              <m:t>agujero</m:t>
                                            </m:r>
                                          </m:sub>
                                        </m:sSub>
                                      </m:e>
                                      <m:sup>
                                        <m:r>
                                          <a:rPr lang="es-ES_tradnl" sz="1800" kern="1200">
                                            <a:solidFill>
                                              <a:schemeClr val="tx1"/>
                                            </a:solidFill>
                                            <a:effectLst/>
                                            <a:latin typeface="+mn-lt"/>
                                            <a:ea typeface="+mn-ea"/>
                                            <a:cs typeface="+mn-cs"/>
                                          </a:rPr>
                                          <m:t>2</m:t>
                                        </m:r>
                                      </m:sup>
                                    </m:sSup>
                                  </m:num>
                                  <m:den>
                                    <m:r>
                                      <a:rPr lang="es-ES_tradnl" sz="1800" kern="1200">
                                        <a:solidFill>
                                          <a:schemeClr val="tx1"/>
                                        </a:solidFill>
                                        <a:effectLst/>
                                        <a:latin typeface="+mn-lt"/>
                                        <a:ea typeface="+mn-ea"/>
                                        <a:cs typeface="+mn-cs"/>
                                      </a:rPr>
                                      <m:t>4</m:t>
                                    </m:r>
                                  </m:den>
                                </m:f>
                              </m:oMath>
                            </m:oMathPara>
                          </a14:m>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600" i="1" kern="1200" smtClean="0">
                                        <a:solidFill>
                                          <a:schemeClr val="tx1"/>
                                        </a:solidFill>
                                        <a:effectLst/>
                                        <a:latin typeface="Cambria Math" panose="02040503050406030204" pitchFamily="18" charset="0"/>
                                        <a:ea typeface="+mn-ea"/>
                                        <a:cs typeface="+mn-cs"/>
                                      </a:rPr>
                                    </m:ctrlPr>
                                  </m:sSubPr>
                                  <m:e>
                                    <m:r>
                                      <m:rPr>
                                        <m:sty m:val="p"/>
                                      </m:rPr>
                                      <a:rPr lang="es-ES_tradnl" sz="1600" kern="1200">
                                        <a:solidFill>
                                          <a:schemeClr val="tx1"/>
                                        </a:solidFill>
                                        <a:effectLst/>
                                        <a:latin typeface="Cambria Math" panose="02040503050406030204" pitchFamily="18" charset="0"/>
                                        <a:ea typeface="+mn-ea"/>
                                        <a:cs typeface="+mn-cs"/>
                                      </a:rPr>
                                      <m:t>F</m:t>
                                    </m:r>
                                  </m:e>
                                  <m:sub>
                                    <m:r>
                                      <m:rPr>
                                        <m:sty m:val="p"/>
                                      </m:rPr>
                                      <a:rPr lang="es-ES_tradnl" sz="1600" kern="1200">
                                        <a:solidFill>
                                          <a:schemeClr val="tx1"/>
                                        </a:solidFill>
                                        <a:effectLst/>
                                        <a:latin typeface="Cambria Math" panose="02040503050406030204" pitchFamily="18" charset="0"/>
                                        <a:ea typeface="+mn-ea"/>
                                        <a:cs typeface="+mn-cs"/>
                                      </a:rPr>
                                      <m:t>max</m:t>
                                    </m:r>
                                  </m:sub>
                                </m:sSub>
                                <m:r>
                                  <a:rPr lang="es-ES_tradnl" sz="1600" kern="1200">
                                    <a:solidFill>
                                      <a:schemeClr val="tx1"/>
                                    </a:solidFill>
                                    <a:effectLst/>
                                    <a:latin typeface="Cambria Math" panose="02040503050406030204" pitchFamily="18" charset="0"/>
                                    <a:ea typeface="+mn-ea"/>
                                    <a:cs typeface="+mn-cs"/>
                                  </a:rPr>
                                  <m:t>=</m:t>
                                </m:r>
                                <m:r>
                                  <a:rPr lang="es-ES_tradnl" sz="1600" kern="1200" smtClean="0">
                                    <a:solidFill>
                                      <a:schemeClr val="tx1"/>
                                    </a:solidFill>
                                    <a:effectLst/>
                                    <a:latin typeface="+mn-lt"/>
                                    <a:ea typeface="+mn-ea"/>
                                    <a:cs typeface="+mn-cs"/>
                                  </a:rPr>
                                  <m:t>2.83×1</m:t>
                                </m:r>
                                <m:sSup>
                                  <m:sSupPr>
                                    <m:ctrlPr>
                                      <a:rPr lang="es-EC" sz="1600" i="1" kern="1200">
                                        <a:solidFill>
                                          <a:schemeClr val="tx1"/>
                                        </a:solidFill>
                                        <a:effectLst/>
                                        <a:latin typeface="+mn-lt"/>
                                        <a:ea typeface="+mn-ea"/>
                                        <a:cs typeface="+mn-cs"/>
                                      </a:rPr>
                                    </m:ctrlPr>
                                  </m:sSupPr>
                                  <m:e>
                                    <m:r>
                                      <a:rPr lang="es-ES_tradnl" sz="1600" kern="1200">
                                        <a:solidFill>
                                          <a:schemeClr val="tx1"/>
                                        </a:solidFill>
                                        <a:effectLst/>
                                        <a:latin typeface="+mn-lt"/>
                                        <a:ea typeface="+mn-ea"/>
                                        <a:cs typeface="+mn-cs"/>
                                      </a:rPr>
                                      <m:t>0</m:t>
                                    </m:r>
                                  </m:e>
                                  <m:sup>
                                    <m:r>
                                      <a:rPr lang="es-ES_tradnl" sz="1600" kern="1200">
                                        <a:solidFill>
                                          <a:schemeClr val="tx1"/>
                                        </a:solidFill>
                                        <a:effectLst/>
                                        <a:latin typeface="+mn-lt"/>
                                        <a:ea typeface="+mn-ea"/>
                                        <a:cs typeface="+mn-cs"/>
                                      </a:rPr>
                                      <m:t>4</m:t>
                                    </m:r>
                                  </m:sup>
                                </m:sSup>
                              </m:oMath>
                            </m:oMathPara>
                          </a14:m>
                          <a:endParaRPr lang="es-EC" sz="2000"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r>
                                      <a:rPr lang="es-EC" sz="2400" b="0" i="1" smtClean="0">
                                        <a:latin typeface="Cambria Math" panose="02040503050406030204" pitchFamily="18" charset="0"/>
                                      </a:rPr>
                                      <m:t>𝑁</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4097450503"/>
                      </a:ext>
                    </a:extLst>
                  </a:tr>
                </a:tbl>
              </a:graphicData>
            </a:graphic>
          </p:graphicFrame>
        </mc:Choice>
        <mc:Fallback>
          <p:graphicFrame>
            <p:nvGraphicFramePr>
              <p:cNvPr id="4" name="2 Tabla">
                <a:extLst>
                  <a:ext uri="{FF2B5EF4-FFF2-40B4-BE49-F238E27FC236}">
                    <a16:creationId xmlns:a16="http://schemas.microsoft.com/office/drawing/2014/main" xmlns:a14="http://schemas.microsoft.com/office/drawing/2010/main" xmlns="" id="{68B2FDE7-BF42-441C-90F7-AD213B65C34F}"/>
                  </a:ext>
                </a:extLst>
              </p:cNvPr>
              <p:cNvGraphicFramePr>
                <a:graphicFrameLocks noGrp="1"/>
              </p:cNvGraphicFramePr>
              <p:nvPr>
                <p:extLst/>
              </p:nvPr>
            </p:nvGraphicFramePr>
            <p:xfrm>
              <a:off x="565332" y="854547"/>
              <a:ext cx="11321868" cy="5831783"/>
            </p:xfrm>
            <a:graphic>
              <a:graphicData uri="http://schemas.openxmlformats.org/drawingml/2006/table">
                <a:tbl>
                  <a:tblPr firstRow="1" bandRow="1">
                    <a:tableStyleId>{5DA37D80-6434-44D0-A028-1B22A696006F}</a:tableStyleId>
                  </a:tblPr>
                  <a:tblGrid>
                    <a:gridCol w="3826364">
                      <a:extLst>
                        <a:ext uri="{9D8B030D-6E8A-4147-A177-3AD203B41FA5}">
                          <a16:colId xmlns:a16="http://schemas.microsoft.com/office/drawing/2014/main" xmlns:a14="http://schemas.microsoft.com/office/drawing/2010/main" xmlns="" val="20000"/>
                        </a:ext>
                      </a:extLst>
                    </a:gridCol>
                    <a:gridCol w="4198923">
                      <a:extLst>
                        <a:ext uri="{9D8B030D-6E8A-4147-A177-3AD203B41FA5}">
                          <a16:colId xmlns:a16="http://schemas.microsoft.com/office/drawing/2014/main" xmlns:a14="http://schemas.microsoft.com/office/drawing/2010/main" xmlns="" val="20001"/>
                        </a:ext>
                      </a:extLst>
                    </a:gridCol>
                    <a:gridCol w="1877588">
                      <a:extLst>
                        <a:ext uri="{9D8B030D-6E8A-4147-A177-3AD203B41FA5}">
                          <a16:colId xmlns:a16="http://schemas.microsoft.com/office/drawing/2014/main" xmlns:a14="http://schemas.microsoft.com/office/drawing/2010/main" xmlns="" val="1779242893"/>
                        </a:ext>
                      </a:extLst>
                    </a:gridCol>
                    <a:gridCol w="1418993">
                      <a:extLst>
                        <a:ext uri="{9D8B030D-6E8A-4147-A177-3AD203B41FA5}">
                          <a16:colId xmlns:a16="http://schemas.microsoft.com/office/drawing/2014/main" xmlns:a14="http://schemas.microsoft.com/office/drawing/2010/main" xmlns="" val="20003"/>
                        </a:ext>
                      </a:extLst>
                    </a:gridCol>
                  </a:tblGrid>
                  <a:tr h="597154">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a14="http://schemas.microsoft.com/office/drawing/2010/main" xmlns="" val="10000"/>
                      </a:ext>
                    </a:extLst>
                  </a:tr>
                  <a:tr h="592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b="0" kern="1200" dirty="0">
                              <a:solidFill>
                                <a:schemeClr val="tx1"/>
                              </a:solidFill>
                              <a:effectLst/>
                              <a:latin typeface="+mn-lt"/>
                              <a:ea typeface="+mn-ea"/>
                              <a:cs typeface="+mn-cs"/>
                            </a:rPr>
                            <a:t>Área roscada del perno</a:t>
                          </a:r>
                          <a:endParaRPr lang="es-EC" sz="24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err="1">
                              <a:solidFill>
                                <a:schemeClr val="tx1"/>
                              </a:solidFill>
                              <a:effectLst/>
                              <a:latin typeface="+mn-lt"/>
                              <a:ea typeface="+mn-ea"/>
                              <a:cs typeface="+mn-cs"/>
                            </a:rPr>
                            <a:t>Shigley</a:t>
                          </a:r>
                          <a:r>
                            <a:rPr lang="es-EC" sz="1800" kern="1200" dirty="0">
                              <a:solidFill>
                                <a:schemeClr val="tx1"/>
                              </a:solidFill>
                              <a:effectLst/>
                              <a:latin typeface="+mn-lt"/>
                              <a:ea typeface="+mn-ea"/>
                              <a:cs typeface="+mn-cs"/>
                            </a:rPr>
                            <a:t>, Diseño en Ingeniería Mecánica</a:t>
                          </a:r>
                          <a:endParaRPr lang="es-EC" sz="2000" dirty="0"/>
                        </a:p>
                      </a:txBody>
                      <a:tcPr anchor="ctr"/>
                    </a:tc>
                    <a:tc>
                      <a:txBody>
                        <a:bodyPr/>
                        <a:lstStyle/>
                        <a:p>
                          <a:endParaRPr lang="es-EC"/>
                        </a:p>
                      </a:txBody>
                      <a:tcPr anchor="ctr">
                        <a:blipFill rotWithShape="0">
                          <a:blip r:embed="rId2"/>
                          <a:stretch>
                            <a:fillRect l="-427922" t="-106186" r="-76948" b="-787629"/>
                          </a:stretch>
                        </a:blipFill>
                      </a:tcPr>
                    </a:tc>
                    <a:tc>
                      <a:txBody>
                        <a:bodyPr/>
                        <a:lstStyle/>
                        <a:p>
                          <a:endParaRPr lang="es-EC"/>
                        </a:p>
                      </a:txBody>
                      <a:tcPr anchor="ctr">
                        <a:blipFill rotWithShape="0">
                          <a:blip r:embed="rId2"/>
                          <a:stretch>
                            <a:fillRect l="-697854" t="-106186" r="-1717" b="-787629"/>
                          </a:stretch>
                        </a:blipFill>
                      </a:tcPr>
                    </a:tc>
                  </a:tr>
                  <a:tr h="786003">
                    <a:tc>
                      <a:txBody>
                        <a:bodyPr/>
                        <a:lstStyle/>
                        <a:p>
                          <a:pPr algn="l"/>
                          <a:r>
                            <a:rPr lang="es-EC" sz="1800" kern="1200" dirty="0">
                              <a:solidFill>
                                <a:schemeClr val="tx1"/>
                              </a:solidFill>
                              <a:effectLst/>
                              <a:latin typeface="+mn-lt"/>
                              <a:ea typeface="+mn-ea"/>
                              <a:cs typeface="+mn-cs"/>
                            </a:rPr>
                            <a:t>Rigidez en la parte no roscada</a:t>
                          </a:r>
                          <a:endParaRPr lang="es-EC" sz="2000" b="0" dirty="0">
                            <a:latin typeface="Times New Roman" panose="02020603050405020304" pitchFamily="18" charset="0"/>
                            <a:cs typeface="Times New Roman" panose="02020603050405020304" pitchFamily="18" charset="0"/>
                          </a:endParaRPr>
                        </a:p>
                      </a:txBody>
                      <a:tcPr/>
                    </a:tc>
                    <a:tc>
                      <a:txBody>
                        <a:bodyPr/>
                        <a:lstStyle/>
                        <a:p>
                          <a:endParaRPr lang="es-EC"/>
                        </a:p>
                      </a:txBody>
                      <a:tcPr anchor="ctr">
                        <a:blipFill rotWithShape="0">
                          <a:blip r:embed="rId2"/>
                          <a:stretch>
                            <a:fillRect l="-91292" t="-155039" r="-79100" b="-492248"/>
                          </a:stretch>
                        </a:blipFill>
                      </a:tcPr>
                    </a:tc>
                    <a:tc>
                      <a:txBody>
                        <a:bodyPr/>
                        <a:lstStyle/>
                        <a:p>
                          <a:endParaRPr lang="es-EC"/>
                        </a:p>
                      </a:txBody>
                      <a:tcPr anchor="ctr">
                        <a:blipFill rotWithShape="0">
                          <a:blip r:embed="rId2"/>
                          <a:stretch>
                            <a:fillRect l="-427922" t="-155039" r="-76948" b="-492248"/>
                          </a:stretch>
                        </a:blipFill>
                      </a:tcPr>
                    </a:tc>
                    <a:tc>
                      <a:txBody>
                        <a:bodyPr/>
                        <a:lstStyle/>
                        <a:p>
                          <a:endParaRPr lang="es-EC"/>
                        </a:p>
                      </a:txBody>
                      <a:tcPr anchor="ctr">
                        <a:blipFill rotWithShape="0">
                          <a:blip r:embed="rId2"/>
                          <a:stretch>
                            <a:fillRect l="-697854" t="-155039" r="-1717" b="-492248"/>
                          </a:stretch>
                        </a:blipFill>
                      </a:tcPr>
                    </a:tc>
                  </a:tr>
                  <a:tr h="670243">
                    <a:tc>
                      <a:txBody>
                        <a:bodyPr/>
                        <a:lstStyle/>
                        <a:p>
                          <a:pPr algn="l"/>
                          <a:r>
                            <a:rPr lang="es-EC" sz="1800" kern="1200" dirty="0">
                              <a:solidFill>
                                <a:schemeClr val="tx1"/>
                              </a:solidFill>
                              <a:effectLst/>
                              <a:latin typeface="+mn-lt"/>
                              <a:ea typeface="+mn-ea"/>
                              <a:cs typeface="+mn-cs"/>
                            </a:rPr>
                            <a:t>Rigidez en la parte roscada</a:t>
                          </a:r>
                          <a:endParaRPr lang="es-EC" sz="2000" b="1" dirty="0">
                            <a:latin typeface="Times New Roman" panose="02020603050405020304" pitchFamily="18" charset="0"/>
                            <a:cs typeface="Times New Roman" panose="02020603050405020304" pitchFamily="18" charset="0"/>
                          </a:endParaRPr>
                        </a:p>
                      </a:txBody>
                      <a:tcPr/>
                    </a:tc>
                    <a:tc>
                      <a:txBody>
                        <a:bodyPr/>
                        <a:lstStyle/>
                        <a:p>
                          <a:endParaRPr lang="es-EC"/>
                        </a:p>
                      </a:txBody>
                      <a:tcPr>
                        <a:blipFill rotWithShape="0">
                          <a:blip r:embed="rId2"/>
                          <a:stretch>
                            <a:fillRect l="-91292" t="-299091" r="-79100" b="-477273"/>
                          </a:stretch>
                        </a:blipFill>
                      </a:tcPr>
                    </a:tc>
                    <a:tc>
                      <a:txBody>
                        <a:bodyPr/>
                        <a:lstStyle/>
                        <a:p>
                          <a:endParaRPr lang="es-EC"/>
                        </a:p>
                      </a:txBody>
                      <a:tcPr>
                        <a:blipFill rotWithShape="0">
                          <a:blip r:embed="rId2"/>
                          <a:stretch>
                            <a:fillRect l="-427922" t="-299091" r="-76948" b="-477273"/>
                          </a:stretch>
                        </a:blipFill>
                      </a:tcPr>
                    </a:tc>
                    <a:tc>
                      <a:txBody>
                        <a:bodyPr/>
                        <a:lstStyle/>
                        <a:p>
                          <a:endParaRPr lang="es-EC"/>
                        </a:p>
                      </a:txBody>
                      <a:tcPr>
                        <a:blipFill rotWithShape="0">
                          <a:blip r:embed="rId2"/>
                          <a:stretch>
                            <a:fillRect l="-697854" t="-299091" r="-1717" b="-477273"/>
                          </a:stretch>
                        </a:blipFill>
                      </a:tcPr>
                    </a:tc>
                    <a:extLst>
                      <a:ext uri="{0D108BD9-81ED-4DB2-BD59-A6C34878D82A}">
                        <a16:rowId xmlns:a16="http://schemas.microsoft.com/office/drawing/2014/main" xmlns:a14="http://schemas.microsoft.com/office/drawing/2010/main" xmlns="" val="10001"/>
                      </a:ext>
                    </a:extLst>
                  </a:tr>
                  <a:tr h="658686">
                    <a:tc>
                      <a:txBody>
                        <a:bodyPr/>
                        <a:lstStyle/>
                        <a:p>
                          <a:pPr lvl="0"/>
                          <a:r>
                            <a:rPr lang="es-EC" sz="1800" kern="1200" dirty="0">
                              <a:solidFill>
                                <a:schemeClr val="tx1"/>
                              </a:solidFill>
                              <a:effectLst/>
                              <a:latin typeface="+mn-lt"/>
                              <a:ea typeface="+mn-ea"/>
                              <a:cs typeface="+mn-cs"/>
                            </a:rPr>
                            <a:t>Rigidez efectiva estimada del perno </a:t>
                          </a:r>
                          <a:endParaRPr lang="es-ES"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91292" t="-406481" r="-79100" b="-386111"/>
                          </a:stretch>
                        </a:blipFill>
                      </a:tcPr>
                    </a:tc>
                    <a:tc>
                      <a:txBody>
                        <a:bodyPr/>
                        <a:lstStyle/>
                        <a:p>
                          <a:endParaRPr lang="es-EC"/>
                        </a:p>
                      </a:txBody>
                      <a:tcPr anchor="ctr">
                        <a:blipFill rotWithShape="0">
                          <a:blip r:embed="rId2"/>
                          <a:stretch>
                            <a:fillRect l="-427922" t="-406481" r="-76948" b="-386111"/>
                          </a:stretch>
                        </a:blipFill>
                      </a:tcPr>
                    </a:tc>
                    <a:tc>
                      <a:txBody>
                        <a:bodyPr/>
                        <a:lstStyle/>
                        <a:p>
                          <a:endParaRPr lang="es-EC"/>
                        </a:p>
                      </a:txBody>
                      <a:tcPr anchor="ctr">
                        <a:blipFill rotWithShape="0">
                          <a:blip r:embed="rId2"/>
                          <a:stretch>
                            <a:fillRect l="-697854" t="-406481" r="-1717" b="-386111"/>
                          </a:stretch>
                        </a:blipFill>
                      </a:tcPr>
                    </a:tc>
                    <a:extLst>
                      <a:ext uri="{0D108BD9-81ED-4DB2-BD59-A6C34878D82A}">
                        <a16:rowId xmlns:a16="http://schemas.microsoft.com/office/drawing/2014/main" xmlns:a14="http://schemas.microsoft.com/office/drawing/2010/main" xmlns="" val="10003"/>
                      </a:ext>
                    </a:extLst>
                  </a:tr>
                  <a:tr h="389192">
                    <a:tc>
                      <a:txBody>
                        <a:bodyPr/>
                        <a:lstStyle/>
                        <a:p>
                          <a:r>
                            <a:rPr lang="es-ES_tradnl" sz="1800" kern="1200" dirty="0">
                              <a:solidFill>
                                <a:schemeClr val="tx1"/>
                              </a:solidFill>
                              <a:effectLst/>
                              <a:latin typeface="+mn-lt"/>
                              <a:ea typeface="+mn-ea"/>
                              <a:cs typeface="+mn-cs"/>
                            </a:rPr>
                            <a:t>Longitud efectiva del perno</a:t>
                          </a:r>
                          <a:endParaRPr lang="es-ES"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91292" t="-854688" r="-79100" b="-551563"/>
                          </a:stretch>
                        </a:blipFill>
                      </a:tcPr>
                    </a:tc>
                    <a:tc>
                      <a:txBody>
                        <a:bodyPr/>
                        <a:lstStyle/>
                        <a:p>
                          <a:endParaRPr lang="es-EC"/>
                        </a:p>
                      </a:txBody>
                      <a:tcPr anchor="ctr">
                        <a:blipFill rotWithShape="0">
                          <a:blip r:embed="rId2"/>
                          <a:stretch>
                            <a:fillRect l="-427922" t="-854688" r="-76948" b="-551563"/>
                          </a:stretch>
                        </a:blipFill>
                      </a:tcPr>
                    </a:tc>
                    <a:tc>
                      <a:txBody>
                        <a:bodyPr/>
                        <a:lstStyle/>
                        <a:p>
                          <a:endParaRPr lang="es-EC"/>
                        </a:p>
                      </a:txBody>
                      <a:tcPr anchor="ctr">
                        <a:blipFill rotWithShape="0">
                          <a:blip r:embed="rId2"/>
                          <a:stretch>
                            <a:fillRect l="-697854" t="-854688" r="-1717" b="-551563"/>
                          </a:stretch>
                        </a:blipFill>
                      </a:tcPr>
                    </a:tc>
                    <a:extLst>
                      <a:ext uri="{0D108BD9-81ED-4DB2-BD59-A6C34878D82A}">
                        <a16:rowId xmlns:a16="http://schemas.microsoft.com/office/drawing/2014/main" xmlns:a14="http://schemas.microsoft.com/office/drawing/2010/main" xmlns="" val="10007"/>
                      </a:ext>
                    </a:extLst>
                  </a:tr>
                  <a:tr h="786003">
                    <a:tc>
                      <a:txBody>
                        <a:bodyPr/>
                        <a:lstStyle/>
                        <a:p>
                          <a:pPr algn="l"/>
                          <a:r>
                            <a:rPr lang="es-EC" sz="1800" kern="1200" dirty="0">
                              <a:solidFill>
                                <a:schemeClr val="tx1"/>
                              </a:solidFill>
                              <a:effectLst/>
                              <a:latin typeface="+mn-lt"/>
                              <a:ea typeface="+mn-ea"/>
                              <a:cs typeface="+mn-cs"/>
                            </a:rPr>
                            <a:t>Rigidez del elemento</a:t>
                          </a:r>
                          <a:endParaRPr lang="es-EC" sz="2000" b="0" dirty="0">
                            <a:latin typeface="Times New Roman" panose="02020603050405020304" pitchFamily="18" charset="0"/>
                            <a:cs typeface="Times New Roman" panose="02020603050405020304" pitchFamily="18" charset="0"/>
                          </a:endParaRPr>
                        </a:p>
                      </a:txBody>
                      <a:tcPr/>
                    </a:tc>
                    <a:tc>
                      <a:txBody>
                        <a:bodyPr/>
                        <a:lstStyle/>
                        <a:p>
                          <a:endParaRPr lang="es-EC"/>
                        </a:p>
                      </a:txBody>
                      <a:tcPr anchor="ctr">
                        <a:blipFill rotWithShape="0">
                          <a:blip r:embed="rId2"/>
                          <a:stretch>
                            <a:fillRect l="-91292" t="-473643" r="-79100" b="-173643"/>
                          </a:stretch>
                        </a:blipFill>
                      </a:tcPr>
                    </a:tc>
                    <a:tc>
                      <a:txBody>
                        <a:bodyPr/>
                        <a:lstStyle/>
                        <a:p>
                          <a:endParaRPr lang="es-EC"/>
                        </a:p>
                      </a:txBody>
                      <a:tcPr anchor="ctr">
                        <a:blipFill rotWithShape="0">
                          <a:blip r:embed="rId2"/>
                          <a:stretch>
                            <a:fillRect l="-427922" t="-473643" r="-76948" b="-173643"/>
                          </a:stretch>
                        </a:blipFill>
                      </a:tcPr>
                    </a:tc>
                    <a:tc>
                      <a:txBody>
                        <a:bodyPr/>
                        <a:lstStyle/>
                        <a:p>
                          <a:endParaRPr lang="es-EC"/>
                        </a:p>
                      </a:txBody>
                      <a:tcPr anchor="ctr">
                        <a:blipFill rotWithShape="0">
                          <a:blip r:embed="rId2"/>
                          <a:stretch>
                            <a:fillRect l="-697854" t="-473643" r="-1717" b="-173643"/>
                          </a:stretch>
                        </a:blipFill>
                      </a:tcPr>
                    </a:tc>
                    <a:extLst>
                      <a:ext uri="{0D108BD9-81ED-4DB2-BD59-A6C34878D82A}">
                        <a16:rowId xmlns:a16="http://schemas.microsoft.com/office/drawing/2014/main" xmlns:a14="http://schemas.microsoft.com/office/drawing/2010/main" xmlns="" val="10008"/>
                      </a:ext>
                    </a:extLst>
                  </a:tr>
                  <a:tr h="657225">
                    <a:tc>
                      <a:txBody>
                        <a:bodyPr/>
                        <a:lstStyle/>
                        <a:p>
                          <a:r>
                            <a:rPr lang="es-EC" sz="1800" kern="1200" dirty="0" smtClean="0">
                              <a:solidFill>
                                <a:schemeClr val="tx1"/>
                              </a:solidFill>
                              <a:effectLst/>
                              <a:latin typeface="+mn-lt"/>
                              <a:ea typeface="+mn-ea"/>
                              <a:cs typeface="+mn-cs"/>
                            </a:rPr>
                            <a:t>Constante de rigidez del perno</a:t>
                          </a:r>
                          <a:endParaRPr lang="es-EC"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91292" t="-685185" r="-79100" b="-107407"/>
                          </a:stretch>
                        </a:blipFill>
                      </a:tcPr>
                    </a:tc>
                    <a:tc>
                      <a:txBody>
                        <a:bodyPr/>
                        <a:lstStyle/>
                        <a:p>
                          <a:endParaRPr lang="es-EC"/>
                        </a:p>
                      </a:txBody>
                      <a:tcPr anchor="ctr">
                        <a:blipFill rotWithShape="0">
                          <a:blip r:embed="rId2"/>
                          <a:stretch>
                            <a:fillRect l="-427922" t="-685185" r="-76948" b="-107407"/>
                          </a:stretch>
                        </a:blipFill>
                      </a:tcPr>
                    </a:tc>
                    <a:tc>
                      <a:txBody>
                        <a:bodyPr/>
                        <a:lstStyle/>
                        <a:p>
                          <a:pPr algn="ctr"/>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a14="http://schemas.microsoft.com/office/drawing/2010/main" xmlns="" val="722007472"/>
                      </a:ext>
                    </a:extLst>
                  </a:tr>
                  <a:tr h="694436">
                    <a:tc>
                      <a:txBody>
                        <a:bodyPr/>
                        <a:lstStyle/>
                        <a:p>
                          <a:pPr algn="l"/>
                          <a:r>
                            <a:rPr lang="es-EC" sz="2000" b="0" dirty="0" smtClean="0">
                              <a:latin typeface="Times New Roman" panose="02020603050405020304" pitchFamily="18" charset="0"/>
                              <a:cs typeface="Times New Roman" panose="02020603050405020304" pitchFamily="18" charset="0"/>
                            </a:rPr>
                            <a:t>Fuerza</a:t>
                          </a:r>
                          <a:r>
                            <a:rPr lang="es-EC" sz="2000" b="0" baseline="0" dirty="0" smtClean="0">
                              <a:latin typeface="Times New Roman" panose="02020603050405020304" pitchFamily="18" charset="0"/>
                              <a:cs typeface="Times New Roman" panose="02020603050405020304" pitchFamily="18" charset="0"/>
                            </a:rPr>
                            <a:t> máxima a 6MPa</a:t>
                          </a:r>
                          <a:endParaRPr lang="es-EC" sz="2000" b="0" dirty="0">
                            <a:latin typeface="Times New Roman" panose="02020603050405020304" pitchFamily="18" charset="0"/>
                            <a:cs typeface="Times New Roman" panose="02020603050405020304" pitchFamily="18" charset="0"/>
                          </a:endParaRPr>
                        </a:p>
                      </a:txBody>
                      <a:tcPr/>
                    </a:tc>
                    <a:tc>
                      <a:txBody>
                        <a:bodyPr/>
                        <a:lstStyle/>
                        <a:p>
                          <a:endParaRPr lang="es-EC"/>
                        </a:p>
                      </a:txBody>
                      <a:tcPr anchor="ctr">
                        <a:blipFill rotWithShape="0">
                          <a:blip r:embed="rId2"/>
                          <a:stretch>
                            <a:fillRect l="-91292" t="-743860" r="-79100" b="-1754"/>
                          </a:stretch>
                        </a:blipFill>
                      </a:tcPr>
                    </a:tc>
                    <a:tc>
                      <a:txBody>
                        <a:bodyPr/>
                        <a:lstStyle/>
                        <a:p>
                          <a:endParaRPr lang="es-EC"/>
                        </a:p>
                      </a:txBody>
                      <a:tcPr anchor="ctr">
                        <a:blipFill rotWithShape="0">
                          <a:blip r:embed="rId2"/>
                          <a:stretch>
                            <a:fillRect l="-427922" t="-743860" r="-76948" b="-1754"/>
                          </a:stretch>
                        </a:blipFill>
                      </a:tcPr>
                    </a:tc>
                    <a:tc>
                      <a:txBody>
                        <a:bodyPr/>
                        <a:lstStyle/>
                        <a:p>
                          <a:endParaRPr lang="es-EC"/>
                        </a:p>
                      </a:txBody>
                      <a:tcPr anchor="ctr">
                        <a:blipFill rotWithShape="0">
                          <a:blip r:embed="rId2"/>
                          <a:stretch>
                            <a:fillRect l="-697854" t="-743860" r="-1717" b="-1754"/>
                          </a:stretch>
                        </a:blipFill>
                      </a:tcPr>
                    </a:tc>
                    <a:extLst>
                      <a:ext uri="{0D108BD9-81ED-4DB2-BD59-A6C34878D82A}">
                        <a16:rowId xmlns:a16="http://schemas.microsoft.com/office/drawing/2014/main" xmlns:a14="http://schemas.microsoft.com/office/drawing/2010/main" xmlns="" val="4097450503"/>
                      </a:ext>
                    </a:extLst>
                  </a:tr>
                </a:tbl>
              </a:graphicData>
            </a:graphic>
          </p:graphicFrame>
        </mc:Fallback>
      </mc:AlternateContent>
      <p:pic>
        <p:nvPicPr>
          <p:cNvPr id="5"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552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70D4BC-ECEE-402E-AF69-13372045ED48}"/>
              </a:ext>
            </a:extLst>
          </p:cNvPr>
          <p:cNvSpPr>
            <a:spLocks noGrp="1"/>
          </p:cNvSpPr>
          <p:nvPr>
            <p:ph type="title"/>
          </p:nvPr>
        </p:nvSpPr>
        <p:spPr>
          <a:xfrm>
            <a:off x="739503" y="383176"/>
            <a:ext cx="10515600" cy="741827"/>
          </a:xfrm>
        </p:spPr>
        <p:txBody>
          <a:bodyPr/>
          <a:lstStyle/>
          <a:p>
            <a:r>
              <a:rPr lang="es-ES" dirty="0"/>
              <a:t>Cálculo </a:t>
            </a:r>
            <a:r>
              <a:rPr lang="es-ES" dirty="0" smtClean="0"/>
              <a:t>de pernos</a:t>
            </a:r>
            <a:endParaRPr lang="es-ES" dirty="0"/>
          </a:p>
        </p:txBody>
      </p:sp>
      <mc:AlternateContent xmlns:mc="http://schemas.openxmlformats.org/markup-compatibility/2006">
        <mc:Choice xmlns:a14="http://schemas.microsoft.com/office/drawing/2010/main" Requires="a14">
          <p:graphicFrame>
            <p:nvGraphicFramePr>
              <p:cNvPr id="4" name="2 Tabla">
                <a:extLst>
                  <a:ext uri="{FF2B5EF4-FFF2-40B4-BE49-F238E27FC236}">
                    <a16:creationId xmlns:a16="http://schemas.microsoft.com/office/drawing/2014/main" xmlns="" id="{68B2FDE7-BF42-441C-90F7-AD213B65C34F}"/>
                  </a:ext>
                </a:extLst>
              </p:cNvPr>
              <p:cNvGraphicFramePr>
                <a:graphicFrameLocks noGrp="1"/>
              </p:cNvGraphicFramePr>
              <p:nvPr>
                <p:extLst/>
              </p:nvPr>
            </p:nvGraphicFramePr>
            <p:xfrm>
              <a:off x="565332" y="954386"/>
              <a:ext cx="11135362" cy="4249572"/>
            </p:xfrm>
            <a:graphic>
              <a:graphicData uri="http://schemas.openxmlformats.org/drawingml/2006/table">
                <a:tbl>
                  <a:tblPr firstRow="1" bandRow="1">
                    <a:tableStyleId>{5DA37D80-6434-44D0-A028-1B22A696006F}</a:tableStyleId>
                  </a:tblPr>
                  <a:tblGrid>
                    <a:gridCol w="4795521">
                      <a:extLst>
                        <a:ext uri="{9D8B030D-6E8A-4147-A177-3AD203B41FA5}">
                          <a16:colId xmlns:a16="http://schemas.microsoft.com/office/drawing/2014/main" xmlns="" val="20000"/>
                        </a:ext>
                      </a:extLst>
                    </a:gridCol>
                    <a:gridCol w="3424844">
                      <a:extLst>
                        <a:ext uri="{9D8B030D-6E8A-4147-A177-3AD203B41FA5}">
                          <a16:colId xmlns:a16="http://schemas.microsoft.com/office/drawing/2014/main" xmlns="" val="20001"/>
                        </a:ext>
                      </a:extLst>
                    </a:gridCol>
                    <a:gridCol w="1923228">
                      <a:extLst>
                        <a:ext uri="{9D8B030D-6E8A-4147-A177-3AD203B41FA5}">
                          <a16:colId xmlns:a16="http://schemas.microsoft.com/office/drawing/2014/main" xmlns="" val="1779242893"/>
                        </a:ext>
                      </a:extLst>
                    </a:gridCol>
                    <a:gridCol w="991769">
                      <a:extLst>
                        <a:ext uri="{9D8B030D-6E8A-4147-A177-3AD203B41FA5}">
                          <a16:colId xmlns:a16="http://schemas.microsoft.com/office/drawing/2014/main" xmlns="" val="20003"/>
                        </a:ext>
                      </a:extLst>
                    </a:gridCol>
                  </a:tblGrid>
                  <a:tr h="566381">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pPr algn="l"/>
                          <a:r>
                            <a:rPr lang="es-EC" sz="1800" kern="1200" dirty="0" smtClean="0">
                              <a:solidFill>
                                <a:schemeClr val="tx1"/>
                              </a:solidFill>
                              <a:effectLst/>
                              <a:latin typeface="+mn-lt"/>
                              <a:ea typeface="+mn-ea"/>
                              <a:cs typeface="+mn-cs"/>
                            </a:rPr>
                            <a:t>Precarga de Compresión en las placas (Desmontaje</a:t>
                          </a:r>
                          <a:r>
                            <a:rPr lang="es-EC" sz="1800" kern="1200" baseline="0" dirty="0" smtClean="0">
                              <a:solidFill>
                                <a:schemeClr val="tx1"/>
                              </a:solidFill>
                              <a:effectLst/>
                              <a:latin typeface="+mn-lt"/>
                              <a:ea typeface="+mn-ea"/>
                              <a:cs typeface="+mn-cs"/>
                            </a:rPr>
                            <a:t> por mantenimiento)</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F</m:t>
                                    </m:r>
                                  </m:e>
                                  <m:sub>
                                    <m:r>
                                      <m:rPr>
                                        <m:sty m:val="p"/>
                                      </m:rPr>
                                      <a:rPr lang="es-EC" sz="1800" kern="1200">
                                        <a:solidFill>
                                          <a:schemeClr val="tx1"/>
                                        </a:solidFill>
                                        <a:effectLst/>
                                        <a:latin typeface="+mn-lt"/>
                                        <a:ea typeface="+mn-ea"/>
                                        <a:cs typeface="+mn-cs"/>
                                      </a:rPr>
                                      <m:t>i</m:t>
                                    </m:r>
                                  </m:sub>
                                </m:sSub>
                                <m:r>
                                  <a:rPr lang="es-EC" sz="1800" kern="1200">
                                    <a:solidFill>
                                      <a:schemeClr val="tx1"/>
                                    </a:solidFill>
                                    <a:effectLst/>
                                    <a:latin typeface="+mn-lt"/>
                                    <a:ea typeface="+mn-ea"/>
                                    <a:cs typeface="+mn-cs"/>
                                  </a:rPr>
                                  <m:t>=</m:t>
                                </m:r>
                                <m:r>
                                  <m:rPr>
                                    <m:sty m:val="p"/>
                                  </m:rPr>
                                  <a:rPr lang="es-EC" sz="1800" kern="1200">
                                    <a:solidFill>
                                      <a:schemeClr val="tx1"/>
                                    </a:solidFill>
                                    <a:effectLst/>
                                    <a:latin typeface="+mn-lt"/>
                                    <a:ea typeface="+mn-ea"/>
                                    <a:cs typeface="+mn-cs"/>
                                  </a:rPr>
                                  <m:t>FSP</m:t>
                                </m:r>
                                <m:r>
                                  <a:rPr lang="es-EC" sz="1800" kern="1200">
                                    <a:solidFill>
                                      <a:schemeClr val="tx1"/>
                                    </a:solidFill>
                                    <a:effectLst/>
                                    <a:latin typeface="+mn-lt"/>
                                    <a:ea typeface="+mn-ea"/>
                                    <a:cs typeface="+mn-cs"/>
                                  </a:rPr>
                                  <m:t>(1</m:t>
                                </m:r>
                                <m:r>
                                  <a:rPr lang="es-EC" sz="1800" i="1" kern="1200">
                                    <a:solidFill>
                                      <a:schemeClr val="tx1"/>
                                    </a:solidFill>
                                    <a:effectLst/>
                                    <a:latin typeface="+mn-lt"/>
                                    <a:ea typeface="+mn-ea"/>
                                    <a:cs typeface="+mn-cs"/>
                                  </a:rPr>
                                  <m:t>−</m:t>
                                </m:r>
                                <m:r>
                                  <m:rPr>
                                    <m:sty m:val="p"/>
                                  </m:rPr>
                                  <a:rPr lang="es-EC" sz="1800" kern="1200">
                                    <a:solidFill>
                                      <a:schemeClr val="tx1"/>
                                    </a:solidFill>
                                    <a:effectLst/>
                                    <a:latin typeface="+mn-lt"/>
                                    <a:ea typeface="+mn-ea"/>
                                    <a:cs typeface="+mn-cs"/>
                                  </a:rPr>
                                  <m:t>C</m:t>
                                </m:r>
                                <m:r>
                                  <a:rPr lang="es-EC" sz="1800" kern="1200">
                                    <a:solidFill>
                                      <a:schemeClr val="tx1"/>
                                    </a:solidFill>
                                    <a:effectLst/>
                                    <a:latin typeface="+mn-lt"/>
                                    <a:ea typeface="+mn-ea"/>
                                    <a:cs typeface="+mn-cs"/>
                                  </a:rPr>
                                  <m:t>)</m:t>
                                </m:r>
                                <m:f>
                                  <m:fPr>
                                    <m:ctrlPr>
                                      <a:rPr lang="es-EC" sz="1800" i="1" kern="1200">
                                        <a:solidFill>
                                          <a:schemeClr val="tx1"/>
                                        </a:solidFill>
                                        <a:effectLst/>
                                        <a:latin typeface="+mn-lt"/>
                                        <a:ea typeface="+mn-ea"/>
                                        <a:cs typeface="+mn-cs"/>
                                      </a:rPr>
                                    </m:ctrlPr>
                                  </m:fPr>
                                  <m:num>
                                    <m:sSub>
                                      <m:sSubPr>
                                        <m:ctrlPr>
                                          <a:rPr lang="es-EC" sz="1800" i="1" kern="120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F</m:t>
                                        </m:r>
                                      </m:e>
                                      <m:sub>
                                        <m:r>
                                          <m:rPr>
                                            <m:sty m:val="p"/>
                                          </m:rPr>
                                          <a:rPr lang="es-EC" sz="1800" kern="1200">
                                            <a:solidFill>
                                              <a:schemeClr val="tx1"/>
                                            </a:solidFill>
                                            <a:effectLst/>
                                            <a:latin typeface="+mn-lt"/>
                                            <a:ea typeface="+mn-ea"/>
                                            <a:cs typeface="+mn-cs"/>
                                          </a:rPr>
                                          <m:t>max</m:t>
                                        </m:r>
                                      </m:sub>
                                    </m:sSub>
                                  </m:num>
                                  <m:den>
                                    <m:sSub>
                                      <m:sSubPr>
                                        <m:ctrlPr>
                                          <a:rPr lang="es-EC" sz="1800" i="1" kern="120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N</m:t>
                                        </m:r>
                                      </m:e>
                                      <m:sub>
                                        <m:r>
                                          <m:rPr>
                                            <m:sty m:val="p"/>
                                          </m:rPr>
                                          <a:rPr lang="es-EC" sz="1800" kern="1200">
                                            <a:solidFill>
                                              <a:schemeClr val="tx1"/>
                                            </a:solidFill>
                                            <a:effectLst/>
                                            <a:latin typeface="+mn-lt"/>
                                            <a:ea typeface="+mn-ea"/>
                                            <a:cs typeface="+mn-cs"/>
                                          </a:rPr>
                                          <m:t>Pernos</m:t>
                                        </m:r>
                                      </m:sub>
                                    </m:sSub>
                                  </m:den>
                                </m:f>
                              </m:oMath>
                            </m:oMathPara>
                          </a14:m>
                          <a:endParaRPr lang="es-EC"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F</m:t>
                                    </m:r>
                                  </m:e>
                                  <m:sub>
                                    <m:r>
                                      <m:rPr>
                                        <m:sty m:val="p"/>
                                      </m:rPr>
                                      <a:rPr lang="es-EC" sz="1800" kern="1200">
                                        <a:solidFill>
                                          <a:schemeClr val="tx1"/>
                                        </a:solidFill>
                                        <a:effectLst/>
                                        <a:latin typeface="+mn-lt"/>
                                        <a:ea typeface="+mn-ea"/>
                                        <a:cs typeface="+mn-cs"/>
                                      </a:rPr>
                                      <m:t>i</m:t>
                                    </m:r>
                                  </m:sub>
                                </m:sSub>
                                <m:r>
                                  <a:rPr lang="es-EC" sz="1800" kern="1200">
                                    <a:solidFill>
                                      <a:schemeClr val="tx1"/>
                                    </a:solidFill>
                                    <a:effectLst/>
                                    <a:latin typeface="+mn-lt"/>
                                    <a:ea typeface="+mn-ea"/>
                                    <a:cs typeface="+mn-cs"/>
                                  </a:rPr>
                                  <m:t>=3.537×</m:t>
                                </m:r>
                                <m:sSup>
                                  <m:sSupPr>
                                    <m:ctrlPr>
                                      <a:rPr lang="es-EC" sz="1800" i="1" kern="1200">
                                        <a:solidFill>
                                          <a:schemeClr val="tx1"/>
                                        </a:solidFill>
                                        <a:effectLst/>
                                        <a:latin typeface="+mn-lt"/>
                                        <a:ea typeface="+mn-ea"/>
                                        <a:cs typeface="+mn-cs"/>
                                      </a:rPr>
                                    </m:ctrlPr>
                                  </m:sSupPr>
                                  <m:e>
                                    <m:r>
                                      <a:rPr lang="es-EC" sz="1800" kern="1200">
                                        <a:solidFill>
                                          <a:schemeClr val="tx1"/>
                                        </a:solidFill>
                                        <a:effectLst/>
                                        <a:latin typeface="+mn-lt"/>
                                        <a:ea typeface="+mn-ea"/>
                                        <a:cs typeface="+mn-cs"/>
                                      </a:rPr>
                                      <m:t>10</m:t>
                                    </m:r>
                                  </m:e>
                                  <m:sup>
                                    <m:r>
                                      <a:rPr lang="es-EC" sz="1800" kern="1200">
                                        <a:solidFill>
                                          <a:schemeClr val="tx1"/>
                                        </a:solidFill>
                                        <a:effectLst/>
                                        <a:latin typeface="+mn-lt"/>
                                        <a:ea typeface="+mn-ea"/>
                                        <a:cs typeface="+mn-cs"/>
                                      </a:rPr>
                                      <m:t>3</m:t>
                                    </m:r>
                                  </m:sup>
                                </m:sSup>
                              </m:oMath>
                            </m:oMathPara>
                          </a14:m>
                          <a:endParaRPr lang="es-EC" sz="1800" kern="1200" dirty="0">
                            <a:solidFill>
                              <a:schemeClr val="tx1"/>
                            </a:solidFill>
                            <a:effectLst/>
                            <a:latin typeface="+mn-lt"/>
                            <a:ea typeface="+mn-ea"/>
                            <a:cs typeface="+mn-cs"/>
                          </a:endParaRPr>
                        </a:p>
                        <a:p>
                          <a:pPr algn="ctr"/>
                          <a:endParaRPr lang="es-EC"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C" sz="2000" b="0" i="1" smtClean="0">
                                        <a:latin typeface="Cambria Math" panose="02040503050406030204" pitchFamily="18" charset="0"/>
                                      </a:rPr>
                                      <m:t>𝑁</m:t>
                                    </m:r>
                                  </m:e>
                                </m:d>
                              </m:oMath>
                            </m:oMathPara>
                          </a14:m>
                          <a:endParaRPr lang="es-EC" sz="2000" dirty="0"/>
                        </a:p>
                      </a:txBody>
                      <a:tcPr/>
                    </a:tc>
                    <a:extLst>
                      <a:ext uri="{0D108BD9-81ED-4DB2-BD59-A6C34878D82A}">
                        <a16:rowId xmlns:a16="http://schemas.microsoft.com/office/drawing/2014/main" xmlns="" val="10001"/>
                      </a:ext>
                    </a:extLst>
                  </a:tr>
                  <a:tr h="370840">
                    <a:tc>
                      <a:txBody>
                        <a:bodyPr/>
                        <a:lstStyle/>
                        <a:p>
                          <a:pPr lvl="0"/>
                          <a:r>
                            <a:rPr lang="es-EC" sz="1800" kern="1200" dirty="0" smtClean="0">
                              <a:solidFill>
                                <a:schemeClr val="tx1"/>
                              </a:solidFill>
                              <a:effectLst/>
                              <a:latin typeface="+mn-lt"/>
                              <a:ea typeface="+mn-ea"/>
                              <a:cs typeface="+mn-cs"/>
                            </a:rPr>
                            <a:t>Cortante</a:t>
                          </a:r>
                          <a:endParaRPr lang="es-EC" sz="1800" kern="1200" dirty="0">
                            <a:solidFill>
                              <a:schemeClr val="tx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τ</m:t>
                                    </m:r>
                                  </m:e>
                                  <m:sub>
                                    <m:r>
                                      <m:rPr>
                                        <m:sty m:val="p"/>
                                      </m:rPr>
                                      <a:rPr lang="es-EC" sz="1800" kern="1200">
                                        <a:solidFill>
                                          <a:schemeClr val="tx1"/>
                                        </a:solidFill>
                                        <a:effectLst/>
                                        <a:latin typeface="+mn-lt"/>
                                        <a:ea typeface="+mn-ea"/>
                                        <a:cs typeface="+mn-cs"/>
                                      </a:rPr>
                                      <m:t>i</m:t>
                                    </m:r>
                                  </m:sub>
                                </m:sSub>
                                <m:r>
                                  <a:rPr lang="es-EC" sz="1800" kern="1200">
                                    <a:solidFill>
                                      <a:schemeClr val="tx1"/>
                                    </a:solidFill>
                                    <a:effectLst/>
                                    <a:latin typeface="+mn-lt"/>
                                    <a:ea typeface="+mn-ea"/>
                                    <a:cs typeface="+mn-cs"/>
                                  </a:rPr>
                                  <m:t>=</m:t>
                                </m:r>
                                <m:r>
                                  <m:rPr>
                                    <m:sty m:val="p"/>
                                  </m:rPr>
                                  <a:rPr lang="es-EC" sz="1800" kern="1200">
                                    <a:solidFill>
                                      <a:schemeClr val="tx1"/>
                                    </a:solidFill>
                                    <a:effectLst/>
                                    <a:latin typeface="+mn-lt"/>
                                    <a:ea typeface="+mn-ea"/>
                                    <a:cs typeface="+mn-cs"/>
                                  </a:rPr>
                                  <m:t>K</m:t>
                                </m:r>
                                <m:r>
                                  <a:rPr lang="es-EC" sz="1800" kern="1200">
                                    <a:solidFill>
                                      <a:schemeClr val="tx1"/>
                                    </a:solidFill>
                                    <a:effectLst/>
                                    <a:latin typeface="+mn-lt"/>
                                    <a:ea typeface="+mn-ea"/>
                                    <a:cs typeface="+mn-cs"/>
                                  </a:rPr>
                                  <m:t>∙</m:t>
                                </m:r>
                                <m:sSub>
                                  <m:sSubPr>
                                    <m:ctrlPr>
                                      <a:rPr lang="es-EC" sz="1800" i="1" kern="120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d</m:t>
                                    </m:r>
                                  </m:e>
                                  <m:sub>
                                    <m:r>
                                      <m:rPr>
                                        <m:sty m:val="p"/>
                                      </m:rPr>
                                      <a:rPr lang="es-EC" sz="1800" kern="1200">
                                        <a:solidFill>
                                          <a:schemeClr val="tx1"/>
                                        </a:solidFill>
                                        <a:effectLst/>
                                        <a:latin typeface="+mn-lt"/>
                                        <a:ea typeface="+mn-ea"/>
                                        <a:cs typeface="+mn-cs"/>
                                      </a:rPr>
                                      <m:t>p</m:t>
                                    </m:r>
                                  </m:sub>
                                </m:sSub>
                                <m:r>
                                  <a:rPr lang="es-EC" sz="1800" kern="1200">
                                    <a:solidFill>
                                      <a:schemeClr val="tx1"/>
                                    </a:solidFill>
                                    <a:effectLst/>
                                    <a:latin typeface="+mn-lt"/>
                                    <a:ea typeface="+mn-ea"/>
                                    <a:cs typeface="+mn-cs"/>
                                  </a:rPr>
                                  <m:t>∙</m:t>
                                </m:r>
                                <m:sSub>
                                  <m:sSubPr>
                                    <m:ctrlPr>
                                      <a:rPr lang="es-EC" sz="1800" i="1" kern="120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F</m:t>
                                    </m:r>
                                  </m:e>
                                  <m:sub>
                                    <m:r>
                                      <m:rPr>
                                        <m:sty m:val="p"/>
                                      </m:rPr>
                                      <a:rPr lang="es-EC" sz="1800" kern="1200">
                                        <a:solidFill>
                                          <a:schemeClr val="tx1"/>
                                        </a:solidFill>
                                        <a:effectLst/>
                                        <a:latin typeface="+mn-lt"/>
                                        <a:ea typeface="+mn-ea"/>
                                        <a:cs typeface="+mn-cs"/>
                                      </a:rPr>
                                      <m:t>i</m:t>
                                    </m:r>
                                  </m:sub>
                                </m:sSub>
                              </m:oMath>
                            </m:oMathPara>
                          </a14:m>
                          <a:endParaRPr lang="es-ES" sz="1800" kern="1200" dirty="0">
                            <a:solidFill>
                              <a:schemeClr val="tx1"/>
                            </a:solidFill>
                            <a:effectLst/>
                            <a:latin typeface="+mn-lt"/>
                            <a:ea typeface="+mn-ea"/>
                            <a:cs typeface="+mn-cs"/>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τ</m:t>
                                    </m:r>
                                  </m:e>
                                  <m:sub>
                                    <m:r>
                                      <m:rPr>
                                        <m:sty m:val="p"/>
                                      </m:rPr>
                                      <a:rPr lang="es-EC" sz="1800" kern="1200">
                                        <a:solidFill>
                                          <a:schemeClr val="tx1"/>
                                        </a:solidFill>
                                        <a:effectLst/>
                                        <a:latin typeface="Cambria Math" panose="02040503050406030204" pitchFamily="18" charset="0"/>
                                        <a:ea typeface="+mn-ea"/>
                                        <a:cs typeface="+mn-cs"/>
                                      </a:rPr>
                                      <m:t>i</m:t>
                                    </m:r>
                                  </m:sub>
                                </m:sSub>
                                <m:r>
                                  <a:rPr lang="es-EC" sz="1800" kern="1200">
                                    <a:solidFill>
                                      <a:schemeClr val="tx1"/>
                                    </a:solidFill>
                                    <a:effectLst/>
                                    <a:latin typeface="Cambria Math" panose="02040503050406030204" pitchFamily="18" charset="0"/>
                                    <a:ea typeface="+mn-ea"/>
                                    <a:cs typeface="+mn-cs"/>
                                  </a:rPr>
                                  <m:t>=</m:t>
                                </m:r>
                                <m:r>
                                  <a:rPr lang="es-EC" sz="1800" kern="1200" smtClean="0">
                                    <a:solidFill>
                                      <a:schemeClr val="tx1"/>
                                    </a:solidFill>
                                    <a:effectLst/>
                                    <a:latin typeface="+mn-lt"/>
                                    <a:ea typeface="+mn-ea"/>
                                    <a:cs typeface="+mn-cs"/>
                                  </a:rPr>
                                  <m:t>1.27×</m:t>
                                </m:r>
                                <m:sSup>
                                  <m:sSupPr>
                                    <m:ctrlPr>
                                      <a:rPr lang="es-EC" sz="1800" i="1" kern="1200">
                                        <a:solidFill>
                                          <a:schemeClr val="tx1"/>
                                        </a:solidFill>
                                        <a:effectLst/>
                                        <a:latin typeface="+mn-lt"/>
                                        <a:ea typeface="+mn-ea"/>
                                        <a:cs typeface="+mn-cs"/>
                                      </a:rPr>
                                    </m:ctrlPr>
                                  </m:sSupPr>
                                  <m:e>
                                    <m:r>
                                      <a:rPr lang="es-EC" sz="1800" kern="1200">
                                        <a:solidFill>
                                          <a:schemeClr val="tx1"/>
                                        </a:solidFill>
                                        <a:effectLst/>
                                        <a:latin typeface="+mn-lt"/>
                                        <a:ea typeface="+mn-ea"/>
                                        <a:cs typeface="+mn-cs"/>
                                      </a:rPr>
                                      <m:t>10</m:t>
                                    </m:r>
                                  </m:e>
                                  <m:sup>
                                    <m:r>
                                      <a:rPr lang="es-EC" sz="1800" kern="1200">
                                        <a:solidFill>
                                          <a:schemeClr val="tx1"/>
                                        </a:solidFill>
                                        <a:effectLst/>
                                        <a:latin typeface="+mn-lt"/>
                                        <a:ea typeface="+mn-ea"/>
                                        <a:cs typeface="+mn-cs"/>
                                      </a:rPr>
                                      <m:t>4</m:t>
                                    </m:r>
                                  </m:sup>
                                </m:sSup>
                                <m:r>
                                  <a:rPr lang="es-EC" sz="1800" kern="1200">
                                    <a:solidFill>
                                      <a:schemeClr val="tx1"/>
                                    </a:solidFill>
                                    <a:effectLst/>
                                    <a:latin typeface="+mn-lt"/>
                                    <a:ea typeface="+mn-ea"/>
                                    <a:cs typeface="+mn-cs"/>
                                  </a:rPr>
                                  <m:t> </m:t>
                                </m:r>
                                <m:r>
                                  <m:rPr>
                                    <m:sty m:val="p"/>
                                  </m:rPr>
                                  <a:rPr lang="es-EC" sz="1800" kern="1200">
                                    <a:solidFill>
                                      <a:schemeClr val="tx1"/>
                                    </a:solidFill>
                                    <a:effectLst/>
                                    <a:latin typeface="+mn-lt"/>
                                    <a:ea typeface="+mn-ea"/>
                                    <a:cs typeface="+mn-cs"/>
                                  </a:rPr>
                                  <m:t>N</m:t>
                                </m:r>
                              </m:oMath>
                            </m:oMathPara>
                          </a14:m>
                          <a:endParaRPr lang="es-ES" sz="1800" kern="1200" dirty="0">
                            <a:solidFill>
                              <a:schemeClr val="tx1"/>
                            </a:solidFill>
                            <a:effectLst/>
                            <a:latin typeface="+mn-lt"/>
                            <a:ea typeface="+mn-ea"/>
                            <a:cs typeface="+mn-cs"/>
                          </a:endParaRPr>
                        </a:p>
                      </a:txBody>
                      <a:tcPr anchor="ctr"/>
                    </a:tc>
                    <a:tc>
                      <a:txBody>
                        <a:bodyPr/>
                        <a:lstStyle/>
                        <a:p>
                          <a:pPr algn="ctr"/>
                          <a14:m>
                            <m:oMath xmlns:m="http://schemas.openxmlformats.org/officeDocument/2006/math">
                              <m:r>
                                <a:rPr lang="es-EC" sz="2000" smtClean="0">
                                  <a:latin typeface="Cambria Math"/>
                                </a:rPr>
                                <m:t>[</m:t>
                              </m:r>
                              <m:r>
                                <m:rPr>
                                  <m:sty m:val="p"/>
                                </m:rPr>
                                <a:rPr lang="es-EC" sz="2000" b="0" i="0" smtClean="0">
                                  <a:latin typeface="Cambria Math" panose="02040503050406030204" pitchFamily="18" charset="0"/>
                                </a:rPr>
                                <m:t>N</m:t>
                              </m:r>
                            </m:oMath>
                          </a14:m>
                          <a:r>
                            <a:rPr lang="es-EC"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10003"/>
                      </a:ext>
                    </a:extLst>
                  </a:tr>
                  <a:tr h="370840">
                    <a:tc>
                      <a:txBody>
                        <a:bodyPr/>
                        <a:lstStyle/>
                        <a:p>
                          <a:r>
                            <a:rPr lang="es-ES_tradnl" sz="1800" kern="1200" dirty="0" smtClean="0">
                              <a:solidFill>
                                <a:schemeClr val="tx1"/>
                              </a:solidFill>
                              <a:effectLst/>
                              <a:latin typeface="+mn-lt"/>
                              <a:ea typeface="+mn-ea"/>
                              <a:cs typeface="+mn-cs"/>
                            </a:rPr>
                            <a:t>Esfuerzo cortante</a:t>
                          </a:r>
                          <a:endParaRPr lang="es-ES" sz="18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m:rPr>
                                        <m:sty m:val="p"/>
                                      </m:rPr>
                                      <a:rPr lang="es-EC" sz="1800" kern="1200">
                                        <a:solidFill>
                                          <a:schemeClr val="tx1"/>
                                        </a:solidFill>
                                        <a:effectLst/>
                                        <a:latin typeface="+mn-lt"/>
                                        <a:ea typeface="+mn-ea"/>
                                        <a:cs typeface="+mn-cs"/>
                                      </a:rPr>
                                      <m:t>τ</m:t>
                                    </m:r>
                                  </m:e>
                                  <m:sub>
                                    <m:r>
                                      <m:rPr>
                                        <m:sty m:val="p"/>
                                      </m:rPr>
                                      <a:rPr lang="es-EC" sz="1800" kern="1200">
                                        <a:solidFill>
                                          <a:schemeClr val="tx1"/>
                                        </a:solidFill>
                                        <a:effectLst/>
                                        <a:latin typeface="+mn-lt"/>
                                        <a:ea typeface="+mn-ea"/>
                                        <a:cs typeface="+mn-cs"/>
                                      </a:rPr>
                                      <m:t>xy</m:t>
                                    </m:r>
                                  </m:sub>
                                </m:sSub>
                                <m:r>
                                  <a:rPr lang="es-EC" sz="1800" kern="1200">
                                    <a:solidFill>
                                      <a:schemeClr val="tx1"/>
                                    </a:solidFill>
                                    <a:effectLst/>
                                    <a:latin typeface="+mn-lt"/>
                                    <a:ea typeface="+mn-ea"/>
                                    <a:cs typeface="+mn-cs"/>
                                  </a:rPr>
                                  <m:t>=</m:t>
                                </m:r>
                                <m:f>
                                  <m:fPr>
                                    <m:ctrlPr>
                                      <a:rPr lang="es-EC" sz="1800" i="1" kern="1200">
                                        <a:solidFill>
                                          <a:schemeClr val="tx1"/>
                                        </a:solidFill>
                                        <a:effectLst/>
                                        <a:latin typeface="+mn-lt"/>
                                        <a:ea typeface="+mn-ea"/>
                                        <a:cs typeface="+mn-cs"/>
                                      </a:rPr>
                                    </m:ctrlPr>
                                  </m:fPr>
                                  <m:num>
                                    <m:sSub>
                                      <m:sSubPr>
                                        <m:ctrlPr>
                                          <a:rPr lang="es-EC" sz="1800" i="1" kern="1200" smtClean="0">
                                            <a:solidFill>
                                              <a:schemeClr val="tx1"/>
                                            </a:solidFill>
                                            <a:effectLst/>
                                            <a:latin typeface="Cambria Math" panose="02040503050406030204" pitchFamily="18" charset="0"/>
                                            <a:ea typeface="+mn-ea"/>
                                            <a:cs typeface="+mn-cs"/>
                                          </a:rPr>
                                        </m:ctrlPr>
                                      </m:sSubPr>
                                      <m:e>
                                        <m:r>
                                          <m:rPr>
                                            <m:sty m:val="p"/>
                                          </m:rPr>
                                          <a:rPr lang="es-EC" sz="1800" kern="1200">
                                            <a:solidFill>
                                              <a:schemeClr val="tx1"/>
                                            </a:solidFill>
                                            <a:effectLst/>
                                            <a:latin typeface="Cambria Math" panose="02040503050406030204" pitchFamily="18" charset="0"/>
                                            <a:ea typeface="+mn-ea"/>
                                            <a:cs typeface="+mn-cs"/>
                                          </a:rPr>
                                          <m:t>τ</m:t>
                                        </m:r>
                                      </m:e>
                                      <m:sub>
                                        <m:r>
                                          <m:rPr>
                                            <m:sty m:val="p"/>
                                          </m:rPr>
                                          <a:rPr lang="es-EC" sz="1800" kern="1200">
                                            <a:solidFill>
                                              <a:schemeClr val="tx1"/>
                                            </a:solidFill>
                                            <a:effectLst/>
                                            <a:latin typeface="Cambria Math" panose="02040503050406030204" pitchFamily="18" charset="0"/>
                                            <a:ea typeface="+mn-ea"/>
                                            <a:cs typeface="+mn-cs"/>
                                          </a:rPr>
                                          <m:t>i</m:t>
                                        </m:r>
                                      </m:sub>
                                    </m:sSub>
                                    <m:r>
                                      <a:rPr lang="es-EC" sz="1800" kern="1200">
                                        <a:solidFill>
                                          <a:schemeClr val="tx1"/>
                                        </a:solidFill>
                                        <a:effectLst/>
                                        <a:latin typeface="+mn-lt"/>
                                        <a:ea typeface="+mn-ea"/>
                                        <a:cs typeface="+mn-cs"/>
                                      </a:rPr>
                                      <m:t>∙</m:t>
                                    </m:r>
                                    <m:r>
                                      <m:rPr>
                                        <m:sty m:val="p"/>
                                      </m:rPr>
                                      <a:rPr lang="es-EC" sz="1800" kern="1200">
                                        <a:solidFill>
                                          <a:schemeClr val="tx1"/>
                                        </a:solidFill>
                                        <a:effectLst/>
                                        <a:latin typeface="+mn-lt"/>
                                        <a:ea typeface="+mn-ea"/>
                                        <a:cs typeface="+mn-cs"/>
                                      </a:rPr>
                                      <m:t>ρ</m:t>
                                    </m:r>
                                  </m:num>
                                  <m:den>
                                    <m:r>
                                      <m:rPr>
                                        <m:sty m:val="p"/>
                                      </m:rPr>
                                      <a:rPr lang="es-EC" sz="1800" kern="1200">
                                        <a:solidFill>
                                          <a:schemeClr val="tx1"/>
                                        </a:solidFill>
                                        <a:effectLst/>
                                        <a:latin typeface="+mn-lt"/>
                                        <a:ea typeface="+mn-ea"/>
                                        <a:cs typeface="+mn-cs"/>
                                      </a:rPr>
                                      <m:t>J</m:t>
                                    </m:r>
                                  </m:den>
                                </m:f>
                              </m:oMath>
                            </m:oMathPara>
                          </a14:m>
                          <a:endParaRPr lang="es-ES" sz="1800" kern="1200" dirty="0">
                            <a:solidFill>
                              <a:schemeClr val="tx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𝜏</m:t>
                                    </m:r>
                                  </m:e>
                                  <m:sub>
                                    <m:r>
                                      <a:rPr lang="es-EC" sz="1800" i="1" kern="1200">
                                        <a:solidFill>
                                          <a:schemeClr val="tx1"/>
                                        </a:solidFill>
                                        <a:effectLst/>
                                        <a:latin typeface="+mn-lt"/>
                                        <a:ea typeface="+mn-ea"/>
                                        <a:cs typeface="+mn-cs"/>
                                      </a:rPr>
                                      <m:t>𝑥𝑦</m:t>
                                    </m:r>
                                  </m:sub>
                                </m:sSub>
                                <m:r>
                                  <a:rPr lang="es-EC" sz="1800" i="1" kern="1200">
                                    <a:solidFill>
                                      <a:schemeClr val="tx1"/>
                                    </a:solidFill>
                                    <a:effectLst/>
                                    <a:latin typeface="+mn-lt"/>
                                    <a:ea typeface="+mn-ea"/>
                                    <a:cs typeface="+mn-cs"/>
                                  </a:rPr>
                                  <m:t>=37.52</m:t>
                                </m:r>
                              </m:oMath>
                            </m:oMathPara>
                          </a14:m>
                          <a:endParaRPr lang="es-EC" sz="20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C" sz="1800" i="1" kern="1200" smtClean="0">
                                        <a:solidFill>
                                          <a:schemeClr val="tx1"/>
                                        </a:solidFill>
                                        <a:effectLst/>
                                        <a:latin typeface="+mn-lt"/>
                                        <a:ea typeface="+mn-ea"/>
                                        <a:cs typeface="+mn-cs"/>
                                      </a:rPr>
                                      <m:t>𝑀𝑃𝑎</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370840">
                    <a:tc>
                      <a:txBody>
                        <a:bodyPr/>
                        <a:lstStyle/>
                        <a:p>
                          <a:pPr lvl="0"/>
                          <a:r>
                            <a:rPr lang="es-EC" sz="1800" kern="1200" dirty="0" smtClean="0">
                              <a:solidFill>
                                <a:schemeClr val="tx1"/>
                              </a:solidFill>
                              <a:effectLst/>
                              <a:latin typeface="+mn-lt"/>
                              <a:ea typeface="+mn-ea"/>
                              <a:cs typeface="+mn-cs"/>
                            </a:rPr>
                            <a:t>Esfuerzo normal</a:t>
                          </a:r>
                          <a:endParaRPr lang="es-EC" sz="18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𝜎</m:t>
                                    </m:r>
                                  </m:e>
                                  <m:sub>
                                    <m:r>
                                      <a:rPr lang="es-EC" sz="1800" i="1" kern="1200">
                                        <a:solidFill>
                                          <a:schemeClr val="tx1"/>
                                        </a:solidFill>
                                        <a:effectLst/>
                                        <a:latin typeface="+mn-lt"/>
                                        <a:ea typeface="+mn-ea"/>
                                        <a:cs typeface="+mn-cs"/>
                                      </a:rPr>
                                      <m:t>𝑖</m:t>
                                    </m:r>
                                  </m:sub>
                                </m:sSub>
                                <m:r>
                                  <a:rPr lang="es-EC" sz="1800" i="1" kern="1200">
                                    <a:solidFill>
                                      <a:schemeClr val="tx1"/>
                                    </a:solidFill>
                                    <a:effectLst/>
                                    <a:latin typeface="+mn-lt"/>
                                    <a:ea typeface="+mn-ea"/>
                                    <a:cs typeface="+mn-cs"/>
                                  </a:rPr>
                                  <m:t>=</m:t>
                                </m:r>
                                <m:f>
                                  <m:fPr>
                                    <m:ctrlPr>
                                      <a:rPr lang="es-EC" sz="1800" i="1" kern="1200">
                                        <a:solidFill>
                                          <a:schemeClr val="tx1"/>
                                        </a:solidFill>
                                        <a:effectLst/>
                                        <a:latin typeface="+mn-lt"/>
                                        <a:ea typeface="+mn-ea"/>
                                        <a:cs typeface="+mn-cs"/>
                                      </a:rPr>
                                    </m:ctrlPr>
                                  </m:fPr>
                                  <m:num>
                                    <m:sSub>
                                      <m:sSubPr>
                                        <m:ctrlPr>
                                          <a:rPr lang="es-EC" sz="1800" i="1" kern="120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𝐹</m:t>
                                        </m:r>
                                      </m:e>
                                      <m:sub>
                                        <m:r>
                                          <a:rPr lang="es-EC" sz="1800" i="1" kern="1200">
                                            <a:solidFill>
                                              <a:schemeClr val="tx1"/>
                                            </a:solidFill>
                                            <a:effectLst/>
                                            <a:latin typeface="+mn-lt"/>
                                            <a:ea typeface="+mn-ea"/>
                                            <a:cs typeface="+mn-cs"/>
                                          </a:rPr>
                                          <m:t>𝑖</m:t>
                                        </m:r>
                                      </m:sub>
                                    </m:sSub>
                                  </m:num>
                                  <m:den>
                                    <m:sSub>
                                      <m:sSubPr>
                                        <m:ctrlPr>
                                          <a:rPr lang="es-EC" sz="1800" i="1" kern="120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𝐴</m:t>
                                        </m:r>
                                      </m:e>
                                      <m:sub>
                                        <m:r>
                                          <a:rPr lang="es-EC" sz="1800" i="1" kern="1200">
                                            <a:solidFill>
                                              <a:schemeClr val="tx1"/>
                                            </a:solidFill>
                                            <a:effectLst/>
                                            <a:latin typeface="+mn-lt"/>
                                            <a:ea typeface="+mn-ea"/>
                                            <a:cs typeface="+mn-cs"/>
                                          </a:rPr>
                                          <m:t>𝑡</m:t>
                                        </m:r>
                                      </m:sub>
                                    </m:sSub>
                                  </m:den>
                                </m:f>
                              </m:oMath>
                            </m:oMathPara>
                          </a14:m>
                          <a:endParaRPr lang="es-EC" sz="1800" kern="1200" dirty="0">
                            <a:solidFill>
                              <a:schemeClr val="tx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𝜎</m:t>
                                    </m:r>
                                  </m:e>
                                  <m:sub>
                                    <m:r>
                                      <a:rPr lang="es-EC" sz="1800" i="1" kern="1200">
                                        <a:solidFill>
                                          <a:schemeClr val="tx1"/>
                                        </a:solidFill>
                                        <a:effectLst/>
                                        <a:latin typeface="+mn-lt"/>
                                        <a:ea typeface="+mn-ea"/>
                                        <a:cs typeface="+mn-cs"/>
                                      </a:rPr>
                                      <m:t>𝑖</m:t>
                                    </m:r>
                                  </m:sub>
                                </m:sSub>
                                <m:r>
                                  <a:rPr lang="es-EC" sz="1800" i="1" kern="1200">
                                    <a:solidFill>
                                      <a:schemeClr val="tx1"/>
                                    </a:solidFill>
                                    <a:effectLst/>
                                    <a:latin typeface="+mn-lt"/>
                                    <a:ea typeface="+mn-ea"/>
                                    <a:cs typeface="+mn-cs"/>
                                  </a:rPr>
                                  <m:t>=65.28</m:t>
                                </m:r>
                              </m:oMath>
                            </m:oMathPara>
                          </a14:m>
                          <a:endParaRPr lang="es-EC" sz="2000"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r>
                                      <a:rPr lang="es-EC" sz="1800" i="1" kern="1200" smtClean="0">
                                        <a:solidFill>
                                          <a:schemeClr val="tx1"/>
                                        </a:solidFill>
                                        <a:effectLst/>
                                        <a:latin typeface="+mn-lt"/>
                                        <a:ea typeface="+mn-ea"/>
                                        <a:cs typeface="+mn-cs"/>
                                      </a:rPr>
                                      <m:t>𝑀𝑃𝑎</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r h="370840">
                    <a:tc>
                      <a:txBody>
                        <a:bodyPr/>
                        <a:lstStyle/>
                        <a:p>
                          <a:pPr lvl="0"/>
                          <a:r>
                            <a:rPr lang="es-EC" sz="1800" kern="1200" smtClean="0">
                              <a:solidFill>
                                <a:schemeClr val="tx1"/>
                              </a:solidFill>
                              <a:effectLst/>
                              <a:latin typeface="+mn-lt"/>
                              <a:ea typeface="+mn-ea"/>
                              <a:cs typeface="+mn-cs"/>
                            </a:rPr>
                            <a:t>Esfuerzo en el perno</a:t>
                          </a:r>
                          <a:endParaRPr lang="es-EC" sz="18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𝜎</m:t>
                                    </m:r>
                                  </m:e>
                                  <m:sub>
                                    <m:r>
                                      <a:rPr lang="es-EC" sz="1800" i="1" kern="1200">
                                        <a:solidFill>
                                          <a:schemeClr val="tx1"/>
                                        </a:solidFill>
                                        <a:effectLst/>
                                        <a:latin typeface="+mn-lt"/>
                                        <a:ea typeface="+mn-ea"/>
                                        <a:cs typeface="+mn-cs"/>
                                      </a:rPr>
                                      <m:t>𝑒𝑞𝑢𝑖</m:t>
                                    </m:r>
                                  </m:sub>
                                </m:sSub>
                                <m:r>
                                  <a:rPr lang="es-EC" sz="1800" i="1" kern="1200">
                                    <a:solidFill>
                                      <a:schemeClr val="tx1"/>
                                    </a:solidFill>
                                    <a:effectLst/>
                                    <a:latin typeface="+mn-lt"/>
                                    <a:ea typeface="+mn-ea"/>
                                    <a:cs typeface="+mn-cs"/>
                                  </a:rPr>
                                  <m:t>=</m:t>
                                </m:r>
                                <m:rad>
                                  <m:radPr>
                                    <m:degHide m:val="on"/>
                                    <m:ctrlPr>
                                      <a:rPr lang="es-EC" sz="1800" i="1" kern="1200">
                                        <a:solidFill>
                                          <a:schemeClr val="tx1"/>
                                        </a:solidFill>
                                        <a:effectLst/>
                                        <a:latin typeface="+mn-lt"/>
                                        <a:ea typeface="+mn-ea"/>
                                        <a:cs typeface="+mn-cs"/>
                                      </a:rPr>
                                    </m:ctrlPr>
                                  </m:radPr>
                                  <m:deg/>
                                  <m:e>
                                    <m:d>
                                      <m:dPr>
                                        <m:ctrlPr>
                                          <a:rPr lang="es-EC" sz="1800" i="1" kern="1200">
                                            <a:solidFill>
                                              <a:schemeClr val="tx1"/>
                                            </a:solidFill>
                                            <a:effectLst/>
                                            <a:latin typeface="+mn-lt"/>
                                            <a:ea typeface="+mn-ea"/>
                                            <a:cs typeface="+mn-cs"/>
                                          </a:rPr>
                                        </m:ctrlPr>
                                      </m:dPr>
                                      <m:e>
                                        <m:sSup>
                                          <m:sSupPr>
                                            <m:ctrlPr>
                                              <a:rPr lang="es-EC" sz="1800" i="1" kern="1200">
                                                <a:solidFill>
                                                  <a:schemeClr val="tx1"/>
                                                </a:solidFill>
                                                <a:effectLst/>
                                                <a:latin typeface="+mn-lt"/>
                                                <a:ea typeface="+mn-ea"/>
                                                <a:cs typeface="+mn-cs"/>
                                              </a:rPr>
                                            </m:ctrlPr>
                                          </m:sSupPr>
                                          <m:e>
                                            <m:sSub>
                                              <m:sSubPr>
                                                <m:ctrlPr>
                                                  <a:rPr lang="es-EC" sz="1800" i="1" kern="120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𝜎</m:t>
                                                </m:r>
                                              </m:e>
                                              <m:sub>
                                                <m:r>
                                                  <a:rPr lang="es-EC" sz="1800" i="1" kern="1200">
                                                    <a:solidFill>
                                                      <a:schemeClr val="tx1"/>
                                                    </a:solidFill>
                                                    <a:effectLst/>
                                                    <a:latin typeface="+mn-lt"/>
                                                    <a:ea typeface="+mn-ea"/>
                                                    <a:cs typeface="+mn-cs"/>
                                                  </a:rPr>
                                                  <m:t>𝑖</m:t>
                                                </m:r>
                                              </m:sub>
                                            </m:sSub>
                                          </m:e>
                                          <m:sup>
                                            <m:r>
                                              <a:rPr lang="es-EC" sz="1800" i="1" kern="1200">
                                                <a:solidFill>
                                                  <a:schemeClr val="tx1"/>
                                                </a:solidFill>
                                                <a:effectLst/>
                                                <a:latin typeface="+mn-lt"/>
                                                <a:ea typeface="+mn-ea"/>
                                                <a:cs typeface="+mn-cs"/>
                                              </a:rPr>
                                              <m:t>2</m:t>
                                            </m:r>
                                          </m:sup>
                                        </m:sSup>
                                      </m:e>
                                    </m:d>
                                    <m:r>
                                      <a:rPr lang="es-EC" sz="1800" i="1" kern="1200">
                                        <a:solidFill>
                                          <a:schemeClr val="tx1"/>
                                        </a:solidFill>
                                        <a:effectLst/>
                                        <a:latin typeface="+mn-lt"/>
                                        <a:ea typeface="+mn-ea"/>
                                        <a:cs typeface="+mn-cs"/>
                                      </a:rPr>
                                      <m:t>+4</m:t>
                                    </m:r>
                                    <m:d>
                                      <m:dPr>
                                        <m:ctrlPr>
                                          <a:rPr lang="es-EC" sz="1800" i="1" kern="1200">
                                            <a:solidFill>
                                              <a:schemeClr val="tx1"/>
                                            </a:solidFill>
                                            <a:effectLst/>
                                            <a:latin typeface="+mn-lt"/>
                                            <a:ea typeface="+mn-ea"/>
                                            <a:cs typeface="+mn-cs"/>
                                          </a:rPr>
                                        </m:ctrlPr>
                                      </m:dPr>
                                      <m:e>
                                        <m:sSubSup>
                                          <m:sSubSupPr>
                                            <m:ctrlPr>
                                              <a:rPr lang="es-EC" sz="1800" i="1" kern="1200">
                                                <a:solidFill>
                                                  <a:schemeClr val="tx1"/>
                                                </a:solidFill>
                                                <a:effectLst/>
                                                <a:latin typeface="+mn-lt"/>
                                                <a:ea typeface="+mn-ea"/>
                                                <a:cs typeface="+mn-cs"/>
                                              </a:rPr>
                                            </m:ctrlPr>
                                          </m:sSubSupPr>
                                          <m:e>
                                            <m:r>
                                              <a:rPr lang="es-EC" sz="1800" i="1" kern="1200">
                                                <a:solidFill>
                                                  <a:schemeClr val="tx1"/>
                                                </a:solidFill>
                                                <a:effectLst/>
                                                <a:latin typeface="+mn-lt"/>
                                                <a:ea typeface="+mn-ea"/>
                                                <a:cs typeface="+mn-cs"/>
                                              </a:rPr>
                                              <m:t>𝜏</m:t>
                                            </m:r>
                                          </m:e>
                                          <m:sub>
                                            <m:r>
                                              <a:rPr lang="es-EC" sz="1800" i="1" kern="1200">
                                                <a:solidFill>
                                                  <a:schemeClr val="tx1"/>
                                                </a:solidFill>
                                                <a:effectLst/>
                                                <a:latin typeface="+mn-lt"/>
                                                <a:ea typeface="+mn-ea"/>
                                                <a:cs typeface="+mn-cs"/>
                                              </a:rPr>
                                              <m:t>𝑥𝑦</m:t>
                                            </m:r>
                                          </m:sub>
                                          <m:sup>
                                            <m:r>
                                              <a:rPr lang="es-EC" sz="1800" i="1" kern="1200">
                                                <a:solidFill>
                                                  <a:schemeClr val="tx1"/>
                                                </a:solidFill>
                                                <a:effectLst/>
                                                <a:latin typeface="+mn-lt"/>
                                                <a:ea typeface="+mn-ea"/>
                                                <a:cs typeface="+mn-cs"/>
                                              </a:rPr>
                                              <m:t>2</m:t>
                                            </m:r>
                                          </m:sup>
                                        </m:sSubSup>
                                      </m:e>
                                    </m:d>
                                  </m:e>
                                </m:rad>
                              </m:oMath>
                            </m:oMathPara>
                          </a14:m>
                          <a:endParaRPr lang="es-EC" sz="1800" kern="1200" dirty="0">
                            <a:solidFill>
                              <a:schemeClr val="tx1"/>
                            </a:solidFill>
                            <a:effectLst/>
                            <a:latin typeface="+mn-lt"/>
                            <a:ea typeface="+mn-ea"/>
                            <a:cs typeface="+mn-cs"/>
                          </a:endParaRPr>
                        </a:p>
                      </a:txBody>
                      <a:tcPr anchor="ctr"/>
                    </a:tc>
                    <a:tc>
                      <a:txBody>
                        <a:bodyPr/>
                        <a:lstStyle/>
                        <a:p>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𝜎</m:t>
                                    </m:r>
                                  </m:e>
                                  <m:sub>
                                    <m:r>
                                      <a:rPr lang="es-EC" sz="1800" i="1" kern="1200">
                                        <a:solidFill>
                                          <a:schemeClr val="tx1"/>
                                        </a:solidFill>
                                        <a:effectLst/>
                                        <a:latin typeface="+mn-lt"/>
                                        <a:ea typeface="+mn-ea"/>
                                        <a:cs typeface="+mn-cs"/>
                                      </a:rPr>
                                      <m:t>𝑒𝑞𝑢𝑖</m:t>
                                    </m:r>
                                  </m:sub>
                                </m:sSub>
                                <m:r>
                                  <a:rPr lang="es-EC" sz="1800" i="1" kern="1200">
                                    <a:solidFill>
                                      <a:schemeClr val="tx1"/>
                                    </a:solidFill>
                                    <a:effectLst/>
                                    <a:latin typeface="+mn-lt"/>
                                    <a:ea typeface="+mn-ea"/>
                                    <a:cs typeface="+mn-cs"/>
                                  </a:rPr>
                                  <m:t>=99.46</m:t>
                                </m:r>
                              </m:oMath>
                            </m:oMathPara>
                          </a14:m>
                          <a:endParaRPr lang="es-EC" sz="1800" kern="1200" dirty="0">
                            <a:solidFill>
                              <a:schemeClr val="tx1"/>
                            </a:solidFill>
                            <a:effectLst/>
                            <a:latin typeface="+mn-lt"/>
                            <a:ea typeface="+mn-ea"/>
                            <a:cs typeface="+mn-cs"/>
                          </a:endParaRP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800" i="1" smtClean="0">
                                        <a:latin typeface="Cambria Math" panose="02040503050406030204" pitchFamily="18" charset="0"/>
                                      </a:rPr>
                                    </m:ctrlPr>
                                  </m:dPr>
                                  <m:e>
                                    <m:r>
                                      <a:rPr lang="es-EC" sz="2000" i="1" kern="1200" smtClean="0">
                                        <a:solidFill>
                                          <a:schemeClr val="tx1"/>
                                        </a:solidFill>
                                        <a:effectLst/>
                                        <a:latin typeface="Cambria Math" panose="02040503050406030204" pitchFamily="18" charset="0"/>
                                        <a:ea typeface="+mn-ea"/>
                                        <a:cs typeface="+mn-cs"/>
                                      </a:rPr>
                                      <m:t>𝑀𝑃𝑎</m:t>
                                    </m:r>
                                  </m:e>
                                </m:d>
                              </m:oMath>
                            </m:oMathPara>
                          </a14:m>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722007472"/>
                      </a:ext>
                    </a:extLst>
                  </a:tr>
                  <a:tr h="370840">
                    <a:tc>
                      <a:txBody>
                        <a:bodyPr/>
                        <a:lstStyle/>
                        <a:p>
                          <a:pPr lvl="0"/>
                          <a:r>
                            <a:rPr lang="es-EC" sz="1800" kern="1200" dirty="0" smtClean="0">
                              <a:solidFill>
                                <a:schemeClr val="tx1"/>
                              </a:solidFill>
                              <a:effectLst/>
                              <a:latin typeface="+mn-lt"/>
                              <a:ea typeface="+mn-ea"/>
                              <a:cs typeface="+mn-cs"/>
                            </a:rPr>
                            <a:t>Factor de Seguridad</a:t>
                          </a:r>
                        </a:p>
                        <a:p>
                          <a:pPr algn="l"/>
                          <a:endParaRPr lang="es-EC" sz="20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mn-lt"/>
                                    <a:ea typeface="+mn-ea"/>
                                    <a:cs typeface="+mn-cs"/>
                                  </a:rPr>
                                  <m:t>𝐹𝑆</m:t>
                                </m:r>
                                <m:r>
                                  <a:rPr lang="es-EC" sz="1800" i="1" kern="1200" smtClean="0">
                                    <a:solidFill>
                                      <a:schemeClr val="tx1"/>
                                    </a:solidFill>
                                    <a:effectLst/>
                                    <a:latin typeface="+mn-lt"/>
                                    <a:ea typeface="+mn-ea"/>
                                    <a:cs typeface="+mn-cs"/>
                                  </a:rPr>
                                  <m:t>=</m:t>
                                </m:r>
                                <m:f>
                                  <m:fPr>
                                    <m:ctrlPr>
                                      <a:rPr lang="es-EC" sz="1800" i="1" kern="1200">
                                        <a:solidFill>
                                          <a:schemeClr val="tx1"/>
                                        </a:solidFill>
                                        <a:effectLst/>
                                        <a:latin typeface="+mn-lt"/>
                                        <a:ea typeface="+mn-ea"/>
                                        <a:cs typeface="+mn-cs"/>
                                      </a:rPr>
                                    </m:ctrlPr>
                                  </m:fPr>
                                  <m:num>
                                    <m:sSub>
                                      <m:sSubPr>
                                        <m:ctrlPr>
                                          <a:rPr lang="es-EC" sz="1800" i="1" kern="120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𝑆</m:t>
                                        </m:r>
                                      </m:e>
                                      <m:sub>
                                        <m:r>
                                          <a:rPr lang="es-EC" sz="1800" i="1" kern="1200">
                                            <a:solidFill>
                                              <a:schemeClr val="tx1"/>
                                            </a:solidFill>
                                            <a:effectLst/>
                                            <a:latin typeface="+mn-lt"/>
                                            <a:ea typeface="+mn-ea"/>
                                            <a:cs typeface="+mn-cs"/>
                                          </a:rPr>
                                          <m:t>𝑏</m:t>
                                        </m:r>
                                      </m:sub>
                                    </m:sSub>
                                  </m:num>
                                  <m:den>
                                    <m:sSub>
                                      <m:sSubPr>
                                        <m:ctrlPr>
                                          <a:rPr lang="es-EC" sz="1800" i="1" kern="1200">
                                            <a:solidFill>
                                              <a:schemeClr val="tx1"/>
                                            </a:solidFill>
                                            <a:effectLst/>
                                            <a:latin typeface="+mn-lt"/>
                                            <a:ea typeface="+mn-ea"/>
                                            <a:cs typeface="+mn-cs"/>
                                          </a:rPr>
                                        </m:ctrlPr>
                                      </m:sSubPr>
                                      <m:e>
                                        <m:r>
                                          <a:rPr lang="es-EC" sz="1800" i="1" kern="1200">
                                            <a:solidFill>
                                              <a:schemeClr val="tx1"/>
                                            </a:solidFill>
                                            <a:effectLst/>
                                            <a:latin typeface="+mn-lt"/>
                                            <a:ea typeface="+mn-ea"/>
                                            <a:cs typeface="+mn-cs"/>
                                          </a:rPr>
                                          <m:t>𝜎</m:t>
                                        </m:r>
                                      </m:e>
                                      <m:sub>
                                        <m:r>
                                          <a:rPr lang="es-EC" sz="1800" i="1" kern="1200">
                                            <a:solidFill>
                                              <a:schemeClr val="tx1"/>
                                            </a:solidFill>
                                            <a:effectLst/>
                                            <a:latin typeface="+mn-lt"/>
                                            <a:ea typeface="+mn-ea"/>
                                            <a:cs typeface="+mn-cs"/>
                                          </a:rPr>
                                          <m:t>𝑒𝑞𝑢𝑖</m:t>
                                        </m:r>
                                      </m:sub>
                                    </m:sSub>
                                  </m:den>
                                </m:f>
                              </m:oMath>
                            </m:oMathPara>
                          </a14:m>
                          <a:endParaRPr lang="es-EC" sz="1800" kern="1200" dirty="0">
                            <a:solidFill>
                              <a:schemeClr val="tx1"/>
                            </a:solidFill>
                            <a:effectLst/>
                            <a:latin typeface="+mn-lt"/>
                            <a:ea typeface="+mn-ea"/>
                            <a:cs typeface="+mn-cs"/>
                          </a:endParaRPr>
                        </a:p>
                      </a:txBody>
                      <a:tcPr anchor="ctr"/>
                    </a:tc>
                    <a:tc>
                      <a:txBody>
                        <a:bodyPr/>
                        <a:lstStyle/>
                        <a:p>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mn-lt"/>
                                    <a:ea typeface="+mn-ea"/>
                                    <a:cs typeface="+mn-cs"/>
                                  </a:rPr>
                                  <m:t>𝐹𝑆</m:t>
                                </m:r>
                                <m:r>
                                  <a:rPr lang="es-EC" sz="1800" i="1" kern="1200" smtClean="0">
                                    <a:solidFill>
                                      <a:schemeClr val="tx1"/>
                                    </a:solidFill>
                                    <a:effectLst/>
                                    <a:latin typeface="+mn-lt"/>
                                    <a:ea typeface="+mn-ea"/>
                                    <a:cs typeface="+mn-cs"/>
                                  </a:rPr>
                                  <m:t>=2.21</m:t>
                                </m:r>
                              </m:oMath>
                            </m:oMathPara>
                          </a14:m>
                          <a:endParaRPr lang="es-EC" sz="1800" kern="1200" dirty="0">
                            <a:solidFill>
                              <a:schemeClr val="tx1"/>
                            </a:solidFill>
                            <a:effectLst/>
                            <a:latin typeface="+mn-lt"/>
                            <a:ea typeface="+mn-ea"/>
                            <a:cs typeface="+mn-cs"/>
                          </a:endParaRPr>
                        </a:p>
                      </a:txBody>
                      <a:tcPr anchor="ctr"/>
                    </a:tc>
                    <a:tc>
                      <a:txBody>
                        <a:bodyPr/>
                        <a:lstStyle/>
                        <a:p>
                          <a:pPr algn="ctr"/>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4097450503"/>
                      </a:ext>
                    </a:extLst>
                  </a:tr>
                </a:tbl>
              </a:graphicData>
            </a:graphic>
          </p:graphicFrame>
        </mc:Choice>
        <mc:Fallback>
          <p:graphicFrame>
            <p:nvGraphicFramePr>
              <p:cNvPr id="4" name="2 Tabla">
                <a:extLst>
                  <a:ext uri="{FF2B5EF4-FFF2-40B4-BE49-F238E27FC236}">
                    <a16:creationId xmlns:a16="http://schemas.microsoft.com/office/drawing/2014/main" xmlns:a14="http://schemas.microsoft.com/office/drawing/2010/main" xmlns="" id="{68B2FDE7-BF42-441C-90F7-AD213B65C34F}"/>
                  </a:ext>
                </a:extLst>
              </p:cNvPr>
              <p:cNvGraphicFramePr>
                <a:graphicFrameLocks noGrp="1"/>
              </p:cNvGraphicFramePr>
              <p:nvPr>
                <p:extLst/>
              </p:nvPr>
            </p:nvGraphicFramePr>
            <p:xfrm>
              <a:off x="565332" y="954386"/>
              <a:ext cx="11135362" cy="4249572"/>
            </p:xfrm>
            <a:graphic>
              <a:graphicData uri="http://schemas.openxmlformats.org/drawingml/2006/table">
                <a:tbl>
                  <a:tblPr firstRow="1" bandRow="1">
                    <a:tableStyleId>{5DA37D80-6434-44D0-A028-1B22A696006F}</a:tableStyleId>
                  </a:tblPr>
                  <a:tblGrid>
                    <a:gridCol w="4795521">
                      <a:extLst>
                        <a:ext uri="{9D8B030D-6E8A-4147-A177-3AD203B41FA5}">
                          <a16:colId xmlns:a16="http://schemas.microsoft.com/office/drawing/2014/main" xmlns:a14="http://schemas.microsoft.com/office/drawing/2010/main" xmlns="" val="20000"/>
                        </a:ext>
                      </a:extLst>
                    </a:gridCol>
                    <a:gridCol w="3424844">
                      <a:extLst>
                        <a:ext uri="{9D8B030D-6E8A-4147-A177-3AD203B41FA5}">
                          <a16:colId xmlns:a16="http://schemas.microsoft.com/office/drawing/2014/main" xmlns:a14="http://schemas.microsoft.com/office/drawing/2010/main" xmlns="" val="20001"/>
                        </a:ext>
                      </a:extLst>
                    </a:gridCol>
                    <a:gridCol w="1923228">
                      <a:extLst>
                        <a:ext uri="{9D8B030D-6E8A-4147-A177-3AD203B41FA5}">
                          <a16:colId xmlns:a16="http://schemas.microsoft.com/office/drawing/2014/main" xmlns:a14="http://schemas.microsoft.com/office/drawing/2010/main" xmlns="" val="1779242893"/>
                        </a:ext>
                      </a:extLst>
                    </a:gridCol>
                    <a:gridCol w="991769">
                      <a:extLst>
                        <a:ext uri="{9D8B030D-6E8A-4147-A177-3AD203B41FA5}">
                          <a16:colId xmlns:a16="http://schemas.microsoft.com/office/drawing/2014/main" xmlns:a14="http://schemas.microsoft.com/office/drawing/2010/main" xmlns="" val="20003"/>
                        </a:ext>
                      </a:extLst>
                    </a:gridCol>
                  </a:tblGrid>
                  <a:tr h="566381">
                    <a:tc>
                      <a:txBody>
                        <a:bodyPr/>
                        <a:lstStyle/>
                        <a:p>
                          <a:pPr algn="ctr"/>
                          <a:r>
                            <a:rPr lang="es-EC" sz="2000" dirty="0">
                              <a:latin typeface="Times New Roman" panose="02020603050405020304" pitchFamily="18" charset="0"/>
                              <a:cs typeface="Times New Roman" panose="02020603050405020304" pitchFamily="18" charset="0"/>
                            </a:rPr>
                            <a:t>Definición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Ecuación</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a:latin typeface="Times New Roman" panose="02020603050405020304" pitchFamily="18" charset="0"/>
                              <a:cs typeface="Times New Roman" panose="02020603050405020304" pitchFamily="18" charset="0"/>
                            </a:rPr>
                            <a:t>Cantidad</a:t>
                          </a:r>
                          <a:endParaRPr lang="es-EC" sz="2000" b="1" dirty="0">
                            <a:latin typeface="Times New Roman" panose="02020603050405020304" pitchFamily="18" charset="0"/>
                            <a:cs typeface="Times New Roman" panose="02020603050405020304" pitchFamily="18" charset="0"/>
                          </a:endParaRPr>
                        </a:p>
                      </a:txBody>
                      <a:tcPr/>
                    </a:tc>
                    <a:tc>
                      <a:txBody>
                        <a:bodyPr/>
                        <a:lstStyle/>
                        <a:p>
                          <a:pPr algn="ctr"/>
                          <a:r>
                            <a:rPr lang="es-EC" sz="2000" dirty="0">
                              <a:latin typeface="Times New Roman" panose="02020603050405020304" pitchFamily="18" charset="0"/>
                              <a:cs typeface="Times New Roman" panose="02020603050405020304" pitchFamily="18" charset="0"/>
                            </a:rPr>
                            <a:t>Unidad</a:t>
                          </a:r>
                          <a:endParaRPr lang="es-EC"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a14="http://schemas.microsoft.com/office/drawing/2010/main" xmlns="" val="10000"/>
                      </a:ext>
                    </a:extLst>
                  </a:tr>
                  <a:tr h="695833">
                    <a:tc>
                      <a:txBody>
                        <a:bodyPr/>
                        <a:lstStyle/>
                        <a:p>
                          <a:pPr algn="l"/>
                          <a:r>
                            <a:rPr lang="es-EC" sz="1800" kern="1200" dirty="0" smtClean="0">
                              <a:solidFill>
                                <a:schemeClr val="tx1"/>
                              </a:solidFill>
                              <a:effectLst/>
                              <a:latin typeface="+mn-lt"/>
                              <a:ea typeface="+mn-ea"/>
                              <a:cs typeface="+mn-cs"/>
                            </a:rPr>
                            <a:t>Precarga de Compresión en las placas (Desmontaje</a:t>
                          </a:r>
                          <a:r>
                            <a:rPr lang="es-EC" sz="1800" kern="1200" baseline="0" dirty="0" smtClean="0">
                              <a:solidFill>
                                <a:schemeClr val="tx1"/>
                              </a:solidFill>
                              <a:effectLst/>
                              <a:latin typeface="+mn-lt"/>
                              <a:ea typeface="+mn-ea"/>
                              <a:cs typeface="+mn-cs"/>
                            </a:rPr>
                            <a:t> por mantenimiento)</a:t>
                          </a:r>
                          <a:endParaRPr lang="es-EC" sz="2000" b="1" dirty="0">
                            <a:latin typeface="Times New Roman" panose="02020603050405020304" pitchFamily="18" charset="0"/>
                            <a:cs typeface="Times New Roman" panose="02020603050405020304" pitchFamily="18" charset="0"/>
                          </a:endParaRPr>
                        </a:p>
                      </a:txBody>
                      <a:tcPr/>
                    </a:tc>
                    <a:tc>
                      <a:txBody>
                        <a:bodyPr/>
                        <a:lstStyle/>
                        <a:p>
                          <a:endParaRPr lang="es-EC"/>
                        </a:p>
                      </a:txBody>
                      <a:tcPr>
                        <a:blipFill rotWithShape="0">
                          <a:blip r:embed="rId2"/>
                          <a:stretch>
                            <a:fillRect l="-140214" t="-85965" r="-85765" b="-432456"/>
                          </a:stretch>
                        </a:blipFill>
                      </a:tcPr>
                    </a:tc>
                    <a:tc>
                      <a:txBody>
                        <a:bodyPr/>
                        <a:lstStyle/>
                        <a:p>
                          <a:endParaRPr lang="es-EC"/>
                        </a:p>
                      </a:txBody>
                      <a:tcPr>
                        <a:blipFill rotWithShape="0">
                          <a:blip r:embed="rId2"/>
                          <a:stretch>
                            <a:fillRect l="-427215" t="-85965" r="-52532" b="-432456"/>
                          </a:stretch>
                        </a:blipFill>
                      </a:tcPr>
                    </a:tc>
                    <a:tc>
                      <a:txBody>
                        <a:bodyPr/>
                        <a:lstStyle/>
                        <a:p>
                          <a:endParaRPr lang="es-EC"/>
                        </a:p>
                      </a:txBody>
                      <a:tcPr>
                        <a:blipFill rotWithShape="0">
                          <a:blip r:embed="rId2"/>
                          <a:stretch>
                            <a:fillRect l="-1022086" t="-85965" r="-1840" b="-432456"/>
                          </a:stretch>
                        </a:blipFill>
                      </a:tcPr>
                    </a:tc>
                    <a:extLst>
                      <a:ext uri="{0D108BD9-81ED-4DB2-BD59-A6C34878D82A}">
                        <a16:rowId xmlns:a16="http://schemas.microsoft.com/office/drawing/2014/main" xmlns:a14="http://schemas.microsoft.com/office/drawing/2010/main" xmlns="" val="10001"/>
                      </a:ext>
                    </a:extLst>
                  </a:tr>
                  <a:tr h="396240">
                    <a:tc>
                      <a:txBody>
                        <a:bodyPr/>
                        <a:lstStyle/>
                        <a:p>
                          <a:pPr lvl="0"/>
                          <a:r>
                            <a:rPr lang="es-EC" sz="1800" kern="1200" dirty="0" smtClean="0">
                              <a:solidFill>
                                <a:schemeClr val="tx1"/>
                              </a:solidFill>
                              <a:effectLst/>
                              <a:latin typeface="+mn-lt"/>
                              <a:ea typeface="+mn-ea"/>
                              <a:cs typeface="+mn-cs"/>
                            </a:rPr>
                            <a:t>Cortante</a:t>
                          </a:r>
                          <a:endParaRPr lang="es-EC"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140214" t="-326154" r="-85765" b="-658462"/>
                          </a:stretch>
                        </a:blipFill>
                      </a:tcPr>
                    </a:tc>
                    <a:tc>
                      <a:txBody>
                        <a:bodyPr/>
                        <a:lstStyle/>
                        <a:p>
                          <a:endParaRPr lang="es-EC"/>
                        </a:p>
                      </a:txBody>
                      <a:tcPr anchor="ctr">
                        <a:blipFill rotWithShape="0">
                          <a:blip r:embed="rId2"/>
                          <a:stretch>
                            <a:fillRect l="-427215" t="-326154" r="-52532" b="-658462"/>
                          </a:stretch>
                        </a:blipFill>
                      </a:tcPr>
                    </a:tc>
                    <a:tc>
                      <a:txBody>
                        <a:bodyPr/>
                        <a:lstStyle/>
                        <a:p>
                          <a:endParaRPr lang="es-EC"/>
                        </a:p>
                      </a:txBody>
                      <a:tcPr anchor="ctr">
                        <a:blipFill rotWithShape="0">
                          <a:blip r:embed="rId2"/>
                          <a:stretch>
                            <a:fillRect l="-1022086" t="-326154" r="-1840" b="-658462"/>
                          </a:stretch>
                        </a:blipFill>
                      </a:tcPr>
                    </a:tc>
                    <a:extLst>
                      <a:ext uri="{0D108BD9-81ED-4DB2-BD59-A6C34878D82A}">
                        <a16:rowId xmlns:a16="http://schemas.microsoft.com/office/drawing/2014/main" xmlns:a14="http://schemas.microsoft.com/office/drawing/2010/main" xmlns="" val="10003"/>
                      </a:ext>
                    </a:extLst>
                  </a:tr>
                  <a:tr h="603631">
                    <a:tc>
                      <a:txBody>
                        <a:bodyPr/>
                        <a:lstStyle/>
                        <a:p>
                          <a:r>
                            <a:rPr lang="es-ES_tradnl" sz="1800" kern="1200" dirty="0" smtClean="0">
                              <a:solidFill>
                                <a:schemeClr val="tx1"/>
                              </a:solidFill>
                              <a:effectLst/>
                              <a:latin typeface="+mn-lt"/>
                              <a:ea typeface="+mn-ea"/>
                              <a:cs typeface="+mn-cs"/>
                            </a:rPr>
                            <a:t>Esfuerzo cortante</a:t>
                          </a:r>
                          <a:endParaRPr lang="es-ES"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140214" t="-277000" r="-85765" b="-328000"/>
                          </a:stretch>
                        </a:blipFill>
                      </a:tcPr>
                    </a:tc>
                    <a:tc>
                      <a:txBody>
                        <a:bodyPr/>
                        <a:lstStyle/>
                        <a:p>
                          <a:endParaRPr lang="es-EC"/>
                        </a:p>
                      </a:txBody>
                      <a:tcPr anchor="ctr">
                        <a:blipFill rotWithShape="0">
                          <a:blip r:embed="rId2"/>
                          <a:stretch>
                            <a:fillRect l="-427215" t="-277000" r="-52532" b="-328000"/>
                          </a:stretch>
                        </a:blipFill>
                      </a:tcPr>
                    </a:tc>
                    <a:tc>
                      <a:txBody>
                        <a:bodyPr/>
                        <a:lstStyle/>
                        <a:p>
                          <a:endParaRPr lang="es-EC"/>
                        </a:p>
                      </a:txBody>
                      <a:tcPr anchor="ctr">
                        <a:blipFill rotWithShape="0">
                          <a:blip r:embed="rId2"/>
                          <a:stretch>
                            <a:fillRect l="-1022086" t="-277000" r="-1840" b="-328000"/>
                          </a:stretch>
                        </a:blipFill>
                      </a:tcPr>
                    </a:tc>
                    <a:extLst>
                      <a:ext uri="{0D108BD9-81ED-4DB2-BD59-A6C34878D82A}">
                        <a16:rowId xmlns:a16="http://schemas.microsoft.com/office/drawing/2014/main" xmlns:a14="http://schemas.microsoft.com/office/drawing/2010/main" xmlns="" val="10007"/>
                      </a:ext>
                    </a:extLst>
                  </a:tr>
                  <a:tr h="651129">
                    <a:tc>
                      <a:txBody>
                        <a:bodyPr/>
                        <a:lstStyle/>
                        <a:p>
                          <a:pPr lvl="0"/>
                          <a:r>
                            <a:rPr lang="es-EC" sz="1800" kern="1200" dirty="0" smtClean="0">
                              <a:solidFill>
                                <a:schemeClr val="tx1"/>
                              </a:solidFill>
                              <a:effectLst/>
                              <a:latin typeface="+mn-lt"/>
                              <a:ea typeface="+mn-ea"/>
                              <a:cs typeface="+mn-cs"/>
                            </a:rPr>
                            <a:t>Esfuerzo normal</a:t>
                          </a:r>
                          <a:endParaRPr lang="es-EC"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140214" t="-352336" r="-85765" b="-206542"/>
                          </a:stretch>
                        </a:blipFill>
                      </a:tcPr>
                    </a:tc>
                    <a:tc>
                      <a:txBody>
                        <a:bodyPr/>
                        <a:lstStyle/>
                        <a:p>
                          <a:endParaRPr lang="es-EC"/>
                        </a:p>
                      </a:txBody>
                      <a:tcPr anchor="ctr">
                        <a:blipFill rotWithShape="0">
                          <a:blip r:embed="rId2"/>
                          <a:stretch>
                            <a:fillRect l="-427215" t="-352336" r="-52532" b="-206542"/>
                          </a:stretch>
                        </a:blipFill>
                      </a:tcPr>
                    </a:tc>
                    <a:tc>
                      <a:txBody>
                        <a:bodyPr/>
                        <a:lstStyle/>
                        <a:p>
                          <a:endParaRPr lang="es-EC"/>
                        </a:p>
                      </a:txBody>
                      <a:tcPr anchor="ctr">
                        <a:blipFill rotWithShape="0">
                          <a:blip r:embed="rId2"/>
                          <a:stretch>
                            <a:fillRect l="-1022086" t="-352336" r="-1840" b="-206542"/>
                          </a:stretch>
                        </a:blipFill>
                      </a:tcPr>
                    </a:tc>
                    <a:extLst>
                      <a:ext uri="{0D108BD9-81ED-4DB2-BD59-A6C34878D82A}">
                        <a16:rowId xmlns:a16="http://schemas.microsoft.com/office/drawing/2014/main" xmlns:a14="http://schemas.microsoft.com/office/drawing/2010/main" xmlns="" val="10008"/>
                      </a:ext>
                    </a:extLst>
                  </a:tr>
                  <a:tr h="649669">
                    <a:tc>
                      <a:txBody>
                        <a:bodyPr/>
                        <a:lstStyle/>
                        <a:p>
                          <a:pPr lvl="0"/>
                          <a:r>
                            <a:rPr lang="es-EC" sz="1800" kern="1200" smtClean="0">
                              <a:solidFill>
                                <a:schemeClr val="tx1"/>
                              </a:solidFill>
                              <a:effectLst/>
                              <a:latin typeface="+mn-lt"/>
                              <a:ea typeface="+mn-ea"/>
                              <a:cs typeface="+mn-cs"/>
                            </a:rPr>
                            <a:t>Esfuerzo en el perno</a:t>
                          </a:r>
                          <a:endParaRPr lang="es-EC" sz="1800" kern="1200" dirty="0">
                            <a:solidFill>
                              <a:schemeClr val="tx1"/>
                            </a:solidFill>
                            <a:effectLst/>
                            <a:latin typeface="+mn-lt"/>
                            <a:ea typeface="+mn-ea"/>
                            <a:cs typeface="+mn-cs"/>
                          </a:endParaRPr>
                        </a:p>
                      </a:txBody>
                      <a:tcPr/>
                    </a:tc>
                    <a:tc>
                      <a:txBody>
                        <a:bodyPr/>
                        <a:lstStyle/>
                        <a:p>
                          <a:endParaRPr lang="es-EC"/>
                        </a:p>
                      </a:txBody>
                      <a:tcPr anchor="ctr">
                        <a:blipFill rotWithShape="0">
                          <a:blip r:embed="rId2"/>
                          <a:stretch>
                            <a:fillRect l="-140214" t="-456604" r="-85765" b="-108491"/>
                          </a:stretch>
                        </a:blipFill>
                      </a:tcPr>
                    </a:tc>
                    <a:tc>
                      <a:txBody>
                        <a:bodyPr/>
                        <a:lstStyle/>
                        <a:p>
                          <a:endParaRPr lang="es-EC"/>
                        </a:p>
                      </a:txBody>
                      <a:tcPr anchor="ctr">
                        <a:blipFill rotWithShape="0">
                          <a:blip r:embed="rId2"/>
                          <a:stretch>
                            <a:fillRect l="-427215" t="-456604" r="-52532" b="-108491"/>
                          </a:stretch>
                        </a:blipFill>
                      </a:tcPr>
                    </a:tc>
                    <a:tc>
                      <a:txBody>
                        <a:bodyPr/>
                        <a:lstStyle/>
                        <a:p>
                          <a:endParaRPr lang="es-EC"/>
                        </a:p>
                      </a:txBody>
                      <a:tcPr anchor="ctr">
                        <a:blipFill rotWithShape="0">
                          <a:blip r:embed="rId2"/>
                          <a:stretch>
                            <a:fillRect l="-1022086" t="-456604" r="-1840" b="-108491"/>
                          </a:stretch>
                        </a:blipFill>
                      </a:tcPr>
                    </a:tc>
                    <a:extLst>
                      <a:ext uri="{0D108BD9-81ED-4DB2-BD59-A6C34878D82A}">
                        <a16:rowId xmlns:a16="http://schemas.microsoft.com/office/drawing/2014/main" xmlns:a14="http://schemas.microsoft.com/office/drawing/2010/main" xmlns="" val="722007472"/>
                      </a:ext>
                    </a:extLst>
                  </a:tr>
                  <a:tr h="686689">
                    <a:tc>
                      <a:txBody>
                        <a:bodyPr/>
                        <a:lstStyle/>
                        <a:p>
                          <a:pPr lvl="0"/>
                          <a:r>
                            <a:rPr lang="es-EC" sz="1800" kern="1200" dirty="0" smtClean="0">
                              <a:solidFill>
                                <a:schemeClr val="tx1"/>
                              </a:solidFill>
                              <a:effectLst/>
                              <a:latin typeface="+mn-lt"/>
                              <a:ea typeface="+mn-ea"/>
                              <a:cs typeface="+mn-cs"/>
                            </a:rPr>
                            <a:t>Factor de Seguridad</a:t>
                          </a:r>
                        </a:p>
                        <a:p>
                          <a:pPr algn="l"/>
                          <a:endParaRPr lang="es-EC" sz="2000" b="0" dirty="0">
                            <a:latin typeface="Times New Roman" panose="02020603050405020304" pitchFamily="18" charset="0"/>
                            <a:cs typeface="Times New Roman" panose="02020603050405020304" pitchFamily="18" charset="0"/>
                          </a:endParaRPr>
                        </a:p>
                      </a:txBody>
                      <a:tcPr/>
                    </a:tc>
                    <a:tc>
                      <a:txBody>
                        <a:bodyPr/>
                        <a:lstStyle/>
                        <a:p>
                          <a:endParaRPr lang="es-EC"/>
                        </a:p>
                      </a:txBody>
                      <a:tcPr anchor="ctr">
                        <a:blipFill rotWithShape="0">
                          <a:blip r:embed="rId2"/>
                          <a:stretch>
                            <a:fillRect l="-140214" t="-522124" r="-85765" b="-1770"/>
                          </a:stretch>
                        </a:blipFill>
                      </a:tcPr>
                    </a:tc>
                    <a:tc>
                      <a:txBody>
                        <a:bodyPr/>
                        <a:lstStyle/>
                        <a:p>
                          <a:endParaRPr lang="es-EC"/>
                        </a:p>
                      </a:txBody>
                      <a:tcPr anchor="ctr">
                        <a:blipFill rotWithShape="0">
                          <a:blip r:embed="rId2"/>
                          <a:stretch>
                            <a:fillRect l="-427215" t="-522124" r="-52532" b="-1770"/>
                          </a:stretch>
                        </a:blipFill>
                      </a:tcPr>
                    </a:tc>
                    <a:tc>
                      <a:txBody>
                        <a:bodyPr/>
                        <a:lstStyle/>
                        <a:p>
                          <a:pPr algn="ctr"/>
                          <a:endParaRPr lang="es-EC"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a14="http://schemas.microsoft.com/office/drawing/2010/main" xmlns="" val="4097450503"/>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 name="Tabla 5"/>
              <p:cNvGraphicFramePr>
                <a:graphicFrameLocks noGrp="1"/>
              </p:cNvGraphicFramePr>
              <p:nvPr/>
            </p:nvGraphicFramePr>
            <p:xfrm>
              <a:off x="3390628" y="5436001"/>
              <a:ext cx="5213350" cy="1063435"/>
            </p:xfrm>
            <a:graphic>
              <a:graphicData uri="http://schemas.openxmlformats.org/drawingml/2006/table">
                <a:tbl>
                  <a:tblPr firstRow="1" firstCol="1" bandRow="1"/>
                  <a:tblGrid>
                    <a:gridCol w="2606675"/>
                    <a:gridCol w="2606675"/>
                  </a:tblGrid>
                  <a:tr h="0">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Característica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Valor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Área de Esfuerzo de Tensión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A</m:t>
                                    </m:r>
                                  </m:e>
                                  <m:sub>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t</m:t>
                                    </m:r>
                                  </m:sub>
                                </m:sSub>
                                <m:r>
                                  <a:rPr lang="es-EC" sz="1200">
                                    <a:effectLst/>
                                    <a:latin typeface="Cambria Math" panose="02040503050406030204" pitchFamily="18" charset="0"/>
                                    <a:ea typeface="Calibri" panose="020F0502020204030204" pitchFamily="34" charset="0"/>
                                    <a:cs typeface="Arial" panose="020B0604020202020204" pitchFamily="34" charset="0"/>
                                  </a:rPr>
                                  <m:t>=92.1</m:t>
                                </m:r>
                                <m:sSup>
                                  <m:sSupPr>
                                    <m:ctrlPr>
                                      <a:rPr lang="es-EC" sz="1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mm</m:t>
                                    </m:r>
                                  </m:e>
                                  <m:sup>
                                    <m:r>
                                      <a:rPr lang="es-EC" sz="1200">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Área del Diámetro Menor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A</m:t>
                                    </m:r>
                                  </m:e>
                                  <m:sub>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r</m:t>
                                    </m:r>
                                  </m:sub>
                                </m:sSub>
                                <m:r>
                                  <a:rPr lang="es-EC" sz="1200">
                                    <a:effectLst/>
                                    <a:latin typeface="Cambria Math" panose="02040503050406030204" pitchFamily="18" charset="0"/>
                                    <a:ea typeface="Calibri" panose="020F0502020204030204" pitchFamily="34" charset="0"/>
                                    <a:cs typeface="Arial" panose="020B0604020202020204" pitchFamily="34" charset="0"/>
                                  </a:rPr>
                                  <m:t>=86</m:t>
                                </m:r>
                                <m:sSup>
                                  <m:sSupPr>
                                    <m:ctrlPr>
                                      <a:rPr lang="es-EC" sz="1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mm</m:t>
                                    </m:r>
                                  </m:e>
                                  <m:sup>
                                    <m:r>
                                      <a:rPr lang="es-EC" sz="1200">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Esfuerzo Permisible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S</m:t>
                                    </m:r>
                                  </m:e>
                                  <m:sub>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b</m:t>
                                    </m:r>
                                  </m:sub>
                                </m:sSub>
                                <m:r>
                                  <a:rPr lang="es-EC" sz="1200">
                                    <a:effectLst/>
                                    <a:latin typeface="Cambria Math" panose="02040503050406030204" pitchFamily="18" charset="0"/>
                                    <a:ea typeface="Calibri" panose="020F0502020204030204" pitchFamily="34" charset="0"/>
                                    <a:cs typeface="Arial" panose="020B0604020202020204" pitchFamily="34" charset="0"/>
                                  </a:rPr>
                                  <m:t>=220</m:t>
                                </m:r>
                                <m:r>
                                  <m:rPr>
                                    <m:sty m:val="p"/>
                                  </m:rPr>
                                  <a:rPr lang="es-EC" sz="1200">
                                    <a:effectLst/>
                                    <a:latin typeface="Cambria Math" panose="02040503050406030204" pitchFamily="18" charset="0"/>
                                    <a:ea typeface="Calibri" panose="020F0502020204030204" pitchFamily="34" charset="0"/>
                                    <a:cs typeface="Arial" panose="020B0604020202020204" pitchFamily="34" charset="0"/>
                                  </a:rPr>
                                  <m:t>MPa</m:t>
                                </m:r>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mc:Choice>
        <mc:Fallback>
          <p:graphicFrame>
            <p:nvGraphicFramePr>
              <p:cNvPr id="6" name="Tabla 5"/>
              <p:cNvGraphicFramePr>
                <a:graphicFrameLocks noGrp="1"/>
              </p:cNvGraphicFramePr>
              <p:nvPr/>
            </p:nvGraphicFramePr>
            <p:xfrm>
              <a:off x="3390628" y="5436001"/>
              <a:ext cx="5213350" cy="1063435"/>
            </p:xfrm>
            <a:graphic>
              <a:graphicData uri="http://schemas.openxmlformats.org/drawingml/2006/table">
                <a:tbl>
                  <a:tblPr firstRow="1" firstCol="1" bandRow="1"/>
                  <a:tblGrid>
                    <a:gridCol w="2606675"/>
                    <a:gridCol w="2606675"/>
                  </a:tblGrid>
                  <a:tr h="240475">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Característica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Valor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74320">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Área de Esfuerzo de Tensión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s-EC"/>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rotWithShape="0">
                          <a:blip r:embed="rId3"/>
                          <a:stretch>
                            <a:fillRect l="-100234" t="-91111" r="-467" b="-222222"/>
                          </a:stretch>
                        </a:blipFill>
                      </a:tcPr>
                    </a:tc>
                  </a:tr>
                  <a:tr h="274320">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Área del Diámetro Menor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s-EC"/>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rotWithShape="0">
                          <a:blip r:embed="rId3"/>
                          <a:stretch>
                            <a:fillRect l="-100234" t="-186957" r="-467" b="-117391"/>
                          </a:stretch>
                        </a:blipFill>
                      </a:tcPr>
                    </a:tc>
                  </a:tr>
                  <a:tr h="274320">
                    <a:tc>
                      <a:txBody>
                        <a:bodyPr/>
                        <a:lstStyle/>
                        <a:p>
                          <a:pPr indent="180340" algn="ctr">
                            <a:lnSpc>
                              <a:spcPct val="150000"/>
                            </a:lnSpc>
                            <a:spcAft>
                              <a:spcPts val="0"/>
                            </a:spcAft>
                          </a:pPr>
                          <a:r>
                            <a:rPr lang="es-EC" sz="1200">
                              <a:effectLst/>
                              <a:latin typeface="Arial" panose="020B0604020202020204" pitchFamily="34" charset="0"/>
                              <a:ea typeface="Times New Roman" panose="02020603050405020304" pitchFamily="18" charset="0"/>
                              <a:cs typeface="Arial" panose="020B0604020202020204" pitchFamily="34" charset="0"/>
                            </a:rPr>
                            <a:t>Esfuerzo Permisible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s-EC"/>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rotWithShape="0">
                          <a:blip r:embed="rId3"/>
                          <a:stretch>
                            <a:fillRect l="-100234" t="-293333" r="-467" b="-20000"/>
                          </a:stretch>
                        </a:blipFill>
                      </a:tcPr>
                    </a:tc>
                  </a:tr>
                </a:tbl>
              </a:graphicData>
            </a:graphic>
          </p:graphicFrame>
        </mc:Fallback>
      </mc:AlternateContent>
      <p:pic>
        <p:nvPicPr>
          <p:cNvPr id="5"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611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6140" y="178529"/>
            <a:ext cx="9749555" cy="7085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Generación de Vapor/ Características</a:t>
            </a:r>
            <a:endParaRPr lang="es-EC" sz="2800" dirty="0"/>
          </a:p>
        </p:txBody>
      </p:sp>
      <p:cxnSp>
        <p:nvCxnSpPr>
          <p:cNvPr id="5" name="Conector recto 4"/>
          <p:cNvCxnSpPr/>
          <p:nvPr/>
        </p:nvCxnSpPr>
        <p:spPr>
          <a:xfrm>
            <a:off x="4831307" y="887104"/>
            <a:ext cx="0" cy="6141492"/>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760439" y="3240922"/>
            <a:ext cx="3646570" cy="369332"/>
          </a:xfrm>
          <a:prstGeom prst="rect">
            <a:avLst/>
          </a:prstGeom>
          <a:noFill/>
        </p:spPr>
        <p:txBody>
          <a:bodyPr wrap="square" rtlCol="0">
            <a:spAutoFit/>
          </a:bodyPr>
          <a:lstStyle/>
          <a:p>
            <a:r>
              <a:rPr lang="es-EC" i="1" dirty="0" smtClean="0"/>
              <a:t>Aislamiento de fibra cerámica</a:t>
            </a:r>
            <a:endParaRPr lang="es-EC" i="1"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93" y="887104"/>
            <a:ext cx="3384646" cy="2538484"/>
          </a:xfrm>
          <a:prstGeom prst="rect">
            <a:avLst/>
          </a:prstGeom>
        </p:spPr>
      </p:pic>
      <p:sp>
        <p:nvSpPr>
          <p:cNvPr id="12" name="CuadroTexto 11"/>
          <p:cNvSpPr txBox="1"/>
          <p:nvPr/>
        </p:nvSpPr>
        <p:spPr>
          <a:xfrm>
            <a:off x="6181127" y="3240922"/>
            <a:ext cx="3646570" cy="369332"/>
          </a:xfrm>
          <a:prstGeom prst="rect">
            <a:avLst/>
          </a:prstGeom>
          <a:noFill/>
        </p:spPr>
        <p:txBody>
          <a:bodyPr wrap="square" rtlCol="0">
            <a:spAutoFit/>
          </a:bodyPr>
          <a:lstStyle/>
          <a:p>
            <a:r>
              <a:rPr lang="es-EC" i="1" dirty="0" smtClean="0"/>
              <a:t>Lámina de Asbesto</a:t>
            </a:r>
            <a:endParaRPr lang="es-EC" i="1" dirty="0"/>
          </a:p>
        </p:txBody>
      </p:sp>
      <p:pic>
        <p:nvPicPr>
          <p:cNvPr id="13" name="Imagen 12" descr="G:\Caldero nuevo\20170508_125728.jpg"/>
          <p:cNvPicPr/>
          <p:nvPr/>
        </p:nvPicPr>
        <p:blipFill rotWithShape="1">
          <a:blip r:embed="rId3" cstate="print">
            <a:extLst>
              <a:ext uri="{28A0092B-C50C-407E-A947-70E740481C1C}">
                <a14:useLocalDpi xmlns:a14="http://schemas.microsoft.com/office/drawing/2010/main" val="0"/>
              </a:ext>
            </a:extLst>
          </a:blip>
          <a:srcRect l="25806" t="-1204" r="26687" b="19796"/>
          <a:stretch/>
        </p:blipFill>
        <p:spPr bwMode="auto">
          <a:xfrm rot="5400000">
            <a:off x="6350426" y="646389"/>
            <a:ext cx="2216150" cy="2849245"/>
          </a:xfrm>
          <a:prstGeom prst="rect">
            <a:avLst/>
          </a:prstGeom>
          <a:noFill/>
          <a:ln>
            <a:noFill/>
          </a:ln>
          <a:extLst>
            <a:ext uri="{53640926-AAD7-44D8-BBD7-CCE9431645EC}">
              <a14:shadowObscured xmlns:a14="http://schemas.microsoft.com/office/drawing/2010/main"/>
            </a:ext>
          </a:extLst>
        </p:spPr>
      </p:pic>
      <p:pic>
        <p:nvPicPr>
          <p:cNvPr id="10"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1126354" y="5742529"/>
            <a:ext cx="3646570" cy="369332"/>
          </a:xfrm>
          <a:prstGeom prst="rect">
            <a:avLst/>
          </a:prstGeom>
          <a:noFill/>
        </p:spPr>
        <p:txBody>
          <a:bodyPr wrap="square" rtlCol="0">
            <a:spAutoFit/>
          </a:bodyPr>
          <a:lstStyle/>
          <a:p>
            <a:r>
              <a:rPr lang="es-EC" i="1" dirty="0" smtClean="0"/>
              <a:t>Cartuchos de Inmersión</a:t>
            </a:r>
            <a:endParaRPr lang="es-EC" i="1" dirty="0"/>
          </a:p>
        </p:txBody>
      </p:sp>
      <p:pic>
        <p:nvPicPr>
          <p:cNvPr id="15" name="Imagen 14" descr="G:\Caldero nuevo\20170512_165238.jpg"/>
          <p:cNvPicPr/>
          <p:nvPr/>
        </p:nvPicPr>
        <p:blipFill rotWithShape="1">
          <a:blip r:embed="rId5" cstate="print">
            <a:extLst>
              <a:ext uri="{28A0092B-C50C-407E-A947-70E740481C1C}">
                <a14:useLocalDpi xmlns:a14="http://schemas.microsoft.com/office/drawing/2010/main" val="0"/>
              </a:ext>
            </a:extLst>
          </a:blip>
          <a:srcRect l="42484" r="37452"/>
          <a:stretch/>
        </p:blipFill>
        <p:spPr bwMode="auto">
          <a:xfrm rot="5400000">
            <a:off x="2110987" y="3114712"/>
            <a:ext cx="996181" cy="2965446"/>
          </a:xfrm>
          <a:prstGeom prst="rect">
            <a:avLst/>
          </a:prstGeom>
          <a:noFill/>
          <a:ln>
            <a:noFill/>
          </a:ln>
          <a:extLst>
            <a:ext uri="{53640926-AAD7-44D8-BBD7-CCE9431645EC}">
              <a14:shadowObscured xmlns:a14="http://schemas.microsoft.com/office/drawing/2010/main"/>
            </a:ext>
          </a:extLst>
        </p:spPr>
      </p:pic>
      <p:pic>
        <p:nvPicPr>
          <p:cNvPr id="16" name="Imagen 15"/>
          <p:cNvPicPr/>
          <p:nvPr/>
        </p:nvPicPr>
        <p:blipFill rotWithShape="1">
          <a:blip r:embed="rId6"/>
          <a:srcRect l="40137" t="53220" r="34467" b="11684"/>
          <a:stretch/>
        </p:blipFill>
        <p:spPr bwMode="auto">
          <a:xfrm>
            <a:off x="5570814" y="3672089"/>
            <a:ext cx="3848669" cy="2479119"/>
          </a:xfrm>
          <a:prstGeom prst="rect">
            <a:avLst/>
          </a:prstGeom>
          <a:ln>
            <a:noFill/>
          </a:ln>
          <a:extLst>
            <a:ext uri="{53640926-AAD7-44D8-BBD7-CCE9431645EC}">
              <a14:shadowObscured xmlns:a14="http://schemas.microsoft.com/office/drawing/2010/main"/>
            </a:ext>
          </a:extLst>
        </p:spPr>
      </p:pic>
      <p:sp>
        <p:nvSpPr>
          <p:cNvPr id="17" name="CuadroTexto 16"/>
          <p:cNvSpPr txBox="1"/>
          <p:nvPr/>
        </p:nvSpPr>
        <p:spPr>
          <a:xfrm>
            <a:off x="6913819" y="6210573"/>
            <a:ext cx="3646570" cy="369332"/>
          </a:xfrm>
          <a:prstGeom prst="rect">
            <a:avLst/>
          </a:prstGeom>
          <a:noFill/>
        </p:spPr>
        <p:txBody>
          <a:bodyPr wrap="square" rtlCol="0">
            <a:spAutoFit/>
          </a:bodyPr>
          <a:lstStyle/>
          <a:p>
            <a:r>
              <a:rPr lang="es-EC" i="1" dirty="0" smtClean="0"/>
              <a:t>Caldero</a:t>
            </a:r>
            <a:endParaRPr lang="es-EC" i="1" dirty="0"/>
          </a:p>
        </p:txBody>
      </p:sp>
    </p:spTree>
    <p:extLst>
      <p:ext uri="{BB962C8B-B14F-4D97-AF65-F5344CB8AC3E}">
        <p14:creationId xmlns:p14="http://schemas.microsoft.com/office/powerpoint/2010/main" val="2812008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459" y="75624"/>
            <a:ext cx="8596668" cy="1320800"/>
          </a:xfrm>
        </p:spPr>
        <p:txBody>
          <a:bodyPr/>
          <a:lstStyle/>
          <a:p>
            <a:pPr algn="ctr"/>
            <a:r>
              <a:rPr lang="es-EC" dirty="0" smtClean="0"/>
              <a:t>CONTROL DEL CALDERO</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2018794" y="3228194"/>
                <a:ext cx="5737693" cy="29944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i="1" smtClean="0">
                          <a:latin typeface="Cambria Math" panose="02040503050406030204" pitchFamily="18" charset="0"/>
                        </a:rPr>
                        <m:t>Control</m:t>
                      </m:r>
                      <m:d>
                        <m:dPr>
                          <m:begChr m:val="{"/>
                          <m:endChr m:val=""/>
                          <m:ctrlPr>
                            <a:rPr lang="es-EC" i="1">
                              <a:latin typeface="Cambria Math" panose="02040503050406030204" pitchFamily="18" charset="0"/>
                            </a:rPr>
                          </m:ctrlPr>
                        </m:dPr>
                        <m:e>
                          <m:eqArr>
                            <m:eqArrPr>
                              <m:ctrlPr>
                                <a:rPr lang="es-EC" i="1">
                                  <a:latin typeface="Cambria Math" panose="02040503050406030204" pitchFamily="18" charset="0"/>
                                </a:rPr>
                              </m:ctrlPr>
                            </m:eqArrPr>
                            <m:e>
                              <m:r>
                                <a:rPr lang="es-EC" i="0">
                                  <a:latin typeface="Cambria Math" panose="02040503050406030204" pitchFamily="18" charset="0"/>
                                </a:rPr>
                                <m:t>&amp;</m:t>
                              </m:r>
                              <m:r>
                                <m:rPr>
                                  <m:nor/>
                                </m:rPr>
                                <a:rPr lang="es-EC" i="1">
                                  <a:latin typeface="Cambria Math" panose="02040503050406030204" pitchFamily="18" charset="0"/>
                                </a:rPr>
                                <m:t> </m:t>
                              </m:r>
                              <m:r>
                                <m:rPr>
                                  <m:nor/>
                                </m:rPr>
                                <a:rPr lang="es-EC" i="1">
                                  <a:latin typeface="Cambria Math" panose="02040503050406030204" pitchFamily="18" charset="0"/>
                                </a:rPr>
                                <m:t>Control</m:t>
                              </m:r>
                              <m:r>
                                <m:rPr>
                                  <m:nor/>
                                </m:rPr>
                                <a:rPr lang="es-EC" i="1">
                                  <a:latin typeface="Cambria Math" panose="02040503050406030204" pitchFamily="18" charset="0"/>
                                </a:rPr>
                                <m:t> </m:t>
                              </m:r>
                              <m:r>
                                <m:rPr>
                                  <m:nor/>
                                </m:rPr>
                                <a:rPr lang="es-EC" i="1">
                                  <a:latin typeface="Cambria Math" panose="02040503050406030204" pitchFamily="18" charset="0"/>
                                </a:rPr>
                                <m:t>de</m:t>
                              </m:r>
                              <m:r>
                                <m:rPr>
                                  <m:nor/>
                                </m:rPr>
                                <a:rPr lang="es-EC" i="1">
                                  <a:latin typeface="Cambria Math" panose="02040503050406030204" pitchFamily="18" charset="0"/>
                                </a:rPr>
                                <m:t> </m:t>
                              </m:r>
                              <m:r>
                                <m:rPr>
                                  <m:nor/>
                                </m:rPr>
                                <a:rPr lang="es-EC" i="1">
                                  <a:latin typeface="Cambria Math" panose="02040503050406030204" pitchFamily="18" charset="0"/>
                                </a:rPr>
                                <m:t>Nivel</m:t>
                              </m:r>
                              <m:r>
                                <m:rPr>
                                  <m:nor/>
                                </m:rPr>
                                <a:rPr lang="es-EC" i="1">
                                  <a:latin typeface="Cambria Math" panose="02040503050406030204" pitchFamily="18" charset="0"/>
                                </a:rPr>
                                <m:t> </m:t>
                              </m:r>
                              <m:d>
                                <m:dPr>
                                  <m:begChr m:val="{"/>
                                  <m:endChr m:val=""/>
                                  <m:ctrlPr>
                                    <a:rPr lang="es-EC" i="1">
                                      <a:latin typeface="Cambria Math" panose="02040503050406030204" pitchFamily="18" charset="0"/>
                                    </a:rPr>
                                  </m:ctrlPr>
                                </m:dPr>
                                <m:e>
                                  <m:eqArr>
                                    <m:eqArrPr>
                                      <m:ctrlPr>
                                        <a:rPr lang="es-EC" i="1">
                                          <a:latin typeface="Cambria Math" panose="02040503050406030204" pitchFamily="18" charset="0"/>
                                        </a:rPr>
                                      </m:ctrlPr>
                                    </m:eqArrPr>
                                    <m:e>
                                      <m:r>
                                        <a:rPr lang="es-EC" i="0">
                                          <a:latin typeface="Cambria Math" panose="02040503050406030204" pitchFamily="18" charset="0"/>
                                        </a:rPr>
                                        <m:t>&amp;</m:t>
                                      </m:r>
                                      <m:r>
                                        <m:rPr>
                                          <m:nor/>
                                        </m:rPr>
                                        <a:rPr lang="es-EC" i="1">
                                          <a:latin typeface="Cambria Math" panose="02040503050406030204" pitchFamily="18" charset="0"/>
                                        </a:rPr>
                                        <m:t>Electrodos</m:t>
                                      </m:r>
                                      <m:r>
                                        <m:rPr>
                                          <m:nor/>
                                        </m:rPr>
                                        <a:rPr lang="es-EC" i="1">
                                          <a:latin typeface="Cambria Math" panose="02040503050406030204" pitchFamily="18" charset="0"/>
                                        </a:rPr>
                                        <m:t> </m:t>
                                      </m:r>
                                      <m:r>
                                        <m:rPr>
                                          <m:nor/>
                                        </m:rPr>
                                        <a:rPr lang="es-EC" i="1">
                                          <a:latin typeface="Cambria Math" panose="02040503050406030204" pitchFamily="18" charset="0"/>
                                        </a:rPr>
                                        <m:t>de</m:t>
                                      </m:r>
                                      <m:r>
                                        <m:rPr>
                                          <m:nor/>
                                        </m:rPr>
                                        <a:rPr lang="es-EC" i="1">
                                          <a:latin typeface="Cambria Math" panose="02040503050406030204" pitchFamily="18" charset="0"/>
                                        </a:rPr>
                                        <m:t> </m:t>
                                      </m:r>
                                      <m:r>
                                        <m:rPr>
                                          <m:nor/>
                                        </m:rPr>
                                        <a:rPr lang="es-EC" i="1">
                                          <a:latin typeface="Cambria Math" panose="02040503050406030204" pitchFamily="18" charset="0"/>
                                        </a:rPr>
                                        <m:t>Conductividad</m:t>
                                      </m:r>
                                    </m:e>
                                    <m:e>
                                      <m:r>
                                        <a:rPr lang="es-EC" i="0">
                                          <a:latin typeface="Cambria Math" panose="02040503050406030204" pitchFamily="18" charset="0"/>
                                        </a:rPr>
                                        <m:t>&amp;</m:t>
                                      </m:r>
                                      <m:r>
                                        <m:rPr>
                                          <m:nor/>
                                        </m:rPr>
                                        <a:rPr lang="es-EC" i="1">
                                          <a:latin typeface="Cambria Math" panose="02040503050406030204" pitchFamily="18" charset="0"/>
                                        </a:rPr>
                                        <m:t>Floatless</m:t>
                                      </m:r>
                                      <m:r>
                                        <m:rPr>
                                          <m:nor/>
                                        </m:rPr>
                                        <a:rPr lang="es-EC" i="1">
                                          <a:latin typeface="Cambria Math" panose="02040503050406030204" pitchFamily="18" charset="0"/>
                                        </a:rPr>
                                        <m:t> </m:t>
                                      </m:r>
                                      <m:r>
                                        <m:rPr>
                                          <m:nor/>
                                        </m:rPr>
                                        <a:rPr lang="es-EC" i="1">
                                          <a:latin typeface="Cambria Math" panose="02040503050406030204" pitchFamily="18" charset="0"/>
                                        </a:rPr>
                                        <m:t>Relay</m:t>
                                      </m:r>
                                    </m:e>
                                    <m:e>
                                      <m:r>
                                        <a:rPr lang="es-EC" i="0">
                                          <a:latin typeface="Cambria Math" panose="02040503050406030204" pitchFamily="18" charset="0"/>
                                        </a:rPr>
                                        <m:t>&amp;</m:t>
                                      </m:r>
                                      <m:r>
                                        <m:rPr>
                                          <m:nor/>
                                        </m:rPr>
                                        <a:rPr lang="es-EC" i="1">
                                          <a:latin typeface="Cambria Math" panose="02040503050406030204" pitchFamily="18" charset="0"/>
                                        </a:rPr>
                                        <m:t>Contactores</m:t>
                                      </m:r>
                                      <m:r>
                                        <m:rPr>
                                          <m:nor/>
                                        </m:rPr>
                                        <a:rPr lang="es-EC" i="1">
                                          <a:latin typeface="Cambria Math" panose="02040503050406030204" pitchFamily="18" charset="0"/>
                                        </a:rPr>
                                        <m:t> </m:t>
                                      </m:r>
                                      <m:r>
                                        <m:rPr>
                                          <m:nor/>
                                        </m:rPr>
                                        <a:rPr lang="es-EC" i="1">
                                          <a:latin typeface="Cambria Math" panose="02040503050406030204" pitchFamily="18" charset="0"/>
                                        </a:rPr>
                                        <m:t>y</m:t>
                                      </m:r>
                                      <m:r>
                                        <m:rPr>
                                          <m:nor/>
                                        </m:rPr>
                                        <a:rPr lang="es-EC" i="1">
                                          <a:latin typeface="Cambria Math" panose="02040503050406030204" pitchFamily="18" charset="0"/>
                                        </a:rPr>
                                        <m:t> </m:t>
                                      </m:r>
                                      <m:r>
                                        <m:rPr>
                                          <m:nor/>
                                        </m:rPr>
                                        <a:rPr lang="es-EC" i="1">
                                          <a:latin typeface="Cambria Math" panose="02040503050406030204" pitchFamily="18" charset="0"/>
                                        </a:rPr>
                                        <m:t>Rel</m:t>
                                      </m:r>
                                      <m:r>
                                        <m:rPr>
                                          <m:nor/>
                                        </m:rPr>
                                        <a:rPr lang="es-EC" i="1">
                                          <a:latin typeface="Cambria Math" panose="02040503050406030204" pitchFamily="18" charset="0"/>
                                        </a:rPr>
                                        <m:t>é </m:t>
                                      </m:r>
                                      <m:r>
                                        <m:rPr>
                                          <m:nor/>
                                        </m:rPr>
                                        <a:rPr lang="es-EC" i="1">
                                          <a:latin typeface="Cambria Math" panose="02040503050406030204" pitchFamily="18" charset="0"/>
                                        </a:rPr>
                                        <m:t>T</m:t>
                                      </m:r>
                                      <m:r>
                                        <m:rPr>
                                          <m:nor/>
                                        </m:rPr>
                                        <a:rPr lang="es-EC" i="1">
                                          <a:latin typeface="Cambria Math" panose="02040503050406030204" pitchFamily="18" charset="0"/>
                                        </a:rPr>
                                        <m:t>é</m:t>
                                      </m:r>
                                      <m:r>
                                        <m:rPr>
                                          <m:nor/>
                                        </m:rPr>
                                        <a:rPr lang="es-EC" i="1">
                                          <a:latin typeface="Cambria Math" panose="02040503050406030204" pitchFamily="18" charset="0"/>
                                        </a:rPr>
                                        <m:t>rmico</m:t>
                                      </m:r>
                                    </m:e>
                                    <m:e>
                                      <m:r>
                                        <a:rPr lang="es-EC" i="0">
                                          <a:latin typeface="Cambria Math" panose="02040503050406030204" pitchFamily="18" charset="0"/>
                                        </a:rPr>
                                        <m:t>&amp;</m:t>
                                      </m:r>
                                      <m:r>
                                        <m:rPr>
                                          <m:nor/>
                                        </m:rPr>
                                        <a:rPr lang="es-EC" i="1">
                                          <a:latin typeface="Cambria Math" panose="02040503050406030204" pitchFamily="18" charset="0"/>
                                        </a:rPr>
                                        <m:t>Visor</m:t>
                                      </m:r>
                                      <m:r>
                                        <m:rPr>
                                          <m:nor/>
                                        </m:rPr>
                                        <a:rPr lang="es-EC" i="1">
                                          <a:latin typeface="Cambria Math" panose="02040503050406030204" pitchFamily="18" charset="0"/>
                                        </a:rPr>
                                        <m:t> </m:t>
                                      </m:r>
                                      <m:r>
                                        <m:rPr>
                                          <m:nor/>
                                        </m:rPr>
                                        <a:rPr lang="es-EC" i="1">
                                          <a:latin typeface="Cambria Math" panose="02040503050406030204" pitchFamily="18" charset="0"/>
                                        </a:rPr>
                                        <m:t>de</m:t>
                                      </m:r>
                                      <m:r>
                                        <m:rPr>
                                          <m:nor/>
                                        </m:rPr>
                                        <a:rPr lang="es-EC" i="1">
                                          <a:latin typeface="Cambria Math" panose="02040503050406030204" pitchFamily="18" charset="0"/>
                                        </a:rPr>
                                        <m:t> </m:t>
                                      </m:r>
                                      <m:r>
                                        <m:rPr>
                                          <m:nor/>
                                        </m:rPr>
                                        <a:rPr lang="es-EC" i="1">
                                          <a:latin typeface="Cambria Math" panose="02040503050406030204" pitchFamily="18" charset="0"/>
                                        </a:rPr>
                                        <m:t>Nivel</m:t>
                                      </m:r>
                                    </m:e>
                                  </m:eqArr>
                                </m:e>
                              </m:d>
                            </m:e>
                            <m:e>
                              <m:r>
                                <a:rPr lang="es-EC" i="0">
                                  <a:latin typeface="Cambria Math" panose="02040503050406030204" pitchFamily="18" charset="0"/>
                                </a:rPr>
                                <m:t>&amp;</m:t>
                              </m:r>
                              <m:r>
                                <m:rPr>
                                  <m:nor/>
                                </m:rPr>
                                <a:rPr lang="es-EC" i="1">
                                  <a:latin typeface="Cambria Math" panose="02040503050406030204" pitchFamily="18" charset="0"/>
                                </a:rPr>
                                <m:t>Control</m:t>
                              </m:r>
                              <m:r>
                                <m:rPr>
                                  <m:nor/>
                                </m:rPr>
                                <a:rPr lang="es-EC" i="1">
                                  <a:latin typeface="Cambria Math" panose="02040503050406030204" pitchFamily="18" charset="0"/>
                                </a:rPr>
                                <m:t> </m:t>
                              </m:r>
                              <m:r>
                                <m:rPr>
                                  <m:nor/>
                                </m:rPr>
                                <a:rPr lang="es-EC" i="1">
                                  <a:latin typeface="Cambria Math" panose="02040503050406030204" pitchFamily="18" charset="0"/>
                                </a:rPr>
                                <m:t>de</m:t>
                              </m:r>
                              <m:r>
                                <m:rPr>
                                  <m:nor/>
                                </m:rPr>
                                <a:rPr lang="es-EC" i="1">
                                  <a:latin typeface="Cambria Math" panose="02040503050406030204" pitchFamily="18" charset="0"/>
                                </a:rPr>
                                <m:t> </m:t>
                              </m:r>
                              <m:r>
                                <m:rPr>
                                  <m:nor/>
                                </m:rPr>
                                <a:rPr lang="es-EC" i="1">
                                  <a:latin typeface="Cambria Math" panose="02040503050406030204" pitchFamily="18" charset="0"/>
                                </a:rPr>
                                <m:t>Presi</m:t>
                              </m:r>
                              <m:r>
                                <m:rPr>
                                  <m:nor/>
                                </m:rPr>
                                <a:rPr lang="es-EC" i="1">
                                  <a:latin typeface="Cambria Math" panose="02040503050406030204" pitchFamily="18" charset="0"/>
                                </a:rPr>
                                <m:t>ó</m:t>
                              </m:r>
                              <m:r>
                                <m:rPr>
                                  <m:nor/>
                                </m:rPr>
                                <a:rPr lang="es-EC" i="1">
                                  <a:latin typeface="Cambria Math" panose="02040503050406030204" pitchFamily="18" charset="0"/>
                                </a:rPr>
                                <m:t>n</m:t>
                              </m:r>
                              <m:r>
                                <m:rPr>
                                  <m:nor/>
                                </m:rPr>
                                <a:rPr lang="es-EC" i="1">
                                  <a:latin typeface="Cambria Math" panose="02040503050406030204" pitchFamily="18" charset="0"/>
                                </a:rPr>
                                <m:t> </m:t>
                              </m:r>
                              <m:d>
                                <m:dPr>
                                  <m:begChr m:val="{"/>
                                  <m:endChr m:val=""/>
                                  <m:ctrlPr>
                                    <a:rPr lang="es-EC" i="1">
                                      <a:latin typeface="Cambria Math" panose="02040503050406030204" pitchFamily="18" charset="0"/>
                                    </a:rPr>
                                  </m:ctrlPr>
                                </m:dPr>
                                <m:e>
                                  <m:eqArr>
                                    <m:eqArrPr>
                                      <m:ctrlPr>
                                        <a:rPr lang="es-EC" i="1">
                                          <a:latin typeface="Cambria Math" panose="02040503050406030204" pitchFamily="18" charset="0"/>
                                        </a:rPr>
                                      </m:ctrlPr>
                                    </m:eqArrPr>
                                    <m:e>
                                      <m:r>
                                        <a:rPr lang="es-EC" i="0">
                                          <a:latin typeface="Cambria Math" panose="02040503050406030204" pitchFamily="18" charset="0"/>
                                        </a:rPr>
                                        <m:t>&amp;</m:t>
                                      </m:r>
                                      <m:r>
                                        <m:rPr>
                                          <m:nor/>
                                        </m:rPr>
                                        <a:rPr lang="es-EC" i="1">
                                          <a:latin typeface="Cambria Math" panose="02040503050406030204" pitchFamily="18" charset="0"/>
                                        </a:rPr>
                                        <m:t>Interruptor</m:t>
                                      </m:r>
                                      <m:r>
                                        <m:rPr>
                                          <m:nor/>
                                        </m:rPr>
                                        <a:rPr lang="es-EC" i="1">
                                          <a:latin typeface="Cambria Math" panose="02040503050406030204" pitchFamily="18" charset="0"/>
                                        </a:rPr>
                                        <m:t> </m:t>
                                      </m:r>
                                      <m:r>
                                        <m:rPr>
                                          <m:nor/>
                                        </m:rPr>
                                        <a:rPr lang="es-EC" i="1">
                                          <a:latin typeface="Cambria Math" panose="02040503050406030204" pitchFamily="18" charset="0"/>
                                        </a:rPr>
                                        <m:t>de</m:t>
                                      </m:r>
                                      <m:r>
                                        <m:rPr>
                                          <m:nor/>
                                        </m:rPr>
                                        <a:rPr lang="es-EC" i="1">
                                          <a:latin typeface="Cambria Math" panose="02040503050406030204" pitchFamily="18" charset="0"/>
                                        </a:rPr>
                                        <m:t> </m:t>
                                      </m:r>
                                      <m:r>
                                        <m:rPr>
                                          <m:nor/>
                                        </m:rPr>
                                        <a:rPr lang="es-EC" i="1">
                                          <a:latin typeface="Cambria Math" panose="02040503050406030204" pitchFamily="18" charset="0"/>
                                        </a:rPr>
                                        <m:t>Presi</m:t>
                                      </m:r>
                                      <m:r>
                                        <m:rPr>
                                          <m:nor/>
                                        </m:rPr>
                                        <a:rPr lang="es-EC" i="1">
                                          <a:latin typeface="Cambria Math" panose="02040503050406030204" pitchFamily="18" charset="0"/>
                                        </a:rPr>
                                        <m:t>ó</m:t>
                                      </m:r>
                                      <m:r>
                                        <m:rPr>
                                          <m:nor/>
                                        </m:rPr>
                                        <a:rPr lang="es-EC" i="1">
                                          <a:latin typeface="Cambria Math" panose="02040503050406030204" pitchFamily="18" charset="0"/>
                                        </a:rPr>
                                        <m:t>n</m:t>
                                      </m:r>
                                    </m:e>
                                    <m:e>
                                      <m:r>
                                        <a:rPr lang="es-EC" i="0">
                                          <a:latin typeface="Cambria Math" panose="02040503050406030204" pitchFamily="18" charset="0"/>
                                        </a:rPr>
                                        <m:t>&amp;</m:t>
                                      </m:r>
                                      <m:r>
                                        <m:rPr>
                                          <m:nor/>
                                        </m:rPr>
                                        <a:rPr lang="es-EC" i="1">
                                          <a:latin typeface="Cambria Math" panose="02040503050406030204" pitchFamily="18" charset="0"/>
                                        </a:rPr>
                                        <m:t>V</m:t>
                                      </m:r>
                                      <m:r>
                                        <m:rPr>
                                          <m:nor/>
                                        </m:rPr>
                                        <a:rPr lang="es-EC" i="1">
                                          <a:latin typeface="Cambria Math" panose="02040503050406030204" pitchFamily="18" charset="0"/>
                                        </a:rPr>
                                        <m:t>á</m:t>
                                      </m:r>
                                      <m:r>
                                        <m:rPr>
                                          <m:nor/>
                                        </m:rPr>
                                        <a:rPr lang="es-EC" i="1">
                                          <a:latin typeface="Cambria Math" panose="02040503050406030204" pitchFamily="18" charset="0"/>
                                        </a:rPr>
                                        <m:t>lvula</m:t>
                                      </m:r>
                                      <m:r>
                                        <m:rPr>
                                          <m:nor/>
                                        </m:rPr>
                                        <a:rPr lang="es-EC" i="1">
                                          <a:latin typeface="Cambria Math" panose="02040503050406030204" pitchFamily="18" charset="0"/>
                                        </a:rPr>
                                        <m:t> </m:t>
                                      </m:r>
                                      <m:r>
                                        <m:rPr>
                                          <m:nor/>
                                        </m:rPr>
                                        <a:rPr lang="es-EC" i="1">
                                          <a:latin typeface="Cambria Math" panose="02040503050406030204" pitchFamily="18" charset="0"/>
                                        </a:rPr>
                                        <m:t>de</m:t>
                                      </m:r>
                                      <m:r>
                                        <m:rPr>
                                          <m:nor/>
                                        </m:rPr>
                                        <a:rPr lang="es-EC" i="1">
                                          <a:latin typeface="Cambria Math" panose="02040503050406030204" pitchFamily="18" charset="0"/>
                                        </a:rPr>
                                        <m:t> </m:t>
                                      </m:r>
                                      <m:r>
                                        <m:rPr>
                                          <m:nor/>
                                        </m:rPr>
                                        <a:rPr lang="es-EC" i="1">
                                          <a:latin typeface="Cambria Math" panose="02040503050406030204" pitchFamily="18" charset="0"/>
                                        </a:rPr>
                                        <m:t>Seguridad</m:t>
                                      </m:r>
                                    </m:e>
                                  </m:eqArr>
                                </m:e>
                              </m:d>
                            </m:e>
                            <m:e>
                              <m:r>
                                <a:rPr lang="es-EC" i="0">
                                  <a:latin typeface="Cambria Math" panose="02040503050406030204" pitchFamily="18" charset="0"/>
                                </a:rPr>
                                <m:t>&amp;</m:t>
                              </m:r>
                              <m:r>
                                <m:rPr>
                                  <m:nor/>
                                </m:rPr>
                                <a:rPr lang="es-EC" i="1">
                                  <a:latin typeface="Cambria Math" panose="02040503050406030204" pitchFamily="18" charset="0"/>
                                </a:rPr>
                                <m:t>Control</m:t>
                              </m:r>
                              <m:r>
                                <m:rPr>
                                  <m:nor/>
                                </m:rPr>
                                <a:rPr lang="es-EC" i="1">
                                  <a:latin typeface="Cambria Math" panose="02040503050406030204" pitchFamily="18" charset="0"/>
                                </a:rPr>
                                <m:t> </m:t>
                              </m:r>
                              <m:r>
                                <m:rPr>
                                  <m:nor/>
                                </m:rPr>
                                <a:rPr lang="es-EC" i="1">
                                  <a:latin typeface="Cambria Math" panose="02040503050406030204" pitchFamily="18" charset="0"/>
                                </a:rPr>
                                <m:t>de</m:t>
                              </m:r>
                              <m:r>
                                <m:rPr>
                                  <m:nor/>
                                </m:rPr>
                                <a:rPr lang="es-EC" i="1">
                                  <a:latin typeface="Cambria Math" panose="02040503050406030204" pitchFamily="18" charset="0"/>
                                </a:rPr>
                                <m:t> </m:t>
                              </m:r>
                              <m:r>
                                <m:rPr>
                                  <m:nor/>
                                </m:rPr>
                                <a:rPr lang="es-EC" i="1">
                                  <a:latin typeface="Cambria Math" panose="02040503050406030204" pitchFamily="18" charset="0"/>
                                </a:rPr>
                                <m:t>Temperatura</m:t>
                              </m:r>
                              <m:r>
                                <m:rPr>
                                  <m:nor/>
                                </m:rPr>
                                <a:rPr lang="es-EC" i="1">
                                  <a:latin typeface="Cambria Math" panose="02040503050406030204" pitchFamily="18" charset="0"/>
                                </a:rPr>
                                <m:t> </m:t>
                              </m:r>
                              <m:d>
                                <m:dPr>
                                  <m:begChr m:val="{"/>
                                  <m:endChr m:val=""/>
                                  <m:ctrlPr>
                                    <a:rPr lang="es-EC" i="1">
                                      <a:latin typeface="Cambria Math" panose="02040503050406030204" pitchFamily="18" charset="0"/>
                                    </a:rPr>
                                  </m:ctrlPr>
                                </m:dPr>
                                <m:e>
                                  <m:eqArr>
                                    <m:eqArrPr>
                                      <m:ctrlPr>
                                        <a:rPr lang="es-EC" i="1">
                                          <a:latin typeface="Cambria Math" panose="02040503050406030204" pitchFamily="18" charset="0"/>
                                        </a:rPr>
                                      </m:ctrlPr>
                                    </m:eqArrPr>
                                    <m:e>
                                      <m:r>
                                        <a:rPr lang="es-EC" i="0">
                                          <a:latin typeface="Cambria Math" panose="02040503050406030204" pitchFamily="18" charset="0"/>
                                        </a:rPr>
                                        <m:t>&amp;</m:t>
                                      </m:r>
                                      <m:eqArr>
                                        <m:eqArrPr>
                                          <m:ctrlPr>
                                            <a:rPr lang="es-EC" i="1">
                                              <a:latin typeface="Cambria Math" panose="02040503050406030204" pitchFamily="18" charset="0"/>
                                            </a:rPr>
                                          </m:ctrlPr>
                                        </m:eqArrPr>
                                        <m:e>
                                          <m:r>
                                            <a:rPr lang="es-EC" i="0">
                                              <a:latin typeface="Cambria Math" panose="02040503050406030204" pitchFamily="18" charset="0"/>
                                            </a:rPr>
                                            <m:t>&amp;</m:t>
                                          </m:r>
                                          <m:r>
                                            <m:rPr>
                                              <m:nor/>
                                            </m:rPr>
                                            <a:rPr lang="es-EC" i="1">
                                              <a:latin typeface="Cambria Math" panose="02040503050406030204" pitchFamily="18" charset="0"/>
                                            </a:rPr>
                                            <m:t>PT</m:t>
                                          </m:r>
                                          <m:r>
                                            <m:rPr>
                                              <m:nor/>
                                            </m:rPr>
                                            <a:rPr lang="es-EC" i="1">
                                              <a:latin typeface="Cambria Math" panose="02040503050406030204" pitchFamily="18" charset="0"/>
                                            </a:rPr>
                                            <m:t>−100</m:t>
                                          </m:r>
                                        </m:e>
                                        <m:e>
                                          <m:r>
                                            <a:rPr lang="es-EC" i="0">
                                              <a:latin typeface="Cambria Math" panose="02040503050406030204" pitchFamily="18" charset="0"/>
                                            </a:rPr>
                                            <m:t>&amp;</m:t>
                                          </m:r>
                                          <m:r>
                                            <m:rPr>
                                              <m:nor/>
                                            </m:rPr>
                                            <a:rPr lang="es-EC" i="1">
                                              <a:latin typeface="Cambria Math" panose="02040503050406030204" pitchFamily="18" charset="0"/>
                                            </a:rPr>
                                            <m:t>Controlador</m:t>
                                          </m:r>
                                          <m:r>
                                            <m:rPr>
                                              <m:nor/>
                                            </m:rPr>
                                            <a:rPr lang="es-EC" i="1">
                                              <a:latin typeface="Cambria Math" panose="02040503050406030204" pitchFamily="18" charset="0"/>
                                            </a:rPr>
                                            <m:t> </m:t>
                                          </m:r>
                                          <m:r>
                                            <m:rPr>
                                              <m:nor/>
                                            </m:rPr>
                                            <a:rPr lang="es-EC" i="1">
                                              <a:latin typeface="Cambria Math" panose="02040503050406030204" pitchFamily="18" charset="0"/>
                                            </a:rPr>
                                            <m:t>MT</m:t>
                                          </m:r>
                                          <m:r>
                                            <m:rPr>
                                              <m:nor/>
                                            </m:rPr>
                                            <a:rPr lang="es-EC" i="1">
                                              <a:latin typeface="Cambria Math" panose="02040503050406030204" pitchFamily="18" charset="0"/>
                                            </a:rPr>
                                            <m:t>−543</m:t>
                                          </m:r>
                                        </m:e>
                                        <m:e>
                                          <m:r>
                                            <a:rPr lang="es-EC" i="0">
                                              <a:latin typeface="Cambria Math" panose="02040503050406030204" pitchFamily="18" charset="0"/>
                                            </a:rPr>
                                            <m:t>&amp;</m:t>
                                          </m:r>
                                          <m:r>
                                            <m:rPr>
                                              <m:nor/>
                                            </m:rPr>
                                            <a:rPr lang="es-EC" i="1">
                                              <a:latin typeface="Cambria Math" panose="02040503050406030204" pitchFamily="18" charset="0"/>
                                            </a:rPr>
                                            <m:t>CONV</m:t>
                                          </m:r>
                                          <m:r>
                                            <m:rPr>
                                              <m:nor/>
                                            </m:rPr>
                                            <a:rPr lang="es-EC" i="1">
                                              <a:latin typeface="Cambria Math" panose="02040503050406030204" pitchFamily="18" charset="0"/>
                                            </a:rPr>
                                            <m:t> 32</m:t>
                                          </m:r>
                                        </m:e>
                                      </m:eqArr>
                                    </m:e>
                                  </m:eqArr>
                                </m:e>
                              </m:d>
                            </m:e>
                          </m:eqArr>
                        </m:e>
                      </m:d>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2018794" y="3228194"/>
                <a:ext cx="5737693" cy="2994409"/>
              </a:xfrm>
              <a:prstGeom prst="rect">
                <a:avLst/>
              </a:prstGeom>
              <a:blipFill rotWithShape="0">
                <a:blip r:embed="rId2"/>
                <a:stretch>
                  <a:fillRect/>
                </a:stretch>
              </a:blipFill>
            </p:spPr>
            <p:txBody>
              <a:bodyPr/>
              <a:lstStyle/>
              <a:p>
                <a:r>
                  <a:rPr lang="es-EC">
                    <a:noFill/>
                  </a:rPr>
                  <a:t> </a:t>
                </a:r>
              </a:p>
            </p:txBody>
          </p:sp>
        </mc:Fallback>
      </mc:AlternateContent>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203" y="842015"/>
            <a:ext cx="3044516" cy="2283387"/>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6203" y="3502204"/>
            <a:ext cx="3044516" cy="2283387"/>
          </a:xfrm>
          <a:prstGeom prst="rect">
            <a:avLst/>
          </a:prstGeom>
        </p:spPr>
      </p:pic>
      <p:pic>
        <p:nvPicPr>
          <p:cNvPr id="9" name="Imagen 8"/>
          <p:cNvPicPr/>
          <p:nvPr/>
        </p:nvPicPr>
        <p:blipFill>
          <a:blip r:embed="rId5"/>
          <a:stretch>
            <a:fillRect/>
          </a:stretch>
        </p:blipFill>
        <p:spPr>
          <a:xfrm>
            <a:off x="2660088" y="842015"/>
            <a:ext cx="4931410" cy="2148840"/>
          </a:xfrm>
          <a:prstGeom prst="rect">
            <a:avLst/>
          </a:prstGeom>
        </p:spPr>
      </p:pic>
      <p:pic>
        <p:nvPicPr>
          <p:cNvPr id="8" name="Picture 2" descr="Resultado de imagen para universidad de las fuerzas armadas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05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6140" y="178529"/>
            <a:ext cx="9749555" cy="708575"/>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Generación de Vapor/ Características </a:t>
            </a:r>
          </a:p>
          <a:p>
            <a:r>
              <a:rPr lang="es-EC" sz="2800" dirty="0" smtClean="0"/>
              <a:t>CONTROL DE NIVEL</a:t>
            </a:r>
            <a:endParaRPr lang="es-EC" sz="2800" dirty="0"/>
          </a:p>
        </p:txBody>
      </p:sp>
      <p:cxnSp>
        <p:nvCxnSpPr>
          <p:cNvPr id="5" name="Conector recto 4"/>
          <p:cNvCxnSpPr/>
          <p:nvPr/>
        </p:nvCxnSpPr>
        <p:spPr>
          <a:xfrm>
            <a:off x="4831307" y="887104"/>
            <a:ext cx="0" cy="6141492"/>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1060548" y="3031426"/>
            <a:ext cx="3646570" cy="369332"/>
          </a:xfrm>
          <a:prstGeom prst="rect">
            <a:avLst/>
          </a:prstGeom>
          <a:noFill/>
        </p:spPr>
        <p:txBody>
          <a:bodyPr wrap="square" rtlCol="0">
            <a:spAutoFit/>
          </a:bodyPr>
          <a:lstStyle/>
          <a:p>
            <a:r>
              <a:rPr lang="es-EC" i="1" dirty="0" smtClean="0"/>
              <a:t>Electrodos de Conductividad</a:t>
            </a:r>
            <a:endParaRPr lang="es-EC" i="1" dirty="0"/>
          </a:p>
        </p:txBody>
      </p:sp>
      <p:sp>
        <p:nvSpPr>
          <p:cNvPr id="12" name="CuadroTexto 11"/>
          <p:cNvSpPr txBox="1"/>
          <p:nvPr/>
        </p:nvSpPr>
        <p:spPr>
          <a:xfrm>
            <a:off x="6439125" y="3037817"/>
            <a:ext cx="3646570" cy="369332"/>
          </a:xfrm>
          <a:prstGeom prst="rect">
            <a:avLst/>
          </a:prstGeom>
          <a:noFill/>
        </p:spPr>
        <p:txBody>
          <a:bodyPr wrap="square" rtlCol="0">
            <a:spAutoFit/>
          </a:bodyPr>
          <a:lstStyle/>
          <a:p>
            <a:pPr lvl="0"/>
            <a:r>
              <a:rPr lang="es-EC" b="1" dirty="0"/>
              <a:t>Contactor LS-MC32A/220V</a:t>
            </a:r>
          </a:p>
        </p:txBody>
      </p:sp>
      <p:pic>
        <p:nvPicPr>
          <p:cNvPr id="13" name="Imagen 12"/>
          <p:cNvPicPr/>
          <p:nvPr/>
        </p:nvPicPr>
        <p:blipFill>
          <a:blip r:embed="rId2"/>
          <a:stretch>
            <a:fillRect/>
          </a:stretch>
        </p:blipFill>
        <p:spPr>
          <a:xfrm>
            <a:off x="1615542" y="1237509"/>
            <a:ext cx="1351280" cy="1853565"/>
          </a:xfrm>
          <a:prstGeom prst="rect">
            <a:avLst/>
          </a:prstGeom>
        </p:spPr>
      </p:pic>
      <p:pic>
        <p:nvPicPr>
          <p:cNvPr id="14" name="Imagen 13" descr="Resultado de imagen de contactor ls-mc32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343" y="1383478"/>
            <a:ext cx="1697576" cy="1707596"/>
          </a:xfrm>
          <a:prstGeom prst="rect">
            <a:avLst/>
          </a:prstGeom>
          <a:noFill/>
          <a:ln>
            <a:noFill/>
          </a:ln>
        </p:spPr>
      </p:pic>
      <p:pic>
        <p:nvPicPr>
          <p:cNvPr id="10"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1184737" y="5802177"/>
            <a:ext cx="3646570" cy="369332"/>
          </a:xfrm>
          <a:prstGeom prst="rect">
            <a:avLst/>
          </a:prstGeom>
          <a:noFill/>
        </p:spPr>
        <p:txBody>
          <a:bodyPr wrap="square" rtlCol="0">
            <a:spAutoFit/>
          </a:bodyPr>
          <a:lstStyle/>
          <a:p>
            <a:r>
              <a:rPr lang="en-US" dirty="0"/>
              <a:t>Contactor GMC 12 3P 3.5KW </a:t>
            </a:r>
            <a:endParaRPr lang="es-EC" i="1" dirty="0"/>
          </a:p>
        </p:txBody>
      </p:sp>
      <p:sp>
        <p:nvSpPr>
          <p:cNvPr id="16" name="CuadroTexto 15"/>
          <p:cNvSpPr txBox="1"/>
          <p:nvPr/>
        </p:nvSpPr>
        <p:spPr>
          <a:xfrm>
            <a:off x="6759429" y="5837999"/>
            <a:ext cx="3646570" cy="369332"/>
          </a:xfrm>
          <a:prstGeom prst="rect">
            <a:avLst/>
          </a:prstGeom>
          <a:noFill/>
        </p:spPr>
        <p:txBody>
          <a:bodyPr wrap="square" rtlCol="0">
            <a:spAutoFit/>
          </a:bodyPr>
          <a:lstStyle/>
          <a:p>
            <a:r>
              <a:rPr lang="es-ES_tradnl" dirty="0"/>
              <a:t>Relé Térmico LG. GTK22 </a:t>
            </a:r>
            <a:endParaRPr lang="es-EC" i="1" dirty="0"/>
          </a:p>
        </p:txBody>
      </p:sp>
      <p:pic>
        <p:nvPicPr>
          <p:cNvPr id="17" name="Imagen 16" descr="Resultado de imagen de contactor gmc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5542" y="3799649"/>
            <a:ext cx="2038350" cy="2038350"/>
          </a:xfrm>
          <a:prstGeom prst="rect">
            <a:avLst/>
          </a:prstGeom>
          <a:noFill/>
          <a:ln>
            <a:noFill/>
          </a:ln>
        </p:spPr>
      </p:pic>
      <p:pic>
        <p:nvPicPr>
          <p:cNvPr id="18" name="Imagen 17" descr="Imagen relacionada"/>
          <p:cNvPicPr/>
          <p:nvPr/>
        </p:nvPicPr>
        <p:blipFill rotWithShape="1">
          <a:blip r:embed="rId6" cstate="print">
            <a:extLst>
              <a:ext uri="{28A0092B-C50C-407E-A947-70E740481C1C}">
                <a14:useLocalDpi xmlns:a14="http://schemas.microsoft.com/office/drawing/2010/main" val="0"/>
              </a:ext>
            </a:extLst>
          </a:blip>
          <a:srcRect t="10039" b="9055"/>
          <a:stretch/>
        </p:blipFill>
        <p:spPr bwMode="auto">
          <a:xfrm>
            <a:off x="7016393" y="3986339"/>
            <a:ext cx="2152365" cy="1851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3480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6140" y="178529"/>
            <a:ext cx="9749555" cy="708575"/>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Generación de Vapor/ Características </a:t>
            </a:r>
          </a:p>
          <a:p>
            <a:r>
              <a:rPr lang="es-EC" sz="2800" dirty="0" smtClean="0"/>
              <a:t>CONTROL DE NIVEL</a:t>
            </a:r>
            <a:endParaRPr lang="es-EC" sz="2800" dirty="0"/>
          </a:p>
        </p:txBody>
      </p:sp>
      <p:cxnSp>
        <p:nvCxnSpPr>
          <p:cNvPr id="5" name="Conector recto 4"/>
          <p:cNvCxnSpPr/>
          <p:nvPr/>
        </p:nvCxnSpPr>
        <p:spPr>
          <a:xfrm>
            <a:off x="6687403" y="887104"/>
            <a:ext cx="0" cy="6141492"/>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535429" y="3216123"/>
            <a:ext cx="3646570" cy="369332"/>
          </a:xfrm>
          <a:prstGeom prst="rect">
            <a:avLst/>
          </a:prstGeom>
          <a:noFill/>
        </p:spPr>
        <p:txBody>
          <a:bodyPr wrap="square" rtlCol="0">
            <a:spAutoFit/>
          </a:bodyPr>
          <a:lstStyle/>
          <a:p>
            <a:r>
              <a:rPr lang="es-EC" i="1" dirty="0"/>
              <a:t>Controlador CNC Floatless Relay</a:t>
            </a:r>
          </a:p>
        </p:txBody>
      </p:sp>
      <p:sp>
        <p:nvSpPr>
          <p:cNvPr id="12" name="CuadroTexto 11"/>
          <p:cNvSpPr txBox="1"/>
          <p:nvPr/>
        </p:nvSpPr>
        <p:spPr>
          <a:xfrm>
            <a:off x="7429184" y="3174700"/>
            <a:ext cx="3646570" cy="369332"/>
          </a:xfrm>
          <a:prstGeom prst="rect">
            <a:avLst/>
          </a:prstGeom>
          <a:noFill/>
        </p:spPr>
        <p:txBody>
          <a:bodyPr wrap="square" rtlCol="0">
            <a:spAutoFit/>
          </a:bodyPr>
          <a:lstStyle/>
          <a:p>
            <a:r>
              <a:rPr lang="es-ES_tradnl" dirty="0" smtClean="0"/>
              <a:t>Tubo Visor de Vidrio</a:t>
            </a:r>
            <a:endParaRPr lang="es-EC" i="1" dirty="0"/>
          </a:p>
        </p:txBody>
      </p:sp>
      <p:pic>
        <p:nvPicPr>
          <p:cNvPr id="10" name="Imagen 9"/>
          <p:cNvPicPr/>
          <p:nvPr/>
        </p:nvPicPr>
        <p:blipFill>
          <a:blip r:embed="rId2"/>
          <a:stretch>
            <a:fillRect/>
          </a:stretch>
        </p:blipFill>
        <p:spPr>
          <a:xfrm>
            <a:off x="2358714" y="1080392"/>
            <a:ext cx="1471400" cy="1927398"/>
          </a:xfrm>
          <a:prstGeom prst="rect">
            <a:avLst/>
          </a:prstGeom>
        </p:spPr>
      </p:pic>
      <p:pic>
        <p:nvPicPr>
          <p:cNvPr id="15" name="Imagen 14"/>
          <p:cNvPicPr/>
          <p:nvPr/>
        </p:nvPicPr>
        <p:blipFill>
          <a:blip r:embed="rId3"/>
          <a:stretch>
            <a:fillRect/>
          </a:stretch>
        </p:blipFill>
        <p:spPr>
          <a:xfrm>
            <a:off x="7191688" y="1238680"/>
            <a:ext cx="2232025" cy="1769110"/>
          </a:xfrm>
          <a:prstGeom prst="rect">
            <a:avLst/>
          </a:prstGeom>
        </p:spPr>
      </p:pic>
      <p:pic>
        <p:nvPicPr>
          <p:cNvPr id="16" name="Imagen 15"/>
          <p:cNvPicPr/>
          <p:nvPr/>
        </p:nvPicPr>
        <p:blipFill>
          <a:blip r:embed="rId4"/>
          <a:stretch>
            <a:fillRect/>
          </a:stretch>
        </p:blipFill>
        <p:spPr>
          <a:xfrm>
            <a:off x="753391" y="3942646"/>
            <a:ext cx="2484043" cy="1726957"/>
          </a:xfrm>
          <a:prstGeom prst="rect">
            <a:avLst/>
          </a:prstGeom>
        </p:spPr>
      </p:pic>
      <p:pic>
        <p:nvPicPr>
          <p:cNvPr id="17" name="Imagen 16"/>
          <p:cNvPicPr/>
          <p:nvPr/>
        </p:nvPicPr>
        <p:blipFill rotWithShape="1">
          <a:blip r:embed="rId5"/>
          <a:srcRect r="27286" b="8919"/>
          <a:stretch/>
        </p:blipFill>
        <p:spPr bwMode="auto">
          <a:xfrm>
            <a:off x="3833999" y="3896070"/>
            <a:ext cx="2205161" cy="1773533"/>
          </a:xfrm>
          <a:prstGeom prst="rect">
            <a:avLst/>
          </a:prstGeom>
          <a:ln>
            <a:noFill/>
          </a:ln>
          <a:extLst>
            <a:ext uri="{53640926-AAD7-44D8-BBD7-CCE9431645EC}">
              <a14:shadowObscured xmlns:a14="http://schemas.microsoft.com/office/drawing/2010/main"/>
            </a:ext>
          </a:extLst>
        </p:spPr>
      </p:pic>
      <p:pic>
        <p:nvPicPr>
          <p:cNvPr id="13" name="Picture 2" descr="Resultado de imagen para universidad de las fuerzas armadas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8314088" y="5927195"/>
            <a:ext cx="3646570" cy="369332"/>
          </a:xfrm>
          <a:prstGeom prst="rect">
            <a:avLst/>
          </a:prstGeom>
          <a:noFill/>
        </p:spPr>
        <p:txBody>
          <a:bodyPr wrap="square" rtlCol="0">
            <a:spAutoFit/>
          </a:bodyPr>
          <a:lstStyle/>
          <a:p>
            <a:r>
              <a:rPr lang="es-EC" i="1" dirty="0" smtClean="0"/>
              <a:t>RTD Pt-100</a:t>
            </a:r>
            <a:endParaRPr lang="es-EC" i="1" dirty="0"/>
          </a:p>
        </p:txBody>
      </p:sp>
      <p:pic>
        <p:nvPicPr>
          <p:cNvPr id="18" name="Imagen 17"/>
          <p:cNvPicPr/>
          <p:nvPr/>
        </p:nvPicPr>
        <p:blipFill>
          <a:blip r:embed="rId7"/>
          <a:stretch>
            <a:fillRect/>
          </a:stretch>
        </p:blipFill>
        <p:spPr>
          <a:xfrm>
            <a:off x="7099584" y="3852980"/>
            <a:ext cx="3539177" cy="1937707"/>
          </a:xfrm>
          <a:prstGeom prst="rect">
            <a:avLst/>
          </a:prstGeom>
        </p:spPr>
      </p:pic>
    </p:spTree>
    <p:extLst>
      <p:ext uri="{BB962C8B-B14F-4D97-AF65-F5344CB8AC3E}">
        <p14:creationId xmlns:p14="http://schemas.microsoft.com/office/powerpoint/2010/main" val="2675927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6140" y="178529"/>
            <a:ext cx="9749555" cy="708575"/>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Generación de Vapor/ Características </a:t>
            </a:r>
          </a:p>
          <a:p>
            <a:r>
              <a:rPr lang="es-EC" sz="2800" dirty="0" smtClean="0"/>
              <a:t>CONTROL DE PRESION</a:t>
            </a:r>
            <a:endParaRPr lang="es-EC" sz="2800" dirty="0"/>
          </a:p>
        </p:txBody>
      </p:sp>
      <p:cxnSp>
        <p:nvCxnSpPr>
          <p:cNvPr id="5" name="Conector recto 4"/>
          <p:cNvCxnSpPr/>
          <p:nvPr/>
        </p:nvCxnSpPr>
        <p:spPr>
          <a:xfrm>
            <a:off x="5445457" y="794778"/>
            <a:ext cx="0" cy="6141492"/>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1564347" y="3911687"/>
            <a:ext cx="3646570" cy="369332"/>
          </a:xfrm>
          <a:prstGeom prst="rect">
            <a:avLst/>
          </a:prstGeom>
          <a:noFill/>
        </p:spPr>
        <p:txBody>
          <a:bodyPr wrap="square" rtlCol="0">
            <a:spAutoFit/>
          </a:bodyPr>
          <a:lstStyle/>
          <a:p>
            <a:r>
              <a:rPr lang="es-EC" i="1" dirty="0" smtClean="0"/>
              <a:t>Interruptor de Presión</a:t>
            </a:r>
            <a:endParaRPr lang="es-EC" i="1" dirty="0"/>
          </a:p>
        </p:txBody>
      </p:sp>
      <p:sp>
        <p:nvSpPr>
          <p:cNvPr id="12" name="CuadroTexto 11"/>
          <p:cNvSpPr txBox="1"/>
          <p:nvPr/>
        </p:nvSpPr>
        <p:spPr>
          <a:xfrm>
            <a:off x="6785961" y="3835776"/>
            <a:ext cx="3646570" cy="369332"/>
          </a:xfrm>
          <a:prstGeom prst="rect">
            <a:avLst/>
          </a:prstGeom>
          <a:noFill/>
        </p:spPr>
        <p:txBody>
          <a:bodyPr wrap="square" rtlCol="0">
            <a:spAutoFit/>
          </a:bodyPr>
          <a:lstStyle/>
          <a:p>
            <a:r>
              <a:rPr lang="es-ES_tradnl" dirty="0" smtClean="0"/>
              <a:t>Válvula de Seguridad</a:t>
            </a:r>
            <a:endParaRPr lang="es-EC" i="1" dirty="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65550" y="1343969"/>
            <a:ext cx="2697472" cy="2023104"/>
          </a:xfrm>
          <a:prstGeom prst="rect">
            <a:avLst/>
          </a:prstGeom>
        </p:spPr>
      </p:pic>
      <p:pic>
        <p:nvPicPr>
          <p:cNvPr id="14" name="Imagen 13" descr="C:\Users\RODRIGO\Desktop\FOTOS\20170726_150640.jpg"/>
          <p:cNvPicPr/>
          <p:nvPr/>
        </p:nvPicPr>
        <p:blipFill rotWithShape="1">
          <a:blip r:embed="rId4" cstate="print">
            <a:extLst>
              <a:ext uri="{28A0092B-C50C-407E-A947-70E740481C1C}">
                <a14:useLocalDpi xmlns:a14="http://schemas.microsoft.com/office/drawing/2010/main" val="0"/>
              </a:ext>
            </a:extLst>
          </a:blip>
          <a:srcRect l="927" t="-1648" r="10712" b="1648"/>
          <a:stretch/>
        </p:blipFill>
        <p:spPr bwMode="auto">
          <a:xfrm rot="5400000">
            <a:off x="6422197" y="1027913"/>
            <a:ext cx="2794081" cy="2327811"/>
          </a:xfrm>
          <a:prstGeom prst="rect">
            <a:avLst/>
          </a:prstGeom>
          <a:noFill/>
          <a:ln>
            <a:noFill/>
          </a:ln>
          <a:extLst>
            <a:ext uri="{53640926-AAD7-44D8-BBD7-CCE9431645EC}">
              <a14:shadowObscured xmlns:a14="http://schemas.microsoft.com/office/drawing/2010/main"/>
            </a:ext>
          </a:extLst>
        </p:spPr>
      </p:pic>
      <p:pic>
        <p:nvPicPr>
          <p:cNvPr id="10" name="Picture 2" descr="Resultado de imagen para universidad de las fuerzas armadas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793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6140" y="178529"/>
            <a:ext cx="9749555" cy="708575"/>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Generación de Vapor/ Características </a:t>
            </a:r>
          </a:p>
          <a:p>
            <a:r>
              <a:rPr lang="es-EC" sz="2800" dirty="0" smtClean="0"/>
              <a:t>CONTROL DE </a:t>
            </a:r>
            <a:r>
              <a:rPr lang="es-EC" sz="2800" dirty="0" smtClean="0"/>
              <a:t>TEMPERATURA</a:t>
            </a:r>
            <a:endParaRPr lang="es-EC" sz="2800" dirty="0"/>
          </a:p>
        </p:txBody>
      </p:sp>
      <p:cxnSp>
        <p:nvCxnSpPr>
          <p:cNvPr id="5" name="Conector recto 4"/>
          <p:cNvCxnSpPr/>
          <p:nvPr/>
        </p:nvCxnSpPr>
        <p:spPr>
          <a:xfrm>
            <a:off x="5445457" y="794778"/>
            <a:ext cx="0" cy="6141492"/>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197743" y="3792367"/>
            <a:ext cx="3646570" cy="369332"/>
          </a:xfrm>
          <a:prstGeom prst="rect">
            <a:avLst/>
          </a:prstGeom>
          <a:noFill/>
        </p:spPr>
        <p:txBody>
          <a:bodyPr wrap="square" rtlCol="0">
            <a:spAutoFit/>
          </a:bodyPr>
          <a:lstStyle/>
          <a:p>
            <a:r>
              <a:rPr lang="es-EC" i="1" dirty="0"/>
              <a:t>MT-543Ri Plus</a:t>
            </a:r>
          </a:p>
        </p:txBody>
      </p:sp>
      <p:sp>
        <p:nvSpPr>
          <p:cNvPr id="13" name="CuadroTexto 12"/>
          <p:cNvSpPr txBox="1"/>
          <p:nvPr/>
        </p:nvSpPr>
        <p:spPr>
          <a:xfrm>
            <a:off x="7030392" y="4468375"/>
            <a:ext cx="3646570" cy="369332"/>
          </a:xfrm>
          <a:prstGeom prst="rect">
            <a:avLst/>
          </a:prstGeom>
          <a:noFill/>
        </p:spPr>
        <p:txBody>
          <a:bodyPr wrap="square" rtlCol="0">
            <a:spAutoFit/>
          </a:bodyPr>
          <a:lstStyle/>
          <a:p>
            <a:r>
              <a:rPr lang="es-ES_tradnl" dirty="0" smtClean="0"/>
              <a:t>CONV 32</a:t>
            </a:r>
            <a:endParaRPr lang="es-EC" i="1" dirty="0"/>
          </a:p>
        </p:txBody>
      </p:sp>
      <p:pic>
        <p:nvPicPr>
          <p:cNvPr id="15" name="Imagen 14"/>
          <p:cNvPicPr/>
          <p:nvPr/>
        </p:nvPicPr>
        <p:blipFill>
          <a:blip r:embed="rId4"/>
          <a:stretch>
            <a:fillRect/>
          </a:stretch>
        </p:blipFill>
        <p:spPr>
          <a:xfrm>
            <a:off x="1459971" y="1904626"/>
            <a:ext cx="3187776" cy="1646868"/>
          </a:xfrm>
          <a:prstGeom prst="rect">
            <a:avLst/>
          </a:prstGeom>
        </p:spPr>
      </p:pic>
      <p:pic>
        <p:nvPicPr>
          <p:cNvPr id="16" name="Imagen 15"/>
          <p:cNvPicPr/>
          <p:nvPr/>
        </p:nvPicPr>
        <p:blipFill>
          <a:blip r:embed="rId5"/>
          <a:stretch>
            <a:fillRect/>
          </a:stretch>
        </p:blipFill>
        <p:spPr>
          <a:xfrm>
            <a:off x="6054482" y="1803647"/>
            <a:ext cx="2915309" cy="2552772"/>
          </a:xfrm>
          <a:prstGeom prst="rect">
            <a:avLst/>
          </a:prstGeom>
        </p:spPr>
      </p:pic>
    </p:spTree>
    <p:extLst>
      <p:ext uri="{BB962C8B-B14F-4D97-AF65-F5344CB8AC3E}">
        <p14:creationId xmlns:p14="http://schemas.microsoft.com/office/powerpoint/2010/main" val="1746288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82641" y="2489915"/>
            <a:ext cx="8596668" cy="1320800"/>
          </a:xfrm>
        </p:spPr>
        <p:txBody>
          <a:bodyPr>
            <a:normAutofit/>
          </a:bodyPr>
          <a:lstStyle/>
          <a:p>
            <a:pPr algn="ctr"/>
            <a:r>
              <a:rPr lang="es-EC" sz="6000" dirty="0" smtClean="0"/>
              <a:t>INTRODUCCIÓN</a:t>
            </a:r>
            <a:endParaRPr lang="es-EC" sz="6000" dirty="0"/>
          </a:p>
        </p:txBody>
      </p:sp>
      <p:pic>
        <p:nvPicPr>
          <p:cNvPr id="5"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13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781120703"/>
              </p:ext>
            </p:extLst>
          </p:nvPr>
        </p:nvGraphicFramePr>
        <p:xfrm>
          <a:off x="2209587" y="805948"/>
          <a:ext cx="8258246" cy="5910512"/>
        </p:xfrm>
        <a:graphic>
          <a:graphicData uri="http://schemas.openxmlformats.org/drawingml/2006/table">
            <a:tbl>
              <a:tblPr firstRow="1" firstCol="1" bandRow="1"/>
              <a:tblGrid>
                <a:gridCol w="2420427"/>
                <a:gridCol w="1240209"/>
                <a:gridCol w="814091"/>
                <a:gridCol w="910634"/>
                <a:gridCol w="699239"/>
                <a:gridCol w="2173646"/>
              </a:tblGrid>
              <a:tr h="232710">
                <a:tc rowSpan="2">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Elemento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Implementar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3">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Estado Actual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rowSpan="2">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Acciones a Realizar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32710">
                <a:tc vMerge="1">
                  <a:txBody>
                    <a:bodyPr/>
                    <a:lstStyle/>
                    <a:p>
                      <a:endParaRPr lang="es-EC"/>
                    </a:p>
                  </a:txBody>
                  <a:tcPr/>
                </a:tc>
                <a:tc vMerge="1">
                  <a:txBody>
                    <a:bodyPr/>
                    <a:lstStyle/>
                    <a:p>
                      <a:endParaRPr lang="es-EC"/>
                    </a:p>
                  </a:txBody>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Bueno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Regular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Malo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endParaRPr lang="es-EC"/>
                    </a:p>
                  </a:txBody>
                  <a:tcPr/>
                </a:tc>
              </a:tr>
              <a:tr h="698133">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Bloque del motor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Limpieza de restos de aceite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Eliminar óxido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98133">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Cabezote de motor</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Limpieza de impurezas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Igualar la superficie con pasta de pulir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65421">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Cárter de motor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Retirar y limpiar restos de aceite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32710">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Aceite del motor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65421">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Empaque entre cárter y bloque de motor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65421">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Empaque entre cigüeñal y bloque de motor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65421">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Empaque entre cabezote y el bloque del motor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32710">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Cigüeñal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Limpieza y lubricación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65421">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Calorímetro de estrangulación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Desmontaje y limpieza de la aguja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79084">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Dinamómetro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Calibración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79084">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Banda de regulación de trabajo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98133">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Sensor de temperatura Salida del motor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Selección respecto a temperatura de operación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7534" marR="575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7" name="Título 1"/>
          <p:cNvSpPr txBox="1">
            <a:spLocks/>
          </p:cNvSpPr>
          <p:nvPr/>
        </p:nvSpPr>
        <p:spPr>
          <a:xfrm>
            <a:off x="336140" y="178529"/>
            <a:ext cx="9749555" cy="7085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Trabajo</a:t>
            </a:r>
            <a:endParaRPr lang="es-EC" sz="2800" dirty="0"/>
          </a:p>
        </p:txBody>
      </p:sp>
      <p:pic>
        <p:nvPicPr>
          <p:cNvPr id="4"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86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G:\Caldero nuevo\20170509_145339.jpg"/>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t="10082" b="3414"/>
          <a:stretch/>
        </p:blipFill>
        <p:spPr bwMode="auto">
          <a:xfrm>
            <a:off x="6601252" y="189473"/>
            <a:ext cx="3860777" cy="2556866"/>
          </a:xfrm>
          <a:prstGeom prst="rect">
            <a:avLst/>
          </a:prstGeom>
          <a:noFill/>
          <a:ln>
            <a:noFill/>
          </a:ln>
          <a:extLst>
            <a:ext uri="{53640926-AAD7-44D8-BBD7-CCE9431645EC}">
              <a14:shadowObscured xmlns:a14="http://schemas.microsoft.com/office/drawing/2010/main"/>
            </a:ext>
          </a:extLst>
        </p:spPr>
      </p:pic>
      <p:sp>
        <p:nvSpPr>
          <p:cNvPr id="5" name="CuadroTexto 4"/>
          <p:cNvSpPr txBox="1"/>
          <p:nvPr/>
        </p:nvSpPr>
        <p:spPr>
          <a:xfrm>
            <a:off x="7588155" y="2754093"/>
            <a:ext cx="2456597" cy="369332"/>
          </a:xfrm>
          <a:prstGeom prst="rect">
            <a:avLst/>
          </a:prstGeom>
          <a:noFill/>
        </p:spPr>
        <p:txBody>
          <a:bodyPr wrap="square" rtlCol="0">
            <a:spAutoFit/>
          </a:bodyPr>
          <a:lstStyle/>
          <a:p>
            <a:r>
              <a:rPr lang="es-EC" dirty="0" smtClean="0"/>
              <a:t>Empaques  Motor</a:t>
            </a:r>
            <a:endParaRPr lang="es-EC" dirty="0"/>
          </a:p>
        </p:txBody>
      </p:sp>
      <p:pic>
        <p:nvPicPr>
          <p:cNvPr id="6" name="Imagen 5"/>
          <p:cNvPicPr>
            <a:picLocks noChangeAspect="1"/>
          </p:cNvPicPr>
          <p:nvPr/>
        </p:nvPicPr>
        <p:blipFill>
          <a:blip r:embed="rId4"/>
          <a:stretch>
            <a:fillRect/>
          </a:stretch>
        </p:blipFill>
        <p:spPr>
          <a:xfrm>
            <a:off x="442095" y="3123425"/>
            <a:ext cx="5524500" cy="3019425"/>
          </a:xfrm>
          <a:prstGeom prst="rect">
            <a:avLst/>
          </a:prstGeom>
        </p:spPr>
      </p:pic>
      <p:pic>
        <p:nvPicPr>
          <p:cNvPr id="7" name="Imagen 6"/>
          <p:cNvPicPr>
            <a:picLocks noChangeAspect="1"/>
          </p:cNvPicPr>
          <p:nvPr/>
        </p:nvPicPr>
        <p:blipFill>
          <a:blip r:embed="rId5"/>
          <a:stretch>
            <a:fillRect/>
          </a:stretch>
        </p:blipFill>
        <p:spPr>
          <a:xfrm>
            <a:off x="6301002" y="3143752"/>
            <a:ext cx="4686300" cy="3152775"/>
          </a:xfrm>
          <a:prstGeom prst="rect">
            <a:avLst/>
          </a:prstGeom>
        </p:spPr>
      </p:pic>
      <p:graphicFrame>
        <p:nvGraphicFramePr>
          <p:cNvPr id="11" name="Diagrama 10"/>
          <p:cNvGraphicFramePr/>
          <p:nvPr>
            <p:extLst>
              <p:ext uri="{D42A27DB-BD31-4B8C-83A1-F6EECF244321}">
                <p14:modId xmlns:p14="http://schemas.microsoft.com/office/powerpoint/2010/main" val="870936172"/>
              </p:ext>
            </p:extLst>
          </p:nvPr>
        </p:nvGraphicFramePr>
        <p:xfrm>
          <a:off x="662983" y="582446"/>
          <a:ext cx="5082724" cy="20652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ítulo 1"/>
          <p:cNvSpPr txBox="1">
            <a:spLocks/>
          </p:cNvSpPr>
          <p:nvPr/>
        </p:nvSpPr>
        <p:spPr>
          <a:xfrm>
            <a:off x="336140" y="178529"/>
            <a:ext cx="9749555" cy="7085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Trabajo</a:t>
            </a:r>
            <a:endParaRPr lang="es-EC" sz="2800" dirty="0"/>
          </a:p>
        </p:txBody>
      </p:sp>
      <p:pic>
        <p:nvPicPr>
          <p:cNvPr id="8" name="Picture 2" descr="Resultado de imagen para universidad de las fuerzas armadas esp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121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17195" y="788300"/>
            <a:ext cx="5667230" cy="4165837"/>
          </a:xfrm>
          <a:prstGeom prst="rect">
            <a:avLst/>
          </a:prstGeom>
        </p:spPr>
      </p:pic>
      <p:sp>
        <p:nvSpPr>
          <p:cNvPr id="5" name="Título 1"/>
          <p:cNvSpPr txBox="1">
            <a:spLocks/>
          </p:cNvSpPr>
          <p:nvPr/>
        </p:nvSpPr>
        <p:spPr>
          <a:xfrm>
            <a:off x="336140" y="178529"/>
            <a:ext cx="9749555" cy="7085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Trabajo</a:t>
            </a:r>
            <a:endParaRPr lang="es-EC" sz="2800" dirty="0"/>
          </a:p>
        </p:txBody>
      </p:sp>
      <p:pic>
        <p:nvPicPr>
          <p:cNvPr id="6"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281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21857921"/>
              </p:ext>
            </p:extLst>
          </p:nvPr>
        </p:nvGraphicFramePr>
        <p:xfrm>
          <a:off x="1839180" y="716774"/>
          <a:ext cx="9611292" cy="6018396"/>
        </p:xfrm>
        <a:graphic>
          <a:graphicData uri="http://schemas.openxmlformats.org/drawingml/2006/table">
            <a:tbl>
              <a:tblPr firstRow="1" firstCol="1" bandRow="1"/>
              <a:tblGrid>
                <a:gridCol w="2745546"/>
                <a:gridCol w="1488651"/>
                <a:gridCol w="979941"/>
                <a:gridCol w="1095195"/>
                <a:gridCol w="842828"/>
                <a:gridCol w="2459131"/>
              </a:tblGrid>
              <a:tr h="240735">
                <a:tc rowSpan="2">
                  <a:txBody>
                    <a:bodyPr/>
                    <a:lstStyle/>
                    <a:p>
                      <a:pPr indent="180340" algn="ctr">
                        <a:lnSpc>
                          <a:spcPct val="115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Elemento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Implementar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3">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Estado Actual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rowSpan="2">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Acciones a Realizar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40735">
                <a:tc vMerge="1">
                  <a:txBody>
                    <a:bodyPr/>
                    <a:lstStyle/>
                    <a:p>
                      <a:endParaRPr lang="es-EC"/>
                    </a:p>
                  </a:txBody>
                  <a:tcPr/>
                </a:tc>
                <a:tc vMerge="1">
                  <a:txBody>
                    <a:bodyPr/>
                    <a:lstStyle/>
                    <a:p>
                      <a:endParaRPr lang="es-EC"/>
                    </a:p>
                  </a:txBody>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Bueno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Regular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Malo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endParaRPr lang="es-EC"/>
                    </a:p>
                  </a:txBody>
                  <a:tcPr/>
                </a:tc>
              </a:tr>
              <a:tr h="722208">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Cuerpo del condensador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Limpieza de la pintura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Recubrir con pintura de alta temperatura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203680">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Serpentín del condensador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Lavar y retirar los restos dentro del serpentín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Recubrir con pintura de alta temperatura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81472">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Termómetro entrada de agua al condensador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por sensor de temperatura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40735">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Empaque de condensador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81472">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Termómetro salida de agua del condensador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Reemplazo por sensor de temperatura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22208">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Sensor de temperatura  entrada de agua al serpentín del condensador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Selección respecto a temperatura de operación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22208">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Sensor de temperatura  salida de agua al serpentín del condensador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Selección respecto a temperatura de operación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22208">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Sensor de temperatura a la salida del condensado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a:effectLst/>
                          <a:latin typeface="Arial" panose="020B0604020202020204" pitchFamily="34" charset="0"/>
                          <a:ea typeface="Calibri" panose="020F0502020204030204" pitchFamily="34" charset="0"/>
                          <a:cs typeface="Arial" panose="020B0604020202020204" pitchFamily="34" charset="0"/>
                        </a:rPr>
                        <a:t>Selección respecto a temperatura de operación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40735">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Construcción de termopozos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lvl="0" indent="-342900" algn="ctr">
                        <a:lnSpc>
                          <a:spcPct val="115000"/>
                        </a:lnSpc>
                        <a:spcAft>
                          <a:spcPts val="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Construcción y montaje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0753" marR="607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5" name="Título 1"/>
          <p:cNvSpPr txBox="1">
            <a:spLocks/>
          </p:cNvSpPr>
          <p:nvPr/>
        </p:nvSpPr>
        <p:spPr>
          <a:xfrm>
            <a:off x="336140" y="178529"/>
            <a:ext cx="9749555" cy="7085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Intercambio de Calor</a:t>
            </a:r>
            <a:endParaRPr lang="es-EC" sz="2800" dirty="0"/>
          </a:p>
        </p:txBody>
      </p:sp>
      <p:pic>
        <p:nvPicPr>
          <p:cNvPr id="6"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56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08463" y="3185878"/>
            <a:ext cx="4798867" cy="2516585"/>
          </a:xfrm>
          <a:prstGeom prst="rect">
            <a:avLst/>
          </a:prstGeom>
        </p:spPr>
      </p:pic>
      <p:pic>
        <p:nvPicPr>
          <p:cNvPr id="5" name="Imagen 4"/>
          <p:cNvPicPr>
            <a:picLocks noChangeAspect="1"/>
          </p:cNvPicPr>
          <p:nvPr/>
        </p:nvPicPr>
        <p:blipFill>
          <a:blip r:embed="rId3"/>
          <a:stretch>
            <a:fillRect/>
          </a:stretch>
        </p:blipFill>
        <p:spPr>
          <a:xfrm>
            <a:off x="5407330" y="2957229"/>
            <a:ext cx="4024253" cy="3018190"/>
          </a:xfrm>
          <a:prstGeom prst="rect">
            <a:avLst/>
          </a:prstGeom>
        </p:spPr>
      </p:pic>
      <p:sp>
        <p:nvSpPr>
          <p:cNvPr id="6" name="Título 1"/>
          <p:cNvSpPr txBox="1">
            <a:spLocks/>
          </p:cNvSpPr>
          <p:nvPr/>
        </p:nvSpPr>
        <p:spPr>
          <a:xfrm>
            <a:off x="336140" y="178529"/>
            <a:ext cx="9749555" cy="7085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Sistema de Intercambio de Calor</a:t>
            </a:r>
            <a:endParaRPr lang="es-EC" sz="2800" dirty="0"/>
          </a:p>
        </p:txBody>
      </p:sp>
      <p:graphicFrame>
        <p:nvGraphicFramePr>
          <p:cNvPr id="7" name="Diagrama 6"/>
          <p:cNvGraphicFramePr/>
          <p:nvPr>
            <p:extLst>
              <p:ext uri="{D42A27DB-BD31-4B8C-83A1-F6EECF244321}">
                <p14:modId xmlns:p14="http://schemas.microsoft.com/office/powerpoint/2010/main" val="2512554719"/>
              </p:ext>
            </p:extLst>
          </p:nvPr>
        </p:nvGraphicFramePr>
        <p:xfrm>
          <a:off x="2606722" y="1101132"/>
          <a:ext cx="4811249" cy="1369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Resultado de imagen para universidad de las fuerzas armadas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47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789967" y="593162"/>
            <a:ext cx="5402033" cy="5452676"/>
          </a:xfrm>
          <a:prstGeom prst="rect">
            <a:avLst/>
          </a:prstGeom>
        </p:spPr>
      </p:pic>
      <p:pic>
        <p:nvPicPr>
          <p:cNvPr id="7" name="Imagen 6"/>
          <p:cNvPicPr/>
          <p:nvPr/>
        </p:nvPicPr>
        <p:blipFill>
          <a:blip r:embed="rId3"/>
          <a:stretch>
            <a:fillRect/>
          </a:stretch>
        </p:blipFill>
        <p:spPr>
          <a:xfrm>
            <a:off x="0" y="1167116"/>
            <a:ext cx="6712403" cy="4304767"/>
          </a:xfrm>
          <a:prstGeom prst="rect">
            <a:avLst/>
          </a:prstGeom>
        </p:spPr>
      </p:pic>
    </p:spTree>
    <p:extLst>
      <p:ext uri="{BB962C8B-B14F-4D97-AF65-F5344CB8AC3E}">
        <p14:creationId xmlns:p14="http://schemas.microsoft.com/office/powerpoint/2010/main" val="2467721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4814" y="2533935"/>
            <a:ext cx="8596668" cy="1320800"/>
          </a:xfrm>
        </p:spPr>
        <p:txBody>
          <a:bodyPr/>
          <a:lstStyle/>
          <a:p>
            <a:r>
              <a:rPr lang="es-EC" dirty="0" smtClean="0"/>
              <a:t>PRUEBAS DE FUNCIONAMIENTO</a:t>
            </a:r>
            <a:endParaRPr lang="es-EC" dirty="0"/>
          </a:p>
        </p:txBody>
      </p:sp>
      <p:pic>
        <p:nvPicPr>
          <p:cNvPr id="3"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7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7B18A36-53A7-420B-B634-BB5FFFFD0C24}"/>
              </a:ext>
            </a:extLst>
          </p:cNvPr>
          <p:cNvSpPr>
            <a:spLocks noGrp="1"/>
          </p:cNvSpPr>
          <p:nvPr>
            <p:ph type="title"/>
          </p:nvPr>
        </p:nvSpPr>
        <p:spPr>
          <a:xfrm>
            <a:off x="650039" y="241111"/>
            <a:ext cx="8957986" cy="1320800"/>
          </a:xfrm>
        </p:spPr>
        <p:txBody>
          <a:bodyPr>
            <a:normAutofit fontScale="90000"/>
          </a:bodyPr>
          <a:lstStyle/>
          <a:p>
            <a:r>
              <a:rPr lang="es-EC" b="1" dirty="0"/>
              <a:t>Pruebas de funcionamiento del sistema de alimentación </a:t>
            </a:r>
            <a:r>
              <a:rPr lang="es-ES" b="1" dirty="0"/>
              <a:t/>
            </a:r>
            <a:br>
              <a:rPr lang="es-ES" b="1" dirty="0"/>
            </a:br>
            <a:endParaRPr lang="es-ES" dirty="0"/>
          </a:p>
        </p:txBody>
      </p:sp>
      <p:graphicFrame>
        <p:nvGraphicFramePr>
          <p:cNvPr id="4" name="Marcador de contenido 3">
            <a:extLst>
              <a:ext uri="{FF2B5EF4-FFF2-40B4-BE49-F238E27FC236}">
                <a16:creationId xmlns="" xmlns:a16="http://schemas.microsoft.com/office/drawing/2014/main" id="{B13F107E-7372-40BC-B44B-4D7564387064}"/>
              </a:ext>
            </a:extLst>
          </p:cNvPr>
          <p:cNvGraphicFramePr>
            <a:graphicFrameLocks noGrp="1"/>
          </p:cNvGraphicFramePr>
          <p:nvPr>
            <p:ph idx="1"/>
            <p:extLst>
              <p:ext uri="{D42A27DB-BD31-4B8C-83A1-F6EECF244321}">
                <p14:modId xmlns:p14="http://schemas.microsoft.com/office/powerpoint/2010/main" val="972038139"/>
              </p:ext>
            </p:extLst>
          </p:nvPr>
        </p:nvGraphicFramePr>
        <p:xfrm>
          <a:off x="475959" y="1948465"/>
          <a:ext cx="6762678" cy="4069156"/>
        </p:xfrm>
        <a:graphic>
          <a:graphicData uri="http://schemas.openxmlformats.org/drawingml/2006/table">
            <a:tbl>
              <a:tblPr firstRow="1" firstCol="1" bandRow="1">
                <a:tableStyleId>{BC89EF96-8CEA-46FF-86C4-4CE0E7609802}</a:tableStyleId>
              </a:tblPr>
              <a:tblGrid>
                <a:gridCol w="5149778">
                  <a:extLst>
                    <a:ext uri="{9D8B030D-6E8A-4147-A177-3AD203B41FA5}">
                      <a16:colId xmlns="" xmlns:a16="http://schemas.microsoft.com/office/drawing/2014/main" val="3083091002"/>
                    </a:ext>
                  </a:extLst>
                </a:gridCol>
                <a:gridCol w="1612900">
                  <a:extLst>
                    <a:ext uri="{9D8B030D-6E8A-4147-A177-3AD203B41FA5}">
                      <a16:colId xmlns="" xmlns:a16="http://schemas.microsoft.com/office/drawing/2014/main" val="2803262237"/>
                    </a:ext>
                  </a:extLst>
                </a:gridCol>
              </a:tblGrid>
              <a:tr h="641452">
                <a:tc>
                  <a:txBody>
                    <a:bodyPr/>
                    <a:lstStyle/>
                    <a:p>
                      <a:pPr indent="180340" algn="ctr">
                        <a:lnSpc>
                          <a:spcPct val="115000"/>
                        </a:lnSpc>
                        <a:spcAft>
                          <a:spcPts val="0"/>
                        </a:spcAft>
                      </a:pPr>
                      <a:r>
                        <a:rPr lang="es-EC" sz="1500" dirty="0">
                          <a:effectLst/>
                        </a:rPr>
                        <a:t>Requerimiento</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500" dirty="0">
                          <a:effectLst/>
                        </a:rPr>
                        <a:t>Cumplimiento</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40011704"/>
                  </a:ext>
                </a:extLst>
              </a:tr>
              <a:tr h="641452">
                <a:tc>
                  <a:txBody>
                    <a:bodyPr/>
                    <a:lstStyle/>
                    <a:p>
                      <a:pPr indent="180340" algn="ctr">
                        <a:lnSpc>
                          <a:spcPct val="115000"/>
                        </a:lnSpc>
                        <a:spcAft>
                          <a:spcPts val="0"/>
                        </a:spcAft>
                      </a:pPr>
                      <a:r>
                        <a:rPr lang="es-EC" sz="1500" dirty="0">
                          <a:effectLst/>
                        </a:rPr>
                        <a:t>La válvula de paso del tanque permite el flujo continuo del agua</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500" dirty="0">
                          <a:effectLst/>
                        </a:rPr>
                        <a:t>Si</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40392089"/>
                  </a:ext>
                </a:extLst>
              </a:tr>
              <a:tr h="641452">
                <a:tc>
                  <a:txBody>
                    <a:bodyPr/>
                    <a:lstStyle/>
                    <a:p>
                      <a:pPr indent="180340" algn="ctr">
                        <a:lnSpc>
                          <a:spcPct val="115000"/>
                        </a:lnSpc>
                        <a:spcAft>
                          <a:spcPts val="0"/>
                        </a:spcAft>
                      </a:pPr>
                      <a:r>
                        <a:rPr lang="es-EC" sz="1500" dirty="0">
                          <a:effectLst/>
                        </a:rPr>
                        <a:t>Control de nivel del tanque se encuentra operativo y funcional</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500" dirty="0">
                          <a:effectLst/>
                        </a:rPr>
                        <a:t>Si</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86142941"/>
                  </a:ext>
                </a:extLst>
              </a:tr>
              <a:tr h="310071">
                <a:tc>
                  <a:txBody>
                    <a:bodyPr/>
                    <a:lstStyle/>
                    <a:p>
                      <a:pPr indent="180340" algn="ctr">
                        <a:lnSpc>
                          <a:spcPct val="115000"/>
                        </a:lnSpc>
                        <a:spcAft>
                          <a:spcPts val="0"/>
                        </a:spcAft>
                      </a:pPr>
                      <a:r>
                        <a:rPr lang="es-EC" sz="1500" dirty="0">
                          <a:effectLst/>
                        </a:rPr>
                        <a:t>Válvula de purga permite descarga del tanque</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500" dirty="0">
                          <a:effectLst/>
                        </a:rPr>
                        <a:t>Si</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09187401"/>
                  </a:ext>
                </a:extLst>
              </a:tr>
              <a:tr h="641452">
                <a:tc>
                  <a:txBody>
                    <a:bodyPr/>
                    <a:lstStyle/>
                    <a:p>
                      <a:pPr indent="180340" algn="ctr">
                        <a:lnSpc>
                          <a:spcPct val="115000"/>
                        </a:lnSpc>
                        <a:spcAft>
                          <a:spcPts val="0"/>
                        </a:spcAft>
                      </a:pPr>
                      <a:r>
                        <a:rPr lang="es-EC" sz="1500" dirty="0">
                          <a:effectLst/>
                        </a:rPr>
                        <a:t>Pistón de la bomba presenta movimiento continuo sin ruidos extraños</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500" dirty="0">
                          <a:effectLst/>
                        </a:rPr>
                        <a:t>Si</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02074707"/>
                  </a:ext>
                </a:extLst>
              </a:tr>
              <a:tr h="641452">
                <a:tc>
                  <a:txBody>
                    <a:bodyPr/>
                    <a:lstStyle/>
                    <a:p>
                      <a:pPr indent="180340" algn="ctr">
                        <a:lnSpc>
                          <a:spcPct val="115000"/>
                        </a:lnSpc>
                        <a:spcAft>
                          <a:spcPts val="0"/>
                        </a:spcAft>
                      </a:pPr>
                      <a:r>
                        <a:rPr lang="es-EC" sz="1500">
                          <a:effectLst/>
                        </a:rPr>
                        <a:t>Luz piloto se prende mientras interruptor de bomba esta encendido</a:t>
                      </a:r>
                      <a:endParaRPr lang="es-ES" sz="15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500" dirty="0">
                          <a:effectLst/>
                        </a:rPr>
                        <a:t>Si</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98489465"/>
                  </a:ext>
                </a:extLst>
              </a:tr>
              <a:tr h="551825">
                <a:tc>
                  <a:txBody>
                    <a:bodyPr/>
                    <a:lstStyle/>
                    <a:p>
                      <a:pPr indent="180340" algn="ctr">
                        <a:lnSpc>
                          <a:spcPct val="115000"/>
                        </a:lnSpc>
                        <a:spcAft>
                          <a:spcPts val="0"/>
                        </a:spcAft>
                      </a:pPr>
                      <a:r>
                        <a:rPr lang="es-EC" sz="1500">
                          <a:effectLst/>
                        </a:rPr>
                        <a:t>Controlador número tres encendido y muestra temperatura.</a:t>
                      </a:r>
                      <a:endParaRPr lang="es-ES" sz="15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500" dirty="0">
                          <a:effectLst/>
                        </a:rPr>
                        <a:t>Si</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84257738"/>
                  </a:ext>
                </a:extLst>
              </a:tr>
            </a:tbl>
          </a:graphicData>
        </a:graphic>
      </p:graphicFrame>
      <p:pic>
        <p:nvPicPr>
          <p:cNvPr id="5" name="Imagen 4" descr="C:\Users\RODRIGO\Desktop\FOTOS\20170726_151105.jpg">
            <a:extLst>
              <a:ext uri="{FF2B5EF4-FFF2-40B4-BE49-F238E27FC236}">
                <a16:creationId xmlns="" xmlns:a16="http://schemas.microsoft.com/office/drawing/2014/main" id="{B1858C36-AD51-4227-8FD1-71274C05B509}"/>
              </a:ext>
            </a:extLst>
          </p:cNvPr>
          <p:cNvPicPr/>
          <p:nvPr/>
        </p:nvPicPr>
        <p:blipFill rotWithShape="1">
          <a:blip r:embed="rId2" cstate="print">
            <a:extLst>
              <a:ext uri="{28A0092B-C50C-407E-A947-70E740481C1C}">
                <a14:useLocalDpi xmlns:a14="http://schemas.microsoft.com/office/drawing/2010/main" val="0"/>
              </a:ext>
            </a:extLst>
          </a:blip>
          <a:srcRect l="17512" r="22982"/>
          <a:stretch/>
        </p:blipFill>
        <p:spPr bwMode="auto">
          <a:xfrm rot="5400000">
            <a:off x="8298491" y="2147503"/>
            <a:ext cx="2429070" cy="3270654"/>
          </a:xfrm>
          <a:prstGeom prst="rect">
            <a:avLst/>
          </a:prstGeom>
          <a:noFill/>
          <a:ln>
            <a:noFill/>
          </a:ln>
          <a:extLst>
            <a:ext uri="{53640926-AAD7-44D8-BBD7-CCE9431645EC}">
              <a14:shadowObscured xmlns:a14="http://schemas.microsoft.com/office/drawing/2010/main"/>
            </a:ext>
          </a:extLst>
        </p:spPr>
      </p:pic>
      <p:pic>
        <p:nvPicPr>
          <p:cNvPr id="6"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68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CBA1EBC-A999-4FE6-ACB9-92AEFB4C8F59}"/>
              </a:ext>
            </a:extLst>
          </p:cNvPr>
          <p:cNvSpPr>
            <a:spLocks noGrp="1"/>
          </p:cNvSpPr>
          <p:nvPr>
            <p:ph type="title"/>
          </p:nvPr>
        </p:nvSpPr>
        <p:spPr>
          <a:xfrm>
            <a:off x="472617" y="175254"/>
            <a:ext cx="8596668" cy="1320800"/>
          </a:xfrm>
        </p:spPr>
        <p:txBody>
          <a:bodyPr/>
          <a:lstStyle/>
          <a:p>
            <a:r>
              <a:rPr lang="es-EC" b="1" dirty="0"/>
              <a:t>Pruebas de funcionamiento del sistema de generación de vapor </a:t>
            </a:r>
            <a:endParaRPr lang="es-ES" dirty="0"/>
          </a:p>
        </p:txBody>
      </p:sp>
      <p:graphicFrame>
        <p:nvGraphicFramePr>
          <p:cNvPr id="6" name="Marcador de contenido 5">
            <a:extLst>
              <a:ext uri="{FF2B5EF4-FFF2-40B4-BE49-F238E27FC236}">
                <a16:creationId xmlns="" xmlns:a16="http://schemas.microsoft.com/office/drawing/2014/main" id="{3E149F42-80E5-4D87-B039-621F85A9B137}"/>
              </a:ext>
            </a:extLst>
          </p:cNvPr>
          <p:cNvGraphicFramePr>
            <a:graphicFrameLocks noGrp="1"/>
          </p:cNvGraphicFramePr>
          <p:nvPr>
            <p:ph idx="1"/>
            <p:extLst>
              <p:ext uri="{D42A27DB-BD31-4B8C-83A1-F6EECF244321}">
                <p14:modId xmlns:p14="http://schemas.microsoft.com/office/powerpoint/2010/main" val="2300053004"/>
              </p:ext>
            </p:extLst>
          </p:nvPr>
        </p:nvGraphicFramePr>
        <p:xfrm>
          <a:off x="1902725" y="1422629"/>
          <a:ext cx="6430965" cy="5061641"/>
        </p:xfrm>
        <a:graphic>
          <a:graphicData uri="http://schemas.openxmlformats.org/drawingml/2006/table">
            <a:tbl>
              <a:tblPr firstRow="1" firstCol="1" bandRow="1">
                <a:tableStyleId>{BC89EF96-8CEA-46FF-86C4-4CE0E7609802}</a:tableStyleId>
              </a:tblPr>
              <a:tblGrid>
                <a:gridCol w="5010021">
                  <a:extLst>
                    <a:ext uri="{9D8B030D-6E8A-4147-A177-3AD203B41FA5}">
                      <a16:colId xmlns="" xmlns:a16="http://schemas.microsoft.com/office/drawing/2014/main" val="1744378688"/>
                    </a:ext>
                  </a:extLst>
                </a:gridCol>
                <a:gridCol w="1420944">
                  <a:extLst>
                    <a:ext uri="{9D8B030D-6E8A-4147-A177-3AD203B41FA5}">
                      <a16:colId xmlns="" xmlns:a16="http://schemas.microsoft.com/office/drawing/2014/main" val="1312119386"/>
                    </a:ext>
                  </a:extLst>
                </a:gridCol>
              </a:tblGrid>
              <a:tr h="410065">
                <a:tc>
                  <a:txBody>
                    <a:bodyPr/>
                    <a:lstStyle/>
                    <a:p>
                      <a:pPr indent="180340" algn="ctr">
                        <a:lnSpc>
                          <a:spcPct val="115000"/>
                        </a:lnSpc>
                        <a:spcAft>
                          <a:spcPts val="0"/>
                        </a:spcAft>
                      </a:pPr>
                      <a:r>
                        <a:rPr lang="es-EC" sz="1300" dirty="0">
                          <a:effectLst/>
                        </a:rPr>
                        <a:t>Requerimiento</a:t>
                      </a:r>
                      <a:endParaRPr lang="es-ES" sz="1300" dirty="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Cumplimiento</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507829616"/>
                  </a:ext>
                </a:extLst>
              </a:tr>
              <a:tr h="216745">
                <a:tc>
                  <a:txBody>
                    <a:bodyPr/>
                    <a:lstStyle/>
                    <a:p>
                      <a:pPr indent="180340" algn="ctr">
                        <a:lnSpc>
                          <a:spcPct val="115000"/>
                        </a:lnSpc>
                        <a:spcAft>
                          <a:spcPts val="0"/>
                        </a:spcAft>
                      </a:pPr>
                      <a:r>
                        <a:rPr lang="es-EC" sz="1300">
                          <a:effectLst/>
                        </a:rPr>
                        <a:t>CALDERO</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Aprobado</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1280250304"/>
                  </a:ext>
                </a:extLst>
              </a:tr>
              <a:tr h="366994">
                <a:tc>
                  <a:txBody>
                    <a:bodyPr/>
                    <a:lstStyle/>
                    <a:p>
                      <a:pPr indent="180340" algn="ctr">
                        <a:lnSpc>
                          <a:spcPct val="115000"/>
                        </a:lnSpc>
                        <a:spcAft>
                          <a:spcPts val="0"/>
                        </a:spcAft>
                      </a:pPr>
                      <a:r>
                        <a:rPr lang="es-EC" sz="1300">
                          <a:effectLst/>
                        </a:rPr>
                        <a:t>Verificar que resista la prueba hidrostática sin ningún tipo de fugas</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Si</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3808056049"/>
                  </a:ext>
                </a:extLst>
              </a:tr>
              <a:tr h="433489">
                <a:tc>
                  <a:txBody>
                    <a:bodyPr/>
                    <a:lstStyle/>
                    <a:p>
                      <a:pPr indent="180340" algn="ctr">
                        <a:lnSpc>
                          <a:spcPct val="115000"/>
                        </a:lnSpc>
                        <a:spcAft>
                          <a:spcPts val="0"/>
                        </a:spcAft>
                      </a:pPr>
                      <a:r>
                        <a:rPr lang="es-EC" sz="1300">
                          <a:effectLst/>
                        </a:rPr>
                        <a:t>Purgas de caldero permiten evacuación de agua en el interior del caldero</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SI</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3792933592"/>
                  </a:ext>
                </a:extLst>
              </a:tr>
              <a:tr h="216745">
                <a:tc>
                  <a:txBody>
                    <a:bodyPr/>
                    <a:lstStyle/>
                    <a:p>
                      <a:pPr indent="180340" algn="ctr">
                        <a:lnSpc>
                          <a:spcPct val="115000"/>
                        </a:lnSpc>
                        <a:spcAft>
                          <a:spcPts val="0"/>
                        </a:spcAft>
                      </a:pPr>
                      <a:r>
                        <a:rPr lang="es-EC" sz="1300">
                          <a:effectLst/>
                        </a:rPr>
                        <a:t>CONTROL DE NIVEL</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Aprobado</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1768526240"/>
                  </a:ext>
                </a:extLst>
              </a:tr>
              <a:tr h="550492">
                <a:tc>
                  <a:txBody>
                    <a:bodyPr/>
                    <a:lstStyle/>
                    <a:p>
                      <a:pPr indent="180340" algn="ctr">
                        <a:lnSpc>
                          <a:spcPct val="115000"/>
                        </a:lnSpc>
                        <a:spcAft>
                          <a:spcPts val="0"/>
                        </a:spcAft>
                      </a:pPr>
                      <a:r>
                        <a:rPr lang="es-EC" sz="1300" dirty="0">
                          <a:effectLst/>
                        </a:rPr>
                        <a:t>Enciende la bomba de manera automática en el instante en que el interruptor es conectado y el nivel se encuentra bajo</a:t>
                      </a:r>
                      <a:endParaRPr lang="es-ES" sz="1300" dirty="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Si</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3904338680"/>
                  </a:ext>
                </a:extLst>
              </a:tr>
              <a:tr h="410065">
                <a:tc>
                  <a:txBody>
                    <a:bodyPr/>
                    <a:lstStyle/>
                    <a:p>
                      <a:pPr indent="180340" algn="ctr">
                        <a:lnSpc>
                          <a:spcPct val="115000"/>
                        </a:lnSpc>
                        <a:spcAft>
                          <a:spcPts val="0"/>
                        </a:spcAft>
                      </a:pPr>
                      <a:r>
                        <a:rPr lang="es-EC" sz="1300" dirty="0">
                          <a:effectLst/>
                        </a:rPr>
                        <a:t>Apaga la bomba en el instante que llega al nivel máximo establecido</a:t>
                      </a:r>
                      <a:endParaRPr lang="es-ES" sz="1300" dirty="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Si</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3540995729"/>
                  </a:ext>
                </a:extLst>
              </a:tr>
              <a:tr h="216745">
                <a:tc>
                  <a:txBody>
                    <a:bodyPr/>
                    <a:lstStyle/>
                    <a:p>
                      <a:pPr indent="180340" algn="ctr">
                        <a:lnSpc>
                          <a:spcPct val="115000"/>
                        </a:lnSpc>
                        <a:spcAft>
                          <a:spcPts val="0"/>
                        </a:spcAft>
                      </a:pPr>
                      <a:r>
                        <a:rPr lang="es-EC" sz="1300" dirty="0">
                          <a:effectLst/>
                        </a:rPr>
                        <a:t>CARTUCHOS DE INMERSIÓN</a:t>
                      </a:r>
                      <a:endParaRPr lang="es-ES" sz="1300" dirty="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Aprobado</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1600328781"/>
                  </a:ext>
                </a:extLst>
              </a:tr>
              <a:tr h="433489">
                <a:tc>
                  <a:txBody>
                    <a:bodyPr/>
                    <a:lstStyle/>
                    <a:p>
                      <a:pPr indent="180340" algn="ctr">
                        <a:lnSpc>
                          <a:spcPct val="115000"/>
                        </a:lnSpc>
                        <a:spcAft>
                          <a:spcPts val="0"/>
                        </a:spcAft>
                      </a:pPr>
                      <a:r>
                        <a:rPr lang="es-EC" sz="1300">
                          <a:effectLst/>
                        </a:rPr>
                        <a:t>Enciende la luz piloto en el instante en que se realiza se conecta el interruptor</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Si</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802377700"/>
                  </a:ext>
                </a:extLst>
              </a:tr>
              <a:tr h="433489">
                <a:tc>
                  <a:txBody>
                    <a:bodyPr/>
                    <a:lstStyle/>
                    <a:p>
                      <a:pPr indent="180340" algn="ctr">
                        <a:lnSpc>
                          <a:spcPct val="115000"/>
                        </a:lnSpc>
                        <a:spcAft>
                          <a:spcPts val="0"/>
                        </a:spcAft>
                      </a:pPr>
                      <a:r>
                        <a:rPr lang="es-EC" sz="1300">
                          <a:effectLst/>
                        </a:rPr>
                        <a:t>Los parámetros de voltaje intensidad y potencia reales se asemejan a los teóricos</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dirty="0">
                          <a:effectLst/>
                        </a:rPr>
                        <a:t>Si</a:t>
                      </a:r>
                      <a:endParaRPr lang="es-ES" sz="1300" dirty="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327142781"/>
                  </a:ext>
                </a:extLst>
              </a:tr>
              <a:tr h="216745">
                <a:tc>
                  <a:txBody>
                    <a:bodyPr/>
                    <a:lstStyle/>
                    <a:p>
                      <a:pPr indent="180340" algn="ctr">
                        <a:lnSpc>
                          <a:spcPct val="115000"/>
                        </a:lnSpc>
                        <a:spcAft>
                          <a:spcPts val="0"/>
                        </a:spcAft>
                      </a:pPr>
                      <a:r>
                        <a:rPr lang="es-EC" sz="1300">
                          <a:effectLst/>
                        </a:rPr>
                        <a:t>CONTROL DE TEMPERATURA</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a:effectLst/>
                        </a:rPr>
                        <a:t>Aprobado</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1677136506"/>
                  </a:ext>
                </a:extLst>
              </a:tr>
              <a:tr h="433489">
                <a:tc>
                  <a:txBody>
                    <a:bodyPr/>
                    <a:lstStyle/>
                    <a:p>
                      <a:pPr indent="180340" algn="ctr">
                        <a:lnSpc>
                          <a:spcPct val="115000"/>
                        </a:lnSpc>
                        <a:spcAft>
                          <a:spcPts val="0"/>
                        </a:spcAft>
                      </a:pPr>
                      <a:r>
                        <a:rPr lang="es-EC" sz="1300">
                          <a:effectLst/>
                        </a:rPr>
                        <a:t>Permite la visualización de la temperatura en el controlador uno del panel del control</a:t>
                      </a:r>
                      <a:endParaRPr lang="es-ES" sz="130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dirty="0">
                          <a:effectLst/>
                        </a:rPr>
                        <a:t>Si</a:t>
                      </a:r>
                      <a:endParaRPr lang="es-ES" sz="1300" dirty="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3290844690"/>
                  </a:ext>
                </a:extLst>
              </a:tr>
              <a:tr h="433489">
                <a:tc>
                  <a:txBody>
                    <a:bodyPr/>
                    <a:lstStyle/>
                    <a:p>
                      <a:pPr indent="180340" algn="ctr">
                        <a:lnSpc>
                          <a:spcPct val="115000"/>
                        </a:lnSpc>
                        <a:spcAft>
                          <a:spcPts val="0"/>
                        </a:spcAft>
                      </a:pPr>
                      <a:r>
                        <a:rPr lang="es-EC" sz="1300" dirty="0">
                          <a:effectLst/>
                        </a:rPr>
                        <a:t>Realiza el corte de energía en los cartuchos en el momento en que la temperatura llega a la establecida</a:t>
                      </a:r>
                      <a:endParaRPr lang="es-ES" sz="1300" dirty="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tc>
                  <a:txBody>
                    <a:bodyPr/>
                    <a:lstStyle/>
                    <a:p>
                      <a:pPr indent="180340" algn="ctr">
                        <a:lnSpc>
                          <a:spcPct val="115000"/>
                        </a:lnSpc>
                        <a:spcAft>
                          <a:spcPts val="0"/>
                        </a:spcAft>
                      </a:pPr>
                      <a:r>
                        <a:rPr lang="es-EC" sz="1300" dirty="0">
                          <a:effectLst/>
                        </a:rPr>
                        <a:t>Si</a:t>
                      </a:r>
                      <a:endParaRPr lang="es-ES" sz="1300" dirty="0">
                        <a:effectLst/>
                        <a:latin typeface="Arial" panose="020B0604020202020204" pitchFamily="34" charset="0"/>
                        <a:ea typeface="Calibri" panose="020F0502020204030204" pitchFamily="34" charset="0"/>
                        <a:cs typeface="Times New Roman" panose="02020603050405020304" pitchFamily="18" charset="0"/>
                      </a:endParaRPr>
                    </a:p>
                  </a:txBody>
                  <a:tcPr marL="59121" marR="59121" marT="0" marB="0" anchor="ctr"/>
                </a:tc>
                <a:extLst>
                  <a:ext uri="{0D108BD9-81ED-4DB2-BD59-A6C34878D82A}">
                    <a16:rowId xmlns="" xmlns:a16="http://schemas.microsoft.com/office/drawing/2014/main" val="179074884"/>
                  </a:ext>
                </a:extLst>
              </a:tr>
            </a:tbl>
          </a:graphicData>
        </a:graphic>
      </p:graphicFrame>
      <p:pic>
        <p:nvPicPr>
          <p:cNvPr id="4" name="Imagen 3" descr="G:\Caldero nuevo\20170508_162208.jpg">
            <a:extLst>
              <a:ext uri="{FF2B5EF4-FFF2-40B4-BE49-F238E27FC236}">
                <a16:creationId xmlns="" xmlns:a16="http://schemas.microsoft.com/office/drawing/2014/main" id="{761D1F5F-B32A-450E-93C6-12F35878283E}"/>
              </a:ext>
            </a:extLst>
          </p:cNvPr>
          <p:cNvPicPr/>
          <p:nvPr/>
        </p:nvPicPr>
        <p:blipFill rotWithShape="1">
          <a:blip r:embed="rId2" cstate="print">
            <a:extLst>
              <a:ext uri="{28A0092B-C50C-407E-A947-70E740481C1C}">
                <a14:useLocalDpi xmlns:a14="http://schemas.microsoft.com/office/drawing/2010/main" val="0"/>
              </a:ext>
            </a:extLst>
          </a:blip>
          <a:srcRect l="12686" t="31695" r="18210" b="16276"/>
          <a:stretch/>
        </p:blipFill>
        <p:spPr bwMode="auto">
          <a:xfrm rot="5400000">
            <a:off x="8453244" y="1319289"/>
            <a:ext cx="3270151" cy="1911196"/>
          </a:xfrm>
          <a:prstGeom prst="rect">
            <a:avLst/>
          </a:prstGeom>
          <a:noFill/>
          <a:ln>
            <a:noFill/>
          </a:ln>
          <a:extLst>
            <a:ext uri="{53640926-AAD7-44D8-BBD7-CCE9431645EC}">
              <a14:shadowObscured xmlns:a14="http://schemas.microsoft.com/office/drawing/2010/main"/>
            </a:ext>
          </a:extLst>
        </p:spPr>
      </p:pic>
      <p:pic>
        <p:nvPicPr>
          <p:cNvPr id="7" name="Imagen 6" descr="C:\Users\RODRIGO\Desktop\FOTOS\20170726_150624.jpg">
            <a:extLst>
              <a:ext uri="{FF2B5EF4-FFF2-40B4-BE49-F238E27FC236}">
                <a16:creationId xmlns="" xmlns:a16="http://schemas.microsoft.com/office/drawing/2014/main" id="{3AF7D288-42C1-421B-8ADF-268FF4239BD2}"/>
              </a:ext>
            </a:extLst>
          </p:cNvPr>
          <p:cNvPicPr/>
          <p:nvPr/>
        </p:nvPicPr>
        <p:blipFill rotWithShape="1">
          <a:blip r:embed="rId3" cstate="print">
            <a:extLst>
              <a:ext uri="{28A0092B-C50C-407E-A947-70E740481C1C}">
                <a14:useLocalDpi xmlns:a14="http://schemas.microsoft.com/office/drawing/2010/main" val="0"/>
              </a:ext>
            </a:extLst>
          </a:blip>
          <a:srcRect l="9902" t="20657" r="14758" b="26307"/>
          <a:stretch/>
        </p:blipFill>
        <p:spPr bwMode="auto">
          <a:xfrm>
            <a:off x="9276343" y="4903154"/>
            <a:ext cx="2490652" cy="1393373"/>
          </a:xfrm>
          <a:prstGeom prst="rect">
            <a:avLst/>
          </a:prstGeom>
          <a:noFill/>
          <a:ln>
            <a:noFill/>
          </a:ln>
          <a:extLst>
            <a:ext uri="{53640926-AAD7-44D8-BBD7-CCE9431645EC}">
              <a14:shadowObscured xmlns:a14="http://schemas.microsoft.com/office/drawing/2010/main"/>
            </a:ext>
          </a:extLst>
        </p:spPr>
      </p:pic>
      <p:pic>
        <p:nvPicPr>
          <p:cNvPr id="8"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18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FFE5FF-2C88-4F30-96AC-CFB8A9B29384}"/>
              </a:ext>
            </a:extLst>
          </p:cNvPr>
          <p:cNvSpPr>
            <a:spLocks noGrp="1"/>
          </p:cNvSpPr>
          <p:nvPr>
            <p:ph type="title"/>
          </p:nvPr>
        </p:nvSpPr>
        <p:spPr/>
        <p:txBody>
          <a:bodyPr/>
          <a:lstStyle/>
          <a:p>
            <a:r>
              <a:rPr lang="es-EC" b="1" dirty="0"/>
              <a:t>Pruebas de funcionamiento del sistema de trabajo </a:t>
            </a:r>
            <a:endParaRPr lang="es-ES" dirty="0"/>
          </a:p>
        </p:txBody>
      </p:sp>
      <p:pic>
        <p:nvPicPr>
          <p:cNvPr id="4" name="Imagen 3" descr="C:\Users\RODRIGO\Desktop\FOTOS\20170704_094912.jpg">
            <a:extLst>
              <a:ext uri="{FF2B5EF4-FFF2-40B4-BE49-F238E27FC236}">
                <a16:creationId xmlns="" xmlns:a16="http://schemas.microsoft.com/office/drawing/2014/main" id="{45D409E9-5C5C-43F3-B287-D22485ACDB19}"/>
              </a:ext>
            </a:extLst>
          </p:cNvPr>
          <p:cNvPicPr/>
          <p:nvPr/>
        </p:nvPicPr>
        <p:blipFill rotWithShape="1">
          <a:blip r:embed="rId2" cstate="print">
            <a:extLst>
              <a:ext uri="{28A0092B-C50C-407E-A947-70E740481C1C}">
                <a14:useLocalDpi xmlns:a14="http://schemas.microsoft.com/office/drawing/2010/main" val="0"/>
              </a:ext>
            </a:extLst>
          </a:blip>
          <a:srcRect l="31583"/>
          <a:stretch/>
        </p:blipFill>
        <p:spPr bwMode="auto">
          <a:xfrm rot="5400000">
            <a:off x="8205718" y="2069325"/>
            <a:ext cx="2388051" cy="2466843"/>
          </a:xfrm>
          <a:prstGeom prst="rect">
            <a:avLst/>
          </a:prstGeom>
          <a:noFill/>
          <a:ln>
            <a:noFill/>
          </a:ln>
          <a:extLst>
            <a:ext uri="{53640926-AAD7-44D8-BBD7-CCE9431645EC}">
              <a14:shadowObscured xmlns:a14="http://schemas.microsoft.com/office/drawing/2010/main"/>
            </a:ext>
          </a:extLst>
        </p:spPr>
      </p:pic>
      <p:pic>
        <p:nvPicPr>
          <p:cNvPr id="5" name="Marcador de contenido 4" descr="C:\Users\RODRIGO\Desktop\FOTOS\20170726_150629.jpg">
            <a:extLst>
              <a:ext uri="{FF2B5EF4-FFF2-40B4-BE49-F238E27FC236}">
                <a16:creationId xmlns="" xmlns:a16="http://schemas.microsoft.com/office/drawing/2014/main" id="{D9FD88C2-7F21-4475-8733-5866D2A12756}"/>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11827" t="10975" r="4582" b="26979"/>
          <a:stretch/>
        </p:blipFill>
        <p:spPr bwMode="auto">
          <a:xfrm>
            <a:off x="5375786" y="4914258"/>
            <a:ext cx="2616363" cy="1501931"/>
          </a:xfrm>
          <a:prstGeom prst="rect">
            <a:avLst/>
          </a:prstGeom>
          <a:noFill/>
          <a:ln>
            <a:noFill/>
          </a:ln>
          <a:extLst>
            <a:ext uri="{53640926-AAD7-44D8-BBD7-CCE9431645EC}">
              <a14:shadowObscured xmlns:a14="http://schemas.microsoft.com/office/drawing/2010/main"/>
            </a:ext>
          </a:extLst>
        </p:spPr>
      </p:pic>
      <p:pic>
        <p:nvPicPr>
          <p:cNvPr id="6" name="Imagen 5" descr="C:\Users\RODRIGO\Desktop\FOTOS\20170726_150624.jpg">
            <a:extLst>
              <a:ext uri="{FF2B5EF4-FFF2-40B4-BE49-F238E27FC236}">
                <a16:creationId xmlns="" xmlns:a16="http://schemas.microsoft.com/office/drawing/2014/main" id="{F6B89613-E101-43BA-BB6C-5ABE84495D0D}"/>
              </a:ext>
            </a:extLst>
          </p:cNvPr>
          <p:cNvPicPr/>
          <p:nvPr/>
        </p:nvPicPr>
        <p:blipFill rotWithShape="1">
          <a:blip r:embed="rId4" cstate="print">
            <a:extLst>
              <a:ext uri="{28A0092B-C50C-407E-A947-70E740481C1C}">
                <a14:useLocalDpi xmlns:a14="http://schemas.microsoft.com/office/drawing/2010/main" val="0"/>
              </a:ext>
            </a:extLst>
          </a:blip>
          <a:srcRect l="9902" t="20657" r="14758" b="26307"/>
          <a:stretch/>
        </p:blipFill>
        <p:spPr bwMode="auto">
          <a:xfrm>
            <a:off x="1578593" y="4968538"/>
            <a:ext cx="2490652" cy="1393373"/>
          </a:xfrm>
          <a:prstGeom prst="rect">
            <a:avLst/>
          </a:prstGeom>
          <a:noFill/>
          <a:ln>
            <a:noFill/>
          </a:ln>
          <a:extLst>
            <a:ext uri="{53640926-AAD7-44D8-BBD7-CCE9431645EC}">
              <a14:shadowObscured xmlns:a14="http://schemas.microsoft.com/office/drawing/2010/main"/>
            </a:ext>
          </a:extLst>
        </p:spPr>
      </p:pic>
      <p:graphicFrame>
        <p:nvGraphicFramePr>
          <p:cNvPr id="7" name="Tabla 6">
            <a:extLst>
              <a:ext uri="{FF2B5EF4-FFF2-40B4-BE49-F238E27FC236}">
                <a16:creationId xmlns="" xmlns:a16="http://schemas.microsoft.com/office/drawing/2014/main" id="{9886222A-E948-4E84-934A-DD1AB4F32F5C}"/>
              </a:ext>
            </a:extLst>
          </p:cNvPr>
          <p:cNvGraphicFramePr>
            <a:graphicFrameLocks noGrp="1"/>
          </p:cNvGraphicFramePr>
          <p:nvPr>
            <p:extLst>
              <p:ext uri="{D42A27DB-BD31-4B8C-83A1-F6EECF244321}">
                <p14:modId xmlns:p14="http://schemas.microsoft.com/office/powerpoint/2010/main" val="2641680839"/>
              </p:ext>
            </p:extLst>
          </p:nvPr>
        </p:nvGraphicFramePr>
        <p:xfrm>
          <a:off x="461553" y="2108721"/>
          <a:ext cx="7081025" cy="2506820"/>
        </p:xfrm>
        <a:graphic>
          <a:graphicData uri="http://schemas.openxmlformats.org/drawingml/2006/table">
            <a:tbl>
              <a:tblPr firstRow="1" firstCol="1" bandRow="1">
                <a:tableStyleId>{BC89EF96-8CEA-46FF-86C4-4CE0E7609802}</a:tableStyleId>
              </a:tblPr>
              <a:tblGrid>
                <a:gridCol w="5558612">
                  <a:extLst>
                    <a:ext uri="{9D8B030D-6E8A-4147-A177-3AD203B41FA5}">
                      <a16:colId xmlns="" xmlns:a16="http://schemas.microsoft.com/office/drawing/2014/main" val="3313931594"/>
                    </a:ext>
                  </a:extLst>
                </a:gridCol>
                <a:gridCol w="1522413">
                  <a:extLst>
                    <a:ext uri="{9D8B030D-6E8A-4147-A177-3AD203B41FA5}">
                      <a16:colId xmlns="" xmlns:a16="http://schemas.microsoft.com/office/drawing/2014/main" val="4218194353"/>
                    </a:ext>
                  </a:extLst>
                </a:gridCol>
              </a:tblGrid>
              <a:tr h="626705">
                <a:tc>
                  <a:txBody>
                    <a:bodyPr/>
                    <a:lstStyle/>
                    <a:p>
                      <a:pPr indent="180340" algn="ctr">
                        <a:lnSpc>
                          <a:spcPct val="115000"/>
                        </a:lnSpc>
                        <a:spcAft>
                          <a:spcPts val="0"/>
                        </a:spcAft>
                      </a:pPr>
                      <a:r>
                        <a:rPr lang="es-EC" sz="1400" dirty="0">
                          <a:effectLst/>
                        </a:rPr>
                        <a:t>Requerimiento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400">
                          <a:effectLst/>
                        </a:rPr>
                        <a:t>Cumplimiento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110083436"/>
                  </a:ext>
                </a:extLst>
              </a:tr>
              <a:tr h="626705">
                <a:tc>
                  <a:txBody>
                    <a:bodyPr/>
                    <a:lstStyle/>
                    <a:p>
                      <a:pPr indent="180340" algn="ctr">
                        <a:lnSpc>
                          <a:spcPct val="115000"/>
                        </a:lnSpc>
                        <a:spcAft>
                          <a:spcPts val="0"/>
                        </a:spcAft>
                      </a:pPr>
                      <a:r>
                        <a:rPr lang="es-EC" sz="1400" dirty="0">
                          <a:effectLst/>
                        </a:rPr>
                        <a:t>Movimiento rotacional en el motor después de abrir la válvula de vapor</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400">
                          <a:effectLst/>
                        </a:rPr>
                        <a:t>Si</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1126696"/>
                  </a:ext>
                </a:extLst>
              </a:tr>
              <a:tr h="626705">
                <a:tc>
                  <a:txBody>
                    <a:bodyPr/>
                    <a:lstStyle/>
                    <a:p>
                      <a:pPr indent="180340" algn="ctr">
                        <a:lnSpc>
                          <a:spcPct val="115000"/>
                        </a:lnSpc>
                        <a:spcAft>
                          <a:spcPts val="0"/>
                        </a:spcAft>
                      </a:pPr>
                      <a:r>
                        <a:rPr lang="es-EC" sz="1400" dirty="0">
                          <a:effectLst/>
                        </a:rPr>
                        <a:t>Conectar dinamómetros y comprobar que disminuya las RPM mientras se aumenta la fuerza.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400">
                          <a:effectLst/>
                        </a:rPr>
                        <a:t>SI</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71449924"/>
                  </a:ext>
                </a:extLst>
              </a:tr>
              <a:tr h="626705">
                <a:tc>
                  <a:txBody>
                    <a:bodyPr/>
                    <a:lstStyle/>
                    <a:p>
                      <a:pPr indent="180340" algn="ctr">
                        <a:lnSpc>
                          <a:spcPct val="115000"/>
                        </a:lnSpc>
                        <a:spcAft>
                          <a:spcPts val="0"/>
                        </a:spcAft>
                      </a:pPr>
                      <a:r>
                        <a:rPr lang="es-EC" sz="1400" dirty="0">
                          <a:effectLst/>
                        </a:rPr>
                        <a:t>Permite visualizar la temperatura en el controlador número dos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400" dirty="0">
                          <a:effectLst/>
                        </a:rPr>
                        <a:t>Si</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25824061"/>
                  </a:ext>
                </a:extLst>
              </a:tr>
            </a:tbl>
          </a:graphicData>
        </a:graphic>
      </p:graphicFrame>
      <p:pic>
        <p:nvPicPr>
          <p:cNvPr id="8" name="Picture 2" descr="Resultado de imagen para universidad de las fuerzas armadas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40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770310303"/>
              </p:ext>
            </p:extLst>
          </p:nvPr>
        </p:nvGraphicFramePr>
        <p:xfrm>
          <a:off x="293351" y="1117133"/>
          <a:ext cx="8160863" cy="4401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5621" y="400691"/>
            <a:ext cx="1657630" cy="1827353"/>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5127" y="2395470"/>
            <a:ext cx="1578428" cy="1919368"/>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5012" y="4321587"/>
            <a:ext cx="3018455" cy="2014819"/>
          </a:xfrm>
          <a:prstGeom prst="rect">
            <a:avLst/>
          </a:prstGeom>
        </p:spPr>
      </p:pic>
      <p:pic>
        <p:nvPicPr>
          <p:cNvPr id="11" name="Picture 2" descr="Resultado de imagen para universidad de las fuerzas armadas esp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06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FFE5FF-2C88-4F30-96AC-CFB8A9B29384}"/>
              </a:ext>
            </a:extLst>
          </p:cNvPr>
          <p:cNvSpPr>
            <a:spLocks noGrp="1"/>
          </p:cNvSpPr>
          <p:nvPr>
            <p:ph type="title"/>
          </p:nvPr>
        </p:nvSpPr>
        <p:spPr/>
        <p:txBody>
          <a:bodyPr/>
          <a:lstStyle/>
          <a:p>
            <a:r>
              <a:rPr lang="es-EC" b="1" dirty="0"/>
              <a:t>Pruebas de funcionamiento del sistema de Intercambio de Calor</a:t>
            </a:r>
            <a:endParaRPr lang="es-ES" dirty="0"/>
          </a:p>
        </p:txBody>
      </p:sp>
      <p:graphicFrame>
        <p:nvGraphicFramePr>
          <p:cNvPr id="4" name="Marcador de contenido 3">
            <a:extLst>
              <a:ext uri="{FF2B5EF4-FFF2-40B4-BE49-F238E27FC236}">
                <a16:creationId xmlns="" xmlns:a16="http://schemas.microsoft.com/office/drawing/2014/main" id="{3867ADE9-A41A-40D0-A48B-15BA72DD86CC}"/>
              </a:ext>
            </a:extLst>
          </p:cNvPr>
          <p:cNvGraphicFramePr>
            <a:graphicFrameLocks noGrp="1"/>
          </p:cNvGraphicFramePr>
          <p:nvPr>
            <p:ph idx="1"/>
            <p:extLst>
              <p:ext uri="{D42A27DB-BD31-4B8C-83A1-F6EECF244321}">
                <p14:modId xmlns:p14="http://schemas.microsoft.com/office/powerpoint/2010/main" val="3479160863"/>
              </p:ext>
            </p:extLst>
          </p:nvPr>
        </p:nvGraphicFramePr>
        <p:xfrm>
          <a:off x="452120" y="2008638"/>
          <a:ext cx="7738630" cy="2512561"/>
        </p:xfrm>
        <a:graphic>
          <a:graphicData uri="http://schemas.openxmlformats.org/drawingml/2006/table">
            <a:tbl>
              <a:tblPr firstRow="1" firstCol="1" bandRow="1">
                <a:tableStyleId>{BC89EF96-8CEA-46FF-86C4-4CE0E7609802}</a:tableStyleId>
              </a:tblPr>
              <a:tblGrid>
                <a:gridCol w="6036830">
                  <a:extLst>
                    <a:ext uri="{9D8B030D-6E8A-4147-A177-3AD203B41FA5}">
                      <a16:colId xmlns="" xmlns:a16="http://schemas.microsoft.com/office/drawing/2014/main" val="686538429"/>
                    </a:ext>
                  </a:extLst>
                </a:gridCol>
                <a:gridCol w="1701800">
                  <a:extLst>
                    <a:ext uri="{9D8B030D-6E8A-4147-A177-3AD203B41FA5}">
                      <a16:colId xmlns="" xmlns:a16="http://schemas.microsoft.com/office/drawing/2014/main" val="207651156"/>
                    </a:ext>
                  </a:extLst>
                </a:gridCol>
              </a:tblGrid>
              <a:tr h="721298">
                <a:tc>
                  <a:txBody>
                    <a:bodyPr/>
                    <a:lstStyle/>
                    <a:p>
                      <a:pPr indent="180340" algn="ctr">
                        <a:lnSpc>
                          <a:spcPct val="115000"/>
                        </a:lnSpc>
                        <a:spcAft>
                          <a:spcPts val="0"/>
                        </a:spcAft>
                      </a:pPr>
                      <a:r>
                        <a:rPr lang="es-EC" sz="1600" dirty="0">
                          <a:effectLst/>
                        </a:rPr>
                        <a:t>Requerimiento</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C" sz="1600">
                          <a:effectLst/>
                        </a:rPr>
                        <a:t>Cumplimiento</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02632981"/>
                  </a:ext>
                </a:extLst>
              </a:tr>
              <a:tr h="721298">
                <a:tc>
                  <a:txBody>
                    <a:bodyPr/>
                    <a:lstStyle/>
                    <a:p>
                      <a:pPr indent="180340" algn="ctr">
                        <a:lnSpc>
                          <a:spcPct val="115000"/>
                        </a:lnSpc>
                        <a:spcAft>
                          <a:spcPts val="0"/>
                        </a:spcAft>
                      </a:pPr>
                      <a:r>
                        <a:rPr lang="es-EC" sz="1600" dirty="0">
                          <a:effectLst/>
                        </a:rPr>
                        <a:t>Marcación de la cantidad de volumen que realiza el paso por el medidor volumétrico en el reloj del mismo.</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C" sz="1600">
                          <a:effectLst/>
                        </a:rPr>
                        <a:t>Si</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4835234"/>
                  </a:ext>
                </a:extLst>
              </a:tr>
              <a:tr h="721298">
                <a:tc>
                  <a:txBody>
                    <a:bodyPr/>
                    <a:lstStyle/>
                    <a:p>
                      <a:pPr indent="180340" algn="ctr">
                        <a:lnSpc>
                          <a:spcPct val="115000"/>
                        </a:lnSpc>
                        <a:spcAft>
                          <a:spcPts val="0"/>
                        </a:spcAft>
                      </a:pPr>
                      <a:r>
                        <a:rPr lang="es-EC" sz="1600" dirty="0">
                          <a:effectLst/>
                        </a:rPr>
                        <a:t>Temperatura de los sensores reflejados en la pantalla del controlador tres</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C" sz="1600" dirty="0">
                          <a:effectLst/>
                        </a:rPr>
                        <a:t>SI</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23735846"/>
                  </a:ext>
                </a:extLst>
              </a:tr>
              <a:tr h="348667">
                <a:tc>
                  <a:txBody>
                    <a:bodyPr/>
                    <a:lstStyle/>
                    <a:p>
                      <a:pPr indent="180340" algn="ctr">
                        <a:lnSpc>
                          <a:spcPct val="115000"/>
                        </a:lnSpc>
                        <a:spcAft>
                          <a:spcPts val="0"/>
                        </a:spcAft>
                      </a:pPr>
                      <a:r>
                        <a:rPr lang="es-EC" sz="1600" dirty="0">
                          <a:effectLst/>
                        </a:rPr>
                        <a:t>Las temperaturas que marcan los sensores son lógicas </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C" sz="1600" dirty="0">
                          <a:effectLst/>
                        </a:rPr>
                        <a:t>Si</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09352478"/>
                  </a:ext>
                </a:extLst>
              </a:tr>
            </a:tbl>
          </a:graphicData>
        </a:graphic>
      </p:graphicFrame>
      <p:pic>
        <p:nvPicPr>
          <p:cNvPr id="5" name="Imagen 4" descr="C:\Users\RODRIGO\Desktop\FOTOS\20170726_150624.jpg">
            <a:extLst>
              <a:ext uri="{FF2B5EF4-FFF2-40B4-BE49-F238E27FC236}">
                <a16:creationId xmlns="" xmlns:a16="http://schemas.microsoft.com/office/drawing/2014/main" id="{4AFBE0B3-C301-4641-B442-68038A7C9849}"/>
              </a:ext>
            </a:extLst>
          </p:cNvPr>
          <p:cNvPicPr/>
          <p:nvPr/>
        </p:nvPicPr>
        <p:blipFill rotWithShape="1">
          <a:blip r:embed="rId2" cstate="print">
            <a:extLst>
              <a:ext uri="{28A0092B-C50C-407E-A947-70E740481C1C}">
                <a14:useLocalDpi xmlns:a14="http://schemas.microsoft.com/office/drawing/2010/main" val="0"/>
              </a:ext>
            </a:extLst>
          </a:blip>
          <a:srcRect l="9902" t="20657" r="14758" b="26307"/>
          <a:stretch/>
        </p:blipFill>
        <p:spPr bwMode="auto">
          <a:xfrm>
            <a:off x="1403350" y="4854717"/>
            <a:ext cx="2490652" cy="1393373"/>
          </a:xfrm>
          <a:prstGeom prst="rect">
            <a:avLst/>
          </a:prstGeom>
          <a:noFill/>
          <a:ln>
            <a:noFill/>
          </a:ln>
          <a:extLst>
            <a:ext uri="{53640926-AAD7-44D8-BBD7-CCE9431645EC}">
              <a14:shadowObscured xmlns:a14="http://schemas.microsoft.com/office/drawing/2010/main"/>
            </a:ext>
          </a:extLst>
        </p:spPr>
      </p:pic>
      <p:pic>
        <p:nvPicPr>
          <p:cNvPr id="6" name="Imagen 5" descr="C:\Users\RODRIGO\Desktop\FOTOS\20170726_151039.jpg">
            <a:extLst>
              <a:ext uri="{FF2B5EF4-FFF2-40B4-BE49-F238E27FC236}">
                <a16:creationId xmlns="" xmlns:a16="http://schemas.microsoft.com/office/drawing/2014/main" id="{A528D402-25BA-45A3-AFE8-366B9323F08D}"/>
              </a:ext>
            </a:extLst>
          </p:cNvPr>
          <p:cNvPicPr/>
          <p:nvPr/>
        </p:nvPicPr>
        <p:blipFill rotWithShape="1">
          <a:blip r:embed="rId3" cstate="print">
            <a:extLst>
              <a:ext uri="{28A0092B-C50C-407E-A947-70E740481C1C}">
                <a14:useLocalDpi xmlns:a14="http://schemas.microsoft.com/office/drawing/2010/main" val="0"/>
              </a:ext>
            </a:extLst>
          </a:blip>
          <a:srcRect t="9403" b="23191"/>
          <a:stretch/>
        </p:blipFill>
        <p:spPr bwMode="auto">
          <a:xfrm rot="10800000">
            <a:off x="5213350" y="4854716"/>
            <a:ext cx="2630170" cy="1393373"/>
          </a:xfrm>
          <a:prstGeom prst="rect">
            <a:avLst/>
          </a:prstGeom>
          <a:noFill/>
          <a:ln>
            <a:noFill/>
          </a:ln>
        </p:spPr>
      </p:pic>
      <p:pic>
        <p:nvPicPr>
          <p:cNvPr id="7" name="Imagen 6" descr="C:\Users\RODRIGO\Desktop\FOTOS\20170726_151030.jpg">
            <a:extLst>
              <a:ext uri="{FF2B5EF4-FFF2-40B4-BE49-F238E27FC236}">
                <a16:creationId xmlns="" xmlns:a16="http://schemas.microsoft.com/office/drawing/2014/main" id="{1B599807-233F-404C-B07D-00331A58EC8B}"/>
              </a:ext>
            </a:extLst>
          </p:cNvPr>
          <p:cNvPicPr/>
          <p:nvPr/>
        </p:nvPicPr>
        <p:blipFill rotWithShape="1">
          <a:blip r:embed="rId4" cstate="print">
            <a:extLst>
              <a:ext uri="{28A0092B-C50C-407E-A947-70E740481C1C}">
                <a14:useLocalDpi xmlns:a14="http://schemas.microsoft.com/office/drawing/2010/main" val="0"/>
              </a:ext>
            </a:extLst>
          </a:blip>
          <a:srcRect l="15822" r="20106"/>
          <a:stretch/>
        </p:blipFill>
        <p:spPr bwMode="auto">
          <a:xfrm rot="5400000">
            <a:off x="8516293" y="2005472"/>
            <a:ext cx="2422860" cy="2429193"/>
          </a:xfrm>
          <a:prstGeom prst="rect">
            <a:avLst/>
          </a:prstGeom>
          <a:noFill/>
          <a:ln>
            <a:noFill/>
          </a:ln>
        </p:spPr>
      </p:pic>
      <p:pic>
        <p:nvPicPr>
          <p:cNvPr id="8" name="Picture 2" descr="Resultado de imagen para universidad de las fuerzas armadas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96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194F22-E5D0-4801-98E6-2B54555F001C}"/>
              </a:ext>
            </a:extLst>
          </p:cNvPr>
          <p:cNvSpPr>
            <a:spLocks noGrp="1"/>
          </p:cNvSpPr>
          <p:nvPr>
            <p:ph type="title"/>
          </p:nvPr>
        </p:nvSpPr>
        <p:spPr/>
        <p:txBody>
          <a:bodyPr>
            <a:normAutofit fontScale="90000"/>
          </a:bodyPr>
          <a:lstStyle/>
          <a:p>
            <a:r>
              <a:rPr lang="es-EC" b="1" dirty="0"/>
              <a:t>Pruebas de funcionamiento de adquisición de datos en el computador / SITRAD </a:t>
            </a:r>
            <a:endParaRPr lang="es-ES" dirty="0"/>
          </a:p>
        </p:txBody>
      </p:sp>
      <p:graphicFrame>
        <p:nvGraphicFramePr>
          <p:cNvPr id="5" name="Marcador de contenido 4">
            <a:extLst>
              <a:ext uri="{FF2B5EF4-FFF2-40B4-BE49-F238E27FC236}">
                <a16:creationId xmlns="" xmlns:a16="http://schemas.microsoft.com/office/drawing/2014/main" id="{4008D8C3-DF16-4D09-A21F-F22913F6E31F}"/>
              </a:ext>
            </a:extLst>
          </p:cNvPr>
          <p:cNvGraphicFramePr>
            <a:graphicFrameLocks noGrp="1"/>
          </p:cNvGraphicFramePr>
          <p:nvPr>
            <p:ph idx="1"/>
            <p:extLst>
              <p:ext uri="{D42A27DB-BD31-4B8C-83A1-F6EECF244321}">
                <p14:modId xmlns:p14="http://schemas.microsoft.com/office/powerpoint/2010/main" val="1383342785"/>
              </p:ext>
            </p:extLst>
          </p:nvPr>
        </p:nvGraphicFramePr>
        <p:xfrm>
          <a:off x="384913" y="2194845"/>
          <a:ext cx="6446479" cy="3382994"/>
        </p:xfrm>
        <a:graphic>
          <a:graphicData uri="http://schemas.openxmlformats.org/drawingml/2006/table">
            <a:tbl>
              <a:tblPr firstRow="1" firstCol="1" bandRow="1">
                <a:tableStyleId>{BC89EF96-8CEA-46FF-86C4-4CE0E7609802}</a:tableStyleId>
              </a:tblPr>
              <a:tblGrid>
                <a:gridCol w="4924066">
                  <a:extLst>
                    <a:ext uri="{9D8B030D-6E8A-4147-A177-3AD203B41FA5}">
                      <a16:colId xmlns="" xmlns:a16="http://schemas.microsoft.com/office/drawing/2014/main" val="1368083364"/>
                    </a:ext>
                  </a:extLst>
                </a:gridCol>
                <a:gridCol w="1522413">
                  <a:extLst>
                    <a:ext uri="{9D8B030D-6E8A-4147-A177-3AD203B41FA5}">
                      <a16:colId xmlns="" xmlns:a16="http://schemas.microsoft.com/office/drawing/2014/main" val="494425456"/>
                    </a:ext>
                  </a:extLst>
                </a:gridCol>
              </a:tblGrid>
              <a:tr h="845749">
                <a:tc>
                  <a:txBody>
                    <a:bodyPr/>
                    <a:lstStyle/>
                    <a:p>
                      <a:pPr indent="180340" algn="ctr">
                        <a:lnSpc>
                          <a:spcPct val="115000"/>
                        </a:lnSpc>
                        <a:spcAft>
                          <a:spcPts val="0"/>
                        </a:spcAft>
                      </a:pPr>
                      <a:r>
                        <a:rPr lang="es-EC" sz="1400" dirty="0">
                          <a:effectLst/>
                        </a:rPr>
                        <a:t>Requerimiento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400" dirty="0">
                          <a:effectLst/>
                        </a:rPr>
                        <a:t>Cumplimiento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1678444"/>
                  </a:ext>
                </a:extLst>
              </a:tr>
              <a:tr h="408825">
                <a:tc>
                  <a:txBody>
                    <a:bodyPr/>
                    <a:lstStyle/>
                    <a:p>
                      <a:pPr indent="180340" algn="ctr">
                        <a:lnSpc>
                          <a:spcPct val="115000"/>
                        </a:lnSpc>
                        <a:spcAft>
                          <a:spcPts val="0"/>
                        </a:spcAft>
                      </a:pPr>
                      <a:r>
                        <a:rPr lang="es-EC" sz="1400" dirty="0">
                          <a:effectLst/>
                        </a:rPr>
                        <a:t>Existe una correcta conexión entre PC y controladores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400">
                          <a:effectLst/>
                        </a:rPr>
                        <a:t>Si</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37994186"/>
                  </a:ext>
                </a:extLst>
              </a:tr>
              <a:tr h="845749">
                <a:tc>
                  <a:txBody>
                    <a:bodyPr/>
                    <a:lstStyle/>
                    <a:p>
                      <a:pPr indent="180340" algn="ctr">
                        <a:lnSpc>
                          <a:spcPct val="115000"/>
                        </a:lnSpc>
                        <a:spcAft>
                          <a:spcPts val="0"/>
                        </a:spcAft>
                      </a:pPr>
                      <a:r>
                        <a:rPr lang="es-EC" sz="1400" dirty="0">
                          <a:effectLst/>
                        </a:rPr>
                        <a:t>SITRAD reconoce los instrumentos conectados para la adquisición de datos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400" dirty="0">
                          <a:effectLst/>
                        </a:rPr>
                        <a:t>SI</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24754153"/>
                  </a:ext>
                </a:extLst>
              </a:tr>
              <a:tr h="1282671">
                <a:tc>
                  <a:txBody>
                    <a:bodyPr/>
                    <a:lstStyle/>
                    <a:p>
                      <a:pPr indent="180340" algn="ctr">
                        <a:lnSpc>
                          <a:spcPct val="115000"/>
                        </a:lnSpc>
                        <a:spcAft>
                          <a:spcPts val="0"/>
                        </a:spcAft>
                      </a:pPr>
                      <a:r>
                        <a:rPr lang="es-EC" sz="1400" dirty="0">
                          <a:effectLst/>
                        </a:rPr>
                        <a:t>Existe la gráfica del registro de la lectura de temperaturas realizadas por los sensores colocados en los distintos puntos del banco de pruebas.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400" dirty="0">
                          <a:effectLst/>
                        </a:rPr>
                        <a:t>Si</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590841"/>
                  </a:ext>
                </a:extLst>
              </a:tr>
            </a:tbl>
          </a:graphicData>
        </a:graphic>
      </p:graphicFrame>
      <p:pic>
        <p:nvPicPr>
          <p:cNvPr id="4" name="Imagen 3">
            <a:extLst>
              <a:ext uri="{FF2B5EF4-FFF2-40B4-BE49-F238E27FC236}">
                <a16:creationId xmlns="" xmlns:a16="http://schemas.microsoft.com/office/drawing/2014/main" id="{144DDCDD-E731-4BE7-A699-5D7E54FC2443}"/>
              </a:ext>
            </a:extLst>
          </p:cNvPr>
          <p:cNvPicPr/>
          <p:nvPr/>
        </p:nvPicPr>
        <p:blipFill rotWithShape="1">
          <a:blip r:embed="rId2"/>
          <a:srcRect l="23962" t="24730" r="24118" b="24402"/>
          <a:stretch/>
        </p:blipFill>
        <p:spPr bwMode="auto">
          <a:xfrm>
            <a:off x="7131643" y="2313148"/>
            <a:ext cx="5088871" cy="3146389"/>
          </a:xfrm>
          <a:prstGeom prst="rect">
            <a:avLst/>
          </a:prstGeom>
          <a:ln>
            <a:noFill/>
          </a:ln>
          <a:extLst>
            <a:ext uri="{53640926-AAD7-44D8-BBD7-CCE9431645EC}">
              <a14:shadowObscured xmlns:a14="http://schemas.microsoft.com/office/drawing/2010/main"/>
            </a:ext>
          </a:extLst>
        </p:spPr>
      </p:pic>
      <p:pic>
        <p:nvPicPr>
          <p:cNvPr id="6"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678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7698" y="736979"/>
            <a:ext cx="9922781" cy="4663707"/>
          </a:xfrm>
        </p:spPr>
      </p:pic>
      <p:pic>
        <p:nvPicPr>
          <p:cNvPr id="7"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01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6076" y="2699657"/>
            <a:ext cx="8596668" cy="1320800"/>
          </a:xfrm>
        </p:spPr>
        <p:txBody>
          <a:bodyPr/>
          <a:lstStyle/>
          <a:p>
            <a:r>
              <a:rPr lang="es-EC" dirty="0" smtClean="0"/>
              <a:t>ANÁLISIS DEL CICLO</a:t>
            </a:r>
            <a:endParaRPr lang="es-EC" dirty="0"/>
          </a:p>
        </p:txBody>
      </p:sp>
    </p:spTree>
    <p:extLst>
      <p:ext uri="{BB962C8B-B14F-4D97-AF65-F5344CB8AC3E}">
        <p14:creationId xmlns:p14="http://schemas.microsoft.com/office/powerpoint/2010/main" val="632190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9180" t="10372" r="79379" b="19828"/>
          <a:stretch/>
        </p:blipFill>
        <p:spPr>
          <a:xfrm>
            <a:off x="9159936" y="954089"/>
            <a:ext cx="1315622" cy="2658659"/>
          </a:xfrm>
          <a:prstGeom prst="rect">
            <a:avLst/>
          </a:prstGeom>
        </p:spPr>
      </p:pic>
      <p:pic>
        <p:nvPicPr>
          <p:cNvPr id="6" name="Imagen 5"/>
          <p:cNvPicPr>
            <a:picLocks noChangeAspect="1"/>
          </p:cNvPicPr>
          <p:nvPr/>
        </p:nvPicPr>
        <p:blipFill>
          <a:blip r:embed="rId3"/>
          <a:stretch>
            <a:fillRect/>
          </a:stretch>
        </p:blipFill>
        <p:spPr>
          <a:xfrm>
            <a:off x="395420" y="4676920"/>
            <a:ext cx="2895600" cy="1457325"/>
          </a:xfrm>
          <a:prstGeom prst="rect">
            <a:avLst/>
          </a:prstGeom>
        </p:spPr>
      </p:pic>
      <p:sp>
        <p:nvSpPr>
          <p:cNvPr id="7" name="CuadroTexto 6"/>
          <p:cNvSpPr txBox="1"/>
          <p:nvPr/>
        </p:nvSpPr>
        <p:spPr>
          <a:xfrm>
            <a:off x="10032471" y="2826882"/>
            <a:ext cx="45719" cy="369332"/>
          </a:xfrm>
          <a:prstGeom prst="rect">
            <a:avLst/>
          </a:prstGeom>
          <a:noFill/>
        </p:spPr>
        <p:txBody>
          <a:bodyPr wrap="square" rtlCol="0">
            <a:spAutoFit/>
          </a:bodyPr>
          <a:lstStyle/>
          <a:p>
            <a:r>
              <a:rPr lang="es-EC" dirty="0" smtClean="0"/>
              <a:t>1</a:t>
            </a:r>
            <a:endParaRPr lang="es-EC" dirty="0"/>
          </a:p>
        </p:txBody>
      </p:sp>
      <p:sp>
        <p:nvSpPr>
          <p:cNvPr id="8" name="CuadroTexto 7"/>
          <p:cNvSpPr txBox="1"/>
          <p:nvPr/>
        </p:nvSpPr>
        <p:spPr>
          <a:xfrm>
            <a:off x="10238757" y="1169363"/>
            <a:ext cx="45719" cy="369332"/>
          </a:xfrm>
          <a:prstGeom prst="rect">
            <a:avLst/>
          </a:prstGeom>
          <a:noFill/>
        </p:spPr>
        <p:txBody>
          <a:bodyPr wrap="square" rtlCol="0">
            <a:spAutoFit/>
          </a:bodyPr>
          <a:lstStyle/>
          <a:p>
            <a:r>
              <a:rPr lang="es-EC" dirty="0"/>
              <a:t>2</a:t>
            </a:r>
            <a:endParaRPr lang="es-EC" dirty="0"/>
          </a:p>
        </p:txBody>
      </p:sp>
      <p:sp>
        <p:nvSpPr>
          <p:cNvPr id="9" name="CuadroTexto 8"/>
          <p:cNvSpPr txBox="1"/>
          <p:nvPr/>
        </p:nvSpPr>
        <p:spPr>
          <a:xfrm>
            <a:off x="530255" y="4676920"/>
            <a:ext cx="57342" cy="369332"/>
          </a:xfrm>
          <a:prstGeom prst="rect">
            <a:avLst/>
          </a:prstGeom>
          <a:noFill/>
        </p:spPr>
        <p:txBody>
          <a:bodyPr wrap="square" rtlCol="0">
            <a:spAutoFit/>
          </a:bodyPr>
          <a:lstStyle/>
          <a:p>
            <a:r>
              <a:rPr lang="es-EC" dirty="0"/>
              <a:t>2</a:t>
            </a:r>
          </a:p>
        </p:txBody>
      </p:sp>
      <p:sp>
        <p:nvSpPr>
          <p:cNvPr id="10" name="CuadroTexto 9"/>
          <p:cNvSpPr txBox="1"/>
          <p:nvPr/>
        </p:nvSpPr>
        <p:spPr>
          <a:xfrm>
            <a:off x="3245301" y="5366711"/>
            <a:ext cx="45719" cy="369332"/>
          </a:xfrm>
          <a:prstGeom prst="rect">
            <a:avLst/>
          </a:prstGeom>
          <a:noFill/>
        </p:spPr>
        <p:txBody>
          <a:bodyPr wrap="square" rtlCol="0">
            <a:spAutoFit/>
          </a:bodyPr>
          <a:lstStyle/>
          <a:p>
            <a:r>
              <a:rPr lang="es-EC" dirty="0"/>
              <a:t>3</a:t>
            </a:r>
            <a:endParaRPr lang="es-EC" dirty="0"/>
          </a:p>
        </p:txBody>
      </p:sp>
      <p:sp>
        <p:nvSpPr>
          <p:cNvPr id="11" name="Rectángulo redondeado 10"/>
          <p:cNvSpPr/>
          <p:nvPr/>
        </p:nvSpPr>
        <p:spPr>
          <a:xfrm>
            <a:off x="9221645" y="870206"/>
            <a:ext cx="1713087" cy="2713408"/>
          </a:xfrm>
          <a:prstGeom prst="roundRect">
            <a:avLst/>
          </a:prstGeom>
          <a:solidFill>
            <a:schemeClr val="lt1">
              <a:alpha val="0"/>
            </a:schemeClr>
          </a:solidFill>
          <a:ln>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2" name="Rectángulo redondeado 11"/>
          <p:cNvSpPr/>
          <p:nvPr/>
        </p:nvSpPr>
        <p:spPr>
          <a:xfrm rot="16200000">
            <a:off x="1117912" y="3698664"/>
            <a:ext cx="1713087" cy="3158073"/>
          </a:xfrm>
          <a:prstGeom prst="roundRect">
            <a:avLst/>
          </a:prstGeom>
          <a:solidFill>
            <a:schemeClr val="lt1">
              <a:alpha val="0"/>
            </a:schemeClr>
          </a:solidFill>
          <a:ln>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13"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13259653" y="3214282"/>
            <a:ext cx="184731" cy="369332"/>
          </a:xfrm>
          <a:prstGeom prst="rect">
            <a:avLst/>
          </a:prstGeom>
        </p:spPr>
        <p:txBody>
          <a:bodyPr wrap="none">
            <a:spAutoFit/>
          </a:bodyPr>
          <a:lstStyle/>
          <a:p>
            <a:endParaRPr lang="es-EC" dirty="0"/>
          </a:p>
        </p:txBody>
      </p:sp>
      <p:sp>
        <p:nvSpPr>
          <p:cNvPr id="15" name="Rectángulo 14"/>
          <p:cNvSpPr/>
          <p:nvPr/>
        </p:nvSpPr>
        <p:spPr>
          <a:xfrm>
            <a:off x="12002771" y="2726246"/>
            <a:ext cx="184731" cy="369332"/>
          </a:xfrm>
          <a:prstGeom prst="rect">
            <a:avLst/>
          </a:prstGeom>
        </p:spPr>
        <p:txBody>
          <a:bodyPr wrap="none">
            <a:spAutoFit/>
          </a:bodyPr>
          <a:lstStyle/>
          <a:p>
            <a:endParaRPr lang="es-EC" dirty="0"/>
          </a:p>
        </p:txBody>
      </p:sp>
      <mc:AlternateContent xmlns:mc="http://schemas.openxmlformats.org/markup-compatibility/2006">
        <mc:Choice xmlns:a14="http://schemas.microsoft.com/office/drawing/2010/main" Requires="a14">
          <p:graphicFrame>
            <p:nvGraphicFramePr>
              <p:cNvPr id="16" name="Tabla 15"/>
              <p:cNvGraphicFramePr>
                <a:graphicFrameLocks noGrp="1"/>
              </p:cNvGraphicFramePr>
              <p:nvPr>
                <p:extLst>
                  <p:ext uri="{D42A27DB-BD31-4B8C-83A1-F6EECF244321}">
                    <p14:modId xmlns:p14="http://schemas.microsoft.com/office/powerpoint/2010/main" val="2614133714"/>
                  </p:ext>
                </p:extLst>
              </p:nvPr>
            </p:nvGraphicFramePr>
            <p:xfrm>
              <a:off x="1597979" y="1280102"/>
              <a:ext cx="7226298" cy="2162629"/>
            </p:xfrm>
            <a:graphic>
              <a:graphicData uri="http://schemas.openxmlformats.org/drawingml/2006/table">
                <a:tbl>
                  <a:tblPr firstRow="1" bandRow="1">
                    <a:tableStyleId>{5C22544A-7EE6-4342-B048-85BDC9FD1C3A}</a:tableStyleId>
                  </a:tblPr>
                  <a:tblGrid>
                    <a:gridCol w="2408766"/>
                    <a:gridCol w="2408766"/>
                    <a:gridCol w="2408766"/>
                  </a:tblGrid>
                  <a:tr h="410200">
                    <a:tc gridSpan="3">
                      <a:txBody>
                        <a:bodyPr/>
                        <a:lstStyle/>
                        <a:p>
                          <a:pPr algn="ctr"/>
                          <a:r>
                            <a:rPr lang="es-EC" sz="1600" dirty="0" smtClean="0"/>
                            <a:t>BOMBA</a:t>
                          </a:r>
                          <a:endParaRPr lang="es-EC" sz="1600" dirty="0"/>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a:p>
                      </a:txBody>
                      <a:tcPr/>
                    </a:tc>
                    <a:tc hMerge="1">
                      <a:txBody>
                        <a:bodyPr/>
                        <a:lstStyle/>
                        <a:p>
                          <a:endParaRPr lang="es-EC"/>
                        </a:p>
                      </a:txBody>
                      <a:tcPr/>
                    </a:tc>
                  </a:tr>
                  <a:tr h="410200">
                    <a:tc>
                      <a:txBody>
                        <a:bodyPr/>
                        <a:lstStyle/>
                        <a:p>
                          <a:pPr marL="0" algn="ctr" defTabSz="457200" rtl="0" eaLnBrk="1" latinLnBrk="0" hangingPunct="1"/>
                          <a:r>
                            <a:rPr lang="es-EC" sz="1400" kern="1200" dirty="0" smtClean="0">
                              <a:solidFill>
                                <a:schemeClr val="dk1"/>
                              </a:solidFill>
                              <a:latin typeface="+mn-lt"/>
                              <a:ea typeface="+mn-ea"/>
                              <a:cs typeface="+mn-cs"/>
                            </a:rPr>
                            <a:t>Balance de Energía</a:t>
                          </a:r>
                          <a:endParaRPr lang="es-EC" sz="1400" kern="1200" dirty="0">
                            <a:solidFill>
                              <a:schemeClr val="dk1"/>
                            </a:solidFill>
                            <a:latin typeface="+mn-lt"/>
                            <a:ea typeface="+mn-ea"/>
                            <a:cs typeface="+mn-cs"/>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s-EC" sz="1400" kern="1200" smtClean="0">
                                        <a:solidFill>
                                          <a:schemeClr val="dk1"/>
                                        </a:solidFill>
                                        <a:latin typeface="+mn-lt"/>
                                        <a:ea typeface="+mn-ea"/>
                                        <a:cs typeface="+mn-cs"/>
                                      </a:rPr>
                                    </m:ctrlPr>
                                  </m:dPr>
                                  <m:e>
                                    <m:sSub>
                                      <m:sSubPr>
                                        <m:ctrlPr>
                                          <a:rPr lang="es-EC" sz="1400" kern="1200">
                                            <a:solidFill>
                                              <a:schemeClr val="dk1"/>
                                            </a:solidFill>
                                            <a:latin typeface="+mn-lt"/>
                                            <a:ea typeface="+mn-ea"/>
                                            <a:cs typeface="+mn-cs"/>
                                          </a:rPr>
                                        </m:ctrlPr>
                                      </m:sSubPr>
                                      <m:e>
                                        <m:r>
                                          <a:rPr lang="es-EC" sz="1400" kern="1200">
                                            <a:solidFill>
                                              <a:schemeClr val="dk1"/>
                                            </a:solidFill>
                                            <a:latin typeface="+mn-lt"/>
                                            <a:ea typeface="+mn-ea"/>
                                            <a:cs typeface="+mn-cs"/>
                                          </a:rPr>
                                          <m:t>𝑸</m:t>
                                        </m:r>
                                      </m:e>
                                      <m:sub>
                                        <m:r>
                                          <a:rPr lang="es-EC" sz="1400" kern="1200">
                                            <a:solidFill>
                                              <a:schemeClr val="dk1"/>
                                            </a:solidFill>
                                            <a:latin typeface="+mn-lt"/>
                                            <a:ea typeface="+mn-ea"/>
                                            <a:cs typeface="+mn-cs"/>
                                          </a:rPr>
                                          <m:t>𝒆𝒏𝒕</m:t>
                                        </m:r>
                                      </m:sub>
                                    </m:sSub>
                                    <m:r>
                                      <a:rPr lang="es-EC" sz="1400" kern="1200">
                                        <a:solidFill>
                                          <a:schemeClr val="dk1"/>
                                        </a:solidFill>
                                        <a:latin typeface="+mn-lt"/>
                                        <a:ea typeface="+mn-ea"/>
                                        <a:cs typeface="+mn-cs"/>
                                      </a:rPr>
                                      <m:t>−</m:t>
                                    </m:r>
                                    <m:sSub>
                                      <m:sSubPr>
                                        <m:ctrlPr>
                                          <a:rPr lang="es-EC" sz="1400" kern="1200">
                                            <a:solidFill>
                                              <a:schemeClr val="dk1"/>
                                            </a:solidFill>
                                            <a:latin typeface="+mn-lt"/>
                                            <a:ea typeface="+mn-ea"/>
                                            <a:cs typeface="+mn-cs"/>
                                          </a:rPr>
                                        </m:ctrlPr>
                                      </m:sSubPr>
                                      <m:e>
                                        <m:r>
                                          <a:rPr lang="es-EC" sz="1400" kern="1200">
                                            <a:solidFill>
                                              <a:schemeClr val="dk1"/>
                                            </a:solidFill>
                                            <a:latin typeface="+mn-lt"/>
                                            <a:ea typeface="+mn-ea"/>
                                            <a:cs typeface="+mn-cs"/>
                                          </a:rPr>
                                          <m:t>𝑸</m:t>
                                        </m:r>
                                      </m:e>
                                      <m:sub>
                                        <m:r>
                                          <a:rPr lang="es-EC" sz="1400" kern="1200">
                                            <a:solidFill>
                                              <a:schemeClr val="dk1"/>
                                            </a:solidFill>
                                            <a:latin typeface="+mn-lt"/>
                                            <a:ea typeface="+mn-ea"/>
                                            <a:cs typeface="+mn-cs"/>
                                          </a:rPr>
                                          <m:t>𝒔𝒂𝒍</m:t>
                                        </m:r>
                                      </m:sub>
                                    </m:sSub>
                                  </m:e>
                                </m:d>
                                <m:r>
                                  <a:rPr lang="es-EC" sz="1400" kern="1200">
                                    <a:solidFill>
                                      <a:schemeClr val="dk1"/>
                                    </a:solidFill>
                                    <a:latin typeface="+mn-lt"/>
                                    <a:ea typeface="+mn-ea"/>
                                    <a:cs typeface="+mn-cs"/>
                                  </a:rPr>
                                  <m:t>−</m:t>
                                </m:r>
                                <m:d>
                                  <m:dPr>
                                    <m:ctrlPr>
                                      <a:rPr lang="es-EC" sz="1400" kern="1200">
                                        <a:solidFill>
                                          <a:schemeClr val="dk1"/>
                                        </a:solidFill>
                                        <a:latin typeface="+mn-lt"/>
                                        <a:ea typeface="+mn-ea"/>
                                        <a:cs typeface="+mn-cs"/>
                                      </a:rPr>
                                    </m:ctrlPr>
                                  </m:dPr>
                                  <m:e>
                                    <m:sSub>
                                      <m:sSubPr>
                                        <m:ctrlPr>
                                          <a:rPr lang="es-EC" sz="1400" kern="1200">
                                            <a:solidFill>
                                              <a:schemeClr val="dk1"/>
                                            </a:solidFill>
                                            <a:latin typeface="+mn-lt"/>
                                            <a:ea typeface="+mn-ea"/>
                                            <a:cs typeface="+mn-cs"/>
                                          </a:rPr>
                                        </m:ctrlPr>
                                      </m:sSubPr>
                                      <m:e>
                                        <m:r>
                                          <a:rPr lang="es-EC" sz="1400" kern="1200">
                                            <a:solidFill>
                                              <a:schemeClr val="dk1"/>
                                            </a:solidFill>
                                            <a:latin typeface="+mn-lt"/>
                                            <a:ea typeface="+mn-ea"/>
                                            <a:cs typeface="+mn-cs"/>
                                          </a:rPr>
                                          <m:t>𝑾</m:t>
                                        </m:r>
                                      </m:e>
                                      <m:sub>
                                        <m:r>
                                          <a:rPr lang="es-EC" sz="1400" kern="1200">
                                            <a:solidFill>
                                              <a:schemeClr val="dk1"/>
                                            </a:solidFill>
                                            <a:latin typeface="+mn-lt"/>
                                            <a:ea typeface="+mn-ea"/>
                                            <a:cs typeface="+mn-cs"/>
                                          </a:rPr>
                                          <m:t>𝒆𝒏𝒕</m:t>
                                        </m:r>
                                      </m:sub>
                                    </m:sSub>
                                    <m:r>
                                      <a:rPr lang="es-EC" sz="1400" kern="1200">
                                        <a:solidFill>
                                          <a:schemeClr val="dk1"/>
                                        </a:solidFill>
                                        <a:latin typeface="+mn-lt"/>
                                        <a:ea typeface="+mn-ea"/>
                                        <a:cs typeface="+mn-cs"/>
                                      </a:rPr>
                                      <m:t>−</m:t>
                                    </m:r>
                                    <m:sSub>
                                      <m:sSubPr>
                                        <m:ctrlPr>
                                          <a:rPr lang="es-EC" sz="1400" kern="1200">
                                            <a:solidFill>
                                              <a:schemeClr val="dk1"/>
                                            </a:solidFill>
                                            <a:latin typeface="+mn-lt"/>
                                            <a:ea typeface="+mn-ea"/>
                                            <a:cs typeface="+mn-cs"/>
                                          </a:rPr>
                                        </m:ctrlPr>
                                      </m:sSubPr>
                                      <m:e>
                                        <m:r>
                                          <a:rPr lang="es-EC" sz="1400" kern="1200">
                                            <a:solidFill>
                                              <a:schemeClr val="dk1"/>
                                            </a:solidFill>
                                            <a:latin typeface="+mn-lt"/>
                                            <a:ea typeface="+mn-ea"/>
                                            <a:cs typeface="+mn-cs"/>
                                          </a:rPr>
                                          <m:t>𝑾</m:t>
                                        </m:r>
                                      </m:e>
                                      <m:sub>
                                        <m:r>
                                          <a:rPr lang="es-EC" sz="1400" kern="1200">
                                            <a:solidFill>
                                              <a:schemeClr val="dk1"/>
                                            </a:solidFill>
                                            <a:latin typeface="+mn-lt"/>
                                            <a:ea typeface="+mn-ea"/>
                                            <a:cs typeface="+mn-cs"/>
                                          </a:rPr>
                                          <m:t>𝒔𝒂𝒍</m:t>
                                        </m:r>
                                      </m:sub>
                                    </m:sSub>
                                  </m:e>
                                </m:d>
                                <m:r>
                                  <a:rPr lang="es-EC" sz="1400" kern="1200">
                                    <a:solidFill>
                                      <a:schemeClr val="dk1"/>
                                    </a:solidFill>
                                    <a:latin typeface="+mn-lt"/>
                                    <a:ea typeface="+mn-ea"/>
                                    <a:cs typeface="+mn-cs"/>
                                  </a:rPr>
                                  <m:t>=</m:t>
                                </m:r>
                                <m:acc>
                                  <m:accPr>
                                    <m:chr m:val="̇"/>
                                    <m:ctrlPr>
                                      <a:rPr lang="es-EC" sz="1400" kern="1200">
                                        <a:solidFill>
                                          <a:schemeClr val="dk1"/>
                                        </a:solidFill>
                                        <a:latin typeface="+mn-lt"/>
                                        <a:ea typeface="+mn-ea"/>
                                        <a:cs typeface="+mn-cs"/>
                                      </a:rPr>
                                    </m:ctrlPr>
                                  </m:accPr>
                                  <m:e>
                                    <m:r>
                                      <a:rPr lang="es-EC" sz="1400" kern="1200">
                                        <a:solidFill>
                                          <a:schemeClr val="dk1"/>
                                        </a:solidFill>
                                        <a:latin typeface="+mn-lt"/>
                                        <a:ea typeface="+mn-ea"/>
                                        <a:cs typeface="+mn-cs"/>
                                      </a:rPr>
                                      <m:t>𝒎</m:t>
                                    </m:r>
                                    <m:r>
                                      <a:rPr lang="es-EC" sz="1400" kern="1200">
                                        <a:solidFill>
                                          <a:schemeClr val="dk1"/>
                                        </a:solidFill>
                                        <a:latin typeface="+mn-lt"/>
                                        <a:ea typeface="+mn-ea"/>
                                        <a:cs typeface="+mn-cs"/>
                                      </a:rPr>
                                      <m:t>∙</m:t>
                                    </m:r>
                                    <m:r>
                                      <a:rPr lang="es-EC" sz="1400" kern="1200">
                                        <a:solidFill>
                                          <a:schemeClr val="dk1"/>
                                        </a:solidFill>
                                        <a:latin typeface="+mn-lt"/>
                                        <a:ea typeface="+mn-ea"/>
                                        <a:cs typeface="+mn-cs"/>
                                      </a:rPr>
                                      <m:t>𝑪𝒑</m:t>
                                    </m:r>
                                    <m:r>
                                      <a:rPr lang="es-EC" sz="1400" kern="1200">
                                        <a:solidFill>
                                          <a:schemeClr val="dk1"/>
                                        </a:solidFill>
                                        <a:latin typeface="+mn-lt"/>
                                        <a:ea typeface="+mn-ea"/>
                                        <a:cs typeface="+mn-cs"/>
                                      </a:rPr>
                                      <m:t>∙∆</m:t>
                                    </m:r>
                                    <m:r>
                                      <a:rPr lang="es-EC" sz="1400" kern="1200">
                                        <a:solidFill>
                                          <a:schemeClr val="dk1"/>
                                        </a:solidFill>
                                        <a:latin typeface="+mn-lt"/>
                                        <a:ea typeface="+mn-ea"/>
                                        <a:cs typeface="+mn-cs"/>
                                      </a:rPr>
                                      <m:t>𝑻</m:t>
                                    </m:r>
                                  </m:e>
                                </m:acc>
                                <m:r>
                                  <a:rPr lang="es-EC" sz="1400" kern="1200">
                                    <a:solidFill>
                                      <a:schemeClr val="dk1"/>
                                    </a:solidFill>
                                    <a:latin typeface="+mn-lt"/>
                                    <a:ea typeface="+mn-ea"/>
                                    <a:cs typeface="+mn-cs"/>
                                  </a:rPr>
                                  <m:t> </m:t>
                                </m:r>
                              </m:oMath>
                            </m:oMathPara>
                          </a14:m>
                          <a:endParaRPr lang="es-EC" sz="1400" kern="1200" dirty="0">
                            <a:solidFill>
                              <a:schemeClr val="dk1"/>
                            </a:solidFill>
                            <a:latin typeface="+mn-lt"/>
                            <a:ea typeface="+mn-ea"/>
                            <a:cs typeface="+mn-cs"/>
                          </a:endParaRPr>
                        </a:p>
                      </a:txBody>
                      <a:tcPr/>
                    </a:tc>
                    <a:tc hMerge="1">
                      <a:txBody>
                        <a:bodyPr/>
                        <a:lstStyle/>
                        <a:p>
                          <a:endParaRPr lang="es-EC" dirty="0"/>
                        </a:p>
                      </a:txBody>
                      <a:tcPr/>
                    </a:tc>
                  </a:tr>
                  <a:tr h="410200">
                    <a:tc>
                      <a:txBody>
                        <a:bodyPr/>
                        <a:lstStyle/>
                        <a:p>
                          <a:pPr marL="0" algn="ctr" defTabSz="457200" rtl="0" eaLnBrk="1" latinLnBrk="0" hangingPunct="1"/>
                          <a:r>
                            <a:rPr lang="es-EC" sz="1400" kern="1200" dirty="0" smtClean="0">
                              <a:solidFill>
                                <a:schemeClr val="dk1"/>
                              </a:solidFill>
                              <a:latin typeface="+mn-lt"/>
                              <a:ea typeface="+mn-ea"/>
                              <a:cs typeface="+mn-cs"/>
                            </a:rPr>
                            <a:t>Presión 1</a:t>
                          </a:r>
                          <a:endParaRPr lang="es-EC" sz="1400"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sz="1400" kern="1200" dirty="0" smtClean="0">
                              <a:solidFill>
                                <a:schemeClr val="dk1"/>
                              </a:solidFill>
                              <a:latin typeface="+mn-lt"/>
                              <a:ea typeface="+mn-ea"/>
                              <a:cs typeface="+mn-cs"/>
                            </a:rPr>
                            <a:t>Presión Atmosférica</a:t>
                          </a:r>
                          <a:endParaRPr lang="es-EC" sz="1400"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400" kern="1200" smtClean="0">
                                    <a:solidFill>
                                      <a:schemeClr val="dk1"/>
                                    </a:solidFill>
                                    <a:latin typeface="+mn-lt"/>
                                    <a:ea typeface="+mn-ea"/>
                                    <a:cs typeface="+mn-cs"/>
                                  </a:rPr>
                                  <m:t>7</m:t>
                                </m:r>
                                <m:r>
                                  <a:rPr lang="es-EC" sz="1400" kern="1200" smtClean="0">
                                    <a:solidFill>
                                      <a:schemeClr val="dk1"/>
                                    </a:solidFill>
                                    <a:latin typeface="+mn-lt"/>
                                    <a:ea typeface="+mn-ea"/>
                                    <a:cs typeface="+mn-cs"/>
                                  </a:rPr>
                                  <m:t>3</m:t>
                                </m:r>
                                <m:r>
                                  <a:rPr lang="es-ES" sz="1400" kern="1200" smtClean="0">
                                    <a:solidFill>
                                      <a:schemeClr val="dk1"/>
                                    </a:solidFill>
                                    <a:latin typeface="+mn-lt"/>
                                    <a:ea typeface="+mn-ea"/>
                                    <a:cs typeface="+mn-cs"/>
                                  </a:rPr>
                                  <m:t> </m:t>
                                </m:r>
                                <m:r>
                                  <a:rPr lang="es-ES" sz="1400" kern="1200" smtClean="0">
                                    <a:solidFill>
                                      <a:schemeClr val="dk1"/>
                                    </a:solidFill>
                                    <a:latin typeface="+mn-lt"/>
                                    <a:ea typeface="+mn-ea"/>
                                    <a:cs typeface="+mn-cs"/>
                                  </a:rPr>
                                  <m:t>𝐾𝑃𝑎</m:t>
                                </m:r>
                              </m:oMath>
                            </m:oMathPara>
                          </a14:m>
                          <a:endParaRPr lang="es-EC" sz="1400" kern="1200" dirty="0">
                            <a:solidFill>
                              <a:schemeClr val="dk1"/>
                            </a:solidFill>
                            <a:latin typeface="+mn-lt"/>
                            <a:ea typeface="+mn-ea"/>
                            <a:cs typeface="+mn-cs"/>
                          </a:endParaRPr>
                        </a:p>
                      </a:txBody>
                      <a:tcPr/>
                    </a:tc>
                  </a:tr>
                  <a:tr h="307658">
                    <a:tc>
                      <a:txBody>
                        <a:bodyPr/>
                        <a:lstStyle/>
                        <a:p>
                          <a:pPr marL="0" algn="ctr" defTabSz="457200" rtl="0" eaLnBrk="1" latinLnBrk="0" hangingPunct="1"/>
                          <a:r>
                            <a:rPr lang="es-EC" sz="1400" kern="1200" dirty="0" smtClean="0">
                              <a:solidFill>
                                <a:schemeClr val="dk1"/>
                              </a:solidFill>
                              <a:latin typeface="+mn-lt"/>
                              <a:ea typeface="+mn-ea"/>
                              <a:cs typeface="+mn-cs"/>
                            </a:rPr>
                            <a:t>Trabajo de la Bomba</a:t>
                          </a:r>
                          <a:endParaRPr lang="es-EC" sz="1400"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400" kern="1200" smtClean="0">
                                        <a:solidFill>
                                          <a:schemeClr val="dk1"/>
                                        </a:solidFill>
                                        <a:latin typeface="+mn-lt"/>
                                        <a:ea typeface="+mn-ea"/>
                                        <a:cs typeface="+mn-cs"/>
                                      </a:rPr>
                                    </m:ctrlPr>
                                  </m:sSubPr>
                                  <m:e>
                                    <m:r>
                                      <a:rPr lang="es-EC" sz="1400" kern="1200">
                                        <a:solidFill>
                                          <a:schemeClr val="dk1"/>
                                        </a:solidFill>
                                        <a:latin typeface="+mn-lt"/>
                                        <a:ea typeface="+mn-ea"/>
                                        <a:cs typeface="+mn-cs"/>
                                      </a:rPr>
                                      <m:t>𝒘</m:t>
                                    </m:r>
                                  </m:e>
                                  <m:sub>
                                    <m:r>
                                      <a:rPr lang="es-EC" sz="1400" kern="1200">
                                        <a:solidFill>
                                          <a:schemeClr val="dk1"/>
                                        </a:solidFill>
                                        <a:latin typeface="+mn-lt"/>
                                        <a:ea typeface="+mn-ea"/>
                                        <a:cs typeface="+mn-cs"/>
                                      </a:rPr>
                                      <m:t>𝒃</m:t>
                                    </m:r>
                                  </m:sub>
                                </m:sSub>
                                <m:r>
                                  <a:rPr lang="es-EC" sz="1400" kern="1200">
                                    <a:solidFill>
                                      <a:schemeClr val="dk1"/>
                                    </a:solidFill>
                                    <a:latin typeface="+mn-lt"/>
                                    <a:ea typeface="+mn-ea"/>
                                    <a:cs typeface="+mn-cs"/>
                                  </a:rPr>
                                  <m:t>=</m:t>
                                </m:r>
                                <m:sSub>
                                  <m:sSubPr>
                                    <m:ctrlPr>
                                      <a:rPr lang="es-EC" sz="1400" kern="1200">
                                        <a:solidFill>
                                          <a:schemeClr val="dk1"/>
                                        </a:solidFill>
                                        <a:latin typeface="+mn-lt"/>
                                        <a:ea typeface="+mn-ea"/>
                                        <a:cs typeface="+mn-cs"/>
                                      </a:rPr>
                                    </m:ctrlPr>
                                  </m:sSubPr>
                                  <m:e>
                                    <m:r>
                                      <a:rPr lang="es-EC" sz="1400" kern="1200">
                                        <a:solidFill>
                                          <a:schemeClr val="dk1"/>
                                        </a:solidFill>
                                        <a:latin typeface="+mn-lt"/>
                                        <a:ea typeface="+mn-ea"/>
                                        <a:cs typeface="+mn-cs"/>
                                      </a:rPr>
                                      <m:t>𝒗</m:t>
                                    </m:r>
                                  </m:e>
                                  <m:sub>
                                    <m:r>
                                      <a:rPr lang="es-EC" sz="1400" kern="1200">
                                        <a:solidFill>
                                          <a:schemeClr val="dk1"/>
                                        </a:solidFill>
                                        <a:latin typeface="+mn-lt"/>
                                        <a:ea typeface="+mn-ea"/>
                                        <a:cs typeface="+mn-cs"/>
                                      </a:rPr>
                                      <m:t>1</m:t>
                                    </m:r>
                                  </m:sub>
                                </m:sSub>
                                <m:r>
                                  <a:rPr lang="es-EC" sz="1400" kern="1200">
                                    <a:solidFill>
                                      <a:schemeClr val="dk1"/>
                                    </a:solidFill>
                                    <a:latin typeface="+mn-lt"/>
                                    <a:ea typeface="+mn-ea"/>
                                    <a:cs typeface="+mn-cs"/>
                                  </a:rPr>
                                  <m:t>∙</m:t>
                                </m:r>
                                <m:d>
                                  <m:dPr>
                                    <m:ctrlPr>
                                      <a:rPr lang="es-EC" sz="1400" kern="1200">
                                        <a:solidFill>
                                          <a:schemeClr val="dk1"/>
                                        </a:solidFill>
                                        <a:latin typeface="+mn-lt"/>
                                        <a:ea typeface="+mn-ea"/>
                                        <a:cs typeface="+mn-cs"/>
                                      </a:rPr>
                                    </m:ctrlPr>
                                  </m:dPr>
                                  <m:e>
                                    <m:sSub>
                                      <m:sSubPr>
                                        <m:ctrlPr>
                                          <a:rPr lang="es-EC" sz="1400" kern="1200">
                                            <a:solidFill>
                                              <a:schemeClr val="dk1"/>
                                            </a:solidFill>
                                            <a:latin typeface="+mn-lt"/>
                                            <a:ea typeface="+mn-ea"/>
                                            <a:cs typeface="+mn-cs"/>
                                          </a:rPr>
                                        </m:ctrlPr>
                                      </m:sSubPr>
                                      <m:e>
                                        <m:r>
                                          <a:rPr lang="es-EC" sz="1400" kern="1200">
                                            <a:solidFill>
                                              <a:schemeClr val="dk1"/>
                                            </a:solidFill>
                                            <a:latin typeface="+mn-lt"/>
                                            <a:ea typeface="+mn-ea"/>
                                            <a:cs typeface="+mn-cs"/>
                                          </a:rPr>
                                          <m:t>𝑷</m:t>
                                        </m:r>
                                      </m:e>
                                      <m:sub>
                                        <m:r>
                                          <a:rPr lang="es-EC" sz="1400" kern="1200">
                                            <a:solidFill>
                                              <a:schemeClr val="dk1"/>
                                            </a:solidFill>
                                            <a:latin typeface="+mn-lt"/>
                                            <a:ea typeface="+mn-ea"/>
                                            <a:cs typeface="+mn-cs"/>
                                          </a:rPr>
                                          <m:t>2</m:t>
                                        </m:r>
                                      </m:sub>
                                    </m:sSub>
                                    <m:r>
                                      <a:rPr lang="es-EC" sz="1400" kern="1200">
                                        <a:solidFill>
                                          <a:schemeClr val="dk1"/>
                                        </a:solidFill>
                                        <a:latin typeface="+mn-lt"/>
                                        <a:ea typeface="+mn-ea"/>
                                        <a:cs typeface="+mn-cs"/>
                                      </a:rPr>
                                      <m:t>−</m:t>
                                    </m:r>
                                    <m:sSub>
                                      <m:sSubPr>
                                        <m:ctrlPr>
                                          <a:rPr lang="es-EC" sz="1400" kern="1200">
                                            <a:solidFill>
                                              <a:schemeClr val="dk1"/>
                                            </a:solidFill>
                                            <a:latin typeface="+mn-lt"/>
                                            <a:ea typeface="+mn-ea"/>
                                            <a:cs typeface="+mn-cs"/>
                                          </a:rPr>
                                        </m:ctrlPr>
                                      </m:sSubPr>
                                      <m:e>
                                        <m:r>
                                          <a:rPr lang="es-EC" sz="1400" kern="1200">
                                            <a:solidFill>
                                              <a:schemeClr val="dk1"/>
                                            </a:solidFill>
                                            <a:latin typeface="+mn-lt"/>
                                            <a:ea typeface="+mn-ea"/>
                                            <a:cs typeface="+mn-cs"/>
                                          </a:rPr>
                                          <m:t>𝑷</m:t>
                                        </m:r>
                                      </m:e>
                                      <m:sub>
                                        <m:r>
                                          <a:rPr lang="es-EC" sz="1400" kern="1200">
                                            <a:solidFill>
                                              <a:schemeClr val="dk1"/>
                                            </a:solidFill>
                                            <a:latin typeface="+mn-lt"/>
                                            <a:ea typeface="+mn-ea"/>
                                            <a:cs typeface="+mn-cs"/>
                                          </a:rPr>
                                          <m:t>1</m:t>
                                        </m:r>
                                      </m:sub>
                                    </m:sSub>
                                  </m:e>
                                </m:d>
                                <m:r>
                                  <a:rPr lang="es-EC" sz="1400" kern="1200">
                                    <a:solidFill>
                                      <a:schemeClr val="dk1"/>
                                    </a:solidFill>
                                    <a:latin typeface="+mn-lt"/>
                                    <a:ea typeface="+mn-ea"/>
                                    <a:cs typeface="+mn-cs"/>
                                  </a:rPr>
                                  <m:t> </m:t>
                                </m:r>
                              </m:oMath>
                            </m:oMathPara>
                          </a14:m>
                          <a:endParaRPr lang="es-EC" sz="1400" kern="1200" dirty="0">
                            <a:solidFill>
                              <a:schemeClr val="dk1"/>
                            </a:solidFill>
                            <a:latin typeface="+mn-lt"/>
                            <a:ea typeface="+mn-ea"/>
                            <a:cs typeface="+mn-cs"/>
                          </a:endParaRPr>
                        </a:p>
                      </a:txBody>
                      <a:tcPr/>
                    </a:tc>
                    <a:tc>
                      <a:txBody>
                        <a:bodyPr/>
                        <a:lstStyle/>
                        <a:p>
                          <a:pPr marL="0" algn="ctr" defTabSz="457200" rtl="0" eaLnBrk="1" latinLnBrk="0" hangingPunct="1"/>
                          <a14:m>
                            <m:oMathPara xmlns:m="http://schemas.openxmlformats.org/officeDocument/2006/math">
                              <m:oMathParaPr>
                                <m:jc m:val="centerGroup"/>
                              </m:oMathParaPr>
                              <m:oMath xmlns:m="http://schemas.openxmlformats.org/officeDocument/2006/math">
                                <m:r>
                                  <a:rPr lang="es-ES" sz="1400" kern="1200" smtClean="0">
                                    <a:solidFill>
                                      <a:schemeClr val="dk1"/>
                                    </a:solidFill>
                                    <a:latin typeface="+mn-lt"/>
                                    <a:ea typeface="+mn-ea"/>
                                    <a:cs typeface="+mn-cs"/>
                                  </a:rPr>
                                  <m:t>𝟎</m:t>
                                </m:r>
                                <m:r>
                                  <a:rPr lang="es-ES" sz="1400" kern="1200" smtClean="0">
                                    <a:solidFill>
                                      <a:schemeClr val="dk1"/>
                                    </a:solidFill>
                                    <a:latin typeface="+mn-lt"/>
                                    <a:ea typeface="+mn-ea"/>
                                    <a:cs typeface="+mn-cs"/>
                                  </a:rPr>
                                  <m:t>.</m:t>
                                </m:r>
                                <m:r>
                                  <a:rPr lang="es-ES" sz="1400" kern="1200" smtClean="0">
                                    <a:solidFill>
                                      <a:schemeClr val="dk1"/>
                                    </a:solidFill>
                                    <a:latin typeface="+mn-lt"/>
                                    <a:ea typeface="+mn-ea"/>
                                    <a:cs typeface="+mn-cs"/>
                                  </a:rPr>
                                  <m:t>𝟑𝟏𝟐𝟗</m:t>
                                </m:r>
                                <m:r>
                                  <a:rPr lang="es-ES" sz="1400" kern="1200" smtClean="0">
                                    <a:solidFill>
                                      <a:schemeClr val="dk1"/>
                                    </a:solidFill>
                                    <a:latin typeface="+mn-lt"/>
                                    <a:ea typeface="+mn-ea"/>
                                    <a:cs typeface="+mn-cs"/>
                                  </a:rPr>
                                  <m:t> </m:t>
                                </m:r>
                                <m:d>
                                  <m:dPr>
                                    <m:begChr m:val="["/>
                                    <m:endChr m:val="]"/>
                                    <m:ctrlPr>
                                      <a:rPr lang="es-EC" sz="1400" kern="1200">
                                        <a:solidFill>
                                          <a:schemeClr val="dk1"/>
                                        </a:solidFill>
                                        <a:latin typeface="+mn-lt"/>
                                        <a:ea typeface="+mn-ea"/>
                                        <a:cs typeface="+mn-cs"/>
                                      </a:rPr>
                                    </m:ctrlPr>
                                  </m:dPr>
                                  <m:e>
                                    <m:r>
                                      <a:rPr lang="es-ES" sz="1400" kern="1200">
                                        <a:solidFill>
                                          <a:schemeClr val="dk1"/>
                                        </a:solidFill>
                                        <a:latin typeface="+mn-lt"/>
                                        <a:ea typeface="+mn-ea"/>
                                        <a:cs typeface="+mn-cs"/>
                                      </a:rPr>
                                      <m:t>𝒌𝑱</m:t>
                                    </m:r>
                                    <m:r>
                                      <a:rPr lang="es-ES" sz="1400" kern="1200">
                                        <a:solidFill>
                                          <a:schemeClr val="dk1"/>
                                        </a:solidFill>
                                        <a:latin typeface="+mn-lt"/>
                                        <a:ea typeface="+mn-ea"/>
                                        <a:cs typeface="+mn-cs"/>
                                      </a:rPr>
                                      <m:t>/</m:t>
                                    </m:r>
                                    <m:r>
                                      <a:rPr lang="es-ES" sz="1400" kern="1200">
                                        <a:solidFill>
                                          <a:schemeClr val="dk1"/>
                                        </a:solidFill>
                                        <a:latin typeface="+mn-lt"/>
                                        <a:ea typeface="+mn-ea"/>
                                        <a:cs typeface="+mn-cs"/>
                                      </a:rPr>
                                      <m:t>𝒌𝒈</m:t>
                                    </m:r>
                                  </m:e>
                                </m:d>
                              </m:oMath>
                            </m:oMathPara>
                          </a14:m>
                          <a:endParaRPr lang="es-EC" sz="1400" kern="1200" dirty="0">
                            <a:solidFill>
                              <a:schemeClr val="dk1"/>
                            </a:solidFill>
                            <a:latin typeface="+mn-lt"/>
                            <a:ea typeface="+mn-ea"/>
                            <a:cs typeface="+mn-cs"/>
                          </a:endParaRPr>
                        </a:p>
                      </a:txBody>
                      <a:tcPr/>
                    </a:tc>
                  </a:tr>
                  <a:tr h="307658">
                    <a:tc>
                      <a:txBody>
                        <a:bodyPr/>
                        <a:lstStyle/>
                        <a:p>
                          <a:pPr marL="0" algn="ctr" defTabSz="457200" rtl="0" eaLnBrk="1" latinLnBrk="0" hangingPunct="1"/>
                          <a:r>
                            <a:rPr lang="es-EC" sz="1400" kern="1200" dirty="0" smtClean="0">
                              <a:solidFill>
                                <a:schemeClr val="dk1"/>
                              </a:solidFill>
                              <a:latin typeface="+mn-lt"/>
                              <a:ea typeface="+mn-ea"/>
                              <a:cs typeface="+mn-cs"/>
                            </a:rPr>
                            <a:t>Entalpia en 2</a:t>
                          </a:r>
                          <a:endParaRPr lang="es-EC" sz="1400"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400" kern="1200" smtClean="0">
                                        <a:solidFill>
                                          <a:schemeClr val="dk1"/>
                                        </a:solidFill>
                                        <a:latin typeface="+mn-lt"/>
                                        <a:ea typeface="+mn-ea"/>
                                        <a:cs typeface="+mn-cs"/>
                                      </a:rPr>
                                    </m:ctrlPr>
                                  </m:sSubPr>
                                  <m:e>
                                    <m:r>
                                      <a:rPr lang="es-ES" sz="1400" kern="1200">
                                        <a:solidFill>
                                          <a:schemeClr val="dk1"/>
                                        </a:solidFill>
                                        <a:latin typeface="+mn-lt"/>
                                        <a:ea typeface="+mn-ea"/>
                                        <a:cs typeface="+mn-cs"/>
                                      </a:rPr>
                                      <m:t>𝒉</m:t>
                                    </m:r>
                                  </m:e>
                                  <m:sub>
                                    <m:r>
                                      <a:rPr lang="es-ES" sz="1400" kern="1200">
                                        <a:solidFill>
                                          <a:schemeClr val="dk1"/>
                                        </a:solidFill>
                                        <a:latin typeface="+mn-lt"/>
                                        <a:ea typeface="+mn-ea"/>
                                        <a:cs typeface="+mn-cs"/>
                                      </a:rPr>
                                      <m:t>𝟐</m:t>
                                    </m:r>
                                  </m:sub>
                                </m:sSub>
                                <m:r>
                                  <a:rPr lang="es-ES" sz="1400" kern="1200">
                                    <a:solidFill>
                                      <a:schemeClr val="dk1"/>
                                    </a:solidFill>
                                    <a:latin typeface="+mn-lt"/>
                                    <a:ea typeface="+mn-ea"/>
                                    <a:cs typeface="+mn-cs"/>
                                  </a:rPr>
                                  <m:t>=</m:t>
                                </m:r>
                                <m:sSub>
                                  <m:sSubPr>
                                    <m:ctrlPr>
                                      <a:rPr lang="es-EC" sz="1400" kern="1200">
                                        <a:solidFill>
                                          <a:schemeClr val="dk1"/>
                                        </a:solidFill>
                                        <a:latin typeface="+mn-lt"/>
                                        <a:ea typeface="+mn-ea"/>
                                        <a:cs typeface="+mn-cs"/>
                                      </a:rPr>
                                    </m:ctrlPr>
                                  </m:sSubPr>
                                  <m:e>
                                    <m:r>
                                      <a:rPr lang="es-ES" sz="1400" kern="1200">
                                        <a:solidFill>
                                          <a:schemeClr val="dk1"/>
                                        </a:solidFill>
                                        <a:latin typeface="+mn-lt"/>
                                        <a:ea typeface="+mn-ea"/>
                                        <a:cs typeface="+mn-cs"/>
                                      </a:rPr>
                                      <m:t>𝒉</m:t>
                                    </m:r>
                                  </m:e>
                                  <m:sub>
                                    <m:r>
                                      <a:rPr lang="es-ES" sz="1400" kern="1200">
                                        <a:solidFill>
                                          <a:schemeClr val="dk1"/>
                                        </a:solidFill>
                                        <a:latin typeface="+mn-lt"/>
                                        <a:ea typeface="+mn-ea"/>
                                        <a:cs typeface="+mn-cs"/>
                                      </a:rPr>
                                      <m:t>𝟏</m:t>
                                    </m:r>
                                  </m:sub>
                                </m:sSub>
                                <m:r>
                                  <a:rPr lang="es-ES" sz="1400" kern="1200">
                                    <a:solidFill>
                                      <a:schemeClr val="dk1"/>
                                    </a:solidFill>
                                    <a:latin typeface="+mn-lt"/>
                                    <a:ea typeface="+mn-ea"/>
                                    <a:cs typeface="+mn-cs"/>
                                  </a:rPr>
                                  <m:t>+</m:t>
                                </m:r>
                                <m:sSub>
                                  <m:sSubPr>
                                    <m:ctrlPr>
                                      <a:rPr lang="es-EC" sz="1400" kern="1200">
                                        <a:solidFill>
                                          <a:schemeClr val="dk1"/>
                                        </a:solidFill>
                                        <a:latin typeface="+mn-lt"/>
                                        <a:ea typeface="+mn-ea"/>
                                        <a:cs typeface="+mn-cs"/>
                                      </a:rPr>
                                    </m:ctrlPr>
                                  </m:sSubPr>
                                  <m:e>
                                    <m:r>
                                      <a:rPr lang="es-ES" sz="1400" kern="1200">
                                        <a:solidFill>
                                          <a:schemeClr val="dk1"/>
                                        </a:solidFill>
                                        <a:latin typeface="+mn-lt"/>
                                        <a:ea typeface="+mn-ea"/>
                                        <a:cs typeface="+mn-cs"/>
                                      </a:rPr>
                                      <m:t>𝒘</m:t>
                                    </m:r>
                                  </m:e>
                                  <m:sub>
                                    <m:r>
                                      <a:rPr lang="es-ES" sz="1400" kern="1200">
                                        <a:solidFill>
                                          <a:schemeClr val="dk1"/>
                                        </a:solidFill>
                                        <a:latin typeface="+mn-lt"/>
                                        <a:ea typeface="+mn-ea"/>
                                        <a:cs typeface="+mn-cs"/>
                                      </a:rPr>
                                      <m:t>𝒃𝒐𝒎𝒃𝒂</m:t>
                                    </m:r>
                                  </m:sub>
                                </m:sSub>
                              </m:oMath>
                            </m:oMathPara>
                          </a14:m>
                          <a:endParaRPr lang="es-EC" sz="1400" kern="1200" dirty="0">
                            <a:solidFill>
                              <a:schemeClr val="dk1"/>
                            </a:solidFill>
                            <a:latin typeface="+mn-lt"/>
                            <a:ea typeface="+mn-ea"/>
                            <a:cs typeface="+mn-cs"/>
                          </a:endParaRPr>
                        </a:p>
                      </a:txBody>
                      <a:tcPr/>
                    </a:tc>
                    <a:tc>
                      <a:txBody>
                        <a:bodyPr/>
                        <a:lstStyle/>
                        <a:p>
                          <a:pPr marL="0" algn="ctr" defTabSz="457200" rtl="0" eaLnBrk="1" latinLnBrk="0" hangingPunct="1"/>
                          <a14:m>
                            <m:oMathPara xmlns:m="http://schemas.openxmlformats.org/officeDocument/2006/math">
                              <m:oMathParaPr>
                                <m:jc m:val="centerGroup"/>
                              </m:oMathParaPr>
                              <m:oMath xmlns:m="http://schemas.openxmlformats.org/officeDocument/2006/math">
                                <m:r>
                                  <a:rPr lang="es-ES" sz="1400" kern="1200" smtClean="0">
                                    <a:solidFill>
                                      <a:schemeClr val="dk1"/>
                                    </a:solidFill>
                                    <a:latin typeface="+mn-lt"/>
                                    <a:ea typeface="+mn-ea"/>
                                    <a:cs typeface="+mn-cs"/>
                                  </a:rPr>
                                  <m:t>167.88 </m:t>
                                </m:r>
                                <m:d>
                                  <m:dPr>
                                    <m:begChr m:val="["/>
                                    <m:endChr m:val="]"/>
                                    <m:ctrlPr>
                                      <a:rPr lang="es-EC" sz="1400" kern="1200">
                                        <a:solidFill>
                                          <a:schemeClr val="dk1"/>
                                        </a:solidFill>
                                        <a:latin typeface="+mn-lt"/>
                                        <a:ea typeface="+mn-ea"/>
                                        <a:cs typeface="+mn-cs"/>
                                      </a:rPr>
                                    </m:ctrlPr>
                                  </m:dPr>
                                  <m:e>
                                    <m:r>
                                      <a:rPr lang="es-ES" sz="1400" kern="1200">
                                        <a:solidFill>
                                          <a:schemeClr val="dk1"/>
                                        </a:solidFill>
                                        <a:latin typeface="+mn-lt"/>
                                        <a:ea typeface="+mn-ea"/>
                                        <a:cs typeface="+mn-cs"/>
                                      </a:rPr>
                                      <m:t>𝑘𝐽</m:t>
                                    </m:r>
                                    <m:r>
                                      <a:rPr lang="es-ES" sz="1400" kern="1200">
                                        <a:solidFill>
                                          <a:schemeClr val="dk1"/>
                                        </a:solidFill>
                                        <a:latin typeface="+mn-lt"/>
                                        <a:ea typeface="+mn-ea"/>
                                        <a:cs typeface="+mn-cs"/>
                                      </a:rPr>
                                      <m:t>/</m:t>
                                    </m:r>
                                    <m:r>
                                      <a:rPr lang="es-ES" sz="1400" kern="1200">
                                        <a:solidFill>
                                          <a:schemeClr val="dk1"/>
                                        </a:solidFill>
                                        <a:latin typeface="+mn-lt"/>
                                        <a:ea typeface="+mn-ea"/>
                                        <a:cs typeface="+mn-cs"/>
                                      </a:rPr>
                                      <m:t>𝑘𝑔</m:t>
                                    </m:r>
                                  </m:e>
                                </m:d>
                              </m:oMath>
                            </m:oMathPara>
                          </a14:m>
                          <a:endParaRPr lang="es-EC" sz="1400" kern="1200" dirty="0">
                            <a:solidFill>
                              <a:schemeClr val="dk1"/>
                            </a:solidFill>
                            <a:latin typeface="+mn-lt"/>
                            <a:ea typeface="+mn-ea"/>
                            <a:cs typeface="+mn-cs"/>
                          </a:endParaRPr>
                        </a:p>
                      </a:txBody>
                      <a:tcPr/>
                    </a:tc>
                  </a:tr>
                  <a:tr h="316713">
                    <a:tc>
                      <a:txBody>
                        <a:bodyPr/>
                        <a:lstStyle/>
                        <a:p>
                          <a:pPr marL="0" algn="ctr" defTabSz="457200" rtl="0" eaLnBrk="1" latinLnBrk="0" hangingPunct="1"/>
                          <a:r>
                            <a:rPr lang="es-EC" sz="1400" kern="1200" dirty="0" smtClean="0">
                              <a:solidFill>
                                <a:schemeClr val="dk1"/>
                              </a:solidFill>
                              <a:latin typeface="+mn-lt"/>
                              <a:ea typeface="+mn-ea"/>
                              <a:cs typeface="+mn-cs"/>
                            </a:rPr>
                            <a:t>Temperatura en 2</a:t>
                          </a:r>
                          <a:endParaRPr lang="es-EC" sz="1400" kern="1200" dirty="0">
                            <a:solidFill>
                              <a:schemeClr val="dk1"/>
                            </a:solidFill>
                            <a:latin typeface="+mn-lt"/>
                            <a:ea typeface="+mn-ea"/>
                            <a:cs typeface="+mn-cs"/>
                          </a:endParaRPr>
                        </a:p>
                      </a:txBody>
                      <a:tcPr/>
                    </a:tc>
                    <a:tc>
                      <a:txBody>
                        <a:bodyPr/>
                        <a:lstStyle/>
                        <a:p>
                          <a:pPr marL="0" algn="ctr" defTabSz="457200" rtl="0" eaLnBrk="1" latinLnBrk="0" hangingPunct="1"/>
                          <a14:m>
                            <m:oMathPara xmlns:m="http://schemas.openxmlformats.org/officeDocument/2006/math">
                              <m:oMathParaPr>
                                <m:jc m:val="centerGroup"/>
                              </m:oMathParaPr>
                              <m:oMath xmlns:m="http://schemas.openxmlformats.org/officeDocument/2006/math">
                                <m:sSub>
                                  <m:sSubPr>
                                    <m:ctrlPr>
                                      <a:rPr lang="es-EC" sz="1400" kern="1200" smtClean="0">
                                        <a:solidFill>
                                          <a:schemeClr val="dk1"/>
                                        </a:solidFill>
                                        <a:latin typeface="+mn-lt"/>
                                        <a:ea typeface="+mn-ea"/>
                                        <a:cs typeface="+mn-cs"/>
                                      </a:rPr>
                                    </m:ctrlPr>
                                  </m:sSubPr>
                                  <m:e>
                                    <m:r>
                                      <a:rPr lang="es-ES" sz="1400" kern="1200">
                                        <a:solidFill>
                                          <a:schemeClr val="dk1"/>
                                        </a:solidFill>
                                        <a:latin typeface="+mn-lt"/>
                                        <a:ea typeface="+mn-ea"/>
                                        <a:cs typeface="+mn-cs"/>
                                      </a:rPr>
                                      <m:t>𝑻</m:t>
                                    </m:r>
                                  </m:e>
                                  <m:sub>
                                    <m:r>
                                      <a:rPr lang="es-ES" sz="1400" kern="1200">
                                        <a:solidFill>
                                          <a:schemeClr val="dk1"/>
                                        </a:solidFill>
                                        <a:latin typeface="+mn-lt"/>
                                        <a:ea typeface="+mn-ea"/>
                                        <a:cs typeface="+mn-cs"/>
                                      </a:rPr>
                                      <m:t>𝟐</m:t>
                                    </m:r>
                                  </m:sub>
                                </m:sSub>
                              </m:oMath>
                            </m:oMathPara>
                          </a14:m>
                          <a:endParaRPr lang="es-EC" sz="1400" kern="1200" dirty="0">
                            <a:solidFill>
                              <a:schemeClr val="dk1"/>
                            </a:solidFill>
                            <a:latin typeface="+mn-lt"/>
                            <a:ea typeface="+mn-ea"/>
                            <a:cs typeface="+mn-cs"/>
                          </a:endParaRPr>
                        </a:p>
                      </a:txBody>
                      <a:tcPr/>
                    </a:tc>
                    <a:tc>
                      <a:txBody>
                        <a:bodyPr/>
                        <a:lstStyle/>
                        <a:p>
                          <a:pPr marL="0" algn="ctr" defTabSz="457200" rtl="0" eaLnBrk="1" latinLnBrk="0" hangingPunct="1"/>
                          <a14:m>
                            <m:oMathPara xmlns:m="http://schemas.openxmlformats.org/officeDocument/2006/math">
                              <m:oMathParaPr>
                                <m:jc m:val="centerGroup"/>
                              </m:oMathParaPr>
                              <m:oMath xmlns:m="http://schemas.openxmlformats.org/officeDocument/2006/math">
                                <m:r>
                                  <a:rPr lang="es-ES" sz="1400" kern="1200" smtClean="0">
                                    <a:solidFill>
                                      <a:schemeClr val="dk1"/>
                                    </a:solidFill>
                                    <a:latin typeface="+mn-lt"/>
                                    <a:ea typeface="+mn-ea"/>
                                    <a:cs typeface="+mn-cs"/>
                                  </a:rPr>
                                  <m:t>𝟒𝟎</m:t>
                                </m:r>
                                <m:r>
                                  <a:rPr lang="es-ES" sz="1400" kern="1200" smtClean="0">
                                    <a:solidFill>
                                      <a:schemeClr val="dk1"/>
                                    </a:solidFill>
                                    <a:latin typeface="+mn-lt"/>
                                    <a:ea typeface="+mn-ea"/>
                                    <a:cs typeface="+mn-cs"/>
                                  </a:rPr>
                                  <m:t>.</m:t>
                                </m:r>
                                <m:r>
                                  <a:rPr lang="es-ES" sz="1400" kern="1200" smtClean="0">
                                    <a:solidFill>
                                      <a:schemeClr val="dk1"/>
                                    </a:solidFill>
                                    <a:latin typeface="+mn-lt"/>
                                    <a:ea typeface="+mn-ea"/>
                                    <a:cs typeface="+mn-cs"/>
                                  </a:rPr>
                                  <m:t>𝟑</m:t>
                                </m:r>
                                <m:r>
                                  <a:rPr lang="es-ES" sz="1400" kern="1200" smtClean="0">
                                    <a:solidFill>
                                      <a:schemeClr val="dk1"/>
                                    </a:solidFill>
                                    <a:latin typeface="+mn-lt"/>
                                    <a:ea typeface="+mn-ea"/>
                                    <a:cs typeface="+mn-cs"/>
                                  </a:rPr>
                                  <m:t>  </m:t>
                                </m:r>
                                <m:d>
                                  <m:dPr>
                                    <m:begChr m:val="["/>
                                    <m:endChr m:val="]"/>
                                    <m:ctrlPr>
                                      <a:rPr lang="es-EC" sz="1400" kern="1200">
                                        <a:solidFill>
                                          <a:schemeClr val="dk1"/>
                                        </a:solidFill>
                                        <a:latin typeface="+mn-lt"/>
                                        <a:ea typeface="+mn-ea"/>
                                        <a:cs typeface="+mn-cs"/>
                                      </a:rPr>
                                    </m:ctrlPr>
                                  </m:dPr>
                                  <m:e>
                                    <m:r>
                                      <a:rPr lang="es-ES" sz="1400" kern="1200">
                                        <a:solidFill>
                                          <a:schemeClr val="dk1"/>
                                        </a:solidFill>
                                        <a:latin typeface="+mn-lt"/>
                                        <a:ea typeface="+mn-ea"/>
                                        <a:cs typeface="+mn-cs"/>
                                      </a:rPr>
                                      <m:t>º</m:t>
                                    </m:r>
                                    <m:r>
                                      <a:rPr lang="es-ES" sz="1400" kern="1200">
                                        <a:solidFill>
                                          <a:schemeClr val="dk1"/>
                                        </a:solidFill>
                                        <a:latin typeface="+mn-lt"/>
                                        <a:ea typeface="+mn-ea"/>
                                        <a:cs typeface="+mn-cs"/>
                                      </a:rPr>
                                      <m:t>𝑪</m:t>
                                    </m:r>
                                  </m:e>
                                </m:d>
                              </m:oMath>
                            </m:oMathPara>
                          </a14:m>
                          <a:endParaRPr lang="es-EC" sz="1400" kern="1200" dirty="0">
                            <a:solidFill>
                              <a:schemeClr val="dk1"/>
                            </a:solidFill>
                            <a:latin typeface="+mn-lt"/>
                            <a:ea typeface="+mn-ea"/>
                            <a:cs typeface="+mn-cs"/>
                          </a:endParaRPr>
                        </a:p>
                      </a:txBody>
                      <a:tcPr/>
                    </a:tc>
                  </a:tr>
                </a:tbl>
              </a:graphicData>
            </a:graphic>
          </p:graphicFrame>
        </mc:Choice>
        <mc:Fallback>
          <p:graphicFrame>
            <p:nvGraphicFramePr>
              <p:cNvPr id="16" name="Tabla 15"/>
              <p:cNvGraphicFramePr>
                <a:graphicFrameLocks noGrp="1"/>
              </p:cNvGraphicFramePr>
              <p:nvPr>
                <p:extLst>
                  <p:ext uri="{D42A27DB-BD31-4B8C-83A1-F6EECF244321}">
                    <p14:modId xmlns:p14="http://schemas.microsoft.com/office/powerpoint/2010/main" val="2614133714"/>
                  </p:ext>
                </p:extLst>
              </p:nvPr>
            </p:nvGraphicFramePr>
            <p:xfrm>
              <a:off x="1597979" y="1280102"/>
              <a:ext cx="7226298" cy="2162629"/>
            </p:xfrm>
            <a:graphic>
              <a:graphicData uri="http://schemas.openxmlformats.org/drawingml/2006/table">
                <a:tbl>
                  <a:tblPr firstRow="1" bandRow="1">
                    <a:tableStyleId>{5C22544A-7EE6-4342-B048-85BDC9FD1C3A}</a:tableStyleId>
                  </a:tblPr>
                  <a:tblGrid>
                    <a:gridCol w="2408766"/>
                    <a:gridCol w="2408766"/>
                    <a:gridCol w="2408766"/>
                  </a:tblGrid>
                  <a:tr h="410200">
                    <a:tc gridSpan="3">
                      <a:txBody>
                        <a:bodyPr/>
                        <a:lstStyle/>
                        <a:p>
                          <a:pPr algn="ctr"/>
                          <a:r>
                            <a:rPr lang="es-EC" sz="1600" dirty="0" smtClean="0"/>
                            <a:t>BOMBA</a:t>
                          </a:r>
                          <a:endParaRPr lang="es-EC" sz="1600" dirty="0"/>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a:p>
                      </a:txBody>
                      <a:tcPr/>
                    </a:tc>
                    <a:tc hMerge="1">
                      <a:txBody>
                        <a:bodyPr/>
                        <a:lstStyle/>
                        <a:p>
                          <a:endParaRPr lang="es-EC"/>
                        </a:p>
                      </a:txBody>
                      <a:tcPr/>
                    </a:tc>
                  </a:tr>
                  <a:tr h="410200">
                    <a:tc>
                      <a:txBody>
                        <a:bodyPr/>
                        <a:lstStyle/>
                        <a:p>
                          <a:pPr marL="0" algn="ctr" defTabSz="457200" rtl="0" eaLnBrk="1" latinLnBrk="0" hangingPunct="1"/>
                          <a:r>
                            <a:rPr lang="es-EC" sz="1400" kern="1200" dirty="0" smtClean="0">
                              <a:solidFill>
                                <a:schemeClr val="dk1"/>
                              </a:solidFill>
                              <a:latin typeface="+mn-lt"/>
                              <a:ea typeface="+mn-ea"/>
                              <a:cs typeface="+mn-cs"/>
                            </a:rPr>
                            <a:t>Balance de Energía</a:t>
                          </a:r>
                          <a:endParaRPr lang="es-EC" sz="1400" kern="1200" dirty="0">
                            <a:solidFill>
                              <a:schemeClr val="dk1"/>
                            </a:solidFill>
                            <a:latin typeface="+mn-lt"/>
                            <a:ea typeface="+mn-ea"/>
                            <a:cs typeface="+mn-cs"/>
                          </a:endParaRPr>
                        </a:p>
                      </a:txBody>
                      <a:tcPr/>
                    </a:tc>
                    <a:tc gridSpan="2">
                      <a:txBody>
                        <a:bodyPr/>
                        <a:lstStyle/>
                        <a:p>
                          <a:endParaRPr lang="es-EC"/>
                        </a:p>
                      </a:txBody>
                      <a:tcPr>
                        <a:blipFill rotWithShape="0">
                          <a:blip r:embed="rId5"/>
                          <a:stretch>
                            <a:fillRect l="-50063" t="-105970" r="-506" b="-340299"/>
                          </a:stretch>
                        </a:blipFill>
                      </a:tcPr>
                    </a:tc>
                    <a:tc hMerge="1">
                      <a:txBody>
                        <a:bodyPr/>
                        <a:lstStyle/>
                        <a:p>
                          <a:endParaRPr lang="es-EC" dirty="0"/>
                        </a:p>
                      </a:txBody>
                      <a:tcPr/>
                    </a:tc>
                  </a:tr>
                  <a:tr h="410200">
                    <a:tc>
                      <a:txBody>
                        <a:bodyPr/>
                        <a:lstStyle/>
                        <a:p>
                          <a:pPr marL="0" algn="ctr" defTabSz="457200" rtl="0" eaLnBrk="1" latinLnBrk="0" hangingPunct="1"/>
                          <a:r>
                            <a:rPr lang="es-EC" sz="1400" kern="1200" dirty="0" smtClean="0">
                              <a:solidFill>
                                <a:schemeClr val="dk1"/>
                              </a:solidFill>
                              <a:latin typeface="+mn-lt"/>
                              <a:ea typeface="+mn-ea"/>
                              <a:cs typeface="+mn-cs"/>
                            </a:rPr>
                            <a:t>Presión 1</a:t>
                          </a:r>
                          <a:endParaRPr lang="es-EC" sz="1400"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sz="1400" kern="1200" dirty="0" smtClean="0">
                              <a:solidFill>
                                <a:schemeClr val="dk1"/>
                              </a:solidFill>
                              <a:latin typeface="+mn-lt"/>
                              <a:ea typeface="+mn-ea"/>
                              <a:cs typeface="+mn-cs"/>
                            </a:rPr>
                            <a:t>Presión Atmosférica</a:t>
                          </a:r>
                          <a:endParaRPr lang="es-EC" sz="1400" kern="1200" dirty="0">
                            <a:solidFill>
                              <a:schemeClr val="dk1"/>
                            </a:solidFill>
                            <a:latin typeface="+mn-lt"/>
                            <a:ea typeface="+mn-ea"/>
                            <a:cs typeface="+mn-cs"/>
                          </a:endParaRPr>
                        </a:p>
                      </a:txBody>
                      <a:tcPr/>
                    </a:tc>
                    <a:tc>
                      <a:txBody>
                        <a:bodyPr/>
                        <a:lstStyle/>
                        <a:p>
                          <a:endParaRPr lang="es-EC"/>
                        </a:p>
                      </a:txBody>
                      <a:tcPr>
                        <a:blipFill rotWithShape="0">
                          <a:blip r:embed="rId5"/>
                          <a:stretch>
                            <a:fillRect l="-200506" t="-202941" r="-1013" b="-235294"/>
                          </a:stretch>
                        </a:blipFill>
                      </a:tcPr>
                    </a:tc>
                  </a:tr>
                  <a:tr h="307658">
                    <a:tc>
                      <a:txBody>
                        <a:bodyPr/>
                        <a:lstStyle/>
                        <a:p>
                          <a:pPr marL="0" algn="ctr" defTabSz="457200" rtl="0" eaLnBrk="1" latinLnBrk="0" hangingPunct="1"/>
                          <a:r>
                            <a:rPr lang="es-EC" sz="1400" kern="1200" dirty="0" smtClean="0">
                              <a:solidFill>
                                <a:schemeClr val="dk1"/>
                              </a:solidFill>
                              <a:latin typeface="+mn-lt"/>
                              <a:ea typeface="+mn-ea"/>
                              <a:cs typeface="+mn-cs"/>
                            </a:rPr>
                            <a:t>Trabajo de la Bomba</a:t>
                          </a:r>
                          <a:endParaRPr lang="es-EC" sz="1400" kern="1200" dirty="0">
                            <a:solidFill>
                              <a:schemeClr val="dk1"/>
                            </a:solidFill>
                            <a:latin typeface="+mn-lt"/>
                            <a:ea typeface="+mn-ea"/>
                            <a:cs typeface="+mn-cs"/>
                          </a:endParaRPr>
                        </a:p>
                      </a:txBody>
                      <a:tcPr/>
                    </a:tc>
                    <a:tc>
                      <a:txBody>
                        <a:bodyPr/>
                        <a:lstStyle/>
                        <a:p>
                          <a:endParaRPr lang="es-EC"/>
                        </a:p>
                      </a:txBody>
                      <a:tcPr>
                        <a:blipFill rotWithShape="0">
                          <a:blip r:embed="rId5"/>
                          <a:stretch>
                            <a:fillRect l="-100000" t="-412000" r="-100758" b="-220000"/>
                          </a:stretch>
                        </a:blipFill>
                      </a:tcPr>
                    </a:tc>
                    <a:tc>
                      <a:txBody>
                        <a:bodyPr/>
                        <a:lstStyle/>
                        <a:p>
                          <a:endParaRPr lang="es-EC"/>
                        </a:p>
                      </a:txBody>
                      <a:tcPr>
                        <a:blipFill rotWithShape="0">
                          <a:blip r:embed="rId5"/>
                          <a:stretch>
                            <a:fillRect l="-200506" t="-412000" r="-1013" b="-220000"/>
                          </a:stretch>
                        </a:blipFill>
                      </a:tcPr>
                    </a:tc>
                  </a:tr>
                  <a:tr h="307658">
                    <a:tc>
                      <a:txBody>
                        <a:bodyPr/>
                        <a:lstStyle/>
                        <a:p>
                          <a:pPr marL="0" algn="ctr" defTabSz="457200" rtl="0" eaLnBrk="1" latinLnBrk="0" hangingPunct="1"/>
                          <a:r>
                            <a:rPr lang="es-EC" sz="1400" kern="1200" dirty="0" smtClean="0">
                              <a:solidFill>
                                <a:schemeClr val="dk1"/>
                              </a:solidFill>
                              <a:latin typeface="+mn-lt"/>
                              <a:ea typeface="+mn-ea"/>
                              <a:cs typeface="+mn-cs"/>
                            </a:rPr>
                            <a:t>Entalpia en 2</a:t>
                          </a:r>
                          <a:endParaRPr lang="es-EC" sz="1400" kern="1200" dirty="0">
                            <a:solidFill>
                              <a:schemeClr val="dk1"/>
                            </a:solidFill>
                            <a:latin typeface="+mn-lt"/>
                            <a:ea typeface="+mn-ea"/>
                            <a:cs typeface="+mn-cs"/>
                          </a:endParaRPr>
                        </a:p>
                      </a:txBody>
                      <a:tcPr/>
                    </a:tc>
                    <a:tc>
                      <a:txBody>
                        <a:bodyPr/>
                        <a:lstStyle/>
                        <a:p>
                          <a:endParaRPr lang="es-EC"/>
                        </a:p>
                      </a:txBody>
                      <a:tcPr>
                        <a:blipFill rotWithShape="0">
                          <a:blip r:embed="rId5"/>
                          <a:stretch>
                            <a:fillRect l="-100000" t="-501961" r="-100758" b="-115686"/>
                          </a:stretch>
                        </a:blipFill>
                      </a:tcPr>
                    </a:tc>
                    <a:tc>
                      <a:txBody>
                        <a:bodyPr/>
                        <a:lstStyle/>
                        <a:p>
                          <a:endParaRPr lang="es-EC"/>
                        </a:p>
                      </a:txBody>
                      <a:tcPr>
                        <a:blipFill rotWithShape="0">
                          <a:blip r:embed="rId5"/>
                          <a:stretch>
                            <a:fillRect l="-200506" t="-501961" r="-1013" b="-115686"/>
                          </a:stretch>
                        </a:blipFill>
                      </a:tcPr>
                    </a:tc>
                  </a:tr>
                  <a:tr h="316713">
                    <a:tc>
                      <a:txBody>
                        <a:bodyPr/>
                        <a:lstStyle/>
                        <a:p>
                          <a:pPr marL="0" algn="ctr" defTabSz="457200" rtl="0" eaLnBrk="1" latinLnBrk="0" hangingPunct="1"/>
                          <a:r>
                            <a:rPr lang="es-EC" sz="1400" kern="1200" dirty="0" smtClean="0">
                              <a:solidFill>
                                <a:schemeClr val="dk1"/>
                              </a:solidFill>
                              <a:latin typeface="+mn-lt"/>
                              <a:ea typeface="+mn-ea"/>
                              <a:cs typeface="+mn-cs"/>
                            </a:rPr>
                            <a:t>Temperatura en 2</a:t>
                          </a:r>
                          <a:endParaRPr lang="es-EC" sz="1400" kern="1200" dirty="0">
                            <a:solidFill>
                              <a:schemeClr val="dk1"/>
                            </a:solidFill>
                            <a:latin typeface="+mn-lt"/>
                            <a:ea typeface="+mn-ea"/>
                            <a:cs typeface="+mn-cs"/>
                          </a:endParaRPr>
                        </a:p>
                      </a:txBody>
                      <a:tcPr/>
                    </a:tc>
                    <a:tc>
                      <a:txBody>
                        <a:bodyPr/>
                        <a:lstStyle/>
                        <a:p>
                          <a:endParaRPr lang="es-EC"/>
                        </a:p>
                      </a:txBody>
                      <a:tcPr>
                        <a:blipFill rotWithShape="0">
                          <a:blip r:embed="rId5"/>
                          <a:stretch>
                            <a:fillRect l="-100000" t="-590385" r="-100758" b="-13462"/>
                          </a:stretch>
                        </a:blipFill>
                      </a:tcPr>
                    </a:tc>
                    <a:tc>
                      <a:txBody>
                        <a:bodyPr/>
                        <a:lstStyle/>
                        <a:p>
                          <a:endParaRPr lang="es-EC"/>
                        </a:p>
                      </a:txBody>
                      <a:tcPr>
                        <a:blipFill rotWithShape="0">
                          <a:blip r:embed="rId5"/>
                          <a:stretch>
                            <a:fillRect l="-200506" t="-590385" r="-1013" b="-13462"/>
                          </a:stretch>
                        </a:blipFill>
                      </a:tcPr>
                    </a:tc>
                  </a:tr>
                </a:tbl>
              </a:graphicData>
            </a:graphic>
          </p:graphicFrame>
        </mc:Fallback>
      </mc:AlternateContent>
      <mc:AlternateContent xmlns:mc="http://schemas.openxmlformats.org/markup-compatibility/2006">
        <mc:Choice xmlns:a14="http://schemas.microsoft.com/office/drawing/2010/main" Requires="a14">
          <p:graphicFrame>
            <p:nvGraphicFramePr>
              <p:cNvPr id="17" name="Tabla 16"/>
              <p:cNvGraphicFramePr>
                <a:graphicFrameLocks noGrp="1"/>
              </p:cNvGraphicFramePr>
              <p:nvPr>
                <p:extLst>
                  <p:ext uri="{D42A27DB-BD31-4B8C-83A1-F6EECF244321}">
                    <p14:modId xmlns:p14="http://schemas.microsoft.com/office/powerpoint/2010/main" val="3340665918"/>
                  </p:ext>
                </p:extLst>
              </p:nvPr>
            </p:nvGraphicFramePr>
            <p:xfrm>
              <a:off x="3688327" y="4029459"/>
              <a:ext cx="8617270" cy="2232339"/>
            </p:xfrm>
            <a:graphic>
              <a:graphicData uri="http://schemas.openxmlformats.org/drawingml/2006/table">
                <a:tbl>
                  <a:tblPr firstRow="1" bandRow="1">
                    <a:tableStyleId>{5C22544A-7EE6-4342-B048-85BDC9FD1C3A}</a:tableStyleId>
                  </a:tblPr>
                  <a:tblGrid>
                    <a:gridCol w="2872423"/>
                    <a:gridCol w="2906113"/>
                    <a:gridCol w="2838734"/>
                  </a:tblGrid>
                  <a:tr h="405668">
                    <a:tc gridSpan="3">
                      <a:txBody>
                        <a:bodyPr/>
                        <a:lstStyle/>
                        <a:p>
                          <a:pPr marL="0" algn="ctr" defTabSz="457200" rtl="0" eaLnBrk="1" latinLnBrk="0" hangingPunct="1"/>
                          <a:r>
                            <a:rPr lang="es-EC" sz="1600" b="1" kern="1200" dirty="0" smtClean="0">
                              <a:solidFill>
                                <a:schemeClr val="lt1"/>
                              </a:solidFill>
                              <a:latin typeface="+mn-lt"/>
                              <a:ea typeface="+mn-ea"/>
                              <a:cs typeface="+mn-cs"/>
                            </a:rPr>
                            <a:t>CALDERO</a:t>
                          </a:r>
                          <a:endParaRPr lang="es-EC" sz="1600" b="1" kern="1200" dirty="0">
                            <a:solidFill>
                              <a:schemeClr val="lt1"/>
                            </a:solidFill>
                            <a:latin typeface="+mn-lt"/>
                            <a:ea typeface="+mn-ea"/>
                            <a:cs typeface="+mn-cs"/>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a:p>
                      </a:txBody>
                      <a:tcPr/>
                    </a:tc>
                    <a:tc hMerge="1">
                      <a:txBody>
                        <a:bodyPr/>
                        <a:lstStyle/>
                        <a:p>
                          <a:endParaRPr lang="es-EC" dirty="0"/>
                        </a:p>
                      </a:txBody>
                      <a:tcPr/>
                    </a:tc>
                  </a:tr>
                  <a:tr h="405668">
                    <a:tc>
                      <a:txBody>
                        <a:bodyPr/>
                        <a:lstStyle/>
                        <a:p>
                          <a:pPr algn="ctr"/>
                          <a:r>
                            <a:rPr lang="es-EC" sz="1400" dirty="0" smtClean="0"/>
                            <a:t>Presión</a:t>
                          </a:r>
                          <a:r>
                            <a:rPr lang="es-EC" sz="1400" baseline="0" dirty="0" smtClean="0"/>
                            <a:t> 2 = Presión 3</a:t>
                          </a:r>
                          <a:endParaRPr lang="es-EC"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400" i="1" kern="1200" smtClean="0">
                                        <a:solidFill>
                                          <a:schemeClr val="dk1"/>
                                        </a:solidFill>
                                        <a:effectLst/>
                                        <a:latin typeface="+mn-lt"/>
                                        <a:ea typeface="+mn-ea"/>
                                        <a:cs typeface="+mn-cs"/>
                                      </a:rPr>
                                    </m:ctrlPr>
                                  </m:sSubPr>
                                  <m:e>
                                    <m:r>
                                      <a:rPr lang="es-ES" sz="1400" i="1" kern="1200">
                                        <a:solidFill>
                                          <a:schemeClr val="dk1"/>
                                        </a:solidFill>
                                        <a:effectLst/>
                                        <a:latin typeface="+mn-lt"/>
                                        <a:ea typeface="+mn-ea"/>
                                        <a:cs typeface="+mn-cs"/>
                                      </a:rPr>
                                      <m:t>𝑃</m:t>
                                    </m:r>
                                  </m:e>
                                  <m:sub>
                                    <m:r>
                                      <a:rPr lang="es-ES" sz="1400" i="1" kern="1200">
                                        <a:solidFill>
                                          <a:schemeClr val="dk1"/>
                                        </a:solidFill>
                                        <a:effectLst/>
                                        <a:latin typeface="+mn-lt"/>
                                        <a:ea typeface="+mn-ea"/>
                                        <a:cs typeface="+mn-cs"/>
                                      </a:rPr>
                                      <m:t>2</m:t>
                                    </m:r>
                                  </m:sub>
                                </m:sSub>
                                <m:r>
                                  <a:rPr lang="es-ES" sz="1400" i="1" kern="1200">
                                    <a:solidFill>
                                      <a:schemeClr val="dk1"/>
                                    </a:solidFill>
                                    <a:effectLst/>
                                    <a:latin typeface="+mn-lt"/>
                                    <a:ea typeface="+mn-ea"/>
                                    <a:cs typeface="+mn-cs"/>
                                  </a:rPr>
                                  <m:t>=</m:t>
                                </m:r>
                                <m:sSub>
                                  <m:sSubPr>
                                    <m:ctrlPr>
                                      <a:rPr lang="es-EC" sz="1400" i="1" kern="1200">
                                        <a:solidFill>
                                          <a:schemeClr val="dk1"/>
                                        </a:solidFill>
                                        <a:effectLst/>
                                        <a:latin typeface="+mn-lt"/>
                                        <a:ea typeface="+mn-ea"/>
                                        <a:cs typeface="+mn-cs"/>
                                      </a:rPr>
                                    </m:ctrlPr>
                                  </m:sSubPr>
                                  <m:e>
                                    <m:r>
                                      <a:rPr lang="es-ES" sz="1400" i="1" kern="1200">
                                        <a:solidFill>
                                          <a:schemeClr val="dk1"/>
                                        </a:solidFill>
                                        <a:effectLst/>
                                        <a:latin typeface="+mn-lt"/>
                                        <a:ea typeface="+mn-ea"/>
                                        <a:cs typeface="+mn-cs"/>
                                      </a:rPr>
                                      <m:t>𝑃</m:t>
                                    </m:r>
                                  </m:e>
                                  <m:sub>
                                    <m:r>
                                      <a:rPr lang="es-ES" sz="1400" i="1" kern="1200">
                                        <a:solidFill>
                                          <a:schemeClr val="dk1"/>
                                        </a:solidFill>
                                        <a:effectLst/>
                                        <a:latin typeface="+mn-lt"/>
                                        <a:ea typeface="+mn-ea"/>
                                        <a:cs typeface="+mn-cs"/>
                                      </a:rPr>
                                      <m:t>3</m:t>
                                    </m:r>
                                  </m:sub>
                                </m:sSub>
                              </m:oMath>
                            </m:oMathPara>
                          </a14:m>
                          <a:endParaRPr lang="es-EC"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400" i="1" kern="1200" smtClean="0">
                                    <a:solidFill>
                                      <a:schemeClr val="dk1"/>
                                    </a:solidFill>
                                    <a:effectLst/>
                                    <a:latin typeface="Cambria Math" panose="02040503050406030204" pitchFamily="18" charset="0"/>
                                    <a:ea typeface="+mn-ea"/>
                                    <a:cs typeface="+mn-cs"/>
                                  </a:rPr>
                                  <m:t>400 </m:t>
                                </m:r>
                                <m:r>
                                  <a:rPr lang="es-ES" sz="1400" i="1" kern="1200" smtClean="0">
                                    <a:solidFill>
                                      <a:schemeClr val="dk1"/>
                                    </a:solidFill>
                                    <a:effectLst/>
                                    <a:latin typeface="Cambria Math" panose="02040503050406030204" pitchFamily="18" charset="0"/>
                                    <a:ea typeface="+mn-ea"/>
                                    <a:cs typeface="+mn-cs"/>
                                  </a:rPr>
                                  <m:t>𝐾𝑃𝑎</m:t>
                                </m:r>
                              </m:oMath>
                            </m:oMathPara>
                          </a14:m>
                          <a:endParaRPr lang="es-EC" sz="1400" dirty="0"/>
                        </a:p>
                      </a:txBody>
                      <a:tcPr/>
                    </a:tc>
                  </a:tr>
                  <a:tr h="304259">
                    <a:tc rowSpan="2">
                      <a:txBody>
                        <a:bodyPr/>
                        <a:lstStyle/>
                        <a:p>
                          <a:pPr algn="ctr"/>
                          <a:r>
                            <a:rPr lang="es-EC" sz="1400" dirty="0" smtClean="0"/>
                            <a:t>Calidad</a:t>
                          </a:r>
                          <a:r>
                            <a:rPr lang="es-EC" sz="1400" baseline="0" dirty="0" smtClean="0"/>
                            <a:t> de vapor</a:t>
                          </a:r>
                          <a:endParaRPr lang="es-EC"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400" b="1" i="1" kern="1200" smtClean="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𝒂𝒗𝑻</m:t>
                                    </m:r>
                                    <m:r>
                                      <a:rPr lang="es-ES" sz="1400" b="1" i="1" kern="1200">
                                        <a:solidFill>
                                          <a:schemeClr val="dk1"/>
                                        </a:solidFill>
                                        <a:effectLst/>
                                        <a:latin typeface="+mn-lt"/>
                                        <a:ea typeface="+mn-ea"/>
                                        <a:cs typeface="+mn-cs"/>
                                      </a:rPr>
                                      <m:t>𝟑</m:t>
                                    </m:r>
                                  </m:sub>
                                </m:sSub>
                                <m:r>
                                  <a:rPr lang="es-ES" sz="1400" b="1" i="1" kern="1200">
                                    <a:solidFill>
                                      <a:schemeClr val="dk1"/>
                                    </a:solidFill>
                                    <a:effectLst/>
                                    <a:latin typeface="+mn-lt"/>
                                    <a:ea typeface="+mn-ea"/>
                                    <a:cs typeface="+mn-cs"/>
                                  </a:rPr>
                                  <m:t>=</m:t>
                                </m:r>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𝒇𝑻</m:t>
                                    </m:r>
                                    <m:r>
                                      <a:rPr lang="es-ES" sz="1400" b="1" i="1" kern="1200">
                                        <a:solidFill>
                                          <a:schemeClr val="dk1"/>
                                        </a:solidFill>
                                        <a:effectLst/>
                                        <a:latin typeface="+mn-lt"/>
                                        <a:ea typeface="+mn-ea"/>
                                        <a:cs typeface="+mn-cs"/>
                                      </a:rPr>
                                      <m:t>𝟑</m:t>
                                    </m:r>
                                  </m:sub>
                                </m:sSub>
                                <m:r>
                                  <a:rPr lang="es-ES" sz="1400" b="1" i="1" kern="1200">
                                    <a:solidFill>
                                      <a:schemeClr val="dk1"/>
                                    </a:solidFill>
                                    <a:effectLst/>
                                    <a:latin typeface="+mn-lt"/>
                                    <a:ea typeface="+mn-ea"/>
                                    <a:cs typeface="+mn-cs"/>
                                  </a:rPr>
                                  <m:t>+</m:t>
                                </m:r>
                                <m:r>
                                  <a:rPr lang="es-ES" sz="1400" b="1" i="1" kern="1200">
                                    <a:solidFill>
                                      <a:schemeClr val="dk1"/>
                                    </a:solidFill>
                                    <a:effectLst/>
                                    <a:latin typeface="+mn-lt"/>
                                    <a:ea typeface="+mn-ea"/>
                                    <a:cs typeface="+mn-cs"/>
                                  </a:rPr>
                                  <m:t>𝝌</m:t>
                                </m:r>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𝒇𝒈𝑻</m:t>
                                    </m:r>
                                    <m:r>
                                      <a:rPr lang="es-ES" sz="1400" b="1" i="1" kern="1200">
                                        <a:solidFill>
                                          <a:schemeClr val="dk1"/>
                                        </a:solidFill>
                                        <a:effectLst/>
                                        <a:latin typeface="+mn-lt"/>
                                        <a:ea typeface="+mn-ea"/>
                                        <a:cs typeface="+mn-cs"/>
                                      </a:rPr>
                                      <m:t>𝟑</m:t>
                                    </m:r>
                                  </m:sub>
                                </m:sSub>
                                <m:r>
                                  <a:rPr lang="es-ES" sz="1400" b="1" i="1" kern="1200">
                                    <a:solidFill>
                                      <a:schemeClr val="dk1"/>
                                    </a:solidFill>
                                    <a:effectLst/>
                                    <a:latin typeface="+mn-lt"/>
                                    <a:ea typeface="+mn-ea"/>
                                    <a:cs typeface="+mn-cs"/>
                                  </a:rPr>
                                  <m:t> </m:t>
                                </m:r>
                                <m:r>
                                  <a:rPr lang="es-EC" sz="1400" b="0" i="0">
                                    <a:latin typeface="Cambria Math" panose="02040503050406030204" pitchFamily="18" charset="0"/>
                                  </a:rPr>
                                  <m:t> </m:t>
                                </m:r>
                              </m:oMath>
                            </m:oMathPara>
                          </a14:m>
                          <a:endParaRPr lang="es-EC" sz="1400" dirty="0"/>
                        </a:p>
                      </a:txBody>
                      <a:tcPr/>
                    </a:tc>
                    <a:tc rowSpan="2">
                      <a:txBody>
                        <a:bodyPr/>
                        <a:lstStyle/>
                        <a:p>
                          <a14:m>
                            <m:oMathPara xmlns:m="http://schemas.openxmlformats.org/officeDocument/2006/math">
                              <m:oMathParaPr>
                                <m:jc m:val="centerGroup"/>
                              </m:oMathParaPr>
                              <m:oMath xmlns:m="http://schemas.openxmlformats.org/officeDocument/2006/math">
                                <m:r>
                                  <a:rPr lang="es-ES" sz="1400" b="1" i="1" kern="1200" smtClean="0">
                                    <a:solidFill>
                                      <a:schemeClr val="dk1"/>
                                    </a:solidFill>
                                    <a:effectLst/>
                                    <a:latin typeface="+mn-lt"/>
                                    <a:ea typeface="+mn-ea"/>
                                    <a:cs typeface="+mn-cs"/>
                                  </a:rPr>
                                  <m:t>𝝌</m:t>
                                </m:r>
                                <m:r>
                                  <a:rPr lang="es-ES" sz="1400" b="1" i="1" kern="1200" smtClean="0">
                                    <a:solidFill>
                                      <a:schemeClr val="dk1"/>
                                    </a:solidFill>
                                    <a:effectLst/>
                                    <a:latin typeface="+mn-lt"/>
                                    <a:ea typeface="+mn-ea"/>
                                    <a:cs typeface="+mn-cs"/>
                                  </a:rPr>
                                  <m:t>=</m:t>
                                </m:r>
                                <m:f>
                                  <m:fPr>
                                    <m:ctrlPr>
                                      <a:rPr lang="es-EC" sz="1400" b="1" i="1" kern="1200">
                                        <a:solidFill>
                                          <a:schemeClr val="dk1"/>
                                        </a:solidFill>
                                        <a:effectLst/>
                                        <a:latin typeface="+mn-lt"/>
                                        <a:ea typeface="+mn-ea"/>
                                        <a:cs typeface="+mn-cs"/>
                                      </a:rPr>
                                    </m:ctrlPr>
                                  </m:fPr>
                                  <m:num>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𝒈𝑻</m:t>
                                        </m:r>
                                        <m:r>
                                          <a:rPr lang="es-ES" sz="1400" b="1" i="1" kern="1200">
                                            <a:solidFill>
                                              <a:schemeClr val="dk1"/>
                                            </a:solidFill>
                                            <a:effectLst/>
                                            <a:latin typeface="+mn-lt"/>
                                            <a:ea typeface="+mn-ea"/>
                                            <a:cs typeface="+mn-cs"/>
                                          </a:rPr>
                                          <m:t>𝟒</m:t>
                                        </m:r>
                                      </m:sub>
                                    </m:sSub>
                                    <m:r>
                                      <a:rPr lang="es-ES" sz="1400" b="1" i="1" kern="1200">
                                        <a:solidFill>
                                          <a:schemeClr val="dk1"/>
                                        </a:solidFill>
                                        <a:effectLst/>
                                        <a:latin typeface="+mn-lt"/>
                                        <a:ea typeface="+mn-ea"/>
                                        <a:cs typeface="+mn-cs"/>
                                      </a:rPr>
                                      <m:t>+</m:t>
                                    </m:r>
                                    <m:r>
                                      <a:rPr lang="es-ES" sz="1400" b="1" i="1" kern="1200">
                                        <a:solidFill>
                                          <a:schemeClr val="dk1"/>
                                        </a:solidFill>
                                        <a:effectLst/>
                                        <a:latin typeface="+mn-lt"/>
                                        <a:ea typeface="+mn-ea"/>
                                        <a:cs typeface="+mn-cs"/>
                                      </a:rPr>
                                      <m:t>𝑪𝒑</m:t>
                                    </m:r>
                                    <m:r>
                                      <a:rPr lang="es-ES" sz="1400" b="1" i="1" kern="1200">
                                        <a:solidFill>
                                          <a:schemeClr val="dk1"/>
                                        </a:solidFill>
                                        <a:effectLst/>
                                        <a:latin typeface="+mn-lt"/>
                                        <a:ea typeface="+mn-ea"/>
                                        <a:cs typeface="+mn-cs"/>
                                      </a:rPr>
                                      <m:t>∙</m:t>
                                    </m:r>
                                    <m:d>
                                      <m:dPr>
                                        <m:ctrlPr>
                                          <a:rPr lang="es-EC" sz="1400" b="1" i="1" kern="1200">
                                            <a:solidFill>
                                              <a:schemeClr val="dk1"/>
                                            </a:solidFill>
                                            <a:effectLst/>
                                            <a:latin typeface="+mn-lt"/>
                                            <a:ea typeface="+mn-ea"/>
                                            <a:cs typeface="+mn-cs"/>
                                          </a:rPr>
                                        </m:ctrlPr>
                                      </m:dPr>
                                      <m:e>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𝑻</m:t>
                                            </m:r>
                                          </m:e>
                                          <m:sub>
                                            <m:r>
                                              <a:rPr lang="es-ES" sz="1400" b="1" i="1" kern="1200">
                                                <a:solidFill>
                                                  <a:schemeClr val="dk1"/>
                                                </a:solidFill>
                                                <a:effectLst/>
                                                <a:latin typeface="+mn-lt"/>
                                                <a:ea typeface="+mn-ea"/>
                                                <a:cs typeface="+mn-cs"/>
                                              </a:rPr>
                                              <m:t>𝟒</m:t>
                                            </m:r>
                                          </m:sub>
                                        </m:sSub>
                                        <m:r>
                                          <a:rPr lang="es-ES" sz="1400" b="1" i="1" kern="1200">
                                            <a:solidFill>
                                              <a:schemeClr val="dk1"/>
                                            </a:solidFill>
                                            <a:effectLst/>
                                            <a:latin typeface="+mn-lt"/>
                                            <a:ea typeface="+mn-ea"/>
                                            <a:cs typeface="+mn-cs"/>
                                          </a:rPr>
                                          <m:t>−</m:t>
                                        </m:r>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𝑻</m:t>
                                            </m:r>
                                          </m:e>
                                          <m:sub>
                                            <m:r>
                                              <a:rPr lang="es-ES" sz="1400" b="1" i="1" kern="1200">
                                                <a:solidFill>
                                                  <a:schemeClr val="dk1"/>
                                                </a:solidFill>
                                                <a:effectLst/>
                                                <a:latin typeface="+mn-lt"/>
                                                <a:ea typeface="+mn-ea"/>
                                                <a:cs typeface="+mn-cs"/>
                                              </a:rPr>
                                              <m:t>𝟑</m:t>
                                            </m:r>
                                          </m:sub>
                                        </m:sSub>
                                      </m:e>
                                    </m:d>
                                    <m:r>
                                      <a:rPr lang="es-ES" sz="1400" b="1" i="1" kern="1200">
                                        <a:solidFill>
                                          <a:schemeClr val="dk1"/>
                                        </a:solidFill>
                                        <a:effectLst/>
                                        <a:latin typeface="+mn-lt"/>
                                        <a:ea typeface="+mn-ea"/>
                                        <a:cs typeface="+mn-cs"/>
                                      </a:rPr>
                                      <m:t>−</m:t>
                                    </m:r>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𝒇𝑻</m:t>
                                        </m:r>
                                        <m:r>
                                          <a:rPr lang="es-ES" sz="1400" b="1" i="1" kern="1200">
                                            <a:solidFill>
                                              <a:schemeClr val="dk1"/>
                                            </a:solidFill>
                                            <a:effectLst/>
                                            <a:latin typeface="+mn-lt"/>
                                            <a:ea typeface="+mn-ea"/>
                                            <a:cs typeface="+mn-cs"/>
                                          </a:rPr>
                                          <m:t>𝟑</m:t>
                                        </m:r>
                                      </m:sub>
                                    </m:sSub>
                                  </m:num>
                                  <m:den>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𝒇𝒈𝑻</m:t>
                                        </m:r>
                                        <m:r>
                                          <a:rPr lang="es-ES" sz="1400" b="1" i="1" kern="1200">
                                            <a:solidFill>
                                              <a:schemeClr val="dk1"/>
                                            </a:solidFill>
                                            <a:effectLst/>
                                            <a:latin typeface="+mn-lt"/>
                                            <a:ea typeface="+mn-ea"/>
                                            <a:cs typeface="+mn-cs"/>
                                          </a:rPr>
                                          <m:t>𝟑</m:t>
                                        </m:r>
                                      </m:sub>
                                    </m:sSub>
                                  </m:den>
                                </m:f>
                              </m:oMath>
                            </m:oMathPara>
                          </a14:m>
                          <a:endParaRPr lang="es-EC" sz="1400" kern="1200" dirty="0">
                            <a:solidFill>
                              <a:schemeClr val="dk1"/>
                            </a:solidFill>
                            <a:effectLst/>
                            <a:latin typeface="+mn-lt"/>
                            <a:ea typeface="+mn-ea"/>
                            <a:cs typeface="+mn-cs"/>
                          </a:endParaRPr>
                        </a:p>
                        <a:p>
                          <a14:m>
                            <m:oMathPara xmlns:m="http://schemas.openxmlformats.org/officeDocument/2006/math">
                              <m:oMathParaPr>
                                <m:jc m:val="centerGroup"/>
                              </m:oMathParaPr>
                              <m:oMath xmlns:m="http://schemas.openxmlformats.org/officeDocument/2006/math">
                                <m:r>
                                  <a:rPr lang="es-ES" sz="1400" b="1" i="1" kern="1200">
                                    <a:solidFill>
                                      <a:schemeClr val="dk1"/>
                                    </a:solidFill>
                                    <a:effectLst/>
                                    <a:latin typeface="+mn-lt"/>
                                    <a:ea typeface="+mn-ea"/>
                                    <a:cs typeface="+mn-cs"/>
                                  </a:rPr>
                                  <m:t>𝝌</m:t>
                                </m:r>
                                <m:r>
                                  <a:rPr lang="es-ES" sz="1400" b="1" i="1" kern="1200">
                                    <a:solidFill>
                                      <a:schemeClr val="dk1"/>
                                    </a:solidFill>
                                    <a:effectLst/>
                                    <a:latin typeface="+mn-lt"/>
                                    <a:ea typeface="+mn-ea"/>
                                    <a:cs typeface="+mn-cs"/>
                                  </a:rPr>
                                  <m:t>=</m:t>
                                </m:r>
                                <m:r>
                                  <a:rPr lang="es-ES" sz="1400" b="1" i="1" kern="1200">
                                    <a:solidFill>
                                      <a:schemeClr val="dk1"/>
                                    </a:solidFill>
                                    <a:effectLst/>
                                    <a:latin typeface="+mn-lt"/>
                                    <a:ea typeface="+mn-ea"/>
                                    <a:cs typeface="+mn-cs"/>
                                  </a:rPr>
                                  <m:t>𝟏</m:t>
                                </m:r>
                                <m:r>
                                  <a:rPr lang="es-ES" sz="1400" b="1" i="1" kern="1200">
                                    <a:solidFill>
                                      <a:schemeClr val="dk1"/>
                                    </a:solidFill>
                                    <a:effectLst/>
                                    <a:latin typeface="+mn-lt"/>
                                    <a:ea typeface="+mn-ea"/>
                                    <a:cs typeface="+mn-cs"/>
                                  </a:rPr>
                                  <m:t>.</m:t>
                                </m:r>
                                <m:r>
                                  <a:rPr lang="es-ES" sz="1400" b="1" i="1" kern="1200">
                                    <a:solidFill>
                                      <a:schemeClr val="dk1"/>
                                    </a:solidFill>
                                    <a:effectLst/>
                                    <a:latin typeface="+mn-lt"/>
                                    <a:ea typeface="+mn-ea"/>
                                    <a:cs typeface="+mn-cs"/>
                                  </a:rPr>
                                  <m:t>𝟎𝟎𝟔</m:t>
                                </m:r>
                              </m:oMath>
                            </m:oMathPara>
                          </a14:m>
                          <a:endParaRPr lang="es-EC" sz="1400" kern="1200" dirty="0">
                            <a:solidFill>
                              <a:schemeClr val="dk1"/>
                            </a:solidFill>
                            <a:effectLst/>
                            <a:latin typeface="+mn-lt"/>
                            <a:ea typeface="+mn-ea"/>
                            <a:cs typeface="+mn-cs"/>
                          </a:endParaRPr>
                        </a:p>
                      </a:txBody>
                      <a:tcPr/>
                    </a:tc>
                  </a:tr>
                  <a:tr h="304259">
                    <a:tc vMerge="1">
                      <a:txBody>
                        <a:bodyPr/>
                        <a:lstStyle/>
                        <a:p>
                          <a:pPr algn="ctr"/>
                          <a:endParaRPr lang="es-EC"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400" b="1" i="1" kern="1200" smtClean="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𝒈𝑻</m:t>
                                    </m:r>
                                    <m:r>
                                      <a:rPr lang="es-ES" sz="1400" b="1" i="1" kern="1200">
                                        <a:solidFill>
                                          <a:schemeClr val="dk1"/>
                                        </a:solidFill>
                                        <a:effectLst/>
                                        <a:latin typeface="+mn-lt"/>
                                        <a:ea typeface="+mn-ea"/>
                                        <a:cs typeface="+mn-cs"/>
                                      </a:rPr>
                                      <m:t>𝟒</m:t>
                                    </m:r>
                                    <m:r>
                                      <a:rPr lang="es-ES" sz="1400" b="1" i="1" kern="1200">
                                        <a:solidFill>
                                          <a:schemeClr val="dk1"/>
                                        </a:solidFill>
                                        <a:effectLst/>
                                        <a:latin typeface="+mn-lt"/>
                                        <a:ea typeface="+mn-ea"/>
                                        <a:cs typeface="+mn-cs"/>
                                      </a:rPr>
                                      <m:t> </m:t>
                                    </m:r>
                                  </m:sub>
                                </m:sSub>
                                <m:r>
                                  <a:rPr lang="es-ES" sz="1400" b="1" i="1" kern="1200">
                                    <a:solidFill>
                                      <a:schemeClr val="dk1"/>
                                    </a:solidFill>
                                    <a:effectLst/>
                                    <a:latin typeface="+mn-lt"/>
                                    <a:ea typeface="+mn-ea"/>
                                    <a:cs typeface="+mn-cs"/>
                                  </a:rPr>
                                  <m:t>−</m:t>
                                </m:r>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𝒂𝒗𝑻</m:t>
                                    </m:r>
                                    <m:r>
                                      <a:rPr lang="es-ES" sz="1400" b="1" i="1" kern="1200">
                                        <a:solidFill>
                                          <a:schemeClr val="dk1"/>
                                        </a:solidFill>
                                        <a:effectLst/>
                                        <a:latin typeface="+mn-lt"/>
                                        <a:ea typeface="+mn-ea"/>
                                        <a:cs typeface="+mn-cs"/>
                                      </a:rPr>
                                      <m:t>𝟑</m:t>
                                    </m:r>
                                  </m:sub>
                                </m:sSub>
                                <m:r>
                                  <a:rPr lang="es-ES" sz="1400" b="1" i="1" kern="1200">
                                    <a:solidFill>
                                      <a:schemeClr val="dk1"/>
                                    </a:solidFill>
                                    <a:effectLst/>
                                    <a:latin typeface="+mn-lt"/>
                                    <a:ea typeface="+mn-ea"/>
                                    <a:cs typeface="+mn-cs"/>
                                  </a:rPr>
                                  <m:t>=</m:t>
                                </m:r>
                                <m:r>
                                  <a:rPr lang="es-ES" sz="1400" b="1" i="1" kern="1200">
                                    <a:solidFill>
                                      <a:schemeClr val="dk1"/>
                                    </a:solidFill>
                                    <a:effectLst/>
                                    <a:latin typeface="+mn-lt"/>
                                    <a:ea typeface="+mn-ea"/>
                                    <a:cs typeface="+mn-cs"/>
                                  </a:rPr>
                                  <m:t>𝑪𝒑</m:t>
                                </m:r>
                                <m:r>
                                  <a:rPr lang="es-ES" sz="1400" b="1" i="1" kern="1200">
                                    <a:solidFill>
                                      <a:schemeClr val="dk1"/>
                                    </a:solidFill>
                                    <a:effectLst/>
                                    <a:latin typeface="+mn-lt"/>
                                    <a:ea typeface="+mn-ea"/>
                                    <a:cs typeface="+mn-cs"/>
                                  </a:rPr>
                                  <m:t>∙</m:t>
                                </m:r>
                                <m:d>
                                  <m:dPr>
                                    <m:ctrlPr>
                                      <a:rPr lang="es-EC" sz="1400" b="1" i="1" kern="1200">
                                        <a:solidFill>
                                          <a:schemeClr val="dk1"/>
                                        </a:solidFill>
                                        <a:effectLst/>
                                        <a:latin typeface="+mn-lt"/>
                                        <a:ea typeface="+mn-ea"/>
                                        <a:cs typeface="+mn-cs"/>
                                      </a:rPr>
                                    </m:ctrlPr>
                                  </m:dPr>
                                  <m:e>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𝑻</m:t>
                                        </m:r>
                                      </m:e>
                                      <m:sub>
                                        <m:r>
                                          <a:rPr lang="es-ES" sz="1400" b="1" i="1" kern="1200">
                                            <a:solidFill>
                                              <a:schemeClr val="dk1"/>
                                            </a:solidFill>
                                            <a:effectLst/>
                                            <a:latin typeface="+mn-lt"/>
                                            <a:ea typeface="+mn-ea"/>
                                            <a:cs typeface="+mn-cs"/>
                                          </a:rPr>
                                          <m:t>𝟒</m:t>
                                        </m:r>
                                      </m:sub>
                                    </m:sSub>
                                    <m:r>
                                      <a:rPr lang="es-ES" sz="1400" b="1" i="1" kern="1200">
                                        <a:solidFill>
                                          <a:schemeClr val="dk1"/>
                                        </a:solidFill>
                                        <a:effectLst/>
                                        <a:latin typeface="+mn-lt"/>
                                        <a:ea typeface="+mn-ea"/>
                                        <a:cs typeface="+mn-cs"/>
                                      </a:rPr>
                                      <m:t>−</m:t>
                                    </m:r>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𝑻</m:t>
                                        </m:r>
                                      </m:e>
                                      <m:sub>
                                        <m:r>
                                          <a:rPr lang="es-ES" sz="1400" b="1" i="1" kern="1200">
                                            <a:solidFill>
                                              <a:schemeClr val="dk1"/>
                                            </a:solidFill>
                                            <a:effectLst/>
                                            <a:latin typeface="+mn-lt"/>
                                            <a:ea typeface="+mn-ea"/>
                                            <a:cs typeface="+mn-cs"/>
                                          </a:rPr>
                                          <m:t>𝟑</m:t>
                                        </m:r>
                                      </m:sub>
                                    </m:sSub>
                                  </m:e>
                                </m:d>
                              </m:oMath>
                            </m:oMathPara>
                          </a14:m>
                          <a:endParaRPr lang="es-EC" sz="1400" kern="1200" dirty="0">
                            <a:solidFill>
                              <a:schemeClr val="dk1"/>
                            </a:solidFill>
                            <a:effectLst/>
                            <a:latin typeface="+mn-lt"/>
                            <a:ea typeface="+mn-ea"/>
                            <a:cs typeface="+mn-cs"/>
                          </a:endParaRPr>
                        </a:p>
                      </a:txBody>
                      <a:tcPr/>
                    </a:tc>
                    <a:tc vMerge="1">
                      <a:txBody>
                        <a:bodyPr/>
                        <a:lstStyle/>
                        <a:p>
                          <a:endParaRPr lang="es-EC" sz="1400" dirty="0"/>
                        </a:p>
                      </a:txBody>
                      <a:tcPr/>
                    </a:tc>
                  </a:tr>
                  <a:tr h="304259">
                    <a:tc>
                      <a:txBody>
                        <a:bodyPr/>
                        <a:lstStyle/>
                        <a:p>
                          <a:pPr algn="ctr"/>
                          <a:r>
                            <a:rPr lang="es-EC" sz="1400" dirty="0" smtClean="0"/>
                            <a:t>Entalpia en 3</a:t>
                          </a:r>
                          <a:endParaRPr lang="es-EC" sz="1400" dirty="0"/>
                        </a:p>
                      </a:txBody>
                      <a:tcPr/>
                    </a:tc>
                    <a:tc>
                      <a:txBody>
                        <a:bodyPr/>
                        <a:lstStyle/>
                        <a:p>
                          <a14:m>
                            <m:oMathPara xmlns:m="http://schemas.openxmlformats.org/officeDocument/2006/math">
                              <m:oMathParaPr>
                                <m:jc m:val="centerGroup"/>
                              </m:oMathParaPr>
                              <m:oMath xmlns:m="http://schemas.openxmlformats.org/officeDocument/2006/math">
                                <m:sSub>
                                  <m:sSubPr>
                                    <m:ctrlPr>
                                      <a:rPr lang="es-EC" sz="1400" i="1" kern="1200" smtClean="0">
                                        <a:solidFill>
                                          <a:schemeClr val="dk1"/>
                                        </a:solidFill>
                                        <a:effectLst/>
                                        <a:latin typeface="+mn-lt"/>
                                        <a:ea typeface="+mn-ea"/>
                                        <a:cs typeface="+mn-cs"/>
                                      </a:rPr>
                                    </m:ctrlPr>
                                  </m:sSubPr>
                                  <m:e>
                                    <m:r>
                                      <a:rPr lang="es-ES" sz="1400" i="1" kern="1200">
                                        <a:solidFill>
                                          <a:schemeClr val="dk1"/>
                                        </a:solidFill>
                                        <a:effectLst/>
                                        <a:latin typeface="+mn-lt"/>
                                        <a:ea typeface="+mn-ea"/>
                                        <a:cs typeface="+mn-cs"/>
                                      </a:rPr>
                                      <m:t>𝑃</m:t>
                                    </m:r>
                                  </m:e>
                                  <m:sub>
                                    <m:r>
                                      <a:rPr lang="es-ES" sz="1400" i="1" kern="1200">
                                        <a:solidFill>
                                          <a:schemeClr val="dk1"/>
                                        </a:solidFill>
                                        <a:effectLst/>
                                        <a:latin typeface="+mn-lt"/>
                                        <a:ea typeface="+mn-ea"/>
                                        <a:cs typeface="+mn-cs"/>
                                      </a:rPr>
                                      <m:t>3</m:t>
                                    </m:r>
                                  </m:sub>
                                </m:sSub>
                                <m:r>
                                  <a:rPr lang="es-ES" sz="1400" i="1" kern="1200">
                                    <a:solidFill>
                                      <a:schemeClr val="dk1"/>
                                    </a:solidFill>
                                    <a:effectLst/>
                                    <a:latin typeface="+mn-lt"/>
                                    <a:ea typeface="+mn-ea"/>
                                    <a:cs typeface="+mn-cs"/>
                                  </a:rPr>
                                  <m:t>=400 </m:t>
                                </m:r>
                                <m:r>
                                  <a:rPr lang="es-ES" sz="1400" i="1" kern="1200">
                                    <a:solidFill>
                                      <a:schemeClr val="dk1"/>
                                    </a:solidFill>
                                    <a:effectLst/>
                                    <a:latin typeface="+mn-lt"/>
                                    <a:ea typeface="+mn-ea"/>
                                    <a:cs typeface="+mn-cs"/>
                                  </a:rPr>
                                  <m:t>𝐾𝑃𝑎</m:t>
                                </m:r>
                                <m:r>
                                  <m:rPr>
                                    <m:nor/>
                                  </m:rPr>
                                  <a:rPr lang="es-ES" sz="1400" kern="1200">
                                    <a:solidFill>
                                      <a:schemeClr val="dk1"/>
                                    </a:solidFill>
                                    <a:effectLst/>
                                    <a:latin typeface="+mn-lt"/>
                                    <a:ea typeface="+mn-ea"/>
                                    <a:cs typeface="+mn-cs"/>
                                  </a:rPr>
                                  <m:t> </m:t>
                                </m:r>
                                <m:r>
                                  <m:rPr>
                                    <m:nor/>
                                  </m:rPr>
                                  <a:rPr lang="es-ES" sz="1400" kern="1200">
                                    <a:solidFill>
                                      <a:schemeClr val="dk1"/>
                                    </a:solidFill>
                                    <a:effectLst/>
                                    <a:latin typeface="+mn-lt"/>
                                    <a:ea typeface="+mn-ea"/>
                                    <a:cs typeface="+mn-cs"/>
                                  </a:rPr>
                                  <m:t>y</m:t>
                                </m:r>
                                <m:r>
                                  <m:rPr>
                                    <m:nor/>
                                  </m:rPr>
                                  <a:rPr lang="es-ES" sz="1400" kern="1200">
                                    <a:solidFill>
                                      <a:schemeClr val="dk1"/>
                                    </a:solidFill>
                                    <a:effectLst/>
                                    <a:latin typeface="+mn-lt"/>
                                    <a:ea typeface="+mn-ea"/>
                                    <a:cs typeface="+mn-cs"/>
                                  </a:rPr>
                                  <m:t> </m:t>
                                </m:r>
                                <m:sSub>
                                  <m:sSubPr>
                                    <m:ctrlPr>
                                      <a:rPr lang="es-EC" sz="1400" i="1" kern="1200">
                                        <a:solidFill>
                                          <a:schemeClr val="dk1"/>
                                        </a:solidFill>
                                        <a:effectLst/>
                                        <a:latin typeface="+mn-lt"/>
                                        <a:ea typeface="+mn-ea"/>
                                        <a:cs typeface="+mn-cs"/>
                                      </a:rPr>
                                    </m:ctrlPr>
                                  </m:sSubPr>
                                  <m:e>
                                    <m:r>
                                      <a:rPr lang="es-ES" sz="1400" i="1" kern="1200">
                                        <a:solidFill>
                                          <a:schemeClr val="dk1"/>
                                        </a:solidFill>
                                        <a:effectLst/>
                                        <a:latin typeface="+mn-lt"/>
                                        <a:ea typeface="+mn-ea"/>
                                        <a:cs typeface="+mn-cs"/>
                                      </a:rPr>
                                      <m:t>𝑇</m:t>
                                    </m:r>
                                  </m:e>
                                  <m:sub>
                                    <m:r>
                                      <a:rPr lang="es-ES" sz="1400" i="1" kern="1200">
                                        <a:solidFill>
                                          <a:schemeClr val="dk1"/>
                                        </a:solidFill>
                                        <a:effectLst/>
                                        <a:latin typeface="+mn-lt"/>
                                        <a:ea typeface="+mn-ea"/>
                                        <a:cs typeface="+mn-cs"/>
                                      </a:rPr>
                                      <m:t>3</m:t>
                                    </m:r>
                                  </m:sub>
                                </m:sSub>
                                <m:r>
                                  <a:rPr lang="es-ES" sz="1400" i="1" kern="1200">
                                    <a:solidFill>
                                      <a:schemeClr val="dk1"/>
                                    </a:solidFill>
                                    <a:effectLst/>
                                    <a:latin typeface="+mn-lt"/>
                                    <a:ea typeface="+mn-ea"/>
                                    <a:cs typeface="+mn-cs"/>
                                  </a:rPr>
                                  <m:t>=150º</m:t>
                                </m:r>
                                <m:r>
                                  <a:rPr lang="es-ES" sz="1400" i="1" kern="1200">
                                    <a:solidFill>
                                      <a:schemeClr val="dk1"/>
                                    </a:solidFill>
                                    <a:effectLst/>
                                    <a:latin typeface="+mn-lt"/>
                                    <a:ea typeface="+mn-ea"/>
                                    <a:cs typeface="+mn-cs"/>
                                  </a:rPr>
                                  <m:t>𝐶</m:t>
                                </m:r>
                              </m:oMath>
                            </m:oMathPara>
                          </a14:m>
                          <a:endParaRPr lang="es-EC"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400" b="1" i="1" kern="1200" smtClean="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𝑻</m:t>
                                    </m:r>
                                    <m:r>
                                      <a:rPr lang="es-ES" sz="1400" b="1" i="1" kern="1200">
                                        <a:solidFill>
                                          <a:schemeClr val="dk1"/>
                                        </a:solidFill>
                                        <a:effectLst/>
                                        <a:latin typeface="+mn-lt"/>
                                        <a:ea typeface="+mn-ea"/>
                                        <a:cs typeface="+mn-cs"/>
                                      </a:rPr>
                                      <m:t>𝟑</m:t>
                                    </m:r>
                                  </m:sub>
                                </m:sSub>
                                <m:r>
                                  <a:rPr lang="es-ES" sz="1400" b="1" i="1" kern="1200">
                                    <a:solidFill>
                                      <a:schemeClr val="dk1"/>
                                    </a:solidFill>
                                    <a:effectLst/>
                                    <a:latin typeface="+mn-lt"/>
                                    <a:ea typeface="+mn-ea"/>
                                    <a:cs typeface="+mn-cs"/>
                                  </a:rPr>
                                  <m:t>=</m:t>
                                </m:r>
                                <m:r>
                                  <a:rPr lang="es-ES" sz="1400" b="1" i="1" kern="1200">
                                    <a:solidFill>
                                      <a:schemeClr val="dk1"/>
                                    </a:solidFill>
                                    <a:effectLst/>
                                    <a:latin typeface="+mn-lt"/>
                                    <a:ea typeface="+mn-ea"/>
                                    <a:cs typeface="+mn-cs"/>
                                  </a:rPr>
                                  <m:t>𝟐𝟕𝟑𝟖</m:t>
                                </m:r>
                                <m:r>
                                  <a:rPr lang="es-ES" sz="1400" b="1" i="1" kern="1200">
                                    <a:solidFill>
                                      <a:schemeClr val="dk1"/>
                                    </a:solidFill>
                                    <a:effectLst/>
                                    <a:latin typeface="+mn-lt"/>
                                    <a:ea typeface="+mn-ea"/>
                                    <a:cs typeface="+mn-cs"/>
                                  </a:rPr>
                                  <m:t> </m:t>
                                </m:r>
                                <m:d>
                                  <m:dPr>
                                    <m:begChr m:val="["/>
                                    <m:endChr m:val="]"/>
                                    <m:ctrlPr>
                                      <a:rPr lang="es-EC" sz="1400" b="1" i="1" kern="1200">
                                        <a:solidFill>
                                          <a:schemeClr val="dk1"/>
                                        </a:solidFill>
                                        <a:effectLst/>
                                        <a:latin typeface="+mn-lt"/>
                                        <a:ea typeface="+mn-ea"/>
                                        <a:cs typeface="+mn-cs"/>
                                      </a:rPr>
                                    </m:ctrlPr>
                                  </m:dPr>
                                  <m:e>
                                    <m:r>
                                      <a:rPr lang="es-ES" sz="1400" b="1" i="1" kern="1200">
                                        <a:solidFill>
                                          <a:schemeClr val="dk1"/>
                                        </a:solidFill>
                                        <a:effectLst/>
                                        <a:latin typeface="+mn-lt"/>
                                        <a:ea typeface="+mn-ea"/>
                                        <a:cs typeface="+mn-cs"/>
                                      </a:rPr>
                                      <m:t>𝑲𝑱</m:t>
                                    </m:r>
                                    <m:r>
                                      <a:rPr lang="es-ES" sz="1400" b="1" i="1" kern="1200">
                                        <a:solidFill>
                                          <a:schemeClr val="dk1"/>
                                        </a:solidFill>
                                        <a:effectLst/>
                                        <a:latin typeface="+mn-lt"/>
                                        <a:ea typeface="+mn-ea"/>
                                        <a:cs typeface="+mn-cs"/>
                                      </a:rPr>
                                      <m:t>/</m:t>
                                    </m:r>
                                    <m:r>
                                      <a:rPr lang="es-ES" sz="1400" b="1" i="1" kern="1200">
                                        <a:solidFill>
                                          <a:schemeClr val="dk1"/>
                                        </a:solidFill>
                                        <a:effectLst/>
                                        <a:latin typeface="+mn-lt"/>
                                        <a:ea typeface="+mn-ea"/>
                                        <a:cs typeface="+mn-cs"/>
                                      </a:rPr>
                                      <m:t>𝒌𝒈</m:t>
                                    </m:r>
                                  </m:e>
                                </m:d>
                              </m:oMath>
                            </m:oMathPara>
                          </a14:m>
                          <a:endParaRPr lang="es-EC" sz="1400" kern="1200" dirty="0">
                            <a:solidFill>
                              <a:schemeClr val="dk1"/>
                            </a:solidFill>
                            <a:effectLst/>
                            <a:latin typeface="+mn-lt"/>
                            <a:ea typeface="+mn-ea"/>
                            <a:cs typeface="+mn-cs"/>
                          </a:endParaRPr>
                        </a:p>
                      </a:txBody>
                      <a:tcPr/>
                    </a:tc>
                  </a:tr>
                  <a:tr h="304259">
                    <a:tc>
                      <a:txBody>
                        <a:bodyPr/>
                        <a:lstStyle/>
                        <a:p>
                          <a:pPr algn="ctr"/>
                          <a:r>
                            <a:rPr lang="es-EC" sz="1400" dirty="0" smtClean="0"/>
                            <a:t>Balance de Energía</a:t>
                          </a:r>
                          <a:endParaRPr lang="es-EC" sz="1400" dirty="0"/>
                        </a:p>
                      </a:txBody>
                      <a:tcPr/>
                    </a:tc>
                    <a:tc>
                      <a:txBody>
                        <a:bodyPr/>
                        <a:lstStyle/>
                        <a:p>
                          <a14:m>
                            <m:oMathPara xmlns:m="http://schemas.openxmlformats.org/officeDocument/2006/math">
                              <m:oMathParaPr>
                                <m:jc m:val="centerGroup"/>
                              </m:oMathParaPr>
                              <m:oMath xmlns:m="http://schemas.openxmlformats.org/officeDocument/2006/math">
                                <m:sSub>
                                  <m:sSubPr>
                                    <m:ctrlPr>
                                      <a:rPr lang="es-EC" sz="1400" b="1" i="1" kern="1200" smtClean="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𝑸</m:t>
                                    </m:r>
                                  </m:e>
                                  <m:sub>
                                    <m:r>
                                      <a:rPr lang="es-ES" sz="1400" b="1" i="1" kern="1200">
                                        <a:solidFill>
                                          <a:schemeClr val="dk1"/>
                                        </a:solidFill>
                                        <a:effectLst/>
                                        <a:latin typeface="+mn-lt"/>
                                        <a:ea typeface="+mn-ea"/>
                                        <a:cs typeface="+mn-cs"/>
                                      </a:rPr>
                                      <m:t>𝒆𝒏𝒕</m:t>
                                    </m:r>
                                  </m:sub>
                                </m:sSub>
                                <m:r>
                                  <a:rPr lang="es-ES" sz="1400" b="1" i="1" kern="1200">
                                    <a:solidFill>
                                      <a:schemeClr val="dk1"/>
                                    </a:solidFill>
                                    <a:effectLst/>
                                    <a:latin typeface="+mn-lt"/>
                                    <a:ea typeface="+mn-ea"/>
                                    <a:cs typeface="+mn-cs"/>
                                  </a:rPr>
                                  <m:t>=(</m:t>
                                </m:r>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𝑻</m:t>
                                    </m:r>
                                    <m:r>
                                      <a:rPr lang="es-ES" sz="1400" b="1" i="1" kern="1200">
                                        <a:solidFill>
                                          <a:schemeClr val="dk1"/>
                                        </a:solidFill>
                                        <a:effectLst/>
                                        <a:latin typeface="+mn-lt"/>
                                        <a:ea typeface="+mn-ea"/>
                                        <a:cs typeface="+mn-cs"/>
                                      </a:rPr>
                                      <m:t>𝟑</m:t>
                                    </m:r>
                                  </m:sub>
                                </m:sSub>
                                <m:r>
                                  <a:rPr lang="es-ES" sz="1400" b="1" i="1" kern="1200">
                                    <a:solidFill>
                                      <a:schemeClr val="dk1"/>
                                    </a:solidFill>
                                    <a:effectLst/>
                                    <a:latin typeface="+mn-lt"/>
                                    <a:ea typeface="+mn-ea"/>
                                    <a:cs typeface="+mn-cs"/>
                                  </a:rPr>
                                  <m:t>−</m:t>
                                </m:r>
                                <m:sSub>
                                  <m:sSubPr>
                                    <m:ctrlPr>
                                      <a:rPr lang="es-EC" sz="1400" b="1" i="1" kern="1200">
                                        <a:solidFill>
                                          <a:schemeClr val="dk1"/>
                                        </a:solidFill>
                                        <a:effectLst/>
                                        <a:latin typeface="+mn-lt"/>
                                        <a:ea typeface="+mn-ea"/>
                                        <a:cs typeface="+mn-cs"/>
                                      </a:rPr>
                                    </m:ctrlPr>
                                  </m:sSubPr>
                                  <m:e>
                                    <m:r>
                                      <a:rPr lang="es-ES" sz="1400" b="1" i="1" kern="1200">
                                        <a:solidFill>
                                          <a:schemeClr val="dk1"/>
                                        </a:solidFill>
                                        <a:effectLst/>
                                        <a:latin typeface="+mn-lt"/>
                                        <a:ea typeface="+mn-ea"/>
                                        <a:cs typeface="+mn-cs"/>
                                      </a:rPr>
                                      <m:t>𝒉</m:t>
                                    </m:r>
                                  </m:e>
                                  <m:sub>
                                    <m:r>
                                      <a:rPr lang="es-ES" sz="1400" b="1" i="1" kern="1200">
                                        <a:solidFill>
                                          <a:schemeClr val="dk1"/>
                                        </a:solidFill>
                                        <a:effectLst/>
                                        <a:latin typeface="+mn-lt"/>
                                        <a:ea typeface="+mn-ea"/>
                                        <a:cs typeface="+mn-cs"/>
                                      </a:rPr>
                                      <m:t>𝒇𝑻</m:t>
                                    </m:r>
                                    <m:r>
                                      <a:rPr lang="es-ES" sz="1400" b="1" i="1" kern="1200">
                                        <a:solidFill>
                                          <a:schemeClr val="dk1"/>
                                        </a:solidFill>
                                        <a:effectLst/>
                                        <a:latin typeface="+mn-lt"/>
                                        <a:ea typeface="+mn-ea"/>
                                        <a:cs typeface="+mn-cs"/>
                                      </a:rPr>
                                      <m:t>𝟐</m:t>
                                    </m:r>
                                  </m:sub>
                                </m:sSub>
                                <m:r>
                                  <a:rPr lang="es-ES" sz="1400" b="1" i="1" kern="1200">
                                    <a:solidFill>
                                      <a:schemeClr val="dk1"/>
                                    </a:solidFill>
                                    <a:effectLst/>
                                    <a:latin typeface="+mn-lt"/>
                                    <a:ea typeface="+mn-ea"/>
                                    <a:cs typeface="+mn-cs"/>
                                  </a:rPr>
                                  <m:t>)</m:t>
                                </m:r>
                              </m:oMath>
                            </m:oMathPara>
                          </a14:m>
                          <a:endParaRPr lang="es-EC" sz="1400" kern="1200" dirty="0">
                            <a:solidFill>
                              <a:schemeClr val="dk1"/>
                            </a:solidFill>
                            <a:effectLst/>
                            <a:latin typeface="+mn-lt"/>
                            <a:ea typeface="+mn-ea"/>
                            <a:cs typeface="+mn-cs"/>
                          </a:endParaRPr>
                        </a:p>
                      </a:txBody>
                      <a:tcPr/>
                    </a:tc>
                    <a:tc>
                      <a:txBody>
                        <a:bodyPr/>
                        <a:lstStyle/>
                        <a:p>
                          <a14:m>
                            <m:oMathPara xmlns:m="http://schemas.openxmlformats.org/officeDocument/2006/math">
                              <m:oMathParaPr>
                                <m:jc m:val="centerGroup"/>
                              </m:oMathParaPr>
                              <m:oMath xmlns:m="http://schemas.openxmlformats.org/officeDocument/2006/math">
                                <m:r>
                                  <a:rPr lang="es-ES" sz="1400" b="1" i="1" kern="1200" smtClean="0">
                                    <a:solidFill>
                                      <a:schemeClr val="dk1"/>
                                    </a:solidFill>
                                    <a:effectLst/>
                                    <a:latin typeface="+mn-lt"/>
                                    <a:ea typeface="+mn-ea"/>
                                    <a:cs typeface="+mn-cs"/>
                                  </a:rPr>
                                  <m:t>𝟐𝟓𝟗𝟓</m:t>
                                </m:r>
                                <m:r>
                                  <a:rPr lang="es-ES" sz="1400" b="1" i="1" kern="1200" smtClean="0">
                                    <a:solidFill>
                                      <a:schemeClr val="dk1"/>
                                    </a:solidFill>
                                    <a:effectLst/>
                                    <a:latin typeface="+mn-lt"/>
                                    <a:ea typeface="+mn-ea"/>
                                    <a:cs typeface="+mn-cs"/>
                                  </a:rPr>
                                  <m:t>.</m:t>
                                </m:r>
                                <m:r>
                                  <a:rPr lang="es-ES" sz="1400" b="1" i="1" kern="1200" smtClean="0">
                                    <a:solidFill>
                                      <a:schemeClr val="dk1"/>
                                    </a:solidFill>
                                    <a:effectLst/>
                                    <a:latin typeface="+mn-lt"/>
                                    <a:ea typeface="+mn-ea"/>
                                    <a:cs typeface="+mn-cs"/>
                                  </a:rPr>
                                  <m:t>𝟏</m:t>
                                </m:r>
                                <m:r>
                                  <a:rPr lang="es-ES" sz="1400" b="1" i="1" kern="1200" smtClean="0">
                                    <a:solidFill>
                                      <a:schemeClr val="dk1"/>
                                    </a:solidFill>
                                    <a:effectLst/>
                                    <a:latin typeface="+mn-lt"/>
                                    <a:ea typeface="+mn-ea"/>
                                    <a:cs typeface="+mn-cs"/>
                                  </a:rPr>
                                  <m:t> </m:t>
                                </m:r>
                                <m:d>
                                  <m:dPr>
                                    <m:begChr m:val="["/>
                                    <m:endChr m:val="]"/>
                                    <m:ctrlPr>
                                      <a:rPr lang="es-EC" sz="1400" b="1" i="1" kern="1200">
                                        <a:solidFill>
                                          <a:schemeClr val="dk1"/>
                                        </a:solidFill>
                                        <a:effectLst/>
                                        <a:latin typeface="+mn-lt"/>
                                        <a:ea typeface="+mn-ea"/>
                                        <a:cs typeface="+mn-cs"/>
                                      </a:rPr>
                                    </m:ctrlPr>
                                  </m:dPr>
                                  <m:e>
                                    <m:r>
                                      <a:rPr lang="es-ES" sz="1400" b="1" i="1" kern="1200">
                                        <a:solidFill>
                                          <a:schemeClr val="dk1"/>
                                        </a:solidFill>
                                        <a:effectLst/>
                                        <a:latin typeface="+mn-lt"/>
                                        <a:ea typeface="+mn-ea"/>
                                        <a:cs typeface="+mn-cs"/>
                                      </a:rPr>
                                      <m:t>𝑲𝑱</m:t>
                                    </m:r>
                                    <m:r>
                                      <a:rPr lang="es-ES" sz="1400" b="1" i="1" kern="1200">
                                        <a:solidFill>
                                          <a:schemeClr val="dk1"/>
                                        </a:solidFill>
                                        <a:effectLst/>
                                        <a:latin typeface="+mn-lt"/>
                                        <a:ea typeface="+mn-ea"/>
                                        <a:cs typeface="+mn-cs"/>
                                      </a:rPr>
                                      <m:t>/</m:t>
                                    </m:r>
                                    <m:r>
                                      <a:rPr lang="es-ES" sz="1400" b="1" i="1" kern="1200">
                                        <a:solidFill>
                                          <a:schemeClr val="dk1"/>
                                        </a:solidFill>
                                        <a:effectLst/>
                                        <a:latin typeface="+mn-lt"/>
                                        <a:ea typeface="+mn-ea"/>
                                        <a:cs typeface="+mn-cs"/>
                                      </a:rPr>
                                      <m:t>𝒌𝒈</m:t>
                                    </m:r>
                                  </m:e>
                                </m:d>
                              </m:oMath>
                            </m:oMathPara>
                          </a14:m>
                          <a:endParaRPr lang="es-EC" sz="1400" dirty="0"/>
                        </a:p>
                      </a:txBody>
                      <a:tcPr/>
                    </a:tc>
                  </a:tr>
                </a:tbl>
              </a:graphicData>
            </a:graphic>
          </p:graphicFrame>
        </mc:Choice>
        <mc:Fallback>
          <p:graphicFrame>
            <p:nvGraphicFramePr>
              <p:cNvPr id="17" name="Tabla 16"/>
              <p:cNvGraphicFramePr>
                <a:graphicFrameLocks noGrp="1"/>
              </p:cNvGraphicFramePr>
              <p:nvPr>
                <p:extLst>
                  <p:ext uri="{D42A27DB-BD31-4B8C-83A1-F6EECF244321}">
                    <p14:modId xmlns:p14="http://schemas.microsoft.com/office/powerpoint/2010/main" val="3340665918"/>
                  </p:ext>
                </p:extLst>
              </p:nvPr>
            </p:nvGraphicFramePr>
            <p:xfrm>
              <a:off x="3688327" y="4029459"/>
              <a:ext cx="8617270" cy="2232339"/>
            </p:xfrm>
            <a:graphic>
              <a:graphicData uri="http://schemas.openxmlformats.org/drawingml/2006/table">
                <a:tbl>
                  <a:tblPr firstRow="1" bandRow="1">
                    <a:tableStyleId>{5C22544A-7EE6-4342-B048-85BDC9FD1C3A}</a:tableStyleId>
                  </a:tblPr>
                  <a:tblGrid>
                    <a:gridCol w="2872423"/>
                    <a:gridCol w="2906113"/>
                    <a:gridCol w="2838734"/>
                  </a:tblGrid>
                  <a:tr h="405668">
                    <a:tc gridSpan="3">
                      <a:txBody>
                        <a:bodyPr/>
                        <a:lstStyle/>
                        <a:p>
                          <a:pPr marL="0" algn="ctr" defTabSz="457200" rtl="0" eaLnBrk="1" latinLnBrk="0" hangingPunct="1"/>
                          <a:r>
                            <a:rPr lang="es-EC" sz="1600" b="1" kern="1200" dirty="0" smtClean="0">
                              <a:solidFill>
                                <a:schemeClr val="lt1"/>
                              </a:solidFill>
                              <a:latin typeface="+mn-lt"/>
                              <a:ea typeface="+mn-ea"/>
                              <a:cs typeface="+mn-cs"/>
                            </a:rPr>
                            <a:t>CALDERO</a:t>
                          </a:r>
                          <a:endParaRPr lang="es-EC" sz="1600" b="1" kern="1200" dirty="0">
                            <a:solidFill>
                              <a:schemeClr val="lt1"/>
                            </a:solidFill>
                            <a:latin typeface="+mn-lt"/>
                            <a:ea typeface="+mn-ea"/>
                            <a:cs typeface="+mn-cs"/>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a:p>
                      </a:txBody>
                      <a:tcPr/>
                    </a:tc>
                    <a:tc hMerge="1">
                      <a:txBody>
                        <a:bodyPr/>
                        <a:lstStyle/>
                        <a:p>
                          <a:endParaRPr lang="es-EC" dirty="0"/>
                        </a:p>
                      </a:txBody>
                      <a:tcPr/>
                    </a:tc>
                  </a:tr>
                  <a:tr h="405668">
                    <a:tc>
                      <a:txBody>
                        <a:bodyPr/>
                        <a:lstStyle/>
                        <a:p>
                          <a:pPr algn="ctr"/>
                          <a:r>
                            <a:rPr lang="es-EC" sz="1400" dirty="0" smtClean="0"/>
                            <a:t>Presión</a:t>
                          </a:r>
                          <a:r>
                            <a:rPr lang="es-EC" sz="1400" baseline="0" dirty="0" smtClean="0"/>
                            <a:t> 2 = Presión 3</a:t>
                          </a:r>
                          <a:endParaRPr lang="es-EC" sz="1400" dirty="0"/>
                        </a:p>
                      </a:txBody>
                      <a:tcPr/>
                    </a:tc>
                    <a:tc>
                      <a:txBody>
                        <a:bodyPr/>
                        <a:lstStyle/>
                        <a:p>
                          <a:endParaRPr lang="es-EC"/>
                        </a:p>
                      </a:txBody>
                      <a:tcPr>
                        <a:blipFill rotWithShape="0">
                          <a:blip r:embed="rId6"/>
                          <a:stretch>
                            <a:fillRect l="-99161" t="-107576" r="-98532" b="-362121"/>
                          </a:stretch>
                        </a:blipFill>
                      </a:tcPr>
                    </a:tc>
                    <a:tc>
                      <a:txBody>
                        <a:bodyPr/>
                        <a:lstStyle/>
                        <a:p>
                          <a:endParaRPr lang="es-EC"/>
                        </a:p>
                      </a:txBody>
                      <a:tcPr>
                        <a:blipFill rotWithShape="0">
                          <a:blip r:embed="rId6"/>
                          <a:stretch>
                            <a:fillRect l="-203863" t="-107576" r="-858" b="-362121"/>
                          </a:stretch>
                        </a:blipFill>
                      </a:tcPr>
                    </a:tc>
                  </a:tr>
                  <a:tr h="324993">
                    <a:tc rowSpan="2">
                      <a:txBody>
                        <a:bodyPr/>
                        <a:lstStyle/>
                        <a:p>
                          <a:pPr algn="ctr"/>
                          <a:r>
                            <a:rPr lang="es-EC" sz="1400" dirty="0" smtClean="0"/>
                            <a:t>Calidad</a:t>
                          </a:r>
                          <a:r>
                            <a:rPr lang="es-EC" sz="1400" baseline="0" dirty="0" smtClean="0"/>
                            <a:t> de vapor</a:t>
                          </a:r>
                          <a:endParaRPr lang="es-EC" sz="1400" dirty="0"/>
                        </a:p>
                      </a:txBody>
                      <a:tcPr/>
                    </a:tc>
                    <a:tc>
                      <a:txBody>
                        <a:bodyPr/>
                        <a:lstStyle/>
                        <a:p>
                          <a:endParaRPr lang="es-EC"/>
                        </a:p>
                      </a:txBody>
                      <a:tcPr>
                        <a:blipFill rotWithShape="0">
                          <a:blip r:embed="rId6"/>
                          <a:stretch>
                            <a:fillRect l="-99161" t="-253704" r="-98532" b="-342593"/>
                          </a:stretch>
                        </a:blipFill>
                      </a:tcPr>
                    </a:tc>
                    <a:tc rowSpan="2">
                      <a:txBody>
                        <a:bodyPr/>
                        <a:lstStyle/>
                        <a:p>
                          <a:endParaRPr lang="es-EC"/>
                        </a:p>
                      </a:txBody>
                      <a:tcPr>
                        <a:blipFill rotWithShape="0">
                          <a:blip r:embed="rId6"/>
                          <a:stretch>
                            <a:fillRect l="-203863" t="-105385" r="-858" b="-83846"/>
                          </a:stretch>
                        </a:blipFill>
                      </a:tcPr>
                    </a:tc>
                  </a:tr>
                  <a:tr h="466217">
                    <a:tc vMerge="1">
                      <a:txBody>
                        <a:bodyPr/>
                        <a:lstStyle/>
                        <a:p>
                          <a:pPr algn="ctr"/>
                          <a:endParaRPr lang="es-EC" sz="1400" dirty="0"/>
                        </a:p>
                      </a:txBody>
                      <a:tcPr/>
                    </a:tc>
                    <a:tc>
                      <a:txBody>
                        <a:bodyPr/>
                        <a:lstStyle/>
                        <a:p>
                          <a:endParaRPr lang="es-EC"/>
                        </a:p>
                      </a:txBody>
                      <a:tcPr>
                        <a:blipFill rotWithShape="0">
                          <a:blip r:embed="rId6"/>
                          <a:stretch>
                            <a:fillRect l="-99161" t="-251316" r="-98532" b="-143421"/>
                          </a:stretch>
                        </a:blipFill>
                      </a:tcPr>
                    </a:tc>
                    <a:tc vMerge="1">
                      <a:txBody>
                        <a:bodyPr/>
                        <a:lstStyle/>
                        <a:p>
                          <a:endParaRPr lang="es-EC" sz="1400" dirty="0"/>
                        </a:p>
                      </a:txBody>
                      <a:tcPr/>
                    </a:tc>
                  </a:tr>
                  <a:tr h="304800">
                    <a:tc>
                      <a:txBody>
                        <a:bodyPr/>
                        <a:lstStyle/>
                        <a:p>
                          <a:pPr algn="ctr"/>
                          <a:r>
                            <a:rPr lang="es-EC" sz="1400" dirty="0" smtClean="0"/>
                            <a:t>Entalpia en 3</a:t>
                          </a:r>
                          <a:endParaRPr lang="es-EC" sz="1400" dirty="0"/>
                        </a:p>
                      </a:txBody>
                      <a:tcPr/>
                    </a:tc>
                    <a:tc>
                      <a:txBody>
                        <a:bodyPr/>
                        <a:lstStyle/>
                        <a:p>
                          <a:endParaRPr lang="es-EC"/>
                        </a:p>
                      </a:txBody>
                      <a:tcPr>
                        <a:blipFill rotWithShape="0">
                          <a:blip r:embed="rId6"/>
                          <a:stretch>
                            <a:fillRect l="-99161" t="-523529" r="-98532" b="-113725"/>
                          </a:stretch>
                        </a:blipFill>
                      </a:tcPr>
                    </a:tc>
                    <a:tc>
                      <a:txBody>
                        <a:bodyPr/>
                        <a:lstStyle/>
                        <a:p>
                          <a:endParaRPr lang="es-EC"/>
                        </a:p>
                      </a:txBody>
                      <a:tcPr>
                        <a:blipFill rotWithShape="0">
                          <a:blip r:embed="rId6"/>
                          <a:stretch>
                            <a:fillRect l="-203863" t="-523529" r="-858" b="-113725"/>
                          </a:stretch>
                        </a:blipFill>
                      </a:tcPr>
                    </a:tc>
                  </a:tr>
                  <a:tr h="324993">
                    <a:tc>
                      <a:txBody>
                        <a:bodyPr/>
                        <a:lstStyle/>
                        <a:p>
                          <a:pPr algn="ctr"/>
                          <a:r>
                            <a:rPr lang="es-EC" sz="1400" dirty="0" smtClean="0"/>
                            <a:t>Balance de Energía</a:t>
                          </a:r>
                          <a:endParaRPr lang="es-EC" sz="1400" dirty="0"/>
                        </a:p>
                      </a:txBody>
                      <a:tcPr/>
                    </a:tc>
                    <a:tc>
                      <a:txBody>
                        <a:bodyPr/>
                        <a:lstStyle/>
                        <a:p>
                          <a:endParaRPr lang="es-EC"/>
                        </a:p>
                      </a:txBody>
                      <a:tcPr>
                        <a:blipFill rotWithShape="0">
                          <a:blip r:embed="rId6"/>
                          <a:stretch>
                            <a:fillRect l="-99161" t="-600000" r="-98532" b="-9434"/>
                          </a:stretch>
                        </a:blipFill>
                      </a:tcPr>
                    </a:tc>
                    <a:tc>
                      <a:txBody>
                        <a:bodyPr/>
                        <a:lstStyle/>
                        <a:p>
                          <a:endParaRPr lang="es-EC"/>
                        </a:p>
                      </a:txBody>
                      <a:tcPr>
                        <a:blipFill rotWithShape="0">
                          <a:blip r:embed="rId6"/>
                          <a:stretch>
                            <a:fillRect l="-203863" t="-600000" r="-858" b="-9434"/>
                          </a:stretch>
                        </a:blipFill>
                      </a:tcPr>
                    </a:tc>
                  </a:tr>
                </a:tbl>
              </a:graphicData>
            </a:graphic>
          </p:graphicFrame>
        </mc:Fallback>
      </mc:AlternateContent>
      <p:sp>
        <p:nvSpPr>
          <p:cNvPr id="22" name="Título 1"/>
          <p:cNvSpPr>
            <a:spLocks noGrp="1"/>
          </p:cNvSpPr>
          <p:nvPr>
            <p:ph type="title"/>
          </p:nvPr>
        </p:nvSpPr>
        <p:spPr>
          <a:xfrm>
            <a:off x="662819" y="311980"/>
            <a:ext cx="8596668" cy="1320800"/>
          </a:xfrm>
        </p:spPr>
        <p:txBody>
          <a:bodyPr/>
          <a:lstStyle/>
          <a:p>
            <a:r>
              <a:rPr lang="es-EC" dirty="0" smtClean="0"/>
              <a:t>ANÁLISIS DEL CICLO </a:t>
            </a:r>
            <a:endParaRPr lang="es-EC" dirty="0"/>
          </a:p>
        </p:txBody>
      </p:sp>
    </p:spTree>
    <p:extLst>
      <p:ext uri="{BB962C8B-B14F-4D97-AF65-F5344CB8AC3E}">
        <p14:creationId xmlns:p14="http://schemas.microsoft.com/office/powerpoint/2010/main" val="3503216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819" y="311980"/>
            <a:ext cx="8596668" cy="1320800"/>
          </a:xfrm>
        </p:spPr>
        <p:txBody>
          <a:bodyPr/>
          <a:lstStyle/>
          <a:p>
            <a:r>
              <a:rPr lang="es-EC" dirty="0" smtClean="0"/>
              <a:t>ANÁLISIS DEL CICLO </a:t>
            </a:r>
            <a:endParaRPr lang="es-EC"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63535" t="5289" b="21045"/>
          <a:stretch/>
        </p:blipFill>
        <p:spPr>
          <a:xfrm>
            <a:off x="1897037" y="1289885"/>
            <a:ext cx="1409435" cy="2456598"/>
          </a:xfrm>
          <a:prstGeom prst="rect">
            <a:avLst/>
          </a:prstGeom>
        </p:spPr>
      </p:pic>
      <p:pic>
        <p:nvPicPr>
          <p:cNvPr id="7" name="Imagen 6"/>
          <p:cNvPicPr>
            <a:picLocks noChangeAspect="1"/>
          </p:cNvPicPr>
          <p:nvPr/>
        </p:nvPicPr>
        <p:blipFill>
          <a:blip r:embed="rId3"/>
          <a:stretch>
            <a:fillRect/>
          </a:stretch>
        </p:blipFill>
        <p:spPr>
          <a:xfrm>
            <a:off x="6294492" y="4214526"/>
            <a:ext cx="3209925" cy="1657350"/>
          </a:xfrm>
          <a:prstGeom prst="rect">
            <a:avLst/>
          </a:prstGeom>
        </p:spPr>
      </p:pic>
      <p:sp>
        <p:nvSpPr>
          <p:cNvPr id="8" name="CuadroTexto 7"/>
          <p:cNvSpPr txBox="1"/>
          <p:nvPr/>
        </p:nvSpPr>
        <p:spPr>
          <a:xfrm>
            <a:off x="2578896" y="1561068"/>
            <a:ext cx="45719" cy="369332"/>
          </a:xfrm>
          <a:prstGeom prst="rect">
            <a:avLst/>
          </a:prstGeom>
          <a:noFill/>
        </p:spPr>
        <p:txBody>
          <a:bodyPr wrap="square" rtlCol="0">
            <a:spAutoFit/>
          </a:bodyPr>
          <a:lstStyle/>
          <a:p>
            <a:r>
              <a:rPr lang="es-EC" dirty="0" smtClean="0"/>
              <a:t>4</a:t>
            </a:r>
            <a:endParaRPr lang="es-EC" dirty="0"/>
          </a:p>
        </p:txBody>
      </p:sp>
      <p:sp>
        <p:nvSpPr>
          <p:cNvPr id="9" name="CuadroTexto 8"/>
          <p:cNvSpPr txBox="1"/>
          <p:nvPr/>
        </p:nvSpPr>
        <p:spPr>
          <a:xfrm>
            <a:off x="2411354" y="3090631"/>
            <a:ext cx="45719" cy="369332"/>
          </a:xfrm>
          <a:prstGeom prst="rect">
            <a:avLst/>
          </a:prstGeom>
          <a:noFill/>
        </p:spPr>
        <p:txBody>
          <a:bodyPr wrap="square" rtlCol="0">
            <a:spAutoFit/>
          </a:bodyPr>
          <a:lstStyle/>
          <a:p>
            <a:r>
              <a:rPr lang="es-EC" dirty="0" smtClean="0"/>
              <a:t>5</a:t>
            </a:r>
            <a:endParaRPr lang="es-EC" dirty="0"/>
          </a:p>
        </p:txBody>
      </p:sp>
      <p:sp>
        <p:nvSpPr>
          <p:cNvPr id="10" name="CuadroTexto 9"/>
          <p:cNvSpPr txBox="1"/>
          <p:nvPr/>
        </p:nvSpPr>
        <p:spPr>
          <a:xfrm>
            <a:off x="8936935" y="4021100"/>
            <a:ext cx="45719" cy="369332"/>
          </a:xfrm>
          <a:prstGeom prst="rect">
            <a:avLst/>
          </a:prstGeom>
          <a:noFill/>
        </p:spPr>
        <p:txBody>
          <a:bodyPr wrap="square" rtlCol="0">
            <a:spAutoFit/>
          </a:bodyPr>
          <a:lstStyle/>
          <a:p>
            <a:r>
              <a:rPr lang="es-EC" dirty="0" smtClean="0"/>
              <a:t>5</a:t>
            </a:r>
            <a:endParaRPr lang="es-EC" dirty="0"/>
          </a:p>
        </p:txBody>
      </p:sp>
      <p:sp>
        <p:nvSpPr>
          <p:cNvPr id="11" name="CuadroTexto 10"/>
          <p:cNvSpPr txBox="1"/>
          <p:nvPr/>
        </p:nvSpPr>
        <p:spPr>
          <a:xfrm>
            <a:off x="6794236" y="4390432"/>
            <a:ext cx="45719" cy="369332"/>
          </a:xfrm>
          <a:prstGeom prst="rect">
            <a:avLst/>
          </a:prstGeom>
          <a:noFill/>
        </p:spPr>
        <p:txBody>
          <a:bodyPr wrap="square" rtlCol="0">
            <a:spAutoFit/>
          </a:bodyPr>
          <a:lstStyle/>
          <a:p>
            <a:r>
              <a:rPr lang="es-EC" dirty="0" smtClean="0"/>
              <a:t>1</a:t>
            </a:r>
            <a:endParaRPr lang="es-EC" dirty="0"/>
          </a:p>
        </p:txBody>
      </p:sp>
      <p:sp>
        <p:nvSpPr>
          <p:cNvPr id="12" name="Rectángulo redondeado 11"/>
          <p:cNvSpPr/>
          <p:nvPr/>
        </p:nvSpPr>
        <p:spPr>
          <a:xfrm>
            <a:off x="1449342" y="1161480"/>
            <a:ext cx="1857130" cy="2713408"/>
          </a:xfrm>
          <a:prstGeom prst="roundRect">
            <a:avLst/>
          </a:prstGeom>
          <a:solidFill>
            <a:schemeClr val="lt1">
              <a:alpha val="0"/>
            </a:schemeClr>
          </a:solidFill>
          <a:ln>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3" name="Rectángulo redondeado 12"/>
          <p:cNvSpPr/>
          <p:nvPr/>
        </p:nvSpPr>
        <p:spPr>
          <a:xfrm rot="16200000">
            <a:off x="6985736" y="3238335"/>
            <a:ext cx="1968657" cy="3351142"/>
          </a:xfrm>
          <a:prstGeom prst="roundRect">
            <a:avLst/>
          </a:prstGeom>
          <a:solidFill>
            <a:schemeClr val="lt1">
              <a:alpha val="0"/>
            </a:schemeClr>
          </a:solidFill>
          <a:ln>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14"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15" name="Tabla 14"/>
              <p:cNvGraphicFramePr>
                <a:graphicFrameLocks noGrp="1"/>
              </p:cNvGraphicFramePr>
              <p:nvPr>
                <p:extLst>
                  <p:ext uri="{D42A27DB-BD31-4B8C-83A1-F6EECF244321}">
                    <p14:modId xmlns:p14="http://schemas.microsoft.com/office/powerpoint/2010/main" val="1109052408"/>
                  </p:ext>
                </p:extLst>
              </p:nvPr>
            </p:nvGraphicFramePr>
            <p:xfrm>
              <a:off x="3472555" y="1300784"/>
              <a:ext cx="8617270" cy="1451416"/>
            </p:xfrm>
            <a:graphic>
              <a:graphicData uri="http://schemas.openxmlformats.org/drawingml/2006/table">
                <a:tbl>
                  <a:tblPr firstRow="1" bandRow="1">
                    <a:tableStyleId>{5C22544A-7EE6-4342-B048-85BDC9FD1C3A}</a:tableStyleId>
                  </a:tblPr>
                  <a:tblGrid>
                    <a:gridCol w="2872423"/>
                    <a:gridCol w="2906113"/>
                    <a:gridCol w="2838734"/>
                  </a:tblGrid>
                  <a:tr h="405668">
                    <a:tc gridSpan="3">
                      <a:txBody>
                        <a:bodyPr/>
                        <a:lstStyle/>
                        <a:p>
                          <a:pPr marL="0" algn="ctr" defTabSz="457200" rtl="0" eaLnBrk="1" latinLnBrk="0" hangingPunct="1"/>
                          <a:r>
                            <a:rPr lang="es-EC" sz="1600" b="1" kern="1200" dirty="0" smtClean="0">
                              <a:solidFill>
                                <a:schemeClr val="lt1"/>
                              </a:solidFill>
                              <a:latin typeface="+mn-lt"/>
                              <a:ea typeface="+mn-ea"/>
                              <a:cs typeface="+mn-cs"/>
                            </a:rPr>
                            <a:t>MOTOR</a:t>
                          </a:r>
                          <a:r>
                            <a:rPr lang="es-EC" sz="1600" b="1" kern="1200" baseline="0" dirty="0" smtClean="0">
                              <a:solidFill>
                                <a:schemeClr val="lt1"/>
                              </a:solidFill>
                              <a:latin typeface="+mn-lt"/>
                              <a:ea typeface="+mn-ea"/>
                              <a:cs typeface="+mn-cs"/>
                            </a:rPr>
                            <a:t> A VAPOR</a:t>
                          </a:r>
                          <a:endParaRPr lang="es-EC" sz="1600" b="1" kern="1200" dirty="0">
                            <a:solidFill>
                              <a:schemeClr val="lt1"/>
                            </a:solidFill>
                            <a:latin typeface="+mn-lt"/>
                            <a:ea typeface="+mn-ea"/>
                            <a:cs typeface="+mn-cs"/>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a:p>
                      </a:txBody>
                      <a:tcPr/>
                    </a:tc>
                    <a:tc hMerge="1">
                      <a:txBody>
                        <a:bodyPr/>
                        <a:lstStyle/>
                        <a:p>
                          <a:endParaRPr lang="es-EC" dirty="0"/>
                        </a:p>
                      </a:txBody>
                      <a:tcPr/>
                    </a:tc>
                  </a:tr>
                  <a:tr h="405668">
                    <a:tc>
                      <a:txBody>
                        <a:bodyPr/>
                        <a:lstStyle/>
                        <a:p>
                          <a:pPr algn="ctr"/>
                          <a:r>
                            <a:rPr lang="es-EC" sz="1400" dirty="0" smtClean="0"/>
                            <a:t>Balance de Energía</a:t>
                          </a:r>
                          <a:endParaRPr lang="es-EC"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800" b="1" i="1" kern="1200" smtClean="0">
                                        <a:solidFill>
                                          <a:schemeClr val="dk1"/>
                                        </a:solidFill>
                                        <a:effectLst/>
                                        <a:latin typeface="+mn-lt"/>
                                        <a:ea typeface="+mn-ea"/>
                                        <a:cs typeface="+mn-cs"/>
                                      </a:rPr>
                                    </m:ctrlPr>
                                  </m:sSubPr>
                                  <m:e>
                                    <m:r>
                                      <a:rPr lang="es-ES" sz="1800" b="1" i="1" kern="1200">
                                        <a:solidFill>
                                          <a:schemeClr val="dk1"/>
                                        </a:solidFill>
                                        <a:effectLst/>
                                        <a:latin typeface="+mn-lt"/>
                                        <a:ea typeface="+mn-ea"/>
                                        <a:cs typeface="+mn-cs"/>
                                      </a:rPr>
                                      <m:t>𝒘</m:t>
                                    </m:r>
                                  </m:e>
                                  <m:sub>
                                    <m:r>
                                      <a:rPr lang="es-ES" sz="1800" b="1" i="1" kern="1200">
                                        <a:solidFill>
                                          <a:schemeClr val="dk1"/>
                                        </a:solidFill>
                                        <a:effectLst/>
                                        <a:latin typeface="+mn-lt"/>
                                        <a:ea typeface="+mn-ea"/>
                                        <a:cs typeface="+mn-cs"/>
                                      </a:rPr>
                                      <m:t>𝒎</m:t>
                                    </m:r>
                                  </m:sub>
                                </m:sSub>
                                <m:r>
                                  <a:rPr lang="es-ES" sz="1800" b="1" i="1" kern="1200">
                                    <a:solidFill>
                                      <a:schemeClr val="dk1"/>
                                    </a:solidFill>
                                    <a:effectLst/>
                                    <a:latin typeface="+mn-lt"/>
                                    <a:ea typeface="+mn-ea"/>
                                    <a:cs typeface="+mn-cs"/>
                                  </a:rPr>
                                  <m:t>=(</m:t>
                                </m:r>
                                <m:sSub>
                                  <m:sSubPr>
                                    <m:ctrlPr>
                                      <a:rPr lang="es-EC" sz="1800" b="1" i="1" kern="1200">
                                        <a:solidFill>
                                          <a:schemeClr val="dk1"/>
                                        </a:solidFill>
                                        <a:effectLst/>
                                        <a:latin typeface="+mn-lt"/>
                                        <a:ea typeface="+mn-ea"/>
                                        <a:cs typeface="+mn-cs"/>
                                      </a:rPr>
                                    </m:ctrlPr>
                                  </m:sSubPr>
                                  <m:e>
                                    <m:r>
                                      <a:rPr lang="es-ES" sz="1800" b="1" i="1" kern="1200">
                                        <a:solidFill>
                                          <a:schemeClr val="dk1"/>
                                        </a:solidFill>
                                        <a:effectLst/>
                                        <a:latin typeface="+mn-lt"/>
                                        <a:ea typeface="+mn-ea"/>
                                        <a:cs typeface="+mn-cs"/>
                                      </a:rPr>
                                      <m:t>𝒉</m:t>
                                    </m:r>
                                  </m:e>
                                  <m:sub>
                                    <m:r>
                                      <a:rPr lang="es-ES" sz="1800" b="1" i="1" kern="1200">
                                        <a:solidFill>
                                          <a:schemeClr val="dk1"/>
                                        </a:solidFill>
                                        <a:effectLst/>
                                        <a:latin typeface="+mn-lt"/>
                                        <a:ea typeface="+mn-ea"/>
                                        <a:cs typeface="+mn-cs"/>
                                      </a:rPr>
                                      <m:t>𝟒</m:t>
                                    </m:r>
                                  </m:sub>
                                </m:sSub>
                                <m:r>
                                  <a:rPr lang="es-ES" sz="1800" b="1" i="1" kern="1200">
                                    <a:solidFill>
                                      <a:schemeClr val="dk1"/>
                                    </a:solidFill>
                                    <a:effectLst/>
                                    <a:latin typeface="+mn-lt"/>
                                    <a:ea typeface="+mn-ea"/>
                                    <a:cs typeface="+mn-cs"/>
                                  </a:rPr>
                                  <m:t>−</m:t>
                                </m:r>
                                <m:sSub>
                                  <m:sSubPr>
                                    <m:ctrlPr>
                                      <a:rPr lang="es-EC" sz="1800" b="1" i="1" kern="1200">
                                        <a:solidFill>
                                          <a:schemeClr val="dk1"/>
                                        </a:solidFill>
                                        <a:effectLst/>
                                        <a:latin typeface="+mn-lt"/>
                                        <a:ea typeface="+mn-ea"/>
                                        <a:cs typeface="+mn-cs"/>
                                      </a:rPr>
                                    </m:ctrlPr>
                                  </m:sSubPr>
                                  <m:e>
                                    <m:r>
                                      <a:rPr lang="es-ES" sz="1800" b="1" i="1" kern="1200">
                                        <a:solidFill>
                                          <a:schemeClr val="dk1"/>
                                        </a:solidFill>
                                        <a:effectLst/>
                                        <a:latin typeface="+mn-lt"/>
                                        <a:ea typeface="+mn-ea"/>
                                        <a:cs typeface="+mn-cs"/>
                                      </a:rPr>
                                      <m:t>𝒉</m:t>
                                    </m:r>
                                  </m:e>
                                  <m:sub>
                                    <m:r>
                                      <a:rPr lang="es-ES" sz="1800" b="1" i="1" kern="1200">
                                        <a:solidFill>
                                          <a:schemeClr val="dk1"/>
                                        </a:solidFill>
                                        <a:effectLst/>
                                        <a:latin typeface="+mn-lt"/>
                                        <a:ea typeface="+mn-ea"/>
                                        <a:cs typeface="+mn-cs"/>
                                      </a:rPr>
                                      <m:t>𝟓</m:t>
                                    </m:r>
                                  </m:sub>
                                </m:sSub>
                                <m:r>
                                  <a:rPr lang="es-ES" sz="1800" b="1" i="1" kern="1200">
                                    <a:solidFill>
                                      <a:schemeClr val="dk1"/>
                                    </a:solidFill>
                                    <a:effectLst/>
                                    <a:latin typeface="+mn-lt"/>
                                    <a:ea typeface="+mn-ea"/>
                                    <a:cs typeface="+mn-cs"/>
                                  </a:rPr>
                                  <m:t>)</m:t>
                                </m:r>
                              </m:oMath>
                            </m:oMathPara>
                          </a14:m>
                          <a:endParaRPr lang="es-EC" sz="1400" kern="1200" dirty="0">
                            <a:solidFill>
                              <a:schemeClr val="dk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a:rPr lang="es-ES" sz="1800" i="1" kern="1200" smtClean="0">
                                    <a:solidFill>
                                      <a:schemeClr val="dk1"/>
                                    </a:solidFill>
                                    <a:effectLst/>
                                    <a:latin typeface="+mn-lt"/>
                                    <a:ea typeface="+mn-ea"/>
                                    <a:cs typeface="+mn-cs"/>
                                  </a:rPr>
                                  <m:t>64 </m:t>
                                </m:r>
                                <m:d>
                                  <m:dPr>
                                    <m:begChr m:val="["/>
                                    <m:endChr m:val="]"/>
                                    <m:ctrlPr>
                                      <a:rPr lang="es-EC" sz="1800" i="1" kern="1200">
                                        <a:solidFill>
                                          <a:schemeClr val="dk1"/>
                                        </a:solidFill>
                                        <a:effectLst/>
                                        <a:latin typeface="+mn-lt"/>
                                        <a:ea typeface="+mn-ea"/>
                                        <a:cs typeface="+mn-cs"/>
                                      </a:rPr>
                                    </m:ctrlPr>
                                  </m:dPr>
                                  <m:e>
                                    <m:r>
                                      <a:rPr lang="es-ES" sz="1800" i="1" kern="1200">
                                        <a:solidFill>
                                          <a:schemeClr val="dk1"/>
                                        </a:solidFill>
                                        <a:effectLst/>
                                        <a:latin typeface="+mn-lt"/>
                                        <a:ea typeface="+mn-ea"/>
                                        <a:cs typeface="+mn-cs"/>
                                      </a:rPr>
                                      <m:t>𝐾𝐽</m:t>
                                    </m:r>
                                    <m:r>
                                      <a:rPr lang="es-ES" sz="1800" i="1" kern="1200">
                                        <a:solidFill>
                                          <a:schemeClr val="dk1"/>
                                        </a:solidFill>
                                        <a:effectLst/>
                                        <a:latin typeface="+mn-lt"/>
                                        <a:ea typeface="+mn-ea"/>
                                        <a:cs typeface="+mn-cs"/>
                                      </a:rPr>
                                      <m:t>/</m:t>
                                    </m:r>
                                    <m:r>
                                      <a:rPr lang="es-ES" sz="1800" i="1" kern="1200">
                                        <a:solidFill>
                                          <a:schemeClr val="dk1"/>
                                        </a:solidFill>
                                        <a:effectLst/>
                                        <a:latin typeface="+mn-lt"/>
                                        <a:ea typeface="+mn-ea"/>
                                        <a:cs typeface="+mn-cs"/>
                                      </a:rPr>
                                      <m:t>𝑘𝑔</m:t>
                                    </m:r>
                                  </m:e>
                                </m:d>
                              </m:oMath>
                            </m:oMathPara>
                          </a14:m>
                          <a:endParaRPr lang="es-EC" sz="1400" dirty="0"/>
                        </a:p>
                      </a:txBody>
                      <a:tcPr/>
                    </a:tc>
                  </a:tr>
                  <a:tr h="405668">
                    <a:tc>
                      <a:txBody>
                        <a:bodyPr/>
                        <a:lstStyle/>
                        <a:p>
                          <a:pPr algn="ctr"/>
                          <a:r>
                            <a:rPr lang="es-EC" sz="1400" dirty="0" smtClean="0"/>
                            <a:t>Entalpia en </a:t>
                          </a:r>
                          <a:r>
                            <a:rPr lang="es-EC" sz="1400" dirty="0" smtClean="0"/>
                            <a:t>4</a:t>
                          </a:r>
                        </a:p>
                        <a:p>
                          <a:pPr algn="ctr"/>
                          <a:r>
                            <a:rPr lang="es-EC" sz="1400" dirty="0" smtClean="0"/>
                            <a:t>Entalpía</a:t>
                          </a:r>
                          <a:r>
                            <a:rPr lang="es-EC" sz="1400" baseline="0" dirty="0" smtClean="0"/>
                            <a:t> en 5</a:t>
                          </a:r>
                          <a:endParaRPr lang="es-EC"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400" i="1" kern="1200" smtClean="0">
                                        <a:solidFill>
                                          <a:schemeClr val="dk1"/>
                                        </a:solidFill>
                                        <a:effectLst/>
                                        <a:latin typeface="Cambria Math" panose="02040503050406030204" pitchFamily="18" charset="0"/>
                                        <a:ea typeface="+mn-ea"/>
                                        <a:cs typeface="+mn-cs"/>
                                      </a:rPr>
                                    </m:ctrlPr>
                                  </m:sSubPr>
                                  <m:e>
                                    <m:r>
                                      <a:rPr lang="es-ES" sz="1400" i="1" kern="1200">
                                        <a:solidFill>
                                          <a:schemeClr val="dk1"/>
                                        </a:solidFill>
                                        <a:effectLst/>
                                        <a:latin typeface="Cambria Math" panose="02040503050406030204" pitchFamily="18" charset="0"/>
                                        <a:ea typeface="+mn-ea"/>
                                        <a:cs typeface="+mn-cs"/>
                                      </a:rPr>
                                      <m:t>𝑃</m:t>
                                    </m:r>
                                  </m:e>
                                  <m:sub>
                                    <m:r>
                                      <a:rPr lang="es-EC" sz="1400" b="0" i="1" kern="1200" smtClean="0">
                                        <a:solidFill>
                                          <a:schemeClr val="dk1"/>
                                        </a:solidFill>
                                        <a:effectLst/>
                                        <a:latin typeface="Cambria Math" panose="02040503050406030204" pitchFamily="18" charset="0"/>
                                        <a:ea typeface="+mn-ea"/>
                                        <a:cs typeface="+mn-cs"/>
                                      </a:rPr>
                                      <m:t>4</m:t>
                                    </m:r>
                                  </m:sub>
                                </m:sSub>
                                <m:r>
                                  <a:rPr lang="es-ES" sz="1400" i="1" kern="1200">
                                    <a:solidFill>
                                      <a:schemeClr val="dk1"/>
                                    </a:solidFill>
                                    <a:effectLst/>
                                    <a:latin typeface="Cambria Math" panose="02040503050406030204" pitchFamily="18" charset="0"/>
                                    <a:ea typeface="+mn-ea"/>
                                    <a:cs typeface="+mn-cs"/>
                                  </a:rPr>
                                  <m:t>=</m:t>
                                </m:r>
                                <m:r>
                                  <a:rPr lang="es-EC" sz="1400" b="0" i="1" kern="1200" smtClean="0">
                                    <a:solidFill>
                                      <a:schemeClr val="dk1"/>
                                    </a:solidFill>
                                    <a:effectLst/>
                                    <a:latin typeface="Cambria Math" panose="02040503050406030204" pitchFamily="18" charset="0"/>
                                    <a:ea typeface="+mn-ea"/>
                                    <a:cs typeface="+mn-cs"/>
                                  </a:rPr>
                                  <m:t>35</m:t>
                                </m:r>
                                <m:r>
                                  <a:rPr lang="es-ES" sz="1400" i="1" kern="1200">
                                    <a:solidFill>
                                      <a:schemeClr val="dk1"/>
                                    </a:solidFill>
                                    <a:effectLst/>
                                    <a:latin typeface="Cambria Math" panose="02040503050406030204" pitchFamily="18" charset="0"/>
                                    <a:ea typeface="+mn-ea"/>
                                    <a:cs typeface="+mn-cs"/>
                                  </a:rPr>
                                  <m:t>0 </m:t>
                                </m:r>
                                <m:r>
                                  <a:rPr lang="es-ES" sz="1400" i="1" kern="1200">
                                    <a:solidFill>
                                      <a:schemeClr val="dk1"/>
                                    </a:solidFill>
                                    <a:effectLst/>
                                    <a:latin typeface="Cambria Math" panose="02040503050406030204" pitchFamily="18" charset="0"/>
                                    <a:ea typeface="+mn-ea"/>
                                    <a:cs typeface="+mn-cs"/>
                                  </a:rPr>
                                  <m:t>𝐾𝑃𝑎</m:t>
                                </m:r>
                              </m:oMath>
                            </m:oMathPara>
                          </a14:m>
                          <a:endParaRPr lang="es-EC" sz="1400" kern="1200" dirty="0" smtClean="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C" sz="1800" i="1" kern="1200" smtClean="0">
                                        <a:solidFill>
                                          <a:schemeClr val="dk1"/>
                                        </a:solidFill>
                                        <a:effectLst/>
                                        <a:latin typeface="+mn-lt"/>
                                        <a:ea typeface="+mn-ea"/>
                                        <a:cs typeface="+mn-cs"/>
                                      </a:rPr>
                                    </m:ctrlPr>
                                  </m:sSubPr>
                                  <m:e>
                                    <m:r>
                                      <a:rPr lang="es-ES" sz="1800" i="1" kern="1200">
                                        <a:solidFill>
                                          <a:schemeClr val="dk1"/>
                                        </a:solidFill>
                                        <a:effectLst/>
                                        <a:latin typeface="+mn-lt"/>
                                        <a:ea typeface="+mn-ea"/>
                                        <a:cs typeface="+mn-cs"/>
                                      </a:rPr>
                                      <m:t>𝑇</m:t>
                                    </m:r>
                                  </m:e>
                                  <m:sub>
                                    <m:r>
                                      <a:rPr lang="es-ES" sz="1800" i="1" kern="1200">
                                        <a:solidFill>
                                          <a:schemeClr val="dk1"/>
                                        </a:solidFill>
                                        <a:effectLst/>
                                        <a:latin typeface="+mn-lt"/>
                                        <a:ea typeface="+mn-ea"/>
                                        <a:cs typeface="+mn-cs"/>
                                      </a:rPr>
                                      <m:t>5</m:t>
                                    </m:r>
                                  </m:sub>
                                </m:sSub>
                                <m:r>
                                  <a:rPr lang="es-ES" sz="1800" i="1" kern="1200">
                                    <a:solidFill>
                                      <a:schemeClr val="dk1"/>
                                    </a:solidFill>
                                    <a:effectLst/>
                                    <a:latin typeface="+mn-lt"/>
                                    <a:ea typeface="+mn-ea"/>
                                    <a:cs typeface="+mn-cs"/>
                                  </a:rPr>
                                  <m:t>=95º </m:t>
                                </m:r>
                                <m:r>
                                  <a:rPr lang="es-ES" sz="1800" i="1" kern="1200">
                                    <a:solidFill>
                                      <a:schemeClr val="dk1"/>
                                    </a:solidFill>
                                    <a:effectLst/>
                                    <a:latin typeface="+mn-lt"/>
                                    <a:ea typeface="+mn-ea"/>
                                    <a:cs typeface="+mn-cs"/>
                                  </a:rPr>
                                  <m:t>𝐶</m:t>
                                </m:r>
                              </m:oMath>
                            </m:oMathPara>
                          </a14:m>
                          <a:endParaRPr lang="es-EC"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b="1" i="1" kern="1200" smtClean="0">
                                        <a:solidFill>
                                          <a:schemeClr val="dk1"/>
                                        </a:solidFill>
                                        <a:effectLst/>
                                        <a:latin typeface="+mn-lt"/>
                                        <a:ea typeface="+mn-ea"/>
                                        <a:cs typeface="+mn-cs"/>
                                      </a:rPr>
                                    </m:ctrlPr>
                                  </m:sSubPr>
                                  <m:e>
                                    <m:r>
                                      <a:rPr lang="es-ES" sz="1800" b="1" i="1" kern="1200">
                                        <a:solidFill>
                                          <a:schemeClr val="dk1"/>
                                        </a:solidFill>
                                        <a:effectLst/>
                                        <a:latin typeface="+mn-lt"/>
                                        <a:ea typeface="+mn-ea"/>
                                        <a:cs typeface="+mn-cs"/>
                                      </a:rPr>
                                      <m:t>𝒉</m:t>
                                    </m:r>
                                  </m:e>
                                  <m:sub>
                                    <m:r>
                                      <a:rPr lang="es-ES" sz="1800" b="1" i="1" kern="1200">
                                        <a:solidFill>
                                          <a:schemeClr val="dk1"/>
                                        </a:solidFill>
                                        <a:effectLst/>
                                        <a:latin typeface="+mn-lt"/>
                                        <a:ea typeface="+mn-ea"/>
                                        <a:cs typeface="+mn-cs"/>
                                      </a:rPr>
                                      <m:t>𝟒</m:t>
                                    </m:r>
                                  </m:sub>
                                </m:sSub>
                                <m:r>
                                  <a:rPr lang="es-ES" sz="1800" b="1" i="1" kern="1200">
                                    <a:solidFill>
                                      <a:schemeClr val="dk1"/>
                                    </a:solidFill>
                                    <a:effectLst/>
                                    <a:latin typeface="+mn-lt"/>
                                    <a:ea typeface="+mn-ea"/>
                                    <a:cs typeface="+mn-cs"/>
                                  </a:rPr>
                                  <m:t>=</m:t>
                                </m:r>
                                <m:r>
                                  <a:rPr lang="es-ES" sz="1800" b="1" i="1" kern="1200">
                                    <a:solidFill>
                                      <a:schemeClr val="dk1"/>
                                    </a:solidFill>
                                    <a:effectLst/>
                                    <a:latin typeface="+mn-lt"/>
                                    <a:ea typeface="+mn-ea"/>
                                    <a:cs typeface="+mn-cs"/>
                                  </a:rPr>
                                  <m:t>𝟐𝟕𝟑𝟐</m:t>
                                </m:r>
                                <m:r>
                                  <a:rPr lang="es-ES" sz="1800" b="1" i="1" kern="1200">
                                    <a:solidFill>
                                      <a:schemeClr val="dk1"/>
                                    </a:solidFill>
                                    <a:effectLst/>
                                    <a:latin typeface="+mn-lt"/>
                                    <a:ea typeface="+mn-ea"/>
                                    <a:cs typeface="+mn-cs"/>
                                  </a:rPr>
                                  <m:t> </m:t>
                                </m:r>
                                <m:d>
                                  <m:dPr>
                                    <m:begChr m:val="["/>
                                    <m:endChr m:val="]"/>
                                    <m:ctrlPr>
                                      <a:rPr lang="es-EC" sz="1800" b="1" i="1" kern="1200">
                                        <a:solidFill>
                                          <a:schemeClr val="dk1"/>
                                        </a:solidFill>
                                        <a:effectLst/>
                                        <a:latin typeface="+mn-lt"/>
                                        <a:ea typeface="+mn-ea"/>
                                        <a:cs typeface="+mn-cs"/>
                                      </a:rPr>
                                    </m:ctrlPr>
                                  </m:dPr>
                                  <m:e>
                                    <m:r>
                                      <a:rPr lang="es-ES" sz="1800" b="1" i="1" kern="1200">
                                        <a:solidFill>
                                          <a:schemeClr val="dk1"/>
                                        </a:solidFill>
                                        <a:effectLst/>
                                        <a:latin typeface="+mn-lt"/>
                                        <a:ea typeface="+mn-ea"/>
                                        <a:cs typeface="+mn-cs"/>
                                      </a:rPr>
                                      <m:t>𝑲𝑱</m:t>
                                    </m:r>
                                    <m:r>
                                      <a:rPr lang="es-ES" sz="1800" b="1" i="1" kern="1200">
                                        <a:solidFill>
                                          <a:schemeClr val="dk1"/>
                                        </a:solidFill>
                                        <a:effectLst/>
                                        <a:latin typeface="+mn-lt"/>
                                        <a:ea typeface="+mn-ea"/>
                                        <a:cs typeface="+mn-cs"/>
                                      </a:rPr>
                                      <m:t>/</m:t>
                                    </m:r>
                                    <m:r>
                                      <a:rPr lang="es-ES" sz="1800" b="1" i="1" kern="1200">
                                        <a:solidFill>
                                          <a:schemeClr val="dk1"/>
                                        </a:solidFill>
                                        <a:effectLst/>
                                        <a:latin typeface="+mn-lt"/>
                                        <a:ea typeface="+mn-ea"/>
                                        <a:cs typeface="+mn-cs"/>
                                      </a:rPr>
                                      <m:t>𝒌𝒈</m:t>
                                    </m:r>
                                  </m:e>
                                </m:d>
                              </m:oMath>
                            </m:oMathPara>
                          </a14:m>
                          <a:endParaRPr lang="es-EC" sz="1400" kern="1200" dirty="0" smtClean="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b="1" i="1" kern="1200" smtClean="0">
                                        <a:solidFill>
                                          <a:schemeClr val="dk1"/>
                                        </a:solidFill>
                                        <a:effectLst/>
                                        <a:latin typeface="+mn-lt"/>
                                        <a:ea typeface="+mn-ea"/>
                                        <a:cs typeface="+mn-cs"/>
                                      </a:rPr>
                                    </m:ctrlPr>
                                  </m:sSubPr>
                                  <m:e>
                                    <m:r>
                                      <a:rPr lang="es-ES" sz="1800" b="1" i="1" kern="1200">
                                        <a:solidFill>
                                          <a:schemeClr val="dk1"/>
                                        </a:solidFill>
                                        <a:effectLst/>
                                        <a:latin typeface="+mn-lt"/>
                                        <a:ea typeface="+mn-ea"/>
                                        <a:cs typeface="+mn-cs"/>
                                      </a:rPr>
                                      <m:t>𝒉</m:t>
                                    </m:r>
                                  </m:e>
                                  <m:sub>
                                    <m:r>
                                      <a:rPr lang="es-ES" sz="1800" b="1" i="1" kern="1200">
                                        <a:solidFill>
                                          <a:schemeClr val="dk1"/>
                                        </a:solidFill>
                                        <a:effectLst/>
                                        <a:latin typeface="+mn-lt"/>
                                        <a:ea typeface="+mn-ea"/>
                                        <a:cs typeface="+mn-cs"/>
                                      </a:rPr>
                                      <m:t>𝟓</m:t>
                                    </m:r>
                                  </m:sub>
                                </m:sSub>
                                <m:r>
                                  <a:rPr lang="es-ES" sz="1800" b="1" i="1" kern="1200">
                                    <a:solidFill>
                                      <a:schemeClr val="dk1"/>
                                    </a:solidFill>
                                    <a:effectLst/>
                                    <a:latin typeface="+mn-lt"/>
                                    <a:ea typeface="+mn-ea"/>
                                    <a:cs typeface="+mn-cs"/>
                                  </a:rPr>
                                  <m:t>=</m:t>
                                </m:r>
                                <m:r>
                                  <a:rPr lang="es-ES" sz="1800" b="1" i="1" kern="1200">
                                    <a:solidFill>
                                      <a:schemeClr val="dk1"/>
                                    </a:solidFill>
                                    <a:effectLst/>
                                    <a:latin typeface="+mn-lt"/>
                                    <a:ea typeface="+mn-ea"/>
                                    <a:cs typeface="+mn-cs"/>
                                  </a:rPr>
                                  <m:t>𝟐𝟔𝟔𝟖</m:t>
                                </m:r>
                                <m:r>
                                  <a:rPr lang="es-ES" sz="1800" b="1" i="1" kern="1200">
                                    <a:solidFill>
                                      <a:schemeClr val="dk1"/>
                                    </a:solidFill>
                                    <a:effectLst/>
                                    <a:latin typeface="+mn-lt"/>
                                    <a:ea typeface="+mn-ea"/>
                                    <a:cs typeface="+mn-cs"/>
                                  </a:rPr>
                                  <m:t> </m:t>
                                </m:r>
                                <m:d>
                                  <m:dPr>
                                    <m:begChr m:val="["/>
                                    <m:endChr m:val="]"/>
                                    <m:ctrlPr>
                                      <a:rPr lang="es-EC" sz="1800" b="1" i="1" kern="1200">
                                        <a:solidFill>
                                          <a:schemeClr val="dk1"/>
                                        </a:solidFill>
                                        <a:effectLst/>
                                        <a:latin typeface="+mn-lt"/>
                                        <a:ea typeface="+mn-ea"/>
                                        <a:cs typeface="+mn-cs"/>
                                      </a:rPr>
                                    </m:ctrlPr>
                                  </m:dPr>
                                  <m:e>
                                    <m:r>
                                      <a:rPr lang="es-ES" sz="1800" b="1" i="1" kern="1200">
                                        <a:solidFill>
                                          <a:schemeClr val="dk1"/>
                                        </a:solidFill>
                                        <a:effectLst/>
                                        <a:latin typeface="+mn-lt"/>
                                        <a:ea typeface="+mn-ea"/>
                                        <a:cs typeface="+mn-cs"/>
                                      </a:rPr>
                                      <m:t>𝑲𝑱</m:t>
                                    </m:r>
                                    <m:r>
                                      <a:rPr lang="es-ES" sz="1800" b="1" i="1" kern="1200">
                                        <a:solidFill>
                                          <a:schemeClr val="dk1"/>
                                        </a:solidFill>
                                        <a:effectLst/>
                                        <a:latin typeface="+mn-lt"/>
                                        <a:ea typeface="+mn-ea"/>
                                        <a:cs typeface="+mn-cs"/>
                                      </a:rPr>
                                      <m:t>/</m:t>
                                    </m:r>
                                    <m:r>
                                      <a:rPr lang="es-ES" sz="1800" b="1" i="1" kern="1200">
                                        <a:solidFill>
                                          <a:schemeClr val="dk1"/>
                                        </a:solidFill>
                                        <a:effectLst/>
                                        <a:latin typeface="+mn-lt"/>
                                        <a:ea typeface="+mn-ea"/>
                                        <a:cs typeface="+mn-cs"/>
                                      </a:rPr>
                                      <m:t>𝒌𝒈</m:t>
                                    </m:r>
                                  </m:e>
                                </m:d>
                              </m:oMath>
                            </m:oMathPara>
                          </a14:m>
                          <a:endParaRPr lang="es-EC" sz="1400" kern="1200" dirty="0">
                            <a:solidFill>
                              <a:schemeClr val="dk1"/>
                            </a:solidFill>
                            <a:effectLst/>
                            <a:latin typeface="+mn-lt"/>
                            <a:ea typeface="+mn-ea"/>
                            <a:cs typeface="+mn-cs"/>
                          </a:endParaRPr>
                        </a:p>
                      </a:txBody>
                      <a:tcPr/>
                    </a:tc>
                  </a:tr>
                </a:tbl>
              </a:graphicData>
            </a:graphic>
          </p:graphicFrame>
        </mc:Choice>
        <mc:Fallback>
          <p:graphicFrame>
            <p:nvGraphicFramePr>
              <p:cNvPr id="15" name="Tabla 14"/>
              <p:cNvGraphicFramePr>
                <a:graphicFrameLocks noGrp="1"/>
              </p:cNvGraphicFramePr>
              <p:nvPr>
                <p:extLst>
                  <p:ext uri="{D42A27DB-BD31-4B8C-83A1-F6EECF244321}">
                    <p14:modId xmlns:p14="http://schemas.microsoft.com/office/powerpoint/2010/main" val="1109052408"/>
                  </p:ext>
                </p:extLst>
              </p:nvPr>
            </p:nvGraphicFramePr>
            <p:xfrm>
              <a:off x="3472555" y="1300784"/>
              <a:ext cx="8617270" cy="1451416"/>
            </p:xfrm>
            <a:graphic>
              <a:graphicData uri="http://schemas.openxmlformats.org/drawingml/2006/table">
                <a:tbl>
                  <a:tblPr firstRow="1" bandRow="1">
                    <a:tableStyleId>{5C22544A-7EE6-4342-B048-85BDC9FD1C3A}</a:tableStyleId>
                  </a:tblPr>
                  <a:tblGrid>
                    <a:gridCol w="2872423"/>
                    <a:gridCol w="2906113"/>
                    <a:gridCol w="2838734"/>
                  </a:tblGrid>
                  <a:tr h="405668">
                    <a:tc gridSpan="3">
                      <a:txBody>
                        <a:bodyPr/>
                        <a:lstStyle/>
                        <a:p>
                          <a:pPr marL="0" algn="ctr" defTabSz="457200" rtl="0" eaLnBrk="1" latinLnBrk="0" hangingPunct="1"/>
                          <a:r>
                            <a:rPr lang="es-EC" sz="1600" b="1" kern="1200" dirty="0" smtClean="0">
                              <a:solidFill>
                                <a:schemeClr val="lt1"/>
                              </a:solidFill>
                              <a:latin typeface="+mn-lt"/>
                              <a:ea typeface="+mn-ea"/>
                              <a:cs typeface="+mn-cs"/>
                            </a:rPr>
                            <a:t>MOTOR</a:t>
                          </a:r>
                          <a:r>
                            <a:rPr lang="es-EC" sz="1600" b="1" kern="1200" baseline="0" dirty="0" smtClean="0">
                              <a:solidFill>
                                <a:schemeClr val="lt1"/>
                              </a:solidFill>
                              <a:latin typeface="+mn-lt"/>
                              <a:ea typeface="+mn-ea"/>
                              <a:cs typeface="+mn-cs"/>
                            </a:rPr>
                            <a:t> A VAPOR</a:t>
                          </a:r>
                          <a:endParaRPr lang="es-EC" sz="1600" b="1" kern="1200" dirty="0">
                            <a:solidFill>
                              <a:schemeClr val="lt1"/>
                            </a:solidFill>
                            <a:latin typeface="+mn-lt"/>
                            <a:ea typeface="+mn-ea"/>
                            <a:cs typeface="+mn-cs"/>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a:p>
                      </a:txBody>
                      <a:tcPr/>
                    </a:tc>
                    <a:tc hMerge="1">
                      <a:txBody>
                        <a:bodyPr/>
                        <a:lstStyle/>
                        <a:p>
                          <a:endParaRPr lang="es-EC" dirty="0"/>
                        </a:p>
                      </a:txBody>
                      <a:tcPr/>
                    </a:tc>
                  </a:tr>
                  <a:tr h="405668">
                    <a:tc>
                      <a:txBody>
                        <a:bodyPr/>
                        <a:lstStyle/>
                        <a:p>
                          <a:pPr algn="ctr"/>
                          <a:r>
                            <a:rPr lang="es-EC" sz="1400" dirty="0" smtClean="0"/>
                            <a:t>Balance de Energía</a:t>
                          </a:r>
                          <a:endParaRPr lang="es-EC" sz="1400" dirty="0"/>
                        </a:p>
                      </a:txBody>
                      <a:tcPr/>
                    </a:tc>
                    <a:tc>
                      <a:txBody>
                        <a:bodyPr/>
                        <a:lstStyle/>
                        <a:p>
                          <a:endParaRPr lang="es-EC"/>
                        </a:p>
                      </a:txBody>
                      <a:tcPr>
                        <a:blipFill rotWithShape="0">
                          <a:blip r:embed="rId5"/>
                          <a:stretch>
                            <a:fillRect l="-99161" t="-105970" r="-98532" b="-170149"/>
                          </a:stretch>
                        </a:blipFill>
                      </a:tcPr>
                    </a:tc>
                    <a:tc>
                      <a:txBody>
                        <a:bodyPr/>
                        <a:lstStyle/>
                        <a:p>
                          <a:endParaRPr lang="es-EC"/>
                        </a:p>
                      </a:txBody>
                      <a:tcPr>
                        <a:blipFill rotWithShape="0">
                          <a:blip r:embed="rId5"/>
                          <a:stretch>
                            <a:fillRect l="-203863" t="-105970" r="-858" b="-170149"/>
                          </a:stretch>
                        </a:blipFill>
                      </a:tcPr>
                    </a:tc>
                  </a:tr>
                  <a:tr h="640080">
                    <a:tc>
                      <a:txBody>
                        <a:bodyPr/>
                        <a:lstStyle/>
                        <a:p>
                          <a:pPr algn="ctr"/>
                          <a:r>
                            <a:rPr lang="es-EC" sz="1400" dirty="0" smtClean="0"/>
                            <a:t>Entalpia en </a:t>
                          </a:r>
                          <a:r>
                            <a:rPr lang="es-EC" sz="1400" dirty="0" smtClean="0"/>
                            <a:t>4</a:t>
                          </a:r>
                        </a:p>
                        <a:p>
                          <a:pPr algn="ctr"/>
                          <a:r>
                            <a:rPr lang="es-EC" sz="1400" dirty="0" smtClean="0"/>
                            <a:t>Entalpía</a:t>
                          </a:r>
                          <a:r>
                            <a:rPr lang="es-EC" sz="1400" baseline="0" dirty="0" smtClean="0"/>
                            <a:t> en 5</a:t>
                          </a:r>
                          <a:endParaRPr lang="es-EC" sz="1400" dirty="0"/>
                        </a:p>
                      </a:txBody>
                      <a:tcPr/>
                    </a:tc>
                    <a:tc>
                      <a:txBody>
                        <a:bodyPr/>
                        <a:lstStyle/>
                        <a:p>
                          <a:endParaRPr lang="es-EC"/>
                        </a:p>
                      </a:txBody>
                      <a:tcPr>
                        <a:blipFill rotWithShape="0">
                          <a:blip r:embed="rId5"/>
                          <a:stretch>
                            <a:fillRect l="-99161" t="-131429" r="-98532" b="-8571"/>
                          </a:stretch>
                        </a:blipFill>
                      </a:tcPr>
                    </a:tc>
                    <a:tc>
                      <a:txBody>
                        <a:bodyPr/>
                        <a:lstStyle/>
                        <a:p>
                          <a:endParaRPr lang="es-EC"/>
                        </a:p>
                      </a:txBody>
                      <a:tcPr>
                        <a:blipFill rotWithShape="0">
                          <a:blip r:embed="rId5"/>
                          <a:stretch>
                            <a:fillRect l="-203863" t="-131429" r="-858" b="-8571"/>
                          </a:stretch>
                        </a:blipFill>
                      </a:tcPr>
                    </a:tc>
                  </a:tr>
                </a:tbl>
              </a:graphicData>
            </a:graphic>
          </p:graphicFrame>
        </mc:Fallback>
      </mc:AlternateContent>
      <mc:AlternateContent xmlns:mc="http://schemas.openxmlformats.org/markup-compatibility/2006">
        <mc:Choice xmlns:a14="http://schemas.microsoft.com/office/drawing/2010/main" Requires="a14">
          <p:graphicFrame>
            <p:nvGraphicFramePr>
              <p:cNvPr id="16" name="Tabla 15"/>
              <p:cNvGraphicFramePr>
                <a:graphicFrameLocks noGrp="1"/>
              </p:cNvGraphicFramePr>
              <p:nvPr>
                <p:extLst>
                  <p:ext uri="{D42A27DB-BD31-4B8C-83A1-F6EECF244321}">
                    <p14:modId xmlns:p14="http://schemas.microsoft.com/office/powerpoint/2010/main" val="656097278"/>
                  </p:ext>
                </p:extLst>
              </p:nvPr>
            </p:nvGraphicFramePr>
            <p:xfrm>
              <a:off x="148557" y="4680039"/>
              <a:ext cx="5896063" cy="811336"/>
            </p:xfrm>
            <a:graphic>
              <a:graphicData uri="http://schemas.openxmlformats.org/drawingml/2006/table">
                <a:tbl>
                  <a:tblPr firstRow="1" bandRow="1">
                    <a:tableStyleId>{5C22544A-7EE6-4342-B048-85BDC9FD1C3A}</a:tableStyleId>
                  </a:tblPr>
                  <a:tblGrid>
                    <a:gridCol w="1752918"/>
                    <a:gridCol w="1945640"/>
                    <a:gridCol w="2197505"/>
                  </a:tblGrid>
                  <a:tr h="405668">
                    <a:tc gridSpan="3">
                      <a:txBody>
                        <a:bodyPr/>
                        <a:lstStyle/>
                        <a:p>
                          <a:pPr marL="0" algn="ctr" defTabSz="457200" rtl="0" eaLnBrk="1" latinLnBrk="0" hangingPunct="1"/>
                          <a:r>
                            <a:rPr lang="es-EC" sz="1600" b="1" kern="1200" dirty="0" smtClean="0">
                              <a:solidFill>
                                <a:schemeClr val="lt1"/>
                              </a:solidFill>
                              <a:latin typeface="+mn-lt"/>
                              <a:ea typeface="+mn-ea"/>
                              <a:cs typeface="+mn-cs"/>
                            </a:rPr>
                            <a:t>CONDENSADOR</a:t>
                          </a:r>
                          <a:endParaRPr lang="es-EC" sz="1600" b="1" kern="1200" dirty="0">
                            <a:solidFill>
                              <a:schemeClr val="lt1"/>
                            </a:solidFill>
                            <a:latin typeface="+mn-lt"/>
                            <a:ea typeface="+mn-ea"/>
                            <a:cs typeface="+mn-cs"/>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a:p>
                      </a:txBody>
                      <a:tcPr/>
                    </a:tc>
                    <a:tc hMerge="1">
                      <a:txBody>
                        <a:bodyPr/>
                        <a:lstStyle/>
                        <a:p>
                          <a:endParaRPr lang="es-EC" dirty="0"/>
                        </a:p>
                      </a:txBody>
                      <a:tcPr/>
                    </a:tc>
                  </a:tr>
                  <a:tr h="405668">
                    <a:tc>
                      <a:txBody>
                        <a:bodyPr/>
                        <a:lstStyle/>
                        <a:p>
                          <a:pPr algn="ctr"/>
                          <a:r>
                            <a:rPr lang="es-EC" sz="1400" dirty="0" smtClean="0"/>
                            <a:t>Balance de Energía</a:t>
                          </a:r>
                          <a:endParaRPr lang="es-EC"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800" b="1" i="1" kern="1200" smtClean="0">
                                        <a:solidFill>
                                          <a:schemeClr val="dk1"/>
                                        </a:solidFill>
                                        <a:effectLst/>
                                        <a:latin typeface="+mn-lt"/>
                                        <a:ea typeface="+mn-ea"/>
                                        <a:cs typeface="+mn-cs"/>
                                      </a:rPr>
                                    </m:ctrlPr>
                                  </m:sSubPr>
                                  <m:e>
                                    <m:r>
                                      <a:rPr lang="es-ES" sz="1800" b="1" i="1" kern="1200">
                                        <a:solidFill>
                                          <a:schemeClr val="dk1"/>
                                        </a:solidFill>
                                        <a:effectLst/>
                                        <a:latin typeface="+mn-lt"/>
                                        <a:ea typeface="+mn-ea"/>
                                        <a:cs typeface="+mn-cs"/>
                                      </a:rPr>
                                      <m:t>𝑸</m:t>
                                    </m:r>
                                  </m:e>
                                  <m:sub>
                                    <m:r>
                                      <a:rPr lang="es-ES" sz="1800" b="1" i="1" kern="1200">
                                        <a:solidFill>
                                          <a:schemeClr val="dk1"/>
                                        </a:solidFill>
                                        <a:effectLst/>
                                        <a:latin typeface="+mn-lt"/>
                                        <a:ea typeface="+mn-ea"/>
                                        <a:cs typeface="+mn-cs"/>
                                      </a:rPr>
                                      <m:t>𝒔𝒂𝒍</m:t>
                                    </m:r>
                                  </m:sub>
                                </m:sSub>
                                <m:r>
                                  <a:rPr lang="es-ES" sz="1800" b="1" i="1" kern="1200">
                                    <a:solidFill>
                                      <a:schemeClr val="dk1"/>
                                    </a:solidFill>
                                    <a:effectLst/>
                                    <a:latin typeface="+mn-lt"/>
                                    <a:ea typeface="+mn-ea"/>
                                    <a:cs typeface="+mn-cs"/>
                                  </a:rPr>
                                  <m:t>=</m:t>
                                </m:r>
                                <m:d>
                                  <m:dPr>
                                    <m:ctrlPr>
                                      <a:rPr lang="es-EC" sz="1800" b="1" i="1" kern="1200">
                                        <a:solidFill>
                                          <a:schemeClr val="dk1"/>
                                        </a:solidFill>
                                        <a:effectLst/>
                                        <a:latin typeface="+mn-lt"/>
                                        <a:ea typeface="+mn-ea"/>
                                        <a:cs typeface="+mn-cs"/>
                                      </a:rPr>
                                    </m:ctrlPr>
                                  </m:dPr>
                                  <m:e>
                                    <m:sSub>
                                      <m:sSubPr>
                                        <m:ctrlPr>
                                          <a:rPr lang="es-EC" sz="1800" b="1" i="1" kern="1200">
                                            <a:solidFill>
                                              <a:schemeClr val="dk1"/>
                                            </a:solidFill>
                                            <a:effectLst/>
                                            <a:latin typeface="+mn-lt"/>
                                            <a:ea typeface="+mn-ea"/>
                                            <a:cs typeface="+mn-cs"/>
                                          </a:rPr>
                                        </m:ctrlPr>
                                      </m:sSubPr>
                                      <m:e>
                                        <m:r>
                                          <a:rPr lang="es-ES" sz="1800" b="1" i="1" kern="1200">
                                            <a:solidFill>
                                              <a:schemeClr val="dk1"/>
                                            </a:solidFill>
                                            <a:effectLst/>
                                            <a:latin typeface="+mn-lt"/>
                                            <a:ea typeface="+mn-ea"/>
                                            <a:cs typeface="+mn-cs"/>
                                          </a:rPr>
                                          <m:t>𝒉</m:t>
                                        </m:r>
                                      </m:e>
                                      <m:sub>
                                        <m:r>
                                          <a:rPr lang="es-ES" sz="1800" b="1" i="1" kern="1200">
                                            <a:solidFill>
                                              <a:schemeClr val="dk1"/>
                                            </a:solidFill>
                                            <a:effectLst/>
                                            <a:latin typeface="+mn-lt"/>
                                            <a:ea typeface="+mn-ea"/>
                                            <a:cs typeface="+mn-cs"/>
                                          </a:rPr>
                                          <m:t>𝟓</m:t>
                                        </m:r>
                                      </m:sub>
                                    </m:sSub>
                                    <m:r>
                                      <a:rPr lang="es-ES" sz="1800" b="1" i="1" kern="1200">
                                        <a:solidFill>
                                          <a:schemeClr val="dk1"/>
                                        </a:solidFill>
                                        <a:effectLst/>
                                        <a:latin typeface="+mn-lt"/>
                                        <a:ea typeface="+mn-ea"/>
                                        <a:cs typeface="+mn-cs"/>
                                      </a:rPr>
                                      <m:t>−</m:t>
                                    </m:r>
                                    <m:sSub>
                                      <m:sSubPr>
                                        <m:ctrlPr>
                                          <a:rPr lang="es-EC" sz="1800" b="1" i="1" kern="1200">
                                            <a:solidFill>
                                              <a:schemeClr val="dk1"/>
                                            </a:solidFill>
                                            <a:effectLst/>
                                            <a:latin typeface="+mn-lt"/>
                                            <a:ea typeface="+mn-ea"/>
                                            <a:cs typeface="+mn-cs"/>
                                          </a:rPr>
                                        </m:ctrlPr>
                                      </m:sSubPr>
                                      <m:e>
                                        <m:r>
                                          <a:rPr lang="es-ES" sz="1800" b="1" i="1" kern="1200">
                                            <a:solidFill>
                                              <a:schemeClr val="dk1"/>
                                            </a:solidFill>
                                            <a:effectLst/>
                                            <a:latin typeface="+mn-lt"/>
                                            <a:ea typeface="+mn-ea"/>
                                            <a:cs typeface="+mn-cs"/>
                                          </a:rPr>
                                          <m:t>𝒉</m:t>
                                        </m:r>
                                      </m:e>
                                      <m:sub>
                                        <m:r>
                                          <a:rPr lang="es-ES" sz="1800" b="1" i="1" kern="1200">
                                            <a:solidFill>
                                              <a:schemeClr val="dk1"/>
                                            </a:solidFill>
                                            <a:effectLst/>
                                            <a:latin typeface="+mn-lt"/>
                                            <a:ea typeface="+mn-ea"/>
                                            <a:cs typeface="+mn-cs"/>
                                          </a:rPr>
                                          <m:t>𝟏</m:t>
                                        </m:r>
                                      </m:sub>
                                    </m:sSub>
                                  </m:e>
                                </m:d>
                              </m:oMath>
                            </m:oMathPara>
                          </a14:m>
                          <a:endParaRPr lang="es-EC" sz="1400" kern="1200" dirty="0">
                            <a:solidFill>
                              <a:schemeClr val="dk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a:rPr lang="es-ES" sz="1800" b="1" i="1" kern="1200" smtClean="0">
                                    <a:solidFill>
                                      <a:schemeClr val="dk1"/>
                                    </a:solidFill>
                                    <a:effectLst/>
                                    <a:latin typeface="+mn-lt"/>
                                    <a:ea typeface="+mn-ea"/>
                                    <a:cs typeface="+mn-cs"/>
                                  </a:rPr>
                                  <m:t>𝟐𝟓𝟎𝟎</m:t>
                                </m:r>
                                <m:r>
                                  <a:rPr lang="es-ES" sz="1800" b="1" i="1" kern="1200" smtClean="0">
                                    <a:solidFill>
                                      <a:schemeClr val="dk1"/>
                                    </a:solidFill>
                                    <a:effectLst/>
                                    <a:latin typeface="+mn-lt"/>
                                    <a:ea typeface="+mn-ea"/>
                                    <a:cs typeface="+mn-cs"/>
                                  </a:rPr>
                                  <m:t>.</m:t>
                                </m:r>
                                <m:r>
                                  <a:rPr lang="es-ES" sz="1800" b="1" i="1" kern="1200" smtClean="0">
                                    <a:solidFill>
                                      <a:schemeClr val="dk1"/>
                                    </a:solidFill>
                                    <a:effectLst/>
                                    <a:latin typeface="+mn-lt"/>
                                    <a:ea typeface="+mn-ea"/>
                                    <a:cs typeface="+mn-cs"/>
                                  </a:rPr>
                                  <m:t>𝟓𝟑</m:t>
                                </m:r>
                                <m:d>
                                  <m:dPr>
                                    <m:begChr m:val="["/>
                                    <m:endChr m:val="]"/>
                                    <m:ctrlPr>
                                      <a:rPr lang="es-EC" sz="1800" i="1" kern="1200">
                                        <a:solidFill>
                                          <a:schemeClr val="dk1"/>
                                        </a:solidFill>
                                        <a:effectLst/>
                                        <a:latin typeface="+mn-lt"/>
                                        <a:ea typeface="+mn-ea"/>
                                        <a:cs typeface="+mn-cs"/>
                                      </a:rPr>
                                    </m:ctrlPr>
                                  </m:dPr>
                                  <m:e>
                                    <m:r>
                                      <a:rPr lang="es-ES" sz="1800" i="1" kern="1200">
                                        <a:solidFill>
                                          <a:schemeClr val="dk1"/>
                                        </a:solidFill>
                                        <a:effectLst/>
                                        <a:latin typeface="+mn-lt"/>
                                        <a:ea typeface="+mn-ea"/>
                                        <a:cs typeface="+mn-cs"/>
                                      </a:rPr>
                                      <m:t>𝐾𝐽</m:t>
                                    </m:r>
                                    <m:r>
                                      <a:rPr lang="es-ES" sz="1800" i="1" kern="1200">
                                        <a:solidFill>
                                          <a:schemeClr val="dk1"/>
                                        </a:solidFill>
                                        <a:effectLst/>
                                        <a:latin typeface="+mn-lt"/>
                                        <a:ea typeface="+mn-ea"/>
                                        <a:cs typeface="+mn-cs"/>
                                      </a:rPr>
                                      <m:t>/</m:t>
                                    </m:r>
                                    <m:r>
                                      <a:rPr lang="es-ES" sz="1800" i="1" kern="1200">
                                        <a:solidFill>
                                          <a:schemeClr val="dk1"/>
                                        </a:solidFill>
                                        <a:effectLst/>
                                        <a:latin typeface="+mn-lt"/>
                                        <a:ea typeface="+mn-ea"/>
                                        <a:cs typeface="+mn-cs"/>
                                      </a:rPr>
                                      <m:t>𝑘𝑔</m:t>
                                    </m:r>
                                  </m:e>
                                </m:d>
                              </m:oMath>
                            </m:oMathPara>
                          </a14:m>
                          <a:endParaRPr lang="es-EC" sz="1400" dirty="0"/>
                        </a:p>
                      </a:txBody>
                      <a:tcPr/>
                    </a:tc>
                  </a:tr>
                </a:tbl>
              </a:graphicData>
            </a:graphic>
          </p:graphicFrame>
        </mc:Choice>
        <mc:Fallback>
          <p:graphicFrame>
            <p:nvGraphicFramePr>
              <p:cNvPr id="16" name="Tabla 15"/>
              <p:cNvGraphicFramePr>
                <a:graphicFrameLocks noGrp="1"/>
              </p:cNvGraphicFramePr>
              <p:nvPr>
                <p:extLst>
                  <p:ext uri="{D42A27DB-BD31-4B8C-83A1-F6EECF244321}">
                    <p14:modId xmlns:p14="http://schemas.microsoft.com/office/powerpoint/2010/main" val="656097278"/>
                  </p:ext>
                </p:extLst>
              </p:nvPr>
            </p:nvGraphicFramePr>
            <p:xfrm>
              <a:off x="148557" y="4680039"/>
              <a:ext cx="5896063" cy="811336"/>
            </p:xfrm>
            <a:graphic>
              <a:graphicData uri="http://schemas.openxmlformats.org/drawingml/2006/table">
                <a:tbl>
                  <a:tblPr firstRow="1" bandRow="1">
                    <a:tableStyleId>{5C22544A-7EE6-4342-B048-85BDC9FD1C3A}</a:tableStyleId>
                  </a:tblPr>
                  <a:tblGrid>
                    <a:gridCol w="1752918"/>
                    <a:gridCol w="1945640"/>
                    <a:gridCol w="2197505"/>
                  </a:tblGrid>
                  <a:tr h="405668">
                    <a:tc gridSpan="3">
                      <a:txBody>
                        <a:bodyPr/>
                        <a:lstStyle/>
                        <a:p>
                          <a:pPr marL="0" algn="ctr" defTabSz="457200" rtl="0" eaLnBrk="1" latinLnBrk="0" hangingPunct="1"/>
                          <a:r>
                            <a:rPr lang="es-EC" sz="1600" b="1" kern="1200" dirty="0" smtClean="0">
                              <a:solidFill>
                                <a:schemeClr val="lt1"/>
                              </a:solidFill>
                              <a:latin typeface="+mn-lt"/>
                              <a:ea typeface="+mn-ea"/>
                              <a:cs typeface="+mn-cs"/>
                            </a:rPr>
                            <a:t>CONDENSADOR</a:t>
                          </a:r>
                          <a:endParaRPr lang="es-EC" sz="1600" b="1" kern="1200" dirty="0">
                            <a:solidFill>
                              <a:schemeClr val="lt1"/>
                            </a:solidFill>
                            <a:latin typeface="+mn-lt"/>
                            <a:ea typeface="+mn-ea"/>
                            <a:cs typeface="+mn-cs"/>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a:p>
                      </a:txBody>
                      <a:tcPr/>
                    </a:tc>
                    <a:tc hMerge="1">
                      <a:txBody>
                        <a:bodyPr/>
                        <a:lstStyle/>
                        <a:p>
                          <a:endParaRPr lang="es-EC" dirty="0"/>
                        </a:p>
                      </a:txBody>
                      <a:tcPr/>
                    </a:tc>
                  </a:tr>
                  <a:tr h="405668">
                    <a:tc>
                      <a:txBody>
                        <a:bodyPr/>
                        <a:lstStyle/>
                        <a:p>
                          <a:pPr algn="ctr"/>
                          <a:r>
                            <a:rPr lang="es-EC" sz="1400" dirty="0" smtClean="0"/>
                            <a:t>Balance de Energía</a:t>
                          </a:r>
                          <a:endParaRPr lang="es-EC" sz="1400" dirty="0"/>
                        </a:p>
                      </a:txBody>
                      <a:tcPr/>
                    </a:tc>
                    <a:tc>
                      <a:txBody>
                        <a:bodyPr/>
                        <a:lstStyle/>
                        <a:p>
                          <a:endParaRPr lang="es-EC"/>
                        </a:p>
                      </a:txBody>
                      <a:tcPr>
                        <a:blipFill rotWithShape="0">
                          <a:blip r:embed="rId6"/>
                          <a:stretch>
                            <a:fillRect l="-90596" t="-104478" r="-114420" b="-4478"/>
                          </a:stretch>
                        </a:blipFill>
                      </a:tcPr>
                    </a:tc>
                    <a:tc>
                      <a:txBody>
                        <a:bodyPr/>
                        <a:lstStyle/>
                        <a:p>
                          <a:endParaRPr lang="es-EC"/>
                        </a:p>
                      </a:txBody>
                      <a:tcPr>
                        <a:blipFill rotWithShape="0">
                          <a:blip r:embed="rId6"/>
                          <a:stretch>
                            <a:fillRect l="-168421" t="-104478" r="-1108" b="-4478"/>
                          </a:stretch>
                        </a:blipFill>
                      </a:tcPr>
                    </a:tc>
                  </a:tr>
                </a:tbl>
              </a:graphicData>
            </a:graphic>
          </p:graphicFrame>
        </mc:Fallback>
      </mc:AlternateContent>
    </p:spTree>
    <p:extLst>
      <p:ext uri="{BB962C8B-B14F-4D97-AF65-F5344CB8AC3E}">
        <p14:creationId xmlns:p14="http://schemas.microsoft.com/office/powerpoint/2010/main" val="3380441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420" y="551659"/>
            <a:ext cx="8596668" cy="1320800"/>
          </a:xfrm>
        </p:spPr>
        <p:txBody>
          <a:bodyPr>
            <a:normAutofit/>
          </a:bodyPr>
          <a:lstStyle/>
          <a:p>
            <a:r>
              <a:rPr lang="es-EC" sz="2800" dirty="0" smtClean="0"/>
              <a:t>EFICIENCIA TÉRMICA </a:t>
            </a:r>
            <a:endParaRPr lang="es-EC" sz="2800" dirty="0"/>
          </a:p>
        </p:txBody>
      </p:sp>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3659130364"/>
                  </p:ext>
                </p:extLst>
              </p:nvPr>
            </p:nvGraphicFramePr>
            <p:xfrm>
              <a:off x="962782" y="1546271"/>
              <a:ext cx="10053561" cy="1103353"/>
            </p:xfrm>
            <a:graphic>
              <a:graphicData uri="http://schemas.openxmlformats.org/drawingml/2006/table">
                <a:tbl>
                  <a:tblPr firstRow="1" bandRow="1">
                    <a:tableStyleId>{BC89EF96-8CEA-46FF-86C4-4CE0E7609802}</a:tableStyleId>
                  </a:tblPr>
                  <a:tblGrid>
                    <a:gridCol w="3397758"/>
                    <a:gridCol w="2709333"/>
                    <a:gridCol w="3946470"/>
                  </a:tblGrid>
                  <a:tr h="370840">
                    <a:tc>
                      <a:txBody>
                        <a:bodyPr/>
                        <a:lstStyle/>
                        <a:p>
                          <a:r>
                            <a:rPr lang="es-EC" dirty="0" smtClean="0"/>
                            <a:t>TRABAJO</a:t>
                          </a:r>
                          <a:r>
                            <a:rPr lang="es-EC" baseline="0" dirty="0" smtClean="0"/>
                            <a:t> NETO DEL SISTEMA</a:t>
                          </a:r>
                          <a:endParaRPr lang="es-EC" dirty="0"/>
                        </a:p>
                      </a:txBody>
                      <a:tcPr/>
                    </a:tc>
                    <a:tc>
                      <a:txBody>
                        <a:bodyPr/>
                        <a:lstStyle/>
                        <a:p>
                          <a:pPr algn="ctr"/>
                          <a14:m>
                            <m:oMath xmlns:m="http://schemas.openxmlformats.org/officeDocument/2006/math">
                              <m:sSub>
                                <m:sSubPr>
                                  <m:ctrlPr>
                                    <a:rPr lang="es-EC" sz="1800" kern="1200" smtClean="0">
                                      <a:effectLst/>
                                    </a:rPr>
                                  </m:ctrlPr>
                                </m:sSubPr>
                                <m:e>
                                  <m:r>
                                    <a:rPr lang="es-ES" sz="1800" kern="1200">
                                      <a:effectLst/>
                                    </a:rPr>
                                    <m:t>𝑾</m:t>
                                  </m:r>
                                </m:e>
                                <m:sub>
                                  <m:r>
                                    <a:rPr lang="es-ES" sz="1800" kern="1200">
                                      <a:effectLst/>
                                    </a:rPr>
                                    <m:t>𝒏𝒆𝒕𝒐</m:t>
                                  </m:r>
                                </m:sub>
                              </m:sSub>
                              <m:r>
                                <a:rPr lang="es-ES" sz="1800" kern="1200">
                                  <a:effectLst/>
                                </a:rPr>
                                <m:t>=</m:t>
                              </m:r>
                              <m:sSub>
                                <m:sSubPr>
                                  <m:ctrlPr>
                                    <a:rPr lang="es-EC" sz="1800" kern="1200">
                                      <a:effectLst/>
                                    </a:rPr>
                                  </m:ctrlPr>
                                </m:sSubPr>
                                <m:e>
                                  <m:r>
                                    <a:rPr lang="es-ES" sz="1800" kern="1200">
                                      <a:effectLst/>
                                    </a:rPr>
                                    <m:t>𝒘</m:t>
                                  </m:r>
                                </m:e>
                                <m:sub>
                                  <m:r>
                                    <a:rPr lang="es-ES" sz="1800" kern="1200">
                                      <a:effectLst/>
                                    </a:rPr>
                                    <m:t>𝒎</m:t>
                                  </m:r>
                                </m:sub>
                              </m:sSub>
                              <m:r>
                                <a:rPr lang="es-ES" sz="1800" kern="1200">
                                  <a:effectLst/>
                                </a:rPr>
                                <m:t>−</m:t>
                              </m:r>
                              <m:sSub>
                                <m:sSubPr>
                                  <m:ctrlPr>
                                    <a:rPr lang="es-EC" sz="1800" kern="1200">
                                      <a:effectLst/>
                                    </a:rPr>
                                  </m:ctrlPr>
                                </m:sSubPr>
                                <m:e>
                                  <m:r>
                                    <a:rPr lang="es-ES" sz="1800" kern="1200">
                                      <a:effectLst/>
                                    </a:rPr>
                                    <m:t>𝒘</m:t>
                                  </m:r>
                                </m:e>
                                <m:sub>
                                  <m:r>
                                    <a:rPr lang="es-ES" sz="1800" kern="1200">
                                      <a:effectLst/>
                                    </a:rPr>
                                    <m:t>𝒃</m:t>
                                  </m:r>
                                </m:sub>
                              </m:sSub>
                            </m:oMath>
                          </a14:m>
                          <a:r>
                            <a:rPr lang="es-ES" sz="1800" kern="1200" dirty="0">
                              <a:effectLst/>
                            </a:rPr>
                            <a:t> </a:t>
                          </a:r>
                          <a:endParaRPr lang="es-EC" dirty="0"/>
                        </a:p>
                      </a:txBody>
                      <a:tcPr/>
                    </a:tc>
                    <a:tc>
                      <a:txBody>
                        <a:bodyPr/>
                        <a:lstStyle/>
                        <a:p>
                          <a:pPr algn="ctr"/>
                          <a14:m>
                            <m:oMathPara xmlns:m="http://schemas.openxmlformats.org/officeDocument/2006/math">
                              <m:oMathParaPr>
                                <m:jc m:val="centerGroup"/>
                              </m:oMathParaPr>
                              <m:oMath xmlns:m="http://schemas.openxmlformats.org/officeDocument/2006/math">
                                <m:r>
                                  <a:rPr lang="es-ES" sz="1800" kern="1200" smtClean="0">
                                    <a:effectLst/>
                                  </a:rPr>
                                  <m:t>𝟔𝟑</m:t>
                                </m:r>
                                <m:r>
                                  <a:rPr lang="es-ES" sz="1800" kern="1200" smtClean="0">
                                    <a:effectLst/>
                                  </a:rPr>
                                  <m:t>.</m:t>
                                </m:r>
                                <m:r>
                                  <a:rPr lang="es-ES" sz="1800" kern="1200" smtClean="0">
                                    <a:effectLst/>
                                  </a:rPr>
                                  <m:t>𝟔𝟖</m:t>
                                </m:r>
                                <m:r>
                                  <a:rPr lang="es-ES" sz="1800" kern="1200" smtClean="0">
                                    <a:effectLst/>
                                  </a:rPr>
                                  <m:t> </m:t>
                                </m:r>
                                <m:d>
                                  <m:dPr>
                                    <m:begChr m:val="["/>
                                    <m:endChr m:val="]"/>
                                    <m:ctrlPr>
                                      <a:rPr lang="es-EC" sz="1800" kern="1200">
                                        <a:effectLst/>
                                      </a:rPr>
                                    </m:ctrlPr>
                                  </m:dPr>
                                  <m:e>
                                    <m:r>
                                      <a:rPr lang="es-ES" sz="1800" kern="1200">
                                        <a:effectLst/>
                                      </a:rPr>
                                      <m:t>𝐾𝐽</m:t>
                                    </m:r>
                                    <m:r>
                                      <a:rPr lang="es-ES" sz="1800" kern="1200">
                                        <a:effectLst/>
                                      </a:rPr>
                                      <m:t>/</m:t>
                                    </m:r>
                                    <m:r>
                                      <a:rPr lang="es-ES" sz="1800" kern="1200">
                                        <a:effectLst/>
                                      </a:rPr>
                                      <m:t>𝑘𝑔</m:t>
                                    </m:r>
                                  </m:e>
                                </m:d>
                              </m:oMath>
                            </m:oMathPara>
                          </a14:m>
                          <a:endParaRPr lang="es-EC" dirty="0"/>
                        </a:p>
                      </a:txBody>
                      <a:tcPr/>
                    </a:tc>
                  </a:tr>
                  <a:tr h="732513">
                    <a:tc>
                      <a:txBody>
                        <a:bodyPr/>
                        <a:lstStyle/>
                        <a:p>
                          <a:r>
                            <a:rPr lang="es-EC" dirty="0" smtClean="0"/>
                            <a:t>EFICIENCIA</a:t>
                          </a:r>
                          <a:r>
                            <a:rPr lang="es-EC" baseline="0" dirty="0" smtClean="0"/>
                            <a:t> TÉRMICA DEL CICLO</a:t>
                          </a:r>
                          <a:endParaRPr lang="es-EC"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1800" kern="1200" smtClean="0">
                                        <a:effectLst/>
                                      </a:rPr>
                                    </m:ctrlPr>
                                  </m:sSubPr>
                                  <m:e>
                                    <m:r>
                                      <a:rPr lang="es-ES" sz="1800" kern="1200">
                                        <a:effectLst/>
                                      </a:rPr>
                                      <m:t>𝜼</m:t>
                                    </m:r>
                                  </m:e>
                                  <m:sub>
                                    <m:r>
                                      <a:rPr lang="es-ES" sz="1800" kern="1200">
                                        <a:effectLst/>
                                      </a:rPr>
                                      <m:t>𝒕</m:t>
                                    </m:r>
                                  </m:sub>
                                </m:sSub>
                                <m:r>
                                  <a:rPr lang="es-ES" sz="1800" kern="1200">
                                    <a:effectLst/>
                                  </a:rPr>
                                  <m:t>=</m:t>
                                </m:r>
                                <m:f>
                                  <m:fPr>
                                    <m:ctrlPr>
                                      <a:rPr lang="es-EC" sz="1800" kern="1200">
                                        <a:effectLst/>
                                      </a:rPr>
                                    </m:ctrlPr>
                                  </m:fPr>
                                  <m:num>
                                    <m:sSub>
                                      <m:sSubPr>
                                        <m:ctrlPr>
                                          <a:rPr lang="es-EC" sz="1800" kern="1200">
                                            <a:effectLst/>
                                          </a:rPr>
                                        </m:ctrlPr>
                                      </m:sSubPr>
                                      <m:e>
                                        <m:r>
                                          <a:rPr lang="es-ES" sz="1800" kern="1200">
                                            <a:effectLst/>
                                          </a:rPr>
                                          <m:t>𝑾</m:t>
                                        </m:r>
                                      </m:e>
                                      <m:sub>
                                        <m:r>
                                          <a:rPr lang="es-ES" sz="1800" kern="1200">
                                            <a:effectLst/>
                                          </a:rPr>
                                          <m:t>𝒏𝒆𝒕𝒐</m:t>
                                        </m:r>
                                        <m:r>
                                          <a:rPr lang="es-ES" sz="1800" kern="1200">
                                            <a:effectLst/>
                                          </a:rPr>
                                          <m:t> </m:t>
                                        </m:r>
                                      </m:sub>
                                    </m:sSub>
                                  </m:num>
                                  <m:den>
                                    <m:sSub>
                                      <m:sSubPr>
                                        <m:ctrlPr>
                                          <a:rPr lang="es-EC" sz="1800" kern="1200">
                                            <a:effectLst/>
                                          </a:rPr>
                                        </m:ctrlPr>
                                      </m:sSubPr>
                                      <m:e>
                                        <m:r>
                                          <a:rPr lang="es-ES" sz="1800" kern="1200">
                                            <a:effectLst/>
                                          </a:rPr>
                                          <m:t>𝑸</m:t>
                                        </m:r>
                                      </m:e>
                                      <m:sub>
                                        <m:r>
                                          <a:rPr lang="es-ES" sz="1800" kern="1200">
                                            <a:effectLst/>
                                          </a:rPr>
                                          <m:t>𝒆𝒏𝒕</m:t>
                                        </m:r>
                                      </m:sub>
                                    </m:sSub>
                                  </m:den>
                                </m:f>
                              </m:oMath>
                            </m:oMathPara>
                          </a14:m>
                          <a:endParaRPr lang="es-EC" dirty="0"/>
                        </a:p>
                      </a:txBody>
                      <a:tcPr/>
                    </a:tc>
                    <a:tc>
                      <a:txBody>
                        <a:bodyPr/>
                        <a:lstStyle/>
                        <a:p>
                          <a:pPr algn="ctr"/>
                          <a:r>
                            <a:rPr lang="es-EC" dirty="0" smtClean="0"/>
                            <a:t>2,4</a:t>
                          </a:r>
                          <a:r>
                            <a:rPr lang="es-EC" baseline="0" dirty="0" smtClean="0"/>
                            <a:t> %</a:t>
                          </a:r>
                          <a:endParaRPr lang="es-EC" dirty="0"/>
                        </a:p>
                      </a:txBody>
                      <a:tcPr/>
                    </a:tc>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3659130364"/>
                  </p:ext>
                </p:extLst>
              </p:nvPr>
            </p:nvGraphicFramePr>
            <p:xfrm>
              <a:off x="962782" y="1546271"/>
              <a:ext cx="10053561" cy="1103353"/>
            </p:xfrm>
            <a:graphic>
              <a:graphicData uri="http://schemas.openxmlformats.org/drawingml/2006/table">
                <a:tbl>
                  <a:tblPr firstRow="1" bandRow="1">
                    <a:tableStyleId>{BC89EF96-8CEA-46FF-86C4-4CE0E7609802}</a:tableStyleId>
                  </a:tblPr>
                  <a:tblGrid>
                    <a:gridCol w="3397758"/>
                    <a:gridCol w="2709333"/>
                    <a:gridCol w="3946470"/>
                  </a:tblGrid>
                  <a:tr h="370840">
                    <a:tc>
                      <a:txBody>
                        <a:bodyPr/>
                        <a:lstStyle/>
                        <a:p>
                          <a:r>
                            <a:rPr lang="es-EC" dirty="0" smtClean="0"/>
                            <a:t>TRABAJO</a:t>
                          </a:r>
                          <a:r>
                            <a:rPr lang="es-EC" baseline="0" dirty="0" smtClean="0"/>
                            <a:t> NETO DEL SISTEMA</a:t>
                          </a:r>
                          <a:endParaRPr lang="es-EC" dirty="0"/>
                        </a:p>
                      </a:txBody>
                      <a:tcPr/>
                    </a:tc>
                    <a:tc>
                      <a:txBody>
                        <a:bodyPr/>
                        <a:lstStyle/>
                        <a:p>
                          <a:endParaRPr lang="es-EC"/>
                        </a:p>
                      </a:txBody>
                      <a:tcPr>
                        <a:blipFill rotWithShape="0">
                          <a:blip r:embed="rId2"/>
                          <a:stretch>
                            <a:fillRect l="-125618" t="-9836" r="-146292" b="-201639"/>
                          </a:stretch>
                        </a:blipFill>
                      </a:tcPr>
                    </a:tc>
                    <a:tc>
                      <a:txBody>
                        <a:bodyPr/>
                        <a:lstStyle/>
                        <a:p>
                          <a:endParaRPr lang="es-EC"/>
                        </a:p>
                      </a:txBody>
                      <a:tcPr>
                        <a:blipFill rotWithShape="0">
                          <a:blip r:embed="rId2"/>
                          <a:stretch>
                            <a:fillRect l="-154938" t="-9836" r="-463" b="-201639"/>
                          </a:stretch>
                        </a:blipFill>
                      </a:tcPr>
                    </a:tc>
                  </a:tr>
                  <a:tr h="732513">
                    <a:tc>
                      <a:txBody>
                        <a:bodyPr/>
                        <a:lstStyle/>
                        <a:p>
                          <a:r>
                            <a:rPr lang="es-EC" dirty="0" smtClean="0"/>
                            <a:t>EFICIENCIA</a:t>
                          </a:r>
                          <a:r>
                            <a:rPr lang="es-EC" baseline="0" dirty="0" smtClean="0"/>
                            <a:t> TÉRMICA DEL CICLO</a:t>
                          </a:r>
                          <a:endParaRPr lang="es-EC" dirty="0"/>
                        </a:p>
                      </a:txBody>
                      <a:tcPr/>
                    </a:tc>
                    <a:tc>
                      <a:txBody>
                        <a:bodyPr/>
                        <a:lstStyle/>
                        <a:p>
                          <a:endParaRPr lang="es-EC"/>
                        </a:p>
                      </a:txBody>
                      <a:tcPr>
                        <a:blipFill rotWithShape="0">
                          <a:blip r:embed="rId2"/>
                          <a:stretch>
                            <a:fillRect l="-125618" t="-55372" r="-146292" b="-1653"/>
                          </a:stretch>
                        </a:blipFill>
                      </a:tcPr>
                    </a:tc>
                    <a:tc>
                      <a:txBody>
                        <a:bodyPr/>
                        <a:lstStyle/>
                        <a:p>
                          <a:pPr algn="ctr"/>
                          <a:r>
                            <a:rPr lang="es-EC" dirty="0" smtClean="0"/>
                            <a:t>2,4</a:t>
                          </a:r>
                          <a:r>
                            <a:rPr lang="es-EC" baseline="0" dirty="0" smtClean="0"/>
                            <a:t> %</a:t>
                          </a:r>
                          <a:endParaRPr lang="es-EC" dirty="0"/>
                        </a:p>
                      </a:txBody>
                      <a:tcPr/>
                    </a:tc>
                  </a:tr>
                </a:tbl>
              </a:graphicData>
            </a:graphic>
          </p:graphicFrame>
        </mc:Fallback>
      </mc:AlternateContent>
      <p:sp>
        <p:nvSpPr>
          <p:cNvPr id="15" name="Título 1"/>
          <p:cNvSpPr txBox="1">
            <a:spLocks/>
          </p:cNvSpPr>
          <p:nvPr/>
        </p:nvSpPr>
        <p:spPr>
          <a:xfrm>
            <a:off x="256420" y="331804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EFICIENCIA EXPERIMENTAL</a:t>
            </a:r>
            <a:endParaRPr lang="es-EC" sz="2800" dirty="0"/>
          </a:p>
        </p:txBody>
      </p:sp>
      <mc:AlternateContent xmlns:mc="http://schemas.openxmlformats.org/markup-compatibility/2006">
        <mc:Choice xmlns:a14="http://schemas.microsoft.com/office/drawing/2010/main" Requires="a14">
          <p:graphicFrame>
            <p:nvGraphicFramePr>
              <p:cNvPr id="16" name="Tabla 15"/>
              <p:cNvGraphicFramePr>
                <a:graphicFrameLocks noGrp="1"/>
              </p:cNvGraphicFramePr>
              <p:nvPr>
                <p:extLst>
                  <p:ext uri="{D42A27DB-BD31-4B8C-83A1-F6EECF244321}">
                    <p14:modId xmlns:p14="http://schemas.microsoft.com/office/powerpoint/2010/main" val="4216422336"/>
                  </p:ext>
                </p:extLst>
              </p:nvPr>
            </p:nvGraphicFramePr>
            <p:xfrm>
              <a:off x="1093410" y="3978449"/>
              <a:ext cx="10043263" cy="1673606"/>
            </p:xfrm>
            <a:graphic>
              <a:graphicData uri="http://schemas.openxmlformats.org/drawingml/2006/table">
                <a:tbl>
                  <a:tblPr firstRow="1" bandRow="1">
                    <a:tableStyleId>{BC89EF96-8CEA-46FF-86C4-4CE0E7609802}</a:tableStyleId>
                  </a:tblPr>
                  <a:tblGrid>
                    <a:gridCol w="3469005"/>
                    <a:gridCol w="4397000"/>
                    <a:gridCol w="2177258"/>
                  </a:tblGrid>
                  <a:tr h="370840">
                    <a:tc>
                      <a:txBody>
                        <a:bodyPr/>
                        <a:lstStyle/>
                        <a:p>
                          <a:pPr algn="ctr"/>
                          <a:r>
                            <a:rPr lang="es-EC" sz="1600" dirty="0" smtClean="0"/>
                            <a:t>TRABAJO</a:t>
                          </a:r>
                          <a:r>
                            <a:rPr lang="es-EC" sz="1600" baseline="0" dirty="0" smtClean="0"/>
                            <a:t> REAL DE LA BOMBA </a:t>
                          </a:r>
                          <a:endParaRPr lang="es-EC"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1600" kern="1200" smtClean="0">
                                        <a:effectLst/>
                                      </a:rPr>
                                    </m:ctrlPr>
                                  </m:sSubPr>
                                  <m:e>
                                    <m:r>
                                      <a:rPr lang="es-ES" sz="1600" kern="1200">
                                        <a:effectLst/>
                                      </a:rPr>
                                      <m:t>𝒘</m:t>
                                    </m:r>
                                  </m:e>
                                  <m:sub>
                                    <m:r>
                                      <a:rPr lang="es-ES" sz="1600" kern="1200">
                                        <a:effectLst/>
                                      </a:rPr>
                                      <m:t>𝑹𝒃</m:t>
                                    </m:r>
                                  </m:sub>
                                </m:sSub>
                                <m:r>
                                  <a:rPr lang="es-ES" sz="1600" kern="1200">
                                    <a:effectLst/>
                                  </a:rPr>
                                  <m:t>=</m:t>
                                </m:r>
                                <m:sSub>
                                  <m:sSubPr>
                                    <m:ctrlPr>
                                      <a:rPr lang="es-EC" sz="1600" kern="1200">
                                        <a:effectLst/>
                                      </a:rPr>
                                    </m:ctrlPr>
                                  </m:sSubPr>
                                  <m:e>
                                    <m:r>
                                      <a:rPr lang="es-ES" sz="1600" kern="1200">
                                        <a:effectLst/>
                                      </a:rPr>
                                      <m:t>𝑽</m:t>
                                    </m:r>
                                  </m:e>
                                  <m:sub>
                                    <m:r>
                                      <a:rPr lang="es-ES" sz="1600" kern="1200">
                                        <a:effectLst/>
                                      </a:rPr>
                                      <m:t>𝒃</m:t>
                                    </m:r>
                                  </m:sub>
                                </m:sSub>
                                <m:r>
                                  <a:rPr lang="es-ES" sz="1600" kern="1200">
                                    <a:effectLst/>
                                  </a:rPr>
                                  <m:t>∙</m:t>
                                </m:r>
                                <m:sSub>
                                  <m:sSubPr>
                                    <m:ctrlPr>
                                      <a:rPr lang="es-EC" sz="1600" kern="1200">
                                        <a:effectLst/>
                                      </a:rPr>
                                    </m:ctrlPr>
                                  </m:sSubPr>
                                  <m:e>
                                    <m:r>
                                      <a:rPr lang="es-ES" sz="1600" kern="1200">
                                        <a:effectLst/>
                                      </a:rPr>
                                      <m:t>𝑰</m:t>
                                    </m:r>
                                  </m:e>
                                  <m:sub>
                                    <m:r>
                                      <a:rPr lang="es-ES" sz="1600" kern="1200">
                                        <a:effectLst/>
                                      </a:rPr>
                                      <m:t>𝒃</m:t>
                                    </m:r>
                                  </m:sub>
                                </m:sSub>
                                <m:r>
                                  <a:rPr lang="es-ES" sz="1600" kern="1200">
                                    <a:effectLst/>
                                  </a:rPr>
                                  <m:t>        </m:t>
                                </m:r>
                              </m:oMath>
                            </m:oMathPara>
                          </a14:m>
                          <a:endParaRPr lang="es-EC" sz="1600" b="1" kern="1200" dirty="0">
                            <a:solidFill>
                              <a:schemeClr val="lt1"/>
                            </a:solidFill>
                            <a:effectLst/>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600" kern="1200">
                                    <a:effectLst/>
                                  </a:rPr>
                                  <m:t>𝟓𝟒𝟔</m:t>
                                </m:r>
                                <m:r>
                                  <a:rPr lang="es-ES" sz="1600" kern="1200">
                                    <a:effectLst/>
                                  </a:rPr>
                                  <m:t> </m:t>
                                </m:r>
                                <m:r>
                                  <a:rPr lang="es-ES" sz="1600" kern="1200">
                                    <a:effectLst/>
                                  </a:rPr>
                                  <m:t>𝑾</m:t>
                                </m:r>
                              </m:oMath>
                            </m:oMathPara>
                          </a14:m>
                          <a:endParaRPr lang="es-EC" sz="1600" kern="1200" dirty="0">
                            <a:effectLst/>
                          </a:endParaRPr>
                        </a:p>
                        <a:p>
                          <a:pPr algn="ctr"/>
                          <a:endParaRPr lang="es-EC" sz="1600" dirty="0"/>
                        </a:p>
                      </a:txBody>
                      <a:tcPr/>
                    </a:tc>
                  </a:tr>
                  <a:tr h="355142">
                    <a:tc>
                      <a:txBody>
                        <a:bodyPr/>
                        <a:lstStyle/>
                        <a:p>
                          <a:pPr algn="ctr"/>
                          <a:r>
                            <a:rPr lang="es-EC" sz="1600" dirty="0" smtClean="0"/>
                            <a:t>CALOR DE ENTRADA </a:t>
                          </a:r>
                          <a:endParaRPr lang="es-EC"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1600" kern="1200" smtClean="0">
                                        <a:effectLst/>
                                      </a:rPr>
                                    </m:ctrlPr>
                                  </m:sSubPr>
                                  <m:e>
                                    <m:acc>
                                      <m:accPr>
                                        <m:chr m:val="̇"/>
                                        <m:ctrlPr>
                                          <a:rPr lang="es-EC" sz="1600" kern="1200">
                                            <a:effectLst/>
                                          </a:rPr>
                                        </m:ctrlPr>
                                      </m:accPr>
                                      <m:e>
                                        <m:r>
                                          <a:rPr lang="es-ES" sz="1600" kern="1200">
                                            <a:effectLst/>
                                          </a:rPr>
                                          <m:t>𝑸</m:t>
                                        </m:r>
                                      </m:e>
                                    </m:acc>
                                  </m:e>
                                  <m:sub>
                                    <m:r>
                                      <a:rPr lang="es-ES" sz="1600" kern="1200">
                                        <a:effectLst/>
                                      </a:rPr>
                                      <m:t>𝒆𝒏𝒕𝒄𝒂𝒓𝒕𝒖𝒄𝒉𝒐𝒔</m:t>
                                    </m:r>
                                  </m:sub>
                                </m:sSub>
                                <m:r>
                                  <a:rPr lang="es-ES" sz="1600" kern="1200">
                                    <a:effectLst/>
                                  </a:rPr>
                                  <m:t>=</m:t>
                                </m:r>
                                <m:sSub>
                                  <m:sSubPr>
                                    <m:ctrlPr>
                                      <a:rPr lang="es-EC" sz="1600" kern="1200" smtClean="0">
                                        <a:effectLst/>
                                      </a:rPr>
                                    </m:ctrlPr>
                                  </m:sSubPr>
                                  <m:e>
                                    <m:r>
                                      <a:rPr lang="es-ES" sz="1600" kern="1200">
                                        <a:effectLst/>
                                      </a:rPr>
                                      <m:t>𝑽</m:t>
                                    </m:r>
                                  </m:e>
                                  <m:sub>
                                    <m:r>
                                      <a:rPr lang="es-ES" sz="1600" kern="1200">
                                        <a:effectLst/>
                                      </a:rPr>
                                      <m:t>𝑪</m:t>
                                    </m:r>
                                  </m:sub>
                                </m:sSub>
                                <m:r>
                                  <a:rPr lang="es-ES" sz="1600" kern="1200">
                                    <a:effectLst/>
                                  </a:rPr>
                                  <m:t> ∙</m:t>
                                </m:r>
                                <m:sSub>
                                  <m:sSubPr>
                                    <m:ctrlPr>
                                      <a:rPr lang="es-EC" sz="1600" kern="1200">
                                        <a:effectLst/>
                                      </a:rPr>
                                    </m:ctrlPr>
                                  </m:sSubPr>
                                  <m:e>
                                    <m:r>
                                      <a:rPr lang="es-ES" sz="1600" kern="1200">
                                        <a:effectLst/>
                                      </a:rPr>
                                      <m:t>𝑰</m:t>
                                    </m:r>
                                  </m:e>
                                  <m:sub>
                                    <m:r>
                                      <a:rPr lang="es-ES" sz="1600" kern="1200">
                                        <a:effectLst/>
                                      </a:rPr>
                                      <m:t>𝑪</m:t>
                                    </m:r>
                                  </m:sub>
                                </m:sSub>
                              </m:oMath>
                            </m:oMathPara>
                          </a14:m>
                          <a:endParaRPr lang="es-EC" sz="1600" dirty="0"/>
                        </a:p>
                      </a:txBody>
                      <a:tcPr/>
                    </a:tc>
                    <a:tc>
                      <a:txBody>
                        <a:bodyPr/>
                        <a:lstStyle/>
                        <a:p>
                          <a:pPr algn="ctr"/>
                          <a14:m>
                            <m:oMathPara xmlns:m="http://schemas.openxmlformats.org/officeDocument/2006/math">
                              <m:oMathParaPr>
                                <m:jc m:val="centerGroup"/>
                              </m:oMathParaPr>
                              <m:oMath xmlns:m="http://schemas.openxmlformats.org/officeDocument/2006/math">
                                <m:r>
                                  <a:rPr lang="es-ES" sz="1600" kern="1200" smtClean="0">
                                    <a:effectLst/>
                                  </a:rPr>
                                  <m:t>𝟐𝟎𝟓𝟗</m:t>
                                </m:r>
                                <m:r>
                                  <a:rPr lang="es-ES" sz="1600" kern="1200" smtClean="0">
                                    <a:effectLst/>
                                  </a:rPr>
                                  <m:t>.</m:t>
                                </m:r>
                                <m:r>
                                  <a:rPr lang="es-ES" sz="1600" kern="1200" smtClean="0">
                                    <a:effectLst/>
                                  </a:rPr>
                                  <m:t>𝟐</m:t>
                                </m:r>
                                <m:r>
                                  <a:rPr lang="es-ES" sz="1600" kern="1200" smtClean="0">
                                    <a:effectLst/>
                                  </a:rPr>
                                  <m:t> </m:t>
                                </m:r>
                                <m:r>
                                  <a:rPr lang="es-ES" sz="1600" kern="1200" smtClean="0">
                                    <a:effectLst/>
                                  </a:rPr>
                                  <m:t>𝑾</m:t>
                                </m:r>
                              </m:oMath>
                            </m:oMathPara>
                          </a14:m>
                          <a:endParaRPr lang="es-EC" sz="1600" dirty="0"/>
                        </a:p>
                      </a:txBody>
                      <a:tcPr/>
                    </a:tc>
                  </a:tr>
                  <a:tr h="355142">
                    <a:tc>
                      <a:txBody>
                        <a:bodyPr/>
                        <a:lstStyle/>
                        <a:p>
                          <a:pPr algn="ctr"/>
                          <a:r>
                            <a:rPr lang="es-EC" sz="1600" dirty="0" smtClean="0"/>
                            <a:t>TRABAJO DEL</a:t>
                          </a:r>
                          <a:r>
                            <a:rPr lang="es-EC" sz="1600" baseline="0" dirty="0" smtClean="0"/>
                            <a:t> MOTOR DE VAPOR</a:t>
                          </a:r>
                          <a:endParaRPr lang="es-EC"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1600" kern="1200" smtClean="0">
                                        <a:effectLst/>
                                      </a:rPr>
                                    </m:ctrlPr>
                                  </m:sSubPr>
                                  <m:e>
                                    <m:acc>
                                      <m:accPr>
                                        <m:chr m:val="̇"/>
                                        <m:ctrlPr>
                                          <a:rPr lang="es-EC" sz="1600" kern="1200">
                                            <a:effectLst/>
                                          </a:rPr>
                                        </m:ctrlPr>
                                      </m:accPr>
                                      <m:e>
                                        <m:r>
                                          <a:rPr lang="es-ES" sz="1600" kern="1200">
                                            <a:effectLst/>
                                          </a:rPr>
                                          <m:t>𝑾</m:t>
                                        </m:r>
                                      </m:e>
                                    </m:acc>
                                  </m:e>
                                  <m:sub>
                                    <m:r>
                                      <a:rPr lang="es-ES" sz="1600" kern="1200">
                                        <a:effectLst/>
                                      </a:rPr>
                                      <m:t>𝒔𝒂𝒍𝒎𝒐𝒕𝒐𝒓</m:t>
                                    </m:r>
                                  </m:sub>
                                </m:sSub>
                                <m:r>
                                  <a:rPr lang="es-ES" sz="1600" kern="1200">
                                    <a:effectLst/>
                                  </a:rPr>
                                  <m:t>=</m:t>
                                </m:r>
                                <m:f>
                                  <m:fPr>
                                    <m:ctrlPr>
                                      <a:rPr lang="es-EC" sz="1600" kern="1200">
                                        <a:effectLst/>
                                      </a:rPr>
                                    </m:ctrlPr>
                                  </m:fPr>
                                  <m:num>
                                    <m:f>
                                      <m:fPr>
                                        <m:ctrlPr>
                                          <a:rPr lang="es-EC" sz="1600" kern="1200">
                                            <a:effectLst/>
                                          </a:rPr>
                                        </m:ctrlPr>
                                      </m:fPr>
                                      <m:num>
                                        <m:r>
                                          <a:rPr lang="es-ES" sz="1600" kern="1200">
                                            <a:effectLst/>
                                          </a:rPr>
                                          <m:t>𝟐</m:t>
                                        </m:r>
                                        <m:r>
                                          <a:rPr lang="es-ES" sz="1600" kern="1200">
                                            <a:effectLst/>
                                          </a:rPr>
                                          <m:t>𝝅</m:t>
                                        </m:r>
                                        <m:r>
                                          <a:rPr lang="es-ES" sz="1600" kern="1200">
                                            <a:effectLst/>
                                          </a:rPr>
                                          <m:t>𝑹</m:t>
                                        </m:r>
                                        <m:r>
                                          <a:rPr lang="es-ES" sz="1600" kern="1200">
                                            <a:effectLst/>
                                          </a:rPr>
                                          <m:t>∗</m:t>
                                        </m:r>
                                        <m:d>
                                          <m:dPr>
                                            <m:ctrlPr>
                                              <a:rPr lang="es-EC" sz="1600" kern="1200">
                                                <a:effectLst/>
                                              </a:rPr>
                                            </m:ctrlPr>
                                          </m:dPr>
                                          <m:e>
                                            <m:r>
                                              <a:rPr lang="es-ES" sz="1600" kern="1200">
                                                <a:effectLst/>
                                              </a:rPr>
                                              <m:t>𝑭</m:t>
                                            </m:r>
                                            <m:r>
                                              <a:rPr lang="es-ES" sz="1600" kern="1200">
                                                <a:effectLst/>
                                              </a:rPr>
                                              <m:t>𝟏</m:t>
                                            </m:r>
                                            <m:r>
                                              <a:rPr lang="es-ES" sz="1600" kern="1200">
                                                <a:effectLst/>
                                              </a:rPr>
                                              <m:t>−</m:t>
                                            </m:r>
                                            <m:r>
                                              <a:rPr lang="es-ES" sz="1600" kern="1200">
                                                <a:effectLst/>
                                              </a:rPr>
                                              <m:t>𝑭</m:t>
                                            </m:r>
                                            <m:r>
                                              <a:rPr lang="es-ES" sz="1600" kern="1200">
                                                <a:effectLst/>
                                              </a:rPr>
                                              <m:t>𝟐</m:t>
                                            </m:r>
                                          </m:e>
                                        </m:d>
                                        <m:r>
                                          <a:rPr lang="es-ES" sz="1600" kern="1200">
                                            <a:effectLst/>
                                          </a:rPr>
                                          <m:t>∙</m:t>
                                        </m:r>
                                        <m:r>
                                          <a:rPr lang="es-ES" sz="1600" kern="1200">
                                            <a:effectLst/>
                                          </a:rPr>
                                          <m:t>𝑵</m:t>
                                        </m:r>
                                      </m:num>
                                      <m:den>
                                        <m:r>
                                          <a:rPr lang="es-ES" sz="1600" kern="1200">
                                            <a:effectLst/>
                                          </a:rPr>
                                          <m:t>𝟔𝟎</m:t>
                                        </m:r>
                                      </m:den>
                                    </m:f>
                                  </m:num>
                                  <m:den>
                                    <m:r>
                                      <a:rPr lang="es-ES" sz="1600" kern="1200">
                                        <a:effectLst/>
                                      </a:rPr>
                                      <m:t>𝟏𝟎𝟎𝟎</m:t>
                                    </m:r>
                                  </m:den>
                                </m:f>
                                <m:r>
                                  <a:rPr lang="es-ES" sz="1600" kern="1200">
                                    <a:effectLst/>
                                  </a:rPr>
                                  <m:t> </m:t>
                                </m:r>
                              </m:oMath>
                            </m:oMathPara>
                          </a14:m>
                          <a:endParaRPr lang="es-EC" sz="1600" dirty="0"/>
                        </a:p>
                      </a:txBody>
                      <a:tcPr/>
                    </a:tc>
                    <a:tc>
                      <a:txBody>
                        <a:bodyPr/>
                        <a:lstStyle/>
                        <a:p>
                          <a:pPr algn="ctr"/>
                          <a:endParaRPr lang="es-EC" sz="1600" dirty="0"/>
                        </a:p>
                      </a:txBody>
                      <a:tcPr/>
                    </a:tc>
                  </a:tr>
                </a:tbl>
              </a:graphicData>
            </a:graphic>
          </p:graphicFrame>
        </mc:Choice>
        <mc:Fallback>
          <p:graphicFrame>
            <p:nvGraphicFramePr>
              <p:cNvPr id="16" name="Tabla 15"/>
              <p:cNvGraphicFramePr>
                <a:graphicFrameLocks noGrp="1"/>
              </p:cNvGraphicFramePr>
              <p:nvPr>
                <p:extLst>
                  <p:ext uri="{D42A27DB-BD31-4B8C-83A1-F6EECF244321}">
                    <p14:modId xmlns:p14="http://schemas.microsoft.com/office/powerpoint/2010/main" val="4216422336"/>
                  </p:ext>
                </p:extLst>
              </p:nvPr>
            </p:nvGraphicFramePr>
            <p:xfrm>
              <a:off x="1093410" y="3978449"/>
              <a:ext cx="10043263" cy="1673606"/>
            </p:xfrm>
            <a:graphic>
              <a:graphicData uri="http://schemas.openxmlformats.org/drawingml/2006/table">
                <a:tbl>
                  <a:tblPr firstRow="1" bandRow="1">
                    <a:tableStyleId>{BC89EF96-8CEA-46FF-86C4-4CE0E7609802}</a:tableStyleId>
                  </a:tblPr>
                  <a:tblGrid>
                    <a:gridCol w="3469005"/>
                    <a:gridCol w="4397000"/>
                    <a:gridCol w="2177258"/>
                  </a:tblGrid>
                  <a:tr h="579120">
                    <a:tc>
                      <a:txBody>
                        <a:bodyPr/>
                        <a:lstStyle/>
                        <a:p>
                          <a:pPr algn="ctr"/>
                          <a:r>
                            <a:rPr lang="es-EC" sz="1600" dirty="0" smtClean="0"/>
                            <a:t>TRABAJO</a:t>
                          </a:r>
                          <a:r>
                            <a:rPr lang="es-EC" sz="1600" baseline="0" dirty="0" smtClean="0"/>
                            <a:t> REAL DE LA BOMBA </a:t>
                          </a:r>
                          <a:endParaRPr lang="es-EC" sz="1600" dirty="0"/>
                        </a:p>
                      </a:txBody>
                      <a:tcPr/>
                    </a:tc>
                    <a:tc>
                      <a:txBody>
                        <a:bodyPr/>
                        <a:lstStyle/>
                        <a:p>
                          <a:endParaRPr lang="es-EC"/>
                        </a:p>
                      </a:txBody>
                      <a:tcPr>
                        <a:blipFill rotWithShape="0">
                          <a:blip r:embed="rId3"/>
                          <a:stretch>
                            <a:fillRect l="-78947" t="-3125" r="-50000" b="-189583"/>
                          </a:stretch>
                        </a:blipFill>
                      </a:tcPr>
                    </a:tc>
                    <a:tc>
                      <a:txBody>
                        <a:bodyPr/>
                        <a:lstStyle/>
                        <a:p>
                          <a:endParaRPr lang="es-EC"/>
                        </a:p>
                      </a:txBody>
                      <a:tcPr>
                        <a:blipFill rotWithShape="0">
                          <a:blip r:embed="rId3"/>
                          <a:stretch>
                            <a:fillRect l="-361905" t="-3125" r="-1120" b="-189583"/>
                          </a:stretch>
                        </a:blipFill>
                      </a:tcPr>
                    </a:tc>
                  </a:tr>
                  <a:tr h="370332">
                    <a:tc>
                      <a:txBody>
                        <a:bodyPr/>
                        <a:lstStyle/>
                        <a:p>
                          <a:pPr algn="ctr"/>
                          <a:r>
                            <a:rPr lang="es-EC" sz="1600" dirty="0" smtClean="0"/>
                            <a:t>CALOR DE ENTRADA </a:t>
                          </a:r>
                          <a:endParaRPr lang="es-EC" sz="1600" dirty="0"/>
                        </a:p>
                      </a:txBody>
                      <a:tcPr/>
                    </a:tc>
                    <a:tc>
                      <a:txBody>
                        <a:bodyPr/>
                        <a:lstStyle/>
                        <a:p>
                          <a:endParaRPr lang="es-EC"/>
                        </a:p>
                      </a:txBody>
                      <a:tcPr>
                        <a:blipFill rotWithShape="0">
                          <a:blip r:embed="rId3"/>
                          <a:stretch>
                            <a:fillRect l="-78947" t="-162295" r="-50000" b="-198361"/>
                          </a:stretch>
                        </a:blipFill>
                      </a:tcPr>
                    </a:tc>
                    <a:tc>
                      <a:txBody>
                        <a:bodyPr/>
                        <a:lstStyle/>
                        <a:p>
                          <a:endParaRPr lang="es-EC"/>
                        </a:p>
                      </a:txBody>
                      <a:tcPr>
                        <a:blipFill rotWithShape="0">
                          <a:blip r:embed="rId3"/>
                          <a:stretch>
                            <a:fillRect l="-361905" t="-162295" r="-1120" b="-198361"/>
                          </a:stretch>
                        </a:blipFill>
                      </a:tcPr>
                    </a:tc>
                  </a:tr>
                  <a:tr h="724154">
                    <a:tc>
                      <a:txBody>
                        <a:bodyPr/>
                        <a:lstStyle/>
                        <a:p>
                          <a:pPr algn="ctr"/>
                          <a:r>
                            <a:rPr lang="es-EC" sz="1600" dirty="0" smtClean="0"/>
                            <a:t>TRABAJO DEL</a:t>
                          </a:r>
                          <a:r>
                            <a:rPr lang="es-EC" sz="1600" baseline="0" dirty="0" smtClean="0"/>
                            <a:t> MOTOR DE VAPOR</a:t>
                          </a:r>
                          <a:endParaRPr lang="es-EC" sz="1600" dirty="0"/>
                        </a:p>
                      </a:txBody>
                      <a:tcPr/>
                    </a:tc>
                    <a:tc>
                      <a:txBody>
                        <a:bodyPr/>
                        <a:lstStyle/>
                        <a:p>
                          <a:endParaRPr lang="es-EC"/>
                        </a:p>
                      </a:txBody>
                      <a:tcPr>
                        <a:blipFill rotWithShape="0">
                          <a:blip r:embed="rId3"/>
                          <a:stretch>
                            <a:fillRect l="-78947" t="-134454" r="-50000" b="-1681"/>
                          </a:stretch>
                        </a:blipFill>
                      </a:tcPr>
                    </a:tc>
                    <a:tc>
                      <a:txBody>
                        <a:bodyPr/>
                        <a:lstStyle/>
                        <a:p>
                          <a:pPr algn="ctr"/>
                          <a:endParaRPr lang="es-EC" sz="1600" dirty="0"/>
                        </a:p>
                      </a:txBody>
                      <a:tcPr/>
                    </a:tc>
                  </a:tr>
                </a:tbl>
              </a:graphicData>
            </a:graphic>
          </p:graphicFrame>
        </mc:Fallback>
      </mc:AlternateContent>
    </p:spTree>
    <p:extLst>
      <p:ext uri="{BB962C8B-B14F-4D97-AF65-F5344CB8AC3E}">
        <p14:creationId xmlns:p14="http://schemas.microsoft.com/office/powerpoint/2010/main" val="2661927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981" y="360376"/>
            <a:ext cx="8596668" cy="1320800"/>
          </a:xfrm>
        </p:spPr>
        <p:txBody>
          <a:bodyPr/>
          <a:lstStyle/>
          <a:p>
            <a:r>
              <a:rPr lang="es-EC" dirty="0" smtClean="0"/>
              <a:t>COMPARACIÓN</a:t>
            </a:r>
            <a:endParaRPr lang="es-EC" dirty="0"/>
          </a:p>
        </p:txBody>
      </p:sp>
      <p:pic>
        <p:nvPicPr>
          <p:cNvPr id="6" name="Imagen 5"/>
          <p:cNvPicPr>
            <a:picLocks noChangeAspect="1"/>
          </p:cNvPicPr>
          <p:nvPr/>
        </p:nvPicPr>
        <p:blipFill>
          <a:blip r:embed="rId2"/>
          <a:stretch>
            <a:fillRect/>
          </a:stretch>
        </p:blipFill>
        <p:spPr>
          <a:xfrm>
            <a:off x="732478" y="1837507"/>
            <a:ext cx="4584589" cy="2755631"/>
          </a:xfrm>
          <a:prstGeom prst="rect">
            <a:avLst/>
          </a:prstGeom>
        </p:spPr>
      </p:pic>
      <p:graphicFrame>
        <p:nvGraphicFramePr>
          <p:cNvPr id="7" name="Gráfico 6">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22705C56-40F6-4691-8736-F1104F75CFAA}"/>
              </a:ext>
            </a:extLst>
          </p:cNvPr>
          <p:cNvGraphicFramePr/>
          <p:nvPr>
            <p:extLst>
              <p:ext uri="{D42A27DB-BD31-4B8C-83A1-F6EECF244321}">
                <p14:modId xmlns:p14="http://schemas.microsoft.com/office/powerpoint/2010/main" val="887697932"/>
              </p:ext>
            </p:extLst>
          </p:nvPr>
        </p:nvGraphicFramePr>
        <p:xfrm>
          <a:off x="5562285" y="1524844"/>
          <a:ext cx="5174343" cy="3025187"/>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p:cNvSpPr txBox="1"/>
          <p:nvPr/>
        </p:nvSpPr>
        <p:spPr>
          <a:xfrm>
            <a:off x="1915887" y="1155512"/>
            <a:ext cx="1204686" cy="369332"/>
          </a:xfrm>
          <a:prstGeom prst="rect">
            <a:avLst/>
          </a:prstGeom>
          <a:noFill/>
        </p:spPr>
        <p:txBody>
          <a:bodyPr wrap="square" rtlCol="0">
            <a:spAutoFit/>
          </a:bodyPr>
          <a:lstStyle/>
          <a:p>
            <a:r>
              <a:rPr lang="es-EC" dirty="0" smtClean="0"/>
              <a:t>TEÓRICO</a:t>
            </a:r>
            <a:endParaRPr lang="es-EC" dirty="0"/>
          </a:p>
        </p:txBody>
      </p:sp>
      <p:sp>
        <p:nvSpPr>
          <p:cNvPr id="11" name="CuadroTexto 10"/>
          <p:cNvSpPr txBox="1"/>
          <p:nvPr/>
        </p:nvSpPr>
        <p:spPr>
          <a:xfrm>
            <a:off x="7227485" y="1100461"/>
            <a:ext cx="1843941" cy="369332"/>
          </a:xfrm>
          <a:prstGeom prst="rect">
            <a:avLst/>
          </a:prstGeom>
          <a:noFill/>
        </p:spPr>
        <p:txBody>
          <a:bodyPr wrap="square" rtlCol="0">
            <a:spAutoFit/>
          </a:bodyPr>
          <a:lstStyle/>
          <a:p>
            <a:r>
              <a:rPr lang="es-EC" dirty="0" smtClean="0"/>
              <a:t>EXPERIMENTAL</a:t>
            </a:r>
            <a:endParaRPr lang="es-EC" dirty="0"/>
          </a:p>
        </p:txBody>
      </p:sp>
    </p:spTree>
    <p:extLst>
      <p:ext uri="{BB962C8B-B14F-4D97-AF65-F5344CB8AC3E}">
        <p14:creationId xmlns:p14="http://schemas.microsoft.com/office/powerpoint/2010/main" val="98143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677333" y="1313645"/>
            <a:ext cx="11016684" cy="5396248"/>
          </a:xfrm>
        </p:spPr>
        <p:txBody>
          <a:bodyPr>
            <a:normAutofit fontScale="85000" lnSpcReduction="10000"/>
          </a:bodyPr>
          <a:lstStyle/>
          <a:p>
            <a:pPr lvl="0">
              <a:lnSpc>
                <a:spcPct val="170000"/>
              </a:lnSpc>
            </a:pPr>
            <a:r>
              <a:rPr lang="es-EC" dirty="0"/>
              <a:t>Se estableció el estado actual en el que se encontraba el Banco de pruebas motor a vapor (BPMV) mediante el uso de un conjunto de procedimientos detallados en diagramas de flujo. Para facilitar el análisis antes mencionado se dividió al equipo en cuatro sistemas: Sistema de Alimentación, sistema de generación de Vapor, de Trabajo e Intercambio de calor. Después de las consideraciones anteriores se determinó elementos de los sistemas que requerían ser reemplazados o a su vez ingresados a un mantenimiento, de esta manera planteado varias alternativas que mediante el uso de matrices de decisión se escogió una de ellas como solución.</a:t>
            </a:r>
          </a:p>
          <a:p>
            <a:pPr lvl="0">
              <a:lnSpc>
                <a:spcPct val="170000"/>
              </a:lnSpc>
            </a:pPr>
            <a:r>
              <a:rPr lang="es-EC" dirty="0"/>
              <a:t>Se diseñó y construyó los componentes mecánicos necesarios para el correcto funcionamiento del equipo BPMV.  Los componentes que se construyeron son un caldero que genera calor mediante el uso de dos cartuchos de 3000 W cada uno, bridas del caldero y empaques.  Para la presente aplicación, el caldero es capaz de producir vapor a través de los cartuchos a una presión de 400 KPa. Es necesario activar el interruptor en el panel de control para empezar el ciclo de trabajo que cuenta con controles de nivel, presión y temperatura para un funcionamiento seguro.  El caldero está recubierto con una manta aislante de fibra cerámica.</a:t>
            </a:r>
          </a:p>
          <a:p>
            <a:endParaRPr lang="es-EC" dirty="0"/>
          </a:p>
        </p:txBody>
      </p:sp>
      <p:pic>
        <p:nvPicPr>
          <p:cNvPr id="4"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1330"/>
            <a:ext cx="1620652" cy="41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27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8970" y="186519"/>
            <a:ext cx="8596668" cy="1320800"/>
          </a:xfrm>
        </p:spPr>
        <p:txBody>
          <a:bodyPr/>
          <a:lstStyle/>
          <a:p>
            <a:r>
              <a:rPr lang="es-EC" dirty="0" smtClean="0"/>
              <a:t>CONCLUSIONES</a:t>
            </a:r>
            <a:endParaRPr lang="es-EC" dirty="0"/>
          </a:p>
        </p:txBody>
      </p:sp>
      <p:sp>
        <p:nvSpPr>
          <p:cNvPr id="3" name="Marcador de contenido 2"/>
          <p:cNvSpPr>
            <a:spLocks noGrp="1"/>
          </p:cNvSpPr>
          <p:nvPr>
            <p:ph idx="1"/>
          </p:nvPr>
        </p:nvSpPr>
        <p:spPr>
          <a:xfrm>
            <a:off x="636390" y="817518"/>
            <a:ext cx="10295467" cy="5460642"/>
          </a:xfrm>
        </p:spPr>
        <p:txBody>
          <a:bodyPr>
            <a:normAutofit fontScale="92500" lnSpcReduction="20000"/>
          </a:bodyPr>
          <a:lstStyle/>
          <a:p>
            <a:pPr lvl="0">
              <a:lnSpc>
                <a:spcPct val="170000"/>
              </a:lnSpc>
            </a:pPr>
            <a:r>
              <a:rPr lang="es-EC" dirty="0"/>
              <a:t>Se implementó un sistema de adquisición de datos en el BPMV mediante el uso de sensores de temperatura verificando que operen en el rango que requiera el sistema donde están ubicados. Es evidente entonces que tendremos dos tipos de sensores Pt-100 en los sistemas que requieren medir mayores temperaturas y NTC en los sistemas que la temperatura sea menor a 105°C. Para establecer la conexión entre el banco de pruebas y el ordenador se seleccionó un controlador que permita comunicarse mediante USB con el PC. </a:t>
            </a:r>
            <a:endParaRPr lang="es-EC" dirty="0" smtClean="0"/>
          </a:p>
          <a:p>
            <a:pPr lvl="0">
              <a:lnSpc>
                <a:spcPct val="170000"/>
              </a:lnSpc>
            </a:pPr>
            <a:r>
              <a:rPr lang="es-EC" dirty="0" smtClean="0"/>
              <a:t>Se </a:t>
            </a:r>
            <a:r>
              <a:rPr lang="es-EC" dirty="0"/>
              <a:t>establece al software libre SITRAD para que genere un interfaz usuario ordenador que permite obtener las variables del sistema. SITRAD es un programa compatible con los sensores y controladores escogidos por lo que se facilita el proceso de conexión entre el banco de pruebas y ordenador.</a:t>
            </a:r>
          </a:p>
          <a:p>
            <a:pPr lvl="0">
              <a:lnSpc>
                <a:spcPct val="170000"/>
              </a:lnSpc>
            </a:pPr>
            <a:r>
              <a:rPr lang="es-EC" dirty="0"/>
              <a:t>Con el rediseño del Banco de Pruebas Motor a Vapor se analizó y elaboró una guía de práctica la cual nos permite estudiar el ciclo Rankine de forma experimental mediante balances exergéticos en cada uno de los componentes que conforman el ciclo.</a:t>
            </a:r>
          </a:p>
          <a:p>
            <a:endParaRPr lang="es-EC" dirty="0"/>
          </a:p>
        </p:txBody>
      </p:sp>
      <p:pic>
        <p:nvPicPr>
          <p:cNvPr id="5"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54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82641" y="2489915"/>
            <a:ext cx="8596668" cy="1320800"/>
          </a:xfrm>
        </p:spPr>
        <p:txBody>
          <a:bodyPr>
            <a:normAutofit/>
          </a:bodyPr>
          <a:lstStyle/>
          <a:p>
            <a:pPr algn="ctr"/>
            <a:r>
              <a:rPr lang="es-EC" sz="6000" dirty="0" smtClean="0"/>
              <a:t>OBJETIVOS</a:t>
            </a:r>
            <a:endParaRPr lang="es-EC" sz="6000" dirty="0"/>
          </a:p>
        </p:txBody>
      </p:sp>
      <p:pic>
        <p:nvPicPr>
          <p:cNvPr id="3"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94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677334" y="1339403"/>
            <a:ext cx="8596668" cy="4701959"/>
          </a:xfrm>
        </p:spPr>
        <p:txBody>
          <a:bodyPr>
            <a:normAutofit fontScale="85000" lnSpcReduction="20000"/>
          </a:bodyPr>
          <a:lstStyle/>
          <a:p>
            <a:pPr lvl="0">
              <a:lnSpc>
                <a:spcPct val="160000"/>
              </a:lnSpc>
            </a:pPr>
            <a:r>
              <a:rPr lang="es-ES" dirty="0"/>
              <a:t>Se recomienda realizar la fabricación de bancos de pruebas con manufactura nacional mediante la ayuda de la división de sistemas y selección de componentes expuestos en el presente proyecto.</a:t>
            </a:r>
            <a:endParaRPr lang="es-EC" b="1" dirty="0"/>
          </a:p>
          <a:p>
            <a:pPr lvl="0">
              <a:lnSpc>
                <a:spcPct val="160000"/>
              </a:lnSpc>
            </a:pPr>
            <a:r>
              <a:rPr lang="es-EC" dirty="0"/>
              <a:t>Para minimizar las pedidas de calor en el caldero se recomienda ampliar el recubrimiento del aislante, es decir, </a:t>
            </a:r>
            <a:r>
              <a:rPr lang="es-EC" dirty="0" smtClean="0"/>
              <a:t>recubrir </a:t>
            </a:r>
            <a:r>
              <a:rPr lang="es-EC" dirty="0"/>
              <a:t>las bridas con material aislante sin que interfiera con los instrumentos instalados en las mismas. Así mismo es preciso esperar a que el banco de pruebas llegue al estado estable, para esto se debe dejar el equipo funcionado por un lapso de 15 min, de tal manera que las temperaturas en los sensores no varíen en las diferentes pruebas.</a:t>
            </a:r>
          </a:p>
          <a:p>
            <a:pPr lvl="0">
              <a:lnSpc>
                <a:spcPct val="160000"/>
              </a:lnSpc>
            </a:pPr>
            <a:r>
              <a:rPr lang="es-EC" dirty="0"/>
              <a:t>Se recomienda verificar siempre que la banda de regulación de trabajo se encuentra colocada de manera correcta al interior del canal del volante del motor. Además, se podría implementar un </a:t>
            </a:r>
            <a:r>
              <a:rPr lang="es-EC" dirty="0" err="1"/>
              <a:t>encoder</a:t>
            </a:r>
            <a:r>
              <a:rPr lang="es-EC" dirty="0"/>
              <a:t> el cual mida de manera directa las RPM del motor, de esta manera se reducirá aún más los tiempos de recolección de datos.</a:t>
            </a:r>
          </a:p>
          <a:p>
            <a:endParaRPr lang="es-EC" dirty="0"/>
          </a:p>
        </p:txBody>
      </p:sp>
      <p:pic>
        <p:nvPicPr>
          <p:cNvPr id="5"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08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677334" y="1390919"/>
            <a:ext cx="9818948" cy="4650444"/>
          </a:xfrm>
        </p:spPr>
        <p:txBody>
          <a:bodyPr>
            <a:normAutofit fontScale="85000" lnSpcReduction="10000"/>
          </a:bodyPr>
          <a:lstStyle/>
          <a:p>
            <a:pPr lvl="0">
              <a:lnSpc>
                <a:spcPct val="150000"/>
              </a:lnSpc>
            </a:pPr>
            <a:r>
              <a:rPr lang="es-EC" dirty="0"/>
              <a:t>Para alargar la vida útil del caldero se recomienda establecer un sistema que cada determinado tiempo mida la dureza y el pH del agua al interior del caldero, de esta manera se podrá determinar si los parámetros son adecuados para la operación y alargar la vida útil del equipo.</a:t>
            </a:r>
          </a:p>
          <a:p>
            <a:pPr lvl="0">
              <a:lnSpc>
                <a:spcPct val="150000"/>
              </a:lnSpc>
            </a:pPr>
            <a:r>
              <a:rPr lang="es-EC" dirty="0"/>
              <a:t>Es importante al momento de iniciar a operar el equipo que se verifique que las cañerías de cobre se encuentren libre de líquido debido a que podrían contener condensado producto de un ciclo anterior de trabajo.</a:t>
            </a:r>
          </a:p>
          <a:p>
            <a:pPr lvl="0">
              <a:lnSpc>
                <a:spcPct val="150000"/>
              </a:lnSpc>
            </a:pPr>
            <a:r>
              <a:rPr lang="es-EC" dirty="0"/>
              <a:t>Se recomienda investigar posibles nuevas aplicaciones del equipo que permita realizar ampliar la cantidad de prácticas realizadas en el laboratorio.</a:t>
            </a:r>
          </a:p>
          <a:p>
            <a:pPr lvl="0">
              <a:lnSpc>
                <a:spcPct val="150000"/>
              </a:lnSpc>
            </a:pPr>
            <a:r>
              <a:rPr lang="es-EC" dirty="0"/>
              <a:t>La familiarización con el funcionamiento del equipo es importante, de esta manera se realizará ensayos y pruebas en el banco adecuadamente. De la misma manera se debe conocer los sistemas que conforman el banco de pruebas para darle el mantenimiento requerido con el objetivo de alargar la vida útil.</a:t>
            </a:r>
          </a:p>
          <a:p>
            <a:endParaRPr lang="es-EC" dirty="0"/>
          </a:p>
        </p:txBody>
      </p:sp>
      <p:pic>
        <p:nvPicPr>
          <p:cNvPr id="5"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637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GRACIAS ..</a:t>
            </a:r>
            <a:endParaRPr lang="es-EC" dirty="0"/>
          </a:p>
        </p:txBody>
      </p:sp>
      <p:sp>
        <p:nvSpPr>
          <p:cNvPr id="3" name="Marcador de contenido 2"/>
          <p:cNvSpPr>
            <a:spLocks noGrp="1"/>
          </p:cNvSpPr>
          <p:nvPr>
            <p:ph idx="1"/>
          </p:nvPr>
        </p:nvSpPr>
        <p:spPr/>
        <p:txBody>
          <a:bodyPr/>
          <a:lstStyle/>
          <a:p>
            <a:endParaRPr lang="es-EC"/>
          </a:p>
        </p:txBody>
      </p:sp>
    </p:spTree>
    <p:extLst>
      <p:ext uri="{BB962C8B-B14F-4D97-AF65-F5344CB8AC3E}">
        <p14:creationId xmlns:p14="http://schemas.microsoft.com/office/powerpoint/2010/main" val="319719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24869" y="2701041"/>
            <a:ext cx="5736951" cy="2211386"/>
          </a:xfrm>
        </p:spPr>
        <p:txBody>
          <a:bodyPr/>
          <a:lstStyle/>
          <a:p>
            <a:pPr>
              <a:lnSpc>
                <a:spcPct val="150000"/>
              </a:lnSpc>
            </a:pPr>
            <a:r>
              <a:rPr lang="es-ES_tradnl" dirty="0"/>
              <a:t>Recuperar y actualizar el </a:t>
            </a:r>
            <a:r>
              <a:rPr lang="es-ES_tradnl" dirty="0" smtClean="0"/>
              <a:t>Banco de pruebas Motor a Vapor </a:t>
            </a:r>
            <a:r>
              <a:rPr lang="es-ES_tradnl" dirty="0"/>
              <a:t>del Laboratorio de Termodinámica, para desarrollar balances exergéticos.</a:t>
            </a:r>
            <a:endParaRPr lang="es-EC" dirty="0"/>
          </a:p>
          <a:p>
            <a:endParaRPr lang="es-EC" dirty="0"/>
          </a:p>
        </p:txBody>
      </p:sp>
      <p:sp>
        <p:nvSpPr>
          <p:cNvPr id="5" name="Rectángulo redondeado 4"/>
          <p:cNvSpPr/>
          <p:nvPr/>
        </p:nvSpPr>
        <p:spPr>
          <a:xfrm>
            <a:off x="4777800" y="1953760"/>
            <a:ext cx="4031088" cy="4378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OBJETIVO GENERAL</a:t>
            </a:r>
            <a:endParaRPr lang="es-EC" dirty="0"/>
          </a:p>
        </p:txBody>
      </p:sp>
      <p:sp>
        <p:nvSpPr>
          <p:cNvPr id="8" name="Marcador de contenido 2"/>
          <p:cNvSpPr txBox="1">
            <a:spLocks/>
          </p:cNvSpPr>
          <p:nvPr/>
        </p:nvSpPr>
        <p:spPr>
          <a:xfrm>
            <a:off x="355362" y="3764969"/>
            <a:ext cx="9703038" cy="19747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EC" dirty="0"/>
          </a:p>
        </p:txBody>
      </p:sp>
      <p:pic>
        <p:nvPicPr>
          <p:cNvPr id="11" name="Imagen 10" descr="https://scontent.fuio1-1.fna.fbcdn.net/v/t34.0-12/17360564_10208738531447085_481616505_n.jpg?oh=9b96ba555adc8263249882bf8e79cf19&amp;oe=58CCBFE0"/>
          <p:cNvPicPr/>
          <p:nvPr/>
        </p:nvPicPr>
        <p:blipFill rotWithShape="1">
          <a:blip r:embed="rId2" cstate="print">
            <a:extLst>
              <a:ext uri="{28A0092B-C50C-407E-A947-70E740481C1C}">
                <a14:useLocalDpi xmlns:a14="http://schemas.microsoft.com/office/drawing/2010/main" val="0"/>
              </a:ext>
            </a:extLst>
          </a:blip>
          <a:srcRect l="6312" r="5213"/>
          <a:stretch/>
        </p:blipFill>
        <p:spPr bwMode="auto">
          <a:xfrm>
            <a:off x="591249" y="1856337"/>
            <a:ext cx="3097734" cy="2605326"/>
          </a:xfrm>
          <a:prstGeom prst="rect">
            <a:avLst/>
          </a:prstGeom>
          <a:noFill/>
          <a:ln>
            <a:noFill/>
          </a:ln>
          <a:extLst>
            <a:ext uri="{53640926-AAD7-44D8-BBD7-CCE9431645EC}">
              <a14:shadowObscured xmlns:a14="http://schemas.microsoft.com/office/drawing/2010/main"/>
            </a:ext>
          </a:extLst>
        </p:spPr>
      </p:pic>
      <p:pic>
        <p:nvPicPr>
          <p:cNvPr id="12"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65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5667" y="1342271"/>
            <a:ext cx="9574249" cy="4204451"/>
          </a:xfrm>
        </p:spPr>
        <p:txBody>
          <a:bodyPr>
            <a:normAutofit/>
          </a:bodyPr>
          <a:lstStyle/>
          <a:p>
            <a:pPr lvl="0">
              <a:lnSpc>
                <a:spcPct val="150000"/>
              </a:lnSpc>
            </a:pPr>
            <a:r>
              <a:rPr lang="es-ES_tradnl" dirty="0"/>
              <a:t>Establecer el estado actual de cada uno de los componentes del equipo.</a:t>
            </a:r>
            <a:endParaRPr lang="es-EC" dirty="0"/>
          </a:p>
          <a:p>
            <a:pPr lvl="0">
              <a:lnSpc>
                <a:spcPct val="150000"/>
              </a:lnSpc>
            </a:pPr>
            <a:r>
              <a:rPr lang="es-ES_tradnl" dirty="0"/>
              <a:t>Diseñar y construir de los componentes mecánicos necesarios para el correcto funcionamiento del equipo</a:t>
            </a:r>
            <a:r>
              <a:rPr lang="es-ES_tradnl" dirty="0" smtClean="0"/>
              <a:t>.</a:t>
            </a:r>
          </a:p>
          <a:p>
            <a:pPr lvl="0">
              <a:lnSpc>
                <a:spcPct val="150000"/>
              </a:lnSpc>
            </a:pPr>
            <a:r>
              <a:rPr lang="es-ES_tradnl" dirty="0" smtClean="0"/>
              <a:t>Determinar </a:t>
            </a:r>
            <a:r>
              <a:rPr lang="es-ES_tradnl" dirty="0"/>
              <a:t>la instrumentación adecuada para el sistema de adquisición de datos que establezca una interfaz usuario ordenador.</a:t>
            </a:r>
            <a:endParaRPr lang="es-EC" dirty="0"/>
          </a:p>
          <a:p>
            <a:pPr lvl="0">
              <a:lnSpc>
                <a:spcPct val="150000"/>
              </a:lnSpc>
            </a:pPr>
            <a:r>
              <a:rPr lang="es-ES_tradnl" dirty="0"/>
              <a:t>Evaluar y verificar el adecuado funcionamiento del equipo BPMV.</a:t>
            </a:r>
            <a:endParaRPr lang="es-EC" dirty="0"/>
          </a:p>
          <a:p>
            <a:pPr lvl="0">
              <a:lnSpc>
                <a:spcPct val="150000"/>
              </a:lnSpc>
            </a:pPr>
            <a:r>
              <a:rPr lang="es-ES_tradnl" dirty="0"/>
              <a:t>Analizar y elaborar una guía de práctica a partir del rediseño del Banco de Pruebas Motor a Vapor.</a:t>
            </a:r>
            <a:endParaRPr lang="es-EC" dirty="0"/>
          </a:p>
          <a:p>
            <a:endParaRPr lang="es-EC" dirty="0"/>
          </a:p>
        </p:txBody>
      </p:sp>
      <p:sp>
        <p:nvSpPr>
          <p:cNvPr id="6" name="Rectángulo redondeado 5"/>
          <p:cNvSpPr/>
          <p:nvPr/>
        </p:nvSpPr>
        <p:spPr>
          <a:xfrm>
            <a:off x="3099647" y="592466"/>
            <a:ext cx="4031088" cy="4378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OBJETIVOS ESPECÍFICOS</a:t>
            </a:r>
            <a:endParaRPr lang="es-EC" dirty="0"/>
          </a:p>
        </p:txBody>
      </p:sp>
      <p:pic>
        <p:nvPicPr>
          <p:cNvPr id="8"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14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0529" y="2477036"/>
            <a:ext cx="6985595" cy="1320800"/>
          </a:xfrm>
        </p:spPr>
        <p:txBody>
          <a:bodyPr>
            <a:normAutofit/>
          </a:bodyPr>
          <a:lstStyle/>
          <a:p>
            <a:r>
              <a:rPr lang="es-EC" sz="4800" dirty="0" smtClean="0"/>
              <a:t>DESCRIPCIÓN DEL CICLO</a:t>
            </a:r>
            <a:endParaRPr lang="es-EC" sz="4800" dirty="0"/>
          </a:p>
        </p:txBody>
      </p:sp>
      <p:pic>
        <p:nvPicPr>
          <p:cNvPr id="6"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47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643249" y="4633332"/>
                <a:ext cx="9561370" cy="3880773"/>
              </a:xfrm>
            </p:spPr>
            <p:txBody>
              <a:bodyPr/>
              <a:lstStyle/>
              <a:p>
                <a:pPr lvl="0"/>
                <a:r>
                  <a:rPr lang="es-ES_tradnl" dirty="0"/>
                  <a:t>Proceso 1-2: Compresión isoentrópica del fluido de </a:t>
                </a:r>
                <a:r>
                  <a:rPr lang="es-ES_tradnl" dirty="0" smtClean="0"/>
                  <a:t>trabajo</a:t>
                </a:r>
              </a:p>
              <a:p>
                <a:pPr lvl="0"/>
                <a:r>
                  <a:rPr lang="es-ES_tradnl" dirty="0" smtClean="0"/>
                  <a:t>Proceso </a:t>
                </a:r>
                <a:r>
                  <a:rPr lang="es-ES_tradnl" dirty="0"/>
                  <a:t>2-3: Transmisión de calor </a:t>
                </a:r>
                <a14:m>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𝑄</m:t>
                        </m:r>
                      </m:e>
                      <m:sub>
                        <m:r>
                          <a:rPr lang="es-ES_tradnl" i="1">
                            <a:latin typeface="Cambria Math" panose="02040503050406030204" pitchFamily="18" charset="0"/>
                          </a:rPr>
                          <m:t>2−3</m:t>
                        </m:r>
                      </m:sub>
                    </m:sSub>
                  </m:oMath>
                </a14:m>
                <a:r>
                  <a:rPr lang="es-ES_tradnl" dirty="0"/>
                  <a:t> hacia el fluido de trabajo </a:t>
                </a:r>
                <a:endParaRPr lang="es-ES_tradnl" dirty="0" smtClean="0"/>
              </a:p>
              <a:p>
                <a:pPr lvl="0"/>
                <a:r>
                  <a:rPr lang="es-ES_tradnl" dirty="0" smtClean="0"/>
                  <a:t>Proceso </a:t>
                </a:r>
                <a:r>
                  <a:rPr lang="es-ES_tradnl" dirty="0"/>
                  <a:t>3-4: Expansión isoentrópica del fluido de trabajo en la </a:t>
                </a:r>
                <a:r>
                  <a:rPr lang="es-ES_tradnl" dirty="0" smtClean="0"/>
                  <a:t>turbina</a:t>
                </a:r>
              </a:p>
              <a:p>
                <a:pPr lvl="0"/>
                <a:r>
                  <a:rPr lang="es-ES_tradnl" dirty="0" smtClean="0"/>
                  <a:t>Proceso </a:t>
                </a:r>
                <a:r>
                  <a:rPr lang="es-ES_tradnl" dirty="0"/>
                  <a:t>4-1: Transmisión de calor </a:t>
                </a:r>
                <a14:m>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𝑄</m:t>
                        </m:r>
                      </m:e>
                      <m:sub>
                        <m:r>
                          <a:rPr lang="es-ES_tradnl" i="1">
                            <a:latin typeface="Cambria Math" panose="02040503050406030204" pitchFamily="18" charset="0"/>
                          </a:rPr>
                          <m:t>4−1</m:t>
                        </m:r>
                      </m:sub>
                    </m:sSub>
                  </m:oMath>
                </a14:m>
                <a:r>
                  <a:rPr lang="es-ES_tradnl" dirty="0"/>
                  <a:t> a presión </a:t>
                </a:r>
                <a:r>
                  <a:rPr lang="es-ES_tradnl" dirty="0" smtClean="0"/>
                  <a:t>constante</a:t>
                </a: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643249" y="4633332"/>
                <a:ext cx="9561370" cy="3880773"/>
              </a:xfrm>
              <a:blipFill rotWithShape="0">
                <a:blip r:embed="rId2"/>
                <a:stretch>
                  <a:fillRect l="-191" t="-942"/>
                </a:stretch>
              </a:blipFill>
            </p:spPr>
            <p:txBody>
              <a:bodyPr/>
              <a:lstStyle/>
              <a:p>
                <a:r>
                  <a:rPr lang="es-EC">
                    <a:noFill/>
                  </a:rPr>
                  <a:t> </a:t>
                </a:r>
              </a:p>
            </p:txBody>
          </p:sp>
        </mc:Fallback>
      </mc:AlternateContent>
      <p:pic>
        <p:nvPicPr>
          <p:cNvPr id="4" name="Imagen 3"/>
          <p:cNvPicPr/>
          <p:nvPr/>
        </p:nvPicPr>
        <p:blipFill>
          <a:blip r:embed="rId3">
            <a:grayscl/>
          </a:blip>
          <a:stretch>
            <a:fillRect/>
          </a:stretch>
        </p:blipFill>
        <p:spPr>
          <a:xfrm>
            <a:off x="5488299" y="1099168"/>
            <a:ext cx="4224007" cy="3089168"/>
          </a:xfrm>
          <a:prstGeom prst="rect">
            <a:avLst/>
          </a:prstGeom>
        </p:spPr>
      </p:pic>
      <p:sp>
        <p:nvSpPr>
          <p:cNvPr id="5" name="Rectángulo redondeado 4"/>
          <p:cNvSpPr/>
          <p:nvPr/>
        </p:nvSpPr>
        <p:spPr>
          <a:xfrm>
            <a:off x="3268307" y="326794"/>
            <a:ext cx="4031088" cy="4378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DIAGRAMA T-S CICLO RANKINE</a:t>
            </a:r>
            <a:endParaRPr lang="es-EC" dirty="0"/>
          </a:p>
        </p:txBody>
      </p:sp>
      <p:pic>
        <p:nvPicPr>
          <p:cNvPr id="6" name="Imagen 5"/>
          <p:cNvPicPr/>
          <p:nvPr/>
        </p:nvPicPr>
        <p:blipFill>
          <a:blip r:embed="rId4">
            <a:grayscl/>
          </a:blip>
          <a:stretch>
            <a:fillRect/>
          </a:stretch>
        </p:blipFill>
        <p:spPr>
          <a:xfrm>
            <a:off x="1257060" y="929040"/>
            <a:ext cx="4022493" cy="3400397"/>
          </a:xfrm>
          <a:prstGeom prst="rect">
            <a:avLst/>
          </a:prstGeom>
        </p:spPr>
      </p:pic>
      <p:pic>
        <p:nvPicPr>
          <p:cNvPr id="7" name="Picture 2" descr="Resultado de imagen para universidad de las fuerzas armadas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664" y="6296527"/>
            <a:ext cx="1609106"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20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2684</TotalTime>
  <Words>2515</Words>
  <Application>Microsoft Office PowerPoint</Application>
  <PresentationFormat>Panorámica</PresentationFormat>
  <Paragraphs>764</Paragraphs>
  <Slides>52</Slides>
  <Notes>4</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52</vt:i4>
      </vt:variant>
    </vt:vector>
  </HeadingPairs>
  <TitlesOfParts>
    <vt:vector size="62" baseType="lpstr">
      <vt:lpstr>Arial</vt:lpstr>
      <vt:lpstr>Calibri</vt:lpstr>
      <vt:lpstr>Calibri Light</vt:lpstr>
      <vt:lpstr>Cambria Math</vt:lpstr>
      <vt:lpstr>Symbol</vt:lpstr>
      <vt:lpstr>Times New Roman</vt:lpstr>
      <vt:lpstr>Trebuchet MS</vt:lpstr>
      <vt:lpstr>Wingdings 3</vt:lpstr>
      <vt:lpstr>Faceta</vt:lpstr>
      <vt:lpstr>Tema de Office</vt:lpstr>
      <vt:lpstr>Tema: Modernización del Motor a Vapor del Laboratorio de Termodinámica para desarrollar balances exergéticos.</vt:lpstr>
      <vt:lpstr>CONTENIDO </vt:lpstr>
      <vt:lpstr>INTRODUCCIÓN</vt:lpstr>
      <vt:lpstr>Presentación de PowerPoint</vt:lpstr>
      <vt:lpstr>OBJETIVOS</vt:lpstr>
      <vt:lpstr>Presentación de PowerPoint</vt:lpstr>
      <vt:lpstr>Presentación de PowerPoint</vt:lpstr>
      <vt:lpstr>DESCRIPCIÓN DEL CICLO</vt:lpstr>
      <vt:lpstr>Presentación de PowerPoint</vt:lpstr>
      <vt:lpstr>Presentación de PowerPoint</vt:lpstr>
      <vt:lpstr>PLANTA DE VAPOR</vt:lpstr>
      <vt:lpstr>SISTEMAS DEL EQUIPO BPMV</vt:lpstr>
      <vt:lpstr>ETAPAS DE MANTENIMIENTO </vt:lpstr>
      <vt:lpstr>Sistema de Alimentación</vt:lpstr>
      <vt:lpstr>Sistema de Alimentación</vt:lpstr>
      <vt:lpstr>Sistema de Alimentación/ Características</vt:lpstr>
      <vt:lpstr>Sistema de Generación de Vapor</vt:lpstr>
      <vt:lpstr>Sistema de Generación de Vapor</vt:lpstr>
      <vt:lpstr>Cálculo capacidad cartuchos de Inmersión</vt:lpstr>
      <vt:lpstr>Cálculo presión admisible cuerpo del caldero </vt:lpstr>
      <vt:lpstr>Cálculo de pernos</vt:lpstr>
      <vt:lpstr>Cálculo de pernos</vt:lpstr>
      <vt:lpstr>Cálculo de pernos</vt:lpstr>
      <vt:lpstr>Presentación de PowerPoint</vt:lpstr>
      <vt:lpstr>CONTROL DEL CALDERO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DE FUNCIONAMIENTO</vt:lpstr>
      <vt:lpstr>Pruebas de funcionamiento del sistema de alimentación  </vt:lpstr>
      <vt:lpstr>Pruebas de funcionamiento del sistema de generación de vapor </vt:lpstr>
      <vt:lpstr>Pruebas de funcionamiento del sistema de trabajo </vt:lpstr>
      <vt:lpstr>Pruebas de funcionamiento del sistema de Intercambio de Calor</vt:lpstr>
      <vt:lpstr>Pruebas de funcionamiento de adquisición de datos en el computador / SITRAD </vt:lpstr>
      <vt:lpstr>Presentación de PowerPoint</vt:lpstr>
      <vt:lpstr>ANÁLISIS DEL CICLO</vt:lpstr>
      <vt:lpstr>ANÁLISIS DEL CICLO </vt:lpstr>
      <vt:lpstr>ANÁLISIS DEL CICLO </vt:lpstr>
      <vt:lpstr>EFICIENCIA TÉRMICA </vt:lpstr>
      <vt:lpstr>COMPARACIÓN</vt:lpstr>
      <vt:lpstr>CONCLUSIONES</vt:lpstr>
      <vt:lpstr>CONCLUSIONES</vt:lpstr>
      <vt:lpstr>RECOMENDACIONES</vt:lpstr>
      <vt:lpstr>RECOMENDACIONES</vt:lpstr>
      <vt:lpstr>GRACIAS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Modernización del Motor a Vapor del Laboratorio de Termodinámica par desarrollar balances exergéticos.</dc:title>
  <dc:creator>Rodrigo Salinas</dc:creator>
  <cp:lastModifiedBy>Rodrigo Salinas</cp:lastModifiedBy>
  <cp:revision>64</cp:revision>
  <dcterms:created xsi:type="dcterms:W3CDTF">2017-09-05T04:08:27Z</dcterms:created>
  <dcterms:modified xsi:type="dcterms:W3CDTF">2017-09-07T07:11:50Z</dcterms:modified>
</cp:coreProperties>
</file>