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1" r:id="rId3"/>
    <p:sldId id="257" r:id="rId4"/>
    <p:sldId id="290" r:id="rId5"/>
    <p:sldId id="302" r:id="rId6"/>
    <p:sldId id="284" r:id="rId7"/>
    <p:sldId id="259" r:id="rId8"/>
    <p:sldId id="292" r:id="rId9"/>
    <p:sldId id="287" r:id="rId10"/>
    <p:sldId id="281" r:id="rId11"/>
    <p:sldId id="282" r:id="rId12"/>
    <p:sldId id="263" r:id="rId13"/>
    <p:sldId id="265" r:id="rId14"/>
    <p:sldId id="266" r:id="rId15"/>
    <p:sldId id="268" r:id="rId16"/>
    <p:sldId id="298" r:id="rId17"/>
    <p:sldId id="296" r:id="rId18"/>
    <p:sldId id="288" r:id="rId19"/>
    <p:sldId id="299" r:id="rId20"/>
    <p:sldId id="297" r:id="rId21"/>
    <p:sldId id="300" r:id="rId22"/>
    <p:sldId id="304" r:id="rId23"/>
    <p:sldId id="305" r:id="rId24"/>
    <p:sldId id="306" r:id="rId25"/>
    <p:sldId id="276" r:id="rId26"/>
    <p:sldId id="277" r:id="rId27"/>
    <p:sldId id="272" r:id="rId28"/>
    <p:sldId id="280" r:id="rId29"/>
    <p:sldId id="303" r:id="rId30"/>
    <p:sldId id="273"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0" autoAdjust="0"/>
    <p:restoredTop sz="94660"/>
  </p:normalViewPr>
  <p:slideViewPr>
    <p:cSldViewPr snapToGrid="0">
      <p:cViewPr varScale="1">
        <p:scale>
          <a:sx n="71" d="100"/>
          <a:sy n="71" d="100"/>
        </p:scale>
        <p:origin x="14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sd\Dropbox\tesis\Modelamiento\modelo-correccion-maria\Langmuir-Freundlcih%20A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sd\Dropbox\tesis\Modelamiento\modelo-correccion-maria\Langmuir-Freundlcih%20A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sd\Dropbox\tesis\estancia-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sd\Dropbox\tesis\estancia-dato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5400" cap="rnd">
              <a:noFill/>
              <a:round/>
            </a:ln>
            <a:effectLst>
              <a:outerShdw blurRad="38100" dist="25400" dir="2700000" algn="br" rotWithShape="0">
                <a:srgbClr val="000000">
                  <a:alpha val="60000"/>
                </a:srgbClr>
              </a:outerShdw>
            </a:effectLst>
          </c:spPr>
          <c:marker>
            <c:symbol val="circle"/>
            <c:size val="8"/>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9525">
                <a:solidFill>
                  <a:schemeClr val="accent1"/>
                </a:solidFill>
                <a:round/>
              </a:ln>
              <a:effectLst>
                <a:outerShdw blurRad="38100" dist="25400" dir="2700000" algn="br" rotWithShape="0">
                  <a:srgbClr val="000000">
                    <a:alpha val="60000"/>
                  </a:srgbClr>
                </a:outerShdw>
              </a:effectLst>
            </c:spPr>
          </c:marker>
          <c:dPt>
            <c:idx val="6"/>
            <c:marker>
              <c:symbol val="circle"/>
              <c:size val="8"/>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9050">
                  <a:solidFill>
                    <a:schemeClr val="accent1"/>
                  </a:solidFill>
                  <a:round/>
                </a:ln>
                <a:effectLst>
                  <a:outerShdw blurRad="38100" dist="25400" dir="2700000" algn="br" rotWithShape="0">
                    <a:srgbClr val="000000">
                      <a:alpha val="60000"/>
                    </a:srgbClr>
                  </a:outerShdw>
                </a:effectLst>
              </c:spPr>
            </c:marker>
            <c:bubble3D val="0"/>
          </c:dPt>
          <c:xVal>
            <c:numRef>
              <c:f>'[Langmuir-Freundlcih As.xls]datos'!$F$5:$F$12</c:f>
              <c:numCache>
                <c:formatCode>General</c:formatCode>
                <c:ptCount val="8"/>
                <c:pt idx="0">
                  <c:v>0</c:v>
                </c:pt>
                <c:pt idx="1">
                  <c:v>1.0868000000000001E-2</c:v>
                </c:pt>
                <c:pt idx="2">
                  <c:v>1.653E-2</c:v>
                </c:pt>
                <c:pt idx="3">
                  <c:v>8.0569999999999989E-2</c:v>
                </c:pt>
                <c:pt idx="4">
                  <c:v>0.34639999999999999</c:v>
                </c:pt>
                <c:pt idx="5">
                  <c:v>2.7324999999999999</c:v>
                </c:pt>
                <c:pt idx="6">
                  <c:v>5.2859999999999996</c:v>
                </c:pt>
              </c:numCache>
            </c:numRef>
          </c:xVal>
          <c:yVal>
            <c:numRef>
              <c:f>'[Langmuir-Freundlcih As.xls]datos'!$G$5:$G$12</c:f>
              <c:numCache>
                <c:formatCode>General</c:formatCode>
                <c:ptCount val="8"/>
                <c:pt idx="0">
                  <c:v>200</c:v>
                </c:pt>
                <c:pt idx="1">
                  <c:v>4997.8263999999999</c:v>
                </c:pt>
                <c:pt idx="2">
                  <c:v>9996.6939999999995</c:v>
                </c:pt>
                <c:pt idx="3">
                  <c:v>19983.886000000002</c:v>
                </c:pt>
                <c:pt idx="4">
                  <c:v>39930.720000000001</c:v>
                </c:pt>
                <c:pt idx="5">
                  <c:v>79453.5</c:v>
                </c:pt>
                <c:pt idx="6">
                  <c:v>118942.80000000002</c:v>
                </c:pt>
              </c:numCache>
            </c:numRef>
          </c:yVal>
          <c:smooth val="0"/>
        </c:ser>
        <c:dLbls>
          <c:showLegendKey val="0"/>
          <c:showVal val="0"/>
          <c:showCatName val="0"/>
          <c:showSerName val="0"/>
          <c:showPercent val="0"/>
          <c:showBubbleSize val="0"/>
        </c:dLbls>
        <c:axId val="244495376"/>
        <c:axId val="244497336"/>
      </c:scatterChart>
      <c:valAx>
        <c:axId val="24449537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a:t>C l (mg. L-1)</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0" spcFirstLastPara="1" vertOverflow="ellipsis" wrap="square" anchor="ctr" anchorCtr="1"/>
          <a:lstStyle/>
          <a:p>
            <a:pPr>
              <a:defRPr sz="1200" b="0" i="0" u="none" strike="noStrike" kern="1200" baseline="0">
                <a:solidFill>
                  <a:schemeClr val="tx2"/>
                </a:solidFill>
                <a:latin typeface="+mn-lt"/>
                <a:ea typeface="+mn-ea"/>
                <a:cs typeface="+mn-cs"/>
              </a:defRPr>
            </a:pPr>
            <a:endParaRPr lang="en-US"/>
          </a:p>
        </c:txPr>
        <c:crossAx val="244497336"/>
        <c:crosses val="autoZero"/>
        <c:crossBetween val="midCat"/>
      </c:valAx>
      <c:valAx>
        <c:axId val="2444973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a:t>C a (mg. kg-1)</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44495376"/>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01066835428906"/>
          <c:y val="8.1481776192766905E-2"/>
          <c:w val="0.76519483549540168"/>
          <c:h val="0.79629917642931292"/>
        </c:manualLayout>
      </c:layout>
      <c:scatterChart>
        <c:scatterStyle val="lineMarker"/>
        <c:varyColors val="0"/>
        <c:ser>
          <c:idx val="0"/>
          <c:order val="0"/>
          <c:spPr>
            <a:ln w="25400" cap="flat" cmpd="sng" algn="ctr">
              <a:noFill/>
              <a:prstDash val="sysDot"/>
              <a:round/>
            </a:ln>
            <a:effectLst/>
          </c:spPr>
          <c:marker>
            <c:symbol val="circle"/>
            <c:size val="8"/>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marker>
          <c:trendline>
            <c:spPr>
              <a:ln w="22225" cap="rnd">
                <a:solidFill>
                  <a:schemeClr val="accent3"/>
                </a:solidFill>
              </a:ln>
              <a:effectLst/>
            </c:spPr>
            <c:trendlineType val="linear"/>
            <c:dispRSqr val="1"/>
            <c:dispEq val="1"/>
            <c:trendlineLbl>
              <c:layout>
                <c:manualLayout>
                  <c:x val="-0.12552835005213392"/>
                  <c:y val="-1.1111138260271953E-2"/>
                </c:manualLayout>
              </c:layout>
              <c:tx>
                <c:rich>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r>
                      <a:rPr lang="en-US"/>
                      <a:t>y = 2E-06x + 1E-05</a:t>
                    </a:r>
                    <a:br>
                      <a:rPr lang="en-US"/>
                    </a:br>
                    <a:r>
                      <a:rPr lang="en-US"/>
                      <a:t>R² = 0,96</a:t>
                    </a:r>
                  </a:p>
                </c:rich>
              </c:tx>
              <c:numFmt formatCode="General" sourceLinked="0"/>
              <c:spPr>
                <a:noFill/>
                <a:ln w="25400">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trendlineLbl>
          </c:trendline>
          <c:xVal>
            <c:numRef>
              <c:f>'[Langmuir-Freundlcih As.xls]Langmuir lineal'!$E$13:$E$20</c:f>
              <c:numCache>
                <c:formatCode>General</c:formatCode>
                <c:ptCount val="8"/>
                <c:pt idx="1">
                  <c:v>92.013249907986747</c:v>
                </c:pt>
                <c:pt idx="2">
                  <c:v>60.496067755595888</c:v>
                </c:pt>
                <c:pt idx="3">
                  <c:v>12.41156758098548</c:v>
                </c:pt>
                <c:pt idx="4">
                  <c:v>2.8868360277136258</c:v>
                </c:pt>
                <c:pt idx="5">
                  <c:v>0.36596523330283626</c:v>
                </c:pt>
                <c:pt idx="6">
                  <c:v>0.18917896329928113</c:v>
                </c:pt>
              </c:numCache>
            </c:numRef>
          </c:xVal>
          <c:yVal>
            <c:numRef>
              <c:f>'[Langmuir-Freundlcih As.xls]Langmuir lineal'!$D$13:$D$20</c:f>
              <c:numCache>
                <c:formatCode>General</c:formatCode>
                <c:ptCount val="8"/>
                <c:pt idx="1">
                  <c:v>2.0008698181273363E-4</c:v>
                </c:pt>
                <c:pt idx="2">
                  <c:v>1.0003307093325053E-4</c:v>
                </c:pt>
                <c:pt idx="3">
                  <c:v>5.0040317483796687E-5</c:v>
                </c:pt>
                <c:pt idx="4">
                  <c:v>2.5043375125717741E-5</c:v>
                </c:pt>
                <c:pt idx="5">
                  <c:v>1.2585977961952589E-5</c:v>
                </c:pt>
                <c:pt idx="6">
                  <c:v>8.4074025497970436E-6</c:v>
                </c:pt>
              </c:numCache>
            </c:numRef>
          </c:yVal>
          <c:smooth val="0"/>
        </c:ser>
        <c:dLbls>
          <c:showLegendKey val="0"/>
          <c:showVal val="0"/>
          <c:showCatName val="0"/>
          <c:showSerName val="0"/>
          <c:showPercent val="0"/>
          <c:showBubbleSize val="0"/>
        </c:dLbls>
        <c:axId val="244493416"/>
        <c:axId val="244499688"/>
      </c:scatterChart>
      <c:valAx>
        <c:axId val="24449341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r>
                  <a:rPr lang="es-EC"/>
                  <a:t>1/Cl</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0" spcFirstLastPara="1" vertOverflow="ellipsis" wrap="square" anchor="ctr" anchorCtr="1"/>
          <a:lstStyle/>
          <a:p>
            <a:pPr>
              <a:defRPr sz="1200" b="0" i="0" u="none" strike="noStrike" kern="1200" spc="0" baseline="0">
                <a:solidFill>
                  <a:schemeClr val="dk1">
                    <a:lumMod val="65000"/>
                    <a:lumOff val="35000"/>
                  </a:schemeClr>
                </a:solidFill>
                <a:latin typeface="+mn-lt"/>
                <a:ea typeface="+mn-ea"/>
                <a:cs typeface="+mn-cs"/>
              </a:defRPr>
            </a:pPr>
            <a:endParaRPr lang="en-US"/>
          </a:p>
        </c:txPr>
        <c:crossAx val="244499688"/>
        <c:crosses val="autoZero"/>
        <c:crossBetween val="midCat"/>
      </c:valAx>
      <c:valAx>
        <c:axId val="24449968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r>
                  <a:rPr lang="es-EC"/>
                  <a:t>1/Ca</a:t>
                </a:r>
              </a:p>
            </c:rich>
          </c:tx>
          <c:layout>
            <c:manualLayout>
              <c:xMode val="edge"/>
              <c:yMode val="edge"/>
              <c:x val="1.5026231565624033E-2"/>
              <c:y val="0.3920459532911190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0" spcFirstLastPara="1" vertOverflow="ellipsis" wrap="square" anchor="ctr" anchorCtr="1"/>
          <a:lstStyle/>
          <a:p>
            <a:pPr>
              <a:defRPr sz="1200" b="0" i="0" u="none" strike="noStrike" kern="1200" spc="0" baseline="0">
                <a:solidFill>
                  <a:schemeClr val="dk1">
                    <a:lumMod val="65000"/>
                    <a:lumOff val="35000"/>
                  </a:schemeClr>
                </a:solidFill>
                <a:latin typeface="+mn-lt"/>
                <a:ea typeface="+mn-ea"/>
                <a:cs typeface="+mn-cs"/>
              </a:defRPr>
            </a:pPr>
            <a:endParaRPr lang="en-US"/>
          </a:p>
        </c:txPr>
        <c:crossAx val="24449341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a:t>200 ug.L-1 As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Hoja2!$B$2</c:f>
              <c:strCache>
                <c:ptCount val="1"/>
                <c:pt idx="0">
                  <c:v>Concentracion inicial As (ug.L)</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cat>
            <c:strRef>
              <c:f>Hoja2!$A$3:$A$9</c:f>
              <c:strCache>
                <c:ptCount val="7"/>
                <c:pt idx="0">
                  <c:v>P1T1 </c:v>
                </c:pt>
                <c:pt idx="1">
                  <c:v>P1T2 </c:v>
                </c:pt>
                <c:pt idx="2">
                  <c:v>P1T3 </c:v>
                </c:pt>
                <c:pt idx="3">
                  <c:v>P1T4 </c:v>
                </c:pt>
                <c:pt idx="4">
                  <c:v>P1T5 </c:v>
                </c:pt>
                <c:pt idx="5">
                  <c:v>P1T6 </c:v>
                </c:pt>
                <c:pt idx="6">
                  <c:v>P1T7 </c:v>
                </c:pt>
              </c:strCache>
            </c:strRef>
          </c:cat>
          <c:val>
            <c:numRef>
              <c:f>Hoja2!$B$3:$B$9</c:f>
              <c:numCache>
                <c:formatCode>General</c:formatCode>
                <c:ptCount val="7"/>
                <c:pt idx="0">
                  <c:v>200</c:v>
                </c:pt>
                <c:pt idx="1">
                  <c:v>200</c:v>
                </c:pt>
                <c:pt idx="2">
                  <c:v>200</c:v>
                </c:pt>
                <c:pt idx="3">
                  <c:v>200</c:v>
                </c:pt>
                <c:pt idx="4">
                  <c:v>200</c:v>
                </c:pt>
                <c:pt idx="5">
                  <c:v>200</c:v>
                </c:pt>
                <c:pt idx="6">
                  <c:v>200</c:v>
                </c:pt>
              </c:numCache>
            </c:numRef>
          </c:val>
          <c:smooth val="0"/>
        </c:ser>
        <c:ser>
          <c:idx val="1"/>
          <c:order val="1"/>
          <c:tx>
            <c:strRef>
              <c:f>Hoja2!$C$2</c:f>
              <c:strCache>
                <c:ptCount val="1"/>
                <c:pt idx="0">
                  <c:v>Concentracion inicial P (ug.L)</c:v>
                </c:pt>
              </c:strCache>
            </c:strRef>
          </c:tx>
          <c:spPr>
            <a:ln w="34925" cap="rnd">
              <a:solidFill>
                <a:schemeClr val="accent3"/>
              </a:solidFill>
              <a:round/>
            </a:ln>
            <a:effectLst>
              <a:outerShdw blurRad="44450" dist="25400" dir="2700000" algn="br" rotWithShape="0">
                <a:srgbClr val="000000">
                  <a:alpha val="60000"/>
                </a:srgbClr>
              </a:outerShdw>
            </a:effectLst>
          </c:spPr>
          <c:marker>
            <c:symbol val="none"/>
          </c:marker>
          <c:cat>
            <c:strRef>
              <c:f>Hoja2!$A$3:$A$9</c:f>
              <c:strCache>
                <c:ptCount val="7"/>
                <c:pt idx="0">
                  <c:v>P1T1 </c:v>
                </c:pt>
                <c:pt idx="1">
                  <c:v>P1T2 </c:v>
                </c:pt>
                <c:pt idx="2">
                  <c:v>P1T3 </c:v>
                </c:pt>
                <c:pt idx="3">
                  <c:v>P1T4 </c:v>
                </c:pt>
                <c:pt idx="4">
                  <c:v>P1T5 </c:v>
                </c:pt>
                <c:pt idx="5">
                  <c:v>P1T6 </c:v>
                </c:pt>
                <c:pt idx="6">
                  <c:v>P1T7 </c:v>
                </c:pt>
              </c:strCache>
            </c:strRef>
          </c:cat>
          <c:val>
            <c:numRef>
              <c:f>Hoja2!$C$3:$C$9</c:f>
              <c:numCache>
                <c:formatCode>General</c:formatCode>
                <c:ptCount val="7"/>
                <c:pt idx="0">
                  <c:v>25</c:v>
                </c:pt>
                <c:pt idx="1">
                  <c:v>50</c:v>
                </c:pt>
                <c:pt idx="2">
                  <c:v>100</c:v>
                </c:pt>
                <c:pt idx="3">
                  <c:v>200</c:v>
                </c:pt>
                <c:pt idx="4">
                  <c:v>400</c:v>
                </c:pt>
                <c:pt idx="5">
                  <c:v>600</c:v>
                </c:pt>
                <c:pt idx="6">
                  <c:v>1000</c:v>
                </c:pt>
              </c:numCache>
            </c:numRef>
          </c:val>
          <c:smooth val="0"/>
        </c:ser>
        <c:ser>
          <c:idx val="2"/>
          <c:order val="2"/>
          <c:tx>
            <c:strRef>
              <c:f>Hoja2!$D$2</c:f>
              <c:strCache>
                <c:ptCount val="1"/>
                <c:pt idx="0">
                  <c:v>Concentracion final As (ug.L)</c:v>
                </c:pt>
              </c:strCache>
            </c:strRef>
          </c:tx>
          <c:spPr>
            <a:ln w="34925" cap="rnd">
              <a:solidFill>
                <a:schemeClr val="accent5"/>
              </a:solidFill>
              <a:round/>
            </a:ln>
            <a:effectLst>
              <a:outerShdw blurRad="44450" dist="25400" dir="2700000" algn="br" rotWithShape="0">
                <a:srgbClr val="000000">
                  <a:alpha val="60000"/>
                </a:srgbClr>
              </a:outerShdw>
            </a:effectLst>
          </c:spPr>
          <c:marker>
            <c:symbol val="none"/>
          </c:marker>
          <c:cat>
            <c:strRef>
              <c:f>Hoja2!$A$3:$A$9</c:f>
              <c:strCache>
                <c:ptCount val="7"/>
                <c:pt idx="0">
                  <c:v>P1T1 </c:v>
                </c:pt>
                <c:pt idx="1">
                  <c:v>P1T2 </c:v>
                </c:pt>
                <c:pt idx="2">
                  <c:v>P1T3 </c:v>
                </c:pt>
                <c:pt idx="3">
                  <c:v>P1T4 </c:v>
                </c:pt>
                <c:pt idx="4">
                  <c:v>P1T5 </c:v>
                </c:pt>
                <c:pt idx="5">
                  <c:v>P1T6 </c:v>
                </c:pt>
                <c:pt idx="6">
                  <c:v>P1T7 </c:v>
                </c:pt>
              </c:strCache>
            </c:strRef>
          </c:cat>
          <c:val>
            <c:numRef>
              <c:f>Hoja2!$D$3:$D$9</c:f>
              <c:numCache>
                <c:formatCode>General</c:formatCode>
                <c:ptCount val="7"/>
                <c:pt idx="0">
                  <c:v>0.4</c:v>
                </c:pt>
                <c:pt idx="1">
                  <c:v>0.5</c:v>
                </c:pt>
                <c:pt idx="2">
                  <c:v>1.06</c:v>
                </c:pt>
                <c:pt idx="3">
                  <c:v>10.119999999999999</c:v>
                </c:pt>
                <c:pt idx="4">
                  <c:v>27.45</c:v>
                </c:pt>
                <c:pt idx="5">
                  <c:v>58.15</c:v>
                </c:pt>
                <c:pt idx="6">
                  <c:v>194.81</c:v>
                </c:pt>
              </c:numCache>
            </c:numRef>
          </c:val>
          <c:smooth val="0"/>
        </c:ser>
        <c:ser>
          <c:idx val="3"/>
          <c:order val="3"/>
          <c:tx>
            <c:strRef>
              <c:f>Hoja2!$E$2</c:f>
              <c:strCache>
                <c:ptCount val="1"/>
                <c:pt idx="0">
                  <c:v>Concentracion final P (ug.L)</c:v>
                </c:pt>
              </c:strCache>
            </c:strRef>
          </c:tx>
          <c:spPr>
            <a:ln w="34925" cap="rnd">
              <a:solidFill>
                <a:schemeClr val="accent1">
                  <a:lumMod val="60000"/>
                </a:schemeClr>
              </a:solidFill>
              <a:round/>
            </a:ln>
            <a:effectLst>
              <a:outerShdw blurRad="44450" dist="25400" dir="2700000" algn="br" rotWithShape="0">
                <a:srgbClr val="000000">
                  <a:alpha val="60000"/>
                </a:srgbClr>
              </a:outerShdw>
            </a:effectLst>
          </c:spPr>
          <c:marker>
            <c:symbol val="none"/>
          </c:marker>
          <c:cat>
            <c:strRef>
              <c:f>Hoja2!$A$3:$A$9</c:f>
              <c:strCache>
                <c:ptCount val="7"/>
                <c:pt idx="0">
                  <c:v>P1T1 </c:v>
                </c:pt>
                <c:pt idx="1">
                  <c:v>P1T2 </c:v>
                </c:pt>
                <c:pt idx="2">
                  <c:v>P1T3 </c:v>
                </c:pt>
                <c:pt idx="3">
                  <c:v>P1T4 </c:v>
                </c:pt>
                <c:pt idx="4">
                  <c:v>P1T5 </c:v>
                </c:pt>
                <c:pt idx="5">
                  <c:v>P1T6 </c:v>
                </c:pt>
                <c:pt idx="6">
                  <c:v>P1T7 </c:v>
                </c:pt>
              </c:strCache>
            </c:strRef>
          </c:cat>
          <c:val>
            <c:numRef>
              <c:f>Hoja2!$E$3:$E$9</c:f>
              <c:numCache>
                <c:formatCode>General</c:formatCode>
                <c:ptCount val="7"/>
                <c:pt idx="0">
                  <c:v>1.8691699999999999E-2</c:v>
                </c:pt>
                <c:pt idx="1">
                  <c:v>-4.4301999999999987E-3</c:v>
                </c:pt>
                <c:pt idx="2">
                  <c:v>-9.2552999999999976E-3</c:v>
                </c:pt>
                <c:pt idx="3">
                  <c:v>9.2899999999999927E-4</c:v>
                </c:pt>
                <c:pt idx="4">
                  <c:v>-7.1476000000000005E-3</c:v>
                </c:pt>
                <c:pt idx="5">
                  <c:v>-2.9716999999999973E-3</c:v>
                </c:pt>
                <c:pt idx="6">
                  <c:v>2.2986690000000001E-2</c:v>
                </c:pt>
              </c:numCache>
            </c:numRef>
          </c:val>
          <c:smooth val="0"/>
        </c:ser>
        <c:dLbls>
          <c:showLegendKey val="0"/>
          <c:showVal val="0"/>
          <c:showCatName val="0"/>
          <c:showSerName val="0"/>
          <c:showPercent val="0"/>
          <c:showBubbleSize val="0"/>
        </c:dLbls>
        <c:smooth val="0"/>
        <c:axId val="244500864"/>
        <c:axId val="244498512"/>
      </c:lineChart>
      <c:catAx>
        <c:axId val="2445008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err="1"/>
                  <a:t>Muestra</a:t>
                </a:r>
                <a:endParaRPr lang="en-US" sz="1400" dirty="0"/>
              </a:p>
            </c:rich>
          </c:tx>
          <c:layout>
            <c:manualLayout>
              <c:xMode val="edge"/>
              <c:yMode val="edge"/>
              <c:x val="0.48183059694356795"/>
              <c:y val="0.805085655588034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98512"/>
        <c:crosses val="autoZero"/>
        <c:auto val="1"/>
        <c:lblAlgn val="ctr"/>
        <c:lblOffset val="100"/>
        <c:noMultiLvlLbl val="0"/>
      </c:catAx>
      <c:valAx>
        <c:axId val="24449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ug.L-1</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500864"/>
        <c:crossesAt val="3"/>
        <c:crossBetween val="between"/>
      </c:valAx>
      <c:spPr>
        <a:noFill/>
        <a:ln>
          <a:noFill/>
        </a:ln>
        <a:effectLst/>
      </c:spPr>
    </c:plotArea>
    <c:legend>
      <c:legendPos val="b"/>
      <c:layout>
        <c:manualLayout>
          <c:xMode val="edge"/>
          <c:yMode val="edge"/>
          <c:x val="0.18050801793136809"/>
          <c:y val="0.88265945536778423"/>
          <c:w val="0.66469984082254807"/>
          <c:h val="0.11734054463221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a:t>400 ug.L-1 As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Hoja2!$B$2</c:f>
              <c:strCache>
                <c:ptCount val="1"/>
                <c:pt idx="0">
                  <c:v>Concentracion inicial As (ug.L)</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cat>
            <c:strRef>
              <c:f>Hoja2!$A$10:$A$16</c:f>
              <c:strCache>
                <c:ptCount val="7"/>
                <c:pt idx="0">
                  <c:v>P1T1 </c:v>
                </c:pt>
                <c:pt idx="1">
                  <c:v>P1T2 </c:v>
                </c:pt>
                <c:pt idx="2">
                  <c:v>P1T3 </c:v>
                </c:pt>
                <c:pt idx="3">
                  <c:v>P1T4 </c:v>
                </c:pt>
                <c:pt idx="4">
                  <c:v>P1T5 </c:v>
                </c:pt>
                <c:pt idx="5">
                  <c:v>P1T6 </c:v>
                </c:pt>
                <c:pt idx="6">
                  <c:v>P1T7 </c:v>
                </c:pt>
              </c:strCache>
            </c:strRef>
          </c:cat>
          <c:val>
            <c:numRef>
              <c:f>Hoja2!$B$10:$B$16</c:f>
              <c:numCache>
                <c:formatCode>General</c:formatCode>
                <c:ptCount val="7"/>
                <c:pt idx="0">
                  <c:v>400</c:v>
                </c:pt>
                <c:pt idx="1">
                  <c:v>400</c:v>
                </c:pt>
                <c:pt idx="2">
                  <c:v>400</c:v>
                </c:pt>
                <c:pt idx="3">
                  <c:v>400</c:v>
                </c:pt>
                <c:pt idx="4">
                  <c:v>400</c:v>
                </c:pt>
                <c:pt idx="5">
                  <c:v>400</c:v>
                </c:pt>
                <c:pt idx="6">
                  <c:v>400</c:v>
                </c:pt>
              </c:numCache>
            </c:numRef>
          </c:val>
          <c:smooth val="0"/>
        </c:ser>
        <c:ser>
          <c:idx val="1"/>
          <c:order val="1"/>
          <c:tx>
            <c:strRef>
              <c:f>Hoja2!$C$2</c:f>
              <c:strCache>
                <c:ptCount val="1"/>
                <c:pt idx="0">
                  <c:v>Concentracion inicial P (ug.L)</c:v>
                </c:pt>
              </c:strCache>
            </c:strRef>
          </c:tx>
          <c:spPr>
            <a:ln w="34925" cap="rnd">
              <a:solidFill>
                <a:schemeClr val="accent3"/>
              </a:solidFill>
              <a:round/>
            </a:ln>
            <a:effectLst>
              <a:outerShdw blurRad="44450" dist="25400" dir="2700000" algn="br" rotWithShape="0">
                <a:srgbClr val="000000">
                  <a:alpha val="60000"/>
                </a:srgbClr>
              </a:outerShdw>
            </a:effectLst>
          </c:spPr>
          <c:marker>
            <c:symbol val="none"/>
          </c:marker>
          <c:cat>
            <c:strRef>
              <c:f>Hoja2!$A$10:$A$16</c:f>
              <c:strCache>
                <c:ptCount val="7"/>
                <c:pt idx="0">
                  <c:v>P1T1 </c:v>
                </c:pt>
                <c:pt idx="1">
                  <c:v>P1T2 </c:v>
                </c:pt>
                <c:pt idx="2">
                  <c:v>P1T3 </c:v>
                </c:pt>
                <c:pt idx="3">
                  <c:v>P1T4 </c:v>
                </c:pt>
                <c:pt idx="4">
                  <c:v>P1T5 </c:v>
                </c:pt>
                <c:pt idx="5">
                  <c:v>P1T6 </c:v>
                </c:pt>
                <c:pt idx="6">
                  <c:v>P1T7 </c:v>
                </c:pt>
              </c:strCache>
            </c:strRef>
          </c:cat>
          <c:val>
            <c:numRef>
              <c:f>Hoja2!$C$10:$C$16</c:f>
              <c:numCache>
                <c:formatCode>General</c:formatCode>
                <c:ptCount val="7"/>
                <c:pt idx="0">
                  <c:v>25</c:v>
                </c:pt>
                <c:pt idx="1">
                  <c:v>50</c:v>
                </c:pt>
                <c:pt idx="2">
                  <c:v>100</c:v>
                </c:pt>
                <c:pt idx="3">
                  <c:v>200</c:v>
                </c:pt>
                <c:pt idx="4">
                  <c:v>400</c:v>
                </c:pt>
                <c:pt idx="5">
                  <c:v>600</c:v>
                </c:pt>
                <c:pt idx="6">
                  <c:v>1000</c:v>
                </c:pt>
              </c:numCache>
            </c:numRef>
          </c:val>
          <c:smooth val="0"/>
        </c:ser>
        <c:ser>
          <c:idx val="2"/>
          <c:order val="2"/>
          <c:tx>
            <c:strRef>
              <c:f>Hoja2!$D$2</c:f>
              <c:strCache>
                <c:ptCount val="1"/>
                <c:pt idx="0">
                  <c:v>Concentracion final As (ug.L)</c:v>
                </c:pt>
              </c:strCache>
            </c:strRef>
          </c:tx>
          <c:spPr>
            <a:ln w="34925" cap="rnd">
              <a:solidFill>
                <a:schemeClr val="accent5"/>
              </a:solidFill>
              <a:round/>
            </a:ln>
            <a:effectLst>
              <a:outerShdw blurRad="44450" dist="25400" dir="2700000" algn="br" rotWithShape="0">
                <a:srgbClr val="000000">
                  <a:alpha val="60000"/>
                </a:srgbClr>
              </a:outerShdw>
            </a:effectLst>
          </c:spPr>
          <c:marker>
            <c:symbol val="none"/>
          </c:marker>
          <c:cat>
            <c:strRef>
              <c:f>Hoja2!$A$10:$A$16</c:f>
              <c:strCache>
                <c:ptCount val="7"/>
                <c:pt idx="0">
                  <c:v>P1T1 </c:v>
                </c:pt>
                <c:pt idx="1">
                  <c:v>P1T2 </c:v>
                </c:pt>
                <c:pt idx="2">
                  <c:v>P1T3 </c:v>
                </c:pt>
                <c:pt idx="3">
                  <c:v>P1T4 </c:v>
                </c:pt>
                <c:pt idx="4">
                  <c:v>P1T5 </c:v>
                </c:pt>
                <c:pt idx="5">
                  <c:v>P1T6 </c:v>
                </c:pt>
                <c:pt idx="6">
                  <c:v>P1T7 </c:v>
                </c:pt>
              </c:strCache>
            </c:strRef>
          </c:cat>
          <c:val>
            <c:numRef>
              <c:f>Hoja2!$D$10:$D$16</c:f>
              <c:numCache>
                <c:formatCode>General</c:formatCode>
                <c:ptCount val="7"/>
                <c:pt idx="0">
                  <c:v>0.46</c:v>
                </c:pt>
                <c:pt idx="1">
                  <c:v>0.81</c:v>
                </c:pt>
                <c:pt idx="2">
                  <c:v>12.47</c:v>
                </c:pt>
                <c:pt idx="3">
                  <c:v>45.32</c:v>
                </c:pt>
                <c:pt idx="4">
                  <c:v>60.92</c:v>
                </c:pt>
                <c:pt idx="5">
                  <c:v>186.59</c:v>
                </c:pt>
                <c:pt idx="6">
                  <c:v>350.45</c:v>
                </c:pt>
              </c:numCache>
            </c:numRef>
          </c:val>
          <c:smooth val="0"/>
        </c:ser>
        <c:ser>
          <c:idx val="3"/>
          <c:order val="3"/>
          <c:tx>
            <c:strRef>
              <c:f>Hoja2!$E$2</c:f>
              <c:strCache>
                <c:ptCount val="1"/>
                <c:pt idx="0">
                  <c:v>Concentracion final P (ug.L)</c:v>
                </c:pt>
              </c:strCache>
            </c:strRef>
          </c:tx>
          <c:spPr>
            <a:ln w="34925" cap="rnd">
              <a:solidFill>
                <a:schemeClr val="accent1">
                  <a:lumMod val="60000"/>
                </a:schemeClr>
              </a:solidFill>
              <a:round/>
            </a:ln>
            <a:effectLst>
              <a:outerShdw blurRad="44450" dist="25400" dir="2700000" algn="br" rotWithShape="0">
                <a:srgbClr val="000000">
                  <a:alpha val="60000"/>
                </a:srgbClr>
              </a:outerShdw>
            </a:effectLst>
          </c:spPr>
          <c:marker>
            <c:symbol val="none"/>
          </c:marker>
          <c:cat>
            <c:strRef>
              <c:f>Hoja2!$A$10:$A$16</c:f>
              <c:strCache>
                <c:ptCount val="7"/>
                <c:pt idx="0">
                  <c:v>P1T1 </c:v>
                </c:pt>
                <c:pt idx="1">
                  <c:v>P1T2 </c:v>
                </c:pt>
                <c:pt idx="2">
                  <c:v>P1T3 </c:v>
                </c:pt>
                <c:pt idx="3">
                  <c:v>P1T4 </c:v>
                </c:pt>
                <c:pt idx="4">
                  <c:v>P1T5 </c:v>
                </c:pt>
                <c:pt idx="5">
                  <c:v>P1T6 </c:v>
                </c:pt>
                <c:pt idx="6">
                  <c:v>P1T7 </c:v>
                </c:pt>
              </c:strCache>
            </c:strRef>
          </c:cat>
          <c:val>
            <c:numRef>
              <c:f>Hoja2!$E$10:$E$16</c:f>
              <c:numCache>
                <c:formatCode>General</c:formatCode>
                <c:ptCount val="7"/>
                <c:pt idx="0">
                  <c:v>3.2830000000000012E-3</c:v>
                </c:pt>
                <c:pt idx="1">
                  <c:v>7.2592299999999998E-2</c:v>
                </c:pt>
                <c:pt idx="2">
                  <c:v>1.2274400000000001E-2</c:v>
                </c:pt>
                <c:pt idx="3">
                  <c:v>0.42314239999999997</c:v>
                </c:pt>
                <c:pt idx="4">
                  <c:v>-2.320100000000002E-3</c:v>
                </c:pt>
                <c:pt idx="5">
                  <c:v>-8.6568999999999986E-3</c:v>
                </c:pt>
                <c:pt idx="6">
                  <c:v>-1.2790699999999999E-2</c:v>
                </c:pt>
              </c:numCache>
            </c:numRef>
          </c:val>
          <c:smooth val="0"/>
        </c:ser>
        <c:dLbls>
          <c:showLegendKey val="0"/>
          <c:showVal val="0"/>
          <c:showCatName val="0"/>
          <c:showSerName val="0"/>
          <c:showPercent val="0"/>
          <c:showBubbleSize val="0"/>
        </c:dLbls>
        <c:smooth val="0"/>
        <c:axId val="244498904"/>
        <c:axId val="244497728"/>
      </c:lineChart>
      <c:catAx>
        <c:axId val="2444989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Muestra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97728"/>
        <c:crosses val="autoZero"/>
        <c:auto val="1"/>
        <c:lblAlgn val="ctr"/>
        <c:lblOffset val="100"/>
        <c:noMultiLvlLbl val="0"/>
      </c:catAx>
      <c:valAx>
        <c:axId val="244497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ug.L-1</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98904"/>
        <c:crossesAt val="3"/>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9AD31-BB5A-4F8E-8C7F-CAD6F115B0C5}" type="doc">
      <dgm:prSet loTypeId="urn:microsoft.com/office/officeart/2005/8/layout/process1" loCatId="process" qsTypeId="urn:microsoft.com/office/officeart/2005/8/quickstyle/simple5" qsCatId="simple" csTypeId="urn:microsoft.com/office/officeart/2005/8/colors/colorful2" csCatId="colorful" phldr="1"/>
      <dgm:spPr/>
    </dgm:pt>
    <dgm:pt modelId="{7569CDDC-F548-4C72-8679-B5540923F9FA}">
      <dgm:prSet phldrT="[Texto]" custT="1"/>
      <dgm:spPr/>
      <dgm:t>
        <a:bodyPr/>
        <a:lstStyle/>
        <a:p>
          <a:pPr algn="ctr"/>
          <a:r>
            <a:rPr lang="es-EC" sz="1800" b="1" dirty="0" smtClean="0">
              <a:solidFill>
                <a:schemeClr val="tx1"/>
              </a:solidFill>
            </a:rPr>
            <a:t>Macro Proyecto</a:t>
          </a:r>
          <a:endParaRPr lang="es-EC" sz="1800" b="1" dirty="0">
            <a:solidFill>
              <a:schemeClr val="tx1"/>
            </a:solidFill>
          </a:endParaRPr>
        </a:p>
      </dgm:t>
    </dgm:pt>
    <dgm:pt modelId="{0631AA35-810D-4F06-87C3-7D3A571C5C72}" type="parTrans" cxnId="{7BA17C27-A1D6-4E8A-B23F-993218F637AA}">
      <dgm:prSet/>
      <dgm:spPr/>
      <dgm:t>
        <a:bodyPr/>
        <a:lstStyle/>
        <a:p>
          <a:pPr algn="ctr"/>
          <a:endParaRPr lang="es-EC" sz="2200">
            <a:solidFill>
              <a:schemeClr val="tx1"/>
            </a:solidFill>
          </a:endParaRPr>
        </a:p>
      </dgm:t>
    </dgm:pt>
    <dgm:pt modelId="{D7BD06CB-788C-402B-84F3-432A66D8C545}" type="sibTrans" cxnId="{7BA17C27-A1D6-4E8A-B23F-993218F637AA}">
      <dgm:prSet custT="1"/>
      <dgm:spPr/>
      <dgm:t>
        <a:bodyPr/>
        <a:lstStyle/>
        <a:p>
          <a:pPr algn="ctr"/>
          <a:endParaRPr lang="es-EC" sz="2200">
            <a:solidFill>
              <a:schemeClr val="tx1"/>
            </a:solidFill>
          </a:endParaRPr>
        </a:p>
      </dgm:t>
    </dgm:pt>
    <dgm:pt modelId="{1C47B9AC-F2D2-429B-A109-597F49D66AE4}">
      <dgm:prSet custT="1"/>
      <dgm:spPr/>
      <dgm:t>
        <a:bodyPr/>
        <a:lstStyle/>
        <a:p>
          <a:pPr algn="ctr"/>
          <a:r>
            <a:rPr lang="es-ES" sz="1800" i="1" dirty="0" smtClean="0">
              <a:solidFill>
                <a:schemeClr val="tx1"/>
              </a:solidFill>
              <a:ea typeface="Calibri" panose="020F0502020204030204" pitchFamily="34" charset="0"/>
            </a:rPr>
            <a:t>“</a:t>
          </a:r>
          <a:r>
            <a:rPr lang="es-EC" sz="1800" i="0" dirty="0" smtClean="0">
              <a:solidFill>
                <a:schemeClr val="tx1"/>
              </a:solidFill>
            </a:rPr>
            <a:t>Empleo de Tecnosoles, elaborados con residuos no peligrosos, en combinación con nanopartículas para recuperar suelos y aguas contaminados por actividades de explotación minera</a:t>
          </a:r>
          <a:r>
            <a:rPr lang="es-ES" sz="1800" dirty="0" smtClean="0">
              <a:solidFill>
                <a:schemeClr val="tx1"/>
              </a:solidFill>
              <a:ea typeface="Calibri" panose="020F0502020204030204" pitchFamily="34" charset="0"/>
            </a:rPr>
            <a:t>”</a:t>
          </a:r>
          <a:endParaRPr lang="es-EC" sz="1800" dirty="0">
            <a:solidFill>
              <a:schemeClr val="tx1"/>
            </a:solidFill>
          </a:endParaRPr>
        </a:p>
      </dgm:t>
    </dgm:pt>
    <dgm:pt modelId="{013D1D78-3E4B-4E8E-924D-5E935A2F3D2F}" type="parTrans" cxnId="{600A5BC7-522E-44CB-BD8A-26D320102F7A}">
      <dgm:prSet/>
      <dgm:spPr/>
      <dgm:t>
        <a:bodyPr/>
        <a:lstStyle/>
        <a:p>
          <a:pPr algn="ctr"/>
          <a:endParaRPr lang="es-EC" sz="2200">
            <a:solidFill>
              <a:schemeClr val="tx1"/>
            </a:solidFill>
          </a:endParaRPr>
        </a:p>
      </dgm:t>
    </dgm:pt>
    <dgm:pt modelId="{4D367411-7D99-4D2D-A2CC-32E960B8BAD3}" type="sibTrans" cxnId="{600A5BC7-522E-44CB-BD8A-26D320102F7A}">
      <dgm:prSet/>
      <dgm:spPr/>
      <dgm:t>
        <a:bodyPr/>
        <a:lstStyle/>
        <a:p>
          <a:pPr algn="ctr"/>
          <a:endParaRPr lang="es-EC" sz="2200">
            <a:solidFill>
              <a:schemeClr val="tx1"/>
            </a:solidFill>
          </a:endParaRPr>
        </a:p>
      </dgm:t>
    </dgm:pt>
    <dgm:pt modelId="{5F4EE6F1-FCE3-42A7-9F87-D705B1DD60ED}">
      <dgm:prSet custT="1"/>
      <dgm:spPr/>
      <dgm:t>
        <a:bodyPr/>
        <a:lstStyle/>
        <a:p>
          <a:pPr algn="ctr"/>
          <a:r>
            <a:rPr lang="es-EC" sz="1800" b="1" noProof="0" dirty="0" smtClean="0">
              <a:solidFill>
                <a:schemeClr val="tx1"/>
              </a:solidFill>
            </a:rPr>
            <a:t>Participantes</a:t>
          </a:r>
          <a:endParaRPr lang="es-EC" sz="1800" b="1" noProof="0" dirty="0">
            <a:solidFill>
              <a:schemeClr val="tx1"/>
            </a:solidFill>
          </a:endParaRPr>
        </a:p>
      </dgm:t>
    </dgm:pt>
    <dgm:pt modelId="{2CBFDDBE-413F-4DD4-B46F-D92D37BB6441}" type="parTrans" cxnId="{FF092A85-ECA3-4896-8FA5-C2A29B147C50}">
      <dgm:prSet/>
      <dgm:spPr/>
      <dgm:t>
        <a:bodyPr/>
        <a:lstStyle/>
        <a:p>
          <a:pPr algn="ctr"/>
          <a:endParaRPr lang="es-EC" sz="2200">
            <a:solidFill>
              <a:schemeClr val="tx1"/>
            </a:solidFill>
          </a:endParaRPr>
        </a:p>
      </dgm:t>
    </dgm:pt>
    <dgm:pt modelId="{F484E8D8-C10D-4206-8C4C-30FD7B3DDBED}" type="sibTrans" cxnId="{FF092A85-ECA3-4896-8FA5-C2A29B147C50}">
      <dgm:prSet/>
      <dgm:spPr/>
      <dgm:t>
        <a:bodyPr/>
        <a:lstStyle/>
        <a:p>
          <a:pPr algn="ctr"/>
          <a:endParaRPr lang="es-EC" sz="2200">
            <a:solidFill>
              <a:schemeClr val="tx1"/>
            </a:solidFill>
          </a:endParaRPr>
        </a:p>
      </dgm:t>
    </dgm:pt>
    <dgm:pt modelId="{D7806CC0-AA50-4B2E-8070-4056FD0913E2}">
      <dgm:prSet custT="1"/>
      <dgm:spPr/>
      <dgm:t>
        <a:bodyPr/>
        <a:lstStyle/>
        <a:p>
          <a:pPr algn="ctr"/>
          <a:r>
            <a:rPr lang="es-EC" sz="1800" noProof="0" dirty="0" smtClean="0">
              <a:solidFill>
                <a:schemeClr val="tx1"/>
              </a:solidFill>
              <a:ea typeface="Calibri" panose="020F0502020204030204" pitchFamily="34" charset="0"/>
            </a:rPr>
            <a:t>Laboratorio de Tecnología Ambiental, Universidad de Santiago de Compostela</a:t>
          </a:r>
          <a:endParaRPr lang="es-EC" sz="1800" noProof="0" dirty="0">
            <a:solidFill>
              <a:schemeClr val="tx1"/>
            </a:solidFill>
          </a:endParaRPr>
        </a:p>
      </dgm:t>
    </dgm:pt>
    <dgm:pt modelId="{BD0F676F-5CCC-437F-B864-CCB1D803AB1E}" type="parTrans" cxnId="{CEC5DA05-D4B7-4530-AA00-754A3D9A1C1C}">
      <dgm:prSet/>
      <dgm:spPr/>
      <dgm:t>
        <a:bodyPr/>
        <a:lstStyle/>
        <a:p>
          <a:pPr algn="ctr"/>
          <a:endParaRPr lang="es-EC" sz="2200">
            <a:solidFill>
              <a:schemeClr val="tx1"/>
            </a:solidFill>
          </a:endParaRPr>
        </a:p>
      </dgm:t>
    </dgm:pt>
    <dgm:pt modelId="{2252F54F-1053-4D3A-AD1E-48F94919242B}" type="sibTrans" cxnId="{CEC5DA05-D4B7-4530-AA00-754A3D9A1C1C}">
      <dgm:prSet/>
      <dgm:spPr/>
      <dgm:t>
        <a:bodyPr/>
        <a:lstStyle/>
        <a:p>
          <a:pPr algn="ctr"/>
          <a:endParaRPr lang="es-EC" sz="2200">
            <a:solidFill>
              <a:schemeClr val="tx1"/>
            </a:solidFill>
          </a:endParaRPr>
        </a:p>
      </dgm:t>
    </dgm:pt>
    <dgm:pt modelId="{84B202F5-D2CE-4140-A8C6-0F3E65D3191E}">
      <dgm:prSet custT="1"/>
      <dgm:spPr/>
      <dgm:t>
        <a:bodyPr/>
        <a:lstStyle/>
        <a:p>
          <a:pPr algn="ctr"/>
          <a:r>
            <a:rPr lang="es-EC" sz="1800" noProof="0" dirty="0" smtClean="0">
              <a:solidFill>
                <a:schemeClr val="tx1"/>
              </a:solidFill>
              <a:ea typeface="Calibri" panose="020F0502020204030204" pitchFamily="34" charset="0"/>
            </a:rPr>
            <a:t>Centro de Nanociencia y Nanotecnología CENCINAT – ESPE</a:t>
          </a:r>
          <a:endParaRPr lang="es-EC" sz="1800" noProof="0" dirty="0">
            <a:solidFill>
              <a:schemeClr val="tx1"/>
            </a:solidFill>
          </a:endParaRPr>
        </a:p>
      </dgm:t>
    </dgm:pt>
    <dgm:pt modelId="{9C213619-5348-4816-99AA-BBCF55437B7A}" type="parTrans" cxnId="{84B0CFFB-A3A8-42A8-8AB7-A00455B26A0E}">
      <dgm:prSet/>
      <dgm:spPr/>
      <dgm:t>
        <a:bodyPr/>
        <a:lstStyle/>
        <a:p>
          <a:endParaRPr lang="es-EC" sz="2200">
            <a:solidFill>
              <a:schemeClr val="tx1"/>
            </a:solidFill>
          </a:endParaRPr>
        </a:p>
      </dgm:t>
    </dgm:pt>
    <dgm:pt modelId="{0CD967AE-EC41-4B8B-89D9-DF4224AFCF9C}" type="sibTrans" cxnId="{84B0CFFB-A3A8-42A8-8AB7-A00455B26A0E}">
      <dgm:prSet/>
      <dgm:spPr/>
      <dgm:t>
        <a:bodyPr/>
        <a:lstStyle/>
        <a:p>
          <a:endParaRPr lang="es-EC" sz="2200">
            <a:solidFill>
              <a:schemeClr val="tx1"/>
            </a:solidFill>
          </a:endParaRPr>
        </a:p>
      </dgm:t>
    </dgm:pt>
    <dgm:pt modelId="{FFE09D8B-7B92-49BC-BCC3-250D7D7DC1C1}">
      <dgm:prSet custT="1"/>
      <dgm:spPr/>
      <dgm:t>
        <a:bodyPr/>
        <a:lstStyle/>
        <a:p>
          <a:pPr algn="ctr"/>
          <a:endParaRPr lang="es-EC" sz="1800" noProof="0" dirty="0">
            <a:solidFill>
              <a:schemeClr val="tx1"/>
            </a:solidFill>
          </a:endParaRPr>
        </a:p>
      </dgm:t>
    </dgm:pt>
    <dgm:pt modelId="{67681ECC-7D98-4692-92DF-903FF6019D07}" type="parTrans" cxnId="{58EB4CB5-84A1-4B9F-AC0F-164CDC53E6AA}">
      <dgm:prSet/>
      <dgm:spPr/>
      <dgm:t>
        <a:bodyPr/>
        <a:lstStyle/>
        <a:p>
          <a:endParaRPr lang="en-US" sz="2200">
            <a:solidFill>
              <a:schemeClr val="tx1"/>
            </a:solidFill>
          </a:endParaRPr>
        </a:p>
      </dgm:t>
    </dgm:pt>
    <dgm:pt modelId="{CE4A65EB-1436-43F7-9EAF-5B15FFFBA8E2}" type="sibTrans" cxnId="{58EB4CB5-84A1-4B9F-AC0F-164CDC53E6AA}">
      <dgm:prSet/>
      <dgm:spPr/>
      <dgm:t>
        <a:bodyPr/>
        <a:lstStyle/>
        <a:p>
          <a:endParaRPr lang="en-US" sz="2200">
            <a:solidFill>
              <a:schemeClr val="tx1"/>
            </a:solidFill>
          </a:endParaRPr>
        </a:p>
      </dgm:t>
    </dgm:pt>
    <dgm:pt modelId="{6C812085-A918-4098-859B-0B379F381E95}" type="pres">
      <dgm:prSet presAssocID="{5479AD31-BB5A-4F8E-8C7F-CAD6F115B0C5}" presName="Name0" presStyleCnt="0">
        <dgm:presLayoutVars>
          <dgm:dir/>
          <dgm:resizeHandles val="exact"/>
        </dgm:presLayoutVars>
      </dgm:prSet>
      <dgm:spPr/>
    </dgm:pt>
    <dgm:pt modelId="{B9C7072B-CADA-41F9-8526-3EF6ED333F3C}" type="pres">
      <dgm:prSet presAssocID="{7569CDDC-F548-4C72-8679-B5540923F9FA}" presName="node" presStyleLbl="node1" presStyleIdx="0" presStyleCnt="2" custScaleY="94950" custLinFactNeighborY="-30451">
        <dgm:presLayoutVars>
          <dgm:bulletEnabled val="1"/>
        </dgm:presLayoutVars>
      </dgm:prSet>
      <dgm:spPr/>
      <dgm:t>
        <a:bodyPr/>
        <a:lstStyle/>
        <a:p>
          <a:endParaRPr lang="es-EC"/>
        </a:p>
      </dgm:t>
    </dgm:pt>
    <dgm:pt modelId="{283A2720-85E0-47C1-B667-D55F399065A9}" type="pres">
      <dgm:prSet presAssocID="{D7BD06CB-788C-402B-84F3-432A66D8C545}" presName="sibTrans" presStyleLbl="sibTrans2D1" presStyleIdx="0" presStyleCnt="1"/>
      <dgm:spPr/>
      <dgm:t>
        <a:bodyPr/>
        <a:lstStyle/>
        <a:p>
          <a:endParaRPr lang="es-EC"/>
        </a:p>
      </dgm:t>
    </dgm:pt>
    <dgm:pt modelId="{FFF8B988-23ED-4A12-B7CA-AE120FFAD92B}" type="pres">
      <dgm:prSet presAssocID="{D7BD06CB-788C-402B-84F3-432A66D8C545}" presName="connectorText" presStyleLbl="sibTrans2D1" presStyleIdx="0" presStyleCnt="1"/>
      <dgm:spPr/>
      <dgm:t>
        <a:bodyPr/>
        <a:lstStyle/>
        <a:p>
          <a:endParaRPr lang="es-EC"/>
        </a:p>
      </dgm:t>
    </dgm:pt>
    <dgm:pt modelId="{E915E1BA-9EA6-49F2-9D33-AC9395199C33}" type="pres">
      <dgm:prSet presAssocID="{5F4EE6F1-FCE3-42A7-9F87-D705B1DD60ED}" presName="node" presStyleLbl="node1" presStyleIdx="1" presStyleCnt="2" custScaleY="95952" custLinFactNeighborX="411" custLinFactNeighborY="-20675">
        <dgm:presLayoutVars>
          <dgm:bulletEnabled val="1"/>
        </dgm:presLayoutVars>
      </dgm:prSet>
      <dgm:spPr/>
      <dgm:t>
        <a:bodyPr/>
        <a:lstStyle/>
        <a:p>
          <a:endParaRPr lang="es-EC"/>
        </a:p>
      </dgm:t>
    </dgm:pt>
  </dgm:ptLst>
  <dgm:cxnLst>
    <dgm:cxn modelId="{84B0CFFB-A3A8-42A8-8AB7-A00455B26A0E}" srcId="{5F4EE6F1-FCE3-42A7-9F87-D705B1DD60ED}" destId="{84B202F5-D2CE-4140-A8C6-0F3E65D3191E}" srcOrd="0" destOrd="0" parTransId="{9C213619-5348-4816-99AA-BBCF55437B7A}" sibTransId="{0CD967AE-EC41-4B8B-89D9-DF4224AFCF9C}"/>
    <dgm:cxn modelId="{4606F1F8-09EF-43E7-B978-16ABE76DA389}" type="presOf" srcId="{84B202F5-D2CE-4140-A8C6-0F3E65D3191E}" destId="{E915E1BA-9EA6-49F2-9D33-AC9395199C33}" srcOrd="0" destOrd="1" presId="urn:microsoft.com/office/officeart/2005/8/layout/process1"/>
    <dgm:cxn modelId="{27DE0B09-C3FA-4039-9C8D-D32E6C7A0AD2}" type="presOf" srcId="{7569CDDC-F548-4C72-8679-B5540923F9FA}" destId="{B9C7072B-CADA-41F9-8526-3EF6ED333F3C}" srcOrd="0" destOrd="0" presId="urn:microsoft.com/office/officeart/2005/8/layout/process1"/>
    <dgm:cxn modelId="{58EB4CB5-84A1-4B9F-AC0F-164CDC53E6AA}" srcId="{5F4EE6F1-FCE3-42A7-9F87-D705B1DD60ED}" destId="{FFE09D8B-7B92-49BC-BCC3-250D7D7DC1C1}" srcOrd="1" destOrd="0" parTransId="{67681ECC-7D98-4692-92DF-903FF6019D07}" sibTransId="{CE4A65EB-1436-43F7-9EAF-5B15FFFBA8E2}"/>
    <dgm:cxn modelId="{820360F1-4DC7-4BA4-AAF4-7652E77D2E21}" type="presOf" srcId="{1C47B9AC-F2D2-429B-A109-597F49D66AE4}" destId="{B9C7072B-CADA-41F9-8526-3EF6ED333F3C}" srcOrd="0" destOrd="1" presId="urn:microsoft.com/office/officeart/2005/8/layout/process1"/>
    <dgm:cxn modelId="{7BA17C27-A1D6-4E8A-B23F-993218F637AA}" srcId="{5479AD31-BB5A-4F8E-8C7F-CAD6F115B0C5}" destId="{7569CDDC-F548-4C72-8679-B5540923F9FA}" srcOrd="0" destOrd="0" parTransId="{0631AA35-810D-4F06-87C3-7D3A571C5C72}" sibTransId="{D7BD06CB-788C-402B-84F3-432A66D8C545}"/>
    <dgm:cxn modelId="{600A5BC7-522E-44CB-BD8A-26D320102F7A}" srcId="{7569CDDC-F548-4C72-8679-B5540923F9FA}" destId="{1C47B9AC-F2D2-429B-A109-597F49D66AE4}" srcOrd="0" destOrd="0" parTransId="{013D1D78-3E4B-4E8E-924D-5E935A2F3D2F}" sibTransId="{4D367411-7D99-4D2D-A2CC-32E960B8BAD3}"/>
    <dgm:cxn modelId="{FF092A85-ECA3-4896-8FA5-C2A29B147C50}" srcId="{5479AD31-BB5A-4F8E-8C7F-CAD6F115B0C5}" destId="{5F4EE6F1-FCE3-42A7-9F87-D705B1DD60ED}" srcOrd="1" destOrd="0" parTransId="{2CBFDDBE-413F-4DD4-B46F-D92D37BB6441}" sibTransId="{F484E8D8-C10D-4206-8C4C-30FD7B3DDBED}"/>
    <dgm:cxn modelId="{0F76540E-BBDE-41FA-B3A4-905D753FDFB9}" type="presOf" srcId="{FFE09D8B-7B92-49BC-BCC3-250D7D7DC1C1}" destId="{E915E1BA-9EA6-49F2-9D33-AC9395199C33}" srcOrd="0" destOrd="2" presId="urn:microsoft.com/office/officeart/2005/8/layout/process1"/>
    <dgm:cxn modelId="{D7E17BE9-1CA1-4714-AEF3-FC3F9E040E0F}" type="presOf" srcId="{D7806CC0-AA50-4B2E-8070-4056FD0913E2}" destId="{E915E1BA-9EA6-49F2-9D33-AC9395199C33}" srcOrd="0" destOrd="3" presId="urn:microsoft.com/office/officeart/2005/8/layout/process1"/>
    <dgm:cxn modelId="{7FDBA3F2-6B3B-4177-A1FA-C923995C0EF5}" type="presOf" srcId="{D7BD06CB-788C-402B-84F3-432A66D8C545}" destId="{283A2720-85E0-47C1-B667-D55F399065A9}" srcOrd="0" destOrd="0" presId="urn:microsoft.com/office/officeart/2005/8/layout/process1"/>
    <dgm:cxn modelId="{038FB79C-FEA4-4D14-B2BB-882CBF2048AC}" type="presOf" srcId="{D7BD06CB-788C-402B-84F3-432A66D8C545}" destId="{FFF8B988-23ED-4A12-B7CA-AE120FFAD92B}" srcOrd="1" destOrd="0" presId="urn:microsoft.com/office/officeart/2005/8/layout/process1"/>
    <dgm:cxn modelId="{0173FAD7-7135-4545-B163-BB60B9B4E85F}" type="presOf" srcId="{5479AD31-BB5A-4F8E-8C7F-CAD6F115B0C5}" destId="{6C812085-A918-4098-859B-0B379F381E95}" srcOrd="0" destOrd="0" presId="urn:microsoft.com/office/officeart/2005/8/layout/process1"/>
    <dgm:cxn modelId="{A4573EB5-784B-4561-92F2-8AAE2A6EC6AC}" type="presOf" srcId="{5F4EE6F1-FCE3-42A7-9F87-D705B1DD60ED}" destId="{E915E1BA-9EA6-49F2-9D33-AC9395199C33}" srcOrd="0" destOrd="0" presId="urn:microsoft.com/office/officeart/2005/8/layout/process1"/>
    <dgm:cxn modelId="{CEC5DA05-D4B7-4530-AA00-754A3D9A1C1C}" srcId="{5F4EE6F1-FCE3-42A7-9F87-D705B1DD60ED}" destId="{D7806CC0-AA50-4B2E-8070-4056FD0913E2}" srcOrd="2" destOrd="0" parTransId="{BD0F676F-5CCC-437F-B864-CCB1D803AB1E}" sibTransId="{2252F54F-1053-4D3A-AD1E-48F94919242B}"/>
    <dgm:cxn modelId="{58917B77-8BF7-4122-9B75-E4BDCD9112D8}" type="presParOf" srcId="{6C812085-A918-4098-859B-0B379F381E95}" destId="{B9C7072B-CADA-41F9-8526-3EF6ED333F3C}" srcOrd="0" destOrd="0" presId="urn:microsoft.com/office/officeart/2005/8/layout/process1"/>
    <dgm:cxn modelId="{1705E6CF-75FB-4537-8EFC-85F83A0FB55E}" type="presParOf" srcId="{6C812085-A918-4098-859B-0B379F381E95}" destId="{283A2720-85E0-47C1-B667-D55F399065A9}" srcOrd="1" destOrd="0" presId="urn:microsoft.com/office/officeart/2005/8/layout/process1"/>
    <dgm:cxn modelId="{0AB8F121-1E09-48EC-B4FA-B68DDE6CCD95}" type="presParOf" srcId="{283A2720-85E0-47C1-B667-D55F399065A9}" destId="{FFF8B988-23ED-4A12-B7CA-AE120FFAD92B}" srcOrd="0" destOrd="0" presId="urn:microsoft.com/office/officeart/2005/8/layout/process1"/>
    <dgm:cxn modelId="{10A34A23-62D8-46AB-B311-9675CBB3C18E}" type="presParOf" srcId="{6C812085-A918-4098-859B-0B379F381E95}" destId="{E915E1BA-9EA6-49F2-9D33-AC9395199C3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034DA-EE3B-4160-B396-15F8922F5831}" type="doc">
      <dgm:prSet loTypeId="urn:microsoft.com/office/officeart/2005/8/layout/hProcess9" loCatId="process" qsTypeId="urn:microsoft.com/office/officeart/2005/8/quickstyle/simple5" qsCatId="simple" csTypeId="urn:microsoft.com/office/officeart/2005/8/colors/colorful1" csCatId="colorful" phldr="1"/>
      <dgm:spPr/>
    </dgm:pt>
    <dgm:pt modelId="{FA4CF885-7DC9-491F-8019-F03986718999}">
      <dgm:prSet phldrT="[Texto]" custT="1"/>
      <dgm:spPr/>
      <dgm:t>
        <a:bodyPr/>
        <a:lstStyle/>
        <a:p>
          <a:r>
            <a:rPr lang="es-EC" sz="1800" b="1" noProof="0" dirty="0" smtClean="0">
              <a:solidFill>
                <a:schemeClr val="tx1"/>
              </a:solidFill>
            </a:rPr>
            <a:t>Explotación minera</a:t>
          </a:r>
        </a:p>
        <a:p>
          <a:r>
            <a:rPr lang="es-EC" sz="1800" noProof="0" dirty="0" smtClean="0">
              <a:solidFill>
                <a:schemeClr val="tx1"/>
              </a:solidFill>
            </a:rPr>
            <a:t>Problemas de contaminación </a:t>
          </a:r>
          <a:endParaRPr lang="es-EC" sz="1800" noProof="0" dirty="0">
            <a:solidFill>
              <a:schemeClr val="tx1"/>
            </a:solidFill>
          </a:endParaRPr>
        </a:p>
      </dgm:t>
    </dgm:pt>
    <dgm:pt modelId="{3094DA9F-DD90-4DD1-85A4-48C9B161D11A}" type="parTrans" cxnId="{A1D1AF36-97E9-47B3-AE3B-CC5463729642}">
      <dgm:prSet/>
      <dgm:spPr/>
      <dgm:t>
        <a:bodyPr/>
        <a:lstStyle/>
        <a:p>
          <a:endParaRPr lang="es-EC" sz="1800">
            <a:solidFill>
              <a:schemeClr val="tx1"/>
            </a:solidFill>
          </a:endParaRPr>
        </a:p>
      </dgm:t>
    </dgm:pt>
    <dgm:pt modelId="{5D87F3DD-CB0C-42D8-82A7-142880EAB513}" type="sibTrans" cxnId="{A1D1AF36-97E9-47B3-AE3B-CC5463729642}">
      <dgm:prSet/>
      <dgm:spPr/>
      <dgm:t>
        <a:bodyPr/>
        <a:lstStyle/>
        <a:p>
          <a:endParaRPr lang="es-EC" sz="1800">
            <a:solidFill>
              <a:schemeClr val="tx1"/>
            </a:solidFill>
          </a:endParaRPr>
        </a:p>
      </dgm:t>
    </dgm:pt>
    <dgm:pt modelId="{D191A210-9EDC-4836-952B-5035A51DC66D}">
      <dgm:prSet phldrT="[Texto]" custT="1"/>
      <dgm:spPr/>
      <dgm:t>
        <a:bodyPr/>
        <a:lstStyle/>
        <a:p>
          <a:r>
            <a:rPr lang="es-EC" sz="1800" b="1" noProof="0" dirty="0" smtClean="0">
              <a:solidFill>
                <a:schemeClr val="tx1"/>
              </a:solidFill>
            </a:rPr>
            <a:t>Arsénico</a:t>
          </a:r>
          <a:r>
            <a:rPr lang="es-EC" sz="1800" dirty="0" smtClean="0">
              <a:solidFill>
                <a:schemeClr val="tx1"/>
              </a:solidFill>
            </a:rPr>
            <a:t> </a:t>
          </a:r>
        </a:p>
        <a:p>
          <a:r>
            <a:rPr lang="es-EC" sz="1800" noProof="0" dirty="0" smtClean="0">
              <a:solidFill>
                <a:schemeClr val="tx1"/>
              </a:solidFill>
            </a:rPr>
            <a:t>Proceso de remediación compleja</a:t>
          </a:r>
        </a:p>
        <a:p>
          <a:r>
            <a:rPr lang="es-EC" sz="1800" noProof="0" dirty="0" smtClean="0">
              <a:solidFill>
                <a:schemeClr val="tx1"/>
              </a:solidFill>
            </a:rPr>
            <a:t>Requiere la aplicación de diferentes técnicas </a:t>
          </a:r>
          <a:endParaRPr lang="es-EC" sz="1800" noProof="0" dirty="0">
            <a:solidFill>
              <a:schemeClr val="tx1"/>
            </a:solidFill>
          </a:endParaRPr>
        </a:p>
      </dgm:t>
    </dgm:pt>
    <dgm:pt modelId="{D8505CCD-09C5-439C-BA7F-8A0C2A8A8273}" type="parTrans" cxnId="{D5893BC6-68EE-4A06-9AA9-E06388161C35}">
      <dgm:prSet/>
      <dgm:spPr/>
      <dgm:t>
        <a:bodyPr/>
        <a:lstStyle/>
        <a:p>
          <a:endParaRPr lang="es-EC" sz="1800">
            <a:solidFill>
              <a:schemeClr val="tx1"/>
            </a:solidFill>
          </a:endParaRPr>
        </a:p>
      </dgm:t>
    </dgm:pt>
    <dgm:pt modelId="{7468D9AA-ED52-42B0-B59F-5C8FEE8E91A5}" type="sibTrans" cxnId="{D5893BC6-68EE-4A06-9AA9-E06388161C35}">
      <dgm:prSet/>
      <dgm:spPr/>
      <dgm:t>
        <a:bodyPr/>
        <a:lstStyle/>
        <a:p>
          <a:endParaRPr lang="es-EC" sz="1800">
            <a:solidFill>
              <a:schemeClr val="tx1"/>
            </a:solidFill>
          </a:endParaRPr>
        </a:p>
      </dgm:t>
    </dgm:pt>
    <dgm:pt modelId="{E3171904-8068-4407-A63F-E196898042A3}" type="pres">
      <dgm:prSet presAssocID="{7B0034DA-EE3B-4160-B396-15F8922F5831}" presName="CompostProcess" presStyleCnt="0">
        <dgm:presLayoutVars>
          <dgm:dir/>
          <dgm:resizeHandles val="exact"/>
        </dgm:presLayoutVars>
      </dgm:prSet>
      <dgm:spPr/>
    </dgm:pt>
    <dgm:pt modelId="{2EC595DA-01B5-4F71-8FC0-7736468EE80E}" type="pres">
      <dgm:prSet presAssocID="{7B0034DA-EE3B-4160-B396-15F8922F5831}" presName="arrow" presStyleLbl="bgShp" presStyleIdx="0" presStyleCnt="1"/>
      <dgm:spPr/>
    </dgm:pt>
    <dgm:pt modelId="{59E595C7-CAE3-4DE8-82D2-8CEA376516B8}" type="pres">
      <dgm:prSet presAssocID="{7B0034DA-EE3B-4160-B396-15F8922F5831}" presName="linearProcess" presStyleCnt="0"/>
      <dgm:spPr/>
    </dgm:pt>
    <dgm:pt modelId="{24F5AD19-0DFE-4A7D-8068-B6AAC23BF268}" type="pres">
      <dgm:prSet presAssocID="{FA4CF885-7DC9-491F-8019-F03986718999}" presName="textNode" presStyleLbl="node1" presStyleIdx="0" presStyleCnt="2">
        <dgm:presLayoutVars>
          <dgm:bulletEnabled val="1"/>
        </dgm:presLayoutVars>
      </dgm:prSet>
      <dgm:spPr/>
      <dgm:t>
        <a:bodyPr/>
        <a:lstStyle/>
        <a:p>
          <a:endParaRPr lang="es-EC"/>
        </a:p>
      </dgm:t>
    </dgm:pt>
    <dgm:pt modelId="{0B003EAA-637E-43DF-BFDE-B3FCDAA175E8}" type="pres">
      <dgm:prSet presAssocID="{5D87F3DD-CB0C-42D8-82A7-142880EAB513}" presName="sibTrans" presStyleCnt="0"/>
      <dgm:spPr/>
    </dgm:pt>
    <dgm:pt modelId="{EA7555FB-63DB-42FA-BA0D-870A053AA216}" type="pres">
      <dgm:prSet presAssocID="{D191A210-9EDC-4836-952B-5035A51DC66D}" presName="textNode" presStyleLbl="node1" presStyleIdx="1" presStyleCnt="2">
        <dgm:presLayoutVars>
          <dgm:bulletEnabled val="1"/>
        </dgm:presLayoutVars>
      </dgm:prSet>
      <dgm:spPr/>
      <dgm:t>
        <a:bodyPr/>
        <a:lstStyle/>
        <a:p>
          <a:endParaRPr lang="es-EC"/>
        </a:p>
      </dgm:t>
    </dgm:pt>
  </dgm:ptLst>
  <dgm:cxnLst>
    <dgm:cxn modelId="{0694AE1A-793B-4660-8115-1DE31F6F5872}" type="presOf" srcId="{7B0034DA-EE3B-4160-B396-15F8922F5831}" destId="{E3171904-8068-4407-A63F-E196898042A3}" srcOrd="0" destOrd="0" presId="urn:microsoft.com/office/officeart/2005/8/layout/hProcess9"/>
    <dgm:cxn modelId="{A1D1AF36-97E9-47B3-AE3B-CC5463729642}" srcId="{7B0034DA-EE3B-4160-B396-15F8922F5831}" destId="{FA4CF885-7DC9-491F-8019-F03986718999}" srcOrd="0" destOrd="0" parTransId="{3094DA9F-DD90-4DD1-85A4-48C9B161D11A}" sibTransId="{5D87F3DD-CB0C-42D8-82A7-142880EAB513}"/>
    <dgm:cxn modelId="{D5893BC6-68EE-4A06-9AA9-E06388161C35}" srcId="{7B0034DA-EE3B-4160-B396-15F8922F5831}" destId="{D191A210-9EDC-4836-952B-5035A51DC66D}" srcOrd="1" destOrd="0" parTransId="{D8505CCD-09C5-439C-BA7F-8A0C2A8A8273}" sibTransId="{7468D9AA-ED52-42B0-B59F-5C8FEE8E91A5}"/>
    <dgm:cxn modelId="{0C426755-0785-4C9A-9C81-1DF254F943B2}" type="presOf" srcId="{FA4CF885-7DC9-491F-8019-F03986718999}" destId="{24F5AD19-0DFE-4A7D-8068-B6AAC23BF268}" srcOrd="0" destOrd="0" presId="urn:microsoft.com/office/officeart/2005/8/layout/hProcess9"/>
    <dgm:cxn modelId="{1C02D499-A0A3-4997-8F03-039E1646EAED}" type="presOf" srcId="{D191A210-9EDC-4836-952B-5035A51DC66D}" destId="{EA7555FB-63DB-42FA-BA0D-870A053AA216}" srcOrd="0" destOrd="0" presId="urn:microsoft.com/office/officeart/2005/8/layout/hProcess9"/>
    <dgm:cxn modelId="{A7EEABB0-8A32-4784-88B1-D57998FEC534}" type="presParOf" srcId="{E3171904-8068-4407-A63F-E196898042A3}" destId="{2EC595DA-01B5-4F71-8FC0-7736468EE80E}" srcOrd="0" destOrd="0" presId="urn:microsoft.com/office/officeart/2005/8/layout/hProcess9"/>
    <dgm:cxn modelId="{C31F02C8-9C41-4CC0-99AC-408D3BEC7511}" type="presParOf" srcId="{E3171904-8068-4407-A63F-E196898042A3}" destId="{59E595C7-CAE3-4DE8-82D2-8CEA376516B8}" srcOrd="1" destOrd="0" presId="urn:microsoft.com/office/officeart/2005/8/layout/hProcess9"/>
    <dgm:cxn modelId="{C9C398E1-4859-44EC-BF6E-F5FAAC547E2D}" type="presParOf" srcId="{59E595C7-CAE3-4DE8-82D2-8CEA376516B8}" destId="{24F5AD19-0DFE-4A7D-8068-B6AAC23BF268}" srcOrd="0" destOrd="0" presId="urn:microsoft.com/office/officeart/2005/8/layout/hProcess9"/>
    <dgm:cxn modelId="{C03E8B7B-237E-47A2-95BD-0A25AC245A4D}" type="presParOf" srcId="{59E595C7-CAE3-4DE8-82D2-8CEA376516B8}" destId="{0B003EAA-637E-43DF-BFDE-B3FCDAA175E8}" srcOrd="1" destOrd="0" presId="urn:microsoft.com/office/officeart/2005/8/layout/hProcess9"/>
    <dgm:cxn modelId="{7FB44C9C-9F84-4788-BFF4-2DCC518F1E2F}" type="presParOf" srcId="{59E595C7-CAE3-4DE8-82D2-8CEA376516B8}" destId="{EA7555FB-63DB-42FA-BA0D-870A053AA21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0034DA-EE3B-4160-B396-15F8922F5831}" type="doc">
      <dgm:prSet loTypeId="urn:microsoft.com/office/officeart/2005/8/layout/hProcess9" loCatId="process" qsTypeId="urn:microsoft.com/office/officeart/2005/8/quickstyle/simple5" qsCatId="simple" csTypeId="urn:microsoft.com/office/officeart/2005/8/colors/colorful3" csCatId="colorful" phldr="1"/>
      <dgm:spPr/>
    </dgm:pt>
    <dgm:pt modelId="{FA4CF885-7DC9-491F-8019-F03986718999}">
      <dgm:prSet phldrT="[Texto]" custT="1"/>
      <dgm:spPr/>
      <dgm:t>
        <a:bodyPr/>
        <a:lstStyle/>
        <a:p>
          <a:r>
            <a:rPr lang="es-EC" sz="1800" noProof="0" dirty="0" smtClean="0">
              <a:solidFill>
                <a:schemeClr val="tx1"/>
              </a:solidFill>
            </a:rPr>
            <a:t>Necesario un modelo del comportamiento del Tecnosol con Nanopartículas</a:t>
          </a:r>
          <a:r>
            <a:rPr lang="es-ES" sz="1800" dirty="0" smtClean="0">
              <a:solidFill>
                <a:schemeClr val="tx1"/>
              </a:solidFill>
            </a:rPr>
            <a:t>.</a:t>
          </a:r>
          <a:endParaRPr lang="es-EC" sz="1800" dirty="0">
            <a:solidFill>
              <a:schemeClr val="tx1"/>
            </a:solidFill>
          </a:endParaRPr>
        </a:p>
      </dgm:t>
    </dgm:pt>
    <dgm:pt modelId="{3094DA9F-DD90-4DD1-85A4-48C9B161D11A}" type="parTrans" cxnId="{A1D1AF36-97E9-47B3-AE3B-CC5463729642}">
      <dgm:prSet/>
      <dgm:spPr/>
      <dgm:t>
        <a:bodyPr/>
        <a:lstStyle/>
        <a:p>
          <a:endParaRPr lang="es-EC" sz="1800">
            <a:solidFill>
              <a:schemeClr val="tx1"/>
            </a:solidFill>
          </a:endParaRPr>
        </a:p>
      </dgm:t>
    </dgm:pt>
    <dgm:pt modelId="{5D87F3DD-CB0C-42D8-82A7-142880EAB513}" type="sibTrans" cxnId="{A1D1AF36-97E9-47B3-AE3B-CC5463729642}">
      <dgm:prSet/>
      <dgm:spPr/>
      <dgm:t>
        <a:bodyPr/>
        <a:lstStyle/>
        <a:p>
          <a:endParaRPr lang="es-EC" sz="1800">
            <a:solidFill>
              <a:schemeClr val="tx1"/>
            </a:solidFill>
          </a:endParaRPr>
        </a:p>
      </dgm:t>
    </dgm:pt>
    <dgm:pt modelId="{F872D095-C460-428D-B6C5-32341E3F1493}">
      <dgm:prSet custT="1"/>
      <dgm:spPr/>
      <dgm:t>
        <a:bodyPr/>
        <a:lstStyle/>
        <a:p>
          <a:r>
            <a:rPr lang="es-EC" sz="1800" dirty="0" smtClean="0">
              <a:solidFill>
                <a:schemeClr val="tx1"/>
              </a:solidFill>
            </a:rPr>
            <a:t>No existe referencias previas de esta aplicación</a:t>
          </a:r>
          <a:r>
            <a:rPr lang="es-ES" sz="1800" dirty="0" smtClean="0">
              <a:solidFill>
                <a:schemeClr val="tx1"/>
              </a:solidFill>
            </a:rPr>
            <a:t>.</a:t>
          </a:r>
          <a:endParaRPr lang="es-EC" sz="1800" dirty="0">
            <a:solidFill>
              <a:schemeClr val="tx1"/>
            </a:solidFill>
          </a:endParaRPr>
        </a:p>
      </dgm:t>
    </dgm:pt>
    <dgm:pt modelId="{41D268D6-88C0-4BBA-A626-20D51947E592}" type="parTrans" cxnId="{ED9D82A0-1E74-4493-9D1F-19196DB05885}">
      <dgm:prSet/>
      <dgm:spPr/>
      <dgm:t>
        <a:bodyPr/>
        <a:lstStyle/>
        <a:p>
          <a:endParaRPr lang="es-EC" sz="1800">
            <a:solidFill>
              <a:schemeClr val="tx1"/>
            </a:solidFill>
          </a:endParaRPr>
        </a:p>
      </dgm:t>
    </dgm:pt>
    <dgm:pt modelId="{58C7A87B-7CCB-438E-B49D-9FF95F55C52B}" type="sibTrans" cxnId="{ED9D82A0-1E74-4493-9D1F-19196DB05885}">
      <dgm:prSet/>
      <dgm:spPr/>
      <dgm:t>
        <a:bodyPr/>
        <a:lstStyle/>
        <a:p>
          <a:endParaRPr lang="es-EC" sz="1800">
            <a:solidFill>
              <a:schemeClr val="tx1"/>
            </a:solidFill>
          </a:endParaRPr>
        </a:p>
      </dgm:t>
    </dgm:pt>
    <dgm:pt modelId="{E3171904-8068-4407-A63F-E196898042A3}" type="pres">
      <dgm:prSet presAssocID="{7B0034DA-EE3B-4160-B396-15F8922F5831}" presName="CompostProcess" presStyleCnt="0">
        <dgm:presLayoutVars>
          <dgm:dir/>
          <dgm:resizeHandles val="exact"/>
        </dgm:presLayoutVars>
      </dgm:prSet>
      <dgm:spPr/>
    </dgm:pt>
    <dgm:pt modelId="{2EC595DA-01B5-4F71-8FC0-7736468EE80E}" type="pres">
      <dgm:prSet presAssocID="{7B0034DA-EE3B-4160-B396-15F8922F5831}" presName="arrow" presStyleLbl="bgShp" presStyleIdx="0" presStyleCnt="1"/>
      <dgm:spPr/>
    </dgm:pt>
    <dgm:pt modelId="{59E595C7-CAE3-4DE8-82D2-8CEA376516B8}" type="pres">
      <dgm:prSet presAssocID="{7B0034DA-EE3B-4160-B396-15F8922F5831}" presName="linearProcess" presStyleCnt="0"/>
      <dgm:spPr/>
    </dgm:pt>
    <dgm:pt modelId="{7C119A2D-BB5B-4B9B-9456-6E7EFB707283}" type="pres">
      <dgm:prSet presAssocID="{F872D095-C460-428D-B6C5-32341E3F1493}" presName="textNode" presStyleLbl="node1" presStyleIdx="0" presStyleCnt="2">
        <dgm:presLayoutVars>
          <dgm:bulletEnabled val="1"/>
        </dgm:presLayoutVars>
      </dgm:prSet>
      <dgm:spPr/>
      <dgm:t>
        <a:bodyPr/>
        <a:lstStyle/>
        <a:p>
          <a:endParaRPr lang="es-EC"/>
        </a:p>
      </dgm:t>
    </dgm:pt>
    <dgm:pt modelId="{03B67ADC-CB1E-4EE9-8234-8949E9006940}" type="pres">
      <dgm:prSet presAssocID="{58C7A87B-7CCB-438E-B49D-9FF95F55C52B}" presName="sibTrans" presStyleCnt="0"/>
      <dgm:spPr/>
    </dgm:pt>
    <dgm:pt modelId="{24F5AD19-0DFE-4A7D-8068-B6AAC23BF268}" type="pres">
      <dgm:prSet presAssocID="{FA4CF885-7DC9-491F-8019-F03986718999}" presName="textNode" presStyleLbl="node1" presStyleIdx="1" presStyleCnt="2">
        <dgm:presLayoutVars>
          <dgm:bulletEnabled val="1"/>
        </dgm:presLayoutVars>
      </dgm:prSet>
      <dgm:spPr/>
      <dgm:t>
        <a:bodyPr/>
        <a:lstStyle/>
        <a:p>
          <a:endParaRPr lang="es-EC"/>
        </a:p>
      </dgm:t>
    </dgm:pt>
  </dgm:ptLst>
  <dgm:cxnLst>
    <dgm:cxn modelId="{407652F9-6EC5-41B2-B2DE-2F06EF5BF939}" type="presOf" srcId="{F872D095-C460-428D-B6C5-32341E3F1493}" destId="{7C119A2D-BB5B-4B9B-9456-6E7EFB707283}" srcOrd="0" destOrd="0" presId="urn:microsoft.com/office/officeart/2005/8/layout/hProcess9"/>
    <dgm:cxn modelId="{3C5AAFDA-2FAD-47CF-BCE3-20ECE7878417}" type="presOf" srcId="{7B0034DA-EE3B-4160-B396-15F8922F5831}" destId="{E3171904-8068-4407-A63F-E196898042A3}" srcOrd="0" destOrd="0" presId="urn:microsoft.com/office/officeart/2005/8/layout/hProcess9"/>
    <dgm:cxn modelId="{00467D68-1E6C-4158-9936-EE380E57CF82}" type="presOf" srcId="{FA4CF885-7DC9-491F-8019-F03986718999}" destId="{24F5AD19-0DFE-4A7D-8068-B6AAC23BF268}" srcOrd="0" destOrd="0" presId="urn:microsoft.com/office/officeart/2005/8/layout/hProcess9"/>
    <dgm:cxn modelId="{A1D1AF36-97E9-47B3-AE3B-CC5463729642}" srcId="{7B0034DA-EE3B-4160-B396-15F8922F5831}" destId="{FA4CF885-7DC9-491F-8019-F03986718999}" srcOrd="1" destOrd="0" parTransId="{3094DA9F-DD90-4DD1-85A4-48C9B161D11A}" sibTransId="{5D87F3DD-CB0C-42D8-82A7-142880EAB513}"/>
    <dgm:cxn modelId="{ED9D82A0-1E74-4493-9D1F-19196DB05885}" srcId="{7B0034DA-EE3B-4160-B396-15F8922F5831}" destId="{F872D095-C460-428D-B6C5-32341E3F1493}" srcOrd="0" destOrd="0" parTransId="{41D268D6-88C0-4BBA-A626-20D51947E592}" sibTransId="{58C7A87B-7CCB-438E-B49D-9FF95F55C52B}"/>
    <dgm:cxn modelId="{4BCA9EEB-A824-4CE8-A296-A7A856EB3E3A}" type="presParOf" srcId="{E3171904-8068-4407-A63F-E196898042A3}" destId="{2EC595DA-01B5-4F71-8FC0-7736468EE80E}" srcOrd="0" destOrd="0" presId="urn:microsoft.com/office/officeart/2005/8/layout/hProcess9"/>
    <dgm:cxn modelId="{769F2D08-D314-407C-9844-18785ABC8001}" type="presParOf" srcId="{E3171904-8068-4407-A63F-E196898042A3}" destId="{59E595C7-CAE3-4DE8-82D2-8CEA376516B8}" srcOrd="1" destOrd="0" presId="urn:microsoft.com/office/officeart/2005/8/layout/hProcess9"/>
    <dgm:cxn modelId="{92EB019E-EF36-4146-A4F8-3B250CC3F17A}" type="presParOf" srcId="{59E595C7-CAE3-4DE8-82D2-8CEA376516B8}" destId="{7C119A2D-BB5B-4B9B-9456-6E7EFB707283}" srcOrd="0" destOrd="0" presId="urn:microsoft.com/office/officeart/2005/8/layout/hProcess9"/>
    <dgm:cxn modelId="{67C1BD64-C6B0-4154-8C48-44BE7E2CEB22}" type="presParOf" srcId="{59E595C7-CAE3-4DE8-82D2-8CEA376516B8}" destId="{03B67ADC-CB1E-4EE9-8234-8949E9006940}" srcOrd="1" destOrd="0" presId="urn:microsoft.com/office/officeart/2005/8/layout/hProcess9"/>
    <dgm:cxn modelId="{12B36776-BFEB-4732-B113-6D09B5C74E06}" type="presParOf" srcId="{59E595C7-CAE3-4DE8-82D2-8CEA376516B8}" destId="{24F5AD19-0DFE-4A7D-8068-B6AAC23BF268}"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35C00-8F3C-4F7B-8E41-B7F325AAED70}" type="doc">
      <dgm:prSet loTypeId="urn:microsoft.com/office/officeart/2005/8/layout/process1" loCatId="process" qsTypeId="urn:microsoft.com/office/officeart/2005/8/quickstyle/simple5" qsCatId="simple" csTypeId="urn:microsoft.com/office/officeart/2005/8/colors/colorful1" csCatId="colorful" phldr="1"/>
      <dgm:spPr/>
    </dgm:pt>
    <dgm:pt modelId="{725475B5-0DE8-4994-BE39-1C7FAF6BE91B}">
      <dgm:prSet phldrT="[Texto]" custT="1"/>
      <dgm:spPr/>
      <dgm:t>
        <a:bodyPr/>
        <a:lstStyle/>
        <a:p>
          <a:pPr algn="ctr"/>
          <a:r>
            <a:rPr lang="es-EC" sz="1800" noProof="0" dirty="0" smtClean="0">
              <a:solidFill>
                <a:schemeClr val="tx1"/>
              </a:solidFill>
            </a:rPr>
            <a:t>Caracterizar el agua de río y relave líquido minero con parámetros fisicoquímicos, empleando equipos de laboratorio por medio de los métodos estándar de caracterización de aguas.</a:t>
          </a:r>
          <a:endParaRPr lang="en-US" sz="1800" noProof="0" dirty="0">
            <a:solidFill>
              <a:schemeClr val="tx1"/>
            </a:solidFill>
          </a:endParaRPr>
        </a:p>
      </dgm:t>
    </dgm:pt>
    <dgm:pt modelId="{7299FAA2-E65E-4359-87F6-90B4940BD32A}" type="parTrans" cxnId="{56BDB5CD-292D-49E7-B971-120621437B81}">
      <dgm:prSet/>
      <dgm:spPr/>
      <dgm:t>
        <a:bodyPr/>
        <a:lstStyle/>
        <a:p>
          <a:endParaRPr lang="es-EC" sz="1800">
            <a:solidFill>
              <a:schemeClr val="tx1"/>
            </a:solidFill>
          </a:endParaRPr>
        </a:p>
      </dgm:t>
    </dgm:pt>
    <dgm:pt modelId="{B2E19E9B-D3DE-4D27-8F4B-493EC33A1FB5}" type="sibTrans" cxnId="{56BDB5CD-292D-49E7-B971-120621437B81}">
      <dgm:prSet custT="1"/>
      <dgm:spPr/>
      <dgm:t>
        <a:bodyPr/>
        <a:lstStyle/>
        <a:p>
          <a:endParaRPr lang="es-EC" sz="1800">
            <a:solidFill>
              <a:schemeClr val="tx1"/>
            </a:solidFill>
          </a:endParaRPr>
        </a:p>
      </dgm:t>
    </dgm:pt>
    <dgm:pt modelId="{95570B16-B6E0-40A7-874B-36A8B094AFC0}">
      <dgm:prSet custT="1"/>
      <dgm:spPr/>
      <dgm:t>
        <a:bodyPr/>
        <a:lstStyle/>
        <a:p>
          <a:pPr algn="ctr"/>
          <a:r>
            <a:rPr lang="es-ES_tradnl" sz="1800" dirty="0" smtClean="0">
              <a:solidFill>
                <a:schemeClr val="tx1"/>
              </a:solidFill>
            </a:rPr>
            <a:t>Analizar el proceso de retención de Arsénico de la tecnología aplicada en aguas provenientes de minería mediante ensayos de laboratorio para la elaboración de isotermas de adsorción.</a:t>
          </a:r>
          <a:endParaRPr lang="en-US" sz="1800" noProof="0" dirty="0">
            <a:solidFill>
              <a:schemeClr val="tx1"/>
            </a:solidFill>
          </a:endParaRPr>
        </a:p>
      </dgm:t>
    </dgm:pt>
    <dgm:pt modelId="{B903FDA5-0624-43CE-B7A9-87073B1B6BD8}" type="parTrans" cxnId="{D77E0A07-EC76-4F37-8232-04E7F6CD33C1}">
      <dgm:prSet/>
      <dgm:spPr/>
      <dgm:t>
        <a:bodyPr/>
        <a:lstStyle/>
        <a:p>
          <a:endParaRPr lang="es-EC" sz="1800">
            <a:solidFill>
              <a:schemeClr val="tx1"/>
            </a:solidFill>
          </a:endParaRPr>
        </a:p>
      </dgm:t>
    </dgm:pt>
    <dgm:pt modelId="{B7DDAEA9-9E0A-41DF-B774-E6A0C211E2E9}" type="sibTrans" cxnId="{D77E0A07-EC76-4F37-8232-04E7F6CD33C1}">
      <dgm:prSet custT="1"/>
      <dgm:spPr/>
      <dgm:t>
        <a:bodyPr/>
        <a:lstStyle/>
        <a:p>
          <a:endParaRPr lang="es-EC" sz="1800">
            <a:solidFill>
              <a:schemeClr val="tx1"/>
            </a:solidFill>
          </a:endParaRPr>
        </a:p>
      </dgm:t>
    </dgm:pt>
    <dgm:pt modelId="{F5C00BF4-E1ED-431C-8A81-D2FC2CBF0E5E}">
      <dgm:prSet custT="1"/>
      <dgm:spPr/>
      <dgm:t>
        <a:bodyPr/>
        <a:lstStyle/>
        <a:p>
          <a:pPr algn="ctr"/>
          <a:r>
            <a:rPr lang="es-ES_tradnl" sz="1800" dirty="0" smtClean="0">
              <a:solidFill>
                <a:schemeClr val="tx1"/>
              </a:solidFill>
            </a:rPr>
            <a:t>Diseñar aproximaciones de un modelo matemático de retención de Arsénico para la metodología de retención aplicada usando el software Vensim PLE x32. </a:t>
          </a:r>
          <a:endParaRPr lang="en-US" sz="1800" noProof="0" dirty="0">
            <a:solidFill>
              <a:schemeClr val="tx1"/>
            </a:solidFill>
          </a:endParaRPr>
        </a:p>
      </dgm:t>
    </dgm:pt>
    <dgm:pt modelId="{7AE44FCD-8893-4318-AEDD-82387F17CE85}" type="parTrans" cxnId="{3D24F541-F1A3-43CD-804A-7895511B9D7E}">
      <dgm:prSet/>
      <dgm:spPr/>
      <dgm:t>
        <a:bodyPr/>
        <a:lstStyle/>
        <a:p>
          <a:endParaRPr lang="es-EC" sz="1800">
            <a:solidFill>
              <a:schemeClr val="tx1"/>
            </a:solidFill>
          </a:endParaRPr>
        </a:p>
      </dgm:t>
    </dgm:pt>
    <dgm:pt modelId="{87D39043-C993-4669-9272-786A331D26E8}" type="sibTrans" cxnId="{3D24F541-F1A3-43CD-804A-7895511B9D7E}">
      <dgm:prSet/>
      <dgm:spPr/>
      <dgm:t>
        <a:bodyPr/>
        <a:lstStyle/>
        <a:p>
          <a:endParaRPr lang="es-EC" sz="1800">
            <a:solidFill>
              <a:schemeClr val="tx1"/>
            </a:solidFill>
          </a:endParaRPr>
        </a:p>
      </dgm:t>
    </dgm:pt>
    <dgm:pt modelId="{92D31224-1E56-4A0B-A7E0-9479AA767DEB}" type="pres">
      <dgm:prSet presAssocID="{4E135C00-8F3C-4F7B-8E41-B7F325AAED70}" presName="Name0" presStyleCnt="0">
        <dgm:presLayoutVars>
          <dgm:dir/>
          <dgm:resizeHandles val="exact"/>
        </dgm:presLayoutVars>
      </dgm:prSet>
      <dgm:spPr/>
    </dgm:pt>
    <dgm:pt modelId="{A8376807-4AF2-4FE8-8418-0BF17EC8ED85}" type="pres">
      <dgm:prSet presAssocID="{725475B5-0DE8-4994-BE39-1C7FAF6BE91B}" presName="node" presStyleLbl="node1" presStyleIdx="0" presStyleCnt="3">
        <dgm:presLayoutVars>
          <dgm:bulletEnabled val="1"/>
        </dgm:presLayoutVars>
      </dgm:prSet>
      <dgm:spPr/>
      <dgm:t>
        <a:bodyPr/>
        <a:lstStyle/>
        <a:p>
          <a:endParaRPr lang="es-EC"/>
        </a:p>
      </dgm:t>
    </dgm:pt>
    <dgm:pt modelId="{2C087378-8F82-4A24-8838-DD45D14743D7}" type="pres">
      <dgm:prSet presAssocID="{B2E19E9B-D3DE-4D27-8F4B-493EC33A1FB5}" presName="sibTrans" presStyleLbl="sibTrans2D1" presStyleIdx="0" presStyleCnt="2"/>
      <dgm:spPr/>
      <dgm:t>
        <a:bodyPr/>
        <a:lstStyle/>
        <a:p>
          <a:endParaRPr lang="es-EC"/>
        </a:p>
      </dgm:t>
    </dgm:pt>
    <dgm:pt modelId="{2FE62968-C74F-43DC-973A-595A17B68DDD}" type="pres">
      <dgm:prSet presAssocID="{B2E19E9B-D3DE-4D27-8F4B-493EC33A1FB5}" presName="connectorText" presStyleLbl="sibTrans2D1" presStyleIdx="0" presStyleCnt="2"/>
      <dgm:spPr/>
      <dgm:t>
        <a:bodyPr/>
        <a:lstStyle/>
        <a:p>
          <a:endParaRPr lang="es-EC"/>
        </a:p>
      </dgm:t>
    </dgm:pt>
    <dgm:pt modelId="{0A7420FD-4939-4E79-B124-CAE7E8785733}" type="pres">
      <dgm:prSet presAssocID="{95570B16-B6E0-40A7-874B-36A8B094AFC0}" presName="node" presStyleLbl="node1" presStyleIdx="1" presStyleCnt="3" custScaleX="110668">
        <dgm:presLayoutVars>
          <dgm:bulletEnabled val="1"/>
        </dgm:presLayoutVars>
      </dgm:prSet>
      <dgm:spPr/>
      <dgm:t>
        <a:bodyPr/>
        <a:lstStyle/>
        <a:p>
          <a:endParaRPr lang="es-EC"/>
        </a:p>
      </dgm:t>
    </dgm:pt>
    <dgm:pt modelId="{642E2BF8-E13D-4965-A0A3-A26AFD86CB2C}" type="pres">
      <dgm:prSet presAssocID="{B7DDAEA9-9E0A-41DF-B774-E6A0C211E2E9}" presName="sibTrans" presStyleLbl="sibTrans2D1" presStyleIdx="1" presStyleCnt="2"/>
      <dgm:spPr/>
      <dgm:t>
        <a:bodyPr/>
        <a:lstStyle/>
        <a:p>
          <a:endParaRPr lang="es-EC"/>
        </a:p>
      </dgm:t>
    </dgm:pt>
    <dgm:pt modelId="{7F7356CC-C622-4DA5-B9D3-64A7300C977D}" type="pres">
      <dgm:prSet presAssocID="{B7DDAEA9-9E0A-41DF-B774-E6A0C211E2E9}" presName="connectorText" presStyleLbl="sibTrans2D1" presStyleIdx="1" presStyleCnt="2"/>
      <dgm:spPr/>
      <dgm:t>
        <a:bodyPr/>
        <a:lstStyle/>
        <a:p>
          <a:endParaRPr lang="es-EC"/>
        </a:p>
      </dgm:t>
    </dgm:pt>
    <dgm:pt modelId="{ACE65BB1-4C35-42E1-AC5E-DDE18F1F2D4C}" type="pres">
      <dgm:prSet presAssocID="{F5C00BF4-E1ED-431C-8A81-D2FC2CBF0E5E}" presName="node" presStyleLbl="node1" presStyleIdx="2" presStyleCnt="3">
        <dgm:presLayoutVars>
          <dgm:bulletEnabled val="1"/>
        </dgm:presLayoutVars>
      </dgm:prSet>
      <dgm:spPr/>
      <dgm:t>
        <a:bodyPr/>
        <a:lstStyle/>
        <a:p>
          <a:endParaRPr lang="es-EC"/>
        </a:p>
      </dgm:t>
    </dgm:pt>
  </dgm:ptLst>
  <dgm:cxnLst>
    <dgm:cxn modelId="{667EF082-E9F3-4292-B3EF-57172D7B887E}" type="presOf" srcId="{F5C00BF4-E1ED-431C-8A81-D2FC2CBF0E5E}" destId="{ACE65BB1-4C35-42E1-AC5E-DDE18F1F2D4C}" srcOrd="0" destOrd="0" presId="urn:microsoft.com/office/officeart/2005/8/layout/process1"/>
    <dgm:cxn modelId="{DC90B8AC-6FD5-4421-8AB8-59AEC95B6041}" type="presOf" srcId="{725475B5-0DE8-4994-BE39-1C7FAF6BE91B}" destId="{A8376807-4AF2-4FE8-8418-0BF17EC8ED85}" srcOrd="0" destOrd="0" presId="urn:microsoft.com/office/officeart/2005/8/layout/process1"/>
    <dgm:cxn modelId="{56BDB5CD-292D-49E7-B971-120621437B81}" srcId="{4E135C00-8F3C-4F7B-8E41-B7F325AAED70}" destId="{725475B5-0DE8-4994-BE39-1C7FAF6BE91B}" srcOrd="0" destOrd="0" parTransId="{7299FAA2-E65E-4359-87F6-90B4940BD32A}" sibTransId="{B2E19E9B-D3DE-4D27-8F4B-493EC33A1FB5}"/>
    <dgm:cxn modelId="{EEC966B6-57EA-42AB-A40F-D76446868026}" type="presOf" srcId="{4E135C00-8F3C-4F7B-8E41-B7F325AAED70}" destId="{92D31224-1E56-4A0B-A7E0-9479AA767DEB}" srcOrd="0" destOrd="0" presId="urn:microsoft.com/office/officeart/2005/8/layout/process1"/>
    <dgm:cxn modelId="{3D24F541-F1A3-43CD-804A-7895511B9D7E}" srcId="{4E135C00-8F3C-4F7B-8E41-B7F325AAED70}" destId="{F5C00BF4-E1ED-431C-8A81-D2FC2CBF0E5E}" srcOrd="2" destOrd="0" parTransId="{7AE44FCD-8893-4318-AEDD-82387F17CE85}" sibTransId="{87D39043-C993-4669-9272-786A331D26E8}"/>
    <dgm:cxn modelId="{5EABD97C-CA23-40A7-AFA0-D3D2BC29361C}" type="presOf" srcId="{B7DDAEA9-9E0A-41DF-B774-E6A0C211E2E9}" destId="{7F7356CC-C622-4DA5-B9D3-64A7300C977D}" srcOrd="1" destOrd="0" presId="urn:microsoft.com/office/officeart/2005/8/layout/process1"/>
    <dgm:cxn modelId="{01DE010A-3DF0-4585-86E1-9A7D17D4BC14}" type="presOf" srcId="{95570B16-B6E0-40A7-874B-36A8B094AFC0}" destId="{0A7420FD-4939-4E79-B124-CAE7E8785733}" srcOrd="0" destOrd="0" presId="urn:microsoft.com/office/officeart/2005/8/layout/process1"/>
    <dgm:cxn modelId="{D77E0A07-EC76-4F37-8232-04E7F6CD33C1}" srcId="{4E135C00-8F3C-4F7B-8E41-B7F325AAED70}" destId="{95570B16-B6E0-40A7-874B-36A8B094AFC0}" srcOrd="1" destOrd="0" parTransId="{B903FDA5-0624-43CE-B7A9-87073B1B6BD8}" sibTransId="{B7DDAEA9-9E0A-41DF-B774-E6A0C211E2E9}"/>
    <dgm:cxn modelId="{A79ECD0D-A407-46BA-8F55-94E97BD6044B}" type="presOf" srcId="{B2E19E9B-D3DE-4D27-8F4B-493EC33A1FB5}" destId="{2FE62968-C74F-43DC-973A-595A17B68DDD}" srcOrd="1" destOrd="0" presId="urn:microsoft.com/office/officeart/2005/8/layout/process1"/>
    <dgm:cxn modelId="{A7326E09-B3D6-4976-A7B9-54CD6F444E59}" type="presOf" srcId="{B2E19E9B-D3DE-4D27-8F4B-493EC33A1FB5}" destId="{2C087378-8F82-4A24-8838-DD45D14743D7}" srcOrd="0" destOrd="0" presId="urn:microsoft.com/office/officeart/2005/8/layout/process1"/>
    <dgm:cxn modelId="{3C55C810-DF7B-4B47-8472-D688F055C7BD}" type="presOf" srcId="{B7DDAEA9-9E0A-41DF-B774-E6A0C211E2E9}" destId="{642E2BF8-E13D-4965-A0A3-A26AFD86CB2C}" srcOrd="0" destOrd="0" presId="urn:microsoft.com/office/officeart/2005/8/layout/process1"/>
    <dgm:cxn modelId="{66DAD6DA-9A80-451E-96ED-067DAE8D7B5D}" type="presParOf" srcId="{92D31224-1E56-4A0B-A7E0-9479AA767DEB}" destId="{A8376807-4AF2-4FE8-8418-0BF17EC8ED85}" srcOrd="0" destOrd="0" presId="urn:microsoft.com/office/officeart/2005/8/layout/process1"/>
    <dgm:cxn modelId="{D78AE25C-D440-4E69-A405-FDF0F57D074F}" type="presParOf" srcId="{92D31224-1E56-4A0B-A7E0-9479AA767DEB}" destId="{2C087378-8F82-4A24-8838-DD45D14743D7}" srcOrd="1" destOrd="0" presId="urn:microsoft.com/office/officeart/2005/8/layout/process1"/>
    <dgm:cxn modelId="{9A1062BF-22A5-4FF9-B6CF-CC094127FB76}" type="presParOf" srcId="{2C087378-8F82-4A24-8838-DD45D14743D7}" destId="{2FE62968-C74F-43DC-973A-595A17B68DDD}" srcOrd="0" destOrd="0" presId="urn:microsoft.com/office/officeart/2005/8/layout/process1"/>
    <dgm:cxn modelId="{DD363C46-46BC-4028-B1F3-749C7EDDEF30}" type="presParOf" srcId="{92D31224-1E56-4A0B-A7E0-9479AA767DEB}" destId="{0A7420FD-4939-4E79-B124-CAE7E8785733}" srcOrd="2" destOrd="0" presId="urn:microsoft.com/office/officeart/2005/8/layout/process1"/>
    <dgm:cxn modelId="{1BC79E41-0AEF-453D-85A0-5FADE9BF8E39}" type="presParOf" srcId="{92D31224-1E56-4A0B-A7E0-9479AA767DEB}" destId="{642E2BF8-E13D-4965-A0A3-A26AFD86CB2C}" srcOrd="3" destOrd="0" presId="urn:microsoft.com/office/officeart/2005/8/layout/process1"/>
    <dgm:cxn modelId="{27102BD6-3DCC-4AFC-9F26-E8CCF11416F2}" type="presParOf" srcId="{642E2BF8-E13D-4965-A0A3-A26AFD86CB2C}" destId="{7F7356CC-C622-4DA5-B9D3-64A7300C977D}" srcOrd="0" destOrd="0" presId="urn:microsoft.com/office/officeart/2005/8/layout/process1"/>
    <dgm:cxn modelId="{7074E1DF-79B5-4F30-8D90-B8D983DF98F3}" type="presParOf" srcId="{92D31224-1E56-4A0B-A7E0-9479AA767DEB}" destId="{ACE65BB1-4C35-42E1-AC5E-DDE18F1F2D4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E764A-159A-4387-963A-B1D704EBF8F8}" type="doc">
      <dgm:prSet loTypeId="urn:microsoft.com/office/officeart/2009/3/layout/IncreasingArrowsProcess" loCatId="process" qsTypeId="urn:microsoft.com/office/officeart/2005/8/quickstyle/simple5" qsCatId="simple" csTypeId="urn:microsoft.com/office/officeart/2005/8/colors/colorful1" csCatId="colorful" phldr="1"/>
      <dgm:spPr/>
      <dgm:t>
        <a:bodyPr/>
        <a:lstStyle/>
        <a:p>
          <a:endParaRPr lang="es-EC"/>
        </a:p>
      </dgm:t>
    </dgm:pt>
    <dgm:pt modelId="{07D594D8-E935-4292-AF55-708C6C942399}">
      <dgm:prSet phldrT="[Texto]" custT="1"/>
      <dgm:spPr/>
      <dgm:t>
        <a:bodyPr/>
        <a:lstStyle/>
        <a:p>
          <a:pPr algn="ctr"/>
          <a:r>
            <a:rPr lang="es-EC" sz="1800" b="1" dirty="0" smtClean="0">
              <a:latin typeface="+mn-lt"/>
            </a:rPr>
            <a:t>Muestreo:</a:t>
          </a:r>
          <a:r>
            <a:rPr lang="es-EC" sz="1800" dirty="0" smtClean="0">
              <a:latin typeface="+mn-lt"/>
            </a:rPr>
            <a:t> </a:t>
          </a:r>
        </a:p>
        <a:p>
          <a:pPr algn="ctr"/>
          <a:r>
            <a:rPr lang="es-ES" sz="1800" dirty="0" smtClean="0">
              <a:latin typeface="+mn-lt"/>
            </a:rPr>
            <a:t>El Oro, (Zaruma y Portovelo)</a:t>
          </a:r>
        </a:p>
        <a:p>
          <a:pPr algn="ctr"/>
          <a:endParaRPr lang="en-US" sz="1800" b="1" noProof="0" dirty="0" smtClean="0">
            <a:effectLst/>
            <a:latin typeface="+mn-lt"/>
            <a:ea typeface="Calibri" panose="020F0502020204030204" pitchFamily="34" charset="0"/>
            <a:cs typeface="Times New Roman" panose="02020603050405020304" pitchFamily="18" charset="0"/>
          </a:endParaRPr>
        </a:p>
        <a:p>
          <a:pPr algn="ctr"/>
          <a:r>
            <a:rPr lang="en-US" sz="1800" b="1" noProof="0" dirty="0" err="1" smtClean="0">
              <a:effectLst/>
              <a:latin typeface="+mn-lt"/>
              <a:ea typeface="Calibri" panose="020F0502020204030204" pitchFamily="34" charset="0"/>
              <a:cs typeface="Times New Roman" panose="02020603050405020304" pitchFamily="18" charset="0"/>
            </a:rPr>
            <a:t>Ensayos</a:t>
          </a:r>
          <a:r>
            <a:rPr lang="en-US" sz="1800" b="1" noProof="0" dirty="0" smtClean="0">
              <a:effectLst/>
              <a:latin typeface="+mn-lt"/>
              <a:ea typeface="Calibri" panose="020F0502020204030204" pitchFamily="34" charset="0"/>
              <a:cs typeface="Times New Roman" panose="02020603050405020304" pitchFamily="18" charset="0"/>
            </a:rPr>
            <a:t> </a:t>
          </a:r>
          <a:r>
            <a:rPr lang="en-US" sz="1800" b="1" noProof="0" dirty="0" err="1" smtClean="0">
              <a:effectLst/>
              <a:latin typeface="+mn-lt"/>
              <a:ea typeface="Calibri" panose="020F0502020204030204" pitchFamily="34" charset="0"/>
              <a:cs typeface="Times New Roman" panose="02020603050405020304" pitchFamily="18" charset="0"/>
            </a:rPr>
            <a:t>experimentales</a:t>
          </a:r>
          <a:r>
            <a:rPr lang="en-US" sz="1800" b="1" noProof="0" dirty="0" smtClean="0">
              <a:effectLst/>
              <a:latin typeface="+mn-lt"/>
              <a:ea typeface="Calibri" panose="020F0502020204030204" pitchFamily="34" charset="0"/>
              <a:cs typeface="Times New Roman" panose="02020603050405020304" pitchFamily="18" charset="0"/>
            </a:rPr>
            <a:t>:</a:t>
          </a:r>
          <a:r>
            <a:rPr lang="es-ES" sz="1800" b="1" dirty="0" smtClean="0">
              <a:effectLst/>
              <a:latin typeface="+mn-lt"/>
              <a:ea typeface="Calibri" panose="020F0502020204030204" pitchFamily="34" charset="0"/>
              <a:cs typeface="Times New Roman" panose="02020603050405020304" pitchFamily="18" charset="0"/>
            </a:rPr>
            <a:t> </a:t>
          </a:r>
        </a:p>
        <a:p>
          <a:pPr algn="ctr"/>
          <a:r>
            <a:rPr lang="es-EC" sz="1800" b="0" noProof="0" dirty="0" smtClean="0">
              <a:effectLst/>
              <a:latin typeface="+mn-lt"/>
              <a:ea typeface="Calibri" panose="020F0502020204030204" pitchFamily="34" charset="0"/>
              <a:cs typeface="Times New Roman" panose="02020603050405020304" pitchFamily="18" charset="0"/>
            </a:rPr>
            <a:t>Laboratorio de Materiales Avanzados</a:t>
          </a:r>
          <a:r>
            <a:rPr lang="es-ES" sz="1800" dirty="0" smtClean="0">
              <a:effectLst/>
              <a:latin typeface="+mn-lt"/>
              <a:ea typeface="Calibri" panose="020F0502020204030204" pitchFamily="34" charset="0"/>
              <a:cs typeface="Times New Roman" panose="02020603050405020304" pitchFamily="18" charset="0"/>
            </a:rPr>
            <a:t>, CENCINAT.</a:t>
          </a:r>
        </a:p>
        <a:p>
          <a:pPr algn="ctr"/>
          <a:r>
            <a:rPr lang="es-ES" sz="1800" dirty="0" smtClean="0">
              <a:effectLst/>
              <a:latin typeface="+mn-lt"/>
              <a:cs typeface="Times New Roman" panose="02020603050405020304" pitchFamily="18" charset="0"/>
            </a:rPr>
            <a:t>Laboratorio de Tecnología Ambiental, </a:t>
          </a:r>
          <a:r>
            <a:rPr lang="es-ES" sz="1800" dirty="0" err="1" smtClean="0">
              <a:effectLst/>
              <a:latin typeface="+mn-lt"/>
              <a:cs typeface="Times New Roman" panose="02020603050405020304" pitchFamily="18" charset="0"/>
            </a:rPr>
            <a:t>USC</a:t>
          </a:r>
          <a:r>
            <a:rPr lang="es-ES" sz="1800" dirty="0" smtClean="0">
              <a:effectLst/>
              <a:latin typeface="+mn-lt"/>
              <a:cs typeface="Times New Roman" panose="02020603050405020304" pitchFamily="18" charset="0"/>
            </a:rPr>
            <a:t>.</a:t>
          </a:r>
          <a:endParaRPr lang="es-ES" sz="1800" dirty="0" smtClean="0">
            <a:latin typeface="+mn-lt"/>
          </a:endParaRPr>
        </a:p>
      </dgm:t>
    </dgm:pt>
    <dgm:pt modelId="{58DA5A62-B513-449B-8B62-A81BF2E0E7B4}" type="parTrans" cxnId="{D7C335EA-B4E9-44F4-AB28-0E6D7C6C8F49}">
      <dgm:prSet/>
      <dgm:spPr/>
      <dgm:t>
        <a:bodyPr/>
        <a:lstStyle/>
        <a:p>
          <a:endParaRPr lang="es-EC" sz="1800">
            <a:latin typeface="+mn-lt"/>
          </a:endParaRPr>
        </a:p>
      </dgm:t>
    </dgm:pt>
    <dgm:pt modelId="{CBB2F034-A6B8-4C5A-B2A0-E0489EB66EA3}" type="sibTrans" cxnId="{D7C335EA-B4E9-44F4-AB28-0E6D7C6C8F49}">
      <dgm:prSet/>
      <dgm:spPr/>
      <dgm:t>
        <a:bodyPr/>
        <a:lstStyle/>
        <a:p>
          <a:endParaRPr lang="es-EC" sz="1800">
            <a:latin typeface="+mn-lt"/>
          </a:endParaRPr>
        </a:p>
      </dgm:t>
    </dgm:pt>
    <dgm:pt modelId="{E694B847-45DB-4143-8BCE-C903D53BE019}">
      <dgm:prSet phldrT="[Texto]" custT="1"/>
      <dgm:spPr/>
      <dgm:t>
        <a:bodyPr/>
        <a:lstStyle/>
        <a:p>
          <a:r>
            <a:rPr lang="es-EC" sz="1800" b="1" noProof="0" dirty="0" smtClean="0">
              <a:latin typeface="+mn-lt"/>
            </a:rPr>
            <a:t> </a:t>
          </a:r>
          <a:endParaRPr lang="en-US" sz="1800" b="1" noProof="0" dirty="0">
            <a:latin typeface="+mn-lt"/>
          </a:endParaRPr>
        </a:p>
      </dgm:t>
    </dgm:pt>
    <dgm:pt modelId="{8F13F52D-EAB1-4309-A0E3-2F55C4442402}" type="sibTrans" cxnId="{EBBAD8F0-B43E-4C31-BF56-FCDAB61A9977}">
      <dgm:prSet/>
      <dgm:spPr/>
      <dgm:t>
        <a:bodyPr/>
        <a:lstStyle/>
        <a:p>
          <a:endParaRPr lang="es-EC" sz="1800">
            <a:latin typeface="+mn-lt"/>
          </a:endParaRPr>
        </a:p>
      </dgm:t>
    </dgm:pt>
    <dgm:pt modelId="{94F7CFEF-FE7B-4293-A681-C89EA63055BE}" type="parTrans" cxnId="{EBBAD8F0-B43E-4C31-BF56-FCDAB61A9977}">
      <dgm:prSet/>
      <dgm:spPr/>
      <dgm:t>
        <a:bodyPr/>
        <a:lstStyle/>
        <a:p>
          <a:endParaRPr lang="es-EC" sz="1800">
            <a:latin typeface="+mn-lt"/>
          </a:endParaRPr>
        </a:p>
      </dgm:t>
    </dgm:pt>
    <dgm:pt modelId="{CDFFF619-9FA4-4247-939B-2D6F88471529}" type="pres">
      <dgm:prSet presAssocID="{B9DE764A-159A-4387-963A-B1D704EBF8F8}" presName="Name0" presStyleCnt="0">
        <dgm:presLayoutVars>
          <dgm:chMax val="5"/>
          <dgm:chPref val="5"/>
          <dgm:dir/>
          <dgm:animLvl val="lvl"/>
        </dgm:presLayoutVars>
      </dgm:prSet>
      <dgm:spPr/>
      <dgm:t>
        <a:bodyPr/>
        <a:lstStyle/>
        <a:p>
          <a:endParaRPr lang="es-EC"/>
        </a:p>
      </dgm:t>
    </dgm:pt>
    <dgm:pt modelId="{99BC1935-8277-4719-846A-86F6D8C84AF1}" type="pres">
      <dgm:prSet presAssocID="{E694B847-45DB-4143-8BCE-C903D53BE019}" presName="parentText1" presStyleLbl="node1" presStyleIdx="0" presStyleCnt="1" custLinFactNeighborY="-72977">
        <dgm:presLayoutVars>
          <dgm:chMax/>
          <dgm:chPref val="3"/>
          <dgm:bulletEnabled val="1"/>
        </dgm:presLayoutVars>
      </dgm:prSet>
      <dgm:spPr/>
      <dgm:t>
        <a:bodyPr/>
        <a:lstStyle/>
        <a:p>
          <a:endParaRPr lang="es-EC"/>
        </a:p>
      </dgm:t>
    </dgm:pt>
    <dgm:pt modelId="{41B78E56-DBD3-43AD-929C-DEF8D29243EB}" type="pres">
      <dgm:prSet presAssocID="{E694B847-45DB-4143-8BCE-C903D53BE019}" presName="childText1" presStyleLbl="solidAlignAcc1" presStyleIdx="0" presStyleCnt="1" custScaleY="153326">
        <dgm:presLayoutVars>
          <dgm:chMax val="0"/>
          <dgm:chPref val="0"/>
          <dgm:bulletEnabled val="1"/>
        </dgm:presLayoutVars>
      </dgm:prSet>
      <dgm:spPr/>
      <dgm:t>
        <a:bodyPr/>
        <a:lstStyle/>
        <a:p>
          <a:endParaRPr lang="es-EC"/>
        </a:p>
      </dgm:t>
    </dgm:pt>
  </dgm:ptLst>
  <dgm:cxnLst>
    <dgm:cxn modelId="{D7C335EA-B4E9-44F4-AB28-0E6D7C6C8F49}" srcId="{E694B847-45DB-4143-8BCE-C903D53BE019}" destId="{07D594D8-E935-4292-AF55-708C6C942399}" srcOrd="0" destOrd="0" parTransId="{58DA5A62-B513-449B-8B62-A81BF2E0E7B4}" sibTransId="{CBB2F034-A6B8-4C5A-B2A0-E0489EB66EA3}"/>
    <dgm:cxn modelId="{95621F94-085D-4141-8A33-EBE64C33BED3}" type="presOf" srcId="{E694B847-45DB-4143-8BCE-C903D53BE019}" destId="{99BC1935-8277-4719-846A-86F6D8C84AF1}" srcOrd="0" destOrd="0" presId="urn:microsoft.com/office/officeart/2009/3/layout/IncreasingArrowsProcess"/>
    <dgm:cxn modelId="{EBBAD8F0-B43E-4C31-BF56-FCDAB61A9977}" srcId="{B9DE764A-159A-4387-963A-B1D704EBF8F8}" destId="{E694B847-45DB-4143-8BCE-C903D53BE019}" srcOrd="0" destOrd="0" parTransId="{94F7CFEF-FE7B-4293-A681-C89EA63055BE}" sibTransId="{8F13F52D-EAB1-4309-A0E3-2F55C4442402}"/>
    <dgm:cxn modelId="{24503D76-FCF3-473F-9D36-0DF96D4B1CA7}" type="presOf" srcId="{07D594D8-E935-4292-AF55-708C6C942399}" destId="{41B78E56-DBD3-43AD-929C-DEF8D29243EB}" srcOrd="0" destOrd="0" presId="urn:microsoft.com/office/officeart/2009/3/layout/IncreasingArrowsProcess"/>
    <dgm:cxn modelId="{B4ADEA70-BA97-4CC8-B39F-6F0220BF6C92}" type="presOf" srcId="{B9DE764A-159A-4387-963A-B1D704EBF8F8}" destId="{CDFFF619-9FA4-4247-939B-2D6F88471529}" srcOrd="0" destOrd="0" presId="urn:microsoft.com/office/officeart/2009/3/layout/IncreasingArrowsProcess"/>
    <dgm:cxn modelId="{108121A7-3A88-4313-AD47-36545776101D}" type="presParOf" srcId="{CDFFF619-9FA4-4247-939B-2D6F88471529}" destId="{99BC1935-8277-4719-846A-86F6D8C84AF1}" srcOrd="0" destOrd="0" presId="urn:microsoft.com/office/officeart/2009/3/layout/IncreasingArrowsProcess"/>
    <dgm:cxn modelId="{97D9AE3E-B1F2-46E8-96CE-5FD80415E0AE}" type="presParOf" srcId="{CDFFF619-9FA4-4247-939B-2D6F88471529}" destId="{41B78E56-DBD3-43AD-929C-DEF8D29243EB}"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70753E-B449-4EFD-921C-85FE5F160BD2}" type="doc">
      <dgm:prSet loTypeId="urn:microsoft.com/office/officeart/2005/8/layout/lProcess3" loCatId="process" qsTypeId="urn:microsoft.com/office/officeart/2005/8/quickstyle/simple5" qsCatId="simple" csTypeId="urn:microsoft.com/office/officeart/2005/8/colors/colorful3" csCatId="colorful" phldr="1"/>
      <dgm:spPr/>
      <dgm:t>
        <a:bodyPr/>
        <a:lstStyle/>
        <a:p>
          <a:endParaRPr lang="es-EC"/>
        </a:p>
      </dgm:t>
    </dgm:pt>
    <dgm:pt modelId="{0985E62F-A10F-4B0F-9AD6-0BB1A46F1481}">
      <dgm:prSet phldrT="[Texto]" custT="1"/>
      <dgm:spPr/>
      <dgm:t>
        <a:bodyPr/>
        <a:lstStyle/>
        <a:p>
          <a:r>
            <a:rPr lang="es-EC" sz="1800" b="1" noProof="0" dirty="0" smtClean="0">
              <a:solidFill>
                <a:schemeClr val="tx1"/>
              </a:solidFill>
            </a:rPr>
            <a:t>Ensayos de laboratorio</a:t>
          </a:r>
          <a:endParaRPr lang="en-US" sz="1800" b="1" noProof="0" dirty="0">
            <a:solidFill>
              <a:schemeClr val="tx1"/>
            </a:solidFill>
          </a:endParaRPr>
        </a:p>
      </dgm:t>
    </dgm:pt>
    <dgm:pt modelId="{EAD0DE49-96A0-4326-A2D7-09C511D9094F}" type="parTrans" cxnId="{4AF048A1-2218-44F1-A9D4-1EB06D8749DB}">
      <dgm:prSet/>
      <dgm:spPr/>
      <dgm:t>
        <a:bodyPr/>
        <a:lstStyle/>
        <a:p>
          <a:endParaRPr lang="es-EC" sz="1800">
            <a:solidFill>
              <a:schemeClr val="tx1"/>
            </a:solidFill>
          </a:endParaRPr>
        </a:p>
      </dgm:t>
    </dgm:pt>
    <dgm:pt modelId="{6A915AFB-2D03-436B-BF26-329260FC1C93}" type="sibTrans" cxnId="{4AF048A1-2218-44F1-A9D4-1EB06D8749DB}">
      <dgm:prSet/>
      <dgm:spPr/>
      <dgm:t>
        <a:bodyPr/>
        <a:lstStyle/>
        <a:p>
          <a:endParaRPr lang="es-EC" sz="1800">
            <a:solidFill>
              <a:schemeClr val="tx1"/>
            </a:solidFill>
          </a:endParaRPr>
        </a:p>
      </dgm:t>
    </dgm:pt>
    <dgm:pt modelId="{146D372C-0F6E-44C0-9C16-64874C02C8F2}">
      <dgm:prSet phldrT="[Texto]" custT="1"/>
      <dgm:spPr/>
      <dgm:t>
        <a:bodyPr/>
        <a:lstStyle/>
        <a:p>
          <a:r>
            <a:rPr lang="es-EC" sz="1800" b="1" noProof="0" dirty="0" smtClean="0">
              <a:solidFill>
                <a:schemeClr val="tx1"/>
              </a:solidFill>
            </a:rPr>
            <a:t>Modelamiento</a:t>
          </a:r>
          <a:endParaRPr lang="es-EC" sz="1800" b="1" noProof="0" dirty="0">
            <a:solidFill>
              <a:schemeClr val="tx1"/>
            </a:solidFill>
          </a:endParaRPr>
        </a:p>
      </dgm:t>
    </dgm:pt>
    <dgm:pt modelId="{3FD7F36E-8462-4232-9DEF-805CCED915B6}" type="parTrans" cxnId="{1899D7C1-E799-4089-9A58-B347633D224A}">
      <dgm:prSet/>
      <dgm:spPr/>
      <dgm:t>
        <a:bodyPr/>
        <a:lstStyle/>
        <a:p>
          <a:endParaRPr lang="es-EC" sz="1800">
            <a:solidFill>
              <a:schemeClr val="tx1"/>
            </a:solidFill>
          </a:endParaRPr>
        </a:p>
      </dgm:t>
    </dgm:pt>
    <dgm:pt modelId="{F3A98B50-2F47-4A16-B68D-7467F00A4064}" type="sibTrans" cxnId="{1899D7C1-E799-4089-9A58-B347633D224A}">
      <dgm:prSet/>
      <dgm:spPr/>
      <dgm:t>
        <a:bodyPr/>
        <a:lstStyle/>
        <a:p>
          <a:endParaRPr lang="es-EC" sz="1800">
            <a:solidFill>
              <a:schemeClr val="tx1"/>
            </a:solidFill>
          </a:endParaRPr>
        </a:p>
      </dgm:t>
    </dgm:pt>
    <dgm:pt modelId="{E15182E6-6267-4CB7-BF36-11CFAD9D7494}">
      <dgm:prSet phldrT="[Texto]" custT="1"/>
      <dgm:spPr/>
      <dgm:t>
        <a:bodyPr/>
        <a:lstStyle/>
        <a:p>
          <a:r>
            <a:rPr lang="es-ES" sz="1800" i="0" dirty="0" smtClean="0">
              <a:solidFill>
                <a:schemeClr val="tx1"/>
              </a:solidFill>
            </a:rPr>
            <a:t>Standard </a:t>
          </a:r>
          <a:r>
            <a:rPr lang="en-US" sz="1800" i="0" noProof="0" dirty="0" smtClean="0">
              <a:solidFill>
                <a:schemeClr val="tx1"/>
              </a:solidFill>
            </a:rPr>
            <a:t>Methods 18th Edition </a:t>
          </a:r>
          <a:r>
            <a:rPr lang="es-ES" sz="1800" dirty="0" smtClean="0">
              <a:solidFill>
                <a:schemeClr val="tx1"/>
              </a:solidFill>
            </a:rPr>
            <a:t>(1992). </a:t>
          </a:r>
          <a:endParaRPr lang="es-EC" sz="1800" dirty="0">
            <a:solidFill>
              <a:schemeClr val="tx1"/>
            </a:solidFill>
          </a:endParaRPr>
        </a:p>
      </dgm:t>
    </dgm:pt>
    <dgm:pt modelId="{113D343D-F536-4FA9-BF4C-E744EC134F0B}" type="parTrans" cxnId="{B8880005-D8E8-4802-98BE-D551CCE238D1}">
      <dgm:prSet/>
      <dgm:spPr/>
      <dgm:t>
        <a:bodyPr/>
        <a:lstStyle/>
        <a:p>
          <a:endParaRPr lang="es-EC" sz="1800">
            <a:solidFill>
              <a:schemeClr val="tx1"/>
            </a:solidFill>
          </a:endParaRPr>
        </a:p>
      </dgm:t>
    </dgm:pt>
    <dgm:pt modelId="{8BC5929E-881F-4E86-BD96-8AE5B5CD2D55}" type="sibTrans" cxnId="{B8880005-D8E8-4802-98BE-D551CCE238D1}">
      <dgm:prSet/>
      <dgm:spPr/>
      <dgm:t>
        <a:bodyPr/>
        <a:lstStyle/>
        <a:p>
          <a:endParaRPr lang="es-EC" sz="1800">
            <a:solidFill>
              <a:schemeClr val="tx1"/>
            </a:solidFill>
          </a:endParaRPr>
        </a:p>
      </dgm:t>
    </dgm:pt>
    <dgm:pt modelId="{5C3CCC28-4221-464C-99B4-A625F7E082EF}">
      <dgm:prSet phldrT="[Texto]" custT="1"/>
      <dgm:spPr/>
      <dgm:t>
        <a:bodyPr/>
        <a:lstStyle/>
        <a:p>
          <a:r>
            <a:rPr lang="es-EC" sz="1800" dirty="0" smtClean="0">
              <a:solidFill>
                <a:schemeClr val="tx1"/>
              </a:solidFill>
            </a:rPr>
            <a:t>Software Vensim PLEx32</a:t>
          </a:r>
          <a:endParaRPr lang="es-EC" sz="1800" dirty="0">
            <a:solidFill>
              <a:schemeClr val="tx1"/>
            </a:solidFill>
          </a:endParaRPr>
        </a:p>
      </dgm:t>
    </dgm:pt>
    <dgm:pt modelId="{D272456F-0B8E-4AB0-A24D-668B85144758}" type="parTrans" cxnId="{A2EEC2A5-BA93-48F3-BB01-138B73927A7D}">
      <dgm:prSet/>
      <dgm:spPr/>
      <dgm:t>
        <a:bodyPr/>
        <a:lstStyle/>
        <a:p>
          <a:endParaRPr lang="es-EC" sz="1800">
            <a:solidFill>
              <a:schemeClr val="tx1"/>
            </a:solidFill>
          </a:endParaRPr>
        </a:p>
      </dgm:t>
    </dgm:pt>
    <dgm:pt modelId="{F7822852-DAD9-423C-8729-2B1A3DEE57DB}" type="sibTrans" cxnId="{A2EEC2A5-BA93-48F3-BB01-138B73927A7D}">
      <dgm:prSet/>
      <dgm:spPr/>
      <dgm:t>
        <a:bodyPr/>
        <a:lstStyle/>
        <a:p>
          <a:endParaRPr lang="es-EC" sz="1800">
            <a:solidFill>
              <a:schemeClr val="tx1"/>
            </a:solidFill>
          </a:endParaRPr>
        </a:p>
      </dgm:t>
    </dgm:pt>
    <dgm:pt modelId="{1E1987FB-7457-451C-ADAF-E196AED25427}">
      <dgm:prSet phldrT="[Texto]" custT="1"/>
      <dgm:spPr/>
      <dgm:t>
        <a:bodyPr/>
        <a:lstStyle/>
        <a:p>
          <a:r>
            <a:rPr lang="es-EC" sz="1800" noProof="0" dirty="0" smtClean="0">
              <a:solidFill>
                <a:schemeClr val="tx1"/>
              </a:solidFill>
            </a:rPr>
            <a:t>Dinámica de sistemas</a:t>
          </a:r>
          <a:endParaRPr lang="es-EC" sz="1800" noProof="0" dirty="0">
            <a:solidFill>
              <a:schemeClr val="tx1"/>
            </a:solidFill>
          </a:endParaRPr>
        </a:p>
      </dgm:t>
    </dgm:pt>
    <dgm:pt modelId="{82A7991C-1F89-4CD1-BA72-E28A3889960A}" type="parTrans" cxnId="{2A67247A-3BF9-4D95-AC4D-37BC5BF339EE}">
      <dgm:prSet/>
      <dgm:spPr/>
      <dgm:t>
        <a:bodyPr/>
        <a:lstStyle/>
        <a:p>
          <a:endParaRPr lang="es-EC" sz="1800">
            <a:solidFill>
              <a:schemeClr val="tx1"/>
            </a:solidFill>
          </a:endParaRPr>
        </a:p>
      </dgm:t>
    </dgm:pt>
    <dgm:pt modelId="{E5725947-E620-4B60-A201-6B5796438402}" type="sibTrans" cxnId="{2A67247A-3BF9-4D95-AC4D-37BC5BF339EE}">
      <dgm:prSet/>
      <dgm:spPr/>
      <dgm:t>
        <a:bodyPr/>
        <a:lstStyle/>
        <a:p>
          <a:endParaRPr lang="es-EC" sz="1800">
            <a:solidFill>
              <a:schemeClr val="tx1"/>
            </a:solidFill>
          </a:endParaRPr>
        </a:p>
      </dgm:t>
    </dgm:pt>
    <dgm:pt modelId="{7BCD6BD6-122D-4D07-8CC2-532C04F11B74}" type="pres">
      <dgm:prSet presAssocID="{A370753E-B449-4EFD-921C-85FE5F160BD2}" presName="Name0" presStyleCnt="0">
        <dgm:presLayoutVars>
          <dgm:chPref val="3"/>
          <dgm:dir/>
          <dgm:animLvl val="lvl"/>
          <dgm:resizeHandles/>
        </dgm:presLayoutVars>
      </dgm:prSet>
      <dgm:spPr/>
      <dgm:t>
        <a:bodyPr/>
        <a:lstStyle/>
        <a:p>
          <a:endParaRPr lang="es-EC"/>
        </a:p>
      </dgm:t>
    </dgm:pt>
    <dgm:pt modelId="{69018617-A90D-419F-B9BC-5945EBA5301C}" type="pres">
      <dgm:prSet presAssocID="{0985E62F-A10F-4B0F-9AD6-0BB1A46F1481}" presName="horFlow" presStyleCnt="0"/>
      <dgm:spPr/>
      <dgm:t>
        <a:bodyPr/>
        <a:lstStyle/>
        <a:p>
          <a:endParaRPr lang="en-US"/>
        </a:p>
      </dgm:t>
    </dgm:pt>
    <dgm:pt modelId="{E28D626D-FF5F-4E0B-BB46-E7E694BD737A}" type="pres">
      <dgm:prSet presAssocID="{0985E62F-A10F-4B0F-9AD6-0BB1A46F1481}" presName="bigChev" presStyleLbl="node1" presStyleIdx="0" presStyleCnt="2" custLinFactX="18984" custLinFactNeighborX="100000" custLinFactNeighborY="-56443"/>
      <dgm:spPr/>
      <dgm:t>
        <a:bodyPr/>
        <a:lstStyle/>
        <a:p>
          <a:endParaRPr lang="es-EC"/>
        </a:p>
      </dgm:t>
    </dgm:pt>
    <dgm:pt modelId="{E6226C68-DC64-44CD-B2CA-966541FAA6F5}" type="pres">
      <dgm:prSet presAssocID="{113D343D-F536-4FA9-BF4C-E744EC134F0B}" presName="parTrans" presStyleCnt="0"/>
      <dgm:spPr/>
      <dgm:t>
        <a:bodyPr/>
        <a:lstStyle/>
        <a:p>
          <a:endParaRPr lang="en-US"/>
        </a:p>
      </dgm:t>
    </dgm:pt>
    <dgm:pt modelId="{1EFD4567-3B86-405C-B621-E97F4DB403BF}" type="pres">
      <dgm:prSet presAssocID="{E15182E6-6267-4CB7-BF36-11CFAD9D7494}" presName="node" presStyleLbl="alignAccFollowNode1" presStyleIdx="0" presStyleCnt="3" custLinFactX="23780" custLinFactNeighborX="100000" custLinFactNeighborY="-31498">
        <dgm:presLayoutVars>
          <dgm:bulletEnabled val="1"/>
        </dgm:presLayoutVars>
      </dgm:prSet>
      <dgm:spPr/>
      <dgm:t>
        <a:bodyPr/>
        <a:lstStyle/>
        <a:p>
          <a:endParaRPr lang="es-EC"/>
        </a:p>
      </dgm:t>
    </dgm:pt>
    <dgm:pt modelId="{F37B26D2-D3A9-4813-A669-0B02D88E3159}" type="pres">
      <dgm:prSet presAssocID="{0985E62F-A10F-4B0F-9AD6-0BB1A46F1481}" presName="vSp" presStyleCnt="0"/>
      <dgm:spPr/>
      <dgm:t>
        <a:bodyPr/>
        <a:lstStyle/>
        <a:p>
          <a:endParaRPr lang="en-US"/>
        </a:p>
      </dgm:t>
    </dgm:pt>
    <dgm:pt modelId="{D3C1D65F-A2B7-4A23-829A-96988B3A8863}" type="pres">
      <dgm:prSet presAssocID="{146D372C-0F6E-44C0-9C16-64874C02C8F2}" presName="horFlow" presStyleCnt="0"/>
      <dgm:spPr/>
      <dgm:t>
        <a:bodyPr/>
        <a:lstStyle/>
        <a:p>
          <a:endParaRPr lang="en-US"/>
        </a:p>
      </dgm:t>
    </dgm:pt>
    <dgm:pt modelId="{322DB63E-7BC5-409C-A81B-6C397A620D43}" type="pres">
      <dgm:prSet presAssocID="{146D372C-0F6E-44C0-9C16-64874C02C8F2}" presName="bigChev" presStyleLbl="node1" presStyleIdx="1" presStyleCnt="2"/>
      <dgm:spPr/>
      <dgm:t>
        <a:bodyPr/>
        <a:lstStyle/>
        <a:p>
          <a:endParaRPr lang="es-EC"/>
        </a:p>
      </dgm:t>
    </dgm:pt>
    <dgm:pt modelId="{F41EC810-D9F1-4A3D-9E38-2EEE4591EEA9}" type="pres">
      <dgm:prSet presAssocID="{D272456F-0B8E-4AB0-A24D-668B85144758}" presName="parTrans" presStyleCnt="0"/>
      <dgm:spPr/>
      <dgm:t>
        <a:bodyPr/>
        <a:lstStyle/>
        <a:p>
          <a:endParaRPr lang="en-US"/>
        </a:p>
      </dgm:t>
    </dgm:pt>
    <dgm:pt modelId="{7184EBA5-496D-40F8-88FC-E2D9F20E00E7}" type="pres">
      <dgm:prSet presAssocID="{5C3CCC28-4221-464C-99B4-A625F7E082EF}" presName="node" presStyleLbl="alignAccFollowNode1" presStyleIdx="1" presStyleCnt="3">
        <dgm:presLayoutVars>
          <dgm:bulletEnabled val="1"/>
        </dgm:presLayoutVars>
      </dgm:prSet>
      <dgm:spPr/>
      <dgm:t>
        <a:bodyPr/>
        <a:lstStyle/>
        <a:p>
          <a:endParaRPr lang="es-EC"/>
        </a:p>
      </dgm:t>
    </dgm:pt>
    <dgm:pt modelId="{7DBB4952-6497-4941-8129-7EF445CC7877}" type="pres">
      <dgm:prSet presAssocID="{F7822852-DAD9-423C-8729-2B1A3DEE57DB}" presName="sibTrans" presStyleCnt="0"/>
      <dgm:spPr/>
      <dgm:t>
        <a:bodyPr/>
        <a:lstStyle/>
        <a:p>
          <a:endParaRPr lang="en-US"/>
        </a:p>
      </dgm:t>
    </dgm:pt>
    <dgm:pt modelId="{482936B1-EE72-41DC-A6D3-A26FC21BFF23}" type="pres">
      <dgm:prSet presAssocID="{1E1987FB-7457-451C-ADAF-E196AED25427}" presName="node" presStyleLbl="alignAccFollowNode1" presStyleIdx="2" presStyleCnt="3">
        <dgm:presLayoutVars>
          <dgm:bulletEnabled val="1"/>
        </dgm:presLayoutVars>
      </dgm:prSet>
      <dgm:spPr/>
      <dgm:t>
        <a:bodyPr/>
        <a:lstStyle/>
        <a:p>
          <a:endParaRPr lang="es-EC"/>
        </a:p>
      </dgm:t>
    </dgm:pt>
  </dgm:ptLst>
  <dgm:cxnLst>
    <dgm:cxn modelId="{9C79D676-44C3-4809-8431-8028BEB16A96}" type="presOf" srcId="{0985E62F-A10F-4B0F-9AD6-0BB1A46F1481}" destId="{E28D626D-FF5F-4E0B-BB46-E7E694BD737A}" srcOrd="0" destOrd="0" presId="urn:microsoft.com/office/officeart/2005/8/layout/lProcess3"/>
    <dgm:cxn modelId="{B8880005-D8E8-4802-98BE-D551CCE238D1}" srcId="{0985E62F-A10F-4B0F-9AD6-0BB1A46F1481}" destId="{E15182E6-6267-4CB7-BF36-11CFAD9D7494}" srcOrd="0" destOrd="0" parTransId="{113D343D-F536-4FA9-BF4C-E744EC134F0B}" sibTransId="{8BC5929E-881F-4E86-BD96-8AE5B5CD2D55}"/>
    <dgm:cxn modelId="{841E1622-1873-429D-A912-CC4FE8B1C1E1}" type="presOf" srcId="{5C3CCC28-4221-464C-99B4-A625F7E082EF}" destId="{7184EBA5-496D-40F8-88FC-E2D9F20E00E7}" srcOrd="0" destOrd="0" presId="urn:microsoft.com/office/officeart/2005/8/layout/lProcess3"/>
    <dgm:cxn modelId="{60E1D6AA-1BD5-4051-904B-94088A70119E}" type="presOf" srcId="{146D372C-0F6E-44C0-9C16-64874C02C8F2}" destId="{322DB63E-7BC5-409C-A81B-6C397A620D43}" srcOrd="0" destOrd="0" presId="urn:microsoft.com/office/officeart/2005/8/layout/lProcess3"/>
    <dgm:cxn modelId="{A2EEC2A5-BA93-48F3-BB01-138B73927A7D}" srcId="{146D372C-0F6E-44C0-9C16-64874C02C8F2}" destId="{5C3CCC28-4221-464C-99B4-A625F7E082EF}" srcOrd="0" destOrd="0" parTransId="{D272456F-0B8E-4AB0-A24D-668B85144758}" sibTransId="{F7822852-DAD9-423C-8729-2B1A3DEE57DB}"/>
    <dgm:cxn modelId="{6B8D066C-442D-45D0-97F9-87246479BC59}" type="presOf" srcId="{1E1987FB-7457-451C-ADAF-E196AED25427}" destId="{482936B1-EE72-41DC-A6D3-A26FC21BFF23}" srcOrd="0" destOrd="0" presId="urn:microsoft.com/office/officeart/2005/8/layout/lProcess3"/>
    <dgm:cxn modelId="{4AF048A1-2218-44F1-A9D4-1EB06D8749DB}" srcId="{A370753E-B449-4EFD-921C-85FE5F160BD2}" destId="{0985E62F-A10F-4B0F-9AD6-0BB1A46F1481}" srcOrd="0" destOrd="0" parTransId="{EAD0DE49-96A0-4326-A2D7-09C511D9094F}" sibTransId="{6A915AFB-2D03-436B-BF26-329260FC1C93}"/>
    <dgm:cxn modelId="{1899D7C1-E799-4089-9A58-B347633D224A}" srcId="{A370753E-B449-4EFD-921C-85FE5F160BD2}" destId="{146D372C-0F6E-44C0-9C16-64874C02C8F2}" srcOrd="1" destOrd="0" parTransId="{3FD7F36E-8462-4232-9DEF-805CCED915B6}" sibTransId="{F3A98B50-2F47-4A16-B68D-7467F00A4064}"/>
    <dgm:cxn modelId="{2A67247A-3BF9-4D95-AC4D-37BC5BF339EE}" srcId="{146D372C-0F6E-44C0-9C16-64874C02C8F2}" destId="{1E1987FB-7457-451C-ADAF-E196AED25427}" srcOrd="1" destOrd="0" parTransId="{82A7991C-1F89-4CD1-BA72-E28A3889960A}" sibTransId="{E5725947-E620-4B60-A201-6B5796438402}"/>
    <dgm:cxn modelId="{B04F1767-A8F0-44FA-BA37-B29DAFF7F9A3}" type="presOf" srcId="{E15182E6-6267-4CB7-BF36-11CFAD9D7494}" destId="{1EFD4567-3B86-405C-B621-E97F4DB403BF}" srcOrd="0" destOrd="0" presId="urn:microsoft.com/office/officeart/2005/8/layout/lProcess3"/>
    <dgm:cxn modelId="{2B56066A-F4CC-47ED-A261-6D17524475D8}" type="presOf" srcId="{A370753E-B449-4EFD-921C-85FE5F160BD2}" destId="{7BCD6BD6-122D-4D07-8CC2-532C04F11B74}" srcOrd="0" destOrd="0" presId="urn:microsoft.com/office/officeart/2005/8/layout/lProcess3"/>
    <dgm:cxn modelId="{454AB515-9FF8-493F-850A-05F4BED87669}" type="presParOf" srcId="{7BCD6BD6-122D-4D07-8CC2-532C04F11B74}" destId="{69018617-A90D-419F-B9BC-5945EBA5301C}" srcOrd="0" destOrd="0" presId="urn:microsoft.com/office/officeart/2005/8/layout/lProcess3"/>
    <dgm:cxn modelId="{884046D1-7DB0-4911-8F62-67A8622F559C}" type="presParOf" srcId="{69018617-A90D-419F-B9BC-5945EBA5301C}" destId="{E28D626D-FF5F-4E0B-BB46-E7E694BD737A}" srcOrd="0" destOrd="0" presId="urn:microsoft.com/office/officeart/2005/8/layout/lProcess3"/>
    <dgm:cxn modelId="{3C89A383-240A-486E-A247-CD0993061772}" type="presParOf" srcId="{69018617-A90D-419F-B9BC-5945EBA5301C}" destId="{E6226C68-DC64-44CD-B2CA-966541FAA6F5}" srcOrd="1" destOrd="0" presId="urn:microsoft.com/office/officeart/2005/8/layout/lProcess3"/>
    <dgm:cxn modelId="{036BC07B-C7AB-447A-ABC4-6DE8E82CE9EA}" type="presParOf" srcId="{69018617-A90D-419F-B9BC-5945EBA5301C}" destId="{1EFD4567-3B86-405C-B621-E97F4DB403BF}" srcOrd="2" destOrd="0" presId="urn:microsoft.com/office/officeart/2005/8/layout/lProcess3"/>
    <dgm:cxn modelId="{60B493F0-520B-4BF9-8332-40D19A0DC3A6}" type="presParOf" srcId="{7BCD6BD6-122D-4D07-8CC2-532C04F11B74}" destId="{F37B26D2-D3A9-4813-A669-0B02D88E3159}" srcOrd="1" destOrd="0" presId="urn:microsoft.com/office/officeart/2005/8/layout/lProcess3"/>
    <dgm:cxn modelId="{39746AE9-47A5-4792-BC6E-B1C3C78DBD00}" type="presParOf" srcId="{7BCD6BD6-122D-4D07-8CC2-532C04F11B74}" destId="{D3C1D65F-A2B7-4A23-829A-96988B3A8863}" srcOrd="2" destOrd="0" presId="urn:microsoft.com/office/officeart/2005/8/layout/lProcess3"/>
    <dgm:cxn modelId="{698B96C2-0009-42C3-AF84-4676FBC7BD08}" type="presParOf" srcId="{D3C1D65F-A2B7-4A23-829A-96988B3A8863}" destId="{322DB63E-7BC5-409C-A81B-6C397A620D43}" srcOrd="0" destOrd="0" presId="urn:microsoft.com/office/officeart/2005/8/layout/lProcess3"/>
    <dgm:cxn modelId="{6133145B-396C-4E6F-8A85-B8492A40F887}" type="presParOf" srcId="{D3C1D65F-A2B7-4A23-829A-96988B3A8863}" destId="{F41EC810-D9F1-4A3D-9E38-2EEE4591EEA9}" srcOrd="1" destOrd="0" presId="urn:microsoft.com/office/officeart/2005/8/layout/lProcess3"/>
    <dgm:cxn modelId="{AE7FCA54-B172-4B9C-A09E-23847AC0CD96}" type="presParOf" srcId="{D3C1D65F-A2B7-4A23-829A-96988B3A8863}" destId="{7184EBA5-496D-40F8-88FC-E2D9F20E00E7}" srcOrd="2" destOrd="0" presId="urn:microsoft.com/office/officeart/2005/8/layout/lProcess3"/>
    <dgm:cxn modelId="{AC2FAF6A-2D16-423B-9BDD-A61F923F5CBD}" type="presParOf" srcId="{D3C1D65F-A2B7-4A23-829A-96988B3A8863}" destId="{7DBB4952-6497-4941-8129-7EF445CC7877}" srcOrd="3" destOrd="0" presId="urn:microsoft.com/office/officeart/2005/8/layout/lProcess3"/>
    <dgm:cxn modelId="{7EE2B1BE-821E-4B93-847B-F44B98D615A8}" type="presParOf" srcId="{D3C1D65F-A2B7-4A23-829A-96988B3A8863}" destId="{482936B1-EE72-41DC-A6D3-A26FC21BFF2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7072B-CADA-41F9-8526-3EF6ED333F3C}">
      <dsp:nvSpPr>
        <dsp:cNvPr id="0" name=""/>
        <dsp:cNvSpPr/>
      </dsp:nvSpPr>
      <dsp:spPr>
        <a:xfrm>
          <a:off x="5973" y="0"/>
          <a:ext cx="3636933" cy="2275339"/>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tx1"/>
              </a:solidFill>
            </a:rPr>
            <a:t>Macro Proyecto</a:t>
          </a:r>
          <a:endParaRPr lang="es-EC" sz="1800" b="1" kern="1200" dirty="0">
            <a:solidFill>
              <a:schemeClr val="tx1"/>
            </a:solidFill>
          </a:endParaRPr>
        </a:p>
        <a:p>
          <a:pPr marL="171450" lvl="1" indent="-171450" algn="ctr" defTabSz="800100">
            <a:lnSpc>
              <a:spcPct val="90000"/>
            </a:lnSpc>
            <a:spcBef>
              <a:spcPct val="0"/>
            </a:spcBef>
            <a:spcAft>
              <a:spcPct val="15000"/>
            </a:spcAft>
            <a:buChar char="••"/>
          </a:pPr>
          <a:r>
            <a:rPr lang="es-ES" sz="1800" i="1" kern="1200" dirty="0" smtClean="0">
              <a:solidFill>
                <a:schemeClr val="tx1"/>
              </a:solidFill>
              <a:ea typeface="Calibri" panose="020F0502020204030204" pitchFamily="34" charset="0"/>
            </a:rPr>
            <a:t>“</a:t>
          </a:r>
          <a:r>
            <a:rPr lang="es-EC" sz="1800" i="0" kern="1200" dirty="0" smtClean="0">
              <a:solidFill>
                <a:schemeClr val="tx1"/>
              </a:solidFill>
            </a:rPr>
            <a:t>Empleo de Tecnosoles, elaborados con residuos no peligrosos, en combinación con nanopartículas para recuperar suelos y aguas contaminados por actividades de explotación minera</a:t>
          </a:r>
          <a:r>
            <a:rPr lang="es-ES" sz="1800" kern="1200" dirty="0" smtClean="0">
              <a:solidFill>
                <a:schemeClr val="tx1"/>
              </a:solidFill>
              <a:ea typeface="Calibri" panose="020F0502020204030204" pitchFamily="34" charset="0"/>
            </a:rPr>
            <a:t>”</a:t>
          </a:r>
          <a:endParaRPr lang="es-EC" sz="1800" kern="1200" dirty="0">
            <a:solidFill>
              <a:schemeClr val="tx1"/>
            </a:solidFill>
          </a:endParaRPr>
        </a:p>
      </dsp:txBody>
      <dsp:txXfrm>
        <a:off x="72615" y="66642"/>
        <a:ext cx="3503649" cy="2142055"/>
      </dsp:txXfrm>
    </dsp:sp>
    <dsp:sp modelId="{283A2720-85E0-47C1-B667-D55F399065A9}">
      <dsp:nvSpPr>
        <dsp:cNvPr id="0" name=""/>
        <dsp:cNvSpPr/>
      </dsp:nvSpPr>
      <dsp:spPr>
        <a:xfrm rot="8096">
          <a:off x="4008092" y="692744"/>
          <a:ext cx="774198" cy="901959"/>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4008092" y="872863"/>
        <a:ext cx="541939" cy="541175"/>
      </dsp:txXfrm>
    </dsp:sp>
    <dsp:sp modelId="{E915E1BA-9EA6-49F2-9D33-AC9395199C33}">
      <dsp:nvSpPr>
        <dsp:cNvPr id="0" name=""/>
        <dsp:cNvSpPr/>
      </dsp:nvSpPr>
      <dsp:spPr>
        <a:xfrm>
          <a:off x="5103654" y="0"/>
          <a:ext cx="3636933" cy="2299350"/>
        </a:xfrm>
        <a:prstGeom prst="roundRect">
          <a:avLst>
            <a:gd name="adj" fmla="val 10000"/>
          </a:avLst>
        </a:prstGeom>
        <a:gradFill rotWithShape="0">
          <a:gsLst>
            <a:gs pos="0">
              <a:schemeClr val="accent2">
                <a:hueOff val="-838123"/>
                <a:satOff val="-9658"/>
                <a:lumOff val="2159"/>
                <a:alphaOff val="0"/>
                <a:shade val="85000"/>
                <a:satMod val="130000"/>
              </a:schemeClr>
            </a:gs>
            <a:gs pos="34000">
              <a:schemeClr val="accent2">
                <a:hueOff val="-838123"/>
                <a:satOff val="-9658"/>
                <a:lumOff val="2159"/>
                <a:alphaOff val="0"/>
                <a:shade val="87000"/>
                <a:satMod val="125000"/>
              </a:schemeClr>
            </a:gs>
            <a:gs pos="70000">
              <a:schemeClr val="accent2">
                <a:hueOff val="-838123"/>
                <a:satOff val="-9658"/>
                <a:lumOff val="2159"/>
                <a:alphaOff val="0"/>
                <a:tint val="100000"/>
                <a:shade val="90000"/>
                <a:satMod val="130000"/>
              </a:schemeClr>
            </a:gs>
            <a:gs pos="100000">
              <a:schemeClr val="accent2">
                <a:hueOff val="-838123"/>
                <a:satOff val="-9658"/>
                <a:lumOff val="215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b="1" kern="1200" noProof="0" dirty="0" smtClean="0">
              <a:solidFill>
                <a:schemeClr val="tx1"/>
              </a:solidFill>
            </a:rPr>
            <a:t>Participantes</a:t>
          </a:r>
          <a:endParaRPr lang="es-EC" sz="1800" b="1" kern="1200" noProof="0" dirty="0">
            <a:solidFill>
              <a:schemeClr val="tx1"/>
            </a:solidFill>
          </a:endParaRPr>
        </a:p>
        <a:p>
          <a:pPr marL="171450" lvl="1" indent="-171450" algn="ctr" defTabSz="800100">
            <a:lnSpc>
              <a:spcPct val="90000"/>
            </a:lnSpc>
            <a:spcBef>
              <a:spcPct val="0"/>
            </a:spcBef>
            <a:spcAft>
              <a:spcPct val="15000"/>
            </a:spcAft>
            <a:buChar char="••"/>
          </a:pPr>
          <a:r>
            <a:rPr lang="es-EC" sz="1800" kern="1200" noProof="0" dirty="0" smtClean="0">
              <a:solidFill>
                <a:schemeClr val="tx1"/>
              </a:solidFill>
              <a:ea typeface="Calibri" panose="020F0502020204030204" pitchFamily="34" charset="0"/>
            </a:rPr>
            <a:t>Centro de Nanociencia y Nanotecnología CENCINAT – ESPE</a:t>
          </a:r>
          <a:endParaRPr lang="es-EC" sz="1800" kern="1200" noProof="0" dirty="0">
            <a:solidFill>
              <a:schemeClr val="tx1"/>
            </a:solidFill>
          </a:endParaRPr>
        </a:p>
        <a:p>
          <a:pPr marL="171450" lvl="1" indent="-171450" algn="ctr" defTabSz="800100">
            <a:lnSpc>
              <a:spcPct val="90000"/>
            </a:lnSpc>
            <a:spcBef>
              <a:spcPct val="0"/>
            </a:spcBef>
            <a:spcAft>
              <a:spcPct val="15000"/>
            </a:spcAft>
            <a:buChar char="••"/>
          </a:pPr>
          <a:endParaRPr lang="es-EC" sz="1800" kern="1200" noProof="0" dirty="0">
            <a:solidFill>
              <a:schemeClr val="tx1"/>
            </a:solidFill>
          </a:endParaRPr>
        </a:p>
        <a:p>
          <a:pPr marL="171450" lvl="1" indent="-171450" algn="ctr" defTabSz="800100">
            <a:lnSpc>
              <a:spcPct val="90000"/>
            </a:lnSpc>
            <a:spcBef>
              <a:spcPct val="0"/>
            </a:spcBef>
            <a:spcAft>
              <a:spcPct val="15000"/>
            </a:spcAft>
            <a:buChar char="••"/>
          </a:pPr>
          <a:r>
            <a:rPr lang="es-EC" sz="1800" kern="1200" noProof="0" dirty="0" smtClean="0">
              <a:solidFill>
                <a:schemeClr val="tx1"/>
              </a:solidFill>
              <a:ea typeface="Calibri" panose="020F0502020204030204" pitchFamily="34" charset="0"/>
            </a:rPr>
            <a:t>Laboratorio de Tecnología Ambiental, Universidad de Santiago de Compostela</a:t>
          </a:r>
          <a:endParaRPr lang="es-EC" sz="1800" kern="1200" noProof="0" dirty="0">
            <a:solidFill>
              <a:schemeClr val="tx1"/>
            </a:solidFill>
          </a:endParaRPr>
        </a:p>
      </dsp:txBody>
      <dsp:txXfrm>
        <a:off x="5171000" y="67346"/>
        <a:ext cx="3502241" cy="2164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595DA-01B5-4F71-8FC0-7736468EE80E}">
      <dsp:nvSpPr>
        <dsp:cNvPr id="0" name=""/>
        <dsp:cNvSpPr/>
      </dsp:nvSpPr>
      <dsp:spPr>
        <a:xfrm>
          <a:off x="619489" y="0"/>
          <a:ext cx="7020877" cy="3224917"/>
        </a:xfrm>
        <a:prstGeom prst="rightArrow">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4F5AD19-0DFE-4A7D-8068-B6AAC23BF268}">
      <dsp:nvSpPr>
        <dsp:cNvPr id="0" name=""/>
        <dsp:cNvSpPr/>
      </dsp:nvSpPr>
      <dsp:spPr>
        <a:xfrm>
          <a:off x="882" y="967475"/>
          <a:ext cx="3946546" cy="1289966"/>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noProof="0" dirty="0" smtClean="0">
              <a:solidFill>
                <a:schemeClr val="tx1"/>
              </a:solidFill>
            </a:rPr>
            <a:t>Explotación minera</a:t>
          </a:r>
        </a:p>
        <a:p>
          <a:pPr lvl="0" algn="ctr" defTabSz="800100">
            <a:lnSpc>
              <a:spcPct val="90000"/>
            </a:lnSpc>
            <a:spcBef>
              <a:spcPct val="0"/>
            </a:spcBef>
            <a:spcAft>
              <a:spcPct val="35000"/>
            </a:spcAft>
          </a:pPr>
          <a:r>
            <a:rPr lang="es-EC" sz="1800" kern="1200" noProof="0" dirty="0" smtClean="0">
              <a:solidFill>
                <a:schemeClr val="tx1"/>
              </a:solidFill>
            </a:rPr>
            <a:t>Problemas de contaminación </a:t>
          </a:r>
          <a:endParaRPr lang="es-EC" sz="1800" kern="1200" noProof="0" dirty="0">
            <a:solidFill>
              <a:schemeClr val="tx1"/>
            </a:solidFill>
          </a:endParaRPr>
        </a:p>
      </dsp:txBody>
      <dsp:txXfrm>
        <a:off x="63853" y="1030446"/>
        <a:ext cx="3820604" cy="1164024"/>
      </dsp:txXfrm>
    </dsp:sp>
    <dsp:sp modelId="{EA7555FB-63DB-42FA-BA0D-870A053AA216}">
      <dsp:nvSpPr>
        <dsp:cNvPr id="0" name=""/>
        <dsp:cNvSpPr/>
      </dsp:nvSpPr>
      <dsp:spPr>
        <a:xfrm>
          <a:off x="4312427" y="967475"/>
          <a:ext cx="3946546" cy="1289966"/>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noProof="0" dirty="0" smtClean="0">
              <a:solidFill>
                <a:schemeClr val="tx1"/>
              </a:solidFill>
            </a:rPr>
            <a:t>Arsénico</a:t>
          </a:r>
          <a:r>
            <a:rPr lang="es-EC" sz="1800" kern="1200" dirty="0" smtClean="0">
              <a:solidFill>
                <a:schemeClr val="tx1"/>
              </a:solidFill>
            </a:rPr>
            <a:t> </a:t>
          </a:r>
        </a:p>
        <a:p>
          <a:pPr lvl="0" algn="ctr" defTabSz="800100">
            <a:lnSpc>
              <a:spcPct val="90000"/>
            </a:lnSpc>
            <a:spcBef>
              <a:spcPct val="0"/>
            </a:spcBef>
            <a:spcAft>
              <a:spcPct val="35000"/>
            </a:spcAft>
          </a:pPr>
          <a:r>
            <a:rPr lang="es-EC" sz="1800" kern="1200" noProof="0" dirty="0" smtClean="0">
              <a:solidFill>
                <a:schemeClr val="tx1"/>
              </a:solidFill>
            </a:rPr>
            <a:t>Proceso de remediación compleja</a:t>
          </a:r>
        </a:p>
        <a:p>
          <a:pPr lvl="0" algn="ctr" defTabSz="800100">
            <a:lnSpc>
              <a:spcPct val="90000"/>
            </a:lnSpc>
            <a:spcBef>
              <a:spcPct val="0"/>
            </a:spcBef>
            <a:spcAft>
              <a:spcPct val="35000"/>
            </a:spcAft>
          </a:pPr>
          <a:r>
            <a:rPr lang="es-EC" sz="1800" kern="1200" noProof="0" dirty="0" smtClean="0">
              <a:solidFill>
                <a:schemeClr val="tx1"/>
              </a:solidFill>
            </a:rPr>
            <a:t>Requiere la aplicación de diferentes técnicas </a:t>
          </a:r>
          <a:endParaRPr lang="es-EC" sz="1800" kern="1200" noProof="0" dirty="0">
            <a:solidFill>
              <a:schemeClr val="tx1"/>
            </a:solidFill>
          </a:endParaRPr>
        </a:p>
      </dsp:txBody>
      <dsp:txXfrm>
        <a:off x="4375398" y="1030446"/>
        <a:ext cx="3820604" cy="1164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595DA-01B5-4F71-8FC0-7736468EE80E}">
      <dsp:nvSpPr>
        <dsp:cNvPr id="0" name=""/>
        <dsp:cNvSpPr/>
      </dsp:nvSpPr>
      <dsp:spPr>
        <a:xfrm>
          <a:off x="671362" y="0"/>
          <a:ext cx="7608769" cy="3717993"/>
        </a:xfrm>
        <a:prstGeom prst="rightArrow">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C119A2D-BB5B-4B9B-9456-6E7EFB707283}">
      <dsp:nvSpPr>
        <dsp:cNvPr id="0" name=""/>
        <dsp:cNvSpPr/>
      </dsp:nvSpPr>
      <dsp:spPr>
        <a:xfrm>
          <a:off x="1566511" y="1115397"/>
          <a:ext cx="2685448" cy="1487197"/>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No existe referencias previas de esta aplicación</a:t>
          </a:r>
          <a:r>
            <a:rPr lang="es-ES" sz="1800" kern="1200" dirty="0" smtClean="0">
              <a:solidFill>
                <a:schemeClr val="tx1"/>
              </a:solidFill>
            </a:rPr>
            <a:t>.</a:t>
          </a:r>
          <a:endParaRPr lang="es-EC" sz="1800" kern="1200" dirty="0">
            <a:solidFill>
              <a:schemeClr val="tx1"/>
            </a:solidFill>
          </a:endParaRPr>
        </a:p>
      </dsp:txBody>
      <dsp:txXfrm>
        <a:off x="1639110" y="1187996"/>
        <a:ext cx="2540250" cy="1341999"/>
      </dsp:txXfrm>
    </dsp:sp>
    <dsp:sp modelId="{24F5AD19-0DFE-4A7D-8068-B6AAC23BF268}">
      <dsp:nvSpPr>
        <dsp:cNvPr id="0" name=""/>
        <dsp:cNvSpPr/>
      </dsp:nvSpPr>
      <dsp:spPr>
        <a:xfrm>
          <a:off x="4699534" y="1115397"/>
          <a:ext cx="2685448" cy="1487197"/>
        </a:xfrm>
        <a:prstGeom prst="roundRect">
          <a:avLst/>
        </a:prstGeom>
        <a:gradFill rotWithShape="0">
          <a:gsLst>
            <a:gs pos="0">
              <a:schemeClr val="accent3">
                <a:hueOff val="-1137357"/>
                <a:satOff val="-4689"/>
                <a:lumOff val="-983"/>
                <a:alphaOff val="0"/>
                <a:shade val="85000"/>
                <a:satMod val="130000"/>
              </a:schemeClr>
            </a:gs>
            <a:gs pos="34000">
              <a:schemeClr val="accent3">
                <a:hueOff val="-1137357"/>
                <a:satOff val="-4689"/>
                <a:lumOff val="-983"/>
                <a:alphaOff val="0"/>
                <a:shade val="87000"/>
                <a:satMod val="125000"/>
              </a:schemeClr>
            </a:gs>
            <a:gs pos="70000">
              <a:schemeClr val="accent3">
                <a:hueOff val="-1137357"/>
                <a:satOff val="-4689"/>
                <a:lumOff val="-983"/>
                <a:alphaOff val="0"/>
                <a:tint val="100000"/>
                <a:shade val="90000"/>
                <a:satMod val="130000"/>
              </a:schemeClr>
            </a:gs>
            <a:gs pos="100000">
              <a:schemeClr val="accent3">
                <a:hueOff val="-1137357"/>
                <a:satOff val="-4689"/>
                <a:lumOff val="-98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noProof="0" dirty="0" smtClean="0">
              <a:solidFill>
                <a:schemeClr val="tx1"/>
              </a:solidFill>
            </a:rPr>
            <a:t>Necesario un modelo del comportamiento del Tecnosol con Nanopartículas</a:t>
          </a:r>
          <a:r>
            <a:rPr lang="es-ES" sz="1800" kern="1200" dirty="0" smtClean="0">
              <a:solidFill>
                <a:schemeClr val="tx1"/>
              </a:solidFill>
            </a:rPr>
            <a:t>.</a:t>
          </a:r>
          <a:endParaRPr lang="es-EC" sz="1800" kern="1200" dirty="0">
            <a:solidFill>
              <a:schemeClr val="tx1"/>
            </a:solidFill>
          </a:endParaRPr>
        </a:p>
      </dsp:txBody>
      <dsp:txXfrm>
        <a:off x="4772133" y="1187996"/>
        <a:ext cx="2540250" cy="1341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6807-4AF2-4FE8-8418-0BF17EC8ED85}">
      <dsp:nvSpPr>
        <dsp:cNvPr id="0" name=""/>
        <dsp:cNvSpPr/>
      </dsp:nvSpPr>
      <dsp:spPr>
        <a:xfrm>
          <a:off x="6359" y="526029"/>
          <a:ext cx="2296810" cy="3060617"/>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noProof="0" dirty="0" smtClean="0">
              <a:solidFill>
                <a:schemeClr val="tx1"/>
              </a:solidFill>
            </a:rPr>
            <a:t>Caracterizar el agua de río y relave líquido minero con parámetros fisicoquímicos, empleando equipos de laboratorio por medio de los métodos estándar de caracterización de aguas.</a:t>
          </a:r>
          <a:endParaRPr lang="en-US" sz="1800" kern="1200" noProof="0" dirty="0">
            <a:solidFill>
              <a:schemeClr val="tx1"/>
            </a:solidFill>
          </a:endParaRPr>
        </a:p>
      </dsp:txBody>
      <dsp:txXfrm>
        <a:off x="73630" y="593300"/>
        <a:ext cx="2162268" cy="2926075"/>
      </dsp:txXfrm>
    </dsp:sp>
    <dsp:sp modelId="{2C087378-8F82-4A24-8838-DD45D14743D7}">
      <dsp:nvSpPr>
        <dsp:cNvPr id="0" name=""/>
        <dsp:cNvSpPr/>
      </dsp:nvSpPr>
      <dsp:spPr>
        <a:xfrm>
          <a:off x="2532850" y="1771533"/>
          <a:ext cx="486923" cy="569608"/>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2532850" y="1885455"/>
        <a:ext cx="340846" cy="341764"/>
      </dsp:txXfrm>
    </dsp:sp>
    <dsp:sp modelId="{0A7420FD-4939-4E79-B124-CAE7E8785733}">
      <dsp:nvSpPr>
        <dsp:cNvPr id="0" name=""/>
        <dsp:cNvSpPr/>
      </dsp:nvSpPr>
      <dsp:spPr>
        <a:xfrm>
          <a:off x="3221893" y="526029"/>
          <a:ext cx="2541834" cy="3060617"/>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rPr>
            <a:t>Analizar el proceso de retención de Arsénico de la tecnología aplicada en aguas provenientes de minería mediante ensayos de laboratorio para la elaboración de isotermas de adsorción.</a:t>
          </a:r>
          <a:endParaRPr lang="en-US" sz="1800" kern="1200" noProof="0" dirty="0">
            <a:solidFill>
              <a:schemeClr val="tx1"/>
            </a:solidFill>
          </a:endParaRPr>
        </a:p>
      </dsp:txBody>
      <dsp:txXfrm>
        <a:off x="3296341" y="600477"/>
        <a:ext cx="2392938" cy="2911721"/>
      </dsp:txXfrm>
    </dsp:sp>
    <dsp:sp modelId="{642E2BF8-E13D-4965-A0A3-A26AFD86CB2C}">
      <dsp:nvSpPr>
        <dsp:cNvPr id="0" name=""/>
        <dsp:cNvSpPr/>
      </dsp:nvSpPr>
      <dsp:spPr>
        <a:xfrm>
          <a:off x="5993409" y="1771533"/>
          <a:ext cx="486923" cy="569608"/>
        </a:xfrm>
        <a:prstGeom prst="rightArrow">
          <a:avLst>
            <a:gd name="adj1" fmla="val 60000"/>
            <a:gd name="adj2" fmla="val 5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5993409" y="1885455"/>
        <a:ext cx="340846" cy="341764"/>
      </dsp:txXfrm>
    </dsp:sp>
    <dsp:sp modelId="{ACE65BB1-4C35-42E1-AC5E-DDE18F1F2D4C}">
      <dsp:nvSpPr>
        <dsp:cNvPr id="0" name=""/>
        <dsp:cNvSpPr/>
      </dsp:nvSpPr>
      <dsp:spPr>
        <a:xfrm>
          <a:off x="6682452" y="526029"/>
          <a:ext cx="2296810" cy="3060617"/>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rPr>
            <a:t>Diseñar aproximaciones de un modelo matemático de retención de Arsénico para la metodología de retención aplicada usando el software Vensim PLE x32. </a:t>
          </a:r>
          <a:endParaRPr lang="en-US" sz="1800" kern="1200" noProof="0" dirty="0">
            <a:solidFill>
              <a:schemeClr val="tx1"/>
            </a:solidFill>
          </a:endParaRPr>
        </a:p>
      </dsp:txBody>
      <dsp:txXfrm>
        <a:off x="6749723" y="593300"/>
        <a:ext cx="2162268" cy="2926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C1935-8277-4719-846A-86F6D8C84AF1}">
      <dsp:nvSpPr>
        <dsp:cNvPr id="0" name=""/>
        <dsp:cNvSpPr/>
      </dsp:nvSpPr>
      <dsp:spPr>
        <a:xfrm>
          <a:off x="0" y="577525"/>
          <a:ext cx="4820267" cy="702025"/>
        </a:xfrm>
        <a:prstGeom prst="rightArrow">
          <a:avLst>
            <a:gd name="adj1" fmla="val 5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254000" bIns="111447" numCol="1" spcCol="1270" anchor="ctr" anchorCtr="0">
          <a:noAutofit/>
        </a:bodyPr>
        <a:lstStyle/>
        <a:p>
          <a:pPr lvl="0" algn="l" defTabSz="800100">
            <a:lnSpc>
              <a:spcPct val="90000"/>
            </a:lnSpc>
            <a:spcBef>
              <a:spcPct val="0"/>
            </a:spcBef>
            <a:spcAft>
              <a:spcPct val="35000"/>
            </a:spcAft>
          </a:pPr>
          <a:r>
            <a:rPr lang="es-EC" sz="1800" b="1" kern="1200" noProof="0" dirty="0" smtClean="0">
              <a:latin typeface="+mn-lt"/>
            </a:rPr>
            <a:t> </a:t>
          </a:r>
          <a:endParaRPr lang="en-US" sz="1800" b="1" kern="1200" noProof="0" dirty="0">
            <a:latin typeface="+mn-lt"/>
          </a:endParaRPr>
        </a:p>
      </dsp:txBody>
      <dsp:txXfrm>
        <a:off x="0" y="753031"/>
        <a:ext cx="4644761" cy="351013"/>
      </dsp:txXfrm>
    </dsp:sp>
    <dsp:sp modelId="{41B78E56-DBD3-43AD-929C-DEF8D29243EB}">
      <dsp:nvSpPr>
        <dsp:cNvPr id="0" name=""/>
        <dsp:cNvSpPr/>
      </dsp:nvSpPr>
      <dsp:spPr>
        <a:xfrm>
          <a:off x="0" y="1131326"/>
          <a:ext cx="4454408" cy="288723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b="1" kern="1200" dirty="0" smtClean="0">
              <a:latin typeface="+mn-lt"/>
            </a:rPr>
            <a:t>Muestreo:</a:t>
          </a:r>
          <a:r>
            <a:rPr lang="es-EC" sz="1800" kern="1200" dirty="0" smtClean="0">
              <a:latin typeface="+mn-lt"/>
            </a:rPr>
            <a:t> </a:t>
          </a:r>
        </a:p>
        <a:p>
          <a:pPr lvl="0" algn="ctr" defTabSz="800100">
            <a:lnSpc>
              <a:spcPct val="90000"/>
            </a:lnSpc>
            <a:spcBef>
              <a:spcPct val="0"/>
            </a:spcBef>
            <a:spcAft>
              <a:spcPct val="35000"/>
            </a:spcAft>
          </a:pPr>
          <a:r>
            <a:rPr lang="es-ES" sz="1800" kern="1200" dirty="0" smtClean="0">
              <a:latin typeface="+mn-lt"/>
            </a:rPr>
            <a:t>El Oro, (Zaruma y Portovelo)</a:t>
          </a:r>
        </a:p>
        <a:p>
          <a:pPr lvl="0" algn="ctr" defTabSz="800100">
            <a:lnSpc>
              <a:spcPct val="90000"/>
            </a:lnSpc>
            <a:spcBef>
              <a:spcPct val="0"/>
            </a:spcBef>
            <a:spcAft>
              <a:spcPct val="35000"/>
            </a:spcAft>
          </a:pPr>
          <a:endParaRPr lang="en-US" sz="1800" b="1" kern="1200" noProof="0" dirty="0" smtClean="0">
            <a:effectLst/>
            <a:latin typeface="+mn-lt"/>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r>
            <a:rPr lang="en-US" sz="1800" b="1" kern="1200" noProof="0" dirty="0" err="1" smtClean="0">
              <a:effectLst/>
              <a:latin typeface="+mn-lt"/>
              <a:ea typeface="Calibri" panose="020F0502020204030204" pitchFamily="34" charset="0"/>
              <a:cs typeface="Times New Roman" panose="02020603050405020304" pitchFamily="18" charset="0"/>
            </a:rPr>
            <a:t>Ensayos</a:t>
          </a:r>
          <a:r>
            <a:rPr lang="en-US" sz="1800" b="1" kern="1200" noProof="0" dirty="0" smtClean="0">
              <a:effectLst/>
              <a:latin typeface="+mn-lt"/>
              <a:ea typeface="Calibri" panose="020F0502020204030204" pitchFamily="34" charset="0"/>
              <a:cs typeface="Times New Roman" panose="02020603050405020304" pitchFamily="18" charset="0"/>
            </a:rPr>
            <a:t> </a:t>
          </a:r>
          <a:r>
            <a:rPr lang="en-US" sz="1800" b="1" kern="1200" noProof="0" dirty="0" err="1" smtClean="0">
              <a:effectLst/>
              <a:latin typeface="+mn-lt"/>
              <a:ea typeface="Calibri" panose="020F0502020204030204" pitchFamily="34" charset="0"/>
              <a:cs typeface="Times New Roman" panose="02020603050405020304" pitchFamily="18" charset="0"/>
            </a:rPr>
            <a:t>experimentales</a:t>
          </a:r>
          <a:r>
            <a:rPr lang="en-US" sz="1800" b="1" kern="1200" noProof="0" dirty="0" smtClean="0">
              <a:effectLst/>
              <a:latin typeface="+mn-lt"/>
              <a:ea typeface="Calibri" panose="020F0502020204030204" pitchFamily="34" charset="0"/>
              <a:cs typeface="Times New Roman" panose="02020603050405020304" pitchFamily="18" charset="0"/>
            </a:rPr>
            <a:t>:</a:t>
          </a:r>
          <a:r>
            <a:rPr lang="es-ES" sz="1800" b="1" kern="1200" dirty="0" smtClean="0">
              <a:effectLst/>
              <a:latin typeface="+mn-lt"/>
              <a:ea typeface="Calibri" panose="020F0502020204030204" pitchFamily="34" charset="0"/>
              <a:cs typeface="Times New Roman" panose="02020603050405020304" pitchFamily="18" charset="0"/>
            </a:rPr>
            <a:t> </a:t>
          </a:r>
        </a:p>
        <a:p>
          <a:pPr lvl="0" algn="ctr" defTabSz="800100">
            <a:lnSpc>
              <a:spcPct val="90000"/>
            </a:lnSpc>
            <a:spcBef>
              <a:spcPct val="0"/>
            </a:spcBef>
            <a:spcAft>
              <a:spcPct val="35000"/>
            </a:spcAft>
          </a:pPr>
          <a:r>
            <a:rPr lang="es-EC" sz="1800" b="0" kern="1200" noProof="0" dirty="0" smtClean="0">
              <a:effectLst/>
              <a:latin typeface="+mn-lt"/>
              <a:ea typeface="Calibri" panose="020F0502020204030204" pitchFamily="34" charset="0"/>
              <a:cs typeface="Times New Roman" panose="02020603050405020304" pitchFamily="18" charset="0"/>
            </a:rPr>
            <a:t>Laboratorio de Materiales Avanzados</a:t>
          </a:r>
          <a:r>
            <a:rPr lang="es-ES" sz="1800" kern="1200" dirty="0" smtClean="0">
              <a:effectLst/>
              <a:latin typeface="+mn-lt"/>
              <a:ea typeface="Calibri" panose="020F0502020204030204" pitchFamily="34" charset="0"/>
              <a:cs typeface="Times New Roman" panose="02020603050405020304" pitchFamily="18" charset="0"/>
            </a:rPr>
            <a:t>, CENCINAT.</a:t>
          </a:r>
        </a:p>
        <a:p>
          <a:pPr lvl="0" algn="ctr" defTabSz="800100">
            <a:lnSpc>
              <a:spcPct val="90000"/>
            </a:lnSpc>
            <a:spcBef>
              <a:spcPct val="0"/>
            </a:spcBef>
            <a:spcAft>
              <a:spcPct val="35000"/>
            </a:spcAft>
          </a:pPr>
          <a:r>
            <a:rPr lang="es-ES" sz="1800" kern="1200" dirty="0" smtClean="0">
              <a:effectLst/>
              <a:latin typeface="+mn-lt"/>
              <a:cs typeface="Times New Roman" panose="02020603050405020304" pitchFamily="18" charset="0"/>
            </a:rPr>
            <a:t>Laboratorio de Tecnología Ambiental, </a:t>
          </a:r>
          <a:r>
            <a:rPr lang="es-ES" sz="1800" kern="1200" dirty="0" err="1" smtClean="0">
              <a:effectLst/>
              <a:latin typeface="+mn-lt"/>
              <a:cs typeface="Times New Roman" panose="02020603050405020304" pitchFamily="18" charset="0"/>
            </a:rPr>
            <a:t>USC</a:t>
          </a:r>
          <a:r>
            <a:rPr lang="es-ES" sz="1800" kern="1200" dirty="0" smtClean="0">
              <a:effectLst/>
              <a:latin typeface="+mn-lt"/>
              <a:cs typeface="Times New Roman" panose="02020603050405020304" pitchFamily="18" charset="0"/>
            </a:rPr>
            <a:t>.</a:t>
          </a:r>
          <a:endParaRPr lang="es-ES" sz="1800" kern="1200" dirty="0" smtClean="0">
            <a:latin typeface="+mn-lt"/>
          </a:endParaRPr>
        </a:p>
      </dsp:txBody>
      <dsp:txXfrm>
        <a:off x="0" y="1131326"/>
        <a:ext cx="4454408" cy="2887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D626D-FF5F-4E0B-BB46-E7E694BD737A}">
      <dsp:nvSpPr>
        <dsp:cNvPr id="0" name=""/>
        <dsp:cNvSpPr/>
      </dsp:nvSpPr>
      <dsp:spPr>
        <a:xfrm>
          <a:off x="1145302" y="0"/>
          <a:ext cx="3573629" cy="1429451"/>
        </a:xfrm>
        <a:prstGeom prst="chevron">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noProof="0" dirty="0" smtClean="0">
              <a:solidFill>
                <a:schemeClr val="tx1"/>
              </a:solidFill>
            </a:rPr>
            <a:t>Ensayos de laboratorio</a:t>
          </a:r>
          <a:endParaRPr lang="en-US" sz="1800" b="1" kern="1200" noProof="0" dirty="0">
            <a:solidFill>
              <a:schemeClr val="tx1"/>
            </a:solidFill>
          </a:endParaRPr>
        </a:p>
      </dsp:txBody>
      <dsp:txXfrm>
        <a:off x="1860028" y="0"/>
        <a:ext cx="2144178" cy="1429451"/>
      </dsp:txXfrm>
    </dsp:sp>
    <dsp:sp modelId="{1EFD4567-3B86-405C-B621-E97F4DB403BF}">
      <dsp:nvSpPr>
        <dsp:cNvPr id="0" name=""/>
        <dsp:cNvSpPr/>
      </dsp:nvSpPr>
      <dsp:spPr>
        <a:xfrm>
          <a:off x="4281284" y="121042"/>
          <a:ext cx="2966112" cy="1186445"/>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i="0" kern="1200" dirty="0" smtClean="0">
              <a:solidFill>
                <a:schemeClr val="tx1"/>
              </a:solidFill>
            </a:rPr>
            <a:t>Standard </a:t>
          </a:r>
          <a:r>
            <a:rPr lang="en-US" sz="1800" i="0" kern="1200" noProof="0" dirty="0" smtClean="0">
              <a:solidFill>
                <a:schemeClr val="tx1"/>
              </a:solidFill>
            </a:rPr>
            <a:t>Methods 18th Edition </a:t>
          </a:r>
          <a:r>
            <a:rPr lang="es-ES" sz="1800" kern="1200" dirty="0" smtClean="0">
              <a:solidFill>
                <a:schemeClr val="tx1"/>
              </a:solidFill>
            </a:rPr>
            <a:t>(1992). </a:t>
          </a:r>
          <a:endParaRPr lang="es-EC" sz="1800" kern="1200" dirty="0">
            <a:solidFill>
              <a:schemeClr val="tx1"/>
            </a:solidFill>
          </a:endParaRPr>
        </a:p>
      </dsp:txBody>
      <dsp:txXfrm>
        <a:off x="4874507" y="121042"/>
        <a:ext cx="1779667" cy="1186445"/>
      </dsp:txXfrm>
    </dsp:sp>
    <dsp:sp modelId="{322DB63E-7BC5-409C-A81B-6C397A620D43}">
      <dsp:nvSpPr>
        <dsp:cNvPr id="0" name=""/>
        <dsp:cNvSpPr/>
      </dsp:nvSpPr>
      <dsp:spPr>
        <a:xfrm>
          <a:off x="2312" y="2002820"/>
          <a:ext cx="3573629" cy="1429451"/>
        </a:xfrm>
        <a:prstGeom prst="chevron">
          <a:avLst/>
        </a:prstGeom>
        <a:gradFill rotWithShape="0">
          <a:gsLst>
            <a:gs pos="0">
              <a:schemeClr val="accent3">
                <a:hueOff val="-1137357"/>
                <a:satOff val="-4689"/>
                <a:lumOff val="-983"/>
                <a:alphaOff val="0"/>
                <a:shade val="85000"/>
                <a:satMod val="130000"/>
              </a:schemeClr>
            </a:gs>
            <a:gs pos="34000">
              <a:schemeClr val="accent3">
                <a:hueOff val="-1137357"/>
                <a:satOff val="-4689"/>
                <a:lumOff val="-983"/>
                <a:alphaOff val="0"/>
                <a:shade val="87000"/>
                <a:satMod val="125000"/>
              </a:schemeClr>
            </a:gs>
            <a:gs pos="70000">
              <a:schemeClr val="accent3">
                <a:hueOff val="-1137357"/>
                <a:satOff val="-4689"/>
                <a:lumOff val="-983"/>
                <a:alphaOff val="0"/>
                <a:tint val="100000"/>
                <a:shade val="90000"/>
                <a:satMod val="130000"/>
              </a:schemeClr>
            </a:gs>
            <a:gs pos="100000">
              <a:schemeClr val="accent3">
                <a:hueOff val="-1137357"/>
                <a:satOff val="-4689"/>
                <a:lumOff val="-98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noProof="0" dirty="0" smtClean="0">
              <a:solidFill>
                <a:schemeClr val="tx1"/>
              </a:solidFill>
            </a:rPr>
            <a:t>Modelamiento</a:t>
          </a:r>
          <a:endParaRPr lang="es-EC" sz="1800" b="1" kern="1200" noProof="0" dirty="0">
            <a:solidFill>
              <a:schemeClr val="tx1"/>
            </a:solidFill>
          </a:endParaRPr>
        </a:p>
      </dsp:txBody>
      <dsp:txXfrm>
        <a:off x="717038" y="2002820"/>
        <a:ext cx="2144178" cy="1429451"/>
      </dsp:txXfrm>
    </dsp:sp>
    <dsp:sp modelId="{7184EBA5-496D-40F8-88FC-E2D9F20E00E7}">
      <dsp:nvSpPr>
        <dsp:cNvPr id="0" name=""/>
        <dsp:cNvSpPr/>
      </dsp:nvSpPr>
      <dsp:spPr>
        <a:xfrm>
          <a:off x="3111370" y="2124324"/>
          <a:ext cx="2966112" cy="1186445"/>
        </a:xfrm>
        <a:prstGeom prst="chevron">
          <a:avLst/>
        </a:prstGeom>
        <a:solidFill>
          <a:schemeClr val="accent3">
            <a:tint val="40000"/>
            <a:alpha val="90000"/>
            <a:hueOff val="-966177"/>
            <a:satOff val="-3913"/>
            <a:lumOff val="-324"/>
            <a:alphaOff val="0"/>
          </a:schemeClr>
        </a:solidFill>
        <a:ln w="12700" cap="flat" cmpd="sng" algn="ctr">
          <a:solidFill>
            <a:schemeClr val="accent3">
              <a:tint val="40000"/>
              <a:alpha val="90000"/>
              <a:hueOff val="-966177"/>
              <a:satOff val="-3913"/>
              <a:lumOff val="-32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Software Vensim PLEx32</a:t>
          </a:r>
          <a:endParaRPr lang="es-EC" sz="1800" kern="1200" dirty="0">
            <a:solidFill>
              <a:schemeClr val="tx1"/>
            </a:solidFill>
          </a:endParaRPr>
        </a:p>
      </dsp:txBody>
      <dsp:txXfrm>
        <a:off x="3704593" y="2124324"/>
        <a:ext cx="1779667" cy="1186445"/>
      </dsp:txXfrm>
    </dsp:sp>
    <dsp:sp modelId="{482936B1-EE72-41DC-A6D3-A26FC21BFF23}">
      <dsp:nvSpPr>
        <dsp:cNvPr id="0" name=""/>
        <dsp:cNvSpPr/>
      </dsp:nvSpPr>
      <dsp:spPr>
        <a:xfrm>
          <a:off x="5662227" y="2124324"/>
          <a:ext cx="2966112" cy="1186445"/>
        </a:xfrm>
        <a:prstGeom prst="chevron">
          <a:avLst/>
        </a:prstGeom>
        <a:solidFill>
          <a:schemeClr val="accent3">
            <a:tint val="40000"/>
            <a:alpha val="90000"/>
            <a:hueOff val="-1932354"/>
            <a:satOff val="-7827"/>
            <a:lumOff val="-648"/>
            <a:alphaOff val="0"/>
          </a:schemeClr>
        </a:solidFill>
        <a:ln w="12700" cap="flat" cmpd="sng" algn="ctr">
          <a:solidFill>
            <a:schemeClr val="accent3">
              <a:tint val="40000"/>
              <a:alpha val="90000"/>
              <a:hueOff val="-1932354"/>
              <a:satOff val="-7827"/>
              <a:lumOff val="-648"/>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noProof="0" dirty="0" smtClean="0">
              <a:solidFill>
                <a:schemeClr val="tx1"/>
              </a:solidFill>
            </a:rPr>
            <a:t>Dinámica de sistemas</a:t>
          </a:r>
          <a:endParaRPr lang="es-EC" sz="1800" kern="1200" noProof="0" dirty="0">
            <a:solidFill>
              <a:schemeClr val="tx1"/>
            </a:solidFill>
          </a:endParaRPr>
        </a:p>
      </dsp:txBody>
      <dsp:txXfrm>
        <a:off x="6255450" y="2124324"/>
        <a:ext cx="1779667" cy="11864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5483923"/>
            <a:ext cx="9141619" cy="1374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419915"/>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8EA270-2FF1-4DAF-B9C8-5391F79B1368}" type="datetimeFigureOut">
              <a:rPr lang="es-EC" smtClean="0"/>
              <a:t>18/11/2017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14581E-C65A-433A-96F6-1A9F1740422A}" type="slidenum">
              <a:rPr lang="es-EC" smtClean="0"/>
              <a:t>‹Nº›</a:t>
            </a:fld>
            <a:endParaRPr lang="es-EC"/>
          </a:p>
        </p:txBody>
      </p:sp>
      <p:cxnSp>
        <p:nvCxnSpPr>
          <p:cNvPr id="9" name="Straight Connector 8"/>
          <p:cNvCxnSpPr/>
          <p:nvPr/>
        </p:nvCxnSpPr>
        <p:spPr>
          <a:xfrm>
            <a:off x="905744" y="2766392"/>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919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8EA270-2FF1-4DAF-B9C8-5391F79B1368}" type="datetimeFigureOut">
              <a:rPr lang="es-EC" smtClean="0"/>
              <a:t>18/11/2017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18424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8EA270-2FF1-4DAF-B9C8-5391F79B1368}" type="datetimeFigureOut">
              <a:rPr lang="es-EC" smtClean="0"/>
              <a:t>18/11/2017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25718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8EA270-2FF1-4DAF-B9C8-5391F79B1368}" type="datetimeFigureOut">
              <a:rPr lang="es-EC" smtClean="0"/>
              <a:t>18/11/2017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711080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8EA270-2FF1-4DAF-B9C8-5391F79B1368}" type="datetimeFigureOut">
              <a:rPr lang="es-EC" smtClean="0"/>
              <a:t>18/11/2017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14581E-C65A-433A-96F6-1A9F1740422A}" type="slidenum">
              <a:rPr lang="es-EC" smtClean="0"/>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l="-1870" t="-3994" r="-1051" b="-9609"/>
          <a:stretch/>
        </p:blipFill>
        <p:spPr>
          <a:xfrm>
            <a:off x="7422963" y="6352604"/>
            <a:ext cx="1721037" cy="486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80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8EA270-2FF1-4DAF-B9C8-5391F79B1368}" type="datetimeFigureOut">
              <a:rPr lang="es-EC" smtClean="0"/>
              <a:t>18/11/2017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138934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8EA270-2FF1-4DAF-B9C8-5391F79B1368}" type="datetimeFigureOut">
              <a:rPr lang="es-EC" smtClean="0"/>
              <a:t>18/11/2017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404061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8EA270-2FF1-4DAF-B9C8-5391F79B1368}" type="datetimeFigureOut">
              <a:rPr lang="es-EC" smtClean="0"/>
              <a:t>18/11/2017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195292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8EA270-2FF1-4DAF-B9C8-5391F79B1368}" type="datetimeFigureOut">
              <a:rPr lang="es-EC" smtClean="0"/>
              <a:t>18/11/2017</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121523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38EA270-2FF1-4DAF-B9C8-5391F79B1368}" type="datetimeFigureOut">
              <a:rPr lang="es-EC" smtClean="0"/>
              <a:t>18/11/2017</a:t>
            </a:fld>
            <a:endParaRPr lang="es-EC"/>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14581E-C65A-433A-96F6-1A9F1740422A}" type="slidenum">
              <a:rPr lang="es-EC" smtClean="0"/>
              <a:t>‹Nº›</a:t>
            </a:fld>
            <a:endParaRPr lang="es-EC"/>
          </a:p>
        </p:txBody>
      </p:sp>
    </p:spTree>
    <p:extLst>
      <p:ext uri="{BB962C8B-B14F-4D97-AF65-F5344CB8AC3E}">
        <p14:creationId xmlns:p14="http://schemas.microsoft.com/office/powerpoint/2010/main" val="264769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8EA270-2FF1-4DAF-B9C8-5391F79B1368}" type="datetimeFigureOut">
              <a:rPr lang="es-EC" smtClean="0"/>
              <a:t>18/11/2017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614581E-C65A-433A-96F6-1A9F1740422A}" type="slidenum">
              <a:rPr lang="es-EC" smtClean="0"/>
              <a:t>‹Nº›</a:t>
            </a:fld>
            <a:endParaRPr lang="es-EC"/>
          </a:p>
        </p:txBody>
      </p:sp>
    </p:spTree>
    <p:extLst>
      <p:ext uri="{BB962C8B-B14F-4D97-AF65-F5344CB8AC3E}">
        <p14:creationId xmlns:p14="http://schemas.microsoft.com/office/powerpoint/2010/main" val="113480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38EA270-2FF1-4DAF-B9C8-5391F79B1368}" type="datetimeFigureOut">
              <a:rPr lang="es-EC" smtClean="0"/>
              <a:t>18/11/2017</a:t>
            </a:fld>
            <a:endParaRPr lang="es-EC"/>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614581E-C65A-433A-96F6-1A9F1740422A}" type="slidenum">
              <a:rPr lang="es-EC" smtClean="0"/>
              <a:t>‹Nº›</a:t>
            </a:fld>
            <a:endParaRPr lang="es-EC"/>
          </a:p>
        </p:txBody>
      </p:sp>
      <p:pic>
        <p:nvPicPr>
          <p:cNvPr id="11" name="Imagen 10"/>
          <p:cNvPicPr>
            <a:picLocks noChangeAspect="1"/>
          </p:cNvPicPr>
          <p:nvPr userDrawn="1"/>
        </p:nvPicPr>
        <p:blipFill rotWithShape="1">
          <a:blip r:embed="rId13">
            <a:extLst>
              <a:ext uri="{28A0092B-C50C-407E-A947-70E740481C1C}">
                <a14:useLocalDpi xmlns:a14="http://schemas.microsoft.com/office/drawing/2010/main" val="0"/>
              </a:ext>
            </a:extLst>
          </a:blip>
          <a:srcRect l="-1870" t="-3994" r="-1051" b="-9609"/>
          <a:stretch/>
        </p:blipFill>
        <p:spPr>
          <a:xfrm>
            <a:off x="7247961" y="6334315"/>
            <a:ext cx="1896039" cy="53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5980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5835" y="239151"/>
            <a:ext cx="8646459" cy="2574899"/>
          </a:xfrm>
        </p:spPr>
        <p:txBody>
          <a:bodyPr>
            <a:noAutofit/>
          </a:bodyPr>
          <a:lstStyle/>
          <a:p>
            <a:pPr algn="ctr"/>
            <a:r>
              <a:rPr lang="es-EC" sz="4000" b="1" dirty="0" smtClean="0"/>
              <a:t>Modelamiento de la retención de Arsénico por medio de la aplicación Tecnosoles en conjunto con nanopartículas en aguas provenientes de minería</a:t>
            </a:r>
            <a:endParaRPr lang="en-US" sz="4000" dirty="0"/>
          </a:p>
        </p:txBody>
      </p:sp>
      <p:sp>
        <p:nvSpPr>
          <p:cNvPr id="3" name="Subtítulo 2"/>
          <p:cNvSpPr>
            <a:spLocks noGrp="1"/>
          </p:cNvSpPr>
          <p:nvPr>
            <p:ph type="subTitle" idx="1"/>
          </p:nvPr>
        </p:nvSpPr>
        <p:spPr>
          <a:xfrm>
            <a:off x="792038" y="3150315"/>
            <a:ext cx="7543800" cy="2222632"/>
          </a:xfrm>
        </p:spPr>
        <p:txBody>
          <a:bodyPr>
            <a:normAutofit/>
          </a:bodyPr>
          <a:lstStyle/>
          <a:p>
            <a:pPr algn="ctr"/>
            <a:r>
              <a:rPr lang="es-ES_tradnl" sz="2800" b="1" cap="none" dirty="0" smtClean="0"/>
              <a:t>Autor: </a:t>
            </a:r>
            <a:r>
              <a:rPr lang="es-ES_tradnl" sz="2800" cap="none" dirty="0" smtClean="0"/>
              <a:t>Viviana Sánchez-Gómez</a:t>
            </a:r>
            <a:r>
              <a:rPr lang="es-EC" sz="2800" cap="none" dirty="0" smtClean="0"/>
              <a:t> </a:t>
            </a:r>
          </a:p>
          <a:p>
            <a:pPr algn="ctr"/>
            <a:endParaRPr lang="es-ES_tradnl" sz="100" b="1" cap="none" dirty="0" smtClean="0"/>
          </a:p>
          <a:p>
            <a:pPr algn="ctr"/>
            <a:r>
              <a:rPr lang="es-ES_tradnl" b="1" cap="none" dirty="0" smtClean="0"/>
              <a:t>Director: </a:t>
            </a:r>
            <a:r>
              <a:rPr lang="es-ES_tradnl" cap="none" dirty="0" smtClean="0"/>
              <a:t>Ing. Darío </a:t>
            </a:r>
            <a:r>
              <a:rPr lang="es-ES_tradnl" cap="none" dirty="0"/>
              <a:t>Bolaños </a:t>
            </a:r>
            <a:r>
              <a:rPr lang="es-ES_tradnl" cap="none" dirty="0" smtClean="0"/>
              <a:t>Guerrón, Ph.D</a:t>
            </a:r>
          </a:p>
          <a:p>
            <a:pPr algn="ctr"/>
            <a:r>
              <a:rPr lang="es-EC" b="1" cap="none" dirty="0" smtClean="0"/>
              <a:t>Oponente: </a:t>
            </a:r>
            <a:r>
              <a:rPr lang="es-EC" cap="none" dirty="0" smtClean="0"/>
              <a:t>Dr. Vicente Apolonio Delgado</a:t>
            </a:r>
            <a:endParaRPr lang="es-EC" b="1" cap="none"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870" t="-3994" r="-1051" b="-9609"/>
          <a:stretch/>
        </p:blipFill>
        <p:spPr>
          <a:xfrm>
            <a:off x="0" y="5580125"/>
            <a:ext cx="4282804" cy="1210640"/>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rotWithShape="1">
          <a:blip r:embed="rId3"/>
          <a:srcRect l="9989" r="10216"/>
          <a:stretch/>
        </p:blipFill>
        <p:spPr>
          <a:xfrm>
            <a:off x="7182180" y="5763000"/>
            <a:ext cx="1828800" cy="675379"/>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4"/>
          <a:stretch>
            <a:fillRect/>
          </a:stretch>
        </p:blipFill>
        <p:spPr>
          <a:xfrm>
            <a:off x="5745499" y="5720619"/>
            <a:ext cx="1307047" cy="867715"/>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5"/>
          <a:stretch>
            <a:fillRect/>
          </a:stretch>
        </p:blipFill>
        <p:spPr>
          <a:xfrm>
            <a:off x="4452778" y="5602765"/>
            <a:ext cx="1136193" cy="11384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023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6441" y="695731"/>
            <a:ext cx="8173124" cy="3952299"/>
          </a:xfrm>
        </p:spPr>
        <p:txBody>
          <a:bodyPr>
            <a:normAutofit/>
          </a:bodyPr>
          <a:lstStyle/>
          <a:p>
            <a:pPr lvl="3" algn="just"/>
            <a:r>
              <a:rPr lang="es-ES" sz="2800" b="1" dirty="0" smtClean="0">
                <a:latin typeface="+mj-lt"/>
              </a:rPr>
              <a:t>Vensim </a:t>
            </a:r>
            <a:endParaRPr lang="es-ES" sz="2800" b="1" dirty="0">
              <a:latin typeface="+mj-lt"/>
            </a:endParaRPr>
          </a:p>
          <a:p>
            <a:pPr algn="just"/>
            <a:endParaRPr lang="es-ES" sz="900" b="1" dirty="0" smtClean="0"/>
          </a:p>
          <a:p>
            <a:pPr algn="just"/>
            <a:r>
              <a:rPr lang="es-ES" sz="1800" dirty="0"/>
              <a:t>Es una herramienta gráfica de creación de modelos de simulación que permite conceptualizar, documentar, simular, analizar y optimizar modelos de Dinámica de Sistemas; proporciona una forma simple y flexible de crear modelos de simulación, sea con diagramas causales o con diagramas de flujos </a:t>
            </a:r>
            <a:endParaRPr lang="es-EC" sz="1800" dirty="0"/>
          </a:p>
        </p:txBody>
      </p:sp>
      <p:pic>
        <p:nvPicPr>
          <p:cNvPr id="4" name="Imagen 3"/>
          <p:cNvPicPr>
            <a:picLocks noChangeAspect="1"/>
          </p:cNvPicPr>
          <p:nvPr/>
        </p:nvPicPr>
        <p:blipFill>
          <a:blip r:embed="rId2"/>
          <a:stretch>
            <a:fillRect/>
          </a:stretch>
        </p:blipFill>
        <p:spPr>
          <a:xfrm>
            <a:off x="1153026" y="3119822"/>
            <a:ext cx="2999815" cy="1528208"/>
          </a:xfrm>
          <a:prstGeom prst="rect">
            <a:avLst/>
          </a:prstGeom>
        </p:spPr>
      </p:pic>
      <p:pic>
        <p:nvPicPr>
          <p:cNvPr id="6" name="Imagen 5"/>
          <p:cNvPicPr>
            <a:picLocks noChangeAspect="1"/>
          </p:cNvPicPr>
          <p:nvPr/>
        </p:nvPicPr>
        <p:blipFill rotWithShape="1">
          <a:blip r:embed="rId3"/>
          <a:srcRect l="5939" t="2212" r="15461" b="6612"/>
          <a:stretch/>
        </p:blipFill>
        <p:spPr>
          <a:xfrm>
            <a:off x="4859426" y="4355098"/>
            <a:ext cx="3265714" cy="1393372"/>
          </a:xfrm>
          <a:prstGeom prst="rect">
            <a:avLst/>
          </a:prstGeom>
        </p:spPr>
      </p:pic>
    </p:spTree>
    <p:extLst>
      <p:ext uri="{BB962C8B-B14F-4D97-AF65-F5344CB8AC3E}">
        <p14:creationId xmlns:p14="http://schemas.microsoft.com/office/powerpoint/2010/main" val="335849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2752" y="160421"/>
            <a:ext cx="1573307" cy="388503"/>
          </a:xfrm>
        </p:spPr>
        <p:txBody>
          <a:bodyPr>
            <a:normAutofit fontScale="90000"/>
          </a:bodyPr>
          <a:lstStyle/>
          <a:p>
            <a:r>
              <a:rPr lang="es-EC" sz="2800" b="1" dirty="0" smtClean="0"/>
              <a:t>Muestreo</a:t>
            </a:r>
            <a:endParaRPr lang="es-EC" sz="2800" b="1" dirty="0"/>
          </a:p>
        </p:txBody>
      </p:sp>
      <p:pic>
        <p:nvPicPr>
          <p:cNvPr id="1026" name="2 Imagen" descr="DSC01681.JPG"/>
          <p:cNvPicPr>
            <a:picLocks noChangeAspect="1" noChangeArrowheads="1"/>
          </p:cNvPicPr>
          <p:nvPr/>
        </p:nvPicPr>
        <p:blipFill>
          <a:blip r:embed="rId2">
            <a:extLst>
              <a:ext uri="{28A0092B-C50C-407E-A947-70E740481C1C}">
                <a14:useLocalDpi xmlns:a14="http://schemas.microsoft.com/office/drawing/2010/main" val="0"/>
              </a:ext>
            </a:extLst>
          </a:blip>
          <a:srcRect l="26062" t="13310" b="18518"/>
          <a:stretch>
            <a:fillRect/>
          </a:stretch>
        </p:blipFill>
        <p:spPr bwMode="auto">
          <a:xfrm>
            <a:off x="443753" y="825646"/>
            <a:ext cx="3960840" cy="2745582"/>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 descr="IMG-20170526-WA0047"/>
          <p:cNvPicPr>
            <a:picLocks noChangeAspect="1" noChangeArrowheads="1"/>
          </p:cNvPicPr>
          <p:nvPr/>
        </p:nvPicPr>
        <p:blipFill>
          <a:blip r:embed="rId3">
            <a:extLst>
              <a:ext uri="{28A0092B-C50C-407E-A947-70E740481C1C}">
                <a14:useLocalDpi xmlns:a14="http://schemas.microsoft.com/office/drawing/2010/main" val="0"/>
              </a:ext>
            </a:extLst>
          </a:blip>
          <a:srcRect b="8333"/>
          <a:stretch>
            <a:fillRect/>
          </a:stretch>
        </p:blipFill>
        <p:spPr bwMode="auto">
          <a:xfrm>
            <a:off x="4686231" y="825645"/>
            <a:ext cx="4020855" cy="2745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618565" y="3810870"/>
            <a:ext cx="7945144" cy="2548390"/>
          </a:xfrm>
          <a:prstGeom prst="rect">
            <a:avLst/>
          </a:prstGeom>
        </p:spPr>
        <p:txBody>
          <a:bodyPr wrap="square">
            <a:spAutoFit/>
          </a:bodyPr>
          <a:lstStyle/>
          <a:p>
            <a:pPr marL="749808" lvl="3" indent="-182880" algn="just">
              <a:lnSpc>
                <a:spcPct val="90000"/>
              </a:lnSpc>
              <a:spcBef>
                <a:spcPts val="200"/>
              </a:spcBef>
              <a:spcAft>
                <a:spcPts val="400"/>
              </a:spcAft>
              <a:buClr>
                <a:schemeClr val="accent1"/>
              </a:buClr>
              <a:buFont typeface="Calibri" pitchFamily="34" charset="0"/>
              <a:buChar char="◦"/>
            </a:pPr>
            <a:r>
              <a:rPr lang="es-EC" b="1" dirty="0" smtClean="0">
                <a:solidFill>
                  <a:schemeClr val="tx1">
                    <a:lumMod val="75000"/>
                    <a:lumOff val="25000"/>
                  </a:schemeClr>
                </a:solidFill>
              </a:rPr>
              <a:t>Suelo</a:t>
            </a:r>
            <a:r>
              <a:rPr lang="es-EC" b="1" i="1" dirty="0" smtClean="0">
                <a:solidFill>
                  <a:schemeClr val="tx1">
                    <a:lumMod val="75000"/>
                    <a:lumOff val="25000"/>
                  </a:schemeClr>
                </a:solidFill>
              </a:rPr>
              <a:t> (izquierda) </a:t>
            </a:r>
          </a:p>
          <a:p>
            <a:pPr marL="712788" lvl="3" algn="just">
              <a:lnSpc>
                <a:spcPct val="90000"/>
              </a:lnSpc>
              <a:spcBef>
                <a:spcPts val="200"/>
              </a:spcBef>
              <a:spcAft>
                <a:spcPts val="400"/>
              </a:spcAft>
              <a:buClr>
                <a:schemeClr val="accent1"/>
              </a:buClr>
            </a:pPr>
            <a:r>
              <a:rPr lang="es-EC" dirty="0" smtClean="0">
                <a:solidFill>
                  <a:schemeClr val="tx1">
                    <a:lumMod val="75000"/>
                    <a:lumOff val="25000"/>
                  </a:schemeClr>
                </a:solidFill>
              </a:rPr>
              <a:t>Alta concentración de óxidos de hierro</a:t>
            </a:r>
          </a:p>
          <a:p>
            <a:pPr marL="712788" lvl="3" algn="just">
              <a:lnSpc>
                <a:spcPct val="90000"/>
              </a:lnSpc>
              <a:spcBef>
                <a:spcPts val="200"/>
              </a:spcBef>
              <a:spcAft>
                <a:spcPts val="400"/>
              </a:spcAft>
              <a:buClr>
                <a:schemeClr val="accent1"/>
              </a:buClr>
            </a:pPr>
            <a:r>
              <a:rPr lang="es-EC" dirty="0" smtClean="0">
                <a:solidFill>
                  <a:schemeClr val="tx1">
                    <a:lumMod val="75000"/>
                    <a:lumOff val="25000"/>
                  </a:schemeClr>
                </a:solidFill>
              </a:rPr>
              <a:t>Alta capacidad de adsorción de metales pesados </a:t>
            </a:r>
            <a:r>
              <a:rPr lang="en-US" dirty="0" smtClean="0">
                <a:solidFill>
                  <a:schemeClr val="tx1">
                    <a:lumMod val="75000"/>
                    <a:lumOff val="25000"/>
                  </a:schemeClr>
                </a:solidFill>
              </a:rPr>
              <a:t>(As). </a:t>
            </a:r>
          </a:p>
          <a:p>
            <a:pPr marL="566928" lvl="3" algn="just">
              <a:lnSpc>
                <a:spcPct val="90000"/>
              </a:lnSpc>
              <a:spcBef>
                <a:spcPts val="200"/>
              </a:spcBef>
              <a:spcAft>
                <a:spcPts val="400"/>
              </a:spcAft>
              <a:buClr>
                <a:schemeClr val="accent1"/>
              </a:buClr>
            </a:pPr>
            <a:endParaRPr lang="es-ES" dirty="0">
              <a:solidFill>
                <a:schemeClr val="tx1">
                  <a:lumMod val="75000"/>
                  <a:lumOff val="25000"/>
                </a:schemeClr>
              </a:solidFill>
            </a:endParaRPr>
          </a:p>
          <a:p>
            <a:pPr marL="749808" lvl="3" indent="-182880" algn="just">
              <a:lnSpc>
                <a:spcPct val="90000"/>
              </a:lnSpc>
              <a:spcBef>
                <a:spcPts val="200"/>
              </a:spcBef>
              <a:spcAft>
                <a:spcPts val="400"/>
              </a:spcAft>
              <a:buClr>
                <a:schemeClr val="accent1"/>
              </a:buClr>
              <a:buFont typeface="Calibri" pitchFamily="34" charset="0"/>
              <a:buChar char="◦"/>
            </a:pPr>
            <a:r>
              <a:rPr lang="es-EC" b="1" dirty="0" smtClean="0">
                <a:solidFill>
                  <a:schemeClr val="tx1">
                    <a:lumMod val="75000"/>
                    <a:lumOff val="25000"/>
                  </a:schemeClr>
                </a:solidFill>
              </a:rPr>
              <a:t>Agua</a:t>
            </a:r>
            <a:r>
              <a:rPr lang="es-EC" b="1" i="1" dirty="0" smtClean="0">
                <a:solidFill>
                  <a:schemeClr val="tx1">
                    <a:lumMod val="75000"/>
                    <a:lumOff val="25000"/>
                  </a:schemeClr>
                </a:solidFill>
              </a:rPr>
              <a:t> (derecha) </a:t>
            </a:r>
          </a:p>
          <a:p>
            <a:pPr marL="712788" lvl="3" algn="just">
              <a:lnSpc>
                <a:spcPct val="90000"/>
              </a:lnSpc>
              <a:spcBef>
                <a:spcPts val="200"/>
              </a:spcBef>
              <a:spcAft>
                <a:spcPts val="400"/>
              </a:spcAft>
              <a:buClr>
                <a:schemeClr val="accent1"/>
              </a:buClr>
            </a:pPr>
            <a:r>
              <a:rPr lang="es-EC" dirty="0" smtClean="0">
                <a:solidFill>
                  <a:schemeClr val="tx1">
                    <a:lumMod val="75000"/>
                    <a:lumOff val="25000"/>
                  </a:schemeClr>
                </a:solidFill>
              </a:rPr>
              <a:t>Analizadas para determinar las concentraciones de metales pesados y las condiciones de óxido reducción</a:t>
            </a:r>
          </a:p>
          <a:p>
            <a:pPr marL="712788" lvl="3" algn="just">
              <a:lnSpc>
                <a:spcPct val="90000"/>
              </a:lnSpc>
              <a:spcBef>
                <a:spcPts val="200"/>
              </a:spcBef>
              <a:spcAft>
                <a:spcPts val="400"/>
              </a:spcAft>
              <a:buClr>
                <a:schemeClr val="accent1"/>
              </a:buClr>
            </a:pPr>
            <a:endParaRPr lang="en-US" dirty="0">
              <a:solidFill>
                <a:schemeClr val="tx1">
                  <a:lumMod val="75000"/>
                  <a:lumOff val="25000"/>
                </a:schemeClr>
              </a:solidFill>
            </a:endParaRPr>
          </a:p>
        </p:txBody>
      </p:sp>
    </p:spTree>
    <p:extLst>
      <p:ext uri="{BB962C8B-B14F-4D97-AF65-F5344CB8AC3E}">
        <p14:creationId xmlns:p14="http://schemas.microsoft.com/office/powerpoint/2010/main" val="398751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50" y="149901"/>
            <a:ext cx="9144000" cy="562793"/>
          </a:xfrm>
        </p:spPr>
        <p:txBody>
          <a:bodyPr>
            <a:noAutofit/>
          </a:bodyPr>
          <a:lstStyle/>
          <a:p>
            <a:pPr lvl="0" algn="ctr"/>
            <a:r>
              <a:rPr lang="es-EC" sz="2800" b="1" dirty="0" smtClean="0"/>
              <a:t>Análisis de parámetros físico químicos</a:t>
            </a:r>
            <a:endParaRPr lang="en-US" sz="2800" b="1" dirty="0"/>
          </a:p>
        </p:txBody>
      </p:sp>
      <p:graphicFrame>
        <p:nvGraphicFramePr>
          <p:cNvPr id="4" name="Tabla 3"/>
          <p:cNvGraphicFramePr>
            <a:graphicFrameLocks noGrp="1"/>
          </p:cNvGraphicFramePr>
          <p:nvPr>
            <p:extLst>
              <p:ext uri="{D42A27DB-BD31-4B8C-83A1-F6EECF244321}">
                <p14:modId xmlns:p14="http://schemas.microsoft.com/office/powerpoint/2010/main" val="2303813199"/>
              </p:ext>
            </p:extLst>
          </p:nvPr>
        </p:nvGraphicFramePr>
        <p:xfrm>
          <a:off x="746476" y="1359360"/>
          <a:ext cx="3742006" cy="1659986"/>
        </p:xfrm>
        <a:graphic>
          <a:graphicData uri="http://schemas.openxmlformats.org/drawingml/2006/table">
            <a:tbl>
              <a:tblPr>
                <a:tableStyleId>{5DA37D80-6434-44D0-A028-1B22A696006F}</a:tableStyleId>
              </a:tblPr>
              <a:tblGrid>
                <a:gridCol w="1871003"/>
                <a:gridCol w="1871003"/>
              </a:tblGrid>
              <a:tr h="335949">
                <a:tc gridSpan="2">
                  <a:txBody>
                    <a:bodyPr/>
                    <a:lstStyle/>
                    <a:p>
                      <a:pPr algn="ctr" fontAlgn="b"/>
                      <a:r>
                        <a:rPr lang="es-EC" sz="1800" b="1" u="none" strike="noStrike" dirty="0" smtClean="0">
                          <a:effectLst/>
                        </a:rPr>
                        <a:t>Drenaje</a:t>
                      </a:r>
                      <a:r>
                        <a:rPr lang="es-EC" sz="1800" b="1" u="none" strike="noStrike" baseline="0" dirty="0" smtClean="0">
                          <a:effectLst/>
                        </a:rPr>
                        <a:t> de mina</a:t>
                      </a:r>
                      <a:endParaRPr lang="es-EC" sz="1800" b="1" i="0" u="none" strike="noStrike" dirty="0">
                        <a:effectLst/>
                        <a:latin typeface="Times New Roman" panose="02020603050405020304" pitchFamily="18" charset="0"/>
                      </a:endParaRPr>
                    </a:p>
                  </a:txBody>
                  <a:tcPr marL="9525" marR="9525" marT="9525" marB="0" anchor="ctr"/>
                </a:tc>
                <a:tc hMerge="1">
                  <a:txBody>
                    <a:bodyPr/>
                    <a:lstStyle/>
                    <a:p>
                      <a:endParaRPr lang="es-EC"/>
                    </a:p>
                  </a:txBody>
                  <a:tcPr/>
                </a:tc>
              </a:tr>
              <a:tr h="335949">
                <a:tc>
                  <a:txBody>
                    <a:bodyPr/>
                    <a:lstStyle/>
                    <a:p>
                      <a:pPr algn="ctr" fontAlgn="b"/>
                      <a:r>
                        <a:rPr lang="es-EC" sz="1800" u="none" strike="noStrike" dirty="0">
                          <a:effectLst/>
                        </a:rPr>
                        <a:t>pH</a:t>
                      </a:r>
                      <a:endParaRPr lang="es-EC" sz="1800" b="0"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8,5</a:t>
                      </a:r>
                      <a:endParaRPr lang="es-EC" sz="1800" b="0" i="0" u="none" strike="noStrike" dirty="0">
                        <a:effectLst/>
                        <a:latin typeface="Times New Roman" panose="02020603050405020304" pitchFamily="18" charset="0"/>
                      </a:endParaRPr>
                    </a:p>
                  </a:txBody>
                  <a:tcPr marL="9525" marR="9525" marT="9525" marB="0" anchor="ctr"/>
                </a:tc>
              </a:tr>
              <a:tr h="335949">
                <a:tc>
                  <a:txBody>
                    <a:bodyPr/>
                    <a:lstStyle/>
                    <a:p>
                      <a:pPr algn="ctr" fontAlgn="b"/>
                      <a:r>
                        <a:rPr lang="es-EC" sz="1800" u="none" strike="noStrike" dirty="0">
                          <a:effectLst/>
                        </a:rPr>
                        <a:t>Eh</a:t>
                      </a:r>
                      <a:endParaRPr lang="es-EC" sz="1800" b="0"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a:effectLst/>
                        </a:rPr>
                        <a:t>-</a:t>
                      </a:r>
                      <a:r>
                        <a:rPr lang="es-EC" sz="1800" u="none" strike="noStrike" dirty="0" smtClean="0">
                          <a:effectLst/>
                        </a:rPr>
                        <a:t>107 </a:t>
                      </a:r>
                      <a:r>
                        <a:rPr lang="es-EC" sz="1800" u="none" strike="noStrike" dirty="0" err="1" smtClean="0">
                          <a:effectLst/>
                        </a:rPr>
                        <a:t>mV</a:t>
                      </a:r>
                      <a:endParaRPr lang="es-EC" sz="1800" b="0" i="0" u="none" strike="noStrike" dirty="0">
                        <a:effectLst/>
                        <a:latin typeface="Times New Roman" panose="02020603050405020304" pitchFamily="18" charset="0"/>
                      </a:endParaRPr>
                    </a:p>
                  </a:txBody>
                  <a:tcPr marL="9525" marR="9525" marT="9525" marB="0" anchor="ctr"/>
                </a:tc>
              </a:tr>
              <a:tr h="652139">
                <a:tc>
                  <a:txBody>
                    <a:bodyPr/>
                    <a:lstStyle/>
                    <a:p>
                      <a:pPr algn="ctr" fontAlgn="b"/>
                      <a:r>
                        <a:rPr lang="es-EC" sz="1800" u="none" strike="noStrike" dirty="0" smtClean="0">
                          <a:effectLst/>
                        </a:rPr>
                        <a:t>Conductividad eléctrica</a:t>
                      </a:r>
                      <a:endParaRPr lang="es-EC" sz="1800" b="0"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a:effectLst/>
                        </a:rPr>
                        <a:t>964 </a:t>
                      </a:r>
                      <a:r>
                        <a:rPr lang="es-EC" sz="1800" u="none" strike="noStrike" dirty="0" smtClean="0">
                          <a:effectLst/>
                        </a:rPr>
                        <a:t>uS.cm</a:t>
                      </a:r>
                      <a:r>
                        <a:rPr lang="es-EC" sz="1800" u="none" strike="noStrike" baseline="30000" dirty="0" smtClean="0">
                          <a:effectLst/>
                        </a:rPr>
                        <a:t>-1</a:t>
                      </a:r>
                      <a:endParaRPr lang="es-EC" sz="1800" b="0" i="0" u="none" strike="noStrike" baseline="30000" dirty="0">
                        <a:effectLst/>
                        <a:latin typeface="Times New Roman" panose="02020603050405020304" pitchFamily="18" charset="0"/>
                      </a:endParaRPr>
                    </a:p>
                  </a:txBody>
                  <a:tcPr marL="9525" marR="9525" marT="9525"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82864128"/>
              </p:ext>
            </p:extLst>
          </p:nvPr>
        </p:nvGraphicFramePr>
        <p:xfrm>
          <a:off x="4425541" y="3769638"/>
          <a:ext cx="3710354" cy="1753921"/>
        </p:xfrm>
        <a:graphic>
          <a:graphicData uri="http://schemas.openxmlformats.org/drawingml/2006/table">
            <a:tbl>
              <a:tblPr>
                <a:tableStyleId>{5DA37D80-6434-44D0-A028-1B22A696006F}</a:tableStyleId>
              </a:tblPr>
              <a:tblGrid>
                <a:gridCol w="1855177"/>
                <a:gridCol w="1855177"/>
              </a:tblGrid>
              <a:tr h="662647">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800" b="1" u="none" strike="noStrike" dirty="0" smtClean="0">
                          <a:effectLst/>
                        </a:rPr>
                        <a:t>Concentración</a:t>
                      </a:r>
                      <a:r>
                        <a:rPr lang="es-EC" sz="1800" b="1" u="none" strike="noStrike" baseline="0" dirty="0" smtClean="0">
                          <a:effectLst/>
                        </a:rPr>
                        <a:t> de As en drenaje de mina </a:t>
                      </a:r>
                      <a:r>
                        <a:rPr lang="es-EC" sz="1800" b="1" u="none" strike="noStrike" dirty="0" smtClean="0">
                          <a:effectLst/>
                        </a:rPr>
                        <a:t>(ug.L</a:t>
                      </a:r>
                      <a:r>
                        <a:rPr lang="es-EC" sz="1800" b="1" u="none" strike="noStrike" baseline="30000" dirty="0" smtClean="0">
                          <a:effectLst/>
                        </a:rPr>
                        <a:t>-1</a:t>
                      </a:r>
                      <a:r>
                        <a:rPr lang="es-EC" sz="1800" b="1" u="none" strike="noStrike" dirty="0" smtClean="0">
                          <a:effectLst/>
                        </a:rPr>
                        <a:t>)</a:t>
                      </a:r>
                      <a:endParaRPr lang="es-EC" sz="1800" b="1" i="0" u="none" strike="noStrike" dirty="0">
                        <a:effectLst/>
                        <a:latin typeface="Times New Roman" panose="02020603050405020304" pitchFamily="18" charset="0"/>
                      </a:endParaRPr>
                    </a:p>
                  </a:txBody>
                  <a:tcPr marL="9525" marR="9525" marT="9525" marB="0" anchor="ctr"/>
                </a:tc>
                <a:tc hMerge="1">
                  <a:txBody>
                    <a:bodyPr/>
                    <a:lstStyle/>
                    <a:p>
                      <a:endParaRPr lang="es-EC"/>
                    </a:p>
                  </a:txBody>
                  <a:tcPr/>
                </a:tc>
              </a:tr>
              <a:tr h="363758">
                <a:tc>
                  <a:txBody>
                    <a:bodyPr/>
                    <a:lstStyle/>
                    <a:p>
                      <a:pPr algn="ctr" fontAlgn="b"/>
                      <a:r>
                        <a:rPr lang="es-EC" sz="1800" u="none" strike="noStrike" dirty="0">
                          <a:effectLst/>
                        </a:rPr>
                        <a:t>M1</a:t>
                      </a:r>
                      <a:endParaRPr lang="es-EC" sz="1800" b="0"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4,80</a:t>
                      </a:r>
                      <a:endParaRPr lang="es-EC" sz="1800" b="0" i="0" u="none" strike="noStrike" dirty="0">
                        <a:effectLst/>
                        <a:latin typeface="Times New Roman" panose="02020603050405020304" pitchFamily="18" charset="0"/>
                      </a:endParaRPr>
                    </a:p>
                  </a:txBody>
                  <a:tcPr marL="9525" marR="9525" marT="9525" marB="0" anchor="ctr"/>
                </a:tc>
              </a:tr>
              <a:tr h="363758">
                <a:tc>
                  <a:txBody>
                    <a:bodyPr/>
                    <a:lstStyle/>
                    <a:p>
                      <a:pPr algn="ctr" fontAlgn="b"/>
                      <a:r>
                        <a:rPr lang="es-EC" sz="1800" u="none" strike="noStrike" dirty="0">
                          <a:effectLst/>
                        </a:rPr>
                        <a:t>M2</a:t>
                      </a:r>
                      <a:endParaRPr lang="es-EC" sz="1800" b="0"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8,60</a:t>
                      </a:r>
                      <a:endParaRPr lang="es-EC" sz="1800" b="0" i="0" u="none" strike="noStrike" dirty="0">
                        <a:effectLst/>
                        <a:latin typeface="Times New Roman" panose="02020603050405020304" pitchFamily="18" charset="0"/>
                      </a:endParaRPr>
                    </a:p>
                  </a:txBody>
                  <a:tcPr marL="9525" marR="9525" marT="9525" marB="0" anchor="ctr"/>
                </a:tc>
              </a:tr>
              <a:tr h="363758">
                <a:tc>
                  <a:txBody>
                    <a:bodyPr/>
                    <a:lstStyle/>
                    <a:p>
                      <a:pPr algn="ctr" fontAlgn="b"/>
                      <a:r>
                        <a:rPr lang="es-EC" sz="1800" u="none" strike="noStrike" dirty="0">
                          <a:effectLst/>
                        </a:rPr>
                        <a:t>M3</a:t>
                      </a:r>
                      <a:endParaRPr lang="es-EC" sz="1800" b="0"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27,50</a:t>
                      </a:r>
                      <a:endParaRPr lang="es-EC" sz="1800" b="0" i="0" u="none" strike="noStrike" dirty="0">
                        <a:effectLst/>
                        <a:latin typeface="Times New Roman" panose="02020603050405020304" pitchFamily="18" charset="0"/>
                      </a:endParaRPr>
                    </a:p>
                  </a:txBody>
                  <a:tcPr marL="9525" marR="9525" marT="9525" marB="0" anchor="ctr"/>
                </a:tc>
              </a:tr>
            </a:tbl>
          </a:graphicData>
        </a:graphic>
      </p:graphicFrame>
      <p:cxnSp>
        <p:nvCxnSpPr>
          <p:cNvPr id="6" name="Conector angular 5"/>
          <p:cNvCxnSpPr>
            <a:stCxn id="4" idx="2"/>
            <a:endCxn id="5" idx="1"/>
          </p:cNvCxnSpPr>
          <p:nvPr/>
        </p:nvCxnSpPr>
        <p:spPr>
          <a:xfrm rot="16200000" flipH="1">
            <a:off x="2707884" y="2928941"/>
            <a:ext cx="1627252" cy="1808062"/>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084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520219"/>
          </a:xfrm>
        </p:spPr>
        <p:txBody>
          <a:bodyPr>
            <a:normAutofit/>
          </a:bodyPr>
          <a:lstStyle/>
          <a:p>
            <a:pPr algn="ctr"/>
            <a:r>
              <a:rPr lang="en-US" sz="2800" b="1" dirty="0" err="1" smtClean="0"/>
              <a:t>Isoterma</a:t>
            </a:r>
            <a:r>
              <a:rPr lang="en-US" sz="2800" b="1" dirty="0"/>
              <a:t> </a:t>
            </a:r>
            <a:r>
              <a:rPr lang="en-US" sz="2800" b="1" dirty="0" smtClean="0"/>
              <a:t>de </a:t>
            </a:r>
            <a:r>
              <a:rPr lang="en-US" sz="2800" b="1" dirty="0" err="1" smtClean="0"/>
              <a:t>adsorción</a:t>
            </a:r>
            <a:r>
              <a:rPr lang="en-US" sz="2800" b="1" dirty="0" smtClean="0"/>
              <a:t> </a:t>
            </a:r>
            <a:endParaRPr lang="en-US" sz="2800" b="1" dirty="0"/>
          </a:p>
        </p:txBody>
      </p:sp>
      <p:graphicFrame>
        <p:nvGraphicFramePr>
          <p:cNvPr id="4" name="1 Gráfico"/>
          <p:cNvGraphicFramePr>
            <a:graphicFrameLocks noGrp="1"/>
          </p:cNvGraphicFramePr>
          <p:nvPr>
            <p:ph idx="1"/>
            <p:extLst>
              <p:ext uri="{D42A27DB-BD31-4B8C-83A1-F6EECF244321}">
                <p14:modId xmlns:p14="http://schemas.microsoft.com/office/powerpoint/2010/main" val="4199635780"/>
              </p:ext>
            </p:extLst>
          </p:nvPr>
        </p:nvGraphicFramePr>
        <p:xfrm>
          <a:off x="201707" y="941294"/>
          <a:ext cx="8690890" cy="5150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28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466430"/>
          </a:xfrm>
        </p:spPr>
        <p:txBody>
          <a:bodyPr>
            <a:normAutofit/>
          </a:bodyPr>
          <a:lstStyle/>
          <a:p>
            <a:pPr algn="ctr"/>
            <a:r>
              <a:rPr lang="es-EC" sz="2800" b="1" dirty="0" smtClean="0"/>
              <a:t>Langmuir Lineal</a:t>
            </a:r>
            <a:endParaRPr lang="es-EC"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58319985"/>
              </p:ext>
            </p:extLst>
          </p:nvPr>
        </p:nvGraphicFramePr>
        <p:xfrm>
          <a:off x="570538" y="1049653"/>
          <a:ext cx="4625955" cy="3324873"/>
        </p:xfrm>
        <a:graphic>
          <a:graphicData uri="http://schemas.openxmlformats.org/drawingml/2006/table">
            <a:tbl>
              <a:tblPr>
                <a:tableStyleId>{BC89EF96-8CEA-46FF-86C4-4CE0E7609802}</a:tableStyleId>
              </a:tblPr>
              <a:tblGrid>
                <a:gridCol w="1137238"/>
                <a:gridCol w="1317812"/>
                <a:gridCol w="1151491"/>
                <a:gridCol w="1019414"/>
              </a:tblGrid>
              <a:tr h="274417">
                <a:tc gridSpan="2">
                  <a:txBody>
                    <a:bodyPr/>
                    <a:lstStyle/>
                    <a:p>
                      <a:pPr algn="ctr" fontAlgn="b"/>
                      <a:r>
                        <a:rPr lang="es-EC" sz="1800" b="1" u="none" strike="noStrike" dirty="0" smtClean="0">
                          <a:effectLst/>
                        </a:rPr>
                        <a:t>Concentración As</a:t>
                      </a:r>
                      <a:endParaRPr lang="es-EC" sz="1800" b="1" i="0" u="none" strike="noStrike" dirty="0">
                        <a:effectLst/>
                        <a:latin typeface="+mn-lt"/>
                      </a:endParaRPr>
                    </a:p>
                  </a:txBody>
                  <a:tcPr marL="9525" marR="9525" marT="9525" marB="0" anchor="ctr"/>
                </a:tc>
                <a:tc hMerge="1">
                  <a:txBody>
                    <a:bodyPr/>
                    <a:lstStyle/>
                    <a:p>
                      <a:pPr algn="ctr" fontAlgn="b"/>
                      <a:endParaRPr lang="es-EC" sz="1800" b="0" i="0" u="none" strike="noStrike" dirty="0">
                        <a:effectLst/>
                        <a:latin typeface="Times New Roman" panose="02020603050405020304" pitchFamily="18" charset="0"/>
                      </a:endParaRPr>
                    </a:p>
                  </a:txBody>
                  <a:tcPr marL="9525" marR="9525" marT="9525" marB="0" anchor="ctr">
                    <a:solidFill>
                      <a:schemeClr val="accent3">
                        <a:lumMod val="50000"/>
                      </a:schemeClr>
                    </a:solidFill>
                  </a:tcPr>
                </a:tc>
                <a:tc>
                  <a:txBody>
                    <a:bodyPr/>
                    <a:lstStyle/>
                    <a:p>
                      <a:pPr algn="ctr" fontAlgn="b"/>
                      <a:r>
                        <a:rPr lang="es-EC" sz="1800" b="1" u="none" strike="noStrike" dirty="0">
                          <a:effectLst/>
                        </a:rPr>
                        <a:t>y</a:t>
                      </a:r>
                      <a:endParaRPr lang="es-EC" sz="1800" b="1" i="1" u="none" strike="noStrike" dirty="0">
                        <a:effectLst/>
                        <a:latin typeface="Times New Roman" panose="02020603050405020304" pitchFamily="18" charset="0"/>
                      </a:endParaRPr>
                    </a:p>
                  </a:txBody>
                  <a:tcPr marL="9525" marR="9525" marT="9525" marB="0" anchor="ctr"/>
                </a:tc>
                <a:tc>
                  <a:txBody>
                    <a:bodyPr/>
                    <a:lstStyle/>
                    <a:p>
                      <a:pPr algn="ctr" fontAlgn="b"/>
                      <a:r>
                        <a:rPr lang="es-EC" sz="1800" b="1" u="none" strike="noStrike" dirty="0">
                          <a:effectLst/>
                        </a:rPr>
                        <a:t>x</a:t>
                      </a:r>
                      <a:endParaRPr lang="es-EC" sz="1800" b="1" i="1" u="none" strike="noStrike" dirty="0">
                        <a:effectLst/>
                        <a:latin typeface="Times New Roman" panose="02020603050405020304" pitchFamily="18" charset="0"/>
                      </a:endParaRPr>
                    </a:p>
                  </a:txBody>
                  <a:tcPr marL="9525" marR="9525" marT="9525" marB="0" anchor="ctr"/>
                </a:tc>
              </a:tr>
              <a:tr h="539626">
                <a:tc>
                  <a:txBody>
                    <a:bodyPr/>
                    <a:lstStyle/>
                    <a:p>
                      <a:pPr algn="ctr" fontAlgn="b"/>
                      <a:r>
                        <a:rPr lang="es-EC" sz="1800" b="1" u="none" strike="noStrike" dirty="0" smtClean="0">
                          <a:effectLst/>
                        </a:rPr>
                        <a:t>Cl (mg.L</a:t>
                      </a:r>
                      <a:r>
                        <a:rPr lang="es-EC" sz="1800" b="1" u="none" strike="noStrike" baseline="30000" dirty="0" smtClean="0">
                          <a:effectLst/>
                        </a:rPr>
                        <a:t>-1</a:t>
                      </a:r>
                      <a:r>
                        <a:rPr lang="es-EC" sz="1800" b="1" u="none" strike="noStrike" dirty="0" smtClean="0">
                          <a:effectLst/>
                        </a:rPr>
                        <a:t>)</a:t>
                      </a:r>
                      <a:endParaRPr lang="es-EC" sz="1800" b="1" i="1" u="none" strike="noStrike" dirty="0">
                        <a:solidFill>
                          <a:srgbClr val="FF0000"/>
                        </a:solidFill>
                        <a:effectLst/>
                        <a:latin typeface="+mj-lt"/>
                      </a:endParaRPr>
                    </a:p>
                  </a:txBody>
                  <a:tcPr marL="9525" marR="9525" marT="9525" marB="0" anchor="ctr"/>
                </a:tc>
                <a:tc>
                  <a:txBody>
                    <a:bodyPr/>
                    <a:lstStyle/>
                    <a:p>
                      <a:pPr algn="ctr" fontAlgn="b"/>
                      <a:r>
                        <a:rPr lang="es-EC" sz="1800" b="1" u="none" strike="noStrike" dirty="0" smtClean="0">
                          <a:effectLst/>
                        </a:rPr>
                        <a:t>Ca</a:t>
                      </a:r>
                    </a:p>
                    <a:p>
                      <a:pPr algn="ctr" fontAlgn="b"/>
                      <a:r>
                        <a:rPr lang="es-EC" sz="1800" b="1" u="none" strike="noStrike" dirty="0" smtClean="0">
                          <a:effectLst/>
                        </a:rPr>
                        <a:t> (mg.kg</a:t>
                      </a:r>
                      <a:r>
                        <a:rPr lang="es-EC" sz="1800" b="1" u="none" strike="noStrike" baseline="30000" dirty="0" smtClean="0">
                          <a:effectLst/>
                        </a:rPr>
                        <a:t>-1</a:t>
                      </a:r>
                      <a:r>
                        <a:rPr lang="es-EC" sz="1800" b="1" u="none" strike="noStrike" dirty="0" smtClean="0">
                          <a:effectLst/>
                        </a:rPr>
                        <a:t>)</a:t>
                      </a:r>
                      <a:endParaRPr lang="es-EC" sz="1800" b="1" i="1" u="none" strike="noStrike" dirty="0">
                        <a:solidFill>
                          <a:srgbClr val="FF0000"/>
                        </a:solidFill>
                        <a:effectLst/>
                        <a:latin typeface="+mj-lt"/>
                      </a:endParaRPr>
                    </a:p>
                  </a:txBody>
                  <a:tcPr marL="9525" marR="9525" marT="9525" marB="0" anchor="ctr"/>
                </a:tc>
                <a:tc>
                  <a:txBody>
                    <a:bodyPr/>
                    <a:lstStyle/>
                    <a:p>
                      <a:pPr algn="ctr" fontAlgn="b"/>
                      <a:r>
                        <a:rPr lang="es-EC" sz="1800" b="1" u="none" strike="noStrike" dirty="0" smtClean="0">
                          <a:effectLst/>
                        </a:rPr>
                        <a:t>Ca</a:t>
                      </a:r>
                      <a:r>
                        <a:rPr lang="es-EC" sz="1800" b="1" u="none" strike="noStrike" baseline="30000" dirty="0" smtClean="0">
                          <a:effectLst/>
                        </a:rPr>
                        <a:t>-1</a:t>
                      </a:r>
                      <a:endParaRPr lang="es-EC" sz="1800" b="1" i="0" u="none" strike="noStrike" baseline="30000" dirty="0">
                        <a:effectLst/>
                        <a:latin typeface="+mj-lt"/>
                      </a:endParaRPr>
                    </a:p>
                  </a:txBody>
                  <a:tcPr marL="9525" marR="9525" marT="9525" marB="0" anchor="ctr"/>
                </a:tc>
                <a:tc>
                  <a:txBody>
                    <a:bodyPr/>
                    <a:lstStyle/>
                    <a:p>
                      <a:pPr algn="ctr" fontAlgn="b"/>
                      <a:r>
                        <a:rPr lang="es-EC" sz="1800" b="1" u="none" strike="noStrike" dirty="0" smtClean="0">
                          <a:effectLst/>
                        </a:rPr>
                        <a:t>Cl</a:t>
                      </a:r>
                      <a:r>
                        <a:rPr lang="es-EC" sz="1800" b="1" u="none" strike="noStrike" baseline="30000" dirty="0" smtClean="0">
                          <a:effectLst/>
                        </a:rPr>
                        <a:t>1</a:t>
                      </a:r>
                      <a:endParaRPr lang="es-EC" sz="1800" b="1" i="0" u="none" strike="noStrike" dirty="0">
                        <a:effectLst/>
                        <a:latin typeface="+mj-lt"/>
                      </a:endParaRPr>
                    </a:p>
                  </a:txBody>
                  <a:tcPr marL="9525" marR="9525" marT="9525" marB="0" anchor="ctr"/>
                </a:tc>
              </a:tr>
              <a:tr h="274417">
                <a:tc>
                  <a:txBody>
                    <a:bodyPr/>
                    <a:lstStyle/>
                    <a:p>
                      <a:pPr algn="ctr" fontAlgn="b"/>
                      <a:r>
                        <a:rPr lang="es-EC" sz="1800" u="none" strike="noStrike">
                          <a:effectLst/>
                        </a:rPr>
                        <a:t>0</a:t>
                      </a:r>
                      <a:endParaRPr lang="es-EC" sz="1800" b="0" i="0" u="none" strike="noStrike">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200,000</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endParaRPr lang="es-EC" sz="1800" b="0" i="0" u="none" strike="noStrike" dirty="0">
                        <a:effectLst/>
                        <a:latin typeface="Times New Roman" panose="02020603050405020304" pitchFamily="18" charset="0"/>
                      </a:endParaRPr>
                    </a:p>
                  </a:txBody>
                  <a:tcPr marL="9525" marR="9525" marT="9525" marB="0" anchor="ctr"/>
                </a:tc>
              </a:tr>
              <a:tr h="366503">
                <a:tc>
                  <a:txBody>
                    <a:bodyPr/>
                    <a:lstStyle/>
                    <a:p>
                      <a:pPr algn="ctr" fontAlgn="b"/>
                      <a:r>
                        <a:rPr lang="es-EC" sz="1800" u="none" strike="noStrike" dirty="0" smtClean="0">
                          <a:effectLst/>
                        </a:rPr>
                        <a:t>0,011</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4.997,826</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0,0002</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92,0132</a:t>
                      </a:r>
                      <a:endParaRPr lang="es-EC" sz="1800" b="0" i="0" u="none" strike="noStrike" dirty="0">
                        <a:effectLst/>
                        <a:latin typeface="Times New Roman" panose="02020603050405020304" pitchFamily="18" charset="0"/>
                      </a:endParaRPr>
                    </a:p>
                  </a:txBody>
                  <a:tcPr marL="9525" marR="9525" marT="9525" marB="0" anchor="ctr"/>
                </a:tc>
              </a:tr>
              <a:tr h="366503">
                <a:tc>
                  <a:txBody>
                    <a:bodyPr/>
                    <a:lstStyle/>
                    <a:p>
                      <a:pPr algn="ctr" fontAlgn="b"/>
                      <a:r>
                        <a:rPr lang="es-EC" sz="1800" u="none" strike="noStrike" dirty="0" smtClean="0">
                          <a:effectLst/>
                        </a:rPr>
                        <a:t>0,016</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9.996,690</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0,0001</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60,4960</a:t>
                      </a:r>
                      <a:endParaRPr lang="es-EC" sz="1800" b="0" i="0" u="none" strike="noStrike" dirty="0">
                        <a:effectLst/>
                        <a:latin typeface="Times New Roman" panose="02020603050405020304" pitchFamily="18" charset="0"/>
                      </a:endParaRPr>
                    </a:p>
                  </a:txBody>
                  <a:tcPr marL="9525" marR="9525" marT="9525" marB="0" anchor="ctr"/>
                </a:tc>
              </a:tr>
              <a:tr h="366503">
                <a:tc>
                  <a:txBody>
                    <a:bodyPr/>
                    <a:lstStyle/>
                    <a:p>
                      <a:pPr algn="ctr" fontAlgn="b"/>
                      <a:r>
                        <a:rPr lang="es-EC" sz="1800" u="none" strike="noStrike" dirty="0" smtClean="0">
                          <a:effectLst/>
                        </a:rPr>
                        <a:t>0,081</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19.983,880</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5</a:t>
                      </a:r>
                      <a:r>
                        <a:rPr lang="es-EC" sz="1800" u="none" strike="noStrike" baseline="0" dirty="0" smtClean="0">
                          <a:effectLst/>
                        </a:rPr>
                        <a:t> </a:t>
                      </a:r>
                      <a:r>
                        <a:rPr lang="es-EC" sz="1800" u="none" strike="noStrike" dirty="0" smtClean="0">
                          <a:effectLst/>
                        </a:rPr>
                        <a:t>E-05</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12,4115</a:t>
                      </a:r>
                      <a:endParaRPr lang="es-EC" sz="1800" b="0" i="0" u="none" strike="noStrike" dirty="0">
                        <a:effectLst/>
                        <a:latin typeface="Times New Roman" panose="02020603050405020304" pitchFamily="18" charset="0"/>
                      </a:endParaRPr>
                    </a:p>
                  </a:txBody>
                  <a:tcPr marL="9525" marR="9525" marT="9525" marB="0" anchor="ctr"/>
                </a:tc>
              </a:tr>
              <a:tr h="366503">
                <a:tc>
                  <a:txBody>
                    <a:bodyPr/>
                    <a:lstStyle/>
                    <a:p>
                      <a:pPr algn="ctr" fontAlgn="b"/>
                      <a:r>
                        <a:rPr lang="es-EC" sz="1800" u="none" strike="noStrike" dirty="0" smtClean="0">
                          <a:effectLst/>
                        </a:rPr>
                        <a:t>0,346</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39.930,720</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2,5E-05</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2,8868</a:t>
                      </a:r>
                      <a:endParaRPr lang="es-EC" sz="1800" b="0" i="0" u="none" strike="noStrike" dirty="0">
                        <a:effectLst/>
                        <a:latin typeface="Times New Roman" panose="02020603050405020304" pitchFamily="18" charset="0"/>
                      </a:endParaRPr>
                    </a:p>
                  </a:txBody>
                  <a:tcPr marL="9525" marR="9525" marT="9525" marB="0" anchor="ctr"/>
                </a:tc>
              </a:tr>
              <a:tr h="366503">
                <a:tc>
                  <a:txBody>
                    <a:bodyPr/>
                    <a:lstStyle/>
                    <a:p>
                      <a:pPr algn="ctr" fontAlgn="b"/>
                      <a:r>
                        <a:rPr lang="es-EC" sz="1800" u="none" strike="noStrike" dirty="0" smtClean="0">
                          <a:effectLst/>
                        </a:rPr>
                        <a:t>2,732</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79.453,500</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1,2E-05</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0,3659</a:t>
                      </a:r>
                      <a:endParaRPr lang="es-EC" sz="1800" b="0" i="0" u="none" strike="noStrike" dirty="0">
                        <a:effectLst/>
                        <a:latin typeface="Times New Roman" panose="02020603050405020304" pitchFamily="18" charset="0"/>
                      </a:endParaRPr>
                    </a:p>
                  </a:txBody>
                  <a:tcPr marL="9525" marR="9525" marT="9525" marB="0" anchor="ctr"/>
                </a:tc>
              </a:tr>
              <a:tr h="366503">
                <a:tc>
                  <a:txBody>
                    <a:bodyPr/>
                    <a:lstStyle/>
                    <a:p>
                      <a:pPr algn="ctr" fontAlgn="b"/>
                      <a:r>
                        <a:rPr lang="es-EC" sz="1800" u="none" strike="noStrike" dirty="0" smtClean="0">
                          <a:effectLst/>
                        </a:rPr>
                        <a:t>5,286</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118.942,800</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8,4E-06</a:t>
                      </a:r>
                      <a:endParaRPr lang="es-EC" sz="1800" b="0" i="0" u="none" strike="noStrike" dirty="0">
                        <a:effectLst/>
                        <a:latin typeface="Times New Roman" panose="02020603050405020304" pitchFamily="18" charset="0"/>
                      </a:endParaRPr>
                    </a:p>
                  </a:txBody>
                  <a:tcPr marL="9525" marR="9525" marT="9525" marB="0" anchor="ctr"/>
                </a:tc>
                <a:tc>
                  <a:txBody>
                    <a:bodyPr/>
                    <a:lstStyle/>
                    <a:p>
                      <a:pPr algn="ctr" fontAlgn="b"/>
                      <a:r>
                        <a:rPr lang="es-EC" sz="1800" u="none" strike="noStrike" dirty="0" smtClean="0">
                          <a:effectLst/>
                        </a:rPr>
                        <a:t>0,1891</a:t>
                      </a:r>
                      <a:endParaRPr lang="es-EC" sz="1800" b="0" i="0" u="none" strike="noStrike" dirty="0">
                        <a:effectLst/>
                        <a:latin typeface="Times New Roman" panose="02020603050405020304" pitchFamily="18" charset="0"/>
                      </a:endParaRPr>
                    </a:p>
                  </a:txBody>
                  <a:tcPr marL="9525" marR="9525" marT="9525"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51280924"/>
              </p:ext>
            </p:extLst>
          </p:nvPr>
        </p:nvGraphicFramePr>
        <p:xfrm>
          <a:off x="6946231" y="2568858"/>
          <a:ext cx="1420529" cy="567690"/>
        </p:xfrm>
        <a:graphic>
          <a:graphicData uri="http://schemas.openxmlformats.org/drawingml/2006/table">
            <a:tbl>
              <a:tblPr>
                <a:tableStyleId>{2D5ABB26-0587-4C30-8999-92F81FD0307C}</a:tableStyleId>
              </a:tblPr>
              <a:tblGrid>
                <a:gridCol w="1420529"/>
              </a:tblGrid>
              <a:tr h="174171">
                <a:tc>
                  <a:txBody>
                    <a:bodyPr/>
                    <a:lstStyle/>
                    <a:p>
                      <a:pPr algn="ctr" fontAlgn="b"/>
                      <a:r>
                        <a:rPr lang="es-EC" sz="1800" b="1" u="none" strike="noStrike" dirty="0" err="1" smtClean="0">
                          <a:effectLst/>
                        </a:rPr>
                        <a:t>Qmax</a:t>
                      </a:r>
                      <a:r>
                        <a:rPr lang="es-EC" sz="1800" b="1" u="none" strike="noStrike" dirty="0" smtClean="0">
                          <a:effectLst/>
                        </a:rPr>
                        <a:t> </a:t>
                      </a:r>
                      <a:r>
                        <a:rPr lang="es-EC" sz="1800" b="1" u="none" strike="noStrike" dirty="0">
                          <a:effectLst/>
                        </a:rPr>
                        <a:t>(mg/Kg)</a:t>
                      </a:r>
                      <a:endParaRPr lang="es-EC" sz="1800" b="1" i="0" u="none" strike="noStrike" dirty="0">
                        <a:effectLst/>
                        <a:latin typeface="Times New Roman" panose="02020603050405020304" pitchFamily="18" charset="0"/>
                      </a:endParaRPr>
                    </a:p>
                  </a:txBody>
                  <a:tcPr marL="9525" marR="9525" marT="9525" marB="0" anchor="b">
                    <a:solidFill>
                      <a:schemeClr val="bg2">
                        <a:lumMod val="60000"/>
                        <a:lumOff val="40000"/>
                      </a:schemeClr>
                    </a:solidFill>
                  </a:tcPr>
                </a:tc>
              </a:tr>
              <a:tr h="161925">
                <a:tc>
                  <a:txBody>
                    <a:bodyPr/>
                    <a:lstStyle/>
                    <a:p>
                      <a:pPr algn="ctr" fontAlgn="b"/>
                      <a:endParaRPr lang="es-EC" sz="1800" b="1" i="0" u="none" strike="noStrike" dirty="0">
                        <a:effectLst/>
                        <a:latin typeface="Times New Roman" panose="02020603050405020304" pitchFamily="18" charset="0"/>
                      </a:endParaRPr>
                    </a:p>
                  </a:txBody>
                  <a:tcPr marL="9525" marR="9525" marT="9525" marB="0" anchor="ctr">
                    <a:solidFill>
                      <a:schemeClr val="bg2">
                        <a:lumMod val="60000"/>
                        <a:lumOff val="4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82772513"/>
              </p:ext>
            </p:extLst>
          </p:nvPr>
        </p:nvGraphicFramePr>
        <p:xfrm>
          <a:off x="6958553" y="3129159"/>
          <a:ext cx="1388032" cy="567690"/>
        </p:xfrm>
        <a:graphic>
          <a:graphicData uri="http://schemas.openxmlformats.org/drawingml/2006/table">
            <a:tbl>
              <a:tblPr>
                <a:tableStyleId>{2D5ABB26-0587-4C30-8999-92F81FD0307C}</a:tableStyleId>
              </a:tblPr>
              <a:tblGrid>
                <a:gridCol w="1388032"/>
              </a:tblGrid>
              <a:tr h="161925">
                <a:tc>
                  <a:txBody>
                    <a:bodyPr/>
                    <a:lstStyle/>
                    <a:p>
                      <a:pPr algn="ctr" fontAlgn="b"/>
                      <a:r>
                        <a:rPr lang="es-EC" sz="1800" b="1" u="none" strike="noStrike" dirty="0">
                          <a:effectLst/>
                        </a:rPr>
                        <a:t>K (L/mg)</a:t>
                      </a:r>
                      <a:endParaRPr lang="es-EC" sz="1800" b="1" i="0" u="none" strike="noStrike" dirty="0">
                        <a:effectLst/>
                        <a:latin typeface="Times New Roman" panose="02020603050405020304" pitchFamily="18" charset="0"/>
                      </a:endParaRPr>
                    </a:p>
                  </a:txBody>
                  <a:tcPr marL="9525" marR="9525" marT="9525" marB="0" anchor="b">
                    <a:solidFill>
                      <a:schemeClr val="bg2">
                        <a:lumMod val="60000"/>
                        <a:lumOff val="40000"/>
                      </a:schemeClr>
                    </a:solidFill>
                  </a:tcPr>
                </a:tc>
              </a:tr>
              <a:tr h="161925">
                <a:tc>
                  <a:txBody>
                    <a:bodyPr/>
                    <a:lstStyle/>
                    <a:p>
                      <a:pPr algn="ctr" fontAlgn="b"/>
                      <a:endParaRPr lang="es-EC" sz="1800" b="1" i="0" u="none" strike="noStrike" dirty="0">
                        <a:effectLst/>
                        <a:latin typeface="Times New Roman" panose="02020603050405020304" pitchFamily="18" charset="0"/>
                      </a:endParaRPr>
                    </a:p>
                  </a:txBody>
                  <a:tcPr marL="9525" marR="9525" marT="9525" marB="0" anchor="ctr">
                    <a:solidFill>
                      <a:schemeClr val="bg2">
                        <a:lumMod val="60000"/>
                        <a:lumOff val="40000"/>
                      </a:schemeClr>
                    </a:solidFill>
                  </a:tcPr>
                </a:tc>
              </a:tr>
            </a:tbl>
          </a:graphicData>
        </a:graphic>
      </p:graphicFrame>
      <mc:AlternateContent xmlns:mc="http://schemas.openxmlformats.org/markup-compatibility/2006" xmlns:a14="http://schemas.microsoft.com/office/drawing/2010/main">
        <mc:Choice Requires="a14">
          <p:sp>
            <p:nvSpPr>
              <p:cNvPr id="9" name="Rectángulo 8"/>
              <p:cNvSpPr/>
              <p:nvPr/>
            </p:nvSpPr>
            <p:spPr>
              <a:xfrm>
                <a:off x="1565710" y="5530973"/>
                <a:ext cx="3405099" cy="66133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es-EC" b="1" i="1" u="none" strike="noStrike" smtClean="0">
                              <a:effectLst/>
                              <a:latin typeface="Cambria Math" panose="02040503050406030204" pitchFamily="18" charset="0"/>
                            </a:rPr>
                          </m:ctrlPr>
                        </m:fPr>
                        <m:num>
                          <m:r>
                            <a:rPr lang="es-EC" b="1" i="1" u="none" strike="noStrike" smtClean="0">
                              <a:effectLst/>
                              <a:latin typeface="Cambria Math" panose="02040503050406030204" pitchFamily="18" charset="0"/>
                            </a:rPr>
                            <m:t>𝟏</m:t>
                          </m:r>
                        </m:num>
                        <m:den>
                          <m:r>
                            <a:rPr lang="es-EC" b="1" i="1" u="none" strike="noStrike" smtClean="0">
                              <a:effectLst/>
                              <a:latin typeface="Cambria Math" panose="02040503050406030204" pitchFamily="18" charset="0"/>
                            </a:rPr>
                            <m:t>𝑪𝒂</m:t>
                          </m:r>
                        </m:den>
                      </m:f>
                      <m:r>
                        <a:rPr lang="es-EC" b="1" i="1" u="none" strike="noStrike" smtClean="0">
                          <a:effectLst/>
                          <a:latin typeface="Cambria Math" panose="02040503050406030204" pitchFamily="18" charset="0"/>
                        </a:rPr>
                        <m:t>=</m:t>
                      </m:r>
                      <m:f>
                        <m:fPr>
                          <m:ctrlPr>
                            <a:rPr lang="es-EC" b="1" i="1" u="none" strike="noStrike" smtClean="0">
                              <a:effectLst/>
                              <a:latin typeface="Cambria Math" panose="02040503050406030204" pitchFamily="18" charset="0"/>
                            </a:rPr>
                          </m:ctrlPr>
                        </m:fPr>
                        <m:num>
                          <m:r>
                            <a:rPr lang="es-EC" b="1" i="1" u="none" strike="noStrike" smtClean="0">
                              <a:effectLst/>
                              <a:latin typeface="Cambria Math" panose="02040503050406030204" pitchFamily="18" charset="0"/>
                            </a:rPr>
                            <m:t>𝟏</m:t>
                          </m:r>
                        </m:num>
                        <m:den>
                          <m:r>
                            <a:rPr lang="es-EC" b="1" i="1" u="none" strike="noStrike" smtClean="0">
                              <a:effectLst/>
                              <a:latin typeface="Cambria Math" panose="02040503050406030204" pitchFamily="18" charset="0"/>
                            </a:rPr>
                            <m:t>𝑪𝒍</m:t>
                          </m:r>
                          <m:r>
                            <a:rPr lang="es-EC" b="1" i="1" u="none" strike="noStrike" smtClean="0">
                              <a:effectLst/>
                              <a:latin typeface="Cambria Math" panose="02040503050406030204" pitchFamily="18" charset="0"/>
                              <a:ea typeface="Cambria Math" panose="02040503050406030204" pitchFamily="18" charset="0"/>
                            </a:rPr>
                            <m:t>×</m:t>
                          </m:r>
                          <m:r>
                            <a:rPr lang="es-EC" b="1" i="1" u="none" strike="noStrike" smtClean="0">
                              <a:effectLst/>
                              <a:latin typeface="Cambria Math" panose="02040503050406030204" pitchFamily="18" charset="0"/>
                              <a:ea typeface="Cambria Math" panose="02040503050406030204" pitchFamily="18" charset="0"/>
                            </a:rPr>
                            <m:t>𝑲</m:t>
                          </m:r>
                          <m:r>
                            <a:rPr lang="es-EC" b="1" i="1" u="none" strike="noStrike" smtClean="0">
                              <a:effectLst/>
                              <a:latin typeface="Cambria Math" panose="02040503050406030204" pitchFamily="18" charset="0"/>
                              <a:ea typeface="Cambria Math" panose="02040503050406030204" pitchFamily="18" charset="0"/>
                            </a:rPr>
                            <m:t>×</m:t>
                          </m:r>
                          <m:r>
                            <a:rPr lang="es-EC" b="1" i="1" u="none" strike="noStrike" smtClean="0">
                              <a:effectLst/>
                              <a:latin typeface="Cambria Math" panose="02040503050406030204" pitchFamily="18" charset="0"/>
                              <a:ea typeface="Cambria Math" panose="02040503050406030204" pitchFamily="18" charset="0"/>
                            </a:rPr>
                            <m:t>𝑸𝒎𝒂𝒙</m:t>
                          </m:r>
                        </m:den>
                      </m:f>
                      <m:r>
                        <a:rPr lang="es-EC" b="1" i="1" u="none" strike="noStrike" smtClean="0">
                          <a:effectLst/>
                          <a:latin typeface="Cambria Math" panose="02040503050406030204" pitchFamily="18" charset="0"/>
                        </a:rPr>
                        <m:t>+</m:t>
                      </m:r>
                      <m:f>
                        <m:fPr>
                          <m:ctrlPr>
                            <a:rPr lang="es-EC" b="1" i="1" u="none" strike="noStrike" smtClean="0">
                              <a:effectLst/>
                              <a:latin typeface="Cambria Math" panose="02040503050406030204" pitchFamily="18" charset="0"/>
                            </a:rPr>
                          </m:ctrlPr>
                        </m:fPr>
                        <m:num>
                          <m:r>
                            <a:rPr lang="es-EC" b="1" i="1" u="none" strike="noStrike" smtClean="0">
                              <a:effectLst/>
                              <a:latin typeface="Cambria Math" panose="02040503050406030204" pitchFamily="18" charset="0"/>
                            </a:rPr>
                            <m:t>𝟏</m:t>
                          </m:r>
                        </m:num>
                        <m:den>
                          <m:r>
                            <a:rPr lang="es-EC" b="1" i="1" u="none" strike="noStrike" smtClean="0">
                              <a:effectLst/>
                              <a:latin typeface="Cambria Math" panose="02040503050406030204" pitchFamily="18" charset="0"/>
                            </a:rPr>
                            <m:t>𝑸𝒎𝒂𝒙</m:t>
                          </m:r>
                        </m:den>
                      </m:f>
                    </m:oMath>
                  </m:oMathPara>
                </a14:m>
                <a:endParaRPr lang="es-EC" b="1" i="1" dirty="0"/>
              </a:p>
            </p:txBody>
          </p:sp>
        </mc:Choice>
        <mc:Fallback xmlns="">
          <p:sp>
            <p:nvSpPr>
              <p:cNvPr id="9" name="Rectángulo 8"/>
              <p:cNvSpPr>
                <a:spLocks noRot="1" noChangeAspect="1" noMove="1" noResize="1" noEditPoints="1" noAdjustHandles="1" noChangeArrowheads="1" noChangeShapeType="1" noTextEdit="1"/>
              </p:cNvSpPr>
              <p:nvPr/>
            </p:nvSpPr>
            <p:spPr>
              <a:xfrm>
                <a:off x="1565710" y="5530973"/>
                <a:ext cx="3405099" cy="661335"/>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5" name="Gráfico 4"/>
          <p:cNvGraphicFramePr>
            <a:graphicFrameLocks/>
          </p:cNvGraphicFramePr>
          <p:nvPr>
            <p:extLst>
              <p:ext uri="{D42A27DB-BD31-4B8C-83A1-F6EECF244321}">
                <p14:modId xmlns:p14="http://schemas.microsoft.com/office/powerpoint/2010/main" val="1998402312"/>
              </p:ext>
            </p:extLst>
          </p:nvPr>
        </p:nvGraphicFramePr>
        <p:xfrm>
          <a:off x="173397" y="856601"/>
          <a:ext cx="6563579" cy="4219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72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2"/>
          <a:srcRect l="17548" t="26470" r="30261" b="26655"/>
          <a:stretch/>
        </p:blipFill>
        <p:spPr>
          <a:xfrm>
            <a:off x="154045" y="941295"/>
            <a:ext cx="8867941" cy="5056093"/>
          </a:xfrm>
          <a:prstGeom prst="rect">
            <a:avLst/>
          </a:prstGeom>
        </p:spPr>
      </p:pic>
      <p:sp>
        <p:nvSpPr>
          <p:cNvPr id="2" name="Título 1"/>
          <p:cNvSpPr>
            <a:spLocks noGrp="1"/>
          </p:cNvSpPr>
          <p:nvPr>
            <p:ph type="title"/>
          </p:nvPr>
        </p:nvSpPr>
        <p:spPr>
          <a:xfrm>
            <a:off x="77952" y="225054"/>
            <a:ext cx="8944034" cy="366974"/>
          </a:xfrm>
        </p:spPr>
        <p:txBody>
          <a:bodyPr>
            <a:normAutofit fontScale="90000"/>
          </a:bodyPr>
          <a:lstStyle/>
          <a:p>
            <a:pPr algn="ctr"/>
            <a:r>
              <a:rPr lang="en-US" sz="2800" b="1" dirty="0" err="1" smtClean="0"/>
              <a:t>Modelo</a:t>
            </a:r>
            <a:r>
              <a:rPr lang="en-US" sz="2800" b="1" dirty="0" smtClean="0"/>
              <a:t>: Langmuir</a:t>
            </a:r>
            <a:endParaRPr lang="en-US" sz="2800" b="1" i="1" dirty="0"/>
          </a:p>
        </p:txBody>
      </p:sp>
      <p:sp>
        <p:nvSpPr>
          <p:cNvPr id="3" name="Rectángulo 2"/>
          <p:cNvSpPr/>
          <p:nvPr/>
        </p:nvSpPr>
        <p:spPr>
          <a:xfrm>
            <a:off x="2460812" y="4247591"/>
            <a:ext cx="954741" cy="46672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833718" y="3733241"/>
            <a:ext cx="1321174" cy="51435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Multiplicar 5"/>
          <p:cNvSpPr/>
          <p:nvPr/>
        </p:nvSpPr>
        <p:spPr>
          <a:xfrm>
            <a:off x="1869142" y="4224059"/>
            <a:ext cx="571500" cy="5137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201779" y="1821346"/>
            <a:ext cx="1447800" cy="51435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752170" y="1665569"/>
            <a:ext cx="1447800" cy="51435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1564601" y="2703249"/>
            <a:ext cx="1447800" cy="51435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3280652" y="2689226"/>
            <a:ext cx="887936" cy="4497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7955745" y="2662332"/>
            <a:ext cx="892420" cy="476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5394284" y="2084123"/>
            <a:ext cx="1328370" cy="38604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5471188" y="3739985"/>
            <a:ext cx="1328370" cy="38604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a:off x="4019291" y="1059908"/>
            <a:ext cx="892434"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5325510" y="930121"/>
            <a:ext cx="892434"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6531227" y="983908"/>
            <a:ext cx="892434"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5780065" y="5582109"/>
            <a:ext cx="892434"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p:cNvSpPr/>
          <p:nvPr/>
        </p:nvSpPr>
        <p:spPr>
          <a:xfrm>
            <a:off x="6719391" y="5485839"/>
            <a:ext cx="892434"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p:cNvSpPr/>
          <p:nvPr/>
        </p:nvSpPr>
        <p:spPr>
          <a:xfrm>
            <a:off x="7514693" y="4930845"/>
            <a:ext cx="892434"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p:cNvSpPr/>
          <p:nvPr/>
        </p:nvSpPr>
        <p:spPr>
          <a:xfrm>
            <a:off x="6799558" y="2653540"/>
            <a:ext cx="926150" cy="472028"/>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Elipse 20"/>
          <p:cNvSpPr/>
          <p:nvPr/>
        </p:nvSpPr>
        <p:spPr>
          <a:xfrm>
            <a:off x="5977390" y="2767323"/>
            <a:ext cx="603996" cy="3165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900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1000"/>
                                        <p:tgtEl>
                                          <p:spTgt spid="3"/>
                                        </p:tgtEl>
                                      </p:cBhvr>
                                    </p:animEffect>
                                    <p:anim calcmode="lin" valueType="num">
                                      <p:cBhvr>
                                        <p:cTn id="93" dur="1000" fill="hold"/>
                                        <p:tgtEl>
                                          <p:spTgt spid="3"/>
                                        </p:tgtEl>
                                        <p:attrNameLst>
                                          <p:attrName>ppt_x</p:attrName>
                                        </p:attrNameLst>
                                      </p:cBhvr>
                                      <p:tavLst>
                                        <p:tav tm="0">
                                          <p:val>
                                            <p:strVal val="#ppt_x"/>
                                          </p:val>
                                        </p:tav>
                                        <p:tav tm="100000">
                                          <p:val>
                                            <p:strVal val="#ppt_x"/>
                                          </p:val>
                                        </p:tav>
                                      </p:tavLst>
                                    </p:anim>
                                    <p:anim calcmode="lin" valueType="num">
                                      <p:cBhvr>
                                        <p:cTn id="9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1000"/>
                                        <p:tgtEl>
                                          <p:spTgt spid="6"/>
                                        </p:tgtEl>
                                      </p:cBhvr>
                                    </p:animEffect>
                                    <p:anim calcmode="lin" valueType="num">
                                      <p:cBhvr>
                                        <p:cTn id="100" dur="1000" fill="hold"/>
                                        <p:tgtEl>
                                          <p:spTgt spid="6"/>
                                        </p:tgtEl>
                                        <p:attrNameLst>
                                          <p:attrName>ppt_x</p:attrName>
                                        </p:attrNameLst>
                                      </p:cBhvr>
                                      <p:tavLst>
                                        <p:tav tm="0">
                                          <p:val>
                                            <p:strVal val="#ppt_x"/>
                                          </p:val>
                                        </p:tav>
                                        <p:tav tm="100000">
                                          <p:val>
                                            <p:strVal val="#ppt_x"/>
                                          </p:val>
                                        </p:tav>
                                      </p:tavLst>
                                    </p:anim>
                                    <p:anim calcmode="lin" valueType="num">
                                      <p:cBhvr>
                                        <p:cTn id="10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1000"/>
                                        <p:tgtEl>
                                          <p:spTgt spid="9"/>
                                        </p:tgtEl>
                                      </p:cBhvr>
                                    </p:animEffect>
                                    <p:anim calcmode="lin" valueType="num">
                                      <p:cBhvr>
                                        <p:cTn id="107" dur="1000" fill="hold"/>
                                        <p:tgtEl>
                                          <p:spTgt spid="9"/>
                                        </p:tgtEl>
                                        <p:attrNameLst>
                                          <p:attrName>ppt_x</p:attrName>
                                        </p:attrNameLst>
                                      </p:cBhvr>
                                      <p:tavLst>
                                        <p:tav tm="0">
                                          <p:val>
                                            <p:strVal val="#ppt_x"/>
                                          </p:val>
                                        </p:tav>
                                        <p:tav tm="100000">
                                          <p:val>
                                            <p:strVal val="#ppt_x"/>
                                          </p:val>
                                        </p:tav>
                                      </p:tavLst>
                                    </p:anim>
                                    <p:anim calcmode="lin" valueType="num">
                                      <p:cBhvr>
                                        <p:cTn id="10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265" y="268941"/>
            <a:ext cx="8926157" cy="349624"/>
          </a:xfrm>
        </p:spPr>
        <p:txBody>
          <a:bodyPr>
            <a:normAutofit fontScale="90000"/>
          </a:bodyPr>
          <a:lstStyle/>
          <a:p>
            <a:pPr algn="ctr"/>
            <a:r>
              <a:rPr lang="es-EC" sz="2800" b="1" dirty="0" smtClean="0"/>
              <a:t>Parámetros iniciales</a:t>
            </a:r>
            <a:endParaRPr lang="en-US" sz="2800" b="1" dirty="0"/>
          </a:p>
        </p:txBody>
      </p:sp>
      <p:graphicFrame>
        <p:nvGraphicFramePr>
          <p:cNvPr id="8" name="Marcador de contenido 7"/>
          <p:cNvGraphicFramePr>
            <a:graphicFrameLocks noGrp="1"/>
          </p:cNvGraphicFramePr>
          <p:nvPr>
            <p:ph sz="half" idx="1"/>
            <p:extLst>
              <p:ext uri="{D42A27DB-BD31-4B8C-83A1-F6EECF244321}">
                <p14:modId xmlns:p14="http://schemas.microsoft.com/office/powerpoint/2010/main" val="2741180695"/>
              </p:ext>
            </p:extLst>
          </p:nvPr>
        </p:nvGraphicFramePr>
        <p:xfrm>
          <a:off x="833720" y="1133569"/>
          <a:ext cx="7463118" cy="4487301"/>
        </p:xfrm>
        <a:graphic>
          <a:graphicData uri="http://schemas.openxmlformats.org/drawingml/2006/table">
            <a:tbl>
              <a:tblPr firstRow="1" bandRow="1">
                <a:tableStyleId>{5DA37D80-6434-44D0-A028-1B22A696006F}</a:tableStyleId>
              </a:tblPr>
              <a:tblGrid>
                <a:gridCol w="4719324"/>
                <a:gridCol w="2743794"/>
              </a:tblGrid>
              <a:tr h="641043">
                <a:tc>
                  <a:txBody>
                    <a:bodyPr/>
                    <a:lstStyle/>
                    <a:p>
                      <a:pPr algn="l"/>
                      <a:r>
                        <a:rPr lang="en-US" sz="1800" noProof="0" dirty="0" smtClean="0"/>
                        <a:t>INITIAL</a:t>
                      </a:r>
                      <a:r>
                        <a:rPr lang="en-US" sz="1800" baseline="0" noProof="0" dirty="0" smtClean="0"/>
                        <a:t> TIME</a:t>
                      </a:r>
                      <a:endParaRPr lang="en-US" sz="1800" b="1" noProof="0" dirty="0"/>
                    </a:p>
                  </a:txBody>
                  <a:tcPr anchor="ctr"/>
                </a:tc>
                <a:tc>
                  <a:txBody>
                    <a:bodyPr/>
                    <a:lstStyle/>
                    <a:p>
                      <a:pPr algn="l"/>
                      <a:r>
                        <a:rPr lang="en-US" sz="1800" noProof="0" dirty="0" smtClean="0"/>
                        <a:t>1 [h]</a:t>
                      </a:r>
                      <a:endParaRPr lang="en-US" sz="1800" b="0" noProof="0" dirty="0"/>
                    </a:p>
                  </a:txBody>
                  <a:tcPr anchor="ctr"/>
                </a:tc>
              </a:tr>
              <a:tr h="641043">
                <a:tc>
                  <a:txBody>
                    <a:bodyPr/>
                    <a:lstStyle/>
                    <a:p>
                      <a:pPr algn="l"/>
                      <a:r>
                        <a:rPr lang="en-US" sz="1800" noProof="0" dirty="0" smtClean="0"/>
                        <a:t>FINAL TIME</a:t>
                      </a:r>
                      <a:endParaRPr lang="en-US" sz="1800" b="1" noProof="0" dirty="0"/>
                    </a:p>
                  </a:txBody>
                  <a:tcPr anchor="ctr"/>
                </a:tc>
                <a:tc>
                  <a:txBody>
                    <a:bodyPr/>
                    <a:lstStyle/>
                    <a:p>
                      <a:pPr algn="l"/>
                      <a:r>
                        <a:rPr lang="en-US" sz="1800" noProof="0" dirty="0" smtClean="0"/>
                        <a:t>1000 [h]</a:t>
                      </a:r>
                      <a:endParaRPr lang="en-US" sz="1800" noProof="0" dirty="0"/>
                    </a:p>
                  </a:txBody>
                  <a:tcPr anchor="ctr"/>
                </a:tc>
              </a:tr>
              <a:tr h="641043">
                <a:tc>
                  <a:txBody>
                    <a:bodyPr/>
                    <a:lstStyle/>
                    <a:p>
                      <a:pPr algn="l"/>
                      <a:r>
                        <a:rPr lang="en-US" sz="1800" noProof="0" dirty="0" smtClean="0"/>
                        <a:t>Concentración</a:t>
                      </a:r>
                      <a:endParaRPr lang="en-US" sz="1800" b="1" noProof="0" dirty="0"/>
                    </a:p>
                  </a:txBody>
                  <a:tcPr anchor="ctr"/>
                </a:tc>
                <a:tc>
                  <a:txBody>
                    <a:bodyPr/>
                    <a:lstStyle/>
                    <a:p>
                      <a:pPr algn="l"/>
                      <a:r>
                        <a:rPr lang="en-US" sz="1800" noProof="0" dirty="0" smtClean="0"/>
                        <a:t>4.5 [mg.L</a:t>
                      </a:r>
                      <a:r>
                        <a:rPr lang="en-US" sz="1800" baseline="30000" noProof="0" dirty="0" smtClean="0"/>
                        <a:t>-1</a:t>
                      </a:r>
                      <a:r>
                        <a:rPr lang="en-US" sz="1800" noProof="0" dirty="0" smtClean="0"/>
                        <a:t>]</a:t>
                      </a:r>
                      <a:endParaRPr lang="en-US" sz="1800" noProof="0" dirty="0"/>
                    </a:p>
                  </a:txBody>
                  <a:tcPr anchor="ctr"/>
                </a:tc>
              </a:tr>
              <a:tr h="641043">
                <a:tc>
                  <a:txBody>
                    <a:bodyPr/>
                    <a:lstStyle/>
                    <a:p>
                      <a:pPr algn="l"/>
                      <a:r>
                        <a:rPr lang="en-US" sz="1800" noProof="0" dirty="0" smtClean="0"/>
                        <a:t>Flow (</a:t>
                      </a:r>
                      <a:r>
                        <a:rPr lang="en-US" sz="1800" noProof="0" dirty="0" err="1" smtClean="0"/>
                        <a:t>Flujo</a:t>
                      </a:r>
                      <a:r>
                        <a:rPr lang="en-US" sz="1800" noProof="0" dirty="0" smtClean="0"/>
                        <a:t>)</a:t>
                      </a:r>
                      <a:endParaRPr lang="en-US" sz="1800" b="1"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smtClean="0"/>
                        <a:t>3 [L.h</a:t>
                      </a:r>
                      <a:r>
                        <a:rPr lang="en-US" sz="1800" baseline="30000" noProof="0" dirty="0" smtClean="0"/>
                        <a:t>-1</a:t>
                      </a:r>
                      <a:r>
                        <a:rPr lang="en-US" sz="1800" noProof="0" dirty="0" smtClean="0"/>
                        <a:t>]</a:t>
                      </a:r>
                    </a:p>
                  </a:txBody>
                  <a:tcPr anchor="ctr"/>
                </a:tc>
              </a:tr>
              <a:tr h="641043">
                <a:tc>
                  <a:txBody>
                    <a:bodyPr/>
                    <a:lstStyle/>
                    <a:p>
                      <a:pPr algn="l"/>
                      <a:r>
                        <a:rPr lang="en-US" sz="1800" noProof="0" dirty="0" smtClean="0"/>
                        <a:t>Soil</a:t>
                      </a:r>
                      <a:r>
                        <a:rPr lang="en-US" sz="1800" baseline="0" noProof="0" dirty="0" smtClean="0"/>
                        <a:t> mass (Masa de </a:t>
                      </a:r>
                      <a:r>
                        <a:rPr lang="en-US" sz="1800" baseline="0" noProof="0" dirty="0" err="1" smtClean="0"/>
                        <a:t>suelo</a:t>
                      </a:r>
                      <a:r>
                        <a:rPr lang="en-US" sz="1800" baseline="0" noProof="0" dirty="0" smtClean="0"/>
                        <a:t>)</a:t>
                      </a:r>
                      <a:endParaRPr lang="en-US" sz="1800" b="1" noProof="0" dirty="0"/>
                    </a:p>
                  </a:txBody>
                  <a:tcPr anchor="ctr"/>
                </a:tc>
                <a:tc>
                  <a:txBody>
                    <a:bodyPr/>
                    <a:lstStyle/>
                    <a:p>
                      <a:pPr algn="l"/>
                      <a:r>
                        <a:rPr lang="en-US" sz="1800" noProof="0" dirty="0" smtClean="0"/>
                        <a:t>5 [Kg]</a:t>
                      </a:r>
                      <a:endParaRPr lang="en-US" sz="1800" noProof="0" dirty="0"/>
                    </a:p>
                  </a:txBody>
                  <a:tcPr anchor="ctr"/>
                </a:tc>
              </a:tr>
              <a:tr h="641043">
                <a:tc>
                  <a:txBody>
                    <a:bodyPr/>
                    <a:lstStyle/>
                    <a:p>
                      <a:pPr algn="l"/>
                      <a:r>
                        <a:rPr lang="en-US" sz="1800" noProof="0" dirty="0" smtClean="0"/>
                        <a:t>Nanoparticles mass (Masa de </a:t>
                      </a:r>
                      <a:r>
                        <a:rPr lang="en-US" sz="1800" noProof="0" dirty="0" err="1" smtClean="0"/>
                        <a:t>Nanoparticulas</a:t>
                      </a:r>
                      <a:r>
                        <a:rPr lang="en-US" sz="1800" noProof="0" dirty="0" smtClean="0"/>
                        <a:t>)</a:t>
                      </a:r>
                      <a:endParaRPr lang="en-US" sz="1800" b="1" noProof="0" dirty="0"/>
                    </a:p>
                  </a:txBody>
                  <a:tcPr anchor="ctr"/>
                </a:tc>
                <a:tc>
                  <a:txBody>
                    <a:bodyPr/>
                    <a:lstStyle/>
                    <a:p>
                      <a:pPr algn="l"/>
                      <a:r>
                        <a:rPr lang="en-US" sz="1800" noProof="0" dirty="0" smtClean="0"/>
                        <a:t>0.025 [Kg]</a:t>
                      </a:r>
                      <a:endParaRPr lang="en-US" sz="1800" noProof="0" dirty="0"/>
                    </a:p>
                  </a:txBody>
                  <a:tcPr anchor="ctr"/>
                </a:tc>
              </a:tr>
              <a:tr h="641043">
                <a:tc>
                  <a:txBody>
                    <a:bodyPr/>
                    <a:lstStyle/>
                    <a:p>
                      <a:pPr algn="l"/>
                      <a:r>
                        <a:rPr lang="en-US" sz="1800" noProof="0" dirty="0" smtClean="0"/>
                        <a:t>Residence time (</a:t>
                      </a:r>
                      <a:r>
                        <a:rPr lang="en-US" sz="1800" noProof="0" dirty="0" err="1" smtClean="0"/>
                        <a:t>Tiempo</a:t>
                      </a:r>
                      <a:r>
                        <a:rPr lang="en-US" sz="1800" baseline="0" noProof="0" dirty="0" smtClean="0"/>
                        <a:t> de </a:t>
                      </a:r>
                      <a:r>
                        <a:rPr lang="en-US" sz="1800" baseline="0" noProof="0" dirty="0" err="1" smtClean="0"/>
                        <a:t>residencia</a:t>
                      </a:r>
                      <a:r>
                        <a:rPr lang="en-US" sz="1800" baseline="0" noProof="0" dirty="0" smtClean="0"/>
                        <a:t>)</a:t>
                      </a:r>
                      <a:endParaRPr lang="en-US" sz="1800" b="1" noProof="0" dirty="0"/>
                    </a:p>
                  </a:txBody>
                  <a:tcPr anchor="ctr"/>
                </a:tc>
                <a:tc>
                  <a:txBody>
                    <a:bodyPr/>
                    <a:lstStyle/>
                    <a:p>
                      <a:pPr algn="l"/>
                      <a:r>
                        <a:rPr lang="en-US" sz="1800" noProof="0" dirty="0" smtClean="0"/>
                        <a:t>72 [h]</a:t>
                      </a:r>
                      <a:endParaRPr lang="en-US" sz="1800" noProof="0" dirty="0"/>
                    </a:p>
                  </a:txBody>
                  <a:tcPr anchor="ctr"/>
                </a:tc>
              </a:tr>
            </a:tbl>
          </a:graphicData>
        </a:graphic>
      </p:graphicFrame>
    </p:spTree>
    <p:extLst>
      <p:ext uri="{BB962C8B-B14F-4D97-AF65-F5344CB8AC3E}">
        <p14:creationId xmlns:p14="http://schemas.microsoft.com/office/powerpoint/2010/main" val="232646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22763" y="305616"/>
            <a:ext cx="704547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a:t>(flow*Concentration)*PULSE TRAIN(INITIAL TIME, 72 , 168 , FINAL TIME)</a:t>
            </a:r>
            <a:endParaRPr lang="es-EC"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7" y="928371"/>
            <a:ext cx="7448884" cy="4965923"/>
          </a:xfrm>
          <a:prstGeom prst="rect">
            <a:avLst/>
          </a:prstGeom>
        </p:spPr>
      </p:pic>
    </p:spTree>
    <p:extLst>
      <p:ext uri="{BB962C8B-B14F-4D97-AF65-F5344CB8AC3E}">
        <p14:creationId xmlns:p14="http://schemas.microsoft.com/office/powerpoint/2010/main" val="141439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75" y="524436"/>
            <a:ext cx="7819466" cy="5212977"/>
          </a:xfrm>
          <a:prstGeom prst="rect">
            <a:avLst/>
          </a:prstGeom>
        </p:spPr>
      </p:pic>
    </p:spTree>
    <p:extLst>
      <p:ext uri="{BB962C8B-B14F-4D97-AF65-F5344CB8AC3E}">
        <p14:creationId xmlns:p14="http://schemas.microsoft.com/office/powerpoint/2010/main" val="40141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 y="89140"/>
            <a:ext cx="4539600" cy="437528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317" y="89140"/>
            <a:ext cx="4432024" cy="4375284"/>
          </a:xfrm>
          <a:prstGeom prst="rect">
            <a:avLst/>
          </a:prstGeom>
        </p:spPr>
      </p:pic>
      <p:sp>
        <p:nvSpPr>
          <p:cNvPr id="4" name="Cruz 3"/>
          <p:cNvSpPr/>
          <p:nvPr/>
        </p:nvSpPr>
        <p:spPr>
          <a:xfrm>
            <a:off x="4384671" y="1684495"/>
            <a:ext cx="377094" cy="442813"/>
          </a:xfrm>
          <a:prstGeom prst="plus">
            <a:avLst>
              <a:gd name="adj" fmla="val 35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471544" y="915403"/>
            <a:ext cx="112163" cy="1116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5264373" y="760443"/>
            <a:ext cx="101152" cy="1011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852314" y="4881147"/>
            <a:ext cx="7441808" cy="92333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C" dirty="0">
                <a:solidFill>
                  <a:schemeClr val="tx1"/>
                </a:solidFill>
              </a:rPr>
              <a:t>De acuerdo con los resultados que presenta el modelo, se puede predecir que existirá la acción en conjunto de retención de As entre las nanopartículas y el suelo, es decir, se potenciarán las capacidades individuales de retención.</a:t>
            </a:r>
          </a:p>
        </p:txBody>
      </p:sp>
    </p:spTree>
    <p:extLst>
      <p:ext uri="{BB962C8B-B14F-4D97-AF65-F5344CB8AC3E}">
        <p14:creationId xmlns:p14="http://schemas.microsoft.com/office/powerpoint/2010/main" val="8256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579044376"/>
              </p:ext>
            </p:extLst>
          </p:nvPr>
        </p:nvGraphicFramePr>
        <p:xfrm>
          <a:off x="188259" y="632013"/>
          <a:ext cx="8740588" cy="2622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l="9989" r="10216"/>
          <a:stretch/>
        </p:blipFill>
        <p:spPr>
          <a:xfrm>
            <a:off x="934134" y="3724835"/>
            <a:ext cx="3541627" cy="1307929"/>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8"/>
          <a:stretch>
            <a:fillRect/>
          </a:stretch>
        </p:blipFill>
        <p:spPr>
          <a:xfrm>
            <a:off x="5843283" y="3724835"/>
            <a:ext cx="1969459" cy="13074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05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8" y="605118"/>
            <a:ext cx="8041341" cy="5360894"/>
          </a:xfrm>
          <a:prstGeom prst="rect">
            <a:avLst/>
          </a:prstGeom>
        </p:spPr>
      </p:pic>
      <p:sp>
        <p:nvSpPr>
          <p:cNvPr id="7" name="Elipse 6"/>
          <p:cNvSpPr/>
          <p:nvPr/>
        </p:nvSpPr>
        <p:spPr>
          <a:xfrm>
            <a:off x="4747238" y="1724639"/>
            <a:ext cx="201706" cy="13447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631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80329" y="4508067"/>
            <a:ext cx="5081783"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s-EC" dirty="0">
                <a:solidFill>
                  <a:schemeClr val="tx1"/>
                </a:solidFill>
              </a:rPr>
              <a:t>Se observa que si bien el proceso de retención podría </a:t>
            </a:r>
            <a:r>
              <a:rPr lang="es-EC" dirty="0" smtClean="0">
                <a:solidFill>
                  <a:schemeClr val="tx1"/>
                </a:solidFill>
              </a:rPr>
              <a:t>darse </a:t>
            </a:r>
            <a:r>
              <a:rPr lang="es-EC" dirty="0">
                <a:solidFill>
                  <a:schemeClr val="tx1"/>
                </a:solidFill>
              </a:rPr>
              <a:t>durante un periodo de tiempo extendido, físicamente el suelo llegará a saturarse de As, lo que requerirá de un cambio de Tecnosol.</a:t>
            </a:r>
            <a:endParaRPr lang="en-US" dirty="0">
              <a:solidFill>
                <a:schemeClr val="tx1"/>
              </a:solidFill>
            </a:endParaRPr>
          </a:p>
        </p:txBody>
      </p:sp>
      <p:sp>
        <p:nvSpPr>
          <p:cNvPr id="3" name="Rectángulo 2"/>
          <p:cNvSpPr/>
          <p:nvPr/>
        </p:nvSpPr>
        <p:spPr>
          <a:xfrm>
            <a:off x="2306171" y="2392850"/>
            <a:ext cx="4572000" cy="1477328"/>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a:r>
              <a:rPr lang="es-EC" dirty="0">
                <a:solidFill>
                  <a:schemeClr val="tx1"/>
                </a:solidFill>
              </a:rPr>
              <a:t>Se prevé que la capacidad de adsorción de As del suelo se sature antes que la de las nanopartículas, debido a la superficie específica que tiene para realizar el proceso de </a:t>
            </a:r>
            <a:r>
              <a:rPr lang="es-EC" dirty="0" smtClean="0">
                <a:solidFill>
                  <a:schemeClr val="tx1"/>
                </a:solidFill>
              </a:rPr>
              <a:t>retención</a:t>
            </a:r>
            <a:r>
              <a:rPr lang="en-US" dirty="0" smtClean="0">
                <a:solidFill>
                  <a:schemeClr val="tx1"/>
                </a:solidFill>
              </a:rPr>
              <a:t>.</a:t>
            </a:r>
            <a:endParaRPr lang="es-EC" dirty="0">
              <a:solidFill>
                <a:schemeClr val="tx1"/>
              </a:solidFill>
            </a:endParaRPr>
          </a:p>
        </p:txBody>
      </p:sp>
      <p:cxnSp>
        <p:nvCxnSpPr>
          <p:cNvPr id="10" name="Conector angular 9"/>
          <p:cNvCxnSpPr>
            <a:stCxn id="2" idx="1"/>
            <a:endCxn id="3" idx="1"/>
          </p:cNvCxnSpPr>
          <p:nvPr/>
        </p:nvCxnSpPr>
        <p:spPr>
          <a:xfrm rot="10800000" flipH="1" flipV="1">
            <a:off x="349623" y="1154796"/>
            <a:ext cx="1956547" cy="1976717"/>
          </a:xfrm>
          <a:prstGeom prst="bentConnector3">
            <a:avLst>
              <a:gd name="adj1" fmla="val -11684"/>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angular 11"/>
          <p:cNvCxnSpPr>
            <a:stCxn id="3" idx="1"/>
            <a:endCxn id="4" idx="1"/>
          </p:cNvCxnSpPr>
          <p:nvPr/>
        </p:nvCxnSpPr>
        <p:spPr>
          <a:xfrm rot="10800000" flipH="1" flipV="1">
            <a:off x="2306171" y="3131514"/>
            <a:ext cx="1674158" cy="1976718"/>
          </a:xfrm>
          <a:prstGeom prst="bentConnector3">
            <a:avLst>
              <a:gd name="adj1" fmla="val -13655"/>
            </a:avLst>
          </a:prstGeom>
          <a:ln>
            <a:tailEnd type="triangle"/>
          </a:ln>
        </p:spPr>
        <p:style>
          <a:lnRef idx="3">
            <a:schemeClr val="accent4"/>
          </a:lnRef>
          <a:fillRef idx="0">
            <a:schemeClr val="accent4"/>
          </a:fillRef>
          <a:effectRef idx="2">
            <a:schemeClr val="accent4"/>
          </a:effectRef>
          <a:fontRef idx="minor">
            <a:schemeClr val="tx1"/>
          </a:fontRef>
        </p:style>
      </p:cxnSp>
      <p:sp>
        <p:nvSpPr>
          <p:cNvPr id="2" name="Rectángulo 1"/>
          <p:cNvSpPr/>
          <p:nvPr/>
        </p:nvSpPr>
        <p:spPr>
          <a:xfrm>
            <a:off x="349624" y="554632"/>
            <a:ext cx="470647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EC" dirty="0">
                <a:solidFill>
                  <a:schemeClr val="tx1"/>
                </a:solidFill>
              </a:rPr>
              <a:t>Esto puede explicarse gracias a la interacción de distintos tamaños de partícula del As, a escala molecular con el suelo y, a escala nanométrica con las nanopartículas. </a:t>
            </a:r>
          </a:p>
        </p:txBody>
      </p:sp>
    </p:spTree>
    <p:extLst>
      <p:ext uri="{BB962C8B-B14F-4D97-AF65-F5344CB8AC3E}">
        <p14:creationId xmlns:p14="http://schemas.microsoft.com/office/powerpoint/2010/main" val="26504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6561" y="757090"/>
            <a:ext cx="5600109" cy="369332"/>
          </a:xfrm>
          <a:prstGeom prst="rect">
            <a:avLst/>
          </a:prstGeom>
        </p:spPr>
        <p:txBody>
          <a:bodyPr wrap="square">
            <a:spAutoFit/>
          </a:bodyPr>
          <a:lstStyle/>
          <a:p>
            <a:pPr indent="180340" algn="just">
              <a:spcAft>
                <a:spcPts val="0"/>
              </a:spcAft>
            </a:pPr>
            <a:r>
              <a:rPr lang="es-ES" dirty="0" smtClean="0">
                <a:ea typeface="Calibri" panose="020F0502020204030204" pitchFamily="34" charset="0"/>
                <a:cs typeface="Times New Roman" panose="02020603050405020304" pitchFamily="18" charset="0"/>
              </a:rPr>
              <a:t>As </a:t>
            </a:r>
            <a:r>
              <a:rPr lang="es-ES" dirty="0">
                <a:ea typeface="Calibri" panose="020F0502020204030204" pitchFamily="34" charset="0"/>
                <a:cs typeface="Times New Roman" panose="02020603050405020304" pitchFamily="18" charset="0"/>
              </a:rPr>
              <a:t>y P debido a la similitud química de estos elementos. </a:t>
            </a:r>
            <a:endParaRPr lang="en-US" dirty="0">
              <a:effectLst/>
              <a:ea typeface="Calibri" panose="020F0502020204030204" pitchFamily="34" charset="0"/>
              <a:cs typeface="Times New Roman" panose="02020603050405020304" pitchFamily="18" charset="0"/>
            </a:endParaRPr>
          </a:p>
        </p:txBody>
      </p:sp>
      <p:sp>
        <p:nvSpPr>
          <p:cNvPr id="3" name="Título 1"/>
          <p:cNvSpPr txBox="1">
            <a:spLocks/>
          </p:cNvSpPr>
          <p:nvPr/>
        </p:nvSpPr>
        <p:spPr>
          <a:xfrm>
            <a:off x="94129" y="147918"/>
            <a:ext cx="9144000" cy="430306"/>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800" b="1" dirty="0" smtClean="0"/>
              <a:t>Análisis de competidores </a:t>
            </a:r>
            <a:endParaRPr lang="en-US" sz="2800" b="1" dirty="0"/>
          </a:p>
        </p:txBody>
      </p:sp>
      <p:graphicFrame>
        <p:nvGraphicFramePr>
          <p:cNvPr id="5" name="Gráfico 4"/>
          <p:cNvGraphicFramePr/>
          <p:nvPr>
            <p:extLst>
              <p:ext uri="{D42A27DB-BD31-4B8C-83A1-F6EECF244321}">
                <p14:modId xmlns:p14="http://schemas.microsoft.com/office/powerpoint/2010/main" val="2910742209"/>
              </p:ext>
            </p:extLst>
          </p:nvPr>
        </p:nvGraphicFramePr>
        <p:xfrm>
          <a:off x="94129" y="1126423"/>
          <a:ext cx="8889450" cy="5065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0631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707096736"/>
              </p:ext>
            </p:extLst>
          </p:nvPr>
        </p:nvGraphicFramePr>
        <p:xfrm>
          <a:off x="224589" y="465221"/>
          <a:ext cx="8742948" cy="5678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5478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7527" y="3375920"/>
            <a:ext cx="824894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indent="180340" algn="just">
              <a:spcAft>
                <a:spcPts val="0"/>
              </a:spcAft>
            </a:pPr>
            <a:r>
              <a:rPr lang="es-EC" dirty="0">
                <a:solidFill>
                  <a:schemeClr val="tx1"/>
                </a:solidFill>
                <a:ea typeface="Calibri" panose="020F0502020204030204" pitchFamily="34" charset="0"/>
                <a:cs typeface="Times New Roman" panose="02020603050405020304" pitchFamily="18" charset="0"/>
              </a:rPr>
              <a:t>Al incluir al P como competidor de la retención del As, se observa que el suelo retiene la totalidad de P, reduciendo la capacidad de retención de As por parte del Tecnosol. A partir de esto se debe analizar de forma detallada la composición físico-química del agua de la zona, de manera que se incluya el análisis de un modelamiento más complejo.</a:t>
            </a:r>
            <a:endParaRPr lang="en-US" dirty="0">
              <a:solidFill>
                <a:schemeClr val="tx1"/>
              </a:solidFill>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a:srcRect l="24225" t="14040" r="23054" b="11376"/>
          <a:stretch/>
        </p:blipFill>
        <p:spPr>
          <a:xfrm>
            <a:off x="3774304" y="141657"/>
            <a:ext cx="1595390" cy="2978062"/>
          </a:xfrm>
          <a:prstGeom prst="rect">
            <a:avLst/>
          </a:prstGeom>
        </p:spPr>
      </p:pic>
    </p:spTree>
    <p:extLst>
      <p:ext uri="{BB962C8B-B14F-4D97-AF65-F5344CB8AC3E}">
        <p14:creationId xmlns:p14="http://schemas.microsoft.com/office/powerpoint/2010/main" val="392390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6721" t="24448" r="29434" b="23713"/>
          <a:stretch/>
        </p:blipFill>
        <p:spPr>
          <a:xfrm>
            <a:off x="185530" y="941294"/>
            <a:ext cx="8794664" cy="4760260"/>
          </a:xfrm>
          <a:prstGeom prst="rect">
            <a:avLst/>
          </a:prstGeom>
        </p:spPr>
      </p:pic>
      <p:sp>
        <p:nvSpPr>
          <p:cNvPr id="5" name="Elipse 4"/>
          <p:cNvSpPr/>
          <p:nvPr/>
        </p:nvSpPr>
        <p:spPr>
          <a:xfrm>
            <a:off x="2176146" y="4009502"/>
            <a:ext cx="1688124" cy="647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ítulo 1"/>
          <p:cNvSpPr txBox="1">
            <a:spLocks/>
          </p:cNvSpPr>
          <p:nvPr/>
        </p:nvSpPr>
        <p:spPr>
          <a:xfrm>
            <a:off x="185530" y="147918"/>
            <a:ext cx="8794664" cy="497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800" b="1" dirty="0" smtClean="0"/>
              <a:t>Simulación y variación del modelo</a:t>
            </a:r>
            <a:endParaRPr lang="en-US" sz="2800" b="1" dirty="0"/>
          </a:p>
        </p:txBody>
      </p:sp>
    </p:spTree>
    <p:extLst>
      <p:ext uri="{BB962C8B-B14F-4D97-AF65-F5344CB8AC3E}">
        <p14:creationId xmlns:p14="http://schemas.microsoft.com/office/powerpoint/2010/main" val="41331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28" y="147918"/>
            <a:ext cx="8948747" cy="457198"/>
          </a:xfrm>
        </p:spPr>
        <p:txBody>
          <a:bodyPr>
            <a:normAutofit/>
          </a:bodyPr>
          <a:lstStyle/>
          <a:p>
            <a:pPr algn="ctr"/>
            <a:r>
              <a:rPr lang="en-US" sz="2800" b="1" dirty="0" err="1" smtClean="0"/>
              <a:t>Resultados</a:t>
            </a:r>
            <a:endParaRPr lang="en-US" sz="2800" b="1" dirty="0"/>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CuadroTexto 4"/>
          <p:cNvSpPr txBox="1"/>
          <p:nvPr/>
        </p:nvSpPr>
        <p:spPr>
          <a:xfrm>
            <a:off x="363071" y="4512131"/>
            <a:ext cx="8485094" cy="1200329"/>
          </a:xfrm>
          <a:prstGeom prst="rect">
            <a:avLst/>
          </a:prstGeom>
          <a:noFill/>
        </p:spPr>
        <p:txBody>
          <a:bodyPr wrap="square" rtlCol="0">
            <a:spAutoFit/>
          </a:bodyPr>
          <a:lstStyle/>
          <a:p>
            <a:pPr algn="ctr"/>
            <a:r>
              <a:rPr lang="en-US" b="1" dirty="0" err="1" smtClean="0"/>
              <a:t>Variación</a:t>
            </a:r>
            <a:r>
              <a:rPr lang="en-US" b="1" dirty="0" smtClean="0"/>
              <a:t> del </a:t>
            </a:r>
            <a:r>
              <a:rPr lang="en-US" b="1" dirty="0" err="1" smtClean="0"/>
              <a:t>flujo</a:t>
            </a:r>
            <a:r>
              <a:rPr lang="en-US" b="1" dirty="0" smtClean="0"/>
              <a:t> de entrada al </a:t>
            </a:r>
            <a:r>
              <a:rPr lang="en-US" b="1" dirty="0" err="1" smtClean="0"/>
              <a:t>sistema</a:t>
            </a:r>
            <a:endParaRPr lang="en-US" b="1" dirty="0" smtClean="0"/>
          </a:p>
          <a:p>
            <a:pPr algn="just"/>
            <a:endParaRPr lang="es-ES" dirty="0"/>
          </a:p>
          <a:p>
            <a:pPr algn="just"/>
            <a:r>
              <a:rPr lang="en-US" dirty="0" smtClean="0"/>
              <a:t>Al </a:t>
            </a:r>
            <a:r>
              <a:rPr lang="en-US" dirty="0" err="1" smtClean="0"/>
              <a:t>incrementar</a:t>
            </a:r>
            <a:r>
              <a:rPr lang="en-US" dirty="0" smtClean="0"/>
              <a:t> el </a:t>
            </a:r>
            <a:r>
              <a:rPr lang="en-US" dirty="0" err="1" smtClean="0"/>
              <a:t>flujo</a:t>
            </a:r>
            <a:r>
              <a:rPr lang="en-US" dirty="0" smtClean="0"/>
              <a:t> de entrada de </a:t>
            </a:r>
            <a:r>
              <a:rPr lang="en-US" dirty="0"/>
              <a:t>3 a</a:t>
            </a:r>
            <a:r>
              <a:rPr lang="en-US" dirty="0" smtClean="0"/>
              <a:t> </a:t>
            </a:r>
            <a:r>
              <a:rPr lang="en-US" dirty="0"/>
              <a:t>5 L.h-1</a:t>
            </a:r>
            <a:r>
              <a:rPr lang="en-US" dirty="0" smtClean="0"/>
              <a:t>, </a:t>
            </a:r>
            <a:r>
              <a:rPr lang="en-US" dirty="0" err="1" smtClean="0"/>
              <a:t>existe</a:t>
            </a:r>
            <a:r>
              <a:rPr lang="en-US" dirty="0" smtClean="0"/>
              <a:t> </a:t>
            </a:r>
            <a:r>
              <a:rPr lang="en-US" dirty="0" err="1" smtClean="0"/>
              <a:t>una</a:t>
            </a:r>
            <a:r>
              <a:rPr lang="en-US" dirty="0" smtClean="0"/>
              <a:t> </a:t>
            </a:r>
            <a:r>
              <a:rPr lang="en-US" dirty="0" err="1" smtClean="0"/>
              <a:t>variacion</a:t>
            </a:r>
            <a:r>
              <a:rPr lang="en-US" dirty="0" smtClean="0"/>
              <a:t> </a:t>
            </a:r>
            <a:r>
              <a:rPr lang="en-US" dirty="0" err="1" smtClean="0"/>
              <a:t>en</a:t>
            </a:r>
            <a:r>
              <a:rPr lang="en-US" dirty="0" smtClean="0"/>
              <a:t> el </a:t>
            </a:r>
            <a:r>
              <a:rPr lang="en-US" dirty="0" err="1" smtClean="0"/>
              <a:t>comportamiento</a:t>
            </a:r>
            <a:r>
              <a:rPr lang="en-US" dirty="0" smtClean="0"/>
              <a:t> del As </a:t>
            </a:r>
            <a:r>
              <a:rPr lang="en-US" dirty="0" err="1" smtClean="0"/>
              <a:t>libre</a:t>
            </a:r>
            <a:r>
              <a:rPr lang="en-US" dirty="0" smtClean="0"/>
              <a:t> y el As </a:t>
            </a:r>
            <a:r>
              <a:rPr lang="en-US" dirty="0" err="1" smtClean="0"/>
              <a:t>retenido</a:t>
            </a:r>
            <a:r>
              <a:rPr lang="en-US" dirty="0" smtClean="0"/>
              <a:t> </a:t>
            </a:r>
            <a:r>
              <a:rPr lang="en-US" dirty="0" err="1" smtClean="0"/>
              <a:t>en</a:t>
            </a:r>
            <a:r>
              <a:rPr lang="en-US" dirty="0" smtClean="0"/>
              <a:t> el Tecnosol.</a:t>
            </a:r>
            <a:endParaRPr lang="es-EC"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5" y="753033"/>
            <a:ext cx="4488896" cy="361118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629" y="605115"/>
            <a:ext cx="4494240" cy="3759099"/>
          </a:xfrm>
          <a:prstGeom prst="rect">
            <a:avLst/>
          </a:prstGeom>
        </p:spPr>
      </p:pic>
      <p:sp>
        <p:nvSpPr>
          <p:cNvPr id="16" name="Elipse 15"/>
          <p:cNvSpPr/>
          <p:nvPr/>
        </p:nvSpPr>
        <p:spPr>
          <a:xfrm>
            <a:off x="7038458" y="1345832"/>
            <a:ext cx="124819" cy="13447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6220074" y="3006592"/>
            <a:ext cx="124819" cy="13447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914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635" y="121024"/>
            <a:ext cx="8680173" cy="497542"/>
          </a:xfrm>
        </p:spPr>
        <p:txBody>
          <a:bodyPr>
            <a:normAutofit/>
          </a:bodyPr>
          <a:lstStyle/>
          <a:p>
            <a:pPr algn="ctr"/>
            <a:r>
              <a:rPr lang="en-US" sz="2800" b="1" dirty="0" err="1" smtClean="0"/>
              <a:t>Conclusiones</a:t>
            </a:r>
            <a:endParaRPr lang="en-US" sz="2800" b="1" dirty="0"/>
          </a:p>
        </p:txBody>
      </p:sp>
      <p:sp>
        <p:nvSpPr>
          <p:cNvPr id="3" name="Marcador de contenido 2"/>
          <p:cNvSpPr>
            <a:spLocks noGrp="1"/>
          </p:cNvSpPr>
          <p:nvPr>
            <p:ph idx="1"/>
          </p:nvPr>
        </p:nvSpPr>
        <p:spPr>
          <a:xfrm>
            <a:off x="1008529" y="1169894"/>
            <a:ext cx="7019365" cy="4287110"/>
          </a:xfrm>
        </p:spPr>
        <p:txBody>
          <a:bodyPr>
            <a:noAutofit/>
          </a:bodyPr>
          <a:lstStyle/>
          <a:p>
            <a:pPr algn="just"/>
            <a:r>
              <a:rPr lang="es-ES" sz="1800" dirty="0"/>
              <a:t>El modelo de retención de As por medio de la aplicación de Tecnosoles en conjunto con nanopartículas en aguas provenientes de minería, empleando el software Vensim PlLEx32, muestra que al emplear de forma combinada las Tecnologías se potencian, reteniendo 2500 </a:t>
            </a:r>
            <a:r>
              <a:rPr lang="es-ES" sz="1800" dirty="0" smtClean="0"/>
              <a:t>mg.L</a:t>
            </a:r>
            <a:r>
              <a:rPr lang="es-ES" sz="1800" baseline="30000" dirty="0" smtClean="0"/>
              <a:t>-1 </a:t>
            </a:r>
            <a:r>
              <a:rPr lang="es-ES" sz="1800" dirty="0" smtClean="0"/>
              <a:t>de </a:t>
            </a:r>
            <a:r>
              <a:rPr lang="es-ES" sz="1800" dirty="0"/>
              <a:t>As durante 500 horas de aplicación del Tecnosol.</a:t>
            </a:r>
            <a:endParaRPr lang="en-US" sz="1800" dirty="0"/>
          </a:p>
          <a:p>
            <a:pPr algn="just"/>
            <a:r>
              <a:rPr lang="es-ES" sz="1800" dirty="0"/>
              <a:t> </a:t>
            </a:r>
            <a:endParaRPr lang="en-US" sz="1800" dirty="0"/>
          </a:p>
          <a:p>
            <a:pPr algn="just"/>
            <a:r>
              <a:rPr lang="es-ES" sz="1800" dirty="0"/>
              <a:t>Los parámetros fisicoquímicos de agua de río contaminada con relave líquido de minería dieron como resultados pH de 8,56 y Eh -107,50 </a:t>
            </a:r>
            <a:r>
              <a:rPr lang="es-ES" sz="1800" dirty="0" err="1"/>
              <a:t>mV</a:t>
            </a:r>
            <a:r>
              <a:rPr lang="es-ES" sz="1800" dirty="0"/>
              <a:t>, en estas condiciones el As se precipita en su mayoría hacia el fondo, sin embargo por la variación de los parámetros puede liberarse y movilizarse con el agua fácilmente, esto se evidencia con la variación de concentraciones de As que van desde 4,80, 8,60 y  27,46 ug.L</a:t>
            </a:r>
            <a:r>
              <a:rPr lang="es-ES" sz="1800" baseline="30000" dirty="0"/>
              <a:t>-1</a:t>
            </a:r>
            <a:r>
              <a:rPr lang="es-ES" sz="1800" dirty="0"/>
              <a:t>. El agua tiene una muy alta CE con 964 uS.cm</a:t>
            </a:r>
            <a:r>
              <a:rPr lang="es-ES" sz="1800" baseline="30000" dirty="0"/>
              <a:t>-1</a:t>
            </a:r>
            <a:r>
              <a:rPr lang="es-ES" sz="1800" dirty="0"/>
              <a:t>.  </a:t>
            </a:r>
            <a:endParaRPr lang="en-US" sz="1800" dirty="0"/>
          </a:p>
        </p:txBody>
      </p:sp>
    </p:spTree>
    <p:extLst>
      <p:ext uri="{BB962C8B-B14F-4D97-AF65-F5344CB8AC3E}">
        <p14:creationId xmlns:p14="http://schemas.microsoft.com/office/powerpoint/2010/main" val="104182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4059" y="1213722"/>
            <a:ext cx="7436224" cy="4702984"/>
          </a:xfrm>
        </p:spPr>
        <p:txBody>
          <a:bodyPr>
            <a:noAutofit/>
          </a:bodyPr>
          <a:lstStyle/>
          <a:p>
            <a:pPr algn="just"/>
            <a:r>
              <a:rPr lang="es-ES" sz="1800" dirty="0"/>
              <a:t>El proceso de adsorción de As por nanopartículas y suelo solo, tiene un comportamiento de retención lineal aproximadamente en las primeras 50 horas de aplicación, hasta alcanzar su máximo de adsorción. De ahí alcanzan el punto de saturación a las 500 horas y, de seguir en contacto con el contaminante, puede llegar a un proceso de desorción del As. Al incluir el P como competidor de retención del As, se observa una reducción de la capacidad de retención.</a:t>
            </a:r>
            <a:endParaRPr lang="en-US" sz="1800" dirty="0"/>
          </a:p>
          <a:p>
            <a:pPr algn="just"/>
            <a:r>
              <a:rPr lang="es-ES" sz="1800" dirty="0"/>
              <a:t> </a:t>
            </a:r>
            <a:endParaRPr lang="en-US" sz="1800" dirty="0"/>
          </a:p>
          <a:p>
            <a:pPr algn="just"/>
            <a:r>
              <a:rPr lang="es-ES" sz="1800" dirty="0"/>
              <a:t> </a:t>
            </a:r>
            <a:r>
              <a:rPr lang="es-ES" sz="1800" dirty="0" smtClean="0"/>
              <a:t>Gracias </a:t>
            </a:r>
            <a:r>
              <a:rPr lang="es-ES" sz="1800" dirty="0"/>
              <a:t>a las aproximaciones establecidas por el modelo, en base a Langmuir, se determina que el proceso de retención del As aumenta de manera gradual al actuar en conjunto suelo y nanopartículas. Esto es beneficioso para cuando se vaya a realizar la aplicación en campo, porque ahí se debe realizar el diseño del reactor o sistema de tratamiento, el cual regule la cantidad de agua que se pueda tratar.</a:t>
            </a:r>
            <a:endParaRPr lang="es-EC" sz="1800" dirty="0"/>
          </a:p>
        </p:txBody>
      </p:sp>
      <p:sp>
        <p:nvSpPr>
          <p:cNvPr id="6" name="Título 1"/>
          <p:cNvSpPr>
            <a:spLocks noGrp="1"/>
          </p:cNvSpPr>
          <p:nvPr>
            <p:ph type="title"/>
          </p:nvPr>
        </p:nvSpPr>
        <p:spPr>
          <a:xfrm>
            <a:off x="158635" y="121024"/>
            <a:ext cx="8680173" cy="497542"/>
          </a:xfrm>
        </p:spPr>
        <p:txBody>
          <a:bodyPr>
            <a:normAutofit/>
          </a:bodyPr>
          <a:lstStyle/>
          <a:p>
            <a:pPr algn="ctr"/>
            <a:r>
              <a:rPr lang="en-US" sz="2800" b="1" dirty="0" err="1" smtClean="0"/>
              <a:t>Conclusiones</a:t>
            </a:r>
            <a:endParaRPr lang="en-US" sz="2800" b="1" dirty="0"/>
          </a:p>
        </p:txBody>
      </p:sp>
    </p:spTree>
    <p:extLst>
      <p:ext uri="{BB962C8B-B14F-4D97-AF65-F5344CB8AC3E}">
        <p14:creationId xmlns:p14="http://schemas.microsoft.com/office/powerpoint/2010/main" val="390589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9929" y="1116105"/>
            <a:ext cx="7516906" cy="4766627"/>
          </a:xfrm>
        </p:spPr>
        <p:txBody>
          <a:bodyPr>
            <a:noAutofit/>
          </a:bodyPr>
          <a:lstStyle/>
          <a:p>
            <a:pPr algn="just"/>
            <a:r>
              <a:rPr lang="es-ES" sz="1800" dirty="0"/>
              <a:t>Se recomienda analizar de forma físico-química la composición de aguas en la zona de aplicación, de manera que se identifiquen posibles competidores del proceso de retención del As, como el P.</a:t>
            </a:r>
            <a:endParaRPr lang="en-US" sz="1800" dirty="0"/>
          </a:p>
          <a:p>
            <a:pPr algn="just"/>
            <a:r>
              <a:rPr lang="es-ES" sz="1800" dirty="0"/>
              <a:t> </a:t>
            </a:r>
            <a:endParaRPr lang="en-US" sz="1800" dirty="0"/>
          </a:p>
          <a:p>
            <a:pPr algn="just"/>
            <a:r>
              <a:rPr lang="es-ES" sz="1800" dirty="0"/>
              <a:t>Se recomienda utilizar los datos de capacidad máxima de retención de As de suelo y nanopartículas en conjunto para el diseño del proceso con el que se vaya a aplicar la tecnología en campo.</a:t>
            </a:r>
            <a:endParaRPr lang="en-US" sz="1800" dirty="0"/>
          </a:p>
          <a:p>
            <a:pPr algn="just"/>
            <a:r>
              <a:rPr lang="es-ES" sz="1800" dirty="0"/>
              <a:t> </a:t>
            </a:r>
            <a:endParaRPr lang="en-US" sz="1800" dirty="0"/>
          </a:p>
          <a:p>
            <a:pPr algn="just"/>
            <a:r>
              <a:rPr lang="es-ES" sz="1800" dirty="0"/>
              <a:t>Se recomienda que una vez definido el sistema de aplicación del Tecnosol en conjunto con las nanopartículas, se vuelva a correr el modelo para tener una retroalimentación de los resultados.</a:t>
            </a:r>
            <a:endParaRPr lang="en-US" sz="1800" dirty="0"/>
          </a:p>
        </p:txBody>
      </p:sp>
      <p:sp>
        <p:nvSpPr>
          <p:cNvPr id="6" name="Título 1"/>
          <p:cNvSpPr>
            <a:spLocks noGrp="1"/>
          </p:cNvSpPr>
          <p:nvPr>
            <p:ph type="title"/>
          </p:nvPr>
        </p:nvSpPr>
        <p:spPr>
          <a:xfrm>
            <a:off x="158635" y="121024"/>
            <a:ext cx="8680173" cy="497542"/>
          </a:xfrm>
        </p:spPr>
        <p:txBody>
          <a:bodyPr>
            <a:normAutofit/>
          </a:bodyPr>
          <a:lstStyle/>
          <a:p>
            <a:pPr algn="ctr"/>
            <a:r>
              <a:rPr lang="en-US" sz="2800" b="1" dirty="0" err="1" smtClean="0"/>
              <a:t>Recomendaciones</a:t>
            </a:r>
            <a:endParaRPr lang="en-US" sz="2800" b="1" dirty="0"/>
          </a:p>
        </p:txBody>
      </p:sp>
    </p:spTree>
    <p:extLst>
      <p:ext uri="{BB962C8B-B14F-4D97-AF65-F5344CB8AC3E}">
        <p14:creationId xmlns:p14="http://schemas.microsoft.com/office/powerpoint/2010/main" val="40676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41066062"/>
              </p:ext>
            </p:extLst>
          </p:nvPr>
        </p:nvGraphicFramePr>
        <p:xfrm>
          <a:off x="443753" y="107577"/>
          <a:ext cx="8259856" cy="3224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154" y="2915235"/>
            <a:ext cx="1842247" cy="1932427"/>
          </a:xfrm>
          <a:prstGeom prst="rect">
            <a:avLst/>
          </a:prstGeom>
        </p:spPr>
      </p:pic>
      <p:pic>
        <p:nvPicPr>
          <p:cNvPr id="3" name="Imagen 2"/>
          <p:cNvPicPr>
            <a:picLocks noChangeAspect="1"/>
          </p:cNvPicPr>
          <p:nvPr/>
        </p:nvPicPr>
        <p:blipFill rotWithShape="1">
          <a:blip r:embed="rId8"/>
          <a:srcRect l="5647" t="7719" r="6353" b="7002"/>
          <a:stretch/>
        </p:blipFill>
        <p:spPr>
          <a:xfrm flipH="1">
            <a:off x="3254186" y="4298307"/>
            <a:ext cx="2514600" cy="1600201"/>
          </a:xfrm>
          <a:prstGeom prst="rect">
            <a:avLst/>
          </a:prstGeom>
        </p:spPr>
      </p:pic>
      <p:cxnSp>
        <p:nvCxnSpPr>
          <p:cNvPr id="12" name="Conector angular 11"/>
          <p:cNvCxnSpPr>
            <a:stCxn id="6" idx="2"/>
            <a:endCxn id="3" idx="3"/>
          </p:cNvCxnSpPr>
          <p:nvPr/>
        </p:nvCxnSpPr>
        <p:spPr>
          <a:xfrm rot="16200000" flipH="1">
            <a:off x="2069859" y="3914081"/>
            <a:ext cx="250746" cy="21179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Imagen 16"/>
          <p:cNvPicPr>
            <a:picLocks noChangeAspect="1"/>
          </p:cNvPicPr>
          <p:nvPr/>
        </p:nvPicPr>
        <p:blipFill>
          <a:blip r:embed="rId9"/>
          <a:stretch>
            <a:fillRect/>
          </a:stretch>
        </p:blipFill>
        <p:spPr>
          <a:xfrm>
            <a:off x="7345803" y="3168754"/>
            <a:ext cx="946547" cy="1425388"/>
          </a:xfrm>
          <a:prstGeom prst="rect">
            <a:avLst/>
          </a:prstGeom>
        </p:spPr>
      </p:pic>
      <p:cxnSp>
        <p:nvCxnSpPr>
          <p:cNvPr id="19" name="Conector angular 18"/>
          <p:cNvCxnSpPr>
            <a:stCxn id="3" idx="1"/>
            <a:endCxn id="17" idx="2"/>
          </p:cNvCxnSpPr>
          <p:nvPr/>
        </p:nvCxnSpPr>
        <p:spPr>
          <a:xfrm flipV="1">
            <a:off x="5768786" y="4594142"/>
            <a:ext cx="2050291" cy="5042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90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6407" y="3926541"/>
            <a:ext cx="7543800" cy="1277472"/>
          </a:xfrm>
        </p:spPr>
        <p:txBody>
          <a:bodyPr>
            <a:normAutofit/>
          </a:bodyPr>
          <a:lstStyle/>
          <a:p>
            <a:pPr algn="ctr"/>
            <a:r>
              <a:rPr lang="en-US" sz="3600" dirty="0" smtClean="0"/>
              <a:t>Gracias </a:t>
            </a:r>
            <a:r>
              <a:rPr lang="es-EC" sz="3600" dirty="0" smtClean="0"/>
              <a:t>por su atención</a:t>
            </a:r>
            <a:endParaRPr lang="es-EC" sz="3600" dirty="0"/>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1801906" y="174812"/>
            <a:ext cx="5661212" cy="4020669"/>
          </a:xfrm>
          <a:prstGeom prst="rect">
            <a:avLst/>
          </a:prstGeom>
        </p:spPr>
      </p:pic>
    </p:spTree>
    <p:extLst>
      <p:ext uri="{BB962C8B-B14F-4D97-AF65-F5344CB8AC3E}">
        <p14:creationId xmlns:p14="http://schemas.microsoft.com/office/powerpoint/2010/main" val="1003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4741" y="742185"/>
            <a:ext cx="7207624" cy="175896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3" algn="just"/>
            <a:r>
              <a:rPr lang="en-US" sz="1800" b="1" dirty="0" err="1" smtClean="0">
                <a:solidFill>
                  <a:schemeClr val="tx1"/>
                </a:solidFill>
              </a:rPr>
              <a:t>Nanopartícula</a:t>
            </a:r>
            <a:r>
              <a:rPr lang="es-ES" sz="1800" b="1" dirty="0" smtClean="0">
                <a:solidFill>
                  <a:schemeClr val="tx1"/>
                </a:solidFill>
              </a:rPr>
              <a:t>s </a:t>
            </a:r>
          </a:p>
          <a:p>
            <a:pPr marL="566928" lvl="3" indent="0" algn="just">
              <a:buNone/>
            </a:pPr>
            <a:endParaRPr lang="es-EC" sz="400" b="1" i="1" dirty="0">
              <a:solidFill>
                <a:schemeClr val="tx1"/>
              </a:solidFill>
            </a:endParaRPr>
          </a:p>
          <a:p>
            <a:pPr algn="just"/>
            <a:r>
              <a:rPr lang="en-US" sz="1800" dirty="0">
                <a:solidFill>
                  <a:schemeClr val="tx1"/>
                </a:solidFill>
              </a:rPr>
              <a:t>Synthesis of Multicomponent Nanoparticles for Immobilization of Heavy Metals in Aqueous </a:t>
            </a:r>
            <a:r>
              <a:rPr lang="en-US" sz="1800" dirty="0" smtClean="0">
                <a:solidFill>
                  <a:schemeClr val="tx1"/>
                </a:solidFill>
              </a:rPr>
              <a:t>Phase. </a:t>
            </a:r>
          </a:p>
          <a:p>
            <a:pPr algn="just"/>
            <a:r>
              <a:rPr lang="es-ES" sz="1800" dirty="0" err="1" smtClean="0">
                <a:solidFill>
                  <a:schemeClr val="tx1"/>
                </a:solidFill>
              </a:rPr>
              <a:t>Cumbal</a:t>
            </a:r>
            <a:r>
              <a:rPr lang="es-ES" sz="1800" dirty="0">
                <a:solidFill>
                  <a:schemeClr val="tx1"/>
                </a:solidFill>
              </a:rPr>
              <a:t>, L</a:t>
            </a:r>
            <a:r>
              <a:rPr lang="es-ES" sz="1800" dirty="0" smtClean="0">
                <a:solidFill>
                  <a:schemeClr val="tx1"/>
                </a:solidFill>
              </a:rPr>
              <a:t>. 2015. </a:t>
            </a:r>
            <a:r>
              <a:rPr lang="en-US" sz="1800" i="1" dirty="0" err="1" smtClean="0">
                <a:solidFill>
                  <a:schemeClr val="tx1"/>
                </a:solidFill>
              </a:rPr>
              <a:t>NanoWorld</a:t>
            </a:r>
            <a:r>
              <a:rPr lang="en-US" sz="1800" i="1" dirty="0" smtClean="0">
                <a:solidFill>
                  <a:schemeClr val="tx1"/>
                </a:solidFill>
              </a:rPr>
              <a:t> Journal</a:t>
            </a:r>
            <a:endParaRPr lang="es-EC" sz="1800" dirty="0">
              <a:solidFill>
                <a:schemeClr val="tx1"/>
              </a:solidFill>
            </a:endParaRPr>
          </a:p>
        </p:txBody>
      </p:sp>
      <p:sp>
        <p:nvSpPr>
          <p:cNvPr id="5" name="Marcador de contenido 2"/>
          <p:cNvSpPr txBox="1">
            <a:spLocks/>
          </p:cNvSpPr>
          <p:nvPr/>
        </p:nvSpPr>
        <p:spPr>
          <a:xfrm>
            <a:off x="954741" y="3442446"/>
            <a:ext cx="7207624" cy="968189"/>
          </a:xfrm>
          <a:prstGeom prst="rect">
            <a:avLst/>
          </a:prstGeom>
        </p:spPr>
        <p:style>
          <a:lnRef idx="1">
            <a:schemeClr val="accent2"/>
          </a:lnRef>
          <a:fillRef idx="2">
            <a:schemeClr val="accent2"/>
          </a:fillRef>
          <a:effectRef idx="1">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dirty="0" smtClean="0">
                <a:solidFill>
                  <a:schemeClr val="tx1"/>
                </a:solidFill>
              </a:rPr>
              <a:t>Las nanopartículas son una nueva clase de materiales cerámicos, metales o polímeros, etc., en donde las tres dimensiones de sólido volumétrico se ubican en el régimen de entre 1 y 100 nanómetros. </a:t>
            </a:r>
            <a:endParaRPr lang="es-ES" dirty="0">
              <a:solidFill>
                <a:schemeClr val="tx1"/>
              </a:solidFill>
            </a:endParaRPr>
          </a:p>
        </p:txBody>
      </p:sp>
      <p:sp>
        <p:nvSpPr>
          <p:cNvPr id="2" name="Flecha abajo 1"/>
          <p:cNvSpPr/>
          <p:nvPr/>
        </p:nvSpPr>
        <p:spPr>
          <a:xfrm>
            <a:off x="4195482" y="2689411"/>
            <a:ext cx="726141" cy="564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89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981636" y="3673643"/>
            <a:ext cx="7005918" cy="1315216"/>
          </a:xfrm>
          <a:prstGeom prst="rect">
            <a:avLst/>
          </a:prstGeom>
        </p:spPr>
        <p:style>
          <a:lnRef idx="1">
            <a:schemeClr val="accent3"/>
          </a:lnRef>
          <a:fillRef idx="2">
            <a:schemeClr val="accent3"/>
          </a:fillRef>
          <a:effectRef idx="1">
            <a:schemeClr val="accent3"/>
          </a:effectRef>
          <a:fontRef idx="minor">
            <a:schemeClr val="dk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C" dirty="0" smtClean="0">
                <a:solidFill>
                  <a:schemeClr val="tx1"/>
                </a:solidFill>
              </a:rPr>
              <a:t>Tecnosol  </a:t>
            </a:r>
            <a:r>
              <a:rPr lang="es-EC" dirty="0">
                <a:solidFill>
                  <a:schemeClr val="tx1"/>
                </a:solidFill>
              </a:rPr>
              <a:t>es:  "Un  suelo  caracterizado  por  la  presencia  de  un porcentaje significativo  (&gt;30%)  de  artefactos,  una  </a:t>
            </a:r>
            <a:r>
              <a:rPr lang="es-EC" dirty="0" err="1">
                <a:solidFill>
                  <a:schemeClr val="tx1"/>
                </a:solidFill>
              </a:rPr>
              <a:t>geomembrana</a:t>
            </a:r>
            <a:r>
              <a:rPr lang="es-EC" dirty="0">
                <a:solidFill>
                  <a:schemeClr val="tx1"/>
                </a:solidFill>
              </a:rPr>
              <a:t> construida o roca dura técnica" </a:t>
            </a:r>
            <a:endParaRPr lang="es-EC" dirty="0" smtClean="0">
              <a:solidFill>
                <a:schemeClr val="tx1"/>
              </a:solidFill>
            </a:endParaRPr>
          </a:p>
          <a:p>
            <a:pPr algn="just"/>
            <a:r>
              <a:rPr lang="es-EC" sz="1800" i="1" dirty="0" err="1" smtClean="0">
                <a:solidFill>
                  <a:schemeClr val="tx1"/>
                </a:solidFill>
              </a:rPr>
              <a:t>World</a:t>
            </a:r>
            <a:r>
              <a:rPr lang="es-EC" sz="1800" i="1" dirty="0" smtClean="0">
                <a:solidFill>
                  <a:schemeClr val="tx1"/>
                </a:solidFill>
              </a:rPr>
              <a:t> </a:t>
            </a:r>
            <a:r>
              <a:rPr lang="es-EC" sz="1800" i="1" dirty="0">
                <a:solidFill>
                  <a:schemeClr val="tx1"/>
                </a:solidFill>
              </a:rPr>
              <a:t>Reference Base </a:t>
            </a:r>
            <a:r>
              <a:rPr lang="es-EC" sz="1800" i="1" dirty="0" err="1">
                <a:solidFill>
                  <a:schemeClr val="tx1"/>
                </a:solidFill>
              </a:rPr>
              <a:t>for</a:t>
            </a:r>
            <a:r>
              <a:rPr lang="es-EC" sz="1800" i="1" dirty="0">
                <a:solidFill>
                  <a:schemeClr val="tx1"/>
                </a:solidFill>
              </a:rPr>
              <a:t> </a:t>
            </a:r>
            <a:r>
              <a:rPr lang="es-EC" sz="1800" i="1" dirty="0" err="1">
                <a:solidFill>
                  <a:schemeClr val="tx1"/>
                </a:solidFill>
              </a:rPr>
              <a:t>Soil</a:t>
            </a:r>
            <a:r>
              <a:rPr lang="es-EC" sz="1800" i="1" dirty="0">
                <a:solidFill>
                  <a:schemeClr val="tx1"/>
                </a:solidFill>
              </a:rPr>
              <a:t> </a:t>
            </a:r>
            <a:r>
              <a:rPr lang="es-EC" sz="1800" i="1" dirty="0" err="1">
                <a:solidFill>
                  <a:schemeClr val="tx1"/>
                </a:solidFill>
              </a:rPr>
              <a:t>Resources</a:t>
            </a:r>
            <a:r>
              <a:rPr lang="es-EC" sz="1800" i="1" dirty="0">
                <a:solidFill>
                  <a:schemeClr val="tx1"/>
                </a:solidFill>
              </a:rPr>
              <a:t> (2007)</a:t>
            </a:r>
            <a:r>
              <a:rPr lang="es-ES" sz="1800" i="1" dirty="0">
                <a:solidFill>
                  <a:schemeClr val="tx1"/>
                </a:solidFill>
              </a:rPr>
              <a:t>.</a:t>
            </a:r>
            <a:endParaRPr lang="es-EC" sz="1800" i="1" dirty="0">
              <a:solidFill>
                <a:schemeClr val="tx1"/>
              </a:solidFill>
            </a:endParaRPr>
          </a:p>
        </p:txBody>
      </p:sp>
      <p:sp>
        <p:nvSpPr>
          <p:cNvPr id="5" name="Marcador de contenido 2"/>
          <p:cNvSpPr txBox="1">
            <a:spLocks/>
          </p:cNvSpPr>
          <p:nvPr/>
        </p:nvSpPr>
        <p:spPr>
          <a:xfrm>
            <a:off x="981635" y="688396"/>
            <a:ext cx="7005918" cy="1678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3" algn="just"/>
            <a:r>
              <a:rPr lang="en-US" sz="1800" b="1" dirty="0" smtClean="0">
                <a:solidFill>
                  <a:schemeClr val="tx1"/>
                </a:solidFill>
              </a:rPr>
              <a:t>Tecnosol</a:t>
            </a:r>
          </a:p>
          <a:p>
            <a:pPr lvl="3" algn="just"/>
            <a:endParaRPr lang="es-EC" sz="100" b="1" i="1" dirty="0" smtClean="0">
              <a:solidFill>
                <a:schemeClr val="tx1"/>
              </a:solidFill>
            </a:endParaRPr>
          </a:p>
          <a:p>
            <a:pPr algn="just"/>
            <a:r>
              <a:rPr lang="es-EC" sz="1800" dirty="0" smtClean="0">
                <a:solidFill>
                  <a:schemeClr val="tx1"/>
                </a:solidFill>
              </a:rPr>
              <a:t>Aplicación </a:t>
            </a:r>
            <a:r>
              <a:rPr lang="es-EC" sz="1800" dirty="0">
                <a:solidFill>
                  <a:schemeClr val="tx1"/>
                </a:solidFill>
              </a:rPr>
              <a:t>de Tecnosoles para la recuperación de suelos y aguas afectados por actividades de obras civiles, urbanas y </a:t>
            </a:r>
            <a:r>
              <a:rPr lang="es-EC" sz="1800" dirty="0" smtClean="0">
                <a:solidFill>
                  <a:schemeClr val="tx1"/>
                </a:solidFill>
              </a:rPr>
              <a:t>minería</a:t>
            </a:r>
            <a:endParaRPr lang="en-US" sz="1800" dirty="0" smtClean="0">
              <a:solidFill>
                <a:schemeClr val="tx1"/>
              </a:solidFill>
            </a:endParaRPr>
          </a:p>
          <a:p>
            <a:pPr algn="just"/>
            <a:r>
              <a:rPr lang="en-US" sz="1800" dirty="0" err="1" smtClean="0">
                <a:solidFill>
                  <a:schemeClr val="tx1"/>
                </a:solidFill>
              </a:rPr>
              <a:t>Bolaños</a:t>
            </a:r>
            <a:r>
              <a:rPr lang="en-US" sz="1800" dirty="0" smtClean="0">
                <a:solidFill>
                  <a:schemeClr val="tx1"/>
                </a:solidFill>
              </a:rPr>
              <a:t> D. 2014. </a:t>
            </a:r>
            <a:r>
              <a:rPr lang="en-US" sz="1800" dirty="0" err="1" smtClean="0">
                <a:solidFill>
                  <a:schemeClr val="tx1"/>
                </a:solidFill>
              </a:rPr>
              <a:t>Tesis</a:t>
            </a:r>
            <a:r>
              <a:rPr lang="en-US" sz="1800" dirty="0" smtClean="0">
                <a:solidFill>
                  <a:schemeClr val="tx1"/>
                </a:solidFill>
              </a:rPr>
              <a:t> doctoral, Universidad de Santiago de </a:t>
            </a:r>
            <a:r>
              <a:rPr lang="en-US" sz="1800" dirty="0" err="1" smtClean="0">
                <a:solidFill>
                  <a:schemeClr val="tx1"/>
                </a:solidFill>
              </a:rPr>
              <a:t>Compostela</a:t>
            </a:r>
            <a:endParaRPr lang="en-US" sz="1800" dirty="0" smtClean="0">
              <a:solidFill>
                <a:schemeClr val="tx1"/>
              </a:solidFill>
            </a:endParaRPr>
          </a:p>
        </p:txBody>
      </p:sp>
      <p:sp>
        <p:nvSpPr>
          <p:cNvPr id="4" name="Flecha abajo 3"/>
          <p:cNvSpPr/>
          <p:nvPr/>
        </p:nvSpPr>
        <p:spPr>
          <a:xfrm>
            <a:off x="3946711" y="2704156"/>
            <a:ext cx="1075765" cy="6320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1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08017926"/>
              </p:ext>
            </p:extLst>
          </p:nvPr>
        </p:nvGraphicFramePr>
        <p:xfrm>
          <a:off x="192506" y="1190182"/>
          <a:ext cx="8951494" cy="3717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215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48139469"/>
              </p:ext>
            </p:extLst>
          </p:nvPr>
        </p:nvGraphicFramePr>
        <p:xfrm>
          <a:off x="50802" y="2283352"/>
          <a:ext cx="8985622" cy="411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50802" y="166915"/>
            <a:ext cx="9144000" cy="49199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800" b="1" dirty="0" smtClean="0"/>
              <a:t>Objetivo</a:t>
            </a:r>
            <a:r>
              <a:rPr lang="en-US" sz="2800" b="1" dirty="0" smtClean="0"/>
              <a:t> General</a:t>
            </a:r>
            <a:endParaRPr lang="en-US" sz="2800" dirty="0"/>
          </a:p>
        </p:txBody>
      </p:sp>
      <p:sp>
        <p:nvSpPr>
          <p:cNvPr id="2" name="Rectángulo 1"/>
          <p:cNvSpPr/>
          <p:nvPr/>
        </p:nvSpPr>
        <p:spPr>
          <a:xfrm>
            <a:off x="415759" y="886466"/>
            <a:ext cx="8414085" cy="923330"/>
          </a:xfrm>
          <a:prstGeom prst="rect">
            <a:avLst/>
          </a:prstGeom>
        </p:spPr>
        <p:txBody>
          <a:bodyPr wrap="square">
            <a:spAutoFit/>
          </a:bodyPr>
          <a:lstStyle/>
          <a:p>
            <a:pPr algn="just"/>
            <a:r>
              <a:rPr lang="es-EC" dirty="0"/>
              <a:t>Modelar la retención de Arsénico por medio de la aplicación de Tecnosoles con nanopartículas en aguas provenientes de minería, para realizar una escala de su aplicación de laboratorio a campo, empleando el software VENSIM.</a:t>
            </a:r>
            <a:endParaRPr lang="en-US" dirty="0"/>
          </a:p>
        </p:txBody>
      </p:sp>
      <p:sp>
        <p:nvSpPr>
          <p:cNvPr id="6" name="Título 1"/>
          <p:cNvSpPr txBox="1">
            <a:spLocks/>
          </p:cNvSpPr>
          <p:nvPr/>
        </p:nvSpPr>
        <p:spPr>
          <a:xfrm>
            <a:off x="50802" y="2037357"/>
            <a:ext cx="9144000" cy="49199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800" b="1" dirty="0" smtClean="0"/>
              <a:t>Objetivo</a:t>
            </a:r>
            <a:r>
              <a:rPr lang="en-US" sz="2800" b="1" dirty="0" smtClean="0"/>
              <a:t>s </a:t>
            </a:r>
            <a:r>
              <a:rPr lang="es-EC" sz="2800" b="1" dirty="0" smtClean="0"/>
              <a:t>Específicos</a:t>
            </a:r>
            <a:endParaRPr lang="es-EC" sz="2800" dirty="0"/>
          </a:p>
        </p:txBody>
      </p:sp>
    </p:spTree>
    <p:extLst>
      <p:ext uri="{BB962C8B-B14F-4D97-AF65-F5344CB8AC3E}">
        <p14:creationId xmlns:p14="http://schemas.microsoft.com/office/powerpoint/2010/main" val="186827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051385381"/>
              </p:ext>
            </p:extLst>
          </p:nvPr>
        </p:nvGraphicFramePr>
        <p:xfrm>
          <a:off x="126363" y="1003639"/>
          <a:ext cx="4820267" cy="5108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1282810" y="632012"/>
            <a:ext cx="9144000" cy="742122"/>
          </a:xfrm>
        </p:spPr>
        <p:txBody>
          <a:bodyPr>
            <a:normAutofit/>
          </a:bodyPr>
          <a:lstStyle/>
          <a:p>
            <a:r>
              <a:rPr lang="es-EC" sz="2800" b="1" dirty="0" smtClean="0"/>
              <a:t>Área de estudio</a:t>
            </a:r>
            <a:endParaRPr lang="es-EC" sz="2800" dirty="0"/>
          </a:p>
        </p:txBody>
      </p:sp>
      <p:pic>
        <p:nvPicPr>
          <p:cNvPr id="5" name="Imagen 4"/>
          <p:cNvPicPr/>
          <p:nvPr/>
        </p:nvPicPr>
        <p:blipFill rotWithShape="1">
          <a:blip r:embed="rId7" cstate="print">
            <a:extLst>
              <a:ext uri="{28A0092B-C50C-407E-A947-70E740481C1C}">
                <a14:useLocalDpi xmlns:a14="http://schemas.microsoft.com/office/drawing/2010/main" val="0"/>
              </a:ext>
            </a:extLst>
          </a:blip>
          <a:srcRect l="66653" t="15583" r="8145" b="30508"/>
          <a:stretch/>
        </p:blipFill>
        <p:spPr bwMode="auto">
          <a:xfrm>
            <a:off x="4988859" y="632012"/>
            <a:ext cx="3697941" cy="5111062"/>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5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10097337"/>
              </p:ext>
            </p:extLst>
          </p:nvPr>
        </p:nvGraphicFramePr>
        <p:xfrm>
          <a:off x="224589" y="1546412"/>
          <a:ext cx="8630653" cy="380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18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3287</TotalTime>
  <Words>1149</Words>
  <Application>Microsoft Office PowerPoint</Application>
  <PresentationFormat>Presentación en pantalla (4:3)</PresentationFormat>
  <Paragraphs>165</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Calibri</vt:lpstr>
      <vt:lpstr>Calibri Light</vt:lpstr>
      <vt:lpstr>Cambria Math</vt:lpstr>
      <vt:lpstr>Times New Roman</vt:lpstr>
      <vt:lpstr>Retrospección</vt:lpstr>
      <vt:lpstr>Modelamiento de la retención de Arsénico por medio de la aplicación Tecnosoles en conjunto con nanopartículas en aguas provenientes de minería</vt:lpstr>
      <vt:lpstr>Presentación de PowerPoint</vt:lpstr>
      <vt:lpstr>Presentación de PowerPoint</vt:lpstr>
      <vt:lpstr>Presentación de PowerPoint</vt:lpstr>
      <vt:lpstr>Presentación de PowerPoint</vt:lpstr>
      <vt:lpstr>Presentación de PowerPoint</vt:lpstr>
      <vt:lpstr>Presentación de PowerPoint</vt:lpstr>
      <vt:lpstr>Área de estudio</vt:lpstr>
      <vt:lpstr>Presentación de PowerPoint</vt:lpstr>
      <vt:lpstr>Presentación de PowerPoint</vt:lpstr>
      <vt:lpstr>Muestreo</vt:lpstr>
      <vt:lpstr>Análisis de parámetros físico químicos</vt:lpstr>
      <vt:lpstr>Isoterma de adsorción </vt:lpstr>
      <vt:lpstr>Langmuir Lineal</vt:lpstr>
      <vt:lpstr>Modelo: Langmuir</vt:lpstr>
      <vt:lpstr>Parámetros iniciales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Conclusiones</vt:lpstr>
      <vt:lpstr>Conclusiones</vt:lpstr>
      <vt:lpstr>Recomendaciones</vt:lpstr>
      <vt:lpstr>Gracias por su atención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MODELAMIENTO DE LA RETENCIÓN DE ARSÉNICO POR MEDIO DE LA APLICACIÓN TECNOSOLES CON NANOPARTÍCULAS EN AGUAS PROVENIENTES DE MINERÍA</dc:title>
  <dc:creator>pesd</dc:creator>
  <cp:lastModifiedBy>pesd</cp:lastModifiedBy>
  <cp:revision>159</cp:revision>
  <dcterms:created xsi:type="dcterms:W3CDTF">2017-08-16T03:13:49Z</dcterms:created>
  <dcterms:modified xsi:type="dcterms:W3CDTF">2017-11-18T20:25:01Z</dcterms:modified>
</cp:coreProperties>
</file>