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5" d="100"/>
          <a:sy n="75"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BBA8F-1263-41D7-B44D-5651036CD0C7}" type="doc">
      <dgm:prSet loTypeId="urn:microsoft.com/office/officeart/2005/8/layout/arrow2" loCatId="process" qsTypeId="urn:microsoft.com/office/officeart/2005/8/quickstyle/simple1" qsCatId="simple" csTypeId="urn:microsoft.com/office/officeart/2005/8/colors/colorful4" csCatId="colorful" phldr="1"/>
      <dgm:spPr/>
    </dgm:pt>
    <dgm:pt modelId="{515A8D76-43EE-48F5-AC4A-075C62F80B02}">
      <dgm:prSet phldrT="[Texto]" custT="1"/>
      <dgm:spPr/>
      <dgm:t>
        <a:bodyPr/>
        <a:lstStyle/>
        <a:p>
          <a:r>
            <a:rPr lang="es-ES" sz="2000" dirty="0" smtClean="0">
              <a:latin typeface="Arial" panose="020B0604020202020204" pitchFamily="34" charset="0"/>
              <a:cs typeface="Arial" panose="020B0604020202020204" pitchFamily="34" charset="0"/>
            </a:rPr>
            <a:t>Desinterés de las personas por acudir a los teatros</a:t>
          </a:r>
          <a:endParaRPr lang="es-ES" sz="2000" dirty="0">
            <a:latin typeface="Arial" panose="020B0604020202020204" pitchFamily="34" charset="0"/>
            <a:cs typeface="Arial" panose="020B0604020202020204" pitchFamily="34" charset="0"/>
          </a:endParaRPr>
        </a:p>
      </dgm:t>
    </dgm:pt>
    <dgm:pt modelId="{95CE3755-D3AE-4405-B32E-E12C4A032F36}" type="parTrans" cxnId="{08548ABF-32B2-48DB-9BE8-C0B2ED04DAEA}">
      <dgm:prSet/>
      <dgm:spPr/>
      <dgm:t>
        <a:bodyPr/>
        <a:lstStyle/>
        <a:p>
          <a:endParaRPr lang="es-ES"/>
        </a:p>
      </dgm:t>
    </dgm:pt>
    <dgm:pt modelId="{E4B046D8-13D8-445F-9123-1E4259E2FDA2}" type="sibTrans" cxnId="{08548ABF-32B2-48DB-9BE8-C0B2ED04DAEA}">
      <dgm:prSet/>
      <dgm:spPr/>
      <dgm:t>
        <a:bodyPr/>
        <a:lstStyle/>
        <a:p>
          <a:endParaRPr lang="es-ES"/>
        </a:p>
      </dgm:t>
    </dgm:pt>
    <dgm:pt modelId="{F897E3BF-0D5A-46FD-A6F2-BE028A951F41}">
      <dgm:prSet phldrT="[Texto]" custT="1"/>
      <dgm:spPr/>
      <dgm:t>
        <a:bodyPr/>
        <a:lstStyle/>
        <a:p>
          <a:r>
            <a:rPr lang="es-ES" sz="2000" dirty="0" smtClean="0">
              <a:latin typeface="Arial" panose="020B0604020202020204" pitchFamily="34" charset="0"/>
              <a:cs typeface="Arial" panose="020B0604020202020204" pitchFamily="34" charset="0"/>
            </a:rPr>
            <a:t>Deterioro y cierre de los teatros</a:t>
          </a:r>
          <a:endParaRPr lang="es-ES" sz="2000" dirty="0">
            <a:latin typeface="Arial" panose="020B0604020202020204" pitchFamily="34" charset="0"/>
            <a:cs typeface="Arial" panose="020B0604020202020204" pitchFamily="34" charset="0"/>
          </a:endParaRPr>
        </a:p>
      </dgm:t>
    </dgm:pt>
    <dgm:pt modelId="{7FF98545-96F3-41C0-B260-F0C3ACC1BD72}" type="parTrans" cxnId="{70AAA347-354E-4810-9805-E884B1389245}">
      <dgm:prSet/>
      <dgm:spPr/>
      <dgm:t>
        <a:bodyPr/>
        <a:lstStyle/>
        <a:p>
          <a:endParaRPr lang="es-ES"/>
        </a:p>
      </dgm:t>
    </dgm:pt>
    <dgm:pt modelId="{2A087113-6598-4E47-9FF5-8954238D6427}" type="sibTrans" cxnId="{70AAA347-354E-4810-9805-E884B1389245}">
      <dgm:prSet/>
      <dgm:spPr/>
      <dgm:t>
        <a:bodyPr/>
        <a:lstStyle/>
        <a:p>
          <a:endParaRPr lang="es-ES"/>
        </a:p>
      </dgm:t>
    </dgm:pt>
    <dgm:pt modelId="{68573F04-174E-4D2A-A532-8213B07CE902}">
      <dgm:prSet phldrT="[Texto]" custT="1"/>
      <dgm:spPr/>
      <dgm:t>
        <a:bodyPr/>
        <a:lstStyle/>
        <a:p>
          <a:r>
            <a:rPr lang="es-ES" sz="2000" dirty="0" smtClean="0">
              <a:latin typeface="Arial" panose="020B0604020202020204" pitchFamily="34" charset="0"/>
              <a:cs typeface="Arial" panose="020B0604020202020204" pitchFamily="34" charset="0"/>
            </a:rPr>
            <a:t>Participación de las personas en otras actividades a fines</a:t>
          </a:r>
          <a:endParaRPr lang="es-ES" sz="2000" dirty="0">
            <a:latin typeface="Arial" panose="020B0604020202020204" pitchFamily="34" charset="0"/>
            <a:cs typeface="Arial" panose="020B0604020202020204" pitchFamily="34" charset="0"/>
          </a:endParaRPr>
        </a:p>
      </dgm:t>
    </dgm:pt>
    <dgm:pt modelId="{75C5D62E-DA9D-4B2C-AB8E-96DD2AF2E718}" type="parTrans" cxnId="{9CFA8A71-C645-479A-AB54-86D84BE6EC25}">
      <dgm:prSet/>
      <dgm:spPr/>
      <dgm:t>
        <a:bodyPr/>
        <a:lstStyle/>
        <a:p>
          <a:endParaRPr lang="es-ES"/>
        </a:p>
      </dgm:t>
    </dgm:pt>
    <dgm:pt modelId="{D07650EC-FABD-42EC-9CF4-33ACD84F4625}" type="sibTrans" cxnId="{9CFA8A71-C645-479A-AB54-86D84BE6EC25}">
      <dgm:prSet/>
      <dgm:spPr/>
      <dgm:t>
        <a:bodyPr/>
        <a:lstStyle/>
        <a:p>
          <a:endParaRPr lang="es-ES"/>
        </a:p>
      </dgm:t>
    </dgm:pt>
    <dgm:pt modelId="{47101B72-2691-47E8-8F70-E3EF743678A3}" type="pres">
      <dgm:prSet presAssocID="{AE1BBA8F-1263-41D7-B44D-5651036CD0C7}" presName="arrowDiagram" presStyleCnt="0">
        <dgm:presLayoutVars>
          <dgm:chMax val="5"/>
          <dgm:dir/>
          <dgm:resizeHandles val="exact"/>
        </dgm:presLayoutVars>
      </dgm:prSet>
      <dgm:spPr/>
    </dgm:pt>
    <dgm:pt modelId="{22F4471E-C510-4206-8295-5D7FAB289F9F}" type="pres">
      <dgm:prSet presAssocID="{AE1BBA8F-1263-41D7-B44D-5651036CD0C7}" presName="arrow" presStyleLbl="bgShp" presStyleIdx="0" presStyleCnt="1"/>
      <dgm:spPr/>
    </dgm:pt>
    <dgm:pt modelId="{68E8D225-87B0-4948-AB0B-CCD1488DA21D}" type="pres">
      <dgm:prSet presAssocID="{AE1BBA8F-1263-41D7-B44D-5651036CD0C7}" presName="arrowDiagram3" presStyleCnt="0"/>
      <dgm:spPr/>
    </dgm:pt>
    <dgm:pt modelId="{CF7CF568-0511-4851-AFB9-192D93B19024}" type="pres">
      <dgm:prSet presAssocID="{515A8D76-43EE-48F5-AC4A-075C62F80B02}" presName="bullet3a" presStyleLbl="node1" presStyleIdx="0" presStyleCnt="3"/>
      <dgm:spPr/>
    </dgm:pt>
    <dgm:pt modelId="{0D52362F-C1E9-41A9-A55B-2AD4749B4F1C}" type="pres">
      <dgm:prSet presAssocID="{515A8D76-43EE-48F5-AC4A-075C62F80B02}" presName="textBox3a" presStyleLbl="revTx" presStyleIdx="0" presStyleCnt="3">
        <dgm:presLayoutVars>
          <dgm:bulletEnabled val="1"/>
        </dgm:presLayoutVars>
      </dgm:prSet>
      <dgm:spPr/>
      <dgm:t>
        <a:bodyPr/>
        <a:lstStyle/>
        <a:p>
          <a:endParaRPr lang="es-ES"/>
        </a:p>
      </dgm:t>
    </dgm:pt>
    <dgm:pt modelId="{AC7998F6-D008-4AEB-80BB-66F7EBBAB41B}" type="pres">
      <dgm:prSet presAssocID="{F897E3BF-0D5A-46FD-A6F2-BE028A951F41}" presName="bullet3b" presStyleLbl="node1" presStyleIdx="1" presStyleCnt="3"/>
      <dgm:spPr/>
    </dgm:pt>
    <dgm:pt modelId="{AA7593E6-81AD-409D-A70B-B4A1A2E35DEF}" type="pres">
      <dgm:prSet presAssocID="{F897E3BF-0D5A-46FD-A6F2-BE028A951F41}" presName="textBox3b" presStyleLbl="revTx" presStyleIdx="1" presStyleCnt="3">
        <dgm:presLayoutVars>
          <dgm:bulletEnabled val="1"/>
        </dgm:presLayoutVars>
      </dgm:prSet>
      <dgm:spPr/>
      <dgm:t>
        <a:bodyPr/>
        <a:lstStyle/>
        <a:p>
          <a:endParaRPr lang="es-ES"/>
        </a:p>
      </dgm:t>
    </dgm:pt>
    <dgm:pt modelId="{4591F86C-B7CD-4005-8374-C9F41A67C55B}" type="pres">
      <dgm:prSet presAssocID="{68573F04-174E-4D2A-A532-8213B07CE902}" presName="bullet3c" presStyleLbl="node1" presStyleIdx="2" presStyleCnt="3"/>
      <dgm:spPr/>
    </dgm:pt>
    <dgm:pt modelId="{BC22CAED-1AE3-41C4-ABDC-4E516DDBB7A6}" type="pres">
      <dgm:prSet presAssocID="{68573F04-174E-4D2A-A532-8213B07CE902}" presName="textBox3c" presStyleLbl="revTx" presStyleIdx="2" presStyleCnt="3">
        <dgm:presLayoutVars>
          <dgm:bulletEnabled val="1"/>
        </dgm:presLayoutVars>
      </dgm:prSet>
      <dgm:spPr/>
      <dgm:t>
        <a:bodyPr/>
        <a:lstStyle/>
        <a:p>
          <a:endParaRPr lang="es-ES"/>
        </a:p>
      </dgm:t>
    </dgm:pt>
  </dgm:ptLst>
  <dgm:cxnLst>
    <dgm:cxn modelId="{70AAA347-354E-4810-9805-E884B1389245}" srcId="{AE1BBA8F-1263-41D7-B44D-5651036CD0C7}" destId="{F897E3BF-0D5A-46FD-A6F2-BE028A951F41}" srcOrd="1" destOrd="0" parTransId="{7FF98545-96F3-41C0-B260-F0C3ACC1BD72}" sibTransId="{2A087113-6598-4E47-9FF5-8954238D6427}"/>
    <dgm:cxn modelId="{7F56ADF8-5F02-4E1D-9DAC-BE3CABD71F7F}" type="presOf" srcId="{F897E3BF-0D5A-46FD-A6F2-BE028A951F41}" destId="{AA7593E6-81AD-409D-A70B-B4A1A2E35DEF}" srcOrd="0" destOrd="0" presId="urn:microsoft.com/office/officeart/2005/8/layout/arrow2"/>
    <dgm:cxn modelId="{A11C0478-558F-4AE3-B0F9-03649184C328}" type="presOf" srcId="{515A8D76-43EE-48F5-AC4A-075C62F80B02}" destId="{0D52362F-C1E9-41A9-A55B-2AD4749B4F1C}" srcOrd="0" destOrd="0" presId="urn:microsoft.com/office/officeart/2005/8/layout/arrow2"/>
    <dgm:cxn modelId="{08548ABF-32B2-48DB-9BE8-C0B2ED04DAEA}" srcId="{AE1BBA8F-1263-41D7-B44D-5651036CD0C7}" destId="{515A8D76-43EE-48F5-AC4A-075C62F80B02}" srcOrd="0" destOrd="0" parTransId="{95CE3755-D3AE-4405-B32E-E12C4A032F36}" sibTransId="{E4B046D8-13D8-445F-9123-1E4259E2FDA2}"/>
    <dgm:cxn modelId="{9CFA8A71-C645-479A-AB54-86D84BE6EC25}" srcId="{AE1BBA8F-1263-41D7-B44D-5651036CD0C7}" destId="{68573F04-174E-4D2A-A532-8213B07CE902}" srcOrd="2" destOrd="0" parTransId="{75C5D62E-DA9D-4B2C-AB8E-96DD2AF2E718}" sibTransId="{D07650EC-FABD-42EC-9CF4-33ACD84F4625}"/>
    <dgm:cxn modelId="{F1ADB375-8DC5-46C9-A9DB-A784B8DB64C6}" type="presOf" srcId="{AE1BBA8F-1263-41D7-B44D-5651036CD0C7}" destId="{47101B72-2691-47E8-8F70-E3EF743678A3}" srcOrd="0" destOrd="0" presId="urn:microsoft.com/office/officeart/2005/8/layout/arrow2"/>
    <dgm:cxn modelId="{5255FA79-D853-4D8F-85B0-582F9E8446FF}" type="presOf" srcId="{68573F04-174E-4D2A-A532-8213B07CE902}" destId="{BC22CAED-1AE3-41C4-ABDC-4E516DDBB7A6}" srcOrd="0" destOrd="0" presId="urn:microsoft.com/office/officeart/2005/8/layout/arrow2"/>
    <dgm:cxn modelId="{9877145E-E97C-46DE-AEC6-7966431C5484}" type="presParOf" srcId="{47101B72-2691-47E8-8F70-E3EF743678A3}" destId="{22F4471E-C510-4206-8295-5D7FAB289F9F}" srcOrd="0" destOrd="0" presId="urn:microsoft.com/office/officeart/2005/8/layout/arrow2"/>
    <dgm:cxn modelId="{8B51271F-1D36-410E-9954-CABCB45A4D05}" type="presParOf" srcId="{47101B72-2691-47E8-8F70-E3EF743678A3}" destId="{68E8D225-87B0-4948-AB0B-CCD1488DA21D}" srcOrd="1" destOrd="0" presId="urn:microsoft.com/office/officeart/2005/8/layout/arrow2"/>
    <dgm:cxn modelId="{4883CED4-A7E1-4030-95D9-330E0A7A1E1D}" type="presParOf" srcId="{68E8D225-87B0-4948-AB0B-CCD1488DA21D}" destId="{CF7CF568-0511-4851-AFB9-192D93B19024}" srcOrd="0" destOrd="0" presId="urn:microsoft.com/office/officeart/2005/8/layout/arrow2"/>
    <dgm:cxn modelId="{FC31EF60-BA73-4675-BA34-FA017809AD51}" type="presParOf" srcId="{68E8D225-87B0-4948-AB0B-CCD1488DA21D}" destId="{0D52362F-C1E9-41A9-A55B-2AD4749B4F1C}" srcOrd="1" destOrd="0" presId="urn:microsoft.com/office/officeart/2005/8/layout/arrow2"/>
    <dgm:cxn modelId="{9F5D5ADB-E7E1-47AF-9B59-B9B87F4C053A}" type="presParOf" srcId="{68E8D225-87B0-4948-AB0B-CCD1488DA21D}" destId="{AC7998F6-D008-4AEB-80BB-66F7EBBAB41B}" srcOrd="2" destOrd="0" presId="urn:microsoft.com/office/officeart/2005/8/layout/arrow2"/>
    <dgm:cxn modelId="{C8B677EC-73D4-4401-9B43-CBD924F73800}" type="presParOf" srcId="{68E8D225-87B0-4948-AB0B-CCD1488DA21D}" destId="{AA7593E6-81AD-409D-A70B-B4A1A2E35DEF}" srcOrd="3" destOrd="0" presId="urn:microsoft.com/office/officeart/2005/8/layout/arrow2"/>
    <dgm:cxn modelId="{ACC4ABBC-956A-49ED-997B-249D40161123}" type="presParOf" srcId="{68E8D225-87B0-4948-AB0B-CCD1488DA21D}" destId="{4591F86C-B7CD-4005-8374-C9F41A67C55B}" srcOrd="4" destOrd="0" presId="urn:microsoft.com/office/officeart/2005/8/layout/arrow2"/>
    <dgm:cxn modelId="{828E362A-266E-4D63-B02A-D8BC45667F1B}" type="presParOf" srcId="{68E8D225-87B0-4948-AB0B-CCD1488DA21D}" destId="{BC22CAED-1AE3-41C4-ABDC-4E516DDBB7A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ED02C-B2D5-4597-85E1-5362A19B49E3}"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s-ES"/>
        </a:p>
      </dgm:t>
    </dgm:pt>
    <dgm:pt modelId="{5A2A7750-4427-4C35-95A6-FDE4F0F85D64}">
      <dgm:prSet phldrT="[Texto]"/>
      <dgm:spPr/>
      <dgm:t>
        <a:bodyPr/>
        <a:lstStyle/>
        <a:p>
          <a:pPr algn="ctr"/>
          <a:r>
            <a:rPr lang="es-ES" b="1" dirty="0" smtClean="0"/>
            <a:t>OBJETIVO GENERAL</a:t>
          </a:r>
        </a:p>
        <a:p>
          <a:pPr algn="just"/>
          <a:r>
            <a:rPr lang="es-EC" dirty="0" smtClean="0"/>
            <a:t>Contribuir al fomento de la cultura a través  de la identificación del producto turístico más idóneo que puede implementarse en los teatros emblemáticos como el Atahualpa, Alhambra y Bolívar de la ciudad de Quito</a:t>
          </a:r>
          <a:endParaRPr lang="es-ES" dirty="0"/>
        </a:p>
      </dgm:t>
    </dgm:pt>
    <dgm:pt modelId="{931DE8C1-9C6B-4F2B-A854-5541ECE7AAE6}" type="parTrans" cxnId="{BE7DECFD-6E9F-49DC-9CF8-CA9CB61C73E1}">
      <dgm:prSet/>
      <dgm:spPr/>
      <dgm:t>
        <a:bodyPr/>
        <a:lstStyle/>
        <a:p>
          <a:endParaRPr lang="es-ES"/>
        </a:p>
      </dgm:t>
    </dgm:pt>
    <dgm:pt modelId="{F635BA61-83EC-416C-A419-EC06B0E2E24A}" type="sibTrans" cxnId="{BE7DECFD-6E9F-49DC-9CF8-CA9CB61C73E1}">
      <dgm:prSet/>
      <dgm:spPr/>
      <dgm:t>
        <a:bodyPr/>
        <a:lstStyle/>
        <a:p>
          <a:endParaRPr lang="es-ES"/>
        </a:p>
      </dgm:t>
    </dgm:pt>
    <dgm:pt modelId="{D29F6EB8-3D4F-4A1B-9669-48ADA2042364}">
      <dgm:prSet phldrT="[Texto]"/>
      <dgm:spPr/>
      <dgm:t>
        <a:bodyPr/>
        <a:lstStyle/>
        <a:p>
          <a:pPr algn="ctr"/>
          <a:r>
            <a:rPr lang="es-ES" b="1" dirty="0" smtClean="0"/>
            <a:t>OBJETIVOS ESPECÍFICOS</a:t>
          </a:r>
        </a:p>
        <a:p>
          <a:pPr algn="just"/>
          <a:r>
            <a:rPr lang="es-EC" dirty="0" smtClean="0"/>
            <a:t>* Destacar la importancia histórica-cultural de los teatros</a:t>
          </a:r>
        </a:p>
        <a:p>
          <a:pPr algn="just"/>
          <a:r>
            <a:rPr lang="es-EC" dirty="0" smtClean="0"/>
            <a:t>* Determinar la población que hace uso de su tiempo recreacional en actividades relacionadas con las artes escénicas.</a:t>
          </a:r>
        </a:p>
        <a:p>
          <a:pPr algn="just"/>
          <a:r>
            <a:rPr lang="es-EC" dirty="0" smtClean="0"/>
            <a:t>*Establecer el producto turístico</a:t>
          </a:r>
          <a:endParaRPr lang="es-ES" dirty="0"/>
        </a:p>
      </dgm:t>
    </dgm:pt>
    <dgm:pt modelId="{10B57D16-2042-4D09-82A7-2224389D29E0}" type="parTrans" cxnId="{B5DD4626-A373-46FA-8B20-9C69878F0311}">
      <dgm:prSet/>
      <dgm:spPr/>
      <dgm:t>
        <a:bodyPr/>
        <a:lstStyle/>
        <a:p>
          <a:endParaRPr lang="es-ES"/>
        </a:p>
      </dgm:t>
    </dgm:pt>
    <dgm:pt modelId="{C7D64B07-2E86-45F9-83CD-834F8DBC2D48}" type="sibTrans" cxnId="{B5DD4626-A373-46FA-8B20-9C69878F0311}">
      <dgm:prSet/>
      <dgm:spPr/>
      <dgm:t>
        <a:bodyPr/>
        <a:lstStyle/>
        <a:p>
          <a:endParaRPr lang="es-ES"/>
        </a:p>
      </dgm:t>
    </dgm:pt>
    <dgm:pt modelId="{21049DE0-81AC-4A81-9DB9-35DC8EAC3AA6}" type="pres">
      <dgm:prSet presAssocID="{41FED02C-B2D5-4597-85E1-5362A19B49E3}" presName="compositeShape" presStyleCnt="0">
        <dgm:presLayoutVars>
          <dgm:chMax val="2"/>
          <dgm:dir/>
          <dgm:resizeHandles val="exact"/>
        </dgm:presLayoutVars>
      </dgm:prSet>
      <dgm:spPr/>
      <dgm:t>
        <a:bodyPr/>
        <a:lstStyle/>
        <a:p>
          <a:endParaRPr lang="es-ES"/>
        </a:p>
      </dgm:t>
    </dgm:pt>
    <dgm:pt modelId="{5500D0A5-C60B-4497-A4AB-EA1DB6FB25BE}" type="pres">
      <dgm:prSet presAssocID="{41FED02C-B2D5-4597-85E1-5362A19B49E3}" presName="ribbon" presStyleLbl="node1" presStyleIdx="0" presStyleCnt="1"/>
      <dgm:spPr/>
    </dgm:pt>
    <dgm:pt modelId="{549D4BF9-5D75-4589-96A7-65D4665DBCE3}" type="pres">
      <dgm:prSet presAssocID="{41FED02C-B2D5-4597-85E1-5362A19B49E3}" presName="leftArrowText" presStyleLbl="node1" presStyleIdx="0" presStyleCnt="1">
        <dgm:presLayoutVars>
          <dgm:chMax val="0"/>
          <dgm:bulletEnabled val="1"/>
        </dgm:presLayoutVars>
      </dgm:prSet>
      <dgm:spPr/>
      <dgm:t>
        <a:bodyPr/>
        <a:lstStyle/>
        <a:p>
          <a:endParaRPr lang="es-ES"/>
        </a:p>
      </dgm:t>
    </dgm:pt>
    <dgm:pt modelId="{486F563F-29BE-47B4-9929-96E564878A2F}" type="pres">
      <dgm:prSet presAssocID="{41FED02C-B2D5-4597-85E1-5362A19B49E3}" presName="rightArrowText" presStyleLbl="node1" presStyleIdx="0" presStyleCnt="1" custScaleX="92187">
        <dgm:presLayoutVars>
          <dgm:chMax val="0"/>
          <dgm:bulletEnabled val="1"/>
        </dgm:presLayoutVars>
      </dgm:prSet>
      <dgm:spPr/>
      <dgm:t>
        <a:bodyPr/>
        <a:lstStyle/>
        <a:p>
          <a:endParaRPr lang="es-ES"/>
        </a:p>
      </dgm:t>
    </dgm:pt>
  </dgm:ptLst>
  <dgm:cxnLst>
    <dgm:cxn modelId="{6E0361B6-E968-4166-AD37-01A81C4911C9}" type="presOf" srcId="{5A2A7750-4427-4C35-95A6-FDE4F0F85D64}" destId="{549D4BF9-5D75-4589-96A7-65D4665DBCE3}" srcOrd="0" destOrd="0" presId="urn:microsoft.com/office/officeart/2005/8/layout/arrow6"/>
    <dgm:cxn modelId="{B1B3792E-AF58-4529-AC46-600F8399CE52}" type="presOf" srcId="{D29F6EB8-3D4F-4A1B-9669-48ADA2042364}" destId="{486F563F-29BE-47B4-9929-96E564878A2F}" srcOrd="0" destOrd="0" presId="urn:microsoft.com/office/officeart/2005/8/layout/arrow6"/>
    <dgm:cxn modelId="{B5DD4626-A373-46FA-8B20-9C69878F0311}" srcId="{41FED02C-B2D5-4597-85E1-5362A19B49E3}" destId="{D29F6EB8-3D4F-4A1B-9669-48ADA2042364}" srcOrd="1" destOrd="0" parTransId="{10B57D16-2042-4D09-82A7-2224389D29E0}" sibTransId="{C7D64B07-2E86-45F9-83CD-834F8DBC2D48}"/>
    <dgm:cxn modelId="{78EBE6FB-C3DC-41BA-9431-5375DDC0EDF2}" type="presOf" srcId="{41FED02C-B2D5-4597-85E1-5362A19B49E3}" destId="{21049DE0-81AC-4A81-9DB9-35DC8EAC3AA6}" srcOrd="0" destOrd="0" presId="urn:microsoft.com/office/officeart/2005/8/layout/arrow6"/>
    <dgm:cxn modelId="{BE7DECFD-6E9F-49DC-9CF8-CA9CB61C73E1}" srcId="{41FED02C-B2D5-4597-85E1-5362A19B49E3}" destId="{5A2A7750-4427-4C35-95A6-FDE4F0F85D64}" srcOrd="0" destOrd="0" parTransId="{931DE8C1-9C6B-4F2B-A854-5541ECE7AAE6}" sibTransId="{F635BA61-83EC-416C-A419-EC06B0E2E24A}"/>
    <dgm:cxn modelId="{3BF7A82A-AD0D-499C-9152-DD6ED9410D3C}" type="presParOf" srcId="{21049DE0-81AC-4A81-9DB9-35DC8EAC3AA6}" destId="{5500D0A5-C60B-4497-A4AB-EA1DB6FB25BE}" srcOrd="0" destOrd="0" presId="urn:microsoft.com/office/officeart/2005/8/layout/arrow6"/>
    <dgm:cxn modelId="{38E77E37-508D-4582-BFE1-1B922FFED260}" type="presParOf" srcId="{21049DE0-81AC-4A81-9DB9-35DC8EAC3AA6}" destId="{549D4BF9-5D75-4589-96A7-65D4665DBCE3}" srcOrd="1" destOrd="0" presId="urn:microsoft.com/office/officeart/2005/8/layout/arrow6"/>
    <dgm:cxn modelId="{0031786E-E208-40A4-8807-689CF7FE8534}" type="presParOf" srcId="{21049DE0-81AC-4A81-9DB9-35DC8EAC3AA6}" destId="{486F563F-29BE-47B4-9929-96E564878A2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B0652-E4B1-4AAA-9E8D-1A09008246C2}" type="doc">
      <dgm:prSet loTypeId="urn:microsoft.com/office/officeart/2005/8/layout/process1" loCatId="process" qsTypeId="urn:microsoft.com/office/officeart/2005/8/quickstyle/simple1" qsCatId="simple" csTypeId="urn:microsoft.com/office/officeart/2005/8/colors/accent1_1" csCatId="accent1" phldr="1"/>
      <dgm:spPr/>
    </dgm:pt>
    <dgm:pt modelId="{DA46FAF3-4F97-4AEC-8D9F-F0C68A79099A}">
      <dgm:prSet phldrT="[Texto]"/>
      <dgm:spPr/>
      <dgm:t>
        <a:bodyPr/>
        <a:lstStyle/>
        <a:p>
          <a:r>
            <a:rPr lang="es-EC" dirty="0" smtClean="0"/>
            <a:t>La Cultura es un proceso de desarrollo intelectual, espiritual y estético en referencia a las actividades artísticas.</a:t>
          </a:r>
          <a:endParaRPr lang="es-ES" dirty="0"/>
        </a:p>
      </dgm:t>
    </dgm:pt>
    <dgm:pt modelId="{4D81D9AE-3F59-42F1-AD2F-F009E7D842D6}" type="parTrans" cxnId="{12C48447-0807-46DA-A7A7-8738B12FA318}">
      <dgm:prSet/>
      <dgm:spPr/>
      <dgm:t>
        <a:bodyPr/>
        <a:lstStyle/>
        <a:p>
          <a:endParaRPr lang="es-ES"/>
        </a:p>
      </dgm:t>
    </dgm:pt>
    <dgm:pt modelId="{4EB026CE-116E-427D-9A03-1DB800402355}" type="sibTrans" cxnId="{12C48447-0807-46DA-A7A7-8738B12FA318}">
      <dgm:prSet/>
      <dgm:spPr/>
      <dgm:t>
        <a:bodyPr/>
        <a:lstStyle/>
        <a:p>
          <a:endParaRPr lang="es-ES"/>
        </a:p>
      </dgm:t>
    </dgm:pt>
    <dgm:pt modelId="{90FAE82A-C90B-448C-9A12-697FD5CB8A19}">
      <dgm:prSet phldrT="[Texto]"/>
      <dgm:spPr/>
      <dgm:t>
        <a:bodyPr/>
        <a:lstStyle/>
        <a:p>
          <a:r>
            <a:rPr lang="es-ES" dirty="0" smtClean="0"/>
            <a:t>Cultura activa de una ciudad (Cultura en general)</a:t>
          </a:r>
          <a:endParaRPr lang="es-ES" dirty="0"/>
        </a:p>
      </dgm:t>
    </dgm:pt>
    <dgm:pt modelId="{8C9FDD48-F77A-430B-9B65-32BB12160D5B}" type="parTrans" cxnId="{E4488063-F239-401F-B422-09600379E52E}">
      <dgm:prSet/>
      <dgm:spPr/>
      <dgm:t>
        <a:bodyPr/>
        <a:lstStyle/>
        <a:p>
          <a:endParaRPr lang="es-ES"/>
        </a:p>
      </dgm:t>
    </dgm:pt>
    <dgm:pt modelId="{FF0A1881-4D4B-4103-93B1-70D196CA8A93}" type="sibTrans" cxnId="{E4488063-F239-401F-B422-09600379E52E}">
      <dgm:prSet/>
      <dgm:spPr/>
      <dgm:t>
        <a:bodyPr/>
        <a:lstStyle/>
        <a:p>
          <a:endParaRPr lang="es-ES"/>
        </a:p>
      </dgm:t>
    </dgm:pt>
    <dgm:pt modelId="{504318BE-25D0-4EE0-8A67-0486281BA804}">
      <dgm:prSet phldrT="[Texto]"/>
      <dgm:spPr/>
      <dgm:t>
        <a:bodyPr/>
        <a:lstStyle/>
        <a:p>
          <a:r>
            <a:rPr lang="es-ES" dirty="0" smtClean="0"/>
            <a:t>Cultura de masas</a:t>
          </a:r>
          <a:endParaRPr lang="es-ES" dirty="0"/>
        </a:p>
      </dgm:t>
    </dgm:pt>
    <dgm:pt modelId="{AE56FED9-9CE7-41E1-B305-EB910A51A336}" type="parTrans" cxnId="{6EEC249D-C425-4F01-BC3F-A3D6C5656E61}">
      <dgm:prSet/>
      <dgm:spPr/>
      <dgm:t>
        <a:bodyPr/>
        <a:lstStyle/>
        <a:p>
          <a:endParaRPr lang="es-ES"/>
        </a:p>
      </dgm:t>
    </dgm:pt>
    <dgm:pt modelId="{C411D3AC-8DAB-4E8E-863F-9A6A770D91AB}" type="sibTrans" cxnId="{6EEC249D-C425-4F01-BC3F-A3D6C5656E61}">
      <dgm:prSet/>
      <dgm:spPr/>
      <dgm:t>
        <a:bodyPr/>
        <a:lstStyle/>
        <a:p>
          <a:endParaRPr lang="es-ES"/>
        </a:p>
      </dgm:t>
    </dgm:pt>
    <dgm:pt modelId="{59877310-2E4C-4CFE-838E-9185E05A7E70}" type="pres">
      <dgm:prSet presAssocID="{4BFB0652-E4B1-4AAA-9E8D-1A09008246C2}" presName="Name0" presStyleCnt="0">
        <dgm:presLayoutVars>
          <dgm:dir/>
          <dgm:resizeHandles val="exact"/>
        </dgm:presLayoutVars>
      </dgm:prSet>
      <dgm:spPr/>
    </dgm:pt>
    <dgm:pt modelId="{7063192E-E8EC-4587-8E0D-7D636CFF866F}" type="pres">
      <dgm:prSet presAssocID="{DA46FAF3-4F97-4AEC-8D9F-F0C68A79099A}" presName="node" presStyleLbl="node1" presStyleIdx="0" presStyleCnt="3">
        <dgm:presLayoutVars>
          <dgm:bulletEnabled val="1"/>
        </dgm:presLayoutVars>
      </dgm:prSet>
      <dgm:spPr/>
      <dgm:t>
        <a:bodyPr/>
        <a:lstStyle/>
        <a:p>
          <a:endParaRPr lang="es-ES"/>
        </a:p>
      </dgm:t>
    </dgm:pt>
    <dgm:pt modelId="{7FF46FFD-C8D5-413B-BA7C-19AE91B308F0}" type="pres">
      <dgm:prSet presAssocID="{4EB026CE-116E-427D-9A03-1DB800402355}" presName="sibTrans" presStyleLbl="sibTrans2D1" presStyleIdx="0" presStyleCnt="2"/>
      <dgm:spPr/>
      <dgm:t>
        <a:bodyPr/>
        <a:lstStyle/>
        <a:p>
          <a:endParaRPr lang="es-ES"/>
        </a:p>
      </dgm:t>
    </dgm:pt>
    <dgm:pt modelId="{906F2C96-B2A8-4ED6-8277-7BE75AC19114}" type="pres">
      <dgm:prSet presAssocID="{4EB026CE-116E-427D-9A03-1DB800402355}" presName="connectorText" presStyleLbl="sibTrans2D1" presStyleIdx="0" presStyleCnt="2"/>
      <dgm:spPr/>
      <dgm:t>
        <a:bodyPr/>
        <a:lstStyle/>
        <a:p>
          <a:endParaRPr lang="es-ES"/>
        </a:p>
      </dgm:t>
    </dgm:pt>
    <dgm:pt modelId="{2DC37ED5-6362-4E50-874B-F91953A3DEB4}" type="pres">
      <dgm:prSet presAssocID="{90FAE82A-C90B-448C-9A12-697FD5CB8A19}" presName="node" presStyleLbl="node1" presStyleIdx="1" presStyleCnt="3">
        <dgm:presLayoutVars>
          <dgm:bulletEnabled val="1"/>
        </dgm:presLayoutVars>
      </dgm:prSet>
      <dgm:spPr/>
      <dgm:t>
        <a:bodyPr/>
        <a:lstStyle/>
        <a:p>
          <a:endParaRPr lang="es-ES"/>
        </a:p>
      </dgm:t>
    </dgm:pt>
    <dgm:pt modelId="{241CE5FA-1FD5-48C5-B6C7-D0680A3E46C7}" type="pres">
      <dgm:prSet presAssocID="{FF0A1881-4D4B-4103-93B1-70D196CA8A93}" presName="sibTrans" presStyleLbl="sibTrans2D1" presStyleIdx="1" presStyleCnt="2"/>
      <dgm:spPr/>
      <dgm:t>
        <a:bodyPr/>
        <a:lstStyle/>
        <a:p>
          <a:endParaRPr lang="es-ES"/>
        </a:p>
      </dgm:t>
    </dgm:pt>
    <dgm:pt modelId="{3D1389A9-E51D-42E0-A862-F36F84701C0B}" type="pres">
      <dgm:prSet presAssocID="{FF0A1881-4D4B-4103-93B1-70D196CA8A93}" presName="connectorText" presStyleLbl="sibTrans2D1" presStyleIdx="1" presStyleCnt="2"/>
      <dgm:spPr/>
      <dgm:t>
        <a:bodyPr/>
        <a:lstStyle/>
        <a:p>
          <a:endParaRPr lang="es-ES"/>
        </a:p>
      </dgm:t>
    </dgm:pt>
    <dgm:pt modelId="{E8D3CA21-6244-409F-9C0D-2D8E15B805D1}" type="pres">
      <dgm:prSet presAssocID="{504318BE-25D0-4EE0-8A67-0486281BA804}" presName="node" presStyleLbl="node1" presStyleIdx="2" presStyleCnt="3">
        <dgm:presLayoutVars>
          <dgm:bulletEnabled val="1"/>
        </dgm:presLayoutVars>
      </dgm:prSet>
      <dgm:spPr/>
      <dgm:t>
        <a:bodyPr/>
        <a:lstStyle/>
        <a:p>
          <a:endParaRPr lang="es-ES"/>
        </a:p>
      </dgm:t>
    </dgm:pt>
  </dgm:ptLst>
  <dgm:cxnLst>
    <dgm:cxn modelId="{1E300A71-79C9-4711-836B-2B3D68358BCE}" type="presOf" srcId="{504318BE-25D0-4EE0-8A67-0486281BA804}" destId="{E8D3CA21-6244-409F-9C0D-2D8E15B805D1}" srcOrd="0" destOrd="0" presId="urn:microsoft.com/office/officeart/2005/8/layout/process1"/>
    <dgm:cxn modelId="{EDEEDDBA-BCCB-43E2-9CE2-94A6AD899534}" type="presOf" srcId="{4BFB0652-E4B1-4AAA-9E8D-1A09008246C2}" destId="{59877310-2E4C-4CFE-838E-9185E05A7E70}" srcOrd="0" destOrd="0" presId="urn:microsoft.com/office/officeart/2005/8/layout/process1"/>
    <dgm:cxn modelId="{3CA466F9-8AC8-4473-AE5D-EBF45041AED3}" type="presOf" srcId="{FF0A1881-4D4B-4103-93B1-70D196CA8A93}" destId="{3D1389A9-E51D-42E0-A862-F36F84701C0B}" srcOrd="1" destOrd="0" presId="urn:microsoft.com/office/officeart/2005/8/layout/process1"/>
    <dgm:cxn modelId="{B06F33AC-9A76-42B8-912C-29B8F7DD938A}" type="presOf" srcId="{90FAE82A-C90B-448C-9A12-697FD5CB8A19}" destId="{2DC37ED5-6362-4E50-874B-F91953A3DEB4}" srcOrd="0" destOrd="0" presId="urn:microsoft.com/office/officeart/2005/8/layout/process1"/>
    <dgm:cxn modelId="{0A672B70-3A47-49A4-B656-5E462B007C14}" type="presOf" srcId="{4EB026CE-116E-427D-9A03-1DB800402355}" destId="{906F2C96-B2A8-4ED6-8277-7BE75AC19114}" srcOrd="1" destOrd="0" presId="urn:microsoft.com/office/officeart/2005/8/layout/process1"/>
    <dgm:cxn modelId="{12C48447-0807-46DA-A7A7-8738B12FA318}" srcId="{4BFB0652-E4B1-4AAA-9E8D-1A09008246C2}" destId="{DA46FAF3-4F97-4AEC-8D9F-F0C68A79099A}" srcOrd="0" destOrd="0" parTransId="{4D81D9AE-3F59-42F1-AD2F-F009E7D842D6}" sibTransId="{4EB026CE-116E-427D-9A03-1DB800402355}"/>
    <dgm:cxn modelId="{0306EB39-33CB-468C-B0B3-F71A5F73AD59}" type="presOf" srcId="{4EB026CE-116E-427D-9A03-1DB800402355}" destId="{7FF46FFD-C8D5-413B-BA7C-19AE91B308F0}" srcOrd="0" destOrd="0" presId="urn:microsoft.com/office/officeart/2005/8/layout/process1"/>
    <dgm:cxn modelId="{6EEC249D-C425-4F01-BC3F-A3D6C5656E61}" srcId="{4BFB0652-E4B1-4AAA-9E8D-1A09008246C2}" destId="{504318BE-25D0-4EE0-8A67-0486281BA804}" srcOrd="2" destOrd="0" parTransId="{AE56FED9-9CE7-41E1-B305-EB910A51A336}" sibTransId="{C411D3AC-8DAB-4E8E-863F-9A6A770D91AB}"/>
    <dgm:cxn modelId="{81138CE4-DD83-4585-A0DC-A7350A279B63}" type="presOf" srcId="{FF0A1881-4D4B-4103-93B1-70D196CA8A93}" destId="{241CE5FA-1FD5-48C5-B6C7-D0680A3E46C7}" srcOrd="0" destOrd="0" presId="urn:microsoft.com/office/officeart/2005/8/layout/process1"/>
    <dgm:cxn modelId="{E4488063-F239-401F-B422-09600379E52E}" srcId="{4BFB0652-E4B1-4AAA-9E8D-1A09008246C2}" destId="{90FAE82A-C90B-448C-9A12-697FD5CB8A19}" srcOrd="1" destOrd="0" parTransId="{8C9FDD48-F77A-430B-9B65-32BB12160D5B}" sibTransId="{FF0A1881-4D4B-4103-93B1-70D196CA8A93}"/>
    <dgm:cxn modelId="{FBC56832-2B44-4725-9836-F9D498CBB33A}" type="presOf" srcId="{DA46FAF3-4F97-4AEC-8D9F-F0C68A79099A}" destId="{7063192E-E8EC-4587-8E0D-7D636CFF866F}" srcOrd="0" destOrd="0" presId="urn:microsoft.com/office/officeart/2005/8/layout/process1"/>
    <dgm:cxn modelId="{92123BFA-422C-423B-B699-9C1F2FBF6CAD}" type="presParOf" srcId="{59877310-2E4C-4CFE-838E-9185E05A7E70}" destId="{7063192E-E8EC-4587-8E0D-7D636CFF866F}" srcOrd="0" destOrd="0" presId="urn:microsoft.com/office/officeart/2005/8/layout/process1"/>
    <dgm:cxn modelId="{A73F33CB-05CC-4E19-9290-78C499454392}" type="presParOf" srcId="{59877310-2E4C-4CFE-838E-9185E05A7E70}" destId="{7FF46FFD-C8D5-413B-BA7C-19AE91B308F0}" srcOrd="1" destOrd="0" presId="urn:microsoft.com/office/officeart/2005/8/layout/process1"/>
    <dgm:cxn modelId="{534BAE44-85E6-408E-8D04-2E476B941938}" type="presParOf" srcId="{7FF46FFD-C8D5-413B-BA7C-19AE91B308F0}" destId="{906F2C96-B2A8-4ED6-8277-7BE75AC19114}" srcOrd="0" destOrd="0" presId="urn:microsoft.com/office/officeart/2005/8/layout/process1"/>
    <dgm:cxn modelId="{9178DDEE-6DDC-4D0E-980B-3BE143707041}" type="presParOf" srcId="{59877310-2E4C-4CFE-838E-9185E05A7E70}" destId="{2DC37ED5-6362-4E50-874B-F91953A3DEB4}" srcOrd="2" destOrd="0" presId="urn:microsoft.com/office/officeart/2005/8/layout/process1"/>
    <dgm:cxn modelId="{5854D9A0-8A9C-41B7-B197-111794BED555}" type="presParOf" srcId="{59877310-2E4C-4CFE-838E-9185E05A7E70}" destId="{241CE5FA-1FD5-48C5-B6C7-D0680A3E46C7}" srcOrd="3" destOrd="0" presId="urn:microsoft.com/office/officeart/2005/8/layout/process1"/>
    <dgm:cxn modelId="{9F1A9038-DE21-471F-BB89-8504B0DEE4B5}" type="presParOf" srcId="{241CE5FA-1FD5-48C5-B6C7-D0680A3E46C7}" destId="{3D1389A9-E51D-42E0-A862-F36F84701C0B}" srcOrd="0" destOrd="0" presId="urn:microsoft.com/office/officeart/2005/8/layout/process1"/>
    <dgm:cxn modelId="{E38ACFA8-66C1-43B8-81C6-4249E6D6C3D8}" type="presParOf" srcId="{59877310-2E4C-4CFE-838E-9185E05A7E70}" destId="{E8D3CA21-6244-409F-9C0D-2D8E15B805D1}" srcOrd="4" destOrd="0" presId="urn:microsoft.com/office/officeart/2005/8/layout/process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463DD3-26BF-4F87-9791-8109238F0724}" type="doc">
      <dgm:prSet loTypeId="urn:microsoft.com/office/officeart/2005/8/layout/hProcess9" loCatId="process" qsTypeId="urn:microsoft.com/office/officeart/2005/8/quickstyle/simple1" qsCatId="simple" csTypeId="urn:microsoft.com/office/officeart/2005/8/colors/accent2_3" csCatId="accent2" phldr="1"/>
      <dgm:spPr/>
    </dgm:pt>
    <dgm:pt modelId="{55B92733-43E3-421C-8121-6593DA1A8081}">
      <dgm:prSet phldrT="[Texto]"/>
      <dgm:spPr/>
      <dgm:t>
        <a:bodyPr/>
        <a:lstStyle/>
        <a:p>
          <a:r>
            <a:rPr lang="es-EC" dirty="0" smtClean="0"/>
            <a:t>Muestro No Probabilístico convencional </a:t>
          </a:r>
          <a:endParaRPr lang="es-ES" dirty="0"/>
        </a:p>
      </dgm:t>
    </dgm:pt>
    <dgm:pt modelId="{9311D6E6-6C4E-476F-B213-FED317B4AE3D}" type="parTrans" cxnId="{B98F0A77-0BD3-4E85-AE73-B27FDB751802}">
      <dgm:prSet/>
      <dgm:spPr/>
      <dgm:t>
        <a:bodyPr/>
        <a:lstStyle/>
        <a:p>
          <a:endParaRPr lang="es-ES"/>
        </a:p>
      </dgm:t>
    </dgm:pt>
    <dgm:pt modelId="{4C590425-E1F2-4EDF-A31C-42E56AFF9698}" type="sibTrans" cxnId="{B98F0A77-0BD3-4E85-AE73-B27FDB751802}">
      <dgm:prSet/>
      <dgm:spPr/>
      <dgm:t>
        <a:bodyPr/>
        <a:lstStyle/>
        <a:p>
          <a:endParaRPr lang="es-ES"/>
        </a:p>
      </dgm:t>
    </dgm:pt>
    <mc:AlternateContent xmlns:mc="http://schemas.openxmlformats.org/markup-compatibility/2006" xmlns:a14="http://schemas.microsoft.com/office/drawing/2010/main">
      <mc:Choice Requires="a14">
        <dgm:pt modelId="{6E6FFE3B-AB78-47C7-8908-8776257BFCE8}">
          <dgm:prSet phldrT="[Texto]"/>
          <dgm:spPr/>
          <dgm:t>
            <a:bodyPr/>
            <a:lstStyle/>
            <a:p>
              <a:r>
                <a:rPr lang="es-EC" dirty="0" smtClean="0"/>
                <a:t>PEA Pichincha: 13434</a:t>
              </a:r>
            </a:p>
            <a:p>
              <a14:m>
                <m:oMath xmlns:m="http://schemas.openxmlformats.org/officeDocument/2006/math">
                  <m:r>
                    <a:rPr lang="es-ES" b="0" i="1" smtClean="0">
                      <a:latin typeface="Cambria Math" panose="02040503050406030204" pitchFamily="18" charset="0"/>
                    </a:rPr>
                    <m:t>𝑀𝑢𝑒𝑠𝑡𝑟𝑎</m:t>
                  </m:r>
                  <m:r>
                    <a:rPr lang="es-ES" b="0" i="1" smtClean="0">
                      <a:latin typeface="Cambria Math" panose="02040503050406030204" pitchFamily="18" charset="0"/>
                    </a:rPr>
                    <m:t>:</m:t>
                  </m:r>
                </m:oMath>
              </a14:m>
              <a:r>
                <a:rPr lang="es-EC" dirty="0" smtClean="0"/>
                <a:t> 374</a:t>
              </a:r>
            </a:p>
          </dgm:t>
        </dgm:pt>
      </mc:Choice>
      <mc:Fallback xmlns="">
        <dgm:pt modelId="{6E6FFE3B-AB78-47C7-8908-8776257BFCE8}">
          <dgm:prSet phldrT="[Texto]"/>
          <dgm:spPr/>
          <dgm:t>
            <a:bodyPr/>
            <a:lstStyle/>
            <a:p>
              <a:r>
                <a:rPr lang="es-EC" dirty="0" smtClean="0"/>
                <a:t>PEA Pichincha: 13434</a:t>
              </a:r>
            </a:p>
            <a:p>
              <a:r>
                <a:rPr lang="es-ES" b="0" i="0" smtClean="0">
                  <a:latin typeface="Cambria Math" panose="02040503050406030204" pitchFamily="18" charset="0"/>
                </a:rPr>
                <a:t>𝑀𝑢𝑒𝑠𝑡𝑟𝑎:</a:t>
              </a:r>
              <a:r>
                <a:rPr lang="es-EC" dirty="0" smtClean="0"/>
                <a:t> </a:t>
              </a:r>
              <a:r>
                <a:rPr lang="es-EC" dirty="0" smtClean="0"/>
                <a:t>374</a:t>
              </a:r>
              <a:endParaRPr lang="es-EC" dirty="0" smtClean="0"/>
            </a:p>
          </dgm:t>
        </dgm:pt>
      </mc:Fallback>
    </mc:AlternateContent>
    <dgm:pt modelId="{C3FC0568-DB66-4F78-92F7-AB4E00D09B48}" type="parTrans" cxnId="{0579056D-F80F-400D-A734-FA64A8495B63}">
      <dgm:prSet/>
      <dgm:spPr/>
      <dgm:t>
        <a:bodyPr/>
        <a:lstStyle/>
        <a:p>
          <a:endParaRPr lang="es-ES"/>
        </a:p>
      </dgm:t>
    </dgm:pt>
    <dgm:pt modelId="{2DE73E23-D731-4D84-AB1D-30FC8236FF6C}" type="sibTrans" cxnId="{0579056D-F80F-400D-A734-FA64A8495B63}">
      <dgm:prSet/>
      <dgm:spPr/>
      <dgm:t>
        <a:bodyPr/>
        <a:lstStyle/>
        <a:p>
          <a:endParaRPr lang="es-ES"/>
        </a:p>
      </dgm:t>
    </dgm:pt>
    <dgm:pt modelId="{25F0FB81-97D0-43DA-8E19-A097171D182C}">
      <dgm:prSet phldrT="[Texto]"/>
      <dgm:spPr/>
      <dgm:t>
        <a:bodyPr/>
        <a:lstStyle/>
        <a:p>
          <a:r>
            <a:rPr lang="es-ES" dirty="0" smtClean="0"/>
            <a:t>Encuestas y entrevistas</a:t>
          </a:r>
          <a:endParaRPr lang="es-ES" dirty="0"/>
        </a:p>
      </dgm:t>
    </dgm:pt>
    <dgm:pt modelId="{E4296B9B-7F2C-4A2F-B52C-EBBD9E127E68}" type="parTrans" cxnId="{CC452CDD-6B12-4021-8379-7A5F7C39BC4A}">
      <dgm:prSet/>
      <dgm:spPr/>
      <dgm:t>
        <a:bodyPr/>
        <a:lstStyle/>
        <a:p>
          <a:endParaRPr lang="es-ES"/>
        </a:p>
      </dgm:t>
    </dgm:pt>
    <dgm:pt modelId="{3C295D9B-2941-4393-B452-746015C0F2BC}" type="sibTrans" cxnId="{CC452CDD-6B12-4021-8379-7A5F7C39BC4A}">
      <dgm:prSet/>
      <dgm:spPr/>
      <dgm:t>
        <a:bodyPr/>
        <a:lstStyle/>
        <a:p>
          <a:endParaRPr lang="es-ES"/>
        </a:p>
      </dgm:t>
    </dgm:pt>
    <dgm:pt modelId="{573F902E-BC31-43F7-96FF-FC36A07042D7}" type="pres">
      <dgm:prSet presAssocID="{B7463DD3-26BF-4F87-9791-8109238F0724}" presName="CompostProcess" presStyleCnt="0">
        <dgm:presLayoutVars>
          <dgm:dir/>
          <dgm:resizeHandles val="exact"/>
        </dgm:presLayoutVars>
      </dgm:prSet>
      <dgm:spPr/>
    </dgm:pt>
    <dgm:pt modelId="{980F6C90-F5D9-43EA-80F5-42BA22346271}" type="pres">
      <dgm:prSet presAssocID="{B7463DD3-26BF-4F87-9791-8109238F0724}" presName="arrow" presStyleLbl="bgShp" presStyleIdx="0" presStyleCnt="1" custLinFactNeighborX="4761" custLinFactNeighborY="-584"/>
      <dgm:spPr/>
    </dgm:pt>
    <dgm:pt modelId="{73C9056F-0F58-4660-90DF-D09903AF62D6}" type="pres">
      <dgm:prSet presAssocID="{B7463DD3-26BF-4F87-9791-8109238F0724}" presName="linearProcess" presStyleCnt="0"/>
      <dgm:spPr/>
    </dgm:pt>
    <dgm:pt modelId="{2618D234-6B5A-4D66-84A3-5348136AEBA2}" type="pres">
      <dgm:prSet presAssocID="{55B92733-43E3-421C-8121-6593DA1A8081}" presName="textNode" presStyleLbl="node1" presStyleIdx="0" presStyleCnt="3">
        <dgm:presLayoutVars>
          <dgm:bulletEnabled val="1"/>
        </dgm:presLayoutVars>
      </dgm:prSet>
      <dgm:spPr/>
      <dgm:t>
        <a:bodyPr/>
        <a:lstStyle/>
        <a:p>
          <a:endParaRPr lang="es-ES"/>
        </a:p>
      </dgm:t>
    </dgm:pt>
    <dgm:pt modelId="{6CB2067E-BA00-4BB1-BF44-3ACDE7104480}" type="pres">
      <dgm:prSet presAssocID="{4C590425-E1F2-4EDF-A31C-42E56AFF9698}" presName="sibTrans" presStyleCnt="0"/>
      <dgm:spPr/>
    </dgm:pt>
    <dgm:pt modelId="{FF43AA3A-AA9A-4F0F-BC0E-0C57C8F0BF74}" type="pres">
      <dgm:prSet presAssocID="{6E6FFE3B-AB78-47C7-8908-8776257BFCE8}" presName="textNode" presStyleLbl="node1" presStyleIdx="1" presStyleCnt="3">
        <dgm:presLayoutVars>
          <dgm:bulletEnabled val="1"/>
        </dgm:presLayoutVars>
      </dgm:prSet>
      <dgm:spPr/>
      <dgm:t>
        <a:bodyPr/>
        <a:lstStyle/>
        <a:p>
          <a:endParaRPr lang="es-ES"/>
        </a:p>
      </dgm:t>
    </dgm:pt>
    <dgm:pt modelId="{8BC8C93A-9DDF-4290-AF6C-4F5757BBE4DE}" type="pres">
      <dgm:prSet presAssocID="{2DE73E23-D731-4D84-AB1D-30FC8236FF6C}" presName="sibTrans" presStyleCnt="0"/>
      <dgm:spPr/>
    </dgm:pt>
    <dgm:pt modelId="{53BF5480-A432-43CC-925F-4F564C890874}" type="pres">
      <dgm:prSet presAssocID="{25F0FB81-97D0-43DA-8E19-A097171D182C}" presName="textNode" presStyleLbl="node1" presStyleIdx="2" presStyleCnt="3">
        <dgm:presLayoutVars>
          <dgm:bulletEnabled val="1"/>
        </dgm:presLayoutVars>
      </dgm:prSet>
      <dgm:spPr/>
      <dgm:t>
        <a:bodyPr/>
        <a:lstStyle/>
        <a:p>
          <a:endParaRPr lang="es-ES"/>
        </a:p>
      </dgm:t>
    </dgm:pt>
  </dgm:ptLst>
  <dgm:cxnLst>
    <dgm:cxn modelId="{BA264D26-5CEB-4B40-AE78-3F34619386E4}" type="presOf" srcId="{B7463DD3-26BF-4F87-9791-8109238F0724}" destId="{573F902E-BC31-43F7-96FF-FC36A07042D7}" srcOrd="0" destOrd="0" presId="urn:microsoft.com/office/officeart/2005/8/layout/hProcess9"/>
    <dgm:cxn modelId="{CC452CDD-6B12-4021-8379-7A5F7C39BC4A}" srcId="{B7463DD3-26BF-4F87-9791-8109238F0724}" destId="{25F0FB81-97D0-43DA-8E19-A097171D182C}" srcOrd="2" destOrd="0" parTransId="{E4296B9B-7F2C-4A2F-B52C-EBBD9E127E68}" sibTransId="{3C295D9B-2941-4393-B452-746015C0F2BC}"/>
    <dgm:cxn modelId="{B98F0A77-0BD3-4E85-AE73-B27FDB751802}" srcId="{B7463DD3-26BF-4F87-9791-8109238F0724}" destId="{55B92733-43E3-421C-8121-6593DA1A8081}" srcOrd="0" destOrd="0" parTransId="{9311D6E6-6C4E-476F-B213-FED317B4AE3D}" sibTransId="{4C590425-E1F2-4EDF-A31C-42E56AFF9698}"/>
    <dgm:cxn modelId="{C7E0CB21-4A88-4177-947D-4784222975E8}" type="presOf" srcId="{6E6FFE3B-AB78-47C7-8908-8776257BFCE8}" destId="{FF43AA3A-AA9A-4F0F-BC0E-0C57C8F0BF74}" srcOrd="0" destOrd="0" presId="urn:microsoft.com/office/officeart/2005/8/layout/hProcess9"/>
    <dgm:cxn modelId="{0579056D-F80F-400D-A734-FA64A8495B63}" srcId="{B7463DD3-26BF-4F87-9791-8109238F0724}" destId="{6E6FFE3B-AB78-47C7-8908-8776257BFCE8}" srcOrd="1" destOrd="0" parTransId="{C3FC0568-DB66-4F78-92F7-AB4E00D09B48}" sibTransId="{2DE73E23-D731-4D84-AB1D-30FC8236FF6C}"/>
    <dgm:cxn modelId="{73FF7AF9-BEBC-4E51-9A69-F46E8A545189}" type="presOf" srcId="{55B92733-43E3-421C-8121-6593DA1A8081}" destId="{2618D234-6B5A-4D66-84A3-5348136AEBA2}" srcOrd="0" destOrd="0" presId="urn:microsoft.com/office/officeart/2005/8/layout/hProcess9"/>
    <dgm:cxn modelId="{23665B60-C064-4B3E-8082-9313D9431907}" type="presOf" srcId="{25F0FB81-97D0-43DA-8E19-A097171D182C}" destId="{53BF5480-A432-43CC-925F-4F564C890874}" srcOrd="0" destOrd="0" presId="urn:microsoft.com/office/officeart/2005/8/layout/hProcess9"/>
    <dgm:cxn modelId="{CC103AA8-6BB4-4755-A988-7BFD60B04BEA}" type="presParOf" srcId="{573F902E-BC31-43F7-96FF-FC36A07042D7}" destId="{980F6C90-F5D9-43EA-80F5-42BA22346271}" srcOrd="0" destOrd="0" presId="urn:microsoft.com/office/officeart/2005/8/layout/hProcess9"/>
    <dgm:cxn modelId="{DCE8A4F0-7BC3-4F24-871B-AF0099A8F4F2}" type="presParOf" srcId="{573F902E-BC31-43F7-96FF-FC36A07042D7}" destId="{73C9056F-0F58-4660-90DF-D09903AF62D6}" srcOrd="1" destOrd="0" presId="urn:microsoft.com/office/officeart/2005/8/layout/hProcess9"/>
    <dgm:cxn modelId="{04950B37-51B5-4A8B-A16F-64255CEA96A2}" type="presParOf" srcId="{73C9056F-0F58-4660-90DF-D09903AF62D6}" destId="{2618D234-6B5A-4D66-84A3-5348136AEBA2}" srcOrd="0" destOrd="0" presId="urn:microsoft.com/office/officeart/2005/8/layout/hProcess9"/>
    <dgm:cxn modelId="{4BA92DB5-8061-4A31-A55D-1B7D11B6201D}" type="presParOf" srcId="{73C9056F-0F58-4660-90DF-D09903AF62D6}" destId="{6CB2067E-BA00-4BB1-BF44-3ACDE7104480}" srcOrd="1" destOrd="0" presId="urn:microsoft.com/office/officeart/2005/8/layout/hProcess9"/>
    <dgm:cxn modelId="{1627EC9B-4A82-48DB-9A31-35F6D957C6C7}" type="presParOf" srcId="{73C9056F-0F58-4660-90DF-D09903AF62D6}" destId="{FF43AA3A-AA9A-4F0F-BC0E-0C57C8F0BF74}" srcOrd="2" destOrd="0" presId="urn:microsoft.com/office/officeart/2005/8/layout/hProcess9"/>
    <dgm:cxn modelId="{F5702975-6321-47D9-A9E5-EDEF90D0614C}" type="presParOf" srcId="{73C9056F-0F58-4660-90DF-D09903AF62D6}" destId="{8BC8C93A-9DDF-4290-AF6C-4F5757BBE4DE}" srcOrd="3" destOrd="0" presId="urn:microsoft.com/office/officeart/2005/8/layout/hProcess9"/>
    <dgm:cxn modelId="{AC9612CC-96F3-4F4A-84FA-0A901AED034F}" type="presParOf" srcId="{73C9056F-0F58-4660-90DF-D09903AF62D6}" destId="{53BF5480-A432-43CC-925F-4F564C89087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463DD3-26BF-4F87-9791-8109238F0724}" type="doc">
      <dgm:prSet loTypeId="urn:microsoft.com/office/officeart/2005/8/layout/hProcess9" loCatId="process" qsTypeId="urn:microsoft.com/office/officeart/2005/8/quickstyle/simple1" qsCatId="simple" csTypeId="urn:microsoft.com/office/officeart/2005/8/colors/accent2_3" csCatId="accent2" phldr="1"/>
      <dgm:spPr/>
    </dgm:pt>
    <dgm:pt modelId="{55B92733-43E3-421C-8121-6593DA1A8081}">
      <dgm:prSet phldrT="[Texto]"/>
      <dgm:spPr/>
      <dgm:t>
        <a:bodyPr/>
        <a:lstStyle/>
        <a:p>
          <a:r>
            <a:rPr lang="es-EC" dirty="0" smtClean="0"/>
            <a:t>Muestro No Probabilístico convencional </a:t>
          </a:r>
          <a:endParaRPr lang="es-ES" dirty="0"/>
        </a:p>
      </dgm:t>
    </dgm:pt>
    <dgm:pt modelId="{9311D6E6-6C4E-476F-B213-FED317B4AE3D}" type="parTrans" cxnId="{B98F0A77-0BD3-4E85-AE73-B27FDB751802}">
      <dgm:prSet/>
      <dgm:spPr/>
      <dgm:t>
        <a:bodyPr/>
        <a:lstStyle/>
        <a:p>
          <a:endParaRPr lang="es-ES"/>
        </a:p>
      </dgm:t>
    </dgm:pt>
    <dgm:pt modelId="{4C590425-E1F2-4EDF-A31C-42E56AFF9698}" type="sibTrans" cxnId="{B98F0A77-0BD3-4E85-AE73-B27FDB751802}">
      <dgm:prSet/>
      <dgm:spPr/>
      <dgm:t>
        <a:bodyPr/>
        <a:lstStyle/>
        <a:p>
          <a:endParaRPr lang="es-ES"/>
        </a:p>
      </dgm:t>
    </dgm:pt>
    <dgm:pt modelId="{6E6FFE3B-AB78-47C7-8908-8776257BFCE8}">
      <dgm:prSet phldrT="[Texto]"/>
      <dgm:spPr>
        <a:blipFill rotWithShape="0">
          <a:blip xmlns:r="http://schemas.openxmlformats.org/officeDocument/2006/relationships" r:embed="rId1"/>
          <a:stretch>
            <a:fillRect r="-1144" b="-697"/>
          </a:stretch>
        </a:blipFill>
      </dgm:spPr>
      <dgm:t>
        <a:bodyPr/>
        <a:lstStyle/>
        <a:p>
          <a:r>
            <a:rPr lang="es-ES">
              <a:noFill/>
            </a:rPr>
            <a:t> </a:t>
          </a:r>
        </a:p>
      </dgm:t>
    </dgm:pt>
    <dgm:pt modelId="{C3FC0568-DB66-4F78-92F7-AB4E00D09B48}" type="parTrans" cxnId="{0579056D-F80F-400D-A734-FA64A8495B63}">
      <dgm:prSet/>
      <dgm:spPr/>
      <dgm:t>
        <a:bodyPr/>
        <a:lstStyle/>
        <a:p>
          <a:endParaRPr lang="es-ES"/>
        </a:p>
      </dgm:t>
    </dgm:pt>
    <dgm:pt modelId="{2DE73E23-D731-4D84-AB1D-30FC8236FF6C}" type="sibTrans" cxnId="{0579056D-F80F-400D-A734-FA64A8495B63}">
      <dgm:prSet/>
      <dgm:spPr/>
      <dgm:t>
        <a:bodyPr/>
        <a:lstStyle/>
        <a:p>
          <a:endParaRPr lang="es-ES"/>
        </a:p>
      </dgm:t>
    </dgm:pt>
    <dgm:pt modelId="{25F0FB81-97D0-43DA-8E19-A097171D182C}">
      <dgm:prSet phldrT="[Texto]"/>
      <dgm:spPr/>
      <dgm:t>
        <a:bodyPr/>
        <a:lstStyle/>
        <a:p>
          <a:r>
            <a:rPr lang="es-ES" dirty="0" smtClean="0"/>
            <a:t>Encuestas y entrevistas</a:t>
          </a:r>
          <a:endParaRPr lang="es-ES" dirty="0"/>
        </a:p>
      </dgm:t>
    </dgm:pt>
    <dgm:pt modelId="{E4296B9B-7F2C-4A2F-B52C-EBBD9E127E68}" type="parTrans" cxnId="{CC452CDD-6B12-4021-8379-7A5F7C39BC4A}">
      <dgm:prSet/>
      <dgm:spPr/>
      <dgm:t>
        <a:bodyPr/>
        <a:lstStyle/>
        <a:p>
          <a:endParaRPr lang="es-ES"/>
        </a:p>
      </dgm:t>
    </dgm:pt>
    <dgm:pt modelId="{3C295D9B-2941-4393-B452-746015C0F2BC}" type="sibTrans" cxnId="{CC452CDD-6B12-4021-8379-7A5F7C39BC4A}">
      <dgm:prSet/>
      <dgm:spPr/>
      <dgm:t>
        <a:bodyPr/>
        <a:lstStyle/>
        <a:p>
          <a:endParaRPr lang="es-ES"/>
        </a:p>
      </dgm:t>
    </dgm:pt>
    <dgm:pt modelId="{573F902E-BC31-43F7-96FF-FC36A07042D7}" type="pres">
      <dgm:prSet presAssocID="{B7463DD3-26BF-4F87-9791-8109238F0724}" presName="CompostProcess" presStyleCnt="0">
        <dgm:presLayoutVars>
          <dgm:dir/>
          <dgm:resizeHandles val="exact"/>
        </dgm:presLayoutVars>
      </dgm:prSet>
      <dgm:spPr/>
    </dgm:pt>
    <dgm:pt modelId="{980F6C90-F5D9-43EA-80F5-42BA22346271}" type="pres">
      <dgm:prSet presAssocID="{B7463DD3-26BF-4F87-9791-8109238F0724}" presName="arrow" presStyleLbl="bgShp" presStyleIdx="0" presStyleCnt="1" custLinFactNeighborX="4761" custLinFactNeighborY="-584"/>
      <dgm:spPr/>
    </dgm:pt>
    <dgm:pt modelId="{73C9056F-0F58-4660-90DF-D09903AF62D6}" type="pres">
      <dgm:prSet presAssocID="{B7463DD3-26BF-4F87-9791-8109238F0724}" presName="linearProcess" presStyleCnt="0"/>
      <dgm:spPr/>
    </dgm:pt>
    <dgm:pt modelId="{2618D234-6B5A-4D66-84A3-5348136AEBA2}" type="pres">
      <dgm:prSet presAssocID="{55B92733-43E3-421C-8121-6593DA1A8081}" presName="textNode" presStyleLbl="node1" presStyleIdx="0" presStyleCnt="3">
        <dgm:presLayoutVars>
          <dgm:bulletEnabled val="1"/>
        </dgm:presLayoutVars>
      </dgm:prSet>
      <dgm:spPr/>
      <dgm:t>
        <a:bodyPr/>
        <a:lstStyle/>
        <a:p>
          <a:endParaRPr lang="es-ES"/>
        </a:p>
      </dgm:t>
    </dgm:pt>
    <dgm:pt modelId="{6CB2067E-BA00-4BB1-BF44-3ACDE7104480}" type="pres">
      <dgm:prSet presAssocID="{4C590425-E1F2-4EDF-A31C-42E56AFF9698}" presName="sibTrans" presStyleCnt="0"/>
      <dgm:spPr/>
    </dgm:pt>
    <dgm:pt modelId="{FF43AA3A-AA9A-4F0F-BC0E-0C57C8F0BF74}" type="pres">
      <dgm:prSet presAssocID="{6E6FFE3B-AB78-47C7-8908-8776257BFCE8}" presName="textNode" presStyleLbl="node1" presStyleIdx="1" presStyleCnt="3">
        <dgm:presLayoutVars>
          <dgm:bulletEnabled val="1"/>
        </dgm:presLayoutVars>
      </dgm:prSet>
      <dgm:spPr/>
      <dgm:t>
        <a:bodyPr/>
        <a:lstStyle/>
        <a:p>
          <a:endParaRPr lang="es-ES"/>
        </a:p>
      </dgm:t>
    </dgm:pt>
    <dgm:pt modelId="{8BC8C93A-9DDF-4290-AF6C-4F5757BBE4DE}" type="pres">
      <dgm:prSet presAssocID="{2DE73E23-D731-4D84-AB1D-30FC8236FF6C}" presName="sibTrans" presStyleCnt="0"/>
      <dgm:spPr/>
    </dgm:pt>
    <dgm:pt modelId="{53BF5480-A432-43CC-925F-4F564C890874}" type="pres">
      <dgm:prSet presAssocID="{25F0FB81-97D0-43DA-8E19-A097171D182C}" presName="textNode" presStyleLbl="node1" presStyleIdx="2" presStyleCnt="3">
        <dgm:presLayoutVars>
          <dgm:bulletEnabled val="1"/>
        </dgm:presLayoutVars>
      </dgm:prSet>
      <dgm:spPr/>
      <dgm:t>
        <a:bodyPr/>
        <a:lstStyle/>
        <a:p>
          <a:endParaRPr lang="es-ES"/>
        </a:p>
      </dgm:t>
    </dgm:pt>
  </dgm:ptLst>
  <dgm:cxnLst>
    <dgm:cxn modelId="{BA264D26-5CEB-4B40-AE78-3F34619386E4}" type="presOf" srcId="{B7463DD3-26BF-4F87-9791-8109238F0724}" destId="{573F902E-BC31-43F7-96FF-FC36A07042D7}" srcOrd="0" destOrd="0" presId="urn:microsoft.com/office/officeart/2005/8/layout/hProcess9"/>
    <dgm:cxn modelId="{CC452CDD-6B12-4021-8379-7A5F7C39BC4A}" srcId="{B7463DD3-26BF-4F87-9791-8109238F0724}" destId="{25F0FB81-97D0-43DA-8E19-A097171D182C}" srcOrd="2" destOrd="0" parTransId="{E4296B9B-7F2C-4A2F-B52C-EBBD9E127E68}" sibTransId="{3C295D9B-2941-4393-B452-746015C0F2BC}"/>
    <dgm:cxn modelId="{B98F0A77-0BD3-4E85-AE73-B27FDB751802}" srcId="{B7463DD3-26BF-4F87-9791-8109238F0724}" destId="{55B92733-43E3-421C-8121-6593DA1A8081}" srcOrd="0" destOrd="0" parTransId="{9311D6E6-6C4E-476F-B213-FED317B4AE3D}" sibTransId="{4C590425-E1F2-4EDF-A31C-42E56AFF9698}"/>
    <dgm:cxn modelId="{C7E0CB21-4A88-4177-947D-4784222975E8}" type="presOf" srcId="{6E6FFE3B-AB78-47C7-8908-8776257BFCE8}" destId="{FF43AA3A-AA9A-4F0F-BC0E-0C57C8F0BF74}" srcOrd="0" destOrd="0" presId="urn:microsoft.com/office/officeart/2005/8/layout/hProcess9"/>
    <dgm:cxn modelId="{0579056D-F80F-400D-A734-FA64A8495B63}" srcId="{B7463DD3-26BF-4F87-9791-8109238F0724}" destId="{6E6FFE3B-AB78-47C7-8908-8776257BFCE8}" srcOrd="1" destOrd="0" parTransId="{C3FC0568-DB66-4F78-92F7-AB4E00D09B48}" sibTransId="{2DE73E23-D731-4D84-AB1D-30FC8236FF6C}"/>
    <dgm:cxn modelId="{73FF7AF9-BEBC-4E51-9A69-F46E8A545189}" type="presOf" srcId="{55B92733-43E3-421C-8121-6593DA1A8081}" destId="{2618D234-6B5A-4D66-84A3-5348136AEBA2}" srcOrd="0" destOrd="0" presId="urn:microsoft.com/office/officeart/2005/8/layout/hProcess9"/>
    <dgm:cxn modelId="{23665B60-C064-4B3E-8082-9313D9431907}" type="presOf" srcId="{25F0FB81-97D0-43DA-8E19-A097171D182C}" destId="{53BF5480-A432-43CC-925F-4F564C890874}" srcOrd="0" destOrd="0" presId="urn:microsoft.com/office/officeart/2005/8/layout/hProcess9"/>
    <dgm:cxn modelId="{CC103AA8-6BB4-4755-A988-7BFD60B04BEA}" type="presParOf" srcId="{573F902E-BC31-43F7-96FF-FC36A07042D7}" destId="{980F6C90-F5D9-43EA-80F5-42BA22346271}" srcOrd="0" destOrd="0" presId="urn:microsoft.com/office/officeart/2005/8/layout/hProcess9"/>
    <dgm:cxn modelId="{DCE8A4F0-7BC3-4F24-871B-AF0099A8F4F2}" type="presParOf" srcId="{573F902E-BC31-43F7-96FF-FC36A07042D7}" destId="{73C9056F-0F58-4660-90DF-D09903AF62D6}" srcOrd="1" destOrd="0" presId="urn:microsoft.com/office/officeart/2005/8/layout/hProcess9"/>
    <dgm:cxn modelId="{04950B37-51B5-4A8B-A16F-64255CEA96A2}" type="presParOf" srcId="{73C9056F-0F58-4660-90DF-D09903AF62D6}" destId="{2618D234-6B5A-4D66-84A3-5348136AEBA2}" srcOrd="0" destOrd="0" presId="urn:microsoft.com/office/officeart/2005/8/layout/hProcess9"/>
    <dgm:cxn modelId="{4BA92DB5-8061-4A31-A55D-1B7D11B6201D}" type="presParOf" srcId="{73C9056F-0F58-4660-90DF-D09903AF62D6}" destId="{6CB2067E-BA00-4BB1-BF44-3ACDE7104480}" srcOrd="1" destOrd="0" presId="urn:microsoft.com/office/officeart/2005/8/layout/hProcess9"/>
    <dgm:cxn modelId="{1627EC9B-4A82-48DB-9A31-35F6D957C6C7}" type="presParOf" srcId="{73C9056F-0F58-4660-90DF-D09903AF62D6}" destId="{FF43AA3A-AA9A-4F0F-BC0E-0C57C8F0BF74}" srcOrd="2" destOrd="0" presId="urn:microsoft.com/office/officeart/2005/8/layout/hProcess9"/>
    <dgm:cxn modelId="{F5702975-6321-47D9-A9E5-EDEF90D0614C}" type="presParOf" srcId="{73C9056F-0F58-4660-90DF-D09903AF62D6}" destId="{8BC8C93A-9DDF-4290-AF6C-4F5757BBE4DE}" srcOrd="3" destOrd="0" presId="urn:microsoft.com/office/officeart/2005/8/layout/hProcess9"/>
    <dgm:cxn modelId="{AC9612CC-96F3-4F4A-84FA-0A901AED034F}" type="presParOf" srcId="{73C9056F-0F58-4660-90DF-D09903AF62D6}" destId="{53BF5480-A432-43CC-925F-4F564C89087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205C95-F3E3-4392-995F-8DF5934D64B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331CA319-35BC-410B-A0DF-F0C850C38F45}">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smtClean="0"/>
            <a:t>INFRAESTRUCTURA</a:t>
          </a:r>
          <a:endParaRPr lang="es-ES" dirty="0"/>
        </a:p>
      </dgm:t>
    </dgm:pt>
    <dgm:pt modelId="{932728C5-412D-4970-8CCC-E3FDB59F9ED9}" type="parTrans" cxnId="{468812B5-B49B-4514-8E26-6688B190CC6D}">
      <dgm:prSet/>
      <dgm:spPr/>
      <dgm:t>
        <a:bodyPr/>
        <a:lstStyle/>
        <a:p>
          <a:endParaRPr lang="es-ES"/>
        </a:p>
      </dgm:t>
    </dgm:pt>
    <dgm:pt modelId="{F773A69D-DFD7-4A2F-B8B4-8944D0E15E83}" type="sibTrans" cxnId="{468812B5-B49B-4514-8E26-6688B190CC6D}">
      <dgm:prSet/>
      <dgm:spPr/>
      <dgm:t>
        <a:bodyPr/>
        <a:lstStyle/>
        <a:p>
          <a:endParaRPr lang="es-ES"/>
        </a:p>
      </dgm:t>
    </dgm:pt>
    <dgm:pt modelId="{48B1EF82-2F40-4D4C-B2A7-483FD94F20D9}">
      <dgm:prSet phldrT="[Texto]" custT="1"/>
      <dgm:spPr/>
      <dgm:t>
        <a:bodyPr/>
        <a:lstStyle/>
        <a:p>
          <a:pPr algn="just"/>
          <a:r>
            <a:rPr lang="es-EC" sz="1400" dirty="0" smtClean="0"/>
            <a:t>Se debe readecuar la infraestructura de los teatros de tal manera, que exista un espacio de butacas más un espacio de restaurante, así los servicios serán variados y llamarán la atención de los clientes.</a:t>
          </a:r>
          <a:endParaRPr lang="es-ES" sz="1400" dirty="0"/>
        </a:p>
      </dgm:t>
    </dgm:pt>
    <dgm:pt modelId="{2E30854E-57E6-4C0B-910B-78AA61B125A3}" type="parTrans" cxnId="{3A80D2B1-82BD-4720-9DDF-6BB2D2D858BB}">
      <dgm:prSet/>
      <dgm:spPr/>
      <dgm:t>
        <a:bodyPr/>
        <a:lstStyle/>
        <a:p>
          <a:endParaRPr lang="es-ES"/>
        </a:p>
      </dgm:t>
    </dgm:pt>
    <dgm:pt modelId="{65A6FE6A-8CE6-4984-A47C-FB64036CD872}" type="sibTrans" cxnId="{3A80D2B1-82BD-4720-9DDF-6BB2D2D858BB}">
      <dgm:prSet/>
      <dgm:spPr/>
      <dgm:t>
        <a:bodyPr/>
        <a:lstStyle/>
        <a:p>
          <a:endParaRPr lang="es-ES"/>
        </a:p>
      </dgm:t>
    </dgm:pt>
    <dgm:pt modelId="{B5A58789-F95F-42BD-B7D1-A1886881C29F}">
      <dgm:prSet phldrT="[Texto]"/>
      <dgm:spPr>
        <a:solidFill>
          <a:schemeClr val="accent5">
            <a:lumMod val="60000"/>
            <a:lumOff val="40000"/>
          </a:schemeClr>
        </a:solidFill>
      </dgm:spPr>
      <dgm:t>
        <a:bodyPr/>
        <a:lstStyle/>
        <a:p>
          <a:r>
            <a:rPr lang="es-ES" dirty="0" smtClean="0"/>
            <a:t>ACTIVIDADES</a:t>
          </a:r>
          <a:endParaRPr lang="es-ES" dirty="0"/>
        </a:p>
      </dgm:t>
    </dgm:pt>
    <dgm:pt modelId="{3C2D0F07-A52D-45C3-95C8-0762785D3F7B}" type="parTrans" cxnId="{A4D83711-4745-4E11-BE35-425C92BE1AC2}">
      <dgm:prSet/>
      <dgm:spPr/>
      <dgm:t>
        <a:bodyPr/>
        <a:lstStyle/>
        <a:p>
          <a:endParaRPr lang="es-ES"/>
        </a:p>
      </dgm:t>
    </dgm:pt>
    <dgm:pt modelId="{C5AA10DC-8A43-49A2-8CDE-F6A49FAB5DE6}" type="sibTrans" cxnId="{A4D83711-4745-4E11-BE35-425C92BE1AC2}">
      <dgm:prSet/>
      <dgm:spPr/>
      <dgm:t>
        <a:bodyPr/>
        <a:lstStyle/>
        <a:p>
          <a:endParaRPr lang="es-ES"/>
        </a:p>
      </dgm:t>
    </dgm:pt>
    <dgm:pt modelId="{B5DFB5B3-07EF-408C-9569-17497C499AE5}">
      <dgm:prSet phldrT="[Texto]" custT="1"/>
      <dgm:spPr/>
      <dgm:t>
        <a:bodyPr/>
        <a:lstStyle/>
        <a:p>
          <a:pPr algn="just"/>
          <a:r>
            <a:rPr lang="es-EC" sz="1600" dirty="0" smtClean="0"/>
            <a:t>Implementar las artes escénicas, siendo la más importante la música y luego la danza </a:t>
          </a:r>
          <a:endParaRPr lang="es-ES" sz="1600" dirty="0"/>
        </a:p>
      </dgm:t>
    </dgm:pt>
    <dgm:pt modelId="{E22B5756-8472-4FEF-A570-51AC89E83B98}" type="parTrans" cxnId="{E2BCB962-4381-43E4-91F0-D0357B4E87F1}">
      <dgm:prSet/>
      <dgm:spPr/>
      <dgm:t>
        <a:bodyPr/>
        <a:lstStyle/>
        <a:p>
          <a:endParaRPr lang="es-ES"/>
        </a:p>
      </dgm:t>
    </dgm:pt>
    <dgm:pt modelId="{D6E5EC44-DCC3-4974-B11B-AE139595C303}" type="sibTrans" cxnId="{E2BCB962-4381-43E4-91F0-D0357B4E87F1}">
      <dgm:prSet/>
      <dgm:spPr/>
      <dgm:t>
        <a:bodyPr/>
        <a:lstStyle/>
        <a:p>
          <a:endParaRPr lang="es-ES"/>
        </a:p>
      </dgm:t>
    </dgm:pt>
    <dgm:pt modelId="{C3004A5E-1FE7-4AC8-89B4-AABDCF650623}">
      <dgm:prSet phldrT="[Texto]"/>
      <dgm:spPr>
        <a:solidFill>
          <a:schemeClr val="accent2">
            <a:lumMod val="60000"/>
            <a:lumOff val="40000"/>
          </a:schemeClr>
        </a:solidFill>
      </dgm:spPr>
      <dgm:t>
        <a:bodyPr/>
        <a:lstStyle/>
        <a:p>
          <a:r>
            <a:rPr lang="es-ES" dirty="0" smtClean="0"/>
            <a:t>PRECIO Y HORARIO</a:t>
          </a:r>
          <a:endParaRPr lang="es-ES" dirty="0"/>
        </a:p>
      </dgm:t>
    </dgm:pt>
    <dgm:pt modelId="{1462910D-4015-42CA-A450-E74183052072}" type="parTrans" cxnId="{2F43C2A8-9B99-4A63-8729-E492C04C20C8}">
      <dgm:prSet/>
      <dgm:spPr/>
      <dgm:t>
        <a:bodyPr/>
        <a:lstStyle/>
        <a:p>
          <a:endParaRPr lang="es-ES"/>
        </a:p>
      </dgm:t>
    </dgm:pt>
    <dgm:pt modelId="{D26FE536-98A7-48CA-A631-8523B93E9CE4}" type="sibTrans" cxnId="{2F43C2A8-9B99-4A63-8729-E492C04C20C8}">
      <dgm:prSet/>
      <dgm:spPr/>
      <dgm:t>
        <a:bodyPr/>
        <a:lstStyle/>
        <a:p>
          <a:endParaRPr lang="es-ES"/>
        </a:p>
      </dgm:t>
    </dgm:pt>
    <dgm:pt modelId="{D834B0BF-9942-4B1D-B72D-C6500A6ACA4B}">
      <dgm:prSet phldrT="[Texto]" custT="1"/>
      <dgm:spPr/>
      <dgm:t>
        <a:bodyPr/>
        <a:lstStyle/>
        <a:p>
          <a:pPr algn="just"/>
          <a:r>
            <a:rPr lang="es-EC" sz="1400" dirty="0" smtClean="0"/>
            <a:t>El precio debe ir desde $1,00 hasta los $5,00; el horario más apropiado y recomendado son los días Sábados de 19:00 a 21:00</a:t>
          </a:r>
          <a:endParaRPr lang="es-ES" sz="1400" dirty="0"/>
        </a:p>
      </dgm:t>
    </dgm:pt>
    <dgm:pt modelId="{8CD6F1A5-56CD-4ECF-AF84-25406E8C46E6}" type="parTrans" cxnId="{AD9395F9-D50A-4BD2-86DC-FAD3E7C54795}">
      <dgm:prSet/>
      <dgm:spPr/>
      <dgm:t>
        <a:bodyPr/>
        <a:lstStyle/>
        <a:p>
          <a:endParaRPr lang="es-ES"/>
        </a:p>
      </dgm:t>
    </dgm:pt>
    <dgm:pt modelId="{C5224A6E-AA61-4CEE-B39E-3663B7E29484}" type="sibTrans" cxnId="{AD9395F9-D50A-4BD2-86DC-FAD3E7C54795}">
      <dgm:prSet/>
      <dgm:spPr/>
      <dgm:t>
        <a:bodyPr/>
        <a:lstStyle/>
        <a:p>
          <a:endParaRPr lang="es-ES"/>
        </a:p>
      </dgm:t>
    </dgm:pt>
    <dgm:pt modelId="{1CE079A6-7C5E-4D42-859D-EAB531705BC5}" type="pres">
      <dgm:prSet presAssocID="{0A205C95-F3E3-4392-995F-8DF5934D64BC}" presName="rootnode" presStyleCnt="0">
        <dgm:presLayoutVars>
          <dgm:chMax/>
          <dgm:chPref/>
          <dgm:dir/>
          <dgm:animLvl val="lvl"/>
        </dgm:presLayoutVars>
      </dgm:prSet>
      <dgm:spPr/>
      <dgm:t>
        <a:bodyPr/>
        <a:lstStyle/>
        <a:p>
          <a:endParaRPr lang="es-ES"/>
        </a:p>
      </dgm:t>
    </dgm:pt>
    <dgm:pt modelId="{60FC4AC2-958B-4A47-AB69-3FD8C7D62270}" type="pres">
      <dgm:prSet presAssocID="{331CA319-35BC-410B-A0DF-F0C850C38F45}" presName="composite" presStyleCnt="0"/>
      <dgm:spPr/>
    </dgm:pt>
    <dgm:pt modelId="{127884A8-E243-47AA-92CB-98B79A7AEEEB}" type="pres">
      <dgm:prSet presAssocID="{331CA319-35BC-410B-A0DF-F0C850C38F45}" presName="bentUpArrow1" presStyleLbl="alignImgPlace1" presStyleIdx="0" presStyleCnt="2" custLinFactNeighborX="29488" custLinFactNeighborY="3793"/>
      <dgm:spPr/>
    </dgm:pt>
    <dgm:pt modelId="{4CF009EC-9416-4270-A9A8-CF3C751222C9}" type="pres">
      <dgm:prSet presAssocID="{331CA319-35BC-410B-A0DF-F0C850C38F45}" presName="ParentText" presStyleLbl="node1" presStyleIdx="0" presStyleCnt="3" custScaleX="89683" custLinFactNeighborX="9417" custLinFactNeighborY="2701">
        <dgm:presLayoutVars>
          <dgm:chMax val="1"/>
          <dgm:chPref val="1"/>
          <dgm:bulletEnabled val="1"/>
        </dgm:presLayoutVars>
      </dgm:prSet>
      <dgm:spPr/>
      <dgm:t>
        <a:bodyPr/>
        <a:lstStyle/>
        <a:p>
          <a:endParaRPr lang="es-ES"/>
        </a:p>
      </dgm:t>
    </dgm:pt>
    <dgm:pt modelId="{5AEFF852-8A7D-42C9-AC60-3134C3C8DD09}" type="pres">
      <dgm:prSet presAssocID="{331CA319-35BC-410B-A0DF-F0C850C38F45}" presName="ChildText" presStyleLbl="revTx" presStyleIdx="0" presStyleCnt="3" custScaleX="180267" custLinFactNeighborX="44183" custLinFactNeighborY="-665">
        <dgm:presLayoutVars>
          <dgm:chMax val="0"/>
          <dgm:chPref val="0"/>
          <dgm:bulletEnabled val="1"/>
        </dgm:presLayoutVars>
      </dgm:prSet>
      <dgm:spPr/>
      <dgm:t>
        <a:bodyPr/>
        <a:lstStyle/>
        <a:p>
          <a:endParaRPr lang="es-ES"/>
        </a:p>
      </dgm:t>
    </dgm:pt>
    <dgm:pt modelId="{0CE52276-75CC-44FE-9661-A498030EA3E8}" type="pres">
      <dgm:prSet presAssocID="{F773A69D-DFD7-4A2F-B8B4-8944D0E15E83}" presName="sibTrans" presStyleCnt="0"/>
      <dgm:spPr/>
    </dgm:pt>
    <dgm:pt modelId="{FB32F987-83A6-47DE-8F33-ED4C17AD08D9}" type="pres">
      <dgm:prSet presAssocID="{B5A58789-F95F-42BD-B7D1-A1886881C29F}" presName="composite" presStyleCnt="0"/>
      <dgm:spPr/>
    </dgm:pt>
    <dgm:pt modelId="{BC082D45-15C9-4295-8F9B-2565FAC69786}" type="pres">
      <dgm:prSet presAssocID="{B5A58789-F95F-42BD-B7D1-A1886881C29F}" presName="bentUpArrow1" presStyleLbl="alignImgPlace1" presStyleIdx="1" presStyleCnt="2"/>
      <dgm:spPr/>
    </dgm:pt>
    <dgm:pt modelId="{9DB3CC2A-37DA-4F59-B533-046D6BA37FED}" type="pres">
      <dgm:prSet presAssocID="{B5A58789-F95F-42BD-B7D1-A1886881C29F}" presName="ParentText" presStyleLbl="node1" presStyleIdx="1" presStyleCnt="3">
        <dgm:presLayoutVars>
          <dgm:chMax val="1"/>
          <dgm:chPref val="1"/>
          <dgm:bulletEnabled val="1"/>
        </dgm:presLayoutVars>
      </dgm:prSet>
      <dgm:spPr/>
      <dgm:t>
        <a:bodyPr/>
        <a:lstStyle/>
        <a:p>
          <a:endParaRPr lang="es-ES"/>
        </a:p>
      </dgm:t>
    </dgm:pt>
    <dgm:pt modelId="{69BD6D07-5BBB-4FCA-8D59-829D6CBE9B51}" type="pres">
      <dgm:prSet presAssocID="{B5A58789-F95F-42BD-B7D1-A1886881C29F}" presName="ChildText" presStyleLbl="revTx" presStyleIdx="1" presStyleCnt="3" custScaleX="138044" custLinFactNeighborX="15996">
        <dgm:presLayoutVars>
          <dgm:chMax val="0"/>
          <dgm:chPref val="0"/>
          <dgm:bulletEnabled val="1"/>
        </dgm:presLayoutVars>
      </dgm:prSet>
      <dgm:spPr/>
      <dgm:t>
        <a:bodyPr/>
        <a:lstStyle/>
        <a:p>
          <a:endParaRPr lang="es-ES"/>
        </a:p>
      </dgm:t>
    </dgm:pt>
    <dgm:pt modelId="{56001C7D-7FF3-4993-921E-C4231FCC90A4}" type="pres">
      <dgm:prSet presAssocID="{C5AA10DC-8A43-49A2-8CDE-F6A49FAB5DE6}" presName="sibTrans" presStyleCnt="0"/>
      <dgm:spPr/>
    </dgm:pt>
    <dgm:pt modelId="{DE05183A-B4B5-4616-88F2-9E126440BEFD}" type="pres">
      <dgm:prSet presAssocID="{C3004A5E-1FE7-4AC8-89B4-AABDCF650623}" presName="composite" presStyleCnt="0"/>
      <dgm:spPr/>
    </dgm:pt>
    <dgm:pt modelId="{28003C7F-EE79-4D12-8AB8-216CCB495BB9}" type="pres">
      <dgm:prSet presAssocID="{C3004A5E-1FE7-4AC8-89B4-AABDCF650623}" presName="ParentText" presStyleLbl="node1" presStyleIdx="2" presStyleCnt="3" custLinFactNeighborX="-13849" custLinFactNeighborY="791">
        <dgm:presLayoutVars>
          <dgm:chMax val="1"/>
          <dgm:chPref val="1"/>
          <dgm:bulletEnabled val="1"/>
        </dgm:presLayoutVars>
      </dgm:prSet>
      <dgm:spPr/>
      <dgm:t>
        <a:bodyPr/>
        <a:lstStyle/>
        <a:p>
          <a:endParaRPr lang="es-ES"/>
        </a:p>
      </dgm:t>
    </dgm:pt>
    <dgm:pt modelId="{239963FA-A7C3-470E-805E-290B589EDDAE}" type="pres">
      <dgm:prSet presAssocID="{C3004A5E-1FE7-4AC8-89B4-AABDCF650623}" presName="FinalChildText" presStyleLbl="revTx" presStyleIdx="2" presStyleCnt="3" custScaleX="113889" custLinFactNeighborX="-16076" custLinFactNeighborY="7941">
        <dgm:presLayoutVars>
          <dgm:chMax val="0"/>
          <dgm:chPref val="0"/>
          <dgm:bulletEnabled val="1"/>
        </dgm:presLayoutVars>
      </dgm:prSet>
      <dgm:spPr/>
      <dgm:t>
        <a:bodyPr/>
        <a:lstStyle/>
        <a:p>
          <a:endParaRPr lang="es-ES"/>
        </a:p>
      </dgm:t>
    </dgm:pt>
  </dgm:ptLst>
  <dgm:cxnLst>
    <dgm:cxn modelId="{468812B5-B49B-4514-8E26-6688B190CC6D}" srcId="{0A205C95-F3E3-4392-995F-8DF5934D64BC}" destId="{331CA319-35BC-410B-A0DF-F0C850C38F45}" srcOrd="0" destOrd="0" parTransId="{932728C5-412D-4970-8CCC-E3FDB59F9ED9}" sibTransId="{F773A69D-DFD7-4A2F-B8B4-8944D0E15E83}"/>
    <dgm:cxn modelId="{E2BCB962-4381-43E4-91F0-D0357B4E87F1}" srcId="{B5A58789-F95F-42BD-B7D1-A1886881C29F}" destId="{B5DFB5B3-07EF-408C-9569-17497C499AE5}" srcOrd="0" destOrd="0" parTransId="{E22B5756-8472-4FEF-A570-51AC89E83B98}" sibTransId="{D6E5EC44-DCC3-4974-B11B-AE139595C303}"/>
    <dgm:cxn modelId="{24070033-EC07-422E-918C-90834A53632C}" type="presOf" srcId="{D834B0BF-9942-4B1D-B72D-C6500A6ACA4B}" destId="{239963FA-A7C3-470E-805E-290B589EDDAE}" srcOrd="0" destOrd="0" presId="urn:microsoft.com/office/officeart/2005/8/layout/StepDownProcess"/>
    <dgm:cxn modelId="{5911132E-18DF-432A-9AF3-F2905F8B3B02}" type="presOf" srcId="{B5A58789-F95F-42BD-B7D1-A1886881C29F}" destId="{9DB3CC2A-37DA-4F59-B533-046D6BA37FED}" srcOrd="0" destOrd="0" presId="urn:microsoft.com/office/officeart/2005/8/layout/StepDownProcess"/>
    <dgm:cxn modelId="{51AEC3B8-4CF7-41B7-8746-9CC4B810CA9D}" type="presOf" srcId="{B5DFB5B3-07EF-408C-9569-17497C499AE5}" destId="{69BD6D07-5BBB-4FCA-8D59-829D6CBE9B51}" srcOrd="0" destOrd="0" presId="urn:microsoft.com/office/officeart/2005/8/layout/StepDownProcess"/>
    <dgm:cxn modelId="{AD9395F9-D50A-4BD2-86DC-FAD3E7C54795}" srcId="{C3004A5E-1FE7-4AC8-89B4-AABDCF650623}" destId="{D834B0BF-9942-4B1D-B72D-C6500A6ACA4B}" srcOrd="0" destOrd="0" parTransId="{8CD6F1A5-56CD-4ECF-AF84-25406E8C46E6}" sibTransId="{C5224A6E-AA61-4CEE-B39E-3663B7E29484}"/>
    <dgm:cxn modelId="{2F43C2A8-9B99-4A63-8729-E492C04C20C8}" srcId="{0A205C95-F3E3-4392-995F-8DF5934D64BC}" destId="{C3004A5E-1FE7-4AC8-89B4-AABDCF650623}" srcOrd="2" destOrd="0" parTransId="{1462910D-4015-42CA-A450-E74183052072}" sibTransId="{D26FE536-98A7-48CA-A631-8523B93E9CE4}"/>
    <dgm:cxn modelId="{A4D83711-4745-4E11-BE35-425C92BE1AC2}" srcId="{0A205C95-F3E3-4392-995F-8DF5934D64BC}" destId="{B5A58789-F95F-42BD-B7D1-A1886881C29F}" srcOrd="1" destOrd="0" parTransId="{3C2D0F07-A52D-45C3-95C8-0762785D3F7B}" sibTransId="{C5AA10DC-8A43-49A2-8CDE-F6A49FAB5DE6}"/>
    <dgm:cxn modelId="{3A80D2B1-82BD-4720-9DDF-6BB2D2D858BB}" srcId="{331CA319-35BC-410B-A0DF-F0C850C38F45}" destId="{48B1EF82-2F40-4D4C-B2A7-483FD94F20D9}" srcOrd="0" destOrd="0" parTransId="{2E30854E-57E6-4C0B-910B-78AA61B125A3}" sibTransId="{65A6FE6A-8CE6-4984-A47C-FB64036CD872}"/>
    <dgm:cxn modelId="{62C66939-850F-42FA-A52D-30F8058433CD}" type="presOf" srcId="{331CA319-35BC-410B-A0DF-F0C850C38F45}" destId="{4CF009EC-9416-4270-A9A8-CF3C751222C9}" srcOrd="0" destOrd="0" presId="urn:microsoft.com/office/officeart/2005/8/layout/StepDownProcess"/>
    <dgm:cxn modelId="{45C281EB-6C27-497C-93DC-C10E89DDAE1C}" type="presOf" srcId="{C3004A5E-1FE7-4AC8-89B4-AABDCF650623}" destId="{28003C7F-EE79-4D12-8AB8-216CCB495BB9}" srcOrd="0" destOrd="0" presId="urn:microsoft.com/office/officeart/2005/8/layout/StepDownProcess"/>
    <dgm:cxn modelId="{CCF5888B-8D72-4A91-AB7A-8AF09E51185E}" type="presOf" srcId="{0A205C95-F3E3-4392-995F-8DF5934D64BC}" destId="{1CE079A6-7C5E-4D42-859D-EAB531705BC5}" srcOrd="0" destOrd="0" presId="urn:microsoft.com/office/officeart/2005/8/layout/StepDownProcess"/>
    <dgm:cxn modelId="{49EF55B4-5559-4743-B609-52DE30682A10}" type="presOf" srcId="{48B1EF82-2F40-4D4C-B2A7-483FD94F20D9}" destId="{5AEFF852-8A7D-42C9-AC60-3134C3C8DD09}" srcOrd="0" destOrd="0" presId="urn:microsoft.com/office/officeart/2005/8/layout/StepDownProcess"/>
    <dgm:cxn modelId="{124183D4-E015-4749-8DB7-9FC79CB7CC0B}" type="presParOf" srcId="{1CE079A6-7C5E-4D42-859D-EAB531705BC5}" destId="{60FC4AC2-958B-4A47-AB69-3FD8C7D62270}" srcOrd="0" destOrd="0" presId="urn:microsoft.com/office/officeart/2005/8/layout/StepDownProcess"/>
    <dgm:cxn modelId="{948880D3-AC14-42E3-B7D5-870108695150}" type="presParOf" srcId="{60FC4AC2-958B-4A47-AB69-3FD8C7D62270}" destId="{127884A8-E243-47AA-92CB-98B79A7AEEEB}" srcOrd="0" destOrd="0" presId="urn:microsoft.com/office/officeart/2005/8/layout/StepDownProcess"/>
    <dgm:cxn modelId="{9191F19D-AC6F-4DA0-A93B-567F135A03DA}" type="presParOf" srcId="{60FC4AC2-958B-4A47-AB69-3FD8C7D62270}" destId="{4CF009EC-9416-4270-A9A8-CF3C751222C9}" srcOrd="1" destOrd="0" presId="urn:microsoft.com/office/officeart/2005/8/layout/StepDownProcess"/>
    <dgm:cxn modelId="{2C99A0A0-744B-4F12-9C96-DFCF1E44F414}" type="presParOf" srcId="{60FC4AC2-958B-4A47-AB69-3FD8C7D62270}" destId="{5AEFF852-8A7D-42C9-AC60-3134C3C8DD09}" srcOrd="2" destOrd="0" presId="urn:microsoft.com/office/officeart/2005/8/layout/StepDownProcess"/>
    <dgm:cxn modelId="{A9DE23D2-6D22-40C2-B540-3D3DA4C47BE5}" type="presParOf" srcId="{1CE079A6-7C5E-4D42-859D-EAB531705BC5}" destId="{0CE52276-75CC-44FE-9661-A498030EA3E8}" srcOrd="1" destOrd="0" presId="urn:microsoft.com/office/officeart/2005/8/layout/StepDownProcess"/>
    <dgm:cxn modelId="{12AAC6F2-EDA5-4F12-8AAE-5E531F89E459}" type="presParOf" srcId="{1CE079A6-7C5E-4D42-859D-EAB531705BC5}" destId="{FB32F987-83A6-47DE-8F33-ED4C17AD08D9}" srcOrd="2" destOrd="0" presId="urn:microsoft.com/office/officeart/2005/8/layout/StepDownProcess"/>
    <dgm:cxn modelId="{DC9AA920-699F-4B09-8ED5-10C16BD58581}" type="presParOf" srcId="{FB32F987-83A6-47DE-8F33-ED4C17AD08D9}" destId="{BC082D45-15C9-4295-8F9B-2565FAC69786}" srcOrd="0" destOrd="0" presId="urn:microsoft.com/office/officeart/2005/8/layout/StepDownProcess"/>
    <dgm:cxn modelId="{20A12DF2-BAB6-476E-9F03-DFE20119BBF3}" type="presParOf" srcId="{FB32F987-83A6-47DE-8F33-ED4C17AD08D9}" destId="{9DB3CC2A-37DA-4F59-B533-046D6BA37FED}" srcOrd="1" destOrd="0" presId="urn:microsoft.com/office/officeart/2005/8/layout/StepDownProcess"/>
    <dgm:cxn modelId="{E0640515-72D5-4BA5-8EF1-A1961D06007A}" type="presParOf" srcId="{FB32F987-83A6-47DE-8F33-ED4C17AD08D9}" destId="{69BD6D07-5BBB-4FCA-8D59-829D6CBE9B51}" srcOrd="2" destOrd="0" presId="urn:microsoft.com/office/officeart/2005/8/layout/StepDownProcess"/>
    <dgm:cxn modelId="{FE4A744D-E75D-4859-B53F-EBA34EB4AED7}" type="presParOf" srcId="{1CE079A6-7C5E-4D42-859D-EAB531705BC5}" destId="{56001C7D-7FF3-4993-921E-C4231FCC90A4}" srcOrd="3" destOrd="0" presId="urn:microsoft.com/office/officeart/2005/8/layout/StepDownProcess"/>
    <dgm:cxn modelId="{1EC61411-42DA-4BE8-B37D-A259402986AA}" type="presParOf" srcId="{1CE079A6-7C5E-4D42-859D-EAB531705BC5}" destId="{DE05183A-B4B5-4616-88F2-9E126440BEFD}" srcOrd="4" destOrd="0" presId="urn:microsoft.com/office/officeart/2005/8/layout/StepDownProcess"/>
    <dgm:cxn modelId="{4772577B-4351-4759-9860-54AD52BF9F14}" type="presParOf" srcId="{DE05183A-B4B5-4616-88F2-9E126440BEFD}" destId="{28003C7F-EE79-4D12-8AB8-216CCB495BB9}" srcOrd="0" destOrd="0" presId="urn:microsoft.com/office/officeart/2005/8/layout/StepDownProcess"/>
    <dgm:cxn modelId="{11A1074F-DE0B-4C85-94CF-51DCE55BFA4B}" type="presParOf" srcId="{DE05183A-B4B5-4616-88F2-9E126440BEFD}" destId="{239963FA-A7C3-470E-805E-290B589EDDA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4471E-C510-4206-8295-5D7FAB289F9F}">
      <dsp:nvSpPr>
        <dsp:cNvPr id="0" name=""/>
        <dsp:cNvSpPr/>
      </dsp:nvSpPr>
      <dsp:spPr>
        <a:xfrm>
          <a:off x="1705008" y="0"/>
          <a:ext cx="7526687" cy="4704179"/>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CF568-0511-4851-AFB9-192D93B19024}">
      <dsp:nvSpPr>
        <dsp:cNvPr id="0" name=""/>
        <dsp:cNvSpPr/>
      </dsp:nvSpPr>
      <dsp:spPr>
        <a:xfrm>
          <a:off x="2660897" y="3246825"/>
          <a:ext cx="195693" cy="19569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2362F-C1E9-41A9-A55B-2AD4749B4F1C}">
      <dsp:nvSpPr>
        <dsp:cNvPr id="0" name=""/>
        <dsp:cNvSpPr/>
      </dsp:nvSpPr>
      <dsp:spPr>
        <a:xfrm>
          <a:off x="2758744" y="3344671"/>
          <a:ext cx="1753718" cy="135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94" tIns="0" rIns="0" bIns="0" numCol="1" spcCol="1270" anchor="t" anchorCtr="0">
          <a:noAutofit/>
        </a:bodyPr>
        <a:lstStyle/>
        <a:p>
          <a:pPr lvl="0" algn="l"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Desinterés de las personas por acudir a los teatros</a:t>
          </a:r>
          <a:endParaRPr lang="es-ES" sz="2000" kern="1200" dirty="0">
            <a:latin typeface="Arial" panose="020B0604020202020204" pitchFamily="34" charset="0"/>
            <a:cs typeface="Arial" panose="020B0604020202020204" pitchFamily="34" charset="0"/>
          </a:endParaRPr>
        </a:p>
      </dsp:txBody>
      <dsp:txXfrm>
        <a:off x="2758744" y="3344671"/>
        <a:ext cx="1753718" cy="1359508"/>
      </dsp:txXfrm>
    </dsp:sp>
    <dsp:sp modelId="{AC7998F6-D008-4AEB-80BB-66F7EBBAB41B}">
      <dsp:nvSpPr>
        <dsp:cNvPr id="0" name=""/>
        <dsp:cNvSpPr/>
      </dsp:nvSpPr>
      <dsp:spPr>
        <a:xfrm>
          <a:off x="4388272" y="1968228"/>
          <a:ext cx="353754" cy="353754"/>
        </a:xfrm>
        <a:prstGeom prst="ellipse">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593E6-81AD-409D-A70B-B4A1A2E35DEF}">
      <dsp:nvSpPr>
        <dsp:cNvPr id="0" name=""/>
        <dsp:cNvSpPr/>
      </dsp:nvSpPr>
      <dsp:spPr>
        <a:xfrm>
          <a:off x="4565149" y="2145106"/>
          <a:ext cx="1806405" cy="255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447" tIns="0" rIns="0" bIns="0" numCol="1" spcCol="1270" anchor="t" anchorCtr="0">
          <a:noAutofit/>
        </a:bodyPr>
        <a:lstStyle/>
        <a:p>
          <a:pPr lvl="0" algn="l"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Deterioro y cierre de los teatros</a:t>
          </a:r>
          <a:endParaRPr lang="es-ES" sz="2000" kern="1200" dirty="0">
            <a:latin typeface="Arial" panose="020B0604020202020204" pitchFamily="34" charset="0"/>
            <a:cs typeface="Arial" panose="020B0604020202020204" pitchFamily="34" charset="0"/>
          </a:endParaRPr>
        </a:p>
      </dsp:txBody>
      <dsp:txXfrm>
        <a:off x="4565149" y="2145106"/>
        <a:ext cx="1806405" cy="2559073"/>
      </dsp:txXfrm>
    </dsp:sp>
    <dsp:sp modelId="{4591F86C-B7CD-4005-8374-C9F41A67C55B}">
      <dsp:nvSpPr>
        <dsp:cNvPr id="0" name=""/>
        <dsp:cNvSpPr/>
      </dsp:nvSpPr>
      <dsp:spPr>
        <a:xfrm>
          <a:off x="6465638" y="1190157"/>
          <a:ext cx="489234" cy="489234"/>
        </a:xfrm>
        <a:prstGeom prst="ellipse">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2CAED-1AE3-41C4-ABDC-4E516DDBB7A6}">
      <dsp:nvSpPr>
        <dsp:cNvPr id="0" name=""/>
        <dsp:cNvSpPr/>
      </dsp:nvSpPr>
      <dsp:spPr>
        <a:xfrm>
          <a:off x="6710256" y="1434774"/>
          <a:ext cx="1806405" cy="326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35" tIns="0" rIns="0" bIns="0" numCol="1" spcCol="1270" anchor="t" anchorCtr="0">
          <a:noAutofit/>
        </a:bodyPr>
        <a:lstStyle/>
        <a:p>
          <a:pPr lvl="0" algn="l"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Participación de las personas en otras actividades a fines</a:t>
          </a:r>
          <a:endParaRPr lang="es-ES" sz="2000" kern="1200" dirty="0">
            <a:latin typeface="Arial" panose="020B0604020202020204" pitchFamily="34" charset="0"/>
            <a:cs typeface="Arial" panose="020B0604020202020204" pitchFamily="34" charset="0"/>
          </a:endParaRPr>
        </a:p>
      </dsp:txBody>
      <dsp:txXfrm>
        <a:off x="6710256" y="1434774"/>
        <a:ext cx="1806405" cy="3269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0D0A5-C60B-4497-A4AB-EA1DB6FB25BE}">
      <dsp:nvSpPr>
        <dsp:cNvPr id="0" name=""/>
        <dsp:cNvSpPr/>
      </dsp:nvSpPr>
      <dsp:spPr>
        <a:xfrm>
          <a:off x="0" y="179914"/>
          <a:ext cx="10515600" cy="4206240"/>
        </a:xfrm>
        <a:prstGeom prst="leftRightRibb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D4BF9-5D75-4589-96A7-65D4665DBCE3}">
      <dsp:nvSpPr>
        <dsp:cNvPr id="0" name=""/>
        <dsp:cNvSpPr/>
      </dsp:nvSpPr>
      <dsp:spPr>
        <a:xfrm>
          <a:off x="1261872" y="916006"/>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S" sz="1600" b="1" kern="1200" dirty="0" smtClean="0"/>
            <a:t>OBJETIVO GENERAL</a:t>
          </a:r>
        </a:p>
        <a:p>
          <a:pPr lvl="0" algn="just" defTabSz="711200">
            <a:lnSpc>
              <a:spcPct val="90000"/>
            </a:lnSpc>
            <a:spcBef>
              <a:spcPct val="0"/>
            </a:spcBef>
            <a:spcAft>
              <a:spcPct val="35000"/>
            </a:spcAft>
          </a:pPr>
          <a:r>
            <a:rPr lang="es-EC" sz="1600" kern="1200" dirty="0" smtClean="0"/>
            <a:t>Contribuir al fomento de la cultura a través  de la identificación del producto turístico más idóneo que puede implementarse en los teatros emblemáticos como el Atahualpa, Alhambra y Bolívar de la ciudad de Quito</a:t>
          </a:r>
          <a:endParaRPr lang="es-ES" sz="1600" kern="1200" dirty="0"/>
        </a:p>
      </dsp:txBody>
      <dsp:txXfrm>
        <a:off x="1261872" y="916006"/>
        <a:ext cx="3470148" cy="2061057"/>
      </dsp:txXfrm>
    </dsp:sp>
    <dsp:sp modelId="{486F563F-29BE-47B4-9929-96E564878A2F}">
      <dsp:nvSpPr>
        <dsp:cNvPr id="0" name=""/>
        <dsp:cNvSpPr/>
      </dsp:nvSpPr>
      <dsp:spPr>
        <a:xfrm>
          <a:off x="5418008" y="1589005"/>
          <a:ext cx="3780666"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S" sz="1600" b="1" kern="1200" dirty="0" smtClean="0"/>
            <a:t>OBJETIVOS ESPECÍFICOS</a:t>
          </a:r>
        </a:p>
        <a:p>
          <a:pPr lvl="0" algn="just" defTabSz="711200">
            <a:lnSpc>
              <a:spcPct val="90000"/>
            </a:lnSpc>
            <a:spcBef>
              <a:spcPct val="0"/>
            </a:spcBef>
            <a:spcAft>
              <a:spcPct val="35000"/>
            </a:spcAft>
          </a:pPr>
          <a:r>
            <a:rPr lang="es-EC" sz="1600" kern="1200" dirty="0" smtClean="0"/>
            <a:t>* Destacar la importancia histórica-cultural de los teatros</a:t>
          </a:r>
        </a:p>
        <a:p>
          <a:pPr lvl="0" algn="just" defTabSz="711200">
            <a:lnSpc>
              <a:spcPct val="90000"/>
            </a:lnSpc>
            <a:spcBef>
              <a:spcPct val="0"/>
            </a:spcBef>
            <a:spcAft>
              <a:spcPct val="35000"/>
            </a:spcAft>
          </a:pPr>
          <a:r>
            <a:rPr lang="es-EC" sz="1600" kern="1200" dirty="0" smtClean="0"/>
            <a:t>* Determinar la población que hace uso de su tiempo recreacional en actividades relacionadas con las artes escénicas.</a:t>
          </a:r>
        </a:p>
        <a:p>
          <a:pPr lvl="0" algn="just" defTabSz="711200">
            <a:lnSpc>
              <a:spcPct val="90000"/>
            </a:lnSpc>
            <a:spcBef>
              <a:spcPct val="0"/>
            </a:spcBef>
            <a:spcAft>
              <a:spcPct val="35000"/>
            </a:spcAft>
          </a:pPr>
          <a:r>
            <a:rPr lang="es-EC" sz="1600" kern="1200" dirty="0" smtClean="0"/>
            <a:t>*Establecer el producto turístico</a:t>
          </a:r>
          <a:endParaRPr lang="es-ES" sz="1600" kern="1200" dirty="0"/>
        </a:p>
      </dsp:txBody>
      <dsp:txXfrm>
        <a:off x="5418008" y="1589005"/>
        <a:ext cx="3780666" cy="2061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3192E-E8EC-4587-8E0D-7D636CFF866F}">
      <dsp:nvSpPr>
        <dsp:cNvPr id="0" name=""/>
        <dsp:cNvSpPr/>
      </dsp:nvSpPr>
      <dsp:spPr>
        <a:xfrm>
          <a:off x="8338" y="1311383"/>
          <a:ext cx="2492164" cy="177566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 Cultura es un proceso de desarrollo intelectual, espiritual y estético en referencia a las actividades artísticas.</a:t>
          </a:r>
          <a:endParaRPr lang="es-ES" sz="1800" kern="1200" dirty="0"/>
        </a:p>
      </dsp:txBody>
      <dsp:txXfrm>
        <a:off x="60345" y="1363390"/>
        <a:ext cx="2388150" cy="1671652"/>
      </dsp:txXfrm>
    </dsp:sp>
    <dsp:sp modelId="{7FF46FFD-C8D5-413B-BA7C-19AE91B308F0}">
      <dsp:nvSpPr>
        <dsp:cNvPr id="0" name=""/>
        <dsp:cNvSpPr/>
      </dsp:nvSpPr>
      <dsp:spPr>
        <a:xfrm>
          <a:off x="2749718" y="1890188"/>
          <a:ext cx="528338" cy="618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749718" y="2013799"/>
        <a:ext cx="369837" cy="370834"/>
      </dsp:txXfrm>
    </dsp:sp>
    <dsp:sp modelId="{2DC37ED5-6362-4E50-874B-F91953A3DEB4}">
      <dsp:nvSpPr>
        <dsp:cNvPr id="0" name=""/>
        <dsp:cNvSpPr/>
      </dsp:nvSpPr>
      <dsp:spPr>
        <a:xfrm>
          <a:off x="3497367" y="1311383"/>
          <a:ext cx="2492164" cy="177566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Cultura activa de una ciudad (Cultura en general)</a:t>
          </a:r>
          <a:endParaRPr lang="es-ES" sz="1800" kern="1200" dirty="0"/>
        </a:p>
      </dsp:txBody>
      <dsp:txXfrm>
        <a:off x="3549374" y="1363390"/>
        <a:ext cx="2388150" cy="1671652"/>
      </dsp:txXfrm>
    </dsp:sp>
    <dsp:sp modelId="{241CE5FA-1FD5-48C5-B6C7-D0680A3E46C7}">
      <dsp:nvSpPr>
        <dsp:cNvPr id="0" name=""/>
        <dsp:cNvSpPr/>
      </dsp:nvSpPr>
      <dsp:spPr>
        <a:xfrm>
          <a:off x="6238748" y="1890188"/>
          <a:ext cx="528338" cy="618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6238748" y="2013799"/>
        <a:ext cx="369837" cy="370834"/>
      </dsp:txXfrm>
    </dsp:sp>
    <dsp:sp modelId="{E8D3CA21-6244-409F-9C0D-2D8E15B805D1}">
      <dsp:nvSpPr>
        <dsp:cNvPr id="0" name=""/>
        <dsp:cNvSpPr/>
      </dsp:nvSpPr>
      <dsp:spPr>
        <a:xfrm>
          <a:off x="6986397" y="1311383"/>
          <a:ext cx="2492164" cy="177566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Cultura de masas</a:t>
          </a:r>
          <a:endParaRPr lang="es-ES" sz="1800" kern="1200" dirty="0"/>
        </a:p>
      </dsp:txBody>
      <dsp:txXfrm>
        <a:off x="7038404" y="1363390"/>
        <a:ext cx="2388150" cy="1671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F6C90-F5D9-43EA-80F5-42BA22346271}">
      <dsp:nvSpPr>
        <dsp:cNvPr id="0" name=""/>
        <dsp:cNvSpPr/>
      </dsp:nvSpPr>
      <dsp:spPr>
        <a:xfrm>
          <a:off x="1019182" y="0"/>
          <a:ext cx="7502525"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8D234-6B5A-4D66-84A3-5348136AEBA2}">
      <dsp:nvSpPr>
        <dsp:cNvPr id="0" name=""/>
        <dsp:cNvSpPr/>
      </dsp:nvSpPr>
      <dsp:spPr>
        <a:xfrm>
          <a:off x="299101" y="1305401"/>
          <a:ext cx="2647950" cy="174053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Muestro No Probabilístico convencional </a:t>
          </a:r>
          <a:endParaRPr lang="es-ES" sz="2800" kern="1200" dirty="0"/>
        </a:p>
      </dsp:txBody>
      <dsp:txXfrm>
        <a:off x="384067" y="1390367"/>
        <a:ext cx="2478018" cy="1570603"/>
      </dsp:txXfrm>
    </dsp:sp>
    <dsp:sp modelId="{FF43AA3A-AA9A-4F0F-BC0E-0C57C8F0BF74}">
      <dsp:nvSpPr>
        <dsp:cNvPr id="0" name=""/>
        <dsp:cNvSpPr/>
      </dsp:nvSpPr>
      <dsp:spPr>
        <a:xfrm>
          <a:off x="3089274" y="1305401"/>
          <a:ext cx="2647950" cy="1740535"/>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PEA Pichincha: 13434</a:t>
          </a:r>
        </a:p>
        <a:p>
          <a:pPr lvl="0" algn="ctr" defTabSz="1244600">
            <a:lnSpc>
              <a:spcPct val="90000"/>
            </a:lnSpc>
            <a:spcBef>
              <a:spcPct val="0"/>
            </a:spcBef>
            <a:spcAft>
              <a:spcPct val="35000"/>
            </a:spcAft>
          </a:pPr>
          <a14:m xmlns:a14="http://schemas.microsoft.com/office/drawing/2010/main">
            <m:oMath xmlns:m="http://schemas.openxmlformats.org/officeDocument/2006/math">
              <m:r>
                <a:rPr lang="es-ES" sz="2800" b="0" i="1" kern="1200" smtClean="0">
                  <a:latin typeface="Cambria Math" panose="02040503050406030204" pitchFamily="18" charset="0"/>
                </a:rPr>
                <m:t>𝑀𝑢𝑒𝑠𝑡𝑟𝑎</m:t>
              </m:r>
              <m:r>
                <a:rPr lang="es-ES" sz="2800" b="0" i="1" kern="1200" smtClean="0">
                  <a:latin typeface="Cambria Math" panose="02040503050406030204" pitchFamily="18" charset="0"/>
                </a:rPr>
                <m:t>:</m:t>
              </m:r>
            </m:oMath>
          </a14:m>
          <a:r>
            <a:rPr lang="es-EC" sz="2800" kern="1200" dirty="0" smtClean="0"/>
            <a:t> 374</a:t>
          </a:r>
        </a:p>
      </dsp:txBody>
      <dsp:txXfrm>
        <a:off x="3174240" y="1390367"/>
        <a:ext cx="2478018" cy="1570603"/>
      </dsp:txXfrm>
    </dsp:sp>
    <dsp:sp modelId="{53BF5480-A432-43CC-925F-4F564C890874}">
      <dsp:nvSpPr>
        <dsp:cNvPr id="0" name=""/>
        <dsp:cNvSpPr/>
      </dsp:nvSpPr>
      <dsp:spPr>
        <a:xfrm>
          <a:off x="5879448" y="1305401"/>
          <a:ext cx="2647950" cy="1740535"/>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Encuestas y entrevistas</a:t>
          </a:r>
          <a:endParaRPr lang="es-ES" sz="2800" kern="1200" dirty="0"/>
        </a:p>
      </dsp:txBody>
      <dsp:txXfrm>
        <a:off x="5964414" y="1390367"/>
        <a:ext cx="2478018" cy="1570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EA009D4-FB43-4AEC-A6D9-93B0EF194E4A}" type="datetimeFigureOut">
              <a:rPr lang="es-ES" smtClean="0"/>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268402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EA009D4-FB43-4AEC-A6D9-93B0EF194E4A}" type="datetimeFigureOut">
              <a:rPr lang="es-ES" smtClean="0"/>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426525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EA009D4-FB43-4AEC-A6D9-93B0EF194E4A}" type="datetimeFigureOut">
              <a:rPr lang="es-ES" smtClean="0"/>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23869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EA009D4-FB43-4AEC-A6D9-93B0EF194E4A}" type="datetimeFigureOut">
              <a:rPr lang="es-ES" smtClean="0"/>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115833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EA009D4-FB43-4AEC-A6D9-93B0EF194E4A}" type="datetimeFigureOut">
              <a:rPr lang="es-ES" smtClean="0"/>
              <a:t>22/11/2017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357215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EA009D4-FB43-4AEC-A6D9-93B0EF194E4A}" type="datetimeFigureOut">
              <a:rPr lang="es-ES" smtClean="0"/>
              <a:t>22/11/2017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262621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EA009D4-FB43-4AEC-A6D9-93B0EF194E4A}" type="datetimeFigureOut">
              <a:rPr lang="es-ES" smtClean="0"/>
              <a:t>22/11/2017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356871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EA009D4-FB43-4AEC-A6D9-93B0EF194E4A}" type="datetimeFigureOut">
              <a:rPr lang="es-ES" smtClean="0"/>
              <a:t>22/11/2017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202947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A009D4-FB43-4AEC-A6D9-93B0EF194E4A}" type="datetimeFigureOut">
              <a:rPr lang="es-ES" smtClean="0"/>
              <a:t>22/11/2017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284419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EA009D4-FB43-4AEC-A6D9-93B0EF194E4A}" type="datetimeFigureOut">
              <a:rPr lang="es-ES" smtClean="0"/>
              <a:t>22/11/2017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294816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EA009D4-FB43-4AEC-A6D9-93B0EF194E4A}" type="datetimeFigureOut">
              <a:rPr lang="es-ES" smtClean="0"/>
              <a:t>22/11/2017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254E1B8-4AB4-4A66-9605-9E1339158F59}" type="slidenum">
              <a:rPr lang="es-ES" smtClean="0"/>
              <a:t>‹Nº›</a:t>
            </a:fld>
            <a:endParaRPr lang="es-ES"/>
          </a:p>
        </p:txBody>
      </p:sp>
    </p:spTree>
    <p:extLst>
      <p:ext uri="{BB962C8B-B14F-4D97-AF65-F5344CB8AC3E}">
        <p14:creationId xmlns:p14="http://schemas.microsoft.com/office/powerpoint/2010/main" val="315477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009D4-FB43-4AEC-A6D9-93B0EF194E4A}" type="datetimeFigureOut">
              <a:rPr lang="es-ES" smtClean="0"/>
              <a:t>22/11/2017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4E1B8-4AB4-4A66-9605-9E1339158F59}" type="slidenum">
              <a:rPr lang="es-ES" smtClean="0"/>
              <a:t>‹Nº›</a:t>
            </a:fld>
            <a:endParaRPr lang="es-ES"/>
          </a:p>
        </p:txBody>
      </p:sp>
    </p:spTree>
    <p:extLst>
      <p:ext uri="{BB962C8B-B14F-4D97-AF65-F5344CB8AC3E}">
        <p14:creationId xmlns:p14="http://schemas.microsoft.com/office/powerpoint/2010/main" val="70019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6.xml"/><Relationship Id="rId7" Type="http://schemas.microsoft.com/office/2007/relationships/diagramDrawing" Target="../diagrams/drawing5.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53900" cy="6908800"/>
          </a:xfrm>
          <a:prstGeom prst="rect">
            <a:avLst/>
          </a:prstGeom>
        </p:spPr>
      </p:pic>
      <p:sp>
        <p:nvSpPr>
          <p:cNvPr id="2" name="Título 1"/>
          <p:cNvSpPr>
            <a:spLocks noGrp="1"/>
          </p:cNvSpPr>
          <p:nvPr>
            <p:ph type="ctrTitle"/>
          </p:nvPr>
        </p:nvSpPr>
        <p:spPr/>
        <p:txBody>
          <a:bodyPr>
            <a:normAutofit/>
          </a:bodyPr>
          <a:lstStyle/>
          <a:p>
            <a:r>
              <a:rPr lang="es-ES" sz="2800" dirty="0" smtClean="0">
                <a:latin typeface="Arial" panose="020B0604020202020204" pitchFamily="34" charset="0"/>
                <a:cs typeface="Arial" panose="020B0604020202020204" pitchFamily="34" charset="0"/>
              </a:rPr>
              <a:t>INGENIERIA EN ADMINISTRACIÓN TURÍSTICA Y HOTELERA</a:t>
            </a:r>
            <a:br>
              <a:rPr lang="es-ES" sz="2800" dirty="0" smtClean="0">
                <a:latin typeface="Arial" panose="020B0604020202020204" pitchFamily="34" charset="0"/>
                <a:cs typeface="Arial" panose="020B0604020202020204" pitchFamily="34" charset="0"/>
              </a:rPr>
            </a:br>
            <a:r>
              <a:rPr lang="es-ES" sz="2800" dirty="0">
                <a:latin typeface="Arial" panose="020B0604020202020204" pitchFamily="34" charset="0"/>
                <a:cs typeface="Arial" panose="020B0604020202020204" pitchFamily="34" charset="0"/>
              </a:rPr>
              <a:t/>
            </a:r>
            <a:br>
              <a:rPr lang="es-ES" sz="2800" dirty="0">
                <a:latin typeface="Arial" panose="020B0604020202020204" pitchFamily="34" charset="0"/>
                <a:cs typeface="Arial" panose="020B0604020202020204" pitchFamily="34" charset="0"/>
              </a:rPr>
            </a:br>
            <a:r>
              <a:rPr lang="es-ES" sz="3600" dirty="0" smtClean="0">
                <a:latin typeface="Arial" panose="020B0604020202020204" pitchFamily="34" charset="0"/>
                <a:cs typeface="Arial" panose="020B0604020202020204" pitchFamily="34" charset="0"/>
              </a:rPr>
              <a:t>DEFENSA DEL TRABAJO DE TITULACIÓN</a:t>
            </a:r>
            <a:endParaRPr lang="es-ES" sz="36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24000" y="4007284"/>
            <a:ext cx="9144000" cy="1655762"/>
          </a:xfrm>
        </p:spPr>
        <p:txBody>
          <a:bodyPr>
            <a:normAutofit lnSpcReduction="10000"/>
          </a:bodyPr>
          <a:lstStyle/>
          <a:p>
            <a:r>
              <a:rPr lang="es-ES" dirty="0" smtClean="0">
                <a:latin typeface="Arial" panose="020B0604020202020204" pitchFamily="34" charset="0"/>
                <a:cs typeface="Arial" panose="020B0604020202020204" pitchFamily="34" charset="0"/>
              </a:rPr>
              <a:t>TEMA: Fomento de la cultura a través de los Teatros Emblemáticos como producto turístico en la ciudad de Quito</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Autor: Yomaira Páez</a:t>
            </a:r>
            <a:endParaRPr lang="es-ES" dirty="0">
              <a:latin typeface="Arial" panose="020B0604020202020204" pitchFamily="34" charset="0"/>
              <a:cs typeface="Arial" panose="020B0604020202020204" pitchFamily="34" charset="0"/>
            </a:endParaRPr>
          </a:p>
        </p:txBody>
      </p:sp>
      <p:pic>
        <p:nvPicPr>
          <p:cNvPr id="4" name="Imagen 3" descr="C:\Users\Home\Pictures\sello-espe.jpg"/>
          <p:cNvPicPr/>
          <p:nvPr/>
        </p:nvPicPr>
        <p:blipFill>
          <a:blip r:embed="rId3">
            <a:extLst>
              <a:ext uri="{28A0092B-C50C-407E-A947-70E740481C1C}">
                <a14:useLocalDpi xmlns:a14="http://schemas.microsoft.com/office/drawing/2010/main" val="0"/>
              </a:ext>
            </a:extLst>
          </a:blip>
          <a:srcRect/>
          <a:stretch>
            <a:fillRect/>
          </a:stretch>
        </p:blipFill>
        <p:spPr bwMode="auto">
          <a:xfrm>
            <a:off x="3934691" y="625042"/>
            <a:ext cx="3507653" cy="833755"/>
          </a:xfrm>
          <a:prstGeom prst="rect">
            <a:avLst/>
          </a:prstGeom>
          <a:noFill/>
          <a:ln>
            <a:noFill/>
          </a:ln>
        </p:spPr>
      </p:pic>
    </p:spTree>
    <p:extLst>
      <p:ext uri="{BB962C8B-B14F-4D97-AF65-F5344CB8AC3E}">
        <p14:creationId xmlns:p14="http://schemas.microsoft.com/office/powerpoint/2010/main" val="40029030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44"/>
            <a:ext cx="12192000" cy="6890543"/>
          </a:xfrm>
          <a:prstGeom prst="rect">
            <a:avLst/>
          </a:prstGeom>
        </p:spPr>
      </p:pic>
      <p:sp>
        <p:nvSpPr>
          <p:cNvPr id="2" name="Título 1"/>
          <p:cNvSpPr>
            <a:spLocks noGrp="1"/>
          </p:cNvSpPr>
          <p:nvPr>
            <p:ph type="title"/>
          </p:nvPr>
        </p:nvSpPr>
        <p:spPr/>
        <p:txBody>
          <a:bodyPr/>
          <a:lstStyle/>
          <a:p>
            <a:r>
              <a:rPr lang="es-ES" b="1" dirty="0" smtClean="0">
                <a:latin typeface="Arial" panose="020B0604020202020204" pitchFamily="34" charset="0"/>
                <a:cs typeface="Arial" panose="020B0604020202020204" pitchFamily="34" charset="0"/>
              </a:rPr>
              <a:t>METOLOGÍA</a:t>
            </a:r>
            <a:endParaRPr lang="es-ES"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6" name="Marcador de contenido 5"/>
              <p:cNvGraphicFramePr>
                <a:graphicFrameLocks noGrp="1"/>
              </p:cNvGraphicFramePr>
              <p:nvPr>
                <p:ph idx="1"/>
                <p:extLst>
                  <p:ext uri="{D42A27DB-BD31-4B8C-83A1-F6EECF244321}">
                    <p14:modId xmlns:p14="http://schemas.microsoft.com/office/powerpoint/2010/main" val="2575339786"/>
                  </p:ext>
                </p:extLst>
              </p:nvPr>
            </p:nvGraphicFramePr>
            <p:xfrm>
              <a:off x="1473200" y="1918889"/>
              <a:ext cx="88265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6" name="Marcador de contenido 5"/>
              <p:cNvGraphicFramePr>
                <a:graphicFrameLocks noGrp="1"/>
              </p:cNvGraphicFramePr>
              <p:nvPr>
                <p:ph idx="1"/>
                <p:extLst>
                  <p:ext uri="{D42A27DB-BD31-4B8C-83A1-F6EECF244321}">
                    <p14:modId xmlns:p14="http://schemas.microsoft.com/office/powerpoint/2010/main" val="2575339786"/>
                  </p:ext>
                </p:extLst>
              </p:nvPr>
            </p:nvGraphicFramePr>
            <p:xfrm>
              <a:off x="1473200" y="1918889"/>
              <a:ext cx="88265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9" name="Imagen 8"/>
          <p:cNvPicPr>
            <a:picLocks noChangeAspect="1"/>
          </p:cNvPicPr>
          <p:nvPr/>
        </p:nvPicPr>
        <p:blipFill rotWithShape="1">
          <a:blip r:embed="rId12" cstate="print">
            <a:extLst>
              <a:ext uri="{28A0092B-C50C-407E-A947-70E740481C1C}">
                <a14:useLocalDpi xmlns:a14="http://schemas.microsoft.com/office/drawing/2010/main" val="0"/>
              </a:ext>
            </a:extLst>
          </a:blip>
          <a:srcRect l="15447" t="6273" r="13414" b="14269"/>
          <a:stretch/>
        </p:blipFill>
        <p:spPr>
          <a:xfrm>
            <a:off x="9423400" y="365125"/>
            <a:ext cx="2222500" cy="2654300"/>
          </a:xfrm>
          <a:prstGeom prst="rect">
            <a:avLst/>
          </a:prstGeom>
        </p:spPr>
      </p:pic>
    </p:spTree>
    <p:extLst>
      <p:ext uri="{BB962C8B-B14F-4D97-AF65-F5344CB8AC3E}">
        <p14:creationId xmlns:p14="http://schemas.microsoft.com/office/powerpoint/2010/main" val="363182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lstStyle/>
          <a:p>
            <a:pPr algn="ctr"/>
            <a:r>
              <a:rPr lang="es-ES" b="1" dirty="0" smtClean="0">
                <a:latin typeface="Arial" panose="020B0604020202020204" pitchFamily="34" charset="0"/>
                <a:cs typeface="Arial" panose="020B0604020202020204" pitchFamily="34" charset="0"/>
              </a:rPr>
              <a:t>RESULTADOS</a:t>
            </a:r>
            <a:endParaRPr lang="es-ES"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76400"/>
          <a:stretch/>
        </p:blipFill>
        <p:spPr>
          <a:xfrm>
            <a:off x="2159000" y="1404144"/>
            <a:ext cx="1498600" cy="3746500"/>
          </a:xfrm>
        </p:spPr>
      </p:pic>
      <p:sp>
        <p:nvSpPr>
          <p:cNvPr id="5" name="CuadroTexto 4"/>
          <p:cNvSpPr txBox="1"/>
          <p:nvPr/>
        </p:nvSpPr>
        <p:spPr>
          <a:xfrm>
            <a:off x="4203700" y="1692344"/>
            <a:ext cx="4546600" cy="3477875"/>
          </a:xfrm>
          <a:prstGeom prst="rect">
            <a:avLst/>
          </a:prstGeom>
          <a:noFill/>
        </p:spPr>
        <p:txBody>
          <a:bodyPr wrap="square" rtlCol="0">
            <a:spAutoFit/>
          </a:bodyPr>
          <a:lstStyle/>
          <a:p>
            <a:pPr algn="just"/>
            <a:r>
              <a:rPr lang="es-EC" sz="2000" dirty="0" smtClean="0">
                <a:latin typeface="Arial" panose="020B0604020202020204" pitchFamily="34" charset="0"/>
                <a:cs typeface="Arial" panose="020B0604020202020204" pitchFamily="34" charset="0"/>
              </a:rPr>
              <a:t>El 19,5</a:t>
            </a:r>
            <a:r>
              <a:rPr lang="es-EC" sz="2000" dirty="0">
                <a:latin typeface="Arial" panose="020B0604020202020204" pitchFamily="34" charset="0"/>
                <a:cs typeface="Arial" panose="020B0604020202020204" pitchFamily="34" charset="0"/>
              </a:rPr>
              <a:t>% de las personas encuestadas </a:t>
            </a:r>
            <a:r>
              <a:rPr lang="es-EC" sz="2000" dirty="0" smtClean="0">
                <a:latin typeface="Arial" panose="020B0604020202020204" pitchFamily="34" charset="0"/>
                <a:cs typeface="Arial" panose="020B0604020202020204" pitchFamily="34" charset="0"/>
              </a:rPr>
              <a:t>fueron </a:t>
            </a:r>
            <a:r>
              <a:rPr lang="es-EC" sz="2000" dirty="0">
                <a:latin typeface="Arial" panose="020B0604020202020204" pitchFamily="34" charset="0"/>
                <a:cs typeface="Arial" panose="020B0604020202020204" pitchFamily="34" charset="0"/>
              </a:rPr>
              <a:t>jóvenes con edades comprendidas entre los 20 y 23 años de edad, el 51,6% de las personas indagadas corresponde al género </a:t>
            </a:r>
            <a:r>
              <a:rPr lang="es-EC" sz="2000" dirty="0" smtClean="0">
                <a:latin typeface="Arial" panose="020B0604020202020204" pitchFamily="34" charset="0"/>
                <a:cs typeface="Arial" panose="020B0604020202020204" pitchFamily="34" charset="0"/>
              </a:rPr>
              <a:t>masculino.</a:t>
            </a:r>
          </a:p>
          <a:p>
            <a:pPr algn="just"/>
            <a:endParaRPr lang="es-EC" sz="2000" dirty="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E</a:t>
            </a:r>
            <a:r>
              <a:rPr lang="es-EC" sz="2000" dirty="0" smtClean="0">
                <a:latin typeface="Arial" panose="020B0604020202020204" pitchFamily="34" charset="0"/>
                <a:cs typeface="Arial" panose="020B0604020202020204" pitchFamily="34" charset="0"/>
              </a:rPr>
              <a:t>l </a:t>
            </a:r>
            <a:r>
              <a:rPr lang="es-EC" sz="2000" dirty="0">
                <a:latin typeface="Arial" panose="020B0604020202020204" pitchFamily="34" charset="0"/>
                <a:cs typeface="Arial" panose="020B0604020202020204" pitchFamily="34" charset="0"/>
              </a:rPr>
              <a:t>42% de los encuestados son solteros mientras que el 48,7% de la ciudadanía cuenta con nivel superior de </a:t>
            </a:r>
            <a:r>
              <a:rPr lang="es-EC" sz="2000" dirty="0" smtClean="0">
                <a:latin typeface="Arial" panose="020B0604020202020204" pitchFamily="34" charset="0"/>
                <a:cs typeface="Arial" panose="020B0604020202020204" pitchFamily="34" charset="0"/>
              </a:rPr>
              <a:t>educación.</a:t>
            </a:r>
            <a:endParaRPr lang="es-ES" sz="20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38141" r="45357"/>
          <a:stretch/>
        </p:blipFill>
        <p:spPr>
          <a:xfrm>
            <a:off x="9156701" y="1404144"/>
            <a:ext cx="1371600" cy="3766075"/>
          </a:xfrm>
          <a:prstGeom prst="rect">
            <a:avLst/>
          </a:prstGeom>
        </p:spPr>
      </p:pic>
    </p:spTree>
    <p:extLst>
      <p:ext uri="{BB962C8B-B14F-4D97-AF65-F5344CB8AC3E}">
        <p14:creationId xmlns:p14="http://schemas.microsoft.com/office/powerpoint/2010/main" val="286645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53900" cy="6908800"/>
          </a:xfrm>
          <a:prstGeom prst="rect">
            <a:avLst/>
          </a:prstGeom>
        </p:spPr>
      </p:pic>
      <p:sp>
        <p:nvSpPr>
          <p:cNvPr id="2" name="Título 1"/>
          <p:cNvSpPr>
            <a:spLocks noGrp="1"/>
          </p:cNvSpPr>
          <p:nvPr>
            <p:ph type="title"/>
          </p:nvPr>
        </p:nvSpPr>
        <p:spPr/>
        <p:txBody>
          <a:bodyPr/>
          <a:lstStyle/>
          <a:p>
            <a:pPr algn="ctr"/>
            <a:r>
              <a:rPr lang="es-EC" dirty="0">
                <a:latin typeface="Arial" panose="020B0604020202020204" pitchFamily="34" charset="0"/>
                <a:cs typeface="Arial" panose="020B0604020202020204" pitchFamily="34" charset="0"/>
              </a:rPr>
              <a:t>Interés por las actividades culturales</a:t>
            </a:r>
            <a:endParaRPr lang="es-ES" dirty="0">
              <a:latin typeface="Arial" panose="020B0604020202020204" pitchFamily="34" charset="0"/>
              <a:cs typeface="Arial" panose="020B0604020202020204" pitchFamily="34" charset="0"/>
            </a:endParaRPr>
          </a:p>
        </p:txBody>
      </p:sp>
      <p:pic>
        <p:nvPicPr>
          <p:cNvPr id="4" name="Marcador de contenido 3"/>
          <p:cNvPicPr>
            <a:picLocks noGrp="1"/>
          </p:cNvPicPr>
          <p:nvPr>
            <p:ph idx="1"/>
          </p:nvPr>
        </p:nvPicPr>
        <p:blipFill rotWithShape="1">
          <a:blip r:embed="rId3">
            <a:extLst>
              <a:ext uri="{28A0092B-C50C-407E-A947-70E740481C1C}">
                <a14:useLocalDpi xmlns:a14="http://schemas.microsoft.com/office/drawing/2010/main" val="0"/>
              </a:ext>
            </a:extLst>
          </a:blip>
          <a:srcRect b="6432"/>
          <a:stretch/>
        </p:blipFill>
        <p:spPr bwMode="auto">
          <a:xfrm>
            <a:off x="648677" y="1570833"/>
            <a:ext cx="7899276" cy="4351338"/>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3837209" y="5922171"/>
            <a:ext cx="1522212" cy="339773"/>
          </a:xfrm>
          <a:prstGeom prst="rect">
            <a:avLst/>
          </a:prstGeom>
        </p:spPr>
        <p:txBody>
          <a:bodyPr wrap="none">
            <a:spAutoFit/>
          </a:bodyPr>
          <a:lstStyle/>
          <a:p>
            <a:pPr algn="ctr">
              <a:lnSpc>
                <a:spcPct val="15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Autor: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Yomaira</a:t>
            </a:r>
            <a:r>
              <a:rPr lang="es-EC" sz="1200" dirty="0">
                <a:latin typeface="Times New Roman" panose="02020603050405020304" pitchFamily="18" charset="0"/>
                <a:ea typeface="Calibri" panose="020F0502020204030204" pitchFamily="34" charset="0"/>
                <a:cs typeface="Times New Roman" panose="02020603050405020304" pitchFamily="18" charset="0"/>
              </a:rPr>
              <a:t> Páez</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903126" y="1695232"/>
            <a:ext cx="2933700" cy="3416320"/>
          </a:xfrm>
          <a:prstGeom prst="rect">
            <a:avLst/>
          </a:prstGeom>
          <a:ln>
            <a:solidFill>
              <a:schemeClr val="accent1">
                <a:lumMod val="50000"/>
              </a:schemeClr>
            </a:solidFill>
          </a:ln>
        </p:spPr>
        <p:txBody>
          <a:bodyPr wrap="square">
            <a:spAutoFit/>
          </a:bodyPr>
          <a:lstStyle/>
          <a:p>
            <a:pPr algn="just"/>
            <a:r>
              <a:rPr lang="es-EC" dirty="0" smtClean="0">
                <a:latin typeface="Arial" panose="020B0604020202020204" pitchFamily="34" charset="0"/>
                <a:ea typeface="Calibri" panose="020F0502020204030204" pitchFamily="34" charset="0"/>
                <a:cs typeface="Arial" panose="020B0604020202020204" pitchFamily="34" charset="0"/>
              </a:rPr>
              <a:t>El 42,5</a:t>
            </a:r>
            <a:r>
              <a:rPr lang="es-EC" dirty="0">
                <a:latin typeface="Arial" panose="020B0604020202020204" pitchFamily="34" charset="0"/>
                <a:ea typeface="Calibri" panose="020F0502020204030204" pitchFamily="34" charset="0"/>
                <a:cs typeface="Arial" panose="020B0604020202020204" pitchFamily="34" charset="0"/>
              </a:rPr>
              <a:t>%  prefieren la música como actividad </a:t>
            </a:r>
            <a:r>
              <a:rPr lang="es-EC" dirty="0" smtClean="0">
                <a:latin typeface="Arial" panose="020B0604020202020204" pitchFamily="34" charset="0"/>
                <a:ea typeface="Calibri" panose="020F0502020204030204" pitchFamily="34" charset="0"/>
                <a:cs typeface="Arial" panose="020B0604020202020204" pitchFamily="34" charset="0"/>
              </a:rPr>
              <a:t>cultural.</a:t>
            </a:r>
          </a:p>
          <a:p>
            <a:pPr algn="just"/>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Entre los tipos de artes escénicas de más preferencia </a:t>
            </a:r>
            <a:r>
              <a:rPr lang="es-EC" dirty="0" smtClean="0">
                <a:latin typeface="Arial" panose="020B0604020202020204" pitchFamily="34" charset="0"/>
                <a:cs typeface="Arial" panose="020B0604020202020204" pitchFamily="34" charset="0"/>
              </a:rPr>
              <a:t>en </a:t>
            </a:r>
            <a:r>
              <a:rPr lang="es-EC" dirty="0">
                <a:latin typeface="Arial" panose="020B0604020202020204" pitchFamily="34" charset="0"/>
                <a:cs typeface="Arial" panose="020B0604020202020204" pitchFamily="34" charset="0"/>
              </a:rPr>
              <a:t>cuando al teatro, </a:t>
            </a:r>
            <a:r>
              <a:rPr lang="es-EC" dirty="0" smtClean="0">
                <a:latin typeface="Arial" panose="020B0604020202020204" pitchFamily="34" charset="0"/>
                <a:cs typeface="Arial" panose="020B0604020202020204" pitchFamily="34" charset="0"/>
              </a:rPr>
              <a:t>la comedia, en la </a:t>
            </a:r>
            <a:r>
              <a:rPr lang="es-EC" dirty="0">
                <a:latin typeface="Arial" panose="020B0604020202020204" pitchFamily="34" charset="0"/>
                <a:cs typeface="Arial" panose="020B0604020202020204" pitchFamily="34" charset="0"/>
              </a:rPr>
              <a:t>música, el </a:t>
            </a:r>
            <a:r>
              <a:rPr lang="es-EC" dirty="0" smtClean="0">
                <a:latin typeface="Arial" panose="020B0604020202020204" pitchFamily="34" charset="0"/>
                <a:cs typeface="Arial" panose="020B0604020202020204" pitchFamily="34" charset="0"/>
              </a:rPr>
              <a:t>pop, en </a:t>
            </a:r>
            <a:r>
              <a:rPr lang="es-EC" dirty="0">
                <a:latin typeface="Arial" panose="020B0604020202020204" pitchFamily="34" charset="0"/>
                <a:cs typeface="Arial" panose="020B0604020202020204" pitchFamily="34" charset="0"/>
              </a:rPr>
              <a:t>la danza, </a:t>
            </a: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danza folklórica y en la literatura, las obras </a:t>
            </a:r>
            <a:r>
              <a:rPr lang="es-EC" dirty="0" smtClean="0">
                <a:latin typeface="Arial" panose="020B0604020202020204" pitchFamily="34" charset="0"/>
                <a:cs typeface="Arial" panose="020B0604020202020204" pitchFamily="34" charset="0"/>
              </a:rPr>
              <a:t>de ficción.</a:t>
            </a:r>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0289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53900" cy="6908800"/>
          </a:xfrm>
          <a:prstGeom prst="rect">
            <a:avLst/>
          </a:prstGeom>
        </p:spPr>
      </p:pic>
      <p:sp>
        <p:nvSpPr>
          <p:cNvPr id="2" name="Título 1"/>
          <p:cNvSpPr>
            <a:spLocks noGrp="1"/>
          </p:cNvSpPr>
          <p:nvPr>
            <p:ph type="title"/>
          </p:nvPr>
        </p:nvSpPr>
        <p:spPr/>
        <p:txBody>
          <a:bodyPr/>
          <a:lstStyle/>
          <a:p>
            <a:r>
              <a:rPr lang="es-EC" b="1" dirty="0"/>
              <a:t>Aspecto relevante de las actividades </a:t>
            </a:r>
            <a:r>
              <a:rPr lang="es-EC" b="1" dirty="0" smtClean="0"/>
              <a:t>culturales</a:t>
            </a:r>
            <a:endParaRPr lang="es-ES" dirty="0"/>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597025"/>
            <a:ext cx="7391194" cy="4351338"/>
          </a:xfrm>
          <a:prstGeom prst="rect">
            <a:avLst/>
          </a:prstGeom>
          <a:noFill/>
          <a:ln>
            <a:noFill/>
          </a:ln>
        </p:spPr>
      </p:pic>
      <p:sp>
        <p:nvSpPr>
          <p:cNvPr id="5" name="Rectángulo 4"/>
          <p:cNvSpPr/>
          <p:nvPr/>
        </p:nvSpPr>
        <p:spPr>
          <a:xfrm>
            <a:off x="3837209" y="5922171"/>
            <a:ext cx="1522212" cy="339773"/>
          </a:xfrm>
          <a:prstGeom prst="rect">
            <a:avLst/>
          </a:prstGeom>
        </p:spPr>
        <p:txBody>
          <a:bodyPr wrap="none">
            <a:spAutoFit/>
          </a:bodyPr>
          <a:lstStyle/>
          <a:p>
            <a:pPr algn="ctr">
              <a:lnSpc>
                <a:spcPct val="15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Autor: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Yomaira</a:t>
            </a:r>
            <a:r>
              <a:rPr lang="es-EC" sz="1200" dirty="0">
                <a:latin typeface="Times New Roman" panose="02020603050405020304" pitchFamily="18" charset="0"/>
                <a:ea typeface="Calibri" panose="020F0502020204030204" pitchFamily="34" charset="0"/>
                <a:cs typeface="Times New Roman" panose="02020603050405020304" pitchFamily="18" charset="0"/>
              </a:rPr>
              <a:t> Páez</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610600" y="2796600"/>
            <a:ext cx="2933700" cy="1200329"/>
          </a:xfrm>
          <a:prstGeom prst="rect">
            <a:avLst/>
          </a:prstGeom>
          <a:ln>
            <a:solidFill>
              <a:schemeClr val="accent1">
                <a:lumMod val="50000"/>
              </a:schemeClr>
            </a:solidFill>
          </a:ln>
        </p:spPr>
        <p:txBody>
          <a:bodyPr wrap="square">
            <a:spAutoFit/>
          </a:bodyPr>
          <a:lstStyle/>
          <a:p>
            <a:pPr algn="just"/>
            <a:r>
              <a:rPr lang="es-EC" dirty="0" smtClean="0">
                <a:latin typeface="Arial" panose="020B0604020202020204" pitchFamily="34" charset="0"/>
                <a:cs typeface="Arial" panose="020B0604020202020204" pitchFamily="34" charset="0"/>
              </a:rPr>
              <a:t>El 50,8</a:t>
            </a:r>
            <a:r>
              <a:rPr lang="es-EC" dirty="0">
                <a:latin typeface="Arial" panose="020B0604020202020204" pitchFamily="34" charset="0"/>
                <a:cs typeface="Arial" panose="020B0604020202020204" pitchFamily="34" charset="0"/>
              </a:rPr>
              <a:t>% les llama más la atención las actividades que se ofertan en los eventos </a:t>
            </a:r>
            <a:r>
              <a:rPr lang="es-EC" dirty="0" smtClean="0">
                <a:latin typeface="Arial" panose="020B0604020202020204" pitchFamily="34" charset="0"/>
                <a:cs typeface="Arial" panose="020B0604020202020204" pitchFamily="34" charset="0"/>
              </a:rPr>
              <a:t>culturales.</a:t>
            </a:r>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807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53900" cy="6908800"/>
          </a:xfrm>
          <a:prstGeom prst="rect">
            <a:avLst/>
          </a:prstGeom>
        </p:spPr>
      </p:pic>
      <p:sp>
        <p:nvSpPr>
          <p:cNvPr id="2" name="Título 1"/>
          <p:cNvSpPr>
            <a:spLocks noGrp="1"/>
          </p:cNvSpPr>
          <p:nvPr>
            <p:ph type="title"/>
          </p:nvPr>
        </p:nvSpPr>
        <p:spPr/>
        <p:txBody>
          <a:bodyPr>
            <a:normAutofit/>
          </a:bodyPr>
          <a:lstStyle/>
          <a:p>
            <a:pPr algn="ctr"/>
            <a:r>
              <a:rPr lang="es-EC" sz="3200" dirty="0">
                <a:latin typeface="Arial" panose="020B0604020202020204" pitchFamily="34" charset="0"/>
                <a:cs typeface="Arial" panose="020B0604020202020204" pitchFamily="34" charset="0"/>
              </a:rPr>
              <a:t>Asistencia a los teatros del Centro Histórico de Quito</a:t>
            </a:r>
            <a:endParaRPr lang="es-ES" sz="3200" dirty="0">
              <a:latin typeface="Arial" panose="020B0604020202020204" pitchFamily="34" charset="0"/>
              <a:cs typeface="Arial" panose="020B0604020202020204" pitchFamily="34" charset="0"/>
            </a:endParaRPr>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0903" y="1431925"/>
            <a:ext cx="7391194" cy="4351338"/>
          </a:xfrm>
          <a:prstGeom prst="rect">
            <a:avLst/>
          </a:prstGeom>
          <a:noFill/>
          <a:ln>
            <a:noFill/>
          </a:ln>
        </p:spPr>
      </p:pic>
      <p:sp>
        <p:nvSpPr>
          <p:cNvPr id="5" name="Rectángulo 4"/>
          <p:cNvSpPr/>
          <p:nvPr/>
        </p:nvSpPr>
        <p:spPr>
          <a:xfrm>
            <a:off x="3837209" y="5922171"/>
            <a:ext cx="1522212" cy="339773"/>
          </a:xfrm>
          <a:prstGeom prst="rect">
            <a:avLst/>
          </a:prstGeom>
        </p:spPr>
        <p:txBody>
          <a:bodyPr wrap="none">
            <a:spAutoFit/>
          </a:bodyPr>
          <a:lstStyle/>
          <a:p>
            <a:pPr algn="ctr">
              <a:lnSpc>
                <a:spcPct val="15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Autor: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Yomaira</a:t>
            </a:r>
            <a:r>
              <a:rPr lang="es-EC" sz="1200" dirty="0">
                <a:latin typeface="Times New Roman" panose="02020603050405020304" pitchFamily="18" charset="0"/>
                <a:ea typeface="Calibri" panose="020F0502020204030204" pitchFamily="34" charset="0"/>
                <a:cs typeface="Times New Roman" panose="02020603050405020304" pitchFamily="18" charset="0"/>
              </a:rPr>
              <a:t> Páez</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9004300" y="3136811"/>
            <a:ext cx="2933700" cy="1477328"/>
          </a:xfrm>
          <a:prstGeom prst="rect">
            <a:avLst/>
          </a:prstGeom>
          <a:ln>
            <a:solidFill>
              <a:schemeClr val="accent1">
                <a:lumMod val="50000"/>
              </a:schemeClr>
            </a:solidFill>
          </a:ln>
        </p:spPr>
        <p:txBody>
          <a:bodyPr wrap="square">
            <a:spAutoFit/>
          </a:bodyPr>
          <a:lstStyle/>
          <a:p>
            <a:pPr algn="just"/>
            <a:r>
              <a:rPr lang="es-EC" dirty="0">
                <a:latin typeface="Arial" panose="020B0604020202020204" pitchFamily="34" charset="0"/>
                <a:cs typeface="Arial" panose="020B0604020202020204" pitchFamily="34" charset="0"/>
              </a:rPr>
              <a:t>Un 37,7%  del total de personas asisten por lo menos una vez al año a los teatros del Centro Histórico de </a:t>
            </a:r>
            <a:r>
              <a:rPr lang="es-EC" dirty="0" smtClean="0">
                <a:latin typeface="Arial" panose="020B0604020202020204" pitchFamily="34" charset="0"/>
                <a:cs typeface="Arial" panose="020B0604020202020204" pitchFamily="34" charset="0"/>
              </a:rPr>
              <a:t>Quito.</a:t>
            </a:r>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72503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53900" cy="6908800"/>
          </a:xfrm>
          <a:prstGeom prst="rect">
            <a:avLst/>
          </a:prstGeom>
        </p:spPr>
      </p:pic>
      <p:sp>
        <p:nvSpPr>
          <p:cNvPr id="2" name="Título 1"/>
          <p:cNvSpPr>
            <a:spLocks noGrp="1"/>
          </p:cNvSpPr>
          <p:nvPr>
            <p:ph type="title"/>
          </p:nvPr>
        </p:nvSpPr>
        <p:spPr/>
        <p:txBody>
          <a:bodyPr/>
          <a:lstStyle/>
          <a:p>
            <a:pPr algn="ctr"/>
            <a:r>
              <a:rPr lang="es-EC" dirty="0">
                <a:latin typeface="Arial" panose="020B0604020202020204" pitchFamily="34" charset="0"/>
                <a:cs typeface="Arial" panose="020B0604020202020204" pitchFamily="34" charset="0"/>
              </a:rPr>
              <a:t>Precio de entrada a teatros</a:t>
            </a:r>
            <a:endParaRPr lang="es-ES" dirty="0">
              <a:latin typeface="Arial" panose="020B0604020202020204" pitchFamily="34" charset="0"/>
              <a:cs typeface="Arial" panose="020B0604020202020204" pitchFamily="34" charset="0"/>
            </a:endParaRPr>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2603" y="1457325"/>
            <a:ext cx="7276997" cy="4351338"/>
          </a:xfrm>
          <a:prstGeom prst="rect">
            <a:avLst/>
          </a:prstGeom>
          <a:noFill/>
          <a:ln>
            <a:noFill/>
          </a:ln>
        </p:spPr>
      </p:pic>
      <p:sp>
        <p:nvSpPr>
          <p:cNvPr id="5" name="Rectángulo 4"/>
          <p:cNvSpPr/>
          <p:nvPr/>
        </p:nvSpPr>
        <p:spPr>
          <a:xfrm>
            <a:off x="3837209" y="5922171"/>
            <a:ext cx="1522212" cy="339773"/>
          </a:xfrm>
          <a:prstGeom prst="rect">
            <a:avLst/>
          </a:prstGeom>
        </p:spPr>
        <p:txBody>
          <a:bodyPr wrap="none">
            <a:spAutoFit/>
          </a:bodyPr>
          <a:lstStyle/>
          <a:p>
            <a:pPr algn="ctr">
              <a:lnSpc>
                <a:spcPct val="15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Autor: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Yomaira</a:t>
            </a:r>
            <a:r>
              <a:rPr lang="es-EC" sz="1200" dirty="0">
                <a:latin typeface="Times New Roman" panose="02020603050405020304" pitchFamily="18" charset="0"/>
                <a:ea typeface="Calibri" panose="020F0502020204030204" pitchFamily="34" charset="0"/>
                <a:cs typeface="Times New Roman" panose="02020603050405020304" pitchFamily="18" charset="0"/>
              </a:rPr>
              <a:t> Páez</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623300" y="1884739"/>
            <a:ext cx="2933700" cy="3139321"/>
          </a:xfrm>
          <a:prstGeom prst="rect">
            <a:avLst/>
          </a:prstGeom>
          <a:ln>
            <a:solidFill>
              <a:schemeClr val="accent1">
                <a:lumMod val="50000"/>
              </a:schemeClr>
            </a:solidFill>
          </a:ln>
        </p:spPr>
        <p:txBody>
          <a:bodyPr wrap="square">
            <a:spAutoFit/>
          </a:bodyPr>
          <a:lstStyle/>
          <a:p>
            <a:pPr algn="just"/>
            <a:r>
              <a:rPr lang="es-EC" dirty="0" smtClean="0">
                <a:latin typeface="Arial" panose="020B0604020202020204" pitchFamily="34" charset="0"/>
                <a:cs typeface="Arial" panose="020B0604020202020204" pitchFamily="34" charset="0"/>
              </a:rPr>
              <a:t>En su mayoría el </a:t>
            </a:r>
            <a:r>
              <a:rPr lang="es-EC" dirty="0">
                <a:latin typeface="Arial" panose="020B0604020202020204" pitchFamily="34" charset="0"/>
                <a:cs typeface="Arial" panose="020B0604020202020204" pitchFamily="34" charset="0"/>
              </a:rPr>
              <a:t>precio de entrada a un teatro que el 49,7% de las personas encuestadas sugirieron estuvo en el rango de $1.00-$</a:t>
            </a:r>
            <a:r>
              <a:rPr lang="es-EC" dirty="0" smtClean="0">
                <a:latin typeface="Arial" panose="020B0604020202020204" pitchFamily="34" charset="0"/>
                <a:cs typeface="Arial" panose="020B0604020202020204" pitchFamily="34" charset="0"/>
              </a:rPr>
              <a:t>5.00</a:t>
            </a:r>
          </a:p>
          <a:p>
            <a:pPr algn="just"/>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E</a:t>
            </a:r>
            <a:r>
              <a:rPr lang="es-EC" dirty="0" smtClean="0">
                <a:latin typeface="Arial" panose="020B0604020202020204" pitchFamily="34" charset="0"/>
                <a:cs typeface="Arial" panose="020B0604020202020204" pitchFamily="34" charset="0"/>
              </a:rPr>
              <a:t>l </a:t>
            </a:r>
            <a:r>
              <a:rPr lang="es-EC" dirty="0">
                <a:latin typeface="Arial" panose="020B0604020202020204" pitchFamily="34" charset="0"/>
                <a:cs typeface="Arial" panose="020B0604020202020204" pitchFamily="34" charset="0"/>
              </a:rPr>
              <a:t>horario más idóneo para asistir a un espectáculo de teatro es el día sábado de 19:00 a las 21:00 </a:t>
            </a:r>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39411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3100"/>
          </a:xfrm>
          <a:prstGeom prst="rect">
            <a:avLst/>
          </a:prstGeom>
        </p:spPr>
      </p:pic>
      <p:sp>
        <p:nvSpPr>
          <p:cNvPr id="2" name="Título 1"/>
          <p:cNvSpPr>
            <a:spLocks noGrp="1"/>
          </p:cNvSpPr>
          <p:nvPr>
            <p:ph type="title"/>
          </p:nvPr>
        </p:nvSpPr>
        <p:spPr>
          <a:xfrm>
            <a:off x="838200" y="365125"/>
            <a:ext cx="10515600" cy="981075"/>
          </a:xfrm>
        </p:spPr>
        <p:txBody>
          <a:bodyPr/>
          <a:lstStyle/>
          <a:p>
            <a:r>
              <a:rPr lang="es-ES" dirty="0" smtClean="0">
                <a:latin typeface="Arial" panose="020B0604020202020204" pitchFamily="34" charset="0"/>
                <a:cs typeface="Arial" panose="020B0604020202020204" pitchFamily="34" charset="0"/>
              </a:rPr>
              <a:t>CONCLUSIONES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844800" y="855662"/>
            <a:ext cx="8242300" cy="4572000"/>
          </a:xfrm>
        </p:spPr>
        <p:txBody>
          <a:bodyPr>
            <a:noAutofit/>
          </a:bodyPr>
          <a:lstStyle/>
          <a:p>
            <a:pPr marL="0" indent="0" algn="just">
              <a:buNone/>
            </a:pPr>
            <a:endParaRPr lang="es-ES" sz="1800" dirty="0"/>
          </a:p>
          <a:p>
            <a:pPr lvl="0" algn="just"/>
            <a:r>
              <a:rPr lang="es-EC" sz="1800" dirty="0" smtClean="0">
                <a:latin typeface="Arial" panose="020B0604020202020204" pitchFamily="34" charset="0"/>
                <a:cs typeface="Arial" panose="020B0604020202020204" pitchFamily="34" charset="0"/>
              </a:rPr>
              <a:t>El </a:t>
            </a:r>
            <a:r>
              <a:rPr lang="es-EC" sz="1800" dirty="0">
                <a:latin typeface="Arial" panose="020B0604020202020204" pitchFamily="34" charset="0"/>
                <a:cs typeface="Arial" panose="020B0604020202020204" pitchFamily="34" charset="0"/>
              </a:rPr>
              <a:t>teatro es importante para la ciudad de Quito porque ha impulsado de alguna manera la </a:t>
            </a:r>
            <a:r>
              <a:rPr lang="es-EC" sz="1800" dirty="0" smtClean="0">
                <a:latin typeface="Arial" panose="020B0604020202020204" pitchFamily="34" charset="0"/>
                <a:cs typeface="Arial" panose="020B0604020202020204" pitchFamily="34" charset="0"/>
              </a:rPr>
              <a:t>cultura. </a:t>
            </a:r>
          </a:p>
          <a:p>
            <a:pPr lvl="0" algn="just"/>
            <a:r>
              <a:rPr lang="es-EC" sz="1800" dirty="0" smtClean="0">
                <a:latin typeface="Arial" panose="020B0604020202020204" pitchFamily="34" charset="0"/>
                <a:cs typeface="Arial" panose="020B0604020202020204" pitchFamily="34" charset="0"/>
              </a:rPr>
              <a:t>El </a:t>
            </a:r>
            <a:r>
              <a:rPr lang="es-EC" sz="1800" dirty="0">
                <a:latin typeface="Arial" panose="020B0604020202020204" pitchFamily="34" charset="0"/>
                <a:cs typeface="Arial" panose="020B0604020202020204" pitchFamily="34" charset="0"/>
              </a:rPr>
              <a:t>segmento poblacional con más interés por las artes escénicas ofertadas en los diferentes teatros de Quito son los </a:t>
            </a:r>
            <a:r>
              <a:rPr lang="es-EC" sz="1800" dirty="0" smtClean="0">
                <a:latin typeface="Arial" panose="020B0604020202020204" pitchFamily="34" charset="0"/>
                <a:cs typeface="Arial" panose="020B0604020202020204" pitchFamily="34" charset="0"/>
              </a:rPr>
              <a:t>adultos, por </a:t>
            </a:r>
            <a:r>
              <a:rPr lang="es-EC" sz="1800" dirty="0">
                <a:latin typeface="Arial" panose="020B0604020202020204" pitchFamily="34" charset="0"/>
                <a:cs typeface="Arial" panose="020B0604020202020204" pitchFamily="34" charset="0"/>
              </a:rPr>
              <a:t>lo que se puede concluir que estas personas optan por usar su tiempo libre recreacional en actividades afines a las formas </a:t>
            </a:r>
            <a:r>
              <a:rPr lang="es-EC" sz="1800" dirty="0" smtClean="0">
                <a:latin typeface="Arial" panose="020B0604020202020204" pitchFamily="34" charset="0"/>
                <a:cs typeface="Arial" panose="020B0604020202020204" pitchFamily="34" charset="0"/>
              </a:rPr>
              <a:t>artísticas.</a:t>
            </a:r>
          </a:p>
          <a:p>
            <a:pPr lvl="0" algn="just"/>
            <a:r>
              <a:rPr lang="es-EC" sz="1800" dirty="0" smtClean="0">
                <a:latin typeface="Arial" panose="020B0604020202020204" pitchFamily="34" charset="0"/>
                <a:cs typeface="Arial" panose="020B0604020202020204" pitchFamily="34" charset="0"/>
              </a:rPr>
              <a:t>En </a:t>
            </a:r>
            <a:r>
              <a:rPr lang="es-EC" sz="1800" dirty="0">
                <a:latin typeface="Arial" panose="020B0604020202020204" pitchFamily="34" charset="0"/>
                <a:cs typeface="Arial" panose="020B0604020202020204" pitchFamily="34" charset="0"/>
              </a:rPr>
              <a:t>el Centro Histórico de Quito existieron varios </a:t>
            </a:r>
            <a:r>
              <a:rPr lang="es-EC" sz="1800" dirty="0" smtClean="0">
                <a:latin typeface="Arial" panose="020B0604020202020204" pitchFamily="34" charset="0"/>
                <a:cs typeface="Arial" panose="020B0604020202020204" pitchFamily="34" charset="0"/>
              </a:rPr>
              <a:t>teatros que </a:t>
            </a:r>
            <a:r>
              <a:rPr lang="es-EC" sz="1800" dirty="0">
                <a:latin typeface="Arial" panose="020B0604020202020204" pitchFamily="34" charset="0"/>
                <a:cs typeface="Arial" panose="020B0604020202020204" pitchFamily="34" charset="0"/>
              </a:rPr>
              <a:t>fueron espacios de sociabilización para todos los </a:t>
            </a:r>
            <a:r>
              <a:rPr lang="es-EC" sz="1800" dirty="0" smtClean="0">
                <a:latin typeface="Arial" panose="020B0604020202020204" pitchFamily="34" charset="0"/>
                <a:cs typeface="Arial" panose="020B0604020202020204" pitchFamily="34" charset="0"/>
              </a:rPr>
              <a:t>ciudadanos, </a:t>
            </a:r>
            <a:r>
              <a:rPr lang="es-EC" sz="1800" dirty="0">
                <a:latin typeface="Arial" panose="020B0604020202020204" pitchFamily="34" charset="0"/>
                <a:cs typeface="Arial" panose="020B0604020202020204" pitchFamily="34" charset="0"/>
              </a:rPr>
              <a:t>los mismos que han desaparecido y hoy en día solo se plasman en la historia de Quito. </a:t>
            </a:r>
            <a:endParaRPr lang="es-EC" sz="1800" dirty="0" smtClean="0">
              <a:latin typeface="Arial" panose="020B0604020202020204" pitchFamily="34" charset="0"/>
              <a:cs typeface="Arial" panose="020B0604020202020204" pitchFamily="34" charset="0"/>
            </a:endParaRPr>
          </a:p>
          <a:p>
            <a:pPr lvl="0" algn="just"/>
            <a:r>
              <a:rPr lang="es-EC" sz="1800" dirty="0" smtClean="0">
                <a:latin typeface="Arial" panose="020B0604020202020204" pitchFamily="34" charset="0"/>
                <a:cs typeface="Arial" panose="020B0604020202020204" pitchFamily="34" charset="0"/>
              </a:rPr>
              <a:t>De </a:t>
            </a:r>
            <a:r>
              <a:rPr lang="es-EC" sz="1800" dirty="0">
                <a:latin typeface="Arial" panose="020B0604020202020204" pitchFamily="34" charset="0"/>
                <a:cs typeface="Arial" panose="020B0604020202020204" pitchFamily="34" charset="0"/>
              </a:rPr>
              <a:t>los teatros que actualmente se encuentran abandonados, algunos son propiedad de instituciones públicas como el teatro Atahualpa, al cual no se le da ningún uso, debido a que su remodelación representa una fuerte cantidad económica y no existen los recursos suficientes y en otros casos existen teatros en arriendo o donde se han levantado iglesias, como es el caso del Teatro Alhambra pero no se les da el mismo mantenimiento ni el uso adecuado para el cual fueron creados, es decir que están tan despreocupados que sería muy difícil volver abrir espacios a fines a un teatro en lugres como estos.</a:t>
            </a:r>
            <a:endParaRPr lang="es-ES" sz="1800" dirty="0">
              <a:latin typeface="Arial" panose="020B0604020202020204" pitchFamily="34" charset="0"/>
              <a:cs typeface="Arial" panose="020B0604020202020204" pitchFamily="34" charset="0"/>
            </a:endParaRPr>
          </a:p>
          <a:p>
            <a:pPr marL="0" indent="0" algn="just">
              <a:buNone/>
            </a:pPr>
            <a:endParaRPr lang="es-ES" sz="1800" dirty="0"/>
          </a:p>
        </p:txBody>
      </p:sp>
    </p:spTree>
    <p:extLst>
      <p:ext uri="{BB962C8B-B14F-4D97-AF65-F5344CB8AC3E}">
        <p14:creationId xmlns:p14="http://schemas.microsoft.com/office/powerpoint/2010/main" val="3570503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3100"/>
          </a:xfrm>
          <a:prstGeom prst="rect">
            <a:avLst/>
          </a:prstGeom>
        </p:spPr>
      </p:pic>
      <p:sp>
        <p:nvSpPr>
          <p:cNvPr id="2" name="Título 1"/>
          <p:cNvSpPr>
            <a:spLocks noGrp="1"/>
          </p:cNvSpPr>
          <p:nvPr>
            <p:ph type="title"/>
          </p:nvPr>
        </p:nvSpPr>
        <p:spPr>
          <a:xfrm>
            <a:off x="838200" y="212725"/>
            <a:ext cx="10515600" cy="1325563"/>
          </a:xfrm>
        </p:spPr>
        <p:txBody>
          <a:bodyPr/>
          <a:lstStyle/>
          <a:p>
            <a:r>
              <a:rPr lang="es-ES" dirty="0" smtClean="0">
                <a:latin typeface="Arial" panose="020B0604020202020204" pitchFamily="34" charset="0"/>
                <a:cs typeface="Arial" panose="020B0604020202020204" pitchFamily="34" charset="0"/>
              </a:rPr>
              <a:t>RECOMENDACIONES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048000" y="1155700"/>
            <a:ext cx="8420100" cy="5372100"/>
          </a:xfrm>
        </p:spPr>
        <p:txBody>
          <a:bodyPr>
            <a:normAutofit fontScale="92500" lnSpcReduction="20000"/>
          </a:bodyPr>
          <a:lstStyle/>
          <a:p>
            <a:pPr lvl="0" algn="just"/>
            <a:r>
              <a:rPr lang="es-EC" sz="2600" dirty="0"/>
              <a:t>Se recomienda a las autoridades competentes como el Municipio de Quito, tomar en cuenta los teatros que están abandonados o cerrados para incluirlos en un proyecto de remodelación o readecuación con el fin de rescatar de alguna manera este Patrimonio Cultural, importante para el Centro Histórico de Quito</a:t>
            </a:r>
            <a:r>
              <a:rPr lang="es-EC" sz="2600" dirty="0" smtClean="0"/>
              <a:t>.</a:t>
            </a:r>
            <a:r>
              <a:rPr lang="es-EC" sz="2600" dirty="0"/>
              <a:t> </a:t>
            </a:r>
            <a:endParaRPr lang="es-ES" sz="2600" dirty="0"/>
          </a:p>
          <a:p>
            <a:pPr lvl="0" algn="just"/>
            <a:r>
              <a:rPr lang="es-EC" sz="2600" dirty="0" smtClean="0"/>
              <a:t>La </a:t>
            </a:r>
            <a:r>
              <a:rPr lang="es-EC" sz="2600" dirty="0"/>
              <a:t>oferta cultural de los teatros que de alguna manera se han podido conservar como Patrimonio Cultural, debería ser accesible a todo público, es decir el precio de la entrada debería ser proporcional a la oferta de las actividades y servicios que los teatros brindan, de esta manera se promueve la accesibilidad económica entre estos espacios, generando un interés a los usuarios de estos eventos</a:t>
            </a:r>
            <a:r>
              <a:rPr lang="es-EC" sz="2600" dirty="0" smtClean="0"/>
              <a:t>.</a:t>
            </a:r>
            <a:r>
              <a:rPr lang="es-EC" sz="2600" dirty="0"/>
              <a:t> </a:t>
            </a:r>
            <a:endParaRPr lang="es-ES" sz="2600" dirty="0"/>
          </a:p>
          <a:p>
            <a:pPr lvl="0" algn="just"/>
            <a:r>
              <a:rPr lang="es-EC" sz="2600" dirty="0"/>
              <a:t>Se recomienda al IESS, institución propietaria del Teatro Atahualpa que si no se encuentra arrendatario para el sitio se debe buscar otras alternativas para usarlo, basándose a un proyecto que tome en cuenta las necesidades del lugar y los requerimientos del lugar para ser un establecimiento que incentive a la cultura</a:t>
            </a:r>
            <a:r>
              <a:rPr lang="es-EC" sz="2600" dirty="0" smtClean="0"/>
              <a:t>.</a:t>
            </a:r>
            <a:endParaRPr lang="es-ES" sz="2600" dirty="0"/>
          </a:p>
          <a:p>
            <a:endParaRPr lang="es-ES" dirty="0"/>
          </a:p>
        </p:txBody>
      </p:sp>
    </p:spTree>
    <p:extLst>
      <p:ext uri="{BB962C8B-B14F-4D97-AF65-F5344CB8AC3E}">
        <p14:creationId xmlns:p14="http://schemas.microsoft.com/office/powerpoint/2010/main" val="3010134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ítulo 1"/>
          <p:cNvSpPr>
            <a:spLocks noGrp="1"/>
          </p:cNvSpPr>
          <p:nvPr>
            <p:ph type="title"/>
          </p:nvPr>
        </p:nvSpPr>
        <p:spPr>
          <a:xfrm>
            <a:off x="838200" y="0"/>
            <a:ext cx="10515600" cy="1325563"/>
          </a:xfrm>
        </p:spPr>
        <p:txBody>
          <a:bodyPr/>
          <a:lstStyle/>
          <a:p>
            <a:r>
              <a:rPr lang="es-ES" dirty="0" smtClean="0">
                <a:latin typeface="Arial" panose="020B0604020202020204" pitchFamily="34" charset="0"/>
                <a:cs typeface="Arial" panose="020B0604020202020204" pitchFamily="34" charset="0"/>
              </a:rPr>
              <a:t>PROPUESTA</a:t>
            </a:r>
            <a:endParaRPr lang="es-ES"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0418455"/>
              </p:ext>
            </p:extLst>
          </p:nvPr>
        </p:nvGraphicFramePr>
        <p:xfrm>
          <a:off x="-938302" y="1028700"/>
          <a:ext cx="10515600" cy="527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7004" y="142946"/>
            <a:ext cx="3787595" cy="236523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6896100" y="2483686"/>
            <a:ext cx="3078479" cy="461665"/>
          </a:xfrm>
          <a:prstGeom prst="rect">
            <a:avLst/>
          </a:prstGeom>
          <a:noFill/>
        </p:spPr>
        <p:txBody>
          <a:bodyPr wrap="square" rtlCol="0">
            <a:spAutoFit/>
          </a:bodyPr>
          <a:lstStyle/>
          <a:p>
            <a:pPr algn="ctr"/>
            <a:r>
              <a:rPr lang="es-ES" sz="1200" dirty="0" smtClean="0"/>
              <a:t>Madero Tango</a:t>
            </a:r>
          </a:p>
          <a:p>
            <a:pPr algn="ctr"/>
            <a:r>
              <a:rPr lang="es-ES" sz="1200" dirty="0" smtClean="0"/>
              <a:t>Fuente: (Madero Tango, 2015)</a:t>
            </a:r>
          </a:p>
        </p:txBody>
      </p:sp>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9639" y="3095504"/>
            <a:ext cx="3252961" cy="2280798"/>
          </a:xfrm>
          <a:prstGeom prst="rect">
            <a:avLst/>
          </a:prstGeom>
        </p:spPr>
      </p:pic>
      <p:sp>
        <p:nvSpPr>
          <p:cNvPr id="8" name="CuadroTexto 7"/>
          <p:cNvSpPr txBox="1"/>
          <p:nvPr/>
        </p:nvSpPr>
        <p:spPr>
          <a:xfrm>
            <a:off x="8872221" y="5337985"/>
            <a:ext cx="3078479" cy="461665"/>
          </a:xfrm>
          <a:prstGeom prst="rect">
            <a:avLst/>
          </a:prstGeom>
          <a:noFill/>
        </p:spPr>
        <p:txBody>
          <a:bodyPr wrap="square" rtlCol="0">
            <a:spAutoFit/>
          </a:bodyPr>
          <a:lstStyle/>
          <a:p>
            <a:pPr algn="ctr"/>
            <a:r>
              <a:rPr lang="es-ES" sz="1200" dirty="0" smtClean="0"/>
              <a:t>Madero Tango</a:t>
            </a:r>
          </a:p>
          <a:p>
            <a:pPr algn="ctr"/>
            <a:r>
              <a:rPr lang="es-ES" sz="1200" dirty="0" smtClean="0"/>
              <a:t>Fuente: (Madero Tango, 2015)</a:t>
            </a:r>
          </a:p>
        </p:txBody>
      </p:sp>
    </p:spTree>
    <p:extLst>
      <p:ext uri="{BB962C8B-B14F-4D97-AF65-F5344CB8AC3E}">
        <p14:creationId xmlns:p14="http://schemas.microsoft.com/office/powerpoint/2010/main" val="186998745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5" name="Imagen 4"/>
          <p:cNvPicPr>
            <a:picLocks noChangeAspect="1"/>
          </p:cNvPicPr>
          <p:nvPr/>
        </p:nvPicPr>
        <p:blipFill rotWithShape="1">
          <a:blip r:embed="rId2"/>
          <a:srcRect l="8250" t="44815" r="44333" b="25259"/>
          <a:stretch/>
        </p:blipFill>
        <p:spPr>
          <a:xfrm>
            <a:off x="126999" y="0"/>
            <a:ext cx="12065001" cy="6756400"/>
          </a:xfrm>
          <a:prstGeom prst="rect">
            <a:avLst/>
          </a:prstGeom>
        </p:spPr>
      </p:pic>
    </p:spTree>
    <p:extLst>
      <p:ext uri="{BB962C8B-B14F-4D97-AF65-F5344CB8AC3E}">
        <p14:creationId xmlns:p14="http://schemas.microsoft.com/office/powerpoint/2010/main" val="148853843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26"/>
            <a:ext cx="12192000" cy="6889226"/>
          </a:xfrm>
          <a:prstGeom prst="rect">
            <a:avLst/>
          </a:prstGeom>
        </p:spPr>
      </p:pic>
      <p:sp>
        <p:nvSpPr>
          <p:cNvPr id="2" name="Título 1"/>
          <p:cNvSpPr>
            <a:spLocks noGrp="1"/>
          </p:cNvSpPr>
          <p:nvPr>
            <p:ph type="title"/>
          </p:nvPr>
        </p:nvSpPr>
        <p:spPr>
          <a:xfrm>
            <a:off x="966537" y="84401"/>
            <a:ext cx="10515600" cy="1325563"/>
          </a:xfrm>
        </p:spPr>
        <p:txBody>
          <a:bodyPr>
            <a:normAutofit/>
          </a:bodyPr>
          <a:lstStyle/>
          <a:p>
            <a:pPr algn="ctr"/>
            <a:r>
              <a:rPr lang="es-ES" sz="4000" b="1" dirty="0" smtClean="0">
                <a:latin typeface="Arial" panose="020B0604020202020204" pitchFamily="34" charset="0"/>
                <a:cs typeface="Arial" panose="020B0604020202020204" pitchFamily="34" charset="0"/>
              </a:rPr>
              <a:t>ANTECEDENTES DE LA INVESTIGACIÓN</a:t>
            </a:r>
            <a:endParaRPr lang="es-ES" sz="40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3"/>
          <a:srcRect l="19614" t="43799" r="55374" b="26177"/>
          <a:stretch/>
        </p:blipFill>
        <p:spPr>
          <a:xfrm>
            <a:off x="547992" y="1409964"/>
            <a:ext cx="3550254" cy="2279910"/>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10" name="CuadroTexto 9"/>
          <p:cNvSpPr txBox="1"/>
          <p:nvPr/>
        </p:nvSpPr>
        <p:spPr>
          <a:xfrm>
            <a:off x="693097" y="3791435"/>
            <a:ext cx="3405149" cy="430887"/>
          </a:xfrm>
          <a:prstGeom prst="rect">
            <a:avLst/>
          </a:prstGeom>
          <a:noFill/>
        </p:spPr>
        <p:txBody>
          <a:bodyPr wrap="square" rtlCol="0">
            <a:spAutoFit/>
          </a:bodyPr>
          <a:lstStyle/>
          <a:p>
            <a:pPr algn="ctr"/>
            <a:r>
              <a:rPr lang="es-ES" sz="1050" dirty="0" smtClean="0"/>
              <a:t>Teatro Bolívar</a:t>
            </a:r>
          </a:p>
          <a:p>
            <a:pPr algn="ctr"/>
            <a:r>
              <a:rPr lang="es-ES" sz="1050" dirty="0" smtClean="0"/>
              <a:t>Fuente: (Fundación de Teatros de Quito, 2010)</a:t>
            </a:r>
          </a:p>
        </p:txBody>
      </p:sp>
      <p:sp>
        <p:nvSpPr>
          <p:cNvPr id="12" name="CuadroTexto 11"/>
          <p:cNvSpPr txBox="1"/>
          <p:nvPr/>
        </p:nvSpPr>
        <p:spPr>
          <a:xfrm>
            <a:off x="4426208" y="1910064"/>
            <a:ext cx="2624866" cy="830997"/>
          </a:xfrm>
          <a:prstGeom prst="rect">
            <a:avLst/>
          </a:prstGeom>
          <a:noFill/>
          <a:ln w="12700">
            <a:solidFill>
              <a:schemeClr val="accent2">
                <a:lumMod val="75000"/>
              </a:schemeClr>
            </a:solidFill>
          </a:ln>
        </p:spPr>
        <p:txBody>
          <a:bodyPr wrap="square" rtlCol="0">
            <a:spAutoFit/>
          </a:bodyPr>
          <a:lstStyle/>
          <a:p>
            <a:pPr algn="ctr"/>
            <a:r>
              <a:rPr lang="es-ES" sz="1600" dirty="0" smtClean="0">
                <a:latin typeface="Arial" panose="020B0604020202020204" pitchFamily="34" charset="0"/>
                <a:cs typeface="Arial" panose="020B0604020202020204" pitchFamily="34" charset="0"/>
              </a:rPr>
              <a:t>Espectáculos artísticos en los teatros de la ciudad de Quito</a:t>
            </a:r>
            <a:endParaRPr lang="es-ES" sz="16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208" y="3266248"/>
            <a:ext cx="3867560" cy="238888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4" name="CuadroTexto 13"/>
          <p:cNvSpPr txBox="1"/>
          <p:nvPr/>
        </p:nvSpPr>
        <p:spPr>
          <a:xfrm>
            <a:off x="4657413" y="5749437"/>
            <a:ext cx="3405149" cy="430887"/>
          </a:xfrm>
          <a:prstGeom prst="rect">
            <a:avLst/>
          </a:prstGeom>
          <a:noFill/>
        </p:spPr>
        <p:txBody>
          <a:bodyPr wrap="square" rtlCol="0">
            <a:spAutoFit/>
          </a:bodyPr>
          <a:lstStyle/>
          <a:p>
            <a:pPr algn="ctr"/>
            <a:r>
              <a:rPr lang="es-ES" sz="1050" dirty="0" smtClean="0"/>
              <a:t>Teatro Sucre</a:t>
            </a:r>
          </a:p>
          <a:p>
            <a:pPr algn="ctr"/>
            <a:r>
              <a:rPr lang="es-ES" sz="1050" dirty="0" smtClean="0"/>
              <a:t>Fuente: (Fundación de Teatros de Quito, 2010)</a:t>
            </a:r>
          </a:p>
        </p:txBody>
      </p:sp>
      <p:sp>
        <p:nvSpPr>
          <p:cNvPr id="15" name="CuadroTexto 14"/>
          <p:cNvSpPr txBox="1"/>
          <p:nvPr/>
        </p:nvSpPr>
        <p:spPr>
          <a:xfrm>
            <a:off x="8518025" y="4494841"/>
            <a:ext cx="2599154" cy="584775"/>
          </a:xfrm>
          <a:prstGeom prst="rect">
            <a:avLst/>
          </a:prstGeom>
          <a:noFill/>
          <a:ln w="12700">
            <a:solidFill>
              <a:schemeClr val="accent2">
                <a:lumMod val="75000"/>
              </a:schemeClr>
            </a:solidFill>
          </a:ln>
        </p:spPr>
        <p:txBody>
          <a:bodyPr wrap="square" rtlCol="0">
            <a:spAutoFit/>
          </a:bodyPr>
          <a:lstStyle/>
          <a:p>
            <a:pPr algn="ctr"/>
            <a:r>
              <a:rPr lang="es-ES" sz="1600" dirty="0" smtClean="0">
                <a:latin typeface="Arial" panose="020B0604020202020204" pitchFamily="34" charset="0"/>
                <a:cs typeface="Arial" panose="020B0604020202020204" pitchFamily="34" charset="0"/>
              </a:rPr>
              <a:t>Personas interesadas en acudir a los teatros</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27073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ES" sz="4000" b="1" dirty="0" smtClean="0">
                <a:latin typeface="Arial" panose="020B0604020202020204" pitchFamily="34" charset="0"/>
                <a:cs typeface="Arial" panose="020B0604020202020204" pitchFamily="34" charset="0"/>
              </a:rPr>
              <a:t>PROBLEMA DE INVESTIGACIÓN</a:t>
            </a:r>
            <a:endParaRPr lang="es-ES" sz="4000" b="1"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70722223"/>
              </p:ext>
            </p:extLst>
          </p:nvPr>
        </p:nvGraphicFramePr>
        <p:xfrm>
          <a:off x="-1471864" y="1278661"/>
          <a:ext cx="10936705" cy="470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9677" y="2969349"/>
            <a:ext cx="4250705" cy="256194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8092466" y="5562283"/>
            <a:ext cx="3405149" cy="430887"/>
          </a:xfrm>
          <a:prstGeom prst="rect">
            <a:avLst/>
          </a:prstGeom>
          <a:noFill/>
        </p:spPr>
        <p:txBody>
          <a:bodyPr wrap="square" rtlCol="0">
            <a:spAutoFit/>
          </a:bodyPr>
          <a:lstStyle/>
          <a:p>
            <a:pPr algn="ctr"/>
            <a:r>
              <a:rPr lang="es-ES" sz="1050" dirty="0" smtClean="0"/>
              <a:t>Cine Mall del Sur</a:t>
            </a:r>
          </a:p>
          <a:p>
            <a:pPr algn="ctr"/>
            <a:r>
              <a:rPr lang="es-ES" sz="1050" dirty="0" smtClean="0"/>
              <a:t>Fuente: (Gestión </a:t>
            </a:r>
            <a:r>
              <a:rPr lang="es-ES" sz="1050" dirty="0" err="1" smtClean="0"/>
              <a:t>Urbania</a:t>
            </a:r>
            <a:r>
              <a:rPr lang="es-ES" sz="1050" dirty="0" smtClean="0"/>
              <a:t>, 2016)</a:t>
            </a:r>
          </a:p>
        </p:txBody>
      </p:sp>
    </p:spTree>
    <p:extLst>
      <p:ext uri="{BB962C8B-B14F-4D97-AF65-F5344CB8AC3E}">
        <p14:creationId xmlns:p14="http://schemas.microsoft.com/office/powerpoint/2010/main" val="187008355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838200" y="110950"/>
            <a:ext cx="10515600" cy="1325563"/>
          </a:xfrm>
        </p:spPr>
        <p:txBody>
          <a:bodyPr/>
          <a:lstStyle/>
          <a:p>
            <a:pPr algn="ctr"/>
            <a:r>
              <a:rPr lang="es-ES" b="1" dirty="0" smtClean="0">
                <a:latin typeface="Arial" panose="020B0604020202020204" pitchFamily="34" charset="0"/>
                <a:cs typeface="Arial" panose="020B0604020202020204" pitchFamily="34" charset="0"/>
              </a:rPr>
              <a:t>OBJETIVOS DE LA INVESTIGACIÓN</a:t>
            </a:r>
            <a:endParaRPr lang="es-ES" b="1"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31898158"/>
              </p:ext>
            </p:extLst>
          </p:nvPr>
        </p:nvGraphicFramePr>
        <p:xfrm>
          <a:off x="838200" y="975655"/>
          <a:ext cx="10515600" cy="4566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6422" y="4775532"/>
            <a:ext cx="3291841" cy="163089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7432766" y="6175597"/>
            <a:ext cx="2586445" cy="461665"/>
          </a:xfrm>
          <a:prstGeom prst="rect">
            <a:avLst/>
          </a:prstGeom>
          <a:noFill/>
        </p:spPr>
        <p:txBody>
          <a:bodyPr wrap="square" rtlCol="0">
            <a:spAutoFit/>
          </a:bodyPr>
          <a:lstStyle/>
          <a:p>
            <a:r>
              <a:rPr lang="es-ES" sz="1200" dirty="0" smtClean="0"/>
              <a:t>Artes Escénicas</a:t>
            </a:r>
          </a:p>
          <a:p>
            <a:r>
              <a:rPr lang="es-ES" sz="1200" dirty="0" smtClean="0"/>
              <a:t>Fuente: (Orientación </a:t>
            </a:r>
            <a:r>
              <a:rPr lang="es-ES" sz="1200" dirty="0" err="1" smtClean="0"/>
              <a:t>Universa</a:t>
            </a:r>
            <a:r>
              <a:rPr lang="es-ES" sz="1200" dirty="0" smtClean="0"/>
              <a:t>, 2010)</a:t>
            </a:r>
          </a:p>
        </p:txBody>
      </p:sp>
    </p:spTree>
    <p:extLst>
      <p:ext uri="{BB962C8B-B14F-4D97-AF65-F5344CB8AC3E}">
        <p14:creationId xmlns:p14="http://schemas.microsoft.com/office/powerpoint/2010/main" val="26064090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2222500" y="-157757"/>
            <a:ext cx="10515600" cy="1325563"/>
          </a:xfrm>
        </p:spPr>
        <p:txBody>
          <a:bodyPr>
            <a:normAutofit/>
          </a:bodyPr>
          <a:lstStyle/>
          <a:p>
            <a:pPr algn="ctr"/>
            <a:r>
              <a:rPr lang="es-ES" sz="4000" b="1" dirty="0" smtClean="0">
                <a:latin typeface="Arial" panose="020B0604020202020204" pitchFamily="34" charset="0"/>
                <a:cs typeface="Arial" panose="020B0604020202020204" pitchFamily="34" charset="0"/>
              </a:rPr>
              <a:t>TEORÍA DE SOPORTE</a:t>
            </a:r>
            <a:endParaRPr lang="es-ES" sz="4000" b="1" dirty="0">
              <a:latin typeface="Arial" panose="020B0604020202020204" pitchFamily="34" charset="0"/>
              <a:cs typeface="Arial" panose="020B0604020202020204" pitchFamily="34" charset="0"/>
            </a:endParaRPr>
          </a:p>
        </p:txBody>
      </p:sp>
      <p:sp>
        <p:nvSpPr>
          <p:cNvPr id="4" name="CuadroTexto 3"/>
          <p:cNvSpPr txBox="1"/>
          <p:nvPr/>
        </p:nvSpPr>
        <p:spPr>
          <a:xfrm>
            <a:off x="6096000" y="706141"/>
            <a:ext cx="3975100" cy="923330"/>
          </a:xfrm>
          <a:prstGeom prst="rect">
            <a:avLst/>
          </a:prstGeom>
          <a:noFill/>
          <a:ln w="9525">
            <a:solidFill>
              <a:schemeClr val="accent1">
                <a:lumMod val="50000"/>
              </a:schemeClr>
            </a:solidFill>
          </a:ln>
        </p:spPr>
        <p:txBody>
          <a:bodyPr wrap="square" rtlCol="0">
            <a:spAutoFit/>
          </a:bodyPr>
          <a:lstStyle/>
          <a:p>
            <a:pPr algn="ctr"/>
            <a:r>
              <a:rPr lang="es-EC" dirty="0">
                <a:latin typeface="Arial" panose="020B0604020202020204" pitchFamily="34" charset="0"/>
                <a:cs typeface="Arial" panose="020B0604020202020204" pitchFamily="34" charset="0"/>
              </a:rPr>
              <a:t>Teoría Cultural y de Cultura Popular</a:t>
            </a:r>
            <a:endParaRPr lang="es-ES" dirty="0">
              <a:latin typeface="Arial" panose="020B0604020202020204" pitchFamily="34" charset="0"/>
              <a:cs typeface="Arial" panose="020B0604020202020204" pitchFamily="34" charset="0"/>
            </a:endParaRPr>
          </a:p>
          <a:p>
            <a:pPr algn="ctr"/>
            <a:endParaRPr lang="es-ES" dirty="0" smtClean="0">
              <a:latin typeface="Arial" panose="020B0604020202020204" pitchFamily="34" charset="0"/>
              <a:cs typeface="Arial" panose="020B0604020202020204" pitchFamily="34" charset="0"/>
            </a:endParaRPr>
          </a:p>
          <a:p>
            <a:pPr algn="ctr"/>
            <a:r>
              <a:rPr lang="es-ES" dirty="0" smtClean="0">
                <a:latin typeface="Arial" panose="020B0604020202020204" pitchFamily="34" charset="0"/>
                <a:cs typeface="Arial" panose="020B0604020202020204" pitchFamily="34" charset="0"/>
              </a:rPr>
              <a:t>Autor: </a:t>
            </a:r>
            <a:r>
              <a:rPr lang="es-EC" dirty="0" err="1">
                <a:latin typeface="Arial" panose="020B0604020202020204" pitchFamily="34" charset="0"/>
                <a:cs typeface="Arial" panose="020B0604020202020204" pitchFamily="34" charset="0"/>
              </a:rPr>
              <a:t>Raymon</a:t>
            </a:r>
            <a:r>
              <a:rPr lang="es-EC" dirty="0">
                <a:latin typeface="Arial" panose="020B0604020202020204" pitchFamily="34" charset="0"/>
                <a:cs typeface="Arial" panose="020B0604020202020204" pitchFamily="34" charset="0"/>
              </a:rPr>
              <a:t> Williams</a:t>
            </a:r>
            <a:endParaRPr lang="es-ES"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24297087"/>
              </p:ext>
            </p:extLst>
          </p:nvPr>
        </p:nvGraphicFramePr>
        <p:xfrm>
          <a:off x="1568450" y="505024"/>
          <a:ext cx="9486900" cy="439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rotWithShape="1">
          <a:blip r:embed="rId8"/>
          <a:srcRect l="6083" t="32666" r="41417" b="15185"/>
          <a:stretch/>
        </p:blipFill>
        <p:spPr>
          <a:xfrm>
            <a:off x="3454400" y="3891179"/>
            <a:ext cx="4927600" cy="2426789"/>
          </a:xfrm>
          <a:prstGeom prst="rect">
            <a:avLst/>
          </a:prstGeom>
        </p:spPr>
      </p:pic>
      <p:sp>
        <p:nvSpPr>
          <p:cNvPr id="8" name="CuadroTexto 7"/>
          <p:cNvSpPr txBox="1"/>
          <p:nvPr/>
        </p:nvSpPr>
        <p:spPr>
          <a:xfrm>
            <a:off x="4714966" y="6289897"/>
            <a:ext cx="2586445" cy="461665"/>
          </a:xfrm>
          <a:prstGeom prst="rect">
            <a:avLst/>
          </a:prstGeom>
          <a:noFill/>
        </p:spPr>
        <p:txBody>
          <a:bodyPr wrap="square" rtlCol="0">
            <a:spAutoFit/>
          </a:bodyPr>
          <a:lstStyle/>
          <a:p>
            <a:pPr algn="ctr"/>
            <a:r>
              <a:rPr lang="es-ES" sz="1200" dirty="0" smtClean="0"/>
              <a:t>Artes Escénicas</a:t>
            </a:r>
          </a:p>
          <a:p>
            <a:pPr algn="ctr"/>
            <a:r>
              <a:rPr lang="es-ES" sz="1200" dirty="0" smtClean="0"/>
              <a:t>Fuente: (Escuela de arte, 2014)</a:t>
            </a:r>
          </a:p>
        </p:txBody>
      </p:sp>
    </p:spTree>
    <p:extLst>
      <p:ext uri="{BB962C8B-B14F-4D97-AF65-F5344CB8AC3E}">
        <p14:creationId xmlns:p14="http://schemas.microsoft.com/office/powerpoint/2010/main" val="106153959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12192000" cy="6985000"/>
          </a:xfrm>
          <a:prstGeom prst="rect">
            <a:avLst/>
          </a:prstGeom>
        </p:spPr>
      </p:pic>
      <p:sp>
        <p:nvSpPr>
          <p:cNvPr id="2" name="Título 1"/>
          <p:cNvSpPr>
            <a:spLocks noGrp="1"/>
          </p:cNvSpPr>
          <p:nvPr>
            <p:ph type="title"/>
          </p:nvPr>
        </p:nvSpPr>
        <p:spPr/>
        <p:txBody>
          <a:bodyPr/>
          <a:lstStyle/>
          <a:p>
            <a:pPr algn="ctr"/>
            <a:r>
              <a:rPr lang="es-ES" b="1" dirty="0" smtClean="0">
                <a:latin typeface="Arial" panose="020B0604020202020204" pitchFamily="34" charset="0"/>
                <a:cs typeface="Arial" panose="020B0604020202020204" pitchFamily="34" charset="0"/>
              </a:rPr>
              <a:t>DESARROLLO DE LA INVESTIGACIÓN</a:t>
            </a:r>
            <a:endParaRPr lang="es-ES" b="1" dirty="0">
              <a:latin typeface="Arial" panose="020B0604020202020204" pitchFamily="34" charset="0"/>
              <a:cs typeface="Arial" panose="020B0604020202020204" pitchFamily="34" charset="0"/>
            </a:endParaRPr>
          </a:p>
        </p:txBody>
      </p:sp>
      <p:sp>
        <p:nvSpPr>
          <p:cNvPr id="6" name="CuadroTexto 5"/>
          <p:cNvSpPr txBox="1"/>
          <p:nvPr/>
        </p:nvSpPr>
        <p:spPr>
          <a:xfrm>
            <a:off x="1266190" y="1690688"/>
            <a:ext cx="2120900" cy="369332"/>
          </a:xfrm>
          <a:prstGeom prst="rect">
            <a:avLst/>
          </a:prstGeom>
          <a:noFill/>
        </p:spPr>
        <p:txBody>
          <a:bodyPr wrap="square" rtlCol="0">
            <a:spAutoFit/>
          </a:bodyPr>
          <a:lstStyle/>
          <a:p>
            <a:r>
              <a:rPr lang="es-ES" dirty="0" smtClean="0"/>
              <a:t>   TEATRO BOLÍVAR</a:t>
            </a:r>
            <a:endParaRPr lang="es-ES" dirty="0"/>
          </a:p>
        </p:txBody>
      </p:sp>
      <p:pic>
        <p:nvPicPr>
          <p:cNvPr id="7" name="Imagen 6" descr="Resultado de imagen para teatro bolivar 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0" y="2060020"/>
            <a:ext cx="3180080" cy="379611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3095" y="2030730"/>
            <a:ext cx="3305810" cy="38254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p:cNvSpPr txBox="1"/>
          <p:nvPr/>
        </p:nvSpPr>
        <p:spPr>
          <a:xfrm>
            <a:off x="4239895" y="1690688"/>
            <a:ext cx="2794000" cy="369332"/>
          </a:xfrm>
          <a:prstGeom prst="rect">
            <a:avLst/>
          </a:prstGeom>
          <a:noFill/>
        </p:spPr>
        <p:txBody>
          <a:bodyPr wrap="square" rtlCol="0">
            <a:spAutoFit/>
          </a:bodyPr>
          <a:lstStyle/>
          <a:p>
            <a:r>
              <a:rPr lang="es-ES" dirty="0" smtClean="0"/>
              <a:t>          TEATRO ATAHUALPA</a:t>
            </a:r>
            <a:endParaRPr lang="es-ES" dirty="0"/>
          </a:p>
        </p:txBody>
      </p:sp>
      <p:pic>
        <p:nvPicPr>
          <p:cNvPr id="12" name="Imagen 11"/>
          <p:cNvPicPr>
            <a:picLocks noChangeAspect="1"/>
          </p:cNvPicPr>
          <p:nvPr/>
        </p:nvPicPr>
        <p:blipFill rotWithShape="1">
          <a:blip r:embed="rId5"/>
          <a:srcRect l="3333" t="39481" r="48406" b="22296"/>
          <a:stretch/>
        </p:blipFill>
        <p:spPr>
          <a:xfrm>
            <a:off x="8231504" y="2045375"/>
            <a:ext cx="3308985" cy="3825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p:cNvSpPr txBox="1"/>
          <p:nvPr/>
        </p:nvSpPr>
        <p:spPr>
          <a:xfrm>
            <a:off x="8064500" y="1702118"/>
            <a:ext cx="2794000" cy="369332"/>
          </a:xfrm>
          <a:prstGeom prst="rect">
            <a:avLst/>
          </a:prstGeom>
          <a:noFill/>
        </p:spPr>
        <p:txBody>
          <a:bodyPr wrap="square" rtlCol="0">
            <a:spAutoFit/>
          </a:bodyPr>
          <a:lstStyle/>
          <a:p>
            <a:r>
              <a:rPr lang="es-ES" dirty="0" smtClean="0"/>
              <a:t>          TEATRO ALHAMBRA</a:t>
            </a:r>
            <a:endParaRPr lang="es-ES" dirty="0"/>
          </a:p>
        </p:txBody>
      </p:sp>
      <p:sp>
        <p:nvSpPr>
          <p:cNvPr id="14" name="CuadroTexto 13"/>
          <p:cNvSpPr txBox="1"/>
          <p:nvPr/>
        </p:nvSpPr>
        <p:spPr>
          <a:xfrm>
            <a:off x="838200" y="5994629"/>
            <a:ext cx="3078479" cy="461665"/>
          </a:xfrm>
          <a:prstGeom prst="rect">
            <a:avLst/>
          </a:prstGeom>
          <a:noFill/>
        </p:spPr>
        <p:txBody>
          <a:bodyPr wrap="square" rtlCol="0">
            <a:spAutoFit/>
          </a:bodyPr>
          <a:lstStyle/>
          <a:p>
            <a:r>
              <a:rPr lang="es-ES" sz="1200" dirty="0" smtClean="0"/>
              <a:t>Teatro Bolívar</a:t>
            </a:r>
          </a:p>
          <a:p>
            <a:r>
              <a:rPr lang="es-ES" sz="1200" dirty="0" smtClean="0"/>
              <a:t>Fuente: (Fundación de Teatros de Quito, 2010)</a:t>
            </a:r>
          </a:p>
        </p:txBody>
      </p:sp>
      <p:sp>
        <p:nvSpPr>
          <p:cNvPr id="15" name="CuadroTexto 14"/>
          <p:cNvSpPr txBox="1"/>
          <p:nvPr/>
        </p:nvSpPr>
        <p:spPr>
          <a:xfrm>
            <a:off x="4994366" y="6005901"/>
            <a:ext cx="2586445" cy="461665"/>
          </a:xfrm>
          <a:prstGeom prst="rect">
            <a:avLst/>
          </a:prstGeom>
          <a:noFill/>
        </p:spPr>
        <p:txBody>
          <a:bodyPr wrap="square" rtlCol="0">
            <a:spAutoFit/>
          </a:bodyPr>
          <a:lstStyle/>
          <a:p>
            <a:r>
              <a:rPr lang="es-ES" sz="1200" dirty="0" smtClean="0"/>
              <a:t>Teatro Atahualpa</a:t>
            </a:r>
          </a:p>
          <a:p>
            <a:r>
              <a:rPr lang="es-ES" sz="1200" dirty="0" smtClean="0"/>
              <a:t>Fuente: (EL COMERCIO, 2009)</a:t>
            </a:r>
          </a:p>
        </p:txBody>
      </p:sp>
      <p:sp>
        <p:nvSpPr>
          <p:cNvPr id="16" name="CuadroTexto 15"/>
          <p:cNvSpPr txBox="1"/>
          <p:nvPr/>
        </p:nvSpPr>
        <p:spPr>
          <a:xfrm>
            <a:off x="8767355" y="5983199"/>
            <a:ext cx="2586445" cy="461665"/>
          </a:xfrm>
          <a:prstGeom prst="rect">
            <a:avLst/>
          </a:prstGeom>
          <a:noFill/>
        </p:spPr>
        <p:txBody>
          <a:bodyPr wrap="square" rtlCol="0">
            <a:spAutoFit/>
          </a:bodyPr>
          <a:lstStyle/>
          <a:p>
            <a:r>
              <a:rPr lang="es-ES" sz="1200" dirty="0" smtClean="0"/>
              <a:t>Teatro Alhambra</a:t>
            </a:r>
          </a:p>
          <a:p>
            <a:r>
              <a:rPr lang="es-ES" sz="1200" dirty="0" smtClean="0"/>
              <a:t>Fuente: (El Cartógrafo, 2005)</a:t>
            </a:r>
          </a:p>
        </p:txBody>
      </p:sp>
    </p:spTree>
    <p:extLst>
      <p:ext uri="{BB962C8B-B14F-4D97-AF65-F5344CB8AC3E}">
        <p14:creationId xmlns:p14="http://schemas.microsoft.com/office/powerpoint/2010/main" val="204643793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ítulo 1"/>
          <p:cNvSpPr>
            <a:spLocks noGrp="1"/>
          </p:cNvSpPr>
          <p:nvPr>
            <p:ph type="title"/>
          </p:nvPr>
        </p:nvSpPr>
        <p:spPr>
          <a:xfrm>
            <a:off x="2717800" y="740619"/>
            <a:ext cx="10515600" cy="1325563"/>
          </a:xfrm>
        </p:spPr>
        <p:txBody>
          <a:bodyPr>
            <a:normAutofit/>
          </a:bodyPr>
          <a:lstStyle/>
          <a:p>
            <a:pPr algn="ctr"/>
            <a:r>
              <a:rPr lang="es-ES" sz="4000" b="1" dirty="0" smtClean="0">
                <a:latin typeface="Arial" panose="020B0604020202020204" pitchFamily="34" charset="0"/>
                <a:cs typeface="Arial" panose="020B0604020202020204" pitchFamily="34" charset="0"/>
              </a:rPr>
              <a:t>TEATRO BOLÍVAR</a:t>
            </a:r>
            <a:endParaRPr lang="es-ES" sz="4000" b="1" dirty="0">
              <a:latin typeface="Arial" panose="020B0604020202020204" pitchFamily="34" charset="0"/>
              <a:cs typeface="Arial" panose="020B0604020202020204" pitchFamily="34" charset="0"/>
            </a:endParaRPr>
          </a:p>
        </p:txBody>
      </p:sp>
      <p:pic>
        <p:nvPicPr>
          <p:cNvPr id="4" name="Marcador de contenido 3" descr="Resultado de imagen para teatro bolivar quito"/>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19281" y="507999"/>
            <a:ext cx="3997037" cy="2641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p:cNvSpPr txBox="1"/>
          <p:nvPr/>
        </p:nvSpPr>
        <p:spPr>
          <a:xfrm>
            <a:off x="1070842" y="3229642"/>
            <a:ext cx="3078479" cy="461665"/>
          </a:xfrm>
          <a:prstGeom prst="rect">
            <a:avLst/>
          </a:prstGeom>
          <a:noFill/>
        </p:spPr>
        <p:txBody>
          <a:bodyPr wrap="square" rtlCol="0">
            <a:spAutoFit/>
          </a:bodyPr>
          <a:lstStyle/>
          <a:p>
            <a:pPr algn="ctr"/>
            <a:r>
              <a:rPr lang="es-ES" sz="1200" dirty="0" smtClean="0"/>
              <a:t>Teatro Bolívar</a:t>
            </a:r>
          </a:p>
          <a:p>
            <a:pPr algn="ctr"/>
            <a:r>
              <a:rPr lang="es-ES" sz="1200" dirty="0" smtClean="0"/>
              <a:t>Fuente: (EL COMERCIO, 2014)</a:t>
            </a:r>
          </a:p>
        </p:txBody>
      </p:sp>
      <p:sp>
        <p:nvSpPr>
          <p:cNvPr id="6" name="CuadroTexto 5"/>
          <p:cNvSpPr txBox="1"/>
          <p:nvPr/>
        </p:nvSpPr>
        <p:spPr>
          <a:xfrm>
            <a:off x="5219700" y="2183094"/>
            <a:ext cx="5803900" cy="3139321"/>
          </a:xfrm>
          <a:prstGeom prst="rect">
            <a:avLst/>
          </a:prstGeom>
          <a:noFill/>
          <a:ln w="12700">
            <a:solidFill>
              <a:srgbClr val="0070C0"/>
            </a:solidFill>
          </a:ln>
        </p:spPr>
        <p:txBody>
          <a:bodyPr wrap="square" rtlCol="0">
            <a:spAutoFit/>
          </a:bodyPr>
          <a:lstStyle/>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Fue inaugurado en el año de 1933 y construido por los hermanos Mantilla bajo al dirección de una firma internacional llamada</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Hoffman &amp; </a:t>
            </a:r>
            <a:r>
              <a:rPr lang="es-EC" dirty="0" err="1" smtClean="0">
                <a:latin typeface="Arial" panose="020B0604020202020204" pitchFamily="34" charset="0"/>
                <a:cs typeface="Arial" panose="020B0604020202020204" pitchFamily="34" charset="0"/>
              </a:rPr>
              <a:t>Henon</a:t>
            </a:r>
            <a:r>
              <a:rPr lang="es-EC"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C</a:t>
            </a:r>
            <a:r>
              <a:rPr lang="es-EC" dirty="0" smtClean="0">
                <a:latin typeface="Arial" panose="020B0604020202020204" pitchFamily="34" charset="0"/>
                <a:cs typeface="Arial" panose="020B0604020202020204" pitchFamily="34" charset="0"/>
              </a:rPr>
              <a:t>apacidad </a:t>
            </a:r>
            <a:r>
              <a:rPr lang="es-EC" dirty="0">
                <a:latin typeface="Arial" panose="020B0604020202020204" pitchFamily="34" charset="0"/>
                <a:cs typeface="Arial" panose="020B0604020202020204" pitchFamily="34" charset="0"/>
              </a:rPr>
              <a:t>para 2400 </a:t>
            </a:r>
            <a:r>
              <a:rPr lang="es-EC" dirty="0" smtClean="0">
                <a:latin typeface="Arial" panose="020B0604020202020204" pitchFamily="34" charset="0"/>
                <a:cs typeface="Arial" panose="020B0604020202020204" pitchFamily="34" charset="0"/>
              </a:rPr>
              <a:t>espectadores</a:t>
            </a: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En los años 80, el teatro dejó de ser visitado </a:t>
            </a:r>
            <a:r>
              <a:rPr lang="es-EC" dirty="0" smtClean="0">
                <a:latin typeface="Arial" panose="020B0604020202020204" pitchFamily="34" charset="0"/>
                <a:cs typeface="Arial" panose="020B0604020202020204" pitchFamily="34" charset="0"/>
              </a:rPr>
              <a:t>masivamente.</a:t>
            </a: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En el año de 1988, la Empresa de Hoteles y Teatros tomó el control del Teatro </a:t>
            </a:r>
            <a:r>
              <a:rPr lang="es-EC" dirty="0" smtClean="0">
                <a:latin typeface="Arial" panose="020B0604020202020204" pitchFamily="34" charset="0"/>
                <a:cs typeface="Arial" panose="020B0604020202020204" pitchFamily="34" charset="0"/>
              </a:rPr>
              <a:t>Bolívar.</a:t>
            </a:r>
          </a:p>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En el año de 1999 el teatro se incendia.</a:t>
            </a: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La Fundación Teatro </a:t>
            </a:r>
            <a:r>
              <a:rPr lang="es-EC" dirty="0" smtClean="0">
                <a:latin typeface="Arial" panose="020B0604020202020204" pitchFamily="34" charset="0"/>
                <a:cs typeface="Arial" panose="020B0604020202020204" pitchFamily="34" charset="0"/>
              </a:rPr>
              <a:t>Bolívar recuperó el 85% del lugar.</a:t>
            </a:r>
            <a:endParaRPr lang="es-ES" dirty="0">
              <a:latin typeface="Arial" panose="020B0604020202020204" pitchFamily="34" charset="0"/>
              <a:cs typeface="Arial" panose="020B0604020202020204" pitchFamily="34" charset="0"/>
            </a:endParaRPr>
          </a:p>
        </p:txBody>
      </p:sp>
      <p:pic>
        <p:nvPicPr>
          <p:cNvPr id="7" name="Imagen 6" descr="Imagen relaciona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51" y="3823204"/>
            <a:ext cx="3987167" cy="2286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p:cNvSpPr txBox="1"/>
          <p:nvPr/>
        </p:nvSpPr>
        <p:spPr>
          <a:xfrm>
            <a:off x="1070842" y="6147364"/>
            <a:ext cx="3078479" cy="461665"/>
          </a:xfrm>
          <a:prstGeom prst="rect">
            <a:avLst/>
          </a:prstGeom>
          <a:noFill/>
        </p:spPr>
        <p:txBody>
          <a:bodyPr wrap="square" rtlCol="0">
            <a:spAutoFit/>
          </a:bodyPr>
          <a:lstStyle/>
          <a:p>
            <a:pPr algn="ctr"/>
            <a:r>
              <a:rPr lang="es-ES" sz="1200" dirty="0" smtClean="0"/>
              <a:t>Teatro Bolívar</a:t>
            </a:r>
          </a:p>
          <a:p>
            <a:pPr algn="ctr"/>
            <a:r>
              <a:rPr lang="es-ES" sz="1200" dirty="0" smtClean="0"/>
              <a:t>Fuente: (Fundación Teatro Bolívar, 2016)</a:t>
            </a:r>
          </a:p>
        </p:txBody>
      </p:sp>
    </p:spTree>
    <p:extLst>
      <p:ext uri="{BB962C8B-B14F-4D97-AF65-F5344CB8AC3E}">
        <p14:creationId xmlns:p14="http://schemas.microsoft.com/office/powerpoint/2010/main" val="270691549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3416300" y="782738"/>
            <a:ext cx="10515600" cy="1325563"/>
          </a:xfrm>
        </p:spPr>
        <p:txBody>
          <a:bodyPr>
            <a:normAutofit/>
          </a:bodyPr>
          <a:lstStyle/>
          <a:p>
            <a:pPr algn="ctr"/>
            <a:r>
              <a:rPr lang="es-ES" sz="4000" b="1" dirty="0" smtClean="0">
                <a:latin typeface="Arial" panose="020B0604020202020204" pitchFamily="34" charset="0"/>
                <a:cs typeface="Arial" panose="020B0604020202020204" pitchFamily="34" charset="0"/>
              </a:rPr>
              <a:t>TEATRO ALHAMBRA</a:t>
            </a:r>
            <a:endParaRPr lang="es-ES" sz="4000" b="1" dirty="0">
              <a:latin typeface="Arial" panose="020B0604020202020204" pitchFamily="34" charset="0"/>
              <a:cs typeface="Arial" panose="020B0604020202020204" pitchFamily="34" charset="0"/>
            </a:endParaRPr>
          </a:p>
        </p:txBody>
      </p:sp>
      <p:sp>
        <p:nvSpPr>
          <p:cNvPr id="5" name="CuadroTexto 4"/>
          <p:cNvSpPr txBox="1"/>
          <p:nvPr/>
        </p:nvSpPr>
        <p:spPr>
          <a:xfrm>
            <a:off x="1498498" y="3075416"/>
            <a:ext cx="3078479" cy="461665"/>
          </a:xfrm>
          <a:prstGeom prst="rect">
            <a:avLst/>
          </a:prstGeom>
          <a:noFill/>
        </p:spPr>
        <p:txBody>
          <a:bodyPr wrap="square" rtlCol="0">
            <a:spAutoFit/>
          </a:bodyPr>
          <a:lstStyle/>
          <a:p>
            <a:pPr algn="ctr"/>
            <a:r>
              <a:rPr lang="es-ES" sz="1200" dirty="0" smtClean="0"/>
              <a:t>Fachada del Teatro Alhambra</a:t>
            </a:r>
          </a:p>
          <a:p>
            <a:pPr algn="ctr"/>
            <a:r>
              <a:rPr lang="es-ES" sz="1200" dirty="0" smtClean="0"/>
              <a:t>Fuente: Autora</a:t>
            </a:r>
          </a:p>
        </p:txBody>
      </p:sp>
      <p:sp>
        <p:nvSpPr>
          <p:cNvPr id="6" name="CuadroTexto 5"/>
          <p:cNvSpPr txBox="1"/>
          <p:nvPr/>
        </p:nvSpPr>
        <p:spPr>
          <a:xfrm>
            <a:off x="6146800" y="2133641"/>
            <a:ext cx="5295900" cy="2308324"/>
          </a:xfrm>
          <a:prstGeom prst="rect">
            <a:avLst/>
          </a:prstGeom>
          <a:noFill/>
          <a:ln w="12700">
            <a:solidFill>
              <a:srgbClr val="0070C0"/>
            </a:solidFill>
          </a:ln>
        </p:spPr>
        <p:txBody>
          <a:bodyPr wrap="square" rtlCol="0">
            <a:spAutoFit/>
          </a:bodyPr>
          <a:lstStyle/>
          <a:p>
            <a:pPr marL="285750" indent="-285750" algn="just">
              <a:buFont typeface="Arial" panose="020B0604020202020204" pitchFamily="34" charset="0"/>
              <a:buChar char="•"/>
            </a:pPr>
            <a:r>
              <a:rPr lang="es-EC" dirty="0"/>
              <a:t>U</a:t>
            </a:r>
            <a:r>
              <a:rPr lang="es-EC" dirty="0" smtClean="0"/>
              <a:t>na </a:t>
            </a:r>
            <a:r>
              <a:rPr lang="es-EC" dirty="0"/>
              <a:t>de las salas de cine más antiguas de </a:t>
            </a:r>
            <a:r>
              <a:rPr lang="es-EC" dirty="0" smtClean="0"/>
              <a:t>Quito.</a:t>
            </a:r>
          </a:p>
          <a:p>
            <a:pPr marL="285750" indent="-285750" algn="just">
              <a:buFont typeface="Arial" panose="020B0604020202020204" pitchFamily="34" charset="0"/>
              <a:buChar char="•"/>
            </a:pPr>
            <a:r>
              <a:rPr lang="es-EC" dirty="0" smtClean="0"/>
              <a:t>Actualmente está completamente cerrado </a:t>
            </a:r>
            <a:r>
              <a:rPr lang="es-EC" dirty="0"/>
              <a:t>y sus carteleras vacías </a:t>
            </a:r>
            <a:r>
              <a:rPr lang="es-EC" dirty="0" smtClean="0"/>
              <a:t>desde el </a:t>
            </a:r>
            <a:r>
              <a:rPr lang="es-EC" dirty="0"/>
              <a:t>año </a:t>
            </a:r>
            <a:r>
              <a:rPr lang="es-EC" dirty="0" smtClean="0"/>
              <a:t>2009.</a:t>
            </a:r>
          </a:p>
          <a:p>
            <a:pPr marL="285750" indent="-285750" algn="just">
              <a:buFont typeface="Arial" panose="020B0604020202020204" pitchFamily="34" charset="0"/>
              <a:buChar char="•"/>
            </a:pPr>
            <a:r>
              <a:rPr lang="es-EC" dirty="0" smtClean="0"/>
              <a:t>El </a:t>
            </a:r>
            <a:r>
              <a:rPr lang="es-EC" dirty="0"/>
              <a:t>Alhambra se produjo en el año 2001, tras la aparición de los “cines </a:t>
            </a:r>
            <a:r>
              <a:rPr lang="es-EC" dirty="0" smtClean="0"/>
              <a:t>modernos”.</a:t>
            </a:r>
          </a:p>
          <a:p>
            <a:pPr marL="285750" indent="-285750" algn="just">
              <a:buFont typeface="Arial" panose="020B0604020202020204" pitchFamily="34" charset="0"/>
              <a:buChar char="•"/>
            </a:pPr>
            <a:r>
              <a:rPr lang="es-EC" dirty="0" smtClean="0"/>
              <a:t>Ha </a:t>
            </a:r>
            <a:r>
              <a:rPr lang="es-EC" dirty="0"/>
              <a:t>sido </a:t>
            </a:r>
            <a:r>
              <a:rPr lang="es-EC" dirty="0" smtClean="0"/>
              <a:t>reemplazado </a:t>
            </a:r>
            <a:r>
              <a:rPr lang="es-EC" dirty="0"/>
              <a:t>por </a:t>
            </a:r>
            <a:r>
              <a:rPr lang="es-EC" dirty="0" smtClean="0"/>
              <a:t>un templo religioso </a:t>
            </a:r>
            <a:r>
              <a:rPr lang="es-EC" dirty="0"/>
              <a:t>y con el cambio de dueños se ha </a:t>
            </a:r>
            <a:r>
              <a:rPr lang="es-EC" dirty="0" smtClean="0"/>
              <a:t>presenciado su deterioro completo.</a:t>
            </a:r>
            <a:endParaRPr lang="es-ES" dirty="0">
              <a:latin typeface="Arial" panose="020B0604020202020204" pitchFamily="34" charset="0"/>
              <a:cs typeface="Arial" panose="020B0604020202020204" pitchFamily="34" charset="0"/>
            </a:endParaRPr>
          </a:p>
        </p:txBody>
      </p:sp>
      <p:pic>
        <p:nvPicPr>
          <p:cNvPr id="9" name="Marcador de contenido 8" descr="https://scontent.fuio9-1.fna.fbcdn.net/v/t34.0-12/23846291_1502833153138903_881483845_n.jpg?oh=f81925507e0e6dc1dd5454cc1d90974b&amp;oe=5A17435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5877" y="185745"/>
            <a:ext cx="5303722" cy="274314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https://scontent.fuio9-1.fna.fbcdn.net/v/t34.0-12/23845264_1502833196472232_745291258_n.jpg?oh=2badd37d579210f40e6e3a79ee5b096c&amp;oe=5A166FB4"/>
          <p:cNvPicPr/>
          <p:nvPr/>
        </p:nvPicPr>
        <p:blipFill>
          <a:blip r:embed="rId4">
            <a:extLst>
              <a:ext uri="{28A0092B-C50C-407E-A947-70E740481C1C}">
                <a14:useLocalDpi xmlns:a14="http://schemas.microsoft.com/office/drawing/2010/main" val="0"/>
              </a:ext>
            </a:extLst>
          </a:blip>
          <a:srcRect/>
          <a:stretch>
            <a:fillRect/>
          </a:stretch>
        </p:blipFill>
        <p:spPr bwMode="auto">
          <a:xfrm>
            <a:off x="385877" y="3655177"/>
            <a:ext cx="5372100" cy="267372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1" name="CuadroTexto 10"/>
          <p:cNvSpPr txBox="1"/>
          <p:nvPr/>
        </p:nvSpPr>
        <p:spPr>
          <a:xfrm>
            <a:off x="1532687" y="6328901"/>
            <a:ext cx="3078479" cy="461665"/>
          </a:xfrm>
          <a:prstGeom prst="rect">
            <a:avLst/>
          </a:prstGeom>
          <a:noFill/>
        </p:spPr>
        <p:txBody>
          <a:bodyPr wrap="square" rtlCol="0">
            <a:spAutoFit/>
          </a:bodyPr>
          <a:lstStyle/>
          <a:p>
            <a:pPr algn="ctr"/>
            <a:r>
              <a:rPr lang="es-ES" sz="1200" dirty="0" smtClean="0"/>
              <a:t>Entrada del Teatro Alhambra</a:t>
            </a:r>
          </a:p>
          <a:p>
            <a:pPr algn="ctr"/>
            <a:r>
              <a:rPr lang="es-ES" sz="1200" dirty="0" smtClean="0"/>
              <a:t>Fuente: Autora</a:t>
            </a:r>
          </a:p>
        </p:txBody>
      </p:sp>
    </p:spTree>
    <p:extLst>
      <p:ext uri="{BB962C8B-B14F-4D97-AF65-F5344CB8AC3E}">
        <p14:creationId xmlns:p14="http://schemas.microsoft.com/office/powerpoint/2010/main" val="239920656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2717800" y="740619"/>
            <a:ext cx="10515600" cy="1325563"/>
          </a:xfrm>
        </p:spPr>
        <p:txBody>
          <a:bodyPr>
            <a:normAutofit/>
          </a:bodyPr>
          <a:lstStyle/>
          <a:p>
            <a:pPr algn="ctr"/>
            <a:r>
              <a:rPr lang="es-ES" sz="4000" b="1" dirty="0" smtClean="0">
                <a:latin typeface="Arial" panose="020B0604020202020204" pitchFamily="34" charset="0"/>
                <a:cs typeface="Arial" panose="020B0604020202020204" pitchFamily="34" charset="0"/>
              </a:rPr>
              <a:t>TEATRO ATAHUALPA</a:t>
            </a:r>
            <a:endParaRPr lang="es-ES" sz="4000" b="1" dirty="0">
              <a:latin typeface="Arial" panose="020B0604020202020204" pitchFamily="34" charset="0"/>
              <a:cs typeface="Arial" panose="020B0604020202020204" pitchFamily="34" charset="0"/>
            </a:endParaRPr>
          </a:p>
        </p:txBody>
      </p:sp>
      <p:sp>
        <p:nvSpPr>
          <p:cNvPr id="6" name="CuadroTexto 5"/>
          <p:cNvSpPr txBox="1"/>
          <p:nvPr/>
        </p:nvSpPr>
        <p:spPr>
          <a:xfrm>
            <a:off x="5219700" y="2183094"/>
            <a:ext cx="5803900" cy="2862322"/>
          </a:xfrm>
          <a:prstGeom prst="rect">
            <a:avLst/>
          </a:prstGeom>
          <a:noFill/>
          <a:ln w="12700">
            <a:solidFill>
              <a:srgbClr val="0070C0"/>
            </a:solidFill>
          </a:ln>
        </p:spPr>
        <p:txBody>
          <a:bodyPr wrap="square" rtlCol="0">
            <a:spAutoFit/>
          </a:bodyPr>
          <a:lstStyle/>
          <a:p>
            <a:pPr marL="285750" indent="-285750" algn="just">
              <a:buFont typeface="Arial" panose="020B0604020202020204" pitchFamily="34" charset="0"/>
              <a:buChar char="•"/>
            </a:pPr>
            <a:r>
              <a:rPr lang="es-EC" dirty="0" smtClean="0"/>
              <a:t>Creado </a:t>
            </a:r>
            <a:r>
              <a:rPr lang="es-EC" dirty="0"/>
              <a:t>a inicios del siglo </a:t>
            </a:r>
            <a:r>
              <a:rPr lang="es-EC" dirty="0" smtClean="0"/>
              <a:t>XX, actualmente </a:t>
            </a:r>
            <a:r>
              <a:rPr lang="es-EC" dirty="0"/>
              <a:t>es propiedad del </a:t>
            </a:r>
            <a:r>
              <a:rPr lang="es-EC" dirty="0" smtClean="0"/>
              <a:t>IESS.</a:t>
            </a:r>
          </a:p>
          <a:p>
            <a:pPr marL="285750" indent="-285750" algn="just">
              <a:buFont typeface="Arial" panose="020B0604020202020204" pitchFamily="34" charset="0"/>
              <a:buChar char="•"/>
            </a:pPr>
            <a:r>
              <a:rPr lang="es-EC" dirty="0"/>
              <a:t>S</a:t>
            </a:r>
            <a:r>
              <a:rPr lang="es-EC" dirty="0" smtClean="0"/>
              <a:t>u </a:t>
            </a:r>
            <a:r>
              <a:rPr lang="es-EC" dirty="0"/>
              <a:t>primer dueño fue el señor Alonso García Garrido, adquiriendo esta propiedad en 7000 </a:t>
            </a:r>
            <a:r>
              <a:rPr lang="es-EC" dirty="0" smtClean="0"/>
              <a:t>pesos.</a:t>
            </a:r>
          </a:p>
          <a:p>
            <a:pPr marL="285750" indent="-285750" algn="just">
              <a:buFont typeface="Arial" panose="020B0604020202020204" pitchFamily="34" charset="0"/>
              <a:buChar char="•"/>
            </a:pPr>
            <a:r>
              <a:rPr lang="es-EC" dirty="0" smtClean="0"/>
              <a:t>Tuvo </a:t>
            </a:r>
            <a:r>
              <a:rPr lang="es-EC" dirty="0"/>
              <a:t>problemas después de la década de los 80, año de crisis de la industria del </a:t>
            </a:r>
            <a:r>
              <a:rPr lang="es-EC" dirty="0" smtClean="0"/>
              <a:t>cine.</a:t>
            </a:r>
          </a:p>
          <a:p>
            <a:pPr marL="285750" indent="-285750" algn="just">
              <a:buFont typeface="Arial" panose="020B0604020202020204" pitchFamily="34" charset="0"/>
              <a:buChar char="•"/>
            </a:pPr>
            <a:r>
              <a:rPr lang="es-EC" dirty="0"/>
              <a:t>El teatro daba funciones de teatro y </a:t>
            </a:r>
            <a:r>
              <a:rPr lang="es-EC" dirty="0" smtClean="0"/>
              <a:t>cine y </a:t>
            </a:r>
            <a:r>
              <a:rPr lang="es-EC" dirty="0"/>
              <a:t>se lo usaba para ciertos eventos </a:t>
            </a:r>
            <a:r>
              <a:rPr lang="es-EC" dirty="0" smtClean="0"/>
              <a:t>contratados.</a:t>
            </a:r>
          </a:p>
          <a:p>
            <a:pPr marL="285750" indent="-285750" algn="just">
              <a:buFont typeface="Arial" panose="020B0604020202020204" pitchFamily="34" charset="0"/>
              <a:buChar char="•"/>
            </a:pPr>
            <a:r>
              <a:rPr lang="es-EC" dirty="0" smtClean="0"/>
              <a:t>Está completamente </a:t>
            </a:r>
            <a:r>
              <a:rPr lang="es-EC" dirty="0"/>
              <a:t>deshabilitado, sin ningún cuidado y </a:t>
            </a:r>
            <a:r>
              <a:rPr lang="es-EC" dirty="0" smtClean="0"/>
              <a:t>control.</a:t>
            </a:r>
            <a:endParaRPr lang="es-ES" dirty="0">
              <a:latin typeface="Arial" panose="020B0604020202020204" pitchFamily="34" charset="0"/>
              <a:cs typeface="Arial" panose="020B0604020202020204" pitchFamily="34" charset="0"/>
            </a:endParaRPr>
          </a:p>
        </p:txBody>
      </p:sp>
      <p:pic>
        <p:nvPicPr>
          <p:cNvPr id="9" name="Marcador de contenido 8" descr="https://scontent.fuio9-1.fna.fbcdn.net/v/t34.0-12/23781966_1502833736472178_1257006456_n.jpg?oh=109cac4abfc03211be557c5fa4ba1b02&amp;oe=5A175CCC"/>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319" y="292100"/>
            <a:ext cx="2512782" cy="36322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p:cNvSpPr txBox="1"/>
          <p:nvPr/>
        </p:nvSpPr>
        <p:spPr>
          <a:xfrm>
            <a:off x="2781198" y="2533575"/>
            <a:ext cx="2184502" cy="461665"/>
          </a:xfrm>
          <a:prstGeom prst="rect">
            <a:avLst/>
          </a:prstGeom>
          <a:noFill/>
        </p:spPr>
        <p:txBody>
          <a:bodyPr wrap="square" rtlCol="0">
            <a:spAutoFit/>
          </a:bodyPr>
          <a:lstStyle/>
          <a:p>
            <a:pPr algn="ctr"/>
            <a:r>
              <a:rPr lang="es-ES" sz="1200" dirty="0" smtClean="0"/>
              <a:t>Fachada del Teatro Atahualpa</a:t>
            </a:r>
          </a:p>
          <a:p>
            <a:pPr algn="ctr"/>
            <a:r>
              <a:rPr lang="es-ES" sz="1200" dirty="0" smtClean="0"/>
              <a:t>Fuente: Autora</a:t>
            </a:r>
          </a:p>
        </p:txBody>
      </p:sp>
      <p:pic>
        <p:nvPicPr>
          <p:cNvPr id="11" name="Imagen 10" descr="https://scontent.fuio9-1.fna.fbcdn.net/v/t34.0-12/23782247_1502833159805569_318497409_n.jpg?oh=d74eb76cd61b35d991b2f14a0ab2d0ef&amp;oe=5A165EF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79" y="4124992"/>
            <a:ext cx="3677921" cy="208155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2" name="CuadroTexto 11"/>
          <p:cNvSpPr txBox="1"/>
          <p:nvPr/>
        </p:nvSpPr>
        <p:spPr>
          <a:xfrm>
            <a:off x="1094688" y="6206543"/>
            <a:ext cx="2184502" cy="461665"/>
          </a:xfrm>
          <a:prstGeom prst="rect">
            <a:avLst/>
          </a:prstGeom>
          <a:noFill/>
        </p:spPr>
        <p:txBody>
          <a:bodyPr wrap="square" rtlCol="0">
            <a:spAutoFit/>
          </a:bodyPr>
          <a:lstStyle/>
          <a:p>
            <a:pPr algn="ctr"/>
            <a:r>
              <a:rPr lang="es-ES" sz="1200" dirty="0" smtClean="0"/>
              <a:t>Entrada del Teatro Atahualpa</a:t>
            </a:r>
          </a:p>
          <a:p>
            <a:pPr algn="ctr"/>
            <a:r>
              <a:rPr lang="es-ES" sz="1200" dirty="0" smtClean="0"/>
              <a:t>Fuente: Autora</a:t>
            </a:r>
          </a:p>
        </p:txBody>
      </p:sp>
    </p:spTree>
    <p:extLst>
      <p:ext uri="{BB962C8B-B14F-4D97-AF65-F5344CB8AC3E}">
        <p14:creationId xmlns:p14="http://schemas.microsoft.com/office/powerpoint/2010/main" val="9494088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1197</Words>
  <Application>Microsoft Office PowerPoint</Application>
  <PresentationFormat>Personalizado</PresentationFormat>
  <Paragraphs>121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INGENIERIA EN ADMINISTRACIÓN TURÍSTICA Y HOTELERA  DEFENSA DEL TRABAJO DE TITULACIÓN</vt:lpstr>
      <vt:lpstr>ANTECEDENTES DE LA INVESTIGACIÓN</vt:lpstr>
      <vt:lpstr>PROBLEMA DE INVESTIGACIÓN</vt:lpstr>
      <vt:lpstr>OBJETIVOS DE LA INVESTIGACIÓN</vt:lpstr>
      <vt:lpstr>TEORÍA DE SOPORTE</vt:lpstr>
      <vt:lpstr>DESARROLLO DE LA INVESTIGACIÓN</vt:lpstr>
      <vt:lpstr>TEATRO BOLÍVAR</vt:lpstr>
      <vt:lpstr>TEATRO ALHAMBRA</vt:lpstr>
      <vt:lpstr>TEATRO ATAHUALPA</vt:lpstr>
      <vt:lpstr>METOLOGÍA</vt:lpstr>
      <vt:lpstr>RESULTADOS</vt:lpstr>
      <vt:lpstr>Interés por las actividades culturales</vt:lpstr>
      <vt:lpstr>Aspecto relevante de las actividades culturales</vt:lpstr>
      <vt:lpstr>Asistencia a los teatros del Centro Histórico de Quito</vt:lpstr>
      <vt:lpstr>Precio de entrada a teatros</vt:lpstr>
      <vt:lpstr>CONCLUSIONES</vt:lpstr>
      <vt:lpstr>RECOMENDACIONES</vt:lpstr>
      <vt:lpstr>PROPUESTA</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INGENIERIA EN ADMINISTRACIÓN TURÍSTICA Y HOTELERA  DEFENSA DEL TRABAJO DE TITULACIÓN</dc:title>
  <dc:creator>Estudiante1</dc:creator>
  <cp:lastModifiedBy>sc</cp:lastModifiedBy>
  <cp:revision>20</cp:revision>
  <dcterms:created xsi:type="dcterms:W3CDTF">2017-11-21T17:02:44Z</dcterms:created>
  <dcterms:modified xsi:type="dcterms:W3CDTF">2017-11-22T19:17:06Z</dcterms:modified>
</cp:coreProperties>
</file>