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48"/>
  </p:notesMasterIdLst>
  <p:sldIdLst>
    <p:sldId id="350" r:id="rId2"/>
    <p:sldId id="351" r:id="rId3"/>
    <p:sldId id="352" r:id="rId4"/>
    <p:sldId id="353" r:id="rId5"/>
    <p:sldId id="355" r:id="rId6"/>
    <p:sldId id="356" r:id="rId7"/>
    <p:sldId id="357" r:id="rId8"/>
    <p:sldId id="358" r:id="rId9"/>
    <p:sldId id="360" r:id="rId10"/>
    <p:sldId id="364" r:id="rId11"/>
    <p:sldId id="290" r:id="rId12"/>
    <p:sldId id="291" r:id="rId13"/>
    <p:sldId id="361" r:id="rId14"/>
    <p:sldId id="295" r:id="rId15"/>
    <p:sldId id="297" r:id="rId16"/>
    <p:sldId id="298" r:id="rId17"/>
    <p:sldId id="293" r:id="rId18"/>
    <p:sldId id="362" r:id="rId19"/>
    <p:sldId id="363" r:id="rId20"/>
    <p:sldId id="304" r:id="rId21"/>
    <p:sldId id="305" r:id="rId22"/>
    <p:sldId id="307" r:id="rId23"/>
    <p:sldId id="308" r:id="rId24"/>
    <p:sldId id="310" r:id="rId25"/>
    <p:sldId id="312" r:id="rId26"/>
    <p:sldId id="321" r:id="rId27"/>
    <p:sldId id="324" r:id="rId28"/>
    <p:sldId id="325" r:id="rId29"/>
    <p:sldId id="326" r:id="rId30"/>
    <p:sldId id="329" r:id="rId31"/>
    <p:sldId id="330" r:id="rId32"/>
    <p:sldId id="331" r:id="rId33"/>
    <p:sldId id="332" r:id="rId34"/>
    <p:sldId id="334" r:id="rId35"/>
    <p:sldId id="336" r:id="rId36"/>
    <p:sldId id="342" r:id="rId37"/>
    <p:sldId id="314" r:id="rId38"/>
    <p:sldId id="317" r:id="rId39"/>
    <p:sldId id="318" r:id="rId40"/>
    <p:sldId id="343" r:id="rId41"/>
    <p:sldId id="344" r:id="rId42"/>
    <p:sldId id="346" r:id="rId43"/>
    <p:sldId id="347" r:id="rId44"/>
    <p:sldId id="365" r:id="rId45"/>
    <p:sldId id="366" r:id="rId46"/>
    <p:sldId id="367" r:id="rId4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2875" autoAdjust="0"/>
  </p:normalViewPr>
  <p:slideViewPr>
    <p:cSldViewPr snapToGrid="0">
      <p:cViewPr varScale="1">
        <p:scale>
          <a:sx n="54" d="100"/>
          <a:sy n="54" d="100"/>
        </p:scale>
        <p:origin x="13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0.xml.rels><?xml version="1.0" encoding="UTF-8" standalone="yes"?>
<Relationships xmlns="http://schemas.openxmlformats.org/package/2006/relationships"><Relationship Id="rId1" Type="http://schemas.openxmlformats.org/officeDocument/2006/relationships/image" Target="../media/image30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D60DD-332B-4A8B-AF76-072D44C49C09}"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s-ES"/>
        </a:p>
      </dgm:t>
    </dgm:pt>
    <dgm:pt modelId="{E5A32B37-2C14-48CF-A51D-39A1242C0240}">
      <dgm:prSet phldrT="[Texto]"/>
      <dgm:spPr/>
      <dgm:t>
        <a:bodyPr/>
        <a:lstStyle/>
        <a:p>
          <a:r>
            <a:rPr lang="es-ES" dirty="0" smtClean="0"/>
            <a:t>Antecedentes</a:t>
          </a:r>
          <a:endParaRPr lang="es-ES" dirty="0"/>
        </a:p>
      </dgm:t>
    </dgm:pt>
    <dgm:pt modelId="{51953A0C-E0B0-48B4-AF7E-933ACE5BF7E7}" type="parTrans" cxnId="{4279B5A2-FA1C-46A0-9186-0B722000EC65}">
      <dgm:prSet/>
      <dgm:spPr/>
      <dgm:t>
        <a:bodyPr/>
        <a:lstStyle/>
        <a:p>
          <a:endParaRPr lang="es-ES"/>
        </a:p>
      </dgm:t>
    </dgm:pt>
    <dgm:pt modelId="{8EC3455E-C1D8-42FA-8556-AB08767DC840}" type="sibTrans" cxnId="{4279B5A2-FA1C-46A0-9186-0B722000EC65}">
      <dgm:prSet/>
      <dgm:spPr/>
      <dgm:t>
        <a:bodyPr/>
        <a:lstStyle/>
        <a:p>
          <a:endParaRPr lang="es-ES"/>
        </a:p>
      </dgm:t>
    </dgm:pt>
    <dgm:pt modelId="{DF68C340-BF08-4701-93DA-5D30030E7F13}">
      <dgm:prSet phldrT="[Texto]"/>
      <dgm:spPr/>
      <dgm:t>
        <a:bodyPr/>
        <a:lstStyle/>
        <a:p>
          <a:r>
            <a:rPr lang="es-ES" dirty="0" smtClean="0"/>
            <a:t>Justificación e Importancia</a:t>
          </a:r>
          <a:endParaRPr lang="es-ES" dirty="0"/>
        </a:p>
      </dgm:t>
    </dgm:pt>
    <dgm:pt modelId="{837E6BBE-F4F2-4B24-B044-4EDA027D9E3F}" type="parTrans" cxnId="{813E391D-D160-446E-833F-0FF0543F0EA3}">
      <dgm:prSet/>
      <dgm:spPr/>
      <dgm:t>
        <a:bodyPr/>
        <a:lstStyle/>
        <a:p>
          <a:endParaRPr lang="es-ES"/>
        </a:p>
      </dgm:t>
    </dgm:pt>
    <dgm:pt modelId="{1BBFD19A-5B49-45DB-88F9-6EB22E134FF9}" type="sibTrans" cxnId="{813E391D-D160-446E-833F-0FF0543F0EA3}">
      <dgm:prSet/>
      <dgm:spPr/>
      <dgm:t>
        <a:bodyPr/>
        <a:lstStyle/>
        <a:p>
          <a:endParaRPr lang="es-ES"/>
        </a:p>
      </dgm:t>
    </dgm:pt>
    <dgm:pt modelId="{D555BAEB-E0C6-4972-87C0-2342B4E884CB}">
      <dgm:prSet/>
      <dgm:spPr/>
      <dgm:t>
        <a:bodyPr/>
        <a:lstStyle/>
        <a:p>
          <a:r>
            <a:rPr lang="es-ES" dirty="0" smtClean="0"/>
            <a:t>Objetivos</a:t>
          </a:r>
          <a:endParaRPr lang="es-ES" dirty="0"/>
        </a:p>
      </dgm:t>
    </dgm:pt>
    <dgm:pt modelId="{27AF5393-2918-4020-A851-5F82E6EDF46B}" type="parTrans" cxnId="{CD499AEB-732C-45EA-94F6-7970F7B6E645}">
      <dgm:prSet/>
      <dgm:spPr/>
      <dgm:t>
        <a:bodyPr/>
        <a:lstStyle/>
        <a:p>
          <a:endParaRPr lang="es-ES"/>
        </a:p>
      </dgm:t>
    </dgm:pt>
    <dgm:pt modelId="{56445C9B-404C-4AAE-B9A5-717326B20175}" type="sibTrans" cxnId="{CD499AEB-732C-45EA-94F6-7970F7B6E645}">
      <dgm:prSet/>
      <dgm:spPr/>
      <dgm:t>
        <a:bodyPr/>
        <a:lstStyle/>
        <a:p>
          <a:endParaRPr lang="es-ES"/>
        </a:p>
      </dgm:t>
    </dgm:pt>
    <dgm:pt modelId="{D88DB4F9-8698-48A5-B935-EF53775D3464}">
      <dgm:prSet/>
      <dgm:spPr/>
      <dgm:t>
        <a:bodyPr/>
        <a:lstStyle/>
        <a:p>
          <a:r>
            <a:rPr lang="es-ES" dirty="0" smtClean="0"/>
            <a:t>Marco Teórico</a:t>
          </a:r>
          <a:endParaRPr lang="es-ES" dirty="0"/>
        </a:p>
      </dgm:t>
    </dgm:pt>
    <dgm:pt modelId="{9E956D7C-B4F8-4EA0-9F56-3F67DB6E9FF4}" type="parTrans" cxnId="{0FB4349E-0B3F-4634-9DB5-405CDD1A450C}">
      <dgm:prSet/>
      <dgm:spPr/>
      <dgm:t>
        <a:bodyPr/>
        <a:lstStyle/>
        <a:p>
          <a:endParaRPr lang="es-ES"/>
        </a:p>
      </dgm:t>
    </dgm:pt>
    <dgm:pt modelId="{E9905763-28A6-4130-A9E9-E750F6561A26}" type="sibTrans" cxnId="{0FB4349E-0B3F-4634-9DB5-405CDD1A450C}">
      <dgm:prSet/>
      <dgm:spPr/>
      <dgm:t>
        <a:bodyPr/>
        <a:lstStyle/>
        <a:p>
          <a:endParaRPr lang="es-ES"/>
        </a:p>
      </dgm:t>
    </dgm:pt>
    <dgm:pt modelId="{1127A239-AB89-4427-BAB3-6416B7977F36}">
      <dgm:prSet/>
      <dgm:spPr/>
      <dgm:t>
        <a:bodyPr/>
        <a:lstStyle/>
        <a:p>
          <a:r>
            <a:rPr lang="es-ES" dirty="0" smtClean="0"/>
            <a:t>Diseño</a:t>
          </a:r>
          <a:endParaRPr lang="es-ES" dirty="0"/>
        </a:p>
      </dgm:t>
    </dgm:pt>
    <dgm:pt modelId="{373F6431-E353-41D3-A94F-32876966FA01}" type="parTrans" cxnId="{3AE38D79-F2F9-4CA7-B7A4-B3F63DF01E1F}">
      <dgm:prSet/>
      <dgm:spPr/>
      <dgm:t>
        <a:bodyPr/>
        <a:lstStyle/>
        <a:p>
          <a:endParaRPr lang="es-ES"/>
        </a:p>
      </dgm:t>
    </dgm:pt>
    <dgm:pt modelId="{C092F70F-16F0-4DB9-8B18-D2BE472A7E83}" type="sibTrans" cxnId="{3AE38D79-F2F9-4CA7-B7A4-B3F63DF01E1F}">
      <dgm:prSet/>
      <dgm:spPr/>
      <dgm:t>
        <a:bodyPr/>
        <a:lstStyle/>
        <a:p>
          <a:endParaRPr lang="es-ES"/>
        </a:p>
      </dgm:t>
    </dgm:pt>
    <dgm:pt modelId="{B3E8F3A8-88A2-428C-8F75-1A8D2F615FF3}">
      <dgm:prSet/>
      <dgm:spPr/>
      <dgm:t>
        <a:bodyPr/>
        <a:lstStyle/>
        <a:p>
          <a:r>
            <a:rPr lang="es-ES" dirty="0" smtClean="0"/>
            <a:t>Resultados</a:t>
          </a:r>
          <a:endParaRPr lang="es-ES" dirty="0"/>
        </a:p>
      </dgm:t>
    </dgm:pt>
    <dgm:pt modelId="{DD72E766-42C3-4997-8874-E0FF035AA565}" type="parTrans" cxnId="{AA3FB5DC-2511-46DD-B216-2952B52295CD}">
      <dgm:prSet/>
      <dgm:spPr/>
      <dgm:t>
        <a:bodyPr/>
        <a:lstStyle/>
        <a:p>
          <a:endParaRPr lang="es-ES"/>
        </a:p>
      </dgm:t>
    </dgm:pt>
    <dgm:pt modelId="{7C2DA173-6A89-4407-8C6C-058752CD3BE6}" type="sibTrans" cxnId="{AA3FB5DC-2511-46DD-B216-2952B52295CD}">
      <dgm:prSet/>
      <dgm:spPr/>
      <dgm:t>
        <a:bodyPr/>
        <a:lstStyle/>
        <a:p>
          <a:endParaRPr lang="es-ES"/>
        </a:p>
      </dgm:t>
    </dgm:pt>
    <dgm:pt modelId="{12306F0E-4F73-408C-B22D-ECB307227A2C}">
      <dgm:prSet/>
      <dgm:spPr/>
      <dgm:t>
        <a:bodyPr/>
        <a:lstStyle/>
        <a:p>
          <a:r>
            <a:rPr lang="es-ES" dirty="0" smtClean="0"/>
            <a:t>Conclusiones</a:t>
          </a:r>
          <a:endParaRPr lang="es-ES" dirty="0"/>
        </a:p>
      </dgm:t>
    </dgm:pt>
    <dgm:pt modelId="{B57E3885-7DC7-4074-8EEA-8A9F504A2818}" type="parTrans" cxnId="{8D685509-7418-4332-8142-DD4E87B8C1AA}">
      <dgm:prSet/>
      <dgm:spPr/>
      <dgm:t>
        <a:bodyPr/>
        <a:lstStyle/>
        <a:p>
          <a:endParaRPr lang="es-ES"/>
        </a:p>
      </dgm:t>
    </dgm:pt>
    <dgm:pt modelId="{86945BEA-44BD-40A1-9BF7-39239B80870C}" type="sibTrans" cxnId="{8D685509-7418-4332-8142-DD4E87B8C1AA}">
      <dgm:prSet/>
      <dgm:spPr/>
      <dgm:t>
        <a:bodyPr/>
        <a:lstStyle/>
        <a:p>
          <a:endParaRPr lang="es-ES"/>
        </a:p>
      </dgm:t>
    </dgm:pt>
    <dgm:pt modelId="{1986C713-7DA1-43E3-A075-EFCBE4A56A4C}" type="pres">
      <dgm:prSet presAssocID="{977D60DD-332B-4A8B-AF76-072D44C49C09}" presName="Name0" presStyleCnt="0">
        <dgm:presLayoutVars>
          <dgm:dir/>
          <dgm:resizeHandles val="exact"/>
        </dgm:presLayoutVars>
      </dgm:prSet>
      <dgm:spPr/>
      <dgm:t>
        <a:bodyPr/>
        <a:lstStyle/>
        <a:p>
          <a:endParaRPr lang="es-ES"/>
        </a:p>
      </dgm:t>
    </dgm:pt>
    <dgm:pt modelId="{F4ADC8FB-1D21-48E0-A0C2-8FD9C284407B}" type="pres">
      <dgm:prSet presAssocID="{E5A32B37-2C14-48CF-A51D-39A1242C0240}" presName="node" presStyleLbl="node1" presStyleIdx="0" presStyleCnt="7">
        <dgm:presLayoutVars>
          <dgm:bulletEnabled val="1"/>
        </dgm:presLayoutVars>
      </dgm:prSet>
      <dgm:spPr/>
      <dgm:t>
        <a:bodyPr/>
        <a:lstStyle/>
        <a:p>
          <a:endParaRPr lang="es-ES"/>
        </a:p>
      </dgm:t>
    </dgm:pt>
    <dgm:pt modelId="{D6A6D97D-F891-4981-BFC7-1998F1AE5B93}" type="pres">
      <dgm:prSet presAssocID="{8EC3455E-C1D8-42FA-8556-AB08767DC840}" presName="sibTrans" presStyleLbl="sibTrans1D1" presStyleIdx="0" presStyleCnt="6"/>
      <dgm:spPr/>
      <dgm:t>
        <a:bodyPr/>
        <a:lstStyle/>
        <a:p>
          <a:endParaRPr lang="es-ES"/>
        </a:p>
      </dgm:t>
    </dgm:pt>
    <dgm:pt modelId="{53DFC0D6-323E-47F2-BB92-19969394018F}" type="pres">
      <dgm:prSet presAssocID="{8EC3455E-C1D8-42FA-8556-AB08767DC840}" presName="connectorText" presStyleLbl="sibTrans1D1" presStyleIdx="0" presStyleCnt="6"/>
      <dgm:spPr/>
      <dgm:t>
        <a:bodyPr/>
        <a:lstStyle/>
        <a:p>
          <a:endParaRPr lang="es-ES"/>
        </a:p>
      </dgm:t>
    </dgm:pt>
    <dgm:pt modelId="{B387C879-80B7-45D7-AA38-42BFA305CAD0}" type="pres">
      <dgm:prSet presAssocID="{DF68C340-BF08-4701-93DA-5D30030E7F13}" presName="node" presStyleLbl="node1" presStyleIdx="1" presStyleCnt="7">
        <dgm:presLayoutVars>
          <dgm:bulletEnabled val="1"/>
        </dgm:presLayoutVars>
      </dgm:prSet>
      <dgm:spPr/>
      <dgm:t>
        <a:bodyPr/>
        <a:lstStyle/>
        <a:p>
          <a:endParaRPr lang="es-ES"/>
        </a:p>
      </dgm:t>
    </dgm:pt>
    <dgm:pt modelId="{1FB2C495-29B9-46C4-96D5-10AB1107F25B}" type="pres">
      <dgm:prSet presAssocID="{1BBFD19A-5B49-45DB-88F9-6EB22E134FF9}" presName="sibTrans" presStyleLbl="sibTrans1D1" presStyleIdx="1" presStyleCnt="6"/>
      <dgm:spPr/>
      <dgm:t>
        <a:bodyPr/>
        <a:lstStyle/>
        <a:p>
          <a:endParaRPr lang="es-ES"/>
        </a:p>
      </dgm:t>
    </dgm:pt>
    <dgm:pt modelId="{B75F6577-1F31-480B-9605-1C9E1C44E141}" type="pres">
      <dgm:prSet presAssocID="{1BBFD19A-5B49-45DB-88F9-6EB22E134FF9}" presName="connectorText" presStyleLbl="sibTrans1D1" presStyleIdx="1" presStyleCnt="6"/>
      <dgm:spPr/>
      <dgm:t>
        <a:bodyPr/>
        <a:lstStyle/>
        <a:p>
          <a:endParaRPr lang="es-ES"/>
        </a:p>
      </dgm:t>
    </dgm:pt>
    <dgm:pt modelId="{10FB0184-1DD3-4D4F-A37C-EEBAA82AA1FD}" type="pres">
      <dgm:prSet presAssocID="{D555BAEB-E0C6-4972-87C0-2342B4E884CB}" presName="node" presStyleLbl="node1" presStyleIdx="2" presStyleCnt="7">
        <dgm:presLayoutVars>
          <dgm:bulletEnabled val="1"/>
        </dgm:presLayoutVars>
      </dgm:prSet>
      <dgm:spPr/>
      <dgm:t>
        <a:bodyPr/>
        <a:lstStyle/>
        <a:p>
          <a:endParaRPr lang="es-ES"/>
        </a:p>
      </dgm:t>
    </dgm:pt>
    <dgm:pt modelId="{E0A1CF64-1E94-4FBD-A0E3-13F69DBF123D}" type="pres">
      <dgm:prSet presAssocID="{56445C9B-404C-4AAE-B9A5-717326B20175}" presName="sibTrans" presStyleLbl="sibTrans1D1" presStyleIdx="2" presStyleCnt="6"/>
      <dgm:spPr/>
      <dgm:t>
        <a:bodyPr/>
        <a:lstStyle/>
        <a:p>
          <a:endParaRPr lang="es-ES"/>
        </a:p>
      </dgm:t>
    </dgm:pt>
    <dgm:pt modelId="{29062E4F-6360-47AC-85C1-F68A9DEAE51E}" type="pres">
      <dgm:prSet presAssocID="{56445C9B-404C-4AAE-B9A5-717326B20175}" presName="connectorText" presStyleLbl="sibTrans1D1" presStyleIdx="2" presStyleCnt="6"/>
      <dgm:spPr/>
      <dgm:t>
        <a:bodyPr/>
        <a:lstStyle/>
        <a:p>
          <a:endParaRPr lang="es-ES"/>
        </a:p>
      </dgm:t>
    </dgm:pt>
    <dgm:pt modelId="{BFC93133-D5B8-460A-9712-4AA6983229F1}" type="pres">
      <dgm:prSet presAssocID="{D88DB4F9-8698-48A5-B935-EF53775D3464}" presName="node" presStyleLbl="node1" presStyleIdx="3" presStyleCnt="7">
        <dgm:presLayoutVars>
          <dgm:bulletEnabled val="1"/>
        </dgm:presLayoutVars>
      </dgm:prSet>
      <dgm:spPr/>
      <dgm:t>
        <a:bodyPr/>
        <a:lstStyle/>
        <a:p>
          <a:endParaRPr lang="es-ES"/>
        </a:p>
      </dgm:t>
    </dgm:pt>
    <dgm:pt modelId="{A6B211C6-BD3D-407C-A799-F691F4C6AFCD}" type="pres">
      <dgm:prSet presAssocID="{E9905763-28A6-4130-A9E9-E750F6561A26}" presName="sibTrans" presStyleLbl="sibTrans1D1" presStyleIdx="3" presStyleCnt="6"/>
      <dgm:spPr/>
      <dgm:t>
        <a:bodyPr/>
        <a:lstStyle/>
        <a:p>
          <a:endParaRPr lang="es-ES"/>
        </a:p>
      </dgm:t>
    </dgm:pt>
    <dgm:pt modelId="{747622FC-AB2F-49D2-9824-EDFB61E4E4F0}" type="pres">
      <dgm:prSet presAssocID="{E9905763-28A6-4130-A9E9-E750F6561A26}" presName="connectorText" presStyleLbl="sibTrans1D1" presStyleIdx="3" presStyleCnt="6"/>
      <dgm:spPr/>
      <dgm:t>
        <a:bodyPr/>
        <a:lstStyle/>
        <a:p>
          <a:endParaRPr lang="es-ES"/>
        </a:p>
      </dgm:t>
    </dgm:pt>
    <dgm:pt modelId="{4185B65E-2449-4F8F-B2CB-0EAA0A566EBE}" type="pres">
      <dgm:prSet presAssocID="{1127A239-AB89-4427-BAB3-6416B7977F36}" presName="node" presStyleLbl="node1" presStyleIdx="4" presStyleCnt="7">
        <dgm:presLayoutVars>
          <dgm:bulletEnabled val="1"/>
        </dgm:presLayoutVars>
      </dgm:prSet>
      <dgm:spPr/>
      <dgm:t>
        <a:bodyPr/>
        <a:lstStyle/>
        <a:p>
          <a:endParaRPr lang="es-ES"/>
        </a:p>
      </dgm:t>
    </dgm:pt>
    <dgm:pt modelId="{9D6EB95F-9C78-47FC-AD62-6B5CBBC449BA}" type="pres">
      <dgm:prSet presAssocID="{C092F70F-16F0-4DB9-8B18-D2BE472A7E83}" presName="sibTrans" presStyleLbl="sibTrans1D1" presStyleIdx="4" presStyleCnt="6"/>
      <dgm:spPr/>
      <dgm:t>
        <a:bodyPr/>
        <a:lstStyle/>
        <a:p>
          <a:endParaRPr lang="es-ES"/>
        </a:p>
      </dgm:t>
    </dgm:pt>
    <dgm:pt modelId="{91458C2D-5BA4-4ADA-930D-3916680156C7}" type="pres">
      <dgm:prSet presAssocID="{C092F70F-16F0-4DB9-8B18-D2BE472A7E83}" presName="connectorText" presStyleLbl="sibTrans1D1" presStyleIdx="4" presStyleCnt="6"/>
      <dgm:spPr/>
      <dgm:t>
        <a:bodyPr/>
        <a:lstStyle/>
        <a:p>
          <a:endParaRPr lang="es-ES"/>
        </a:p>
      </dgm:t>
    </dgm:pt>
    <dgm:pt modelId="{6309764B-1695-45E1-B279-463664D8CAAE}" type="pres">
      <dgm:prSet presAssocID="{B3E8F3A8-88A2-428C-8F75-1A8D2F615FF3}" presName="node" presStyleLbl="node1" presStyleIdx="5" presStyleCnt="7">
        <dgm:presLayoutVars>
          <dgm:bulletEnabled val="1"/>
        </dgm:presLayoutVars>
      </dgm:prSet>
      <dgm:spPr/>
      <dgm:t>
        <a:bodyPr/>
        <a:lstStyle/>
        <a:p>
          <a:endParaRPr lang="es-ES"/>
        </a:p>
      </dgm:t>
    </dgm:pt>
    <dgm:pt modelId="{BE1F5657-E506-4719-A53F-71D8F07959DD}" type="pres">
      <dgm:prSet presAssocID="{7C2DA173-6A89-4407-8C6C-058752CD3BE6}" presName="sibTrans" presStyleLbl="sibTrans1D1" presStyleIdx="5" presStyleCnt="6"/>
      <dgm:spPr/>
      <dgm:t>
        <a:bodyPr/>
        <a:lstStyle/>
        <a:p>
          <a:endParaRPr lang="es-ES"/>
        </a:p>
      </dgm:t>
    </dgm:pt>
    <dgm:pt modelId="{A98E5943-4A56-4425-9E8D-8D35D8181659}" type="pres">
      <dgm:prSet presAssocID="{7C2DA173-6A89-4407-8C6C-058752CD3BE6}" presName="connectorText" presStyleLbl="sibTrans1D1" presStyleIdx="5" presStyleCnt="6"/>
      <dgm:spPr/>
      <dgm:t>
        <a:bodyPr/>
        <a:lstStyle/>
        <a:p>
          <a:endParaRPr lang="es-ES"/>
        </a:p>
      </dgm:t>
    </dgm:pt>
    <dgm:pt modelId="{E6193B73-B2F2-4648-9642-CA60EC936BF1}" type="pres">
      <dgm:prSet presAssocID="{12306F0E-4F73-408C-B22D-ECB307227A2C}" presName="node" presStyleLbl="node1" presStyleIdx="6" presStyleCnt="7">
        <dgm:presLayoutVars>
          <dgm:bulletEnabled val="1"/>
        </dgm:presLayoutVars>
      </dgm:prSet>
      <dgm:spPr/>
      <dgm:t>
        <a:bodyPr/>
        <a:lstStyle/>
        <a:p>
          <a:endParaRPr lang="es-ES"/>
        </a:p>
      </dgm:t>
    </dgm:pt>
  </dgm:ptLst>
  <dgm:cxnLst>
    <dgm:cxn modelId="{0F1D629D-A87B-4739-8730-C0D266596AFB}" type="presOf" srcId="{12306F0E-4F73-408C-B22D-ECB307227A2C}" destId="{E6193B73-B2F2-4648-9642-CA60EC936BF1}" srcOrd="0" destOrd="0" presId="urn:microsoft.com/office/officeart/2005/8/layout/bProcess3"/>
    <dgm:cxn modelId="{ECFBBE3E-6794-4B7E-8D64-0788638BCF1C}" type="presOf" srcId="{1BBFD19A-5B49-45DB-88F9-6EB22E134FF9}" destId="{B75F6577-1F31-480B-9605-1C9E1C44E141}" srcOrd="1" destOrd="0" presId="urn:microsoft.com/office/officeart/2005/8/layout/bProcess3"/>
    <dgm:cxn modelId="{BD2417AA-A509-4318-8AF4-1B673A57530C}" type="presOf" srcId="{D555BAEB-E0C6-4972-87C0-2342B4E884CB}" destId="{10FB0184-1DD3-4D4F-A37C-EEBAA82AA1FD}" srcOrd="0" destOrd="0" presId="urn:microsoft.com/office/officeart/2005/8/layout/bProcess3"/>
    <dgm:cxn modelId="{949A2F6B-3096-43A9-9ED9-DC0EAD124D59}" type="presOf" srcId="{E5A32B37-2C14-48CF-A51D-39A1242C0240}" destId="{F4ADC8FB-1D21-48E0-A0C2-8FD9C284407B}" srcOrd="0" destOrd="0" presId="urn:microsoft.com/office/officeart/2005/8/layout/bProcess3"/>
    <dgm:cxn modelId="{B0771044-31BF-45A4-B6E5-4DBB47F4E54D}" type="presOf" srcId="{1127A239-AB89-4427-BAB3-6416B7977F36}" destId="{4185B65E-2449-4F8F-B2CB-0EAA0A566EBE}" srcOrd="0" destOrd="0" presId="urn:microsoft.com/office/officeart/2005/8/layout/bProcess3"/>
    <dgm:cxn modelId="{BEF17C7B-A20F-4FF4-8F21-49189AB3D381}" type="presOf" srcId="{56445C9B-404C-4AAE-B9A5-717326B20175}" destId="{E0A1CF64-1E94-4FBD-A0E3-13F69DBF123D}" srcOrd="0" destOrd="0" presId="urn:microsoft.com/office/officeart/2005/8/layout/bProcess3"/>
    <dgm:cxn modelId="{DC88724C-A4AD-4AF5-AF90-17000AFDAC78}" type="presOf" srcId="{8EC3455E-C1D8-42FA-8556-AB08767DC840}" destId="{53DFC0D6-323E-47F2-BB92-19969394018F}" srcOrd="1" destOrd="0" presId="urn:microsoft.com/office/officeart/2005/8/layout/bProcess3"/>
    <dgm:cxn modelId="{0FB4349E-0B3F-4634-9DB5-405CDD1A450C}" srcId="{977D60DD-332B-4A8B-AF76-072D44C49C09}" destId="{D88DB4F9-8698-48A5-B935-EF53775D3464}" srcOrd="3" destOrd="0" parTransId="{9E956D7C-B4F8-4EA0-9F56-3F67DB6E9FF4}" sibTransId="{E9905763-28A6-4130-A9E9-E750F6561A26}"/>
    <dgm:cxn modelId="{4279B5A2-FA1C-46A0-9186-0B722000EC65}" srcId="{977D60DD-332B-4A8B-AF76-072D44C49C09}" destId="{E5A32B37-2C14-48CF-A51D-39A1242C0240}" srcOrd="0" destOrd="0" parTransId="{51953A0C-E0B0-48B4-AF7E-933ACE5BF7E7}" sibTransId="{8EC3455E-C1D8-42FA-8556-AB08767DC840}"/>
    <dgm:cxn modelId="{3876FE9A-483B-4F0A-8E07-BF79D4CF3395}" type="presOf" srcId="{E9905763-28A6-4130-A9E9-E750F6561A26}" destId="{A6B211C6-BD3D-407C-A799-F691F4C6AFCD}" srcOrd="0" destOrd="0" presId="urn:microsoft.com/office/officeart/2005/8/layout/bProcess3"/>
    <dgm:cxn modelId="{63F3C48C-9DC4-4786-AAC5-32A83D555FA5}" type="presOf" srcId="{C092F70F-16F0-4DB9-8B18-D2BE472A7E83}" destId="{9D6EB95F-9C78-47FC-AD62-6B5CBBC449BA}" srcOrd="0" destOrd="0" presId="urn:microsoft.com/office/officeart/2005/8/layout/bProcess3"/>
    <dgm:cxn modelId="{91080F37-C82B-479F-879E-9F3A7CC7C92A}" type="presOf" srcId="{7C2DA173-6A89-4407-8C6C-058752CD3BE6}" destId="{BE1F5657-E506-4719-A53F-71D8F07959DD}" srcOrd="0" destOrd="0" presId="urn:microsoft.com/office/officeart/2005/8/layout/bProcess3"/>
    <dgm:cxn modelId="{4CE8ECD6-9C04-4C58-A90F-02E3036C8104}" type="presOf" srcId="{E9905763-28A6-4130-A9E9-E750F6561A26}" destId="{747622FC-AB2F-49D2-9824-EDFB61E4E4F0}" srcOrd="1" destOrd="0" presId="urn:microsoft.com/office/officeart/2005/8/layout/bProcess3"/>
    <dgm:cxn modelId="{A01D40C4-0597-4C84-993C-EECBA434CFB9}" type="presOf" srcId="{1BBFD19A-5B49-45DB-88F9-6EB22E134FF9}" destId="{1FB2C495-29B9-46C4-96D5-10AB1107F25B}" srcOrd="0" destOrd="0" presId="urn:microsoft.com/office/officeart/2005/8/layout/bProcess3"/>
    <dgm:cxn modelId="{3AE38D79-F2F9-4CA7-B7A4-B3F63DF01E1F}" srcId="{977D60DD-332B-4A8B-AF76-072D44C49C09}" destId="{1127A239-AB89-4427-BAB3-6416B7977F36}" srcOrd="4" destOrd="0" parTransId="{373F6431-E353-41D3-A94F-32876966FA01}" sibTransId="{C092F70F-16F0-4DB9-8B18-D2BE472A7E83}"/>
    <dgm:cxn modelId="{913CD2D0-CB54-4DF6-A654-44CD35C6ADD6}" type="presOf" srcId="{8EC3455E-C1D8-42FA-8556-AB08767DC840}" destId="{D6A6D97D-F891-4981-BFC7-1998F1AE5B93}" srcOrd="0" destOrd="0" presId="urn:microsoft.com/office/officeart/2005/8/layout/bProcess3"/>
    <dgm:cxn modelId="{8D685509-7418-4332-8142-DD4E87B8C1AA}" srcId="{977D60DD-332B-4A8B-AF76-072D44C49C09}" destId="{12306F0E-4F73-408C-B22D-ECB307227A2C}" srcOrd="6" destOrd="0" parTransId="{B57E3885-7DC7-4074-8EEA-8A9F504A2818}" sibTransId="{86945BEA-44BD-40A1-9BF7-39239B80870C}"/>
    <dgm:cxn modelId="{F5B06EAE-6204-4684-B945-7AE724A0C026}" type="presOf" srcId="{DF68C340-BF08-4701-93DA-5D30030E7F13}" destId="{B387C879-80B7-45D7-AA38-42BFA305CAD0}" srcOrd="0" destOrd="0" presId="urn:microsoft.com/office/officeart/2005/8/layout/bProcess3"/>
    <dgm:cxn modelId="{B6378D59-3488-4377-9BF4-1156EFBCD4A7}" type="presOf" srcId="{7C2DA173-6A89-4407-8C6C-058752CD3BE6}" destId="{A98E5943-4A56-4425-9E8D-8D35D8181659}" srcOrd="1" destOrd="0" presId="urn:microsoft.com/office/officeart/2005/8/layout/bProcess3"/>
    <dgm:cxn modelId="{6889C81E-764C-4946-A81F-E312CA9490EF}" type="presOf" srcId="{56445C9B-404C-4AAE-B9A5-717326B20175}" destId="{29062E4F-6360-47AC-85C1-F68A9DEAE51E}" srcOrd="1" destOrd="0" presId="urn:microsoft.com/office/officeart/2005/8/layout/bProcess3"/>
    <dgm:cxn modelId="{813E391D-D160-446E-833F-0FF0543F0EA3}" srcId="{977D60DD-332B-4A8B-AF76-072D44C49C09}" destId="{DF68C340-BF08-4701-93DA-5D30030E7F13}" srcOrd="1" destOrd="0" parTransId="{837E6BBE-F4F2-4B24-B044-4EDA027D9E3F}" sibTransId="{1BBFD19A-5B49-45DB-88F9-6EB22E134FF9}"/>
    <dgm:cxn modelId="{13343CE3-B46F-4A3A-9EF2-790CEC8FFE4B}" type="presOf" srcId="{B3E8F3A8-88A2-428C-8F75-1A8D2F615FF3}" destId="{6309764B-1695-45E1-B279-463664D8CAAE}" srcOrd="0" destOrd="0" presId="urn:microsoft.com/office/officeart/2005/8/layout/bProcess3"/>
    <dgm:cxn modelId="{5CB298C0-C1C9-433E-9A39-5FF9D6F1AE20}" type="presOf" srcId="{D88DB4F9-8698-48A5-B935-EF53775D3464}" destId="{BFC93133-D5B8-460A-9712-4AA6983229F1}" srcOrd="0" destOrd="0" presId="urn:microsoft.com/office/officeart/2005/8/layout/bProcess3"/>
    <dgm:cxn modelId="{6B9186C5-AC44-47D9-B438-B1053A70FBE6}" type="presOf" srcId="{977D60DD-332B-4A8B-AF76-072D44C49C09}" destId="{1986C713-7DA1-43E3-A075-EFCBE4A56A4C}" srcOrd="0" destOrd="0" presId="urn:microsoft.com/office/officeart/2005/8/layout/bProcess3"/>
    <dgm:cxn modelId="{02913C70-BD6A-405F-889B-AACC078089DE}" type="presOf" srcId="{C092F70F-16F0-4DB9-8B18-D2BE472A7E83}" destId="{91458C2D-5BA4-4ADA-930D-3916680156C7}" srcOrd="1" destOrd="0" presId="urn:microsoft.com/office/officeart/2005/8/layout/bProcess3"/>
    <dgm:cxn modelId="{AA3FB5DC-2511-46DD-B216-2952B52295CD}" srcId="{977D60DD-332B-4A8B-AF76-072D44C49C09}" destId="{B3E8F3A8-88A2-428C-8F75-1A8D2F615FF3}" srcOrd="5" destOrd="0" parTransId="{DD72E766-42C3-4997-8874-E0FF035AA565}" sibTransId="{7C2DA173-6A89-4407-8C6C-058752CD3BE6}"/>
    <dgm:cxn modelId="{CD499AEB-732C-45EA-94F6-7970F7B6E645}" srcId="{977D60DD-332B-4A8B-AF76-072D44C49C09}" destId="{D555BAEB-E0C6-4972-87C0-2342B4E884CB}" srcOrd="2" destOrd="0" parTransId="{27AF5393-2918-4020-A851-5F82E6EDF46B}" sibTransId="{56445C9B-404C-4AAE-B9A5-717326B20175}"/>
    <dgm:cxn modelId="{05B0CA8D-95EF-49FC-B673-4053033F2C79}" type="presParOf" srcId="{1986C713-7DA1-43E3-A075-EFCBE4A56A4C}" destId="{F4ADC8FB-1D21-48E0-A0C2-8FD9C284407B}" srcOrd="0" destOrd="0" presId="urn:microsoft.com/office/officeart/2005/8/layout/bProcess3"/>
    <dgm:cxn modelId="{CD403322-AFB9-4088-B5DC-261723FE3A1D}" type="presParOf" srcId="{1986C713-7DA1-43E3-A075-EFCBE4A56A4C}" destId="{D6A6D97D-F891-4981-BFC7-1998F1AE5B93}" srcOrd="1" destOrd="0" presId="urn:microsoft.com/office/officeart/2005/8/layout/bProcess3"/>
    <dgm:cxn modelId="{C4C790EA-E48F-4AE3-94C8-5A3A8B4675B7}" type="presParOf" srcId="{D6A6D97D-F891-4981-BFC7-1998F1AE5B93}" destId="{53DFC0D6-323E-47F2-BB92-19969394018F}" srcOrd="0" destOrd="0" presId="urn:microsoft.com/office/officeart/2005/8/layout/bProcess3"/>
    <dgm:cxn modelId="{EFE56E36-AF57-4DBF-A360-3E23A8A5F2A0}" type="presParOf" srcId="{1986C713-7DA1-43E3-A075-EFCBE4A56A4C}" destId="{B387C879-80B7-45D7-AA38-42BFA305CAD0}" srcOrd="2" destOrd="0" presId="urn:microsoft.com/office/officeart/2005/8/layout/bProcess3"/>
    <dgm:cxn modelId="{C9D57634-8A5E-4C5C-A1C2-A9794EA3598A}" type="presParOf" srcId="{1986C713-7DA1-43E3-A075-EFCBE4A56A4C}" destId="{1FB2C495-29B9-46C4-96D5-10AB1107F25B}" srcOrd="3" destOrd="0" presId="urn:microsoft.com/office/officeart/2005/8/layout/bProcess3"/>
    <dgm:cxn modelId="{EFCC5ECC-8E66-432E-B940-181ACCF70DDB}" type="presParOf" srcId="{1FB2C495-29B9-46C4-96D5-10AB1107F25B}" destId="{B75F6577-1F31-480B-9605-1C9E1C44E141}" srcOrd="0" destOrd="0" presId="urn:microsoft.com/office/officeart/2005/8/layout/bProcess3"/>
    <dgm:cxn modelId="{3332C666-004C-4AFE-BCDD-8C14E6A91566}" type="presParOf" srcId="{1986C713-7DA1-43E3-A075-EFCBE4A56A4C}" destId="{10FB0184-1DD3-4D4F-A37C-EEBAA82AA1FD}" srcOrd="4" destOrd="0" presId="urn:microsoft.com/office/officeart/2005/8/layout/bProcess3"/>
    <dgm:cxn modelId="{65C3B75E-0BC8-4551-9B50-EB823EE5F6A7}" type="presParOf" srcId="{1986C713-7DA1-43E3-A075-EFCBE4A56A4C}" destId="{E0A1CF64-1E94-4FBD-A0E3-13F69DBF123D}" srcOrd="5" destOrd="0" presId="urn:microsoft.com/office/officeart/2005/8/layout/bProcess3"/>
    <dgm:cxn modelId="{306D2B13-881F-4BD5-818C-BD5C506FB42D}" type="presParOf" srcId="{E0A1CF64-1E94-4FBD-A0E3-13F69DBF123D}" destId="{29062E4F-6360-47AC-85C1-F68A9DEAE51E}" srcOrd="0" destOrd="0" presId="urn:microsoft.com/office/officeart/2005/8/layout/bProcess3"/>
    <dgm:cxn modelId="{3DD486EC-2453-457D-8D07-005E0F37BFD3}" type="presParOf" srcId="{1986C713-7DA1-43E3-A075-EFCBE4A56A4C}" destId="{BFC93133-D5B8-460A-9712-4AA6983229F1}" srcOrd="6" destOrd="0" presId="urn:microsoft.com/office/officeart/2005/8/layout/bProcess3"/>
    <dgm:cxn modelId="{28D17F77-B3B2-4EE3-9D12-C062729FD6B3}" type="presParOf" srcId="{1986C713-7DA1-43E3-A075-EFCBE4A56A4C}" destId="{A6B211C6-BD3D-407C-A799-F691F4C6AFCD}" srcOrd="7" destOrd="0" presId="urn:microsoft.com/office/officeart/2005/8/layout/bProcess3"/>
    <dgm:cxn modelId="{766C853A-D2EE-4F1C-BBFB-4E8BCBA9B6C7}" type="presParOf" srcId="{A6B211C6-BD3D-407C-A799-F691F4C6AFCD}" destId="{747622FC-AB2F-49D2-9824-EDFB61E4E4F0}" srcOrd="0" destOrd="0" presId="urn:microsoft.com/office/officeart/2005/8/layout/bProcess3"/>
    <dgm:cxn modelId="{C6C142BD-29C4-4D21-95D3-C93A6F1D72BF}" type="presParOf" srcId="{1986C713-7DA1-43E3-A075-EFCBE4A56A4C}" destId="{4185B65E-2449-4F8F-B2CB-0EAA0A566EBE}" srcOrd="8" destOrd="0" presId="urn:microsoft.com/office/officeart/2005/8/layout/bProcess3"/>
    <dgm:cxn modelId="{A5E77B4D-26DD-4A61-ACB2-14909C0087E3}" type="presParOf" srcId="{1986C713-7DA1-43E3-A075-EFCBE4A56A4C}" destId="{9D6EB95F-9C78-47FC-AD62-6B5CBBC449BA}" srcOrd="9" destOrd="0" presId="urn:microsoft.com/office/officeart/2005/8/layout/bProcess3"/>
    <dgm:cxn modelId="{FEEB5947-9DF8-412D-AFCB-4443868B25B6}" type="presParOf" srcId="{9D6EB95F-9C78-47FC-AD62-6B5CBBC449BA}" destId="{91458C2D-5BA4-4ADA-930D-3916680156C7}" srcOrd="0" destOrd="0" presId="urn:microsoft.com/office/officeart/2005/8/layout/bProcess3"/>
    <dgm:cxn modelId="{EEF77E37-875D-4AF7-8DA9-D35968465094}" type="presParOf" srcId="{1986C713-7DA1-43E3-A075-EFCBE4A56A4C}" destId="{6309764B-1695-45E1-B279-463664D8CAAE}" srcOrd="10" destOrd="0" presId="urn:microsoft.com/office/officeart/2005/8/layout/bProcess3"/>
    <dgm:cxn modelId="{4E3DB06B-E9D1-4AC6-99B6-7DC3EDBDC74C}" type="presParOf" srcId="{1986C713-7DA1-43E3-A075-EFCBE4A56A4C}" destId="{BE1F5657-E506-4719-A53F-71D8F07959DD}" srcOrd="11" destOrd="0" presId="urn:microsoft.com/office/officeart/2005/8/layout/bProcess3"/>
    <dgm:cxn modelId="{B2D2026D-10D1-4915-8177-41C466215B46}" type="presParOf" srcId="{BE1F5657-E506-4719-A53F-71D8F07959DD}" destId="{A98E5943-4A56-4425-9E8D-8D35D8181659}" srcOrd="0" destOrd="0" presId="urn:microsoft.com/office/officeart/2005/8/layout/bProcess3"/>
    <dgm:cxn modelId="{383544C9-1DED-4008-8A70-2E06EA620B0F}" type="presParOf" srcId="{1986C713-7DA1-43E3-A075-EFCBE4A56A4C}" destId="{E6193B73-B2F2-4648-9642-CA60EC936BF1}"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6FC00-5C7A-4659-9581-D7FBE83830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76D46602-22E5-4CF7-A485-D663383DA896}">
      <dgm:prSet phldrT="[Texto]" custT="1"/>
      <dgm:spPr/>
      <dgm:t>
        <a:bodyPr/>
        <a:lstStyle/>
        <a:p>
          <a:r>
            <a:rPr lang="es-ES" sz="1400" dirty="0" smtClean="0"/>
            <a:t>Amplificadores de potencia</a:t>
          </a:r>
          <a:endParaRPr lang="es-ES" sz="1400" dirty="0"/>
        </a:p>
      </dgm:t>
    </dgm:pt>
    <dgm:pt modelId="{D4E6F5A0-7818-416E-B559-A68F25B66822}" type="parTrans" cxnId="{7FA5DA35-5F77-42FE-8D2D-6EEE20C87015}">
      <dgm:prSet/>
      <dgm:spPr/>
      <dgm:t>
        <a:bodyPr/>
        <a:lstStyle/>
        <a:p>
          <a:endParaRPr lang="es-ES"/>
        </a:p>
      </dgm:t>
    </dgm:pt>
    <dgm:pt modelId="{66AA65BA-D40F-49DF-BD6C-E87CD52F5A18}" type="sibTrans" cxnId="{7FA5DA35-5F77-42FE-8D2D-6EEE20C87015}">
      <dgm:prSet/>
      <dgm:spPr/>
      <dgm:t>
        <a:bodyPr/>
        <a:lstStyle/>
        <a:p>
          <a:endParaRPr lang="es-ES"/>
        </a:p>
      </dgm:t>
    </dgm:pt>
    <dgm:pt modelId="{73468170-090C-47CF-A1EF-78F7ED2CF9B0}">
      <dgm:prSet phldrT="[Texto]" custT="1"/>
      <dgm:spPr/>
      <dgm:t>
        <a:bodyPr/>
        <a:lstStyle/>
        <a:p>
          <a:r>
            <a:rPr lang="es-ES" sz="1400" dirty="0" smtClean="0"/>
            <a:t>Elementos </a:t>
          </a:r>
          <a:r>
            <a:rPr lang="es-ES" sz="1400" dirty="0" smtClean="0"/>
            <a:t>con mayor </a:t>
          </a:r>
          <a:r>
            <a:rPr lang="es-ES" sz="1400" dirty="0" smtClean="0"/>
            <a:t>importancia en los sistemas de microondas y ondas milimétricas.</a:t>
          </a:r>
          <a:endParaRPr lang="es-ES" sz="1400" dirty="0"/>
        </a:p>
      </dgm:t>
    </dgm:pt>
    <dgm:pt modelId="{FBE37CD8-0A15-4E67-92FB-8608FE07A432}" type="parTrans" cxnId="{4F92F551-691B-4DE2-9AC8-65ECA795D552}">
      <dgm:prSet/>
      <dgm:spPr/>
      <dgm:t>
        <a:bodyPr/>
        <a:lstStyle/>
        <a:p>
          <a:endParaRPr lang="es-ES"/>
        </a:p>
      </dgm:t>
    </dgm:pt>
    <dgm:pt modelId="{8F52315B-0962-4CFF-BE0A-3DE7899F1AF2}" type="sibTrans" cxnId="{4F92F551-691B-4DE2-9AC8-65ECA795D552}">
      <dgm:prSet/>
      <dgm:spPr/>
      <dgm:t>
        <a:bodyPr/>
        <a:lstStyle/>
        <a:p>
          <a:endParaRPr lang="es-ES"/>
        </a:p>
      </dgm:t>
    </dgm:pt>
    <dgm:pt modelId="{BFBF8818-A5BB-45E4-8433-1AE03C6E4C9A}">
      <dgm:prSet phldrT="[Texto]" custT="1"/>
      <dgm:spPr/>
      <dgm:t>
        <a:bodyPr/>
        <a:lstStyle/>
        <a:p>
          <a:r>
            <a:rPr lang="es-ES" sz="1400" dirty="0" smtClean="0"/>
            <a:t>Combinadores / Divisores </a:t>
          </a:r>
          <a:endParaRPr lang="es-ES" sz="1400" dirty="0"/>
        </a:p>
      </dgm:t>
    </dgm:pt>
    <dgm:pt modelId="{8F248FC5-1813-4B9E-B04C-514F8007EE35}" type="parTrans" cxnId="{4518CE52-22BF-41EC-8FBC-2E74018BE0EA}">
      <dgm:prSet/>
      <dgm:spPr/>
      <dgm:t>
        <a:bodyPr/>
        <a:lstStyle/>
        <a:p>
          <a:endParaRPr lang="es-ES"/>
        </a:p>
      </dgm:t>
    </dgm:pt>
    <dgm:pt modelId="{9284E3B8-8AAA-4DB7-9546-879120CCA87D}" type="sibTrans" cxnId="{4518CE52-22BF-41EC-8FBC-2E74018BE0EA}">
      <dgm:prSet/>
      <dgm:spPr/>
      <dgm:t>
        <a:bodyPr/>
        <a:lstStyle/>
        <a:p>
          <a:endParaRPr lang="es-ES"/>
        </a:p>
      </dgm:t>
    </dgm:pt>
    <dgm:pt modelId="{7BEC7904-1C39-40AF-B3EF-DAA089A1F223}">
      <dgm:prSet phldrT="[Texto]" custT="1"/>
      <dgm:spPr/>
      <dgm:t>
        <a:bodyPr/>
        <a:lstStyle/>
        <a:p>
          <a:r>
            <a:rPr lang="es-ES" sz="1400" dirty="0" smtClean="0"/>
            <a:t>Se han investigado y desarrollado muchos esquemas de combinación / división de potencia.</a:t>
          </a:r>
          <a:endParaRPr lang="es-ES" sz="1400" dirty="0"/>
        </a:p>
      </dgm:t>
    </dgm:pt>
    <dgm:pt modelId="{6CA4CCBB-2F5D-48DB-9462-2308FB5B6C72}" type="parTrans" cxnId="{3AE40A4A-27CB-44A3-A414-F372C5DA7FC4}">
      <dgm:prSet/>
      <dgm:spPr/>
      <dgm:t>
        <a:bodyPr/>
        <a:lstStyle/>
        <a:p>
          <a:endParaRPr lang="es-ES"/>
        </a:p>
      </dgm:t>
    </dgm:pt>
    <dgm:pt modelId="{7CC4CB57-E427-494A-8FAF-D321B2B05637}" type="sibTrans" cxnId="{3AE40A4A-27CB-44A3-A414-F372C5DA7FC4}">
      <dgm:prSet/>
      <dgm:spPr/>
      <dgm:t>
        <a:bodyPr/>
        <a:lstStyle/>
        <a:p>
          <a:endParaRPr lang="es-ES"/>
        </a:p>
      </dgm:t>
    </dgm:pt>
    <dgm:pt modelId="{37AF9D65-12F2-43A0-B1AC-52497D7EF05D}">
      <dgm:prSet phldrT="[Texto]" custT="1"/>
      <dgm:spPr/>
      <dgm:t>
        <a:bodyPr/>
        <a:lstStyle/>
        <a:p>
          <a:r>
            <a:rPr lang="es-ES" sz="1400" dirty="0" smtClean="0"/>
            <a:t>Técnicas de Combinación </a:t>
          </a:r>
          <a:endParaRPr lang="es-ES" sz="1400" dirty="0"/>
        </a:p>
      </dgm:t>
    </dgm:pt>
    <dgm:pt modelId="{110884F5-5EF2-46D7-82D9-128B8389E9A9}" type="parTrans" cxnId="{DE2022CE-6B26-48E1-B51E-C7329DF38B28}">
      <dgm:prSet/>
      <dgm:spPr/>
      <dgm:t>
        <a:bodyPr/>
        <a:lstStyle/>
        <a:p>
          <a:endParaRPr lang="es-ES"/>
        </a:p>
      </dgm:t>
    </dgm:pt>
    <dgm:pt modelId="{71D40EC4-D9C3-467E-A083-83CE5650C9AC}" type="sibTrans" cxnId="{DE2022CE-6B26-48E1-B51E-C7329DF38B28}">
      <dgm:prSet/>
      <dgm:spPr/>
      <dgm:t>
        <a:bodyPr/>
        <a:lstStyle/>
        <a:p>
          <a:endParaRPr lang="es-ES"/>
        </a:p>
      </dgm:t>
    </dgm:pt>
    <dgm:pt modelId="{8197667E-02EC-4C9C-9CBD-814C138B318E}">
      <dgm:prSet phldrT="[Texto]" custT="1"/>
      <dgm:spPr/>
      <dgm:t>
        <a:bodyPr/>
        <a:lstStyle/>
        <a:p>
          <a:r>
            <a:rPr lang="es-ES" sz="1400" dirty="0" smtClean="0"/>
            <a:t>Para lo cual se introducen una gran cantidad de circuitos amplificadores. </a:t>
          </a:r>
          <a:endParaRPr lang="es-ES" sz="1400" dirty="0"/>
        </a:p>
      </dgm:t>
    </dgm:pt>
    <dgm:pt modelId="{AA627CBD-DEA1-4F5B-8A0B-67E43D0F3253}" type="parTrans" cxnId="{18BB87CC-8157-459F-9F45-8DADB74C71B7}">
      <dgm:prSet/>
      <dgm:spPr/>
      <dgm:t>
        <a:bodyPr/>
        <a:lstStyle/>
        <a:p>
          <a:endParaRPr lang="es-ES"/>
        </a:p>
      </dgm:t>
    </dgm:pt>
    <dgm:pt modelId="{BF305B99-F3A5-432E-93A3-F78C2B8240AF}" type="sibTrans" cxnId="{18BB87CC-8157-459F-9F45-8DADB74C71B7}">
      <dgm:prSet/>
      <dgm:spPr/>
      <dgm:t>
        <a:bodyPr/>
        <a:lstStyle/>
        <a:p>
          <a:endParaRPr lang="es-ES"/>
        </a:p>
      </dgm:t>
    </dgm:pt>
    <dgm:pt modelId="{0EF7B710-E982-43EE-9516-D86FDB8D2839}">
      <dgm:prSet phldrT="[Texto]" custT="1"/>
      <dgm:spPr/>
      <dgm:t>
        <a:bodyPr/>
        <a:lstStyle/>
        <a:p>
          <a:r>
            <a:rPr lang="es-ES" sz="1400" dirty="0" smtClean="0"/>
            <a:t>Cumplir con los requisitos del sistema.</a:t>
          </a:r>
          <a:endParaRPr lang="es-ES" sz="1400" dirty="0"/>
        </a:p>
      </dgm:t>
    </dgm:pt>
    <dgm:pt modelId="{BC3AF5C6-9CBA-4466-ABE7-0463BA560360}" type="parTrans" cxnId="{50B88DD6-C137-4AE6-8018-18CA9296AF40}">
      <dgm:prSet/>
      <dgm:spPr/>
      <dgm:t>
        <a:bodyPr/>
        <a:lstStyle/>
        <a:p>
          <a:endParaRPr lang="es-ES"/>
        </a:p>
      </dgm:t>
    </dgm:pt>
    <dgm:pt modelId="{9DAF32D4-1408-44B1-AB21-CF6DD6B3A93A}" type="sibTrans" cxnId="{50B88DD6-C137-4AE6-8018-18CA9296AF40}">
      <dgm:prSet/>
      <dgm:spPr/>
      <dgm:t>
        <a:bodyPr/>
        <a:lstStyle/>
        <a:p>
          <a:endParaRPr lang="es-ES"/>
        </a:p>
      </dgm:t>
    </dgm:pt>
    <dgm:pt modelId="{8B377D1B-9EED-4C19-A47D-114AD9408CB0}">
      <dgm:prSet custT="1"/>
      <dgm:spPr/>
      <dgm:t>
        <a:bodyPr/>
        <a:lstStyle/>
        <a:p>
          <a:r>
            <a:rPr lang="es-ES" sz="1400" dirty="0" smtClean="0"/>
            <a:t>Combinadores de N puertos</a:t>
          </a:r>
          <a:endParaRPr lang="es-ES" sz="1400" dirty="0"/>
        </a:p>
      </dgm:t>
    </dgm:pt>
    <dgm:pt modelId="{B19A4146-6368-436C-B065-646CF3FD1494}" type="parTrans" cxnId="{083B3FF5-2C13-4A96-A5F7-DFE0B69C6646}">
      <dgm:prSet/>
      <dgm:spPr/>
      <dgm:t>
        <a:bodyPr/>
        <a:lstStyle/>
        <a:p>
          <a:endParaRPr lang="es-ES"/>
        </a:p>
      </dgm:t>
    </dgm:pt>
    <dgm:pt modelId="{D3D1A18D-298E-4ECB-93FF-E93403155A2F}" type="sibTrans" cxnId="{083B3FF5-2C13-4A96-A5F7-DFE0B69C6646}">
      <dgm:prSet/>
      <dgm:spPr/>
      <dgm:t>
        <a:bodyPr/>
        <a:lstStyle/>
        <a:p>
          <a:endParaRPr lang="es-ES"/>
        </a:p>
      </dgm:t>
    </dgm:pt>
    <dgm:pt modelId="{0585DD80-3A88-4312-BB26-7CF2B1E6B679}">
      <dgm:prSet custT="1"/>
      <dgm:spPr/>
      <dgm:t>
        <a:bodyPr/>
        <a:lstStyle/>
        <a:p>
          <a:endParaRPr lang="es-ES" sz="1400" dirty="0"/>
        </a:p>
      </dgm:t>
    </dgm:pt>
    <dgm:pt modelId="{61FCAC41-9275-41B4-80A3-58DDBE80E144}" type="parTrans" cxnId="{D4CAD713-104D-452D-B724-B58C5C07179C}">
      <dgm:prSet/>
      <dgm:spPr/>
      <dgm:t>
        <a:bodyPr/>
        <a:lstStyle/>
        <a:p>
          <a:endParaRPr lang="es-ES"/>
        </a:p>
      </dgm:t>
    </dgm:pt>
    <dgm:pt modelId="{FC750885-A478-4E5E-8B61-2627801B279B}" type="sibTrans" cxnId="{D4CAD713-104D-452D-B724-B58C5C07179C}">
      <dgm:prSet/>
      <dgm:spPr/>
      <dgm:t>
        <a:bodyPr/>
        <a:lstStyle/>
        <a:p>
          <a:endParaRPr lang="es-ES"/>
        </a:p>
      </dgm:t>
    </dgm:pt>
    <dgm:pt modelId="{4FB630DA-B016-4603-B8D3-907E0C9A7924}">
      <dgm:prSet/>
      <dgm:spPr/>
      <dgm:t>
        <a:bodyPr/>
        <a:lstStyle/>
        <a:p>
          <a:endParaRPr lang="es-ES" sz="900" dirty="0"/>
        </a:p>
      </dgm:t>
    </dgm:pt>
    <dgm:pt modelId="{B2CB24A7-5E24-4DF3-8A95-C9C99FE69C5B}" type="parTrans" cxnId="{4FF152E6-0B46-4C0A-B185-56F2D60404C8}">
      <dgm:prSet/>
      <dgm:spPr/>
      <dgm:t>
        <a:bodyPr/>
        <a:lstStyle/>
        <a:p>
          <a:endParaRPr lang="es-ES"/>
        </a:p>
      </dgm:t>
    </dgm:pt>
    <dgm:pt modelId="{5F840DBB-FA1A-4E0D-81B7-546FDA0A5880}" type="sibTrans" cxnId="{4FF152E6-0B46-4C0A-B185-56F2D60404C8}">
      <dgm:prSet/>
      <dgm:spPr/>
      <dgm:t>
        <a:bodyPr/>
        <a:lstStyle/>
        <a:p>
          <a:endParaRPr lang="es-ES"/>
        </a:p>
      </dgm:t>
    </dgm:pt>
    <dgm:pt modelId="{D5DA619A-0D4B-4775-95B7-9436D77C1BD4}">
      <dgm:prSet custT="1"/>
      <dgm:spPr/>
      <dgm:t>
        <a:bodyPr/>
        <a:lstStyle/>
        <a:p>
          <a:r>
            <a:rPr lang="es-ES" sz="1400" dirty="0" smtClean="0"/>
            <a:t>Se puede evitar altas perdidas de potencia</a:t>
          </a:r>
          <a:endParaRPr lang="es-ES" sz="1400" dirty="0"/>
        </a:p>
      </dgm:t>
    </dgm:pt>
    <dgm:pt modelId="{29C253BA-8F2E-4020-B289-D92A411B2D71}" type="parTrans" cxnId="{711CF5AD-48B1-4A00-9CCC-AA8F10D910D4}">
      <dgm:prSet/>
      <dgm:spPr/>
      <dgm:t>
        <a:bodyPr/>
        <a:lstStyle/>
        <a:p>
          <a:endParaRPr lang="es-ES"/>
        </a:p>
      </dgm:t>
    </dgm:pt>
    <dgm:pt modelId="{E9022913-9934-476A-A7CA-9EE92F9D4F13}" type="sibTrans" cxnId="{711CF5AD-48B1-4A00-9CCC-AA8F10D910D4}">
      <dgm:prSet/>
      <dgm:spPr/>
      <dgm:t>
        <a:bodyPr/>
        <a:lstStyle/>
        <a:p>
          <a:endParaRPr lang="es-ES"/>
        </a:p>
      </dgm:t>
    </dgm:pt>
    <dgm:pt modelId="{DEC2CC77-CA76-4911-8FCC-F053EDFB758F}">
      <dgm:prSet phldrT="[Texto]" custT="1"/>
      <dgm:spPr/>
      <dgm:t>
        <a:bodyPr/>
        <a:lstStyle/>
        <a:p>
          <a:r>
            <a:rPr lang="es-ES" sz="1400" dirty="0" smtClean="0"/>
            <a:t>Obligatorio combinar varios dispositivos.</a:t>
          </a:r>
          <a:endParaRPr lang="es-ES" sz="1400" dirty="0"/>
        </a:p>
      </dgm:t>
    </dgm:pt>
    <dgm:pt modelId="{C9CBFC71-7B13-42B1-9E69-C39C6F3CCB2B}" type="parTrans" cxnId="{F8A60E1F-8DE2-43D9-9C79-76F6EF863BBF}">
      <dgm:prSet/>
      <dgm:spPr/>
      <dgm:t>
        <a:bodyPr/>
        <a:lstStyle/>
        <a:p>
          <a:endParaRPr lang="es-ES"/>
        </a:p>
      </dgm:t>
    </dgm:pt>
    <dgm:pt modelId="{FECCEA00-795A-4275-BE65-B3071702849C}" type="sibTrans" cxnId="{F8A60E1F-8DE2-43D9-9C79-76F6EF863BBF}">
      <dgm:prSet/>
      <dgm:spPr/>
      <dgm:t>
        <a:bodyPr/>
        <a:lstStyle/>
        <a:p>
          <a:endParaRPr lang="es-ES"/>
        </a:p>
      </dgm:t>
    </dgm:pt>
    <dgm:pt modelId="{3B0E1F27-6212-4DD2-A8D7-1FC1D5869012}">
      <dgm:prSet phldrT="[Texto]" custT="1"/>
      <dgm:spPr/>
      <dgm:t>
        <a:bodyPr/>
        <a:lstStyle/>
        <a:p>
          <a:r>
            <a:rPr lang="es-ES" sz="1400" dirty="0" smtClean="0"/>
            <a:t>Niveles de potencia más altos.</a:t>
          </a:r>
          <a:endParaRPr lang="es-ES" sz="1400" dirty="0"/>
        </a:p>
      </dgm:t>
    </dgm:pt>
    <dgm:pt modelId="{99F99C20-FFCE-4489-B27C-C31847CFF810}" type="parTrans" cxnId="{4029FC23-5F34-446F-9027-24224EEB5A3A}">
      <dgm:prSet/>
      <dgm:spPr/>
      <dgm:t>
        <a:bodyPr/>
        <a:lstStyle/>
        <a:p>
          <a:endParaRPr lang="es-ES"/>
        </a:p>
      </dgm:t>
    </dgm:pt>
    <dgm:pt modelId="{C5E6A9F1-18BE-4077-A9C6-7BB3A24A1370}" type="sibTrans" cxnId="{4029FC23-5F34-446F-9027-24224EEB5A3A}">
      <dgm:prSet/>
      <dgm:spPr/>
      <dgm:t>
        <a:bodyPr/>
        <a:lstStyle/>
        <a:p>
          <a:endParaRPr lang="es-ES"/>
        </a:p>
      </dgm:t>
    </dgm:pt>
    <dgm:pt modelId="{FCA688C7-C352-47C1-AB2D-5ACE198C8DE4}">
      <dgm:prSet phldrT="[Texto]" custT="1"/>
      <dgm:spPr/>
      <dgm:t>
        <a:bodyPr/>
        <a:lstStyle/>
        <a:p>
          <a:r>
            <a:rPr lang="es-ES" sz="1400" dirty="0" smtClean="0"/>
            <a:t>Diferentes tecnologías y medios de propagación.</a:t>
          </a:r>
          <a:endParaRPr lang="es-ES" sz="1400" dirty="0"/>
        </a:p>
      </dgm:t>
    </dgm:pt>
    <dgm:pt modelId="{9CC02B95-EC41-4FD0-8D3B-73EF9B84C0D7}" type="parTrans" cxnId="{A394776A-30BB-449F-89EC-EF0A0D23322A}">
      <dgm:prSet/>
      <dgm:spPr/>
      <dgm:t>
        <a:bodyPr/>
        <a:lstStyle/>
        <a:p>
          <a:endParaRPr lang="es-ES"/>
        </a:p>
      </dgm:t>
    </dgm:pt>
    <dgm:pt modelId="{9637FF75-AB2C-4611-AD4C-DD0DAFC86AD6}" type="sibTrans" cxnId="{A394776A-30BB-449F-89EC-EF0A0D23322A}">
      <dgm:prSet/>
      <dgm:spPr/>
      <dgm:t>
        <a:bodyPr/>
        <a:lstStyle/>
        <a:p>
          <a:endParaRPr lang="es-ES"/>
        </a:p>
      </dgm:t>
    </dgm:pt>
    <dgm:pt modelId="{502E4E3D-7A88-403F-A328-8029B7DE211F}">
      <dgm:prSet phldrT="[Texto]" custT="1"/>
      <dgm:spPr/>
      <dgm:t>
        <a:bodyPr/>
        <a:lstStyle/>
        <a:p>
          <a:r>
            <a:rPr lang="es-ES" sz="1400" dirty="0" smtClean="0"/>
            <a:t>Desventaja  ruido generado</a:t>
          </a:r>
          <a:endParaRPr lang="es-ES" sz="1400" dirty="0"/>
        </a:p>
      </dgm:t>
    </dgm:pt>
    <dgm:pt modelId="{596F6271-879D-48D0-AFC4-7B578C1F433A}" type="parTrans" cxnId="{6DAD6134-A2C7-4B3D-96A0-C26C099F1A38}">
      <dgm:prSet/>
      <dgm:spPr/>
      <dgm:t>
        <a:bodyPr/>
        <a:lstStyle/>
        <a:p>
          <a:endParaRPr lang="es-ES"/>
        </a:p>
      </dgm:t>
    </dgm:pt>
    <dgm:pt modelId="{D6F4B126-001A-4B84-9353-2141BF8EF65C}" type="sibTrans" cxnId="{6DAD6134-A2C7-4B3D-96A0-C26C099F1A38}">
      <dgm:prSet/>
      <dgm:spPr/>
      <dgm:t>
        <a:bodyPr/>
        <a:lstStyle/>
        <a:p>
          <a:endParaRPr lang="es-ES"/>
        </a:p>
      </dgm:t>
    </dgm:pt>
    <dgm:pt modelId="{36B84D8B-7993-481F-A881-08670B4024CD}">
      <dgm:prSet custT="1"/>
      <dgm:spPr/>
      <dgm:t>
        <a:bodyPr/>
        <a:lstStyle/>
        <a:p>
          <a:r>
            <a:rPr lang="es-ES" sz="1400" dirty="0" smtClean="0"/>
            <a:t>Mediante técnicas de combinación espacial, o dispositivos de N puertos.</a:t>
          </a:r>
          <a:endParaRPr lang="es-ES" sz="1400" dirty="0"/>
        </a:p>
      </dgm:t>
    </dgm:pt>
    <dgm:pt modelId="{85D04098-7DDF-4153-A44D-6BAA87915364}" type="parTrans" cxnId="{6BB24C74-CA16-4E22-9FBC-DFECBBC0A44C}">
      <dgm:prSet/>
      <dgm:spPr/>
      <dgm:t>
        <a:bodyPr/>
        <a:lstStyle/>
        <a:p>
          <a:endParaRPr lang="es-ES"/>
        </a:p>
      </dgm:t>
    </dgm:pt>
    <dgm:pt modelId="{11969D6C-B72C-4FD4-B90F-AAC6355B41B6}" type="sibTrans" cxnId="{6BB24C74-CA16-4E22-9FBC-DFECBBC0A44C}">
      <dgm:prSet/>
      <dgm:spPr/>
      <dgm:t>
        <a:bodyPr/>
        <a:lstStyle/>
        <a:p>
          <a:endParaRPr lang="es-ES"/>
        </a:p>
      </dgm:t>
    </dgm:pt>
    <dgm:pt modelId="{A650E582-AA4A-468D-8BD4-32C79E66BBB1}">
      <dgm:prSet custT="1"/>
      <dgm:spPr/>
      <dgm:t>
        <a:bodyPr/>
        <a:lstStyle/>
        <a:p>
          <a:r>
            <a:rPr lang="es-ES" sz="1400" dirty="0" smtClean="0"/>
            <a:t> Los combinadores de N puertos suman la potencia de los N dispositivos directamente conectados sin tener que pasar por varias etapas</a:t>
          </a:r>
          <a:endParaRPr lang="es-ES" sz="1400" dirty="0"/>
        </a:p>
      </dgm:t>
    </dgm:pt>
    <dgm:pt modelId="{B41DDBE5-31DD-4E79-8343-D9F827D74931}" type="parTrans" cxnId="{B2DF578A-D3DC-4A53-9269-C46DC11A6852}">
      <dgm:prSet/>
      <dgm:spPr/>
      <dgm:t>
        <a:bodyPr/>
        <a:lstStyle/>
        <a:p>
          <a:endParaRPr lang="es-ES"/>
        </a:p>
      </dgm:t>
    </dgm:pt>
    <dgm:pt modelId="{A239F6DD-F00C-4055-8565-B2EC81A3788C}" type="sibTrans" cxnId="{B2DF578A-D3DC-4A53-9269-C46DC11A6852}">
      <dgm:prSet/>
      <dgm:spPr/>
      <dgm:t>
        <a:bodyPr/>
        <a:lstStyle/>
        <a:p>
          <a:endParaRPr lang="es-ES"/>
        </a:p>
      </dgm:t>
    </dgm:pt>
    <dgm:pt modelId="{79E187BA-41DD-4BCB-88F4-22B628880AF3}" type="pres">
      <dgm:prSet presAssocID="{6786FC00-5C7A-4659-9581-D7FBE8383081}" presName="linearFlow" presStyleCnt="0">
        <dgm:presLayoutVars>
          <dgm:dir/>
          <dgm:animLvl val="lvl"/>
          <dgm:resizeHandles val="exact"/>
        </dgm:presLayoutVars>
      </dgm:prSet>
      <dgm:spPr/>
      <dgm:t>
        <a:bodyPr/>
        <a:lstStyle/>
        <a:p>
          <a:endParaRPr lang="es-ES"/>
        </a:p>
      </dgm:t>
    </dgm:pt>
    <dgm:pt modelId="{4843828F-0938-4516-834A-3ECFEA47B916}" type="pres">
      <dgm:prSet presAssocID="{76D46602-22E5-4CF7-A485-D663383DA896}" presName="composite" presStyleCnt="0"/>
      <dgm:spPr/>
    </dgm:pt>
    <dgm:pt modelId="{42CDC4E4-B77F-4A90-8A92-BF5D47ADF3DF}" type="pres">
      <dgm:prSet presAssocID="{76D46602-22E5-4CF7-A485-D663383DA896}" presName="parentText" presStyleLbl="alignNode1" presStyleIdx="0" presStyleCnt="4" custScaleX="128151" custScaleY="118349">
        <dgm:presLayoutVars>
          <dgm:chMax val="1"/>
          <dgm:bulletEnabled val="1"/>
        </dgm:presLayoutVars>
      </dgm:prSet>
      <dgm:spPr/>
      <dgm:t>
        <a:bodyPr/>
        <a:lstStyle/>
        <a:p>
          <a:endParaRPr lang="es-ES"/>
        </a:p>
      </dgm:t>
    </dgm:pt>
    <dgm:pt modelId="{7F921504-14FE-4EB9-9990-4FC18F55F671}" type="pres">
      <dgm:prSet presAssocID="{76D46602-22E5-4CF7-A485-D663383DA896}" presName="descendantText" presStyleLbl="alignAcc1" presStyleIdx="0" presStyleCnt="4" custScaleY="131343" custLinFactNeighborX="1909" custLinFactNeighborY="18667">
        <dgm:presLayoutVars>
          <dgm:bulletEnabled val="1"/>
        </dgm:presLayoutVars>
      </dgm:prSet>
      <dgm:spPr/>
      <dgm:t>
        <a:bodyPr/>
        <a:lstStyle/>
        <a:p>
          <a:endParaRPr lang="es-ES"/>
        </a:p>
      </dgm:t>
    </dgm:pt>
    <dgm:pt modelId="{DB9E0D27-9842-40F7-97A8-931773389C91}" type="pres">
      <dgm:prSet presAssocID="{66AA65BA-D40F-49DF-BD6C-E87CD52F5A18}" presName="sp" presStyleCnt="0"/>
      <dgm:spPr/>
    </dgm:pt>
    <dgm:pt modelId="{5F896BA9-D0A2-4624-9D17-0CFA6A4DDD0F}" type="pres">
      <dgm:prSet presAssocID="{BFBF8818-A5BB-45E4-8433-1AE03C6E4C9A}" presName="composite" presStyleCnt="0"/>
      <dgm:spPr/>
    </dgm:pt>
    <dgm:pt modelId="{65233E0F-C715-4F01-934B-12098EC50D4F}" type="pres">
      <dgm:prSet presAssocID="{BFBF8818-A5BB-45E4-8433-1AE03C6E4C9A}" presName="parentText" presStyleLbl="alignNode1" presStyleIdx="1" presStyleCnt="4" custScaleX="128151" custScaleY="115160">
        <dgm:presLayoutVars>
          <dgm:chMax val="1"/>
          <dgm:bulletEnabled val="1"/>
        </dgm:presLayoutVars>
      </dgm:prSet>
      <dgm:spPr/>
      <dgm:t>
        <a:bodyPr/>
        <a:lstStyle/>
        <a:p>
          <a:endParaRPr lang="es-ES"/>
        </a:p>
      </dgm:t>
    </dgm:pt>
    <dgm:pt modelId="{60647B6E-E182-41DE-9292-E0DF302BEEE6}" type="pres">
      <dgm:prSet presAssocID="{BFBF8818-A5BB-45E4-8433-1AE03C6E4C9A}" presName="descendantText" presStyleLbl="alignAcc1" presStyleIdx="1" presStyleCnt="4" custScaleY="88628" custLinFactNeighborX="2014" custLinFactNeighborY="21359">
        <dgm:presLayoutVars>
          <dgm:bulletEnabled val="1"/>
        </dgm:presLayoutVars>
      </dgm:prSet>
      <dgm:spPr/>
      <dgm:t>
        <a:bodyPr/>
        <a:lstStyle/>
        <a:p>
          <a:endParaRPr lang="es-ES"/>
        </a:p>
      </dgm:t>
    </dgm:pt>
    <dgm:pt modelId="{24DE2D9E-62FA-4AD5-815A-EF01C4A5CA8B}" type="pres">
      <dgm:prSet presAssocID="{9284E3B8-8AAA-4DB7-9546-879120CCA87D}" presName="sp" presStyleCnt="0"/>
      <dgm:spPr/>
    </dgm:pt>
    <dgm:pt modelId="{0173C986-7036-46EC-A427-486CD91152CB}" type="pres">
      <dgm:prSet presAssocID="{37AF9D65-12F2-43A0-B1AC-52497D7EF05D}" presName="composite" presStyleCnt="0"/>
      <dgm:spPr/>
    </dgm:pt>
    <dgm:pt modelId="{A5763643-A225-4910-93B7-B3C4AC0EE494}" type="pres">
      <dgm:prSet presAssocID="{37AF9D65-12F2-43A0-B1AC-52497D7EF05D}" presName="parentText" presStyleLbl="alignNode1" presStyleIdx="2" presStyleCnt="4" custScaleX="128151" custScaleY="115160">
        <dgm:presLayoutVars>
          <dgm:chMax val="1"/>
          <dgm:bulletEnabled val="1"/>
        </dgm:presLayoutVars>
      </dgm:prSet>
      <dgm:spPr/>
      <dgm:t>
        <a:bodyPr/>
        <a:lstStyle/>
        <a:p>
          <a:endParaRPr lang="es-ES"/>
        </a:p>
      </dgm:t>
    </dgm:pt>
    <dgm:pt modelId="{A18EAE85-562A-47A1-9C7D-EC469682D614}" type="pres">
      <dgm:prSet presAssocID="{37AF9D65-12F2-43A0-B1AC-52497D7EF05D}" presName="descendantText" presStyleLbl="alignAcc1" presStyleIdx="2" presStyleCnt="4" custLinFactNeighborX="1925" custLinFactNeighborY="13252">
        <dgm:presLayoutVars>
          <dgm:bulletEnabled val="1"/>
        </dgm:presLayoutVars>
      </dgm:prSet>
      <dgm:spPr/>
      <dgm:t>
        <a:bodyPr/>
        <a:lstStyle/>
        <a:p>
          <a:endParaRPr lang="es-ES"/>
        </a:p>
      </dgm:t>
    </dgm:pt>
    <dgm:pt modelId="{EB9DE134-7D77-4372-9DF5-F629F04752F4}" type="pres">
      <dgm:prSet presAssocID="{71D40EC4-D9C3-467E-A083-83CE5650C9AC}" presName="sp" presStyleCnt="0"/>
      <dgm:spPr/>
    </dgm:pt>
    <dgm:pt modelId="{6B1F19EB-B009-497A-A0C6-65C4A3219E57}" type="pres">
      <dgm:prSet presAssocID="{8B377D1B-9EED-4C19-A47D-114AD9408CB0}" presName="composite" presStyleCnt="0"/>
      <dgm:spPr/>
    </dgm:pt>
    <dgm:pt modelId="{B1BCF7D0-8713-41D6-82B4-D3FEC570F4D5}" type="pres">
      <dgm:prSet presAssocID="{8B377D1B-9EED-4C19-A47D-114AD9408CB0}" presName="parentText" presStyleLbl="alignNode1" presStyleIdx="3" presStyleCnt="4" custScaleX="128151" custScaleY="115160">
        <dgm:presLayoutVars>
          <dgm:chMax val="1"/>
          <dgm:bulletEnabled val="1"/>
        </dgm:presLayoutVars>
      </dgm:prSet>
      <dgm:spPr/>
      <dgm:t>
        <a:bodyPr/>
        <a:lstStyle/>
        <a:p>
          <a:endParaRPr lang="es-ES"/>
        </a:p>
      </dgm:t>
    </dgm:pt>
    <dgm:pt modelId="{0C903BC3-4BCF-40B1-A3E6-E78EDD62577B}" type="pres">
      <dgm:prSet presAssocID="{8B377D1B-9EED-4C19-A47D-114AD9408CB0}" presName="descendantText" presStyleLbl="alignAcc1" presStyleIdx="3" presStyleCnt="4" custScaleX="89328" custScaleY="123512" custLinFactNeighborX="-3762" custLinFactNeighborY="18888">
        <dgm:presLayoutVars>
          <dgm:bulletEnabled val="1"/>
        </dgm:presLayoutVars>
      </dgm:prSet>
      <dgm:spPr/>
      <dgm:t>
        <a:bodyPr/>
        <a:lstStyle/>
        <a:p>
          <a:endParaRPr lang="es-ES"/>
        </a:p>
      </dgm:t>
    </dgm:pt>
  </dgm:ptLst>
  <dgm:cxnLst>
    <dgm:cxn modelId="{BEFE35D6-889F-408C-85E4-FC752026A9ED}" type="presOf" srcId="{A650E582-AA4A-468D-8BD4-32C79E66BBB1}" destId="{0C903BC3-4BCF-40B1-A3E6-E78EDD62577B}" srcOrd="0" destOrd="3" presId="urn:microsoft.com/office/officeart/2005/8/layout/chevron2"/>
    <dgm:cxn modelId="{50F2285C-FB98-4821-B8C6-DA0F620F8A54}" type="presOf" srcId="{8197667E-02EC-4C9C-9CBD-814C138B318E}" destId="{A18EAE85-562A-47A1-9C7D-EC469682D614}" srcOrd="0" destOrd="0" presId="urn:microsoft.com/office/officeart/2005/8/layout/chevron2"/>
    <dgm:cxn modelId="{AB81A475-10D7-4287-8E91-E75E96787632}" type="presOf" srcId="{3B0E1F27-6212-4DD2-A8D7-1FC1D5869012}" destId="{7F921504-14FE-4EB9-9990-4FC18F55F671}" srcOrd="0" destOrd="3" presId="urn:microsoft.com/office/officeart/2005/8/layout/chevron2"/>
    <dgm:cxn modelId="{3AE40A4A-27CB-44A3-A414-F372C5DA7FC4}" srcId="{BFBF8818-A5BB-45E4-8433-1AE03C6E4C9A}" destId="{7BEC7904-1C39-40AF-B3EF-DAA089A1F223}" srcOrd="0" destOrd="0" parTransId="{6CA4CCBB-2F5D-48DB-9462-2308FB5B6C72}" sibTransId="{7CC4CB57-E427-494A-8FAF-D321B2B05637}"/>
    <dgm:cxn modelId="{4029FC23-5F34-446F-9027-24224EEB5A3A}" srcId="{0EF7B710-E982-43EE-9516-D86FDB8D2839}" destId="{3B0E1F27-6212-4DD2-A8D7-1FC1D5869012}" srcOrd="1" destOrd="0" parTransId="{99F99C20-FFCE-4489-B27C-C31847CFF810}" sibTransId="{C5E6A9F1-18BE-4077-A9C6-7BB3A24A1370}"/>
    <dgm:cxn modelId="{0C5BFE2F-C5AE-419D-99BB-C77901391F74}" type="presOf" srcId="{D5DA619A-0D4B-4775-95B7-9436D77C1BD4}" destId="{0C903BC3-4BCF-40B1-A3E6-E78EDD62577B}" srcOrd="0" destOrd="1" presId="urn:microsoft.com/office/officeart/2005/8/layout/chevron2"/>
    <dgm:cxn modelId="{18BB87CC-8157-459F-9F45-8DADB74C71B7}" srcId="{37AF9D65-12F2-43A0-B1AC-52497D7EF05D}" destId="{8197667E-02EC-4C9C-9CBD-814C138B318E}" srcOrd="0" destOrd="0" parTransId="{AA627CBD-DEA1-4F5B-8A0B-67E43D0F3253}" sibTransId="{BF305B99-F3A5-432E-93A3-F78C2B8240AF}"/>
    <dgm:cxn modelId="{8AD71601-B589-4A2C-A9DC-A52F98572190}" type="presOf" srcId="{502E4E3D-7A88-403F-A328-8029B7DE211F}" destId="{A18EAE85-562A-47A1-9C7D-EC469682D614}" srcOrd="0" destOrd="1" presId="urn:microsoft.com/office/officeart/2005/8/layout/chevron2"/>
    <dgm:cxn modelId="{1B34BDF5-B3A5-4581-BC04-43CE26ED708A}" type="presOf" srcId="{0585DD80-3A88-4312-BB26-7CF2B1E6B679}" destId="{0C903BC3-4BCF-40B1-A3E6-E78EDD62577B}" srcOrd="0" destOrd="0" presId="urn:microsoft.com/office/officeart/2005/8/layout/chevron2"/>
    <dgm:cxn modelId="{D4CAD713-104D-452D-B724-B58C5C07179C}" srcId="{8B377D1B-9EED-4C19-A47D-114AD9408CB0}" destId="{0585DD80-3A88-4312-BB26-7CF2B1E6B679}" srcOrd="0" destOrd="0" parTransId="{61FCAC41-9275-41B4-80A3-58DDBE80E144}" sibTransId="{FC750885-A478-4E5E-8B61-2627801B279B}"/>
    <dgm:cxn modelId="{DE2022CE-6B26-48E1-B51E-C7329DF38B28}" srcId="{6786FC00-5C7A-4659-9581-D7FBE8383081}" destId="{37AF9D65-12F2-43A0-B1AC-52497D7EF05D}" srcOrd="2" destOrd="0" parTransId="{110884F5-5EF2-46D7-82D9-128B8389E9A9}" sibTransId="{71D40EC4-D9C3-467E-A083-83CE5650C9AC}"/>
    <dgm:cxn modelId="{4F92F551-691B-4DE2-9AC8-65ECA795D552}" srcId="{76D46602-22E5-4CF7-A485-D663383DA896}" destId="{73468170-090C-47CF-A1EF-78F7ED2CF9B0}" srcOrd="0" destOrd="0" parTransId="{FBE37CD8-0A15-4E67-92FB-8608FE07A432}" sibTransId="{8F52315B-0962-4CFF-BE0A-3DE7899F1AF2}"/>
    <dgm:cxn modelId="{EA973FFB-2163-457B-84D0-53043DA7BB55}" type="presOf" srcId="{73468170-090C-47CF-A1EF-78F7ED2CF9B0}" destId="{7F921504-14FE-4EB9-9990-4FC18F55F671}" srcOrd="0" destOrd="0" presId="urn:microsoft.com/office/officeart/2005/8/layout/chevron2"/>
    <dgm:cxn modelId="{17ABA74F-DBB0-4ED6-B6BF-D338786AAD10}" type="presOf" srcId="{BFBF8818-A5BB-45E4-8433-1AE03C6E4C9A}" destId="{65233E0F-C715-4F01-934B-12098EC50D4F}" srcOrd="0" destOrd="0" presId="urn:microsoft.com/office/officeart/2005/8/layout/chevron2"/>
    <dgm:cxn modelId="{4518CE52-22BF-41EC-8FBC-2E74018BE0EA}" srcId="{6786FC00-5C7A-4659-9581-D7FBE8383081}" destId="{BFBF8818-A5BB-45E4-8433-1AE03C6E4C9A}" srcOrd="1" destOrd="0" parTransId="{8F248FC5-1813-4B9E-B04C-514F8007EE35}" sibTransId="{9284E3B8-8AAA-4DB7-9546-879120CCA87D}"/>
    <dgm:cxn modelId="{711CF5AD-48B1-4A00-9CCC-AA8F10D910D4}" srcId="{8B377D1B-9EED-4C19-A47D-114AD9408CB0}" destId="{D5DA619A-0D4B-4775-95B7-9436D77C1BD4}" srcOrd="1" destOrd="0" parTransId="{29C253BA-8F2E-4020-B289-D92A411B2D71}" sibTransId="{E9022913-9934-476A-A7CA-9EE92F9D4F13}"/>
    <dgm:cxn modelId="{AE391FDB-64C0-4AC0-9E59-75095407004A}" type="presOf" srcId="{6786FC00-5C7A-4659-9581-D7FBE8383081}" destId="{79E187BA-41DD-4BCB-88F4-22B628880AF3}" srcOrd="0" destOrd="0" presId="urn:microsoft.com/office/officeart/2005/8/layout/chevron2"/>
    <dgm:cxn modelId="{B2DF578A-D3DC-4A53-9269-C46DC11A6852}" srcId="{8B377D1B-9EED-4C19-A47D-114AD9408CB0}" destId="{A650E582-AA4A-468D-8BD4-32C79E66BBB1}" srcOrd="2" destOrd="0" parTransId="{B41DDBE5-31DD-4E79-8343-D9F827D74931}" sibTransId="{A239F6DD-F00C-4055-8565-B2EC81A3788C}"/>
    <dgm:cxn modelId="{C7BEEA54-4083-4D0A-83B7-F661B69D838C}" type="presOf" srcId="{8B377D1B-9EED-4C19-A47D-114AD9408CB0}" destId="{B1BCF7D0-8713-41D6-82B4-D3FEC570F4D5}" srcOrd="0" destOrd="0" presId="urn:microsoft.com/office/officeart/2005/8/layout/chevron2"/>
    <dgm:cxn modelId="{7FA5DA35-5F77-42FE-8D2D-6EEE20C87015}" srcId="{6786FC00-5C7A-4659-9581-D7FBE8383081}" destId="{76D46602-22E5-4CF7-A485-D663383DA896}" srcOrd="0" destOrd="0" parTransId="{D4E6F5A0-7818-416E-B559-A68F25B66822}" sibTransId="{66AA65BA-D40F-49DF-BD6C-E87CD52F5A18}"/>
    <dgm:cxn modelId="{F8A60E1F-8DE2-43D9-9C79-76F6EF863BBF}" srcId="{0EF7B710-E982-43EE-9516-D86FDB8D2839}" destId="{DEC2CC77-CA76-4911-8FCC-F053EDFB758F}" srcOrd="0" destOrd="0" parTransId="{C9CBFC71-7B13-42B1-9E69-C39C6F3CCB2B}" sibTransId="{FECCEA00-795A-4275-BE65-B3071702849C}"/>
    <dgm:cxn modelId="{50B88DD6-C137-4AE6-8018-18CA9296AF40}" srcId="{76D46602-22E5-4CF7-A485-D663383DA896}" destId="{0EF7B710-E982-43EE-9516-D86FDB8D2839}" srcOrd="1" destOrd="0" parTransId="{BC3AF5C6-9CBA-4466-ABE7-0463BA560360}" sibTransId="{9DAF32D4-1408-44B1-AB21-CF6DD6B3A93A}"/>
    <dgm:cxn modelId="{AFE4F6D4-96F8-43D8-9CC2-B198640E14FC}" type="presOf" srcId="{0EF7B710-E982-43EE-9516-D86FDB8D2839}" destId="{7F921504-14FE-4EB9-9990-4FC18F55F671}" srcOrd="0" destOrd="1" presId="urn:microsoft.com/office/officeart/2005/8/layout/chevron2"/>
    <dgm:cxn modelId="{2E2CAF99-C770-42B0-BFD6-A06C61BD22BA}" type="presOf" srcId="{7BEC7904-1C39-40AF-B3EF-DAA089A1F223}" destId="{60647B6E-E182-41DE-9292-E0DF302BEEE6}" srcOrd="0" destOrd="0" presId="urn:microsoft.com/office/officeart/2005/8/layout/chevron2"/>
    <dgm:cxn modelId="{6BB24C74-CA16-4E22-9FBC-DFECBBC0A44C}" srcId="{D5DA619A-0D4B-4775-95B7-9436D77C1BD4}" destId="{36B84D8B-7993-481F-A881-08670B4024CD}" srcOrd="0" destOrd="0" parTransId="{85D04098-7DDF-4153-A44D-6BAA87915364}" sibTransId="{11969D6C-B72C-4FD4-B90F-AAC6355B41B6}"/>
    <dgm:cxn modelId="{4FF152E6-0B46-4C0A-B185-56F2D60404C8}" srcId="{8B377D1B-9EED-4C19-A47D-114AD9408CB0}" destId="{4FB630DA-B016-4603-B8D3-907E0C9A7924}" srcOrd="3" destOrd="0" parTransId="{B2CB24A7-5E24-4DF3-8A95-C9C99FE69C5B}" sibTransId="{5F840DBB-FA1A-4E0D-81B7-546FDA0A5880}"/>
    <dgm:cxn modelId="{083B3FF5-2C13-4A96-A5F7-DFE0B69C6646}" srcId="{6786FC00-5C7A-4659-9581-D7FBE8383081}" destId="{8B377D1B-9EED-4C19-A47D-114AD9408CB0}" srcOrd="3" destOrd="0" parTransId="{B19A4146-6368-436C-B065-646CF3FD1494}" sibTransId="{D3D1A18D-298E-4ECB-93FF-E93403155A2F}"/>
    <dgm:cxn modelId="{5172BA06-AD80-40CC-90A5-596A44174A06}" type="presOf" srcId="{36B84D8B-7993-481F-A881-08670B4024CD}" destId="{0C903BC3-4BCF-40B1-A3E6-E78EDD62577B}" srcOrd="0" destOrd="2" presId="urn:microsoft.com/office/officeart/2005/8/layout/chevron2"/>
    <dgm:cxn modelId="{6CC6599E-DF7A-4E03-B2E6-902BBC1343CD}" type="presOf" srcId="{37AF9D65-12F2-43A0-B1AC-52497D7EF05D}" destId="{A5763643-A225-4910-93B7-B3C4AC0EE494}" srcOrd="0" destOrd="0" presId="urn:microsoft.com/office/officeart/2005/8/layout/chevron2"/>
    <dgm:cxn modelId="{F06D1B79-ADBA-4016-B872-2B623FE8737E}" type="presOf" srcId="{76D46602-22E5-4CF7-A485-D663383DA896}" destId="{42CDC4E4-B77F-4A90-8A92-BF5D47ADF3DF}" srcOrd="0" destOrd="0" presId="urn:microsoft.com/office/officeart/2005/8/layout/chevron2"/>
    <dgm:cxn modelId="{7A552096-784D-4413-83C2-8D0EBA04CC07}" type="presOf" srcId="{4FB630DA-B016-4603-B8D3-907E0C9A7924}" destId="{0C903BC3-4BCF-40B1-A3E6-E78EDD62577B}" srcOrd="0" destOrd="4" presId="urn:microsoft.com/office/officeart/2005/8/layout/chevron2"/>
    <dgm:cxn modelId="{768ED3B7-632B-402F-AEA2-2EDF7E608273}" type="presOf" srcId="{FCA688C7-C352-47C1-AB2D-5ACE198C8DE4}" destId="{60647B6E-E182-41DE-9292-E0DF302BEEE6}" srcOrd="0" destOrd="1" presId="urn:microsoft.com/office/officeart/2005/8/layout/chevron2"/>
    <dgm:cxn modelId="{6DAD6134-A2C7-4B3D-96A0-C26C099F1A38}" srcId="{8197667E-02EC-4C9C-9CBD-814C138B318E}" destId="{502E4E3D-7A88-403F-A328-8029B7DE211F}" srcOrd="0" destOrd="0" parTransId="{596F6271-879D-48D0-AFC4-7B578C1F433A}" sibTransId="{D6F4B126-001A-4B84-9353-2141BF8EF65C}"/>
    <dgm:cxn modelId="{6D639AF4-4D2F-4018-8106-802503529303}" type="presOf" srcId="{DEC2CC77-CA76-4911-8FCC-F053EDFB758F}" destId="{7F921504-14FE-4EB9-9990-4FC18F55F671}" srcOrd="0" destOrd="2" presId="urn:microsoft.com/office/officeart/2005/8/layout/chevron2"/>
    <dgm:cxn modelId="{A394776A-30BB-449F-89EC-EF0A0D23322A}" srcId="{7BEC7904-1C39-40AF-B3EF-DAA089A1F223}" destId="{FCA688C7-C352-47C1-AB2D-5ACE198C8DE4}" srcOrd="0" destOrd="0" parTransId="{9CC02B95-EC41-4FD0-8D3B-73EF9B84C0D7}" sibTransId="{9637FF75-AB2C-4611-AD4C-DD0DAFC86AD6}"/>
    <dgm:cxn modelId="{034C716F-23AD-4EB7-ADE6-EE61492A32A7}" type="presParOf" srcId="{79E187BA-41DD-4BCB-88F4-22B628880AF3}" destId="{4843828F-0938-4516-834A-3ECFEA47B916}" srcOrd="0" destOrd="0" presId="urn:microsoft.com/office/officeart/2005/8/layout/chevron2"/>
    <dgm:cxn modelId="{DF04C403-036A-406A-A76C-F384D465C4B6}" type="presParOf" srcId="{4843828F-0938-4516-834A-3ECFEA47B916}" destId="{42CDC4E4-B77F-4A90-8A92-BF5D47ADF3DF}" srcOrd="0" destOrd="0" presId="urn:microsoft.com/office/officeart/2005/8/layout/chevron2"/>
    <dgm:cxn modelId="{0C4720A6-DA1B-4150-A445-08CE77766F02}" type="presParOf" srcId="{4843828F-0938-4516-834A-3ECFEA47B916}" destId="{7F921504-14FE-4EB9-9990-4FC18F55F671}" srcOrd="1" destOrd="0" presId="urn:microsoft.com/office/officeart/2005/8/layout/chevron2"/>
    <dgm:cxn modelId="{32EC7356-1E7E-4941-A5AC-FB498F61727D}" type="presParOf" srcId="{79E187BA-41DD-4BCB-88F4-22B628880AF3}" destId="{DB9E0D27-9842-40F7-97A8-931773389C91}" srcOrd="1" destOrd="0" presId="urn:microsoft.com/office/officeart/2005/8/layout/chevron2"/>
    <dgm:cxn modelId="{7A847528-70C8-4843-AC9A-C6929312B9EE}" type="presParOf" srcId="{79E187BA-41DD-4BCB-88F4-22B628880AF3}" destId="{5F896BA9-D0A2-4624-9D17-0CFA6A4DDD0F}" srcOrd="2" destOrd="0" presId="urn:microsoft.com/office/officeart/2005/8/layout/chevron2"/>
    <dgm:cxn modelId="{C2391F93-5C91-48D3-9FCE-CAD161D0796F}" type="presParOf" srcId="{5F896BA9-D0A2-4624-9D17-0CFA6A4DDD0F}" destId="{65233E0F-C715-4F01-934B-12098EC50D4F}" srcOrd="0" destOrd="0" presId="urn:microsoft.com/office/officeart/2005/8/layout/chevron2"/>
    <dgm:cxn modelId="{002B3291-43D3-4320-9AEA-2B976F7B78FF}" type="presParOf" srcId="{5F896BA9-D0A2-4624-9D17-0CFA6A4DDD0F}" destId="{60647B6E-E182-41DE-9292-E0DF302BEEE6}" srcOrd="1" destOrd="0" presId="urn:microsoft.com/office/officeart/2005/8/layout/chevron2"/>
    <dgm:cxn modelId="{DE3F39A2-991B-4152-8B56-061D738DDA40}" type="presParOf" srcId="{79E187BA-41DD-4BCB-88F4-22B628880AF3}" destId="{24DE2D9E-62FA-4AD5-815A-EF01C4A5CA8B}" srcOrd="3" destOrd="0" presId="urn:microsoft.com/office/officeart/2005/8/layout/chevron2"/>
    <dgm:cxn modelId="{D967EAD5-7F33-4045-9686-7288275850C7}" type="presParOf" srcId="{79E187BA-41DD-4BCB-88F4-22B628880AF3}" destId="{0173C986-7036-46EC-A427-486CD91152CB}" srcOrd="4" destOrd="0" presId="urn:microsoft.com/office/officeart/2005/8/layout/chevron2"/>
    <dgm:cxn modelId="{49EC1755-1CA0-486F-ACB0-22C2D96FFBD4}" type="presParOf" srcId="{0173C986-7036-46EC-A427-486CD91152CB}" destId="{A5763643-A225-4910-93B7-B3C4AC0EE494}" srcOrd="0" destOrd="0" presId="urn:microsoft.com/office/officeart/2005/8/layout/chevron2"/>
    <dgm:cxn modelId="{97B95EE1-928C-49A4-A006-61CA2994F319}" type="presParOf" srcId="{0173C986-7036-46EC-A427-486CD91152CB}" destId="{A18EAE85-562A-47A1-9C7D-EC469682D614}" srcOrd="1" destOrd="0" presId="urn:microsoft.com/office/officeart/2005/8/layout/chevron2"/>
    <dgm:cxn modelId="{EBA30D02-D4B6-41AD-930A-35359B9C2AB3}" type="presParOf" srcId="{79E187BA-41DD-4BCB-88F4-22B628880AF3}" destId="{EB9DE134-7D77-4372-9DF5-F629F04752F4}" srcOrd="5" destOrd="0" presId="urn:microsoft.com/office/officeart/2005/8/layout/chevron2"/>
    <dgm:cxn modelId="{5CE5AB64-7C3F-48DA-A976-F05C08F064E1}" type="presParOf" srcId="{79E187BA-41DD-4BCB-88F4-22B628880AF3}" destId="{6B1F19EB-B009-497A-A0C6-65C4A3219E57}" srcOrd="6" destOrd="0" presId="urn:microsoft.com/office/officeart/2005/8/layout/chevron2"/>
    <dgm:cxn modelId="{64CB01F7-7A00-49FD-9F0F-68C21C9DF4A2}" type="presParOf" srcId="{6B1F19EB-B009-497A-A0C6-65C4A3219E57}" destId="{B1BCF7D0-8713-41D6-82B4-D3FEC570F4D5}" srcOrd="0" destOrd="0" presId="urn:microsoft.com/office/officeart/2005/8/layout/chevron2"/>
    <dgm:cxn modelId="{A83965AE-4AAB-4F43-B55B-856812556C2D}" type="presParOf" srcId="{6B1F19EB-B009-497A-A0C6-65C4A3219E57}" destId="{0C903BC3-4BCF-40B1-A3E6-E78EDD6257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5A3E2-DD2E-4D23-9709-49C42F42661A}" type="doc">
      <dgm:prSet loTypeId="urn:microsoft.com/office/officeart/2005/8/layout/pyramid2" loCatId="list" qsTypeId="urn:microsoft.com/office/officeart/2005/8/quickstyle/simple1" qsCatId="simple" csTypeId="urn:microsoft.com/office/officeart/2005/8/colors/accent1_2" csCatId="accent1" phldr="1"/>
      <dgm:spPr/>
    </dgm:pt>
    <dgm:pt modelId="{AEC60AC9-63F6-444A-9F46-579494D8E45A}">
      <dgm:prSet phldrT="[Texto]"/>
      <dgm:spPr/>
      <dgm:t>
        <a:bodyPr/>
        <a:lstStyle/>
        <a:p>
          <a:r>
            <a:rPr lang="es-ES" dirty="0" smtClean="0">
              <a:latin typeface="Times New Roman" panose="02020603050405020304" pitchFamily="18" charset="0"/>
              <a:ea typeface="Calibri" panose="020F0502020204030204" pitchFamily="34" charset="0"/>
            </a:rPr>
            <a:t>Estos elementos son muy importantes para los sistemas de microondas y de ondas milimétricas. </a:t>
          </a:r>
          <a:endParaRPr lang="es-ES" dirty="0"/>
        </a:p>
      </dgm:t>
    </dgm:pt>
    <dgm:pt modelId="{3B013A78-02DE-4F69-8A0F-282434E5AF1E}" type="parTrans" cxnId="{E77ABE6F-B206-4E72-B409-A4C6C0BD8868}">
      <dgm:prSet/>
      <dgm:spPr/>
      <dgm:t>
        <a:bodyPr/>
        <a:lstStyle/>
        <a:p>
          <a:endParaRPr lang="es-ES"/>
        </a:p>
      </dgm:t>
    </dgm:pt>
    <dgm:pt modelId="{606BADCA-ACE8-4C4F-96C7-174BAB3138E8}" type="sibTrans" cxnId="{E77ABE6F-B206-4E72-B409-A4C6C0BD8868}">
      <dgm:prSet/>
      <dgm:spPr/>
      <dgm:t>
        <a:bodyPr/>
        <a:lstStyle/>
        <a:p>
          <a:endParaRPr lang="es-ES"/>
        </a:p>
      </dgm:t>
    </dgm:pt>
    <dgm:pt modelId="{49991DCF-6419-4F6A-8D96-3922AF5EF6D4}">
      <dgm:prSet phldrT="[Texto]"/>
      <dgm:spPr/>
      <dgm:t>
        <a:bodyPr/>
        <a:lstStyle/>
        <a:p>
          <a:r>
            <a:rPr lang="es-ES" dirty="0" smtClean="0">
              <a:latin typeface="Times New Roman" panose="02020603050405020304" pitchFamily="18" charset="0"/>
              <a:ea typeface="Calibri" panose="020F0502020204030204" pitchFamily="34" charset="0"/>
            </a:rPr>
            <a:t>Radar,  comunicación satelital y comunicación inalámbrica.</a:t>
          </a:r>
          <a:endParaRPr lang="es-ES" dirty="0"/>
        </a:p>
      </dgm:t>
    </dgm:pt>
    <dgm:pt modelId="{FFBDD5FE-183B-4CC2-94C6-E3A4397D5012}" type="parTrans" cxnId="{7F54ED17-29D5-4A74-AA99-86229D3FD97E}">
      <dgm:prSet/>
      <dgm:spPr/>
      <dgm:t>
        <a:bodyPr/>
        <a:lstStyle/>
        <a:p>
          <a:endParaRPr lang="es-ES"/>
        </a:p>
      </dgm:t>
    </dgm:pt>
    <dgm:pt modelId="{A3D51D03-3EE6-4866-90C5-4ADBA3C98D87}" type="sibTrans" cxnId="{7F54ED17-29D5-4A74-AA99-86229D3FD97E}">
      <dgm:prSet/>
      <dgm:spPr/>
      <dgm:t>
        <a:bodyPr/>
        <a:lstStyle/>
        <a:p>
          <a:endParaRPr lang="es-ES"/>
        </a:p>
      </dgm:t>
    </dgm:pt>
    <dgm:pt modelId="{8217FC8B-2B9B-489C-9C3B-7B8EF4D44EE8}">
      <dgm:prSet/>
      <dgm:spPr/>
      <dgm:t>
        <a:bodyPr/>
        <a:lstStyle/>
        <a:p>
          <a:r>
            <a:rPr lang="es-ES" dirty="0" smtClean="0">
              <a:latin typeface="Times New Roman" panose="02020603050405020304" pitchFamily="18" charset="0"/>
              <a:ea typeface="Calibri" panose="020F0502020204030204" pitchFamily="34" charset="0"/>
            </a:rPr>
            <a:t>Requisitos cada vez más exigentes: costo, ancho de banda, Altas </a:t>
          </a:r>
          <a:r>
            <a:rPr lang="es-ES" dirty="0" err="1" smtClean="0">
              <a:latin typeface="Times New Roman" panose="02020603050405020304" pitchFamily="18" charset="0"/>
              <a:ea typeface="Calibri" panose="020F0502020204030204" pitchFamily="34" charset="0"/>
            </a:rPr>
            <a:t>frecuecias</a:t>
          </a:r>
          <a:endParaRPr lang="es-ES" dirty="0"/>
        </a:p>
      </dgm:t>
    </dgm:pt>
    <dgm:pt modelId="{427909BE-1C4D-4CF9-8BE1-4DE6F7828503}" type="parTrans" cxnId="{D5C2A2C6-8217-434A-A21F-D944D319D50D}">
      <dgm:prSet/>
      <dgm:spPr/>
      <dgm:t>
        <a:bodyPr/>
        <a:lstStyle/>
        <a:p>
          <a:endParaRPr lang="es-ES"/>
        </a:p>
      </dgm:t>
    </dgm:pt>
    <dgm:pt modelId="{79EEBD8E-0B20-4176-8BD0-AACBAEA0287C}" type="sibTrans" cxnId="{D5C2A2C6-8217-434A-A21F-D944D319D50D}">
      <dgm:prSet/>
      <dgm:spPr/>
      <dgm:t>
        <a:bodyPr/>
        <a:lstStyle/>
        <a:p>
          <a:endParaRPr lang="es-ES"/>
        </a:p>
      </dgm:t>
    </dgm:pt>
    <dgm:pt modelId="{80F3E438-7EA1-438C-B476-CD5735B7A299}" type="pres">
      <dgm:prSet presAssocID="{8395A3E2-DD2E-4D23-9709-49C42F42661A}" presName="compositeShape" presStyleCnt="0">
        <dgm:presLayoutVars>
          <dgm:dir/>
          <dgm:resizeHandles/>
        </dgm:presLayoutVars>
      </dgm:prSet>
      <dgm:spPr/>
    </dgm:pt>
    <dgm:pt modelId="{041D2AC2-6F58-4CA8-A54D-9670E121A86F}" type="pres">
      <dgm:prSet presAssocID="{8395A3E2-DD2E-4D23-9709-49C42F42661A}" presName="pyramid" presStyleLbl="node1" presStyleIdx="0" presStyleCnt="1"/>
      <dgm:spPr/>
    </dgm:pt>
    <dgm:pt modelId="{F20A77A4-D599-4BA7-AAEC-0F3C5537B251}" type="pres">
      <dgm:prSet presAssocID="{8395A3E2-DD2E-4D23-9709-49C42F42661A}" presName="theList" presStyleCnt="0"/>
      <dgm:spPr/>
    </dgm:pt>
    <dgm:pt modelId="{166950ED-4811-49F8-9854-808DE9B2CE53}" type="pres">
      <dgm:prSet presAssocID="{AEC60AC9-63F6-444A-9F46-579494D8E45A}" presName="aNode" presStyleLbl="fgAcc1" presStyleIdx="0" presStyleCnt="3">
        <dgm:presLayoutVars>
          <dgm:bulletEnabled val="1"/>
        </dgm:presLayoutVars>
      </dgm:prSet>
      <dgm:spPr/>
      <dgm:t>
        <a:bodyPr/>
        <a:lstStyle/>
        <a:p>
          <a:endParaRPr lang="es-ES"/>
        </a:p>
      </dgm:t>
    </dgm:pt>
    <dgm:pt modelId="{8DF56E8A-E58B-4A3E-BB3C-7FC1EDEA0FA6}" type="pres">
      <dgm:prSet presAssocID="{AEC60AC9-63F6-444A-9F46-579494D8E45A}" presName="aSpace" presStyleCnt="0"/>
      <dgm:spPr/>
    </dgm:pt>
    <dgm:pt modelId="{E3EF21D4-763B-47C4-9BF7-625A53092211}" type="pres">
      <dgm:prSet presAssocID="{49991DCF-6419-4F6A-8D96-3922AF5EF6D4}" presName="aNode" presStyleLbl="fgAcc1" presStyleIdx="1" presStyleCnt="3">
        <dgm:presLayoutVars>
          <dgm:bulletEnabled val="1"/>
        </dgm:presLayoutVars>
      </dgm:prSet>
      <dgm:spPr/>
      <dgm:t>
        <a:bodyPr/>
        <a:lstStyle/>
        <a:p>
          <a:endParaRPr lang="es-ES"/>
        </a:p>
      </dgm:t>
    </dgm:pt>
    <dgm:pt modelId="{1271FE3A-41C4-4BFC-A556-E2E4F0650A0E}" type="pres">
      <dgm:prSet presAssocID="{49991DCF-6419-4F6A-8D96-3922AF5EF6D4}" presName="aSpace" presStyleCnt="0"/>
      <dgm:spPr/>
    </dgm:pt>
    <dgm:pt modelId="{B21D7398-F5FC-44CD-BE7F-32C7D022F2CA}" type="pres">
      <dgm:prSet presAssocID="{8217FC8B-2B9B-489C-9C3B-7B8EF4D44EE8}" presName="aNode" presStyleLbl="fgAcc1" presStyleIdx="2" presStyleCnt="3">
        <dgm:presLayoutVars>
          <dgm:bulletEnabled val="1"/>
        </dgm:presLayoutVars>
      </dgm:prSet>
      <dgm:spPr/>
      <dgm:t>
        <a:bodyPr/>
        <a:lstStyle/>
        <a:p>
          <a:endParaRPr lang="es-ES"/>
        </a:p>
      </dgm:t>
    </dgm:pt>
    <dgm:pt modelId="{AB2C862F-7267-483C-A0C9-0B3226BF9D72}" type="pres">
      <dgm:prSet presAssocID="{8217FC8B-2B9B-489C-9C3B-7B8EF4D44EE8}" presName="aSpace" presStyleCnt="0"/>
      <dgm:spPr/>
    </dgm:pt>
  </dgm:ptLst>
  <dgm:cxnLst>
    <dgm:cxn modelId="{E77ABE6F-B206-4E72-B409-A4C6C0BD8868}" srcId="{8395A3E2-DD2E-4D23-9709-49C42F42661A}" destId="{AEC60AC9-63F6-444A-9F46-579494D8E45A}" srcOrd="0" destOrd="0" parTransId="{3B013A78-02DE-4F69-8A0F-282434E5AF1E}" sibTransId="{606BADCA-ACE8-4C4F-96C7-174BAB3138E8}"/>
    <dgm:cxn modelId="{D5C2A2C6-8217-434A-A21F-D944D319D50D}" srcId="{8395A3E2-DD2E-4D23-9709-49C42F42661A}" destId="{8217FC8B-2B9B-489C-9C3B-7B8EF4D44EE8}" srcOrd="2" destOrd="0" parTransId="{427909BE-1C4D-4CF9-8BE1-4DE6F7828503}" sibTransId="{79EEBD8E-0B20-4176-8BD0-AACBAEA0287C}"/>
    <dgm:cxn modelId="{C0461096-1C15-4D77-8A81-B9F914B81BFF}" type="presOf" srcId="{AEC60AC9-63F6-444A-9F46-579494D8E45A}" destId="{166950ED-4811-49F8-9854-808DE9B2CE53}" srcOrd="0" destOrd="0" presId="urn:microsoft.com/office/officeart/2005/8/layout/pyramid2"/>
    <dgm:cxn modelId="{7F54ED17-29D5-4A74-AA99-86229D3FD97E}" srcId="{8395A3E2-DD2E-4D23-9709-49C42F42661A}" destId="{49991DCF-6419-4F6A-8D96-3922AF5EF6D4}" srcOrd="1" destOrd="0" parTransId="{FFBDD5FE-183B-4CC2-94C6-E3A4397D5012}" sibTransId="{A3D51D03-3EE6-4866-90C5-4ADBA3C98D87}"/>
    <dgm:cxn modelId="{852BA7BE-1D1B-4214-9B17-C52406FFFA2C}" type="presOf" srcId="{49991DCF-6419-4F6A-8D96-3922AF5EF6D4}" destId="{E3EF21D4-763B-47C4-9BF7-625A53092211}" srcOrd="0" destOrd="0" presId="urn:microsoft.com/office/officeart/2005/8/layout/pyramid2"/>
    <dgm:cxn modelId="{1108CC25-D951-4358-ACED-8D462624C18C}" type="presOf" srcId="{8217FC8B-2B9B-489C-9C3B-7B8EF4D44EE8}" destId="{B21D7398-F5FC-44CD-BE7F-32C7D022F2CA}" srcOrd="0" destOrd="0" presId="urn:microsoft.com/office/officeart/2005/8/layout/pyramid2"/>
    <dgm:cxn modelId="{70C56E19-28D4-4A44-9879-D84D1558AEBE}" type="presOf" srcId="{8395A3E2-DD2E-4D23-9709-49C42F42661A}" destId="{80F3E438-7EA1-438C-B476-CD5735B7A299}" srcOrd="0" destOrd="0" presId="urn:microsoft.com/office/officeart/2005/8/layout/pyramid2"/>
    <dgm:cxn modelId="{4431263C-A4B1-4FEA-963F-F5203C36C62B}" type="presParOf" srcId="{80F3E438-7EA1-438C-B476-CD5735B7A299}" destId="{041D2AC2-6F58-4CA8-A54D-9670E121A86F}" srcOrd="0" destOrd="0" presId="urn:microsoft.com/office/officeart/2005/8/layout/pyramid2"/>
    <dgm:cxn modelId="{CD89A10B-C706-4E02-97F2-212BC828981E}" type="presParOf" srcId="{80F3E438-7EA1-438C-B476-CD5735B7A299}" destId="{F20A77A4-D599-4BA7-AAEC-0F3C5537B251}" srcOrd="1" destOrd="0" presId="urn:microsoft.com/office/officeart/2005/8/layout/pyramid2"/>
    <dgm:cxn modelId="{E377E885-2944-4BCB-BC01-DCADCE7B7E1A}" type="presParOf" srcId="{F20A77A4-D599-4BA7-AAEC-0F3C5537B251}" destId="{166950ED-4811-49F8-9854-808DE9B2CE53}" srcOrd="0" destOrd="0" presId="urn:microsoft.com/office/officeart/2005/8/layout/pyramid2"/>
    <dgm:cxn modelId="{3AE82916-58F8-4E23-A444-A04B35B5672F}" type="presParOf" srcId="{F20A77A4-D599-4BA7-AAEC-0F3C5537B251}" destId="{8DF56E8A-E58B-4A3E-BB3C-7FC1EDEA0FA6}" srcOrd="1" destOrd="0" presId="urn:microsoft.com/office/officeart/2005/8/layout/pyramid2"/>
    <dgm:cxn modelId="{14B5A56E-661E-4D75-8C38-222779DCCFAE}" type="presParOf" srcId="{F20A77A4-D599-4BA7-AAEC-0F3C5537B251}" destId="{E3EF21D4-763B-47C4-9BF7-625A53092211}" srcOrd="2" destOrd="0" presId="urn:microsoft.com/office/officeart/2005/8/layout/pyramid2"/>
    <dgm:cxn modelId="{6ACE5540-1400-48C2-8E88-6BD8CAC251B2}" type="presParOf" srcId="{F20A77A4-D599-4BA7-AAEC-0F3C5537B251}" destId="{1271FE3A-41C4-4BFC-A556-E2E4F0650A0E}" srcOrd="3" destOrd="0" presId="urn:microsoft.com/office/officeart/2005/8/layout/pyramid2"/>
    <dgm:cxn modelId="{379F85F5-8953-4F9A-857D-E910C883E5CF}" type="presParOf" srcId="{F20A77A4-D599-4BA7-AAEC-0F3C5537B251}" destId="{B21D7398-F5FC-44CD-BE7F-32C7D022F2CA}" srcOrd="4" destOrd="0" presId="urn:microsoft.com/office/officeart/2005/8/layout/pyramid2"/>
    <dgm:cxn modelId="{13F5FF2E-A2F4-4A36-BA32-9D0EA98B9F4E}" type="presParOf" srcId="{F20A77A4-D599-4BA7-AAEC-0F3C5537B251}" destId="{AB2C862F-7267-483C-A0C9-0B3226BF9D7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15EFE0-112D-4FE8-891E-659E42D941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6CC5D75-1949-4B9D-8024-E9B1306CEEFA}">
      <dgm:prSet phldrT="[Texto]"/>
      <dgm:spPr/>
      <dgm:t>
        <a:bodyPr/>
        <a:lstStyle/>
        <a:p>
          <a:r>
            <a:rPr lang="es-ES" dirty="0" smtClean="0"/>
            <a:t>General</a:t>
          </a:r>
          <a:endParaRPr lang="es-ES" dirty="0"/>
        </a:p>
      </dgm:t>
    </dgm:pt>
    <dgm:pt modelId="{AE1DD6B6-214E-4E6C-AE42-34016CC21C79}" type="parTrans" cxnId="{74860849-80C9-460D-A4E3-296E78E42C76}">
      <dgm:prSet/>
      <dgm:spPr/>
      <dgm:t>
        <a:bodyPr/>
        <a:lstStyle/>
        <a:p>
          <a:endParaRPr lang="es-ES"/>
        </a:p>
      </dgm:t>
    </dgm:pt>
    <dgm:pt modelId="{A289CAEF-7C49-4773-898C-CB384787F1CB}" type="sibTrans" cxnId="{74860849-80C9-460D-A4E3-296E78E42C76}">
      <dgm:prSet/>
      <dgm:spPr/>
      <dgm:t>
        <a:bodyPr/>
        <a:lstStyle/>
        <a:p>
          <a:endParaRPr lang="es-ES"/>
        </a:p>
      </dgm:t>
    </dgm:pt>
    <dgm:pt modelId="{31F4A9F6-5CC7-4EBF-A52A-38B95190310C}">
      <dgm:prSet phldrT="[Texto]"/>
      <dgm:spPr/>
      <dgm:t>
        <a:bodyPr/>
        <a:lstStyle/>
        <a:p>
          <a:r>
            <a:rPr lang="es-ES" dirty="0" smtClean="0"/>
            <a:t>Diseñar y construir un divisor radial de N puertos empleando la tecnología SIW.</a:t>
          </a:r>
          <a:endParaRPr lang="es-ES" dirty="0"/>
        </a:p>
      </dgm:t>
    </dgm:pt>
    <dgm:pt modelId="{46672FC2-4482-47CB-A46E-E34A191514D3}" type="parTrans" cxnId="{A41799DC-9AD6-4988-B18C-0DBD4D86170D}">
      <dgm:prSet/>
      <dgm:spPr/>
      <dgm:t>
        <a:bodyPr/>
        <a:lstStyle/>
        <a:p>
          <a:endParaRPr lang="es-ES"/>
        </a:p>
      </dgm:t>
    </dgm:pt>
    <dgm:pt modelId="{303330A8-6ACE-4F5D-BC54-6B017A112390}" type="sibTrans" cxnId="{A41799DC-9AD6-4988-B18C-0DBD4D86170D}">
      <dgm:prSet/>
      <dgm:spPr/>
      <dgm:t>
        <a:bodyPr/>
        <a:lstStyle/>
        <a:p>
          <a:endParaRPr lang="es-ES"/>
        </a:p>
      </dgm:t>
    </dgm:pt>
    <dgm:pt modelId="{2B783CE6-0A0A-44D8-92F8-6E6405525B01}">
      <dgm:prSet phldrT="[Texto]"/>
      <dgm:spPr/>
      <dgm:t>
        <a:bodyPr/>
        <a:lstStyle/>
        <a:p>
          <a:r>
            <a:rPr lang="es-ES" dirty="0" smtClean="0"/>
            <a:t>Específicos</a:t>
          </a:r>
          <a:endParaRPr lang="es-ES" dirty="0"/>
        </a:p>
      </dgm:t>
    </dgm:pt>
    <dgm:pt modelId="{13683618-C691-45E5-8AAE-2A9B2B8A9C51}" type="parTrans" cxnId="{68333BB4-E387-4C0A-B695-59312C758C36}">
      <dgm:prSet/>
      <dgm:spPr/>
      <dgm:t>
        <a:bodyPr/>
        <a:lstStyle/>
        <a:p>
          <a:endParaRPr lang="es-ES"/>
        </a:p>
      </dgm:t>
    </dgm:pt>
    <dgm:pt modelId="{02E85B31-3928-430A-B4D3-059ED3981A49}" type="sibTrans" cxnId="{68333BB4-E387-4C0A-B695-59312C758C36}">
      <dgm:prSet/>
      <dgm:spPr/>
      <dgm:t>
        <a:bodyPr/>
        <a:lstStyle/>
        <a:p>
          <a:endParaRPr lang="es-ES"/>
        </a:p>
      </dgm:t>
    </dgm:pt>
    <dgm:pt modelId="{99A7840D-6456-4AC1-9290-3366AB20B2F6}">
      <dgm:prSet phldrT="[Texto]"/>
      <dgm:spPr/>
      <dgm:t>
        <a:bodyPr/>
        <a:lstStyle/>
        <a:p>
          <a:r>
            <a:rPr lang="es-ES" dirty="0" smtClean="0"/>
            <a:t>Investigar sobre los divisores radiales para su implementación con tecnología SIW. </a:t>
          </a:r>
          <a:endParaRPr lang="es-ES" dirty="0"/>
        </a:p>
      </dgm:t>
    </dgm:pt>
    <dgm:pt modelId="{27D4BF8B-C11A-4AD6-88C1-6F102EE0E237}" type="parTrans" cxnId="{4C93267B-EC1F-45FC-9FE9-07F29834B6B8}">
      <dgm:prSet/>
      <dgm:spPr/>
      <dgm:t>
        <a:bodyPr/>
        <a:lstStyle/>
        <a:p>
          <a:endParaRPr lang="es-ES"/>
        </a:p>
      </dgm:t>
    </dgm:pt>
    <dgm:pt modelId="{AD19B335-7A64-4FFF-855B-ACA9EDCBC8FC}" type="sibTrans" cxnId="{4C93267B-EC1F-45FC-9FE9-07F29834B6B8}">
      <dgm:prSet/>
      <dgm:spPr/>
      <dgm:t>
        <a:bodyPr/>
        <a:lstStyle/>
        <a:p>
          <a:endParaRPr lang="es-ES"/>
        </a:p>
      </dgm:t>
    </dgm:pt>
    <dgm:pt modelId="{D1B0FEF8-3385-4AD1-A7FA-DB6643DBF74B}">
      <dgm:prSet phldrT="[Texto]"/>
      <dgm:spPr/>
      <dgm:t>
        <a:bodyPr/>
        <a:lstStyle/>
        <a:p>
          <a:endParaRPr lang="es-ES" dirty="0"/>
        </a:p>
      </dgm:t>
    </dgm:pt>
    <dgm:pt modelId="{2FAA1C5C-2F24-4B51-9C2A-7CAD3F774F5E}" type="parTrans" cxnId="{CEB03418-8503-4E10-A003-AED0987122D9}">
      <dgm:prSet/>
      <dgm:spPr/>
      <dgm:t>
        <a:bodyPr/>
        <a:lstStyle/>
        <a:p>
          <a:endParaRPr lang="es-ES"/>
        </a:p>
      </dgm:t>
    </dgm:pt>
    <dgm:pt modelId="{032D2521-8019-4AA6-960B-4D4D497F9B6C}" type="sibTrans" cxnId="{CEB03418-8503-4E10-A003-AED0987122D9}">
      <dgm:prSet/>
      <dgm:spPr/>
      <dgm:t>
        <a:bodyPr/>
        <a:lstStyle/>
        <a:p>
          <a:endParaRPr lang="es-ES"/>
        </a:p>
      </dgm:t>
    </dgm:pt>
    <dgm:pt modelId="{0E856E1A-80CF-439C-AB7A-A6EDF142631F}">
      <dgm:prSet/>
      <dgm:spPr/>
      <dgm:t>
        <a:bodyPr/>
        <a:lstStyle/>
        <a:p>
          <a:r>
            <a:rPr lang="es-ES" dirty="0" smtClean="0"/>
            <a:t>Diseñar y simular el divisor radial en base a la tecnología SIW</a:t>
          </a:r>
          <a:endParaRPr lang="es-ES" dirty="0"/>
        </a:p>
      </dgm:t>
    </dgm:pt>
    <dgm:pt modelId="{88F46CD9-6C09-43B6-B4FA-45D26B95DA03}" type="parTrans" cxnId="{99185875-A725-44FB-8549-1BAD43735F59}">
      <dgm:prSet/>
      <dgm:spPr/>
      <dgm:t>
        <a:bodyPr/>
        <a:lstStyle/>
        <a:p>
          <a:endParaRPr lang="es-ES"/>
        </a:p>
      </dgm:t>
    </dgm:pt>
    <dgm:pt modelId="{17FC6D58-C1CA-40F9-A0E1-48B6812E35F7}" type="sibTrans" cxnId="{99185875-A725-44FB-8549-1BAD43735F59}">
      <dgm:prSet/>
      <dgm:spPr/>
      <dgm:t>
        <a:bodyPr/>
        <a:lstStyle/>
        <a:p>
          <a:endParaRPr lang="es-ES"/>
        </a:p>
      </dgm:t>
    </dgm:pt>
    <dgm:pt modelId="{EFD6AE0A-EF53-4D06-9E8D-402FE478C299}">
      <dgm:prSet/>
      <dgm:spPr/>
      <dgm:t>
        <a:bodyPr/>
        <a:lstStyle/>
        <a:p>
          <a:r>
            <a:rPr lang="es-ES" dirty="0" smtClean="0"/>
            <a:t>Ajustar el diseño para optimizar los parámetros de transmisión y reflexión.</a:t>
          </a:r>
          <a:endParaRPr lang="es-ES" dirty="0"/>
        </a:p>
      </dgm:t>
    </dgm:pt>
    <dgm:pt modelId="{4F1538AA-D65F-4548-A588-31581284B948}" type="parTrans" cxnId="{D2336854-E5A4-464F-81B1-09297C5C7866}">
      <dgm:prSet/>
      <dgm:spPr/>
      <dgm:t>
        <a:bodyPr/>
        <a:lstStyle/>
        <a:p>
          <a:endParaRPr lang="es-ES"/>
        </a:p>
      </dgm:t>
    </dgm:pt>
    <dgm:pt modelId="{786F3FA6-4056-4B44-ADA8-CE494929CBAB}" type="sibTrans" cxnId="{D2336854-E5A4-464F-81B1-09297C5C7866}">
      <dgm:prSet/>
      <dgm:spPr/>
      <dgm:t>
        <a:bodyPr/>
        <a:lstStyle/>
        <a:p>
          <a:endParaRPr lang="es-ES"/>
        </a:p>
      </dgm:t>
    </dgm:pt>
    <dgm:pt modelId="{A0F169ED-C2BD-4BB0-9162-BAB8D510BA01}">
      <dgm:prSet/>
      <dgm:spPr/>
      <dgm:t>
        <a:bodyPr/>
        <a:lstStyle/>
        <a:p>
          <a:r>
            <a:rPr lang="es-ES" dirty="0" smtClean="0"/>
            <a:t>Analizar comparativamente las características del divisor radial mediante el simulador y las pruebas de laboratorio.</a:t>
          </a:r>
          <a:endParaRPr lang="es-ES" dirty="0"/>
        </a:p>
      </dgm:t>
    </dgm:pt>
    <dgm:pt modelId="{542C7DF7-14F3-4A0B-8A6F-67B627BA303A}" type="parTrans" cxnId="{3DEBADD1-D089-4FC0-9C7B-610258996204}">
      <dgm:prSet/>
      <dgm:spPr/>
      <dgm:t>
        <a:bodyPr/>
        <a:lstStyle/>
        <a:p>
          <a:endParaRPr lang="es-ES"/>
        </a:p>
      </dgm:t>
    </dgm:pt>
    <dgm:pt modelId="{6AA37DAF-8907-451A-900A-639699E31B07}" type="sibTrans" cxnId="{3DEBADD1-D089-4FC0-9C7B-610258996204}">
      <dgm:prSet/>
      <dgm:spPr/>
      <dgm:t>
        <a:bodyPr/>
        <a:lstStyle/>
        <a:p>
          <a:endParaRPr lang="es-ES"/>
        </a:p>
      </dgm:t>
    </dgm:pt>
    <dgm:pt modelId="{498C11B2-CC60-4420-AC2B-66F1602419CF}" type="pres">
      <dgm:prSet presAssocID="{6F15EFE0-112D-4FE8-891E-659E42D9418A}" presName="linear" presStyleCnt="0">
        <dgm:presLayoutVars>
          <dgm:animLvl val="lvl"/>
          <dgm:resizeHandles val="exact"/>
        </dgm:presLayoutVars>
      </dgm:prSet>
      <dgm:spPr/>
      <dgm:t>
        <a:bodyPr/>
        <a:lstStyle/>
        <a:p>
          <a:endParaRPr lang="es-ES"/>
        </a:p>
      </dgm:t>
    </dgm:pt>
    <dgm:pt modelId="{C700570A-B8BA-46E8-9A0D-E3E9ADE9BF98}" type="pres">
      <dgm:prSet presAssocID="{66CC5D75-1949-4B9D-8024-E9B1306CEEFA}" presName="parentText" presStyleLbl="node1" presStyleIdx="0" presStyleCnt="2" custLinFactNeighborX="-3889" custLinFactNeighborY="-14102">
        <dgm:presLayoutVars>
          <dgm:chMax val="0"/>
          <dgm:bulletEnabled val="1"/>
        </dgm:presLayoutVars>
      </dgm:prSet>
      <dgm:spPr/>
      <dgm:t>
        <a:bodyPr/>
        <a:lstStyle/>
        <a:p>
          <a:endParaRPr lang="es-ES"/>
        </a:p>
      </dgm:t>
    </dgm:pt>
    <dgm:pt modelId="{4CAB0921-3A7A-4925-B6E2-F4B53E96C2BD}" type="pres">
      <dgm:prSet presAssocID="{66CC5D75-1949-4B9D-8024-E9B1306CEEFA}" presName="childText" presStyleLbl="revTx" presStyleIdx="0" presStyleCnt="2">
        <dgm:presLayoutVars>
          <dgm:bulletEnabled val="1"/>
        </dgm:presLayoutVars>
      </dgm:prSet>
      <dgm:spPr/>
      <dgm:t>
        <a:bodyPr/>
        <a:lstStyle/>
        <a:p>
          <a:endParaRPr lang="es-ES"/>
        </a:p>
      </dgm:t>
    </dgm:pt>
    <dgm:pt modelId="{4725AF4C-691B-4868-8129-F14A1C735A3B}" type="pres">
      <dgm:prSet presAssocID="{2B783CE6-0A0A-44D8-92F8-6E6405525B01}" presName="parentText" presStyleLbl="node1" presStyleIdx="1" presStyleCnt="2">
        <dgm:presLayoutVars>
          <dgm:chMax val="0"/>
          <dgm:bulletEnabled val="1"/>
        </dgm:presLayoutVars>
      </dgm:prSet>
      <dgm:spPr/>
      <dgm:t>
        <a:bodyPr/>
        <a:lstStyle/>
        <a:p>
          <a:endParaRPr lang="es-ES"/>
        </a:p>
      </dgm:t>
    </dgm:pt>
    <dgm:pt modelId="{82ACF004-C3BF-4F7B-8B1B-CC879D262DE5}" type="pres">
      <dgm:prSet presAssocID="{2B783CE6-0A0A-44D8-92F8-6E6405525B01}" presName="childText" presStyleLbl="revTx" presStyleIdx="1" presStyleCnt="2">
        <dgm:presLayoutVars>
          <dgm:bulletEnabled val="1"/>
        </dgm:presLayoutVars>
      </dgm:prSet>
      <dgm:spPr/>
      <dgm:t>
        <a:bodyPr/>
        <a:lstStyle/>
        <a:p>
          <a:endParaRPr lang="es-ES"/>
        </a:p>
      </dgm:t>
    </dgm:pt>
  </dgm:ptLst>
  <dgm:cxnLst>
    <dgm:cxn modelId="{6DC4ACB3-6795-441D-B653-89606C4BB737}" type="presOf" srcId="{2B783CE6-0A0A-44D8-92F8-6E6405525B01}" destId="{4725AF4C-691B-4868-8129-F14A1C735A3B}" srcOrd="0" destOrd="0" presId="urn:microsoft.com/office/officeart/2005/8/layout/vList2"/>
    <dgm:cxn modelId="{CEB03418-8503-4E10-A003-AED0987122D9}" srcId="{2B783CE6-0A0A-44D8-92F8-6E6405525B01}" destId="{D1B0FEF8-3385-4AD1-A7FA-DB6643DBF74B}" srcOrd="4" destOrd="0" parTransId="{2FAA1C5C-2F24-4B51-9C2A-7CAD3F774F5E}" sibTransId="{032D2521-8019-4AA6-960B-4D4D497F9B6C}"/>
    <dgm:cxn modelId="{74860849-80C9-460D-A4E3-296E78E42C76}" srcId="{6F15EFE0-112D-4FE8-891E-659E42D9418A}" destId="{66CC5D75-1949-4B9D-8024-E9B1306CEEFA}" srcOrd="0" destOrd="0" parTransId="{AE1DD6B6-214E-4E6C-AE42-34016CC21C79}" sibTransId="{A289CAEF-7C49-4773-898C-CB384787F1CB}"/>
    <dgm:cxn modelId="{B208F251-99B3-4CB9-81C7-5320536FABD5}" type="presOf" srcId="{EFD6AE0A-EF53-4D06-9E8D-402FE478C299}" destId="{82ACF004-C3BF-4F7B-8B1B-CC879D262DE5}" srcOrd="0" destOrd="2" presId="urn:microsoft.com/office/officeart/2005/8/layout/vList2"/>
    <dgm:cxn modelId="{3DEBADD1-D089-4FC0-9C7B-610258996204}" srcId="{2B783CE6-0A0A-44D8-92F8-6E6405525B01}" destId="{A0F169ED-C2BD-4BB0-9162-BAB8D510BA01}" srcOrd="3" destOrd="0" parTransId="{542C7DF7-14F3-4A0B-8A6F-67B627BA303A}" sibTransId="{6AA37DAF-8907-451A-900A-639699E31B07}"/>
    <dgm:cxn modelId="{1136D28B-A90B-49E4-A891-F6F9A4FE9083}" type="presOf" srcId="{0E856E1A-80CF-439C-AB7A-A6EDF142631F}" destId="{82ACF004-C3BF-4F7B-8B1B-CC879D262DE5}" srcOrd="0" destOrd="1" presId="urn:microsoft.com/office/officeart/2005/8/layout/vList2"/>
    <dgm:cxn modelId="{99185875-A725-44FB-8549-1BAD43735F59}" srcId="{2B783CE6-0A0A-44D8-92F8-6E6405525B01}" destId="{0E856E1A-80CF-439C-AB7A-A6EDF142631F}" srcOrd="1" destOrd="0" parTransId="{88F46CD9-6C09-43B6-B4FA-45D26B95DA03}" sibTransId="{17FC6D58-C1CA-40F9-A0E1-48B6812E35F7}"/>
    <dgm:cxn modelId="{1B26FB1A-E1E2-4705-81C1-5AEEDE23B1DA}" type="presOf" srcId="{A0F169ED-C2BD-4BB0-9162-BAB8D510BA01}" destId="{82ACF004-C3BF-4F7B-8B1B-CC879D262DE5}" srcOrd="0" destOrd="3" presId="urn:microsoft.com/office/officeart/2005/8/layout/vList2"/>
    <dgm:cxn modelId="{8015AF16-2C96-41A8-B7E2-A2607AAF5C21}" type="presOf" srcId="{99A7840D-6456-4AC1-9290-3366AB20B2F6}" destId="{82ACF004-C3BF-4F7B-8B1B-CC879D262DE5}" srcOrd="0" destOrd="0" presId="urn:microsoft.com/office/officeart/2005/8/layout/vList2"/>
    <dgm:cxn modelId="{47D4B6C2-C713-4CD5-A518-B78591F89509}" type="presOf" srcId="{66CC5D75-1949-4B9D-8024-E9B1306CEEFA}" destId="{C700570A-B8BA-46E8-9A0D-E3E9ADE9BF98}" srcOrd="0" destOrd="0" presId="urn:microsoft.com/office/officeart/2005/8/layout/vList2"/>
    <dgm:cxn modelId="{6EFF856B-E101-4142-8960-B9A803D3F66D}" type="presOf" srcId="{6F15EFE0-112D-4FE8-891E-659E42D9418A}" destId="{498C11B2-CC60-4420-AC2B-66F1602419CF}" srcOrd="0" destOrd="0" presId="urn:microsoft.com/office/officeart/2005/8/layout/vList2"/>
    <dgm:cxn modelId="{132E14CD-1F0E-4845-A4A7-6BB5CD37FF83}" type="presOf" srcId="{31F4A9F6-5CC7-4EBF-A52A-38B95190310C}" destId="{4CAB0921-3A7A-4925-B6E2-F4B53E96C2BD}" srcOrd="0" destOrd="0" presId="urn:microsoft.com/office/officeart/2005/8/layout/vList2"/>
    <dgm:cxn modelId="{A41799DC-9AD6-4988-B18C-0DBD4D86170D}" srcId="{66CC5D75-1949-4B9D-8024-E9B1306CEEFA}" destId="{31F4A9F6-5CC7-4EBF-A52A-38B95190310C}" srcOrd="0" destOrd="0" parTransId="{46672FC2-4482-47CB-A46E-E34A191514D3}" sibTransId="{303330A8-6ACE-4F5D-BC54-6B017A112390}"/>
    <dgm:cxn modelId="{4C93267B-EC1F-45FC-9FE9-07F29834B6B8}" srcId="{2B783CE6-0A0A-44D8-92F8-6E6405525B01}" destId="{99A7840D-6456-4AC1-9290-3366AB20B2F6}" srcOrd="0" destOrd="0" parTransId="{27D4BF8B-C11A-4AD6-88C1-6F102EE0E237}" sibTransId="{AD19B335-7A64-4FFF-855B-ACA9EDCBC8FC}"/>
    <dgm:cxn modelId="{94CA4720-3DC9-4832-A1E2-E47EE732B828}" type="presOf" srcId="{D1B0FEF8-3385-4AD1-A7FA-DB6643DBF74B}" destId="{82ACF004-C3BF-4F7B-8B1B-CC879D262DE5}" srcOrd="0" destOrd="4" presId="urn:microsoft.com/office/officeart/2005/8/layout/vList2"/>
    <dgm:cxn modelId="{D2336854-E5A4-464F-81B1-09297C5C7866}" srcId="{2B783CE6-0A0A-44D8-92F8-6E6405525B01}" destId="{EFD6AE0A-EF53-4D06-9E8D-402FE478C299}" srcOrd="2" destOrd="0" parTransId="{4F1538AA-D65F-4548-A588-31581284B948}" sibTransId="{786F3FA6-4056-4B44-ADA8-CE494929CBAB}"/>
    <dgm:cxn modelId="{68333BB4-E387-4C0A-B695-59312C758C36}" srcId="{6F15EFE0-112D-4FE8-891E-659E42D9418A}" destId="{2B783CE6-0A0A-44D8-92F8-6E6405525B01}" srcOrd="1" destOrd="0" parTransId="{13683618-C691-45E5-8AAE-2A9B2B8A9C51}" sibTransId="{02E85B31-3928-430A-B4D3-059ED3981A49}"/>
    <dgm:cxn modelId="{9AEB3ED2-B2E7-4C9F-9AA0-B46D857AF4DF}" type="presParOf" srcId="{498C11B2-CC60-4420-AC2B-66F1602419CF}" destId="{C700570A-B8BA-46E8-9A0D-E3E9ADE9BF98}" srcOrd="0" destOrd="0" presId="urn:microsoft.com/office/officeart/2005/8/layout/vList2"/>
    <dgm:cxn modelId="{335E3D90-5218-4A6E-A53B-5CE39DAFBC28}" type="presParOf" srcId="{498C11B2-CC60-4420-AC2B-66F1602419CF}" destId="{4CAB0921-3A7A-4925-B6E2-F4B53E96C2BD}" srcOrd="1" destOrd="0" presId="urn:microsoft.com/office/officeart/2005/8/layout/vList2"/>
    <dgm:cxn modelId="{74B9C72D-76D8-4665-B26E-B1313BC1A90A}" type="presParOf" srcId="{498C11B2-CC60-4420-AC2B-66F1602419CF}" destId="{4725AF4C-691B-4868-8129-F14A1C735A3B}" srcOrd="2" destOrd="0" presId="urn:microsoft.com/office/officeart/2005/8/layout/vList2"/>
    <dgm:cxn modelId="{F07EEE25-76ED-462E-9BD6-48EFB088ABE8}" type="presParOf" srcId="{498C11B2-CC60-4420-AC2B-66F1602419CF}" destId="{82ACF004-C3BF-4F7B-8B1B-CC879D262DE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DC53FC-45F0-49AC-8D5B-B586D068A823}" type="doc">
      <dgm:prSet loTypeId="urn:microsoft.com/office/officeart/2005/8/layout/hProcess9" loCatId="process" qsTypeId="urn:microsoft.com/office/officeart/2005/8/quickstyle/simple1" qsCatId="simple" csTypeId="urn:microsoft.com/office/officeart/2005/8/colors/accent1_2" csCatId="accent1" phldr="1"/>
      <dgm:spPr/>
    </dgm:pt>
    <dgm:pt modelId="{FD719CFA-2746-4375-B1F9-28333D978647}">
      <dgm:prSet phldrT="[Texto]"/>
      <dgm:spPr/>
      <dgm:t>
        <a:bodyPr/>
        <a:lstStyle/>
        <a:p>
          <a:r>
            <a:rPr lang="es-ES" dirty="0" smtClean="0"/>
            <a:t>Se compone de N puertos de entrada/salida.</a:t>
          </a:r>
          <a:endParaRPr lang="es-ES" dirty="0"/>
        </a:p>
      </dgm:t>
    </dgm:pt>
    <dgm:pt modelId="{BFDC6D58-CE90-4DB0-A03B-58EE4CCF7094}" type="parTrans" cxnId="{8C695087-85EC-409C-8C6C-D2E3A2D3D0B9}">
      <dgm:prSet/>
      <dgm:spPr/>
      <dgm:t>
        <a:bodyPr/>
        <a:lstStyle/>
        <a:p>
          <a:endParaRPr lang="es-ES"/>
        </a:p>
      </dgm:t>
    </dgm:pt>
    <dgm:pt modelId="{1C0FE9DC-048C-4449-BA89-65D4132EE977}" type="sibTrans" cxnId="{8C695087-85EC-409C-8C6C-D2E3A2D3D0B9}">
      <dgm:prSet/>
      <dgm:spPr/>
      <dgm:t>
        <a:bodyPr/>
        <a:lstStyle/>
        <a:p>
          <a:endParaRPr lang="es-ES"/>
        </a:p>
      </dgm:t>
    </dgm:pt>
    <dgm:pt modelId="{2F3FF472-7844-4920-9AC2-02C4467C7AB1}">
      <dgm:prSet phldrT="[Texto]"/>
      <dgm:spPr/>
      <dgm:t>
        <a:bodyPr/>
        <a:lstStyle/>
        <a:p>
          <a:r>
            <a:rPr lang="es-ES" dirty="0" smtClean="0"/>
            <a:t>Situados alrededor del puerto Central</a:t>
          </a:r>
          <a:endParaRPr lang="es-ES" dirty="0"/>
        </a:p>
      </dgm:t>
    </dgm:pt>
    <dgm:pt modelId="{6B6CF9AF-480D-42F4-AE45-261FB1872792}" type="parTrans" cxnId="{048F4082-49DC-4189-A21C-8FF7F2F449A6}">
      <dgm:prSet/>
      <dgm:spPr/>
      <dgm:t>
        <a:bodyPr/>
        <a:lstStyle/>
        <a:p>
          <a:endParaRPr lang="es-ES"/>
        </a:p>
      </dgm:t>
    </dgm:pt>
    <dgm:pt modelId="{7E8BC305-06AB-4251-AA90-026CD3EB50B8}" type="sibTrans" cxnId="{048F4082-49DC-4189-A21C-8FF7F2F449A6}">
      <dgm:prSet/>
      <dgm:spPr/>
      <dgm:t>
        <a:bodyPr/>
        <a:lstStyle/>
        <a:p>
          <a:endParaRPr lang="es-ES"/>
        </a:p>
      </dgm:t>
    </dgm:pt>
    <dgm:pt modelId="{426B1F5F-B0F7-4233-9C65-E679C935B1F3}">
      <dgm:prSet phldrT="[Texto]"/>
      <dgm:spPr/>
      <dgm:t>
        <a:bodyPr/>
        <a:lstStyle/>
        <a:p>
          <a:r>
            <a:rPr lang="es-ES" dirty="0" smtClean="0"/>
            <a:t>Puerto Central Suma o divide la potencia en un solo paso. </a:t>
          </a:r>
          <a:endParaRPr lang="es-ES" dirty="0"/>
        </a:p>
      </dgm:t>
    </dgm:pt>
    <dgm:pt modelId="{AD60B330-8994-493D-A53D-1C455C440937}" type="parTrans" cxnId="{429CD73B-FE5B-486F-BAFC-414BBCB66B52}">
      <dgm:prSet/>
      <dgm:spPr/>
      <dgm:t>
        <a:bodyPr/>
        <a:lstStyle/>
        <a:p>
          <a:endParaRPr lang="es-ES"/>
        </a:p>
      </dgm:t>
    </dgm:pt>
    <dgm:pt modelId="{82C2EAFA-CBF3-4CF6-ADF8-E61A56CC271D}" type="sibTrans" cxnId="{429CD73B-FE5B-486F-BAFC-414BBCB66B52}">
      <dgm:prSet/>
      <dgm:spPr/>
      <dgm:t>
        <a:bodyPr/>
        <a:lstStyle/>
        <a:p>
          <a:endParaRPr lang="es-ES"/>
        </a:p>
      </dgm:t>
    </dgm:pt>
    <dgm:pt modelId="{106CB8E6-12CE-45E9-BDBC-8BB520DE99B2}" type="pres">
      <dgm:prSet presAssocID="{47DC53FC-45F0-49AC-8D5B-B586D068A823}" presName="CompostProcess" presStyleCnt="0">
        <dgm:presLayoutVars>
          <dgm:dir/>
          <dgm:resizeHandles val="exact"/>
        </dgm:presLayoutVars>
      </dgm:prSet>
      <dgm:spPr/>
    </dgm:pt>
    <dgm:pt modelId="{3F30E35E-DC17-4740-8820-FD3D90FACFA1}" type="pres">
      <dgm:prSet presAssocID="{47DC53FC-45F0-49AC-8D5B-B586D068A823}" presName="arrow" presStyleLbl="bgShp" presStyleIdx="0" presStyleCnt="1"/>
      <dgm:spPr/>
    </dgm:pt>
    <dgm:pt modelId="{BFA18A4B-FC19-4763-82AA-8DA9DEAE5C89}" type="pres">
      <dgm:prSet presAssocID="{47DC53FC-45F0-49AC-8D5B-B586D068A823}" presName="linearProcess" presStyleCnt="0"/>
      <dgm:spPr/>
    </dgm:pt>
    <dgm:pt modelId="{CCA4E150-DB84-4013-A68A-72DDD6A84FE6}" type="pres">
      <dgm:prSet presAssocID="{FD719CFA-2746-4375-B1F9-28333D978647}" presName="textNode" presStyleLbl="node1" presStyleIdx="0" presStyleCnt="3">
        <dgm:presLayoutVars>
          <dgm:bulletEnabled val="1"/>
        </dgm:presLayoutVars>
      </dgm:prSet>
      <dgm:spPr/>
      <dgm:t>
        <a:bodyPr/>
        <a:lstStyle/>
        <a:p>
          <a:endParaRPr lang="es-ES"/>
        </a:p>
      </dgm:t>
    </dgm:pt>
    <dgm:pt modelId="{A2374BD9-F353-407A-A400-A8E872B16F91}" type="pres">
      <dgm:prSet presAssocID="{1C0FE9DC-048C-4449-BA89-65D4132EE977}" presName="sibTrans" presStyleCnt="0"/>
      <dgm:spPr/>
    </dgm:pt>
    <dgm:pt modelId="{75CCD912-5987-4635-A0CF-D31774C8596B}" type="pres">
      <dgm:prSet presAssocID="{2F3FF472-7844-4920-9AC2-02C4467C7AB1}" presName="textNode" presStyleLbl="node1" presStyleIdx="1" presStyleCnt="3">
        <dgm:presLayoutVars>
          <dgm:bulletEnabled val="1"/>
        </dgm:presLayoutVars>
      </dgm:prSet>
      <dgm:spPr/>
      <dgm:t>
        <a:bodyPr/>
        <a:lstStyle/>
        <a:p>
          <a:endParaRPr lang="es-ES"/>
        </a:p>
      </dgm:t>
    </dgm:pt>
    <dgm:pt modelId="{E7A45E8C-80C0-4154-B4EF-C5BAE3561316}" type="pres">
      <dgm:prSet presAssocID="{7E8BC305-06AB-4251-AA90-026CD3EB50B8}" presName="sibTrans" presStyleCnt="0"/>
      <dgm:spPr/>
    </dgm:pt>
    <dgm:pt modelId="{9483D852-5BD3-4324-B4A7-3AF4654DC47F}" type="pres">
      <dgm:prSet presAssocID="{426B1F5F-B0F7-4233-9C65-E679C935B1F3}" presName="textNode" presStyleLbl="node1" presStyleIdx="2" presStyleCnt="3">
        <dgm:presLayoutVars>
          <dgm:bulletEnabled val="1"/>
        </dgm:presLayoutVars>
      </dgm:prSet>
      <dgm:spPr/>
      <dgm:t>
        <a:bodyPr/>
        <a:lstStyle/>
        <a:p>
          <a:endParaRPr lang="es-ES"/>
        </a:p>
      </dgm:t>
    </dgm:pt>
  </dgm:ptLst>
  <dgm:cxnLst>
    <dgm:cxn modelId="{41D6AA3A-8BA9-471B-AC70-E4AA55971201}" type="presOf" srcId="{2F3FF472-7844-4920-9AC2-02C4467C7AB1}" destId="{75CCD912-5987-4635-A0CF-D31774C8596B}" srcOrd="0" destOrd="0" presId="urn:microsoft.com/office/officeart/2005/8/layout/hProcess9"/>
    <dgm:cxn modelId="{F3D991C0-8961-4E68-B27C-50F94B4C2198}" type="presOf" srcId="{47DC53FC-45F0-49AC-8D5B-B586D068A823}" destId="{106CB8E6-12CE-45E9-BDBC-8BB520DE99B2}" srcOrd="0" destOrd="0" presId="urn:microsoft.com/office/officeart/2005/8/layout/hProcess9"/>
    <dgm:cxn modelId="{FABD259B-8184-495F-86DF-ED87B4EF6C18}" type="presOf" srcId="{FD719CFA-2746-4375-B1F9-28333D978647}" destId="{CCA4E150-DB84-4013-A68A-72DDD6A84FE6}" srcOrd="0" destOrd="0" presId="urn:microsoft.com/office/officeart/2005/8/layout/hProcess9"/>
    <dgm:cxn modelId="{048F4082-49DC-4189-A21C-8FF7F2F449A6}" srcId="{47DC53FC-45F0-49AC-8D5B-B586D068A823}" destId="{2F3FF472-7844-4920-9AC2-02C4467C7AB1}" srcOrd="1" destOrd="0" parTransId="{6B6CF9AF-480D-42F4-AE45-261FB1872792}" sibTransId="{7E8BC305-06AB-4251-AA90-026CD3EB50B8}"/>
    <dgm:cxn modelId="{A8DC496B-9E61-4CAE-BDBA-A03CC49E7374}" type="presOf" srcId="{426B1F5F-B0F7-4233-9C65-E679C935B1F3}" destId="{9483D852-5BD3-4324-B4A7-3AF4654DC47F}" srcOrd="0" destOrd="0" presId="urn:microsoft.com/office/officeart/2005/8/layout/hProcess9"/>
    <dgm:cxn modelId="{8C695087-85EC-409C-8C6C-D2E3A2D3D0B9}" srcId="{47DC53FC-45F0-49AC-8D5B-B586D068A823}" destId="{FD719CFA-2746-4375-B1F9-28333D978647}" srcOrd="0" destOrd="0" parTransId="{BFDC6D58-CE90-4DB0-A03B-58EE4CCF7094}" sibTransId="{1C0FE9DC-048C-4449-BA89-65D4132EE977}"/>
    <dgm:cxn modelId="{429CD73B-FE5B-486F-BAFC-414BBCB66B52}" srcId="{47DC53FC-45F0-49AC-8D5B-B586D068A823}" destId="{426B1F5F-B0F7-4233-9C65-E679C935B1F3}" srcOrd="2" destOrd="0" parTransId="{AD60B330-8994-493D-A53D-1C455C440937}" sibTransId="{82C2EAFA-CBF3-4CF6-ADF8-E61A56CC271D}"/>
    <dgm:cxn modelId="{3019A4D6-1BBA-4D64-AA14-4BC2D4DFCCF7}" type="presParOf" srcId="{106CB8E6-12CE-45E9-BDBC-8BB520DE99B2}" destId="{3F30E35E-DC17-4740-8820-FD3D90FACFA1}" srcOrd="0" destOrd="0" presId="urn:microsoft.com/office/officeart/2005/8/layout/hProcess9"/>
    <dgm:cxn modelId="{E7B6DFAE-4E6F-42DC-84CF-73DD83DF7ED7}" type="presParOf" srcId="{106CB8E6-12CE-45E9-BDBC-8BB520DE99B2}" destId="{BFA18A4B-FC19-4763-82AA-8DA9DEAE5C89}" srcOrd="1" destOrd="0" presId="urn:microsoft.com/office/officeart/2005/8/layout/hProcess9"/>
    <dgm:cxn modelId="{DD869E55-23E0-48AC-8BE9-7DF8DCADE18C}" type="presParOf" srcId="{BFA18A4B-FC19-4763-82AA-8DA9DEAE5C89}" destId="{CCA4E150-DB84-4013-A68A-72DDD6A84FE6}" srcOrd="0" destOrd="0" presId="urn:microsoft.com/office/officeart/2005/8/layout/hProcess9"/>
    <dgm:cxn modelId="{D6FFC2E3-3237-4A8E-8494-99552B76EF0C}" type="presParOf" srcId="{BFA18A4B-FC19-4763-82AA-8DA9DEAE5C89}" destId="{A2374BD9-F353-407A-A400-A8E872B16F91}" srcOrd="1" destOrd="0" presId="urn:microsoft.com/office/officeart/2005/8/layout/hProcess9"/>
    <dgm:cxn modelId="{A4007288-2B11-43AC-AB07-74C0B6CDCFB4}" type="presParOf" srcId="{BFA18A4B-FC19-4763-82AA-8DA9DEAE5C89}" destId="{75CCD912-5987-4635-A0CF-D31774C8596B}" srcOrd="2" destOrd="0" presId="urn:microsoft.com/office/officeart/2005/8/layout/hProcess9"/>
    <dgm:cxn modelId="{56AB674B-7DD6-4760-AACE-C4B92A7987C6}" type="presParOf" srcId="{BFA18A4B-FC19-4763-82AA-8DA9DEAE5C89}" destId="{E7A45E8C-80C0-4154-B4EF-C5BAE3561316}" srcOrd="3" destOrd="0" presId="urn:microsoft.com/office/officeart/2005/8/layout/hProcess9"/>
    <dgm:cxn modelId="{DADA7866-744F-4A6C-879C-724E731AF54E}" type="presParOf" srcId="{BFA18A4B-FC19-4763-82AA-8DA9DEAE5C89}" destId="{9483D852-5BD3-4324-B4A7-3AF4654DC47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D98A80-A0BB-4FF7-83D2-21B27EB101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6734042E-1B3D-4990-BCF6-5C5DA163E92F}">
      <dgm:prSet phldrT="[Texto]"/>
      <dgm:spPr/>
      <dgm:t>
        <a:bodyPr/>
        <a:lstStyle/>
        <a:p>
          <a:r>
            <a:rPr lang="es-ES" dirty="0" smtClean="0"/>
            <a:t>Permiten unir o pasar a diferentes tecnologías</a:t>
          </a:r>
          <a:endParaRPr lang="es-ES" dirty="0"/>
        </a:p>
      </dgm:t>
    </dgm:pt>
    <dgm:pt modelId="{97F741E3-2BD0-4B69-B60F-029EEAAC8EB3}" type="parTrans" cxnId="{13113BFD-7323-4FE9-BA63-F846CBD68529}">
      <dgm:prSet/>
      <dgm:spPr/>
      <dgm:t>
        <a:bodyPr/>
        <a:lstStyle/>
        <a:p>
          <a:endParaRPr lang="es-ES"/>
        </a:p>
      </dgm:t>
    </dgm:pt>
    <dgm:pt modelId="{0068BDFC-673F-4948-9EB0-E256040176EE}" type="sibTrans" cxnId="{13113BFD-7323-4FE9-BA63-F846CBD68529}">
      <dgm:prSet/>
      <dgm:spPr/>
      <dgm:t>
        <a:bodyPr/>
        <a:lstStyle/>
        <a:p>
          <a:endParaRPr lang="es-ES"/>
        </a:p>
      </dgm:t>
    </dgm:pt>
    <dgm:pt modelId="{A02FBCBA-C36C-4EDB-B133-DACE6A0F81C1}">
      <dgm:prSet phldrT="[Texto]"/>
      <dgm:spPr/>
      <dgm:t>
        <a:bodyPr/>
        <a:lstStyle/>
        <a:p>
          <a:r>
            <a:rPr lang="es-ES" dirty="0" smtClean="0"/>
            <a:t>Transición </a:t>
          </a:r>
          <a:r>
            <a:rPr lang="es-ES" dirty="0" err="1" smtClean="0"/>
            <a:t>Microstrip</a:t>
          </a:r>
          <a:r>
            <a:rPr lang="es-ES" dirty="0" smtClean="0"/>
            <a:t> a SIW</a:t>
          </a:r>
          <a:endParaRPr lang="es-ES" dirty="0"/>
        </a:p>
      </dgm:t>
    </dgm:pt>
    <dgm:pt modelId="{4DD1EB55-6341-415D-BEDA-A9439F549984}" type="parTrans" cxnId="{DE9C2E99-AD54-4ACF-806E-FDC67B048C7E}">
      <dgm:prSet/>
      <dgm:spPr/>
      <dgm:t>
        <a:bodyPr/>
        <a:lstStyle/>
        <a:p>
          <a:endParaRPr lang="es-ES"/>
        </a:p>
      </dgm:t>
    </dgm:pt>
    <dgm:pt modelId="{FD953CFF-CB03-4561-9B74-51E24C1CFFC3}" type="sibTrans" cxnId="{DE9C2E99-AD54-4ACF-806E-FDC67B048C7E}">
      <dgm:prSet/>
      <dgm:spPr/>
      <dgm:t>
        <a:bodyPr/>
        <a:lstStyle/>
        <a:p>
          <a:endParaRPr lang="es-ES"/>
        </a:p>
      </dgm:t>
    </dgm:pt>
    <dgm:pt modelId="{98A7AC52-0751-4664-A79C-AE54E94AFA2F}">
      <dgm:prSet phldrT="[Texto]"/>
      <dgm:spPr/>
      <dgm:t>
        <a:bodyPr/>
        <a:lstStyle/>
        <a:p>
          <a:r>
            <a:rPr lang="es-ES" dirty="0" smtClean="0"/>
            <a:t>Se compone </a:t>
          </a:r>
          <a:r>
            <a:rPr lang="es-ES" dirty="0" err="1" smtClean="0"/>
            <a:t>Tap</a:t>
          </a:r>
          <a:r>
            <a:rPr lang="es-ES" dirty="0" smtClean="0"/>
            <a:t> </a:t>
          </a:r>
          <a:r>
            <a:rPr lang="es-ES" dirty="0" err="1" smtClean="0"/>
            <a:t>Microstrip</a:t>
          </a:r>
          <a:r>
            <a:rPr lang="es-ES" dirty="0" smtClean="0"/>
            <a:t>+ Línea </a:t>
          </a:r>
          <a:r>
            <a:rPr lang="es-ES" dirty="0" err="1" smtClean="0"/>
            <a:t>Microstrip</a:t>
          </a:r>
          <a:endParaRPr lang="es-ES" dirty="0"/>
        </a:p>
      </dgm:t>
    </dgm:pt>
    <dgm:pt modelId="{4CA8FCA0-3CEA-450E-ADD8-E5B3E77B2BAE}" type="parTrans" cxnId="{65BDE475-44FD-4D0B-BD8D-DC58F2BA4A37}">
      <dgm:prSet/>
      <dgm:spPr/>
      <dgm:t>
        <a:bodyPr/>
        <a:lstStyle/>
        <a:p>
          <a:endParaRPr lang="es-ES"/>
        </a:p>
      </dgm:t>
    </dgm:pt>
    <dgm:pt modelId="{0A332A25-865E-40C9-B9F0-AC5D530AC27F}" type="sibTrans" cxnId="{65BDE475-44FD-4D0B-BD8D-DC58F2BA4A37}">
      <dgm:prSet/>
      <dgm:spPr/>
      <dgm:t>
        <a:bodyPr/>
        <a:lstStyle/>
        <a:p>
          <a:endParaRPr lang="es-ES"/>
        </a:p>
      </dgm:t>
    </dgm:pt>
    <dgm:pt modelId="{3B381E69-A61C-4DAE-A606-EE492702090A}">
      <dgm:prSet phldrT="[Texto]"/>
      <dgm:spPr/>
      <dgm:t>
        <a:bodyPr/>
        <a:lstStyle/>
        <a:p>
          <a:r>
            <a:rPr lang="es-ES" dirty="0" err="1" smtClean="0"/>
            <a:t>Transfoma</a:t>
          </a:r>
          <a:r>
            <a:rPr lang="es-ES" dirty="0" smtClean="0"/>
            <a:t> modo TE de la tecnología SIW a un modo cuasi-TEM</a:t>
          </a:r>
          <a:endParaRPr lang="es-ES" dirty="0"/>
        </a:p>
      </dgm:t>
    </dgm:pt>
    <dgm:pt modelId="{6B70A4C5-190D-4340-A9B7-7CAB8BA46462}" type="parTrans" cxnId="{83E9CDE5-B60F-4588-86C7-F4A9833D3FF5}">
      <dgm:prSet/>
      <dgm:spPr/>
      <dgm:t>
        <a:bodyPr/>
        <a:lstStyle/>
        <a:p>
          <a:endParaRPr lang="es-ES"/>
        </a:p>
      </dgm:t>
    </dgm:pt>
    <dgm:pt modelId="{AA468405-EDDB-4404-8D4E-0623BF9781E3}" type="sibTrans" cxnId="{83E9CDE5-B60F-4588-86C7-F4A9833D3FF5}">
      <dgm:prSet/>
      <dgm:spPr/>
      <dgm:t>
        <a:bodyPr/>
        <a:lstStyle/>
        <a:p>
          <a:endParaRPr lang="es-ES"/>
        </a:p>
      </dgm:t>
    </dgm:pt>
    <mc:AlternateContent xmlns:mc="http://schemas.openxmlformats.org/markup-compatibility/2006" xmlns:a14="http://schemas.microsoft.com/office/drawing/2010/main">
      <mc:Choice Requires="a14">
        <dgm:pt modelId="{8F5F2216-DC36-4B94-90BB-C5161C131009}">
          <dgm:prSet phldrT="[Texto]"/>
          <dgm:spPr/>
          <dgm: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ea typeface="Cambria Math" panose="02040503050406030204" pitchFamily="18" charset="0"/>
                      </a:rPr>
                      <m:t>Wt</m:t>
                    </m:r>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0,4 </m:t>
                    </m:r>
                    <m:r>
                      <a:rPr lang="es-ES" b="0" i="1" smtClean="0">
                        <a:latin typeface="Cambria Math" panose="02040503050406030204" pitchFamily="18" charset="0"/>
                        <a:ea typeface="Cambria Math" panose="02040503050406030204" pitchFamily="18" charset="0"/>
                      </a:rPr>
                      <m:t>𝑎𝑠</m:t>
                    </m:r>
                  </m:oMath>
                </m:oMathPara>
              </a14:m>
              <a:endParaRPr lang="es-ES" b="0" dirty="0" smtClean="0">
                <a:ea typeface="Cambria Math" panose="02040503050406030204" pitchFamily="18" charset="0"/>
              </a:endParaRPr>
            </a:p>
            <a:p>
              <a14:m>
                <m:oMath xmlns:m="http://schemas.openxmlformats.org/officeDocument/2006/math">
                  <m:f>
                    <m:fPr>
                      <m:type m:val="lin"/>
                      <m:ctrlPr>
                        <a:rPr lang="el-GR" i="1" smtClean="0">
                          <a:latin typeface="Cambria Math" panose="02040503050406030204" pitchFamily="18" charset="0"/>
                        </a:rPr>
                      </m:ctrlPr>
                    </m:fPr>
                    <m:num>
                      <m:r>
                        <m:rPr>
                          <m:sty m:val="p"/>
                        </m:rPr>
                        <a:rPr lang="el-GR" i="1" smtClean="0">
                          <a:latin typeface="Cambria Math" panose="02040503050406030204" pitchFamily="18" charset="0"/>
                        </a:rPr>
                        <m:t>λ</m:t>
                      </m:r>
                    </m:num>
                    <m:den>
                      <m:r>
                        <a:rPr lang="es-ES" b="0" i="1" smtClean="0">
                          <a:latin typeface="Cambria Math" panose="02040503050406030204" pitchFamily="18" charset="0"/>
                        </a:rPr>
                        <m:t>2</m:t>
                      </m:r>
                    </m:den>
                  </m:f>
                  <m:r>
                    <a:rPr lang="es-ES" b="0" i="1" smtClean="0">
                      <a:latin typeface="Cambria Math" panose="02040503050406030204" pitchFamily="18" charset="0"/>
                    </a:rPr>
                    <m:t>&lt;</m:t>
                  </m:r>
                  <m:r>
                    <a:rPr lang="es-ES" b="0" i="1" smtClean="0">
                      <a:latin typeface="Cambria Math" panose="02040503050406030204" pitchFamily="18" charset="0"/>
                    </a:rPr>
                    <m:t>𝐿𝑡</m:t>
                  </m:r>
                  <m:r>
                    <a:rPr lang="es-ES" b="0" i="1" smtClean="0">
                      <a:latin typeface="Cambria Math" panose="02040503050406030204" pitchFamily="18" charset="0"/>
                    </a:rPr>
                    <m:t>&lt; </m:t>
                  </m:r>
                  <m:r>
                    <m:rPr>
                      <m:sty m:val="p"/>
                    </m:rPr>
                    <a:rPr lang="el-GR" b="0" i="1" smtClean="0">
                      <a:latin typeface="Cambria Math" panose="02040503050406030204" pitchFamily="18" charset="0"/>
                    </a:rPr>
                    <m:t>λ</m:t>
                  </m:r>
                </m:oMath>
              </a14:m>
              <a:r>
                <a:rPr lang="es-ES" dirty="0" smtClean="0"/>
                <a:t> </a:t>
              </a:r>
              <a:endParaRPr lang="es-ES" dirty="0"/>
            </a:p>
          </dgm:t>
        </dgm:pt>
      </mc:Choice>
      <mc:Fallback xmlns="">
        <dgm:pt modelId="{8F5F2216-DC36-4B94-90BB-C5161C131009}">
          <dgm:prSet phldrT="[Texto]"/>
          <dgm:spPr/>
          <dgm:t>
            <a:bodyPr/>
            <a:lstStyle/>
            <a:p>
              <a:r>
                <a:rPr lang="es-ES" b="0" i="0" smtClean="0">
                  <a:latin typeface="Cambria Math" panose="02040503050406030204" pitchFamily="18" charset="0"/>
                  <a:ea typeface="Cambria Math" panose="02040503050406030204" pitchFamily="18" charset="0"/>
                </a:rPr>
                <a:t>Wt</a:t>
              </a:r>
              <a:r>
                <a:rPr lang="es-ES" i="0" smtClean="0">
                  <a:latin typeface="Cambria Math" panose="02040503050406030204" pitchFamily="18" charset="0"/>
                  <a:ea typeface="Cambria Math" panose="02040503050406030204" pitchFamily="18" charset="0"/>
                </a:rPr>
                <a:t>≈</a:t>
              </a:r>
              <a:r>
                <a:rPr lang="es-ES" b="0" i="0" smtClean="0">
                  <a:latin typeface="Cambria Math" panose="02040503050406030204" pitchFamily="18" charset="0"/>
                  <a:ea typeface="Cambria Math" panose="02040503050406030204" pitchFamily="18" charset="0"/>
                </a:rPr>
                <a:t>0,4 𝑎𝑠</a:t>
              </a:r>
              <a:endParaRPr lang="es-ES" b="0" dirty="0" smtClean="0">
                <a:ea typeface="Cambria Math" panose="02040503050406030204" pitchFamily="18" charset="0"/>
              </a:endParaRPr>
            </a:p>
            <a:p>
              <a:r>
                <a:rPr lang="el-GR" i="0" smtClean="0">
                  <a:latin typeface="Cambria Math" panose="02040503050406030204" pitchFamily="18" charset="0"/>
                </a:rPr>
                <a:t>λ∕</a:t>
              </a:r>
              <a:r>
                <a:rPr lang="es-ES" b="0" i="0" smtClean="0">
                  <a:latin typeface="Cambria Math" panose="02040503050406030204" pitchFamily="18" charset="0"/>
                </a:rPr>
                <a:t>2&lt;𝐿𝑡&lt; </a:t>
              </a:r>
              <a:r>
                <a:rPr lang="el-GR" b="0" i="0" smtClean="0">
                  <a:latin typeface="Cambria Math" panose="02040503050406030204" pitchFamily="18" charset="0"/>
                </a:rPr>
                <a:t>λ</a:t>
              </a:r>
              <a:r>
                <a:rPr lang="es-ES" dirty="0" smtClean="0"/>
                <a:t> </a:t>
              </a:r>
              <a:endParaRPr lang="es-ES" dirty="0"/>
            </a:p>
          </dgm:t>
        </dgm:pt>
      </mc:Fallback>
    </mc:AlternateContent>
    <dgm:pt modelId="{6D7FC6E3-62D6-4BE6-96D5-39549A173E52}" type="parTrans" cxnId="{C151D043-732F-4ED2-AF13-8BA5FD96A436}">
      <dgm:prSet/>
      <dgm:spPr/>
      <dgm:t>
        <a:bodyPr/>
        <a:lstStyle/>
        <a:p>
          <a:endParaRPr lang="es-ES"/>
        </a:p>
      </dgm:t>
    </dgm:pt>
    <dgm:pt modelId="{1855663A-FE8F-4C54-860D-63BB703767C9}" type="sibTrans" cxnId="{C151D043-732F-4ED2-AF13-8BA5FD96A436}">
      <dgm:prSet/>
      <dgm:spPr/>
      <dgm:t>
        <a:bodyPr/>
        <a:lstStyle/>
        <a:p>
          <a:endParaRPr lang="es-ES"/>
        </a:p>
      </dgm:t>
    </dgm:pt>
    <dgm:pt modelId="{DE1CB36F-8F0C-408E-A4E6-080B1D1FD866}">
      <dgm:prSet/>
      <dgm:spPr/>
      <dgm:t>
        <a:bodyPr/>
        <a:lstStyle/>
        <a:p>
          <a:r>
            <a:rPr lang="es-ES" dirty="0" err="1" smtClean="0"/>
            <a:t>Wp</a:t>
          </a:r>
          <a:r>
            <a:rPr lang="es-ES" dirty="0" smtClean="0"/>
            <a:t> y </a:t>
          </a:r>
          <a:r>
            <a:rPr lang="es-ES" dirty="0" err="1" smtClean="0"/>
            <a:t>Lp</a:t>
          </a:r>
          <a:r>
            <a:rPr lang="es-ES" dirty="0" smtClean="0"/>
            <a:t> calculo en software TXLINE </a:t>
          </a:r>
          <a:endParaRPr lang="es-ES" dirty="0"/>
        </a:p>
      </dgm:t>
    </dgm:pt>
    <dgm:pt modelId="{5EE72E8F-008C-47B5-99E7-2023E12A96AA}" type="parTrans" cxnId="{A23E3968-6FE5-4331-ABEF-2C3DDD21B562}">
      <dgm:prSet/>
      <dgm:spPr/>
      <dgm:t>
        <a:bodyPr/>
        <a:lstStyle/>
        <a:p>
          <a:endParaRPr lang="es-ES"/>
        </a:p>
      </dgm:t>
    </dgm:pt>
    <dgm:pt modelId="{10B23668-1AF5-4041-B382-B1A58238DE1C}" type="sibTrans" cxnId="{A23E3968-6FE5-4331-ABEF-2C3DDD21B562}">
      <dgm:prSet/>
      <dgm:spPr/>
      <dgm:t>
        <a:bodyPr/>
        <a:lstStyle/>
        <a:p>
          <a:endParaRPr lang="es-ES"/>
        </a:p>
      </dgm:t>
    </dgm:pt>
    <dgm:pt modelId="{A4FBE88E-FF38-476E-AD81-6FC422098DA8}" type="pres">
      <dgm:prSet presAssocID="{97D98A80-A0BB-4FF7-83D2-21B27EB101BD}" presName="diagram" presStyleCnt="0">
        <dgm:presLayoutVars>
          <dgm:dir/>
          <dgm:resizeHandles val="exact"/>
        </dgm:presLayoutVars>
      </dgm:prSet>
      <dgm:spPr/>
      <dgm:t>
        <a:bodyPr/>
        <a:lstStyle/>
        <a:p>
          <a:endParaRPr lang="es-ES"/>
        </a:p>
      </dgm:t>
    </dgm:pt>
    <dgm:pt modelId="{F702D4E4-E72E-4B89-A676-322CE24D8243}" type="pres">
      <dgm:prSet presAssocID="{6734042E-1B3D-4990-BCF6-5C5DA163E92F}" presName="node" presStyleLbl="node1" presStyleIdx="0" presStyleCnt="6">
        <dgm:presLayoutVars>
          <dgm:bulletEnabled val="1"/>
        </dgm:presLayoutVars>
      </dgm:prSet>
      <dgm:spPr/>
      <dgm:t>
        <a:bodyPr/>
        <a:lstStyle/>
        <a:p>
          <a:endParaRPr lang="es-ES"/>
        </a:p>
      </dgm:t>
    </dgm:pt>
    <dgm:pt modelId="{CCE598FD-6152-40BF-94F6-89A316E47FBE}" type="pres">
      <dgm:prSet presAssocID="{0068BDFC-673F-4948-9EB0-E256040176EE}" presName="sibTrans" presStyleLbl="sibTrans2D1" presStyleIdx="0" presStyleCnt="5"/>
      <dgm:spPr/>
      <dgm:t>
        <a:bodyPr/>
        <a:lstStyle/>
        <a:p>
          <a:endParaRPr lang="es-ES"/>
        </a:p>
      </dgm:t>
    </dgm:pt>
    <dgm:pt modelId="{5980C994-2C03-4CDB-805C-C77DD23ADFD2}" type="pres">
      <dgm:prSet presAssocID="{0068BDFC-673F-4948-9EB0-E256040176EE}" presName="connectorText" presStyleLbl="sibTrans2D1" presStyleIdx="0" presStyleCnt="5"/>
      <dgm:spPr/>
      <dgm:t>
        <a:bodyPr/>
        <a:lstStyle/>
        <a:p>
          <a:endParaRPr lang="es-ES"/>
        </a:p>
      </dgm:t>
    </dgm:pt>
    <dgm:pt modelId="{B210FCF5-135D-4303-9B8D-4301D69558BA}" type="pres">
      <dgm:prSet presAssocID="{A02FBCBA-C36C-4EDB-B133-DACE6A0F81C1}" presName="node" presStyleLbl="node1" presStyleIdx="1" presStyleCnt="6">
        <dgm:presLayoutVars>
          <dgm:bulletEnabled val="1"/>
        </dgm:presLayoutVars>
      </dgm:prSet>
      <dgm:spPr/>
      <dgm:t>
        <a:bodyPr/>
        <a:lstStyle/>
        <a:p>
          <a:endParaRPr lang="es-ES"/>
        </a:p>
      </dgm:t>
    </dgm:pt>
    <dgm:pt modelId="{51299109-DB62-4754-9B37-5F10148F7255}" type="pres">
      <dgm:prSet presAssocID="{FD953CFF-CB03-4561-9B74-51E24C1CFFC3}" presName="sibTrans" presStyleLbl="sibTrans2D1" presStyleIdx="1" presStyleCnt="5"/>
      <dgm:spPr/>
      <dgm:t>
        <a:bodyPr/>
        <a:lstStyle/>
        <a:p>
          <a:endParaRPr lang="es-ES"/>
        </a:p>
      </dgm:t>
    </dgm:pt>
    <dgm:pt modelId="{A7C61F6F-F1BB-4D4D-92DF-25F607A164B8}" type="pres">
      <dgm:prSet presAssocID="{FD953CFF-CB03-4561-9B74-51E24C1CFFC3}" presName="connectorText" presStyleLbl="sibTrans2D1" presStyleIdx="1" presStyleCnt="5"/>
      <dgm:spPr/>
      <dgm:t>
        <a:bodyPr/>
        <a:lstStyle/>
        <a:p>
          <a:endParaRPr lang="es-ES"/>
        </a:p>
      </dgm:t>
    </dgm:pt>
    <dgm:pt modelId="{E70E0876-5A9A-4FC9-8401-434715381436}" type="pres">
      <dgm:prSet presAssocID="{98A7AC52-0751-4664-A79C-AE54E94AFA2F}" presName="node" presStyleLbl="node1" presStyleIdx="2" presStyleCnt="6">
        <dgm:presLayoutVars>
          <dgm:bulletEnabled val="1"/>
        </dgm:presLayoutVars>
      </dgm:prSet>
      <dgm:spPr/>
      <dgm:t>
        <a:bodyPr/>
        <a:lstStyle/>
        <a:p>
          <a:endParaRPr lang="es-ES"/>
        </a:p>
      </dgm:t>
    </dgm:pt>
    <dgm:pt modelId="{B0C1EA9A-26B3-4057-9FCA-ECB1AFBA3DE3}" type="pres">
      <dgm:prSet presAssocID="{0A332A25-865E-40C9-B9F0-AC5D530AC27F}" presName="sibTrans" presStyleLbl="sibTrans2D1" presStyleIdx="2" presStyleCnt="5"/>
      <dgm:spPr/>
      <dgm:t>
        <a:bodyPr/>
        <a:lstStyle/>
        <a:p>
          <a:endParaRPr lang="es-ES"/>
        </a:p>
      </dgm:t>
    </dgm:pt>
    <dgm:pt modelId="{7E2F5080-92F3-40AE-8276-111E627BAD6E}" type="pres">
      <dgm:prSet presAssocID="{0A332A25-865E-40C9-B9F0-AC5D530AC27F}" presName="connectorText" presStyleLbl="sibTrans2D1" presStyleIdx="2" presStyleCnt="5"/>
      <dgm:spPr/>
      <dgm:t>
        <a:bodyPr/>
        <a:lstStyle/>
        <a:p>
          <a:endParaRPr lang="es-ES"/>
        </a:p>
      </dgm:t>
    </dgm:pt>
    <dgm:pt modelId="{4A90BA8F-741B-4361-A98B-E7A2FF0A28F5}" type="pres">
      <dgm:prSet presAssocID="{3B381E69-A61C-4DAE-A606-EE492702090A}" presName="node" presStyleLbl="node1" presStyleIdx="3" presStyleCnt="6">
        <dgm:presLayoutVars>
          <dgm:bulletEnabled val="1"/>
        </dgm:presLayoutVars>
      </dgm:prSet>
      <dgm:spPr/>
      <dgm:t>
        <a:bodyPr/>
        <a:lstStyle/>
        <a:p>
          <a:endParaRPr lang="es-ES"/>
        </a:p>
      </dgm:t>
    </dgm:pt>
    <dgm:pt modelId="{EAD837B1-4E1A-46C1-ADF9-5717AA515775}" type="pres">
      <dgm:prSet presAssocID="{AA468405-EDDB-4404-8D4E-0623BF9781E3}" presName="sibTrans" presStyleLbl="sibTrans2D1" presStyleIdx="3" presStyleCnt="5"/>
      <dgm:spPr/>
      <dgm:t>
        <a:bodyPr/>
        <a:lstStyle/>
        <a:p>
          <a:endParaRPr lang="es-ES"/>
        </a:p>
      </dgm:t>
    </dgm:pt>
    <dgm:pt modelId="{0DDAE8CE-38A2-4586-ACD2-E9E8DB720CE2}" type="pres">
      <dgm:prSet presAssocID="{AA468405-EDDB-4404-8D4E-0623BF9781E3}" presName="connectorText" presStyleLbl="sibTrans2D1" presStyleIdx="3" presStyleCnt="5"/>
      <dgm:spPr/>
      <dgm:t>
        <a:bodyPr/>
        <a:lstStyle/>
        <a:p>
          <a:endParaRPr lang="es-ES"/>
        </a:p>
      </dgm:t>
    </dgm:pt>
    <dgm:pt modelId="{0A5A07F6-7121-45B1-A8A1-77A002960785}" type="pres">
      <dgm:prSet presAssocID="{8F5F2216-DC36-4B94-90BB-C5161C131009}" presName="node" presStyleLbl="node1" presStyleIdx="4" presStyleCnt="6">
        <dgm:presLayoutVars>
          <dgm:bulletEnabled val="1"/>
        </dgm:presLayoutVars>
      </dgm:prSet>
      <dgm:spPr/>
      <dgm:t>
        <a:bodyPr/>
        <a:lstStyle/>
        <a:p>
          <a:endParaRPr lang="es-ES"/>
        </a:p>
      </dgm:t>
    </dgm:pt>
    <dgm:pt modelId="{D14F0DE6-83D3-4CD3-9DA2-C6FFA0EBE15F}" type="pres">
      <dgm:prSet presAssocID="{1855663A-FE8F-4C54-860D-63BB703767C9}" presName="sibTrans" presStyleLbl="sibTrans2D1" presStyleIdx="4" presStyleCnt="5"/>
      <dgm:spPr/>
      <dgm:t>
        <a:bodyPr/>
        <a:lstStyle/>
        <a:p>
          <a:endParaRPr lang="es-ES"/>
        </a:p>
      </dgm:t>
    </dgm:pt>
    <dgm:pt modelId="{70DA695C-3F89-49C1-9FD6-4BD14029162E}" type="pres">
      <dgm:prSet presAssocID="{1855663A-FE8F-4C54-860D-63BB703767C9}" presName="connectorText" presStyleLbl="sibTrans2D1" presStyleIdx="4" presStyleCnt="5"/>
      <dgm:spPr/>
      <dgm:t>
        <a:bodyPr/>
        <a:lstStyle/>
        <a:p>
          <a:endParaRPr lang="es-ES"/>
        </a:p>
      </dgm:t>
    </dgm:pt>
    <dgm:pt modelId="{503C66F0-9715-4871-835D-A54ADECABD22}" type="pres">
      <dgm:prSet presAssocID="{DE1CB36F-8F0C-408E-A4E6-080B1D1FD866}" presName="node" presStyleLbl="node1" presStyleIdx="5" presStyleCnt="6">
        <dgm:presLayoutVars>
          <dgm:bulletEnabled val="1"/>
        </dgm:presLayoutVars>
      </dgm:prSet>
      <dgm:spPr/>
      <dgm:t>
        <a:bodyPr/>
        <a:lstStyle/>
        <a:p>
          <a:endParaRPr lang="es-ES"/>
        </a:p>
      </dgm:t>
    </dgm:pt>
  </dgm:ptLst>
  <dgm:cxnLst>
    <dgm:cxn modelId="{C59960D2-4A68-4D33-A939-3C9A6F2277F3}" type="presOf" srcId="{0068BDFC-673F-4948-9EB0-E256040176EE}" destId="{CCE598FD-6152-40BF-94F6-89A316E47FBE}" srcOrd="0" destOrd="0" presId="urn:microsoft.com/office/officeart/2005/8/layout/process5"/>
    <dgm:cxn modelId="{65B0AFF2-73E4-4848-A559-00E35DE8C436}" type="presOf" srcId="{FD953CFF-CB03-4561-9B74-51E24C1CFFC3}" destId="{A7C61F6F-F1BB-4D4D-92DF-25F607A164B8}" srcOrd="1" destOrd="0" presId="urn:microsoft.com/office/officeart/2005/8/layout/process5"/>
    <dgm:cxn modelId="{83E9CDE5-B60F-4588-86C7-F4A9833D3FF5}" srcId="{97D98A80-A0BB-4FF7-83D2-21B27EB101BD}" destId="{3B381E69-A61C-4DAE-A606-EE492702090A}" srcOrd="3" destOrd="0" parTransId="{6B70A4C5-190D-4340-A9B7-7CAB8BA46462}" sibTransId="{AA468405-EDDB-4404-8D4E-0623BF9781E3}"/>
    <dgm:cxn modelId="{B5A0D273-26BD-4431-A349-DB859CF05A52}" type="presOf" srcId="{98A7AC52-0751-4664-A79C-AE54E94AFA2F}" destId="{E70E0876-5A9A-4FC9-8401-434715381436}" srcOrd="0" destOrd="0" presId="urn:microsoft.com/office/officeart/2005/8/layout/process5"/>
    <dgm:cxn modelId="{13113BFD-7323-4FE9-BA63-F846CBD68529}" srcId="{97D98A80-A0BB-4FF7-83D2-21B27EB101BD}" destId="{6734042E-1B3D-4990-BCF6-5C5DA163E92F}" srcOrd="0" destOrd="0" parTransId="{97F741E3-2BD0-4B69-B60F-029EEAAC8EB3}" sibTransId="{0068BDFC-673F-4948-9EB0-E256040176EE}"/>
    <dgm:cxn modelId="{F5D04EAE-ADCC-463F-8D4D-18DB483A75B9}" type="presOf" srcId="{A02FBCBA-C36C-4EDB-B133-DACE6A0F81C1}" destId="{B210FCF5-135D-4303-9B8D-4301D69558BA}" srcOrd="0" destOrd="0" presId="urn:microsoft.com/office/officeart/2005/8/layout/process5"/>
    <dgm:cxn modelId="{E993529E-F8F5-41EB-98A8-4B7C088B25FA}" type="presOf" srcId="{AA468405-EDDB-4404-8D4E-0623BF9781E3}" destId="{EAD837B1-4E1A-46C1-ADF9-5717AA515775}" srcOrd="0" destOrd="0" presId="urn:microsoft.com/office/officeart/2005/8/layout/process5"/>
    <dgm:cxn modelId="{1E870B21-4349-47BF-88F9-06E4B21AE3C8}" type="presOf" srcId="{3B381E69-A61C-4DAE-A606-EE492702090A}" destId="{4A90BA8F-741B-4361-A98B-E7A2FF0A28F5}" srcOrd="0" destOrd="0" presId="urn:microsoft.com/office/officeart/2005/8/layout/process5"/>
    <dgm:cxn modelId="{85AC7A72-079B-448C-91EF-384432E08FF4}" type="presOf" srcId="{DE1CB36F-8F0C-408E-A4E6-080B1D1FD866}" destId="{503C66F0-9715-4871-835D-A54ADECABD22}" srcOrd="0" destOrd="0" presId="urn:microsoft.com/office/officeart/2005/8/layout/process5"/>
    <dgm:cxn modelId="{88372633-ED8B-499C-8686-28ED4CA2EC90}" type="presOf" srcId="{0A332A25-865E-40C9-B9F0-AC5D530AC27F}" destId="{B0C1EA9A-26B3-4057-9FCA-ECB1AFBA3DE3}" srcOrd="0" destOrd="0" presId="urn:microsoft.com/office/officeart/2005/8/layout/process5"/>
    <dgm:cxn modelId="{ABBEF275-AB42-4229-A7E9-0B211EAFF15D}" type="presOf" srcId="{97D98A80-A0BB-4FF7-83D2-21B27EB101BD}" destId="{A4FBE88E-FF38-476E-AD81-6FC422098DA8}" srcOrd="0" destOrd="0" presId="urn:microsoft.com/office/officeart/2005/8/layout/process5"/>
    <dgm:cxn modelId="{1041AA32-76AC-4191-BB4A-A4A9169828FE}" type="presOf" srcId="{1855663A-FE8F-4C54-860D-63BB703767C9}" destId="{70DA695C-3F89-49C1-9FD6-4BD14029162E}" srcOrd="1" destOrd="0" presId="urn:microsoft.com/office/officeart/2005/8/layout/process5"/>
    <dgm:cxn modelId="{A23E3968-6FE5-4331-ABEF-2C3DDD21B562}" srcId="{97D98A80-A0BB-4FF7-83D2-21B27EB101BD}" destId="{DE1CB36F-8F0C-408E-A4E6-080B1D1FD866}" srcOrd="5" destOrd="0" parTransId="{5EE72E8F-008C-47B5-99E7-2023E12A96AA}" sibTransId="{10B23668-1AF5-4041-B382-B1A58238DE1C}"/>
    <dgm:cxn modelId="{C5C17166-6BDC-4E1A-BBE9-962B70DF8F2F}" type="presOf" srcId="{0A332A25-865E-40C9-B9F0-AC5D530AC27F}" destId="{7E2F5080-92F3-40AE-8276-111E627BAD6E}" srcOrd="1" destOrd="0" presId="urn:microsoft.com/office/officeart/2005/8/layout/process5"/>
    <dgm:cxn modelId="{C151D043-732F-4ED2-AF13-8BA5FD96A436}" srcId="{97D98A80-A0BB-4FF7-83D2-21B27EB101BD}" destId="{8F5F2216-DC36-4B94-90BB-C5161C131009}" srcOrd="4" destOrd="0" parTransId="{6D7FC6E3-62D6-4BE6-96D5-39549A173E52}" sibTransId="{1855663A-FE8F-4C54-860D-63BB703767C9}"/>
    <dgm:cxn modelId="{9EFAACF5-1179-4DA2-B5F6-F262F7E7E216}" type="presOf" srcId="{8F5F2216-DC36-4B94-90BB-C5161C131009}" destId="{0A5A07F6-7121-45B1-A8A1-77A002960785}" srcOrd="0" destOrd="0" presId="urn:microsoft.com/office/officeart/2005/8/layout/process5"/>
    <dgm:cxn modelId="{3167FFAB-B6FF-4C9B-A721-CDDB0D8CDD12}" type="presOf" srcId="{1855663A-FE8F-4C54-860D-63BB703767C9}" destId="{D14F0DE6-83D3-4CD3-9DA2-C6FFA0EBE15F}" srcOrd="0" destOrd="0" presId="urn:microsoft.com/office/officeart/2005/8/layout/process5"/>
    <dgm:cxn modelId="{DE9C2E99-AD54-4ACF-806E-FDC67B048C7E}" srcId="{97D98A80-A0BB-4FF7-83D2-21B27EB101BD}" destId="{A02FBCBA-C36C-4EDB-B133-DACE6A0F81C1}" srcOrd="1" destOrd="0" parTransId="{4DD1EB55-6341-415D-BEDA-A9439F549984}" sibTransId="{FD953CFF-CB03-4561-9B74-51E24C1CFFC3}"/>
    <dgm:cxn modelId="{EC013120-77B5-43B9-BFDF-63C91D83E817}" type="presOf" srcId="{0068BDFC-673F-4948-9EB0-E256040176EE}" destId="{5980C994-2C03-4CDB-805C-C77DD23ADFD2}" srcOrd="1" destOrd="0" presId="urn:microsoft.com/office/officeart/2005/8/layout/process5"/>
    <dgm:cxn modelId="{686F42F9-F247-421A-B680-937C413FF410}" type="presOf" srcId="{6734042E-1B3D-4990-BCF6-5C5DA163E92F}" destId="{F702D4E4-E72E-4B89-A676-322CE24D8243}" srcOrd="0" destOrd="0" presId="urn:microsoft.com/office/officeart/2005/8/layout/process5"/>
    <dgm:cxn modelId="{6EDA53CC-2563-4513-98B3-8FBFAA2E1A43}" type="presOf" srcId="{AA468405-EDDB-4404-8D4E-0623BF9781E3}" destId="{0DDAE8CE-38A2-4586-ACD2-E9E8DB720CE2}" srcOrd="1" destOrd="0" presId="urn:microsoft.com/office/officeart/2005/8/layout/process5"/>
    <dgm:cxn modelId="{64C2A24D-0B2C-4686-AF55-7B2459A32347}" type="presOf" srcId="{FD953CFF-CB03-4561-9B74-51E24C1CFFC3}" destId="{51299109-DB62-4754-9B37-5F10148F7255}" srcOrd="0" destOrd="0" presId="urn:microsoft.com/office/officeart/2005/8/layout/process5"/>
    <dgm:cxn modelId="{65BDE475-44FD-4D0B-BD8D-DC58F2BA4A37}" srcId="{97D98A80-A0BB-4FF7-83D2-21B27EB101BD}" destId="{98A7AC52-0751-4664-A79C-AE54E94AFA2F}" srcOrd="2" destOrd="0" parTransId="{4CA8FCA0-3CEA-450E-ADD8-E5B3E77B2BAE}" sibTransId="{0A332A25-865E-40C9-B9F0-AC5D530AC27F}"/>
    <dgm:cxn modelId="{68C782D9-B34A-4FA4-9E85-211B08A4A324}" type="presParOf" srcId="{A4FBE88E-FF38-476E-AD81-6FC422098DA8}" destId="{F702D4E4-E72E-4B89-A676-322CE24D8243}" srcOrd="0" destOrd="0" presId="urn:microsoft.com/office/officeart/2005/8/layout/process5"/>
    <dgm:cxn modelId="{7C74DFB2-0A6D-4249-B552-0A937ADAE1D8}" type="presParOf" srcId="{A4FBE88E-FF38-476E-AD81-6FC422098DA8}" destId="{CCE598FD-6152-40BF-94F6-89A316E47FBE}" srcOrd="1" destOrd="0" presId="urn:microsoft.com/office/officeart/2005/8/layout/process5"/>
    <dgm:cxn modelId="{75480BAE-BFA5-4967-8352-DEF462A4BDE9}" type="presParOf" srcId="{CCE598FD-6152-40BF-94F6-89A316E47FBE}" destId="{5980C994-2C03-4CDB-805C-C77DD23ADFD2}" srcOrd="0" destOrd="0" presId="urn:microsoft.com/office/officeart/2005/8/layout/process5"/>
    <dgm:cxn modelId="{FE668787-786B-4EEC-923C-57A97821098F}" type="presParOf" srcId="{A4FBE88E-FF38-476E-AD81-6FC422098DA8}" destId="{B210FCF5-135D-4303-9B8D-4301D69558BA}" srcOrd="2" destOrd="0" presId="urn:microsoft.com/office/officeart/2005/8/layout/process5"/>
    <dgm:cxn modelId="{03F52910-BA40-4AB4-9536-FEAD1084AE9D}" type="presParOf" srcId="{A4FBE88E-FF38-476E-AD81-6FC422098DA8}" destId="{51299109-DB62-4754-9B37-5F10148F7255}" srcOrd="3" destOrd="0" presId="urn:microsoft.com/office/officeart/2005/8/layout/process5"/>
    <dgm:cxn modelId="{3C2A4CEE-1363-4A09-88C5-C280F07076A7}" type="presParOf" srcId="{51299109-DB62-4754-9B37-5F10148F7255}" destId="{A7C61F6F-F1BB-4D4D-92DF-25F607A164B8}" srcOrd="0" destOrd="0" presId="urn:microsoft.com/office/officeart/2005/8/layout/process5"/>
    <dgm:cxn modelId="{E2DAD56D-33B2-467F-9B2A-05D4B7BA2525}" type="presParOf" srcId="{A4FBE88E-FF38-476E-AD81-6FC422098DA8}" destId="{E70E0876-5A9A-4FC9-8401-434715381436}" srcOrd="4" destOrd="0" presId="urn:microsoft.com/office/officeart/2005/8/layout/process5"/>
    <dgm:cxn modelId="{34D32822-A9E5-40CE-8672-0D1CE796A305}" type="presParOf" srcId="{A4FBE88E-FF38-476E-AD81-6FC422098DA8}" destId="{B0C1EA9A-26B3-4057-9FCA-ECB1AFBA3DE3}" srcOrd="5" destOrd="0" presId="urn:microsoft.com/office/officeart/2005/8/layout/process5"/>
    <dgm:cxn modelId="{6DD2FFF6-9352-49B8-8A68-8CB7F70AF7D9}" type="presParOf" srcId="{B0C1EA9A-26B3-4057-9FCA-ECB1AFBA3DE3}" destId="{7E2F5080-92F3-40AE-8276-111E627BAD6E}" srcOrd="0" destOrd="0" presId="urn:microsoft.com/office/officeart/2005/8/layout/process5"/>
    <dgm:cxn modelId="{E1D2EF31-3266-4014-A1AA-FA54A53321BF}" type="presParOf" srcId="{A4FBE88E-FF38-476E-AD81-6FC422098DA8}" destId="{4A90BA8F-741B-4361-A98B-E7A2FF0A28F5}" srcOrd="6" destOrd="0" presId="urn:microsoft.com/office/officeart/2005/8/layout/process5"/>
    <dgm:cxn modelId="{5E3C8CC0-3A62-4F99-A4EC-3E6D15C9203A}" type="presParOf" srcId="{A4FBE88E-FF38-476E-AD81-6FC422098DA8}" destId="{EAD837B1-4E1A-46C1-ADF9-5717AA515775}" srcOrd="7" destOrd="0" presId="urn:microsoft.com/office/officeart/2005/8/layout/process5"/>
    <dgm:cxn modelId="{7B83D930-067B-4C90-A109-ACB60FE385F5}" type="presParOf" srcId="{EAD837B1-4E1A-46C1-ADF9-5717AA515775}" destId="{0DDAE8CE-38A2-4586-ACD2-E9E8DB720CE2}" srcOrd="0" destOrd="0" presId="urn:microsoft.com/office/officeart/2005/8/layout/process5"/>
    <dgm:cxn modelId="{AE58B893-831C-4BB7-BDD4-BBC66C113B1D}" type="presParOf" srcId="{A4FBE88E-FF38-476E-AD81-6FC422098DA8}" destId="{0A5A07F6-7121-45B1-A8A1-77A002960785}" srcOrd="8" destOrd="0" presId="urn:microsoft.com/office/officeart/2005/8/layout/process5"/>
    <dgm:cxn modelId="{C09E0623-95DE-4A25-AC10-0940A59005BC}" type="presParOf" srcId="{A4FBE88E-FF38-476E-AD81-6FC422098DA8}" destId="{D14F0DE6-83D3-4CD3-9DA2-C6FFA0EBE15F}" srcOrd="9" destOrd="0" presId="urn:microsoft.com/office/officeart/2005/8/layout/process5"/>
    <dgm:cxn modelId="{B3F55365-4B0B-47CE-9E29-4E053E8FC736}" type="presParOf" srcId="{D14F0DE6-83D3-4CD3-9DA2-C6FFA0EBE15F}" destId="{70DA695C-3F89-49C1-9FD6-4BD14029162E}" srcOrd="0" destOrd="0" presId="urn:microsoft.com/office/officeart/2005/8/layout/process5"/>
    <dgm:cxn modelId="{83B99DCF-26A6-41C2-BC43-855C5B434B5A}" type="presParOf" srcId="{A4FBE88E-FF38-476E-AD81-6FC422098DA8}" destId="{503C66F0-9715-4871-835D-A54ADECABD22}"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7D98A80-A0BB-4FF7-83D2-21B27EB101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6734042E-1B3D-4990-BCF6-5C5DA163E92F}">
      <dgm:prSet phldrT="[Texto]"/>
      <dgm:spPr/>
      <dgm:t>
        <a:bodyPr/>
        <a:lstStyle/>
        <a:p>
          <a:r>
            <a:rPr lang="es-ES" dirty="0" smtClean="0"/>
            <a:t>Permiten unir o pasar a diferentes tecnologías</a:t>
          </a:r>
          <a:endParaRPr lang="es-ES" dirty="0"/>
        </a:p>
      </dgm:t>
    </dgm:pt>
    <dgm:pt modelId="{97F741E3-2BD0-4B69-B60F-029EEAAC8EB3}" type="parTrans" cxnId="{13113BFD-7323-4FE9-BA63-F846CBD68529}">
      <dgm:prSet/>
      <dgm:spPr/>
      <dgm:t>
        <a:bodyPr/>
        <a:lstStyle/>
        <a:p>
          <a:endParaRPr lang="es-ES"/>
        </a:p>
      </dgm:t>
    </dgm:pt>
    <dgm:pt modelId="{0068BDFC-673F-4948-9EB0-E256040176EE}" type="sibTrans" cxnId="{13113BFD-7323-4FE9-BA63-F846CBD68529}">
      <dgm:prSet/>
      <dgm:spPr/>
      <dgm:t>
        <a:bodyPr/>
        <a:lstStyle/>
        <a:p>
          <a:endParaRPr lang="es-ES"/>
        </a:p>
      </dgm:t>
    </dgm:pt>
    <dgm:pt modelId="{A02FBCBA-C36C-4EDB-B133-DACE6A0F81C1}">
      <dgm:prSet phldrT="[Texto]"/>
      <dgm:spPr/>
      <dgm:t>
        <a:bodyPr/>
        <a:lstStyle/>
        <a:p>
          <a:r>
            <a:rPr lang="es-ES" dirty="0" smtClean="0"/>
            <a:t>Transición </a:t>
          </a:r>
          <a:r>
            <a:rPr lang="es-ES" dirty="0" err="1" smtClean="0"/>
            <a:t>Microstrip</a:t>
          </a:r>
          <a:r>
            <a:rPr lang="es-ES" dirty="0" smtClean="0"/>
            <a:t> a SIW</a:t>
          </a:r>
          <a:endParaRPr lang="es-ES" dirty="0"/>
        </a:p>
      </dgm:t>
    </dgm:pt>
    <dgm:pt modelId="{4DD1EB55-6341-415D-BEDA-A9439F549984}" type="parTrans" cxnId="{DE9C2E99-AD54-4ACF-806E-FDC67B048C7E}">
      <dgm:prSet/>
      <dgm:spPr/>
      <dgm:t>
        <a:bodyPr/>
        <a:lstStyle/>
        <a:p>
          <a:endParaRPr lang="es-ES"/>
        </a:p>
      </dgm:t>
    </dgm:pt>
    <dgm:pt modelId="{FD953CFF-CB03-4561-9B74-51E24C1CFFC3}" type="sibTrans" cxnId="{DE9C2E99-AD54-4ACF-806E-FDC67B048C7E}">
      <dgm:prSet/>
      <dgm:spPr/>
      <dgm:t>
        <a:bodyPr/>
        <a:lstStyle/>
        <a:p>
          <a:endParaRPr lang="es-ES"/>
        </a:p>
      </dgm:t>
    </dgm:pt>
    <dgm:pt modelId="{98A7AC52-0751-4664-A79C-AE54E94AFA2F}">
      <dgm:prSet phldrT="[Texto]"/>
      <dgm:spPr/>
      <dgm:t>
        <a:bodyPr/>
        <a:lstStyle/>
        <a:p>
          <a:r>
            <a:rPr lang="es-ES" dirty="0" smtClean="0"/>
            <a:t>Se compone </a:t>
          </a:r>
          <a:r>
            <a:rPr lang="es-ES" dirty="0" err="1" smtClean="0"/>
            <a:t>Tap</a:t>
          </a:r>
          <a:r>
            <a:rPr lang="es-ES" dirty="0" smtClean="0"/>
            <a:t> </a:t>
          </a:r>
          <a:r>
            <a:rPr lang="es-ES" dirty="0" err="1" smtClean="0"/>
            <a:t>Microstrip</a:t>
          </a:r>
          <a:r>
            <a:rPr lang="es-ES" dirty="0" smtClean="0"/>
            <a:t>+ Línea </a:t>
          </a:r>
          <a:r>
            <a:rPr lang="es-ES" dirty="0" err="1" smtClean="0"/>
            <a:t>Microstrip</a:t>
          </a:r>
          <a:endParaRPr lang="es-ES" dirty="0"/>
        </a:p>
      </dgm:t>
    </dgm:pt>
    <dgm:pt modelId="{4CA8FCA0-3CEA-450E-ADD8-E5B3E77B2BAE}" type="parTrans" cxnId="{65BDE475-44FD-4D0B-BD8D-DC58F2BA4A37}">
      <dgm:prSet/>
      <dgm:spPr/>
      <dgm:t>
        <a:bodyPr/>
        <a:lstStyle/>
        <a:p>
          <a:endParaRPr lang="es-ES"/>
        </a:p>
      </dgm:t>
    </dgm:pt>
    <dgm:pt modelId="{0A332A25-865E-40C9-B9F0-AC5D530AC27F}" type="sibTrans" cxnId="{65BDE475-44FD-4D0B-BD8D-DC58F2BA4A37}">
      <dgm:prSet/>
      <dgm:spPr/>
      <dgm:t>
        <a:bodyPr/>
        <a:lstStyle/>
        <a:p>
          <a:endParaRPr lang="es-ES"/>
        </a:p>
      </dgm:t>
    </dgm:pt>
    <dgm:pt modelId="{3B381E69-A61C-4DAE-A606-EE492702090A}">
      <dgm:prSet phldrT="[Texto]"/>
      <dgm:spPr/>
      <dgm:t>
        <a:bodyPr/>
        <a:lstStyle/>
        <a:p>
          <a:r>
            <a:rPr lang="es-ES" dirty="0" err="1" smtClean="0"/>
            <a:t>Transfoma</a:t>
          </a:r>
          <a:r>
            <a:rPr lang="es-ES" dirty="0" smtClean="0"/>
            <a:t> modo TE de la tecnología SIW a un modo cuasi-TEM</a:t>
          </a:r>
          <a:endParaRPr lang="es-ES" dirty="0"/>
        </a:p>
      </dgm:t>
    </dgm:pt>
    <dgm:pt modelId="{6B70A4C5-190D-4340-A9B7-7CAB8BA46462}" type="parTrans" cxnId="{83E9CDE5-B60F-4588-86C7-F4A9833D3FF5}">
      <dgm:prSet/>
      <dgm:spPr/>
      <dgm:t>
        <a:bodyPr/>
        <a:lstStyle/>
        <a:p>
          <a:endParaRPr lang="es-ES"/>
        </a:p>
      </dgm:t>
    </dgm:pt>
    <dgm:pt modelId="{AA468405-EDDB-4404-8D4E-0623BF9781E3}" type="sibTrans" cxnId="{83E9CDE5-B60F-4588-86C7-F4A9833D3FF5}">
      <dgm:prSet/>
      <dgm:spPr/>
      <dgm:t>
        <a:bodyPr/>
        <a:lstStyle/>
        <a:p>
          <a:endParaRPr lang="es-ES"/>
        </a:p>
      </dgm:t>
    </dgm:pt>
    <dgm:pt modelId="{8F5F2216-DC36-4B94-90BB-C5161C131009}">
      <dgm:prSet phldrT="[Texto]"/>
      <dgm:spPr>
        <a:blipFill rotWithShape="0">
          <a:blip xmlns:r="http://schemas.openxmlformats.org/officeDocument/2006/relationships" r:embed="rId1"/>
          <a:stretch>
            <a:fillRect b="-25926"/>
          </a:stretch>
        </a:blipFill>
      </dgm:spPr>
      <dgm:t>
        <a:bodyPr/>
        <a:lstStyle/>
        <a:p>
          <a:r>
            <a:rPr lang="es-ES">
              <a:noFill/>
            </a:rPr>
            <a:t> </a:t>
          </a:r>
        </a:p>
      </dgm:t>
    </dgm:pt>
    <dgm:pt modelId="{6D7FC6E3-62D6-4BE6-96D5-39549A173E52}" type="parTrans" cxnId="{C151D043-732F-4ED2-AF13-8BA5FD96A436}">
      <dgm:prSet/>
      <dgm:spPr/>
      <dgm:t>
        <a:bodyPr/>
        <a:lstStyle/>
        <a:p>
          <a:endParaRPr lang="es-ES"/>
        </a:p>
      </dgm:t>
    </dgm:pt>
    <dgm:pt modelId="{1855663A-FE8F-4C54-860D-63BB703767C9}" type="sibTrans" cxnId="{C151D043-732F-4ED2-AF13-8BA5FD96A436}">
      <dgm:prSet/>
      <dgm:spPr/>
      <dgm:t>
        <a:bodyPr/>
        <a:lstStyle/>
        <a:p>
          <a:endParaRPr lang="es-ES"/>
        </a:p>
      </dgm:t>
    </dgm:pt>
    <dgm:pt modelId="{DE1CB36F-8F0C-408E-A4E6-080B1D1FD866}">
      <dgm:prSet/>
      <dgm:spPr/>
      <dgm:t>
        <a:bodyPr/>
        <a:lstStyle/>
        <a:p>
          <a:r>
            <a:rPr lang="es-ES" dirty="0" err="1" smtClean="0"/>
            <a:t>Wp</a:t>
          </a:r>
          <a:r>
            <a:rPr lang="es-ES" dirty="0" smtClean="0"/>
            <a:t> y </a:t>
          </a:r>
          <a:r>
            <a:rPr lang="es-ES" dirty="0" err="1" smtClean="0"/>
            <a:t>Lp</a:t>
          </a:r>
          <a:r>
            <a:rPr lang="es-ES" dirty="0" smtClean="0"/>
            <a:t> calculo en software TXLINE </a:t>
          </a:r>
          <a:endParaRPr lang="es-ES" dirty="0"/>
        </a:p>
      </dgm:t>
    </dgm:pt>
    <dgm:pt modelId="{5EE72E8F-008C-47B5-99E7-2023E12A96AA}" type="parTrans" cxnId="{A23E3968-6FE5-4331-ABEF-2C3DDD21B562}">
      <dgm:prSet/>
      <dgm:spPr/>
      <dgm:t>
        <a:bodyPr/>
        <a:lstStyle/>
        <a:p>
          <a:endParaRPr lang="es-ES"/>
        </a:p>
      </dgm:t>
    </dgm:pt>
    <dgm:pt modelId="{10B23668-1AF5-4041-B382-B1A58238DE1C}" type="sibTrans" cxnId="{A23E3968-6FE5-4331-ABEF-2C3DDD21B562}">
      <dgm:prSet/>
      <dgm:spPr/>
      <dgm:t>
        <a:bodyPr/>
        <a:lstStyle/>
        <a:p>
          <a:endParaRPr lang="es-ES"/>
        </a:p>
      </dgm:t>
    </dgm:pt>
    <dgm:pt modelId="{A4FBE88E-FF38-476E-AD81-6FC422098DA8}" type="pres">
      <dgm:prSet presAssocID="{97D98A80-A0BB-4FF7-83D2-21B27EB101BD}" presName="diagram" presStyleCnt="0">
        <dgm:presLayoutVars>
          <dgm:dir/>
          <dgm:resizeHandles val="exact"/>
        </dgm:presLayoutVars>
      </dgm:prSet>
      <dgm:spPr/>
      <dgm:t>
        <a:bodyPr/>
        <a:lstStyle/>
        <a:p>
          <a:endParaRPr lang="es-ES"/>
        </a:p>
      </dgm:t>
    </dgm:pt>
    <dgm:pt modelId="{F702D4E4-E72E-4B89-A676-322CE24D8243}" type="pres">
      <dgm:prSet presAssocID="{6734042E-1B3D-4990-BCF6-5C5DA163E92F}" presName="node" presStyleLbl="node1" presStyleIdx="0" presStyleCnt="6">
        <dgm:presLayoutVars>
          <dgm:bulletEnabled val="1"/>
        </dgm:presLayoutVars>
      </dgm:prSet>
      <dgm:spPr/>
      <dgm:t>
        <a:bodyPr/>
        <a:lstStyle/>
        <a:p>
          <a:endParaRPr lang="es-ES"/>
        </a:p>
      </dgm:t>
    </dgm:pt>
    <dgm:pt modelId="{CCE598FD-6152-40BF-94F6-89A316E47FBE}" type="pres">
      <dgm:prSet presAssocID="{0068BDFC-673F-4948-9EB0-E256040176EE}" presName="sibTrans" presStyleLbl="sibTrans2D1" presStyleIdx="0" presStyleCnt="5"/>
      <dgm:spPr/>
      <dgm:t>
        <a:bodyPr/>
        <a:lstStyle/>
        <a:p>
          <a:endParaRPr lang="es-ES"/>
        </a:p>
      </dgm:t>
    </dgm:pt>
    <dgm:pt modelId="{5980C994-2C03-4CDB-805C-C77DD23ADFD2}" type="pres">
      <dgm:prSet presAssocID="{0068BDFC-673F-4948-9EB0-E256040176EE}" presName="connectorText" presStyleLbl="sibTrans2D1" presStyleIdx="0" presStyleCnt="5"/>
      <dgm:spPr/>
      <dgm:t>
        <a:bodyPr/>
        <a:lstStyle/>
        <a:p>
          <a:endParaRPr lang="es-ES"/>
        </a:p>
      </dgm:t>
    </dgm:pt>
    <dgm:pt modelId="{B210FCF5-135D-4303-9B8D-4301D69558BA}" type="pres">
      <dgm:prSet presAssocID="{A02FBCBA-C36C-4EDB-B133-DACE6A0F81C1}" presName="node" presStyleLbl="node1" presStyleIdx="1" presStyleCnt="6">
        <dgm:presLayoutVars>
          <dgm:bulletEnabled val="1"/>
        </dgm:presLayoutVars>
      </dgm:prSet>
      <dgm:spPr/>
      <dgm:t>
        <a:bodyPr/>
        <a:lstStyle/>
        <a:p>
          <a:endParaRPr lang="es-ES"/>
        </a:p>
      </dgm:t>
    </dgm:pt>
    <dgm:pt modelId="{51299109-DB62-4754-9B37-5F10148F7255}" type="pres">
      <dgm:prSet presAssocID="{FD953CFF-CB03-4561-9B74-51E24C1CFFC3}" presName="sibTrans" presStyleLbl="sibTrans2D1" presStyleIdx="1" presStyleCnt="5"/>
      <dgm:spPr/>
      <dgm:t>
        <a:bodyPr/>
        <a:lstStyle/>
        <a:p>
          <a:endParaRPr lang="es-ES"/>
        </a:p>
      </dgm:t>
    </dgm:pt>
    <dgm:pt modelId="{A7C61F6F-F1BB-4D4D-92DF-25F607A164B8}" type="pres">
      <dgm:prSet presAssocID="{FD953CFF-CB03-4561-9B74-51E24C1CFFC3}" presName="connectorText" presStyleLbl="sibTrans2D1" presStyleIdx="1" presStyleCnt="5"/>
      <dgm:spPr/>
      <dgm:t>
        <a:bodyPr/>
        <a:lstStyle/>
        <a:p>
          <a:endParaRPr lang="es-ES"/>
        </a:p>
      </dgm:t>
    </dgm:pt>
    <dgm:pt modelId="{E70E0876-5A9A-4FC9-8401-434715381436}" type="pres">
      <dgm:prSet presAssocID="{98A7AC52-0751-4664-A79C-AE54E94AFA2F}" presName="node" presStyleLbl="node1" presStyleIdx="2" presStyleCnt="6">
        <dgm:presLayoutVars>
          <dgm:bulletEnabled val="1"/>
        </dgm:presLayoutVars>
      </dgm:prSet>
      <dgm:spPr/>
      <dgm:t>
        <a:bodyPr/>
        <a:lstStyle/>
        <a:p>
          <a:endParaRPr lang="es-ES"/>
        </a:p>
      </dgm:t>
    </dgm:pt>
    <dgm:pt modelId="{B0C1EA9A-26B3-4057-9FCA-ECB1AFBA3DE3}" type="pres">
      <dgm:prSet presAssocID="{0A332A25-865E-40C9-B9F0-AC5D530AC27F}" presName="sibTrans" presStyleLbl="sibTrans2D1" presStyleIdx="2" presStyleCnt="5"/>
      <dgm:spPr/>
      <dgm:t>
        <a:bodyPr/>
        <a:lstStyle/>
        <a:p>
          <a:endParaRPr lang="es-ES"/>
        </a:p>
      </dgm:t>
    </dgm:pt>
    <dgm:pt modelId="{7E2F5080-92F3-40AE-8276-111E627BAD6E}" type="pres">
      <dgm:prSet presAssocID="{0A332A25-865E-40C9-B9F0-AC5D530AC27F}" presName="connectorText" presStyleLbl="sibTrans2D1" presStyleIdx="2" presStyleCnt="5"/>
      <dgm:spPr/>
      <dgm:t>
        <a:bodyPr/>
        <a:lstStyle/>
        <a:p>
          <a:endParaRPr lang="es-ES"/>
        </a:p>
      </dgm:t>
    </dgm:pt>
    <dgm:pt modelId="{4A90BA8F-741B-4361-A98B-E7A2FF0A28F5}" type="pres">
      <dgm:prSet presAssocID="{3B381E69-A61C-4DAE-A606-EE492702090A}" presName="node" presStyleLbl="node1" presStyleIdx="3" presStyleCnt="6">
        <dgm:presLayoutVars>
          <dgm:bulletEnabled val="1"/>
        </dgm:presLayoutVars>
      </dgm:prSet>
      <dgm:spPr/>
      <dgm:t>
        <a:bodyPr/>
        <a:lstStyle/>
        <a:p>
          <a:endParaRPr lang="es-ES"/>
        </a:p>
      </dgm:t>
    </dgm:pt>
    <dgm:pt modelId="{EAD837B1-4E1A-46C1-ADF9-5717AA515775}" type="pres">
      <dgm:prSet presAssocID="{AA468405-EDDB-4404-8D4E-0623BF9781E3}" presName="sibTrans" presStyleLbl="sibTrans2D1" presStyleIdx="3" presStyleCnt="5"/>
      <dgm:spPr/>
      <dgm:t>
        <a:bodyPr/>
        <a:lstStyle/>
        <a:p>
          <a:endParaRPr lang="es-ES"/>
        </a:p>
      </dgm:t>
    </dgm:pt>
    <dgm:pt modelId="{0DDAE8CE-38A2-4586-ACD2-E9E8DB720CE2}" type="pres">
      <dgm:prSet presAssocID="{AA468405-EDDB-4404-8D4E-0623BF9781E3}" presName="connectorText" presStyleLbl="sibTrans2D1" presStyleIdx="3" presStyleCnt="5"/>
      <dgm:spPr/>
      <dgm:t>
        <a:bodyPr/>
        <a:lstStyle/>
        <a:p>
          <a:endParaRPr lang="es-ES"/>
        </a:p>
      </dgm:t>
    </dgm:pt>
    <dgm:pt modelId="{0A5A07F6-7121-45B1-A8A1-77A002960785}" type="pres">
      <dgm:prSet presAssocID="{8F5F2216-DC36-4B94-90BB-C5161C131009}" presName="node" presStyleLbl="node1" presStyleIdx="4" presStyleCnt="6">
        <dgm:presLayoutVars>
          <dgm:bulletEnabled val="1"/>
        </dgm:presLayoutVars>
      </dgm:prSet>
      <dgm:spPr/>
      <dgm:t>
        <a:bodyPr/>
        <a:lstStyle/>
        <a:p>
          <a:endParaRPr lang="es-ES"/>
        </a:p>
      </dgm:t>
    </dgm:pt>
    <dgm:pt modelId="{D14F0DE6-83D3-4CD3-9DA2-C6FFA0EBE15F}" type="pres">
      <dgm:prSet presAssocID="{1855663A-FE8F-4C54-860D-63BB703767C9}" presName="sibTrans" presStyleLbl="sibTrans2D1" presStyleIdx="4" presStyleCnt="5"/>
      <dgm:spPr/>
      <dgm:t>
        <a:bodyPr/>
        <a:lstStyle/>
        <a:p>
          <a:endParaRPr lang="es-ES"/>
        </a:p>
      </dgm:t>
    </dgm:pt>
    <dgm:pt modelId="{70DA695C-3F89-49C1-9FD6-4BD14029162E}" type="pres">
      <dgm:prSet presAssocID="{1855663A-FE8F-4C54-860D-63BB703767C9}" presName="connectorText" presStyleLbl="sibTrans2D1" presStyleIdx="4" presStyleCnt="5"/>
      <dgm:spPr/>
      <dgm:t>
        <a:bodyPr/>
        <a:lstStyle/>
        <a:p>
          <a:endParaRPr lang="es-ES"/>
        </a:p>
      </dgm:t>
    </dgm:pt>
    <dgm:pt modelId="{503C66F0-9715-4871-835D-A54ADECABD22}" type="pres">
      <dgm:prSet presAssocID="{DE1CB36F-8F0C-408E-A4E6-080B1D1FD866}" presName="node" presStyleLbl="node1" presStyleIdx="5" presStyleCnt="6">
        <dgm:presLayoutVars>
          <dgm:bulletEnabled val="1"/>
        </dgm:presLayoutVars>
      </dgm:prSet>
      <dgm:spPr/>
      <dgm:t>
        <a:bodyPr/>
        <a:lstStyle/>
        <a:p>
          <a:endParaRPr lang="es-ES"/>
        </a:p>
      </dgm:t>
    </dgm:pt>
  </dgm:ptLst>
  <dgm:cxnLst>
    <dgm:cxn modelId="{C59960D2-4A68-4D33-A939-3C9A6F2277F3}" type="presOf" srcId="{0068BDFC-673F-4948-9EB0-E256040176EE}" destId="{CCE598FD-6152-40BF-94F6-89A316E47FBE}" srcOrd="0" destOrd="0" presId="urn:microsoft.com/office/officeart/2005/8/layout/process5"/>
    <dgm:cxn modelId="{65B0AFF2-73E4-4848-A559-00E35DE8C436}" type="presOf" srcId="{FD953CFF-CB03-4561-9B74-51E24C1CFFC3}" destId="{A7C61F6F-F1BB-4D4D-92DF-25F607A164B8}" srcOrd="1" destOrd="0" presId="urn:microsoft.com/office/officeart/2005/8/layout/process5"/>
    <dgm:cxn modelId="{83E9CDE5-B60F-4588-86C7-F4A9833D3FF5}" srcId="{97D98A80-A0BB-4FF7-83D2-21B27EB101BD}" destId="{3B381E69-A61C-4DAE-A606-EE492702090A}" srcOrd="3" destOrd="0" parTransId="{6B70A4C5-190D-4340-A9B7-7CAB8BA46462}" sibTransId="{AA468405-EDDB-4404-8D4E-0623BF9781E3}"/>
    <dgm:cxn modelId="{B5A0D273-26BD-4431-A349-DB859CF05A52}" type="presOf" srcId="{98A7AC52-0751-4664-A79C-AE54E94AFA2F}" destId="{E70E0876-5A9A-4FC9-8401-434715381436}" srcOrd="0" destOrd="0" presId="urn:microsoft.com/office/officeart/2005/8/layout/process5"/>
    <dgm:cxn modelId="{13113BFD-7323-4FE9-BA63-F846CBD68529}" srcId="{97D98A80-A0BB-4FF7-83D2-21B27EB101BD}" destId="{6734042E-1B3D-4990-BCF6-5C5DA163E92F}" srcOrd="0" destOrd="0" parTransId="{97F741E3-2BD0-4B69-B60F-029EEAAC8EB3}" sibTransId="{0068BDFC-673F-4948-9EB0-E256040176EE}"/>
    <dgm:cxn modelId="{F5D04EAE-ADCC-463F-8D4D-18DB483A75B9}" type="presOf" srcId="{A02FBCBA-C36C-4EDB-B133-DACE6A0F81C1}" destId="{B210FCF5-135D-4303-9B8D-4301D69558BA}" srcOrd="0" destOrd="0" presId="urn:microsoft.com/office/officeart/2005/8/layout/process5"/>
    <dgm:cxn modelId="{E993529E-F8F5-41EB-98A8-4B7C088B25FA}" type="presOf" srcId="{AA468405-EDDB-4404-8D4E-0623BF9781E3}" destId="{EAD837B1-4E1A-46C1-ADF9-5717AA515775}" srcOrd="0" destOrd="0" presId="urn:microsoft.com/office/officeart/2005/8/layout/process5"/>
    <dgm:cxn modelId="{1E870B21-4349-47BF-88F9-06E4B21AE3C8}" type="presOf" srcId="{3B381E69-A61C-4DAE-A606-EE492702090A}" destId="{4A90BA8F-741B-4361-A98B-E7A2FF0A28F5}" srcOrd="0" destOrd="0" presId="urn:microsoft.com/office/officeart/2005/8/layout/process5"/>
    <dgm:cxn modelId="{85AC7A72-079B-448C-91EF-384432E08FF4}" type="presOf" srcId="{DE1CB36F-8F0C-408E-A4E6-080B1D1FD866}" destId="{503C66F0-9715-4871-835D-A54ADECABD22}" srcOrd="0" destOrd="0" presId="urn:microsoft.com/office/officeart/2005/8/layout/process5"/>
    <dgm:cxn modelId="{88372633-ED8B-499C-8686-28ED4CA2EC90}" type="presOf" srcId="{0A332A25-865E-40C9-B9F0-AC5D530AC27F}" destId="{B0C1EA9A-26B3-4057-9FCA-ECB1AFBA3DE3}" srcOrd="0" destOrd="0" presId="urn:microsoft.com/office/officeart/2005/8/layout/process5"/>
    <dgm:cxn modelId="{ABBEF275-AB42-4229-A7E9-0B211EAFF15D}" type="presOf" srcId="{97D98A80-A0BB-4FF7-83D2-21B27EB101BD}" destId="{A4FBE88E-FF38-476E-AD81-6FC422098DA8}" srcOrd="0" destOrd="0" presId="urn:microsoft.com/office/officeart/2005/8/layout/process5"/>
    <dgm:cxn modelId="{1041AA32-76AC-4191-BB4A-A4A9169828FE}" type="presOf" srcId="{1855663A-FE8F-4C54-860D-63BB703767C9}" destId="{70DA695C-3F89-49C1-9FD6-4BD14029162E}" srcOrd="1" destOrd="0" presId="urn:microsoft.com/office/officeart/2005/8/layout/process5"/>
    <dgm:cxn modelId="{A23E3968-6FE5-4331-ABEF-2C3DDD21B562}" srcId="{97D98A80-A0BB-4FF7-83D2-21B27EB101BD}" destId="{DE1CB36F-8F0C-408E-A4E6-080B1D1FD866}" srcOrd="5" destOrd="0" parTransId="{5EE72E8F-008C-47B5-99E7-2023E12A96AA}" sibTransId="{10B23668-1AF5-4041-B382-B1A58238DE1C}"/>
    <dgm:cxn modelId="{C5C17166-6BDC-4E1A-BBE9-962B70DF8F2F}" type="presOf" srcId="{0A332A25-865E-40C9-B9F0-AC5D530AC27F}" destId="{7E2F5080-92F3-40AE-8276-111E627BAD6E}" srcOrd="1" destOrd="0" presId="urn:microsoft.com/office/officeart/2005/8/layout/process5"/>
    <dgm:cxn modelId="{C151D043-732F-4ED2-AF13-8BA5FD96A436}" srcId="{97D98A80-A0BB-4FF7-83D2-21B27EB101BD}" destId="{8F5F2216-DC36-4B94-90BB-C5161C131009}" srcOrd="4" destOrd="0" parTransId="{6D7FC6E3-62D6-4BE6-96D5-39549A173E52}" sibTransId="{1855663A-FE8F-4C54-860D-63BB703767C9}"/>
    <dgm:cxn modelId="{9EFAACF5-1179-4DA2-B5F6-F262F7E7E216}" type="presOf" srcId="{8F5F2216-DC36-4B94-90BB-C5161C131009}" destId="{0A5A07F6-7121-45B1-A8A1-77A002960785}" srcOrd="0" destOrd="0" presId="urn:microsoft.com/office/officeart/2005/8/layout/process5"/>
    <dgm:cxn modelId="{3167FFAB-B6FF-4C9B-A721-CDDB0D8CDD12}" type="presOf" srcId="{1855663A-FE8F-4C54-860D-63BB703767C9}" destId="{D14F0DE6-83D3-4CD3-9DA2-C6FFA0EBE15F}" srcOrd="0" destOrd="0" presId="urn:microsoft.com/office/officeart/2005/8/layout/process5"/>
    <dgm:cxn modelId="{DE9C2E99-AD54-4ACF-806E-FDC67B048C7E}" srcId="{97D98A80-A0BB-4FF7-83D2-21B27EB101BD}" destId="{A02FBCBA-C36C-4EDB-B133-DACE6A0F81C1}" srcOrd="1" destOrd="0" parTransId="{4DD1EB55-6341-415D-BEDA-A9439F549984}" sibTransId="{FD953CFF-CB03-4561-9B74-51E24C1CFFC3}"/>
    <dgm:cxn modelId="{EC013120-77B5-43B9-BFDF-63C91D83E817}" type="presOf" srcId="{0068BDFC-673F-4948-9EB0-E256040176EE}" destId="{5980C994-2C03-4CDB-805C-C77DD23ADFD2}" srcOrd="1" destOrd="0" presId="urn:microsoft.com/office/officeart/2005/8/layout/process5"/>
    <dgm:cxn modelId="{686F42F9-F247-421A-B680-937C413FF410}" type="presOf" srcId="{6734042E-1B3D-4990-BCF6-5C5DA163E92F}" destId="{F702D4E4-E72E-4B89-A676-322CE24D8243}" srcOrd="0" destOrd="0" presId="urn:microsoft.com/office/officeart/2005/8/layout/process5"/>
    <dgm:cxn modelId="{64C2A24D-0B2C-4686-AF55-7B2459A32347}" type="presOf" srcId="{FD953CFF-CB03-4561-9B74-51E24C1CFFC3}" destId="{51299109-DB62-4754-9B37-5F10148F7255}" srcOrd="0" destOrd="0" presId="urn:microsoft.com/office/officeart/2005/8/layout/process5"/>
    <dgm:cxn modelId="{6EDA53CC-2563-4513-98B3-8FBFAA2E1A43}" type="presOf" srcId="{AA468405-EDDB-4404-8D4E-0623BF9781E3}" destId="{0DDAE8CE-38A2-4586-ACD2-E9E8DB720CE2}" srcOrd="1" destOrd="0" presId="urn:microsoft.com/office/officeart/2005/8/layout/process5"/>
    <dgm:cxn modelId="{65BDE475-44FD-4D0B-BD8D-DC58F2BA4A37}" srcId="{97D98A80-A0BB-4FF7-83D2-21B27EB101BD}" destId="{98A7AC52-0751-4664-A79C-AE54E94AFA2F}" srcOrd="2" destOrd="0" parTransId="{4CA8FCA0-3CEA-450E-ADD8-E5B3E77B2BAE}" sibTransId="{0A332A25-865E-40C9-B9F0-AC5D530AC27F}"/>
    <dgm:cxn modelId="{68C782D9-B34A-4FA4-9E85-211B08A4A324}" type="presParOf" srcId="{A4FBE88E-FF38-476E-AD81-6FC422098DA8}" destId="{F702D4E4-E72E-4B89-A676-322CE24D8243}" srcOrd="0" destOrd="0" presId="urn:microsoft.com/office/officeart/2005/8/layout/process5"/>
    <dgm:cxn modelId="{7C74DFB2-0A6D-4249-B552-0A937ADAE1D8}" type="presParOf" srcId="{A4FBE88E-FF38-476E-AD81-6FC422098DA8}" destId="{CCE598FD-6152-40BF-94F6-89A316E47FBE}" srcOrd="1" destOrd="0" presId="urn:microsoft.com/office/officeart/2005/8/layout/process5"/>
    <dgm:cxn modelId="{75480BAE-BFA5-4967-8352-DEF462A4BDE9}" type="presParOf" srcId="{CCE598FD-6152-40BF-94F6-89A316E47FBE}" destId="{5980C994-2C03-4CDB-805C-C77DD23ADFD2}" srcOrd="0" destOrd="0" presId="urn:microsoft.com/office/officeart/2005/8/layout/process5"/>
    <dgm:cxn modelId="{FE668787-786B-4EEC-923C-57A97821098F}" type="presParOf" srcId="{A4FBE88E-FF38-476E-AD81-6FC422098DA8}" destId="{B210FCF5-135D-4303-9B8D-4301D69558BA}" srcOrd="2" destOrd="0" presId="urn:microsoft.com/office/officeart/2005/8/layout/process5"/>
    <dgm:cxn modelId="{03F52910-BA40-4AB4-9536-FEAD1084AE9D}" type="presParOf" srcId="{A4FBE88E-FF38-476E-AD81-6FC422098DA8}" destId="{51299109-DB62-4754-9B37-5F10148F7255}" srcOrd="3" destOrd="0" presId="urn:microsoft.com/office/officeart/2005/8/layout/process5"/>
    <dgm:cxn modelId="{3C2A4CEE-1363-4A09-88C5-C280F07076A7}" type="presParOf" srcId="{51299109-DB62-4754-9B37-5F10148F7255}" destId="{A7C61F6F-F1BB-4D4D-92DF-25F607A164B8}" srcOrd="0" destOrd="0" presId="urn:microsoft.com/office/officeart/2005/8/layout/process5"/>
    <dgm:cxn modelId="{E2DAD56D-33B2-467F-9B2A-05D4B7BA2525}" type="presParOf" srcId="{A4FBE88E-FF38-476E-AD81-6FC422098DA8}" destId="{E70E0876-5A9A-4FC9-8401-434715381436}" srcOrd="4" destOrd="0" presId="urn:microsoft.com/office/officeart/2005/8/layout/process5"/>
    <dgm:cxn modelId="{34D32822-A9E5-40CE-8672-0D1CE796A305}" type="presParOf" srcId="{A4FBE88E-FF38-476E-AD81-6FC422098DA8}" destId="{B0C1EA9A-26B3-4057-9FCA-ECB1AFBA3DE3}" srcOrd="5" destOrd="0" presId="urn:microsoft.com/office/officeart/2005/8/layout/process5"/>
    <dgm:cxn modelId="{6DD2FFF6-9352-49B8-8A68-8CB7F70AF7D9}" type="presParOf" srcId="{B0C1EA9A-26B3-4057-9FCA-ECB1AFBA3DE3}" destId="{7E2F5080-92F3-40AE-8276-111E627BAD6E}" srcOrd="0" destOrd="0" presId="urn:microsoft.com/office/officeart/2005/8/layout/process5"/>
    <dgm:cxn modelId="{E1D2EF31-3266-4014-A1AA-FA54A53321BF}" type="presParOf" srcId="{A4FBE88E-FF38-476E-AD81-6FC422098DA8}" destId="{4A90BA8F-741B-4361-A98B-E7A2FF0A28F5}" srcOrd="6" destOrd="0" presId="urn:microsoft.com/office/officeart/2005/8/layout/process5"/>
    <dgm:cxn modelId="{5E3C8CC0-3A62-4F99-A4EC-3E6D15C9203A}" type="presParOf" srcId="{A4FBE88E-FF38-476E-AD81-6FC422098DA8}" destId="{EAD837B1-4E1A-46C1-ADF9-5717AA515775}" srcOrd="7" destOrd="0" presId="urn:microsoft.com/office/officeart/2005/8/layout/process5"/>
    <dgm:cxn modelId="{7B83D930-067B-4C90-A109-ACB60FE385F5}" type="presParOf" srcId="{EAD837B1-4E1A-46C1-ADF9-5717AA515775}" destId="{0DDAE8CE-38A2-4586-ACD2-E9E8DB720CE2}" srcOrd="0" destOrd="0" presId="urn:microsoft.com/office/officeart/2005/8/layout/process5"/>
    <dgm:cxn modelId="{AE58B893-831C-4BB7-BDD4-BBC66C113B1D}" type="presParOf" srcId="{A4FBE88E-FF38-476E-AD81-6FC422098DA8}" destId="{0A5A07F6-7121-45B1-A8A1-77A002960785}" srcOrd="8" destOrd="0" presId="urn:microsoft.com/office/officeart/2005/8/layout/process5"/>
    <dgm:cxn modelId="{C09E0623-95DE-4A25-AC10-0940A59005BC}" type="presParOf" srcId="{A4FBE88E-FF38-476E-AD81-6FC422098DA8}" destId="{D14F0DE6-83D3-4CD3-9DA2-C6FFA0EBE15F}" srcOrd="9" destOrd="0" presId="urn:microsoft.com/office/officeart/2005/8/layout/process5"/>
    <dgm:cxn modelId="{B3F55365-4B0B-47CE-9E29-4E053E8FC736}" type="presParOf" srcId="{D14F0DE6-83D3-4CD3-9DA2-C6FFA0EBE15F}" destId="{70DA695C-3F89-49C1-9FD6-4BD14029162E}" srcOrd="0" destOrd="0" presId="urn:microsoft.com/office/officeart/2005/8/layout/process5"/>
    <dgm:cxn modelId="{83B99DCF-26A6-41C2-BC43-855C5B434B5A}" type="presParOf" srcId="{A4FBE88E-FF38-476E-AD81-6FC422098DA8}" destId="{503C66F0-9715-4871-835D-A54ADECABD22}"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6D97D-F891-4981-BFC7-1998F1AE5B93}">
      <dsp:nvSpPr>
        <dsp:cNvPr id="0" name=""/>
        <dsp:cNvSpPr/>
      </dsp:nvSpPr>
      <dsp:spPr>
        <a:xfrm>
          <a:off x="3164306" y="578733"/>
          <a:ext cx="446752" cy="91440"/>
        </a:xfrm>
        <a:custGeom>
          <a:avLst/>
          <a:gdLst/>
          <a:ahLst/>
          <a:cxnLst/>
          <a:rect l="0" t="0" r="0" b="0"/>
          <a:pathLst>
            <a:path>
              <a:moveTo>
                <a:pt x="0" y="45720"/>
              </a:moveTo>
              <a:lnTo>
                <a:pt x="446752"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75748" y="622066"/>
        <a:ext cx="23867" cy="4773"/>
      </dsp:txXfrm>
    </dsp:sp>
    <dsp:sp modelId="{F4ADC8FB-1D21-48E0-A0C2-8FD9C284407B}">
      <dsp:nvSpPr>
        <dsp:cNvPr id="0" name=""/>
        <dsp:cNvSpPr/>
      </dsp:nvSpPr>
      <dsp:spPr>
        <a:xfrm>
          <a:off x="1090660" y="181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Antecedentes</a:t>
          </a:r>
          <a:endParaRPr lang="es-ES" sz="2300" kern="1200" dirty="0"/>
        </a:p>
      </dsp:txBody>
      <dsp:txXfrm>
        <a:off x="1090660" y="1819"/>
        <a:ext cx="2075445" cy="1245267"/>
      </dsp:txXfrm>
    </dsp:sp>
    <dsp:sp modelId="{1FB2C495-29B9-46C4-96D5-10AB1107F25B}">
      <dsp:nvSpPr>
        <dsp:cNvPr id="0" name=""/>
        <dsp:cNvSpPr/>
      </dsp:nvSpPr>
      <dsp:spPr>
        <a:xfrm>
          <a:off x="5717104" y="578733"/>
          <a:ext cx="446752" cy="91440"/>
        </a:xfrm>
        <a:custGeom>
          <a:avLst/>
          <a:gdLst/>
          <a:ahLst/>
          <a:cxnLst/>
          <a:rect l="0" t="0" r="0" b="0"/>
          <a:pathLst>
            <a:path>
              <a:moveTo>
                <a:pt x="0" y="45720"/>
              </a:moveTo>
              <a:lnTo>
                <a:pt x="446752"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28547" y="622066"/>
        <a:ext cx="23867" cy="4773"/>
      </dsp:txXfrm>
    </dsp:sp>
    <dsp:sp modelId="{B387C879-80B7-45D7-AA38-42BFA305CAD0}">
      <dsp:nvSpPr>
        <dsp:cNvPr id="0" name=""/>
        <dsp:cNvSpPr/>
      </dsp:nvSpPr>
      <dsp:spPr>
        <a:xfrm>
          <a:off x="3643459" y="181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Justificación e Importancia</a:t>
          </a:r>
          <a:endParaRPr lang="es-ES" sz="2300" kern="1200" dirty="0"/>
        </a:p>
      </dsp:txBody>
      <dsp:txXfrm>
        <a:off x="3643459" y="1819"/>
        <a:ext cx="2075445" cy="1245267"/>
      </dsp:txXfrm>
    </dsp:sp>
    <dsp:sp modelId="{E0A1CF64-1E94-4FBD-A0E3-13F69DBF123D}">
      <dsp:nvSpPr>
        <dsp:cNvPr id="0" name=""/>
        <dsp:cNvSpPr/>
      </dsp:nvSpPr>
      <dsp:spPr>
        <a:xfrm>
          <a:off x="2128383" y="1245287"/>
          <a:ext cx="5105596" cy="446752"/>
        </a:xfrm>
        <a:custGeom>
          <a:avLst/>
          <a:gdLst/>
          <a:ahLst/>
          <a:cxnLst/>
          <a:rect l="0" t="0" r="0" b="0"/>
          <a:pathLst>
            <a:path>
              <a:moveTo>
                <a:pt x="5105596" y="0"/>
              </a:moveTo>
              <a:lnTo>
                <a:pt x="5105596" y="240476"/>
              </a:lnTo>
              <a:lnTo>
                <a:pt x="0" y="240476"/>
              </a:lnTo>
              <a:lnTo>
                <a:pt x="0" y="446752"/>
              </a:lnTo>
            </a:path>
          </a:pathLst>
        </a:custGeom>
        <a:noFill/>
        <a:ln w="10000"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52985" y="1466276"/>
        <a:ext cx="256393" cy="4773"/>
      </dsp:txXfrm>
    </dsp:sp>
    <dsp:sp modelId="{10FB0184-1DD3-4D4F-A37C-EEBAA82AA1FD}">
      <dsp:nvSpPr>
        <dsp:cNvPr id="0" name=""/>
        <dsp:cNvSpPr/>
      </dsp:nvSpPr>
      <dsp:spPr>
        <a:xfrm>
          <a:off x="6196257" y="181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Objetivos</a:t>
          </a:r>
          <a:endParaRPr lang="es-ES" sz="2300" kern="1200" dirty="0"/>
        </a:p>
      </dsp:txBody>
      <dsp:txXfrm>
        <a:off x="6196257" y="1819"/>
        <a:ext cx="2075445" cy="1245267"/>
      </dsp:txXfrm>
    </dsp:sp>
    <dsp:sp modelId="{A6B211C6-BD3D-407C-A799-F691F4C6AFCD}">
      <dsp:nvSpPr>
        <dsp:cNvPr id="0" name=""/>
        <dsp:cNvSpPr/>
      </dsp:nvSpPr>
      <dsp:spPr>
        <a:xfrm>
          <a:off x="3164306" y="2301353"/>
          <a:ext cx="446752" cy="91440"/>
        </a:xfrm>
        <a:custGeom>
          <a:avLst/>
          <a:gdLst/>
          <a:ahLst/>
          <a:cxnLst/>
          <a:rect l="0" t="0" r="0" b="0"/>
          <a:pathLst>
            <a:path>
              <a:moveTo>
                <a:pt x="0" y="45720"/>
              </a:moveTo>
              <a:lnTo>
                <a:pt x="446752"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75748" y="2344686"/>
        <a:ext cx="23867" cy="4773"/>
      </dsp:txXfrm>
    </dsp:sp>
    <dsp:sp modelId="{BFC93133-D5B8-460A-9712-4AA6983229F1}">
      <dsp:nvSpPr>
        <dsp:cNvPr id="0" name=""/>
        <dsp:cNvSpPr/>
      </dsp:nvSpPr>
      <dsp:spPr>
        <a:xfrm>
          <a:off x="1090660" y="172443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Marco Teórico</a:t>
          </a:r>
          <a:endParaRPr lang="es-ES" sz="2300" kern="1200" dirty="0"/>
        </a:p>
      </dsp:txBody>
      <dsp:txXfrm>
        <a:off x="1090660" y="1724439"/>
        <a:ext cx="2075445" cy="1245267"/>
      </dsp:txXfrm>
    </dsp:sp>
    <dsp:sp modelId="{9D6EB95F-9C78-47FC-AD62-6B5CBBC449BA}">
      <dsp:nvSpPr>
        <dsp:cNvPr id="0" name=""/>
        <dsp:cNvSpPr/>
      </dsp:nvSpPr>
      <dsp:spPr>
        <a:xfrm>
          <a:off x="5717104" y="2301353"/>
          <a:ext cx="446752" cy="91440"/>
        </a:xfrm>
        <a:custGeom>
          <a:avLst/>
          <a:gdLst/>
          <a:ahLst/>
          <a:cxnLst/>
          <a:rect l="0" t="0" r="0" b="0"/>
          <a:pathLst>
            <a:path>
              <a:moveTo>
                <a:pt x="0" y="45720"/>
              </a:moveTo>
              <a:lnTo>
                <a:pt x="446752"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28547" y="2344686"/>
        <a:ext cx="23867" cy="4773"/>
      </dsp:txXfrm>
    </dsp:sp>
    <dsp:sp modelId="{4185B65E-2449-4F8F-B2CB-0EAA0A566EBE}">
      <dsp:nvSpPr>
        <dsp:cNvPr id="0" name=""/>
        <dsp:cNvSpPr/>
      </dsp:nvSpPr>
      <dsp:spPr>
        <a:xfrm>
          <a:off x="3643459" y="172443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Diseño</a:t>
          </a:r>
          <a:endParaRPr lang="es-ES" sz="2300" kern="1200" dirty="0"/>
        </a:p>
      </dsp:txBody>
      <dsp:txXfrm>
        <a:off x="3643459" y="1724439"/>
        <a:ext cx="2075445" cy="1245267"/>
      </dsp:txXfrm>
    </dsp:sp>
    <dsp:sp modelId="{BE1F5657-E506-4719-A53F-71D8F07959DD}">
      <dsp:nvSpPr>
        <dsp:cNvPr id="0" name=""/>
        <dsp:cNvSpPr/>
      </dsp:nvSpPr>
      <dsp:spPr>
        <a:xfrm>
          <a:off x="2128383" y="2967907"/>
          <a:ext cx="5105596" cy="446752"/>
        </a:xfrm>
        <a:custGeom>
          <a:avLst/>
          <a:gdLst/>
          <a:ahLst/>
          <a:cxnLst/>
          <a:rect l="0" t="0" r="0" b="0"/>
          <a:pathLst>
            <a:path>
              <a:moveTo>
                <a:pt x="5105596" y="0"/>
              </a:moveTo>
              <a:lnTo>
                <a:pt x="5105596" y="240476"/>
              </a:lnTo>
              <a:lnTo>
                <a:pt x="0" y="240476"/>
              </a:lnTo>
              <a:lnTo>
                <a:pt x="0" y="446752"/>
              </a:lnTo>
            </a:path>
          </a:pathLst>
        </a:custGeom>
        <a:noFill/>
        <a:ln w="10000"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52985" y="3188896"/>
        <a:ext cx="256393" cy="4773"/>
      </dsp:txXfrm>
    </dsp:sp>
    <dsp:sp modelId="{6309764B-1695-45E1-B279-463664D8CAAE}">
      <dsp:nvSpPr>
        <dsp:cNvPr id="0" name=""/>
        <dsp:cNvSpPr/>
      </dsp:nvSpPr>
      <dsp:spPr>
        <a:xfrm>
          <a:off x="6196257" y="172443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Resultados</a:t>
          </a:r>
          <a:endParaRPr lang="es-ES" sz="2300" kern="1200" dirty="0"/>
        </a:p>
      </dsp:txBody>
      <dsp:txXfrm>
        <a:off x="6196257" y="1724439"/>
        <a:ext cx="2075445" cy="1245267"/>
      </dsp:txXfrm>
    </dsp:sp>
    <dsp:sp modelId="{E6193B73-B2F2-4648-9642-CA60EC936BF1}">
      <dsp:nvSpPr>
        <dsp:cNvPr id="0" name=""/>
        <dsp:cNvSpPr/>
      </dsp:nvSpPr>
      <dsp:spPr>
        <a:xfrm>
          <a:off x="1090660" y="3447059"/>
          <a:ext cx="2075445" cy="1245267"/>
        </a:xfrm>
        <a:prstGeom prst="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Conclusiones</a:t>
          </a:r>
          <a:endParaRPr lang="es-ES" sz="2300" kern="1200" dirty="0"/>
        </a:p>
      </dsp:txBody>
      <dsp:txXfrm>
        <a:off x="1090660" y="3447059"/>
        <a:ext cx="2075445" cy="1245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DC4E4-B77F-4A90-8A92-BF5D47ADF3DF}">
      <dsp:nvSpPr>
        <dsp:cNvPr id="0" name=""/>
        <dsp:cNvSpPr/>
      </dsp:nvSpPr>
      <dsp:spPr>
        <a:xfrm rot="5400000">
          <a:off x="-7761" y="195928"/>
          <a:ext cx="1431739" cy="108522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Amplificadores de potencia</a:t>
          </a:r>
          <a:endParaRPr lang="es-ES" sz="1400" kern="1200" dirty="0"/>
        </a:p>
      </dsp:txBody>
      <dsp:txXfrm rot="-5400000">
        <a:off x="165497" y="565282"/>
        <a:ext cx="1085224" cy="346515"/>
      </dsp:txXfrm>
    </dsp:sp>
    <dsp:sp modelId="{7F921504-14FE-4EB9-9990-4FC18F55F671}">
      <dsp:nvSpPr>
        <dsp:cNvPr id="0" name=""/>
        <dsp:cNvSpPr/>
      </dsp:nvSpPr>
      <dsp:spPr>
        <a:xfrm rot="5400000">
          <a:off x="4096927" y="-2680141"/>
          <a:ext cx="1032808" cy="67075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Elementos </a:t>
          </a:r>
          <a:r>
            <a:rPr lang="es-ES" sz="1400" kern="1200" dirty="0" smtClean="0"/>
            <a:t>con mayor </a:t>
          </a:r>
          <a:r>
            <a:rPr lang="es-ES" sz="1400" kern="1200" dirty="0" smtClean="0"/>
            <a:t>importancia en los sistemas de microondas y ondas milimétricas.</a:t>
          </a:r>
          <a:endParaRPr lang="es-ES" sz="1400" kern="1200" dirty="0"/>
        </a:p>
        <a:p>
          <a:pPr marL="114300" lvl="1" indent="-114300" algn="l" defTabSz="622300">
            <a:lnSpc>
              <a:spcPct val="90000"/>
            </a:lnSpc>
            <a:spcBef>
              <a:spcPct val="0"/>
            </a:spcBef>
            <a:spcAft>
              <a:spcPct val="15000"/>
            </a:spcAft>
            <a:buChar char="••"/>
          </a:pPr>
          <a:r>
            <a:rPr lang="es-ES" sz="1400" kern="1200" dirty="0" smtClean="0"/>
            <a:t>Cumplir con los requisitos del sistema.</a:t>
          </a:r>
          <a:endParaRPr lang="es-ES" sz="1400" kern="1200" dirty="0"/>
        </a:p>
        <a:p>
          <a:pPr marL="228600" lvl="2" indent="-114300" algn="l" defTabSz="622300">
            <a:lnSpc>
              <a:spcPct val="90000"/>
            </a:lnSpc>
            <a:spcBef>
              <a:spcPct val="0"/>
            </a:spcBef>
            <a:spcAft>
              <a:spcPct val="15000"/>
            </a:spcAft>
            <a:buChar char="••"/>
          </a:pPr>
          <a:r>
            <a:rPr lang="es-ES" sz="1400" kern="1200" dirty="0" smtClean="0"/>
            <a:t>Obligatorio combinar varios dispositivos.</a:t>
          </a:r>
          <a:endParaRPr lang="es-ES" sz="1400" kern="1200" dirty="0"/>
        </a:p>
        <a:p>
          <a:pPr marL="228600" lvl="2" indent="-114300" algn="l" defTabSz="622300">
            <a:lnSpc>
              <a:spcPct val="90000"/>
            </a:lnSpc>
            <a:spcBef>
              <a:spcPct val="0"/>
            </a:spcBef>
            <a:spcAft>
              <a:spcPct val="15000"/>
            </a:spcAft>
            <a:buChar char="••"/>
          </a:pPr>
          <a:r>
            <a:rPr lang="es-ES" sz="1400" kern="1200" dirty="0" smtClean="0"/>
            <a:t>Niveles de potencia más altos.</a:t>
          </a:r>
          <a:endParaRPr lang="es-ES" sz="1400" kern="1200" dirty="0"/>
        </a:p>
      </dsp:txBody>
      <dsp:txXfrm rot="-5400000">
        <a:off x="1259571" y="207633"/>
        <a:ext cx="6657103" cy="931972"/>
      </dsp:txXfrm>
    </dsp:sp>
    <dsp:sp modelId="{65233E0F-C715-4F01-934B-12098EC50D4F}">
      <dsp:nvSpPr>
        <dsp:cNvPr id="0" name=""/>
        <dsp:cNvSpPr/>
      </dsp:nvSpPr>
      <dsp:spPr>
        <a:xfrm rot="5400000">
          <a:off x="11528" y="1485564"/>
          <a:ext cx="1393160" cy="108522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Combinadores / Divisores </a:t>
          </a:r>
          <a:endParaRPr lang="es-ES" sz="1400" kern="1200" dirty="0"/>
        </a:p>
      </dsp:txBody>
      <dsp:txXfrm rot="-5400000">
        <a:off x="165496" y="1874208"/>
        <a:ext cx="1085224" cy="307936"/>
      </dsp:txXfrm>
    </dsp:sp>
    <dsp:sp modelId="{60647B6E-E182-41DE-9292-E0DF302BEEE6}">
      <dsp:nvSpPr>
        <dsp:cNvPr id="0" name=""/>
        <dsp:cNvSpPr/>
      </dsp:nvSpPr>
      <dsp:spPr>
        <a:xfrm rot="5400000">
          <a:off x="4285758" y="-1391630"/>
          <a:ext cx="669232" cy="67075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Se han investigado y desarrollado muchos esquemas de combinación / división de potencia.</a:t>
          </a:r>
          <a:endParaRPr lang="es-ES" sz="1400" kern="1200" dirty="0"/>
        </a:p>
        <a:p>
          <a:pPr marL="228600" lvl="2" indent="-114300" algn="l" defTabSz="622300">
            <a:lnSpc>
              <a:spcPct val="90000"/>
            </a:lnSpc>
            <a:spcBef>
              <a:spcPct val="0"/>
            </a:spcBef>
            <a:spcAft>
              <a:spcPct val="15000"/>
            </a:spcAft>
            <a:buChar char="••"/>
          </a:pPr>
          <a:r>
            <a:rPr lang="es-ES" sz="1400" kern="1200" dirty="0" smtClean="0"/>
            <a:t>Diferentes tecnologías y medios de propagación.</a:t>
          </a:r>
          <a:endParaRPr lang="es-ES" sz="1400" kern="1200" dirty="0"/>
        </a:p>
      </dsp:txBody>
      <dsp:txXfrm rot="-5400000">
        <a:off x="1266614" y="1660183"/>
        <a:ext cx="6674852" cy="603894"/>
      </dsp:txXfrm>
    </dsp:sp>
    <dsp:sp modelId="{A5763643-A225-4910-93B7-B3C4AC0EE494}">
      <dsp:nvSpPr>
        <dsp:cNvPr id="0" name=""/>
        <dsp:cNvSpPr/>
      </dsp:nvSpPr>
      <dsp:spPr>
        <a:xfrm rot="5400000">
          <a:off x="11528" y="2755910"/>
          <a:ext cx="1393160" cy="108522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Técnicas de Combinación </a:t>
          </a:r>
          <a:endParaRPr lang="es-ES" sz="1400" kern="1200" dirty="0"/>
        </a:p>
      </dsp:txBody>
      <dsp:txXfrm rot="-5400000">
        <a:off x="165496" y="3144554"/>
        <a:ext cx="1085224" cy="307936"/>
      </dsp:txXfrm>
    </dsp:sp>
    <dsp:sp modelId="{A18EAE85-562A-47A1-9C7D-EC469682D614}">
      <dsp:nvSpPr>
        <dsp:cNvPr id="0" name=""/>
        <dsp:cNvSpPr/>
      </dsp:nvSpPr>
      <dsp:spPr>
        <a:xfrm rot="5400000">
          <a:off x="4221233" y="-162739"/>
          <a:ext cx="786344" cy="67075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Para lo cual se introducen una gran cantidad de circuitos amplificadores. </a:t>
          </a:r>
          <a:endParaRPr lang="es-ES" sz="1400" kern="1200" dirty="0"/>
        </a:p>
        <a:p>
          <a:pPr marL="228600" lvl="2" indent="-114300" algn="l" defTabSz="622300">
            <a:lnSpc>
              <a:spcPct val="90000"/>
            </a:lnSpc>
            <a:spcBef>
              <a:spcPct val="0"/>
            </a:spcBef>
            <a:spcAft>
              <a:spcPct val="15000"/>
            </a:spcAft>
            <a:buChar char="••"/>
          </a:pPr>
          <a:r>
            <a:rPr lang="es-ES" sz="1400" kern="1200" dirty="0" smtClean="0"/>
            <a:t>Desventaja  ruido generado</a:t>
          </a:r>
          <a:endParaRPr lang="es-ES" sz="1400" kern="1200" dirty="0"/>
        </a:p>
      </dsp:txBody>
      <dsp:txXfrm rot="-5400000">
        <a:off x="1260645" y="2836235"/>
        <a:ext cx="6669135" cy="709572"/>
      </dsp:txXfrm>
    </dsp:sp>
    <dsp:sp modelId="{B1BCF7D0-8713-41D6-82B4-D3FEC570F4D5}">
      <dsp:nvSpPr>
        <dsp:cNvPr id="0" name=""/>
        <dsp:cNvSpPr/>
      </dsp:nvSpPr>
      <dsp:spPr>
        <a:xfrm rot="5400000">
          <a:off x="11528" y="4026999"/>
          <a:ext cx="1393160" cy="108522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Combinadores de N puertos</a:t>
          </a:r>
          <a:endParaRPr lang="es-ES" sz="1400" kern="1200" dirty="0"/>
        </a:p>
      </dsp:txBody>
      <dsp:txXfrm rot="-5400000">
        <a:off x="165496" y="4415643"/>
        <a:ext cx="1085224" cy="307936"/>
      </dsp:txXfrm>
    </dsp:sp>
    <dsp:sp modelId="{0C903BC3-4BCF-40B1-A3E6-E78EDD62577B}">
      <dsp:nvSpPr>
        <dsp:cNvPr id="0" name=""/>
        <dsp:cNvSpPr/>
      </dsp:nvSpPr>
      <dsp:spPr>
        <a:xfrm rot="5400000">
          <a:off x="4115892" y="1154568"/>
          <a:ext cx="971229" cy="670372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smtClean="0"/>
            <a:t>Se puede evitar altas perdidas de potencia</a:t>
          </a:r>
          <a:endParaRPr lang="es-ES" sz="1400" kern="1200" dirty="0"/>
        </a:p>
        <a:p>
          <a:pPr marL="228600" lvl="2" indent="-114300" algn="l" defTabSz="622300">
            <a:lnSpc>
              <a:spcPct val="90000"/>
            </a:lnSpc>
            <a:spcBef>
              <a:spcPct val="0"/>
            </a:spcBef>
            <a:spcAft>
              <a:spcPct val="15000"/>
            </a:spcAft>
            <a:buChar char="••"/>
          </a:pPr>
          <a:r>
            <a:rPr lang="es-ES" sz="1400" kern="1200" dirty="0" smtClean="0"/>
            <a:t>Mediante técnicas de combinación espacial, o dispositivos de N puertos.</a:t>
          </a:r>
          <a:endParaRPr lang="es-ES" sz="1400" kern="1200" dirty="0"/>
        </a:p>
        <a:p>
          <a:pPr marL="114300" lvl="1" indent="-114300" algn="l" defTabSz="622300">
            <a:lnSpc>
              <a:spcPct val="90000"/>
            </a:lnSpc>
            <a:spcBef>
              <a:spcPct val="0"/>
            </a:spcBef>
            <a:spcAft>
              <a:spcPct val="15000"/>
            </a:spcAft>
            <a:buChar char="••"/>
          </a:pPr>
          <a:r>
            <a:rPr lang="es-ES" sz="1400" kern="1200" dirty="0" smtClean="0"/>
            <a:t> Los combinadores de N puertos suman la potencia de los N dispositivos directamente conectados sin tener que pasar por varias etapas</a:t>
          </a:r>
          <a:endParaRPr lang="es-ES" sz="1400" kern="1200" dirty="0"/>
        </a:p>
        <a:p>
          <a:pPr marL="57150" lvl="1" indent="-57150" algn="l" defTabSz="400050">
            <a:lnSpc>
              <a:spcPct val="90000"/>
            </a:lnSpc>
            <a:spcBef>
              <a:spcPct val="0"/>
            </a:spcBef>
            <a:spcAft>
              <a:spcPct val="15000"/>
            </a:spcAft>
            <a:buChar char="••"/>
          </a:pPr>
          <a:endParaRPr lang="es-ES" sz="900" kern="1200" dirty="0"/>
        </a:p>
      </dsp:txBody>
      <dsp:txXfrm rot="-5400000">
        <a:off x="1249647" y="4068225"/>
        <a:ext cx="6656309" cy="876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D2AC2-6F58-4CA8-A54D-9670E121A86F}">
      <dsp:nvSpPr>
        <dsp:cNvPr id="0" name=""/>
        <dsp:cNvSpPr/>
      </dsp:nvSpPr>
      <dsp:spPr>
        <a:xfrm>
          <a:off x="462109" y="0"/>
          <a:ext cx="5223933" cy="5223933"/>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950ED-4811-49F8-9854-808DE9B2CE53}">
      <dsp:nvSpPr>
        <dsp:cNvPr id="0" name=""/>
        <dsp:cNvSpPr/>
      </dsp:nvSpPr>
      <dsp:spPr>
        <a:xfrm>
          <a:off x="3074076" y="525199"/>
          <a:ext cx="3395556" cy="123660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ea typeface="Calibri" panose="020F0502020204030204" pitchFamily="34" charset="0"/>
            </a:rPr>
            <a:t>Estos elementos son muy importantes para los sistemas de microondas y de ondas milimétricas. </a:t>
          </a:r>
          <a:endParaRPr lang="es-ES" sz="1800" kern="1200" dirty="0"/>
        </a:p>
      </dsp:txBody>
      <dsp:txXfrm>
        <a:off x="3134442" y="585565"/>
        <a:ext cx="3274824" cy="1115870"/>
      </dsp:txXfrm>
    </dsp:sp>
    <dsp:sp modelId="{E3EF21D4-763B-47C4-9BF7-625A53092211}">
      <dsp:nvSpPr>
        <dsp:cNvPr id="0" name=""/>
        <dsp:cNvSpPr/>
      </dsp:nvSpPr>
      <dsp:spPr>
        <a:xfrm>
          <a:off x="3074076" y="1916377"/>
          <a:ext cx="3395556" cy="123660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ea typeface="Calibri" panose="020F0502020204030204" pitchFamily="34" charset="0"/>
            </a:rPr>
            <a:t>Radar,  comunicación satelital y comunicación inalámbrica.</a:t>
          </a:r>
          <a:endParaRPr lang="es-ES" sz="1800" kern="1200" dirty="0"/>
        </a:p>
      </dsp:txBody>
      <dsp:txXfrm>
        <a:off x="3134442" y="1976743"/>
        <a:ext cx="3274824" cy="1115870"/>
      </dsp:txXfrm>
    </dsp:sp>
    <dsp:sp modelId="{B21D7398-F5FC-44CD-BE7F-32C7D022F2CA}">
      <dsp:nvSpPr>
        <dsp:cNvPr id="0" name=""/>
        <dsp:cNvSpPr/>
      </dsp:nvSpPr>
      <dsp:spPr>
        <a:xfrm>
          <a:off x="3074076" y="3307555"/>
          <a:ext cx="3395556" cy="123660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ea typeface="Calibri" panose="020F0502020204030204" pitchFamily="34" charset="0"/>
            </a:rPr>
            <a:t>Requisitos cada vez más exigentes: costo, ancho de banda, Altas </a:t>
          </a:r>
          <a:r>
            <a:rPr lang="es-ES" sz="1800" kern="1200" dirty="0" err="1" smtClean="0">
              <a:latin typeface="Times New Roman" panose="02020603050405020304" pitchFamily="18" charset="0"/>
              <a:ea typeface="Calibri" panose="020F0502020204030204" pitchFamily="34" charset="0"/>
            </a:rPr>
            <a:t>frecuecias</a:t>
          </a:r>
          <a:endParaRPr lang="es-ES" sz="1800" kern="1200" dirty="0"/>
        </a:p>
      </dsp:txBody>
      <dsp:txXfrm>
        <a:off x="3134442" y="3367921"/>
        <a:ext cx="3274824" cy="1115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570A-B8BA-46E8-9A0D-E3E9ADE9BF98}">
      <dsp:nvSpPr>
        <dsp:cNvPr id="0" name=""/>
        <dsp:cNvSpPr/>
      </dsp:nvSpPr>
      <dsp:spPr>
        <a:xfrm>
          <a:off x="0" y="20308"/>
          <a:ext cx="9826580" cy="6715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General</a:t>
          </a:r>
          <a:endParaRPr lang="es-ES" sz="2800" kern="1200" dirty="0"/>
        </a:p>
      </dsp:txBody>
      <dsp:txXfrm>
        <a:off x="32784" y="53092"/>
        <a:ext cx="9761012" cy="606012"/>
      </dsp:txXfrm>
    </dsp:sp>
    <dsp:sp modelId="{4CAB0921-3A7A-4925-B6E2-F4B53E96C2BD}">
      <dsp:nvSpPr>
        <dsp:cNvPr id="0" name=""/>
        <dsp:cNvSpPr/>
      </dsp:nvSpPr>
      <dsp:spPr>
        <a:xfrm>
          <a:off x="0" y="757277"/>
          <a:ext cx="982658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99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smtClean="0"/>
            <a:t>Diseñar y construir un divisor radial de N puertos empleando la tecnología SIW.</a:t>
          </a:r>
          <a:endParaRPr lang="es-ES" sz="2200" kern="1200" dirty="0"/>
        </a:p>
      </dsp:txBody>
      <dsp:txXfrm>
        <a:off x="0" y="757277"/>
        <a:ext cx="9826580" cy="463680"/>
      </dsp:txXfrm>
    </dsp:sp>
    <dsp:sp modelId="{4725AF4C-691B-4868-8129-F14A1C735A3B}">
      <dsp:nvSpPr>
        <dsp:cNvPr id="0" name=""/>
        <dsp:cNvSpPr/>
      </dsp:nvSpPr>
      <dsp:spPr>
        <a:xfrm>
          <a:off x="0" y="1220957"/>
          <a:ext cx="9826580" cy="6715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Específicos</a:t>
          </a:r>
          <a:endParaRPr lang="es-ES" sz="2800" kern="1200" dirty="0"/>
        </a:p>
      </dsp:txBody>
      <dsp:txXfrm>
        <a:off x="32784" y="1253741"/>
        <a:ext cx="9761012" cy="606012"/>
      </dsp:txXfrm>
    </dsp:sp>
    <dsp:sp modelId="{82ACF004-C3BF-4F7B-8B1B-CC879D262DE5}">
      <dsp:nvSpPr>
        <dsp:cNvPr id="0" name=""/>
        <dsp:cNvSpPr/>
      </dsp:nvSpPr>
      <dsp:spPr>
        <a:xfrm>
          <a:off x="0" y="1892537"/>
          <a:ext cx="9826580" cy="25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99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smtClean="0"/>
            <a:t>Investigar sobre los divisores radiales para su implementación con tecnología SIW. </a:t>
          </a:r>
          <a:endParaRPr lang="es-ES" sz="2200" kern="1200" dirty="0"/>
        </a:p>
        <a:p>
          <a:pPr marL="228600" lvl="1" indent="-228600" algn="l" defTabSz="977900">
            <a:lnSpc>
              <a:spcPct val="90000"/>
            </a:lnSpc>
            <a:spcBef>
              <a:spcPct val="0"/>
            </a:spcBef>
            <a:spcAft>
              <a:spcPct val="20000"/>
            </a:spcAft>
            <a:buChar char="••"/>
          </a:pPr>
          <a:r>
            <a:rPr lang="es-ES" sz="2200" kern="1200" dirty="0" smtClean="0"/>
            <a:t>Diseñar y simular el divisor radial en base a la tecnología SIW</a:t>
          </a:r>
          <a:endParaRPr lang="es-ES" sz="2200" kern="1200" dirty="0"/>
        </a:p>
        <a:p>
          <a:pPr marL="228600" lvl="1" indent="-228600" algn="l" defTabSz="977900">
            <a:lnSpc>
              <a:spcPct val="90000"/>
            </a:lnSpc>
            <a:spcBef>
              <a:spcPct val="0"/>
            </a:spcBef>
            <a:spcAft>
              <a:spcPct val="20000"/>
            </a:spcAft>
            <a:buChar char="••"/>
          </a:pPr>
          <a:r>
            <a:rPr lang="es-ES" sz="2200" kern="1200" dirty="0" smtClean="0"/>
            <a:t>Ajustar el diseño para optimizar los parámetros de transmisión y reflexión.</a:t>
          </a:r>
          <a:endParaRPr lang="es-ES" sz="2200" kern="1200" dirty="0"/>
        </a:p>
        <a:p>
          <a:pPr marL="228600" lvl="1" indent="-228600" algn="l" defTabSz="977900">
            <a:lnSpc>
              <a:spcPct val="90000"/>
            </a:lnSpc>
            <a:spcBef>
              <a:spcPct val="0"/>
            </a:spcBef>
            <a:spcAft>
              <a:spcPct val="20000"/>
            </a:spcAft>
            <a:buChar char="••"/>
          </a:pPr>
          <a:r>
            <a:rPr lang="es-ES" sz="2200" kern="1200" dirty="0" smtClean="0"/>
            <a:t>Analizar comparativamente las características del divisor radial mediante el simulador y las pruebas de laboratorio.</a:t>
          </a:r>
          <a:endParaRPr lang="es-ES" sz="2200" kern="1200" dirty="0"/>
        </a:p>
        <a:p>
          <a:pPr marL="228600" lvl="1" indent="-228600" algn="l" defTabSz="977900">
            <a:lnSpc>
              <a:spcPct val="90000"/>
            </a:lnSpc>
            <a:spcBef>
              <a:spcPct val="0"/>
            </a:spcBef>
            <a:spcAft>
              <a:spcPct val="20000"/>
            </a:spcAft>
            <a:buChar char="••"/>
          </a:pPr>
          <a:endParaRPr lang="es-ES" sz="2200" kern="1200" dirty="0"/>
        </a:p>
      </dsp:txBody>
      <dsp:txXfrm>
        <a:off x="0" y="1892537"/>
        <a:ext cx="9826580" cy="2550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0E35E-DC17-4740-8820-FD3D90FACFA1}">
      <dsp:nvSpPr>
        <dsp:cNvPr id="0" name=""/>
        <dsp:cNvSpPr/>
      </dsp:nvSpPr>
      <dsp:spPr>
        <a:xfrm>
          <a:off x="591868" y="0"/>
          <a:ext cx="6707846" cy="41030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4E150-DB84-4013-A68A-72DDD6A84FE6}">
      <dsp:nvSpPr>
        <dsp:cNvPr id="0" name=""/>
        <dsp:cNvSpPr/>
      </dsp:nvSpPr>
      <dsp:spPr>
        <a:xfrm>
          <a:off x="267419" y="1230917"/>
          <a:ext cx="2367475" cy="16412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Se compone de N puertos de entrada/salida.</a:t>
          </a:r>
          <a:endParaRPr lang="es-ES" sz="2300" kern="1200" dirty="0"/>
        </a:p>
      </dsp:txBody>
      <dsp:txXfrm>
        <a:off x="347537" y="1311035"/>
        <a:ext cx="2207239" cy="1480986"/>
      </dsp:txXfrm>
    </dsp:sp>
    <dsp:sp modelId="{75CCD912-5987-4635-A0CF-D31774C8596B}">
      <dsp:nvSpPr>
        <dsp:cNvPr id="0" name=""/>
        <dsp:cNvSpPr/>
      </dsp:nvSpPr>
      <dsp:spPr>
        <a:xfrm>
          <a:off x="2762054" y="1230917"/>
          <a:ext cx="2367475" cy="16412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Situados alrededor del puerto Central</a:t>
          </a:r>
          <a:endParaRPr lang="es-ES" sz="2300" kern="1200" dirty="0"/>
        </a:p>
      </dsp:txBody>
      <dsp:txXfrm>
        <a:off x="2842172" y="1311035"/>
        <a:ext cx="2207239" cy="1480986"/>
      </dsp:txXfrm>
    </dsp:sp>
    <dsp:sp modelId="{9483D852-5BD3-4324-B4A7-3AF4654DC47F}">
      <dsp:nvSpPr>
        <dsp:cNvPr id="0" name=""/>
        <dsp:cNvSpPr/>
      </dsp:nvSpPr>
      <dsp:spPr>
        <a:xfrm>
          <a:off x="5256688" y="1230917"/>
          <a:ext cx="2367475" cy="16412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Puerto Central Suma o divide la potencia en un solo paso. </a:t>
          </a:r>
          <a:endParaRPr lang="es-ES" sz="2300" kern="1200" dirty="0"/>
        </a:p>
      </dsp:txBody>
      <dsp:txXfrm>
        <a:off x="5336806" y="1311035"/>
        <a:ext cx="2207239" cy="1480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2D4E4-E72E-4B89-A676-322CE24D8243}">
      <dsp:nvSpPr>
        <dsp:cNvPr id="0" name=""/>
        <dsp:cNvSpPr/>
      </dsp:nvSpPr>
      <dsp:spPr>
        <a:xfrm>
          <a:off x="590052" y="14"/>
          <a:ext cx="1887832" cy="11326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Permiten unir o pasar a diferentes tecnologías</a:t>
          </a:r>
          <a:endParaRPr lang="es-ES" sz="1600" kern="1200" dirty="0"/>
        </a:p>
      </dsp:txBody>
      <dsp:txXfrm>
        <a:off x="623228" y="33190"/>
        <a:ext cx="1821480" cy="1066347"/>
      </dsp:txXfrm>
    </dsp:sp>
    <dsp:sp modelId="{CCE598FD-6152-40BF-94F6-89A316E47FBE}">
      <dsp:nvSpPr>
        <dsp:cNvPr id="0" name=""/>
        <dsp:cNvSpPr/>
      </dsp:nvSpPr>
      <dsp:spPr>
        <a:xfrm>
          <a:off x="2644014" y="332272"/>
          <a:ext cx="400220" cy="46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644014" y="425908"/>
        <a:ext cx="280154" cy="280910"/>
      </dsp:txXfrm>
    </dsp:sp>
    <dsp:sp modelId="{B210FCF5-135D-4303-9B8D-4301D69558BA}">
      <dsp:nvSpPr>
        <dsp:cNvPr id="0" name=""/>
        <dsp:cNvSpPr/>
      </dsp:nvSpPr>
      <dsp:spPr>
        <a:xfrm>
          <a:off x="3233018" y="14"/>
          <a:ext cx="1887832" cy="11326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Transición </a:t>
          </a:r>
          <a:r>
            <a:rPr lang="es-ES" sz="1600" kern="1200" dirty="0" err="1" smtClean="0"/>
            <a:t>Microstrip</a:t>
          </a:r>
          <a:r>
            <a:rPr lang="es-ES" sz="1600" kern="1200" dirty="0" smtClean="0"/>
            <a:t> a SIW</a:t>
          </a:r>
          <a:endParaRPr lang="es-ES" sz="1600" kern="1200" dirty="0"/>
        </a:p>
      </dsp:txBody>
      <dsp:txXfrm>
        <a:off x="3266194" y="33190"/>
        <a:ext cx="1821480" cy="1066347"/>
      </dsp:txXfrm>
    </dsp:sp>
    <dsp:sp modelId="{51299109-DB62-4754-9B37-5F10148F7255}">
      <dsp:nvSpPr>
        <dsp:cNvPr id="0" name=""/>
        <dsp:cNvSpPr/>
      </dsp:nvSpPr>
      <dsp:spPr>
        <a:xfrm rot="5400000">
          <a:off x="3976824" y="1264861"/>
          <a:ext cx="400220" cy="46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5400000">
        <a:off x="4036479" y="1298842"/>
        <a:ext cx="280910" cy="280154"/>
      </dsp:txXfrm>
    </dsp:sp>
    <dsp:sp modelId="{E70E0876-5A9A-4FC9-8401-434715381436}">
      <dsp:nvSpPr>
        <dsp:cNvPr id="0" name=""/>
        <dsp:cNvSpPr/>
      </dsp:nvSpPr>
      <dsp:spPr>
        <a:xfrm>
          <a:off x="3233018" y="1887846"/>
          <a:ext cx="1887832" cy="11326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Se compone </a:t>
          </a:r>
          <a:r>
            <a:rPr lang="es-ES" sz="1600" kern="1200" dirty="0" err="1" smtClean="0"/>
            <a:t>Tap</a:t>
          </a:r>
          <a:r>
            <a:rPr lang="es-ES" sz="1600" kern="1200" dirty="0" smtClean="0"/>
            <a:t> </a:t>
          </a:r>
          <a:r>
            <a:rPr lang="es-ES" sz="1600" kern="1200" dirty="0" err="1" smtClean="0"/>
            <a:t>Microstrip</a:t>
          </a:r>
          <a:r>
            <a:rPr lang="es-ES" sz="1600" kern="1200" dirty="0" smtClean="0"/>
            <a:t>+ Línea </a:t>
          </a:r>
          <a:r>
            <a:rPr lang="es-ES" sz="1600" kern="1200" dirty="0" err="1" smtClean="0"/>
            <a:t>Microstrip</a:t>
          </a:r>
          <a:endParaRPr lang="es-ES" sz="1600" kern="1200" dirty="0"/>
        </a:p>
      </dsp:txBody>
      <dsp:txXfrm>
        <a:off x="3266194" y="1921022"/>
        <a:ext cx="1821480" cy="1066347"/>
      </dsp:txXfrm>
    </dsp:sp>
    <dsp:sp modelId="{B0C1EA9A-26B3-4057-9FCA-ECB1AFBA3DE3}">
      <dsp:nvSpPr>
        <dsp:cNvPr id="0" name=""/>
        <dsp:cNvSpPr/>
      </dsp:nvSpPr>
      <dsp:spPr>
        <a:xfrm rot="10800000">
          <a:off x="2666668" y="2220105"/>
          <a:ext cx="400220" cy="46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2786734" y="2313741"/>
        <a:ext cx="280154" cy="280910"/>
      </dsp:txXfrm>
    </dsp:sp>
    <dsp:sp modelId="{4A90BA8F-741B-4361-A98B-E7A2FF0A28F5}">
      <dsp:nvSpPr>
        <dsp:cNvPr id="0" name=""/>
        <dsp:cNvSpPr/>
      </dsp:nvSpPr>
      <dsp:spPr>
        <a:xfrm>
          <a:off x="590052" y="1887846"/>
          <a:ext cx="1887832" cy="11326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Transfoma</a:t>
          </a:r>
          <a:r>
            <a:rPr lang="es-ES" sz="1600" kern="1200" dirty="0" smtClean="0"/>
            <a:t> modo TE de la tecnología SIW a un modo cuasi-TEM</a:t>
          </a:r>
          <a:endParaRPr lang="es-ES" sz="1600" kern="1200" dirty="0"/>
        </a:p>
      </dsp:txBody>
      <dsp:txXfrm>
        <a:off x="623228" y="1921022"/>
        <a:ext cx="1821480" cy="1066347"/>
      </dsp:txXfrm>
    </dsp:sp>
    <dsp:sp modelId="{EAD837B1-4E1A-46C1-ADF9-5717AA515775}">
      <dsp:nvSpPr>
        <dsp:cNvPr id="0" name=""/>
        <dsp:cNvSpPr/>
      </dsp:nvSpPr>
      <dsp:spPr>
        <a:xfrm rot="5400000">
          <a:off x="1333858" y="3152694"/>
          <a:ext cx="400220" cy="46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5400000">
        <a:off x="1393513" y="3186675"/>
        <a:ext cx="280910" cy="280154"/>
      </dsp:txXfrm>
    </dsp:sp>
    <dsp:sp modelId="{0A5A07F6-7121-45B1-A8A1-77A002960785}">
      <dsp:nvSpPr>
        <dsp:cNvPr id="0" name=""/>
        <dsp:cNvSpPr/>
      </dsp:nvSpPr>
      <dsp:spPr>
        <a:xfrm>
          <a:off x="590052" y="3775679"/>
          <a:ext cx="1887832" cy="11326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m:rPr>
                    <m:sty m:val="p"/>
                  </m:rPr>
                  <a:rPr lang="es-ES" sz="1600" b="0" i="0" kern="1200" smtClean="0">
                    <a:latin typeface="Cambria Math" panose="02040503050406030204" pitchFamily="18" charset="0"/>
                    <a:ea typeface="Cambria Math" panose="02040503050406030204" pitchFamily="18" charset="0"/>
                  </a:rPr>
                  <m:t>Wt</m:t>
                </m:r>
                <m:r>
                  <a:rPr lang="es-ES" sz="1600" i="1" kern="1200" smtClean="0">
                    <a:latin typeface="Cambria Math" panose="02040503050406030204" pitchFamily="18" charset="0"/>
                    <a:ea typeface="Cambria Math" panose="02040503050406030204" pitchFamily="18" charset="0"/>
                  </a:rPr>
                  <m:t>≈</m:t>
                </m:r>
                <m:r>
                  <a:rPr lang="es-ES" sz="1600" b="0" i="1" kern="1200" smtClean="0">
                    <a:latin typeface="Cambria Math" panose="02040503050406030204" pitchFamily="18" charset="0"/>
                    <a:ea typeface="Cambria Math" panose="02040503050406030204" pitchFamily="18" charset="0"/>
                  </a:rPr>
                  <m:t>0,4 </m:t>
                </m:r>
                <m:r>
                  <a:rPr lang="es-ES" sz="1600" b="0" i="1" kern="1200" smtClean="0">
                    <a:latin typeface="Cambria Math" panose="02040503050406030204" pitchFamily="18" charset="0"/>
                    <a:ea typeface="Cambria Math" panose="02040503050406030204" pitchFamily="18" charset="0"/>
                  </a:rPr>
                  <m:t>𝑎𝑠</m:t>
                </m:r>
              </m:oMath>
            </m:oMathPara>
          </a14:m>
          <a:endParaRPr lang="es-ES" sz="1600" b="0" kern="1200" dirty="0" smtClean="0">
            <a:ea typeface="Cambria Math" panose="02040503050406030204" pitchFamily="18" charset="0"/>
          </a:endParaRPr>
        </a:p>
        <a:p>
          <a:pPr lvl="0" algn="ctr" defTabSz="711200">
            <a:lnSpc>
              <a:spcPct val="90000"/>
            </a:lnSpc>
            <a:spcBef>
              <a:spcPct val="0"/>
            </a:spcBef>
            <a:spcAft>
              <a:spcPct val="35000"/>
            </a:spcAft>
          </a:pPr>
          <a14:m xmlns:a14="http://schemas.microsoft.com/office/drawing/2010/main">
            <m:oMath xmlns:m="http://schemas.openxmlformats.org/officeDocument/2006/math">
              <m:f>
                <m:fPr>
                  <m:type m:val="lin"/>
                  <m:ctrlPr>
                    <a:rPr lang="el-GR" sz="1600" i="1" kern="1200" smtClean="0">
                      <a:latin typeface="Cambria Math" panose="02040503050406030204" pitchFamily="18" charset="0"/>
                    </a:rPr>
                  </m:ctrlPr>
                </m:fPr>
                <m:num>
                  <m:r>
                    <m:rPr>
                      <m:sty m:val="p"/>
                    </m:rPr>
                    <a:rPr lang="el-GR" sz="1600" i="1" kern="1200" smtClean="0">
                      <a:latin typeface="Cambria Math" panose="02040503050406030204" pitchFamily="18" charset="0"/>
                    </a:rPr>
                    <m:t>λ</m:t>
                  </m:r>
                </m:num>
                <m:den>
                  <m:r>
                    <a:rPr lang="es-ES" sz="1600" b="0" i="1" kern="1200" smtClean="0">
                      <a:latin typeface="Cambria Math" panose="02040503050406030204" pitchFamily="18" charset="0"/>
                    </a:rPr>
                    <m:t>2</m:t>
                  </m:r>
                </m:den>
              </m:f>
              <m:r>
                <a:rPr lang="es-ES" sz="1600" b="0" i="1" kern="1200" smtClean="0">
                  <a:latin typeface="Cambria Math" panose="02040503050406030204" pitchFamily="18" charset="0"/>
                </a:rPr>
                <m:t>&lt;</m:t>
              </m:r>
              <m:r>
                <a:rPr lang="es-ES" sz="1600" b="0" i="1" kern="1200" smtClean="0">
                  <a:latin typeface="Cambria Math" panose="02040503050406030204" pitchFamily="18" charset="0"/>
                </a:rPr>
                <m:t>𝐿𝑡</m:t>
              </m:r>
              <m:r>
                <a:rPr lang="es-ES" sz="1600" b="0" i="1" kern="1200" smtClean="0">
                  <a:latin typeface="Cambria Math" panose="02040503050406030204" pitchFamily="18" charset="0"/>
                </a:rPr>
                <m:t>&lt; </m:t>
              </m:r>
              <m:r>
                <m:rPr>
                  <m:sty m:val="p"/>
                </m:rPr>
                <a:rPr lang="el-GR" sz="1600" b="0" i="1" kern="1200" smtClean="0">
                  <a:latin typeface="Cambria Math" panose="02040503050406030204" pitchFamily="18" charset="0"/>
                </a:rPr>
                <m:t>λ</m:t>
              </m:r>
            </m:oMath>
          </a14:m>
          <a:r>
            <a:rPr lang="es-ES" sz="1600" kern="1200" dirty="0" smtClean="0"/>
            <a:t> </a:t>
          </a:r>
          <a:endParaRPr lang="es-ES" sz="1600" kern="1200" dirty="0"/>
        </a:p>
      </dsp:txBody>
      <dsp:txXfrm>
        <a:off x="623228" y="3808855"/>
        <a:ext cx="1821480" cy="1066347"/>
      </dsp:txXfrm>
    </dsp:sp>
    <dsp:sp modelId="{D14F0DE6-83D3-4CD3-9DA2-C6FFA0EBE15F}">
      <dsp:nvSpPr>
        <dsp:cNvPr id="0" name=""/>
        <dsp:cNvSpPr/>
      </dsp:nvSpPr>
      <dsp:spPr>
        <a:xfrm>
          <a:off x="2644014" y="4107937"/>
          <a:ext cx="400220" cy="46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644014" y="4201573"/>
        <a:ext cx="280154" cy="280910"/>
      </dsp:txXfrm>
    </dsp:sp>
    <dsp:sp modelId="{503C66F0-9715-4871-835D-A54ADECABD22}">
      <dsp:nvSpPr>
        <dsp:cNvPr id="0" name=""/>
        <dsp:cNvSpPr/>
      </dsp:nvSpPr>
      <dsp:spPr>
        <a:xfrm>
          <a:off x="3233018" y="3775679"/>
          <a:ext cx="1887832" cy="11326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Wp</a:t>
          </a:r>
          <a:r>
            <a:rPr lang="es-ES" sz="1600" kern="1200" dirty="0" smtClean="0"/>
            <a:t> y </a:t>
          </a:r>
          <a:r>
            <a:rPr lang="es-ES" sz="1600" kern="1200" dirty="0" err="1" smtClean="0"/>
            <a:t>Lp</a:t>
          </a:r>
          <a:r>
            <a:rPr lang="es-ES" sz="1600" kern="1200" dirty="0" smtClean="0"/>
            <a:t> calculo en software TXLINE </a:t>
          </a:r>
          <a:endParaRPr lang="es-ES" sz="1600" kern="1200" dirty="0"/>
        </a:p>
      </dsp:txBody>
      <dsp:txXfrm>
        <a:off x="3266194" y="3808855"/>
        <a:ext cx="1821480" cy="106634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68BB0-DFA7-41BE-97BE-9408F7CA9AC9}" type="datetimeFigureOut">
              <a:rPr lang="es-ES" smtClean="0"/>
              <a:t>27/11/2017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C84BC-9A2D-4ED0-B3E7-85512AB09364}" type="slidenum">
              <a:rPr lang="es-ES" smtClean="0"/>
              <a:t>‹Nº›</a:t>
            </a:fld>
            <a:endParaRPr lang="es-ES"/>
          </a:p>
        </p:txBody>
      </p:sp>
    </p:spTree>
    <p:extLst>
      <p:ext uri="{BB962C8B-B14F-4D97-AF65-F5344CB8AC3E}">
        <p14:creationId xmlns:p14="http://schemas.microsoft.com/office/powerpoint/2010/main" val="149389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a:t>
            </a:fld>
            <a:endParaRPr lang="es-ES"/>
          </a:p>
        </p:txBody>
      </p:sp>
    </p:spTree>
    <p:extLst>
      <p:ext uri="{BB962C8B-B14F-4D97-AF65-F5344CB8AC3E}">
        <p14:creationId xmlns:p14="http://schemas.microsoft.com/office/powerpoint/2010/main" val="334150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12</a:t>
            </a:fld>
            <a:endParaRPr lang="es-ES"/>
          </a:p>
        </p:txBody>
      </p:sp>
    </p:spTree>
    <p:extLst>
      <p:ext uri="{BB962C8B-B14F-4D97-AF65-F5344CB8AC3E}">
        <p14:creationId xmlns:p14="http://schemas.microsoft.com/office/powerpoint/2010/main" val="238023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13</a:t>
            </a:fld>
            <a:endParaRPr lang="es-ES"/>
          </a:p>
        </p:txBody>
      </p:sp>
    </p:spTree>
    <p:extLst>
      <p:ext uri="{BB962C8B-B14F-4D97-AF65-F5344CB8AC3E}">
        <p14:creationId xmlns:p14="http://schemas.microsoft.com/office/powerpoint/2010/main" val="215694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15</a:t>
            </a:fld>
            <a:endParaRPr lang="es-ES"/>
          </a:p>
        </p:txBody>
      </p:sp>
    </p:spTree>
    <p:extLst>
      <p:ext uri="{BB962C8B-B14F-4D97-AF65-F5344CB8AC3E}">
        <p14:creationId xmlns:p14="http://schemas.microsoft.com/office/powerpoint/2010/main" val="263426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18</a:t>
            </a:fld>
            <a:endParaRPr lang="es-ES"/>
          </a:p>
        </p:txBody>
      </p:sp>
    </p:spTree>
    <p:extLst>
      <p:ext uri="{BB962C8B-B14F-4D97-AF65-F5344CB8AC3E}">
        <p14:creationId xmlns:p14="http://schemas.microsoft.com/office/powerpoint/2010/main" val="14338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una vez enviado los planos </a:t>
            </a:r>
            <a:r>
              <a:rPr lang="es-ES" sz="1200" dirty="0" err="1" smtClean="0"/>
              <a:t>Gerber</a:t>
            </a:r>
            <a:r>
              <a:rPr lang="es-ES" sz="1200" dirty="0" smtClean="0"/>
              <a:t> y Drill, a la </a:t>
            </a:r>
            <a:r>
              <a:rPr lang="es-ES" sz="1200" dirty="0" err="1" smtClean="0"/>
              <a:t>prototipadora</a:t>
            </a:r>
            <a:r>
              <a:rPr lang="es-ES" sz="1200" dirty="0" smtClean="0"/>
              <a:t> de PCB para que realice los cortes respectivos del diseño, se sueldan los puertos de salida y se inserta el puerto de entrada en el dispositivo y posterior se  realizan las medidas correspondientes con el Analizador de Redes Vectoriales.</a:t>
            </a:r>
          </a:p>
          <a:p>
            <a:pPr lvl="0"/>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a:t>
            </a:r>
            <a:r>
              <a:rPr lang="es-ES" sz="1200" kern="1200" dirty="0" err="1" smtClean="0">
                <a:solidFill>
                  <a:schemeClr val="tx1"/>
                </a:solidFill>
                <a:effectLst/>
                <a:latin typeface="+mn-lt"/>
                <a:ea typeface="+mn-ea"/>
                <a:cs typeface="+mn-cs"/>
              </a:rPr>
              <a:t>Parameters</a:t>
            </a:r>
            <a:endParaRPr lang="es-ES" sz="1200" kern="1200" dirty="0" smtClean="0">
              <a:solidFill>
                <a:schemeClr val="tx1"/>
              </a:solidFill>
              <a:effectLst/>
              <a:latin typeface="+mn-lt"/>
              <a:ea typeface="+mn-ea"/>
              <a:cs typeface="+mn-cs"/>
            </a:endParaRPr>
          </a:p>
          <a:p>
            <a:pPr lvl="0"/>
            <a:r>
              <a:rPr lang="es-ES" sz="1200" kern="1200" dirty="0" err="1" smtClean="0">
                <a:solidFill>
                  <a:schemeClr val="tx1"/>
                </a:solidFill>
                <a:effectLst/>
                <a:latin typeface="+mn-lt"/>
                <a:ea typeface="+mn-ea"/>
                <a:cs typeface="+mn-cs"/>
              </a:rPr>
              <a:t>Distance-To-Fault</a:t>
            </a: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Cable </a:t>
            </a:r>
            <a:r>
              <a:rPr lang="es-ES" sz="1200" kern="1200" dirty="0" err="1" smtClean="0">
                <a:solidFill>
                  <a:schemeClr val="tx1"/>
                </a:solidFill>
                <a:effectLst/>
                <a:latin typeface="+mn-lt"/>
                <a:ea typeface="+mn-ea"/>
                <a:cs typeface="+mn-cs"/>
              </a:rPr>
              <a:t>Trimming</a:t>
            </a:r>
            <a:endParaRPr lang="es-ES" sz="1200" kern="1200" dirty="0" smtClean="0">
              <a:solidFill>
                <a:schemeClr val="tx1"/>
              </a:solidFill>
              <a:effectLst/>
              <a:latin typeface="+mn-lt"/>
              <a:ea typeface="+mn-ea"/>
              <a:cs typeface="+mn-cs"/>
            </a:endParaRPr>
          </a:p>
          <a:p>
            <a:pPr lvl="0"/>
            <a:r>
              <a:rPr lang="es-ES" sz="1200" kern="1200" dirty="0" err="1" smtClean="0">
                <a:solidFill>
                  <a:schemeClr val="tx1"/>
                </a:solidFill>
                <a:effectLst/>
                <a:latin typeface="+mn-lt"/>
                <a:ea typeface="+mn-ea"/>
                <a:cs typeface="+mn-cs"/>
              </a:rPr>
              <a:t>Return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Loss</a:t>
            </a:r>
            <a:endParaRPr lang="es-ES" sz="1200" kern="1200" dirty="0" smtClean="0">
              <a:solidFill>
                <a:schemeClr val="tx1"/>
              </a:solidFill>
              <a:effectLst/>
              <a:latin typeface="+mn-lt"/>
              <a:ea typeface="+mn-ea"/>
              <a:cs typeface="+mn-cs"/>
            </a:endParaRPr>
          </a:p>
          <a:p>
            <a:pPr lvl="0"/>
            <a:r>
              <a:rPr lang="es-ES" sz="1200" kern="1200" dirty="0" err="1" smtClean="0">
                <a:solidFill>
                  <a:schemeClr val="tx1"/>
                </a:solidFill>
                <a:effectLst/>
                <a:latin typeface="+mn-lt"/>
                <a:ea typeface="+mn-ea"/>
                <a:cs typeface="+mn-cs"/>
              </a:rPr>
              <a:t>Insertion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Loss</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Gain</a:t>
            </a:r>
            <a:endParaRPr lang="es-ES" sz="1200" kern="1200" dirty="0" smtClean="0">
              <a:solidFill>
                <a:schemeClr val="tx1"/>
              </a:solidFill>
              <a:effectLst/>
              <a:latin typeface="+mn-lt"/>
              <a:ea typeface="+mn-ea"/>
              <a:cs typeface="+mn-cs"/>
            </a:endParaRPr>
          </a:p>
          <a:p>
            <a:pPr lvl="0"/>
            <a:r>
              <a:rPr lang="es-ES" sz="1200" kern="1200" dirty="0" err="1" smtClean="0">
                <a:solidFill>
                  <a:schemeClr val="tx1"/>
                </a:solidFill>
                <a:effectLst/>
                <a:latin typeface="+mn-lt"/>
                <a:ea typeface="+mn-ea"/>
                <a:cs typeface="+mn-cs"/>
              </a:rPr>
              <a:t>Interference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Analysis</a:t>
            </a:r>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Power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Measurements</a:t>
            </a:r>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22</a:t>
            </a:fld>
            <a:endParaRPr lang="es-ES"/>
          </a:p>
        </p:txBody>
      </p:sp>
    </p:spTree>
    <p:extLst>
      <p:ext uri="{BB962C8B-B14F-4D97-AF65-F5344CB8AC3E}">
        <p14:creationId xmlns:p14="http://schemas.microsoft.com/office/powerpoint/2010/main" val="166705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23</a:t>
            </a:fld>
            <a:endParaRPr lang="es-ES"/>
          </a:p>
        </p:txBody>
      </p:sp>
    </p:spTree>
    <p:extLst>
      <p:ext uri="{BB962C8B-B14F-4D97-AF65-F5344CB8AC3E}">
        <p14:creationId xmlns:p14="http://schemas.microsoft.com/office/powerpoint/2010/main" val="350295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24</a:t>
            </a:fld>
            <a:endParaRPr lang="es-ES"/>
          </a:p>
        </p:txBody>
      </p:sp>
    </p:spTree>
    <p:extLst>
      <p:ext uri="{BB962C8B-B14F-4D97-AF65-F5344CB8AC3E}">
        <p14:creationId xmlns:p14="http://schemas.microsoft.com/office/powerpoint/2010/main" val="88234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25</a:t>
            </a:fld>
            <a:endParaRPr lang="es-ES"/>
          </a:p>
        </p:txBody>
      </p:sp>
    </p:spTree>
    <p:extLst>
      <p:ext uri="{BB962C8B-B14F-4D97-AF65-F5344CB8AC3E}">
        <p14:creationId xmlns:p14="http://schemas.microsoft.com/office/powerpoint/2010/main" val="349981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30</a:t>
            </a:fld>
            <a:endParaRPr lang="es-ES"/>
          </a:p>
        </p:txBody>
      </p:sp>
    </p:spTree>
    <p:extLst>
      <p:ext uri="{BB962C8B-B14F-4D97-AF65-F5344CB8AC3E}">
        <p14:creationId xmlns:p14="http://schemas.microsoft.com/office/powerpoint/2010/main" val="3666706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31</a:t>
            </a:fld>
            <a:endParaRPr lang="es-ES"/>
          </a:p>
        </p:txBody>
      </p:sp>
    </p:spTree>
    <p:extLst>
      <p:ext uri="{BB962C8B-B14F-4D97-AF65-F5344CB8AC3E}">
        <p14:creationId xmlns:p14="http://schemas.microsoft.com/office/powerpoint/2010/main" val="77377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a:t>
            </a:fld>
            <a:endParaRPr lang="es-ES"/>
          </a:p>
        </p:txBody>
      </p:sp>
    </p:spTree>
    <p:extLst>
      <p:ext uri="{BB962C8B-B14F-4D97-AF65-F5344CB8AC3E}">
        <p14:creationId xmlns:p14="http://schemas.microsoft.com/office/powerpoint/2010/main" val="4177548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32</a:t>
            </a:fld>
            <a:endParaRPr lang="es-ES"/>
          </a:p>
        </p:txBody>
      </p:sp>
    </p:spTree>
    <p:extLst>
      <p:ext uri="{BB962C8B-B14F-4D97-AF65-F5344CB8AC3E}">
        <p14:creationId xmlns:p14="http://schemas.microsoft.com/office/powerpoint/2010/main" val="391393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33</a:t>
            </a:fld>
            <a:endParaRPr lang="es-ES"/>
          </a:p>
        </p:txBody>
      </p:sp>
    </p:spTree>
    <p:extLst>
      <p:ext uri="{BB962C8B-B14F-4D97-AF65-F5344CB8AC3E}">
        <p14:creationId xmlns:p14="http://schemas.microsoft.com/office/powerpoint/2010/main" val="344137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34</a:t>
            </a:fld>
            <a:endParaRPr lang="es-ES"/>
          </a:p>
        </p:txBody>
      </p:sp>
    </p:spTree>
    <p:extLst>
      <p:ext uri="{BB962C8B-B14F-4D97-AF65-F5344CB8AC3E}">
        <p14:creationId xmlns:p14="http://schemas.microsoft.com/office/powerpoint/2010/main" val="414377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35</a:t>
            </a:fld>
            <a:endParaRPr lang="es-ES"/>
          </a:p>
        </p:txBody>
      </p:sp>
    </p:spTree>
    <p:extLst>
      <p:ext uri="{BB962C8B-B14F-4D97-AF65-F5344CB8AC3E}">
        <p14:creationId xmlns:p14="http://schemas.microsoft.com/office/powerpoint/2010/main" val="4245351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𝐵𝑊</m:t>
                      </m:r>
                      <m:r>
                        <a:rPr lang="es-ES" i="0">
                          <a:latin typeface="Cambria Math" panose="02040503050406030204" pitchFamily="18" charset="0"/>
                        </a:rPr>
                        <m:t>=17.</m:t>
                      </m:r>
                      <m:r>
                        <a:rPr lang="es-ES" b="0" i="0" smtClean="0">
                          <a:latin typeface="Cambria Math" panose="02040503050406030204" pitchFamily="18" charset="0"/>
                        </a:rPr>
                        <m:t>248</m:t>
                      </m:r>
                      <m:r>
                        <a:rPr lang="es-ES" i="0">
                          <a:latin typeface="Cambria Math" panose="02040503050406030204" pitchFamily="18" charset="0"/>
                        </a:rPr>
                        <m:t> </m:t>
                      </m:r>
                      <m:r>
                        <a:rPr lang="es-ES" i="1">
                          <a:latin typeface="Cambria Math" panose="02040503050406030204" pitchFamily="18" charset="0"/>
                        </a:rPr>
                        <m:t>𝐺𝐻𝑧</m:t>
                      </m:r>
                      <m:r>
                        <a:rPr lang="es-ES" i="0">
                          <a:latin typeface="Cambria Math" panose="02040503050406030204" pitchFamily="18" charset="0"/>
                        </a:rPr>
                        <m:t>−16.8</m:t>
                      </m:r>
                      <m:r>
                        <a:rPr lang="es-ES" b="0" i="0" smtClean="0">
                          <a:latin typeface="Cambria Math" panose="02040503050406030204" pitchFamily="18" charset="0"/>
                        </a:rPr>
                        <m:t>24</m:t>
                      </m:r>
                      <m:r>
                        <a:rPr lang="es-ES" i="0">
                          <a:latin typeface="Cambria Math" panose="02040503050406030204" pitchFamily="18" charset="0"/>
                        </a:rPr>
                        <m:t> </m:t>
                      </m:r>
                      <m:r>
                        <a:rPr lang="es-ES" i="1">
                          <a:latin typeface="Cambria Math" panose="02040503050406030204" pitchFamily="18" charset="0"/>
                        </a:rPr>
                        <m:t>𝐺𝐻𝑧</m:t>
                      </m:r>
                      <m:r>
                        <a:rPr lang="es-ES" i="0">
                          <a:latin typeface="Cambria Math" panose="02040503050406030204" pitchFamily="18" charset="0"/>
                        </a:rPr>
                        <m:t>=</m:t>
                      </m:r>
                      <m:r>
                        <a:rPr lang="es-ES" b="0" i="0" smtClean="0">
                          <a:latin typeface="Cambria Math" panose="02040503050406030204" pitchFamily="18" charset="0"/>
                        </a:rPr>
                        <m:t>424</m:t>
                      </m:r>
                      <m:r>
                        <a:rPr lang="es-ES" i="0">
                          <a:latin typeface="Cambria Math" panose="02040503050406030204" pitchFamily="18" charset="0"/>
                        </a:rPr>
                        <m:t> </m:t>
                      </m:r>
                      <m:r>
                        <a:rPr lang="es-ES" i="1">
                          <a:latin typeface="Cambria Math" panose="02040503050406030204" pitchFamily="18" charset="0"/>
                        </a:rPr>
                        <m:t>𝑀𝐻𝑧</m:t>
                      </m:r>
                    </m:oMath>
                  </m:oMathPara>
                </a14:m>
                <a:endParaRPr lang="es-ES" dirty="0"/>
              </a:p>
              <a:p>
                <a:endParaRPr lang="es-ES" dirty="0"/>
              </a:p>
            </p:txBody>
          </p:sp>
        </mc:Choice>
        <mc:Fallback xmlns="">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0" smtClean="0">
                    <a:latin typeface="Cambria Math" panose="02040503050406030204" pitchFamily="18" charset="0"/>
                  </a:rPr>
                  <a:t>𝐵𝑊</a:t>
                </a:r>
                <a:r>
                  <a:rPr lang="es-ES" i="0">
                    <a:latin typeface="Cambria Math" panose="02040503050406030204" pitchFamily="18" charset="0"/>
                  </a:rPr>
                  <a:t>=17.</a:t>
                </a:r>
                <a:r>
                  <a:rPr lang="es-ES" b="0" i="0" smtClean="0">
                    <a:latin typeface="Cambria Math" panose="02040503050406030204" pitchFamily="18" charset="0"/>
                  </a:rPr>
                  <a:t>248</a:t>
                </a:r>
                <a:r>
                  <a:rPr lang="es-ES" i="0">
                    <a:latin typeface="Cambria Math" panose="02040503050406030204" pitchFamily="18" charset="0"/>
                  </a:rPr>
                  <a:t> 𝐺𝐻𝑧−16.8</a:t>
                </a:r>
                <a:r>
                  <a:rPr lang="es-ES" b="0" i="0" smtClean="0">
                    <a:latin typeface="Cambria Math" panose="02040503050406030204" pitchFamily="18" charset="0"/>
                  </a:rPr>
                  <a:t>24</a:t>
                </a:r>
                <a:r>
                  <a:rPr lang="es-ES" i="0">
                    <a:latin typeface="Cambria Math" panose="02040503050406030204" pitchFamily="18" charset="0"/>
                  </a:rPr>
                  <a:t> 𝐺𝐻𝑧=</a:t>
                </a:r>
                <a:r>
                  <a:rPr lang="es-ES" b="0" i="0" smtClean="0">
                    <a:latin typeface="Cambria Math" panose="02040503050406030204" pitchFamily="18" charset="0"/>
                  </a:rPr>
                  <a:t>424</a:t>
                </a:r>
                <a:r>
                  <a:rPr lang="es-ES" i="0">
                    <a:latin typeface="Cambria Math" panose="02040503050406030204" pitchFamily="18" charset="0"/>
                  </a:rPr>
                  <a:t> 𝑀𝐻𝑧</a:t>
                </a:r>
                <a:endParaRPr lang="es-ES" dirty="0"/>
              </a:p>
              <a:p>
                <a:endParaRPr lang="es-ES" dirty="0"/>
              </a:p>
            </p:txBody>
          </p:sp>
        </mc:Fallback>
      </mc:AlternateContent>
      <p:sp>
        <p:nvSpPr>
          <p:cNvPr id="4" name="Marcador de número de diapositiva 3"/>
          <p:cNvSpPr>
            <a:spLocks noGrp="1"/>
          </p:cNvSpPr>
          <p:nvPr>
            <p:ph type="sldNum" sz="quarter" idx="10"/>
          </p:nvPr>
        </p:nvSpPr>
        <p:spPr/>
        <p:txBody>
          <a:bodyPr/>
          <a:lstStyle/>
          <a:p>
            <a:fld id="{02EC84BC-9A2D-4ED0-B3E7-85512AB09364}" type="slidenum">
              <a:rPr lang="es-ES" smtClean="0"/>
              <a:t>37</a:t>
            </a:fld>
            <a:endParaRPr lang="es-ES"/>
          </a:p>
        </p:txBody>
      </p:sp>
    </p:spTree>
    <p:extLst>
      <p:ext uri="{BB962C8B-B14F-4D97-AF65-F5344CB8AC3E}">
        <p14:creationId xmlns:p14="http://schemas.microsoft.com/office/powerpoint/2010/main" val="3658743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39</a:t>
            </a:fld>
            <a:endParaRPr lang="es-ES"/>
          </a:p>
        </p:txBody>
      </p:sp>
    </p:spTree>
    <p:extLst>
      <p:ext uri="{BB962C8B-B14F-4D97-AF65-F5344CB8AC3E}">
        <p14:creationId xmlns:p14="http://schemas.microsoft.com/office/powerpoint/2010/main" val="189240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41</a:t>
            </a:fld>
            <a:endParaRPr lang="es-ES"/>
          </a:p>
        </p:txBody>
      </p:sp>
    </p:spTree>
    <p:extLst>
      <p:ext uri="{BB962C8B-B14F-4D97-AF65-F5344CB8AC3E}">
        <p14:creationId xmlns:p14="http://schemas.microsoft.com/office/powerpoint/2010/main" val="4095487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42</a:t>
            </a:fld>
            <a:endParaRPr lang="es-ES"/>
          </a:p>
        </p:txBody>
      </p:sp>
    </p:spTree>
    <p:extLst>
      <p:ext uri="{BB962C8B-B14F-4D97-AF65-F5344CB8AC3E}">
        <p14:creationId xmlns:p14="http://schemas.microsoft.com/office/powerpoint/2010/main" val="79275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44</a:t>
            </a:fld>
            <a:endParaRPr lang="es-ES"/>
          </a:p>
        </p:txBody>
      </p:sp>
    </p:spTree>
    <p:extLst>
      <p:ext uri="{BB962C8B-B14F-4D97-AF65-F5344CB8AC3E}">
        <p14:creationId xmlns:p14="http://schemas.microsoft.com/office/powerpoint/2010/main" val="170012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4</a:t>
            </a:fld>
            <a:endParaRPr lang="es-ES"/>
          </a:p>
        </p:txBody>
      </p:sp>
    </p:spTree>
    <p:extLst>
      <p:ext uri="{BB962C8B-B14F-4D97-AF65-F5344CB8AC3E}">
        <p14:creationId xmlns:p14="http://schemas.microsoft.com/office/powerpoint/2010/main" val="148590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5</a:t>
            </a:fld>
            <a:endParaRPr lang="es-ES"/>
          </a:p>
        </p:txBody>
      </p:sp>
    </p:spTree>
    <p:extLst>
      <p:ext uri="{BB962C8B-B14F-4D97-AF65-F5344CB8AC3E}">
        <p14:creationId xmlns:p14="http://schemas.microsoft.com/office/powerpoint/2010/main" val="134067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solidFill>
                  <a:schemeClr val="bg2">
                    <a:lumMod val="50000"/>
                  </a:schemeClr>
                </a:solidFill>
                <a:latin typeface="Arial" charset="0"/>
                <a:ea typeface="Arial" charset="0"/>
                <a:cs typeface="Arial" charset="0"/>
              </a:rPr>
              <a:t>,</a:t>
            </a:r>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6</a:t>
            </a:fld>
            <a:endParaRPr lang="es-ES"/>
          </a:p>
        </p:txBody>
      </p:sp>
    </p:spTree>
    <p:extLst>
      <p:ext uri="{BB962C8B-B14F-4D97-AF65-F5344CB8AC3E}">
        <p14:creationId xmlns:p14="http://schemas.microsoft.com/office/powerpoint/2010/main" val="61452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7</a:t>
            </a:fld>
            <a:endParaRPr lang="es-ES"/>
          </a:p>
        </p:txBody>
      </p:sp>
    </p:spTree>
    <p:extLst>
      <p:ext uri="{BB962C8B-B14F-4D97-AF65-F5344CB8AC3E}">
        <p14:creationId xmlns:p14="http://schemas.microsoft.com/office/powerpoint/2010/main" val="247992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2EC84BC-9A2D-4ED0-B3E7-85512AB09364}" type="slidenum">
              <a:rPr lang="es-ES" smtClean="0"/>
              <a:t>9</a:t>
            </a:fld>
            <a:endParaRPr lang="es-ES"/>
          </a:p>
        </p:txBody>
      </p:sp>
    </p:spTree>
    <p:extLst>
      <p:ext uri="{BB962C8B-B14F-4D97-AF65-F5344CB8AC3E}">
        <p14:creationId xmlns:p14="http://schemas.microsoft.com/office/powerpoint/2010/main" val="382535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10</a:t>
            </a:fld>
            <a:endParaRPr lang="es-ES"/>
          </a:p>
        </p:txBody>
      </p:sp>
    </p:spTree>
    <p:extLst>
      <p:ext uri="{BB962C8B-B14F-4D97-AF65-F5344CB8AC3E}">
        <p14:creationId xmlns:p14="http://schemas.microsoft.com/office/powerpoint/2010/main" val="154631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11</a:t>
            </a:fld>
            <a:endParaRPr lang="es-ES"/>
          </a:p>
        </p:txBody>
      </p:sp>
    </p:spTree>
    <p:extLst>
      <p:ext uri="{BB962C8B-B14F-4D97-AF65-F5344CB8AC3E}">
        <p14:creationId xmlns:p14="http://schemas.microsoft.com/office/powerpoint/2010/main" val="178484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6AF153C-72F1-45C0-B69D-9B601D19F6B9}" type="datetimeFigureOut">
              <a:rPr lang="es-ES" smtClean="0"/>
              <a:t>27/11/2017</a:t>
            </a:fld>
            <a:endParaRPr lang="es-E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05A1430-4EE2-446B-8D37-90D73FB2A8C6}" type="slidenum">
              <a:rPr lang="es-ES" smtClean="0"/>
              <a:t>‹Nº›</a:t>
            </a:fld>
            <a:endParaRPr lang="es-E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20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AF153C-72F1-45C0-B69D-9B601D19F6B9}" type="datetimeFigureOut">
              <a:rPr lang="es-ES" smtClean="0"/>
              <a:t>27/11/2017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44167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AF153C-72F1-45C0-B69D-9B601D19F6B9}" type="datetimeFigureOut">
              <a:rPr lang="es-ES" smtClean="0"/>
              <a:t>27/11/2017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238177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AF153C-72F1-45C0-B69D-9B601D19F6B9}" type="datetimeFigureOut">
              <a:rPr lang="es-ES" smtClean="0"/>
              <a:t>27/11/2017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72231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AF153C-72F1-45C0-B69D-9B601D19F6B9}" type="datetimeFigureOut">
              <a:rPr lang="es-ES" smtClean="0"/>
              <a:t>27/11/2017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A1430-4EE2-446B-8D37-90D73FB2A8C6}" type="slidenum">
              <a:rPr lang="es-ES" smtClean="0"/>
              <a:t>‹Nº›</a:t>
            </a:fld>
            <a:endParaRPr lang="es-E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3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AF153C-72F1-45C0-B69D-9B601D19F6B9}" type="datetimeFigureOut">
              <a:rPr lang="es-ES" smtClean="0"/>
              <a:t>27/11/2017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131284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AF153C-72F1-45C0-B69D-9B601D19F6B9}" type="datetimeFigureOut">
              <a:rPr lang="es-ES" smtClean="0"/>
              <a:t>27/11/2017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53578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6AF153C-72F1-45C0-B69D-9B601D19F6B9}" type="datetimeFigureOut">
              <a:rPr lang="es-ES" smtClean="0"/>
              <a:t>27/11/2017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207615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F153C-72F1-45C0-B69D-9B601D19F6B9}" type="datetimeFigureOut">
              <a:rPr lang="es-ES" smtClean="0"/>
              <a:t>27/11/2017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379481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AF153C-72F1-45C0-B69D-9B601D19F6B9}" type="datetimeFigureOut">
              <a:rPr lang="es-ES" smtClean="0"/>
              <a:t>27/11/2017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12127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AF153C-72F1-45C0-B69D-9B601D19F6B9}" type="datetimeFigureOut">
              <a:rPr lang="es-ES" smtClean="0"/>
              <a:t>27/11/2017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5A1430-4EE2-446B-8D37-90D73FB2A8C6}" type="slidenum">
              <a:rPr lang="es-ES" smtClean="0"/>
              <a:t>‹Nº›</a:t>
            </a:fld>
            <a:endParaRPr lang="es-ES"/>
          </a:p>
        </p:txBody>
      </p:sp>
    </p:spTree>
    <p:extLst>
      <p:ext uri="{BB962C8B-B14F-4D97-AF65-F5344CB8AC3E}">
        <p14:creationId xmlns:p14="http://schemas.microsoft.com/office/powerpoint/2010/main" val="33679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6AF153C-72F1-45C0-B69D-9B601D19F6B9}" type="datetimeFigureOut">
              <a:rPr lang="es-ES" smtClean="0"/>
              <a:t>27/11/2017</a:t>
            </a:fld>
            <a:endParaRPr lang="es-E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05A1430-4EE2-446B-8D37-90D73FB2A8C6}" type="slidenum">
              <a:rPr lang="es-ES" smtClean="0"/>
              <a:t>‹Nº›</a:t>
            </a:fld>
            <a:endParaRPr lang="es-ES"/>
          </a:p>
        </p:txBody>
      </p:sp>
    </p:spTree>
    <p:extLst>
      <p:ext uri="{BB962C8B-B14F-4D97-AF65-F5344CB8AC3E}">
        <p14:creationId xmlns:p14="http://schemas.microsoft.com/office/powerpoint/2010/main" val="38715626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diagramColors" Target="../diagrams/colors6.xml"/><Relationship Id="rId12"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diagramData" Target="../diagrams/data6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80.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gif"/></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5.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64191"/>
          </a:xfrm>
          <a:prstGeom prst="rect">
            <a:avLst/>
          </a:prstGeom>
        </p:spPr>
      </p:pic>
      <p:sp>
        <p:nvSpPr>
          <p:cNvPr id="2" name="Título 1"/>
          <p:cNvSpPr>
            <a:spLocks noGrp="1"/>
          </p:cNvSpPr>
          <p:nvPr>
            <p:ph type="ctrTitle" idx="4294967295"/>
          </p:nvPr>
        </p:nvSpPr>
        <p:spPr>
          <a:xfrm>
            <a:off x="1450577" y="3162460"/>
            <a:ext cx="10371137" cy="1854200"/>
          </a:xfrm>
        </p:spPr>
        <p:txBody>
          <a:bodyPr>
            <a:noAutofit/>
          </a:bodyPr>
          <a:lstStyle/>
          <a:p>
            <a:pPr algn="ctr"/>
            <a:r>
              <a:rPr lang="es-ES" sz="3200" b="1" dirty="0">
                <a:solidFill>
                  <a:schemeClr val="tx1"/>
                </a:solidFill>
              </a:rPr>
              <a:t>Análisis, Diseño e Implementación de Divisores Radiales de N Puertos en la banda </a:t>
            </a:r>
            <a:r>
              <a:rPr lang="es-ES" sz="3200" b="1" dirty="0" err="1">
                <a:solidFill>
                  <a:schemeClr val="tx1"/>
                </a:solidFill>
              </a:rPr>
              <a:t>Ku</a:t>
            </a:r>
            <a:r>
              <a:rPr lang="es-ES" sz="3200" b="1" dirty="0">
                <a:solidFill>
                  <a:schemeClr val="tx1"/>
                </a:solidFill>
              </a:rPr>
              <a:t> utilizando tecnología SIW (</a:t>
            </a:r>
            <a:r>
              <a:rPr lang="es-ES" sz="3200" b="1" i="1" dirty="0" err="1">
                <a:solidFill>
                  <a:schemeClr val="tx1"/>
                </a:solidFill>
              </a:rPr>
              <a:t>Substrate</a:t>
            </a:r>
            <a:r>
              <a:rPr lang="es-ES" sz="3200" b="1" i="1" dirty="0">
                <a:solidFill>
                  <a:schemeClr val="tx1"/>
                </a:solidFill>
              </a:rPr>
              <a:t> </a:t>
            </a:r>
            <a:r>
              <a:rPr lang="es-ES" sz="3200" b="1" i="1" dirty="0" err="1">
                <a:solidFill>
                  <a:schemeClr val="tx1"/>
                </a:solidFill>
              </a:rPr>
              <a:t>Integrated</a:t>
            </a:r>
            <a:r>
              <a:rPr lang="es-ES" sz="3200" b="1" i="1" dirty="0">
                <a:solidFill>
                  <a:schemeClr val="tx1"/>
                </a:solidFill>
              </a:rPr>
              <a:t> </a:t>
            </a:r>
            <a:r>
              <a:rPr lang="es-ES" sz="3200" b="1" i="1" dirty="0" err="1">
                <a:solidFill>
                  <a:schemeClr val="tx1"/>
                </a:solidFill>
              </a:rPr>
              <a:t>Waveguide</a:t>
            </a:r>
            <a:r>
              <a:rPr lang="es-ES" sz="3200" b="1" dirty="0">
                <a:solidFill>
                  <a:schemeClr val="tx1"/>
                </a:solidFill>
              </a:rPr>
              <a:t>)</a:t>
            </a:r>
            <a:endParaRPr lang="es-EC" sz="32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4294967295"/>
          </p:nvPr>
        </p:nvSpPr>
        <p:spPr>
          <a:xfrm>
            <a:off x="2064145" y="5016660"/>
            <a:ext cx="9144000" cy="1133475"/>
          </a:xfrm>
        </p:spPr>
        <p:txBody>
          <a:bodyPr/>
          <a:lstStyle/>
          <a:p>
            <a:pPr marL="45720" indent="0" algn="ctr">
              <a:buNone/>
            </a:pPr>
            <a:r>
              <a:rPr lang="es-EC" b="1" dirty="0" smtClean="0">
                <a:solidFill>
                  <a:schemeClr val="tx1"/>
                </a:solidFill>
              </a:rPr>
              <a:t>Mauricio Felipe </a:t>
            </a:r>
            <a:r>
              <a:rPr lang="es-EC" b="1" dirty="0" err="1" smtClean="0">
                <a:solidFill>
                  <a:schemeClr val="tx1"/>
                </a:solidFill>
              </a:rPr>
              <a:t>Calvache</a:t>
            </a:r>
            <a:r>
              <a:rPr lang="es-EC" b="1" dirty="0" smtClean="0">
                <a:solidFill>
                  <a:schemeClr val="tx1"/>
                </a:solidFill>
              </a:rPr>
              <a:t> Espín</a:t>
            </a:r>
          </a:p>
          <a:p>
            <a:pPr marL="45720" indent="0" algn="ctr">
              <a:buNone/>
            </a:pPr>
            <a:r>
              <a:rPr lang="es-EC" b="1" dirty="0" smtClean="0">
                <a:solidFill>
                  <a:schemeClr val="tx1"/>
                </a:solidFill>
              </a:rPr>
              <a:t>Director: Ing. Raúl Vinicio Haro Báez </a:t>
            </a:r>
            <a:r>
              <a:rPr lang="es-EC" b="1" smtClean="0">
                <a:solidFill>
                  <a:schemeClr val="tx1"/>
                </a:solidFill>
              </a:rPr>
              <a:t>MsC.</a:t>
            </a:r>
            <a:endParaRPr lang="es-EC" b="1" dirty="0">
              <a:solidFill>
                <a:schemeClr val="tx1"/>
              </a:solidFill>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898" y="154546"/>
            <a:ext cx="5784497" cy="1493949"/>
          </a:xfrm>
          <a:prstGeom prst="rect">
            <a:avLst/>
          </a:prstGeom>
        </p:spPr>
      </p:pic>
      <p:sp>
        <p:nvSpPr>
          <p:cNvPr id="7" name="Subtítulo 2"/>
          <p:cNvSpPr txBox="1">
            <a:spLocks/>
          </p:cNvSpPr>
          <p:nvPr/>
        </p:nvSpPr>
        <p:spPr>
          <a:xfrm>
            <a:off x="2064146" y="2067526"/>
            <a:ext cx="9144000" cy="1132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t>Departamento de Eléctrica y Electrónica </a:t>
            </a:r>
          </a:p>
          <a:p>
            <a:r>
              <a:rPr lang="es-EC" b="1" dirty="0" smtClean="0"/>
              <a:t>Carrera de Ingeniería en Electrónica y Telecomunicaciones</a:t>
            </a:r>
            <a:r>
              <a:rPr lang="es-EC" dirty="0" smtClean="0"/>
              <a:t> </a:t>
            </a:r>
            <a:endParaRPr lang="es-EC" dirty="0"/>
          </a:p>
        </p:txBody>
      </p:sp>
    </p:spTree>
    <p:extLst>
      <p:ext uri="{BB962C8B-B14F-4D97-AF65-F5344CB8AC3E}">
        <p14:creationId xmlns:p14="http://schemas.microsoft.com/office/powerpoint/2010/main" val="166654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432619"/>
            <a:ext cx="9875520" cy="1356360"/>
          </a:xfrm>
        </p:spPr>
        <p:txBody>
          <a:bodyPr/>
          <a:lstStyle/>
          <a:p>
            <a:r>
              <a:rPr lang="es-ES" b="1" dirty="0"/>
              <a:t>Marco Teórico (IV)</a:t>
            </a:r>
            <a:br>
              <a:rPr lang="es-ES" b="1" dirty="0"/>
            </a:br>
            <a:r>
              <a:rPr lang="es-ES" b="1" dirty="0" smtClean="0"/>
              <a:t>Matriz de </a:t>
            </a:r>
            <a:r>
              <a:rPr lang="es-ES" b="1" dirty="0" err="1" smtClean="0"/>
              <a:t>Scattering</a:t>
            </a:r>
            <a:endParaRPr lang="es-ES" b="1" dirty="0"/>
          </a:p>
        </p:txBody>
      </p:sp>
      <p:sp>
        <p:nvSpPr>
          <p:cNvPr id="4" name="Rectángulo 3"/>
          <p:cNvSpPr/>
          <p:nvPr/>
        </p:nvSpPr>
        <p:spPr>
          <a:xfrm>
            <a:off x="1140351" y="3444745"/>
            <a:ext cx="444418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Times New Roman" panose="02020603050405020304" pitchFamily="18" charset="0"/>
                <a:ea typeface="Calibri" panose="020F0502020204030204" pitchFamily="34" charset="0"/>
              </a:rPr>
              <a:t>El divisor </a:t>
            </a:r>
            <a:r>
              <a:rPr lang="es-ES" dirty="0" smtClean="0">
                <a:latin typeface="Times New Roman" panose="02020603050405020304" pitchFamily="18" charset="0"/>
                <a:ea typeface="Calibri" panose="020F0502020204030204" pitchFamily="34" charset="0"/>
              </a:rPr>
              <a:t>Radial por </a:t>
            </a:r>
            <a:r>
              <a:rPr lang="es-ES" dirty="0">
                <a:latin typeface="Times New Roman" panose="02020603050405020304" pitchFamily="18" charset="0"/>
                <a:ea typeface="Calibri" panose="020F0502020204030204" pitchFamily="34" charset="0"/>
              </a:rPr>
              <a:t>su estructura radial cumple con las características de ser simétrico y recíproco, por tal motivo la matriz S es igual a su </a:t>
            </a:r>
            <a:r>
              <a:rPr lang="es-ES" dirty="0" smtClean="0">
                <a:latin typeface="Times New Roman" panose="02020603050405020304" pitchFamily="18" charset="0"/>
                <a:ea typeface="Calibri" panose="020F0502020204030204" pitchFamily="34" charset="0"/>
              </a:rPr>
              <a:t>transpuesta.</a:t>
            </a:r>
            <a:endParaRPr lang="es-ES" dirty="0"/>
          </a:p>
        </p:txBody>
      </p:sp>
      <mc:AlternateContent xmlns:mc="http://schemas.openxmlformats.org/markup-compatibility/2006" xmlns:a14="http://schemas.microsoft.com/office/drawing/2010/main">
        <mc:Choice Requires="a14">
          <p:sp>
            <p:nvSpPr>
              <p:cNvPr id="5" name="Rectángulo 4"/>
              <p:cNvSpPr/>
              <p:nvPr/>
            </p:nvSpPr>
            <p:spPr>
              <a:xfrm>
                <a:off x="6587636" y="2966241"/>
                <a:ext cx="3738011" cy="17369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S</m:t>
                      </m:r>
                      <m:r>
                        <a:rPr lang="es-ES">
                          <a:latin typeface="Cambria Math" panose="02040503050406030204" pitchFamily="18" charset="0"/>
                        </a:rPr>
                        <m:t>=</m:t>
                      </m:r>
                      <m:d>
                        <m:dPr>
                          <m:begChr m:val="["/>
                          <m:endChr m:val="]"/>
                          <m:ctrlPr>
                            <a:rPr lang="es-ES" i="1">
                              <a:latin typeface="Cambria Math" panose="02040503050406030204" pitchFamily="18" charset="0"/>
                            </a:rPr>
                          </m:ctrlPr>
                        </m:dPr>
                        <m:e>
                          <m:m>
                            <m:mPr>
                              <m:mcs>
                                <m:mc>
                                  <m:mcPr>
                                    <m:count m:val="3"/>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11</m:t>
                                    </m:r>
                                  </m:sub>
                                </m:sSub>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e>
                                <m:m>
                                  <m:mPr>
                                    <m:mcs>
                                      <m:mc>
                                        <m:mcPr>
                                          <m:count m:val="3"/>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m:t>
                                            </m:r>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mr>
                                      </m:m>
                                    </m:e>
                                  </m:mr>
                                </m:m>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22</m:t>
                                    </m:r>
                                  </m:sub>
                                </m:sSub>
                              </m:e>
                              <m:e>
                                <m:m>
                                  <m:mPr>
                                    <m:mcs>
                                      <m:mc>
                                        <m:mcPr>
                                          <m:count m:val="3"/>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m:t>
                                            </m:r>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
                                    </m:e>
                                  </m:mr>
                                </m:m>
                              </m:e>
                            </m:mr>
                            <m:mr>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m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mr>
                                      </m:m>
                                    </m:e>
                                  </m:mr>
                                </m:m>
                              </m:e>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
                                    </m:e>
                                  </m:mr>
                                </m:m>
                              </m:e>
                              <m:e>
                                <m:m>
                                  <m:mPr>
                                    <m:mcs>
                                      <m:mc>
                                        <m:mcPr>
                                          <m:count m:val="3"/>
                                          <m:mcJc m:val="center"/>
                                        </m:mcPr>
                                      </m:mc>
                                    </m:mcs>
                                    <m:ctrlPr>
                                      <a:rPr lang="es-ES" i="1">
                                        <a:latin typeface="Cambria Math" panose="02040503050406030204" pitchFamily="18" charset="0"/>
                                      </a:rPr>
                                    </m:ctrlPr>
                                  </m:mPr>
                                  <m:mr>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22</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
                                          </m:e>
                                        </m:mr>
                                      </m:m>
                                    </m:e>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22</m:t>
                                                </m:r>
                                              </m:sub>
                                            </m:sSub>
                                          </m:e>
                                        </m:m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
                                          </m:e>
                                        </m:mr>
                                      </m:m>
                                    </m:e>
                                    <m:e>
                                      <m:m>
                                        <m:mPr>
                                          <m:mcs>
                                            <m:mc>
                                              <m:mcPr>
                                                <m:count m:val="2"/>
                                                <m:mcJc m:val="center"/>
                                              </m:mcPr>
                                            </m:mc>
                                          </m:mcs>
                                          <m:ctrlPr>
                                            <a:rPr lang="es-ES" i="1">
                                              <a:latin typeface="Cambria Math" panose="02040503050406030204" pitchFamily="18" charset="0"/>
                                            </a:rPr>
                                          </m:ctrlPr>
                                        </m:mP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r>
                                                    <a:rPr lang="es-ES" i="0">
                                                      <a:latin typeface="Cambria Math" panose="02040503050406030204" pitchFamily="18" charset="0"/>
                                                    </a:rPr>
                                                    <m:t>⋯</m:t>
                                                  </m:r>
                                                </m:e>
                                              </m:m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r>
                                                          <a:rPr lang="es-ES" i="0">
                                                            <a:latin typeface="Cambria Math" panose="02040503050406030204" pitchFamily="18" charset="0"/>
                                                          </a:rPr>
                                                          <m:t>⋯</m:t>
                                                        </m:r>
                                                      </m:e>
                                                    </m:mr>
                                                  </m:m>
                                                </m:e>
                                              </m:mr>
                                            </m:m>
                                          </m:e>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mr>
                                              <m:m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22</m:t>
                                                            </m:r>
                                                          </m:sub>
                                                        </m:sSub>
                                                      </m:e>
                                                    </m:mr>
                                                  </m:m>
                                                </m:e>
                                              </m:mr>
                                            </m:m>
                                          </m:e>
                                        </m:mr>
                                      </m:m>
                                    </m:e>
                                  </m:mr>
                                </m:m>
                              </m:e>
                            </m:mr>
                          </m:m>
                        </m:e>
                      </m:d>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6587636" y="2966241"/>
                <a:ext cx="3738011" cy="17369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830575" y="4991457"/>
                <a:ext cx="8495072" cy="4596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𝐴𝑐𝑜𝑝𝑙𝑎𝑚𝑖𝑒𝑛𝑡𝑜</m:t>
                      </m:r>
                      <m:r>
                        <a:rPr lang="es-ES" i="0">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sSup>
                            <m:sSupPr>
                              <m:ctrlPr>
                                <a:rPr lang="es-ES" i="1">
                                  <a:latin typeface="Cambria Math" panose="02040503050406030204" pitchFamily="18" charset="0"/>
                                </a:rPr>
                              </m:ctrlPr>
                            </m:sSupPr>
                            <m:e>
                              <m:d>
                                <m:dPr>
                                  <m:begChr m:val="|"/>
                                  <m:endChr m:val="|"/>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m:t>
                                      </m:r>
                                      <m:r>
                                        <a:rPr lang="es-ES" i="1">
                                          <a:latin typeface="Cambria Math" panose="02040503050406030204" pitchFamily="18" charset="0"/>
                                        </a:rPr>
                                        <m:t>𝑖</m:t>
                                      </m:r>
                                    </m:sub>
                                  </m:sSub>
                                </m:e>
                              </m:d>
                            </m:e>
                            <m:sup>
                              <m:r>
                                <a:rPr lang="es-ES" i="0">
                                  <a:latin typeface="Cambria Math" panose="02040503050406030204" pitchFamily="18" charset="0"/>
                                </a:rPr>
                                <m:t>2</m:t>
                              </m:r>
                            </m:sup>
                          </m:sSup>
                          <m:r>
                            <a:rPr lang="es-ES" i="0">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sSup>
                                <m:sSupPr>
                                  <m:ctrlPr>
                                    <a:rPr lang="es-ES" i="1">
                                      <a:latin typeface="Cambria Math" panose="02040503050406030204" pitchFamily="18" charset="0"/>
                                    </a:rPr>
                                  </m:ctrlPr>
                                </m:sSupPr>
                                <m:e>
                                  <m:d>
                                    <m:dPr>
                                      <m:begChr m:val="|"/>
                                      <m:endChr m:val="|"/>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d>
                                </m:e>
                                <m:sup>
                                  <m:r>
                                    <a:rPr lang="es-ES" i="0">
                                      <a:latin typeface="Cambria Math" panose="02040503050406030204" pitchFamily="18" charset="0"/>
                                    </a:rPr>
                                    <m:t>2</m:t>
                                  </m:r>
                                </m:sup>
                              </m:sSup>
                              <m:r>
                                <a:rPr lang="es-ES" i="0">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r>
                                    <a:rPr lang="es-ES" i="1">
                                      <a:latin typeface="Cambria Math" panose="02040503050406030204" pitchFamily="18" charset="0"/>
                                    </a:rPr>
                                    <m:t>𝑁</m:t>
                                  </m:r>
                                  <m:r>
                                    <a:rPr lang="es-ES" i="0">
                                      <a:latin typeface="Cambria Math" panose="02040503050406030204" pitchFamily="18" charset="0"/>
                                    </a:rPr>
                                    <m:t>   </m:t>
                                  </m:r>
                                  <m:r>
                                    <a:rPr lang="es-ES" i="1">
                                      <a:latin typeface="Cambria Math" panose="02040503050406030204" pitchFamily="18" charset="0"/>
                                    </a:rPr>
                                    <m:t>𝑖</m:t>
                                  </m:r>
                                  <m:r>
                                    <a:rPr lang="es-ES" i="0">
                                      <a:latin typeface="Cambria Math" panose="02040503050406030204" pitchFamily="18" charset="0"/>
                                    </a:rPr>
                                    <m:t>=3,…,</m:t>
                                  </m:r>
                                  <m:r>
                                    <a:rPr lang="es-ES" i="1">
                                      <a:latin typeface="Cambria Math" panose="02040503050406030204" pitchFamily="18" charset="0"/>
                                    </a:rPr>
                                    <m:t>𝑁</m:t>
                                  </m:r>
                                  <m:r>
                                    <a:rPr lang="es-ES" i="0">
                                      <a:latin typeface="Cambria Math" panose="02040503050406030204" pitchFamily="18" charset="0"/>
                                    </a:rPr>
                                    <m:t>+1</m:t>
                                  </m:r>
                                </m:e>
                              </m:func>
                            </m:e>
                          </m:func>
                        </m:e>
                      </m:func>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1830575" y="4991457"/>
                <a:ext cx="8495072" cy="459678"/>
              </a:xfrm>
              <a:prstGeom prst="rect">
                <a:avLst/>
              </a:prstGeom>
              <a:blipFill rotWithShape="0">
                <a:blip r:embed="rId4"/>
                <a:stretch>
                  <a:fillRect b="-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712164" y="5952631"/>
                <a:ext cx="8996517" cy="4660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𝐴𝑖𝑠𝑙𝑎𝑚𝑖𝑒𝑛𝑡𝑜</m:t>
                      </m:r>
                      <m:r>
                        <a:rPr lang="es-ES" i="0">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sSup>
                            <m:sSupPr>
                              <m:ctrlPr>
                                <a:rPr lang="es-ES" i="1">
                                  <a:latin typeface="Cambria Math" panose="02040503050406030204" pitchFamily="18" charset="0"/>
                                </a:rPr>
                              </m:ctrlPr>
                            </m:sSupPr>
                            <m:e>
                              <m:d>
                                <m:dPr>
                                  <m:begChr m:val="|"/>
                                  <m:endChr m:val="|"/>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𝑖𝑗</m:t>
                                      </m:r>
                                    </m:sub>
                                  </m:sSub>
                                </m:e>
                              </m:d>
                            </m:e>
                            <m:sup>
                              <m:r>
                                <a:rPr lang="es-ES" i="0">
                                  <a:latin typeface="Cambria Math" panose="02040503050406030204" pitchFamily="18" charset="0"/>
                                </a:rPr>
                                <m:t>2</m:t>
                              </m:r>
                            </m:sup>
                          </m:sSup>
                          <m:r>
                            <a:rPr lang="es-ES" i="0">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sSup>
                                <m:sSupPr>
                                  <m:ctrlPr>
                                    <a:rPr lang="es-ES" i="1">
                                      <a:latin typeface="Cambria Math" panose="02040503050406030204" pitchFamily="18" charset="0"/>
                                    </a:rPr>
                                  </m:ctrlPr>
                                </m:sSupPr>
                                <m:e>
                                  <m:d>
                                    <m:dPr>
                                      <m:begChr m:val="|"/>
                                      <m:endChr m:val="|"/>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23</m:t>
                                          </m:r>
                                        </m:sub>
                                      </m:sSub>
                                    </m:e>
                                  </m:d>
                                </m:e>
                                <m:sup>
                                  <m:r>
                                    <a:rPr lang="es-ES" i="0">
                                      <a:latin typeface="Cambria Math" panose="02040503050406030204" pitchFamily="18" charset="0"/>
                                    </a:rPr>
                                    <m:t>2</m:t>
                                  </m:r>
                                </m:sup>
                              </m:sSup>
                              <m:r>
                                <a:rPr lang="es-ES" i="0">
                                  <a:latin typeface="Cambria Math" panose="02040503050406030204" pitchFamily="18" charset="0"/>
                                </a:rPr>
                                <m:t>=−20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r>
                                    <a:rPr lang="es-ES" i="1">
                                      <a:latin typeface="Cambria Math" panose="02040503050406030204" pitchFamily="18" charset="0"/>
                                    </a:rPr>
                                    <m:t>𝑁</m:t>
                                  </m:r>
                                  <m:r>
                                    <a:rPr lang="es-ES" i="0">
                                      <a:latin typeface="Cambria Math" panose="02040503050406030204" pitchFamily="18" charset="0"/>
                                    </a:rPr>
                                    <m:t>   </m:t>
                                  </m:r>
                                  <m:r>
                                    <a:rPr lang="es-ES" i="1">
                                      <a:latin typeface="Cambria Math" panose="02040503050406030204" pitchFamily="18" charset="0"/>
                                    </a:rPr>
                                    <m:t>𝑖</m:t>
                                  </m:r>
                                  <m:r>
                                    <a:rPr lang="es-ES" i="0">
                                      <a:latin typeface="Cambria Math" panose="02040503050406030204" pitchFamily="18" charset="0"/>
                                    </a:rPr>
                                    <m:t>,</m:t>
                                  </m:r>
                                  <m:r>
                                    <a:rPr lang="es-ES" i="1">
                                      <a:latin typeface="Cambria Math" panose="02040503050406030204" pitchFamily="18" charset="0"/>
                                    </a:rPr>
                                    <m:t>𝑗</m:t>
                                  </m:r>
                                  <m:r>
                                    <a:rPr lang="es-ES" i="0">
                                      <a:latin typeface="Cambria Math" panose="02040503050406030204" pitchFamily="18" charset="0"/>
                                    </a:rPr>
                                    <m:t>=2,…,</m:t>
                                  </m:r>
                                  <m:r>
                                    <a:rPr lang="es-ES" i="1">
                                      <a:latin typeface="Cambria Math" panose="02040503050406030204" pitchFamily="18" charset="0"/>
                                    </a:rPr>
                                    <m:t>𝑁</m:t>
                                  </m:r>
                                  <m:r>
                                    <a:rPr lang="es-ES" i="0">
                                      <a:latin typeface="Cambria Math" panose="02040503050406030204" pitchFamily="18" charset="0"/>
                                    </a:rPr>
                                    <m:t>+1</m:t>
                                  </m:r>
                                </m:e>
                              </m:func>
                            </m:e>
                          </m:func>
                        </m:e>
                      </m:func>
                      <m:r>
                        <a:rPr lang="es-ES" i="0">
                          <a:latin typeface="Cambria Math" panose="02040503050406030204" pitchFamily="18" charset="0"/>
                        </a:rPr>
                        <m:t>, </m:t>
                      </m:r>
                      <m:r>
                        <a:rPr lang="es-ES" i="1">
                          <a:latin typeface="Cambria Math" panose="02040503050406030204" pitchFamily="18" charset="0"/>
                        </a:rPr>
                        <m:t>𝑖</m:t>
                      </m:r>
                      <m:r>
                        <a:rPr lang="es-ES" i="0">
                          <a:latin typeface="Cambria Math" panose="02040503050406030204" pitchFamily="18" charset="0"/>
                        </a:rPr>
                        <m:t>≠</m:t>
                      </m:r>
                      <m:r>
                        <a:rPr lang="es-ES" i="1">
                          <a:latin typeface="Cambria Math" panose="02040503050406030204" pitchFamily="18" charset="0"/>
                        </a:rPr>
                        <m:t>𝑗</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1712164" y="5952631"/>
                <a:ext cx="8996517" cy="466090"/>
              </a:xfrm>
              <a:prstGeom prst="rect">
                <a:avLst/>
              </a:prstGeom>
              <a:blipFill rotWithShape="0">
                <a:blip r:embed="rId5"/>
                <a:stretch>
                  <a:fillRect b="-64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938683" y="1961256"/>
                <a:ext cx="2652842" cy="1137106"/>
              </a:xfrm>
              <a:prstGeom prst="rect">
                <a:avLst/>
              </a:prstGeom>
            </p:spPr>
            <p:txBody>
              <a:bodyPr wrap="none">
                <a:spAutoFit/>
              </a:bodyPr>
              <a:lstStyle/>
              <a:p>
                <a:r>
                  <a:rPr lang="es-ES" dirty="0" smtClean="0"/>
                  <a:t>S =</a:t>
                </a:r>
                <a14:m>
                  <m:oMath xmlns:m="http://schemas.openxmlformats.org/officeDocument/2006/math">
                    <m:r>
                      <a:rPr lang="es-ES" b="0" i="0" smtClean="0">
                        <a:latin typeface="Cambria Math" panose="02040503050406030204" pitchFamily="18" charset="0"/>
                      </a:rPr>
                      <m:t> </m:t>
                    </m:r>
                    <m:d>
                      <m:dPr>
                        <m:begChr m:val="["/>
                        <m:endChr m:val="]"/>
                        <m:ctrlPr>
                          <a:rPr lang="es-ES" i="1">
                            <a:latin typeface="Cambria Math" panose="02040503050406030204" pitchFamily="18" charset="0"/>
                          </a:rPr>
                        </m:ctrlPr>
                      </m:dPr>
                      <m:e>
                        <m:m>
                          <m:mPr>
                            <m:mcs>
                              <m:mc>
                                <m:mcPr>
                                  <m:count m:val="3"/>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11</m:t>
                                  </m:r>
                                </m:sub>
                              </m:sSub>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12</m:t>
                                  </m:r>
                                </m:sub>
                              </m:sSub>
                            </m:e>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m:t>
                                    </m:r>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1</m:t>
                                        </m:r>
                                        <m:r>
                                          <a:rPr lang="es-ES" i="1">
                                            <a:latin typeface="Cambria Math" panose="02040503050406030204" pitchFamily="18" charset="0"/>
                                          </a:rPr>
                                          <m:t>𝑁</m:t>
                                        </m:r>
                                      </m:sub>
                                    </m:sSub>
                                  </m:e>
                                </m:mr>
                              </m:m>
                            </m:e>
                          </m:m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21</m:t>
                                  </m:r>
                                </m:sub>
                              </m:sSub>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0">
                                      <a:latin typeface="Cambria Math" panose="02040503050406030204" pitchFamily="18" charset="0"/>
                                    </a:rPr>
                                    <m:t>22</m:t>
                                  </m:r>
                                </m:sub>
                              </m:sSub>
                            </m:e>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m:t>
                                    </m:r>
                                  </m:e>
                                  <m:e>
                                    <m:r>
                                      <a:rPr lang="es-ES" i="0">
                                        <a:latin typeface="Cambria Math" panose="02040503050406030204" pitchFamily="18" charset="0"/>
                                      </a:rPr>
                                      <m:t>⋮</m:t>
                                    </m:r>
                                  </m:e>
                                </m:mr>
                              </m:m>
                            </m:e>
                          </m:mr>
                          <m:mr>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𝑁</m:t>
                                        </m:r>
                                        <m:r>
                                          <a:rPr lang="es-ES" i="0">
                                            <a:latin typeface="Cambria Math" panose="02040503050406030204" pitchFamily="18" charset="0"/>
                                          </a:rPr>
                                          <m:t>1</m:t>
                                        </m:r>
                                      </m:sub>
                                    </m:sSub>
                                  </m:e>
                                </m:mr>
                                <m:mr>
                                  <m:e>
                                    <m:r>
                                      <a:rPr lang="es-ES" i="0">
                                        <a:latin typeface="Cambria Math" panose="02040503050406030204" pitchFamily="18" charset="0"/>
                                      </a:rPr>
                                      <m:t>⋮</m:t>
                                    </m:r>
                                  </m:e>
                                </m:mr>
                              </m:m>
                            </m:e>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m:t>
                                    </m:r>
                                  </m:e>
                                </m:mr>
                                <m:mr>
                                  <m:e>
                                    <m:r>
                                      <a:rPr lang="es-ES" i="0">
                                        <a:latin typeface="Cambria Math" panose="02040503050406030204" pitchFamily="18" charset="0"/>
                                      </a:rPr>
                                      <m:t>⋯</m:t>
                                    </m:r>
                                  </m:e>
                                </m:mr>
                              </m:m>
                            </m:e>
                            <m:e>
                              <m:m>
                                <m:mPr>
                                  <m:mcs>
                                    <m:mc>
                                      <m:mcPr>
                                        <m:count m:val="1"/>
                                        <m:mcJc m:val="center"/>
                                      </m:mcPr>
                                    </m:mc>
                                  </m:mcs>
                                  <m:ctrlPr>
                                    <a:rPr lang="es-ES" i="1">
                                      <a:latin typeface="Cambria Math" panose="02040503050406030204" pitchFamily="18" charset="0"/>
                                    </a:rPr>
                                  </m:ctrlPr>
                                </m:mPr>
                                <m:mr>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m:t>
                                          </m:r>
                                        </m:e>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𝑁𝑁</m:t>
                                              </m:r>
                                            </m:sub>
                                          </m:sSub>
                                        </m:e>
                                      </m:mr>
                                    </m:m>
                                  </m:e>
                                </m:mr>
                                <m:mr>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m:t>
                                          </m:r>
                                        </m:e>
                                        <m:e>
                                          <m:r>
                                            <a:rPr lang="es-ES" i="0">
                                              <a:latin typeface="Cambria Math" panose="02040503050406030204" pitchFamily="18" charset="0"/>
                                            </a:rPr>
                                            <m:t>⋮</m:t>
                                          </m:r>
                                        </m:e>
                                      </m:mr>
                                    </m:m>
                                  </m:e>
                                </m:mr>
                              </m:m>
                            </m:e>
                          </m:mr>
                        </m:m>
                      </m:e>
                    </m:d>
                  </m:oMath>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1938683" y="1961256"/>
                <a:ext cx="2652842" cy="1137106"/>
              </a:xfrm>
              <a:prstGeom prst="rect">
                <a:avLst/>
              </a:prstGeom>
              <a:blipFill rotWithShape="0">
                <a:blip r:embed="rId6"/>
                <a:stretch>
                  <a:fillRect l="-1839"/>
                </a:stretch>
              </a:blipFill>
            </p:spPr>
            <p:txBody>
              <a:bodyPr/>
              <a:lstStyle/>
              <a:p>
                <a:r>
                  <a:rPr lang="es-ES">
                    <a:noFill/>
                  </a:rPr>
                  <a:t> </a:t>
                </a:r>
              </a:p>
            </p:txBody>
          </p:sp>
        </mc:Fallback>
      </mc:AlternateContent>
    </p:spTree>
    <p:extLst>
      <p:ext uri="{BB962C8B-B14F-4D97-AF65-F5344CB8AC3E}">
        <p14:creationId xmlns:p14="http://schemas.microsoft.com/office/powerpoint/2010/main" val="365367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2781" y="226142"/>
            <a:ext cx="9875520" cy="1356360"/>
          </a:xfrm>
        </p:spPr>
        <p:txBody>
          <a:bodyPr/>
          <a:lstStyle/>
          <a:p>
            <a:r>
              <a:rPr lang="es-ES" b="1" dirty="0" smtClean="0"/>
              <a:t>Diseño (I)</a:t>
            </a:r>
            <a:endParaRPr lang="es-ES" b="1" dirty="0"/>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1577105047"/>
                  </p:ext>
                </p:extLst>
              </p:nvPr>
            </p:nvGraphicFramePr>
            <p:xfrm>
              <a:off x="4793226" y="712347"/>
              <a:ext cx="6386051" cy="5726607"/>
            </p:xfrm>
            <a:graphic>
              <a:graphicData uri="http://schemas.openxmlformats.org/drawingml/2006/table">
                <a:tbl>
                  <a:tblPr firstRow="1" firstCol="1" bandRow="1">
                    <a:tableStyleId>{5C22544A-7EE6-4342-B048-85BDC9FD1C3A}</a:tableStyleId>
                  </a:tblPr>
                  <a:tblGrid>
                    <a:gridCol w="1381837"/>
                    <a:gridCol w="1619486"/>
                    <a:gridCol w="3384728"/>
                  </a:tblGrid>
                  <a:tr h="247844">
                    <a:tc>
                      <a:txBody>
                        <a:bodyPr/>
                        <a:lstStyle/>
                        <a:p>
                          <a:pPr algn="ctr">
                            <a:lnSpc>
                              <a:spcPct val="150000"/>
                            </a:lnSpc>
                            <a:spcAft>
                              <a:spcPts val="0"/>
                            </a:spcAft>
                          </a:pPr>
                          <a:r>
                            <a:rPr lang="es-ES" sz="1200" dirty="0">
                              <a:effectLst/>
                            </a:rPr>
                            <a:t>Parámetro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200">
                              <a:effectLst/>
                            </a:rPr>
                            <a:t>Valor</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200" dirty="0">
                              <a:effectLst/>
                            </a:rPr>
                            <a:t>Justificación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495688">
                    <a:tc>
                      <a:txBody>
                        <a:bodyPr/>
                        <a:lstStyle/>
                        <a:p>
                          <a:pPr algn="ctr">
                            <a:lnSpc>
                              <a:spcPct val="150000"/>
                            </a:lnSpc>
                            <a:spcAft>
                              <a:spcPts val="0"/>
                            </a:spcAft>
                          </a:pPr>
                          <a:r>
                            <a:rPr lang="es-ES" sz="1200">
                              <a:effectLst/>
                            </a:rPr>
                            <a:t>Frecuencia de diseño (f)</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17 GHz</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Banda Ku (12–18 GHz)</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605967">
                    <a:tc>
                      <a:txBody>
                        <a:bodyPr/>
                        <a:lstStyle/>
                        <a:p>
                          <a:pPr algn="ctr">
                            <a:lnSpc>
                              <a:spcPct val="150000"/>
                            </a:lnSpc>
                            <a:spcAft>
                              <a:spcPts val="0"/>
                            </a:spcAft>
                          </a:pPr>
                          <a:r>
                            <a:rPr lang="es-ES" sz="1200">
                              <a:effectLst/>
                            </a:rPr>
                            <a:t>Constante dieléctrica (</a:t>
                          </a:r>
                          <a14:m>
                            <m:oMath xmlns:m="http://schemas.openxmlformats.org/officeDocument/2006/math">
                              <m:sSub>
                                <m:sSubPr>
                                  <m:ctrlPr>
                                    <a:rPr lang="es-ES" sz="1200" i="1">
                                      <a:effectLst/>
                                      <a:latin typeface="Cambria Math" panose="02040503050406030204" pitchFamily="18" charset="0"/>
                                    </a:rPr>
                                  </m:ctrlPr>
                                </m:sSubPr>
                                <m:e>
                                  <m:r>
                                    <a:rPr lang="es-ES" sz="1200">
                                      <a:effectLst/>
                                      <a:latin typeface="Cambria Math" panose="02040503050406030204" pitchFamily="18" charset="0"/>
                                    </a:rPr>
                                    <m:t>𝝐</m:t>
                                  </m:r>
                                </m:e>
                                <m:sub>
                                  <m:r>
                                    <a:rPr lang="es-ES" sz="1200">
                                      <a:effectLst/>
                                      <a:latin typeface="Cambria Math" panose="02040503050406030204" pitchFamily="18" charset="0"/>
                                    </a:rPr>
                                    <m:t>𝒓</m:t>
                                  </m:r>
                                </m:sub>
                              </m:sSub>
                            </m:oMath>
                          </a14:m>
                          <a:r>
                            <a:rPr lang="es-ES" sz="12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4.4 FR-4</a:t>
                          </a:r>
                        </a:p>
                        <a:p>
                          <a:pPr algn="ctr">
                            <a:lnSpc>
                              <a:spcPct val="150000"/>
                            </a:lnSpc>
                            <a:spcAft>
                              <a:spcPts val="0"/>
                            </a:spcAft>
                          </a:pPr>
                          <a:r>
                            <a:rPr lang="es-ES" sz="1400" dirty="0">
                              <a:effectLst/>
                            </a:rPr>
                            <a:t>2.2 RT </a:t>
                          </a:r>
                          <a:r>
                            <a:rPr lang="es-ES" sz="1400" dirty="0" err="1">
                              <a:effectLst/>
                            </a:rPr>
                            <a:t>Duroid</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rowSpan="2">
                      <a:txBody>
                        <a:bodyPr/>
                        <a:lstStyle/>
                        <a:p>
                          <a:pPr algn="ctr">
                            <a:lnSpc>
                              <a:spcPct val="150000"/>
                            </a:lnSpc>
                            <a:spcAft>
                              <a:spcPts val="0"/>
                            </a:spcAft>
                          </a:pPr>
                          <a:r>
                            <a:rPr lang="es-ES" sz="1400" dirty="0">
                              <a:effectLst/>
                            </a:rPr>
                            <a:t>Valor sustrato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nchor="ctr"/>
                    </a:tc>
                  </a:tr>
                  <a:tr h="578303">
                    <a:tc>
                      <a:txBody>
                        <a:bodyPr/>
                        <a:lstStyle/>
                        <a:p>
                          <a:pPr algn="ctr">
                            <a:lnSpc>
                              <a:spcPct val="150000"/>
                            </a:lnSpc>
                            <a:spcAft>
                              <a:spcPts val="0"/>
                            </a:spcAft>
                          </a:pPr>
                          <a:r>
                            <a:rPr lang="es-ES" sz="1200">
                              <a:effectLst/>
                            </a:rPr>
                            <a:t>Altura del sustrato (h)</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1.6 mm FR-4</a:t>
                          </a:r>
                        </a:p>
                        <a:p>
                          <a:pPr algn="ctr">
                            <a:lnSpc>
                              <a:spcPct val="150000"/>
                            </a:lnSpc>
                            <a:spcAft>
                              <a:spcPts val="0"/>
                            </a:spcAft>
                          </a:pPr>
                          <a:r>
                            <a:rPr lang="es-ES" sz="1400">
                              <a:effectLst/>
                            </a:rPr>
                            <a:t>1.5 RT Duroid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vMerge="1">
                      <a:txBody>
                        <a:bodyPr/>
                        <a:lstStyle/>
                        <a:p>
                          <a:endParaRPr lang="es-ES"/>
                        </a:p>
                      </a:txBody>
                      <a:tcPr/>
                    </a:tc>
                  </a:tr>
                  <a:tr h="605967">
                    <a:tc>
                      <a:txBody>
                        <a:bodyPr/>
                        <a:lstStyle/>
                        <a:p>
                          <a:pPr algn="ctr">
                            <a:lnSpc>
                              <a:spcPct val="150000"/>
                            </a:lnSpc>
                            <a:spcAft>
                              <a:spcPts val="0"/>
                            </a:spcAft>
                          </a:pPr>
                          <a:r>
                            <a:rPr lang="es-ES" sz="1200">
                              <a:effectLst/>
                            </a:rPr>
                            <a:t>Impedancia característica(Zo)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50 Ohms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Valor nominal y frecuente de impedancia en una línea de transmisión.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867454">
                    <a:tc>
                      <a:txBody>
                        <a:bodyPr/>
                        <a:lstStyle/>
                        <a:p>
                          <a:pPr algn="ctr">
                            <a:lnSpc>
                              <a:spcPct val="150000"/>
                            </a:lnSpc>
                            <a:spcAft>
                              <a:spcPts val="0"/>
                            </a:spcAft>
                          </a:pPr>
                          <a:r>
                            <a:rPr lang="es-ES" sz="1200">
                              <a:effectLst/>
                            </a:rPr>
                            <a:t>Diámetro de las vías (d)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0,6 mm</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Diferentes tamaños de vías metalizadas para SIW entre los valores comunes están 0,4 y 0,6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605967">
                    <a:tc>
                      <a:txBody>
                        <a:bodyPr/>
                        <a:lstStyle/>
                        <a:p>
                          <a:pPr algn="ctr">
                            <a:lnSpc>
                              <a:spcPct val="150000"/>
                            </a:lnSpc>
                            <a:spcAft>
                              <a:spcPts val="0"/>
                            </a:spcAft>
                          </a:pPr>
                          <a:r>
                            <a:rPr lang="es-ES" sz="1200">
                              <a:effectLst/>
                            </a:rPr>
                            <a:t>Número de puertos de salida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8 y 10 puertos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289151">
                    <a:tc>
                      <a:txBody>
                        <a:bodyPr/>
                        <a:lstStyle/>
                        <a:p>
                          <a:pPr algn="ctr">
                            <a:lnSpc>
                              <a:spcPct val="150000"/>
                            </a:lnSpc>
                            <a:spcAft>
                              <a:spcPts val="0"/>
                            </a:spcAft>
                          </a:pPr>
                          <a:r>
                            <a:rPr lang="es-ES" sz="1200">
                              <a:effectLst/>
                            </a:rPr>
                            <a:t>Acoplamiento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9.03 y 10 (dB)</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Para 8 y 10 puertos de salida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495688">
                    <a:tc>
                      <a:txBody>
                        <a:bodyPr/>
                        <a:lstStyle/>
                        <a:p>
                          <a:pPr algn="ctr">
                            <a:lnSpc>
                              <a:spcPct val="150000"/>
                            </a:lnSpc>
                            <a:spcAft>
                              <a:spcPts val="0"/>
                            </a:spcAft>
                          </a:pPr>
                          <a:r>
                            <a:rPr lang="es-ES" sz="1200">
                              <a:effectLst/>
                            </a:rPr>
                            <a:t>Perdidas de retorno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-20 (dB)</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495688">
                    <a:tc>
                      <a:txBody>
                        <a:bodyPr/>
                        <a:lstStyle/>
                        <a:p>
                          <a:pPr algn="ctr">
                            <a:lnSpc>
                              <a:spcPct val="150000"/>
                            </a:lnSpc>
                            <a:spcAft>
                              <a:spcPts val="0"/>
                            </a:spcAft>
                          </a:pPr>
                          <a:r>
                            <a:rPr lang="es-ES" sz="1200">
                              <a:effectLst/>
                            </a:rPr>
                            <a:t>Perdidas de inserción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-3dB</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1577105047"/>
                  </p:ext>
                </p:extLst>
              </p:nvPr>
            </p:nvGraphicFramePr>
            <p:xfrm>
              <a:off x="4793226" y="712347"/>
              <a:ext cx="6386051" cy="5726607"/>
            </p:xfrm>
            <a:graphic>
              <a:graphicData uri="http://schemas.openxmlformats.org/drawingml/2006/table">
                <a:tbl>
                  <a:tblPr firstRow="1" firstCol="1" bandRow="1">
                    <a:tableStyleId>{5C22544A-7EE6-4342-B048-85BDC9FD1C3A}</a:tableStyleId>
                  </a:tblPr>
                  <a:tblGrid>
                    <a:gridCol w="1381837"/>
                    <a:gridCol w="1619486"/>
                    <a:gridCol w="3384728"/>
                  </a:tblGrid>
                  <a:tr h="274320">
                    <a:tc>
                      <a:txBody>
                        <a:bodyPr/>
                        <a:lstStyle/>
                        <a:p>
                          <a:pPr algn="ctr">
                            <a:lnSpc>
                              <a:spcPct val="150000"/>
                            </a:lnSpc>
                            <a:spcAft>
                              <a:spcPts val="0"/>
                            </a:spcAft>
                          </a:pPr>
                          <a:r>
                            <a:rPr lang="es-ES" sz="1200" dirty="0">
                              <a:effectLst/>
                            </a:rPr>
                            <a:t>Parámetro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200">
                              <a:effectLst/>
                            </a:rPr>
                            <a:t>Valor</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200" dirty="0">
                              <a:effectLst/>
                            </a:rPr>
                            <a:t>Justificación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548640">
                    <a:tc>
                      <a:txBody>
                        <a:bodyPr/>
                        <a:lstStyle/>
                        <a:p>
                          <a:pPr algn="ctr">
                            <a:lnSpc>
                              <a:spcPct val="150000"/>
                            </a:lnSpc>
                            <a:spcAft>
                              <a:spcPts val="0"/>
                            </a:spcAft>
                          </a:pPr>
                          <a:r>
                            <a:rPr lang="es-ES" sz="1200">
                              <a:effectLst/>
                            </a:rPr>
                            <a:t>Frecuencia de diseño (f)</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17 GHz</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Banda Ku (12–18 GHz)</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640080">
                    <a:tc>
                      <a:txBody>
                        <a:bodyPr/>
                        <a:lstStyle/>
                        <a:p>
                          <a:endParaRPr lang="es-ES"/>
                        </a:p>
                      </a:txBody>
                      <a:tcPr marL="48079" marR="48079" marT="0" marB="0">
                        <a:blipFill rotWithShape="0">
                          <a:blip r:embed="rId3"/>
                          <a:stretch>
                            <a:fillRect l="-441" t="-129524" r="-363877" b="-678095"/>
                          </a:stretch>
                        </a:blipFill>
                      </a:tcPr>
                    </a:tc>
                    <a:tc>
                      <a:txBody>
                        <a:bodyPr/>
                        <a:lstStyle/>
                        <a:p>
                          <a:pPr algn="ctr">
                            <a:lnSpc>
                              <a:spcPct val="150000"/>
                            </a:lnSpc>
                            <a:spcAft>
                              <a:spcPts val="0"/>
                            </a:spcAft>
                          </a:pPr>
                          <a:r>
                            <a:rPr lang="es-ES" sz="1400" dirty="0">
                              <a:effectLst/>
                            </a:rPr>
                            <a:t>4.4 FR-4</a:t>
                          </a:r>
                        </a:p>
                        <a:p>
                          <a:pPr algn="ctr">
                            <a:lnSpc>
                              <a:spcPct val="150000"/>
                            </a:lnSpc>
                            <a:spcAft>
                              <a:spcPts val="0"/>
                            </a:spcAft>
                          </a:pPr>
                          <a:r>
                            <a:rPr lang="es-ES" sz="1400" dirty="0">
                              <a:effectLst/>
                            </a:rPr>
                            <a:t>2.2 RT </a:t>
                          </a:r>
                          <a:r>
                            <a:rPr lang="es-ES" sz="1400" dirty="0" err="1">
                              <a:effectLst/>
                            </a:rPr>
                            <a:t>Duroid</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rowSpan="2">
                      <a:txBody>
                        <a:bodyPr/>
                        <a:lstStyle/>
                        <a:p>
                          <a:pPr algn="ctr">
                            <a:lnSpc>
                              <a:spcPct val="150000"/>
                            </a:lnSpc>
                            <a:spcAft>
                              <a:spcPts val="0"/>
                            </a:spcAft>
                          </a:pPr>
                          <a:r>
                            <a:rPr lang="es-ES" sz="1400" dirty="0">
                              <a:effectLst/>
                            </a:rPr>
                            <a:t>Valor sustrato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nchor="ctr"/>
                    </a:tc>
                  </a:tr>
                  <a:tr h="640080">
                    <a:tc>
                      <a:txBody>
                        <a:bodyPr/>
                        <a:lstStyle/>
                        <a:p>
                          <a:pPr algn="ctr">
                            <a:lnSpc>
                              <a:spcPct val="150000"/>
                            </a:lnSpc>
                            <a:spcAft>
                              <a:spcPts val="0"/>
                            </a:spcAft>
                          </a:pPr>
                          <a:r>
                            <a:rPr lang="es-ES" sz="1200">
                              <a:effectLst/>
                            </a:rPr>
                            <a:t>Altura del sustrato (h)</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1.6 mm FR-4</a:t>
                          </a:r>
                        </a:p>
                        <a:p>
                          <a:pPr algn="ctr">
                            <a:lnSpc>
                              <a:spcPct val="150000"/>
                            </a:lnSpc>
                            <a:spcAft>
                              <a:spcPts val="0"/>
                            </a:spcAft>
                          </a:pPr>
                          <a:r>
                            <a:rPr lang="es-ES" sz="1400">
                              <a:effectLst/>
                            </a:rPr>
                            <a:t>1.5 RT Duroid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vMerge="1">
                      <a:txBody>
                        <a:bodyPr/>
                        <a:lstStyle/>
                        <a:p>
                          <a:endParaRPr lang="es-ES"/>
                        </a:p>
                      </a:txBody>
                      <a:tcPr/>
                    </a:tc>
                  </a:tr>
                  <a:tr h="640080">
                    <a:tc>
                      <a:txBody>
                        <a:bodyPr/>
                        <a:lstStyle/>
                        <a:p>
                          <a:pPr algn="ctr">
                            <a:lnSpc>
                              <a:spcPct val="150000"/>
                            </a:lnSpc>
                            <a:spcAft>
                              <a:spcPts val="0"/>
                            </a:spcAft>
                          </a:pPr>
                          <a:r>
                            <a:rPr lang="es-ES" sz="1200">
                              <a:effectLst/>
                            </a:rPr>
                            <a:t>Impedancia característica(Zo)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50 Ohms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Valor nominal y frecuente de impedancia en una línea de transmisión.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960120">
                    <a:tc>
                      <a:txBody>
                        <a:bodyPr/>
                        <a:lstStyle/>
                        <a:p>
                          <a:pPr algn="ctr">
                            <a:lnSpc>
                              <a:spcPct val="150000"/>
                            </a:lnSpc>
                            <a:spcAft>
                              <a:spcPts val="0"/>
                            </a:spcAft>
                          </a:pPr>
                          <a:r>
                            <a:rPr lang="es-ES" sz="1200">
                              <a:effectLst/>
                            </a:rPr>
                            <a:t>Diámetro de las vías (d)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0,6 mm</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Diferentes tamaños de vías metalizadas para SIW entre los valores comunes están 0,4 y 0,6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605967">
                    <a:tc>
                      <a:txBody>
                        <a:bodyPr/>
                        <a:lstStyle/>
                        <a:p>
                          <a:pPr algn="ctr">
                            <a:lnSpc>
                              <a:spcPct val="150000"/>
                            </a:lnSpc>
                            <a:spcAft>
                              <a:spcPts val="0"/>
                            </a:spcAft>
                          </a:pPr>
                          <a:r>
                            <a:rPr lang="es-ES" sz="1200">
                              <a:effectLst/>
                            </a:rPr>
                            <a:t>Número de puertos de salida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8 y 10 puertos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320040">
                    <a:tc>
                      <a:txBody>
                        <a:bodyPr/>
                        <a:lstStyle/>
                        <a:p>
                          <a:pPr algn="ctr">
                            <a:lnSpc>
                              <a:spcPct val="150000"/>
                            </a:lnSpc>
                            <a:spcAft>
                              <a:spcPts val="0"/>
                            </a:spcAft>
                          </a:pPr>
                          <a:r>
                            <a:rPr lang="es-ES" sz="1200">
                              <a:effectLst/>
                            </a:rPr>
                            <a:t>Acoplamiento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9.03 y 10 (dB)</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Para 8 y 10 puertos de salida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548640">
                    <a:tc>
                      <a:txBody>
                        <a:bodyPr/>
                        <a:lstStyle/>
                        <a:p>
                          <a:pPr algn="ctr">
                            <a:lnSpc>
                              <a:spcPct val="150000"/>
                            </a:lnSpc>
                            <a:spcAft>
                              <a:spcPts val="0"/>
                            </a:spcAft>
                          </a:pPr>
                          <a:r>
                            <a:rPr lang="es-ES" sz="1200">
                              <a:effectLst/>
                            </a:rPr>
                            <a:t>Perdidas de retorno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-20 (dB)</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r h="548640">
                    <a:tc>
                      <a:txBody>
                        <a:bodyPr/>
                        <a:lstStyle/>
                        <a:p>
                          <a:pPr algn="ctr">
                            <a:lnSpc>
                              <a:spcPct val="150000"/>
                            </a:lnSpc>
                            <a:spcAft>
                              <a:spcPts val="0"/>
                            </a:spcAft>
                          </a:pPr>
                          <a:r>
                            <a:rPr lang="es-ES" sz="1200">
                              <a:effectLst/>
                            </a:rPr>
                            <a:t>Perdidas de inserción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a:effectLst/>
                            </a:rPr>
                            <a:t>-3dB</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c>
                      <a:txBody>
                        <a:bodyPr/>
                        <a:lstStyle/>
                        <a:p>
                          <a:pPr algn="ctr">
                            <a:lnSpc>
                              <a:spcPct val="15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079" marR="48079" marT="0" marB="0"/>
                    </a:tc>
                  </a:tr>
                </a:tbl>
              </a:graphicData>
            </a:graphic>
          </p:graphicFrame>
        </mc:Fallback>
      </mc:AlternateContent>
      <p:sp>
        <p:nvSpPr>
          <p:cNvPr id="7" name="Rectángulo 6"/>
          <p:cNvSpPr/>
          <p:nvPr/>
        </p:nvSpPr>
        <p:spPr>
          <a:xfrm rot="18618359">
            <a:off x="-1139376" y="2731044"/>
            <a:ext cx="7034830" cy="1754326"/>
          </a:xfrm>
          <a:prstGeom prst="rect">
            <a:avLst/>
          </a:prstGeom>
          <a:noFill/>
        </p:spPr>
        <p:txBody>
          <a:bodyPr wrap="square" lIns="91440" tIns="45720" rIns="91440" bIns="45720">
            <a:spAutoFit/>
            <a:scene3d>
              <a:camera prst="orthographicFront">
                <a:rot lat="600000" lon="19499985" rev="20999999"/>
              </a:camera>
              <a:lightRig rig="threePt" dir="t"/>
            </a:scene3d>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Especificaciones eléctricas de </a:t>
            </a:r>
            <a:r>
              <a:rPr lang="es-ES" sz="5400" dirty="0">
                <a:ln w="0"/>
                <a:solidFill>
                  <a:schemeClr val="accent1"/>
                </a:solidFill>
                <a:effectLst>
                  <a:outerShdw blurRad="38100" dist="25400" dir="5400000" algn="ctr" rotWithShape="0">
                    <a:srgbClr val="6E747A">
                      <a:alpha val="43000"/>
                    </a:srgbClr>
                  </a:outerShdw>
                </a:effectLst>
              </a:rPr>
              <a:t>d</a:t>
            </a:r>
            <a:r>
              <a:rPr lang="es-ES" sz="5400" b="0" cap="none" spc="0" dirty="0" smtClean="0">
                <a:ln w="0"/>
                <a:solidFill>
                  <a:schemeClr val="accent1"/>
                </a:solidFill>
                <a:effectLst>
                  <a:outerShdw blurRad="38100" dist="25400" dir="5400000" algn="ctr" rotWithShape="0">
                    <a:srgbClr val="6E747A">
                      <a:alpha val="43000"/>
                    </a:srgbClr>
                  </a:outerShdw>
                </a:effectLst>
              </a:rPr>
              <a:t>iseño</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2800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013" y="255861"/>
            <a:ext cx="9875520" cy="1356360"/>
          </a:xfrm>
        </p:spPr>
        <p:txBody>
          <a:bodyPr/>
          <a:lstStyle/>
          <a:p>
            <a:r>
              <a:rPr lang="es-ES" b="1" dirty="0" smtClean="0"/>
              <a:t>Diseño (II) </a:t>
            </a:r>
            <a:br>
              <a:rPr lang="es-ES" b="1" dirty="0" smtClean="0"/>
            </a:br>
            <a:r>
              <a:rPr lang="es-ES" b="1" dirty="0" smtClean="0"/>
              <a:t>Guía de onda Rectangular (SIW)</a:t>
            </a:r>
            <a:endParaRPr lang="es-ES" b="1" dirty="0"/>
          </a:p>
        </p:txBody>
      </p:sp>
      <p:sp>
        <p:nvSpPr>
          <p:cNvPr id="3" name="Marcador de contenido 2"/>
          <p:cNvSpPr>
            <a:spLocks noGrp="1"/>
          </p:cNvSpPr>
          <p:nvPr>
            <p:ph idx="1"/>
          </p:nvPr>
        </p:nvSpPr>
        <p:spPr>
          <a:xfrm>
            <a:off x="838200" y="1498094"/>
            <a:ext cx="10515600" cy="1265305"/>
          </a:xfrm>
        </p:spPr>
        <p:txBody>
          <a:bodyPr>
            <a:normAutofit/>
          </a:bodyPr>
          <a:lstStyle/>
          <a:p>
            <a:pPr algn="just"/>
            <a:r>
              <a:rPr lang="es-ES" sz="2000" dirty="0">
                <a:solidFill>
                  <a:schemeClr val="tx1"/>
                </a:solidFill>
              </a:rPr>
              <a:t>Para realizar el diseño de un divisor radial, es necesario partir desde el diseño de una </a:t>
            </a:r>
            <a:r>
              <a:rPr lang="es-ES" sz="2000" dirty="0" smtClean="0">
                <a:solidFill>
                  <a:schemeClr val="tx1"/>
                </a:solidFill>
              </a:rPr>
              <a:t>guía de onda </a:t>
            </a:r>
            <a:r>
              <a:rPr lang="es-ES" sz="2000" dirty="0">
                <a:solidFill>
                  <a:schemeClr val="tx1"/>
                </a:solidFill>
              </a:rPr>
              <a:t>rectangular en tecnología </a:t>
            </a:r>
            <a:r>
              <a:rPr lang="es-ES" sz="2000" dirty="0" smtClean="0">
                <a:solidFill>
                  <a:schemeClr val="tx1"/>
                </a:solidFill>
              </a:rPr>
              <a:t>SIW: </a:t>
            </a:r>
            <a:endParaRPr lang="es-ES" sz="2000" dirty="0">
              <a:solidFill>
                <a:schemeClr val="tx1"/>
              </a:solidFill>
            </a:endParaRPr>
          </a:p>
        </p:txBody>
      </p:sp>
      <p:pic>
        <p:nvPicPr>
          <p:cNvPr id="5" name="Imagen 4"/>
          <p:cNvPicPr/>
          <p:nvPr/>
        </p:nvPicPr>
        <p:blipFill>
          <a:blip r:embed="rId3"/>
          <a:stretch>
            <a:fillRect/>
          </a:stretch>
        </p:blipFill>
        <p:spPr>
          <a:xfrm>
            <a:off x="1441286" y="4469750"/>
            <a:ext cx="3128493" cy="1993005"/>
          </a:xfrm>
          <a:prstGeom prst="rect">
            <a:avLst/>
          </a:prstGeom>
        </p:spPr>
      </p:pic>
      <p:graphicFrame>
        <p:nvGraphicFramePr>
          <p:cNvPr id="9" name="Marcador de contenido 3"/>
          <p:cNvGraphicFramePr>
            <a:graphicFrameLocks/>
          </p:cNvGraphicFramePr>
          <p:nvPr>
            <p:extLst>
              <p:ext uri="{D42A27DB-BD31-4B8C-83A1-F6EECF244321}">
                <p14:modId xmlns:p14="http://schemas.microsoft.com/office/powerpoint/2010/main" val="3354810523"/>
              </p:ext>
            </p:extLst>
          </p:nvPr>
        </p:nvGraphicFramePr>
        <p:xfrm>
          <a:off x="5401000" y="2696847"/>
          <a:ext cx="5952800" cy="3768435"/>
        </p:xfrm>
        <a:graphic>
          <a:graphicData uri="http://schemas.openxmlformats.org/drawingml/2006/table">
            <a:tbl>
              <a:tblPr firstRow="1" firstCol="1" bandRow="1">
                <a:tableStyleId>{5C22544A-7EE6-4342-B048-85BDC9FD1C3A}</a:tableStyleId>
              </a:tblPr>
              <a:tblGrid>
                <a:gridCol w="1488028"/>
                <a:gridCol w="1488028"/>
                <a:gridCol w="1488028"/>
                <a:gridCol w="1488716"/>
              </a:tblGrid>
              <a:tr h="932081">
                <a:tc>
                  <a:txBody>
                    <a:bodyPr/>
                    <a:lstStyle/>
                    <a:p>
                      <a:pPr algn="ctr">
                        <a:lnSpc>
                          <a:spcPct val="150000"/>
                        </a:lnSpc>
                        <a:spcAft>
                          <a:spcPts val="0"/>
                        </a:spcAft>
                      </a:pPr>
                      <a:r>
                        <a:rPr lang="es-ES" sz="1600" dirty="0">
                          <a:effectLst/>
                        </a:rPr>
                        <a:t>Banda de Frecuencia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Estándar</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Rango de Frecuencia (GHz)</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Dimensiones a x b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927">
                <a:tc>
                  <a:txBody>
                    <a:bodyPr/>
                    <a:lstStyle/>
                    <a:p>
                      <a:pPr algn="ctr">
                        <a:lnSpc>
                          <a:spcPct val="150000"/>
                        </a:lnSpc>
                        <a:spcAft>
                          <a:spcPts val="0"/>
                        </a:spcAft>
                      </a:pPr>
                      <a:r>
                        <a:rPr lang="es-ES" sz="1600">
                          <a:effectLst/>
                        </a:rPr>
                        <a:t>Banda X</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WR-90</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8.2 a 12.4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22.86 x 10.16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927">
                <a:tc>
                  <a:txBody>
                    <a:bodyPr/>
                    <a:lstStyle/>
                    <a:p>
                      <a:pPr algn="ctr">
                        <a:lnSpc>
                          <a:spcPct val="150000"/>
                        </a:lnSpc>
                        <a:spcAft>
                          <a:spcPts val="0"/>
                        </a:spcAft>
                      </a:pPr>
                      <a:r>
                        <a:rPr lang="es-ES" sz="1600">
                          <a:effectLst/>
                        </a:rPr>
                        <a:t>Banda X-Ku</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WR-75</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10 a 15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19.05 x 9.525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09902">
                <a:tc>
                  <a:txBody>
                    <a:bodyPr/>
                    <a:lstStyle/>
                    <a:p>
                      <a:pPr algn="ctr">
                        <a:lnSpc>
                          <a:spcPct val="150000"/>
                        </a:lnSpc>
                        <a:spcAft>
                          <a:spcPts val="0"/>
                        </a:spcAft>
                      </a:pPr>
                      <a:r>
                        <a:rPr lang="es-ES" sz="1600">
                          <a:effectLst/>
                        </a:rPr>
                        <a:t>Banda Ku</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WR-62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12.4 a 18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15.7988 x 7.8994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927">
                <a:tc>
                  <a:txBody>
                    <a:bodyPr/>
                    <a:lstStyle/>
                    <a:p>
                      <a:pPr algn="ctr">
                        <a:lnSpc>
                          <a:spcPct val="150000"/>
                        </a:lnSpc>
                        <a:spcAft>
                          <a:spcPts val="0"/>
                        </a:spcAft>
                      </a:pPr>
                      <a:r>
                        <a:rPr lang="es-ES" sz="1600">
                          <a:effectLst/>
                        </a:rPr>
                        <a:t>Banda K</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WR-51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15 a 22</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12.954 x 6.477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927">
                <a:tc>
                  <a:txBody>
                    <a:bodyPr/>
                    <a:lstStyle/>
                    <a:p>
                      <a:pPr algn="ctr">
                        <a:lnSpc>
                          <a:spcPct val="150000"/>
                        </a:lnSpc>
                        <a:spcAft>
                          <a:spcPts val="0"/>
                        </a:spcAft>
                      </a:pPr>
                      <a:r>
                        <a:rPr lang="es-ES" sz="1600">
                          <a:effectLst/>
                        </a:rPr>
                        <a:t>Banda K</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WR-42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18 a 26.5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10.668 x 4.318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927">
                <a:tc>
                  <a:txBody>
                    <a:bodyPr/>
                    <a:lstStyle/>
                    <a:p>
                      <a:pPr algn="ctr">
                        <a:lnSpc>
                          <a:spcPct val="150000"/>
                        </a:lnSpc>
                        <a:spcAft>
                          <a:spcPts val="0"/>
                        </a:spcAft>
                      </a:pPr>
                      <a:r>
                        <a:rPr lang="es-ES" sz="1600">
                          <a:effectLst/>
                        </a:rPr>
                        <a:t>Banda Ka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WR-28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26.5 a 40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7.112 x 3.556</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Rectángulo 9"/>
          <p:cNvSpPr/>
          <p:nvPr/>
        </p:nvSpPr>
        <p:spPr>
          <a:xfrm>
            <a:off x="5470841" y="2322353"/>
            <a:ext cx="5429692" cy="369332"/>
          </a:xfrm>
          <a:prstGeom prst="rect">
            <a:avLst/>
          </a:prstGeom>
        </p:spPr>
        <p:txBody>
          <a:bodyPr wrap="none">
            <a:spAutoFit/>
          </a:bodyPr>
          <a:lstStyle/>
          <a:p>
            <a:pPr algn="ctr">
              <a:spcAft>
                <a:spcPts val="1000"/>
              </a:spcAft>
            </a:pPr>
            <a:r>
              <a:rPr lang="es-ES"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Dimensiones para Guías de Onda Rectangular Estándar</a:t>
            </a:r>
            <a:endParaRPr lang="es-ES"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n 10"/>
          <p:cNvPicPr/>
          <p:nvPr/>
        </p:nvPicPr>
        <p:blipFill rotWithShape="1">
          <a:blip r:embed="rId4"/>
          <a:srcRect l="15566"/>
          <a:stretch/>
        </p:blipFill>
        <p:spPr bwMode="auto">
          <a:xfrm>
            <a:off x="1734034" y="2322353"/>
            <a:ext cx="2542996" cy="2159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967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85136"/>
            <a:ext cx="9875520" cy="1356360"/>
          </a:xfrm>
        </p:spPr>
        <p:txBody>
          <a:bodyPr/>
          <a:lstStyle/>
          <a:p>
            <a:r>
              <a:rPr lang="es-ES" b="1" dirty="0" smtClean="0"/>
              <a:t>Diseño (III</a:t>
            </a:r>
            <a:r>
              <a:rPr lang="es-ES" b="1" dirty="0"/>
              <a:t>)</a:t>
            </a:r>
            <a:br>
              <a:rPr lang="es-ES" b="1" dirty="0"/>
            </a:br>
            <a:r>
              <a:rPr lang="es-ES" b="1" dirty="0"/>
              <a:t>Guía de onda Rectangular (SIW)</a:t>
            </a: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208753422"/>
                  </p:ext>
                </p:extLst>
              </p:nvPr>
            </p:nvGraphicFramePr>
            <p:xfrm>
              <a:off x="1143000" y="1813332"/>
              <a:ext cx="4172990" cy="4230208"/>
            </p:xfrm>
            <a:graphic>
              <a:graphicData uri="http://schemas.openxmlformats.org/drawingml/2006/table">
                <a:tbl>
                  <a:tblPr firstRow="1" firstCol="1" bandRow="1">
                    <a:tableStyleId>{5C22544A-7EE6-4342-B048-85BDC9FD1C3A}</a:tableStyleId>
                  </a:tblPr>
                  <a:tblGrid>
                    <a:gridCol w="1963098"/>
                    <a:gridCol w="2209892"/>
                  </a:tblGrid>
                  <a:tr h="334169">
                    <a:tc>
                      <a:txBody>
                        <a:bodyPr/>
                        <a:lstStyle/>
                        <a:p>
                          <a:pPr algn="ctr">
                            <a:lnSpc>
                              <a:spcPct val="150000"/>
                            </a:lnSpc>
                            <a:spcAft>
                              <a:spcPts val="0"/>
                            </a:spcAft>
                          </a:pPr>
                          <a:r>
                            <a:rPr lang="es-ES" sz="1600">
                              <a:effectLst/>
                            </a:rPr>
                            <a:t>Parámetro</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Valor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34169">
                    <a:tc>
                      <a:txBody>
                        <a:bodyPr/>
                        <a:lstStyle/>
                        <a:p>
                          <a:pPr algn="ctr">
                            <a:lnSpc>
                              <a:spcPct val="150000"/>
                            </a:lnSpc>
                            <a:spcAft>
                              <a:spcPts val="0"/>
                            </a:spcAft>
                          </a:pPr>
                          <a:r>
                            <a:rPr lang="es-ES" sz="1600">
                              <a:effectLst/>
                            </a:rPr>
                            <a:t>h</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1,6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74088">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S" sz="1600">
                                        <a:effectLst/>
                                        <a:latin typeface="Cambria Math" panose="02040503050406030204" pitchFamily="18" charset="0"/>
                                      </a:rPr>
                                      <m:t>𝝐</m:t>
                                    </m:r>
                                  </m:e>
                                  <m:sub>
                                    <m:r>
                                      <a:rPr lang="es-ES" sz="1600">
                                        <a:effectLst/>
                                        <a:latin typeface="Cambria Math" panose="02040503050406030204" pitchFamily="18" charset="0"/>
                                      </a:rPr>
                                      <m:t>𝒓</m:t>
                                    </m:r>
                                  </m:sub>
                                </m:sSub>
                              </m:oMath>
                            </m:oMathPara>
                          </a14:m>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4,4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34169">
                    <a:tc>
                      <a:txBody>
                        <a:bodyPr/>
                        <a:lstStyle/>
                        <a:p>
                          <a:pPr algn="ctr">
                            <a:lnSpc>
                              <a:spcPct val="150000"/>
                            </a:lnSpc>
                            <a:spcAft>
                              <a:spcPts val="0"/>
                            </a:spcAft>
                          </a:pPr>
                          <a:r>
                            <a:rPr lang="es-ES" sz="1600">
                              <a:effectLst/>
                            </a:rPr>
                            <a:t>d</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0,6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34169">
                    <a:tc>
                      <a:txBody>
                        <a:bodyPr/>
                        <a:lstStyle/>
                        <a:p>
                          <a:pPr algn="ctr">
                            <a:lnSpc>
                              <a:spcPct val="150000"/>
                            </a:lnSpc>
                            <a:spcAft>
                              <a:spcPts val="0"/>
                            </a:spcAft>
                          </a:pPr>
                          <a:r>
                            <a:rPr lang="es-ES" sz="1600">
                              <a:effectLst/>
                            </a:rPr>
                            <a:t>p</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1,2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34169">
                    <a:tc>
                      <a:txBody>
                        <a:bodyPr/>
                        <a:lstStyle/>
                        <a:p>
                          <a:pPr algn="ctr">
                            <a:lnSpc>
                              <a:spcPct val="150000"/>
                            </a:lnSpc>
                            <a:spcAft>
                              <a:spcPts val="0"/>
                            </a:spcAft>
                          </a:pPr>
                          <a:r>
                            <a:rPr lang="es-ES" sz="1600">
                              <a:effectLst/>
                            </a:rPr>
                            <a:t>a (WR – 42)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10,668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34169">
                    <a:tc>
                      <a:txBody>
                        <a:bodyPr/>
                        <a:lstStyle/>
                        <a:p>
                          <a:pPr algn="ctr">
                            <a:lnSpc>
                              <a:spcPct val="150000"/>
                            </a:lnSpc>
                            <a:spcAft>
                              <a:spcPts val="0"/>
                            </a:spcAft>
                          </a:pPr>
                          <a:r>
                            <a:rPr lang="es-ES" sz="1600">
                              <a:effectLst/>
                            </a:rPr>
                            <a:t>a</a:t>
                          </a:r>
                          <a:r>
                            <a:rPr lang="es-ES" sz="1600" baseline="-25000">
                              <a:effectLst/>
                            </a:rPr>
                            <a:t>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5,086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34169">
                    <a:tc>
                      <a:txBody>
                        <a:bodyPr/>
                        <a:lstStyle/>
                        <a:p>
                          <a:pPr algn="ctr">
                            <a:lnSpc>
                              <a:spcPct val="150000"/>
                            </a:lnSpc>
                            <a:spcAft>
                              <a:spcPts val="0"/>
                            </a:spcAft>
                          </a:pPr>
                          <a:r>
                            <a:rPr lang="es-ES" sz="1600">
                              <a:effectLst/>
                            </a:rPr>
                            <a:t>a</a:t>
                          </a:r>
                          <a:r>
                            <a:rPr lang="es-ES" sz="1600" baseline="-25000">
                              <a:effectLst/>
                            </a:rPr>
                            <a:t>s</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5,402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460856">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S" sz="1600">
                                        <a:effectLst/>
                                        <a:latin typeface="Cambria Math" panose="02040503050406030204" pitchFamily="18" charset="0"/>
                                      </a:rPr>
                                      <m:t>𝒇𝒄</m:t>
                                    </m:r>
                                  </m:e>
                                  <m:sub>
                                    <m:sSub>
                                      <m:sSubPr>
                                        <m:ctrlPr>
                                          <a:rPr lang="es-ES" sz="1600" i="1">
                                            <a:effectLst/>
                                            <a:latin typeface="Cambria Math" panose="02040503050406030204" pitchFamily="18" charset="0"/>
                                          </a:rPr>
                                        </m:ctrlPr>
                                      </m:sSubPr>
                                      <m:e>
                                        <m:r>
                                          <a:rPr lang="es-ES" sz="1600">
                                            <a:effectLst/>
                                            <a:latin typeface="Cambria Math" panose="02040503050406030204" pitchFamily="18" charset="0"/>
                                          </a:rPr>
                                          <m:t>𝑺𝑰𝑾</m:t>
                                        </m:r>
                                      </m:e>
                                      <m:sub>
                                        <m:r>
                                          <a:rPr lang="es-ES" sz="1600">
                                            <a:effectLst/>
                                            <a:latin typeface="Cambria Math" panose="02040503050406030204" pitchFamily="18" charset="0"/>
                                          </a:rPr>
                                          <m:t>𝟏𝟎</m:t>
                                        </m:r>
                                      </m:sub>
                                    </m:sSub>
                                  </m:sub>
                                </m:sSub>
                              </m:oMath>
                            </m:oMathPara>
                          </a14:m>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14,06 GHz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460856">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S" sz="1600">
                                        <a:effectLst/>
                                        <a:latin typeface="Cambria Math" panose="02040503050406030204" pitchFamily="18" charset="0"/>
                                      </a:rPr>
                                      <m:t>𝒇𝒄</m:t>
                                    </m:r>
                                  </m:e>
                                  <m:sub>
                                    <m:sSub>
                                      <m:sSubPr>
                                        <m:ctrlPr>
                                          <a:rPr lang="es-ES" sz="1600" i="1">
                                            <a:effectLst/>
                                            <a:latin typeface="Cambria Math" panose="02040503050406030204" pitchFamily="18" charset="0"/>
                                          </a:rPr>
                                        </m:ctrlPr>
                                      </m:sSubPr>
                                      <m:e>
                                        <m:r>
                                          <a:rPr lang="es-ES" sz="1600">
                                            <a:effectLst/>
                                            <a:latin typeface="Cambria Math" panose="02040503050406030204" pitchFamily="18" charset="0"/>
                                          </a:rPr>
                                          <m:t>𝑺𝑰𝑾</m:t>
                                        </m:r>
                                      </m:e>
                                      <m:sub>
                                        <m:r>
                                          <a:rPr lang="es-ES" sz="1600">
                                            <a:effectLst/>
                                            <a:latin typeface="Cambria Math" panose="02040503050406030204" pitchFamily="18" charset="0"/>
                                          </a:rPr>
                                          <m:t>𝟐𝟎</m:t>
                                        </m:r>
                                      </m:sub>
                                    </m:sSub>
                                  </m:sub>
                                </m:sSub>
                              </m:oMath>
                            </m:oMathPara>
                          </a14:m>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28,01 GHz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74088">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rPr>
                                    </m:ctrlPr>
                                  </m:sSubPr>
                                  <m:e>
                                    <m:r>
                                      <a:rPr lang="es-ES" sz="1600">
                                        <a:effectLst/>
                                        <a:latin typeface="Cambria Math" panose="02040503050406030204" pitchFamily="18" charset="0"/>
                                      </a:rPr>
                                      <m:t>𝝀</m:t>
                                    </m:r>
                                  </m:e>
                                  <m:sub>
                                    <m:r>
                                      <a:rPr lang="es-ES" sz="1600">
                                        <a:effectLst/>
                                        <a:latin typeface="Cambria Math" panose="02040503050406030204" pitchFamily="18" charset="0"/>
                                      </a:rPr>
                                      <m:t>𝒔𝑻𝑬</m:t>
                                    </m:r>
                                    <m:r>
                                      <a:rPr lang="es-ES" sz="1600">
                                        <a:effectLst/>
                                        <a:latin typeface="Cambria Math" panose="02040503050406030204" pitchFamily="18" charset="0"/>
                                      </a:rPr>
                                      <m:t>𝟏𝟎</m:t>
                                    </m:r>
                                  </m:sub>
                                </m:sSub>
                              </m:oMath>
                            </m:oMathPara>
                          </a14:m>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dirty="0">
                              <a:effectLst/>
                            </a:rPr>
                            <a:t>14,968 mm</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208753422"/>
                  </p:ext>
                </p:extLst>
              </p:nvPr>
            </p:nvGraphicFramePr>
            <p:xfrm>
              <a:off x="1143000" y="1813332"/>
              <a:ext cx="4172990" cy="4230208"/>
            </p:xfrm>
            <a:graphic>
              <a:graphicData uri="http://schemas.openxmlformats.org/drawingml/2006/table">
                <a:tbl>
                  <a:tblPr firstRow="1" firstCol="1" bandRow="1">
                    <a:tableStyleId>{5C22544A-7EE6-4342-B048-85BDC9FD1C3A}</a:tableStyleId>
                  </a:tblPr>
                  <a:tblGrid>
                    <a:gridCol w="1963098"/>
                    <a:gridCol w="2209892"/>
                  </a:tblGrid>
                  <a:tr h="365760">
                    <a:tc>
                      <a:txBody>
                        <a:bodyPr/>
                        <a:lstStyle/>
                        <a:p>
                          <a:pPr algn="ctr">
                            <a:lnSpc>
                              <a:spcPct val="150000"/>
                            </a:lnSpc>
                            <a:spcAft>
                              <a:spcPts val="0"/>
                            </a:spcAft>
                          </a:pPr>
                          <a:r>
                            <a:rPr lang="es-ES" sz="1600">
                              <a:effectLst/>
                            </a:rPr>
                            <a:t>Parámetro</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Valor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65760">
                    <a:tc>
                      <a:txBody>
                        <a:bodyPr/>
                        <a:lstStyle/>
                        <a:p>
                          <a:pPr algn="ctr">
                            <a:lnSpc>
                              <a:spcPct val="150000"/>
                            </a:lnSpc>
                            <a:spcAft>
                              <a:spcPts val="0"/>
                            </a:spcAft>
                          </a:pPr>
                          <a:r>
                            <a:rPr lang="es-ES" sz="1600">
                              <a:effectLst/>
                            </a:rPr>
                            <a:t>h</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1,6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74088">
                    <a:tc>
                      <a:txBody>
                        <a:bodyPr/>
                        <a:lstStyle/>
                        <a:p>
                          <a:endParaRPr lang="es-ES"/>
                        </a:p>
                      </a:txBody>
                      <a:tcPr marL="93522" marR="93522" marT="0" marB="0">
                        <a:blipFill rotWithShape="0">
                          <a:blip r:embed="rId3"/>
                          <a:stretch>
                            <a:fillRect l="-310" t="-195161" r="-113622" b="-848387"/>
                          </a:stretch>
                        </a:blipFill>
                      </a:tcPr>
                    </a:tc>
                    <a:tc>
                      <a:txBody>
                        <a:bodyPr/>
                        <a:lstStyle/>
                        <a:p>
                          <a:pPr algn="ctr">
                            <a:lnSpc>
                              <a:spcPct val="150000"/>
                            </a:lnSpc>
                            <a:spcAft>
                              <a:spcPts val="0"/>
                            </a:spcAft>
                          </a:pPr>
                          <a:r>
                            <a:rPr lang="es-ES" sz="1600">
                              <a:effectLst/>
                            </a:rPr>
                            <a:t>4,4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65760">
                    <a:tc>
                      <a:txBody>
                        <a:bodyPr/>
                        <a:lstStyle/>
                        <a:p>
                          <a:pPr algn="ctr">
                            <a:lnSpc>
                              <a:spcPct val="150000"/>
                            </a:lnSpc>
                            <a:spcAft>
                              <a:spcPts val="0"/>
                            </a:spcAft>
                          </a:pPr>
                          <a:r>
                            <a:rPr lang="es-ES" sz="1600">
                              <a:effectLst/>
                            </a:rPr>
                            <a:t>d</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0,6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65760">
                    <a:tc>
                      <a:txBody>
                        <a:bodyPr/>
                        <a:lstStyle/>
                        <a:p>
                          <a:pPr algn="ctr">
                            <a:lnSpc>
                              <a:spcPct val="150000"/>
                            </a:lnSpc>
                            <a:spcAft>
                              <a:spcPts val="0"/>
                            </a:spcAft>
                          </a:pPr>
                          <a:r>
                            <a:rPr lang="es-ES" sz="1600">
                              <a:effectLst/>
                            </a:rPr>
                            <a:t>p</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1,2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65760">
                    <a:tc>
                      <a:txBody>
                        <a:bodyPr/>
                        <a:lstStyle/>
                        <a:p>
                          <a:pPr algn="ctr">
                            <a:lnSpc>
                              <a:spcPct val="150000"/>
                            </a:lnSpc>
                            <a:spcAft>
                              <a:spcPts val="0"/>
                            </a:spcAft>
                          </a:pPr>
                          <a:r>
                            <a:rPr lang="es-ES" sz="1600">
                              <a:effectLst/>
                            </a:rPr>
                            <a:t>a (WR – 42)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10,668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65760">
                    <a:tc>
                      <a:txBody>
                        <a:bodyPr/>
                        <a:lstStyle/>
                        <a:p>
                          <a:pPr algn="ctr">
                            <a:lnSpc>
                              <a:spcPct val="150000"/>
                            </a:lnSpc>
                            <a:spcAft>
                              <a:spcPts val="0"/>
                            </a:spcAft>
                          </a:pPr>
                          <a:r>
                            <a:rPr lang="es-ES" sz="1600">
                              <a:effectLst/>
                            </a:rPr>
                            <a:t>a</a:t>
                          </a:r>
                          <a:r>
                            <a:rPr lang="es-ES" sz="1600" baseline="-25000">
                              <a:effectLst/>
                            </a:rPr>
                            <a:t>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5,086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65760">
                    <a:tc>
                      <a:txBody>
                        <a:bodyPr/>
                        <a:lstStyle/>
                        <a:p>
                          <a:pPr algn="ctr">
                            <a:lnSpc>
                              <a:spcPct val="150000"/>
                            </a:lnSpc>
                            <a:spcAft>
                              <a:spcPts val="0"/>
                            </a:spcAft>
                          </a:pPr>
                          <a:r>
                            <a:rPr lang="es-ES" sz="1600">
                              <a:effectLst/>
                            </a:rPr>
                            <a:t>a</a:t>
                          </a:r>
                          <a:r>
                            <a:rPr lang="es-ES" sz="1600" baseline="-25000">
                              <a:effectLst/>
                            </a:rPr>
                            <a:t>s</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c>
                      <a:txBody>
                        <a:bodyPr/>
                        <a:lstStyle/>
                        <a:p>
                          <a:pPr algn="ctr">
                            <a:lnSpc>
                              <a:spcPct val="150000"/>
                            </a:lnSpc>
                            <a:spcAft>
                              <a:spcPts val="0"/>
                            </a:spcAft>
                          </a:pPr>
                          <a:r>
                            <a:rPr lang="es-ES" sz="1600">
                              <a:effectLst/>
                            </a:rPr>
                            <a:t>5,402 mm</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460856">
                    <a:tc>
                      <a:txBody>
                        <a:bodyPr/>
                        <a:lstStyle/>
                        <a:p>
                          <a:endParaRPr lang="es-ES"/>
                        </a:p>
                      </a:txBody>
                      <a:tcPr marL="93522" marR="93522" marT="0" marB="0">
                        <a:blipFill rotWithShape="0">
                          <a:blip r:embed="rId3"/>
                          <a:stretch>
                            <a:fillRect l="-310" t="-635526" r="-113622" b="-197368"/>
                          </a:stretch>
                        </a:blipFill>
                      </a:tcPr>
                    </a:tc>
                    <a:tc>
                      <a:txBody>
                        <a:bodyPr/>
                        <a:lstStyle/>
                        <a:p>
                          <a:pPr algn="ctr">
                            <a:lnSpc>
                              <a:spcPct val="150000"/>
                            </a:lnSpc>
                            <a:spcAft>
                              <a:spcPts val="0"/>
                            </a:spcAft>
                          </a:pPr>
                          <a:r>
                            <a:rPr lang="es-ES" sz="1600">
                              <a:effectLst/>
                            </a:rPr>
                            <a:t>14,06 GHz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460856">
                    <a:tc>
                      <a:txBody>
                        <a:bodyPr/>
                        <a:lstStyle/>
                        <a:p>
                          <a:endParaRPr lang="es-ES"/>
                        </a:p>
                      </a:txBody>
                      <a:tcPr marL="93522" marR="93522" marT="0" marB="0">
                        <a:blipFill rotWithShape="0">
                          <a:blip r:embed="rId3"/>
                          <a:stretch>
                            <a:fillRect l="-310" t="-735526" r="-113622" b="-97368"/>
                          </a:stretch>
                        </a:blipFill>
                      </a:tcPr>
                    </a:tc>
                    <a:tc>
                      <a:txBody>
                        <a:bodyPr/>
                        <a:lstStyle/>
                        <a:p>
                          <a:pPr algn="ctr">
                            <a:lnSpc>
                              <a:spcPct val="150000"/>
                            </a:lnSpc>
                            <a:spcAft>
                              <a:spcPts val="0"/>
                            </a:spcAft>
                          </a:pPr>
                          <a:r>
                            <a:rPr lang="es-ES" sz="1600">
                              <a:effectLst/>
                            </a:rPr>
                            <a:t>28,01 GHz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r h="374088">
                    <a:tc>
                      <a:txBody>
                        <a:bodyPr/>
                        <a:lstStyle/>
                        <a:p>
                          <a:endParaRPr lang="es-ES"/>
                        </a:p>
                      </a:txBody>
                      <a:tcPr marL="93522" marR="93522" marT="0" marB="0">
                        <a:blipFill rotWithShape="0">
                          <a:blip r:embed="rId3"/>
                          <a:stretch>
                            <a:fillRect l="-310" t="-1040984" r="-113622" b="-21311"/>
                          </a:stretch>
                        </a:blipFill>
                      </a:tcPr>
                    </a:tc>
                    <a:tc>
                      <a:txBody>
                        <a:bodyPr/>
                        <a:lstStyle/>
                        <a:p>
                          <a:pPr algn="ctr">
                            <a:lnSpc>
                              <a:spcPct val="150000"/>
                            </a:lnSpc>
                            <a:spcAft>
                              <a:spcPts val="0"/>
                            </a:spcAft>
                          </a:pPr>
                          <a:r>
                            <a:rPr lang="es-ES" sz="1600" dirty="0">
                              <a:effectLst/>
                            </a:rPr>
                            <a:t>14,968 mm</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522" marR="93522" marT="0" marB="0"/>
                    </a:tc>
                  </a:tr>
                </a:tbl>
              </a:graphicData>
            </a:graphic>
          </p:graphicFrame>
        </mc:Fallback>
      </mc:AlternateContent>
      <p:pic>
        <p:nvPicPr>
          <p:cNvPr id="1026" name="Picture 2" descr="Resultado de imagen para cst computer simulation tech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801" y="1466051"/>
            <a:ext cx="33337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5"/>
          <a:stretch>
            <a:fillRect/>
          </a:stretch>
        </p:blipFill>
        <p:spPr>
          <a:xfrm>
            <a:off x="6387076" y="3085302"/>
            <a:ext cx="5029200" cy="2247900"/>
          </a:xfrm>
          <a:prstGeom prst="rect">
            <a:avLst/>
          </a:prstGeom>
        </p:spPr>
      </p:pic>
    </p:spTree>
    <p:extLst>
      <p:ext uri="{BB962C8B-B14F-4D97-AF65-F5344CB8AC3E}">
        <p14:creationId xmlns:p14="http://schemas.microsoft.com/office/powerpoint/2010/main" val="3674002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0723"/>
            <a:ext cx="10515600" cy="1325563"/>
          </a:xfrm>
        </p:spPr>
        <p:txBody>
          <a:bodyPr/>
          <a:lstStyle/>
          <a:p>
            <a:r>
              <a:rPr lang="es-ES" b="1" dirty="0"/>
              <a:t>Diseño </a:t>
            </a:r>
            <a:r>
              <a:rPr lang="es-ES" b="1" dirty="0" smtClean="0"/>
              <a:t>(IV</a:t>
            </a:r>
            <a:r>
              <a:rPr lang="es-ES" b="1" dirty="0"/>
              <a:t>)</a:t>
            </a:r>
            <a:br>
              <a:rPr lang="es-ES" b="1" dirty="0"/>
            </a:br>
            <a:r>
              <a:rPr lang="es-ES" b="1" dirty="0"/>
              <a:t>Guía de onda Rectangular (SIW)</a:t>
            </a:r>
            <a:endParaRPr lang="es-ES" dirty="0"/>
          </a:p>
        </p:txBody>
      </p:sp>
      <p:pic>
        <p:nvPicPr>
          <p:cNvPr id="6" name="Imagen 5" descr="D:\PHILIP\Tesis\trazas vna fr4\Sm_Guía_Rectangular.bmp"/>
          <p:cNvPicPr/>
          <p:nvPr/>
        </p:nvPicPr>
        <p:blipFill>
          <a:blip r:embed="rId2">
            <a:extLst>
              <a:ext uri="{28A0092B-C50C-407E-A947-70E740481C1C}">
                <a14:useLocalDpi xmlns:a14="http://schemas.microsoft.com/office/drawing/2010/main" val="0"/>
              </a:ext>
            </a:extLst>
          </a:blip>
          <a:srcRect/>
          <a:stretch>
            <a:fillRect/>
          </a:stretch>
        </p:blipFill>
        <p:spPr bwMode="auto">
          <a:xfrm>
            <a:off x="5715509" y="1738517"/>
            <a:ext cx="5638291" cy="4370598"/>
          </a:xfrm>
          <a:prstGeom prst="rect">
            <a:avLst/>
          </a:prstGeom>
          <a:noFill/>
          <a:ln>
            <a:noFill/>
          </a:ln>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21" y="2664811"/>
            <a:ext cx="4448482" cy="2518009"/>
          </a:xfrm>
          <a:prstGeom prst="rect">
            <a:avLst/>
          </a:prstGeom>
        </p:spPr>
      </p:pic>
      <p:sp>
        <p:nvSpPr>
          <p:cNvPr id="5" name="CuadroTexto 4"/>
          <p:cNvSpPr txBox="1"/>
          <p:nvPr/>
        </p:nvSpPr>
        <p:spPr>
          <a:xfrm>
            <a:off x="7769073" y="1576286"/>
            <a:ext cx="1964862" cy="369332"/>
          </a:xfrm>
          <a:prstGeom prst="rect">
            <a:avLst/>
          </a:prstGeom>
          <a:noFill/>
        </p:spPr>
        <p:txBody>
          <a:bodyPr wrap="square" rtlCol="0">
            <a:spAutoFit/>
          </a:bodyPr>
          <a:lstStyle/>
          <a:p>
            <a:r>
              <a:rPr lang="es-ES" dirty="0" smtClean="0"/>
              <a:t>PARÁMETROS S</a:t>
            </a:r>
            <a:endParaRPr lang="es-ES" dirty="0"/>
          </a:p>
        </p:txBody>
      </p:sp>
    </p:spTree>
    <p:extLst>
      <p:ext uri="{BB962C8B-B14F-4D97-AF65-F5344CB8AC3E}">
        <p14:creationId xmlns:p14="http://schemas.microsoft.com/office/powerpoint/2010/main" val="1810804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5106"/>
            <a:ext cx="10515600" cy="1325563"/>
          </a:xfrm>
        </p:spPr>
        <p:txBody>
          <a:bodyPr/>
          <a:lstStyle/>
          <a:p>
            <a:r>
              <a:rPr lang="es-ES" b="1" dirty="0" smtClean="0"/>
              <a:t>Diseño (V)</a:t>
            </a:r>
            <a:br>
              <a:rPr lang="es-ES" b="1" dirty="0" smtClean="0"/>
            </a:br>
            <a:r>
              <a:rPr lang="es-ES" b="1" dirty="0" smtClean="0"/>
              <a:t>Divisor Radial de 10 Puertos (SIW)</a:t>
            </a:r>
            <a:endParaRPr lang="es-ES" b="1" dirty="0"/>
          </a:p>
        </p:txBody>
      </p:sp>
      <p:pic>
        <p:nvPicPr>
          <p:cNvPr id="4" name="Imagen 3"/>
          <p:cNvPicPr/>
          <p:nvPr/>
        </p:nvPicPr>
        <p:blipFill>
          <a:blip r:embed="rId3"/>
          <a:stretch>
            <a:fillRect/>
          </a:stretch>
        </p:blipFill>
        <p:spPr>
          <a:xfrm>
            <a:off x="1165124" y="2206213"/>
            <a:ext cx="3332908" cy="3427671"/>
          </a:xfrm>
          <a:prstGeom prst="rect">
            <a:avLst/>
          </a:prstGeom>
        </p:spPr>
      </p:pic>
      <p:pic>
        <p:nvPicPr>
          <p:cNvPr id="6" name="Imagen 5"/>
          <p:cNvPicPr/>
          <p:nvPr/>
        </p:nvPicPr>
        <p:blipFill>
          <a:blip r:embed="rId4"/>
          <a:stretch>
            <a:fillRect/>
          </a:stretch>
        </p:blipFill>
        <p:spPr>
          <a:xfrm>
            <a:off x="7010205" y="1520669"/>
            <a:ext cx="2874596" cy="2862375"/>
          </a:xfrm>
          <a:prstGeom prst="rect">
            <a:avLst/>
          </a:prstGeom>
        </p:spPr>
      </p:pic>
      <p:sp>
        <p:nvSpPr>
          <p:cNvPr id="7" name="Marcador de contenido 2"/>
          <p:cNvSpPr txBox="1">
            <a:spLocks/>
          </p:cNvSpPr>
          <p:nvPr/>
        </p:nvSpPr>
        <p:spPr>
          <a:xfrm>
            <a:off x="4601792" y="4894108"/>
            <a:ext cx="6865512" cy="1214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p:txBody>
      </p:sp>
      <p:sp>
        <p:nvSpPr>
          <p:cNvPr id="5" name="Rectángulo 4"/>
          <p:cNvSpPr/>
          <p:nvPr/>
        </p:nvSpPr>
        <p:spPr>
          <a:xfrm>
            <a:off x="4986548" y="4631138"/>
            <a:ext cx="6096000" cy="1477328"/>
          </a:xfrm>
          <a:prstGeom prst="rect">
            <a:avLst/>
          </a:prstGeom>
        </p:spPr>
        <p:txBody>
          <a:bodyPr>
            <a:spAutoFit/>
          </a:bodyPr>
          <a:lstStyle/>
          <a:p>
            <a:pPr algn="just"/>
            <a:r>
              <a:rPr lang="es-ES" dirty="0"/>
              <a:t>Con los resultados de la guía rectangular en SIW, se procede a diseñar el divisor radial, para lo cual es necesario replicar radialmente las vías de la guía rectangular en SIW a un radio “R” de distancia lambda medios, para los puertos que se desea diseñar (10 puertos). </a:t>
            </a:r>
          </a:p>
        </p:txBody>
      </p:sp>
    </p:spTree>
    <p:extLst>
      <p:ext uri="{BB962C8B-B14F-4D97-AF65-F5344CB8AC3E}">
        <p14:creationId xmlns:p14="http://schemas.microsoft.com/office/powerpoint/2010/main" val="105404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271008"/>
            <a:ext cx="10515600" cy="1325563"/>
          </a:xfrm>
        </p:spPr>
        <p:txBody>
          <a:bodyPr/>
          <a:lstStyle/>
          <a:p>
            <a:r>
              <a:rPr lang="es-ES" b="1" dirty="0"/>
              <a:t>Diseño </a:t>
            </a:r>
            <a:r>
              <a:rPr lang="es-ES" b="1" dirty="0" smtClean="0"/>
              <a:t>(VI)</a:t>
            </a:r>
            <a:br>
              <a:rPr lang="es-ES" b="1" dirty="0" smtClean="0"/>
            </a:br>
            <a:r>
              <a:rPr lang="es-ES" b="1" dirty="0" smtClean="0"/>
              <a:t>Conector SMA Puerto de entrada</a:t>
            </a:r>
            <a:endParaRPr lang="es-ES" dirty="0"/>
          </a:p>
        </p:txBody>
      </p:sp>
      <p:pic>
        <p:nvPicPr>
          <p:cNvPr id="5" name="Imagen 4"/>
          <p:cNvPicPr/>
          <p:nvPr/>
        </p:nvPicPr>
        <p:blipFill>
          <a:blip r:embed="rId2"/>
          <a:stretch>
            <a:fillRect/>
          </a:stretch>
        </p:blipFill>
        <p:spPr>
          <a:xfrm>
            <a:off x="838199" y="1596571"/>
            <a:ext cx="4448810" cy="1935076"/>
          </a:xfrm>
          <a:prstGeom prst="rect">
            <a:avLst/>
          </a:prstGeom>
        </p:spPr>
      </p:pic>
      <p:pic>
        <p:nvPicPr>
          <p:cNvPr id="6" name="Imagen 5"/>
          <p:cNvPicPr/>
          <p:nvPr/>
        </p:nvPicPr>
        <p:blipFill>
          <a:blip r:embed="rId3"/>
          <a:stretch>
            <a:fillRect/>
          </a:stretch>
        </p:blipFill>
        <p:spPr>
          <a:xfrm>
            <a:off x="8321155" y="1852680"/>
            <a:ext cx="2404157" cy="1389139"/>
          </a:xfrm>
          <a:prstGeom prst="rect">
            <a:avLst/>
          </a:prstGeom>
        </p:spPr>
      </p:pic>
      <p:pic>
        <p:nvPicPr>
          <p:cNvPr id="9" name="Imagen 8"/>
          <p:cNvPicPr/>
          <p:nvPr/>
        </p:nvPicPr>
        <p:blipFill>
          <a:blip r:embed="rId4"/>
          <a:stretch>
            <a:fillRect/>
          </a:stretch>
        </p:blipFill>
        <p:spPr>
          <a:xfrm>
            <a:off x="4008685" y="4311625"/>
            <a:ext cx="4408288" cy="1869206"/>
          </a:xfrm>
          <a:prstGeom prst="rect">
            <a:avLst/>
          </a:prstGeom>
        </p:spPr>
      </p:pic>
      <p:sp>
        <p:nvSpPr>
          <p:cNvPr id="7" name="CuadroTexto 6"/>
          <p:cNvSpPr txBox="1"/>
          <p:nvPr/>
        </p:nvSpPr>
        <p:spPr>
          <a:xfrm>
            <a:off x="1658325" y="3531647"/>
            <a:ext cx="4247445" cy="369332"/>
          </a:xfrm>
          <a:prstGeom prst="rect">
            <a:avLst/>
          </a:prstGeom>
          <a:noFill/>
        </p:spPr>
        <p:txBody>
          <a:bodyPr wrap="none" rtlCol="0">
            <a:spAutoFit/>
          </a:bodyPr>
          <a:lstStyle/>
          <a:p>
            <a:r>
              <a:rPr lang="es-ES" dirty="0" smtClean="0"/>
              <a:t>Conector SMA (Puerto Entrada del Divisor)</a:t>
            </a:r>
            <a:endParaRPr lang="es-ES" dirty="0"/>
          </a:p>
        </p:txBody>
      </p:sp>
      <p:pic>
        <p:nvPicPr>
          <p:cNvPr id="10" name="Imagen 9"/>
          <p:cNvPicPr>
            <a:picLocks noChangeAspect="1"/>
          </p:cNvPicPr>
          <p:nvPr/>
        </p:nvPicPr>
        <p:blipFill>
          <a:blip r:embed="rId5"/>
          <a:stretch>
            <a:fillRect/>
          </a:stretch>
        </p:blipFill>
        <p:spPr>
          <a:xfrm>
            <a:off x="5383002" y="1920536"/>
            <a:ext cx="1659654" cy="1611079"/>
          </a:xfrm>
          <a:prstGeom prst="rect">
            <a:avLst/>
          </a:prstGeom>
        </p:spPr>
      </p:pic>
      <p:sp>
        <p:nvSpPr>
          <p:cNvPr id="11" name="CuadroTexto 10"/>
          <p:cNvSpPr txBox="1"/>
          <p:nvPr/>
        </p:nvSpPr>
        <p:spPr>
          <a:xfrm>
            <a:off x="8321155" y="3311184"/>
            <a:ext cx="2474908" cy="369332"/>
          </a:xfrm>
          <a:prstGeom prst="rect">
            <a:avLst/>
          </a:prstGeom>
          <a:noFill/>
        </p:spPr>
        <p:txBody>
          <a:bodyPr wrap="none" rtlCol="0">
            <a:spAutoFit/>
          </a:bodyPr>
          <a:lstStyle/>
          <a:p>
            <a:r>
              <a:rPr lang="es-ES" dirty="0" smtClean="0"/>
              <a:t>Diseño Conector en CST</a:t>
            </a:r>
            <a:endParaRPr lang="es-ES" dirty="0"/>
          </a:p>
        </p:txBody>
      </p:sp>
    </p:spTree>
    <p:extLst>
      <p:ext uri="{BB962C8B-B14F-4D97-AF65-F5344CB8AC3E}">
        <p14:creationId xmlns:p14="http://schemas.microsoft.com/office/powerpoint/2010/main" val="3752798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573" y="298820"/>
            <a:ext cx="10515600" cy="1325563"/>
          </a:xfrm>
        </p:spPr>
        <p:txBody>
          <a:bodyPr/>
          <a:lstStyle/>
          <a:p>
            <a:r>
              <a:rPr lang="es-ES" b="1" dirty="0"/>
              <a:t>Diseño </a:t>
            </a:r>
            <a:r>
              <a:rPr lang="es-ES" b="1" dirty="0" smtClean="0"/>
              <a:t>(VII)</a:t>
            </a:r>
            <a:br>
              <a:rPr lang="es-ES" b="1" dirty="0" smtClean="0"/>
            </a:br>
            <a:r>
              <a:rPr lang="es-ES" b="1" dirty="0" smtClean="0"/>
              <a:t>Divisor </a:t>
            </a:r>
            <a:r>
              <a:rPr lang="es-ES" b="1" dirty="0"/>
              <a:t>Radial de 10 </a:t>
            </a:r>
            <a:r>
              <a:rPr lang="es-ES" b="1" dirty="0" smtClean="0"/>
              <a:t>puertos (SIW)</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725574" y="1965392"/>
            <a:ext cx="4790324" cy="4232525"/>
          </a:xfrm>
          <a:prstGeom prst="rect">
            <a:avLst/>
          </a:prstGeom>
          <a:noFill/>
          <a:ln>
            <a:noFill/>
          </a:ln>
        </p:spPr>
      </p:pic>
      <p:pic>
        <p:nvPicPr>
          <p:cNvPr id="9" name="Imagen 8" descr="D:\PHILIP\Tesis\trazas vna fr4\Imp_10p_Sm.bmp"/>
          <p:cNvPicPr/>
          <p:nvPr/>
        </p:nvPicPr>
        <p:blipFill>
          <a:blip r:embed="rId3">
            <a:extLst>
              <a:ext uri="{28A0092B-C50C-407E-A947-70E740481C1C}">
                <a14:useLocalDpi xmlns:a14="http://schemas.microsoft.com/office/drawing/2010/main" val="0"/>
              </a:ext>
            </a:extLst>
          </a:blip>
          <a:srcRect/>
          <a:stretch>
            <a:fillRect/>
          </a:stretch>
        </p:blipFill>
        <p:spPr bwMode="auto">
          <a:xfrm>
            <a:off x="6196392" y="1965392"/>
            <a:ext cx="5345354" cy="4009502"/>
          </a:xfrm>
          <a:prstGeom prst="rect">
            <a:avLst/>
          </a:prstGeom>
          <a:noFill/>
          <a:ln>
            <a:noFill/>
          </a:ln>
        </p:spPr>
      </p:pic>
      <p:sp>
        <p:nvSpPr>
          <p:cNvPr id="10" name="CuadroTexto 9"/>
          <p:cNvSpPr txBox="1"/>
          <p:nvPr/>
        </p:nvSpPr>
        <p:spPr>
          <a:xfrm>
            <a:off x="2400660" y="1641779"/>
            <a:ext cx="1964862" cy="369332"/>
          </a:xfrm>
          <a:prstGeom prst="rect">
            <a:avLst/>
          </a:prstGeom>
          <a:noFill/>
        </p:spPr>
        <p:txBody>
          <a:bodyPr wrap="square" rtlCol="0">
            <a:spAutoFit/>
          </a:bodyPr>
          <a:lstStyle/>
          <a:p>
            <a:r>
              <a:rPr lang="es-ES" dirty="0" smtClean="0"/>
              <a:t>PARÁMETROS S</a:t>
            </a:r>
            <a:endParaRPr lang="es-ES" dirty="0"/>
          </a:p>
        </p:txBody>
      </p:sp>
      <p:sp>
        <p:nvSpPr>
          <p:cNvPr id="11" name="CuadroTexto 10"/>
          <p:cNvSpPr txBox="1"/>
          <p:nvPr/>
        </p:nvSpPr>
        <p:spPr>
          <a:xfrm>
            <a:off x="8048942" y="1641779"/>
            <a:ext cx="1964862" cy="369332"/>
          </a:xfrm>
          <a:prstGeom prst="rect">
            <a:avLst/>
          </a:prstGeom>
          <a:noFill/>
        </p:spPr>
        <p:txBody>
          <a:bodyPr wrap="square" rtlCol="0">
            <a:spAutoFit/>
          </a:bodyPr>
          <a:lstStyle/>
          <a:p>
            <a:r>
              <a:rPr lang="es-ES" dirty="0" smtClean="0"/>
              <a:t>IMPEDANCIA</a:t>
            </a:r>
            <a:endParaRPr lang="es-ES" dirty="0"/>
          </a:p>
        </p:txBody>
      </p:sp>
      <mc:AlternateContent xmlns:mc="http://schemas.openxmlformats.org/markup-compatibility/2006" xmlns:a14="http://schemas.microsoft.com/office/drawing/2010/main">
        <mc:Choice Requires="a14">
          <p:sp>
            <p:nvSpPr>
              <p:cNvPr id="12" name="Rectángulo 11"/>
              <p:cNvSpPr/>
              <p:nvPr/>
            </p:nvSpPr>
            <p:spPr>
              <a:xfrm>
                <a:off x="2764712" y="5941165"/>
                <a:ext cx="686336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𝐴𝑐𝑜𝑝𝑙𝑎𝑚𝑖𝑒𝑛𝑡𝑜</m:t>
                      </m:r>
                      <m:r>
                        <a:rPr lang="es-ES">
                          <a:latin typeface="Cambria Math" panose="02040503050406030204" pitchFamily="18" charset="0"/>
                        </a:rPr>
                        <m:t>= 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a:latin typeface="Cambria Math" panose="02040503050406030204" pitchFamily="18" charset="0"/>
                                </a:rPr>
                                <m:t>log</m:t>
                              </m:r>
                            </m:e>
                            <m:sub>
                              <m:r>
                                <a:rPr lang="es-ES">
                                  <a:latin typeface="Cambria Math" panose="02040503050406030204" pitchFamily="18" charset="0"/>
                                </a:rPr>
                                <m:t>10</m:t>
                              </m:r>
                            </m:sub>
                          </m:sSub>
                        </m:fName>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𝑁</m:t>
                                  </m:r>
                                </m:den>
                              </m:f>
                            </m:e>
                          </m:d>
                        </m:e>
                      </m:func>
                      <m:r>
                        <a:rPr lang="es-ES">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a:latin typeface="Cambria Math" panose="02040503050406030204" pitchFamily="18" charset="0"/>
                                </a:rPr>
                                <m:t>log</m:t>
                              </m:r>
                            </m:e>
                            <m:sub>
                              <m:r>
                                <a:rPr lang="es-ES">
                                  <a:latin typeface="Cambria Math" panose="02040503050406030204" pitchFamily="18" charset="0"/>
                                </a:rPr>
                                <m:t>10</m:t>
                              </m:r>
                            </m:sub>
                          </m:sSub>
                        </m:fName>
                        <m:e>
                          <m:r>
                            <a:rPr lang="es-ES" b="0" i="0" smtClean="0">
                              <a:latin typeface="Cambria Math" panose="02040503050406030204" pitchFamily="18" charset="0"/>
                            </a:rPr>
                            <m:t>10</m:t>
                          </m:r>
                        </m:e>
                      </m:func>
                      <m:r>
                        <a:rPr lang="es-ES">
                          <a:latin typeface="Cambria Math" panose="02040503050406030204" pitchFamily="18" charset="0"/>
                        </a:rPr>
                        <m:t>=−</m:t>
                      </m:r>
                      <m:r>
                        <a:rPr lang="es-ES" b="0" i="0" smtClean="0">
                          <a:latin typeface="Cambria Math" panose="02040503050406030204" pitchFamily="18" charset="0"/>
                        </a:rPr>
                        <m:t>10</m:t>
                      </m:r>
                      <m:r>
                        <a:rPr lang="es-ES">
                          <a:latin typeface="Cambria Math" panose="02040503050406030204" pitchFamily="18" charset="0"/>
                        </a:rPr>
                        <m:t> </m:t>
                      </m:r>
                      <m:r>
                        <a:rPr lang="es-ES" i="1">
                          <a:latin typeface="Cambria Math" panose="02040503050406030204" pitchFamily="18" charset="0"/>
                        </a:rPr>
                        <m:t>𝑑𝐵</m:t>
                      </m:r>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2764712" y="5941165"/>
                <a:ext cx="6863360" cy="714683"/>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09562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022" y="343248"/>
            <a:ext cx="9875520" cy="1356360"/>
          </a:xfrm>
        </p:spPr>
        <p:txBody>
          <a:bodyPr/>
          <a:lstStyle/>
          <a:p>
            <a:r>
              <a:rPr lang="es-ES" b="1" dirty="0" smtClean="0"/>
              <a:t>Diseño(VII)</a:t>
            </a:r>
            <a:br>
              <a:rPr lang="es-ES" b="1" dirty="0" smtClean="0"/>
            </a:br>
            <a:r>
              <a:rPr lang="es-ES" b="1" dirty="0" smtClean="0"/>
              <a:t>Transiciones</a:t>
            </a:r>
            <a:endParaRPr lang="es-ES" b="1" dirty="0"/>
          </a:p>
        </p:txBody>
      </p:sp>
      <p:pic>
        <p:nvPicPr>
          <p:cNvPr id="5" name="Imagen 4"/>
          <p:cNvPicPr/>
          <p:nvPr/>
        </p:nvPicPr>
        <p:blipFill>
          <a:blip r:embed="rId3"/>
          <a:stretch>
            <a:fillRect/>
          </a:stretch>
        </p:blipFill>
        <p:spPr>
          <a:xfrm>
            <a:off x="1268003" y="2455041"/>
            <a:ext cx="4166958" cy="2780635"/>
          </a:xfrm>
          <a:prstGeom prst="rect">
            <a:avLst/>
          </a:prstGeom>
        </p:spPr>
      </p:pic>
      <mc:AlternateContent xmlns:mc="http://schemas.openxmlformats.org/markup-compatibility/2006" xmlns:a14="http://schemas.microsoft.com/office/drawing/2010/main">
        <mc:Choice Requires="a14">
          <p:graphicFrame>
            <p:nvGraphicFramePr>
              <p:cNvPr id="8" name="Diagrama 7"/>
              <p:cNvGraphicFramePr/>
              <p:nvPr>
                <p:extLst>
                  <p:ext uri="{D42A27DB-BD31-4B8C-83A1-F6EECF244321}">
                    <p14:modId xmlns:p14="http://schemas.microsoft.com/office/powerpoint/2010/main" val="1167982771"/>
                  </p:ext>
                </p:extLst>
              </p:nvPr>
            </p:nvGraphicFramePr>
            <p:xfrm>
              <a:off x="5791855" y="1218709"/>
              <a:ext cx="5710903" cy="4908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8" name="Diagrama 7"/>
              <p:cNvGraphicFramePr/>
              <p:nvPr>
                <p:extLst>
                  <p:ext uri="{D42A27DB-BD31-4B8C-83A1-F6EECF244321}">
                    <p14:modId xmlns:p14="http://schemas.microsoft.com/office/powerpoint/2010/main" val="1167982771"/>
                  </p:ext>
                </p:extLst>
              </p:nvPr>
            </p:nvGraphicFramePr>
            <p:xfrm>
              <a:off x="5791855" y="1218709"/>
              <a:ext cx="5710903" cy="49083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pic>
        <p:nvPicPr>
          <p:cNvPr id="6" name="Imagen 5"/>
          <p:cNvPicPr/>
          <p:nvPr/>
        </p:nvPicPr>
        <p:blipFill>
          <a:blip r:embed="rId13"/>
          <a:stretch>
            <a:fillRect/>
          </a:stretch>
        </p:blipFill>
        <p:spPr>
          <a:xfrm>
            <a:off x="571121" y="2030544"/>
            <a:ext cx="5560722" cy="3629628"/>
          </a:xfrm>
          <a:prstGeom prst="rect">
            <a:avLst/>
          </a:prstGeom>
        </p:spPr>
      </p:pic>
    </p:spTree>
    <p:extLst>
      <p:ext uri="{BB962C8B-B14F-4D97-AF65-F5344CB8AC3E}">
        <p14:creationId xmlns:p14="http://schemas.microsoft.com/office/powerpoint/2010/main" val="12803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251" y="285136"/>
            <a:ext cx="9875520" cy="1356360"/>
          </a:xfrm>
        </p:spPr>
        <p:txBody>
          <a:bodyPr/>
          <a:lstStyle/>
          <a:p>
            <a:r>
              <a:rPr lang="es-ES" b="1" dirty="0" smtClean="0"/>
              <a:t>Diseño(VIII</a:t>
            </a:r>
            <a:r>
              <a:rPr lang="es-ES" b="1" dirty="0"/>
              <a:t>)</a:t>
            </a:r>
            <a:br>
              <a:rPr lang="es-ES" b="1" dirty="0"/>
            </a:br>
            <a:r>
              <a:rPr lang="es-ES" b="1" dirty="0"/>
              <a:t>Transiciones</a:t>
            </a:r>
            <a:endParaRPr lang="es-ES" dirty="0"/>
          </a:p>
        </p:txBody>
      </p:sp>
      <p:pic>
        <p:nvPicPr>
          <p:cNvPr id="4" name="Imagen 3"/>
          <p:cNvPicPr/>
          <p:nvPr/>
        </p:nvPicPr>
        <p:blipFill>
          <a:blip r:embed="rId2"/>
          <a:stretch>
            <a:fillRect/>
          </a:stretch>
        </p:blipFill>
        <p:spPr>
          <a:xfrm>
            <a:off x="7263580" y="2110450"/>
            <a:ext cx="3413508" cy="3481778"/>
          </a:xfrm>
          <a:prstGeom prst="rect">
            <a:avLst/>
          </a:prstGeom>
        </p:spPr>
      </p:pic>
      <p:pic>
        <p:nvPicPr>
          <p:cNvPr id="5" name="Marcador de contenido 3" descr="D:\PHILIP\Tesis\trazas vna fr4\Sm_DivRad10_ConT.bmp"/>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8251" y="1880390"/>
            <a:ext cx="5133261" cy="3941898"/>
          </a:xfrm>
          <a:prstGeom prst="rect">
            <a:avLst/>
          </a:prstGeom>
          <a:noFill/>
          <a:ln>
            <a:noFill/>
          </a:ln>
        </p:spPr>
      </p:pic>
      <p:sp>
        <p:nvSpPr>
          <p:cNvPr id="6" name="CuadroTexto 5"/>
          <p:cNvSpPr txBox="1"/>
          <p:nvPr/>
        </p:nvSpPr>
        <p:spPr>
          <a:xfrm>
            <a:off x="2712450" y="1741118"/>
            <a:ext cx="1964862" cy="369332"/>
          </a:xfrm>
          <a:prstGeom prst="rect">
            <a:avLst/>
          </a:prstGeom>
          <a:noFill/>
        </p:spPr>
        <p:txBody>
          <a:bodyPr wrap="square" rtlCol="0">
            <a:spAutoFit/>
          </a:bodyPr>
          <a:lstStyle/>
          <a:p>
            <a:r>
              <a:rPr lang="es-ES" dirty="0" smtClean="0"/>
              <a:t>IMPEDANCIA</a:t>
            </a:r>
            <a:endParaRPr lang="es-ES" dirty="0"/>
          </a:p>
        </p:txBody>
      </p:sp>
    </p:spTree>
    <p:extLst>
      <p:ext uri="{BB962C8B-B14F-4D97-AF65-F5344CB8AC3E}">
        <p14:creationId xmlns:p14="http://schemas.microsoft.com/office/powerpoint/2010/main" val="82879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B57447-0834-4466-844E-1DE86AA498E1}"/>
              </a:ext>
            </a:extLst>
          </p:cNvPr>
          <p:cNvSpPr>
            <a:spLocks noGrp="1"/>
          </p:cNvSpPr>
          <p:nvPr>
            <p:ph type="title"/>
          </p:nvPr>
        </p:nvSpPr>
        <p:spPr>
          <a:xfrm>
            <a:off x="1143000" y="514065"/>
            <a:ext cx="9875520" cy="1356360"/>
          </a:xfrm>
        </p:spPr>
        <p:txBody>
          <a:bodyPr/>
          <a:lstStyle/>
          <a:p>
            <a:r>
              <a:rPr lang="es-ES_tradnl" b="1" dirty="0" smtClean="0"/>
              <a:t>Temario</a:t>
            </a:r>
            <a:endParaRPr lang="es-ES_tradnl" b="1" dirty="0"/>
          </a:p>
        </p:txBody>
      </p:sp>
      <p:graphicFrame>
        <p:nvGraphicFramePr>
          <p:cNvPr id="3" name="Diagrama 2"/>
          <p:cNvGraphicFramePr/>
          <p:nvPr>
            <p:extLst>
              <p:ext uri="{D42A27DB-BD31-4B8C-83A1-F6EECF244321}">
                <p14:modId xmlns:p14="http://schemas.microsoft.com/office/powerpoint/2010/main" val="609285376"/>
              </p:ext>
            </p:extLst>
          </p:nvPr>
        </p:nvGraphicFramePr>
        <p:xfrm>
          <a:off x="1446663" y="1597470"/>
          <a:ext cx="9362364" cy="4694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67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7636"/>
            <a:ext cx="10515600" cy="1325563"/>
          </a:xfrm>
        </p:spPr>
        <p:txBody>
          <a:bodyPr/>
          <a:lstStyle/>
          <a:p>
            <a:r>
              <a:rPr lang="es-ES" b="1" dirty="0" smtClean="0"/>
              <a:t>Diseño(IX)</a:t>
            </a:r>
            <a:r>
              <a:rPr lang="es-ES" b="1" dirty="0"/>
              <a:t/>
            </a:r>
            <a:br>
              <a:rPr lang="es-ES" b="1" dirty="0"/>
            </a:br>
            <a:r>
              <a:rPr lang="es-ES" b="1" dirty="0" smtClean="0"/>
              <a:t>Diseño Divisor Radial 10 Puertos (SIW)</a:t>
            </a:r>
            <a:endParaRPr lang="es-ES" dirty="0"/>
          </a:p>
        </p:txBody>
      </p:sp>
      <p:pic>
        <p:nvPicPr>
          <p:cNvPr id="4" name="Imagen 3" descr="D:\PHILIP\Tesis\trazas vna fr4\S11_10p_CT_optimizacion.bmp"/>
          <p:cNvPicPr/>
          <p:nvPr/>
        </p:nvPicPr>
        <p:blipFill rotWithShape="1">
          <a:blip r:embed="rId2">
            <a:extLst>
              <a:ext uri="{28A0092B-C50C-407E-A947-70E740481C1C}">
                <a14:useLocalDpi xmlns:a14="http://schemas.microsoft.com/office/drawing/2010/main" val="0"/>
              </a:ext>
            </a:extLst>
          </a:blip>
          <a:srcRect l="8403"/>
          <a:stretch/>
        </p:blipFill>
        <p:spPr bwMode="auto">
          <a:xfrm>
            <a:off x="1192161" y="1863666"/>
            <a:ext cx="4334641" cy="3939092"/>
          </a:xfrm>
          <a:prstGeom prst="rect">
            <a:avLst/>
          </a:prstGeom>
          <a:noFill/>
          <a:ln>
            <a:noFill/>
          </a:ln>
          <a:extLst>
            <a:ext uri="{53640926-AAD7-44D8-BBD7-CCE9431645EC}">
              <a14:shadowObscured xmlns:a14="http://schemas.microsoft.com/office/drawing/2010/main"/>
            </a:ext>
          </a:extLst>
        </p:spPr>
      </p:pic>
      <p:pic>
        <p:nvPicPr>
          <p:cNvPr id="5" name="Imagen 4" descr="D:\PHILIP\Tesis\trazas vna fr4\Sm_DivRad10_ConT_S11_S21.bmp"/>
          <p:cNvPicPr/>
          <p:nvPr/>
        </p:nvPicPr>
        <p:blipFill rotWithShape="1">
          <a:blip r:embed="rId3">
            <a:extLst>
              <a:ext uri="{28A0092B-C50C-407E-A947-70E740481C1C}">
                <a14:useLocalDpi xmlns:a14="http://schemas.microsoft.com/office/drawing/2010/main" val="0"/>
              </a:ext>
            </a:extLst>
          </a:blip>
          <a:srcRect l="8333"/>
          <a:stretch/>
        </p:blipFill>
        <p:spPr bwMode="auto">
          <a:xfrm>
            <a:off x="6515584" y="2171921"/>
            <a:ext cx="4437690" cy="3630837"/>
          </a:xfrm>
          <a:prstGeom prst="rect">
            <a:avLst/>
          </a:prstGeom>
          <a:noFill/>
          <a:ln>
            <a:noFill/>
          </a:ln>
          <a:extLst>
            <a:ext uri="{53640926-AAD7-44D8-BBD7-CCE9431645EC}">
              <a14:shadowObscured xmlns:a14="http://schemas.microsoft.com/office/drawing/2010/main"/>
            </a:ext>
          </a:extLst>
        </p:spPr>
      </p:pic>
      <p:sp>
        <p:nvSpPr>
          <p:cNvPr id="9" name="CuadroTexto 8"/>
          <p:cNvSpPr txBox="1"/>
          <p:nvPr/>
        </p:nvSpPr>
        <p:spPr>
          <a:xfrm>
            <a:off x="2952237" y="1697894"/>
            <a:ext cx="1964862" cy="369332"/>
          </a:xfrm>
          <a:prstGeom prst="rect">
            <a:avLst/>
          </a:prstGeom>
          <a:noFill/>
        </p:spPr>
        <p:txBody>
          <a:bodyPr wrap="square" rtlCol="0">
            <a:spAutoFit/>
          </a:bodyPr>
          <a:lstStyle/>
          <a:p>
            <a:r>
              <a:rPr lang="es-ES" dirty="0" smtClean="0"/>
              <a:t>S11</a:t>
            </a:r>
            <a:endParaRPr lang="es-ES" dirty="0"/>
          </a:p>
        </p:txBody>
      </p:sp>
      <p:sp>
        <p:nvSpPr>
          <p:cNvPr id="10" name="CuadroTexto 9"/>
          <p:cNvSpPr txBox="1"/>
          <p:nvPr/>
        </p:nvSpPr>
        <p:spPr>
          <a:xfrm>
            <a:off x="7751998" y="1987255"/>
            <a:ext cx="1964862" cy="369332"/>
          </a:xfrm>
          <a:prstGeom prst="rect">
            <a:avLst/>
          </a:prstGeom>
          <a:noFill/>
        </p:spPr>
        <p:txBody>
          <a:bodyPr wrap="square" rtlCol="0">
            <a:spAutoFit/>
          </a:bodyPr>
          <a:lstStyle/>
          <a:p>
            <a:r>
              <a:rPr lang="es-ES" dirty="0" smtClean="0"/>
              <a:t>PARÁMETROS S</a:t>
            </a:r>
            <a:endParaRPr lang="es-ES" dirty="0"/>
          </a:p>
        </p:txBody>
      </p:sp>
    </p:spTree>
    <p:extLst>
      <p:ext uri="{BB962C8B-B14F-4D97-AF65-F5344CB8AC3E}">
        <p14:creationId xmlns:p14="http://schemas.microsoft.com/office/powerpoint/2010/main" val="912778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635" y="318382"/>
            <a:ext cx="10515600" cy="1325563"/>
          </a:xfrm>
        </p:spPr>
        <p:txBody>
          <a:bodyPr/>
          <a:lstStyle/>
          <a:p>
            <a:r>
              <a:rPr lang="es-ES" b="1" dirty="0" smtClean="0"/>
              <a:t>Diseño(X</a:t>
            </a:r>
            <a:r>
              <a:rPr lang="es-ES" b="1" dirty="0"/>
              <a:t>)</a:t>
            </a:r>
            <a:br>
              <a:rPr lang="es-ES" b="1" dirty="0"/>
            </a:br>
            <a:r>
              <a:rPr lang="es-ES" b="1" dirty="0"/>
              <a:t>Diseño Divisor Radial 10 Puertos (SIW)</a:t>
            </a:r>
            <a:endParaRPr lang="es-ES" dirty="0"/>
          </a:p>
        </p:txBody>
      </p:sp>
      <p:pic>
        <p:nvPicPr>
          <p:cNvPr id="4" name="Imagen 3" descr="D:\PHILIP\Tesis\trazas vna fr4\Sm_DivRad10_ConT_S11_S21_BW.bmp"/>
          <p:cNvPicPr/>
          <p:nvPr/>
        </p:nvPicPr>
        <p:blipFill rotWithShape="1">
          <a:blip r:embed="rId2">
            <a:extLst>
              <a:ext uri="{28A0092B-C50C-407E-A947-70E740481C1C}">
                <a14:useLocalDpi xmlns:a14="http://schemas.microsoft.com/office/drawing/2010/main" val="0"/>
              </a:ext>
            </a:extLst>
          </a:blip>
          <a:srcRect l="8302"/>
          <a:stretch/>
        </p:blipFill>
        <p:spPr bwMode="auto">
          <a:xfrm>
            <a:off x="1239022" y="1680111"/>
            <a:ext cx="4704577" cy="3848683"/>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ángulo 4"/>
              <p:cNvSpPr/>
              <p:nvPr/>
            </p:nvSpPr>
            <p:spPr>
              <a:xfrm>
                <a:off x="1029925" y="5528794"/>
                <a:ext cx="47565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𝐵𝑊</m:t>
                      </m:r>
                      <m:r>
                        <a:rPr lang="es-ES" i="0">
                          <a:latin typeface="Cambria Math" panose="02040503050406030204" pitchFamily="18" charset="0"/>
                        </a:rPr>
                        <m:t>=17.184 </m:t>
                      </m:r>
                      <m:r>
                        <a:rPr lang="es-ES" i="1">
                          <a:latin typeface="Cambria Math" panose="02040503050406030204" pitchFamily="18" charset="0"/>
                        </a:rPr>
                        <m:t>𝐺𝐻𝑧</m:t>
                      </m:r>
                      <m:r>
                        <a:rPr lang="es-ES" i="0">
                          <a:latin typeface="Cambria Math" panose="02040503050406030204" pitchFamily="18" charset="0"/>
                        </a:rPr>
                        <m:t>−16.864 </m:t>
                      </m:r>
                      <m:r>
                        <a:rPr lang="es-ES" i="1">
                          <a:latin typeface="Cambria Math" panose="02040503050406030204" pitchFamily="18" charset="0"/>
                        </a:rPr>
                        <m:t>𝐺𝐻𝑧</m:t>
                      </m:r>
                      <m:r>
                        <a:rPr lang="es-ES" i="0">
                          <a:latin typeface="Cambria Math" panose="02040503050406030204" pitchFamily="18" charset="0"/>
                        </a:rPr>
                        <m:t>=320 </m:t>
                      </m:r>
                      <m:r>
                        <a:rPr lang="es-ES" i="1">
                          <a:latin typeface="Cambria Math" panose="02040503050406030204" pitchFamily="18" charset="0"/>
                        </a:rPr>
                        <m:t>𝑀𝐻𝑧</m:t>
                      </m:r>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029925" y="5528794"/>
                <a:ext cx="4756559" cy="369332"/>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02504" y="6015904"/>
                <a:ext cx="5811399"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m:t>
                      </m:r>
                      <m:r>
                        <a:rPr lang="es-ES" i="1">
                          <a:latin typeface="Cambria Math" panose="02040503050406030204" pitchFamily="18" charset="0"/>
                        </a:rPr>
                        <m:t>𝐵𝑊</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17,184 </m:t>
                          </m:r>
                          <m:r>
                            <a:rPr lang="es-ES" i="1">
                              <a:latin typeface="Cambria Math" panose="02040503050406030204" pitchFamily="18" charset="0"/>
                            </a:rPr>
                            <m:t>𝐺𝐻𝑧</m:t>
                          </m:r>
                          <m:r>
                            <a:rPr lang="es-ES" i="0">
                              <a:latin typeface="Cambria Math" panose="02040503050406030204" pitchFamily="18" charset="0"/>
                            </a:rPr>
                            <m:t>−16,864 </m:t>
                          </m:r>
                          <m:r>
                            <a:rPr lang="es-ES" i="1">
                              <a:latin typeface="Cambria Math" panose="02040503050406030204" pitchFamily="18" charset="0"/>
                            </a:rPr>
                            <m:t>𝐺𝐻𝑧</m:t>
                          </m:r>
                        </m:num>
                        <m:den>
                          <m:r>
                            <a:rPr lang="es-ES" i="0">
                              <a:latin typeface="Cambria Math" panose="02040503050406030204" pitchFamily="18" charset="0"/>
                            </a:rPr>
                            <m:t>17 </m:t>
                          </m:r>
                          <m:r>
                            <a:rPr lang="es-ES" i="1">
                              <a:latin typeface="Cambria Math" panose="02040503050406030204" pitchFamily="18" charset="0"/>
                            </a:rPr>
                            <m:t>𝐺𝐻𝑧</m:t>
                          </m:r>
                        </m:den>
                      </m:f>
                      <m:r>
                        <a:rPr lang="es-ES" i="0">
                          <a:latin typeface="Cambria Math" panose="02040503050406030204" pitchFamily="18" charset="0"/>
                        </a:rPr>
                        <m:t> ∙</m:t>
                      </m:r>
                      <m:d>
                        <m:dPr>
                          <m:ctrlPr>
                            <a:rPr lang="es-ES" i="1">
                              <a:latin typeface="Cambria Math" panose="02040503050406030204" pitchFamily="18" charset="0"/>
                            </a:rPr>
                          </m:ctrlPr>
                        </m:dPr>
                        <m:e>
                          <m:r>
                            <a:rPr lang="es-ES" i="0">
                              <a:latin typeface="Cambria Math" panose="02040503050406030204" pitchFamily="18" charset="0"/>
                            </a:rPr>
                            <m:t>100%</m:t>
                          </m:r>
                        </m:e>
                      </m:d>
                      <m:r>
                        <a:rPr lang="es-ES" i="0">
                          <a:latin typeface="Cambria Math" panose="02040503050406030204" pitchFamily="18" charset="0"/>
                        </a:rPr>
                        <m:t>=1,882%</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502504" y="6015904"/>
                <a:ext cx="5811399" cy="612796"/>
              </a:xfrm>
              <a:prstGeom prst="rect">
                <a:avLst/>
              </a:prstGeom>
              <a:blipFill rotWithShape="0">
                <a:blip r:embed="rId4"/>
                <a:stretch>
                  <a:fillRect/>
                </a:stretch>
              </a:blipFill>
            </p:spPr>
            <p:txBody>
              <a:bodyPr/>
              <a:lstStyle/>
              <a:p>
                <a:r>
                  <a:rPr lang="es-ES">
                    <a:noFill/>
                  </a:rPr>
                  <a:t> </a:t>
                </a:r>
              </a:p>
            </p:txBody>
          </p:sp>
        </mc:Fallback>
      </mc:AlternateContent>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452" y="2172015"/>
            <a:ext cx="5009783" cy="2835726"/>
          </a:xfrm>
          <a:prstGeom prst="rect">
            <a:avLst/>
          </a:prstGeom>
        </p:spPr>
      </p:pic>
    </p:spTree>
    <p:extLst>
      <p:ext uri="{BB962C8B-B14F-4D97-AF65-F5344CB8AC3E}">
        <p14:creationId xmlns:p14="http://schemas.microsoft.com/office/powerpoint/2010/main" val="2469822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3452" y="265471"/>
            <a:ext cx="10515600" cy="1325563"/>
          </a:xfrm>
        </p:spPr>
        <p:txBody>
          <a:bodyPr/>
          <a:lstStyle/>
          <a:p>
            <a:r>
              <a:rPr lang="es-ES" b="1" dirty="0" smtClean="0"/>
              <a:t>Resultados (I)</a:t>
            </a:r>
            <a:br>
              <a:rPr lang="es-ES" b="1" dirty="0" smtClean="0"/>
            </a:br>
            <a:r>
              <a:rPr lang="es-ES" b="1" dirty="0" smtClean="0"/>
              <a:t>Divisor Radial 10 Puertos (SIW)</a:t>
            </a:r>
            <a:endParaRPr lang="es-ES" b="1" dirty="0"/>
          </a:p>
        </p:txBody>
      </p:sp>
      <p:pic>
        <p:nvPicPr>
          <p:cNvPr id="2054" name="Imagen 45" descr="WhatsApp Image 2017-08-12 at 19.00"/>
          <p:cNvPicPr>
            <a:picLocks noChangeAspect="1" noChangeArrowheads="1"/>
          </p:cNvPicPr>
          <p:nvPr/>
        </p:nvPicPr>
        <p:blipFill>
          <a:blip r:embed="rId3" cstate="print">
            <a:extLst>
              <a:ext uri="{28A0092B-C50C-407E-A947-70E740481C1C}">
                <a14:useLocalDpi xmlns:a14="http://schemas.microsoft.com/office/drawing/2010/main" val="0"/>
              </a:ext>
            </a:extLst>
          </a:blip>
          <a:srcRect l="24844" r="26212" b="9412"/>
          <a:stretch>
            <a:fillRect/>
          </a:stretch>
        </p:blipFill>
        <p:spPr bwMode="auto">
          <a:xfrm rot="16200000">
            <a:off x="1355474" y="1087725"/>
            <a:ext cx="2302911" cy="32019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48" descr="WhatsApp Image 2017-08-12 at 19.00"/>
          <p:cNvPicPr>
            <a:picLocks noChangeAspect="1" noChangeArrowheads="1"/>
          </p:cNvPicPr>
          <p:nvPr/>
        </p:nvPicPr>
        <p:blipFill>
          <a:blip r:embed="rId4">
            <a:extLst>
              <a:ext uri="{28A0092B-C50C-407E-A947-70E740481C1C}">
                <a14:useLocalDpi xmlns:a14="http://schemas.microsoft.com/office/drawing/2010/main" val="0"/>
              </a:ext>
            </a:extLst>
          </a:blip>
          <a:srcRect l="15706" r="30824"/>
          <a:stretch>
            <a:fillRect/>
          </a:stretch>
        </p:blipFill>
        <p:spPr bwMode="auto">
          <a:xfrm rot="16200000">
            <a:off x="1391139" y="3662294"/>
            <a:ext cx="2231580" cy="31362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49" descr="WhatsApp Image 2017-08-12 at 19.01"/>
          <p:cNvPicPr>
            <a:picLocks noChangeAspect="1" noChangeArrowheads="1"/>
          </p:cNvPicPr>
          <p:nvPr/>
        </p:nvPicPr>
        <p:blipFill>
          <a:blip r:embed="rId5" cstate="print">
            <a:extLst>
              <a:ext uri="{28A0092B-C50C-407E-A947-70E740481C1C}">
                <a14:useLocalDpi xmlns:a14="http://schemas.microsoft.com/office/drawing/2010/main" val="0"/>
              </a:ext>
            </a:extLst>
          </a:blip>
          <a:srcRect l="11343" t="19382" r="11134" b="19958"/>
          <a:stretch>
            <a:fillRect/>
          </a:stretch>
        </p:blipFill>
        <p:spPr bwMode="auto">
          <a:xfrm>
            <a:off x="4593396" y="2286550"/>
            <a:ext cx="2975712" cy="310716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N9918A FieldFox Handheld Microwave Analyzer, 26.5 GHz"/>
          <p:cNvPicPr/>
          <p:nvPr/>
        </p:nvPicPr>
        <p:blipFill rotWithShape="1">
          <a:blip r:embed="rId6">
            <a:extLst>
              <a:ext uri="{28A0092B-C50C-407E-A947-70E740481C1C}">
                <a14:useLocalDpi xmlns:a14="http://schemas.microsoft.com/office/drawing/2010/main" val="0"/>
              </a:ext>
            </a:extLst>
          </a:blip>
          <a:srcRect l="19959" r="18251"/>
          <a:stretch/>
        </p:blipFill>
        <p:spPr bwMode="auto">
          <a:xfrm>
            <a:off x="8436078" y="1960580"/>
            <a:ext cx="3097161" cy="3759110"/>
          </a:xfrm>
          <a:prstGeom prst="rect">
            <a:avLst/>
          </a:prstGeom>
          <a:noFill/>
          <a:ln>
            <a:noFill/>
          </a:ln>
        </p:spPr>
      </p:pic>
      <p:sp>
        <p:nvSpPr>
          <p:cNvPr id="5" name="Rectángulo 4"/>
          <p:cNvSpPr/>
          <p:nvPr/>
        </p:nvSpPr>
        <p:spPr>
          <a:xfrm>
            <a:off x="8436078" y="5594853"/>
            <a:ext cx="3274142" cy="646331"/>
          </a:xfrm>
          <a:prstGeom prst="rect">
            <a:avLst/>
          </a:prstGeom>
        </p:spPr>
        <p:txBody>
          <a:bodyPr wrap="square">
            <a:spAutoFit/>
          </a:bodyPr>
          <a:lstStyle/>
          <a:p>
            <a:pPr algn="ctr"/>
            <a:r>
              <a:rPr lang="en-US" dirty="0" err="1">
                <a:latin typeface="Times New Roman" panose="02020603050405020304" pitchFamily="18" charset="0"/>
                <a:ea typeface="Calibri" panose="020F0502020204030204" pitchFamily="34" charset="0"/>
              </a:rPr>
              <a:t>FieldFox</a:t>
            </a:r>
            <a:r>
              <a:rPr lang="en-US" dirty="0">
                <a:latin typeface="Times New Roman" panose="02020603050405020304" pitchFamily="18" charset="0"/>
                <a:ea typeface="Calibri" panose="020F0502020204030204" pitchFamily="34" charset="0"/>
              </a:rPr>
              <a:t> N9918A Handheld Microwave Analyzer 26.5 GHz</a:t>
            </a:r>
            <a:endParaRPr lang="es-ES" dirty="0"/>
          </a:p>
        </p:txBody>
      </p:sp>
    </p:spTree>
    <p:extLst>
      <p:ext uri="{BB962C8B-B14F-4D97-AF65-F5344CB8AC3E}">
        <p14:creationId xmlns:p14="http://schemas.microsoft.com/office/powerpoint/2010/main" val="2372685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291" y="168533"/>
            <a:ext cx="10515600" cy="1325563"/>
          </a:xfrm>
        </p:spPr>
        <p:txBody>
          <a:bodyPr/>
          <a:lstStyle/>
          <a:p>
            <a:r>
              <a:rPr lang="es-ES" b="1" dirty="0"/>
              <a:t>Resultados (</a:t>
            </a:r>
            <a:r>
              <a:rPr lang="es-ES" b="1" dirty="0" smtClean="0"/>
              <a:t>II)</a:t>
            </a:r>
            <a:r>
              <a:rPr lang="es-ES" b="1" dirty="0"/>
              <a:t/>
            </a:r>
            <a:br>
              <a:rPr lang="es-ES" b="1" dirty="0"/>
            </a:br>
            <a:r>
              <a:rPr lang="es-ES" b="1" dirty="0"/>
              <a:t>Divisor Radial 10 Puertos (SIW)</a:t>
            </a:r>
            <a:endParaRPr lang="es-ES" dirty="0"/>
          </a:p>
        </p:txBody>
      </p:sp>
      <p:sp>
        <p:nvSpPr>
          <p:cNvPr id="7" name="CuadroTexto 6"/>
          <p:cNvSpPr txBox="1"/>
          <p:nvPr/>
        </p:nvSpPr>
        <p:spPr>
          <a:xfrm>
            <a:off x="5512570" y="1189256"/>
            <a:ext cx="1622738" cy="369332"/>
          </a:xfrm>
          <a:prstGeom prst="rect">
            <a:avLst/>
          </a:prstGeom>
          <a:noFill/>
        </p:spPr>
        <p:txBody>
          <a:bodyPr wrap="square" rtlCol="0">
            <a:spAutoFit/>
          </a:bodyPr>
          <a:lstStyle/>
          <a:p>
            <a:r>
              <a:rPr lang="es-ES" dirty="0" smtClean="0"/>
              <a:t>PUERTO 3</a:t>
            </a:r>
            <a:endParaRPr lang="es-ES" dirty="0"/>
          </a:p>
        </p:txBody>
      </p:sp>
      <p:sp>
        <p:nvSpPr>
          <p:cNvPr id="8" name="CuadroTexto 7"/>
          <p:cNvSpPr txBox="1"/>
          <p:nvPr/>
        </p:nvSpPr>
        <p:spPr>
          <a:xfrm>
            <a:off x="1766451" y="1257410"/>
            <a:ext cx="1622738" cy="369332"/>
          </a:xfrm>
          <a:prstGeom prst="rect">
            <a:avLst/>
          </a:prstGeom>
          <a:noFill/>
        </p:spPr>
        <p:txBody>
          <a:bodyPr wrap="square" rtlCol="0">
            <a:spAutoFit/>
          </a:bodyPr>
          <a:lstStyle/>
          <a:p>
            <a:r>
              <a:rPr lang="es-ES" dirty="0" smtClean="0"/>
              <a:t>PUERTO 2</a:t>
            </a:r>
            <a:endParaRPr lang="es-ES" dirty="0"/>
          </a:p>
        </p:txBody>
      </p:sp>
      <p:sp>
        <p:nvSpPr>
          <p:cNvPr id="9" name="CuadroTexto 8"/>
          <p:cNvSpPr txBox="1"/>
          <p:nvPr/>
        </p:nvSpPr>
        <p:spPr>
          <a:xfrm>
            <a:off x="9615153" y="1189256"/>
            <a:ext cx="1622738" cy="369332"/>
          </a:xfrm>
          <a:prstGeom prst="rect">
            <a:avLst/>
          </a:prstGeom>
          <a:noFill/>
        </p:spPr>
        <p:txBody>
          <a:bodyPr wrap="square" rtlCol="0">
            <a:spAutoFit/>
          </a:bodyPr>
          <a:lstStyle/>
          <a:p>
            <a:r>
              <a:rPr lang="es-ES" dirty="0" smtClean="0"/>
              <a:t>PUERTO 4</a:t>
            </a:r>
            <a:endParaRPr lang="es-ES" dirty="0"/>
          </a:p>
        </p:txBody>
      </p:sp>
      <p:pic>
        <p:nvPicPr>
          <p:cNvPr id="11" name="Imagen 10" descr="D:\PHILIP\Tesis\trazas vna fr4\Puerto_1_Div10p.bmp"/>
          <p:cNvPicPr/>
          <p:nvPr/>
        </p:nvPicPr>
        <p:blipFill>
          <a:blip r:embed="rId3">
            <a:extLst>
              <a:ext uri="{28A0092B-C50C-407E-A947-70E740481C1C}">
                <a14:useLocalDpi xmlns:a14="http://schemas.microsoft.com/office/drawing/2010/main" val="0"/>
              </a:ext>
            </a:extLst>
          </a:blip>
          <a:srcRect/>
          <a:stretch>
            <a:fillRect/>
          </a:stretch>
        </p:blipFill>
        <p:spPr bwMode="auto">
          <a:xfrm>
            <a:off x="212808" y="1558588"/>
            <a:ext cx="4090387" cy="2872632"/>
          </a:xfrm>
          <a:prstGeom prst="rect">
            <a:avLst/>
          </a:prstGeom>
          <a:noFill/>
          <a:ln>
            <a:noFill/>
          </a:ln>
        </p:spPr>
      </p:pic>
      <p:pic>
        <p:nvPicPr>
          <p:cNvPr id="12" name="Imagen 11" descr="D:\PHILIP\Tesis\trazas vna fr4\Puerto_2_Div10.bmp"/>
          <p:cNvPicPr/>
          <p:nvPr/>
        </p:nvPicPr>
        <p:blipFill>
          <a:blip r:embed="rId4">
            <a:extLst>
              <a:ext uri="{28A0092B-C50C-407E-A947-70E740481C1C}">
                <a14:useLocalDpi xmlns:a14="http://schemas.microsoft.com/office/drawing/2010/main" val="0"/>
              </a:ext>
            </a:extLst>
          </a:blip>
          <a:srcRect/>
          <a:stretch>
            <a:fillRect/>
          </a:stretch>
        </p:blipFill>
        <p:spPr bwMode="auto">
          <a:xfrm>
            <a:off x="4213205" y="1523997"/>
            <a:ext cx="3836665" cy="2877322"/>
          </a:xfrm>
          <a:prstGeom prst="rect">
            <a:avLst/>
          </a:prstGeom>
          <a:noFill/>
          <a:ln>
            <a:noFill/>
          </a:ln>
        </p:spPr>
      </p:pic>
      <p:pic>
        <p:nvPicPr>
          <p:cNvPr id="13" name="Imagen 12" descr="D:\PHILIP\Tesis\trazas vna fr4\Puerto_3_Div10p.bmp"/>
          <p:cNvPicPr/>
          <p:nvPr/>
        </p:nvPicPr>
        <p:blipFill>
          <a:blip r:embed="rId5">
            <a:extLst>
              <a:ext uri="{28A0092B-C50C-407E-A947-70E740481C1C}">
                <a14:useLocalDpi xmlns:a14="http://schemas.microsoft.com/office/drawing/2010/main" val="0"/>
              </a:ext>
            </a:extLst>
          </a:blip>
          <a:srcRect/>
          <a:stretch>
            <a:fillRect/>
          </a:stretch>
        </p:blipFill>
        <p:spPr bwMode="auto">
          <a:xfrm>
            <a:off x="7959270" y="1494096"/>
            <a:ext cx="4021685" cy="2872632"/>
          </a:xfrm>
          <a:prstGeom prst="rect">
            <a:avLst/>
          </a:prstGeom>
          <a:noFill/>
          <a:ln>
            <a:noFill/>
          </a:ln>
        </p:spPr>
      </p:pic>
      <p:graphicFrame>
        <p:nvGraphicFramePr>
          <p:cNvPr id="14" name="Tabla 13"/>
          <p:cNvGraphicFramePr>
            <a:graphicFrameLocks noGrp="1"/>
          </p:cNvGraphicFramePr>
          <p:nvPr>
            <p:extLst>
              <p:ext uri="{D42A27DB-BD31-4B8C-83A1-F6EECF244321}">
                <p14:modId xmlns:p14="http://schemas.microsoft.com/office/powerpoint/2010/main" val="1588308522"/>
              </p:ext>
            </p:extLst>
          </p:nvPr>
        </p:nvGraphicFramePr>
        <p:xfrm>
          <a:off x="2187953" y="4652613"/>
          <a:ext cx="8319752" cy="1821398"/>
        </p:xfrm>
        <a:graphic>
          <a:graphicData uri="http://schemas.openxmlformats.org/drawingml/2006/table">
            <a:tbl>
              <a:tblPr firstRow="1" firstCol="1" bandRow="1">
                <a:tableStyleId>{5C22544A-7EE6-4342-B048-85BDC9FD1C3A}</a:tableStyleId>
              </a:tblPr>
              <a:tblGrid>
                <a:gridCol w="1188536"/>
                <a:gridCol w="1188536"/>
                <a:gridCol w="1188536"/>
                <a:gridCol w="1188536"/>
                <a:gridCol w="1188536"/>
                <a:gridCol w="1188536"/>
                <a:gridCol w="1188536"/>
              </a:tblGrid>
              <a:tr h="362059">
                <a:tc rowSpan="2">
                  <a:txBody>
                    <a:bodyPr/>
                    <a:lstStyle/>
                    <a:p>
                      <a:pPr algn="ctr">
                        <a:lnSpc>
                          <a:spcPct val="150000"/>
                        </a:lnSpc>
                        <a:spcAft>
                          <a:spcPts val="0"/>
                        </a:spcAft>
                      </a:pPr>
                      <a:r>
                        <a:rPr lang="es-ES" sz="1200" dirty="0">
                          <a:effectLst/>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200" dirty="0" smtClean="0">
                          <a:effectLst/>
                        </a:rPr>
                        <a:t>Puerto 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dirty="0" smtClean="0">
                          <a:effectLst/>
                        </a:rPr>
                        <a:t>Puerto 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Puerto 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5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vMerge="1">
                  <a:txBody>
                    <a:bodyPr/>
                    <a:lstStyle/>
                    <a:p>
                      <a:endParaRPr lang="es-ES"/>
                    </a:p>
                  </a:txBody>
                  <a:tcPr/>
                </a:tc>
                <a:tc>
                  <a:txBody>
                    <a:bodyPr/>
                    <a:lstStyle/>
                    <a:p>
                      <a:pPr algn="ctr">
                        <a:lnSpc>
                          <a:spcPct val="150000"/>
                        </a:lnSpc>
                        <a:spcAft>
                          <a:spcPts val="0"/>
                        </a:spcAft>
                      </a:pPr>
                      <a:r>
                        <a:rPr lang="es-ES" sz="1200">
                          <a:effectLst/>
                        </a:rPr>
                        <a:t>S11 [dB]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S21 [dB]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S11 [dB]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rPr>
                        <a:t>S31 </a:t>
                      </a:r>
                      <a:r>
                        <a:rPr lang="es-ES" sz="1200" dirty="0">
                          <a:effectLst/>
                        </a:rPr>
                        <a:t>[dB]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S11[dB]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S41[dB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a:txBody>
                    <a:bodyPr/>
                    <a:lstStyle/>
                    <a:p>
                      <a:pPr algn="ctr">
                        <a:lnSpc>
                          <a:spcPct val="150000"/>
                        </a:lnSpc>
                        <a:spcAft>
                          <a:spcPts val="0"/>
                        </a:spcAft>
                      </a:pPr>
                      <a:r>
                        <a:rPr lang="es-ES" sz="1200" dirty="0" smtClean="0">
                          <a:effectLst/>
                        </a:rPr>
                        <a:t>Frecuencia 16,64 GHz</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-26,4014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-10,8753</a:t>
                      </a: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-35,2073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-12,178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-25,6379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-11,929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a:txBody>
                    <a:bodyPr/>
                    <a:lstStyle/>
                    <a:p>
                      <a:pPr algn="ctr">
                        <a:lnSpc>
                          <a:spcPct val="150000"/>
                        </a:lnSpc>
                        <a:spcAft>
                          <a:spcPts val="0"/>
                        </a:spcAft>
                      </a:pPr>
                      <a:r>
                        <a:rPr lang="es-ES" sz="1200" dirty="0" smtClean="0">
                          <a:effectLst/>
                          <a:latin typeface="+mn-lt"/>
                          <a:ea typeface="+mn-ea"/>
                          <a:cs typeface="+mn-cs"/>
                        </a:rPr>
                        <a:t>Frecuencia</a:t>
                      </a:r>
                      <a:r>
                        <a:rPr lang="es-ES" sz="1200" baseline="0" dirty="0" smtClean="0">
                          <a:effectLst/>
                          <a:latin typeface="+mn-lt"/>
                          <a:ea typeface="+mn-ea"/>
                          <a:cs typeface="+mn-cs"/>
                        </a:rPr>
                        <a:t> 18,36 GHz</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-19,4003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-8,0632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-39,3572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-8,3153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-32,9999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-10,6698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15469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3308" y="255238"/>
            <a:ext cx="10515600" cy="1325563"/>
          </a:xfrm>
        </p:spPr>
        <p:txBody>
          <a:bodyPr/>
          <a:lstStyle/>
          <a:p>
            <a:r>
              <a:rPr lang="es-ES" b="1" dirty="0"/>
              <a:t>Resultados (</a:t>
            </a:r>
            <a:r>
              <a:rPr lang="es-ES" b="1" dirty="0" smtClean="0"/>
              <a:t>III)</a:t>
            </a:r>
            <a:r>
              <a:rPr lang="es-ES" b="1" dirty="0"/>
              <a:t/>
            </a:r>
            <a:br>
              <a:rPr lang="es-ES" b="1" dirty="0"/>
            </a:br>
            <a:r>
              <a:rPr lang="es-ES" b="1" dirty="0"/>
              <a:t>Divisor Radial 10 Puertos (SIW)</a:t>
            </a:r>
            <a:endParaRPr lang="es-ES" dirty="0"/>
          </a:p>
        </p:txBody>
      </p:sp>
      <p:pic>
        <p:nvPicPr>
          <p:cNvPr id="4" name="Marcador de contenido 3" descr="D:\PHILIP\Tesis\trazas vna fr4\S11_10_Sm_Me.bmp"/>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180" y="1655167"/>
            <a:ext cx="5334000" cy="4000500"/>
          </a:xfrm>
          <a:prstGeom prst="rect">
            <a:avLst/>
          </a:prstGeom>
          <a:noFill/>
          <a:ln>
            <a:noFill/>
          </a:ln>
        </p:spPr>
      </p:pic>
      <p:pic>
        <p:nvPicPr>
          <p:cNvPr id="5" name="Marcador de contenido 3" descr="D:\PHILIP\Tesis\trazas vna fr4\S21_10_Sm_Me.bmp"/>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6013285" y="1729533"/>
            <a:ext cx="5334000" cy="4000500"/>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3273612" y="5804399"/>
                <a:ext cx="5406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r>
                        <a:rPr lang="es-ES" i="0">
                          <a:latin typeface="Cambria Math" panose="02040503050406030204" pitchFamily="18" charset="0"/>
                        </a:rPr>
                        <m:t>. </m:t>
                      </m:r>
                      <m:r>
                        <a:rPr lang="es-ES" i="1">
                          <a:latin typeface="Cambria Math" panose="02040503050406030204" pitchFamily="18" charset="0"/>
                        </a:rPr>
                        <m:t>𝑖𝑛𝑠𝑒𝑟𝑐𝑖</m:t>
                      </m:r>
                      <m:r>
                        <a:rPr lang="es-ES" i="0">
                          <a:latin typeface="Cambria Math" panose="02040503050406030204" pitchFamily="18" charset="0"/>
                        </a:rPr>
                        <m:t>ó</m:t>
                      </m:r>
                      <m:r>
                        <a:rPr lang="es-ES" i="1">
                          <a:latin typeface="Cambria Math" panose="02040503050406030204" pitchFamily="18" charset="0"/>
                        </a:rPr>
                        <m:t>𝑛</m:t>
                      </m:r>
                      <m:r>
                        <a:rPr lang="es-ES" i="0">
                          <a:latin typeface="Cambria Math" panose="02040503050406030204" pitchFamily="18" charset="0"/>
                        </a:rPr>
                        <m:t>=</m:t>
                      </m:r>
                      <m:r>
                        <a:rPr lang="es-ES" b="0" i="0" smtClean="0">
                          <a:latin typeface="Cambria Math" panose="02040503050406030204" pitchFamily="18" charset="0"/>
                        </a:rPr>
                        <m:t>−</m:t>
                      </m:r>
                      <m:r>
                        <a:rPr lang="es-ES" i="0">
                          <a:latin typeface="Cambria Math" panose="02040503050406030204" pitchFamily="18" charset="0"/>
                        </a:rPr>
                        <m:t>1</m:t>
                      </m:r>
                      <m:r>
                        <a:rPr lang="es-ES" b="0" i="0" smtClean="0">
                          <a:latin typeface="Cambria Math" panose="02040503050406030204" pitchFamily="18" charset="0"/>
                        </a:rPr>
                        <m:t>2</m:t>
                      </m:r>
                      <m:r>
                        <a:rPr lang="es-ES" i="0">
                          <a:latin typeface="Cambria Math" panose="02040503050406030204" pitchFamily="18" charset="0"/>
                        </a:rPr>
                        <m:t>,</m:t>
                      </m:r>
                      <m:r>
                        <a:rPr lang="es-ES" b="0" i="0" smtClean="0">
                          <a:latin typeface="Cambria Math" panose="02040503050406030204" pitchFamily="18" charset="0"/>
                        </a:rPr>
                        <m:t>1841</m:t>
                      </m:r>
                      <m:r>
                        <a:rPr lang="es-ES" i="0">
                          <a:latin typeface="Cambria Math" panose="02040503050406030204" pitchFamily="18" charset="0"/>
                        </a:rPr>
                        <m:t> </m:t>
                      </m:r>
                      <m:r>
                        <a:rPr lang="es-ES" i="1">
                          <a:latin typeface="Cambria Math" panose="02040503050406030204" pitchFamily="18" charset="0"/>
                        </a:rPr>
                        <m:t>𝑑𝐵</m:t>
                      </m:r>
                      <m:r>
                        <a:rPr lang="es-ES" b="0" i="1" smtClean="0">
                          <a:latin typeface="Cambria Math" panose="02040503050406030204" pitchFamily="18" charset="0"/>
                        </a:rPr>
                        <m:t>−10</m:t>
                      </m:r>
                      <m:r>
                        <a:rPr lang="es-ES" b="0" i="1" smtClean="0">
                          <a:latin typeface="Cambria Math" panose="02040503050406030204" pitchFamily="18" charset="0"/>
                        </a:rPr>
                        <m:t>𝑑𝐵</m:t>
                      </m:r>
                      <m:r>
                        <a:rPr lang="es-ES" i="0">
                          <a:latin typeface="Cambria Math" panose="02040503050406030204" pitchFamily="18" charset="0"/>
                        </a:rPr>
                        <m:t>=</m:t>
                      </m:r>
                      <m:r>
                        <a:rPr lang="es-ES" b="0" i="0" smtClean="0">
                          <a:latin typeface="Cambria Math" panose="02040503050406030204" pitchFamily="18" charset="0"/>
                        </a:rPr>
                        <m:t>−2</m:t>
                      </m:r>
                      <m:r>
                        <a:rPr lang="es-ES" i="0">
                          <a:latin typeface="Cambria Math" panose="02040503050406030204" pitchFamily="18" charset="0"/>
                        </a:rPr>
                        <m:t>,</m:t>
                      </m:r>
                      <m:r>
                        <a:rPr lang="es-ES" b="0" i="0" smtClean="0">
                          <a:latin typeface="Cambria Math" panose="02040503050406030204" pitchFamily="18" charset="0"/>
                        </a:rPr>
                        <m:t>1841</m:t>
                      </m:r>
                      <m:r>
                        <a:rPr lang="es-ES" i="0">
                          <a:latin typeface="Cambria Math" panose="02040503050406030204" pitchFamily="18" charset="0"/>
                        </a:rPr>
                        <m:t> </m:t>
                      </m:r>
                      <m:r>
                        <a:rPr lang="es-ES" i="1">
                          <a:latin typeface="Cambria Math" panose="02040503050406030204" pitchFamily="18" charset="0"/>
                        </a:rPr>
                        <m:t>𝑑𝐵</m:t>
                      </m:r>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3273612" y="5804399"/>
                <a:ext cx="5406673" cy="369332"/>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01695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0056"/>
            <a:ext cx="10515600" cy="1325563"/>
          </a:xfrm>
        </p:spPr>
        <p:txBody>
          <a:bodyPr/>
          <a:lstStyle/>
          <a:p>
            <a:r>
              <a:rPr lang="es-ES" b="1" dirty="0"/>
              <a:t>Resultados </a:t>
            </a:r>
            <a:r>
              <a:rPr lang="es-ES" b="1" dirty="0" smtClean="0"/>
              <a:t>(IV)</a:t>
            </a:r>
            <a:r>
              <a:rPr lang="es-ES" b="1" dirty="0"/>
              <a:t/>
            </a:r>
            <a:br>
              <a:rPr lang="es-ES" b="1" dirty="0"/>
            </a:br>
            <a:r>
              <a:rPr lang="es-ES" b="1" dirty="0"/>
              <a:t>Divisor Radial 10 Puertos (SIW)</a:t>
            </a:r>
            <a:endParaRPr lang="es-ES" dirty="0"/>
          </a:p>
        </p:txBody>
      </p:sp>
      <p:pic>
        <p:nvPicPr>
          <p:cNvPr id="4" name="Marcador de contenido 3" descr="D:\PHILIP\Tesis\trazas vna fr4\S11_10_Sm_Me_BW.bmp"/>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2821" y="1565619"/>
            <a:ext cx="5483179" cy="4258088"/>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6347544" y="2900609"/>
                <a:ext cx="51893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𝐵𝑊</m:t>
                      </m:r>
                      <m:r>
                        <a:rPr lang="es-ES" i="0">
                          <a:latin typeface="Cambria Math" panose="02040503050406030204" pitchFamily="18" charset="0"/>
                        </a:rPr>
                        <m:t>=16.7626 </m:t>
                      </m:r>
                      <m:r>
                        <a:rPr lang="es-ES" i="1">
                          <a:latin typeface="Cambria Math" panose="02040503050406030204" pitchFamily="18" charset="0"/>
                        </a:rPr>
                        <m:t>𝐺𝐻𝑧</m:t>
                      </m:r>
                      <m:r>
                        <a:rPr lang="es-ES" i="0">
                          <a:latin typeface="Cambria Math" panose="02040503050406030204" pitchFamily="18" charset="0"/>
                        </a:rPr>
                        <m:t>−16.6404 </m:t>
                      </m:r>
                      <m:r>
                        <a:rPr lang="es-ES" i="1">
                          <a:latin typeface="Cambria Math" panose="02040503050406030204" pitchFamily="18" charset="0"/>
                        </a:rPr>
                        <m:t>𝐺𝐻𝑧</m:t>
                      </m:r>
                      <m:r>
                        <a:rPr lang="es-ES" i="0">
                          <a:latin typeface="Cambria Math" panose="02040503050406030204" pitchFamily="18" charset="0"/>
                        </a:rPr>
                        <m:t>=122,2 </m:t>
                      </m:r>
                      <m:r>
                        <a:rPr lang="es-ES" i="1">
                          <a:latin typeface="Cambria Math" panose="02040503050406030204" pitchFamily="18" charset="0"/>
                        </a:rPr>
                        <m:t>𝑀𝐻𝑧</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6347544" y="2900609"/>
                <a:ext cx="5189369" cy="369332"/>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972410" y="3623166"/>
                <a:ext cx="5939639"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m:t>
                      </m:r>
                      <m:r>
                        <a:rPr lang="es-ES" i="1">
                          <a:latin typeface="Cambria Math" panose="02040503050406030204" pitchFamily="18" charset="0"/>
                        </a:rPr>
                        <m:t>𝐵𝑊</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16.7626 </m:t>
                          </m:r>
                          <m:r>
                            <a:rPr lang="es-ES" i="1">
                              <a:latin typeface="Cambria Math" panose="02040503050406030204" pitchFamily="18" charset="0"/>
                            </a:rPr>
                            <m:t>𝐺𝐻𝑧</m:t>
                          </m:r>
                          <m:r>
                            <a:rPr lang="es-ES" i="0">
                              <a:latin typeface="Cambria Math" panose="02040503050406030204" pitchFamily="18" charset="0"/>
                            </a:rPr>
                            <m:t>−16.6404 </m:t>
                          </m:r>
                          <m:r>
                            <a:rPr lang="es-ES" i="1">
                              <a:latin typeface="Cambria Math" panose="02040503050406030204" pitchFamily="18" charset="0"/>
                            </a:rPr>
                            <m:t>𝐺𝐻𝑧</m:t>
                          </m:r>
                        </m:num>
                        <m:den>
                          <m:r>
                            <a:rPr lang="es-ES" i="0">
                              <a:latin typeface="Cambria Math" panose="02040503050406030204" pitchFamily="18" charset="0"/>
                            </a:rPr>
                            <m:t>16,7 </m:t>
                          </m:r>
                          <m:r>
                            <a:rPr lang="es-ES" i="1">
                              <a:latin typeface="Cambria Math" panose="02040503050406030204" pitchFamily="18" charset="0"/>
                            </a:rPr>
                            <m:t>𝐺𝐻𝑧</m:t>
                          </m:r>
                        </m:den>
                      </m:f>
                      <m:r>
                        <a:rPr lang="es-ES" i="0">
                          <a:latin typeface="Cambria Math" panose="02040503050406030204" pitchFamily="18" charset="0"/>
                        </a:rPr>
                        <m:t> ∙</m:t>
                      </m:r>
                      <m:d>
                        <m:dPr>
                          <m:ctrlPr>
                            <a:rPr lang="es-ES" i="1">
                              <a:latin typeface="Cambria Math" panose="02040503050406030204" pitchFamily="18" charset="0"/>
                            </a:rPr>
                          </m:ctrlPr>
                        </m:dPr>
                        <m:e>
                          <m:r>
                            <a:rPr lang="es-ES" i="0">
                              <a:latin typeface="Cambria Math" panose="02040503050406030204" pitchFamily="18" charset="0"/>
                            </a:rPr>
                            <m:t>100%</m:t>
                          </m:r>
                        </m:e>
                      </m:d>
                      <m:r>
                        <a:rPr lang="es-ES" i="0">
                          <a:latin typeface="Cambria Math" panose="02040503050406030204" pitchFamily="18" charset="0"/>
                        </a:rPr>
                        <m:t>=0,73%</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5972410" y="3623166"/>
                <a:ext cx="5939639" cy="642035"/>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32381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516" y="334328"/>
            <a:ext cx="9875520" cy="1356360"/>
          </a:xfrm>
        </p:spPr>
        <p:txBody>
          <a:bodyPr/>
          <a:lstStyle/>
          <a:p>
            <a:r>
              <a:rPr lang="es-ES" b="1" dirty="0"/>
              <a:t>Resultados </a:t>
            </a:r>
            <a:r>
              <a:rPr lang="es-ES" b="1" dirty="0" smtClean="0"/>
              <a:t>(V</a:t>
            </a:r>
            <a:r>
              <a:rPr lang="es-ES" b="1" dirty="0"/>
              <a:t>)</a:t>
            </a:r>
            <a:br>
              <a:rPr lang="es-ES" b="1" dirty="0"/>
            </a:br>
            <a:r>
              <a:rPr lang="es-ES" b="1" dirty="0"/>
              <a:t>Divisor Radial 8</a:t>
            </a:r>
            <a:r>
              <a:rPr lang="es-ES" b="1" dirty="0" smtClean="0"/>
              <a:t> </a:t>
            </a:r>
            <a:r>
              <a:rPr lang="es-ES" b="1" dirty="0"/>
              <a:t>Puertos (SIW)</a:t>
            </a:r>
          </a:p>
        </p:txBody>
      </p:sp>
      <p:sp>
        <p:nvSpPr>
          <p:cNvPr id="4" name="Rectángulo 3"/>
          <p:cNvSpPr/>
          <p:nvPr/>
        </p:nvSpPr>
        <p:spPr>
          <a:xfrm>
            <a:off x="838200" y="1690688"/>
            <a:ext cx="10515600" cy="1754326"/>
          </a:xfrm>
          <a:prstGeom prst="rect">
            <a:avLst/>
          </a:prstGeom>
        </p:spPr>
        <p:txBody>
          <a:bodyPr wrap="square">
            <a:spAutoFit/>
          </a:bodyPr>
          <a:lstStyle/>
          <a:p>
            <a:pPr indent="270510"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Siguiendo la misma metodología de diseño del divisor radial de 10 puertos, en primer lugar se procede a replicar radialmente las vías de la guía rectangular en tecnología SIW, ahora para los 8 puertos a una distancia de radio “R” de lambda medios, posteriormente las vías serán insertadas en el sustrato, formando así un polígono regular de 8 lados. Después se insertará en el centro del dispositivo el puerto SMA, obteniendo como resultado:</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p:nvPr/>
        </p:nvPicPr>
        <p:blipFill>
          <a:blip r:embed="rId2"/>
          <a:stretch>
            <a:fillRect/>
          </a:stretch>
        </p:blipFill>
        <p:spPr>
          <a:xfrm>
            <a:off x="1886419" y="3983127"/>
            <a:ext cx="3806458" cy="2039155"/>
          </a:xfrm>
          <a:prstGeom prst="rect">
            <a:avLst/>
          </a:prstGeom>
        </p:spPr>
      </p:pic>
      <p:pic>
        <p:nvPicPr>
          <p:cNvPr id="6" name="Imagen 5"/>
          <p:cNvPicPr/>
          <p:nvPr/>
        </p:nvPicPr>
        <p:blipFill>
          <a:blip r:embed="rId3"/>
          <a:stretch>
            <a:fillRect/>
          </a:stretch>
        </p:blipFill>
        <p:spPr>
          <a:xfrm>
            <a:off x="7486488" y="3501713"/>
            <a:ext cx="2929406" cy="3001982"/>
          </a:xfrm>
          <a:prstGeom prst="rect">
            <a:avLst/>
          </a:prstGeom>
        </p:spPr>
      </p:pic>
    </p:spTree>
    <p:extLst>
      <p:ext uri="{BB962C8B-B14F-4D97-AF65-F5344CB8AC3E}">
        <p14:creationId xmlns:p14="http://schemas.microsoft.com/office/powerpoint/2010/main" val="2764474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29381"/>
            <a:ext cx="9875520" cy="1356360"/>
          </a:xfrm>
        </p:spPr>
        <p:txBody>
          <a:bodyPr/>
          <a:lstStyle/>
          <a:p>
            <a:r>
              <a:rPr lang="es-ES" b="1" dirty="0"/>
              <a:t>Resultados (</a:t>
            </a:r>
            <a:r>
              <a:rPr lang="es-ES" b="1" dirty="0" smtClean="0"/>
              <a:t>VI)</a:t>
            </a:r>
            <a:r>
              <a:rPr lang="es-ES" b="1" dirty="0"/>
              <a:t/>
            </a:r>
            <a:br>
              <a:rPr lang="es-ES" b="1" dirty="0"/>
            </a:br>
            <a:r>
              <a:rPr lang="es-ES" b="1" dirty="0"/>
              <a:t>Divisor Radial 8 Puertos (SIW)</a:t>
            </a:r>
            <a:endParaRPr lang="es-ES" dirty="0"/>
          </a:p>
        </p:txBody>
      </p:sp>
      <p:pic>
        <p:nvPicPr>
          <p:cNvPr id="4" name="Imagen 3" descr="D:\PHILIP\Tesis\trazas vna fr4\Sm_DivRad8_SinT_S11_S21.bmp"/>
          <p:cNvPicPr/>
          <p:nvPr/>
        </p:nvPicPr>
        <p:blipFill>
          <a:blip r:embed="rId2">
            <a:extLst>
              <a:ext uri="{28A0092B-C50C-407E-A947-70E740481C1C}">
                <a14:useLocalDpi xmlns:a14="http://schemas.microsoft.com/office/drawing/2010/main" val="0"/>
              </a:ext>
            </a:extLst>
          </a:blip>
          <a:srcRect/>
          <a:stretch>
            <a:fillRect/>
          </a:stretch>
        </p:blipFill>
        <p:spPr bwMode="auto">
          <a:xfrm>
            <a:off x="368596" y="1965960"/>
            <a:ext cx="5579144" cy="3991576"/>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5631982" y="5944178"/>
                <a:ext cx="643047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𝐴𝑐𝑜𝑝𝑙𝑎𝑚𝑖𝑒𝑛𝑡𝑜</m:t>
                      </m:r>
                      <m:r>
                        <a:rPr lang="es-ES" i="0">
                          <a:latin typeface="Cambria Math" panose="02040503050406030204" pitchFamily="18" charset="0"/>
                        </a:rPr>
                        <m:t>= 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d>
                            <m:dPr>
                              <m:ctrlPr>
                                <a:rPr lang="es-ES" i="1" smtClean="0">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𝑁</m:t>
                                  </m:r>
                                </m:den>
                              </m:f>
                            </m:e>
                          </m:d>
                        </m:e>
                      </m:func>
                      <m:r>
                        <a:rPr lang="es-ES" i="0">
                          <a:latin typeface="Cambria Math" panose="02040503050406030204" pitchFamily="18" charset="0"/>
                        </a:rPr>
                        <m:t>=−10</m:t>
                      </m:r>
                      <m:func>
                        <m:funcPr>
                          <m:ctrlPr>
                            <a:rPr lang="es-ES" i="1">
                              <a:latin typeface="Cambria Math" panose="02040503050406030204" pitchFamily="18" charset="0"/>
                            </a:rPr>
                          </m:ctrlPr>
                        </m:funcPr>
                        <m:fName>
                          <m:sSub>
                            <m:sSubPr>
                              <m:ctrlPr>
                                <a:rPr lang="es-ES" i="1">
                                  <a:latin typeface="Cambria Math" panose="02040503050406030204" pitchFamily="18" charset="0"/>
                                </a:rPr>
                              </m:ctrlPr>
                            </m:sSubPr>
                            <m:e>
                              <m:r>
                                <m:rPr>
                                  <m:sty m:val="p"/>
                                </m:rPr>
                                <a:rPr lang="es-ES" i="0">
                                  <a:latin typeface="Cambria Math" panose="02040503050406030204" pitchFamily="18" charset="0"/>
                                </a:rPr>
                                <m:t>log</m:t>
                              </m:r>
                            </m:e>
                            <m:sub>
                              <m:r>
                                <a:rPr lang="es-ES" i="0">
                                  <a:latin typeface="Cambria Math" panose="02040503050406030204" pitchFamily="18" charset="0"/>
                                </a:rPr>
                                <m:t>10</m:t>
                              </m:r>
                            </m:sub>
                          </m:sSub>
                        </m:fName>
                        <m:e>
                          <m:r>
                            <a:rPr lang="es-ES" i="0">
                              <a:latin typeface="Cambria Math" panose="02040503050406030204" pitchFamily="18" charset="0"/>
                            </a:rPr>
                            <m:t>8</m:t>
                          </m:r>
                        </m:e>
                      </m:func>
                      <m:r>
                        <a:rPr lang="es-ES" i="0">
                          <a:latin typeface="Cambria Math" panose="02040503050406030204" pitchFamily="18" charset="0"/>
                        </a:rPr>
                        <m:t>=−9,0308 </m:t>
                      </m:r>
                      <m:r>
                        <a:rPr lang="es-ES" i="1">
                          <a:latin typeface="Cambria Math" panose="02040503050406030204" pitchFamily="18" charset="0"/>
                        </a:rPr>
                        <m:t>𝑑𝐵</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5631982" y="5944178"/>
                <a:ext cx="6430478" cy="714683"/>
              </a:xfrm>
              <a:prstGeom prst="rect">
                <a:avLst/>
              </a:prstGeom>
              <a:blipFill rotWithShape="0">
                <a:blip r:embed="rId3"/>
                <a:stretch>
                  <a:fillRect/>
                </a:stretch>
              </a:blipFill>
            </p:spPr>
            <p:txBody>
              <a:bodyPr/>
              <a:lstStyle/>
              <a:p>
                <a:r>
                  <a:rPr lang="es-ES">
                    <a:noFill/>
                  </a:rPr>
                  <a:t> </a:t>
                </a:r>
              </a:p>
            </p:txBody>
          </p:sp>
        </mc:Fallback>
      </mc:AlternateContent>
      <p:pic>
        <p:nvPicPr>
          <p:cNvPr id="7" name="Imagen 6" descr="D:\PHILIP\Tesis\trazas vna fr4\ImSm_8p_ST.bmp"/>
          <p:cNvPicPr/>
          <p:nvPr/>
        </p:nvPicPr>
        <p:blipFill>
          <a:blip r:embed="rId4">
            <a:extLst>
              <a:ext uri="{28A0092B-C50C-407E-A947-70E740481C1C}">
                <a14:useLocalDpi xmlns:a14="http://schemas.microsoft.com/office/drawing/2010/main" val="0"/>
              </a:ext>
            </a:extLst>
          </a:blip>
          <a:srcRect/>
          <a:stretch>
            <a:fillRect/>
          </a:stretch>
        </p:blipFill>
        <p:spPr bwMode="auto">
          <a:xfrm>
            <a:off x="6506019" y="1965960"/>
            <a:ext cx="4512501" cy="3899195"/>
          </a:xfrm>
          <a:prstGeom prst="rect">
            <a:avLst/>
          </a:prstGeom>
          <a:noFill/>
          <a:ln>
            <a:noFill/>
          </a:ln>
        </p:spPr>
      </p:pic>
    </p:spTree>
    <p:extLst>
      <p:ext uri="{BB962C8B-B14F-4D97-AF65-F5344CB8AC3E}">
        <p14:creationId xmlns:p14="http://schemas.microsoft.com/office/powerpoint/2010/main" val="219032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9761" y="299884"/>
            <a:ext cx="9875520" cy="1356360"/>
          </a:xfrm>
        </p:spPr>
        <p:txBody>
          <a:bodyPr>
            <a:normAutofit/>
          </a:bodyPr>
          <a:lstStyle/>
          <a:p>
            <a:r>
              <a:rPr lang="es-ES" sz="4000" b="1" dirty="0"/>
              <a:t>Resultados (</a:t>
            </a:r>
            <a:r>
              <a:rPr lang="es-ES" sz="4000" b="1" dirty="0" smtClean="0"/>
              <a:t>VII</a:t>
            </a:r>
            <a:r>
              <a:rPr lang="es-ES" sz="4000" b="1" dirty="0"/>
              <a:t>)</a:t>
            </a:r>
            <a:br>
              <a:rPr lang="es-ES" sz="4000" b="1" dirty="0"/>
            </a:br>
            <a:r>
              <a:rPr lang="es-ES" sz="4000" b="1" dirty="0"/>
              <a:t>Divisor Radial 8 Puertos (SIW)</a:t>
            </a:r>
            <a:endParaRPr lang="es-ES" sz="4000" dirty="0"/>
          </a:p>
        </p:txBody>
      </p:sp>
      <p:pic>
        <p:nvPicPr>
          <p:cNvPr id="7" name="Imagen 6"/>
          <p:cNvPicPr/>
          <p:nvPr/>
        </p:nvPicPr>
        <p:blipFill>
          <a:blip r:embed="rId2"/>
          <a:stretch>
            <a:fillRect/>
          </a:stretch>
        </p:blipFill>
        <p:spPr>
          <a:xfrm>
            <a:off x="327316" y="2349417"/>
            <a:ext cx="3227328" cy="3281692"/>
          </a:xfrm>
          <a:prstGeom prst="rect">
            <a:avLst/>
          </a:prstGeom>
        </p:spPr>
      </p:pic>
      <p:pic>
        <p:nvPicPr>
          <p:cNvPr id="9" name="Imagen 8" descr="D:\PHILIP\Tesis\trazas vna fr4\ImSm_8p_CT.bmp"/>
          <p:cNvPicPr/>
          <p:nvPr/>
        </p:nvPicPr>
        <p:blipFill>
          <a:blip r:embed="rId3">
            <a:extLst>
              <a:ext uri="{28A0092B-C50C-407E-A947-70E740481C1C}">
                <a14:useLocalDpi xmlns:a14="http://schemas.microsoft.com/office/drawing/2010/main" val="0"/>
              </a:ext>
            </a:extLst>
          </a:blip>
          <a:srcRect/>
          <a:stretch>
            <a:fillRect/>
          </a:stretch>
        </p:blipFill>
        <p:spPr bwMode="auto">
          <a:xfrm>
            <a:off x="3554644" y="2349417"/>
            <a:ext cx="3451451" cy="3102344"/>
          </a:xfrm>
          <a:prstGeom prst="rect">
            <a:avLst/>
          </a:prstGeom>
          <a:noFill/>
          <a:ln>
            <a:noFill/>
          </a:ln>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095" y="2539412"/>
            <a:ext cx="4610431" cy="2609678"/>
          </a:xfrm>
          <a:prstGeom prst="rect">
            <a:avLst/>
          </a:prstGeom>
        </p:spPr>
      </p:pic>
    </p:spTree>
    <p:extLst>
      <p:ext uri="{BB962C8B-B14F-4D97-AF65-F5344CB8AC3E}">
        <p14:creationId xmlns:p14="http://schemas.microsoft.com/office/powerpoint/2010/main" val="2595553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79688"/>
            <a:ext cx="9875520" cy="1356360"/>
          </a:xfrm>
        </p:spPr>
        <p:txBody>
          <a:bodyPr>
            <a:normAutofit/>
          </a:bodyPr>
          <a:lstStyle/>
          <a:p>
            <a:r>
              <a:rPr lang="es-ES" sz="4000" b="1" dirty="0"/>
              <a:t>Resultados (</a:t>
            </a:r>
            <a:r>
              <a:rPr lang="es-ES" sz="4000" b="1" dirty="0" smtClean="0"/>
              <a:t>VIII)</a:t>
            </a:r>
            <a:r>
              <a:rPr lang="es-ES" sz="4000" b="1" dirty="0"/>
              <a:t/>
            </a:r>
            <a:br>
              <a:rPr lang="es-ES" sz="4000" b="1" dirty="0"/>
            </a:br>
            <a:r>
              <a:rPr lang="es-ES" sz="4000" b="1" dirty="0"/>
              <a:t>Divisor Radial 8 Puertos (SIW)</a:t>
            </a:r>
            <a:endParaRPr lang="es-ES" sz="4000" dirty="0"/>
          </a:p>
        </p:txBody>
      </p:sp>
      <p:pic>
        <p:nvPicPr>
          <p:cNvPr id="4" name="Imagen 3" descr="D:\PHILIP\Tesis\trazas vna fr4\SmS21_8p_CT.bmp"/>
          <p:cNvPicPr/>
          <p:nvPr/>
        </p:nvPicPr>
        <p:blipFill>
          <a:blip r:embed="rId2">
            <a:extLst>
              <a:ext uri="{28A0092B-C50C-407E-A947-70E740481C1C}">
                <a14:useLocalDpi xmlns:a14="http://schemas.microsoft.com/office/drawing/2010/main" val="0"/>
              </a:ext>
            </a:extLst>
          </a:blip>
          <a:srcRect/>
          <a:stretch>
            <a:fillRect/>
          </a:stretch>
        </p:blipFill>
        <p:spPr bwMode="auto">
          <a:xfrm>
            <a:off x="835080" y="2085606"/>
            <a:ext cx="4961035" cy="3341273"/>
          </a:xfrm>
          <a:prstGeom prst="rect">
            <a:avLst/>
          </a:prstGeom>
          <a:noFill/>
          <a:ln>
            <a:noFill/>
          </a:ln>
        </p:spPr>
      </p:pic>
      <mc:AlternateContent xmlns:mc="http://schemas.openxmlformats.org/markup-compatibility/2006" xmlns:a14="http://schemas.microsoft.com/office/drawing/2010/main">
        <mc:Choice Requires="a14">
          <p:sp>
            <p:nvSpPr>
              <p:cNvPr id="7" name="Rectángulo 6"/>
              <p:cNvSpPr/>
              <p:nvPr/>
            </p:nvSpPr>
            <p:spPr>
              <a:xfrm>
                <a:off x="406328" y="5206713"/>
                <a:ext cx="6096000" cy="923330"/>
              </a:xfrm>
              <a:prstGeom prst="rect">
                <a:avLst/>
              </a:prstGeom>
            </p:spPr>
            <p:txBody>
              <a:bodyPr>
                <a:spAutoFit/>
              </a:bodyPr>
              <a:lstStyle/>
              <a:p>
                <a:pPr indent="449580" algn="just">
                  <a:lnSpc>
                    <a:spcPct val="150000"/>
                  </a:lnSpc>
                  <a:spcAft>
                    <a:spcPts val="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14:m>
                  <m:oMath xmlns:m="http://schemas.openxmlformats.org/officeDocument/2006/math">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𝑖𝑛𝑠𝑒𝑟𝑐𝑖</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ó</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r>
                      <a:rPr lang="es-ES" i="1">
                        <a:latin typeface="Cambria Math" panose="02040503050406030204" pitchFamily="18" charset="0"/>
                        <a:ea typeface="Times New Roman" panose="02020603050405020304" pitchFamily="18" charset="0"/>
                        <a:cs typeface="Times New Roman" panose="02020603050405020304" pitchFamily="18" charset="0"/>
                      </a:rPr>
                      <m:t>−9,2353 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+9,0308 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−0,2045</m:t>
                    </m:r>
                  </m:oMath>
                </a14:m>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dB</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06328" y="5206713"/>
                <a:ext cx="6096000" cy="923330"/>
              </a:xfrm>
              <a:prstGeom prst="rect">
                <a:avLst/>
              </a:prstGeom>
              <a:blipFill rotWithShape="0">
                <a:blip r:embed="rId3"/>
                <a:stretch>
                  <a:fillRect b="-3947"/>
                </a:stretch>
              </a:blipFill>
            </p:spPr>
            <p:txBody>
              <a:bodyPr/>
              <a:lstStyle/>
              <a:p>
                <a:r>
                  <a:rPr lang="es-ES">
                    <a:noFill/>
                  </a:rPr>
                  <a:t> </a:t>
                </a:r>
              </a:p>
            </p:txBody>
          </p:sp>
        </mc:Fallback>
      </mc:AlternateContent>
      <p:pic>
        <p:nvPicPr>
          <p:cNvPr id="5" name="Imagen 4" descr="D:\PHILIP\Tesis\trazas vna fr4\SmS11_8p_CT_BW.bmp"/>
          <p:cNvPicPr/>
          <p:nvPr/>
        </p:nvPicPr>
        <p:blipFill>
          <a:blip r:embed="rId4">
            <a:extLst>
              <a:ext uri="{28A0092B-C50C-407E-A947-70E740481C1C}">
                <a14:useLocalDpi xmlns:a14="http://schemas.microsoft.com/office/drawing/2010/main" val="0"/>
              </a:ext>
            </a:extLst>
          </a:blip>
          <a:srcRect/>
          <a:stretch>
            <a:fillRect/>
          </a:stretch>
        </p:blipFill>
        <p:spPr bwMode="auto">
          <a:xfrm>
            <a:off x="6502328" y="2085606"/>
            <a:ext cx="4516192" cy="3101595"/>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6080760" y="5536759"/>
                <a:ext cx="5804987"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m:t>
                      </m:r>
                      <m:r>
                        <a:rPr lang="es-ES" i="1">
                          <a:latin typeface="Cambria Math" panose="02040503050406030204" pitchFamily="18" charset="0"/>
                          <a:ea typeface="Calibri" panose="020F0502020204030204" pitchFamily="34" charset="0"/>
                          <a:cs typeface="Times New Roman" panose="02020603050405020304" pitchFamily="18" charset="0"/>
                        </a:rPr>
                        <m:t>𝐵𝑊</m:t>
                      </m:r>
                      <m:r>
                        <a:rPr lang="es-ES" i="1">
                          <a:latin typeface="Cambria Math" panose="02040503050406030204" pitchFamily="18" charset="0"/>
                          <a:ea typeface="Calibri" panose="020F0502020204030204" pitchFamily="34" charset="0"/>
                          <a:cs typeface="Times New Roman" panose="02020603050405020304" pitchFamily="18" charset="0"/>
                        </a:rPr>
                        <m:t>=</m:t>
                      </m:r>
                      <m:f>
                        <m:fPr>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S" i="1">
                              <a:latin typeface="Cambria Math" panose="02040503050406030204" pitchFamily="18" charset="0"/>
                              <a:ea typeface="Calibri" panose="020F0502020204030204" pitchFamily="34" charset="0"/>
                              <a:cs typeface="Times New Roman" panose="02020603050405020304" pitchFamily="18" charset="0"/>
                            </a:rPr>
                            <m:t>17.24 </m:t>
                          </m:r>
                          <m:r>
                            <a:rPr lang="es-ES" i="1">
                              <a:latin typeface="Cambria Math" panose="02040503050406030204" pitchFamily="18" charset="0"/>
                              <a:ea typeface="Calibri" panose="020F0502020204030204" pitchFamily="34" charset="0"/>
                              <a:cs typeface="Times New Roman" panose="02020603050405020304" pitchFamily="18" charset="0"/>
                            </a:rPr>
                            <m:t>𝐺𝐻𝑧</m:t>
                          </m:r>
                          <m:r>
                            <a:rPr lang="es-ES" i="1">
                              <a:latin typeface="Cambria Math" panose="02040503050406030204" pitchFamily="18" charset="0"/>
                              <a:ea typeface="Calibri" panose="020F0502020204030204" pitchFamily="34" charset="0"/>
                              <a:cs typeface="Times New Roman" panose="02020603050405020304" pitchFamily="18" charset="0"/>
                            </a:rPr>
                            <m:t>−16.816 </m:t>
                          </m:r>
                          <m:r>
                            <a:rPr lang="es-ES" i="1">
                              <a:latin typeface="Cambria Math" panose="02040503050406030204" pitchFamily="18" charset="0"/>
                              <a:ea typeface="Calibri" panose="020F0502020204030204" pitchFamily="34" charset="0"/>
                              <a:cs typeface="Times New Roman" panose="02020603050405020304" pitchFamily="18" charset="0"/>
                            </a:rPr>
                            <m:t>𝐺𝐻𝑧</m:t>
                          </m:r>
                        </m:num>
                        <m:den>
                          <m:r>
                            <a:rPr lang="es-ES" i="1">
                              <a:latin typeface="Cambria Math" panose="02040503050406030204" pitchFamily="18" charset="0"/>
                              <a:ea typeface="Calibri" panose="020F0502020204030204" pitchFamily="34" charset="0"/>
                              <a:cs typeface="Times New Roman" panose="02020603050405020304" pitchFamily="18" charset="0"/>
                            </a:rPr>
                            <m:t>17 </m:t>
                          </m:r>
                          <m:r>
                            <a:rPr lang="es-ES" i="1">
                              <a:latin typeface="Cambria Math" panose="02040503050406030204" pitchFamily="18" charset="0"/>
                              <a:ea typeface="Calibri" panose="020F0502020204030204" pitchFamily="34" charset="0"/>
                              <a:cs typeface="Times New Roman" panose="02020603050405020304" pitchFamily="18" charset="0"/>
                            </a:rPr>
                            <m:t>𝐺𝐻𝑧</m:t>
                          </m:r>
                        </m:den>
                      </m:f>
                      <m:r>
                        <a:rPr lang="es-ES" i="1">
                          <a:latin typeface="Cambria Math" panose="02040503050406030204" pitchFamily="18" charset="0"/>
                          <a:ea typeface="Calibri" panose="020F0502020204030204" pitchFamily="34" charset="0"/>
                          <a:cs typeface="Times New Roman" panose="02020603050405020304" pitchFamily="18" charset="0"/>
                        </a:rPr>
                        <m:t> ∙</m:t>
                      </m:r>
                      <m:d>
                        <m:dPr>
                          <m:ctrlPr>
                            <a:rPr lang="es-ES" i="1">
                              <a:latin typeface="Cambria Math" panose="02040503050406030204" pitchFamily="18" charset="0"/>
                              <a:ea typeface="Calibri" panose="020F0502020204030204" pitchFamily="34" charset="0"/>
                              <a:cs typeface="Times New Roman" panose="02020603050405020304" pitchFamily="18" charset="0"/>
                            </a:rPr>
                          </m:ctrlPr>
                        </m:dPr>
                        <m:e>
                          <m:r>
                            <a:rPr lang="es-ES" i="1">
                              <a:latin typeface="Cambria Math" panose="02040503050406030204" pitchFamily="18" charset="0"/>
                              <a:ea typeface="Calibri" panose="020F0502020204030204" pitchFamily="34" charset="0"/>
                              <a:cs typeface="Times New Roman" panose="02020603050405020304" pitchFamily="18" charset="0"/>
                            </a:rPr>
                            <m:t>100%</m:t>
                          </m:r>
                        </m:e>
                      </m:d>
                      <m:r>
                        <a:rPr lang="es-ES" i="1">
                          <a:latin typeface="Cambria Math" panose="02040503050406030204" pitchFamily="18" charset="0"/>
                          <a:ea typeface="Times New Roman" panose="02020603050405020304" pitchFamily="18" charset="0"/>
                          <a:cs typeface="Times New Roman" panose="02020603050405020304" pitchFamily="18" charset="0"/>
                        </a:rPr>
                        <m:t>=2,4941%</m:t>
                      </m:r>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6080760" y="5536759"/>
                <a:ext cx="5804987" cy="612796"/>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469527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102" y="254758"/>
            <a:ext cx="9875520" cy="1356360"/>
          </a:xfrm>
        </p:spPr>
        <p:txBody>
          <a:bodyPr/>
          <a:lstStyle/>
          <a:p>
            <a:r>
              <a:rPr lang="es-ES" b="1" dirty="0" smtClean="0"/>
              <a:t>Antecedentes</a:t>
            </a:r>
            <a:endParaRPr lang="es-ES" b="1" dirty="0"/>
          </a:p>
        </p:txBody>
      </p:sp>
      <p:graphicFrame>
        <p:nvGraphicFramePr>
          <p:cNvPr id="4" name="Diagrama 3"/>
          <p:cNvGraphicFramePr/>
          <p:nvPr>
            <p:extLst>
              <p:ext uri="{D42A27DB-BD31-4B8C-83A1-F6EECF244321}">
                <p14:modId xmlns:p14="http://schemas.microsoft.com/office/powerpoint/2010/main" val="908168574"/>
              </p:ext>
            </p:extLst>
          </p:nvPr>
        </p:nvGraphicFramePr>
        <p:xfrm>
          <a:off x="1566268" y="1209367"/>
          <a:ext cx="8401187" cy="5276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47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0159" y="334328"/>
            <a:ext cx="9875520" cy="1356360"/>
          </a:xfrm>
        </p:spPr>
        <p:txBody>
          <a:bodyPr>
            <a:normAutofit/>
          </a:bodyPr>
          <a:lstStyle/>
          <a:p>
            <a:r>
              <a:rPr lang="es-ES" sz="4000" b="1" dirty="0"/>
              <a:t>Resultados </a:t>
            </a:r>
            <a:r>
              <a:rPr lang="es-ES" sz="4000" b="1" dirty="0" smtClean="0"/>
              <a:t>(IX)</a:t>
            </a:r>
            <a:r>
              <a:rPr lang="es-ES" sz="4000" b="1" dirty="0"/>
              <a:t/>
            </a:r>
            <a:br>
              <a:rPr lang="es-ES" sz="4000" b="1" dirty="0"/>
            </a:br>
            <a:r>
              <a:rPr lang="es-ES" sz="4000" b="1" dirty="0"/>
              <a:t>Divisor Radial 8 Puertos (SIW)</a:t>
            </a:r>
            <a:endParaRPr lang="es-ES" sz="4000" dirty="0"/>
          </a:p>
        </p:txBody>
      </p:sp>
      <p:pic>
        <p:nvPicPr>
          <p:cNvPr id="8" name="Imagen 7" descr="C:\Users\Philip\Pictures\IMG_20171109_17233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792" y="1885374"/>
            <a:ext cx="2724422" cy="3527284"/>
          </a:xfrm>
          <a:prstGeom prst="rect">
            <a:avLst/>
          </a:prstGeom>
          <a:noFill/>
          <a:ln>
            <a:noFill/>
          </a:ln>
        </p:spPr>
      </p:pic>
      <p:pic>
        <p:nvPicPr>
          <p:cNvPr id="9" name="Imagen 8" descr="C:\Users\Philip\Pictures\IMG_20171109_172411.png"/>
          <p:cNvPicPr/>
          <p:nvPr/>
        </p:nvPicPr>
        <p:blipFill rotWithShape="1">
          <a:blip r:embed="rId4" cstate="print">
            <a:extLst>
              <a:ext uri="{28A0092B-C50C-407E-A947-70E740481C1C}">
                <a14:useLocalDpi xmlns:a14="http://schemas.microsoft.com/office/drawing/2010/main" val="0"/>
              </a:ext>
            </a:extLst>
          </a:blip>
          <a:srcRect l="-1" r="2776"/>
          <a:stretch/>
        </p:blipFill>
        <p:spPr bwMode="auto">
          <a:xfrm>
            <a:off x="7199342" y="1885374"/>
            <a:ext cx="2726323" cy="35272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302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83765"/>
            <a:ext cx="10515600" cy="1325563"/>
          </a:xfrm>
        </p:spPr>
        <p:txBody>
          <a:bodyPr/>
          <a:lstStyle/>
          <a:p>
            <a:r>
              <a:rPr lang="es-ES" b="1" dirty="0"/>
              <a:t>Resultados </a:t>
            </a:r>
            <a:r>
              <a:rPr lang="es-ES" b="1" dirty="0" smtClean="0"/>
              <a:t>(X</a:t>
            </a:r>
            <a:r>
              <a:rPr lang="es-ES" b="1" dirty="0"/>
              <a:t>)</a:t>
            </a:r>
            <a:br>
              <a:rPr lang="es-ES" b="1" dirty="0"/>
            </a:br>
            <a:r>
              <a:rPr lang="es-ES" b="1" dirty="0"/>
              <a:t>Divisor Radial 8 Puertos (SIW)</a:t>
            </a:r>
            <a:endParaRPr lang="es-ES" dirty="0"/>
          </a:p>
        </p:txBody>
      </p:sp>
      <p:pic>
        <p:nvPicPr>
          <p:cNvPr id="4" name="Imagen 3" descr="D:\PHILIP\Tesis\trazas vna fr4\Roger medidas\P1_Me_8p.bmp"/>
          <p:cNvPicPr/>
          <p:nvPr/>
        </p:nvPicPr>
        <p:blipFill rotWithShape="1">
          <a:blip r:embed="rId3">
            <a:extLst>
              <a:ext uri="{28A0092B-C50C-407E-A947-70E740481C1C}">
                <a14:useLocalDpi xmlns:a14="http://schemas.microsoft.com/office/drawing/2010/main" val="0"/>
              </a:ext>
            </a:extLst>
          </a:blip>
          <a:srcRect l="6879" r="5798"/>
          <a:stretch/>
        </p:blipFill>
        <p:spPr bwMode="auto">
          <a:xfrm>
            <a:off x="502306" y="1919271"/>
            <a:ext cx="5081270" cy="2001415"/>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2198548" y="1549939"/>
            <a:ext cx="987130" cy="369332"/>
          </a:xfrm>
          <a:prstGeom prst="rect">
            <a:avLst/>
          </a:prstGeom>
          <a:noFill/>
        </p:spPr>
        <p:txBody>
          <a:bodyPr wrap="none" rtlCol="0">
            <a:spAutoFit/>
          </a:bodyPr>
          <a:lstStyle/>
          <a:p>
            <a:r>
              <a:rPr lang="es-ES" dirty="0" smtClean="0"/>
              <a:t>Puerto 2</a:t>
            </a:r>
            <a:endParaRPr lang="es-ES" dirty="0"/>
          </a:p>
        </p:txBody>
      </p:sp>
      <p:pic>
        <p:nvPicPr>
          <p:cNvPr id="7" name="Imagen 6" descr="D:\PHILIP\Tesis\trazas vna fr4\Roger medidas\P2_Me_8p.bmp"/>
          <p:cNvPicPr/>
          <p:nvPr/>
        </p:nvPicPr>
        <p:blipFill rotWithShape="1">
          <a:blip r:embed="rId4">
            <a:extLst>
              <a:ext uri="{28A0092B-C50C-407E-A947-70E740481C1C}">
                <a14:useLocalDpi xmlns:a14="http://schemas.microsoft.com/office/drawing/2010/main" val="0"/>
              </a:ext>
            </a:extLst>
          </a:blip>
          <a:srcRect l="5700" r="6229"/>
          <a:stretch/>
        </p:blipFill>
        <p:spPr bwMode="auto">
          <a:xfrm>
            <a:off x="6095999" y="2003914"/>
            <a:ext cx="5510982" cy="2002436"/>
          </a:xfrm>
          <a:prstGeom prst="rect">
            <a:avLst/>
          </a:prstGeom>
          <a:noFill/>
          <a:ln>
            <a:noFill/>
          </a:ln>
          <a:extLst>
            <a:ext uri="{53640926-AAD7-44D8-BBD7-CCE9431645EC}">
              <a14:shadowObscured xmlns:a14="http://schemas.microsoft.com/office/drawing/2010/main"/>
            </a:ext>
          </a:extLst>
        </p:spPr>
      </p:pic>
      <p:sp>
        <p:nvSpPr>
          <p:cNvPr id="8" name="CuadroTexto 7"/>
          <p:cNvSpPr txBox="1"/>
          <p:nvPr/>
        </p:nvSpPr>
        <p:spPr>
          <a:xfrm>
            <a:off x="8425173" y="1548918"/>
            <a:ext cx="987130" cy="369332"/>
          </a:xfrm>
          <a:prstGeom prst="rect">
            <a:avLst/>
          </a:prstGeom>
          <a:noFill/>
        </p:spPr>
        <p:txBody>
          <a:bodyPr wrap="none" rtlCol="0">
            <a:spAutoFit/>
          </a:bodyPr>
          <a:lstStyle/>
          <a:p>
            <a:r>
              <a:rPr lang="es-ES" dirty="0" smtClean="0"/>
              <a:t>Puerto 3</a:t>
            </a:r>
            <a:endParaRPr lang="es-ES" dirty="0"/>
          </a:p>
        </p:txBody>
      </p:sp>
      <p:pic>
        <p:nvPicPr>
          <p:cNvPr id="9" name="Imagen 8" descr="D:\PHILIP\Tesis\trazas vna fr4\Roger medidas\P3_Me_8p.bmp"/>
          <p:cNvPicPr/>
          <p:nvPr/>
        </p:nvPicPr>
        <p:blipFill rotWithShape="1">
          <a:blip r:embed="rId5">
            <a:extLst>
              <a:ext uri="{28A0092B-C50C-407E-A947-70E740481C1C}">
                <a14:useLocalDpi xmlns:a14="http://schemas.microsoft.com/office/drawing/2010/main" val="0"/>
              </a:ext>
            </a:extLst>
          </a:blip>
          <a:srcRect l="6527" r="6503"/>
          <a:stretch/>
        </p:blipFill>
        <p:spPr bwMode="auto">
          <a:xfrm>
            <a:off x="3042941" y="4415272"/>
            <a:ext cx="5506187" cy="2116261"/>
          </a:xfrm>
          <a:prstGeom prst="rect">
            <a:avLst/>
          </a:prstGeom>
          <a:noFill/>
          <a:ln>
            <a:noFill/>
          </a:ln>
          <a:extLst>
            <a:ext uri="{53640926-AAD7-44D8-BBD7-CCE9431645EC}">
              <a14:shadowObscured xmlns:a14="http://schemas.microsoft.com/office/drawing/2010/main"/>
            </a:ext>
          </a:extLst>
        </p:spPr>
      </p:pic>
      <p:sp>
        <p:nvSpPr>
          <p:cNvPr id="10" name="CuadroTexto 9"/>
          <p:cNvSpPr txBox="1"/>
          <p:nvPr/>
        </p:nvSpPr>
        <p:spPr>
          <a:xfrm>
            <a:off x="5303370" y="3906327"/>
            <a:ext cx="987130" cy="369332"/>
          </a:xfrm>
          <a:prstGeom prst="rect">
            <a:avLst/>
          </a:prstGeom>
          <a:noFill/>
        </p:spPr>
        <p:txBody>
          <a:bodyPr wrap="none" rtlCol="0">
            <a:spAutoFit/>
          </a:bodyPr>
          <a:lstStyle/>
          <a:p>
            <a:r>
              <a:rPr lang="es-ES" dirty="0" smtClean="0"/>
              <a:t>Puerto 4</a:t>
            </a:r>
            <a:endParaRPr lang="es-ES" dirty="0"/>
          </a:p>
        </p:txBody>
      </p:sp>
    </p:spTree>
    <p:extLst>
      <p:ext uri="{BB962C8B-B14F-4D97-AF65-F5344CB8AC3E}">
        <p14:creationId xmlns:p14="http://schemas.microsoft.com/office/powerpoint/2010/main" val="1695938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9762" y="334328"/>
            <a:ext cx="9875520" cy="1356360"/>
          </a:xfrm>
        </p:spPr>
        <p:txBody>
          <a:bodyPr/>
          <a:lstStyle/>
          <a:p>
            <a:r>
              <a:rPr lang="es-ES" b="1" dirty="0"/>
              <a:t>Resultados (</a:t>
            </a:r>
            <a:r>
              <a:rPr lang="es-ES" b="1" dirty="0" smtClean="0"/>
              <a:t>XI)</a:t>
            </a:r>
            <a:r>
              <a:rPr lang="es-ES" b="1" dirty="0"/>
              <a:t/>
            </a:r>
            <a:br>
              <a:rPr lang="es-ES" b="1" dirty="0"/>
            </a:br>
            <a:r>
              <a:rPr lang="es-ES" b="1" dirty="0"/>
              <a:t>Divisor Radial 8 Puertos (SIW)</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806612225"/>
              </p:ext>
            </p:extLst>
          </p:nvPr>
        </p:nvGraphicFramePr>
        <p:xfrm>
          <a:off x="1982882" y="2712111"/>
          <a:ext cx="8319752" cy="2370038"/>
        </p:xfrm>
        <a:graphic>
          <a:graphicData uri="http://schemas.openxmlformats.org/drawingml/2006/table">
            <a:tbl>
              <a:tblPr firstRow="1" firstCol="1" bandRow="1">
                <a:tableStyleId>{5C22544A-7EE6-4342-B048-85BDC9FD1C3A}</a:tableStyleId>
              </a:tblPr>
              <a:tblGrid>
                <a:gridCol w="1188536"/>
                <a:gridCol w="1188536"/>
                <a:gridCol w="1188536"/>
                <a:gridCol w="1188536"/>
                <a:gridCol w="1188536"/>
                <a:gridCol w="1188536"/>
                <a:gridCol w="1188536"/>
              </a:tblGrid>
              <a:tr h="362059">
                <a:tc rowSpan="2">
                  <a:txBody>
                    <a:bodyPr/>
                    <a:lstStyle/>
                    <a:p>
                      <a:pPr algn="ctr">
                        <a:lnSpc>
                          <a:spcPct val="150000"/>
                        </a:lnSpc>
                        <a:spcAft>
                          <a:spcPts val="0"/>
                        </a:spcAft>
                      </a:pPr>
                      <a:r>
                        <a:rPr lang="es-ES" sz="1200" dirty="0">
                          <a:effectLst/>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200" dirty="0" smtClean="0">
                          <a:effectLst/>
                        </a:rPr>
                        <a:t>Puerto 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dirty="0" smtClean="0">
                          <a:effectLst/>
                        </a:rPr>
                        <a:t>Puerto 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Puerto 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5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vMerge="1">
                  <a:txBody>
                    <a:bodyPr/>
                    <a:lstStyle/>
                    <a:p>
                      <a:endParaRPr lang="es-ES"/>
                    </a:p>
                  </a:txBody>
                  <a:tcPr/>
                </a:tc>
                <a:tc>
                  <a:txBody>
                    <a:bodyPr/>
                    <a:lstStyle/>
                    <a:p>
                      <a:pPr algn="ctr">
                        <a:lnSpc>
                          <a:spcPct val="150000"/>
                        </a:lnSpc>
                        <a:spcAft>
                          <a:spcPts val="0"/>
                        </a:spcAft>
                      </a:pPr>
                      <a:r>
                        <a:rPr lang="es-ES" sz="1200">
                          <a:effectLst/>
                        </a:rPr>
                        <a:t>S11 [dB]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S21 [dB]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S11 [dB]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rPr>
                        <a:t>S31 </a:t>
                      </a:r>
                      <a:r>
                        <a:rPr lang="es-ES" sz="1200" dirty="0">
                          <a:effectLst/>
                        </a:rPr>
                        <a:t>[dB]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S11[dB]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S41[dB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a:txBody>
                    <a:bodyPr/>
                    <a:lstStyle/>
                    <a:p>
                      <a:pPr algn="ctr">
                        <a:lnSpc>
                          <a:spcPct val="150000"/>
                        </a:lnSpc>
                        <a:spcAft>
                          <a:spcPts val="0"/>
                        </a:spcAft>
                      </a:pPr>
                      <a:r>
                        <a:rPr lang="es-ES" sz="1200" dirty="0" smtClean="0">
                          <a:effectLst/>
                        </a:rPr>
                        <a:t>Frecuencia 16,2 GHz</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-24,6483</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-13,0495</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-27,9579</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-18,9668</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-33,1767</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-14,3071</a:t>
                      </a:r>
                    </a:p>
                  </a:txBody>
                  <a:tcPr marL="68580" marR="68580" marT="0" marB="0" anchor="ctr"/>
                </a:tc>
              </a:tr>
              <a:tr h="362059">
                <a:tc>
                  <a:txBody>
                    <a:bodyPr/>
                    <a:lstStyle/>
                    <a:p>
                      <a:pPr algn="ctr">
                        <a:lnSpc>
                          <a:spcPct val="150000"/>
                        </a:lnSpc>
                        <a:spcAft>
                          <a:spcPts val="0"/>
                        </a:spcAft>
                      </a:pPr>
                      <a:r>
                        <a:rPr lang="es-ES" sz="1200" dirty="0" smtClean="0">
                          <a:effectLst/>
                          <a:latin typeface="+mn-lt"/>
                          <a:ea typeface="+mn-ea"/>
                          <a:cs typeface="+mn-cs"/>
                        </a:rPr>
                        <a:t>Frecuencia</a:t>
                      </a:r>
                      <a:r>
                        <a:rPr lang="es-ES" sz="1200" baseline="0" dirty="0" smtClean="0">
                          <a:effectLst/>
                          <a:latin typeface="+mn-lt"/>
                          <a:ea typeface="+mn-ea"/>
                          <a:cs typeface="+mn-cs"/>
                        </a:rPr>
                        <a:t> 18,2 GHz</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-29,4304</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-9,3578</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-24,5423</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-12,2625</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-25,5832</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-10,5012</a:t>
                      </a:r>
                    </a:p>
                  </a:txBody>
                  <a:tcPr marL="68580" marR="68580" marT="0" marB="0" anchor="ctr"/>
                </a:tc>
              </a:tr>
              <a:tr h="362059">
                <a:tc>
                  <a:txBody>
                    <a:bodyPr/>
                    <a:lstStyle/>
                    <a:p>
                      <a:pPr marL="0" algn="ctr" defTabSz="914400" rtl="0" eaLnBrk="1" latinLnBrk="0" hangingPunct="1">
                        <a:lnSpc>
                          <a:spcPct val="150000"/>
                        </a:lnSpc>
                        <a:spcAft>
                          <a:spcPts val="0"/>
                        </a:spcAft>
                      </a:pPr>
                      <a:r>
                        <a:rPr lang="es-ES" sz="1200" b="1" kern="1200" dirty="0" smtClean="0">
                          <a:solidFill>
                            <a:schemeClr val="lt1"/>
                          </a:solidFill>
                          <a:effectLst/>
                          <a:latin typeface="+mn-lt"/>
                          <a:ea typeface="+mn-ea"/>
                          <a:cs typeface="+mn-cs"/>
                        </a:rPr>
                        <a:t>Frecuencia 20,56 GHz</a:t>
                      </a:r>
                      <a:endParaRPr lang="es-ES" sz="1200" b="1" kern="1200" dirty="0">
                        <a:solidFill>
                          <a:schemeClr val="lt1"/>
                        </a:solidFill>
                        <a:effectLst/>
                        <a:latin typeface="+mn-lt"/>
                        <a:ea typeface="+mn-ea"/>
                        <a:cs typeface="+mn-cs"/>
                      </a:endParaRP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-24,7445</a:t>
                      </a:r>
                    </a:p>
                  </a:txBody>
                  <a:tcPr marL="68580" marR="68580" marT="0" marB="0"/>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-12,4247</a:t>
                      </a:r>
                    </a:p>
                  </a:txBody>
                  <a:tcPr marL="68580" marR="68580" marT="0" marB="0"/>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-18,7973</a:t>
                      </a:r>
                    </a:p>
                  </a:txBody>
                  <a:tcPr marL="68580" marR="68580" marT="0" marB="0"/>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-14,9475</a:t>
                      </a:r>
                    </a:p>
                  </a:txBody>
                  <a:tcPr marL="68580" marR="68580" marT="0" marB="0"/>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-30,482</a:t>
                      </a:r>
                    </a:p>
                  </a:txBody>
                  <a:tcPr marL="68580" marR="68580" marT="0" marB="0"/>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-13,6894</a:t>
                      </a:r>
                    </a:p>
                  </a:txBody>
                  <a:tcPr marL="68580" marR="68580" marT="0" marB="0"/>
                </a:tc>
              </a:tr>
            </a:tbl>
          </a:graphicData>
        </a:graphic>
      </p:graphicFrame>
      <p:sp>
        <p:nvSpPr>
          <p:cNvPr id="5" name="Rectángulo 4"/>
          <p:cNvSpPr/>
          <p:nvPr/>
        </p:nvSpPr>
        <p:spPr>
          <a:xfrm>
            <a:off x="838200" y="1690688"/>
            <a:ext cx="10663707" cy="646331"/>
          </a:xfrm>
          <a:prstGeom prst="rect">
            <a:avLst/>
          </a:prstGeom>
        </p:spPr>
        <p:txBody>
          <a:bodyPr wrap="square">
            <a:spAutoFit/>
          </a:bodyPr>
          <a:lstStyle/>
          <a:p>
            <a:pPr algn="just"/>
            <a:r>
              <a:rPr lang="es-ES" dirty="0">
                <a:latin typeface="Times New Roman" panose="02020603050405020304" pitchFamily="18" charset="0"/>
                <a:ea typeface="Calibri" panose="020F0502020204030204" pitchFamily="34" charset="0"/>
              </a:rPr>
              <a:t>Se puede apreciar en las figuras que el dispositivo presenta tres resonancias, </a:t>
            </a:r>
            <a:r>
              <a:rPr lang="es-ES" dirty="0" smtClean="0">
                <a:latin typeface="Times New Roman" panose="02020603050405020304" pitchFamily="18" charset="0"/>
                <a:ea typeface="Calibri" panose="020F0502020204030204" pitchFamily="34" charset="0"/>
              </a:rPr>
              <a:t>a las frecuencia </a:t>
            </a:r>
            <a:r>
              <a:rPr lang="es-ES" dirty="0">
                <a:latin typeface="Times New Roman" panose="02020603050405020304" pitchFamily="18" charset="0"/>
                <a:ea typeface="Calibri" panose="020F0502020204030204" pitchFamily="34" charset="0"/>
              </a:rPr>
              <a:t>de 16,2 GHz, 18,2 GHz y 20,56 GHz. </a:t>
            </a:r>
            <a:endParaRPr lang="es-ES" dirty="0"/>
          </a:p>
        </p:txBody>
      </p:sp>
    </p:spTree>
    <p:extLst>
      <p:ext uri="{BB962C8B-B14F-4D97-AF65-F5344CB8AC3E}">
        <p14:creationId xmlns:p14="http://schemas.microsoft.com/office/powerpoint/2010/main" val="1238365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14632"/>
            <a:ext cx="9875520" cy="1356360"/>
          </a:xfrm>
        </p:spPr>
        <p:txBody>
          <a:bodyPr/>
          <a:lstStyle/>
          <a:p>
            <a:r>
              <a:rPr lang="es-ES" b="1" dirty="0"/>
              <a:t>Resultados (</a:t>
            </a:r>
            <a:r>
              <a:rPr lang="es-ES" b="1" dirty="0" smtClean="0"/>
              <a:t>XII)</a:t>
            </a:r>
            <a:r>
              <a:rPr lang="es-ES" b="1" dirty="0"/>
              <a:t/>
            </a:r>
            <a:br>
              <a:rPr lang="es-ES" b="1" dirty="0"/>
            </a:br>
            <a:r>
              <a:rPr lang="es-ES" b="1" dirty="0"/>
              <a:t>Divisor Radial 8 Puertos (SIW)</a:t>
            </a:r>
            <a:endParaRPr lang="es-ES" dirty="0"/>
          </a:p>
        </p:txBody>
      </p:sp>
      <p:pic>
        <p:nvPicPr>
          <p:cNvPr id="4" name="Imagen 3" descr="D:\PHILIP\Tesis\trazas vna fr4\Roger medidas\Sm_Me_S11_d8.bmp"/>
          <p:cNvPicPr/>
          <p:nvPr/>
        </p:nvPicPr>
        <p:blipFill>
          <a:blip r:embed="rId3">
            <a:extLst>
              <a:ext uri="{28A0092B-C50C-407E-A947-70E740481C1C}">
                <a14:useLocalDpi xmlns:a14="http://schemas.microsoft.com/office/drawing/2010/main" val="0"/>
              </a:ext>
            </a:extLst>
          </a:blip>
          <a:srcRect/>
          <a:stretch>
            <a:fillRect/>
          </a:stretch>
        </p:blipFill>
        <p:spPr bwMode="auto">
          <a:xfrm>
            <a:off x="592540" y="1829866"/>
            <a:ext cx="4838985" cy="3629239"/>
          </a:xfrm>
          <a:prstGeom prst="rect">
            <a:avLst/>
          </a:prstGeom>
          <a:noFill/>
          <a:ln>
            <a:noFill/>
          </a:ln>
        </p:spPr>
      </p:pic>
      <p:pic>
        <p:nvPicPr>
          <p:cNvPr id="5" name="Imagen 4" descr="D:\PHILIP\Tesis\trazas vna fr4\Roger medidas\Sm_Me_S21_d8.bmp"/>
          <p:cNvPicPr/>
          <p:nvPr/>
        </p:nvPicPr>
        <p:blipFill>
          <a:blip r:embed="rId4">
            <a:extLst>
              <a:ext uri="{28A0092B-C50C-407E-A947-70E740481C1C}">
                <a14:useLocalDpi xmlns:a14="http://schemas.microsoft.com/office/drawing/2010/main" val="0"/>
              </a:ext>
            </a:extLst>
          </a:blip>
          <a:srcRect/>
          <a:stretch>
            <a:fillRect/>
          </a:stretch>
        </p:blipFill>
        <p:spPr bwMode="auto">
          <a:xfrm>
            <a:off x="6667775" y="1753453"/>
            <a:ext cx="5042752" cy="3782064"/>
          </a:xfrm>
          <a:prstGeom prst="rect">
            <a:avLst/>
          </a:prstGeom>
          <a:noFill/>
          <a:ln>
            <a:noFill/>
          </a:ln>
        </p:spPr>
      </p:pic>
      <mc:AlternateContent xmlns:mc="http://schemas.openxmlformats.org/markup-compatibility/2006" xmlns:a14="http://schemas.microsoft.com/office/drawing/2010/main">
        <mc:Choice Requires="a14">
          <p:sp>
            <p:nvSpPr>
              <p:cNvPr id="7" name="Rectángulo 6"/>
              <p:cNvSpPr/>
              <p:nvPr/>
            </p:nvSpPr>
            <p:spPr>
              <a:xfrm>
                <a:off x="6484917" y="5617978"/>
                <a:ext cx="5408468" cy="458074"/>
              </a:xfrm>
              <a:prstGeom prst="rect">
                <a:avLst/>
              </a:prstGeom>
            </p:spPr>
            <p:txBody>
              <a:bodyPr wrap="none">
                <a:spAutoFit/>
              </a:bodyPr>
              <a:lstStyle/>
              <a:p>
                <a:pPr algn="just">
                  <a:lnSpc>
                    <a:spcPct val="150000"/>
                  </a:lnSpc>
                  <a:spcAft>
                    <a:spcPts val="0"/>
                  </a:spcAft>
                </a:pPr>
                <a14:m>
                  <m:oMath xmlns:m="http://schemas.openxmlformats.org/officeDocument/2006/math">
                    <m:r>
                      <a:rPr lang="es-ES" i="1" smtClean="0">
                        <a:latin typeface="Cambria Math" panose="02040503050406030204" pitchFamily="18" charset="0"/>
                        <a:ea typeface="Times New Roman" panose="02020603050405020304" pitchFamily="18" charset="0"/>
                        <a:cs typeface="Times New Roman" panose="02020603050405020304" pitchFamily="18" charset="0"/>
                      </a:rPr>
                      <m:t>𝑃</m:t>
                    </m:r>
                    <m:r>
                      <a:rPr lang="es-ES" i="1" smtClean="0">
                        <a:latin typeface="Cambria Math" panose="02040503050406030204" pitchFamily="18" charset="0"/>
                        <a:ea typeface="Times New Roman" panose="02020603050405020304" pitchFamily="18" charset="0"/>
                        <a:cs typeface="Times New Roman" panose="02020603050405020304" pitchFamily="18" charset="0"/>
                      </a:rPr>
                      <m:t>. </m:t>
                    </m:r>
                    <m:r>
                      <a:rPr lang="es-ES" i="1" smtClean="0">
                        <a:latin typeface="Cambria Math" panose="02040503050406030204" pitchFamily="18" charset="0"/>
                        <a:ea typeface="Times New Roman" panose="02020603050405020304" pitchFamily="18" charset="0"/>
                        <a:cs typeface="Times New Roman" panose="02020603050405020304" pitchFamily="18" charset="0"/>
                      </a:rPr>
                      <m:t>𝑖𝑛𝑠𝑒𝑟𝑐𝑖</m:t>
                    </m:r>
                    <m:r>
                      <a:rPr lang="es-ES" i="1" smtClean="0">
                        <a:latin typeface="Cambria Math" panose="02040503050406030204" pitchFamily="18" charset="0"/>
                        <a:ea typeface="Times New Roman" panose="02020603050405020304" pitchFamily="18" charset="0"/>
                        <a:cs typeface="Times New Roman" panose="02020603050405020304" pitchFamily="18" charset="0"/>
                      </a:rPr>
                      <m:t>ó</m:t>
                    </m:r>
                    <m:r>
                      <a:rPr lang="es-ES" i="1" smtClean="0">
                        <a:latin typeface="Cambria Math" panose="02040503050406030204" pitchFamily="18" charset="0"/>
                        <a:ea typeface="Times New Roman" panose="02020603050405020304" pitchFamily="18" charset="0"/>
                        <a:cs typeface="Times New Roman" panose="02020603050405020304" pitchFamily="18" charset="0"/>
                      </a:rPr>
                      <m:t>𝑛</m:t>
                    </m:r>
                    <m:r>
                      <a:rPr lang="es-ES" i="1">
                        <a:latin typeface="Cambria Math" panose="02040503050406030204" pitchFamily="18" charset="0"/>
                        <a:ea typeface="Times New Roman" panose="02020603050405020304" pitchFamily="18" charset="0"/>
                        <a:cs typeface="Times New Roman" panose="02020603050405020304" pitchFamily="18" charset="0"/>
                      </a:rPr>
                      <m:t>=</m:t>
                    </m:r>
                    <m:r>
                      <a:rPr lang="es-ES" b="0" i="1" smtClean="0">
                        <a:latin typeface="Cambria Math" panose="02040503050406030204" pitchFamily="18" charset="0"/>
                        <a:ea typeface="Times New Roman" panose="02020603050405020304" pitchFamily="18" charset="0"/>
                        <a:cs typeface="Times New Roman" panose="02020603050405020304" pitchFamily="18" charset="0"/>
                      </a:rPr>
                      <m:t>−</m:t>
                    </m:r>
                    <m:r>
                      <a:rPr lang="es-ES" i="1">
                        <a:latin typeface="Cambria Math" panose="02040503050406030204" pitchFamily="18" charset="0"/>
                        <a:ea typeface="Times New Roman" panose="02020603050405020304" pitchFamily="18" charset="0"/>
                        <a:cs typeface="Times New Roman" panose="02020603050405020304" pitchFamily="18" charset="0"/>
                      </a:rPr>
                      <m:t>9,03 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+10,50412 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m:t>
                    </m:r>
                  </m:oMath>
                </a14:m>
                <a:r>
                  <a:rPr lang="es-ES" dirty="0" smtClean="0">
                    <a:latin typeface="Times New Roman" panose="02020603050405020304" pitchFamily="18" charset="0"/>
                    <a:ea typeface="Calibri" panose="020F0502020204030204" pitchFamily="34" charset="0"/>
                    <a:cs typeface="Times New Roman" panose="02020603050405020304" pitchFamily="18" charset="0"/>
                  </a:rPr>
                  <a:t>1,4741 dB</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484917" y="5617978"/>
                <a:ext cx="5408468" cy="458074"/>
              </a:xfrm>
              <a:prstGeom prst="rect">
                <a:avLst/>
              </a:prstGeom>
              <a:blipFill rotWithShape="0">
                <a:blip r:embed="rId5"/>
                <a:stretch>
                  <a:fillRect b="-21333"/>
                </a:stretch>
              </a:blipFill>
            </p:spPr>
            <p:txBody>
              <a:bodyPr/>
              <a:lstStyle/>
              <a:p>
                <a:r>
                  <a:rPr lang="es-ES">
                    <a:noFill/>
                  </a:rPr>
                  <a:t> </a:t>
                </a:r>
              </a:p>
            </p:txBody>
          </p:sp>
        </mc:Fallback>
      </mc:AlternateContent>
    </p:spTree>
    <p:extLst>
      <p:ext uri="{BB962C8B-B14F-4D97-AF65-F5344CB8AC3E}">
        <p14:creationId xmlns:p14="http://schemas.microsoft.com/office/powerpoint/2010/main" val="2827930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504" y="285136"/>
            <a:ext cx="9875520" cy="1356360"/>
          </a:xfrm>
        </p:spPr>
        <p:txBody>
          <a:bodyPr/>
          <a:lstStyle/>
          <a:p>
            <a:r>
              <a:rPr lang="es-ES" b="1" dirty="0"/>
              <a:t>Resultados (</a:t>
            </a:r>
            <a:r>
              <a:rPr lang="es-ES" b="1" dirty="0" smtClean="0"/>
              <a:t>XIII</a:t>
            </a:r>
            <a:r>
              <a:rPr lang="es-ES" b="1" dirty="0"/>
              <a:t>)</a:t>
            </a:r>
            <a:br>
              <a:rPr lang="es-ES" b="1" dirty="0"/>
            </a:br>
            <a:r>
              <a:rPr lang="es-ES" b="1" dirty="0"/>
              <a:t>Divisor Radial 8 Puertos (SIW)</a:t>
            </a:r>
            <a:endParaRPr lang="es-ES" dirty="0"/>
          </a:p>
        </p:txBody>
      </p:sp>
      <mc:AlternateContent xmlns:mc="http://schemas.openxmlformats.org/markup-compatibility/2006" xmlns:a14="http://schemas.microsoft.com/office/drawing/2010/main">
        <mc:Choice Requires="a14">
          <p:sp>
            <p:nvSpPr>
              <p:cNvPr id="5" name="Rectángulo 4"/>
              <p:cNvSpPr/>
              <p:nvPr/>
            </p:nvSpPr>
            <p:spPr>
              <a:xfrm>
                <a:off x="471140" y="2598684"/>
                <a:ext cx="6096000" cy="2163413"/>
              </a:xfrm>
              <a:prstGeom prst="rect">
                <a:avLst/>
              </a:prstGeom>
            </p:spPr>
            <p:txBody>
              <a:bodyPr>
                <a:spAutoFit/>
              </a:bodyPr>
              <a:lstStyle/>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𝐵𝑊</m:t>
                      </m:r>
                      <m:r>
                        <a:rPr lang="es-ES" i="1">
                          <a:effectLst/>
                          <a:latin typeface="Cambria Math" panose="02040503050406030204" pitchFamily="18" charset="0"/>
                          <a:ea typeface="Calibri" panose="020F0502020204030204" pitchFamily="34" charset="0"/>
                          <a:cs typeface="Times New Roman" panose="02020603050405020304" pitchFamily="18" charset="0"/>
                        </a:rPr>
                        <m:t>=18.2887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r>
                        <a:rPr lang="es-ES" i="1">
                          <a:effectLst/>
                          <a:latin typeface="Cambria Math" panose="02040503050406030204" pitchFamily="18" charset="0"/>
                          <a:ea typeface="Calibri" panose="020F0502020204030204" pitchFamily="34" charset="0"/>
                          <a:cs typeface="Times New Roman" panose="02020603050405020304" pitchFamily="18" charset="0"/>
                        </a:rPr>
                        <m:t>−18.1162 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r>
                        <a:rPr lang="es-ES" i="1">
                          <a:effectLst/>
                          <a:latin typeface="Cambria Math" panose="02040503050406030204" pitchFamily="18" charset="0"/>
                          <a:ea typeface="Calibri" panose="020F0502020204030204" pitchFamily="34" charset="0"/>
                          <a:cs typeface="Times New Roman" panose="02020603050405020304" pitchFamily="18" charset="0"/>
                        </a:rPr>
                        <m:t>=172,5 </m:t>
                      </m:r>
                      <m:r>
                        <a:rPr lang="es-ES" i="1">
                          <a:effectLst/>
                          <a:latin typeface="Cambria Math" panose="02040503050406030204" pitchFamily="18" charset="0"/>
                          <a:ea typeface="Calibri" panose="020F0502020204030204" pitchFamily="34" charset="0"/>
                          <a:cs typeface="Times New Roman" panose="02020603050405020304" pitchFamily="18" charset="0"/>
                        </a:rPr>
                        <m:t>𝑀𝐻𝑧</m:t>
                      </m:r>
                    </m:oMath>
                  </m:oMathPara>
                </a14:m>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𝐵𝑊</m:t>
                      </m:r>
                      <m:r>
                        <a:rPr lang="es-E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16.7626 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r>
                            <a:rPr lang="es-ES" i="1">
                              <a:effectLst/>
                              <a:latin typeface="Cambria Math" panose="02040503050406030204" pitchFamily="18" charset="0"/>
                              <a:ea typeface="Calibri" panose="020F0502020204030204" pitchFamily="34" charset="0"/>
                              <a:cs typeface="Times New Roman" panose="02020603050405020304" pitchFamily="18" charset="0"/>
                            </a:rPr>
                            <m:t>−16.6404 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16,7 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den>
                      </m:f>
                      <m:r>
                        <a:rPr lang="es-ES"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i="1">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100%</m:t>
                          </m:r>
                        </m:e>
                      </m:d>
                      <m:r>
                        <a:rPr lang="es-ES" i="1">
                          <a:effectLst/>
                          <a:latin typeface="Cambria Math" panose="02040503050406030204" pitchFamily="18" charset="0"/>
                          <a:ea typeface="Times New Roman" panose="02020603050405020304" pitchFamily="18" charset="0"/>
                          <a:cs typeface="Times New Roman" panose="02020603050405020304" pitchFamily="18" charset="0"/>
                        </a:rPr>
                        <m:t>=0,94%</m:t>
                      </m:r>
                    </m:oMath>
                  </m:oMathPara>
                </a14:m>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471140" y="2598684"/>
                <a:ext cx="6096000" cy="2163413"/>
              </a:xfrm>
              <a:prstGeom prst="rect">
                <a:avLst/>
              </a:prstGeom>
              <a:blipFill rotWithShape="0">
                <a:blip r:embed="rId3"/>
                <a:stretch>
                  <a:fillRect/>
                </a:stretch>
              </a:blipFill>
            </p:spPr>
            <p:txBody>
              <a:bodyPr/>
              <a:lstStyle/>
              <a:p>
                <a:r>
                  <a:rPr lang="es-ES">
                    <a:noFill/>
                  </a:rPr>
                  <a:t> </a:t>
                </a:r>
              </a:p>
            </p:txBody>
          </p:sp>
        </mc:Fallback>
      </mc:AlternateContent>
      <p:pic>
        <p:nvPicPr>
          <p:cNvPr id="6" name="Imagen 5" descr="D:\PHILIP\Tesis\trazas vna fr4\Roger medidas\BW_8p_Sm_Me.bmp"/>
          <p:cNvPicPr/>
          <p:nvPr/>
        </p:nvPicPr>
        <p:blipFill>
          <a:blip r:embed="rId4">
            <a:extLst>
              <a:ext uri="{28A0092B-C50C-407E-A947-70E740481C1C}">
                <a14:useLocalDpi xmlns:a14="http://schemas.microsoft.com/office/drawing/2010/main" val="0"/>
              </a:ext>
            </a:extLst>
          </a:blip>
          <a:srcRect/>
          <a:stretch>
            <a:fillRect/>
          </a:stretch>
        </p:blipFill>
        <p:spPr bwMode="auto">
          <a:xfrm>
            <a:off x="6567140" y="1755057"/>
            <a:ext cx="4954534" cy="3850666"/>
          </a:xfrm>
          <a:prstGeom prst="rect">
            <a:avLst/>
          </a:prstGeom>
          <a:noFill/>
          <a:ln>
            <a:noFill/>
          </a:ln>
        </p:spPr>
      </p:pic>
    </p:spTree>
    <p:extLst>
      <p:ext uri="{BB962C8B-B14F-4D97-AF65-F5344CB8AC3E}">
        <p14:creationId xmlns:p14="http://schemas.microsoft.com/office/powerpoint/2010/main" val="4219541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0865"/>
            <a:ext cx="10515600" cy="1325563"/>
          </a:xfrm>
        </p:spPr>
        <p:txBody>
          <a:bodyPr>
            <a:normAutofit/>
          </a:bodyPr>
          <a:lstStyle/>
          <a:p>
            <a:r>
              <a:rPr lang="es-ES" b="1" dirty="0"/>
              <a:t>Resultados (</a:t>
            </a:r>
            <a:r>
              <a:rPr lang="es-ES" b="1" dirty="0" smtClean="0"/>
              <a:t>XIV)</a:t>
            </a:r>
            <a:r>
              <a:rPr lang="es-ES" b="1" dirty="0"/>
              <a:t/>
            </a:r>
            <a:br>
              <a:rPr lang="es-ES" b="1" dirty="0"/>
            </a:br>
            <a:r>
              <a:rPr lang="es-ES" b="1" dirty="0" smtClean="0"/>
              <a:t>Guía rectangular en SIW (RT </a:t>
            </a:r>
            <a:r>
              <a:rPr lang="es-ES" b="1" dirty="0" err="1" smtClean="0"/>
              <a:t>Duroid</a:t>
            </a:r>
            <a:r>
              <a:rPr lang="es-ES" b="1" dirty="0" smtClean="0"/>
              <a:t> 5880)</a:t>
            </a:r>
            <a:endParaRPr lang="es-ES" b="1" dirty="0"/>
          </a:p>
        </p:txBody>
      </p:sp>
      <p:sp>
        <p:nvSpPr>
          <p:cNvPr id="3" name="Marcador de contenido 2"/>
          <p:cNvSpPr>
            <a:spLocks noGrp="1"/>
          </p:cNvSpPr>
          <p:nvPr>
            <p:ph idx="1"/>
          </p:nvPr>
        </p:nvSpPr>
        <p:spPr>
          <a:xfrm>
            <a:off x="838200" y="1696429"/>
            <a:ext cx="10515600" cy="574824"/>
          </a:xfrm>
        </p:spPr>
        <p:txBody>
          <a:bodyPr>
            <a:normAutofit/>
          </a:bodyPr>
          <a:lstStyle/>
          <a:p>
            <a:pPr algn="just"/>
            <a:r>
              <a:rPr lang="es-ES" sz="2000" dirty="0"/>
              <a:t>Al utilizar diferente sustrato es necesario realizar nuevamente los cálculos de la guía </a:t>
            </a:r>
            <a:r>
              <a:rPr lang="es-ES" sz="2000" dirty="0" smtClean="0"/>
              <a:t>rectangular.</a:t>
            </a:r>
            <a:endParaRPr lang="es-ES" sz="2000" dirty="0"/>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514132940"/>
                  </p:ext>
                </p:extLst>
              </p:nvPr>
            </p:nvGraphicFramePr>
            <p:xfrm>
              <a:off x="768370" y="2271253"/>
              <a:ext cx="3060065" cy="4029629"/>
            </p:xfrm>
            <a:graphic>
              <a:graphicData uri="http://schemas.openxmlformats.org/drawingml/2006/table">
                <a:tbl>
                  <a:tblPr firstRow="1" firstCol="1" bandRow="1">
                    <a:tableStyleId>{5C22544A-7EE6-4342-B048-85BDC9FD1C3A}</a:tableStyleId>
                  </a:tblPr>
                  <a:tblGrid>
                    <a:gridCol w="1439545"/>
                    <a:gridCol w="1620520"/>
                  </a:tblGrid>
                  <a:tr h="344915">
                    <a:tc>
                      <a:txBody>
                        <a:bodyPr/>
                        <a:lstStyle/>
                        <a:p>
                          <a:pPr algn="ctr">
                            <a:lnSpc>
                              <a:spcPct val="150000"/>
                            </a:lnSpc>
                            <a:spcAft>
                              <a:spcPts val="0"/>
                            </a:spcAft>
                          </a:pPr>
                          <a:r>
                            <a:rPr lang="es-ES" sz="1400" dirty="0">
                              <a:effectLst/>
                            </a:rPr>
                            <a:t>Parámetro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Valor</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dirty="0">
                              <a:effectLst/>
                            </a:rPr>
                            <a:t>h</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1,5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621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es-ES" sz="1400">
                                        <a:effectLst/>
                                        <a:latin typeface="Cambria Math" panose="02040503050406030204" pitchFamily="18" charset="0"/>
                                      </a:rPr>
                                      <m:t>𝜖</m:t>
                                    </m:r>
                                  </m:e>
                                  <m:sub>
                                    <m:r>
                                      <a:rPr lang="es-ES" sz="1400">
                                        <a:effectLst/>
                                        <a:latin typeface="Cambria Math" panose="02040503050406030204" pitchFamily="18" charset="0"/>
                                      </a:rPr>
                                      <m:t>𝑟</m:t>
                                    </m:r>
                                  </m:sub>
                                </m:sSub>
                              </m:oMath>
                            </m:oMathPara>
                          </a14:m>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2,2</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0,6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p</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1,2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a (WR – 62)</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15,7988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a</a:t>
                          </a:r>
                          <a:r>
                            <a:rPr lang="es-ES" sz="1400" baseline="-25000">
                              <a:effectLst/>
                            </a:rPr>
                            <a:t>r</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10,65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a</a:t>
                          </a:r>
                          <a:r>
                            <a:rPr lang="es-ES" sz="1400" baseline="-25000">
                              <a:effectLst/>
                            </a:rPr>
                            <a:t>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10,9673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393">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es-ES" sz="1400">
                                        <a:effectLst/>
                                        <a:latin typeface="Cambria Math" panose="02040503050406030204" pitchFamily="18" charset="0"/>
                                      </a:rPr>
                                      <m:t>𝑓𝑐</m:t>
                                    </m:r>
                                  </m:e>
                                  <m:sub>
                                    <m:sSub>
                                      <m:sSubPr>
                                        <m:ctrlPr>
                                          <a:rPr lang="es-ES" sz="1400" i="1">
                                            <a:effectLst/>
                                            <a:latin typeface="Cambria Math" panose="02040503050406030204" pitchFamily="18" charset="0"/>
                                          </a:rPr>
                                        </m:ctrlPr>
                                      </m:sSubPr>
                                      <m:e>
                                        <m:r>
                                          <a:rPr lang="es-ES" sz="1400">
                                            <a:effectLst/>
                                            <a:latin typeface="Cambria Math" panose="02040503050406030204" pitchFamily="18" charset="0"/>
                                          </a:rPr>
                                          <m:t>𝑆𝐼𝑊</m:t>
                                        </m:r>
                                      </m:e>
                                      <m:sub>
                                        <m:r>
                                          <a:rPr lang="es-ES" sz="1400">
                                            <a:effectLst/>
                                            <a:latin typeface="Cambria Math" panose="02040503050406030204" pitchFamily="18" charset="0"/>
                                          </a:rPr>
                                          <m:t>10</m:t>
                                        </m:r>
                                      </m:sub>
                                    </m:sSub>
                                  </m:sub>
                                </m:sSub>
                              </m:oMath>
                            </m:oMathPara>
                          </a14:m>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9,494 GHz</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393">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es-ES" sz="1400">
                                        <a:effectLst/>
                                        <a:latin typeface="Cambria Math" panose="02040503050406030204" pitchFamily="18" charset="0"/>
                                      </a:rPr>
                                      <m:t>𝑓𝑐</m:t>
                                    </m:r>
                                  </m:e>
                                  <m:sub>
                                    <m:sSub>
                                      <m:sSubPr>
                                        <m:ctrlPr>
                                          <a:rPr lang="es-ES" sz="1400" i="1">
                                            <a:effectLst/>
                                            <a:latin typeface="Cambria Math" panose="02040503050406030204" pitchFamily="18" charset="0"/>
                                          </a:rPr>
                                        </m:ctrlPr>
                                      </m:sSubPr>
                                      <m:e>
                                        <m:r>
                                          <a:rPr lang="es-ES" sz="1400">
                                            <a:effectLst/>
                                            <a:latin typeface="Cambria Math" panose="02040503050406030204" pitchFamily="18" charset="0"/>
                                          </a:rPr>
                                          <m:t>𝑆𝐼𝑊</m:t>
                                        </m:r>
                                      </m:e>
                                      <m:sub>
                                        <m:r>
                                          <a:rPr lang="es-ES" sz="1400">
                                            <a:effectLst/>
                                            <a:latin typeface="Cambria Math" panose="02040503050406030204" pitchFamily="18" charset="0"/>
                                          </a:rPr>
                                          <m:t>20</m:t>
                                        </m:r>
                                      </m:sub>
                                    </m:sSub>
                                  </m:sub>
                                </m:sSub>
                              </m:oMath>
                            </m:oMathPara>
                          </a14:m>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18,95 GHz</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621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es-ES" sz="1400">
                                        <a:effectLst/>
                                        <a:latin typeface="Cambria Math" panose="02040503050406030204" pitchFamily="18" charset="0"/>
                                      </a:rPr>
                                      <m:t>𝜆</m:t>
                                    </m:r>
                                  </m:e>
                                  <m:sub>
                                    <m:r>
                                      <a:rPr lang="es-ES" sz="1400">
                                        <a:effectLst/>
                                        <a:latin typeface="Cambria Math" panose="02040503050406030204" pitchFamily="18" charset="0"/>
                                      </a:rPr>
                                      <m:t>𝑠𝑇𝐸</m:t>
                                    </m:r>
                                    <m:r>
                                      <a:rPr lang="es-ES" sz="1400">
                                        <a:effectLst/>
                                        <a:latin typeface="Cambria Math" panose="02040503050406030204" pitchFamily="18" charset="0"/>
                                      </a:rPr>
                                      <m:t>10</m:t>
                                    </m:r>
                                  </m:sub>
                                </m:sSub>
                              </m:oMath>
                            </m:oMathPara>
                          </a14:m>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14,343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514132940"/>
                  </p:ext>
                </p:extLst>
              </p:nvPr>
            </p:nvGraphicFramePr>
            <p:xfrm>
              <a:off x="768370" y="2271253"/>
              <a:ext cx="3060065" cy="4029629"/>
            </p:xfrm>
            <a:graphic>
              <a:graphicData uri="http://schemas.openxmlformats.org/drawingml/2006/table">
                <a:tbl>
                  <a:tblPr firstRow="1" firstCol="1" bandRow="1">
                    <a:tableStyleId>{5C22544A-7EE6-4342-B048-85BDC9FD1C3A}</a:tableStyleId>
                  </a:tblPr>
                  <a:tblGrid>
                    <a:gridCol w="1439545"/>
                    <a:gridCol w="1620520"/>
                  </a:tblGrid>
                  <a:tr h="344915">
                    <a:tc>
                      <a:txBody>
                        <a:bodyPr/>
                        <a:lstStyle/>
                        <a:p>
                          <a:pPr algn="ctr">
                            <a:lnSpc>
                              <a:spcPct val="150000"/>
                            </a:lnSpc>
                            <a:spcAft>
                              <a:spcPts val="0"/>
                            </a:spcAft>
                          </a:pPr>
                          <a:r>
                            <a:rPr lang="es-ES" sz="1400" dirty="0">
                              <a:effectLst/>
                            </a:rPr>
                            <a:t>Parámetro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Valor</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dirty="0">
                              <a:effectLst/>
                            </a:rPr>
                            <a:t>h</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1,5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6219">
                    <a:tc>
                      <a:txBody>
                        <a:bodyPr/>
                        <a:lstStyle/>
                        <a:p>
                          <a:endParaRPr lang="es-ES"/>
                        </a:p>
                      </a:txBody>
                      <a:tcPr marL="68580" marR="68580" marT="0" marB="0">
                        <a:blipFill rotWithShape="0">
                          <a:blip r:embed="rId3"/>
                          <a:stretch>
                            <a:fillRect l="-422" t="-178125" r="-113924" b="-760938"/>
                          </a:stretch>
                        </a:blipFill>
                      </a:tcPr>
                    </a:tc>
                    <a:tc>
                      <a:txBody>
                        <a:bodyPr/>
                        <a:lstStyle/>
                        <a:p>
                          <a:pPr algn="ctr">
                            <a:lnSpc>
                              <a:spcPct val="150000"/>
                            </a:lnSpc>
                            <a:spcAft>
                              <a:spcPts val="0"/>
                            </a:spcAft>
                          </a:pPr>
                          <a:r>
                            <a:rPr lang="es-ES" sz="1400" dirty="0">
                              <a:effectLst/>
                            </a:rPr>
                            <a:t>2,2</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0,6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p</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1,2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a (WR – 62)</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15,7988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a</a:t>
                          </a:r>
                          <a:r>
                            <a:rPr lang="es-ES" sz="1400" baseline="-25000">
                              <a:effectLst/>
                            </a:rPr>
                            <a:t>r</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10,65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4915">
                    <a:tc>
                      <a:txBody>
                        <a:bodyPr/>
                        <a:lstStyle/>
                        <a:p>
                          <a:pPr algn="ctr">
                            <a:lnSpc>
                              <a:spcPct val="150000"/>
                            </a:lnSpc>
                            <a:spcAft>
                              <a:spcPts val="0"/>
                            </a:spcAft>
                          </a:pPr>
                          <a:r>
                            <a:rPr lang="es-ES" sz="1400">
                              <a:effectLst/>
                            </a:rPr>
                            <a:t>a</a:t>
                          </a:r>
                          <a:r>
                            <a:rPr lang="es-ES" sz="1400" baseline="-25000">
                              <a:effectLst/>
                            </a:rPr>
                            <a:t>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10,9673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393">
                    <a:tc>
                      <a:txBody>
                        <a:bodyPr/>
                        <a:lstStyle/>
                        <a:p>
                          <a:endParaRPr lang="es-ES"/>
                        </a:p>
                      </a:txBody>
                      <a:tcPr marL="68580" marR="68580" marT="0" marB="0">
                        <a:blipFill rotWithShape="0">
                          <a:blip r:embed="rId3"/>
                          <a:stretch>
                            <a:fillRect l="-422" t="-668116" r="-113924" b="-195652"/>
                          </a:stretch>
                        </a:blipFill>
                      </a:tcPr>
                    </a:tc>
                    <a:tc>
                      <a:txBody>
                        <a:bodyPr/>
                        <a:lstStyle/>
                        <a:p>
                          <a:pPr algn="ctr">
                            <a:lnSpc>
                              <a:spcPct val="150000"/>
                            </a:lnSpc>
                            <a:spcAft>
                              <a:spcPts val="0"/>
                            </a:spcAft>
                          </a:pPr>
                          <a:r>
                            <a:rPr lang="es-ES" sz="1400" dirty="0">
                              <a:effectLst/>
                            </a:rPr>
                            <a:t>9,494 GHz</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393">
                    <a:tc>
                      <a:txBody>
                        <a:bodyPr/>
                        <a:lstStyle/>
                        <a:p>
                          <a:endParaRPr lang="es-ES"/>
                        </a:p>
                      </a:txBody>
                      <a:tcPr marL="68580" marR="68580" marT="0" marB="0">
                        <a:blipFill rotWithShape="0">
                          <a:blip r:embed="rId3"/>
                          <a:stretch>
                            <a:fillRect l="-422" t="-757143" r="-113924" b="-92857"/>
                          </a:stretch>
                        </a:blipFill>
                      </a:tcPr>
                    </a:tc>
                    <a:tc>
                      <a:txBody>
                        <a:bodyPr/>
                        <a:lstStyle/>
                        <a:p>
                          <a:pPr algn="ctr">
                            <a:lnSpc>
                              <a:spcPct val="150000"/>
                            </a:lnSpc>
                            <a:spcAft>
                              <a:spcPts val="0"/>
                            </a:spcAft>
                          </a:pPr>
                          <a:r>
                            <a:rPr lang="es-ES" sz="1400" dirty="0">
                              <a:effectLst/>
                            </a:rPr>
                            <a:t>18,95 GHz</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6219">
                    <a:tc>
                      <a:txBody>
                        <a:bodyPr/>
                        <a:lstStyle/>
                        <a:p>
                          <a:endParaRPr lang="es-ES"/>
                        </a:p>
                      </a:txBody>
                      <a:tcPr marL="68580" marR="68580" marT="0" marB="0">
                        <a:blipFill rotWithShape="0">
                          <a:blip r:embed="rId3"/>
                          <a:stretch>
                            <a:fillRect l="-422" t="-952381" r="-113924" b="-3175"/>
                          </a:stretch>
                        </a:blipFill>
                      </a:tcPr>
                    </a:tc>
                    <a:tc>
                      <a:txBody>
                        <a:bodyPr/>
                        <a:lstStyle/>
                        <a:p>
                          <a:pPr algn="ctr">
                            <a:lnSpc>
                              <a:spcPct val="150000"/>
                            </a:lnSpc>
                            <a:spcAft>
                              <a:spcPts val="0"/>
                            </a:spcAft>
                          </a:pPr>
                          <a:r>
                            <a:rPr lang="es-ES" sz="1400" dirty="0">
                              <a:effectLst/>
                            </a:rPr>
                            <a:t>14,343 mm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pic>
        <p:nvPicPr>
          <p:cNvPr id="5" name="Imagen 4"/>
          <p:cNvPicPr>
            <a:picLocks noChangeAspect="1"/>
          </p:cNvPicPr>
          <p:nvPr/>
        </p:nvPicPr>
        <p:blipFill rotWithShape="1">
          <a:blip r:embed="rId4"/>
          <a:srcRect t="3530"/>
          <a:stretch/>
        </p:blipFill>
        <p:spPr>
          <a:xfrm>
            <a:off x="4041059" y="3520606"/>
            <a:ext cx="2861188" cy="1527794"/>
          </a:xfrm>
          <a:prstGeom prst="rect">
            <a:avLst/>
          </a:prstGeom>
        </p:spPr>
      </p:pic>
      <p:pic>
        <p:nvPicPr>
          <p:cNvPr id="6" name="Imagen 5" descr="D:\PHILIP\Tesis\trazas vna fr4\Roger medidas\Ro_Sm_GR.bmp"/>
          <p:cNvPicPr/>
          <p:nvPr/>
        </p:nvPicPr>
        <p:blipFill>
          <a:blip r:embed="rId5">
            <a:extLst>
              <a:ext uri="{28A0092B-C50C-407E-A947-70E740481C1C}">
                <a14:useLocalDpi xmlns:a14="http://schemas.microsoft.com/office/drawing/2010/main" val="0"/>
              </a:ext>
            </a:extLst>
          </a:blip>
          <a:srcRect/>
          <a:stretch>
            <a:fillRect/>
          </a:stretch>
        </p:blipFill>
        <p:spPr bwMode="auto">
          <a:xfrm>
            <a:off x="6626942" y="2554471"/>
            <a:ext cx="4881823" cy="3460063"/>
          </a:xfrm>
          <a:prstGeom prst="rect">
            <a:avLst/>
          </a:prstGeom>
          <a:noFill/>
          <a:ln>
            <a:noFill/>
          </a:ln>
        </p:spPr>
      </p:pic>
    </p:spTree>
    <p:extLst>
      <p:ext uri="{BB962C8B-B14F-4D97-AF65-F5344CB8AC3E}">
        <p14:creationId xmlns:p14="http://schemas.microsoft.com/office/powerpoint/2010/main" val="3820755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131" y="315538"/>
            <a:ext cx="9875520" cy="1356360"/>
          </a:xfrm>
        </p:spPr>
        <p:txBody>
          <a:bodyPr>
            <a:normAutofit/>
          </a:bodyPr>
          <a:lstStyle/>
          <a:p>
            <a:r>
              <a:rPr lang="es-ES" sz="3600" b="1" dirty="0"/>
              <a:t>Resultados (</a:t>
            </a:r>
            <a:r>
              <a:rPr lang="es-ES" sz="3600" b="1" dirty="0" smtClean="0"/>
              <a:t>XV</a:t>
            </a:r>
            <a:r>
              <a:rPr lang="es-ES" sz="3600" b="1" dirty="0"/>
              <a:t>)</a:t>
            </a:r>
            <a:br>
              <a:rPr lang="es-ES" sz="3600" b="1" dirty="0"/>
            </a:br>
            <a:r>
              <a:rPr lang="es-ES" sz="3600" b="1" dirty="0" smtClean="0"/>
              <a:t>Divisor Radial 8 puertos </a:t>
            </a:r>
            <a:r>
              <a:rPr lang="es-ES" sz="3600" b="1" dirty="0"/>
              <a:t>SIW (RT </a:t>
            </a:r>
            <a:r>
              <a:rPr lang="es-ES" sz="3600" b="1" dirty="0" err="1"/>
              <a:t>Duroid</a:t>
            </a:r>
            <a:r>
              <a:rPr lang="es-ES" sz="3600" b="1" dirty="0"/>
              <a:t> 5880)</a:t>
            </a:r>
            <a:endParaRPr lang="es-ES" sz="3600" dirty="0"/>
          </a:p>
        </p:txBody>
      </p:sp>
      <p:sp>
        <p:nvSpPr>
          <p:cNvPr id="6" name="Rectángulo 5"/>
          <p:cNvSpPr/>
          <p:nvPr/>
        </p:nvSpPr>
        <p:spPr>
          <a:xfrm>
            <a:off x="838200" y="1671898"/>
            <a:ext cx="10515600" cy="923330"/>
          </a:xfrm>
          <a:prstGeom prst="rect">
            <a:avLst/>
          </a:prstGeom>
        </p:spPr>
        <p:txBody>
          <a:bodyPr wrap="square">
            <a:spAutoFit/>
          </a:bodyPr>
          <a:lstStyle/>
          <a:p>
            <a:pPr algn="just"/>
            <a:r>
              <a:rPr lang="es-ES" dirty="0"/>
              <a:t>Con los resultados de la guía rectangular en SIW, se replica radialmente la guía a una distancia de lambda medios formando así el divisor radial para los puertos que se desea en este caso 8. La figura </a:t>
            </a:r>
            <a:r>
              <a:rPr lang="es-ES" dirty="0" smtClean="0"/>
              <a:t>muestra </a:t>
            </a:r>
            <a:r>
              <a:rPr lang="es-ES" dirty="0"/>
              <a:t>el diseño del divisor radial de 8 puertos, que forma un polígono regular de 8 lados.</a:t>
            </a:r>
          </a:p>
        </p:txBody>
      </p:sp>
      <p:pic>
        <p:nvPicPr>
          <p:cNvPr id="7" name="Imagen 6"/>
          <p:cNvPicPr/>
          <p:nvPr/>
        </p:nvPicPr>
        <p:blipFill>
          <a:blip r:embed="rId2"/>
          <a:stretch>
            <a:fillRect/>
          </a:stretch>
        </p:blipFill>
        <p:spPr>
          <a:xfrm>
            <a:off x="1409830" y="2858036"/>
            <a:ext cx="3133773" cy="3085628"/>
          </a:xfrm>
          <a:prstGeom prst="rect">
            <a:avLst/>
          </a:prstGeom>
        </p:spPr>
      </p:pic>
      <p:pic>
        <p:nvPicPr>
          <p:cNvPr id="8" name="Imagen 7"/>
          <p:cNvPicPr/>
          <p:nvPr/>
        </p:nvPicPr>
        <p:blipFill>
          <a:blip r:embed="rId3"/>
          <a:stretch>
            <a:fillRect/>
          </a:stretch>
        </p:blipFill>
        <p:spPr>
          <a:xfrm>
            <a:off x="5583505" y="3451475"/>
            <a:ext cx="5569489" cy="2120554"/>
          </a:xfrm>
          <a:prstGeom prst="rect">
            <a:avLst/>
          </a:prstGeom>
        </p:spPr>
      </p:pic>
    </p:spTree>
    <p:extLst>
      <p:ext uri="{BB962C8B-B14F-4D97-AF65-F5344CB8AC3E}">
        <p14:creationId xmlns:p14="http://schemas.microsoft.com/office/powerpoint/2010/main" val="3973164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9277"/>
            <a:ext cx="10515600" cy="1325563"/>
          </a:xfrm>
        </p:spPr>
        <p:txBody>
          <a:bodyPr>
            <a:normAutofit fontScale="90000"/>
          </a:bodyPr>
          <a:lstStyle/>
          <a:p>
            <a:r>
              <a:rPr lang="es-ES" b="1" dirty="0"/>
              <a:t>Resultados (</a:t>
            </a:r>
            <a:r>
              <a:rPr lang="es-ES" b="1" dirty="0" smtClean="0"/>
              <a:t>XV)</a:t>
            </a:r>
            <a:r>
              <a:rPr lang="es-ES" b="1" dirty="0"/>
              <a:t/>
            </a:r>
            <a:br>
              <a:rPr lang="es-ES" b="1" dirty="0"/>
            </a:br>
            <a:r>
              <a:rPr lang="es-ES" b="1" dirty="0"/>
              <a:t>Divisor Radial 8 puertos SIW (RT </a:t>
            </a:r>
            <a:r>
              <a:rPr lang="es-ES" b="1" dirty="0" err="1"/>
              <a:t>Duroid</a:t>
            </a:r>
            <a:r>
              <a:rPr lang="es-ES" b="1" dirty="0"/>
              <a:t> 5880)</a:t>
            </a:r>
            <a:endParaRPr lang="es-ES" dirty="0"/>
          </a:p>
        </p:txBody>
      </p:sp>
      <mc:AlternateContent xmlns:mc="http://schemas.openxmlformats.org/markup-compatibility/2006" xmlns:a14="http://schemas.microsoft.com/office/drawing/2010/main">
        <mc:Choice Requires="a14">
          <p:sp>
            <p:nvSpPr>
              <p:cNvPr id="8" name="Rectángulo 7"/>
              <p:cNvSpPr/>
              <p:nvPr/>
            </p:nvSpPr>
            <p:spPr>
              <a:xfrm>
                <a:off x="585403" y="5732588"/>
                <a:ext cx="6096000" cy="458074"/>
              </a:xfrm>
              <a:prstGeom prst="rect">
                <a:avLst/>
              </a:prstGeom>
            </p:spPr>
            <p:txBody>
              <a:bodyPr>
                <a:spAutoFit/>
              </a:bodyPr>
              <a:lstStyle/>
              <a:p>
                <a:pPr algn="just">
                  <a:lnSpc>
                    <a:spcPct val="150000"/>
                  </a:lnSpc>
                  <a:spcAft>
                    <a:spcPts val="0"/>
                  </a:spcAft>
                </a:pPr>
                <a14:m>
                  <m:oMath xmlns:m="http://schemas.openxmlformats.org/officeDocument/2006/math">
                    <m:r>
                      <a:rPr lang="es-ES" b="0" i="1" smtClean="0">
                        <a:latin typeface="Cambria Math" panose="02040503050406030204" pitchFamily="18" charset="0"/>
                        <a:ea typeface="Calibri" panose="020F0502020204030204" pitchFamily="34" charset="0"/>
                        <a:cs typeface="Times New Roman" panose="02020603050405020304" pitchFamily="18" charset="0"/>
                      </a:rPr>
                      <m:t>𝑃</m:t>
                    </m:r>
                    <m:r>
                      <a:rPr lang="es-ES" b="0" i="1" smtClean="0">
                        <a:latin typeface="Cambria Math" panose="02040503050406030204" pitchFamily="18" charset="0"/>
                        <a:ea typeface="Calibri" panose="020F0502020204030204" pitchFamily="34" charset="0"/>
                        <a:cs typeface="Times New Roman" panose="02020603050405020304" pitchFamily="18" charset="0"/>
                      </a:rPr>
                      <m:t>. </m:t>
                    </m:r>
                    <m:r>
                      <a:rPr lang="es-ES" b="0" i="1" smtClean="0">
                        <a:latin typeface="Cambria Math" panose="02040503050406030204" pitchFamily="18" charset="0"/>
                        <a:ea typeface="Calibri" panose="020F0502020204030204" pitchFamily="34" charset="0"/>
                        <a:cs typeface="Times New Roman" panose="02020603050405020304" pitchFamily="18" charset="0"/>
                      </a:rPr>
                      <m:t>𝑖𝑛𝑠𝑒𝑟𝑐𝑖</m:t>
                    </m:r>
                    <m:r>
                      <a:rPr lang="es-ES" b="0" i="1" smtClean="0">
                        <a:latin typeface="Cambria Math" panose="02040503050406030204" pitchFamily="18" charset="0"/>
                        <a:ea typeface="Calibri" panose="020F0502020204030204" pitchFamily="34" charset="0"/>
                        <a:cs typeface="Times New Roman" panose="02020603050405020304" pitchFamily="18" charset="0"/>
                      </a:rPr>
                      <m:t>ó</m:t>
                    </m:r>
                    <m:r>
                      <a:rPr lang="es-ES" b="0" i="1" smtClean="0">
                        <a:latin typeface="Cambria Math" panose="02040503050406030204" pitchFamily="18" charset="0"/>
                        <a:ea typeface="Calibri" panose="020F0502020204030204" pitchFamily="34" charset="0"/>
                        <a:cs typeface="Times New Roman" panose="02020603050405020304" pitchFamily="18" charset="0"/>
                      </a:rPr>
                      <m:t>𝑛</m:t>
                    </m:r>
                    <m:r>
                      <a:rPr lang="es-ES" i="1" smtClean="0">
                        <a:latin typeface="Cambria Math" panose="02040503050406030204" pitchFamily="18" charset="0"/>
                        <a:ea typeface="Calibri" panose="020F0502020204030204" pitchFamily="34" charset="0"/>
                        <a:cs typeface="Times New Roman" panose="02020603050405020304" pitchFamily="18" charset="0"/>
                      </a:rPr>
                      <m:t>=</m:t>
                    </m:r>
                    <m:r>
                      <a:rPr lang="es-ES" i="1">
                        <a:latin typeface="Cambria Math" panose="02040503050406030204" pitchFamily="18" charset="0"/>
                        <a:ea typeface="Times New Roman" panose="02020603050405020304" pitchFamily="18" charset="0"/>
                        <a:cs typeface="Times New Roman" panose="02020603050405020304" pitchFamily="18" charset="0"/>
                      </a:rPr>
                      <m:t>−9,03 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+9,4142 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0,3842 dB</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585403" y="5732588"/>
                <a:ext cx="6096000" cy="458074"/>
              </a:xfrm>
              <a:prstGeom prst="rect">
                <a:avLst/>
              </a:prstGeom>
              <a:blipFill rotWithShape="0">
                <a:blip r:embed="rId3"/>
                <a:stretch>
                  <a:fillRect b="-19737"/>
                </a:stretch>
              </a:blipFill>
            </p:spPr>
            <p:txBody>
              <a:bodyPr/>
              <a:lstStyle/>
              <a:p>
                <a:r>
                  <a:rPr lang="es-ES">
                    <a:noFill/>
                  </a:rPr>
                  <a:t> </a:t>
                </a:r>
              </a:p>
            </p:txBody>
          </p:sp>
        </mc:Fallback>
      </mc:AlternateContent>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67" y="1613714"/>
            <a:ext cx="5333333" cy="400000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467" y="1494840"/>
            <a:ext cx="5333333" cy="4000000"/>
          </a:xfrm>
          <a:prstGeom prst="rect">
            <a:avLst/>
          </a:prstGeom>
        </p:spPr>
      </p:pic>
    </p:spTree>
    <p:extLst>
      <p:ext uri="{BB962C8B-B14F-4D97-AF65-F5344CB8AC3E}">
        <p14:creationId xmlns:p14="http://schemas.microsoft.com/office/powerpoint/2010/main" val="4273883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3451" y="211401"/>
            <a:ext cx="10515600" cy="1325563"/>
          </a:xfrm>
        </p:spPr>
        <p:txBody>
          <a:bodyPr>
            <a:normAutofit fontScale="90000"/>
          </a:bodyPr>
          <a:lstStyle/>
          <a:p>
            <a:r>
              <a:rPr lang="es-ES" b="1" dirty="0"/>
              <a:t>Resultados (</a:t>
            </a:r>
            <a:r>
              <a:rPr lang="es-ES" b="1" dirty="0" smtClean="0"/>
              <a:t>XVI)</a:t>
            </a:r>
            <a:r>
              <a:rPr lang="es-ES" b="1" dirty="0"/>
              <a:t/>
            </a:r>
            <a:br>
              <a:rPr lang="es-ES" b="1" dirty="0"/>
            </a:br>
            <a:r>
              <a:rPr lang="es-ES" b="1" dirty="0"/>
              <a:t>Divisor Radial 8 puertos SIW (RT </a:t>
            </a:r>
            <a:r>
              <a:rPr lang="es-ES" b="1" dirty="0" err="1"/>
              <a:t>Duroid</a:t>
            </a:r>
            <a:r>
              <a:rPr lang="es-ES" b="1" dirty="0"/>
              <a:t> 5880)</a:t>
            </a:r>
            <a:endParaRPr lang="es-ES" dirty="0"/>
          </a:p>
        </p:txBody>
      </p:sp>
      <p:pic>
        <p:nvPicPr>
          <p:cNvPr id="7" name="Imagen 6"/>
          <p:cNvPicPr/>
          <p:nvPr/>
        </p:nvPicPr>
        <p:blipFill>
          <a:blip r:embed="rId2"/>
          <a:stretch>
            <a:fillRect/>
          </a:stretch>
        </p:blipFill>
        <p:spPr>
          <a:xfrm>
            <a:off x="281867" y="2297061"/>
            <a:ext cx="2534206" cy="2496133"/>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911" y="1898838"/>
            <a:ext cx="4390104" cy="329257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074" y="2297061"/>
            <a:ext cx="4409835" cy="2496133"/>
          </a:xfrm>
          <a:prstGeom prst="rect">
            <a:avLst/>
          </a:prstGeom>
        </p:spPr>
      </p:pic>
    </p:spTree>
    <p:extLst>
      <p:ext uri="{BB962C8B-B14F-4D97-AF65-F5344CB8AC3E}">
        <p14:creationId xmlns:p14="http://schemas.microsoft.com/office/powerpoint/2010/main" val="3247357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5975"/>
            <a:ext cx="10515600" cy="1325563"/>
          </a:xfrm>
        </p:spPr>
        <p:txBody>
          <a:bodyPr>
            <a:normAutofit fontScale="90000"/>
          </a:bodyPr>
          <a:lstStyle/>
          <a:p>
            <a:r>
              <a:rPr lang="es-ES" b="1" dirty="0"/>
              <a:t>Resultados (</a:t>
            </a:r>
            <a:r>
              <a:rPr lang="es-ES" b="1" dirty="0" smtClean="0"/>
              <a:t>XVII)</a:t>
            </a:r>
            <a:r>
              <a:rPr lang="es-ES" b="1" dirty="0"/>
              <a:t/>
            </a:r>
            <a:br>
              <a:rPr lang="es-ES" b="1" dirty="0"/>
            </a:br>
            <a:r>
              <a:rPr lang="es-ES" b="1" dirty="0"/>
              <a:t>Divisor Radial 8 puertos SIW (RT </a:t>
            </a:r>
            <a:r>
              <a:rPr lang="es-ES" b="1" dirty="0" err="1"/>
              <a:t>Duroid</a:t>
            </a:r>
            <a:r>
              <a:rPr lang="es-ES" b="1" dirty="0"/>
              <a:t> 5880)</a:t>
            </a:r>
            <a:endParaRPr lang="es-ES" dirty="0"/>
          </a:p>
        </p:txBody>
      </p:sp>
      <mc:AlternateContent xmlns:mc="http://schemas.openxmlformats.org/markup-compatibility/2006" xmlns:a14="http://schemas.microsoft.com/office/drawing/2010/main">
        <mc:Choice Requires="a14">
          <p:sp>
            <p:nvSpPr>
              <p:cNvPr id="5" name="Rectángulo 4"/>
              <p:cNvSpPr/>
              <p:nvPr/>
            </p:nvSpPr>
            <p:spPr>
              <a:xfrm>
                <a:off x="585227" y="5526964"/>
                <a:ext cx="47565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𝐵𝑊</m:t>
                      </m:r>
                      <m:r>
                        <a:rPr lang="es-ES" i="0">
                          <a:latin typeface="Cambria Math" panose="02040503050406030204" pitchFamily="18" charset="0"/>
                        </a:rPr>
                        <m:t>=17.</m:t>
                      </m:r>
                      <m:r>
                        <a:rPr lang="es-ES" b="0" i="0" smtClean="0">
                          <a:latin typeface="Cambria Math" panose="02040503050406030204" pitchFamily="18" charset="0"/>
                        </a:rPr>
                        <m:t>152</m:t>
                      </m:r>
                      <m:r>
                        <a:rPr lang="es-ES" i="0">
                          <a:latin typeface="Cambria Math" panose="02040503050406030204" pitchFamily="18" charset="0"/>
                        </a:rPr>
                        <m:t> </m:t>
                      </m:r>
                      <m:r>
                        <a:rPr lang="es-ES" i="1">
                          <a:latin typeface="Cambria Math" panose="02040503050406030204" pitchFamily="18" charset="0"/>
                        </a:rPr>
                        <m:t>𝐺𝐻𝑧</m:t>
                      </m:r>
                      <m:r>
                        <a:rPr lang="es-ES" i="0">
                          <a:latin typeface="Cambria Math" panose="02040503050406030204" pitchFamily="18" charset="0"/>
                        </a:rPr>
                        <m:t>−16.</m:t>
                      </m:r>
                      <m:r>
                        <a:rPr lang="es-ES" b="0" i="0" smtClean="0">
                          <a:latin typeface="Cambria Math" panose="02040503050406030204" pitchFamily="18" charset="0"/>
                        </a:rPr>
                        <m:t>896</m:t>
                      </m:r>
                      <m:r>
                        <a:rPr lang="es-ES" i="0">
                          <a:latin typeface="Cambria Math" panose="02040503050406030204" pitchFamily="18" charset="0"/>
                        </a:rPr>
                        <m:t> </m:t>
                      </m:r>
                      <m:r>
                        <a:rPr lang="es-ES" i="1">
                          <a:latin typeface="Cambria Math" panose="02040503050406030204" pitchFamily="18" charset="0"/>
                        </a:rPr>
                        <m:t>𝐺𝐻𝑧</m:t>
                      </m:r>
                      <m:r>
                        <a:rPr lang="es-ES" i="0">
                          <a:latin typeface="Cambria Math" panose="02040503050406030204" pitchFamily="18" charset="0"/>
                        </a:rPr>
                        <m:t>=</m:t>
                      </m:r>
                      <m:r>
                        <a:rPr lang="es-ES" b="0" i="0" smtClean="0">
                          <a:latin typeface="Cambria Math" panose="02040503050406030204" pitchFamily="18" charset="0"/>
                        </a:rPr>
                        <m:t>256</m:t>
                      </m:r>
                      <m:r>
                        <a:rPr lang="es-ES" i="0">
                          <a:latin typeface="Cambria Math" panose="02040503050406030204" pitchFamily="18" charset="0"/>
                        </a:rPr>
                        <m:t> </m:t>
                      </m:r>
                      <m:r>
                        <a:rPr lang="es-ES" i="1">
                          <a:latin typeface="Cambria Math" panose="02040503050406030204" pitchFamily="18" charset="0"/>
                        </a:rPr>
                        <m:t>𝑀𝐻𝑧</m:t>
                      </m:r>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585227" y="5526964"/>
                <a:ext cx="4756559" cy="369332"/>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96841" y="5942495"/>
                <a:ext cx="5554919"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m:t>
                      </m:r>
                      <m:r>
                        <a:rPr lang="es-ES" i="1">
                          <a:latin typeface="Cambria Math" panose="02040503050406030204" pitchFamily="18" charset="0"/>
                        </a:rPr>
                        <m:t>𝐵𝑊</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17,184 </m:t>
                          </m:r>
                          <m:r>
                            <a:rPr lang="es-ES" i="1">
                              <a:latin typeface="Cambria Math" panose="02040503050406030204" pitchFamily="18" charset="0"/>
                            </a:rPr>
                            <m:t>𝐺𝐻𝑧</m:t>
                          </m:r>
                          <m:r>
                            <a:rPr lang="es-ES" i="0">
                              <a:latin typeface="Cambria Math" panose="02040503050406030204" pitchFamily="18" charset="0"/>
                            </a:rPr>
                            <m:t>−16,864 </m:t>
                          </m:r>
                          <m:r>
                            <a:rPr lang="es-ES" i="1">
                              <a:latin typeface="Cambria Math" panose="02040503050406030204" pitchFamily="18" charset="0"/>
                            </a:rPr>
                            <m:t>𝐺𝐻𝑧</m:t>
                          </m:r>
                        </m:num>
                        <m:den>
                          <m:r>
                            <a:rPr lang="es-ES" i="0">
                              <a:latin typeface="Cambria Math" panose="02040503050406030204" pitchFamily="18" charset="0"/>
                            </a:rPr>
                            <m:t>17 </m:t>
                          </m:r>
                          <m:r>
                            <a:rPr lang="es-ES" i="1">
                              <a:latin typeface="Cambria Math" panose="02040503050406030204" pitchFamily="18" charset="0"/>
                            </a:rPr>
                            <m:t>𝐺𝐻𝑧</m:t>
                          </m:r>
                        </m:den>
                      </m:f>
                      <m:r>
                        <a:rPr lang="es-ES" i="0">
                          <a:latin typeface="Cambria Math" panose="02040503050406030204" pitchFamily="18" charset="0"/>
                        </a:rPr>
                        <m:t> ∙</m:t>
                      </m:r>
                      <m:d>
                        <m:dPr>
                          <m:ctrlPr>
                            <a:rPr lang="es-ES" i="1">
                              <a:latin typeface="Cambria Math" panose="02040503050406030204" pitchFamily="18" charset="0"/>
                            </a:rPr>
                          </m:ctrlPr>
                        </m:dPr>
                        <m:e>
                          <m:r>
                            <a:rPr lang="es-ES" i="0">
                              <a:latin typeface="Cambria Math" panose="02040503050406030204" pitchFamily="18" charset="0"/>
                            </a:rPr>
                            <m:t>100%</m:t>
                          </m:r>
                        </m:e>
                      </m:d>
                      <m:r>
                        <a:rPr lang="es-ES" i="0">
                          <a:latin typeface="Cambria Math" panose="02040503050406030204" pitchFamily="18" charset="0"/>
                        </a:rPr>
                        <m:t>=1,</m:t>
                      </m:r>
                      <m:r>
                        <a:rPr lang="es-ES" b="0" i="0" smtClean="0">
                          <a:latin typeface="Cambria Math" panose="02040503050406030204" pitchFamily="18" charset="0"/>
                        </a:rPr>
                        <m:t>5</m:t>
                      </m:r>
                      <m:r>
                        <a:rPr lang="es-ES" i="0">
                          <a:latin typeface="Cambria Math" panose="02040503050406030204" pitchFamily="18" charset="0"/>
                        </a:rPr>
                        <m:t>%</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296841" y="5942495"/>
                <a:ext cx="5554919" cy="612796"/>
              </a:xfrm>
              <a:prstGeom prst="rect">
                <a:avLst/>
              </a:prstGeom>
              <a:blipFill rotWithShape="0">
                <a:blip r:embed="rId4"/>
                <a:stretch>
                  <a:fillRect/>
                </a:stretch>
              </a:blipFill>
            </p:spPr>
            <p:txBody>
              <a:bodyPr/>
              <a:lstStyle/>
              <a:p>
                <a:r>
                  <a:rPr lang="es-ES">
                    <a:noFill/>
                  </a:rPr>
                  <a:t> </a:t>
                </a:r>
              </a:p>
            </p:txBody>
          </p:sp>
        </mc:Fallback>
      </mc:AlternateContent>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841" y="1561538"/>
            <a:ext cx="5333333" cy="400000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896" y="1526964"/>
            <a:ext cx="5137904" cy="4000000"/>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5972142" y="5325563"/>
                <a:ext cx="6096000" cy="923330"/>
              </a:xfrm>
              <a:prstGeom prst="rect">
                <a:avLst/>
              </a:prstGeom>
            </p:spPr>
            <p:txBody>
              <a:bodyPr>
                <a:spAutoFit/>
              </a:bodyPr>
              <a:lstStyle/>
              <a:p>
                <a:pPr algn="just">
                  <a:lnSpc>
                    <a:spcPct val="150000"/>
                  </a:lnSpc>
                  <a:spcAft>
                    <a:spcPts val="0"/>
                  </a:spcAft>
                </a:pPr>
                <a:endParaRPr lang="es-E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𝑖𝑛𝑠𝑒𝑟𝑐𝑖</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ó</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r>
                      <a:rPr lang="es-ES" i="1">
                        <a:latin typeface="Cambria Math" panose="02040503050406030204" pitchFamily="18" charset="0"/>
                        <a:ea typeface="Times New Roman" panose="02020603050405020304" pitchFamily="18" charset="0"/>
                        <a:cs typeface="Times New Roman" panose="02020603050405020304" pitchFamily="18" charset="0"/>
                      </a:rPr>
                      <m:t>−9,03 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+9,5514 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b="0" i="1" smtClean="0">
                        <a:latin typeface="Cambria Math" panose="02040503050406030204" pitchFamily="18" charset="0"/>
                        <a:ea typeface="Times New Roman" panose="02020603050405020304" pitchFamily="18" charset="0"/>
                        <a:cs typeface="Times New Roman" panose="02020603050405020304" pitchFamily="18" charset="0"/>
                      </a:rPr>
                      <m:t>=0,</m:t>
                    </m:r>
                    <m:r>
                      <a:rPr lang="es-ES" b="0" i="1" smtClean="0">
                        <a:effectLst/>
                        <a:latin typeface="Cambria Math" panose="02040503050406030204" pitchFamily="18" charset="0"/>
                        <a:ea typeface="Times New Roman" panose="02020603050405020304" pitchFamily="18" charset="0"/>
                        <a:cs typeface="Times New Roman" panose="02020603050405020304" pitchFamily="18" charset="0"/>
                      </a:rPr>
                      <m:t>5214</m:t>
                    </m:r>
                  </m:oMath>
                </a14:m>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dB</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5972142" y="5325563"/>
                <a:ext cx="6096000" cy="923330"/>
              </a:xfrm>
              <a:prstGeom prst="rect">
                <a:avLst/>
              </a:prstGeom>
              <a:blipFill rotWithShape="0">
                <a:blip r:embed="rId7"/>
                <a:stretch>
                  <a:fillRect b="-4636"/>
                </a:stretch>
              </a:blipFill>
            </p:spPr>
            <p:txBody>
              <a:bodyPr/>
              <a:lstStyle/>
              <a:p>
                <a:r>
                  <a:rPr lang="es-ES">
                    <a:noFill/>
                  </a:rPr>
                  <a:t> </a:t>
                </a:r>
              </a:p>
            </p:txBody>
          </p:sp>
        </mc:Fallback>
      </mc:AlternateContent>
    </p:spTree>
    <p:extLst>
      <p:ext uri="{BB962C8B-B14F-4D97-AF65-F5344CB8AC3E}">
        <p14:creationId xmlns:p14="http://schemas.microsoft.com/office/powerpoint/2010/main" val="255503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516" y="261241"/>
            <a:ext cx="9875520" cy="1356360"/>
          </a:xfrm>
        </p:spPr>
        <p:txBody>
          <a:bodyPr/>
          <a:lstStyle/>
          <a:p>
            <a:r>
              <a:rPr lang="es-ES" b="1" dirty="0" smtClean="0"/>
              <a:t>Justificación e Importancia</a:t>
            </a:r>
            <a:endParaRPr lang="es-ES" b="1" dirty="0"/>
          </a:p>
        </p:txBody>
      </p:sp>
      <p:graphicFrame>
        <p:nvGraphicFramePr>
          <p:cNvPr id="6" name="Diagrama 5"/>
          <p:cNvGraphicFramePr/>
          <p:nvPr>
            <p:extLst>
              <p:ext uri="{D42A27DB-BD31-4B8C-83A1-F6EECF244321}">
                <p14:modId xmlns:p14="http://schemas.microsoft.com/office/powerpoint/2010/main" val="1860942256"/>
              </p:ext>
            </p:extLst>
          </p:nvPr>
        </p:nvGraphicFramePr>
        <p:xfrm>
          <a:off x="0" y="1176866"/>
          <a:ext cx="6931742"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n relacionada"/>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40040" y="2086117"/>
            <a:ext cx="1983172" cy="2042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rada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519536" y="498417"/>
            <a:ext cx="3270674" cy="22383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5860" y="3792996"/>
            <a:ext cx="3078026" cy="231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40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019" y="390340"/>
            <a:ext cx="9875520" cy="1356360"/>
          </a:xfrm>
        </p:spPr>
        <p:txBody>
          <a:bodyPr>
            <a:normAutofit/>
          </a:bodyPr>
          <a:lstStyle/>
          <a:p>
            <a:r>
              <a:rPr lang="es-ES" sz="3600" b="1" dirty="0"/>
              <a:t>Resultados (</a:t>
            </a:r>
            <a:r>
              <a:rPr lang="es-ES" sz="3600" b="1" dirty="0" smtClean="0"/>
              <a:t>XVIII)</a:t>
            </a:r>
            <a:r>
              <a:rPr lang="es-ES" sz="3600" b="1" dirty="0"/>
              <a:t/>
            </a:r>
            <a:br>
              <a:rPr lang="es-ES" sz="3600" b="1" dirty="0"/>
            </a:br>
            <a:r>
              <a:rPr lang="es-ES" sz="3600" b="1" dirty="0"/>
              <a:t>Divisor Radial 8 puertos SIW (RT </a:t>
            </a:r>
            <a:r>
              <a:rPr lang="es-ES" sz="3600" b="1" dirty="0" err="1"/>
              <a:t>Duroid</a:t>
            </a:r>
            <a:r>
              <a:rPr lang="es-ES" sz="3600" b="1" dirty="0"/>
              <a:t> 5880)</a:t>
            </a:r>
            <a:endParaRPr lang="es-ES" sz="3600" dirty="0"/>
          </a:p>
        </p:txBody>
      </p:sp>
      <p:sp>
        <p:nvSpPr>
          <p:cNvPr id="4" name="Rectángulo 3"/>
          <p:cNvSpPr/>
          <p:nvPr/>
        </p:nvSpPr>
        <p:spPr>
          <a:xfrm>
            <a:off x="838200" y="1880537"/>
            <a:ext cx="10515600" cy="646331"/>
          </a:xfrm>
          <a:prstGeom prst="rect">
            <a:avLst/>
          </a:prstGeom>
        </p:spPr>
        <p:txBody>
          <a:bodyPr wrap="square">
            <a:spAutoFit/>
          </a:bodyPr>
          <a:lstStyle/>
          <a:p>
            <a:pPr algn="just"/>
            <a:r>
              <a:rPr lang="es-ES" dirty="0">
                <a:latin typeface="Times New Roman" panose="02020603050405020304" pitchFamily="18" charset="0"/>
                <a:ea typeface="Calibri" panose="020F0502020204030204" pitchFamily="34" charset="0"/>
              </a:rPr>
              <a:t>Una vez realizada la construcción del dispositivo por medio de una </a:t>
            </a:r>
            <a:r>
              <a:rPr lang="es-ES" dirty="0" err="1">
                <a:latin typeface="Times New Roman" panose="02020603050405020304" pitchFamily="18" charset="0"/>
                <a:ea typeface="Calibri" panose="020F0502020204030204" pitchFamily="34" charset="0"/>
              </a:rPr>
              <a:t>prototipadora</a:t>
            </a:r>
            <a:r>
              <a:rPr lang="es-ES" dirty="0">
                <a:latin typeface="Times New Roman" panose="02020603050405020304" pitchFamily="18" charset="0"/>
                <a:ea typeface="Calibri" panose="020F0502020204030204" pitchFamily="34" charset="0"/>
              </a:rPr>
              <a:t> PCB y soldados los puertos de entrada y salida, se puede realizar las mediciones correspondientes con el Analizador de Redes Vectoriales.</a:t>
            </a:r>
            <a:endParaRPr lang="es-ES" dirty="0"/>
          </a:p>
        </p:txBody>
      </p:sp>
      <p:pic>
        <p:nvPicPr>
          <p:cNvPr id="5" name="Imagen 4" descr="C:\Users\Philip\Pictures\IMG_20171109_172449.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2982" y="2776936"/>
            <a:ext cx="2459382" cy="3150102"/>
          </a:xfrm>
          <a:prstGeom prst="rect">
            <a:avLst/>
          </a:prstGeom>
          <a:noFill/>
          <a:ln>
            <a:noFill/>
          </a:ln>
        </p:spPr>
      </p:pic>
      <p:pic>
        <p:nvPicPr>
          <p:cNvPr id="6" name="Imagen 5" descr="C:\Users\Philip\Pictures\IMG_20171109_17254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420" y="2776936"/>
            <a:ext cx="2277267" cy="3140576"/>
          </a:xfrm>
          <a:prstGeom prst="rect">
            <a:avLst/>
          </a:prstGeom>
          <a:noFill/>
          <a:ln>
            <a:noFill/>
          </a:ln>
        </p:spPr>
      </p:pic>
    </p:spTree>
    <p:extLst>
      <p:ext uri="{BB962C8B-B14F-4D97-AF65-F5344CB8AC3E}">
        <p14:creationId xmlns:p14="http://schemas.microsoft.com/office/powerpoint/2010/main" val="3717506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560" y="271944"/>
            <a:ext cx="10390240" cy="1356360"/>
          </a:xfrm>
        </p:spPr>
        <p:txBody>
          <a:bodyPr>
            <a:normAutofit fontScale="90000"/>
          </a:bodyPr>
          <a:lstStyle/>
          <a:p>
            <a:r>
              <a:rPr lang="es-ES" b="1" dirty="0"/>
              <a:t>Resultados (XVIII)</a:t>
            </a:r>
            <a:br>
              <a:rPr lang="es-ES" b="1" dirty="0"/>
            </a:br>
            <a:r>
              <a:rPr lang="es-ES" b="1" dirty="0"/>
              <a:t>Divisor Radial 8 puertos SIW (RT </a:t>
            </a:r>
            <a:r>
              <a:rPr lang="es-ES" b="1" dirty="0" err="1"/>
              <a:t>Duroid</a:t>
            </a:r>
            <a:r>
              <a:rPr lang="es-ES" b="1" dirty="0"/>
              <a:t> 5880)</a:t>
            </a:r>
            <a:endParaRPr lang="es-ES" dirty="0"/>
          </a:p>
        </p:txBody>
      </p:sp>
      <p:pic>
        <p:nvPicPr>
          <p:cNvPr id="7" name="Imagen 6" descr="D:\PHILIP\Tesis\trazas vna fr4\Roger medidas\P1_Me_8p_Ro.bmp"/>
          <p:cNvPicPr/>
          <p:nvPr/>
        </p:nvPicPr>
        <p:blipFill>
          <a:blip r:embed="rId3">
            <a:extLst>
              <a:ext uri="{28A0092B-C50C-407E-A947-70E740481C1C}">
                <a14:useLocalDpi xmlns:a14="http://schemas.microsoft.com/office/drawing/2010/main" val="0"/>
              </a:ext>
            </a:extLst>
          </a:blip>
          <a:srcRect/>
          <a:stretch>
            <a:fillRect/>
          </a:stretch>
        </p:blipFill>
        <p:spPr bwMode="auto">
          <a:xfrm>
            <a:off x="319584" y="1628304"/>
            <a:ext cx="3993107" cy="3366726"/>
          </a:xfrm>
          <a:prstGeom prst="rect">
            <a:avLst/>
          </a:prstGeom>
          <a:noFill/>
          <a:ln>
            <a:noFill/>
          </a:ln>
        </p:spPr>
      </p:pic>
      <p:pic>
        <p:nvPicPr>
          <p:cNvPr id="8" name="Imagen 7" descr="D:\PHILIP\Tesis\trazas vna fr4\Roger medidas\P2_Me_8p_Ro.bmp"/>
          <p:cNvPicPr/>
          <p:nvPr/>
        </p:nvPicPr>
        <p:blipFill>
          <a:blip r:embed="rId4">
            <a:extLst>
              <a:ext uri="{28A0092B-C50C-407E-A947-70E740481C1C}">
                <a14:useLocalDpi xmlns:a14="http://schemas.microsoft.com/office/drawing/2010/main" val="0"/>
              </a:ext>
            </a:extLst>
          </a:blip>
          <a:srcRect/>
          <a:stretch>
            <a:fillRect/>
          </a:stretch>
        </p:blipFill>
        <p:spPr bwMode="auto">
          <a:xfrm>
            <a:off x="4180953" y="1628304"/>
            <a:ext cx="3871226" cy="3366725"/>
          </a:xfrm>
          <a:prstGeom prst="rect">
            <a:avLst/>
          </a:prstGeom>
          <a:noFill/>
          <a:ln>
            <a:noFill/>
          </a:ln>
        </p:spPr>
      </p:pic>
      <p:pic>
        <p:nvPicPr>
          <p:cNvPr id="9" name="Imagen 8" descr="D:\PHILIP\Tesis\trazas vna fr4\Roger medidas\P3_Me_8p_Ro.bmp"/>
          <p:cNvPicPr/>
          <p:nvPr/>
        </p:nvPicPr>
        <p:blipFill>
          <a:blip r:embed="rId5">
            <a:extLst>
              <a:ext uri="{28A0092B-C50C-407E-A947-70E740481C1C}">
                <a14:useLocalDpi xmlns:a14="http://schemas.microsoft.com/office/drawing/2010/main" val="0"/>
              </a:ext>
            </a:extLst>
          </a:blip>
          <a:srcRect/>
          <a:stretch>
            <a:fillRect/>
          </a:stretch>
        </p:blipFill>
        <p:spPr bwMode="auto">
          <a:xfrm>
            <a:off x="8052180" y="1628304"/>
            <a:ext cx="3671248" cy="3366725"/>
          </a:xfrm>
          <a:prstGeom prst="rect">
            <a:avLst/>
          </a:prstGeom>
          <a:noFill/>
          <a:ln>
            <a:noFill/>
          </a:ln>
        </p:spPr>
      </p:pic>
      <p:sp>
        <p:nvSpPr>
          <p:cNvPr id="10" name="CuadroTexto 9"/>
          <p:cNvSpPr txBox="1"/>
          <p:nvPr/>
        </p:nvSpPr>
        <p:spPr>
          <a:xfrm>
            <a:off x="1756704" y="1555047"/>
            <a:ext cx="987130" cy="369332"/>
          </a:xfrm>
          <a:prstGeom prst="rect">
            <a:avLst/>
          </a:prstGeom>
          <a:noFill/>
        </p:spPr>
        <p:txBody>
          <a:bodyPr wrap="none" rtlCol="0">
            <a:spAutoFit/>
          </a:bodyPr>
          <a:lstStyle/>
          <a:p>
            <a:r>
              <a:rPr lang="es-ES" dirty="0" smtClean="0"/>
              <a:t>Puerto 2</a:t>
            </a:r>
            <a:endParaRPr lang="es-ES" dirty="0"/>
          </a:p>
        </p:txBody>
      </p:sp>
      <p:sp>
        <p:nvSpPr>
          <p:cNvPr id="11" name="CuadroTexto 10"/>
          <p:cNvSpPr txBox="1"/>
          <p:nvPr/>
        </p:nvSpPr>
        <p:spPr>
          <a:xfrm>
            <a:off x="5623001" y="1505570"/>
            <a:ext cx="987130" cy="369332"/>
          </a:xfrm>
          <a:prstGeom prst="rect">
            <a:avLst/>
          </a:prstGeom>
          <a:noFill/>
        </p:spPr>
        <p:txBody>
          <a:bodyPr wrap="none" rtlCol="0">
            <a:spAutoFit/>
          </a:bodyPr>
          <a:lstStyle/>
          <a:p>
            <a:r>
              <a:rPr lang="es-ES" dirty="0" smtClean="0"/>
              <a:t>Puerto 3</a:t>
            </a:r>
            <a:endParaRPr lang="es-ES" dirty="0"/>
          </a:p>
        </p:txBody>
      </p:sp>
      <p:sp>
        <p:nvSpPr>
          <p:cNvPr id="12" name="CuadroTexto 11"/>
          <p:cNvSpPr txBox="1"/>
          <p:nvPr/>
        </p:nvSpPr>
        <p:spPr>
          <a:xfrm>
            <a:off x="9362489" y="1503535"/>
            <a:ext cx="987130" cy="369332"/>
          </a:xfrm>
          <a:prstGeom prst="rect">
            <a:avLst/>
          </a:prstGeom>
          <a:noFill/>
        </p:spPr>
        <p:txBody>
          <a:bodyPr wrap="none" rtlCol="0">
            <a:spAutoFit/>
          </a:bodyPr>
          <a:lstStyle/>
          <a:p>
            <a:r>
              <a:rPr lang="es-ES" dirty="0" smtClean="0"/>
              <a:t>Puerto 4</a:t>
            </a:r>
            <a:endParaRPr lang="es-ES" dirty="0"/>
          </a:p>
        </p:txBody>
      </p:sp>
      <p:graphicFrame>
        <p:nvGraphicFramePr>
          <p:cNvPr id="13" name="Tabla 12"/>
          <p:cNvGraphicFramePr>
            <a:graphicFrameLocks noGrp="1"/>
          </p:cNvGraphicFramePr>
          <p:nvPr>
            <p:extLst>
              <p:ext uri="{D42A27DB-BD31-4B8C-83A1-F6EECF244321}">
                <p14:modId xmlns:p14="http://schemas.microsoft.com/office/powerpoint/2010/main" val="4134161244"/>
              </p:ext>
            </p:extLst>
          </p:nvPr>
        </p:nvGraphicFramePr>
        <p:xfrm>
          <a:off x="1879643" y="5234085"/>
          <a:ext cx="8319752" cy="1272758"/>
        </p:xfrm>
        <a:graphic>
          <a:graphicData uri="http://schemas.openxmlformats.org/drawingml/2006/table">
            <a:tbl>
              <a:tblPr firstRow="1" firstCol="1" bandRow="1">
                <a:tableStyleId>{5C22544A-7EE6-4342-B048-85BDC9FD1C3A}</a:tableStyleId>
              </a:tblPr>
              <a:tblGrid>
                <a:gridCol w="1188536"/>
                <a:gridCol w="1188536"/>
                <a:gridCol w="1188536"/>
                <a:gridCol w="1188536"/>
                <a:gridCol w="1188536"/>
                <a:gridCol w="1188536"/>
                <a:gridCol w="1188536"/>
              </a:tblGrid>
              <a:tr h="362059">
                <a:tc rowSpan="2">
                  <a:txBody>
                    <a:bodyPr/>
                    <a:lstStyle/>
                    <a:p>
                      <a:pPr algn="ctr">
                        <a:lnSpc>
                          <a:spcPct val="150000"/>
                        </a:lnSpc>
                        <a:spcAft>
                          <a:spcPts val="0"/>
                        </a:spcAft>
                      </a:pPr>
                      <a:r>
                        <a:rPr lang="es-ES" sz="1200" dirty="0">
                          <a:effectLst/>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200" dirty="0" smtClean="0">
                          <a:effectLst/>
                        </a:rPr>
                        <a:t>Puerto 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dirty="0" smtClean="0">
                          <a:effectLst/>
                        </a:rPr>
                        <a:t>Puerto 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Puerto 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5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vMerge="1">
                  <a:txBody>
                    <a:bodyPr/>
                    <a:lstStyle/>
                    <a:p>
                      <a:endParaRPr lang="es-ES"/>
                    </a:p>
                  </a:txBody>
                  <a:tcPr/>
                </a:tc>
                <a:tc>
                  <a:txBody>
                    <a:bodyPr/>
                    <a:lstStyle/>
                    <a:p>
                      <a:pPr algn="ctr">
                        <a:lnSpc>
                          <a:spcPct val="150000"/>
                        </a:lnSpc>
                        <a:spcAft>
                          <a:spcPts val="0"/>
                        </a:spcAft>
                      </a:pPr>
                      <a:r>
                        <a:rPr lang="es-ES" sz="1200">
                          <a:effectLst/>
                        </a:rPr>
                        <a:t>S11 [dB]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S21 [dB]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S11 [dB]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rPr>
                        <a:t>S31 </a:t>
                      </a:r>
                      <a:r>
                        <a:rPr lang="es-ES" sz="1200" dirty="0">
                          <a:effectLst/>
                        </a:rPr>
                        <a:t>[dB]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S11[dB]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S41[dB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2059">
                <a:tc>
                  <a:txBody>
                    <a:bodyPr/>
                    <a:lstStyle/>
                    <a:p>
                      <a:pPr algn="ctr">
                        <a:lnSpc>
                          <a:spcPct val="150000"/>
                        </a:lnSpc>
                        <a:spcAft>
                          <a:spcPts val="0"/>
                        </a:spcAft>
                      </a:pPr>
                      <a:r>
                        <a:rPr lang="es-ES" sz="1200" dirty="0" smtClean="0">
                          <a:effectLst/>
                        </a:rPr>
                        <a:t>Frecuencia 18,72 GHz</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-41,1808</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-16,1609</a:t>
                      </a:r>
                    </a:p>
                  </a:txBody>
                  <a:tcPr marL="68580" marR="68580" marT="0" marB="0" anchor="ctr"/>
                </a:tc>
                <a:tc>
                  <a:txBody>
                    <a:bodyPr/>
                    <a:lstStyle/>
                    <a:p>
                      <a:pPr algn="ctr">
                        <a:lnSpc>
                          <a:spcPct val="150000"/>
                        </a:lnSpc>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-31,4445</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-16,2383</a:t>
                      </a:r>
                    </a:p>
                  </a:txBody>
                  <a:tcPr marL="68580" marR="68580" marT="0" marB="0" anchor="ctr"/>
                </a:tc>
                <a:tc>
                  <a:txBody>
                    <a:bodyPr/>
                    <a:lstStyle/>
                    <a:p>
                      <a:pPr algn="ctr">
                        <a:lnSpc>
                          <a:spcPct val="150000"/>
                        </a:lnSpc>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-33,2658</a:t>
                      </a:r>
                    </a:p>
                  </a:txBody>
                  <a:tcPr marL="68580" marR="68580" marT="0" marB="0" anchor="ctr"/>
                </a:tc>
                <a:tc>
                  <a:txBody>
                    <a:bodyPr/>
                    <a:lstStyle/>
                    <a:p>
                      <a:pPr algn="ctr">
                        <a:lnSpc>
                          <a:spcPct val="150000"/>
                        </a:lnSpc>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-16,3768</a:t>
                      </a:r>
                    </a:p>
                  </a:txBody>
                  <a:tcPr marL="68580" marR="68580" marT="0" marB="0" anchor="ctr"/>
                </a:tc>
              </a:tr>
            </a:tbl>
          </a:graphicData>
        </a:graphic>
      </p:graphicFrame>
    </p:spTree>
    <p:extLst>
      <p:ext uri="{BB962C8B-B14F-4D97-AF65-F5344CB8AC3E}">
        <p14:creationId xmlns:p14="http://schemas.microsoft.com/office/powerpoint/2010/main" val="3330596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599" y="334328"/>
            <a:ext cx="10358907" cy="1356360"/>
          </a:xfrm>
        </p:spPr>
        <p:txBody>
          <a:bodyPr>
            <a:normAutofit fontScale="90000"/>
          </a:bodyPr>
          <a:lstStyle/>
          <a:p>
            <a:r>
              <a:rPr lang="es-ES" b="1" dirty="0"/>
              <a:t>Resultados (XVIII)</a:t>
            </a:r>
            <a:br>
              <a:rPr lang="es-ES" b="1" dirty="0"/>
            </a:br>
            <a:r>
              <a:rPr lang="es-ES" b="1" dirty="0"/>
              <a:t>Divisor Radial 8 puertos SIW (RT </a:t>
            </a:r>
            <a:r>
              <a:rPr lang="es-ES" b="1" dirty="0" err="1"/>
              <a:t>Duroid</a:t>
            </a:r>
            <a:r>
              <a:rPr lang="es-ES" b="1" dirty="0"/>
              <a:t> 5880)</a:t>
            </a:r>
            <a:endParaRPr lang="es-ES" dirty="0"/>
          </a:p>
        </p:txBody>
      </p:sp>
      <p:pic>
        <p:nvPicPr>
          <p:cNvPr id="6" name="Imagen 5" descr="D:\PHILIP\Tesis\trazas vna fr4\Roger medidas\Ro_Sm_Me_S11_d8.bmp"/>
          <p:cNvPicPr/>
          <p:nvPr/>
        </p:nvPicPr>
        <p:blipFill>
          <a:blip r:embed="rId3">
            <a:extLst>
              <a:ext uri="{28A0092B-C50C-407E-A947-70E740481C1C}">
                <a14:useLocalDpi xmlns:a14="http://schemas.microsoft.com/office/drawing/2010/main" val="0"/>
              </a:ext>
            </a:extLst>
          </a:blip>
          <a:srcRect/>
          <a:stretch>
            <a:fillRect/>
          </a:stretch>
        </p:blipFill>
        <p:spPr bwMode="auto">
          <a:xfrm>
            <a:off x="990599" y="1690688"/>
            <a:ext cx="4363065" cy="3509233"/>
          </a:xfrm>
          <a:prstGeom prst="rect">
            <a:avLst/>
          </a:prstGeom>
          <a:noFill/>
          <a:ln>
            <a:noFill/>
          </a:ln>
        </p:spPr>
      </p:pic>
      <p:pic>
        <p:nvPicPr>
          <p:cNvPr id="8" name="Imagen 7" descr="D:\PHILIP\Tesis\trazas vna fr4\Roger medidas\Ro_Sm_Me_S21_d8.bmp"/>
          <p:cNvPicPr/>
          <p:nvPr/>
        </p:nvPicPr>
        <p:blipFill>
          <a:blip r:embed="rId4">
            <a:extLst>
              <a:ext uri="{28A0092B-C50C-407E-A947-70E740481C1C}">
                <a14:useLocalDpi xmlns:a14="http://schemas.microsoft.com/office/drawing/2010/main" val="0"/>
              </a:ext>
            </a:extLst>
          </a:blip>
          <a:srcRect/>
          <a:stretch>
            <a:fillRect/>
          </a:stretch>
        </p:blipFill>
        <p:spPr bwMode="auto">
          <a:xfrm>
            <a:off x="6067954" y="1690688"/>
            <a:ext cx="4567261" cy="3616515"/>
          </a:xfrm>
          <a:prstGeom prst="rect">
            <a:avLst/>
          </a:prstGeom>
          <a:noFill/>
          <a:ln>
            <a:noFill/>
          </a:ln>
        </p:spPr>
      </p:pic>
      <mc:AlternateContent xmlns:mc="http://schemas.openxmlformats.org/markup-compatibility/2006" xmlns:a14="http://schemas.microsoft.com/office/drawing/2010/main">
        <mc:Choice Requires="a14">
          <p:sp>
            <p:nvSpPr>
              <p:cNvPr id="9" name="Rectángulo 8"/>
              <p:cNvSpPr/>
              <p:nvPr/>
            </p:nvSpPr>
            <p:spPr>
              <a:xfrm>
                <a:off x="5973099" y="5485243"/>
                <a:ext cx="5344348" cy="507831"/>
              </a:xfrm>
              <a:prstGeom prst="rect">
                <a:avLst/>
              </a:prstGeom>
            </p:spPr>
            <p:txBody>
              <a:bodyPr wrap="none">
                <a:spAutoFit/>
              </a:bodyPr>
              <a:lstStyle/>
              <a:p>
                <a:pPr algn="just">
                  <a:lnSpc>
                    <a:spcPct val="150000"/>
                  </a:lnSpc>
                  <a:spcAft>
                    <a:spcPts val="0"/>
                  </a:spcAft>
                </a:pPr>
                <a14:m>
                  <m:oMath xmlns:m="http://schemas.openxmlformats.org/officeDocument/2006/math">
                    <m:r>
                      <a:rPr lang="es-ES" i="1" smtClean="0">
                        <a:latin typeface="Cambria Math" panose="02040503050406030204" pitchFamily="18" charset="0"/>
                        <a:ea typeface="Times New Roman" panose="02020603050405020304" pitchFamily="18" charset="0"/>
                        <a:cs typeface="Times New Roman" panose="02020603050405020304" pitchFamily="18" charset="0"/>
                      </a:rPr>
                      <m:t>𝑃</m:t>
                    </m:r>
                    <m:r>
                      <a:rPr lang="es-ES" i="1" smtClean="0">
                        <a:latin typeface="Cambria Math" panose="02040503050406030204" pitchFamily="18" charset="0"/>
                        <a:ea typeface="Times New Roman" panose="02020603050405020304" pitchFamily="18" charset="0"/>
                        <a:cs typeface="Times New Roman" panose="02020603050405020304" pitchFamily="18" charset="0"/>
                      </a:rPr>
                      <m:t>. </m:t>
                    </m:r>
                    <m:r>
                      <a:rPr lang="es-ES" i="1" smtClean="0">
                        <a:latin typeface="Cambria Math" panose="02040503050406030204" pitchFamily="18" charset="0"/>
                        <a:ea typeface="Times New Roman" panose="02020603050405020304" pitchFamily="18" charset="0"/>
                        <a:cs typeface="Times New Roman" panose="02020603050405020304" pitchFamily="18" charset="0"/>
                      </a:rPr>
                      <m:t>𝑖𝑛𝑠𝑒𝑟𝑐𝑖</m:t>
                    </m:r>
                    <m:r>
                      <a:rPr lang="es-ES" i="1" smtClean="0">
                        <a:latin typeface="Cambria Math" panose="02040503050406030204" pitchFamily="18" charset="0"/>
                        <a:ea typeface="Times New Roman" panose="02020603050405020304" pitchFamily="18" charset="0"/>
                        <a:cs typeface="Times New Roman" panose="02020603050405020304" pitchFamily="18" charset="0"/>
                      </a:rPr>
                      <m:t>ó</m:t>
                    </m:r>
                    <m:r>
                      <a:rPr lang="es-ES" i="1" smtClean="0">
                        <a:latin typeface="Cambria Math" panose="02040503050406030204" pitchFamily="18" charset="0"/>
                        <a:ea typeface="Times New Roman" panose="02020603050405020304" pitchFamily="18" charset="0"/>
                        <a:cs typeface="Times New Roman" panose="02020603050405020304" pitchFamily="18" charset="0"/>
                      </a:rPr>
                      <m:t>𝑛</m:t>
                    </m:r>
                    <m:r>
                      <a:rPr lang="es-ES" i="1">
                        <a:latin typeface="Cambria Math" panose="02040503050406030204" pitchFamily="18" charset="0"/>
                        <a:ea typeface="Times New Roman" panose="02020603050405020304" pitchFamily="18" charset="0"/>
                        <a:cs typeface="Times New Roman" panose="02020603050405020304" pitchFamily="18" charset="0"/>
                      </a:rPr>
                      <m:t>=</m:t>
                    </m:r>
                    <m:r>
                      <a:rPr lang="es-ES" b="0" i="1" smtClean="0">
                        <a:latin typeface="Cambria Math" panose="02040503050406030204" pitchFamily="18" charset="0"/>
                        <a:ea typeface="Times New Roman" panose="02020603050405020304" pitchFamily="18" charset="0"/>
                        <a:cs typeface="Times New Roman" panose="02020603050405020304" pitchFamily="18" charset="0"/>
                      </a:rPr>
                      <m:t>−</m:t>
                    </m:r>
                    <m:r>
                      <a:rPr lang="es-ES" i="1">
                        <a:latin typeface="Cambria Math" panose="02040503050406030204" pitchFamily="18" charset="0"/>
                        <a:ea typeface="Times New Roman" panose="02020603050405020304" pitchFamily="18" charset="0"/>
                        <a:cs typeface="Times New Roman" panose="02020603050405020304" pitchFamily="18" charset="0"/>
                      </a:rPr>
                      <m:t>16,1609 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b="0" i="1" smtClean="0">
                        <a:latin typeface="Cambria Math" panose="02040503050406030204" pitchFamily="18" charset="0"/>
                        <a:ea typeface="Times New Roman" panose="02020603050405020304" pitchFamily="18" charset="0"/>
                        <a:cs typeface="Times New Roman" panose="02020603050405020304" pitchFamily="18" charset="0"/>
                      </a:rPr>
                      <m:t>+</m:t>
                    </m:r>
                    <m:r>
                      <a:rPr lang="es-ES" i="1">
                        <a:latin typeface="Cambria Math" panose="02040503050406030204" pitchFamily="18" charset="0"/>
                        <a:ea typeface="Times New Roman" panose="02020603050405020304" pitchFamily="18" charset="0"/>
                        <a:cs typeface="Times New Roman" panose="02020603050405020304" pitchFamily="18" charset="0"/>
                      </a:rPr>
                      <m:t>9,03 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m:t>
                    </m:r>
                  </m:oMath>
                </a14:m>
                <a:r>
                  <a:rPr lang="es-ES" dirty="0" smtClean="0">
                    <a:latin typeface="Times New Roman" panose="02020603050405020304" pitchFamily="18" charset="0"/>
                    <a:ea typeface="Calibri" panose="020F0502020204030204" pitchFamily="34" charset="0"/>
                    <a:cs typeface="Times New Roman" panose="02020603050405020304" pitchFamily="18" charset="0"/>
                  </a:rPr>
                  <a:t> -7,13 dB</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5973099" y="5485243"/>
                <a:ext cx="5344348" cy="507831"/>
              </a:xfrm>
              <a:prstGeom prst="rect">
                <a:avLst/>
              </a:prstGeom>
              <a:blipFill rotWithShape="0">
                <a:blip r:embed="rId5"/>
                <a:stretch>
                  <a:fillRect b="-9639"/>
                </a:stretch>
              </a:blipFill>
            </p:spPr>
            <p:txBody>
              <a:bodyPr/>
              <a:lstStyle/>
              <a:p>
                <a:r>
                  <a:rPr lang="es-ES">
                    <a:noFill/>
                  </a:rPr>
                  <a:t> </a:t>
                </a:r>
              </a:p>
            </p:txBody>
          </p:sp>
        </mc:Fallback>
      </mc:AlternateContent>
    </p:spTree>
    <p:extLst>
      <p:ext uri="{BB962C8B-B14F-4D97-AF65-F5344CB8AC3E}">
        <p14:creationId xmlns:p14="http://schemas.microsoft.com/office/powerpoint/2010/main" val="2316715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8755" y="388374"/>
            <a:ext cx="10228006" cy="1356360"/>
          </a:xfrm>
        </p:spPr>
        <p:txBody>
          <a:bodyPr>
            <a:normAutofit fontScale="90000"/>
          </a:bodyPr>
          <a:lstStyle/>
          <a:p>
            <a:r>
              <a:rPr lang="es-ES" b="1" dirty="0"/>
              <a:t>Resultados (</a:t>
            </a:r>
            <a:r>
              <a:rPr lang="es-ES" b="1" dirty="0" smtClean="0"/>
              <a:t>XIX)</a:t>
            </a:r>
            <a:r>
              <a:rPr lang="es-ES" b="1" dirty="0"/>
              <a:t/>
            </a:r>
            <a:br>
              <a:rPr lang="es-ES" b="1" dirty="0"/>
            </a:br>
            <a:r>
              <a:rPr lang="es-ES" b="1" dirty="0"/>
              <a:t>Divisor Radial 8 puertos SIW (RT </a:t>
            </a:r>
            <a:r>
              <a:rPr lang="es-ES" b="1" dirty="0" err="1"/>
              <a:t>Duroid</a:t>
            </a:r>
            <a:r>
              <a:rPr lang="es-ES" b="1" dirty="0"/>
              <a:t> 5880)</a:t>
            </a:r>
            <a:endParaRPr lang="es-ES" dirty="0"/>
          </a:p>
        </p:txBody>
      </p:sp>
      <p:pic>
        <p:nvPicPr>
          <p:cNvPr id="4" name="Imagen 3" descr="D:\PHILIP\Tesis\trazas vna fr4\Roger medidas\Ro_BW_8p_Sm_Me.bmp"/>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6191"/>
            <a:ext cx="4443484" cy="3607630"/>
          </a:xfrm>
          <a:prstGeom prst="rect">
            <a:avLst/>
          </a:prstGeom>
          <a:noFill/>
          <a:ln>
            <a:noFill/>
          </a:ln>
        </p:spPr>
      </p:pic>
      <mc:AlternateContent xmlns:mc="http://schemas.openxmlformats.org/markup-compatibility/2006" xmlns:a14="http://schemas.microsoft.com/office/drawing/2010/main">
        <mc:Choice Requires="a14">
          <p:sp>
            <p:nvSpPr>
              <p:cNvPr id="7" name="Rectángulo 6"/>
              <p:cNvSpPr/>
              <p:nvPr/>
            </p:nvSpPr>
            <p:spPr>
              <a:xfrm>
                <a:off x="5506798" y="2796061"/>
                <a:ext cx="6096000" cy="2127890"/>
              </a:xfrm>
              <a:prstGeom prst="rect">
                <a:avLst/>
              </a:prstGeom>
            </p:spPr>
            <p:txBody>
              <a:bodyPr>
                <a:spAutoFit/>
              </a:bodyPr>
              <a:lstStyle/>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𝐵𝑊</m:t>
                      </m:r>
                      <m:r>
                        <a:rPr lang="es-ES" i="1">
                          <a:effectLst/>
                          <a:latin typeface="Cambria Math" panose="02040503050406030204" pitchFamily="18" charset="0"/>
                          <a:ea typeface="Calibri" panose="020F0502020204030204" pitchFamily="34" charset="0"/>
                          <a:cs typeface="Times New Roman" panose="02020603050405020304" pitchFamily="18" charset="0"/>
                        </a:rPr>
                        <m:t>=18.7759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r>
                        <a:rPr lang="es-ES" i="1">
                          <a:effectLst/>
                          <a:latin typeface="Cambria Math" panose="02040503050406030204" pitchFamily="18" charset="0"/>
                          <a:ea typeface="Calibri" panose="020F0502020204030204" pitchFamily="34" charset="0"/>
                          <a:cs typeface="Times New Roman" panose="02020603050405020304" pitchFamily="18" charset="0"/>
                        </a:rPr>
                        <m:t>−18.6461 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r>
                        <a:rPr lang="es-ES" i="1">
                          <a:effectLst/>
                          <a:latin typeface="Cambria Math" panose="02040503050406030204" pitchFamily="18" charset="0"/>
                          <a:ea typeface="Calibri" panose="020F0502020204030204" pitchFamily="34" charset="0"/>
                          <a:cs typeface="Times New Roman" panose="02020603050405020304" pitchFamily="18" charset="0"/>
                        </a:rPr>
                        <m:t>=129,8 </m:t>
                      </m:r>
                      <m:r>
                        <a:rPr lang="es-ES" i="1">
                          <a:effectLst/>
                          <a:latin typeface="Cambria Math" panose="02040503050406030204" pitchFamily="18" charset="0"/>
                          <a:ea typeface="Calibri" panose="020F0502020204030204" pitchFamily="34" charset="0"/>
                          <a:cs typeface="Times New Roman" panose="02020603050405020304" pitchFamily="18" charset="0"/>
                        </a:rPr>
                        <m:t>𝑀𝐻𝑧</m:t>
                      </m:r>
                    </m:oMath>
                  </m:oMathPara>
                </a14:m>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𝐵𝑊</m:t>
                      </m:r>
                      <m:r>
                        <a:rPr lang="es-E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18.7759 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r>
                            <a:rPr lang="es-ES" i="1">
                              <a:effectLst/>
                              <a:latin typeface="Cambria Math" panose="02040503050406030204" pitchFamily="18" charset="0"/>
                              <a:ea typeface="Calibri" panose="020F0502020204030204" pitchFamily="34" charset="0"/>
                              <a:cs typeface="Times New Roman" panose="02020603050405020304" pitchFamily="18" charset="0"/>
                            </a:rPr>
                            <m:t>−18.6461 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17 </m:t>
                          </m:r>
                          <m:r>
                            <a:rPr lang="es-ES" i="1">
                              <a:effectLst/>
                              <a:latin typeface="Cambria Math" panose="02040503050406030204" pitchFamily="18" charset="0"/>
                              <a:ea typeface="Calibri" panose="020F0502020204030204" pitchFamily="34" charset="0"/>
                              <a:cs typeface="Times New Roman" panose="02020603050405020304" pitchFamily="18" charset="0"/>
                            </a:rPr>
                            <m:t>𝐺𝐻𝑧</m:t>
                          </m:r>
                        </m:den>
                      </m:f>
                      <m:r>
                        <a:rPr lang="es-ES"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i="1">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100%</m:t>
                          </m:r>
                        </m:e>
                      </m:d>
                      <m:r>
                        <a:rPr lang="es-ES" i="1">
                          <a:effectLst/>
                          <a:latin typeface="Cambria Math" panose="02040503050406030204" pitchFamily="18" charset="0"/>
                          <a:ea typeface="Times New Roman" panose="02020603050405020304" pitchFamily="18" charset="0"/>
                          <a:cs typeface="Times New Roman" panose="02020603050405020304" pitchFamily="18" charset="0"/>
                        </a:rPr>
                        <m:t>=0,76%</m:t>
                      </m:r>
                    </m:oMath>
                  </m:oMathPara>
                </a14:m>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506798" y="2796061"/>
                <a:ext cx="6096000" cy="2127890"/>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5066553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240890"/>
            <a:ext cx="9875520" cy="1356360"/>
          </a:xfrm>
        </p:spPr>
        <p:txBody>
          <a:bodyPr/>
          <a:lstStyle/>
          <a:p>
            <a:r>
              <a:rPr lang="es-ES" b="1" dirty="0" smtClean="0"/>
              <a:t>Conclusiones (I)</a:t>
            </a:r>
            <a:endParaRPr lang="es-ES" b="1" dirty="0"/>
          </a:p>
        </p:txBody>
      </p:sp>
      <p:sp>
        <p:nvSpPr>
          <p:cNvPr id="4" name="Rectángulo 3"/>
          <p:cNvSpPr/>
          <p:nvPr/>
        </p:nvSpPr>
        <p:spPr>
          <a:xfrm>
            <a:off x="870155" y="1097593"/>
            <a:ext cx="10589342" cy="216982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891540"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Se diseñó y construyó tres divisores radiales N puertos en tecnología SIW que trabajan en la banda </a:t>
            </a:r>
            <a:r>
              <a:rPr lang="es-ES" dirty="0" err="1" smtClean="0">
                <a:latin typeface="Times New Roman" panose="02020603050405020304" pitchFamily="18" charset="0"/>
                <a:ea typeface="Calibri" panose="020F0502020204030204" pitchFamily="34" charset="0"/>
                <a:cs typeface="Times New Roman" panose="02020603050405020304" pitchFamily="18" charset="0"/>
              </a:rPr>
              <a:t>Ku</a:t>
            </a:r>
            <a:r>
              <a:rPr lang="es-ES" dirty="0" smtClean="0">
                <a:latin typeface="Times New Roman" panose="02020603050405020304" pitchFamily="18" charset="0"/>
                <a:ea typeface="Calibri" panose="020F0502020204030204" pitchFamily="34" charset="0"/>
                <a:cs typeface="Times New Roman" panose="02020603050405020304" pitchFamily="18" charset="0"/>
              </a:rPr>
              <a:t>. A </a:t>
            </a:r>
            <a:r>
              <a:rPr lang="es-ES" dirty="0">
                <a:latin typeface="Times New Roman" panose="02020603050405020304" pitchFamily="18" charset="0"/>
                <a:ea typeface="Calibri" panose="020F0502020204030204" pitchFamily="34" charset="0"/>
                <a:cs typeface="Times New Roman" panose="02020603050405020304" pitchFamily="18" charset="0"/>
              </a:rPr>
              <a:t>pesar de que el proyecto ha sido muy ambicioso debido a la frecuencia propuesta (17 GHz) en la banda </a:t>
            </a:r>
            <a:r>
              <a:rPr lang="es-ES" dirty="0" err="1">
                <a:latin typeface="Times New Roman" panose="02020603050405020304" pitchFamily="18" charset="0"/>
                <a:ea typeface="Calibri" panose="020F0502020204030204" pitchFamily="34" charset="0"/>
                <a:cs typeface="Times New Roman" panose="02020603050405020304" pitchFamily="18" charset="0"/>
              </a:rPr>
              <a:t>Ku</a:t>
            </a:r>
            <a:r>
              <a:rPr lang="es-ES" dirty="0">
                <a:latin typeface="Times New Roman" panose="02020603050405020304" pitchFamily="18" charset="0"/>
                <a:ea typeface="Calibri" panose="020F0502020204030204" pitchFamily="34" charset="0"/>
                <a:cs typeface="Times New Roman" panose="02020603050405020304" pitchFamily="18" charset="0"/>
              </a:rPr>
              <a:t>; se ha obtenido en dos de los dispositivos pérdidas de inserción bajas de -2.18 dB en el divisor de 10 puertos FR-4 y de 1,47 dB en el divisor de 8 puertos FR-4, obteniendo así dos dispositivos de alta frecuencia que trabajan tanto como divisor o combinador.</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849807" y="3267418"/>
            <a:ext cx="10456607" cy="216982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45021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Se diseñó los divisores radiales de 8 y 10 puertos en base al estudió e investigación de la tecnología SIW, la cual se empleó debido a sus características favorables como son, bajo costo, bajas pérdidas, y una alta densidad de integración, </a:t>
            </a:r>
            <a:r>
              <a:rPr lang="es-ES" dirty="0" smtClean="0">
                <a:latin typeface="Times New Roman" panose="02020603050405020304" pitchFamily="18" charset="0"/>
                <a:ea typeface="Calibri" panose="020F0502020204030204" pitchFamily="34" charset="0"/>
                <a:cs typeface="Times New Roman" panose="02020603050405020304" pitchFamily="18" charset="0"/>
              </a:rPr>
              <a:t>lo cual </a:t>
            </a:r>
            <a:r>
              <a:rPr lang="es-ES" dirty="0">
                <a:latin typeface="Times New Roman" panose="02020603050405020304" pitchFamily="18" charset="0"/>
                <a:ea typeface="Calibri" panose="020F0502020204030204" pitchFamily="34" charset="0"/>
                <a:cs typeface="Times New Roman" panose="02020603050405020304" pitchFamily="18" charset="0"/>
              </a:rPr>
              <a:t>vuelve favorable </a:t>
            </a:r>
            <a:r>
              <a:rPr lang="es-ES" dirty="0" smtClean="0">
                <a:latin typeface="Times New Roman" panose="02020603050405020304" pitchFamily="18" charset="0"/>
                <a:ea typeface="Calibri" panose="020F0502020204030204" pitchFamily="34" charset="0"/>
                <a:cs typeface="Times New Roman" panose="02020603050405020304" pitchFamily="18" charset="0"/>
              </a:rPr>
              <a:t>el </a:t>
            </a:r>
            <a:r>
              <a:rPr lang="es-ES" dirty="0">
                <a:latin typeface="Times New Roman" panose="02020603050405020304" pitchFamily="18" charset="0"/>
                <a:ea typeface="Calibri" panose="020F0502020204030204" pitchFamily="34" charset="0"/>
                <a:cs typeface="Times New Roman" panose="02020603050405020304" pitchFamily="18" charset="0"/>
              </a:rPr>
              <a:t>diseño de componentes y </a:t>
            </a:r>
            <a:r>
              <a:rPr lang="es-ES" dirty="0" smtClean="0">
                <a:latin typeface="Times New Roman" panose="02020603050405020304" pitchFamily="18" charset="0"/>
                <a:ea typeface="Calibri" panose="020F0502020204030204" pitchFamily="34" charset="0"/>
                <a:cs typeface="Times New Roman" panose="02020603050405020304" pitchFamily="18" charset="0"/>
              </a:rPr>
              <a:t>subsistemas. Se </a:t>
            </a:r>
            <a:r>
              <a:rPr lang="es-ES" dirty="0">
                <a:latin typeface="Times New Roman" panose="02020603050405020304" pitchFamily="18" charset="0"/>
                <a:ea typeface="Calibri" panose="020F0502020204030204" pitchFamily="34" charset="0"/>
                <a:cs typeface="Times New Roman" panose="02020603050405020304" pitchFamily="18" charset="0"/>
              </a:rPr>
              <a:t>empleó el software de simulación CST, que conjuntamente con las mediciones realizadas del dispositivo ya construido mostraron su confiablidad para el diseño de dispositivos RF.</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82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329381"/>
            <a:ext cx="9875520" cy="1356360"/>
          </a:xfrm>
        </p:spPr>
        <p:txBody>
          <a:bodyPr/>
          <a:lstStyle/>
          <a:p>
            <a:r>
              <a:rPr lang="es-ES" b="1" dirty="0"/>
              <a:t>Conclusiones (</a:t>
            </a:r>
            <a:r>
              <a:rPr lang="es-ES" b="1" dirty="0" smtClean="0"/>
              <a:t>II)</a:t>
            </a:r>
            <a:endParaRPr lang="es-ES" dirty="0"/>
          </a:p>
        </p:txBody>
      </p:sp>
      <p:sp>
        <p:nvSpPr>
          <p:cNvPr id="4" name="Rectángulo 3"/>
          <p:cNvSpPr/>
          <p:nvPr/>
        </p:nvSpPr>
        <p:spPr>
          <a:xfrm>
            <a:off x="766916" y="1377812"/>
            <a:ext cx="10987548" cy="258532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45021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Mediante la ayuda del software de simulación CST se ajustó los diseños de los divisores radiales y se optimizó los parámetros de transmisión y reflexión. El optimizador es una herramienta del software CST, que permite mejorar los resultados mediante la consigna “pequeños cambios en las dimensiones de un componente pueden tener un gran efecto en su ajuste y eficiencia”, el algoritmo utilizado fue “Trust </a:t>
            </a:r>
            <a:r>
              <a:rPr lang="es-ES" dirty="0" err="1">
                <a:latin typeface="Times New Roman" panose="02020603050405020304" pitchFamily="18" charset="0"/>
                <a:ea typeface="Calibri" panose="020F0502020204030204" pitchFamily="34" charset="0"/>
                <a:cs typeface="Times New Roman" panose="02020603050405020304" pitchFamily="18" charset="0"/>
              </a:rPr>
              <a:t>Region</a:t>
            </a:r>
            <a:r>
              <a:rPr lang="es-ES" dirty="0">
                <a:latin typeface="Times New Roman" panose="02020603050405020304" pitchFamily="18" charset="0"/>
                <a:ea typeface="Calibri" panose="020F0502020204030204" pitchFamily="34" charset="0"/>
                <a:cs typeface="Times New Roman" panose="02020603050405020304" pitchFamily="18" charset="0"/>
              </a:rPr>
              <a:t> Framework”, al ser un algoritmo rápido  y preciso que converge robustamente y encuentra un punto óptimo dentro de los límites de los parámetros dados, usando un bajo número de iteraciones.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766916" y="3963135"/>
            <a:ext cx="10987548" cy="2540888"/>
          </a:xfrm>
          <a:prstGeom prst="rect">
            <a:avLst/>
          </a:prstGeom>
        </p:spPr>
        <p:txBody>
          <a:bodyPr wrap="square">
            <a:spAutoFit/>
          </a:bodyPr>
          <a:lstStyle/>
          <a:p>
            <a:pPr marL="342900" indent="-342900" algn="just">
              <a:lnSpc>
                <a:spcPct val="150000"/>
              </a:lnSpc>
              <a:buFont typeface="Symbol" panose="05050102010706020507" pitchFamily="18" charset="2"/>
              <a:buChar char=""/>
              <a:tabLst>
                <a:tab pos="45021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Se diseñó e implementó el Divisor Radial de 10 y 8 puertos en tecnología SIW con lo cual se extrajo sus características, entre las cuales se destaca, que son dispositivos adecuados para aplicaciones de alta potencia, debido a su forma circular, la cual permite la reducción en tamaño, además al poseer una simetría radial, permite que su excitación central conduzca a una división de potencia con igual fase en todos sus puertos. En cuanto a los parámetros S del dispositivo cumple con las propiedades de ser simétrico y recíproco, por tanto su matiz S es igual a su transpuesta</a:t>
            </a:r>
          </a:p>
        </p:txBody>
      </p:sp>
    </p:spTree>
    <p:extLst>
      <p:ext uri="{BB962C8B-B14F-4D97-AF65-F5344CB8AC3E}">
        <p14:creationId xmlns:p14="http://schemas.microsoft.com/office/powerpoint/2010/main" val="3940910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258" y="432620"/>
            <a:ext cx="9875520" cy="1356360"/>
          </a:xfrm>
        </p:spPr>
        <p:txBody>
          <a:bodyPr/>
          <a:lstStyle/>
          <a:p>
            <a:r>
              <a:rPr lang="es-ES" b="1" dirty="0"/>
              <a:t>Conclusiones (</a:t>
            </a:r>
            <a:r>
              <a:rPr lang="es-ES" b="1" dirty="0" smtClean="0"/>
              <a:t>III)</a:t>
            </a:r>
            <a:endParaRPr lang="es-ES" dirty="0"/>
          </a:p>
        </p:txBody>
      </p:sp>
      <p:sp>
        <p:nvSpPr>
          <p:cNvPr id="5" name="Rectángulo 4"/>
          <p:cNvSpPr/>
          <p:nvPr/>
        </p:nvSpPr>
        <p:spPr>
          <a:xfrm>
            <a:off x="811161" y="3830400"/>
            <a:ext cx="10781071" cy="216982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450215" algn="l"/>
                <a:tab pos="502920"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El puerto central del dispositivo es uno de los aspectos claves en la construcción del divisor radial, su precisión en cuanto a la altura del dieléctrico del conector y la altura del vivo del conector, está en el orden de las centésimas de milímetro, además dichas alturas tienen que ingresar en el sustrato para que las ondas eléctricas ingresen en el dispositivo y se propaguen a través de él. Todo esto influye en las pérdidas por inserción y reflexión del dispositivo.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811161" y="1245077"/>
            <a:ext cx="10781071" cy="258532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450215" algn="l"/>
                <a:tab pos="502920"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Muchas de las pérdidas obtenidas en el trabajo son debido a la construcción del dispositivo, al trabajar con tamaños muy reducidos y a una alta frecuencia se requiere una perfección en el orden de las centésimas de milímetros, además otro factor que influye en las pérdidas son las vías metalizadas, en el trabajo no se utilizó dichas vías, únicamente se metalizó los contornos de los huecos donde se debían insertar las vías por tal motivo las ondas no se están confinando dentro del sustrato y habría fugas de campo, que producen las pérdidas como es el caso del divisor radial de 8 puertos con sustrato RT </a:t>
            </a:r>
            <a:r>
              <a:rPr lang="es-ES" dirty="0" err="1">
                <a:latin typeface="Times New Roman" panose="02020603050405020304" pitchFamily="18" charset="0"/>
                <a:ea typeface="Calibri" panose="020F0502020204030204" pitchFamily="34" charset="0"/>
                <a:cs typeface="Times New Roman" panose="02020603050405020304" pitchFamily="18" charset="0"/>
              </a:rPr>
              <a:t>Duroid</a:t>
            </a:r>
            <a:r>
              <a:rPr lang="es-ES" dirty="0">
                <a:latin typeface="Times New Roman" panose="02020603050405020304" pitchFamily="18" charset="0"/>
                <a:ea typeface="Calibri" panose="020F0502020204030204" pitchFamily="34" charset="0"/>
                <a:cs typeface="Times New Roman" panose="02020603050405020304" pitchFamily="18" charset="0"/>
              </a:rPr>
              <a:t> 5880.</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37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a:t>
            </a:r>
            <a:endParaRPr lang="es-ES" b="1" dirty="0"/>
          </a:p>
        </p:txBody>
      </p:sp>
      <p:graphicFrame>
        <p:nvGraphicFramePr>
          <p:cNvPr id="3" name="Diagrama 2"/>
          <p:cNvGraphicFramePr/>
          <p:nvPr>
            <p:extLst>
              <p:ext uri="{D42A27DB-BD31-4B8C-83A1-F6EECF244321}">
                <p14:modId xmlns:p14="http://schemas.microsoft.com/office/powerpoint/2010/main" val="3610767346"/>
              </p:ext>
            </p:extLst>
          </p:nvPr>
        </p:nvGraphicFramePr>
        <p:xfrm>
          <a:off x="1191940" y="1965960"/>
          <a:ext cx="9826580" cy="452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48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352" y="473122"/>
            <a:ext cx="9875520" cy="1356360"/>
          </a:xfrm>
        </p:spPr>
        <p:txBody>
          <a:bodyPr/>
          <a:lstStyle/>
          <a:p>
            <a:r>
              <a:rPr lang="es-ES" b="1" dirty="0" smtClean="0"/>
              <a:t>Marco Teórico (I) </a:t>
            </a:r>
            <a:br>
              <a:rPr lang="es-ES" b="1" dirty="0" smtClean="0"/>
            </a:br>
            <a:r>
              <a:rPr lang="es-ES" b="1" dirty="0" smtClean="0"/>
              <a:t>SIW (</a:t>
            </a:r>
            <a:r>
              <a:rPr lang="es-ES" b="1" dirty="0" err="1" smtClean="0"/>
              <a:t>Substrate</a:t>
            </a:r>
            <a:r>
              <a:rPr lang="es-ES" b="1" dirty="0" smtClean="0"/>
              <a:t> </a:t>
            </a:r>
            <a:r>
              <a:rPr lang="es-ES" b="1" dirty="0" err="1" smtClean="0"/>
              <a:t>Integrated</a:t>
            </a:r>
            <a:r>
              <a:rPr lang="es-ES" b="1" dirty="0" smtClean="0"/>
              <a:t> </a:t>
            </a:r>
            <a:r>
              <a:rPr lang="es-ES" b="1" dirty="0" err="1" smtClean="0"/>
              <a:t>Waveguide</a:t>
            </a:r>
            <a:r>
              <a:rPr lang="es-ES" b="1" dirty="0" smtClean="0"/>
              <a:t>)</a:t>
            </a:r>
            <a:endParaRPr lang="es-ES" b="1" dirty="0"/>
          </a:p>
        </p:txBody>
      </p:sp>
      <p:sp>
        <p:nvSpPr>
          <p:cNvPr id="4" name="Rectángulo 3"/>
          <p:cNvSpPr/>
          <p:nvPr/>
        </p:nvSpPr>
        <p:spPr>
          <a:xfrm>
            <a:off x="928048" y="2306970"/>
            <a:ext cx="9981290" cy="923330"/>
          </a:xfrm>
          <a:prstGeom prst="rect">
            <a:avLst/>
          </a:prstGeom>
        </p:spPr>
        <p:txBody>
          <a:bodyPr wrap="square">
            <a:spAutoFit/>
          </a:bodyPr>
          <a:lstStyle/>
          <a:p>
            <a:pPr algn="just"/>
            <a:r>
              <a:rPr lang="es-ES" dirty="0" smtClean="0"/>
              <a:t>Una guía </a:t>
            </a:r>
            <a:r>
              <a:rPr lang="es-ES" dirty="0"/>
              <a:t>de substrato integrado trabaja de manera similar que una guía de onda </a:t>
            </a:r>
            <a:r>
              <a:rPr lang="es-ES" dirty="0" smtClean="0"/>
              <a:t>rectangular rellena de material dieléctrico. La </a:t>
            </a:r>
            <a:r>
              <a:rPr lang="es-ES" dirty="0"/>
              <a:t>diferencia marcada es que las paredes metálicas son reemplazadas por dos conjuntos paralelos de vías metálicas.</a:t>
            </a:r>
          </a:p>
        </p:txBody>
      </p:sp>
      <p:pic>
        <p:nvPicPr>
          <p:cNvPr id="6" name="Imagen 5"/>
          <p:cNvPicPr/>
          <p:nvPr/>
        </p:nvPicPr>
        <p:blipFill rotWithShape="1">
          <a:blip r:embed="rId3"/>
          <a:srcRect l="15566"/>
          <a:stretch/>
        </p:blipFill>
        <p:spPr bwMode="auto">
          <a:xfrm>
            <a:off x="1129352" y="3491476"/>
            <a:ext cx="2542996" cy="2159416"/>
          </a:xfrm>
          <a:prstGeom prst="rect">
            <a:avLst/>
          </a:prstGeom>
          <a:ln>
            <a:noFill/>
          </a:ln>
          <a:extLst>
            <a:ext uri="{53640926-AAD7-44D8-BBD7-CCE9431645EC}">
              <a14:shadowObscured xmlns:a14="http://schemas.microsoft.com/office/drawing/2010/main"/>
            </a:ext>
          </a:extLst>
        </p:spPr>
      </p:pic>
      <p:pic>
        <p:nvPicPr>
          <p:cNvPr id="2050" name="Picture 2" descr="Resultado de imagen para guia de onda rectang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672" y="3685359"/>
            <a:ext cx="3413535" cy="17845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ubstrate integrated wave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531" y="3373408"/>
            <a:ext cx="3995584" cy="227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5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251" y="432620"/>
            <a:ext cx="9875520" cy="1356360"/>
          </a:xfrm>
        </p:spPr>
        <p:txBody>
          <a:bodyPr/>
          <a:lstStyle/>
          <a:p>
            <a:r>
              <a:rPr lang="es-ES" b="1" dirty="0"/>
              <a:t>Marco Teórico </a:t>
            </a:r>
            <a:r>
              <a:rPr lang="es-ES" b="1" dirty="0" smtClean="0"/>
              <a:t>(II) </a:t>
            </a:r>
            <a:br>
              <a:rPr lang="es-ES" b="1" dirty="0" smtClean="0"/>
            </a:br>
            <a:r>
              <a:rPr lang="es-ES" b="1" dirty="0" smtClean="0"/>
              <a:t>Modos de Propagación</a:t>
            </a:r>
            <a:endParaRPr lang="es-ES" dirty="0"/>
          </a:p>
        </p:txBody>
      </p:sp>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91" y="2390701"/>
            <a:ext cx="5050606" cy="286374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p:nvPr/>
        </p:nvPicPr>
        <p:blipFill>
          <a:blip r:embed="rId4"/>
          <a:stretch>
            <a:fillRect/>
          </a:stretch>
        </p:blipFill>
        <p:spPr>
          <a:xfrm>
            <a:off x="7205036" y="3589285"/>
            <a:ext cx="3377379" cy="1941415"/>
          </a:xfrm>
          <a:prstGeom prst="rect">
            <a:avLst/>
          </a:prstGeom>
        </p:spPr>
      </p:pic>
      <p:sp>
        <p:nvSpPr>
          <p:cNvPr id="5" name="CuadroTexto 4"/>
          <p:cNvSpPr txBox="1"/>
          <p:nvPr/>
        </p:nvSpPr>
        <p:spPr>
          <a:xfrm>
            <a:off x="7626392" y="5751871"/>
            <a:ext cx="3481466" cy="369332"/>
          </a:xfrm>
          <a:prstGeom prst="rect">
            <a:avLst/>
          </a:prstGeom>
          <a:noFill/>
        </p:spPr>
        <p:txBody>
          <a:bodyPr wrap="none" rtlCol="0">
            <a:spAutoFit/>
          </a:bodyPr>
          <a:lstStyle/>
          <a:p>
            <a:r>
              <a:rPr lang="es-ES" dirty="0" smtClean="0"/>
              <a:t>Corriente de Superficie Modo TE10</a:t>
            </a:r>
            <a:endParaRPr lang="es-ES" dirty="0"/>
          </a:p>
        </p:txBody>
      </p:sp>
      <p:sp>
        <p:nvSpPr>
          <p:cNvPr id="6" name="Rectángulo 5"/>
          <p:cNvSpPr/>
          <p:nvPr/>
        </p:nvSpPr>
        <p:spPr>
          <a:xfrm>
            <a:off x="7751752" y="1788980"/>
            <a:ext cx="2005780" cy="1477328"/>
          </a:xfrm>
          <a:prstGeom prst="rect">
            <a:avLst/>
          </a:prstGeom>
        </p:spPr>
        <p:txBody>
          <a:bodyPr wrap="square">
            <a:spAutoFit/>
          </a:bodyPr>
          <a:lstStyle/>
          <a:p>
            <a:pPr algn="just"/>
            <a:r>
              <a:rPr lang="es-ES" dirty="0" smtClean="0"/>
              <a:t>Modo </a:t>
            </a:r>
            <a:r>
              <a:rPr lang="es-ES" dirty="0"/>
              <a:t>dominante al igual que la guía de onda rectangular es el TE</a:t>
            </a:r>
            <a:r>
              <a:rPr lang="es-ES" baseline="-25000" dirty="0"/>
              <a:t>10</a:t>
            </a:r>
            <a:endParaRPr lang="es-ES" dirty="0"/>
          </a:p>
        </p:txBody>
      </p:sp>
    </p:spTree>
    <p:extLst>
      <p:ext uri="{BB962C8B-B14F-4D97-AF65-F5344CB8AC3E}">
        <p14:creationId xmlns:p14="http://schemas.microsoft.com/office/powerpoint/2010/main" val="2738849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6232" y="336052"/>
            <a:ext cx="9875520" cy="1356360"/>
          </a:xfrm>
        </p:spPr>
        <p:txBody>
          <a:bodyPr/>
          <a:lstStyle/>
          <a:p>
            <a:r>
              <a:rPr lang="es-ES" b="1" dirty="0" smtClean="0"/>
              <a:t>Marco Teórico (III)</a:t>
            </a:r>
            <a:br>
              <a:rPr lang="es-ES" b="1" dirty="0" smtClean="0"/>
            </a:br>
            <a:r>
              <a:rPr lang="es-ES" b="1" dirty="0" smtClean="0"/>
              <a:t>Fórmulas de diseño</a:t>
            </a:r>
            <a:endParaRPr lang="es-ES" b="1" dirty="0"/>
          </a:p>
        </p:txBody>
      </p:sp>
      <p:pic>
        <p:nvPicPr>
          <p:cNvPr id="4" name="Imagen 3"/>
          <p:cNvPicPr/>
          <p:nvPr/>
        </p:nvPicPr>
        <p:blipFill>
          <a:blip r:embed="rId2"/>
          <a:stretch>
            <a:fillRect/>
          </a:stretch>
        </p:blipFill>
        <p:spPr>
          <a:xfrm>
            <a:off x="851886" y="2117930"/>
            <a:ext cx="3652179" cy="2279548"/>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2698734" y="4969596"/>
                <a:ext cx="1213602" cy="8046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𝑑</m:t>
                      </m:r>
                      <m:r>
                        <a:rPr lang="es-ES" sz="2400" i="0">
                          <a:latin typeface="Cambria Math" panose="02040503050406030204" pitchFamily="18" charset="0"/>
                        </a:rPr>
                        <m:t>&lt; </m:t>
                      </m:r>
                      <m:f>
                        <m:fPr>
                          <m:ctrlPr>
                            <a:rPr lang="es-ES" sz="2400" i="1">
                              <a:latin typeface="Cambria Math" panose="02040503050406030204" pitchFamily="18" charset="0"/>
                            </a:rPr>
                          </m:ctrlPr>
                        </m:fPr>
                        <m:num>
                          <m:sSub>
                            <m:sSubPr>
                              <m:ctrlPr>
                                <a:rPr lang="es-ES" sz="2400" i="1">
                                  <a:latin typeface="Cambria Math" panose="02040503050406030204" pitchFamily="18" charset="0"/>
                                </a:rPr>
                              </m:ctrlPr>
                            </m:sSubPr>
                            <m:e>
                              <m:r>
                                <a:rPr lang="es-ES" sz="2400" i="1">
                                  <a:latin typeface="Cambria Math" panose="02040503050406030204" pitchFamily="18" charset="0"/>
                                </a:rPr>
                                <m:t>𝜆</m:t>
                              </m:r>
                            </m:e>
                            <m:sub>
                              <m:r>
                                <a:rPr lang="es-ES" sz="2400" i="1">
                                  <a:latin typeface="Cambria Math" panose="02040503050406030204" pitchFamily="18" charset="0"/>
                                </a:rPr>
                                <m:t>𝑔</m:t>
                              </m:r>
                            </m:sub>
                          </m:sSub>
                        </m:num>
                        <m:den>
                          <m:r>
                            <a:rPr lang="es-ES" sz="2400" i="0">
                              <a:latin typeface="Cambria Math" panose="02040503050406030204" pitchFamily="18" charset="0"/>
                            </a:rPr>
                            <m:t>5</m:t>
                          </m:r>
                        </m:den>
                      </m:f>
                    </m:oMath>
                  </m:oMathPara>
                </a14:m>
                <a:endParaRPr lang="es-ES" sz="2400" dirty="0"/>
              </a:p>
            </p:txBody>
          </p:sp>
        </mc:Choice>
        <mc:Fallback xmlns="">
          <p:sp>
            <p:nvSpPr>
              <p:cNvPr id="9" name="Rectángulo 8"/>
              <p:cNvSpPr>
                <a:spLocks noRot="1" noChangeAspect="1" noMove="1" noResize="1" noEditPoints="1" noAdjustHandles="1" noChangeArrowheads="1" noChangeShapeType="1" noTextEdit="1"/>
              </p:cNvSpPr>
              <p:nvPr/>
            </p:nvSpPr>
            <p:spPr>
              <a:xfrm>
                <a:off x="2698734" y="4969596"/>
                <a:ext cx="1213602" cy="804644"/>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402673" y="5187252"/>
                <a:ext cx="11802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𝑝</m:t>
                      </m:r>
                      <m:r>
                        <a:rPr lang="es-ES" sz="2400" i="0">
                          <a:latin typeface="Cambria Math" panose="02040503050406030204" pitchFamily="18" charset="0"/>
                        </a:rPr>
                        <m:t>≤2</m:t>
                      </m:r>
                      <m:r>
                        <a:rPr lang="es-ES" sz="2400" i="1">
                          <a:latin typeface="Cambria Math" panose="02040503050406030204" pitchFamily="18" charset="0"/>
                        </a:rPr>
                        <m:t>𝑑</m:t>
                      </m:r>
                    </m:oMath>
                  </m:oMathPara>
                </a14:m>
                <a:endParaRPr lang="es-ES" sz="2400" dirty="0"/>
              </a:p>
            </p:txBody>
          </p:sp>
        </mc:Choice>
        <mc:Fallback xmlns="">
          <p:sp>
            <p:nvSpPr>
              <p:cNvPr id="10" name="Rectángulo 9"/>
              <p:cNvSpPr>
                <a:spLocks noRot="1" noChangeAspect="1" noMove="1" noResize="1" noEditPoints="1" noAdjustHandles="1" noChangeArrowheads="1" noChangeShapeType="1" noTextEdit="1"/>
              </p:cNvSpPr>
              <p:nvPr/>
            </p:nvSpPr>
            <p:spPr>
              <a:xfrm>
                <a:off x="1402673" y="5187252"/>
                <a:ext cx="1180260" cy="461665"/>
              </a:xfrm>
              <a:prstGeom prst="rect">
                <a:avLst/>
              </a:prstGeom>
              <a:blipFill rotWithShape="0">
                <a:blip r:embed="rId4"/>
                <a:stretch>
                  <a:fillRect b="-9211"/>
                </a:stretch>
              </a:blipFill>
            </p:spPr>
            <p:txBody>
              <a:bodyPr/>
              <a:lstStyle/>
              <a:p>
                <a:r>
                  <a:rPr lang="es-ES">
                    <a:noFill/>
                  </a:rPr>
                  <a:t> </a:t>
                </a:r>
              </a:p>
            </p:txBody>
          </p:sp>
        </mc:Fallback>
      </mc:AlternateContent>
      <p:sp>
        <p:nvSpPr>
          <p:cNvPr id="11" name="CuadroTexto 10"/>
          <p:cNvSpPr txBox="1"/>
          <p:nvPr/>
        </p:nvSpPr>
        <p:spPr>
          <a:xfrm>
            <a:off x="1388471" y="4600264"/>
            <a:ext cx="2350708" cy="461665"/>
          </a:xfrm>
          <a:prstGeom prst="rect">
            <a:avLst/>
          </a:prstGeom>
          <a:noFill/>
        </p:spPr>
        <p:txBody>
          <a:bodyPr wrap="none" rtlCol="0">
            <a:spAutoFit/>
          </a:bodyPr>
          <a:lstStyle/>
          <a:p>
            <a:r>
              <a:rPr lang="es-ES" sz="2400" dirty="0" smtClean="0"/>
              <a:t>Reglas de Diseño</a:t>
            </a:r>
            <a:endParaRPr lang="es-ES" sz="2400" dirty="0"/>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4257903005"/>
                  </p:ext>
                </p:extLst>
              </p:nvPr>
            </p:nvGraphicFramePr>
            <p:xfrm>
              <a:off x="5014452" y="2117930"/>
              <a:ext cx="6533534" cy="3283839"/>
            </p:xfrm>
            <a:graphic>
              <a:graphicData uri="http://schemas.openxmlformats.org/drawingml/2006/table">
                <a:tbl>
                  <a:tblPr firstRow="1" bandRow="1">
                    <a:tableStyleId>{69CF1AB2-1976-4502-BF36-3FF5EA218861}</a:tableStyleId>
                  </a:tblPr>
                  <a:tblGrid>
                    <a:gridCol w="2389237"/>
                    <a:gridCol w="4144297"/>
                  </a:tblGrid>
                  <a:tr h="321514">
                    <a:tc>
                      <a:txBody>
                        <a:bodyPr/>
                        <a:lstStyle/>
                        <a:p>
                          <a:pPr marL="0" algn="l" defTabSz="914400" rtl="0" eaLnBrk="1" latinLnBrk="0" hangingPunct="1"/>
                          <a:r>
                            <a:rPr lang="es-ES" sz="1800" b="0" kern="1200" dirty="0" smtClean="0">
                              <a:solidFill>
                                <a:schemeClr val="dk1"/>
                              </a:solidFill>
                              <a:effectLst/>
                              <a:latin typeface="+mn-lt"/>
                              <a:ea typeface="+mn-ea"/>
                              <a:cs typeface="+mn-cs"/>
                            </a:rPr>
                            <a:t>Distancia central entre los arreglos de vías metálicas</a:t>
                          </a:r>
                          <a:endParaRPr lang="es-ES" sz="1800" b="0" kern="1200" dirty="0">
                            <a:solidFill>
                              <a:schemeClr val="dk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1800" b="1" i="1" kern="1200" smtClean="0">
                                        <a:solidFill>
                                          <a:schemeClr val="dk1"/>
                                        </a:solidFill>
                                        <a:effectLst/>
                                        <a:latin typeface="Cambria Math" panose="02040503050406030204" pitchFamily="18" charset="0"/>
                                        <a:ea typeface="+mn-ea"/>
                                        <a:cs typeface="+mn-cs"/>
                                      </a:rPr>
                                    </m:ctrlPr>
                                  </m:sSubPr>
                                  <m:e>
                                    <m:r>
                                      <a:rPr lang="es-ES" sz="1800" b="1" i="1" kern="1200">
                                        <a:solidFill>
                                          <a:schemeClr val="dk1"/>
                                        </a:solidFill>
                                        <a:effectLst/>
                                        <a:latin typeface="Cambria Math" panose="02040503050406030204" pitchFamily="18" charset="0"/>
                                        <a:ea typeface="+mn-ea"/>
                                        <a:cs typeface="+mn-cs"/>
                                      </a:rPr>
                                      <m:t>𝑎</m:t>
                                    </m:r>
                                  </m:e>
                                  <m:sub>
                                    <m:r>
                                      <a:rPr lang="es-ES" sz="1800" b="1" i="1" kern="1200">
                                        <a:solidFill>
                                          <a:schemeClr val="dk1"/>
                                        </a:solidFill>
                                        <a:effectLst/>
                                        <a:latin typeface="Cambria Math" panose="02040503050406030204" pitchFamily="18" charset="0"/>
                                        <a:ea typeface="+mn-ea"/>
                                        <a:cs typeface="+mn-cs"/>
                                      </a:rPr>
                                      <m:t>𝑟</m:t>
                                    </m:r>
                                  </m:sub>
                                </m:sSub>
                                <m:r>
                                  <a:rPr lang="es-ES" sz="1800" b="1" i="1" kern="1200">
                                    <a:solidFill>
                                      <a:schemeClr val="dk1"/>
                                    </a:solidFill>
                                    <a:effectLst/>
                                    <a:latin typeface="Cambria Math" panose="02040503050406030204" pitchFamily="18" charset="0"/>
                                    <a:ea typeface="+mn-ea"/>
                                    <a:cs typeface="+mn-cs"/>
                                  </a:rPr>
                                  <m:t>= </m:t>
                                </m:r>
                                <m:f>
                                  <m:fPr>
                                    <m:type m:val="lin"/>
                                    <m:ctrlPr>
                                      <a:rPr lang="es-ES" sz="1800" b="1" i="1" kern="1200">
                                        <a:solidFill>
                                          <a:schemeClr val="dk1"/>
                                        </a:solidFill>
                                        <a:effectLst/>
                                        <a:latin typeface="Cambria Math" panose="02040503050406030204" pitchFamily="18" charset="0"/>
                                        <a:ea typeface="+mn-ea"/>
                                        <a:cs typeface="+mn-cs"/>
                                      </a:rPr>
                                    </m:ctrlPr>
                                  </m:fPr>
                                  <m:num>
                                    <m:r>
                                      <a:rPr lang="es-ES" sz="1800" b="1" i="1" kern="1200">
                                        <a:solidFill>
                                          <a:schemeClr val="dk1"/>
                                        </a:solidFill>
                                        <a:effectLst/>
                                        <a:latin typeface="Cambria Math" panose="02040503050406030204" pitchFamily="18" charset="0"/>
                                        <a:ea typeface="+mn-ea"/>
                                        <a:cs typeface="+mn-cs"/>
                                      </a:rPr>
                                      <m:t>𝑎</m:t>
                                    </m:r>
                                  </m:num>
                                  <m:den>
                                    <m:rad>
                                      <m:radPr>
                                        <m:degHide m:val="on"/>
                                        <m:ctrlPr>
                                          <a:rPr lang="es-ES" sz="1800" b="1" i="1" kern="1200">
                                            <a:solidFill>
                                              <a:schemeClr val="dk1"/>
                                            </a:solidFill>
                                            <a:effectLst/>
                                            <a:latin typeface="Cambria Math" panose="02040503050406030204" pitchFamily="18" charset="0"/>
                                            <a:ea typeface="+mn-ea"/>
                                            <a:cs typeface="+mn-cs"/>
                                          </a:rPr>
                                        </m:ctrlPr>
                                      </m:radPr>
                                      <m:deg/>
                                      <m:e>
                                        <m:sSub>
                                          <m:sSubPr>
                                            <m:ctrlPr>
                                              <a:rPr lang="es-ES" sz="1800" b="1" i="1" kern="1200">
                                                <a:solidFill>
                                                  <a:schemeClr val="dk1"/>
                                                </a:solidFill>
                                                <a:effectLst/>
                                                <a:latin typeface="Cambria Math" panose="02040503050406030204" pitchFamily="18" charset="0"/>
                                                <a:ea typeface="+mn-ea"/>
                                                <a:cs typeface="+mn-cs"/>
                                              </a:rPr>
                                            </m:ctrlPr>
                                          </m:sSubPr>
                                          <m:e>
                                            <m:r>
                                              <a:rPr lang="es-ES" sz="1800" b="1" i="1" kern="1200">
                                                <a:solidFill>
                                                  <a:schemeClr val="dk1"/>
                                                </a:solidFill>
                                                <a:effectLst/>
                                                <a:latin typeface="Cambria Math" panose="02040503050406030204" pitchFamily="18" charset="0"/>
                                                <a:ea typeface="+mn-ea"/>
                                                <a:cs typeface="+mn-cs"/>
                                              </a:rPr>
                                              <m:t>𝜖</m:t>
                                            </m:r>
                                          </m:e>
                                          <m:sub>
                                            <m:r>
                                              <a:rPr lang="es-ES" sz="1800" b="1" i="1" kern="1200">
                                                <a:solidFill>
                                                  <a:schemeClr val="dk1"/>
                                                </a:solidFill>
                                                <a:effectLst/>
                                                <a:latin typeface="Cambria Math" panose="02040503050406030204" pitchFamily="18" charset="0"/>
                                                <a:ea typeface="+mn-ea"/>
                                                <a:cs typeface="+mn-cs"/>
                                              </a:rPr>
                                              <m:t>𝑟</m:t>
                                            </m:r>
                                          </m:sub>
                                        </m:sSub>
                                      </m:e>
                                    </m:rad>
                                  </m:den>
                                </m:f>
                              </m:oMath>
                            </m:oMathPara>
                          </a14:m>
                          <a:endParaRPr lang="es-ES" dirty="0"/>
                        </a:p>
                      </a:txBody>
                      <a:tcPr/>
                    </a:tc>
                  </a:tr>
                  <a:tr h="370840">
                    <a:tc>
                      <a:txBody>
                        <a:bodyPr/>
                        <a:lstStyle/>
                        <a:p>
                          <a:r>
                            <a:rPr lang="es-ES" sz="1800" kern="1200" dirty="0" smtClean="0">
                              <a:solidFill>
                                <a:schemeClr val="dk1"/>
                              </a:solidFill>
                              <a:effectLst/>
                              <a:latin typeface="+mn-lt"/>
                              <a:ea typeface="+mn-ea"/>
                              <a:cs typeface="+mn-cs"/>
                            </a:rPr>
                            <a:t>Anchura SIW </a:t>
                          </a:r>
                          <a:endParaRPr lang="es-E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1800" i="1" kern="1200" smtClean="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𝑎</m:t>
                                    </m:r>
                                  </m:e>
                                  <m:sub>
                                    <m:r>
                                      <a:rPr lang="es-ES" sz="1800" i="1" kern="1200">
                                        <a:solidFill>
                                          <a:schemeClr val="dk1"/>
                                        </a:solidFill>
                                        <a:effectLst/>
                                        <a:latin typeface="Cambria Math" panose="02040503050406030204" pitchFamily="18" charset="0"/>
                                        <a:ea typeface="+mn-ea"/>
                                        <a:cs typeface="+mn-cs"/>
                                      </a:rPr>
                                      <m:t>𝑠</m:t>
                                    </m:r>
                                  </m:sub>
                                </m:sSub>
                                <m:r>
                                  <a:rPr lang="es-ES" sz="1800" i="1" kern="1200">
                                    <a:solidFill>
                                      <a:schemeClr val="dk1"/>
                                    </a:solidFill>
                                    <a:effectLst/>
                                    <a:latin typeface="Cambria Math" panose="02040503050406030204" pitchFamily="18" charset="0"/>
                                    <a:ea typeface="+mn-ea"/>
                                    <a:cs typeface="+mn-cs"/>
                                  </a:rPr>
                                  <m:t>= </m:t>
                                </m:r>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𝑎</m:t>
                                    </m:r>
                                  </m:e>
                                  <m:sub>
                                    <m:r>
                                      <a:rPr lang="es-ES" sz="1800" i="1" kern="1200">
                                        <a:solidFill>
                                          <a:schemeClr val="dk1"/>
                                        </a:solidFill>
                                        <a:effectLst/>
                                        <a:latin typeface="Cambria Math" panose="02040503050406030204" pitchFamily="18" charset="0"/>
                                        <a:ea typeface="+mn-ea"/>
                                        <a:cs typeface="+mn-cs"/>
                                      </a:rPr>
                                      <m:t>𝑟</m:t>
                                    </m:r>
                                  </m:sub>
                                </m:sSub>
                                <m:r>
                                  <a:rPr lang="es-ES" sz="1800" i="1" kern="1200">
                                    <a:solidFill>
                                      <a:schemeClr val="dk1"/>
                                    </a:solidFill>
                                    <a:effectLst/>
                                    <a:latin typeface="Cambria Math" panose="02040503050406030204" pitchFamily="18" charset="0"/>
                                    <a:ea typeface="+mn-ea"/>
                                    <a:cs typeface="+mn-cs"/>
                                  </a:rPr>
                                  <m:t>+</m:t>
                                </m:r>
                                <m:f>
                                  <m:fPr>
                                    <m:ctrlPr>
                                      <a:rPr lang="es-ES" sz="1800" i="1" kern="1200">
                                        <a:solidFill>
                                          <a:schemeClr val="dk1"/>
                                        </a:solidFill>
                                        <a:effectLst/>
                                        <a:latin typeface="Cambria Math" panose="02040503050406030204" pitchFamily="18" charset="0"/>
                                        <a:ea typeface="+mn-ea"/>
                                        <a:cs typeface="+mn-cs"/>
                                      </a:rPr>
                                    </m:ctrlPr>
                                  </m:fPr>
                                  <m:num>
                                    <m:sSup>
                                      <m:sSupPr>
                                        <m:ctrlPr>
                                          <a:rPr lang="es-ES" sz="1800" i="1" kern="1200">
                                            <a:solidFill>
                                              <a:schemeClr val="dk1"/>
                                            </a:solidFill>
                                            <a:effectLst/>
                                            <a:latin typeface="Cambria Math" panose="02040503050406030204" pitchFamily="18" charset="0"/>
                                            <a:ea typeface="+mn-ea"/>
                                            <a:cs typeface="+mn-cs"/>
                                          </a:rPr>
                                        </m:ctrlPr>
                                      </m:sSupPr>
                                      <m:e>
                                        <m:r>
                                          <a:rPr lang="es-ES" sz="1800" i="1" kern="1200">
                                            <a:solidFill>
                                              <a:schemeClr val="dk1"/>
                                            </a:solidFill>
                                            <a:effectLst/>
                                            <a:latin typeface="Cambria Math" panose="02040503050406030204" pitchFamily="18" charset="0"/>
                                            <a:ea typeface="+mn-ea"/>
                                            <a:cs typeface="+mn-cs"/>
                                          </a:rPr>
                                          <m:t>𝑑</m:t>
                                        </m:r>
                                      </m:e>
                                      <m:sup>
                                        <m:r>
                                          <a:rPr lang="es-ES" sz="1800" i="1" kern="1200">
                                            <a:solidFill>
                                              <a:schemeClr val="dk1"/>
                                            </a:solidFill>
                                            <a:effectLst/>
                                            <a:latin typeface="Cambria Math" panose="02040503050406030204" pitchFamily="18" charset="0"/>
                                            <a:ea typeface="+mn-ea"/>
                                            <a:cs typeface="+mn-cs"/>
                                          </a:rPr>
                                          <m:t>2</m:t>
                                        </m:r>
                                      </m:sup>
                                    </m:sSup>
                                  </m:num>
                                  <m:den>
                                    <m:r>
                                      <a:rPr lang="es-ES" sz="1800" i="1" kern="1200">
                                        <a:solidFill>
                                          <a:schemeClr val="dk1"/>
                                        </a:solidFill>
                                        <a:effectLst/>
                                        <a:latin typeface="Cambria Math" panose="02040503050406030204" pitchFamily="18" charset="0"/>
                                        <a:ea typeface="+mn-ea"/>
                                        <a:cs typeface="+mn-cs"/>
                                      </a:rPr>
                                      <m:t>0.95 </m:t>
                                    </m:r>
                                    <m:r>
                                      <a:rPr lang="es-ES" sz="1800" i="1" kern="1200">
                                        <a:solidFill>
                                          <a:schemeClr val="dk1"/>
                                        </a:solidFill>
                                        <a:effectLst/>
                                        <a:latin typeface="Cambria Math" panose="02040503050406030204" pitchFamily="18" charset="0"/>
                                        <a:ea typeface="+mn-ea"/>
                                        <a:cs typeface="+mn-cs"/>
                                      </a:rPr>
                                      <m:t>𝑝</m:t>
                                    </m:r>
                                  </m:den>
                                </m:f>
                              </m:oMath>
                            </m:oMathPara>
                          </a14:m>
                          <a:endParaRPr lang="es-ES" dirty="0"/>
                        </a:p>
                      </a:txBody>
                      <a:tcPr/>
                    </a:tc>
                  </a:tr>
                  <a:tr h="370840">
                    <a:tc>
                      <a:txBody>
                        <a:bodyPr/>
                        <a:lstStyle/>
                        <a:p>
                          <a:r>
                            <a:rPr lang="es-ES" dirty="0" smtClean="0"/>
                            <a:t>Frecuencia de corte Modo TE10</a:t>
                          </a:r>
                          <a:endParaRPr lang="es-E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1800" i="1" kern="1200" smtClean="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𝑓𝑐</m:t>
                                    </m:r>
                                  </m:e>
                                  <m:sub>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𝑆𝐼𝑊</m:t>
                                        </m:r>
                                      </m:e>
                                      <m:sub>
                                        <m:r>
                                          <a:rPr lang="es-ES" sz="1800" i="1" kern="1200">
                                            <a:solidFill>
                                              <a:schemeClr val="dk1"/>
                                            </a:solidFill>
                                            <a:effectLst/>
                                            <a:latin typeface="Cambria Math" panose="02040503050406030204" pitchFamily="18" charset="0"/>
                                            <a:ea typeface="+mn-ea"/>
                                            <a:cs typeface="+mn-cs"/>
                                          </a:rPr>
                                          <m:t>10</m:t>
                                        </m:r>
                                      </m:sub>
                                    </m:sSub>
                                  </m:sub>
                                </m:sSub>
                                <m:r>
                                  <a:rPr lang="es-ES" sz="1800" i="1" kern="1200">
                                    <a:solidFill>
                                      <a:schemeClr val="dk1"/>
                                    </a:solidFill>
                                    <a:effectLst/>
                                    <a:latin typeface="Cambria Math" panose="02040503050406030204" pitchFamily="18" charset="0"/>
                                    <a:ea typeface="+mn-ea"/>
                                    <a:cs typeface="+mn-cs"/>
                                  </a:rPr>
                                  <m:t>= </m:t>
                                </m:r>
                                <m:f>
                                  <m:fPr>
                                    <m:ctrlPr>
                                      <a:rPr lang="es-ES" sz="1800" i="1" kern="1200">
                                        <a:solidFill>
                                          <a:schemeClr val="dk1"/>
                                        </a:solidFill>
                                        <a:effectLst/>
                                        <a:latin typeface="Cambria Math" panose="02040503050406030204" pitchFamily="18" charset="0"/>
                                        <a:ea typeface="+mn-ea"/>
                                        <a:cs typeface="+mn-cs"/>
                                      </a:rPr>
                                    </m:ctrlPr>
                                  </m:fPr>
                                  <m:num>
                                    <m:r>
                                      <a:rPr lang="es-ES" sz="1800" i="1" kern="1200">
                                        <a:solidFill>
                                          <a:schemeClr val="dk1"/>
                                        </a:solidFill>
                                        <a:effectLst/>
                                        <a:latin typeface="Cambria Math" panose="02040503050406030204" pitchFamily="18" charset="0"/>
                                        <a:ea typeface="+mn-ea"/>
                                        <a:cs typeface="+mn-cs"/>
                                      </a:rPr>
                                      <m:t>𝑐</m:t>
                                    </m:r>
                                  </m:num>
                                  <m:den>
                                    <m:r>
                                      <a:rPr lang="es-ES" sz="1800" i="1" kern="1200">
                                        <a:solidFill>
                                          <a:schemeClr val="dk1"/>
                                        </a:solidFill>
                                        <a:effectLst/>
                                        <a:latin typeface="Cambria Math" panose="02040503050406030204" pitchFamily="18" charset="0"/>
                                        <a:ea typeface="+mn-ea"/>
                                        <a:cs typeface="+mn-cs"/>
                                      </a:rPr>
                                      <m:t>2</m:t>
                                    </m:r>
                                    <m:rad>
                                      <m:radPr>
                                        <m:degHide m:val="on"/>
                                        <m:ctrlPr>
                                          <a:rPr lang="es-ES" sz="1800" i="1" kern="1200">
                                            <a:solidFill>
                                              <a:schemeClr val="dk1"/>
                                            </a:solidFill>
                                            <a:effectLst/>
                                            <a:latin typeface="Cambria Math" panose="02040503050406030204" pitchFamily="18" charset="0"/>
                                            <a:ea typeface="+mn-ea"/>
                                            <a:cs typeface="+mn-cs"/>
                                          </a:rPr>
                                        </m:ctrlPr>
                                      </m:radPr>
                                      <m:deg/>
                                      <m:e>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𝜖</m:t>
                                            </m:r>
                                          </m:e>
                                          <m:sub>
                                            <m:r>
                                              <a:rPr lang="es-ES" sz="1800" i="1" kern="1200">
                                                <a:solidFill>
                                                  <a:schemeClr val="dk1"/>
                                                </a:solidFill>
                                                <a:effectLst/>
                                                <a:latin typeface="Cambria Math" panose="02040503050406030204" pitchFamily="18" charset="0"/>
                                                <a:ea typeface="+mn-ea"/>
                                                <a:cs typeface="+mn-cs"/>
                                              </a:rPr>
                                              <m:t>𝑟</m:t>
                                            </m:r>
                                          </m:sub>
                                        </m:sSub>
                                      </m:e>
                                    </m:rad>
                                  </m:den>
                                </m:f>
                                <m:sSup>
                                  <m:sSupPr>
                                    <m:ctrlPr>
                                      <a:rPr lang="es-ES" sz="1800" i="1" kern="1200">
                                        <a:solidFill>
                                          <a:schemeClr val="dk1"/>
                                        </a:solidFill>
                                        <a:effectLst/>
                                        <a:latin typeface="Cambria Math" panose="02040503050406030204" pitchFamily="18" charset="0"/>
                                        <a:ea typeface="+mn-ea"/>
                                        <a:cs typeface="+mn-cs"/>
                                      </a:rPr>
                                    </m:ctrlPr>
                                  </m:sSupPr>
                                  <m:e>
                                    <m:d>
                                      <m:dPr>
                                        <m:ctrlPr>
                                          <a:rPr lang="es-ES" sz="1800" i="1" kern="1200">
                                            <a:solidFill>
                                              <a:schemeClr val="dk1"/>
                                            </a:solidFill>
                                            <a:effectLst/>
                                            <a:latin typeface="Cambria Math" panose="02040503050406030204" pitchFamily="18" charset="0"/>
                                            <a:ea typeface="+mn-ea"/>
                                            <a:cs typeface="+mn-cs"/>
                                          </a:rPr>
                                        </m:ctrlPr>
                                      </m:dPr>
                                      <m:e>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𝑎</m:t>
                                            </m:r>
                                          </m:e>
                                          <m:sub>
                                            <m:r>
                                              <a:rPr lang="es-ES" sz="1800" i="1" kern="1200">
                                                <a:solidFill>
                                                  <a:schemeClr val="dk1"/>
                                                </a:solidFill>
                                                <a:effectLst/>
                                                <a:latin typeface="Cambria Math" panose="02040503050406030204" pitchFamily="18" charset="0"/>
                                                <a:ea typeface="+mn-ea"/>
                                                <a:cs typeface="+mn-cs"/>
                                              </a:rPr>
                                              <m:t>𝑠</m:t>
                                            </m:r>
                                          </m:sub>
                                        </m:sSub>
                                        <m:r>
                                          <a:rPr lang="es-ES" sz="1800" i="1" kern="1200">
                                            <a:solidFill>
                                              <a:schemeClr val="dk1"/>
                                            </a:solidFill>
                                            <a:effectLst/>
                                            <a:latin typeface="Cambria Math" panose="02040503050406030204" pitchFamily="18" charset="0"/>
                                            <a:ea typeface="+mn-ea"/>
                                            <a:cs typeface="+mn-cs"/>
                                          </a:rPr>
                                          <m:t>−</m:t>
                                        </m:r>
                                        <m:f>
                                          <m:fPr>
                                            <m:ctrlPr>
                                              <a:rPr lang="es-ES" sz="1800" i="1" kern="1200">
                                                <a:solidFill>
                                                  <a:schemeClr val="dk1"/>
                                                </a:solidFill>
                                                <a:effectLst/>
                                                <a:latin typeface="Cambria Math" panose="02040503050406030204" pitchFamily="18" charset="0"/>
                                                <a:ea typeface="+mn-ea"/>
                                                <a:cs typeface="+mn-cs"/>
                                              </a:rPr>
                                            </m:ctrlPr>
                                          </m:fPr>
                                          <m:num>
                                            <m:sSup>
                                              <m:sSupPr>
                                                <m:ctrlPr>
                                                  <a:rPr lang="es-ES" sz="1800" i="1" kern="1200">
                                                    <a:solidFill>
                                                      <a:schemeClr val="dk1"/>
                                                    </a:solidFill>
                                                    <a:effectLst/>
                                                    <a:latin typeface="Cambria Math" panose="02040503050406030204" pitchFamily="18" charset="0"/>
                                                    <a:ea typeface="+mn-ea"/>
                                                    <a:cs typeface="+mn-cs"/>
                                                  </a:rPr>
                                                </m:ctrlPr>
                                              </m:sSupPr>
                                              <m:e>
                                                <m:r>
                                                  <a:rPr lang="es-ES" sz="1800" i="1" kern="1200">
                                                    <a:solidFill>
                                                      <a:schemeClr val="dk1"/>
                                                    </a:solidFill>
                                                    <a:effectLst/>
                                                    <a:latin typeface="Cambria Math" panose="02040503050406030204" pitchFamily="18" charset="0"/>
                                                    <a:ea typeface="+mn-ea"/>
                                                    <a:cs typeface="+mn-cs"/>
                                                  </a:rPr>
                                                  <m:t>𝑑</m:t>
                                                </m:r>
                                              </m:e>
                                              <m:sup>
                                                <m:r>
                                                  <a:rPr lang="es-ES" sz="1800" i="1" kern="1200">
                                                    <a:solidFill>
                                                      <a:schemeClr val="dk1"/>
                                                    </a:solidFill>
                                                    <a:effectLst/>
                                                    <a:latin typeface="Cambria Math" panose="02040503050406030204" pitchFamily="18" charset="0"/>
                                                    <a:ea typeface="+mn-ea"/>
                                                    <a:cs typeface="+mn-cs"/>
                                                  </a:rPr>
                                                  <m:t>2</m:t>
                                                </m:r>
                                              </m:sup>
                                            </m:sSup>
                                          </m:num>
                                          <m:den>
                                            <m:r>
                                              <a:rPr lang="es-ES" sz="1800" i="1" kern="1200">
                                                <a:solidFill>
                                                  <a:schemeClr val="dk1"/>
                                                </a:solidFill>
                                                <a:effectLst/>
                                                <a:latin typeface="Cambria Math" panose="02040503050406030204" pitchFamily="18" charset="0"/>
                                                <a:ea typeface="+mn-ea"/>
                                                <a:cs typeface="+mn-cs"/>
                                              </a:rPr>
                                              <m:t>0.95 </m:t>
                                            </m:r>
                                            <m:r>
                                              <a:rPr lang="es-ES" sz="1800" i="1" kern="1200">
                                                <a:solidFill>
                                                  <a:schemeClr val="dk1"/>
                                                </a:solidFill>
                                                <a:effectLst/>
                                                <a:latin typeface="Cambria Math" panose="02040503050406030204" pitchFamily="18" charset="0"/>
                                                <a:ea typeface="+mn-ea"/>
                                                <a:cs typeface="+mn-cs"/>
                                              </a:rPr>
                                              <m:t>𝑝</m:t>
                                            </m:r>
                                          </m:den>
                                        </m:f>
                                      </m:e>
                                    </m:d>
                                  </m:e>
                                  <m:sup>
                                    <m:r>
                                      <a:rPr lang="es-ES" sz="1800" i="1" kern="1200">
                                        <a:solidFill>
                                          <a:schemeClr val="dk1"/>
                                        </a:solidFill>
                                        <a:effectLst/>
                                        <a:latin typeface="Cambria Math" panose="02040503050406030204" pitchFamily="18" charset="0"/>
                                        <a:ea typeface="+mn-ea"/>
                                        <a:cs typeface="+mn-cs"/>
                                      </a:rPr>
                                      <m:t>−1</m:t>
                                    </m:r>
                                  </m:sup>
                                </m:sSup>
                              </m:oMath>
                            </m:oMathPara>
                          </a14:m>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Frecuencia de corte Modo TE20</a:t>
                          </a:r>
                        </a:p>
                        <a:p>
                          <a:endParaRPr lang="es-E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1800" i="1" kern="1200" smtClean="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𝑓𝑐</m:t>
                                    </m:r>
                                  </m:e>
                                  <m:sub>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𝑆𝐼𝑊</m:t>
                                        </m:r>
                                      </m:e>
                                      <m:sub>
                                        <m:r>
                                          <a:rPr lang="es-ES" sz="1800" i="1" kern="1200">
                                            <a:solidFill>
                                              <a:schemeClr val="dk1"/>
                                            </a:solidFill>
                                            <a:effectLst/>
                                            <a:latin typeface="Cambria Math" panose="02040503050406030204" pitchFamily="18" charset="0"/>
                                            <a:ea typeface="+mn-ea"/>
                                            <a:cs typeface="+mn-cs"/>
                                          </a:rPr>
                                          <m:t>20</m:t>
                                        </m:r>
                                      </m:sub>
                                    </m:sSub>
                                  </m:sub>
                                </m:sSub>
                                <m:r>
                                  <a:rPr lang="es-ES" sz="1800" i="1" kern="1200">
                                    <a:solidFill>
                                      <a:schemeClr val="dk1"/>
                                    </a:solidFill>
                                    <a:effectLst/>
                                    <a:latin typeface="Cambria Math" panose="02040503050406030204" pitchFamily="18" charset="0"/>
                                    <a:ea typeface="+mn-ea"/>
                                    <a:cs typeface="+mn-cs"/>
                                  </a:rPr>
                                  <m:t>= </m:t>
                                </m:r>
                                <m:f>
                                  <m:fPr>
                                    <m:ctrlPr>
                                      <a:rPr lang="es-ES" sz="1800" i="1" kern="1200">
                                        <a:solidFill>
                                          <a:schemeClr val="dk1"/>
                                        </a:solidFill>
                                        <a:effectLst/>
                                        <a:latin typeface="Cambria Math" panose="02040503050406030204" pitchFamily="18" charset="0"/>
                                        <a:ea typeface="+mn-ea"/>
                                        <a:cs typeface="+mn-cs"/>
                                      </a:rPr>
                                    </m:ctrlPr>
                                  </m:fPr>
                                  <m:num>
                                    <m:r>
                                      <a:rPr lang="es-ES" sz="1800" i="1" kern="1200">
                                        <a:solidFill>
                                          <a:schemeClr val="dk1"/>
                                        </a:solidFill>
                                        <a:effectLst/>
                                        <a:latin typeface="Cambria Math" panose="02040503050406030204" pitchFamily="18" charset="0"/>
                                        <a:ea typeface="+mn-ea"/>
                                        <a:cs typeface="+mn-cs"/>
                                      </a:rPr>
                                      <m:t>𝑐</m:t>
                                    </m:r>
                                  </m:num>
                                  <m:den>
                                    <m:rad>
                                      <m:radPr>
                                        <m:degHide m:val="on"/>
                                        <m:ctrlPr>
                                          <a:rPr lang="es-ES" sz="1800" i="1" kern="1200">
                                            <a:solidFill>
                                              <a:schemeClr val="dk1"/>
                                            </a:solidFill>
                                            <a:effectLst/>
                                            <a:latin typeface="Cambria Math" panose="02040503050406030204" pitchFamily="18" charset="0"/>
                                            <a:ea typeface="+mn-ea"/>
                                            <a:cs typeface="+mn-cs"/>
                                          </a:rPr>
                                        </m:ctrlPr>
                                      </m:radPr>
                                      <m:deg/>
                                      <m:e>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𝜖</m:t>
                                            </m:r>
                                          </m:e>
                                          <m:sub>
                                            <m:r>
                                              <a:rPr lang="es-ES" sz="1800" i="1" kern="1200">
                                                <a:solidFill>
                                                  <a:schemeClr val="dk1"/>
                                                </a:solidFill>
                                                <a:effectLst/>
                                                <a:latin typeface="Cambria Math" panose="02040503050406030204" pitchFamily="18" charset="0"/>
                                                <a:ea typeface="+mn-ea"/>
                                                <a:cs typeface="+mn-cs"/>
                                              </a:rPr>
                                              <m:t>𝑟</m:t>
                                            </m:r>
                                          </m:sub>
                                        </m:sSub>
                                      </m:e>
                                    </m:rad>
                                  </m:den>
                                </m:f>
                                <m:sSup>
                                  <m:sSupPr>
                                    <m:ctrlPr>
                                      <a:rPr lang="es-ES" sz="1800" i="1" kern="1200">
                                        <a:solidFill>
                                          <a:schemeClr val="dk1"/>
                                        </a:solidFill>
                                        <a:effectLst/>
                                        <a:latin typeface="Cambria Math" panose="02040503050406030204" pitchFamily="18" charset="0"/>
                                        <a:ea typeface="+mn-ea"/>
                                        <a:cs typeface="+mn-cs"/>
                                      </a:rPr>
                                    </m:ctrlPr>
                                  </m:sSupPr>
                                  <m:e>
                                    <m:d>
                                      <m:dPr>
                                        <m:ctrlPr>
                                          <a:rPr lang="es-ES" sz="1800" i="1" kern="1200">
                                            <a:solidFill>
                                              <a:schemeClr val="dk1"/>
                                            </a:solidFill>
                                            <a:effectLst/>
                                            <a:latin typeface="Cambria Math" panose="02040503050406030204" pitchFamily="18" charset="0"/>
                                            <a:ea typeface="+mn-ea"/>
                                            <a:cs typeface="+mn-cs"/>
                                          </a:rPr>
                                        </m:ctrlPr>
                                      </m:dPr>
                                      <m:e>
                                        <m:sSub>
                                          <m:sSubPr>
                                            <m:ctrlPr>
                                              <a:rPr lang="es-ES" sz="1800" i="1" kern="1200">
                                                <a:solidFill>
                                                  <a:schemeClr val="dk1"/>
                                                </a:solidFill>
                                                <a:effectLst/>
                                                <a:latin typeface="Cambria Math" panose="02040503050406030204" pitchFamily="18" charset="0"/>
                                                <a:ea typeface="+mn-ea"/>
                                                <a:cs typeface="+mn-cs"/>
                                              </a:rPr>
                                            </m:ctrlPr>
                                          </m:sSubPr>
                                          <m:e>
                                            <m:r>
                                              <a:rPr lang="es-ES" sz="1800" i="1" kern="1200">
                                                <a:solidFill>
                                                  <a:schemeClr val="dk1"/>
                                                </a:solidFill>
                                                <a:effectLst/>
                                                <a:latin typeface="Cambria Math" panose="02040503050406030204" pitchFamily="18" charset="0"/>
                                                <a:ea typeface="+mn-ea"/>
                                                <a:cs typeface="+mn-cs"/>
                                              </a:rPr>
                                              <m:t>𝑎</m:t>
                                            </m:r>
                                          </m:e>
                                          <m:sub>
                                            <m:r>
                                              <a:rPr lang="es-ES" sz="1800" i="1" kern="1200">
                                                <a:solidFill>
                                                  <a:schemeClr val="dk1"/>
                                                </a:solidFill>
                                                <a:effectLst/>
                                                <a:latin typeface="Cambria Math" panose="02040503050406030204" pitchFamily="18" charset="0"/>
                                                <a:ea typeface="+mn-ea"/>
                                                <a:cs typeface="+mn-cs"/>
                                              </a:rPr>
                                              <m:t>𝑠</m:t>
                                            </m:r>
                                          </m:sub>
                                        </m:sSub>
                                        <m:r>
                                          <a:rPr lang="es-ES" sz="1800" i="1" kern="1200">
                                            <a:solidFill>
                                              <a:schemeClr val="dk1"/>
                                            </a:solidFill>
                                            <a:effectLst/>
                                            <a:latin typeface="Cambria Math" panose="02040503050406030204" pitchFamily="18" charset="0"/>
                                            <a:ea typeface="+mn-ea"/>
                                            <a:cs typeface="+mn-cs"/>
                                          </a:rPr>
                                          <m:t>−</m:t>
                                        </m:r>
                                        <m:f>
                                          <m:fPr>
                                            <m:ctrlPr>
                                              <a:rPr lang="es-ES" sz="1800" i="1" kern="1200">
                                                <a:solidFill>
                                                  <a:schemeClr val="dk1"/>
                                                </a:solidFill>
                                                <a:effectLst/>
                                                <a:latin typeface="Cambria Math" panose="02040503050406030204" pitchFamily="18" charset="0"/>
                                                <a:ea typeface="+mn-ea"/>
                                                <a:cs typeface="+mn-cs"/>
                                              </a:rPr>
                                            </m:ctrlPr>
                                          </m:fPr>
                                          <m:num>
                                            <m:sSup>
                                              <m:sSupPr>
                                                <m:ctrlPr>
                                                  <a:rPr lang="es-ES" sz="1800" i="1" kern="1200">
                                                    <a:solidFill>
                                                      <a:schemeClr val="dk1"/>
                                                    </a:solidFill>
                                                    <a:effectLst/>
                                                    <a:latin typeface="Cambria Math" panose="02040503050406030204" pitchFamily="18" charset="0"/>
                                                    <a:ea typeface="+mn-ea"/>
                                                    <a:cs typeface="+mn-cs"/>
                                                  </a:rPr>
                                                </m:ctrlPr>
                                              </m:sSupPr>
                                              <m:e>
                                                <m:r>
                                                  <a:rPr lang="es-ES" sz="1800" i="1" kern="1200">
                                                    <a:solidFill>
                                                      <a:schemeClr val="dk1"/>
                                                    </a:solidFill>
                                                    <a:effectLst/>
                                                    <a:latin typeface="Cambria Math" panose="02040503050406030204" pitchFamily="18" charset="0"/>
                                                    <a:ea typeface="+mn-ea"/>
                                                    <a:cs typeface="+mn-cs"/>
                                                  </a:rPr>
                                                  <m:t>𝑑</m:t>
                                                </m:r>
                                              </m:e>
                                              <m:sup>
                                                <m:r>
                                                  <a:rPr lang="es-ES" sz="1800" i="1" kern="1200">
                                                    <a:solidFill>
                                                      <a:schemeClr val="dk1"/>
                                                    </a:solidFill>
                                                    <a:effectLst/>
                                                    <a:latin typeface="Cambria Math" panose="02040503050406030204" pitchFamily="18" charset="0"/>
                                                    <a:ea typeface="+mn-ea"/>
                                                    <a:cs typeface="+mn-cs"/>
                                                  </a:rPr>
                                                  <m:t>2</m:t>
                                                </m:r>
                                              </m:sup>
                                            </m:sSup>
                                          </m:num>
                                          <m:den>
                                            <m:r>
                                              <a:rPr lang="es-ES" sz="1800" i="1" kern="1200">
                                                <a:solidFill>
                                                  <a:schemeClr val="dk1"/>
                                                </a:solidFill>
                                                <a:effectLst/>
                                                <a:latin typeface="Cambria Math" panose="02040503050406030204" pitchFamily="18" charset="0"/>
                                                <a:ea typeface="+mn-ea"/>
                                                <a:cs typeface="+mn-cs"/>
                                              </a:rPr>
                                              <m:t>1.1 </m:t>
                                            </m:r>
                                            <m:r>
                                              <a:rPr lang="es-ES" sz="1800" i="1" kern="1200">
                                                <a:solidFill>
                                                  <a:schemeClr val="dk1"/>
                                                </a:solidFill>
                                                <a:effectLst/>
                                                <a:latin typeface="Cambria Math" panose="02040503050406030204" pitchFamily="18" charset="0"/>
                                                <a:ea typeface="+mn-ea"/>
                                                <a:cs typeface="+mn-cs"/>
                                              </a:rPr>
                                              <m:t>𝑝</m:t>
                                            </m:r>
                                          </m:den>
                                        </m:f>
                                        <m:r>
                                          <a:rPr lang="es-ES" sz="1800" i="1" kern="1200">
                                            <a:solidFill>
                                              <a:schemeClr val="dk1"/>
                                            </a:solidFill>
                                            <a:effectLst/>
                                            <a:latin typeface="Cambria Math" panose="02040503050406030204" pitchFamily="18" charset="0"/>
                                            <a:ea typeface="+mn-ea"/>
                                            <a:cs typeface="+mn-cs"/>
                                          </a:rPr>
                                          <m:t>−</m:t>
                                        </m:r>
                                        <m:f>
                                          <m:fPr>
                                            <m:ctrlPr>
                                              <a:rPr lang="es-ES" sz="1800" i="1" kern="1200">
                                                <a:solidFill>
                                                  <a:schemeClr val="dk1"/>
                                                </a:solidFill>
                                                <a:effectLst/>
                                                <a:latin typeface="Cambria Math" panose="02040503050406030204" pitchFamily="18" charset="0"/>
                                                <a:ea typeface="+mn-ea"/>
                                                <a:cs typeface="+mn-cs"/>
                                              </a:rPr>
                                            </m:ctrlPr>
                                          </m:fPr>
                                          <m:num>
                                            <m:sSup>
                                              <m:sSupPr>
                                                <m:ctrlPr>
                                                  <a:rPr lang="es-ES" sz="1800" i="1" kern="1200">
                                                    <a:solidFill>
                                                      <a:schemeClr val="dk1"/>
                                                    </a:solidFill>
                                                    <a:effectLst/>
                                                    <a:latin typeface="Cambria Math" panose="02040503050406030204" pitchFamily="18" charset="0"/>
                                                    <a:ea typeface="+mn-ea"/>
                                                    <a:cs typeface="+mn-cs"/>
                                                  </a:rPr>
                                                </m:ctrlPr>
                                              </m:sSupPr>
                                              <m:e>
                                                <m:r>
                                                  <a:rPr lang="es-ES" sz="1800" i="1" kern="1200">
                                                    <a:solidFill>
                                                      <a:schemeClr val="dk1"/>
                                                    </a:solidFill>
                                                    <a:effectLst/>
                                                    <a:latin typeface="Cambria Math" panose="02040503050406030204" pitchFamily="18" charset="0"/>
                                                    <a:ea typeface="+mn-ea"/>
                                                    <a:cs typeface="+mn-cs"/>
                                                  </a:rPr>
                                                  <m:t>𝑑</m:t>
                                                </m:r>
                                              </m:e>
                                              <m:sup>
                                                <m:r>
                                                  <a:rPr lang="es-ES" sz="1800" i="1" kern="1200">
                                                    <a:solidFill>
                                                      <a:schemeClr val="dk1"/>
                                                    </a:solidFill>
                                                    <a:effectLst/>
                                                    <a:latin typeface="Cambria Math" panose="02040503050406030204" pitchFamily="18" charset="0"/>
                                                    <a:ea typeface="+mn-ea"/>
                                                    <a:cs typeface="+mn-cs"/>
                                                  </a:rPr>
                                                  <m:t>3</m:t>
                                                </m:r>
                                              </m:sup>
                                            </m:sSup>
                                          </m:num>
                                          <m:den>
                                            <m:r>
                                              <a:rPr lang="es-ES" sz="1800" i="1" kern="1200">
                                                <a:solidFill>
                                                  <a:schemeClr val="dk1"/>
                                                </a:solidFill>
                                                <a:effectLst/>
                                                <a:latin typeface="Cambria Math" panose="02040503050406030204" pitchFamily="18" charset="0"/>
                                                <a:ea typeface="+mn-ea"/>
                                                <a:cs typeface="+mn-cs"/>
                                              </a:rPr>
                                              <m:t>6.6 </m:t>
                                            </m:r>
                                            <m:sSup>
                                              <m:sSupPr>
                                                <m:ctrlPr>
                                                  <a:rPr lang="es-ES" sz="1800" i="1" kern="1200">
                                                    <a:solidFill>
                                                      <a:schemeClr val="dk1"/>
                                                    </a:solidFill>
                                                    <a:effectLst/>
                                                    <a:latin typeface="Cambria Math" panose="02040503050406030204" pitchFamily="18" charset="0"/>
                                                    <a:ea typeface="+mn-ea"/>
                                                    <a:cs typeface="+mn-cs"/>
                                                  </a:rPr>
                                                </m:ctrlPr>
                                              </m:sSupPr>
                                              <m:e>
                                                <m:r>
                                                  <a:rPr lang="es-ES" sz="1800" i="1" kern="1200">
                                                    <a:solidFill>
                                                      <a:schemeClr val="dk1"/>
                                                    </a:solidFill>
                                                    <a:effectLst/>
                                                    <a:latin typeface="Cambria Math" panose="02040503050406030204" pitchFamily="18" charset="0"/>
                                                    <a:ea typeface="+mn-ea"/>
                                                    <a:cs typeface="+mn-cs"/>
                                                  </a:rPr>
                                                  <m:t>𝑝</m:t>
                                                </m:r>
                                              </m:e>
                                              <m:sup>
                                                <m:r>
                                                  <a:rPr lang="es-ES" sz="1800" i="1" kern="1200">
                                                    <a:solidFill>
                                                      <a:schemeClr val="dk1"/>
                                                    </a:solidFill>
                                                    <a:effectLst/>
                                                    <a:latin typeface="Cambria Math" panose="02040503050406030204" pitchFamily="18" charset="0"/>
                                                    <a:ea typeface="+mn-ea"/>
                                                    <a:cs typeface="+mn-cs"/>
                                                  </a:rPr>
                                                  <m:t>2</m:t>
                                                </m:r>
                                              </m:sup>
                                            </m:sSup>
                                          </m:den>
                                        </m:f>
                                      </m:e>
                                    </m:d>
                                  </m:e>
                                  <m:sup>
                                    <m:r>
                                      <a:rPr lang="es-ES" sz="1800" i="1" kern="1200">
                                        <a:solidFill>
                                          <a:schemeClr val="dk1"/>
                                        </a:solidFill>
                                        <a:effectLst/>
                                        <a:latin typeface="Cambria Math" panose="02040503050406030204" pitchFamily="18" charset="0"/>
                                        <a:ea typeface="+mn-ea"/>
                                        <a:cs typeface="+mn-cs"/>
                                      </a:rPr>
                                      <m:t>−1</m:t>
                                    </m:r>
                                  </m:sup>
                                </m:sSup>
                              </m:oMath>
                            </m:oMathPara>
                          </a14:m>
                          <a:endParaRPr lang="es-ES" dirty="0"/>
                        </a:p>
                      </a:txBody>
                      <a:tcPr/>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4257903005"/>
                  </p:ext>
                </p:extLst>
              </p:nvPr>
            </p:nvGraphicFramePr>
            <p:xfrm>
              <a:off x="5014452" y="2117930"/>
              <a:ext cx="6533534" cy="3410014"/>
            </p:xfrm>
            <a:graphic>
              <a:graphicData uri="http://schemas.openxmlformats.org/drawingml/2006/table">
                <a:tbl>
                  <a:tblPr firstRow="1" bandRow="1">
                    <a:tableStyleId>{69CF1AB2-1976-4502-BF36-3FF5EA218861}</a:tableStyleId>
                  </a:tblPr>
                  <a:tblGrid>
                    <a:gridCol w="2389237"/>
                    <a:gridCol w="4144297"/>
                  </a:tblGrid>
                  <a:tr h="914400">
                    <a:tc>
                      <a:txBody>
                        <a:bodyPr/>
                        <a:lstStyle/>
                        <a:p>
                          <a:pPr marL="0" algn="l" defTabSz="914400" rtl="0" eaLnBrk="1" latinLnBrk="0" hangingPunct="1"/>
                          <a:r>
                            <a:rPr lang="es-ES" sz="1800" b="0" kern="1200" dirty="0" smtClean="0">
                              <a:solidFill>
                                <a:schemeClr val="dk1"/>
                              </a:solidFill>
                              <a:effectLst/>
                              <a:latin typeface="+mn-lt"/>
                              <a:ea typeface="+mn-ea"/>
                              <a:cs typeface="+mn-cs"/>
                            </a:rPr>
                            <a:t>Distancia central entre los arreglos de vías metálicas</a:t>
                          </a:r>
                          <a:endParaRPr lang="es-ES" sz="1800" b="0" kern="1200" dirty="0">
                            <a:solidFill>
                              <a:schemeClr val="dk1"/>
                            </a:solidFill>
                            <a:effectLst/>
                            <a:latin typeface="+mn-lt"/>
                            <a:ea typeface="+mn-ea"/>
                            <a:cs typeface="+mn-cs"/>
                          </a:endParaRPr>
                        </a:p>
                      </a:txBody>
                      <a:tcPr/>
                    </a:tc>
                    <a:tc>
                      <a:txBody>
                        <a:bodyPr/>
                        <a:lstStyle/>
                        <a:p>
                          <a:endParaRPr lang="es-ES"/>
                        </a:p>
                      </a:txBody>
                      <a:tcPr>
                        <a:blipFill rotWithShape="0">
                          <a:blip r:embed="rId5"/>
                          <a:stretch>
                            <a:fillRect l="-57709" t="-47333" r="-294" b="-274667"/>
                          </a:stretch>
                        </a:blipFill>
                      </a:tcPr>
                    </a:tc>
                  </a:tr>
                  <a:tr h="719646">
                    <a:tc>
                      <a:txBody>
                        <a:bodyPr/>
                        <a:lstStyle/>
                        <a:p>
                          <a:r>
                            <a:rPr lang="es-ES" sz="1800" kern="1200" dirty="0" smtClean="0">
                              <a:solidFill>
                                <a:schemeClr val="dk1"/>
                              </a:solidFill>
                              <a:effectLst/>
                              <a:latin typeface="+mn-lt"/>
                              <a:ea typeface="+mn-ea"/>
                              <a:cs typeface="+mn-cs"/>
                            </a:rPr>
                            <a:t>Anchura SIW </a:t>
                          </a:r>
                          <a:endParaRPr lang="es-ES" dirty="0"/>
                        </a:p>
                      </a:txBody>
                      <a:tcPr/>
                    </a:tc>
                    <a:tc>
                      <a:txBody>
                        <a:bodyPr/>
                        <a:lstStyle/>
                        <a:p>
                          <a:endParaRPr lang="es-ES"/>
                        </a:p>
                      </a:txBody>
                      <a:tcPr>
                        <a:blipFill rotWithShape="0">
                          <a:blip r:embed="rId5"/>
                          <a:stretch>
                            <a:fillRect l="-57709" t="-187288" r="-294" b="-249153"/>
                          </a:stretch>
                        </a:blipFill>
                      </a:tcPr>
                    </a:tc>
                  </a:tr>
                  <a:tr h="861568">
                    <a:tc>
                      <a:txBody>
                        <a:bodyPr/>
                        <a:lstStyle/>
                        <a:p>
                          <a:r>
                            <a:rPr lang="es-ES" dirty="0" smtClean="0"/>
                            <a:t>Frecuencia de corte Modo TE10</a:t>
                          </a:r>
                          <a:endParaRPr lang="es-ES" dirty="0"/>
                        </a:p>
                      </a:txBody>
                      <a:tcPr/>
                    </a:tc>
                    <a:tc>
                      <a:txBody>
                        <a:bodyPr/>
                        <a:lstStyle/>
                        <a:p>
                          <a:endParaRPr lang="es-ES"/>
                        </a:p>
                      </a:txBody>
                      <a:tcPr>
                        <a:blipFill rotWithShape="0">
                          <a:blip r:embed="rId5"/>
                          <a:stretch>
                            <a:fillRect l="-57709" t="-238732" r="-294" b="-107042"/>
                          </a:stretch>
                        </a:blipFill>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Frecuencia de corte Modo TE20</a:t>
                          </a:r>
                        </a:p>
                        <a:p>
                          <a:endParaRPr lang="es-ES" dirty="0"/>
                        </a:p>
                      </a:txBody>
                      <a:tcPr/>
                    </a:tc>
                    <a:tc>
                      <a:txBody>
                        <a:bodyPr/>
                        <a:lstStyle/>
                        <a:p>
                          <a:endParaRPr lang="es-ES"/>
                        </a:p>
                      </a:txBody>
                      <a:tcPr>
                        <a:blipFill rotWithShape="0">
                          <a:blip r:embed="rId5"/>
                          <a:stretch>
                            <a:fillRect l="-57709" t="-320667" r="-294" b="-1333"/>
                          </a:stretch>
                        </a:blipFill>
                      </a:tcPr>
                    </a:tc>
                  </a:tr>
                </a:tbl>
              </a:graphicData>
            </a:graphic>
          </p:graphicFrame>
        </mc:Fallback>
      </mc:AlternateContent>
    </p:spTree>
    <p:extLst>
      <p:ext uri="{BB962C8B-B14F-4D97-AF65-F5344CB8AC3E}">
        <p14:creationId xmlns:p14="http://schemas.microsoft.com/office/powerpoint/2010/main" val="246311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344130"/>
            <a:ext cx="9875520" cy="1356360"/>
          </a:xfrm>
        </p:spPr>
        <p:txBody>
          <a:bodyPr/>
          <a:lstStyle/>
          <a:p>
            <a:r>
              <a:rPr lang="es-ES" b="1" dirty="0"/>
              <a:t>Marco Teórico </a:t>
            </a:r>
            <a:r>
              <a:rPr lang="es-ES" b="1" dirty="0" smtClean="0"/>
              <a:t>(IV)</a:t>
            </a:r>
            <a:br>
              <a:rPr lang="es-ES" b="1" dirty="0" smtClean="0"/>
            </a:br>
            <a:r>
              <a:rPr lang="es-ES" b="1" dirty="0" smtClean="0"/>
              <a:t>Combinador/Divisor Radial</a:t>
            </a:r>
            <a:endParaRPr lang="es-ES" dirty="0"/>
          </a:p>
        </p:txBody>
      </p:sp>
      <p:pic>
        <p:nvPicPr>
          <p:cNvPr id="6" name="Imagen 5"/>
          <p:cNvPicPr/>
          <p:nvPr/>
        </p:nvPicPr>
        <p:blipFill>
          <a:blip r:embed="rId3"/>
          <a:stretch>
            <a:fillRect/>
          </a:stretch>
        </p:blipFill>
        <p:spPr>
          <a:xfrm>
            <a:off x="7818276" y="2010205"/>
            <a:ext cx="3881044" cy="2753523"/>
          </a:xfrm>
          <a:prstGeom prst="rect">
            <a:avLst/>
          </a:prstGeom>
        </p:spPr>
      </p:pic>
      <p:graphicFrame>
        <p:nvGraphicFramePr>
          <p:cNvPr id="7" name="Diagrama 6"/>
          <p:cNvGraphicFramePr/>
          <p:nvPr>
            <p:extLst>
              <p:ext uri="{D42A27DB-BD31-4B8C-83A1-F6EECF244321}">
                <p14:modId xmlns:p14="http://schemas.microsoft.com/office/powerpoint/2010/main" val="3620244885"/>
              </p:ext>
            </p:extLst>
          </p:nvPr>
        </p:nvGraphicFramePr>
        <p:xfrm>
          <a:off x="-1197" y="1439196"/>
          <a:ext cx="7891584" cy="4103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p:cNvSpPr/>
          <p:nvPr/>
        </p:nvSpPr>
        <p:spPr>
          <a:xfrm>
            <a:off x="688258" y="5563051"/>
            <a:ext cx="10668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Al distribuir todo la  energía hacia el centro, la distancia recorrida por la onda electromagnética es corta, por lo tanto existe menores pérdidas entre los puertos de entrada y </a:t>
            </a:r>
            <a:r>
              <a:rPr lang="es-ES" dirty="0" smtClean="0"/>
              <a:t>salida.</a:t>
            </a:r>
            <a:endParaRPr lang="es-ES" dirty="0"/>
          </a:p>
        </p:txBody>
      </p:sp>
    </p:spTree>
    <p:extLst>
      <p:ext uri="{BB962C8B-B14F-4D97-AF65-F5344CB8AC3E}">
        <p14:creationId xmlns:p14="http://schemas.microsoft.com/office/powerpoint/2010/main" val="692388232"/>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2312</TotalTime>
  <Words>2288</Words>
  <Application>Microsoft Office PowerPoint</Application>
  <PresentationFormat>Panorámica</PresentationFormat>
  <Paragraphs>384</Paragraphs>
  <Slides>46</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Cambria Math</vt:lpstr>
      <vt:lpstr>Corbel</vt:lpstr>
      <vt:lpstr>Symbol</vt:lpstr>
      <vt:lpstr>Times New Roman</vt:lpstr>
      <vt:lpstr>Base</vt:lpstr>
      <vt:lpstr>Análisis, Diseño e Implementación de Divisores Radiales de N Puertos en la banda Ku utilizando tecnología SIW (Substrate Integrated Waveguide)</vt:lpstr>
      <vt:lpstr>Temario</vt:lpstr>
      <vt:lpstr>Antecedentes</vt:lpstr>
      <vt:lpstr>Justificación e Importancia</vt:lpstr>
      <vt:lpstr>Objetivos</vt:lpstr>
      <vt:lpstr>Marco Teórico (I)  SIW (Substrate Integrated Waveguide)</vt:lpstr>
      <vt:lpstr>Marco Teórico (II)  Modos de Propagación</vt:lpstr>
      <vt:lpstr>Marco Teórico (III) Fórmulas de diseño</vt:lpstr>
      <vt:lpstr>Marco Teórico (IV) Combinador/Divisor Radial</vt:lpstr>
      <vt:lpstr>Marco Teórico (IV) Matriz de Scattering</vt:lpstr>
      <vt:lpstr>Diseño (I)</vt:lpstr>
      <vt:lpstr>Diseño (II)  Guía de onda Rectangular (SIW)</vt:lpstr>
      <vt:lpstr>Diseño (III) Guía de onda Rectangular (SIW)</vt:lpstr>
      <vt:lpstr>Diseño (IV) Guía de onda Rectangular (SIW)</vt:lpstr>
      <vt:lpstr>Diseño (V) Divisor Radial de 10 Puertos (SIW)</vt:lpstr>
      <vt:lpstr>Diseño (VI) Conector SMA Puerto de entrada</vt:lpstr>
      <vt:lpstr>Diseño (VII) Divisor Radial de 10 puertos (SIW)</vt:lpstr>
      <vt:lpstr>Diseño(VII) Transiciones</vt:lpstr>
      <vt:lpstr>Diseño(VIII) Transiciones</vt:lpstr>
      <vt:lpstr>Diseño(IX) Diseño Divisor Radial 10 Puertos (SIW)</vt:lpstr>
      <vt:lpstr>Diseño(X) Diseño Divisor Radial 10 Puertos (SIW)</vt:lpstr>
      <vt:lpstr>Resultados (I) Divisor Radial 10 Puertos (SIW)</vt:lpstr>
      <vt:lpstr>Resultados (II) Divisor Radial 10 Puertos (SIW)</vt:lpstr>
      <vt:lpstr>Resultados (III) Divisor Radial 10 Puertos (SIW)</vt:lpstr>
      <vt:lpstr>Resultados (IV) Divisor Radial 10 Puertos (SIW)</vt:lpstr>
      <vt:lpstr>Resultados (V) Divisor Radial 8 Puertos (SIW)</vt:lpstr>
      <vt:lpstr>Resultados (VI) Divisor Radial 8 Puertos (SIW)</vt:lpstr>
      <vt:lpstr>Resultados (VII) Divisor Radial 8 Puertos (SIW)</vt:lpstr>
      <vt:lpstr>Resultados (VIII) Divisor Radial 8 Puertos (SIW)</vt:lpstr>
      <vt:lpstr>Resultados (IX) Divisor Radial 8 Puertos (SIW)</vt:lpstr>
      <vt:lpstr>Resultados (X) Divisor Radial 8 Puertos (SIW)</vt:lpstr>
      <vt:lpstr>Resultados (XI) Divisor Radial 8 Puertos (SIW)</vt:lpstr>
      <vt:lpstr>Resultados (XII) Divisor Radial 8 Puertos (SIW)</vt:lpstr>
      <vt:lpstr>Resultados (XIII) Divisor Radial 8 Puertos (SIW)</vt:lpstr>
      <vt:lpstr>Resultados (XIV) Guía rectangular en SIW (RT Duroid 5880)</vt:lpstr>
      <vt:lpstr>Resultados (XV) Divisor Radial 8 puertos SIW (RT Duroid 5880)</vt:lpstr>
      <vt:lpstr>Resultados (XV) Divisor Radial 8 puertos SIW (RT Duroid 5880)</vt:lpstr>
      <vt:lpstr>Resultados (XVI) Divisor Radial 8 puertos SIW (RT Duroid 5880)</vt:lpstr>
      <vt:lpstr>Resultados (XVII) Divisor Radial 8 puertos SIW (RT Duroid 5880)</vt:lpstr>
      <vt:lpstr>Resultados (XVIII) Divisor Radial 8 puertos SIW (RT Duroid 5880)</vt:lpstr>
      <vt:lpstr>Resultados (XVIII) Divisor Radial 8 puertos SIW (RT Duroid 5880)</vt:lpstr>
      <vt:lpstr>Resultados (XVIII) Divisor Radial 8 puertos SIW (RT Duroid 5880)</vt:lpstr>
      <vt:lpstr>Resultados (XIX) Divisor Radial 8 puertos SIW (RT Duroid 5880)</vt:lpstr>
      <vt:lpstr>Conclusiones (I)</vt:lpstr>
      <vt:lpstr>Conclusiones (II)</vt:lpstr>
      <vt:lpstr>Conclusiones (III)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Divisor Radial N Puertos</dc:title>
  <dc:creator>DIEGOL</dc:creator>
  <cp:lastModifiedBy>Felipe</cp:lastModifiedBy>
  <cp:revision>170</cp:revision>
  <dcterms:created xsi:type="dcterms:W3CDTF">2017-06-06T16:26:30Z</dcterms:created>
  <dcterms:modified xsi:type="dcterms:W3CDTF">2017-11-28T00:26:27Z</dcterms:modified>
</cp:coreProperties>
</file>