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1"/>
  </p:notesMasterIdLst>
  <p:handoutMasterIdLst>
    <p:handoutMasterId r:id="rId72"/>
  </p:handoutMasterIdLst>
  <p:sldIdLst>
    <p:sldId id="308" r:id="rId2"/>
    <p:sldId id="458" r:id="rId3"/>
    <p:sldId id="460" r:id="rId4"/>
    <p:sldId id="459" r:id="rId5"/>
    <p:sldId id="461" r:id="rId6"/>
    <p:sldId id="462" r:id="rId7"/>
    <p:sldId id="464" r:id="rId8"/>
    <p:sldId id="465" r:id="rId9"/>
    <p:sldId id="466" r:id="rId10"/>
    <p:sldId id="467" r:id="rId11"/>
    <p:sldId id="463" r:id="rId12"/>
    <p:sldId id="468" r:id="rId13"/>
    <p:sldId id="469" r:id="rId14"/>
    <p:sldId id="470" r:id="rId15"/>
    <p:sldId id="517" r:id="rId16"/>
    <p:sldId id="471" r:id="rId17"/>
    <p:sldId id="472" r:id="rId18"/>
    <p:sldId id="473" r:id="rId19"/>
    <p:sldId id="474" r:id="rId20"/>
    <p:sldId id="475" r:id="rId21"/>
    <p:sldId id="519" r:id="rId22"/>
    <p:sldId id="520" r:id="rId23"/>
    <p:sldId id="477" r:id="rId24"/>
    <p:sldId id="478" r:id="rId25"/>
    <p:sldId id="479" r:id="rId26"/>
    <p:sldId id="521" r:id="rId27"/>
    <p:sldId id="480" r:id="rId28"/>
    <p:sldId id="481" r:id="rId29"/>
    <p:sldId id="482" r:id="rId30"/>
    <p:sldId id="483" r:id="rId31"/>
    <p:sldId id="484" r:id="rId32"/>
    <p:sldId id="485" r:id="rId33"/>
    <p:sldId id="486" r:id="rId34"/>
    <p:sldId id="488" r:id="rId35"/>
    <p:sldId id="487" r:id="rId36"/>
    <p:sldId id="489" r:id="rId37"/>
    <p:sldId id="522" r:id="rId38"/>
    <p:sldId id="490" r:id="rId39"/>
    <p:sldId id="493" r:id="rId40"/>
    <p:sldId id="494" r:id="rId41"/>
    <p:sldId id="495" r:id="rId42"/>
    <p:sldId id="496" r:id="rId43"/>
    <p:sldId id="497" r:id="rId44"/>
    <p:sldId id="498" r:id="rId45"/>
    <p:sldId id="499" r:id="rId46"/>
    <p:sldId id="500" r:id="rId47"/>
    <p:sldId id="501" r:id="rId48"/>
    <p:sldId id="502" r:id="rId49"/>
    <p:sldId id="503" r:id="rId50"/>
    <p:sldId id="504" r:id="rId51"/>
    <p:sldId id="505" r:id="rId52"/>
    <p:sldId id="506" r:id="rId53"/>
    <p:sldId id="507" r:id="rId54"/>
    <p:sldId id="508" r:id="rId55"/>
    <p:sldId id="509" r:id="rId56"/>
    <p:sldId id="510" r:id="rId57"/>
    <p:sldId id="524" r:id="rId58"/>
    <p:sldId id="525" r:id="rId59"/>
    <p:sldId id="526" r:id="rId60"/>
    <p:sldId id="527" r:id="rId61"/>
    <p:sldId id="528" r:id="rId62"/>
    <p:sldId id="529" r:id="rId63"/>
    <p:sldId id="530" r:id="rId64"/>
    <p:sldId id="511" r:id="rId65"/>
    <p:sldId id="513" r:id="rId66"/>
    <p:sldId id="514" r:id="rId67"/>
    <p:sldId id="515" r:id="rId68"/>
    <p:sldId id="516" r:id="rId69"/>
    <p:sldId id="361" r:id="rId70"/>
  </p:sldIdLst>
  <p:sldSz cx="9144000" cy="6858000" type="screen4x3"/>
  <p:notesSz cx="6858000" cy="9144000"/>
  <p:custDataLst>
    <p:tags r:id="rId7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son segovia" initials="es" lastIdx="40" clrIdx="0">
    <p:extLst/>
  </p:cmAuthor>
  <p:cmAuthor id="2" name="Andrea" initials="A" lastIdx="3" clrIdx="1">
    <p:extLst/>
  </p:cmAuthor>
  <p:cmAuthor id="3" name="Luis" initials="L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7" autoAdjust="0"/>
    <p:restoredTop sz="93238" autoAdjust="0"/>
  </p:normalViewPr>
  <p:slideViewPr>
    <p:cSldViewPr>
      <p:cViewPr>
        <p:scale>
          <a:sx n="68" d="100"/>
          <a:sy n="68" d="100"/>
        </p:scale>
        <p:origin x="-1464" y="-114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0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gs" Target="tags/tag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olgerCevallos\Documents\GraficasResultado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olgerCevallos\Documents\GraficasResultado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olgerCevallos\Documents\GraficasResultad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s-EC" sz="1400"/>
              <a:t>Señal</a:t>
            </a:r>
            <a:r>
              <a:rPr lang="es-EC" sz="1400" baseline="0"/>
              <a:t> de sensores ultrasónicos al detectar obstáculo frontal</a:t>
            </a:r>
            <a:endParaRPr lang="es-EC" sz="140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Sensor Frontal</c:v>
                </c:pt>
              </c:strCache>
            </c:strRef>
          </c:tx>
          <c:spPr>
            <a:ln w="38100">
              <a:prstDash val="dashDot"/>
            </a:ln>
          </c:spPr>
          <c:marker>
            <c:symbol val="none"/>
          </c:marker>
          <c:cat>
            <c:numRef>
              <c:f>Sheet1!$E$4:$E$14</c:f>
              <c:numCache>
                <c:formatCode>General</c:formatCode>
                <c:ptCount val="11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</c:numCache>
            </c:numRef>
          </c:cat>
          <c:val>
            <c:numRef>
              <c:f>Sheet1!$B$4:$B$14</c:f>
              <c:numCache>
                <c:formatCode>General</c:formatCode>
                <c:ptCount val="11"/>
                <c:pt idx="0">
                  <c:v>124</c:v>
                </c:pt>
                <c:pt idx="1">
                  <c:v>124</c:v>
                </c:pt>
                <c:pt idx="2">
                  <c:v>124</c:v>
                </c:pt>
                <c:pt idx="3">
                  <c:v>127</c:v>
                </c:pt>
                <c:pt idx="4">
                  <c:v>122</c:v>
                </c:pt>
                <c:pt idx="5">
                  <c:v>124</c:v>
                </c:pt>
                <c:pt idx="6">
                  <c:v>124</c:v>
                </c:pt>
                <c:pt idx="7">
                  <c:v>124</c:v>
                </c:pt>
                <c:pt idx="8">
                  <c:v>96</c:v>
                </c:pt>
                <c:pt idx="9">
                  <c:v>91</c:v>
                </c:pt>
                <c:pt idx="10">
                  <c:v>91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Sensor Inferior</c:v>
                </c:pt>
              </c:strCache>
            </c:strRef>
          </c:tx>
          <c:spPr>
            <a:ln w="38100">
              <a:prstDash val="lgDash"/>
            </a:ln>
          </c:spPr>
          <c:marker>
            <c:symbol val="none"/>
          </c:marker>
          <c:val>
            <c:numRef>
              <c:f>Sheet1!$C$4:$C$14</c:f>
              <c:numCache>
                <c:formatCode>General</c:formatCode>
                <c:ptCount val="11"/>
                <c:pt idx="0">
                  <c:v>127</c:v>
                </c:pt>
                <c:pt idx="1">
                  <c:v>129</c:v>
                </c:pt>
                <c:pt idx="2">
                  <c:v>127</c:v>
                </c:pt>
                <c:pt idx="3">
                  <c:v>127</c:v>
                </c:pt>
                <c:pt idx="4">
                  <c:v>127</c:v>
                </c:pt>
                <c:pt idx="5">
                  <c:v>129</c:v>
                </c:pt>
                <c:pt idx="6">
                  <c:v>127</c:v>
                </c:pt>
                <c:pt idx="7">
                  <c:v>127</c:v>
                </c:pt>
                <c:pt idx="8">
                  <c:v>96</c:v>
                </c:pt>
                <c:pt idx="9">
                  <c:v>91</c:v>
                </c:pt>
                <c:pt idx="10">
                  <c:v>91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Sheet1!$D$3</c:f>
              <c:strCache>
                <c:ptCount val="1"/>
                <c:pt idx="0">
                  <c:v>Sensor Superior</c:v>
                </c:pt>
              </c:strCache>
            </c:strRef>
          </c:tx>
          <c:spPr>
            <a:ln w="38100"/>
          </c:spPr>
          <c:marker>
            <c:symbol val="none"/>
          </c:marker>
          <c:val>
            <c:numRef>
              <c:f>Sheet1!$D$4:$D$14</c:f>
              <c:numCache>
                <c:formatCode>General</c:formatCode>
                <c:ptCount val="11"/>
                <c:pt idx="0">
                  <c:v>149</c:v>
                </c:pt>
                <c:pt idx="1">
                  <c:v>149</c:v>
                </c:pt>
                <c:pt idx="2">
                  <c:v>139</c:v>
                </c:pt>
                <c:pt idx="3">
                  <c:v>149</c:v>
                </c:pt>
                <c:pt idx="4">
                  <c:v>139</c:v>
                </c:pt>
                <c:pt idx="5">
                  <c:v>139</c:v>
                </c:pt>
                <c:pt idx="6">
                  <c:v>139</c:v>
                </c:pt>
                <c:pt idx="7">
                  <c:v>129</c:v>
                </c:pt>
                <c:pt idx="8">
                  <c:v>99</c:v>
                </c:pt>
                <c:pt idx="9">
                  <c:v>99</c:v>
                </c:pt>
                <c:pt idx="10">
                  <c:v>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7207296"/>
        <c:axId val="147209216"/>
      </c:lineChart>
      <c:catAx>
        <c:axId val="1472072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Tiempo</a:t>
                </a:r>
                <a:r>
                  <a:rPr lang="es-EC" baseline="0"/>
                  <a:t> (seg)</a:t>
                </a:r>
                <a:endParaRPr lang="es-EC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47209216"/>
        <c:crosses val="autoZero"/>
        <c:auto val="1"/>
        <c:lblAlgn val="ctr"/>
        <c:lblOffset val="100"/>
        <c:noMultiLvlLbl val="0"/>
      </c:catAx>
      <c:valAx>
        <c:axId val="1472092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Distancia (cm)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472072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es-EC" sz="1400" b="1" i="0" baseline="0">
                <a:effectLst/>
              </a:rPr>
              <a:t>Señal de sensores ultrasónicos al detectar obstáculo inferior</a:t>
            </a:r>
            <a:endParaRPr lang="es-EC" sz="1400">
              <a:effectLst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Sensor Frontal</c:v>
                </c:pt>
              </c:strCache>
            </c:strRef>
          </c:tx>
          <c:spPr>
            <a:ln w="38100">
              <a:prstDash val="dashDot"/>
            </a:ln>
          </c:spPr>
          <c:marker>
            <c:symbol val="none"/>
          </c:marker>
          <c:cat>
            <c:numRef>
              <c:f>Sheet1!$E$22:$E$32</c:f>
              <c:numCache>
                <c:formatCode>General</c:formatCode>
                <c:ptCount val="11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</c:numCache>
            </c:numRef>
          </c:cat>
          <c:val>
            <c:numRef>
              <c:f>Sheet1!$B$22:$B$32</c:f>
              <c:numCache>
                <c:formatCode>General</c:formatCode>
                <c:ptCount val="11"/>
                <c:pt idx="0">
                  <c:v>124</c:v>
                </c:pt>
                <c:pt idx="1">
                  <c:v>124</c:v>
                </c:pt>
                <c:pt idx="2">
                  <c:v>124</c:v>
                </c:pt>
                <c:pt idx="3">
                  <c:v>127</c:v>
                </c:pt>
                <c:pt idx="4">
                  <c:v>122</c:v>
                </c:pt>
                <c:pt idx="5">
                  <c:v>124</c:v>
                </c:pt>
                <c:pt idx="6">
                  <c:v>124</c:v>
                </c:pt>
                <c:pt idx="7">
                  <c:v>121</c:v>
                </c:pt>
                <c:pt idx="8">
                  <c:v>114</c:v>
                </c:pt>
                <c:pt idx="9">
                  <c:v>114</c:v>
                </c:pt>
                <c:pt idx="10">
                  <c:v>114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Sensor Inferior</c:v>
                </c:pt>
              </c:strCache>
            </c:strRef>
          </c:tx>
          <c:spPr>
            <a:ln w="38100">
              <a:prstDash val="dash"/>
            </a:ln>
          </c:spPr>
          <c:marker>
            <c:symbol val="none"/>
          </c:marker>
          <c:cat>
            <c:numRef>
              <c:f>Sheet1!$E$22:$E$32</c:f>
              <c:numCache>
                <c:formatCode>General</c:formatCode>
                <c:ptCount val="11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</c:numCache>
            </c:numRef>
          </c:cat>
          <c:val>
            <c:numRef>
              <c:f>Sheet1!$C$22:$C$32</c:f>
              <c:numCache>
                <c:formatCode>General</c:formatCode>
                <c:ptCount val="11"/>
                <c:pt idx="0">
                  <c:v>127</c:v>
                </c:pt>
                <c:pt idx="1">
                  <c:v>129</c:v>
                </c:pt>
                <c:pt idx="2">
                  <c:v>127</c:v>
                </c:pt>
                <c:pt idx="3">
                  <c:v>127</c:v>
                </c:pt>
                <c:pt idx="4">
                  <c:v>127</c:v>
                </c:pt>
                <c:pt idx="5">
                  <c:v>129</c:v>
                </c:pt>
                <c:pt idx="6">
                  <c:v>127</c:v>
                </c:pt>
                <c:pt idx="7">
                  <c:v>109</c:v>
                </c:pt>
                <c:pt idx="8">
                  <c:v>106</c:v>
                </c:pt>
                <c:pt idx="9">
                  <c:v>104</c:v>
                </c:pt>
                <c:pt idx="10">
                  <c:v>106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Sheet1!$D$3</c:f>
              <c:strCache>
                <c:ptCount val="1"/>
                <c:pt idx="0">
                  <c:v>Sensor Superior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Sheet1!$E$22:$E$32</c:f>
              <c:numCache>
                <c:formatCode>General</c:formatCode>
                <c:ptCount val="11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</c:numCache>
            </c:numRef>
          </c:cat>
          <c:val>
            <c:numRef>
              <c:f>Sheet1!$D$22:$D$32</c:f>
              <c:numCache>
                <c:formatCode>General</c:formatCode>
                <c:ptCount val="11"/>
                <c:pt idx="0">
                  <c:v>149</c:v>
                </c:pt>
                <c:pt idx="1">
                  <c:v>149</c:v>
                </c:pt>
                <c:pt idx="2">
                  <c:v>139</c:v>
                </c:pt>
                <c:pt idx="3">
                  <c:v>149</c:v>
                </c:pt>
                <c:pt idx="4">
                  <c:v>139</c:v>
                </c:pt>
                <c:pt idx="5">
                  <c:v>139</c:v>
                </c:pt>
                <c:pt idx="6">
                  <c:v>139</c:v>
                </c:pt>
                <c:pt idx="7">
                  <c:v>129</c:v>
                </c:pt>
                <c:pt idx="8">
                  <c:v>137</c:v>
                </c:pt>
                <c:pt idx="9">
                  <c:v>149</c:v>
                </c:pt>
                <c:pt idx="10">
                  <c:v>149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7652992"/>
        <c:axId val="147654912"/>
      </c:lineChart>
      <c:catAx>
        <c:axId val="1476529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Tiempo</a:t>
                </a:r>
                <a:r>
                  <a:rPr lang="es-EC" baseline="0"/>
                  <a:t> (seg)</a:t>
                </a:r>
                <a:endParaRPr lang="es-EC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7654912"/>
        <c:crosses val="autoZero"/>
        <c:auto val="1"/>
        <c:lblAlgn val="ctr"/>
        <c:lblOffset val="100"/>
        <c:noMultiLvlLbl val="0"/>
      </c:catAx>
      <c:valAx>
        <c:axId val="1476549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Distancia</a:t>
                </a:r>
                <a:r>
                  <a:rPr lang="es-EC" baseline="0"/>
                  <a:t> (cm)</a:t>
                </a:r>
                <a:endParaRPr lang="es-EC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76529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es-EC" sz="1400" b="1" i="0" baseline="0">
                <a:effectLst/>
              </a:rPr>
              <a:t>Señal de sensores ultrasónicos al detectar obstáculo superior</a:t>
            </a:r>
            <a:endParaRPr lang="es-EC" sz="1400">
              <a:effectLst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Sheet1!$B$39</c:f>
              <c:strCache>
                <c:ptCount val="1"/>
                <c:pt idx="0">
                  <c:v>Sensor Frontal</c:v>
                </c:pt>
              </c:strCache>
            </c:strRef>
          </c:tx>
          <c:spPr>
            <a:ln w="38100">
              <a:prstDash val="dashDot"/>
            </a:ln>
          </c:spPr>
          <c:marker>
            <c:symbol val="none"/>
          </c:marker>
          <c:cat>
            <c:numRef>
              <c:f>Sheet1!$E$40:$E$50</c:f>
              <c:numCache>
                <c:formatCode>General</c:formatCode>
                <c:ptCount val="11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</c:numCache>
            </c:numRef>
          </c:cat>
          <c:val>
            <c:numRef>
              <c:f>Sheet1!$B$40:$B$50</c:f>
              <c:numCache>
                <c:formatCode>General</c:formatCode>
                <c:ptCount val="11"/>
                <c:pt idx="0">
                  <c:v>124</c:v>
                </c:pt>
                <c:pt idx="1">
                  <c:v>124</c:v>
                </c:pt>
                <c:pt idx="2">
                  <c:v>124</c:v>
                </c:pt>
                <c:pt idx="3">
                  <c:v>127</c:v>
                </c:pt>
                <c:pt idx="4">
                  <c:v>122</c:v>
                </c:pt>
                <c:pt idx="5">
                  <c:v>124</c:v>
                </c:pt>
                <c:pt idx="6">
                  <c:v>124</c:v>
                </c:pt>
                <c:pt idx="7">
                  <c:v>121</c:v>
                </c:pt>
                <c:pt idx="8">
                  <c:v>124</c:v>
                </c:pt>
                <c:pt idx="9">
                  <c:v>121</c:v>
                </c:pt>
                <c:pt idx="10">
                  <c:v>121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Sheet1!$C$39</c:f>
              <c:strCache>
                <c:ptCount val="1"/>
                <c:pt idx="0">
                  <c:v>Sensor Inferior</c:v>
                </c:pt>
              </c:strCache>
            </c:strRef>
          </c:tx>
          <c:spPr>
            <a:ln w="38100">
              <a:prstDash val="dash"/>
            </a:ln>
          </c:spPr>
          <c:marker>
            <c:symbol val="none"/>
          </c:marker>
          <c:cat>
            <c:numRef>
              <c:f>Sheet1!$E$40:$E$50</c:f>
              <c:numCache>
                <c:formatCode>General</c:formatCode>
                <c:ptCount val="11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</c:numCache>
            </c:numRef>
          </c:cat>
          <c:val>
            <c:numRef>
              <c:f>Sheet1!$C$40:$C$50</c:f>
              <c:numCache>
                <c:formatCode>General</c:formatCode>
                <c:ptCount val="11"/>
                <c:pt idx="0">
                  <c:v>127</c:v>
                </c:pt>
                <c:pt idx="1">
                  <c:v>129</c:v>
                </c:pt>
                <c:pt idx="2">
                  <c:v>127</c:v>
                </c:pt>
                <c:pt idx="3">
                  <c:v>127</c:v>
                </c:pt>
                <c:pt idx="4">
                  <c:v>127</c:v>
                </c:pt>
                <c:pt idx="5">
                  <c:v>129</c:v>
                </c:pt>
                <c:pt idx="6">
                  <c:v>127</c:v>
                </c:pt>
                <c:pt idx="7">
                  <c:v>127</c:v>
                </c:pt>
                <c:pt idx="8">
                  <c:v>129</c:v>
                </c:pt>
                <c:pt idx="9">
                  <c:v>129</c:v>
                </c:pt>
                <c:pt idx="10">
                  <c:v>129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Sheet1!$D$39</c:f>
              <c:strCache>
                <c:ptCount val="1"/>
                <c:pt idx="0">
                  <c:v>Sensor Superior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Sheet1!$E$40:$E$50</c:f>
              <c:numCache>
                <c:formatCode>General</c:formatCode>
                <c:ptCount val="11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</c:numCache>
            </c:numRef>
          </c:cat>
          <c:val>
            <c:numRef>
              <c:f>Sheet1!$D$40:$D$50</c:f>
              <c:numCache>
                <c:formatCode>General</c:formatCode>
                <c:ptCount val="11"/>
                <c:pt idx="0">
                  <c:v>149</c:v>
                </c:pt>
                <c:pt idx="1">
                  <c:v>149</c:v>
                </c:pt>
                <c:pt idx="2">
                  <c:v>139</c:v>
                </c:pt>
                <c:pt idx="3">
                  <c:v>149</c:v>
                </c:pt>
                <c:pt idx="4">
                  <c:v>139</c:v>
                </c:pt>
                <c:pt idx="5">
                  <c:v>139</c:v>
                </c:pt>
                <c:pt idx="6">
                  <c:v>139</c:v>
                </c:pt>
                <c:pt idx="7">
                  <c:v>75</c:v>
                </c:pt>
                <c:pt idx="8">
                  <c:v>55</c:v>
                </c:pt>
                <c:pt idx="9">
                  <c:v>55</c:v>
                </c:pt>
                <c:pt idx="10">
                  <c:v>55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7702144"/>
        <c:axId val="147704064"/>
      </c:lineChart>
      <c:catAx>
        <c:axId val="1477021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Tiempo</a:t>
                </a:r>
                <a:r>
                  <a:rPr lang="es-EC" baseline="0"/>
                  <a:t> (seg)</a:t>
                </a:r>
                <a:endParaRPr lang="es-EC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7704064"/>
        <c:crosses val="autoZero"/>
        <c:auto val="1"/>
        <c:lblAlgn val="ctr"/>
        <c:lblOffset val="100"/>
        <c:noMultiLvlLbl val="0"/>
      </c:catAx>
      <c:valAx>
        <c:axId val="1477040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Distancia</a:t>
                </a:r>
                <a:r>
                  <a:rPr lang="es-EC" baseline="0"/>
                  <a:t> (cm)</a:t>
                </a:r>
                <a:endParaRPr lang="es-EC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77021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/>
      <dgm:t>
        <a:bodyPr/>
        <a:lstStyle/>
        <a:p>
          <a:pPr algn="l"/>
          <a:r>
            <a:rPr lang="es-EC" sz="28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Hardware interno</a:t>
          </a:r>
          <a:endParaRPr lang="es-ES" sz="28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l"/>
          <a:endParaRPr lang="es-ES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l"/>
          <a:endParaRPr lang="es-ES"/>
        </a:p>
      </dgm:t>
    </dgm:pt>
    <dgm:pt modelId="{1796D23D-7C80-43CD-8E28-4D43449285FB}">
      <dgm:prSet phldrT="[Texto]" custT="1"/>
      <dgm:spPr/>
      <dgm:t>
        <a:bodyPr/>
        <a:lstStyle/>
        <a:p>
          <a:pPr algn="l"/>
          <a:r>
            <a:rPr lang="es-EC" sz="2000" dirty="0" smtClean="0"/>
            <a:t>Tarjeta electrónica de control </a:t>
          </a:r>
          <a:endParaRPr lang="es-ES" sz="2000" dirty="0"/>
        </a:p>
      </dgm:t>
    </dgm:pt>
    <dgm:pt modelId="{90DD40EC-3FF8-4FE1-A7A7-0E9F24CF4531}" type="parTrans" cxnId="{FF722AEC-9127-42EA-81EB-C2E8D0CBFA7C}">
      <dgm:prSet/>
      <dgm:spPr/>
      <dgm:t>
        <a:bodyPr/>
        <a:lstStyle/>
        <a:p>
          <a:endParaRPr lang="es-EC"/>
        </a:p>
      </dgm:t>
    </dgm:pt>
    <dgm:pt modelId="{E2EEF7AD-D73C-456B-B8B1-8E88B7554654}" type="sibTrans" cxnId="{FF722AEC-9127-42EA-81EB-C2E8D0CBFA7C}">
      <dgm:prSet/>
      <dgm:spPr/>
      <dgm:t>
        <a:bodyPr/>
        <a:lstStyle/>
        <a:p>
          <a:endParaRPr lang="es-EC"/>
        </a:p>
      </dgm:t>
    </dgm:pt>
    <dgm:pt modelId="{34BFEEAA-A349-40C4-BCB0-4B7954EEB9FF}">
      <dgm:prSet phldrT="[Texto]" custT="1"/>
      <dgm:spPr/>
      <dgm:t>
        <a:bodyPr/>
        <a:lstStyle/>
        <a:p>
          <a:pPr algn="l"/>
          <a:r>
            <a:rPr lang="es-EC" sz="2000" dirty="0" smtClean="0"/>
            <a:t>Módulo de comunicación Bluetooth</a:t>
          </a:r>
          <a:endParaRPr lang="es-ES" sz="2000" dirty="0"/>
        </a:p>
      </dgm:t>
    </dgm:pt>
    <dgm:pt modelId="{8BA62A69-7701-4341-9278-4F8085AD8B80}" type="parTrans" cxnId="{9BDF85EA-6EC8-4DF4-B728-223B4748249E}">
      <dgm:prSet/>
      <dgm:spPr/>
      <dgm:t>
        <a:bodyPr/>
        <a:lstStyle/>
        <a:p>
          <a:endParaRPr lang="es-EC"/>
        </a:p>
      </dgm:t>
    </dgm:pt>
    <dgm:pt modelId="{6742F587-343F-47F6-942D-5C5F112233B1}" type="sibTrans" cxnId="{9BDF85EA-6EC8-4DF4-B728-223B4748249E}">
      <dgm:prSet/>
      <dgm:spPr/>
      <dgm:t>
        <a:bodyPr/>
        <a:lstStyle/>
        <a:p>
          <a:endParaRPr lang="es-EC"/>
        </a:p>
      </dgm:t>
    </dgm:pt>
    <dgm:pt modelId="{ADEC0FC6-7171-418A-AE70-0F5198F5B8A3}">
      <dgm:prSet phldrT="[Texto]" custT="1"/>
      <dgm:spPr/>
      <dgm:t>
        <a:bodyPr/>
        <a:lstStyle/>
        <a:p>
          <a:pPr algn="l"/>
          <a:r>
            <a:rPr lang="es-EC" sz="2000" dirty="0" smtClean="0"/>
            <a:t>Sensor tipo brújula digital</a:t>
          </a:r>
          <a:endParaRPr lang="es-ES" sz="2000" dirty="0"/>
        </a:p>
      </dgm:t>
    </dgm:pt>
    <dgm:pt modelId="{51C53BAF-21D8-4E09-A2B2-EF6CEAD8BA55}" type="parTrans" cxnId="{1F1176F3-6B2E-4E27-B423-7B0C7287F4EC}">
      <dgm:prSet/>
      <dgm:spPr/>
      <dgm:t>
        <a:bodyPr/>
        <a:lstStyle/>
        <a:p>
          <a:endParaRPr lang="es-EC"/>
        </a:p>
      </dgm:t>
    </dgm:pt>
    <dgm:pt modelId="{A755AE89-6F99-445F-BF80-20F55365BFAA}" type="sibTrans" cxnId="{1F1176F3-6B2E-4E27-B423-7B0C7287F4EC}">
      <dgm:prSet/>
      <dgm:spPr/>
      <dgm:t>
        <a:bodyPr/>
        <a:lstStyle/>
        <a:p>
          <a:endParaRPr lang="es-EC"/>
        </a:p>
      </dgm:t>
    </dgm:pt>
    <dgm:pt modelId="{D395FC1A-8159-49CE-97BD-16F0D29E3B96}">
      <dgm:prSet phldrT="[Texto]" custT="1"/>
      <dgm:spPr/>
      <dgm:t>
        <a:bodyPr/>
        <a:lstStyle/>
        <a:p>
          <a:pPr algn="l"/>
          <a:r>
            <a:rPr lang="es-EC" sz="2000" dirty="0" smtClean="0"/>
            <a:t>Batería LIPO</a:t>
          </a:r>
          <a:endParaRPr lang="es-ES" sz="2000" dirty="0"/>
        </a:p>
      </dgm:t>
    </dgm:pt>
    <dgm:pt modelId="{22E0930D-5970-431D-91F5-691D31BA6DC4}" type="parTrans" cxnId="{96A33330-9232-4702-BB31-4D76A467285F}">
      <dgm:prSet/>
      <dgm:spPr/>
      <dgm:t>
        <a:bodyPr/>
        <a:lstStyle/>
        <a:p>
          <a:endParaRPr lang="es-EC"/>
        </a:p>
      </dgm:t>
    </dgm:pt>
    <dgm:pt modelId="{8803E9A3-B97F-483A-899E-9D74C042ABA4}" type="sibTrans" cxnId="{96A33330-9232-4702-BB31-4D76A467285F}">
      <dgm:prSet/>
      <dgm:spPr/>
      <dgm:t>
        <a:bodyPr/>
        <a:lstStyle/>
        <a:p>
          <a:endParaRPr lang="es-EC"/>
        </a:p>
      </dgm:t>
    </dgm:pt>
    <dgm:pt modelId="{6F335EFF-01B7-4E11-82E7-A276FDE14209}" type="pres">
      <dgm:prSet presAssocID="{7061F2FC-F2AB-4DE3-98B0-886576B4E2C6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CB959FFC-78DB-49A1-A6C8-EC278CD6205E}" type="pres">
      <dgm:prSet presAssocID="{CB9964DC-5E01-4879-9733-CDEE2AB1D1F7}" presName="root" presStyleCnt="0">
        <dgm:presLayoutVars>
          <dgm:chMax/>
          <dgm:chPref/>
        </dgm:presLayoutVars>
      </dgm:prSet>
      <dgm:spPr/>
    </dgm:pt>
    <dgm:pt modelId="{62F875E6-1CD8-4A94-93C2-13AA8902D2A1}" type="pres">
      <dgm:prSet presAssocID="{CB9964DC-5E01-4879-9733-CDEE2AB1D1F7}" presName="rootComposite" presStyleCnt="0">
        <dgm:presLayoutVars/>
      </dgm:prSet>
      <dgm:spPr/>
    </dgm:pt>
    <dgm:pt modelId="{DE5F54AB-088D-4F0C-B774-EFEDA7087C41}" type="pres">
      <dgm:prSet presAssocID="{CB9964DC-5E01-4879-9733-CDEE2AB1D1F7}" presName="ParentAccent" presStyleLbl="alignNode1" presStyleIdx="0" presStyleCnt="1"/>
      <dgm:spPr/>
    </dgm:pt>
    <dgm:pt modelId="{CBF6A747-883C-4B77-9095-10C9F704DE8D}" type="pres">
      <dgm:prSet presAssocID="{CB9964DC-5E01-4879-9733-CDEE2AB1D1F7}" presName="ParentSmallAccent" presStyleLbl="fgAcc1" presStyleIdx="0" presStyleCnt="1" custLinFactNeighborX="18418" custLinFactNeighborY="-16732"/>
      <dgm:spPr/>
    </dgm:pt>
    <dgm:pt modelId="{3D5162F9-B01B-430E-9424-A56E7960AA70}" type="pres">
      <dgm:prSet presAssocID="{CB9964DC-5E01-4879-9733-CDEE2AB1D1F7}" presName="Parent" presStyleLbl="revTx" presStyleIdx="0" presStyleCnt="5" custLinFactNeighborX="11082" custLinFactNeighborY="84399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EDE2A34-A317-41D7-8AB1-272EF54396FA}" type="pres">
      <dgm:prSet presAssocID="{CB9964DC-5E01-4879-9733-CDEE2AB1D1F7}" presName="childShape" presStyleCnt="0">
        <dgm:presLayoutVars>
          <dgm:chMax val="0"/>
          <dgm:chPref val="0"/>
        </dgm:presLayoutVars>
      </dgm:prSet>
      <dgm:spPr/>
    </dgm:pt>
    <dgm:pt modelId="{BE089EE7-7015-4099-8006-F0A93F203BED}" type="pres">
      <dgm:prSet presAssocID="{1796D23D-7C80-43CD-8E28-4D43449285FB}" presName="childComposite" presStyleCnt="0">
        <dgm:presLayoutVars>
          <dgm:chMax val="0"/>
          <dgm:chPref val="0"/>
        </dgm:presLayoutVars>
      </dgm:prSet>
      <dgm:spPr/>
    </dgm:pt>
    <dgm:pt modelId="{68190F3B-C7B6-4111-832C-F110EB8FC07A}" type="pres">
      <dgm:prSet presAssocID="{1796D23D-7C80-43CD-8E28-4D43449285FB}" presName="ChildAccent" presStyleLbl="solidFgAcc1" presStyleIdx="0" presStyleCnt="4"/>
      <dgm:spPr/>
    </dgm:pt>
    <dgm:pt modelId="{C6C27DC2-5BF3-491A-9310-0CB0F4DCC501}" type="pres">
      <dgm:prSet presAssocID="{1796D23D-7C80-43CD-8E28-4D43449285FB}" presName="Child" presStyleLbl="revTx" presStyleIdx="1" presStyleCnt="5" custLinFactNeighborX="1649" custLinFactNeighborY="-94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450711-F8F9-4D31-901E-41CE6A5D411A}" type="pres">
      <dgm:prSet presAssocID="{34BFEEAA-A349-40C4-BCB0-4B7954EEB9FF}" presName="childComposite" presStyleCnt="0">
        <dgm:presLayoutVars>
          <dgm:chMax val="0"/>
          <dgm:chPref val="0"/>
        </dgm:presLayoutVars>
      </dgm:prSet>
      <dgm:spPr/>
    </dgm:pt>
    <dgm:pt modelId="{D027B3FD-A3B7-48EE-A861-75B07F750B36}" type="pres">
      <dgm:prSet presAssocID="{34BFEEAA-A349-40C4-BCB0-4B7954EEB9FF}" presName="ChildAccent" presStyleLbl="solidFgAcc1" presStyleIdx="1" presStyleCnt="4"/>
      <dgm:spPr/>
    </dgm:pt>
    <dgm:pt modelId="{7D1DAFE8-7ED7-4D62-BAD9-A5358B1ACEBE}" type="pres">
      <dgm:prSet presAssocID="{34BFEEAA-A349-40C4-BCB0-4B7954EEB9FF}" presName="Child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4EA89D-5662-4DFB-8C1A-FAF3D7E1CB6D}" type="pres">
      <dgm:prSet presAssocID="{ADEC0FC6-7171-418A-AE70-0F5198F5B8A3}" presName="childComposite" presStyleCnt="0">
        <dgm:presLayoutVars>
          <dgm:chMax val="0"/>
          <dgm:chPref val="0"/>
        </dgm:presLayoutVars>
      </dgm:prSet>
      <dgm:spPr/>
    </dgm:pt>
    <dgm:pt modelId="{A8FC0A61-682D-47F4-970F-196ED42A1868}" type="pres">
      <dgm:prSet presAssocID="{ADEC0FC6-7171-418A-AE70-0F5198F5B8A3}" presName="ChildAccent" presStyleLbl="solidFgAcc1" presStyleIdx="2" presStyleCnt="4"/>
      <dgm:spPr/>
    </dgm:pt>
    <dgm:pt modelId="{238213CF-ACD1-4410-BDDE-F242F23FCB29}" type="pres">
      <dgm:prSet presAssocID="{ADEC0FC6-7171-418A-AE70-0F5198F5B8A3}" presName="Child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6BE5E8-F903-4508-AEBA-DC31A519F264}" type="pres">
      <dgm:prSet presAssocID="{D395FC1A-8159-49CE-97BD-16F0D29E3B96}" presName="childComposite" presStyleCnt="0">
        <dgm:presLayoutVars>
          <dgm:chMax val="0"/>
          <dgm:chPref val="0"/>
        </dgm:presLayoutVars>
      </dgm:prSet>
      <dgm:spPr/>
    </dgm:pt>
    <dgm:pt modelId="{950AFB12-0434-4C62-A398-D028DBD78D17}" type="pres">
      <dgm:prSet presAssocID="{D395FC1A-8159-49CE-97BD-16F0D29E3B96}" presName="ChildAccent" presStyleLbl="solidFgAcc1" presStyleIdx="3" presStyleCnt="4"/>
      <dgm:spPr/>
    </dgm:pt>
    <dgm:pt modelId="{E0965091-BE33-42F7-8D2D-CB4727AD3ED9}" type="pres">
      <dgm:prSet presAssocID="{D395FC1A-8159-49CE-97BD-16F0D29E3B96}" presName="Child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6A33330-9232-4702-BB31-4D76A467285F}" srcId="{CB9964DC-5E01-4879-9733-CDEE2AB1D1F7}" destId="{D395FC1A-8159-49CE-97BD-16F0D29E3B96}" srcOrd="3" destOrd="0" parTransId="{22E0930D-5970-431D-91F5-691D31BA6DC4}" sibTransId="{8803E9A3-B97F-483A-899E-9D74C042ABA4}"/>
    <dgm:cxn modelId="{EBB0298D-66E9-410E-9B20-0B774D271E95}" type="presOf" srcId="{1796D23D-7C80-43CD-8E28-4D43449285FB}" destId="{C6C27DC2-5BF3-491A-9310-0CB0F4DCC501}" srcOrd="0" destOrd="0" presId="urn:microsoft.com/office/officeart/2008/layout/SquareAccentList"/>
    <dgm:cxn modelId="{B2926A97-86F3-4555-9C94-0A2C3FE9861F}" type="presOf" srcId="{D395FC1A-8159-49CE-97BD-16F0D29E3B96}" destId="{E0965091-BE33-42F7-8D2D-CB4727AD3ED9}" srcOrd="0" destOrd="0" presId="urn:microsoft.com/office/officeart/2008/layout/SquareAccentList"/>
    <dgm:cxn modelId="{9BDF85EA-6EC8-4DF4-B728-223B4748249E}" srcId="{CB9964DC-5E01-4879-9733-CDEE2AB1D1F7}" destId="{34BFEEAA-A349-40C4-BCB0-4B7954EEB9FF}" srcOrd="1" destOrd="0" parTransId="{8BA62A69-7701-4341-9278-4F8085AD8B80}" sibTransId="{6742F587-343F-47F6-942D-5C5F112233B1}"/>
    <dgm:cxn modelId="{C058E69A-6641-40DA-995E-E3AA1A9F0190}" type="presOf" srcId="{34BFEEAA-A349-40C4-BCB0-4B7954EEB9FF}" destId="{7D1DAFE8-7ED7-4D62-BAD9-A5358B1ACEBE}" srcOrd="0" destOrd="0" presId="urn:microsoft.com/office/officeart/2008/layout/SquareAccentList"/>
    <dgm:cxn modelId="{9F564910-EB40-496E-AE61-57EAB613F630}" type="presOf" srcId="{CB9964DC-5E01-4879-9733-CDEE2AB1D1F7}" destId="{3D5162F9-B01B-430E-9424-A56E7960AA70}" srcOrd="0" destOrd="0" presId="urn:microsoft.com/office/officeart/2008/layout/SquareAccentList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FF722AEC-9127-42EA-81EB-C2E8D0CBFA7C}" srcId="{CB9964DC-5E01-4879-9733-CDEE2AB1D1F7}" destId="{1796D23D-7C80-43CD-8E28-4D43449285FB}" srcOrd="0" destOrd="0" parTransId="{90DD40EC-3FF8-4FE1-A7A7-0E9F24CF4531}" sibTransId="{E2EEF7AD-D73C-456B-B8B1-8E88B7554654}"/>
    <dgm:cxn modelId="{1F88CDBC-9B87-4C1A-87C5-EB8DE37E8F91}" type="presOf" srcId="{ADEC0FC6-7171-418A-AE70-0F5198F5B8A3}" destId="{238213CF-ACD1-4410-BDDE-F242F23FCB29}" srcOrd="0" destOrd="0" presId="urn:microsoft.com/office/officeart/2008/layout/SquareAccentList"/>
    <dgm:cxn modelId="{421ECAF3-8245-4BD2-9A88-C85C034623E2}" type="presOf" srcId="{7061F2FC-F2AB-4DE3-98B0-886576B4E2C6}" destId="{6F335EFF-01B7-4E11-82E7-A276FDE14209}" srcOrd="0" destOrd="0" presId="urn:microsoft.com/office/officeart/2008/layout/SquareAccentList"/>
    <dgm:cxn modelId="{1F1176F3-6B2E-4E27-B423-7B0C7287F4EC}" srcId="{CB9964DC-5E01-4879-9733-CDEE2AB1D1F7}" destId="{ADEC0FC6-7171-418A-AE70-0F5198F5B8A3}" srcOrd="2" destOrd="0" parTransId="{51C53BAF-21D8-4E09-A2B2-EF6CEAD8BA55}" sibTransId="{A755AE89-6F99-445F-BF80-20F55365BFAA}"/>
    <dgm:cxn modelId="{B9C108FF-7D85-49E8-B988-4F59501B48D1}" type="presParOf" srcId="{6F335EFF-01B7-4E11-82E7-A276FDE14209}" destId="{CB959FFC-78DB-49A1-A6C8-EC278CD6205E}" srcOrd="0" destOrd="0" presId="urn:microsoft.com/office/officeart/2008/layout/SquareAccentList"/>
    <dgm:cxn modelId="{1F2F66DF-59E9-4206-B933-27022D29AC27}" type="presParOf" srcId="{CB959FFC-78DB-49A1-A6C8-EC278CD6205E}" destId="{62F875E6-1CD8-4A94-93C2-13AA8902D2A1}" srcOrd="0" destOrd="0" presId="urn:microsoft.com/office/officeart/2008/layout/SquareAccentList"/>
    <dgm:cxn modelId="{F4F07F7A-5650-4D58-9B4E-58D084D80F3D}" type="presParOf" srcId="{62F875E6-1CD8-4A94-93C2-13AA8902D2A1}" destId="{DE5F54AB-088D-4F0C-B774-EFEDA7087C41}" srcOrd="0" destOrd="0" presId="urn:microsoft.com/office/officeart/2008/layout/SquareAccentList"/>
    <dgm:cxn modelId="{B6EFF737-B047-4159-9744-AF67FD9DE54D}" type="presParOf" srcId="{62F875E6-1CD8-4A94-93C2-13AA8902D2A1}" destId="{CBF6A747-883C-4B77-9095-10C9F704DE8D}" srcOrd="1" destOrd="0" presId="urn:microsoft.com/office/officeart/2008/layout/SquareAccentList"/>
    <dgm:cxn modelId="{1038CE76-0A67-43C9-9433-916D7605FCAA}" type="presParOf" srcId="{62F875E6-1CD8-4A94-93C2-13AA8902D2A1}" destId="{3D5162F9-B01B-430E-9424-A56E7960AA70}" srcOrd="2" destOrd="0" presId="urn:microsoft.com/office/officeart/2008/layout/SquareAccentList"/>
    <dgm:cxn modelId="{E839EE39-71CD-45C1-BEA7-35276C50EA19}" type="presParOf" srcId="{CB959FFC-78DB-49A1-A6C8-EC278CD6205E}" destId="{5EDE2A34-A317-41D7-8AB1-272EF54396FA}" srcOrd="1" destOrd="0" presId="urn:microsoft.com/office/officeart/2008/layout/SquareAccentList"/>
    <dgm:cxn modelId="{87D14564-32BA-4FCD-B6D9-013882059302}" type="presParOf" srcId="{5EDE2A34-A317-41D7-8AB1-272EF54396FA}" destId="{BE089EE7-7015-4099-8006-F0A93F203BED}" srcOrd="0" destOrd="0" presId="urn:microsoft.com/office/officeart/2008/layout/SquareAccentList"/>
    <dgm:cxn modelId="{694F5A43-D009-4D3C-841D-8F9BFD82A307}" type="presParOf" srcId="{BE089EE7-7015-4099-8006-F0A93F203BED}" destId="{68190F3B-C7B6-4111-832C-F110EB8FC07A}" srcOrd="0" destOrd="0" presId="urn:microsoft.com/office/officeart/2008/layout/SquareAccentList"/>
    <dgm:cxn modelId="{22CA9C75-C0D3-4B8E-92A1-A6F884206A1C}" type="presParOf" srcId="{BE089EE7-7015-4099-8006-F0A93F203BED}" destId="{C6C27DC2-5BF3-491A-9310-0CB0F4DCC501}" srcOrd="1" destOrd="0" presId="urn:microsoft.com/office/officeart/2008/layout/SquareAccentList"/>
    <dgm:cxn modelId="{1A134612-E1AC-4DFA-BA84-4B35F654F542}" type="presParOf" srcId="{5EDE2A34-A317-41D7-8AB1-272EF54396FA}" destId="{76450711-F8F9-4D31-901E-41CE6A5D411A}" srcOrd="1" destOrd="0" presId="urn:microsoft.com/office/officeart/2008/layout/SquareAccentList"/>
    <dgm:cxn modelId="{08DFBAF2-5AEF-417E-9153-CBA6C1427E56}" type="presParOf" srcId="{76450711-F8F9-4D31-901E-41CE6A5D411A}" destId="{D027B3FD-A3B7-48EE-A861-75B07F750B36}" srcOrd="0" destOrd="0" presId="urn:microsoft.com/office/officeart/2008/layout/SquareAccentList"/>
    <dgm:cxn modelId="{BD43425D-DB77-43A4-AA00-8641092E00B5}" type="presParOf" srcId="{76450711-F8F9-4D31-901E-41CE6A5D411A}" destId="{7D1DAFE8-7ED7-4D62-BAD9-A5358B1ACEBE}" srcOrd="1" destOrd="0" presId="urn:microsoft.com/office/officeart/2008/layout/SquareAccentList"/>
    <dgm:cxn modelId="{8657EBEC-78B9-427E-A3A9-EF3505BF957B}" type="presParOf" srcId="{5EDE2A34-A317-41D7-8AB1-272EF54396FA}" destId="{124EA89D-5662-4DFB-8C1A-FAF3D7E1CB6D}" srcOrd="2" destOrd="0" presId="urn:microsoft.com/office/officeart/2008/layout/SquareAccentList"/>
    <dgm:cxn modelId="{7AB6A73A-A597-4D0F-9E7D-8E68BB57CAC5}" type="presParOf" srcId="{124EA89D-5662-4DFB-8C1A-FAF3D7E1CB6D}" destId="{A8FC0A61-682D-47F4-970F-196ED42A1868}" srcOrd="0" destOrd="0" presId="urn:microsoft.com/office/officeart/2008/layout/SquareAccentList"/>
    <dgm:cxn modelId="{F56A09BC-14C5-4836-A05D-4A24BF645D07}" type="presParOf" srcId="{124EA89D-5662-4DFB-8C1A-FAF3D7E1CB6D}" destId="{238213CF-ACD1-4410-BDDE-F242F23FCB29}" srcOrd="1" destOrd="0" presId="urn:microsoft.com/office/officeart/2008/layout/SquareAccentList"/>
    <dgm:cxn modelId="{32D32736-0207-4DA4-BFFE-F53F5E97A9BD}" type="presParOf" srcId="{5EDE2A34-A317-41D7-8AB1-272EF54396FA}" destId="{E16BE5E8-F903-4508-AEBA-DC31A519F264}" srcOrd="3" destOrd="0" presId="urn:microsoft.com/office/officeart/2008/layout/SquareAccentList"/>
    <dgm:cxn modelId="{911CB543-9B47-4CF1-9640-6EE46D84CB8F}" type="presParOf" srcId="{E16BE5E8-F903-4508-AEBA-DC31A519F264}" destId="{950AFB12-0434-4C62-A398-D028DBD78D17}" srcOrd="0" destOrd="0" presId="urn:microsoft.com/office/officeart/2008/layout/SquareAccentList"/>
    <dgm:cxn modelId="{7260DBF7-4170-4A48-8241-721B2BD7A74B}" type="presParOf" srcId="{E16BE5E8-F903-4508-AEBA-DC31A519F264}" destId="{E0965091-BE33-42F7-8D2D-CB4727AD3ED9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F54AB-088D-4F0C-B774-EFEDA7087C41}">
      <dsp:nvSpPr>
        <dsp:cNvPr id="0" name=""/>
        <dsp:cNvSpPr/>
      </dsp:nvSpPr>
      <dsp:spPr>
        <a:xfrm>
          <a:off x="909072" y="1065140"/>
          <a:ext cx="5039854" cy="5929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F6A747-883C-4B77-9095-10C9F704DE8D}">
      <dsp:nvSpPr>
        <dsp:cNvPr id="0" name=""/>
        <dsp:cNvSpPr/>
      </dsp:nvSpPr>
      <dsp:spPr>
        <a:xfrm>
          <a:off x="977264" y="1225869"/>
          <a:ext cx="370245" cy="37024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162F9-B01B-430E-9424-A56E7960AA70}">
      <dsp:nvSpPr>
        <dsp:cNvPr id="0" name=""/>
        <dsp:cNvSpPr/>
      </dsp:nvSpPr>
      <dsp:spPr>
        <a:xfrm>
          <a:off x="1467589" y="898968"/>
          <a:ext cx="5039854" cy="1065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Hardware interno</a:t>
          </a:r>
          <a:endParaRPr lang="es-ES" sz="2800" b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67589" y="898968"/>
        <a:ext cx="5039854" cy="1065140"/>
      </dsp:txXfrm>
    </dsp:sp>
    <dsp:sp modelId="{68190F3B-C7B6-4111-832C-F110EB8FC07A}">
      <dsp:nvSpPr>
        <dsp:cNvPr id="0" name=""/>
        <dsp:cNvSpPr/>
      </dsp:nvSpPr>
      <dsp:spPr>
        <a:xfrm>
          <a:off x="909072" y="2150851"/>
          <a:ext cx="370236" cy="3702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C27DC2-5BF3-491A-9310-0CB0F4DCC501}">
      <dsp:nvSpPr>
        <dsp:cNvPr id="0" name=""/>
        <dsp:cNvSpPr/>
      </dsp:nvSpPr>
      <dsp:spPr>
        <a:xfrm>
          <a:off x="1339152" y="1822928"/>
          <a:ext cx="4687064" cy="863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Tarjeta electrónica de control </a:t>
          </a:r>
          <a:endParaRPr lang="es-ES" sz="2000" kern="1200" dirty="0"/>
        </a:p>
      </dsp:txBody>
      <dsp:txXfrm>
        <a:off x="1339152" y="1822928"/>
        <a:ext cx="4687064" cy="863022"/>
      </dsp:txXfrm>
    </dsp:sp>
    <dsp:sp modelId="{D027B3FD-A3B7-48EE-A861-75B07F750B36}">
      <dsp:nvSpPr>
        <dsp:cNvPr id="0" name=""/>
        <dsp:cNvSpPr/>
      </dsp:nvSpPr>
      <dsp:spPr>
        <a:xfrm>
          <a:off x="909072" y="3013873"/>
          <a:ext cx="370236" cy="3702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1DAFE8-7ED7-4D62-BAD9-A5358B1ACEBE}">
      <dsp:nvSpPr>
        <dsp:cNvPr id="0" name=""/>
        <dsp:cNvSpPr/>
      </dsp:nvSpPr>
      <dsp:spPr>
        <a:xfrm>
          <a:off x="1261862" y="2767480"/>
          <a:ext cx="4687064" cy="863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Módulo de comunicación Bluetooth</a:t>
          </a:r>
          <a:endParaRPr lang="es-ES" sz="2000" kern="1200" dirty="0"/>
        </a:p>
      </dsp:txBody>
      <dsp:txXfrm>
        <a:off x="1261862" y="2767480"/>
        <a:ext cx="4687064" cy="863022"/>
      </dsp:txXfrm>
    </dsp:sp>
    <dsp:sp modelId="{A8FC0A61-682D-47F4-970F-196ED42A1868}">
      <dsp:nvSpPr>
        <dsp:cNvPr id="0" name=""/>
        <dsp:cNvSpPr/>
      </dsp:nvSpPr>
      <dsp:spPr>
        <a:xfrm>
          <a:off x="909072" y="3876896"/>
          <a:ext cx="370236" cy="3702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8213CF-ACD1-4410-BDDE-F242F23FCB29}">
      <dsp:nvSpPr>
        <dsp:cNvPr id="0" name=""/>
        <dsp:cNvSpPr/>
      </dsp:nvSpPr>
      <dsp:spPr>
        <a:xfrm>
          <a:off x="1261862" y="3630503"/>
          <a:ext cx="4687064" cy="863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Sensor tipo brújula digital</a:t>
          </a:r>
          <a:endParaRPr lang="es-ES" sz="2000" kern="1200" dirty="0"/>
        </a:p>
      </dsp:txBody>
      <dsp:txXfrm>
        <a:off x="1261862" y="3630503"/>
        <a:ext cx="4687064" cy="863022"/>
      </dsp:txXfrm>
    </dsp:sp>
    <dsp:sp modelId="{950AFB12-0434-4C62-A398-D028DBD78D17}">
      <dsp:nvSpPr>
        <dsp:cNvPr id="0" name=""/>
        <dsp:cNvSpPr/>
      </dsp:nvSpPr>
      <dsp:spPr>
        <a:xfrm>
          <a:off x="909072" y="4739919"/>
          <a:ext cx="370236" cy="3702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965091-BE33-42F7-8D2D-CB4727AD3ED9}">
      <dsp:nvSpPr>
        <dsp:cNvPr id="0" name=""/>
        <dsp:cNvSpPr/>
      </dsp:nvSpPr>
      <dsp:spPr>
        <a:xfrm>
          <a:off x="1261862" y="4493526"/>
          <a:ext cx="4687064" cy="863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Batería LIPO</a:t>
          </a:r>
          <a:endParaRPr lang="es-ES" sz="2000" kern="1200" dirty="0"/>
        </a:p>
      </dsp:txBody>
      <dsp:txXfrm>
        <a:off x="1261862" y="4493526"/>
        <a:ext cx="4687064" cy="8630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image" Target="../media/image5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s-ES"/>
              <a:t>XLI CONFERENCIA LATINOAMERICANA DE INFORMATICA CLEI 2015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F4732-DD12-4902-9A25-54C9D7DE7BED}" type="datetimeFigureOut">
              <a:rPr lang="es-ES" smtClean="0"/>
              <a:pPr/>
              <a:t>28/11/2017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21BFC-8393-4DA8-B697-9C1A2B5CBF0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01593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s-ES"/>
              <a:t>XLI CONFERENCIA LATINOAMERICANA DE INFORMATICA CLEI 2015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F86A1-04FC-41B3-8814-61C279CB4662}" type="datetimeFigureOut">
              <a:rPr lang="es-ES" smtClean="0"/>
              <a:pPr/>
              <a:t>28/11/2017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CB458-7C3A-45F9-8815-E28D4955E256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19360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CB458-7C3A-45F9-8815-E28D4955E256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79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pic>
        <p:nvPicPr>
          <p:cNvPr id="4" name="Imagen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58504" y="5924550"/>
            <a:ext cx="2466660" cy="639031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81018"/>
            <a:ext cx="838200" cy="365125"/>
          </a:xfrm>
          <a:prstGeom prst="rect">
            <a:avLst/>
          </a:prstGeom>
        </p:spPr>
        <p:txBody>
          <a:bodyPr/>
          <a:lstStyle/>
          <a:p>
            <a:fld id="{43AF908C-076E-4FB3-8B0D-B1FA4702EDFF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58504" y="5924550"/>
            <a:ext cx="2466660" cy="639031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81018"/>
            <a:ext cx="838200" cy="365125"/>
          </a:xfrm>
          <a:prstGeom prst="rect">
            <a:avLst/>
          </a:prstGeom>
        </p:spPr>
        <p:txBody>
          <a:bodyPr/>
          <a:lstStyle/>
          <a:p>
            <a:fld id="{43AF908C-076E-4FB3-8B0D-B1FA4702EDFF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81018"/>
            <a:ext cx="838200" cy="365125"/>
          </a:xfrm>
          <a:prstGeom prst="rect">
            <a:avLst/>
          </a:prstGeom>
        </p:spPr>
        <p:txBody>
          <a:bodyPr/>
          <a:lstStyle/>
          <a:p>
            <a:fld id="{43AF908C-076E-4FB3-8B0D-B1FA4702EDFF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81018"/>
            <a:ext cx="838200" cy="365125"/>
          </a:xfrm>
          <a:prstGeom prst="rect">
            <a:avLst/>
          </a:prstGeom>
        </p:spPr>
        <p:txBody>
          <a:bodyPr/>
          <a:lstStyle/>
          <a:p>
            <a:fld id="{43AF908C-076E-4FB3-8B0D-B1FA4702EDFF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81018"/>
            <a:ext cx="838200" cy="365125"/>
          </a:xfrm>
          <a:prstGeom prst="rect">
            <a:avLst/>
          </a:prstGeom>
        </p:spPr>
        <p:txBody>
          <a:bodyPr/>
          <a:lstStyle/>
          <a:p>
            <a:fld id="{43AF908C-076E-4FB3-8B0D-B1FA4702EDFF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pic>
        <p:nvPicPr>
          <p:cNvPr id="6" name="Imagen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58504" y="5924550"/>
            <a:ext cx="2466660" cy="639031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81018"/>
            <a:ext cx="838200" cy="365125"/>
          </a:xfrm>
          <a:prstGeom prst="rect">
            <a:avLst/>
          </a:prstGeom>
        </p:spPr>
        <p:txBody>
          <a:bodyPr/>
          <a:lstStyle/>
          <a:p>
            <a:fld id="{43AF908C-076E-4FB3-8B0D-B1FA4702EDFF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600200" y="6356350"/>
            <a:ext cx="4800600" cy="365125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es-ES" dirty="0"/>
              <a:t>CIM 2468</a:t>
            </a:r>
          </a:p>
        </p:txBody>
      </p:sp>
    </p:spTree>
  </p:cSld>
  <p:clrMapOvr>
    <a:masterClrMapping/>
  </p:clrMapOvr>
  <p:transition spd="med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pic>
        <p:nvPicPr>
          <p:cNvPr id="6" name="Imagen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58504" y="5924550"/>
            <a:ext cx="2466660" cy="639031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600200" y="6356350"/>
            <a:ext cx="4800600" cy="365125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es-ES" dirty="0"/>
              <a:t>CIM 2468</a:t>
            </a:r>
          </a:p>
        </p:txBody>
      </p:sp>
    </p:spTree>
  </p:cSld>
  <p:clrMapOvr>
    <a:masterClrMapping/>
  </p:clrMapOvr>
  <p:transition spd="med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6305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2" descr="LOGO ESPE ORIGINA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306388"/>
            <a:ext cx="2611438" cy="639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Imagen 7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04800" y="306388"/>
            <a:ext cx="2611438" cy="684212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2514600" y="6470463"/>
            <a:ext cx="4800600" cy="365125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es-ES" dirty="0"/>
              <a:t>CIM 2468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88" y="15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9" descr="LOGO ESPE ORIGINA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59563" y="5949950"/>
            <a:ext cx="230505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400" y="6381018"/>
            <a:ext cx="838200" cy="365125"/>
          </a:xfrm>
          <a:prstGeom prst="rect">
            <a:avLst/>
          </a:prstGeom>
        </p:spPr>
        <p:txBody>
          <a:bodyPr/>
          <a:lstStyle/>
          <a:p>
            <a:fld id="{43AF908C-076E-4FB3-8B0D-B1FA4702EDFF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ransition spd="med">
    <p:randomBar dir="vert"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5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5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3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5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5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4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ubtítulo"/>
          <p:cNvSpPr txBox="1">
            <a:spLocks/>
          </p:cNvSpPr>
          <p:nvPr/>
        </p:nvSpPr>
        <p:spPr>
          <a:xfrm>
            <a:off x="987681" y="1295400"/>
            <a:ext cx="7787148" cy="141500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ELÉCTRICA Y ELECTRÓNICA</a:t>
            </a:r>
          </a:p>
          <a:p>
            <a:pPr marL="0" indent="0" algn="ctr">
              <a:buNone/>
            </a:pPr>
            <a:endParaRPr lang="es-EC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CARRERA </a:t>
            </a:r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ELECTRÓNICA </a:t>
            </a:r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AUTOMATIZACIÓN </a:t>
            </a:r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CONTROL</a:t>
            </a:r>
          </a:p>
          <a:p>
            <a:pPr marL="0" indent="0" algn="ctr">
              <a:buNone/>
            </a:pP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09719" y="5009857"/>
            <a:ext cx="63430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AUTOR: CEVALLOS RON RUBÉN IGNACIO</a:t>
            </a:r>
            <a:endParaRPr lang="es-MX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57685" y="5638800"/>
            <a:ext cx="5447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DIRECTOR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ING. VÍCTOR PROAÑO</a:t>
            </a:r>
            <a:endParaRPr lang="es-MX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3095" y="3250750"/>
            <a:ext cx="81563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TEMA: 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DISEÑO Y CONSTRUCCIÓN DE UN DISPOSITIVO ELECTRÓNICO CON COMUNICACIÓN A UN TELÉFONO MÓVIL PARA EL DESPLAZAMIENTO DE PERSONAS CON DISCAPACIDAD VISUAL</a:t>
            </a:r>
            <a:endParaRPr lang="es-MX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19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10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3171552" y="27353"/>
            <a:ext cx="28008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HARDWARE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6"/>
          <p:cNvSpPr/>
          <p:nvPr/>
        </p:nvSpPr>
        <p:spPr>
          <a:xfrm>
            <a:off x="152956" y="850636"/>
            <a:ext cx="46388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Microcontrolador </a:t>
            </a:r>
            <a:r>
              <a:rPr lang="es-E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Atmega328p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35671" y="1692450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arquitectura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bits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Dispone de 23 pines I/O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Contiene una memoria flash de 32 kB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Contiene memoria SRAM de 2 kB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Contiene memoria EEPROM de 1 kB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Tiene un oscilador externo de 20 MHz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rango de voltaje de operación es de 1.8 V a 5.5 V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Posee un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convertidor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análogo digital de 10 bits y 6 canales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compone de 6 canales PWM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compatible con la comunicación I2C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encapsulado es el PDIP de 28 pines</a:t>
            </a:r>
          </a:p>
        </p:txBody>
      </p:sp>
      <p:pic>
        <p:nvPicPr>
          <p:cNvPr id="12" name="Picture 11" descr="Resultado de imagen para Microcontroladores Atmega328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24" y="1676399"/>
            <a:ext cx="2885176" cy="1680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Resultado de imagen para arduino na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72" y="3356857"/>
            <a:ext cx="2333352" cy="233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201949" y="5647014"/>
            <a:ext cx="17248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 err="1" smtClean="0"/>
              <a:t>Arduino</a:t>
            </a:r>
            <a:r>
              <a:rPr lang="es-EC" sz="2000" dirty="0" smtClean="0"/>
              <a:t> NANO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198029224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11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3171552" y="27353"/>
            <a:ext cx="28008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HARDWARE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6"/>
          <p:cNvSpPr/>
          <p:nvPr/>
        </p:nvSpPr>
        <p:spPr>
          <a:xfrm>
            <a:off x="381000" y="850636"/>
            <a:ext cx="328327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Sensores </a:t>
            </a:r>
            <a:r>
              <a:rPr lang="es-E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ultrasónicos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SENSOR DE PROXIMIDAD POR ULTRASONIDOS LV-MAXSONAR-EZ0 - MB100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45" y="1373856"/>
            <a:ext cx="2240851" cy="17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268372" y="128066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proximidad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 resolución es de 1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Rango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detección es de 0 m a 6,45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Ancho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pulso,  RS232 y voltaje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analógico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presenta zona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muerta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4471" y="3154404"/>
            <a:ext cx="16081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/>
              <a:t>LV-</a:t>
            </a:r>
            <a:r>
              <a:rPr lang="es-EC" sz="2000" dirty="0" err="1"/>
              <a:t>MaxSonar</a:t>
            </a:r>
            <a:r>
              <a:rPr lang="es-EC" sz="2000" dirty="0"/>
              <a:t> </a:t>
            </a:r>
          </a:p>
        </p:txBody>
      </p:sp>
      <p:sp>
        <p:nvSpPr>
          <p:cNvPr id="8" name="Rectángulo 6"/>
          <p:cNvSpPr/>
          <p:nvPr/>
        </p:nvSpPr>
        <p:spPr>
          <a:xfrm>
            <a:off x="214405" y="3810000"/>
            <a:ext cx="39212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Sensor tipo brújula digital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SparkFun Triple Eje Magneto Breakout - HMC5883L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5" b="15016"/>
          <a:stretch/>
        </p:blipFill>
        <p:spPr bwMode="auto">
          <a:xfrm>
            <a:off x="856070" y="4333220"/>
            <a:ext cx="1905000" cy="147673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1144765" y="5788933"/>
            <a:ext cx="13276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 smtClean="0"/>
              <a:t>HMC5883L</a:t>
            </a:r>
            <a:endParaRPr lang="es-EC" sz="2000" dirty="0"/>
          </a:p>
        </p:txBody>
      </p:sp>
      <p:sp>
        <p:nvSpPr>
          <p:cNvPr id="11" name="Rectangle 10"/>
          <p:cNvSpPr/>
          <p:nvPr/>
        </p:nvSpPr>
        <p:spPr>
          <a:xfrm>
            <a:off x="4268372" y="4193179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Magnetómetro, mide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campo magnético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terrestre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Compatible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la interfaz I2C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Voltaje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operación de 2.2 a 3.6 VDC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Presenta un bajo consumo de corriente</a:t>
            </a:r>
          </a:p>
        </p:txBody>
      </p:sp>
    </p:spTree>
    <p:extLst>
      <p:ext uri="{BB962C8B-B14F-4D97-AF65-F5344CB8AC3E}">
        <p14:creationId xmlns:p14="http://schemas.microsoft.com/office/powerpoint/2010/main" val="192470675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12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3171552" y="27353"/>
            <a:ext cx="28008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HARDWARE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6"/>
          <p:cNvSpPr/>
          <p:nvPr/>
        </p:nvSpPr>
        <p:spPr>
          <a:xfrm>
            <a:off x="586579" y="757440"/>
            <a:ext cx="28248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Módulo Bluetooth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8372" y="128066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ódulo Esclavo-Maestro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Recibir y generar ordenes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onexión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bidireccional punto a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punto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Presenta un alcance de 5 m a 10 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Puerto serial Bluetooth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rango de voltaje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3.6 V a 6 V</a:t>
            </a:r>
          </a:p>
        </p:txBody>
      </p:sp>
      <p:sp>
        <p:nvSpPr>
          <p:cNvPr id="7" name="Rectangle 6"/>
          <p:cNvSpPr/>
          <p:nvPr/>
        </p:nvSpPr>
        <p:spPr>
          <a:xfrm>
            <a:off x="1561903" y="2819542"/>
            <a:ext cx="819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 smtClean="0"/>
              <a:t>HC-05</a:t>
            </a:r>
            <a:endParaRPr lang="es-EC" sz="2000" dirty="0"/>
          </a:p>
        </p:txBody>
      </p:sp>
      <p:sp>
        <p:nvSpPr>
          <p:cNvPr id="8" name="Rectángulo 6"/>
          <p:cNvSpPr/>
          <p:nvPr/>
        </p:nvSpPr>
        <p:spPr>
          <a:xfrm>
            <a:off x="688145" y="3410098"/>
            <a:ext cx="21082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Batería LIPO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68372" y="397652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ligeras y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presentan cualquier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 y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tamaño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capacidad </a:t>
            </a:r>
            <a:endPara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Alta capacidad de descarga para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alimentar los sistemas </a:t>
            </a:r>
            <a:endPara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7.4V-700mAh </a:t>
            </a:r>
          </a:p>
        </p:txBody>
      </p:sp>
      <p:pic>
        <p:nvPicPr>
          <p:cNvPr id="12" name="Picture 11" descr="Resultado de imagen para YouCute 7.4V 700mAh Battery for mjx X600 X601H RC quadcopter drone spare parts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0" t="10000" r="19887" b="14500"/>
          <a:stretch/>
        </p:blipFill>
        <p:spPr bwMode="auto">
          <a:xfrm>
            <a:off x="677794" y="3999772"/>
            <a:ext cx="2286000" cy="20180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42" name="Picture 2" descr="Resultado de imagen para hc0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0" b="22156"/>
          <a:stretch/>
        </p:blipFill>
        <p:spPr bwMode="auto">
          <a:xfrm>
            <a:off x="586579" y="1588974"/>
            <a:ext cx="3076848" cy="132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78897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13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3261320" y="27353"/>
            <a:ext cx="26213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SOFTWARE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6"/>
          <p:cNvSpPr/>
          <p:nvPr/>
        </p:nvSpPr>
        <p:spPr>
          <a:xfrm>
            <a:off x="788197" y="757440"/>
            <a:ext cx="21755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Eclipse - Java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8372" y="1529079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Plataforma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desarrollo de código abierto basada en el lenguaje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Java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Desarrollo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aplicaciones móviles con el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plug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-in de Android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SDK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(Android Software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ángulo 6"/>
          <p:cNvSpPr/>
          <p:nvPr/>
        </p:nvSpPr>
        <p:spPr>
          <a:xfrm>
            <a:off x="942221" y="3410098"/>
            <a:ext cx="16001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SketchUp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19600" y="436459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Permite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modelar rápidamente volúmenes y formas arquitectónicas en 3D</a:t>
            </a:r>
          </a:p>
        </p:txBody>
      </p:sp>
      <p:pic>
        <p:nvPicPr>
          <p:cNvPr id="11266" name="Picture 2" descr="Resultado de imagen para ECLIPSE JA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14" y="1881544"/>
            <a:ext cx="3941640" cy="92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sultado de imagen para sketchup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98" b="31035"/>
          <a:stretch/>
        </p:blipFill>
        <p:spPr bwMode="auto">
          <a:xfrm>
            <a:off x="0" y="4191000"/>
            <a:ext cx="4076700" cy="105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46294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14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3261320" y="27353"/>
            <a:ext cx="26213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SOFTWARE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6"/>
          <p:cNvSpPr/>
          <p:nvPr/>
        </p:nvSpPr>
        <p:spPr>
          <a:xfrm>
            <a:off x="850203" y="757440"/>
            <a:ext cx="20515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IDE </a:t>
            </a:r>
            <a:r>
              <a:rPr lang="es-E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Arduino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8372" y="179742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ntorno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desarrollo integrado compuesto por un conjunto de herramientas de programación</a:t>
            </a:r>
          </a:p>
        </p:txBody>
      </p:sp>
      <p:sp>
        <p:nvSpPr>
          <p:cNvPr id="8" name="Rectángulo 6"/>
          <p:cNvSpPr/>
          <p:nvPr/>
        </p:nvSpPr>
        <p:spPr>
          <a:xfrm>
            <a:off x="390076" y="3410098"/>
            <a:ext cx="31913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ISIS </a:t>
            </a:r>
            <a:r>
              <a:rPr lang="es-E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Proteus</a:t>
            </a:r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ARES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73061" y="41148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Permite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diseño del plano eléctrico del circuito con todos sus componentes para la fabricación de la placa</a:t>
            </a:r>
          </a:p>
        </p:txBody>
      </p:sp>
      <p:pic>
        <p:nvPicPr>
          <p:cNvPr id="12290" name="Picture 2" descr="Resultado de imagen para ide arduino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0" y="1390852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Resultado de imagen para isis Proteus - ARES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4" t="34200" r="18051" b="22288"/>
          <a:stretch/>
        </p:blipFill>
        <p:spPr bwMode="auto">
          <a:xfrm>
            <a:off x="512104" y="4374498"/>
            <a:ext cx="3069295" cy="114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52001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15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782359" y="27353"/>
            <a:ext cx="55792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DESCRIPCIÓN GENERAL 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706556"/>
              </p:ext>
            </p:extLst>
          </p:nvPr>
        </p:nvGraphicFramePr>
        <p:xfrm>
          <a:off x="617711" y="884404"/>
          <a:ext cx="790858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3" name="Visio" r:id="rId3" imgW="8603623" imgH="3284639" progId="Visio.Drawing.11">
                  <p:embed/>
                </p:oleObj>
              </mc:Choice>
              <mc:Fallback>
                <p:oleObj name="Visio" r:id="rId3" imgW="8603623" imgH="3284639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711" y="884404"/>
                        <a:ext cx="7908580" cy="3276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533400" y="4171890"/>
            <a:ext cx="395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arámetros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diseño de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hardware: 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" y="4593771"/>
            <a:ext cx="792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dimensiones del dispositivo electrónico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tarjeta de control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8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 de largo y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ancho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sensores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distancia de detección de obstáculos &gt;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metros.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Duración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 de carga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horas de uso del dispositivo.</a:t>
            </a:r>
          </a:p>
        </p:txBody>
      </p:sp>
    </p:spTree>
    <p:extLst>
      <p:ext uri="{BB962C8B-B14F-4D97-AF65-F5344CB8AC3E}">
        <p14:creationId xmlns:p14="http://schemas.microsoft.com/office/powerpoint/2010/main" val="107253450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16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844265" y="27353"/>
            <a:ext cx="5455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DISEÑO 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HARDWARE 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3212749"/>
              </p:ext>
            </p:extLst>
          </p:nvPr>
        </p:nvGraphicFramePr>
        <p:xfrm>
          <a:off x="1143000" y="1143000"/>
          <a:ext cx="7086600" cy="3931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3" name="Visio" r:id="rId3" imgW="7162941" imgH="3977119" progId="Visio.Drawing.11">
                  <p:embed/>
                </p:oleObj>
              </mc:Choice>
              <mc:Fallback>
                <p:oleObj name="Visio" r:id="rId3" imgW="7162941" imgH="3977119" progId="Visio.Drawing.11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143000"/>
                        <a:ext cx="7086600" cy="39312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454509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17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844265" y="27353"/>
            <a:ext cx="5455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DISEÑO 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HARDWARE 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622334"/>
              </p:ext>
            </p:extLst>
          </p:nvPr>
        </p:nvGraphicFramePr>
        <p:xfrm>
          <a:off x="4724400" y="2438400"/>
          <a:ext cx="4267199" cy="217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3" name="Visio" r:id="rId3" imgW="6341423" imgH="2952991" progId="Visio.Drawing.11">
                  <p:embed/>
                </p:oleObj>
              </mc:Choice>
              <mc:Fallback>
                <p:oleObj name="Visio" r:id="rId3" imgW="6341423" imgH="2952991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438400"/>
                        <a:ext cx="4267199" cy="21745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152400" y="914400"/>
            <a:ext cx="55627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Ubicación de sensores de proximidad</a:t>
            </a:r>
          </a:p>
        </p:txBody>
      </p:sp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638843"/>
              </p:ext>
            </p:extLst>
          </p:nvPr>
        </p:nvGraphicFramePr>
        <p:xfrm>
          <a:off x="381000" y="1676399"/>
          <a:ext cx="3962400" cy="3774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4" name="Visio" r:id="rId5" imgW="3407484" imgH="3374089" progId="Visio.Drawing.11">
                  <p:embed/>
                </p:oleObj>
              </mc:Choice>
              <mc:Fallback>
                <p:oleObj name="Visio" r:id="rId5" imgW="3407484" imgH="3374089" progId="Visio.Drawing.11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676399"/>
                        <a:ext cx="3962400" cy="37747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524485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18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844265" y="27353"/>
            <a:ext cx="5455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DISEÑO 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HARDWARE 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905750"/>
              </p:ext>
            </p:extLst>
          </p:nvPr>
        </p:nvGraphicFramePr>
        <p:xfrm>
          <a:off x="793749" y="1828800"/>
          <a:ext cx="7556500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5" name="Visio" r:id="rId3" imgW="6964748" imgH="2952991" progId="Visio.Drawing.11">
                  <p:embed/>
                </p:oleObj>
              </mc:Choice>
              <mc:Fallback>
                <p:oleObj name="Visio" r:id="rId3" imgW="6964748" imgH="295299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49" y="1828800"/>
                        <a:ext cx="7556500" cy="3200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ángulo 6"/>
          <p:cNvSpPr/>
          <p:nvPr/>
        </p:nvSpPr>
        <p:spPr>
          <a:xfrm>
            <a:off x="228600" y="838200"/>
            <a:ext cx="41056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Botonera de accionamiento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44731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19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844265" y="27353"/>
            <a:ext cx="5455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DISEÑO 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HARDWARE 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609600" y="762000"/>
            <a:ext cx="284719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Encendido y carga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440681"/>
              </p:ext>
            </p:extLst>
          </p:nvPr>
        </p:nvGraphicFramePr>
        <p:xfrm>
          <a:off x="1447800" y="1524000"/>
          <a:ext cx="6553200" cy="4124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2" name="Visio" r:id="rId3" imgW="6785088" imgH="4476296" progId="Visio.Drawing.11">
                  <p:embed/>
                </p:oleObj>
              </mc:Choice>
              <mc:Fallback>
                <p:oleObj name="Visio" r:id="rId3" imgW="6785088" imgH="4476296" progId="Visio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524000"/>
                        <a:ext cx="6553200" cy="41249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526510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Footer Placeholder 4"/>
          <p:cNvSpPr txBox="1">
            <a:spLocks/>
          </p:cNvSpPr>
          <p:nvPr/>
        </p:nvSpPr>
        <p:spPr>
          <a:xfrm>
            <a:off x="2819400" y="6400800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mtClean="0"/>
              <a:t>AUTOR: RUBÉN CEVALLOS</a:t>
            </a:r>
            <a:endParaRPr lang="es-ES" dirty="0"/>
          </a:p>
        </p:txBody>
      </p:sp>
      <p:sp>
        <p:nvSpPr>
          <p:cNvPr id="5" name="Rectángulo 6"/>
          <p:cNvSpPr/>
          <p:nvPr/>
        </p:nvSpPr>
        <p:spPr>
          <a:xfrm>
            <a:off x="2943760" y="27353"/>
            <a:ext cx="26468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6"/>
          <p:cNvSpPr/>
          <p:nvPr/>
        </p:nvSpPr>
        <p:spPr>
          <a:xfrm>
            <a:off x="226357" y="838957"/>
            <a:ext cx="36679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02110" y="2520216"/>
            <a:ext cx="44101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2608" y="1639967"/>
            <a:ext cx="70491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Desarrollar un dispositivo electrónico para cubrir las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necesidades de desplazamiento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personas con discapacidad visual.</a:t>
            </a:r>
          </a:p>
        </p:txBody>
      </p:sp>
      <p:sp>
        <p:nvSpPr>
          <p:cNvPr id="3" name="Rectangle 2"/>
          <p:cNvSpPr/>
          <p:nvPr/>
        </p:nvSpPr>
        <p:spPr>
          <a:xfrm>
            <a:off x="417392" y="3124200"/>
            <a:ext cx="83092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Diseñar un prototipo electrónico que funcione  de forma integral con una aplicación móvil para cumplir con funciones de ayuda en el desplazamiento de personas con discapacidad visual.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Desarrollar un programa para la detección de obstáculos presentes en el entorno de estas personas.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Implementar un dispositivo que brinde una detección de obstáculos a 1.5 metros de distancia del usuario mediante el uso de sensores ultrasónicos de proximidad. </a:t>
            </a:r>
          </a:p>
        </p:txBody>
      </p:sp>
    </p:spTree>
    <p:extLst>
      <p:ext uri="{BB962C8B-B14F-4D97-AF65-F5344CB8AC3E}">
        <p14:creationId xmlns:p14="http://schemas.microsoft.com/office/powerpoint/2010/main" val="283596385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20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844265" y="27353"/>
            <a:ext cx="5455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DISEÑO 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HARDWARE 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0" name="4 Diagrama"/>
          <p:cNvGraphicFramePr/>
          <p:nvPr>
            <p:extLst>
              <p:ext uri="{D42A27DB-BD31-4B8C-83A1-F6EECF244321}">
                <p14:modId xmlns:p14="http://schemas.microsoft.com/office/powerpoint/2010/main" val="312785952"/>
              </p:ext>
            </p:extLst>
          </p:nvPr>
        </p:nvGraphicFramePr>
        <p:xfrm>
          <a:off x="152400" y="228600"/>
          <a:ext cx="6858000" cy="536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41316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E5F54AB-088D-4F0C-B774-EFEDA7087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BF6A747-883C-4B77-9095-10C9F704D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D5162F9-B01B-430E-9424-A56E7960AA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8190F3B-C7B6-4111-832C-F110EB8FC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6C27DC2-5BF3-491A-9310-0CB0F4DCC5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027B3FD-A3B7-48EE-A861-75B07F750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D1DAFE8-7ED7-4D62-BAD9-A5358B1ACE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8FC0A61-682D-47F4-970F-196ED42A18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38213CF-ACD1-4410-BDDE-F242F23FCB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50AFB12-0434-4C62-A398-D028DBD78D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0965091-BE33-42F7-8D2D-CB4727AD3E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21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684306" y="27353"/>
            <a:ext cx="37753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367260" y="856817"/>
            <a:ext cx="31406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Sensores de proximidad</a:t>
            </a:r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883870"/>
              </p:ext>
            </p:extLst>
          </p:nvPr>
        </p:nvGraphicFramePr>
        <p:xfrm>
          <a:off x="952502" y="1752600"/>
          <a:ext cx="7239000" cy="330690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809377"/>
                <a:gridCol w="1809377"/>
                <a:gridCol w="1810123"/>
                <a:gridCol w="1810123"/>
              </a:tblGrid>
              <a:tr h="4734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Sensor</a:t>
                      </a:r>
                      <a:endParaRPr lang="es-EC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Sharp GP2Y0A02YK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HC-SR04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LV-MaxSonar-EZ0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87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Tipo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Óptico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Ultrasónico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Ultrasónico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87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Rango de detección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20cm a 150cm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2cm a 400cm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0cm a 645cm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87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Voltaje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2.7V-5.5V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4.5V- 5.5V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2.5V-5.5V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87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Zona muerta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SI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SI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NO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87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Precisión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±10cm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±3cm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±2.54cm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2332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Objeto detectable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Detección afectada por materiales/colores del objeto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Detección no afectada por materiales/colores del objeto</a:t>
                      </a:r>
                      <a:endParaRPr lang="es-EC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Detección no afectada por materiales/colores del objeto</a:t>
                      </a:r>
                      <a:endParaRPr lang="es-EC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226468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22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684306" y="27353"/>
            <a:ext cx="37753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367260" y="856817"/>
            <a:ext cx="298100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Sensor </a:t>
            </a:r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LV-MaxSonar-EZ0 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15"/>
          <p:cNvSpPr/>
          <p:nvPr/>
        </p:nvSpPr>
        <p:spPr>
          <a:xfrm>
            <a:off x="726536" y="1524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ntegración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transmisor y receptor en un solo módulo </a:t>
            </a:r>
            <a:endParaRPr lang="es-EC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patrón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radiación ancho y sensible </a:t>
            </a:r>
          </a:p>
        </p:txBody>
      </p:sp>
      <p:pic>
        <p:nvPicPr>
          <p:cNvPr id="35842" name="Picture 2" descr="l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17702"/>
            <a:ext cx="5638800" cy="181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838200" y="44196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isponibilidad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tres interfaces de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salida:</a:t>
            </a:r>
          </a:p>
          <a:p>
            <a:pPr marL="342900" indent="-342900">
              <a:buFont typeface="+mj-lt"/>
              <a:buAutoNum type="arabicParenR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salida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 por Ancho de Pulso (PW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+mj-lt"/>
              <a:buAutoNum type="arabicParenR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salida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analógica de voltaje (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AN)</a:t>
            </a:r>
          </a:p>
          <a:p>
            <a:pPr marL="342900" indent="-342900">
              <a:buFont typeface="+mj-lt"/>
              <a:buAutoNum type="arabicParenR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salida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 serial asíncrona (RX, TX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24544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23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844265" y="27353"/>
            <a:ext cx="5455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DISEÑO 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HARDWARE 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ángulo 6"/>
          <p:cNvSpPr/>
          <p:nvPr/>
        </p:nvSpPr>
        <p:spPr>
          <a:xfrm>
            <a:off x="152400" y="863189"/>
            <a:ext cx="457529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Circuito </a:t>
            </a:r>
            <a:r>
              <a:rPr lang="es-E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electrónico de control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181948"/>
              </p:ext>
            </p:extLst>
          </p:nvPr>
        </p:nvGraphicFramePr>
        <p:xfrm>
          <a:off x="1888671" y="1600200"/>
          <a:ext cx="5678039" cy="4176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6" name="Visio" r:id="rId3" imgW="4103051" imgH="3023111" progId="Visio.Drawing.11">
                  <p:embed/>
                </p:oleObj>
              </mc:Choice>
              <mc:Fallback>
                <p:oleObj name="Visio" r:id="rId3" imgW="4103051" imgH="302311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8671" y="1600200"/>
                        <a:ext cx="5678039" cy="41761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761890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24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844265" y="27353"/>
            <a:ext cx="5455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DISEÑO 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HARDWARE 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877198"/>
              </p:ext>
            </p:extLst>
          </p:nvPr>
        </p:nvGraphicFramePr>
        <p:xfrm>
          <a:off x="1" y="673684"/>
          <a:ext cx="9144000" cy="5117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4" name="Visio" r:id="rId3" imgW="9134281" imgH="6444577" progId="Visio.Drawing.11">
                  <p:embed/>
                </p:oleObj>
              </mc:Choice>
              <mc:Fallback>
                <p:oleObj name="Visio" r:id="rId3" imgW="9134281" imgH="6444577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673684"/>
                        <a:ext cx="9144000" cy="51175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733797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25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844265" y="27353"/>
            <a:ext cx="5455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DISEÑO 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HARDWARE 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104992" y="689234"/>
            <a:ext cx="44951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Diseño de la tarjeta de control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:\Users\HolgerCevallos\Desktop\Video CIAD\placa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14" y="1366048"/>
            <a:ext cx="3015086" cy="351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HolgerCevallos\Desktop\Video CIAD\placa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02094"/>
            <a:ext cx="3276600" cy="389695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533400" y="499905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Dimensiones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Largo: 6.35 cm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Ancho: 5.33 cm</a:t>
            </a:r>
          </a:p>
        </p:txBody>
      </p:sp>
    </p:spTree>
    <p:extLst>
      <p:ext uri="{BB962C8B-B14F-4D97-AF65-F5344CB8AC3E}">
        <p14:creationId xmlns:p14="http://schemas.microsoft.com/office/powerpoint/2010/main" val="412441472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26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844265" y="27353"/>
            <a:ext cx="5455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DISEÑO 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HARDWARE 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262923" y="689234"/>
            <a:ext cx="41792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Diseño del sistema de carga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582825"/>
              </p:ext>
            </p:extLst>
          </p:nvPr>
        </p:nvGraphicFramePr>
        <p:xfrm>
          <a:off x="400828" y="1600200"/>
          <a:ext cx="8342343" cy="189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6" name="Visio" r:id="rId3" imgW="7973112" imgH="1313325" progId="Visio.Drawing.11">
                  <p:embed/>
                </p:oleObj>
              </mc:Choice>
              <mc:Fallback>
                <p:oleObj name="Visio" r:id="rId3" imgW="7973112" imgH="1313325" progId="Visio.Drawing.11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28" y="1600200"/>
                        <a:ext cx="8342343" cy="189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990600" y="386208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Batería LIPO 7.4V-700mah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Switch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encendido/apagado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Placa USB de carga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Cargador de pared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Módulo de equilibrio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" y="3492750"/>
            <a:ext cx="1557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Componentes: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99075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27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844265" y="27353"/>
            <a:ext cx="5455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DISEÑO 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HARDWARE 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457200" y="762000"/>
            <a:ext cx="33009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Diseño 3D de carcasa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C:\Users\HolgerCevallos\Desktop\Video CIAD\t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2700113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:\Users\HolgerCevallos\Desktop\Video CIAD\t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65" y="1416319"/>
            <a:ext cx="2617470" cy="2546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:\Users\HolgerCevallos\Desktop\Video CIAD\t3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1398905"/>
            <a:ext cx="2514600" cy="25634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6602246" y="4038600"/>
            <a:ext cx="18069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 de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soporte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87595" y="4038600"/>
            <a:ext cx="19688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Carcasa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posterior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4265" y="4038600"/>
            <a:ext cx="1741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Carcasa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frontal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4457820"/>
            <a:ext cx="7586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Dimensiones del diseño: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Largo:	10 cm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Alto: 8 cm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Ancho: 5 cm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Espesor de paredes: 3 mm</a:t>
            </a:r>
          </a:p>
        </p:txBody>
      </p:sp>
    </p:spTree>
    <p:extLst>
      <p:ext uri="{BB962C8B-B14F-4D97-AF65-F5344CB8AC3E}">
        <p14:creationId xmlns:p14="http://schemas.microsoft.com/office/powerpoint/2010/main" val="84031037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28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844265" y="27353"/>
            <a:ext cx="5455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DISEÑO 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HARDWARE 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190681" y="742138"/>
            <a:ext cx="56284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Sistema </a:t>
            </a:r>
            <a:r>
              <a:rPr lang="es-E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comunicación inalámbrica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17"/>
          <p:cNvSpPr/>
          <p:nvPr/>
        </p:nvSpPr>
        <p:spPr>
          <a:xfrm>
            <a:off x="1180182" y="1524000"/>
            <a:ext cx="678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istema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comunicación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como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esquema Maestro-Esclavo</a:t>
            </a:r>
          </a:p>
        </p:txBody>
      </p:sp>
      <p:sp>
        <p:nvSpPr>
          <p:cNvPr id="7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2241479"/>
              </p:ext>
            </p:extLst>
          </p:nvPr>
        </p:nvGraphicFramePr>
        <p:xfrm>
          <a:off x="1524000" y="2057400"/>
          <a:ext cx="5950802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7" name="Visio" r:id="rId3" imgW="4985086" imgH="2995821" progId="Visio.Drawing.11">
                  <p:embed/>
                </p:oleObj>
              </mc:Choice>
              <mc:Fallback>
                <p:oleObj name="Visio" r:id="rId3" imgW="4985086" imgH="2995821" progId="Visio.Drawing.11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057400"/>
                        <a:ext cx="5950802" cy="3581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018116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29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934034" y="27353"/>
            <a:ext cx="52759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DISEÑO 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SOFTWARE 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125352" y="739691"/>
            <a:ext cx="25330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Programa de control </a:t>
            </a:r>
          </a:p>
          <a:p>
            <a:r>
              <a:rPr lang="es-E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Proceso de navegación</a:t>
            </a:r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6727558"/>
              </p:ext>
            </p:extLst>
          </p:nvPr>
        </p:nvGraphicFramePr>
        <p:xfrm>
          <a:off x="1397746" y="659616"/>
          <a:ext cx="6069854" cy="6087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5" name="Visio" r:id="rId3" imgW="5284267" imgH="5993158" progId="Visio.Drawing.11">
                  <p:embed/>
                </p:oleObj>
              </mc:Choice>
              <mc:Fallback>
                <p:oleObj name="Visio" r:id="rId3" imgW="5284267" imgH="5993158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746" y="659616"/>
                        <a:ext cx="6069854" cy="60871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323033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3</a:t>
            </a:fld>
            <a:endParaRPr lang="es-ES" dirty="0"/>
          </a:p>
        </p:txBody>
      </p:sp>
      <p:sp>
        <p:nvSpPr>
          <p:cNvPr id="3" name="Rectangle 2"/>
          <p:cNvSpPr/>
          <p:nvPr/>
        </p:nvSpPr>
        <p:spPr>
          <a:xfrm>
            <a:off x="739726" y="1905000"/>
            <a:ext cx="75250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Desarrollar una aplicación móvil que brinde información necesaria al usuario sobre su localización, orientación, asistencia telefónica y alertas de obstáculos a través de mensajes de voz.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Establecer una comunicación inalámbrica entre el dispositivo electrónico y el teléfono móvil para el envío y recepción de datos del sistema. 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Realizar pruebas de funcionamiento del dispositivo mediante la colaboración de una persona con discapacidad visual para analizar y comprobar su desempeño.</a:t>
            </a:r>
          </a:p>
        </p:txBody>
      </p:sp>
      <p:sp>
        <p:nvSpPr>
          <p:cNvPr id="4" name="Rectángulo 6"/>
          <p:cNvSpPr/>
          <p:nvPr/>
        </p:nvSpPr>
        <p:spPr>
          <a:xfrm>
            <a:off x="330043" y="990600"/>
            <a:ext cx="44101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6"/>
          <p:cNvSpPr/>
          <p:nvPr/>
        </p:nvSpPr>
        <p:spPr>
          <a:xfrm>
            <a:off x="2943760" y="27353"/>
            <a:ext cx="26468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56171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30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934034" y="27353"/>
            <a:ext cx="52759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DISEÑO 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SOFTWARE 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125352" y="739691"/>
            <a:ext cx="26741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Detección de obstáculos</a:t>
            </a:r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79328"/>
              </p:ext>
            </p:extLst>
          </p:nvPr>
        </p:nvGraphicFramePr>
        <p:xfrm>
          <a:off x="1600200" y="635718"/>
          <a:ext cx="5867400" cy="6258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9" name="Visio" r:id="rId3" imgW="6045646" imgH="7217032" progId="Visio.Drawing.11">
                  <p:embed/>
                </p:oleObj>
              </mc:Choice>
              <mc:Fallback>
                <p:oleObj name="Visio" r:id="rId3" imgW="6045646" imgH="7217032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635718"/>
                        <a:ext cx="5867400" cy="62585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290446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31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934034" y="27353"/>
            <a:ext cx="52759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DISEÑO 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SOFTWARE 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381000" y="740009"/>
            <a:ext cx="257474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Proceso de Orientación</a:t>
            </a:r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84451"/>
              </p:ext>
            </p:extLst>
          </p:nvPr>
        </p:nvGraphicFramePr>
        <p:xfrm>
          <a:off x="685800" y="740009"/>
          <a:ext cx="8099591" cy="5584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2" name="Visio" r:id="rId3" imgW="8016608" imgH="4859112" progId="Visio.Drawing.11">
                  <p:embed/>
                </p:oleObj>
              </mc:Choice>
              <mc:Fallback>
                <p:oleObj name="Visio" r:id="rId3" imgW="8016608" imgH="4859112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740009"/>
                        <a:ext cx="8099591" cy="55845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031439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32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934034" y="27353"/>
            <a:ext cx="52759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DISEÑO 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SOFTWARE 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125352" y="739691"/>
            <a:ext cx="33265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Programa de aplicación móvil </a:t>
            </a:r>
          </a:p>
          <a:p>
            <a:r>
              <a:rPr lang="es-E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Recepción de señales</a:t>
            </a:r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2811249"/>
              </p:ext>
            </p:extLst>
          </p:nvPr>
        </p:nvGraphicFramePr>
        <p:xfrm>
          <a:off x="1371600" y="605147"/>
          <a:ext cx="6629400" cy="6252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5" name="Visio" r:id="rId3" imgW="5284267" imgH="6173195" progId="Visio.Drawing.11">
                  <p:embed/>
                </p:oleObj>
              </mc:Choice>
              <mc:Fallback>
                <p:oleObj name="Visio" r:id="rId3" imgW="5284267" imgH="6173195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605147"/>
                        <a:ext cx="6629400" cy="62528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186573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33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934034" y="27353"/>
            <a:ext cx="52759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DISEÑO 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SOFTWARE 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228600" y="660252"/>
            <a:ext cx="26741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Detección de obstáculos</a:t>
            </a:r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021919"/>
              </p:ext>
            </p:extLst>
          </p:nvPr>
        </p:nvGraphicFramePr>
        <p:xfrm>
          <a:off x="1447801" y="152400"/>
          <a:ext cx="6174320" cy="737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5" name="Visio" r:id="rId3" imgW="6045646" imgH="7217032" progId="Visio.Drawing.11">
                  <p:embed/>
                </p:oleObj>
              </mc:Choice>
              <mc:Fallback>
                <p:oleObj name="Visio" r:id="rId3" imgW="6045646" imgH="7217032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1" y="152400"/>
                        <a:ext cx="6174320" cy="73703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228291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34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934034" y="27353"/>
            <a:ext cx="52759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DISEÑO 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SOFTWARE 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228600" y="660252"/>
            <a:ext cx="13933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Orientación</a:t>
            </a:r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8206748"/>
              </p:ext>
            </p:extLst>
          </p:nvPr>
        </p:nvGraphicFramePr>
        <p:xfrm>
          <a:off x="685800" y="673684"/>
          <a:ext cx="8153400" cy="5426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6" name="Visio" r:id="rId3" imgW="8016608" imgH="4859112" progId="Visio.Drawing.11">
                  <p:embed/>
                </p:oleObj>
              </mc:Choice>
              <mc:Fallback>
                <p:oleObj name="Visio" r:id="rId3" imgW="8016608" imgH="4859112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673684"/>
                        <a:ext cx="8153400" cy="54267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582576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35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934034" y="27353"/>
            <a:ext cx="52759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DISEÑO 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SOFTWARE 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1371600" y="651978"/>
            <a:ext cx="150714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Localización</a:t>
            </a:r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890170"/>
              </p:ext>
            </p:extLst>
          </p:nvPr>
        </p:nvGraphicFramePr>
        <p:xfrm>
          <a:off x="1219200" y="631780"/>
          <a:ext cx="2438400" cy="698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3" name="Visio" r:id="rId3" imgW="2130576" imgH="6119373" progId="Visio.Drawing.11">
                  <p:embed/>
                </p:oleObj>
              </mc:Choice>
              <mc:Fallback>
                <p:oleObj name="Visio" r:id="rId3" imgW="2130576" imgH="6119373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631780"/>
                        <a:ext cx="2438400" cy="69886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429154"/>
              </p:ext>
            </p:extLst>
          </p:nvPr>
        </p:nvGraphicFramePr>
        <p:xfrm>
          <a:off x="4919973" y="1042907"/>
          <a:ext cx="2289992" cy="5510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4" name="Visio" r:id="rId5" imgW="2130576" imgH="5129358" progId="Visio.Drawing.11">
                  <p:embed/>
                </p:oleObj>
              </mc:Choice>
              <mc:Fallback>
                <p:oleObj name="Visio" r:id="rId5" imgW="2130576" imgH="5129358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973" y="1042907"/>
                        <a:ext cx="2289992" cy="55102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ángulo 6"/>
          <p:cNvSpPr/>
          <p:nvPr/>
        </p:nvSpPr>
        <p:spPr>
          <a:xfrm>
            <a:off x="4571999" y="651978"/>
            <a:ext cx="272561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Llamadas de emergencia</a:t>
            </a:r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46426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36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934034" y="27353"/>
            <a:ext cx="52759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DISEÑO 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SOFTWARE 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367260" y="856817"/>
            <a:ext cx="199766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Aplicación Móvil</a:t>
            </a:r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823750"/>
              </p:ext>
            </p:extLst>
          </p:nvPr>
        </p:nvGraphicFramePr>
        <p:xfrm>
          <a:off x="2659655" y="1256927"/>
          <a:ext cx="3124200" cy="4358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5" name="Visio" r:id="rId3" imgW="3833372" imgH="4778380" progId="Visio.Drawing.11">
                  <p:embed/>
                </p:oleObj>
              </mc:Choice>
              <mc:Fallback>
                <p:oleObj name="Visio" r:id="rId3" imgW="3833372" imgH="477838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655" y="1256927"/>
                        <a:ext cx="3124200" cy="43588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78923" y="1676400"/>
            <a:ext cx="24356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nterfaz gráfica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ntuitiva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Funcional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prendizaje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sencillo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1055" y="3352800"/>
            <a:ext cx="25862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Elementos: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Botones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ampos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texto </a:t>
            </a:r>
            <a:endParaRPr lang="es-EC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Casillas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verificación</a:t>
            </a: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681518"/>
              </p:ext>
            </p:extLst>
          </p:nvPr>
        </p:nvGraphicFramePr>
        <p:xfrm>
          <a:off x="6271852" y="1640664"/>
          <a:ext cx="2658735" cy="3921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6" name="Visio" r:id="rId5" imgW="2123389" imgH="3131133" progId="Visio.Drawing.11">
                  <p:embed/>
                </p:oleObj>
              </mc:Choice>
              <mc:Fallback>
                <p:oleObj name="Visio" r:id="rId5" imgW="2123389" imgH="3131133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1852" y="1640664"/>
                        <a:ext cx="2658735" cy="39219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6248400" y="1072261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Proceso de funcionamiento: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79169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37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934034" y="27353"/>
            <a:ext cx="52759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DISEÑO 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SOFTWARE 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367260" y="856817"/>
            <a:ext cx="199766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Aplicación Móvil</a:t>
            </a:r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8" name="Rectangle 27"/>
          <p:cNvSpPr/>
          <p:nvPr/>
        </p:nvSpPr>
        <p:spPr>
          <a:xfrm>
            <a:off x="533400" y="1447800"/>
            <a:ext cx="21611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Mensajes de audio: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554261"/>
              </p:ext>
            </p:extLst>
          </p:nvPr>
        </p:nvGraphicFramePr>
        <p:xfrm>
          <a:off x="641981" y="2209800"/>
          <a:ext cx="7860038" cy="256032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760357"/>
                <a:gridCol w="5099681"/>
              </a:tblGrid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Función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Mensaje de respuesta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Localización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“Te encuentras en (Dirección de ubicación actual)”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Orientación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“Te diriges hacia el </a:t>
                      </a:r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(norte, sur, este, oeste)</a:t>
                      </a: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Llamadas de emergencia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“Realizando llamada telefónica”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Detección de obstáculos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“Obstáculo </a:t>
                      </a:r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(superior, frontal, inferior)</a:t>
                      </a: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(un paso, dos pasos)</a:t>
                      </a: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</a:txBody>
                  <a:tcPr marL="68580" marR="68580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Estado de carga de la batería</a:t>
                      </a:r>
                      <a:endParaRPr lang="es-EC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“5% de batería”, “Batería descargada”</a:t>
                      </a:r>
                      <a:endParaRPr lang="es-EC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539097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38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684306" y="27353"/>
            <a:ext cx="37753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367260" y="856817"/>
            <a:ext cx="27083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Tarjeta de control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3796" name="Picture 4" descr="received_133600802644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0" b="20619"/>
          <a:stretch>
            <a:fillRect/>
          </a:stretch>
        </p:blipFill>
        <p:spPr bwMode="auto">
          <a:xfrm>
            <a:off x="914400" y="1828800"/>
            <a:ext cx="3401839" cy="308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received_1336007996440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7" b="15135"/>
          <a:stretch>
            <a:fillRect/>
          </a:stretch>
        </p:blipFill>
        <p:spPr bwMode="auto">
          <a:xfrm>
            <a:off x="4876800" y="1693069"/>
            <a:ext cx="3080815" cy="322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81308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39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684306" y="27353"/>
            <a:ext cx="37753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367260" y="856817"/>
            <a:ext cx="414408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Implementación del módulo Bluetooth</a:t>
            </a:r>
            <a:endParaRPr lang="es-E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0" name="Rectangle 19"/>
          <p:cNvSpPr/>
          <p:nvPr/>
        </p:nvSpPr>
        <p:spPr>
          <a:xfrm>
            <a:off x="287499" y="1405452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rocedimiento de conexión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configuración y programación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87499" y="1774784"/>
            <a:ext cx="62796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módulo HC-05 se presenta como un dispositivo configurable </a:t>
            </a:r>
          </a:p>
        </p:txBody>
      </p:sp>
      <p:pic>
        <p:nvPicPr>
          <p:cNvPr id="26" name="Picture 25" descr="Conexion HC-05 y Arduin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6" y="2286000"/>
            <a:ext cx="4191000" cy="32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/>
          <p:cNvSpPr/>
          <p:nvPr/>
        </p:nvSpPr>
        <p:spPr>
          <a:xfrm>
            <a:off x="5257800" y="3352800"/>
            <a:ext cx="373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Pines de alimentación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(GND y VCC) </a:t>
            </a:r>
            <a:endParaRPr lang="es-EC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ines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transmisión y recepción serial (TX y RX)</a:t>
            </a:r>
          </a:p>
        </p:txBody>
      </p:sp>
    </p:spTree>
    <p:extLst>
      <p:ext uri="{BB962C8B-B14F-4D97-AF65-F5344CB8AC3E}">
        <p14:creationId xmlns:p14="http://schemas.microsoft.com/office/powerpoint/2010/main" val="320668680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4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390054" y="27353"/>
            <a:ext cx="37753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ANTECEDENTES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Resultado de imagen para discapacidad visu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327" y="838200"/>
            <a:ext cx="2503977" cy="250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para avances tecnologic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64" y="684570"/>
            <a:ext cx="2800643" cy="250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n para baston y perros guia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54"/>
          <a:stretch/>
        </p:blipFill>
        <p:spPr bwMode="auto">
          <a:xfrm flipH="1">
            <a:off x="2514600" y="3188549"/>
            <a:ext cx="382514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68126" y="3232930"/>
            <a:ext cx="1207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Tecnología</a:t>
            </a:r>
            <a:endParaRPr lang="es-EC" dirty="0"/>
          </a:p>
        </p:txBody>
      </p:sp>
      <p:sp>
        <p:nvSpPr>
          <p:cNvPr id="8" name="Rectangle 7"/>
          <p:cNvSpPr/>
          <p:nvPr/>
        </p:nvSpPr>
        <p:spPr>
          <a:xfrm>
            <a:off x="6165446" y="3342178"/>
            <a:ext cx="2037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Discapacidad visual</a:t>
            </a:r>
            <a:endParaRPr lang="es-EC" dirty="0"/>
          </a:p>
        </p:txBody>
      </p:sp>
      <p:sp>
        <p:nvSpPr>
          <p:cNvPr id="9" name="Rectangle 8"/>
          <p:cNvSpPr/>
          <p:nvPr/>
        </p:nvSpPr>
        <p:spPr>
          <a:xfrm>
            <a:off x="3235179" y="5757578"/>
            <a:ext cx="2383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Herramientas auxiliares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4164057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40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684306" y="27353"/>
            <a:ext cx="37753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367260" y="856817"/>
            <a:ext cx="396134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Configuración del m</a:t>
            </a:r>
            <a:r>
              <a:rPr lang="es-EC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s-ES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dulo</a:t>
            </a:r>
            <a:r>
              <a:rPr lang="es-E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Bluetooth</a:t>
            </a:r>
            <a:endParaRPr lang="es-E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177222"/>
              </p:ext>
            </p:extLst>
          </p:nvPr>
        </p:nvGraphicFramePr>
        <p:xfrm>
          <a:off x="1242501" y="2438400"/>
          <a:ext cx="6377499" cy="3276601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155316"/>
                <a:gridCol w="2081986"/>
                <a:gridCol w="2140197"/>
              </a:tblGrid>
              <a:tr h="296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Comando AT</a:t>
                      </a:r>
                      <a:endParaRPr lang="es-EC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Descripción</a:t>
                      </a:r>
                      <a:endParaRPr lang="es-EC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Ejemplo</a:t>
                      </a:r>
                      <a:endParaRPr lang="es-EC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939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AT+NAME=&lt;Nombre&gt;</a:t>
                      </a:r>
                      <a:endParaRPr lang="es-EC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Cambia nombre del módulo HC-05</a:t>
                      </a:r>
                      <a:endParaRPr lang="es-EC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AT+NAME=AYDDI</a:t>
                      </a:r>
                      <a:endParaRPr lang="es-EC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959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AT+PSWD=&lt;Pin&gt;</a:t>
                      </a:r>
                      <a:endParaRPr lang="es-EC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Cambia código de vinculación del módulo HC-05</a:t>
                      </a:r>
                      <a:endParaRPr lang="es-EC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AT+PSWD=1234</a:t>
                      </a:r>
                      <a:endParaRPr lang="es-EC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939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AT+UART=&lt;Baud&gt; ,&lt; StopBit&gt;,&lt; Parity&gt;</a:t>
                      </a:r>
                      <a:endParaRPr lang="es-EC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Configura la velocidad de comunicación</a:t>
                      </a:r>
                      <a:endParaRPr lang="es-EC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AT+UART=9600,0,0</a:t>
                      </a:r>
                      <a:endParaRPr lang="es-EC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959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AT+ROLE=&lt;Role&gt;</a:t>
                      </a:r>
                      <a:endParaRPr lang="es-EC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Configura el modo para que trabaje como Maestro (0) o Esclavo (1)</a:t>
                      </a:r>
                      <a:endParaRPr lang="es-EC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AT+ROLE=0</a:t>
                      </a:r>
                      <a:endParaRPr lang="es-EC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1058078" y="1512991"/>
            <a:ext cx="708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Enviar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comandos AT desde una computadora por medio del monitor serial del IDE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Arduino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09317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41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684306" y="27353"/>
            <a:ext cx="37753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367260" y="856817"/>
            <a:ext cx="391806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Programación del m</a:t>
            </a:r>
            <a:r>
              <a:rPr lang="es-EC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s-ES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dulo</a:t>
            </a:r>
            <a:r>
              <a:rPr lang="es-E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Bluetooth</a:t>
            </a:r>
            <a:endParaRPr lang="es-E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0" name="Rectangle 19"/>
          <p:cNvSpPr/>
          <p:nvPr/>
        </p:nvSpPr>
        <p:spPr>
          <a:xfrm>
            <a:off x="430350" y="1447800"/>
            <a:ext cx="7709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ibrería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SoftwareSerial.h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permite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comunicación serial del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Arduino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mediante diferentes funciones y parámetros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378596"/>
              </p:ext>
            </p:extLst>
          </p:nvPr>
        </p:nvGraphicFramePr>
        <p:xfrm>
          <a:off x="533400" y="2362200"/>
          <a:ext cx="3352800" cy="328771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5280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#include&lt;</a:t>
                      </a:r>
                      <a:r>
                        <a:rPr lang="en-US" sz="1400" dirty="0" err="1">
                          <a:effectLst/>
                        </a:rPr>
                        <a:t>SoftwareSerial.h</a:t>
                      </a:r>
                      <a:r>
                        <a:rPr lang="en-US" sz="1400" dirty="0">
                          <a:effectLst/>
                        </a:rPr>
                        <a:t>&gt;</a:t>
                      </a:r>
                      <a:endParaRPr lang="es-EC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SoftwareSerial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btSerial</a:t>
                      </a:r>
                      <a:r>
                        <a:rPr lang="en-US" sz="1400" dirty="0">
                          <a:effectLst/>
                        </a:rPr>
                        <a:t>(11, 12);</a:t>
                      </a:r>
                      <a:endParaRPr lang="es-EC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void setup()</a:t>
                      </a:r>
                      <a:endParaRPr lang="es-EC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{</a:t>
                      </a:r>
                      <a:endParaRPr lang="es-EC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</a:t>
                      </a:r>
                      <a:r>
                        <a:rPr lang="en-US" sz="1400" dirty="0" err="1">
                          <a:effectLst/>
                        </a:rPr>
                        <a:t>btSerial.begin</a:t>
                      </a:r>
                      <a:r>
                        <a:rPr lang="en-US" sz="1400" dirty="0">
                          <a:effectLst/>
                        </a:rPr>
                        <a:t>(9600);</a:t>
                      </a:r>
                      <a:endParaRPr lang="es-EC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}</a:t>
                      </a:r>
                      <a:endParaRPr lang="es-EC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void loop()</a:t>
                      </a:r>
                      <a:endParaRPr lang="es-EC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s-EC" sz="1400" dirty="0">
                          <a:effectLst/>
                        </a:rPr>
                        <a:t>{</a:t>
                      </a:r>
                      <a:endParaRPr lang="es-EC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   </a:t>
                      </a:r>
                      <a:r>
                        <a:rPr lang="es-EC" sz="1400" dirty="0" err="1">
                          <a:effectLst/>
                        </a:rPr>
                        <a:t>btSerial.write</a:t>
                      </a:r>
                      <a:r>
                        <a:rPr lang="es-EC" sz="1400" dirty="0">
                          <a:effectLst/>
                        </a:rPr>
                        <a:t>(“f”); // envía carácter “f” </a:t>
                      </a:r>
                      <a:endParaRPr lang="es-EC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 }</a:t>
                      </a:r>
                      <a:endParaRPr lang="es-EC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882892"/>
              </p:ext>
            </p:extLst>
          </p:nvPr>
        </p:nvGraphicFramePr>
        <p:xfrm>
          <a:off x="4287999" y="2819400"/>
          <a:ext cx="4343400" cy="159797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189769"/>
                <a:gridCol w="215363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Función</a:t>
                      </a:r>
                      <a:endParaRPr lang="es-EC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Descripción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SoftwareSerial(rxPin, txPin)</a:t>
                      </a:r>
                      <a:endParaRPr lang="es-EC" sz="12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Crear </a:t>
                      </a:r>
                      <a:r>
                        <a:rPr lang="es-EC" sz="1400" dirty="0">
                          <a:effectLst/>
                        </a:rPr>
                        <a:t>una instancia de un objeto </a:t>
                      </a:r>
                      <a:r>
                        <a:rPr lang="es-EC" sz="1400" dirty="0" err="1">
                          <a:effectLst/>
                        </a:rPr>
                        <a:t>SoftwareSerial</a:t>
                      </a:r>
                      <a:endParaRPr lang="es-EC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mySerial.begin(speed)</a:t>
                      </a:r>
                      <a:endParaRPr lang="es-EC" sz="12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Configura la velocidad </a:t>
                      </a:r>
                      <a:r>
                        <a:rPr lang="es-EC" sz="1400" dirty="0" smtClean="0">
                          <a:effectLst/>
                        </a:rPr>
                        <a:t>para </a:t>
                      </a:r>
                      <a:r>
                        <a:rPr lang="es-EC" sz="1400" dirty="0">
                          <a:effectLst/>
                        </a:rPr>
                        <a:t>la comunicación serie.  </a:t>
                      </a:r>
                      <a:endParaRPr lang="es-EC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mySerial.write</a:t>
                      </a:r>
                      <a:r>
                        <a:rPr lang="es-EC" sz="1400" dirty="0">
                          <a:effectLst/>
                        </a:rPr>
                        <a:t>(Data)</a:t>
                      </a:r>
                      <a:endParaRPr lang="es-EC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Envía carácter por el puerto </a:t>
                      </a:r>
                      <a:r>
                        <a:rPr lang="es-EC" sz="1400" dirty="0" smtClean="0">
                          <a:effectLst/>
                        </a:rPr>
                        <a:t>serie.</a:t>
                      </a:r>
                      <a:endParaRPr lang="es-EC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40568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42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684306" y="27353"/>
            <a:ext cx="37753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367260" y="856817"/>
            <a:ext cx="321915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C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Implementación de la carcasa</a:t>
            </a:r>
            <a:endParaRPr lang="es-E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0" name="Rectangle 19"/>
          <p:cNvSpPr/>
          <p:nvPr/>
        </p:nvSpPr>
        <p:spPr>
          <a:xfrm>
            <a:off x="523584" y="3566666"/>
            <a:ext cx="304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ecnología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impresión 3D</a:t>
            </a:r>
          </a:p>
        </p:txBody>
      </p:sp>
      <p:pic>
        <p:nvPicPr>
          <p:cNvPr id="33794" name="Picture 2" descr="Resultado de imagen para impresiones 3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40"/>
          <a:stretch/>
        </p:blipFill>
        <p:spPr bwMode="auto">
          <a:xfrm>
            <a:off x="399449" y="1475764"/>
            <a:ext cx="3059017" cy="209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ight Arrow 15"/>
          <p:cNvSpPr/>
          <p:nvPr/>
        </p:nvSpPr>
        <p:spPr>
          <a:xfrm>
            <a:off x="3986729" y="2298386"/>
            <a:ext cx="685800" cy="6096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Rectangle 23"/>
          <p:cNvSpPr/>
          <p:nvPr/>
        </p:nvSpPr>
        <p:spPr>
          <a:xfrm>
            <a:off x="5029200" y="1644052"/>
            <a:ext cx="3557071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Facilidad en la elaboración de prototipos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Bajo costo de manufactura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Flexibilidad para la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fabricación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Prototipado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rápido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Personalización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diseños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285584" y="5748201"/>
            <a:ext cx="152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PLA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11047" y="4599881"/>
            <a:ext cx="319337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Filamentos </a:t>
            </a:r>
            <a:r>
              <a:rPr lang="es-EC" dirty="0"/>
              <a:t>de termoplástico </a:t>
            </a:r>
            <a:endParaRPr lang="es-EC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Biodegradable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Resistente</a:t>
            </a:r>
            <a:endParaRPr lang="es-EC" dirty="0"/>
          </a:p>
        </p:txBody>
      </p:sp>
      <p:pic>
        <p:nvPicPr>
          <p:cNvPr id="33796" name="Picture 4" descr="Resultado de imagen para material P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89" y="4088406"/>
            <a:ext cx="1901190" cy="154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ight Arrow 29"/>
          <p:cNvSpPr/>
          <p:nvPr/>
        </p:nvSpPr>
        <p:spPr>
          <a:xfrm>
            <a:off x="4032174" y="4756746"/>
            <a:ext cx="685800" cy="6096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0217381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 animBg="1"/>
      <p:bldP spid="24" grpId="0" animBg="1"/>
      <p:bldP spid="27" grpId="0"/>
      <p:bldP spid="26" grpId="0" animBg="1"/>
      <p:bldP spid="3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43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684306" y="27353"/>
            <a:ext cx="37753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367260" y="856817"/>
            <a:ext cx="181331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C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Impresiones 3D</a:t>
            </a:r>
            <a:endParaRPr lang="es-E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0" name="Rectangle 19"/>
          <p:cNvSpPr/>
          <p:nvPr/>
        </p:nvSpPr>
        <p:spPr>
          <a:xfrm>
            <a:off x="889983" y="1409198"/>
            <a:ext cx="41489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de funcionalidad y estética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05600" y="1388787"/>
            <a:ext cx="152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CHALECO</a:t>
            </a:r>
          </a:p>
        </p:txBody>
      </p:sp>
      <p:pic>
        <p:nvPicPr>
          <p:cNvPr id="28" name="Picture 27" descr="IMG_20170721_1337530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5" t="14415" r="27341" b="16216"/>
          <a:stretch>
            <a:fillRect/>
          </a:stretch>
        </p:blipFill>
        <p:spPr bwMode="auto">
          <a:xfrm>
            <a:off x="366342" y="1807657"/>
            <a:ext cx="2399903" cy="196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IMG_20170721_13515873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" r="14124" b="18091"/>
          <a:stretch>
            <a:fillRect/>
          </a:stretch>
        </p:blipFill>
        <p:spPr bwMode="auto">
          <a:xfrm>
            <a:off x="3106757" y="1807657"/>
            <a:ext cx="2438400" cy="18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IMG_20170721_13383053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4" t="14476" r="29153" b="14285"/>
          <a:stretch>
            <a:fillRect/>
          </a:stretch>
        </p:blipFill>
        <p:spPr bwMode="auto">
          <a:xfrm>
            <a:off x="1604852" y="3886200"/>
            <a:ext cx="2383155" cy="1998107"/>
          </a:xfrm>
          <a:prstGeom prst="rect">
            <a:avLst/>
          </a:prstGeom>
          <a:noFill/>
        </p:spPr>
      </p:pic>
      <p:pic>
        <p:nvPicPr>
          <p:cNvPr id="34818" name="Picture 2" descr="IMG_20170819_171605024_BURST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5" t="9003" r="27373" b="16026"/>
          <a:stretch>
            <a:fillRect/>
          </a:stretch>
        </p:blipFill>
        <p:spPr bwMode="auto">
          <a:xfrm>
            <a:off x="6075415" y="1980097"/>
            <a:ext cx="2784370" cy="344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35446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44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684306" y="27353"/>
            <a:ext cx="37753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367260" y="856817"/>
            <a:ext cx="55530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C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Implementación del sistema de carga</a:t>
            </a:r>
            <a:endParaRPr lang="es-E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5843" name="Picture 3" descr="IMG_20170721_1344035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6" r="18016"/>
          <a:stretch>
            <a:fillRect/>
          </a:stretch>
        </p:blipFill>
        <p:spPr bwMode="auto">
          <a:xfrm>
            <a:off x="5284204" y="1524001"/>
            <a:ext cx="328071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IMG_20170721_1337235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1765" r="36198" b="11470"/>
          <a:stretch>
            <a:fillRect/>
          </a:stretch>
        </p:blipFill>
        <p:spPr bwMode="auto">
          <a:xfrm>
            <a:off x="1388906" y="1676400"/>
            <a:ext cx="2590800" cy="266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12606" y="4648200"/>
            <a:ext cx="693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Balanceador carga </a:t>
            </a:r>
            <a:r>
              <a:rPr lang="es-EC" dirty="0"/>
              <a:t>cada una de las celdas </a:t>
            </a:r>
            <a:r>
              <a:rPr lang="es-EC" dirty="0" smtClean="0"/>
              <a:t>de </a:t>
            </a:r>
            <a:r>
              <a:rPr lang="es-EC" dirty="0"/>
              <a:t>forma </a:t>
            </a:r>
            <a:r>
              <a:rPr lang="es-EC" dirty="0" smtClean="0"/>
              <a:t>independiente.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El </a:t>
            </a:r>
            <a:r>
              <a:rPr lang="es-EC" dirty="0"/>
              <a:t>cargador de pared </a:t>
            </a:r>
            <a:r>
              <a:rPr lang="es-EC" dirty="0" smtClean="0"/>
              <a:t>- entrada </a:t>
            </a:r>
            <a:r>
              <a:rPr lang="es-EC" dirty="0"/>
              <a:t>AC 110V-240V a 50/60Hz y </a:t>
            </a:r>
            <a:r>
              <a:rPr lang="es-EC" dirty="0" smtClean="0"/>
              <a:t>salida </a:t>
            </a:r>
            <a:r>
              <a:rPr lang="es-EC" dirty="0"/>
              <a:t>DC 10V a 800mA</a:t>
            </a:r>
          </a:p>
        </p:txBody>
      </p:sp>
    </p:spTree>
    <p:extLst>
      <p:ext uri="{BB962C8B-B14F-4D97-AF65-F5344CB8AC3E}">
        <p14:creationId xmlns:p14="http://schemas.microsoft.com/office/powerpoint/2010/main" val="405815220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45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684306" y="27353"/>
            <a:ext cx="37753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367260" y="856817"/>
            <a:ext cx="196880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C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Aplicación móvil</a:t>
            </a:r>
            <a:endParaRPr lang="es-E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0" name="Rectangle 19"/>
          <p:cNvSpPr/>
          <p:nvPr/>
        </p:nvSpPr>
        <p:spPr>
          <a:xfrm>
            <a:off x="4874045" y="1843385"/>
            <a:ext cx="38827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ntorno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operativo de código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abierto</a:t>
            </a:r>
          </a:p>
          <a:p>
            <a:endPara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 de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funciones del teléfono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3585990" y="1962150"/>
            <a:ext cx="838200" cy="6858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Rectangle 22"/>
          <p:cNvSpPr/>
          <p:nvPr/>
        </p:nvSpPr>
        <p:spPr>
          <a:xfrm>
            <a:off x="609600" y="4488287"/>
            <a:ext cx="251460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Tipos de aplicaciones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Android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397186" y="4211287"/>
            <a:ext cx="22639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arenR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arenR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Servicios</a:t>
            </a:r>
          </a:p>
          <a:p>
            <a:pPr marL="342900" lvl="0" indent="-342900">
              <a:buFont typeface="+mj-lt"/>
              <a:buAutoNum type="arabicParenR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Receptores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arenR"/>
            </a:pPr>
            <a:r>
              <a:rPr lang="es-EC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ContentProvider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eft Brace 25"/>
          <p:cNvSpPr/>
          <p:nvPr/>
        </p:nvSpPr>
        <p:spPr>
          <a:xfrm>
            <a:off x="3657600" y="3943297"/>
            <a:ext cx="457200" cy="17526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6872" name="Picture 8" descr="Resultado de imagen para eclipse andro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256926"/>
            <a:ext cx="2590801" cy="262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/>
          <p:cNvCxnSpPr/>
          <p:nvPr/>
        </p:nvCxnSpPr>
        <p:spPr>
          <a:xfrm>
            <a:off x="5867400" y="4343400"/>
            <a:ext cx="793752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865564" y="4572000"/>
            <a:ext cx="799260" cy="1133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858000" y="4218057"/>
            <a:ext cx="186739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Aplicación móvil 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02265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4" grpId="0"/>
      <p:bldP spid="26" grpId="0" animBg="1"/>
      <p:bldP spid="3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46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684306" y="27353"/>
            <a:ext cx="37753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367260" y="856817"/>
            <a:ext cx="297709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C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Actividad - Interfaz gráfica</a:t>
            </a:r>
            <a:endParaRPr lang="es-E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0" name="Rectangle 19"/>
          <p:cNvSpPr/>
          <p:nvPr/>
        </p:nvSpPr>
        <p:spPr>
          <a:xfrm>
            <a:off x="4876800" y="1676400"/>
            <a:ext cx="248657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Elementos de interfaz: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uadro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texto </a:t>
            </a:r>
            <a:endPara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EC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heckbox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 botones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0" name="Picture 2" descr="i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57" y="1465243"/>
            <a:ext cx="2667000" cy="442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173699" y="4392543"/>
            <a:ext cx="4572000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étodos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objetos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permiten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ejecutar  distintas tareas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372860" y="3440150"/>
            <a:ext cx="1813573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Clase Actividad</a:t>
            </a:r>
          </a:p>
        </p:txBody>
      </p:sp>
      <p:sp>
        <p:nvSpPr>
          <p:cNvPr id="29" name="Down Arrow 28"/>
          <p:cNvSpPr/>
          <p:nvPr/>
        </p:nvSpPr>
        <p:spPr>
          <a:xfrm>
            <a:off x="6086301" y="3962400"/>
            <a:ext cx="339610" cy="30480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802040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47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684306" y="27353"/>
            <a:ext cx="37753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367260" y="856817"/>
            <a:ext cx="297709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C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Actividad - Interfaz gráfica</a:t>
            </a:r>
            <a:endParaRPr lang="es-E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21"/>
          <p:cNvSpPr/>
          <p:nvPr/>
        </p:nvSpPr>
        <p:spPr>
          <a:xfrm>
            <a:off x="1219200" y="1447799"/>
            <a:ext cx="188769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 smtClean="0"/>
              <a:t>Jerarquía </a:t>
            </a:r>
            <a:r>
              <a:rPr lang="es-EC" dirty="0"/>
              <a:t>de </a:t>
            </a:r>
            <a:r>
              <a:rPr lang="es-EC" dirty="0" smtClean="0"/>
              <a:t>vistas </a:t>
            </a:r>
            <a:endParaRPr lang="es-EC" dirty="0"/>
          </a:p>
        </p:txBody>
      </p:sp>
      <p:sp>
        <p:nvSpPr>
          <p:cNvPr id="24" name="Rectangle 23"/>
          <p:cNvSpPr/>
          <p:nvPr/>
        </p:nvSpPr>
        <p:spPr>
          <a:xfrm>
            <a:off x="3962400" y="1586298"/>
            <a:ext cx="342433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 smtClean="0"/>
              <a:t>Objetos </a:t>
            </a:r>
            <a:r>
              <a:rPr lang="es-EC" dirty="0"/>
              <a:t>derivados de la clase View</a:t>
            </a:r>
          </a:p>
        </p:txBody>
      </p:sp>
      <p:cxnSp>
        <p:nvCxnSpPr>
          <p:cNvPr id="28" name="Straight Arrow Connector 27"/>
          <p:cNvCxnSpPr>
            <a:stCxn id="22" idx="3"/>
          </p:cNvCxnSpPr>
          <p:nvPr/>
        </p:nvCxnSpPr>
        <p:spPr>
          <a:xfrm flipV="1">
            <a:off x="3106894" y="1770964"/>
            <a:ext cx="85550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870157" y="2577201"/>
            <a:ext cx="2054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Librerías de widgets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" t="54222" r="53487" b="31982"/>
          <a:stretch/>
        </p:blipFill>
        <p:spPr bwMode="auto">
          <a:xfrm>
            <a:off x="3570452" y="2347137"/>
            <a:ext cx="3227943" cy="84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" t="55987" r="5127" b="11448"/>
          <a:stretch/>
        </p:blipFill>
        <p:spPr bwMode="auto">
          <a:xfrm>
            <a:off x="815991" y="3657600"/>
            <a:ext cx="6544938" cy="194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832516" y="3194958"/>
            <a:ext cx="1851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Método </a:t>
            </a:r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onCreate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89" name="Right Arrow 37888"/>
          <p:cNvSpPr/>
          <p:nvPr/>
        </p:nvSpPr>
        <p:spPr>
          <a:xfrm>
            <a:off x="3106894" y="2577201"/>
            <a:ext cx="296357" cy="369332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1096341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48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684306" y="27353"/>
            <a:ext cx="37753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367260" y="856817"/>
            <a:ext cx="297709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C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Actividad - Interfaz gráfica</a:t>
            </a:r>
            <a:endParaRPr lang="es-E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6" name="Rectangle 35"/>
          <p:cNvSpPr/>
          <p:nvPr/>
        </p:nvSpPr>
        <p:spPr>
          <a:xfrm>
            <a:off x="832516" y="3194958"/>
            <a:ext cx="1851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Método </a:t>
            </a:r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onCreate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41708" r="4990" b="17064"/>
          <a:stretch/>
        </p:blipFill>
        <p:spPr bwMode="auto">
          <a:xfrm>
            <a:off x="678456" y="1331491"/>
            <a:ext cx="7524520" cy="28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832516" y="4419600"/>
            <a:ext cx="70922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setOnClickListener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(): detecta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especifica una acción cuando el usuario presiona el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Intent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“i”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Invoca la clase Servicio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startService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ejecuta el Servicio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err="1"/>
              <a:t>stopService</a:t>
            </a:r>
            <a:r>
              <a:rPr lang="es-EC" dirty="0"/>
              <a:t>(i</a:t>
            </a:r>
            <a:r>
              <a:rPr lang="es-EC" dirty="0" smtClean="0"/>
              <a:t>): Destruye </a:t>
            </a:r>
            <a:r>
              <a:rPr lang="es-EC" dirty="0"/>
              <a:t>la ejecución del </a:t>
            </a:r>
            <a:r>
              <a:rPr lang="es-EC" dirty="0" smtClean="0"/>
              <a:t>Servicio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56073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49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684306" y="27353"/>
            <a:ext cx="37753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367260" y="673684"/>
            <a:ext cx="167065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C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Clase Servicio</a:t>
            </a:r>
            <a:endParaRPr lang="es-E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1" name="Rectangle 20"/>
          <p:cNvSpPr/>
          <p:nvPr/>
        </p:nvSpPr>
        <p:spPr>
          <a:xfrm>
            <a:off x="3505200" y="1103096"/>
            <a:ext cx="49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Servicio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realiza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operaciones de larga ejecución en segundo plano de varios procesos de tareas</a:t>
            </a: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4021106"/>
              </p:ext>
            </p:extLst>
          </p:nvPr>
        </p:nvGraphicFramePr>
        <p:xfrm>
          <a:off x="685800" y="913357"/>
          <a:ext cx="1798315" cy="6094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6" name="Visio" r:id="rId3" imgW="1546965" imgH="5226388" progId="Visio.Drawing.11">
                  <p:embed/>
                </p:oleObj>
              </mc:Choice>
              <mc:Fallback>
                <p:oleObj name="Visio" r:id="rId3" imgW="1546965" imgH="5226388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913357"/>
                        <a:ext cx="1798315" cy="60942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" t="25577" r="5262" b="8009"/>
          <a:stretch/>
        </p:blipFill>
        <p:spPr bwMode="auto">
          <a:xfrm>
            <a:off x="3192309" y="2294930"/>
            <a:ext cx="5878979" cy="356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3743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5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743200" y="53923"/>
            <a:ext cx="37753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ANTECEDENTES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Resultado de imagen para handeyes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5" b="14671"/>
          <a:stretch/>
        </p:blipFill>
        <p:spPr bwMode="auto">
          <a:xfrm>
            <a:off x="685800" y="1219200"/>
            <a:ext cx="2466975" cy="1628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38600" y="143342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HandEyes</a:t>
            </a:r>
            <a:endPara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reación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mapas mentales en el entorno en el que se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encuentre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eñales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sonoras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6200" y="3737810"/>
            <a:ext cx="4572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Voz 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Touch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Gps</a:t>
            </a: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Aplicación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Android de navegación para personas con discapacidad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visual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Conocer la localización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Asistencia telefónica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://www.bancodeideas.gob.ec/files/proyecto/ASSITED%20GPS2017042617084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30" y="3529831"/>
            <a:ext cx="1966913" cy="189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88218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50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684306" y="27353"/>
            <a:ext cx="37753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367260" y="673684"/>
            <a:ext cx="38619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C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Servicio – Comunicación Bluetooth</a:t>
            </a:r>
            <a:endParaRPr lang="es-E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 t="23421" r="4580" b="65991"/>
          <a:stretch/>
        </p:blipFill>
        <p:spPr bwMode="auto">
          <a:xfrm>
            <a:off x="367260" y="1816865"/>
            <a:ext cx="7546554" cy="7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 t="61909" r="4580" b="25405"/>
          <a:stretch/>
        </p:blipFill>
        <p:spPr bwMode="auto">
          <a:xfrm>
            <a:off x="397044" y="3124200"/>
            <a:ext cx="7546554" cy="87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97044" y="1295400"/>
            <a:ext cx="3112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ibrerías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Android Bluetooth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2562" y="2667000"/>
            <a:ext cx="2488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bjeto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BluetoothDevice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t="70333" r="4444" b="16833"/>
          <a:stretch/>
        </p:blipFill>
        <p:spPr bwMode="auto">
          <a:xfrm>
            <a:off x="363993" y="4572000"/>
            <a:ext cx="7612656" cy="8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432849" y="4056042"/>
            <a:ext cx="2409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bjeto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BluetoothSocket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0336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51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684306" y="27353"/>
            <a:ext cx="37753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367260" y="673684"/>
            <a:ext cx="38619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C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Servicio – Comunicación Bluetooth</a:t>
            </a:r>
            <a:endParaRPr lang="es-E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" t="33436" r="2399" b="16352"/>
          <a:stretch/>
        </p:blipFill>
        <p:spPr bwMode="auto">
          <a:xfrm>
            <a:off x="407280" y="1682929"/>
            <a:ext cx="7831671" cy="344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367260" y="1300916"/>
            <a:ext cx="492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reación del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socket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Bluetooth e inicio de conexión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77189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52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684306" y="27353"/>
            <a:ext cx="37753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367260" y="673684"/>
            <a:ext cx="38619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C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Servicio – Comunicación Bluetooth</a:t>
            </a:r>
            <a:endParaRPr lang="es-E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0" name="Rectangle 29"/>
          <p:cNvSpPr/>
          <p:nvPr/>
        </p:nvSpPr>
        <p:spPr>
          <a:xfrm>
            <a:off x="367260" y="1300916"/>
            <a:ext cx="2871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Hilo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lectura de caracteres 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32532" r="3366" b="8844"/>
          <a:stretch/>
        </p:blipFill>
        <p:spPr bwMode="auto">
          <a:xfrm>
            <a:off x="583442" y="1706642"/>
            <a:ext cx="7642746" cy="402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6233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53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684306" y="27353"/>
            <a:ext cx="37753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367260" y="673684"/>
            <a:ext cx="472757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C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Servicio </a:t>
            </a:r>
            <a:r>
              <a:rPr lang="es-EC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s-EC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Implementación </a:t>
            </a:r>
            <a:r>
              <a:rPr lang="es-EC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del servicio GPS</a:t>
            </a:r>
            <a:endParaRPr lang="es-E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0" name="Rectangle 29"/>
          <p:cNvSpPr/>
          <p:nvPr/>
        </p:nvSpPr>
        <p:spPr>
          <a:xfrm>
            <a:off x="367260" y="1300916"/>
            <a:ext cx="3557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Librerías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localización de Android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56638" r="3534" b="32233"/>
          <a:stretch/>
        </p:blipFill>
        <p:spPr bwMode="auto">
          <a:xfrm>
            <a:off x="367260" y="1828800"/>
            <a:ext cx="7588156" cy="7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79770" y="2607565"/>
            <a:ext cx="4044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etección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las coordenadas geográficas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" t="66842" r="3703" b="13882"/>
          <a:stretch/>
        </p:blipFill>
        <p:spPr bwMode="auto">
          <a:xfrm>
            <a:off x="499188" y="4585648"/>
            <a:ext cx="7588157" cy="132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1701" r="3732" b="59517"/>
          <a:stretch/>
        </p:blipFill>
        <p:spPr bwMode="auto">
          <a:xfrm>
            <a:off x="434270" y="2976897"/>
            <a:ext cx="7547212" cy="128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99188" y="4205785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Dirección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ubicación actual</a:t>
            </a:r>
          </a:p>
        </p:txBody>
      </p:sp>
    </p:spTree>
    <p:extLst>
      <p:ext uri="{BB962C8B-B14F-4D97-AF65-F5344CB8AC3E}">
        <p14:creationId xmlns:p14="http://schemas.microsoft.com/office/powerpoint/2010/main" val="210524717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54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684306" y="27353"/>
            <a:ext cx="37753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367260" y="673684"/>
            <a:ext cx="46185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C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Servicio </a:t>
            </a:r>
            <a:r>
              <a:rPr lang="es-EC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Sistema de llamadas telefónicas </a:t>
            </a:r>
          </a:p>
          <a:p>
            <a:endParaRPr lang="es-E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8" name="Rectangle 27"/>
          <p:cNvSpPr/>
          <p:nvPr/>
        </p:nvSpPr>
        <p:spPr>
          <a:xfrm>
            <a:off x="521934" y="2286000"/>
            <a:ext cx="2422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Activación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permisos 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63931" r="3365" b="23688"/>
          <a:stretch/>
        </p:blipFill>
        <p:spPr bwMode="auto">
          <a:xfrm>
            <a:off x="384320" y="1143000"/>
            <a:ext cx="7615452" cy="85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Screenshot_20170725-21510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9" b="44326"/>
          <a:stretch/>
        </p:blipFill>
        <p:spPr bwMode="auto">
          <a:xfrm>
            <a:off x="2641153" y="2895600"/>
            <a:ext cx="3445597" cy="321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05234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55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684306" y="27353"/>
            <a:ext cx="37753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351338" y="970958"/>
            <a:ext cx="53816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C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Conexión de la aplicación móvil con el dispositivo</a:t>
            </a:r>
            <a:endParaRPr lang="es-EC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6" t="38355" r="32934" b="12162"/>
          <a:stretch/>
        </p:blipFill>
        <p:spPr bwMode="auto">
          <a:xfrm>
            <a:off x="3603009" y="1981357"/>
            <a:ext cx="2292824" cy="269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IMG_20170721_1337083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3824" r="33554" b="11470"/>
          <a:stretch>
            <a:fillRect/>
          </a:stretch>
        </p:blipFill>
        <p:spPr bwMode="auto">
          <a:xfrm>
            <a:off x="162229" y="2233914"/>
            <a:ext cx="2534587" cy="240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Screenshot_20170725-2149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381570"/>
            <a:ext cx="2209800" cy="389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ight Arrow 19"/>
          <p:cNvSpPr/>
          <p:nvPr/>
        </p:nvSpPr>
        <p:spPr>
          <a:xfrm>
            <a:off x="2895600" y="3061597"/>
            <a:ext cx="560871" cy="5334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Right Arrow 28"/>
          <p:cNvSpPr/>
          <p:nvPr/>
        </p:nvSpPr>
        <p:spPr>
          <a:xfrm>
            <a:off x="6019800" y="3034819"/>
            <a:ext cx="560871" cy="5334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5092793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56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931592" y="27353"/>
            <a:ext cx="72808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PRUEBAS DE FUNCIONAMIENTO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47106" name="Picture 2" descr="IMG_20170902_1256336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5" t="11237" b="16573"/>
          <a:stretch>
            <a:fillRect/>
          </a:stretch>
        </p:blipFill>
        <p:spPr bwMode="auto">
          <a:xfrm>
            <a:off x="111818" y="2971800"/>
            <a:ext cx="1915898" cy="304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 descr="IMG_20170902_1258085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2" b="5843"/>
          <a:stretch>
            <a:fillRect/>
          </a:stretch>
        </p:blipFill>
        <p:spPr bwMode="auto">
          <a:xfrm>
            <a:off x="2209800" y="2975211"/>
            <a:ext cx="1676400" cy="304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85800" y="687731"/>
            <a:ext cx="7450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etodología dinámica: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Primera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fase - Capacitación para el uso del dispositivo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Segunda fase - Pruebas en un entorno real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Tercera fase - Encuesta a la persona con discapacidad visual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2000" y="2014240"/>
            <a:ext cx="861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Colaboración: Sr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Santiago Ruiz,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Centro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Rehabilitación Médico Integral  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458710" y="2420782"/>
            <a:ext cx="4728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Capacitación del dispositivo: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21418" y="3581400"/>
            <a:ext cx="1524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Rectangle 29"/>
          <p:cNvSpPr/>
          <p:nvPr/>
        </p:nvSpPr>
        <p:spPr>
          <a:xfrm>
            <a:off x="2667000" y="3352800"/>
            <a:ext cx="3048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Rectangle 30"/>
          <p:cNvSpPr/>
          <p:nvPr/>
        </p:nvSpPr>
        <p:spPr>
          <a:xfrm>
            <a:off x="3733800" y="2420782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Pruebas en 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entorno real:</a:t>
            </a:r>
          </a:p>
        </p:txBody>
      </p:sp>
      <p:pic>
        <p:nvPicPr>
          <p:cNvPr id="32" name="Picture 4" descr="IMG_20170902_12595729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8" b="20000"/>
          <a:stretch>
            <a:fillRect/>
          </a:stretch>
        </p:blipFill>
        <p:spPr bwMode="auto">
          <a:xfrm>
            <a:off x="6705598" y="2933700"/>
            <a:ext cx="2368104" cy="278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 descr="IMG_20170902_13012958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4" b="19608"/>
          <a:stretch>
            <a:fillRect/>
          </a:stretch>
        </p:blipFill>
        <p:spPr bwMode="auto">
          <a:xfrm>
            <a:off x="4269766" y="2892614"/>
            <a:ext cx="2435832" cy="283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4941876" y="3257429"/>
            <a:ext cx="107364" cy="2168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Rectangle 34"/>
          <p:cNvSpPr/>
          <p:nvPr/>
        </p:nvSpPr>
        <p:spPr>
          <a:xfrm>
            <a:off x="7722626" y="3462152"/>
            <a:ext cx="141736" cy="2144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7230724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 animBg="1"/>
      <p:bldP spid="30" grpId="0" animBg="1"/>
      <p:bldP spid="31" grpId="0"/>
      <p:bldP spid="34" grpId="0" animBg="1"/>
      <p:bldP spid="3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57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931592" y="27353"/>
            <a:ext cx="72808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PRUEBAS DE FUNCIONAMIENTO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11"/>
          <p:cNvSpPr/>
          <p:nvPr/>
        </p:nvSpPr>
        <p:spPr>
          <a:xfrm>
            <a:off x="577860" y="809685"/>
            <a:ext cx="746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dquisición 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datos sensores de proximidad: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200" y="173878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suario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camina hacia una pared</a:t>
            </a:r>
          </a:p>
        </p:txBody>
      </p:sp>
      <p:pic>
        <p:nvPicPr>
          <p:cNvPr id="29" name="Picture 28" descr="C:\Users\HolgerCevallos\AppData\Local\Microsoft\Windows\INetCache\Content.Word\datosF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" b="27469"/>
          <a:stretch/>
        </p:blipFill>
        <p:spPr bwMode="auto">
          <a:xfrm>
            <a:off x="4311660" y="1414820"/>
            <a:ext cx="4320540" cy="10553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428625" y="310346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suario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camina hacia una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silla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 descr="datosI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72"/>
          <a:stretch/>
        </p:blipFill>
        <p:spPr bwMode="auto">
          <a:xfrm>
            <a:off x="4311660" y="2700734"/>
            <a:ext cx="4535805" cy="12807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428625" y="465129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suario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camina hacia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letrero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datosS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52"/>
          <a:stretch/>
        </p:blipFill>
        <p:spPr bwMode="auto">
          <a:xfrm>
            <a:off x="4210694" y="4267200"/>
            <a:ext cx="4737735" cy="12896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Left Brace 20"/>
          <p:cNvSpPr/>
          <p:nvPr/>
        </p:nvSpPr>
        <p:spPr>
          <a:xfrm>
            <a:off x="3733800" y="1295400"/>
            <a:ext cx="476894" cy="117479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Left Brace 33"/>
          <p:cNvSpPr/>
          <p:nvPr/>
        </p:nvSpPr>
        <p:spPr>
          <a:xfrm>
            <a:off x="3733800" y="2700734"/>
            <a:ext cx="476894" cy="117479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Left Brace 34"/>
          <p:cNvSpPr/>
          <p:nvPr/>
        </p:nvSpPr>
        <p:spPr>
          <a:xfrm>
            <a:off x="3647753" y="4267200"/>
            <a:ext cx="476894" cy="117479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6074696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58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931592" y="27353"/>
            <a:ext cx="72808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PRUEBAS DE FUNCIONAMIENTO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11"/>
          <p:cNvSpPr/>
          <p:nvPr/>
        </p:nvSpPr>
        <p:spPr>
          <a:xfrm>
            <a:off x="577860" y="809685"/>
            <a:ext cx="746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dquisición 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datos sensor tipo brújula digital: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2000" y="173878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suario se dirige al Norte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eft Brace 33"/>
          <p:cNvSpPr/>
          <p:nvPr/>
        </p:nvSpPr>
        <p:spPr>
          <a:xfrm>
            <a:off x="3816038" y="3592116"/>
            <a:ext cx="476894" cy="97988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6" name="Picture 35" descr="datosorien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27270"/>
            <a:ext cx="3886200" cy="431153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Rectangle 36"/>
          <p:cNvSpPr/>
          <p:nvPr/>
        </p:nvSpPr>
        <p:spPr>
          <a:xfrm>
            <a:off x="762000" y="280842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suario se dirige al Este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81050" y="38973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suario se dirige al Sur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81050" y="4844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suario se dirige al Oeste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Left Brace 39"/>
          <p:cNvSpPr/>
          <p:nvPr/>
        </p:nvSpPr>
        <p:spPr>
          <a:xfrm>
            <a:off x="3816038" y="4539258"/>
            <a:ext cx="476894" cy="97988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Left Brace 40"/>
          <p:cNvSpPr/>
          <p:nvPr/>
        </p:nvSpPr>
        <p:spPr>
          <a:xfrm>
            <a:off x="3860176" y="2503151"/>
            <a:ext cx="476894" cy="97988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Left Brace 41"/>
          <p:cNvSpPr/>
          <p:nvPr/>
        </p:nvSpPr>
        <p:spPr>
          <a:xfrm>
            <a:off x="3860176" y="1433513"/>
            <a:ext cx="476894" cy="97988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087204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59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931592" y="27353"/>
            <a:ext cx="72808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PRUEBAS DE FUNCIONAMIENTO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11"/>
          <p:cNvSpPr/>
          <p:nvPr/>
        </p:nvSpPr>
        <p:spPr>
          <a:xfrm>
            <a:off x="577860" y="809685"/>
            <a:ext cx="746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Pruebas de localización: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48200" y="417911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Ubicación actual del usuario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 descr="Datos G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7"/>
          <a:stretch>
            <a:fillRect/>
          </a:stretch>
        </p:blipFill>
        <p:spPr bwMode="auto">
          <a:xfrm>
            <a:off x="1295400" y="1247895"/>
            <a:ext cx="6173470" cy="144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4648200" y="1247895"/>
            <a:ext cx="2820670" cy="14478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3" name="Picture 32" descr="Screenshot_20171121-2312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4" b="15598"/>
          <a:stretch>
            <a:fillRect/>
          </a:stretch>
        </p:blipFill>
        <p:spPr bwMode="auto">
          <a:xfrm>
            <a:off x="1143000" y="2851448"/>
            <a:ext cx="2721293" cy="32653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Straight Arrow Connector 23"/>
          <p:cNvCxnSpPr>
            <a:endCxn id="20" idx="1"/>
          </p:cNvCxnSpPr>
          <p:nvPr/>
        </p:nvCxnSpPr>
        <p:spPr>
          <a:xfrm>
            <a:off x="2667000" y="4363780"/>
            <a:ext cx="1981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86386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6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390054" y="27353"/>
            <a:ext cx="37753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ANTECEDENTES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https://eyesynth.com/wp-content/uploads/2017/05/eyesynthglasses-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41757"/>
            <a:ext cx="2343150" cy="23431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879448" y="1397670"/>
            <a:ext cx="4572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Eyesynth</a:t>
            </a:r>
            <a:endPara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Sistema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comprensión visual para personas con discapacidad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visual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Gafas identifican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espacio que nos rodea en 3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Información audio comprensible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Resultado de imagen para smartca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72" y="3429000"/>
            <a:ext cx="1967230" cy="230251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4038600" y="3657600"/>
            <a:ext cx="4572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SmartCane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Dispositivo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electrónico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ubica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el mango del bastón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blanco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Detecta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obstáculos desde la altura de la rodilla hasta la cabeza</a:t>
            </a:r>
          </a:p>
        </p:txBody>
      </p:sp>
    </p:spTree>
    <p:extLst>
      <p:ext uri="{BB962C8B-B14F-4D97-AF65-F5344CB8AC3E}">
        <p14:creationId xmlns:p14="http://schemas.microsoft.com/office/powerpoint/2010/main" val="96319124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60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931592" y="27353"/>
            <a:ext cx="72808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PRUEBAS DE FUNCIONAMIENTO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11"/>
          <p:cNvSpPr/>
          <p:nvPr/>
        </p:nvSpPr>
        <p:spPr>
          <a:xfrm>
            <a:off x="577860" y="809685"/>
            <a:ext cx="746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Pruebas de conexión Bluetooth: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DATOS BLUET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92" y="1524000"/>
            <a:ext cx="6155008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7"/>
          <p:cNvSpPr/>
          <p:nvPr/>
        </p:nvSpPr>
        <p:spPr>
          <a:xfrm>
            <a:off x="4876800" y="1447800"/>
            <a:ext cx="2209800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Rectangle 28"/>
          <p:cNvSpPr/>
          <p:nvPr/>
        </p:nvSpPr>
        <p:spPr>
          <a:xfrm>
            <a:off x="577860" y="2819400"/>
            <a:ext cx="746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Encuesta 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la persona con discapacidad visual :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31592" y="3352800"/>
            <a:ext cx="6477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¿Considera que el dispositivo es cómodo al momento de su desplazamiento?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¿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dispositivo brindó seguridad en la detección de obstáculos al momento de su desplazamiento?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¿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fue fácil el manejo del dispositivo?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¿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 que las funciones del dispositivo son necesarias para su desplazamiento?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¿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Qué opina de las alertas de audio que proporciona el sistema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53311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61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909685" y="27353"/>
            <a:ext cx="53246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ANÁLISIS RESULTADOS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7" name="Rectangle 26"/>
          <p:cNvSpPr/>
          <p:nvPr/>
        </p:nvSpPr>
        <p:spPr>
          <a:xfrm>
            <a:off x="709342" y="1087789"/>
            <a:ext cx="40767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detección de obstáculos: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489872"/>
              </p:ext>
            </p:extLst>
          </p:nvPr>
        </p:nvGraphicFramePr>
        <p:xfrm>
          <a:off x="654413" y="1828800"/>
          <a:ext cx="7493929" cy="358140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818471"/>
                <a:gridCol w="2043976"/>
                <a:gridCol w="1963203"/>
                <a:gridCol w="1668279"/>
              </a:tblGrid>
              <a:tr h="17907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Tipo de obstáculo</a:t>
                      </a:r>
                      <a:endParaRPr lang="es-EC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Sensor frontal - Distancia de detección (cm)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Sensor inferior- Distancia de detección (cm)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Sensor superior - Distancia de detección (cm)</a:t>
                      </a:r>
                      <a:endParaRPr lang="es-EC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969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Pared, poste de luz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96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96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99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969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Silla 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114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106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139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969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Letrero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124  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127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55</a:t>
                      </a:r>
                      <a:endParaRPr lang="es-EC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565064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62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909685" y="27353"/>
            <a:ext cx="53246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ANÁLISIS RESULTADOS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1280262393"/>
              </p:ext>
            </p:extLst>
          </p:nvPr>
        </p:nvGraphicFramePr>
        <p:xfrm>
          <a:off x="152400" y="613943"/>
          <a:ext cx="45720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3001915573"/>
              </p:ext>
            </p:extLst>
          </p:nvPr>
        </p:nvGraphicFramePr>
        <p:xfrm>
          <a:off x="4724400" y="613943"/>
          <a:ext cx="4343400" cy="3095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/>
          <p:cNvGraphicFramePr/>
          <p:nvPr>
            <p:extLst>
              <p:ext uri="{D42A27DB-BD31-4B8C-83A1-F6EECF244321}">
                <p14:modId xmlns:p14="http://schemas.microsoft.com/office/powerpoint/2010/main" val="1775125252"/>
              </p:ext>
            </p:extLst>
          </p:nvPr>
        </p:nvGraphicFramePr>
        <p:xfrm>
          <a:off x="2133600" y="3505200"/>
          <a:ext cx="4572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5592979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  <p:bldGraphic spid="24" grpId="0">
        <p:bldAsOne/>
      </p:bldGraphic>
      <p:bldGraphic spid="26" grpId="0">
        <p:bldAsOne/>
      </p:bldGraphic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63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909685" y="27353"/>
            <a:ext cx="53246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ANÁLISIS RESULTADOS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7" name="Rectangle 26"/>
          <p:cNvSpPr/>
          <p:nvPr/>
        </p:nvSpPr>
        <p:spPr>
          <a:xfrm>
            <a:off x="709342" y="1087789"/>
            <a:ext cx="38012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tiempos de respuesta: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903247"/>
              </p:ext>
            </p:extLst>
          </p:nvPr>
        </p:nvGraphicFramePr>
        <p:xfrm>
          <a:off x="2019955" y="1752600"/>
          <a:ext cx="4267200" cy="1608545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358153"/>
                <a:gridCol w="1909047"/>
              </a:tblGrid>
              <a:tr h="4541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Función</a:t>
                      </a:r>
                      <a:endParaRPr lang="es-EC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Tiempo de respuesta (seg)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6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Conexión Bluetooth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 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6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Detección de obstáculos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0,7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6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Localización GPS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 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6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Orientación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0,8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8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Llamada telefónica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 </a:t>
                      </a:r>
                      <a:endParaRPr lang="es-EC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709342" y="3725823"/>
            <a:ext cx="57937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de hardware del dispositivo electrónico: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91805"/>
              </p:ext>
            </p:extLst>
          </p:nvPr>
        </p:nvGraphicFramePr>
        <p:xfrm>
          <a:off x="381000" y="4495800"/>
          <a:ext cx="2630805" cy="64008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315085"/>
                <a:gridCol w="1315720"/>
              </a:tblGrid>
              <a:tr h="22606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Dispositivo Electrónico</a:t>
                      </a:r>
                      <a:endParaRPr lang="es-EC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260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Peso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190 g</a:t>
                      </a:r>
                      <a:endParaRPr lang="es-EC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134979"/>
              </p:ext>
            </p:extLst>
          </p:nvPr>
        </p:nvGraphicFramePr>
        <p:xfrm>
          <a:off x="3663553" y="4419600"/>
          <a:ext cx="4570730" cy="128016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679065"/>
                <a:gridCol w="1891665"/>
              </a:tblGrid>
              <a:tr h="226695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Carga del dispositivo electrónico</a:t>
                      </a:r>
                      <a:endParaRPr lang="es-EC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266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Tiempo de descarga del dispositivo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 horas</a:t>
                      </a:r>
                      <a:endParaRPr lang="es-EC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66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Tiempo de carga del dispositivo</a:t>
                      </a:r>
                      <a:endParaRPr lang="es-EC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50 minutos</a:t>
                      </a:r>
                      <a:endParaRPr lang="es-EC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230544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64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909685" y="27353"/>
            <a:ext cx="53246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ANÁLISIS RESULTADOS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11"/>
          <p:cNvSpPr/>
          <p:nvPr/>
        </p:nvSpPr>
        <p:spPr>
          <a:xfrm>
            <a:off x="5791200" y="1452517"/>
            <a:ext cx="19706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omodidad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Facilidad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Seguridad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Independencia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809932"/>
              </p:ext>
            </p:extLst>
          </p:nvPr>
        </p:nvGraphicFramePr>
        <p:xfrm>
          <a:off x="1524000" y="2971800"/>
          <a:ext cx="6096000" cy="2931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Localización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Conocer su ubicación actual de forma rápida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Orientación 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Conocer la dirección correcta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Llamadas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Comunicarse con un familiar de forma rápida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Detección obstáculos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Conocer el lugar y la distancia que se encuentra el objeto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Mensajes</a:t>
                      </a:r>
                      <a:r>
                        <a:rPr lang="es-EC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audio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Comprensión clara y rápida de las alertas de información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0" t="41762" r="53610" b="38496"/>
          <a:stretch/>
        </p:blipFill>
        <p:spPr bwMode="auto">
          <a:xfrm>
            <a:off x="3962400" y="1382104"/>
            <a:ext cx="969878" cy="129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 descr="C:\Users\HolgerCevallos\Desktop\Video CIAD\Captu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75" y="1364803"/>
            <a:ext cx="1781820" cy="137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eft-Right Arrow 22"/>
          <p:cNvSpPr/>
          <p:nvPr/>
        </p:nvSpPr>
        <p:spPr>
          <a:xfrm>
            <a:off x="3048000" y="1828800"/>
            <a:ext cx="685800" cy="447764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Rectangle 25"/>
          <p:cNvSpPr/>
          <p:nvPr/>
        </p:nvSpPr>
        <p:spPr>
          <a:xfrm>
            <a:off x="551624" y="762000"/>
            <a:ext cx="282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de la encuesta: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36207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65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1909685" y="27353"/>
            <a:ext cx="53246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ANÁLISIS RESULTADOS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7" name="Rectangle 26"/>
          <p:cNvSpPr/>
          <p:nvPr/>
        </p:nvSpPr>
        <p:spPr>
          <a:xfrm>
            <a:off x="179083" y="746811"/>
            <a:ext cx="3461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Costos comparativos de materiales: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62600" y="756336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Servicios nacionales: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323184"/>
              </p:ext>
            </p:extLst>
          </p:nvPr>
        </p:nvGraphicFramePr>
        <p:xfrm>
          <a:off x="200854" y="1371600"/>
          <a:ext cx="5105400" cy="480060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806302"/>
                <a:gridCol w="860698"/>
                <a:gridCol w="1219427"/>
                <a:gridCol w="1218973"/>
              </a:tblGrid>
              <a:tr h="2019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Componente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Cantidad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Precio nacional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Precio en el exterior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24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Sensor tipo brújula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44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Sensores de proximidad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$120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$60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19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Arduino Nano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19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Módulo  Bluetooth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19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Pulsadores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$1.20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$0.60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19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Conector USB hembra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$0.60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$0.30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24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Batería LIPO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44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Cargador y balanceador de batería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1209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Costo total de componentes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$214.80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$101.90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39155"/>
              </p:ext>
            </p:extLst>
          </p:nvPr>
        </p:nvGraphicFramePr>
        <p:xfrm>
          <a:off x="5446506" y="1371600"/>
          <a:ext cx="3575685" cy="192024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499360"/>
                <a:gridCol w="1076325"/>
              </a:tblGrid>
              <a:tr h="2025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Servicios nacionales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Impresión 3D de la carcasa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$70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25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Fabricación de placa electrónica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25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Confección del chaleco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25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Costo total de servicios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$95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153606"/>
              </p:ext>
            </p:extLst>
          </p:nvPr>
        </p:nvGraphicFramePr>
        <p:xfrm>
          <a:off x="5410200" y="3886200"/>
          <a:ext cx="3733800" cy="159797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264074"/>
                <a:gridCol w="945726"/>
                <a:gridCol w="15240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Dispositivo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País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HandEyes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Ecuador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$80 aproximadamente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SmartCane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$60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Eyesynth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España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$1650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Dispositivo desarrollado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Ecuador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$197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5562600" y="3429000"/>
            <a:ext cx="2755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Dispositivos en el mercado: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62019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66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722796" y="27353"/>
            <a:ext cx="36984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11"/>
          <p:cNvSpPr/>
          <p:nvPr/>
        </p:nvSpPr>
        <p:spPr>
          <a:xfrm>
            <a:off x="838200" y="1219200"/>
            <a:ext cx="7315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desarrolló un dispositivo electrónico que funciona de forma integral con una aplicación móvil para cubrir las necesidades de desplazamiento de personas con discapacidad visual a través de funciones de ayuda.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diseñó un sistema que brinda cuatro funciones útiles para el usuario, como detección de obstáculos, localización, orientación y asistencia de llamadas telefónicas, con la finalidad de contribuir en el bienestar de este grupo social.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desarrolló un programa de control para la adquisición e interpretación de las señales provenientes de los distintos sensores del dispositivo, logrando así un correcto funcionamiento del sistema  de control.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realizó pruebas de funcionamiento con distintos tipos de sensores de proximidad determinando que la mejor opción para la implementación del dispositivo es el sensor LV-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MaxSonar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EZ0, que brindan un rango de 6 metros de detección, tiene una precisión de ±2,54cm y no posee zonas muertas en su funcionamiento.</a:t>
            </a:r>
          </a:p>
        </p:txBody>
      </p:sp>
    </p:spTree>
    <p:extLst>
      <p:ext uri="{BB962C8B-B14F-4D97-AF65-F5344CB8AC3E}">
        <p14:creationId xmlns:p14="http://schemas.microsoft.com/office/powerpoint/2010/main" val="403598310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67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722796" y="27353"/>
            <a:ext cx="36984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11"/>
          <p:cNvSpPr/>
          <p:nvPr/>
        </p:nvSpPr>
        <p:spPr>
          <a:xfrm>
            <a:off x="914400" y="838200"/>
            <a:ext cx="7315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implementó una aplicación móvil intuitiva y de fácil aprendizaje de uso que se encarga de ejecutar tareas relacionadas con funciones del teléfono móvil, como la comunicación Bluetooth, el servicio GPS, las llamadas telefónicas y la reproducción de multimedia, de esta manera se brindó al usuario un medio de reproducción de información del sistema mediante audio.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desarrolló un sistema de reproducción de mensajes a través del uso de comandos de audio brindando al usuario una información clara y rápida  de las alertas proporcionadas por el sistema.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estableció una comunicación inalámbrica entre el dispositivo electrónico y el teléfono móvil logrando una transmisión de información rápida y confiable para poder sincronizar e intercambiar datos del sistema.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realizaron pruebas de funcionamiento con la colaboración de una persona con discapacidad visual, en las cuales el dispositivo se validó como un prototipo confiable, seguro,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cómodo y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funcional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desplazamiento.</a:t>
            </a:r>
          </a:p>
        </p:txBody>
      </p:sp>
    </p:spTree>
    <p:extLst>
      <p:ext uri="{BB962C8B-B14F-4D97-AF65-F5344CB8AC3E}">
        <p14:creationId xmlns:p14="http://schemas.microsoft.com/office/powerpoint/2010/main" val="242393768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68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184191" y="27353"/>
            <a:ext cx="47756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11"/>
          <p:cNvSpPr/>
          <p:nvPr/>
        </p:nvSpPr>
        <p:spPr>
          <a:xfrm>
            <a:off x="914400" y="1143000"/>
            <a:ext cx="7315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recomienda promover el desarrollo de proyectos tecnológicos que brinden ayuda a personas con discapacidad para mejorar el estilo de vida de este grupo social.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recomienda el uso del dispositivo en ambientes secos con la finalidad de evitar daños en los componentes electrónicos al exponerlos al agua.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utilizar baterías LIPO se recomienda incorporar un módulo de protección de circuito (PCM) y utilizar cargadores con módulos balanceadores con la finalidad de aumentar el tiempo de vida de la batería y evitar cualquier tipo de accidentes al momento de su alimentación.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recomienda contar con proveedores de componentes electrónicos en el exterior para minimizar gastos en el costo de la implementación del dispositivo.</a:t>
            </a:r>
          </a:p>
        </p:txBody>
      </p:sp>
    </p:spTree>
    <p:extLst>
      <p:ext uri="{BB962C8B-B14F-4D97-AF65-F5344CB8AC3E}">
        <p14:creationId xmlns:p14="http://schemas.microsoft.com/office/powerpoint/2010/main" val="258892232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1600200" y="1828800"/>
            <a:ext cx="6248400" cy="2133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119849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7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363159" y="11720"/>
            <a:ext cx="42323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ESTADO DEL 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ARTE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6"/>
          <p:cNvSpPr/>
          <p:nvPr/>
        </p:nvSpPr>
        <p:spPr>
          <a:xfrm>
            <a:off x="338627" y="838957"/>
            <a:ext cx="18806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CEGUERA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78948" y="1524000"/>
            <a:ext cx="64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Carecen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visión total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incapacidad de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distinguir entre la obscuridad y la luz</a:t>
            </a:r>
          </a:p>
        </p:txBody>
      </p:sp>
      <p:pic>
        <p:nvPicPr>
          <p:cNvPr id="5122" name="Picture 2" descr="Resultado de imagen para cegu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722" y="2667000"/>
            <a:ext cx="2517321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6338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8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363159" y="11720"/>
            <a:ext cx="42323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ESTADO DEL 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ARTE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6"/>
          <p:cNvSpPr/>
          <p:nvPr/>
        </p:nvSpPr>
        <p:spPr>
          <a:xfrm>
            <a:off x="76159" y="850636"/>
            <a:ext cx="46778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TÉCNICAS DE MOVILIDAD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2201" y="4572000"/>
            <a:ext cx="28956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Técnica de protección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</a:t>
            </a:r>
          </a:p>
        </p:txBody>
      </p:sp>
      <p:pic>
        <p:nvPicPr>
          <p:cNvPr id="6146" name="Picture 2" descr="Resultado de imagen para Técnica de protección personal inviden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5" t="29665" r="35836" b="10014"/>
          <a:stretch/>
        </p:blipFill>
        <p:spPr bwMode="auto">
          <a:xfrm>
            <a:off x="785263" y="1752599"/>
            <a:ext cx="1709518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087842" y="4724400"/>
            <a:ext cx="28956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Movilidad con bastón blanco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18298" y="4724400"/>
            <a:ext cx="28956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Desplazamiento con guía vidente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4" descr="Resultado de imagen para Movilidad con bastón blan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0" name="AutoShape 6" descr="Resultado de imagen para Movilidad con bastón blanc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3" name="AutoShape 8" descr="Resultado de imagen para Movilidad con bastón blanc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6154" name="Picture 10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887" y="1924049"/>
            <a:ext cx="249555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Resultado de imagen para Desplazamiento con guía vident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48" b="16673"/>
          <a:stretch/>
        </p:blipFill>
        <p:spPr bwMode="auto">
          <a:xfrm>
            <a:off x="6764845" y="1759660"/>
            <a:ext cx="1602546" cy="265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85267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pPr/>
              <a:t>9</a:t>
            </a:fld>
            <a:endParaRPr lang="es-ES" dirty="0"/>
          </a:p>
        </p:txBody>
      </p:sp>
      <p:sp>
        <p:nvSpPr>
          <p:cNvPr id="3" name="Rectángulo 6"/>
          <p:cNvSpPr/>
          <p:nvPr/>
        </p:nvSpPr>
        <p:spPr>
          <a:xfrm>
            <a:off x="2363159" y="11720"/>
            <a:ext cx="42323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ESTADO DEL 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ARTE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6"/>
          <p:cNvSpPr/>
          <p:nvPr/>
        </p:nvSpPr>
        <p:spPr>
          <a:xfrm>
            <a:off x="76159" y="850636"/>
            <a:ext cx="46778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TÉCNICAS DE MOVILIDAD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608" y="4728270"/>
            <a:ext cx="28956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Seguimiento al tacto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71760" y="4724400"/>
            <a:ext cx="28956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Uso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planos y mapas en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relieve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42057" y="4728270"/>
            <a:ext cx="28956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Perros guía 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4" descr="Resultado de imagen para Movilidad con bastón blan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0" name="AutoShape 6" descr="Resultado de imagen para Movilidad con bastón blanc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3" name="AutoShape 8" descr="Resultado de imagen para Movilidad con bastón blanc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7170" name="Picture 2" descr="Resultado de imagen para seguimiento al tacto invident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3" t="27718" r="33101" b="37936"/>
          <a:stretch/>
        </p:blipFill>
        <p:spPr bwMode="auto">
          <a:xfrm>
            <a:off x="447480" y="1774280"/>
            <a:ext cx="1891597" cy="26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gen para Uso de planos y mapas en relieve inviden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843" y="1936039"/>
            <a:ext cx="2779558" cy="246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sultado de imagen para perros gu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98" y="1936039"/>
            <a:ext cx="2819400" cy="246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36431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21&quot;&gt;&lt;object type=&quot;3&quot; unique_id=&quot;10022&quot;&gt;&lt;property id=&quot;20148&quot; value=&quot;5&quot;/&gt;&lt;property id=&quot;20300&quot; value=&quot;Slide 1&quot;/&gt;&lt;property id=&quot;20307&quot; value=&quot;256&quot;/&gt;&lt;/object&gt;&lt;object type=&quot;3&quot; unique_id=&quot;10109&quot;&gt;&lt;property id=&quot;20148&quot; value=&quot;5&quot;/&gt;&lt;property id=&quot;20300&quot; value=&quot;Slide 5&quot;/&gt;&lt;property id=&quot;20307&quot; value=&quot;257&quot;/&gt;&lt;/object&gt;&lt;object type=&quot;3&quot; unique_id=&quot;10139&quot;&gt;&lt;property id=&quot;20148&quot; value=&quot;5&quot;/&gt;&lt;property id=&quot;20300&quot; value=&quot;Slide 2&quot;/&gt;&lt;property id=&quot;20307&quot; value=&quot;259&quot;/&gt;&lt;/object&gt;&lt;object type=&quot;3&quot; unique_id=&quot;10140&quot;&gt;&lt;property id=&quot;20148&quot; value=&quot;5&quot;/&gt;&lt;property id=&quot;20300&quot; value=&quot;Slide 3&quot;/&gt;&lt;property id=&quot;20307&quot; value=&quot;260&quot;/&gt;&lt;/object&gt;&lt;object type=&quot;3&quot; unique_id=&quot;10141&quot;&gt;&lt;property id=&quot;20148&quot; value=&quot;5&quot;/&gt;&lt;property id=&quot;20300&quot; value=&quot;Slide 7&quot;/&gt;&lt;property id=&quot;20307&quot; value=&quot;258&quot;/&gt;&lt;/object&gt;&lt;object type=&quot;3&quot; unique_id=&quot;10184&quot;&gt;&lt;property id=&quot;20148&quot; value=&quot;5&quot;/&gt;&lt;property id=&quot;20300&quot; value=&quot;Slide 4&quot;/&gt;&lt;property id=&quot;20307&quot; value=&quot;261&quot;/&gt;&lt;/object&gt;&lt;object type=&quot;3&quot; unique_id=&quot;10185&quot;&gt;&lt;property id=&quot;20148&quot; value=&quot;5&quot;/&gt;&lt;property id=&quot;20300&quot; value=&quot;Slide 6&quot;/&gt;&lt;property id=&quot;20307&quot; value=&quot;262&quot;/&gt;&lt;/object&gt;&lt;object type=&quot;3&quot; unique_id=&quot;10213&quot;&gt;&lt;property id=&quot;20148&quot; value=&quot;5&quot;/&gt;&lt;property id=&quot;20300&quot; value=&quot;Slide 8&quot;/&gt;&lt;property id=&quot;20307&quot; value=&quot;263&quot;/&gt;&lt;/object&gt;&lt;/object&gt;&lt;object type=&quot;8&quot; unique_id=&quot;1003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11553</TotalTime>
  <Words>2630</Words>
  <Application>Microsoft Office PowerPoint</Application>
  <PresentationFormat>On-screen Show (4:3)</PresentationFormat>
  <Paragraphs>612</Paragraphs>
  <Slides>69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Theme1</vt:lpstr>
      <vt:lpstr>Visio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POLITECNICA DEL EJERCITO</dc:title>
  <dc:creator>Alex</dc:creator>
  <cp:lastModifiedBy>Ruben Cevallos</cp:lastModifiedBy>
  <cp:revision>549</cp:revision>
  <dcterms:created xsi:type="dcterms:W3CDTF">2012-08-14T15:29:02Z</dcterms:created>
  <dcterms:modified xsi:type="dcterms:W3CDTF">2017-11-29T04:21:48Z</dcterms:modified>
</cp:coreProperties>
</file>