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9">
  <p:sldMasterIdLst>
    <p:sldMasterId id="2147483660" r:id="rId1"/>
  </p:sldMasterIdLst>
  <p:notesMasterIdLst>
    <p:notesMasterId r:id="rId69"/>
  </p:notesMasterIdLst>
  <p:handoutMasterIdLst>
    <p:handoutMasterId r:id="rId70"/>
  </p:handoutMasterIdLst>
  <p:sldIdLst>
    <p:sldId id="516" r:id="rId2"/>
    <p:sldId id="517" r:id="rId3"/>
    <p:sldId id="518" r:id="rId4"/>
    <p:sldId id="625" r:id="rId5"/>
    <p:sldId id="522" r:id="rId6"/>
    <p:sldId id="523" r:id="rId7"/>
    <p:sldId id="627" r:id="rId8"/>
    <p:sldId id="613" r:id="rId9"/>
    <p:sldId id="555" r:id="rId10"/>
    <p:sldId id="617" r:id="rId11"/>
    <p:sldId id="529" r:id="rId12"/>
    <p:sldId id="556" r:id="rId13"/>
    <p:sldId id="560" r:id="rId14"/>
    <p:sldId id="557" r:id="rId15"/>
    <p:sldId id="530" r:id="rId16"/>
    <p:sldId id="531" r:id="rId17"/>
    <p:sldId id="558" r:id="rId18"/>
    <p:sldId id="561" r:id="rId19"/>
    <p:sldId id="559" r:id="rId20"/>
    <p:sldId id="628" r:id="rId21"/>
    <p:sldId id="563" r:id="rId22"/>
    <p:sldId id="564" r:id="rId23"/>
    <p:sldId id="565" r:id="rId24"/>
    <p:sldId id="618" r:id="rId25"/>
    <p:sldId id="567" r:id="rId26"/>
    <p:sldId id="626" r:id="rId27"/>
    <p:sldId id="568" r:id="rId28"/>
    <p:sldId id="615" r:id="rId29"/>
    <p:sldId id="614" r:id="rId30"/>
    <p:sldId id="569" r:id="rId31"/>
    <p:sldId id="570" r:id="rId32"/>
    <p:sldId id="571" r:id="rId33"/>
    <p:sldId id="629"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 id="647" r:id="rId52"/>
    <p:sldId id="648" r:id="rId53"/>
    <p:sldId id="649" r:id="rId54"/>
    <p:sldId id="650" r:id="rId55"/>
    <p:sldId id="651" r:id="rId56"/>
    <p:sldId id="652" r:id="rId57"/>
    <p:sldId id="653" r:id="rId58"/>
    <p:sldId id="654" r:id="rId59"/>
    <p:sldId id="655" r:id="rId60"/>
    <p:sldId id="656" r:id="rId61"/>
    <p:sldId id="657" r:id="rId62"/>
    <p:sldId id="658" r:id="rId63"/>
    <p:sldId id="659" r:id="rId64"/>
    <p:sldId id="660" r:id="rId65"/>
    <p:sldId id="661" r:id="rId66"/>
    <p:sldId id="662" r:id="rId67"/>
    <p:sldId id="663" r:id="rId6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9999"/>
    <a:srgbClr val="FFFF99"/>
    <a:srgbClr val="D6C586"/>
    <a:srgbClr val="FF9900"/>
    <a:srgbClr val="FFCC66"/>
    <a:srgbClr val="FFFFFF"/>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669" autoAdjust="0"/>
    <p:restoredTop sz="94727" autoAdjust="0"/>
  </p:normalViewPr>
  <p:slideViewPr>
    <p:cSldViewPr>
      <p:cViewPr>
        <p:scale>
          <a:sx n="70" d="100"/>
          <a:sy n="70" d="100"/>
        </p:scale>
        <p:origin x="-14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14"/>
    </p:cViewPr>
  </p:sorterViewPr>
  <p:notesViewPr>
    <p:cSldViewPr>
      <p:cViewPr varScale="1">
        <p:scale>
          <a:sx n="53" d="100"/>
          <a:sy n="53" d="100"/>
        </p:scale>
        <p:origin x="-18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jo\Desktop\TESIS\SIMULACIONES%20VALIDAS\COMVERGENCIA%20DE%20MAL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s-EC" sz="1600" dirty="0"/>
              <a:t>Deformación </a:t>
            </a:r>
            <a:r>
              <a:rPr lang="es-EC" sz="1600" baseline="0" dirty="0"/>
              <a:t>vs Número de elementos  de la malla</a:t>
            </a:r>
            <a:endParaRPr lang="es-EC" sz="1600" dirty="0"/>
          </a:p>
        </c:rich>
      </c:tx>
      <c:layout>
        <c:manualLayout>
          <c:xMode val="edge"/>
          <c:yMode val="edge"/>
          <c:x val="6.3385900481213439E-2"/>
          <c:y val="1.4927981324755701E-2"/>
        </c:manualLayout>
      </c:layout>
      <c:overlay val="1"/>
    </c:title>
    <c:plotArea>
      <c:layout>
        <c:manualLayout>
          <c:layoutTarget val="inner"/>
          <c:xMode val="edge"/>
          <c:yMode val="edge"/>
          <c:x val="5.8611072738714694E-2"/>
          <c:y val="9.6286252059683705E-2"/>
          <c:w val="0.72428205246274069"/>
          <c:h val="0.7610424381883798"/>
        </c:manualLayout>
      </c:layout>
      <c:scatterChart>
        <c:scatterStyle val="lineMarker"/>
        <c:ser>
          <c:idx val="0"/>
          <c:order val="0"/>
          <c:spPr>
            <a:ln>
              <a:solidFill>
                <a:srgbClr val="0000CC"/>
              </a:solidFill>
            </a:ln>
          </c:spPr>
          <c:marker>
            <c:spPr>
              <a:solidFill>
                <a:srgbClr val="0000CC"/>
              </a:solidFill>
              <a:ln>
                <a:solidFill>
                  <a:srgbClr val="0000CC"/>
                </a:solidFill>
              </a:ln>
            </c:spPr>
          </c:marker>
          <c:xVal>
            <c:numRef>
              <c:f>Hoja3!$G$4:$G$21</c:f>
              <c:numCache>
                <c:formatCode>General</c:formatCode>
                <c:ptCount val="18"/>
                <c:pt idx="0">
                  <c:v>15120</c:v>
                </c:pt>
                <c:pt idx="1">
                  <c:v>10500</c:v>
                </c:pt>
                <c:pt idx="2">
                  <c:v>7740</c:v>
                </c:pt>
                <c:pt idx="3">
                  <c:v>5925</c:v>
                </c:pt>
                <c:pt idx="4">
                  <c:v>3780</c:v>
                </c:pt>
                <c:pt idx="5">
                  <c:v>2650</c:v>
                </c:pt>
                <c:pt idx="6">
                  <c:v>1935</c:v>
                </c:pt>
                <c:pt idx="7">
                  <c:v>1500</c:v>
                </c:pt>
                <c:pt idx="8">
                  <c:v>1190</c:v>
                </c:pt>
                <c:pt idx="9">
                  <c:v>960</c:v>
                </c:pt>
                <c:pt idx="10">
                  <c:v>600</c:v>
                </c:pt>
                <c:pt idx="11">
                  <c:v>420</c:v>
                </c:pt>
                <c:pt idx="12">
                  <c:v>240</c:v>
                </c:pt>
                <c:pt idx="13">
                  <c:v>156</c:v>
                </c:pt>
                <c:pt idx="14">
                  <c:v>110</c:v>
                </c:pt>
                <c:pt idx="15">
                  <c:v>90</c:v>
                </c:pt>
                <c:pt idx="16">
                  <c:v>64</c:v>
                </c:pt>
                <c:pt idx="17">
                  <c:v>42</c:v>
                </c:pt>
              </c:numCache>
            </c:numRef>
          </c:xVal>
          <c:yVal>
            <c:numRef>
              <c:f>Hoja3!$H$4:$H$21</c:f>
              <c:numCache>
                <c:formatCode>0.0000</c:formatCode>
                <c:ptCount val="18"/>
                <c:pt idx="0">
                  <c:v>8.107800000000001</c:v>
                </c:pt>
                <c:pt idx="1">
                  <c:v>8.1080999999999985</c:v>
                </c:pt>
                <c:pt idx="2">
                  <c:v>8.1083999999999996</c:v>
                </c:pt>
                <c:pt idx="3">
                  <c:v>8.107899999999999</c:v>
                </c:pt>
                <c:pt idx="4">
                  <c:v>8.1109000000000009</c:v>
                </c:pt>
                <c:pt idx="5">
                  <c:v>8.1816000000000013</c:v>
                </c:pt>
                <c:pt idx="6">
                  <c:v>8.3523000000000067</c:v>
                </c:pt>
                <c:pt idx="7">
                  <c:v>8.4130000000000003</c:v>
                </c:pt>
                <c:pt idx="8">
                  <c:v>8.5137</c:v>
                </c:pt>
                <c:pt idx="9">
                  <c:v>8.6143999999999998</c:v>
                </c:pt>
                <c:pt idx="10">
                  <c:v>8.7151000000000014</c:v>
                </c:pt>
                <c:pt idx="11">
                  <c:v>8.8158000000000047</c:v>
                </c:pt>
                <c:pt idx="12">
                  <c:v>8.8865000000000176</c:v>
                </c:pt>
                <c:pt idx="13">
                  <c:v>8.9272000000000009</c:v>
                </c:pt>
                <c:pt idx="14">
                  <c:v>8.9790000000000028</c:v>
                </c:pt>
                <c:pt idx="15">
                  <c:v>8.9986000000000015</c:v>
                </c:pt>
                <c:pt idx="16">
                  <c:v>9.011000000000001</c:v>
                </c:pt>
                <c:pt idx="17">
                  <c:v>9.1120000000000001</c:v>
                </c:pt>
              </c:numCache>
            </c:numRef>
          </c:yVal>
        </c:ser>
        <c:axId val="138073984"/>
        <c:axId val="138527104"/>
      </c:scatterChart>
      <c:valAx>
        <c:axId val="138073984"/>
        <c:scaling>
          <c:orientation val="minMax"/>
          <c:max val="15250"/>
          <c:min val="50"/>
        </c:scaling>
        <c:axPos val="b"/>
        <c:title>
          <c:tx>
            <c:rich>
              <a:bodyPr/>
              <a:lstStyle/>
              <a:p>
                <a:pPr>
                  <a:defRPr lang="es-ES"/>
                </a:pPr>
                <a:r>
                  <a:rPr lang="es-EC" sz="1800" dirty="0"/>
                  <a:t>Número de elementos</a:t>
                </a:r>
              </a:p>
            </c:rich>
          </c:tx>
          <c:layout/>
        </c:title>
        <c:numFmt formatCode="General" sourceLinked="1"/>
        <c:tickLblPos val="nextTo"/>
        <c:txPr>
          <a:bodyPr/>
          <a:lstStyle/>
          <a:p>
            <a:pPr>
              <a:defRPr lang="es-ES"/>
            </a:pPr>
            <a:endParaRPr lang="es-EC"/>
          </a:p>
        </c:txPr>
        <c:crossAx val="138527104"/>
        <c:crosses val="autoZero"/>
        <c:crossBetween val="midCat"/>
        <c:majorUnit val="2500"/>
        <c:minorUnit val="1000"/>
      </c:valAx>
      <c:valAx>
        <c:axId val="138527104"/>
        <c:scaling>
          <c:orientation val="minMax"/>
          <c:max val="9.2000000000000011"/>
          <c:min val="7.8"/>
        </c:scaling>
        <c:axPos val="l"/>
        <c:majorGridlines/>
        <c:title>
          <c:tx>
            <c:rich>
              <a:bodyPr rot="-5400000" vert="horz"/>
              <a:lstStyle/>
              <a:p>
                <a:pPr>
                  <a:defRPr lang="es-ES"/>
                </a:pPr>
                <a:r>
                  <a:rPr lang="es-EC" sz="1800" dirty="0"/>
                  <a:t>Deformación (mm)</a:t>
                </a:r>
              </a:p>
            </c:rich>
          </c:tx>
          <c:layout>
            <c:manualLayout>
              <c:xMode val="edge"/>
              <c:yMode val="edge"/>
              <c:x val="0.88547705744536065"/>
              <c:y val="0.23712788978751329"/>
            </c:manualLayout>
          </c:layout>
        </c:title>
        <c:numFmt formatCode="0.0000" sourceLinked="1"/>
        <c:tickLblPos val="high"/>
        <c:txPr>
          <a:bodyPr/>
          <a:lstStyle/>
          <a:p>
            <a:pPr>
              <a:defRPr lang="es-ES"/>
            </a:pPr>
            <a:endParaRPr lang="es-EC"/>
          </a:p>
        </c:txPr>
        <c:crossAx val="138073984"/>
        <c:crossesAt val="15250"/>
        <c:crossBetween val="midCat"/>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6D739-58C4-4F34-97B8-7ABED4BA2DF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ED3A547C-35C1-4232-BCCD-67733CDDB2A0}">
      <dgm:prSet phldrT="[Texto]"/>
      <dgm:spPr/>
      <dgm:t>
        <a:bodyPr/>
        <a:lstStyle/>
        <a:p>
          <a:pPr algn="ctr"/>
          <a:r>
            <a:rPr lang="es-ES" altLang="es-ES" dirty="0" smtClean="0">
              <a:solidFill>
                <a:schemeClr val="tx1"/>
              </a:solidFill>
              <a:latin typeface="+mj-lt"/>
              <a:cs typeface="Times New Roman" panose="02020603050405020304" pitchFamily="18" charset="0"/>
            </a:rPr>
            <a:t>Diseño de la viga.</a:t>
          </a:r>
          <a:endParaRPr lang="es-EC" dirty="0"/>
        </a:p>
      </dgm:t>
    </dgm:pt>
    <dgm:pt modelId="{F040B9F8-C18F-4023-8CFC-D01A0CA3C7CF}" type="parTrans" cxnId="{2D4BD894-7E1E-4549-BE49-52674FCEDB40}">
      <dgm:prSet/>
      <dgm:spPr/>
      <dgm:t>
        <a:bodyPr/>
        <a:lstStyle/>
        <a:p>
          <a:endParaRPr lang="es-EC"/>
        </a:p>
      </dgm:t>
    </dgm:pt>
    <dgm:pt modelId="{4CB6EA87-773C-42D3-9349-4FEFCBC574D9}" type="sibTrans" cxnId="{2D4BD894-7E1E-4549-BE49-52674FCEDB40}">
      <dgm:prSet/>
      <dgm:spPr/>
      <dgm:t>
        <a:bodyPr/>
        <a:lstStyle/>
        <a:p>
          <a:endParaRPr lang="es-EC"/>
        </a:p>
      </dgm:t>
    </dgm:pt>
    <dgm:pt modelId="{B8FDE2D9-AC84-4C58-A5DB-E14F68F78AED}">
      <dgm:prSet phldrT="[Texto]"/>
      <dgm:spPr/>
      <dgm:t>
        <a:bodyPr/>
        <a:lstStyle/>
        <a:p>
          <a:pPr algn="ctr"/>
          <a:r>
            <a:rPr lang="es-ES" altLang="es-ES" dirty="0" smtClean="0">
              <a:solidFill>
                <a:schemeClr val="tx1"/>
              </a:solidFill>
              <a:latin typeface="+mj-lt"/>
              <a:cs typeface="Times New Roman" panose="02020603050405020304" pitchFamily="18" charset="0"/>
            </a:rPr>
            <a:t>Simulación del comportamiento a flexión.</a:t>
          </a:r>
          <a:endParaRPr lang="es-EC" dirty="0"/>
        </a:p>
      </dgm:t>
    </dgm:pt>
    <dgm:pt modelId="{93CCD51B-2825-4479-B783-606753C9A4C9}" type="parTrans" cxnId="{ED0590BE-1B0C-4D9A-A32D-B4BFE134663F}">
      <dgm:prSet/>
      <dgm:spPr/>
      <dgm:t>
        <a:bodyPr/>
        <a:lstStyle/>
        <a:p>
          <a:endParaRPr lang="es-EC"/>
        </a:p>
      </dgm:t>
    </dgm:pt>
    <dgm:pt modelId="{C1F59952-1AE8-4E63-B8C4-1C1FD4CAF136}" type="sibTrans" cxnId="{ED0590BE-1B0C-4D9A-A32D-B4BFE134663F}">
      <dgm:prSet/>
      <dgm:spPr/>
      <dgm:t>
        <a:bodyPr/>
        <a:lstStyle/>
        <a:p>
          <a:endParaRPr lang="es-EC"/>
        </a:p>
      </dgm:t>
    </dgm:pt>
    <dgm:pt modelId="{FC18D23E-909A-40A3-B8D5-0B39C7AD80A3}">
      <dgm:prSet phldrT="[Texto]"/>
      <dgm:spPr/>
      <dgm:t>
        <a:bodyPr/>
        <a:lstStyle/>
        <a:p>
          <a:pPr algn="ctr"/>
          <a:r>
            <a:rPr lang="es-ES" altLang="es-ES" dirty="0" smtClean="0">
              <a:solidFill>
                <a:schemeClr val="tx1"/>
              </a:solidFill>
              <a:latin typeface="+mj-lt"/>
              <a:cs typeface="Times New Roman" panose="02020603050405020304" pitchFamily="18" charset="0"/>
            </a:rPr>
            <a:t>Construcción de cierto número de vigas. </a:t>
          </a:r>
          <a:endParaRPr lang="es-EC" dirty="0"/>
        </a:p>
      </dgm:t>
    </dgm:pt>
    <dgm:pt modelId="{E08C7FF8-BE82-4310-A896-E8155FD72333}" type="parTrans" cxnId="{77441D46-69FE-4AEE-816E-33D54EB05CD8}">
      <dgm:prSet/>
      <dgm:spPr/>
      <dgm:t>
        <a:bodyPr/>
        <a:lstStyle/>
        <a:p>
          <a:endParaRPr lang="es-EC"/>
        </a:p>
      </dgm:t>
    </dgm:pt>
    <dgm:pt modelId="{96C475D7-3317-483F-8794-26E9590BCC9C}" type="sibTrans" cxnId="{77441D46-69FE-4AEE-816E-33D54EB05CD8}">
      <dgm:prSet/>
      <dgm:spPr/>
      <dgm:t>
        <a:bodyPr/>
        <a:lstStyle/>
        <a:p>
          <a:endParaRPr lang="es-EC"/>
        </a:p>
      </dgm:t>
    </dgm:pt>
    <dgm:pt modelId="{043D0DCD-9E70-4AA0-BC63-B2C5F0F2555E}">
      <dgm:prSet phldrT="[Texto]"/>
      <dgm:spPr/>
      <dgm:t>
        <a:bodyPr/>
        <a:lstStyle/>
        <a:p>
          <a:pPr algn="ctr"/>
          <a:r>
            <a:rPr lang="es-ES" altLang="es-ES" dirty="0" smtClean="0">
              <a:solidFill>
                <a:schemeClr val="tx1"/>
              </a:solidFill>
              <a:latin typeface="+mj-lt"/>
              <a:cs typeface="Times New Roman" panose="02020603050405020304" pitchFamily="18" charset="0"/>
            </a:rPr>
            <a:t>Ensayo a flexión. </a:t>
          </a:r>
          <a:endParaRPr lang="es-EC" dirty="0"/>
        </a:p>
      </dgm:t>
    </dgm:pt>
    <dgm:pt modelId="{09A762F6-7784-423E-8DF4-C0F7D7DA6316}" type="parTrans" cxnId="{88BE2750-F453-47AF-9D37-4F0B3C563CBE}">
      <dgm:prSet/>
      <dgm:spPr/>
      <dgm:t>
        <a:bodyPr/>
        <a:lstStyle/>
        <a:p>
          <a:endParaRPr lang="es-EC"/>
        </a:p>
      </dgm:t>
    </dgm:pt>
    <dgm:pt modelId="{7EC0A1A7-8796-42A3-9ACF-CD2912372109}" type="sibTrans" cxnId="{88BE2750-F453-47AF-9D37-4F0B3C563CBE}">
      <dgm:prSet/>
      <dgm:spPr/>
      <dgm:t>
        <a:bodyPr/>
        <a:lstStyle/>
        <a:p>
          <a:endParaRPr lang="es-EC"/>
        </a:p>
      </dgm:t>
    </dgm:pt>
    <dgm:pt modelId="{B5A2DA6A-8251-4F66-8C87-A67278D550EA}">
      <dgm:prSet phldrT="[Texto]"/>
      <dgm:spPr/>
      <dgm:t>
        <a:bodyPr/>
        <a:lstStyle/>
        <a:p>
          <a:pPr algn="ctr"/>
          <a:r>
            <a:rPr lang="es-EC" dirty="0" smtClean="0"/>
            <a:t>Análisis de resultados.</a:t>
          </a:r>
          <a:endParaRPr lang="es-EC" dirty="0"/>
        </a:p>
      </dgm:t>
    </dgm:pt>
    <dgm:pt modelId="{53ED2A56-4241-4BA5-B578-9792B25AB960}" type="parTrans" cxnId="{A1C28308-36E1-45CD-9531-24AA1528985D}">
      <dgm:prSet/>
      <dgm:spPr/>
      <dgm:t>
        <a:bodyPr/>
        <a:lstStyle/>
        <a:p>
          <a:endParaRPr lang="es-EC"/>
        </a:p>
      </dgm:t>
    </dgm:pt>
    <dgm:pt modelId="{34C30F8C-1874-4FD2-8FD0-37D5240B8D05}" type="sibTrans" cxnId="{A1C28308-36E1-45CD-9531-24AA1528985D}">
      <dgm:prSet/>
      <dgm:spPr/>
      <dgm:t>
        <a:bodyPr/>
        <a:lstStyle/>
        <a:p>
          <a:endParaRPr lang="es-EC"/>
        </a:p>
      </dgm:t>
    </dgm:pt>
    <dgm:pt modelId="{22EA5028-36E3-470F-9C14-23655A8BC874}">
      <dgm:prSet phldrT="[Texto]"/>
      <dgm:spPr/>
      <dgm:t>
        <a:bodyPr/>
        <a:lstStyle/>
        <a:p>
          <a:pPr algn="ctr"/>
          <a:r>
            <a:rPr lang="es-ES" altLang="es-ES" dirty="0" smtClean="0">
              <a:solidFill>
                <a:schemeClr val="tx1"/>
              </a:solidFill>
              <a:latin typeface="+mj-lt"/>
              <a:cs typeface="Times New Roman" panose="02020603050405020304" pitchFamily="18" charset="0"/>
            </a:rPr>
            <a:t>Análisis económico. </a:t>
          </a:r>
          <a:endParaRPr lang="es-EC" dirty="0"/>
        </a:p>
      </dgm:t>
    </dgm:pt>
    <dgm:pt modelId="{C9E7EF8E-CAEE-4422-9FEA-BD4F7BA5CC3B}" type="parTrans" cxnId="{2EC9EFA8-A672-483B-9B92-D57F0B53FC13}">
      <dgm:prSet/>
      <dgm:spPr/>
      <dgm:t>
        <a:bodyPr/>
        <a:lstStyle/>
        <a:p>
          <a:endParaRPr lang="es-EC"/>
        </a:p>
      </dgm:t>
    </dgm:pt>
    <dgm:pt modelId="{AAACB161-57E3-491A-94D7-A05B8526335E}" type="sibTrans" cxnId="{2EC9EFA8-A672-483B-9B92-D57F0B53FC13}">
      <dgm:prSet/>
      <dgm:spPr/>
      <dgm:t>
        <a:bodyPr/>
        <a:lstStyle/>
        <a:p>
          <a:endParaRPr lang="es-EC"/>
        </a:p>
      </dgm:t>
    </dgm:pt>
    <dgm:pt modelId="{D2B90B9E-7168-4837-8620-6B2B13E2DC2A}" type="pres">
      <dgm:prSet presAssocID="{69C6D739-58C4-4F34-97B8-7ABED4BA2DFE}" presName="linear" presStyleCnt="0">
        <dgm:presLayoutVars>
          <dgm:dir/>
          <dgm:animLvl val="lvl"/>
          <dgm:resizeHandles val="exact"/>
        </dgm:presLayoutVars>
      </dgm:prSet>
      <dgm:spPr/>
      <dgm:t>
        <a:bodyPr/>
        <a:lstStyle/>
        <a:p>
          <a:endParaRPr lang="es-EC"/>
        </a:p>
      </dgm:t>
    </dgm:pt>
    <dgm:pt modelId="{8A9C1010-56B5-4466-AAAF-CF4CBBE0BF6F}" type="pres">
      <dgm:prSet presAssocID="{ED3A547C-35C1-4232-BCCD-67733CDDB2A0}" presName="parentLin" presStyleCnt="0"/>
      <dgm:spPr/>
    </dgm:pt>
    <dgm:pt modelId="{DC8616DA-03CF-4154-9789-F90CE3F7C0D7}" type="pres">
      <dgm:prSet presAssocID="{ED3A547C-35C1-4232-BCCD-67733CDDB2A0}" presName="parentLeftMargin" presStyleLbl="node1" presStyleIdx="0" presStyleCnt="6"/>
      <dgm:spPr/>
      <dgm:t>
        <a:bodyPr/>
        <a:lstStyle/>
        <a:p>
          <a:endParaRPr lang="es-EC"/>
        </a:p>
      </dgm:t>
    </dgm:pt>
    <dgm:pt modelId="{DB56BB53-EA32-452B-83BC-CADFEAB970C8}" type="pres">
      <dgm:prSet presAssocID="{ED3A547C-35C1-4232-BCCD-67733CDDB2A0}" presName="parentText" presStyleLbl="node1" presStyleIdx="0" presStyleCnt="6">
        <dgm:presLayoutVars>
          <dgm:chMax val="0"/>
          <dgm:bulletEnabled val="1"/>
        </dgm:presLayoutVars>
      </dgm:prSet>
      <dgm:spPr/>
      <dgm:t>
        <a:bodyPr/>
        <a:lstStyle/>
        <a:p>
          <a:endParaRPr lang="es-EC"/>
        </a:p>
      </dgm:t>
    </dgm:pt>
    <dgm:pt modelId="{4E21A747-F33C-4D77-9632-EA88FB5B823C}" type="pres">
      <dgm:prSet presAssocID="{ED3A547C-35C1-4232-BCCD-67733CDDB2A0}" presName="negativeSpace" presStyleCnt="0"/>
      <dgm:spPr/>
    </dgm:pt>
    <dgm:pt modelId="{F200014B-D997-46D5-9D8C-A82E2E1CFCD5}" type="pres">
      <dgm:prSet presAssocID="{ED3A547C-35C1-4232-BCCD-67733CDDB2A0}" presName="childText" presStyleLbl="conFgAcc1" presStyleIdx="0" presStyleCnt="6">
        <dgm:presLayoutVars>
          <dgm:bulletEnabled val="1"/>
        </dgm:presLayoutVars>
      </dgm:prSet>
      <dgm:spPr/>
    </dgm:pt>
    <dgm:pt modelId="{4BC93048-53A4-4D4C-AFA5-97D63268ED96}" type="pres">
      <dgm:prSet presAssocID="{4CB6EA87-773C-42D3-9349-4FEFCBC574D9}" presName="spaceBetweenRectangles" presStyleCnt="0"/>
      <dgm:spPr/>
    </dgm:pt>
    <dgm:pt modelId="{092E6840-2C48-450E-8DDA-FCB22E21100C}" type="pres">
      <dgm:prSet presAssocID="{B8FDE2D9-AC84-4C58-A5DB-E14F68F78AED}" presName="parentLin" presStyleCnt="0"/>
      <dgm:spPr/>
    </dgm:pt>
    <dgm:pt modelId="{B0D2468D-4D07-437E-9931-21B08429AAE5}" type="pres">
      <dgm:prSet presAssocID="{B8FDE2D9-AC84-4C58-A5DB-E14F68F78AED}" presName="parentLeftMargin" presStyleLbl="node1" presStyleIdx="0" presStyleCnt="6"/>
      <dgm:spPr/>
      <dgm:t>
        <a:bodyPr/>
        <a:lstStyle/>
        <a:p>
          <a:endParaRPr lang="es-EC"/>
        </a:p>
      </dgm:t>
    </dgm:pt>
    <dgm:pt modelId="{6345FFE3-6E81-49BB-949A-34527B29BFBF}" type="pres">
      <dgm:prSet presAssocID="{B8FDE2D9-AC84-4C58-A5DB-E14F68F78AED}" presName="parentText" presStyleLbl="node1" presStyleIdx="1" presStyleCnt="6">
        <dgm:presLayoutVars>
          <dgm:chMax val="0"/>
          <dgm:bulletEnabled val="1"/>
        </dgm:presLayoutVars>
      </dgm:prSet>
      <dgm:spPr/>
      <dgm:t>
        <a:bodyPr/>
        <a:lstStyle/>
        <a:p>
          <a:endParaRPr lang="es-EC"/>
        </a:p>
      </dgm:t>
    </dgm:pt>
    <dgm:pt modelId="{6366BFB6-8F84-4A07-81AA-725A60EA146C}" type="pres">
      <dgm:prSet presAssocID="{B8FDE2D9-AC84-4C58-A5DB-E14F68F78AED}" presName="negativeSpace" presStyleCnt="0"/>
      <dgm:spPr/>
    </dgm:pt>
    <dgm:pt modelId="{F3AA7AD7-052C-4435-A7E7-254F61F1C9FA}" type="pres">
      <dgm:prSet presAssocID="{B8FDE2D9-AC84-4C58-A5DB-E14F68F78AED}" presName="childText" presStyleLbl="conFgAcc1" presStyleIdx="1" presStyleCnt="6">
        <dgm:presLayoutVars>
          <dgm:bulletEnabled val="1"/>
        </dgm:presLayoutVars>
      </dgm:prSet>
      <dgm:spPr/>
    </dgm:pt>
    <dgm:pt modelId="{13CC2950-BD6B-4F49-ADC9-42D54728C9DA}" type="pres">
      <dgm:prSet presAssocID="{C1F59952-1AE8-4E63-B8C4-1C1FD4CAF136}" presName="spaceBetweenRectangles" presStyleCnt="0"/>
      <dgm:spPr/>
    </dgm:pt>
    <dgm:pt modelId="{F48E5058-4435-4FA9-8F6F-1BEA15DEF7F5}" type="pres">
      <dgm:prSet presAssocID="{FC18D23E-909A-40A3-B8D5-0B39C7AD80A3}" presName="parentLin" presStyleCnt="0"/>
      <dgm:spPr/>
    </dgm:pt>
    <dgm:pt modelId="{32319CA8-E29E-4FD0-A588-112D1EC3DCF8}" type="pres">
      <dgm:prSet presAssocID="{FC18D23E-909A-40A3-B8D5-0B39C7AD80A3}" presName="parentLeftMargin" presStyleLbl="node1" presStyleIdx="1" presStyleCnt="6"/>
      <dgm:spPr/>
      <dgm:t>
        <a:bodyPr/>
        <a:lstStyle/>
        <a:p>
          <a:endParaRPr lang="es-EC"/>
        </a:p>
      </dgm:t>
    </dgm:pt>
    <dgm:pt modelId="{A277225D-6B69-4271-B375-6511CD505907}" type="pres">
      <dgm:prSet presAssocID="{FC18D23E-909A-40A3-B8D5-0B39C7AD80A3}" presName="parentText" presStyleLbl="node1" presStyleIdx="2" presStyleCnt="6">
        <dgm:presLayoutVars>
          <dgm:chMax val="0"/>
          <dgm:bulletEnabled val="1"/>
        </dgm:presLayoutVars>
      </dgm:prSet>
      <dgm:spPr/>
      <dgm:t>
        <a:bodyPr/>
        <a:lstStyle/>
        <a:p>
          <a:endParaRPr lang="es-EC"/>
        </a:p>
      </dgm:t>
    </dgm:pt>
    <dgm:pt modelId="{EB41787E-0074-43A2-9A04-B716E24AD38B}" type="pres">
      <dgm:prSet presAssocID="{FC18D23E-909A-40A3-B8D5-0B39C7AD80A3}" presName="negativeSpace" presStyleCnt="0"/>
      <dgm:spPr/>
    </dgm:pt>
    <dgm:pt modelId="{FD3ED9B1-0A34-427C-851A-BEBD9BB99F5F}" type="pres">
      <dgm:prSet presAssocID="{FC18D23E-909A-40A3-B8D5-0B39C7AD80A3}" presName="childText" presStyleLbl="conFgAcc1" presStyleIdx="2" presStyleCnt="6">
        <dgm:presLayoutVars>
          <dgm:bulletEnabled val="1"/>
        </dgm:presLayoutVars>
      </dgm:prSet>
      <dgm:spPr/>
    </dgm:pt>
    <dgm:pt modelId="{B2AB81E6-1455-40D1-91FE-94D4C7CB3B0A}" type="pres">
      <dgm:prSet presAssocID="{96C475D7-3317-483F-8794-26E9590BCC9C}" presName="spaceBetweenRectangles" presStyleCnt="0"/>
      <dgm:spPr/>
    </dgm:pt>
    <dgm:pt modelId="{DD36C35A-6669-4768-9675-28CC348996B4}" type="pres">
      <dgm:prSet presAssocID="{043D0DCD-9E70-4AA0-BC63-B2C5F0F2555E}" presName="parentLin" presStyleCnt="0"/>
      <dgm:spPr/>
    </dgm:pt>
    <dgm:pt modelId="{F4DF0A63-3ADB-4C68-BEEB-1ACEA2028E24}" type="pres">
      <dgm:prSet presAssocID="{043D0DCD-9E70-4AA0-BC63-B2C5F0F2555E}" presName="parentLeftMargin" presStyleLbl="node1" presStyleIdx="2" presStyleCnt="6"/>
      <dgm:spPr/>
      <dgm:t>
        <a:bodyPr/>
        <a:lstStyle/>
        <a:p>
          <a:endParaRPr lang="es-EC"/>
        </a:p>
      </dgm:t>
    </dgm:pt>
    <dgm:pt modelId="{2F912E97-6AEA-4A4E-B573-DEDCD5486224}" type="pres">
      <dgm:prSet presAssocID="{043D0DCD-9E70-4AA0-BC63-B2C5F0F2555E}" presName="parentText" presStyleLbl="node1" presStyleIdx="3" presStyleCnt="6">
        <dgm:presLayoutVars>
          <dgm:chMax val="0"/>
          <dgm:bulletEnabled val="1"/>
        </dgm:presLayoutVars>
      </dgm:prSet>
      <dgm:spPr/>
      <dgm:t>
        <a:bodyPr/>
        <a:lstStyle/>
        <a:p>
          <a:endParaRPr lang="es-EC"/>
        </a:p>
      </dgm:t>
    </dgm:pt>
    <dgm:pt modelId="{CA687658-7CD9-4929-B12A-B288AB3B5711}" type="pres">
      <dgm:prSet presAssocID="{043D0DCD-9E70-4AA0-BC63-B2C5F0F2555E}" presName="negativeSpace" presStyleCnt="0"/>
      <dgm:spPr/>
    </dgm:pt>
    <dgm:pt modelId="{8150327F-7D8E-41FA-8758-F46A62C457A9}" type="pres">
      <dgm:prSet presAssocID="{043D0DCD-9E70-4AA0-BC63-B2C5F0F2555E}" presName="childText" presStyleLbl="conFgAcc1" presStyleIdx="3" presStyleCnt="6">
        <dgm:presLayoutVars>
          <dgm:bulletEnabled val="1"/>
        </dgm:presLayoutVars>
      </dgm:prSet>
      <dgm:spPr/>
    </dgm:pt>
    <dgm:pt modelId="{D0C1124B-3017-4486-A2F6-60E098F475CD}" type="pres">
      <dgm:prSet presAssocID="{7EC0A1A7-8796-42A3-9ACF-CD2912372109}" presName="spaceBetweenRectangles" presStyleCnt="0"/>
      <dgm:spPr/>
    </dgm:pt>
    <dgm:pt modelId="{7735D796-3186-4C33-BC67-EA130CD3FCB1}" type="pres">
      <dgm:prSet presAssocID="{B5A2DA6A-8251-4F66-8C87-A67278D550EA}" presName="parentLin" presStyleCnt="0"/>
      <dgm:spPr/>
    </dgm:pt>
    <dgm:pt modelId="{37BBDF0D-010D-4789-9992-5AFAEA71599F}" type="pres">
      <dgm:prSet presAssocID="{B5A2DA6A-8251-4F66-8C87-A67278D550EA}" presName="parentLeftMargin" presStyleLbl="node1" presStyleIdx="3" presStyleCnt="6"/>
      <dgm:spPr/>
      <dgm:t>
        <a:bodyPr/>
        <a:lstStyle/>
        <a:p>
          <a:endParaRPr lang="es-EC"/>
        </a:p>
      </dgm:t>
    </dgm:pt>
    <dgm:pt modelId="{40119F5C-94BE-4063-B403-9E55BB147086}" type="pres">
      <dgm:prSet presAssocID="{B5A2DA6A-8251-4F66-8C87-A67278D550EA}" presName="parentText" presStyleLbl="node1" presStyleIdx="4" presStyleCnt="6">
        <dgm:presLayoutVars>
          <dgm:chMax val="0"/>
          <dgm:bulletEnabled val="1"/>
        </dgm:presLayoutVars>
      </dgm:prSet>
      <dgm:spPr/>
      <dgm:t>
        <a:bodyPr/>
        <a:lstStyle/>
        <a:p>
          <a:endParaRPr lang="es-EC"/>
        </a:p>
      </dgm:t>
    </dgm:pt>
    <dgm:pt modelId="{6436ED21-495F-462F-AE0C-025751206F13}" type="pres">
      <dgm:prSet presAssocID="{B5A2DA6A-8251-4F66-8C87-A67278D550EA}" presName="negativeSpace" presStyleCnt="0"/>
      <dgm:spPr/>
    </dgm:pt>
    <dgm:pt modelId="{EAB2FC90-511A-494C-999B-B0CEE7E6D261}" type="pres">
      <dgm:prSet presAssocID="{B5A2DA6A-8251-4F66-8C87-A67278D550EA}" presName="childText" presStyleLbl="conFgAcc1" presStyleIdx="4" presStyleCnt="6">
        <dgm:presLayoutVars>
          <dgm:bulletEnabled val="1"/>
        </dgm:presLayoutVars>
      </dgm:prSet>
      <dgm:spPr/>
    </dgm:pt>
    <dgm:pt modelId="{A9851E5D-04D1-4F80-80CA-8BABB88AB787}" type="pres">
      <dgm:prSet presAssocID="{34C30F8C-1874-4FD2-8FD0-37D5240B8D05}" presName="spaceBetweenRectangles" presStyleCnt="0"/>
      <dgm:spPr/>
    </dgm:pt>
    <dgm:pt modelId="{A7630768-13D5-451F-8B00-66F4A71EC406}" type="pres">
      <dgm:prSet presAssocID="{22EA5028-36E3-470F-9C14-23655A8BC874}" presName="parentLin" presStyleCnt="0"/>
      <dgm:spPr/>
    </dgm:pt>
    <dgm:pt modelId="{6DED1C0D-AF4E-48BC-9794-10A35EAFB0A8}" type="pres">
      <dgm:prSet presAssocID="{22EA5028-36E3-470F-9C14-23655A8BC874}" presName="parentLeftMargin" presStyleLbl="node1" presStyleIdx="4" presStyleCnt="6"/>
      <dgm:spPr/>
      <dgm:t>
        <a:bodyPr/>
        <a:lstStyle/>
        <a:p>
          <a:endParaRPr lang="es-EC"/>
        </a:p>
      </dgm:t>
    </dgm:pt>
    <dgm:pt modelId="{6CBC8488-43DB-4ABB-BAA5-9FD5D1FF45E7}" type="pres">
      <dgm:prSet presAssocID="{22EA5028-36E3-470F-9C14-23655A8BC874}" presName="parentText" presStyleLbl="node1" presStyleIdx="5" presStyleCnt="6">
        <dgm:presLayoutVars>
          <dgm:chMax val="0"/>
          <dgm:bulletEnabled val="1"/>
        </dgm:presLayoutVars>
      </dgm:prSet>
      <dgm:spPr/>
      <dgm:t>
        <a:bodyPr/>
        <a:lstStyle/>
        <a:p>
          <a:endParaRPr lang="es-EC"/>
        </a:p>
      </dgm:t>
    </dgm:pt>
    <dgm:pt modelId="{64BD0F6E-127D-4FA2-982D-6F329DBCEDA3}" type="pres">
      <dgm:prSet presAssocID="{22EA5028-36E3-470F-9C14-23655A8BC874}" presName="negativeSpace" presStyleCnt="0"/>
      <dgm:spPr/>
    </dgm:pt>
    <dgm:pt modelId="{BC4F31A6-47D8-492A-933A-EA464A925292}" type="pres">
      <dgm:prSet presAssocID="{22EA5028-36E3-470F-9C14-23655A8BC874}" presName="childText" presStyleLbl="conFgAcc1" presStyleIdx="5" presStyleCnt="6">
        <dgm:presLayoutVars>
          <dgm:bulletEnabled val="1"/>
        </dgm:presLayoutVars>
      </dgm:prSet>
      <dgm:spPr/>
    </dgm:pt>
  </dgm:ptLst>
  <dgm:cxnLst>
    <dgm:cxn modelId="{90D584A4-1831-45BE-8D9B-BE51283F4CD7}" type="presOf" srcId="{69C6D739-58C4-4F34-97B8-7ABED4BA2DFE}" destId="{D2B90B9E-7168-4837-8620-6B2B13E2DC2A}" srcOrd="0" destOrd="0" presId="urn:microsoft.com/office/officeart/2005/8/layout/list1"/>
    <dgm:cxn modelId="{AE813E0E-5B4F-439F-A3E4-2009E2E7F670}" type="presOf" srcId="{B8FDE2D9-AC84-4C58-A5DB-E14F68F78AED}" destId="{6345FFE3-6E81-49BB-949A-34527B29BFBF}" srcOrd="1" destOrd="0" presId="urn:microsoft.com/office/officeart/2005/8/layout/list1"/>
    <dgm:cxn modelId="{FE4254D0-3FC4-48DF-8CA5-646D07D8D3A8}" type="presOf" srcId="{FC18D23E-909A-40A3-B8D5-0B39C7AD80A3}" destId="{A277225D-6B69-4271-B375-6511CD505907}" srcOrd="1" destOrd="0" presId="urn:microsoft.com/office/officeart/2005/8/layout/list1"/>
    <dgm:cxn modelId="{99B0289C-174C-4302-8FC4-A831EB79D658}" type="presOf" srcId="{B5A2DA6A-8251-4F66-8C87-A67278D550EA}" destId="{40119F5C-94BE-4063-B403-9E55BB147086}" srcOrd="1" destOrd="0" presId="urn:microsoft.com/office/officeart/2005/8/layout/list1"/>
    <dgm:cxn modelId="{AB11F643-4334-4F3E-B842-9CDD18D249FA}" type="presOf" srcId="{ED3A547C-35C1-4232-BCCD-67733CDDB2A0}" destId="{DC8616DA-03CF-4154-9789-F90CE3F7C0D7}" srcOrd="0" destOrd="0" presId="urn:microsoft.com/office/officeart/2005/8/layout/list1"/>
    <dgm:cxn modelId="{A1C28308-36E1-45CD-9531-24AA1528985D}" srcId="{69C6D739-58C4-4F34-97B8-7ABED4BA2DFE}" destId="{B5A2DA6A-8251-4F66-8C87-A67278D550EA}" srcOrd="4" destOrd="0" parTransId="{53ED2A56-4241-4BA5-B578-9792B25AB960}" sibTransId="{34C30F8C-1874-4FD2-8FD0-37D5240B8D05}"/>
    <dgm:cxn modelId="{E2FAD2B9-FF03-458C-8C78-C86D449B4CEE}" type="presOf" srcId="{043D0DCD-9E70-4AA0-BC63-B2C5F0F2555E}" destId="{2F912E97-6AEA-4A4E-B573-DEDCD5486224}" srcOrd="1" destOrd="0" presId="urn:microsoft.com/office/officeart/2005/8/layout/list1"/>
    <dgm:cxn modelId="{88BE2750-F453-47AF-9D37-4F0B3C563CBE}" srcId="{69C6D739-58C4-4F34-97B8-7ABED4BA2DFE}" destId="{043D0DCD-9E70-4AA0-BC63-B2C5F0F2555E}" srcOrd="3" destOrd="0" parTransId="{09A762F6-7784-423E-8DF4-C0F7D7DA6316}" sibTransId="{7EC0A1A7-8796-42A3-9ACF-CD2912372109}"/>
    <dgm:cxn modelId="{ED0590BE-1B0C-4D9A-A32D-B4BFE134663F}" srcId="{69C6D739-58C4-4F34-97B8-7ABED4BA2DFE}" destId="{B8FDE2D9-AC84-4C58-A5DB-E14F68F78AED}" srcOrd="1" destOrd="0" parTransId="{93CCD51B-2825-4479-B783-606753C9A4C9}" sibTransId="{C1F59952-1AE8-4E63-B8C4-1C1FD4CAF136}"/>
    <dgm:cxn modelId="{6594E4EC-4CB0-4D84-B0B9-5E289AFB7C60}" type="presOf" srcId="{B5A2DA6A-8251-4F66-8C87-A67278D550EA}" destId="{37BBDF0D-010D-4789-9992-5AFAEA71599F}" srcOrd="0" destOrd="0" presId="urn:microsoft.com/office/officeart/2005/8/layout/list1"/>
    <dgm:cxn modelId="{701EEBF3-680E-442D-8DDA-D04618F7C020}" type="presOf" srcId="{B8FDE2D9-AC84-4C58-A5DB-E14F68F78AED}" destId="{B0D2468D-4D07-437E-9931-21B08429AAE5}" srcOrd="0" destOrd="0" presId="urn:microsoft.com/office/officeart/2005/8/layout/list1"/>
    <dgm:cxn modelId="{77441D46-69FE-4AEE-816E-33D54EB05CD8}" srcId="{69C6D739-58C4-4F34-97B8-7ABED4BA2DFE}" destId="{FC18D23E-909A-40A3-B8D5-0B39C7AD80A3}" srcOrd="2" destOrd="0" parTransId="{E08C7FF8-BE82-4310-A896-E8155FD72333}" sibTransId="{96C475D7-3317-483F-8794-26E9590BCC9C}"/>
    <dgm:cxn modelId="{7216490C-A92A-4491-8980-CED3FBB9B4ED}" type="presOf" srcId="{ED3A547C-35C1-4232-BCCD-67733CDDB2A0}" destId="{DB56BB53-EA32-452B-83BC-CADFEAB970C8}" srcOrd="1" destOrd="0" presId="urn:microsoft.com/office/officeart/2005/8/layout/list1"/>
    <dgm:cxn modelId="{2EC9EFA8-A672-483B-9B92-D57F0B53FC13}" srcId="{69C6D739-58C4-4F34-97B8-7ABED4BA2DFE}" destId="{22EA5028-36E3-470F-9C14-23655A8BC874}" srcOrd="5" destOrd="0" parTransId="{C9E7EF8E-CAEE-4422-9FEA-BD4F7BA5CC3B}" sibTransId="{AAACB161-57E3-491A-94D7-A05B8526335E}"/>
    <dgm:cxn modelId="{3B4A892C-7D5E-4720-BA22-A3D80091FD2B}" type="presOf" srcId="{043D0DCD-9E70-4AA0-BC63-B2C5F0F2555E}" destId="{F4DF0A63-3ADB-4C68-BEEB-1ACEA2028E24}" srcOrd="0" destOrd="0" presId="urn:microsoft.com/office/officeart/2005/8/layout/list1"/>
    <dgm:cxn modelId="{2D4BD894-7E1E-4549-BE49-52674FCEDB40}" srcId="{69C6D739-58C4-4F34-97B8-7ABED4BA2DFE}" destId="{ED3A547C-35C1-4232-BCCD-67733CDDB2A0}" srcOrd="0" destOrd="0" parTransId="{F040B9F8-C18F-4023-8CFC-D01A0CA3C7CF}" sibTransId="{4CB6EA87-773C-42D3-9349-4FEFCBC574D9}"/>
    <dgm:cxn modelId="{15110D2F-8845-4122-B587-6519D9F1D6BF}" type="presOf" srcId="{22EA5028-36E3-470F-9C14-23655A8BC874}" destId="{6CBC8488-43DB-4ABB-BAA5-9FD5D1FF45E7}" srcOrd="1" destOrd="0" presId="urn:microsoft.com/office/officeart/2005/8/layout/list1"/>
    <dgm:cxn modelId="{DAAB0984-6897-47DF-AA56-2015EAC3B400}" type="presOf" srcId="{22EA5028-36E3-470F-9C14-23655A8BC874}" destId="{6DED1C0D-AF4E-48BC-9794-10A35EAFB0A8}" srcOrd="0" destOrd="0" presId="urn:microsoft.com/office/officeart/2005/8/layout/list1"/>
    <dgm:cxn modelId="{66891644-A5E4-411F-89A6-BD9E0EEC3317}" type="presOf" srcId="{FC18D23E-909A-40A3-B8D5-0B39C7AD80A3}" destId="{32319CA8-E29E-4FD0-A588-112D1EC3DCF8}" srcOrd="0" destOrd="0" presId="urn:microsoft.com/office/officeart/2005/8/layout/list1"/>
    <dgm:cxn modelId="{4DBC728A-2D9B-44F2-B6F6-5C05B14F4DDA}" type="presParOf" srcId="{D2B90B9E-7168-4837-8620-6B2B13E2DC2A}" destId="{8A9C1010-56B5-4466-AAAF-CF4CBBE0BF6F}" srcOrd="0" destOrd="0" presId="urn:microsoft.com/office/officeart/2005/8/layout/list1"/>
    <dgm:cxn modelId="{B79E3BC8-3012-4664-A8AC-AAFB9A122524}" type="presParOf" srcId="{8A9C1010-56B5-4466-AAAF-CF4CBBE0BF6F}" destId="{DC8616DA-03CF-4154-9789-F90CE3F7C0D7}" srcOrd="0" destOrd="0" presId="urn:microsoft.com/office/officeart/2005/8/layout/list1"/>
    <dgm:cxn modelId="{D7ED1638-BD0D-432C-9290-0CE9802D4B98}" type="presParOf" srcId="{8A9C1010-56B5-4466-AAAF-CF4CBBE0BF6F}" destId="{DB56BB53-EA32-452B-83BC-CADFEAB970C8}" srcOrd="1" destOrd="0" presId="urn:microsoft.com/office/officeart/2005/8/layout/list1"/>
    <dgm:cxn modelId="{2372A538-ACEC-4D9F-AEA4-C19A1A086F4D}" type="presParOf" srcId="{D2B90B9E-7168-4837-8620-6B2B13E2DC2A}" destId="{4E21A747-F33C-4D77-9632-EA88FB5B823C}" srcOrd="1" destOrd="0" presId="urn:microsoft.com/office/officeart/2005/8/layout/list1"/>
    <dgm:cxn modelId="{F5975C0C-4664-4E3A-96BF-2F646CAA4F86}" type="presParOf" srcId="{D2B90B9E-7168-4837-8620-6B2B13E2DC2A}" destId="{F200014B-D997-46D5-9D8C-A82E2E1CFCD5}" srcOrd="2" destOrd="0" presId="urn:microsoft.com/office/officeart/2005/8/layout/list1"/>
    <dgm:cxn modelId="{39CA8F10-6018-459B-AE50-A721CE44BF8A}" type="presParOf" srcId="{D2B90B9E-7168-4837-8620-6B2B13E2DC2A}" destId="{4BC93048-53A4-4D4C-AFA5-97D63268ED96}" srcOrd="3" destOrd="0" presId="urn:microsoft.com/office/officeart/2005/8/layout/list1"/>
    <dgm:cxn modelId="{6E6D2F30-C64C-46F0-B462-C6922FD7967F}" type="presParOf" srcId="{D2B90B9E-7168-4837-8620-6B2B13E2DC2A}" destId="{092E6840-2C48-450E-8DDA-FCB22E21100C}" srcOrd="4" destOrd="0" presId="urn:microsoft.com/office/officeart/2005/8/layout/list1"/>
    <dgm:cxn modelId="{268106E0-06B1-497D-B174-C5A4CE8155D4}" type="presParOf" srcId="{092E6840-2C48-450E-8DDA-FCB22E21100C}" destId="{B0D2468D-4D07-437E-9931-21B08429AAE5}" srcOrd="0" destOrd="0" presId="urn:microsoft.com/office/officeart/2005/8/layout/list1"/>
    <dgm:cxn modelId="{A485625F-CE40-4C21-A47C-BFADF0326D47}" type="presParOf" srcId="{092E6840-2C48-450E-8DDA-FCB22E21100C}" destId="{6345FFE3-6E81-49BB-949A-34527B29BFBF}" srcOrd="1" destOrd="0" presId="urn:microsoft.com/office/officeart/2005/8/layout/list1"/>
    <dgm:cxn modelId="{7EACB451-A955-4557-83EB-F53F39FB7FBB}" type="presParOf" srcId="{D2B90B9E-7168-4837-8620-6B2B13E2DC2A}" destId="{6366BFB6-8F84-4A07-81AA-725A60EA146C}" srcOrd="5" destOrd="0" presId="urn:microsoft.com/office/officeart/2005/8/layout/list1"/>
    <dgm:cxn modelId="{67AC8A0D-753C-44C5-A74F-289592614F04}" type="presParOf" srcId="{D2B90B9E-7168-4837-8620-6B2B13E2DC2A}" destId="{F3AA7AD7-052C-4435-A7E7-254F61F1C9FA}" srcOrd="6" destOrd="0" presId="urn:microsoft.com/office/officeart/2005/8/layout/list1"/>
    <dgm:cxn modelId="{B122C8E0-B8CB-40BA-9A80-54F25ABD9C68}" type="presParOf" srcId="{D2B90B9E-7168-4837-8620-6B2B13E2DC2A}" destId="{13CC2950-BD6B-4F49-ADC9-42D54728C9DA}" srcOrd="7" destOrd="0" presId="urn:microsoft.com/office/officeart/2005/8/layout/list1"/>
    <dgm:cxn modelId="{E6BD4547-A88E-4AD7-B078-6B0A3ECC1723}" type="presParOf" srcId="{D2B90B9E-7168-4837-8620-6B2B13E2DC2A}" destId="{F48E5058-4435-4FA9-8F6F-1BEA15DEF7F5}" srcOrd="8" destOrd="0" presId="urn:microsoft.com/office/officeart/2005/8/layout/list1"/>
    <dgm:cxn modelId="{FFF361FB-494B-42F4-9FA5-B66913AF2A0A}" type="presParOf" srcId="{F48E5058-4435-4FA9-8F6F-1BEA15DEF7F5}" destId="{32319CA8-E29E-4FD0-A588-112D1EC3DCF8}" srcOrd="0" destOrd="0" presId="urn:microsoft.com/office/officeart/2005/8/layout/list1"/>
    <dgm:cxn modelId="{DC263D71-4740-49EB-B023-7955EC0C0C0F}" type="presParOf" srcId="{F48E5058-4435-4FA9-8F6F-1BEA15DEF7F5}" destId="{A277225D-6B69-4271-B375-6511CD505907}" srcOrd="1" destOrd="0" presId="urn:microsoft.com/office/officeart/2005/8/layout/list1"/>
    <dgm:cxn modelId="{359CB745-B61D-4E5F-A7A7-364F30A7D2F3}" type="presParOf" srcId="{D2B90B9E-7168-4837-8620-6B2B13E2DC2A}" destId="{EB41787E-0074-43A2-9A04-B716E24AD38B}" srcOrd="9" destOrd="0" presId="urn:microsoft.com/office/officeart/2005/8/layout/list1"/>
    <dgm:cxn modelId="{8A536A05-D795-4576-AF75-95703CD731B1}" type="presParOf" srcId="{D2B90B9E-7168-4837-8620-6B2B13E2DC2A}" destId="{FD3ED9B1-0A34-427C-851A-BEBD9BB99F5F}" srcOrd="10" destOrd="0" presId="urn:microsoft.com/office/officeart/2005/8/layout/list1"/>
    <dgm:cxn modelId="{4EED7E2C-AEA8-41B6-A6D1-2603A25A30D1}" type="presParOf" srcId="{D2B90B9E-7168-4837-8620-6B2B13E2DC2A}" destId="{B2AB81E6-1455-40D1-91FE-94D4C7CB3B0A}" srcOrd="11" destOrd="0" presId="urn:microsoft.com/office/officeart/2005/8/layout/list1"/>
    <dgm:cxn modelId="{DC24D488-C9C7-452E-BB0F-48F95ABFC351}" type="presParOf" srcId="{D2B90B9E-7168-4837-8620-6B2B13E2DC2A}" destId="{DD36C35A-6669-4768-9675-28CC348996B4}" srcOrd="12" destOrd="0" presId="urn:microsoft.com/office/officeart/2005/8/layout/list1"/>
    <dgm:cxn modelId="{9D6CA843-99BA-41F9-BF55-D247391E62F3}" type="presParOf" srcId="{DD36C35A-6669-4768-9675-28CC348996B4}" destId="{F4DF0A63-3ADB-4C68-BEEB-1ACEA2028E24}" srcOrd="0" destOrd="0" presId="urn:microsoft.com/office/officeart/2005/8/layout/list1"/>
    <dgm:cxn modelId="{3938BEB0-78A1-4AFB-ADC5-60CF3FB1F43B}" type="presParOf" srcId="{DD36C35A-6669-4768-9675-28CC348996B4}" destId="{2F912E97-6AEA-4A4E-B573-DEDCD5486224}" srcOrd="1" destOrd="0" presId="urn:microsoft.com/office/officeart/2005/8/layout/list1"/>
    <dgm:cxn modelId="{632E2E82-639E-40EF-988E-252DE1CCC110}" type="presParOf" srcId="{D2B90B9E-7168-4837-8620-6B2B13E2DC2A}" destId="{CA687658-7CD9-4929-B12A-B288AB3B5711}" srcOrd="13" destOrd="0" presId="urn:microsoft.com/office/officeart/2005/8/layout/list1"/>
    <dgm:cxn modelId="{EF8CCC5F-EFB5-443B-8DF0-A443C59911FC}" type="presParOf" srcId="{D2B90B9E-7168-4837-8620-6B2B13E2DC2A}" destId="{8150327F-7D8E-41FA-8758-F46A62C457A9}" srcOrd="14" destOrd="0" presId="urn:microsoft.com/office/officeart/2005/8/layout/list1"/>
    <dgm:cxn modelId="{3E3B9012-B2AB-42D1-81C1-EFAE683E1DF0}" type="presParOf" srcId="{D2B90B9E-7168-4837-8620-6B2B13E2DC2A}" destId="{D0C1124B-3017-4486-A2F6-60E098F475CD}" srcOrd="15" destOrd="0" presId="urn:microsoft.com/office/officeart/2005/8/layout/list1"/>
    <dgm:cxn modelId="{E18DD15A-A3A0-4DEE-BAAA-BF8009ED40D4}" type="presParOf" srcId="{D2B90B9E-7168-4837-8620-6B2B13E2DC2A}" destId="{7735D796-3186-4C33-BC67-EA130CD3FCB1}" srcOrd="16" destOrd="0" presId="urn:microsoft.com/office/officeart/2005/8/layout/list1"/>
    <dgm:cxn modelId="{31C1071E-3BAA-43F6-BBEC-2FA13BBD9E2E}" type="presParOf" srcId="{7735D796-3186-4C33-BC67-EA130CD3FCB1}" destId="{37BBDF0D-010D-4789-9992-5AFAEA71599F}" srcOrd="0" destOrd="0" presId="urn:microsoft.com/office/officeart/2005/8/layout/list1"/>
    <dgm:cxn modelId="{CB2E5BB0-D75A-420B-A74C-6EE6D77038D7}" type="presParOf" srcId="{7735D796-3186-4C33-BC67-EA130CD3FCB1}" destId="{40119F5C-94BE-4063-B403-9E55BB147086}" srcOrd="1" destOrd="0" presId="urn:microsoft.com/office/officeart/2005/8/layout/list1"/>
    <dgm:cxn modelId="{079B8EAE-5F5B-4F1D-B912-CA7232354DBE}" type="presParOf" srcId="{D2B90B9E-7168-4837-8620-6B2B13E2DC2A}" destId="{6436ED21-495F-462F-AE0C-025751206F13}" srcOrd="17" destOrd="0" presId="urn:microsoft.com/office/officeart/2005/8/layout/list1"/>
    <dgm:cxn modelId="{3415C273-1FF1-46D9-B900-64BA654CDA9A}" type="presParOf" srcId="{D2B90B9E-7168-4837-8620-6B2B13E2DC2A}" destId="{EAB2FC90-511A-494C-999B-B0CEE7E6D261}" srcOrd="18" destOrd="0" presId="urn:microsoft.com/office/officeart/2005/8/layout/list1"/>
    <dgm:cxn modelId="{56EDCA02-8826-4705-9756-4BFA2E83AC86}" type="presParOf" srcId="{D2B90B9E-7168-4837-8620-6B2B13E2DC2A}" destId="{A9851E5D-04D1-4F80-80CA-8BABB88AB787}" srcOrd="19" destOrd="0" presId="urn:microsoft.com/office/officeart/2005/8/layout/list1"/>
    <dgm:cxn modelId="{DDF34421-4A79-4065-9732-7F762354245D}" type="presParOf" srcId="{D2B90B9E-7168-4837-8620-6B2B13E2DC2A}" destId="{A7630768-13D5-451F-8B00-66F4A71EC406}" srcOrd="20" destOrd="0" presId="urn:microsoft.com/office/officeart/2005/8/layout/list1"/>
    <dgm:cxn modelId="{B03CA084-C52E-4236-BD53-99131D8EC36E}" type="presParOf" srcId="{A7630768-13D5-451F-8B00-66F4A71EC406}" destId="{6DED1C0D-AF4E-48BC-9794-10A35EAFB0A8}" srcOrd="0" destOrd="0" presId="urn:microsoft.com/office/officeart/2005/8/layout/list1"/>
    <dgm:cxn modelId="{3A7A5753-E8E4-4500-9828-FBCABECEBAA5}" type="presParOf" srcId="{A7630768-13D5-451F-8B00-66F4A71EC406}" destId="{6CBC8488-43DB-4ABB-BAA5-9FD5D1FF45E7}" srcOrd="1" destOrd="0" presId="urn:microsoft.com/office/officeart/2005/8/layout/list1"/>
    <dgm:cxn modelId="{E015144A-06A1-490F-BD71-D2EB5C26F995}" type="presParOf" srcId="{D2B90B9E-7168-4837-8620-6B2B13E2DC2A}" destId="{64BD0F6E-127D-4FA2-982D-6F329DBCEDA3}" srcOrd="21" destOrd="0" presId="urn:microsoft.com/office/officeart/2005/8/layout/list1"/>
    <dgm:cxn modelId="{45B857A0-EDEC-46ED-B508-97A5B9A31925}" type="presParOf" srcId="{D2B90B9E-7168-4837-8620-6B2B13E2DC2A}" destId="{BC4F31A6-47D8-492A-933A-EA464A925292}" srcOrd="2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22/11/2017</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dirty="0"/>
          </a:p>
        </p:txBody>
      </p:sp>
    </p:spTree>
    <p:extLst>
      <p:ext uri="{BB962C8B-B14F-4D97-AF65-F5344CB8AC3E}">
        <p14:creationId xmlns="" xmlns:p14="http://schemas.microsoft.com/office/powerpoint/2010/main" val="185945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A34F5-64B0-4863-BE73-D83BAC85BF8A}" type="datetimeFigureOut">
              <a:rPr lang="es-ES" smtClean="0"/>
              <a:pPr/>
              <a:t>22/11/2017</a:t>
            </a:fld>
            <a:endParaRPr lang="es-E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AB1E6-02EB-4C18-8036-208DD80D0F52}" type="slidenum">
              <a:rPr lang="es-ES" smtClean="0"/>
              <a:pPr/>
              <a:t>‹Nº›</a:t>
            </a:fld>
            <a:endParaRPr lang="es-ES" dirty="0"/>
          </a:p>
        </p:txBody>
      </p:sp>
    </p:spTree>
    <p:extLst>
      <p:ext uri="{BB962C8B-B14F-4D97-AF65-F5344CB8AC3E}">
        <p14:creationId xmlns="" xmlns:p14="http://schemas.microsoft.com/office/powerpoint/2010/main" val="28269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ES" dirty="0"/>
          </a:p>
        </p:txBody>
      </p:sp>
      <p:sp>
        <p:nvSpPr>
          <p:cNvPr id="15363"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0501B0C-8183-4660-A5DB-8B7976C9D669}" type="slidenum">
              <a:rPr lang="es-EC" altLang="es-ES" sz="1200">
                <a:latin typeface="Calibri" panose="020F0502020204030204" pitchFamily="34" charset="0"/>
              </a:rPr>
              <a:pPr eaLnBrk="1" hangingPunct="1"/>
              <a:t>1</a:t>
            </a:fld>
            <a:endParaRPr lang="es-EC" altLang="es-ES" sz="1200">
              <a:latin typeface="Calibri" panose="020F0502020204030204" pitchFamily="34" charset="0"/>
            </a:endParaRPr>
          </a:p>
        </p:txBody>
      </p:sp>
    </p:spTree>
    <p:extLst>
      <p:ext uri="{BB962C8B-B14F-4D97-AF65-F5344CB8AC3E}">
        <p14:creationId xmlns="" xmlns:p14="http://schemas.microsoft.com/office/powerpoint/2010/main" val="256463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B216230-19D9-4A17-A1A5-F98866C3898E}" type="slidenum">
              <a:rPr lang="es-EC" altLang="es-ES" sz="1200">
                <a:latin typeface="Calibri" panose="020F0502020204030204" pitchFamily="34" charset="0"/>
              </a:rPr>
              <a:pPr algn="r" eaLnBrk="1" hangingPunct="1"/>
              <a:t>12</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00177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522E40F-45F6-4B36-9230-0C08222C18DF}" type="slidenum">
              <a:rPr lang="es-EC" altLang="es-ES" sz="1200">
                <a:latin typeface="Calibri" panose="020F0502020204030204" pitchFamily="34" charset="0"/>
              </a:rPr>
              <a:pPr algn="r" eaLnBrk="1" hangingPunct="1"/>
              <a:t>13</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79829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B216230-19D9-4A17-A1A5-F98866C3898E}" type="slidenum">
              <a:rPr lang="es-EC" altLang="es-ES" sz="1200">
                <a:latin typeface="Calibri" panose="020F0502020204030204" pitchFamily="34" charset="0"/>
              </a:rPr>
              <a:pPr algn="r" eaLnBrk="1" hangingPunct="1"/>
              <a:t>14</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00177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522E40F-45F6-4B36-9230-0C08222C18DF}" type="slidenum">
              <a:rPr lang="es-EC" altLang="es-ES" sz="1200">
                <a:latin typeface="Calibri" panose="020F0502020204030204" pitchFamily="34" charset="0"/>
              </a:rPr>
              <a:pPr algn="r" eaLnBrk="1" hangingPunct="1"/>
              <a:t>15</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79829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6083"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9761B3F-D981-4EB0-81DF-41FE31B3A3DE}" type="slidenum">
              <a:rPr lang="es-EC" altLang="es-ES" sz="1200">
                <a:latin typeface="Calibri" panose="020F0502020204030204" pitchFamily="34" charset="0"/>
              </a:rPr>
              <a:pPr eaLnBrk="1" hangingPunct="1"/>
              <a:t>16</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45137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6083"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9761B3F-D981-4EB0-81DF-41FE31B3A3DE}" type="slidenum">
              <a:rPr lang="es-EC" altLang="es-ES" sz="1200">
                <a:latin typeface="Calibri" panose="020F0502020204030204" pitchFamily="34" charset="0"/>
              </a:rPr>
              <a:pPr eaLnBrk="1" hangingPunct="1"/>
              <a:t>17</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451376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B216230-19D9-4A17-A1A5-F98866C3898E}" type="slidenum">
              <a:rPr lang="es-EC" altLang="es-ES" sz="1200">
                <a:latin typeface="Calibri" panose="020F0502020204030204" pitchFamily="34" charset="0"/>
              </a:rPr>
              <a:pPr algn="r" eaLnBrk="1" hangingPunct="1"/>
              <a:t>18</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001775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522E40F-45F6-4B36-9230-0C08222C18DF}" type="slidenum">
              <a:rPr lang="es-EC" altLang="es-ES" sz="1200">
                <a:latin typeface="Calibri" panose="020F0502020204030204" pitchFamily="34" charset="0"/>
              </a:rPr>
              <a:pPr algn="r" eaLnBrk="1" hangingPunct="1"/>
              <a:t>19</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79829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522E40F-45F6-4B36-9230-0C08222C18DF}" type="slidenum">
              <a:rPr lang="es-EC" altLang="es-ES" sz="1200">
                <a:latin typeface="Calibri" panose="020F0502020204030204" pitchFamily="34" charset="0"/>
              </a:rPr>
              <a:pPr algn="r" eaLnBrk="1" hangingPunct="1"/>
              <a:t>20</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79829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522E40F-45F6-4B36-9230-0C08222C18DF}" type="slidenum">
              <a:rPr lang="es-EC" altLang="es-ES" sz="1200">
                <a:latin typeface="Calibri" panose="020F0502020204030204" pitchFamily="34" charset="0"/>
              </a:rPr>
              <a:pPr algn="r" eaLnBrk="1" hangingPunct="1"/>
              <a:t>21</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79829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latin typeface="Calibri" panose="020F0502020204030204" pitchFamily="34" charset="0"/>
              </a:rPr>
              <a:pPr eaLnBrk="1" hangingPunct="1"/>
              <a:t>2</a:t>
            </a:fld>
            <a:endParaRPr lang="es-EC" altLang="es-ES" sz="1200">
              <a:latin typeface="Calibri" panose="020F0502020204030204" pitchFamily="34" charset="0"/>
            </a:endParaRPr>
          </a:p>
        </p:txBody>
      </p:sp>
    </p:spTree>
    <p:extLst>
      <p:ext uri="{BB962C8B-B14F-4D97-AF65-F5344CB8AC3E}">
        <p14:creationId xmlns="" xmlns:p14="http://schemas.microsoft.com/office/powerpoint/2010/main" val="1724407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45</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71164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46</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826488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47</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395570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48</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196998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49</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27074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50</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657985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51</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303425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52</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228735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53</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3059702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54</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322205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19459"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67BD6C6-86C5-468F-8BA2-9EA4FBB7DAC6}" type="slidenum">
              <a:rPr lang="es-EC" altLang="es-ES" sz="1200">
                <a:latin typeface="Calibri" panose="020F0502020204030204" pitchFamily="34" charset="0"/>
              </a:rPr>
              <a:pPr algn="r" eaLnBrk="1" hangingPunct="1"/>
              <a:t>3</a:t>
            </a:fld>
            <a:endParaRPr lang="es-EC" altLang="es-ES" sz="1200">
              <a:latin typeface="Calibri" panose="020F0502020204030204" pitchFamily="34" charset="0"/>
            </a:endParaRPr>
          </a:p>
        </p:txBody>
      </p:sp>
    </p:spTree>
    <p:extLst>
      <p:ext uri="{BB962C8B-B14F-4D97-AF65-F5344CB8AC3E}">
        <p14:creationId xmlns="" xmlns:p14="http://schemas.microsoft.com/office/powerpoint/2010/main" val="594707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55</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3460559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56</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3301409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58</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439144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6451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3408EBD-0AF8-4384-A7A0-7299F5B810ED}" type="slidenum">
              <a:rPr lang="es-EC" altLang="es-ES" sz="1200">
                <a:latin typeface="Calibri" panose="020F0502020204030204" pitchFamily="34" charset="0"/>
              </a:rPr>
              <a:pPr algn="r" eaLnBrk="1" hangingPunct="1"/>
              <a:t>59</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77500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0"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a:t>Referente al cantón el Empalme</a:t>
            </a:r>
          </a:p>
        </p:txBody>
      </p:sp>
      <p:sp>
        <p:nvSpPr>
          <p:cNvPr id="27651"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C5AC5959-D579-41BD-867F-9572377FBA2E}" type="slidenum">
              <a:rPr lang="es-EC" altLang="es-ES" sz="1200">
                <a:latin typeface="Calibri" panose="020F0502020204030204" pitchFamily="34" charset="0"/>
              </a:rPr>
              <a:pPr algn="r" eaLnBrk="1" hangingPunct="1"/>
              <a:t>5</a:t>
            </a:fld>
            <a:endParaRPr lang="es-EC" altLang="es-ES" sz="1200">
              <a:latin typeface="Calibri" panose="020F0502020204030204" pitchFamily="34" charset="0"/>
            </a:endParaRPr>
          </a:p>
        </p:txBody>
      </p:sp>
    </p:spTree>
    <p:extLst>
      <p:ext uri="{BB962C8B-B14F-4D97-AF65-F5344CB8AC3E}">
        <p14:creationId xmlns="" xmlns:p14="http://schemas.microsoft.com/office/powerpoint/2010/main" val="75859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8"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29699"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973422A-E6F0-4C85-A383-9F54BA89E55F}" type="slidenum">
              <a:rPr lang="es-EC" altLang="es-ES" sz="1200">
                <a:latin typeface="Calibri" panose="020F0502020204030204" pitchFamily="34" charset="0"/>
              </a:rPr>
              <a:pPr eaLnBrk="1" hangingPunct="1"/>
              <a:t>6</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192713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39939"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04144D4-B058-457D-A65D-F565C5CC3237}" type="slidenum">
              <a:rPr lang="es-EC" altLang="es-ES" sz="1200">
                <a:latin typeface="Calibri" panose="020F0502020204030204" pitchFamily="34" charset="0"/>
              </a:rPr>
              <a:pPr eaLnBrk="1" hangingPunct="1"/>
              <a:t>7</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3279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35843"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3D4CFF12-2068-41B5-979E-CE7A69430701}" type="slidenum">
              <a:rPr lang="es-EC" altLang="es-ES" sz="1200">
                <a:latin typeface="Calibri" panose="020F0502020204030204" pitchFamily="34" charset="0"/>
              </a:rPr>
              <a:pPr algn="r" eaLnBrk="1" hangingPunct="1"/>
              <a:t>8</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49942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39939"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04144D4-B058-457D-A65D-F565C5CC3237}" type="slidenum">
              <a:rPr lang="es-EC" altLang="es-ES" sz="1200">
                <a:latin typeface="Calibri" panose="020F0502020204030204" pitchFamily="34" charset="0"/>
              </a:rPr>
              <a:pPr eaLnBrk="1" hangingPunct="1"/>
              <a:t>9</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3279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Referente al cantón el Empalme</a:t>
            </a:r>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B216230-19D9-4A17-A1A5-F98866C3898E}" type="slidenum">
              <a:rPr lang="es-EC" altLang="es-ES" sz="1200">
                <a:latin typeface="Calibri" panose="020F0502020204030204" pitchFamily="34" charset="0"/>
              </a:rPr>
              <a:pPr algn="r" eaLnBrk="1" hangingPunct="1"/>
              <a:t>11</a:t>
            </a:fld>
            <a:endParaRPr lang="es-EC" altLang="es-ES" sz="1200" dirty="0">
              <a:latin typeface="Calibri" panose="020F0502020204030204" pitchFamily="34" charset="0"/>
            </a:endParaRPr>
          </a:p>
        </p:txBody>
      </p:sp>
    </p:spTree>
    <p:extLst>
      <p:ext uri="{BB962C8B-B14F-4D97-AF65-F5344CB8AC3E}">
        <p14:creationId xmlns="" xmlns:p14="http://schemas.microsoft.com/office/powerpoint/2010/main" val="2001775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p:oleObj spid="_x0000_s50256" name="CorelDRAW" r:id="rId3" imgW="9168480" imgH="537552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33" descr="LOGO-OFICIAL-transparente"/>
          <p:cNvPicPr>
            <a:picLocks noChangeAspect="1" noChangeArrowheads="1"/>
          </p:cNvPicPr>
          <p:nvPr userDrawn="1"/>
        </p:nvPicPr>
        <p:blipFill>
          <a:blip r:embed="rId4"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55ED9875-C809-425A-B1F6-D95E1C4E5191}" type="datetimeFigureOut">
              <a:rPr lang="es-ES" altLang="es-ES"/>
              <a:pPr/>
              <a:t>22/11/2017</a:t>
            </a:fld>
            <a:endParaRPr lang="en-US" alt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51DBFF4-F9F4-44D4-B8E3-CEDD037ED76E}" type="slidenum">
              <a:rPr lang="en-US" altLang="es-ES"/>
              <a:pPr/>
              <a:t>‹Nº›</a:t>
            </a:fld>
            <a:endParaRPr lang="en-US" altLang="es-ES" dirty="0"/>
          </a:p>
        </p:txBody>
      </p:sp>
    </p:spTree>
    <p:extLst>
      <p:ext uri="{BB962C8B-B14F-4D97-AF65-F5344CB8AC3E}">
        <p14:creationId xmlns="" xmlns:p14="http://schemas.microsoft.com/office/powerpoint/2010/main" val="77499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dirty="0"/>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dirty="0"/>
          </a:p>
        </p:txBody>
      </p:sp>
      <p:pic>
        <p:nvPicPr>
          <p:cNvPr id="6150" name="Picture 25" descr="LOGO-OFICIAL-transparente"/>
          <p:cNvPicPr>
            <a:picLocks noChangeAspect="1" noChangeArrowheads="1"/>
          </p:cNvPicPr>
          <p:nvPr userDrawn="1"/>
        </p:nvPicPr>
        <p:blipFill>
          <a:blip r:embed="rId15"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 id="2147484006"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5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ORMATOCARATULA.jpg"/>
          <p:cNvPicPr>
            <a:picLocks noChangeAspect="1"/>
          </p:cNvPicPr>
          <p:nvPr/>
        </p:nvPicPr>
        <p:blipFill>
          <a:blip r:embed="rId3" cstate="print"/>
          <a:srcRect b="16160"/>
          <a:stretch>
            <a:fillRect/>
          </a:stretch>
        </p:blipFill>
        <p:spPr>
          <a:xfrm>
            <a:off x="0" y="-215024"/>
            <a:ext cx="9113856" cy="7073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38" name="1 Título"/>
          <p:cNvSpPr>
            <a:spLocks noGrp="1"/>
          </p:cNvSpPr>
          <p:nvPr>
            <p:ph type="title"/>
          </p:nvPr>
        </p:nvSpPr>
        <p:spPr>
          <a:xfrm>
            <a:off x="500095" y="571504"/>
            <a:ext cx="8643937" cy="6000768"/>
          </a:xfrm>
        </p:spPr>
        <p:txBody>
          <a:bodyPr/>
          <a:lstStyle/>
          <a:p>
            <a:pPr algn="ctr"/>
            <a:r>
              <a:rPr lang="es-ES" altLang="es-ES" sz="1800" b="1" i="0" dirty="0" smtClean="0">
                <a:solidFill>
                  <a:schemeClr val="tx1"/>
                </a:solidFill>
                <a:latin typeface="Times New Roman" panose="02020603050405020304" pitchFamily="18" charset="0"/>
                <a:cs typeface="Times New Roman" panose="02020603050405020304" pitchFamily="18" charset="0"/>
              </a:rPr>
              <a:t/>
            </a:r>
            <a:br>
              <a:rPr lang="es-ES" altLang="es-ES" sz="1800" b="1" i="0" dirty="0" smtClean="0">
                <a:solidFill>
                  <a:schemeClr val="tx1"/>
                </a:solidFill>
                <a:latin typeface="Times New Roman" panose="02020603050405020304" pitchFamily="18" charset="0"/>
                <a:cs typeface="Times New Roman" panose="02020603050405020304" pitchFamily="18" charset="0"/>
              </a:rPr>
            </a:br>
            <a:r>
              <a:rPr lang="es-ES" altLang="es-ES" sz="1800" b="1" i="0" dirty="0" smtClean="0">
                <a:solidFill>
                  <a:schemeClr val="tx1"/>
                </a:solidFill>
                <a:latin typeface="Times New Roman" panose="02020603050405020304" pitchFamily="18" charset="0"/>
                <a:cs typeface="Times New Roman" panose="02020603050405020304" pitchFamily="18" charset="0"/>
              </a:rPr>
              <a:t/>
            </a:r>
            <a:br>
              <a:rPr lang="es-ES" altLang="es-ES" sz="1800" b="1" i="0" dirty="0" smtClean="0">
                <a:solidFill>
                  <a:schemeClr val="tx1"/>
                </a:solidFill>
                <a:latin typeface="Times New Roman" panose="02020603050405020304" pitchFamily="18" charset="0"/>
                <a:cs typeface="Times New Roman" panose="02020603050405020304" pitchFamily="18" charset="0"/>
              </a:rPr>
            </a:br>
            <a:r>
              <a:rPr lang="es-ES" altLang="es-ES" sz="1800" b="1" i="0" dirty="0" smtClean="0">
                <a:solidFill>
                  <a:schemeClr val="tx1"/>
                </a:solidFill>
                <a:latin typeface="Times New Roman" panose="02020603050405020304" pitchFamily="18" charset="0"/>
                <a:cs typeface="Times New Roman" panose="02020603050405020304" pitchFamily="18" charset="0"/>
              </a:rPr>
              <a:t>UNIVERSIDAD </a:t>
            </a:r>
            <a:r>
              <a:rPr lang="es-ES" altLang="es-ES" sz="1800" b="1" i="0" dirty="0">
                <a:solidFill>
                  <a:schemeClr val="tx1"/>
                </a:solidFill>
                <a:latin typeface="Times New Roman" panose="02020603050405020304" pitchFamily="18" charset="0"/>
                <a:cs typeface="Times New Roman" panose="02020603050405020304" pitchFamily="18" charset="0"/>
              </a:rPr>
              <a:t>DE LAS FUERZAS ARMADAS – ESPE</a:t>
            </a:r>
            <a:br>
              <a:rPr lang="es-ES" altLang="es-ES" sz="1800" b="1" i="0" dirty="0">
                <a:solidFill>
                  <a:schemeClr val="tx1"/>
                </a:solidFill>
                <a:latin typeface="Times New Roman" panose="02020603050405020304" pitchFamily="18" charset="0"/>
                <a:cs typeface="Times New Roman" panose="02020603050405020304" pitchFamily="18" charset="0"/>
              </a:rPr>
            </a:br>
            <a:r>
              <a:rPr lang="es-ES" altLang="es-ES" sz="1800" b="1" i="0" dirty="0">
                <a:solidFill>
                  <a:schemeClr val="tx1"/>
                </a:solidFill>
                <a:latin typeface="Times New Roman" panose="02020603050405020304" pitchFamily="18" charset="0"/>
                <a:cs typeface="Times New Roman" panose="02020603050405020304" pitchFamily="18" charset="0"/>
              </a:rPr>
              <a:t/>
            </a:r>
            <a:br>
              <a:rPr lang="es-ES" altLang="es-ES" sz="1800" b="1" i="0" dirty="0">
                <a:solidFill>
                  <a:schemeClr val="tx1"/>
                </a:solidFill>
                <a:latin typeface="Times New Roman" panose="02020603050405020304" pitchFamily="18" charset="0"/>
                <a:cs typeface="Times New Roman" panose="02020603050405020304" pitchFamily="18" charset="0"/>
              </a:rPr>
            </a:br>
            <a:r>
              <a:rPr lang="es-ES" altLang="es-ES" sz="1800" b="1" i="0" dirty="0">
                <a:solidFill>
                  <a:schemeClr val="tx1"/>
                </a:solidFill>
                <a:latin typeface="Times New Roman" panose="02020603050405020304" pitchFamily="18" charset="0"/>
                <a:cs typeface="Times New Roman" panose="02020603050405020304" pitchFamily="18" charset="0"/>
              </a:rPr>
              <a:t>TRABAJO DE TITULACIÓN PREVIO A LA OBTENCIÓN DEL TÍTULO DE INGENIERO MECÁNICO </a:t>
            </a:r>
            <a:r>
              <a:rPr lang="es-ES" altLang="es-ES" sz="1800" i="0" dirty="0">
                <a:solidFill>
                  <a:schemeClr val="tx1"/>
                </a:solidFill>
                <a:latin typeface="Times New Roman" panose="02020603050405020304" pitchFamily="18" charset="0"/>
                <a:cs typeface="Times New Roman" panose="02020603050405020304" pitchFamily="18" charset="0"/>
              </a:rPr>
              <a:t/>
            </a:r>
            <a:br>
              <a:rPr lang="es-ES" altLang="es-ES" sz="1800" i="0" dirty="0">
                <a:solidFill>
                  <a:schemeClr val="tx1"/>
                </a:solidFill>
                <a:latin typeface="Times New Roman" panose="02020603050405020304" pitchFamily="18" charset="0"/>
                <a:cs typeface="Times New Roman" panose="02020603050405020304" pitchFamily="18" charset="0"/>
              </a:rPr>
            </a:br>
            <a:r>
              <a:rPr lang="es-ES" altLang="es-ES" sz="1800" i="0" dirty="0">
                <a:solidFill>
                  <a:schemeClr val="tx1"/>
                </a:solidFill>
                <a:latin typeface="Times New Roman" panose="02020603050405020304" pitchFamily="18" charset="0"/>
                <a:cs typeface="Times New Roman" panose="02020603050405020304" pitchFamily="18" charset="0"/>
              </a:rPr>
              <a:t/>
            </a:r>
            <a:br>
              <a:rPr lang="es-ES" altLang="es-ES" sz="1800" i="0" dirty="0">
                <a:solidFill>
                  <a:schemeClr val="tx1"/>
                </a:solidFill>
                <a:latin typeface="Times New Roman" panose="02020603050405020304" pitchFamily="18" charset="0"/>
                <a:cs typeface="Times New Roman" panose="02020603050405020304" pitchFamily="18" charset="0"/>
              </a:rPr>
            </a:br>
            <a:r>
              <a:rPr lang="es-ES" altLang="es-ES" sz="1800" b="1" i="0" dirty="0">
                <a:solidFill>
                  <a:schemeClr val="tx1"/>
                </a:solidFill>
                <a:latin typeface="Times New Roman" panose="02020603050405020304" pitchFamily="18" charset="0"/>
                <a:cs typeface="Times New Roman" panose="02020603050405020304" pitchFamily="18" charset="0"/>
              </a:rPr>
              <a:t>TEMA: ANÁLISIS </a:t>
            </a:r>
            <a:r>
              <a:rPr lang="es-ES" altLang="es-ES" sz="1800" b="1" i="0" dirty="0" smtClean="0">
                <a:solidFill>
                  <a:schemeClr val="tx1"/>
                </a:solidFill>
                <a:latin typeface="Times New Roman" panose="02020603050405020304" pitchFamily="18" charset="0"/>
                <a:cs typeface="Times New Roman" panose="02020603050405020304" pitchFamily="18" charset="0"/>
              </a:rPr>
              <a:t>DE ESFUERZOS Y DEFORMACIÓN EN VIGAS SECUNDARIAS DE SECCIÓN ARMADA TIPO I SOMETIDAS A FLEXIÓN, VARIANDO LA INTERMITENCIA DEL CORDÓN DE SOLDADURA EN LA UNIÓN ALMA - PATÍN </a:t>
            </a:r>
            <a:r>
              <a:rPr lang="es-ES" altLang="es-ES" sz="1800" i="0" dirty="0">
                <a:solidFill>
                  <a:schemeClr val="tx1"/>
                </a:solidFill>
                <a:latin typeface="Times New Roman" panose="02020603050405020304" pitchFamily="18" charset="0"/>
                <a:cs typeface="Times New Roman" panose="02020603050405020304" pitchFamily="18" charset="0"/>
              </a:rPr>
              <a:t/>
            </a:r>
            <a:br>
              <a:rPr lang="es-ES" altLang="es-ES" sz="1800" i="0" dirty="0">
                <a:solidFill>
                  <a:schemeClr val="tx1"/>
                </a:solidFill>
                <a:latin typeface="Times New Roman" panose="02020603050405020304" pitchFamily="18" charset="0"/>
                <a:cs typeface="Times New Roman" panose="02020603050405020304" pitchFamily="18" charset="0"/>
              </a:rPr>
            </a:br>
            <a:r>
              <a:rPr lang="es-ES" altLang="es-ES" sz="1800" i="0" dirty="0">
                <a:solidFill>
                  <a:schemeClr val="tx1"/>
                </a:solidFill>
                <a:latin typeface="Times New Roman" panose="02020603050405020304" pitchFamily="18" charset="0"/>
                <a:cs typeface="Times New Roman" panose="02020603050405020304" pitchFamily="18" charset="0"/>
              </a:rPr>
              <a:t/>
            </a:r>
            <a:br>
              <a:rPr lang="es-ES" altLang="es-ES" sz="1800" i="0" dirty="0">
                <a:solidFill>
                  <a:schemeClr val="tx1"/>
                </a:solidFill>
                <a:latin typeface="Times New Roman" panose="02020603050405020304" pitchFamily="18" charset="0"/>
                <a:cs typeface="Times New Roman" panose="02020603050405020304" pitchFamily="18" charset="0"/>
              </a:rPr>
            </a:br>
            <a:r>
              <a:rPr lang="es-EC" altLang="es-ES" sz="1800" b="1" i="0" dirty="0">
                <a:solidFill>
                  <a:schemeClr val="tx1"/>
                </a:solidFill>
                <a:latin typeface="Times New Roman" panose="02020603050405020304" pitchFamily="18" charset="0"/>
                <a:cs typeface="Times New Roman" panose="02020603050405020304" pitchFamily="18" charset="0"/>
              </a:rPr>
              <a:t>AUTORES: </a:t>
            </a:r>
            <a:br>
              <a:rPr lang="es-EC" altLang="es-ES" sz="1800" b="1" i="0" dirty="0">
                <a:solidFill>
                  <a:schemeClr val="tx1"/>
                </a:solidFill>
                <a:latin typeface="Times New Roman" panose="02020603050405020304" pitchFamily="18" charset="0"/>
                <a:cs typeface="Times New Roman" panose="02020603050405020304" pitchFamily="18" charset="0"/>
              </a:rPr>
            </a:br>
            <a:r>
              <a:rPr lang="es-EC" altLang="es-ES" sz="1800" i="0" dirty="0" smtClean="0">
                <a:solidFill>
                  <a:schemeClr val="tx1"/>
                </a:solidFill>
                <a:latin typeface="Times New Roman" panose="02020603050405020304" pitchFamily="18" charset="0"/>
                <a:cs typeface="Times New Roman" panose="02020603050405020304" pitchFamily="18" charset="0"/>
              </a:rPr>
              <a:t>ALCÍVAR VACA</a:t>
            </a:r>
            <a:r>
              <a:rPr lang="es-EC" altLang="es-ES" sz="1800" b="1" i="0" dirty="0" smtClean="0">
                <a:solidFill>
                  <a:schemeClr val="tx1"/>
                </a:solidFill>
                <a:latin typeface="Times New Roman" panose="02020603050405020304" pitchFamily="18" charset="0"/>
                <a:cs typeface="Times New Roman" panose="02020603050405020304" pitchFamily="18" charset="0"/>
              </a:rPr>
              <a:t>, MARÍA JOSÉ </a:t>
            </a:r>
            <a:r>
              <a:rPr lang="es-EC" altLang="es-ES" sz="1800" b="1" i="0" dirty="0">
                <a:solidFill>
                  <a:schemeClr val="tx1"/>
                </a:solidFill>
                <a:latin typeface="Times New Roman" panose="02020603050405020304" pitchFamily="18" charset="0"/>
                <a:cs typeface="Times New Roman" panose="02020603050405020304" pitchFamily="18" charset="0"/>
              </a:rPr>
              <a:t/>
            </a:r>
            <a:br>
              <a:rPr lang="es-EC" altLang="es-ES" sz="1800" b="1" i="0" dirty="0">
                <a:solidFill>
                  <a:schemeClr val="tx1"/>
                </a:solidFill>
                <a:latin typeface="Times New Roman" panose="02020603050405020304" pitchFamily="18" charset="0"/>
                <a:cs typeface="Times New Roman" panose="02020603050405020304" pitchFamily="18" charset="0"/>
              </a:rPr>
            </a:br>
            <a:r>
              <a:rPr lang="es-EC" altLang="es-ES" sz="1800" i="0" dirty="0" smtClean="0">
                <a:solidFill>
                  <a:schemeClr val="tx1"/>
                </a:solidFill>
                <a:latin typeface="Times New Roman" panose="02020603050405020304" pitchFamily="18" charset="0"/>
                <a:cs typeface="Times New Roman" panose="02020603050405020304" pitchFamily="18" charset="0"/>
              </a:rPr>
              <a:t>NICOLALDE ESPINOSA</a:t>
            </a:r>
            <a:r>
              <a:rPr lang="es-EC" altLang="es-ES" sz="1800" b="1" i="0" dirty="0" smtClean="0">
                <a:solidFill>
                  <a:schemeClr val="tx1"/>
                </a:solidFill>
                <a:latin typeface="Times New Roman" panose="02020603050405020304" pitchFamily="18" charset="0"/>
                <a:cs typeface="Times New Roman" panose="02020603050405020304" pitchFamily="18" charset="0"/>
              </a:rPr>
              <a:t>, FABRICIO XAVIER </a:t>
            </a:r>
            <a:r>
              <a:rPr lang="es-EC" altLang="es-ES" sz="1800" i="0" dirty="0">
                <a:solidFill>
                  <a:schemeClr val="tx1"/>
                </a:solidFill>
                <a:latin typeface="Times New Roman" panose="02020603050405020304" pitchFamily="18" charset="0"/>
                <a:cs typeface="Times New Roman" panose="02020603050405020304" pitchFamily="18" charset="0"/>
              </a:rPr>
              <a:t/>
            </a:r>
            <a:br>
              <a:rPr lang="es-EC" altLang="es-ES" sz="1800" i="0" dirty="0">
                <a:solidFill>
                  <a:schemeClr val="tx1"/>
                </a:solidFill>
                <a:latin typeface="Times New Roman" panose="02020603050405020304" pitchFamily="18" charset="0"/>
                <a:cs typeface="Times New Roman" panose="02020603050405020304" pitchFamily="18" charset="0"/>
              </a:rPr>
            </a:br>
            <a:r>
              <a:rPr lang="es-EC" altLang="es-ES" sz="1800" i="0" dirty="0">
                <a:solidFill>
                  <a:schemeClr val="tx1"/>
                </a:solidFill>
                <a:latin typeface="Times New Roman" panose="02020603050405020304" pitchFamily="18" charset="0"/>
                <a:cs typeface="Times New Roman" panose="02020603050405020304" pitchFamily="18" charset="0"/>
              </a:rPr>
              <a:t/>
            </a:r>
            <a:br>
              <a:rPr lang="es-EC" altLang="es-ES" sz="1800" i="0" dirty="0">
                <a:solidFill>
                  <a:schemeClr val="tx1"/>
                </a:solidFill>
                <a:latin typeface="Times New Roman" panose="02020603050405020304" pitchFamily="18" charset="0"/>
                <a:cs typeface="Times New Roman" panose="02020603050405020304" pitchFamily="18" charset="0"/>
              </a:rPr>
            </a:br>
            <a:r>
              <a:rPr lang="es-EC" altLang="es-ES" sz="1800" b="1" i="0" dirty="0" smtClean="0">
                <a:solidFill>
                  <a:schemeClr val="tx1"/>
                </a:solidFill>
                <a:latin typeface="Times New Roman" panose="02020603050405020304" pitchFamily="18" charset="0"/>
                <a:cs typeface="Times New Roman" panose="02020603050405020304" pitchFamily="18" charset="0"/>
              </a:rPr>
              <a:t>DIRECTOR DE TESIS: ING</a:t>
            </a:r>
            <a:r>
              <a:rPr lang="es-EC" altLang="es-ES" sz="1800" b="1" i="0" dirty="0">
                <a:solidFill>
                  <a:schemeClr val="tx1"/>
                </a:solidFill>
                <a:latin typeface="Times New Roman" panose="02020603050405020304" pitchFamily="18" charset="0"/>
                <a:cs typeface="Times New Roman" panose="02020603050405020304" pitchFamily="18" charset="0"/>
              </a:rPr>
              <a:t>. </a:t>
            </a:r>
            <a:r>
              <a:rPr lang="es-EC" altLang="es-ES" sz="1800" i="0" dirty="0" smtClean="0">
                <a:solidFill>
                  <a:schemeClr val="tx1"/>
                </a:solidFill>
                <a:latin typeface="Times New Roman" panose="02020603050405020304" pitchFamily="18" charset="0"/>
                <a:cs typeface="Times New Roman" panose="02020603050405020304" pitchFamily="18" charset="0"/>
              </a:rPr>
              <a:t>NARANJO</a:t>
            </a:r>
            <a:r>
              <a:rPr lang="es-EC" altLang="es-ES" sz="1800" b="1" i="0" dirty="0" smtClean="0">
                <a:solidFill>
                  <a:schemeClr val="tx1"/>
                </a:solidFill>
                <a:latin typeface="Times New Roman" panose="02020603050405020304" pitchFamily="18" charset="0"/>
                <a:cs typeface="Times New Roman" panose="02020603050405020304" pitchFamily="18" charset="0"/>
              </a:rPr>
              <a:t>,  </a:t>
            </a:r>
            <a:r>
              <a:rPr lang="es-EC" altLang="es-ES" sz="1800" b="1" i="0" dirty="0">
                <a:solidFill>
                  <a:schemeClr val="tx1"/>
                </a:solidFill>
                <a:latin typeface="Times New Roman" panose="02020603050405020304" pitchFamily="18" charset="0"/>
                <a:cs typeface="Times New Roman" panose="02020603050405020304" pitchFamily="18" charset="0"/>
              </a:rPr>
              <a:t>MSC</a:t>
            </a:r>
            <a:r>
              <a:rPr lang="es-EC" altLang="es-ES" sz="1800" b="1" i="0" dirty="0" smtClean="0">
                <a:solidFill>
                  <a:schemeClr val="tx1"/>
                </a:solidFill>
                <a:latin typeface="Times New Roman" panose="02020603050405020304" pitchFamily="18" charset="0"/>
                <a:cs typeface="Times New Roman" panose="02020603050405020304" pitchFamily="18" charset="0"/>
              </a:rPr>
              <a:t>.</a:t>
            </a:r>
            <a:r>
              <a:rPr lang="es-EC" altLang="es-ES" sz="1800" b="1" i="0" dirty="0">
                <a:solidFill>
                  <a:schemeClr val="tx1"/>
                </a:solidFill>
                <a:latin typeface="Times New Roman" panose="02020603050405020304" pitchFamily="18" charset="0"/>
                <a:cs typeface="Times New Roman" panose="02020603050405020304" pitchFamily="18" charset="0"/>
              </a:rPr>
              <a:t/>
            </a:r>
            <a:br>
              <a:rPr lang="es-EC" altLang="es-ES" sz="1800" b="1" i="0" dirty="0">
                <a:solidFill>
                  <a:schemeClr val="tx1"/>
                </a:solidFill>
                <a:latin typeface="Times New Roman" panose="02020603050405020304" pitchFamily="18" charset="0"/>
                <a:cs typeface="Times New Roman" panose="02020603050405020304" pitchFamily="18" charset="0"/>
              </a:rPr>
            </a:br>
            <a:r>
              <a:rPr lang="es-EC" altLang="es-ES" sz="1800" b="1" i="0" dirty="0" smtClean="0">
                <a:solidFill>
                  <a:schemeClr val="tx1"/>
                </a:solidFill>
                <a:latin typeface="Times New Roman" panose="02020603050405020304" pitchFamily="18" charset="0"/>
                <a:cs typeface="Times New Roman" panose="02020603050405020304" pitchFamily="18" charset="0"/>
              </a:rPr>
              <a:t>DESIGNADO POR LA CARRERA</a:t>
            </a:r>
            <a:r>
              <a:rPr lang="es-EC" altLang="es-ES" sz="1800" i="0" dirty="0" smtClean="0">
                <a:solidFill>
                  <a:schemeClr val="tx1"/>
                </a:solidFill>
                <a:latin typeface="Times New Roman" panose="02020603050405020304" pitchFamily="18" charset="0"/>
                <a:cs typeface="Times New Roman" panose="02020603050405020304" pitchFamily="18" charset="0"/>
              </a:rPr>
              <a:t>: ING</a:t>
            </a:r>
            <a:r>
              <a:rPr lang="es-EC" altLang="es-ES" sz="1800" i="0" dirty="0">
                <a:solidFill>
                  <a:schemeClr val="tx1"/>
                </a:solidFill>
                <a:latin typeface="Times New Roman" panose="02020603050405020304" pitchFamily="18" charset="0"/>
                <a:cs typeface="Times New Roman" panose="02020603050405020304" pitchFamily="18" charset="0"/>
              </a:rPr>
              <a:t>. </a:t>
            </a:r>
            <a:r>
              <a:rPr lang="es-EC" altLang="es-ES" sz="1800" i="0" dirty="0" smtClean="0">
                <a:solidFill>
                  <a:schemeClr val="tx1"/>
                </a:solidFill>
                <a:latin typeface="Times New Roman" panose="02020603050405020304" pitchFamily="18" charset="0"/>
                <a:cs typeface="Times New Roman" panose="02020603050405020304" pitchFamily="18" charset="0"/>
              </a:rPr>
              <a:t>JOSÉ PEREZ</a:t>
            </a:r>
            <a:r>
              <a:rPr lang="es-EC" altLang="es-ES" sz="1800" i="0" dirty="0">
                <a:solidFill>
                  <a:schemeClr val="tx1"/>
                </a:solidFill>
                <a:latin typeface="Times New Roman" panose="02020603050405020304" pitchFamily="18" charset="0"/>
                <a:cs typeface="Times New Roman" panose="02020603050405020304" pitchFamily="18" charset="0"/>
              </a:rPr>
              <a:t/>
            </a:r>
            <a:br>
              <a:rPr lang="es-EC" altLang="es-ES" sz="1800" i="0" dirty="0">
                <a:solidFill>
                  <a:schemeClr val="tx1"/>
                </a:solidFill>
                <a:latin typeface="Times New Roman" panose="02020603050405020304" pitchFamily="18" charset="0"/>
                <a:cs typeface="Times New Roman" panose="02020603050405020304" pitchFamily="18" charset="0"/>
              </a:rPr>
            </a:br>
            <a:r>
              <a:rPr lang="es-EC" altLang="es-ES" sz="1800" i="0" dirty="0">
                <a:solidFill>
                  <a:schemeClr val="tx1"/>
                </a:solidFill>
                <a:latin typeface="Times New Roman" panose="02020603050405020304" pitchFamily="18" charset="0"/>
                <a:cs typeface="Times New Roman" panose="02020603050405020304" pitchFamily="18" charset="0"/>
              </a:rPr>
              <a:t>	  </a:t>
            </a:r>
            <a:r>
              <a:rPr lang="es-EC" altLang="es-ES" sz="1800" i="0" dirty="0" smtClean="0">
                <a:solidFill>
                  <a:schemeClr val="tx1"/>
                </a:solidFill>
                <a:latin typeface="Times New Roman" panose="02020603050405020304" pitchFamily="18" charset="0"/>
                <a:cs typeface="Times New Roman" panose="02020603050405020304" pitchFamily="18" charset="0"/>
              </a:rPr>
              <a:t> DESIGNADO POR EL DEPARTAMENTO:ING</a:t>
            </a:r>
            <a:r>
              <a:rPr lang="es-EC" altLang="es-ES" sz="1800" i="0" dirty="0">
                <a:solidFill>
                  <a:schemeClr val="tx1"/>
                </a:solidFill>
                <a:latin typeface="Times New Roman" panose="02020603050405020304" pitchFamily="18" charset="0"/>
                <a:cs typeface="Times New Roman" panose="02020603050405020304" pitchFamily="18" charset="0"/>
              </a:rPr>
              <a:t>. </a:t>
            </a:r>
            <a:r>
              <a:rPr lang="es-EC" altLang="es-ES" sz="1800" i="0" dirty="0" smtClean="0">
                <a:solidFill>
                  <a:schemeClr val="tx1"/>
                </a:solidFill>
                <a:latin typeface="Times New Roman" panose="02020603050405020304" pitchFamily="18" charset="0"/>
                <a:cs typeface="Times New Roman" panose="02020603050405020304" pitchFamily="18" charset="0"/>
              </a:rPr>
              <a:t>FERNANDO OLMEDO</a:t>
            </a:r>
            <a:br>
              <a:rPr lang="es-EC" altLang="es-ES" sz="1800" i="0" dirty="0" smtClean="0">
                <a:solidFill>
                  <a:schemeClr val="tx1"/>
                </a:solidFill>
                <a:latin typeface="Times New Roman" panose="02020603050405020304" pitchFamily="18" charset="0"/>
                <a:cs typeface="Times New Roman" panose="02020603050405020304" pitchFamily="18" charset="0"/>
              </a:rPr>
            </a:br>
            <a:r>
              <a:rPr lang="es-EC" altLang="es-ES" sz="1800" i="0" dirty="0">
                <a:solidFill>
                  <a:schemeClr val="tx1"/>
                </a:solidFill>
                <a:latin typeface="Times New Roman" panose="02020603050405020304" pitchFamily="18" charset="0"/>
                <a:cs typeface="Times New Roman" panose="02020603050405020304" pitchFamily="18" charset="0"/>
              </a:rPr>
              <a:t/>
            </a:r>
            <a:br>
              <a:rPr lang="es-EC" altLang="es-ES" sz="1800" i="0" dirty="0">
                <a:solidFill>
                  <a:schemeClr val="tx1"/>
                </a:solidFill>
                <a:latin typeface="Times New Roman" panose="02020603050405020304" pitchFamily="18" charset="0"/>
                <a:cs typeface="Times New Roman" panose="02020603050405020304" pitchFamily="18" charset="0"/>
              </a:rPr>
            </a:br>
            <a:r>
              <a:rPr lang="es-EC" altLang="es-ES" sz="1800" i="0" dirty="0">
                <a:solidFill>
                  <a:schemeClr val="tx1"/>
                </a:solidFill>
                <a:latin typeface="Times New Roman" panose="02020603050405020304" pitchFamily="18" charset="0"/>
                <a:cs typeface="Times New Roman" panose="02020603050405020304" pitchFamily="18" charset="0"/>
              </a:rPr>
              <a:t>SECRETARIO ACADEMICO: </a:t>
            </a:r>
            <a:r>
              <a:rPr lang="es-EC" altLang="es-ES" sz="1800" i="0" dirty="0" smtClean="0">
                <a:solidFill>
                  <a:schemeClr val="tx1"/>
                </a:solidFill>
                <a:latin typeface="Times New Roman" panose="02020603050405020304" pitchFamily="18" charset="0"/>
                <a:cs typeface="Times New Roman" panose="02020603050405020304" pitchFamily="18" charset="0"/>
              </a:rPr>
              <a:t>Dr</a:t>
            </a:r>
            <a:r>
              <a:rPr lang="es-EC" altLang="es-ES" sz="1800" i="0" dirty="0">
                <a:solidFill>
                  <a:schemeClr val="tx1"/>
                </a:solidFill>
                <a:latin typeface="Times New Roman" panose="02020603050405020304" pitchFamily="18" charset="0"/>
                <a:cs typeface="Times New Roman" panose="02020603050405020304" pitchFamily="18" charset="0"/>
              </a:rPr>
              <a:t>. MARCELO MEJIA</a:t>
            </a:r>
            <a:r>
              <a:rPr lang="es-EC" altLang="es-ES" sz="2000" dirty="0">
                <a:solidFill>
                  <a:schemeClr val="tx1"/>
                </a:solidFill>
                <a:latin typeface="Times New Roman" panose="02020603050405020304" pitchFamily="18" charset="0"/>
                <a:cs typeface="Times New Roman" panose="02020603050405020304" pitchFamily="18" charset="0"/>
              </a:rPr>
              <a:t/>
            </a:r>
            <a:br>
              <a:rPr lang="es-EC" altLang="es-ES" sz="2000" dirty="0">
                <a:solidFill>
                  <a:schemeClr val="tx1"/>
                </a:solidFill>
                <a:latin typeface="Times New Roman" panose="02020603050405020304" pitchFamily="18" charset="0"/>
                <a:cs typeface="Times New Roman" panose="02020603050405020304" pitchFamily="18" charset="0"/>
              </a:rPr>
            </a:br>
            <a:r>
              <a:rPr lang="es-EC" altLang="es-ES" sz="2000" dirty="0">
                <a:solidFill>
                  <a:schemeClr val="tx1"/>
                </a:solidFill>
                <a:latin typeface="Times New Roman" panose="02020603050405020304" pitchFamily="18" charset="0"/>
                <a:cs typeface="Times New Roman" panose="02020603050405020304" pitchFamily="18" charset="0"/>
              </a:rPr>
              <a:t>                </a:t>
            </a:r>
            <a:r>
              <a:rPr lang="es-EC" altLang="es-ES" sz="2000" b="1" dirty="0">
                <a:solidFill>
                  <a:schemeClr val="tx1"/>
                </a:solidFill>
                <a:latin typeface="Times New Roman" panose="02020603050405020304" pitchFamily="18" charset="0"/>
                <a:cs typeface="Times New Roman" panose="02020603050405020304" pitchFamily="18" charset="0"/>
              </a:rPr>
              <a:t> </a:t>
            </a:r>
            <a:r>
              <a:rPr lang="es-EC" altLang="es-ES" sz="2000" dirty="0">
                <a:latin typeface="Times New Roman" panose="02020603050405020304" pitchFamily="18" charset="0"/>
                <a:cs typeface="Times New Roman" panose="02020603050405020304" pitchFamily="18" charset="0"/>
              </a:rPr>
              <a:t/>
            </a:r>
            <a:br>
              <a:rPr lang="es-EC" altLang="es-ES" sz="2000" dirty="0">
                <a:latin typeface="Times New Roman" panose="02020603050405020304" pitchFamily="18" charset="0"/>
                <a:cs typeface="Times New Roman" panose="02020603050405020304" pitchFamily="18" charset="0"/>
              </a:rPr>
            </a:br>
            <a:r>
              <a:rPr lang="es-EC" altLang="es-ES" sz="2400" dirty="0"/>
              <a:t/>
            </a:r>
            <a:br>
              <a:rPr lang="es-EC" altLang="es-ES" sz="2400" dirty="0"/>
            </a:br>
            <a:endParaRPr lang="es-EC" altLang="es-ES" dirty="0"/>
          </a:p>
        </p:txBody>
      </p:sp>
    </p:spTree>
    <p:extLst>
      <p:ext uri="{BB962C8B-B14F-4D97-AF65-F5344CB8AC3E}">
        <p14:creationId xmlns="" xmlns:p14="http://schemas.microsoft.com/office/powerpoint/2010/main" val="174241630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sz="9600" dirty="0" smtClean="0">
                <a:solidFill>
                  <a:schemeClr val="tx1"/>
                </a:solidFill>
              </a:rPr>
              <a:t>DISEÑO</a:t>
            </a:r>
            <a:endParaRPr lang="es-EC" sz="96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457200" y="-2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NORMATIVA</a:t>
            </a:r>
          </a:p>
          <a:p>
            <a:pPr lvl="1" algn="just">
              <a:lnSpc>
                <a:spcPct val="150000"/>
              </a:lnSpc>
              <a:buFont typeface="Wingdings" pitchFamily="2" charset="2"/>
              <a:buChar char="§"/>
            </a:pPr>
            <a:r>
              <a:rPr lang="es-EC" dirty="0" smtClean="0"/>
              <a:t>NEC-SE-AC: Norma Ecuatoriana de la Construcción para Estructuras de Acero.</a:t>
            </a:r>
          </a:p>
          <a:p>
            <a:pPr lvl="1" algn="just">
              <a:lnSpc>
                <a:spcPct val="150000"/>
              </a:lnSpc>
              <a:buFont typeface="Wingdings" pitchFamily="2" charset="2"/>
              <a:buChar char="§"/>
            </a:pPr>
            <a:r>
              <a:rPr lang="es-EC" dirty="0" smtClean="0"/>
              <a:t>ANSI/AISC 360-10: Especificación para Construcciones de Acero. </a:t>
            </a:r>
          </a:p>
          <a:p>
            <a:pPr lvl="1" algn="just">
              <a:lnSpc>
                <a:spcPct val="150000"/>
              </a:lnSpc>
              <a:buFont typeface="Wingdings" pitchFamily="2" charset="2"/>
              <a:buChar char="§"/>
            </a:pPr>
            <a:r>
              <a:rPr lang="es-EC" dirty="0" smtClean="0"/>
              <a:t>AWS D1.1: Código de Soldadura Estructural –Acero.</a:t>
            </a:r>
          </a:p>
          <a:p>
            <a:pPr algn="just"/>
            <a:endParaRPr lang="es-EC" dirty="0" smtClean="0"/>
          </a:p>
          <a:p>
            <a:pPr lvl="0">
              <a:lnSpc>
                <a:spcPct val="150000"/>
              </a:lnSpc>
              <a:buFont typeface="Arial" pitchFamily="34" charset="0"/>
              <a:buChar char="•"/>
            </a:pPr>
            <a:r>
              <a:rPr lang="es-EC" altLang="es-ES" b="1" dirty="0" smtClean="0">
                <a:latin typeface="+mj-lt"/>
                <a:cs typeface="Times New Roman" panose="02020603050405020304" pitchFamily="18" charset="0"/>
              </a:rPr>
              <a:t>    REQUISITOS DE DISEÑO</a:t>
            </a:r>
            <a:endParaRPr lang="es-EC" dirty="0" smtClean="0"/>
          </a:p>
          <a:p>
            <a:pPr lvl="1">
              <a:lnSpc>
                <a:spcPct val="150000"/>
              </a:lnSpc>
              <a:buFont typeface="Wingdings" pitchFamily="2" charset="2"/>
              <a:buChar char="§"/>
            </a:pPr>
            <a:r>
              <a:rPr lang="es-EC" dirty="0" smtClean="0"/>
              <a:t>Sección tipo I compacta.</a:t>
            </a:r>
          </a:p>
          <a:p>
            <a:pPr lvl="1" algn="just">
              <a:lnSpc>
                <a:spcPct val="150000"/>
              </a:lnSpc>
              <a:buFont typeface="Wingdings" pitchFamily="2" charset="2"/>
              <a:buChar char="§"/>
            </a:pPr>
            <a:r>
              <a:rPr lang="es-EC" dirty="0" smtClean="0"/>
              <a:t>Carga puntual, aplicada en la mitad de la viga con un valor entre 6 toneladas.</a:t>
            </a:r>
          </a:p>
          <a:p>
            <a:pPr lvl="1" algn="just">
              <a:lnSpc>
                <a:spcPct val="150000"/>
              </a:lnSpc>
              <a:buFont typeface="Wingdings" pitchFamily="2" charset="2"/>
              <a:buChar char="§"/>
            </a:pPr>
            <a:r>
              <a:rPr lang="es-EC" dirty="0" smtClean="0"/>
              <a:t>El modo de fallo será por flexión.</a:t>
            </a:r>
          </a:p>
          <a:p>
            <a:pPr lvl="1">
              <a:lnSpc>
                <a:spcPct val="150000"/>
              </a:lnSpc>
              <a:buFont typeface="Wingdings" pitchFamily="2" charset="2"/>
              <a:buChar char="§"/>
            </a:pPr>
            <a:r>
              <a:rPr lang="es-EC" dirty="0" smtClean="0"/>
              <a:t>La viga simplemente apoyada.</a:t>
            </a:r>
          </a:p>
          <a:p>
            <a:pPr lvl="1">
              <a:lnSpc>
                <a:spcPct val="150000"/>
              </a:lnSpc>
              <a:buFont typeface="Wingdings" pitchFamily="2" charset="2"/>
              <a:buChar char="§"/>
            </a:pPr>
            <a:r>
              <a:rPr lang="es-EC" dirty="0" smtClean="0"/>
              <a:t>Uso de material acero estructural A36.</a:t>
            </a:r>
          </a:p>
          <a:p>
            <a:pPr lvl="1">
              <a:lnSpc>
                <a:spcPct val="150000"/>
              </a:lnSpc>
              <a:buFont typeface="Wingdings" pitchFamily="2" charset="2"/>
              <a:buChar char="§"/>
            </a:pPr>
            <a:r>
              <a:rPr lang="es-EC" dirty="0" smtClean="0"/>
              <a:t>Una longitud máxima de 3 metros.</a:t>
            </a:r>
          </a:p>
          <a:p>
            <a:pPr lvl="1" algn="just">
              <a:buFont typeface="Arial" pitchFamily="34" charset="0"/>
              <a:buChar char="•"/>
            </a:pPr>
            <a:endParaRPr lang="es-EC" dirty="0" smtClean="0"/>
          </a:p>
          <a:p>
            <a:pPr algn="just"/>
            <a:endParaRPr lang="es-EC" dirty="0" smtClean="0"/>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112362990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457200" y="71414"/>
            <a:ext cx="840108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514350" indent="-514350" algn="ctr">
              <a:spcBef>
                <a:spcPct val="20000"/>
              </a:spcBef>
            </a:pPr>
            <a:r>
              <a:rPr lang="es-EC" altLang="es-ES" sz="2400" b="1" dirty="0" smtClean="0">
                <a:latin typeface="+mj-lt"/>
                <a:cs typeface="Times New Roman" panose="02020603050405020304" pitchFamily="18" charset="0"/>
              </a:rPr>
              <a:t>DISEÑO GEOMÉTRICO DE LA VIGA</a:t>
            </a:r>
          </a:p>
          <a:p>
            <a:pPr marL="514350" indent="-514350" algn="ctr">
              <a:spcBef>
                <a:spcPct val="20000"/>
              </a:spcBef>
              <a:buAutoNum type="arabicPeriod"/>
            </a:pPr>
            <a:endParaRPr lang="es-EC" altLang="es-ES" sz="2800" b="1" dirty="0" smtClean="0">
              <a:latin typeface="+mj-lt"/>
              <a:cs typeface="Times New Roman" panose="02020603050405020304" pitchFamily="18" charset="0"/>
            </a:endParaRPr>
          </a:p>
          <a:p>
            <a:pPr marL="514350" indent="-514350" algn="ctr">
              <a:spcBef>
                <a:spcPct val="20000"/>
              </a:spcBef>
              <a:buAutoNum type="arabicPeriod"/>
            </a:pPr>
            <a:endParaRPr lang="es-EC" altLang="es-ES" sz="2800" b="1" dirty="0" smtClean="0">
              <a:latin typeface="+mj-lt"/>
              <a:cs typeface="Times New Roman" panose="02020603050405020304" pitchFamily="18" charset="0"/>
            </a:endParaRPr>
          </a:p>
          <a:p>
            <a:pPr marL="514350" indent="-514350" algn="ctr">
              <a:spcBef>
                <a:spcPct val="20000"/>
              </a:spcBef>
              <a:buAutoNum type="arabicPeriod"/>
            </a:pPr>
            <a:endParaRPr lang="es-EC" altLang="es-ES" sz="2800" b="1" dirty="0" smtClean="0">
              <a:latin typeface="+mj-lt"/>
              <a:cs typeface="Times New Roman" panose="02020603050405020304" pitchFamily="18" charset="0"/>
            </a:endParaRPr>
          </a:p>
          <a:p>
            <a:pPr marL="514350" indent="-514350" algn="ctr">
              <a:spcBef>
                <a:spcPct val="20000"/>
              </a:spcBef>
              <a:buAutoNum type="arabicPeriod"/>
            </a:pPr>
            <a:endParaRPr lang="es-EC" altLang="es-ES" sz="2800" b="1" dirty="0" smtClean="0">
              <a:latin typeface="+mj-lt"/>
              <a:cs typeface="Times New Roman" panose="02020603050405020304" pitchFamily="18" charset="0"/>
            </a:endParaRPr>
          </a:p>
          <a:p>
            <a:pPr>
              <a:lnSpc>
                <a:spcPct val="150000"/>
              </a:lnSpc>
              <a:spcBef>
                <a:spcPct val="20000"/>
              </a:spcBef>
            </a:pPr>
            <a:endParaRPr lang="es-EC" altLang="es-ES" dirty="0" smtClean="0"/>
          </a:p>
          <a:p>
            <a:pPr algn="just">
              <a:lnSpc>
                <a:spcPct val="150000"/>
              </a:lnSpc>
              <a:spcBef>
                <a:spcPct val="20000"/>
              </a:spcBef>
            </a:pPr>
            <a:r>
              <a:rPr lang="es-EC" altLang="es-ES" dirty="0" smtClean="0"/>
              <a:t>Conociendo que la longitud (L) de la viga sería de 3000 mm, se calculó  los valores de  ancho de patín (b) y peralte (h) utilizando las siguientes expresiones:</a:t>
            </a:r>
          </a:p>
          <a:p>
            <a:pPr marL="514350" indent="-514350">
              <a:spcBef>
                <a:spcPct val="20000"/>
              </a:spcBef>
            </a:pPr>
            <a:endParaRPr lang="es-EC" altLang="es-ES" sz="2800"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lvl="0" algn="just">
              <a:spcBef>
                <a:spcPct val="20000"/>
              </a:spcBef>
            </a:pPr>
            <a:endParaRPr lang="es-EC" altLang="es-ES" dirty="0" smtClean="0">
              <a:latin typeface="+mj-lt"/>
              <a:cs typeface="Times New Roman" panose="02020603050405020304" pitchFamily="18" charset="0"/>
            </a:endParaRPr>
          </a:p>
          <a:p>
            <a:pPr lvl="0" algn="just">
              <a:spcBef>
                <a:spcPct val="20000"/>
              </a:spcBef>
            </a:pPr>
            <a:endParaRPr lang="es-EC" altLang="es-ES" dirty="0" smtClean="0">
              <a:latin typeface="+mj-lt"/>
              <a:cs typeface="Times New Roman" panose="02020603050405020304" pitchFamily="18" charset="0"/>
            </a:endParaRPr>
          </a:p>
          <a:p>
            <a:pPr algn="just"/>
            <a:endParaRPr lang="es-EC" dirty="0" smtClean="0"/>
          </a:p>
          <a:p>
            <a:pPr algn="just"/>
            <a:endParaRPr lang="es-EC" dirty="0" smtClean="0"/>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3" name="2 Imagen"/>
          <p:cNvPicPr/>
          <p:nvPr/>
        </p:nvPicPr>
        <p:blipFill>
          <a:blip r:embed="rId3"/>
          <a:srcRect l="4943" r="7737" b="7589"/>
          <a:stretch>
            <a:fillRect/>
          </a:stretch>
        </p:blipFill>
        <p:spPr>
          <a:xfrm>
            <a:off x="2571736" y="1071546"/>
            <a:ext cx="4286280" cy="2357454"/>
          </a:xfrm>
          <a:prstGeom prst="rect">
            <a:avLst/>
          </a:prstGeom>
        </p:spPr>
      </p:pic>
      <p:pic>
        <p:nvPicPr>
          <p:cNvPr id="62465" name="Picture 1"/>
          <p:cNvPicPr>
            <a:picLocks noChangeAspect="1" noChangeArrowheads="1"/>
          </p:cNvPicPr>
          <p:nvPr/>
        </p:nvPicPr>
        <p:blipFill>
          <a:blip r:embed="rId4"/>
          <a:srcRect l="50513" t="45898" r="38506" b="38477"/>
          <a:stretch>
            <a:fillRect/>
          </a:stretch>
        </p:blipFill>
        <p:spPr bwMode="auto">
          <a:xfrm>
            <a:off x="2018092" y="4543433"/>
            <a:ext cx="1553776" cy="1243021"/>
          </a:xfrm>
          <a:prstGeom prst="rect">
            <a:avLst/>
          </a:prstGeom>
          <a:noFill/>
          <a:ln w="9525">
            <a:noFill/>
            <a:miter lim="800000"/>
            <a:headEnd/>
            <a:tailEnd/>
          </a:ln>
          <a:effectLst/>
        </p:spPr>
      </p:pic>
      <p:pic>
        <p:nvPicPr>
          <p:cNvPr id="62466" name="Picture 2"/>
          <p:cNvPicPr>
            <a:picLocks noChangeAspect="1" noChangeArrowheads="1"/>
          </p:cNvPicPr>
          <p:nvPr/>
        </p:nvPicPr>
        <p:blipFill>
          <a:blip r:embed="rId5"/>
          <a:srcRect l="50000" t="40234" r="37921" b="48047"/>
          <a:stretch>
            <a:fillRect/>
          </a:stretch>
        </p:blipFill>
        <p:spPr bwMode="auto">
          <a:xfrm>
            <a:off x="5000628" y="4701895"/>
            <a:ext cx="1857388" cy="1013121"/>
          </a:xfrm>
          <a:prstGeom prst="rect">
            <a:avLst/>
          </a:prstGeom>
          <a:noFill/>
          <a:ln w="9525">
            <a:noFill/>
            <a:miter lim="800000"/>
            <a:headEnd/>
            <a:tailEnd/>
          </a:ln>
          <a:effectLst/>
        </p:spPr>
      </p:pic>
    </p:spTree>
    <p:extLst>
      <p:ext uri="{BB962C8B-B14F-4D97-AF65-F5344CB8AC3E}">
        <p14:creationId xmlns="" xmlns:p14="http://schemas.microsoft.com/office/powerpoint/2010/main" val="112362990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lvl="0" algn="just">
              <a:lnSpc>
                <a:spcPct val="150000"/>
              </a:lnSpc>
              <a:spcBef>
                <a:spcPct val="20000"/>
              </a:spcBef>
            </a:pPr>
            <a:r>
              <a:rPr lang="es-EC" dirty="0" smtClean="0"/>
              <a:t>Los espesores de los patines y del alma se tomaron como 6 y 4 milímetros respectivamente, e</a:t>
            </a:r>
            <a:r>
              <a:rPr lang="es-EC" altLang="es-ES" dirty="0" smtClean="0">
                <a:cs typeface="Times New Roman" panose="02020603050405020304" pitchFamily="18" charset="0"/>
              </a:rPr>
              <a:t>stos valores cumplen con la relación de esbeltez para que la viga sea compacta:</a:t>
            </a:r>
          </a:p>
          <a:p>
            <a:pPr lvl="0" algn="just">
              <a:spcBef>
                <a:spcPct val="20000"/>
              </a:spcBef>
            </a:pPr>
            <a:endParaRPr lang="es-EC" altLang="es-ES" b="1" i="1" dirty="0" smtClean="0">
              <a:cs typeface="Times New Roman" panose="02020603050405020304" pitchFamily="18" charset="0"/>
            </a:endParaRPr>
          </a:p>
          <a:p>
            <a:pPr lvl="0" algn="just">
              <a:spcBef>
                <a:spcPct val="20000"/>
              </a:spcBef>
            </a:pPr>
            <a:endParaRPr lang="es-EC" altLang="es-ES" b="1" i="1" dirty="0" smtClean="0">
              <a:cs typeface="Times New Roman" panose="02020603050405020304" pitchFamily="18" charset="0"/>
            </a:endParaRPr>
          </a:p>
          <a:p>
            <a:pPr lvl="0" algn="just">
              <a:spcBef>
                <a:spcPct val="20000"/>
              </a:spcBef>
            </a:pPr>
            <a:r>
              <a:rPr lang="es-EC" altLang="es-ES" b="1" i="1" dirty="0" smtClean="0">
                <a:cs typeface="Times New Roman" panose="02020603050405020304" pitchFamily="18" charset="0"/>
              </a:rPr>
              <a:t>        PATINES	                      ALMA</a:t>
            </a: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342900" lvl="0" indent="-342900">
              <a:spcBef>
                <a:spcPct val="20000"/>
              </a:spcBef>
            </a:pPr>
            <a:endParaRPr lang="es-EC" altLang="es-ES" b="1" dirty="0" smtClean="0">
              <a:latin typeface="+mj-lt"/>
              <a:cs typeface="Times New Roman" panose="02020603050405020304" pitchFamily="18" charset="0"/>
            </a:endParaRPr>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9" name="Picture 4"/>
          <p:cNvPicPr>
            <a:picLocks noChangeAspect="1" noChangeArrowheads="1"/>
          </p:cNvPicPr>
          <p:nvPr/>
        </p:nvPicPr>
        <p:blipFill>
          <a:blip r:embed="rId3"/>
          <a:srcRect l="47255" t="50977" r="45607" b="40234"/>
          <a:stretch>
            <a:fillRect/>
          </a:stretch>
        </p:blipFill>
        <p:spPr bwMode="auto">
          <a:xfrm>
            <a:off x="857224" y="2786058"/>
            <a:ext cx="1040000" cy="720000"/>
          </a:xfrm>
          <a:prstGeom prst="rect">
            <a:avLst/>
          </a:prstGeom>
          <a:noFill/>
          <a:ln w="9525">
            <a:noFill/>
            <a:miter lim="800000"/>
            <a:headEnd/>
            <a:tailEnd/>
          </a:ln>
          <a:effectLst/>
        </p:spPr>
      </p:pic>
      <p:pic>
        <p:nvPicPr>
          <p:cNvPr id="10" name="Picture 8"/>
          <p:cNvPicPr>
            <a:picLocks noChangeAspect="1" noChangeArrowheads="1"/>
          </p:cNvPicPr>
          <p:nvPr/>
        </p:nvPicPr>
        <p:blipFill>
          <a:blip r:embed="rId4"/>
          <a:srcRect l="46157" t="53906" r="42862" b="41211"/>
          <a:stretch>
            <a:fillRect/>
          </a:stretch>
        </p:blipFill>
        <p:spPr bwMode="auto">
          <a:xfrm>
            <a:off x="773422" y="5572140"/>
            <a:ext cx="1584000" cy="396000"/>
          </a:xfrm>
          <a:prstGeom prst="rect">
            <a:avLst/>
          </a:prstGeom>
          <a:noFill/>
          <a:ln w="9525">
            <a:noFill/>
            <a:miter lim="800000"/>
            <a:headEnd/>
            <a:tailEnd/>
          </a:ln>
          <a:effectLst/>
        </p:spPr>
      </p:pic>
      <p:pic>
        <p:nvPicPr>
          <p:cNvPr id="11" name="Picture 9"/>
          <p:cNvPicPr>
            <a:picLocks noChangeAspect="1" noChangeArrowheads="1"/>
          </p:cNvPicPr>
          <p:nvPr/>
        </p:nvPicPr>
        <p:blipFill>
          <a:blip r:embed="rId5"/>
          <a:srcRect l="44509" t="53906" r="43961" b="42570"/>
          <a:stretch>
            <a:fillRect/>
          </a:stretch>
        </p:blipFill>
        <p:spPr bwMode="auto">
          <a:xfrm>
            <a:off x="3337428" y="5643578"/>
            <a:ext cx="1663200" cy="285752"/>
          </a:xfrm>
          <a:prstGeom prst="rect">
            <a:avLst/>
          </a:prstGeom>
          <a:noFill/>
          <a:ln w="9525">
            <a:noFill/>
            <a:miter lim="800000"/>
            <a:headEnd/>
            <a:tailEnd/>
          </a:ln>
          <a:effectLst/>
        </p:spPr>
      </p:pic>
      <p:pic>
        <p:nvPicPr>
          <p:cNvPr id="13" name="Picture 10"/>
          <p:cNvPicPr>
            <a:picLocks noChangeAspect="1" noChangeArrowheads="1"/>
          </p:cNvPicPr>
          <p:nvPr/>
        </p:nvPicPr>
        <p:blipFill>
          <a:blip r:embed="rId6"/>
          <a:srcRect l="43960" t="50977" r="45608" b="38281"/>
          <a:stretch>
            <a:fillRect/>
          </a:stretch>
        </p:blipFill>
        <p:spPr bwMode="auto">
          <a:xfrm>
            <a:off x="785786" y="3500438"/>
            <a:ext cx="1430182" cy="828000"/>
          </a:xfrm>
          <a:prstGeom prst="rect">
            <a:avLst/>
          </a:prstGeom>
          <a:noFill/>
          <a:ln w="9525">
            <a:noFill/>
            <a:miter lim="800000"/>
            <a:headEnd/>
            <a:tailEnd/>
          </a:ln>
          <a:effectLst/>
        </p:spPr>
      </p:pic>
      <p:pic>
        <p:nvPicPr>
          <p:cNvPr id="14" name="Picture 6"/>
          <p:cNvPicPr>
            <a:picLocks noChangeAspect="1" noChangeArrowheads="1"/>
          </p:cNvPicPr>
          <p:nvPr/>
        </p:nvPicPr>
        <p:blipFill>
          <a:blip r:embed="rId7"/>
          <a:srcRect l="46157" t="46861" r="45058" b="46094"/>
          <a:stretch>
            <a:fillRect/>
          </a:stretch>
        </p:blipFill>
        <p:spPr bwMode="auto">
          <a:xfrm>
            <a:off x="3419934" y="2857496"/>
            <a:ext cx="1280000" cy="577124"/>
          </a:xfrm>
          <a:prstGeom prst="rect">
            <a:avLst/>
          </a:prstGeom>
          <a:noFill/>
          <a:ln w="9525">
            <a:noFill/>
            <a:miter lim="800000"/>
            <a:headEnd/>
            <a:tailEnd/>
          </a:ln>
          <a:effectLst/>
        </p:spPr>
      </p:pic>
      <p:pic>
        <p:nvPicPr>
          <p:cNvPr id="15" name="Picture 7"/>
          <p:cNvPicPr>
            <a:picLocks noChangeAspect="1" noChangeArrowheads="1"/>
          </p:cNvPicPr>
          <p:nvPr/>
        </p:nvPicPr>
        <p:blipFill>
          <a:blip r:embed="rId7"/>
          <a:srcRect l="73609" t="41211" r="14861" b="48047"/>
          <a:stretch>
            <a:fillRect/>
          </a:stretch>
        </p:blipFill>
        <p:spPr bwMode="auto">
          <a:xfrm>
            <a:off x="3277058" y="3500438"/>
            <a:ext cx="1580694" cy="828000"/>
          </a:xfrm>
          <a:prstGeom prst="rect">
            <a:avLst/>
          </a:prstGeom>
          <a:noFill/>
          <a:ln w="9525">
            <a:noFill/>
            <a:miter lim="800000"/>
            <a:headEnd/>
            <a:tailEnd/>
          </a:ln>
          <a:effectLst/>
        </p:spPr>
      </p:pic>
      <p:pic>
        <p:nvPicPr>
          <p:cNvPr id="16" name="Picture 3"/>
          <p:cNvPicPr>
            <a:picLocks noChangeAspect="1" noChangeArrowheads="1"/>
          </p:cNvPicPr>
          <p:nvPr/>
        </p:nvPicPr>
        <p:blipFill>
          <a:blip r:embed="rId8"/>
          <a:srcRect l="54356" t="59570" r="20480" b="36361"/>
          <a:stretch>
            <a:fillRect/>
          </a:stretch>
        </p:blipFill>
        <p:spPr bwMode="auto">
          <a:xfrm>
            <a:off x="857224" y="2000240"/>
            <a:ext cx="4071966" cy="339331"/>
          </a:xfrm>
          <a:prstGeom prst="rect">
            <a:avLst/>
          </a:prstGeom>
          <a:noFill/>
          <a:ln w="9525">
            <a:noFill/>
            <a:miter lim="800000"/>
            <a:headEnd/>
            <a:tailEnd/>
          </a:ln>
          <a:effectLst/>
        </p:spPr>
      </p:pic>
      <p:pic>
        <p:nvPicPr>
          <p:cNvPr id="17" name="16 Imagen"/>
          <p:cNvPicPr/>
          <p:nvPr/>
        </p:nvPicPr>
        <p:blipFill>
          <a:blip r:embed="rId9"/>
          <a:srcRect l="3125" t="2327" r="7986" b="3609"/>
          <a:stretch>
            <a:fillRect/>
          </a:stretch>
        </p:blipFill>
        <p:spPr bwMode="auto">
          <a:xfrm>
            <a:off x="5786446" y="1500174"/>
            <a:ext cx="2643206" cy="2714644"/>
          </a:xfrm>
          <a:prstGeom prst="rect">
            <a:avLst/>
          </a:prstGeom>
          <a:noFill/>
          <a:ln w="9525">
            <a:noFill/>
            <a:miter lim="800000"/>
            <a:headEnd/>
            <a:tailEnd/>
          </a:ln>
        </p:spPr>
      </p:pic>
      <p:pic>
        <p:nvPicPr>
          <p:cNvPr id="12" name="Picture 2"/>
          <p:cNvPicPr>
            <a:picLocks noChangeAspect="1" noChangeArrowheads="1"/>
          </p:cNvPicPr>
          <p:nvPr/>
        </p:nvPicPr>
        <p:blipFill>
          <a:blip r:embed="rId10"/>
          <a:srcRect l="37335" t="34180" r="51684" b="47265"/>
          <a:stretch>
            <a:fillRect/>
          </a:stretch>
        </p:blipFill>
        <p:spPr bwMode="auto">
          <a:xfrm>
            <a:off x="6500826" y="4286256"/>
            <a:ext cx="1643074" cy="1560920"/>
          </a:xfrm>
          <a:prstGeom prst="rect">
            <a:avLst/>
          </a:prstGeom>
          <a:noFill/>
          <a:ln w="9525">
            <a:noFill/>
            <a:miter lim="800000"/>
            <a:headEnd/>
            <a:tailEnd/>
          </a:ln>
          <a:effectLst/>
        </p:spPr>
      </p:pic>
      <p:pic>
        <p:nvPicPr>
          <p:cNvPr id="52226" name="Picture 2"/>
          <p:cNvPicPr>
            <a:picLocks noChangeAspect="1" noChangeArrowheads="1"/>
          </p:cNvPicPr>
          <p:nvPr/>
        </p:nvPicPr>
        <p:blipFill>
          <a:blip r:embed="rId11"/>
          <a:srcRect l="42277" t="47852" r="33016" b="40429"/>
          <a:stretch>
            <a:fillRect/>
          </a:stretch>
        </p:blipFill>
        <p:spPr bwMode="auto">
          <a:xfrm>
            <a:off x="857224" y="4429132"/>
            <a:ext cx="3750495" cy="1000132"/>
          </a:xfrm>
          <a:prstGeom prst="rect">
            <a:avLst/>
          </a:prstGeom>
          <a:noFill/>
          <a:ln w="9525">
            <a:noFill/>
            <a:miter lim="800000"/>
            <a:headEnd/>
            <a:tailEnd/>
          </a:ln>
          <a:effectLst/>
        </p:spPr>
      </p:pic>
    </p:spTree>
    <p:extLst>
      <p:ext uri="{BB962C8B-B14F-4D97-AF65-F5344CB8AC3E}">
        <p14:creationId xmlns="" xmlns:p14="http://schemas.microsoft.com/office/powerpoint/2010/main" val="231762891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71406" y="71414"/>
            <a:ext cx="8858312"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indent="-342900">
              <a:spcBef>
                <a:spcPct val="20000"/>
              </a:spcBef>
              <a:buFont typeface="Arial" pitchFamily="34" charset="0"/>
              <a:buChar char="•"/>
            </a:pPr>
            <a:r>
              <a:rPr lang="es-EC" altLang="es-ES" sz="1450" b="1" dirty="0" smtClean="0">
                <a:latin typeface="+mj-lt"/>
                <a:cs typeface="Times New Roman" panose="02020603050405020304" pitchFamily="18" charset="0"/>
              </a:rPr>
              <a:t>PROPIEDADES GEOMÉTRICAS DE LA VIGA</a:t>
            </a: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450" b="1" dirty="0" smtClean="0">
              <a:latin typeface="+mj-lt"/>
              <a:cs typeface="Times New Roman" panose="02020603050405020304" pitchFamily="18" charset="0"/>
            </a:endParaRPr>
          </a:p>
          <a:p>
            <a:pPr marL="342900" lvl="0" indent="-342900">
              <a:spcBef>
                <a:spcPct val="20000"/>
              </a:spcBef>
              <a:buFont typeface="Arial" pitchFamily="34" charset="0"/>
              <a:buChar char="•"/>
            </a:pPr>
            <a:r>
              <a:rPr lang="es-EC" altLang="es-ES" sz="1450" b="1" dirty="0" smtClean="0">
                <a:latin typeface="+mj-lt"/>
                <a:cs typeface="Times New Roman" panose="02020603050405020304" pitchFamily="18" charset="0"/>
              </a:rPr>
              <a:t>PESO DE LA VIGA (W) </a:t>
            </a:r>
          </a:p>
          <a:p>
            <a:pPr marL="342900" lvl="0" indent="-342900">
              <a:spcBef>
                <a:spcPct val="20000"/>
              </a:spcBef>
              <a:buFont typeface="Arial" pitchFamily="34" charset="0"/>
              <a:buChar char="•"/>
            </a:pPr>
            <a:endParaRPr lang="es-EC" altLang="es-ES" sz="800" b="1" dirty="0" smtClean="0">
              <a:latin typeface="+mj-lt"/>
              <a:cs typeface="Times New Roman" panose="02020603050405020304" pitchFamily="18" charset="0"/>
            </a:endParaRPr>
          </a:p>
          <a:p>
            <a:pPr marL="342900" lvl="0" indent="-342900">
              <a:lnSpc>
                <a:spcPct val="200000"/>
              </a:lnSpc>
              <a:spcBef>
                <a:spcPct val="20000"/>
              </a:spcBef>
              <a:buFont typeface="Arial" pitchFamily="34" charset="0"/>
              <a:buChar char="•"/>
            </a:pPr>
            <a:r>
              <a:rPr lang="es-EC" altLang="es-ES" sz="1450" b="1" dirty="0" smtClean="0">
                <a:latin typeface="+mj-lt"/>
                <a:cs typeface="Times New Roman" panose="02020603050405020304" pitchFamily="18" charset="0"/>
              </a:rPr>
              <a:t>MÓDULO PLÁSTICO DE LA SECCIÓN</a:t>
            </a:r>
          </a:p>
          <a:p>
            <a:pPr marL="342900" lvl="0" indent="-342900">
              <a:spcBef>
                <a:spcPct val="20000"/>
              </a:spcBef>
            </a:pPr>
            <a:endParaRPr lang="es-EC" altLang="es-ES" sz="800" b="1" dirty="0" smtClean="0">
              <a:latin typeface="+mj-lt"/>
              <a:cs typeface="Times New Roman" panose="02020603050405020304" pitchFamily="18" charset="0"/>
            </a:endParaRPr>
          </a:p>
          <a:p>
            <a:pPr marL="342900" lvl="0" indent="-342900">
              <a:lnSpc>
                <a:spcPct val="200000"/>
              </a:lnSpc>
              <a:spcBef>
                <a:spcPct val="20000"/>
              </a:spcBef>
              <a:buFont typeface="Arial" pitchFamily="34" charset="0"/>
              <a:buChar char="•"/>
            </a:pPr>
            <a:r>
              <a:rPr lang="es-EC" altLang="es-ES" sz="1450" b="1" dirty="0" smtClean="0">
                <a:latin typeface="+mj-lt"/>
                <a:cs typeface="Times New Roman" panose="02020603050405020304" pitchFamily="18" charset="0"/>
              </a:rPr>
              <a:t>MOMENTO ESTÁTICO DE PRIMER ORDEN (Q)</a:t>
            </a:r>
          </a:p>
          <a:p>
            <a:pPr marL="342900" lvl="0" indent="-342900">
              <a:spcBef>
                <a:spcPct val="20000"/>
              </a:spcBef>
            </a:pPr>
            <a:endParaRPr lang="es-EC" altLang="es-ES" sz="1400" b="1" dirty="0" smtClean="0">
              <a:latin typeface="+mj-lt"/>
              <a:cs typeface="Times New Roman" panose="02020603050405020304" pitchFamily="18" charset="0"/>
            </a:endParaRPr>
          </a:p>
          <a:p>
            <a:pPr marL="342900" indent="-342900">
              <a:spcBef>
                <a:spcPct val="20000"/>
              </a:spcBef>
              <a:buFont typeface="Arial" pitchFamily="34" charset="0"/>
              <a:buChar char="•"/>
            </a:pPr>
            <a:r>
              <a:rPr lang="es-EC" altLang="es-ES" sz="1450" b="1" dirty="0" smtClean="0">
                <a:latin typeface="+mj-lt"/>
                <a:cs typeface="Times New Roman" panose="02020603050405020304" pitchFamily="18" charset="0"/>
              </a:rPr>
              <a:t>CARGA CRÍTICA</a:t>
            </a:r>
          </a:p>
          <a:p>
            <a:pPr algn="just">
              <a:lnSpc>
                <a:spcPct val="150000"/>
              </a:lnSpc>
              <a:spcBef>
                <a:spcPct val="20000"/>
              </a:spcBef>
            </a:pPr>
            <a:r>
              <a:rPr lang="es-EC" sz="1500" dirty="0" smtClean="0"/>
              <a:t>Según la norma NEC-SE-AC el momento máximo que puede soportar la viga utilizando la metodología de diseño por factores de carga y resistencia (DFCR) es</a:t>
            </a:r>
            <a:r>
              <a:rPr lang="es-EC" sz="1450" dirty="0" smtClean="0"/>
              <a:t>:</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145410" name="Picture 2"/>
          <p:cNvPicPr>
            <a:picLocks noChangeAspect="1" noChangeArrowheads="1"/>
          </p:cNvPicPr>
          <p:nvPr/>
        </p:nvPicPr>
        <p:blipFill>
          <a:blip r:embed="rId3"/>
          <a:srcRect l="35688" t="34180" r="23682" b="41406"/>
          <a:stretch>
            <a:fillRect/>
          </a:stretch>
        </p:blipFill>
        <p:spPr bwMode="auto">
          <a:xfrm>
            <a:off x="2000232" y="810894"/>
            <a:ext cx="5000660" cy="1689412"/>
          </a:xfrm>
          <a:prstGeom prst="rect">
            <a:avLst/>
          </a:prstGeom>
          <a:noFill/>
          <a:ln w="9525">
            <a:noFill/>
            <a:miter lim="800000"/>
            <a:headEnd/>
            <a:tailEnd/>
          </a:ln>
          <a:effectLst/>
        </p:spPr>
      </p:pic>
      <p:pic>
        <p:nvPicPr>
          <p:cNvPr id="145411" name="Picture 3"/>
          <p:cNvPicPr>
            <a:picLocks noChangeAspect="1" noChangeArrowheads="1"/>
          </p:cNvPicPr>
          <p:nvPr/>
        </p:nvPicPr>
        <p:blipFill>
          <a:blip r:embed="rId4"/>
          <a:srcRect l="49964" t="48666" r="23957" b="47265"/>
          <a:stretch>
            <a:fillRect/>
          </a:stretch>
        </p:blipFill>
        <p:spPr bwMode="auto">
          <a:xfrm>
            <a:off x="2571736" y="2661981"/>
            <a:ext cx="3429025" cy="266953"/>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5"/>
          <a:srcRect l="43375" t="52626" r="17581" b="40429"/>
          <a:stretch>
            <a:fillRect/>
          </a:stretch>
        </p:blipFill>
        <p:spPr bwMode="auto">
          <a:xfrm>
            <a:off x="3857620" y="3214686"/>
            <a:ext cx="5143536" cy="357190"/>
          </a:xfrm>
          <a:prstGeom prst="rect">
            <a:avLst/>
          </a:prstGeom>
          <a:noFill/>
          <a:ln w="9525">
            <a:noFill/>
            <a:miter lim="800000"/>
            <a:headEnd/>
            <a:tailEnd/>
          </a:ln>
          <a:effectLst/>
        </p:spPr>
      </p:pic>
      <p:pic>
        <p:nvPicPr>
          <p:cNvPr id="145413" name="Picture 5"/>
          <p:cNvPicPr>
            <a:picLocks noChangeAspect="1" noChangeArrowheads="1"/>
          </p:cNvPicPr>
          <p:nvPr/>
        </p:nvPicPr>
        <p:blipFill>
          <a:blip r:embed="rId6"/>
          <a:srcRect l="50513" t="48828" r="36676" b="46289"/>
          <a:stretch>
            <a:fillRect/>
          </a:stretch>
        </p:blipFill>
        <p:spPr bwMode="auto">
          <a:xfrm>
            <a:off x="6143636" y="5072074"/>
            <a:ext cx="1857388" cy="398012"/>
          </a:xfrm>
          <a:prstGeom prst="rect">
            <a:avLst/>
          </a:prstGeom>
          <a:noFill/>
          <a:ln w="9525">
            <a:noFill/>
            <a:miter lim="800000"/>
            <a:headEnd/>
            <a:tailEnd/>
          </a:ln>
          <a:effectLst/>
        </p:spPr>
      </p:pic>
      <p:pic>
        <p:nvPicPr>
          <p:cNvPr id="52227" name="Picture 3"/>
          <p:cNvPicPr>
            <a:picLocks noChangeAspect="1" noChangeArrowheads="1"/>
          </p:cNvPicPr>
          <p:nvPr/>
        </p:nvPicPr>
        <p:blipFill>
          <a:blip r:embed="rId7"/>
          <a:srcRect l="53216" t="50000" r="27489" b="45815"/>
          <a:stretch>
            <a:fillRect/>
          </a:stretch>
        </p:blipFill>
        <p:spPr bwMode="auto">
          <a:xfrm>
            <a:off x="2857488" y="5857892"/>
            <a:ext cx="2928958" cy="357190"/>
          </a:xfrm>
          <a:prstGeom prst="rect">
            <a:avLst/>
          </a:prstGeom>
          <a:noFill/>
          <a:ln w="9525">
            <a:noFill/>
            <a:miter lim="800000"/>
            <a:headEnd/>
            <a:tailEnd/>
          </a:ln>
          <a:effectLst/>
        </p:spPr>
      </p:pic>
      <p:pic>
        <p:nvPicPr>
          <p:cNvPr id="9" name="Picture 4"/>
          <p:cNvPicPr>
            <a:picLocks noChangeAspect="1" noChangeArrowheads="1"/>
          </p:cNvPicPr>
          <p:nvPr/>
        </p:nvPicPr>
        <p:blipFill>
          <a:blip r:embed="rId8"/>
          <a:srcRect l="54392" t="65319" r="28916" b="30664"/>
          <a:stretch>
            <a:fillRect/>
          </a:stretch>
        </p:blipFill>
        <p:spPr bwMode="auto">
          <a:xfrm>
            <a:off x="4857752" y="3857628"/>
            <a:ext cx="3000396" cy="357190"/>
          </a:xfrm>
          <a:prstGeom prst="rect">
            <a:avLst/>
          </a:prstGeom>
          <a:noFill/>
          <a:ln w="9525">
            <a:noFill/>
            <a:miter lim="800000"/>
            <a:headEnd/>
            <a:tailEnd/>
          </a:ln>
          <a:effectLst/>
        </p:spPr>
      </p:pic>
      <p:pic>
        <p:nvPicPr>
          <p:cNvPr id="53250" name="Picture 2"/>
          <p:cNvPicPr>
            <a:picLocks noChangeAspect="1" noChangeArrowheads="1"/>
          </p:cNvPicPr>
          <p:nvPr/>
        </p:nvPicPr>
        <p:blipFill>
          <a:blip r:embed="rId9"/>
          <a:srcRect l="40630" t="38086" r="30819" b="58008"/>
          <a:stretch>
            <a:fillRect/>
          </a:stretch>
        </p:blipFill>
        <p:spPr bwMode="auto">
          <a:xfrm>
            <a:off x="2428860" y="5500702"/>
            <a:ext cx="3857652" cy="296742"/>
          </a:xfrm>
          <a:prstGeom prst="rect">
            <a:avLst/>
          </a:prstGeom>
          <a:noFill/>
          <a:ln w="9525">
            <a:noFill/>
            <a:miter lim="800000"/>
            <a:headEnd/>
            <a:tailEnd/>
          </a:ln>
          <a:effectLst/>
        </p:spPr>
      </p:pic>
    </p:spTree>
    <p:extLst>
      <p:ext uri="{BB962C8B-B14F-4D97-AF65-F5344CB8AC3E}">
        <p14:creationId xmlns="" xmlns:p14="http://schemas.microsoft.com/office/powerpoint/2010/main" val="112362990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ANÁLISIS ESTÁTICO DE LA VIGA</a:t>
            </a: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a:spcBef>
                <a:spcPct val="20000"/>
              </a:spcBef>
            </a:pPr>
            <a:endParaRPr lang="es-EC" dirty="0" smtClean="0"/>
          </a:p>
          <a:p>
            <a:pPr>
              <a:spcBef>
                <a:spcPct val="20000"/>
              </a:spcBef>
            </a:pPr>
            <a:endParaRPr lang="es-EC" dirty="0" smtClean="0"/>
          </a:p>
          <a:p>
            <a:pPr>
              <a:spcBef>
                <a:spcPct val="20000"/>
              </a:spcBef>
            </a:pPr>
            <a:r>
              <a:rPr lang="es-EC" dirty="0" smtClean="0"/>
              <a:t>Para obtener la fuerza P que se debe aplicar a la viga se restó el peso (W) de la fuerza </a:t>
            </a:r>
            <a:r>
              <a:rPr lang="es-EC" dirty="0" err="1" smtClean="0"/>
              <a:t>Pt.</a:t>
            </a:r>
            <a:r>
              <a:rPr lang="es-EC" dirty="0" smtClean="0"/>
              <a:t> </a:t>
            </a: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108000" indent="-342900">
              <a:spcBef>
                <a:spcPct val="20000"/>
              </a:spcBef>
              <a:buFont typeface="Arial" pitchFamily="34" charset="0"/>
              <a:buChar char="•"/>
            </a:pPr>
            <a:r>
              <a:rPr lang="es-EC" altLang="es-ES" b="1" dirty="0" smtClean="0">
                <a:cs typeface="Times New Roman" panose="02020603050405020304" pitchFamily="18" charset="0"/>
              </a:rPr>
              <a:t>DEFLEXIÓN MÁXIMA</a:t>
            </a:r>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8" name="7 Imagen"/>
          <p:cNvPicPr/>
          <p:nvPr/>
        </p:nvPicPr>
        <p:blipFill>
          <a:blip r:embed="rId3"/>
          <a:srcRect/>
          <a:stretch>
            <a:fillRect/>
          </a:stretch>
        </p:blipFill>
        <p:spPr bwMode="auto">
          <a:xfrm>
            <a:off x="642910" y="1142984"/>
            <a:ext cx="5000660" cy="1214446"/>
          </a:xfrm>
          <a:prstGeom prst="rect">
            <a:avLst/>
          </a:prstGeom>
          <a:noFill/>
          <a:ln w="9525">
            <a:noFill/>
            <a:miter lim="800000"/>
            <a:headEnd/>
            <a:tailEnd/>
          </a:ln>
        </p:spPr>
      </p:pic>
      <p:pic>
        <p:nvPicPr>
          <p:cNvPr id="105473" name="Picture 1"/>
          <p:cNvPicPr>
            <a:picLocks noChangeAspect="1" noChangeArrowheads="1"/>
          </p:cNvPicPr>
          <p:nvPr/>
        </p:nvPicPr>
        <p:blipFill>
          <a:blip r:embed="rId4"/>
          <a:srcRect l="55180" t="35156" r="27525" b="56055"/>
          <a:stretch>
            <a:fillRect/>
          </a:stretch>
        </p:blipFill>
        <p:spPr bwMode="auto">
          <a:xfrm>
            <a:off x="5929322" y="1214422"/>
            <a:ext cx="2500330" cy="714380"/>
          </a:xfrm>
          <a:prstGeom prst="rect">
            <a:avLst/>
          </a:prstGeom>
          <a:noFill/>
          <a:ln w="9525">
            <a:noFill/>
            <a:miter lim="800000"/>
            <a:headEnd/>
            <a:tailEnd/>
          </a:ln>
          <a:effectLst/>
        </p:spPr>
      </p:pic>
      <p:pic>
        <p:nvPicPr>
          <p:cNvPr id="105475" name="Picture 3"/>
          <p:cNvPicPr>
            <a:picLocks noChangeAspect="1" noChangeArrowheads="1"/>
          </p:cNvPicPr>
          <p:nvPr/>
        </p:nvPicPr>
        <p:blipFill>
          <a:blip r:embed="rId5"/>
          <a:srcRect l="53813" t="55306" r="40473" b="40075"/>
          <a:stretch>
            <a:fillRect/>
          </a:stretch>
        </p:blipFill>
        <p:spPr bwMode="auto">
          <a:xfrm>
            <a:off x="6072198" y="5429264"/>
            <a:ext cx="785818" cy="357190"/>
          </a:xfrm>
          <a:prstGeom prst="rect">
            <a:avLst/>
          </a:prstGeom>
          <a:noFill/>
          <a:ln w="9525">
            <a:noFill/>
            <a:miter lim="800000"/>
            <a:headEnd/>
            <a:tailEnd/>
          </a:ln>
          <a:effectLst/>
        </p:spPr>
      </p:pic>
      <p:pic>
        <p:nvPicPr>
          <p:cNvPr id="12" name="11 Imagen"/>
          <p:cNvPicPr/>
          <p:nvPr/>
        </p:nvPicPr>
        <p:blipFill>
          <a:blip r:embed="rId6"/>
          <a:stretch>
            <a:fillRect/>
          </a:stretch>
        </p:blipFill>
        <p:spPr>
          <a:xfrm>
            <a:off x="642910" y="4846472"/>
            <a:ext cx="4929222" cy="1225734"/>
          </a:xfrm>
          <a:prstGeom prst="rect">
            <a:avLst/>
          </a:prstGeom>
        </p:spPr>
      </p:pic>
      <p:pic>
        <p:nvPicPr>
          <p:cNvPr id="9" name="Picture 3"/>
          <p:cNvPicPr>
            <a:picLocks noChangeAspect="1" noChangeArrowheads="1"/>
          </p:cNvPicPr>
          <p:nvPr/>
        </p:nvPicPr>
        <p:blipFill>
          <a:blip r:embed="rId5"/>
          <a:srcRect l="53294" t="52006" r="33722" b="37304"/>
          <a:stretch>
            <a:fillRect/>
          </a:stretch>
        </p:blipFill>
        <p:spPr bwMode="auto">
          <a:xfrm>
            <a:off x="6000760" y="4531186"/>
            <a:ext cx="1785950" cy="826640"/>
          </a:xfrm>
          <a:prstGeom prst="rect">
            <a:avLst/>
          </a:prstGeom>
          <a:noFill/>
          <a:ln w="9525">
            <a:noFill/>
            <a:miter lim="800000"/>
            <a:headEnd/>
            <a:tailEnd/>
          </a:ln>
          <a:effectLst/>
        </p:spPr>
      </p:pic>
      <p:pic>
        <p:nvPicPr>
          <p:cNvPr id="10" name="Picture 3"/>
          <p:cNvPicPr>
            <a:picLocks noChangeAspect="1" noChangeArrowheads="1"/>
          </p:cNvPicPr>
          <p:nvPr/>
        </p:nvPicPr>
        <p:blipFill>
          <a:blip r:embed="rId5"/>
          <a:srcRect l="66278" t="55306" r="27489" b="40075"/>
          <a:stretch>
            <a:fillRect/>
          </a:stretch>
        </p:blipFill>
        <p:spPr bwMode="auto">
          <a:xfrm>
            <a:off x="6786578" y="5429264"/>
            <a:ext cx="857256" cy="357190"/>
          </a:xfrm>
          <a:prstGeom prst="rect">
            <a:avLst/>
          </a:prstGeom>
          <a:noFill/>
          <a:ln w="9525">
            <a:noFill/>
            <a:miter lim="800000"/>
            <a:headEnd/>
            <a:tailEnd/>
          </a:ln>
          <a:effectLst/>
        </p:spPr>
      </p:pic>
      <p:pic>
        <p:nvPicPr>
          <p:cNvPr id="13" name="Picture 1"/>
          <p:cNvPicPr>
            <a:picLocks noChangeAspect="1" noChangeArrowheads="1"/>
          </p:cNvPicPr>
          <p:nvPr/>
        </p:nvPicPr>
        <p:blipFill>
          <a:blip r:embed="rId4"/>
          <a:srcRect l="55114" t="44707" r="27525" b="47266"/>
          <a:stretch>
            <a:fillRect/>
          </a:stretch>
        </p:blipFill>
        <p:spPr bwMode="auto">
          <a:xfrm>
            <a:off x="3205154" y="2428868"/>
            <a:ext cx="2509854" cy="652466"/>
          </a:xfrm>
          <a:prstGeom prst="rect">
            <a:avLst/>
          </a:prstGeom>
          <a:noFill/>
          <a:ln w="9525">
            <a:noFill/>
            <a:miter lim="800000"/>
            <a:headEnd/>
            <a:tailEnd/>
          </a:ln>
          <a:effectLst/>
        </p:spPr>
      </p:pic>
      <p:pic>
        <p:nvPicPr>
          <p:cNvPr id="54274" name="Picture 2"/>
          <p:cNvPicPr>
            <a:picLocks noChangeAspect="1" noChangeArrowheads="1"/>
          </p:cNvPicPr>
          <p:nvPr/>
        </p:nvPicPr>
        <p:blipFill>
          <a:blip r:embed="rId7"/>
          <a:srcRect l="40081" t="55664" r="36859" b="40430"/>
          <a:stretch>
            <a:fillRect/>
          </a:stretch>
        </p:blipFill>
        <p:spPr bwMode="auto">
          <a:xfrm>
            <a:off x="5715008" y="2071678"/>
            <a:ext cx="3000396" cy="285752"/>
          </a:xfrm>
          <a:prstGeom prst="rect">
            <a:avLst/>
          </a:prstGeom>
          <a:noFill/>
          <a:ln w="9525">
            <a:noFill/>
            <a:miter lim="800000"/>
            <a:headEnd/>
            <a:tailEnd/>
          </a:ln>
          <a:effectLst/>
        </p:spPr>
      </p:pic>
      <p:pic>
        <p:nvPicPr>
          <p:cNvPr id="54276" name="Picture 4"/>
          <p:cNvPicPr>
            <a:picLocks noChangeAspect="1" noChangeArrowheads="1"/>
          </p:cNvPicPr>
          <p:nvPr/>
        </p:nvPicPr>
        <p:blipFill>
          <a:blip r:embed="rId8"/>
          <a:srcRect l="49964" t="81055" r="24231" b="15039"/>
          <a:stretch>
            <a:fillRect/>
          </a:stretch>
        </p:blipFill>
        <p:spPr bwMode="auto">
          <a:xfrm>
            <a:off x="2285984" y="3857628"/>
            <a:ext cx="4196983" cy="357190"/>
          </a:xfrm>
          <a:prstGeom prst="rect">
            <a:avLst/>
          </a:prstGeom>
          <a:noFill/>
          <a:ln w="9525">
            <a:noFill/>
            <a:miter lim="800000"/>
            <a:headEnd/>
            <a:tailEnd/>
          </a:ln>
          <a:effectLst/>
        </p:spPr>
      </p:pic>
    </p:spTree>
    <p:extLst>
      <p:ext uri="{BB962C8B-B14F-4D97-AF65-F5344CB8AC3E}">
        <p14:creationId xmlns="" xmlns:p14="http://schemas.microsoft.com/office/powerpoint/2010/main" val="231762891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CuadroTexto"/>
          <p:cNvSpPr txBox="1"/>
          <p:nvPr/>
        </p:nvSpPr>
        <p:spPr>
          <a:xfrm>
            <a:off x="428628" y="71414"/>
            <a:ext cx="8358214" cy="6444841"/>
          </a:xfrm>
          <a:prstGeom prst="rect">
            <a:avLst/>
          </a:prstGeom>
          <a:noFill/>
        </p:spPr>
        <p:txBody>
          <a:bodyPr wrap="square" rtlCol="0">
            <a:spAutoFit/>
          </a:bodyPr>
          <a:lstStyle/>
          <a:p>
            <a:pPr marL="342900" lvl="0" indent="-342900" algn="r">
              <a:spcBef>
                <a:spcPct val="20000"/>
              </a:spcBef>
              <a:defRPr/>
            </a:pPr>
            <a:r>
              <a:rPr lang="es-ES" altLang="es-ES" sz="2800" b="1" i="1" kern="0" dirty="0" smtClean="0">
                <a:cs typeface="Times New Roman" panose="02020603050405020304" pitchFamily="18" charset="0"/>
              </a:rPr>
              <a:t>DISEÑO</a:t>
            </a:r>
          </a:p>
          <a:p>
            <a:pPr marL="342900" lvl="0" indent="-342900" algn="just">
              <a:spcBef>
                <a:spcPct val="20000"/>
              </a:spcBef>
              <a:buFont typeface="Arial" pitchFamily="34" charset="0"/>
              <a:buChar char="•"/>
              <a:defRPr/>
            </a:pPr>
            <a:r>
              <a:rPr lang="es-ES" altLang="es-ES" b="1" dirty="0" smtClean="0">
                <a:latin typeface="+mj-lt"/>
                <a:cs typeface="Times New Roman" panose="02020603050405020304" pitchFamily="18" charset="0"/>
              </a:rPr>
              <a:t>ESFUERZO CORTANTE EN LA UNIÓN ALMA-PATÍN (    )</a:t>
            </a:r>
          </a:p>
          <a:p>
            <a:pPr marL="342900" lvl="0" indent="-342900" algn="just">
              <a:spcBef>
                <a:spcPct val="20000"/>
              </a:spcBef>
              <a:buFont typeface="Arial" pitchFamily="34" charset="0"/>
              <a:buChar char="•"/>
              <a:defRPr/>
            </a:pPr>
            <a:endParaRPr lang="es-ES" altLang="es-ES" b="1" dirty="0" smtClean="0">
              <a:latin typeface="+mj-lt"/>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p:txBody>
      </p:sp>
      <p:pic>
        <p:nvPicPr>
          <p:cNvPr id="5" name="Picture 2"/>
          <p:cNvPicPr>
            <a:picLocks noChangeAspect="1" noChangeArrowheads="1"/>
          </p:cNvPicPr>
          <p:nvPr/>
        </p:nvPicPr>
        <p:blipFill>
          <a:blip r:embed="rId3"/>
          <a:srcRect l="42133" t="25390" r="52622" b="68249"/>
          <a:stretch>
            <a:fillRect/>
          </a:stretch>
        </p:blipFill>
        <p:spPr bwMode="auto">
          <a:xfrm>
            <a:off x="3962396" y="928670"/>
            <a:ext cx="1047757" cy="714380"/>
          </a:xfrm>
          <a:prstGeom prst="rect">
            <a:avLst/>
          </a:prstGeom>
          <a:noFill/>
          <a:ln w="9525">
            <a:noFill/>
            <a:miter lim="800000"/>
            <a:headEnd/>
            <a:tailEnd/>
          </a:ln>
          <a:effectLst/>
        </p:spPr>
      </p:pic>
      <p:sp>
        <p:nvSpPr>
          <p:cNvPr id="7" name="6 CuadroTexto"/>
          <p:cNvSpPr txBox="1"/>
          <p:nvPr/>
        </p:nvSpPr>
        <p:spPr>
          <a:xfrm>
            <a:off x="500034" y="3714752"/>
            <a:ext cx="4857784" cy="2308324"/>
          </a:xfrm>
          <a:prstGeom prst="rect">
            <a:avLst/>
          </a:prstGeom>
          <a:noFill/>
        </p:spPr>
        <p:txBody>
          <a:bodyPr wrap="square" rtlCol="0">
            <a:spAutoFit/>
          </a:bodyPr>
          <a:lstStyle/>
          <a:p>
            <a:r>
              <a:rPr lang="es-EC" altLang="es-ES" sz="1600" b="1" i="1" u="sng" dirty="0" smtClean="0"/>
              <a:t>FUERZA CORTANTE (V)</a:t>
            </a:r>
          </a:p>
          <a:p>
            <a:r>
              <a:rPr lang="es-EC" b="1" i="1" dirty="0" smtClean="0"/>
              <a:t> </a:t>
            </a:r>
          </a:p>
          <a:p>
            <a:endParaRPr lang="es-EC" b="1" i="1" dirty="0" smtClean="0"/>
          </a:p>
          <a:p>
            <a:endParaRPr lang="es-EC" b="1" i="1" dirty="0" smtClean="0"/>
          </a:p>
          <a:p>
            <a:endParaRPr lang="es-EC" altLang="es-ES" b="1" i="1" u="sng" dirty="0" smtClean="0"/>
          </a:p>
          <a:p>
            <a:endParaRPr lang="es-EC" b="1" i="1" dirty="0" smtClean="0"/>
          </a:p>
          <a:p>
            <a:endParaRPr lang="es-EC" b="1" i="1" dirty="0" smtClean="0"/>
          </a:p>
          <a:p>
            <a:endParaRPr lang="es-EC" b="1" i="1" dirty="0"/>
          </a:p>
        </p:txBody>
      </p:sp>
      <p:pic>
        <p:nvPicPr>
          <p:cNvPr id="52227" name="Picture 3"/>
          <p:cNvPicPr>
            <a:picLocks noChangeAspect="1" noChangeArrowheads="1"/>
          </p:cNvPicPr>
          <p:nvPr/>
        </p:nvPicPr>
        <p:blipFill>
          <a:blip r:embed="rId4"/>
          <a:srcRect l="53294" t="32422" r="27489" b="60742"/>
          <a:stretch>
            <a:fillRect/>
          </a:stretch>
        </p:blipFill>
        <p:spPr bwMode="auto">
          <a:xfrm>
            <a:off x="2928926" y="4071942"/>
            <a:ext cx="3214710" cy="642942"/>
          </a:xfrm>
          <a:prstGeom prst="rect">
            <a:avLst/>
          </a:prstGeom>
          <a:noFill/>
          <a:ln w="9525">
            <a:noFill/>
            <a:miter lim="800000"/>
            <a:headEnd/>
            <a:tailEnd/>
          </a:ln>
          <a:effectLst/>
        </p:spPr>
      </p:pic>
      <p:pic>
        <p:nvPicPr>
          <p:cNvPr id="52229" name="Picture 5"/>
          <p:cNvPicPr>
            <a:picLocks noChangeAspect="1" noChangeArrowheads="1"/>
          </p:cNvPicPr>
          <p:nvPr/>
        </p:nvPicPr>
        <p:blipFill>
          <a:blip r:embed="rId5"/>
          <a:srcRect l="50549" t="58789" r="32964" b="35101"/>
          <a:stretch>
            <a:fillRect/>
          </a:stretch>
        </p:blipFill>
        <p:spPr bwMode="auto">
          <a:xfrm>
            <a:off x="2928926" y="4786322"/>
            <a:ext cx="2786082" cy="580434"/>
          </a:xfrm>
          <a:prstGeom prst="rect">
            <a:avLst/>
          </a:prstGeom>
          <a:noFill/>
          <a:ln w="9525">
            <a:noFill/>
            <a:miter lim="800000"/>
            <a:headEnd/>
            <a:tailEnd/>
          </a:ln>
          <a:effectLst/>
        </p:spPr>
      </p:pic>
      <p:pic>
        <p:nvPicPr>
          <p:cNvPr id="52230" name="Picture 6"/>
          <p:cNvPicPr>
            <a:picLocks noChangeAspect="1" noChangeArrowheads="1"/>
          </p:cNvPicPr>
          <p:nvPr/>
        </p:nvPicPr>
        <p:blipFill>
          <a:blip r:embed="rId6"/>
          <a:srcRect l="38433" t="30273" r="37409" b="41406"/>
          <a:stretch>
            <a:fillRect/>
          </a:stretch>
        </p:blipFill>
        <p:spPr bwMode="auto">
          <a:xfrm>
            <a:off x="3071802" y="1643050"/>
            <a:ext cx="3071834" cy="2024618"/>
          </a:xfrm>
          <a:prstGeom prst="rect">
            <a:avLst/>
          </a:prstGeom>
          <a:noFill/>
          <a:ln w="9525">
            <a:noFill/>
            <a:miter lim="800000"/>
            <a:headEnd/>
            <a:tailEnd/>
          </a:ln>
          <a:effectLst/>
        </p:spPr>
      </p:pic>
      <p:pic>
        <p:nvPicPr>
          <p:cNvPr id="52231" name="Picture 7"/>
          <p:cNvPicPr>
            <a:picLocks noChangeAspect="1" noChangeArrowheads="1"/>
          </p:cNvPicPr>
          <p:nvPr/>
        </p:nvPicPr>
        <p:blipFill>
          <a:blip r:embed="rId7"/>
          <a:srcRect l="49414" t="82031" r="37958" b="13086"/>
          <a:stretch>
            <a:fillRect/>
          </a:stretch>
        </p:blipFill>
        <p:spPr bwMode="auto">
          <a:xfrm>
            <a:off x="3643306" y="5556610"/>
            <a:ext cx="1714512" cy="372720"/>
          </a:xfrm>
          <a:prstGeom prst="rect">
            <a:avLst/>
          </a:prstGeom>
          <a:noFill/>
          <a:ln w="9525">
            <a:noFill/>
            <a:miter lim="800000"/>
            <a:headEnd/>
            <a:tailEnd/>
          </a:ln>
          <a:effectLst/>
        </p:spPr>
      </p:pic>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8001"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72264" y="464323"/>
            <a:ext cx="214314" cy="535785"/>
          </a:xfrm>
          <a:prstGeom prst="rect">
            <a:avLst/>
          </a:prstGeom>
          <a:noFill/>
        </p:spPr>
      </p:pic>
    </p:spTree>
    <p:extLst>
      <p:ext uri="{BB962C8B-B14F-4D97-AF65-F5344CB8AC3E}">
        <p14:creationId xmlns="" xmlns:p14="http://schemas.microsoft.com/office/powerpoint/2010/main" val="271716313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CuadroTexto"/>
          <p:cNvSpPr txBox="1"/>
          <p:nvPr/>
        </p:nvSpPr>
        <p:spPr>
          <a:xfrm>
            <a:off x="428628" y="142852"/>
            <a:ext cx="8358214" cy="11529310"/>
          </a:xfrm>
          <a:prstGeom prst="rect">
            <a:avLst/>
          </a:prstGeom>
          <a:noFill/>
        </p:spPr>
        <p:txBody>
          <a:bodyPr wrap="square" rtlCol="0">
            <a:spAutoFit/>
          </a:bodyPr>
          <a:lstStyle/>
          <a:p>
            <a:pPr marL="342900" lvl="0" indent="-342900" algn="r">
              <a:spcBef>
                <a:spcPct val="20000"/>
              </a:spcBef>
              <a:defRPr/>
            </a:pPr>
            <a:r>
              <a:rPr lang="es-ES" altLang="es-ES" sz="2800" b="1" i="1" kern="0" dirty="0" smtClean="0">
                <a:cs typeface="Times New Roman" panose="02020603050405020304" pitchFamily="18" charset="0"/>
              </a:rPr>
              <a:t>DISEÑO</a:t>
            </a:r>
          </a:p>
          <a:p>
            <a:pPr marL="342900" lvl="0" indent="-342900" algn="just">
              <a:spcBef>
                <a:spcPct val="20000"/>
              </a:spcBef>
              <a:buFont typeface="Arial" pitchFamily="34" charset="0"/>
              <a:buChar char="•"/>
              <a:defRPr/>
            </a:pPr>
            <a:r>
              <a:rPr lang="es-ES" altLang="es-ES" sz="1600" b="1" dirty="0" smtClean="0">
                <a:latin typeface="+mj-lt"/>
                <a:cs typeface="Times New Roman" panose="02020603050405020304" pitchFamily="18" charset="0"/>
              </a:rPr>
              <a:t>ARRIOSTRAMIENTO O APOYOS LATERALES</a:t>
            </a:r>
          </a:p>
          <a:p>
            <a:pPr lvl="0" algn="just">
              <a:lnSpc>
                <a:spcPct val="150000"/>
              </a:lnSpc>
              <a:spcBef>
                <a:spcPct val="20000"/>
              </a:spcBef>
              <a:defRPr/>
            </a:pPr>
            <a:r>
              <a:rPr lang="es-EC" sz="1600" dirty="0" smtClean="0"/>
              <a:t>Los apoyos laterales garantizan que el modo de fallo del elemento sea por flexión y no por pandeo lateral torsional.</a:t>
            </a:r>
          </a:p>
          <a:p>
            <a:endParaRPr lang="es-EC" sz="1600" b="1" i="1" u="sng" dirty="0" smtClean="0"/>
          </a:p>
          <a:p>
            <a:r>
              <a:rPr lang="es-EC" altLang="es-ES" sz="1600" b="1" i="1" u="sng" dirty="0" smtClean="0"/>
              <a:t>DISTANCIA ENTRE APOYOS </a:t>
            </a:r>
            <a:r>
              <a:rPr lang="es-EC" altLang="es-ES" sz="1600" b="1" i="1" dirty="0" smtClean="0"/>
              <a:t>(            )</a:t>
            </a:r>
          </a:p>
          <a:p>
            <a:pPr algn="just">
              <a:lnSpc>
                <a:spcPct val="150000"/>
              </a:lnSpc>
            </a:pPr>
            <a:r>
              <a:rPr lang="es-EC" sz="1600" dirty="0" smtClean="0"/>
              <a:t>La distancia entre apoyos, se calculó mediante la fórmula F2-5 de la especificación  ANSI/AISC 360-10.</a:t>
            </a:r>
          </a:p>
          <a:p>
            <a:endParaRPr lang="es-EC" sz="1600" b="1" i="1" dirty="0" smtClean="0"/>
          </a:p>
          <a:p>
            <a:endParaRPr lang="es-EC" sz="1600" b="1" i="1" dirty="0" smtClean="0"/>
          </a:p>
          <a:p>
            <a:endParaRPr lang="es-EC" sz="1600" b="1" i="1" dirty="0" smtClean="0"/>
          </a:p>
          <a:p>
            <a:endParaRPr lang="es-EC" sz="1600" b="1" i="1" dirty="0" smtClean="0"/>
          </a:p>
          <a:p>
            <a:endParaRPr lang="es-EC" sz="1000" b="1" i="1" dirty="0" smtClean="0"/>
          </a:p>
          <a:p>
            <a:endParaRPr lang="es-EC" sz="1600" b="1" i="1" dirty="0" smtClean="0"/>
          </a:p>
          <a:p>
            <a:r>
              <a:rPr lang="es-EC" altLang="es-ES" sz="1600" b="1" i="1" u="sng" dirty="0" smtClean="0"/>
              <a:t>RESISTENCIA REQUERIDA</a:t>
            </a:r>
            <a:r>
              <a:rPr lang="es-EC" altLang="es-ES" sz="1600" b="1" i="1" dirty="0" smtClean="0"/>
              <a:t> (        )</a:t>
            </a:r>
            <a:endParaRPr lang="es-EC" altLang="es-ES" sz="1600" b="1" i="1" u="sng" dirty="0" smtClean="0"/>
          </a:p>
          <a:p>
            <a:pPr algn="just">
              <a:lnSpc>
                <a:spcPct val="150000"/>
              </a:lnSpc>
            </a:pPr>
            <a:r>
              <a:rPr lang="es-EC" sz="1600" dirty="0" smtClean="0"/>
              <a:t>Según el método de diseño por factores de carga y resistencia (DFCR) la resistencia torsional requerida (Map) del arriostramiento se calcula con la fórmula:</a:t>
            </a:r>
          </a:p>
          <a:p>
            <a:endParaRPr lang="es-EC" sz="1600" b="1" i="1" u="sng" dirty="0" smtClean="0"/>
          </a:p>
          <a:p>
            <a:pPr lvl="0" algn="just">
              <a:spcBef>
                <a:spcPct val="20000"/>
              </a:spcBef>
              <a:defRPr/>
            </a:pPr>
            <a:endParaRPr lang="es-EC" dirty="0" smtClean="0"/>
          </a:p>
          <a:p>
            <a:pPr lvl="0" algn="just">
              <a:spcBef>
                <a:spcPct val="20000"/>
              </a:spcBef>
              <a:defRPr/>
            </a:pPr>
            <a:endParaRPr lang="es-ES" altLang="es-ES" b="1" dirty="0" smtClean="0">
              <a:latin typeface="+mj-lt"/>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a:p>
            <a:pPr marL="342900" lvl="0" indent="-342900" algn="r">
              <a:spcBef>
                <a:spcPct val="20000"/>
              </a:spcBef>
              <a:defRPr/>
            </a:pPr>
            <a:endParaRPr lang="es-ES" altLang="es-ES" sz="2400" b="1" i="1" kern="0" dirty="0" smtClean="0">
              <a:cs typeface="Times New Roman" panose="02020603050405020304" pitchFamily="18" charset="0"/>
            </a:endParaRPr>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53254" name="Picture 6"/>
          <p:cNvPicPr>
            <a:picLocks noChangeAspect="1" noChangeArrowheads="1"/>
          </p:cNvPicPr>
          <p:nvPr/>
        </p:nvPicPr>
        <p:blipFill>
          <a:blip r:embed="rId3"/>
          <a:srcRect l="47735" t="41016" r="34663" b="54241"/>
          <a:stretch>
            <a:fillRect/>
          </a:stretch>
        </p:blipFill>
        <p:spPr bwMode="auto">
          <a:xfrm>
            <a:off x="3214678" y="5357827"/>
            <a:ext cx="2357454" cy="357189"/>
          </a:xfrm>
          <a:prstGeom prst="rect">
            <a:avLst/>
          </a:prstGeom>
          <a:noFill/>
          <a:ln w="9525">
            <a:noFill/>
            <a:miter lim="800000"/>
            <a:headEnd/>
            <a:tailEnd/>
          </a:ln>
          <a:effectLst/>
        </p:spPr>
      </p:pic>
      <p:pic>
        <p:nvPicPr>
          <p:cNvPr id="53255" name="Picture 7"/>
          <p:cNvPicPr>
            <a:picLocks noChangeAspect="1" noChangeArrowheads="1"/>
          </p:cNvPicPr>
          <p:nvPr/>
        </p:nvPicPr>
        <p:blipFill>
          <a:blip r:embed="rId4"/>
          <a:srcRect l="46156" t="31445" r="32431" b="56836"/>
          <a:stretch>
            <a:fillRect/>
          </a:stretch>
        </p:blipFill>
        <p:spPr bwMode="auto">
          <a:xfrm>
            <a:off x="3071802" y="2660606"/>
            <a:ext cx="2643206" cy="813294"/>
          </a:xfrm>
          <a:prstGeom prst="rect">
            <a:avLst/>
          </a:prstGeom>
          <a:noFill/>
          <a:ln w="9525">
            <a:noFill/>
            <a:miter lim="800000"/>
            <a:headEnd/>
            <a:tailEnd/>
          </a:ln>
          <a:effectLst/>
        </p:spPr>
      </p:pic>
      <p:sp>
        <p:nvSpPr>
          <p:cNvPr id="1259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595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8992" y="1928802"/>
            <a:ext cx="571504" cy="285752"/>
          </a:xfrm>
          <a:prstGeom prst="rect">
            <a:avLst/>
          </a:prstGeom>
          <a:noFill/>
        </p:spPr>
      </p:pic>
      <p:pic>
        <p:nvPicPr>
          <p:cNvPr id="8" name="Picture 7"/>
          <p:cNvPicPr>
            <a:picLocks noChangeAspect="1" noChangeArrowheads="1"/>
          </p:cNvPicPr>
          <p:nvPr/>
        </p:nvPicPr>
        <p:blipFill>
          <a:blip r:embed="rId4"/>
          <a:srcRect l="44509" t="46094" r="32980" b="49024"/>
          <a:stretch>
            <a:fillRect/>
          </a:stretch>
        </p:blipFill>
        <p:spPr bwMode="auto">
          <a:xfrm>
            <a:off x="3000364" y="3517862"/>
            <a:ext cx="2786082" cy="339766"/>
          </a:xfrm>
          <a:prstGeom prst="rect">
            <a:avLst/>
          </a:prstGeom>
          <a:noFill/>
          <a:ln w="9525">
            <a:noFill/>
            <a:miter lim="800000"/>
            <a:headEnd/>
            <a:tailEnd/>
          </a:ln>
          <a:effectLst/>
        </p:spPr>
      </p:pic>
      <p:sp>
        <p:nvSpPr>
          <p:cNvPr id="1259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5955"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85685" y="4286256"/>
            <a:ext cx="357621" cy="280988"/>
          </a:xfrm>
          <a:prstGeom prst="rect">
            <a:avLst/>
          </a:prstGeom>
          <a:noFill/>
        </p:spPr>
      </p:pic>
      <p:pic>
        <p:nvPicPr>
          <p:cNvPr id="11" name="Picture 6"/>
          <p:cNvPicPr>
            <a:picLocks noChangeAspect="1" noChangeArrowheads="1"/>
          </p:cNvPicPr>
          <p:nvPr/>
        </p:nvPicPr>
        <p:blipFill>
          <a:blip r:embed="rId3"/>
          <a:srcRect l="46669" t="49427" r="34663" b="46213"/>
          <a:stretch>
            <a:fillRect/>
          </a:stretch>
        </p:blipFill>
        <p:spPr bwMode="auto">
          <a:xfrm>
            <a:off x="3286116" y="5834111"/>
            <a:ext cx="2286016" cy="300153"/>
          </a:xfrm>
          <a:prstGeom prst="rect">
            <a:avLst/>
          </a:prstGeom>
          <a:noFill/>
          <a:ln w="9525">
            <a:noFill/>
            <a:miter lim="800000"/>
            <a:headEnd/>
            <a:tailEnd/>
          </a:ln>
          <a:effectLst/>
        </p:spPr>
      </p:pic>
    </p:spTree>
    <p:extLst>
      <p:ext uri="{BB962C8B-B14F-4D97-AF65-F5344CB8AC3E}">
        <p14:creationId xmlns="" xmlns:p14="http://schemas.microsoft.com/office/powerpoint/2010/main" val="271716313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285720" y="71414"/>
            <a:ext cx="8643998" cy="2428892"/>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514350" indent="-514350" algn="ctr">
              <a:spcBef>
                <a:spcPct val="20000"/>
              </a:spcBef>
            </a:pPr>
            <a:r>
              <a:rPr lang="es-EC" altLang="es-ES" sz="2400" b="1" dirty="0" smtClean="0">
                <a:latin typeface="+mj-lt"/>
                <a:cs typeface="Times New Roman" panose="02020603050405020304" pitchFamily="18" charset="0"/>
              </a:rPr>
              <a:t>DISEÑO DE LA SOLDADURA</a:t>
            </a:r>
          </a:p>
          <a:p>
            <a:pPr algn="just">
              <a:spcBef>
                <a:spcPct val="20000"/>
              </a:spcBef>
            </a:pPr>
            <a:r>
              <a:rPr lang="es-EC" altLang="es-ES" sz="1600" dirty="0" smtClean="0"/>
              <a:t>Se estableció una junta a tope, con soldadura de filete en las cuatro uniones alma-patín sin ranuras, ni refuerzo.</a:t>
            </a:r>
          </a:p>
          <a:p>
            <a:pPr>
              <a:spcBef>
                <a:spcPct val="20000"/>
              </a:spcBef>
            </a:pPr>
            <a:endParaRPr lang="es-EC" altLang="es-ES" dirty="0" smtClean="0"/>
          </a:p>
          <a:p>
            <a:pPr>
              <a:spcBef>
                <a:spcPct val="20000"/>
              </a:spcBef>
            </a:pPr>
            <a:endParaRPr lang="es-EC" altLang="es-ES" dirty="0" smtClean="0"/>
          </a:p>
          <a:p>
            <a:pPr marL="514350" indent="-514350" algn="ctr">
              <a:spcBef>
                <a:spcPct val="20000"/>
              </a:spcBef>
              <a:buAutoNum type="arabicPeriod"/>
            </a:pPr>
            <a:endParaRPr lang="es-EC" altLang="es-ES" sz="2800" b="1" dirty="0" smtClean="0">
              <a:latin typeface="+mj-lt"/>
              <a:cs typeface="Times New Roman" panose="02020603050405020304" pitchFamily="18" charset="0"/>
            </a:endParaRPr>
          </a:p>
          <a:p>
            <a:pPr marL="514350" indent="-514350" algn="ctr">
              <a:spcBef>
                <a:spcPct val="20000"/>
              </a:spcBef>
            </a:pPr>
            <a:endParaRPr lang="es-EC" altLang="es-ES" sz="2800" b="1" dirty="0" smtClean="0">
              <a:latin typeface="+mj-lt"/>
              <a:cs typeface="Times New Roman" panose="02020603050405020304" pitchFamily="18" charset="0"/>
            </a:endParaRPr>
          </a:p>
          <a:p>
            <a:pPr marL="514350" indent="-514350">
              <a:spcBef>
                <a:spcPct val="20000"/>
              </a:spcBef>
            </a:pPr>
            <a:endParaRPr lang="es-EC" altLang="es-ES" sz="2800"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lvl="0" algn="just">
              <a:spcBef>
                <a:spcPct val="20000"/>
              </a:spcBef>
            </a:pPr>
            <a:endParaRPr lang="es-EC" altLang="es-ES" dirty="0" smtClean="0">
              <a:latin typeface="+mj-lt"/>
              <a:cs typeface="Times New Roman" panose="02020603050405020304" pitchFamily="18" charset="0"/>
            </a:endParaRPr>
          </a:p>
          <a:p>
            <a:pPr lvl="0" algn="just">
              <a:spcBef>
                <a:spcPct val="20000"/>
              </a:spcBef>
            </a:pPr>
            <a:endParaRPr lang="es-EC" altLang="es-ES" dirty="0" smtClean="0">
              <a:latin typeface="+mj-lt"/>
              <a:cs typeface="Times New Roman" panose="02020603050405020304" pitchFamily="18" charset="0"/>
            </a:endParaRPr>
          </a:p>
          <a:p>
            <a:pPr algn="just"/>
            <a:endParaRPr lang="es-EC" dirty="0" smtClean="0"/>
          </a:p>
          <a:p>
            <a:pPr algn="just"/>
            <a:endParaRPr lang="es-EC" dirty="0" smtClean="0"/>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8" name="7 Imagen"/>
          <p:cNvPicPr/>
          <p:nvPr/>
        </p:nvPicPr>
        <p:blipFill>
          <a:blip r:embed="rId3"/>
          <a:srcRect/>
          <a:stretch>
            <a:fillRect/>
          </a:stretch>
        </p:blipFill>
        <p:spPr bwMode="auto">
          <a:xfrm>
            <a:off x="6500826" y="2428868"/>
            <a:ext cx="1643074" cy="1500198"/>
          </a:xfrm>
          <a:prstGeom prst="rect">
            <a:avLst/>
          </a:prstGeom>
          <a:noFill/>
          <a:ln w="9525">
            <a:noFill/>
            <a:miter lim="800000"/>
            <a:headEnd/>
            <a:tailEnd/>
          </a:ln>
        </p:spPr>
      </p:pic>
      <p:graphicFrame>
        <p:nvGraphicFramePr>
          <p:cNvPr id="6" name="5 Tabla"/>
          <p:cNvGraphicFramePr>
            <a:graphicFrameLocks noGrp="1"/>
          </p:cNvGraphicFramePr>
          <p:nvPr/>
        </p:nvGraphicFramePr>
        <p:xfrm>
          <a:off x="2857488" y="1357298"/>
          <a:ext cx="3500462" cy="928695"/>
        </p:xfrm>
        <a:graphic>
          <a:graphicData uri="http://schemas.openxmlformats.org/drawingml/2006/table">
            <a:tbl>
              <a:tblPr/>
              <a:tblGrid>
                <a:gridCol w="1929144"/>
                <a:gridCol w="1571318"/>
              </a:tblGrid>
              <a:tr h="309565">
                <a:tc>
                  <a:txBody>
                    <a:bodyPr/>
                    <a:lstStyle/>
                    <a:p>
                      <a:pPr algn="ctr" fontAlgn="b"/>
                      <a:r>
                        <a:rPr lang="es-EC" sz="1400" b="1" i="0" u="none" strike="noStrike" dirty="0">
                          <a:solidFill>
                            <a:srgbClr val="000000"/>
                          </a:solidFill>
                          <a:latin typeface="Calibri"/>
                        </a:rPr>
                        <a:t>PROCESO DE SOLDADURA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latin typeface="Calibri"/>
                        </a:rPr>
                        <a:t>GMAW</a:t>
                      </a:r>
                      <a:endParaRPr lang="es-EC"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565">
                <a:tc>
                  <a:txBody>
                    <a:bodyPr/>
                    <a:lstStyle/>
                    <a:p>
                      <a:pPr algn="ctr" fontAlgn="b"/>
                      <a:r>
                        <a:rPr lang="es-EC" sz="1400" b="1" i="0" u="none" strike="noStrike" dirty="0">
                          <a:solidFill>
                            <a:srgbClr val="000000"/>
                          </a:solidFill>
                          <a:latin typeface="Calibri"/>
                        </a:rPr>
                        <a:t>MATERIAL DE APORTE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Arial"/>
                        </a:rPr>
                        <a:t>ER70S-6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565">
                <a:tc>
                  <a:txBody>
                    <a:bodyPr/>
                    <a:lstStyle/>
                    <a:p>
                      <a:pPr algn="ctr" fontAlgn="b"/>
                      <a:r>
                        <a:rPr lang="es-EC" sz="1400" b="1" i="0" u="none" strike="noStrike" dirty="0">
                          <a:solidFill>
                            <a:srgbClr val="000000"/>
                          </a:solidFill>
                          <a:latin typeface="Calibri"/>
                        </a:rPr>
                        <a:t>GAS DE PROTECCIÓN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Arial"/>
                        </a:rPr>
                        <a:t>80% Ar y 20%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Rectangle 11"/>
          <p:cNvSpPr txBox="1">
            <a:spLocks/>
          </p:cNvSpPr>
          <p:nvPr/>
        </p:nvSpPr>
        <p:spPr>
          <a:xfrm>
            <a:off x="285720" y="2357430"/>
            <a:ext cx="5572164" cy="3643338"/>
          </a:xfrm>
          <a:prstGeom prst="rect">
            <a:avLst/>
          </a:prstGeom>
        </p:spPr>
        <p:txBody>
          <a:bodyPr/>
          <a:lstStyle/>
          <a:p>
            <a:pPr marL="342900" lvl="0" indent="-342900">
              <a:spcBef>
                <a:spcPct val="20000"/>
              </a:spcBef>
              <a:buFont typeface="Arial" pitchFamily="34" charset="0"/>
              <a:buChar char="•"/>
            </a:pPr>
            <a:r>
              <a:rPr lang="es-EC" altLang="es-ES" sz="1600" b="1" dirty="0" smtClean="0">
                <a:latin typeface="+mj-lt"/>
                <a:cs typeface="Times New Roman" panose="02020603050405020304" pitchFamily="18" charset="0"/>
              </a:rPr>
              <a:t>GEOMETRÍA DEL CORDÓN DE SOLDADURA</a:t>
            </a:r>
            <a:endParaRPr lang="es-EC" sz="1600" b="1" i="1" u="sng" dirty="0" smtClean="0"/>
          </a:p>
          <a:p>
            <a:pPr marL="342900" lvl="0" indent="-342900">
              <a:lnSpc>
                <a:spcPct val="150000"/>
              </a:lnSpc>
              <a:spcBef>
                <a:spcPct val="20000"/>
              </a:spcBef>
            </a:pPr>
            <a:r>
              <a:rPr lang="es-EC" altLang="es-ES" sz="1600" b="1" i="1" u="sng" dirty="0" smtClean="0"/>
              <a:t>PIE DE CORDÓN</a:t>
            </a:r>
          </a:p>
          <a:p>
            <a:pPr algn="just">
              <a:lnSpc>
                <a:spcPct val="150000"/>
              </a:lnSpc>
            </a:pPr>
            <a:r>
              <a:rPr lang="es-EC" sz="1600" dirty="0" smtClean="0"/>
              <a:t>En el código AWS D1.1, tabla 5.8, se especifican los valores mínimos de tamaño del pie de cordón, tomando en cuenta el criterio, se estableció de 5 mm pie.</a:t>
            </a:r>
          </a:p>
          <a:p>
            <a:endParaRPr lang="es-EC" sz="1600" dirty="0" smtClean="0"/>
          </a:p>
          <a:p>
            <a:pPr marL="342900" indent="-342900">
              <a:lnSpc>
                <a:spcPct val="150000"/>
              </a:lnSpc>
              <a:spcBef>
                <a:spcPct val="20000"/>
              </a:spcBef>
            </a:pPr>
            <a:r>
              <a:rPr lang="es-EC" altLang="es-ES" sz="1600" b="1" i="1" u="sng" dirty="0" smtClean="0"/>
              <a:t>LONGITUD DE LOS CORDONES</a:t>
            </a:r>
          </a:p>
          <a:p>
            <a:pPr algn="just">
              <a:lnSpc>
                <a:spcPct val="150000"/>
              </a:lnSpc>
            </a:pPr>
            <a:r>
              <a:rPr lang="es-EC" sz="1600" dirty="0" smtClean="0"/>
              <a:t>En la sección 2.3.2.4 de el código AWS D1.1 se establece: “La longitud mínima de los filetes de una soldadura de filete intermitente deberá ser de 1-1/2 pulgadas (38 mm).”</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12" name="11 Imagen"/>
          <p:cNvPicPr/>
          <p:nvPr/>
        </p:nvPicPr>
        <p:blipFill>
          <a:blip r:embed="rId4"/>
          <a:srcRect l="2857" t="2151" r="2338" b="3584"/>
          <a:stretch>
            <a:fillRect/>
          </a:stretch>
        </p:blipFill>
        <p:spPr bwMode="auto">
          <a:xfrm>
            <a:off x="6000760" y="3929066"/>
            <a:ext cx="2786082" cy="2000264"/>
          </a:xfrm>
          <a:prstGeom prst="rect">
            <a:avLst/>
          </a:prstGeom>
          <a:noFill/>
          <a:ln w="9525">
            <a:noFill/>
            <a:miter lim="800000"/>
            <a:headEnd/>
            <a:tailEnd/>
          </a:ln>
        </p:spPr>
      </p:pic>
    </p:spTree>
    <p:extLst>
      <p:ext uri="{BB962C8B-B14F-4D97-AF65-F5344CB8AC3E}">
        <p14:creationId xmlns="" xmlns:p14="http://schemas.microsoft.com/office/powerpoint/2010/main" val="112362990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sz="1600" b="1" dirty="0" smtClean="0">
                <a:latin typeface="+mj-lt"/>
                <a:cs typeface="Times New Roman" panose="02020603050405020304" pitchFamily="18" charset="0"/>
              </a:rPr>
              <a:t>FUERZA CORTANTE DE LA SOLDADURA (Vs)</a:t>
            </a:r>
          </a:p>
          <a:p>
            <a:pPr lvl="0">
              <a:lnSpc>
                <a:spcPct val="150000"/>
              </a:lnSpc>
              <a:spcBef>
                <a:spcPct val="20000"/>
              </a:spcBef>
            </a:pPr>
            <a:r>
              <a:rPr lang="es-EC" sz="1600" dirty="0" smtClean="0"/>
              <a:t>El esfuerzo cortante producido por la flexión, provocará una fuerza horizontal que será la que deba soportar los filetes de soldadura.</a:t>
            </a:r>
            <a:endParaRPr lang="es-EC" altLang="es-ES" sz="160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b="1" dirty="0" smtClean="0">
              <a:latin typeface="+mj-lt"/>
              <a:cs typeface="Times New Roman" panose="02020603050405020304" pitchFamily="18" charset="0"/>
            </a:endParaRPr>
          </a:p>
          <a:p>
            <a:pPr>
              <a:spcBef>
                <a:spcPct val="20000"/>
              </a:spcBef>
            </a:pPr>
            <a:endParaRPr lang="es-EC" sz="1600" dirty="0" smtClean="0"/>
          </a:p>
          <a:p>
            <a:pPr marL="108000" indent="-342900">
              <a:spcBef>
                <a:spcPct val="20000"/>
              </a:spcBef>
            </a:pPr>
            <a:endParaRPr lang="es-EC" altLang="es-ES" sz="1600" b="1" dirty="0" smtClean="0">
              <a:cs typeface="Times New Roman" panose="02020603050405020304" pitchFamily="18" charset="0"/>
            </a:endParaRPr>
          </a:p>
          <a:p>
            <a:pPr marL="108000" indent="-342900">
              <a:spcBef>
                <a:spcPct val="20000"/>
              </a:spcBef>
            </a:pPr>
            <a:endParaRPr lang="es-EC" altLang="es-ES" sz="1600" b="1" dirty="0" smtClean="0">
              <a:cs typeface="Times New Roman" panose="02020603050405020304" pitchFamily="18" charset="0"/>
            </a:endParaRPr>
          </a:p>
          <a:p>
            <a:pPr marL="108000" indent="-342900">
              <a:spcBef>
                <a:spcPct val="20000"/>
              </a:spcBef>
            </a:pPr>
            <a:endParaRPr lang="es-EC" altLang="es-ES" sz="1600" b="1" dirty="0" smtClean="0">
              <a:cs typeface="Times New Roman" panose="02020603050405020304" pitchFamily="18" charset="0"/>
            </a:endParaRPr>
          </a:p>
          <a:p>
            <a:pPr marL="108000" indent="-342900">
              <a:spcBef>
                <a:spcPct val="20000"/>
              </a:spcBef>
            </a:pPr>
            <a:endParaRPr lang="es-EC" altLang="es-ES" sz="1600" b="1" dirty="0" smtClean="0">
              <a:cs typeface="Times New Roman" panose="02020603050405020304" pitchFamily="18" charset="0"/>
            </a:endParaRPr>
          </a:p>
          <a:p>
            <a:pPr algn="just">
              <a:lnSpc>
                <a:spcPct val="150000"/>
              </a:lnSpc>
              <a:spcBef>
                <a:spcPct val="20000"/>
              </a:spcBef>
            </a:pPr>
            <a:r>
              <a:rPr lang="es-EC" sz="1600" dirty="0" smtClean="0"/>
              <a:t>Esta fuerza horizontal  se traslada al cordón de soldadura como una fuerza cortante, al tener 2 cordones en cada unión, la fuerza horizontal se divide para dos: </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
        <p:nvSpPr>
          <p:cNvPr id="10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240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05" name="Picture 5"/>
          <p:cNvPicPr>
            <a:picLocks noChangeAspect="1" noChangeArrowheads="1"/>
          </p:cNvPicPr>
          <p:nvPr/>
        </p:nvPicPr>
        <p:blipFill>
          <a:blip r:embed="rId3"/>
          <a:srcRect l="51098" t="47070" r="39568" b="48047"/>
          <a:stretch>
            <a:fillRect/>
          </a:stretch>
        </p:blipFill>
        <p:spPr bwMode="auto">
          <a:xfrm>
            <a:off x="4000496" y="1714488"/>
            <a:ext cx="1071570" cy="315168"/>
          </a:xfrm>
          <a:prstGeom prst="rect">
            <a:avLst/>
          </a:prstGeom>
          <a:noFill/>
          <a:ln w="9525">
            <a:noFill/>
            <a:miter lim="800000"/>
            <a:headEnd/>
            <a:tailEnd/>
          </a:ln>
          <a:effectLst/>
        </p:spPr>
      </p:pic>
      <p:pic>
        <p:nvPicPr>
          <p:cNvPr id="102407" name="Picture 7"/>
          <p:cNvPicPr>
            <a:picLocks noChangeAspect="1" noChangeArrowheads="1"/>
          </p:cNvPicPr>
          <p:nvPr/>
        </p:nvPicPr>
        <p:blipFill>
          <a:blip r:embed="rId3"/>
          <a:srcRect l="48941" t="54883" r="36274" b="39676"/>
          <a:stretch>
            <a:fillRect/>
          </a:stretch>
        </p:blipFill>
        <p:spPr bwMode="auto">
          <a:xfrm>
            <a:off x="3786182" y="2931253"/>
            <a:ext cx="1857388" cy="384287"/>
          </a:xfrm>
          <a:prstGeom prst="rect">
            <a:avLst/>
          </a:prstGeom>
          <a:noFill/>
          <a:ln w="9525">
            <a:noFill/>
            <a:miter lim="800000"/>
            <a:headEnd/>
            <a:tailEnd/>
          </a:ln>
          <a:effectLst/>
        </p:spPr>
      </p:pic>
      <p:pic>
        <p:nvPicPr>
          <p:cNvPr id="102408" name="Picture 8"/>
          <p:cNvPicPr>
            <a:picLocks noChangeAspect="1" noChangeArrowheads="1"/>
          </p:cNvPicPr>
          <p:nvPr/>
        </p:nvPicPr>
        <p:blipFill>
          <a:blip r:embed="rId4"/>
          <a:srcRect l="25293" t="38484" r="39568" b="45117"/>
          <a:stretch>
            <a:fillRect/>
          </a:stretch>
        </p:blipFill>
        <p:spPr bwMode="auto">
          <a:xfrm>
            <a:off x="2786050" y="2077379"/>
            <a:ext cx="3357586" cy="880971"/>
          </a:xfrm>
          <a:prstGeom prst="rect">
            <a:avLst/>
          </a:prstGeom>
          <a:noFill/>
          <a:ln w="9525">
            <a:noFill/>
            <a:miter lim="800000"/>
            <a:headEnd/>
            <a:tailEnd/>
          </a:ln>
          <a:effectLst/>
        </p:spPr>
      </p:pic>
      <p:pic>
        <p:nvPicPr>
          <p:cNvPr id="102409" name="Picture 9"/>
          <p:cNvPicPr>
            <a:picLocks noChangeAspect="1" noChangeArrowheads="1"/>
          </p:cNvPicPr>
          <p:nvPr/>
        </p:nvPicPr>
        <p:blipFill>
          <a:blip r:embed="rId5"/>
          <a:srcRect l="48353" t="57813" r="36823" b="14843"/>
          <a:stretch>
            <a:fillRect/>
          </a:stretch>
        </p:blipFill>
        <p:spPr bwMode="auto">
          <a:xfrm>
            <a:off x="3714744" y="4500570"/>
            <a:ext cx="1571636" cy="1629845"/>
          </a:xfrm>
          <a:prstGeom prst="rect">
            <a:avLst/>
          </a:prstGeom>
          <a:noFill/>
          <a:ln w="9525">
            <a:noFill/>
            <a:miter lim="800000"/>
            <a:headEnd/>
            <a:tailEnd/>
          </a:ln>
          <a:effectLst/>
        </p:spPr>
      </p:pic>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0" name="Picture 7"/>
          <p:cNvPicPr>
            <a:picLocks noChangeAspect="1" noChangeArrowheads="1"/>
          </p:cNvPicPr>
          <p:nvPr/>
        </p:nvPicPr>
        <p:blipFill>
          <a:blip r:embed="rId3"/>
          <a:srcRect l="48363" t="62923" r="36274" b="32422"/>
          <a:stretch>
            <a:fillRect/>
          </a:stretch>
        </p:blipFill>
        <p:spPr bwMode="auto">
          <a:xfrm>
            <a:off x="3929058" y="3321388"/>
            <a:ext cx="1643074" cy="279904"/>
          </a:xfrm>
          <a:prstGeom prst="rect">
            <a:avLst/>
          </a:prstGeom>
          <a:noFill/>
          <a:ln w="9525">
            <a:noFill/>
            <a:miter lim="800000"/>
            <a:headEnd/>
            <a:tailEnd/>
          </a:ln>
          <a:effectLst/>
        </p:spPr>
      </p:pic>
    </p:spTree>
    <p:extLst>
      <p:ext uri="{BB962C8B-B14F-4D97-AF65-F5344CB8AC3E}">
        <p14:creationId xmlns="" xmlns:p14="http://schemas.microsoft.com/office/powerpoint/2010/main" val="231762891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285720" y="26981"/>
            <a:ext cx="8643998" cy="6402415"/>
          </a:xfrm>
          <a:prstGeom prst="rect">
            <a:avLst/>
          </a:prstGeom>
        </p:spPr>
        <p:txBody>
          <a:bodyPr/>
          <a:lstStyle/>
          <a:p>
            <a:pPr algn="r" eaLnBrk="1" hangingPunct="1">
              <a:buFont typeface="Arial" panose="020B0604020202020204" pitchFamily="34" charset="0"/>
              <a:buNone/>
            </a:pPr>
            <a:r>
              <a:rPr lang="es-ES" altLang="es-ES" b="1" i="1" dirty="0" smtClean="0">
                <a:solidFill>
                  <a:schemeClr val="tx1"/>
                </a:solidFill>
                <a:latin typeface="+mj-lt"/>
                <a:cs typeface="Times New Roman" panose="02020603050405020304" pitchFamily="18" charset="0"/>
              </a:rPr>
              <a:t>OBJETIVO GENERAL</a:t>
            </a:r>
            <a:endParaRPr lang="es-ES" altLang="es-ES" sz="1800" dirty="0" smtClean="0">
              <a:solidFill>
                <a:schemeClr val="tx1"/>
              </a:solidFill>
              <a:latin typeface="Times New Roman" panose="02020603050405020304" pitchFamily="18" charset="0"/>
              <a:cs typeface="Times New Roman" panose="02020603050405020304" pitchFamily="18" charset="0"/>
            </a:endParaRPr>
          </a:p>
          <a:p>
            <a:pPr marL="0" indent="0" algn="just" eaLnBrk="1" hangingPunct="1">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	</a:t>
            </a:r>
            <a:r>
              <a:rPr lang="es-ES" altLang="es-ES" sz="1600" dirty="0" smtClean="0">
                <a:solidFill>
                  <a:schemeClr val="tx1"/>
                </a:solidFill>
                <a:latin typeface="+mj-lt"/>
                <a:cs typeface="Times New Roman" panose="02020603050405020304" pitchFamily="18" charset="0"/>
              </a:rPr>
              <a:t>Analizar </a:t>
            </a:r>
            <a:r>
              <a:rPr lang="es-ES" altLang="es-ES" sz="1600" dirty="0">
                <a:solidFill>
                  <a:schemeClr val="tx1"/>
                </a:solidFill>
                <a:latin typeface="+mj-lt"/>
                <a:cs typeface="Times New Roman" panose="02020603050405020304" pitchFamily="18" charset="0"/>
              </a:rPr>
              <a:t>esfuerzos y deformaciones en vigas secundarias de sección </a:t>
            </a:r>
            <a:r>
              <a:rPr lang="es-ES" altLang="es-ES" sz="1600" dirty="0" smtClean="0">
                <a:solidFill>
                  <a:schemeClr val="tx1"/>
                </a:solidFill>
                <a:latin typeface="+mj-lt"/>
                <a:cs typeface="Times New Roman" panose="02020603050405020304" pitchFamily="18" charset="0"/>
              </a:rPr>
              <a:t>armada tipo </a:t>
            </a:r>
            <a:r>
              <a:rPr lang="es-ES" altLang="es-ES" sz="1600" dirty="0">
                <a:solidFill>
                  <a:schemeClr val="tx1"/>
                </a:solidFill>
                <a:latin typeface="+mj-lt"/>
                <a:cs typeface="Times New Roman" panose="02020603050405020304" pitchFamily="18" charset="0"/>
              </a:rPr>
              <a:t>I sometidas a flexión, variando la intermitencia del cordón de soldadura en la unión alma-patín</a:t>
            </a:r>
            <a:r>
              <a:rPr lang="es-ES" altLang="es-ES" sz="1600" dirty="0" smtClean="0">
                <a:solidFill>
                  <a:schemeClr val="tx1"/>
                </a:solidFill>
                <a:latin typeface="+mj-lt"/>
                <a:cs typeface="Times New Roman" panose="02020603050405020304" pitchFamily="18" charset="0"/>
              </a:rPr>
              <a:t>.</a:t>
            </a:r>
            <a:endParaRPr lang="es-ES" altLang="es-ES" sz="1600" dirty="0">
              <a:solidFill>
                <a:schemeClr val="tx1"/>
              </a:solidFill>
              <a:latin typeface="Times New Roman" panose="02020603050405020304" pitchFamily="18" charset="0"/>
              <a:cs typeface="Times New Roman" panose="02020603050405020304" pitchFamily="18" charset="0"/>
            </a:endParaRPr>
          </a:p>
          <a:p>
            <a:pPr algn="r" eaLnBrk="1" hangingPunct="1">
              <a:buFont typeface="Arial" panose="020B0604020202020204" pitchFamily="34" charset="0"/>
              <a:buNone/>
            </a:pPr>
            <a:r>
              <a:rPr lang="es-ES" altLang="es-ES" b="1" i="1" dirty="0">
                <a:solidFill>
                  <a:schemeClr val="tx1"/>
                </a:solidFill>
                <a:latin typeface="+mj-lt"/>
                <a:cs typeface="Times New Roman" panose="02020603050405020304" pitchFamily="18" charset="0"/>
              </a:rPr>
              <a:t>OBJETIVOS ESPECÍFICOS</a:t>
            </a:r>
          </a:p>
          <a:p>
            <a:pPr algn="just" eaLnBrk="1" hangingPunct="1">
              <a:lnSpc>
                <a:spcPct val="150000"/>
              </a:lnSpc>
            </a:pPr>
            <a:r>
              <a:rPr lang="es-ES" altLang="es-ES" sz="1600" dirty="0" smtClean="0">
                <a:solidFill>
                  <a:schemeClr val="tx1"/>
                </a:solidFill>
                <a:latin typeface="+mj-lt"/>
                <a:cs typeface="Times New Roman" panose="02020603050405020304" pitchFamily="18" charset="0"/>
              </a:rPr>
              <a:t>Diseñar </a:t>
            </a:r>
            <a:r>
              <a:rPr lang="es-ES" altLang="es-ES" sz="1600" dirty="0">
                <a:solidFill>
                  <a:schemeClr val="tx1"/>
                </a:solidFill>
                <a:latin typeface="+mj-lt"/>
                <a:cs typeface="Times New Roman" panose="02020603050405020304" pitchFamily="18" charset="0"/>
              </a:rPr>
              <a:t>la viga en base a criterios establecidos en la norma </a:t>
            </a:r>
            <a:r>
              <a:rPr lang="es-ES" altLang="es-ES" sz="1600" dirty="0" smtClean="0">
                <a:solidFill>
                  <a:schemeClr val="tx1"/>
                </a:solidFill>
                <a:latin typeface="+mj-lt"/>
                <a:cs typeface="Times New Roman" panose="02020603050405020304" pitchFamily="18" charset="0"/>
              </a:rPr>
              <a:t>ecuatoriana de la construcción NEC </a:t>
            </a:r>
            <a:r>
              <a:rPr lang="es-ES" altLang="es-ES" sz="1600" dirty="0">
                <a:solidFill>
                  <a:schemeClr val="tx1"/>
                </a:solidFill>
                <a:latin typeface="+mj-lt"/>
                <a:cs typeface="Times New Roman" panose="02020603050405020304" pitchFamily="18" charset="0"/>
              </a:rPr>
              <a:t>– SE – </a:t>
            </a:r>
            <a:r>
              <a:rPr lang="es-ES" altLang="es-ES" sz="1600" dirty="0" smtClean="0">
                <a:solidFill>
                  <a:schemeClr val="tx1"/>
                </a:solidFill>
                <a:latin typeface="+mj-lt"/>
                <a:cs typeface="Times New Roman" panose="02020603050405020304" pitchFamily="18" charset="0"/>
              </a:rPr>
              <a:t>AC. </a:t>
            </a:r>
          </a:p>
          <a:p>
            <a:pPr algn="just" eaLnBrk="1" hangingPunct="1">
              <a:buNone/>
            </a:pPr>
            <a:endParaRPr lang="es-ES" altLang="es-ES" sz="1100" dirty="0">
              <a:solidFill>
                <a:schemeClr val="tx1"/>
              </a:solidFill>
              <a:latin typeface="+mj-lt"/>
              <a:cs typeface="Times New Roman" panose="02020603050405020304" pitchFamily="18" charset="0"/>
            </a:endParaRPr>
          </a:p>
          <a:p>
            <a:pPr algn="just">
              <a:lnSpc>
                <a:spcPct val="150000"/>
              </a:lnSpc>
            </a:pPr>
            <a:r>
              <a:rPr lang="es-ES" altLang="es-ES" sz="1600" dirty="0">
                <a:solidFill>
                  <a:schemeClr val="tx1"/>
                </a:solidFill>
                <a:latin typeface="+mj-lt"/>
                <a:cs typeface="Times New Roman" panose="02020603050405020304" pitchFamily="18" charset="0"/>
              </a:rPr>
              <a:t>Simular el comportamiento de las vigas, mediante un software CAD/CAE para obtener una relación entre la intermitencia de la soldadura y el esfuerzo generado por flexión en la viga</a:t>
            </a:r>
            <a:r>
              <a:rPr lang="es-ES" altLang="es-ES" sz="1600" dirty="0" smtClean="0">
                <a:solidFill>
                  <a:schemeClr val="tx1"/>
                </a:solidFill>
                <a:latin typeface="+mj-lt"/>
                <a:cs typeface="Times New Roman" panose="02020603050405020304" pitchFamily="18" charset="0"/>
              </a:rPr>
              <a:t>.</a:t>
            </a:r>
          </a:p>
          <a:p>
            <a:pPr algn="just">
              <a:buNone/>
            </a:pPr>
            <a:endParaRPr lang="es-ES" altLang="es-ES" sz="1100" dirty="0" smtClean="0">
              <a:solidFill>
                <a:schemeClr val="tx1"/>
              </a:solidFill>
              <a:latin typeface="+mj-lt"/>
              <a:cs typeface="Times New Roman" panose="02020603050405020304" pitchFamily="18" charset="0"/>
            </a:endParaRPr>
          </a:p>
          <a:p>
            <a:pPr algn="just">
              <a:lnSpc>
                <a:spcPct val="150000"/>
              </a:lnSpc>
            </a:pPr>
            <a:r>
              <a:rPr lang="es-ES" altLang="es-ES" sz="1600" dirty="0">
                <a:solidFill>
                  <a:schemeClr val="tx1"/>
                </a:solidFill>
                <a:latin typeface="+mj-lt"/>
                <a:cs typeface="Times New Roman" panose="02020603050405020304" pitchFamily="18" charset="0"/>
              </a:rPr>
              <a:t>Construir las vigas propuestas en el diseño y realizar los ensayos mecánicos pertinentes, para validar la relación obtenida en el análisis computacional</a:t>
            </a:r>
            <a:r>
              <a:rPr lang="es-ES" altLang="es-ES" sz="1600" dirty="0" smtClean="0">
                <a:solidFill>
                  <a:schemeClr val="tx1"/>
                </a:solidFill>
                <a:latin typeface="+mj-lt"/>
                <a:cs typeface="Times New Roman" panose="02020603050405020304" pitchFamily="18" charset="0"/>
              </a:rPr>
              <a:t>.</a:t>
            </a:r>
          </a:p>
          <a:p>
            <a:pPr algn="just">
              <a:buNone/>
            </a:pPr>
            <a:endParaRPr lang="es-ES" altLang="es-ES" sz="1100" dirty="0" smtClean="0">
              <a:solidFill>
                <a:schemeClr val="tx1"/>
              </a:solidFill>
              <a:latin typeface="+mj-lt"/>
              <a:cs typeface="Times New Roman" panose="02020603050405020304" pitchFamily="18" charset="0"/>
            </a:endParaRPr>
          </a:p>
          <a:p>
            <a:pPr algn="just">
              <a:lnSpc>
                <a:spcPct val="150000"/>
              </a:lnSpc>
            </a:pPr>
            <a:r>
              <a:rPr lang="es-ES" altLang="es-ES" sz="1600" dirty="0">
                <a:solidFill>
                  <a:schemeClr val="tx1"/>
                </a:solidFill>
                <a:latin typeface="+mj-lt"/>
                <a:cs typeface="Times New Roman" panose="02020603050405020304" pitchFamily="18" charset="0"/>
              </a:rPr>
              <a:t>Realizar un análisis económico comparativo entre el uso de cordones de soldadura intermitente en lugar de cordones de soldadura continuos en la construcción de vigas secundarias</a:t>
            </a:r>
            <a:r>
              <a:rPr lang="es-ES" altLang="es-ES" sz="1800" dirty="0" smtClean="0">
                <a:solidFill>
                  <a:schemeClr val="tx1"/>
                </a:solidFill>
                <a:latin typeface="+mj-lt"/>
                <a:cs typeface="Times New Roman" panose="02020603050405020304" pitchFamily="18" charset="0"/>
              </a:rPr>
              <a:t>.</a:t>
            </a:r>
          </a:p>
          <a:p>
            <a:pPr marL="0" indent="0" algn="just">
              <a:lnSpc>
                <a:spcPct val="150000"/>
              </a:lnSpc>
              <a:buNone/>
            </a:pPr>
            <a:r>
              <a:rPr lang="es-ES" altLang="es-ES" sz="1800" dirty="0" smtClean="0">
                <a:solidFill>
                  <a:schemeClr val="tx1"/>
                </a:solidFill>
                <a:latin typeface="+mj-lt"/>
                <a:cs typeface="Times New Roman" panose="02020603050405020304" pitchFamily="18" charset="0"/>
              </a:rPr>
              <a:t> </a:t>
            </a: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p>
          <a:p>
            <a:pPr eaLnBrk="1" hangingPunct="1">
              <a:buFont typeface="Arial" panose="020B0604020202020204" pitchFamily="34" charset="0"/>
              <a:buNone/>
            </a:pPr>
            <a:endParaRPr lang="es-ES" altLang="es-ES" sz="2000" dirty="0"/>
          </a:p>
        </p:txBody>
      </p:sp>
    </p:spTree>
    <p:extLst>
      <p:ext uri="{BB962C8B-B14F-4D97-AF65-F5344CB8AC3E}">
        <p14:creationId xmlns="" xmlns:p14="http://schemas.microsoft.com/office/powerpoint/2010/main" val="121554917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sz="1600" b="1" dirty="0" smtClean="0">
                <a:latin typeface="+mj-lt"/>
                <a:cs typeface="Times New Roman" panose="02020603050405020304" pitchFamily="18" charset="0"/>
              </a:rPr>
              <a:t>LONGITUD MÍNIMA DEL CORDÓN</a:t>
            </a:r>
          </a:p>
          <a:p>
            <a:pPr algn="just">
              <a:lnSpc>
                <a:spcPct val="150000"/>
              </a:lnSpc>
              <a:spcBef>
                <a:spcPct val="20000"/>
              </a:spcBef>
            </a:pPr>
            <a:r>
              <a:rPr lang="es-EC" dirty="0" smtClean="0"/>
              <a:t>Para obtener la longitud mínima del cordón se utilizara la fórmula J4.3 de la especificación  AISC 360-10:</a:t>
            </a:r>
          </a:p>
          <a:p>
            <a:pPr algn="just">
              <a:lnSpc>
                <a:spcPct val="150000"/>
              </a:lnSpc>
              <a:spcBef>
                <a:spcPct val="20000"/>
              </a:spcBef>
            </a:pPr>
            <a:endParaRPr lang="es-EC" dirty="0" smtClean="0"/>
          </a:p>
          <a:p>
            <a:pPr algn="just">
              <a:lnSpc>
                <a:spcPct val="150000"/>
              </a:lnSpc>
              <a:spcBef>
                <a:spcPct val="20000"/>
              </a:spcBef>
            </a:pPr>
            <a:endParaRPr lang="es-EC" dirty="0" smtClean="0"/>
          </a:p>
          <a:p>
            <a:pPr algn="just">
              <a:lnSpc>
                <a:spcPct val="150000"/>
              </a:lnSpc>
              <a:spcBef>
                <a:spcPct val="20000"/>
              </a:spcBef>
            </a:pPr>
            <a:endParaRPr lang="es-EC" dirty="0" smtClean="0"/>
          </a:p>
          <a:p>
            <a:pPr algn="just">
              <a:lnSpc>
                <a:spcPct val="150000"/>
              </a:lnSpc>
              <a:spcBef>
                <a:spcPct val="20000"/>
              </a:spcBef>
            </a:pPr>
            <a:endParaRPr lang="es-EC" dirty="0" smtClean="0"/>
          </a:p>
          <a:p>
            <a:pPr algn="just">
              <a:lnSpc>
                <a:spcPct val="150000"/>
              </a:lnSpc>
              <a:spcBef>
                <a:spcPct val="20000"/>
              </a:spcBef>
            </a:pPr>
            <a:endParaRPr lang="es-EC" dirty="0" smtClean="0"/>
          </a:p>
          <a:p>
            <a:pPr algn="just">
              <a:lnSpc>
                <a:spcPct val="150000"/>
              </a:lnSpc>
              <a:spcBef>
                <a:spcPct val="20000"/>
              </a:spcBef>
            </a:pPr>
            <a:endParaRPr lang="es-EC" dirty="0" smtClean="0"/>
          </a:p>
          <a:p>
            <a:pPr algn="just">
              <a:lnSpc>
                <a:spcPct val="150000"/>
              </a:lnSpc>
              <a:spcBef>
                <a:spcPct val="20000"/>
              </a:spcBef>
            </a:pPr>
            <a:r>
              <a:rPr lang="es-EC" dirty="0" smtClean="0"/>
              <a:t>Esta es la longitud total mínima que deberían sumar todos los cordones de soldadura en una sola unión alma patín para soportar los esfuerzos a los que se encuentra sometida la viga. </a:t>
            </a:r>
          </a:p>
          <a:p>
            <a:pPr algn="just">
              <a:lnSpc>
                <a:spcPct val="150000"/>
              </a:lnSpc>
              <a:spcBef>
                <a:spcPct val="20000"/>
              </a:spcBef>
            </a:pPr>
            <a:endParaRPr lang="es-EC" dirty="0" smtClean="0"/>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
        <p:nvSpPr>
          <p:cNvPr id="10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240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75106" name="Picture 2"/>
          <p:cNvPicPr>
            <a:picLocks noChangeAspect="1" noChangeArrowheads="1"/>
          </p:cNvPicPr>
          <p:nvPr/>
        </p:nvPicPr>
        <p:blipFill>
          <a:blip r:embed="rId3"/>
          <a:srcRect l="53258" t="50781" r="28074" b="44336"/>
          <a:stretch>
            <a:fillRect/>
          </a:stretch>
        </p:blipFill>
        <p:spPr bwMode="auto">
          <a:xfrm>
            <a:off x="2285983" y="1785926"/>
            <a:ext cx="3143273" cy="462246"/>
          </a:xfrm>
          <a:prstGeom prst="rect">
            <a:avLst/>
          </a:prstGeom>
          <a:noFill/>
          <a:ln w="9525">
            <a:noFill/>
            <a:miter lim="800000"/>
            <a:headEnd/>
            <a:tailEnd/>
          </a:ln>
          <a:effectLst/>
        </p:spPr>
      </p:pic>
      <p:pic>
        <p:nvPicPr>
          <p:cNvPr id="175107" name="Picture 3"/>
          <p:cNvPicPr>
            <a:picLocks noChangeAspect="1" noChangeArrowheads="1"/>
          </p:cNvPicPr>
          <p:nvPr/>
        </p:nvPicPr>
        <p:blipFill>
          <a:blip r:embed="rId4"/>
          <a:srcRect l="40117" t="36328" r="14861" b="45117"/>
          <a:stretch>
            <a:fillRect/>
          </a:stretch>
        </p:blipFill>
        <p:spPr bwMode="auto">
          <a:xfrm>
            <a:off x="500034" y="2285992"/>
            <a:ext cx="5857884" cy="1357322"/>
          </a:xfrm>
          <a:prstGeom prst="rect">
            <a:avLst/>
          </a:prstGeom>
          <a:noFill/>
          <a:ln w="9525">
            <a:noFill/>
            <a:miter lim="800000"/>
            <a:headEnd/>
            <a:tailEnd/>
          </a:ln>
          <a:effectLst/>
        </p:spPr>
      </p:pic>
      <p:pic>
        <p:nvPicPr>
          <p:cNvPr id="175108" name="Picture 4"/>
          <p:cNvPicPr>
            <a:picLocks noChangeAspect="1" noChangeArrowheads="1"/>
          </p:cNvPicPr>
          <p:nvPr/>
        </p:nvPicPr>
        <p:blipFill>
          <a:blip r:embed="rId5"/>
          <a:srcRect l="50513" t="52734" r="25329" b="39453"/>
          <a:stretch>
            <a:fillRect/>
          </a:stretch>
        </p:blipFill>
        <p:spPr bwMode="auto">
          <a:xfrm>
            <a:off x="2357422" y="3714752"/>
            <a:ext cx="3357586" cy="610470"/>
          </a:xfrm>
          <a:prstGeom prst="rect">
            <a:avLst/>
          </a:prstGeom>
          <a:noFill/>
          <a:ln w="9525">
            <a:noFill/>
            <a:miter lim="800000"/>
            <a:headEnd/>
            <a:tailEnd/>
          </a:ln>
          <a:effectLst/>
        </p:spPr>
      </p:pic>
    </p:spTree>
    <p:extLst>
      <p:ext uri="{BB962C8B-B14F-4D97-AF65-F5344CB8AC3E}">
        <p14:creationId xmlns="" xmlns:p14="http://schemas.microsoft.com/office/powerpoint/2010/main" val="231762891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INTERMITENCIA DE LOS CORDONES</a:t>
            </a:r>
          </a:p>
          <a:p>
            <a:pPr algn="just">
              <a:lnSpc>
                <a:spcPct val="150000"/>
              </a:lnSpc>
              <a:spcBef>
                <a:spcPct val="20000"/>
              </a:spcBef>
            </a:pPr>
            <a:r>
              <a:rPr lang="es-EC" sz="1600" dirty="0" smtClean="0"/>
              <a:t>Según lo establecido en el código AWS D1.1, sección 2.12.2.2  se definió el espacio máximo entre cordones de soldadura como:</a:t>
            </a:r>
          </a:p>
          <a:p>
            <a:pPr algn="just">
              <a:spcBef>
                <a:spcPct val="20000"/>
              </a:spcBef>
            </a:pPr>
            <a:endParaRPr lang="es-EC" altLang="es-ES" b="1" dirty="0" smtClean="0">
              <a:latin typeface="+mj-lt"/>
              <a:cs typeface="Times New Roman" panose="02020603050405020304" pitchFamily="18" charset="0"/>
            </a:endParaRPr>
          </a:p>
          <a:p>
            <a:pPr>
              <a:spcBef>
                <a:spcPct val="20000"/>
              </a:spcBef>
            </a:pPr>
            <a:endParaRPr lang="es-EC" dirty="0" smtClean="0"/>
          </a:p>
          <a:p>
            <a:pPr algn="just">
              <a:lnSpc>
                <a:spcPct val="150000"/>
              </a:lnSpc>
              <a:spcBef>
                <a:spcPct val="20000"/>
              </a:spcBef>
            </a:pPr>
            <a:r>
              <a:rPr lang="es-EC" sz="1600" dirty="0" smtClean="0"/>
              <a:t>La unión alma-patín empezará y terminará con cordón de soldadura, de esta manera se puede calcular la longitud del cordón, usando la ecuación:</a:t>
            </a: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
        <p:nvSpPr>
          <p:cNvPr id="10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240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52226" name="Picture 2"/>
          <p:cNvPicPr>
            <a:picLocks noChangeAspect="1" noChangeArrowheads="1"/>
          </p:cNvPicPr>
          <p:nvPr/>
        </p:nvPicPr>
        <p:blipFill>
          <a:blip r:embed="rId3"/>
          <a:srcRect l="28550" t="64453" r="15995" b="31641"/>
          <a:stretch>
            <a:fillRect/>
          </a:stretch>
        </p:blipFill>
        <p:spPr bwMode="auto">
          <a:xfrm>
            <a:off x="1000100" y="1785926"/>
            <a:ext cx="7215238" cy="285752"/>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a:srcRect l="48353" t="31445" r="36273" b="60743"/>
          <a:stretch>
            <a:fillRect/>
          </a:stretch>
        </p:blipFill>
        <p:spPr bwMode="auto">
          <a:xfrm>
            <a:off x="1714480" y="3418795"/>
            <a:ext cx="1785950" cy="510271"/>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l="25293" t="46094" r="44509" b="39258"/>
          <a:stretch>
            <a:fillRect/>
          </a:stretch>
        </p:blipFill>
        <p:spPr bwMode="auto">
          <a:xfrm>
            <a:off x="4000496" y="3266641"/>
            <a:ext cx="3214710" cy="876739"/>
          </a:xfrm>
          <a:prstGeom prst="rect">
            <a:avLst/>
          </a:prstGeom>
          <a:noFill/>
          <a:ln w="9525">
            <a:noFill/>
            <a:miter lim="800000"/>
            <a:headEnd/>
            <a:tailEnd/>
          </a:ln>
          <a:effectLst/>
        </p:spPr>
      </p:pic>
      <p:pic>
        <p:nvPicPr>
          <p:cNvPr id="11" name="10 Imagen"/>
          <p:cNvPicPr/>
          <p:nvPr/>
        </p:nvPicPr>
        <p:blipFill>
          <a:blip r:embed="rId5"/>
          <a:srcRect l="1277" t="6857" r="1624" b="7998"/>
          <a:stretch>
            <a:fillRect/>
          </a:stretch>
        </p:blipFill>
        <p:spPr bwMode="auto">
          <a:xfrm>
            <a:off x="857224" y="4214818"/>
            <a:ext cx="7286676" cy="1714512"/>
          </a:xfrm>
          <a:prstGeom prst="rect">
            <a:avLst/>
          </a:prstGeom>
          <a:noFill/>
          <a:ln w="9525">
            <a:noFill/>
            <a:miter lim="800000"/>
            <a:headEnd/>
            <a:tailEnd/>
          </a:ln>
        </p:spPr>
      </p:pic>
    </p:spTree>
    <p:extLst>
      <p:ext uri="{BB962C8B-B14F-4D97-AF65-F5344CB8AC3E}">
        <p14:creationId xmlns="" xmlns:p14="http://schemas.microsoft.com/office/powerpoint/2010/main" val="231762891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INTERMITENCIA DE LOS CORDONES</a:t>
            </a: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3250" name="Picture 2"/>
          <p:cNvPicPr>
            <a:picLocks noChangeAspect="1" noChangeArrowheads="1"/>
          </p:cNvPicPr>
          <p:nvPr/>
        </p:nvPicPr>
        <p:blipFill>
          <a:blip r:embed="rId2"/>
          <a:srcRect l="6589" t="25391" r="68704" b="13085"/>
          <a:stretch>
            <a:fillRect/>
          </a:stretch>
        </p:blipFill>
        <p:spPr bwMode="auto">
          <a:xfrm>
            <a:off x="632705" y="928670"/>
            <a:ext cx="3724981" cy="5214974"/>
          </a:xfrm>
          <a:prstGeom prst="rect">
            <a:avLst/>
          </a:prstGeom>
          <a:noFill/>
          <a:ln w="9525">
            <a:noFill/>
            <a:miter lim="800000"/>
            <a:headEnd/>
            <a:tailEnd/>
          </a:ln>
          <a:effectLst/>
        </p:spPr>
      </p:pic>
      <p:sp>
        <p:nvSpPr>
          <p:cNvPr id="6" name="5 CuadroTexto"/>
          <p:cNvSpPr txBox="1"/>
          <p:nvPr/>
        </p:nvSpPr>
        <p:spPr>
          <a:xfrm>
            <a:off x="4500562" y="1857364"/>
            <a:ext cx="4071966" cy="3416320"/>
          </a:xfrm>
          <a:prstGeom prst="rect">
            <a:avLst/>
          </a:prstGeom>
          <a:noFill/>
        </p:spPr>
        <p:txBody>
          <a:bodyPr wrap="square" rtlCol="0">
            <a:spAutoFit/>
          </a:bodyPr>
          <a:lstStyle/>
          <a:p>
            <a:pPr algn="just">
              <a:lnSpc>
                <a:spcPct val="150000"/>
              </a:lnSpc>
            </a:pPr>
            <a:r>
              <a:rPr lang="es-EC" dirty="0" smtClean="0"/>
              <a:t>En la tabla se presenta los datos de los 21 casos  que se simularon.</a:t>
            </a:r>
          </a:p>
          <a:p>
            <a:pPr algn="just">
              <a:lnSpc>
                <a:spcPct val="150000"/>
              </a:lnSpc>
            </a:pPr>
            <a:endParaRPr lang="es-EC" dirty="0" smtClean="0"/>
          </a:p>
          <a:p>
            <a:pPr algn="just">
              <a:lnSpc>
                <a:spcPct val="150000"/>
              </a:lnSpc>
            </a:pPr>
            <a:r>
              <a:rPr lang="es-EC" dirty="0" smtClean="0"/>
              <a:t>No se puede iterar con más número de espacios ya que la longitud del cordón sería menor a 38 milímetros  y no cumpliría con la longitud mínima estipulada en el código AWS D1.1.</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DISEÑO</a:t>
            </a:r>
          </a:p>
          <a:p>
            <a:pPr marL="342900" lvl="0" indent="-342900">
              <a:spcBef>
                <a:spcPct val="20000"/>
              </a:spcBef>
              <a:buFont typeface="Arial" pitchFamily="34" charset="0"/>
              <a:buChar char="•"/>
            </a:pPr>
            <a:r>
              <a:rPr lang="es-EC" altLang="es-ES" sz="1600" b="1" dirty="0" smtClean="0">
                <a:latin typeface="+mj-lt"/>
                <a:cs typeface="Times New Roman" panose="02020603050405020304" pitchFamily="18" charset="0"/>
              </a:rPr>
              <a:t>CASOS A EXPERIMENTAR</a:t>
            </a:r>
          </a:p>
          <a:p>
            <a:pPr lvl="0">
              <a:lnSpc>
                <a:spcPct val="150000"/>
              </a:lnSpc>
              <a:spcBef>
                <a:spcPct val="20000"/>
              </a:spcBef>
            </a:pPr>
            <a:r>
              <a:rPr lang="es-EC" altLang="es-ES" sz="1600" dirty="0" smtClean="0">
                <a:latin typeface="+mj-lt"/>
                <a:cs typeface="Times New Roman" panose="02020603050405020304" pitchFamily="18" charset="0"/>
              </a:rPr>
              <a:t>En la elección de cada caso se tomó en cuenta la relación entre la longitud del cordón y  el espacio entre soldaduras. </a:t>
            </a:r>
          </a:p>
          <a:p>
            <a:pPr marL="342900" lvl="0" indent="-342900">
              <a:spcBef>
                <a:spcPct val="20000"/>
              </a:spcBef>
              <a:buFont typeface="Arial" pitchFamily="34" charset="0"/>
              <a:buChar char="•"/>
            </a:pPr>
            <a:endParaRPr lang="es-EC" altLang="es-ES" sz="160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b="1" dirty="0" smtClean="0">
              <a:latin typeface="+mj-lt"/>
              <a:cs typeface="Times New Roman" panose="02020603050405020304" pitchFamily="18" charset="0"/>
            </a:endParaRPr>
          </a:p>
          <a:p>
            <a:pPr marL="342900" lvl="0" indent="-342900">
              <a:spcBef>
                <a:spcPct val="20000"/>
              </a:spcBef>
            </a:pPr>
            <a:endParaRPr lang="es-EC" altLang="es-ES" sz="1600" b="1" dirty="0" smtClean="0">
              <a:latin typeface="+mj-lt"/>
              <a:cs typeface="Times New Roman" panose="02020603050405020304" pitchFamily="18" charset="0"/>
            </a:endParaRPr>
          </a:p>
          <a:p>
            <a:pPr marL="342900" indent="-342900">
              <a:lnSpc>
                <a:spcPct val="150000"/>
              </a:lnSpc>
              <a:spcBef>
                <a:spcPct val="20000"/>
              </a:spcBef>
            </a:pPr>
            <a:r>
              <a:rPr lang="es-EC" altLang="es-ES" sz="1600" b="1" i="1" u="sng" dirty="0" smtClean="0"/>
              <a:t>VARIABLES A MEDIR</a:t>
            </a:r>
          </a:p>
          <a:p>
            <a:pPr lvl="1">
              <a:lnSpc>
                <a:spcPct val="150000"/>
              </a:lnSpc>
              <a:buFont typeface="Wingdings" pitchFamily="2" charset="2"/>
              <a:buChar char="§"/>
            </a:pPr>
            <a:r>
              <a:rPr lang="es-EC" sz="1600" dirty="0" smtClean="0"/>
              <a:t>Deflexión máxima.</a:t>
            </a:r>
          </a:p>
          <a:p>
            <a:pPr lvl="1">
              <a:lnSpc>
                <a:spcPct val="150000"/>
              </a:lnSpc>
              <a:buFont typeface="Wingdings" pitchFamily="2" charset="2"/>
              <a:buChar char="§"/>
            </a:pPr>
            <a:r>
              <a:rPr lang="es-EC" sz="1600" dirty="0" smtClean="0"/>
              <a:t>Deformación unitaria.</a:t>
            </a:r>
          </a:p>
          <a:p>
            <a:pPr lvl="1">
              <a:lnSpc>
                <a:spcPct val="150000"/>
              </a:lnSpc>
              <a:buFont typeface="Wingdings" pitchFamily="2" charset="2"/>
              <a:buChar char="§"/>
            </a:pPr>
            <a:r>
              <a:rPr lang="es-EC" sz="1600" dirty="0" smtClean="0"/>
              <a:t>Desplazamientos laterales de la viga respecto a los apoyos laterales.</a:t>
            </a:r>
            <a:endParaRPr lang="es-EC" altLang="es-ES" sz="1600" b="1" dirty="0" smtClean="0">
              <a:cs typeface="Times New Roman" panose="02020603050405020304" pitchFamily="18" charset="0"/>
            </a:endParaRPr>
          </a:p>
          <a:p>
            <a:pPr marL="342900" indent="-342900">
              <a:lnSpc>
                <a:spcPct val="150000"/>
              </a:lnSpc>
              <a:spcBef>
                <a:spcPct val="20000"/>
              </a:spcBef>
            </a:pPr>
            <a:r>
              <a:rPr lang="es-EC" altLang="es-ES" sz="1600" b="1" i="1" u="sng" dirty="0" smtClean="0"/>
              <a:t>VARIABLES A CONTROLAR</a:t>
            </a:r>
          </a:p>
          <a:p>
            <a:pPr lvl="1">
              <a:lnSpc>
                <a:spcPct val="150000"/>
              </a:lnSpc>
              <a:buFont typeface="Wingdings" pitchFamily="2" charset="2"/>
              <a:buChar char="§"/>
            </a:pPr>
            <a:r>
              <a:rPr lang="es-EC" sz="1600" dirty="0" smtClean="0"/>
              <a:t>Carga descentrada.</a:t>
            </a:r>
          </a:p>
          <a:p>
            <a:pPr lvl="1">
              <a:lnSpc>
                <a:spcPct val="150000"/>
              </a:lnSpc>
              <a:buFont typeface="Wingdings" pitchFamily="2" charset="2"/>
              <a:buChar char="§"/>
            </a:pPr>
            <a:r>
              <a:rPr lang="es-EC" sz="1600" dirty="0" smtClean="0"/>
              <a:t>Distancia entre apoyos.</a:t>
            </a:r>
          </a:p>
          <a:p>
            <a:pPr lvl="1">
              <a:lnSpc>
                <a:spcPct val="150000"/>
              </a:lnSpc>
              <a:buFont typeface="Wingdings" pitchFamily="2" charset="2"/>
              <a:buChar char="§"/>
            </a:pPr>
            <a:r>
              <a:rPr lang="es-EC" sz="1600" dirty="0" smtClean="0"/>
              <a:t>Defectos geométricos en la viga.</a:t>
            </a:r>
          </a:p>
          <a:p>
            <a:pPr lvl="1">
              <a:lnSpc>
                <a:spcPct val="150000"/>
              </a:lnSpc>
              <a:buFont typeface="Wingdings" pitchFamily="2" charset="2"/>
              <a:buChar char="§"/>
            </a:pPr>
            <a:r>
              <a:rPr lang="es-EC" sz="1600" dirty="0" smtClean="0"/>
              <a:t>Defectos en la soldadura.</a:t>
            </a: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4274" name="Picture 2"/>
          <p:cNvPicPr>
            <a:picLocks noChangeAspect="1" noChangeArrowheads="1"/>
          </p:cNvPicPr>
          <p:nvPr/>
        </p:nvPicPr>
        <p:blipFill>
          <a:blip r:embed="rId2"/>
          <a:srcRect l="31296" t="54567" r="25878" b="24804"/>
          <a:stretch>
            <a:fillRect/>
          </a:stretch>
        </p:blipFill>
        <p:spPr bwMode="auto">
          <a:xfrm>
            <a:off x="2357422" y="1571612"/>
            <a:ext cx="4637922" cy="125602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sz="8800" dirty="0" smtClean="0">
                <a:solidFill>
                  <a:schemeClr val="tx1"/>
                </a:solidFill>
              </a:rPr>
              <a:t>SIMULACIÓN</a:t>
            </a:r>
            <a:endParaRPr lang="es-EC" sz="8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p>
          <a:p>
            <a:pPr marL="342900" indent="-342900" algn="ctr">
              <a:spcBef>
                <a:spcPct val="20000"/>
              </a:spcBef>
            </a:pPr>
            <a:r>
              <a:rPr lang="es-EC" altLang="es-ES" sz="2000" b="1" dirty="0" smtClean="0">
                <a:cs typeface="Times New Roman" panose="02020603050405020304" pitchFamily="18" charset="0"/>
              </a:rPr>
              <a:t>EJEMPLO SIMULACIÓN DE LA VIGA 3</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r>
              <a:rPr lang="es-EC" altLang="es-ES" sz="1600" b="1" dirty="0" smtClean="0">
                <a:latin typeface="+mj-lt"/>
                <a:cs typeface="Times New Roman" panose="02020603050405020304" pitchFamily="18" charset="0"/>
              </a:rPr>
              <a:t>PROPIEDADES MECÁNICAS DE LOS MATERIALES</a:t>
            </a:r>
            <a:r>
              <a:rPr lang="es-EC" altLang="es-ES" b="1" dirty="0" smtClean="0">
                <a:latin typeface="+mj-lt"/>
                <a:cs typeface="Times New Roman" panose="02020603050405020304" pitchFamily="18" charset="0"/>
              </a:rPr>
              <a:t> </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5298" name="Picture 2"/>
          <p:cNvPicPr>
            <a:picLocks noChangeAspect="1" noChangeArrowheads="1"/>
          </p:cNvPicPr>
          <p:nvPr/>
        </p:nvPicPr>
        <p:blipFill>
          <a:blip r:embed="rId2"/>
          <a:srcRect l="36041" t="44576" r="30545" b="38443"/>
          <a:stretch>
            <a:fillRect/>
          </a:stretch>
        </p:blipFill>
        <p:spPr bwMode="auto">
          <a:xfrm>
            <a:off x="857224" y="3000372"/>
            <a:ext cx="4410000" cy="12600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3"/>
          <a:srcRect l="35493" t="70540" r="30234" b="12837"/>
          <a:stretch>
            <a:fillRect/>
          </a:stretch>
        </p:blipFill>
        <p:spPr bwMode="auto">
          <a:xfrm>
            <a:off x="808701" y="4714884"/>
            <a:ext cx="4620555" cy="1260000"/>
          </a:xfrm>
          <a:prstGeom prst="rect">
            <a:avLst/>
          </a:prstGeom>
          <a:noFill/>
          <a:ln w="9525">
            <a:noFill/>
            <a:miter lim="800000"/>
            <a:headEnd/>
            <a:tailEnd/>
          </a:ln>
          <a:effectLst/>
        </p:spPr>
      </p:pic>
      <p:pic>
        <p:nvPicPr>
          <p:cNvPr id="5" name="4 Imagen"/>
          <p:cNvPicPr/>
          <p:nvPr/>
        </p:nvPicPr>
        <p:blipFill>
          <a:blip r:embed="rId4"/>
          <a:srcRect r="44341" b="1063"/>
          <a:stretch>
            <a:fillRect/>
          </a:stretch>
        </p:blipFill>
        <p:spPr bwMode="auto">
          <a:xfrm>
            <a:off x="6072198" y="2786058"/>
            <a:ext cx="2500330" cy="1571636"/>
          </a:xfrm>
          <a:prstGeom prst="rect">
            <a:avLst/>
          </a:prstGeom>
          <a:noFill/>
          <a:ln w="9525">
            <a:noFill/>
            <a:miter lim="800000"/>
            <a:headEnd/>
            <a:tailEnd/>
          </a:ln>
        </p:spPr>
      </p:pic>
      <p:pic>
        <p:nvPicPr>
          <p:cNvPr id="6" name="5 Imagen"/>
          <p:cNvPicPr/>
          <p:nvPr/>
        </p:nvPicPr>
        <p:blipFill>
          <a:blip r:embed="rId5"/>
          <a:srcRect t="1098" r="42951"/>
          <a:stretch>
            <a:fillRect/>
          </a:stretch>
        </p:blipFill>
        <p:spPr bwMode="auto">
          <a:xfrm>
            <a:off x="6072198" y="4572008"/>
            <a:ext cx="2571768" cy="1521044"/>
          </a:xfrm>
          <a:prstGeom prst="rect">
            <a:avLst/>
          </a:prstGeom>
          <a:noFill/>
          <a:ln w="9525">
            <a:noFill/>
            <a:miter lim="800000"/>
            <a:headEnd/>
            <a:tailEnd/>
          </a:ln>
        </p:spPr>
      </p:pic>
      <p:pic>
        <p:nvPicPr>
          <p:cNvPr id="7" name="6 Imagen"/>
          <p:cNvPicPr/>
          <p:nvPr/>
        </p:nvPicPr>
        <p:blipFill>
          <a:blip r:embed="rId6"/>
          <a:srcRect l="16819" t="4435"/>
          <a:stretch>
            <a:fillRect/>
          </a:stretch>
        </p:blipFill>
        <p:spPr bwMode="auto">
          <a:xfrm>
            <a:off x="1928794" y="928670"/>
            <a:ext cx="5000660" cy="164307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CONDICIONES DE CARGA Y APOYOS</a:t>
            </a: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6" name="5 Imagen"/>
          <p:cNvPicPr/>
          <p:nvPr/>
        </p:nvPicPr>
        <p:blipFill>
          <a:blip r:embed="rId2"/>
          <a:srcRect t="12500" b="17857"/>
          <a:stretch>
            <a:fillRect/>
          </a:stretch>
        </p:blipFill>
        <p:spPr bwMode="auto">
          <a:xfrm>
            <a:off x="500034" y="1214422"/>
            <a:ext cx="8001056" cy="44291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285720" y="-214338"/>
            <a:ext cx="8572560" cy="5357850"/>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es-EC" altLang="es-ES" b="1" dirty="0" smtClean="0">
              <a:latin typeface="+mj-lt"/>
              <a:cs typeface="Times New Roman" panose="02020603050405020304" pitchFamily="18" charset="0"/>
            </a:endParaRPr>
          </a:p>
          <a:p>
            <a:pPr marL="342900" lvl="0" indent="-342900" algn="r">
              <a:spcBef>
                <a:spcPct val="20000"/>
              </a:spcBef>
            </a:pPr>
            <a:r>
              <a:rPr lang="es-EC" altLang="es-ES" sz="2800" b="1" i="1" kern="0" dirty="0" smtClean="0">
                <a:latin typeface="+mn-lt"/>
                <a:cs typeface="Times New Roman" panose="02020603050405020304" pitchFamily="18" charset="0"/>
              </a:rPr>
              <a:t>SIMULACIÓN</a:t>
            </a:r>
          </a:p>
          <a:p>
            <a:pPr marL="342900" lvl="0" indent="-342900">
              <a:spcBef>
                <a:spcPct val="20000"/>
              </a:spcBef>
              <a:buFont typeface="Arial" pitchFamily="34" charset="0"/>
              <a:buChar char="•"/>
            </a:pPr>
            <a:r>
              <a:rPr lang="es-EC" altLang="es-ES" b="1" dirty="0" smtClean="0"/>
              <a:t>CONVERGENCIA DE MALLA</a:t>
            </a:r>
            <a:endParaRPr lang="es-EC" altLang="es-ES" b="1" dirty="0" smtClean="0">
              <a:latin typeface="+mj-lt"/>
              <a:cs typeface="Times New Roman" panose="02020603050405020304" pitchFamily="18" charset="0"/>
            </a:endParaRPr>
          </a:p>
          <a:p>
            <a:pPr algn="just">
              <a:lnSpc>
                <a:spcPct val="150000"/>
              </a:lnSpc>
            </a:pPr>
            <a:r>
              <a:rPr lang="es-EC" sz="1600" dirty="0" smtClean="0"/>
              <a:t>Los criterios de convergencia no permiten conocer el error, sólo garantizar la tendencia hacia una solución mejor, es decir, al refinar la malla la solución tiende a ser exacta.</a:t>
            </a: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graphicFrame>
        <p:nvGraphicFramePr>
          <p:cNvPr id="7" name="1 Gráfico"/>
          <p:cNvGraphicFramePr/>
          <p:nvPr/>
        </p:nvGraphicFramePr>
        <p:xfrm>
          <a:off x="809723" y="1727479"/>
          <a:ext cx="6900888" cy="43719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p>
          <a:p>
            <a:pPr marL="342900" lvl="0" indent="-342900">
              <a:spcBef>
                <a:spcPct val="20000"/>
              </a:spcBef>
              <a:buFont typeface="Arial" pitchFamily="34" charset="0"/>
              <a:buChar char="•"/>
            </a:pPr>
            <a:r>
              <a:rPr lang="es-EC" altLang="es-ES" b="1" dirty="0" smtClean="0"/>
              <a:t>MALLADO</a:t>
            </a: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2226" name="Picture 2"/>
          <p:cNvPicPr>
            <a:picLocks noChangeAspect="1" noChangeArrowheads="1"/>
          </p:cNvPicPr>
          <p:nvPr/>
        </p:nvPicPr>
        <p:blipFill>
          <a:blip r:embed="rId2"/>
          <a:srcRect/>
          <a:stretch>
            <a:fillRect/>
          </a:stretch>
        </p:blipFill>
        <p:spPr bwMode="auto">
          <a:xfrm>
            <a:off x="785786" y="1000108"/>
            <a:ext cx="7858150" cy="4371364"/>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83865" t="1668" r="1939" b="78973"/>
          <a:stretch>
            <a:fillRect/>
          </a:stretch>
        </p:blipFill>
        <p:spPr bwMode="auto">
          <a:xfrm>
            <a:off x="5715008" y="3143248"/>
            <a:ext cx="2928958" cy="222196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RESULTADOS DE SIMULACIÓN VIGA 3</a:t>
            </a:r>
          </a:p>
          <a:p>
            <a:pPr marL="342900" lvl="0" indent="-342900" algn="ctr">
              <a:spcBef>
                <a:spcPct val="20000"/>
              </a:spcBef>
            </a:pPr>
            <a:r>
              <a:rPr lang="es-EC" altLang="es-ES" b="1" i="1" u="sng" dirty="0" smtClean="0"/>
              <a:t>DEFORMACIÓN</a:t>
            </a: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 name="4 Imagen"/>
          <p:cNvPicPr/>
          <p:nvPr/>
        </p:nvPicPr>
        <p:blipFill>
          <a:blip r:embed="rId2"/>
          <a:srcRect/>
          <a:stretch>
            <a:fillRect/>
          </a:stretch>
        </p:blipFill>
        <p:spPr bwMode="auto">
          <a:xfrm>
            <a:off x="500034" y="1357298"/>
            <a:ext cx="8072462" cy="44291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457200" y="142852"/>
            <a:ext cx="8229600" cy="6286544"/>
          </a:xfrm>
        </p:spPr>
        <p:txBody>
          <a:bodyPr/>
          <a:lstStyle/>
          <a:p>
            <a:pPr marL="0" indent="0" algn="r">
              <a:buFont typeface="Arial" panose="020B0604020202020204" pitchFamily="34" charset="0"/>
              <a:buNone/>
            </a:pPr>
            <a:r>
              <a:rPr lang="es-ES" altLang="es-ES" sz="2800" b="1" i="1" dirty="0" smtClean="0">
                <a:solidFill>
                  <a:schemeClr val="tx1"/>
                </a:solidFill>
                <a:cs typeface="Times New Roman" panose="02020603050405020304" pitchFamily="18" charset="0"/>
              </a:rPr>
              <a:t>ALCANCE </a:t>
            </a:r>
            <a:r>
              <a:rPr lang="es-ES" altLang="es-ES" sz="2800" b="1" i="1" dirty="0">
                <a:solidFill>
                  <a:schemeClr val="tx1"/>
                </a:solidFill>
                <a:cs typeface="Times New Roman" panose="02020603050405020304" pitchFamily="18" charset="0"/>
              </a:rPr>
              <a:t>DEL PROYECTO </a:t>
            </a:r>
            <a:endParaRPr lang="es-ES" altLang="es-ES" sz="1800" dirty="0">
              <a:solidFill>
                <a:schemeClr val="tx1"/>
              </a:solidFill>
              <a:latin typeface="+mj-lt"/>
              <a:cs typeface="Times New Roman" panose="02020603050405020304" pitchFamily="18" charset="0"/>
            </a:endParaRPr>
          </a:p>
          <a:p>
            <a:pPr marL="0" indent="0" algn="just">
              <a:buFont typeface="Arial" panose="020B0604020202020204" pitchFamily="34" charset="0"/>
              <a:buNone/>
            </a:pPr>
            <a:endParaRPr lang="es-ES" sz="1800" dirty="0" smtClean="0">
              <a:solidFill>
                <a:schemeClr val="tx1"/>
              </a:solidFill>
              <a:latin typeface="+mj-lt"/>
              <a:cs typeface="Times New Roman" panose="02020603050405020304" pitchFamily="18" charset="0"/>
            </a:endParaRPr>
          </a:p>
          <a:p>
            <a:pPr marL="0" indent="0" algn="just">
              <a:lnSpc>
                <a:spcPct val="150000"/>
              </a:lnSpc>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algn="just">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p:txBody>
      </p:sp>
      <p:graphicFrame>
        <p:nvGraphicFramePr>
          <p:cNvPr id="4" name="3 Diagrama"/>
          <p:cNvGraphicFramePr/>
          <p:nvPr/>
        </p:nvGraphicFramePr>
        <p:xfrm>
          <a:off x="1142976" y="785794"/>
          <a:ext cx="6715172"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 Grupo"/>
          <p:cNvGrpSpPr/>
          <p:nvPr/>
        </p:nvGrpSpPr>
        <p:grpSpPr>
          <a:xfrm>
            <a:off x="1514454" y="5500702"/>
            <a:ext cx="4700620" cy="816498"/>
            <a:chOff x="335758" y="3874156"/>
            <a:chExt cx="4700620" cy="816498"/>
          </a:xfrm>
          <a:scene3d>
            <a:camera prst="orthographicFront"/>
            <a:lightRig rig="flat" dir="t"/>
          </a:scene3d>
        </p:grpSpPr>
        <p:sp>
          <p:nvSpPr>
            <p:cNvPr id="6" name="5 Rectángulo redondeado"/>
            <p:cNvSpPr/>
            <p:nvPr/>
          </p:nvSpPr>
          <p:spPr>
            <a:xfrm>
              <a:off x="335758" y="3874156"/>
              <a:ext cx="4700620" cy="501840"/>
            </a:xfrm>
            <a:prstGeom prst="roundRect">
              <a:avLst/>
            </a:prstGeom>
            <a:solidFill>
              <a:srgbClr val="FF9999"/>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60256" y="3898654"/>
              <a:ext cx="4651624" cy="7920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7672" tIns="0" rIns="177672" bIns="0" numCol="1" spcCol="1270" anchor="ctr" anchorCtr="0">
              <a:noAutofit/>
            </a:bodyPr>
            <a:lstStyle/>
            <a:p>
              <a:pPr algn="ctr" defTabSz="755650">
                <a:lnSpc>
                  <a:spcPct val="90000"/>
                </a:lnSpc>
                <a:spcAft>
                  <a:spcPct val="35000"/>
                </a:spcAft>
              </a:pPr>
              <a:r>
                <a:rPr lang="es-ES" sz="1600" b="1" dirty="0" smtClean="0">
                  <a:solidFill>
                    <a:schemeClr val="tx1"/>
                  </a:solidFill>
                  <a:cs typeface="Times New Roman" panose="02020603050405020304" pitchFamily="18" charset="0"/>
                </a:rPr>
                <a:t>Se limita el estudio a vigas que no se encuentren sometidas a fatiga</a:t>
              </a:r>
              <a:r>
                <a:rPr lang="es-ES" sz="1600" dirty="0" smtClean="0">
                  <a:solidFill>
                    <a:schemeClr val="tx1"/>
                  </a:solidFill>
                  <a:cs typeface="Times New Roman" panose="02020603050405020304" pitchFamily="18" charset="0"/>
                </a:rPr>
                <a:t>.</a:t>
              </a:r>
              <a:endParaRPr lang="es-ES" altLang="es-ES" sz="1600" dirty="0" smtClean="0">
                <a:solidFill>
                  <a:schemeClr val="tx1"/>
                </a:solidFill>
                <a:cs typeface="Times New Roman" panose="02020603050405020304" pitchFamily="18" charset="0"/>
              </a:endParaRPr>
            </a:p>
            <a:p>
              <a:pPr lvl="0" algn="ctr" defTabSz="755650">
                <a:lnSpc>
                  <a:spcPct val="90000"/>
                </a:lnSpc>
                <a:spcBef>
                  <a:spcPct val="0"/>
                </a:spcBef>
                <a:spcAft>
                  <a:spcPct val="35000"/>
                </a:spcAft>
              </a:pPr>
              <a:r>
                <a:rPr lang="es-ES" altLang="es-ES" sz="1700" kern="1200" dirty="0" smtClean="0">
                  <a:solidFill>
                    <a:schemeClr val="tx1"/>
                  </a:solidFill>
                  <a:latin typeface="+mj-lt"/>
                  <a:cs typeface="Times New Roman" panose="02020603050405020304" pitchFamily="18" charset="0"/>
                </a:rPr>
                <a:t>. </a:t>
              </a:r>
              <a:endParaRPr lang="es-EC" sz="1700" kern="1200" dirty="0"/>
            </a:p>
          </p:txBody>
        </p:sp>
      </p:grpSp>
    </p:spTree>
    <p:extLst>
      <p:ext uri="{BB962C8B-B14F-4D97-AF65-F5344CB8AC3E}">
        <p14:creationId xmlns="" xmlns:p14="http://schemas.microsoft.com/office/powerpoint/2010/main" val="4206328777"/>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endParaRPr lang="es-EC" altLang="es-ES" b="1" dirty="0" smtClean="0">
              <a:latin typeface="+mj-lt"/>
              <a:cs typeface="Times New Roman" panose="02020603050405020304" pitchFamily="18" charset="0"/>
            </a:endParaRPr>
          </a:p>
          <a:p>
            <a:pPr marL="342900" indent="-342900" algn="ctr">
              <a:spcBef>
                <a:spcPct val="20000"/>
              </a:spcBef>
            </a:pPr>
            <a:r>
              <a:rPr lang="es-EC" altLang="es-ES" b="1" i="1" u="sng" dirty="0" smtClean="0"/>
              <a:t>ESFUERZOS NORMALES</a:t>
            </a: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6" name="5 Imagen" descr="https://scontent.fuio4-1.fna.fbcdn.net/v/t34.0-12/21584663_1664825666895472_316984084_n.png?oh=4d8c98ba5ec67828d3c1dce26633ba31&amp;oe=59B78C06"/>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1000108"/>
            <a:ext cx="8429684" cy="478634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endParaRPr lang="es-EC" altLang="es-ES" b="1" dirty="0" smtClean="0">
              <a:latin typeface="+mj-lt"/>
              <a:cs typeface="Times New Roman" panose="02020603050405020304" pitchFamily="18" charset="0"/>
            </a:endParaRPr>
          </a:p>
          <a:p>
            <a:pPr marL="342900" lvl="0" indent="-342900" algn="ctr">
              <a:spcBef>
                <a:spcPct val="20000"/>
              </a:spcBef>
            </a:pPr>
            <a:r>
              <a:rPr lang="es-EC" altLang="es-ES" b="1" i="1" u="sng" dirty="0" smtClean="0"/>
              <a:t>ESFUERZOS CORTANTES</a:t>
            </a: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 name="4 Imagen"/>
          <p:cNvPicPr/>
          <p:nvPr/>
        </p:nvPicPr>
        <p:blipFill>
          <a:blip r:embed="rId2"/>
          <a:srcRect/>
          <a:stretch>
            <a:fillRect/>
          </a:stretch>
        </p:blipFill>
        <p:spPr bwMode="auto">
          <a:xfrm>
            <a:off x="357158" y="1000108"/>
            <a:ext cx="8358246" cy="485778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ES" sz="28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rPr>
              <a:t>SIMULACIÓN</a:t>
            </a:r>
            <a:endParaRPr lang="es-EC" altLang="es-ES" b="1" dirty="0" smtClean="0">
              <a:latin typeface="+mj-lt"/>
              <a:cs typeface="Times New Roman" panose="02020603050405020304" pitchFamily="18" charset="0"/>
            </a:endParaRPr>
          </a:p>
          <a:p>
            <a:pPr>
              <a:lnSpc>
                <a:spcPct val="150000"/>
              </a:lnSpc>
              <a:spcBef>
                <a:spcPct val="20000"/>
              </a:spcBef>
              <a:buFont typeface="Arial" pitchFamily="34" charset="0"/>
              <a:buChar char="•"/>
            </a:pPr>
            <a:r>
              <a:rPr lang="es-EC" altLang="es-ES" sz="1600" b="1" dirty="0" smtClean="0"/>
              <a:t>VALORES DE ESFUERZOS Y DEFORMACIÓN OBTENIDOS DE LOS 3 CASOS A EXPERIMENTAR</a:t>
            </a:r>
            <a:endParaRPr lang="es-EC" altLang="es-ES" sz="1600" dirty="0" smtClean="0">
              <a:latin typeface="+mj-lt"/>
              <a:cs typeface="Times New Roman" panose="02020603050405020304" pitchFamily="18" charset="0"/>
            </a:endParaRPr>
          </a:p>
          <a:p>
            <a:pPr lvl="0" algn="just">
              <a:lnSpc>
                <a:spcPct val="150000"/>
              </a:lnSpc>
              <a:spcBef>
                <a:spcPct val="20000"/>
              </a:spcBef>
            </a:pPr>
            <a:r>
              <a:rPr lang="es-EC" altLang="es-ES" sz="1600" dirty="0" smtClean="0">
                <a:latin typeface="+mj-lt"/>
                <a:cs typeface="Times New Roman" panose="02020603050405020304" pitchFamily="18" charset="0"/>
              </a:rPr>
              <a:t>Se realizó la simulación de los 21 casos obteniendo los valores de deformación máxima, esfuerzo normal y esfuerzo cortante, en la siguiente tabla se muestra los valores de las vigas que se experimentaron:</a:t>
            </a: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109569" name="Picture 1"/>
          <p:cNvPicPr>
            <a:picLocks noChangeAspect="1" noChangeArrowheads="1"/>
          </p:cNvPicPr>
          <p:nvPr/>
        </p:nvPicPr>
        <p:blipFill>
          <a:blip r:embed="rId2"/>
          <a:srcRect l="37884" t="57617" r="12152" b="17969"/>
          <a:stretch>
            <a:fillRect/>
          </a:stretch>
        </p:blipFill>
        <p:spPr bwMode="auto">
          <a:xfrm>
            <a:off x="857224" y="2928934"/>
            <a:ext cx="7280961" cy="200026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43050"/>
            <a:ext cx="7772400" cy="1470025"/>
          </a:xfrm>
        </p:spPr>
        <p:txBody>
          <a:bodyPr/>
          <a:lstStyle/>
          <a:p>
            <a:pPr algn="ctr"/>
            <a:r>
              <a:rPr lang="es-EC" sz="7200" dirty="0" smtClean="0">
                <a:solidFill>
                  <a:schemeClr val="tx1"/>
                </a:solidFill>
              </a:rPr>
              <a:t>CONSTRUCCIÓN DE LAS VIGAS</a:t>
            </a:r>
            <a:endParaRPr lang="es-EC" sz="7200" dirty="0">
              <a:solidFill>
                <a:schemeClr val="tx1"/>
              </a:solidFill>
            </a:endParaRPr>
          </a:p>
        </p:txBody>
      </p:sp>
    </p:spTree>
    <p:extLst>
      <p:ext uri="{BB962C8B-B14F-4D97-AF65-F5344CB8AC3E}">
        <p14:creationId xmlns="" xmlns:p14="http://schemas.microsoft.com/office/powerpoint/2010/main" val="3302357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CONSTRUCCIÓN DE LAS VIGAS</a:t>
            </a: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kern="0" dirty="0" smtClean="0">
                <a:latin typeface="+mn-lt"/>
                <a:cs typeface="Times New Roman" panose="02020603050405020304" pitchFamily="18" charset="0"/>
              </a:rPr>
              <a:t>El proceso de construcción de las vigas conllevo los siguientes pasos:</a:t>
            </a: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es-EC" altLang="es-ES" kern="0" dirty="0" smtClean="0">
              <a:latin typeface="+mn-lt"/>
              <a:cs typeface="Times New Roman" panose="02020603050405020304" pitchFamily="18" charset="0"/>
            </a:endParaRPr>
          </a:p>
          <a:p>
            <a:pPr marL="342900" lvl="0" indent="-342900">
              <a:spcBef>
                <a:spcPct val="20000"/>
              </a:spcBef>
              <a:buFont typeface="Arial" pitchFamily="34" charset="0"/>
              <a:buChar char="•"/>
            </a:pPr>
            <a:r>
              <a:rPr lang="es-EC" altLang="es-ES" dirty="0" smtClean="0">
                <a:latin typeface="+mj-lt"/>
                <a:cs typeface="Times New Roman" panose="02020603050405020304" pitchFamily="18" charset="0"/>
              </a:rPr>
              <a:t>Selección de materiales.</a:t>
            </a:r>
          </a:p>
          <a:p>
            <a:pPr marL="342900" lvl="0" indent="-342900">
              <a:spcBef>
                <a:spcPct val="20000"/>
              </a:spcBef>
              <a:buFont typeface="Arial" pitchFamily="34" charset="0"/>
              <a:buChar char="•"/>
            </a:pPr>
            <a:endParaRPr lang="es-EC" altLang="es-ES" sz="1600"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sz="1600" dirty="0" smtClean="0">
              <a:latin typeface="+mj-lt"/>
              <a:cs typeface="Times New Roman" panose="02020603050405020304" pitchFamily="18" charset="0"/>
            </a:endParaRPr>
          </a:p>
          <a:p>
            <a:pPr marL="342900" lvl="0" indent="-342900">
              <a:spcBef>
                <a:spcPct val="20000"/>
              </a:spcBef>
            </a:pPr>
            <a:endParaRPr lang="es-EC" altLang="es-ES" sz="1600" dirty="0" smtClean="0">
              <a:latin typeface="+mj-lt"/>
              <a:cs typeface="Times New Roman" panose="02020603050405020304" pitchFamily="18" charset="0"/>
            </a:endParaRPr>
          </a:p>
          <a:p>
            <a:pPr marL="108000" lvl="0" indent="-342900">
              <a:spcBef>
                <a:spcPct val="20000"/>
              </a:spcBef>
              <a:buFont typeface="Arial" pitchFamily="34" charset="0"/>
              <a:buChar char="•"/>
            </a:pPr>
            <a:r>
              <a:rPr lang="es-EC" altLang="es-ES" dirty="0" smtClean="0">
                <a:cs typeface="Times New Roman" panose="02020603050405020304" pitchFamily="18" charset="0"/>
              </a:rPr>
              <a:t>Armado de las vigas.</a:t>
            </a: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pPr>
            <a:endParaRPr lang="es-EC" altLang="es-ES" sz="1600" dirty="0" smtClean="0">
              <a:cs typeface="Times New Roman" panose="02020603050405020304" pitchFamily="18" charset="0"/>
            </a:endParaRPr>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9" name="8 Imagen" descr="C:\Users\majo\Documents\TESIS\fotos\20170614_102621.jpg"/>
          <p:cNvPicPr/>
          <p:nvPr/>
        </p:nvPicPr>
        <p:blipFill>
          <a:blip r:embed="rId2" cstate="print"/>
          <a:srcRect l="958" t="23128" b="33674"/>
          <a:stretch>
            <a:fillRect/>
          </a:stretch>
        </p:blipFill>
        <p:spPr bwMode="auto">
          <a:xfrm>
            <a:off x="785786" y="3343512"/>
            <a:ext cx="3786214" cy="1044000"/>
          </a:xfrm>
          <a:prstGeom prst="rect">
            <a:avLst/>
          </a:prstGeom>
          <a:noFill/>
          <a:ln w="9525">
            <a:noFill/>
            <a:miter lim="800000"/>
            <a:headEnd/>
            <a:tailEnd/>
          </a:ln>
        </p:spPr>
      </p:pic>
      <p:pic>
        <p:nvPicPr>
          <p:cNvPr id="10" name="9 Imagen" descr="C:\Users\majo\Documents\TESIS\fotos\20170621_123621.jpg"/>
          <p:cNvPicPr/>
          <p:nvPr/>
        </p:nvPicPr>
        <p:blipFill>
          <a:blip r:embed="rId3" cstate="print"/>
          <a:srcRect t="20959" r="4433" b="18188"/>
          <a:stretch>
            <a:fillRect/>
          </a:stretch>
        </p:blipFill>
        <p:spPr bwMode="auto">
          <a:xfrm>
            <a:off x="4714876" y="3643314"/>
            <a:ext cx="3857652" cy="1785950"/>
          </a:xfrm>
          <a:prstGeom prst="rect">
            <a:avLst/>
          </a:prstGeom>
          <a:noFill/>
          <a:ln w="9525">
            <a:noFill/>
            <a:miter lim="800000"/>
            <a:headEnd/>
            <a:tailEnd/>
          </a:ln>
        </p:spPr>
      </p:pic>
      <p:pic>
        <p:nvPicPr>
          <p:cNvPr id="13" name="12 Imagen" descr="C:\Users\majo\Documents\TESIS\fotos\20170614_163023.jpg"/>
          <p:cNvPicPr/>
          <p:nvPr/>
        </p:nvPicPr>
        <p:blipFill>
          <a:blip r:embed="rId4" cstate="print"/>
          <a:srcRect t="26542" r="-21" b="20358"/>
          <a:stretch>
            <a:fillRect/>
          </a:stretch>
        </p:blipFill>
        <p:spPr bwMode="auto">
          <a:xfrm>
            <a:off x="785786" y="4415082"/>
            <a:ext cx="3786214" cy="1800000"/>
          </a:xfrm>
          <a:prstGeom prst="rect">
            <a:avLst/>
          </a:prstGeom>
          <a:noFill/>
          <a:ln w="9525">
            <a:noFill/>
            <a:miter lim="800000"/>
            <a:headEnd/>
            <a:tailEnd/>
          </a:ln>
        </p:spPr>
      </p:pic>
      <p:pic>
        <p:nvPicPr>
          <p:cNvPr id="14" name="Picture 2" descr="Resultado de imagen para platinas de acero 75 x 6 mm"/>
          <p:cNvPicPr>
            <a:picLocks noChangeAspect="1" noChangeArrowheads="1"/>
          </p:cNvPicPr>
          <p:nvPr/>
        </p:nvPicPr>
        <p:blipFill>
          <a:blip r:embed="rId5"/>
          <a:srcRect l="21711" t="25658" r="1315" b="7236"/>
          <a:stretch>
            <a:fillRect/>
          </a:stretch>
        </p:blipFill>
        <p:spPr bwMode="auto">
          <a:xfrm>
            <a:off x="1071538" y="1558790"/>
            <a:ext cx="1571636" cy="1370144"/>
          </a:xfrm>
          <a:prstGeom prst="rect">
            <a:avLst/>
          </a:prstGeom>
          <a:noFill/>
        </p:spPr>
      </p:pic>
      <p:pic>
        <p:nvPicPr>
          <p:cNvPr id="15" name="Picture 4" descr="Resultado de imagen para plancha de acero"/>
          <p:cNvPicPr>
            <a:picLocks noChangeAspect="1" noChangeArrowheads="1"/>
          </p:cNvPicPr>
          <p:nvPr/>
        </p:nvPicPr>
        <p:blipFill>
          <a:blip r:embed="rId6" cstate="print"/>
          <a:srcRect/>
          <a:stretch>
            <a:fillRect/>
          </a:stretch>
        </p:blipFill>
        <p:spPr bwMode="auto">
          <a:xfrm>
            <a:off x="2928926" y="1500150"/>
            <a:ext cx="1946632" cy="1357346"/>
          </a:xfrm>
          <a:prstGeom prst="rect">
            <a:avLst/>
          </a:prstGeom>
          <a:noFill/>
        </p:spPr>
      </p:pic>
      <p:pic>
        <p:nvPicPr>
          <p:cNvPr id="16" name="Picture 12" descr="Resultado de imagen para er70s-6 indura"/>
          <p:cNvPicPr>
            <a:picLocks noChangeAspect="1" noChangeArrowheads="1"/>
          </p:cNvPicPr>
          <p:nvPr/>
        </p:nvPicPr>
        <p:blipFill>
          <a:blip r:embed="rId7"/>
          <a:srcRect/>
          <a:stretch>
            <a:fillRect/>
          </a:stretch>
        </p:blipFill>
        <p:spPr bwMode="auto">
          <a:xfrm>
            <a:off x="5072066" y="1198756"/>
            <a:ext cx="1982695" cy="1873054"/>
          </a:xfrm>
          <a:prstGeom prst="rect">
            <a:avLst/>
          </a:prstGeom>
          <a:noFill/>
        </p:spPr>
      </p:pic>
      <p:pic>
        <p:nvPicPr>
          <p:cNvPr id="17" name="Picture 14" descr="Resultado de imagen para agamix"/>
          <p:cNvPicPr>
            <a:picLocks noChangeAspect="1" noChangeArrowheads="1"/>
          </p:cNvPicPr>
          <p:nvPr/>
        </p:nvPicPr>
        <p:blipFill>
          <a:blip r:embed="rId8" cstate="print"/>
          <a:srcRect l="40244" t="1829" r="43292" b="1219"/>
          <a:stretch>
            <a:fillRect/>
          </a:stretch>
        </p:blipFill>
        <p:spPr bwMode="auto">
          <a:xfrm>
            <a:off x="7358082" y="1071546"/>
            <a:ext cx="400322" cy="2357454"/>
          </a:xfrm>
          <a:prstGeom prst="rect">
            <a:avLst/>
          </a:prstGeom>
          <a:noFill/>
        </p:spPr>
      </p:pic>
    </p:spTree>
    <p:extLst>
      <p:ext uri="{BB962C8B-B14F-4D97-AF65-F5344CB8AC3E}">
        <p14:creationId xmlns="" xmlns:p14="http://schemas.microsoft.com/office/powerpoint/2010/main" val="3860073818"/>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CONSTRUCCIÓN DE LAS VIGAS</a:t>
            </a:r>
            <a:endParaRPr lang="es-EC" altLang="es-ES" dirty="0" smtClean="0">
              <a:latin typeface="+mj-lt"/>
              <a:cs typeface="Times New Roman" panose="02020603050405020304" pitchFamily="18" charset="0"/>
            </a:endParaRPr>
          </a:p>
          <a:p>
            <a:pPr lvl="0">
              <a:buFont typeface="Wingdings" pitchFamily="2" charset="2"/>
              <a:buChar char="Ø"/>
            </a:pPr>
            <a:endParaRPr lang="es-EC" altLang="es-ES" b="1" dirty="0" smtClean="0">
              <a:latin typeface="+mj-lt"/>
              <a:cs typeface="Times New Roman" panose="02020603050405020304" pitchFamily="18" charset="0"/>
            </a:endParaRPr>
          </a:p>
          <a:p>
            <a:pPr marL="108000" lvl="0" indent="-342900">
              <a:spcBef>
                <a:spcPct val="20000"/>
              </a:spcBef>
              <a:buFont typeface="Arial" pitchFamily="34" charset="0"/>
              <a:buChar char="•"/>
            </a:pPr>
            <a:r>
              <a:rPr lang="es-EC" altLang="es-ES" sz="1600" dirty="0" smtClean="0">
                <a:cs typeface="Times New Roman" panose="02020603050405020304" pitchFamily="18" charset="0"/>
              </a:rPr>
              <a:t>Proceso de soldadura en las vigas.</a:t>
            </a: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r>
              <a:rPr lang="es-EC" altLang="es-ES" sz="1600" dirty="0" smtClean="0">
                <a:cs typeface="Times New Roman" panose="02020603050405020304" pitchFamily="18" charset="0"/>
              </a:rPr>
              <a:t>Proceso de remoción de refuerzos.</a:t>
            </a: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endParaRPr lang="es-EC" altLang="es-ES" sz="1600" dirty="0" smtClean="0">
              <a:cs typeface="Times New Roman" panose="02020603050405020304" pitchFamily="18" charset="0"/>
            </a:endParaRPr>
          </a:p>
          <a:p>
            <a:pPr marL="108000" lvl="0" indent="-342900">
              <a:spcBef>
                <a:spcPct val="20000"/>
              </a:spcBef>
              <a:buFont typeface="Arial" pitchFamily="34" charset="0"/>
              <a:buChar char="•"/>
            </a:pPr>
            <a:r>
              <a:rPr lang="es-EC" altLang="es-ES" sz="1600" dirty="0" smtClean="0">
                <a:cs typeface="Times New Roman" panose="02020603050405020304" pitchFamily="18" charset="0"/>
              </a:rPr>
              <a:t>Instrumentación de la viga.</a:t>
            </a: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6" name="5 Imagen" descr="C:\Users\majo\Desktop\TESIS\fotos\20170626_120819.jpg"/>
          <p:cNvPicPr/>
          <p:nvPr/>
        </p:nvPicPr>
        <p:blipFill>
          <a:blip r:embed="rId2" cstate="print"/>
          <a:srcRect t="19377" b="44769"/>
          <a:stretch>
            <a:fillRect/>
          </a:stretch>
        </p:blipFill>
        <p:spPr bwMode="auto">
          <a:xfrm>
            <a:off x="857224" y="1142985"/>
            <a:ext cx="5000660" cy="1357322"/>
          </a:xfrm>
          <a:prstGeom prst="rect">
            <a:avLst/>
          </a:prstGeom>
          <a:noFill/>
          <a:ln w="9525">
            <a:noFill/>
            <a:miter lim="800000"/>
            <a:headEnd/>
            <a:tailEnd/>
          </a:ln>
        </p:spPr>
      </p:pic>
      <p:pic>
        <p:nvPicPr>
          <p:cNvPr id="7" name="Picture 4" descr="Resultado de imagen para MILLER, Millermatic 300."/>
          <p:cNvPicPr>
            <a:picLocks noChangeAspect="1" noChangeArrowheads="1"/>
          </p:cNvPicPr>
          <p:nvPr/>
        </p:nvPicPr>
        <p:blipFill>
          <a:blip r:embed="rId3"/>
          <a:srcRect t="8897" r="10879" b="8816"/>
          <a:stretch>
            <a:fillRect/>
          </a:stretch>
        </p:blipFill>
        <p:spPr bwMode="auto">
          <a:xfrm>
            <a:off x="6215074" y="714356"/>
            <a:ext cx="1785950" cy="2000264"/>
          </a:xfrm>
          <a:prstGeom prst="rect">
            <a:avLst/>
          </a:prstGeom>
          <a:noFill/>
        </p:spPr>
      </p:pic>
      <p:pic>
        <p:nvPicPr>
          <p:cNvPr id="8" name="7 Imagen" descr="C:\Users\majo\Desktop\TESIS\fotos\20170629_103321.jpg"/>
          <p:cNvPicPr/>
          <p:nvPr/>
        </p:nvPicPr>
        <p:blipFill>
          <a:blip r:embed="rId4" cstate="print"/>
          <a:srcRect l="6132" t="37713" r="1460" b="33820"/>
          <a:stretch>
            <a:fillRect/>
          </a:stretch>
        </p:blipFill>
        <p:spPr bwMode="auto">
          <a:xfrm>
            <a:off x="1428728" y="2857496"/>
            <a:ext cx="6143668" cy="1143008"/>
          </a:xfrm>
          <a:prstGeom prst="rect">
            <a:avLst/>
          </a:prstGeom>
          <a:noFill/>
          <a:ln w="9525">
            <a:noFill/>
            <a:miter lim="800000"/>
            <a:headEnd/>
            <a:tailEnd/>
          </a:ln>
        </p:spPr>
      </p:pic>
      <p:pic>
        <p:nvPicPr>
          <p:cNvPr id="10" name="Imagen 9"/>
          <p:cNvPicPr/>
          <p:nvPr/>
        </p:nvPicPr>
        <p:blipFill>
          <a:blip r:embed="rId5"/>
          <a:srcRect/>
          <a:stretch>
            <a:fillRect/>
          </a:stretch>
        </p:blipFill>
        <p:spPr bwMode="auto">
          <a:xfrm>
            <a:off x="457200" y="4392073"/>
            <a:ext cx="5277272" cy="1413191"/>
          </a:xfrm>
          <a:prstGeom prst="rect">
            <a:avLst/>
          </a:prstGeom>
          <a:noFill/>
          <a:ln w="9525">
            <a:noFill/>
            <a:miter lim="800000"/>
            <a:headEnd/>
            <a:tailEnd/>
          </a:ln>
        </p:spPr>
      </p:pic>
      <p:pic>
        <p:nvPicPr>
          <p:cNvPr id="11" name="Imagen 10"/>
          <p:cNvPicPr/>
          <p:nvPr/>
        </p:nvPicPr>
        <p:blipFill rotWithShape="1">
          <a:blip r:embed="rId6"/>
          <a:srcRect l="20693" t="47011" r="22746" b="-369"/>
          <a:stretch/>
        </p:blipFill>
        <p:spPr>
          <a:xfrm>
            <a:off x="5857884" y="4392073"/>
            <a:ext cx="2952328" cy="1341183"/>
          </a:xfrm>
          <a:prstGeom prst="rect">
            <a:avLst/>
          </a:prstGeom>
        </p:spPr>
      </p:pic>
    </p:spTree>
    <p:extLst>
      <p:ext uri="{BB962C8B-B14F-4D97-AF65-F5344CB8AC3E}">
        <p14:creationId xmlns="" xmlns:p14="http://schemas.microsoft.com/office/powerpoint/2010/main" val="153804271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571744"/>
            <a:ext cx="8286808" cy="1470025"/>
          </a:xfrm>
        </p:spPr>
        <p:txBody>
          <a:bodyPr/>
          <a:lstStyle/>
          <a:p>
            <a:pPr algn="ctr"/>
            <a:r>
              <a:rPr lang="es-EC" sz="6000" dirty="0" smtClean="0">
                <a:solidFill>
                  <a:schemeClr val="tx1"/>
                </a:solidFill>
              </a:rPr>
              <a:t>EXPERIMENTACIÓN</a:t>
            </a:r>
            <a:endParaRPr lang="es-EC" sz="6000" dirty="0">
              <a:solidFill>
                <a:schemeClr val="tx1"/>
              </a:solidFill>
            </a:endParaRPr>
          </a:p>
        </p:txBody>
      </p:sp>
    </p:spTree>
    <p:extLst>
      <p:ext uri="{BB962C8B-B14F-4D97-AF65-F5344CB8AC3E}">
        <p14:creationId xmlns="" xmlns:p14="http://schemas.microsoft.com/office/powerpoint/2010/main" val="3209037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ENSAYO A FLEXIÓN</a:t>
            </a:r>
            <a:endParaRPr lang="es-EC" altLang="es-ES" sz="2800" dirty="0" smtClean="0">
              <a:latin typeface="+mj-lt"/>
              <a:cs typeface="Times New Roman" panose="02020603050405020304" pitchFamily="18" charset="0"/>
            </a:endParaRPr>
          </a:p>
          <a:p>
            <a:pPr marL="342900" lvl="0" indent="-342900">
              <a:spcBef>
                <a:spcPct val="20000"/>
              </a:spcBef>
              <a:buFont typeface="Arial" pitchFamily="34" charset="0"/>
              <a:buChar char="•"/>
            </a:pPr>
            <a:r>
              <a:rPr lang="es-EC" altLang="es-ES" b="1" dirty="0" smtClean="0">
                <a:latin typeface="+mj-lt"/>
                <a:cs typeface="Times New Roman" panose="02020603050405020304" pitchFamily="18" charset="0"/>
              </a:rPr>
              <a:t>PREPARACIÓN PARA EL ENSAYO A FLEXIÓN</a:t>
            </a:r>
          </a:p>
          <a:p>
            <a:pPr marL="342900" lvl="0" indent="-342900">
              <a:spcBef>
                <a:spcPct val="20000"/>
              </a:spcBef>
            </a:pPr>
            <a:r>
              <a:rPr lang="es-EC" altLang="es-ES" b="1" i="1" u="sng" dirty="0" smtClean="0"/>
              <a:t>ESTRUCTURA DE SOPORTE LATERAL</a:t>
            </a:r>
          </a:p>
          <a:p>
            <a:pPr algn="just">
              <a:lnSpc>
                <a:spcPct val="150000"/>
              </a:lnSpc>
              <a:spcBef>
                <a:spcPct val="20000"/>
              </a:spcBef>
            </a:pPr>
            <a:r>
              <a:rPr lang="es-EC" dirty="0" smtClean="0"/>
              <a:t>Debido a que las vigas no tienen arriostramiento se construyó una estructura externa que sirvió como apoyo lateral al realizar el  ensayo de flexión.</a:t>
            </a:r>
          </a:p>
          <a:p>
            <a:pPr marL="342900" lvl="0" indent="-342900">
              <a:spcBef>
                <a:spcPct val="20000"/>
              </a:spcBef>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
        <p:nvSpPr>
          <p:cNvPr id="8" name="7 CuadroTexto"/>
          <p:cNvSpPr txBox="1"/>
          <p:nvPr/>
        </p:nvSpPr>
        <p:spPr>
          <a:xfrm>
            <a:off x="6286512" y="2786058"/>
            <a:ext cx="2286016" cy="369332"/>
          </a:xfrm>
          <a:prstGeom prst="rect">
            <a:avLst/>
          </a:prstGeom>
          <a:noFill/>
        </p:spPr>
        <p:txBody>
          <a:bodyPr wrap="square" rtlCol="0">
            <a:spAutoFit/>
          </a:bodyPr>
          <a:lstStyle/>
          <a:p>
            <a:endParaRPr lang="es-EC" dirty="0"/>
          </a:p>
        </p:txBody>
      </p:sp>
      <p:pic>
        <p:nvPicPr>
          <p:cNvPr id="10" name="5 Imagen"/>
          <p:cNvPicPr/>
          <p:nvPr/>
        </p:nvPicPr>
        <p:blipFill>
          <a:blip r:embed="rId2"/>
          <a:srcRect/>
          <a:stretch>
            <a:fillRect/>
          </a:stretch>
        </p:blipFill>
        <p:spPr bwMode="auto">
          <a:xfrm>
            <a:off x="445340" y="2204864"/>
            <a:ext cx="5350796" cy="2428892"/>
          </a:xfrm>
          <a:prstGeom prst="rect">
            <a:avLst/>
          </a:prstGeom>
          <a:noFill/>
          <a:ln w="9525">
            <a:noFill/>
            <a:miter lim="800000"/>
            <a:headEnd/>
            <a:tailEnd/>
          </a:ln>
        </p:spPr>
      </p:pic>
      <p:pic>
        <p:nvPicPr>
          <p:cNvPr id="11" name="6 Imagen"/>
          <p:cNvPicPr/>
          <p:nvPr/>
        </p:nvPicPr>
        <p:blipFill>
          <a:blip r:embed="rId3"/>
          <a:stretch>
            <a:fillRect/>
          </a:stretch>
        </p:blipFill>
        <p:spPr>
          <a:xfrm>
            <a:off x="457200" y="4729778"/>
            <a:ext cx="7804496" cy="1332738"/>
          </a:xfrm>
          <a:prstGeom prst="rect">
            <a:avLst/>
          </a:prstGeom>
        </p:spPr>
      </p:pic>
      <p:sp>
        <p:nvSpPr>
          <p:cNvPr id="2" name="Rectángulo 1"/>
          <p:cNvSpPr/>
          <p:nvPr/>
        </p:nvSpPr>
        <p:spPr>
          <a:xfrm>
            <a:off x="5929322" y="2144455"/>
            <a:ext cx="2757478" cy="2585323"/>
          </a:xfrm>
          <a:prstGeom prst="rect">
            <a:avLst/>
          </a:prstGeom>
        </p:spPr>
        <p:txBody>
          <a:bodyPr wrap="square">
            <a:spAutoFit/>
          </a:bodyPr>
          <a:lstStyle/>
          <a:p>
            <a:pPr lvl="0" algn="just">
              <a:lnSpc>
                <a:spcPct val="150000"/>
              </a:lnSpc>
              <a:spcBef>
                <a:spcPct val="20000"/>
              </a:spcBef>
            </a:pPr>
            <a:r>
              <a:rPr lang="es-EC" dirty="0"/>
              <a:t>Los apoyos fueron soldados a la plancha base de manera </a:t>
            </a:r>
            <a:r>
              <a:rPr lang="es-EC" dirty="0" smtClean="0"/>
              <a:t>alternada, </a:t>
            </a:r>
            <a:r>
              <a:rPr lang="es-EC" dirty="0"/>
              <a:t>con una separación entre sí de 525 milímetros.</a:t>
            </a:r>
          </a:p>
        </p:txBody>
      </p:sp>
    </p:spTree>
    <p:extLst>
      <p:ext uri="{BB962C8B-B14F-4D97-AF65-F5344CB8AC3E}">
        <p14:creationId xmlns="" xmlns:p14="http://schemas.microsoft.com/office/powerpoint/2010/main" val="156652414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ENSAYO A FLEXIÓN</a:t>
            </a:r>
            <a:endParaRPr lang="es-EC" altLang="es-ES" sz="2800" dirty="0" smtClean="0">
              <a:latin typeface="+mj-lt"/>
              <a:cs typeface="Times New Roman" panose="02020603050405020304" pitchFamily="18" charset="0"/>
            </a:endParaRPr>
          </a:p>
          <a:p>
            <a:pPr algn="just">
              <a:lnSpc>
                <a:spcPct val="150000"/>
              </a:lnSpc>
            </a:pPr>
            <a:r>
              <a:rPr lang="es-EC" altLang="es-ES" b="1" i="1" u="sng" dirty="0" smtClean="0"/>
              <a:t>SOPORTES </a:t>
            </a:r>
            <a:r>
              <a:rPr lang="es-EC" altLang="es-ES" b="1" i="1" u="sng" dirty="0"/>
              <a:t>LATERALES</a:t>
            </a:r>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6" name="5 Imagen" descr="https://scontent.fuio4-1.fna.fbcdn.net/v/t34.0-12/21443096_1662314360479936_2057718752_n.png?oh=56a4e60c6d477ac0f6155b99835d4f64&amp;oe=59B341A6"/>
          <p:cNvPicPr/>
          <p:nvPr/>
        </p:nvPicPr>
        <p:blipFill>
          <a:blip r:embed="rId2">
            <a:extLst>
              <a:ext uri="{28A0092B-C50C-407E-A947-70E740481C1C}">
                <a14:useLocalDpi xmlns="" xmlns:a14="http://schemas.microsoft.com/office/drawing/2010/main" val="0"/>
              </a:ext>
            </a:extLst>
          </a:blip>
          <a:srcRect l="5000" t="1852"/>
          <a:stretch>
            <a:fillRect/>
          </a:stretch>
        </p:blipFill>
        <p:spPr bwMode="auto">
          <a:xfrm>
            <a:off x="129712" y="1458295"/>
            <a:ext cx="2714644" cy="3714776"/>
          </a:xfrm>
          <a:prstGeom prst="rect">
            <a:avLst/>
          </a:prstGeom>
          <a:noFill/>
          <a:ln>
            <a:noFill/>
          </a:ln>
        </p:spPr>
      </p:pic>
      <p:pic>
        <p:nvPicPr>
          <p:cNvPr id="7" name="6 Imagen"/>
          <p:cNvPicPr/>
          <p:nvPr/>
        </p:nvPicPr>
        <p:blipFill>
          <a:blip r:embed="rId3"/>
          <a:stretch>
            <a:fillRect/>
          </a:stretch>
        </p:blipFill>
        <p:spPr>
          <a:xfrm>
            <a:off x="2730084" y="1471990"/>
            <a:ext cx="2442024" cy="3429024"/>
          </a:xfrm>
          <a:prstGeom prst="rect">
            <a:avLst/>
          </a:prstGeom>
        </p:spPr>
      </p:pic>
      <p:sp>
        <p:nvSpPr>
          <p:cNvPr id="8" name="7 CuadroTexto"/>
          <p:cNvSpPr txBox="1"/>
          <p:nvPr/>
        </p:nvSpPr>
        <p:spPr>
          <a:xfrm>
            <a:off x="6286512" y="2786058"/>
            <a:ext cx="2286016" cy="369332"/>
          </a:xfrm>
          <a:prstGeom prst="rect">
            <a:avLst/>
          </a:prstGeom>
          <a:noFill/>
        </p:spPr>
        <p:txBody>
          <a:bodyPr wrap="square" rtlCol="0">
            <a:spAutoFit/>
          </a:bodyPr>
          <a:lstStyle/>
          <a:p>
            <a:endParaRPr lang="es-EC" dirty="0"/>
          </a:p>
        </p:txBody>
      </p:sp>
      <p:sp>
        <p:nvSpPr>
          <p:cNvPr id="9" name="8 CuadroTexto"/>
          <p:cNvSpPr txBox="1"/>
          <p:nvPr/>
        </p:nvSpPr>
        <p:spPr>
          <a:xfrm>
            <a:off x="5286380" y="1471990"/>
            <a:ext cx="3727908" cy="4662815"/>
          </a:xfrm>
          <a:prstGeom prst="rect">
            <a:avLst/>
          </a:prstGeom>
          <a:noFill/>
        </p:spPr>
        <p:txBody>
          <a:bodyPr wrap="square" rtlCol="0">
            <a:spAutoFit/>
          </a:bodyPr>
          <a:lstStyle/>
          <a:p>
            <a:pPr algn="just">
              <a:lnSpc>
                <a:spcPct val="150000"/>
              </a:lnSpc>
            </a:pPr>
            <a:r>
              <a:rPr lang="es-EC" dirty="0" smtClean="0"/>
              <a:t>Los soportes laterales tienen forma de L y fueron construidos a partir de ángulos de 65 x 6 mm.</a:t>
            </a:r>
          </a:p>
          <a:p>
            <a:pPr algn="just">
              <a:lnSpc>
                <a:spcPct val="150000"/>
              </a:lnSpc>
            </a:pPr>
            <a:endParaRPr lang="es-EC" dirty="0"/>
          </a:p>
          <a:p>
            <a:pPr algn="just">
              <a:lnSpc>
                <a:spcPct val="150000"/>
              </a:lnSpc>
            </a:pPr>
            <a:r>
              <a:rPr lang="es-EC" dirty="0" smtClean="0"/>
              <a:t>Cada apoyo debe soportar un momento de 2478,59 N-m, por lo cual se estimó la deflexión máxima que  producirá el momento para determinar si los apoyos poseen rigidez suficiente.</a:t>
            </a:r>
          </a:p>
          <a:p>
            <a:pPr algn="just">
              <a:lnSpc>
                <a:spcPct val="150000"/>
              </a:lnSpc>
            </a:pPr>
            <a:endParaRPr lang="es-EC" dirty="0"/>
          </a:p>
        </p:txBody>
      </p:sp>
    </p:spTree>
    <p:extLst>
      <p:ext uri="{BB962C8B-B14F-4D97-AF65-F5344CB8AC3E}">
        <p14:creationId xmlns="" xmlns:p14="http://schemas.microsoft.com/office/powerpoint/2010/main" val="1820104041"/>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indent="-342900" algn="r">
              <a:spcBef>
                <a:spcPct val="20000"/>
              </a:spcBef>
              <a:defRPr/>
            </a:pPr>
            <a:r>
              <a:rPr lang="es-EC" altLang="es-ES" sz="2800" b="1" i="1" kern="0" dirty="0" smtClean="0">
                <a:latin typeface="+mn-lt"/>
                <a:cs typeface="Times New Roman" panose="02020603050405020304" pitchFamily="18" charset="0"/>
              </a:rPr>
              <a:t>ENSAYO A FLEXIÓN</a:t>
            </a:r>
          </a:p>
          <a:p>
            <a:pPr marL="342900" lvl="0" indent="-342900">
              <a:spcBef>
                <a:spcPct val="20000"/>
              </a:spcBef>
            </a:pPr>
            <a:r>
              <a:rPr lang="es-EC" altLang="es-ES" b="1" i="1" u="sng" dirty="0" smtClean="0"/>
              <a:t>DEFLEXIÓN PRODUCIDA EN EL APOYO LATERAL</a:t>
            </a:r>
          </a:p>
          <a:p>
            <a:pPr marL="342900" lvl="0" indent="-342900">
              <a:spcBef>
                <a:spcPct val="20000"/>
              </a:spcBef>
            </a:pPr>
            <a:endParaRPr lang="es-EC" b="1"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 name="4 Imagen" descr="https://scontent.fuio4-1.fna.fbcdn.net/v/t34.0-12/21442329_1662350653809640_1082023853_n.png?oh=61a694faa1d7e8cf7a611263b9f5c347&amp;oe=59B424B5"/>
          <p:cNvPicPr/>
          <p:nvPr/>
        </p:nvPicPr>
        <p:blipFill>
          <a:blip r:embed="rId2">
            <a:extLst>
              <a:ext uri="{28A0092B-C50C-407E-A947-70E740481C1C}">
                <a14:useLocalDpi xmlns="" xmlns:a14="http://schemas.microsoft.com/office/drawing/2010/main" val="0"/>
              </a:ext>
            </a:extLst>
          </a:blip>
          <a:srcRect r="2439"/>
          <a:stretch>
            <a:fillRect/>
          </a:stretch>
        </p:blipFill>
        <p:spPr bwMode="auto">
          <a:xfrm>
            <a:off x="357158" y="1571612"/>
            <a:ext cx="2857520" cy="3786214"/>
          </a:xfrm>
          <a:prstGeom prst="rect">
            <a:avLst/>
          </a:prstGeom>
          <a:noFill/>
          <a:ln>
            <a:noFill/>
          </a:ln>
        </p:spPr>
      </p:pic>
      <p:pic>
        <p:nvPicPr>
          <p:cNvPr id="121857" name="Picture 1"/>
          <p:cNvPicPr>
            <a:picLocks noChangeAspect="1" noChangeArrowheads="1"/>
          </p:cNvPicPr>
          <p:nvPr/>
        </p:nvPicPr>
        <p:blipFill>
          <a:blip r:embed="rId3"/>
          <a:srcRect l="26675" t="48357" r="38923" b="26858"/>
          <a:stretch>
            <a:fillRect/>
          </a:stretch>
        </p:blipFill>
        <p:spPr bwMode="auto">
          <a:xfrm>
            <a:off x="3428992" y="2214554"/>
            <a:ext cx="5290877" cy="2143140"/>
          </a:xfrm>
          <a:prstGeom prst="rect">
            <a:avLst/>
          </a:prstGeom>
          <a:noFill/>
          <a:ln w="9525">
            <a:noFill/>
            <a:miter lim="800000"/>
            <a:headEnd/>
            <a:tailEnd/>
          </a:ln>
          <a:effectLst/>
        </p:spPr>
      </p:pic>
      <p:pic>
        <p:nvPicPr>
          <p:cNvPr id="8" name="Picture 1"/>
          <p:cNvPicPr>
            <a:picLocks noChangeAspect="1" noChangeArrowheads="1"/>
          </p:cNvPicPr>
          <p:nvPr/>
        </p:nvPicPr>
        <p:blipFill>
          <a:blip r:embed="rId3"/>
          <a:srcRect l="42788" t="76240" r="36859" b="17564"/>
          <a:stretch>
            <a:fillRect/>
          </a:stretch>
        </p:blipFill>
        <p:spPr bwMode="auto">
          <a:xfrm>
            <a:off x="4286248" y="4643446"/>
            <a:ext cx="3338950" cy="571504"/>
          </a:xfrm>
          <a:prstGeom prst="rect">
            <a:avLst/>
          </a:prstGeom>
          <a:noFill/>
          <a:ln w="9525">
            <a:noFill/>
            <a:miter lim="800000"/>
            <a:headEnd/>
            <a:tailEnd/>
          </a:ln>
          <a:effectLst/>
        </p:spPr>
      </p:pic>
      <p:pic>
        <p:nvPicPr>
          <p:cNvPr id="6" name="Picture 1"/>
          <p:cNvPicPr>
            <a:picLocks noChangeAspect="1" noChangeArrowheads="1"/>
          </p:cNvPicPr>
          <p:nvPr/>
        </p:nvPicPr>
        <p:blipFill>
          <a:blip r:embed="rId3"/>
          <a:srcRect l="26617" t="39062" r="64238" b="52522"/>
          <a:stretch>
            <a:fillRect/>
          </a:stretch>
        </p:blipFill>
        <p:spPr bwMode="auto">
          <a:xfrm>
            <a:off x="4786314" y="1142984"/>
            <a:ext cx="1500198" cy="776294"/>
          </a:xfrm>
          <a:prstGeom prst="rect">
            <a:avLst/>
          </a:prstGeom>
          <a:noFill/>
          <a:ln w="9525">
            <a:noFill/>
            <a:miter lim="800000"/>
            <a:headEnd/>
            <a:tailEnd/>
          </a:ln>
          <a:effectLst/>
        </p:spPr>
      </p:pic>
    </p:spTree>
    <p:extLst>
      <p:ext uri="{BB962C8B-B14F-4D97-AF65-F5344CB8AC3E}">
        <p14:creationId xmlns="" xmlns:p14="http://schemas.microsoft.com/office/powerpoint/2010/main" val="37914920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071678"/>
            <a:ext cx="7772400" cy="1470025"/>
          </a:xfrm>
        </p:spPr>
        <p:txBody>
          <a:bodyPr/>
          <a:lstStyle/>
          <a:p>
            <a:pPr algn="ctr"/>
            <a:r>
              <a:rPr lang="es-EC" sz="7200" dirty="0" smtClean="0">
                <a:solidFill>
                  <a:schemeClr val="tx1"/>
                </a:solidFill>
              </a:rPr>
              <a:t>MARCO TEÓRICO</a:t>
            </a:r>
            <a:endParaRPr lang="es-EC" sz="72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214290"/>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ENSAYO A FLEXIÓN</a:t>
            </a:r>
          </a:p>
          <a:p>
            <a:pPr marL="342900" indent="-342900">
              <a:spcBef>
                <a:spcPct val="20000"/>
              </a:spcBef>
            </a:pPr>
            <a:r>
              <a:rPr lang="es-EC" altLang="es-ES" b="1" i="1" u="sng" dirty="0" smtClean="0"/>
              <a:t>CONDICIONES DE APOYO</a:t>
            </a:r>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altLang="es-ES" b="1" i="1" u="sng" dirty="0" smtClean="0"/>
          </a:p>
          <a:p>
            <a:pPr marL="342900" indent="-342900">
              <a:spcBef>
                <a:spcPct val="20000"/>
              </a:spcBef>
            </a:pPr>
            <a:r>
              <a:rPr lang="es-EC" altLang="es-ES" b="1" i="1" u="sng" dirty="0" smtClean="0"/>
              <a:t>CONDICIONES DE CARGA</a:t>
            </a:r>
          </a:p>
          <a:p>
            <a:pPr marL="342900" lvl="0" indent="-342900">
              <a:spcBef>
                <a:spcPct val="20000"/>
              </a:spcBef>
            </a:pPr>
            <a:endParaRPr lang="es-EC" sz="1600" b="1" i="1" u="sng" dirty="0" smtClean="0"/>
          </a:p>
          <a:p>
            <a:pPr marL="342900" lvl="0" indent="-342900">
              <a:spcBef>
                <a:spcPct val="20000"/>
              </a:spcBef>
            </a:pPr>
            <a:endParaRPr lang="es-EC" b="1"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6" name="5 Imagen"/>
          <p:cNvPicPr/>
          <p:nvPr/>
        </p:nvPicPr>
        <p:blipFill>
          <a:blip r:embed="rId2">
            <a:extLst>
              <a:ext uri="{28A0092B-C50C-407E-A947-70E740481C1C}">
                <a14:useLocalDpi xmlns="" xmlns:a14="http://schemas.microsoft.com/office/drawing/2010/main" val="0"/>
              </a:ext>
            </a:extLst>
          </a:blip>
          <a:stretch>
            <a:fillRect/>
          </a:stretch>
        </p:blipFill>
        <p:spPr>
          <a:xfrm>
            <a:off x="428596" y="1142984"/>
            <a:ext cx="2830707" cy="2124000"/>
          </a:xfrm>
          <a:prstGeom prst="rect">
            <a:avLst/>
          </a:prstGeom>
        </p:spPr>
      </p:pic>
      <p:pic>
        <p:nvPicPr>
          <p:cNvPr id="7" name="6 Imagen"/>
          <p:cNvPicPr/>
          <p:nvPr/>
        </p:nvPicPr>
        <p:blipFill>
          <a:blip r:embed="rId3" cstate="print"/>
          <a:stretch>
            <a:fillRect/>
          </a:stretch>
        </p:blipFill>
        <p:spPr>
          <a:xfrm>
            <a:off x="428596" y="3857628"/>
            <a:ext cx="2857520" cy="2143140"/>
          </a:xfrm>
          <a:prstGeom prst="rect">
            <a:avLst/>
          </a:prstGeom>
        </p:spPr>
      </p:pic>
      <p:sp>
        <p:nvSpPr>
          <p:cNvPr id="9" name="8 CuadroTexto"/>
          <p:cNvSpPr txBox="1"/>
          <p:nvPr/>
        </p:nvSpPr>
        <p:spPr>
          <a:xfrm>
            <a:off x="3643306" y="1384545"/>
            <a:ext cx="5000660" cy="1615827"/>
          </a:xfrm>
          <a:prstGeom prst="rect">
            <a:avLst/>
          </a:prstGeom>
          <a:noFill/>
        </p:spPr>
        <p:txBody>
          <a:bodyPr wrap="square" rtlCol="0">
            <a:spAutoFit/>
          </a:bodyPr>
          <a:lstStyle/>
          <a:p>
            <a:pPr algn="just">
              <a:lnSpc>
                <a:spcPct val="150000"/>
              </a:lnSpc>
            </a:pPr>
            <a:r>
              <a:rPr lang="es-EC" dirty="0" smtClean="0"/>
              <a:t>La viga se asentó sobre dos medios rodillos que sirvieron de apoyos y se ubicaron a 100 milímetros de cada extremo.</a:t>
            </a:r>
          </a:p>
          <a:p>
            <a:endParaRPr lang="es-EC" dirty="0"/>
          </a:p>
        </p:txBody>
      </p:sp>
      <p:sp>
        <p:nvSpPr>
          <p:cNvPr id="10" name="9 CuadroTexto"/>
          <p:cNvSpPr txBox="1"/>
          <p:nvPr/>
        </p:nvSpPr>
        <p:spPr>
          <a:xfrm>
            <a:off x="3643306" y="4099189"/>
            <a:ext cx="5000660" cy="1338828"/>
          </a:xfrm>
          <a:prstGeom prst="rect">
            <a:avLst/>
          </a:prstGeom>
          <a:noFill/>
        </p:spPr>
        <p:txBody>
          <a:bodyPr wrap="square" rtlCol="0">
            <a:spAutoFit/>
          </a:bodyPr>
          <a:lstStyle/>
          <a:p>
            <a:pPr algn="just">
              <a:lnSpc>
                <a:spcPct val="150000"/>
              </a:lnSpc>
            </a:pPr>
            <a:r>
              <a:rPr lang="es-EC" dirty="0" smtClean="0"/>
              <a:t>La carga fue aplicada en la mitad de la longitud de la viga de manera gradual hasta las 6 toneladas. </a:t>
            </a:r>
            <a:endParaRPr lang="es-EC" dirty="0"/>
          </a:p>
        </p:txBody>
      </p:sp>
    </p:spTree>
    <p:extLst>
      <p:ext uri="{BB962C8B-B14F-4D97-AF65-F5344CB8AC3E}">
        <p14:creationId xmlns="" xmlns:p14="http://schemas.microsoft.com/office/powerpoint/2010/main" val="1512648604"/>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ENSAYO A FLEXIÓN</a:t>
            </a:r>
          </a:p>
          <a:p>
            <a:pPr marL="342900" lvl="0" indent="-342900">
              <a:spcBef>
                <a:spcPct val="20000"/>
              </a:spcBef>
            </a:pPr>
            <a:r>
              <a:rPr lang="es-EC" altLang="es-ES" b="1" i="1" u="sng" dirty="0" smtClean="0"/>
              <a:t>ENSAYO A FLEXIÓN DE LAS VIGA</a:t>
            </a:r>
          </a:p>
          <a:p>
            <a:pPr algn="just">
              <a:lnSpc>
                <a:spcPct val="150000"/>
              </a:lnSpc>
              <a:spcBef>
                <a:spcPct val="20000"/>
              </a:spcBef>
            </a:pPr>
            <a:r>
              <a:rPr lang="es-EC" dirty="0" smtClean="0"/>
              <a:t>Las tres vigas se ensayaron bajo las mismas condiciones y  se midió: </a:t>
            </a:r>
          </a:p>
          <a:p>
            <a:pPr marL="285750" indent="-285750" algn="just">
              <a:lnSpc>
                <a:spcPct val="150000"/>
              </a:lnSpc>
              <a:spcBef>
                <a:spcPct val="20000"/>
              </a:spcBef>
              <a:buFont typeface="Arial" panose="020B0604020202020204" pitchFamily="34" charset="0"/>
              <a:buChar char="•"/>
            </a:pPr>
            <a:r>
              <a:rPr lang="es-EC" dirty="0" smtClean="0"/>
              <a:t>Deformación unitaria con galgas lineales con tolerancia de 0.35%.</a:t>
            </a:r>
          </a:p>
          <a:p>
            <a:pPr marL="285750" indent="-285750" algn="just">
              <a:lnSpc>
                <a:spcPct val="150000"/>
              </a:lnSpc>
              <a:spcBef>
                <a:spcPct val="20000"/>
              </a:spcBef>
              <a:buFont typeface="Arial" panose="020B0604020202020204" pitchFamily="34" charset="0"/>
              <a:buChar char="•"/>
            </a:pPr>
            <a:r>
              <a:rPr lang="es-EC" dirty="0" smtClean="0"/>
              <a:t>Deflexión de la viga con un comparador de reloj analógico de 0.01 mm de resolución.</a:t>
            </a:r>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b="1"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8" name="7 Imagen"/>
          <p:cNvPicPr/>
          <p:nvPr/>
        </p:nvPicPr>
        <p:blipFill>
          <a:blip r:embed="rId2"/>
          <a:srcRect/>
          <a:stretch>
            <a:fillRect/>
          </a:stretch>
        </p:blipFill>
        <p:spPr bwMode="auto">
          <a:xfrm>
            <a:off x="683568" y="2852936"/>
            <a:ext cx="8003232" cy="3067881"/>
          </a:xfrm>
          <a:prstGeom prst="rect">
            <a:avLst/>
          </a:prstGeom>
          <a:noFill/>
          <a:ln w="9525">
            <a:noFill/>
            <a:miter lim="800000"/>
            <a:headEnd/>
            <a:tailEnd/>
          </a:ln>
        </p:spPr>
      </p:pic>
    </p:spTree>
    <p:extLst>
      <p:ext uri="{BB962C8B-B14F-4D97-AF65-F5344CB8AC3E}">
        <p14:creationId xmlns="" xmlns:p14="http://schemas.microsoft.com/office/powerpoint/2010/main" val="102512268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ENSAYO A FLEXIÓN</a:t>
            </a:r>
            <a:endParaRPr lang="es-EC" altLang="es-ES" sz="2800" dirty="0" smtClean="0">
              <a:latin typeface="+mj-lt"/>
              <a:cs typeface="Times New Roman" panose="02020603050405020304" pitchFamily="18" charset="0"/>
            </a:endParaRPr>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b="1"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 name="4 Imagen" descr="C:\Users\majo\Desktop\TESIS\fotos\viga 210\20170710_113150.jpg"/>
          <p:cNvPicPr/>
          <p:nvPr/>
        </p:nvPicPr>
        <p:blipFill>
          <a:blip r:embed="rId2" cstate="print"/>
          <a:srcRect l="10431" r="-56" b="25228"/>
          <a:stretch>
            <a:fillRect/>
          </a:stretch>
        </p:blipFill>
        <p:spPr bwMode="auto">
          <a:xfrm>
            <a:off x="571472" y="857232"/>
            <a:ext cx="8001056" cy="4929222"/>
          </a:xfrm>
          <a:prstGeom prst="rect">
            <a:avLst/>
          </a:prstGeom>
          <a:noFill/>
          <a:ln w="9525">
            <a:noFill/>
            <a:miter lim="800000"/>
            <a:headEnd/>
            <a:tailEnd/>
          </a:ln>
        </p:spPr>
      </p:pic>
    </p:spTree>
    <p:extLst>
      <p:ext uri="{BB962C8B-B14F-4D97-AF65-F5344CB8AC3E}">
        <p14:creationId xmlns="" xmlns:p14="http://schemas.microsoft.com/office/powerpoint/2010/main" val="187246584"/>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ENSAYO A FLEXIÓN</a:t>
            </a:r>
            <a:endParaRPr lang="es-EC" altLang="es-ES" sz="2800" dirty="0" smtClean="0">
              <a:latin typeface="+mj-lt"/>
              <a:cs typeface="Times New Roman" panose="02020603050405020304" pitchFamily="18" charset="0"/>
            </a:endParaRPr>
          </a:p>
          <a:p>
            <a:pPr marL="342900" lvl="0" indent="-342900">
              <a:spcBef>
                <a:spcPct val="20000"/>
              </a:spcBef>
            </a:pPr>
            <a:endParaRPr lang="es-EC" dirty="0" smtClean="0"/>
          </a:p>
          <a:p>
            <a:pPr marL="342900" lvl="0" indent="-342900">
              <a:spcBef>
                <a:spcPct val="20000"/>
              </a:spcBef>
            </a:pPr>
            <a:r>
              <a:rPr lang="es-EC" altLang="es-ES" b="1" i="1" u="sng" dirty="0" smtClean="0"/>
              <a:t>Resultados del Ensayo a Flexión</a:t>
            </a:r>
            <a:endParaRPr lang="es-EC" altLang="es-ES" b="1" i="1" u="sng" dirty="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sz="1600" b="1" i="1" u="sng" dirty="0" smtClean="0"/>
          </a:p>
          <a:p>
            <a:pPr marL="342900" lvl="0" indent="-342900">
              <a:spcBef>
                <a:spcPct val="20000"/>
              </a:spcBef>
            </a:pPr>
            <a:endParaRPr lang="es-EC" b="1" dirty="0" smtClean="0"/>
          </a:p>
          <a:p>
            <a:pPr lvl="0" algn="just">
              <a:lnSpc>
                <a:spcPct val="150000"/>
              </a:lnSpc>
            </a:pPr>
            <a:endParaRPr lang="es-EC" dirty="0" smtClean="0"/>
          </a:p>
          <a:p>
            <a:pPr lvl="0" algn="just"/>
            <a:endParaRPr lang="es-EC" dirty="0" smtClean="0"/>
          </a:p>
          <a:p>
            <a:pPr lvl="0" algn="just"/>
            <a:endParaRPr lang="es-EC"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34380" y="1484784"/>
            <a:ext cx="8075240" cy="4248472"/>
          </a:xfrm>
          <a:prstGeom prst="rect">
            <a:avLst/>
          </a:prstGeom>
        </p:spPr>
      </p:pic>
    </p:spTree>
    <p:extLst>
      <p:ext uri="{BB962C8B-B14F-4D97-AF65-F5344CB8AC3E}">
        <p14:creationId xmlns="" xmlns:p14="http://schemas.microsoft.com/office/powerpoint/2010/main" val="2507848590"/>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28802"/>
            <a:ext cx="7772400" cy="1470025"/>
          </a:xfrm>
        </p:spPr>
        <p:txBody>
          <a:bodyPr/>
          <a:lstStyle/>
          <a:p>
            <a:pPr algn="ctr"/>
            <a:r>
              <a:rPr lang="es-EC" sz="7200" dirty="0" smtClean="0">
                <a:solidFill>
                  <a:schemeClr val="tx1"/>
                </a:solidFill>
              </a:rPr>
              <a:t>ANÁLISIS DE RESULTADOS</a:t>
            </a:r>
            <a:endParaRPr lang="es-EC" sz="7200" dirty="0">
              <a:solidFill>
                <a:schemeClr val="tx1"/>
              </a:solidFill>
            </a:endParaRPr>
          </a:p>
        </p:txBody>
      </p:sp>
    </p:spTree>
    <p:extLst>
      <p:ext uri="{BB962C8B-B14F-4D97-AF65-F5344CB8AC3E}">
        <p14:creationId xmlns="" xmlns:p14="http://schemas.microsoft.com/office/powerpoint/2010/main" val="3651335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457200" y="160357"/>
            <a:ext cx="8229600" cy="6126163"/>
          </a:xfrm>
        </p:spPr>
        <p:txBody>
          <a:bodyPr/>
          <a:lstStyle/>
          <a:p>
            <a:pPr algn="r" eaLnBrk="1" hangingPunct="1">
              <a:buNone/>
              <a:defRPr/>
            </a:pPr>
            <a:r>
              <a:rPr lang="es-ES" altLang="es-ES" sz="2800" b="1" i="1" dirty="0" smtClean="0">
                <a:solidFill>
                  <a:schemeClr val="tx1"/>
                </a:solidFill>
                <a:cs typeface="Times New Roman" panose="02020603050405020304" pitchFamily="18" charset="0"/>
              </a:rPr>
              <a:t>ANÁLISIS DE RESULTADOS</a:t>
            </a:r>
            <a:endParaRPr lang="es-ES" altLang="es-ES" sz="2800" b="1" i="1" dirty="0">
              <a:solidFill>
                <a:schemeClr val="tx1"/>
              </a:solidFill>
              <a:cs typeface="Times New Roman" panose="02020603050405020304" pitchFamily="18" charset="0"/>
            </a:endParaRPr>
          </a:p>
          <a:p>
            <a:pPr marL="0" indent="0" algn="just">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Se analizaran los esfuerzos normales, esfuerzos </a:t>
            </a:r>
            <a:r>
              <a:rPr lang="es-ES" altLang="es-ES" sz="1800" dirty="0" err="1" smtClean="0">
                <a:solidFill>
                  <a:schemeClr val="tx1"/>
                </a:solidFill>
                <a:latin typeface="+mj-lt"/>
                <a:cs typeface="Times New Roman" panose="02020603050405020304" pitchFamily="18" charset="0"/>
              </a:rPr>
              <a:t>cortanteS</a:t>
            </a:r>
            <a:r>
              <a:rPr lang="es-ES" altLang="es-ES" sz="1800" dirty="0" smtClean="0">
                <a:solidFill>
                  <a:schemeClr val="tx1"/>
                </a:solidFill>
                <a:latin typeface="+mj-lt"/>
                <a:cs typeface="Times New Roman" panose="02020603050405020304" pitchFamily="18" charset="0"/>
              </a:rPr>
              <a:t> y deformación de los modelos experimental, computacional y teórico.</a:t>
            </a:r>
          </a:p>
          <a:p>
            <a:pPr algn="just">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a:spcBef>
                <a:spcPct val="0"/>
              </a:spcBef>
              <a:buFont typeface="Arial" panose="020B0604020202020204" pitchFamily="34" charset="0"/>
              <a:buNone/>
            </a:pPr>
            <a:r>
              <a:rPr lang="es-ES" altLang="es-ES" sz="1800" b="1" i="1" u="sng" kern="1200" dirty="0" smtClean="0">
                <a:solidFill>
                  <a:schemeClr val="tx1"/>
                </a:solidFill>
                <a:latin typeface="Arial" charset="0"/>
              </a:rPr>
              <a:t>MODELO EXPERIMENTAL</a:t>
            </a:r>
          </a:p>
          <a:p>
            <a:pPr marL="0" indent="0" algn="just">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En el ensayo de flexión se obtuvieron datos de deformación unitaria con los que se calcularon los esfuerzos normales y cortantes con las siguientes fórmulas:</a:t>
            </a:r>
          </a:p>
          <a:p>
            <a:pPr marL="0" indent="0" algn="just">
              <a:buFont typeface="Arial" panose="020B0604020202020204" pitchFamily="34" charset="0"/>
              <a:buNone/>
            </a:pPr>
            <a:endParaRPr lang="es-ES" altLang="es-ES" sz="2000" dirty="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dirty="0"/>
          </a:p>
        </p:txBody>
      </p:sp>
      <p:pic>
        <p:nvPicPr>
          <p:cNvPr id="2" name="Imagen 1"/>
          <p:cNvPicPr>
            <a:picLocks noChangeAspect="1"/>
          </p:cNvPicPr>
          <p:nvPr/>
        </p:nvPicPr>
        <p:blipFill rotWithShape="1">
          <a:blip r:embed="rId3"/>
          <a:srcRect t="15151" r="48484" b="19811"/>
          <a:stretch/>
        </p:blipFill>
        <p:spPr>
          <a:xfrm>
            <a:off x="571472" y="4000504"/>
            <a:ext cx="3672408" cy="1641625"/>
          </a:xfrm>
          <a:prstGeom prst="rect">
            <a:avLst/>
          </a:prstGeom>
        </p:spPr>
      </p:pic>
      <p:pic>
        <p:nvPicPr>
          <p:cNvPr id="5" name="Imagen 4"/>
          <p:cNvPicPr>
            <a:picLocks noChangeAspect="1"/>
          </p:cNvPicPr>
          <p:nvPr/>
        </p:nvPicPr>
        <p:blipFill>
          <a:blip r:embed="rId4"/>
          <a:stretch>
            <a:fillRect/>
          </a:stretch>
        </p:blipFill>
        <p:spPr>
          <a:xfrm>
            <a:off x="4643438" y="4357694"/>
            <a:ext cx="3686175" cy="2047875"/>
          </a:xfrm>
          <a:prstGeom prst="rect">
            <a:avLst/>
          </a:prstGeom>
        </p:spPr>
      </p:pic>
      <p:pic>
        <p:nvPicPr>
          <p:cNvPr id="3" name="Imagen 2"/>
          <p:cNvPicPr>
            <a:picLocks noChangeAspect="1"/>
          </p:cNvPicPr>
          <p:nvPr/>
        </p:nvPicPr>
        <p:blipFill>
          <a:blip r:embed="rId5"/>
          <a:srcRect r="34375" b="7525"/>
          <a:stretch>
            <a:fillRect/>
          </a:stretch>
        </p:blipFill>
        <p:spPr>
          <a:xfrm>
            <a:off x="1071538" y="3500438"/>
            <a:ext cx="1357322" cy="454255"/>
          </a:xfrm>
          <a:prstGeom prst="rect">
            <a:avLst/>
          </a:prstGeom>
        </p:spPr>
      </p:pic>
      <p:pic>
        <p:nvPicPr>
          <p:cNvPr id="6" name="Imagen 5"/>
          <p:cNvPicPr>
            <a:picLocks noChangeAspect="1"/>
          </p:cNvPicPr>
          <p:nvPr/>
        </p:nvPicPr>
        <p:blipFill>
          <a:blip r:embed="rId6"/>
          <a:stretch>
            <a:fillRect/>
          </a:stretch>
        </p:blipFill>
        <p:spPr>
          <a:xfrm>
            <a:off x="4714876" y="3643314"/>
            <a:ext cx="2847975" cy="771525"/>
          </a:xfrm>
          <a:prstGeom prst="rect">
            <a:avLst/>
          </a:prstGeom>
        </p:spPr>
      </p:pic>
      <p:pic>
        <p:nvPicPr>
          <p:cNvPr id="7" name="Imagen 6"/>
          <p:cNvPicPr>
            <a:picLocks noChangeAspect="1"/>
          </p:cNvPicPr>
          <p:nvPr/>
        </p:nvPicPr>
        <p:blipFill>
          <a:blip r:embed="rId7"/>
          <a:srcRect r="26253"/>
          <a:stretch>
            <a:fillRect/>
          </a:stretch>
        </p:blipFill>
        <p:spPr>
          <a:xfrm>
            <a:off x="5500694" y="3071810"/>
            <a:ext cx="1865499" cy="594565"/>
          </a:xfrm>
          <a:prstGeom prst="rect">
            <a:avLst/>
          </a:prstGeom>
        </p:spPr>
      </p:pic>
    </p:spTree>
    <p:extLst>
      <p:ext uri="{BB962C8B-B14F-4D97-AF65-F5344CB8AC3E}">
        <p14:creationId xmlns="" xmlns:p14="http://schemas.microsoft.com/office/powerpoint/2010/main" val="2886890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457200" y="160357"/>
            <a:ext cx="8229600" cy="6126163"/>
          </a:xfrm>
        </p:spPr>
        <p:txBody>
          <a:bodyPr/>
          <a:lstStyle/>
          <a:p>
            <a:pPr algn="r" eaLnBrk="1" hangingPunct="1">
              <a:buFont typeface="Arial" panose="020B0604020202020204" pitchFamily="34" charset="0"/>
              <a:buNone/>
            </a:pPr>
            <a:r>
              <a:rPr lang="es-ES" altLang="es-ES" sz="2800" b="1" i="1" dirty="0" smtClean="0">
                <a:solidFill>
                  <a:schemeClr val="tx1"/>
                </a:solidFill>
                <a:cs typeface="Times New Roman" panose="02020603050405020304" pitchFamily="18" charset="0"/>
              </a:rPr>
              <a:t>ANÁLISIS DE RESULTADOS</a:t>
            </a:r>
            <a:endParaRPr lang="es-ES" altLang="es-ES" sz="2800" b="1" i="1" dirty="0">
              <a:solidFill>
                <a:schemeClr val="tx1"/>
              </a:solidFill>
              <a:cs typeface="Times New Roman" panose="02020603050405020304" pitchFamily="18" charset="0"/>
            </a:endParaRPr>
          </a:p>
          <a:p>
            <a:pPr marL="0" indent="0" algn="just">
              <a:buNone/>
            </a:pPr>
            <a:r>
              <a:rPr lang="es-ES" altLang="es-ES" sz="1600" kern="1200" dirty="0" smtClean="0">
                <a:solidFill>
                  <a:schemeClr val="tx1"/>
                </a:solidFill>
                <a:latin typeface="Arial" charset="0"/>
              </a:rPr>
              <a:t>Resumen de los resultados de cada modelo:</a:t>
            </a:r>
          </a:p>
          <a:p>
            <a:pPr marL="0" indent="0" algn="just">
              <a:buNone/>
            </a:pPr>
            <a:endParaRPr lang="es-ES" altLang="es-ES" sz="1600" b="1" i="1" u="sng" kern="1200" dirty="0" smtClean="0">
              <a:solidFill>
                <a:schemeClr val="tx1"/>
              </a:solidFill>
              <a:latin typeface="Arial" charset="0"/>
            </a:endParaRPr>
          </a:p>
          <a:p>
            <a:pPr marL="0" indent="0" algn="just">
              <a:buNone/>
            </a:pPr>
            <a:r>
              <a:rPr lang="es-ES" altLang="es-ES" sz="1600" b="1" i="1" u="sng" kern="1200" dirty="0" smtClean="0">
                <a:solidFill>
                  <a:schemeClr val="tx1"/>
                </a:solidFill>
                <a:latin typeface="Arial" charset="0"/>
              </a:rPr>
              <a:t>MODELO EXPERIMENTAL</a:t>
            </a:r>
          </a:p>
          <a:p>
            <a:pPr marL="0" indent="0" algn="just">
              <a:buNone/>
            </a:pPr>
            <a:endParaRPr lang="es-ES" altLang="es-ES" sz="1600" b="1" i="1" u="sng" kern="1200" dirty="0" smtClean="0">
              <a:solidFill>
                <a:schemeClr val="tx1"/>
              </a:solidFill>
              <a:latin typeface="Arial" charset="0"/>
              <a:cs typeface="Times New Roman" panose="02020603050405020304" pitchFamily="18" charset="0"/>
            </a:endParaRPr>
          </a:p>
          <a:p>
            <a:pPr marL="0" indent="0" algn="just">
              <a:buNone/>
            </a:pPr>
            <a:endParaRPr lang="es-ES" altLang="es-ES" sz="18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dirty="0" smtClean="0">
              <a:solidFill>
                <a:schemeClr val="tx1"/>
              </a:solidFill>
              <a:latin typeface="+mj-lt"/>
              <a:cs typeface="Times New Roman" panose="02020603050405020304" pitchFamily="18" charset="0"/>
            </a:endParaRPr>
          </a:p>
          <a:p>
            <a:pPr>
              <a:spcBef>
                <a:spcPct val="0"/>
              </a:spcBef>
              <a:buNone/>
            </a:pPr>
            <a:r>
              <a:rPr lang="es-ES" altLang="es-ES" sz="1600" b="1" i="1" u="sng" kern="1200" dirty="0" smtClean="0">
                <a:solidFill>
                  <a:schemeClr val="tx1"/>
                </a:solidFill>
                <a:latin typeface="Arial" charset="0"/>
              </a:rPr>
              <a:t>MODELO COMPUTACIONAL </a:t>
            </a:r>
            <a:r>
              <a:rPr lang="es-ES" altLang="es-ES" sz="1600" b="1" i="1" kern="1200" dirty="0" smtClean="0">
                <a:solidFill>
                  <a:schemeClr val="tx1"/>
                </a:solidFill>
                <a:latin typeface="Arial" charset="0"/>
              </a:rPr>
              <a:t>                           </a:t>
            </a:r>
          </a:p>
          <a:p>
            <a:pPr>
              <a:spcBef>
                <a:spcPct val="0"/>
              </a:spcBef>
              <a:buNone/>
            </a:pPr>
            <a:endParaRPr lang="es-ES" altLang="es-ES" sz="1600" b="1" i="1" kern="1200" dirty="0" smtClean="0">
              <a:solidFill>
                <a:schemeClr val="tx1"/>
              </a:solidFill>
              <a:latin typeface="Arial" charset="0"/>
            </a:endParaRPr>
          </a:p>
          <a:p>
            <a:pPr>
              <a:spcBef>
                <a:spcPct val="0"/>
              </a:spcBef>
              <a:buNone/>
            </a:pPr>
            <a:endParaRPr lang="es-ES" altLang="es-ES" sz="1600" b="1" i="1" kern="1200" dirty="0" smtClean="0">
              <a:solidFill>
                <a:schemeClr val="tx1"/>
              </a:solidFill>
              <a:latin typeface="Arial" charset="0"/>
            </a:endParaRPr>
          </a:p>
          <a:p>
            <a:pPr>
              <a:spcBef>
                <a:spcPct val="0"/>
              </a:spcBef>
              <a:buNone/>
            </a:pPr>
            <a:endParaRPr lang="es-ES" altLang="es-ES" sz="1600" b="1" i="1" kern="1200" dirty="0" smtClean="0">
              <a:solidFill>
                <a:schemeClr val="tx1"/>
              </a:solidFill>
              <a:latin typeface="Arial" charset="0"/>
            </a:endParaRPr>
          </a:p>
          <a:p>
            <a:pPr>
              <a:spcBef>
                <a:spcPct val="0"/>
              </a:spcBef>
              <a:buNone/>
            </a:pPr>
            <a:endParaRPr lang="es-ES" altLang="es-ES" sz="1600" b="1" i="1" kern="1200" dirty="0" smtClean="0">
              <a:solidFill>
                <a:schemeClr val="tx1"/>
              </a:solidFill>
              <a:latin typeface="Arial" charset="0"/>
            </a:endParaRPr>
          </a:p>
          <a:p>
            <a:pPr>
              <a:spcBef>
                <a:spcPct val="0"/>
              </a:spcBef>
              <a:buNone/>
            </a:pPr>
            <a:endParaRPr lang="es-ES" altLang="es-ES" sz="1600" b="1" i="1" kern="1200" dirty="0" smtClean="0">
              <a:solidFill>
                <a:schemeClr val="tx1"/>
              </a:solidFill>
              <a:latin typeface="Arial" charset="0"/>
            </a:endParaRPr>
          </a:p>
          <a:p>
            <a:pPr>
              <a:spcBef>
                <a:spcPct val="0"/>
              </a:spcBef>
              <a:buNone/>
            </a:pPr>
            <a:endParaRPr lang="es-ES" altLang="es-ES" sz="1600" b="1" i="1" kern="1200" dirty="0" smtClean="0">
              <a:solidFill>
                <a:schemeClr val="tx1"/>
              </a:solidFill>
              <a:latin typeface="Arial" charset="0"/>
            </a:endParaRPr>
          </a:p>
          <a:p>
            <a:pPr>
              <a:spcBef>
                <a:spcPct val="0"/>
              </a:spcBef>
              <a:buNone/>
            </a:pPr>
            <a:r>
              <a:rPr lang="es-ES" altLang="es-ES" sz="1600" b="1" i="1" kern="1200" dirty="0" smtClean="0">
                <a:solidFill>
                  <a:schemeClr val="tx1"/>
                </a:solidFill>
                <a:latin typeface="Arial" charset="0"/>
              </a:rPr>
              <a:t> </a:t>
            </a:r>
            <a:r>
              <a:rPr lang="es-ES" altLang="es-ES" sz="1600" b="1" i="1" u="sng" kern="1200" dirty="0" smtClean="0">
                <a:solidFill>
                  <a:schemeClr val="tx1"/>
                </a:solidFill>
                <a:latin typeface="Arial" charset="0"/>
              </a:rPr>
              <a:t>MODELO </a:t>
            </a:r>
            <a:r>
              <a:rPr lang="es-ES" altLang="es-ES" sz="1600" b="1" i="1" u="sng" kern="1200" dirty="0">
                <a:solidFill>
                  <a:schemeClr val="tx1"/>
                </a:solidFill>
                <a:latin typeface="Arial" charset="0"/>
              </a:rPr>
              <a:t>TEÓRICO</a:t>
            </a:r>
          </a:p>
          <a:p>
            <a:pPr>
              <a:spcBef>
                <a:spcPct val="0"/>
              </a:spcBef>
              <a:buNone/>
            </a:pPr>
            <a:endParaRPr lang="es-ES" altLang="es-ES" sz="1600" b="1" i="1" u="sng" kern="1200" dirty="0">
              <a:solidFill>
                <a:schemeClr val="tx1"/>
              </a:solidFill>
              <a:latin typeface="Arial" charset="0"/>
            </a:endParaRPr>
          </a:p>
          <a:p>
            <a:pPr>
              <a:spcBef>
                <a:spcPct val="0"/>
              </a:spcBef>
              <a:buNone/>
            </a:pPr>
            <a:endParaRPr lang="es-ES" altLang="es-ES" sz="1800" b="1" i="1" u="sng" kern="1200" dirty="0" smtClean="0">
              <a:solidFill>
                <a:schemeClr val="tx1"/>
              </a:solidFill>
              <a:latin typeface="Arial" charset="0"/>
            </a:endParaRPr>
          </a:p>
          <a:p>
            <a:pPr algn="just">
              <a:buFont typeface="Arial" panose="020B0604020202020204" pitchFamily="34" charset="0"/>
              <a:buNone/>
            </a:pPr>
            <a:endParaRPr lang="es-ES" altLang="es-ES" sz="2000" dirty="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dirty="0"/>
          </a:p>
        </p:txBody>
      </p:sp>
      <p:pic>
        <p:nvPicPr>
          <p:cNvPr id="5" name="Imagen 4"/>
          <p:cNvPicPr>
            <a:picLocks noChangeAspect="1"/>
          </p:cNvPicPr>
          <p:nvPr/>
        </p:nvPicPr>
        <p:blipFill rotWithShape="1">
          <a:blip r:embed="rId3"/>
          <a:srcRect t="17361"/>
          <a:stretch/>
        </p:blipFill>
        <p:spPr>
          <a:xfrm>
            <a:off x="2928926" y="1545654"/>
            <a:ext cx="3705167" cy="1383280"/>
          </a:xfrm>
          <a:prstGeom prst="rect">
            <a:avLst/>
          </a:prstGeom>
        </p:spPr>
      </p:pic>
      <p:pic>
        <p:nvPicPr>
          <p:cNvPr id="6" name="Imagen 5"/>
          <p:cNvPicPr>
            <a:picLocks noChangeAspect="1"/>
          </p:cNvPicPr>
          <p:nvPr/>
        </p:nvPicPr>
        <p:blipFill>
          <a:blip r:embed="rId4"/>
          <a:stretch>
            <a:fillRect/>
          </a:stretch>
        </p:blipFill>
        <p:spPr>
          <a:xfrm>
            <a:off x="3071802" y="3286124"/>
            <a:ext cx="3541586" cy="1322209"/>
          </a:xfrm>
          <a:prstGeom prst="rect">
            <a:avLst/>
          </a:prstGeom>
        </p:spPr>
      </p:pic>
      <p:pic>
        <p:nvPicPr>
          <p:cNvPr id="7" name="Imagen 6"/>
          <p:cNvPicPr>
            <a:picLocks noChangeAspect="1"/>
          </p:cNvPicPr>
          <p:nvPr/>
        </p:nvPicPr>
        <p:blipFill>
          <a:blip r:embed="rId5"/>
          <a:stretch>
            <a:fillRect/>
          </a:stretch>
        </p:blipFill>
        <p:spPr>
          <a:xfrm>
            <a:off x="3571868" y="4857760"/>
            <a:ext cx="2085984" cy="1358513"/>
          </a:xfrm>
          <a:prstGeom prst="rect">
            <a:avLst/>
          </a:prstGeom>
        </p:spPr>
      </p:pic>
    </p:spTree>
    <p:extLst>
      <p:ext uri="{BB962C8B-B14F-4D97-AF65-F5344CB8AC3E}">
        <p14:creationId xmlns="" xmlns:p14="http://schemas.microsoft.com/office/powerpoint/2010/main" val="28282588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8" end="8"/>
                                            </p:txEl>
                                          </p:spTgt>
                                        </p:tgtEl>
                                        <p:attrNameLst>
                                          <p:attrName>style.visibility</p:attrName>
                                        </p:attrNameLst>
                                      </p:cBhvr>
                                      <p:to>
                                        <p:strVal val="visible"/>
                                      </p:to>
                                    </p:set>
                                    <p:animEffect transition="in" filter="dissolve">
                                      <p:cBhvr>
                                        <p:cTn id="17" dur="500"/>
                                        <p:tgtEl>
                                          <p:spTgt spid="2457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15" end="15"/>
                                            </p:txEl>
                                          </p:spTgt>
                                        </p:tgtEl>
                                        <p:attrNameLst>
                                          <p:attrName>style.visibility</p:attrName>
                                        </p:attrNameLst>
                                      </p:cBhvr>
                                      <p:to>
                                        <p:strVal val="visible"/>
                                      </p:to>
                                    </p:set>
                                    <p:animEffect transition="in" filter="dissolve">
                                      <p:cBhvr>
                                        <p:cTn id="22" dur="500"/>
                                        <p:tgtEl>
                                          <p:spTgt spid="2457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179512" y="160357"/>
            <a:ext cx="8821644" cy="6292979"/>
          </a:xfrm>
        </p:spPr>
        <p:txBody>
          <a:bodyPr/>
          <a:lstStyle/>
          <a:p>
            <a:pPr algn="r" eaLnBrk="1" hangingPunct="1">
              <a:buNone/>
            </a:pPr>
            <a:r>
              <a:rPr lang="es-ES" altLang="es-ES" sz="2800" b="1" i="1" dirty="0" smtClean="0">
                <a:solidFill>
                  <a:schemeClr val="tx1"/>
                </a:solidFill>
                <a:cs typeface="Times New Roman" panose="02020603050405020304" pitchFamily="18" charset="0"/>
              </a:rPr>
              <a:t>ANÁLISIS DE RESULTADOS</a:t>
            </a:r>
            <a:endParaRPr lang="es-ES" altLang="es-ES" sz="2800" b="1" i="1" dirty="0">
              <a:solidFill>
                <a:schemeClr val="tx1"/>
              </a:solidFill>
              <a:cs typeface="Times New Roman" panose="02020603050405020304" pitchFamily="18" charset="0"/>
            </a:endParaRPr>
          </a:p>
          <a:p>
            <a:pPr algn="just">
              <a:buFont typeface="Arial" panose="020B0604020202020204" pitchFamily="34" charset="0"/>
              <a:buNone/>
            </a:pPr>
            <a:endParaRPr lang="es-ES" altLang="es-ES" sz="400" dirty="0" smtClean="0">
              <a:solidFill>
                <a:schemeClr val="tx1"/>
              </a:solidFill>
              <a:latin typeface="+mj-lt"/>
              <a:cs typeface="Times New Roman" panose="02020603050405020304" pitchFamily="18" charset="0"/>
            </a:endParaRPr>
          </a:p>
          <a:p>
            <a:pPr algn="ctr">
              <a:buNone/>
            </a:pPr>
            <a:r>
              <a:rPr lang="es-ES" altLang="es-ES" sz="1600" b="1" kern="1200" dirty="0" smtClean="0">
                <a:solidFill>
                  <a:schemeClr val="tx1"/>
                </a:solidFill>
                <a:latin typeface="Arial" charset="0"/>
              </a:rPr>
              <a:t>COMPARACIÓN DE RESULTADOS ENTRE MODELOS</a:t>
            </a:r>
          </a:p>
          <a:p>
            <a:pPr marL="0" indent="0" algn="just">
              <a:lnSpc>
                <a:spcPct val="150000"/>
              </a:lnSpc>
              <a:buNone/>
            </a:pPr>
            <a:r>
              <a:rPr lang="es-ES" altLang="es-ES" sz="1600" kern="1200" dirty="0" smtClean="0">
                <a:solidFill>
                  <a:schemeClr val="tx1"/>
                </a:solidFill>
                <a:latin typeface="Arial" charset="0"/>
              </a:rPr>
              <a:t>Para la comparación de los resultados se utilizará como referencia el modelo experimental y se estableció como aceptable, una variación de hasta el 10 % entre los resultados.</a:t>
            </a:r>
          </a:p>
          <a:p>
            <a:pPr algn="just">
              <a:buNone/>
            </a:pPr>
            <a:endParaRPr lang="es-ES" altLang="es-ES" sz="200" kern="1200" dirty="0" smtClean="0">
              <a:solidFill>
                <a:schemeClr val="tx1"/>
              </a:solidFill>
              <a:latin typeface="Arial" charset="0"/>
            </a:endParaRPr>
          </a:p>
          <a:p>
            <a:pPr algn="just">
              <a:buFont typeface="Arial" panose="020B0604020202020204" pitchFamily="34" charset="0"/>
              <a:buNone/>
            </a:pPr>
            <a:r>
              <a:rPr lang="es-ES" altLang="es-ES" sz="1600" b="1" i="1" u="sng" kern="1200" dirty="0" smtClean="0">
                <a:solidFill>
                  <a:schemeClr val="tx1"/>
                </a:solidFill>
                <a:latin typeface="Arial" charset="0"/>
              </a:rPr>
              <a:t>EXPERIMENTAL VS COMPUTACIONAL</a:t>
            </a:r>
          </a:p>
          <a:p>
            <a:pPr algn="just">
              <a:buFont typeface="Arial" panose="020B0604020202020204" pitchFamily="34" charset="0"/>
              <a:buNone/>
            </a:pPr>
            <a:endParaRPr lang="es-ES" altLang="es-ES" sz="16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600" dirty="0" smtClean="0"/>
          </a:p>
          <a:p>
            <a:pPr eaLnBrk="1" hangingPunct="1">
              <a:buFont typeface="Arial" panose="020B0604020202020204" pitchFamily="34" charset="0"/>
              <a:buNone/>
            </a:pPr>
            <a:endParaRPr lang="es-ES" altLang="es-ES" sz="1600" dirty="0" smtClean="0"/>
          </a:p>
          <a:p>
            <a:pPr eaLnBrk="1" hangingPunct="1">
              <a:buFont typeface="Arial" panose="020B0604020202020204" pitchFamily="34" charset="0"/>
              <a:buNone/>
            </a:pPr>
            <a:endParaRPr lang="es-ES" altLang="es-ES" sz="1600" dirty="0"/>
          </a:p>
          <a:p>
            <a:pPr eaLnBrk="1" hangingPunct="1">
              <a:buFont typeface="Arial" panose="020B0604020202020204" pitchFamily="34" charset="0"/>
              <a:buNone/>
            </a:pPr>
            <a:endParaRPr lang="es-ES" altLang="es-ES" sz="1600" dirty="0" smtClean="0"/>
          </a:p>
          <a:p>
            <a:pPr algn="just" eaLnBrk="1" hangingPunct="1">
              <a:lnSpc>
                <a:spcPct val="150000"/>
              </a:lnSpc>
            </a:pPr>
            <a:r>
              <a:rPr lang="es-ES" altLang="es-ES" sz="1600" dirty="0" smtClean="0">
                <a:solidFill>
                  <a:schemeClr val="tx1"/>
                </a:solidFill>
              </a:rPr>
              <a:t>Para validar algún tipo de tendencia que puedan tener los resultados del modelo experimental se los comparó con los resultados de las simulaciones que presentan las mismas tendencias.</a:t>
            </a:r>
          </a:p>
          <a:p>
            <a:pPr algn="just" eaLnBrk="1" hangingPunct="1">
              <a:lnSpc>
                <a:spcPct val="150000"/>
              </a:lnSpc>
            </a:pPr>
            <a:r>
              <a:rPr lang="es-ES" sz="1600" dirty="0">
                <a:solidFill>
                  <a:srgbClr val="000000"/>
                </a:solidFill>
                <a:latin typeface="Arial" panose="020B0604020202020204" pitchFamily="34" charset="0"/>
              </a:rPr>
              <a:t>Las variaciones entre el modelo computacional y experimental están por debajo del 10%, por lo que, la simulación puede ser utilizada para predecir </a:t>
            </a:r>
            <a:r>
              <a:rPr lang="es-ES" sz="1600" dirty="0" smtClean="0">
                <a:solidFill>
                  <a:srgbClr val="000000"/>
                </a:solidFill>
                <a:latin typeface="Arial" panose="020B0604020202020204" pitchFamily="34" charset="0"/>
              </a:rPr>
              <a:t>los </a:t>
            </a:r>
            <a:r>
              <a:rPr lang="es-ES" sz="1600" dirty="0">
                <a:solidFill>
                  <a:srgbClr val="000000"/>
                </a:solidFill>
                <a:latin typeface="Arial" panose="020B0604020202020204" pitchFamily="34" charset="0"/>
              </a:rPr>
              <a:t>esfuerzos y deformaciones en una viga a flexión, pudiendo variar ciertos parámetros como condiciones de carga y de apoyo. </a:t>
            </a:r>
            <a:endParaRPr lang="es-ES" altLang="es-ES" sz="1600" dirty="0"/>
          </a:p>
          <a:p>
            <a:pPr marL="0" indent="0" eaLnBrk="1" hangingPunct="1">
              <a:buFont typeface="Arial" panose="020B0604020202020204" pitchFamily="34" charset="0"/>
              <a:buNone/>
            </a:pPr>
            <a:endParaRPr lang="es-ES" altLang="es-ES" dirty="0">
              <a:solidFill>
                <a:schemeClr val="tx1"/>
              </a:solidFill>
            </a:endParaRPr>
          </a:p>
          <a:p>
            <a:pPr eaLnBrk="1" hangingPunct="1">
              <a:buFont typeface="Arial" panose="020B0604020202020204" pitchFamily="34" charset="0"/>
              <a:buNone/>
            </a:pPr>
            <a:endParaRPr lang="es-ES" altLang="es-ES" dirty="0"/>
          </a:p>
        </p:txBody>
      </p:sp>
      <p:pic>
        <p:nvPicPr>
          <p:cNvPr id="3" name="Imagen 2"/>
          <p:cNvPicPr>
            <a:picLocks noChangeAspect="1"/>
          </p:cNvPicPr>
          <p:nvPr/>
        </p:nvPicPr>
        <p:blipFill>
          <a:blip r:embed="rId3"/>
          <a:srcRect b="1932"/>
          <a:stretch>
            <a:fillRect/>
          </a:stretch>
        </p:blipFill>
        <p:spPr>
          <a:xfrm>
            <a:off x="1142976" y="2143116"/>
            <a:ext cx="6624736" cy="1571636"/>
          </a:xfrm>
          <a:prstGeom prst="rect">
            <a:avLst/>
          </a:prstGeom>
        </p:spPr>
      </p:pic>
    </p:spTree>
    <p:extLst>
      <p:ext uri="{BB962C8B-B14F-4D97-AF65-F5344CB8AC3E}">
        <p14:creationId xmlns="" xmlns:p14="http://schemas.microsoft.com/office/powerpoint/2010/main" val="1242295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33872" y="121786"/>
            <a:ext cx="8352928" cy="2388832"/>
          </a:xfrm>
        </p:spPr>
        <p:txBody>
          <a:bodyPr/>
          <a:lstStyle/>
          <a:p>
            <a:pPr algn="r" eaLnBrk="1" hangingPunct="1">
              <a:buNone/>
            </a:pPr>
            <a:r>
              <a:rPr lang="es-ES" altLang="es-ES" sz="2800" b="1" i="1" dirty="0" smtClean="0">
                <a:solidFill>
                  <a:schemeClr val="tx1"/>
                </a:solidFill>
                <a:cs typeface="Times New Roman" panose="02020603050405020304" pitchFamily="18" charset="0"/>
              </a:rPr>
              <a:t>ANÁLISIS DE RESULTADOS</a:t>
            </a:r>
            <a:endParaRPr lang="es-ES" altLang="es-ES" sz="2800" b="1" i="1" dirty="0">
              <a:solidFill>
                <a:schemeClr val="tx1"/>
              </a:solidFill>
              <a:cs typeface="Times New Roman" panose="02020603050405020304" pitchFamily="18" charset="0"/>
            </a:endParaRPr>
          </a:p>
          <a:p>
            <a:pPr algn="just">
              <a:buNone/>
            </a:pPr>
            <a:r>
              <a:rPr lang="es-ES" altLang="es-ES" sz="1600" b="1" i="1" u="sng" kern="1200" dirty="0" smtClean="0">
                <a:solidFill>
                  <a:schemeClr val="tx1"/>
                </a:solidFill>
                <a:latin typeface="Arial" charset="0"/>
              </a:rPr>
              <a:t>MODELO EXPERIMENTAL VS TEÓRICO</a:t>
            </a:r>
          </a:p>
          <a:p>
            <a:pPr algn="just">
              <a:buFont typeface="Arial" panose="020B0604020202020204" pitchFamily="34" charset="0"/>
              <a:buNone/>
            </a:pPr>
            <a:endParaRPr lang="es-ES" altLang="es-ES" sz="20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sz="2000" dirty="0" smtClean="0">
              <a:solidFill>
                <a:schemeClr val="tx1"/>
              </a:solidFill>
              <a:latin typeface="+mj-lt"/>
              <a:cs typeface="Times New Roman" panose="02020603050405020304" pitchFamily="18" charset="0"/>
            </a:endParaRPr>
          </a:p>
          <a:p>
            <a:pPr algn="just">
              <a:buFont typeface="Arial" panose="020B0604020202020204" pitchFamily="34" charset="0"/>
              <a:buNone/>
            </a:pPr>
            <a:endParaRPr lang="es-ES" altLang="es-ES" b="1" i="1" u="sng" kern="1200" dirty="0" smtClean="0">
              <a:solidFill>
                <a:schemeClr val="tx1"/>
              </a:solidFill>
              <a:latin typeface="Arial" charset="0"/>
            </a:endParaRPr>
          </a:p>
          <a:p>
            <a:pPr algn="just">
              <a:buNone/>
            </a:pPr>
            <a:endParaRPr lang="es-ES" altLang="es-ES" sz="1600" b="1" i="1" u="sng" kern="1200" dirty="0" smtClean="0">
              <a:solidFill>
                <a:schemeClr val="tx1"/>
              </a:solidFill>
              <a:latin typeface="Arial" charset="0"/>
            </a:endParaRPr>
          </a:p>
          <a:p>
            <a:pPr algn="just">
              <a:buNone/>
            </a:pPr>
            <a:endParaRPr lang="es-ES" altLang="es-ES" sz="1600" b="1" i="1" u="sng" kern="1200" dirty="0" smtClean="0">
              <a:solidFill>
                <a:schemeClr val="tx1"/>
              </a:solidFill>
              <a:latin typeface="Arial" charset="0"/>
            </a:endParaRPr>
          </a:p>
          <a:p>
            <a:pPr eaLnBrk="1" hangingPunct="1"/>
            <a:endParaRPr lang="es-ES" altLang="es-ES" dirty="0"/>
          </a:p>
        </p:txBody>
      </p:sp>
      <p:pic>
        <p:nvPicPr>
          <p:cNvPr id="4" name="Imagen 3"/>
          <p:cNvPicPr>
            <a:picLocks noChangeAspect="1"/>
          </p:cNvPicPr>
          <p:nvPr/>
        </p:nvPicPr>
        <p:blipFill>
          <a:blip r:embed="rId3"/>
          <a:stretch>
            <a:fillRect/>
          </a:stretch>
        </p:blipFill>
        <p:spPr>
          <a:xfrm>
            <a:off x="1037564" y="980728"/>
            <a:ext cx="7068872" cy="1529890"/>
          </a:xfrm>
          <a:prstGeom prst="rect">
            <a:avLst/>
          </a:prstGeom>
        </p:spPr>
      </p:pic>
      <p:sp>
        <p:nvSpPr>
          <p:cNvPr id="2" name="Rectángulo 1"/>
          <p:cNvSpPr/>
          <p:nvPr/>
        </p:nvSpPr>
        <p:spPr>
          <a:xfrm>
            <a:off x="333872" y="2510618"/>
            <a:ext cx="8558608" cy="3831818"/>
          </a:xfrm>
          <a:prstGeom prst="rect">
            <a:avLst/>
          </a:prstGeom>
        </p:spPr>
        <p:txBody>
          <a:bodyPr wrap="square">
            <a:spAutoFit/>
          </a:bodyPr>
          <a:lstStyle/>
          <a:p>
            <a:pPr marL="285750" indent="-285750" algn="just" eaLnBrk="1" hangingPunct="1">
              <a:lnSpc>
                <a:spcPct val="150000"/>
              </a:lnSpc>
              <a:buFont typeface="Arial" panose="020B0604020202020204" pitchFamily="34" charset="0"/>
              <a:buChar char="•"/>
            </a:pPr>
            <a:r>
              <a:rPr lang="es-ES" altLang="es-ES" dirty="0"/>
              <a:t>Para esfuerzos normales y cortantes las variaciones están por debajo del 10%, lo que se considera aceptable</a:t>
            </a:r>
            <a:r>
              <a:rPr lang="es-ES" altLang="es-ES" dirty="0" smtClean="0"/>
              <a:t>.</a:t>
            </a:r>
          </a:p>
          <a:p>
            <a:pPr marL="285750" indent="-285750" algn="just" eaLnBrk="1" hangingPunct="1">
              <a:lnSpc>
                <a:spcPct val="150000"/>
              </a:lnSpc>
            </a:pPr>
            <a:endParaRPr lang="es-ES" altLang="es-ES" dirty="0"/>
          </a:p>
          <a:p>
            <a:pPr marL="285750" indent="-285750" algn="just">
              <a:lnSpc>
                <a:spcPct val="150000"/>
              </a:lnSpc>
              <a:buFont typeface="Arial" panose="020B0604020202020204" pitchFamily="34" charset="0"/>
              <a:buChar char="•"/>
            </a:pPr>
            <a:r>
              <a:rPr lang="es-EC" dirty="0"/>
              <a:t>La deformación </a:t>
            </a:r>
            <a:r>
              <a:rPr lang="es-EC" dirty="0" smtClean="0"/>
              <a:t>alcanza </a:t>
            </a:r>
            <a:r>
              <a:rPr lang="es-EC" dirty="0"/>
              <a:t>hasta una variación del 15.25</a:t>
            </a:r>
            <a:r>
              <a:rPr lang="es-EC" dirty="0" smtClean="0"/>
              <a:t>%, </a:t>
            </a:r>
            <a:r>
              <a:rPr lang="es-EC" dirty="0"/>
              <a:t>pero si se comparan los valores se observa que se tiene una diferencia de alrededor de 1 mm entre la deformación teórica y experimental, por lo cual, para fines prácticos se podría considerar aceptable dicha </a:t>
            </a:r>
            <a:r>
              <a:rPr lang="es-EC" dirty="0" smtClean="0"/>
              <a:t>variación o si se desea una aproximación más exacta se podría utilizar un </a:t>
            </a:r>
            <a:r>
              <a:rPr lang="es-ES" dirty="0"/>
              <a:t>un factor de corrección (fc) en </a:t>
            </a:r>
            <a:r>
              <a:rPr lang="es-ES" dirty="0" smtClean="0"/>
              <a:t>el modelo teórico para disminuir esta variación.</a:t>
            </a:r>
            <a:endParaRPr lang="es-ES" altLang="es-ES" dirty="0"/>
          </a:p>
        </p:txBody>
      </p:sp>
    </p:spTree>
    <p:extLst>
      <p:ext uri="{BB962C8B-B14F-4D97-AF65-F5344CB8AC3E}">
        <p14:creationId xmlns="" xmlns:p14="http://schemas.microsoft.com/office/powerpoint/2010/main" val="2904098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22388" y="142852"/>
            <a:ext cx="8678768" cy="5911873"/>
          </a:xfrm>
        </p:spPr>
        <p:txBody>
          <a:bodyPr/>
          <a:lstStyle/>
          <a:p>
            <a:pPr algn="r" eaLnBrk="1" hangingPunct="1">
              <a:buFont typeface="Arial" panose="020B0604020202020204" pitchFamily="34" charset="0"/>
              <a:buNone/>
            </a:pPr>
            <a:r>
              <a:rPr lang="es-ES" altLang="es-ES" sz="2800" b="1" i="1" dirty="0" smtClean="0">
                <a:solidFill>
                  <a:schemeClr val="tx1"/>
                </a:solidFill>
                <a:cs typeface="Times New Roman" panose="02020603050405020304" pitchFamily="18" charset="0"/>
              </a:rPr>
              <a:t>ANÁLISIS DE RESULTADOS</a:t>
            </a:r>
            <a:endParaRPr lang="es-ES" altLang="es-ES" sz="2800" b="1" i="1" dirty="0">
              <a:solidFill>
                <a:schemeClr val="tx1"/>
              </a:solidFill>
              <a:cs typeface="Times New Roman" panose="02020603050405020304" pitchFamily="18" charset="0"/>
            </a:endParaRPr>
          </a:p>
          <a:p>
            <a:pPr marL="0" indent="0" algn="just" eaLnBrk="1" hangingPunct="1">
              <a:lnSpc>
                <a:spcPct val="150000"/>
              </a:lnSpc>
              <a:buFont typeface="Arial" panose="020B0604020202020204" pitchFamily="34" charset="0"/>
              <a:buNone/>
            </a:pPr>
            <a:r>
              <a:rPr lang="es-ES" sz="1800" dirty="0" smtClean="0">
                <a:solidFill>
                  <a:schemeClr val="tx1"/>
                </a:solidFill>
              </a:rPr>
              <a:t>Este </a:t>
            </a:r>
            <a:r>
              <a:rPr lang="es-ES" sz="1800" dirty="0">
                <a:solidFill>
                  <a:schemeClr val="tx1"/>
                </a:solidFill>
              </a:rPr>
              <a:t>factor será el promedio de las razones entre los valores </a:t>
            </a:r>
            <a:r>
              <a:rPr lang="es-ES" sz="1800" dirty="0" smtClean="0">
                <a:solidFill>
                  <a:schemeClr val="tx1"/>
                </a:solidFill>
              </a:rPr>
              <a:t>experimentales </a:t>
            </a:r>
            <a:r>
              <a:rPr lang="es-ES" sz="1800" dirty="0">
                <a:solidFill>
                  <a:schemeClr val="tx1"/>
                </a:solidFill>
              </a:rPr>
              <a:t>y teóricos de las tres </a:t>
            </a:r>
            <a:r>
              <a:rPr lang="es-ES" sz="1800" dirty="0" smtClean="0">
                <a:solidFill>
                  <a:schemeClr val="tx1"/>
                </a:solidFill>
              </a:rPr>
              <a:t>vigas.</a:t>
            </a:r>
            <a:endParaRPr lang="es-ES" altLang="es-ES" sz="1800" dirty="0">
              <a:solidFill>
                <a:schemeClr val="tx1"/>
              </a:solidFill>
            </a:endParaRPr>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smtClean="0"/>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smtClean="0"/>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r>
              <a:rPr lang="es-ES" altLang="es-ES" sz="1600" b="1" i="1" u="sng" kern="1200" dirty="0">
                <a:solidFill>
                  <a:schemeClr val="tx1"/>
                </a:solidFill>
                <a:latin typeface="Arial" charset="0"/>
              </a:rPr>
              <a:t>DEFORMACIÓN TEÓRICA CORREGIDA</a:t>
            </a:r>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smtClean="0"/>
          </a:p>
        </p:txBody>
      </p:sp>
      <p:pic>
        <p:nvPicPr>
          <p:cNvPr id="2" name="Imagen 1"/>
          <p:cNvPicPr>
            <a:picLocks noChangeAspect="1"/>
          </p:cNvPicPr>
          <p:nvPr/>
        </p:nvPicPr>
        <p:blipFill>
          <a:blip r:embed="rId3"/>
          <a:stretch>
            <a:fillRect/>
          </a:stretch>
        </p:blipFill>
        <p:spPr>
          <a:xfrm>
            <a:off x="3419872" y="1604481"/>
            <a:ext cx="1944216" cy="494891"/>
          </a:xfrm>
          <a:prstGeom prst="rect">
            <a:avLst/>
          </a:prstGeom>
        </p:spPr>
      </p:pic>
      <p:pic>
        <p:nvPicPr>
          <p:cNvPr id="3" name="Imagen 2"/>
          <p:cNvPicPr>
            <a:picLocks noChangeAspect="1"/>
          </p:cNvPicPr>
          <p:nvPr/>
        </p:nvPicPr>
        <p:blipFill>
          <a:blip r:embed="rId4"/>
          <a:stretch>
            <a:fillRect/>
          </a:stretch>
        </p:blipFill>
        <p:spPr>
          <a:xfrm>
            <a:off x="1619672" y="2102537"/>
            <a:ext cx="5688632" cy="1609613"/>
          </a:xfrm>
          <a:prstGeom prst="rect">
            <a:avLst/>
          </a:prstGeom>
        </p:spPr>
      </p:pic>
      <p:pic>
        <p:nvPicPr>
          <p:cNvPr id="6" name="Imagen 5"/>
          <p:cNvPicPr>
            <a:picLocks noChangeAspect="1"/>
          </p:cNvPicPr>
          <p:nvPr/>
        </p:nvPicPr>
        <p:blipFill>
          <a:blip r:embed="rId5"/>
          <a:stretch>
            <a:fillRect/>
          </a:stretch>
        </p:blipFill>
        <p:spPr>
          <a:xfrm>
            <a:off x="3036472" y="4149080"/>
            <a:ext cx="2711016" cy="382969"/>
          </a:xfrm>
          <a:prstGeom prst="rect">
            <a:avLst/>
          </a:prstGeom>
        </p:spPr>
      </p:pic>
      <p:pic>
        <p:nvPicPr>
          <p:cNvPr id="7" name="Imagen 6"/>
          <p:cNvPicPr>
            <a:picLocks noChangeAspect="1"/>
          </p:cNvPicPr>
          <p:nvPr/>
        </p:nvPicPr>
        <p:blipFill>
          <a:blip r:embed="rId6"/>
          <a:srcRect t="5378" r="1345" b="6332"/>
          <a:stretch>
            <a:fillRect/>
          </a:stretch>
        </p:blipFill>
        <p:spPr>
          <a:xfrm>
            <a:off x="1372208" y="4522221"/>
            <a:ext cx="5936096" cy="1354978"/>
          </a:xfrm>
          <a:prstGeom prst="rect">
            <a:avLst/>
          </a:prstGeom>
        </p:spPr>
      </p:pic>
    </p:spTree>
    <p:extLst>
      <p:ext uri="{BB962C8B-B14F-4D97-AF65-F5344CB8AC3E}">
        <p14:creationId xmlns="" xmlns:p14="http://schemas.microsoft.com/office/powerpoint/2010/main" val="3566345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animEffect transition="in" filter="dissolve">
                                      <p:cBhvr>
                                        <p:cTn id="17"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457200" y="142852"/>
            <a:ext cx="8401080" cy="5648348"/>
          </a:xfrm>
        </p:spPr>
        <p:txBody>
          <a:bodyPr/>
          <a:lstStyle/>
          <a:p>
            <a:pPr algn="r" eaLnBrk="1" hangingPunct="1">
              <a:buFont typeface="Arial" panose="020B0604020202020204" pitchFamily="34" charset="0"/>
              <a:buNone/>
            </a:pPr>
            <a:r>
              <a:rPr lang="es-ES" altLang="es-ES" sz="2800" b="1" i="1" dirty="0" smtClean="0">
                <a:solidFill>
                  <a:schemeClr val="tx1"/>
                </a:solidFill>
                <a:cs typeface="Times New Roman" panose="02020603050405020304" pitchFamily="18" charset="0"/>
              </a:rPr>
              <a:t>MARCO TEÓRICO </a:t>
            </a:r>
          </a:p>
          <a:p>
            <a:pPr eaLnBrk="1" hangingPunct="1"/>
            <a:r>
              <a:rPr lang="es-ES" altLang="es-ES" sz="1600" b="1" dirty="0" smtClean="0">
                <a:solidFill>
                  <a:schemeClr val="tx1"/>
                </a:solidFill>
                <a:latin typeface="+mj-lt"/>
                <a:cs typeface="Times New Roman" panose="02020603050405020304" pitchFamily="18" charset="0"/>
              </a:rPr>
              <a:t>VIGA</a:t>
            </a:r>
          </a:p>
          <a:p>
            <a:pPr marL="0" indent="0" algn="just" eaLnBrk="1" hangingPunct="1">
              <a:lnSpc>
                <a:spcPct val="150000"/>
              </a:lnSpc>
              <a:buFont typeface="Arial" panose="020B0604020202020204" pitchFamily="34" charset="0"/>
              <a:buNone/>
            </a:pPr>
            <a:r>
              <a:rPr lang="es-ES" altLang="es-ES" sz="1600" dirty="0" smtClean="0">
                <a:solidFill>
                  <a:schemeClr val="tx1"/>
                </a:solidFill>
                <a:latin typeface="+mj-lt"/>
                <a:cs typeface="Times New Roman" panose="02020603050405020304" pitchFamily="18" charset="0"/>
              </a:rPr>
              <a:t>Es </a:t>
            </a:r>
            <a:r>
              <a:rPr lang="es-ES" altLang="es-ES" sz="1600" dirty="0">
                <a:solidFill>
                  <a:schemeClr val="tx1"/>
                </a:solidFill>
                <a:latin typeface="+mj-lt"/>
                <a:cs typeface="Times New Roman" panose="02020603050405020304" pitchFamily="18" charset="0"/>
              </a:rPr>
              <a:t>uno de los principales elementos de una </a:t>
            </a:r>
            <a:r>
              <a:rPr lang="es-ES" altLang="es-ES" sz="1600" dirty="0" smtClean="0">
                <a:solidFill>
                  <a:schemeClr val="tx1"/>
                </a:solidFill>
                <a:latin typeface="+mj-lt"/>
                <a:cs typeface="Times New Roman" panose="02020603050405020304" pitchFamily="18" charset="0"/>
              </a:rPr>
              <a:t>estructura, diseñado para soportar cargas </a:t>
            </a:r>
            <a:r>
              <a:rPr lang="es-ES" altLang="es-ES" sz="1600" dirty="0">
                <a:solidFill>
                  <a:schemeClr val="tx1"/>
                </a:solidFill>
                <a:latin typeface="+mj-lt"/>
                <a:cs typeface="Times New Roman" panose="02020603050405020304" pitchFamily="18" charset="0"/>
              </a:rPr>
              <a:t>de gravedad y verticales que son transversales a su eje </a:t>
            </a:r>
            <a:r>
              <a:rPr lang="es-ES" altLang="es-ES" sz="1600" dirty="0" smtClean="0">
                <a:solidFill>
                  <a:schemeClr val="tx1"/>
                </a:solidFill>
                <a:latin typeface="+mj-lt"/>
                <a:cs typeface="Times New Roman" panose="02020603050405020304" pitchFamily="18" charset="0"/>
              </a:rPr>
              <a:t>longitudinal, están </a:t>
            </a:r>
            <a:r>
              <a:rPr lang="es-ES" altLang="es-ES" sz="1600" dirty="0">
                <a:solidFill>
                  <a:schemeClr val="tx1"/>
                </a:solidFill>
                <a:latin typeface="+mj-lt"/>
                <a:cs typeface="Times New Roman" panose="02020603050405020304" pitchFamily="18" charset="0"/>
              </a:rPr>
              <a:t>sujetos principalmente a flexión y a cortante, </a:t>
            </a:r>
            <a:r>
              <a:rPr lang="es-ES" altLang="es-ES" sz="1600" dirty="0" smtClean="0">
                <a:solidFill>
                  <a:schemeClr val="tx1"/>
                </a:solidFill>
                <a:latin typeface="+mj-lt"/>
                <a:cs typeface="Times New Roman" panose="02020603050405020304" pitchFamily="18" charset="0"/>
              </a:rPr>
              <a:t>en ocasiones pueden </a:t>
            </a:r>
            <a:r>
              <a:rPr lang="es-ES" altLang="es-ES" sz="1600" dirty="0">
                <a:solidFill>
                  <a:schemeClr val="tx1"/>
                </a:solidFill>
                <a:latin typeface="+mj-lt"/>
                <a:cs typeface="Times New Roman" panose="02020603050405020304" pitchFamily="18" charset="0"/>
              </a:rPr>
              <a:t>estar sometidas a torsión</a:t>
            </a:r>
            <a:r>
              <a:rPr lang="es-ES" altLang="es-ES" sz="1600" dirty="0" smtClean="0">
                <a:solidFill>
                  <a:schemeClr val="tx1"/>
                </a:solidFill>
                <a:latin typeface="+mj-lt"/>
                <a:cs typeface="Times New Roman" panose="02020603050405020304" pitchFamily="18" charset="0"/>
              </a:rPr>
              <a:t>.</a:t>
            </a:r>
          </a:p>
          <a:p>
            <a:pPr marL="0" indent="0" eaLnBrk="1" hangingPunct="1">
              <a:buFont typeface="Arial" panose="020B0604020202020204" pitchFamily="34" charset="0"/>
              <a:buNone/>
            </a:pPr>
            <a:endParaRPr lang="es-ES" altLang="es-ES" sz="1600" dirty="0" smtClean="0">
              <a:solidFill>
                <a:schemeClr val="tx1"/>
              </a:solidFill>
              <a:latin typeface="+mj-lt"/>
              <a:cs typeface="Times New Roman" panose="02020603050405020304" pitchFamily="18" charset="0"/>
            </a:endParaRPr>
          </a:p>
          <a:p>
            <a:pPr eaLnBrk="1" hangingPunct="1"/>
            <a:r>
              <a:rPr lang="es-ES" altLang="es-ES" sz="1600" b="1" dirty="0" smtClean="0">
                <a:solidFill>
                  <a:schemeClr val="tx1"/>
                </a:solidFill>
                <a:latin typeface="+mj-lt"/>
                <a:cs typeface="Times New Roman" panose="02020603050405020304" pitchFamily="18" charset="0"/>
              </a:rPr>
              <a:t>VIGAS ARMADAS</a:t>
            </a:r>
          </a:p>
          <a:p>
            <a:pPr marL="0" indent="0" algn="just" eaLnBrk="1" hangingPunct="1">
              <a:lnSpc>
                <a:spcPct val="150000"/>
              </a:lnSpc>
              <a:buNone/>
            </a:pPr>
            <a:r>
              <a:rPr lang="es-ES" altLang="es-ES" sz="1600" dirty="0" smtClean="0">
                <a:solidFill>
                  <a:schemeClr val="tx1"/>
                </a:solidFill>
                <a:latin typeface="+mj-lt"/>
                <a:cs typeface="Times New Roman" panose="02020603050405020304" pitchFamily="18" charset="0"/>
              </a:rPr>
              <a:t>Se </a:t>
            </a:r>
            <a:r>
              <a:rPr lang="es-ES" altLang="es-ES" sz="1600" dirty="0">
                <a:solidFill>
                  <a:schemeClr val="tx1"/>
                </a:solidFill>
                <a:latin typeface="+mj-lt"/>
                <a:cs typeface="Times New Roman" panose="02020603050405020304" pitchFamily="18" charset="0"/>
              </a:rPr>
              <a:t>fabrican a través de la unión de placas u otras vigas laminadas mediante remaches, pernos o </a:t>
            </a:r>
            <a:r>
              <a:rPr lang="es-ES" altLang="es-ES" sz="1600" dirty="0" smtClean="0">
                <a:solidFill>
                  <a:schemeClr val="tx1"/>
                </a:solidFill>
                <a:latin typeface="+mj-lt"/>
                <a:cs typeface="Times New Roman" panose="02020603050405020304" pitchFamily="18" charset="0"/>
              </a:rPr>
              <a:t>soldadura para crear secciones específicas; la unión de elementos de viga más utilizado es la soldadura</a:t>
            </a:r>
            <a:r>
              <a:rPr lang="es-ES" altLang="es-ES" sz="1800" dirty="0" smtClean="0">
                <a:solidFill>
                  <a:schemeClr val="tx1"/>
                </a:solidFill>
                <a:latin typeface="+mj-lt"/>
                <a:cs typeface="Times New Roman" panose="02020603050405020304" pitchFamily="18" charset="0"/>
              </a:rPr>
              <a:t>.</a:t>
            </a:r>
          </a:p>
          <a:p>
            <a:pPr marL="0" indent="0" algn="just" eaLnBrk="1" hangingPunct="1">
              <a:buNone/>
            </a:pPr>
            <a:endParaRPr lang="es-ES" altLang="es-ES" sz="1800" dirty="0" smtClean="0">
              <a:solidFill>
                <a:schemeClr val="tx1"/>
              </a:solidFill>
              <a:latin typeface="+mj-lt"/>
              <a:cs typeface="Times New Roman" panose="02020603050405020304" pitchFamily="18" charset="0"/>
            </a:endParaRPr>
          </a:p>
          <a:p>
            <a:pPr eaLnBrk="1" hangingPunct="1">
              <a:lnSpc>
                <a:spcPct val="150000"/>
              </a:lnSpc>
              <a:buFont typeface="Arial" pitchFamily="34" charset="0"/>
              <a:buChar char="•"/>
            </a:pPr>
            <a:r>
              <a:rPr lang="es-ES" altLang="es-ES" sz="1600" b="1" dirty="0" smtClean="0">
                <a:solidFill>
                  <a:schemeClr val="tx1"/>
                </a:solidFill>
                <a:latin typeface="+mj-lt"/>
                <a:cs typeface="Times New Roman" panose="02020603050405020304" pitchFamily="18" charset="0"/>
              </a:rPr>
              <a:t>VIGAS SECUNDADRIAS</a:t>
            </a:r>
          </a:p>
          <a:p>
            <a:pPr marL="0" lvl="0" indent="0" algn="just" eaLnBrk="1" hangingPunct="1">
              <a:lnSpc>
                <a:spcPct val="150000"/>
              </a:lnSpc>
              <a:spcBef>
                <a:spcPct val="0"/>
              </a:spcBef>
              <a:buNone/>
            </a:pPr>
            <a:r>
              <a:rPr lang="es-ES" altLang="es-ES" sz="1600" kern="1200" dirty="0" smtClean="0">
                <a:solidFill>
                  <a:srgbClr val="000000"/>
                </a:solidFill>
                <a:latin typeface="Arial" charset="0"/>
                <a:cs typeface="Times New Roman" panose="02020603050405020304" pitchFamily="18" charset="0"/>
              </a:rPr>
              <a:t>Ayudan a la repartición del peso de la losa, cubierta o cualquier otra carga a las vigas principales, soportan relativamente cargas menores, por lo que tienen una sección menor; otorgan rigidez y estabilidad a las estructuras.</a:t>
            </a:r>
          </a:p>
          <a:p>
            <a:pPr marL="0" indent="0" algn="just" eaLnBrk="1" hangingPunct="1">
              <a:lnSpc>
                <a:spcPct val="150000"/>
              </a:lnSpc>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500" dirty="0">
              <a:solidFill>
                <a:schemeClr val="tx1"/>
              </a:solidFill>
              <a:latin typeface="+mj-lt"/>
              <a:cs typeface="Times New Roman" panose="02020603050405020304" pitchFamily="18" charset="0"/>
            </a:endParaRPr>
          </a:p>
        </p:txBody>
      </p:sp>
    </p:spTree>
    <p:extLst>
      <p:ext uri="{BB962C8B-B14F-4D97-AF65-F5344CB8AC3E}">
        <p14:creationId xmlns="" xmlns:p14="http://schemas.microsoft.com/office/powerpoint/2010/main" val="1592720358"/>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11873"/>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endParaRPr lang="es-ES" altLang="es-ES" sz="2800" b="1" i="1" dirty="0">
              <a:solidFill>
                <a:schemeClr val="tx1"/>
              </a:solidFill>
              <a:latin typeface="+mj-lt"/>
              <a:cs typeface="Times New Roman" panose="02020603050405020304" pitchFamily="18" charset="0"/>
            </a:endParaRPr>
          </a:p>
          <a:p>
            <a:pPr marL="0" indent="0" algn="just" eaLnBrk="1" hangingPunct="1">
              <a:lnSpc>
                <a:spcPct val="150000"/>
              </a:lnSpc>
              <a:buFont typeface="Arial" panose="020B0604020202020204" pitchFamily="34" charset="0"/>
              <a:buNone/>
            </a:pPr>
            <a:r>
              <a:rPr lang="es-ES" sz="1800" dirty="0" smtClean="0">
                <a:solidFill>
                  <a:srgbClr val="000000"/>
                </a:solidFill>
                <a:latin typeface="Arial" panose="020B0604020202020204" pitchFamily="34" charset="0"/>
              </a:rPr>
              <a:t>Utilizando </a:t>
            </a:r>
            <a:r>
              <a:rPr lang="es-ES" sz="1800" dirty="0">
                <a:solidFill>
                  <a:srgbClr val="000000"/>
                </a:solidFill>
                <a:latin typeface="Arial" panose="020B0604020202020204" pitchFamily="34" charset="0"/>
              </a:rPr>
              <a:t>el factor de corrección las variaciones </a:t>
            </a:r>
            <a:r>
              <a:rPr lang="es-ES" sz="1800" dirty="0" smtClean="0">
                <a:solidFill>
                  <a:srgbClr val="000000"/>
                </a:solidFill>
                <a:latin typeface="Arial" panose="020B0604020202020204" pitchFamily="34" charset="0"/>
              </a:rPr>
              <a:t>de deformación son </a:t>
            </a:r>
            <a:r>
              <a:rPr lang="es-ES" sz="1800" dirty="0">
                <a:solidFill>
                  <a:srgbClr val="000000"/>
                </a:solidFill>
                <a:latin typeface="Arial" panose="020B0604020202020204" pitchFamily="34" charset="0"/>
              </a:rPr>
              <a:t>menores al 10%, aunque cabe aclarar que los tres datos con los que se obtuvo el valor </a:t>
            </a:r>
            <a:r>
              <a:rPr lang="es-ES" sz="1800" dirty="0" smtClean="0">
                <a:solidFill>
                  <a:srgbClr val="000000"/>
                </a:solidFill>
                <a:latin typeface="Arial" panose="020B0604020202020204" pitchFamily="34" charset="0"/>
              </a:rPr>
              <a:t>podrían </a:t>
            </a:r>
            <a:r>
              <a:rPr lang="es-ES" sz="1800" dirty="0">
                <a:solidFill>
                  <a:srgbClr val="000000"/>
                </a:solidFill>
                <a:latin typeface="Arial" panose="020B0604020202020204" pitchFamily="34" charset="0"/>
              </a:rPr>
              <a:t>ser insuficientes para considerar </a:t>
            </a:r>
            <a:r>
              <a:rPr lang="es-ES" sz="1800" dirty="0" smtClean="0">
                <a:solidFill>
                  <a:srgbClr val="000000"/>
                </a:solidFill>
                <a:latin typeface="Arial" panose="020B0604020202020204" pitchFamily="34" charset="0"/>
              </a:rPr>
              <a:t>este </a:t>
            </a:r>
            <a:r>
              <a:rPr lang="es-ES" sz="1800" dirty="0">
                <a:solidFill>
                  <a:srgbClr val="000000"/>
                </a:solidFill>
                <a:latin typeface="Arial" panose="020B0604020202020204" pitchFamily="34" charset="0"/>
              </a:rPr>
              <a:t>factor </a:t>
            </a:r>
            <a:r>
              <a:rPr lang="es-ES" sz="1800" dirty="0" smtClean="0">
                <a:solidFill>
                  <a:srgbClr val="000000"/>
                </a:solidFill>
                <a:latin typeface="Arial" panose="020B0604020202020204" pitchFamily="34" charset="0"/>
              </a:rPr>
              <a:t>aplicable </a:t>
            </a:r>
            <a:r>
              <a:rPr lang="es-ES" sz="1800" dirty="0">
                <a:solidFill>
                  <a:srgbClr val="000000"/>
                </a:solidFill>
                <a:latin typeface="Arial" panose="020B0604020202020204" pitchFamily="34" charset="0"/>
              </a:rPr>
              <a:t>a cualquier </a:t>
            </a:r>
            <a:r>
              <a:rPr lang="es-ES" sz="1800" dirty="0" smtClean="0">
                <a:solidFill>
                  <a:srgbClr val="000000"/>
                </a:solidFill>
                <a:latin typeface="Arial" panose="020B0604020202020204" pitchFamily="34" charset="0"/>
              </a:rPr>
              <a:t>caso.</a:t>
            </a:r>
          </a:p>
          <a:p>
            <a:pPr marL="0" indent="0" algn="just" eaLnBrk="1" hangingPunct="1">
              <a:buFont typeface="Arial" panose="020B0604020202020204" pitchFamily="34" charset="0"/>
              <a:buNone/>
            </a:pPr>
            <a:endParaRPr lang="es-ES" altLang="es-ES" sz="1600" dirty="0">
              <a:solidFill>
                <a:srgbClr val="000000"/>
              </a:solidFill>
              <a:latin typeface="Arial" panose="020B0604020202020204" pitchFamily="34" charset="0"/>
            </a:endParaRPr>
          </a:p>
          <a:p>
            <a:pPr marL="0" indent="0" algn="just">
              <a:lnSpc>
                <a:spcPct val="150000"/>
              </a:lnSpc>
              <a:buNone/>
            </a:pPr>
            <a:r>
              <a:rPr lang="es-EC" sz="1800" dirty="0" smtClean="0">
                <a:solidFill>
                  <a:schemeClr val="tx1"/>
                </a:solidFill>
              </a:rPr>
              <a:t>Los resultados del modelo teórico son menores en comparación con los del modelo experimental y esto </a:t>
            </a:r>
            <a:r>
              <a:rPr lang="es-EC" sz="1800" dirty="0">
                <a:solidFill>
                  <a:schemeClr val="tx1"/>
                </a:solidFill>
              </a:rPr>
              <a:t>se podría deber a que teóricamente se considera una unión continua que transmite los esfuerzos de forma ideal, mientras que en el experimento la viga tiene una unión intermitente en la cual los esfuerzos solo se transmiten por las partes soldadas, provocando que la distribución de esfuerzos no sea uniforme, cargando en mayor proporción ciertos puntos y produciendo más deformación en los mismos.</a:t>
            </a:r>
            <a:endParaRPr lang="es-ES" altLang="es-ES" sz="1800" dirty="0">
              <a:solidFill>
                <a:schemeClr val="tx1"/>
              </a:solidFill>
            </a:endParaRPr>
          </a:p>
        </p:txBody>
      </p:sp>
    </p:spTree>
    <p:extLst>
      <p:ext uri="{BB962C8B-B14F-4D97-AF65-F5344CB8AC3E}">
        <p14:creationId xmlns="" xmlns:p14="http://schemas.microsoft.com/office/powerpoint/2010/main" val="120485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11873"/>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endParaRPr lang="es-ES" altLang="es-ES" sz="2800" b="1" i="1" dirty="0">
              <a:solidFill>
                <a:schemeClr val="tx1"/>
              </a:solidFill>
              <a:latin typeface="+mj-lt"/>
              <a:cs typeface="Times New Roman" panose="02020603050405020304" pitchFamily="18" charset="0"/>
            </a:endParaRPr>
          </a:p>
          <a:p>
            <a:pPr algn="ctr" eaLnBrk="1" hangingPunct="1">
              <a:buFont typeface="Arial" panose="020B0604020202020204" pitchFamily="34" charset="0"/>
              <a:buNone/>
            </a:pPr>
            <a:r>
              <a:rPr lang="es-ES" altLang="es-ES" sz="2000" b="1" kern="1200" dirty="0" smtClean="0">
                <a:solidFill>
                  <a:schemeClr val="tx1"/>
                </a:solidFill>
                <a:latin typeface="Arial" charset="0"/>
              </a:rPr>
              <a:t>COMPARACIÓN DE RESULTADOS ENTRE VIGAS</a:t>
            </a:r>
          </a:p>
          <a:p>
            <a:pPr marL="0" indent="0" algn="just" eaLnBrk="1" hangingPunct="1">
              <a:lnSpc>
                <a:spcPct val="150000"/>
              </a:lnSpc>
              <a:buFont typeface="Arial" panose="020B0604020202020204" pitchFamily="34" charset="0"/>
              <a:buNone/>
            </a:pPr>
            <a:r>
              <a:rPr lang="es-ES" altLang="es-ES" sz="1800" dirty="0" smtClean="0">
                <a:solidFill>
                  <a:schemeClr val="tx1"/>
                </a:solidFill>
              </a:rPr>
              <a:t>Se usaron los resultados de los modelos experimental y computacional para deducir las relaciones de los esfuerzos normales, cortantes y la deformación respecto a la intermitencia de soldadura, comparando a la viga 1 y 2 con la viga que presenta mayor porcentaje de soldadura (viga 3).</a:t>
            </a:r>
          </a:p>
          <a:p>
            <a:pPr marL="0" indent="0" algn="just" eaLnBrk="1" hangingPunct="1">
              <a:lnSpc>
                <a:spcPct val="150000"/>
              </a:lnSpc>
              <a:buFont typeface="Arial" panose="020B0604020202020204" pitchFamily="34" charset="0"/>
              <a:buNone/>
            </a:pPr>
            <a:r>
              <a:rPr lang="es-ES" altLang="es-ES" sz="1800" dirty="0" smtClean="0">
                <a:solidFill>
                  <a:schemeClr val="tx1"/>
                </a:solidFill>
              </a:rPr>
              <a:t>Al comparar los tres casos experimentales, existen pequeñas variaciones entre cada uno de ellos.</a:t>
            </a:r>
            <a:endParaRPr lang="es-ES" altLang="es-ES" sz="1800" dirty="0">
              <a:solidFill>
                <a:schemeClr val="tx1"/>
              </a:solidFill>
            </a:endParaRPr>
          </a:p>
          <a:p>
            <a:pPr eaLnBrk="1" hangingPunct="1">
              <a:buFont typeface="Arial" panose="020B0604020202020204" pitchFamily="34" charset="0"/>
              <a:buNone/>
            </a:pPr>
            <a:endParaRPr lang="es-ES" altLang="es-ES" dirty="0" smtClean="0"/>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smtClean="0"/>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smtClean="0"/>
          </a:p>
          <a:p>
            <a:pPr eaLnBrk="1" hangingPunct="1">
              <a:buFont typeface="Arial" panose="020B0604020202020204" pitchFamily="34" charset="0"/>
              <a:buNone/>
            </a:pPr>
            <a:endParaRPr lang="es-ES" altLang="es-ES" dirty="0"/>
          </a:p>
          <a:p>
            <a:pPr eaLnBrk="1" hangingPunct="1">
              <a:buFont typeface="Arial" panose="020B0604020202020204" pitchFamily="34" charset="0"/>
              <a:buNone/>
            </a:pPr>
            <a:endParaRPr lang="es-ES" altLang="es-ES" dirty="0" smtClean="0"/>
          </a:p>
          <a:p>
            <a:pPr marL="0" indent="0" algn="just" eaLnBrk="1" hangingPunct="1">
              <a:buFont typeface="Arial" panose="020B0604020202020204" pitchFamily="34" charset="0"/>
              <a:buNone/>
            </a:pPr>
            <a:endParaRPr lang="es-ES" sz="1800" dirty="0" smtClean="0">
              <a:solidFill>
                <a:srgbClr val="000000"/>
              </a:solidFill>
              <a:latin typeface="Arial" panose="020B0604020202020204" pitchFamily="34" charset="0"/>
            </a:endParaRPr>
          </a:p>
          <a:p>
            <a:pPr eaLnBrk="1" hangingPunct="1">
              <a:buFont typeface="Arial" panose="020B0604020202020204" pitchFamily="34" charset="0"/>
              <a:buNone/>
            </a:pPr>
            <a:endParaRPr lang="es-ES" altLang="es-ES" dirty="0" smtClean="0"/>
          </a:p>
        </p:txBody>
      </p:sp>
      <p:pic>
        <p:nvPicPr>
          <p:cNvPr id="2" name="Imagen 1"/>
          <p:cNvPicPr>
            <a:picLocks noChangeAspect="1"/>
          </p:cNvPicPr>
          <p:nvPr/>
        </p:nvPicPr>
        <p:blipFill>
          <a:blip r:embed="rId3"/>
          <a:stretch>
            <a:fillRect/>
          </a:stretch>
        </p:blipFill>
        <p:spPr>
          <a:xfrm>
            <a:off x="2267744" y="3500438"/>
            <a:ext cx="5002632" cy="1368152"/>
          </a:xfrm>
          <a:prstGeom prst="rect">
            <a:avLst/>
          </a:prstGeom>
        </p:spPr>
      </p:pic>
      <p:pic>
        <p:nvPicPr>
          <p:cNvPr id="3" name="Imagen 2"/>
          <p:cNvPicPr>
            <a:picLocks noChangeAspect="1"/>
          </p:cNvPicPr>
          <p:nvPr/>
        </p:nvPicPr>
        <p:blipFill>
          <a:blip r:embed="rId4"/>
          <a:stretch>
            <a:fillRect/>
          </a:stretch>
        </p:blipFill>
        <p:spPr>
          <a:xfrm>
            <a:off x="1547664" y="4857760"/>
            <a:ext cx="6599721" cy="1064829"/>
          </a:xfrm>
          <a:prstGeom prst="rect">
            <a:avLst/>
          </a:prstGeom>
        </p:spPr>
      </p:pic>
    </p:spTree>
    <p:extLst>
      <p:ext uri="{BB962C8B-B14F-4D97-AF65-F5344CB8AC3E}">
        <p14:creationId xmlns="" xmlns:p14="http://schemas.microsoft.com/office/powerpoint/2010/main" val="3716895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11873"/>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p>
          <a:p>
            <a:pPr eaLnBrk="1" hangingPunct="1">
              <a:buNone/>
            </a:pPr>
            <a:r>
              <a:rPr lang="es-ES" altLang="es-ES" sz="1800" dirty="0" smtClean="0">
                <a:solidFill>
                  <a:schemeClr val="tx1"/>
                </a:solidFill>
              </a:rPr>
              <a:t>A continuación se presenta la gráfica de los resultados de los dos modelos:</a:t>
            </a: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None/>
            </a:pPr>
            <a:endParaRPr lang="es-ES" altLang="es-ES" sz="1800" dirty="0" smtClean="0">
              <a:solidFill>
                <a:schemeClr val="tx1"/>
              </a:solidFill>
              <a:latin typeface="+mj-lt"/>
              <a:cs typeface="Times New Roman" panose="02020603050405020304" pitchFamily="18" charset="0"/>
            </a:endParaRPr>
          </a:p>
          <a:p>
            <a:pPr eaLnBrk="1" hangingPunct="1"/>
            <a:r>
              <a:rPr lang="es-ES" altLang="es-ES" sz="1800" dirty="0" smtClean="0">
                <a:solidFill>
                  <a:schemeClr val="tx1"/>
                </a:solidFill>
                <a:latin typeface="+mj-lt"/>
                <a:cs typeface="Times New Roman" panose="02020603050405020304" pitchFamily="18" charset="0"/>
              </a:rPr>
              <a:t>El esfuerzo normal disminuye a mayor porcentaje de soldadura</a:t>
            </a:r>
            <a:endParaRPr lang="es-ES" altLang="es-ES" sz="1800" dirty="0">
              <a:solidFill>
                <a:schemeClr val="tx1"/>
              </a:solidFill>
              <a:latin typeface="+mj-lt"/>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251520" y="1124744"/>
            <a:ext cx="5400600" cy="3744416"/>
          </a:xfrm>
          <a:prstGeom prst="rect">
            <a:avLst/>
          </a:prstGeom>
        </p:spPr>
      </p:pic>
      <p:sp>
        <p:nvSpPr>
          <p:cNvPr id="5" name="9 CuadroTexto"/>
          <p:cNvSpPr txBox="1"/>
          <p:nvPr/>
        </p:nvSpPr>
        <p:spPr>
          <a:xfrm>
            <a:off x="5789373" y="1124744"/>
            <a:ext cx="3240360" cy="1754326"/>
          </a:xfrm>
          <a:prstGeom prst="rect">
            <a:avLst/>
          </a:prstGeom>
          <a:noFill/>
        </p:spPr>
        <p:txBody>
          <a:bodyPr wrap="square" rtlCol="0">
            <a:spAutoFit/>
          </a:bodyPr>
          <a:lstStyle/>
          <a:p>
            <a:pPr algn="just">
              <a:lnSpc>
                <a:spcPct val="150000"/>
              </a:lnSpc>
            </a:pPr>
            <a:r>
              <a:rPr lang="es-EC" dirty="0" smtClean="0"/>
              <a:t>El esfuerzo normal obtenido de las simulaciones  para las vigas con mayor y menor porcentaje de soldadura son:</a:t>
            </a:r>
            <a:endParaRPr lang="es-EC" dirty="0"/>
          </a:p>
        </p:txBody>
      </p:sp>
      <p:pic>
        <p:nvPicPr>
          <p:cNvPr id="2" name="Imagen 1"/>
          <p:cNvPicPr>
            <a:picLocks noChangeAspect="1"/>
          </p:cNvPicPr>
          <p:nvPr/>
        </p:nvPicPr>
        <p:blipFill>
          <a:blip r:embed="rId4"/>
          <a:stretch>
            <a:fillRect/>
          </a:stretch>
        </p:blipFill>
        <p:spPr>
          <a:xfrm>
            <a:off x="6221421" y="2879070"/>
            <a:ext cx="2376264" cy="1323975"/>
          </a:xfrm>
          <a:prstGeom prst="rect">
            <a:avLst/>
          </a:prstGeom>
        </p:spPr>
      </p:pic>
      <p:sp>
        <p:nvSpPr>
          <p:cNvPr id="6" name="9 CuadroTexto"/>
          <p:cNvSpPr txBox="1"/>
          <p:nvPr/>
        </p:nvSpPr>
        <p:spPr>
          <a:xfrm>
            <a:off x="5798751" y="4181624"/>
            <a:ext cx="3240360" cy="456535"/>
          </a:xfrm>
          <a:prstGeom prst="rect">
            <a:avLst/>
          </a:prstGeom>
          <a:noFill/>
          <a:ln>
            <a:solidFill>
              <a:srgbClr val="FF0000"/>
            </a:solidFill>
          </a:ln>
        </p:spPr>
        <p:txBody>
          <a:bodyPr wrap="square" rtlCol="0">
            <a:spAutoFit/>
          </a:bodyPr>
          <a:lstStyle/>
          <a:p>
            <a:pPr algn="ctr">
              <a:lnSpc>
                <a:spcPct val="150000"/>
              </a:lnSpc>
            </a:pPr>
            <a:r>
              <a:rPr lang="es-EC" dirty="0" smtClean="0"/>
              <a:t>La variación es del 2,40 %</a:t>
            </a:r>
            <a:endParaRPr lang="es-EC" dirty="0"/>
          </a:p>
        </p:txBody>
      </p:sp>
    </p:spTree>
    <p:extLst>
      <p:ext uri="{BB962C8B-B14F-4D97-AF65-F5344CB8AC3E}">
        <p14:creationId xmlns="" xmlns:p14="http://schemas.microsoft.com/office/powerpoint/2010/main" val="4686861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15" end="15"/>
                                            </p:txEl>
                                          </p:spTgt>
                                        </p:tgtEl>
                                        <p:attrNameLst>
                                          <p:attrName>style.visibility</p:attrName>
                                        </p:attrNameLst>
                                      </p:cBhvr>
                                      <p:to>
                                        <p:strVal val="visible"/>
                                      </p:to>
                                    </p:set>
                                    <p:animEffect transition="in" filter="dissolve">
                                      <p:cBhvr>
                                        <p:cTn id="17" dur="500"/>
                                        <p:tgtEl>
                                          <p:spTgt spid="2457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11873"/>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endParaRPr lang="es-ES" altLang="es-ES" sz="1800" dirty="0" smtClean="0">
              <a:solidFill>
                <a:schemeClr val="tx1"/>
              </a:solidFill>
              <a:latin typeface="+mj-lt"/>
              <a:cs typeface="Times New Roman" panose="02020603050405020304" pitchFamily="18" charset="0"/>
            </a:endParaRPr>
          </a:p>
          <a:p>
            <a:pPr eaLnBrk="1" hangingPunct="1"/>
            <a:r>
              <a:rPr lang="es-ES" altLang="es-ES" sz="1800" dirty="0" smtClean="0">
                <a:solidFill>
                  <a:schemeClr val="tx1"/>
                </a:solidFill>
                <a:latin typeface="+mj-lt"/>
                <a:cs typeface="Times New Roman" panose="02020603050405020304" pitchFamily="18" charset="0"/>
              </a:rPr>
              <a:t>El esfuerzo cortante disminuye a mayor porcentaje de soldadura</a:t>
            </a:r>
            <a:endParaRPr lang="es-ES" altLang="es-ES" sz="1800" dirty="0">
              <a:solidFill>
                <a:schemeClr val="tx1"/>
              </a:solidFill>
              <a:latin typeface="+mj-lt"/>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179511" y="980728"/>
            <a:ext cx="5526479" cy="4072930"/>
          </a:xfrm>
          <a:prstGeom prst="rect">
            <a:avLst/>
          </a:prstGeom>
        </p:spPr>
      </p:pic>
      <p:sp>
        <p:nvSpPr>
          <p:cNvPr id="4" name="9 CuadroTexto"/>
          <p:cNvSpPr txBox="1"/>
          <p:nvPr/>
        </p:nvSpPr>
        <p:spPr>
          <a:xfrm>
            <a:off x="5789373" y="1124744"/>
            <a:ext cx="3240360" cy="1754326"/>
          </a:xfrm>
          <a:prstGeom prst="rect">
            <a:avLst/>
          </a:prstGeom>
          <a:noFill/>
        </p:spPr>
        <p:txBody>
          <a:bodyPr wrap="square" rtlCol="0">
            <a:spAutoFit/>
          </a:bodyPr>
          <a:lstStyle/>
          <a:p>
            <a:pPr algn="just">
              <a:lnSpc>
                <a:spcPct val="150000"/>
              </a:lnSpc>
            </a:pPr>
            <a:r>
              <a:rPr lang="es-EC" dirty="0" smtClean="0"/>
              <a:t>El esfuerzo cortante obtenido de las simulaciones  para las vigas con mayor y menor porcentaje de soldadura son:</a:t>
            </a:r>
            <a:endParaRPr lang="es-EC" dirty="0"/>
          </a:p>
        </p:txBody>
      </p:sp>
      <p:sp>
        <p:nvSpPr>
          <p:cNvPr id="6" name="9 CuadroTexto"/>
          <p:cNvSpPr txBox="1"/>
          <p:nvPr/>
        </p:nvSpPr>
        <p:spPr>
          <a:xfrm>
            <a:off x="5798751" y="4181624"/>
            <a:ext cx="3240360" cy="456535"/>
          </a:xfrm>
          <a:prstGeom prst="rect">
            <a:avLst/>
          </a:prstGeom>
          <a:noFill/>
          <a:ln>
            <a:solidFill>
              <a:srgbClr val="FF0000"/>
            </a:solidFill>
          </a:ln>
        </p:spPr>
        <p:txBody>
          <a:bodyPr wrap="square" rtlCol="0">
            <a:spAutoFit/>
          </a:bodyPr>
          <a:lstStyle/>
          <a:p>
            <a:pPr algn="ctr">
              <a:lnSpc>
                <a:spcPct val="150000"/>
              </a:lnSpc>
            </a:pPr>
            <a:r>
              <a:rPr lang="es-EC" dirty="0" smtClean="0"/>
              <a:t>La variación es del 3,15 %</a:t>
            </a:r>
            <a:endParaRPr lang="es-EC" dirty="0"/>
          </a:p>
        </p:txBody>
      </p:sp>
      <p:pic>
        <p:nvPicPr>
          <p:cNvPr id="3" name="Imagen 2"/>
          <p:cNvPicPr>
            <a:picLocks noChangeAspect="1"/>
          </p:cNvPicPr>
          <p:nvPr/>
        </p:nvPicPr>
        <p:blipFill>
          <a:blip r:embed="rId4"/>
          <a:stretch>
            <a:fillRect/>
          </a:stretch>
        </p:blipFill>
        <p:spPr>
          <a:xfrm>
            <a:off x="6294981" y="2867174"/>
            <a:ext cx="2247900" cy="1314450"/>
          </a:xfrm>
          <a:prstGeom prst="rect">
            <a:avLst/>
          </a:prstGeom>
        </p:spPr>
      </p:pic>
    </p:spTree>
    <p:extLst>
      <p:ext uri="{BB962C8B-B14F-4D97-AF65-F5344CB8AC3E}">
        <p14:creationId xmlns="" xmlns:p14="http://schemas.microsoft.com/office/powerpoint/2010/main" val="3864567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5" end="15"/>
                                            </p:txEl>
                                          </p:spTgt>
                                        </p:tgtEl>
                                        <p:attrNameLst>
                                          <p:attrName>style.visibility</p:attrName>
                                        </p:attrNameLst>
                                      </p:cBhvr>
                                      <p:to>
                                        <p:strVal val="visible"/>
                                      </p:to>
                                    </p:set>
                                    <p:animEffect transition="in" filter="dissolve">
                                      <p:cBhvr>
                                        <p:cTn id="12" dur="500"/>
                                        <p:tgtEl>
                                          <p:spTgt spid="2457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214282" y="71414"/>
            <a:ext cx="8715436" cy="6165898"/>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algn="just" eaLnBrk="1" hangingPunct="1">
              <a:lnSpc>
                <a:spcPct val="150000"/>
              </a:lnSpc>
              <a:buNone/>
            </a:pPr>
            <a:r>
              <a:rPr lang="es-ES" altLang="es-ES" sz="1800" dirty="0" smtClean="0">
                <a:solidFill>
                  <a:schemeClr val="tx1"/>
                </a:solidFill>
                <a:cs typeface="Times New Roman" panose="02020603050405020304" pitchFamily="18" charset="0"/>
              </a:rPr>
              <a:t>En la tres gráficas se puede observar que a mayor porcentaje de soldadura los valores de esfuerzo y deformación disminuyen, pero estas variaciones  son pequeñas, por lo que, se puede considerar los resultados de una viga unida con soldadura completa como aceptable para uniones con soldadura intermitente.</a:t>
            </a:r>
          </a:p>
        </p:txBody>
      </p:sp>
      <p:pic>
        <p:nvPicPr>
          <p:cNvPr id="2" name="Imagen 1"/>
          <p:cNvPicPr>
            <a:picLocks noChangeAspect="1"/>
          </p:cNvPicPr>
          <p:nvPr/>
        </p:nvPicPr>
        <p:blipFill>
          <a:blip r:embed="rId3"/>
          <a:stretch>
            <a:fillRect/>
          </a:stretch>
        </p:blipFill>
        <p:spPr>
          <a:xfrm>
            <a:off x="31728" y="726607"/>
            <a:ext cx="5186918" cy="3350465"/>
          </a:xfrm>
          <a:prstGeom prst="rect">
            <a:avLst/>
          </a:prstGeom>
        </p:spPr>
      </p:pic>
      <p:sp>
        <p:nvSpPr>
          <p:cNvPr id="4" name="9 CuadroTexto"/>
          <p:cNvSpPr txBox="1"/>
          <p:nvPr/>
        </p:nvSpPr>
        <p:spPr>
          <a:xfrm>
            <a:off x="5218646" y="2072189"/>
            <a:ext cx="3726746" cy="456535"/>
          </a:xfrm>
          <a:prstGeom prst="rect">
            <a:avLst/>
          </a:prstGeom>
          <a:noFill/>
          <a:ln>
            <a:solidFill>
              <a:srgbClr val="FF0000"/>
            </a:solidFill>
          </a:ln>
        </p:spPr>
        <p:txBody>
          <a:bodyPr wrap="square" rtlCol="0">
            <a:spAutoFit/>
          </a:bodyPr>
          <a:lstStyle/>
          <a:p>
            <a:pPr algn="ctr">
              <a:lnSpc>
                <a:spcPct val="150000"/>
              </a:lnSpc>
            </a:pPr>
            <a:r>
              <a:rPr lang="es-EC" dirty="0" smtClean="0"/>
              <a:t>La variación es del 1,59 %</a:t>
            </a:r>
          </a:p>
        </p:txBody>
      </p:sp>
      <p:pic>
        <p:nvPicPr>
          <p:cNvPr id="3" name="Imagen 2"/>
          <p:cNvPicPr>
            <a:picLocks noChangeAspect="1"/>
          </p:cNvPicPr>
          <p:nvPr/>
        </p:nvPicPr>
        <p:blipFill>
          <a:blip r:embed="rId4"/>
          <a:stretch>
            <a:fillRect/>
          </a:stretch>
        </p:blipFill>
        <p:spPr>
          <a:xfrm>
            <a:off x="6127220" y="777139"/>
            <a:ext cx="1901164" cy="1295400"/>
          </a:xfrm>
          <a:prstGeom prst="rect">
            <a:avLst/>
          </a:prstGeom>
        </p:spPr>
      </p:pic>
      <p:sp>
        <p:nvSpPr>
          <p:cNvPr id="6" name="9 CuadroTexto"/>
          <p:cNvSpPr txBox="1"/>
          <p:nvPr/>
        </p:nvSpPr>
        <p:spPr>
          <a:xfrm>
            <a:off x="5214942" y="2071678"/>
            <a:ext cx="3726746" cy="1569660"/>
          </a:xfrm>
          <a:prstGeom prst="rect">
            <a:avLst/>
          </a:prstGeom>
          <a:noFill/>
        </p:spPr>
        <p:txBody>
          <a:bodyPr wrap="square" rtlCol="0">
            <a:spAutoFit/>
          </a:bodyPr>
          <a:lstStyle/>
          <a:p>
            <a:pPr algn="ctr">
              <a:lnSpc>
                <a:spcPct val="150000"/>
              </a:lnSpc>
            </a:pPr>
            <a:endParaRPr lang="es-EC" dirty="0" smtClean="0"/>
          </a:p>
          <a:p>
            <a:pPr algn="just">
              <a:lnSpc>
                <a:spcPct val="150000"/>
              </a:lnSpc>
            </a:pPr>
            <a:endParaRPr lang="es-EC" sz="1000" dirty="0" smtClean="0"/>
          </a:p>
          <a:p>
            <a:pPr marL="285750" indent="-285750" algn="just">
              <a:lnSpc>
                <a:spcPct val="150000"/>
              </a:lnSpc>
              <a:buFont typeface="Arial" panose="020B0604020202020204" pitchFamily="34" charset="0"/>
              <a:buChar char="•"/>
            </a:pPr>
            <a:r>
              <a:rPr lang="es-ES" altLang="es-ES" dirty="0">
                <a:cs typeface="Times New Roman" panose="02020603050405020304" pitchFamily="18" charset="0"/>
              </a:rPr>
              <a:t>La deformación disminuye a mayor porcentaje de soldadura</a:t>
            </a:r>
            <a:r>
              <a:rPr lang="es-ES" altLang="es-ES" dirty="0" smtClean="0">
                <a:cs typeface="Times New Roman" panose="02020603050405020304" pitchFamily="18" charset="0"/>
              </a:rPr>
              <a:t>.</a:t>
            </a:r>
            <a:endParaRPr lang="es-EC" dirty="0"/>
          </a:p>
        </p:txBody>
      </p:sp>
    </p:spTree>
    <p:extLst>
      <p:ext uri="{BB962C8B-B14F-4D97-AF65-F5344CB8AC3E}">
        <p14:creationId xmlns="" xmlns:p14="http://schemas.microsoft.com/office/powerpoint/2010/main" val="4544998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2" end="12"/>
                                            </p:txEl>
                                          </p:spTgt>
                                        </p:tgtEl>
                                        <p:attrNameLst>
                                          <p:attrName>style.visibility</p:attrName>
                                        </p:attrNameLst>
                                      </p:cBhvr>
                                      <p:to>
                                        <p:strVal val="visible"/>
                                      </p:to>
                                    </p:set>
                                    <p:animEffect transition="in" filter="dissolve">
                                      <p:cBhvr>
                                        <p:cTn id="12" dur="500"/>
                                        <p:tgtEl>
                                          <p:spTgt spid="245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11873"/>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p>
          <a:p>
            <a:pPr marL="0" indent="0" algn="just" eaLnBrk="1" hangingPunct="1">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Se realizó un análisis del cortante que soporta la soldadura, el cual se relaciona con el cortante de la viga con las siguientes fórmulas:</a:t>
            </a: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algn="just"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algn="just" eaLnBrk="1" hangingPunct="1">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La resistencia a cortante del electrodo es de 240 MPa por lo que tiene la capacidad </a:t>
            </a:r>
            <a:r>
              <a:rPr lang="es-ES" altLang="es-ES" sz="1800" dirty="0">
                <a:solidFill>
                  <a:schemeClr val="tx1"/>
                </a:solidFill>
                <a:latin typeface="+mj-lt"/>
                <a:cs typeface="Times New Roman" panose="02020603050405020304" pitchFamily="18" charset="0"/>
              </a:rPr>
              <a:t>s</a:t>
            </a:r>
            <a:r>
              <a:rPr lang="es-ES" altLang="es-ES" sz="1800" dirty="0" smtClean="0">
                <a:solidFill>
                  <a:schemeClr val="tx1"/>
                </a:solidFill>
                <a:latin typeface="+mj-lt"/>
                <a:cs typeface="Times New Roman" panose="02020603050405020304" pitchFamily="18" charset="0"/>
              </a:rPr>
              <a:t>uficiente para soportar los esfuerzos generados.</a:t>
            </a: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endParaRPr lang="es-ES" altLang="es-ES" sz="1800" dirty="0" smtClean="0">
              <a:solidFill>
                <a:schemeClr val="tx1"/>
              </a:solidFill>
              <a:latin typeface="+mj-lt"/>
              <a:cs typeface="Times New Roman" panose="02020603050405020304" pitchFamily="18" charset="0"/>
            </a:endParaRPr>
          </a:p>
          <a:p>
            <a:pPr marL="0" indent="0" eaLnBrk="1" hangingPunct="1">
              <a:buNone/>
            </a:pPr>
            <a:endParaRPr lang="es-ES" altLang="es-ES" sz="1800" dirty="0">
              <a:solidFill>
                <a:schemeClr val="tx1"/>
              </a:solidFill>
              <a:latin typeface="+mj-lt"/>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92226" y="2019482"/>
            <a:ext cx="5228654" cy="3065702"/>
          </a:xfrm>
          <a:prstGeom prst="rect">
            <a:avLst/>
          </a:prstGeom>
        </p:spPr>
      </p:pic>
      <p:pic>
        <p:nvPicPr>
          <p:cNvPr id="4" name="Imagen 3"/>
          <p:cNvPicPr>
            <a:picLocks noChangeAspect="1"/>
          </p:cNvPicPr>
          <p:nvPr/>
        </p:nvPicPr>
        <p:blipFill>
          <a:blip r:embed="rId4"/>
          <a:stretch>
            <a:fillRect/>
          </a:stretch>
        </p:blipFill>
        <p:spPr>
          <a:xfrm>
            <a:off x="2595558" y="1500174"/>
            <a:ext cx="1333500" cy="552450"/>
          </a:xfrm>
          <a:prstGeom prst="rect">
            <a:avLst/>
          </a:prstGeom>
        </p:spPr>
      </p:pic>
      <p:pic>
        <p:nvPicPr>
          <p:cNvPr id="5" name="Imagen 4"/>
          <p:cNvPicPr>
            <a:picLocks noChangeAspect="1"/>
          </p:cNvPicPr>
          <p:nvPr/>
        </p:nvPicPr>
        <p:blipFill>
          <a:blip r:embed="rId5"/>
          <a:stretch>
            <a:fillRect/>
          </a:stretch>
        </p:blipFill>
        <p:spPr>
          <a:xfrm>
            <a:off x="5292080" y="1500174"/>
            <a:ext cx="1628775" cy="495300"/>
          </a:xfrm>
          <a:prstGeom prst="rect">
            <a:avLst/>
          </a:prstGeom>
        </p:spPr>
      </p:pic>
      <p:pic>
        <p:nvPicPr>
          <p:cNvPr id="2" name="Imagen 1"/>
          <p:cNvPicPr>
            <a:picLocks noChangeAspect="1"/>
          </p:cNvPicPr>
          <p:nvPr/>
        </p:nvPicPr>
        <p:blipFill>
          <a:blip r:embed="rId6"/>
          <a:stretch>
            <a:fillRect/>
          </a:stretch>
        </p:blipFill>
        <p:spPr>
          <a:xfrm>
            <a:off x="5292080" y="3212976"/>
            <a:ext cx="3752850" cy="1872208"/>
          </a:xfrm>
          <a:prstGeom prst="rect">
            <a:avLst/>
          </a:prstGeom>
        </p:spPr>
      </p:pic>
      <p:sp>
        <p:nvSpPr>
          <p:cNvPr id="7" name="9 CuadroTexto"/>
          <p:cNvSpPr txBox="1"/>
          <p:nvPr/>
        </p:nvSpPr>
        <p:spPr>
          <a:xfrm>
            <a:off x="5218646" y="2072189"/>
            <a:ext cx="3726746" cy="1338828"/>
          </a:xfrm>
          <a:prstGeom prst="rect">
            <a:avLst/>
          </a:prstGeom>
          <a:noFill/>
        </p:spPr>
        <p:txBody>
          <a:bodyPr wrap="square" rtlCol="0">
            <a:spAutoFit/>
          </a:bodyPr>
          <a:lstStyle/>
          <a:p>
            <a:pPr algn="just">
              <a:lnSpc>
                <a:spcPct val="150000"/>
              </a:lnSpc>
            </a:pPr>
            <a:r>
              <a:rPr lang="es-EC" dirty="0" smtClean="0"/>
              <a:t>El esfuerzo cortante en la soldadura del modelo experimental es:</a:t>
            </a:r>
            <a:endParaRPr lang="es-EC" dirty="0"/>
          </a:p>
        </p:txBody>
      </p:sp>
    </p:spTree>
    <p:extLst>
      <p:ext uri="{BB962C8B-B14F-4D97-AF65-F5344CB8AC3E}">
        <p14:creationId xmlns="" xmlns:p14="http://schemas.microsoft.com/office/powerpoint/2010/main" val="879544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13" end="13"/>
                                            </p:txEl>
                                          </p:spTgt>
                                        </p:tgtEl>
                                        <p:attrNameLst>
                                          <p:attrName>style.visibility</p:attrName>
                                        </p:attrNameLst>
                                      </p:cBhvr>
                                      <p:to>
                                        <p:strVal val="visible"/>
                                      </p:to>
                                    </p:set>
                                    <p:animEffect transition="in" filter="dissolve">
                                      <p:cBhvr>
                                        <p:cTn id="17" dur="500"/>
                                        <p:tgtEl>
                                          <p:spTgt spid="245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1846558"/>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ANÁLISIS DE RESULTADOS</a:t>
            </a:r>
          </a:p>
          <a:p>
            <a:pPr marL="0" indent="0" eaLnBrk="1" hangingPunct="1">
              <a:buFont typeface="Arial" panose="020B0604020202020204" pitchFamily="34" charset="0"/>
              <a:buNone/>
            </a:pPr>
            <a:r>
              <a:rPr lang="es-ES" altLang="es-ES" sz="1800" b="1" i="1" u="sng" kern="1200" dirty="0" smtClean="0">
                <a:solidFill>
                  <a:schemeClr val="tx1"/>
                </a:solidFill>
                <a:latin typeface="Arial" charset="0"/>
              </a:rPr>
              <a:t>ANÁLISIS DE PANDEO LATERAL </a:t>
            </a:r>
          </a:p>
          <a:p>
            <a:pPr marL="0" indent="0" eaLnBrk="1" hangingPunct="1">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En la siguiente tabla se presentan los desplazamientos laterales de las vigas en carga máxima.</a:t>
            </a: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endParaRPr lang="es-ES" altLang="es-ES" sz="1800" dirty="0" smtClean="0">
              <a:solidFill>
                <a:schemeClr val="tx1"/>
              </a:solidFill>
              <a:latin typeface="+mj-lt"/>
              <a:cs typeface="Times New Roman" panose="02020603050405020304" pitchFamily="18" charset="0"/>
            </a:endParaRPr>
          </a:p>
          <a:p>
            <a:pPr marL="0" indent="0" eaLnBrk="1" hangingPunct="1">
              <a:buNone/>
            </a:pPr>
            <a:endParaRPr lang="es-ES" altLang="es-ES" sz="1800" dirty="0">
              <a:solidFill>
                <a:schemeClr val="tx1"/>
              </a:solidFill>
              <a:latin typeface="+mj-lt"/>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395536" y="2000240"/>
            <a:ext cx="5112567" cy="1944216"/>
          </a:xfrm>
          <a:prstGeom prst="rect">
            <a:avLst/>
          </a:prstGeom>
        </p:spPr>
      </p:pic>
      <p:pic>
        <p:nvPicPr>
          <p:cNvPr id="6" name="Imagen 5"/>
          <p:cNvPicPr>
            <a:picLocks noChangeAspect="1"/>
          </p:cNvPicPr>
          <p:nvPr/>
        </p:nvPicPr>
        <p:blipFill>
          <a:blip r:embed="rId4"/>
          <a:stretch>
            <a:fillRect/>
          </a:stretch>
        </p:blipFill>
        <p:spPr>
          <a:xfrm>
            <a:off x="372861" y="4028578"/>
            <a:ext cx="5135242" cy="2124075"/>
          </a:xfrm>
          <a:prstGeom prst="rect">
            <a:avLst/>
          </a:prstGeom>
        </p:spPr>
      </p:pic>
      <p:sp>
        <p:nvSpPr>
          <p:cNvPr id="7" name="CuadroTexto 6"/>
          <p:cNvSpPr txBox="1"/>
          <p:nvPr/>
        </p:nvSpPr>
        <p:spPr>
          <a:xfrm>
            <a:off x="5500694" y="1804748"/>
            <a:ext cx="3277598" cy="4196020"/>
          </a:xfrm>
          <a:prstGeom prst="rect">
            <a:avLst/>
          </a:prstGeom>
          <a:noFill/>
        </p:spPr>
        <p:txBody>
          <a:bodyPr wrap="square" rtlCol="0">
            <a:spAutoFit/>
          </a:bodyPr>
          <a:lstStyle/>
          <a:p>
            <a:pPr algn="just">
              <a:lnSpc>
                <a:spcPct val="150000"/>
              </a:lnSpc>
            </a:pPr>
            <a:r>
              <a:rPr lang="es-ES" dirty="0" smtClean="0">
                <a:latin typeface="+mj-lt"/>
                <a:cs typeface="Times New Roman" panose="02020603050405020304" pitchFamily="18" charset="0"/>
              </a:rPr>
              <a:t>El experimento y los </a:t>
            </a:r>
            <a:r>
              <a:rPr lang="es-ES" dirty="0">
                <a:latin typeface="+mj-lt"/>
                <a:cs typeface="Times New Roman" panose="02020603050405020304" pitchFamily="18" charset="0"/>
              </a:rPr>
              <a:t>soportes laterales </a:t>
            </a:r>
            <a:r>
              <a:rPr lang="es-ES" dirty="0" smtClean="0">
                <a:latin typeface="+mj-lt"/>
                <a:cs typeface="Times New Roman" panose="02020603050405020304" pitchFamily="18" charset="0"/>
              </a:rPr>
              <a:t>fueron diseñados </a:t>
            </a:r>
            <a:r>
              <a:rPr lang="es-ES" dirty="0">
                <a:latin typeface="+mj-lt"/>
                <a:cs typeface="Times New Roman" panose="02020603050405020304" pitchFamily="18" charset="0"/>
              </a:rPr>
              <a:t>únicamente para restringir </a:t>
            </a:r>
            <a:r>
              <a:rPr lang="es-ES" dirty="0" smtClean="0">
                <a:latin typeface="+mj-lt"/>
                <a:cs typeface="Times New Roman" panose="02020603050405020304" pitchFamily="18" charset="0"/>
              </a:rPr>
              <a:t>el movimiento lateral, </a:t>
            </a:r>
            <a:r>
              <a:rPr lang="es-ES" dirty="0">
                <a:latin typeface="+mj-lt"/>
                <a:cs typeface="Times New Roman" panose="02020603050405020304" pitchFamily="18" charset="0"/>
              </a:rPr>
              <a:t>por lo tanto los datos obtenidos no son confiables ni presentan algún tipo de patrón que permita deducir una relación entre intermitencia y pandeo lateral. </a:t>
            </a:r>
          </a:p>
        </p:txBody>
      </p:sp>
    </p:spTree>
    <p:extLst>
      <p:ext uri="{BB962C8B-B14F-4D97-AF65-F5344CB8AC3E}">
        <p14:creationId xmlns="" xmlns:p14="http://schemas.microsoft.com/office/powerpoint/2010/main" val="3343126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28802"/>
            <a:ext cx="7772400" cy="1470025"/>
          </a:xfrm>
        </p:spPr>
        <p:txBody>
          <a:bodyPr/>
          <a:lstStyle/>
          <a:p>
            <a:pPr algn="ctr"/>
            <a:r>
              <a:rPr lang="es-EC" sz="7200" dirty="0" smtClean="0">
                <a:solidFill>
                  <a:schemeClr val="tx1"/>
                </a:solidFill>
              </a:rPr>
              <a:t>EVALUACIÓN ECONÓMICA</a:t>
            </a:r>
            <a:endParaRPr lang="es-EC" sz="7200" dirty="0">
              <a:solidFill>
                <a:schemeClr val="tx1"/>
              </a:solidFill>
            </a:endParaRPr>
          </a:p>
        </p:txBody>
      </p:sp>
    </p:spTree>
    <p:extLst>
      <p:ext uri="{BB962C8B-B14F-4D97-AF65-F5344CB8AC3E}">
        <p14:creationId xmlns="" xmlns:p14="http://schemas.microsoft.com/office/powerpoint/2010/main" val="1571368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38362"/>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EVALUACIÓN ECONÓMICA</a:t>
            </a:r>
          </a:p>
          <a:p>
            <a:pPr marL="0" indent="0" algn="ctr" eaLnBrk="1" hangingPunct="1">
              <a:buFont typeface="Arial" panose="020B0604020202020204" pitchFamily="34" charset="0"/>
              <a:buNone/>
            </a:pPr>
            <a:r>
              <a:rPr lang="es-ES" altLang="es-ES" sz="1800" b="1" i="1" u="sng" kern="1200" dirty="0" smtClean="0">
                <a:solidFill>
                  <a:schemeClr val="tx1"/>
                </a:solidFill>
                <a:latin typeface="Arial" charset="0"/>
              </a:rPr>
              <a:t>COMPARACIÓN ENTRE VIGAS CON SOLDADURA INTERMITENTE VS CONTINUA </a:t>
            </a:r>
          </a:p>
          <a:p>
            <a:pPr marL="0" indent="0" algn="just" eaLnBrk="1" hangingPunct="1">
              <a:lnSpc>
                <a:spcPct val="150000"/>
              </a:lnSpc>
              <a:buFont typeface="Arial" panose="020B0604020202020204" pitchFamily="34" charset="0"/>
              <a:buNone/>
            </a:pPr>
            <a:r>
              <a:rPr lang="es-ES" altLang="es-ES" sz="1800" dirty="0" smtClean="0">
                <a:solidFill>
                  <a:schemeClr val="tx1"/>
                </a:solidFill>
                <a:latin typeface="+mj-lt"/>
                <a:cs typeface="Times New Roman" panose="02020603050405020304" pitchFamily="18" charset="0"/>
              </a:rPr>
              <a:t>Se estimó la variación de los costos de fabricar vigas completamente soldadas con respecto a la tres vigas hechas para los ensayos.</a:t>
            </a:r>
          </a:p>
          <a:p>
            <a:pPr marL="0" indent="0">
              <a:buNone/>
            </a:pPr>
            <a:endParaRPr lang="es-ES" sz="1800" dirty="0" smtClean="0">
              <a:solidFill>
                <a:schemeClr val="tx1"/>
              </a:solidFill>
            </a:endParaRPr>
          </a:p>
          <a:p>
            <a:pPr marL="0" indent="0" algn="just">
              <a:lnSpc>
                <a:spcPct val="150000"/>
              </a:lnSpc>
              <a:buNone/>
            </a:pPr>
            <a:r>
              <a:rPr lang="es-ES" sz="1800" dirty="0" smtClean="0">
                <a:solidFill>
                  <a:schemeClr val="tx1"/>
                </a:solidFill>
              </a:rPr>
              <a:t>En </a:t>
            </a:r>
            <a:r>
              <a:rPr lang="es-ES" sz="1800" dirty="0">
                <a:solidFill>
                  <a:schemeClr val="tx1"/>
                </a:solidFill>
              </a:rPr>
              <a:t>este análisis se tomó en </a:t>
            </a:r>
            <a:r>
              <a:rPr lang="es-ES" sz="1800" dirty="0" smtClean="0">
                <a:solidFill>
                  <a:schemeClr val="tx1"/>
                </a:solidFill>
              </a:rPr>
              <a:t>cuenta: </a:t>
            </a:r>
            <a:endParaRPr lang="es-ES" sz="1800" dirty="0">
              <a:solidFill>
                <a:schemeClr val="tx1"/>
              </a:solidFill>
            </a:endParaRPr>
          </a:p>
          <a:p>
            <a:r>
              <a:rPr lang="es-ES" sz="1800" dirty="0" smtClean="0">
                <a:solidFill>
                  <a:schemeClr val="tx1"/>
                </a:solidFill>
              </a:rPr>
              <a:t>Mano </a:t>
            </a:r>
            <a:r>
              <a:rPr lang="es-ES" sz="1800" dirty="0">
                <a:solidFill>
                  <a:schemeClr val="tx1"/>
                </a:solidFill>
              </a:rPr>
              <a:t>de obra </a:t>
            </a:r>
          </a:p>
          <a:p>
            <a:r>
              <a:rPr lang="es-ES" sz="1800" dirty="0" smtClean="0">
                <a:solidFill>
                  <a:schemeClr val="tx1"/>
                </a:solidFill>
              </a:rPr>
              <a:t>Consumibles para soldadura (electrodo y gas de protección)</a:t>
            </a:r>
            <a:r>
              <a:rPr lang="es-ES" sz="1800" dirty="0" smtClean="0"/>
              <a:t>Consumibles </a:t>
            </a:r>
            <a:r>
              <a:rPr lang="es-ES" sz="1800" dirty="0"/>
              <a:t>para soldadura </a:t>
            </a: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endParaRPr lang="es-ES" altLang="es-ES" sz="1800" dirty="0" smtClean="0">
              <a:solidFill>
                <a:schemeClr val="tx1"/>
              </a:solidFill>
              <a:latin typeface="+mj-lt"/>
              <a:cs typeface="Times New Roman" panose="02020603050405020304" pitchFamily="18" charset="0"/>
            </a:endParaRPr>
          </a:p>
          <a:p>
            <a:pPr marL="0" indent="0" eaLnBrk="1" hangingPunct="1">
              <a:buNone/>
            </a:pPr>
            <a:endParaRPr lang="es-ES" altLang="es-ES" sz="1800" dirty="0">
              <a:solidFill>
                <a:schemeClr val="tx1"/>
              </a:solidFill>
              <a:latin typeface="+mj-lt"/>
              <a:cs typeface="Times New Roman" panose="02020603050405020304" pitchFamily="18" charset="0"/>
            </a:endParaRPr>
          </a:p>
        </p:txBody>
      </p:sp>
      <p:pic>
        <p:nvPicPr>
          <p:cNvPr id="3" name="Imagen 2"/>
          <p:cNvPicPr>
            <a:picLocks noChangeAspect="1"/>
          </p:cNvPicPr>
          <p:nvPr/>
        </p:nvPicPr>
        <p:blipFill>
          <a:blip r:embed="rId3"/>
          <a:srcRect l="2018" t="4623" r="2009" b="15260"/>
          <a:stretch>
            <a:fillRect/>
          </a:stretch>
        </p:blipFill>
        <p:spPr>
          <a:xfrm>
            <a:off x="1054529" y="3929066"/>
            <a:ext cx="6660743" cy="1571636"/>
          </a:xfrm>
          <a:prstGeom prst="rect">
            <a:avLst/>
          </a:prstGeom>
        </p:spPr>
      </p:pic>
    </p:spTree>
    <p:extLst>
      <p:ext uri="{BB962C8B-B14F-4D97-AF65-F5344CB8AC3E}">
        <p14:creationId xmlns="" xmlns:p14="http://schemas.microsoft.com/office/powerpoint/2010/main" val="2101374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Effect transition="in" filter="dissolve">
                                      <p:cBhvr>
                                        <p:cTn id="3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536" y="142852"/>
            <a:ext cx="8280920" cy="5938362"/>
          </a:xfrm>
        </p:spPr>
        <p:txBody>
          <a:bodyPr/>
          <a:lstStyle/>
          <a:p>
            <a:pPr algn="r" eaLnBrk="1" hangingPunct="1">
              <a:buFont typeface="Arial" panose="020B0604020202020204" pitchFamily="34" charset="0"/>
              <a:buNone/>
            </a:pPr>
            <a:r>
              <a:rPr lang="es-ES" altLang="es-ES" sz="2800" b="1" i="1" dirty="0" smtClean="0">
                <a:solidFill>
                  <a:schemeClr val="tx1"/>
                </a:solidFill>
                <a:latin typeface="+mj-lt"/>
                <a:cs typeface="Times New Roman" panose="02020603050405020304" pitchFamily="18" charset="0"/>
              </a:rPr>
              <a:t>EVALUACIÓN ECONÓMICA</a:t>
            </a:r>
            <a:endParaRPr lang="es-ES" sz="2800" dirty="0" smtClean="0">
              <a:solidFill>
                <a:srgbClr val="000000"/>
              </a:solidFill>
              <a:latin typeface="Arial" panose="020B0604020202020204" pitchFamily="34" charset="0"/>
            </a:endParaRPr>
          </a:p>
          <a:p>
            <a:pPr marL="0" indent="0" eaLnBrk="1" hangingPunct="1">
              <a:lnSpc>
                <a:spcPct val="150000"/>
              </a:lnSpc>
              <a:buFont typeface="Arial" panose="020B0604020202020204" pitchFamily="34" charset="0"/>
              <a:buNone/>
            </a:pPr>
            <a:r>
              <a:rPr lang="es-ES" sz="1800" dirty="0" smtClean="0">
                <a:solidFill>
                  <a:srgbClr val="000000"/>
                </a:solidFill>
                <a:latin typeface="Arial" panose="020B0604020202020204" pitchFamily="34" charset="0"/>
              </a:rPr>
              <a:t>Para </a:t>
            </a:r>
            <a:r>
              <a:rPr lang="es-ES" sz="1800" dirty="0">
                <a:solidFill>
                  <a:srgbClr val="000000"/>
                </a:solidFill>
                <a:latin typeface="Arial" panose="020B0604020202020204" pitchFamily="34" charset="0"/>
              </a:rPr>
              <a:t>realizar un mejor análisis </a:t>
            </a:r>
            <a:r>
              <a:rPr lang="es-ES" sz="1800" dirty="0" smtClean="0">
                <a:solidFill>
                  <a:srgbClr val="000000"/>
                </a:solidFill>
                <a:latin typeface="Arial" panose="020B0604020202020204" pitchFamily="34" charset="0"/>
              </a:rPr>
              <a:t>se </a:t>
            </a:r>
            <a:r>
              <a:rPr lang="es-ES" sz="1800" dirty="0">
                <a:solidFill>
                  <a:srgbClr val="000000"/>
                </a:solidFill>
                <a:latin typeface="Arial" panose="020B0604020202020204" pitchFamily="34" charset="0"/>
              </a:rPr>
              <a:t>presentan los costos por metro de viga. </a:t>
            </a: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marL="0" indent="0" eaLnBrk="1" hangingPunct="1">
              <a:buFont typeface="Arial" panose="020B0604020202020204" pitchFamily="34" charset="0"/>
              <a:buNone/>
            </a:pPr>
            <a:endParaRPr lang="es-ES" sz="1800" dirty="0" smtClean="0">
              <a:solidFill>
                <a:srgbClr val="000000"/>
              </a:solidFill>
              <a:latin typeface="Arial" panose="020B0604020202020204" pitchFamily="34" charset="0"/>
            </a:endParaRPr>
          </a:p>
          <a:p>
            <a:pPr marL="0" indent="0" algn="just" eaLnBrk="1" hangingPunct="1">
              <a:lnSpc>
                <a:spcPct val="150000"/>
              </a:lnSpc>
              <a:buFont typeface="Arial" panose="020B0604020202020204" pitchFamily="34" charset="0"/>
              <a:buNone/>
            </a:pPr>
            <a:r>
              <a:rPr lang="es-ES" sz="1800" dirty="0" smtClean="0">
                <a:solidFill>
                  <a:srgbClr val="000000"/>
                </a:solidFill>
                <a:latin typeface="Arial" panose="020B0604020202020204" pitchFamily="34" charset="0"/>
              </a:rPr>
              <a:t>Con </a:t>
            </a:r>
            <a:r>
              <a:rPr lang="es-ES" sz="1800" dirty="0">
                <a:solidFill>
                  <a:srgbClr val="000000"/>
                </a:solidFill>
                <a:latin typeface="Arial" panose="020B0604020202020204" pitchFamily="34" charset="0"/>
              </a:rPr>
              <a:t>estos valores se puede afirmar que, al usar soldadura intermitente en lugar de una continua, existe una variación de costos de fabricación que va de 1,54 a 1,88 USD por cada metro de viga armada. Con lo cual en proyectos con un alto volumen de producción de este tipo de </a:t>
            </a:r>
            <a:r>
              <a:rPr lang="es-ES" sz="1800" dirty="0" smtClean="0">
                <a:solidFill>
                  <a:srgbClr val="000000"/>
                </a:solidFill>
                <a:latin typeface="Arial" panose="020B0604020202020204" pitchFamily="34" charset="0"/>
              </a:rPr>
              <a:t>vigas, </a:t>
            </a:r>
            <a:r>
              <a:rPr lang="es-ES" sz="1800" dirty="0">
                <a:solidFill>
                  <a:srgbClr val="000000"/>
                </a:solidFill>
                <a:latin typeface="Arial" panose="020B0604020202020204" pitchFamily="34" charset="0"/>
              </a:rPr>
              <a:t>se podría tener un significativo ahorro en costos de fabricación. </a:t>
            </a: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a:solidFill>
                <a:schemeClr val="tx1"/>
              </a:solidFill>
              <a:latin typeface="+mj-lt"/>
              <a:cs typeface="Times New Roman" panose="02020603050405020304" pitchFamily="18" charset="0"/>
            </a:endParaRPr>
          </a:p>
          <a:p>
            <a:pPr eaLnBrk="1" hangingPunct="1">
              <a:buFont typeface="Arial" panose="020B0604020202020204" pitchFamily="34" charset="0"/>
              <a:buNone/>
            </a:pPr>
            <a:endParaRPr lang="es-ES" altLang="es-ES" sz="1800" dirty="0" smtClean="0">
              <a:solidFill>
                <a:schemeClr val="tx1"/>
              </a:solidFill>
              <a:latin typeface="+mj-lt"/>
              <a:cs typeface="Times New Roman" panose="02020603050405020304" pitchFamily="18" charset="0"/>
            </a:endParaRPr>
          </a:p>
          <a:p>
            <a:pPr eaLnBrk="1" hangingPunct="1"/>
            <a:endParaRPr lang="es-ES" altLang="es-ES" sz="1800" dirty="0" smtClean="0">
              <a:solidFill>
                <a:schemeClr val="tx1"/>
              </a:solidFill>
              <a:latin typeface="+mj-lt"/>
              <a:cs typeface="Times New Roman" panose="02020603050405020304" pitchFamily="18" charset="0"/>
            </a:endParaRPr>
          </a:p>
          <a:p>
            <a:pPr marL="0" indent="0" eaLnBrk="1" hangingPunct="1">
              <a:buNone/>
            </a:pPr>
            <a:endParaRPr lang="es-ES" altLang="es-ES" sz="1800" dirty="0">
              <a:solidFill>
                <a:schemeClr val="tx1"/>
              </a:solidFill>
              <a:latin typeface="+mj-lt"/>
              <a:cs typeface="Times New Roman" panose="02020603050405020304" pitchFamily="18" charset="0"/>
            </a:endParaRPr>
          </a:p>
        </p:txBody>
      </p:sp>
      <p:pic>
        <p:nvPicPr>
          <p:cNvPr id="2" name="Imagen 1"/>
          <p:cNvPicPr>
            <a:picLocks noChangeAspect="1"/>
          </p:cNvPicPr>
          <p:nvPr/>
        </p:nvPicPr>
        <p:blipFill>
          <a:blip r:embed="rId3"/>
          <a:srcRect l="4540" t="3992" r="4518" b="4320"/>
          <a:stretch>
            <a:fillRect/>
          </a:stretch>
        </p:blipFill>
        <p:spPr>
          <a:xfrm>
            <a:off x="3151178" y="1142984"/>
            <a:ext cx="2706706" cy="2214578"/>
          </a:xfrm>
          <a:prstGeom prst="rect">
            <a:avLst/>
          </a:prstGeom>
        </p:spPr>
      </p:pic>
    </p:spTree>
    <p:extLst>
      <p:ext uri="{BB962C8B-B14F-4D97-AF65-F5344CB8AC3E}">
        <p14:creationId xmlns="" xmlns:p14="http://schemas.microsoft.com/office/powerpoint/2010/main" val="1620927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9" end="9"/>
                                            </p:txEl>
                                          </p:spTgt>
                                        </p:tgtEl>
                                        <p:attrNameLst>
                                          <p:attrName>style.visibility</p:attrName>
                                        </p:attrNameLst>
                                      </p:cBhvr>
                                      <p:to>
                                        <p:strVal val="visible"/>
                                      </p:to>
                                    </p:set>
                                    <p:animEffect transition="in" filter="dissolve">
                                      <p:cBhvr>
                                        <p:cTn id="17"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3" name="Picture 10" descr="FORMATOPRESENTACION.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4" name="Rectangle 11"/>
          <p:cNvSpPr>
            <a:spLocks noGrp="1"/>
          </p:cNvSpPr>
          <p:nvPr>
            <p:ph type="body" idx="4294967295"/>
          </p:nvPr>
        </p:nvSpPr>
        <p:spPr>
          <a:xfrm>
            <a:off x="457200" y="142852"/>
            <a:ext cx="8229600" cy="5911873"/>
          </a:xfrm>
          <a:prstGeom prst="rect">
            <a:avLst/>
          </a:prstGeom>
        </p:spPr>
        <p:txBody>
          <a:bodyPr/>
          <a:lstStyle/>
          <a:p>
            <a:pPr algn="r" eaLnBrk="1" hangingPunct="1">
              <a:buFont typeface="Arial" panose="020B0604020202020204" pitchFamily="34" charset="0"/>
              <a:buNone/>
            </a:pPr>
            <a:r>
              <a:rPr lang="es-ES" altLang="es-ES" sz="2800" b="1" i="1" dirty="0">
                <a:solidFill>
                  <a:schemeClr val="tx1"/>
                </a:solidFill>
                <a:cs typeface="Times New Roman" panose="02020603050405020304" pitchFamily="18" charset="0"/>
              </a:rPr>
              <a:t>MARCO </a:t>
            </a:r>
            <a:r>
              <a:rPr lang="es-ES" altLang="es-ES" sz="2800" b="1" i="1" dirty="0" smtClean="0">
                <a:solidFill>
                  <a:schemeClr val="tx1"/>
                </a:solidFill>
                <a:cs typeface="Times New Roman" panose="02020603050405020304" pitchFamily="18" charset="0"/>
              </a:rPr>
              <a:t>TEÓRICO</a:t>
            </a:r>
          </a:p>
          <a:p>
            <a:pPr algn="r" eaLnBrk="1" hangingPunct="1">
              <a:buFont typeface="Arial" panose="020B0604020202020204" pitchFamily="34" charset="0"/>
              <a:buNone/>
            </a:pPr>
            <a:endParaRPr lang="es-ES" altLang="es-ES" sz="2800" b="1" i="1" dirty="0" smtClean="0">
              <a:solidFill>
                <a:schemeClr val="tx1"/>
              </a:solidFill>
              <a:cs typeface="Times New Roman" panose="02020603050405020304" pitchFamily="18" charset="0"/>
            </a:endParaRPr>
          </a:p>
          <a:p>
            <a:pPr algn="r" eaLnBrk="1" hangingPunct="1">
              <a:buFont typeface="Arial" panose="020B0604020202020204" pitchFamily="34" charset="0"/>
              <a:buNone/>
            </a:pPr>
            <a:endParaRPr lang="es-ES" altLang="es-ES" sz="2800" b="1" i="1" dirty="0" smtClean="0">
              <a:solidFill>
                <a:schemeClr val="tx1"/>
              </a:solidFill>
              <a:cs typeface="Times New Roman" panose="02020603050405020304" pitchFamily="18" charset="0"/>
            </a:endParaRPr>
          </a:p>
          <a:p>
            <a:pPr eaLnBrk="1" hangingPunct="1">
              <a:buFont typeface="Arial" panose="020B0604020202020204" pitchFamily="34" charset="0"/>
              <a:buNone/>
            </a:pPr>
            <a:r>
              <a:rPr lang="es-ES" altLang="es-ES" sz="1600" b="1" dirty="0" smtClean="0">
                <a:solidFill>
                  <a:schemeClr val="tx1"/>
                </a:solidFill>
                <a:cs typeface="Times New Roman" panose="02020603050405020304" pitchFamily="18" charset="0"/>
              </a:rPr>
              <a:t>                                                                        </a:t>
            </a:r>
            <a:endParaRPr lang="es-ES" altLang="es-ES" sz="1600" b="1" dirty="0">
              <a:solidFill>
                <a:schemeClr val="tx1"/>
              </a:solidFill>
              <a:cs typeface="Times New Roman" panose="02020603050405020304" pitchFamily="18" charset="0"/>
            </a:endParaRPr>
          </a:p>
          <a:p>
            <a:pPr eaLnBrk="1" hangingPunct="1">
              <a:buFont typeface="Arial" panose="020B0604020202020204" pitchFamily="34" charset="0"/>
              <a:buNone/>
            </a:pPr>
            <a:endParaRPr lang="es-ES" altLang="es-ES" dirty="0">
              <a:solidFill>
                <a:schemeClr val="tx1"/>
              </a:solidFill>
            </a:endParaRPr>
          </a:p>
          <a:p>
            <a:pPr eaLnBrk="1" hangingPunct="1">
              <a:buFont typeface="Arial" panose="020B0604020202020204" pitchFamily="34" charset="0"/>
              <a:buNone/>
            </a:pPr>
            <a:endParaRPr lang="es-ES" altLang="es-ES" dirty="0"/>
          </a:p>
        </p:txBody>
      </p:sp>
      <p:pic>
        <p:nvPicPr>
          <p:cNvPr id="144386" name="Picture 2" descr="Resultado de imagen para VIGAS ARMADAS"/>
          <p:cNvPicPr>
            <a:picLocks noChangeAspect="1" noChangeArrowheads="1"/>
          </p:cNvPicPr>
          <p:nvPr/>
        </p:nvPicPr>
        <p:blipFill>
          <a:blip r:embed="rId4"/>
          <a:srcRect l="9131" t="7371" r="68695" b="37346"/>
          <a:stretch>
            <a:fillRect/>
          </a:stretch>
        </p:blipFill>
        <p:spPr bwMode="auto">
          <a:xfrm>
            <a:off x="928661" y="928670"/>
            <a:ext cx="2307448" cy="4071966"/>
          </a:xfrm>
          <a:prstGeom prst="rect">
            <a:avLst/>
          </a:prstGeom>
          <a:noFill/>
        </p:spPr>
      </p:pic>
      <p:pic>
        <p:nvPicPr>
          <p:cNvPr id="144387" name="Picture 3"/>
          <p:cNvPicPr>
            <a:picLocks noChangeAspect="1" noChangeArrowheads="1"/>
          </p:cNvPicPr>
          <p:nvPr/>
        </p:nvPicPr>
        <p:blipFill>
          <a:blip r:embed="rId5"/>
          <a:srcRect l="55454" t="34180" r="17093" b="20898"/>
          <a:stretch>
            <a:fillRect/>
          </a:stretch>
        </p:blipFill>
        <p:spPr bwMode="auto">
          <a:xfrm>
            <a:off x="4000496" y="928670"/>
            <a:ext cx="4348400" cy="4143404"/>
          </a:xfrm>
          <a:prstGeom prst="rect">
            <a:avLst/>
          </a:prstGeom>
          <a:noFill/>
          <a:ln w="9525">
            <a:noFill/>
            <a:miter lim="800000"/>
            <a:headEnd/>
            <a:tailEnd/>
          </a:ln>
          <a:effectLst/>
        </p:spPr>
      </p:pic>
    </p:spTree>
    <p:extLst>
      <p:ext uri="{BB962C8B-B14F-4D97-AF65-F5344CB8AC3E}">
        <p14:creationId xmlns="" xmlns:p14="http://schemas.microsoft.com/office/powerpoint/2010/main" val="693733188"/>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sz="5400" dirty="0" smtClean="0">
                <a:solidFill>
                  <a:schemeClr val="tx1"/>
                </a:solidFill>
              </a:rPr>
              <a:t>CONCLUSIONES Y RECOMENDACIONES</a:t>
            </a:r>
            <a:endParaRPr lang="es-EC" sz="5400" dirty="0">
              <a:solidFill>
                <a:schemeClr val="tx1"/>
              </a:solidFill>
            </a:endParaRPr>
          </a:p>
        </p:txBody>
      </p:sp>
    </p:spTree>
    <p:extLst>
      <p:ext uri="{BB962C8B-B14F-4D97-AF65-F5344CB8AC3E}">
        <p14:creationId xmlns="" xmlns:p14="http://schemas.microsoft.com/office/powerpoint/2010/main" val="1625066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CONCLUSIONES</a:t>
            </a:r>
            <a:endParaRPr lang="es-EC" altLang="es-ES" sz="2800" dirty="0" smtClean="0">
              <a:latin typeface="+mj-lt"/>
              <a:cs typeface="Times New Roman" panose="02020603050405020304" pitchFamily="18" charset="0"/>
            </a:endParaRPr>
          </a:p>
          <a:p>
            <a:pPr lvl="0" algn="just">
              <a:lnSpc>
                <a:spcPct val="150000"/>
              </a:lnSpc>
              <a:buFont typeface="Wingdings" pitchFamily="2" charset="2"/>
              <a:buChar char="Ø"/>
            </a:pPr>
            <a:r>
              <a:rPr lang="es-EC" dirty="0" smtClean="0"/>
              <a:t>Se concluye que el diseño de la viga es aceptable, puesto que en el ensayo a flexión las vigas soportaron la carga solicitada de 6 toneladas sin sufrir ningún tipo de falla, ni sobrepasar el rango elástico.</a:t>
            </a:r>
          </a:p>
          <a:p>
            <a:pPr lvl="0" algn="just">
              <a:lnSpc>
                <a:spcPct val="150000"/>
              </a:lnSpc>
            </a:pPr>
            <a:endParaRPr lang="es-EC" dirty="0" smtClean="0"/>
          </a:p>
          <a:p>
            <a:pPr lvl="0" algn="just">
              <a:lnSpc>
                <a:spcPct val="150000"/>
              </a:lnSpc>
              <a:buFont typeface="Wingdings" pitchFamily="2" charset="2"/>
              <a:buChar char="Ø"/>
            </a:pPr>
            <a:r>
              <a:rPr lang="es-EC" dirty="0" smtClean="0"/>
              <a:t>Si se compara los valores del esfuerzo normal, esfuerzo cortante y deformación entre los modelos experimental y teórico se tiene una variación del 3,51%, 3,86% y 15,25% respectivamente, por lo que se concluye que el modelo teórico predice acertadamente los valores de los esfuerzos, y aunque la variación de deformación sobrepase el límite aceptable del 10%, la diferencia entre los valores es aproximadamente 1 mm, por lo cual para fines prácticos se podría aceptar esta variación o se sugiere utilizar un factor de corrección, el cual se calculó en 1,12 para este estudio.</a:t>
            </a:r>
            <a:endParaRPr lang="es-EC" altLang="es-ES" b="1" dirty="0" smtClean="0">
              <a:latin typeface="+mj-lt"/>
              <a:cs typeface="Times New Roman" panose="02020603050405020304" pitchFamily="18" charset="0"/>
            </a:endParaRPr>
          </a:p>
          <a:p>
            <a:pPr marL="342900" lvl="0" indent="-342900">
              <a:spcBef>
                <a:spcPct val="20000"/>
              </a:spcBef>
            </a:pPr>
            <a:endParaRPr lang="es-EC"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1870703897"/>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323528" y="476672"/>
            <a:ext cx="8229600" cy="5517256"/>
          </a:xfrm>
          <a:prstGeom prst="rect">
            <a:avLst/>
          </a:prstGeom>
        </p:spPr>
        <p:txBody>
          <a:bodyPr/>
          <a:lstStyle/>
          <a:p>
            <a:pPr lvl="0" algn="just">
              <a:lnSpc>
                <a:spcPct val="150000"/>
              </a:lnSpc>
              <a:buFont typeface="Wingdings" pitchFamily="2" charset="2"/>
              <a:buChar char="Ø"/>
            </a:pPr>
            <a:r>
              <a:rPr lang="es-EC" sz="1600" dirty="0" smtClean="0"/>
              <a:t>Los resultados de los ensayos a flexión de las vigas construidas con 70, 57 y 37% de soldadura fueron comparados con los resultados de sus respectivas simulaciones, presentando una variación máxima 5,03% para esfuerzo normal, 5,81% para esfuerzo cortante y 3,84% para deformación, se puede concluir que el modelo computacional es válido y puede ser utilizado para el diseño de otros casos de estudio de vigas sometidas a flexión.</a:t>
            </a:r>
          </a:p>
          <a:p>
            <a:pPr lvl="0" algn="just">
              <a:lnSpc>
                <a:spcPct val="150000"/>
              </a:lnSpc>
              <a:buFont typeface="Wingdings" pitchFamily="2" charset="2"/>
              <a:buChar char="Ø"/>
            </a:pPr>
            <a:r>
              <a:rPr lang="es-EC" sz="1600" dirty="0" smtClean="0"/>
              <a:t>El esfuerzo normal, el esfuerzo cortante y la  deformación tienen una relación inversamente proporcional al porcentaje de soldadura en la unión alma-patín, estas relaciones fueron validadas con los resultados de los 3 casos del modelo experimental que presentaron las mismas relaciones. Estas tendencias presentan variaciones pequeñas del 2,28% en el esfuerzo normal, 3,15% en el esfuerzo cortante y 1,59% en la deformación, comparando entre vigas con el 97 y 30% de soldadura, por lo que se concluye que la variación en la longitud de los cordones de soldadura que unen alma y patín en una viga secundaria no afectan significativamente a la capacidad de carga y rigidez de la viga al ser sometida a cargas estáticas.</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2977540419"/>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24"/>
            <a:ext cx="8229600" cy="6143668"/>
          </a:xfrm>
          <a:prstGeom prst="rect">
            <a:avLst/>
          </a:prstGeom>
        </p:spPr>
        <p:txBody>
          <a:bodyPr/>
          <a:lstStyle/>
          <a:p>
            <a:pPr lvl="0" algn="just">
              <a:lnSpc>
                <a:spcPct val="150000"/>
              </a:lnSpc>
              <a:buFont typeface="Wingdings" pitchFamily="2" charset="2"/>
              <a:buChar char="Ø"/>
            </a:pPr>
            <a:endParaRPr lang="es-EC" dirty="0" smtClean="0"/>
          </a:p>
          <a:p>
            <a:pPr lvl="0" algn="just">
              <a:lnSpc>
                <a:spcPct val="150000"/>
              </a:lnSpc>
              <a:buFont typeface="Wingdings" pitchFamily="2" charset="2"/>
              <a:buChar char="Ø"/>
            </a:pPr>
            <a:r>
              <a:rPr lang="es-EC" dirty="0" smtClean="0"/>
              <a:t>Las vigas fabricadas con soldadura intermitente en comparación con las de cordón continuo presentaron una variación en costo de construcción de 11,83% , 12,45%, 14,44%  por cada metro de soldadura en vigas fabricadas con 37%, 57% y 70% de soldadura respectivamente, tomando en cuenta únicamente el costo de consumibles para soldadura y mano de obra, puesto que son los parámetros que varían en la fabricación, la variación se da porque en soldadura intermitente se utiliza menos material consumible en referencia a una soldadura continua.</a:t>
            </a:r>
          </a:p>
          <a:p>
            <a:pPr lvl="0" algn="just">
              <a:lnSpc>
                <a:spcPct val="150000"/>
              </a:lnSpc>
              <a:buFont typeface="Wingdings" pitchFamily="2" charset="2"/>
              <a:buChar char="Ø"/>
            </a:pPr>
            <a:endParaRPr lang="es-EC" dirty="0" smtClean="0"/>
          </a:p>
          <a:p>
            <a:pPr lvl="0" algn="just">
              <a:lnSpc>
                <a:spcPct val="150000"/>
              </a:lnSpc>
              <a:buFont typeface="Wingdings" pitchFamily="2" charset="2"/>
              <a:buChar char="Ø"/>
            </a:pPr>
            <a:r>
              <a:rPr lang="es-EC" dirty="0" smtClean="0"/>
              <a:t>En vigas secundarias sometidas a carga estática se puede reemplazar una soldadura continua por una intermitente en la unión de sus elementos, ya que esto no afectará al funcionamiento estructural de la viga.</a:t>
            </a:r>
          </a:p>
          <a:p>
            <a:pPr marL="342900" lvl="0" indent="-342900" algn="just">
              <a:lnSpc>
                <a:spcPct val="150000"/>
              </a:lnSpc>
              <a:spcBef>
                <a:spcPct val="20000"/>
              </a:spcBef>
              <a:buFont typeface="Wingdings" pitchFamily="2" charset="2"/>
              <a:buChar char="Ø"/>
            </a:pPr>
            <a:endParaRPr lang="es-EC" altLang="es-ES" sz="2000" b="1" dirty="0" smtClean="0">
              <a:latin typeface="+mj-lt"/>
              <a:cs typeface="Times New Roman" panose="02020603050405020304" pitchFamily="18" charset="0"/>
            </a:endParaRPr>
          </a:p>
          <a:p>
            <a:pPr marL="342900" lvl="0" indent="-342900" algn="just">
              <a:lnSpc>
                <a:spcPct val="150000"/>
              </a:lnSpc>
              <a:spcBef>
                <a:spcPct val="20000"/>
              </a:spcBef>
              <a:buFont typeface="Wingdings" pitchFamily="2" charset="2"/>
              <a:buChar char="Ø"/>
            </a:pPr>
            <a:endParaRPr lang="es-EC" sz="2000"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278455581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71414"/>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C" altLang="es-ES" sz="2800" b="1" i="1" kern="0" dirty="0" smtClean="0">
                <a:latin typeface="+mn-lt"/>
                <a:cs typeface="Times New Roman" panose="02020603050405020304" pitchFamily="18" charset="0"/>
              </a:rPr>
              <a:t>RECOMENDACIONES</a:t>
            </a:r>
            <a:endParaRPr lang="es-EC" altLang="es-ES" dirty="0" smtClean="0">
              <a:latin typeface="+mj-lt"/>
              <a:cs typeface="Times New Roman" panose="02020603050405020304" pitchFamily="18" charset="0"/>
            </a:endParaRPr>
          </a:p>
          <a:p>
            <a:pPr lvl="0" algn="just">
              <a:lnSpc>
                <a:spcPct val="150000"/>
              </a:lnSpc>
              <a:buFont typeface="Wingdings" pitchFamily="2" charset="2"/>
              <a:buChar char="Ø"/>
            </a:pPr>
            <a:r>
              <a:rPr lang="es-EC" dirty="0" smtClean="0"/>
              <a:t>Debido a que el factor de corrección para la deformación fue calculado con los 3 datos de modelo experimental, estos podrían ser insuficientes para determinar un valor confiable para cualquier aproximación y más si se varían parámetros geométricos o condiciones de carga y apoyo, se recomienda realizar un estudio sobre las deformaciones en vigas tipo I con soldadura intermitente en la unión alma patín, variando el tamaño y forma de la sección de las vigas para poder determinar si se debería aplicar un factor de corrección en todos los casos de estudio y el valor del mismo.</a:t>
            </a:r>
          </a:p>
          <a:p>
            <a:pPr lvl="0" algn="just"/>
            <a:endParaRPr lang="es-EC" dirty="0" smtClean="0"/>
          </a:p>
          <a:p>
            <a:pPr lvl="0" algn="just">
              <a:lnSpc>
                <a:spcPct val="150000"/>
              </a:lnSpc>
              <a:buFont typeface="Wingdings" pitchFamily="2" charset="2"/>
              <a:buChar char="Ø"/>
            </a:pPr>
            <a:r>
              <a:rPr lang="es-EC" dirty="0" smtClean="0"/>
              <a:t>En la industria de la construcción se utilizan diversas secciones armadas con soldadura en vigas secundarias y considerando que los resultados de este estudio es solo aplicable para vigas de sección I, se podría realizar estudios sobre la intermitencia de cordones de soldadura en las uniones de vigas con diferentes secciones.</a:t>
            </a: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365031272"/>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24"/>
            <a:ext cx="8229600" cy="6143668"/>
          </a:xfrm>
          <a:prstGeom prst="rect">
            <a:avLst/>
          </a:prstGeom>
        </p:spPr>
        <p:txBody>
          <a:bodyPr/>
          <a:lstStyle/>
          <a:p>
            <a:pPr algn="r">
              <a:lnSpc>
                <a:spcPct val="150000"/>
              </a:lnSpc>
            </a:pPr>
            <a:r>
              <a:rPr lang="es-EC" altLang="es-ES" sz="2800" b="1" i="1" kern="0" dirty="0" smtClean="0">
                <a:cs typeface="Times New Roman" panose="02020603050405020304" pitchFamily="18" charset="0"/>
              </a:rPr>
              <a:t>RECOMENDACIONES</a:t>
            </a:r>
            <a:endParaRPr lang="es-EC" altLang="es-ES" sz="2800" dirty="0" smtClean="0">
              <a:cs typeface="Times New Roman" panose="02020603050405020304" pitchFamily="18" charset="0"/>
            </a:endParaRPr>
          </a:p>
          <a:p>
            <a:pPr lvl="0" algn="just">
              <a:lnSpc>
                <a:spcPct val="150000"/>
              </a:lnSpc>
              <a:buFont typeface="Wingdings" pitchFamily="2" charset="2"/>
              <a:buChar char="Ø"/>
            </a:pPr>
            <a:r>
              <a:rPr lang="es-EC" dirty="0" smtClean="0"/>
              <a:t>Para optimizar recursos se debe utilizar el espaciamiento máximo entre cordones de soldadura permitido por el código AWS D1.1. y considerando que en la construcción se presentaron menores variaciones en la geometría de la sección de la viga soldada al 57%, se recomienda utilizar configuraciones de: espaciamiento entre soldaduras y longitud del cordón de igual medida.</a:t>
            </a:r>
          </a:p>
          <a:p>
            <a:pPr lvl="0" algn="just">
              <a:lnSpc>
                <a:spcPct val="150000"/>
              </a:lnSpc>
            </a:pPr>
            <a:endParaRPr lang="es-EC" dirty="0" smtClean="0"/>
          </a:p>
          <a:p>
            <a:pPr lvl="0" algn="just">
              <a:lnSpc>
                <a:spcPct val="150000"/>
              </a:lnSpc>
              <a:buFont typeface="Wingdings" pitchFamily="2" charset="2"/>
              <a:buChar char="Ø"/>
            </a:pPr>
            <a:r>
              <a:rPr lang="es-EC" dirty="0" smtClean="0"/>
              <a:t>Para evitar la distorsión de la viga por el calor producido en la soldadura, es preferible realizar los cordones desde el centro de gravedad de la viga hacia los extremos y tener un control de temperatura entre cordones. </a:t>
            </a:r>
          </a:p>
          <a:p>
            <a:pPr lvl="0" algn="just">
              <a:lnSpc>
                <a:spcPct val="150000"/>
              </a:lnSpc>
            </a:pPr>
            <a:endParaRPr lang="es-EC" altLang="es-ES" b="1" dirty="0" smtClean="0">
              <a:latin typeface="+mj-lt"/>
              <a:cs typeface="Times New Roman" panose="02020603050405020304" pitchFamily="18" charset="0"/>
            </a:endParaRPr>
          </a:p>
          <a:p>
            <a:pPr marL="342900" lvl="0" indent="-342900">
              <a:spcBef>
                <a:spcPct val="20000"/>
              </a:spcBef>
            </a:pPr>
            <a:endParaRPr lang="es-EC"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3375525027"/>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p:cNvSpPr>
          <p:nvPr/>
        </p:nvSpPr>
        <p:spPr>
          <a:xfrm>
            <a:off x="457200" y="-24"/>
            <a:ext cx="8229600" cy="6143668"/>
          </a:xfrm>
          <a:prstGeom prst="rect">
            <a:avLst/>
          </a:prstGeom>
        </p:spPr>
        <p:txBody>
          <a:bodyPr/>
          <a:lstStyle/>
          <a:p>
            <a:pPr algn="r">
              <a:lnSpc>
                <a:spcPct val="150000"/>
              </a:lnSpc>
            </a:pPr>
            <a:r>
              <a:rPr lang="es-EC" altLang="es-ES" sz="2800" b="1" i="1" kern="0" dirty="0" smtClean="0">
                <a:cs typeface="Times New Roman" panose="02020603050405020304" pitchFamily="18" charset="0"/>
              </a:rPr>
              <a:t>RECOMENDACIONES</a:t>
            </a:r>
            <a:endParaRPr lang="es-EC" altLang="es-ES" sz="2800" dirty="0" smtClean="0">
              <a:cs typeface="Times New Roman" panose="02020603050405020304" pitchFamily="18" charset="0"/>
            </a:endParaRPr>
          </a:p>
          <a:p>
            <a:pPr lvl="0" algn="just">
              <a:lnSpc>
                <a:spcPct val="150000"/>
              </a:lnSpc>
              <a:buFont typeface="Wingdings" pitchFamily="2" charset="2"/>
              <a:buChar char="Ø"/>
            </a:pPr>
            <a:r>
              <a:rPr lang="es-EC" dirty="0" smtClean="0"/>
              <a:t>Considerar las posibles variables que puedan afectar los ensayos de flexión como la distancia entre apoyos, la ubicación de la carga y la geometría de la sección, ya que estas afectan de manera considerable los resultados. </a:t>
            </a:r>
          </a:p>
          <a:p>
            <a:pPr lvl="0" algn="just">
              <a:lnSpc>
                <a:spcPct val="150000"/>
              </a:lnSpc>
            </a:pPr>
            <a:endParaRPr lang="es-EC" dirty="0" smtClean="0"/>
          </a:p>
          <a:p>
            <a:pPr lvl="0" algn="just">
              <a:lnSpc>
                <a:spcPct val="150000"/>
              </a:lnSpc>
              <a:buFont typeface="Wingdings" pitchFamily="2" charset="2"/>
              <a:buChar char="Ø"/>
            </a:pPr>
            <a:r>
              <a:rPr lang="es-EC" dirty="0" smtClean="0"/>
              <a:t> Se puede utilizar CO2 como gas de protección de la soldadura siempre y cuando se garantice un cordón de acuerdo con el código AWS D1.1. y considerando que este presenta un precio más bajo en comparación con INDURMIG 20, que fue la mezcla utilizada en este estudio.</a:t>
            </a:r>
            <a:endParaRPr lang="es-EC" altLang="es-ES" b="1" dirty="0" smtClean="0">
              <a:latin typeface="+mj-lt"/>
              <a:cs typeface="Times New Roman" panose="02020603050405020304" pitchFamily="18" charset="0"/>
            </a:endParaRPr>
          </a:p>
          <a:p>
            <a:pPr marL="342900" lvl="0" indent="-342900">
              <a:spcBef>
                <a:spcPct val="20000"/>
              </a:spcBef>
            </a:pPr>
            <a:endParaRPr lang="es-EC"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dirty="0" smtClean="0"/>
          </a:p>
          <a:p>
            <a:pPr lvl="0" algn="just">
              <a:lnSpc>
                <a:spcPct val="150000"/>
              </a:lnSpc>
            </a:pPr>
            <a:endParaRPr lang="es-EC" dirty="0" smtClean="0"/>
          </a:p>
          <a:p>
            <a:pPr lvl="0" algn="just"/>
            <a:endParaRPr lang="es-EC" dirty="0" smtClean="0"/>
          </a:p>
          <a:p>
            <a:pPr lvl="0" algn="just"/>
            <a:endParaRPr lang="es-EC" dirty="0" smtClean="0"/>
          </a:p>
          <a:p>
            <a:pPr lvl="0"/>
            <a:endParaRPr lang="es-EC" altLang="es-ES" b="1" dirty="0" smtClean="0">
              <a:latin typeface="+mj-lt"/>
              <a:cs typeface="Times New Roman" panose="02020603050405020304" pitchFamily="18" charset="0"/>
            </a:endParaRPr>
          </a:p>
          <a:p>
            <a:pPr marL="342900" indent="-342900">
              <a:spcBef>
                <a:spcPct val="20000"/>
              </a:spcBef>
            </a:pPr>
            <a:endParaRPr lang="es-EC" sz="1600" b="1" i="1" u="sng" dirty="0" smtClean="0"/>
          </a:p>
          <a:p>
            <a:pPr marL="342900" indent="-342900">
              <a:spcBef>
                <a:spcPct val="20000"/>
              </a:spcBef>
            </a:pPr>
            <a:endParaRPr lang="es-EC" altLang="es-ES" b="1" dirty="0" smtClean="0">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a:spcBef>
                <a:spcPct val="20000"/>
              </a:spcBef>
            </a:pPr>
            <a:endParaRPr lang="es-EC" dirty="0" smtClean="0"/>
          </a:p>
          <a:p>
            <a:pPr marL="108000" indent="-342900">
              <a:spcBef>
                <a:spcPct val="20000"/>
              </a:spcBef>
            </a:pPr>
            <a:endParaRPr lang="es-EC" altLang="es-ES" b="1" dirty="0" smtClean="0">
              <a:cs typeface="Times New Roman" panose="02020603050405020304" pitchFamily="18" charset="0"/>
            </a:endParaRPr>
          </a:p>
          <a:p>
            <a:pPr marL="108000" lvl="0" indent="-342900">
              <a:spcBef>
                <a:spcPct val="20000"/>
              </a:spcBef>
            </a:pPr>
            <a:endParaRPr lang="es-EC" altLang="es-ES"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buFont typeface="Arial" pitchFamily="34" charset="0"/>
              <a:buChar char="•"/>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lvl="0" indent="-342900">
              <a:spcBef>
                <a:spcPct val="20000"/>
              </a:spcBef>
            </a:pPr>
            <a:endParaRPr lang="es-EC"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1"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a:p>
            <a:pPr marL="342900" indent="-342900">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178494883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6" y="2428868"/>
            <a:ext cx="10287040" cy="1143000"/>
          </a:xfrm>
        </p:spPr>
        <p:txBody>
          <a:bodyPr/>
          <a:lstStyle/>
          <a:p>
            <a:pPr algn="ctr"/>
            <a:r>
              <a:rPr lang="es-EC" sz="11500" dirty="0" smtClean="0">
                <a:solidFill>
                  <a:schemeClr val="tx1"/>
                </a:solidFill>
              </a:rPr>
              <a:t>GRACIAS</a:t>
            </a:r>
            <a:endParaRPr lang="es-EC" sz="13800" dirty="0">
              <a:solidFill>
                <a:schemeClr val="tx1"/>
              </a:solidFill>
            </a:endParaRPr>
          </a:p>
        </p:txBody>
      </p:sp>
    </p:spTree>
    <p:extLst>
      <p:ext uri="{BB962C8B-B14F-4D97-AF65-F5344CB8AC3E}">
        <p14:creationId xmlns="" xmlns:p14="http://schemas.microsoft.com/office/powerpoint/2010/main" val="407980452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1"/>
          <p:cNvSpPr txBox="1">
            <a:spLocks/>
          </p:cNvSpPr>
          <p:nvPr/>
        </p:nvSpPr>
        <p:spPr>
          <a:xfrm>
            <a:off x="457200" y="142852"/>
            <a:ext cx="8229600" cy="614366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s-ES" altLang="es-ES" sz="2800" b="1" i="1" kern="0" dirty="0" smtClean="0">
                <a:latin typeface="+mn-lt"/>
                <a:cs typeface="Times New Roman" panose="02020603050405020304" pitchFamily="18" charset="0"/>
              </a:rPr>
              <a:t>MARCO TEÓRICO</a:t>
            </a:r>
          </a:p>
          <a:p>
            <a:pPr marL="342900" indent="-342900">
              <a:spcBef>
                <a:spcPct val="20000"/>
              </a:spcBef>
              <a:buFont typeface="Arial" pitchFamily="34" charset="0"/>
              <a:buChar char="•"/>
            </a:pPr>
            <a:r>
              <a:rPr lang="es-ES" altLang="es-ES" sz="1600" b="1" dirty="0" smtClean="0">
                <a:latin typeface="+mj-lt"/>
                <a:cs typeface="Times New Roman" panose="02020603050405020304" pitchFamily="18" charset="0"/>
              </a:rPr>
              <a:t>FLEXIÓN </a:t>
            </a:r>
          </a:p>
          <a:p>
            <a:pPr algn="just">
              <a:lnSpc>
                <a:spcPct val="150000"/>
              </a:lnSpc>
              <a:spcBef>
                <a:spcPct val="20000"/>
              </a:spcBef>
            </a:pPr>
            <a:r>
              <a:rPr lang="es-EC" sz="1600" dirty="0" smtClean="0"/>
              <a:t>Deformación  que  presenta  un  elemento  estructural alargado  en  una  dirección  perpendicular  a  su  eje longitudinal, cuando una viga es sometida a flexión puede producirse en ella fallas, las más comunes son: </a:t>
            </a:r>
          </a:p>
          <a:p>
            <a:pPr>
              <a:lnSpc>
                <a:spcPct val="150000"/>
              </a:lnSpc>
              <a:spcBef>
                <a:spcPct val="20000"/>
              </a:spcBef>
            </a:pPr>
            <a:r>
              <a:rPr lang="es-EC" sz="1600" b="1" i="1" dirty="0" smtClean="0"/>
              <a:t>Pandeo lateral</a:t>
            </a:r>
            <a:r>
              <a:rPr lang="es-EC" sz="1600" i="1" dirty="0" smtClean="0"/>
              <a:t>		 </a:t>
            </a:r>
            <a:r>
              <a:rPr lang="es-EC" sz="1600" b="1" i="1" dirty="0" smtClean="0"/>
              <a:t>Pandeo local de ala               Abolladura del alma</a:t>
            </a:r>
          </a:p>
          <a:p>
            <a:pPr>
              <a:lnSpc>
                <a:spcPct val="150000"/>
              </a:lnSpc>
              <a:spcBef>
                <a:spcPct val="20000"/>
              </a:spcBef>
            </a:pPr>
            <a:endParaRPr lang="es-EC" sz="1400" b="1" i="1" dirty="0" smtClean="0"/>
          </a:p>
          <a:p>
            <a:pPr>
              <a:lnSpc>
                <a:spcPct val="150000"/>
              </a:lnSpc>
              <a:spcBef>
                <a:spcPct val="20000"/>
              </a:spcBef>
            </a:pPr>
            <a:endParaRPr lang="es-EC" sz="1000" b="1" i="1" dirty="0" smtClean="0"/>
          </a:p>
          <a:p>
            <a:pPr>
              <a:lnSpc>
                <a:spcPct val="150000"/>
              </a:lnSpc>
              <a:spcBef>
                <a:spcPct val="20000"/>
              </a:spcBef>
            </a:pPr>
            <a:endParaRPr lang="es-EC" sz="1200" b="1" i="1" dirty="0" smtClean="0"/>
          </a:p>
          <a:p>
            <a:pPr>
              <a:lnSpc>
                <a:spcPct val="150000"/>
              </a:lnSpc>
              <a:spcBef>
                <a:spcPct val="20000"/>
              </a:spcBef>
            </a:pPr>
            <a:endParaRPr lang="es-EC" sz="1600" b="1" i="1" dirty="0" smtClean="0"/>
          </a:p>
          <a:p>
            <a:pPr>
              <a:lnSpc>
                <a:spcPct val="150000"/>
              </a:lnSpc>
              <a:spcBef>
                <a:spcPct val="20000"/>
              </a:spcBef>
            </a:pPr>
            <a:endParaRPr lang="es-EC" sz="1600" b="1" i="1" dirty="0" smtClean="0"/>
          </a:p>
          <a:p>
            <a:pPr marL="342900" indent="-342900" eaLnBrk="1" hangingPunct="1">
              <a:spcBef>
                <a:spcPct val="20000"/>
              </a:spcBef>
              <a:buFont typeface="Arial" pitchFamily="34" charset="0"/>
              <a:buChar char="•"/>
            </a:pPr>
            <a:r>
              <a:rPr lang="es-ES" altLang="es-ES" sz="1600" b="1" dirty="0" smtClean="0">
                <a:latin typeface="+mj-lt"/>
                <a:cs typeface="Times New Roman" panose="02020603050405020304" pitchFamily="18" charset="0"/>
              </a:rPr>
              <a:t>ESFUERZOS PRODUCIDOS POR FLEXIÓN </a:t>
            </a:r>
          </a:p>
          <a:p>
            <a:pPr algn="just">
              <a:lnSpc>
                <a:spcPct val="150000"/>
              </a:lnSpc>
            </a:pPr>
            <a:r>
              <a:rPr lang="es-EC" altLang="es-ES" sz="1600" dirty="0" smtClean="0">
                <a:cs typeface="Times New Roman" panose="02020603050405020304" pitchFamily="18" charset="0"/>
              </a:rPr>
              <a:t>Se define como esfuerzo a la razón entre la fuerza aplicada y el área sobre la que esta actúa. </a:t>
            </a:r>
            <a:r>
              <a:rPr lang="es-ES" altLang="es-ES" sz="1600" dirty="0" smtClean="0">
                <a:cs typeface="Times New Roman" panose="02020603050405020304" pitchFamily="18" charset="0"/>
              </a:rPr>
              <a:t>Cuando una viga es sometida a flexión, la fuerza y el momento total que se encuentran actuando sobre la superficie se manifiestan como distribución de fuerzas a través de toda el área, la cual tendrá dos componentes: normal y tangencial.</a:t>
            </a:r>
          </a:p>
          <a:p>
            <a:pPr marL="0" indent="0" algn="just" eaLnBrk="1" hangingPunct="1">
              <a:lnSpc>
                <a:spcPct val="150000"/>
              </a:lnSpc>
              <a:buFont typeface="Arial" panose="020B0604020202020204" pitchFamily="34" charset="0"/>
              <a:buNone/>
            </a:pPr>
            <a:endParaRPr lang="es-EC" altLang="es-ES" sz="1600" dirty="0" smtClean="0">
              <a:cs typeface="Times New Roman" panose="02020603050405020304" pitchFamily="18" charset="0"/>
            </a:endParaRPr>
          </a:p>
          <a:p>
            <a:pPr>
              <a:lnSpc>
                <a:spcPct val="150000"/>
              </a:lnSpc>
              <a:spcBef>
                <a:spcPct val="20000"/>
              </a:spcBef>
            </a:pPr>
            <a:endParaRPr lang="es-EC" sz="1600" b="1" i="1" dirty="0" smtClean="0"/>
          </a:p>
          <a:p>
            <a:pPr>
              <a:lnSpc>
                <a:spcPct val="150000"/>
              </a:lnSpc>
              <a:spcBef>
                <a:spcPct val="20000"/>
              </a:spcBef>
            </a:pPr>
            <a:r>
              <a:rPr lang="es-EC" sz="1600" i="1" dirty="0" smtClean="0"/>
              <a:t>                                                                                  </a:t>
            </a:r>
          </a:p>
          <a:p>
            <a:pPr>
              <a:lnSpc>
                <a:spcPct val="150000"/>
              </a:lnSpc>
              <a:spcBef>
                <a:spcPct val="20000"/>
              </a:spcBef>
            </a:pPr>
            <a:endParaRPr lang="es-EC" dirty="0" smtClean="0"/>
          </a:p>
          <a:p>
            <a:pPr>
              <a:lnSpc>
                <a:spcPct val="150000"/>
              </a:lnSpc>
              <a:spcBef>
                <a:spcPct val="20000"/>
              </a:spcBef>
            </a:pPr>
            <a:endParaRPr lang="es-EC" dirty="0" smtClean="0"/>
          </a:p>
          <a:p>
            <a:pPr>
              <a:lnSpc>
                <a:spcPct val="150000"/>
              </a:lnSpc>
              <a:spcBef>
                <a:spcPct val="20000"/>
              </a:spcBef>
            </a:pPr>
            <a:r>
              <a:rPr lang="es-EC" i="1" dirty="0" smtClean="0"/>
              <a:t>. </a:t>
            </a:r>
          </a:p>
          <a:p>
            <a:pPr>
              <a:spcBef>
                <a:spcPct val="20000"/>
              </a:spcBef>
            </a:pPr>
            <a:endParaRPr lang="es-EC" altLang="es-ES" b="1" dirty="0" smtClean="0">
              <a:latin typeface="+mj-lt"/>
              <a:cs typeface="Times New Roman" panose="02020603050405020304" pitchFamily="18" charset="0"/>
            </a:endParaRPr>
          </a:p>
          <a:p>
            <a:pPr>
              <a:spcBef>
                <a:spcPct val="20000"/>
              </a:spcBef>
            </a:pPr>
            <a:endParaRPr lang="es-ES" altLang="es-ES" b="1" dirty="0" smtClean="0">
              <a:latin typeface="+mj-lt"/>
              <a:cs typeface="Times New Roman" panose="02020603050405020304" pitchFamily="18" charset="0"/>
            </a:endParaRPr>
          </a:p>
          <a:p>
            <a:pPr marL="342900" indent="-342900">
              <a:spcBef>
                <a:spcPct val="20000"/>
              </a:spcBef>
            </a:pP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9" name="8 Imagen" descr="Ayuda ESwin - iMventa"/>
          <p:cNvPicPr/>
          <p:nvPr/>
        </p:nvPicPr>
        <p:blipFill>
          <a:blip r:embed="rId3">
            <a:extLst>
              <a:ext uri="{28A0092B-C50C-407E-A947-70E740481C1C}">
                <a14:useLocalDpi xmlns="" xmlns:a14="http://schemas.microsoft.com/office/drawing/2010/main" val="0"/>
              </a:ext>
            </a:extLst>
          </a:blip>
          <a:srcRect l="5231" t="11838" r="9500" b="2800"/>
          <a:stretch>
            <a:fillRect/>
          </a:stretch>
        </p:blipFill>
        <p:spPr bwMode="auto">
          <a:xfrm>
            <a:off x="428596" y="2428868"/>
            <a:ext cx="2357454" cy="1643074"/>
          </a:xfrm>
          <a:prstGeom prst="rect">
            <a:avLst/>
          </a:prstGeom>
          <a:noFill/>
          <a:ln>
            <a:noFill/>
          </a:ln>
        </p:spPr>
      </p:pic>
      <p:pic>
        <p:nvPicPr>
          <p:cNvPr id="10" name="9 Imagen" descr="Ayuda ESwin - iMventa"/>
          <p:cNvPicPr/>
          <p:nvPr/>
        </p:nvPicPr>
        <p:blipFill>
          <a:blip r:embed="rId4">
            <a:extLst>
              <a:ext uri="{28A0092B-C50C-407E-A947-70E740481C1C}">
                <a14:useLocalDpi xmlns="" xmlns:a14="http://schemas.microsoft.com/office/drawing/2010/main" val="0"/>
              </a:ext>
            </a:extLst>
          </a:blip>
          <a:srcRect l="4693" t="14942" r="14182" b="3430"/>
          <a:stretch>
            <a:fillRect/>
          </a:stretch>
        </p:blipFill>
        <p:spPr bwMode="auto">
          <a:xfrm>
            <a:off x="3071802" y="2428868"/>
            <a:ext cx="2500330" cy="1643074"/>
          </a:xfrm>
          <a:prstGeom prst="rect">
            <a:avLst/>
          </a:prstGeom>
          <a:noFill/>
          <a:ln>
            <a:noFill/>
          </a:ln>
        </p:spPr>
      </p:pic>
      <p:pic>
        <p:nvPicPr>
          <p:cNvPr id="11" name="10 Imagen" descr="Ayuda ESwin - iMventa"/>
          <p:cNvPicPr/>
          <p:nvPr/>
        </p:nvPicPr>
        <p:blipFill>
          <a:blip r:embed="rId5">
            <a:extLst>
              <a:ext uri="{28A0092B-C50C-407E-A947-70E740481C1C}">
                <a14:useLocalDpi xmlns="" xmlns:a14="http://schemas.microsoft.com/office/drawing/2010/main" val="0"/>
              </a:ext>
            </a:extLst>
          </a:blip>
          <a:srcRect l="3064" t="5405" r="10028" b="2703"/>
          <a:stretch>
            <a:fillRect/>
          </a:stretch>
        </p:blipFill>
        <p:spPr bwMode="auto">
          <a:xfrm>
            <a:off x="5929322" y="2428868"/>
            <a:ext cx="2500330" cy="1643074"/>
          </a:xfrm>
          <a:prstGeom prst="rect">
            <a:avLst/>
          </a:prstGeom>
          <a:noFill/>
          <a:ln>
            <a:noFill/>
          </a:ln>
        </p:spPr>
      </p:pic>
    </p:spTree>
    <p:extLst>
      <p:ext uri="{BB962C8B-B14F-4D97-AF65-F5344CB8AC3E}">
        <p14:creationId xmlns="" xmlns:p14="http://schemas.microsoft.com/office/powerpoint/2010/main" val="273440737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p:cNvSpPr>
          <p:nvPr>
            <p:ph type="body" idx="1"/>
          </p:nvPr>
        </p:nvSpPr>
        <p:spPr>
          <a:xfrm>
            <a:off x="381000" y="142852"/>
            <a:ext cx="8229600" cy="5911873"/>
          </a:xfrm>
        </p:spPr>
        <p:txBody>
          <a:bodyPr/>
          <a:lstStyle/>
          <a:p>
            <a:pPr marL="0" indent="0" algn="r" eaLnBrk="1" hangingPunct="1">
              <a:buFont typeface="Arial" panose="020B0604020202020204" pitchFamily="34" charset="0"/>
              <a:buNone/>
            </a:pPr>
            <a:r>
              <a:rPr lang="es-ES" altLang="es-ES" sz="2800" b="1" i="1" dirty="0" smtClean="0">
                <a:solidFill>
                  <a:schemeClr val="tx1"/>
                </a:solidFill>
                <a:cs typeface="Times New Roman" panose="02020603050405020304" pitchFamily="18" charset="0"/>
              </a:rPr>
              <a:t>MARCO TEÓRICO</a:t>
            </a:r>
            <a:r>
              <a:rPr lang="es-ES" altLang="es-ES" sz="1800" dirty="0" smtClean="0">
                <a:solidFill>
                  <a:schemeClr val="tx1"/>
                </a:solidFill>
                <a:latin typeface="+mj-lt"/>
                <a:cs typeface="Times New Roman" panose="02020603050405020304" pitchFamily="18" charset="0"/>
              </a:rPr>
              <a:t>.</a:t>
            </a:r>
            <a:endParaRPr lang="es-ES" altLang="es-ES" sz="1800" b="1" dirty="0" smtClean="0">
              <a:solidFill>
                <a:schemeClr val="tx1"/>
              </a:solidFill>
              <a:latin typeface="+mj-lt"/>
              <a:cs typeface="Times New Roman" panose="02020603050405020304" pitchFamily="18" charset="0"/>
            </a:endParaRPr>
          </a:p>
          <a:p>
            <a:pPr marL="0" indent="0" eaLnBrk="1" hangingPunct="1"/>
            <a:r>
              <a:rPr lang="es-ES" altLang="es-ES" sz="1800" b="1" dirty="0" smtClean="0">
                <a:solidFill>
                  <a:schemeClr val="tx1"/>
                </a:solidFill>
                <a:latin typeface="+mj-lt"/>
                <a:cs typeface="Times New Roman" panose="02020603050405020304" pitchFamily="18" charset="0"/>
              </a:rPr>
              <a:t>   </a:t>
            </a:r>
            <a:r>
              <a:rPr lang="es-ES" altLang="es-ES" sz="1600" b="1" dirty="0" smtClean="0">
                <a:solidFill>
                  <a:schemeClr val="tx1"/>
                </a:solidFill>
                <a:latin typeface="+mj-lt"/>
                <a:cs typeface="Times New Roman" panose="02020603050405020304" pitchFamily="18" charset="0"/>
              </a:rPr>
              <a:t>ESFUERZO </a:t>
            </a:r>
            <a:r>
              <a:rPr lang="es-ES" altLang="es-ES" sz="1600" b="1" dirty="0">
                <a:solidFill>
                  <a:schemeClr val="tx1"/>
                </a:solidFill>
                <a:latin typeface="+mj-lt"/>
                <a:cs typeface="Times New Roman" panose="02020603050405020304" pitchFamily="18" charset="0"/>
              </a:rPr>
              <a:t>NORMAL</a:t>
            </a:r>
          </a:p>
          <a:p>
            <a:pPr marL="0" indent="0" algn="just" eaLnBrk="1" hangingPunct="1">
              <a:lnSpc>
                <a:spcPct val="150000"/>
              </a:lnSpc>
              <a:buNone/>
            </a:pPr>
            <a:r>
              <a:rPr lang="es-ES" altLang="es-ES" sz="1600" dirty="0" smtClean="0">
                <a:solidFill>
                  <a:schemeClr val="tx1"/>
                </a:solidFill>
                <a:latin typeface="+mj-lt"/>
                <a:cs typeface="Times New Roman" panose="02020603050405020304" pitchFamily="18" charset="0"/>
              </a:rPr>
              <a:t>Es </a:t>
            </a:r>
            <a:r>
              <a:rPr lang="es-ES" altLang="es-ES" sz="1600" dirty="0">
                <a:solidFill>
                  <a:schemeClr val="tx1"/>
                </a:solidFill>
                <a:latin typeface="+mj-lt"/>
                <a:cs typeface="Times New Roman" panose="02020603050405020304" pitchFamily="18" charset="0"/>
              </a:rPr>
              <a:t>el resultante de las tensiones perpendiculares a la sección </a:t>
            </a:r>
            <a:r>
              <a:rPr lang="es-ES" altLang="es-ES" sz="1600" dirty="0" smtClean="0">
                <a:solidFill>
                  <a:schemeClr val="tx1"/>
                </a:solidFill>
                <a:latin typeface="+mj-lt"/>
                <a:cs typeface="Times New Roman" panose="02020603050405020304" pitchFamily="18" charset="0"/>
              </a:rPr>
              <a:t>transversal</a:t>
            </a:r>
            <a:r>
              <a:rPr lang="es-EC" altLang="es-ES" sz="1600" dirty="0" smtClean="0">
                <a:solidFill>
                  <a:schemeClr val="tx1"/>
                </a:solidFill>
                <a:latin typeface="+mj-lt"/>
                <a:cs typeface="Times New Roman" panose="02020603050405020304" pitchFamily="18" charset="0"/>
              </a:rPr>
              <a:t> y presenta el mismo valor en cualquier punto la misma.</a:t>
            </a:r>
          </a:p>
          <a:p>
            <a:pPr marL="0" indent="0" algn="just" eaLnBrk="1" hangingPunct="1">
              <a:lnSpc>
                <a:spcPct val="150000"/>
              </a:lnSpc>
              <a:buNone/>
            </a:pPr>
            <a:endParaRPr lang="es-EC" altLang="es-ES" sz="1600" dirty="0" smtClean="0">
              <a:solidFill>
                <a:schemeClr val="tx1"/>
              </a:solidFill>
              <a:latin typeface="+mj-lt"/>
              <a:cs typeface="Times New Roman" panose="02020603050405020304" pitchFamily="18" charset="0"/>
            </a:endParaRPr>
          </a:p>
          <a:p>
            <a:pPr marL="0" indent="0" algn="just" eaLnBrk="1" hangingPunct="1">
              <a:lnSpc>
                <a:spcPct val="150000"/>
              </a:lnSpc>
              <a:buNone/>
            </a:pPr>
            <a:endParaRPr lang="es-EC" altLang="es-ES" sz="2000" dirty="0" smtClean="0">
              <a:solidFill>
                <a:schemeClr val="tx1"/>
              </a:solidFill>
              <a:latin typeface="+mj-lt"/>
              <a:cs typeface="Times New Roman" panose="02020603050405020304" pitchFamily="18" charset="0"/>
            </a:endParaRPr>
          </a:p>
          <a:p>
            <a:pPr marL="0" indent="0" algn="just" eaLnBrk="1" hangingPunct="1">
              <a:lnSpc>
                <a:spcPct val="150000"/>
              </a:lnSpc>
              <a:buNone/>
            </a:pPr>
            <a:endParaRPr lang="es-EC" altLang="es-ES" sz="1600" dirty="0" smtClean="0">
              <a:solidFill>
                <a:schemeClr val="tx1"/>
              </a:solidFill>
              <a:latin typeface="+mj-lt"/>
              <a:cs typeface="Times New Roman" panose="02020603050405020304" pitchFamily="18" charset="0"/>
            </a:endParaRPr>
          </a:p>
          <a:p>
            <a:pPr marL="0" indent="0" algn="just" eaLnBrk="1" hangingPunct="1">
              <a:lnSpc>
                <a:spcPct val="150000"/>
              </a:lnSpc>
              <a:buNone/>
            </a:pPr>
            <a:endParaRPr lang="es-EC" altLang="es-ES" sz="1600" dirty="0" smtClean="0">
              <a:solidFill>
                <a:schemeClr val="tx1"/>
              </a:solidFill>
              <a:latin typeface="+mj-lt"/>
              <a:cs typeface="Times New Roman" panose="02020603050405020304" pitchFamily="18" charset="0"/>
            </a:endParaRPr>
          </a:p>
          <a:p>
            <a:pPr eaLnBrk="1" hangingPunct="1"/>
            <a:r>
              <a:rPr lang="es-ES" altLang="es-ES" sz="1600" b="1" dirty="0" smtClean="0">
                <a:solidFill>
                  <a:schemeClr val="tx1"/>
                </a:solidFill>
                <a:cs typeface="Times New Roman" panose="02020603050405020304" pitchFamily="18" charset="0"/>
              </a:rPr>
              <a:t>ESFUERZO CORTANTE</a:t>
            </a:r>
            <a:endParaRPr lang="es-ES" altLang="es-ES" sz="1600" dirty="0" smtClean="0">
              <a:solidFill>
                <a:schemeClr val="tx1"/>
              </a:solidFill>
              <a:cs typeface="Times New Roman" panose="02020603050405020304" pitchFamily="18" charset="0"/>
            </a:endParaRPr>
          </a:p>
          <a:p>
            <a:pPr marL="0" indent="0" algn="just" eaLnBrk="1" hangingPunct="1">
              <a:lnSpc>
                <a:spcPct val="150000"/>
              </a:lnSpc>
              <a:buNone/>
            </a:pPr>
            <a:r>
              <a:rPr lang="es-ES" altLang="es-ES" sz="1600" dirty="0" smtClean="0">
                <a:solidFill>
                  <a:schemeClr val="tx1"/>
                </a:solidFill>
                <a:cs typeface="Times New Roman" panose="02020603050405020304" pitchFamily="18" charset="0"/>
              </a:rPr>
              <a:t>Se produce cuando las cargas actúan paralelas a la sección transversal, la fuerza cortante en las secciones I, la resiste principalmente el alma.</a:t>
            </a:r>
          </a:p>
          <a:p>
            <a:pPr marL="0" indent="0" algn="just" eaLnBrk="1" hangingPunct="1">
              <a:lnSpc>
                <a:spcPct val="150000"/>
              </a:lnSpc>
              <a:buNone/>
            </a:pPr>
            <a:endParaRPr lang="es-EC" altLang="es-ES" sz="1800" dirty="0" smtClean="0">
              <a:solidFill>
                <a:schemeClr val="tx1"/>
              </a:solidFill>
              <a:latin typeface="+mj-lt"/>
              <a:cs typeface="Times New Roman" panose="02020603050405020304" pitchFamily="18" charset="0"/>
            </a:endParaRPr>
          </a:p>
          <a:p>
            <a:pPr marL="0" indent="0" algn="just" eaLnBrk="1" hangingPunct="1">
              <a:lnSpc>
                <a:spcPct val="150000"/>
              </a:lnSpc>
              <a:buNone/>
            </a:pPr>
            <a:endParaRPr lang="es-ES" altLang="es-ES" sz="1800" dirty="0">
              <a:solidFill>
                <a:schemeClr val="tx1"/>
              </a:solidFill>
              <a:latin typeface="+mj-lt"/>
              <a:cs typeface="Times New Roman" panose="02020603050405020304" pitchFamily="18" charset="0"/>
            </a:endParaRPr>
          </a:p>
          <a:p>
            <a:pPr marL="0" indent="0" algn="just" eaLnBrk="1" hangingPunct="1">
              <a:buFont typeface="Arial" panose="020B0604020202020204" pitchFamily="34" charset="0"/>
              <a:buNone/>
            </a:pPr>
            <a:endParaRPr lang="es-ES" altLang="es-ES" b="1" baseline="30000" dirty="0" smtClean="0">
              <a:solidFill>
                <a:schemeClr val="tx1"/>
              </a:solidFill>
              <a:latin typeface="+mj-lt"/>
              <a:cs typeface="Times New Roman" panose="02020603050405020304" pitchFamily="18" charset="0"/>
            </a:endParaRPr>
          </a:p>
          <a:p>
            <a:pPr marL="0" indent="0" algn="just" eaLnBrk="1" hangingPunct="1">
              <a:buFont typeface="Arial" panose="020B0604020202020204" pitchFamily="34" charset="0"/>
              <a:buNone/>
            </a:pPr>
            <a:endParaRPr lang="es-ES" altLang="es-ES" baseline="30000" dirty="0">
              <a:solidFill>
                <a:schemeClr val="tx1"/>
              </a:solidFill>
              <a:latin typeface="+mj-lt"/>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1071538" y="1714488"/>
            <a:ext cx="1926644" cy="1593387"/>
          </a:xfrm>
          <a:prstGeom prst="rect">
            <a:avLst/>
          </a:prstGeom>
        </p:spPr>
      </p:pic>
      <p:pic>
        <p:nvPicPr>
          <p:cNvPr id="6" name="Imagen 5"/>
          <p:cNvPicPr>
            <a:picLocks noChangeAspect="1"/>
          </p:cNvPicPr>
          <p:nvPr/>
        </p:nvPicPr>
        <p:blipFill>
          <a:blip r:embed="rId4"/>
          <a:srcRect/>
          <a:stretch>
            <a:fillRect/>
          </a:stretch>
        </p:blipFill>
        <p:spPr>
          <a:xfrm>
            <a:off x="3143240" y="1643050"/>
            <a:ext cx="2797967" cy="1643074"/>
          </a:xfrm>
          <a:prstGeom prst="rect">
            <a:avLst/>
          </a:prstGeom>
        </p:spPr>
      </p:pic>
      <p:pic>
        <p:nvPicPr>
          <p:cNvPr id="7" name="Imagen 6"/>
          <p:cNvPicPr>
            <a:picLocks noChangeAspect="1"/>
          </p:cNvPicPr>
          <p:nvPr/>
        </p:nvPicPr>
        <p:blipFill>
          <a:blip r:embed="rId5"/>
          <a:stretch>
            <a:fillRect/>
          </a:stretch>
        </p:blipFill>
        <p:spPr>
          <a:xfrm>
            <a:off x="6500826" y="2000240"/>
            <a:ext cx="1411660" cy="857550"/>
          </a:xfrm>
          <a:prstGeom prst="rect">
            <a:avLst/>
          </a:prstGeom>
        </p:spPr>
      </p:pic>
      <p:pic>
        <p:nvPicPr>
          <p:cNvPr id="8" name="Imagen 9"/>
          <p:cNvPicPr>
            <a:picLocks noChangeAspect="1"/>
          </p:cNvPicPr>
          <p:nvPr/>
        </p:nvPicPr>
        <p:blipFill>
          <a:blip r:embed="rId6"/>
          <a:stretch>
            <a:fillRect/>
          </a:stretch>
        </p:blipFill>
        <p:spPr>
          <a:xfrm>
            <a:off x="997730" y="4572008"/>
            <a:ext cx="5288782" cy="1643074"/>
          </a:xfrm>
          <a:prstGeom prst="rect">
            <a:avLst/>
          </a:prstGeom>
        </p:spPr>
      </p:pic>
      <p:pic>
        <p:nvPicPr>
          <p:cNvPr id="9" name="Imagen 5"/>
          <p:cNvPicPr>
            <a:picLocks noChangeAspect="1"/>
          </p:cNvPicPr>
          <p:nvPr/>
        </p:nvPicPr>
        <p:blipFill>
          <a:blip r:embed="rId7"/>
          <a:stretch>
            <a:fillRect/>
          </a:stretch>
        </p:blipFill>
        <p:spPr>
          <a:xfrm>
            <a:off x="6715140" y="4750293"/>
            <a:ext cx="932326" cy="750409"/>
          </a:xfrm>
          <a:prstGeom prst="rect">
            <a:avLst/>
          </a:prstGeom>
        </p:spPr>
      </p:pic>
    </p:spTree>
    <p:extLst>
      <p:ext uri="{BB962C8B-B14F-4D97-AF65-F5344CB8AC3E}">
        <p14:creationId xmlns="" xmlns:p14="http://schemas.microsoft.com/office/powerpoint/2010/main" val="359038363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1"/>
          <p:cNvSpPr txBox="1">
            <a:spLocks/>
          </p:cNvSpPr>
          <p:nvPr/>
        </p:nvSpPr>
        <p:spPr>
          <a:xfrm>
            <a:off x="457200" y="142852"/>
            <a:ext cx="8229600" cy="6143668"/>
          </a:xfrm>
          <a:prstGeom prst="rect">
            <a:avLst/>
          </a:prstGeom>
        </p:spPr>
        <p:txBody>
          <a:bodyPr/>
          <a:lstStyle/>
          <a:p>
            <a:pPr marL="342900" indent="-342900" algn="r">
              <a:spcBef>
                <a:spcPct val="20000"/>
              </a:spcBef>
              <a:defRPr/>
            </a:pPr>
            <a:r>
              <a:rPr lang="es-ES" altLang="es-ES" sz="2800" b="1" i="1" kern="0" dirty="0" smtClean="0">
                <a:latin typeface="+mn-lt"/>
                <a:cs typeface="Times New Roman" panose="02020603050405020304" pitchFamily="18" charset="0"/>
              </a:rPr>
              <a:t>MARCO TEÓRICO</a:t>
            </a:r>
          </a:p>
          <a:p>
            <a:pPr marL="342900" indent="-342900">
              <a:spcBef>
                <a:spcPct val="20000"/>
              </a:spcBef>
              <a:buFont typeface="Arial" pitchFamily="34" charset="0"/>
              <a:buChar char="•"/>
            </a:pPr>
            <a:r>
              <a:rPr lang="es-ES" altLang="es-ES" b="1" dirty="0" smtClean="0">
                <a:latin typeface="+mj-lt"/>
                <a:cs typeface="Times New Roman" panose="02020603050405020304" pitchFamily="18" charset="0"/>
              </a:rPr>
              <a:t>SOLDADURA INTERMITENTE</a:t>
            </a:r>
          </a:p>
          <a:p>
            <a:pPr algn="just">
              <a:lnSpc>
                <a:spcPct val="150000"/>
              </a:lnSpc>
              <a:spcBef>
                <a:spcPct val="20000"/>
              </a:spcBef>
              <a:tabLst>
                <a:tab pos="0" algn="l"/>
              </a:tabLst>
            </a:pPr>
            <a:r>
              <a:rPr lang="es-ES" dirty="0" smtClean="0"/>
              <a:t>El uso de soldadura intermitente es una forma eficiente de reducir la distorsión longitudinal, pero resulta en una reducción en la resistencia a la fatiga, ya que al final de la soldadura se genera un aumento de tensión.</a:t>
            </a:r>
            <a:endParaRPr lang="es-ES" altLang="es-ES" b="1" dirty="0" smtClean="0">
              <a:latin typeface="+mj-lt"/>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ES" sz="2400" b="1" i="0" u="none" strike="noStrike" kern="0" cap="none" spc="0" normalizeH="0" baseline="0" noProof="0" dirty="0" smtClean="0">
              <a:ln>
                <a:noFill/>
              </a:ln>
              <a:solidFill>
                <a:schemeClr val="tx1"/>
              </a:solidFill>
              <a:effectLst/>
              <a:uLnTx/>
              <a:uFillTx/>
              <a:latin typeface="+mn-lt"/>
              <a:ea typeface="+mn-ea"/>
              <a:cs typeface="Times New Roman" panose="02020603050405020304" pitchFamily="18" charset="0"/>
            </a:endParaRPr>
          </a:p>
        </p:txBody>
      </p:sp>
      <p:pic>
        <p:nvPicPr>
          <p:cNvPr id="53250" name="Picture 2" descr="Resultado de imagen para SOLDADURA INTERMITENTE"/>
          <p:cNvPicPr>
            <a:picLocks noChangeAspect="1" noChangeArrowheads="1"/>
          </p:cNvPicPr>
          <p:nvPr/>
        </p:nvPicPr>
        <p:blipFill>
          <a:blip r:embed="rId3"/>
          <a:srcRect l="48080" t="10048" r="20225" b="52478"/>
          <a:stretch>
            <a:fillRect/>
          </a:stretch>
        </p:blipFill>
        <p:spPr bwMode="auto">
          <a:xfrm>
            <a:off x="2285983" y="2214554"/>
            <a:ext cx="4350115" cy="3857652"/>
          </a:xfrm>
          <a:prstGeom prst="rect">
            <a:avLst/>
          </a:prstGeom>
          <a:noFill/>
        </p:spPr>
      </p:pic>
    </p:spTree>
    <p:extLst>
      <p:ext uri="{BB962C8B-B14F-4D97-AF65-F5344CB8AC3E}">
        <p14:creationId xmlns="" xmlns:p14="http://schemas.microsoft.com/office/powerpoint/2010/main" val="2734407373"/>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9863</TotalTime>
  <Words>3464</Words>
  <Application>Microsoft Office PowerPoint</Application>
  <PresentationFormat>Presentación en pantalla (4:3)</PresentationFormat>
  <Paragraphs>1200</Paragraphs>
  <Slides>67</Slides>
  <Notes>33</Notes>
  <HiddenSlides>2</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67</vt:i4>
      </vt:variant>
    </vt:vector>
  </HeadingPairs>
  <TitlesOfParts>
    <vt:vector size="69" baseType="lpstr">
      <vt:lpstr>Diseño predeterminado</vt:lpstr>
      <vt:lpstr>CorelDRAW</vt:lpstr>
      <vt:lpstr>  UNIVERSIDAD DE LAS FUERZAS ARMADAS – ESPE  TRABAJO DE TITULACIÓN PREVIO A LA OBTENCIÓN DEL TÍTULO DE INGENIERO MECÁNICO   TEMA: ANÁLISIS DE ESFUERZOS Y DEFORMACIÓN EN VIGAS SECUNDARIAS DE SECCIÓN ARMADA TIPO I SOMETIDAS A FLEXIÓN, VARIANDO LA INTERMITENCIA DEL CORDÓN DE SOLDADURA EN LA UNIÓN ALMA - PATÍN   AUTORES:  ALCÍVAR VACA, MARÍA JOSÉ  NICOLALDE ESPINOSA, FABRICIO XAVIER   DIRECTOR DE TESIS: ING. NARANJO,  MSC. DESIGNADO POR LA CARRERA: ING. JOSÉ PEREZ     DESIGNADO POR EL DEPARTAMENTO:ING. FERNANDO OLMEDO  SECRETARIO ACADEMICO: Dr. MARCELO MEJIA                    </vt:lpstr>
      <vt:lpstr>Diapositiva 2</vt:lpstr>
      <vt:lpstr>Diapositiva 3</vt:lpstr>
      <vt:lpstr>MARCO TEÓRICO</vt:lpstr>
      <vt:lpstr>Diapositiva 5</vt:lpstr>
      <vt:lpstr>Diapositiva 6</vt:lpstr>
      <vt:lpstr>Diapositiva 7</vt:lpstr>
      <vt:lpstr>Diapositiva 8</vt:lpstr>
      <vt:lpstr>Diapositiva 9</vt:lpstr>
      <vt:lpstr>DISEÑO</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SIMULACIÓN</vt:lpstr>
      <vt:lpstr>Diapositiva 25</vt:lpstr>
      <vt:lpstr>Diapositiva 26</vt:lpstr>
      <vt:lpstr>Diapositiva 27</vt:lpstr>
      <vt:lpstr>Diapositiva 28</vt:lpstr>
      <vt:lpstr>Diapositiva 29</vt:lpstr>
      <vt:lpstr>Diapositiva 30</vt:lpstr>
      <vt:lpstr>Diapositiva 31</vt:lpstr>
      <vt:lpstr>Diapositiva 32</vt:lpstr>
      <vt:lpstr>CONSTRUCCIÓN DE LAS VIGAS</vt:lpstr>
      <vt:lpstr>Diapositiva 34</vt:lpstr>
      <vt:lpstr>Diapositiva 35</vt:lpstr>
      <vt:lpstr>EXPERIMENTACIÓN</vt:lpstr>
      <vt:lpstr>Diapositiva 37</vt:lpstr>
      <vt:lpstr>Diapositiva 38</vt:lpstr>
      <vt:lpstr>Diapositiva 39</vt:lpstr>
      <vt:lpstr>Diapositiva 40</vt:lpstr>
      <vt:lpstr>Diapositiva 41</vt:lpstr>
      <vt:lpstr>Diapositiva 42</vt:lpstr>
      <vt:lpstr>Diapositiva 43</vt:lpstr>
      <vt:lpstr>ANÁLISIS DE RESULTADOS</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EVALUACIÓN ECONÓMICA</vt:lpstr>
      <vt:lpstr>Diapositiva 58</vt:lpstr>
      <vt:lpstr>Diapositiva 59</vt:lpstr>
      <vt:lpstr>CONCLUSIONES Y RECOMENDACIONES</vt:lpstr>
      <vt:lpstr>Diapositiva 61</vt:lpstr>
      <vt:lpstr>Diapositiva 62</vt:lpstr>
      <vt:lpstr>Diapositiva 63</vt:lpstr>
      <vt:lpstr>Diapositiva 64</vt:lpstr>
      <vt:lpstr>Diapositiva 65</vt:lpstr>
      <vt:lpstr>Diapositiva 66</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majo</cp:lastModifiedBy>
  <cp:revision>671</cp:revision>
  <dcterms:created xsi:type="dcterms:W3CDTF">2008-12-02T19:52:52Z</dcterms:created>
  <dcterms:modified xsi:type="dcterms:W3CDTF">2017-11-23T01:57:54Z</dcterms:modified>
</cp:coreProperties>
</file>