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29"/>
  </p:notesMasterIdLst>
  <p:sldIdLst>
    <p:sldId id="277" r:id="rId2"/>
    <p:sldId id="279" r:id="rId3"/>
    <p:sldId id="288" r:id="rId4"/>
    <p:sldId id="289" r:id="rId5"/>
    <p:sldId id="261" r:id="rId6"/>
    <p:sldId id="276" r:id="rId7"/>
    <p:sldId id="275" r:id="rId8"/>
    <p:sldId id="268" r:id="rId9"/>
    <p:sldId id="278" r:id="rId10"/>
    <p:sldId id="271" r:id="rId11"/>
    <p:sldId id="274" r:id="rId12"/>
    <p:sldId id="272" r:id="rId13"/>
    <p:sldId id="281" r:id="rId14"/>
    <p:sldId id="280" r:id="rId15"/>
    <p:sldId id="264" r:id="rId16"/>
    <p:sldId id="265" r:id="rId17"/>
    <p:sldId id="290" r:id="rId18"/>
    <p:sldId id="291" r:id="rId19"/>
    <p:sldId id="262" r:id="rId20"/>
    <p:sldId id="267" r:id="rId21"/>
    <p:sldId id="273" r:id="rId22"/>
    <p:sldId id="263" r:id="rId23"/>
    <p:sldId id="283" r:id="rId24"/>
    <p:sldId id="284" r:id="rId25"/>
    <p:sldId id="286" r:id="rId26"/>
    <p:sldId id="285" r:id="rId27"/>
    <p:sldId id="287" r:id="rId2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928C6F-7D70-4C06-B05F-A766395B44AE}" type="datetimeFigureOut">
              <a:rPr lang="es-ES" smtClean="0"/>
              <a:t>22/10/2017</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FFA09-6D8E-4D23-8528-6085488AE9D9}" type="slidenum">
              <a:rPr lang="es-ES" smtClean="0"/>
              <a:t>‹Nº›</a:t>
            </a:fld>
            <a:endParaRPr lang="es-ES"/>
          </a:p>
        </p:txBody>
      </p:sp>
    </p:spTree>
    <p:extLst>
      <p:ext uri="{BB962C8B-B14F-4D97-AF65-F5344CB8AC3E}">
        <p14:creationId xmlns:p14="http://schemas.microsoft.com/office/powerpoint/2010/main" val="418155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11</a:t>
            </a:fld>
            <a:endParaRPr lang="en-US" sz="1200" b="0" i="0">
              <a:latin typeface="Century Gothic"/>
              <a:ea typeface="+mn-ea"/>
              <a:cs typeface="+mn-cs"/>
            </a:endParaRPr>
          </a:p>
        </p:txBody>
      </p:sp>
    </p:spTree>
    <p:extLst>
      <p:ext uri="{BB962C8B-B14F-4D97-AF65-F5344CB8AC3E}">
        <p14:creationId xmlns:p14="http://schemas.microsoft.com/office/powerpoint/2010/main" val="1285744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21</a:t>
            </a:fld>
            <a:endParaRPr lang="en-US" sz="1200" b="0" i="0">
              <a:latin typeface="Century Gothic"/>
              <a:ea typeface="+mn-ea"/>
              <a:cs typeface="+mn-cs"/>
            </a:endParaRPr>
          </a:p>
        </p:txBody>
      </p:sp>
    </p:spTree>
    <p:extLst>
      <p:ext uri="{BB962C8B-B14F-4D97-AF65-F5344CB8AC3E}">
        <p14:creationId xmlns:p14="http://schemas.microsoft.com/office/powerpoint/2010/main" val="292429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7C77037-A39C-4C1A-BFC1-0249CD2370CE}" type="datetimeFigureOut">
              <a:rPr lang="es-ES" smtClean="0"/>
              <a:t>22/10/2017</a:t>
            </a:fld>
            <a:endParaRPr lang="es-ES"/>
          </a:p>
        </p:txBody>
      </p:sp>
      <p:sp>
        <p:nvSpPr>
          <p:cNvPr id="5" name="Footer Placeholder 4"/>
          <p:cNvSpPr>
            <a:spLocks noGrp="1"/>
          </p:cNvSpPr>
          <p:nvPr>
            <p:ph type="ftr" sz="quarter" idx="11"/>
          </p:nvPr>
        </p:nvSpPr>
        <p:spPr>
          <a:xfrm>
            <a:off x="1876424" y="5410201"/>
            <a:ext cx="5124886" cy="365125"/>
          </a:xfrm>
        </p:spPr>
        <p:txBody>
          <a:bodyPr/>
          <a:lstStyle/>
          <a:p>
            <a:endParaRPr lang="es-ES"/>
          </a:p>
        </p:txBody>
      </p:sp>
      <p:sp>
        <p:nvSpPr>
          <p:cNvPr id="6" name="Slide Number Placeholder 5"/>
          <p:cNvSpPr>
            <a:spLocks noGrp="1"/>
          </p:cNvSpPr>
          <p:nvPr>
            <p:ph type="sldNum" sz="quarter" idx="12"/>
          </p:nvPr>
        </p:nvSpPr>
        <p:spPr>
          <a:xfrm>
            <a:off x="9896911" y="5410199"/>
            <a:ext cx="771089" cy="365125"/>
          </a:xfrm>
        </p:spPr>
        <p:txBody>
          <a:bodyPr/>
          <a:lstStyle/>
          <a:p>
            <a:fld id="{57FD160F-3ED7-406E-9F7A-E13D18724C92}" type="slidenum">
              <a:rPr lang="es-ES" smtClean="0"/>
              <a:t>‹Nº›</a:t>
            </a:fld>
            <a:endParaRPr lang="es-ES"/>
          </a:p>
        </p:txBody>
      </p:sp>
      <p:pic>
        <p:nvPicPr>
          <p:cNvPr id="67" name="Imagen 66" descr="Resultado de imagen para logotipo de tecnologico de monterrey"/>
          <p:cNvPicPr/>
          <p:nvPr userDrawn="1"/>
        </p:nvPicPr>
        <p:blipFill rotWithShape="1">
          <a:blip r:embed="rId3">
            <a:extLst>
              <a:ext uri="{28A0092B-C50C-407E-A947-70E740481C1C}">
                <a14:useLocalDpi xmlns:a14="http://schemas.microsoft.com/office/drawing/2010/main" val="0"/>
              </a:ext>
            </a:extLst>
          </a:blip>
          <a:srcRect l="15068" t="5704" r="14467" b="56120"/>
          <a:stretch/>
        </p:blipFill>
        <p:spPr bwMode="auto">
          <a:xfrm>
            <a:off x="299821" y="5570537"/>
            <a:ext cx="2152650" cy="990600"/>
          </a:xfrm>
          <a:prstGeom prst="rect">
            <a:avLst/>
          </a:prstGeom>
          <a:noFill/>
          <a:ln>
            <a:noFill/>
          </a:ln>
          <a:extLst>
            <a:ext uri="{53640926-AAD7-44D8-BBD7-CCE9431645EC}">
              <a14:shadowObscured xmlns:a14="http://schemas.microsoft.com/office/drawing/2010/main"/>
            </a:ext>
          </a:extLst>
        </p:spPr>
      </p:pic>
      <p:pic>
        <p:nvPicPr>
          <p:cNvPr id="68" name="Imagen 67" descr="Resultado de imagen para logotipo de universidad de ohio"/>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182444" y="5555457"/>
            <a:ext cx="1647825" cy="990600"/>
          </a:xfrm>
          <a:prstGeom prst="rect">
            <a:avLst/>
          </a:prstGeom>
          <a:noFill/>
          <a:ln>
            <a:noFill/>
          </a:ln>
        </p:spPr>
      </p:pic>
      <p:pic>
        <p:nvPicPr>
          <p:cNvPr id="69" name="Imagen 68" descr="Resultado de imagen para logotipo espe"/>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286124" y="131763"/>
            <a:ext cx="5184775" cy="990600"/>
          </a:xfrm>
          <a:prstGeom prst="rect">
            <a:avLst/>
          </a:prstGeom>
          <a:noFill/>
          <a:ln>
            <a:noFill/>
          </a:ln>
        </p:spPr>
      </p:pic>
    </p:spTree>
    <p:extLst>
      <p:ext uri="{BB962C8B-B14F-4D97-AF65-F5344CB8AC3E}">
        <p14:creationId xmlns:p14="http://schemas.microsoft.com/office/powerpoint/2010/main" val="32431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7C77037-A39C-4C1A-BFC1-0249CD2370CE}" type="datetimeFigureOut">
              <a:rPr lang="es-ES" smtClean="0"/>
              <a:t>22/10/2017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7FD160F-3ED7-406E-9F7A-E13D18724C92}" type="slidenum">
              <a:rPr lang="es-ES" smtClean="0"/>
              <a:t>‹Nº›</a:t>
            </a:fld>
            <a:endParaRPr lang="es-ES"/>
          </a:p>
        </p:txBody>
      </p:sp>
    </p:spTree>
    <p:extLst>
      <p:ext uri="{BB962C8B-B14F-4D97-AF65-F5344CB8AC3E}">
        <p14:creationId xmlns:p14="http://schemas.microsoft.com/office/powerpoint/2010/main" val="96244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7C77037-A39C-4C1A-BFC1-0249CD2370CE}" type="datetimeFigureOut">
              <a:rPr lang="es-ES" smtClean="0"/>
              <a:t>22/10/2017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7FD160F-3ED7-406E-9F7A-E13D18724C92}" type="slidenum">
              <a:rPr lang="es-ES" smtClean="0"/>
              <a:t>‹Nº›</a:t>
            </a:fld>
            <a:endParaRPr lang="es-ES"/>
          </a:p>
        </p:txBody>
      </p:sp>
    </p:spTree>
    <p:extLst>
      <p:ext uri="{BB962C8B-B14F-4D97-AF65-F5344CB8AC3E}">
        <p14:creationId xmlns:p14="http://schemas.microsoft.com/office/powerpoint/2010/main" val="296648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7C77037-A39C-4C1A-BFC1-0249CD2370CE}" type="datetimeFigureOut">
              <a:rPr lang="es-ES" smtClean="0"/>
              <a:t>22/10/2017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7FD160F-3ED7-406E-9F7A-E13D18724C92}" type="slidenum">
              <a:rPr lang="es-ES" smtClean="0"/>
              <a:t>‹Nº›</a:t>
            </a:fld>
            <a:endParaRPr lang="es-E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95680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7C77037-A39C-4C1A-BFC1-0249CD2370CE}" type="datetimeFigureOut">
              <a:rPr lang="es-ES" smtClean="0"/>
              <a:t>22/10/2017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7FD160F-3ED7-406E-9F7A-E13D18724C92}" type="slidenum">
              <a:rPr lang="es-ES" smtClean="0"/>
              <a:t>‹Nº›</a:t>
            </a:fld>
            <a:endParaRPr lang="es-ES"/>
          </a:p>
        </p:txBody>
      </p:sp>
    </p:spTree>
    <p:extLst>
      <p:ext uri="{BB962C8B-B14F-4D97-AF65-F5344CB8AC3E}">
        <p14:creationId xmlns:p14="http://schemas.microsoft.com/office/powerpoint/2010/main" val="2354061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E7C77037-A39C-4C1A-BFC1-0249CD2370CE}" type="datetimeFigureOut">
              <a:rPr lang="es-ES" smtClean="0"/>
              <a:t>22/10/2017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7FD160F-3ED7-406E-9F7A-E13D18724C92}" type="slidenum">
              <a:rPr lang="es-ES" smtClean="0"/>
              <a:t>‹Nº›</a:t>
            </a:fld>
            <a:endParaRPr lang="es-ES"/>
          </a:p>
        </p:txBody>
      </p:sp>
    </p:spTree>
    <p:extLst>
      <p:ext uri="{BB962C8B-B14F-4D97-AF65-F5344CB8AC3E}">
        <p14:creationId xmlns:p14="http://schemas.microsoft.com/office/powerpoint/2010/main" val="375489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E7C77037-A39C-4C1A-BFC1-0249CD2370CE}" type="datetimeFigureOut">
              <a:rPr lang="es-ES" smtClean="0"/>
              <a:t>22/10/2017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7FD160F-3ED7-406E-9F7A-E13D18724C92}" type="slidenum">
              <a:rPr lang="es-ES" smtClean="0"/>
              <a:t>‹Nº›</a:t>
            </a:fld>
            <a:endParaRPr lang="es-ES"/>
          </a:p>
        </p:txBody>
      </p:sp>
    </p:spTree>
    <p:extLst>
      <p:ext uri="{BB962C8B-B14F-4D97-AF65-F5344CB8AC3E}">
        <p14:creationId xmlns:p14="http://schemas.microsoft.com/office/powerpoint/2010/main" val="1598421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7C77037-A39C-4C1A-BFC1-0249CD2370CE}" type="datetimeFigureOut">
              <a:rPr lang="es-ES" smtClean="0"/>
              <a:t>22/10/2017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7FD160F-3ED7-406E-9F7A-E13D18724C92}" type="slidenum">
              <a:rPr lang="es-ES" smtClean="0"/>
              <a:t>‹Nº›</a:t>
            </a:fld>
            <a:endParaRPr lang="es-ES"/>
          </a:p>
        </p:txBody>
      </p:sp>
    </p:spTree>
    <p:extLst>
      <p:ext uri="{BB962C8B-B14F-4D97-AF65-F5344CB8AC3E}">
        <p14:creationId xmlns:p14="http://schemas.microsoft.com/office/powerpoint/2010/main" val="634747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7C77037-A39C-4C1A-BFC1-0249CD2370CE}" type="datetimeFigureOut">
              <a:rPr lang="es-ES" smtClean="0"/>
              <a:t>22/10/2017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7FD160F-3ED7-406E-9F7A-E13D18724C92}" type="slidenum">
              <a:rPr lang="es-ES" smtClean="0"/>
              <a:t>‹Nº›</a:t>
            </a:fld>
            <a:endParaRPr lang="es-ES"/>
          </a:p>
        </p:txBody>
      </p:sp>
    </p:spTree>
    <p:extLst>
      <p:ext uri="{BB962C8B-B14F-4D97-AF65-F5344CB8AC3E}">
        <p14:creationId xmlns:p14="http://schemas.microsoft.com/office/powerpoint/2010/main" val="2156678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141412" y="1133966"/>
            <a:ext cx="9905998" cy="147857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141411" y="2706685"/>
            <a:ext cx="9905999"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7C77037-A39C-4C1A-BFC1-0249CD2370CE}" type="datetimeFigureOut">
              <a:rPr lang="es-ES" smtClean="0"/>
              <a:t>22/10/2017</a:t>
            </a:fld>
            <a:endParaRPr lang="es-ES"/>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57FD160F-3ED7-406E-9F7A-E13D18724C92}" type="slidenum">
              <a:rPr lang="es-ES" smtClean="0"/>
              <a:t>‹Nº›</a:t>
            </a:fld>
            <a:endParaRPr lang="es-ES"/>
          </a:p>
        </p:txBody>
      </p:sp>
      <p:pic>
        <p:nvPicPr>
          <p:cNvPr id="7" name="Imagen 6" descr="Resultado de imagen para logotipo de tecnologico de monterrey"/>
          <p:cNvPicPr/>
          <p:nvPr userDrawn="1"/>
        </p:nvPicPr>
        <p:blipFill rotWithShape="1">
          <a:blip r:embed="rId2">
            <a:extLst>
              <a:ext uri="{28A0092B-C50C-407E-A947-70E740481C1C}">
                <a14:useLocalDpi xmlns:a14="http://schemas.microsoft.com/office/drawing/2010/main" val="0"/>
              </a:ext>
            </a:extLst>
          </a:blip>
          <a:srcRect l="15068" t="5704" r="14467" b="56120"/>
          <a:stretch/>
        </p:blipFill>
        <p:spPr bwMode="auto">
          <a:xfrm>
            <a:off x="184148" y="131763"/>
            <a:ext cx="2152650" cy="990600"/>
          </a:xfrm>
          <a:prstGeom prst="rect">
            <a:avLst/>
          </a:prstGeom>
          <a:noFill/>
          <a:ln>
            <a:noFill/>
          </a:ln>
          <a:extLst>
            <a:ext uri="{53640926-AAD7-44D8-BBD7-CCE9431645EC}">
              <a14:shadowObscured xmlns:a14="http://schemas.microsoft.com/office/drawing/2010/main"/>
            </a:ext>
          </a:extLst>
        </p:spPr>
      </p:pic>
      <p:pic>
        <p:nvPicPr>
          <p:cNvPr id="8" name="Imagen 7" descr="Resultado de imagen para logotipo de universidad de ohio"/>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18750" y="131763"/>
            <a:ext cx="1647825" cy="990600"/>
          </a:xfrm>
          <a:prstGeom prst="rect">
            <a:avLst/>
          </a:prstGeom>
          <a:noFill/>
          <a:ln>
            <a:noFill/>
          </a:ln>
        </p:spPr>
      </p:pic>
      <p:pic>
        <p:nvPicPr>
          <p:cNvPr id="9" name="Imagen 8" descr="Resultado de imagen para logotipo espe"/>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86124" y="131763"/>
            <a:ext cx="5184775" cy="990600"/>
          </a:xfrm>
          <a:prstGeom prst="rect">
            <a:avLst/>
          </a:prstGeom>
          <a:noFill/>
          <a:ln>
            <a:noFill/>
          </a:ln>
        </p:spPr>
      </p:pic>
    </p:spTree>
    <p:extLst>
      <p:ext uri="{BB962C8B-B14F-4D97-AF65-F5344CB8AC3E}">
        <p14:creationId xmlns:p14="http://schemas.microsoft.com/office/powerpoint/2010/main" val="2841709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7C77037-A39C-4C1A-BFC1-0249CD2370CE}" type="datetimeFigureOut">
              <a:rPr lang="es-ES" smtClean="0"/>
              <a:t>22/10/2017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7FD160F-3ED7-406E-9F7A-E13D18724C92}" type="slidenum">
              <a:rPr lang="es-ES" smtClean="0"/>
              <a:t>‹Nº›</a:t>
            </a:fld>
            <a:endParaRPr lang="es-ES"/>
          </a:p>
        </p:txBody>
      </p:sp>
    </p:spTree>
    <p:extLst>
      <p:ext uri="{BB962C8B-B14F-4D97-AF65-F5344CB8AC3E}">
        <p14:creationId xmlns:p14="http://schemas.microsoft.com/office/powerpoint/2010/main" val="210117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7C77037-A39C-4C1A-BFC1-0249CD2370CE}" type="datetimeFigureOut">
              <a:rPr lang="es-ES" smtClean="0"/>
              <a:t>22/10/2017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7FD160F-3ED7-406E-9F7A-E13D18724C92}" type="slidenum">
              <a:rPr lang="es-ES" smtClean="0"/>
              <a:t>‹Nº›</a:t>
            </a:fld>
            <a:endParaRPr lang="es-ES"/>
          </a:p>
        </p:txBody>
      </p:sp>
    </p:spTree>
    <p:extLst>
      <p:ext uri="{BB962C8B-B14F-4D97-AF65-F5344CB8AC3E}">
        <p14:creationId xmlns:p14="http://schemas.microsoft.com/office/powerpoint/2010/main" val="861038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7C77037-A39C-4C1A-BFC1-0249CD2370CE}" type="datetimeFigureOut">
              <a:rPr lang="es-ES" smtClean="0"/>
              <a:t>22/10/2017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7FD160F-3ED7-406E-9F7A-E13D18724C92}" type="slidenum">
              <a:rPr lang="es-ES" smtClean="0"/>
              <a:t>‹Nº›</a:t>
            </a:fld>
            <a:endParaRPr lang="es-ES"/>
          </a:p>
        </p:txBody>
      </p:sp>
    </p:spTree>
    <p:extLst>
      <p:ext uri="{BB962C8B-B14F-4D97-AF65-F5344CB8AC3E}">
        <p14:creationId xmlns:p14="http://schemas.microsoft.com/office/powerpoint/2010/main" val="356080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7C77037-A39C-4C1A-BFC1-0249CD2370CE}" type="datetimeFigureOut">
              <a:rPr lang="es-ES" smtClean="0"/>
              <a:t>22/10/2017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7FD160F-3ED7-406E-9F7A-E13D18724C92}" type="slidenum">
              <a:rPr lang="es-ES" smtClean="0"/>
              <a:t>‹Nº›</a:t>
            </a:fld>
            <a:endParaRPr lang="es-ES"/>
          </a:p>
        </p:txBody>
      </p:sp>
    </p:spTree>
    <p:extLst>
      <p:ext uri="{BB962C8B-B14F-4D97-AF65-F5344CB8AC3E}">
        <p14:creationId xmlns:p14="http://schemas.microsoft.com/office/powerpoint/2010/main" val="2828800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C77037-A39C-4C1A-BFC1-0249CD2370CE}" type="datetimeFigureOut">
              <a:rPr lang="es-ES" smtClean="0"/>
              <a:t>22/10/2017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7FD160F-3ED7-406E-9F7A-E13D18724C92}" type="slidenum">
              <a:rPr lang="es-ES" smtClean="0"/>
              <a:t>‹Nº›</a:t>
            </a:fld>
            <a:endParaRPr lang="es-ES"/>
          </a:p>
        </p:txBody>
      </p:sp>
    </p:spTree>
    <p:extLst>
      <p:ext uri="{BB962C8B-B14F-4D97-AF65-F5344CB8AC3E}">
        <p14:creationId xmlns:p14="http://schemas.microsoft.com/office/powerpoint/2010/main" val="1859545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7C77037-A39C-4C1A-BFC1-0249CD2370CE}" type="datetimeFigureOut">
              <a:rPr lang="es-ES" smtClean="0"/>
              <a:t>22/10/2017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7FD160F-3ED7-406E-9F7A-E13D18724C92}" type="slidenum">
              <a:rPr lang="es-ES" smtClean="0"/>
              <a:t>‹Nº›</a:t>
            </a:fld>
            <a:endParaRPr lang="es-ES"/>
          </a:p>
        </p:txBody>
      </p:sp>
    </p:spTree>
    <p:extLst>
      <p:ext uri="{BB962C8B-B14F-4D97-AF65-F5344CB8AC3E}">
        <p14:creationId xmlns:p14="http://schemas.microsoft.com/office/powerpoint/2010/main" val="3730816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7C77037-A39C-4C1A-BFC1-0249CD2370CE}" type="datetimeFigureOut">
              <a:rPr lang="es-ES" smtClean="0"/>
              <a:t>22/10/2017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7FD160F-3ED7-406E-9F7A-E13D18724C92}" type="slidenum">
              <a:rPr lang="es-ES" smtClean="0"/>
              <a:t>‹Nº›</a:t>
            </a:fld>
            <a:endParaRPr lang="es-ES"/>
          </a:p>
        </p:txBody>
      </p:sp>
    </p:spTree>
    <p:extLst>
      <p:ext uri="{BB962C8B-B14F-4D97-AF65-F5344CB8AC3E}">
        <p14:creationId xmlns:p14="http://schemas.microsoft.com/office/powerpoint/2010/main" val="2006043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7C77037-A39C-4C1A-BFC1-0249CD2370CE}" type="datetimeFigureOut">
              <a:rPr lang="es-ES" smtClean="0"/>
              <a:t>22/10/2017</a:t>
            </a:fld>
            <a:endParaRPr lang="es-E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7FD160F-3ED7-406E-9F7A-E13D18724C92}" type="slidenum">
              <a:rPr lang="es-ES" smtClean="0"/>
              <a:t>‹Nº›</a:t>
            </a:fld>
            <a:endParaRPr lang="es-ES"/>
          </a:p>
        </p:txBody>
      </p:sp>
    </p:spTree>
    <p:extLst>
      <p:ext uri="{BB962C8B-B14F-4D97-AF65-F5344CB8AC3E}">
        <p14:creationId xmlns:p14="http://schemas.microsoft.com/office/powerpoint/2010/main" val="3379142585"/>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68872" y="1407706"/>
            <a:ext cx="9197672" cy="2585323"/>
          </a:xfrm>
          <a:prstGeom prst="rect">
            <a:avLst/>
          </a:prstGeom>
        </p:spPr>
        <p:txBody>
          <a:bodyPr wrap="square">
            <a:spAutoFit/>
          </a:bodyPr>
          <a:lstStyle/>
          <a:p>
            <a:pPr algn="ctr"/>
            <a:r>
              <a:rPr lang="es-EC" b="1" dirty="0">
                <a:solidFill>
                  <a:srgbClr val="002060"/>
                </a:solidFill>
                <a:latin typeface="Arial Black" panose="020B0A04020102020204" pitchFamily="34" charset="0"/>
              </a:rPr>
              <a:t>VICERRECTORADO DE INVESTIGACIÓN INNOVACIÓN Y TRANSFERENCIA DE TECNOLOGÍA</a:t>
            </a:r>
            <a:endParaRPr lang="es-EC" dirty="0">
              <a:solidFill>
                <a:srgbClr val="002060"/>
              </a:solidFill>
              <a:latin typeface="Arial Black" panose="020B0A04020102020204" pitchFamily="34" charset="0"/>
            </a:endParaRPr>
          </a:p>
          <a:p>
            <a:pPr algn="ctr"/>
            <a:r>
              <a:rPr lang="es-EC" b="1" dirty="0">
                <a:solidFill>
                  <a:srgbClr val="002060"/>
                </a:solidFill>
                <a:latin typeface="Arial Black" panose="020B0A04020102020204" pitchFamily="34" charset="0"/>
              </a:rPr>
              <a:t> </a:t>
            </a:r>
            <a:endParaRPr lang="es-EC" dirty="0">
              <a:solidFill>
                <a:srgbClr val="002060"/>
              </a:solidFill>
              <a:latin typeface="Arial Black" panose="020B0A04020102020204" pitchFamily="34" charset="0"/>
            </a:endParaRPr>
          </a:p>
          <a:p>
            <a:pPr algn="ctr"/>
            <a:r>
              <a:rPr lang="es-EC" b="1" dirty="0">
                <a:solidFill>
                  <a:srgbClr val="002060"/>
                </a:solidFill>
                <a:latin typeface="Arial Black" panose="020B0A04020102020204" pitchFamily="34" charset="0"/>
              </a:rPr>
              <a:t>CENTRO DE GESTIÓN DE POSGRADOS </a:t>
            </a:r>
            <a:endParaRPr lang="es-EC" dirty="0">
              <a:solidFill>
                <a:srgbClr val="002060"/>
              </a:solidFill>
              <a:latin typeface="Arial Black" panose="020B0A04020102020204" pitchFamily="34" charset="0"/>
            </a:endParaRPr>
          </a:p>
          <a:p>
            <a:pPr algn="ctr"/>
            <a:r>
              <a:rPr lang="es-EC" b="1" dirty="0">
                <a:solidFill>
                  <a:srgbClr val="002060"/>
                </a:solidFill>
                <a:latin typeface="Arial Black" panose="020B0A04020102020204" pitchFamily="34" charset="0"/>
              </a:rPr>
              <a:t> </a:t>
            </a:r>
            <a:endParaRPr lang="es-EC" dirty="0">
              <a:solidFill>
                <a:srgbClr val="002060"/>
              </a:solidFill>
              <a:latin typeface="Arial Black" panose="020B0A04020102020204" pitchFamily="34" charset="0"/>
            </a:endParaRPr>
          </a:p>
          <a:p>
            <a:pPr algn="ctr"/>
            <a:r>
              <a:rPr lang="es-EC" b="1" dirty="0">
                <a:solidFill>
                  <a:srgbClr val="002060"/>
                </a:solidFill>
                <a:latin typeface="Arial Black" panose="020B0A04020102020204" pitchFamily="34" charset="0"/>
              </a:rPr>
              <a:t>MAESTRÍA EN MANUFACTURA Y DISEÑO ASISTIDOS POR COMPUTADOR</a:t>
            </a:r>
            <a:endParaRPr lang="es-EC" dirty="0">
              <a:solidFill>
                <a:srgbClr val="002060"/>
              </a:solidFill>
              <a:latin typeface="Arial Black" panose="020B0A04020102020204" pitchFamily="34" charset="0"/>
            </a:endParaRPr>
          </a:p>
          <a:p>
            <a:pPr algn="ctr"/>
            <a:r>
              <a:rPr lang="es-EC" b="1" dirty="0">
                <a:solidFill>
                  <a:srgbClr val="002060"/>
                </a:solidFill>
                <a:latin typeface="Arial Black" panose="020B0A04020102020204" pitchFamily="34" charset="0"/>
              </a:rPr>
              <a:t> </a:t>
            </a:r>
            <a:endParaRPr lang="es-EC" dirty="0">
              <a:solidFill>
                <a:srgbClr val="002060"/>
              </a:solidFill>
              <a:latin typeface="Arial Black" panose="020B0A04020102020204" pitchFamily="34" charset="0"/>
            </a:endParaRPr>
          </a:p>
          <a:p>
            <a:pPr algn="ctr"/>
            <a:r>
              <a:rPr lang="es-EC" b="1" dirty="0">
                <a:solidFill>
                  <a:srgbClr val="002060"/>
                </a:solidFill>
                <a:latin typeface="Arial Black" panose="020B0A04020102020204" pitchFamily="34" charset="0"/>
              </a:rPr>
              <a:t>I PROMOCIÓN</a:t>
            </a:r>
            <a:endParaRPr lang="es-EC" dirty="0">
              <a:solidFill>
                <a:srgbClr val="002060"/>
              </a:solidFill>
              <a:latin typeface="Arial Black" panose="020B0A04020102020204" pitchFamily="34" charset="0"/>
            </a:endParaRPr>
          </a:p>
        </p:txBody>
      </p:sp>
      <p:sp>
        <p:nvSpPr>
          <p:cNvPr id="6" name="Rectángulo 5"/>
          <p:cNvSpPr/>
          <p:nvPr/>
        </p:nvSpPr>
        <p:spPr>
          <a:xfrm>
            <a:off x="2351284" y="4386822"/>
            <a:ext cx="7632848" cy="923330"/>
          </a:xfrm>
          <a:prstGeom prst="rect">
            <a:avLst/>
          </a:prstGeom>
        </p:spPr>
        <p:txBody>
          <a:bodyPr wrap="square">
            <a:spAutoFit/>
          </a:bodyPr>
          <a:lstStyle/>
          <a:p>
            <a:pPr algn="ctr"/>
            <a:r>
              <a:rPr lang="es-EC" b="1" dirty="0" smtClean="0">
                <a:latin typeface="Arial Black" panose="020B0A04020102020204" pitchFamily="34" charset="0"/>
                <a:ea typeface="Calibri" panose="020F0502020204030204" pitchFamily="34" charset="0"/>
              </a:rPr>
              <a:t>TEMA </a:t>
            </a:r>
            <a:r>
              <a:rPr lang="es-EC" sz="1600" b="1" dirty="0" smtClean="0">
                <a:latin typeface="Arial Black" panose="020B0A04020102020204" pitchFamily="34" charset="0"/>
                <a:ea typeface="Calibri" panose="020F0502020204030204" pitchFamily="34" charset="0"/>
              </a:rPr>
              <a:t>: </a:t>
            </a:r>
            <a:r>
              <a:rPr lang="es-EC" sz="1600" b="1" dirty="0">
                <a:latin typeface="Arial Black" panose="020B0A04020102020204" pitchFamily="34" charset="0"/>
                <a:ea typeface="Calibri" panose="020F0502020204030204" pitchFamily="34" charset="0"/>
              </a:rPr>
              <a:t>FABRICACIÓN DE MEMBRANAS PARA APLICACIONES PERIODONTALES USANDO MATERIAS PRIMAS DE ECUADOR MEDIANTE PROTOTIPADO 3D</a:t>
            </a:r>
            <a:r>
              <a:rPr lang="es-EC" b="1" dirty="0">
                <a:latin typeface="Bodoni MT Black" panose="02070A03080606020203" pitchFamily="18" charset="0"/>
                <a:ea typeface="Calibri" panose="020F0502020204030204" pitchFamily="34" charset="0"/>
              </a:rPr>
              <a:t>.</a:t>
            </a:r>
            <a:endParaRPr lang="es-EC" dirty="0">
              <a:latin typeface="Bodoni MT Black" panose="02070A03080606020203" pitchFamily="18" charset="0"/>
            </a:endParaRPr>
          </a:p>
        </p:txBody>
      </p:sp>
      <p:sp>
        <p:nvSpPr>
          <p:cNvPr id="7" name="Rectángulo 6"/>
          <p:cNvSpPr/>
          <p:nvPr/>
        </p:nvSpPr>
        <p:spPr>
          <a:xfrm>
            <a:off x="2603312" y="5703946"/>
            <a:ext cx="7128792" cy="410882"/>
          </a:xfrm>
          <a:prstGeom prst="rect">
            <a:avLst/>
          </a:prstGeom>
        </p:spPr>
        <p:txBody>
          <a:bodyPr wrap="square">
            <a:spAutoFit/>
          </a:bodyPr>
          <a:lstStyle/>
          <a:p>
            <a:pPr algn="ctr">
              <a:lnSpc>
                <a:spcPct val="115000"/>
              </a:lnSpc>
              <a:spcAft>
                <a:spcPts val="1000"/>
              </a:spcAft>
            </a:pPr>
            <a:r>
              <a:rPr lang="es-EC" b="1" dirty="0">
                <a:latin typeface="Arial Black" panose="020B0A04020102020204" pitchFamily="34" charset="0"/>
                <a:ea typeface="Calibri" panose="020F0502020204030204" pitchFamily="34" charset="0"/>
                <a:cs typeface="Times New Roman" panose="02020603050405020304" pitchFamily="18" charset="0"/>
              </a:rPr>
              <a:t>AUTOR: ING. QUEZADA </a:t>
            </a:r>
            <a:r>
              <a:rPr lang="es-EC" b="1" dirty="0" smtClean="0">
                <a:latin typeface="Arial Black" panose="020B0A04020102020204" pitchFamily="34" charset="0"/>
                <a:ea typeface="Calibri" panose="020F0502020204030204" pitchFamily="34" charset="0"/>
                <a:cs typeface="Times New Roman" panose="02020603050405020304" pitchFamily="18" charset="0"/>
              </a:rPr>
              <a:t>MORALES </a:t>
            </a:r>
            <a:r>
              <a:rPr lang="es-EC" b="1" dirty="0">
                <a:latin typeface="Arial Black" panose="020B0A04020102020204" pitchFamily="34" charset="0"/>
                <a:ea typeface="Calibri" panose="020F0502020204030204" pitchFamily="34" charset="0"/>
                <a:cs typeface="Times New Roman" panose="02020603050405020304" pitchFamily="18" charset="0"/>
              </a:rPr>
              <a:t>MIGUEL PATRICIO</a:t>
            </a:r>
            <a:endParaRPr lang="es-EC" sz="1400" dirty="0">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1584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2631" t="22655" r="24866" b="9218"/>
          <a:stretch/>
        </p:blipFill>
        <p:spPr>
          <a:xfrm>
            <a:off x="206061" y="1210613"/>
            <a:ext cx="5872767" cy="4303321"/>
          </a:xfrm>
          <a:prstGeom prst="rect">
            <a:avLst/>
          </a:prstGeom>
        </p:spPr>
      </p:pic>
      <p:pic>
        <p:nvPicPr>
          <p:cNvPr id="5" name="Imagen 4"/>
          <p:cNvPicPr>
            <a:picLocks noChangeAspect="1"/>
          </p:cNvPicPr>
          <p:nvPr/>
        </p:nvPicPr>
        <p:blipFill rotWithShape="1">
          <a:blip r:embed="rId3"/>
          <a:srcRect l="22840" t="16403" r="23858" b="18274"/>
          <a:stretch/>
        </p:blipFill>
        <p:spPr>
          <a:xfrm>
            <a:off x="6246253" y="2582211"/>
            <a:ext cx="5666482" cy="3921619"/>
          </a:xfrm>
          <a:prstGeom prst="rect">
            <a:avLst/>
          </a:prstGeom>
        </p:spPr>
      </p:pic>
      <p:sp>
        <p:nvSpPr>
          <p:cNvPr id="6" name="Rectángulo 5"/>
          <p:cNvSpPr/>
          <p:nvPr/>
        </p:nvSpPr>
        <p:spPr>
          <a:xfrm>
            <a:off x="279042" y="5657671"/>
            <a:ext cx="6096000" cy="1200329"/>
          </a:xfrm>
          <a:prstGeom prst="rect">
            <a:avLst/>
          </a:prstGeom>
        </p:spPr>
        <p:txBody>
          <a:bodyPr>
            <a:spAutoFit/>
          </a:bodyPr>
          <a:lstStyle/>
          <a:p>
            <a:r>
              <a:rPr lang="es-ES" dirty="0"/>
              <a:t>Los años de vida perdidos (APP) son una buena medida de la muerte prematura y se calculan multiplicando el número de muertes en cada edad por una esperanza de vida mundial normalizada para la edad a la que se produce la muerte. </a:t>
            </a:r>
          </a:p>
        </p:txBody>
      </p:sp>
      <p:sp>
        <p:nvSpPr>
          <p:cNvPr id="7" name="Rectángulo 6"/>
          <p:cNvSpPr/>
          <p:nvPr/>
        </p:nvSpPr>
        <p:spPr>
          <a:xfrm>
            <a:off x="6078828" y="1444461"/>
            <a:ext cx="6096000" cy="646331"/>
          </a:xfrm>
          <a:prstGeom prst="rect">
            <a:avLst/>
          </a:prstGeom>
        </p:spPr>
        <p:txBody>
          <a:bodyPr>
            <a:spAutoFit/>
          </a:bodyPr>
          <a:lstStyle/>
          <a:p>
            <a:r>
              <a:rPr lang="es-ES" dirty="0"/>
              <a:t>La OMS acude a muchas fuentes para compilar las Estadísticas Sanitarias </a:t>
            </a:r>
            <a:r>
              <a:rPr lang="es-ES" dirty="0" smtClean="0"/>
              <a:t>Mundiales.</a:t>
            </a:r>
            <a:endParaRPr lang="es-ES" dirty="0"/>
          </a:p>
        </p:txBody>
      </p:sp>
    </p:spTree>
    <p:extLst>
      <p:ext uri="{BB962C8B-B14F-4D97-AF65-F5344CB8AC3E}">
        <p14:creationId xmlns:p14="http://schemas.microsoft.com/office/powerpoint/2010/main" val="1327680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2369" y="918847"/>
            <a:ext cx="3541749" cy="835496"/>
          </a:xfrm>
        </p:spPr>
        <p:txBody>
          <a:bodyPr vert="horz" lIns="91440" tIns="45720" rIns="91440" bIns="45720" rtlCol="0" anchor="b">
            <a:normAutofit/>
          </a:bodyPr>
          <a:lstStyle/>
          <a:p>
            <a:pPr>
              <a:spcBef>
                <a:spcPts val="0"/>
              </a:spcBef>
            </a:pPr>
            <a:r>
              <a:rPr lang="es-E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DESARROLLO</a:t>
            </a:r>
          </a:p>
        </p:txBody>
      </p:sp>
      <p:sp>
        <p:nvSpPr>
          <p:cNvPr id="3" name="Content Placeholder 2"/>
          <p:cNvSpPr>
            <a:spLocks noGrp="1"/>
          </p:cNvSpPr>
          <p:nvPr>
            <p:ph idx="1"/>
          </p:nvPr>
        </p:nvSpPr>
        <p:spPr>
          <a:xfrm>
            <a:off x="-140079" y="1754343"/>
            <a:ext cx="7133411" cy="5103657"/>
          </a:xfrm>
        </p:spPr>
        <p:txBody>
          <a:bodyPr>
            <a:normAutofit fontScale="92500" lnSpcReduction="10000"/>
          </a:bodyPr>
          <a:lstStyle/>
          <a:p>
            <a:pPr>
              <a:buClr>
                <a:srgbClr val="DE0000"/>
              </a:buClr>
              <a:buFont typeface="Arial"/>
              <a:buChar char="•"/>
            </a:pPr>
            <a:r>
              <a:rPr lang="es-ES" b="1" dirty="0" smtClean="0">
                <a:latin typeface="Times New Roman" panose="02020603050405020304" pitchFamily="18" charset="0"/>
                <a:cs typeface="Times New Roman" panose="02020603050405020304" pitchFamily="18" charset="0"/>
              </a:rPr>
              <a:t>Breve descripción del proyecto</a:t>
            </a:r>
          </a:p>
          <a:p>
            <a:pPr algn="just">
              <a:buClr>
                <a:srgbClr val="DE0000"/>
              </a:buClr>
              <a:buFont typeface="Arial"/>
              <a:buChar char="•"/>
            </a:pPr>
            <a:r>
              <a:rPr lang="es-ES" dirty="0">
                <a:latin typeface="Times New Roman" panose="02020603050405020304" pitchFamily="18" charset="0"/>
                <a:cs typeface="Times New Roman" panose="02020603050405020304" pitchFamily="18" charset="0"/>
              </a:rPr>
              <a:t>El presente proyecto se enfoca en la manufactura de estructuras jerárquicas con potencial aplicación en biomedicina. Los materiales usados serán cerámicos y biopolímeros (sintéticos y naturales). Inicialmente estas estructuras serán analizadas desde el punto de vista biomecánico de la zona maxilofacial. </a:t>
            </a:r>
            <a:endParaRPr lang="es-ES" dirty="0" smtClean="0">
              <a:latin typeface="Times New Roman" panose="02020603050405020304" pitchFamily="18" charset="0"/>
              <a:cs typeface="Times New Roman" panose="02020603050405020304" pitchFamily="18" charset="0"/>
            </a:endParaRPr>
          </a:p>
          <a:p>
            <a:pPr>
              <a:buClr>
                <a:srgbClr val="DE0000"/>
              </a:buClr>
              <a:buFont typeface="Arial"/>
              <a:buChar char="•"/>
            </a:pPr>
            <a:r>
              <a:rPr lang="es-ES" b="1" dirty="0" smtClean="0">
                <a:latin typeface="Times New Roman" panose="02020603050405020304" pitchFamily="18" charset="0"/>
                <a:cs typeface="Times New Roman" panose="02020603050405020304" pitchFamily="18" charset="0"/>
              </a:rPr>
              <a:t>Justificación del Proyecto</a:t>
            </a:r>
          </a:p>
          <a:p>
            <a:pPr algn="just">
              <a:buClr>
                <a:srgbClr val="DE0000"/>
              </a:buClr>
              <a:buFont typeface="Arial"/>
              <a:buChar char="•"/>
            </a:pPr>
            <a:r>
              <a:rPr lang="es-ES" dirty="0">
                <a:latin typeface="Times New Roman" panose="02020603050405020304" pitchFamily="18" charset="0"/>
                <a:cs typeface="Times New Roman" panose="02020603050405020304" pitchFamily="18" charset="0"/>
              </a:rPr>
              <a:t>Los defectos óseos, incluyendo los de la región oral y </a:t>
            </a:r>
            <a:r>
              <a:rPr lang="es-ES" dirty="0" smtClean="0">
                <a:latin typeface="Times New Roman" panose="02020603050405020304" pitchFamily="18" charset="0"/>
                <a:cs typeface="Times New Roman" panose="02020603050405020304" pitchFamily="18" charset="0"/>
              </a:rPr>
              <a:t>cráneo facial</a:t>
            </a:r>
            <a:r>
              <a:rPr lang="es-ES" dirty="0">
                <a:latin typeface="Times New Roman" panose="02020603050405020304" pitchFamily="18" charset="0"/>
                <a:cs typeface="Times New Roman" panose="02020603050405020304" pitchFamily="18" charset="0"/>
              </a:rPr>
              <a:t>, representan graves problemas de salud pública y son </a:t>
            </a:r>
            <a:r>
              <a:rPr lang="es-ES" dirty="0" smtClean="0">
                <a:latin typeface="Times New Roman" panose="02020603050405020304" pitchFamily="18" charset="0"/>
                <a:cs typeface="Times New Roman" panose="02020603050405020304" pitchFamily="18" charset="0"/>
              </a:rPr>
              <a:t>una de las </a:t>
            </a:r>
            <a:r>
              <a:rPr lang="es-ES" dirty="0">
                <a:latin typeface="Times New Roman" panose="02020603050405020304" pitchFamily="18" charset="0"/>
                <a:cs typeface="Times New Roman" panose="02020603050405020304" pitchFamily="18" charset="0"/>
              </a:rPr>
              <a:t>principales preocupaciones de salud alrededor del </a:t>
            </a:r>
            <a:r>
              <a:rPr lang="es-ES" dirty="0" smtClean="0">
                <a:latin typeface="Times New Roman" panose="02020603050405020304" pitchFamily="18" charset="0"/>
                <a:cs typeface="Times New Roman" panose="02020603050405020304" pitchFamily="18" charset="0"/>
              </a:rPr>
              <a:t>mundo</a:t>
            </a:r>
          </a:p>
        </p:txBody>
      </p:sp>
      <p:pic>
        <p:nvPicPr>
          <p:cNvPr id="2" name="Imagen 1"/>
          <p:cNvPicPr>
            <a:picLocks noChangeAspect="1"/>
          </p:cNvPicPr>
          <p:nvPr/>
        </p:nvPicPr>
        <p:blipFill>
          <a:blip r:embed="rId3"/>
          <a:stretch>
            <a:fillRect/>
          </a:stretch>
        </p:blipFill>
        <p:spPr>
          <a:xfrm>
            <a:off x="7150171" y="1588965"/>
            <a:ext cx="5041829" cy="5724640"/>
          </a:xfrm>
          <a:prstGeom prst="rect">
            <a:avLst/>
          </a:prstGeom>
        </p:spPr>
      </p:pic>
    </p:spTree>
    <p:extLst>
      <p:ext uri="{BB962C8B-B14F-4D97-AF65-F5344CB8AC3E}">
        <p14:creationId xmlns:p14="http://schemas.microsoft.com/office/powerpoint/2010/main" val="366510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7132321" y="2399144"/>
            <a:ext cx="4891370" cy="2952328"/>
          </a:xfrm>
          <a:prstGeom prst="rect">
            <a:avLst/>
          </a:prstGeom>
        </p:spPr>
      </p:pic>
      <p:sp>
        <p:nvSpPr>
          <p:cNvPr id="7" name="CuadroTexto 6"/>
          <p:cNvSpPr txBox="1"/>
          <p:nvPr/>
        </p:nvSpPr>
        <p:spPr>
          <a:xfrm>
            <a:off x="5612570" y="1370981"/>
            <a:ext cx="5294915" cy="1089529"/>
          </a:xfrm>
          <a:prstGeom prst="rect">
            <a:avLst/>
          </a:prstGeom>
          <a:noFill/>
        </p:spPr>
        <p:txBody>
          <a:bodyPr wrap="square" rtlCol="0">
            <a:spAutoFit/>
          </a:bodyPr>
          <a:lstStyle/>
          <a:p>
            <a:pPr>
              <a:lnSpc>
                <a:spcPct val="90000"/>
              </a:lnSpc>
            </a:pPr>
            <a:r>
              <a:rPr lang="es-ES" sz="2400" dirty="0" smtClean="0"/>
              <a:t>Biomateriales para </a:t>
            </a:r>
            <a:r>
              <a:rPr lang="es-ES" sz="2400" dirty="0"/>
              <a:t>aplicaciones maxilofaciales  o periodontales con plásticos, </a:t>
            </a:r>
            <a:r>
              <a:rPr lang="es-ES" sz="2400" dirty="0" smtClean="0"/>
              <a:t>cerámicos.</a:t>
            </a:r>
            <a:endParaRPr lang="es-ES" sz="2400" dirty="0"/>
          </a:p>
        </p:txBody>
      </p:sp>
      <p:sp>
        <p:nvSpPr>
          <p:cNvPr id="8" name="CuadroTexto 7"/>
          <p:cNvSpPr txBox="1"/>
          <p:nvPr/>
        </p:nvSpPr>
        <p:spPr>
          <a:xfrm>
            <a:off x="6781559" y="5351472"/>
            <a:ext cx="5057163" cy="1754326"/>
          </a:xfrm>
          <a:prstGeom prst="rect">
            <a:avLst/>
          </a:prstGeom>
          <a:noFill/>
        </p:spPr>
        <p:txBody>
          <a:bodyPr wrap="square" rtlCol="0">
            <a:spAutoFit/>
          </a:bodyPr>
          <a:lstStyle/>
          <a:p>
            <a:pPr>
              <a:lnSpc>
                <a:spcPct val="90000"/>
              </a:lnSpc>
            </a:pPr>
            <a:r>
              <a:rPr lang="es-ES" sz="2400" dirty="0"/>
              <a:t>Biomateriales : almidón de </a:t>
            </a:r>
            <a:r>
              <a:rPr lang="es-ES" sz="2400" dirty="0" smtClean="0"/>
              <a:t>yuca-papa</a:t>
            </a:r>
            <a:r>
              <a:rPr lang="es-ES" sz="2400" dirty="0"/>
              <a:t>,</a:t>
            </a:r>
            <a:r>
              <a:rPr lang="es-ES" sz="2400" dirty="0" smtClean="0"/>
              <a:t> zanahoria, camote, etc.</a:t>
            </a:r>
          </a:p>
          <a:p>
            <a:pPr>
              <a:lnSpc>
                <a:spcPct val="90000"/>
              </a:lnSpc>
            </a:pPr>
            <a:r>
              <a:rPr lang="es-ES" sz="2400" dirty="0" smtClean="0"/>
              <a:t>Resinas </a:t>
            </a:r>
            <a:r>
              <a:rPr lang="es-ES" sz="2400" dirty="0" err="1" smtClean="0"/>
              <a:t>fotopolimerica</a:t>
            </a:r>
            <a:r>
              <a:rPr lang="es-ES" sz="2400" dirty="0" smtClean="0"/>
              <a:t>- cerámica , PLA y Tagua </a:t>
            </a:r>
            <a:endParaRPr lang="es-ES" sz="2400" dirty="0"/>
          </a:p>
          <a:p>
            <a:pPr>
              <a:lnSpc>
                <a:spcPct val="90000"/>
              </a:lnSpc>
            </a:pPr>
            <a:endParaRPr lang="es-ES" sz="2400" dirty="0"/>
          </a:p>
        </p:txBody>
      </p:sp>
      <p:pic>
        <p:nvPicPr>
          <p:cNvPr id="10" name="Imagen 9"/>
          <p:cNvPicPr>
            <a:picLocks noChangeAspect="1"/>
          </p:cNvPicPr>
          <p:nvPr/>
        </p:nvPicPr>
        <p:blipFill>
          <a:blip r:embed="rId3"/>
          <a:stretch>
            <a:fillRect/>
          </a:stretch>
        </p:blipFill>
        <p:spPr>
          <a:xfrm>
            <a:off x="3349821" y="3965898"/>
            <a:ext cx="3220244" cy="2892102"/>
          </a:xfrm>
          <a:prstGeom prst="rect">
            <a:avLst/>
          </a:prstGeom>
        </p:spPr>
      </p:pic>
      <p:pic>
        <p:nvPicPr>
          <p:cNvPr id="11" name="Imagen 10" descr="Resultado de imagen para monomeros de almidón"/>
          <p:cNvPicPr/>
          <p:nvPr/>
        </p:nvPicPr>
        <p:blipFill rotWithShape="1">
          <a:blip r:embed="rId4">
            <a:extLst>
              <a:ext uri="{28A0092B-C50C-407E-A947-70E740481C1C}">
                <a14:useLocalDpi xmlns:a14="http://schemas.microsoft.com/office/drawing/2010/main" val="0"/>
              </a:ext>
            </a:extLst>
          </a:blip>
          <a:srcRect t="23905" b="22741"/>
          <a:stretch/>
        </p:blipFill>
        <p:spPr bwMode="auto">
          <a:xfrm>
            <a:off x="323431" y="4084365"/>
            <a:ext cx="2814896" cy="2159133"/>
          </a:xfrm>
          <a:prstGeom prst="rect">
            <a:avLst/>
          </a:prstGeom>
          <a:noFill/>
          <a:ln>
            <a:noFill/>
          </a:ln>
          <a:extLst>
            <a:ext uri="{53640926-AAD7-44D8-BBD7-CCE9431645EC}">
              <a14:shadowObscured xmlns:a14="http://schemas.microsoft.com/office/drawing/2010/main"/>
            </a:ext>
          </a:extLst>
        </p:spPr>
      </p:pic>
      <p:sp>
        <p:nvSpPr>
          <p:cNvPr id="2" name="Rectángulo 1"/>
          <p:cNvSpPr/>
          <p:nvPr/>
        </p:nvSpPr>
        <p:spPr>
          <a:xfrm>
            <a:off x="323431" y="6243498"/>
            <a:ext cx="2287806" cy="369332"/>
          </a:xfrm>
          <a:prstGeom prst="rect">
            <a:avLst/>
          </a:prstGeom>
        </p:spPr>
        <p:txBody>
          <a:bodyPr wrap="none">
            <a:spAutoFit/>
          </a:bodyPr>
          <a:lstStyle/>
          <a:p>
            <a:r>
              <a:rPr lang="es-EC" dirty="0" smtClean="0">
                <a:latin typeface="Times New Roman" panose="02020603050405020304" pitchFamily="18" charset="0"/>
                <a:ea typeface="Calibri" panose="020F0502020204030204" pitchFamily="34" charset="0"/>
              </a:rPr>
              <a:t>Estructura </a:t>
            </a:r>
            <a:r>
              <a:rPr lang="es-EC" dirty="0">
                <a:latin typeface="Times New Roman" panose="02020603050405020304" pitchFamily="18" charset="0"/>
                <a:ea typeface="Calibri" panose="020F0502020204030204" pitchFamily="34" charset="0"/>
              </a:rPr>
              <a:t>del almidón</a:t>
            </a:r>
            <a:endParaRPr lang="es-EC" dirty="0"/>
          </a:p>
        </p:txBody>
      </p:sp>
      <p:pic>
        <p:nvPicPr>
          <p:cNvPr id="1026" name="Picture 2" descr="Imagen relacionada"/>
          <p:cNvPicPr>
            <a:picLocks noChangeAspect="1" noChangeArrowheads="1"/>
          </p:cNvPicPr>
          <p:nvPr/>
        </p:nvPicPr>
        <p:blipFill rotWithShape="1">
          <a:blip r:embed="rId5">
            <a:extLst>
              <a:ext uri="{28A0092B-C50C-407E-A947-70E740481C1C}">
                <a14:useLocalDpi xmlns:a14="http://schemas.microsoft.com/office/drawing/2010/main" val="0"/>
              </a:ext>
            </a:extLst>
          </a:blip>
          <a:srcRect b="30730"/>
          <a:stretch/>
        </p:blipFill>
        <p:spPr bwMode="auto">
          <a:xfrm>
            <a:off x="97501" y="1354589"/>
            <a:ext cx="5266875" cy="236044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52349" y="1047815"/>
            <a:ext cx="9030840" cy="369332"/>
          </a:xfrm>
          <a:prstGeom prst="rect">
            <a:avLst/>
          </a:prstGeom>
        </p:spPr>
        <p:txBody>
          <a:bodyPr wrap="square">
            <a:spAutoFit/>
          </a:bodyPr>
          <a:lstStyle/>
          <a:p>
            <a:r>
              <a:rPr lang="es-ES" dirty="0">
                <a:solidFill>
                  <a:srgbClr val="545454"/>
                </a:solidFill>
                <a:latin typeface="arial" panose="020B0604020202020204" pitchFamily="34" charset="0"/>
              </a:rPr>
              <a:t>La </a:t>
            </a:r>
            <a:r>
              <a:rPr lang="es-ES" b="1" dirty="0" err="1">
                <a:solidFill>
                  <a:srgbClr val="6A6A6A"/>
                </a:solidFill>
                <a:latin typeface="arial" panose="020B0604020202020204" pitchFamily="34" charset="0"/>
              </a:rPr>
              <a:t>reología</a:t>
            </a:r>
            <a:r>
              <a:rPr lang="es-ES" dirty="0">
                <a:solidFill>
                  <a:srgbClr val="545454"/>
                </a:solidFill>
                <a:latin typeface="arial" panose="020B0604020202020204" pitchFamily="34" charset="0"/>
              </a:rPr>
              <a:t> es el estudio del flujo y la deformación de la materia sometidas a fuerzas,</a:t>
            </a:r>
            <a:endParaRPr lang="es-EC" dirty="0"/>
          </a:p>
        </p:txBody>
      </p:sp>
    </p:spTree>
    <p:extLst>
      <p:ext uri="{BB962C8B-B14F-4D97-AF65-F5344CB8AC3E}">
        <p14:creationId xmlns:p14="http://schemas.microsoft.com/office/powerpoint/2010/main" val="2479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fig14"/>
          <p:cNvPicPr/>
          <p:nvPr/>
        </p:nvPicPr>
        <p:blipFill>
          <a:blip r:embed="rId2">
            <a:extLst>
              <a:ext uri="{28A0092B-C50C-407E-A947-70E740481C1C}">
                <a14:useLocalDpi xmlns:a14="http://schemas.microsoft.com/office/drawing/2010/main" val="0"/>
              </a:ext>
            </a:extLst>
          </a:blip>
          <a:srcRect/>
          <a:stretch>
            <a:fillRect/>
          </a:stretch>
        </p:blipFill>
        <p:spPr bwMode="auto">
          <a:xfrm>
            <a:off x="707453" y="2408192"/>
            <a:ext cx="3401968" cy="2118088"/>
          </a:xfrm>
          <a:prstGeom prst="rect">
            <a:avLst/>
          </a:prstGeom>
          <a:noFill/>
          <a:ln>
            <a:noFill/>
          </a:ln>
        </p:spPr>
      </p:pic>
      <p:sp>
        <p:nvSpPr>
          <p:cNvPr id="5" name="Rectángulo 4"/>
          <p:cNvSpPr/>
          <p:nvPr/>
        </p:nvSpPr>
        <p:spPr>
          <a:xfrm>
            <a:off x="1213238" y="4764977"/>
            <a:ext cx="2390398" cy="410882"/>
          </a:xfrm>
          <a:prstGeom prst="rect">
            <a:avLst/>
          </a:prstGeom>
        </p:spPr>
        <p:txBody>
          <a:bodyPr wrap="none">
            <a:spAutoFit/>
          </a:bodyPr>
          <a:lstStyle/>
          <a:p>
            <a:pPr algn="ctr">
              <a:lnSpc>
                <a:spcPct val="115000"/>
              </a:lnSpc>
              <a:spcAft>
                <a:spcPts val="1000"/>
              </a:spcAft>
            </a:pPr>
            <a:r>
              <a:rPr lang="es-EC" dirty="0">
                <a:latin typeface="Times New Roman" panose="02020603050405020304" pitchFamily="18" charset="0"/>
                <a:ea typeface="Calibri" panose="020F0502020204030204" pitchFamily="34" charset="0"/>
                <a:cs typeface="Times New Roman" panose="02020603050405020304" pitchFamily="18" charset="0"/>
              </a:rPr>
              <a:t>Modelos de membranas</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p:nvPr/>
        </p:nvPicPr>
        <p:blipFill rotWithShape="1">
          <a:blip r:embed="rId3">
            <a:extLst>
              <a:ext uri="{28A0092B-C50C-407E-A947-70E740481C1C}">
                <a14:useLocalDpi xmlns:a14="http://schemas.microsoft.com/office/drawing/2010/main" val="0"/>
              </a:ext>
            </a:extLst>
          </a:blip>
          <a:srcRect l="52432" t="22838" r="6184" b="12961"/>
          <a:stretch/>
        </p:blipFill>
        <p:spPr bwMode="auto">
          <a:xfrm>
            <a:off x="4400821" y="1384663"/>
            <a:ext cx="6820173" cy="5124559"/>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8120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71154" y="1356274"/>
            <a:ext cx="8843555" cy="3452227"/>
          </a:xfrm>
          <a:prstGeom prst="rect">
            <a:avLst/>
          </a:prstGeom>
        </p:spPr>
        <p:txBody>
          <a:bodyPr wrap="square">
            <a:spAutoFit/>
          </a:bodyPr>
          <a:lstStyle/>
          <a:p>
            <a:pPr indent="449580" algn="just">
              <a:lnSpc>
                <a:spcPct val="150000"/>
              </a:lnSpc>
              <a:spcAft>
                <a:spcPts val="1000"/>
              </a:spcAft>
            </a:pPr>
            <a:r>
              <a:rPr lang="es-E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Los materiales descritos a continuación se los elige en base a la existencia local, costo y del cumplimiento de los requisitos tanto en equipos, como en proceso de elaboración, sus aplicaciones y personal </a:t>
            </a:r>
            <a:r>
              <a:rPr lang="es-ES"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técnico. </a:t>
            </a:r>
            <a:endParaRPr lang="es-EC"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s-E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Resina </a:t>
            </a:r>
            <a:r>
              <a:rPr lang="es-E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fotopolimérica</a:t>
            </a:r>
            <a:endParaRPr lang="es-EC"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s-E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Resina cerámica</a:t>
            </a:r>
            <a:endParaRPr lang="es-EC"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s-E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Ácido </a:t>
            </a:r>
            <a:r>
              <a:rPr lang="es-E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poliláctico</a:t>
            </a:r>
            <a:r>
              <a:rPr lang="es-E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(PLA)</a:t>
            </a:r>
            <a:endParaRPr lang="es-EC"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mj-lt"/>
              <a:buAutoNum type="arabicPeriod"/>
            </a:pPr>
            <a:r>
              <a:rPr lang="es-E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Tagua</a:t>
            </a:r>
            <a:endParaRPr lang="es-EC"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9614" t="11649" r="5429" b="34285"/>
          <a:stretch/>
        </p:blipFill>
        <p:spPr>
          <a:xfrm>
            <a:off x="4331163" y="3082387"/>
            <a:ext cx="7360094" cy="2899000"/>
          </a:xfrm>
          <a:prstGeom prst="rect">
            <a:avLst/>
          </a:prstGeom>
        </p:spPr>
      </p:pic>
      <p:sp>
        <p:nvSpPr>
          <p:cNvPr id="2" name="CuadroTexto 1"/>
          <p:cNvSpPr txBox="1"/>
          <p:nvPr/>
        </p:nvSpPr>
        <p:spPr>
          <a:xfrm>
            <a:off x="4572000" y="3357154"/>
            <a:ext cx="431074" cy="369332"/>
          </a:xfrm>
          <a:prstGeom prst="rect">
            <a:avLst/>
          </a:prstGeom>
          <a:noFill/>
        </p:spPr>
        <p:txBody>
          <a:bodyPr wrap="square" rtlCol="0">
            <a:spAutoFit/>
          </a:bodyPr>
          <a:lstStyle/>
          <a:p>
            <a:r>
              <a:rPr lang="en-US" dirty="0"/>
              <a:t>3</a:t>
            </a:r>
            <a:endParaRPr lang="es-EC" dirty="0"/>
          </a:p>
        </p:txBody>
      </p:sp>
      <p:sp>
        <p:nvSpPr>
          <p:cNvPr id="5" name="CuadroTexto 4"/>
          <p:cNvSpPr txBox="1"/>
          <p:nvPr/>
        </p:nvSpPr>
        <p:spPr>
          <a:xfrm>
            <a:off x="6840583" y="3308027"/>
            <a:ext cx="431074" cy="369332"/>
          </a:xfrm>
          <a:prstGeom prst="rect">
            <a:avLst/>
          </a:prstGeom>
          <a:noFill/>
        </p:spPr>
        <p:txBody>
          <a:bodyPr wrap="square" rtlCol="0">
            <a:spAutoFit/>
          </a:bodyPr>
          <a:lstStyle/>
          <a:p>
            <a:r>
              <a:rPr lang="en-US" dirty="0" smtClean="0"/>
              <a:t>1</a:t>
            </a:r>
            <a:endParaRPr lang="es-EC" dirty="0"/>
          </a:p>
        </p:txBody>
      </p:sp>
      <p:sp>
        <p:nvSpPr>
          <p:cNvPr id="6" name="CuadroTexto 5"/>
          <p:cNvSpPr txBox="1"/>
          <p:nvPr/>
        </p:nvSpPr>
        <p:spPr>
          <a:xfrm>
            <a:off x="8564880" y="3357154"/>
            <a:ext cx="431074" cy="369332"/>
          </a:xfrm>
          <a:prstGeom prst="rect">
            <a:avLst/>
          </a:prstGeom>
          <a:noFill/>
        </p:spPr>
        <p:txBody>
          <a:bodyPr wrap="square" rtlCol="0">
            <a:spAutoFit/>
          </a:bodyPr>
          <a:lstStyle/>
          <a:p>
            <a:r>
              <a:rPr lang="en-US" dirty="0" smtClean="0"/>
              <a:t>4</a:t>
            </a:r>
            <a:endParaRPr lang="es-EC" dirty="0"/>
          </a:p>
        </p:txBody>
      </p:sp>
      <p:sp>
        <p:nvSpPr>
          <p:cNvPr id="7" name="CuadroTexto 6"/>
          <p:cNvSpPr txBox="1"/>
          <p:nvPr/>
        </p:nvSpPr>
        <p:spPr>
          <a:xfrm>
            <a:off x="10036629" y="3097236"/>
            <a:ext cx="431074" cy="369332"/>
          </a:xfrm>
          <a:prstGeom prst="rect">
            <a:avLst/>
          </a:prstGeom>
          <a:noFill/>
        </p:spPr>
        <p:txBody>
          <a:bodyPr wrap="square" rtlCol="0">
            <a:spAutoFit/>
          </a:bodyPr>
          <a:lstStyle/>
          <a:p>
            <a:r>
              <a:rPr lang="en-US" dirty="0"/>
              <a:t>2</a:t>
            </a:r>
            <a:endParaRPr lang="es-EC" dirty="0"/>
          </a:p>
        </p:txBody>
      </p:sp>
    </p:spTree>
    <p:extLst>
      <p:ext uri="{BB962C8B-B14F-4D97-AF65-F5344CB8AC3E}">
        <p14:creationId xmlns:p14="http://schemas.microsoft.com/office/powerpoint/2010/main" val="1722230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32404" y="1133790"/>
            <a:ext cx="4564889" cy="2641375"/>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7039344" y="1329734"/>
            <a:ext cx="4789533" cy="2613226"/>
          </a:xfrm>
          <a:prstGeom prst="rect">
            <a:avLst/>
          </a:prstGeom>
          <a:noFill/>
          <a:ln>
            <a:noFill/>
          </a:ln>
        </p:spPr>
      </p:pic>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1351546" y="3942961"/>
            <a:ext cx="3825025" cy="2815498"/>
          </a:xfrm>
          <a:prstGeom prst="rect">
            <a:avLst/>
          </a:prstGeom>
          <a:noFill/>
          <a:ln>
            <a:noFill/>
          </a:ln>
        </p:spPr>
      </p:pic>
      <p:pic>
        <p:nvPicPr>
          <p:cNvPr id="7" name="Imagen 6"/>
          <p:cNvPicPr/>
          <p:nvPr/>
        </p:nvPicPr>
        <p:blipFill>
          <a:blip r:embed="rId5">
            <a:extLst>
              <a:ext uri="{28A0092B-C50C-407E-A947-70E740481C1C}">
                <a14:useLocalDpi xmlns:a14="http://schemas.microsoft.com/office/drawing/2010/main" val="0"/>
              </a:ext>
            </a:extLst>
          </a:blip>
          <a:srcRect/>
          <a:stretch>
            <a:fillRect/>
          </a:stretch>
        </p:blipFill>
        <p:spPr bwMode="auto">
          <a:xfrm>
            <a:off x="5603966" y="4114800"/>
            <a:ext cx="4505949" cy="2643659"/>
          </a:xfrm>
          <a:prstGeom prst="rect">
            <a:avLst/>
          </a:prstGeom>
          <a:noFill/>
          <a:ln>
            <a:noFill/>
          </a:ln>
        </p:spPr>
      </p:pic>
    </p:spTree>
    <p:extLst>
      <p:ext uri="{BB962C8B-B14F-4D97-AF65-F5344CB8AC3E}">
        <p14:creationId xmlns:p14="http://schemas.microsoft.com/office/powerpoint/2010/main" val="840759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extLst>
              <a:ext uri="{28A0092B-C50C-407E-A947-70E740481C1C}">
                <a14:useLocalDpi xmlns:a14="http://schemas.microsoft.com/office/drawing/2010/main" val="0"/>
              </a:ext>
            </a:extLst>
          </a:blip>
          <a:srcRect l="38588" t="31265" r="39720" b="34308"/>
          <a:stretch/>
        </p:blipFill>
        <p:spPr bwMode="auto">
          <a:xfrm>
            <a:off x="206074" y="1257012"/>
            <a:ext cx="2490690" cy="1936947"/>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3"/>
          <a:srcRect l="40088" t="33438" r="40891" b="32810"/>
          <a:stretch/>
        </p:blipFill>
        <p:spPr bwMode="auto">
          <a:xfrm>
            <a:off x="833996" y="3758609"/>
            <a:ext cx="2135546" cy="1772867"/>
          </a:xfrm>
          <a:prstGeom prst="rect">
            <a:avLst/>
          </a:prstGeom>
          <a:ln>
            <a:noFill/>
          </a:ln>
          <a:extLst>
            <a:ext uri="{53640926-AAD7-44D8-BBD7-CCE9431645EC}">
              <a14:shadowObscured xmlns:a14="http://schemas.microsoft.com/office/drawing/2010/main"/>
            </a:ext>
          </a:extLst>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l="9614" t="11649" r="5429" b="34285"/>
          <a:stretch/>
        </p:blipFill>
        <p:spPr>
          <a:xfrm>
            <a:off x="3409845" y="1989250"/>
            <a:ext cx="6033426" cy="2159772"/>
          </a:xfrm>
          <a:prstGeom prst="rect">
            <a:avLst/>
          </a:prstGeom>
        </p:spPr>
      </p:pic>
      <p:pic>
        <p:nvPicPr>
          <p:cNvPr id="7" name="Imagen 6"/>
          <p:cNvPicPr>
            <a:picLocks noChangeAspect="1"/>
          </p:cNvPicPr>
          <p:nvPr/>
        </p:nvPicPr>
        <p:blipFill rotWithShape="1">
          <a:blip r:embed="rId5"/>
          <a:srcRect l="29893" t="37476" r="30452" b="33625"/>
          <a:stretch/>
        </p:blipFill>
        <p:spPr>
          <a:xfrm>
            <a:off x="4752305" y="4340181"/>
            <a:ext cx="3348506" cy="1712890"/>
          </a:xfrm>
          <a:prstGeom prst="rect">
            <a:avLst/>
          </a:prstGeom>
        </p:spPr>
      </p:pic>
      <p:pic>
        <p:nvPicPr>
          <p:cNvPr id="8" name="Imagen 7"/>
          <p:cNvPicPr>
            <a:picLocks noChangeAspect="1"/>
          </p:cNvPicPr>
          <p:nvPr/>
        </p:nvPicPr>
        <p:blipFill rotWithShape="1">
          <a:blip r:embed="rId6"/>
          <a:srcRect l="32275" t="38716" r="33851" b="14996"/>
          <a:stretch/>
        </p:blipFill>
        <p:spPr>
          <a:xfrm>
            <a:off x="8920767" y="4269346"/>
            <a:ext cx="3271233" cy="2524260"/>
          </a:xfrm>
          <a:prstGeom prst="rect">
            <a:avLst/>
          </a:prstGeom>
        </p:spPr>
      </p:pic>
      <p:sp>
        <p:nvSpPr>
          <p:cNvPr id="2" name="CuadroTexto 1"/>
          <p:cNvSpPr txBox="1"/>
          <p:nvPr/>
        </p:nvSpPr>
        <p:spPr>
          <a:xfrm>
            <a:off x="4752305" y="1371600"/>
            <a:ext cx="5175466" cy="369332"/>
          </a:xfrm>
          <a:prstGeom prst="rect">
            <a:avLst/>
          </a:prstGeom>
          <a:noFill/>
        </p:spPr>
        <p:txBody>
          <a:bodyPr wrap="square" rtlCol="0">
            <a:spAutoFit/>
          </a:bodyPr>
          <a:lstStyle/>
          <a:p>
            <a:r>
              <a:rPr lang="en-US" dirty="0" smtClean="0"/>
              <a:t>PRUEBAS MECANICAS SEGUN NORMAS.</a:t>
            </a:r>
            <a:endParaRPr lang="es-EC" dirty="0"/>
          </a:p>
        </p:txBody>
      </p:sp>
    </p:spTree>
    <p:extLst>
      <p:ext uri="{BB962C8B-B14F-4D97-AF65-F5344CB8AC3E}">
        <p14:creationId xmlns:p14="http://schemas.microsoft.com/office/powerpoint/2010/main" val="3793381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511001055"/>
              </p:ext>
            </p:extLst>
          </p:nvPr>
        </p:nvGraphicFramePr>
        <p:xfrm>
          <a:off x="2415949" y="1452840"/>
          <a:ext cx="7015435" cy="4765079"/>
        </p:xfrm>
        <a:graphic>
          <a:graphicData uri="http://schemas.openxmlformats.org/drawingml/2006/table">
            <a:tbl>
              <a:tblPr firstRow="1" firstCol="1" bandRow="1">
                <a:tableStyleId>{5C22544A-7EE6-4342-B048-85BDC9FD1C3A}</a:tableStyleId>
              </a:tblPr>
              <a:tblGrid>
                <a:gridCol w="1562386">
                  <a:extLst>
                    <a:ext uri="{9D8B030D-6E8A-4147-A177-3AD203B41FA5}">
                      <a16:colId xmlns:a16="http://schemas.microsoft.com/office/drawing/2014/main" val="2753564090"/>
                    </a:ext>
                  </a:extLst>
                </a:gridCol>
                <a:gridCol w="1247262">
                  <a:extLst>
                    <a:ext uri="{9D8B030D-6E8A-4147-A177-3AD203B41FA5}">
                      <a16:colId xmlns:a16="http://schemas.microsoft.com/office/drawing/2014/main" val="972255557"/>
                    </a:ext>
                  </a:extLst>
                </a:gridCol>
                <a:gridCol w="1401929">
                  <a:extLst>
                    <a:ext uri="{9D8B030D-6E8A-4147-A177-3AD203B41FA5}">
                      <a16:colId xmlns:a16="http://schemas.microsoft.com/office/drawing/2014/main" val="1821684441"/>
                    </a:ext>
                  </a:extLst>
                </a:gridCol>
                <a:gridCol w="1401929">
                  <a:extLst>
                    <a:ext uri="{9D8B030D-6E8A-4147-A177-3AD203B41FA5}">
                      <a16:colId xmlns:a16="http://schemas.microsoft.com/office/drawing/2014/main" val="3508140028"/>
                    </a:ext>
                  </a:extLst>
                </a:gridCol>
                <a:gridCol w="1401929">
                  <a:extLst>
                    <a:ext uri="{9D8B030D-6E8A-4147-A177-3AD203B41FA5}">
                      <a16:colId xmlns:a16="http://schemas.microsoft.com/office/drawing/2014/main" val="713489799"/>
                    </a:ext>
                  </a:extLst>
                </a:gridCol>
              </a:tblGrid>
              <a:tr h="1411436">
                <a:tc>
                  <a:txBody>
                    <a:bodyPr/>
                    <a:lstStyle/>
                    <a:p>
                      <a:pPr algn="ctr">
                        <a:lnSpc>
                          <a:spcPct val="115000"/>
                        </a:lnSpc>
                        <a:spcAft>
                          <a:spcPts val="1000"/>
                        </a:spcAft>
                      </a:pPr>
                      <a:r>
                        <a:rPr lang="es-EC" sz="1200">
                          <a:effectLst/>
                        </a:rPr>
                        <a:t>Materiales</a:t>
                      </a:r>
                      <a:endParaRPr lang="es-EC" sz="1100">
                        <a:effectLst/>
                      </a:endParaRPr>
                    </a:p>
                    <a:p>
                      <a:pPr algn="ctr">
                        <a:lnSpc>
                          <a:spcPct val="115000"/>
                        </a:lnSpc>
                        <a:spcAft>
                          <a:spcPts val="1000"/>
                        </a:spcAft>
                      </a:pPr>
                      <a:r>
                        <a:rPr lang="es-EC" sz="1200">
                          <a:effectLst/>
                        </a:rPr>
                        <a:t>Propiedades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200">
                          <a:effectLst/>
                        </a:rPr>
                        <a:t>Resina Polimérica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200">
                          <a:effectLst/>
                        </a:rPr>
                        <a:t>Resina cerámica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200">
                          <a:effectLst/>
                        </a:rPr>
                        <a:t>Ácido Poliláctico PLA)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200">
                          <a:effectLst/>
                        </a:rPr>
                        <a:t>Tagua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2588469"/>
                  </a:ext>
                </a:extLst>
              </a:tr>
              <a:tr h="931390">
                <a:tc>
                  <a:txBody>
                    <a:bodyPr/>
                    <a:lstStyle/>
                    <a:p>
                      <a:pPr algn="ctr">
                        <a:lnSpc>
                          <a:spcPct val="115000"/>
                        </a:lnSpc>
                        <a:spcAft>
                          <a:spcPts val="1000"/>
                        </a:spcAft>
                      </a:pPr>
                      <a:r>
                        <a:rPr lang="es-EC" sz="1200">
                          <a:effectLst/>
                        </a:rPr>
                        <a:t>Densidad [g/cm</a:t>
                      </a:r>
                      <a:r>
                        <a:rPr lang="es-EC" sz="1200" baseline="30000">
                          <a:effectLst/>
                        </a:rPr>
                        <a:t>3</a:t>
                      </a:r>
                      <a:r>
                        <a:rPr lang="es-EC" sz="12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200">
                          <a:effectLst/>
                        </a:rPr>
                        <a:t>1,33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200">
                          <a:effectLst/>
                        </a:rPr>
                        <a:t>1,42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200">
                          <a:effectLst/>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200" dirty="0">
                          <a:effectLst/>
                        </a:rPr>
                        <a:t>1,399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1746472"/>
                  </a:ext>
                </a:extLst>
              </a:tr>
              <a:tr h="559473">
                <a:tc>
                  <a:txBody>
                    <a:bodyPr/>
                    <a:lstStyle/>
                    <a:p>
                      <a:pPr algn="ctr">
                        <a:lnSpc>
                          <a:spcPct val="115000"/>
                        </a:lnSpc>
                        <a:spcAft>
                          <a:spcPts val="1000"/>
                        </a:spcAft>
                      </a:pPr>
                      <a:r>
                        <a:rPr lang="es-EC" sz="1200">
                          <a:effectLst/>
                        </a:rPr>
                        <a:t>Microdureza HV</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200">
                          <a:effectLst/>
                        </a:rPr>
                        <a:t>15,3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200">
                          <a:effectLst/>
                        </a:rPr>
                        <a:t>11,95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200" dirty="0" smtClean="0">
                          <a:effectLst/>
                        </a:rPr>
                        <a:t>19,3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200" dirty="0">
                          <a:effectLst/>
                        </a:rPr>
                        <a:t>10,06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2486096"/>
                  </a:ext>
                </a:extLst>
              </a:tr>
              <a:tr h="931390">
                <a:tc>
                  <a:txBody>
                    <a:bodyPr/>
                    <a:lstStyle/>
                    <a:p>
                      <a:pPr algn="ctr">
                        <a:lnSpc>
                          <a:spcPct val="115000"/>
                        </a:lnSpc>
                        <a:spcAft>
                          <a:spcPts val="1000"/>
                        </a:spcAft>
                      </a:pPr>
                      <a:r>
                        <a:rPr lang="es-EC" sz="1200">
                          <a:effectLst/>
                        </a:rPr>
                        <a:t>Esfuerzo Ultimo [MPa]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200">
                          <a:effectLst/>
                        </a:rPr>
                        <a:t>10,91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200" dirty="0" smtClean="0">
                          <a:effectLst/>
                        </a:rPr>
                        <a:t>44.1(dato)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200">
                          <a:effectLst/>
                        </a:rPr>
                        <a:t>37.33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200" dirty="0">
                          <a:effectLst/>
                        </a:rPr>
                        <a:t>19,60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4213491"/>
                  </a:ext>
                </a:extLst>
              </a:tr>
              <a:tr h="931390">
                <a:tc>
                  <a:txBody>
                    <a:bodyPr/>
                    <a:lstStyle/>
                    <a:p>
                      <a:pPr algn="ctr">
                        <a:lnSpc>
                          <a:spcPct val="115000"/>
                        </a:lnSpc>
                        <a:spcAft>
                          <a:spcPts val="1000"/>
                        </a:spcAft>
                      </a:pPr>
                      <a:r>
                        <a:rPr lang="es-EC" sz="1200">
                          <a:effectLst/>
                        </a:rPr>
                        <a:t>Módulo de Young [MPa]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200">
                          <a:effectLst/>
                        </a:rPr>
                        <a:t>1.309,00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200" dirty="0" smtClean="0">
                          <a:effectLst/>
                        </a:rPr>
                        <a:t>12.560(dato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200" dirty="0">
                          <a:effectLst/>
                        </a:rPr>
                        <a:t>1.749.97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200" dirty="0">
                          <a:effectLst/>
                        </a:rPr>
                        <a:t>1.253,32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7058673"/>
                  </a:ext>
                </a:extLst>
              </a:tr>
            </a:tbl>
          </a:graphicData>
        </a:graphic>
      </p:graphicFrame>
    </p:spTree>
    <p:extLst>
      <p:ext uri="{BB962C8B-B14F-4D97-AF65-F5344CB8AC3E}">
        <p14:creationId xmlns:p14="http://schemas.microsoft.com/office/powerpoint/2010/main" val="3753290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l="33769" t="10357" r="33803" b="14107"/>
          <a:stretch/>
        </p:blipFill>
        <p:spPr>
          <a:xfrm>
            <a:off x="796833" y="1175658"/>
            <a:ext cx="4219303" cy="5525588"/>
          </a:xfrm>
          <a:prstGeom prst="rect">
            <a:avLst/>
          </a:prstGeom>
        </p:spPr>
      </p:pic>
      <p:pic>
        <p:nvPicPr>
          <p:cNvPr id="7" name="Imagen 6"/>
          <p:cNvPicPr>
            <a:picLocks noChangeAspect="1"/>
          </p:cNvPicPr>
          <p:nvPr/>
        </p:nvPicPr>
        <p:blipFill rotWithShape="1">
          <a:blip r:embed="rId3"/>
          <a:srcRect l="34032" t="2340" r="31879" b="12004"/>
          <a:stretch/>
        </p:blipFill>
        <p:spPr>
          <a:xfrm>
            <a:off x="6008915" y="1201782"/>
            <a:ext cx="3892731" cy="5499464"/>
          </a:xfrm>
          <a:prstGeom prst="rect">
            <a:avLst/>
          </a:prstGeom>
        </p:spPr>
      </p:pic>
    </p:spTree>
    <p:extLst>
      <p:ext uri="{BB962C8B-B14F-4D97-AF65-F5344CB8AC3E}">
        <p14:creationId xmlns:p14="http://schemas.microsoft.com/office/powerpoint/2010/main" val="469288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30439" t="21562" r="3170" b="10169"/>
          <a:stretch/>
        </p:blipFill>
        <p:spPr bwMode="auto">
          <a:xfrm>
            <a:off x="281187" y="1057917"/>
            <a:ext cx="3634726" cy="2665652"/>
          </a:xfrm>
          <a:prstGeom prst="rect">
            <a:avLst/>
          </a:prstGeom>
          <a:ln>
            <a:noFill/>
          </a:ln>
          <a:extLst>
            <a:ext uri="{53640926-AAD7-44D8-BBD7-CCE9431645EC}">
              <a14:shadowObscured xmlns:a14="http://schemas.microsoft.com/office/drawing/2010/main"/>
            </a:ext>
          </a:extLst>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4267466" y="2494508"/>
            <a:ext cx="3510915" cy="2600052"/>
          </a:xfrm>
          <a:prstGeom prst="rect">
            <a:avLst/>
          </a:prstGeom>
          <a:noFill/>
          <a:ln>
            <a:noFill/>
          </a:ln>
        </p:spPr>
      </p:pic>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8208312" y="3893386"/>
            <a:ext cx="3723640" cy="2402348"/>
          </a:xfrm>
          <a:prstGeom prst="rect">
            <a:avLst/>
          </a:prstGeom>
          <a:noFill/>
          <a:ln>
            <a:noFill/>
          </a:ln>
        </p:spPr>
      </p:pic>
      <p:sp>
        <p:nvSpPr>
          <p:cNvPr id="2" name="CuadroTexto 1"/>
          <p:cNvSpPr txBox="1"/>
          <p:nvPr/>
        </p:nvSpPr>
        <p:spPr>
          <a:xfrm>
            <a:off x="4585063" y="1306286"/>
            <a:ext cx="6688183" cy="369332"/>
          </a:xfrm>
          <a:prstGeom prst="rect">
            <a:avLst/>
          </a:prstGeom>
          <a:noFill/>
        </p:spPr>
        <p:txBody>
          <a:bodyPr wrap="square" rtlCol="0">
            <a:spAutoFit/>
          </a:bodyPr>
          <a:lstStyle/>
          <a:p>
            <a:r>
              <a:rPr lang="en-US" dirty="0" smtClean="0"/>
              <a:t>RESULTADOS SIMULACION INVENTOR AUTODESK FUSION 360</a:t>
            </a:r>
            <a:endParaRPr lang="es-EC" dirty="0"/>
          </a:p>
        </p:txBody>
      </p:sp>
    </p:spTree>
    <p:extLst>
      <p:ext uri="{BB962C8B-B14F-4D97-AF65-F5344CB8AC3E}">
        <p14:creationId xmlns:p14="http://schemas.microsoft.com/office/powerpoint/2010/main" val="3013900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227908" y="1306286"/>
            <a:ext cx="9444445" cy="5381897"/>
          </a:xfrm>
          <a:prstGeom prst="rect">
            <a:avLst/>
          </a:prstGeom>
        </p:spPr>
      </p:pic>
    </p:spTree>
    <p:extLst>
      <p:ext uri="{BB962C8B-B14F-4D97-AF65-F5344CB8AC3E}">
        <p14:creationId xmlns:p14="http://schemas.microsoft.com/office/powerpoint/2010/main" val="2494226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a:stretch>
            <a:fillRect/>
          </a:stretch>
        </p:blipFill>
        <p:spPr bwMode="auto">
          <a:xfrm>
            <a:off x="0" y="1071155"/>
            <a:ext cx="3618411" cy="2076994"/>
          </a:xfrm>
          <a:prstGeom prst="rect">
            <a:avLst/>
          </a:prstGeom>
          <a:noFill/>
          <a:ln>
            <a:noFill/>
          </a:ln>
        </p:spPr>
      </p:pic>
      <p:pic>
        <p:nvPicPr>
          <p:cNvPr id="3" name="Imagen 2"/>
          <p:cNvPicPr/>
          <p:nvPr/>
        </p:nvPicPr>
        <p:blipFill>
          <a:blip r:embed="rId3">
            <a:extLst>
              <a:ext uri="{28A0092B-C50C-407E-A947-70E740481C1C}">
                <a14:useLocalDpi xmlns:a14="http://schemas.microsoft.com/office/drawing/2010/main" val="0"/>
              </a:ext>
            </a:extLst>
          </a:blip>
          <a:srcRect/>
          <a:stretch>
            <a:fillRect/>
          </a:stretch>
        </p:blipFill>
        <p:spPr bwMode="auto">
          <a:xfrm>
            <a:off x="4053045" y="1358538"/>
            <a:ext cx="3657600" cy="2185035"/>
          </a:xfrm>
          <a:prstGeom prst="rect">
            <a:avLst/>
          </a:prstGeom>
          <a:noFill/>
          <a:ln>
            <a:noFill/>
          </a:ln>
        </p:spPr>
      </p:pic>
      <p:pic>
        <p:nvPicPr>
          <p:cNvPr id="4" name="Imagen 3"/>
          <p:cNvPicPr/>
          <p:nvPr/>
        </p:nvPicPr>
        <p:blipFill>
          <a:blip r:embed="rId4">
            <a:extLst>
              <a:ext uri="{28A0092B-C50C-407E-A947-70E740481C1C}">
                <a14:useLocalDpi xmlns:a14="http://schemas.microsoft.com/office/drawing/2010/main" val="0"/>
              </a:ext>
            </a:extLst>
          </a:blip>
          <a:srcRect/>
          <a:stretch>
            <a:fillRect/>
          </a:stretch>
        </p:blipFill>
        <p:spPr bwMode="auto">
          <a:xfrm>
            <a:off x="8323714" y="1626326"/>
            <a:ext cx="3669665" cy="2197100"/>
          </a:xfrm>
          <a:prstGeom prst="rect">
            <a:avLst/>
          </a:prstGeom>
          <a:noFill/>
          <a:ln>
            <a:noFill/>
          </a:ln>
        </p:spPr>
      </p:pic>
      <p:pic>
        <p:nvPicPr>
          <p:cNvPr id="5" name="Imagen 4"/>
          <p:cNvPicPr/>
          <p:nvPr/>
        </p:nvPicPr>
        <p:blipFill>
          <a:blip r:embed="rId5">
            <a:extLst>
              <a:ext uri="{28A0092B-C50C-407E-A947-70E740481C1C}">
                <a14:useLocalDpi xmlns:a14="http://schemas.microsoft.com/office/drawing/2010/main" val="0"/>
              </a:ext>
            </a:extLst>
          </a:blip>
          <a:srcRect/>
          <a:stretch>
            <a:fillRect/>
          </a:stretch>
        </p:blipFill>
        <p:spPr bwMode="auto">
          <a:xfrm>
            <a:off x="2707571" y="4075066"/>
            <a:ext cx="3657600" cy="2782934"/>
          </a:xfrm>
          <a:prstGeom prst="rect">
            <a:avLst/>
          </a:prstGeom>
          <a:noFill/>
          <a:ln>
            <a:noFill/>
          </a:ln>
        </p:spPr>
      </p:pic>
      <p:sp>
        <p:nvSpPr>
          <p:cNvPr id="6" name="CuadroTexto 5"/>
          <p:cNvSpPr txBox="1"/>
          <p:nvPr/>
        </p:nvSpPr>
        <p:spPr>
          <a:xfrm>
            <a:off x="8778240" y="966651"/>
            <a:ext cx="2965269" cy="369332"/>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MORFOLOGIA </a:t>
            </a:r>
            <a:endParaRPr lang="es-EC" dirty="0">
              <a:solidFill>
                <a:schemeClr val="bg1"/>
              </a:solidFill>
              <a:latin typeface="Arial" panose="020B0604020202020204" pitchFamily="34" charset="0"/>
              <a:cs typeface="Arial" panose="020B0604020202020204" pitchFamily="34" charset="0"/>
            </a:endParaRPr>
          </a:p>
        </p:txBody>
      </p:sp>
      <p:sp>
        <p:nvSpPr>
          <p:cNvPr id="7" name="CuadroTexto 6"/>
          <p:cNvSpPr txBox="1"/>
          <p:nvPr/>
        </p:nvSpPr>
        <p:spPr>
          <a:xfrm>
            <a:off x="156754" y="3431507"/>
            <a:ext cx="2917462" cy="369332"/>
          </a:xfrm>
          <a:prstGeom prst="rect">
            <a:avLst/>
          </a:prstGeom>
          <a:noFill/>
        </p:spPr>
        <p:txBody>
          <a:bodyPr wrap="square" rtlCol="0">
            <a:spAutoFit/>
          </a:bodyPr>
          <a:lstStyle/>
          <a:p>
            <a:r>
              <a:rPr lang="en-US" dirty="0" smtClean="0"/>
              <a:t>RESINA FOTOPOLIMERICA </a:t>
            </a:r>
            <a:endParaRPr lang="es-EC" dirty="0"/>
          </a:p>
        </p:txBody>
      </p:sp>
      <p:sp>
        <p:nvSpPr>
          <p:cNvPr id="8" name="CuadroTexto 7"/>
          <p:cNvSpPr txBox="1"/>
          <p:nvPr/>
        </p:nvSpPr>
        <p:spPr>
          <a:xfrm>
            <a:off x="4296930" y="3624653"/>
            <a:ext cx="2917462" cy="369332"/>
          </a:xfrm>
          <a:prstGeom prst="rect">
            <a:avLst/>
          </a:prstGeom>
          <a:noFill/>
        </p:spPr>
        <p:txBody>
          <a:bodyPr wrap="square" rtlCol="0">
            <a:spAutoFit/>
          </a:bodyPr>
          <a:lstStyle/>
          <a:p>
            <a:r>
              <a:rPr lang="en-US" dirty="0" smtClean="0"/>
              <a:t>RESINA CERAMICA </a:t>
            </a:r>
            <a:endParaRPr lang="es-EC" dirty="0"/>
          </a:p>
        </p:txBody>
      </p:sp>
      <p:sp>
        <p:nvSpPr>
          <p:cNvPr id="9" name="CuadroTexto 8"/>
          <p:cNvSpPr txBox="1"/>
          <p:nvPr/>
        </p:nvSpPr>
        <p:spPr>
          <a:xfrm>
            <a:off x="8564880" y="3929103"/>
            <a:ext cx="2917462" cy="369332"/>
          </a:xfrm>
          <a:prstGeom prst="rect">
            <a:avLst/>
          </a:prstGeom>
          <a:noFill/>
        </p:spPr>
        <p:txBody>
          <a:bodyPr wrap="square" rtlCol="0">
            <a:spAutoFit/>
          </a:bodyPr>
          <a:lstStyle/>
          <a:p>
            <a:r>
              <a:rPr lang="en-US" dirty="0" smtClean="0"/>
              <a:t>PLA </a:t>
            </a:r>
            <a:endParaRPr lang="es-EC" dirty="0"/>
          </a:p>
        </p:txBody>
      </p:sp>
      <p:sp>
        <p:nvSpPr>
          <p:cNvPr id="10" name="CuadroTexto 9"/>
          <p:cNvSpPr txBox="1"/>
          <p:nvPr/>
        </p:nvSpPr>
        <p:spPr>
          <a:xfrm>
            <a:off x="6487886" y="5281867"/>
            <a:ext cx="2917462" cy="369332"/>
          </a:xfrm>
          <a:prstGeom prst="rect">
            <a:avLst/>
          </a:prstGeom>
          <a:noFill/>
        </p:spPr>
        <p:txBody>
          <a:bodyPr wrap="square" rtlCol="0">
            <a:spAutoFit/>
          </a:bodyPr>
          <a:lstStyle/>
          <a:p>
            <a:r>
              <a:rPr lang="en-US" dirty="0" smtClean="0"/>
              <a:t>TAGUA </a:t>
            </a:r>
            <a:endParaRPr lang="es-EC" dirty="0"/>
          </a:p>
        </p:txBody>
      </p:sp>
    </p:spTree>
    <p:extLst>
      <p:ext uri="{BB962C8B-B14F-4D97-AF65-F5344CB8AC3E}">
        <p14:creationId xmlns:p14="http://schemas.microsoft.com/office/powerpoint/2010/main" val="1880927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527035" y="1138345"/>
            <a:ext cx="2232248" cy="2232248"/>
          </a:xfrm>
          <a:prstGeom prst="rect">
            <a:avLst/>
          </a:prstGeom>
        </p:spPr>
      </p:pic>
      <p:pic>
        <p:nvPicPr>
          <p:cNvPr id="7" name="Imagen 6"/>
          <p:cNvPicPr>
            <a:picLocks noChangeAspect="1"/>
          </p:cNvPicPr>
          <p:nvPr/>
        </p:nvPicPr>
        <p:blipFill>
          <a:blip r:embed="rId4"/>
          <a:stretch>
            <a:fillRect/>
          </a:stretch>
        </p:blipFill>
        <p:spPr>
          <a:xfrm>
            <a:off x="2895522" y="4733820"/>
            <a:ext cx="2619375" cy="1905000"/>
          </a:xfrm>
          <a:prstGeom prst="rect">
            <a:avLst/>
          </a:prstGeom>
        </p:spPr>
      </p:pic>
      <p:pic>
        <p:nvPicPr>
          <p:cNvPr id="8" name="Imagen 7"/>
          <p:cNvPicPr>
            <a:picLocks noChangeAspect="1"/>
          </p:cNvPicPr>
          <p:nvPr/>
        </p:nvPicPr>
        <p:blipFill>
          <a:blip r:embed="rId5"/>
          <a:stretch>
            <a:fillRect/>
          </a:stretch>
        </p:blipFill>
        <p:spPr>
          <a:xfrm>
            <a:off x="242859" y="3490200"/>
            <a:ext cx="2400300" cy="1905000"/>
          </a:xfrm>
          <a:prstGeom prst="rect">
            <a:avLst/>
          </a:prstGeom>
        </p:spPr>
      </p:pic>
      <p:pic>
        <p:nvPicPr>
          <p:cNvPr id="9" name="Imagen 8"/>
          <p:cNvPicPr>
            <a:picLocks noChangeAspect="1"/>
          </p:cNvPicPr>
          <p:nvPr/>
        </p:nvPicPr>
        <p:blipFill>
          <a:blip r:embed="rId6"/>
          <a:stretch>
            <a:fillRect/>
          </a:stretch>
        </p:blipFill>
        <p:spPr>
          <a:xfrm>
            <a:off x="5780076" y="1343246"/>
            <a:ext cx="3195181" cy="2396386"/>
          </a:xfrm>
          <a:prstGeom prst="rect">
            <a:avLst/>
          </a:prstGeom>
        </p:spPr>
      </p:pic>
      <p:pic>
        <p:nvPicPr>
          <p:cNvPr id="10" name="Imagen 9"/>
          <p:cNvPicPr>
            <a:picLocks noChangeAspect="1"/>
          </p:cNvPicPr>
          <p:nvPr/>
        </p:nvPicPr>
        <p:blipFill>
          <a:blip r:embed="rId7"/>
          <a:stretch>
            <a:fillRect/>
          </a:stretch>
        </p:blipFill>
        <p:spPr>
          <a:xfrm>
            <a:off x="6002931" y="4181475"/>
            <a:ext cx="4762500" cy="2676525"/>
          </a:xfrm>
          <a:prstGeom prst="rect">
            <a:avLst/>
          </a:prstGeom>
        </p:spPr>
      </p:pic>
      <p:sp>
        <p:nvSpPr>
          <p:cNvPr id="11" name="CuadroTexto 10"/>
          <p:cNvSpPr txBox="1"/>
          <p:nvPr/>
        </p:nvSpPr>
        <p:spPr>
          <a:xfrm>
            <a:off x="4205209" y="2254469"/>
            <a:ext cx="2016224" cy="424732"/>
          </a:xfrm>
          <a:prstGeom prst="rect">
            <a:avLst/>
          </a:prstGeom>
          <a:noFill/>
        </p:spPr>
        <p:txBody>
          <a:bodyPr wrap="square" rtlCol="0">
            <a:spAutoFit/>
          </a:bodyPr>
          <a:lstStyle/>
          <a:p>
            <a:pPr>
              <a:lnSpc>
                <a:spcPct val="90000"/>
              </a:lnSpc>
            </a:pPr>
            <a:r>
              <a:rPr lang="es-ES" sz="2400" b="1" dirty="0"/>
              <a:t>TAGUA</a:t>
            </a:r>
            <a:r>
              <a:rPr lang="es-ES" sz="2400" dirty="0"/>
              <a:t> </a:t>
            </a:r>
          </a:p>
        </p:txBody>
      </p:sp>
    </p:spTree>
    <p:extLst>
      <p:ext uri="{BB962C8B-B14F-4D97-AF65-F5344CB8AC3E}">
        <p14:creationId xmlns:p14="http://schemas.microsoft.com/office/powerpoint/2010/main" val="185752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79732996"/>
              </p:ext>
            </p:extLst>
          </p:nvPr>
        </p:nvGraphicFramePr>
        <p:xfrm>
          <a:off x="914401" y="1214847"/>
          <a:ext cx="10110649" cy="5514362"/>
        </p:xfrm>
        <a:graphic>
          <a:graphicData uri="http://schemas.openxmlformats.org/drawingml/2006/table">
            <a:tbl>
              <a:tblPr firstRow="1" firstCol="1" bandRow="1">
                <a:tableStyleId>{5C22544A-7EE6-4342-B048-85BDC9FD1C3A}</a:tableStyleId>
              </a:tblPr>
              <a:tblGrid>
                <a:gridCol w="1179497">
                  <a:extLst>
                    <a:ext uri="{9D8B030D-6E8A-4147-A177-3AD203B41FA5}">
                      <a16:colId xmlns:a16="http://schemas.microsoft.com/office/drawing/2014/main" val="20000"/>
                    </a:ext>
                  </a:extLst>
                </a:gridCol>
                <a:gridCol w="1179497">
                  <a:extLst>
                    <a:ext uri="{9D8B030D-6E8A-4147-A177-3AD203B41FA5}">
                      <a16:colId xmlns:a16="http://schemas.microsoft.com/office/drawing/2014/main" val="20001"/>
                    </a:ext>
                  </a:extLst>
                </a:gridCol>
                <a:gridCol w="1009639">
                  <a:extLst>
                    <a:ext uri="{9D8B030D-6E8A-4147-A177-3AD203B41FA5}">
                      <a16:colId xmlns:a16="http://schemas.microsoft.com/office/drawing/2014/main" val="20002"/>
                    </a:ext>
                  </a:extLst>
                </a:gridCol>
                <a:gridCol w="1354106">
                  <a:extLst>
                    <a:ext uri="{9D8B030D-6E8A-4147-A177-3AD203B41FA5}">
                      <a16:colId xmlns:a16="http://schemas.microsoft.com/office/drawing/2014/main" val="20003"/>
                    </a:ext>
                  </a:extLst>
                </a:gridCol>
                <a:gridCol w="1010827">
                  <a:extLst>
                    <a:ext uri="{9D8B030D-6E8A-4147-A177-3AD203B41FA5}">
                      <a16:colId xmlns:a16="http://schemas.microsoft.com/office/drawing/2014/main" val="20004"/>
                    </a:ext>
                  </a:extLst>
                </a:gridCol>
                <a:gridCol w="1178308">
                  <a:extLst>
                    <a:ext uri="{9D8B030D-6E8A-4147-A177-3AD203B41FA5}">
                      <a16:colId xmlns:a16="http://schemas.microsoft.com/office/drawing/2014/main" val="20005"/>
                    </a:ext>
                  </a:extLst>
                </a:gridCol>
                <a:gridCol w="1009639">
                  <a:extLst>
                    <a:ext uri="{9D8B030D-6E8A-4147-A177-3AD203B41FA5}">
                      <a16:colId xmlns:a16="http://schemas.microsoft.com/office/drawing/2014/main" val="20006"/>
                    </a:ext>
                  </a:extLst>
                </a:gridCol>
                <a:gridCol w="1179497">
                  <a:extLst>
                    <a:ext uri="{9D8B030D-6E8A-4147-A177-3AD203B41FA5}">
                      <a16:colId xmlns:a16="http://schemas.microsoft.com/office/drawing/2014/main" val="20007"/>
                    </a:ext>
                  </a:extLst>
                </a:gridCol>
                <a:gridCol w="1009639">
                  <a:extLst>
                    <a:ext uri="{9D8B030D-6E8A-4147-A177-3AD203B41FA5}">
                      <a16:colId xmlns:a16="http://schemas.microsoft.com/office/drawing/2014/main" val="20008"/>
                    </a:ext>
                  </a:extLst>
                </a:gridCol>
              </a:tblGrid>
              <a:tr h="357004">
                <a:tc>
                  <a:txBody>
                    <a:bodyPr/>
                    <a:lstStyle/>
                    <a:p>
                      <a:pPr>
                        <a:lnSpc>
                          <a:spcPct val="115000"/>
                        </a:lnSpc>
                        <a:spcAft>
                          <a:spcPts val="1000"/>
                        </a:spcAft>
                      </a:pPr>
                      <a:r>
                        <a:rPr lang="es-EC" sz="10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15000"/>
                        </a:lnSpc>
                        <a:spcAft>
                          <a:spcPts val="1000"/>
                        </a:spcAft>
                      </a:pPr>
                      <a:r>
                        <a:rPr lang="es-EC" sz="1000">
                          <a:effectLst/>
                        </a:rPr>
                        <a:t>Membrana Sólida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a:lnSpc>
                          <a:spcPct val="115000"/>
                        </a:lnSpc>
                        <a:spcAft>
                          <a:spcPts val="1000"/>
                        </a:spcAft>
                      </a:pPr>
                      <a:r>
                        <a:rPr lang="es-EC" sz="1000">
                          <a:effectLst/>
                        </a:rPr>
                        <a:t>Membrana Porosa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1116409">
                <a:tc>
                  <a:txBody>
                    <a:bodyPr/>
                    <a:lstStyle/>
                    <a:p>
                      <a:pPr>
                        <a:lnSpc>
                          <a:spcPct val="115000"/>
                        </a:lnSpc>
                        <a:spcAft>
                          <a:spcPts val="1000"/>
                        </a:spcAft>
                      </a:pPr>
                      <a:r>
                        <a:rPr lang="es-EC" sz="1000">
                          <a:effectLst/>
                        </a:rPr>
                        <a:t>Paráme-tros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 Resina fotopoli-mérica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Resina cerá-mica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Ácido Poliláctico (PLA)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dirty="0">
                          <a:effectLst/>
                        </a:rPr>
                        <a:t>Tagua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Resina fotopoli-mérica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Resina cerá-mica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Ácido Polilacti-co PLA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Tagua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116409">
                <a:tc>
                  <a:txBody>
                    <a:bodyPr/>
                    <a:lstStyle/>
                    <a:p>
                      <a:pPr>
                        <a:lnSpc>
                          <a:spcPct val="115000"/>
                        </a:lnSpc>
                        <a:spcAft>
                          <a:spcPts val="1000"/>
                        </a:spcAft>
                      </a:pPr>
                      <a:r>
                        <a:rPr lang="es-EC" sz="1000">
                          <a:effectLst/>
                        </a:rPr>
                        <a:t>Von Misses  [MPa]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30,44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32.73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35,88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30,44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39,88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49.68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37,24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dirty="0">
                          <a:effectLst/>
                        </a:rPr>
                        <a:t>39,88</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57004">
                <a:tc>
                  <a:txBody>
                    <a:bodyPr/>
                    <a:lstStyle/>
                    <a:p>
                      <a:pPr>
                        <a:lnSpc>
                          <a:spcPct val="115000"/>
                        </a:lnSpc>
                        <a:spcAft>
                          <a:spcPts val="1000"/>
                        </a:spcAft>
                      </a:pPr>
                      <a:r>
                        <a:rPr lang="es-EC" sz="1000">
                          <a:effectLst/>
                        </a:rPr>
                        <a:t>S</a:t>
                      </a:r>
                      <a:r>
                        <a:rPr lang="es-EC" sz="1000" baseline="-25000">
                          <a:effectLst/>
                        </a:rPr>
                        <a:t>ut</a:t>
                      </a:r>
                      <a:r>
                        <a:rPr lang="es-EC" sz="1000">
                          <a:effectLst/>
                        </a:rPr>
                        <a:t> [MPa]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42.12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42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110,7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42,12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63,15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101,2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103,4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63,15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57004">
                <a:tc>
                  <a:txBody>
                    <a:bodyPr/>
                    <a:lstStyle/>
                    <a:p>
                      <a:pPr>
                        <a:lnSpc>
                          <a:spcPct val="115000"/>
                        </a:lnSpc>
                        <a:spcAft>
                          <a:spcPts val="1000"/>
                        </a:spcAft>
                      </a:pPr>
                      <a:r>
                        <a:rPr lang="es-EC" sz="1000">
                          <a:effectLst/>
                        </a:rPr>
                        <a:t>S</a:t>
                      </a:r>
                      <a:r>
                        <a:rPr lang="es-EC" sz="1000" baseline="-25000">
                          <a:effectLst/>
                        </a:rPr>
                        <a:t>y </a:t>
                      </a:r>
                      <a:r>
                        <a:rPr lang="es-EC" sz="1000">
                          <a:effectLst/>
                        </a:rPr>
                        <a:t>[MPa]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10.32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15.4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75,1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10,32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25,64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50,41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71,96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24,64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1116409">
                <a:tc>
                  <a:txBody>
                    <a:bodyPr/>
                    <a:lstStyle/>
                    <a:p>
                      <a:pPr>
                        <a:lnSpc>
                          <a:spcPct val="115000"/>
                        </a:lnSpc>
                        <a:spcAft>
                          <a:spcPts val="1000"/>
                        </a:spcAft>
                      </a:pPr>
                      <a:r>
                        <a:rPr lang="es-EC" sz="1000">
                          <a:effectLst/>
                        </a:rPr>
                        <a:t>Densi-dad [g/cm</a:t>
                      </a:r>
                      <a:r>
                        <a:rPr lang="es-EC" sz="1000" baseline="30000">
                          <a:effectLst/>
                        </a:rPr>
                        <a:t>3</a:t>
                      </a:r>
                      <a:r>
                        <a:rPr lang="es-EC" sz="10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1,33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1,42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1,399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dirty="0">
                          <a:effectLst/>
                        </a:rPr>
                        <a:t>1,33</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1,42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1,399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736707">
                <a:tc>
                  <a:txBody>
                    <a:bodyPr/>
                    <a:lstStyle/>
                    <a:p>
                      <a:pPr>
                        <a:lnSpc>
                          <a:spcPct val="115000"/>
                        </a:lnSpc>
                        <a:spcAft>
                          <a:spcPts val="1000"/>
                        </a:spcAft>
                      </a:pPr>
                      <a:r>
                        <a:rPr lang="es-EC" sz="1000">
                          <a:effectLst/>
                        </a:rPr>
                        <a:t>E [MPa]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1.309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12.560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1.749,97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1.253,3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1.309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12.560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1.749,97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1.253,3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57416">
                <a:tc>
                  <a:txBody>
                    <a:bodyPr/>
                    <a:lstStyle/>
                    <a:p>
                      <a:pPr>
                        <a:lnSpc>
                          <a:spcPct val="115000"/>
                        </a:lnSpc>
                        <a:spcAft>
                          <a:spcPts val="1000"/>
                        </a:spcAft>
                      </a:pPr>
                      <a:r>
                        <a:rPr lang="es-EC" sz="1000">
                          <a:effectLst/>
                        </a:rPr>
                        <a:t>ν</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0,33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0,39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0,46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0,33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0,33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0,39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a:effectLst/>
                        </a:rPr>
                        <a:t>0,46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000" dirty="0">
                          <a:effectLst/>
                        </a:rPr>
                        <a:t>0,33</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sp>
        <p:nvSpPr>
          <p:cNvPr id="2" name="CuadroTexto 1"/>
          <p:cNvSpPr txBox="1"/>
          <p:nvPr/>
        </p:nvSpPr>
        <p:spPr>
          <a:xfrm>
            <a:off x="0" y="814737"/>
            <a:ext cx="3657600" cy="400110"/>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RESULTADOS  SIMULACION </a:t>
            </a:r>
            <a:endParaRPr lang="es-EC"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6619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8532" y="951086"/>
            <a:ext cx="4540931" cy="916904"/>
          </a:xfrm>
        </p:spPr>
        <p:txBody>
          <a:bodyPr/>
          <a:lstStyle/>
          <a:p>
            <a:r>
              <a:rPr lang="en-US" sz="2000" b="1" dirty="0" smtClean="0">
                <a:latin typeface="Arial" panose="020B0604020202020204" pitchFamily="34" charset="0"/>
                <a:cs typeface="Arial" panose="020B0604020202020204" pitchFamily="34" charset="0"/>
              </a:rPr>
              <a:t>RESULTADOS </a:t>
            </a:r>
            <a:r>
              <a:rPr lang="en-US" sz="2000" b="1" dirty="0" err="1" smtClean="0">
                <a:latin typeface="Arial" panose="020B0604020202020204" pitchFamily="34" charset="0"/>
                <a:cs typeface="Arial" panose="020B0604020202020204" pitchFamily="34" charset="0"/>
              </a:rPr>
              <a:t>morfologia</a:t>
            </a:r>
            <a:r>
              <a:rPr lang="en-US" sz="2000" b="1" dirty="0" smtClean="0">
                <a:latin typeface="Arial" panose="020B0604020202020204" pitchFamily="34" charset="0"/>
                <a:cs typeface="Arial" panose="020B0604020202020204" pitchFamily="34" charset="0"/>
              </a:rPr>
              <a:t> </a:t>
            </a:r>
            <a:r>
              <a:rPr lang="en-US" b="1" dirty="0" smtClean="0"/>
              <a:t> </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68631160"/>
              </p:ext>
            </p:extLst>
          </p:nvPr>
        </p:nvGraphicFramePr>
        <p:xfrm>
          <a:off x="227012" y="1867990"/>
          <a:ext cx="8059782" cy="3968276"/>
        </p:xfrm>
        <a:graphic>
          <a:graphicData uri="http://schemas.openxmlformats.org/drawingml/2006/table">
            <a:tbl>
              <a:tblPr firstRow="1" firstCol="1" bandRow="1">
                <a:tableStyleId>{5C22544A-7EE6-4342-B048-85BDC9FD1C3A}</a:tableStyleId>
              </a:tblPr>
              <a:tblGrid>
                <a:gridCol w="1621786">
                  <a:extLst>
                    <a:ext uri="{9D8B030D-6E8A-4147-A177-3AD203B41FA5}">
                      <a16:colId xmlns:a16="http://schemas.microsoft.com/office/drawing/2014/main" val="3151888910"/>
                    </a:ext>
                  </a:extLst>
                </a:gridCol>
                <a:gridCol w="1209353">
                  <a:extLst>
                    <a:ext uri="{9D8B030D-6E8A-4147-A177-3AD203B41FA5}">
                      <a16:colId xmlns:a16="http://schemas.microsoft.com/office/drawing/2014/main" val="3097196138"/>
                    </a:ext>
                  </a:extLst>
                </a:gridCol>
                <a:gridCol w="1426169">
                  <a:extLst>
                    <a:ext uri="{9D8B030D-6E8A-4147-A177-3AD203B41FA5}">
                      <a16:colId xmlns:a16="http://schemas.microsoft.com/office/drawing/2014/main" val="1825829688"/>
                    </a:ext>
                  </a:extLst>
                </a:gridCol>
                <a:gridCol w="1450260">
                  <a:extLst>
                    <a:ext uri="{9D8B030D-6E8A-4147-A177-3AD203B41FA5}">
                      <a16:colId xmlns:a16="http://schemas.microsoft.com/office/drawing/2014/main" val="3695808714"/>
                    </a:ext>
                  </a:extLst>
                </a:gridCol>
                <a:gridCol w="1059989">
                  <a:extLst>
                    <a:ext uri="{9D8B030D-6E8A-4147-A177-3AD203B41FA5}">
                      <a16:colId xmlns:a16="http://schemas.microsoft.com/office/drawing/2014/main" val="844177794"/>
                    </a:ext>
                  </a:extLst>
                </a:gridCol>
                <a:gridCol w="1292225">
                  <a:extLst>
                    <a:ext uri="{9D8B030D-6E8A-4147-A177-3AD203B41FA5}">
                      <a16:colId xmlns:a16="http://schemas.microsoft.com/office/drawing/2014/main" val="1720893066"/>
                    </a:ext>
                  </a:extLst>
                </a:gridCol>
              </a:tblGrid>
              <a:tr h="367141">
                <a:tc>
                  <a:txBody>
                    <a:bodyPr/>
                    <a:lstStyle/>
                    <a:p>
                      <a:pPr algn="ctr">
                        <a:lnSpc>
                          <a:spcPts val="2040"/>
                        </a:lnSpc>
                        <a:spcBef>
                          <a:spcPts val="600"/>
                        </a:spcBef>
                        <a:spcAft>
                          <a:spcPts val="600"/>
                        </a:spcAft>
                      </a:pPr>
                      <a:r>
                        <a:rPr lang="es-EC" sz="1100">
                          <a:effectLst/>
                        </a:rPr>
                        <a:t>Proceso de Impresión 3D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2040"/>
                        </a:lnSpc>
                        <a:spcBef>
                          <a:spcPts val="600"/>
                        </a:spcBef>
                        <a:spcAft>
                          <a:spcPts val="600"/>
                        </a:spcAft>
                      </a:pPr>
                      <a:r>
                        <a:rPr lang="es-EC" sz="1100" dirty="0">
                          <a:effectLst/>
                        </a:rPr>
                        <a:t>Materiales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2040"/>
                        </a:lnSpc>
                        <a:spcBef>
                          <a:spcPts val="600"/>
                        </a:spcBef>
                        <a:spcAft>
                          <a:spcPts val="600"/>
                        </a:spcAft>
                      </a:pPr>
                      <a:r>
                        <a:rPr lang="es-EC" sz="1100" dirty="0">
                          <a:effectLst/>
                        </a:rPr>
                        <a:t>Tiempo de manufactura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2040"/>
                        </a:lnSpc>
                        <a:spcBef>
                          <a:spcPts val="600"/>
                        </a:spcBef>
                        <a:spcAft>
                          <a:spcPts val="600"/>
                        </a:spcAft>
                      </a:pPr>
                      <a:r>
                        <a:rPr lang="es-EC" sz="1100">
                          <a:effectLst/>
                        </a:rPr>
                        <a:t>Temperatura de trabajo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2040"/>
                        </a:lnSpc>
                        <a:spcBef>
                          <a:spcPts val="600"/>
                        </a:spcBef>
                        <a:spcAft>
                          <a:spcPts val="600"/>
                        </a:spcAft>
                      </a:pPr>
                      <a:r>
                        <a:rPr lang="es-EC" sz="1100">
                          <a:effectLst/>
                        </a:rPr>
                        <a:t>Ventajas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2040"/>
                        </a:lnSpc>
                        <a:spcBef>
                          <a:spcPts val="600"/>
                        </a:spcBef>
                        <a:spcAft>
                          <a:spcPts val="600"/>
                        </a:spcAft>
                      </a:pPr>
                      <a:r>
                        <a:rPr lang="es-EC" sz="1100">
                          <a:effectLst/>
                        </a:rPr>
                        <a:t>Desventajas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8146493"/>
                  </a:ext>
                </a:extLst>
              </a:tr>
              <a:tr h="1044731">
                <a:tc>
                  <a:txBody>
                    <a:bodyPr/>
                    <a:lstStyle/>
                    <a:p>
                      <a:pPr algn="ctr">
                        <a:lnSpc>
                          <a:spcPts val="2040"/>
                        </a:lnSpc>
                        <a:spcBef>
                          <a:spcPts val="600"/>
                        </a:spcBef>
                        <a:spcAft>
                          <a:spcPts val="600"/>
                        </a:spcAft>
                      </a:pPr>
                      <a:r>
                        <a:rPr lang="es-EC" sz="1200" dirty="0">
                          <a:effectLst/>
                        </a:rPr>
                        <a:t>Resina </a:t>
                      </a:r>
                      <a:r>
                        <a:rPr lang="es-EC" sz="1200" dirty="0" err="1">
                          <a:effectLst/>
                        </a:rPr>
                        <a:t>Fotopolimérica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ts val="2040"/>
                        </a:lnSpc>
                        <a:spcBef>
                          <a:spcPts val="600"/>
                        </a:spcBef>
                        <a:spcAft>
                          <a:spcPts val="600"/>
                        </a:spcAft>
                      </a:pPr>
                      <a:r>
                        <a:rPr lang="es-EC" sz="1200" dirty="0">
                          <a:effectLst/>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ts val="2040"/>
                        </a:lnSpc>
                        <a:spcBef>
                          <a:spcPts val="600"/>
                        </a:spcBef>
                        <a:spcAft>
                          <a:spcPts val="60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ts val="2040"/>
                        </a:lnSpc>
                        <a:spcBef>
                          <a:spcPts val="600"/>
                        </a:spcBef>
                        <a:spcAft>
                          <a:spcPts val="600"/>
                        </a:spcAft>
                      </a:pPr>
                      <a:r>
                        <a:rPr lang="es-EC" sz="1200" dirty="0">
                          <a:effectLst/>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ts val="2040"/>
                        </a:lnSpc>
                        <a:spcBef>
                          <a:spcPts val="600"/>
                        </a:spcBef>
                        <a:spcAft>
                          <a:spcPts val="60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ts val="2040"/>
                        </a:lnSpc>
                        <a:spcBef>
                          <a:spcPts val="600"/>
                        </a:spcBef>
                        <a:spcAft>
                          <a:spcPts val="60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320386"/>
                  </a:ext>
                </a:extLst>
              </a:tr>
              <a:tr h="685407">
                <a:tc>
                  <a:txBody>
                    <a:bodyPr/>
                    <a:lstStyle/>
                    <a:p>
                      <a:pPr algn="ctr">
                        <a:lnSpc>
                          <a:spcPts val="2040"/>
                        </a:lnSpc>
                        <a:spcBef>
                          <a:spcPts val="600"/>
                        </a:spcBef>
                        <a:spcAft>
                          <a:spcPts val="600"/>
                        </a:spcAft>
                      </a:pPr>
                      <a:r>
                        <a:rPr lang="es-EC" sz="1200" dirty="0">
                          <a:effectLst/>
                        </a:rPr>
                        <a:t>Resina Cerámica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ts val="2040"/>
                        </a:lnSpc>
                        <a:spcBef>
                          <a:spcPts val="600"/>
                        </a:spcBef>
                        <a:spcAft>
                          <a:spcPts val="600"/>
                        </a:spcAft>
                      </a:pPr>
                      <a:r>
                        <a:rPr lang="es-EC" sz="1200" dirty="0">
                          <a:effectLst/>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ts val="2040"/>
                        </a:lnSpc>
                        <a:spcBef>
                          <a:spcPts val="600"/>
                        </a:spcBef>
                        <a:spcAft>
                          <a:spcPts val="60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ts val="2040"/>
                        </a:lnSpc>
                        <a:spcBef>
                          <a:spcPts val="600"/>
                        </a:spcBef>
                        <a:spcAft>
                          <a:spcPts val="600"/>
                        </a:spcAft>
                      </a:pPr>
                      <a:r>
                        <a:rPr lang="es-EC" sz="1200" dirty="0">
                          <a:effectLst/>
                        </a:rPr>
                        <a:t>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ts val="2040"/>
                        </a:lnSpc>
                        <a:spcBef>
                          <a:spcPts val="600"/>
                        </a:spcBef>
                        <a:spcAft>
                          <a:spcPts val="600"/>
                        </a:spcAft>
                      </a:pPr>
                      <a:r>
                        <a:rPr lang="es-EC" sz="1200" dirty="0">
                          <a:effectLst/>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ts val="2040"/>
                        </a:lnSpc>
                        <a:spcBef>
                          <a:spcPts val="600"/>
                        </a:spcBef>
                        <a:spcAft>
                          <a:spcPts val="60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335241"/>
                  </a:ext>
                </a:extLst>
              </a:tr>
              <a:tr h="1044731">
                <a:tc>
                  <a:txBody>
                    <a:bodyPr/>
                    <a:lstStyle/>
                    <a:p>
                      <a:pPr algn="ctr">
                        <a:lnSpc>
                          <a:spcPts val="2040"/>
                        </a:lnSpc>
                        <a:spcBef>
                          <a:spcPts val="600"/>
                        </a:spcBef>
                        <a:spcAft>
                          <a:spcPts val="600"/>
                        </a:spcAft>
                      </a:pPr>
                      <a:r>
                        <a:rPr lang="es-EC" sz="1200">
                          <a:effectLst/>
                        </a:rPr>
                        <a:t>Acido Poliláctico (PLA)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ts val="2040"/>
                        </a:lnSpc>
                        <a:spcBef>
                          <a:spcPts val="600"/>
                        </a:spcBef>
                        <a:spcAft>
                          <a:spcPts val="600"/>
                        </a:spcAft>
                      </a:pPr>
                      <a:r>
                        <a:rPr lang="es-EC" sz="1200" dirty="0">
                          <a:effectLst/>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ts val="2040"/>
                        </a:lnSpc>
                        <a:spcBef>
                          <a:spcPts val="600"/>
                        </a:spcBef>
                        <a:spcAft>
                          <a:spcPts val="60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ts val="2040"/>
                        </a:lnSpc>
                        <a:spcBef>
                          <a:spcPts val="600"/>
                        </a:spcBef>
                        <a:spcAft>
                          <a:spcPts val="600"/>
                        </a:spcAft>
                      </a:pPr>
                      <a:r>
                        <a:rPr lang="es-EC" sz="1200" dirty="0">
                          <a:effectLst/>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ts val="2040"/>
                        </a:lnSpc>
                        <a:spcBef>
                          <a:spcPts val="600"/>
                        </a:spcBef>
                        <a:spcAft>
                          <a:spcPts val="600"/>
                        </a:spcAft>
                      </a:pPr>
                      <a:r>
                        <a:rPr lang="es-EC" sz="1200" dirty="0">
                          <a:effectLst/>
                        </a:rPr>
                        <a:t>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ts val="2040"/>
                        </a:lnSpc>
                        <a:spcBef>
                          <a:spcPts val="600"/>
                        </a:spcBef>
                        <a:spcAft>
                          <a:spcPts val="60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8863959"/>
                  </a:ext>
                </a:extLst>
              </a:tr>
              <a:tr h="685407">
                <a:tc>
                  <a:txBody>
                    <a:bodyPr/>
                    <a:lstStyle/>
                    <a:p>
                      <a:pPr algn="ctr">
                        <a:lnSpc>
                          <a:spcPts val="2040"/>
                        </a:lnSpc>
                        <a:spcBef>
                          <a:spcPts val="600"/>
                        </a:spcBef>
                        <a:spcAft>
                          <a:spcPts val="600"/>
                        </a:spcAft>
                      </a:pPr>
                      <a:r>
                        <a:rPr lang="es-EC" sz="1200" dirty="0">
                          <a:effectLst/>
                        </a:rPr>
                        <a:t>Elaboración Tagua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ts val="2040"/>
                        </a:lnSpc>
                        <a:spcBef>
                          <a:spcPts val="600"/>
                        </a:spcBef>
                        <a:spcAft>
                          <a:spcPts val="60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ts val="2040"/>
                        </a:lnSpc>
                        <a:spcBef>
                          <a:spcPts val="600"/>
                        </a:spcBef>
                        <a:spcAft>
                          <a:spcPts val="60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ts val="2040"/>
                        </a:lnSpc>
                        <a:spcBef>
                          <a:spcPts val="600"/>
                        </a:spcBef>
                        <a:spcAft>
                          <a:spcPts val="600"/>
                        </a:spcAft>
                      </a:pPr>
                      <a:r>
                        <a:rPr lang="es-EC" sz="1200" dirty="0">
                          <a:effectLst/>
                        </a:rPr>
                        <a:t>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ts val="2040"/>
                        </a:lnSpc>
                        <a:spcBef>
                          <a:spcPts val="600"/>
                        </a:spcBef>
                        <a:spcAft>
                          <a:spcPts val="600"/>
                        </a:spcAft>
                      </a:pPr>
                      <a:r>
                        <a:rPr lang="es-EC" sz="1200" dirty="0">
                          <a:effectLst/>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ts val="2040"/>
                        </a:lnSpc>
                        <a:spcBef>
                          <a:spcPts val="600"/>
                        </a:spcBef>
                        <a:spcAft>
                          <a:spcPts val="600"/>
                        </a:spcAft>
                      </a:pPr>
                      <a:r>
                        <a:rPr lang="es-EC" sz="1200" dirty="0">
                          <a:effectLst/>
                        </a:rPr>
                        <a:t>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5618624"/>
                  </a:ext>
                </a:extLst>
              </a:tr>
            </a:tbl>
          </a:graphicData>
        </a:graphic>
      </p:graphicFrame>
      <p:sp>
        <p:nvSpPr>
          <p:cNvPr id="6" name="Rectángulo 5"/>
          <p:cNvSpPr/>
          <p:nvPr/>
        </p:nvSpPr>
        <p:spPr>
          <a:xfrm>
            <a:off x="8663146" y="2770419"/>
            <a:ext cx="3315493" cy="1657890"/>
          </a:xfrm>
          <a:prstGeom prst="rect">
            <a:avLst/>
          </a:prstGeom>
        </p:spPr>
        <p:txBody>
          <a:bodyPr wrap="square">
            <a:spAutoFit/>
          </a:bodyPr>
          <a:lstStyle/>
          <a:p>
            <a:pPr>
              <a:lnSpc>
                <a:spcPct val="115000"/>
              </a:lnSpc>
              <a:spcAft>
                <a:spcPts val="1000"/>
              </a:spcAft>
            </a:pPr>
            <a:r>
              <a:rPr lang="es-EC" sz="1600" dirty="0">
                <a:latin typeface="Calibri" panose="020F0502020204030204" pitchFamily="34" charset="0"/>
                <a:ea typeface="Calibri" panose="020F0502020204030204" pitchFamily="34" charset="0"/>
                <a:cs typeface="Times New Roman" panose="02020603050405020304" pitchFamily="18" charset="0"/>
              </a:rPr>
              <a:t> </a:t>
            </a:r>
          </a:p>
          <a:p>
            <a:pPr marL="273050" lvl="0" indent="12700">
              <a:lnSpc>
                <a:spcPts val="2040"/>
              </a:lnSpc>
              <a:spcBef>
                <a:spcPts val="600"/>
              </a:spcBef>
              <a:spcAft>
                <a:spcPts val="600"/>
              </a:spcAft>
              <a:buFont typeface="+mj-lt"/>
              <a:buAutoNum type="arabicPeriod"/>
            </a:pP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         Alta incidencia</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indent="228600">
              <a:lnSpc>
                <a:spcPts val="2040"/>
              </a:lnSpc>
              <a:spcBef>
                <a:spcPts val="600"/>
              </a:spcBef>
              <a:spcAft>
                <a:spcPts val="600"/>
              </a:spcAft>
            </a:pP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2.</a:t>
            </a:r>
            <a:r>
              <a:rPr lang="es-EC" dirty="0">
                <a:latin typeface="Times New Roman" panose="02020603050405020304" pitchFamily="18" charset="0"/>
                <a:ea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Mediana incidencia</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indent="228600">
              <a:lnSpc>
                <a:spcPts val="2040"/>
              </a:lnSpc>
              <a:spcBef>
                <a:spcPts val="600"/>
              </a:spcBef>
              <a:spcAft>
                <a:spcPts val="600"/>
              </a:spcAft>
            </a:pP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3.</a:t>
            </a:r>
            <a:r>
              <a:rPr lang="es-EC" dirty="0">
                <a:latin typeface="Times New Roman" panose="02020603050405020304" pitchFamily="18" charset="0"/>
                <a:ea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Poca </a:t>
            </a:r>
            <a:r>
              <a:rPr lang="es-EC" dirty="0">
                <a:latin typeface="Times New Roman" panose="02020603050405020304" pitchFamily="18" charset="0"/>
                <a:ea typeface="Times New Roman" panose="02020603050405020304" pitchFamily="18" charset="0"/>
                <a:cs typeface="Times New Roman" panose="02020603050405020304" pitchFamily="18" charset="0"/>
              </a:rPr>
              <a:t>incidencia.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60660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37310" y="1329910"/>
            <a:ext cx="3195456" cy="851588"/>
          </a:xfrm>
        </p:spPr>
        <p:txBody>
          <a:bodyPr>
            <a:normAutofit fontScale="90000"/>
          </a:bodyPr>
          <a:lstStyle/>
          <a:p>
            <a:r>
              <a:rPr lang="es-EC" b="1" dirty="0" err="1" smtClean="0"/>
              <a:t>CONCLUSIONEs</a:t>
            </a:r>
            <a:r>
              <a:rPr lang="es-EC" b="1" dirty="0"/>
              <a:t/>
            </a:r>
            <a:br>
              <a:rPr lang="es-EC" b="1" dirty="0"/>
            </a:br>
            <a:endParaRPr lang="es-EC" dirty="0"/>
          </a:p>
        </p:txBody>
      </p:sp>
      <p:sp>
        <p:nvSpPr>
          <p:cNvPr id="4" name="Rectángulo 3"/>
          <p:cNvSpPr/>
          <p:nvPr/>
        </p:nvSpPr>
        <p:spPr>
          <a:xfrm>
            <a:off x="666206" y="2181498"/>
            <a:ext cx="11038114" cy="646331"/>
          </a:xfrm>
          <a:prstGeom prst="rect">
            <a:avLst/>
          </a:prstGeom>
        </p:spPr>
        <p:txBody>
          <a:bodyPr wrap="square">
            <a:spAutoFit/>
          </a:bodyPr>
          <a:lstStyle/>
          <a:p>
            <a:r>
              <a:rPr lang="es-EC" dirty="0">
                <a:solidFill>
                  <a:srgbClr val="000000"/>
                </a:solidFill>
                <a:latin typeface="Arial" panose="020B0604020202020204" pitchFamily="34" charset="0"/>
                <a:ea typeface="Calibri" panose="020F0502020204030204" pitchFamily="34" charset="0"/>
              </a:rPr>
              <a:t>Mediante </a:t>
            </a:r>
            <a:r>
              <a:rPr lang="es-EC" dirty="0" smtClean="0">
                <a:solidFill>
                  <a:srgbClr val="000000"/>
                </a:solidFill>
                <a:latin typeface="Arial" panose="020B0604020202020204" pitchFamily="34" charset="0"/>
                <a:ea typeface="Calibri" panose="020F0502020204030204" pitchFamily="34" charset="0"/>
              </a:rPr>
              <a:t>el </a:t>
            </a:r>
            <a:r>
              <a:rPr lang="es-EC" dirty="0">
                <a:solidFill>
                  <a:srgbClr val="000000"/>
                </a:solidFill>
                <a:latin typeface="Arial" panose="020B0604020202020204" pitchFamily="34" charset="0"/>
                <a:ea typeface="Calibri" panose="020F0502020204030204" pitchFamily="34" charset="0"/>
              </a:rPr>
              <a:t>caso de estudio, la metodología de Ingeniería asistida por Computador ha sido apli­cada al área de biomedicina en el diseño de membranas para regeneración ósea de la zona alveo­lar</a:t>
            </a:r>
            <a:endParaRPr lang="es-EC" dirty="0"/>
          </a:p>
        </p:txBody>
      </p:sp>
      <p:sp>
        <p:nvSpPr>
          <p:cNvPr id="5" name="Rectángulo 4"/>
          <p:cNvSpPr/>
          <p:nvPr/>
        </p:nvSpPr>
        <p:spPr>
          <a:xfrm>
            <a:off x="666206" y="2930369"/>
            <a:ext cx="10802983" cy="923330"/>
          </a:xfrm>
          <a:prstGeom prst="rect">
            <a:avLst/>
          </a:prstGeom>
        </p:spPr>
        <p:txBody>
          <a:bodyPr wrap="square">
            <a:spAutoFit/>
          </a:bodyPr>
          <a:lstStyle/>
          <a:p>
            <a:r>
              <a:rPr lang="es-EC" dirty="0">
                <a:solidFill>
                  <a:srgbClr val="000000"/>
                </a:solidFill>
                <a:latin typeface="Arial" panose="020B0604020202020204" pitchFamily="34" charset="0"/>
                <a:ea typeface="Calibri" panose="020F0502020204030204" pitchFamily="34" charset="0"/>
              </a:rPr>
              <a:t>A modo de prueba de concepto </a:t>
            </a:r>
            <a:r>
              <a:rPr lang="es-EC" dirty="0" smtClean="0">
                <a:solidFill>
                  <a:srgbClr val="000000"/>
                </a:solidFill>
                <a:latin typeface="Arial" panose="020B0604020202020204" pitchFamily="34" charset="0"/>
                <a:ea typeface="Calibri" panose="020F0502020204030204" pitchFamily="34" charset="0"/>
              </a:rPr>
              <a:t>fueron estudiadas dos </a:t>
            </a:r>
            <a:r>
              <a:rPr lang="es-EC" dirty="0">
                <a:solidFill>
                  <a:srgbClr val="000000"/>
                </a:solidFill>
                <a:latin typeface="Arial" panose="020B0604020202020204" pitchFamily="34" charset="0"/>
                <a:ea typeface="Calibri" panose="020F0502020204030204" pitchFamily="34" charset="0"/>
              </a:rPr>
              <a:t>tipos de membranas </a:t>
            </a:r>
            <a:r>
              <a:rPr lang="es-EC" dirty="0" smtClean="0">
                <a:solidFill>
                  <a:srgbClr val="000000"/>
                </a:solidFill>
                <a:latin typeface="Arial" panose="020B0604020202020204" pitchFamily="34" charset="0"/>
                <a:ea typeface="Calibri" panose="020F0502020204030204" pitchFamily="34" charset="0"/>
              </a:rPr>
              <a:t> </a:t>
            </a:r>
            <a:r>
              <a:rPr lang="es-EC" dirty="0">
                <a:solidFill>
                  <a:srgbClr val="000000"/>
                </a:solidFill>
                <a:latin typeface="Arial" panose="020B0604020202020204" pitchFamily="34" charset="0"/>
                <a:ea typeface="Calibri" panose="020F0502020204030204" pitchFamily="34" charset="0"/>
              </a:rPr>
              <a:t>bajo condiciones de frontera estables, con y sin porosidad para determinar la influencia de las cargas biomecánicas presentes durante la etapa de regeneración ósea.</a:t>
            </a:r>
            <a:endParaRPr lang="es-EC" dirty="0"/>
          </a:p>
        </p:txBody>
      </p:sp>
      <p:sp>
        <p:nvSpPr>
          <p:cNvPr id="6" name="Rectángulo 5"/>
          <p:cNvSpPr/>
          <p:nvPr/>
        </p:nvSpPr>
        <p:spPr>
          <a:xfrm>
            <a:off x="666205" y="3853699"/>
            <a:ext cx="10567851" cy="923330"/>
          </a:xfrm>
          <a:prstGeom prst="rect">
            <a:avLst/>
          </a:prstGeom>
        </p:spPr>
        <p:txBody>
          <a:bodyPr wrap="square">
            <a:spAutoFit/>
          </a:bodyPr>
          <a:lstStyle/>
          <a:p>
            <a:pPr lvl="0" algn="just">
              <a:lnSpc>
                <a:spcPct val="150000"/>
              </a:lnSpc>
              <a:spcAft>
                <a:spcPts val="1000"/>
              </a:spcAft>
            </a:pPr>
            <a:r>
              <a:rPr lang="es-EC" dirty="0">
                <a:solidFill>
                  <a:schemeClr val="bg1"/>
                </a:solidFill>
                <a:latin typeface="Arial" panose="020B0604020202020204" pitchFamily="34" charset="0"/>
                <a:ea typeface="Calibri" panose="020F0502020204030204" pitchFamily="34" charset="0"/>
                <a:cs typeface="Arial" panose="020B0604020202020204" pitchFamily="34" charset="0"/>
              </a:rPr>
              <a:t>La oferta técnica de impresión 3D que cuenta el país es limitada se puede aportar a fin de sugerir mejoras y obtener mayores aplicaciones</a:t>
            </a:r>
            <a:r>
              <a:rPr lang="es-EC" dirty="0">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666204" y="4777029"/>
            <a:ext cx="10567852" cy="1754326"/>
          </a:xfrm>
          <a:prstGeom prst="rect">
            <a:avLst/>
          </a:prstGeom>
        </p:spPr>
        <p:txBody>
          <a:bodyPr wrap="square">
            <a:spAutoFit/>
          </a:bodyPr>
          <a:lstStyle/>
          <a:p>
            <a:pPr lvl="0" algn="just">
              <a:lnSpc>
                <a:spcPct val="150000"/>
              </a:lnSpc>
              <a:spcAft>
                <a:spcPts val="1000"/>
              </a:spcAft>
            </a:pPr>
            <a:r>
              <a:rPr lang="es-EC" dirty="0">
                <a:solidFill>
                  <a:schemeClr val="bg1"/>
                </a:solidFill>
                <a:latin typeface="Arial" panose="020B0604020202020204" pitchFamily="34" charset="0"/>
                <a:ea typeface="Calibri" panose="020F0502020204030204" pitchFamily="34" charset="0"/>
                <a:cs typeface="Arial" panose="020B0604020202020204" pitchFamily="34" charset="0"/>
              </a:rPr>
              <a:t>Las </a:t>
            </a:r>
            <a:r>
              <a:rPr lang="es-EC" dirty="0" smtClean="0">
                <a:solidFill>
                  <a:schemeClr val="bg1"/>
                </a:solidFill>
                <a:latin typeface="Arial" panose="020B0604020202020204" pitchFamily="34" charset="0"/>
                <a:ea typeface="Calibri" panose="020F0502020204030204" pitchFamily="34" charset="0"/>
                <a:cs typeface="Arial" panose="020B0604020202020204" pitchFamily="34" charset="0"/>
              </a:rPr>
              <a:t>características </a:t>
            </a:r>
            <a:r>
              <a:rPr lang="es-EC" dirty="0">
                <a:solidFill>
                  <a:schemeClr val="bg1"/>
                </a:solidFill>
                <a:latin typeface="Arial" panose="020B0604020202020204" pitchFamily="34" charset="0"/>
                <a:ea typeface="Calibri" panose="020F0502020204030204" pitchFamily="34" charset="0"/>
                <a:cs typeface="Arial" panose="020B0604020202020204" pitchFamily="34" charset="0"/>
              </a:rPr>
              <a:t>técnicas aplicables de los materiales para usos específicos se pueden desarrollar con materiales especiales como es el caso de los biomateriales que se pueden hacer en el país ya que se cuenta con materia prima de excelente calidad como el material que analizamos en este documento la tagua.</a:t>
            </a:r>
            <a:endParaRPr lang="es-EC"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250166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83771" y="1907177"/>
            <a:ext cx="10215154" cy="3126376"/>
          </a:xfrm>
        </p:spPr>
        <p:txBody>
          <a:bodyPr>
            <a:normAutofit/>
          </a:bodyPr>
          <a:lstStyle/>
          <a:p>
            <a:r>
              <a:rPr lang="es-EC" sz="1800" dirty="0">
                <a:solidFill>
                  <a:schemeClr val="bg1"/>
                </a:solidFill>
                <a:latin typeface="Arial" panose="020B0604020202020204" pitchFamily="34" charset="0"/>
                <a:cs typeface="Arial" panose="020B0604020202020204" pitchFamily="34" charset="0"/>
              </a:rPr>
              <a:t>El procedimiento presentado aquí puede ser aplicado a siste­mas de regeneración ósea y se complementará en un futuro con prototipos fabricados mediante manufactura aditiva y pruebas in-vitro con materiales existentes en el medio</a:t>
            </a:r>
            <a:r>
              <a:rPr lang="es-EC" sz="1800" dirty="0" smtClean="0">
                <a:solidFill>
                  <a:schemeClr val="bg1"/>
                </a:solidFill>
                <a:latin typeface="Arial" panose="020B0604020202020204" pitchFamily="34" charset="0"/>
                <a:cs typeface="Arial" panose="020B0604020202020204" pitchFamily="34" charset="0"/>
              </a:rPr>
              <a:t>.</a:t>
            </a:r>
          </a:p>
          <a:p>
            <a:r>
              <a:rPr lang="es-EC" sz="1800" dirty="0">
                <a:solidFill>
                  <a:schemeClr val="bg1"/>
                </a:solidFill>
                <a:latin typeface="Arial" panose="020B0604020202020204" pitchFamily="34" charset="0"/>
                <a:cs typeface="Arial" panose="020B0604020202020204" pitchFamily="34" charset="0"/>
              </a:rPr>
              <a:t>La convergencia de diversas disciplinas, en este caso ingeniería mecánica con biomedicina, pueden ayudar a acelerar los procesos de fabricación con biomateriales permitiendo una gama más amplia de aplicaciones con alta confiabilidad y seguri­dad para los pacientes</a:t>
            </a:r>
          </a:p>
        </p:txBody>
      </p:sp>
    </p:spTree>
    <p:extLst>
      <p:ext uri="{BB962C8B-B14F-4D97-AF65-F5344CB8AC3E}">
        <p14:creationId xmlns:p14="http://schemas.microsoft.com/office/powerpoint/2010/main" val="29921954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36908" y="2338253"/>
            <a:ext cx="10236338" cy="2769326"/>
          </a:xfrm>
        </p:spPr>
        <p:txBody>
          <a:bodyPr/>
          <a:lstStyle/>
          <a:p>
            <a:r>
              <a:rPr lang="es-EC" b="1" dirty="0" smtClean="0">
                <a:latin typeface="Arial" panose="020B0604020202020204" pitchFamily="34" charset="0"/>
                <a:cs typeface="Arial" panose="020B0604020202020204" pitchFamily="34" charset="0"/>
              </a:rPr>
              <a:t>Recomendaciones </a:t>
            </a:r>
            <a:endParaRPr lang="es-EC" b="1" dirty="0">
              <a:latin typeface="Arial" panose="020B0604020202020204" pitchFamily="34" charset="0"/>
              <a:cs typeface="Arial" panose="020B0604020202020204" pitchFamily="34" charset="0"/>
            </a:endParaRPr>
          </a:p>
          <a:p>
            <a:pPr lvl="0"/>
            <a:r>
              <a:rPr lang="es-EC" dirty="0">
                <a:solidFill>
                  <a:schemeClr val="bg1"/>
                </a:solidFill>
                <a:latin typeface="Arial" panose="020B0604020202020204" pitchFamily="34" charset="0"/>
                <a:cs typeface="Arial" panose="020B0604020202020204" pitchFamily="34" charset="0"/>
              </a:rPr>
              <a:t>Continuar con los proyectos de grado en estás áreas de conocimiento</a:t>
            </a:r>
            <a:r>
              <a:rPr lang="es-EC" dirty="0" smtClean="0">
                <a:solidFill>
                  <a:schemeClr val="bg1"/>
                </a:solidFill>
                <a:latin typeface="Arial" panose="020B0604020202020204" pitchFamily="34" charset="0"/>
                <a:cs typeface="Arial" panose="020B0604020202020204" pitchFamily="34" charset="0"/>
              </a:rPr>
              <a:t>.</a:t>
            </a:r>
            <a:endParaRPr lang="es-EC" dirty="0">
              <a:solidFill>
                <a:schemeClr val="bg1"/>
              </a:solidFill>
              <a:latin typeface="Arial" panose="020B0604020202020204" pitchFamily="34" charset="0"/>
              <a:cs typeface="Arial" panose="020B0604020202020204" pitchFamily="34" charset="0"/>
            </a:endParaRPr>
          </a:p>
          <a:p>
            <a:pPr lvl="0"/>
            <a:r>
              <a:rPr lang="es-EC" dirty="0">
                <a:solidFill>
                  <a:schemeClr val="bg1"/>
                </a:solidFill>
                <a:latin typeface="Arial" panose="020B0604020202020204" pitchFamily="34" charset="0"/>
                <a:cs typeface="Arial" panose="020B0604020202020204" pitchFamily="34" charset="0"/>
              </a:rPr>
              <a:t>Plantear la creación en el Departamento de Energía y Mecánica un laboratorio de biomecánica.</a:t>
            </a:r>
          </a:p>
          <a:p>
            <a:endParaRPr lang="es-EC" dirty="0"/>
          </a:p>
        </p:txBody>
      </p:sp>
    </p:spTree>
    <p:extLst>
      <p:ext uri="{BB962C8B-B14F-4D97-AF65-F5344CB8AC3E}">
        <p14:creationId xmlns:p14="http://schemas.microsoft.com/office/powerpoint/2010/main" val="120748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75651" y="1922914"/>
            <a:ext cx="9905999" cy="3541714"/>
          </a:xfrm>
        </p:spPr>
        <p:txBody>
          <a:bodyPr>
            <a:normAutofit/>
          </a:bodyPr>
          <a:lstStyle/>
          <a:p>
            <a:pPr algn="ctr"/>
            <a:endParaRPr lang="en-US" sz="5400" dirty="0" smtClean="0">
              <a:solidFill>
                <a:schemeClr val="bg1"/>
              </a:solidFill>
            </a:endParaRPr>
          </a:p>
          <a:p>
            <a:pPr marL="0" indent="0" algn="ctr">
              <a:buNone/>
            </a:pPr>
            <a:r>
              <a:rPr lang="en-US" sz="5400" dirty="0" smtClean="0">
                <a:solidFill>
                  <a:schemeClr val="bg1"/>
                </a:solidFill>
              </a:rPr>
              <a:t>GRACIAS SU ATENCIÓN </a:t>
            </a:r>
            <a:endParaRPr lang="es-EC" sz="5400" dirty="0">
              <a:solidFill>
                <a:schemeClr val="bg1"/>
              </a:solidFill>
            </a:endParaRPr>
          </a:p>
        </p:txBody>
      </p:sp>
    </p:spTree>
    <p:extLst>
      <p:ext uri="{BB962C8B-B14F-4D97-AF65-F5344CB8AC3E}">
        <p14:creationId xmlns:p14="http://schemas.microsoft.com/office/powerpoint/2010/main" val="2256908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70264" y="2297484"/>
            <a:ext cx="11051177" cy="4079899"/>
          </a:xfrm>
          <a:prstGeom prst="rect">
            <a:avLst/>
          </a:prstGeom>
        </p:spPr>
        <p:txBody>
          <a:bodyPr wrap="square">
            <a:spAutoFit/>
          </a:bodyPr>
          <a:lstStyle/>
          <a:p>
            <a:pPr algn="just">
              <a:lnSpc>
                <a:spcPct val="115000"/>
              </a:lnSpc>
              <a:spcAft>
                <a:spcPts val="1000"/>
              </a:spcAft>
            </a:pPr>
            <a:r>
              <a:rPr lang="es-ES" sz="2800" dirty="0" err="1">
                <a:latin typeface="Times New Roman" panose="02020603050405020304" pitchFamily="18" charset="0"/>
                <a:ea typeface="Calibri" panose="020F0502020204030204" pitchFamily="34" charset="0"/>
                <a:cs typeface="Times New Roman" panose="02020603050405020304" pitchFamily="18" charset="0"/>
              </a:rPr>
              <a:t>Biomanufacturing</a:t>
            </a:r>
            <a:r>
              <a:rPr lang="es-ES" sz="2800" dirty="0">
                <a:latin typeface="Times New Roman" panose="02020603050405020304" pitchFamily="18" charset="0"/>
                <a:ea typeface="Calibri" panose="020F0502020204030204" pitchFamily="34" charset="0"/>
                <a:cs typeface="Times New Roman" panose="02020603050405020304" pitchFamily="18" charset="0"/>
              </a:rPr>
              <a:t> integra las ciencias de la vida y los fundamentos de ingeniería para producir productos </a:t>
            </a:r>
            <a:r>
              <a:rPr lang="es-ES" sz="2800" dirty="0" err="1">
                <a:latin typeface="Times New Roman" panose="02020603050405020304" pitchFamily="18" charset="0"/>
                <a:ea typeface="Calibri" panose="020F0502020204030204" pitchFamily="34" charset="0"/>
                <a:cs typeface="Times New Roman" panose="02020603050405020304" pitchFamily="18" charset="0"/>
              </a:rPr>
              <a:t>biocompatibles</a:t>
            </a:r>
            <a:r>
              <a:rPr lang="es-ES" sz="2800" dirty="0">
                <a:latin typeface="Times New Roman" panose="02020603050405020304" pitchFamily="18" charset="0"/>
                <a:ea typeface="Calibri" panose="020F0502020204030204" pitchFamily="34" charset="0"/>
                <a:cs typeface="Times New Roman" panose="02020603050405020304" pitchFamily="18" charset="0"/>
              </a:rPr>
              <a:t> que mejoran la calidad de vida. </a:t>
            </a:r>
            <a:endParaRPr lang="es-ES" sz="28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s-ES" sz="2800" dirty="0" smtClean="0">
                <a:latin typeface="Times New Roman" panose="02020603050405020304" pitchFamily="18" charset="0"/>
                <a:ea typeface="Calibri" panose="020F0502020204030204" pitchFamily="34" charset="0"/>
                <a:cs typeface="Times New Roman" panose="02020603050405020304" pitchFamily="18" charset="0"/>
              </a:rPr>
              <a:t>Esta  </a:t>
            </a:r>
            <a:r>
              <a:rPr lang="es-ES" sz="2800" dirty="0">
                <a:latin typeface="Times New Roman" panose="02020603050405020304" pitchFamily="18" charset="0"/>
                <a:ea typeface="Calibri" panose="020F0502020204030204" pitchFamily="34" charset="0"/>
                <a:cs typeface="Times New Roman" panose="02020603050405020304" pitchFamily="18" charset="0"/>
              </a:rPr>
              <a:t>fabricación </a:t>
            </a:r>
            <a:r>
              <a:rPr lang="es-ES" sz="2800" dirty="0" smtClean="0">
                <a:latin typeface="Times New Roman" panose="02020603050405020304" pitchFamily="18" charset="0"/>
                <a:ea typeface="Calibri" panose="020F0502020204030204" pitchFamily="34" charset="0"/>
                <a:cs typeface="Times New Roman" panose="02020603050405020304" pitchFamily="18" charset="0"/>
              </a:rPr>
              <a:t>es </a:t>
            </a:r>
            <a:r>
              <a:rPr lang="es-ES" sz="2800" dirty="0">
                <a:latin typeface="Times New Roman" panose="02020603050405020304" pitchFamily="18" charset="0"/>
                <a:ea typeface="Calibri" panose="020F0502020204030204" pitchFamily="34" charset="0"/>
                <a:cs typeface="Times New Roman" panose="02020603050405020304" pitchFamily="18" charset="0"/>
              </a:rPr>
              <a:t>altamente dependiente del material, </a:t>
            </a:r>
            <a:r>
              <a:rPr lang="es-ES" sz="2800" dirty="0" smtClean="0">
                <a:latin typeface="Times New Roman" panose="02020603050405020304" pitchFamily="18" charset="0"/>
                <a:ea typeface="Calibri" panose="020F0502020204030204" pitchFamily="34" charset="0"/>
                <a:cs typeface="Times New Roman" panose="02020603050405020304" pitchFamily="18" charset="0"/>
              </a:rPr>
              <a:t>ya que existen algunas clases </a:t>
            </a:r>
            <a:r>
              <a:rPr lang="es-ES" sz="2800" dirty="0">
                <a:latin typeface="Times New Roman" panose="02020603050405020304" pitchFamily="18" charset="0"/>
                <a:ea typeface="Calibri" panose="020F0502020204030204" pitchFamily="34" charset="0"/>
                <a:cs typeface="Times New Roman" panose="02020603050405020304" pitchFamily="18" charset="0"/>
              </a:rPr>
              <a:t>de </a:t>
            </a:r>
            <a:r>
              <a:rPr lang="es-ES" sz="2800" dirty="0" smtClean="0">
                <a:latin typeface="Times New Roman" panose="02020603050405020304" pitchFamily="18" charset="0"/>
                <a:ea typeface="Calibri" panose="020F0502020204030204" pitchFamily="34" charset="0"/>
                <a:cs typeface="Times New Roman" panose="02020603050405020304" pitchFamily="18" charset="0"/>
              </a:rPr>
              <a:t>biomateriales </a:t>
            </a:r>
            <a:r>
              <a:rPr lang="es-ES" sz="2800" dirty="0">
                <a:latin typeface="Times New Roman" panose="02020603050405020304" pitchFamily="18" charset="0"/>
                <a:ea typeface="Calibri" panose="020F0502020204030204" pitchFamily="34" charset="0"/>
                <a:cs typeface="Times New Roman" panose="02020603050405020304" pitchFamily="18" charset="0"/>
              </a:rPr>
              <a:t>así como las interdependencias entre materiales y </a:t>
            </a:r>
            <a:r>
              <a:rPr lang="es-ES" sz="2800" dirty="0" smtClean="0">
                <a:latin typeface="Times New Roman" panose="02020603050405020304" pitchFamily="18" charset="0"/>
                <a:ea typeface="Calibri" panose="020F0502020204030204" pitchFamily="34" charset="0"/>
                <a:cs typeface="Times New Roman" panose="02020603050405020304" pitchFamily="18" charset="0"/>
              </a:rPr>
              <a:t>procesos, como las que se presentan en este trabajo de investigación</a:t>
            </a:r>
            <a:r>
              <a:rPr lang="es-E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s-ES" sz="2400" dirty="0">
                <a:latin typeface="Times New Roman" panose="02020603050405020304" pitchFamily="18" charset="0"/>
                <a:ea typeface="Calibri" panose="020F0502020204030204" pitchFamily="34" charset="0"/>
                <a:cs typeface="Times New Roman" panose="02020603050405020304" pitchFamily="18" charset="0"/>
              </a:rPr>
              <a:t/>
            </a:r>
            <a:br>
              <a:rPr lang="es-ES" sz="2400" dirty="0">
                <a:latin typeface="Times New Roman" panose="02020603050405020304" pitchFamily="18" charset="0"/>
                <a:ea typeface="Calibri" panose="020F0502020204030204" pitchFamily="34" charset="0"/>
                <a:cs typeface="Times New Roman" panose="02020603050405020304" pitchFamily="18" charset="0"/>
              </a:rPr>
            </a:br>
            <a:endParaRPr lang="es-E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8490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62149" y="1410788"/>
            <a:ext cx="10607040" cy="5238205"/>
          </a:xfrm>
        </p:spPr>
        <p:txBody>
          <a:bodyPr>
            <a:normAutofit fontScale="92500"/>
          </a:bodyPr>
          <a:lstStyle/>
          <a:p>
            <a:pPr marL="0" indent="0" algn="just">
              <a:buNone/>
            </a:pPr>
            <a:r>
              <a:rPr lang="es-ES" dirty="0"/>
              <a:t>El envejecimiento de la población, las altas expectativas para una mejor calidad de vida y el estilo de vida cambiante de la sociedad moderna requieren una atención sanitaria mejorada, más eficiente y asequible. </a:t>
            </a:r>
            <a:endParaRPr lang="es-ES" dirty="0" smtClean="0"/>
          </a:p>
          <a:p>
            <a:pPr marL="0" indent="0" algn="just">
              <a:buNone/>
            </a:pPr>
            <a:r>
              <a:rPr lang="es-ES" dirty="0" smtClean="0"/>
              <a:t>Esto </a:t>
            </a:r>
            <a:r>
              <a:rPr lang="es-ES" dirty="0"/>
              <a:t>plantea nuevos problemas desafiantes con respecto al número creciente de implantes requeridos, nuevas enfermedades a tratar (por ejemplo, Parkinson y Alzheimer) y problemas de escasez de órganos. Por otro lado, algunos dispositivos médicos idealmente deben sobrevivir sin experimentar ningún fallo para la vida de la patente.</a:t>
            </a:r>
            <a:br>
              <a:rPr lang="es-ES" dirty="0"/>
            </a:br>
            <a:r>
              <a:rPr lang="es-ES" dirty="0"/>
              <a:t>La pérdida o fracaso de un órgano o tejido es un problema frecuente y costoso en el cuidado de la salud. Hoy en día, los tratamientos incluyen el trasplante de órganos de un individuo a otro o la realización de reconstrucciones quirúrgicas mediante la transferencia de tejido de una ubicación en el cuerpo del paciente en el sitio enfermo. </a:t>
            </a:r>
            <a:endParaRPr lang="es-EC" dirty="0"/>
          </a:p>
        </p:txBody>
      </p:sp>
    </p:spTree>
    <p:extLst>
      <p:ext uri="{BB962C8B-B14F-4D97-AF65-F5344CB8AC3E}">
        <p14:creationId xmlns:p14="http://schemas.microsoft.com/office/powerpoint/2010/main" val="3974419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40367" t="43384" r="40536" b="13507"/>
          <a:stretch/>
        </p:blipFill>
        <p:spPr>
          <a:xfrm>
            <a:off x="2638697" y="1702684"/>
            <a:ext cx="7158446" cy="4815681"/>
          </a:xfrm>
          <a:prstGeom prst="rect">
            <a:avLst/>
          </a:prstGeom>
        </p:spPr>
      </p:pic>
      <p:sp>
        <p:nvSpPr>
          <p:cNvPr id="2" name="CuadroTexto 1"/>
          <p:cNvSpPr txBox="1"/>
          <p:nvPr/>
        </p:nvSpPr>
        <p:spPr>
          <a:xfrm>
            <a:off x="1763485" y="1071154"/>
            <a:ext cx="4402184" cy="523220"/>
          </a:xfrm>
          <a:prstGeom prst="rect">
            <a:avLst/>
          </a:prstGeom>
          <a:noFill/>
        </p:spPr>
        <p:txBody>
          <a:bodyPr wrap="square" rtlCol="0">
            <a:spAutoFit/>
          </a:bodyPr>
          <a:lstStyle/>
          <a:p>
            <a:r>
              <a:rPr lang="en-US" sz="2800" dirty="0" smtClean="0"/>
              <a:t>DIAGRAMA DEL PROCESO </a:t>
            </a:r>
            <a:endParaRPr lang="es-EC" sz="2800" dirty="0"/>
          </a:p>
        </p:txBody>
      </p:sp>
    </p:spTree>
    <p:extLst>
      <p:ext uri="{BB962C8B-B14F-4D97-AF65-F5344CB8AC3E}">
        <p14:creationId xmlns:p14="http://schemas.microsoft.com/office/powerpoint/2010/main" val="2574259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89159" y="1544091"/>
            <a:ext cx="9905999" cy="3541714"/>
          </a:xfrm>
        </p:spPr>
        <p:txBody>
          <a:bodyPr>
            <a:normAutofit fontScale="85000" lnSpcReduction="20000"/>
          </a:bodyPr>
          <a:lstStyle/>
          <a:p>
            <a:pPr algn="just"/>
            <a:r>
              <a:rPr lang="es-ES" dirty="0"/>
              <a:t>Más de cincuenta millones de personas en todo el mundo tienen implantado algún tipo de prótesis y es un hecho bien conocido en nuestra sociedad la utilidad y necesidad de todo tipo de implantes </a:t>
            </a:r>
            <a:endParaRPr lang="es-ES" dirty="0" smtClean="0"/>
          </a:p>
          <a:p>
            <a:pPr algn="just"/>
            <a:r>
              <a:rPr lang="es-ES" dirty="0"/>
              <a:t>Los dispositivos construidos con biomateriales están cobrando creciente importancia y su número aumenta continuamente </a:t>
            </a:r>
            <a:endParaRPr lang="es-ES" dirty="0" smtClean="0"/>
          </a:p>
          <a:p>
            <a:pPr algn="just"/>
            <a:r>
              <a:rPr lang="es-ES" dirty="0"/>
              <a:t>En la actualidad, el mundo de los biomateriales </a:t>
            </a:r>
            <a:r>
              <a:rPr lang="es-ES" dirty="0" smtClean="0"/>
              <a:t> </a:t>
            </a:r>
            <a:r>
              <a:rPr lang="es-ES" dirty="0"/>
              <a:t>formula tres importantes cuestiones: </a:t>
            </a:r>
          </a:p>
          <a:p>
            <a:pPr algn="just"/>
            <a:r>
              <a:rPr lang="es-ES" b="1" dirty="0"/>
              <a:t>¿Qué calidad de vida proporcionarán? </a:t>
            </a:r>
            <a:endParaRPr lang="es-ES" dirty="0"/>
          </a:p>
          <a:p>
            <a:pPr algn="just"/>
            <a:r>
              <a:rPr lang="es-EC" b="1" dirty="0"/>
              <a:t>¿Cuánto durarán? </a:t>
            </a:r>
            <a:endParaRPr lang="es-EC" dirty="0"/>
          </a:p>
          <a:p>
            <a:pPr algn="just"/>
            <a:r>
              <a:rPr lang="es-EC" b="1" dirty="0"/>
              <a:t>¿Cuál es su precio? </a:t>
            </a:r>
            <a:endParaRPr lang="es-EC" dirty="0"/>
          </a:p>
        </p:txBody>
      </p:sp>
      <p:pic>
        <p:nvPicPr>
          <p:cNvPr id="5" name="Picture 2" descr="bionicarm.jpg image by ciberk"/>
          <p:cNvPicPr>
            <a:picLocks noChangeAspect="1" noChangeArrowheads="1"/>
          </p:cNvPicPr>
          <p:nvPr/>
        </p:nvPicPr>
        <p:blipFill>
          <a:blip r:embed="rId2" cstate="print"/>
          <a:srcRect/>
          <a:stretch>
            <a:fillRect/>
          </a:stretch>
        </p:blipFill>
        <p:spPr bwMode="auto">
          <a:xfrm>
            <a:off x="4631092" y="4249783"/>
            <a:ext cx="3062931" cy="22494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34576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5211" y="1252355"/>
            <a:ext cx="10956891" cy="3541714"/>
          </a:xfrm>
        </p:spPr>
        <p:txBody>
          <a:bodyPr>
            <a:normAutofit/>
          </a:bodyPr>
          <a:lstStyle/>
          <a:p>
            <a:pPr algn="just" fontAlgn="base"/>
            <a:r>
              <a:rPr lang="es-ES" b="1" dirty="0"/>
              <a:t>Enfermedades periodontales</a:t>
            </a:r>
          </a:p>
          <a:p>
            <a:pPr algn="just" fontAlgn="base"/>
            <a:r>
              <a:rPr lang="es-ES" dirty="0"/>
              <a:t>Las enfermedades periodontales graves, que pueden desembocar en la pérdida de dientes, afectan a un 15%-20% de los adultos de edad media (35-44 años</a:t>
            </a:r>
            <a:r>
              <a:rPr lang="es-ES" dirty="0" smtClean="0"/>
              <a:t>)</a:t>
            </a:r>
          </a:p>
          <a:p>
            <a:pPr algn="just" fontAlgn="base"/>
            <a:r>
              <a:rPr lang="es-ES" b="1" dirty="0"/>
              <a:t>Labio leporino y paladar hendido</a:t>
            </a:r>
          </a:p>
          <a:p>
            <a:pPr algn="just" fontAlgn="base"/>
            <a:r>
              <a:rPr lang="es-ES" dirty="0"/>
              <a:t>Aproximadamente uno de cada 500 a 700 recién nacidos presentan defectos congénitos, tales como labio leporino o paladar hendido</a:t>
            </a:r>
          </a:p>
          <a:p>
            <a:pPr fontAlgn="base"/>
            <a:endParaRPr lang="es-ES" dirty="0"/>
          </a:p>
          <a:p>
            <a:endParaRPr lang="es-ES" dirty="0"/>
          </a:p>
        </p:txBody>
      </p:sp>
      <p:sp>
        <p:nvSpPr>
          <p:cNvPr id="2" name="AutoShape 2" descr="Resultado de imagen para enfermedades periodonta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28" name="Picture 4" descr="Resultado de imagen para enfermedades periodont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390" y="4542290"/>
            <a:ext cx="4127862" cy="23157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labio leporino y paladar hendi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1336" y="4437787"/>
            <a:ext cx="3063910" cy="231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460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2624" y="1056692"/>
            <a:ext cx="9905998" cy="1478570"/>
          </a:xfrm>
        </p:spPr>
        <p:txBody>
          <a:bodyPr/>
          <a:lstStyle/>
          <a:p>
            <a:r>
              <a:rPr lang="es-ES" dirty="0"/>
              <a:t>Últimos avances tecnológicos y </a:t>
            </a:r>
            <a:r>
              <a:rPr lang="es-ES" dirty="0" smtClean="0"/>
              <a:t>estéticos:</a:t>
            </a:r>
            <a:endParaRPr lang="es-ES" dirty="0"/>
          </a:p>
        </p:txBody>
      </p:sp>
      <p:sp>
        <p:nvSpPr>
          <p:cNvPr id="3" name="Marcador de contenido 2"/>
          <p:cNvSpPr>
            <a:spLocks noGrp="1"/>
          </p:cNvSpPr>
          <p:nvPr>
            <p:ph idx="1"/>
          </p:nvPr>
        </p:nvSpPr>
        <p:spPr>
          <a:xfrm>
            <a:off x="1141412" y="2535262"/>
            <a:ext cx="9905999" cy="3541714"/>
          </a:xfrm>
        </p:spPr>
        <p:txBody>
          <a:bodyPr>
            <a:normAutofit/>
          </a:bodyPr>
          <a:lstStyle/>
          <a:p>
            <a:r>
              <a:rPr lang="es-ES" dirty="0" smtClean="0"/>
              <a:t>1</a:t>
            </a:r>
            <a:r>
              <a:rPr lang="es-ES" dirty="0"/>
              <a:t>. Las articulaciones artificiales de cadera </a:t>
            </a:r>
            <a:endParaRPr lang="es-ES" dirty="0" smtClean="0"/>
          </a:p>
          <a:p>
            <a:r>
              <a:rPr lang="es-ES" dirty="0" smtClean="0"/>
              <a:t>2</a:t>
            </a:r>
            <a:r>
              <a:rPr lang="es-ES" dirty="0"/>
              <a:t>. Biomateriales para implantes </a:t>
            </a:r>
            <a:endParaRPr lang="es-ES" dirty="0" smtClean="0"/>
          </a:p>
          <a:p>
            <a:r>
              <a:rPr lang="es-ES" dirty="0" smtClean="0"/>
              <a:t>3</a:t>
            </a:r>
            <a:r>
              <a:rPr lang="es-ES" dirty="0"/>
              <a:t>. Lentes </a:t>
            </a:r>
            <a:r>
              <a:rPr lang="es-ES" dirty="0" smtClean="0"/>
              <a:t>intraoculares (silicona o acrílico) </a:t>
            </a:r>
          </a:p>
          <a:p>
            <a:r>
              <a:rPr lang="es-ES" dirty="0" smtClean="0"/>
              <a:t>4</a:t>
            </a:r>
            <a:r>
              <a:rPr lang="es-ES" dirty="0"/>
              <a:t>. Injertos vasculares y prótesis </a:t>
            </a:r>
            <a:endParaRPr lang="es-ES" dirty="0" smtClean="0"/>
          </a:p>
          <a:p>
            <a:r>
              <a:rPr lang="es-ES" dirty="0"/>
              <a:t>5</a:t>
            </a:r>
            <a:r>
              <a:rPr lang="es-ES" dirty="0" smtClean="0"/>
              <a:t>. </a:t>
            </a:r>
            <a:r>
              <a:rPr lang="es-ES" dirty="0"/>
              <a:t>Los andamios de polímeros sintéticos </a:t>
            </a:r>
            <a:endParaRPr lang="es-ES" dirty="0" smtClean="0"/>
          </a:p>
          <a:p>
            <a:r>
              <a:rPr lang="es-ES" dirty="0"/>
              <a:t>6</a:t>
            </a:r>
            <a:r>
              <a:rPr lang="es-ES" dirty="0" smtClean="0"/>
              <a:t>. </a:t>
            </a:r>
            <a:r>
              <a:rPr lang="es-ES" dirty="0"/>
              <a:t>Soportes para la ingeniería de tejidos </a:t>
            </a:r>
          </a:p>
        </p:txBody>
      </p:sp>
      <p:pic>
        <p:nvPicPr>
          <p:cNvPr id="4" name="Picture 3"/>
          <p:cNvPicPr>
            <a:picLocks noChangeAspect="1" noChangeArrowheads="1"/>
          </p:cNvPicPr>
          <p:nvPr/>
        </p:nvPicPr>
        <p:blipFill>
          <a:blip r:embed="rId2" cstate="print"/>
          <a:srcRect/>
          <a:stretch>
            <a:fillRect/>
          </a:stretch>
        </p:blipFill>
        <p:spPr bwMode="auto">
          <a:xfrm>
            <a:off x="6525943" y="2860765"/>
            <a:ext cx="5570263" cy="29913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26880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389" y="1247220"/>
            <a:ext cx="6940545" cy="5610780"/>
          </a:xfrm>
          <a:prstGeom prst="rect">
            <a:avLst/>
          </a:prstGeom>
        </p:spPr>
      </p:pic>
    </p:spTree>
    <p:extLst>
      <p:ext uri="{BB962C8B-B14F-4D97-AF65-F5344CB8AC3E}">
        <p14:creationId xmlns:p14="http://schemas.microsoft.com/office/powerpoint/2010/main" val="29641213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TM04033919[[fn=Circuito]]</Template>
  <TotalTime>695</TotalTime>
  <Words>1058</Words>
  <Application>Microsoft Office PowerPoint</Application>
  <PresentationFormat>Panorámica</PresentationFormat>
  <Paragraphs>203</Paragraphs>
  <Slides>27</Slides>
  <Notes>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27</vt:i4>
      </vt:variant>
    </vt:vector>
  </HeadingPairs>
  <TitlesOfParts>
    <vt:vector size="37" baseType="lpstr">
      <vt:lpstr>Arial</vt:lpstr>
      <vt:lpstr>Arial</vt:lpstr>
      <vt:lpstr>Arial Black</vt:lpstr>
      <vt:lpstr>Bodoni MT Black</vt:lpstr>
      <vt:lpstr>Calibri</vt:lpstr>
      <vt:lpstr>Century Gothic</vt:lpstr>
      <vt:lpstr>Times New Roman</vt:lpstr>
      <vt:lpstr>Trebuchet MS</vt:lpstr>
      <vt:lpstr>Tw Cen MT</vt:lpstr>
      <vt:lpstr>Circuito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Últimos avances tecnológicos y estéticos:</vt:lpstr>
      <vt:lpstr>Presentación de PowerPoint</vt:lpstr>
      <vt:lpstr>Presentación de PowerPoint</vt:lpstr>
      <vt:lpstr>DESARROLLO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 morfologia  </vt:lpstr>
      <vt:lpstr>CONCLUSIONEs </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Patricio Quezada</dc:creator>
  <cp:lastModifiedBy>Usuario de Windows</cp:lastModifiedBy>
  <cp:revision>58</cp:revision>
  <dcterms:created xsi:type="dcterms:W3CDTF">2017-10-05T01:37:51Z</dcterms:created>
  <dcterms:modified xsi:type="dcterms:W3CDTF">2017-10-23T04:07:21Z</dcterms:modified>
</cp:coreProperties>
</file>