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1.xml" ContentType="application/vnd.openxmlformats-officedocument.drawingml.chart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16">
  <p:sldMasterIdLst>
    <p:sldMasterId id="2147483661" r:id="rId1"/>
  </p:sldMasterIdLst>
  <p:notesMasterIdLst>
    <p:notesMasterId r:id="rId39"/>
  </p:notesMasterIdLst>
  <p:sldIdLst>
    <p:sldId id="257" r:id="rId2"/>
    <p:sldId id="262" r:id="rId3"/>
    <p:sldId id="264" r:id="rId4"/>
    <p:sldId id="265" r:id="rId5"/>
    <p:sldId id="308" r:id="rId6"/>
    <p:sldId id="267" r:id="rId7"/>
    <p:sldId id="268" r:id="rId8"/>
    <p:sldId id="269" r:id="rId9"/>
    <p:sldId id="271" r:id="rId10"/>
    <p:sldId id="297" r:id="rId11"/>
    <p:sldId id="277" r:id="rId12"/>
    <p:sldId id="272" r:id="rId13"/>
    <p:sldId id="290" r:id="rId14"/>
    <p:sldId id="278" r:id="rId15"/>
    <p:sldId id="288" r:id="rId16"/>
    <p:sldId id="289" r:id="rId17"/>
    <p:sldId id="310" r:id="rId18"/>
    <p:sldId id="296" r:id="rId19"/>
    <p:sldId id="293" r:id="rId20"/>
    <p:sldId id="294" r:id="rId21"/>
    <p:sldId id="279" r:id="rId22"/>
    <p:sldId id="298" r:id="rId23"/>
    <p:sldId id="300" r:id="rId24"/>
    <p:sldId id="302" r:id="rId25"/>
    <p:sldId id="301" r:id="rId26"/>
    <p:sldId id="303" r:id="rId27"/>
    <p:sldId id="304" r:id="rId28"/>
    <p:sldId id="305" r:id="rId29"/>
    <p:sldId id="280" r:id="rId30"/>
    <p:sldId id="284" r:id="rId31"/>
    <p:sldId id="285" r:id="rId32"/>
    <p:sldId id="307" r:id="rId33"/>
    <p:sldId id="281" r:id="rId34"/>
    <p:sldId id="286" r:id="rId35"/>
    <p:sldId id="306" r:id="rId36"/>
    <p:sldId id="260" r:id="rId37"/>
    <p:sldId id="312" r:id="rId38"/>
  </p:sldIdLst>
  <p:sldSz cx="14041438" cy="7561263"/>
  <p:notesSz cx="6858000" cy="9144000"/>
  <p:defaultTextStyle>
    <a:defPPr>
      <a:defRPr lang="es-ES_tradnl"/>
    </a:defPPr>
    <a:lvl1pPr marL="0" algn="l" defTabSz="101824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9122" algn="l" defTabSz="101824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8245" algn="l" defTabSz="101824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7367" algn="l" defTabSz="101824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6491" algn="l" defTabSz="101824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5612" algn="l" defTabSz="101824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4735" algn="l" defTabSz="101824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63857" algn="l" defTabSz="101824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72979" algn="l" defTabSz="101824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3939"/>
    <a:srgbClr val="FA5544"/>
    <a:srgbClr val="77CB7F"/>
    <a:srgbClr val="7BBF86"/>
    <a:srgbClr val="FF9933"/>
    <a:srgbClr val="B63F0A"/>
    <a:srgbClr val="C96F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D083AE6-46FA-4A59-8FB0-9F97EB10719F}" styleName="Estilo claro 3 - Acento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788" autoAdjust="0"/>
    <p:restoredTop sz="89858" autoAdjust="0"/>
  </p:normalViewPr>
  <p:slideViewPr>
    <p:cSldViewPr snapToGrid="0" snapToObjects="1">
      <p:cViewPr>
        <p:scale>
          <a:sx n="51" d="100"/>
          <a:sy n="51" d="100"/>
        </p:scale>
        <p:origin x="-834" y="-474"/>
      </p:cViewPr>
      <p:guideLst>
        <p:guide orient="horz" pos="2382"/>
        <p:guide pos="442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title>
      <c:layout>
        <c:manualLayout>
          <c:xMode val="edge"/>
          <c:yMode val="edge"/>
          <c:x val="0.25545796189746184"/>
          <c:y val="2.2366636727074198E-2"/>
        </c:manualLayout>
      </c:layout>
      <c:overlay val="0"/>
    </c:title>
    <c:autoTitleDeleted val="0"/>
    <c:view3D>
      <c:rotX val="30"/>
      <c:rotY val="20"/>
      <c:rAngAx val="0"/>
      <c:perspective val="5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BANDAS</c:v>
                </c:pt>
              </c:strCache>
            </c:strRef>
          </c:tx>
          <c:dLbls>
            <c:dLbl>
              <c:idx val="0"/>
              <c:spPr/>
              <c:txPr>
                <a:bodyPr/>
                <a:lstStyle/>
                <a:p>
                  <a:pPr>
                    <a:defRPr b="1"/>
                  </a:pPr>
                  <a:endParaRPr lang="es-EC"/>
                </a:p>
              </c:txPr>
              <c:showLegendKey val="1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0.26404545876777308"/>
                  <c:y val="-7.8848558496680224E-2"/>
                </c:manualLayout>
              </c:layout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en-US" sz="2000" b="1" dirty="0">
                        <a:solidFill>
                          <a:schemeClr val="bg1"/>
                        </a:solidFill>
                      </a:rPr>
                      <a:t>
75%</a:t>
                    </a:r>
                  </a:p>
                </c:rich>
              </c:tx>
              <c:spPr/>
              <c:showLegendKey val="1"/>
              <c:showVal val="0"/>
              <c:showCatName val="0"/>
              <c:showSerName val="0"/>
              <c:showPercent val="1"/>
              <c:showBubbleSize val="0"/>
            </c:dLbl>
            <c:showLegendKey val="1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Hoja1!$A$2:$A$3</c:f>
              <c:strCache>
                <c:ptCount val="2"/>
                <c:pt idx="0">
                  <c:v>Polimorficas</c:v>
                </c:pt>
                <c:pt idx="1">
                  <c:v>Monomorficas</c:v>
                </c:pt>
              </c:strCache>
            </c:strRef>
          </c:cat>
          <c:val>
            <c:numRef>
              <c:f>Hoja1!$B$2:$B$3</c:f>
              <c:numCache>
                <c:formatCode>0.00%</c:formatCode>
                <c:ptCount val="2"/>
                <c:pt idx="0">
                  <c:v>0.2545</c:v>
                </c:pt>
                <c:pt idx="1">
                  <c:v>0.74550000000000005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25362628655584135"/>
          <c:y val="0.79644980130551279"/>
          <c:w val="0.26784660803255"/>
          <c:h val="0.1593833011379158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s-EC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288F0C-7950-4A84-ABCE-9D1AA89A9446}" type="doc">
      <dgm:prSet loTypeId="urn:microsoft.com/office/officeart/2005/8/layout/list1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B4D82762-437A-4113-A487-F9AB417014E0}">
      <dgm:prSet phldrT="[Texto]" custT="1"/>
      <dgm:spPr>
        <a:ln w="12700">
          <a:solidFill>
            <a:schemeClr val="dk1">
              <a:shade val="80000"/>
              <a:hueOff val="0"/>
              <a:satOff val="0"/>
              <a:lumOff val="0"/>
            </a:schemeClr>
          </a:solidFill>
        </a:ln>
      </dgm:spPr>
      <dgm:t>
        <a:bodyPr/>
        <a:lstStyle/>
        <a:p>
          <a:r>
            <a:rPr lang="es-EC" sz="1800" b="0" dirty="0" smtClean="0">
              <a:latin typeface="Arial" panose="020B0604020202020204" pitchFamily="34" charset="0"/>
              <a:cs typeface="Arial" panose="020B0604020202020204" pitchFamily="34" charset="0"/>
            </a:rPr>
            <a:t>1. Introducción</a:t>
          </a:r>
          <a:endParaRPr lang="es-EC" sz="18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39C50D9-3D0C-48CF-BC1B-489A5D708E2D}" type="parTrans" cxnId="{FC951451-4AAF-41FA-B08C-0C31E081F093}">
      <dgm:prSet/>
      <dgm:spPr/>
      <dgm:t>
        <a:bodyPr/>
        <a:lstStyle/>
        <a:p>
          <a:endParaRPr lang="es-EC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575E64E-63D4-4D0E-B03F-E60A9AAF5081}" type="sibTrans" cxnId="{FC951451-4AAF-41FA-B08C-0C31E081F093}">
      <dgm:prSet/>
      <dgm:spPr/>
      <dgm:t>
        <a:bodyPr/>
        <a:lstStyle/>
        <a:p>
          <a:endParaRPr lang="es-EC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3064A32-E7BA-4CCA-BA29-ED655B9EA25B}">
      <dgm:prSet phldrT="[Texto]" custT="1"/>
      <dgm:spPr>
        <a:ln w="12700"/>
      </dgm:spPr>
      <dgm:t>
        <a:bodyPr/>
        <a:lstStyle/>
        <a:p>
          <a:r>
            <a:rPr lang="es-EC" sz="1800" b="0" dirty="0" smtClean="0">
              <a:latin typeface="Arial" panose="020B0604020202020204" pitchFamily="34" charset="0"/>
              <a:cs typeface="Arial" panose="020B0604020202020204" pitchFamily="34" charset="0"/>
            </a:rPr>
            <a:t>2. Objetivos</a:t>
          </a:r>
          <a:endParaRPr lang="es-EC" sz="18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D44C04-873C-4A11-8CBE-A61733B0D615}" type="parTrans" cxnId="{CA76140E-B90F-4A4D-8973-298075B4E261}">
      <dgm:prSet/>
      <dgm:spPr/>
      <dgm:t>
        <a:bodyPr/>
        <a:lstStyle/>
        <a:p>
          <a:endParaRPr lang="es-EC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0F2E489-C7E8-4F2E-A6E1-C81B3F7E8E4E}" type="sibTrans" cxnId="{CA76140E-B90F-4A4D-8973-298075B4E261}">
      <dgm:prSet/>
      <dgm:spPr/>
      <dgm:t>
        <a:bodyPr/>
        <a:lstStyle/>
        <a:p>
          <a:endParaRPr lang="es-EC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3D13DC0-C15D-48A0-A80A-283A0BB5995D}">
      <dgm:prSet phldrT="[Texto]" custT="1"/>
      <dgm:spPr>
        <a:ln w="12700"/>
      </dgm:spPr>
      <dgm:t>
        <a:bodyPr/>
        <a:lstStyle/>
        <a:p>
          <a:r>
            <a:rPr lang="es-EC" sz="1800" b="0" dirty="0" smtClean="0">
              <a:latin typeface="Arial" panose="020B0604020202020204" pitchFamily="34" charset="0"/>
              <a:cs typeface="Arial" panose="020B0604020202020204" pitchFamily="34" charset="0"/>
            </a:rPr>
            <a:t>3. Materiales y métodos</a:t>
          </a:r>
          <a:endParaRPr lang="es-EC" sz="18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F710873-23EF-4CC5-9374-3985AF507057}" type="parTrans" cxnId="{71D012A0-3BD6-48F0-9FD0-DA7553D26955}">
      <dgm:prSet/>
      <dgm:spPr/>
      <dgm:t>
        <a:bodyPr/>
        <a:lstStyle/>
        <a:p>
          <a:endParaRPr lang="es-EC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F017403-F13B-4BCE-A4DF-0AAEF911E899}" type="sibTrans" cxnId="{71D012A0-3BD6-48F0-9FD0-DA7553D26955}">
      <dgm:prSet/>
      <dgm:spPr/>
      <dgm:t>
        <a:bodyPr/>
        <a:lstStyle/>
        <a:p>
          <a:endParaRPr lang="es-EC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3A7AD79-76A0-4583-98A4-4E950158718E}">
      <dgm:prSet phldrT="[Texto]" custT="1"/>
      <dgm:spPr>
        <a:ln w="12700"/>
      </dgm:spPr>
      <dgm:t>
        <a:bodyPr/>
        <a:lstStyle/>
        <a:p>
          <a:r>
            <a:rPr lang="es-EC" sz="1800" b="0" dirty="0" smtClean="0">
              <a:latin typeface="Arial" panose="020B0604020202020204" pitchFamily="34" charset="0"/>
              <a:cs typeface="Arial" panose="020B0604020202020204" pitchFamily="34" charset="0"/>
            </a:rPr>
            <a:t>4. Resultados y discusión</a:t>
          </a:r>
        </a:p>
      </dgm:t>
    </dgm:pt>
    <dgm:pt modelId="{A5C9F23E-D9B3-4262-956C-A8C97A8F3601}" type="parTrans" cxnId="{4E4AD323-0AAC-457B-8464-DB7724CC7ECC}">
      <dgm:prSet/>
      <dgm:spPr/>
      <dgm:t>
        <a:bodyPr/>
        <a:lstStyle/>
        <a:p>
          <a:endParaRPr lang="es-EC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41DBA42-D16B-4515-8193-F3A0ED0C0C4A}" type="sibTrans" cxnId="{4E4AD323-0AAC-457B-8464-DB7724CC7ECC}">
      <dgm:prSet/>
      <dgm:spPr/>
      <dgm:t>
        <a:bodyPr/>
        <a:lstStyle/>
        <a:p>
          <a:endParaRPr lang="es-EC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25DF6BF-0E0A-4F4B-A52D-896DB591044E}">
      <dgm:prSet phldrT="[Texto]" custT="1"/>
      <dgm:spPr>
        <a:ln w="12700"/>
      </dgm:spPr>
      <dgm:t>
        <a:bodyPr/>
        <a:lstStyle/>
        <a:p>
          <a:r>
            <a:rPr lang="es-EC" sz="1800" b="0" dirty="0" smtClean="0">
              <a:latin typeface="Arial" panose="020B0604020202020204" pitchFamily="34" charset="0"/>
              <a:cs typeface="Arial" panose="020B0604020202020204" pitchFamily="34" charset="0"/>
            </a:rPr>
            <a:t>5. Conclusiones</a:t>
          </a:r>
        </a:p>
      </dgm:t>
    </dgm:pt>
    <dgm:pt modelId="{45D97352-C1F0-4D7D-AF5E-DF3A5C8BB071}" type="parTrans" cxnId="{B4DFF1C3-3475-497E-9D52-A7B9E8EFAA54}">
      <dgm:prSet/>
      <dgm:spPr/>
      <dgm:t>
        <a:bodyPr/>
        <a:lstStyle/>
        <a:p>
          <a:endParaRPr lang="es-EC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3474F9E-1905-47A2-99E7-75D07F2ED7B7}" type="sibTrans" cxnId="{B4DFF1C3-3475-497E-9D52-A7B9E8EFAA54}">
      <dgm:prSet/>
      <dgm:spPr/>
      <dgm:t>
        <a:bodyPr/>
        <a:lstStyle/>
        <a:p>
          <a:endParaRPr lang="es-EC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21DE4B-E862-4359-8B50-EFA991BFFAD1}">
      <dgm:prSet phldrT="[Texto]" custT="1"/>
      <dgm:spPr>
        <a:ln w="12700"/>
      </dgm:spPr>
      <dgm:t>
        <a:bodyPr/>
        <a:lstStyle/>
        <a:p>
          <a:r>
            <a:rPr lang="es-EC" sz="1800" b="0" dirty="0" smtClean="0">
              <a:latin typeface="Arial" panose="020B0604020202020204" pitchFamily="34" charset="0"/>
              <a:cs typeface="Arial" panose="020B0604020202020204" pitchFamily="34" charset="0"/>
            </a:rPr>
            <a:t>6. Recomendaciones</a:t>
          </a:r>
        </a:p>
      </dgm:t>
    </dgm:pt>
    <dgm:pt modelId="{64D552CE-2905-439A-8CD6-D4DB6CD380D5}" type="parTrans" cxnId="{F126349C-0EDC-4596-B836-1A0C79AB39C9}">
      <dgm:prSet/>
      <dgm:spPr/>
      <dgm:t>
        <a:bodyPr/>
        <a:lstStyle/>
        <a:p>
          <a:endParaRPr lang="es-EC"/>
        </a:p>
      </dgm:t>
    </dgm:pt>
    <dgm:pt modelId="{D519059E-3A37-406A-9E54-66F6EEC6A344}" type="sibTrans" cxnId="{F126349C-0EDC-4596-B836-1A0C79AB39C9}">
      <dgm:prSet/>
      <dgm:spPr/>
      <dgm:t>
        <a:bodyPr/>
        <a:lstStyle/>
        <a:p>
          <a:endParaRPr lang="es-EC"/>
        </a:p>
      </dgm:t>
    </dgm:pt>
    <dgm:pt modelId="{51EB1E27-B5A1-4D29-8C7B-7B4A5DA4B310}" type="pres">
      <dgm:prSet presAssocID="{58288F0C-7950-4A84-ABCE-9D1AA89A944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7A200DB-549B-4FF7-BE28-36DAB8706954}" type="pres">
      <dgm:prSet presAssocID="{B4D82762-437A-4113-A487-F9AB417014E0}" presName="parentLin" presStyleCnt="0"/>
      <dgm:spPr/>
      <dgm:t>
        <a:bodyPr/>
        <a:lstStyle/>
        <a:p>
          <a:endParaRPr lang="es-EC"/>
        </a:p>
      </dgm:t>
    </dgm:pt>
    <dgm:pt modelId="{56C16EED-2FD6-48E5-8211-10A739E88534}" type="pres">
      <dgm:prSet presAssocID="{B4D82762-437A-4113-A487-F9AB417014E0}" presName="parentLeftMargin" presStyleLbl="node1" presStyleIdx="0" presStyleCnt="6"/>
      <dgm:spPr/>
      <dgm:t>
        <a:bodyPr/>
        <a:lstStyle/>
        <a:p>
          <a:endParaRPr lang="es-EC"/>
        </a:p>
      </dgm:t>
    </dgm:pt>
    <dgm:pt modelId="{F5B9416B-0B01-4A98-905D-DFD8D1DBA77D}" type="pres">
      <dgm:prSet presAssocID="{B4D82762-437A-4113-A487-F9AB417014E0}" presName="parentText" presStyleLbl="node1" presStyleIdx="0" presStyleCnt="6" custLinFactNeighborX="-8046" custLinFactNeighborY="-13161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CAA6423-B1D9-43F1-98D3-02F0754907BD}" type="pres">
      <dgm:prSet presAssocID="{B4D82762-437A-4113-A487-F9AB417014E0}" presName="negativeSpace" presStyleCnt="0"/>
      <dgm:spPr/>
      <dgm:t>
        <a:bodyPr/>
        <a:lstStyle/>
        <a:p>
          <a:endParaRPr lang="es-EC"/>
        </a:p>
      </dgm:t>
    </dgm:pt>
    <dgm:pt modelId="{4287929A-016C-4419-9FFB-EE9937898690}" type="pres">
      <dgm:prSet presAssocID="{B4D82762-437A-4113-A487-F9AB417014E0}" presName="childText" presStyleLbl="conFgAcc1" presStyleIdx="0" presStyleCnt="6">
        <dgm:presLayoutVars>
          <dgm:bulletEnabled val="1"/>
        </dgm:presLayoutVars>
      </dgm:prSet>
      <dgm:spPr>
        <a:prstGeom prst="roundRect">
          <a:avLst/>
        </a:prstGeom>
        <a:solidFill>
          <a:srgbClr val="3B7812">
            <a:alpha val="50980"/>
          </a:srgbClr>
        </a:solidFill>
        <a:ln w="19050">
          <a:solidFill>
            <a:schemeClr val="dk1">
              <a:hueOff val="0"/>
              <a:satOff val="0"/>
              <a:lumOff val="0"/>
              <a:alpha val="50000"/>
            </a:schemeClr>
          </a:solidFill>
        </a:ln>
      </dgm:spPr>
      <dgm:t>
        <a:bodyPr/>
        <a:lstStyle/>
        <a:p>
          <a:endParaRPr lang="es-EC"/>
        </a:p>
      </dgm:t>
    </dgm:pt>
    <dgm:pt modelId="{ED3CD474-A7C2-4225-B6D7-DA72CA6C8BC4}" type="pres">
      <dgm:prSet presAssocID="{B575E64E-63D4-4D0E-B03F-E60A9AAF5081}" presName="spaceBetweenRectangles" presStyleCnt="0"/>
      <dgm:spPr/>
      <dgm:t>
        <a:bodyPr/>
        <a:lstStyle/>
        <a:p>
          <a:endParaRPr lang="es-EC"/>
        </a:p>
      </dgm:t>
    </dgm:pt>
    <dgm:pt modelId="{AE1B534F-23C1-4EDB-A8C3-F2394B6EAC33}" type="pres">
      <dgm:prSet presAssocID="{13064A32-E7BA-4CCA-BA29-ED655B9EA25B}" presName="parentLin" presStyleCnt="0"/>
      <dgm:spPr/>
      <dgm:t>
        <a:bodyPr/>
        <a:lstStyle/>
        <a:p>
          <a:endParaRPr lang="es-EC"/>
        </a:p>
      </dgm:t>
    </dgm:pt>
    <dgm:pt modelId="{2FECA041-0561-496B-9502-52D1D569B970}" type="pres">
      <dgm:prSet presAssocID="{13064A32-E7BA-4CCA-BA29-ED655B9EA25B}" presName="parentLeftMargin" presStyleLbl="node1" presStyleIdx="0" presStyleCnt="6"/>
      <dgm:spPr/>
      <dgm:t>
        <a:bodyPr/>
        <a:lstStyle/>
        <a:p>
          <a:endParaRPr lang="es-EC"/>
        </a:p>
      </dgm:t>
    </dgm:pt>
    <dgm:pt modelId="{FCC3F529-CEC9-4347-9B63-19C5C71C758D}" type="pres">
      <dgm:prSet presAssocID="{13064A32-E7BA-4CCA-BA29-ED655B9EA25B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3FCFB24-D5C7-43D2-AC2A-E286834750C0}" type="pres">
      <dgm:prSet presAssocID="{13064A32-E7BA-4CCA-BA29-ED655B9EA25B}" presName="negativeSpace" presStyleCnt="0"/>
      <dgm:spPr/>
      <dgm:t>
        <a:bodyPr/>
        <a:lstStyle/>
        <a:p>
          <a:endParaRPr lang="es-EC"/>
        </a:p>
      </dgm:t>
    </dgm:pt>
    <dgm:pt modelId="{56769473-9A4F-48AF-A856-1DDE19CB3110}" type="pres">
      <dgm:prSet presAssocID="{13064A32-E7BA-4CCA-BA29-ED655B9EA25B}" presName="childText" presStyleLbl="conFgAcc1" presStyleIdx="1" presStyleCnt="6">
        <dgm:presLayoutVars>
          <dgm:bulletEnabled val="1"/>
        </dgm:presLayoutVars>
      </dgm:prSet>
      <dgm:spPr>
        <a:prstGeom prst="roundRect">
          <a:avLst/>
        </a:prstGeom>
        <a:solidFill>
          <a:srgbClr val="3B7812">
            <a:alpha val="50980"/>
          </a:srgbClr>
        </a:solidFill>
        <a:ln w="19050">
          <a:solidFill>
            <a:schemeClr val="dk1">
              <a:hueOff val="0"/>
              <a:satOff val="0"/>
              <a:lumOff val="0"/>
              <a:alpha val="50000"/>
            </a:schemeClr>
          </a:solidFill>
        </a:ln>
      </dgm:spPr>
      <dgm:t>
        <a:bodyPr/>
        <a:lstStyle/>
        <a:p>
          <a:endParaRPr lang="es-EC"/>
        </a:p>
      </dgm:t>
    </dgm:pt>
    <dgm:pt modelId="{2EFE3164-A4D6-42C0-9ACA-F4E62769F5D1}" type="pres">
      <dgm:prSet presAssocID="{C0F2E489-C7E8-4F2E-A6E1-C81B3F7E8E4E}" presName="spaceBetweenRectangles" presStyleCnt="0"/>
      <dgm:spPr/>
      <dgm:t>
        <a:bodyPr/>
        <a:lstStyle/>
        <a:p>
          <a:endParaRPr lang="es-EC"/>
        </a:p>
      </dgm:t>
    </dgm:pt>
    <dgm:pt modelId="{18EC69EE-E9B2-4E04-AF8F-7552E2E1AD39}" type="pres">
      <dgm:prSet presAssocID="{23D13DC0-C15D-48A0-A80A-283A0BB5995D}" presName="parentLin" presStyleCnt="0"/>
      <dgm:spPr/>
      <dgm:t>
        <a:bodyPr/>
        <a:lstStyle/>
        <a:p>
          <a:endParaRPr lang="es-EC"/>
        </a:p>
      </dgm:t>
    </dgm:pt>
    <dgm:pt modelId="{3CA62579-F3F7-4761-8480-20B0F9FB2195}" type="pres">
      <dgm:prSet presAssocID="{23D13DC0-C15D-48A0-A80A-283A0BB5995D}" presName="parentLeftMargin" presStyleLbl="node1" presStyleIdx="1" presStyleCnt="6"/>
      <dgm:spPr/>
      <dgm:t>
        <a:bodyPr/>
        <a:lstStyle/>
        <a:p>
          <a:endParaRPr lang="es-EC"/>
        </a:p>
      </dgm:t>
    </dgm:pt>
    <dgm:pt modelId="{8C3546D4-BC63-4F47-80D7-FC06F043FED7}" type="pres">
      <dgm:prSet presAssocID="{23D13DC0-C15D-48A0-A80A-283A0BB5995D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F14243E-73BE-4A10-8337-619EDD0BEFE2}" type="pres">
      <dgm:prSet presAssocID="{23D13DC0-C15D-48A0-A80A-283A0BB5995D}" presName="negativeSpace" presStyleCnt="0"/>
      <dgm:spPr/>
      <dgm:t>
        <a:bodyPr/>
        <a:lstStyle/>
        <a:p>
          <a:endParaRPr lang="es-EC"/>
        </a:p>
      </dgm:t>
    </dgm:pt>
    <dgm:pt modelId="{E3D4B4A0-A861-4336-914C-64552CD47E79}" type="pres">
      <dgm:prSet presAssocID="{23D13DC0-C15D-48A0-A80A-283A0BB5995D}" presName="childText" presStyleLbl="conFgAcc1" presStyleIdx="2" presStyleCnt="6">
        <dgm:presLayoutVars>
          <dgm:bulletEnabled val="1"/>
        </dgm:presLayoutVars>
      </dgm:prSet>
      <dgm:spPr>
        <a:prstGeom prst="roundRect">
          <a:avLst/>
        </a:prstGeom>
        <a:solidFill>
          <a:srgbClr val="3B7812">
            <a:alpha val="51000"/>
          </a:srgbClr>
        </a:solidFill>
        <a:ln w="19050">
          <a:solidFill>
            <a:schemeClr val="dk1">
              <a:hueOff val="0"/>
              <a:satOff val="0"/>
              <a:lumOff val="0"/>
              <a:alpha val="50000"/>
            </a:schemeClr>
          </a:solidFill>
        </a:ln>
      </dgm:spPr>
      <dgm:t>
        <a:bodyPr/>
        <a:lstStyle/>
        <a:p>
          <a:endParaRPr lang="es-EC"/>
        </a:p>
      </dgm:t>
    </dgm:pt>
    <dgm:pt modelId="{B787DDF5-86E3-4E96-93DD-395CF8DC2DBF}" type="pres">
      <dgm:prSet presAssocID="{7F017403-F13B-4BCE-A4DF-0AAEF911E899}" presName="spaceBetweenRectangles" presStyleCnt="0"/>
      <dgm:spPr/>
      <dgm:t>
        <a:bodyPr/>
        <a:lstStyle/>
        <a:p>
          <a:endParaRPr lang="es-EC"/>
        </a:p>
      </dgm:t>
    </dgm:pt>
    <dgm:pt modelId="{F91AF1A0-9E92-4926-A816-35B826F81120}" type="pres">
      <dgm:prSet presAssocID="{A3A7AD79-76A0-4583-98A4-4E950158718E}" presName="parentLin" presStyleCnt="0"/>
      <dgm:spPr/>
      <dgm:t>
        <a:bodyPr/>
        <a:lstStyle/>
        <a:p>
          <a:endParaRPr lang="es-EC"/>
        </a:p>
      </dgm:t>
    </dgm:pt>
    <dgm:pt modelId="{AC581AC0-618D-407A-843E-44FE9DA708B4}" type="pres">
      <dgm:prSet presAssocID="{A3A7AD79-76A0-4583-98A4-4E950158718E}" presName="parentLeftMargin" presStyleLbl="node1" presStyleIdx="2" presStyleCnt="6"/>
      <dgm:spPr/>
      <dgm:t>
        <a:bodyPr/>
        <a:lstStyle/>
        <a:p>
          <a:endParaRPr lang="es-EC"/>
        </a:p>
      </dgm:t>
    </dgm:pt>
    <dgm:pt modelId="{2BDEEEBE-6E0A-440B-9580-DF35787DFA39}" type="pres">
      <dgm:prSet presAssocID="{A3A7AD79-76A0-4583-98A4-4E950158718E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9C6326E-90C3-412C-8DDD-BF0E46A76125}" type="pres">
      <dgm:prSet presAssocID="{A3A7AD79-76A0-4583-98A4-4E950158718E}" presName="negativeSpace" presStyleCnt="0"/>
      <dgm:spPr/>
      <dgm:t>
        <a:bodyPr/>
        <a:lstStyle/>
        <a:p>
          <a:endParaRPr lang="es-EC"/>
        </a:p>
      </dgm:t>
    </dgm:pt>
    <dgm:pt modelId="{74BC3732-A435-4A80-A45A-7C2A4E8E5DED}" type="pres">
      <dgm:prSet presAssocID="{A3A7AD79-76A0-4583-98A4-4E950158718E}" presName="childText" presStyleLbl="conFgAcc1" presStyleIdx="3" presStyleCnt="6">
        <dgm:presLayoutVars>
          <dgm:bulletEnabled val="1"/>
        </dgm:presLayoutVars>
      </dgm:prSet>
      <dgm:spPr>
        <a:prstGeom prst="roundRect">
          <a:avLst/>
        </a:prstGeom>
        <a:solidFill>
          <a:srgbClr val="3B7812">
            <a:alpha val="50980"/>
          </a:srgbClr>
        </a:solidFill>
        <a:ln w="19050">
          <a:solidFill>
            <a:scrgbClr r="0" g="0" b="0">
              <a:alpha val="50000"/>
            </a:scrgbClr>
          </a:solidFill>
        </a:ln>
      </dgm:spPr>
      <dgm:t>
        <a:bodyPr/>
        <a:lstStyle/>
        <a:p>
          <a:endParaRPr lang="es-EC"/>
        </a:p>
      </dgm:t>
    </dgm:pt>
    <dgm:pt modelId="{23F983F4-84FD-4BA7-8B7D-B7ECDA7034F9}" type="pres">
      <dgm:prSet presAssocID="{941DBA42-D16B-4515-8193-F3A0ED0C0C4A}" presName="spaceBetweenRectangles" presStyleCnt="0"/>
      <dgm:spPr/>
      <dgm:t>
        <a:bodyPr/>
        <a:lstStyle/>
        <a:p>
          <a:endParaRPr lang="es-EC"/>
        </a:p>
      </dgm:t>
    </dgm:pt>
    <dgm:pt modelId="{5E9BB04E-1A09-460A-A1F8-18128820D827}" type="pres">
      <dgm:prSet presAssocID="{F25DF6BF-0E0A-4F4B-A52D-896DB591044E}" presName="parentLin" presStyleCnt="0"/>
      <dgm:spPr/>
      <dgm:t>
        <a:bodyPr/>
        <a:lstStyle/>
        <a:p>
          <a:endParaRPr lang="es-EC"/>
        </a:p>
      </dgm:t>
    </dgm:pt>
    <dgm:pt modelId="{F5E0E6CF-2E59-4742-A825-B2A8E2BF8366}" type="pres">
      <dgm:prSet presAssocID="{F25DF6BF-0E0A-4F4B-A52D-896DB591044E}" presName="parentLeftMargin" presStyleLbl="node1" presStyleIdx="3" presStyleCnt="6"/>
      <dgm:spPr/>
      <dgm:t>
        <a:bodyPr/>
        <a:lstStyle/>
        <a:p>
          <a:endParaRPr lang="es-EC"/>
        </a:p>
      </dgm:t>
    </dgm:pt>
    <dgm:pt modelId="{F9B960DF-3182-44B0-BCCA-F05FCF4D0DD1}" type="pres">
      <dgm:prSet presAssocID="{F25DF6BF-0E0A-4F4B-A52D-896DB591044E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E81D4D0-1AF9-44DD-848C-CCC2BFB65264}" type="pres">
      <dgm:prSet presAssocID="{F25DF6BF-0E0A-4F4B-A52D-896DB591044E}" presName="negativeSpace" presStyleCnt="0"/>
      <dgm:spPr/>
      <dgm:t>
        <a:bodyPr/>
        <a:lstStyle/>
        <a:p>
          <a:endParaRPr lang="es-EC"/>
        </a:p>
      </dgm:t>
    </dgm:pt>
    <dgm:pt modelId="{18BC559E-03DD-42AB-9E18-FC8E70962A2B}" type="pres">
      <dgm:prSet presAssocID="{F25DF6BF-0E0A-4F4B-A52D-896DB591044E}" presName="childText" presStyleLbl="conFgAcc1" presStyleIdx="4" presStyleCnt="6">
        <dgm:presLayoutVars>
          <dgm:bulletEnabled val="1"/>
        </dgm:presLayoutVars>
      </dgm:prSet>
      <dgm:spPr>
        <a:prstGeom prst="roundRect">
          <a:avLst/>
        </a:prstGeom>
        <a:solidFill>
          <a:srgbClr val="3B7812">
            <a:alpha val="50980"/>
          </a:srgbClr>
        </a:solidFill>
        <a:ln w="19050">
          <a:solidFill>
            <a:scrgbClr r="0" g="0" b="0">
              <a:alpha val="47000"/>
            </a:scrgbClr>
          </a:solidFill>
        </a:ln>
      </dgm:spPr>
      <dgm:t>
        <a:bodyPr/>
        <a:lstStyle/>
        <a:p>
          <a:endParaRPr lang="es-EC"/>
        </a:p>
      </dgm:t>
    </dgm:pt>
    <dgm:pt modelId="{C5F3BC1F-D597-420A-855A-DCB8D17FB078}" type="pres">
      <dgm:prSet presAssocID="{C3474F9E-1905-47A2-99E7-75D07F2ED7B7}" presName="spaceBetweenRectangles" presStyleCnt="0"/>
      <dgm:spPr/>
      <dgm:t>
        <a:bodyPr/>
        <a:lstStyle/>
        <a:p>
          <a:endParaRPr lang="es-EC"/>
        </a:p>
      </dgm:t>
    </dgm:pt>
    <dgm:pt modelId="{2CD57BD5-BB88-4BD4-8FD3-077997710D41}" type="pres">
      <dgm:prSet presAssocID="{4C21DE4B-E862-4359-8B50-EFA991BFFAD1}" presName="parentLin" presStyleCnt="0"/>
      <dgm:spPr/>
      <dgm:t>
        <a:bodyPr/>
        <a:lstStyle/>
        <a:p>
          <a:endParaRPr lang="es-EC"/>
        </a:p>
      </dgm:t>
    </dgm:pt>
    <dgm:pt modelId="{36DF72F3-6261-4933-A8BE-08ACE2349862}" type="pres">
      <dgm:prSet presAssocID="{4C21DE4B-E862-4359-8B50-EFA991BFFAD1}" presName="parentLeftMargin" presStyleLbl="node1" presStyleIdx="4" presStyleCnt="6"/>
      <dgm:spPr/>
      <dgm:t>
        <a:bodyPr/>
        <a:lstStyle/>
        <a:p>
          <a:endParaRPr lang="es-EC"/>
        </a:p>
      </dgm:t>
    </dgm:pt>
    <dgm:pt modelId="{E8862C11-1D42-4C82-A7BD-17ED4EDA7D10}" type="pres">
      <dgm:prSet presAssocID="{4C21DE4B-E862-4359-8B50-EFA991BFFAD1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C081C7E-6A49-490D-BEB7-FD01E43BEC18}" type="pres">
      <dgm:prSet presAssocID="{4C21DE4B-E862-4359-8B50-EFA991BFFAD1}" presName="negativeSpace" presStyleCnt="0"/>
      <dgm:spPr/>
      <dgm:t>
        <a:bodyPr/>
        <a:lstStyle/>
        <a:p>
          <a:endParaRPr lang="es-EC"/>
        </a:p>
      </dgm:t>
    </dgm:pt>
    <dgm:pt modelId="{915C4192-F9EC-4B74-91F9-22D0FEF8305B}" type="pres">
      <dgm:prSet presAssocID="{4C21DE4B-E862-4359-8B50-EFA991BFFAD1}" presName="childText" presStyleLbl="conFgAcc1" presStyleIdx="5" presStyleCnt="6">
        <dgm:presLayoutVars>
          <dgm:bulletEnabled val="1"/>
        </dgm:presLayoutVars>
      </dgm:prSet>
      <dgm:spPr>
        <a:prstGeom prst="roundRect">
          <a:avLst/>
        </a:prstGeom>
        <a:solidFill>
          <a:srgbClr val="3B7812">
            <a:alpha val="51000"/>
          </a:srgbClr>
        </a:solidFill>
        <a:ln w="12700">
          <a:solidFill>
            <a:scrgbClr r="0" g="0" b="0">
              <a:alpha val="50000"/>
            </a:scrgbClr>
          </a:solidFill>
        </a:ln>
      </dgm:spPr>
      <dgm:t>
        <a:bodyPr/>
        <a:lstStyle/>
        <a:p>
          <a:endParaRPr lang="es-EC"/>
        </a:p>
      </dgm:t>
    </dgm:pt>
  </dgm:ptLst>
  <dgm:cxnLst>
    <dgm:cxn modelId="{436BC40A-24D4-4925-8E1A-6DA2E971FFB0}" type="presOf" srcId="{B4D82762-437A-4113-A487-F9AB417014E0}" destId="{F5B9416B-0B01-4A98-905D-DFD8D1DBA77D}" srcOrd="1" destOrd="0" presId="urn:microsoft.com/office/officeart/2005/8/layout/list1"/>
    <dgm:cxn modelId="{4E4AD323-0AAC-457B-8464-DB7724CC7ECC}" srcId="{58288F0C-7950-4A84-ABCE-9D1AA89A9446}" destId="{A3A7AD79-76A0-4583-98A4-4E950158718E}" srcOrd="3" destOrd="0" parTransId="{A5C9F23E-D9B3-4262-956C-A8C97A8F3601}" sibTransId="{941DBA42-D16B-4515-8193-F3A0ED0C0C4A}"/>
    <dgm:cxn modelId="{4619C763-8D46-4BE7-890C-D8D45722DB0C}" type="presOf" srcId="{23D13DC0-C15D-48A0-A80A-283A0BB5995D}" destId="{8C3546D4-BC63-4F47-80D7-FC06F043FED7}" srcOrd="1" destOrd="0" presId="urn:microsoft.com/office/officeart/2005/8/layout/list1"/>
    <dgm:cxn modelId="{B4DFF1C3-3475-497E-9D52-A7B9E8EFAA54}" srcId="{58288F0C-7950-4A84-ABCE-9D1AA89A9446}" destId="{F25DF6BF-0E0A-4F4B-A52D-896DB591044E}" srcOrd="4" destOrd="0" parTransId="{45D97352-C1F0-4D7D-AF5E-DF3A5C8BB071}" sibTransId="{C3474F9E-1905-47A2-99E7-75D07F2ED7B7}"/>
    <dgm:cxn modelId="{F126349C-0EDC-4596-B836-1A0C79AB39C9}" srcId="{58288F0C-7950-4A84-ABCE-9D1AA89A9446}" destId="{4C21DE4B-E862-4359-8B50-EFA991BFFAD1}" srcOrd="5" destOrd="0" parTransId="{64D552CE-2905-439A-8CD6-D4DB6CD380D5}" sibTransId="{D519059E-3A37-406A-9E54-66F6EEC6A344}"/>
    <dgm:cxn modelId="{763F8FFC-4E91-4661-BEDE-CF4F53BCCDA4}" type="presOf" srcId="{4C21DE4B-E862-4359-8B50-EFA991BFFAD1}" destId="{E8862C11-1D42-4C82-A7BD-17ED4EDA7D10}" srcOrd="1" destOrd="0" presId="urn:microsoft.com/office/officeart/2005/8/layout/list1"/>
    <dgm:cxn modelId="{134EF04B-5E90-4898-9679-851A349F47BF}" type="presOf" srcId="{13064A32-E7BA-4CCA-BA29-ED655B9EA25B}" destId="{2FECA041-0561-496B-9502-52D1D569B970}" srcOrd="0" destOrd="0" presId="urn:microsoft.com/office/officeart/2005/8/layout/list1"/>
    <dgm:cxn modelId="{71D012A0-3BD6-48F0-9FD0-DA7553D26955}" srcId="{58288F0C-7950-4A84-ABCE-9D1AA89A9446}" destId="{23D13DC0-C15D-48A0-A80A-283A0BB5995D}" srcOrd="2" destOrd="0" parTransId="{BF710873-23EF-4CC5-9374-3985AF507057}" sibTransId="{7F017403-F13B-4BCE-A4DF-0AAEF911E899}"/>
    <dgm:cxn modelId="{CA76140E-B90F-4A4D-8973-298075B4E261}" srcId="{58288F0C-7950-4A84-ABCE-9D1AA89A9446}" destId="{13064A32-E7BA-4CCA-BA29-ED655B9EA25B}" srcOrd="1" destOrd="0" parTransId="{4CD44C04-873C-4A11-8CBE-A61733B0D615}" sibTransId="{C0F2E489-C7E8-4F2E-A6E1-C81B3F7E8E4E}"/>
    <dgm:cxn modelId="{B4AE8ED3-38FB-417A-BCA9-695C2958A68A}" type="presOf" srcId="{A3A7AD79-76A0-4583-98A4-4E950158718E}" destId="{2BDEEEBE-6E0A-440B-9580-DF35787DFA39}" srcOrd="1" destOrd="0" presId="urn:microsoft.com/office/officeart/2005/8/layout/list1"/>
    <dgm:cxn modelId="{350D7A2D-6A7F-4BE3-B9C6-3C41EC80222B}" type="presOf" srcId="{58288F0C-7950-4A84-ABCE-9D1AA89A9446}" destId="{51EB1E27-B5A1-4D29-8C7B-7B4A5DA4B310}" srcOrd="0" destOrd="0" presId="urn:microsoft.com/office/officeart/2005/8/layout/list1"/>
    <dgm:cxn modelId="{FC951451-4AAF-41FA-B08C-0C31E081F093}" srcId="{58288F0C-7950-4A84-ABCE-9D1AA89A9446}" destId="{B4D82762-437A-4113-A487-F9AB417014E0}" srcOrd="0" destOrd="0" parTransId="{039C50D9-3D0C-48CF-BC1B-489A5D708E2D}" sibTransId="{B575E64E-63D4-4D0E-B03F-E60A9AAF5081}"/>
    <dgm:cxn modelId="{5A1D4D0A-D9F0-4472-BF62-6823DC7D4DB7}" type="presOf" srcId="{F25DF6BF-0E0A-4F4B-A52D-896DB591044E}" destId="{F5E0E6CF-2E59-4742-A825-B2A8E2BF8366}" srcOrd="0" destOrd="0" presId="urn:microsoft.com/office/officeart/2005/8/layout/list1"/>
    <dgm:cxn modelId="{574C1454-BA55-4C00-BE02-073B847E30F4}" type="presOf" srcId="{23D13DC0-C15D-48A0-A80A-283A0BB5995D}" destId="{3CA62579-F3F7-4761-8480-20B0F9FB2195}" srcOrd="0" destOrd="0" presId="urn:microsoft.com/office/officeart/2005/8/layout/list1"/>
    <dgm:cxn modelId="{6E12CF7F-4C72-47D8-A964-28EBDD876A16}" type="presOf" srcId="{B4D82762-437A-4113-A487-F9AB417014E0}" destId="{56C16EED-2FD6-48E5-8211-10A739E88534}" srcOrd="0" destOrd="0" presId="urn:microsoft.com/office/officeart/2005/8/layout/list1"/>
    <dgm:cxn modelId="{D76452E8-878D-4BB0-AEF9-85EEF0C89C05}" type="presOf" srcId="{4C21DE4B-E862-4359-8B50-EFA991BFFAD1}" destId="{36DF72F3-6261-4933-A8BE-08ACE2349862}" srcOrd="0" destOrd="0" presId="urn:microsoft.com/office/officeart/2005/8/layout/list1"/>
    <dgm:cxn modelId="{5285005B-2344-40F2-A7D0-D29118CC845B}" type="presOf" srcId="{A3A7AD79-76A0-4583-98A4-4E950158718E}" destId="{AC581AC0-618D-407A-843E-44FE9DA708B4}" srcOrd="0" destOrd="0" presId="urn:microsoft.com/office/officeart/2005/8/layout/list1"/>
    <dgm:cxn modelId="{F825371E-B0F8-4F18-AA50-75136D68F349}" type="presOf" srcId="{13064A32-E7BA-4CCA-BA29-ED655B9EA25B}" destId="{FCC3F529-CEC9-4347-9B63-19C5C71C758D}" srcOrd="1" destOrd="0" presId="urn:microsoft.com/office/officeart/2005/8/layout/list1"/>
    <dgm:cxn modelId="{DCC6A920-DE24-45AA-B997-FB09D33F4B91}" type="presOf" srcId="{F25DF6BF-0E0A-4F4B-A52D-896DB591044E}" destId="{F9B960DF-3182-44B0-BCCA-F05FCF4D0DD1}" srcOrd="1" destOrd="0" presId="urn:microsoft.com/office/officeart/2005/8/layout/list1"/>
    <dgm:cxn modelId="{6971F6B6-386B-4889-8C52-EBD46EF51ADB}" type="presParOf" srcId="{51EB1E27-B5A1-4D29-8C7B-7B4A5DA4B310}" destId="{87A200DB-549B-4FF7-BE28-36DAB8706954}" srcOrd="0" destOrd="0" presId="urn:microsoft.com/office/officeart/2005/8/layout/list1"/>
    <dgm:cxn modelId="{DBAB589C-4261-45A7-B29B-27B638578688}" type="presParOf" srcId="{87A200DB-549B-4FF7-BE28-36DAB8706954}" destId="{56C16EED-2FD6-48E5-8211-10A739E88534}" srcOrd="0" destOrd="0" presId="urn:microsoft.com/office/officeart/2005/8/layout/list1"/>
    <dgm:cxn modelId="{ACED7533-8FE1-47A6-8E96-DEA0C09EB8C7}" type="presParOf" srcId="{87A200DB-549B-4FF7-BE28-36DAB8706954}" destId="{F5B9416B-0B01-4A98-905D-DFD8D1DBA77D}" srcOrd="1" destOrd="0" presId="urn:microsoft.com/office/officeart/2005/8/layout/list1"/>
    <dgm:cxn modelId="{BF2913CC-F173-4E2A-BBB8-D0A55C6BD16F}" type="presParOf" srcId="{51EB1E27-B5A1-4D29-8C7B-7B4A5DA4B310}" destId="{3CAA6423-B1D9-43F1-98D3-02F0754907BD}" srcOrd="1" destOrd="0" presId="urn:microsoft.com/office/officeart/2005/8/layout/list1"/>
    <dgm:cxn modelId="{C7AA7FD1-6213-4282-BB9B-B8425672CBF3}" type="presParOf" srcId="{51EB1E27-B5A1-4D29-8C7B-7B4A5DA4B310}" destId="{4287929A-016C-4419-9FFB-EE9937898690}" srcOrd="2" destOrd="0" presId="urn:microsoft.com/office/officeart/2005/8/layout/list1"/>
    <dgm:cxn modelId="{C48DD6E1-B67D-49DB-AD3B-13125DA6C14B}" type="presParOf" srcId="{51EB1E27-B5A1-4D29-8C7B-7B4A5DA4B310}" destId="{ED3CD474-A7C2-4225-B6D7-DA72CA6C8BC4}" srcOrd="3" destOrd="0" presId="urn:microsoft.com/office/officeart/2005/8/layout/list1"/>
    <dgm:cxn modelId="{345C96F2-1012-47A9-AAEA-3278D1456533}" type="presParOf" srcId="{51EB1E27-B5A1-4D29-8C7B-7B4A5DA4B310}" destId="{AE1B534F-23C1-4EDB-A8C3-F2394B6EAC33}" srcOrd="4" destOrd="0" presId="urn:microsoft.com/office/officeart/2005/8/layout/list1"/>
    <dgm:cxn modelId="{48BF0713-193A-46B0-9986-8F1C9694D0A8}" type="presParOf" srcId="{AE1B534F-23C1-4EDB-A8C3-F2394B6EAC33}" destId="{2FECA041-0561-496B-9502-52D1D569B970}" srcOrd="0" destOrd="0" presId="urn:microsoft.com/office/officeart/2005/8/layout/list1"/>
    <dgm:cxn modelId="{093E7D31-D6BB-44D6-BC61-AFCB3E8A4C47}" type="presParOf" srcId="{AE1B534F-23C1-4EDB-A8C3-F2394B6EAC33}" destId="{FCC3F529-CEC9-4347-9B63-19C5C71C758D}" srcOrd="1" destOrd="0" presId="urn:microsoft.com/office/officeart/2005/8/layout/list1"/>
    <dgm:cxn modelId="{1FD4341A-0A89-436E-AF82-461BC6538E85}" type="presParOf" srcId="{51EB1E27-B5A1-4D29-8C7B-7B4A5DA4B310}" destId="{23FCFB24-D5C7-43D2-AC2A-E286834750C0}" srcOrd="5" destOrd="0" presId="urn:microsoft.com/office/officeart/2005/8/layout/list1"/>
    <dgm:cxn modelId="{CCACD159-9845-4CC5-BC57-ACE15632CECA}" type="presParOf" srcId="{51EB1E27-B5A1-4D29-8C7B-7B4A5DA4B310}" destId="{56769473-9A4F-48AF-A856-1DDE19CB3110}" srcOrd="6" destOrd="0" presId="urn:microsoft.com/office/officeart/2005/8/layout/list1"/>
    <dgm:cxn modelId="{68698B3D-CB22-44D4-8FEF-ACAF9D011AA6}" type="presParOf" srcId="{51EB1E27-B5A1-4D29-8C7B-7B4A5DA4B310}" destId="{2EFE3164-A4D6-42C0-9ACA-F4E62769F5D1}" srcOrd="7" destOrd="0" presId="urn:microsoft.com/office/officeart/2005/8/layout/list1"/>
    <dgm:cxn modelId="{3B219A4C-BFE3-4515-8A67-D4DBE1D904BD}" type="presParOf" srcId="{51EB1E27-B5A1-4D29-8C7B-7B4A5DA4B310}" destId="{18EC69EE-E9B2-4E04-AF8F-7552E2E1AD39}" srcOrd="8" destOrd="0" presId="urn:microsoft.com/office/officeart/2005/8/layout/list1"/>
    <dgm:cxn modelId="{420EF885-A07F-49C3-93BB-A3FBF948661B}" type="presParOf" srcId="{18EC69EE-E9B2-4E04-AF8F-7552E2E1AD39}" destId="{3CA62579-F3F7-4761-8480-20B0F9FB2195}" srcOrd="0" destOrd="0" presId="urn:microsoft.com/office/officeart/2005/8/layout/list1"/>
    <dgm:cxn modelId="{E4A1B164-1BF4-4D07-9E16-25A7ECD5764A}" type="presParOf" srcId="{18EC69EE-E9B2-4E04-AF8F-7552E2E1AD39}" destId="{8C3546D4-BC63-4F47-80D7-FC06F043FED7}" srcOrd="1" destOrd="0" presId="urn:microsoft.com/office/officeart/2005/8/layout/list1"/>
    <dgm:cxn modelId="{41D37F4F-A42B-443F-8C2F-CA95A1F99617}" type="presParOf" srcId="{51EB1E27-B5A1-4D29-8C7B-7B4A5DA4B310}" destId="{2F14243E-73BE-4A10-8337-619EDD0BEFE2}" srcOrd="9" destOrd="0" presId="urn:microsoft.com/office/officeart/2005/8/layout/list1"/>
    <dgm:cxn modelId="{E78C00D9-94C1-4298-AC2E-413511231076}" type="presParOf" srcId="{51EB1E27-B5A1-4D29-8C7B-7B4A5DA4B310}" destId="{E3D4B4A0-A861-4336-914C-64552CD47E79}" srcOrd="10" destOrd="0" presId="urn:microsoft.com/office/officeart/2005/8/layout/list1"/>
    <dgm:cxn modelId="{15C53490-C015-476C-806A-E5E91EFCC934}" type="presParOf" srcId="{51EB1E27-B5A1-4D29-8C7B-7B4A5DA4B310}" destId="{B787DDF5-86E3-4E96-93DD-395CF8DC2DBF}" srcOrd="11" destOrd="0" presId="urn:microsoft.com/office/officeart/2005/8/layout/list1"/>
    <dgm:cxn modelId="{990EA221-92ED-4F9D-93EF-4A6139A4015D}" type="presParOf" srcId="{51EB1E27-B5A1-4D29-8C7B-7B4A5DA4B310}" destId="{F91AF1A0-9E92-4926-A816-35B826F81120}" srcOrd="12" destOrd="0" presId="urn:microsoft.com/office/officeart/2005/8/layout/list1"/>
    <dgm:cxn modelId="{4D7D220D-BD10-4D22-AA3D-779A5425EB33}" type="presParOf" srcId="{F91AF1A0-9E92-4926-A816-35B826F81120}" destId="{AC581AC0-618D-407A-843E-44FE9DA708B4}" srcOrd="0" destOrd="0" presId="urn:microsoft.com/office/officeart/2005/8/layout/list1"/>
    <dgm:cxn modelId="{0265E0B9-BBB4-4018-B326-7A1AF54C1B60}" type="presParOf" srcId="{F91AF1A0-9E92-4926-A816-35B826F81120}" destId="{2BDEEEBE-6E0A-440B-9580-DF35787DFA39}" srcOrd="1" destOrd="0" presId="urn:microsoft.com/office/officeart/2005/8/layout/list1"/>
    <dgm:cxn modelId="{A6EFCC1D-9943-469D-BD32-8D4BBB63AF99}" type="presParOf" srcId="{51EB1E27-B5A1-4D29-8C7B-7B4A5DA4B310}" destId="{B9C6326E-90C3-412C-8DDD-BF0E46A76125}" srcOrd="13" destOrd="0" presId="urn:microsoft.com/office/officeart/2005/8/layout/list1"/>
    <dgm:cxn modelId="{7356E7D5-E130-4D7F-A374-E5D74F50DE07}" type="presParOf" srcId="{51EB1E27-B5A1-4D29-8C7B-7B4A5DA4B310}" destId="{74BC3732-A435-4A80-A45A-7C2A4E8E5DED}" srcOrd="14" destOrd="0" presId="urn:microsoft.com/office/officeart/2005/8/layout/list1"/>
    <dgm:cxn modelId="{7AD2ADFB-E55A-45C5-8A32-EAAC2F271E80}" type="presParOf" srcId="{51EB1E27-B5A1-4D29-8C7B-7B4A5DA4B310}" destId="{23F983F4-84FD-4BA7-8B7D-B7ECDA7034F9}" srcOrd="15" destOrd="0" presId="urn:microsoft.com/office/officeart/2005/8/layout/list1"/>
    <dgm:cxn modelId="{4DD87F62-8324-47CB-9D62-624DBCBF4644}" type="presParOf" srcId="{51EB1E27-B5A1-4D29-8C7B-7B4A5DA4B310}" destId="{5E9BB04E-1A09-460A-A1F8-18128820D827}" srcOrd="16" destOrd="0" presId="urn:microsoft.com/office/officeart/2005/8/layout/list1"/>
    <dgm:cxn modelId="{5A34E645-3473-48E5-A615-4763FDEB8391}" type="presParOf" srcId="{5E9BB04E-1A09-460A-A1F8-18128820D827}" destId="{F5E0E6CF-2E59-4742-A825-B2A8E2BF8366}" srcOrd="0" destOrd="0" presId="urn:microsoft.com/office/officeart/2005/8/layout/list1"/>
    <dgm:cxn modelId="{0AB5EEC9-8119-48A9-9FAA-A4A3D0FA2792}" type="presParOf" srcId="{5E9BB04E-1A09-460A-A1F8-18128820D827}" destId="{F9B960DF-3182-44B0-BCCA-F05FCF4D0DD1}" srcOrd="1" destOrd="0" presId="urn:microsoft.com/office/officeart/2005/8/layout/list1"/>
    <dgm:cxn modelId="{721FAD74-097F-4ED0-8B58-3A1065918E9F}" type="presParOf" srcId="{51EB1E27-B5A1-4D29-8C7B-7B4A5DA4B310}" destId="{FE81D4D0-1AF9-44DD-848C-CCC2BFB65264}" srcOrd="17" destOrd="0" presId="urn:microsoft.com/office/officeart/2005/8/layout/list1"/>
    <dgm:cxn modelId="{E27B06B5-1F4B-4D15-B4E3-8C84DBC62F58}" type="presParOf" srcId="{51EB1E27-B5A1-4D29-8C7B-7B4A5DA4B310}" destId="{18BC559E-03DD-42AB-9E18-FC8E70962A2B}" srcOrd="18" destOrd="0" presId="urn:microsoft.com/office/officeart/2005/8/layout/list1"/>
    <dgm:cxn modelId="{192A7E0B-7975-4761-BD70-A8745C110590}" type="presParOf" srcId="{51EB1E27-B5A1-4D29-8C7B-7B4A5DA4B310}" destId="{C5F3BC1F-D597-420A-855A-DCB8D17FB078}" srcOrd="19" destOrd="0" presId="urn:microsoft.com/office/officeart/2005/8/layout/list1"/>
    <dgm:cxn modelId="{16BF98B9-620A-42C1-BFEB-CE2CE07FA5B5}" type="presParOf" srcId="{51EB1E27-B5A1-4D29-8C7B-7B4A5DA4B310}" destId="{2CD57BD5-BB88-4BD4-8FD3-077997710D41}" srcOrd="20" destOrd="0" presId="urn:microsoft.com/office/officeart/2005/8/layout/list1"/>
    <dgm:cxn modelId="{C0376EFB-4745-4455-BC89-B240BCA82640}" type="presParOf" srcId="{2CD57BD5-BB88-4BD4-8FD3-077997710D41}" destId="{36DF72F3-6261-4933-A8BE-08ACE2349862}" srcOrd="0" destOrd="0" presId="urn:microsoft.com/office/officeart/2005/8/layout/list1"/>
    <dgm:cxn modelId="{4B13B237-03D5-454C-B49A-A658850D8D91}" type="presParOf" srcId="{2CD57BD5-BB88-4BD4-8FD3-077997710D41}" destId="{E8862C11-1D42-4C82-A7BD-17ED4EDA7D10}" srcOrd="1" destOrd="0" presId="urn:microsoft.com/office/officeart/2005/8/layout/list1"/>
    <dgm:cxn modelId="{9A6770BC-2DC6-45A4-9598-C0C5A7AEC694}" type="presParOf" srcId="{51EB1E27-B5A1-4D29-8C7B-7B4A5DA4B310}" destId="{5C081C7E-6A49-490D-BEB7-FD01E43BEC18}" srcOrd="21" destOrd="0" presId="urn:microsoft.com/office/officeart/2005/8/layout/list1"/>
    <dgm:cxn modelId="{A36055D8-2A35-488A-BC55-882CEF13CDE6}" type="presParOf" srcId="{51EB1E27-B5A1-4D29-8C7B-7B4A5DA4B310}" destId="{915C4192-F9EC-4B74-91F9-22D0FEF8305B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8288F0C-7950-4A84-ABCE-9D1AA89A9446}" type="doc">
      <dgm:prSet loTypeId="urn:microsoft.com/office/officeart/2005/8/layout/list1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B4D82762-437A-4113-A487-F9AB417014E0}">
      <dgm:prSet phldrT="[Texto]" custT="1"/>
      <dgm:spPr>
        <a:ln w="28575">
          <a:solidFill>
            <a:schemeClr val="dk1">
              <a:shade val="80000"/>
              <a:hueOff val="0"/>
              <a:satOff val="0"/>
              <a:lumOff val="0"/>
            </a:schemeClr>
          </a:solidFill>
        </a:ln>
      </dgm:spPr>
      <dgm:t>
        <a:bodyPr/>
        <a:lstStyle/>
        <a:p>
          <a:r>
            <a:rPr lang="es-EC" sz="1800" b="1" dirty="0" smtClean="0">
              <a:latin typeface="Arial" panose="020B0604020202020204" pitchFamily="34" charset="0"/>
              <a:cs typeface="Arial" panose="020B0604020202020204" pitchFamily="34" charset="0"/>
            </a:rPr>
            <a:t>1. Introducción</a:t>
          </a:r>
          <a:endParaRPr lang="es-EC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39C50D9-3D0C-48CF-BC1B-489A5D708E2D}" type="parTrans" cxnId="{FC951451-4AAF-41FA-B08C-0C31E081F093}">
      <dgm:prSet/>
      <dgm:spPr/>
      <dgm:t>
        <a:bodyPr/>
        <a:lstStyle/>
        <a:p>
          <a:endParaRPr lang="es-EC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575E64E-63D4-4D0E-B03F-E60A9AAF5081}" type="sibTrans" cxnId="{FC951451-4AAF-41FA-B08C-0C31E081F093}">
      <dgm:prSet/>
      <dgm:spPr/>
      <dgm:t>
        <a:bodyPr/>
        <a:lstStyle/>
        <a:p>
          <a:endParaRPr lang="es-EC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3064A32-E7BA-4CCA-BA29-ED655B9EA25B}">
      <dgm:prSet phldrT="[Texto]" custT="1"/>
      <dgm:spPr>
        <a:ln w="12700"/>
      </dgm:spPr>
      <dgm:t>
        <a:bodyPr/>
        <a:lstStyle/>
        <a:p>
          <a:r>
            <a:rPr lang="es-EC" sz="1800" b="0" dirty="0" smtClean="0">
              <a:latin typeface="Arial" panose="020B0604020202020204" pitchFamily="34" charset="0"/>
              <a:cs typeface="Arial" panose="020B0604020202020204" pitchFamily="34" charset="0"/>
            </a:rPr>
            <a:t>2. Objetivos</a:t>
          </a:r>
          <a:endParaRPr lang="es-EC" sz="18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D44C04-873C-4A11-8CBE-A61733B0D615}" type="parTrans" cxnId="{CA76140E-B90F-4A4D-8973-298075B4E261}">
      <dgm:prSet/>
      <dgm:spPr/>
      <dgm:t>
        <a:bodyPr/>
        <a:lstStyle/>
        <a:p>
          <a:endParaRPr lang="es-EC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0F2E489-C7E8-4F2E-A6E1-C81B3F7E8E4E}" type="sibTrans" cxnId="{CA76140E-B90F-4A4D-8973-298075B4E261}">
      <dgm:prSet/>
      <dgm:spPr/>
      <dgm:t>
        <a:bodyPr/>
        <a:lstStyle/>
        <a:p>
          <a:endParaRPr lang="es-EC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3D13DC0-C15D-48A0-A80A-283A0BB5995D}">
      <dgm:prSet phldrT="[Texto]" custT="1"/>
      <dgm:spPr>
        <a:ln w="12700"/>
      </dgm:spPr>
      <dgm:t>
        <a:bodyPr/>
        <a:lstStyle/>
        <a:p>
          <a:r>
            <a:rPr lang="es-EC" sz="1800" b="0" dirty="0" smtClean="0">
              <a:latin typeface="Arial" panose="020B0604020202020204" pitchFamily="34" charset="0"/>
              <a:cs typeface="Arial" panose="020B0604020202020204" pitchFamily="34" charset="0"/>
            </a:rPr>
            <a:t>3. Materiales y métodos</a:t>
          </a:r>
          <a:endParaRPr lang="es-EC" sz="18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F710873-23EF-4CC5-9374-3985AF507057}" type="parTrans" cxnId="{71D012A0-3BD6-48F0-9FD0-DA7553D26955}">
      <dgm:prSet/>
      <dgm:spPr/>
      <dgm:t>
        <a:bodyPr/>
        <a:lstStyle/>
        <a:p>
          <a:endParaRPr lang="es-EC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F017403-F13B-4BCE-A4DF-0AAEF911E899}" type="sibTrans" cxnId="{71D012A0-3BD6-48F0-9FD0-DA7553D26955}">
      <dgm:prSet/>
      <dgm:spPr/>
      <dgm:t>
        <a:bodyPr/>
        <a:lstStyle/>
        <a:p>
          <a:endParaRPr lang="es-EC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3A7AD79-76A0-4583-98A4-4E950158718E}">
      <dgm:prSet phldrT="[Texto]" custT="1"/>
      <dgm:spPr>
        <a:ln w="12700"/>
      </dgm:spPr>
      <dgm:t>
        <a:bodyPr/>
        <a:lstStyle/>
        <a:p>
          <a:r>
            <a:rPr lang="es-EC" sz="1800" b="0" dirty="0" smtClean="0">
              <a:latin typeface="Arial" panose="020B0604020202020204" pitchFamily="34" charset="0"/>
              <a:cs typeface="Arial" panose="020B0604020202020204" pitchFamily="34" charset="0"/>
            </a:rPr>
            <a:t>4. Resultados y discusión</a:t>
          </a:r>
        </a:p>
      </dgm:t>
    </dgm:pt>
    <dgm:pt modelId="{A5C9F23E-D9B3-4262-956C-A8C97A8F3601}" type="parTrans" cxnId="{4E4AD323-0AAC-457B-8464-DB7724CC7ECC}">
      <dgm:prSet/>
      <dgm:spPr/>
      <dgm:t>
        <a:bodyPr/>
        <a:lstStyle/>
        <a:p>
          <a:endParaRPr lang="es-EC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41DBA42-D16B-4515-8193-F3A0ED0C0C4A}" type="sibTrans" cxnId="{4E4AD323-0AAC-457B-8464-DB7724CC7ECC}">
      <dgm:prSet/>
      <dgm:spPr/>
      <dgm:t>
        <a:bodyPr/>
        <a:lstStyle/>
        <a:p>
          <a:endParaRPr lang="es-EC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25DF6BF-0E0A-4F4B-A52D-896DB591044E}">
      <dgm:prSet phldrT="[Texto]" custT="1"/>
      <dgm:spPr>
        <a:ln w="12700"/>
      </dgm:spPr>
      <dgm:t>
        <a:bodyPr/>
        <a:lstStyle/>
        <a:p>
          <a:r>
            <a:rPr lang="es-EC" sz="1800" b="0" dirty="0" smtClean="0">
              <a:latin typeface="Arial" panose="020B0604020202020204" pitchFamily="34" charset="0"/>
              <a:cs typeface="Arial" panose="020B0604020202020204" pitchFamily="34" charset="0"/>
            </a:rPr>
            <a:t>5. Conclusiones</a:t>
          </a:r>
        </a:p>
      </dgm:t>
    </dgm:pt>
    <dgm:pt modelId="{45D97352-C1F0-4D7D-AF5E-DF3A5C8BB071}" type="parTrans" cxnId="{B4DFF1C3-3475-497E-9D52-A7B9E8EFAA54}">
      <dgm:prSet/>
      <dgm:spPr/>
      <dgm:t>
        <a:bodyPr/>
        <a:lstStyle/>
        <a:p>
          <a:endParaRPr lang="es-EC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3474F9E-1905-47A2-99E7-75D07F2ED7B7}" type="sibTrans" cxnId="{B4DFF1C3-3475-497E-9D52-A7B9E8EFAA54}">
      <dgm:prSet/>
      <dgm:spPr/>
      <dgm:t>
        <a:bodyPr/>
        <a:lstStyle/>
        <a:p>
          <a:endParaRPr lang="es-EC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21DE4B-E862-4359-8B50-EFA991BFFAD1}">
      <dgm:prSet phldrT="[Texto]" custT="1"/>
      <dgm:spPr>
        <a:ln w="12700"/>
      </dgm:spPr>
      <dgm:t>
        <a:bodyPr/>
        <a:lstStyle/>
        <a:p>
          <a:r>
            <a:rPr lang="es-EC" sz="1800" b="0" dirty="0" smtClean="0">
              <a:latin typeface="Arial" panose="020B0604020202020204" pitchFamily="34" charset="0"/>
              <a:cs typeface="Arial" panose="020B0604020202020204" pitchFamily="34" charset="0"/>
            </a:rPr>
            <a:t>6. Recomendaciones</a:t>
          </a:r>
        </a:p>
      </dgm:t>
    </dgm:pt>
    <dgm:pt modelId="{64D552CE-2905-439A-8CD6-D4DB6CD380D5}" type="parTrans" cxnId="{F126349C-0EDC-4596-B836-1A0C79AB39C9}">
      <dgm:prSet/>
      <dgm:spPr/>
      <dgm:t>
        <a:bodyPr/>
        <a:lstStyle/>
        <a:p>
          <a:endParaRPr lang="es-EC"/>
        </a:p>
      </dgm:t>
    </dgm:pt>
    <dgm:pt modelId="{D519059E-3A37-406A-9E54-66F6EEC6A344}" type="sibTrans" cxnId="{F126349C-0EDC-4596-B836-1A0C79AB39C9}">
      <dgm:prSet/>
      <dgm:spPr/>
      <dgm:t>
        <a:bodyPr/>
        <a:lstStyle/>
        <a:p>
          <a:endParaRPr lang="es-EC"/>
        </a:p>
      </dgm:t>
    </dgm:pt>
    <dgm:pt modelId="{51EB1E27-B5A1-4D29-8C7B-7B4A5DA4B310}" type="pres">
      <dgm:prSet presAssocID="{58288F0C-7950-4A84-ABCE-9D1AA89A944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7A200DB-549B-4FF7-BE28-36DAB8706954}" type="pres">
      <dgm:prSet presAssocID="{B4D82762-437A-4113-A487-F9AB417014E0}" presName="parentLin" presStyleCnt="0"/>
      <dgm:spPr/>
      <dgm:t>
        <a:bodyPr/>
        <a:lstStyle/>
        <a:p>
          <a:endParaRPr lang="es-EC"/>
        </a:p>
      </dgm:t>
    </dgm:pt>
    <dgm:pt modelId="{56C16EED-2FD6-48E5-8211-10A739E88534}" type="pres">
      <dgm:prSet presAssocID="{B4D82762-437A-4113-A487-F9AB417014E0}" presName="parentLeftMargin" presStyleLbl="node1" presStyleIdx="0" presStyleCnt="6"/>
      <dgm:spPr/>
      <dgm:t>
        <a:bodyPr/>
        <a:lstStyle/>
        <a:p>
          <a:endParaRPr lang="es-EC"/>
        </a:p>
      </dgm:t>
    </dgm:pt>
    <dgm:pt modelId="{F5B9416B-0B01-4A98-905D-DFD8D1DBA77D}" type="pres">
      <dgm:prSet presAssocID="{B4D82762-437A-4113-A487-F9AB417014E0}" presName="parentText" presStyleLbl="node1" presStyleIdx="0" presStyleCnt="6" custLinFactNeighborX="-8046" custLinFactNeighborY="-13161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CAA6423-B1D9-43F1-98D3-02F0754907BD}" type="pres">
      <dgm:prSet presAssocID="{B4D82762-437A-4113-A487-F9AB417014E0}" presName="negativeSpace" presStyleCnt="0"/>
      <dgm:spPr/>
      <dgm:t>
        <a:bodyPr/>
        <a:lstStyle/>
        <a:p>
          <a:endParaRPr lang="es-EC"/>
        </a:p>
      </dgm:t>
    </dgm:pt>
    <dgm:pt modelId="{4287929A-016C-4419-9FFB-EE9937898690}" type="pres">
      <dgm:prSet presAssocID="{B4D82762-437A-4113-A487-F9AB417014E0}" presName="childText" presStyleLbl="conFgAcc1" presStyleIdx="0" presStyleCnt="6">
        <dgm:presLayoutVars>
          <dgm:bulletEnabled val="1"/>
        </dgm:presLayoutVars>
      </dgm:prSet>
      <dgm:spPr>
        <a:prstGeom prst="roundRect">
          <a:avLst/>
        </a:prstGeom>
        <a:solidFill>
          <a:srgbClr val="3B7812">
            <a:alpha val="50980"/>
          </a:srgbClr>
        </a:solidFill>
        <a:ln w="19050">
          <a:solidFill>
            <a:schemeClr val="dk1">
              <a:hueOff val="0"/>
              <a:satOff val="0"/>
              <a:lumOff val="0"/>
              <a:alpha val="50000"/>
            </a:schemeClr>
          </a:solidFill>
        </a:ln>
      </dgm:spPr>
      <dgm:t>
        <a:bodyPr/>
        <a:lstStyle/>
        <a:p>
          <a:endParaRPr lang="es-EC"/>
        </a:p>
      </dgm:t>
    </dgm:pt>
    <dgm:pt modelId="{ED3CD474-A7C2-4225-B6D7-DA72CA6C8BC4}" type="pres">
      <dgm:prSet presAssocID="{B575E64E-63D4-4D0E-B03F-E60A9AAF5081}" presName="spaceBetweenRectangles" presStyleCnt="0"/>
      <dgm:spPr/>
      <dgm:t>
        <a:bodyPr/>
        <a:lstStyle/>
        <a:p>
          <a:endParaRPr lang="es-EC"/>
        </a:p>
      </dgm:t>
    </dgm:pt>
    <dgm:pt modelId="{AE1B534F-23C1-4EDB-A8C3-F2394B6EAC33}" type="pres">
      <dgm:prSet presAssocID="{13064A32-E7BA-4CCA-BA29-ED655B9EA25B}" presName="parentLin" presStyleCnt="0"/>
      <dgm:spPr/>
      <dgm:t>
        <a:bodyPr/>
        <a:lstStyle/>
        <a:p>
          <a:endParaRPr lang="es-EC"/>
        </a:p>
      </dgm:t>
    </dgm:pt>
    <dgm:pt modelId="{2FECA041-0561-496B-9502-52D1D569B970}" type="pres">
      <dgm:prSet presAssocID="{13064A32-E7BA-4CCA-BA29-ED655B9EA25B}" presName="parentLeftMargin" presStyleLbl="node1" presStyleIdx="0" presStyleCnt="6"/>
      <dgm:spPr/>
      <dgm:t>
        <a:bodyPr/>
        <a:lstStyle/>
        <a:p>
          <a:endParaRPr lang="es-EC"/>
        </a:p>
      </dgm:t>
    </dgm:pt>
    <dgm:pt modelId="{FCC3F529-CEC9-4347-9B63-19C5C71C758D}" type="pres">
      <dgm:prSet presAssocID="{13064A32-E7BA-4CCA-BA29-ED655B9EA25B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3FCFB24-D5C7-43D2-AC2A-E286834750C0}" type="pres">
      <dgm:prSet presAssocID="{13064A32-E7BA-4CCA-BA29-ED655B9EA25B}" presName="negativeSpace" presStyleCnt="0"/>
      <dgm:spPr/>
      <dgm:t>
        <a:bodyPr/>
        <a:lstStyle/>
        <a:p>
          <a:endParaRPr lang="es-EC"/>
        </a:p>
      </dgm:t>
    </dgm:pt>
    <dgm:pt modelId="{56769473-9A4F-48AF-A856-1DDE19CB3110}" type="pres">
      <dgm:prSet presAssocID="{13064A32-E7BA-4CCA-BA29-ED655B9EA25B}" presName="childText" presStyleLbl="conFgAcc1" presStyleIdx="1" presStyleCnt="6">
        <dgm:presLayoutVars>
          <dgm:bulletEnabled val="1"/>
        </dgm:presLayoutVars>
      </dgm:prSet>
      <dgm:spPr>
        <a:prstGeom prst="roundRect">
          <a:avLst/>
        </a:prstGeom>
        <a:solidFill>
          <a:srgbClr val="3B7812">
            <a:alpha val="50980"/>
          </a:srgbClr>
        </a:solidFill>
        <a:ln w="19050">
          <a:solidFill>
            <a:schemeClr val="dk1">
              <a:hueOff val="0"/>
              <a:satOff val="0"/>
              <a:lumOff val="0"/>
              <a:alpha val="50000"/>
            </a:schemeClr>
          </a:solidFill>
        </a:ln>
      </dgm:spPr>
      <dgm:t>
        <a:bodyPr/>
        <a:lstStyle/>
        <a:p>
          <a:endParaRPr lang="es-EC"/>
        </a:p>
      </dgm:t>
    </dgm:pt>
    <dgm:pt modelId="{2EFE3164-A4D6-42C0-9ACA-F4E62769F5D1}" type="pres">
      <dgm:prSet presAssocID="{C0F2E489-C7E8-4F2E-A6E1-C81B3F7E8E4E}" presName="spaceBetweenRectangles" presStyleCnt="0"/>
      <dgm:spPr/>
      <dgm:t>
        <a:bodyPr/>
        <a:lstStyle/>
        <a:p>
          <a:endParaRPr lang="es-EC"/>
        </a:p>
      </dgm:t>
    </dgm:pt>
    <dgm:pt modelId="{18EC69EE-E9B2-4E04-AF8F-7552E2E1AD39}" type="pres">
      <dgm:prSet presAssocID="{23D13DC0-C15D-48A0-A80A-283A0BB5995D}" presName="parentLin" presStyleCnt="0"/>
      <dgm:spPr/>
      <dgm:t>
        <a:bodyPr/>
        <a:lstStyle/>
        <a:p>
          <a:endParaRPr lang="es-EC"/>
        </a:p>
      </dgm:t>
    </dgm:pt>
    <dgm:pt modelId="{3CA62579-F3F7-4761-8480-20B0F9FB2195}" type="pres">
      <dgm:prSet presAssocID="{23D13DC0-C15D-48A0-A80A-283A0BB5995D}" presName="parentLeftMargin" presStyleLbl="node1" presStyleIdx="1" presStyleCnt="6"/>
      <dgm:spPr/>
      <dgm:t>
        <a:bodyPr/>
        <a:lstStyle/>
        <a:p>
          <a:endParaRPr lang="es-EC"/>
        </a:p>
      </dgm:t>
    </dgm:pt>
    <dgm:pt modelId="{8C3546D4-BC63-4F47-80D7-FC06F043FED7}" type="pres">
      <dgm:prSet presAssocID="{23D13DC0-C15D-48A0-A80A-283A0BB5995D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F14243E-73BE-4A10-8337-619EDD0BEFE2}" type="pres">
      <dgm:prSet presAssocID="{23D13DC0-C15D-48A0-A80A-283A0BB5995D}" presName="negativeSpace" presStyleCnt="0"/>
      <dgm:spPr/>
      <dgm:t>
        <a:bodyPr/>
        <a:lstStyle/>
        <a:p>
          <a:endParaRPr lang="es-EC"/>
        </a:p>
      </dgm:t>
    </dgm:pt>
    <dgm:pt modelId="{E3D4B4A0-A861-4336-914C-64552CD47E79}" type="pres">
      <dgm:prSet presAssocID="{23D13DC0-C15D-48A0-A80A-283A0BB5995D}" presName="childText" presStyleLbl="conFgAcc1" presStyleIdx="2" presStyleCnt="6">
        <dgm:presLayoutVars>
          <dgm:bulletEnabled val="1"/>
        </dgm:presLayoutVars>
      </dgm:prSet>
      <dgm:spPr>
        <a:prstGeom prst="roundRect">
          <a:avLst/>
        </a:prstGeom>
        <a:solidFill>
          <a:srgbClr val="3B7812">
            <a:alpha val="51000"/>
          </a:srgbClr>
        </a:solidFill>
        <a:ln w="19050">
          <a:solidFill>
            <a:schemeClr val="dk1">
              <a:hueOff val="0"/>
              <a:satOff val="0"/>
              <a:lumOff val="0"/>
              <a:alpha val="50000"/>
            </a:schemeClr>
          </a:solidFill>
        </a:ln>
      </dgm:spPr>
      <dgm:t>
        <a:bodyPr/>
        <a:lstStyle/>
        <a:p>
          <a:endParaRPr lang="es-EC"/>
        </a:p>
      </dgm:t>
    </dgm:pt>
    <dgm:pt modelId="{B787DDF5-86E3-4E96-93DD-395CF8DC2DBF}" type="pres">
      <dgm:prSet presAssocID="{7F017403-F13B-4BCE-A4DF-0AAEF911E899}" presName="spaceBetweenRectangles" presStyleCnt="0"/>
      <dgm:spPr/>
      <dgm:t>
        <a:bodyPr/>
        <a:lstStyle/>
        <a:p>
          <a:endParaRPr lang="es-EC"/>
        </a:p>
      </dgm:t>
    </dgm:pt>
    <dgm:pt modelId="{F91AF1A0-9E92-4926-A816-35B826F81120}" type="pres">
      <dgm:prSet presAssocID="{A3A7AD79-76A0-4583-98A4-4E950158718E}" presName="parentLin" presStyleCnt="0"/>
      <dgm:spPr/>
      <dgm:t>
        <a:bodyPr/>
        <a:lstStyle/>
        <a:p>
          <a:endParaRPr lang="es-EC"/>
        </a:p>
      </dgm:t>
    </dgm:pt>
    <dgm:pt modelId="{AC581AC0-618D-407A-843E-44FE9DA708B4}" type="pres">
      <dgm:prSet presAssocID="{A3A7AD79-76A0-4583-98A4-4E950158718E}" presName="parentLeftMargin" presStyleLbl="node1" presStyleIdx="2" presStyleCnt="6"/>
      <dgm:spPr/>
      <dgm:t>
        <a:bodyPr/>
        <a:lstStyle/>
        <a:p>
          <a:endParaRPr lang="es-EC"/>
        </a:p>
      </dgm:t>
    </dgm:pt>
    <dgm:pt modelId="{2BDEEEBE-6E0A-440B-9580-DF35787DFA39}" type="pres">
      <dgm:prSet presAssocID="{A3A7AD79-76A0-4583-98A4-4E950158718E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9C6326E-90C3-412C-8DDD-BF0E46A76125}" type="pres">
      <dgm:prSet presAssocID="{A3A7AD79-76A0-4583-98A4-4E950158718E}" presName="negativeSpace" presStyleCnt="0"/>
      <dgm:spPr/>
      <dgm:t>
        <a:bodyPr/>
        <a:lstStyle/>
        <a:p>
          <a:endParaRPr lang="es-EC"/>
        </a:p>
      </dgm:t>
    </dgm:pt>
    <dgm:pt modelId="{74BC3732-A435-4A80-A45A-7C2A4E8E5DED}" type="pres">
      <dgm:prSet presAssocID="{A3A7AD79-76A0-4583-98A4-4E950158718E}" presName="childText" presStyleLbl="conFgAcc1" presStyleIdx="3" presStyleCnt="6">
        <dgm:presLayoutVars>
          <dgm:bulletEnabled val="1"/>
        </dgm:presLayoutVars>
      </dgm:prSet>
      <dgm:spPr>
        <a:prstGeom prst="roundRect">
          <a:avLst/>
        </a:prstGeom>
        <a:solidFill>
          <a:srgbClr val="3B7812">
            <a:alpha val="50980"/>
          </a:srgbClr>
        </a:solidFill>
        <a:ln w="19050">
          <a:solidFill>
            <a:scrgbClr r="0" g="0" b="0">
              <a:alpha val="50000"/>
            </a:scrgbClr>
          </a:solidFill>
        </a:ln>
      </dgm:spPr>
      <dgm:t>
        <a:bodyPr/>
        <a:lstStyle/>
        <a:p>
          <a:endParaRPr lang="es-EC"/>
        </a:p>
      </dgm:t>
    </dgm:pt>
    <dgm:pt modelId="{23F983F4-84FD-4BA7-8B7D-B7ECDA7034F9}" type="pres">
      <dgm:prSet presAssocID="{941DBA42-D16B-4515-8193-F3A0ED0C0C4A}" presName="spaceBetweenRectangles" presStyleCnt="0"/>
      <dgm:spPr/>
      <dgm:t>
        <a:bodyPr/>
        <a:lstStyle/>
        <a:p>
          <a:endParaRPr lang="es-EC"/>
        </a:p>
      </dgm:t>
    </dgm:pt>
    <dgm:pt modelId="{5E9BB04E-1A09-460A-A1F8-18128820D827}" type="pres">
      <dgm:prSet presAssocID="{F25DF6BF-0E0A-4F4B-A52D-896DB591044E}" presName="parentLin" presStyleCnt="0"/>
      <dgm:spPr/>
      <dgm:t>
        <a:bodyPr/>
        <a:lstStyle/>
        <a:p>
          <a:endParaRPr lang="es-EC"/>
        </a:p>
      </dgm:t>
    </dgm:pt>
    <dgm:pt modelId="{F5E0E6CF-2E59-4742-A825-B2A8E2BF8366}" type="pres">
      <dgm:prSet presAssocID="{F25DF6BF-0E0A-4F4B-A52D-896DB591044E}" presName="parentLeftMargin" presStyleLbl="node1" presStyleIdx="3" presStyleCnt="6"/>
      <dgm:spPr/>
      <dgm:t>
        <a:bodyPr/>
        <a:lstStyle/>
        <a:p>
          <a:endParaRPr lang="es-EC"/>
        </a:p>
      </dgm:t>
    </dgm:pt>
    <dgm:pt modelId="{F9B960DF-3182-44B0-BCCA-F05FCF4D0DD1}" type="pres">
      <dgm:prSet presAssocID="{F25DF6BF-0E0A-4F4B-A52D-896DB591044E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E81D4D0-1AF9-44DD-848C-CCC2BFB65264}" type="pres">
      <dgm:prSet presAssocID="{F25DF6BF-0E0A-4F4B-A52D-896DB591044E}" presName="negativeSpace" presStyleCnt="0"/>
      <dgm:spPr/>
      <dgm:t>
        <a:bodyPr/>
        <a:lstStyle/>
        <a:p>
          <a:endParaRPr lang="es-EC"/>
        </a:p>
      </dgm:t>
    </dgm:pt>
    <dgm:pt modelId="{18BC559E-03DD-42AB-9E18-FC8E70962A2B}" type="pres">
      <dgm:prSet presAssocID="{F25DF6BF-0E0A-4F4B-A52D-896DB591044E}" presName="childText" presStyleLbl="conFgAcc1" presStyleIdx="4" presStyleCnt="6">
        <dgm:presLayoutVars>
          <dgm:bulletEnabled val="1"/>
        </dgm:presLayoutVars>
      </dgm:prSet>
      <dgm:spPr>
        <a:prstGeom prst="roundRect">
          <a:avLst/>
        </a:prstGeom>
        <a:solidFill>
          <a:srgbClr val="3B7812">
            <a:alpha val="50980"/>
          </a:srgbClr>
        </a:solidFill>
        <a:ln w="19050">
          <a:solidFill>
            <a:scrgbClr r="0" g="0" b="0">
              <a:alpha val="47000"/>
            </a:scrgbClr>
          </a:solidFill>
        </a:ln>
      </dgm:spPr>
      <dgm:t>
        <a:bodyPr/>
        <a:lstStyle/>
        <a:p>
          <a:endParaRPr lang="es-EC"/>
        </a:p>
      </dgm:t>
    </dgm:pt>
    <dgm:pt modelId="{C5F3BC1F-D597-420A-855A-DCB8D17FB078}" type="pres">
      <dgm:prSet presAssocID="{C3474F9E-1905-47A2-99E7-75D07F2ED7B7}" presName="spaceBetweenRectangles" presStyleCnt="0"/>
      <dgm:spPr/>
      <dgm:t>
        <a:bodyPr/>
        <a:lstStyle/>
        <a:p>
          <a:endParaRPr lang="es-EC"/>
        </a:p>
      </dgm:t>
    </dgm:pt>
    <dgm:pt modelId="{2CD57BD5-BB88-4BD4-8FD3-077997710D41}" type="pres">
      <dgm:prSet presAssocID="{4C21DE4B-E862-4359-8B50-EFA991BFFAD1}" presName="parentLin" presStyleCnt="0"/>
      <dgm:spPr/>
      <dgm:t>
        <a:bodyPr/>
        <a:lstStyle/>
        <a:p>
          <a:endParaRPr lang="es-EC"/>
        </a:p>
      </dgm:t>
    </dgm:pt>
    <dgm:pt modelId="{36DF72F3-6261-4933-A8BE-08ACE2349862}" type="pres">
      <dgm:prSet presAssocID="{4C21DE4B-E862-4359-8B50-EFA991BFFAD1}" presName="parentLeftMargin" presStyleLbl="node1" presStyleIdx="4" presStyleCnt="6"/>
      <dgm:spPr/>
      <dgm:t>
        <a:bodyPr/>
        <a:lstStyle/>
        <a:p>
          <a:endParaRPr lang="es-EC"/>
        </a:p>
      </dgm:t>
    </dgm:pt>
    <dgm:pt modelId="{E8862C11-1D42-4C82-A7BD-17ED4EDA7D10}" type="pres">
      <dgm:prSet presAssocID="{4C21DE4B-E862-4359-8B50-EFA991BFFAD1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C081C7E-6A49-490D-BEB7-FD01E43BEC18}" type="pres">
      <dgm:prSet presAssocID="{4C21DE4B-E862-4359-8B50-EFA991BFFAD1}" presName="negativeSpace" presStyleCnt="0"/>
      <dgm:spPr/>
      <dgm:t>
        <a:bodyPr/>
        <a:lstStyle/>
        <a:p>
          <a:endParaRPr lang="es-EC"/>
        </a:p>
      </dgm:t>
    </dgm:pt>
    <dgm:pt modelId="{915C4192-F9EC-4B74-91F9-22D0FEF8305B}" type="pres">
      <dgm:prSet presAssocID="{4C21DE4B-E862-4359-8B50-EFA991BFFAD1}" presName="childText" presStyleLbl="conFgAcc1" presStyleIdx="5" presStyleCnt="6">
        <dgm:presLayoutVars>
          <dgm:bulletEnabled val="1"/>
        </dgm:presLayoutVars>
      </dgm:prSet>
      <dgm:spPr>
        <a:prstGeom prst="roundRect">
          <a:avLst/>
        </a:prstGeom>
        <a:solidFill>
          <a:srgbClr val="3B7812">
            <a:alpha val="51000"/>
          </a:srgbClr>
        </a:solidFill>
        <a:ln w="12700">
          <a:solidFill>
            <a:scrgbClr r="0" g="0" b="0">
              <a:alpha val="50000"/>
            </a:scrgbClr>
          </a:solidFill>
        </a:ln>
      </dgm:spPr>
      <dgm:t>
        <a:bodyPr/>
        <a:lstStyle/>
        <a:p>
          <a:endParaRPr lang="es-EC"/>
        </a:p>
      </dgm:t>
    </dgm:pt>
  </dgm:ptLst>
  <dgm:cxnLst>
    <dgm:cxn modelId="{915FFC43-FFBD-4E5F-A84D-37D352380A76}" type="presOf" srcId="{F25DF6BF-0E0A-4F4B-A52D-896DB591044E}" destId="{F5E0E6CF-2E59-4742-A825-B2A8E2BF8366}" srcOrd="0" destOrd="0" presId="urn:microsoft.com/office/officeart/2005/8/layout/list1"/>
    <dgm:cxn modelId="{4C5BD8A7-1DE0-48EC-B311-88F1105B5272}" type="presOf" srcId="{A3A7AD79-76A0-4583-98A4-4E950158718E}" destId="{2BDEEEBE-6E0A-440B-9580-DF35787DFA39}" srcOrd="1" destOrd="0" presId="urn:microsoft.com/office/officeart/2005/8/layout/list1"/>
    <dgm:cxn modelId="{4E4AD323-0AAC-457B-8464-DB7724CC7ECC}" srcId="{58288F0C-7950-4A84-ABCE-9D1AA89A9446}" destId="{A3A7AD79-76A0-4583-98A4-4E950158718E}" srcOrd="3" destOrd="0" parTransId="{A5C9F23E-D9B3-4262-956C-A8C97A8F3601}" sibTransId="{941DBA42-D16B-4515-8193-F3A0ED0C0C4A}"/>
    <dgm:cxn modelId="{B4DFF1C3-3475-497E-9D52-A7B9E8EFAA54}" srcId="{58288F0C-7950-4A84-ABCE-9D1AA89A9446}" destId="{F25DF6BF-0E0A-4F4B-A52D-896DB591044E}" srcOrd="4" destOrd="0" parTransId="{45D97352-C1F0-4D7D-AF5E-DF3A5C8BB071}" sibTransId="{C3474F9E-1905-47A2-99E7-75D07F2ED7B7}"/>
    <dgm:cxn modelId="{F126349C-0EDC-4596-B836-1A0C79AB39C9}" srcId="{58288F0C-7950-4A84-ABCE-9D1AA89A9446}" destId="{4C21DE4B-E862-4359-8B50-EFA991BFFAD1}" srcOrd="5" destOrd="0" parTransId="{64D552CE-2905-439A-8CD6-D4DB6CD380D5}" sibTransId="{D519059E-3A37-406A-9E54-66F6EEC6A344}"/>
    <dgm:cxn modelId="{AA2AF1B7-C92F-4E5A-A8E4-1E10CC35A4FA}" type="presOf" srcId="{A3A7AD79-76A0-4583-98A4-4E950158718E}" destId="{AC581AC0-618D-407A-843E-44FE9DA708B4}" srcOrd="0" destOrd="0" presId="urn:microsoft.com/office/officeart/2005/8/layout/list1"/>
    <dgm:cxn modelId="{71D012A0-3BD6-48F0-9FD0-DA7553D26955}" srcId="{58288F0C-7950-4A84-ABCE-9D1AA89A9446}" destId="{23D13DC0-C15D-48A0-A80A-283A0BB5995D}" srcOrd="2" destOrd="0" parTransId="{BF710873-23EF-4CC5-9374-3985AF507057}" sibTransId="{7F017403-F13B-4BCE-A4DF-0AAEF911E899}"/>
    <dgm:cxn modelId="{C1540810-0A8E-4571-B33C-E0790C899BD0}" type="presOf" srcId="{13064A32-E7BA-4CCA-BA29-ED655B9EA25B}" destId="{2FECA041-0561-496B-9502-52D1D569B970}" srcOrd="0" destOrd="0" presId="urn:microsoft.com/office/officeart/2005/8/layout/list1"/>
    <dgm:cxn modelId="{CA76140E-B90F-4A4D-8973-298075B4E261}" srcId="{58288F0C-7950-4A84-ABCE-9D1AA89A9446}" destId="{13064A32-E7BA-4CCA-BA29-ED655B9EA25B}" srcOrd="1" destOrd="0" parTransId="{4CD44C04-873C-4A11-8CBE-A61733B0D615}" sibTransId="{C0F2E489-C7E8-4F2E-A6E1-C81B3F7E8E4E}"/>
    <dgm:cxn modelId="{C8EC98D2-5E48-4EF0-8F36-649B0C14A71C}" type="presOf" srcId="{B4D82762-437A-4113-A487-F9AB417014E0}" destId="{56C16EED-2FD6-48E5-8211-10A739E88534}" srcOrd="0" destOrd="0" presId="urn:microsoft.com/office/officeart/2005/8/layout/list1"/>
    <dgm:cxn modelId="{FC951451-4AAF-41FA-B08C-0C31E081F093}" srcId="{58288F0C-7950-4A84-ABCE-9D1AA89A9446}" destId="{B4D82762-437A-4113-A487-F9AB417014E0}" srcOrd="0" destOrd="0" parTransId="{039C50D9-3D0C-48CF-BC1B-489A5D708E2D}" sibTransId="{B575E64E-63D4-4D0E-B03F-E60A9AAF5081}"/>
    <dgm:cxn modelId="{1CB94660-6E75-497E-9B70-CEAD5DBA66C1}" type="presOf" srcId="{B4D82762-437A-4113-A487-F9AB417014E0}" destId="{F5B9416B-0B01-4A98-905D-DFD8D1DBA77D}" srcOrd="1" destOrd="0" presId="urn:microsoft.com/office/officeart/2005/8/layout/list1"/>
    <dgm:cxn modelId="{7111E53A-0F46-49C1-BAB5-8058D89E00B3}" type="presOf" srcId="{F25DF6BF-0E0A-4F4B-A52D-896DB591044E}" destId="{F9B960DF-3182-44B0-BCCA-F05FCF4D0DD1}" srcOrd="1" destOrd="0" presId="urn:microsoft.com/office/officeart/2005/8/layout/list1"/>
    <dgm:cxn modelId="{CCD7F905-A481-4270-85E1-9259B0606E02}" type="presOf" srcId="{4C21DE4B-E862-4359-8B50-EFA991BFFAD1}" destId="{36DF72F3-6261-4933-A8BE-08ACE2349862}" srcOrd="0" destOrd="0" presId="urn:microsoft.com/office/officeart/2005/8/layout/list1"/>
    <dgm:cxn modelId="{3930F883-27D3-4A05-87AB-67CFDD6D6084}" type="presOf" srcId="{4C21DE4B-E862-4359-8B50-EFA991BFFAD1}" destId="{E8862C11-1D42-4C82-A7BD-17ED4EDA7D10}" srcOrd="1" destOrd="0" presId="urn:microsoft.com/office/officeart/2005/8/layout/list1"/>
    <dgm:cxn modelId="{C6B827FA-5F79-42E8-8F91-EB11C50701AD}" type="presOf" srcId="{23D13DC0-C15D-48A0-A80A-283A0BB5995D}" destId="{3CA62579-F3F7-4761-8480-20B0F9FB2195}" srcOrd="0" destOrd="0" presId="urn:microsoft.com/office/officeart/2005/8/layout/list1"/>
    <dgm:cxn modelId="{745BDC44-FA7B-4D8A-BF84-8389AAB9FD66}" type="presOf" srcId="{58288F0C-7950-4A84-ABCE-9D1AA89A9446}" destId="{51EB1E27-B5A1-4D29-8C7B-7B4A5DA4B310}" srcOrd="0" destOrd="0" presId="urn:microsoft.com/office/officeart/2005/8/layout/list1"/>
    <dgm:cxn modelId="{97C338EF-7DEA-427E-BF70-E0C0B29F9ED9}" type="presOf" srcId="{23D13DC0-C15D-48A0-A80A-283A0BB5995D}" destId="{8C3546D4-BC63-4F47-80D7-FC06F043FED7}" srcOrd="1" destOrd="0" presId="urn:microsoft.com/office/officeart/2005/8/layout/list1"/>
    <dgm:cxn modelId="{E7431CB0-5074-41D3-82C3-1F54CFCC9D1B}" type="presOf" srcId="{13064A32-E7BA-4CCA-BA29-ED655B9EA25B}" destId="{FCC3F529-CEC9-4347-9B63-19C5C71C758D}" srcOrd="1" destOrd="0" presId="urn:microsoft.com/office/officeart/2005/8/layout/list1"/>
    <dgm:cxn modelId="{0D4A91FC-77E3-4DEF-9934-8AB9B25AE560}" type="presParOf" srcId="{51EB1E27-B5A1-4D29-8C7B-7B4A5DA4B310}" destId="{87A200DB-549B-4FF7-BE28-36DAB8706954}" srcOrd="0" destOrd="0" presId="urn:microsoft.com/office/officeart/2005/8/layout/list1"/>
    <dgm:cxn modelId="{71B40A6A-B827-4C50-AFA2-7DA71FAB4576}" type="presParOf" srcId="{87A200DB-549B-4FF7-BE28-36DAB8706954}" destId="{56C16EED-2FD6-48E5-8211-10A739E88534}" srcOrd="0" destOrd="0" presId="urn:microsoft.com/office/officeart/2005/8/layout/list1"/>
    <dgm:cxn modelId="{425EAB91-4A28-4364-BC6C-5EB41595E5A7}" type="presParOf" srcId="{87A200DB-549B-4FF7-BE28-36DAB8706954}" destId="{F5B9416B-0B01-4A98-905D-DFD8D1DBA77D}" srcOrd="1" destOrd="0" presId="urn:microsoft.com/office/officeart/2005/8/layout/list1"/>
    <dgm:cxn modelId="{549F21CB-8605-42FB-B443-F5A17F2213DC}" type="presParOf" srcId="{51EB1E27-B5A1-4D29-8C7B-7B4A5DA4B310}" destId="{3CAA6423-B1D9-43F1-98D3-02F0754907BD}" srcOrd="1" destOrd="0" presId="urn:microsoft.com/office/officeart/2005/8/layout/list1"/>
    <dgm:cxn modelId="{33D08CFF-72BA-4857-A450-6670992ED9FC}" type="presParOf" srcId="{51EB1E27-B5A1-4D29-8C7B-7B4A5DA4B310}" destId="{4287929A-016C-4419-9FFB-EE9937898690}" srcOrd="2" destOrd="0" presId="urn:microsoft.com/office/officeart/2005/8/layout/list1"/>
    <dgm:cxn modelId="{85465D09-18BB-4276-96E1-E4507D51BB97}" type="presParOf" srcId="{51EB1E27-B5A1-4D29-8C7B-7B4A5DA4B310}" destId="{ED3CD474-A7C2-4225-B6D7-DA72CA6C8BC4}" srcOrd="3" destOrd="0" presId="urn:microsoft.com/office/officeart/2005/8/layout/list1"/>
    <dgm:cxn modelId="{0076C6A5-ABEC-46F6-B9FD-EB48DF579A1F}" type="presParOf" srcId="{51EB1E27-B5A1-4D29-8C7B-7B4A5DA4B310}" destId="{AE1B534F-23C1-4EDB-A8C3-F2394B6EAC33}" srcOrd="4" destOrd="0" presId="urn:microsoft.com/office/officeart/2005/8/layout/list1"/>
    <dgm:cxn modelId="{71D17BF2-DF2E-4FBB-801B-09FEABBDD911}" type="presParOf" srcId="{AE1B534F-23C1-4EDB-A8C3-F2394B6EAC33}" destId="{2FECA041-0561-496B-9502-52D1D569B970}" srcOrd="0" destOrd="0" presId="urn:microsoft.com/office/officeart/2005/8/layout/list1"/>
    <dgm:cxn modelId="{471254B9-CCE0-4327-B8A2-3CAB6E93C3F9}" type="presParOf" srcId="{AE1B534F-23C1-4EDB-A8C3-F2394B6EAC33}" destId="{FCC3F529-CEC9-4347-9B63-19C5C71C758D}" srcOrd="1" destOrd="0" presId="urn:microsoft.com/office/officeart/2005/8/layout/list1"/>
    <dgm:cxn modelId="{F865DD5C-247F-473C-ADD9-5FC2EA1288C9}" type="presParOf" srcId="{51EB1E27-B5A1-4D29-8C7B-7B4A5DA4B310}" destId="{23FCFB24-D5C7-43D2-AC2A-E286834750C0}" srcOrd="5" destOrd="0" presId="urn:microsoft.com/office/officeart/2005/8/layout/list1"/>
    <dgm:cxn modelId="{407E37A1-2644-49C8-BFBD-CE3ED34FE9C1}" type="presParOf" srcId="{51EB1E27-B5A1-4D29-8C7B-7B4A5DA4B310}" destId="{56769473-9A4F-48AF-A856-1DDE19CB3110}" srcOrd="6" destOrd="0" presId="urn:microsoft.com/office/officeart/2005/8/layout/list1"/>
    <dgm:cxn modelId="{35EAA061-C516-4812-A780-4B492B3AF3DF}" type="presParOf" srcId="{51EB1E27-B5A1-4D29-8C7B-7B4A5DA4B310}" destId="{2EFE3164-A4D6-42C0-9ACA-F4E62769F5D1}" srcOrd="7" destOrd="0" presId="urn:microsoft.com/office/officeart/2005/8/layout/list1"/>
    <dgm:cxn modelId="{F1AA9D61-D684-4933-B284-7A37A09CA87B}" type="presParOf" srcId="{51EB1E27-B5A1-4D29-8C7B-7B4A5DA4B310}" destId="{18EC69EE-E9B2-4E04-AF8F-7552E2E1AD39}" srcOrd="8" destOrd="0" presId="urn:microsoft.com/office/officeart/2005/8/layout/list1"/>
    <dgm:cxn modelId="{D95B07EB-3DC3-45DD-9A77-50CF85023DEC}" type="presParOf" srcId="{18EC69EE-E9B2-4E04-AF8F-7552E2E1AD39}" destId="{3CA62579-F3F7-4761-8480-20B0F9FB2195}" srcOrd="0" destOrd="0" presId="urn:microsoft.com/office/officeart/2005/8/layout/list1"/>
    <dgm:cxn modelId="{656864C2-D146-41FE-9A7C-1ABC1ABC218E}" type="presParOf" srcId="{18EC69EE-E9B2-4E04-AF8F-7552E2E1AD39}" destId="{8C3546D4-BC63-4F47-80D7-FC06F043FED7}" srcOrd="1" destOrd="0" presId="urn:microsoft.com/office/officeart/2005/8/layout/list1"/>
    <dgm:cxn modelId="{6A6E3C7D-8DF4-4A95-A73F-2DC19783B484}" type="presParOf" srcId="{51EB1E27-B5A1-4D29-8C7B-7B4A5DA4B310}" destId="{2F14243E-73BE-4A10-8337-619EDD0BEFE2}" srcOrd="9" destOrd="0" presId="urn:microsoft.com/office/officeart/2005/8/layout/list1"/>
    <dgm:cxn modelId="{2CE8CFAB-103F-401F-B179-8EC7EB3D0BA2}" type="presParOf" srcId="{51EB1E27-B5A1-4D29-8C7B-7B4A5DA4B310}" destId="{E3D4B4A0-A861-4336-914C-64552CD47E79}" srcOrd="10" destOrd="0" presId="urn:microsoft.com/office/officeart/2005/8/layout/list1"/>
    <dgm:cxn modelId="{144E9C29-5B9C-4922-87B4-870961CACE63}" type="presParOf" srcId="{51EB1E27-B5A1-4D29-8C7B-7B4A5DA4B310}" destId="{B787DDF5-86E3-4E96-93DD-395CF8DC2DBF}" srcOrd="11" destOrd="0" presId="urn:microsoft.com/office/officeart/2005/8/layout/list1"/>
    <dgm:cxn modelId="{299BCEE9-43E9-44B3-A54C-25FB5C9076DD}" type="presParOf" srcId="{51EB1E27-B5A1-4D29-8C7B-7B4A5DA4B310}" destId="{F91AF1A0-9E92-4926-A816-35B826F81120}" srcOrd="12" destOrd="0" presId="urn:microsoft.com/office/officeart/2005/8/layout/list1"/>
    <dgm:cxn modelId="{199BA771-1506-481E-A11D-CFE13D799756}" type="presParOf" srcId="{F91AF1A0-9E92-4926-A816-35B826F81120}" destId="{AC581AC0-618D-407A-843E-44FE9DA708B4}" srcOrd="0" destOrd="0" presId="urn:microsoft.com/office/officeart/2005/8/layout/list1"/>
    <dgm:cxn modelId="{CB728506-224C-4EAD-8958-E129A6E07EE2}" type="presParOf" srcId="{F91AF1A0-9E92-4926-A816-35B826F81120}" destId="{2BDEEEBE-6E0A-440B-9580-DF35787DFA39}" srcOrd="1" destOrd="0" presId="urn:microsoft.com/office/officeart/2005/8/layout/list1"/>
    <dgm:cxn modelId="{44ECC668-7366-402E-B113-1ED9CF12CF2A}" type="presParOf" srcId="{51EB1E27-B5A1-4D29-8C7B-7B4A5DA4B310}" destId="{B9C6326E-90C3-412C-8DDD-BF0E46A76125}" srcOrd="13" destOrd="0" presId="urn:microsoft.com/office/officeart/2005/8/layout/list1"/>
    <dgm:cxn modelId="{C3C46A0F-F2E7-4899-9CEC-32DEC81973E4}" type="presParOf" srcId="{51EB1E27-B5A1-4D29-8C7B-7B4A5DA4B310}" destId="{74BC3732-A435-4A80-A45A-7C2A4E8E5DED}" srcOrd="14" destOrd="0" presId="urn:microsoft.com/office/officeart/2005/8/layout/list1"/>
    <dgm:cxn modelId="{DB04882D-448A-4A30-A376-5EEF272AA157}" type="presParOf" srcId="{51EB1E27-B5A1-4D29-8C7B-7B4A5DA4B310}" destId="{23F983F4-84FD-4BA7-8B7D-B7ECDA7034F9}" srcOrd="15" destOrd="0" presId="urn:microsoft.com/office/officeart/2005/8/layout/list1"/>
    <dgm:cxn modelId="{961D4312-F5F1-4107-91F8-05DB970DE4FD}" type="presParOf" srcId="{51EB1E27-B5A1-4D29-8C7B-7B4A5DA4B310}" destId="{5E9BB04E-1A09-460A-A1F8-18128820D827}" srcOrd="16" destOrd="0" presId="urn:microsoft.com/office/officeart/2005/8/layout/list1"/>
    <dgm:cxn modelId="{1C3182BD-3AB4-4AED-9DA3-D63672EEDB26}" type="presParOf" srcId="{5E9BB04E-1A09-460A-A1F8-18128820D827}" destId="{F5E0E6CF-2E59-4742-A825-B2A8E2BF8366}" srcOrd="0" destOrd="0" presId="urn:microsoft.com/office/officeart/2005/8/layout/list1"/>
    <dgm:cxn modelId="{3D464E14-5033-4256-9D48-871628F59FEB}" type="presParOf" srcId="{5E9BB04E-1A09-460A-A1F8-18128820D827}" destId="{F9B960DF-3182-44B0-BCCA-F05FCF4D0DD1}" srcOrd="1" destOrd="0" presId="urn:microsoft.com/office/officeart/2005/8/layout/list1"/>
    <dgm:cxn modelId="{23CAC5CF-104C-4165-A2AD-155450A1B1F5}" type="presParOf" srcId="{51EB1E27-B5A1-4D29-8C7B-7B4A5DA4B310}" destId="{FE81D4D0-1AF9-44DD-848C-CCC2BFB65264}" srcOrd="17" destOrd="0" presId="urn:microsoft.com/office/officeart/2005/8/layout/list1"/>
    <dgm:cxn modelId="{2AD6DB38-7B1D-4A97-BE14-8170D95433FB}" type="presParOf" srcId="{51EB1E27-B5A1-4D29-8C7B-7B4A5DA4B310}" destId="{18BC559E-03DD-42AB-9E18-FC8E70962A2B}" srcOrd="18" destOrd="0" presId="urn:microsoft.com/office/officeart/2005/8/layout/list1"/>
    <dgm:cxn modelId="{0E08963D-0741-49C6-9132-ED63AD94CFFB}" type="presParOf" srcId="{51EB1E27-B5A1-4D29-8C7B-7B4A5DA4B310}" destId="{C5F3BC1F-D597-420A-855A-DCB8D17FB078}" srcOrd="19" destOrd="0" presId="urn:microsoft.com/office/officeart/2005/8/layout/list1"/>
    <dgm:cxn modelId="{AC5D3E01-8AE1-4970-B393-59ECE7812BE2}" type="presParOf" srcId="{51EB1E27-B5A1-4D29-8C7B-7B4A5DA4B310}" destId="{2CD57BD5-BB88-4BD4-8FD3-077997710D41}" srcOrd="20" destOrd="0" presId="urn:microsoft.com/office/officeart/2005/8/layout/list1"/>
    <dgm:cxn modelId="{5DA4151C-10F9-4796-93EB-AE11BF99596B}" type="presParOf" srcId="{2CD57BD5-BB88-4BD4-8FD3-077997710D41}" destId="{36DF72F3-6261-4933-A8BE-08ACE2349862}" srcOrd="0" destOrd="0" presId="urn:microsoft.com/office/officeart/2005/8/layout/list1"/>
    <dgm:cxn modelId="{5918C12C-EBAE-4551-9993-28E1DA7043FC}" type="presParOf" srcId="{2CD57BD5-BB88-4BD4-8FD3-077997710D41}" destId="{E8862C11-1D42-4C82-A7BD-17ED4EDA7D10}" srcOrd="1" destOrd="0" presId="urn:microsoft.com/office/officeart/2005/8/layout/list1"/>
    <dgm:cxn modelId="{861671E1-4E51-4903-8A1D-165D6C4B19FE}" type="presParOf" srcId="{51EB1E27-B5A1-4D29-8C7B-7B4A5DA4B310}" destId="{5C081C7E-6A49-490D-BEB7-FD01E43BEC18}" srcOrd="21" destOrd="0" presId="urn:microsoft.com/office/officeart/2005/8/layout/list1"/>
    <dgm:cxn modelId="{68AF0B46-9393-46AF-8FE3-E44DC1F0A16A}" type="presParOf" srcId="{51EB1E27-B5A1-4D29-8C7B-7B4A5DA4B310}" destId="{915C4192-F9EC-4B74-91F9-22D0FEF8305B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8288F0C-7950-4A84-ABCE-9D1AA89A9446}" type="doc">
      <dgm:prSet loTypeId="urn:microsoft.com/office/officeart/2005/8/layout/list1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B4D82762-437A-4113-A487-F9AB417014E0}">
      <dgm:prSet phldrT="[Texto]" custT="1"/>
      <dgm:spPr>
        <a:ln w="12700">
          <a:solidFill>
            <a:schemeClr val="dk1">
              <a:shade val="80000"/>
              <a:hueOff val="0"/>
              <a:satOff val="0"/>
              <a:lumOff val="0"/>
            </a:schemeClr>
          </a:solidFill>
        </a:ln>
      </dgm:spPr>
      <dgm:t>
        <a:bodyPr/>
        <a:lstStyle/>
        <a:p>
          <a:r>
            <a:rPr lang="es-EC" sz="1800" b="0" dirty="0" smtClean="0">
              <a:latin typeface="Arial" panose="020B0604020202020204" pitchFamily="34" charset="0"/>
              <a:cs typeface="Arial" panose="020B0604020202020204" pitchFamily="34" charset="0"/>
            </a:rPr>
            <a:t>1. Introducción</a:t>
          </a:r>
          <a:endParaRPr lang="es-EC" sz="18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39C50D9-3D0C-48CF-BC1B-489A5D708E2D}" type="parTrans" cxnId="{FC951451-4AAF-41FA-B08C-0C31E081F093}">
      <dgm:prSet/>
      <dgm:spPr/>
      <dgm:t>
        <a:bodyPr/>
        <a:lstStyle/>
        <a:p>
          <a:endParaRPr lang="es-EC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575E64E-63D4-4D0E-B03F-E60A9AAF5081}" type="sibTrans" cxnId="{FC951451-4AAF-41FA-B08C-0C31E081F093}">
      <dgm:prSet/>
      <dgm:spPr/>
      <dgm:t>
        <a:bodyPr/>
        <a:lstStyle/>
        <a:p>
          <a:endParaRPr lang="es-EC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3064A32-E7BA-4CCA-BA29-ED655B9EA25B}">
      <dgm:prSet phldrT="[Texto]" custT="1"/>
      <dgm:spPr>
        <a:ln w="28575"/>
      </dgm:spPr>
      <dgm:t>
        <a:bodyPr/>
        <a:lstStyle/>
        <a:p>
          <a:r>
            <a:rPr lang="es-EC" sz="1800" b="1" dirty="0" smtClean="0">
              <a:latin typeface="Arial" panose="020B0604020202020204" pitchFamily="34" charset="0"/>
              <a:cs typeface="Arial" panose="020B0604020202020204" pitchFamily="34" charset="0"/>
            </a:rPr>
            <a:t>2. Objetivos</a:t>
          </a:r>
          <a:endParaRPr lang="es-EC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D44C04-873C-4A11-8CBE-A61733B0D615}" type="parTrans" cxnId="{CA76140E-B90F-4A4D-8973-298075B4E261}">
      <dgm:prSet/>
      <dgm:spPr/>
      <dgm:t>
        <a:bodyPr/>
        <a:lstStyle/>
        <a:p>
          <a:endParaRPr lang="es-EC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0F2E489-C7E8-4F2E-A6E1-C81B3F7E8E4E}" type="sibTrans" cxnId="{CA76140E-B90F-4A4D-8973-298075B4E261}">
      <dgm:prSet/>
      <dgm:spPr/>
      <dgm:t>
        <a:bodyPr/>
        <a:lstStyle/>
        <a:p>
          <a:endParaRPr lang="es-EC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3D13DC0-C15D-48A0-A80A-283A0BB5995D}">
      <dgm:prSet phldrT="[Texto]" custT="1"/>
      <dgm:spPr>
        <a:ln w="12700"/>
      </dgm:spPr>
      <dgm:t>
        <a:bodyPr/>
        <a:lstStyle/>
        <a:p>
          <a:r>
            <a:rPr lang="es-EC" sz="1800" b="0" dirty="0" smtClean="0">
              <a:latin typeface="Arial" panose="020B0604020202020204" pitchFamily="34" charset="0"/>
              <a:cs typeface="Arial" panose="020B0604020202020204" pitchFamily="34" charset="0"/>
            </a:rPr>
            <a:t>3. Materiales y métodos</a:t>
          </a:r>
          <a:endParaRPr lang="es-EC" sz="18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F710873-23EF-4CC5-9374-3985AF507057}" type="parTrans" cxnId="{71D012A0-3BD6-48F0-9FD0-DA7553D26955}">
      <dgm:prSet/>
      <dgm:spPr/>
      <dgm:t>
        <a:bodyPr/>
        <a:lstStyle/>
        <a:p>
          <a:endParaRPr lang="es-EC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F017403-F13B-4BCE-A4DF-0AAEF911E899}" type="sibTrans" cxnId="{71D012A0-3BD6-48F0-9FD0-DA7553D26955}">
      <dgm:prSet/>
      <dgm:spPr/>
      <dgm:t>
        <a:bodyPr/>
        <a:lstStyle/>
        <a:p>
          <a:endParaRPr lang="es-EC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3A7AD79-76A0-4583-98A4-4E950158718E}">
      <dgm:prSet phldrT="[Texto]" custT="1"/>
      <dgm:spPr>
        <a:ln w="12700"/>
      </dgm:spPr>
      <dgm:t>
        <a:bodyPr/>
        <a:lstStyle/>
        <a:p>
          <a:r>
            <a:rPr lang="es-EC" sz="1800" b="0" dirty="0" smtClean="0">
              <a:latin typeface="Arial" panose="020B0604020202020204" pitchFamily="34" charset="0"/>
              <a:cs typeface="Arial" panose="020B0604020202020204" pitchFamily="34" charset="0"/>
            </a:rPr>
            <a:t>4. Resultados y discusión</a:t>
          </a:r>
        </a:p>
      </dgm:t>
    </dgm:pt>
    <dgm:pt modelId="{A5C9F23E-D9B3-4262-956C-A8C97A8F3601}" type="parTrans" cxnId="{4E4AD323-0AAC-457B-8464-DB7724CC7ECC}">
      <dgm:prSet/>
      <dgm:spPr/>
      <dgm:t>
        <a:bodyPr/>
        <a:lstStyle/>
        <a:p>
          <a:endParaRPr lang="es-EC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41DBA42-D16B-4515-8193-F3A0ED0C0C4A}" type="sibTrans" cxnId="{4E4AD323-0AAC-457B-8464-DB7724CC7ECC}">
      <dgm:prSet/>
      <dgm:spPr/>
      <dgm:t>
        <a:bodyPr/>
        <a:lstStyle/>
        <a:p>
          <a:endParaRPr lang="es-EC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25DF6BF-0E0A-4F4B-A52D-896DB591044E}">
      <dgm:prSet phldrT="[Texto]" custT="1"/>
      <dgm:spPr>
        <a:ln w="12700"/>
      </dgm:spPr>
      <dgm:t>
        <a:bodyPr/>
        <a:lstStyle/>
        <a:p>
          <a:r>
            <a:rPr lang="es-EC" sz="1800" b="0" dirty="0" smtClean="0">
              <a:latin typeface="Arial" panose="020B0604020202020204" pitchFamily="34" charset="0"/>
              <a:cs typeface="Arial" panose="020B0604020202020204" pitchFamily="34" charset="0"/>
            </a:rPr>
            <a:t>5. Conclusiones</a:t>
          </a:r>
        </a:p>
      </dgm:t>
    </dgm:pt>
    <dgm:pt modelId="{45D97352-C1F0-4D7D-AF5E-DF3A5C8BB071}" type="parTrans" cxnId="{B4DFF1C3-3475-497E-9D52-A7B9E8EFAA54}">
      <dgm:prSet/>
      <dgm:spPr/>
      <dgm:t>
        <a:bodyPr/>
        <a:lstStyle/>
        <a:p>
          <a:endParaRPr lang="es-EC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3474F9E-1905-47A2-99E7-75D07F2ED7B7}" type="sibTrans" cxnId="{B4DFF1C3-3475-497E-9D52-A7B9E8EFAA54}">
      <dgm:prSet/>
      <dgm:spPr/>
      <dgm:t>
        <a:bodyPr/>
        <a:lstStyle/>
        <a:p>
          <a:endParaRPr lang="es-EC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21DE4B-E862-4359-8B50-EFA991BFFAD1}">
      <dgm:prSet phldrT="[Texto]" custT="1"/>
      <dgm:spPr>
        <a:ln w="12700"/>
      </dgm:spPr>
      <dgm:t>
        <a:bodyPr/>
        <a:lstStyle/>
        <a:p>
          <a:r>
            <a:rPr lang="es-EC" sz="1800" b="0" dirty="0" smtClean="0">
              <a:latin typeface="Arial" panose="020B0604020202020204" pitchFamily="34" charset="0"/>
              <a:cs typeface="Arial" panose="020B0604020202020204" pitchFamily="34" charset="0"/>
            </a:rPr>
            <a:t>6. Recomendaciones</a:t>
          </a:r>
        </a:p>
      </dgm:t>
    </dgm:pt>
    <dgm:pt modelId="{64D552CE-2905-439A-8CD6-D4DB6CD380D5}" type="parTrans" cxnId="{F126349C-0EDC-4596-B836-1A0C79AB39C9}">
      <dgm:prSet/>
      <dgm:spPr/>
      <dgm:t>
        <a:bodyPr/>
        <a:lstStyle/>
        <a:p>
          <a:endParaRPr lang="es-EC"/>
        </a:p>
      </dgm:t>
    </dgm:pt>
    <dgm:pt modelId="{D519059E-3A37-406A-9E54-66F6EEC6A344}" type="sibTrans" cxnId="{F126349C-0EDC-4596-B836-1A0C79AB39C9}">
      <dgm:prSet/>
      <dgm:spPr/>
      <dgm:t>
        <a:bodyPr/>
        <a:lstStyle/>
        <a:p>
          <a:endParaRPr lang="es-EC"/>
        </a:p>
      </dgm:t>
    </dgm:pt>
    <dgm:pt modelId="{51EB1E27-B5A1-4D29-8C7B-7B4A5DA4B310}" type="pres">
      <dgm:prSet presAssocID="{58288F0C-7950-4A84-ABCE-9D1AA89A944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7A200DB-549B-4FF7-BE28-36DAB8706954}" type="pres">
      <dgm:prSet presAssocID="{B4D82762-437A-4113-A487-F9AB417014E0}" presName="parentLin" presStyleCnt="0"/>
      <dgm:spPr/>
      <dgm:t>
        <a:bodyPr/>
        <a:lstStyle/>
        <a:p>
          <a:endParaRPr lang="es-EC"/>
        </a:p>
      </dgm:t>
    </dgm:pt>
    <dgm:pt modelId="{56C16EED-2FD6-48E5-8211-10A739E88534}" type="pres">
      <dgm:prSet presAssocID="{B4D82762-437A-4113-A487-F9AB417014E0}" presName="parentLeftMargin" presStyleLbl="node1" presStyleIdx="0" presStyleCnt="6"/>
      <dgm:spPr/>
      <dgm:t>
        <a:bodyPr/>
        <a:lstStyle/>
        <a:p>
          <a:endParaRPr lang="es-EC"/>
        </a:p>
      </dgm:t>
    </dgm:pt>
    <dgm:pt modelId="{F5B9416B-0B01-4A98-905D-DFD8D1DBA77D}" type="pres">
      <dgm:prSet presAssocID="{B4D82762-437A-4113-A487-F9AB417014E0}" presName="parentText" presStyleLbl="node1" presStyleIdx="0" presStyleCnt="6" custLinFactNeighborX="-8046" custLinFactNeighborY="-13161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CAA6423-B1D9-43F1-98D3-02F0754907BD}" type="pres">
      <dgm:prSet presAssocID="{B4D82762-437A-4113-A487-F9AB417014E0}" presName="negativeSpace" presStyleCnt="0"/>
      <dgm:spPr/>
      <dgm:t>
        <a:bodyPr/>
        <a:lstStyle/>
        <a:p>
          <a:endParaRPr lang="es-EC"/>
        </a:p>
      </dgm:t>
    </dgm:pt>
    <dgm:pt modelId="{4287929A-016C-4419-9FFB-EE9937898690}" type="pres">
      <dgm:prSet presAssocID="{B4D82762-437A-4113-A487-F9AB417014E0}" presName="childText" presStyleLbl="conFgAcc1" presStyleIdx="0" presStyleCnt="6">
        <dgm:presLayoutVars>
          <dgm:bulletEnabled val="1"/>
        </dgm:presLayoutVars>
      </dgm:prSet>
      <dgm:spPr>
        <a:prstGeom prst="roundRect">
          <a:avLst/>
        </a:prstGeom>
        <a:solidFill>
          <a:srgbClr val="3B7812">
            <a:alpha val="50980"/>
          </a:srgbClr>
        </a:solidFill>
        <a:ln w="19050">
          <a:solidFill>
            <a:schemeClr val="dk1">
              <a:hueOff val="0"/>
              <a:satOff val="0"/>
              <a:lumOff val="0"/>
              <a:alpha val="50000"/>
            </a:schemeClr>
          </a:solidFill>
        </a:ln>
      </dgm:spPr>
      <dgm:t>
        <a:bodyPr/>
        <a:lstStyle/>
        <a:p>
          <a:endParaRPr lang="es-EC"/>
        </a:p>
      </dgm:t>
    </dgm:pt>
    <dgm:pt modelId="{ED3CD474-A7C2-4225-B6D7-DA72CA6C8BC4}" type="pres">
      <dgm:prSet presAssocID="{B575E64E-63D4-4D0E-B03F-E60A9AAF5081}" presName="spaceBetweenRectangles" presStyleCnt="0"/>
      <dgm:spPr/>
      <dgm:t>
        <a:bodyPr/>
        <a:lstStyle/>
        <a:p>
          <a:endParaRPr lang="es-EC"/>
        </a:p>
      </dgm:t>
    </dgm:pt>
    <dgm:pt modelId="{AE1B534F-23C1-4EDB-A8C3-F2394B6EAC33}" type="pres">
      <dgm:prSet presAssocID="{13064A32-E7BA-4CCA-BA29-ED655B9EA25B}" presName="parentLin" presStyleCnt="0"/>
      <dgm:spPr/>
      <dgm:t>
        <a:bodyPr/>
        <a:lstStyle/>
        <a:p>
          <a:endParaRPr lang="es-EC"/>
        </a:p>
      </dgm:t>
    </dgm:pt>
    <dgm:pt modelId="{2FECA041-0561-496B-9502-52D1D569B970}" type="pres">
      <dgm:prSet presAssocID="{13064A32-E7BA-4CCA-BA29-ED655B9EA25B}" presName="parentLeftMargin" presStyleLbl="node1" presStyleIdx="0" presStyleCnt="6"/>
      <dgm:spPr/>
      <dgm:t>
        <a:bodyPr/>
        <a:lstStyle/>
        <a:p>
          <a:endParaRPr lang="es-EC"/>
        </a:p>
      </dgm:t>
    </dgm:pt>
    <dgm:pt modelId="{FCC3F529-CEC9-4347-9B63-19C5C71C758D}" type="pres">
      <dgm:prSet presAssocID="{13064A32-E7BA-4CCA-BA29-ED655B9EA25B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3FCFB24-D5C7-43D2-AC2A-E286834750C0}" type="pres">
      <dgm:prSet presAssocID="{13064A32-E7BA-4CCA-BA29-ED655B9EA25B}" presName="negativeSpace" presStyleCnt="0"/>
      <dgm:spPr/>
      <dgm:t>
        <a:bodyPr/>
        <a:lstStyle/>
        <a:p>
          <a:endParaRPr lang="es-EC"/>
        </a:p>
      </dgm:t>
    </dgm:pt>
    <dgm:pt modelId="{56769473-9A4F-48AF-A856-1DDE19CB3110}" type="pres">
      <dgm:prSet presAssocID="{13064A32-E7BA-4CCA-BA29-ED655B9EA25B}" presName="childText" presStyleLbl="conFgAcc1" presStyleIdx="1" presStyleCnt="6">
        <dgm:presLayoutVars>
          <dgm:bulletEnabled val="1"/>
        </dgm:presLayoutVars>
      </dgm:prSet>
      <dgm:spPr>
        <a:prstGeom prst="roundRect">
          <a:avLst/>
        </a:prstGeom>
        <a:solidFill>
          <a:srgbClr val="3B7812">
            <a:alpha val="50980"/>
          </a:srgbClr>
        </a:solidFill>
        <a:ln w="19050">
          <a:solidFill>
            <a:schemeClr val="dk1">
              <a:hueOff val="0"/>
              <a:satOff val="0"/>
              <a:lumOff val="0"/>
              <a:alpha val="50000"/>
            </a:schemeClr>
          </a:solidFill>
        </a:ln>
      </dgm:spPr>
      <dgm:t>
        <a:bodyPr/>
        <a:lstStyle/>
        <a:p>
          <a:endParaRPr lang="es-EC"/>
        </a:p>
      </dgm:t>
    </dgm:pt>
    <dgm:pt modelId="{2EFE3164-A4D6-42C0-9ACA-F4E62769F5D1}" type="pres">
      <dgm:prSet presAssocID="{C0F2E489-C7E8-4F2E-A6E1-C81B3F7E8E4E}" presName="spaceBetweenRectangles" presStyleCnt="0"/>
      <dgm:spPr/>
      <dgm:t>
        <a:bodyPr/>
        <a:lstStyle/>
        <a:p>
          <a:endParaRPr lang="es-EC"/>
        </a:p>
      </dgm:t>
    </dgm:pt>
    <dgm:pt modelId="{18EC69EE-E9B2-4E04-AF8F-7552E2E1AD39}" type="pres">
      <dgm:prSet presAssocID="{23D13DC0-C15D-48A0-A80A-283A0BB5995D}" presName="parentLin" presStyleCnt="0"/>
      <dgm:spPr/>
      <dgm:t>
        <a:bodyPr/>
        <a:lstStyle/>
        <a:p>
          <a:endParaRPr lang="es-EC"/>
        </a:p>
      </dgm:t>
    </dgm:pt>
    <dgm:pt modelId="{3CA62579-F3F7-4761-8480-20B0F9FB2195}" type="pres">
      <dgm:prSet presAssocID="{23D13DC0-C15D-48A0-A80A-283A0BB5995D}" presName="parentLeftMargin" presStyleLbl="node1" presStyleIdx="1" presStyleCnt="6"/>
      <dgm:spPr/>
      <dgm:t>
        <a:bodyPr/>
        <a:lstStyle/>
        <a:p>
          <a:endParaRPr lang="es-EC"/>
        </a:p>
      </dgm:t>
    </dgm:pt>
    <dgm:pt modelId="{8C3546D4-BC63-4F47-80D7-FC06F043FED7}" type="pres">
      <dgm:prSet presAssocID="{23D13DC0-C15D-48A0-A80A-283A0BB5995D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F14243E-73BE-4A10-8337-619EDD0BEFE2}" type="pres">
      <dgm:prSet presAssocID="{23D13DC0-C15D-48A0-A80A-283A0BB5995D}" presName="negativeSpace" presStyleCnt="0"/>
      <dgm:spPr/>
      <dgm:t>
        <a:bodyPr/>
        <a:lstStyle/>
        <a:p>
          <a:endParaRPr lang="es-EC"/>
        </a:p>
      </dgm:t>
    </dgm:pt>
    <dgm:pt modelId="{E3D4B4A0-A861-4336-914C-64552CD47E79}" type="pres">
      <dgm:prSet presAssocID="{23D13DC0-C15D-48A0-A80A-283A0BB5995D}" presName="childText" presStyleLbl="conFgAcc1" presStyleIdx="2" presStyleCnt="6">
        <dgm:presLayoutVars>
          <dgm:bulletEnabled val="1"/>
        </dgm:presLayoutVars>
      </dgm:prSet>
      <dgm:spPr>
        <a:prstGeom prst="roundRect">
          <a:avLst/>
        </a:prstGeom>
        <a:solidFill>
          <a:srgbClr val="3B7812">
            <a:alpha val="51000"/>
          </a:srgbClr>
        </a:solidFill>
        <a:ln w="19050">
          <a:solidFill>
            <a:schemeClr val="dk1">
              <a:hueOff val="0"/>
              <a:satOff val="0"/>
              <a:lumOff val="0"/>
              <a:alpha val="50000"/>
            </a:schemeClr>
          </a:solidFill>
        </a:ln>
      </dgm:spPr>
      <dgm:t>
        <a:bodyPr/>
        <a:lstStyle/>
        <a:p>
          <a:endParaRPr lang="es-EC"/>
        </a:p>
      </dgm:t>
    </dgm:pt>
    <dgm:pt modelId="{B787DDF5-86E3-4E96-93DD-395CF8DC2DBF}" type="pres">
      <dgm:prSet presAssocID="{7F017403-F13B-4BCE-A4DF-0AAEF911E899}" presName="spaceBetweenRectangles" presStyleCnt="0"/>
      <dgm:spPr/>
      <dgm:t>
        <a:bodyPr/>
        <a:lstStyle/>
        <a:p>
          <a:endParaRPr lang="es-EC"/>
        </a:p>
      </dgm:t>
    </dgm:pt>
    <dgm:pt modelId="{F91AF1A0-9E92-4926-A816-35B826F81120}" type="pres">
      <dgm:prSet presAssocID="{A3A7AD79-76A0-4583-98A4-4E950158718E}" presName="parentLin" presStyleCnt="0"/>
      <dgm:spPr/>
      <dgm:t>
        <a:bodyPr/>
        <a:lstStyle/>
        <a:p>
          <a:endParaRPr lang="es-EC"/>
        </a:p>
      </dgm:t>
    </dgm:pt>
    <dgm:pt modelId="{AC581AC0-618D-407A-843E-44FE9DA708B4}" type="pres">
      <dgm:prSet presAssocID="{A3A7AD79-76A0-4583-98A4-4E950158718E}" presName="parentLeftMargin" presStyleLbl="node1" presStyleIdx="2" presStyleCnt="6"/>
      <dgm:spPr/>
      <dgm:t>
        <a:bodyPr/>
        <a:lstStyle/>
        <a:p>
          <a:endParaRPr lang="es-EC"/>
        </a:p>
      </dgm:t>
    </dgm:pt>
    <dgm:pt modelId="{2BDEEEBE-6E0A-440B-9580-DF35787DFA39}" type="pres">
      <dgm:prSet presAssocID="{A3A7AD79-76A0-4583-98A4-4E950158718E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9C6326E-90C3-412C-8DDD-BF0E46A76125}" type="pres">
      <dgm:prSet presAssocID="{A3A7AD79-76A0-4583-98A4-4E950158718E}" presName="negativeSpace" presStyleCnt="0"/>
      <dgm:spPr/>
      <dgm:t>
        <a:bodyPr/>
        <a:lstStyle/>
        <a:p>
          <a:endParaRPr lang="es-EC"/>
        </a:p>
      </dgm:t>
    </dgm:pt>
    <dgm:pt modelId="{74BC3732-A435-4A80-A45A-7C2A4E8E5DED}" type="pres">
      <dgm:prSet presAssocID="{A3A7AD79-76A0-4583-98A4-4E950158718E}" presName="childText" presStyleLbl="conFgAcc1" presStyleIdx="3" presStyleCnt="6">
        <dgm:presLayoutVars>
          <dgm:bulletEnabled val="1"/>
        </dgm:presLayoutVars>
      </dgm:prSet>
      <dgm:spPr>
        <a:prstGeom prst="roundRect">
          <a:avLst/>
        </a:prstGeom>
        <a:solidFill>
          <a:srgbClr val="3B7812">
            <a:alpha val="50980"/>
          </a:srgbClr>
        </a:solidFill>
        <a:ln w="19050">
          <a:solidFill>
            <a:scrgbClr r="0" g="0" b="0">
              <a:alpha val="50000"/>
            </a:scrgbClr>
          </a:solidFill>
        </a:ln>
      </dgm:spPr>
      <dgm:t>
        <a:bodyPr/>
        <a:lstStyle/>
        <a:p>
          <a:endParaRPr lang="es-EC"/>
        </a:p>
      </dgm:t>
    </dgm:pt>
    <dgm:pt modelId="{23F983F4-84FD-4BA7-8B7D-B7ECDA7034F9}" type="pres">
      <dgm:prSet presAssocID="{941DBA42-D16B-4515-8193-F3A0ED0C0C4A}" presName="spaceBetweenRectangles" presStyleCnt="0"/>
      <dgm:spPr/>
      <dgm:t>
        <a:bodyPr/>
        <a:lstStyle/>
        <a:p>
          <a:endParaRPr lang="es-EC"/>
        </a:p>
      </dgm:t>
    </dgm:pt>
    <dgm:pt modelId="{5E9BB04E-1A09-460A-A1F8-18128820D827}" type="pres">
      <dgm:prSet presAssocID="{F25DF6BF-0E0A-4F4B-A52D-896DB591044E}" presName="parentLin" presStyleCnt="0"/>
      <dgm:spPr/>
      <dgm:t>
        <a:bodyPr/>
        <a:lstStyle/>
        <a:p>
          <a:endParaRPr lang="es-EC"/>
        </a:p>
      </dgm:t>
    </dgm:pt>
    <dgm:pt modelId="{F5E0E6CF-2E59-4742-A825-B2A8E2BF8366}" type="pres">
      <dgm:prSet presAssocID="{F25DF6BF-0E0A-4F4B-A52D-896DB591044E}" presName="parentLeftMargin" presStyleLbl="node1" presStyleIdx="3" presStyleCnt="6"/>
      <dgm:spPr/>
      <dgm:t>
        <a:bodyPr/>
        <a:lstStyle/>
        <a:p>
          <a:endParaRPr lang="es-EC"/>
        </a:p>
      </dgm:t>
    </dgm:pt>
    <dgm:pt modelId="{F9B960DF-3182-44B0-BCCA-F05FCF4D0DD1}" type="pres">
      <dgm:prSet presAssocID="{F25DF6BF-0E0A-4F4B-A52D-896DB591044E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E81D4D0-1AF9-44DD-848C-CCC2BFB65264}" type="pres">
      <dgm:prSet presAssocID="{F25DF6BF-0E0A-4F4B-A52D-896DB591044E}" presName="negativeSpace" presStyleCnt="0"/>
      <dgm:spPr/>
      <dgm:t>
        <a:bodyPr/>
        <a:lstStyle/>
        <a:p>
          <a:endParaRPr lang="es-EC"/>
        </a:p>
      </dgm:t>
    </dgm:pt>
    <dgm:pt modelId="{18BC559E-03DD-42AB-9E18-FC8E70962A2B}" type="pres">
      <dgm:prSet presAssocID="{F25DF6BF-0E0A-4F4B-A52D-896DB591044E}" presName="childText" presStyleLbl="conFgAcc1" presStyleIdx="4" presStyleCnt="6">
        <dgm:presLayoutVars>
          <dgm:bulletEnabled val="1"/>
        </dgm:presLayoutVars>
      </dgm:prSet>
      <dgm:spPr>
        <a:prstGeom prst="roundRect">
          <a:avLst/>
        </a:prstGeom>
        <a:solidFill>
          <a:srgbClr val="3B7812">
            <a:alpha val="50980"/>
          </a:srgbClr>
        </a:solidFill>
        <a:ln w="19050">
          <a:solidFill>
            <a:scrgbClr r="0" g="0" b="0">
              <a:alpha val="47000"/>
            </a:scrgbClr>
          </a:solidFill>
        </a:ln>
      </dgm:spPr>
      <dgm:t>
        <a:bodyPr/>
        <a:lstStyle/>
        <a:p>
          <a:endParaRPr lang="es-EC"/>
        </a:p>
      </dgm:t>
    </dgm:pt>
    <dgm:pt modelId="{C5F3BC1F-D597-420A-855A-DCB8D17FB078}" type="pres">
      <dgm:prSet presAssocID="{C3474F9E-1905-47A2-99E7-75D07F2ED7B7}" presName="spaceBetweenRectangles" presStyleCnt="0"/>
      <dgm:spPr/>
      <dgm:t>
        <a:bodyPr/>
        <a:lstStyle/>
        <a:p>
          <a:endParaRPr lang="es-EC"/>
        </a:p>
      </dgm:t>
    </dgm:pt>
    <dgm:pt modelId="{2CD57BD5-BB88-4BD4-8FD3-077997710D41}" type="pres">
      <dgm:prSet presAssocID="{4C21DE4B-E862-4359-8B50-EFA991BFFAD1}" presName="parentLin" presStyleCnt="0"/>
      <dgm:spPr/>
      <dgm:t>
        <a:bodyPr/>
        <a:lstStyle/>
        <a:p>
          <a:endParaRPr lang="es-EC"/>
        </a:p>
      </dgm:t>
    </dgm:pt>
    <dgm:pt modelId="{36DF72F3-6261-4933-A8BE-08ACE2349862}" type="pres">
      <dgm:prSet presAssocID="{4C21DE4B-E862-4359-8B50-EFA991BFFAD1}" presName="parentLeftMargin" presStyleLbl="node1" presStyleIdx="4" presStyleCnt="6"/>
      <dgm:spPr/>
      <dgm:t>
        <a:bodyPr/>
        <a:lstStyle/>
        <a:p>
          <a:endParaRPr lang="es-EC"/>
        </a:p>
      </dgm:t>
    </dgm:pt>
    <dgm:pt modelId="{E8862C11-1D42-4C82-A7BD-17ED4EDA7D10}" type="pres">
      <dgm:prSet presAssocID="{4C21DE4B-E862-4359-8B50-EFA991BFFAD1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C081C7E-6A49-490D-BEB7-FD01E43BEC18}" type="pres">
      <dgm:prSet presAssocID="{4C21DE4B-E862-4359-8B50-EFA991BFFAD1}" presName="negativeSpace" presStyleCnt="0"/>
      <dgm:spPr/>
      <dgm:t>
        <a:bodyPr/>
        <a:lstStyle/>
        <a:p>
          <a:endParaRPr lang="es-EC"/>
        </a:p>
      </dgm:t>
    </dgm:pt>
    <dgm:pt modelId="{915C4192-F9EC-4B74-91F9-22D0FEF8305B}" type="pres">
      <dgm:prSet presAssocID="{4C21DE4B-E862-4359-8B50-EFA991BFFAD1}" presName="childText" presStyleLbl="conFgAcc1" presStyleIdx="5" presStyleCnt="6">
        <dgm:presLayoutVars>
          <dgm:bulletEnabled val="1"/>
        </dgm:presLayoutVars>
      </dgm:prSet>
      <dgm:spPr>
        <a:prstGeom prst="roundRect">
          <a:avLst/>
        </a:prstGeom>
        <a:solidFill>
          <a:srgbClr val="3B7812">
            <a:alpha val="51000"/>
          </a:srgbClr>
        </a:solidFill>
        <a:ln w="12700">
          <a:solidFill>
            <a:scrgbClr r="0" g="0" b="0">
              <a:alpha val="50000"/>
            </a:scrgbClr>
          </a:solidFill>
        </a:ln>
      </dgm:spPr>
      <dgm:t>
        <a:bodyPr/>
        <a:lstStyle/>
        <a:p>
          <a:endParaRPr lang="es-EC"/>
        </a:p>
      </dgm:t>
    </dgm:pt>
  </dgm:ptLst>
  <dgm:cxnLst>
    <dgm:cxn modelId="{C4024475-EAB2-47DD-9E1D-04F281B62D1C}" type="presOf" srcId="{B4D82762-437A-4113-A487-F9AB417014E0}" destId="{F5B9416B-0B01-4A98-905D-DFD8D1DBA77D}" srcOrd="1" destOrd="0" presId="urn:microsoft.com/office/officeart/2005/8/layout/list1"/>
    <dgm:cxn modelId="{2649322D-74B0-404B-AC8D-D9A08B6F8803}" type="presOf" srcId="{23D13DC0-C15D-48A0-A80A-283A0BB5995D}" destId="{8C3546D4-BC63-4F47-80D7-FC06F043FED7}" srcOrd="1" destOrd="0" presId="urn:microsoft.com/office/officeart/2005/8/layout/list1"/>
    <dgm:cxn modelId="{57101C19-51BB-4034-97BC-0A7F16F29B87}" type="presOf" srcId="{4C21DE4B-E862-4359-8B50-EFA991BFFAD1}" destId="{36DF72F3-6261-4933-A8BE-08ACE2349862}" srcOrd="0" destOrd="0" presId="urn:microsoft.com/office/officeart/2005/8/layout/list1"/>
    <dgm:cxn modelId="{4E4AD323-0AAC-457B-8464-DB7724CC7ECC}" srcId="{58288F0C-7950-4A84-ABCE-9D1AA89A9446}" destId="{A3A7AD79-76A0-4583-98A4-4E950158718E}" srcOrd="3" destOrd="0" parTransId="{A5C9F23E-D9B3-4262-956C-A8C97A8F3601}" sibTransId="{941DBA42-D16B-4515-8193-F3A0ED0C0C4A}"/>
    <dgm:cxn modelId="{F126349C-0EDC-4596-B836-1A0C79AB39C9}" srcId="{58288F0C-7950-4A84-ABCE-9D1AA89A9446}" destId="{4C21DE4B-E862-4359-8B50-EFA991BFFAD1}" srcOrd="5" destOrd="0" parTransId="{64D552CE-2905-439A-8CD6-D4DB6CD380D5}" sibTransId="{D519059E-3A37-406A-9E54-66F6EEC6A344}"/>
    <dgm:cxn modelId="{B4DFF1C3-3475-497E-9D52-A7B9E8EFAA54}" srcId="{58288F0C-7950-4A84-ABCE-9D1AA89A9446}" destId="{F25DF6BF-0E0A-4F4B-A52D-896DB591044E}" srcOrd="4" destOrd="0" parTransId="{45D97352-C1F0-4D7D-AF5E-DF3A5C8BB071}" sibTransId="{C3474F9E-1905-47A2-99E7-75D07F2ED7B7}"/>
    <dgm:cxn modelId="{71846671-6C11-4612-8E3D-578A4031A279}" type="presOf" srcId="{13064A32-E7BA-4CCA-BA29-ED655B9EA25B}" destId="{2FECA041-0561-496B-9502-52D1D569B970}" srcOrd="0" destOrd="0" presId="urn:microsoft.com/office/officeart/2005/8/layout/list1"/>
    <dgm:cxn modelId="{86E50E74-4FC7-4927-A3A8-EC8273A521B2}" type="presOf" srcId="{A3A7AD79-76A0-4583-98A4-4E950158718E}" destId="{AC581AC0-618D-407A-843E-44FE9DA708B4}" srcOrd="0" destOrd="0" presId="urn:microsoft.com/office/officeart/2005/8/layout/list1"/>
    <dgm:cxn modelId="{71D012A0-3BD6-48F0-9FD0-DA7553D26955}" srcId="{58288F0C-7950-4A84-ABCE-9D1AA89A9446}" destId="{23D13DC0-C15D-48A0-A80A-283A0BB5995D}" srcOrd="2" destOrd="0" parTransId="{BF710873-23EF-4CC5-9374-3985AF507057}" sibTransId="{7F017403-F13B-4BCE-A4DF-0AAEF911E899}"/>
    <dgm:cxn modelId="{3A94FF57-9A57-4728-8E82-2F3F3D6E6ED2}" type="presOf" srcId="{23D13DC0-C15D-48A0-A80A-283A0BB5995D}" destId="{3CA62579-F3F7-4761-8480-20B0F9FB2195}" srcOrd="0" destOrd="0" presId="urn:microsoft.com/office/officeart/2005/8/layout/list1"/>
    <dgm:cxn modelId="{CA76140E-B90F-4A4D-8973-298075B4E261}" srcId="{58288F0C-7950-4A84-ABCE-9D1AA89A9446}" destId="{13064A32-E7BA-4CCA-BA29-ED655B9EA25B}" srcOrd="1" destOrd="0" parTransId="{4CD44C04-873C-4A11-8CBE-A61733B0D615}" sibTransId="{C0F2E489-C7E8-4F2E-A6E1-C81B3F7E8E4E}"/>
    <dgm:cxn modelId="{C8D81BF8-E86F-4CFC-8E7E-63CC6E18B725}" type="presOf" srcId="{4C21DE4B-E862-4359-8B50-EFA991BFFAD1}" destId="{E8862C11-1D42-4C82-A7BD-17ED4EDA7D10}" srcOrd="1" destOrd="0" presId="urn:microsoft.com/office/officeart/2005/8/layout/list1"/>
    <dgm:cxn modelId="{FC951451-4AAF-41FA-B08C-0C31E081F093}" srcId="{58288F0C-7950-4A84-ABCE-9D1AA89A9446}" destId="{B4D82762-437A-4113-A487-F9AB417014E0}" srcOrd="0" destOrd="0" parTransId="{039C50D9-3D0C-48CF-BC1B-489A5D708E2D}" sibTransId="{B575E64E-63D4-4D0E-B03F-E60A9AAF5081}"/>
    <dgm:cxn modelId="{770C04EA-B2CE-480F-8D04-262038316D4D}" type="presOf" srcId="{F25DF6BF-0E0A-4F4B-A52D-896DB591044E}" destId="{F9B960DF-3182-44B0-BCCA-F05FCF4D0DD1}" srcOrd="1" destOrd="0" presId="urn:microsoft.com/office/officeart/2005/8/layout/list1"/>
    <dgm:cxn modelId="{E08B53B0-1ACE-47F0-B9B2-9FCB2DFEF8F7}" type="presOf" srcId="{58288F0C-7950-4A84-ABCE-9D1AA89A9446}" destId="{51EB1E27-B5A1-4D29-8C7B-7B4A5DA4B310}" srcOrd="0" destOrd="0" presId="urn:microsoft.com/office/officeart/2005/8/layout/list1"/>
    <dgm:cxn modelId="{BE7025A7-B0FC-403A-8627-3F28B9C6ACEB}" type="presOf" srcId="{F25DF6BF-0E0A-4F4B-A52D-896DB591044E}" destId="{F5E0E6CF-2E59-4742-A825-B2A8E2BF8366}" srcOrd="0" destOrd="0" presId="urn:microsoft.com/office/officeart/2005/8/layout/list1"/>
    <dgm:cxn modelId="{2CD7652B-81B1-4134-9872-FC3D0639825F}" type="presOf" srcId="{13064A32-E7BA-4CCA-BA29-ED655B9EA25B}" destId="{FCC3F529-CEC9-4347-9B63-19C5C71C758D}" srcOrd="1" destOrd="0" presId="urn:microsoft.com/office/officeart/2005/8/layout/list1"/>
    <dgm:cxn modelId="{473F96ED-FD93-43F9-A825-35C1320177F3}" type="presOf" srcId="{A3A7AD79-76A0-4583-98A4-4E950158718E}" destId="{2BDEEEBE-6E0A-440B-9580-DF35787DFA39}" srcOrd="1" destOrd="0" presId="urn:microsoft.com/office/officeart/2005/8/layout/list1"/>
    <dgm:cxn modelId="{DAD90B8E-CB2F-44F2-A336-DDAD9871A1FD}" type="presOf" srcId="{B4D82762-437A-4113-A487-F9AB417014E0}" destId="{56C16EED-2FD6-48E5-8211-10A739E88534}" srcOrd="0" destOrd="0" presId="urn:microsoft.com/office/officeart/2005/8/layout/list1"/>
    <dgm:cxn modelId="{4F3A81E7-0423-4A06-9AD0-5C6C2AEC6CB5}" type="presParOf" srcId="{51EB1E27-B5A1-4D29-8C7B-7B4A5DA4B310}" destId="{87A200DB-549B-4FF7-BE28-36DAB8706954}" srcOrd="0" destOrd="0" presId="urn:microsoft.com/office/officeart/2005/8/layout/list1"/>
    <dgm:cxn modelId="{8E6B43C8-2D2C-4B8F-AA2B-3919E806BC3F}" type="presParOf" srcId="{87A200DB-549B-4FF7-BE28-36DAB8706954}" destId="{56C16EED-2FD6-48E5-8211-10A739E88534}" srcOrd="0" destOrd="0" presId="urn:microsoft.com/office/officeart/2005/8/layout/list1"/>
    <dgm:cxn modelId="{EFCA02F2-200D-410B-84B1-791E5088BC1F}" type="presParOf" srcId="{87A200DB-549B-4FF7-BE28-36DAB8706954}" destId="{F5B9416B-0B01-4A98-905D-DFD8D1DBA77D}" srcOrd="1" destOrd="0" presId="urn:microsoft.com/office/officeart/2005/8/layout/list1"/>
    <dgm:cxn modelId="{7638659F-4F31-4925-992C-4129334A56BA}" type="presParOf" srcId="{51EB1E27-B5A1-4D29-8C7B-7B4A5DA4B310}" destId="{3CAA6423-B1D9-43F1-98D3-02F0754907BD}" srcOrd="1" destOrd="0" presId="urn:microsoft.com/office/officeart/2005/8/layout/list1"/>
    <dgm:cxn modelId="{9B4E5ED7-95D6-4054-8201-05256076E04E}" type="presParOf" srcId="{51EB1E27-B5A1-4D29-8C7B-7B4A5DA4B310}" destId="{4287929A-016C-4419-9FFB-EE9937898690}" srcOrd="2" destOrd="0" presId="urn:microsoft.com/office/officeart/2005/8/layout/list1"/>
    <dgm:cxn modelId="{F1726F6D-897C-4A82-91F2-75B5D4D73C07}" type="presParOf" srcId="{51EB1E27-B5A1-4D29-8C7B-7B4A5DA4B310}" destId="{ED3CD474-A7C2-4225-B6D7-DA72CA6C8BC4}" srcOrd="3" destOrd="0" presId="urn:microsoft.com/office/officeart/2005/8/layout/list1"/>
    <dgm:cxn modelId="{F26B1681-6737-43FB-8E34-7C13CA4434F1}" type="presParOf" srcId="{51EB1E27-B5A1-4D29-8C7B-7B4A5DA4B310}" destId="{AE1B534F-23C1-4EDB-A8C3-F2394B6EAC33}" srcOrd="4" destOrd="0" presId="urn:microsoft.com/office/officeart/2005/8/layout/list1"/>
    <dgm:cxn modelId="{ED321AB3-79B1-4550-89CD-21A1BF094C76}" type="presParOf" srcId="{AE1B534F-23C1-4EDB-A8C3-F2394B6EAC33}" destId="{2FECA041-0561-496B-9502-52D1D569B970}" srcOrd="0" destOrd="0" presId="urn:microsoft.com/office/officeart/2005/8/layout/list1"/>
    <dgm:cxn modelId="{E63F5ADD-C659-4CDC-9019-3E0AD561B7B3}" type="presParOf" srcId="{AE1B534F-23C1-4EDB-A8C3-F2394B6EAC33}" destId="{FCC3F529-CEC9-4347-9B63-19C5C71C758D}" srcOrd="1" destOrd="0" presId="urn:microsoft.com/office/officeart/2005/8/layout/list1"/>
    <dgm:cxn modelId="{B96812ED-6A7B-461F-AD4A-1E77C6790DC6}" type="presParOf" srcId="{51EB1E27-B5A1-4D29-8C7B-7B4A5DA4B310}" destId="{23FCFB24-D5C7-43D2-AC2A-E286834750C0}" srcOrd="5" destOrd="0" presId="urn:microsoft.com/office/officeart/2005/8/layout/list1"/>
    <dgm:cxn modelId="{52967FC3-8B5C-4049-9B99-CE373411BF40}" type="presParOf" srcId="{51EB1E27-B5A1-4D29-8C7B-7B4A5DA4B310}" destId="{56769473-9A4F-48AF-A856-1DDE19CB3110}" srcOrd="6" destOrd="0" presId="urn:microsoft.com/office/officeart/2005/8/layout/list1"/>
    <dgm:cxn modelId="{FF9A9C46-8DBF-4B9B-83FB-A4E72C55026A}" type="presParOf" srcId="{51EB1E27-B5A1-4D29-8C7B-7B4A5DA4B310}" destId="{2EFE3164-A4D6-42C0-9ACA-F4E62769F5D1}" srcOrd="7" destOrd="0" presId="urn:microsoft.com/office/officeart/2005/8/layout/list1"/>
    <dgm:cxn modelId="{7438B74A-BB93-42A4-9873-5A7EAFE3C650}" type="presParOf" srcId="{51EB1E27-B5A1-4D29-8C7B-7B4A5DA4B310}" destId="{18EC69EE-E9B2-4E04-AF8F-7552E2E1AD39}" srcOrd="8" destOrd="0" presId="urn:microsoft.com/office/officeart/2005/8/layout/list1"/>
    <dgm:cxn modelId="{840E4EB6-BFE5-420E-A027-934FFBC34944}" type="presParOf" srcId="{18EC69EE-E9B2-4E04-AF8F-7552E2E1AD39}" destId="{3CA62579-F3F7-4761-8480-20B0F9FB2195}" srcOrd="0" destOrd="0" presId="urn:microsoft.com/office/officeart/2005/8/layout/list1"/>
    <dgm:cxn modelId="{A4FB973C-4685-4CF1-B02B-51DEC88207A3}" type="presParOf" srcId="{18EC69EE-E9B2-4E04-AF8F-7552E2E1AD39}" destId="{8C3546D4-BC63-4F47-80D7-FC06F043FED7}" srcOrd="1" destOrd="0" presId="urn:microsoft.com/office/officeart/2005/8/layout/list1"/>
    <dgm:cxn modelId="{3CB3FAFE-D717-4F25-B2E7-10D9E7FE4933}" type="presParOf" srcId="{51EB1E27-B5A1-4D29-8C7B-7B4A5DA4B310}" destId="{2F14243E-73BE-4A10-8337-619EDD0BEFE2}" srcOrd="9" destOrd="0" presId="urn:microsoft.com/office/officeart/2005/8/layout/list1"/>
    <dgm:cxn modelId="{E7CA1BF5-A1EB-4741-915F-40490F72CF32}" type="presParOf" srcId="{51EB1E27-B5A1-4D29-8C7B-7B4A5DA4B310}" destId="{E3D4B4A0-A861-4336-914C-64552CD47E79}" srcOrd="10" destOrd="0" presId="urn:microsoft.com/office/officeart/2005/8/layout/list1"/>
    <dgm:cxn modelId="{201A65E6-0557-468F-876B-C46F425AF00A}" type="presParOf" srcId="{51EB1E27-B5A1-4D29-8C7B-7B4A5DA4B310}" destId="{B787DDF5-86E3-4E96-93DD-395CF8DC2DBF}" srcOrd="11" destOrd="0" presId="urn:microsoft.com/office/officeart/2005/8/layout/list1"/>
    <dgm:cxn modelId="{FF53B39D-53C5-4B77-AEC4-5159A47F3A9C}" type="presParOf" srcId="{51EB1E27-B5A1-4D29-8C7B-7B4A5DA4B310}" destId="{F91AF1A0-9E92-4926-A816-35B826F81120}" srcOrd="12" destOrd="0" presId="urn:microsoft.com/office/officeart/2005/8/layout/list1"/>
    <dgm:cxn modelId="{D1085CB3-A046-4FB6-ADC6-2EBA71FA718A}" type="presParOf" srcId="{F91AF1A0-9E92-4926-A816-35B826F81120}" destId="{AC581AC0-618D-407A-843E-44FE9DA708B4}" srcOrd="0" destOrd="0" presId="urn:microsoft.com/office/officeart/2005/8/layout/list1"/>
    <dgm:cxn modelId="{203E8E72-E957-4B1B-A9BD-96397809A07E}" type="presParOf" srcId="{F91AF1A0-9E92-4926-A816-35B826F81120}" destId="{2BDEEEBE-6E0A-440B-9580-DF35787DFA39}" srcOrd="1" destOrd="0" presId="urn:microsoft.com/office/officeart/2005/8/layout/list1"/>
    <dgm:cxn modelId="{A22DE5E7-B22A-4BFB-BEBE-22F2E5FC8587}" type="presParOf" srcId="{51EB1E27-B5A1-4D29-8C7B-7B4A5DA4B310}" destId="{B9C6326E-90C3-412C-8DDD-BF0E46A76125}" srcOrd="13" destOrd="0" presId="urn:microsoft.com/office/officeart/2005/8/layout/list1"/>
    <dgm:cxn modelId="{F0308113-89D5-458C-AFF9-A9999EDEAB92}" type="presParOf" srcId="{51EB1E27-B5A1-4D29-8C7B-7B4A5DA4B310}" destId="{74BC3732-A435-4A80-A45A-7C2A4E8E5DED}" srcOrd="14" destOrd="0" presId="urn:microsoft.com/office/officeart/2005/8/layout/list1"/>
    <dgm:cxn modelId="{28A6C21E-F52E-497C-9FD0-84F08AF074DC}" type="presParOf" srcId="{51EB1E27-B5A1-4D29-8C7B-7B4A5DA4B310}" destId="{23F983F4-84FD-4BA7-8B7D-B7ECDA7034F9}" srcOrd="15" destOrd="0" presId="urn:microsoft.com/office/officeart/2005/8/layout/list1"/>
    <dgm:cxn modelId="{0A3A1867-D07E-44B5-85E5-2F78779F175A}" type="presParOf" srcId="{51EB1E27-B5A1-4D29-8C7B-7B4A5DA4B310}" destId="{5E9BB04E-1A09-460A-A1F8-18128820D827}" srcOrd="16" destOrd="0" presId="urn:microsoft.com/office/officeart/2005/8/layout/list1"/>
    <dgm:cxn modelId="{63156887-CE63-4D78-89E4-4BEE9927A4D5}" type="presParOf" srcId="{5E9BB04E-1A09-460A-A1F8-18128820D827}" destId="{F5E0E6CF-2E59-4742-A825-B2A8E2BF8366}" srcOrd="0" destOrd="0" presId="urn:microsoft.com/office/officeart/2005/8/layout/list1"/>
    <dgm:cxn modelId="{2194FCF8-8457-4207-A02C-BC0E1EFFB5FA}" type="presParOf" srcId="{5E9BB04E-1A09-460A-A1F8-18128820D827}" destId="{F9B960DF-3182-44B0-BCCA-F05FCF4D0DD1}" srcOrd="1" destOrd="0" presId="urn:microsoft.com/office/officeart/2005/8/layout/list1"/>
    <dgm:cxn modelId="{6E7F3020-64B8-4458-BB0F-1B43E2C2CC69}" type="presParOf" srcId="{51EB1E27-B5A1-4D29-8C7B-7B4A5DA4B310}" destId="{FE81D4D0-1AF9-44DD-848C-CCC2BFB65264}" srcOrd="17" destOrd="0" presId="urn:microsoft.com/office/officeart/2005/8/layout/list1"/>
    <dgm:cxn modelId="{15F6C54A-0232-49A4-8FB1-4F15A38D152A}" type="presParOf" srcId="{51EB1E27-B5A1-4D29-8C7B-7B4A5DA4B310}" destId="{18BC559E-03DD-42AB-9E18-FC8E70962A2B}" srcOrd="18" destOrd="0" presId="urn:microsoft.com/office/officeart/2005/8/layout/list1"/>
    <dgm:cxn modelId="{AC42157D-EBE0-4319-B24C-1AACF677A9B7}" type="presParOf" srcId="{51EB1E27-B5A1-4D29-8C7B-7B4A5DA4B310}" destId="{C5F3BC1F-D597-420A-855A-DCB8D17FB078}" srcOrd="19" destOrd="0" presId="urn:microsoft.com/office/officeart/2005/8/layout/list1"/>
    <dgm:cxn modelId="{029A43AE-9B12-4ACF-B3BF-431E8CED17F6}" type="presParOf" srcId="{51EB1E27-B5A1-4D29-8C7B-7B4A5DA4B310}" destId="{2CD57BD5-BB88-4BD4-8FD3-077997710D41}" srcOrd="20" destOrd="0" presId="urn:microsoft.com/office/officeart/2005/8/layout/list1"/>
    <dgm:cxn modelId="{601DDAB2-EB00-4741-9CD4-2AEC2A4882C5}" type="presParOf" srcId="{2CD57BD5-BB88-4BD4-8FD3-077997710D41}" destId="{36DF72F3-6261-4933-A8BE-08ACE2349862}" srcOrd="0" destOrd="0" presId="urn:microsoft.com/office/officeart/2005/8/layout/list1"/>
    <dgm:cxn modelId="{225155B6-F0DF-48F7-B367-3AA72AD28082}" type="presParOf" srcId="{2CD57BD5-BB88-4BD4-8FD3-077997710D41}" destId="{E8862C11-1D42-4C82-A7BD-17ED4EDA7D10}" srcOrd="1" destOrd="0" presId="urn:microsoft.com/office/officeart/2005/8/layout/list1"/>
    <dgm:cxn modelId="{F4D68D87-4053-451A-ACD1-AF95BB929DC5}" type="presParOf" srcId="{51EB1E27-B5A1-4D29-8C7B-7B4A5DA4B310}" destId="{5C081C7E-6A49-490D-BEB7-FD01E43BEC18}" srcOrd="21" destOrd="0" presId="urn:microsoft.com/office/officeart/2005/8/layout/list1"/>
    <dgm:cxn modelId="{F20987C2-51EA-450D-A7E4-B89DFB6D7908}" type="presParOf" srcId="{51EB1E27-B5A1-4D29-8C7B-7B4A5DA4B310}" destId="{915C4192-F9EC-4B74-91F9-22D0FEF8305B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8288F0C-7950-4A84-ABCE-9D1AA89A9446}" type="doc">
      <dgm:prSet loTypeId="urn:microsoft.com/office/officeart/2005/8/layout/list1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B4D82762-437A-4113-A487-F9AB417014E0}">
      <dgm:prSet phldrT="[Texto]" custT="1"/>
      <dgm:spPr>
        <a:ln w="12700">
          <a:solidFill>
            <a:schemeClr val="dk1">
              <a:shade val="80000"/>
              <a:hueOff val="0"/>
              <a:satOff val="0"/>
              <a:lumOff val="0"/>
            </a:schemeClr>
          </a:solidFill>
        </a:ln>
      </dgm:spPr>
      <dgm:t>
        <a:bodyPr/>
        <a:lstStyle/>
        <a:p>
          <a:r>
            <a:rPr lang="es-EC" sz="1800" b="0" dirty="0" smtClean="0">
              <a:latin typeface="Arial" panose="020B0604020202020204" pitchFamily="34" charset="0"/>
              <a:cs typeface="Arial" panose="020B0604020202020204" pitchFamily="34" charset="0"/>
            </a:rPr>
            <a:t>1. Introducción</a:t>
          </a:r>
          <a:endParaRPr lang="es-EC" sz="18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39C50D9-3D0C-48CF-BC1B-489A5D708E2D}" type="parTrans" cxnId="{FC951451-4AAF-41FA-B08C-0C31E081F093}">
      <dgm:prSet/>
      <dgm:spPr/>
      <dgm:t>
        <a:bodyPr/>
        <a:lstStyle/>
        <a:p>
          <a:endParaRPr lang="es-EC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575E64E-63D4-4D0E-B03F-E60A9AAF5081}" type="sibTrans" cxnId="{FC951451-4AAF-41FA-B08C-0C31E081F093}">
      <dgm:prSet/>
      <dgm:spPr/>
      <dgm:t>
        <a:bodyPr/>
        <a:lstStyle/>
        <a:p>
          <a:endParaRPr lang="es-EC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3064A32-E7BA-4CCA-BA29-ED655B9EA25B}">
      <dgm:prSet phldrT="[Texto]" custT="1"/>
      <dgm:spPr>
        <a:ln w="12700"/>
      </dgm:spPr>
      <dgm:t>
        <a:bodyPr/>
        <a:lstStyle/>
        <a:p>
          <a:r>
            <a:rPr lang="es-EC" sz="1800" b="0" dirty="0" smtClean="0">
              <a:latin typeface="Arial" panose="020B0604020202020204" pitchFamily="34" charset="0"/>
              <a:cs typeface="Arial" panose="020B0604020202020204" pitchFamily="34" charset="0"/>
            </a:rPr>
            <a:t>2. Objetivos</a:t>
          </a:r>
          <a:endParaRPr lang="es-EC" sz="18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D44C04-873C-4A11-8CBE-A61733B0D615}" type="parTrans" cxnId="{CA76140E-B90F-4A4D-8973-298075B4E261}">
      <dgm:prSet/>
      <dgm:spPr/>
      <dgm:t>
        <a:bodyPr/>
        <a:lstStyle/>
        <a:p>
          <a:endParaRPr lang="es-EC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0F2E489-C7E8-4F2E-A6E1-C81B3F7E8E4E}" type="sibTrans" cxnId="{CA76140E-B90F-4A4D-8973-298075B4E261}">
      <dgm:prSet/>
      <dgm:spPr/>
      <dgm:t>
        <a:bodyPr/>
        <a:lstStyle/>
        <a:p>
          <a:endParaRPr lang="es-EC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3D13DC0-C15D-48A0-A80A-283A0BB5995D}">
      <dgm:prSet phldrT="[Texto]" custT="1"/>
      <dgm:spPr>
        <a:ln w="28575"/>
      </dgm:spPr>
      <dgm:t>
        <a:bodyPr/>
        <a:lstStyle/>
        <a:p>
          <a:r>
            <a:rPr lang="es-EC" sz="1800" b="1" dirty="0" smtClean="0">
              <a:latin typeface="Arial" panose="020B0604020202020204" pitchFamily="34" charset="0"/>
              <a:cs typeface="Arial" panose="020B0604020202020204" pitchFamily="34" charset="0"/>
            </a:rPr>
            <a:t>3. Materiales y métodos</a:t>
          </a:r>
          <a:endParaRPr lang="es-EC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F710873-23EF-4CC5-9374-3985AF507057}" type="parTrans" cxnId="{71D012A0-3BD6-48F0-9FD0-DA7553D26955}">
      <dgm:prSet/>
      <dgm:spPr/>
      <dgm:t>
        <a:bodyPr/>
        <a:lstStyle/>
        <a:p>
          <a:endParaRPr lang="es-EC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F017403-F13B-4BCE-A4DF-0AAEF911E899}" type="sibTrans" cxnId="{71D012A0-3BD6-48F0-9FD0-DA7553D26955}">
      <dgm:prSet/>
      <dgm:spPr/>
      <dgm:t>
        <a:bodyPr/>
        <a:lstStyle/>
        <a:p>
          <a:endParaRPr lang="es-EC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3A7AD79-76A0-4583-98A4-4E950158718E}">
      <dgm:prSet phldrT="[Texto]" custT="1"/>
      <dgm:spPr>
        <a:ln w="12700"/>
      </dgm:spPr>
      <dgm:t>
        <a:bodyPr/>
        <a:lstStyle/>
        <a:p>
          <a:r>
            <a:rPr lang="es-EC" sz="1800" b="0" dirty="0" smtClean="0">
              <a:latin typeface="Arial" panose="020B0604020202020204" pitchFamily="34" charset="0"/>
              <a:cs typeface="Arial" panose="020B0604020202020204" pitchFamily="34" charset="0"/>
            </a:rPr>
            <a:t>4. Resultados y discusión</a:t>
          </a:r>
        </a:p>
      </dgm:t>
    </dgm:pt>
    <dgm:pt modelId="{A5C9F23E-D9B3-4262-956C-A8C97A8F3601}" type="parTrans" cxnId="{4E4AD323-0AAC-457B-8464-DB7724CC7ECC}">
      <dgm:prSet/>
      <dgm:spPr/>
      <dgm:t>
        <a:bodyPr/>
        <a:lstStyle/>
        <a:p>
          <a:endParaRPr lang="es-EC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41DBA42-D16B-4515-8193-F3A0ED0C0C4A}" type="sibTrans" cxnId="{4E4AD323-0AAC-457B-8464-DB7724CC7ECC}">
      <dgm:prSet/>
      <dgm:spPr/>
      <dgm:t>
        <a:bodyPr/>
        <a:lstStyle/>
        <a:p>
          <a:endParaRPr lang="es-EC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25DF6BF-0E0A-4F4B-A52D-896DB591044E}">
      <dgm:prSet phldrT="[Texto]" custT="1"/>
      <dgm:spPr>
        <a:ln w="12700"/>
      </dgm:spPr>
      <dgm:t>
        <a:bodyPr/>
        <a:lstStyle/>
        <a:p>
          <a:r>
            <a:rPr lang="es-EC" sz="1800" b="0" dirty="0" smtClean="0">
              <a:latin typeface="Arial" panose="020B0604020202020204" pitchFamily="34" charset="0"/>
              <a:cs typeface="Arial" panose="020B0604020202020204" pitchFamily="34" charset="0"/>
            </a:rPr>
            <a:t>5. Conclusiones</a:t>
          </a:r>
        </a:p>
      </dgm:t>
    </dgm:pt>
    <dgm:pt modelId="{45D97352-C1F0-4D7D-AF5E-DF3A5C8BB071}" type="parTrans" cxnId="{B4DFF1C3-3475-497E-9D52-A7B9E8EFAA54}">
      <dgm:prSet/>
      <dgm:spPr/>
      <dgm:t>
        <a:bodyPr/>
        <a:lstStyle/>
        <a:p>
          <a:endParaRPr lang="es-EC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3474F9E-1905-47A2-99E7-75D07F2ED7B7}" type="sibTrans" cxnId="{B4DFF1C3-3475-497E-9D52-A7B9E8EFAA54}">
      <dgm:prSet/>
      <dgm:spPr/>
      <dgm:t>
        <a:bodyPr/>
        <a:lstStyle/>
        <a:p>
          <a:endParaRPr lang="es-EC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21DE4B-E862-4359-8B50-EFA991BFFAD1}">
      <dgm:prSet phldrT="[Texto]" custT="1"/>
      <dgm:spPr>
        <a:ln w="12700"/>
      </dgm:spPr>
      <dgm:t>
        <a:bodyPr/>
        <a:lstStyle/>
        <a:p>
          <a:r>
            <a:rPr lang="es-EC" sz="1800" b="0" dirty="0" smtClean="0">
              <a:latin typeface="Arial" panose="020B0604020202020204" pitchFamily="34" charset="0"/>
              <a:cs typeface="Arial" panose="020B0604020202020204" pitchFamily="34" charset="0"/>
            </a:rPr>
            <a:t>6. Recomendaciones</a:t>
          </a:r>
        </a:p>
      </dgm:t>
    </dgm:pt>
    <dgm:pt modelId="{64D552CE-2905-439A-8CD6-D4DB6CD380D5}" type="parTrans" cxnId="{F126349C-0EDC-4596-B836-1A0C79AB39C9}">
      <dgm:prSet/>
      <dgm:spPr/>
      <dgm:t>
        <a:bodyPr/>
        <a:lstStyle/>
        <a:p>
          <a:endParaRPr lang="es-EC"/>
        </a:p>
      </dgm:t>
    </dgm:pt>
    <dgm:pt modelId="{D519059E-3A37-406A-9E54-66F6EEC6A344}" type="sibTrans" cxnId="{F126349C-0EDC-4596-B836-1A0C79AB39C9}">
      <dgm:prSet/>
      <dgm:spPr/>
      <dgm:t>
        <a:bodyPr/>
        <a:lstStyle/>
        <a:p>
          <a:endParaRPr lang="es-EC"/>
        </a:p>
      </dgm:t>
    </dgm:pt>
    <dgm:pt modelId="{51EB1E27-B5A1-4D29-8C7B-7B4A5DA4B310}" type="pres">
      <dgm:prSet presAssocID="{58288F0C-7950-4A84-ABCE-9D1AA89A944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7A200DB-549B-4FF7-BE28-36DAB8706954}" type="pres">
      <dgm:prSet presAssocID="{B4D82762-437A-4113-A487-F9AB417014E0}" presName="parentLin" presStyleCnt="0"/>
      <dgm:spPr/>
      <dgm:t>
        <a:bodyPr/>
        <a:lstStyle/>
        <a:p>
          <a:endParaRPr lang="es-EC"/>
        </a:p>
      </dgm:t>
    </dgm:pt>
    <dgm:pt modelId="{56C16EED-2FD6-48E5-8211-10A739E88534}" type="pres">
      <dgm:prSet presAssocID="{B4D82762-437A-4113-A487-F9AB417014E0}" presName="parentLeftMargin" presStyleLbl="node1" presStyleIdx="0" presStyleCnt="6"/>
      <dgm:spPr/>
      <dgm:t>
        <a:bodyPr/>
        <a:lstStyle/>
        <a:p>
          <a:endParaRPr lang="es-EC"/>
        </a:p>
      </dgm:t>
    </dgm:pt>
    <dgm:pt modelId="{F5B9416B-0B01-4A98-905D-DFD8D1DBA77D}" type="pres">
      <dgm:prSet presAssocID="{B4D82762-437A-4113-A487-F9AB417014E0}" presName="parentText" presStyleLbl="node1" presStyleIdx="0" presStyleCnt="6" custLinFactNeighborX="-8046" custLinFactNeighborY="-13161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CAA6423-B1D9-43F1-98D3-02F0754907BD}" type="pres">
      <dgm:prSet presAssocID="{B4D82762-437A-4113-A487-F9AB417014E0}" presName="negativeSpace" presStyleCnt="0"/>
      <dgm:spPr/>
      <dgm:t>
        <a:bodyPr/>
        <a:lstStyle/>
        <a:p>
          <a:endParaRPr lang="es-EC"/>
        </a:p>
      </dgm:t>
    </dgm:pt>
    <dgm:pt modelId="{4287929A-016C-4419-9FFB-EE9937898690}" type="pres">
      <dgm:prSet presAssocID="{B4D82762-437A-4113-A487-F9AB417014E0}" presName="childText" presStyleLbl="conFgAcc1" presStyleIdx="0" presStyleCnt="6">
        <dgm:presLayoutVars>
          <dgm:bulletEnabled val="1"/>
        </dgm:presLayoutVars>
      </dgm:prSet>
      <dgm:spPr>
        <a:prstGeom prst="roundRect">
          <a:avLst/>
        </a:prstGeom>
        <a:solidFill>
          <a:srgbClr val="3B7812">
            <a:alpha val="50980"/>
          </a:srgbClr>
        </a:solidFill>
        <a:ln w="19050">
          <a:solidFill>
            <a:schemeClr val="dk1">
              <a:hueOff val="0"/>
              <a:satOff val="0"/>
              <a:lumOff val="0"/>
              <a:alpha val="50000"/>
            </a:schemeClr>
          </a:solidFill>
        </a:ln>
      </dgm:spPr>
      <dgm:t>
        <a:bodyPr/>
        <a:lstStyle/>
        <a:p>
          <a:endParaRPr lang="es-EC"/>
        </a:p>
      </dgm:t>
    </dgm:pt>
    <dgm:pt modelId="{ED3CD474-A7C2-4225-B6D7-DA72CA6C8BC4}" type="pres">
      <dgm:prSet presAssocID="{B575E64E-63D4-4D0E-B03F-E60A9AAF5081}" presName="spaceBetweenRectangles" presStyleCnt="0"/>
      <dgm:spPr/>
      <dgm:t>
        <a:bodyPr/>
        <a:lstStyle/>
        <a:p>
          <a:endParaRPr lang="es-EC"/>
        </a:p>
      </dgm:t>
    </dgm:pt>
    <dgm:pt modelId="{AE1B534F-23C1-4EDB-A8C3-F2394B6EAC33}" type="pres">
      <dgm:prSet presAssocID="{13064A32-E7BA-4CCA-BA29-ED655B9EA25B}" presName="parentLin" presStyleCnt="0"/>
      <dgm:spPr/>
      <dgm:t>
        <a:bodyPr/>
        <a:lstStyle/>
        <a:p>
          <a:endParaRPr lang="es-EC"/>
        </a:p>
      </dgm:t>
    </dgm:pt>
    <dgm:pt modelId="{2FECA041-0561-496B-9502-52D1D569B970}" type="pres">
      <dgm:prSet presAssocID="{13064A32-E7BA-4CCA-BA29-ED655B9EA25B}" presName="parentLeftMargin" presStyleLbl="node1" presStyleIdx="0" presStyleCnt="6"/>
      <dgm:spPr/>
      <dgm:t>
        <a:bodyPr/>
        <a:lstStyle/>
        <a:p>
          <a:endParaRPr lang="es-EC"/>
        </a:p>
      </dgm:t>
    </dgm:pt>
    <dgm:pt modelId="{FCC3F529-CEC9-4347-9B63-19C5C71C758D}" type="pres">
      <dgm:prSet presAssocID="{13064A32-E7BA-4CCA-BA29-ED655B9EA25B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3FCFB24-D5C7-43D2-AC2A-E286834750C0}" type="pres">
      <dgm:prSet presAssocID="{13064A32-E7BA-4CCA-BA29-ED655B9EA25B}" presName="negativeSpace" presStyleCnt="0"/>
      <dgm:spPr/>
      <dgm:t>
        <a:bodyPr/>
        <a:lstStyle/>
        <a:p>
          <a:endParaRPr lang="es-EC"/>
        </a:p>
      </dgm:t>
    </dgm:pt>
    <dgm:pt modelId="{56769473-9A4F-48AF-A856-1DDE19CB3110}" type="pres">
      <dgm:prSet presAssocID="{13064A32-E7BA-4CCA-BA29-ED655B9EA25B}" presName="childText" presStyleLbl="conFgAcc1" presStyleIdx="1" presStyleCnt="6">
        <dgm:presLayoutVars>
          <dgm:bulletEnabled val="1"/>
        </dgm:presLayoutVars>
      </dgm:prSet>
      <dgm:spPr>
        <a:prstGeom prst="roundRect">
          <a:avLst/>
        </a:prstGeom>
        <a:solidFill>
          <a:srgbClr val="3B7812">
            <a:alpha val="50980"/>
          </a:srgbClr>
        </a:solidFill>
        <a:ln w="19050">
          <a:solidFill>
            <a:schemeClr val="dk1">
              <a:hueOff val="0"/>
              <a:satOff val="0"/>
              <a:lumOff val="0"/>
              <a:alpha val="50000"/>
            </a:schemeClr>
          </a:solidFill>
        </a:ln>
      </dgm:spPr>
      <dgm:t>
        <a:bodyPr/>
        <a:lstStyle/>
        <a:p>
          <a:endParaRPr lang="es-EC"/>
        </a:p>
      </dgm:t>
    </dgm:pt>
    <dgm:pt modelId="{2EFE3164-A4D6-42C0-9ACA-F4E62769F5D1}" type="pres">
      <dgm:prSet presAssocID="{C0F2E489-C7E8-4F2E-A6E1-C81B3F7E8E4E}" presName="spaceBetweenRectangles" presStyleCnt="0"/>
      <dgm:spPr/>
      <dgm:t>
        <a:bodyPr/>
        <a:lstStyle/>
        <a:p>
          <a:endParaRPr lang="es-EC"/>
        </a:p>
      </dgm:t>
    </dgm:pt>
    <dgm:pt modelId="{18EC69EE-E9B2-4E04-AF8F-7552E2E1AD39}" type="pres">
      <dgm:prSet presAssocID="{23D13DC0-C15D-48A0-A80A-283A0BB5995D}" presName="parentLin" presStyleCnt="0"/>
      <dgm:spPr/>
      <dgm:t>
        <a:bodyPr/>
        <a:lstStyle/>
        <a:p>
          <a:endParaRPr lang="es-EC"/>
        </a:p>
      </dgm:t>
    </dgm:pt>
    <dgm:pt modelId="{3CA62579-F3F7-4761-8480-20B0F9FB2195}" type="pres">
      <dgm:prSet presAssocID="{23D13DC0-C15D-48A0-A80A-283A0BB5995D}" presName="parentLeftMargin" presStyleLbl="node1" presStyleIdx="1" presStyleCnt="6"/>
      <dgm:spPr/>
      <dgm:t>
        <a:bodyPr/>
        <a:lstStyle/>
        <a:p>
          <a:endParaRPr lang="es-EC"/>
        </a:p>
      </dgm:t>
    </dgm:pt>
    <dgm:pt modelId="{8C3546D4-BC63-4F47-80D7-FC06F043FED7}" type="pres">
      <dgm:prSet presAssocID="{23D13DC0-C15D-48A0-A80A-283A0BB5995D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F14243E-73BE-4A10-8337-619EDD0BEFE2}" type="pres">
      <dgm:prSet presAssocID="{23D13DC0-C15D-48A0-A80A-283A0BB5995D}" presName="negativeSpace" presStyleCnt="0"/>
      <dgm:spPr/>
      <dgm:t>
        <a:bodyPr/>
        <a:lstStyle/>
        <a:p>
          <a:endParaRPr lang="es-EC"/>
        </a:p>
      </dgm:t>
    </dgm:pt>
    <dgm:pt modelId="{E3D4B4A0-A861-4336-914C-64552CD47E79}" type="pres">
      <dgm:prSet presAssocID="{23D13DC0-C15D-48A0-A80A-283A0BB5995D}" presName="childText" presStyleLbl="conFgAcc1" presStyleIdx="2" presStyleCnt="6">
        <dgm:presLayoutVars>
          <dgm:bulletEnabled val="1"/>
        </dgm:presLayoutVars>
      </dgm:prSet>
      <dgm:spPr>
        <a:prstGeom prst="roundRect">
          <a:avLst/>
        </a:prstGeom>
        <a:solidFill>
          <a:srgbClr val="3B7812">
            <a:alpha val="51000"/>
          </a:srgbClr>
        </a:solidFill>
        <a:ln w="19050">
          <a:solidFill>
            <a:schemeClr val="dk1">
              <a:hueOff val="0"/>
              <a:satOff val="0"/>
              <a:lumOff val="0"/>
              <a:alpha val="50000"/>
            </a:schemeClr>
          </a:solidFill>
        </a:ln>
      </dgm:spPr>
      <dgm:t>
        <a:bodyPr/>
        <a:lstStyle/>
        <a:p>
          <a:endParaRPr lang="es-EC"/>
        </a:p>
      </dgm:t>
    </dgm:pt>
    <dgm:pt modelId="{B787DDF5-86E3-4E96-93DD-395CF8DC2DBF}" type="pres">
      <dgm:prSet presAssocID="{7F017403-F13B-4BCE-A4DF-0AAEF911E899}" presName="spaceBetweenRectangles" presStyleCnt="0"/>
      <dgm:spPr/>
      <dgm:t>
        <a:bodyPr/>
        <a:lstStyle/>
        <a:p>
          <a:endParaRPr lang="es-EC"/>
        </a:p>
      </dgm:t>
    </dgm:pt>
    <dgm:pt modelId="{F91AF1A0-9E92-4926-A816-35B826F81120}" type="pres">
      <dgm:prSet presAssocID="{A3A7AD79-76A0-4583-98A4-4E950158718E}" presName="parentLin" presStyleCnt="0"/>
      <dgm:spPr/>
      <dgm:t>
        <a:bodyPr/>
        <a:lstStyle/>
        <a:p>
          <a:endParaRPr lang="es-EC"/>
        </a:p>
      </dgm:t>
    </dgm:pt>
    <dgm:pt modelId="{AC581AC0-618D-407A-843E-44FE9DA708B4}" type="pres">
      <dgm:prSet presAssocID="{A3A7AD79-76A0-4583-98A4-4E950158718E}" presName="parentLeftMargin" presStyleLbl="node1" presStyleIdx="2" presStyleCnt="6"/>
      <dgm:spPr/>
      <dgm:t>
        <a:bodyPr/>
        <a:lstStyle/>
        <a:p>
          <a:endParaRPr lang="es-EC"/>
        </a:p>
      </dgm:t>
    </dgm:pt>
    <dgm:pt modelId="{2BDEEEBE-6E0A-440B-9580-DF35787DFA39}" type="pres">
      <dgm:prSet presAssocID="{A3A7AD79-76A0-4583-98A4-4E950158718E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9C6326E-90C3-412C-8DDD-BF0E46A76125}" type="pres">
      <dgm:prSet presAssocID="{A3A7AD79-76A0-4583-98A4-4E950158718E}" presName="negativeSpace" presStyleCnt="0"/>
      <dgm:spPr/>
      <dgm:t>
        <a:bodyPr/>
        <a:lstStyle/>
        <a:p>
          <a:endParaRPr lang="es-EC"/>
        </a:p>
      </dgm:t>
    </dgm:pt>
    <dgm:pt modelId="{74BC3732-A435-4A80-A45A-7C2A4E8E5DED}" type="pres">
      <dgm:prSet presAssocID="{A3A7AD79-76A0-4583-98A4-4E950158718E}" presName="childText" presStyleLbl="conFgAcc1" presStyleIdx="3" presStyleCnt="6">
        <dgm:presLayoutVars>
          <dgm:bulletEnabled val="1"/>
        </dgm:presLayoutVars>
      </dgm:prSet>
      <dgm:spPr>
        <a:prstGeom prst="roundRect">
          <a:avLst/>
        </a:prstGeom>
        <a:solidFill>
          <a:srgbClr val="3B7812">
            <a:alpha val="50980"/>
          </a:srgbClr>
        </a:solidFill>
        <a:ln w="19050">
          <a:solidFill>
            <a:scrgbClr r="0" g="0" b="0">
              <a:alpha val="50000"/>
            </a:scrgbClr>
          </a:solidFill>
        </a:ln>
      </dgm:spPr>
      <dgm:t>
        <a:bodyPr/>
        <a:lstStyle/>
        <a:p>
          <a:endParaRPr lang="es-EC"/>
        </a:p>
      </dgm:t>
    </dgm:pt>
    <dgm:pt modelId="{23F983F4-84FD-4BA7-8B7D-B7ECDA7034F9}" type="pres">
      <dgm:prSet presAssocID="{941DBA42-D16B-4515-8193-F3A0ED0C0C4A}" presName="spaceBetweenRectangles" presStyleCnt="0"/>
      <dgm:spPr/>
      <dgm:t>
        <a:bodyPr/>
        <a:lstStyle/>
        <a:p>
          <a:endParaRPr lang="es-EC"/>
        </a:p>
      </dgm:t>
    </dgm:pt>
    <dgm:pt modelId="{5E9BB04E-1A09-460A-A1F8-18128820D827}" type="pres">
      <dgm:prSet presAssocID="{F25DF6BF-0E0A-4F4B-A52D-896DB591044E}" presName="parentLin" presStyleCnt="0"/>
      <dgm:spPr/>
      <dgm:t>
        <a:bodyPr/>
        <a:lstStyle/>
        <a:p>
          <a:endParaRPr lang="es-EC"/>
        </a:p>
      </dgm:t>
    </dgm:pt>
    <dgm:pt modelId="{F5E0E6CF-2E59-4742-A825-B2A8E2BF8366}" type="pres">
      <dgm:prSet presAssocID="{F25DF6BF-0E0A-4F4B-A52D-896DB591044E}" presName="parentLeftMargin" presStyleLbl="node1" presStyleIdx="3" presStyleCnt="6"/>
      <dgm:spPr/>
      <dgm:t>
        <a:bodyPr/>
        <a:lstStyle/>
        <a:p>
          <a:endParaRPr lang="es-EC"/>
        </a:p>
      </dgm:t>
    </dgm:pt>
    <dgm:pt modelId="{F9B960DF-3182-44B0-BCCA-F05FCF4D0DD1}" type="pres">
      <dgm:prSet presAssocID="{F25DF6BF-0E0A-4F4B-A52D-896DB591044E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E81D4D0-1AF9-44DD-848C-CCC2BFB65264}" type="pres">
      <dgm:prSet presAssocID="{F25DF6BF-0E0A-4F4B-A52D-896DB591044E}" presName="negativeSpace" presStyleCnt="0"/>
      <dgm:spPr/>
      <dgm:t>
        <a:bodyPr/>
        <a:lstStyle/>
        <a:p>
          <a:endParaRPr lang="es-EC"/>
        </a:p>
      </dgm:t>
    </dgm:pt>
    <dgm:pt modelId="{18BC559E-03DD-42AB-9E18-FC8E70962A2B}" type="pres">
      <dgm:prSet presAssocID="{F25DF6BF-0E0A-4F4B-A52D-896DB591044E}" presName="childText" presStyleLbl="conFgAcc1" presStyleIdx="4" presStyleCnt="6">
        <dgm:presLayoutVars>
          <dgm:bulletEnabled val="1"/>
        </dgm:presLayoutVars>
      </dgm:prSet>
      <dgm:spPr>
        <a:prstGeom prst="roundRect">
          <a:avLst/>
        </a:prstGeom>
        <a:solidFill>
          <a:srgbClr val="3B7812">
            <a:alpha val="50980"/>
          </a:srgbClr>
        </a:solidFill>
        <a:ln w="19050">
          <a:solidFill>
            <a:scrgbClr r="0" g="0" b="0">
              <a:alpha val="47000"/>
            </a:scrgbClr>
          </a:solidFill>
        </a:ln>
      </dgm:spPr>
      <dgm:t>
        <a:bodyPr/>
        <a:lstStyle/>
        <a:p>
          <a:endParaRPr lang="es-EC"/>
        </a:p>
      </dgm:t>
    </dgm:pt>
    <dgm:pt modelId="{C5F3BC1F-D597-420A-855A-DCB8D17FB078}" type="pres">
      <dgm:prSet presAssocID="{C3474F9E-1905-47A2-99E7-75D07F2ED7B7}" presName="spaceBetweenRectangles" presStyleCnt="0"/>
      <dgm:spPr/>
      <dgm:t>
        <a:bodyPr/>
        <a:lstStyle/>
        <a:p>
          <a:endParaRPr lang="es-EC"/>
        </a:p>
      </dgm:t>
    </dgm:pt>
    <dgm:pt modelId="{2CD57BD5-BB88-4BD4-8FD3-077997710D41}" type="pres">
      <dgm:prSet presAssocID="{4C21DE4B-E862-4359-8B50-EFA991BFFAD1}" presName="parentLin" presStyleCnt="0"/>
      <dgm:spPr/>
      <dgm:t>
        <a:bodyPr/>
        <a:lstStyle/>
        <a:p>
          <a:endParaRPr lang="es-EC"/>
        </a:p>
      </dgm:t>
    </dgm:pt>
    <dgm:pt modelId="{36DF72F3-6261-4933-A8BE-08ACE2349862}" type="pres">
      <dgm:prSet presAssocID="{4C21DE4B-E862-4359-8B50-EFA991BFFAD1}" presName="parentLeftMargin" presStyleLbl="node1" presStyleIdx="4" presStyleCnt="6"/>
      <dgm:spPr/>
      <dgm:t>
        <a:bodyPr/>
        <a:lstStyle/>
        <a:p>
          <a:endParaRPr lang="es-EC"/>
        </a:p>
      </dgm:t>
    </dgm:pt>
    <dgm:pt modelId="{E8862C11-1D42-4C82-A7BD-17ED4EDA7D10}" type="pres">
      <dgm:prSet presAssocID="{4C21DE4B-E862-4359-8B50-EFA991BFFAD1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C081C7E-6A49-490D-BEB7-FD01E43BEC18}" type="pres">
      <dgm:prSet presAssocID="{4C21DE4B-E862-4359-8B50-EFA991BFFAD1}" presName="negativeSpace" presStyleCnt="0"/>
      <dgm:spPr/>
      <dgm:t>
        <a:bodyPr/>
        <a:lstStyle/>
        <a:p>
          <a:endParaRPr lang="es-EC"/>
        </a:p>
      </dgm:t>
    </dgm:pt>
    <dgm:pt modelId="{915C4192-F9EC-4B74-91F9-22D0FEF8305B}" type="pres">
      <dgm:prSet presAssocID="{4C21DE4B-E862-4359-8B50-EFA991BFFAD1}" presName="childText" presStyleLbl="conFgAcc1" presStyleIdx="5" presStyleCnt="6">
        <dgm:presLayoutVars>
          <dgm:bulletEnabled val="1"/>
        </dgm:presLayoutVars>
      </dgm:prSet>
      <dgm:spPr>
        <a:prstGeom prst="roundRect">
          <a:avLst/>
        </a:prstGeom>
        <a:solidFill>
          <a:srgbClr val="3B7812">
            <a:alpha val="51000"/>
          </a:srgbClr>
        </a:solidFill>
        <a:ln w="12700">
          <a:solidFill>
            <a:scrgbClr r="0" g="0" b="0">
              <a:alpha val="50000"/>
            </a:scrgbClr>
          </a:solidFill>
        </a:ln>
      </dgm:spPr>
      <dgm:t>
        <a:bodyPr/>
        <a:lstStyle/>
        <a:p>
          <a:endParaRPr lang="es-EC"/>
        </a:p>
      </dgm:t>
    </dgm:pt>
  </dgm:ptLst>
  <dgm:cxnLst>
    <dgm:cxn modelId="{2E3C813C-5D7C-46E6-A1FB-E802F5428968}" type="presOf" srcId="{4C21DE4B-E862-4359-8B50-EFA991BFFAD1}" destId="{36DF72F3-6261-4933-A8BE-08ACE2349862}" srcOrd="0" destOrd="0" presId="urn:microsoft.com/office/officeart/2005/8/layout/list1"/>
    <dgm:cxn modelId="{4E4AD323-0AAC-457B-8464-DB7724CC7ECC}" srcId="{58288F0C-7950-4A84-ABCE-9D1AA89A9446}" destId="{A3A7AD79-76A0-4583-98A4-4E950158718E}" srcOrd="3" destOrd="0" parTransId="{A5C9F23E-D9B3-4262-956C-A8C97A8F3601}" sibTransId="{941DBA42-D16B-4515-8193-F3A0ED0C0C4A}"/>
    <dgm:cxn modelId="{88340F7C-8365-481A-9264-5DEE7FD1EC5B}" type="presOf" srcId="{23D13DC0-C15D-48A0-A80A-283A0BB5995D}" destId="{3CA62579-F3F7-4761-8480-20B0F9FB2195}" srcOrd="0" destOrd="0" presId="urn:microsoft.com/office/officeart/2005/8/layout/list1"/>
    <dgm:cxn modelId="{B4DFF1C3-3475-497E-9D52-A7B9E8EFAA54}" srcId="{58288F0C-7950-4A84-ABCE-9D1AA89A9446}" destId="{F25DF6BF-0E0A-4F4B-A52D-896DB591044E}" srcOrd="4" destOrd="0" parTransId="{45D97352-C1F0-4D7D-AF5E-DF3A5C8BB071}" sibTransId="{C3474F9E-1905-47A2-99E7-75D07F2ED7B7}"/>
    <dgm:cxn modelId="{F126349C-0EDC-4596-B836-1A0C79AB39C9}" srcId="{58288F0C-7950-4A84-ABCE-9D1AA89A9446}" destId="{4C21DE4B-E862-4359-8B50-EFA991BFFAD1}" srcOrd="5" destOrd="0" parTransId="{64D552CE-2905-439A-8CD6-D4DB6CD380D5}" sibTransId="{D519059E-3A37-406A-9E54-66F6EEC6A344}"/>
    <dgm:cxn modelId="{E9C3F81D-F22C-4393-B9E7-9790809616BA}" type="presOf" srcId="{A3A7AD79-76A0-4583-98A4-4E950158718E}" destId="{2BDEEEBE-6E0A-440B-9580-DF35787DFA39}" srcOrd="1" destOrd="0" presId="urn:microsoft.com/office/officeart/2005/8/layout/list1"/>
    <dgm:cxn modelId="{CD76FB35-BA74-4354-92B7-139FD8CD2B49}" type="presOf" srcId="{B4D82762-437A-4113-A487-F9AB417014E0}" destId="{56C16EED-2FD6-48E5-8211-10A739E88534}" srcOrd="0" destOrd="0" presId="urn:microsoft.com/office/officeart/2005/8/layout/list1"/>
    <dgm:cxn modelId="{71D012A0-3BD6-48F0-9FD0-DA7553D26955}" srcId="{58288F0C-7950-4A84-ABCE-9D1AA89A9446}" destId="{23D13DC0-C15D-48A0-A80A-283A0BB5995D}" srcOrd="2" destOrd="0" parTransId="{BF710873-23EF-4CC5-9374-3985AF507057}" sibTransId="{7F017403-F13B-4BCE-A4DF-0AAEF911E899}"/>
    <dgm:cxn modelId="{8CF079AF-0326-40C0-BB91-6C3154FE4611}" type="presOf" srcId="{23D13DC0-C15D-48A0-A80A-283A0BB5995D}" destId="{8C3546D4-BC63-4F47-80D7-FC06F043FED7}" srcOrd="1" destOrd="0" presId="urn:microsoft.com/office/officeart/2005/8/layout/list1"/>
    <dgm:cxn modelId="{CA76140E-B90F-4A4D-8973-298075B4E261}" srcId="{58288F0C-7950-4A84-ABCE-9D1AA89A9446}" destId="{13064A32-E7BA-4CCA-BA29-ED655B9EA25B}" srcOrd="1" destOrd="0" parTransId="{4CD44C04-873C-4A11-8CBE-A61733B0D615}" sibTransId="{C0F2E489-C7E8-4F2E-A6E1-C81B3F7E8E4E}"/>
    <dgm:cxn modelId="{FC951451-4AAF-41FA-B08C-0C31E081F093}" srcId="{58288F0C-7950-4A84-ABCE-9D1AA89A9446}" destId="{B4D82762-437A-4113-A487-F9AB417014E0}" srcOrd="0" destOrd="0" parTransId="{039C50D9-3D0C-48CF-BC1B-489A5D708E2D}" sibTransId="{B575E64E-63D4-4D0E-B03F-E60A9AAF5081}"/>
    <dgm:cxn modelId="{832048FD-E7A7-4E51-84B4-43A78999BB88}" type="presOf" srcId="{58288F0C-7950-4A84-ABCE-9D1AA89A9446}" destId="{51EB1E27-B5A1-4D29-8C7B-7B4A5DA4B310}" srcOrd="0" destOrd="0" presId="urn:microsoft.com/office/officeart/2005/8/layout/list1"/>
    <dgm:cxn modelId="{B8D4DC96-8162-4EBB-9E93-ADB2964FDEA7}" type="presOf" srcId="{13064A32-E7BA-4CCA-BA29-ED655B9EA25B}" destId="{2FECA041-0561-496B-9502-52D1D569B970}" srcOrd="0" destOrd="0" presId="urn:microsoft.com/office/officeart/2005/8/layout/list1"/>
    <dgm:cxn modelId="{1EFE612E-14A2-488F-A0B0-FA787343CF29}" type="presOf" srcId="{F25DF6BF-0E0A-4F4B-A52D-896DB591044E}" destId="{F5E0E6CF-2E59-4742-A825-B2A8E2BF8366}" srcOrd="0" destOrd="0" presId="urn:microsoft.com/office/officeart/2005/8/layout/list1"/>
    <dgm:cxn modelId="{C1818A92-E74B-423C-84F8-408DBD4A99BF}" type="presOf" srcId="{B4D82762-437A-4113-A487-F9AB417014E0}" destId="{F5B9416B-0B01-4A98-905D-DFD8D1DBA77D}" srcOrd="1" destOrd="0" presId="urn:microsoft.com/office/officeart/2005/8/layout/list1"/>
    <dgm:cxn modelId="{C34EE37B-A770-47E6-AE31-4E1AD903BCF1}" type="presOf" srcId="{4C21DE4B-E862-4359-8B50-EFA991BFFAD1}" destId="{E8862C11-1D42-4C82-A7BD-17ED4EDA7D10}" srcOrd="1" destOrd="0" presId="urn:microsoft.com/office/officeart/2005/8/layout/list1"/>
    <dgm:cxn modelId="{7715D7B1-10B8-424C-BBB0-46B0C9BBF291}" type="presOf" srcId="{A3A7AD79-76A0-4583-98A4-4E950158718E}" destId="{AC581AC0-618D-407A-843E-44FE9DA708B4}" srcOrd="0" destOrd="0" presId="urn:microsoft.com/office/officeart/2005/8/layout/list1"/>
    <dgm:cxn modelId="{FDDF85E8-0083-4B1B-9065-3DDFD059CE46}" type="presOf" srcId="{F25DF6BF-0E0A-4F4B-A52D-896DB591044E}" destId="{F9B960DF-3182-44B0-BCCA-F05FCF4D0DD1}" srcOrd="1" destOrd="0" presId="urn:microsoft.com/office/officeart/2005/8/layout/list1"/>
    <dgm:cxn modelId="{630B3333-3009-4E6F-A718-2BEB4E38C424}" type="presOf" srcId="{13064A32-E7BA-4CCA-BA29-ED655B9EA25B}" destId="{FCC3F529-CEC9-4347-9B63-19C5C71C758D}" srcOrd="1" destOrd="0" presId="urn:microsoft.com/office/officeart/2005/8/layout/list1"/>
    <dgm:cxn modelId="{CC03E4AD-60E6-40F7-A1C4-BE98E512CC96}" type="presParOf" srcId="{51EB1E27-B5A1-4D29-8C7B-7B4A5DA4B310}" destId="{87A200DB-549B-4FF7-BE28-36DAB8706954}" srcOrd="0" destOrd="0" presId="urn:microsoft.com/office/officeart/2005/8/layout/list1"/>
    <dgm:cxn modelId="{F4243483-7667-4951-A3E1-48CF67EA530B}" type="presParOf" srcId="{87A200DB-549B-4FF7-BE28-36DAB8706954}" destId="{56C16EED-2FD6-48E5-8211-10A739E88534}" srcOrd="0" destOrd="0" presId="urn:microsoft.com/office/officeart/2005/8/layout/list1"/>
    <dgm:cxn modelId="{3AA22283-CE95-41E1-A197-01E56D26FC36}" type="presParOf" srcId="{87A200DB-549B-4FF7-BE28-36DAB8706954}" destId="{F5B9416B-0B01-4A98-905D-DFD8D1DBA77D}" srcOrd="1" destOrd="0" presId="urn:microsoft.com/office/officeart/2005/8/layout/list1"/>
    <dgm:cxn modelId="{1729BC8A-2E26-4A6F-A9F0-EFA2274B8931}" type="presParOf" srcId="{51EB1E27-B5A1-4D29-8C7B-7B4A5DA4B310}" destId="{3CAA6423-B1D9-43F1-98D3-02F0754907BD}" srcOrd="1" destOrd="0" presId="urn:microsoft.com/office/officeart/2005/8/layout/list1"/>
    <dgm:cxn modelId="{2007CE36-BF8A-4FA2-BF9C-9EBEF9A5C69B}" type="presParOf" srcId="{51EB1E27-B5A1-4D29-8C7B-7B4A5DA4B310}" destId="{4287929A-016C-4419-9FFB-EE9937898690}" srcOrd="2" destOrd="0" presId="urn:microsoft.com/office/officeart/2005/8/layout/list1"/>
    <dgm:cxn modelId="{D5DB0B79-4932-497F-8F12-9DA19FB82231}" type="presParOf" srcId="{51EB1E27-B5A1-4D29-8C7B-7B4A5DA4B310}" destId="{ED3CD474-A7C2-4225-B6D7-DA72CA6C8BC4}" srcOrd="3" destOrd="0" presId="urn:microsoft.com/office/officeart/2005/8/layout/list1"/>
    <dgm:cxn modelId="{27ED9C77-0335-4483-9737-6C1836EC11D5}" type="presParOf" srcId="{51EB1E27-B5A1-4D29-8C7B-7B4A5DA4B310}" destId="{AE1B534F-23C1-4EDB-A8C3-F2394B6EAC33}" srcOrd="4" destOrd="0" presId="urn:microsoft.com/office/officeart/2005/8/layout/list1"/>
    <dgm:cxn modelId="{BC4AF1C3-9781-46AA-BF64-DB2606A3887C}" type="presParOf" srcId="{AE1B534F-23C1-4EDB-A8C3-F2394B6EAC33}" destId="{2FECA041-0561-496B-9502-52D1D569B970}" srcOrd="0" destOrd="0" presId="urn:microsoft.com/office/officeart/2005/8/layout/list1"/>
    <dgm:cxn modelId="{3794C23B-9456-4E11-9F60-BDE968357482}" type="presParOf" srcId="{AE1B534F-23C1-4EDB-A8C3-F2394B6EAC33}" destId="{FCC3F529-CEC9-4347-9B63-19C5C71C758D}" srcOrd="1" destOrd="0" presId="urn:microsoft.com/office/officeart/2005/8/layout/list1"/>
    <dgm:cxn modelId="{588E8D70-E90C-42D2-886E-3AD0620EE42E}" type="presParOf" srcId="{51EB1E27-B5A1-4D29-8C7B-7B4A5DA4B310}" destId="{23FCFB24-D5C7-43D2-AC2A-E286834750C0}" srcOrd="5" destOrd="0" presId="urn:microsoft.com/office/officeart/2005/8/layout/list1"/>
    <dgm:cxn modelId="{D0D89182-8032-4B20-9AA1-07B972E0D72B}" type="presParOf" srcId="{51EB1E27-B5A1-4D29-8C7B-7B4A5DA4B310}" destId="{56769473-9A4F-48AF-A856-1DDE19CB3110}" srcOrd="6" destOrd="0" presId="urn:microsoft.com/office/officeart/2005/8/layout/list1"/>
    <dgm:cxn modelId="{5384DA87-AEB0-4610-8D9A-E44B9995F17F}" type="presParOf" srcId="{51EB1E27-B5A1-4D29-8C7B-7B4A5DA4B310}" destId="{2EFE3164-A4D6-42C0-9ACA-F4E62769F5D1}" srcOrd="7" destOrd="0" presId="urn:microsoft.com/office/officeart/2005/8/layout/list1"/>
    <dgm:cxn modelId="{D61C253A-BE52-4E61-BDAF-218864B64579}" type="presParOf" srcId="{51EB1E27-B5A1-4D29-8C7B-7B4A5DA4B310}" destId="{18EC69EE-E9B2-4E04-AF8F-7552E2E1AD39}" srcOrd="8" destOrd="0" presId="urn:microsoft.com/office/officeart/2005/8/layout/list1"/>
    <dgm:cxn modelId="{24134E4D-CB29-4CC8-9E75-16333730ACFA}" type="presParOf" srcId="{18EC69EE-E9B2-4E04-AF8F-7552E2E1AD39}" destId="{3CA62579-F3F7-4761-8480-20B0F9FB2195}" srcOrd="0" destOrd="0" presId="urn:microsoft.com/office/officeart/2005/8/layout/list1"/>
    <dgm:cxn modelId="{F1E08864-C105-4AD3-A46C-E651FF3608C9}" type="presParOf" srcId="{18EC69EE-E9B2-4E04-AF8F-7552E2E1AD39}" destId="{8C3546D4-BC63-4F47-80D7-FC06F043FED7}" srcOrd="1" destOrd="0" presId="urn:microsoft.com/office/officeart/2005/8/layout/list1"/>
    <dgm:cxn modelId="{B9FCB761-6273-4A4E-A1F6-3EA9AEBB2502}" type="presParOf" srcId="{51EB1E27-B5A1-4D29-8C7B-7B4A5DA4B310}" destId="{2F14243E-73BE-4A10-8337-619EDD0BEFE2}" srcOrd="9" destOrd="0" presId="urn:microsoft.com/office/officeart/2005/8/layout/list1"/>
    <dgm:cxn modelId="{D060CD59-D87C-412D-A487-E26C7C10AF28}" type="presParOf" srcId="{51EB1E27-B5A1-4D29-8C7B-7B4A5DA4B310}" destId="{E3D4B4A0-A861-4336-914C-64552CD47E79}" srcOrd="10" destOrd="0" presId="urn:microsoft.com/office/officeart/2005/8/layout/list1"/>
    <dgm:cxn modelId="{F366B235-31C8-4B6F-BD79-A48DD0AEFA3C}" type="presParOf" srcId="{51EB1E27-B5A1-4D29-8C7B-7B4A5DA4B310}" destId="{B787DDF5-86E3-4E96-93DD-395CF8DC2DBF}" srcOrd="11" destOrd="0" presId="urn:microsoft.com/office/officeart/2005/8/layout/list1"/>
    <dgm:cxn modelId="{F0501E6B-8371-47F3-9F97-7EF3BE6A2C25}" type="presParOf" srcId="{51EB1E27-B5A1-4D29-8C7B-7B4A5DA4B310}" destId="{F91AF1A0-9E92-4926-A816-35B826F81120}" srcOrd="12" destOrd="0" presId="urn:microsoft.com/office/officeart/2005/8/layout/list1"/>
    <dgm:cxn modelId="{9507F031-ED8D-46F6-BBC2-00438B75D73A}" type="presParOf" srcId="{F91AF1A0-9E92-4926-A816-35B826F81120}" destId="{AC581AC0-618D-407A-843E-44FE9DA708B4}" srcOrd="0" destOrd="0" presId="urn:microsoft.com/office/officeart/2005/8/layout/list1"/>
    <dgm:cxn modelId="{38E00BBC-7EF9-46A0-BDE9-A714C9EE6E87}" type="presParOf" srcId="{F91AF1A0-9E92-4926-A816-35B826F81120}" destId="{2BDEEEBE-6E0A-440B-9580-DF35787DFA39}" srcOrd="1" destOrd="0" presId="urn:microsoft.com/office/officeart/2005/8/layout/list1"/>
    <dgm:cxn modelId="{85BD8D50-43BC-48CC-A8DB-29399E649ACC}" type="presParOf" srcId="{51EB1E27-B5A1-4D29-8C7B-7B4A5DA4B310}" destId="{B9C6326E-90C3-412C-8DDD-BF0E46A76125}" srcOrd="13" destOrd="0" presId="urn:microsoft.com/office/officeart/2005/8/layout/list1"/>
    <dgm:cxn modelId="{8C5D3810-002E-4DC9-A538-28C58CA44EDE}" type="presParOf" srcId="{51EB1E27-B5A1-4D29-8C7B-7B4A5DA4B310}" destId="{74BC3732-A435-4A80-A45A-7C2A4E8E5DED}" srcOrd="14" destOrd="0" presId="urn:microsoft.com/office/officeart/2005/8/layout/list1"/>
    <dgm:cxn modelId="{3A45A162-07A2-4C29-B5CC-AF2DD6EFDF5C}" type="presParOf" srcId="{51EB1E27-B5A1-4D29-8C7B-7B4A5DA4B310}" destId="{23F983F4-84FD-4BA7-8B7D-B7ECDA7034F9}" srcOrd="15" destOrd="0" presId="urn:microsoft.com/office/officeart/2005/8/layout/list1"/>
    <dgm:cxn modelId="{D44E3A21-236D-41E6-95A7-2F579045AD98}" type="presParOf" srcId="{51EB1E27-B5A1-4D29-8C7B-7B4A5DA4B310}" destId="{5E9BB04E-1A09-460A-A1F8-18128820D827}" srcOrd="16" destOrd="0" presId="urn:microsoft.com/office/officeart/2005/8/layout/list1"/>
    <dgm:cxn modelId="{11C99A30-C1AF-498B-B1A3-676670951B8D}" type="presParOf" srcId="{5E9BB04E-1A09-460A-A1F8-18128820D827}" destId="{F5E0E6CF-2E59-4742-A825-B2A8E2BF8366}" srcOrd="0" destOrd="0" presId="urn:microsoft.com/office/officeart/2005/8/layout/list1"/>
    <dgm:cxn modelId="{67483E68-EB97-4106-B1F8-83C808AAA922}" type="presParOf" srcId="{5E9BB04E-1A09-460A-A1F8-18128820D827}" destId="{F9B960DF-3182-44B0-BCCA-F05FCF4D0DD1}" srcOrd="1" destOrd="0" presId="urn:microsoft.com/office/officeart/2005/8/layout/list1"/>
    <dgm:cxn modelId="{16EA6A0C-A439-441B-841C-AF27FCA5C558}" type="presParOf" srcId="{51EB1E27-B5A1-4D29-8C7B-7B4A5DA4B310}" destId="{FE81D4D0-1AF9-44DD-848C-CCC2BFB65264}" srcOrd="17" destOrd="0" presId="urn:microsoft.com/office/officeart/2005/8/layout/list1"/>
    <dgm:cxn modelId="{BEF8AFED-8779-4B46-B24A-6774914CF362}" type="presParOf" srcId="{51EB1E27-B5A1-4D29-8C7B-7B4A5DA4B310}" destId="{18BC559E-03DD-42AB-9E18-FC8E70962A2B}" srcOrd="18" destOrd="0" presId="urn:microsoft.com/office/officeart/2005/8/layout/list1"/>
    <dgm:cxn modelId="{21759618-6151-49EE-93E4-9B7DA5F67FEF}" type="presParOf" srcId="{51EB1E27-B5A1-4D29-8C7B-7B4A5DA4B310}" destId="{C5F3BC1F-D597-420A-855A-DCB8D17FB078}" srcOrd="19" destOrd="0" presId="urn:microsoft.com/office/officeart/2005/8/layout/list1"/>
    <dgm:cxn modelId="{819EB522-4281-43C9-B41A-1E0D222AFD5F}" type="presParOf" srcId="{51EB1E27-B5A1-4D29-8C7B-7B4A5DA4B310}" destId="{2CD57BD5-BB88-4BD4-8FD3-077997710D41}" srcOrd="20" destOrd="0" presId="urn:microsoft.com/office/officeart/2005/8/layout/list1"/>
    <dgm:cxn modelId="{70C0CE8F-BEC0-4EB7-9FE2-12FC0601170D}" type="presParOf" srcId="{2CD57BD5-BB88-4BD4-8FD3-077997710D41}" destId="{36DF72F3-6261-4933-A8BE-08ACE2349862}" srcOrd="0" destOrd="0" presId="urn:microsoft.com/office/officeart/2005/8/layout/list1"/>
    <dgm:cxn modelId="{4B601ED8-AB30-4E4D-8158-B216F7405424}" type="presParOf" srcId="{2CD57BD5-BB88-4BD4-8FD3-077997710D41}" destId="{E8862C11-1D42-4C82-A7BD-17ED4EDA7D10}" srcOrd="1" destOrd="0" presId="urn:microsoft.com/office/officeart/2005/8/layout/list1"/>
    <dgm:cxn modelId="{66E999E2-F0D7-4ED5-850B-AFC3DD7953A9}" type="presParOf" srcId="{51EB1E27-B5A1-4D29-8C7B-7B4A5DA4B310}" destId="{5C081C7E-6A49-490D-BEB7-FD01E43BEC18}" srcOrd="21" destOrd="0" presId="urn:microsoft.com/office/officeart/2005/8/layout/list1"/>
    <dgm:cxn modelId="{E001DA83-4785-43FC-9096-62E75154E0D8}" type="presParOf" srcId="{51EB1E27-B5A1-4D29-8C7B-7B4A5DA4B310}" destId="{915C4192-F9EC-4B74-91F9-22D0FEF8305B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8288F0C-7950-4A84-ABCE-9D1AA89A9446}" type="doc">
      <dgm:prSet loTypeId="urn:microsoft.com/office/officeart/2005/8/layout/list1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B4D82762-437A-4113-A487-F9AB417014E0}">
      <dgm:prSet phldrT="[Texto]" custT="1"/>
      <dgm:spPr>
        <a:ln w="12700">
          <a:solidFill>
            <a:schemeClr val="dk1">
              <a:shade val="80000"/>
              <a:hueOff val="0"/>
              <a:satOff val="0"/>
              <a:lumOff val="0"/>
            </a:schemeClr>
          </a:solidFill>
        </a:ln>
      </dgm:spPr>
      <dgm:t>
        <a:bodyPr/>
        <a:lstStyle/>
        <a:p>
          <a:r>
            <a:rPr lang="es-EC" sz="1800" b="0" dirty="0" smtClean="0">
              <a:latin typeface="Arial" panose="020B0604020202020204" pitchFamily="34" charset="0"/>
              <a:cs typeface="Arial" panose="020B0604020202020204" pitchFamily="34" charset="0"/>
            </a:rPr>
            <a:t>1. Introducción</a:t>
          </a:r>
          <a:endParaRPr lang="es-EC" sz="18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39C50D9-3D0C-48CF-BC1B-489A5D708E2D}" type="parTrans" cxnId="{FC951451-4AAF-41FA-B08C-0C31E081F093}">
      <dgm:prSet/>
      <dgm:spPr/>
      <dgm:t>
        <a:bodyPr/>
        <a:lstStyle/>
        <a:p>
          <a:endParaRPr lang="es-EC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575E64E-63D4-4D0E-B03F-E60A9AAF5081}" type="sibTrans" cxnId="{FC951451-4AAF-41FA-B08C-0C31E081F093}">
      <dgm:prSet/>
      <dgm:spPr/>
      <dgm:t>
        <a:bodyPr/>
        <a:lstStyle/>
        <a:p>
          <a:endParaRPr lang="es-EC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3064A32-E7BA-4CCA-BA29-ED655B9EA25B}">
      <dgm:prSet phldrT="[Texto]" custT="1"/>
      <dgm:spPr>
        <a:ln w="12700"/>
      </dgm:spPr>
      <dgm:t>
        <a:bodyPr/>
        <a:lstStyle/>
        <a:p>
          <a:r>
            <a:rPr lang="es-EC" sz="1800" b="0" dirty="0" smtClean="0">
              <a:latin typeface="Arial" panose="020B0604020202020204" pitchFamily="34" charset="0"/>
              <a:cs typeface="Arial" panose="020B0604020202020204" pitchFamily="34" charset="0"/>
            </a:rPr>
            <a:t>2. Objetivos</a:t>
          </a:r>
          <a:endParaRPr lang="es-EC" sz="18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D44C04-873C-4A11-8CBE-A61733B0D615}" type="parTrans" cxnId="{CA76140E-B90F-4A4D-8973-298075B4E261}">
      <dgm:prSet/>
      <dgm:spPr/>
      <dgm:t>
        <a:bodyPr/>
        <a:lstStyle/>
        <a:p>
          <a:endParaRPr lang="es-EC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0F2E489-C7E8-4F2E-A6E1-C81B3F7E8E4E}" type="sibTrans" cxnId="{CA76140E-B90F-4A4D-8973-298075B4E261}">
      <dgm:prSet/>
      <dgm:spPr/>
      <dgm:t>
        <a:bodyPr/>
        <a:lstStyle/>
        <a:p>
          <a:endParaRPr lang="es-EC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3D13DC0-C15D-48A0-A80A-283A0BB5995D}">
      <dgm:prSet phldrT="[Texto]" custT="1"/>
      <dgm:spPr>
        <a:ln w="12700"/>
      </dgm:spPr>
      <dgm:t>
        <a:bodyPr/>
        <a:lstStyle/>
        <a:p>
          <a:r>
            <a:rPr lang="es-EC" sz="1800" b="0" dirty="0" smtClean="0">
              <a:latin typeface="Arial" panose="020B0604020202020204" pitchFamily="34" charset="0"/>
              <a:cs typeface="Arial" panose="020B0604020202020204" pitchFamily="34" charset="0"/>
            </a:rPr>
            <a:t>3. Materiales y métodos</a:t>
          </a:r>
          <a:endParaRPr lang="es-EC" sz="18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F710873-23EF-4CC5-9374-3985AF507057}" type="parTrans" cxnId="{71D012A0-3BD6-48F0-9FD0-DA7553D26955}">
      <dgm:prSet/>
      <dgm:spPr/>
      <dgm:t>
        <a:bodyPr/>
        <a:lstStyle/>
        <a:p>
          <a:endParaRPr lang="es-EC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F017403-F13B-4BCE-A4DF-0AAEF911E899}" type="sibTrans" cxnId="{71D012A0-3BD6-48F0-9FD0-DA7553D26955}">
      <dgm:prSet/>
      <dgm:spPr/>
      <dgm:t>
        <a:bodyPr/>
        <a:lstStyle/>
        <a:p>
          <a:endParaRPr lang="es-EC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3A7AD79-76A0-4583-98A4-4E950158718E}">
      <dgm:prSet phldrT="[Texto]" custT="1"/>
      <dgm:spPr>
        <a:ln w="28575"/>
      </dgm:spPr>
      <dgm:t>
        <a:bodyPr/>
        <a:lstStyle/>
        <a:p>
          <a:r>
            <a:rPr lang="es-EC" sz="1800" b="1" dirty="0" smtClean="0">
              <a:latin typeface="Arial" panose="020B0604020202020204" pitchFamily="34" charset="0"/>
              <a:cs typeface="Arial" panose="020B0604020202020204" pitchFamily="34" charset="0"/>
            </a:rPr>
            <a:t>4. Resultados y discusión</a:t>
          </a:r>
        </a:p>
      </dgm:t>
    </dgm:pt>
    <dgm:pt modelId="{A5C9F23E-D9B3-4262-956C-A8C97A8F3601}" type="parTrans" cxnId="{4E4AD323-0AAC-457B-8464-DB7724CC7ECC}">
      <dgm:prSet/>
      <dgm:spPr/>
      <dgm:t>
        <a:bodyPr/>
        <a:lstStyle/>
        <a:p>
          <a:endParaRPr lang="es-EC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41DBA42-D16B-4515-8193-F3A0ED0C0C4A}" type="sibTrans" cxnId="{4E4AD323-0AAC-457B-8464-DB7724CC7ECC}">
      <dgm:prSet/>
      <dgm:spPr/>
      <dgm:t>
        <a:bodyPr/>
        <a:lstStyle/>
        <a:p>
          <a:endParaRPr lang="es-EC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25DF6BF-0E0A-4F4B-A52D-896DB591044E}">
      <dgm:prSet phldrT="[Texto]" custT="1"/>
      <dgm:spPr>
        <a:ln w="12700"/>
      </dgm:spPr>
      <dgm:t>
        <a:bodyPr/>
        <a:lstStyle/>
        <a:p>
          <a:r>
            <a:rPr lang="es-EC" sz="1800" b="0" dirty="0" smtClean="0">
              <a:latin typeface="Arial" panose="020B0604020202020204" pitchFamily="34" charset="0"/>
              <a:cs typeface="Arial" panose="020B0604020202020204" pitchFamily="34" charset="0"/>
            </a:rPr>
            <a:t>5. Conclusiones</a:t>
          </a:r>
        </a:p>
      </dgm:t>
    </dgm:pt>
    <dgm:pt modelId="{45D97352-C1F0-4D7D-AF5E-DF3A5C8BB071}" type="parTrans" cxnId="{B4DFF1C3-3475-497E-9D52-A7B9E8EFAA54}">
      <dgm:prSet/>
      <dgm:spPr/>
      <dgm:t>
        <a:bodyPr/>
        <a:lstStyle/>
        <a:p>
          <a:endParaRPr lang="es-EC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3474F9E-1905-47A2-99E7-75D07F2ED7B7}" type="sibTrans" cxnId="{B4DFF1C3-3475-497E-9D52-A7B9E8EFAA54}">
      <dgm:prSet/>
      <dgm:spPr/>
      <dgm:t>
        <a:bodyPr/>
        <a:lstStyle/>
        <a:p>
          <a:endParaRPr lang="es-EC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21DE4B-E862-4359-8B50-EFA991BFFAD1}">
      <dgm:prSet phldrT="[Texto]" custT="1"/>
      <dgm:spPr>
        <a:ln w="12700"/>
      </dgm:spPr>
      <dgm:t>
        <a:bodyPr/>
        <a:lstStyle/>
        <a:p>
          <a:r>
            <a:rPr lang="es-EC" sz="1800" b="0" dirty="0" smtClean="0">
              <a:latin typeface="Arial" panose="020B0604020202020204" pitchFamily="34" charset="0"/>
              <a:cs typeface="Arial" panose="020B0604020202020204" pitchFamily="34" charset="0"/>
            </a:rPr>
            <a:t>6. Recomendaciones</a:t>
          </a:r>
        </a:p>
      </dgm:t>
    </dgm:pt>
    <dgm:pt modelId="{64D552CE-2905-439A-8CD6-D4DB6CD380D5}" type="parTrans" cxnId="{F126349C-0EDC-4596-B836-1A0C79AB39C9}">
      <dgm:prSet/>
      <dgm:spPr/>
      <dgm:t>
        <a:bodyPr/>
        <a:lstStyle/>
        <a:p>
          <a:endParaRPr lang="es-EC"/>
        </a:p>
      </dgm:t>
    </dgm:pt>
    <dgm:pt modelId="{D519059E-3A37-406A-9E54-66F6EEC6A344}" type="sibTrans" cxnId="{F126349C-0EDC-4596-B836-1A0C79AB39C9}">
      <dgm:prSet/>
      <dgm:spPr/>
      <dgm:t>
        <a:bodyPr/>
        <a:lstStyle/>
        <a:p>
          <a:endParaRPr lang="es-EC"/>
        </a:p>
      </dgm:t>
    </dgm:pt>
    <dgm:pt modelId="{51EB1E27-B5A1-4D29-8C7B-7B4A5DA4B310}" type="pres">
      <dgm:prSet presAssocID="{58288F0C-7950-4A84-ABCE-9D1AA89A944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7A200DB-549B-4FF7-BE28-36DAB8706954}" type="pres">
      <dgm:prSet presAssocID="{B4D82762-437A-4113-A487-F9AB417014E0}" presName="parentLin" presStyleCnt="0"/>
      <dgm:spPr/>
      <dgm:t>
        <a:bodyPr/>
        <a:lstStyle/>
        <a:p>
          <a:endParaRPr lang="es-EC"/>
        </a:p>
      </dgm:t>
    </dgm:pt>
    <dgm:pt modelId="{56C16EED-2FD6-48E5-8211-10A739E88534}" type="pres">
      <dgm:prSet presAssocID="{B4D82762-437A-4113-A487-F9AB417014E0}" presName="parentLeftMargin" presStyleLbl="node1" presStyleIdx="0" presStyleCnt="6"/>
      <dgm:spPr/>
      <dgm:t>
        <a:bodyPr/>
        <a:lstStyle/>
        <a:p>
          <a:endParaRPr lang="es-EC"/>
        </a:p>
      </dgm:t>
    </dgm:pt>
    <dgm:pt modelId="{F5B9416B-0B01-4A98-905D-DFD8D1DBA77D}" type="pres">
      <dgm:prSet presAssocID="{B4D82762-437A-4113-A487-F9AB417014E0}" presName="parentText" presStyleLbl="node1" presStyleIdx="0" presStyleCnt="6" custLinFactNeighborX="-8046" custLinFactNeighborY="-13161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CAA6423-B1D9-43F1-98D3-02F0754907BD}" type="pres">
      <dgm:prSet presAssocID="{B4D82762-437A-4113-A487-F9AB417014E0}" presName="negativeSpace" presStyleCnt="0"/>
      <dgm:spPr/>
      <dgm:t>
        <a:bodyPr/>
        <a:lstStyle/>
        <a:p>
          <a:endParaRPr lang="es-EC"/>
        </a:p>
      </dgm:t>
    </dgm:pt>
    <dgm:pt modelId="{4287929A-016C-4419-9FFB-EE9937898690}" type="pres">
      <dgm:prSet presAssocID="{B4D82762-437A-4113-A487-F9AB417014E0}" presName="childText" presStyleLbl="conFgAcc1" presStyleIdx="0" presStyleCnt="6">
        <dgm:presLayoutVars>
          <dgm:bulletEnabled val="1"/>
        </dgm:presLayoutVars>
      </dgm:prSet>
      <dgm:spPr>
        <a:prstGeom prst="roundRect">
          <a:avLst/>
        </a:prstGeom>
        <a:solidFill>
          <a:srgbClr val="3B7812">
            <a:alpha val="50980"/>
          </a:srgbClr>
        </a:solidFill>
        <a:ln w="19050">
          <a:solidFill>
            <a:schemeClr val="dk1">
              <a:hueOff val="0"/>
              <a:satOff val="0"/>
              <a:lumOff val="0"/>
              <a:alpha val="50000"/>
            </a:schemeClr>
          </a:solidFill>
        </a:ln>
      </dgm:spPr>
      <dgm:t>
        <a:bodyPr/>
        <a:lstStyle/>
        <a:p>
          <a:endParaRPr lang="es-EC"/>
        </a:p>
      </dgm:t>
    </dgm:pt>
    <dgm:pt modelId="{ED3CD474-A7C2-4225-B6D7-DA72CA6C8BC4}" type="pres">
      <dgm:prSet presAssocID="{B575E64E-63D4-4D0E-B03F-E60A9AAF5081}" presName="spaceBetweenRectangles" presStyleCnt="0"/>
      <dgm:spPr/>
      <dgm:t>
        <a:bodyPr/>
        <a:lstStyle/>
        <a:p>
          <a:endParaRPr lang="es-EC"/>
        </a:p>
      </dgm:t>
    </dgm:pt>
    <dgm:pt modelId="{AE1B534F-23C1-4EDB-A8C3-F2394B6EAC33}" type="pres">
      <dgm:prSet presAssocID="{13064A32-E7BA-4CCA-BA29-ED655B9EA25B}" presName="parentLin" presStyleCnt="0"/>
      <dgm:spPr/>
      <dgm:t>
        <a:bodyPr/>
        <a:lstStyle/>
        <a:p>
          <a:endParaRPr lang="es-EC"/>
        </a:p>
      </dgm:t>
    </dgm:pt>
    <dgm:pt modelId="{2FECA041-0561-496B-9502-52D1D569B970}" type="pres">
      <dgm:prSet presAssocID="{13064A32-E7BA-4CCA-BA29-ED655B9EA25B}" presName="parentLeftMargin" presStyleLbl="node1" presStyleIdx="0" presStyleCnt="6"/>
      <dgm:spPr/>
      <dgm:t>
        <a:bodyPr/>
        <a:lstStyle/>
        <a:p>
          <a:endParaRPr lang="es-EC"/>
        </a:p>
      </dgm:t>
    </dgm:pt>
    <dgm:pt modelId="{FCC3F529-CEC9-4347-9B63-19C5C71C758D}" type="pres">
      <dgm:prSet presAssocID="{13064A32-E7BA-4CCA-BA29-ED655B9EA25B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3FCFB24-D5C7-43D2-AC2A-E286834750C0}" type="pres">
      <dgm:prSet presAssocID="{13064A32-E7BA-4CCA-BA29-ED655B9EA25B}" presName="negativeSpace" presStyleCnt="0"/>
      <dgm:spPr/>
      <dgm:t>
        <a:bodyPr/>
        <a:lstStyle/>
        <a:p>
          <a:endParaRPr lang="es-EC"/>
        </a:p>
      </dgm:t>
    </dgm:pt>
    <dgm:pt modelId="{56769473-9A4F-48AF-A856-1DDE19CB3110}" type="pres">
      <dgm:prSet presAssocID="{13064A32-E7BA-4CCA-BA29-ED655B9EA25B}" presName="childText" presStyleLbl="conFgAcc1" presStyleIdx="1" presStyleCnt="6">
        <dgm:presLayoutVars>
          <dgm:bulletEnabled val="1"/>
        </dgm:presLayoutVars>
      </dgm:prSet>
      <dgm:spPr>
        <a:prstGeom prst="roundRect">
          <a:avLst/>
        </a:prstGeom>
        <a:solidFill>
          <a:srgbClr val="3B7812">
            <a:alpha val="50980"/>
          </a:srgbClr>
        </a:solidFill>
        <a:ln w="19050">
          <a:solidFill>
            <a:schemeClr val="dk1">
              <a:hueOff val="0"/>
              <a:satOff val="0"/>
              <a:lumOff val="0"/>
              <a:alpha val="50000"/>
            </a:schemeClr>
          </a:solidFill>
        </a:ln>
      </dgm:spPr>
      <dgm:t>
        <a:bodyPr/>
        <a:lstStyle/>
        <a:p>
          <a:endParaRPr lang="es-EC"/>
        </a:p>
      </dgm:t>
    </dgm:pt>
    <dgm:pt modelId="{2EFE3164-A4D6-42C0-9ACA-F4E62769F5D1}" type="pres">
      <dgm:prSet presAssocID="{C0F2E489-C7E8-4F2E-A6E1-C81B3F7E8E4E}" presName="spaceBetweenRectangles" presStyleCnt="0"/>
      <dgm:spPr/>
      <dgm:t>
        <a:bodyPr/>
        <a:lstStyle/>
        <a:p>
          <a:endParaRPr lang="es-EC"/>
        </a:p>
      </dgm:t>
    </dgm:pt>
    <dgm:pt modelId="{18EC69EE-E9B2-4E04-AF8F-7552E2E1AD39}" type="pres">
      <dgm:prSet presAssocID="{23D13DC0-C15D-48A0-A80A-283A0BB5995D}" presName="parentLin" presStyleCnt="0"/>
      <dgm:spPr/>
      <dgm:t>
        <a:bodyPr/>
        <a:lstStyle/>
        <a:p>
          <a:endParaRPr lang="es-EC"/>
        </a:p>
      </dgm:t>
    </dgm:pt>
    <dgm:pt modelId="{3CA62579-F3F7-4761-8480-20B0F9FB2195}" type="pres">
      <dgm:prSet presAssocID="{23D13DC0-C15D-48A0-A80A-283A0BB5995D}" presName="parentLeftMargin" presStyleLbl="node1" presStyleIdx="1" presStyleCnt="6"/>
      <dgm:spPr/>
      <dgm:t>
        <a:bodyPr/>
        <a:lstStyle/>
        <a:p>
          <a:endParaRPr lang="es-EC"/>
        </a:p>
      </dgm:t>
    </dgm:pt>
    <dgm:pt modelId="{8C3546D4-BC63-4F47-80D7-FC06F043FED7}" type="pres">
      <dgm:prSet presAssocID="{23D13DC0-C15D-48A0-A80A-283A0BB5995D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F14243E-73BE-4A10-8337-619EDD0BEFE2}" type="pres">
      <dgm:prSet presAssocID="{23D13DC0-C15D-48A0-A80A-283A0BB5995D}" presName="negativeSpace" presStyleCnt="0"/>
      <dgm:spPr/>
      <dgm:t>
        <a:bodyPr/>
        <a:lstStyle/>
        <a:p>
          <a:endParaRPr lang="es-EC"/>
        </a:p>
      </dgm:t>
    </dgm:pt>
    <dgm:pt modelId="{E3D4B4A0-A861-4336-914C-64552CD47E79}" type="pres">
      <dgm:prSet presAssocID="{23D13DC0-C15D-48A0-A80A-283A0BB5995D}" presName="childText" presStyleLbl="conFgAcc1" presStyleIdx="2" presStyleCnt="6">
        <dgm:presLayoutVars>
          <dgm:bulletEnabled val="1"/>
        </dgm:presLayoutVars>
      </dgm:prSet>
      <dgm:spPr>
        <a:prstGeom prst="roundRect">
          <a:avLst/>
        </a:prstGeom>
        <a:solidFill>
          <a:srgbClr val="3B7812">
            <a:alpha val="51000"/>
          </a:srgbClr>
        </a:solidFill>
        <a:ln w="19050">
          <a:solidFill>
            <a:schemeClr val="dk1">
              <a:hueOff val="0"/>
              <a:satOff val="0"/>
              <a:lumOff val="0"/>
              <a:alpha val="50000"/>
            </a:schemeClr>
          </a:solidFill>
        </a:ln>
      </dgm:spPr>
      <dgm:t>
        <a:bodyPr/>
        <a:lstStyle/>
        <a:p>
          <a:endParaRPr lang="es-EC"/>
        </a:p>
      </dgm:t>
    </dgm:pt>
    <dgm:pt modelId="{B787DDF5-86E3-4E96-93DD-395CF8DC2DBF}" type="pres">
      <dgm:prSet presAssocID="{7F017403-F13B-4BCE-A4DF-0AAEF911E899}" presName="spaceBetweenRectangles" presStyleCnt="0"/>
      <dgm:spPr/>
      <dgm:t>
        <a:bodyPr/>
        <a:lstStyle/>
        <a:p>
          <a:endParaRPr lang="es-EC"/>
        </a:p>
      </dgm:t>
    </dgm:pt>
    <dgm:pt modelId="{F91AF1A0-9E92-4926-A816-35B826F81120}" type="pres">
      <dgm:prSet presAssocID="{A3A7AD79-76A0-4583-98A4-4E950158718E}" presName="parentLin" presStyleCnt="0"/>
      <dgm:spPr/>
      <dgm:t>
        <a:bodyPr/>
        <a:lstStyle/>
        <a:p>
          <a:endParaRPr lang="es-EC"/>
        </a:p>
      </dgm:t>
    </dgm:pt>
    <dgm:pt modelId="{AC581AC0-618D-407A-843E-44FE9DA708B4}" type="pres">
      <dgm:prSet presAssocID="{A3A7AD79-76A0-4583-98A4-4E950158718E}" presName="parentLeftMargin" presStyleLbl="node1" presStyleIdx="2" presStyleCnt="6"/>
      <dgm:spPr/>
      <dgm:t>
        <a:bodyPr/>
        <a:lstStyle/>
        <a:p>
          <a:endParaRPr lang="es-EC"/>
        </a:p>
      </dgm:t>
    </dgm:pt>
    <dgm:pt modelId="{2BDEEEBE-6E0A-440B-9580-DF35787DFA39}" type="pres">
      <dgm:prSet presAssocID="{A3A7AD79-76A0-4583-98A4-4E950158718E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9C6326E-90C3-412C-8DDD-BF0E46A76125}" type="pres">
      <dgm:prSet presAssocID="{A3A7AD79-76A0-4583-98A4-4E950158718E}" presName="negativeSpace" presStyleCnt="0"/>
      <dgm:spPr/>
      <dgm:t>
        <a:bodyPr/>
        <a:lstStyle/>
        <a:p>
          <a:endParaRPr lang="es-EC"/>
        </a:p>
      </dgm:t>
    </dgm:pt>
    <dgm:pt modelId="{74BC3732-A435-4A80-A45A-7C2A4E8E5DED}" type="pres">
      <dgm:prSet presAssocID="{A3A7AD79-76A0-4583-98A4-4E950158718E}" presName="childText" presStyleLbl="conFgAcc1" presStyleIdx="3" presStyleCnt="6">
        <dgm:presLayoutVars>
          <dgm:bulletEnabled val="1"/>
        </dgm:presLayoutVars>
      </dgm:prSet>
      <dgm:spPr>
        <a:prstGeom prst="roundRect">
          <a:avLst/>
        </a:prstGeom>
        <a:solidFill>
          <a:srgbClr val="3B7812">
            <a:alpha val="50980"/>
          </a:srgbClr>
        </a:solidFill>
        <a:ln w="19050">
          <a:solidFill>
            <a:scrgbClr r="0" g="0" b="0">
              <a:alpha val="50000"/>
            </a:scrgbClr>
          </a:solidFill>
        </a:ln>
      </dgm:spPr>
      <dgm:t>
        <a:bodyPr/>
        <a:lstStyle/>
        <a:p>
          <a:endParaRPr lang="es-EC"/>
        </a:p>
      </dgm:t>
    </dgm:pt>
    <dgm:pt modelId="{23F983F4-84FD-4BA7-8B7D-B7ECDA7034F9}" type="pres">
      <dgm:prSet presAssocID="{941DBA42-D16B-4515-8193-F3A0ED0C0C4A}" presName="spaceBetweenRectangles" presStyleCnt="0"/>
      <dgm:spPr/>
      <dgm:t>
        <a:bodyPr/>
        <a:lstStyle/>
        <a:p>
          <a:endParaRPr lang="es-EC"/>
        </a:p>
      </dgm:t>
    </dgm:pt>
    <dgm:pt modelId="{5E9BB04E-1A09-460A-A1F8-18128820D827}" type="pres">
      <dgm:prSet presAssocID="{F25DF6BF-0E0A-4F4B-A52D-896DB591044E}" presName="parentLin" presStyleCnt="0"/>
      <dgm:spPr/>
      <dgm:t>
        <a:bodyPr/>
        <a:lstStyle/>
        <a:p>
          <a:endParaRPr lang="es-EC"/>
        </a:p>
      </dgm:t>
    </dgm:pt>
    <dgm:pt modelId="{F5E0E6CF-2E59-4742-A825-B2A8E2BF8366}" type="pres">
      <dgm:prSet presAssocID="{F25DF6BF-0E0A-4F4B-A52D-896DB591044E}" presName="parentLeftMargin" presStyleLbl="node1" presStyleIdx="3" presStyleCnt="6"/>
      <dgm:spPr/>
      <dgm:t>
        <a:bodyPr/>
        <a:lstStyle/>
        <a:p>
          <a:endParaRPr lang="es-EC"/>
        </a:p>
      </dgm:t>
    </dgm:pt>
    <dgm:pt modelId="{F9B960DF-3182-44B0-BCCA-F05FCF4D0DD1}" type="pres">
      <dgm:prSet presAssocID="{F25DF6BF-0E0A-4F4B-A52D-896DB591044E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E81D4D0-1AF9-44DD-848C-CCC2BFB65264}" type="pres">
      <dgm:prSet presAssocID="{F25DF6BF-0E0A-4F4B-A52D-896DB591044E}" presName="negativeSpace" presStyleCnt="0"/>
      <dgm:spPr/>
      <dgm:t>
        <a:bodyPr/>
        <a:lstStyle/>
        <a:p>
          <a:endParaRPr lang="es-EC"/>
        </a:p>
      </dgm:t>
    </dgm:pt>
    <dgm:pt modelId="{18BC559E-03DD-42AB-9E18-FC8E70962A2B}" type="pres">
      <dgm:prSet presAssocID="{F25DF6BF-0E0A-4F4B-A52D-896DB591044E}" presName="childText" presStyleLbl="conFgAcc1" presStyleIdx="4" presStyleCnt="6">
        <dgm:presLayoutVars>
          <dgm:bulletEnabled val="1"/>
        </dgm:presLayoutVars>
      </dgm:prSet>
      <dgm:spPr>
        <a:prstGeom prst="roundRect">
          <a:avLst/>
        </a:prstGeom>
        <a:solidFill>
          <a:srgbClr val="3B7812">
            <a:alpha val="50980"/>
          </a:srgbClr>
        </a:solidFill>
        <a:ln w="19050">
          <a:solidFill>
            <a:scrgbClr r="0" g="0" b="0">
              <a:alpha val="47000"/>
            </a:scrgbClr>
          </a:solidFill>
        </a:ln>
      </dgm:spPr>
      <dgm:t>
        <a:bodyPr/>
        <a:lstStyle/>
        <a:p>
          <a:endParaRPr lang="es-EC"/>
        </a:p>
      </dgm:t>
    </dgm:pt>
    <dgm:pt modelId="{C5F3BC1F-D597-420A-855A-DCB8D17FB078}" type="pres">
      <dgm:prSet presAssocID="{C3474F9E-1905-47A2-99E7-75D07F2ED7B7}" presName="spaceBetweenRectangles" presStyleCnt="0"/>
      <dgm:spPr/>
      <dgm:t>
        <a:bodyPr/>
        <a:lstStyle/>
        <a:p>
          <a:endParaRPr lang="es-EC"/>
        </a:p>
      </dgm:t>
    </dgm:pt>
    <dgm:pt modelId="{2CD57BD5-BB88-4BD4-8FD3-077997710D41}" type="pres">
      <dgm:prSet presAssocID="{4C21DE4B-E862-4359-8B50-EFA991BFFAD1}" presName="parentLin" presStyleCnt="0"/>
      <dgm:spPr/>
      <dgm:t>
        <a:bodyPr/>
        <a:lstStyle/>
        <a:p>
          <a:endParaRPr lang="es-EC"/>
        </a:p>
      </dgm:t>
    </dgm:pt>
    <dgm:pt modelId="{36DF72F3-6261-4933-A8BE-08ACE2349862}" type="pres">
      <dgm:prSet presAssocID="{4C21DE4B-E862-4359-8B50-EFA991BFFAD1}" presName="parentLeftMargin" presStyleLbl="node1" presStyleIdx="4" presStyleCnt="6"/>
      <dgm:spPr/>
      <dgm:t>
        <a:bodyPr/>
        <a:lstStyle/>
        <a:p>
          <a:endParaRPr lang="es-EC"/>
        </a:p>
      </dgm:t>
    </dgm:pt>
    <dgm:pt modelId="{E8862C11-1D42-4C82-A7BD-17ED4EDA7D10}" type="pres">
      <dgm:prSet presAssocID="{4C21DE4B-E862-4359-8B50-EFA991BFFAD1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C081C7E-6A49-490D-BEB7-FD01E43BEC18}" type="pres">
      <dgm:prSet presAssocID="{4C21DE4B-E862-4359-8B50-EFA991BFFAD1}" presName="negativeSpace" presStyleCnt="0"/>
      <dgm:spPr/>
      <dgm:t>
        <a:bodyPr/>
        <a:lstStyle/>
        <a:p>
          <a:endParaRPr lang="es-EC"/>
        </a:p>
      </dgm:t>
    </dgm:pt>
    <dgm:pt modelId="{915C4192-F9EC-4B74-91F9-22D0FEF8305B}" type="pres">
      <dgm:prSet presAssocID="{4C21DE4B-E862-4359-8B50-EFA991BFFAD1}" presName="childText" presStyleLbl="conFgAcc1" presStyleIdx="5" presStyleCnt="6">
        <dgm:presLayoutVars>
          <dgm:bulletEnabled val="1"/>
        </dgm:presLayoutVars>
      </dgm:prSet>
      <dgm:spPr>
        <a:prstGeom prst="roundRect">
          <a:avLst/>
        </a:prstGeom>
        <a:solidFill>
          <a:srgbClr val="3B7812">
            <a:alpha val="51000"/>
          </a:srgbClr>
        </a:solidFill>
        <a:ln w="12700">
          <a:solidFill>
            <a:scrgbClr r="0" g="0" b="0">
              <a:alpha val="50000"/>
            </a:scrgbClr>
          </a:solidFill>
        </a:ln>
      </dgm:spPr>
      <dgm:t>
        <a:bodyPr/>
        <a:lstStyle/>
        <a:p>
          <a:endParaRPr lang="es-EC"/>
        </a:p>
      </dgm:t>
    </dgm:pt>
  </dgm:ptLst>
  <dgm:cxnLst>
    <dgm:cxn modelId="{E88C629F-E521-4D96-BC75-9853C9775DEC}" type="presOf" srcId="{58288F0C-7950-4A84-ABCE-9D1AA89A9446}" destId="{51EB1E27-B5A1-4D29-8C7B-7B4A5DA4B310}" srcOrd="0" destOrd="0" presId="urn:microsoft.com/office/officeart/2005/8/layout/list1"/>
    <dgm:cxn modelId="{4E4AD323-0AAC-457B-8464-DB7724CC7ECC}" srcId="{58288F0C-7950-4A84-ABCE-9D1AA89A9446}" destId="{A3A7AD79-76A0-4583-98A4-4E950158718E}" srcOrd="3" destOrd="0" parTransId="{A5C9F23E-D9B3-4262-956C-A8C97A8F3601}" sibTransId="{941DBA42-D16B-4515-8193-F3A0ED0C0C4A}"/>
    <dgm:cxn modelId="{1076C462-2709-41BB-8F30-9CD10CE7DB08}" type="presOf" srcId="{4C21DE4B-E862-4359-8B50-EFA991BFFAD1}" destId="{E8862C11-1D42-4C82-A7BD-17ED4EDA7D10}" srcOrd="1" destOrd="0" presId="urn:microsoft.com/office/officeart/2005/8/layout/list1"/>
    <dgm:cxn modelId="{F126349C-0EDC-4596-B836-1A0C79AB39C9}" srcId="{58288F0C-7950-4A84-ABCE-9D1AA89A9446}" destId="{4C21DE4B-E862-4359-8B50-EFA991BFFAD1}" srcOrd="5" destOrd="0" parTransId="{64D552CE-2905-439A-8CD6-D4DB6CD380D5}" sibTransId="{D519059E-3A37-406A-9E54-66F6EEC6A344}"/>
    <dgm:cxn modelId="{B4DFF1C3-3475-497E-9D52-A7B9E8EFAA54}" srcId="{58288F0C-7950-4A84-ABCE-9D1AA89A9446}" destId="{F25DF6BF-0E0A-4F4B-A52D-896DB591044E}" srcOrd="4" destOrd="0" parTransId="{45D97352-C1F0-4D7D-AF5E-DF3A5C8BB071}" sibTransId="{C3474F9E-1905-47A2-99E7-75D07F2ED7B7}"/>
    <dgm:cxn modelId="{454F8045-DB4D-4682-9402-1891A9ACB1FC}" type="presOf" srcId="{B4D82762-437A-4113-A487-F9AB417014E0}" destId="{F5B9416B-0B01-4A98-905D-DFD8D1DBA77D}" srcOrd="1" destOrd="0" presId="urn:microsoft.com/office/officeart/2005/8/layout/list1"/>
    <dgm:cxn modelId="{E6FEFC8C-9157-48AC-BF5B-32695FDBC970}" type="presOf" srcId="{23D13DC0-C15D-48A0-A80A-283A0BB5995D}" destId="{8C3546D4-BC63-4F47-80D7-FC06F043FED7}" srcOrd="1" destOrd="0" presId="urn:microsoft.com/office/officeart/2005/8/layout/list1"/>
    <dgm:cxn modelId="{71D012A0-3BD6-48F0-9FD0-DA7553D26955}" srcId="{58288F0C-7950-4A84-ABCE-9D1AA89A9446}" destId="{23D13DC0-C15D-48A0-A80A-283A0BB5995D}" srcOrd="2" destOrd="0" parTransId="{BF710873-23EF-4CC5-9374-3985AF507057}" sibTransId="{7F017403-F13B-4BCE-A4DF-0AAEF911E899}"/>
    <dgm:cxn modelId="{420E135B-F681-40CE-A970-75408611A991}" type="presOf" srcId="{B4D82762-437A-4113-A487-F9AB417014E0}" destId="{56C16EED-2FD6-48E5-8211-10A739E88534}" srcOrd="0" destOrd="0" presId="urn:microsoft.com/office/officeart/2005/8/layout/list1"/>
    <dgm:cxn modelId="{CA76140E-B90F-4A4D-8973-298075B4E261}" srcId="{58288F0C-7950-4A84-ABCE-9D1AA89A9446}" destId="{13064A32-E7BA-4CCA-BA29-ED655B9EA25B}" srcOrd="1" destOrd="0" parTransId="{4CD44C04-873C-4A11-8CBE-A61733B0D615}" sibTransId="{C0F2E489-C7E8-4F2E-A6E1-C81B3F7E8E4E}"/>
    <dgm:cxn modelId="{0F767291-AB26-406F-A2DF-BD316EC57FCF}" type="presOf" srcId="{A3A7AD79-76A0-4583-98A4-4E950158718E}" destId="{2BDEEEBE-6E0A-440B-9580-DF35787DFA39}" srcOrd="1" destOrd="0" presId="urn:microsoft.com/office/officeart/2005/8/layout/list1"/>
    <dgm:cxn modelId="{FC951451-4AAF-41FA-B08C-0C31E081F093}" srcId="{58288F0C-7950-4A84-ABCE-9D1AA89A9446}" destId="{B4D82762-437A-4113-A487-F9AB417014E0}" srcOrd="0" destOrd="0" parTransId="{039C50D9-3D0C-48CF-BC1B-489A5D708E2D}" sibTransId="{B575E64E-63D4-4D0E-B03F-E60A9AAF5081}"/>
    <dgm:cxn modelId="{22C891F7-B2EC-423A-BFA5-78755259EAA9}" type="presOf" srcId="{A3A7AD79-76A0-4583-98A4-4E950158718E}" destId="{AC581AC0-618D-407A-843E-44FE9DA708B4}" srcOrd="0" destOrd="0" presId="urn:microsoft.com/office/officeart/2005/8/layout/list1"/>
    <dgm:cxn modelId="{6306F3E7-5247-4858-A5FF-4289AB59DCB2}" type="presOf" srcId="{F25DF6BF-0E0A-4F4B-A52D-896DB591044E}" destId="{F5E0E6CF-2E59-4742-A825-B2A8E2BF8366}" srcOrd="0" destOrd="0" presId="urn:microsoft.com/office/officeart/2005/8/layout/list1"/>
    <dgm:cxn modelId="{412E0B42-442B-4651-8846-9F71072567A5}" type="presOf" srcId="{F25DF6BF-0E0A-4F4B-A52D-896DB591044E}" destId="{F9B960DF-3182-44B0-BCCA-F05FCF4D0DD1}" srcOrd="1" destOrd="0" presId="urn:microsoft.com/office/officeart/2005/8/layout/list1"/>
    <dgm:cxn modelId="{9F339C55-26CE-4715-9A44-D627AF568852}" type="presOf" srcId="{13064A32-E7BA-4CCA-BA29-ED655B9EA25B}" destId="{2FECA041-0561-496B-9502-52D1D569B970}" srcOrd="0" destOrd="0" presId="urn:microsoft.com/office/officeart/2005/8/layout/list1"/>
    <dgm:cxn modelId="{1B191B16-51B6-47A3-AE2E-9C6AD16F793D}" type="presOf" srcId="{4C21DE4B-E862-4359-8B50-EFA991BFFAD1}" destId="{36DF72F3-6261-4933-A8BE-08ACE2349862}" srcOrd="0" destOrd="0" presId="urn:microsoft.com/office/officeart/2005/8/layout/list1"/>
    <dgm:cxn modelId="{731FFF4F-16F3-4E1A-B3EC-49AC693D879C}" type="presOf" srcId="{23D13DC0-C15D-48A0-A80A-283A0BB5995D}" destId="{3CA62579-F3F7-4761-8480-20B0F9FB2195}" srcOrd="0" destOrd="0" presId="urn:microsoft.com/office/officeart/2005/8/layout/list1"/>
    <dgm:cxn modelId="{FB22A4D6-DDB9-47F8-BFBE-DA8875C9435A}" type="presOf" srcId="{13064A32-E7BA-4CCA-BA29-ED655B9EA25B}" destId="{FCC3F529-CEC9-4347-9B63-19C5C71C758D}" srcOrd="1" destOrd="0" presId="urn:microsoft.com/office/officeart/2005/8/layout/list1"/>
    <dgm:cxn modelId="{96F41C11-A4E6-40FC-8160-DD23D511D924}" type="presParOf" srcId="{51EB1E27-B5A1-4D29-8C7B-7B4A5DA4B310}" destId="{87A200DB-549B-4FF7-BE28-36DAB8706954}" srcOrd="0" destOrd="0" presId="urn:microsoft.com/office/officeart/2005/8/layout/list1"/>
    <dgm:cxn modelId="{6AC223E8-EF02-462F-A74F-2FAFE72B3953}" type="presParOf" srcId="{87A200DB-549B-4FF7-BE28-36DAB8706954}" destId="{56C16EED-2FD6-48E5-8211-10A739E88534}" srcOrd="0" destOrd="0" presId="urn:microsoft.com/office/officeart/2005/8/layout/list1"/>
    <dgm:cxn modelId="{09BA7388-CC31-42F4-956F-A461658C6D7F}" type="presParOf" srcId="{87A200DB-549B-4FF7-BE28-36DAB8706954}" destId="{F5B9416B-0B01-4A98-905D-DFD8D1DBA77D}" srcOrd="1" destOrd="0" presId="urn:microsoft.com/office/officeart/2005/8/layout/list1"/>
    <dgm:cxn modelId="{637DE0E8-7409-4C47-B6A0-3858FC2C5633}" type="presParOf" srcId="{51EB1E27-B5A1-4D29-8C7B-7B4A5DA4B310}" destId="{3CAA6423-B1D9-43F1-98D3-02F0754907BD}" srcOrd="1" destOrd="0" presId="urn:microsoft.com/office/officeart/2005/8/layout/list1"/>
    <dgm:cxn modelId="{B9CD6A04-A214-4C4F-A403-1F4449A68BCF}" type="presParOf" srcId="{51EB1E27-B5A1-4D29-8C7B-7B4A5DA4B310}" destId="{4287929A-016C-4419-9FFB-EE9937898690}" srcOrd="2" destOrd="0" presId="urn:microsoft.com/office/officeart/2005/8/layout/list1"/>
    <dgm:cxn modelId="{1549CD8C-3689-4BB8-9E78-99D5E8E0B62E}" type="presParOf" srcId="{51EB1E27-B5A1-4D29-8C7B-7B4A5DA4B310}" destId="{ED3CD474-A7C2-4225-B6D7-DA72CA6C8BC4}" srcOrd="3" destOrd="0" presId="urn:microsoft.com/office/officeart/2005/8/layout/list1"/>
    <dgm:cxn modelId="{B7AACC41-7A3C-445C-AFE2-36F91C0CCC8D}" type="presParOf" srcId="{51EB1E27-B5A1-4D29-8C7B-7B4A5DA4B310}" destId="{AE1B534F-23C1-4EDB-A8C3-F2394B6EAC33}" srcOrd="4" destOrd="0" presId="urn:microsoft.com/office/officeart/2005/8/layout/list1"/>
    <dgm:cxn modelId="{128BB211-25AE-42BF-9C57-A1A764D8377B}" type="presParOf" srcId="{AE1B534F-23C1-4EDB-A8C3-F2394B6EAC33}" destId="{2FECA041-0561-496B-9502-52D1D569B970}" srcOrd="0" destOrd="0" presId="urn:microsoft.com/office/officeart/2005/8/layout/list1"/>
    <dgm:cxn modelId="{959F8E28-2B9E-42C8-B675-FE25EE757498}" type="presParOf" srcId="{AE1B534F-23C1-4EDB-A8C3-F2394B6EAC33}" destId="{FCC3F529-CEC9-4347-9B63-19C5C71C758D}" srcOrd="1" destOrd="0" presId="urn:microsoft.com/office/officeart/2005/8/layout/list1"/>
    <dgm:cxn modelId="{BCDEDB0D-E24F-4FAF-BDC5-4A238C323808}" type="presParOf" srcId="{51EB1E27-B5A1-4D29-8C7B-7B4A5DA4B310}" destId="{23FCFB24-D5C7-43D2-AC2A-E286834750C0}" srcOrd="5" destOrd="0" presId="urn:microsoft.com/office/officeart/2005/8/layout/list1"/>
    <dgm:cxn modelId="{2CC3A13E-CD7A-4767-AC03-04480309E149}" type="presParOf" srcId="{51EB1E27-B5A1-4D29-8C7B-7B4A5DA4B310}" destId="{56769473-9A4F-48AF-A856-1DDE19CB3110}" srcOrd="6" destOrd="0" presId="urn:microsoft.com/office/officeart/2005/8/layout/list1"/>
    <dgm:cxn modelId="{E047FE6A-AC51-425A-98F3-A9CBEFCDFDA3}" type="presParOf" srcId="{51EB1E27-B5A1-4D29-8C7B-7B4A5DA4B310}" destId="{2EFE3164-A4D6-42C0-9ACA-F4E62769F5D1}" srcOrd="7" destOrd="0" presId="urn:microsoft.com/office/officeart/2005/8/layout/list1"/>
    <dgm:cxn modelId="{70BBB860-FA45-4549-9837-5EFC05D3B71C}" type="presParOf" srcId="{51EB1E27-B5A1-4D29-8C7B-7B4A5DA4B310}" destId="{18EC69EE-E9B2-4E04-AF8F-7552E2E1AD39}" srcOrd="8" destOrd="0" presId="urn:microsoft.com/office/officeart/2005/8/layout/list1"/>
    <dgm:cxn modelId="{3B128DEF-87C9-4F46-A2FE-1DD489F53D3B}" type="presParOf" srcId="{18EC69EE-E9B2-4E04-AF8F-7552E2E1AD39}" destId="{3CA62579-F3F7-4761-8480-20B0F9FB2195}" srcOrd="0" destOrd="0" presId="urn:microsoft.com/office/officeart/2005/8/layout/list1"/>
    <dgm:cxn modelId="{4C809727-6FF2-4102-8285-EBBF3F72EED9}" type="presParOf" srcId="{18EC69EE-E9B2-4E04-AF8F-7552E2E1AD39}" destId="{8C3546D4-BC63-4F47-80D7-FC06F043FED7}" srcOrd="1" destOrd="0" presId="urn:microsoft.com/office/officeart/2005/8/layout/list1"/>
    <dgm:cxn modelId="{DD163FD9-80F9-464B-A6CB-24D355CD95B6}" type="presParOf" srcId="{51EB1E27-B5A1-4D29-8C7B-7B4A5DA4B310}" destId="{2F14243E-73BE-4A10-8337-619EDD0BEFE2}" srcOrd="9" destOrd="0" presId="urn:microsoft.com/office/officeart/2005/8/layout/list1"/>
    <dgm:cxn modelId="{4C6B6FA2-436E-4FAE-A5E5-DBA7F8CF962A}" type="presParOf" srcId="{51EB1E27-B5A1-4D29-8C7B-7B4A5DA4B310}" destId="{E3D4B4A0-A861-4336-914C-64552CD47E79}" srcOrd="10" destOrd="0" presId="urn:microsoft.com/office/officeart/2005/8/layout/list1"/>
    <dgm:cxn modelId="{4409F2D2-194A-4C29-B645-7AC673A17742}" type="presParOf" srcId="{51EB1E27-B5A1-4D29-8C7B-7B4A5DA4B310}" destId="{B787DDF5-86E3-4E96-93DD-395CF8DC2DBF}" srcOrd="11" destOrd="0" presId="urn:microsoft.com/office/officeart/2005/8/layout/list1"/>
    <dgm:cxn modelId="{D11D355E-EF4B-42B8-90DD-DD31089ECDB4}" type="presParOf" srcId="{51EB1E27-B5A1-4D29-8C7B-7B4A5DA4B310}" destId="{F91AF1A0-9E92-4926-A816-35B826F81120}" srcOrd="12" destOrd="0" presId="urn:microsoft.com/office/officeart/2005/8/layout/list1"/>
    <dgm:cxn modelId="{4775DF10-9625-4298-A473-DAE0EA5A0AC9}" type="presParOf" srcId="{F91AF1A0-9E92-4926-A816-35B826F81120}" destId="{AC581AC0-618D-407A-843E-44FE9DA708B4}" srcOrd="0" destOrd="0" presId="urn:microsoft.com/office/officeart/2005/8/layout/list1"/>
    <dgm:cxn modelId="{772D52FA-CCAA-47AE-96F7-4D91966C9436}" type="presParOf" srcId="{F91AF1A0-9E92-4926-A816-35B826F81120}" destId="{2BDEEEBE-6E0A-440B-9580-DF35787DFA39}" srcOrd="1" destOrd="0" presId="urn:microsoft.com/office/officeart/2005/8/layout/list1"/>
    <dgm:cxn modelId="{CE5CDF5A-EE88-4496-B954-A05A82163004}" type="presParOf" srcId="{51EB1E27-B5A1-4D29-8C7B-7B4A5DA4B310}" destId="{B9C6326E-90C3-412C-8DDD-BF0E46A76125}" srcOrd="13" destOrd="0" presId="urn:microsoft.com/office/officeart/2005/8/layout/list1"/>
    <dgm:cxn modelId="{194CCBB8-CC1E-4446-8D82-E58FD2817BE0}" type="presParOf" srcId="{51EB1E27-B5A1-4D29-8C7B-7B4A5DA4B310}" destId="{74BC3732-A435-4A80-A45A-7C2A4E8E5DED}" srcOrd="14" destOrd="0" presId="urn:microsoft.com/office/officeart/2005/8/layout/list1"/>
    <dgm:cxn modelId="{8C9DBE52-2C28-4CE6-9AF9-94F240783D67}" type="presParOf" srcId="{51EB1E27-B5A1-4D29-8C7B-7B4A5DA4B310}" destId="{23F983F4-84FD-4BA7-8B7D-B7ECDA7034F9}" srcOrd="15" destOrd="0" presId="urn:microsoft.com/office/officeart/2005/8/layout/list1"/>
    <dgm:cxn modelId="{4E61CF5C-8B4D-48FA-AE18-016679C8796F}" type="presParOf" srcId="{51EB1E27-B5A1-4D29-8C7B-7B4A5DA4B310}" destId="{5E9BB04E-1A09-460A-A1F8-18128820D827}" srcOrd="16" destOrd="0" presId="urn:microsoft.com/office/officeart/2005/8/layout/list1"/>
    <dgm:cxn modelId="{264A8C66-20CE-4BA0-814F-0F40F2ECECA7}" type="presParOf" srcId="{5E9BB04E-1A09-460A-A1F8-18128820D827}" destId="{F5E0E6CF-2E59-4742-A825-B2A8E2BF8366}" srcOrd="0" destOrd="0" presId="urn:microsoft.com/office/officeart/2005/8/layout/list1"/>
    <dgm:cxn modelId="{4A243940-A740-4ACF-B90B-B1D41314065F}" type="presParOf" srcId="{5E9BB04E-1A09-460A-A1F8-18128820D827}" destId="{F9B960DF-3182-44B0-BCCA-F05FCF4D0DD1}" srcOrd="1" destOrd="0" presId="urn:microsoft.com/office/officeart/2005/8/layout/list1"/>
    <dgm:cxn modelId="{6B07519A-3781-4365-B5C0-9DC854C09E6E}" type="presParOf" srcId="{51EB1E27-B5A1-4D29-8C7B-7B4A5DA4B310}" destId="{FE81D4D0-1AF9-44DD-848C-CCC2BFB65264}" srcOrd="17" destOrd="0" presId="urn:microsoft.com/office/officeart/2005/8/layout/list1"/>
    <dgm:cxn modelId="{13B8C19A-E202-4861-AA19-4E8B39EB342B}" type="presParOf" srcId="{51EB1E27-B5A1-4D29-8C7B-7B4A5DA4B310}" destId="{18BC559E-03DD-42AB-9E18-FC8E70962A2B}" srcOrd="18" destOrd="0" presId="urn:microsoft.com/office/officeart/2005/8/layout/list1"/>
    <dgm:cxn modelId="{055D1C27-116C-4C6A-BC3D-95F1C944BB2A}" type="presParOf" srcId="{51EB1E27-B5A1-4D29-8C7B-7B4A5DA4B310}" destId="{C5F3BC1F-D597-420A-855A-DCB8D17FB078}" srcOrd="19" destOrd="0" presId="urn:microsoft.com/office/officeart/2005/8/layout/list1"/>
    <dgm:cxn modelId="{9EBDFB56-9CD2-4ADD-B250-06AC447366A8}" type="presParOf" srcId="{51EB1E27-B5A1-4D29-8C7B-7B4A5DA4B310}" destId="{2CD57BD5-BB88-4BD4-8FD3-077997710D41}" srcOrd="20" destOrd="0" presId="urn:microsoft.com/office/officeart/2005/8/layout/list1"/>
    <dgm:cxn modelId="{32F1DF89-9626-4683-AB79-EB1D3D220ADD}" type="presParOf" srcId="{2CD57BD5-BB88-4BD4-8FD3-077997710D41}" destId="{36DF72F3-6261-4933-A8BE-08ACE2349862}" srcOrd="0" destOrd="0" presId="urn:microsoft.com/office/officeart/2005/8/layout/list1"/>
    <dgm:cxn modelId="{D499ACD2-73AD-4D68-BB5F-2DD3D29871C1}" type="presParOf" srcId="{2CD57BD5-BB88-4BD4-8FD3-077997710D41}" destId="{E8862C11-1D42-4C82-A7BD-17ED4EDA7D10}" srcOrd="1" destOrd="0" presId="urn:microsoft.com/office/officeart/2005/8/layout/list1"/>
    <dgm:cxn modelId="{948E0B0A-0368-41DC-BABC-6F05F4F067E6}" type="presParOf" srcId="{51EB1E27-B5A1-4D29-8C7B-7B4A5DA4B310}" destId="{5C081C7E-6A49-490D-BEB7-FD01E43BEC18}" srcOrd="21" destOrd="0" presId="urn:microsoft.com/office/officeart/2005/8/layout/list1"/>
    <dgm:cxn modelId="{0F9FDF0F-9AC8-47F9-85DD-F899D96488D2}" type="presParOf" srcId="{51EB1E27-B5A1-4D29-8C7B-7B4A5DA4B310}" destId="{915C4192-F9EC-4B74-91F9-22D0FEF8305B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8288F0C-7950-4A84-ABCE-9D1AA89A9446}" type="doc">
      <dgm:prSet loTypeId="urn:microsoft.com/office/officeart/2005/8/layout/list1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B4D82762-437A-4113-A487-F9AB417014E0}">
      <dgm:prSet phldrT="[Texto]" custT="1"/>
      <dgm:spPr>
        <a:ln w="12700">
          <a:solidFill>
            <a:schemeClr val="dk1">
              <a:shade val="80000"/>
              <a:hueOff val="0"/>
              <a:satOff val="0"/>
              <a:lumOff val="0"/>
            </a:schemeClr>
          </a:solidFill>
        </a:ln>
      </dgm:spPr>
      <dgm:t>
        <a:bodyPr/>
        <a:lstStyle/>
        <a:p>
          <a:r>
            <a:rPr lang="es-EC" sz="1800" b="0" dirty="0" smtClean="0">
              <a:latin typeface="Arial" panose="020B0604020202020204" pitchFamily="34" charset="0"/>
              <a:cs typeface="Arial" panose="020B0604020202020204" pitchFamily="34" charset="0"/>
            </a:rPr>
            <a:t>1. Introducción</a:t>
          </a:r>
          <a:endParaRPr lang="es-EC" sz="18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39C50D9-3D0C-48CF-BC1B-489A5D708E2D}" type="parTrans" cxnId="{FC951451-4AAF-41FA-B08C-0C31E081F093}">
      <dgm:prSet/>
      <dgm:spPr/>
      <dgm:t>
        <a:bodyPr/>
        <a:lstStyle/>
        <a:p>
          <a:endParaRPr lang="es-EC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575E64E-63D4-4D0E-B03F-E60A9AAF5081}" type="sibTrans" cxnId="{FC951451-4AAF-41FA-B08C-0C31E081F093}">
      <dgm:prSet/>
      <dgm:spPr/>
      <dgm:t>
        <a:bodyPr/>
        <a:lstStyle/>
        <a:p>
          <a:endParaRPr lang="es-EC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3064A32-E7BA-4CCA-BA29-ED655B9EA25B}">
      <dgm:prSet phldrT="[Texto]" custT="1"/>
      <dgm:spPr>
        <a:ln w="12700"/>
      </dgm:spPr>
      <dgm:t>
        <a:bodyPr/>
        <a:lstStyle/>
        <a:p>
          <a:r>
            <a:rPr lang="es-EC" sz="1800" b="0" dirty="0" smtClean="0">
              <a:latin typeface="Arial" panose="020B0604020202020204" pitchFamily="34" charset="0"/>
              <a:cs typeface="Arial" panose="020B0604020202020204" pitchFamily="34" charset="0"/>
            </a:rPr>
            <a:t>2. Objetivos</a:t>
          </a:r>
          <a:endParaRPr lang="es-EC" sz="18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D44C04-873C-4A11-8CBE-A61733B0D615}" type="parTrans" cxnId="{CA76140E-B90F-4A4D-8973-298075B4E261}">
      <dgm:prSet/>
      <dgm:spPr/>
      <dgm:t>
        <a:bodyPr/>
        <a:lstStyle/>
        <a:p>
          <a:endParaRPr lang="es-EC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0F2E489-C7E8-4F2E-A6E1-C81B3F7E8E4E}" type="sibTrans" cxnId="{CA76140E-B90F-4A4D-8973-298075B4E261}">
      <dgm:prSet/>
      <dgm:spPr/>
      <dgm:t>
        <a:bodyPr/>
        <a:lstStyle/>
        <a:p>
          <a:endParaRPr lang="es-EC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3D13DC0-C15D-48A0-A80A-283A0BB5995D}">
      <dgm:prSet phldrT="[Texto]" custT="1"/>
      <dgm:spPr>
        <a:ln w="12700"/>
      </dgm:spPr>
      <dgm:t>
        <a:bodyPr/>
        <a:lstStyle/>
        <a:p>
          <a:r>
            <a:rPr lang="es-EC" sz="1800" b="0" dirty="0" smtClean="0">
              <a:latin typeface="Arial" panose="020B0604020202020204" pitchFamily="34" charset="0"/>
              <a:cs typeface="Arial" panose="020B0604020202020204" pitchFamily="34" charset="0"/>
            </a:rPr>
            <a:t>3. Materiales y métodos</a:t>
          </a:r>
          <a:endParaRPr lang="es-EC" sz="18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F710873-23EF-4CC5-9374-3985AF507057}" type="parTrans" cxnId="{71D012A0-3BD6-48F0-9FD0-DA7553D26955}">
      <dgm:prSet/>
      <dgm:spPr/>
      <dgm:t>
        <a:bodyPr/>
        <a:lstStyle/>
        <a:p>
          <a:endParaRPr lang="es-EC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F017403-F13B-4BCE-A4DF-0AAEF911E899}" type="sibTrans" cxnId="{71D012A0-3BD6-48F0-9FD0-DA7553D26955}">
      <dgm:prSet/>
      <dgm:spPr/>
      <dgm:t>
        <a:bodyPr/>
        <a:lstStyle/>
        <a:p>
          <a:endParaRPr lang="es-EC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3A7AD79-76A0-4583-98A4-4E950158718E}">
      <dgm:prSet phldrT="[Texto]" custT="1"/>
      <dgm:spPr>
        <a:ln w="12700"/>
      </dgm:spPr>
      <dgm:t>
        <a:bodyPr/>
        <a:lstStyle/>
        <a:p>
          <a:r>
            <a:rPr lang="es-EC" sz="1800" b="0" dirty="0" smtClean="0">
              <a:latin typeface="Arial" panose="020B0604020202020204" pitchFamily="34" charset="0"/>
              <a:cs typeface="Arial" panose="020B0604020202020204" pitchFamily="34" charset="0"/>
            </a:rPr>
            <a:t>4. Resultados y discusión</a:t>
          </a:r>
        </a:p>
      </dgm:t>
    </dgm:pt>
    <dgm:pt modelId="{A5C9F23E-D9B3-4262-956C-A8C97A8F3601}" type="parTrans" cxnId="{4E4AD323-0AAC-457B-8464-DB7724CC7ECC}">
      <dgm:prSet/>
      <dgm:spPr/>
      <dgm:t>
        <a:bodyPr/>
        <a:lstStyle/>
        <a:p>
          <a:endParaRPr lang="es-EC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41DBA42-D16B-4515-8193-F3A0ED0C0C4A}" type="sibTrans" cxnId="{4E4AD323-0AAC-457B-8464-DB7724CC7ECC}">
      <dgm:prSet/>
      <dgm:spPr/>
      <dgm:t>
        <a:bodyPr/>
        <a:lstStyle/>
        <a:p>
          <a:endParaRPr lang="es-EC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25DF6BF-0E0A-4F4B-A52D-896DB591044E}">
      <dgm:prSet phldrT="[Texto]" custT="1"/>
      <dgm:spPr>
        <a:ln w="28575"/>
      </dgm:spPr>
      <dgm:t>
        <a:bodyPr/>
        <a:lstStyle/>
        <a:p>
          <a:r>
            <a:rPr lang="es-EC" sz="1800" b="1" dirty="0" smtClean="0">
              <a:latin typeface="Arial" panose="020B0604020202020204" pitchFamily="34" charset="0"/>
              <a:cs typeface="Arial" panose="020B0604020202020204" pitchFamily="34" charset="0"/>
            </a:rPr>
            <a:t>5. Conclusiones</a:t>
          </a:r>
        </a:p>
      </dgm:t>
    </dgm:pt>
    <dgm:pt modelId="{45D97352-C1F0-4D7D-AF5E-DF3A5C8BB071}" type="parTrans" cxnId="{B4DFF1C3-3475-497E-9D52-A7B9E8EFAA54}">
      <dgm:prSet/>
      <dgm:spPr/>
      <dgm:t>
        <a:bodyPr/>
        <a:lstStyle/>
        <a:p>
          <a:endParaRPr lang="es-EC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3474F9E-1905-47A2-99E7-75D07F2ED7B7}" type="sibTrans" cxnId="{B4DFF1C3-3475-497E-9D52-A7B9E8EFAA54}">
      <dgm:prSet/>
      <dgm:spPr/>
      <dgm:t>
        <a:bodyPr/>
        <a:lstStyle/>
        <a:p>
          <a:endParaRPr lang="es-EC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21DE4B-E862-4359-8B50-EFA991BFFAD1}">
      <dgm:prSet phldrT="[Texto]" custT="1"/>
      <dgm:spPr>
        <a:ln w="12700"/>
      </dgm:spPr>
      <dgm:t>
        <a:bodyPr/>
        <a:lstStyle/>
        <a:p>
          <a:r>
            <a:rPr lang="es-EC" sz="1800" b="0" dirty="0" smtClean="0">
              <a:latin typeface="Arial" panose="020B0604020202020204" pitchFamily="34" charset="0"/>
              <a:cs typeface="Arial" panose="020B0604020202020204" pitchFamily="34" charset="0"/>
            </a:rPr>
            <a:t>6. Recomendaciones</a:t>
          </a:r>
        </a:p>
      </dgm:t>
    </dgm:pt>
    <dgm:pt modelId="{64D552CE-2905-439A-8CD6-D4DB6CD380D5}" type="parTrans" cxnId="{F126349C-0EDC-4596-B836-1A0C79AB39C9}">
      <dgm:prSet/>
      <dgm:spPr/>
      <dgm:t>
        <a:bodyPr/>
        <a:lstStyle/>
        <a:p>
          <a:endParaRPr lang="es-EC"/>
        </a:p>
      </dgm:t>
    </dgm:pt>
    <dgm:pt modelId="{D519059E-3A37-406A-9E54-66F6EEC6A344}" type="sibTrans" cxnId="{F126349C-0EDC-4596-B836-1A0C79AB39C9}">
      <dgm:prSet/>
      <dgm:spPr/>
      <dgm:t>
        <a:bodyPr/>
        <a:lstStyle/>
        <a:p>
          <a:endParaRPr lang="es-EC"/>
        </a:p>
      </dgm:t>
    </dgm:pt>
    <dgm:pt modelId="{51EB1E27-B5A1-4D29-8C7B-7B4A5DA4B310}" type="pres">
      <dgm:prSet presAssocID="{58288F0C-7950-4A84-ABCE-9D1AA89A944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7A200DB-549B-4FF7-BE28-36DAB8706954}" type="pres">
      <dgm:prSet presAssocID="{B4D82762-437A-4113-A487-F9AB417014E0}" presName="parentLin" presStyleCnt="0"/>
      <dgm:spPr/>
      <dgm:t>
        <a:bodyPr/>
        <a:lstStyle/>
        <a:p>
          <a:endParaRPr lang="es-EC"/>
        </a:p>
      </dgm:t>
    </dgm:pt>
    <dgm:pt modelId="{56C16EED-2FD6-48E5-8211-10A739E88534}" type="pres">
      <dgm:prSet presAssocID="{B4D82762-437A-4113-A487-F9AB417014E0}" presName="parentLeftMargin" presStyleLbl="node1" presStyleIdx="0" presStyleCnt="6"/>
      <dgm:spPr/>
      <dgm:t>
        <a:bodyPr/>
        <a:lstStyle/>
        <a:p>
          <a:endParaRPr lang="es-EC"/>
        </a:p>
      </dgm:t>
    </dgm:pt>
    <dgm:pt modelId="{F5B9416B-0B01-4A98-905D-DFD8D1DBA77D}" type="pres">
      <dgm:prSet presAssocID="{B4D82762-437A-4113-A487-F9AB417014E0}" presName="parentText" presStyleLbl="node1" presStyleIdx="0" presStyleCnt="6" custLinFactNeighborX="-8046" custLinFactNeighborY="-13161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CAA6423-B1D9-43F1-98D3-02F0754907BD}" type="pres">
      <dgm:prSet presAssocID="{B4D82762-437A-4113-A487-F9AB417014E0}" presName="negativeSpace" presStyleCnt="0"/>
      <dgm:spPr/>
      <dgm:t>
        <a:bodyPr/>
        <a:lstStyle/>
        <a:p>
          <a:endParaRPr lang="es-EC"/>
        </a:p>
      </dgm:t>
    </dgm:pt>
    <dgm:pt modelId="{4287929A-016C-4419-9FFB-EE9937898690}" type="pres">
      <dgm:prSet presAssocID="{B4D82762-437A-4113-A487-F9AB417014E0}" presName="childText" presStyleLbl="conFgAcc1" presStyleIdx="0" presStyleCnt="6">
        <dgm:presLayoutVars>
          <dgm:bulletEnabled val="1"/>
        </dgm:presLayoutVars>
      </dgm:prSet>
      <dgm:spPr>
        <a:prstGeom prst="roundRect">
          <a:avLst/>
        </a:prstGeom>
        <a:solidFill>
          <a:srgbClr val="3B7812">
            <a:alpha val="50980"/>
          </a:srgbClr>
        </a:solidFill>
        <a:ln w="19050">
          <a:solidFill>
            <a:schemeClr val="dk1">
              <a:hueOff val="0"/>
              <a:satOff val="0"/>
              <a:lumOff val="0"/>
              <a:alpha val="50000"/>
            </a:schemeClr>
          </a:solidFill>
        </a:ln>
      </dgm:spPr>
      <dgm:t>
        <a:bodyPr/>
        <a:lstStyle/>
        <a:p>
          <a:endParaRPr lang="es-EC"/>
        </a:p>
      </dgm:t>
    </dgm:pt>
    <dgm:pt modelId="{ED3CD474-A7C2-4225-B6D7-DA72CA6C8BC4}" type="pres">
      <dgm:prSet presAssocID="{B575E64E-63D4-4D0E-B03F-E60A9AAF5081}" presName="spaceBetweenRectangles" presStyleCnt="0"/>
      <dgm:spPr/>
      <dgm:t>
        <a:bodyPr/>
        <a:lstStyle/>
        <a:p>
          <a:endParaRPr lang="es-EC"/>
        </a:p>
      </dgm:t>
    </dgm:pt>
    <dgm:pt modelId="{AE1B534F-23C1-4EDB-A8C3-F2394B6EAC33}" type="pres">
      <dgm:prSet presAssocID="{13064A32-E7BA-4CCA-BA29-ED655B9EA25B}" presName="parentLin" presStyleCnt="0"/>
      <dgm:spPr/>
      <dgm:t>
        <a:bodyPr/>
        <a:lstStyle/>
        <a:p>
          <a:endParaRPr lang="es-EC"/>
        </a:p>
      </dgm:t>
    </dgm:pt>
    <dgm:pt modelId="{2FECA041-0561-496B-9502-52D1D569B970}" type="pres">
      <dgm:prSet presAssocID="{13064A32-E7BA-4CCA-BA29-ED655B9EA25B}" presName="parentLeftMargin" presStyleLbl="node1" presStyleIdx="0" presStyleCnt="6"/>
      <dgm:spPr/>
      <dgm:t>
        <a:bodyPr/>
        <a:lstStyle/>
        <a:p>
          <a:endParaRPr lang="es-EC"/>
        </a:p>
      </dgm:t>
    </dgm:pt>
    <dgm:pt modelId="{FCC3F529-CEC9-4347-9B63-19C5C71C758D}" type="pres">
      <dgm:prSet presAssocID="{13064A32-E7BA-4CCA-BA29-ED655B9EA25B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3FCFB24-D5C7-43D2-AC2A-E286834750C0}" type="pres">
      <dgm:prSet presAssocID="{13064A32-E7BA-4CCA-BA29-ED655B9EA25B}" presName="negativeSpace" presStyleCnt="0"/>
      <dgm:spPr/>
      <dgm:t>
        <a:bodyPr/>
        <a:lstStyle/>
        <a:p>
          <a:endParaRPr lang="es-EC"/>
        </a:p>
      </dgm:t>
    </dgm:pt>
    <dgm:pt modelId="{56769473-9A4F-48AF-A856-1DDE19CB3110}" type="pres">
      <dgm:prSet presAssocID="{13064A32-E7BA-4CCA-BA29-ED655B9EA25B}" presName="childText" presStyleLbl="conFgAcc1" presStyleIdx="1" presStyleCnt="6">
        <dgm:presLayoutVars>
          <dgm:bulletEnabled val="1"/>
        </dgm:presLayoutVars>
      </dgm:prSet>
      <dgm:spPr>
        <a:prstGeom prst="roundRect">
          <a:avLst/>
        </a:prstGeom>
        <a:solidFill>
          <a:srgbClr val="3B7812">
            <a:alpha val="50980"/>
          </a:srgbClr>
        </a:solidFill>
        <a:ln w="19050">
          <a:solidFill>
            <a:schemeClr val="dk1">
              <a:hueOff val="0"/>
              <a:satOff val="0"/>
              <a:lumOff val="0"/>
              <a:alpha val="50000"/>
            </a:schemeClr>
          </a:solidFill>
        </a:ln>
      </dgm:spPr>
      <dgm:t>
        <a:bodyPr/>
        <a:lstStyle/>
        <a:p>
          <a:endParaRPr lang="es-EC"/>
        </a:p>
      </dgm:t>
    </dgm:pt>
    <dgm:pt modelId="{2EFE3164-A4D6-42C0-9ACA-F4E62769F5D1}" type="pres">
      <dgm:prSet presAssocID="{C0F2E489-C7E8-4F2E-A6E1-C81B3F7E8E4E}" presName="spaceBetweenRectangles" presStyleCnt="0"/>
      <dgm:spPr/>
      <dgm:t>
        <a:bodyPr/>
        <a:lstStyle/>
        <a:p>
          <a:endParaRPr lang="es-EC"/>
        </a:p>
      </dgm:t>
    </dgm:pt>
    <dgm:pt modelId="{18EC69EE-E9B2-4E04-AF8F-7552E2E1AD39}" type="pres">
      <dgm:prSet presAssocID="{23D13DC0-C15D-48A0-A80A-283A0BB5995D}" presName="parentLin" presStyleCnt="0"/>
      <dgm:spPr/>
      <dgm:t>
        <a:bodyPr/>
        <a:lstStyle/>
        <a:p>
          <a:endParaRPr lang="es-EC"/>
        </a:p>
      </dgm:t>
    </dgm:pt>
    <dgm:pt modelId="{3CA62579-F3F7-4761-8480-20B0F9FB2195}" type="pres">
      <dgm:prSet presAssocID="{23D13DC0-C15D-48A0-A80A-283A0BB5995D}" presName="parentLeftMargin" presStyleLbl="node1" presStyleIdx="1" presStyleCnt="6"/>
      <dgm:spPr/>
      <dgm:t>
        <a:bodyPr/>
        <a:lstStyle/>
        <a:p>
          <a:endParaRPr lang="es-EC"/>
        </a:p>
      </dgm:t>
    </dgm:pt>
    <dgm:pt modelId="{8C3546D4-BC63-4F47-80D7-FC06F043FED7}" type="pres">
      <dgm:prSet presAssocID="{23D13DC0-C15D-48A0-A80A-283A0BB5995D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F14243E-73BE-4A10-8337-619EDD0BEFE2}" type="pres">
      <dgm:prSet presAssocID="{23D13DC0-C15D-48A0-A80A-283A0BB5995D}" presName="negativeSpace" presStyleCnt="0"/>
      <dgm:spPr/>
      <dgm:t>
        <a:bodyPr/>
        <a:lstStyle/>
        <a:p>
          <a:endParaRPr lang="es-EC"/>
        </a:p>
      </dgm:t>
    </dgm:pt>
    <dgm:pt modelId="{E3D4B4A0-A861-4336-914C-64552CD47E79}" type="pres">
      <dgm:prSet presAssocID="{23D13DC0-C15D-48A0-A80A-283A0BB5995D}" presName="childText" presStyleLbl="conFgAcc1" presStyleIdx="2" presStyleCnt="6">
        <dgm:presLayoutVars>
          <dgm:bulletEnabled val="1"/>
        </dgm:presLayoutVars>
      </dgm:prSet>
      <dgm:spPr>
        <a:prstGeom prst="roundRect">
          <a:avLst/>
        </a:prstGeom>
        <a:solidFill>
          <a:srgbClr val="3B7812">
            <a:alpha val="51000"/>
          </a:srgbClr>
        </a:solidFill>
        <a:ln w="19050">
          <a:solidFill>
            <a:schemeClr val="dk1">
              <a:hueOff val="0"/>
              <a:satOff val="0"/>
              <a:lumOff val="0"/>
              <a:alpha val="50000"/>
            </a:schemeClr>
          </a:solidFill>
        </a:ln>
      </dgm:spPr>
      <dgm:t>
        <a:bodyPr/>
        <a:lstStyle/>
        <a:p>
          <a:endParaRPr lang="es-EC"/>
        </a:p>
      </dgm:t>
    </dgm:pt>
    <dgm:pt modelId="{B787DDF5-86E3-4E96-93DD-395CF8DC2DBF}" type="pres">
      <dgm:prSet presAssocID="{7F017403-F13B-4BCE-A4DF-0AAEF911E899}" presName="spaceBetweenRectangles" presStyleCnt="0"/>
      <dgm:spPr/>
      <dgm:t>
        <a:bodyPr/>
        <a:lstStyle/>
        <a:p>
          <a:endParaRPr lang="es-EC"/>
        </a:p>
      </dgm:t>
    </dgm:pt>
    <dgm:pt modelId="{F91AF1A0-9E92-4926-A816-35B826F81120}" type="pres">
      <dgm:prSet presAssocID="{A3A7AD79-76A0-4583-98A4-4E950158718E}" presName="parentLin" presStyleCnt="0"/>
      <dgm:spPr/>
      <dgm:t>
        <a:bodyPr/>
        <a:lstStyle/>
        <a:p>
          <a:endParaRPr lang="es-EC"/>
        </a:p>
      </dgm:t>
    </dgm:pt>
    <dgm:pt modelId="{AC581AC0-618D-407A-843E-44FE9DA708B4}" type="pres">
      <dgm:prSet presAssocID="{A3A7AD79-76A0-4583-98A4-4E950158718E}" presName="parentLeftMargin" presStyleLbl="node1" presStyleIdx="2" presStyleCnt="6"/>
      <dgm:spPr/>
      <dgm:t>
        <a:bodyPr/>
        <a:lstStyle/>
        <a:p>
          <a:endParaRPr lang="es-EC"/>
        </a:p>
      </dgm:t>
    </dgm:pt>
    <dgm:pt modelId="{2BDEEEBE-6E0A-440B-9580-DF35787DFA39}" type="pres">
      <dgm:prSet presAssocID="{A3A7AD79-76A0-4583-98A4-4E950158718E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9C6326E-90C3-412C-8DDD-BF0E46A76125}" type="pres">
      <dgm:prSet presAssocID="{A3A7AD79-76A0-4583-98A4-4E950158718E}" presName="negativeSpace" presStyleCnt="0"/>
      <dgm:spPr/>
      <dgm:t>
        <a:bodyPr/>
        <a:lstStyle/>
        <a:p>
          <a:endParaRPr lang="es-EC"/>
        </a:p>
      </dgm:t>
    </dgm:pt>
    <dgm:pt modelId="{74BC3732-A435-4A80-A45A-7C2A4E8E5DED}" type="pres">
      <dgm:prSet presAssocID="{A3A7AD79-76A0-4583-98A4-4E950158718E}" presName="childText" presStyleLbl="conFgAcc1" presStyleIdx="3" presStyleCnt="6">
        <dgm:presLayoutVars>
          <dgm:bulletEnabled val="1"/>
        </dgm:presLayoutVars>
      </dgm:prSet>
      <dgm:spPr>
        <a:prstGeom prst="roundRect">
          <a:avLst/>
        </a:prstGeom>
        <a:solidFill>
          <a:srgbClr val="3B7812">
            <a:alpha val="50980"/>
          </a:srgbClr>
        </a:solidFill>
        <a:ln w="19050">
          <a:solidFill>
            <a:scrgbClr r="0" g="0" b="0">
              <a:alpha val="50000"/>
            </a:scrgbClr>
          </a:solidFill>
        </a:ln>
      </dgm:spPr>
      <dgm:t>
        <a:bodyPr/>
        <a:lstStyle/>
        <a:p>
          <a:endParaRPr lang="es-EC"/>
        </a:p>
      </dgm:t>
    </dgm:pt>
    <dgm:pt modelId="{23F983F4-84FD-4BA7-8B7D-B7ECDA7034F9}" type="pres">
      <dgm:prSet presAssocID="{941DBA42-D16B-4515-8193-F3A0ED0C0C4A}" presName="spaceBetweenRectangles" presStyleCnt="0"/>
      <dgm:spPr/>
      <dgm:t>
        <a:bodyPr/>
        <a:lstStyle/>
        <a:p>
          <a:endParaRPr lang="es-EC"/>
        </a:p>
      </dgm:t>
    </dgm:pt>
    <dgm:pt modelId="{5E9BB04E-1A09-460A-A1F8-18128820D827}" type="pres">
      <dgm:prSet presAssocID="{F25DF6BF-0E0A-4F4B-A52D-896DB591044E}" presName="parentLin" presStyleCnt="0"/>
      <dgm:spPr/>
      <dgm:t>
        <a:bodyPr/>
        <a:lstStyle/>
        <a:p>
          <a:endParaRPr lang="es-EC"/>
        </a:p>
      </dgm:t>
    </dgm:pt>
    <dgm:pt modelId="{F5E0E6CF-2E59-4742-A825-B2A8E2BF8366}" type="pres">
      <dgm:prSet presAssocID="{F25DF6BF-0E0A-4F4B-A52D-896DB591044E}" presName="parentLeftMargin" presStyleLbl="node1" presStyleIdx="3" presStyleCnt="6"/>
      <dgm:spPr/>
      <dgm:t>
        <a:bodyPr/>
        <a:lstStyle/>
        <a:p>
          <a:endParaRPr lang="es-EC"/>
        </a:p>
      </dgm:t>
    </dgm:pt>
    <dgm:pt modelId="{F9B960DF-3182-44B0-BCCA-F05FCF4D0DD1}" type="pres">
      <dgm:prSet presAssocID="{F25DF6BF-0E0A-4F4B-A52D-896DB591044E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E81D4D0-1AF9-44DD-848C-CCC2BFB65264}" type="pres">
      <dgm:prSet presAssocID="{F25DF6BF-0E0A-4F4B-A52D-896DB591044E}" presName="negativeSpace" presStyleCnt="0"/>
      <dgm:spPr/>
      <dgm:t>
        <a:bodyPr/>
        <a:lstStyle/>
        <a:p>
          <a:endParaRPr lang="es-EC"/>
        </a:p>
      </dgm:t>
    </dgm:pt>
    <dgm:pt modelId="{18BC559E-03DD-42AB-9E18-FC8E70962A2B}" type="pres">
      <dgm:prSet presAssocID="{F25DF6BF-0E0A-4F4B-A52D-896DB591044E}" presName="childText" presStyleLbl="conFgAcc1" presStyleIdx="4" presStyleCnt="6">
        <dgm:presLayoutVars>
          <dgm:bulletEnabled val="1"/>
        </dgm:presLayoutVars>
      </dgm:prSet>
      <dgm:spPr>
        <a:prstGeom prst="roundRect">
          <a:avLst/>
        </a:prstGeom>
        <a:solidFill>
          <a:srgbClr val="3B7812">
            <a:alpha val="50980"/>
          </a:srgbClr>
        </a:solidFill>
        <a:ln w="19050">
          <a:solidFill>
            <a:scrgbClr r="0" g="0" b="0">
              <a:alpha val="47000"/>
            </a:scrgbClr>
          </a:solidFill>
        </a:ln>
      </dgm:spPr>
      <dgm:t>
        <a:bodyPr/>
        <a:lstStyle/>
        <a:p>
          <a:endParaRPr lang="es-EC"/>
        </a:p>
      </dgm:t>
    </dgm:pt>
    <dgm:pt modelId="{C5F3BC1F-D597-420A-855A-DCB8D17FB078}" type="pres">
      <dgm:prSet presAssocID="{C3474F9E-1905-47A2-99E7-75D07F2ED7B7}" presName="spaceBetweenRectangles" presStyleCnt="0"/>
      <dgm:spPr/>
      <dgm:t>
        <a:bodyPr/>
        <a:lstStyle/>
        <a:p>
          <a:endParaRPr lang="es-EC"/>
        </a:p>
      </dgm:t>
    </dgm:pt>
    <dgm:pt modelId="{2CD57BD5-BB88-4BD4-8FD3-077997710D41}" type="pres">
      <dgm:prSet presAssocID="{4C21DE4B-E862-4359-8B50-EFA991BFFAD1}" presName="parentLin" presStyleCnt="0"/>
      <dgm:spPr/>
      <dgm:t>
        <a:bodyPr/>
        <a:lstStyle/>
        <a:p>
          <a:endParaRPr lang="es-EC"/>
        </a:p>
      </dgm:t>
    </dgm:pt>
    <dgm:pt modelId="{36DF72F3-6261-4933-A8BE-08ACE2349862}" type="pres">
      <dgm:prSet presAssocID="{4C21DE4B-E862-4359-8B50-EFA991BFFAD1}" presName="parentLeftMargin" presStyleLbl="node1" presStyleIdx="4" presStyleCnt="6"/>
      <dgm:spPr/>
      <dgm:t>
        <a:bodyPr/>
        <a:lstStyle/>
        <a:p>
          <a:endParaRPr lang="es-EC"/>
        </a:p>
      </dgm:t>
    </dgm:pt>
    <dgm:pt modelId="{E8862C11-1D42-4C82-A7BD-17ED4EDA7D10}" type="pres">
      <dgm:prSet presAssocID="{4C21DE4B-E862-4359-8B50-EFA991BFFAD1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C081C7E-6A49-490D-BEB7-FD01E43BEC18}" type="pres">
      <dgm:prSet presAssocID="{4C21DE4B-E862-4359-8B50-EFA991BFFAD1}" presName="negativeSpace" presStyleCnt="0"/>
      <dgm:spPr/>
      <dgm:t>
        <a:bodyPr/>
        <a:lstStyle/>
        <a:p>
          <a:endParaRPr lang="es-EC"/>
        </a:p>
      </dgm:t>
    </dgm:pt>
    <dgm:pt modelId="{915C4192-F9EC-4B74-91F9-22D0FEF8305B}" type="pres">
      <dgm:prSet presAssocID="{4C21DE4B-E862-4359-8B50-EFA991BFFAD1}" presName="childText" presStyleLbl="conFgAcc1" presStyleIdx="5" presStyleCnt="6">
        <dgm:presLayoutVars>
          <dgm:bulletEnabled val="1"/>
        </dgm:presLayoutVars>
      </dgm:prSet>
      <dgm:spPr>
        <a:prstGeom prst="roundRect">
          <a:avLst/>
        </a:prstGeom>
        <a:solidFill>
          <a:srgbClr val="3B7812">
            <a:alpha val="51000"/>
          </a:srgbClr>
        </a:solidFill>
        <a:ln w="12700">
          <a:solidFill>
            <a:scrgbClr r="0" g="0" b="0">
              <a:alpha val="50000"/>
            </a:scrgbClr>
          </a:solidFill>
        </a:ln>
      </dgm:spPr>
      <dgm:t>
        <a:bodyPr/>
        <a:lstStyle/>
        <a:p>
          <a:endParaRPr lang="es-EC"/>
        </a:p>
      </dgm:t>
    </dgm:pt>
  </dgm:ptLst>
  <dgm:cxnLst>
    <dgm:cxn modelId="{F7288590-742B-4A1D-BD93-15DA827F0EFD}" type="presOf" srcId="{B4D82762-437A-4113-A487-F9AB417014E0}" destId="{56C16EED-2FD6-48E5-8211-10A739E88534}" srcOrd="0" destOrd="0" presId="urn:microsoft.com/office/officeart/2005/8/layout/list1"/>
    <dgm:cxn modelId="{AD092A42-5BC4-458A-B34B-3E0813F0B7DD}" type="presOf" srcId="{A3A7AD79-76A0-4583-98A4-4E950158718E}" destId="{AC581AC0-618D-407A-843E-44FE9DA708B4}" srcOrd="0" destOrd="0" presId="urn:microsoft.com/office/officeart/2005/8/layout/list1"/>
    <dgm:cxn modelId="{C028DC16-8D36-4016-A9E7-144F855FE345}" type="presOf" srcId="{4C21DE4B-E862-4359-8B50-EFA991BFFAD1}" destId="{E8862C11-1D42-4C82-A7BD-17ED4EDA7D10}" srcOrd="1" destOrd="0" presId="urn:microsoft.com/office/officeart/2005/8/layout/list1"/>
    <dgm:cxn modelId="{4E4AD323-0AAC-457B-8464-DB7724CC7ECC}" srcId="{58288F0C-7950-4A84-ABCE-9D1AA89A9446}" destId="{A3A7AD79-76A0-4583-98A4-4E950158718E}" srcOrd="3" destOrd="0" parTransId="{A5C9F23E-D9B3-4262-956C-A8C97A8F3601}" sibTransId="{941DBA42-D16B-4515-8193-F3A0ED0C0C4A}"/>
    <dgm:cxn modelId="{8F95299C-FF1E-4AED-893C-8019C9375CE1}" type="presOf" srcId="{F25DF6BF-0E0A-4F4B-A52D-896DB591044E}" destId="{F9B960DF-3182-44B0-BCCA-F05FCF4D0DD1}" srcOrd="1" destOrd="0" presId="urn:microsoft.com/office/officeart/2005/8/layout/list1"/>
    <dgm:cxn modelId="{EBE20EE0-73C4-4A96-A9F4-1479CF5D044E}" type="presOf" srcId="{4C21DE4B-E862-4359-8B50-EFA991BFFAD1}" destId="{36DF72F3-6261-4933-A8BE-08ACE2349862}" srcOrd="0" destOrd="0" presId="urn:microsoft.com/office/officeart/2005/8/layout/list1"/>
    <dgm:cxn modelId="{B4DFF1C3-3475-497E-9D52-A7B9E8EFAA54}" srcId="{58288F0C-7950-4A84-ABCE-9D1AA89A9446}" destId="{F25DF6BF-0E0A-4F4B-A52D-896DB591044E}" srcOrd="4" destOrd="0" parTransId="{45D97352-C1F0-4D7D-AF5E-DF3A5C8BB071}" sibTransId="{C3474F9E-1905-47A2-99E7-75D07F2ED7B7}"/>
    <dgm:cxn modelId="{F126349C-0EDC-4596-B836-1A0C79AB39C9}" srcId="{58288F0C-7950-4A84-ABCE-9D1AA89A9446}" destId="{4C21DE4B-E862-4359-8B50-EFA991BFFAD1}" srcOrd="5" destOrd="0" parTransId="{64D552CE-2905-439A-8CD6-D4DB6CD380D5}" sibTransId="{D519059E-3A37-406A-9E54-66F6EEC6A344}"/>
    <dgm:cxn modelId="{86351770-B29B-435D-8463-BE64AF1871AD}" type="presOf" srcId="{A3A7AD79-76A0-4583-98A4-4E950158718E}" destId="{2BDEEEBE-6E0A-440B-9580-DF35787DFA39}" srcOrd="1" destOrd="0" presId="urn:microsoft.com/office/officeart/2005/8/layout/list1"/>
    <dgm:cxn modelId="{5BA67A46-9C47-4343-8AE3-EF9F6FC2BF7B}" type="presOf" srcId="{13064A32-E7BA-4CCA-BA29-ED655B9EA25B}" destId="{2FECA041-0561-496B-9502-52D1D569B970}" srcOrd="0" destOrd="0" presId="urn:microsoft.com/office/officeart/2005/8/layout/list1"/>
    <dgm:cxn modelId="{71D012A0-3BD6-48F0-9FD0-DA7553D26955}" srcId="{58288F0C-7950-4A84-ABCE-9D1AA89A9446}" destId="{23D13DC0-C15D-48A0-A80A-283A0BB5995D}" srcOrd="2" destOrd="0" parTransId="{BF710873-23EF-4CC5-9374-3985AF507057}" sibTransId="{7F017403-F13B-4BCE-A4DF-0AAEF911E899}"/>
    <dgm:cxn modelId="{CA76140E-B90F-4A4D-8973-298075B4E261}" srcId="{58288F0C-7950-4A84-ABCE-9D1AA89A9446}" destId="{13064A32-E7BA-4CCA-BA29-ED655B9EA25B}" srcOrd="1" destOrd="0" parTransId="{4CD44C04-873C-4A11-8CBE-A61733B0D615}" sibTransId="{C0F2E489-C7E8-4F2E-A6E1-C81B3F7E8E4E}"/>
    <dgm:cxn modelId="{3B6B20E4-5475-40B7-98D2-8164222AA613}" type="presOf" srcId="{23D13DC0-C15D-48A0-A80A-283A0BB5995D}" destId="{8C3546D4-BC63-4F47-80D7-FC06F043FED7}" srcOrd="1" destOrd="0" presId="urn:microsoft.com/office/officeart/2005/8/layout/list1"/>
    <dgm:cxn modelId="{FC951451-4AAF-41FA-B08C-0C31E081F093}" srcId="{58288F0C-7950-4A84-ABCE-9D1AA89A9446}" destId="{B4D82762-437A-4113-A487-F9AB417014E0}" srcOrd="0" destOrd="0" parTransId="{039C50D9-3D0C-48CF-BC1B-489A5D708E2D}" sibTransId="{B575E64E-63D4-4D0E-B03F-E60A9AAF5081}"/>
    <dgm:cxn modelId="{C918AB2D-5D8E-4E22-8468-FAE6C81C7BC3}" type="presOf" srcId="{B4D82762-437A-4113-A487-F9AB417014E0}" destId="{F5B9416B-0B01-4A98-905D-DFD8D1DBA77D}" srcOrd="1" destOrd="0" presId="urn:microsoft.com/office/officeart/2005/8/layout/list1"/>
    <dgm:cxn modelId="{2E7F235E-0ADB-4820-A1C9-1E78B5ED7F7F}" type="presOf" srcId="{F25DF6BF-0E0A-4F4B-A52D-896DB591044E}" destId="{F5E0E6CF-2E59-4742-A825-B2A8E2BF8366}" srcOrd="0" destOrd="0" presId="urn:microsoft.com/office/officeart/2005/8/layout/list1"/>
    <dgm:cxn modelId="{552549F4-4917-4ED2-9C0D-68E1BF0CB44B}" type="presOf" srcId="{23D13DC0-C15D-48A0-A80A-283A0BB5995D}" destId="{3CA62579-F3F7-4761-8480-20B0F9FB2195}" srcOrd="0" destOrd="0" presId="urn:microsoft.com/office/officeart/2005/8/layout/list1"/>
    <dgm:cxn modelId="{DB55432C-74A5-46E7-B1DF-52FBC741F505}" type="presOf" srcId="{13064A32-E7BA-4CCA-BA29-ED655B9EA25B}" destId="{FCC3F529-CEC9-4347-9B63-19C5C71C758D}" srcOrd="1" destOrd="0" presId="urn:microsoft.com/office/officeart/2005/8/layout/list1"/>
    <dgm:cxn modelId="{CC2003D6-742E-4977-9A98-485E5C65550A}" type="presOf" srcId="{58288F0C-7950-4A84-ABCE-9D1AA89A9446}" destId="{51EB1E27-B5A1-4D29-8C7B-7B4A5DA4B310}" srcOrd="0" destOrd="0" presId="urn:microsoft.com/office/officeart/2005/8/layout/list1"/>
    <dgm:cxn modelId="{41B91899-A1D4-409D-9B70-867529E7DDD1}" type="presParOf" srcId="{51EB1E27-B5A1-4D29-8C7B-7B4A5DA4B310}" destId="{87A200DB-549B-4FF7-BE28-36DAB8706954}" srcOrd="0" destOrd="0" presId="urn:microsoft.com/office/officeart/2005/8/layout/list1"/>
    <dgm:cxn modelId="{279EBFD5-AEB8-442A-B7F8-6CAC317B34F0}" type="presParOf" srcId="{87A200DB-549B-4FF7-BE28-36DAB8706954}" destId="{56C16EED-2FD6-48E5-8211-10A739E88534}" srcOrd="0" destOrd="0" presId="urn:microsoft.com/office/officeart/2005/8/layout/list1"/>
    <dgm:cxn modelId="{29EE06D8-20CF-4BE0-84E6-B03AE73812AC}" type="presParOf" srcId="{87A200DB-549B-4FF7-BE28-36DAB8706954}" destId="{F5B9416B-0B01-4A98-905D-DFD8D1DBA77D}" srcOrd="1" destOrd="0" presId="urn:microsoft.com/office/officeart/2005/8/layout/list1"/>
    <dgm:cxn modelId="{2EA50C3D-5D3D-412E-8687-709A9E0D84B1}" type="presParOf" srcId="{51EB1E27-B5A1-4D29-8C7B-7B4A5DA4B310}" destId="{3CAA6423-B1D9-43F1-98D3-02F0754907BD}" srcOrd="1" destOrd="0" presId="urn:microsoft.com/office/officeart/2005/8/layout/list1"/>
    <dgm:cxn modelId="{E02D62A6-5605-4C9F-B393-48019EFC16E1}" type="presParOf" srcId="{51EB1E27-B5A1-4D29-8C7B-7B4A5DA4B310}" destId="{4287929A-016C-4419-9FFB-EE9937898690}" srcOrd="2" destOrd="0" presId="urn:microsoft.com/office/officeart/2005/8/layout/list1"/>
    <dgm:cxn modelId="{D3ED879C-7404-4311-824F-3790FA1113FA}" type="presParOf" srcId="{51EB1E27-B5A1-4D29-8C7B-7B4A5DA4B310}" destId="{ED3CD474-A7C2-4225-B6D7-DA72CA6C8BC4}" srcOrd="3" destOrd="0" presId="urn:microsoft.com/office/officeart/2005/8/layout/list1"/>
    <dgm:cxn modelId="{A424EA9F-612B-442F-92DD-6BA2562C4C4B}" type="presParOf" srcId="{51EB1E27-B5A1-4D29-8C7B-7B4A5DA4B310}" destId="{AE1B534F-23C1-4EDB-A8C3-F2394B6EAC33}" srcOrd="4" destOrd="0" presId="urn:microsoft.com/office/officeart/2005/8/layout/list1"/>
    <dgm:cxn modelId="{F73D9B2A-5C97-4FEB-A860-794A134C5341}" type="presParOf" srcId="{AE1B534F-23C1-4EDB-A8C3-F2394B6EAC33}" destId="{2FECA041-0561-496B-9502-52D1D569B970}" srcOrd="0" destOrd="0" presId="urn:microsoft.com/office/officeart/2005/8/layout/list1"/>
    <dgm:cxn modelId="{C61AA732-618B-4019-B08F-C2A053D27DD3}" type="presParOf" srcId="{AE1B534F-23C1-4EDB-A8C3-F2394B6EAC33}" destId="{FCC3F529-CEC9-4347-9B63-19C5C71C758D}" srcOrd="1" destOrd="0" presId="urn:microsoft.com/office/officeart/2005/8/layout/list1"/>
    <dgm:cxn modelId="{6D7D8D14-AFCD-4B8A-B9F4-0CCFFF57B5D2}" type="presParOf" srcId="{51EB1E27-B5A1-4D29-8C7B-7B4A5DA4B310}" destId="{23FCFB24-D5C7-43D2-AC2A-E286834750C0}" srcOrd="5" destOrd="0" presId="urn:microsoft.com/office/officeart/2005/8/layout/list1"/>
    <dgm:cxn modelId="{BE184D69-D60A-4278-961C-7BA012EAB981}" type="presParOf" srcId="{51EB1E27-B5A1-4D29-8C7B-7B4A5DA4B310}" destId="{56769473-9A4F-48AF-A856-1DDE19CB3110}" srcOrd="6" destOrd="0" presId="urn:microsoft.com/office/officeart/2005/8/layout/list1"/>
    <dgm:cxn modelId="{FAAFA15B-13B6-4FE0-B71E-7357A8D7B0C0}" type="presParOf" srcId="{51EB1E27-B5A1-4D29-8C7B-7B4A5DA4B310}" destId="{2EFE3164-A4D6-42C0-9ACA-F4E62769F5D1}" srcOrd="7" destOrd="0" presId="urn:microsoft.com/office/officeart/2005/8/layout/list1"/>
    <dgm:cxn modelId="{2249138F-C20E-46F6-9DB0-EDE96EC3636D}" type="presParOf" srcId="{51EB1E27-B5A1-4D29-8C7B-7B4A5DA4B310}" destId="{18EC69EE-E9B2-4E04-AF8F-7552E2E1AD39}" srcOrd="8" destOrd="0" presId="urn:microsoft.com/office/officeart/2005/8/layout/list1"/>
    <dgm:cxn modelId="{A46D14AC-3688-44C0-97FE-6DEB67DC670F}" type="presParOf" srcId="{18EC69EE-E9B2-4E04-AF8F-7552E2E1AD39}" destId="{3CA62579-F3F7-4761-8480-20B0F9FB2195}" srcOrd="0" destOrd="0" presId="urn:microsoft.com/office/officeart/2005/8/layout/list1"/>
    <dgm:cxn modelId="{54C49E7D-C8C5-47E7-B9AA-33AC003E1997}" type="presParOf" srcId="{18EC69EE-E9B2-4E04-AF8F-7552E2E1AD39}" destId="{8C3546D4-BC63-4F47-80D7-FC06F043FED7}" srcOrd="1" destOrd="0" presId="urn:microsoft.com/office/officeart/2005/8/layout/list1"/>
    <dgm:cxn modelId="{AF9677E6-9CFA-4AB1-A123-B7F01369E92E}" type="presParOf" srcId="{51EB1E27-B5A1-4D29-8C7B-7B4A5DA4B310}" destId="{2F14243E-73BE-4A10-8337-619EDD0BEFE2}" srcOrd="9" destOrd="0" presId="urn:microsoft.com/office/officeart/2005/8/layout/list1"/>
    <dgm:cxn modelId="{071DB30F-91DD-436E-9D00-DAC391038577}" type="presParOf" srcId="{51EB1E27-B5A1-4D29-8C7B-7B4A5DA4B310}" destId="{E3D4B4A0-A861-4336-914C-64552CD47E79}" srcOrd="10" destOrd="0" presId="urn:microsoft.com/office/officeart/2005/8/layout/list1"/>
    <dgm:cxn modelId="{37B7892E-68B5-4FA7-8334-D282D0ED75FC}" type="presParOf" srcId="{51EB1E27-B5A1-4D29-8C7B-7B4A5DA4B310}" destId="{B787DDF5-86E3-4E96-93DD-395CF8DC2DBF}" srcOrd="11" destOrd="0" presId="urn:microsoft.com/office/officeart/2005/8/layout/list1"/>
    <dgm:cxn modelId="{5E79F18D-F8D5-46B4-9172-CBFCE6165A4B}" type="presParOf" srcId="{51EB1E27-B5A1-4D29-8C7B-7B4A5DA4B310}" destId="{F91AF1A0-9E92-4926-A816-35B826F81120}" srcOrd="12" destOrd="0" presId="urn:microsoft.com/office/officeart/2005/8/layout/list1"/>
    <dgm:cxn modelId="{E10AFED3-106F-4EBB-836C-F8B6030BDC1D}" type="presParOf" srcId="{F91AF1A0-9E92-4926-A816-35B826F81120}" destId="{AC581AC0-618D-407A-843E-44FE9DA708B4}" srcOrd="0" destOrd="0" presId="urn:microsoft.com/office/officeart/2005/8/layout/list1"/>
    <dgm:cxn modelId="{78D27706-DDFC-423D-9B78-98B695B0AA12}" type="presParOf" srcId="{F91AF1A0-9E92-4926-A816-35B826F81120}" destId="{2BDEEEBE-6E0A-440B-9580-DF35787DFA39}" srcOrd="1" destOrd="0" presId="urn:microsoft.com/office/officeart/2005/8/layout/list1"/>
    <dgm:cxn modelId="{29219535-1B2D-47C5-86D6-A3FB4BBFC354}" type="presParOf" srcId="{51EB1E27-B5A1-4D29-8C7B-7B4A5DA4B310}" destId="{B9C6326E-90C3-412C-8DDD-BF0E46A76125}" srcOrd="13" destOrd="0" presId="urn:microsoft.com/office/officeart/2005/8/layout/list1"/>
    <dgm:cxn modelId="{82C234D9-65C5-49FA-9667-995A31BC09DB}" type="presParOf" srcId="{51EB1E27-B5A1-4D29-8C7B-7B4A5DA4B310}" destId="{74BC3732-A435-4A80-A45A-7C2A4E8E5DED}" srcOrd="14" destOrd="0" presId="urn:microsoft.com/office/officeart/2005/8/layout/list1"/>
    <dgm:cxn modelId="{253F90B3-004C-4F6E-843F-BAC0750EC61F}" type="presParOf" srcId="{51EB1E27-B5A1-4D29-8C7B-7B4A5DA4B310}" destId="{23F983F4-84FD-4BA7-8B7D-B7ECDA7034F9}" srcOrd="15" destOrd="0" presId="urn:microsoft.com/office/officeart/2005/8/layout/list1"/>
    <dgm:cxn modelId="{B99658E0-BFE7-47E3-A995-556ACB0CA6A7}" type="presParOf" srcId="{51EB1E27-B5A1-4D29-8C7B-7B4A5DA4B310}" destId="{5E9BB04E-1A09-460A-A1F8-18128820D827}" srcOrd="16" destOrd="0" presId="urn:microsoft.com/office/officeart/2005/8/layout/list1"/>
    <dgm:cxn modelId="{84B6B6B9-1005-4A04-91A2-D15A763B3460}" type="presParOf" srcId="{5E9BB04E-1A09-460A-A1F8-18128820D827}" destId="{F5E0E6CF-2E59-4742-A825-B2A8E2BF8366}" srcOrd="0" destOrd="0" presId="urn:microsoft.com/office/officeart/2005/8/layout/list1"/>
    <dgm:cxn modelId="{57EC3C34-0667-4B48-9F32-EC9F154E5E7F}" type="presParOf" srcId="{5E9BB04E-1A09-460A-A1F8-18128820D827}" destId="{F9B960DF-3182-44B0-BCCA-F05FCF4D0DD1}" srcOrd="1" destOrd="0" presId="urn:microsoft.com/office/officeart/2005/8/layout/list1"/>
    <dgm:cxn modelId="{D3910392-E1D3-4978-8AF1-1D9632429478}" type="presParOf" srcId="{51EB1E27-B5A1-4D29-8C7B-7B4A5DA4B310}" destId="{FE81D4D0-1AF9-44DD-848C-CCC2BFB65264}" srcOrd="17" destOrd="0" presId="urn:microsoft.com/office/officeart/2005/8/layout/list1"/>
    <dgm:cxn modelId="{2F6D0F7F-C55F-470F-976C-99BA1A5AF88A}" type="presParOf" srcId="{51EB1E27-B5A1-4D29-8C7B-7B4A5DA4B310}" destId="{18BC559E-03DD-42AB-9E18-FC8E70962A2B}" srcOrd="18" destOrd="0" presId="urn:microsoft.com/office/officeart/2005/8/layout/list1"/>
    <dgm:cxn modelId="{CAFB1A88-AF5A-49F7-8A23-98C96E55B276}" type="presParOf" srcId="{51EB1E27-B5A1-4D29-8C7B-7B4A5DA4B310}" destId="{C5F3BC1F-D597-420A-855A-DCB8D17FB078}" srcOrd="19" destOrd="0" presId="urn:microsoft.com/office/officeart/2005/8/layout/list1"/>
    <dgm:cxn modelId="{92D69FEA-6811-4AE4-BEE3-6D945E5AB0BE}" type="presParOf" srcId="{51EB1E27-B5A1-4D29-8C7B-7B4A5DA4B310}" destId="{2CD57BD5-BB88-4BD4-8FD3-077997710D41}" srcOrd="20" destOrd="0" presId="urn:microsoft.com/office/officeart/2005/8/layout/list1"/>
    <dgm:cxn modelId="{1D10AAC8-6F96-426C-ADC9-BFB6C843200E}" type="presParOf" srcId="{2CD57BD5-BB88-4BD4-8FD3-077997710D41}" destId="{36DF72F3-6261-4933-A8BE-08ACE2349862}" srcOrd="0" destOrd="0" presId="urn:microsoft.com/office/officeart/2005/8/layout/list1"/>
    <dgm:cxn modelId="{A0E2C6F0-A4C8-4C38-95FB-7B2EC661793E}" type="presParOf" srcId="{2CD57BD5-BB88-4BD4-8FD3-077997710D41}" destId="{E8862C11-1D42-4C82-A7BD-17ED4EDA7D10}" srcOrd="1" destOrd="0" presId="urn:microsoft.com/office/officeart/2005/8/layout/list1"/>
    <dgm:cxn modelId="{59D5B762-0628-4EBD-BD6B-BE613B19D0D9}" type="presParOf" srcId="{51EB1E27-B5A1-4D29-8C7B-7B4A5DA4B310}" destId="{5C081C7E-6A49-490D-BEB7-FD01E43BEC18}" srcOrd="21" destOrd="0" presId="urn:microsoft.com/office/officeart/2005/8/layout/list1"/>
    <dgm:cxn modelId="{6D128415-E562-431F-A2F3-30B08A200856}" type="presParOf" srcId="{51EB1E27-B5A1-4D29-8C7B-7B4A5DA4B310}" destId="{915C4192-F9EC-4B74-91F9-22D0FEF8305B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8288F0C-7950-4A84-ABCE-9D1AA89A9446}" type="doc">
      <dgm:prSet loTypeId="urn:microsoft.com/office/officeart/2005/8/layout/list1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B4D82762-437A-4113-A487-F9AB417014E0}">
      <dgm:prSet phldrT="[Texto]" custT="1"/>
      <dgm:spPr>
        <a:ln w="12700">
          <a:solidFill>
            <a:schemeClr val="dk1">
              <a:shade val="80000"/>
              <a:hueOff val="0"/>
              <a:satOff val="0"/>
              <a:lumOff val="0"/>
            </a:schemeClr>
          </a:solidFill>
        </a:ln>
      </dgm:spPr>
      <dgm:t>
        <a:bodyPr/>
        <a:lstStyle/>
        <a:p>
          <a:r>
            <a:rPr lang="es-EC" sz="1800" b="0" dirty="0" smtClean="0">
              <a:latin typeface="Arial" panose="020B0604020202020204" pitchFamily="34" charset="0"/>
              <a:cs typeface="Arial" panose="020B0604020202020204" pitchFamily="34" charset="0"/>
            </a:rPr>
            <a:t>1. Introducción</a:t>
          </a:r>
          <a:endParaRPr lang="es-EC" sz="18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39C50D9-3D0C-48CF-BC1B-489A5D708E2D}" type="parTrans" cxnId="{FC951451-4AAF-41FA-B08C-0C31E081F093}">
      <dgm:prSet/>
      <dgm:spPr/>
      <dgm:t>
        <a:bodyPr/>
        <a:lstStyle/>
        <a:p>
          <a:endParaRPr lang="es-EC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575E64E-63D4-4D0E-B03F-E60A9AAF5081}" type="sibTrans" cxnId="{FC951451-4AAF-41FA-B08C-0C31E081F093}">
      <dgm:prSet/>
      <dgm:spPr/>
      <dgm:t>
        <a:bodyPr/>
        <a:lstStyle/>
        <a:p>
          <a:endParaRPr lang="es-EC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3064A32-E7BA-4CCA-BA29-ED655B9EA25B}">
      <dgm:prSet phldrT="[Texto]" custT="1"/>
      <dgm:spPr>
        <a:ln w="12700"/>
      </dgm:spPr>
      <dgm:t>
        <a:bodyPr/>
        <a:lstStyle/>
        <a:p>
          <a:r>
            <a:rPr lang="es-EC" sz="1800" b="0" dirty="0" smtClean="0">
              <a:latin typeface="Arial" panose="020B0604020202020204" pitchFamily="34" charset="0"/>
              <a:cs typeface="Arial" panose="020B0604020202020204" pitchFamily="34" charset="0"/>
            </a:rPr>
            <a:t>2. Objetivos</a:t>
          </a:r>
          <a:endParaRPr lang="es-EC" sz="18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D44C04-873C-4A11-8CBE-A61733B0D615}" type="parTrans" cxnId="{CA76140E-B90F-4A4D-8973-298075B4E261}">
      <dgm:prSet/>
      <dgm:spPr/>
      <dgm:t>
        <a:bodyPr/>
        <a:lstStyle/>
        <a:p>
          <a:endParaRPr lang="es-EC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0F2E489-C7E8-4F2E-A6E1-C81B3F7E8E4E}" type="sibTrans" cxnId="{CA76140E-B90F-4A4D-8973-298075B4E261}">
      <dgm:prSet/>
      <dgm:spPr/>
      <dgm:t>
        <a:bodyPr/>
        <a:lstStyle/>
        <a:p>
          <a:endParaRPr lang="es-EC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3D13DC0-C15D-48A0-A80A-283A0BB5995D}">
      <dgm:prSet phldrT="[Texto]" custT="1"/>
      <dgm:spPr>
        <a:ln w="12700"/>
      </dgm:spPr>
      <dgm:t>
        <a:bodyPr/>
        <a:lstStyle/>
        <a:p>
          <a:r>
            <a:rPr lang="es-EC" sz="1800" b="0" dirty="0" smtClean="0">
              <a:latin typeface="Arial" panose="020B0604020202020204" pitchFamily="34" charset="0"/>
              <a:cs typeface="Arial" panose="020B0604020202020204" pitchFamily="34" charset="0"/>
            </a:rPr>
            <a:t>3. Materiales y métodos</a:t>
          </a:r>
          <a:endParaRPr lang="es-EC" sz="18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F710873-23EF-4CC5-9374-3985AF507057}" type="parTrans" cxnId="{71D012A0-3BD6-48F0-9FD0-DA7553D26955}">
      <dgm:prSet/>
      <dgm:spPr/>
      <dgm:t>
        <a:bodyPr/>
        <a:lstStyle/>
        <a:p>
          <a:endParaRPr lang="es-EC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F017403-F13B-4BCE-A4DF-0AAEF911E899}" type="sibTrans" cxnId="{71D012A0-3BD6-48F0-9FD0-DA7553D26955}">
      <dgm:prSet/>
      <dgm:spPr/>
      <dgm:t>
        <a:bodyPr/>
        <a:lstStyle/>
        <a:p>
          <a:endParaRPr lang="es-EC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3A7AD79-76A0-4583-98A4-4E950158718E}">
      <dgm:prSet phldrT="[Texto]" custT="1"/>
      <dgm:spPr>
        <a:ln w="12700"/>
      </dgm:spPr>
      <dgm:t>
        <a:bodyPr/>
        <a:lstStyle/>
        <a:p>
          <a:r>
            <a:rPr lang="es-EC" sz="1800" b="0" dirty="0" smtClean="0">
              <a:latin typeface="Arial" panose="020B0604020202020204" pitchFamily="34" charset="0"/>
              <a:cs typeface="Arial" panose="020B0604020202020204" pitchFamily="34" charset="0"/>
            </a:rPr>
            <a:t>4. Resultados y discusión</a:t>
          </a:r>
        </a:p>
      </dgm:t>
    </dgm:pt>
    <dgm:pt modelId="{A5C9F23E-D9B3-4262-956C-A8C97A8F3601}" type="parTrans" cxnId="{4E4AD323-0AAC-457B-8464-DB7724CC7ECC}">
      <dgm:prSet/>
      <dgm:spPr/>
      <dgm:t>
        <a:bodyPr/>
        <a:lstStyle/>
        <a:p>
          <a:endParaRPr lang="es-EC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41DBA42-D16B-4515-8193-F3A0ED0C0C4A}" type="sibTrans" cxnId="{4E4AD323-0AAC-457B-8464-DB7724CC7ECC}">
      <dgm:prSet/>
      <dgm:spPr/>
      <dgm:t>
        <a:bodyPr/>
        <a:lstStyle/>
        <a:p>
          <a:endParaRPr lang="es-EC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25DF6BF-0E0A-4F4B-A52D-896DB591044E}">
      <dgm:prSet phldrT="[Texto]" custT="1"/>
      <dgm:spPr>
        <a:ln w="12700"/>
      </dgm:spPr>
      <dgm:t>
        <a:bodyPr/>
        <a:lstStyle/>
        <a:p>
          <a:r>
            <a:rPr lang="es-EC" sz="1800" b="0" dirty="0" smtClean="0">
              <a:latin typeface="Arial" panose="020B0604020202020204" pitchFamily="34" charset="0"/>
              <a:cs typeface="Arial" panose="020B0604020202020204" pitchFamily="34" charset="0"/>
            </a:rPr>
            <a:t>5. Conclusiones</a:t>
          </a:r>
        </a:p>
      </dgm:t>
    </dgm:pt>
    <dgm:pt modelId="{45D97352-C1F0-4D7D-AF5E-DF3A5C8BB071}" type="parTrans" cxnId="{B4DFF1C3-3475-497E-9D52-A7B9E8EFAA54}">
      <dgm:prSet/>
      <dgm:spPr/>
      <dgm:t>
        <a:bodyPr/>
        <a:lstStyle/>
        <a:p>
          <a:endParaRPr lang="es-EC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3474F9E-1905-47A2-99E7-75D07F2ED7B7}" type="sibTrans" cxnId="{B4DFF1C3-3475-497E-9D52-A7B9E8EFAA54}">
      <dgm:prSet/>
      <dgm:spPr/>
      <dgm:t>
        <a:bodyPr/>
        <a:lstStyle/>
        <a:p>
          <a:endParaRPr lang="es-EC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21DE4B-E862-4359-8B50-EFA991BFFAD1}">
      <dgm:prSet phldrT="[Texto]" custT="1"/>
      <dgm:spPr>
        <a:ln w="28575"/>
      </dgm:spPr>
      <dgm:t>
        <a:bodyPr/>
        <a:lstStyle/>
        <a:p>
          <a:r>
            <a:rPr lang="es-EC" sz="1800" b="1" dirty="0" smtClean="0">
              <a:latin typeface="Arial" panose="020B0604020202020204" pitchFamily="34" charset="0"/>
              <a:cs typeface="Arial" panose="020B0604020202020204" pitchFamily="34" charset="0"/>
            </a:rPr>
            <a:t>6. Recomendaciones</a:t>
          </a:r>
        </a:p>
      </dgm:t>
    </dgm:pt>
    <dgm:pt modelId="{64D552CE-2905-439A-8CD6-D4DB6CD380D5}" type="parTrans" cxnId="{F126349C-0EDC-4596-B836-1A0C79AB39C9}">
      <dgm:prSet/>
      <dgm:spPr/>
      <dgm:t>
        <a:bodyPr/>
        <a:lstStyle/>
        <a:p>
          <a:endParaRPr lang="es-EC"/>
        </a:p>
      </dgm:t>
    </dgm:pt>
    <dgm:pt modelId="{D519059E-3A37-406A-9E54-66F6EEC6A344}" type="sibTrans" cxnId="{F126349C-0EDC-4596-B836-1A0C79AB39C9}">
      <dgm:prSet/>
      <dgm:spPr/>
      <dgm:t>
        <a:bodyPr/>
        <a:lstStyle/>
        <a:p>
          <a:endParaRPr lang="es-EC"/>
        </a:p>
      </dgm:t>
    </dgm:pt>
    <dgm:pt modelId="{51EB1E27-B5A1-4D29-8C7B-7B4A5DA4B310}" type="pres">
      <dgm:prSet presAssocID="{58288F0C-7950-4A84-ABCE-9D1AA89A944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7A200DB-549B-4FF7-BE28-36DAB8706954}" type="pres">
      <dgm:prSet presAssocID="{B4D82762-437A-4113-A487-F9AB417014E0}" presName="parentLin" presStyleCnt="0"/>
      <dgm:spPr/>
      <dgm:t>
        <a:bodyPr/>
        <a:lstStyle/>
        <a:p>
          <a:endParaRPr lang="es-EC"/>
        </a:p>
      </dgm:t>
    </dgm:pt>
    <dgm:pt modelId="{56C16EED-2FD6-48E5-8211-10A739E88534}" type="pres">
      <dgm:prSet presAssocID="{B4D82762-437A-4113-A487-F9AB417014E0}" presName="parentLeftMargin" presStyleLbl="node1" presStyleIdx="0" presStyleCnt="6"/>
      <dgm:spPr/>
      <dgm:t>
        <a:bodyPr/>
        <a:lstStyle/>
        <a:p>
          <a:endParaRPr lang="es-EC"/>
        </a:p>
      </dgm:t>
    </dgm:pt>
    <dgm:pt modelId="{F5B9416B-0B01-4A98-905D-DFD8D1DBA77D}" type="pres">
      <dgm:prSet presAssocID="{B4D82762-437A-4113-A487-F9AB417014E0}" presName="parentText" presStyleLbl="node1" presStyleIdx="0" presStyleCnt="6" custLinFactNeighborX="-8046" custLinFactNeighborY="-13161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CAA6423-B1D9-43F1-98D3-02F0754907BD}" type="pres">
      <dgm:prSet presAssocID="{B4D82762-437A-4113-A487-F9AB417014E0}" presName="negativeSpace" presStyleCnt="0"/>
      <dgm:spPr/>
      <dgm:t>
        <a:bodyPr/>
        <a:lstStyle/>
        <a:p>
          <a:endParaRPr lang="es-EC"/>
        </a:p>
      </dgm:t>
    </dgm:pt>
    <dgm:pt modelId="{4287929A-016C-4419-9FFB-EE9937898690}" type="pres">
      <dgm:prSet presAssocID="{B4D82762-437A-4113-A487-F9AB417014E0}" presName="childText" presStyleLbl="conFgAcc1" presStyleIdx="0" presStyleCnt="6">
        <dgm:presLayoutVars>
          <dgm:bulletEnabled val="1"/>
        </dgm:presLayoutVars>
      </dgm:prSet>
      <dgm:spPr>
        <a:prstGeom prst="roundRect">
          <a:avLst/>
        </a:prstGeom>
        <a:solidFill>
          <a:srgbClr val="3B7812">
            <a:alpha val="50980"/>
          </a:srgbClr>
        </a:solidFill>
        <a:ln w="19050">
          <a:solidFill>
            <a:schemeClr val="dk1">
              <a:hueOff val="0"/>
              <a:satOff val="0"/>
              <a:lumOff val="0"/>
              <a:alpha val="50000"/>
            </a:schemeClr>
          </a:solidFill>
        </a:ln>
      </dgm:spPr>
      <dgm:t>
        <a:bodyPr/>
        <a:lstStyle/>
        <a:p>
          <a:endParaRPr lang="es-EC"/>
        </a:p>
      </dgm:t>
    </dgm:pt>
    <dgm:pt modelId="{ED3CD474-A7C2-4225-B6D7-DA72CA6C8BC4}" type="pres">
      <dgm:prSet presAssocID="{B575E64E-63D4-4D0E-B03F-E60A9AAF5081}" presName="spaceBetweenRectangles" presStyleCnt="0"/>
      <dgm:spPr/>
      <dgm:t>
        <a:bodyPr/>
        <a:lstStyle/>
        <a:p>
          <a:endParaRPr lang="es-EC"/>
        </a:p>
      </dgm:t>
    </dgm:pt>
    <dgm:pt modelId="{AE1B534F-23C1-4EDB-A8C3-F2394B6EAC33}" type="pres">
      <dgm:prSet presAssocID="{13064A32-E7BA-4CCA-BA29-ED655B9EA25B}" presName="parentLin" presStyleCnt="0"/>
      <dgm:spPr/>
      <dgm:t>
        <a:bodyPr/>
        <a:lstStyle/>
        <a:p>
          <a:endParaRPr lang="es-EC"/>
        </a:p>
      </dgm:t>
    </dgm:pt>
    <dgm:pt modelId="{2FECA041-0561-496B-9502-52D1D569B970}" type="pres">
      <dgm:prSet presAssocID="{13064A32-E7BA-4CCA-BA29-ED655B9EA25B}" presName="parentLeftMargin" presStyleLbl="node1" presStyleIdx="0" presStyleCnt="6"/>
      <dgm:spPr/>
      <dgm:t>
        <a:bodyPr/>
        <a:lstStyle/>
        <a:p>
          <a:endParaRPr lang="es-EC"/>
        </a:p>
      </dgm:t>
    </dgm:pt>
    <dgm:pt modelId="{FCC3F529-CEC9-4347-9B63-19C5C71C758D}" type="pres">
      <dgm:prSet presAssocID="{13064A32-E7BA-4CCA-BA29-ED655B9EA25B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3FCFB24-D5C7-43D2-AC2A-E286834750C0}" type="pres">
      <dgm:prSet presAssocID="{13064A32-E7BA-4CCA-BA29-ED655B9EA25B}" presName="negativeSpace" presStyleCnt="0"/>
      <dgm:spPr/>
      <dgm:t>
        <a:bodyPr/>
        <a:lstStyle/>
        <a:p>
          <a:endParaRPr lang="es-EC"/>
        </a:p>
      </dgm:t>
    </dgm:pt>
    <dgm:pt modelId="{56769473-9A4F-48AF-A856-1DDE19CB3110}" type="pres">
      <dgm:prSet presAssocID="{13064A32-E7BA-4CCA-BA29-ED655B9EA25B}" presName="childText" presStyleLbl="conFgAcc1" presStyleIdx="1" presStyleCnt="6">
        <dgm:presLayoutVars>
          <dgm:bulletEnabled val="1"/>
        </dgm:presLayoutVars>
      </dgm:prSet>
      <dgm:spPr>
        <a:prstGeom prst="roundRect">
          <a:avLst/>
        </a:prstGeom>
        <a:solidFill>
          <a:srgbClr val="3B7812">
            <a:alpha val="50980"/>
          </a:srgbClr>
        </a:solidFill>
        <a:ln w="19050">
          <a:solidFill>
            <a:schemeClr val="dk1">
              <a:hueOff val="0"/>
              <a:satOff val="0"/>
              <a:lumOff val="0"/>
              <a:alpha val="50000"/>
            </a:schemeClr>
          </a:solidFill>
        </a:ln>
      </dgm:spPr>
      <dgm:t>
        <a:bodyPr/>
        <a:lstStyle/>
        <a:p>
          <a:endParaRPr lang="es-EC"/>
        </a:p>
      </dgm:t>
    </dgm:pt>
    <dgm:pt modelId="{2EFE3164-A4D6-42C0-9ACA-F4E62769F5D1}" type="pres">
      <dgm:prSet presAssocID="{C0F2E489-C7E8-4F2E-A6E1-C81B3F7E8E4E}" presName="spaceBetweenRectangles" presStyleCnt="0"/>
      <dgm:spPr/>
      <dgm:t>
        <a:bodyPr/>
        <a:lstStyle/>
        <a:p>
          <a:endParaRPr lang="es-EC"/>
        </a:p>
      </dgm:t>
    </dgm:pt>
    <dgm:pt modelId="{18EC69EE-E9B2-4E04-AF8F-7552E2E1AD39}" type="pres">
      <dgm:prSet presAssocID="{23D13DC0-C15D-48A0-A80A-283A0BB5995D}" presName="parentLin" presStyleCnt="0"/>
      <dgm:spPr/>
      <dgm:t>
        <a:bodyPr/>
        <a:lstStyle/>
        <a:p>
          <a:endParaRPr lang="es-EC"/>
        </a:p>
      </dgm:t>
    </dgm:pt>
    <dgm:pt modelId="{3CA62579-F3F7-4761-8480-20B0F9FB2195}" type="pres">
      <dgm:prSet presAssocID="{23D13DC0-C15D-48A0-A80A-283A0BB5995D}" presName="parentLeftMargin" presStyleLbl="node1" presStyleIdx="1" presStyleCnt="6"/>
      <dgm:spPr/>
      <dgm:t>
        <a:bodyPr/>
        <a:lstStyle/>
        <a:p>
          <a:endParaRPr lang="es-EC"/>
        </a:p>
      </dgm:t>
    </dgm:pt>
    <dgm:pt modelId="{8C3546D4-BC63-4F47-80D7-FC06F043FED7}" type="pres">
      <dgm:prSet presAssocID="{23D13DC0-C15D-48A0-A80A-283A0BB5995D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F14243E-73BE-4A10-8337-619EDD0BEFE2}" type="pres">
      <dgm:prSet presAssocID="{23D13DC0-C15D-48A0-A80A-283A0BB5995D}" presName="negativeSpace" presStyleCnt="0"/>
      <dgm:spPr/>
      <dgm:t>
        <a:bodyPr/>
        <a:lstStyle/>
        <a:p>
          <a:endParaRPr lang="es-EC"/>
        </a:p>
      </dgm:t>
    </dgm:pt>
    <dgm:pt modelId="{E3D4B4A0-A861-4336-914C-64552CD47E79}" type="pres">
      <dgm:prSet presAssocID="{23D13DC0-C15D-48A0-A80A-283A0BB5995D}" presName="childText" presStyleLbl="conFgAcc1" presStyleIdx="2" presStyleCnt="6">
        <dgm:presLayoutVars>
          <dgm:bulletEnabled val="1"/>
        </dgm:presLayoutVars>
      </dgm:prSet>
      <dgm:spPr>
        <a:prstGeom prst="roundRect">
          <a:avLst/>
        </a:prstGeom>
        <a:solidFill>
          <a:srgbClr val="3B7812">
            <a:alpha val="51000"/>
          </a:srgbClr>
        </a:solidFill>
        <a:ln w="19050">
          <a:solidFill>
            <a:schemeClr val="dk1">
              <a:hueOff val="0"/>
              <a:satOff val="0"/>
              <a:lumOff val="0"/>
              <a:alpha val="50000"/>
            </a:schemeClr>
          </a:solidFill>
        </a:ln>
      </dgm:spPr>
      <dgm:t>
        <a:bodyPr/>
        <a:lstStyle/>
        <a:p>
          <a:endParaRPr lang="es-EC"/>
        </a:p>
      </dgm:t>
    </dgm:pt>
    <dgm:pt modelId="{B787DDF5-86E3-4E96-93DD-395CF8DC2DBF}" type="pres">
      <dgm:prSet presAssocID="{7F017403-F13B-4BCE-A4DF-0AAEF911E899}" presName="spaceBetweenRectangles" presStyleCnt="0"/>
      <dgm:spPr/>
      <dgm:t>
        <a:bodyPr/>
        <a:lstStyle/>
        <a:p>
          <a:endParaRPr lang="es-EC"/>
        </a:p>
      </dgm:t>
    </dgm:pt>
    <dgm:pt modelId="{F91AF1A0-9E92-4926-A816-35B826F81120}" type="pres">
      <dgm:prSet presAssocID="{A3A7AD79-76A0-4583-98A4-4E950158718E}" presName="parentLin" presStyleCnt="0"/>
      <dgm:spPr/>
      <dgm:t>
        <a:bodyPr/>
        <a:lstStyle/>
        <a:p>
          <a:endParaRPr lang="es-EC"/>
        </a:p>
      </dgm:t>
    </dgm:pt>
    <dgm:pt modelId="{AC581AC0-618D-407A-843E-44FE9DA708B4}" type="pres">
      <dgm:prSet presAssocID="{A3A7AD79-76A0-4583-98A4-4E950158718E}" presName="parentLeftMargin" presStyleLbl="node1" presStyleIdx="2" presStyleCnt="6"/>
      <dgm:spPr/>
      <dgm:t>
        <a:bodyPr/>
        <a:lstStyle/>
        <a:p>
          <a:endParaRPr lang="es-EC"/>
        </a:p>
      </dgm:t>
    </dgm:pt>
    <dgm:pt modelId="{2BDEEEBE-6E0A-440B-9580-DF35787DFA39}" type="pres">
      <dgm:prSet presAssocID="{A3A7AD79-76A0-4583-98A4-4E950158718E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9C6326E-90C3-412C-8DDD-BF0E46A76125}" type="pres">
      <dgm:prSet presAssocID="{A3A7AD79-76A0-4583-98A4-4E950158718E}" presName="negativeSpace" presStyleCnt="0"/>
      <dgm:spPr/>
      <dgm:t>
        <a:bodyPr/>
        <a:lstStyle/>
        <a:p>
          <a:endParaRPr lang="es-EC"/>
        </a:p>
      </dgm:t>
    </dgm:pt>
    <dgm:pt modelId="{74BC3732-A435-4A80-A45A-7C2A4E8E5DED}" type="pres">
      <dgm:prSet presAssocID="{A3A7AD79-76A0-4583-98A4-4E950158718E}" presName="childText" presStyleLbl="conFgAcc1" presStyleIdx="3" presStyleCnt="6">
        <dgm:presLayoutVars>
          <dgm:bulletEnabled val="1"/>
        </dgm:presLayoutVars>
      </dgm:prSet>
      <dgm:spPr>
        <a:prstGeom prst="roundRect">
          <a:avLst/>
        </a:prstGeom>
        <a:solidFill>
          <a:srgbClr val="3B7812">
            <a:alpha val="50980"/>
          </a:srgbClr>
        </a:solidFill>
        <a:ln w="19050">
          <a:solidFill>
            <a:scrgbClr r="0" g="0" b="0">
              <a:alpha val="50000"/>
            </a:scrgbClr>
          </a:solidFill>
        </a:ln>
      </dgm:spPr>
      <dgm:t>
        <a:bodyPr/>
        <a:lstStyle/>
        <a:p>
          <a:endParaRPr lang="es-EC"/>
        </a:p>
      </dgm:t>
    </dgm:pt>
    <dgm:pt modelId="{23F983F4-84FD-4BA7-8B7D-B7ECDA7034F9}" type="pres">
      <dgm:prSet presAssocID="{941DBA42-D16B-4515-8193-F3A0ED0C0C4A}" presName="spaceBetweenRectangles" presStyleCnt="0"/>
      <dgm:spPr/>
      <dgm:t>
        <a:bodyPr/>
        <a:lstStyle/>
        <a:p>
          <a:endParaRPr lang="es-EC"/>
        </a:p>
      </dgm:t>
    </dgm:pt>
    <dgm:pt modelId="{5E9BB04E-1A09-460A-A1F8-18128820D827}" type="pres">
      <dgm:prSet presAssocID="{F25DF6BF-0E0A-4F4B-A52D-896DB591044E}" presName="parentLin" presStyleCnt="0"/>
      <dgm:spPr/>
      <dgm:t>
        <a:bodyPr/>
        <a:lstStyle/>
        <a:p>
          <a:endParaRPr lang="es-EC"/>
        </a:p>
      </dgm:t>
    </dgm:pt>
    <dgm:pt modelId="{F5E0E6CF-2E59-4742-A825-B2A8E2BF8366}" type="pres">
      <dgm:prSet presAssocID="{F25DF6BF-0E0A-4F4B-A52D-896DB591044E}" presName="parentLeftMargin" presStyleLbl="node1" presStyleIdx="3" presStyleCnt="6"/>
      <dgm:spPr/>
      <dgm:t>
        <a:bodyPr/>
        <a:lstStyle/>
        <a:p>
          <a:endParaRPr lang="es-EC"/>
        </a:p>
      </dgm:t>
    </dgm:pt>
    <dgm:pt modelId="{F9B960DF-3182-44B0-BCCA-F05FCF4D0DD1}" type="pres">
      <dgm:prSet presAssocID="{F25DF6BF-0E0A-4F4B-A52D-896DB591044E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E81D4D0-1AF9-44DD-848C-CCC2BFB65264}" type="pres">
      <dgm:prSet presAssocID="{F25DF6BF-0E0A-4F4B-A52D-896DB591044E}" presName="negativeSpace" presStyleCnt="0"/>
      <dgm:spPr/>
      <dgm:t>
        <a:bodyPr/>
        <a:lstStyle/>
        <a:p>
          <a:endParaRPr lang="es-EC"/>
        </a:p>
      </dgm:t>
    </dgm:pt>
    <dgm:pt modelId="{18BC559E-03DD-42AB-9E18-FC8E70962A2B}" type="pres">
      <dgm:prSet presAssocID="{F25DF6BF-0E0A-4F4B-A52D-896DB591044E}" presName="childText" presStyleLbl="conFgAcc1" presStyleIdx="4" presStyleCnt="6">
        <dgm:presLayoutVars>
          <dgm:bulletEnabled val="1"/>
        </dgm:presLayoutVars>
      </dgm:prSet>
      <dgm:spPr>
        <a:prstGeom prst="roundRect">
          <a:avLst/>
        </a:prstGeom>
        <a:solidFill>
          <a:srgbClr val="3B7812">
            <a:alpha val="50980"/>
          </a:srgbClr>
        </a:solidFill>
        <a:ln w="19050">
          <a:solidFill>
            <a:scrgbClr r="0" g="0" b="0">
              <a:alpha val="47000"/>
            </a:scrgbClr>
          </a:solidFill>
        </a:ln>
      </dgm:spPr>
      <dgm:t>
        <a:bodyPr/>
        <a:lstStyle/>
        <a:p>
          <a:endParaRPr lang="es-EC"/>
        </a:p>
      </dgm:t>
    </dgm:pt>
    <dgm:pt modelId="{C5F3BC1F-D597-420A-855A-DCB8D17FB078}" type="pres">
      <dgm:prSet presAssocID="{C3474F9E-1905-47A2-99E7-75D07F2ED7B7}" presName="spaceBetweenRectangles" presStyleCnt="0"/>
      <dgm:spPr/>
      <dgm:t>
        <a:bodyPr/>
        <a:lstStyle/>
        <a:p>
          <a:endParaRPr lang="es-EC"/>
        </a:p>
      </dgm:t>
    </dgm:pt>
    <dgm:pt modelId="{2CD57BD5-BB88-4BD4-8FD3-077997710D41}" type="pres">
      <dgm:prSet presAssocID="{4C21DE4B-E862-4359-8B50-EFA991BFFAD1}" presName="parentLin" presStyleCnt="0"/>
      <dgm:spPr/>
      <dgm:t>
        <a:bodyPr/>
        <a:lstStyle/>
        <a:p>
          <a:endParaRPr lang="es-EC"/>
        </a:p>
      </dgm:t>
    </dgm:pt>
    <dgm:pt modelId="{36DF72F3-6261-4933-A8BE-08ACE2349862}" type="pres">
      <dgm:prSet presAssocID="{4C21DE4B-E862-4359-8B50-EFA991BFFAD1}" presName="parentLeftMargin" presStyleLbl="node1" presStyleIdx="4" presStyleCnt="6"/>
      <dgm:spPr/>
      <dgm:t>
        <a:bodyPr/>
        <a:lstStyle/>
        <a:p>
          <a:endParaRPr lang="es-EC"/>
        </a:p>
      </dgm:t>
    </dgm:pt>
    <dgm:pt modelId="{E8862C11-1D42-4C82-A7BD-17ED4EDA7D10}" type="pres">
      <dgm:prSet presAssocID="{4C21DE4B-E862-4359-8B50-EFA991BFFAD1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C081C7E-6A49-490D-BEB7-FD01E43BEC18}" type="pres">
      <dgm:prSet presAssocID="{4C21DE4B-E862-4359-8B50-EFA991BFFAD1}" presName="negativeSpace" presStyleCnt="0"/>
      <dgm:spPr/>
      <dgm:t>
        <a:bodyPr/>
        <a:lstStyle/>
        <a:p>
          <a:endParaRPr lang="es-EC"/>
        </a:p>
      </dgm:t>
    </dgm:pt>
    <dgm:pt modelId="{915C4192-F9EC-4B74-91F9-22D0FEF8305B}" type="pres">
      <dgm:prSet presAssocID="{4C21DE4B-E862-4359-8B50-EFA991BFFAD1}" presName="childText" presStyleLbl="conFgAcc1" presStyleIdx="5" presStyleCnt="6">
        <dgm:presLayoutVars>
          <dgm:bulletEnabled val="1"/>
        </dgm:presLayoutVars>
      </dgm:prSet>
      <dgm:spPr>
        <a:prstGeom prst="roundRect">
          <a:avLst/>
        </a:prstGeom>
        <a:solidFill>
          <a:srgbClr val="3B7812">
            <a:alpha val="51000"/>
          </a:srgbClr>
        </a:solidFill>
        <a:ln w="12700">
          <a:solidFill>
            <a:scrgbClr r="0" g="0" b="0">
              <a:alpha val="50000"/>
            </a:scrgbClr>
          </a:solidFill>
        </a:ln>
      </dgm:spPr>
      <dgm:t>
        <a:bodyPr/>
        <a:lstStyle/>
        <a:p>
          <a:endParaRPr lang="es-EC"/>
        </a:p>
      </dgm:t>
    </dgm:pt>
  </dgm:ptLst>
  <dgm:cxnLst>
    <dgm:cxn modelId="{DEA31E2C-6F30-4743-A514-46587B965528}" type="presOf" srcId="{F25DF6BF-0E0A-4F4B-A52D-896DB591044E}" destId="{F9B960DF-3182-44B0-BCCA-F05FCF4D0DD1}" srcOrd="1" destOrd="0" presId="urn:microsoft.com/office/officeart/2005/8/layout/list1"/>
    <dgm:cxn modelId="{2C1194C4-2594-4015-93A4-EC9838F4890A}" type="presOf" srcId="{13064A32-E7BA-4CCA-BA29-ED655B9EA25B}" destId="{2FECA041-0561-496B-9502-52D1D569B970}" srcOrd="0" destOrd="0" presId="urn:microsoft.com/office/officeart/2005/8/layout/list1"/>
    <dgm:cxn modelId="{B9BE11BA-3A08-41CE-9E88-9654FC6B2D59}" type="presOf" srcId="{13064A32-E7BA-4CCA-BA29-ED655B9EA25B}" destId="{FCC3F529-CEC9-4347-9B63-19C5C71C758D}" srcOrd="1" destOrd="0" presId="urn:microsoft.com/office/officeart/2005/8/layout/list1"/>
    <dgm:cxn modelId="{A0F2FD8A-F6DD-4339-A6BB-0595C522495A}" type="presOf" srcId="{F25DF6BF-0E0A-4F4B-A52D-896DB591044E}" destId="{F5E0E6CF-2E59-4742-A825-B2A8E2BF8366}" srcOrd="0" destOrd="0" presId="urn:microsoft.com/office/officeart/2005/8/layout/list1"/>
    <dgm:cxn modelId="{4E4AD323-0AAC-457B-8464-DB7724CC7ECC}" srcId="{58288F0C-7950-4A84-ABCE-9D1AA89A9446}" destId="{A3A7AD79-76A0-4583-98A4-4E950158718E}" srcOrd="3" destOrd="0" parTransId="{A5C9F23E-D9B3-4262-956C-A8C97A8F3601}" sibTransId="{941DBA42-D16B-4515-8193-F3A0ED0C0C4A}"/>
    <dgm:cxn modelId="{69483F0D-E4B8-4574-8C30-D7231A6403DF}" type="presOf" srcId="{A3A7AD79-76A0-4583-98A4-4E950158718E}" destId="{AC581AC0-618D-407A-843E-44FE9DA708B4}" srcOrd="0" destOrd="0" presId="urn:microsoft.com/office/officeart/2005/8/layout/list1"/>
    <dgm:cxn modelId="{B4DFF1C3-3475-497E-9D52-A7B9E8EFAA54}" srcId="{58288F0C-7950-4A84-ABCE-9D1AA89A9446}" destId="{F25DF6BF-0E0A-4F4B-A52D-896DB591044E}" srcOrd="4" destOrd="0" parTransId="{45D97352-C1F0-4D7D-AF5E-DF3A5C8BB071}" sibTransId="{C3474F9E-1905-47A2-99E7-75D07F2ED7B7}"/>
    <dgm:cxn modelId="{F126349C-0EDC-4596-B836-1A0C79AB39C9}" srcId="{58288F0C-7950-4A84-ABCE-9D1AA89A9446}" destId="{4C21DE4B-E862-4359-8B50-EFA991BFFAD1}" srcOrd="5" destOrd="0" parTransId="{64D552CE-2905-439A-8CD6-D4DB6CD380D5}" sibTransId="{D519059E-3A37-406A-9E54-66F6EEC6A344}"/>
    <dgm:cxn modelId="{2F26CF3D-DD00-41D2-AE0A-E5AB703C18CD}" type="presOf" srcId="{B4D82762-437A-4113-A487-F9AB417014E0}" destId="{F5B9416B-0B01-4A98-905D-DFD8D1DBA77D}" srcOrd="1" destOrd="0" presId="urn:microsoft.com/office/officeart/2005/8/layout/list1"/>
    <dgm:cxn modelId="{976258AD-BD84-444C-8318-534D3BE836AF}" type="presOf" srcId="{58288F0C-7950-4A84-ABCE-9D1AA89A9446}" destId="{51EB1E27-B5A1-4D29-8C7B-7B4A5DA4B310}" srcOrd="0" destOrd="0" presId="urn:microsoft.com/office/officeart/2005/8/layout/list1"/>
    <dgm:cxn modelId="{71D012A0-3BD6-48F0-9FD0-DA7553D26955}" srcId="{58288F0C-7950-4A84-ABCE-9D1AA89A9446}" destId="{23D13DC0-C15D-48A0-A80A-283A0BB5995D}" srcOrd="2" destOrd="0" parTransId="{BF710873-23EF-4CC5-9374-3985AF507057}" sibTransId="{7F017403-F13B-4BCE-A4DF-0AAEF911E899}"/>
    <dgm:cxn modelId="{CA76140E-B90F-4A4D-8973-298075B4E261}" srcId="{58288F0C-7950-4A84-ABCE-9D1AA89A9446}" destId="{13064A32-E7BA-4CCA-BA29-ED655B9EA25B}" srcOrd="1" destOrd="0" parTransId="{4CD44C04-873C-4A11-8CBE-A61733B0D615}" sibTransId="{C0F2E489-C7E8-4F2E-A6E1-C81B3F7E8E4E}"/>
    <dgm:cxn modelId="{D46732B1-F973-4808-9497-E0B7EF634DF0}" type="presOf" srcId="{23D13DC0-C15D-48A0-A80A-283A0BB5995D}" destId="{3CA62579-F3F7-4761-8480-20B0F9FB2195}" srcOrd="0" destOrd="0" presId="urn:microsoft.com/office/officeart/2005/8/layout/list1"/>
    <dgm:cxn modelId="{072FDB46-5881-422C-A1BD-73FD4E674FFC}" type="presOf" srcId="{4C21DE4B-E862-4359-8B50-EFA991BFFAD1}" destId="{E8862C11-1D42-4C82-A7BD-17ED4EDA7D10}" srcOrd="1" destOrd="0" presId="urn:microsoft.com/office/officeart/2005/8/layout/list1"/>
    <dgm:cxn modelId="{FC951451-4AAF-41FA-B08C-0C31E081F093}" srcId="{58288F0C-7950-4A84-ABCE-9D1AA89A9446}" destId="{B4D82762-437A-4113-A487-F9AB417014E0}" srcOrd="0" destOrd="0" parTransId="{039C50D9-3D0C-48CF-BC1B-489A5D708E2D}" sibTransId="{B575E64E-63D4-4D0E-B03F-E60A9AAF5081}"/>
    <dgm:cxn modelId="{5F862398-BDE8-43BC-8C77-AB3B1766AE78}" type="presOf" srcId="{A3A7AD79-76A0-4583-98A4-4E950158718E}" destId="{2BDEEEBE-6E0A-440B-9580-DF35787DFA39}" srcOrd="1" destOrd="0" presId="urn:microsoft.com/office/officeart/2005/8/layout/list1"/>
    <dgm:cxn modelId="{ACA1C5DA-9F58-40BC-B889-24B03ECC612D}" type="presOf" srcId="{4C21DE4B-E862-4359-8B50-EFA991BFFAD1}" destId="{36DF72F3-6261-4933-A8BE-08ACE2349862}" srcOrd="0" destOrd="0" presId="urn:microsoft.com/office/officeart/2005/8/layout/list1"/>
    <dgm:cxn modelId="{2FFE7CB0-780F-4A21-A9BE-62D55DD13DAD}" type="presOf" srcId="{B4D82762-437A-4113-A487-F9AB417014E0}" destId="{56C16EED-2FD6-48E5-8211-10A739E88534}" srcOrd="0" destOrd="0" presId="urn:microsoft.com/office/officeart/2005/8/layout/list1"/>
    <dgm:cxn modelId="{ADF445AD-8766-4C6B-B305-0276CF7AF207}" type="presOf" srcId="{23D13DC0-C15D-48A0-A80A-283A0BB5995D}" destId="{8C3546D4-BC63-4F47-80D7-FC06F043FED7}" srcOrd="1" destOrd="0" presId="urn:microsoft.com/office/officeart/2005/8/layout/list1"/>
    <dgm:cxn modelId="{8D195FF8-A47D-440E-9F8C-DD4343278779}" type="presParOf" srcId="{51EB1E27-B5A1-4D29-8C7B-7B4A5DA4B310}" destId="{87A200DB-549B-4FF7-BE28-36DAB8706954}" srcOrd="0" destOrd="0" presId="urn:microsoft.com/office/officeart/2005/8/layout/list1"/>
    <dgm:cxn modelId="{20EF67C3-3296-4474-A751-35083707A10A}" type="presParOf" srcId="{87A200DB-549B-4FF7-BE28-36DAB8706954}" destId="{56C16EED-2FD6-48E5-8211-10A739E88534}" srcOrd="0" destOrd="0" presId="urn:microsoft.com/office/officeart/2005/8/layout/list1"/>
    <dgm:cxn modelId="{D902CDE0-DCA2-4E8E-A286-13AA1D271BF1}" type="presParOf" srcId="{87A200DB-549B-4FF7-BE28-36DAB8706954}" destId="{F5B9416B-0B01-4A98-905D-DFD8D1DBA77D}" srcOrd="1" destOrd="0" presId="urn:microsoft.com/office/officeart/2005/8/layout/list1"/>
    <dgm:cxn modelId="{F518FEBB-C79F-4C45-B8D3-97071D8FCC61}" type="presParOf" srcId="{51EB1E27-B5A1-4D29-8C7B-7B4A5DA4B310}" destId="{3CAA6423-B1D9-43F1-98D3-02F0754907BD}" srcOrd="1" destOrd="0" presId="urn:microsoft.com/office/officeart/2005/8/layout/list1"/>
    <dgm:cxn modelId="{FDA736A1-A242-4BC7-8D42-BD55D62A3620}" type="presParOf" srcId="{51EB1E27-B5A1-4D29-8C7B-7B4A5DA4B310}" destId="{4287929A-016C-4419-9FFB-EE9937898690}" srcOrd="2" destOrd="0" presId="urn:microsoft.com/office/officeart/2005/8/layout/list1"/>
    <dgm:cxn modelId="{D6CDA012-73BD-4149-96B4-995A4227E602}" type="presParOf" srcId="{51EB1E27-B5A1-4D29-8C7B-7B4A5DA4B310}" destId="{ED3CD474-A7C2-4225-B6D7-DA72CA6C8BC4}" srcOrd="3" destOrd="0" presId="urn:microsoft.com/office/officeart/2005/8/layout/list1"/>
    <dgm:cxn modelId="{787CB7A0-812E-4CA1-B3D5-51962AC3912E}" type="presParOf" srcId="{51EB1E27-B5A1-4D29-8C7B-7B4A5DA4B310}" destId="{AE1B534F-23C1-4EDB-A8C3-F2394B6EAC33}" srcOrd="4" destOrd="0" presId="urn:microsoft.com/office/officeart/2005/8/layout/list1"/>
    <dgm:cxn modelId="{990EB60D-8451-435E-A296-D4161E4CB6A5}" type="presParOf" srcId="{AE1B534F-23C1-4EDB-A8C3-F2394B6EAC33}" destId="{2FECA041-0561-496B-9502-52D1D569B970}" srcOrd="0" destOrd="0" presId="urn:microsoft.com/office/officeart/2005/8/layout/list1"/>
    <dgm:cxn modelId="{9277BE12-C577-49D9-8F04-36869B084D94}" type="presParOf" srcId="{AE1B534F-23C1-4EDB-A8C3-F2394B6EAC33}" destId="{FCC3F529-CEC9-4347-9B63-19C5C71C758D}" srcOrd="1" destOrd="0" presId="urn:microsoft.com/office/officeart/2005/8/layout/list1"/>
    <dgm:cxn modelId="{DFD44A03-0BAF-4A36-B3C1-CDF4024AD7E2}" type="presParOf" srcId="{51EB1E27-B5A1-4D29-8C7B-7B4A5DA4B310}" destId="{23FCFB24-D5C7-43D2-AC2A-E286834750C0}" srcOrd="5" destOrd="0" presId="urn:microsoft.com/office/officeart/2005/8/layout/list1"/>
    <dgm:cxn modelId="{17B8045E-C7C7-4D97-8293-2B1755B74A46}" type="presParOf" srcId="{51EB1E27-B5A1-4D29-8C7B-7B4A5DA4B310}" destId="{56769473-9A4F-48AF-A856-1DDE19CB3110}" srcOrd="6" destOrd="0" presId="urn:microsoft.com/office/officeart/2005/8/layout/list1"/>
    <dgm:cxn modelId="{64AAF77E-DD39-45D8-82AC-B10E7D76AB43}" type="presParOf" srcId="{51EB1E27-B5A1-4D29-8C7B-7B4A5DA4B310}" destId="{2EFE3164-A4D6-42C0-9ACA-F4E62769F5D1}" srcOrd="7" destOrd="0" presId="urn:microsoft.com/office/officeart/2005/8/layout/list1"/>
    <dgm:cxn modelId="{A3A44F4A-BA2A-4412-B53C-FDF9DCFE1FD6}" type="presParOf" srcId="{51EB1E27-B5A1-4D29-8C7B-7B4A5DA4B310}" destId="{18EC69EE-E9B2-4E04-AF8F-7552E2E1AD39}" srcOrd="8" destOrd="0" presId="urn:microsoft.com/office/officeart/2005/8/layout/list1"/>
    <dgm:cxn modelId="{0D8F907B-7FD4-451D-9ED1-E94698B1BEDC}" type="presParOf" srcId="{18EC69EE-E9B2-4E04-AF8F-7552E2E1AD39}" destId="{3CA62579-F3F7-4761-8480-20B0F9FB2195}" srcOrd="0" destOrd="0" presId="urn:microsoft.com/office/officeart/2005/8/layout/list1"/>
    <dgm:cxn modelId="{CB36AB02-BF8D-4BB1-9AC7-F525B7D6918B}" type="presParOf" srcId="{18EC69EE-E9B2-4E04-AF8F-7552E2E1AD39}" destId="{8C3546D4-BC63-4F47-80D7-FC06F043FED7}" srcOrd="1" destOrd="0" presId="urn:microsoft.com/office/officeart/2005/8/layout/list1"/>
    <dgm:cxn modelId="{B8A71166-EEA2-4894-9BBA-C05B06286D0B}" type="presParOf" srcId="{51EB1E27-B5A1-4D29-8C7B-7B4A5DA4B310}" destId="{2F14243E-73BE-4A10-8337-619EDD0BEFE2}" srcOrd="9" destOrd="0" presId="urn:microsoft.com/office/officeart/2005/8/layout/list1"/>
    <dgm:cxn modelId="{16ABEDF2-8ABB-488D-84D4-C757DC0A481B}" type="presParOf" srcId="{51EB1E27-B5A1-4D29-8C7B-7B4A5DA4B310}" destId="{E3D4B4A0-A861-4336-914C-64552CD47E79}" srcOrd="10" destOrd="0" presId="urn:microsoft.com/office/officeart/2005/8/layout/list1"/>
    <dgm:cxn modelId="{0717651A-18CD-44E2-A9EC-BE05766E3CBB}" type="presParOf" srcId="{51EB1E27-B5A1-4D29-8C7B-7B4A5DA4B310}" destId="{B787DDF5-86E3-4E96-93DD-395CF8DC2DBF}" srcOrd="11" destOrd="0" presId="urn:microsoft.com/office/officeart/2005/8/layout/list1"/>
    <dgm:cxn modelId="{914426F1-2B38-4F8E-A03E-2DEDDBCF87B9}" type="presParOf" srcId="{51EB1E27-B5A1-4D29-8C7B-7B4A5DA4B310}" destId="{F91AF1A0-9E92-4926-A816-35B826F81120}" srcOrd="12" destOrd="0" presId="urn:microsoft.com/office/officeart/2005/8/layout/list1"/>
    <dgm:cxn modelId="{5070E109-11E1-4B6B-92F9-523544C1B1B2}" type="presParOf" srcId="{F91AF1A0-9E92-4926-A816-35B826F81120}" destId="{AC581AC0-618D-407A-843E-44FE9DA708B4}" srcOrd="0" destOrd="0" presId="urn:microsoft.com/office/officeart/2005/8/layout/list1"/>
    <dgm:cxn modelId="{8991AF65-307E-4B0D-B691-F9A41A24F8BE}" type="presParOf" srcId="{F91AF1A0-9E92-4926-A816-35B826F81120}" destId="{2BDEEEBE-6E0A-440B-9580-DF35787DFA39}" srcOrd="1" destOrd="0" presId="urn:microsoft.com/office/officeart/2005/8/layout/list1"/>
    <dgm:cxn modelId="{0DD8F55C-6F30-47EA-A014-BDB640A4E103}" type="presParOf" srcId="{51EB1E27-B5A1-4D29-8C7B-7B4A5DA4B310}" destId="{B9C6326E-90C3-412C-8DDD-BF0E46A76125}" srcOrd="13" destOrd="0" presId="urn:microsoft.com/office/officeart/2005/8/layout/list1"/>
    <dgm:cxn modelId="{16E9A836-80BE-46F7-A563-3D86766E3A31}" type="presParOf" srcId="{51EB1E27-B5A1-4D29-8C7B-7B4A5DA4B310}" destId="{74BC3732-A435-4A80-A45A-7C2A4E8E5DED}" srcOrd="14" destOrd="0" presId="urn:microsoft.com/office/officeart/2005/8/layout/list1"/>
    <dgm:cxn modelId="{065922BB-C8CA-410F-A443-71087C2941AE}" type="presParOf" srcId="{51EB1E27-B5A1-4D29-8C7B-7B4A5DA4B310}" destId="{23F983F4-84FD-4BA7-8B7D-B7ECDA7034F9}" srcOrd="15" destOrd="0" presId="urn:microsoft.com/office/officeart/2005/8/layout/list1"/>
    <dgm:cxn modelId="{90A304AC-B7A5-4FF1-8645-2FFB3F395F64}" type="presParOf" srcId="{51EB1E27-B5A1-4D29-8C7B-7B4A5DA4B310}" destId="{5E9BB04E-1A09-460A-A1F8-18128820D827}" srcOrd="16" destOrd="0" presId="urn:microsoft.com/office/officeart/2005/8/layout/list1"/>
    <dgm:cxn modelId="{A326E045-320E-4C67-B457-497CF96FA163}" type="presParOf" srcId="{5E9BB04E-1A09-460A-A1F8-18128820D827}" destId="{F5E0E6CF-2E59-4742-A825-B2A8E2BF8366}" srcOrd="0" destOrd="0" presId="urn:microsoft.com/office/officeart/2005/8/layout/list1"/>
    <dgm:cxn modelId="{EC0AF0B3-F1FA-48D9-81CA-4873262312BD}" type="presParOf" srcId="{5E9BB04E-1A09-460A-A1F8-18128820D827}" destId="{F9B960DF-3182-44B0-BCCA-F05FCF4D0DD1}" srcOrd="1" destOrd="0" presId="urn:microsoft.com/office/officeart/2005/8/layout/list1"/>
    <dgm:cxn modelId="{89BDF8C3-9DF0-4287-A792-6DB59574F721}" type="presParOf" srcId="{51EB1E27-B5A1-4D29-8C7B-7B4A5DA4B310}" destId="{FE81D4D0-1AF9-44DD-848C-CCC2BFB65264}" srcOrd="17" destOrd="0" presId="urn:microsoft.com/office/officeart/2005/8/layout/list1"/>
    <dgm:cxn modelId="{2CFDE3A8-485F-42D3-B97E-44D6D207109F}" type="presParOf" srcId="{51EB1E27-B5A1-4D29-8C7B-7B4A5DA4B310}" destId="{18BC559E-03DD-42AB-9E18-FC8E70962A2B}" srcOrd="18" destOrd="0" presId="urn:microsoft.com/office/officeart/2005/8/layout/list1"/>
    <dgm:cxn modelId="{9CD0C22A-C6A4-4F22-B8FF-0E6FA5CE26F3}" type="presParOf" srcId="{51EB1E27-B5A1-4D29-8C7B-7B4A5DA4B310}" destId="{C5F3BC1F-D597-420A-855A-DCB8D17FB078}" srcOrd="19" destOrd="0" presId="urn:microsoft.com/office/officeart/2005/8/layout/list1"/>
    <dgm:cxn modelId="{F9CBF78A-D889-4ED6-A4D0-925C76A10FCF}" type="presParOf" srcId="{51EB1E27-B5A1-4D29-8C7B-7B4A5DA4B310}" destId="{2CD57BD5-BB88-4BD4-8FD3-077997710D41}" srcOrd="20" destOrd="0" presId="urn:microsoft.com/office/officeart/2005/8/layout/list1"/>
    <dgm:cxn modelId="{0426FE07-C233-4D72-9771-B921400FEBAB}" type="presParOf" srcId="{2CD57BD5-BB88-4BD4-8FD3-077997710D41}" destId="{36DF72F3-6261-4933-A8BE-08ACE2349862}" srcOrd="0" destOrd="0" presId="urn:microsoft.com/office/officeart/2005/8/layout/list1"/>
    <dgm:cxn modelId="{3812B251-7212-41CE-B670-7884CEC0F5AC}" type="presParOf" srcId="{2CD57BD5-BB88-4BD4-8FD3-077997710D41}" destId="{E8862C11-1D42-4C82-A7BD-17ED4EDA7D10}" srcOrd="1" destOrd="0" presId="urn:microsoft.com/office/officeart/2005/8/layout/list1"/>
    <dgm:cxn modelId="{C324B95E-92E3-4B30-8ADF-C92B3A098577}" type="presParOf" srcId="{51EB1E27-B5A1-4D29-8C7B-7B4A5DA4B310}" destId="{5C081C7E-6A49-490D-BEB7-FD01E43BEC18}" srcOrd="21" destOrd="0" presId="urn:microsoft.com/office/officeart/2005/8/layout/list1"/>
    <dgm:cxn modelId="{821E468B-B628-4BA8-B7BF-AF7D934CEEA3}" type="presParOf" srcId="{51EB1E27-B5A1-4D29-8C7B-7B4A5DA4B310}" destId="{915C4192-F9EC-4B74-91F9-22D0FEF8305B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87929A-016C-4419-9FFB-EE9937898690}">
      <dsp:nvSpPr>
        <dsp:cNvPr id="0" name=""/>
        <dsp:cNvSpPr/>
      </dsp:nvSpPr>
      <dsp:spPr>
        <a:xfrm>
          <a:off x="0" y="286300"/>
          <a:ext cx="9620007" cy="453600"/>
        </a:xfrm>
        <a:prstGeom prst="roundRect">
          <a:avLst/>
        </a:prstGeom>
        <a:solidFill>
          <a:srgbClr val="3B7812">
            <a:alpha val="50980"/>
          </a:srgbClr>
        </a:solidFill>
        <a:ln w="19050" cap="flat" cmpd="sng" algn="ctr">
          <a:solidFill>
            <a:schemeClr val="dk1">
              <a:hueOff val="0"/>
              <a:satOff val="0"/>
              <a:lumOff val="0"/>
              <a:alpha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B9416B-0B01-4A98-905D-DFD8D1DBA77D}">
      <dsp:nvSpPr>
        <dsp:cNvPr id="0" name=""/>
        <dsp:cNvSpPr/>
      </dsp:nvSpPr>
      <dsp:spPr>
        <a:xfrm>
          <a:off x="442299" y="0"/>
          <a:ext cx="6734005" cy="5313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529" tIns="0" rIns="254529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1. Introducción</a:t>
          </a:r>
          <a:endParaRPr lang="es-EC" sz="18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68238" y="25939"/>
        <a:ext cx="6682127" cy="479482"/>
      </dsp:txXfrm>
    </dsp:sp>
    <dsp:sp modelId="{56769473-9A4F-48AF-A856-1DDE19CB3110}">
      <dsp:nvSpPr>
        <dsp:cNvPr id="0" name=""/>
        <dsp:cNvSpPr/>
      </dsp:nvSpPr>
      <dsp:spPr>
        <a:xfrm>
          <a:off x="0" y="1102780"/>
          <a:ext cx="9620007" cy="453600"/>
        </a:xfrm>
        <a:prstGeom prst="roundRect">
          <a:avLst/>
        </a:prstGeom>
        <a:solidFill>
          <a:srgbClr val="3B7812">
            <a:alpha val="50980"/>
          </a:srgbClr>
        </a:solidFill>
        <a:ln w="19050" cap="flat" cmpd="sng" algn="ctr">
          <a:solidFill>
            <a:schemeClr val="dk1">
              <a:hueOff val="0"/>
              <a:satOff val="0"/>
              <a:lumOff val="0"/>
              <a:alpha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C3F529-CEC9-4347-9B63-19C5C71C758D}">
      <dsp:nvSpPr>
        <dsp:cNvPr id="0" name=""/>
        <dsp:cNvSpPr/>
      </dsp:nvSpPr>
      <dsp:spPr>
        <a:xfrm>
          <a:off x="481000" y="837100"/>
          <a:ext cx="6734005" cy="5313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529" tIns="0" rIns="254529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2. Objetivos</a:t>
          </a:r>
          <a:endParaRPr lang="es-EC" sz="18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06939" y="863039"/>
        <a:ext cx="6682127" cy="479482"/>
      </dsp:txXfrm>
    </dsp:sp>
    <dsp:sp modelId="{E3D4B4A0-A861-4336-914C-64552CD47E79}">
      <dsp:nvSpPr>
        <dsp:cNvPr id="0" name=""/>
        <dsp:cNvSpPr/>
      </dsp:nvSpPr>
      <dsp:spPr>
        <a:xfrm>
          <a:off x="0" y="1919260"/>
          <a:ext cx="9620007" cy="453600"/>
        </a:xfrm>
        <a:prstGeom prst="roundRect">
          <a:avLst/>
        </a:prstGeom>
        <a:solidFill>
          <a:srgbClr val="3B7812">
            <a:alpha val="51000"/>
          </a:srgbClr>
        </a:solidFill>
        <a:ln w="19050" cap="flat" cmpd="sng" algn="ctr">
          <a:solidFill>
            <a:schemeClr val="dk1">
              <a:hueOff val="0"/>
              <a:satOff val="0"/>
              <a:lumOff val="0"/>
              <a:alpha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3546D4-BC63-4F47-80D7-FC06F043FED7}">
      <dsp:nvSpPr>
        <dsp:cNvPr id="0" name=""/>
        <dsp:cNvSpPr/>
      </dsp:nvSpPr>
      <dsp:spPr>
        <a:xfrm>
          <a:off x="481000" y="1653581"/>
          <a:ext cx="6734005" cy="5313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529" tIns="0" rIns="254529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3. Materiales y métodos</a:t>
          </a:r>
          <a:endParaRPr lang="es-EC" sz="18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06939" y="1679520"/>
        <a:ext cx="6682127" cy="479482"/>
      </dsp:txXfrm>
    </dsp:sp>
    <dsp:sp modelId="{74BC3732-A435-4A80-A45A-7C2A4E8E5DED}">
      <dsp:nvSpPr>
        <dsp:cNvPr id="0" name=""/>
        <dsp:cNvSpPr/>
      </dsp:nvSpPr>
      <dsp:spPr>
        <a:xfrm>
          <a:off x="0" y="2735741"/>
          <a:ext cx="9620007" cy="453600"/>
        </a:xfrm>
        <a:prstGeom prst="roundRect">
          <a:avLst/>
        </a:prstGeom>
        <a:solidFill>
          <a:srgbClr val="3B7812">
            <a:alpha val="50980"/>
          </a:srgbClr>
        </a:solidFill>
        <a:ln w="19050" cap="flat" cmpd="sng" algn="ctr">
          <a:solidFill>
            <a:scrgbClr r="0" g="0" b="0">
              <a:alpha val="50000"/>
            </a:sc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DEEEBE-6E0A-440B-9580-DF35787DFA39}">
      <dsp:nvSpPr>
        <dsp:cNvPr id="0" name=""/>
        <dsp:cNvSpPr/>
      </dsp:nvSpPr>
      <dsp:spPr>
        <a:xfrm>
          <a:off x="481000" y="2470061"/>
          <a:ext cx="6734005" cy="5313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529" tIns="0" rIns="254529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4. Resultados y discusión</a:t>
          </a:r>
        </a:p>
      </dsp:txBody>
      <dsp:txXfrm>
        <a:off x="506939" y="2496000"/>
        <a:ext cx="6682127" cy="479482"/>
      </dsp:txXfrm>
    </dsp:sp>
    <dsp:sp modelId="{18BC559E-03DD-42AB-9E18-FC8E70962A2B}">
      <dsp:nvSpPr>
        <dsp:cNvPr id="0" name=""/>
        <dsp:cNvSpPr/>
      </dsp:nvSpPr>
      <dsp:spPr>
        <a:xfrm>
          <a:off x="0" y="3552221"/>
          <a:ext cx="9620007" cy="453600"/>
        </a:xfrm>
        <a:prstGeom prst="roundRect">
          <a:avLst/>
        </a:prstGeom>
        <a:solidFill>
          <a:srgbClr val="3B7812">
            <a:alpha val="50980"/>
          </a:srgbClr>
        </a:solidFill>
        <a:ln w="19050" cap="flat" cmpd="sng" algn="ctr">
          <a:solidFill>
            <a:scrgbClr r="0" g="0" b="0">
              <a:alpha val="47000"/>
            </a:sc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B960DF-3182-44B0-BCCA-F05FCF4D0DD1}">
      <dsp:nvSpPr>
        <dsp:cNvPr id="0" name=""/>
        <dsp:cNvSpPr/>
      </dsp:nvSpPr>
      <dsp:spPr>
        <a:xfrm>
          <a:off x="481000" y="3286541"/>
          <a:ext cx="6734005" cy="5313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529" tIns="0" rIns="254529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5. Conclusiones</a:t>
          </a:r>
        </a:p>
      </dsp:txBody>
      <dsp:txXfrm>
        <a:off x="506939" y="3312480"/>
        <a:ext cx="6682127" cy="479482"/>
      </dsp:txXfrm>
    </dsp:sp>
    <dsp:sp modelId="{915C4192-F9EC-4B74-91F9-22D0FEF8305B}">
      <dsp:nvSpPr>
        <dsp:cNvPr id="0" name=""/>
        <dsp:cNvSpPr/>
      </dsp:nvSpPr>
      <dsp:spPr>
        <a:xfrm>
          <a:off x="0" y="4368701"/>
          <a:ext cx="9620007" cy="453600"/>
        </a:xfrm>
        <a:prstGeom prst="roundRect">
          <a:avLst/>
        </a:prstGeom>
        <a:solidFill>
          <a:srgbClr val="3B7812">
            <a:alpha val="51000"/>
          </a:srgbClr>
        </a:solidFill>
        <a:ln w="12700" cap="flat" cmpd="sng" algn="ctr">
          <a:solidFill>
            <a:scrgbClr r="0" g="0" b="0">
              <a:alpha val="50000"/>
            </a:sc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862C11-1D42-4C82-A7BD-17ED4EDA7D10}">
      <dsp:nvSpPr>
        <dsp:cNvPr id="0" name=""/>
        <dsp:cNvSpPr/>
      </dsp:nvSpPr>
      <dsp:spPr>
        <a:xfrm>
          <a:off x="481000" y="4103021"/>
          <a:ext cx="6734005" cy="5313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529" tIns="0" rIns="254529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6. Recomendaciones</a:t>
          </a:r>
        </a:p>
      </dsp:txBody>
      <dsp:txXfrm>
        <a:off x="506939" y="4128960"/>
        <a:ext cx="6682127" cy="4794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87929A-016C-4419-9FFB-EE9937898690}">
      <dsp:nvSpPr>
        <dsp:cNvPr id="0" name=""/>
        <dsp:cNvSpPr/>
      </dsp:nvSpPr>
      <dsp:spPr>
        <a:xfrm>
          <a:off x="0" y="286300"/>
          <a:ext cx="9620007" cy="453600"/>
        </a:xfrm>
        <a:prstGeom prst="roundRect">
          <a:avLst/>
        </a:prstGeom>
        <a:solidFill>
          <a:srgbClr val="3B7812">
            <a:alpha val="50980"/>
          </a:srgbClr>
        </a:solidFill>
        <a:ln w="19050" cap="flat" cmpd="sng" algn="ctr">
          <a:solidFill>
            <a:schemeClr val="dk1">
              <a:hueOff val="0"/>
              <a:satOff val="0"/>
              <a:lumOff val="0"/>
              <a:alpha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B9416B-0B01-4A98-905D-DFD8D1DBA77D}">
      <dsp:nvSpPr>
        <dsp:cNvPr id="0" name=""/>
        <dsp:cNvSpPr/>
      </dsp:nvSpPr>
      <dsp:spPr>
        <a:xfrm>
          <a:off x="442299" y="0"/>
          <a:ext cx="6734005" cy="5313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dk1">
              <a:shade val="80000"/>
              <a:hueOff val="0"/>
              <a:satOff val="0"/>
              <a:lum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529" tIns="0" rIns="254529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1. Introducción</a:t>
          </a:r>
          <a:endParaRPr lang="es-EC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68238" y="25939"/>
        <a:ext cx="6682127" cy="479482"/>
      </dsp:txXfrm>
    </dsp:sp>
    <dsp:sp modelId="{56769473-9A4F-48AF-A856-1DDE19CB3110}">
      <dsp:nvSpPr>
        <dsp:cNvPr id="0" name=""/>
        <dsp:cNvSpPr/>
      </dsp:nvSpPr>
      <dsp:spPr>
        <a:xfrm>
          <a:off x="0" y="1102780"/>
          <a:ext cx="9620007" cy="453600"/>
        </a:xfrm>
        <a:prstGeom prst="roundRect">
          <a:avLst/>
        </a:prstGeom>
        <a:solidFill>
          <a:srgbClr val="3B7812">
            <a:alpha val="50980"/>
          </a:srgbClr>
        </a:solidFill>
        <a:ln w="19050" cap="flat" cmpd="sng" algn="ctr">
          <a:solidFill>
            <a:schemeClr val="dk1">
              <a:hueOff val="0"/>
              <a:satOff val="0"/>
              <a:lumOff val="0"/>
              <a:alpha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C3F529-CEC9-4347-9B63-19C5C71C758D}">
      <dsp:nvSpPr>
        <dsp:cNvPr id="0" name=""/>
        <dsp:cNvSpPr/>
      </dsp:nvSpPr>
      <dsp:spPr>
        <a:xfrm>
          <a:off x="481000" y="837100"/>
          <a:ext cx="6734005" cy="5313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529" tIns="0" rIns="254529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2. Objetivos</a:t>
          </a:r>
          <a:endParaRPr lang="es-EC" sz="18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06939" y="863039"/>
        <a:ext cx="6682127" cy="479482"/>
      </dsp:txXfrm>
    </dsp:sp>
    <dsp:sp modelId="{E3D4B4A0-A861-4336-914C-64552CD47E79}">
      <dsp:nvSpPr>
        <dsp:cNvPr id="0" name=""/>
        <dsp:cNvSpPr/>
      </dsp:nvSpPr>
      <dsp:spPr>
        <a:xfrm>
          <a:off x="0" y="1919260"/>
          <a:ext cx="9620007" cy="453600"/>
        </a:xfrm>
        <a:prstGeom prst="roundRect">
          <a:avLst/>
        </a:prstGeom>
        <a:solidFill>
          <a:srgbClr val="3B7812">
            <a:alpha val="51000"/>
          </a:srgbClr>
        </a:solidFill>
        <a:ln w="19050" cap="flat" cmpd="sng" algn="ctr">
          <a:solidFill>
            <a:schemeClr val="dk1">
              <a:hueOff val="0"/>
              <a:satOff val="0"/>
              <a:lumOff val="0"/>
              <a:alpha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3546D4-BC63-4F47-80D7-FC06F043FED7}">
      <dsp:nvSpPr>
        <dsp:cNvPr id="0" name=""/>
        <dsp:cNvSpPr/>
      </dsp:nvSpPr>
      <dsp:spPr>
        <a:xfrm>
          <a:off x="481000" y="1653581"/>
          <a:ext cx="6734005" cy="5313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529" tIns="0" rIns="254529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3. Materiales y métodos</a:t>
          </a:r>
          <a:endParaRPr lang="es-EC" sz="18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06939" y="1679520"/>
        <a:ext cx="6682127" cy="479482"/>
      </dsp:txXfrm>
    </dsp:sp>
    <dsp:sp modelId="{74BC3732-A435-4A80-A45A-7C2A4E8E5DED}">
      <dsp:nvSpPr>
        <dsp:cNvPr id="0" name=""/>
        <dsp:cNvSpPr/>
      </dsp:nvSpPr>
      <dsp:spPr>
        <a:xfrm>
          <a:off x="0" y="2735741"/>
          <a:ext cx="9620007" cy="453600"/>
        </a:xfrm>
        <a:prstGeom prst="roundRect">
          <a:avLst/>
        </a:prstGeom>
        <a:solidFill>
          <a:srgbClr val="3B7812">
            <a:alpha val="50980"/>
          </a:srgbClr>
        </a:solidFill>
        <a:ln w="19050" cap="flat" cmpd="sng" algn="ctr">
          <a:solidFill>
            <a:scrgbClr r="0" g="0" b="0">
              <a:alpha val="50000"/>
            </a:sc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DEEEBE-6E0A-440B-9580-DF35787DFA39}">
      <dsp:nvSpPr>
        <dsp:cNvPr id="0" name=""/>
        <dsp:cNvSpPr/>
      </dsp:nvSpPr>
      <dsp:spPr>
        <a:xfrm>
          <a:off x="481000" y="2470061"/>
          <a:ext cx="6734005" cy="5313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529" tIns="0" rIns="254529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4. Resultados y discusión</a:t>
          </a:r>
        </a:p>
      </dsp:txBody>
      <dsp:txXfrm>
        <a:off x="506939" y="2496000"/>
        <a:ext cx="6682127" cy="479482"/>
      </dsp:txXfrm>
    </dsp:sp>
    <dsp:sp modelId="{18BC559E-03DD-42AB-9E18-FC8E70962A2B}">
      <dsp:nvSpPr>
        <dsp:cNvPr id="0" name=""/>
        <dsp:cNvSpPr/>
      </dsp:nvSpPr>
      <dsp:spPr>
        <a:xfrm>
          <a:off x="0" y="3552221"/>
          <a:ext cx="9620007" cy="453600"/>
        </a:xfrm>
        <a:prstGeom prst="roundRect">
          <a:avLst/>
        </a:prstGeom>
        <a:solidFill>
          <a:srgbClr val="3B7812">
            <a:alpha val="50980"/>
          </a:srgbClr>
        </a:solidFill>
        <a:ln w="19050" cap="flat" cmpd="sng" algn="ctr">
          <a:solidFill>
            <a:scrgbClr r="0" g="0" b="0">
              <a:alpha val="47000"/>
            </a:sc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B960DF-3182-44B0-BCCA-F05FCF4D0DD1}">
      <dsp:nvSpPr>
        <dsp:cNvPr id="0" name=""/>
        <dsp:cNvSpPr/>
      </dsp:nvSpPr>
      <dsp:spPr>
        <a:xfrm>
          <a:off x="481000" y="3286541"/>
          <a:ext cx="6734005" cy="5313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529" tIns="0" rIns="254529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5. Conclusiones</a:t>
          </a:r>
        </a:p>
      </dsp:txBody>
      <dsp:txXfrm>
        <a:off x="506939" y="3312480"/>
        <a:ext cx="6682127" cy="479482"/>
      </dsp:txXfrm>
    </dsp:sp>
    <dsp:sp modelId="{915C4192-F9EC-4B74-91F9-22D0FEF8305B}">
      <dsp:nvSpPr>
        <dsp:cNvPr id="0" name=""/>
        <dsp:cNvSpPr/>
      </dsp:nvSpPr>
      <dsp:spPr>
        <a:xfrm>
          <a:off x="0" y="4368701"/>
          <a:ext cx="9620007" cy="453600"/>
        </a:xfrm>
        <a:prstGeom prst="roundRect">
          <a:avLst/>
        </a:prstGeom>
        <a:solidFill>
          <a:srgbClr val="3B7812">
            <a:alpha val="51000"/>
          </a:srgbClr>
        </a:solidFill>
        <a:ln w="12700" cap="flat" cmpd="sng" algn="ctr">
          <a:solidFill>
            <a:scrgbClr r="0" g="0" b="0">
              <a:alpha val="50000"/>
            </a:sc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862C11-1D42-4C82-A7BD-17ED4EDA7D10}">
      <dsp:nvSpPr>
        <dsp:cNvPr id="0" name=""/>
        <dsp:cNvSpPr/>
      </dsp:nvSpPr>
      <dsp:spPr>
        <a:xfrm>
          <a:off x="481000" y="4103021"/>
          <a:ext cx="6734005" cy="5313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529" tIns="0" rIns="254529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6. Recomendaciones</a:t>
          </a:r>
        </a:p>
      </dsp:txBody>
      <dsp:txXfrm>
        <a:off x="506939" y="4128960"/>
        <a:ext cx="6682127" cy="47948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152175-9CAE-4FB3-892D-B5E25B77E16F}" type="datetimeFigureOut">
              <a:rPr lang="es-EC" smtClean="0"/>
              <a:t>01/10/2017</a:t>
            </a:fld>
            <a:endParaRPr lang="es-EC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244475" y="685800"/>
            <a:ext cx="63690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801AFB-DBD4-4E09-8978-9BC69AF2DAD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1204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1824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09122" algn="l" defTabSz="101824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18245" algn="l" defTabSz="101824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27367" algn="l" defTabSz="101824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036491" algn="l" defTabSz="101824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545612" algn="l" defTabSz="101824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054735" algn="l" defTabSz="101824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563857" algn="l" defTabSz="101824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072979" algn="l" defTabSz="101824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s-ES" sz="1200" dirty="0" smtClean="0"/>
              <a:t>Nueva Zelanda, Australia, Italia, España, Francia, Sur de África, Suiza, Canadá y Países Bajos </a:t>
            </a:r>
            <a:endParaRPr lang="es-EC" sz="1200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01AFB-DBD4-4E09-8978-9BC69AF2DAD5}" type="slidenum">
              <a:rPr lang="es-EC" smtClean="0"/>
              <a:t>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29601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s-ES" sz="1200" dirty="0" smtClean="0"/>
              <a:t>Nueva Zelanda, Australia, Italia, España, Francia, Sur de África, Suiza, Canadá y Países Bajos </a:t>
            </a:r>
            <a:endParaRPr lang="es-EC" sz="1200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01AFB-DBD4-4E09-8978-9BC69AF2DAD5}" type="slidenum">
              <a:rPr lang="es-EC" smtClean="0"/>
              <a:t>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29601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54" name="Object 46"/>
          <p:cNvGraphicFramePr>
            <a:graphicFrameLocks noChangeAspect="1"/>
          </p:cNvGraphicFramePr>
          <p:nvPr/>
        </p:nvGraphicFramePr>
        <p:xfrm>
          <a:off x="2" y="1081683"/>
          <a:ext cx="14041438" cy="61925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7" name="CorelDRAW" r:id="rId3" imgW="9151920" imgH="5621400" progId="">
                  <p:embed/>
                </p:oleObj>
              </mc:Choice>
              <mc:Fallback>
                <p:oleObj name="CorelDRAW" r:id="rId3" imgW="9151920" imgH="5621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" y="1081683"/>
                        <a:ext cx="14041438" cy="61925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32" name="Rectangle 24"/>
          <p:cNvSpPr>
            <a:spLocks noChangeArrowheads="1"/>
          </p:cNvSpPr>
          <p:nvPr/>
        </p:nvSpPr>
        <p:spPr bwMode="auto">
          <a:xfrm>
            <a:off x="702072" y="6885656"/>
            <a:ext cx="3276336" cy="52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1824" tIns="50912" rIns="101824" bIns="50912"/>
          <a:lstStyle/>
          <a:p>
            <a:endParaRPr lang="es-ES" sz="1600"/>
          </a:p>
        </p:txBody>
      </p:sp>
      <p:sp>
        <p:nvSpPr>
          <p:cNvPr id="17433" name="Rectangle 25"/>
          <p:cNvSpPr>
            <a:spLocks noChangeArrowheads="1"/>
          </p:cNvSpPr>
          <p:nvPr/>
        </p:nvSpPr>
        <p:spPr bwMode="auto">
          <a:xfrm>
            <a:off x="4797495" y="6885656"/>
            <a:ext cx="4446456" cy="52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1824" tIns="50912" rIns="101824" bIns="50912"/>
          <a:lstStyle/>
          <a:p>
            <a:pPr algn="ctr"/>
            <a:endParaRPr lang="es-ES" sz="1600"/>
          </a:p>
        </p:txBody>
      </p:sp>
      <p:sp>
        <p:nvSpPr>
          <p:cNvPr id="17434" name="Rectangle 26"/>
          <p:cNvSpPr>
            <a:spLocks noChangeArrowheads="1"/>
          </p:cNvSpPr>
          <p:nvPr/>
        </p:nvSpPr>
        <p:spPr bwMode="auto">
          <a:xfrm>
            <a:off x="702072" y="6885656"/>
            <a:ext cx="3276336" cy="52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1824" tIns="50912" rIns="101824" bIns="50912"/>
          <a:lstStyle/>
          <a:p>
            <a:endParaRPr lang="es-ES" sz="1600"/>
          </a:p>
        </p:txBody>
      </p:sp>
      <p:sp>
        <p:nvSpPr>
          <p:cNvPr id="17435" name="Rectangle 27"/>
          <p:cNvSpPr>
            <a:spLocks noChangeArrowheads="1"/>
          </p:cNvSpPr>
          <p:nvPr/>
        </p:nvSpPr>
        <p:spPr bwMode="auto">
          <a:xfrm>
            <a:off x="4797495" y="6885656"/>
            <a:ext cx="4446456" cy="52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1824" tIns="50912" rIns="101824" bIns="50912"/>
          <a:lstStyle/>
          <a:p>
            <a:pPr algn="ctr"/>
            <a:endParaRPr lang="es-ES" sz="1600"/>
          </a:p>
        </p:txBody>
      </p:sp>
      <p:pic>
        <p:nvPicPr>
          <p:cNvPr id="17456" name="Picture 48" descr="bannner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" y="6309810"/>
            <a:ext cx="14041438" cy="1251458"/>
          </a:xfrm>
          <a:prstGeom prst="rect">
            <a:avLst/>
          </a:prstGeom>
          <a:noFill/>
        </p:spPr>
      </p:pic>
      <p:sp>
        <p:nvSpPr>
          <p:cNvPr id="17458" name="Oval 50"/>
          <p:cNvSpPr>
            <a:spLocks noChangeArrowheads="1"/>
          </p:cNvSpPr>
          <p:nvPr/>
        </p:nvSpPr>
        <p:spPr bwMode="auto">
          <a:xfrm>
            <a:off x="333975" y="287052"/>
            <a:ext cx="1216437" cy="873396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101824" tIns="50912" rIns="101824" bIns="50912" anchor="ctr"/>
          <a:lstStyle/>
          <a:p>
            <a:endParaRPr lang="es-EC"/>
          </a:p>
        </p:txBody>
      </p:sp>
      <p:pic>
        <p:nvPicPr>
          <p:cNvPr id="17457" name="Picture 49" descr="LOGO ESPE ORIGINAL copi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5772" y="127771"/>
            <a:ext cx="5087585" cy="97841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02076" y="302807"/>
            <a:ext cx="12637293" cy="1260210"/>
          </a:xfrm>
          <a:prstGeom prst="rect">
            <a:avLst/>
          </a:prstGeom>
        </p:spPr>
        <p:txBody>
          <a:bodyPr lIns="101824" tIns="50912" rIns="101824" bIns="50912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702076" y="1764299"/>
            <a:ext cx="12637293" cy="4990084"/>
          </a:xfrm>
          <a:prstGeom prst="rect">
            <a:avLst/>
          </a:prstGeom>
        </p:spPr>
        <p:txBody>
          <a:bodyPr vert="eaVert" lIns="101824" tIns="50912" rIns="101824" bIns="50912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10180043" y="302811"/>
            <a:ext cx="3159324" cy="6451578"/>
          </a:xfrm>
          <a:prstGeom prst="rect">
            <a:avLst/>
          </a:prstGeom>
        </p:spPr>
        <p:txBody>
          <a:bodyPr vert="eaVert" lIns="101824" tIns="50912" rIns="101824" bIns="50912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702075" y="302811"/>
            <a:ext cx="9243947" cy="6451578"/>
          </a:xfrm>
          <a:prstGeom prst="rect">
            <a:avLst/>
          </a:prstGeom>
        </p:spPr>
        <p:txBody>
          <a:bodyPr vert="eaVert" lIns="101824" tIns="50912" rIns="101824" bIns="50912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02076" y="302807"/>
            <a:ext cx="12637293" cy="1260210"/>
          </a:xfrm>
          <a:prstGeom prst="rect">
            <a:avLst/>
          </a:prstGeom>
        </p:spPr>
        <p:txBody>
          <a:bodyPr lIns="101824" tIns="50912" rIns="101824" bIns="50912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02076" y="1764299"/>
            <a:ext cx="12637293" cy="4990084"/>
          </a:xfrm>
          <a:prstGeom prst="rect">
            <a:avLst/>
          </a:prstGeom>
        </p:spPr>
        <p:txBody>
          <a:bodyPr lIns="101824" tIns="50912" rIns="101824" bIns="50912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09179" y="4858823"/>
            <a:ext cx="11935221" cy="1501751"/>
          </a:xfrm>
          <a:prstGeom prst="rect">
            <a:avLst/>
          </a:prstGeom>
        </p:spPr>
        <p:txBody>
          <a:bodyPr lIns="101824" tIns="50912" rIns="101824" bIns="50912" anchor="t"/>
          <a:lstStyle>
            <a:lvl1pPr algn="l">
              <a:defRPr sz="45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109179" y="3204788"/>
            <a:ext cx="11935221" cy="1654026"/>
          </a:xfrm>
          <a:prstGeom prst="rect">
            <a:avLst/>
          </a:prstGeom>
        </p:spPr>
        <p:txBody>
          <a:bodyPr lIns="101824" tIns="50912" rIns="101824" bIns="50912" anchor="b"/>
          <a:lstStyle>
            <a:lvl1pPr marL="0" indent="0">
              <a:buNone/>
              <a:defRPr sz="2200"/>
            </a:lvl1pPr>
            <a:lvl2pPr marL="509122" indent="0">
              <a:buNone/>
              <a:defRPr sz="2000"/>
            </a:lvl2pPr>
            <a:lvl3pPr marL="1018245" indent="0">
              <a:buNone/>
              <a:defRPr sz="1800"/>
            </a:lvl3pPr>
            <a:lvl4pPr marL="1527367" indent="0">
              <a:buNone/>
              <a:defRPr sz="1600"/>
            </a:lvl4pPr>
            <a:lvl5pPr marL="2036491" indent="0">
              <a:buNone/>
              <a:defRPr sz="1600"/>
            </a:lvl5pPr>
            <a:lvl6pPr marL="2545612" indent="0">
              <a:buNone/>
              <a:defRPr sz="1600"/>
            </a:lvl6pPr>
            <a:lvl7pPr marL="3054735" indent="0">
              <a:buNone/>
              <a:defRPr sz="1600"/>
            </a:lvl7pPr>
            <a:lvl8pPr marL="3563857" indent="0">
              <a:buNone/>
              <a:defRPr sz="1600"/>
            </a:lvl8pPr>
            <a:lvl9pPr marL="4072979" indent="0">
              <a:buNone/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02076" y="302807"/>
            <a:ext cx="12637293" cy="1260210"/>
          </a:xfrm>
          <a:prstGeom prst="rect">
            <a:avLst/>
          </a:prstGeom>
        </p:spPr>
        <p:txBody>
          <a:bodyPr lIns="101824" tIns="50912" rIns="101824" bIns="50912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702075" y="1764299"/>
            <a:ext cx="6201635" cy="4990084"/>
          </a:xfrm>
          <a:prstGeom prst="rect">
            <a:avLst/>
          </a:prstGeom>
        </p:spPr>
        <p:txBody>
          <a:bodyPr lIns="101824" tIns="50912" rIns="101824" bIns="50912"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7137734" y="1764299"/>
            <a:ext cx="6201635" cy="4990084"/>
          </a:xfrm>
          <a:prstGeom prst="rect">
            <a:avLst/>
          </a:prstGeom>
        </p:spPr>
        <p:txBody>
          <a:bodyPr lIns="101824" tIns="50912" rIns="101824" bIns="50912"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02076" y="302807"/>
            <a:ext cx="12637293" cy="1260210"/>
          </a:xfrm>
          <a:prstGeom prst="rect">
            <a:avLst/>
          </a:prstGeom>
        </p:spPr>
        <p:txBody>
          <a:bodyPr lIns="101824" tIns="50912" rIns="101824" bIns="50912"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02074" y="1692537"/>
            <a:ext cx="6204072" cy="705368"/>
          </a:xfrm>
          <a:prstGeom prst="rect">
            <a:avLst/>
          </a:prstGeom>
        </p:spPr>
        <p:txBody>
          <a:bodyPr lIns="101824" tIns="50912" rIns="101824" bIns="50912" anchor="b"/>
          <a:lstStyle>
            <a:lvl1pPr marL="0" indent="0">
              <a:buNone/>
              <a:defRPr sz="2700" b="1"/>
            </a:lvl1pPr>
            <a:lvl2pPr marL="509122" indent="0">
              <a:buNone/>
              <a:defRPr sz="2200" b="1"/>
            </a:lvl2pPr>
            <a:lvl3pPr marL="1018245" indent="0">
              <a:buNone/>
              <a:defRPr sz="2000" b="1"/>
            </a:lvl3pPr>
            <a:lvl4pPr marL="1527367" indent="0">
              <a:buNone/>
              <a:defRPr sz="1800" b="1"/>
            </a:lvl4pPr>
            <a:lvl5pPr marL="2036491" indent="0">
              <a:buNone/>
              <a:defRPr sz="1800" b="1"/>
            </a:lvl5pPr>
            <a:lvl6pPr marL="2545612" indent="0">
              <a:buNone/>
              <a:defRPr sz="1800" b="1"/>
            </a:lvl6pPr>
            <a:lvl7pPr marL="3054735" indent="0">
              <a:buNone/>
              <a:defRPr sz="1800" b="1"/>
            </a:lvl7pPr>
            <a:lvl8pPr marL="3563857" indent="0">
              <a:buNone/>
              <a:defRPr sz="1800" b="1"/>
            </a:lvl8pPr>
            <a:lvl9pPr marL="4072979" indent="0">
              <a:buNone/>
              <a:defRPr sz="18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702074" y="2397900"/>
            <a:ext cx="6204072" cy="4356478"/>
          </a:xfrm>
          <a:prstGeom prst="rect">
            <a:avLst/>
          </a:prstGeom>
        </p:spPr>
        <p:txBody>
          <a:bodyPr lIns="101824" tIns="50912" rIns="101824" bIns="50912"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7132860" y="1692537"/>
            <a:ext cx="6206512" cy="705368"/>
          </a:xfrm>
          <a:prstGeom prst="rect">
            <a:avLst/>
          </a:prstGeom>
        </p:spPr>
        <p:txBody>
          <a:bodyPr lIns="101824" tIns="50912" rIns="101824" bIns="50912" anchor="b"/>
          <a:lstStyle>
            <a:lvl1pPr marL="0" indent="0">
              <a:buNone/>
              <a:defRPr sz="2700" b="1"/>
            </a:lvl1pPr>
            <a:lvl2pPr marL="509122" indent="0">
              <a:buNone/>
              <a:defRPr sz="2200" b="1"/>
            </a:lvl2pPr>
            <a:lvl3pPr marL="1018245" indent="0">
              <a:buNone/>
              <a:defRPr sz="2000" b="1"/>
            </a:lvl3pPr>
            <a:lvl4pPr marL="1527367" indent="0">
              <a:buNone/>
              <a:defRPr sz="1800" b="1"/>
            </a:lvl4pPr>
            <a:lvl5pPr marL="2036491" indent="0">
              <a:buNone/>
              <a:defRPr sz="1800" b="1"/>
            </a:lvl5pPr>
            <a:lvl6pPr marL="2545612" indent="0">
              <a:buNone/>
              <a:defRPr sz="1800" b="1"/>
            </a:lvl6pPr>
            <a:lvl7pPr marL="3054735" indent="0">
              <a:buNone/>
              <a:defRPr sz="1800" b="1"/>
            </a:lvl7pPr>
            <a:lvl8pPr marL="3563857" indent="0">
              <a:buNone/>
              <a:defRPr sz="1800" b="1"/>
            </a:lvl8pPr>
            <a:lvl9pPr marL="4072979" indent="0">
              <a:buNone/>
              <a:defRPr sz="18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7132860" y="2397900"/>
            <a:ext cx="6206512" cy="4356478"/>
          </a:xfrm>
          <a:prstGeom prst="rect">
            <a:avLst/>
          </a:prstGeom>
        </p:spPr>
        <p:txBody>
          <a:bodyPr lIns="101824" tIns="50912" rIns="101824" bIns="50912"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02076" y="302807"/>
            <a:ext cx="12637293" cy="1260210"/>
          </a:xfrm>
          <a:prstGeom prst="rect">
            <a:avLst/>
          </a:prstGeom>
        </p:spPr>
        <p:txBody>
          <a:bodyPr lIns="101824" tIns="50912" rIns="101824" bIns="50912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02078" y="301056"/>
            <a:ext cx="4619536" cy="1281214"/>
          </a:xfrm>
          <a:prstGeom prst="rect">
            <a:avLst/>
          </a:prstGeom>
        </p:spPr>
        <p:txBody>
          <a:bodyPr lIns="101824" tIns="50912" rIns="101824" bIns="50912" anchor="b"/>
          <a:lstStyle>
            <a:lvl1pPr algn="l">
              <a:defRPr sz="22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489816" y="301054"/>
            <a:ext cx="7849553" cy="6453329"/>
          </a:xfrm>
          <a:prstGeom prst="rect">
            <a:avLst/>
          </a:prstGeom>
        </p:spPr>
        <p:txBody>
          <a:bodyPr lIns="101824" tIns="50912" rIns="101824" bIns="50912"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702078" y="1582269"/>
            <a:ext cx="4619536" cy="5172115"/>
          </a:xfrm>
          <a:prstGeom prst="rect">
            <a:avLst/>
          </a:prstGeom>
        </p:spPr>
        <p:txBody>
          <a:bodyPr lIns="101824" tIns="50912" rIns="101824" bIns="50912"/>
          <a:lstStyle>
            <a:lvl1pPr marL="0" indent="0">
              <a:buNone/>
              <a:defRPr sz="1600"/>
            </a:lvl1pPr>
            <a:lvl2pPr marL="509122" indent="0">
              <a:buNone/>
              <a:defRPr sz="1400"/>
            </a:lvl2pPr>
            <a:lvl3pPr marL="1018245" indent="0">
              <a:buNone/>
              <a:defRPr sz="1100"/>
            </a:lvl3pPr>
            <a:lvl4pPr marL="1527367" indent="0">
              <a:buNone/>
              <a:defRPr sz="1000"/>
            </a:lvl4pPr>
            <a:lvl5pPr marL="2036491" indent="0">
              <a:buNone/>
              <a:defRPr sz="1000"/>
            </a:lvl5pPr>
            <a:lvl6pPr marL="2545612" indent="0">
              <a:buNone/>
              <a:defRPr sz="1000"/>
            </a:lvl6pPr>
            <a:lvl7pPr marL="3054735" indent="0">
              <a:buNone/>
              <a:defRPr sz="1000"/>
            </a:lvl7pPr>
            <a:lvl8pPr marL="3563857" indent="0">
              <a:buNone/>
              <a:defRPr sz="1000"/>
            </a:lvl8pPr>
            <a:lvl9pPr marL="4072979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752223" y="5292890"/>
            <a:ext cx="8424863" cy="624855"/>
          </a:xfrm>
          <a:prstGeom prst="rect">
            <a:avLst/>
          </a:prstGeom>
        </p:spPr>
        <p:txBody>
          <a:bodyPr lIns="101824" tIns="50912" rIns="101824" bIns="50912" anchor="b"/>
          <a:lstStyle>
            <a:lvl1pPr algn="l">
              <a:defRPr sz="22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752223" y="675613"/>
            <a:ext cx="8424863" cy="4536758"/>
          </a:xfrm>
          <a:prstGeom prst="rect">
            <a:avLst/>
          </a:prstGeom>
        </p:spPr>
        <p:txBody>
          <a:bodyPr lIns="101824" tIns="50912" rIns="101824" bIns="50912"/>
          <a:lstStyle>
            <a:lvl1pPr marL="0" indent="0">
              <a:buNone/>
              <a:defRPr sz="3600"/>
            </a:lvl1pPr>
            <a:lvl2pPr marL="509122" indent="0">
              <a:buNone/>
              <a:defRPr sz="3100"/>
            </a:lvl2pPr>
            <a:lvl3pPr marL="1018245" indent="0">
              <a:buNone/>
              <a:defRPr sz="2700"/>
            </a:lvl3pPr>
            <a:lvl4pPr marL="1527367" indent="0">
              <a:buNone/>
              <a:defRPr sz="2200"/>
            </a:lvl4pPr>
            <a:lvl5pPr marL="2036491" indent="0">
              <a:buNone/>
              <a:defRPr sz="2200"/>
            </a:lvl5pPr>
            <a:lvl6pPr marL="2545612" indent="0">
              <a:buNone/>
              <a:defRPr sz="2200"/>
            </a:lvl6pPr>
            <a:lvl7pPr marL="3054735" indent="0">
              <a:buNone/>
              <a:defRPr sz="2200"/>
            </a:lvl7pPr>
            <a:lvl8pPr marL="3563857" indent="0">
              <a:buNone/>
              <a:defRPr sz="2200"/>
            </a:lvl8pPr>
            <a:lvl9pPr marL="4072979" indent="0">
              <a:buNone/>
              <a:defRPr sz="2200"/>
            </a:lvl9pPr>
          </a:lstStyle>
          <a:p>
            <a:r>
              <a:rPr lang="es-ES" smtClean="0"/>
              <a:t>Haga clic en el icono para agregar una imagen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752223" y="5917740"/>
            <a:ext cx="8424863" cy="887398"/>
          </a:xfrm>
          <a:prstGeom prst="rect">
            <a:avLst/>
          </a:prstGeom>
        </p:spPr>
        <p:txBody>
          <a:bodyPr lIns="101824" tIns="50912" rIns="101824" bIns="50912"/>
          <a:lstStyle>
            <a:lvl1pPr marL="0" indent="0">
              <a:buNone/>
              <a:defRPr sz="1600"/>
            </a:lvl1pPr>
            <a:lvl2pPr marL="509122" indent="0">
              <a:buNone/>
              <a:defRPr sz="1400"/>
            </a:lvl2pPr>
            <a:lvl3pPr marL="1018245" indent="0">
              <a:buNone/>
              <a:defRPr sz="1100"/>
            </a:lvl3pPr>
            <a:lvl4pPr marL="1527367" indent="0">
              <a:buNone/>
              <a:defRPr sz="1000"/>
            </a:lvl4pPr>
            <a:lvl5pPr marL="2036491" indent="0">
              <a:buNone/>
              <a:defRPr sz="1000"/>
            </a:lvl5pPr>
            <a:lvl6pPr marL="2545612" indent="0">
              <a:buNone/>
              <a:defRPr sz="1000"/>
            </a:lvl6pPr>
            <a:lvl7pPr marL="3054735" indent="0">
              <a:buNone/>
              <a:defRPr sz="1000"/>
            </a:lvl7pPr>
            <a:lvl8pPr marL="3563857" indent="0">
              <a:buNone/>
              <a:defRPr sz="1000"/>
            </a:lvl8pPr>
            <a:lvl9pPr marL="4072979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20"/>
          <p:cNvSpPr>
            <a:spLocks noChangeArrowheads="1"/>
          </p:cNvSpPr>
          <p:nvPr/>
        </p:nvSpPr>
        <p:spPr bwMode="auto">
          <a:xfrm>
            <a:off x="2" y="4"/>
            <a:ext cx="14041438" cy="68436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01824" tIns="50912" rIns="101824" bIns="50912" anchor="ctr"/>
          <a:lstStyle/>
          <a:p>
            <a:endParaRPr lang="es-EC"/>
          </a:p>
        </p:txBody>
      </p:sp>
      <p:sp>
        <p:nvSpPr>
          <p:cNvPr id="1045" name="Rectangle 21"/>
          <p:cNvSpPr>
            <a:spLocks noChangeArrowheads="1"/>
          </p:cNvSpPr>
          <p:nvPr/>
        </p:nvSpPr>
        <p:spPr bwMode="auto">
          <a:xfrm rot="10800000">
            <a:off x="9" y="6955672"/>
            <a:ext cx="12108303" cy="605601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01824" tIns="50912" rIns="101824" bIns="50912" anchor="ctr"/>
          <a:lstStyle/>
          <a:p>
            <a:endParaRPr lang="es-EC"/>
          </a:p>
        </p:txBody>
      </p:sp>
      <p:sp>
        <p:nvSpPr>
          <p:cNvPr id="1047" name="Line 23"/>
          <p:cNvSpPr>
            <a:spLocks noChangeShapeType="1"/>
          </p:cNvSpPr>
          <p:nvPr/>
        </p:nvSpPr>
        <p:spPr bwMode="auto">
          <a:xfrm rot="10800000" flipH="1">
            <a:off x="39009" y="6941659"/>
            <a:ext cx="1022636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lIns="101824" tIns="50912" rIns="101824" bIns="50912"/>
          <a:lstStyle/>
          <a:p>
            <a:endParaRPr lang="es-EC"/>
          </a:p>
        </p:txBody>
      </p:sp>
      <p:sp>
        <p:nvSpPr>
          <p:cNvPr id="1048" name="Line 24"/>
          <p:cNvSpPr>
            <a:spLocks noChangeShapeType="1"/>
          </p:cNvSpPr>
          <p:nvPr/>
        </p:nvSpPr>
        <p:spPr bwMode="auto">
          <a:xfrm rot="10800000" flipH="1">
            <a:off x="39009" y="6885650"/>
            <a:ext cx="10226360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</p:spPr>
        <p:txBody>
          <a:bodyPr lIns="101824" tIns="50912" rIns="101824" bIns="50912"/>
          <a:lstStyle/>
          <a:p>
            <a:endParaRPr lang="es-EC"/>
          </a:p>
        </p:txBody>
      </p:sp>
      <p:pic>
        <p:nvPicPr>
          <p:cNvPr id="1050" name="Picture 26" descr="LOGO ESPE ORIGINAL copia"/>
          <p:cNvPicPr>
            <a:picLocks noChangeAspect="1" noChangeArrowheads="1"/>
          </p:cNvPicPr>
          <p:nvPr/>
        </p:nvPicPr>
        <p:blipFill>
          <a:blip r:embed="rId13" cstate="print"/>
          <a:srcRect l="3070"/>
          <a:stretch>
            <a:fillRect/>
          </a:stretch>
        </p:blipFill>
        <p:spPr bwMode="auto">
          <a:xfrm>
            <a:off x="10338500" y="6560103"/>
            <a:ext cx="3539613" cy="701868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r" rtl="0" eaLnBrk="1" fontAlgn="base" hangingPunct="1">
        <a:spcBef>
          <a:spcPct val="0"/>
        </a:spcBef>
        <a:spcAft>
          <a:spcPct val="0"/>
        </a:spcAft>
        <a:defRPr sz="36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6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6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6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6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509122" algn="r" rtl="0" eaLnBrk="1" fontAlgn="base" hangingPunct="1">
        <a:spcBef>
          <a:spcPct val="0"/>
        </a:spcBef>
        <a:spcAft>
          <a:spcPct val="0"/>
        </a:spcAft>
        <a:defRPr sz="36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1018245" algn="r" rtl="0" eaLnBrk="1" fontAlgn="base" hangingPunct="1">
        <a:spcBef>
          <a:spcPct val="0"/>
        </a:spcBef>
        <a:spcAft>
          <a:spcPct val="0"/>
        </a:spcAft>
        <a:defRPr sz="36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527367" algn="r" rtl="0" eaLnBrk="1" fontAlgn="base" hangingPunct="1">
        <a:spcBef>
          <a:spcPct val="0"/>
        </a:spcBef>
        <a:spcAft>
          <a:spcPct val="0"/>
        </a:spcAft>
        <a:defRPr sz="36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2036491" algn="r" rtl="0" eaLnBrk="1" fontAlgn="base" hangingPunct="1">
        <a:spcBef>
          <a:spcPct val="0"/>
        </a:spcBef>
        <a:spcAft>
          <a:spcPct val="0"/>
        </a:spcAft>
        <a:defRPr sz="36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81842" indent="-381842" algn="l" rtl="0" eaLnBrk="1" fontAlgn="base" hangingPunct="1">
        <a:spcBef>
          <a:spcPct val="20000"/>
        </a:spcBef>
        <a:spcAft>
          <a:spcPct val="0"/>
        </a:spcAft>
        <a:buChar char="•"/>
        <a:defRPr sz="2700">
          <a:solidFill>
            <a:schemeClr val="bg1"/>
          </a:solidFill>
          <a:latin typeface="+mn-lt"/>
          <a:ea typeface="+mn-ea"/>
          <a:cs typeface="+mn-cs"/>
        </a:defRPr>
      </a:lvl1pPr>
      <a:lvl2pPr marL="827323" indent="-318202" algn="l" rtl="0" eaLnBrk="1" fontAlgn="base" hangingPunct="1">
        <a:spcBef>
          <a:spcPct val="20000"/>
        </a:spcBef>
        <a:spcAft>
          <a:spcPct val="0"/>
        </a:spcAft>
        <a:buChar char="–"/>
        <a:defRPr sz="2700">
          <a:solidFill>
            <a:schemeClr val="bg1"/>
          </a:solidFill>
          <a:latin typeface="+mn-lt"/>
        </a:defRPr>
      </a:lvl2pPr>
      <a:lvl3pPr marL="1272807" indent="-254562" algn="l" rtl="0" eaLnBrk="1" fontAlgn="base" hangingPunct="1">
        <a:spcBef>
          <a:spcPct val="20000"/>
        </a:spcBef>
        <a:spcAft>
          <a:spcPct val="0"/>
        </a:spcAft>
        <a:buChar char="•"/>
        <a:defRPr sz="2700">
          <a:solidFill>
            <a:schemeClr val="bg1"/>
          </a:solidFill>
          <a:latin typeface="+mn-lt"/>
        </a:defRPr>
      </a:lvl3pPr>
      <a:lvl4pPr marL="1781929" indent="-254562" algn="l" rtl="0" eaLnBrk="1" fontAlgn="base" hangingPunct="1">
        <a:spcBef>
          <a:spcPct val="20000"/>
        </a:spcBef>
        <a:spcAft>
          <a:spcPct val="0"/>
        </a:spcAft>
        <a:buChar char="–"/>
        <a:defRPr sz="2700">
          <a:solidFill>
            <a:schemeClr val="bg1"/>
          </a:solidFill>
          <a:latin typeface="+mn-lt"/>
        </a:defRPr>
      </a:lvl4pPr>
      <a:lvl5pPr marL="2291050" indent="-254562" algn="l" rtl="0" eaLnBrk="1" fontAlgn="base" hangingPunct="1">
        <a:spcBef>
          <a:spcPct val="20000"/>
        </a:spcBef>
        <a:spcAft>
          <a:spcPct val="0"/>
        </a:spcAft>
        <a:buChar char="»"/>
        <a:defRPr sz="2700">
          <a:solidFill>
            <a:schemeClr val="bg1"/>
          </a:solidFill>
          <a:latin typeface="+mn-lt"/>
        </a:defRPr>
      </a:lvl5pPr>
      <a:lvl6pPr marL="2800174" indent="-254562" algn="l" rtl="0" eaLnBrk="1" fontAlgn="base" hangingPunct="1">
        <a:spcBef>
          <a:spcPct val="20000"/>
        </a:spcBef>
        <a:spcAft>
          <a:spcPct val="0"/>
        </a:spcAft>
        <a:buChar char="»"/>
        <a:defRPr sz="2700">
          <a:solidFill>
            <a:schemeClr val="bg1"/>
          </a:solidFill>
          <a:latin typeface="+mn-lt"/>
        </a:defRPr>
      </a:lvl6pPr>
      <a:lvl7pPr marL="3309296" indent="-254562" algn="l" rtl="0" eaLnBrk="1" fontAlgn="base" hangingPunct="1">
        <a:spcBef>
          <a:spcPct val="20000"/>
        </a:spcBef>
        <a:spcAft>
          <a:spcPct val="0"/>
        </a:spcAft>
        <a:buChar char="»"/>
        <a:defRPr sz="2700">
          <a:solidFill>
            <a:schemeClr val="bg1"/>
          </a:solidFill>
          <a:latin typeface="+mn-lt"/>
        </a:defRPr>
      </a:lvl7pPr>
      <a:lvl8pPr marL="3818418" indent="-254562" algn="l" rtl="0" eaLnBrk="1" fontAlgn="base" hangingPunct="1">
        <a:spcBef>
          <a:spcPct val="20000"/>
        </a:spcBef>
        <a:spcAft>
          <a:spcPct val="0"/>
        </a:spcAft>
        <a:buChar char="»"/>
        <a:defRPr sz="2700">
          <a:solidFill>
            <a:schemeClr val="bg1"/>
          </a:solidFill>
          <a:latin typeface="+mn-lt"/>
        </a:defRPr>
      </a:lvl8pPr>
      <a:lvl9pPr marL="4327541" indent="-254562" algn="l" rtl="0" eaLnBrk="1" fontAlgn="base" hangingPunct="1">
        <a:spcBef>
          <a:spcPct val="20000"/>
        </a:spcBef>
        <a:spcAft>
          <a:spcPct val="0"/>
        </a:spcAft>
        <a:buChar char="»"/>
        <a:defRPr sz="2700">
          <a:solidFill>
            <a:schemeClr val="bg1"/>
          </a:solidFill>
          <a:latin typeface="+mn-lt"/>
        </a:defRPr>
      </a:lvl9pPr>
    </p:bodyStyle>
    <p:otherStyle>
      <a:defPPr>
        <a:defRPr lang="es-EC"/>
      </a:defPPr>
      <a:lvl1pPr marL="0" algn="l" defTabSz="101824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122" algn="l" defTabSz="101824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245" algn="l" defTabSz="101824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7367" algn="l" defTabSz="101824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6491" algn="l" defTabSz="101824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5612" algn="l" defTabSz="101824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4735" algn="l" defTabSz="101824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3857" algn="l" defTabSz="101824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2979" algn="l" defTabSz="101824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7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7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openxmlformats.org/officeDocument/2006/relationships/image" Target="../media/image11.jpeg"/><Relationship Id="rId5" Type="http://schemas.openxmlformats.org/officeDocument/2006/relationships/diagramColors" Target="../diagrams/colors3.xml"/><Relationship Id="rId10" Type="http://schemas.openxmlformats.org/officeDocument/2006/relationships/image" Target="../media/image10.jpe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7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openxmlformats.org/officeDocument/2006/relationships/image" Target="../media/image11.jpeg"/><Relationship Id="rId5" Type="http://schemas.openxmlformats.org/officeDocument/2006/relationships/diagramColors" Target="../diagrams/colors4.xml"/><Relationship Id="rId10" Type="http://schemas.openxmlformats.org/officeDocument/2006/relationships/image" Target="../media/image10.jpe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4.emf"/><Relationship Id="rId7" Type="http://schemas.openxmlformats.org/officeDocument/2006/relationships/image" Target="../media/image4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31.jpe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0.png"/><Relationship Id="rId7" Type="http://schemas.openxmlformats.org/officeDocument/2006/relationships/image" Target="../media/image6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11.jpeg"/><Relationship Id="rId5" Type="http://schemas.openxmlformats.org/officeDocument/2006/relationships/diagramColors" Target="../diagrams/colors1.xml"/><Relationship Id="rId10" Type="http://schemas.openxmlformats.org/officeDocument/2006/relationships/image" Target="../media/image10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7" Type="http://schemas.openxmlformats.org/officeDocument/2006/relationships/image" Target="../media/image4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emf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7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openxmlformats.org/officeDocument/2006/relationships/image" Target="../media/image11.jpeg"/><Relationship Id="rId5" Type="http://schemas.openxmlformats.org/officeDocument/2006/relationships/diagramColors" Target="../diagrams/colors5.xml"/><Relationship Id="rId10" Type="http://schemas.openxmlformats.org/officeDocument/2006/relationships/image" Target="../media/image10.jpe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10.jpeg"/><Relationship Id="rId4" Type="http://schemas.openxmlformats.org/officeDocument/2006/relationships/image" Target="../media/image69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7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75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1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emf"/><Relationship Id="rId5" Type="http://schemas.openxmlformats.org/officeDocument/2006/relationships/image" Target="../media/image77.jpeg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9.png"/><Relationship Id="rId7" Type="http://schemas.openxmlformats.org/officeDocument/2006/relationships/image" Target="../media/image8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openxmlformats.org/officeDocument/2006/relationships/image" Target="../media/image10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7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11" Type="http://schemas.openxmlformats.org/officeDocument/2006/relationships/image" Target="../media/image11.jpeg"/><Relationship Id="rId5" Type="http://schemas.openxmlformats.org/officeDocument/2006/relationships/diagramColors" Target="../diagrams/colors6.xml"/><Relationship Id="rId10" Type="http://schemas.openxmlformats.org/officeDocument/2006/relationships/image" Target="../media/image10.jpeg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openxmlformats.org/officeDocument/2006/relationships/image" Target="../media/image11.jpeg"/><Relationship Id="rId5" Type="http://schemas.openxmlformats.org/officeDocument/2006/relationships/diagramColors" Target="../diagrams/colors2.xml"/><Relationship Id="rId10" Type="http://schemas.openxmlformats.org/officeDocument/2006/relationships/image" Target="../media/image10.jpe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7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11" Type="http://schemas.openxmlformats.org/officeDocument/2006/relationships/image" Target="../media/image11.jpeg"/><Relationship Id="rId5" Type="http://schemas.openxmlformats.org/officeDocument/2006/relationships/diagramColors" Target="../diagrams/colors7.xml"/><Relationship Id="rId10" Type="http://schemas.openxmlformats.org/officeDocument/2006/relationships/image" Target="../media/image10.jpeg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88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0.png"/><Relationship Id="rId7" Type="http://schemas.openxmlformats.org/officeDocument/2006/relationships/image" Target="../media/image94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Relationship Id="rId9" Type="http://schemas.openxmlformats.org/officeDocument/2006/relationships/image" Target="../media/image9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7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1.jpe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7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2.jpeg"/><Relationship Id="rId5" Type="http://schemas.openxmlformats.org/officeDocument/2006/relationships/image" Target="../media/image15.jpeg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jpeg"/><Relationship Id="rId7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11.jpeg"/><Relationship Id="rId5" Type="http://schemas.openxmlformats.org/officeDocument/2006/relationships/image" Target="../media/image21.png"/><Relationship Id="rId10" Type="http://schemas.openxmlformats.org/officeDocument/2006/relationships/image" Target="../media/image10.jpeg"/><Relationship Id="rId4" Type="http://schemas.openxmlformats.org/officeDocument/2006/relationships/image" Target="../media/image24.png"/><Relationship Id="rId9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3040028" y="2959371"/>
            <a:ext cx="8790695" cy="96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24" tIns="50912" rIns="101824" bIns="50912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C" sz="1800" b="1" dirty="0"/>
              <a:t>Análisis de la variabilidad genética de muestras </a:t>
            </a:r>
            <a:r>
              <a:rPr lang="es-EC" sz="1800" b="1" i="1" dirty="0"/>
              <a:t>ex vitro e in vitro </a:t>
            </a:r>
            <a:r>
              <a:rPr lang="es-EC" sz="1800" b="1" dirty="0"/>
              <a:t>de clones de Babaco (</a:t>
            </a:r>
            <a:r>
              <a:rPr lang="es-EC" sz="1800" b="1" i="1" dirty="0"/>
              <a:t>Vasconcellea × heilbornii </a:t>
            </a:r>
            <a:r>
              <a:rPr lang="es-EC" sz="1800" b="1" dirty="0"/>
              <a:t>var. pentagona Badillo) usando marcadores moleculares de Secuencias Internas Simples Repetitivas (ISSR)</a:t>
            </a:r>
            <a:endParaRPr lang="es-EC" sz="1800" dirty="0"/>
          </a:p>
        </p:txBody>
      </p:sp>
      <p:sp>
        <p:nvSpPr>
          <p:cNvPr id="18439" name="Rectangle 7"/>
          <p:cNvSpPr>
            <a:spLocks noChangeArrowheads="1"/>
          </p:cNvSpPr>
          <p:nvPr/>
        </p:nvSpPr>
        <p:spPr bwMode="auto">
          <a:xfrm>
            <a:off x="3454683" y="1137347"/>
            <a:ext cx="7961384" cy="1848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24" tIns="50912" rIns="101824" bIns="50912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3123679" algn="ctr"/>
              </a:tabLst>
            </a:pPr>
            <a:r>
              <a:rPr lang="es-EC" sz="2200" b="1" dirty="0">
                <a:latin typeface="+mj-lt"/>
                <a:ea typeface="Times New Roman" pitchFamily="18" charset="0"/>
                <a:cs typeface="Times New Roman" pitchFamily="18" charset="0"/>
              </a:rPr>
              <a:t>DEPARTAMENTO DE CIENCIAS DE LA VIDA Y DE LA AGRICULTURA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3123679" algn="ctr"/>
              </a:tabLst>
            </a:pPr>
            <a:endParaRPr lang="es-EC" sz="2200" b="1" dirty="0">
              <a:latin typeface="+mj-lt"/>
              <a:ea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3123679" algn="ctr"/>
              </a:tabLst>
            </a:pPr>
            <a:r>
              <a:rPr lang="es-EC" sz="2200" b="1" dirty="0">
                <a:latin typeface="+mj-lt"/>
                <a:ea typeface="Times New Roman" pitchFamily="18" charset="0"/>
                <a:cs typeface="Times New Roman" pitchFamily="18" charset="0"/>
              </a:rPr>
              <a:t>INGENIERÍA EN BIOTECNOLOGÍA</a:t>
            </a:r>
            <a:r>
              <a:rPr lang="es-EC" sz="2200" dirty="0">
                <a:latin typeface="+mj-lt"/>
                <a:cs typeface="Times New Roman" pitchFamily="18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3123679" algn="ctr"/>
              </a:tabLst>
            </a:pPr>
            <a:endParaRPr lang="es-EC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2 Subtítulo"/>
          <p:cNvSpPr txBox="1">
            <a:spLocks/>
          </p:cNvSpPr>
          <p:nvPr/>
        </p:nvSpPr>
        <p:spPr>
          <a:xfrm>
            <a:off x="4677922" y="4451241"/>
            <a:ext cx="5514918" cy="2064196"/>
          </a:xfrm>
          <a:prstGeom prst="rect">
            <a:avLst/>
          </a:prstGeom>
        </p:spPr>
        <p:txBody>
          <a:bodyPr lIns="101824" tIns="50912" rIns="101824" bIns="50912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Autor: 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Shirley Monserrat Brito Cabezas</a:t>
            </a:r>
          </a:p>
          <a:p>
            <a:pPr marL="0" indent="0" algn="ctr">
              <a:buNone/>
            </a:pPr>
            <a:endParaRPr lang="es-E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s-EC" sz="1800" b="1" dirty="0">
                <a:latin typeface="+mj-lt"/>
              </a:rPr>
              <a:t>Director: </a:t>
            </a:r>
            <a:r>
              <a:rPr lang="es-EC" sz="1800" dirty="0">
                <a:latin typeface="+mj-lt"/>
              </a:rPr>
              <a:t>Dra. Karina Proaño, Ph.D.</a:t>
            </a:r>
          </a:p>
          <a:p>
            <a:pPr marL="0" indent="0" algn="ctr">
              <a:buNone/>
            </a:pPr>
            <a:endParaRPr lang="es-E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Sangolquí, Septiembre 2017</a:t>
            </a:r>
          </a:p>
          <a:p>
            <a:pPr marL="0" indent="0" algn="ctr">
              <a:buNone/>
            </a:pPr>
            <a:endParaRPr lang="es-ES" sz="1600" dirty="0"/>
          </a:p>
        </p:txBody>
      </p:sp>
      <p:sp>
        <p:nvSpPr>
          <p:cNvPr id="3" name="2 Rectángulo"/>
          <p:cNvSpPr/>
          <p:nvPr/>
        </p:nvSpPr>
        <p:spPr>
          <a:xfrm>
            <a:off x="2" y="0"/>
            <a:ext cx="14041438" cy="10816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5975" y="0"/>
            <a:ext cx="1294791" cy="123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8 Image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7875" y="126024"/>
            <a:ext cx="4759097" cy="955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393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4335724" y="940315"/>
            <a:ext cx="4470654" cy="422663"/>
          </a:xfrm>
          <a:prstGeom prst="rect">
            <a:avLst/>
          </a:prstGeom>
          <a:noFill/>
        </p:spPr>
        <p:txBody>
          <a:bodyPr wrap="square" lIns="101824" tIns="50912" rIns="101824" bIns="50912" rtlCol="0">
            <a:spAutoFit/>
          </a:bodyPr>
          <a:lstStyle/>
          <a:p>
            <a:pPr algn="ctr" fontAlgn="ctr"/>
            <a:r>
              <a:rPr lang="es-EC" b="1" dirty="0" smtClean="0"/>
              <a:t>Diferenciación entre poblaciones</a:t>
            </a:r>
            <a:endParaRPr lang="es-EC" b="1" dirty="0">
              <a:solidFill>
                <a:srgbClr val="000000"/>
              </a:solidFill>
              <a:latin typeface="Times New Roman"/>
            </a:endParaRPr>
          </a:p>
        </p:txBody>
      </p:sp>
      <p:cxnSp>
        <p:nvCxnSpPr>
          <p:cNvPr id="5" name="4 Conector recto"/>
          <p:cNvCxnSpPr>
            <a:endCxn id="6" idx="0"/>
          </p:cNvCxnSpPr>
          <p:nvPr/>
        </p:nvCxnSpPr>
        <p:spPr>
          <a:xfrm>
            <a:off x="6563330" y="1365006"/>
            <a:ext cx="3" cy="655863"/>
          </a:xfrm>
          <a:prstGeom prst="line">
            <a:avLst/>
          </a:prstGeom>
          <a:ln w="190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5 CuadroTexto"/>
          <p:cNvSpPr txBox="1"/>
          <p:nvPr/>
        </p:nvSpPr>
        <p:spPr>
          <a:xfrm>
            <a:off x="5795287" y="2020875"/>
            <a:ext cx="1536084" cy="612757"/>
          </a:xfrm>
          <a:prstGeom prst="rect">
            <a:avLst/>
          </a:prstGeom>
          <a:ln w="1905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101824" tIns="50912" rIns="101824" bIns="50912" rtlCol="0">
            <a:spAutoFit/>
          </a:bodyPr>
          <a:lstStyle/>
          <a:p>
            <a:pPr algn="ctr"/>
            <a:r>
              <a:rPr lang="es-EC" sz="1600" dirty="0"/>
              <a:t>Variación genética</a:t>
            </a:r>
          </a:p>
        </p:txBody>
      </p:sp>
      <p:cxnSp>
        <p:nvCxnSpPr>
          <p:cNvPr id="7" name="6 Conector recto"/>
          <p:cNvCxnSpPr>
            <a:endCxn id="8" idx="0"/>
          </p:cNvCxnSpPr>
          <p:nvPr/>
        </p:nvCxnSpPr>
        <p:spPr>
          <a:xfrm flipH="1">
            <a:off x="4833820" y="2830855"/>
            <a:ext cx="5" cy="227832"/>
          </a:xfrm>
          <a:prstGeom prst="line">
            <a:avLst/>
          </a:prstGeom>
          <a:ln w="190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7 CuadroTexto"/>
          <p:cNvSpPr txBox="1"/>
          <p:nvPr/>
        </p:nvSpPr>
        <p:spPr>
          <a:xfrm>
            <a:off x="4107379" y="3058682"/>
            <a:ext cx="1452874" cy="359299"/>
          </a:xfrm>
          <a:prstGeom prst="rect">
            <a:avLst/>
          </a:prstGeom>
          <a:ln w="1905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101824" tIns="50912" rIns="101824" bIns="50912" rtlCol="0">
            <a:spAutoFit/>
          </a:bodyPr>
          <a:lstStyle/>
          <a:p>
            <a:pPr algn="ctr"/>
            <a:r>
              <a:rPr lang="es-EC" sz="1600" i="1" dirty="0"/>
              <a:t>F</a:t>
            </a:r>
            <a:r>
              <a:rPr lang="es-EC" sz="1200" i="1" dirty="0"/>
              <a:t>st</a:t>
            </a:r>
            <a:r>
              <a:rPr lang="es-EC" sz="1600" i="1" dirty="0"/>
              <a:t> 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4107379" y="4062822"/>
            <a:ext cx="1452874" cy="359299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905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101824" tIns="50912" rIns="101824" bIns="50912" rtlCol="0">
            <a:spAutoFit/>
          </a:bodyPr>
          <a:lstStyle/>
          <a:p>
            <a:pPr algn="ctr"/>
            <a:r>
              <a:rPr lang="es-EC" sz="1600" dirty="0"/>
              <a:t>AMOVA</a:t>
            </a:r>
          </a:p>
        </p:txBody>
      </p:sp>
      <p:cxnSp>
        <p:nvCxnSpPr>
          <p:cNvPr id="10" name="9 Conector recto"/>
          <p:cNvCxnSpPr/>
          <p:nvPr/>
        </p:nvCxnSpPr>
        <p:spPr>
          <a:xfrm flipV="1">
            <a:off x="4833821" y="2804772"/>
            <a:ext cx="3097953" cy="10109"/>
          </a:xfrm>
          <a:prstGeom prst="line">
            <a:avLst/>
          </a:prstGeom>
          <a:ln w="190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10 Conector recto"/>
          <p:cNvCxnSpPr/>
          <p:nvPr/>
        </p:nvCxnSpPr>
        <p:spPr>
          <a:xfrm flipH="1">
            <a:off x="6579635" y="2597638"/>
            <a:ext cx="1" cy="207028"/>
          </a:xfrm>
          <a:prstGeom prst="line">
            <a:avLst/>
          </a:prstGeom>
          <a:ln w="190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11 CuadroTexto"/>
          <p:cNvSpPr txBox="1"/>
          <p:nvPr/>
        </p:nvSpPr>
        <p:spPr>
          <a:xfrm>
            <a:off x="6682126" y="3058683"/>
            <a:ext cx="2585527" cy="359299"/>
          </a:xfrm>
          <a:prstGeom prst="rect">
            <a:avLst/>
          </a:prstGeom>
          <a:ln w="1905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101824" tIns="50912" rIns="101824" bIns="50912" rtlCol="0">
            <a:spAutoFit/>
          </a:bodyPr>
          <a:lstStyle/>
          <a:p>
            <a:pPr algn="ctr"/>
            <a:r>
              <a:rPr lang="es-EC" sz="1600" dirty="0"/>
              <a:t>Distancias genéticas</a:t>
            </a:r>
          </a:p>
        </p:txBody>
      </p:sp>
      <p:cxnSp>
        <p:nvCxnSpPr>
          <p:cNvPr id="13" name="12 Conector recto"/>
          <p:cNvCxnSpPr/>
          <p:nvPr/>
        </p:nvCxnSpPr>
        <p:spPr>
          <a:xfrm flipH="1">
            <a:off x="7931765" y="2814885"/>
            <a:ext cx="2" cy="227830"/>
          </a:xfrm>
          <a:prstGeom prst="line">
            <a:avLst/>
          </a:prstGeom>
          <a:ln w="190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13 CuadroTexto"/>
          <p:cNvSpPr txBox="1"/>
          <p:nvPr/>
        </p:nvSpPr>
        <p:spPr>
          <a:xfrm>
            <a:off x="8172550" y="4068814"/>
            <a:ext cx="1452874" cy="359299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905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101824" tIns="50912" rIns="101824" bIns="50912" rtlCol="0">
            <a:spAutoFit/>
          </a:bodyPr>
          <a:lstStyle/>
          <a:p>
            <a:pPr algn="ctr"/>
            <a:r>
              <a:rPr lang="es-EC" sz="1600" dirty="0" err="1"/>
              <a:t>Jaccard</a:t>
            </a:r>
            <a:endParaRPr lang="es-EC" sz="1600" dirty="0"/>
          </a:p>
        </p:txBody>
      </p:sp>
      <p:sp>
        <p:nvSpPr>
          <p:cNvPr id="15" name="14 CuadroTexto"/>
          <p:cNvSpPr txBox="1"/>
          <p:nvPr/>
        </p:nvSpPr>
        <p:spPr>
          <a:xfrm>
            <a:off x="6246441" y="4069907"/>
            <a:ext cx="1452874" cy="359299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905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101824" tIns="50912" rIns="101824" bIns="50912" rtlCol="0">
            <a:spAutoFit/>
          </a:bodyPr>
          <a:lstStyle/>
          <a:p>
            <a:pPr algn="ctr"/>
            <a:r>
              <a:rPr lang="es-EC" sz="1600" dirty="0"/>
              <a:t>Nei</a:t>
            </a:r>
          </a:p>
        </p:txBody>
      </p:sp>
      <p:sp>
        <p:nvSpPr>
          <p:cNvPr id="17" name="16 CuadroTexto"/>
          <p:cNvSpPr txBox="1"/>
          <p:nvPr/>
        </p:nvSpPr>
        <p:spPr>
          <a:xfrm>
            <a:off x="4007239" y="5281278"/>
            <a:ext cx="1723240" cy="866215"/>
          </a:xfrm>
          <a:prstGeom prst="rect">
            <a:avLst/>
          </a:prstGeom>
          <a:ln w="1905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01824" tIns="50912" rIns="101824" bIns="50912" rtlCol="0">
            <a:spAutoFit/>
          </a:bodyPr>
          <a:lstStyle/>
          <a:p>
            <a:pPr algn="ctr"/>
            <a:r>
              <a:rPr lang="es-EC" sz="1600" dirty="0"/>
              <a:t>Cantidad mutaciones diferentes genes</a:t>
            </a:r>
          </a:p>
        </p:txBody>
      </p:sp>
      <p:sp>
        <p:nvSpPr>
          <p:cNvPr id="18" name="17 CuadroTexto"/>
          <p:cNvSpPr txBox="1"/>
          <p:nvPr/>
        </p:nvSpPr>
        <p:spPr>
          <a:xfrm>
            <a:off x="6269334" y="5281274"/>
            <a:ext cx="1452874" cy="866215"/>
          </a:xfrm>
          <a:prstGeom prst="rect">
            <a:avLst/>
          </a:prstGeom>
          <a:ln w="1905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01824" tIns="50912" rIns="101824" bIns="50912" rtlCol="0">
            <a:spAutoFit/>
          </a:bodyPr>
          <a:lstStyle/>
          <a:p>
            <a:pPr algn="ctr"/>
            <a:r>
              <a:rPr lang="es-EC" sz="1600" dirty="0"/>
              <a:t>Mutaciones acumuladas  nucleotídicas</a:t>
            </a:r>
          </a:p>
        </p:txBody>
      </p:sp>
      <p:sp>
        <p:nvSpPr>
          <p:cNvPr id="19" name="18 CuadroTexto"/>
          <p:cNvSpPr txBox="1"/>
          <p:nvPr/>
        </p:nvSpPr>
        <p:spPr>
          <a:xfrm>
            <a:off x="8218340" y="5281278"/>
            <a:ext cx="1452872" cy="866215"/>
          </a:xfrm>
          <a:prstGeom prst="rect">
            <a:avLst/>
          </a:prstGeom>
          <a:ln w="1905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01824" tIns="50912" rIns="101824" bIns="50912" rtlCol="0">
            <a:spAutoFit/>
          </a:bodyPr>
          <a:lstStyle/>
          <a:p>
            <a:pPr algn="ctr"/>
            <a:r>
              <a:rPr lang="es-EC" sz="1600" dirty="0"/>
              <a:t>Semejanza entre comunidades</a:t>
            </a:r>
          </a:p>
        </p:txBody>
      </p:sp>
      <p:cxnSp>
        <p:nvCxnSpPr>
          <p:cNvPr id="20" name="19 Conector recto"/>
          <p:cNvCxnSpPr/>
          <p:nvPr/>
        </p:nvCxnSpPr>
        <p:spPr>
          <a:xfrm>
            <a:off x="6963749" y="3614143"/>
            <a:ext cx="1936036" cy="0"/>
          </a:xfrm>
          <a:prstGeom prst="line">
            <a:avLst/>
          </a:prstGeom>
          <a:ln w="190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20 Conector recto"/>
          <p:cNvCxnSpPr/>
          <p:nvPr/>
        </p:nvCxnSpPr>
        <p:spPr>
          <a:xfrm flipH="1">
            <a:off x="7948070" y="3407125"/>
            <a:ext cx="1" cy="207028"/>
          </a:xfrm>
          <a:prstGeom prst="line">
            <a:avLst/>
          </a:prstGeom>
          <a:ln w="190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21 Conector recto"/>
          <p:cNvCxnSpPr>
            <a:endCxn id="15" idx="0"/>
          </p:cNvCxnSpPr>
          <p:nvPr/>
        </p:nvCxnSpPr>
        <p:spPr>
          <a:xfrm flipH="1">
            <a:off x="6972880" y="3614040"/>
            <a:ext cx="5210" cy="455872"/>
          </a:xfrm>
          <a:prstGeom prst="line">
            <a:avLst/>
          </a:prstGeom>
          <a:ln w="190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22 Conector recto"/>
          <p:cNvCxnSpPr>
            <a:endCxn id="14" idx="0"/>
          </p:cNvCxnSpPr>
          <p:nvPr/>
        </p:nvCxnSpPr>
        <p:spPr>
          <a:xfrm flipH="1">
            <a:off x="8898989" y="3614147"/>
            <a:ext cx="801" cy="454666"/>
          </a:xfrm>
          <a:prstGeom prst="line">
            <a:avLst/>
          </a:prstGeom>
          <a:ln w="190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23 Conector recto"/>
          <p:cNvCxnSpPr>
            <a:endCxn id="9" idx="0"/>
          </p:cNvCxnSpPr>
          <p:nvPr/>
        </p:nvCxnSpPr>
        <p:spPr>
          <a:xfrm flipH="1">
            <a:off x="4833820" y="3407119"/>
            <a:ext cx="5216" cy="655703"/>
          </a:xfrm>
          <a:prstGeom prst="line">
            <a:avLst/>
          </a:prstGeom>
          <a:ln w="190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24 Conector recto"/>
          <p:cNvCxnSpPr/>
          <p:nvPr/>
        </p:nvCxnSpPr>
        <p:spPr>
          <a:xfrm>
            <a:off x="4845400" y="4409243"/>
            <a:ext cx="0" cy="872029"/>
          </a:xfrm>
          <a:prstGeom prst="line">
            <a:avLst/>
          </a:prstGeom>
          <a:ln w="190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25 Conector recto"/>
          <p:cNvCxnSpPr/>
          <p:nvPr/>
        </p:nvCxnSpPr>
        <p:spPr>
          <a:xfrm flipH="1">
            <a:off x="6968883" y="4409245"/>
            <a:ext cx="1" cy="873121"/>
          </a:xfrm>
          <a:prstGeom prst="line">
            <a:avLst/>
          </a:prstGeom>
          <a:ln w="190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26 Conector recto"/>
          <p:cNvCxnSpPr/>
          <p:nvPr/>
        </p:nvCxnSpPr>
        <p:spPr>
          <a:xfrm flipH="1">
            <a:off x="8899792" y="4409245"/>
            <a:ext cx="1" cy="873121"/>
          </a:xfrm>
          <a:prstGeom prst="line">
            <a:avLst/>
          </a:prstGeom>
          <a:ln w="190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8" name="AutoShape 4" descr="data:image/jpeg;base64,/9j/4AAQSkZJRgABAQAAAQABAAD/2wCEAAkGBhESERMUExQWFRUWFBgXFxgWFBgYGhYXFhoXFRUWGRgXHyYeGRskGRYXIC8gJCkpLS0sGB80NTAqOCYrLCkBCQoKDgwOGg8PGiolHyQtLywsLi4vLTYsKiwpLCwsLCwsLCwsLCwpLCwsNCwtNCwsLCwsLCwsLCwsLCwsLCwsLP/AABEIANIA8AMBIgACEQEDEQH/xAAcAAEAAgMBAQEAAAAAAAAAAAAABQYCAwQBBwj/xAA+EAABAwIDBQYDBwMDBAMAAAABAAIRAyEEEjEFIkFRYQYTMnGBkUKhsQcUI1LB4fBictEVM4JDkqKyFlPx/8QAGwEBAAIDAQEAAAAAAAAAAAAAAAQFAQIDBgf/xAAwEQACAgEDAgQFBAEFAAAAAAAAAQIDEQQSITFBBSJRcRNhgaHwMpGx0SMUUsHh8f/aAAwDAQACEQMRAD8A+4rFlrXsNT/lZIgCIiAIiIAiIgCIiAIiIAi5DtJnDM7q0WPkTY+ei0nF1D+Vo5EFx9SCB/NSuUroR6s2UWzqxuNZSY57zDWiSqdRxz8XixUax4FKW7znUwA7XKWTmdGU5TEEeSsbwXGXnN0iBextfUWuefMrVgsE2kwNboBEm5OpkniZJPqotmpTWInSNb7nVR2hlEVDpo+LR/URZp5mw42uB3CoOaq/a3Fd3g67oDpYWQT/APYRTJ9M0xxhfLNjbWdQr0akuim7QQYaZztaHWEhzuWs63W9V7a8x3hpHYm49j76i5dnbRp16balMy1zWuHMBwkSOB6LqUwhBERAEREAREQBERAEREARFhVcQDAkwYExJ4CeCAzWmrTcXNIdAEyI8Ui1+EFReDx1UVstS5NoGjTGYRztr+ylKuLY0hrnAE6SVlrByhbGayuzx9TzCYxlQEtMwSDaLjzW1lQGYMwYPQ6x7EI0g6LJYOi+YREQyEREBoxlYtbI1kATpLiGz11lcL8zvE6RpA3R6iST6mOikcQBlOYZhFxEzF4jionBMim0TNrSc1jcDNxgQJ6KHqpSjjDOtaTIiv2zw7AXObVABqicguaPijevMGBqYNrLWO3mFLXOAqFrXZcwYIPi0l1xDS4cxEXMKZ/0yjM91TmSZ7tsy7xHTU8eaN2bRBkUqYMRIptFtI00gm3VQ81+jOuJepxDtPQPeZSXGm57XBoE5qbmMcBJA8VRsTGq1DthhiYBcSHUw4Bo3O9BLS69gMpk8CRrIUlU2ZRdE0qZgQJptMCIgSLCLQvTgqNppshpkbjd02gi1jYLGYejHmPcf/tvlneDKZZbeHFsHWRwXyXHbIa5znU92SSGcACZAB8v4F9J252noYYQXsNQ6MLwD8N3chvN85Eaqi4naVNznPzMaHHNAcIEmOf5pHnPkrbw3TqcZfEjw+j/AD+SLqNTOmSdcufQq+A7RYjDOzUc7HXkNmDl0a8EZXXtxi6tGK+2HGuYA2iym8TJGZxNuAeMov1OmnOF2nTBfLS05hoHNkkHLYTJkiLcQsdi7MdiqrKdP4rl2oa0auPQfMwOK5X507afRdy2qdWpgrJNZxz8vz5n2fslt4YrC0qhc01C0d4Gnwv4gjVp6FTSq2z9iUKApNDWSMrTULWBzsoLrujjlVmp1ARIMjmFz0mqWpi5JYWcFbZFRfBQ2dmMcGgPBqRUaaw+/Vh97gVwXC0UN59J+UQDky6NbPtHs/tNtF1Go7vZfh6jnfentNRlOlQp1qAdGduZzHuzWzfFGdyvyKYcz5uzsjtfvaJGIy0g+k57PvFRxDaVd1RtMOIl8UqhY5x8fdtlY7K7JbXp0g3voflyy7EVHQ91AUX1eMgP/EA1JBmJX0paxiGlxbIzASRN48vUICO7M4SvSwzKeIcHvYXNDg5zs1MOPdEl182TKDJJJBMmVKoiAIiIAufHUHPYQ05TaDJGhBiRe+nquheFDDWVgreJ2d3bS5zxnmYz6gC2WYJcCJt/hb6NNtdsvcc7SGuytuWkkMlsEcZmI16xjW2TWzE2cSfFMT5g6DoJXdszZhYS50ZiIESYGpuY1McOC6trHXkq665O1x+HiHR5fXHR+5zUNtb1NrW/hzlkulxndYY89bzdTQWhuBp5s4Y3Nzi/n59VtbThsAnzN/fmubx2LGuM0nvef6Mi8TE3XqjMHsgh/eVHB7+BiI1E+xiOF+cqTRm0W2stYCIiwbHjl83wm26zKYpt3Q2d6AS6SHA3BiJInj6Xt3aXbYpMLGn8Rwt/SDq4/OOvkVRgFYaTSxtW6xZXb7mkpNdCzdmMaXMcxzgS0yJdLiDckg3gE6/w9e3doOo0XPa3MdNQMs2DjzAMWHP1Va2Q9ja7HPIDRJkmADBgk8v2Ut2pLatENZVb42mAQ7N0sdBd3/FVOtohTq/N+l8vjjHfoSa7Fs8xVqXaXGNMisXdHtYQfYAj0K5q21KtQfiOe+8nM609GzA9AsMThXUyJg9RPzkW91wYnaTGEBxNxNhIAmLwryqOmkviVpfsdJV1XxTzwe4rAUajszmOLv7o0AAFjpYLBuyqB3S0i35iZGbPHLxCYheP2vTGuYGAYjgc0aW+ErwbXpETctmJy2mcsRrM9F221/I5PR17cKTz7m92zaAN9RpvGW3zWPC8n1KuHYrs+2lmqd3l3crJmYcczje8aRPVU/C4tjw7KbNMHhEgH9Y8weStHZ7tO9pDarppkE5nSXCGkgSLmSBrJuqLx5T/ANLirHPX1+n/ACaw0qqak5ZLoQsO4be0TrFp841Udiu02GYwuzh/RlyeOnAdTZdGK2vSpuY17speJEg6Wufyi/HryK+fxrti1tTT+pKXPB10nvZ4Msa5SD8iDYacD81udtCpwa0c5cT8g1R79r0A3MajI0s4G/IASSuplQOAIIIIBBGhB0KmQ8Q1dUNuePmjV1rq0bn7ReWkd3eD8YiehiY6xPRczcM2ACB7cYglQtPtnQcBDakktAaQwGX95lBl0D/bOptmbztrxnbvDUgC4PMz4Qw334Eh0XNMgRY5m3gyttRZq9Q0prlehqlFFjo4p1OJJczQkxLeR/tjWfPmpUFUin23oOmGvgTMhoMBucugugjJfWTwBUpsXa4q03GiS1ocW5XtEtIANg11gQ4GOvIqy0mvspjt1KePX+zSUE/0lkRR9Dao0fbqLt43tdvr7rrpYljvC4H1v7K7qvrtWYNM5NNEDtSjtI1ancOphhAyZyAGx3RuO7LiSW1QbxD2xcGNOIpbUcBlyMIFYEl4Ml5PcuADI3BlBB1k2JAVpRdjBVvu+1QSM9NwD25TutJAhrs4yEBpyl5Dby+AQGwtuzcPtEVaZqvaae9nG5PgAmWsFu8kgD4TcyINkRAc+GwTWF5BJzOkyfPT3+nILZiGOLSGuynnE/IrYiGEkuEAiIhkKB7Tbc7puSm4d4dYuWNjXodInz4KeVI7YUGtrgiJcwFwniN0EjhIgf8AEqRpoRnalI1k8IhKlQuJc4kkmSTqSsURehSxwjiRm2qzYAc5zMpD5DXEQDlIMGNXDX9xzYbI01Q2q+GioDu1HlsAh5nNZozt1+IC8AhSO0SzLvMDibDMARzv0kD5Lbg9nMyNc6lT39NwaEEgQRyn3Ko/F5RjXyuf4OVtkYpJ9yOpsYczhXlrGuc4ZXluVr5LBvyWcIBkzqbAbjiqD2FmfO+mG3ymXSJaZd4gdSZ6rvxWFpXcabSSTfKCcxuT1uBJ5x6cT9mtF2Na02BgASOGg4H6lVWh07ulvbax0/ME/QaOWpTsi35fucYw7IjK2OWUdenU+5TuWzOVs84HOdfO/msg76TojxNudv8APyXqJyjCLk+xaPCWWKNBsAx/jUkW9fmt656m0KbSQXAFsSL2nLH/ALN9+hjyntGk4wHSc2U7rrGYgmIEmwnXhK8XZKdkt0slY5ZeWdK8zHM3jw8h+lwPcrwAk6xy6rbTpx5n+QFvTU8qRY6PTTc42duv/Rmpvs7truyKbz+GTYn4Cb+xPsfMqERdtRRG+DhL/wALq2pWR2s+iDCU48DYgjwjR13DTQnUcV792ZfdbfXdF4sJ9LKj4HbFakRldIAjK6S2BpAm0dIXRiu0td5sQwcmj6kz8oXnJeEahSwmsepVvRWZxwXAYWmPgbrPhGszOms3lZU6bW2aALzYAXNybdVTv/kDzRex5cXkgteDB1BIMRaJ05wuantvENiKrjAi8Eex1NtT/lF4RfLOWuPv8zC0djz0LxQw7A5rSBlNgdC13CHCCJFvQesrQwjGeEAE6nifU34qmYTtUxzQ2s0gmxLRuxwOshWbZm0c5y5mvEEhzSDoRIMWneFx7c7TQWTg/hXx83Z+q9/zgr76ZVvlEmiIrojBERAEREARFF9o8a+lQc5mshs/lDrZupmB6raMXJpLuCTlfL+0r3131Sx+Ul4yOF4DHDLobghtxxzHmtlTHVXeKo8zze7jY8eS0K50+kdTbk/kcnLJDt2RiA0D7wbZbw6d1rmXOa+bNJ0uAeC9fsmuSCa5IkkiHAGSXERJBEmByAA4KXWMzZuv06ld5quuO6T49xFOTwjjqhtSsGunK0HNlkkWJ4afCPdWSoxrmgnSJm4gH6WUZVqtY03a0ARLiAAYkSTqYvGq7cfApROuUDjxH6LzOotepsTffgqvE6Iy1FVUJvc3h/LOPvz6/sQm0tsgVIyiABllwaIc7Lm6NnV3ARZcp23AksIBiLiTLaboAi7oqC39LuV5LOJib8puvKlYNEuIA5kwPcq2hXsioxZ9E02kWmqjVXLCXyItu3Ggf7TmmAYiJzGDwGgLXHk108CsqTmneAiQDHKQCR+y3YvbVJkb2aSLNIMA8VG0drh9R8w1uokweAHS9zH1UTXRk6Xgi69P4WM5wdFbAUnmXMa48yAdQBx/tHsFkMGy26N3TpJn1ve/FbQZuNElefyyhHFvn9Af56r19f8ALc/L3/RYQHdTGg4jl1HnZbm4dx4R5n9BMrrG7ZHCLPT22xr2Vx59RR01nr/NFmsPuxa6dbRZvW/EnksmunQE+XDznRS4WxlHOS5rk9q3LDOHGU8QSe7cGi0TlI+GbRMzm6QRaVgwYkB0wSc8eARcd38swPU+qkTIMEc+PKP8r1dIyUllDZl5yyOq/ei4luQNzAgEgnLo5pMa/EDfkurB95l/EjNJ8OkG44DSY9FvRbGVDDzlhWvsBWaHVmwMxDXA8SBII9JHuq9svCd7Wps/M8A/2i7v/EFfQNndm6NCoalPMCZtmtB+GOU+qykV/iN0FH4b6vn7ksiItigCqnaKtjximih3mSKHdhjKZpOcazhihXc4FzAKOQtykfFEmArWqTtnZu1XV8S+hVLWOe2nSbnaPw306IqVQTIp5Hd8QcrnF0WLUBwPxe1u7pXxWbOz7xNKiA13dV+8bR7tjnOpd4KUHKdRvGXR01sdtl1SrkplrH1mGhnFMhtOlU7uo2pG8BVZlfOol8aALVUo7YcyoXNrCuaDmsNOtQFAOGGLLtO8XuxQL2mBDXU5cAHNW7FbN2uKb3U6jjUdXxRjO3dpRiRhwM7iyTNLLAEHLmFigMdl4zazqtE1G1m5n0yWFlHuhRIca/evAzCq11gGkAwyAQXlXZ+Gz08lSHS2HQC0G1yBJI97KkV8JtOW90MUG/8ARFSvhyWP72XHFQZfT7uMrQXuAzTvFsXnE1C1jiBmIaSGj4iBIHrogPnO0sJ3VV9Oc2UxPQgOE9YK5ljVxocS5zwXEySSJJPFZEr01edqTfPcjs8uTAif0XQ1uUAC54dXG/1lasIZzHqBHlf9V0MO+z+76tcB8yB6rzev1ErLHHsifzRppWxXmw2cnaGkG0GCxh4/K0l2V+8C6wOa/WI4ro2y1/cbpDQGguJlpMRDQBpJ+gHGR52jd+G2GMec9g9jnxDXEuDW3JABPC0rZtVjHUN4OIgEd2M0HUEdOptCiUvE4v5niKrHurm/92fuU0V258oO8L8bcZn9+KhtobRqk3YSQASJdxjSeMGP+K7Gx95m3gvAbINtXanja48lZ+zdCk578zQ5waMstBgCQ7X+4L03iFvw9PK3H6fT3PfVzafUooxT/wAh9jzjlykyvG4p9ppmePQl0R7SZ8letl7Gw5xNUFkgF5DXEwMlTKC1sDd4GS4EgxABCjO1WAosrAUwG7suDTo4k8PhtFraqgXile7bh/YkqzPd/Y4+ztd5bek+C9oJEw0GQ46XjcNvzHkrOzCtHCfMz9VAbCxeR+UmGEHU2B1Bvpx91YqdQOAIIIOhFwqjUWOc3JE3Twg1uws+yM5REUUmBeLQcfSBIL2giZBMRAc468g1x/4nkjcfSJgPE2/8py68TBt0PJbbX6Gu6PqZ1qOaLwRx+o8rLV3D+bfO/wBP3Wyji2P8LgbE21gEtNv7gR5grcukbZ18JmVh8o5DSeOR8rH2J/VYh3DQ8jr/ADqu1Yuo5oEEmbRMybWi83XevVyXEuTOcE52Ewmas9/BjIHm8/4afdXtQ3ZfY7sPSIcQXOdmMcLABvWAFMq1XQ8xqrVba5LoERFkjBERAEREARFz1doUm5sz2jJd0uG6DcSOCA+bdqNniliKrGiGu3mgaAPH0zZvZaMO8PMcAJI6zAB+f7rn7WbR77FPfh3AMIOYktBlrAA4h1xcaR5wo/AV6kkuc3hkc1wPIQ4CAZMGBbfjkt1bKMJQj3IVVkardz5WSytaBYD2XpauVw72lHhn1G66YItLTEEWkEqNp7PBhoxM5S3wgeJkbroJEFwBy25dVX49T0e5NJrlMmcSwVKfduif6qfeSLwQDxHPh6rvw9RpaADMQDOvr1VbqdnyQQKz7gC9/Ccwd4pLpLjckXFt0KYBIIcNR8xxB6fqsPB5zV+BqcZSqbTy2lxj2KG+rOIIkQJIAyixbra/EjL6r6Fgtm06Ulg1iSSTp56Kp/6ODiBlYCXOMQ6YYIF40GUxJvb3uxXbxzU7owhCXDy2s+2M+2C5pTUeUQ2y6hdisTM2hoDqmewcYLRG4DxbJ4aZb1PbLWivVyuzDOTOtzdwnjBJE9FY9nYwjE4vMJbTDzl3iQ0uzbrXAAZoJMGCYVSrlpe7IIbmOUcmyco9oVTFYm/ZHSBgpzs5iLOZ1zD1sfoPdQayY8tIIJBGhC6NZWCRXPZLJdUVfodo3jxtBH9Nj7aH5KXwu0KdTwuvyNiPT/C4OLRZwthPozF+y6ROYsEyTIJBlxkmQZm3tZef6TShoy+GI3nWIJIIvYgudB6rsRZ3y9TbZH0Ry4fZtNhDmgyG5QS5xOW27cm1tF1IvFq231NkkugVw7LbBygVqg3iNwH4QfiP9RHsPMrh7M9njUIq1BuC7QfjPAx+X6+Wt0VlpdPjzy+hTa7VZ/xw+v8AQREVgVIREQBERAEREAUN2h7NsxTRcNe3R2WbX3T0mD6dSplEMNJrDPj+1ew9WiHuqBwa8vDi1zHN/EIzDwyASBBP7KPpdm2PcSM02k5ouAA0w0C4yN5aDlb7dUphwIIBBEEESCDqCFTdqdmTRzOpNmnrA8Tedo3gOesa6SdJ5S4NatPBz8z4/O5CYejlaBrroNSTNlA4ItZiqstcCS4lxG64tdeNTYkEEnQjkFdNnYekGCs+sGuObu2gZocJDajmi5giQNNJJ4cOC7MmrmdNN+9BynLDdS4g7zZLRYaXiZtyjF9+5YyklwuiMFz4uo8Mc5oBA4k8B4jHGPMaHyWdFsNvpc3JNjJ89FGnabgdwZRHG5Oka+q1qdcZf5OhrrL3VDKeGSuAa7KHEQ86jQZZMAjha/Qn0XYcT/S7rYW9jf0UG4Ew/wC8Bsva8jeJtJ7sjPGW8WaLNEzqtY2LUp04diXZAAPCZIOSb5jLiWNgwdXTOYzMv0NF/maxhdmvuVUNVOOeevqYjBOqVMUKbwzOSQRmk5XQ8HTKc4jjY9ZVVarNjsf3bA1jwCWNZUqFpzVIblJvJLokgnnqqZV2bL3EPMEmARYT0noD5hVM6lCbjuyuxZae9WLhf1+53LxcP+ma75uSb6iY0v09iVmzAETvuMtLb8iSQdZkTErXEfUk5fodayp1HNIIJBGhCj3bNJEd47QCwiIaWiBP9Rnn6LM4C9nFt5gebj9Hkeg5Jtj6mcv0LhsnaneS10Bw9JH+VJKibNwFQVG92XOeDIDGEn4rACbb1xBmAr/sfsvtKoQXtZTZx7yAY6NbJB84XN0OT8nJNr1kYx/yGDWkkAAkkwABJJ5ADVWzYfZMCH1hJ4M1A6u5npp58JLY3Z6nQE+J/FxHyaOA+qllNo0qh5pdSDqtc7PLDhfyAERFNK0IiIAiIgCIiAIiIAiIgC8K9RAfONuCvUxBFKCTWLSCJJaDlAFwBAEk9PNWHaOAbhsMcvjflY98mSDJdA4A3EDn0U4MDRY41MjA65LoE8ZM8NTK+cdu+2baxp08NUJa05nObZriQMoB1MAunhJ6LSNbefUkqbm0l0RybUxGjWug3DgI0jjy8uqi31mtgE3IMWJJyiTYdFzYTGuc6HXmTPHnJ4evVdFfB03+NodaLjgdYPCVDsi4yxIptdOUrvPwjBu0KZAObWIsbzYWiV109oF9MNa6WcIGsE8eQPLkuQ7PpTJYCba3uLA349dV7WrNpt4aWbz/AGWFPantfUiJZe2Gcs5NqvEtHEAn3/8AxcKzq1C5xJ4n9lgo7eWeo01XwqlFhbcPhn1HBrGue46BrS4+wuu3YOwquLqinTBi2d0WY38x+cDivtWxdh0cLTFOk2BxJu5x/M48T/BC7VUufPY2stUOD5dsz7NcbVgvDaLf6zLv+1s/MhW3Zf2W4WnBqufWPInI3/tbf3cVdEUyNEI9iLK2T7nNgtnUqLctKm1jeTWhvvGq6URdjkEREAREQBERAEREAREQBERAEREAXhXqID4r2v7SbTpmtQr1xGaC1lJoDmvIyjNAOUgwb8wSqwyuGtEkmc145E5nH1lXn7VsO372y05qLSZuLOcBY6Kl9w38rdZ0GvPz6rvBcZRLrXGUa8NtNpO6XCbTHPQT1j5LuoY983MjNewNpvfXRcvdskWbPCwnSLegj0Rogxrx9/4Vn4cZfqRC11ade7Cz3J3DVRUMNPEDTnxhce28D3bwQSQ8E34EQD6XCy2ZDIqOO6X5QJb8O8XGSDlaJJi/ynsq9oMPULWOY52YAgENsTIgku3SCIJ4ZheJKiS0scOP7Hbw6mMK90uG+nsQCl9g9m34tldzHAdy0Ogic0h5ygg2O5y48FuobSwrf+nEObBc1p8dyQ4kyAJJI0DbcJ+n9i8MG0XGAM1Q6aw0BsH1B9+q4rSY5byTbZbY5TOf7OsFTZgmObTcxz7vLxBc4WkWG5Hh6HnJNoRFIisLBXt5eTCtUytceQJ9hKoWzvtAxbzhO9oU6IxIL2uc8DMwDCnda97T4sQ5upJ7uQ2Db6AsXUmmJAMaW08lkwfPMF9pdV7WmqxlBrjTOdzw2Gvo4iu0b8gtd3AYKlgS5wADmEK9bIxjqtCjUc3I6pSY9zb7pc0OLb3sTC6TTB1A4cOVwskAREQBERAEREAREQBERAEREAREQBRW0+1GFw72061QMc4SBDjYmASQCGiQdeSlV84+0vs4c5xQcxrcga4OcQ5zwYaGiDJLf/U+a2ik3hnOyTjHKIv7Qu01HFPYykCe6c78SRDpgENHES0b0jyOqp1uJ4xrx5LOFzuwTSZk6k8OJDjwnVoPopajtWEQHfOXVtI3ADz+f80+S9DQFpoYNrSSCZIgydbzpprJ9St62Rxk8vqd2yKVd3e925oFiMwBA3XAHLEzmAvMRFjEKUp0MXm3nMLSeGUO0AIksIiQTpMEjkufs3W3nsjUZp8oEfP6qeXNrk9PoUpUReSNwezcdUe1jXsJMaNbcBm8N7m4G8+QGi+ndl8FVpYamytHeAHNGW5kmd236qvdkcJmr5iLMbP/ACdut+WZXZR59cHPUvzbQiItCKEREAREQBERAEREAREQBERAEREAREQBERAFTO3PZLE4yrSNN7AxrSCHEjKSZLxAMyA0R06lXNFlPDyjWUVJYZD9n+y9HCUTTaM2f/cc6CXmIuNMsWy/WSTWe0X2ZUyxzsLIqTIYXjIRxAJEtPESY4eV+RZUmnkxKuMlho+RYr7NcWygam654I/CZLnZeJB0Lh+UehOirLcI81O7ykPDi0g2gtnMDOkQfZfoNfL9r9nxRx1Z/Bxz0xe2eS8mf6swC7Qsb4Zzjo1OcYx+vsRGxNmvplzn2JGUDW0gySPJSyKa7N7EZXzl85WkAAGJJuZOsRHv0W0pY5ZexjDTV4XREj2Ka/JUNsma1r5oE35Rl9ZVmWjB4NlJoawZQP4SSbkreozeXkrLJbpOQREWDQIiIAiIgCIiAIiIAiIgCIiAIiIAiIgCIiAIiIAiIgC4Nr7JbXZlNnC7XflP6jmP2XeiGU2nlFLxHY6u0S1zHnldp9Jt8wrPsrZbKDMrZkwXEkmXQATfTTgu1Fs5N9TpO2c1iTCIi1OQREQBERAEREAREQBERAEREAREQBERAEREAREQBERAEREAREQBERAEREAREQBERAEREAREQBERAEREB//Z"/>
          <p:cNvSpPr>
            <a:spLocks noChangeAspect="1" noChangeArrowheads="1"/>
          </p:cNvSpPr>
          <p:nvPr/>
        </p:nvSpPr>
        <p:spPr bwMode="auto">
          <a:xfrm>
            <a:off x="97510" y="-159275"/>
            <a:ext cx="468047" cy="336057"/>
          </a:xfrm>
          <a:prstGeom prst="rect">
            <a:avLst/>
          </a:prstGeom>
          <a:noFill/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29" name="AutoShape 4" descr="data:image/jpeg;base64,/9j/4AAQSkZJRgABAQAAAQABAAD/2wCEAAkGBhQSEBQUEhQVFRQVFBQUFRQVFBQVFBQVFRQVFBUUFBQXHCYeFxkjGRQUHy8gJCcpLCwsFh4xNTAqNSYrLCkBCQoKDgwOGg8PGiwkHCUsLCwpLCwsLCwsLCosLCwsKSwpLCwsKSwsLCksLCwpKSwsLCwsLCwsKSwpKSwsLCkpLP/AABEIAPoAyQMBIgACEQEDEQH/xAAcAAAABwEBAAAAAAAAAAAAAAAAAQIDBAUGBwj/xABFEAABAwIEAgcEBwQJBAMAAAABAAIRAyEEBRIxQVEGEyJhcYGRMqGx0QcjQlKCksFik+HwFBVDU1RyssLxM6Kz0hY0Y//EABoBAAIDAQEAAAAAAAAAAAAAAAABAgMEBQb/xAAwEQACAgEEAAMGBQUBAAAAAAAAAQIDEQQSITETQVEFImFxkfAygbHR4RRCUqHxI//aAAwDAQACEQMRAD8A7EjRo1YA35I5SoRoATKCNDSgAgEaEIQkAAUcooVNnueCkC1vtcTy/iq7LI1x3S6J11ysltiSsyzxlGxu77oO3iVlsf0wqO9k6R+zb37qhxmNLnSTKhuevMan2pZN4hwj0Wm9mwisy5ZZVs/qn7b/AM7vmkDPsRwqv/O75quD5TzWrEtVYn+J/U6H9JX/AIr6FrR6X4pn9pq/zAO95urbA/SA6QKtMEc2Eg+hssq6kk9Wr4a++HUvryRn7P081zH6cHUMu6QUa3sPE/dd2Xeh38lYrj0EK6yrpZVowCdbfuuv6HcLqUe2Iy4tWPijk6j2RKPNTz8GdHRKvynPKeIb2TDuLTuPDmFYrtwnGa3ReUcScJQe2SwwkEIQUyISCBRIEBBBBACkEEEDAgihCEAGgiRSkAaNJlDUgZDzfMRRpl3E2b48/Jc2zLMi5xurrppmsvLQbNt58VjHVpK857UucnsXR6L2bp0o732yV1iMKM16ea5cFxO4kPsCk0WyoTHqZhasFShHL5HLhFo3KzpmP5t81Cq0YWho5q00wNvfPiqTG1hNlvurgorazFTZOTakiEWpioE86omKjlzmuTch3B411Nwc0kEGbLpeSZuMRT1faFnDv5juK5S4q96J5p1dUSeyey7wPHyMHyXX9mal1z2PpnJ9p6VWQ3rtHSUJRwiIXqjygEEUIwmAESNBAgI0SCBhopRokgEoSlQihAwiU3iK2ljncgT6BOaVXdIH6cNUPdHqQFFvCySistI5dnuLLnnxKqOsT+ZVZeVC1Ly163SbPYadYgkTGvTraihNenA9Y3A2onNqJxtZQBUSxUUdpIs2YpG6tKr21EsVEhYRJL0056QaiSXKO0YsuTmErQVFLkKT7qytYlkqs5idmyfE9ZQpu4lonxFj8FLVF0MqzhR3OI9wP6q9XtanugmeGtjtm18QIIIKwrAiRokAFKNEgQkAaCIokDFIIhKEpAGqnpR/9Wp5fEK1LlX59T1YaqBvpJ9L/ooy6ZOH4kcUzB3aKih6kZluVAD1562HLPV0T91EoPTjXqIHpYqLK4G2MiVrSg5RxUSg9QcSxMkionG1FDD0sVVHaGSXrSTUUc1Uk1EbCOR91RCk66ivqKRgWy4K6uvLKbZ4idZ6ECML4vPwaFoFWdHcJow1MRBLdR/Fce6FZaV6mtYikeLte6bfxFIJMIwrCsNEjRJgJRokEgDQQQSGGggiKBgKRUYCCDsRHrZKKh5riNFGo/7rHEeMGPeoskkcb6RYbTUcBtJg8xzWcfUutXifrKZH2mepafkf0WOxdnFcu2PJ3aZtIebWTjair21U42qs8qzdC0sRUShUUJtVONqqh1l6sJgqIa1F6xA1VHYPeSusQL1E61H1ikqyLsH9d1puieVmrWY3mb9wFyfRZzA0tTl13oJknVUjVcO0+ze5n8St2mpy8nL1uoxHCNU0QIG2wQQQXXPPgQQQTEBBBBMBKKEaCQwCUFGx+Ysos1PMcAOLjyaOKwue9Kn1LE9Wzgxpu7/MePhsseo1cKeO36ffRpo00reel6mwxnSWjTJBdqcLaWdr37e9VNfpo42ZTaO95JPoI+K5+/MuQTNbMXH7Xd/BcqzWXz6e35fydBaaqHln5m9b0orE+0wd2gfqU3j82q1aTmOczS4QTog87GVgW48/eN484tdWOWZgdiTBWeVl2OLHkeIL+1Afkrg8vpkE7HvHIrOdIcCWuktInfuKvXdIAxxDAN4J5wnP69p1uxVbY2kqUbL1zLn9SyNsFxg566yDaq0GddGyyXUu0zeN4WdI8lvrnGxZQuVyh5tZOtrqIAlhNxRZGySJYrJXWqIlNKhsRPxWSesRtco4KucmwIJDqhDW8JIBPkeCajnojK01v0fdGuufqf7LYLhxPID5rrTRAgbLCdDs1pU+sJdaGgQHGYmwgLVUukFA/bjxa8fELbXZTWtu9Z+aOTfGyyWdrx8iyRphuLYRIeyOepvzTwK1Jp9GNpoNBEjUhAQRIIAJRczzFtGmXu8A0budwAUhxsucdK8+6x+oHsiW0x3cXnvO/oser1Hgw47fX7/katPT4kuel2RM86QueS513mwH2WN5ALLYjGEmSZSa1Uk95UdlIkxteL9xAI8e5cOMHJ5fZ0pWKKFOxSIOJ/VSKGEBLmGCbEEExcAxbfchS6eQOAlxJaLxHG2/7PcpvbHszSvb6GcDhQ5riXAaYkHczyCminpa48go1Fk1S0M1Q0kAEDSdyTcclYY0fVD9r9FRP8SFCxtPJl677psVlYYikBItM7ndRswbOnVvsPC5mfEla4ST4KXZhk/A5qWiNxy/jwTuZ5FTxDOspWeN+/xCpGS0/wA38FZ5ZjNJ7juFGyLj70ezRVb9DNVcMWkgiCOCStX0my4OaKrfPw5rL6VsosV0N3n5miTcWJDSeCdGHPG3dufRSMHhHPMNBPhwU9+B6v2hdE5xi8eYnJ4yV1LBHirPBUwN4TABJhOVH6YHG09xM277AXVE8yRQ7cds1eBzlrWBgGmOI/VS6Wd6BBOo+5ZGi8mO+E9iMTpdp2MAz5bLnypywV6wa5mdtce01WWW5w5pmk+B9x0lhHKOHksDTxRkDnG/fspVDGkHe4Mbqrw5VvdHh/AtVqksZz8zsGV5yytb2XgXYfi08QrBcty/NNpMOHsuG4Pit/kecCuy9ngdoc/2h3fBd3Q67xf/ADs/F5P1/kxX6fb70ev0/gs0EEF1jGUXSzHaKGgGHVDp8G7vPpA/EuVZviZceQsPJbzpZX1ViOFNgH4ndo/Fvoud4qmZPivN6q3fe/Rcff5nZphtqXx5GGUNQ3IcbsjlxM8FLy3LIMEl8mwb5CY596hUqBDhJgbSZsrPBUS4wBJnsukyOFo81CUsLC6KVly94tKmhukgXmDJiOfh/FRcLmBdqDhIvwtfh3wnMQwXECG2HfwlJpG0ACw8p435rJuwaXFYwQGkdZDWiCbbk8ru3juU3MK1wB9kAR37/FO0KV3OADR7RA5jb3pipRDtWpwa6NTYFyZ2Vm7JRsImDpa6hDhN+A/nvVli+jDajAY2FvNOZXTbRaS67nRte/h5q4y7GsJttsQbEKqVr35j0RenTTMBisAWvDHOJtDR38AI8VHo2MLTdLaYkkSDcyLGfJZ6phw0MOppLhJa2exFoMrfVPfDJkWYywXuWxUpOYb2t5rHV8MW1CziHR77LVZHVh/kUoZWH5hMdmA/z2VdVqonP0xn8zp1rfFL7wSMFghh6F/aNz4n9FT1PrKgBc1sm7nGGjvPyVx0hxEvgbC3mqLQ2e3MyIBbLSDxdxiOQToi290u3yyu6fmN02zDWapO5O3EbQJ35qbVynqSyRJImeJTmQYUPqlwAAkwBsBOy1eMwLXdri0RJ5cgOJlK2/E9qMUK3ZyzLDBl77WANp5KRmeUv7NRo1W3EG+ykY6kCSS6w2bEbb28U9Wb2C1rgbyC3mR3cbKve85LvCSWCkxNNpbLgRwiL98I6+CDNJaJbueFj3/zsrnCsId2wKjNMuGmABYdoHcyVY1cHScx4aRJuROx8U1b5FUqXHmJmcDiwTb+eS1+R5kWlrx7TeH3mncen6LDU2Bj9IkXO+3dBWhy3EQbTFt9+/ZUXLw5bo8ehspnvjydbo1g9oc0yHAEHuKWqHotiTpdTPDtN/yk3Hr8VfQvV6a7xqlP7z5nMthsm4nM+kdYGpWJMfWO9GnSPgslXzKTsPMLQdKJ1VR/+tT/AFlY6qvNxjunJv1Z2ZPEV8iyp4rVPZBjc3t6FW+GxjqeoaWtdAIPdb9FS4A9ZMkEC0tkDhG3Efqn+sIfJ7UQO0d44JyS6MsJ7mS25gXDU7SbxGxM7bJ5lduqCNjuCCJ4crqFhxLzqaLk2iwngE47C9tvaDWk90A8f1KqbWcGrBdugshpkkySVBr0wHN9nVPt20352ngndRa2zuPtDjHEeZSariRDrk8xc+ah0uSPmNU6sEyQRz3ABkCVGbiHNJcB2YIB7xeYUinRZ4c4M35pw0WFrtJvBt3ndJJIUn6FdVq9bSc10kjnvESqE0Q3aQZvMK0ruIgNbpcAdRJJDzwtwUE0HEyYvwHBbq1sTx0cx5cyyyX/AKrPFX9Oete5omNIVRkVA654NEq9ykhzqviB7lz9Q8zR1tOvdk/gZ7NBLzeZP/CrXUdToaTpmNmyZF5Eq6zDDGSotSg9+nYaRAgAcSbxub7rXXYsGa6La4LLAUm4dm4Nu4FWrceNOkyCbfAxPoqGngXOJJJuI4mZ3vwU2lgiAACSAdUEXDriJ4iL+aolGLbfmQqzBYEVsJ25J1N3IB7SkPokMBuNJBtAOxP8+KVTwjoG4vvsSp9LD9kgxMbWN1XuwaeyioYm3aGogkzY3/kqBiKpEgavuieH/KvnZYQCItvyvHPl3KOcAy+pzZPfJ84U4SRVas9GVFOp1sOBkHbl5rS4CilGjTb9r/tKcw+OptPH0UNTKVnSHQlBGtyCsW1KU8SWH8Qt7w1a5YPD1rBwILQWlsdxBW/hdv2PPMJQ9Gv9/wDDNrFypff3ycw6XYT66r3u1D8QDv1Kw+IpwV1LpjgrseOILD4iXN9xd6LnmYYSCVhtXhXyi/X9eTbW99afwI+BrMY4EAxs4mzdXL4q6o4am46gSd+z48lmqjjp0nYunztupeX5joE3sSATxSsr3LKMmXVLnovsTT0tayBYk6pJMG4EcCodY6iIdseG4P8ANk1Uxznm9nbwbAg7eqfwtOagcBDY1RuPeqdj7Zcrd3RK5NHAAcrm53T9Cnq1OeZdMTbhyOyh4pwa2XcfjzUrCVmup6Qb/wA8FVPOCyEsjDqFzp2mZ324qDmVZzW3PbdckW0jlA2V2/AAnUIJPDTA77SqHHYJ7nusZaNTptHzsrKcbsMja8LKK2pjnNjtHT3/ACvyS6eYB24/RNYus2WtvESTbyTVBkmV0HFY5RirbkzX4CkYbp9mC6R+qa6NY4nrgLnU6PeB+ikYSqKeFl24ab8gbrM9Fsz04kzYVCfKTK5qqc42SXlj9Tq1vCx6mkzLH6IDmgu43238zsq/+t4Ehjff807n1M657o9FQ13x8ldTCLSM9mUaAZ8dgRBA2YOPimKuJquI+uIDtosPcojKrC6ASWFogOHHcjyWgwOGZAIhRskq+kUVtzeCLhcO6Nydpk/BSqVX1kjvjx2KJ2OIfpFxfgRA2ukUKcusbTYcis25t8m1RwiPi3F7TJm8ReZN7d1lGZRcAYaZkAXAnff0TtZhDoIA5Em4M3KtsFXJkPbYRuIPv9Va5NdEJV5RnqtR4BJEARM8Tzb3JdK6TnWMc6pomG7m4mOScwTFO3iKZTp8ts0eUz1ZHMj3kLpkLneR0wX028XVG+gMn3BdB1Lq+yI8Tl8vv/ZVrf7V8yqzXB9bSc3ju3ucLj5ea51mWFkTFxII4iNwfArpz2rn/SWp1eMe02Dw1wPeRB94KftLTuSVse138v4HpLOdj8+vmYvFULqFUYTA3iwkxAWnxeCtPPkqmrhFy6r8GyyvcM4IFxkkknbkBwErRMqQwDmfh/FVGDowU/jsRFuQt4olPfIz+HtQWdYsiGwIIvPDvH88U3hcygCwECLe8k+ap69UueNXMCTcATe3FLxBgwIIHHmVocE0kZcyT4L6n0jINuEWifC3oqzNM0dVOqCfskXtzEdyhCq4uJsJAFhy2UnDjskFoJJB1X1AjleLynGEYcknGcuxt2EAdLZ0uA4ydgf1Vjl2Ak32Fyl4LA6iArWq5tFvM8B3qiy1v3Y9mmqrBA6S4v6sU28r9wWTaC1wcNwZWspYI1MNiapuWmiPV5n9Fn6lFdrTabwqtr7fZCd26WV5dGsoH+kUAR7Ue8cVQYqifNLyDMzRfB9k+5XWaYMPl7BuJPf3+K4863p7Nr68jS2rFuRnqLm6m6gQAZcQbkDgJtK0mV5hqpiw2kXHwG1ws5Ww8FOYOxs7Sbc9uMKU4qcTI4uEtyLuriXOPaF54WPrxU7LX09W5EXg++6o3ZvqEEcxPDlKXQqQHTcgEW7/APlZ3V/kWxtbLKtm9MuJFOe9x98JrOMYS1r7xI1NBgkc7KDh8SBvBANrcTe54qLi8WahImALaRx81ZGv3spcA7G1gZpsLnyZsbSbxwngVeYKlsFXYDDQFpcFhIAtckAAbknYBVXS3ywi+qG1YL3obgiapedmNj8Trf6Z9VslCyfL+ppBn2t3Hm47+QsPJTF6XR0+DUovvtnL1NniWNrrpEYrE/SNl8tp1RwljvPtN/3LbqFm+XivRfTP2hY8nC7T6wtTRUng5TlubQQ2ptz+atquBa67Ss5jMKWOc1wgtJBHIixR4XMH09jbkVwtX7M3PdT9P2OnTqk+LPr+5ef0AMuSJ4DmqTEUTJlWdHOmOgVBEFTnOo1LyPguRtspeJpo04U+uTKOwqDcKtM/L2cCD58Er+h0gbkeqn/UEPD+BQUcBKtcJk3Ow71JdmFNnswfAKFXzZztrBXV1XXfgX59IhLZD8Tx+pPrYhlIQ25VNVJcZO5RhP4fDl7g1tySAB3my7uk0MaPelzL9PkYrdRu92PCNV0VyrrcBXZH/UcQ08yGiPR0LC1sJBIIgixHeuzZXl4o0WUx9kXPM7k+srFdNsl0VetaOzU37n8fXf1W7BnUjCPw6n5bmjqfZN2/BG+kmXUVRdRG2O2SL67nB5Ra18M2oNTYv6Krr4AgpeHquYbenBW1HMWOs8QuJbpraXwso3Kyuzrh+hSdSSAI2/VTKOHIYbdytWinwhCqCb2LY2HPzWF2tl0aH6GefhjJid58+aew+DPJWulvd5o+t4MHnwU1KdnuxQ/C28y4+YrC0A2C5bro5kpEVaoh0dhh+wDxP7R9yqeh+Tan9c++n2Z21cx4BbYLsaPQbHvs78l+5g1Gpi1sr/N/sGgghK65ziOUkpSoum+J0ZfiCDBLA2f872s+DkhlB00y+jUmtSqUi9o+saKjJIH2gJ3HHu8FhdQOxB8CCpGU4w6IG5LraXuJA0AABu25PkVT5zgGVaoFMN61xgkHS1ztTm3kS0mAb87pBuJ6UAsTXe6m6HBzTY7kWIB/VOUsc+SA6pYwbmN45pcEt5tmvPM+qWD3rE087qcKjtjvB2vxCkMz+p98HxaPDl3qKhBPOESdsn5mxa1ONprJU+klTmw+IP6OU/B57WqGGsY68WJA8SZgK5YK2zRspLddEOjWgddUHaPsA/ZH3vErJ9H8V1Tg+rTY932WioQ1p5nsHUtXT6djjRN+VQH4tCGxZNUGKLmGXNrU3MfsfceBHeqRvTunxpVPI0j/ALwnB05ocW1B+Fp/0uKWAyYjM8pfQqFj+Gx4OHAhQTTW8zPpBg8QzTULx913VPJaeYIB9FiMwr06bj2i5vBwp1AI7wW2KYZGerRhijDO6H943zkfEJTc3o/3rPzBGB7iSGJxrVHZmNI/2jPzt+afZimHZ7fzBRdUZdpElZJdMdZTVrk+VurPDW7faPADmlZLkj65BbZnF528ua3uXZc2izSweJ4uPMqSjGHEUQcnLtj2EwzabA1ogNEBSAkgJUJCAgilCUAMSsZ9LeLNPLHxu6pRaPz6v9i2K519N+IjBUW/exAP5ab/AP2CTGcdpZnUaZa4g8wSD7k5Qzmo12oGCDIIkEd4IVeUAoAWVTNS72mh3j4R8AmRVZwbpneD58QYUUI0AH1A4E+Y+SfpgaQ0mB3CTuDz7kyEYQBMoU6Q3k3m/wDBXeOzuk/ToaKbQI0t9mYaCRb9kLNgo0AaTB5xT1g1Yc0M0wB3QDBMT38+B2QOc/W62m2vVBO4BkArOhKlPIjVYXNaYov1Of1vaDDJI0lkDjE6pM+HeolPOngOGp0mIM7Qb+qoJQlPIYNVjM5hjOre6Y7UnUQS1lvZFp1e++yPA5qalRjXVerbpOpxDfaAcRvzsFlNSGsoyLBf4rGMdWIcGlgebtAnTPAjdIZgWnDuql41SWinaZBZe5kiHH3Kj1lDWUZHgngt0zu7Vt+zG/qrzGYAYamKnV03Q7SZ1Tq7RBAIsIA71ldZQNY8yjIsGuwmZa31A1jNLA52riWgwCLcyPVCp0g6t1QOaA6m7RAf7UOIMGJgR71kmYhwmCRO8EifGN0T65JJJJJuSTJJ7yU9wYN5VzyoykKt9MNJArGQHiWwONiPBLw3Suo6o5jH1OyNRd15Ai1xfm4BYV2ZVC3Sajy3s9kucW9mzbTFuCTQxz2SWOLZEHSSJEgxbvAPknuFtN9W6b1aZeHvrh1NzWlvXE76tiHQRb3hI/8Andb+8rfv2/8AusFXxbnuLnkucbkkyT5of053P3BG4Np6iaVyn6dsRbCM76z/APxtHxK02Q9K4hlU+DvmsV9MlYVMbhGi46oeeusQf9KJLBI5iUYVrmrWPYx1KmWaWtD7Dtkte8vEHYNbMm9+AAChvwDgXj7njfthkN53d7lWMZCNOjCOmLex1n4dGv1hBmGcdIA9v2e/tafiCgBsJUKwyzK21Guc6oGQHkbdosa10XIv2tuMQLqIaBEyCNJh3cb2PofRACAEoJXVHkbCTbgYufUeqLSgABGlUaRc4NG5IA80/jsA+i/S8AHS11iCC1w1NMjuTER0EIRwgAkSVCcfhHhoeWuDSYDiDpJI1QDttdADCNCEcIAJElQj6sxMGOcW9UANokshJIQAlBCERQACUmUZRIA6a1yscJlVHGPpsxGrVTM06jTDm3Bi4IIkAwQqpiscnP1zP8wWlrJBFnU+h/DlsNrVgI0/YNur6v7v3bJD/oibq1NxLp1ar0mm/WGrwcPtH0AXQKewS1ThEzmD/odeGw3EsI06b03C3Vsp8Hcmf9xTb/omxAMirRN9Wzx9uq/keNQflXVAjRgDkB+inFAAfUuA5PI4UASJbvFJ350xW+jLGQ76qmdVzFRl3RXgmY41W/lXZkAjAHFan0e4vUScOSHQHQ+mZaKlMxZ33WH1UV3QXGACcNU1CnokQf7INix+853ou6owEYEcHPRDEtLSMNX7GrT2HGxfXcPH+y9fFNno3WlmujXOl4Mup1CSNWHaZJFxpZUt4LvkIksBg88u6P1NEGlVBJDjNN0z1bZHs7anOH4UjFZQfrOw4anFw7BER/SCGttYHTTH4h3L0TKIIwB51q5WNT+EmB2fZAeRI8Qyfxd6dqUy9jabiNIDA2WiWOIwtNztW5tqt+yfL0LoHIIv6O37rfQJ4DB5wZl7TFwJYwRycW0ZdvzqH8pRNy5sC49iPxESHb/tNt3L0XRwVM6pYw9o/ZHIdyU7K6J3pU/yN+SWAPORy1vMWY4eLoqFrt+5llMMigaMtLIJPtAl7DiHNIgxG1iDuu+Oyah/c0v3bPkmzkmH/uKP7pnyQI89OysDiDDXg3N3DrtJHd2GeqScpHP7Lhvu+XgHws2y9BPyPD/3FH90z5Jh+Q4f/D0f3TPkjAsnAhlIJAkXbG59suAB8O21POwxfTbTtEMIufbIoNJPCIqcp3XcjkGG/wAPR/dU/kknIcN/h6P7qn8k8C3HAnZYIJH3WkX2OljnE913KZ/UDe/1XbzkGG/w9H91T+SL+ocN/h6P7qn8kbROR//Z"/>
          <p:cNvSpPr>
            <a:spLocks noChangeAspect="1" noChangeArrowheads="1"/>
          </p:cNvSpPr>
          <p:nvPr/>
        </p:nvSpPr>
        <p:spPr bwMode="auto">
          <a:xfrm>
            <a:off x="238900" y="-159275"/>
            <a:ext cx="468047" cy="3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30" name="AutoShape 6" descr="data:image/jpeg;base64,/9j/4AAQSkZJRgABAQAAAQABAAD/2wCEAAkGBhQSEBQUEhQVFRQVFBQUFRQVFBQVFBQVFRQVFBUUFBQXHCYeFxkjGRQUHy8gJCcpLCwsFh4xNTAqNSYrLCkBCQoKDgwOGg8PGiwkHCUsLCwpLCwsLCwsLCosLCwsKSwpLCwsKSwsLCksLCwpKSwsLCwsLCwsKSwpKSwsLCkpLP/AABEIAPoAyQMBIgACEQEDEQH/xAAcAAAABwEBAAAAAAAAAAAAAAAAAQIDBAUGBwj/xABFEAABAwIEAgcEBwQJBAMAAAABAAIRAyEEBRIxQVEGEyJhcYGRMqGx0QcjQlKCksFik+HwFBVDU1RyssLxM6Kz0hY0Y//EABoBAAIDAQEAAAAAAAAAAAAAAAABAgMEBQb/xAAwEQACAgEEAAMGBQUBAAAAAAAAAQIDEQQSITETQVEFImFxkfAygbHR4RRCUqHxI//aAAwDAQACEQMRAD8A7EjRo1YA35I5SoRoATKCNDSgAgEaEIQkAAUcooVNnueCkC1vtcTy/iq7LI1x3S6J11ysltiSsyzxlGxu77oO3iVlsf0wqO9k6R+zb37qhxmNLnSTKhuevMan2pZN4hwj0Wm9mwisy5ZZVs/qn7b/AM7vmkDPsRwqv/O75quD5TzWrEtVYn+J/U6H9JX/AIr6FrR6X4pn9pq/zAO95urbA/SA6QKtMEc2Eg+hssq6kk9Wr4a++HUvryRn7P081zH6cHUMu6QUa3sPE/dd2Xeh38lYrj0EK6yrpZVowCdbfuuv6HcLqUe2Iy4tWPijk6j2RKPNTz8GdHRKvynPKeIb2TDuLTuPDmFYrtwnGa3ReUcScJQe2SwwkEIQUyISCBRIEBBBBACkEEEDAgihCEAGgiRSkAaNJlDUgZDzfMRRpl3E2b48/Jc2zLMi5xurrppmsvLQbNt58VjHVpK857UucnsXR6L2bp0o732yV1iMKM16ea5cFxO4kPsCk0WyoTHqZhasFShHL5HLhFo3KzpmP5t81Cq0YWho5q00wNvfPiqTG1hNlvurgorazFTZOTakiEWpioE86omKjlzmuTch3B411Nwc0kEGbLpeSZuMRT1faFnDv5juK5S4q96J5p1dUSeyey7wPHyMHyXX9mal1z2PpnJ9p6VWQ3rtHSUJRwiIXqjygEEUIwmAESNBAgI0SCBhopRokgEoSlQihAwiU3iK2ljncgT6BOaVXdIH6cNUPdHqQFFvCySistI5dnuLLnnxKqOsT+ZVZeVC1Ly163SbPYadYgkTGvTraihNenA9Y3A2onNqJxtZQBUSxUUdpIs2YpG6tKr21EsVEhYRJL0056QaiSXKO0YsuTmErQVFLkKT7qytYlkqs5idmyfE9ZQpu4lonxFj8FLVF0MqzhR3OI9wP6q9XtanugmeGtjtm18QIIIKwrAiRokAFKNEgQkAaCIokDFIIhKEpAGqnpR/9Wp5fEK1LlX59T1YaqBvpJ9L/ooy6ZOH4kcUzB3aKih6kZluVAD1562HLPV0T91EoPTjXqIHpYqLK4G2MiVrSg5RxUSg9QcSxMkionG1FDD0sVVHaGSXrSTUUc1Uk1EbCOR91RCk66ivqKRgWy4K6uvLKbZ4idZ6ECML4vPwaFoFWdHcJow1MRBLdR/Fce6FZaV6mtYikeLte6bfxFIJMIwrCsNEjRJgJRokEgDQQQSGGggiKBgKRUYCCDsRHrZKKh5riNFGo/7rHEeMGPeoskkcb6RYbTUcBtJg8xzWcfUutXifrKZH2mepafkf0WOxdnFcu2PJ3aZtIebWTjair21U42qs8qzdC0sRUShUUJtVONqqh1l6sJgqIa1F6xA1VHYPeSusQL1E61H1ikqyLsH9d1puieVmrWY3mb9wFyfRZzA0tTl13oJknVUjVcO0+ze5n8St2mpy8nL1uoxHCNU0QIG2wQQQXXPPgQQQTEBBBBMBKKEaCQwCUFGx+Ysos1PMcAOLjyaOKwue9Kn1LE9Wzgxpu7/MePhsseo1cKeO36ffRpo00reel6mwxnSWjTJBdqcLaWdr37e9VNfpo42ZTaO95JPoI+K5+/MuQTNbMXH7Xd/BcqzWXz6e35fydBaaqHln5m9b0orE+0wd2gfqU3j82q1aTmOczS4QTog87GVgW48/eN484tdWOWZgdiTBWeVl2OLHkeIL+1Afkrg8vpkE7HvHIrOdIcCWuktInfuKvXdIAxxDAN4J5wnP69p1uxVbY2kqUbL1zLn9SyNsFxg566yDaq0GddGyyXUu0zeN4WdI8lvrnGxZQuVyh5tZOtrqIAlhNxRZGySJYrJXWqIlNKhsRPxWSesRtco4KucmwIJDqhDW8JIBPkeCajnojK01v0fdGuufqf7LYLhxPID5rrTRAgbLCdDs1pU+sJdaGgQHGYmwgLVUukFA/bjxa8fELbXZTWtu9Z+aOTfGyyWdrx8iyRphuLYRIeyOepvzTwK1Jp9GNpoNBEjUhAQRIIAJRczzFtGmXu8A0budwAUhxsucdK8+6x+oHsiW0x3cXnvO/oser1Hgw47fX7/katPT4kuel2RM86QueS513mwH2WN5ALLYjGEmSZSa1Uk95UdlIkxteL9xAI8e5cOMHJ5fZ0pWKKFOxSIOJ/VSKGEBLmGCbEEExcAxbfchS6eQOAlxJaLxHG2/7PcpvbHszSvb6GcDhQ5riXAaYkHczyCminpa48go1Fk1S0M1Q0kAEDSdyTcclYY0fVD9r9FRP8SFCxtPJl677psVlYYikBItM7ndRswbOnVvsPC5mfEla4ST4KXZhk/A5qWiNxy/jwTuZ5FTxDOspWeN+/xCpGS0/wA38FZ5ZjNJ7juFGyLj70ezRVb9DNVcMWkgiCOCStX0my4OaKrfPw5rL6VsosV0N3n5miTcWJDSeCdGHPG3dufRSMHhHPMNBPhwU9+B6v2hdE5xi8eYnJ4yV1LBHirPBUwN4TABJhOVH6YHG09xM277AXVE8yRQ7cds1eBzlrWBgGmOI/VS6Wd6BBOo+5ZGi8mO+E9iMTpdp2MAz5bLnypywV6wa5mdtce01WWW5w5pmk+B9x0lhHKOHksDTxRkDnG/fspVDGkHe4Mbqrw5VvdHh/AtVqksZz8zsGV5yytb2XgXYfi08QrBcty/NNpMOHsuG4Pit/kecCuy9ngdoc/2h3fBd3Q67xf/ADs/F5P1/kxX6fb70ev0/gs0EEF1jGUXSzHaKGgGHVDp8G7vPpA/EuVZviZceQsPJbzpZX1ViOFNgH4ndo/Fvoud4qmZPivN6q3fe/Rcff5nZphtqXx5GGUNQ3IcbsjlxM8FLy3LIMEl8mwb5CY596hUqBDhJgbSZsrPBUS4wBJnsukyOFo81CUsLC6KVly94tKmhukgXmDJiOfh/FRcLmBdqDhIvwtfh3wnMQwXECG2HfwlJpG0ACw8p435rJuwaXFYwQGkdZDWiCbbk8ru3juU3MK1wB9kAR37/FO0KV3OADR7RA5jb3pipRDtWpwa6NTYFyZ2Vm7JRsImDpa6hDhN+A/nvVli+jDajAY2FvNOZXTbRaS67nRte/h5q4y7GsJttsQbEKqVr35j0RenTTMBisAWvDHOJtDR38AI8VHo2MLTdLaYkkSDcyLGfJZ6phw0MOppLhJa2exFoMrfVPfDJkWYywXuWxUpOYb2t5rHV8MW1CziHR77LVZHVh/kUoZWH5hMdmA/z2VdVqonP0xn8zp1rfFL7wSMFghh6F/aNz4n9FT1PrKgBc1sm7nGGjvPyVx0hxEvgbC3mqLQ2e3MyIBbLSDxdxiOQToi290u3yyu6fmN02zDWapO5O3EbQJ35qbVynqSyRJImeJTmQYUPqlwAAkwBsBOy1eMwLXdri0RJ5cgOJlK2/E9qMUK3ZyzLDBl77WANp5KRmeUv7NRo1W3EG+ykY6kCSS6w2bEbb28U9Wb2C1rgbyC3mR3cbKve85LvCSWCkxNNpbLgRwiL98I6+CDNJaJbueFj3/zsrnCsId2wKjNMuGmABYdoHcyVY1cHScx4aRJuROx8U1b5FUqXHmJmcDiwTb+eS1+R5kWlrx7TeH3mncen6LDU2Bj9IkXO+3dBWhy3EQbTFt9+/ZUXLw5bo8ehspnvjydbo1g9oc0yHAEHuKWqHotiTpdTPDtN/yk3Hr8VfQvV6a7xqlP7z5nMthsm4nM+kdYGpWJMfWO9GnSPgslXzKTsPMLQdKJ1VR/+tT/AFlY6qvNxjunJv1Z2ZPEV8iyp4rVPZBjc3t6FW+GxjqeoaWtdAIPdb9FS4A9ZMkEC0tkDhG3Efqn+sIfJ7UQO0d44JyS6MsJ7mS25gXDU7SbxGxM7bJ5lduqCNjuCCJ4crqFhxLzqaLk2iwngE47C9tvaDWk90A8f1KqbWcGrBdugshpkkySVBr0wHN9nVPt20352ngndRa2zuPtDjHEeZSariRDrk8xc+ah0uSPmNU6sEyQRz3ABkCVGbiHNJcB2YIB7xeYUinRZ4c4M35pw0WFrtJvBt3ndJJIUn6FdVq9bSc10kjnvESqE0Q3aQZvMK0ruIgNbpcAdRJJDzwtwUE0HEyYvwHBbq1sTx0cx5cyyyX/AKrPFX9Oete5omNIVRkVA654NEq9ykhzqviB7lz9Q8zR1tOvdk/gZ7NBLzeZP/CrXUdToaTpmNmyZF5Eq6zDDGSotSg9+nYaRAgAcSbxub7rXXYsGa6La4LLAUm4dm4Nu4FWrceNOkyCbfAxPoqGngXOJJJuI4mZ3vwU2lgiAACSAdUEXDriJ4iL+aolGLbfmQqzBYEVsJ25J1N3IB7SkPokMBuNJBtAOxP8+KVTwjoG4vvsSp9LD9kgxMbWN1XuwaeyioYm3aGogkzY3/kqBiKpEgavuieH/KvnZYQCItvyvHPl3KOcAy+pzZPfJ84U4SRVas9GVFOp1sOBkHbl5rS4CilGjTb9r/tKcw+OptPH0UNTKVnSHQlBGtyCsW1KU8SWH8Qt7w1a5YPD1rBwILQWlsdxBW/hdv2PPMJQ9Gv9/wDDNrFypff3ycw6XYT66r3u1D8QDv1Kw+IpwV1LpjgrseOILD4iXN9xd6LnmYYSCVhtXhXyi/X9eTbW99afwI+BrMY4EAxs4mzdXL4q6o4am46gSd+z48lmqjjp0nYunztupeX5joE3sSATxSsr3LKMmXVLnovsTT0tayBYk6pJMG4EcCodY6iIdseG4P8ANk1Uxznm9nbwbAg7eqfwtOagcBDY1RuPeqdj7Zcrd3RK5NHAAcrm53T9Cnq1OeZdMTbhyOyh4pwa2XcfjzUrCVmup6Qb/wA8FVPOCyEsjDqFzp2mZ324qDmVZzW3PbdckW0jlA2V2/AAnUIJPDTA77SqHHYJ7nusZaNTptHzsrKcbsMja8LKK2pjnNjtHT3/ACvyS6eYB24/RNYus2WtvESTbyTVBkmV0HFY5RirbkzX4CkYbp9mC6R+qa6NY4nrgLnU6PeB+ikYSqKeFl24ab8gbrM9Fsz04kzYVCfKTK5qqc42SXlj9Tq1vCx6mkzLH6IDmgu43238zsq/+t4Ehjff807n1M657o9FQ13x8ldTCLSM9mUaAZ8dgRBA2YOPimKuJquI+uIDtosPcojKrC6ASWFogOHHcjyWgwOGZAIhRskq+kUVtzeCLhcO6Nydpk/BSqVX1kjvjx2KJ2OIfpFxfgRA2ukUKcusbTYcis25t8m1RwiPi3F7TJm8ReZN7d1lGZRcAYaZkAXAnff0TtZhDoIA5Em4M3KtsFXJkPbYRuIPv9Va5NdEJV5RnqtR4BJEARM8Tzb3JdK6TnWMc6pomG7m4mOScwTFO3iKZTp8ts0eUz1ZHMj3kLpkLneR0wX028XVG+gMn3BdB1Lq+yI8Tl8vv/ZVrf7V8yqzXB9bSc3ju3ucLj5ea51mWFkTFxII4iNwfArpz2rn/SWp1eMe02Dw1wPeRB94KftLTuSVse138v4HpLOdj8+vmYvFULqFUYTA3iwkxAWnxeCtPPkqmrhFy6r8GyyvcM4IFxkkknbkBwErRMqQwDmfh/FVGDowU/jsRFuQt4olPfIz+HtQWdYsiGwIIvPDvH88U3hcygCwECLe8k+ap69UueNXMCTcATe3FLxBgwIIHHmVocE0kZcyT4L6n0jINuEWifC3oqzNM0dVOqCfskXtzEdyhCq4uJsJAFhy2UnDjskFoJJB1X1AjleLynGEYcknGcuxt2EAdLZ0uA4ydgf1Vjl2Ak32Fyl4LA6iArWq5tFvM8B3qiy1v3Y9mmqrBA6S4v6sU28r9wWTaC1wcNwZWspYI1MNiapuWmiPV5n9Fn6lFdrTabwqtr7fZCd26WV5dGsoH+kUAR7Ue8cVQYqifNLyDMzRfB9k+5XWaYMPl7BuJPf3+K4863p7Nr68jS2rFuRnqLm6m6gQAZcQbkDgJtK0mV5hqpiw2kXHwG1ws5Ww8FOYOxs7Sbc9uMKU4qcTI4uEtyLuriXOPaF54WPrxU7LX09W5EXg++6o3ZvqEEcxPDlKXQqQHTcgEW7/APlZ3V/kWxtbLKtm9MuJFOe9x98JrOMYS1r7xI1NBgkc7KDh8SBvBANrcTe54qLi8WahImALaRx81ZGv3spcA7G1gZpsLnyZsbSbxwngVeYKlsFXYDDQFpcFhIAtckAAbknYBVXS3ywi+qG1YL3obgiapedmNj8Trf6Z9VslCyfL+ppBn2t3Hm47+QsPJTF6XR0+DUovvtnL1NniWNrrpEYrE/SNl8tp1RwljvPtN/3LbqFm+XivRfTP2hY8nC7T6wtTRUng5TlubQQ2ptz+atquBa67Ss5jMKWOc1wgtJBHIixR4XMH09jbkVwtX7M3PdT9P2OnTqk+LPr+5ef0AMuSJ4DmqTEUTJlWdHOmOgVBEFTnOo1LyPguRtspeJpo04U+uTKOwqDcKtM/L2cCD58Er+h0gbkeqn/UEPD+BQUcBKtcJk3Ow71JdmFNnswfAKFXzZztrBXV1XXfgX59IhLZD8Tx+pPrYhlIQ25VNVJcZO5RhP4fDl7g1tySAB3my7uk0MaPelzL9PkYrdRu92PCNV0VyrrcBXZH/UcQ08yGiPR0LC1sJBIIgixHeuzZXl4o0WUx9kXPM7k+srFdNsl0VetaOzU37n8fXf1W7BnUjCPw6n5bmjqfZN2/BG+kmXUVRdRG2O2SL67nB5Ra18M2oNTYv6Krr4AgpeHquYbenBW1HMWOs8QuJbpraXwso3Kyuzrh+hSdSSAI2/VTKOHIYbdytWinwhCqCb2LY2HPzWF2tl0aH6GefhjJid58+aew+DPJWulvd5o+t4MHnwU1KdnuxQ/C28y4+YrC0A2C5bro5kpEVaoh0dhh+wDxP7R9yqeh+Tan9c++n2Z21cx4BbYLsaPQbHvs78l+5g1Gpi1sr/N/sGgghK65ziOUkpSoum+J0ZfiCDBLA2f872s+DkhlB00y+jUmtSqUi9o+saKjJIH2gJ3HHu8FhdQOxB8CCpGU4w6IG5LraXuJA0AABu25PkVT5zgGVaoFMN61xgkHS1ztTm3kS0mAb87pBuJ6UAsTXe6m6HBzTY7kWIB/VOUsc+SA6pYwbmN45pcEt5tmvPM+qWD3rE087qcKjtjvB2vxCkMz+p98HxaPDl3qKhBPOESdsn5mxa1ONprJU+klTmw+IP6OU/B57WqGGsY68WJA8SZgK5YK2zRspLddEOjWgddUHaPsA/ZH3vErJ9H8V1Tg+rTY932WioQ1p5nsHUtXT6djjRN+VQH4tCGxZNUGKLmGXNrU3MfsfceBHeqRvTunxpVPI0j/ALwnB05ocW1B+Fp/0uKWAyYjM8pfQqFj+Gx4OHAhQTTW8zPpBg8QzTULx913VPJaeYIB9FiMwr06bj2i5vBwp1AI7wW2KYZGerRhijDO6H943zkfEJTc3o/3rPzBGB7iSGJxrVHZmNI/2jPzt+afZimHZ7fzBRdUZdpElZJdMdZTVrk+VurPDW7faPADmlZLkj65BbZnF528ua3uXZc2izSweJ4uPMqSjGHEUQcnLtj2EwzabA1ogNEBSAkgJUJCAgilCUAMSsZ9LeLNPLHxu6pRaPz6v9i2K519N+IjBUW/exAP5ab/AP2CTGcdpZnUaZa4g8wSD7k5Qzmo12oGCDIIkEd4IVeUAoAWVTNS72mh3j4R8AmRVZwbpneD58QYUUI0AH1A4E+Y+SfpgaQ0mB3CTuDz7kyEYQBMoU6Q3k3m/wDBXeOzuk/ToaKbQI0t9mYaCRb9kLNgo0AaTB5xT1g1Yc0M0wB3QDBMT38+B2QOc/W62m2vVBO4BkArOhKlPIjVYXNaYov1Of1vaDDJI0lkDjE6pM+HeolPOngOGp0mIM7Qb+qoJQlPIYNVjM5hjOre6Y7UnUQS1lvZFp1e++yPA5qalRjXVerbpOpxDfaAcRvzsFlNSGsoyLBf4rGMdWIcGlgebtAnTPAjdIZgWnDuql41SWinaZBZe5kiHH3Kj1lDWUZHgngt0zu7Vt+zG/qrzGYAYamKnV03Q7SZ1Tq7RBAIsIA71ldZQNY8yjIsGuwmZa31A1jNLA52riWgwCLcyPVCp0g6t1QOaA6m7RAf7UOIMGJgR71kmYhwmCRO8EifGN0T65JJJJJuSTJJ7yU9wYN5VzyoykKt9MNJArGQHiWwONiPBLw3Suo6o5jH1OyNRd15Ai1xfm4BYV2ZVC3Sajy3s9kucW9mzbTFuCTQxz2SWOLZEHSSJEgxbvAPknuFtN9W6b1aZeHvrh1NzWlvXE76tiHQRb3hI/8Andb+8rfv2/8AusFXxbnuLnkucbkkyT5of053P3BG4Np6iaVyn6dsRbCM76z/APxtHxK02Q9K4hlU+DvmsV9MlYVMbhGi46oeeusQf9KJLBI5iUYVrmrWPYx1KmWaWtD7Dtkte8vEHYNbMm9+AAChvwDgXj7njfthkN53d7lWMZCNOjCOmLex1n4dGv1hBmGcdIA9v2e/tafiCgBsJUKwyzK21Guc6oGQHkbdosa10XIv2tuMQLqIaBEyCNJh3cb2PofRACAEoJXVHkbCTbgYufUeqLSgABGlUaRc4NG5IA80/jsA+i/S8AHS11iCC1w1NMjuTER0EIRwgAkSVCcfhHhoeWuDSYDiDpJI1QDttdADCNCEcIAJElQj6sxMGOcW9UANokshJIQAlBCERQACUmUZRIA6a1yscJlVHGPpsxGrVTM06jTDm3Bi4IIkAwQqpiscnP1zP8wWlrJBFnU+h/DlsNrVgI0/YNur6v7v3bJD/oibq1NxLp1ar0mm/WGrwcPtH0AXQKewS1ThEzmD/odeGw3EsI06b03C3Vsp8Hcmf9xTb/omxAMirRN9Wzx9uq/keNQflXVAjRgDkB+inFAAfUuA5PI4UASJbvFJ350xW+jLGQ76qmdVzFRl3RXgmY41W/lXZkAjAHFan0e4vUScOSHQHQ+mZaKlMxZ33WH1UV3QXGACcNU1CnokQf7INix+853ou6owEYEcHPRDEtLSMNX7GrT2HGxfXcPH+y9fFNno3WlmujXOl4Mup1CSNWHaZJFxpZUt4LvkIksBg88u6P1NEGlVBJDjNN0z1bZHs7anOH4UjFZQfrOw4anFw7BER/SCGttYHTTH4h3L0TKIIwB51q5WNT+EmB2fZAeRI8Qyfxd6dqUy9jabiNIDA2WiWOIwtNztW5tqt+yfL0LoHIIv6O37rfQJ4DB5wZl7TFwJYwRycW0ZdvzqH8pRNy5sC49iPxESHb/tNt3L0XRwVM6pYw9o/ZHIdyU7K6J3pU/yN+SWAPORy1vMWY4eLoqFrt+5llMMigaMtLIJPtAl7DiHNIgxG1iDuu+Oyah/c0v3bPkmzkmH/uKP7pnyQI89OysDiDDXg3N3DrtJHd2GeqScpHP7Lhvu+XgHws2y9BPyPD/3FH90z5Jh+Q4f/D0f3TPkjAsnAhlIJAkXbG59suAB8O21POwxfTbTtEMIufbIoNJPCIqcp3XcjkGG/wAPR/dU/kknIcN/h6P7qn8k8C3HAnZYIJH3WkX2OljnE913KZ/UDe/1XbzkGG/w9H91T+SL+ocN/h6P7qn8kbROR//Z"/>
          <p:cNvSpPr>
            <a:spLocks noChangeAspect="1" noChangeArrowheads="1"/>
          </p:cNvSpPr>
          <p:nvPr/>
        </p:nvSpPr>
        <p:spPr bwMode="auto">
          <a:xfrm>
            <a:off x="472926" y="8760"/>
            <a:ext cx="468047" cy="3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cxnSp>
        <p:nvCxnSpPr>
          <p:cNvPr id="31" name="30 Conector recto"/>
          <p:cNvCxnSpPr/>
          <p:nvPr/>
        </p:nvCxnSpPr>
        <p:spPr>
          <a:xfrm>
            <a:off x="165085" y="684347"/>
            <a:ext cx="11014476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31 Conector recto"/>
          <p:cNvCxnSpPr/>
          <p:nvPr/>
        </p:nvCxnSpPr>
        <p:spPr>
          <a:xfrm>
            <a:off x="11661396" y="1014917"/>
            <a:ext cx="2362509" cy="360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6"/>
          <p:cNvSpPr>
            <a:spLocks noChangeArrowheads="1"/>
          </p:cNvSpPr>
          <p:nvPr/>
        </p:nvSpPr>
        <p:spPr bwMode="auto">
          <a:xfrm>
            <a:off x="386235" y="123111"/>
            <a:ext cx="13158400" cy="48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24" tIns="50912" rIns="101824" bIns="50912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C" sz="1200" b="1" dirty="0"/>
              <a:t>Análisis de la variabilidad genética de muestras </a:t>
            </a:r>
            <a:r>
              <a:rPr lang="es-EC" sz="1200" b="1" i="1" dirty="0"/>
              <a:t>ex vitro e in vitro </a:t>
            </a:r>
            <a:r>
              <a:rPr lang="es-EC" sz="1200" b="1" dirty="0"/>
              <a:t>de clones de Babaco (</a:t>
            </a:r>
            <a:r>
              <a:rPr lang="es-EC" sz="1200" b="1" i="1" dirty="0"/>
              <a:t>Vasconcellea × heilbornii </a:t>
            </a:r>
            <a:r>
              <a:rPr lang="es-EC" sz="1200" b="1" dirty="0"/>
              <a:t>var. pentagona Badillo) usando marcadores moleculares de Secuencias Internas Simples Repetitivas (ISSR)</a:t>
            </a:r>
            <a:endParaRPr lang="es-EC" sz="1200" dirty="0"/>
          </a:p>
        </p:txBody>
      </p:sp>
      <p:sp>
        <p:nvSpPr>
          <p:cNvPr id="34" name="AutoShape 8" descr="Resultado de imagen para ecuador"/>
          <p:cNvSpPr>
            <a:spLocks noChangeAspect="1" noChangeArrowheads="1"/>
          </p:cNvSpPr>
          <p:nvPr/>
        </p:nvSpPr>
        <p:spPr bwMode="auto">
          <a:xfrm>
            <a:off x="179174" y="-159275"/>
            <a:ext cx="351036" cy="3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35" name="AutoShape 13" descr="Resultado de imagen para agricultura"/>
          <p:cNvSpPr>
            <a:spLocks noChangeAspect="1" noChangeArrowheads="1"/>
          </p:cNvSpPr>
          <p:nvPr/>
        </p:nvSpPr>
        <p:spPr bwMode="auto">
          <a:xfrm>
            <a:off x="354692" y="8758"/>
            <a:ext cx="351036" cy="3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36" name="AutoShape 16" descr="Resultado de imagen para cultivo del babaco"/>
          <p:cNvSpPr>
            <a:spLocks noChangeAspect="1" noChangeArrowheads="1"/>
          </p:cNvSpPr>
          <p:nvPr/>
        </p:nvSpPr>
        <p:spPr bwMode="auto">
          <a:xfrm>
            <a:off x="530210" y="176787"/>
            <a:ext cx="351036" cy="3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37" name="AutoShape 19" descr="Resultado de imagen para babaco"/>
          <p:cNvSpPr>
            <a:spLocks noChangeAspect="1" noChangeArrowheads="1"/>
          </p:cNvSpPr>
          <p:nvPr/>
        </p:nvSpPr>
        <p:spPr bwMode="auto">
          <a:xfrm>
            <a:off x="705727" y="344815"/>
            <a:ext cx="351036" cy="3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38" name="AutoShape 24" descr="Resultado de imagen para exportacion"/>
          <p:cNvSpPr>
            <a:spLocks noChangeAspect="1" noChangeArrowheads="1"/>
          </p:cNvSpPr>
          <p:nvPr/>
        </p:nvSpPr>
        <p:spPr bwMode="auto">
          <a:xfrm>
            <a:off x="881245" y="512844"/>
            <a:ext cx="351036" cy="3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39" name="38 CuadroTexto"/>
          <p:cNvSpPr txBox="1"/>
          <p:nvPr/>
        </p:nvSpPr>
        <p:spPr>
          <a:xfrm>
            <a:off x="11661396" y="687288"/>
            <a:ext cx="2376577" cy="327629"/>
          </a:xfrm>
          <a:prstGeom prst="rect">
            <a:avLst/>
          </a:prstGeom>
          <a:solidFill>
            <a:srgbClr val="3B7812">
              <a:alpha val="50588"/>
            </a:srgbClr>
          </a:solidFill>
        </p:spPr>
        <p:txBody>
          <a:bodyPr wrap="square" lIns="101824" tIns="50912" rIns="101824" bIns="50912" rtlCol="0">
            <a:spAutoFit/>
          </a:bodyPr>
          <a:lstStyle/>
          <a:p>
            <a:pPr algn="r"/>
            <a:r>
              <a:rPr lang="es-EC" sz="1400" b="1" dirty="0">
                <a:latin typeface="Arial" panose="020B0604020202020204" pitchFamily="34" charset="0"/>
                <a:cs typeface="Arial" panose="020B0604020202020204" pitchFamily="34" charset="0"/>
              </a:rPr>
              <a:t>INTRODUCCIÓN </a:t>
            </a:r>
          </a:p>
        </p:txBody>
      </p:sp>
      <p:pic>
        <p:nvPicPr>
          <p:cNvPr id="41" name="40 Imag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48540" y="6635722"/>
            <a:ext cx="3317777" cy="60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2 Subtítulo"/>
          <p:cNvSpPr txBox="1">
            <a:spLocks/>
          </p:cNvSpPr>
          <p:nvPr/>
        </p:nvSpPr>
        <p:spPr>
          <a:xfrm>
            <a:off x="165087" y="6970732"/>
            <a:ext cx="5030373" cy="425167"/>
          </a:xfrm>
          <a:prstGeom prst="rect">
            <a:avLst/>
          </a:prstGeom>
        </p:spPr>
        <p:txBody>
          <a:bodyPr lIns="101824" tIns="50912" rIns="101824" bIns="50912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Shirley Brito Cabezas, 2017 </a:t>
            </a:r>
          </a:p>
        </p:txBody>
      </p:sp>
      <p:pic>
        <p:nvPicPr>
          <p:cNvPr id="44" name="Picture 5" descr="Resultado de imagen para TAXONOMIA planta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02"/>
          <a:stretch/>
        </p:blipFill>
        <p:spPr bwMode="auto">
          <a:xfrm>
            <a:off x="1056763" y="2464742"/>
            <a:ext cx="1805394" cy="154717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8" t="4212" r="6972" b="7312"/>
          <a:stretch/>
        </p:blipFill>
        <p:spPr bwMode="auto">
          <a:xfrm>
            <a:off x="10934157" y="2464743"/>
            <a:ext cx="1756749" cy="15471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6" name="Picture 8" descr="Resultado de imagen para genotipo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39919" y="4404314"/>
            <a:ext cx="1639082" cy="1805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" descr="Imagen relacionad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0" t="5479" r="2929" b="12307"/>
          <a:stretch/>
        </p:blipFill>
        <p:spPr bwMode="auto">
          <a:xfrm>
            <a:off x="10934157" y="4392221"/>
            <a:ext cx="1756749" cy="168616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Resultado de imagen para babac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9070" y="417877"/>
            <a:ext cx="900127" cy="774954"/>
          </a:xfrm>
          <a:prstGeom prst="ellipse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286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86235" y="123111"/>
            <a:ext cx="13158400" cy="48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24" tIns="50912" rIns="101824" bIns="50912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C" sz="1200" b="1" dirty="0"/>
              <a:t>Análisis de la variabilidad genética de muestras </a:t>
            </a:r>
            <a:r>
              <a:rPr lang="es-EC" sz="1200" b="1" i="1" dirty="0"/>
              <a:t>ex vitro e in vitro </a:t>
            </a:r>
            <a:r>
              <a:rPr lang="es-EC" sz="1200" b="1" dirty="0"/>
              <a:t>de clones de Babaco (</a:t>
            </a:r>
            <a:r>
              <a:rPr lang="es-EC" sz="1200" b="1" i="1" dirty="0"/>
              <a:t>Vasconcellea × heilbornii </a:t>
            </a:r>
            <a:r>
              <a:rPr lang="es-EC" sz="1200" b="1" dirty="0"/>
              <a:t>var. pentagona Badillo) usando marcadores moleculares de Secuencias Internas Simples Repetitivas (ISSR)</a:t>
            </a:r>
            <a:endParaRPr lang="es-EC" sz="1200" dirty="0"/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1043514951"/>
              </p:ext>
            </p:extLst>
          </p:nvPr>
        </p:nvGraphicFramePr>
        <p:xfrm>
          <a:off x="2929455" y="1716436"/>
          <a:ext cx="9620008" cy="48429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9394" name="AutoShape 2" descr="data:image/jpeg;base64,/9j/4AAQSkZJRgABAQAAAQABAAD/2wCEAAkGBhIQEBAQDxIPDw8QDxAPDw8PDw8PEBAPFBAVFRQQEhIXHCYeFxkjGRQSHy8gIygpLCwsFR4xNTAqNSYrLCkBCQoKDgwOGg8PGikkHiQpKSwpKSwpLSktLCwsLSwtLCwsKTUsLDQ1LCwpLCosKikvKSwsKSwsLDUtKSwsKSwuKf/AABEIAMIBAwMBIgACEQEDEQH/xAAcAAEAAQUBAQAAAAAAAAAAAAAABAECAwUGBwj/xAA/EAACAQMCAwUEBggFBQAAAAAAAQIDBBEFIQYSMRNBUWFxByKBkRQyQqGxwVJicoKSwtHhFSMzorIWQ1N08P/EABoBAQACAwEAAAAAAAAAAAAAAAABAwIEBQb/xAAuEQACAgEDAgQFAwUAAAAAAAAAAQIDEQQSITFBBRMiURRCYXGh0eHwIzKRscH/2gAMAwEAAhEDEQA/APcQAAAAAAAAAAAAAAAAAAAAAAAAAAAAAAAAAAAAAAAAAAAAAAAAAAAAAAAAAAAAAAAAAAAAa/iC87G0uqq607etUXrGm2vvJFhV5qVKXXmpwlnxzFPJqePJY0y//wDUrf8ABkf2d6j2ul2k5PeFN0pSbxvSk6e/8Jjn1YMc+rB0xir3Chyp9ZzUIrvbe+3ok36JmovuL6FPKhzVpL/xpcv8b2+WTiNQ45rVL6MqcIwVvbyShL3/AH6s/rPpvyw/3FU9RCPc24aS6WMR6vHPB6mDya445vpN4qqml3RpU1/yTIz42v1h/SH6OnQf8hr/AB9fs/x+p0V4Le+8f8v9D2IHlFD2l3kMc/YVF505Qb+Kf5G7svaxSeFcUalPxlTaqxXnjZ/cy2Orql3wUWeFamHy5+zO8BrNK4ktbr/QrU6ku+HNiovWD3XyNmbKaayjnShKDxJYYABJiAAAAAAAAAAAAAAAAAAAAAAAAAAAAaDV7qrZSncxjKvayalcUovNSg0sOtSX2ovbmj8V3mz0vVqVzTVWhNVIPvWzT8JJ7p+TIyRlZwTAYri4jTi5TajFdWzWzrVK+y5qVL5TkvN/Z+BDeC2Fblz29zU+0PU4fQbmjH35ygoz5d1CLks877vTrucx7LrL6Rb1Kc5y5KNZtUlLEffWctd+6Z03GVOlT065gklmk8ftJpp/NHlvBOvzs6two/VqUoY/dm98fF/M17Hh5l0Mq4S+IiquG+Fk9pjolCC3UUu/ODzfhKdO4qancPGJXnZ0+mOzhBNJfCS+Zr9e41rSp1PfxmEorGVvL3fzNNw1dOlQUItpym6kkl1k8LOfRJfA153wccpcdDrQ0lq1KrlLnG7/AIdffaMnmUengu/fGF8WkQ62hTgsyW/odPw5Ltp0oy+rRj21XuzOWVSi/T3pfBG21+EOVtYyY/DRlHcbC19kbPL7dDyu5hhtY6EOo0bHVp4k8GmqTNBrDwejq9Uclsp4aaymnlSTaafimt0zo9D9pl3auMZy+lUV1jWbdRL9Wr1/iycrORimZwslB5TF2nruWJpM9+4Z44tb9YpS5KyWZW9TEai813SXmsnQHy4qsoSU4OUJReYyi3GUX4prdHq3AXtS7Vwtb9pVXiNK52UakuihUS2jLz6PyfXqU6lS4l1PK67wl0+urle3dHpoANw4QAAAAAAAAAAAAAAAAAAAAAAABRo894l4cq6fN32mzVJOS7a3b9yWe6MejX6vVdx6FOSSbeySy34I4HVtXd1cJLPY037sfF/pMpumor6mxRpfiJfRdynD/GFK+rL6VJUakcKFGTxTcsbuDfWT89/A6HWNdhRi90sdx5zxrpdN4q0ly1Me/FYxL9ZeD/E5yWs1JpQqTlJpYTbbyvNvqa7slFPbyy+uKhbGGqeI9n2/nubjiXiSVeTWfdeYqL6ZeVk5vT7epUqxVOE6jcZqXKm2o9d36pFLhS38VujLw/xLSpdsqqlHFSP1ftPDxnHRYiakJykpcZOh4xCNE6bau37NELiKnVppxqQnSbcUlKLj57N9eiNnpkUoqT2UUn8MblnE+vxu6HLTT5aUoyzJ7vGW8ZWfErp2KjhHPuqKnUxv7q6L4vC9E/EiccVr26lVGvlddO3GJNKK/n5Ox0TiBUab/SlJzl4+CXwSSL77iPnT3OalPDfgRKtZlS1E2sHchoq1yjJeV+ZsgTLpSKYKup0l6UYJIxyRIcTHKIJ3EaaME0SZowzRYjGXJ617LOPnWUbG6lmrFYt6snvVil/pyffNJfFI9MPlehXlTnGcG4zjJSjJPDi10aZ9FcF8Sq/tYVdlVXuVorumu/0a3+J1tPbuW1nkPE9Iqp+ZHo/9m+ABtHHAAAAAAAAAAAAAAAAAAABZWqqMXJ9EsgGg4u1Pkp9lF7y+t6eBpNC0ZyXM+8j6redrXw335Z1mkVoqCRpqUbLPsdp7tPp0orl9TmOIOFMxlL8TzDULGVOT2zv0R7bxTfRjSwpKLfRdZP0S3PNb2ym3J/7pPEPzfzwa+oi4yzBGVerpnQ69U8r27nI/TWtkuZYeM7PzwzSKXNO42a/0JcrWN1zx/M7T/C6blzSnGKw88q2bx1SWSBcWFGTcoVOZqPvReEnFSUn4PKSZlCyPXucCyUo/0otuHbJq6VPs0lLZuXNNbPCwsL1xn5mx0W7hCEm08yliOcZ5UljOPVmkq3HNN9W223jxNnollKclGMZVJN7RW+xXet0Me50vD62rVLsjbwr9o8RTb8lkyV9Oml7ya9U0dHbav9D5Y3FtyLGObs1GXwfRmPXeIadZf5fT7ynyYxjy+T0sNTY5JRjx75ORlTwVUS6pLLKI1joNlriYpxMzMciTFMi1IkeaJdQi1DJFhHkjt/ZVxD9Gu1Tk8UrjFOWeilvyS+bx+8cVIvtKrjNNPDTTT8GbVMtryaOrqVlbiz6mBruHtS+k2tCt3zpxcvKaWJL5pmxOwuTxDWHhgAAgAAAAAAAAAAAAAAAGl4mv1Tpvfzf5G6PPOPdS3cVlrpt/9sU3S2wbNrSVqdqT6HNULmdStiCcpN5x0wvFt9EdFT1Xs/d58ye23TP6qe79dl5nDxvpv3Kb5F1ag8OT831Nnp9CMJJy6939cnGrsUHxy/wei1NE7uJemPt1k/v2X5PQNL0eNRudRued3l7Gt4l0+hTeZLmfdHOWR6XFapR5YvL6Z2FDVovM54lN97xk6EpQshtZy6tNOme5Lg5q8uqj2pU+VdzZi0f2d/SJc1Xmim8vs3yN58Wjq7e8pSnvjB0Edco0orHKvka1emgnndg2dRa3HaocnDax7H4QpSqW9RxlFZ5KnvKW3RS6pmj4K1dWdWanFcz2Un1i0djr/GyacYvxR5peVOabku95ItshGSdZuaLTWTqcLlw+nY63iTiNXCcepyGGn5F0ajZLtbNzNeU5WPk6VdcNPDC6GCKyXYN9S0J4zgiXen8pLqaRWtRCTwjVNmObMlVYI8pGGC9Fk2RpmaoyPJmaMzHIpT6orIpT6otiV2dD3T2UXjlZypv/ALdXb9mUU/x5jtjzb2RVN60e504S+UmvzPSTsV/2o8Pqo4ukAAZmsAAAAAAAAAAAAAAAWVp4jJ+EW/uPIuK63NUk8+K+bX9D1jUH/lVP2JfgeP6+8yfxNXUrMTr+FJeY2zQW9XlbM8r7Br60sMwTrnIxg9btUuTZwvfErLU34mo7co6xDyPLRt1qb65fzLa2rSfVv5mq7Uo6hjyZKMfYk1LlvqYm8mNSLkxtM2yVa0stHVaPaLY5ezludRp10lgvqxnk5mscmsI6ulSXJ8DntWpJZJstXSiaHUNR5jdnOODk6eqe7Jo72G7NfURPuJ5INU0mj0EHwR5mFmWoYWyC0skXW0cyRRk3TaGZIsgssoslhHqXspptVKnh2P8APH+56UcT7NLTlhVn+xD8W/yO2OvWsRPFaqW61sAAzNYAAAAAAAAAAAAAAAxXUMwmvGMl9x4/rsfel6s9lZ5VxZZ8lWpHwk8ej6fcU2rKOl4fPbPBwF4tyBKZtL2maupE5c44PXVzyinMOYsyOYoLcmRSK8xiyVTAyZoyL4yMCZepAEqlVwT6N/g1CmXdqQYSgpdTcVNRfiRp3WSF2ha6hKbIVaRIlVI9SoWSmY2yzJOMCcjEy9lFEE5EIZN/otrujWWtvlnZcMaW6tSnBdZSS9F3v5G1THk5ust2xZ6dwfZdlaw8Zt1H8dl9yRuzHTgopRWyikkvJF+TpJYR5CT3NsqACTEAAAAAAAAAAAAAAAHG8d6dnlqpbNckvVdPu/A7Ii6lZKtSnTf2ls/CXcyGsosqnskpHg+o2+GzTV6Z2Wt6c4SlGSxKLaa8zmbmjg0LIHrNPbuRqJRLcEqdMxumajib6kYC5F7gW8phgyyEyuSmBgjaTkuyMlMDBGCcl3MMlOUuiidoci1lMGXlKcpmkVuRYokijSLYxJNGO5ZGJVOfBOsbfLR6hwFpfJF15Lr7lP0+0/y+ZxHD2nOrOMV39X4LvZ6nZtQjGEdoxSSXkb9MccnnNffn0o2ykXpkWnUM8ZGycgyFS1FUAVAAAAAAAAAAAAAAALWXMskActxjonaRdaC9+K99L7Uf0vVHmV/ZdT2u4ZwvEeiJNzgvde7ivsvxXkU2RydLR6nY9rPNK9DBHlA6G8sjVVbfBpShg9BXamiA4lHAkypFjgVYLlMjuA5DNylrRG0z3GPlGC5opyjaTuKJFyCiXKJO0wcwkVUC+MTLGkZKJVKwxwgTbS3baSWctJFaFrk6PSrFQ95/W/D+5sV15OdqdUoL6m90C0VGH68t5P8AlOht65z9vM2ttM20sHBlJyeWb2hVJtORqraRsaTMitkuLLiyBeSQVAAAAAAAAAAAAAAAZZIvLWARK6NNe0+pvakTX3NAgk4XVNM6uK+H9DnLm1PRbuzNDqGjKWfsvxX5opnDPQ36NW4cSOHq25GnTN9faPVh9nnXjHr8uppqqw8PZ+D2fyNaUMHYruUllMhyiW8pIlAooGO0u80wqmUdMk8o7My2EeaRuQvjTJCpEmjZSfSLx4vYyVZTPUKPVkWnRJtvaZ6fMmUdMx13/AnUrYujV7nLu1ueIGK1tlHp18TZUIlKVsTqFsXYwc9ybeWZbeBtbaBGt7c2lvQBGSVbRNjSRGoUybTiSQZoF5bFFxJBUAAAAAAAAAAAAAAAoyoAMcomCpSJTRa4gGrrWpArWJv5UzDOgQScxW0/yIFzo8ZbSjGX7UUzr52pgnZjAycJW4Uov7GP2XKJFnwjT7udfvHfTsTDLT/IjYvYsV1i+ZnB/wDStNfp/wAX9i6PDlNfZb9XJnbPT/IseneQ2oO6x/Mzkqejxj9WKXojKtPOn/w7yKrTvIyK22+pzkNP8jPTsDfx0/yMsLAEGlpWJNo2RtIWRIhagEGjaE6jQJEKBnjSALKdMzxiFEvSACRVDBUAAAAAAAAAAAAAAAAAAAFAAC0tYABYyySAAMbRZJAAFjRa0AAW4K4AALooyJAAF8UZIgAGSJegAC4qAAVAAAAAAAAB/9k="/>
          <p:cNvSpPr>
            <a:spLocks noChangeAspect="1" noChangeArrowheads="1"/>
          </p:cNvSpPr>
          <p:nvPr/>
        </p:nvSpPr>
        <p:spPr bwMode="auto">
          <a:xfrm>
            <a:off x="97510" y="-159275"/>
            <a:ext cx="468047" cy="336057"/>
          </a:xfrm>
          <a:prstGeom prst="rect">
            <a:avLst/>
          </a:prstGeom>
          <a:noFill/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59396" name="AutoShape 4" descr="data:image/jpeg;base64,/9j/4AAQSkZJRgABAQAAAQABAAD/2wCEAAkGBhIQEBAQDxIPDw8QDxAPDw8PDw8PEBAPFBAVFRQQEhIXHCYeFxkjGRQSHy8gIygpLCwsFR4xNTAqNSYrLCkBCQoKDgwOGg8PGikkHiQpKSwpKSwpLSktLCwsLSwtLCwsKTUsLDQ1LCwpLCosKikvKSwsKSwsLDUtKSwsKSwuKf/AABEIAMIBAwMBIgACEQEDEQH/xAAcAAEAAQUBAQAAAAAAAAAAAAAABAECAwUGBwj/xAA/EAACAQMCAwUEBggFBQAAAAAAAQIDBBEFIQYSMRNBUWFxByKBkRQyQqGxwVJicoKSwtHhFSMzorIWQ1N08P/EABoBAQACAwEAAAAAAAAAAAAAAAABAwIEBQb/xAAuEQACAgEDAgQFAwUAAAAAAAAAAQIDEQQSITFBBRMiURRCYXGh0eHwIzKRscH/2gAMAwEAAhEDEQA/APcQAAAAAAAAAAAAAAAAAAAAAAAAAAAAAAAAAAAAAAAAAAAAAAAAAAAAAAAAAAAAAAAAAAAAa/iC87G0uqq607etUXrGm2vvJFhV5qVKXXmpwlnxzFPJqePJY0y//wDUrf8ABkf2d6j2ul2k5PeFN0pSbxvSk6e/8Jjn1YMc+rB0xir3Chyp9ZzUIrvbe+3ok36JmovuL6FPKhzVpL/xpcv8b2+WTiNQ45rVL6MqcIwVvbyShL3/AH6s/rPpvyw/3FU9RCPc24aS6WMR6vHPB6mDya445vpN4qqml3RpU1/yTIz42v1h/SH6OnQf8hr/AB9fs/x+p0V4Le+8f8v9D2IHlFD2l3kMc/YVF505Qb+Kf5G7svaxSeFcUalPxlTaqxXnjZ/cy2Orql3wUWeFamHy5+zO8BrNK4ktbr/QrU6ku+HNiovWD3XyNmbKaayjnShKDxJYYABJiAAAAAAAAAAAAAAAAAAAAAAAAAAAAaDV7qrZSncxjKvayalcUovNSg0sOtSX2ovbmj8V3mz0vVqVzTVWhNVIPvWzT8JJ7p+TIyRlZwTAYri4jTi5TajFdWzWzrVK+y5qVL5TkvN/Z+BDeC2Fblz29zU+0PU4fQbmjH35ygoz5d1CLks877vTrucx7LrL6Rb1Kc5y5KNZtUlLEffWctd+6Z03GVOlT065gklmk8ftJpp/NHlvBOvzs6two/VqUoY/dm98fF/M17Hh5l0Mq4S+IiquG+Fk9pjolCC3UUu/ODzfhKdO4qancPGJXnZ0+mOzhBNJfCS+Zr9e41rSp1PfxmEorGVvL3fzNNw1dOlQUItpym6kkl1k8LOfRJfA153wccpcdDrQ0lq1KrlLnG7/AIdffaMnmUengu/fGF8WkQ62hTgsyW/odPw5Ltp0oy+rRj21XuzOWVSi/T3pfBG21+EOVtYyY/DRlHcbC19kbPL7dDyu5hhtY6EOo0bHVp4k8GmqTNBrDwejq9Uclsp4aaymnlSTaafimt0zo9D9pl3auMZy+lUV1jWbdRL9Wr1/iycrORimZwslB5TF2nruWJpM9+4Z44tb9YpS5KyWZW9TEai813SXmsnQHy4qsoSU4OUJReYyi3GUX4prdHq3AXtS7Vwtb9pVXiNK52UakuihUS2jLz6PyfXqU6lS4l1PK67wl0+urle3dHpoANw4QAAAAAAAAAAAAAAAAAAAAAAABRo894l4cq6fN32mzVJOS7a3b9yWe6MejX6vVdx6FOSSbeySy34I4HVtXd1cJLPY037sfF/pMpumor6mxRpfiJfRdynD/GFK+rL6VJUakcKFGTxTcsbuDfWT89/A6HWNdhRi90sdx5zxrpdN4q0ly1Me/FYxL9ZeD/E5yWs1JpQqTlJpYTbbyvNvqa7slFPbyy+uKhbGGqeI9n2/nubjiXiSVeTWfdeYqL6ZeVk5vT7epUqxVOE6jcZqXKm2o9d36pFLhS38VujLw/xLSpdsqqlHFSP1ftPDxnHRYiakJykpcZOh4xCNE6bau37NELiKnVppxqQnSbcUlKLj57N9eiNnpkUoqT2UUn8MblnE+vxu6HLTT5aUoyzJ7vGW8ZWfErp2KjhHPuqKnUxv7q6L4vC9E/EiccVr26lVGvlddO3GJNKK/n5Ox0TiBUab/SlJzl4+CXwSSL77iPnT3OalPDfgRKtZlS1E2sHchoq1yjJeV+ZsgTLpSKYKup0l6UYJIxyRIcTHKIJ3EaaME0SZowzRYjGXJ617LOPnWUbG6lmrFYt6snvVil/pyffNJfFI9MPlehXlTnGcG4zjJSjJPDi10aZ9FcF8Sq/tYVdlVXuVorumu/0a3+J1tPbuW1nkPE9Iqp+ZHo/9m+ABtHHAAAAAAAAAAAAAAAAAAABZWqqMXJ9EsgGg4u1Pkp9lF7y+t6eBpNC0ZyXM+8j6redrXw335Z1mkVoqCRpqUbLPsdp7tPp0orl9TmOIOFMxlL8TzDULGVOT2zv0R7bxTfRjSwpKLfRdZP0S3PNb2ym3J/7pPEPzfzwa+oi4yzBGVerpnQ69U8r27nI/TWtkuZYeM7PzwzSKXNO42a/0JcrWN1zx/M7T/C6blzSnGKw88q2bx1SWSBcWFGTcoVOZqPvReEnFSUn4PKSZlCyPXucCyUo/0otuHbJq6VPs0lLZuXNNbPCwsL1xn5mx0W7hCEm08yliOcZ5UljOPVmkq3HNN9W223jxNnollKclGMZVJN7RW+xXet0Me50vD62rVLsjbwr9o8RTb8lkyV9Oml7ya9U0dHbav9D5Y3FtyLGObs1GXwfRmPXeIadZf5fT7ynyYxjy+T0sNTY5JRjx75ORlTwVUS6pLLKI1joNlriYpxMzMciTFMi1IkeaJdQi1DJFhHkjt/ZVxD9Gu1Tk8UrjFOWeilvyS+bx+8cVIvtKrjNNPDTTT8GbVMtryaOrqVlbiz6mBruHtS+k2tCt3zpxcvKaWJL5pmxOwuTxDWHhgAAgAAAAAAAAAAAAAAAGl4mv1Tpvfzf5G6PPOPdS3cVlrpt/9sU3S2wbNrSVqdqT6HNULmdStiCcpN5x0wvFt9EdFT1Xs/d58ye23TP6qe79dl5nDxvpv3Kb5F1ag8OT831Nnp9CMJJy6939cnGrsUHxy/wei1NE7uJemPt1k/v2X5PQNL0eNRudRued3l7Gt4l0+hTeZLmfdHOWR6XFapR5YvL6Z2FDVovM54lN97xk6EpQshtZy6tNOme5Lg5q8uqj2pU+VdzZi0f2d/SJc1Xmim8vs3yN58Wjq7e8pSnvjB0Edco0orHKvka1emgnndg2dRa3HaocnDax7H4QpSqW9RxlFZ5KnvKW3RS6pmj4K1dWdWanFcz2Un1i0djr/GyacYvxR5peVOabku95ItshGSdZuaLTWTqcLlw+nY63iTiNXCcepyGGn5F0ajZLtbNzNeU5WPk6VdcNPDC6GCKyXYN9S0J4zgiXen8pLqaRWtRCTwjVNmObMlVYI8pGGC9Fk2RpmaoyPJmaMzHIpT6orIpT6otiV2dD3T2UXjlZypv/ALdXb9mUU/x5jtjzb2RVN60e504S+UmvzPSTsV/2o8Pqo4ukAAZmsAAAAAAAAAAAAAAAWVp4jJ+EW/uPIuK63NUk8+K+bX9D1jUH/lVP2JfgeP6+8yfxNXUrMTr+FJeY2zQW9XlbM8r7Br60sMwTrnIxg9btUuTZwvfErLU34mo7co6xDyPLRt1qb65fzLa2rSfVv5mq7Uo6hjyZKMfYk1LlvqYm8mNSLkxtM2yVa0stHVaPaLY5ezludRp10lgvqxnk5mscmsI6ulSXJ8DntWpJZJstXSiaHUNR5jdnOODk6eqe7Jo72G7NfURPuJ5INU0mj0EHwR5mFmWoYWyC0skXW0cyRRk3TaGZIsgssoslhHqXspptVKnh2P8APH+56UcT7NLTlhVn+xD8W/yO2OvWsRPFaqW61sAAzNYAAAAAAAAAAAAAAAxXUMwmvGMl9x4/rsfel6s9lZ5VxZZ8lWpHwk8ej6fcU2rKOl4fPbPBwF4tyBKZtL2maupE5c44PXVzyinMOYsyOYoLcmRSK8xiyVTAyZoyL4yMCZepAEqlVwT6N/g1CmXdqQYSgpdTcVNRfiRp3WSF2ha6hKbIVaRIlVI9SoWSmY2yzJOMCcjEy9lFEE5EIZN/otrujWWtvlnZcMaW6tSnBdZSS9F3v5G1THk5ust2xZ6dwfZdlaw8Zt1H8dl9yRuzHTgopRWyikkvJF+TpJYR5CT3NsqACTEAAAAAAAAAAAAAAAHG8d6dnlqpbNckvVdPu/A7Ii6lZKtSnTf2ls/CXcyGsosqnskpHg+o2+GzTV6Z2Wt6c4SlGSxKLaa8zmbmjg0LIHrNPbuRqJRLcEqdMxumajib6kYC5F7gW8phgyyEyuSmBgjaTkuyMlMDBGCcl3MMlOUuiidoci1lMGXlKcpmkVuRYokijSLYxJNGO5ZGJVOfBOsbfLR6hwFpfJF15Lr7lP0+0/y+ZxHD2nOrOMV39X4LvZ6nZtQjGEdoxSSXkb9MccnnNffn0o2ykXpkWnUM8ZGycgyFS1FUAVAAAAAAAAAAAAAAALWXMskActxjonaRdaC9+K99L7Uf0vVHmV/ZdT2u4ZwvEeiJNzgvde7ivsvxXkU2RydLR6nY9rPNK9DBHlA6G8sjVVbfBpShg9BXamiA4lHAkypFjgVYLlMjuA5DNylrRG0z3GPlGC5opyjaTuKJFyCiXKJO0wcwkVUC+MTLGkZKJVKwxwgTbS3baSWctJFaFrk6PSrFQ95/W/D+5sV15OdqdUoL6m90C0VGH68t5P8AlOht65z9vM2ttM20sHBlJyeWb2hVJtORqraRsaTMitkuLLiyBeSQVAAAAAAAAAAAAAAAZZIvLWARK6NNe0+pvakTX3NAgk4XVNM6uK+H9DnLm1PRbuzNDqGjKWfsvxX5opnDPQ36NW4cSOHq25GnTN9faPVh9nnXjHr8uppqqw8PZ+D2fyNaUMHYruUllMhyiW8pIlAooGO0u80wqmUdMk8o7My2EeaRuQvjTJCpEmjZSfSLx4vYyVZTPUKPVkWnRJtvaZ6fMmUdMx13/AnUrYujV7nLu1ueIGK1tlHp18TZUIlKVsTqFsXYwc9ybeWZbeBtbaBGt7c2lvQBGSVbRNjSRGoUybTiSQZoF5bFFxJBUAAAAAAAAAAAAAAAoyoAMcomCpSJTRa4gGrrWpArWJv5UzDOgQScxW0/yIFzo8ZbSjGX7UUzr52pgnZjAycJW4Uov7GP2XKJFnwjT7udfvHfTsTDLT/IjYvYsV1i+ZnB/wDStNfp/wAX9i6PDlNfZb9XJnbPT/IseneQ2oO6x/Mzkqejxj9WKXojKtPOn/w7yKrTvIyK22+pzkNP8jPTsDfx0/yMsLAEGlpWJNo2RtIWRIhagEGjaE6jQJEKBnjSALKdMzxiFEvSACRVDBUAAAAAAAAAAAAAAAAAAAFAAC0tYABYyySAAMbRZJAAFjRa0AAW4K4AALooyJAAF8UZIgAGSJegAC4qAAVAAAAAAAAB/9k="/>
          <p:cNvSpPr>
            <a:spLocks noChangeAspect="1" noChangeArrowheads="1"/>
          </p:cNvSpPr>
          <p:nvPr/>
        </p:nvSpPr>
        <p:spPr bwMode="auto">
          <a:xfrm>
            <a:off x="97510" y="-159275"/>
            <a:ext cx="468047" cy="336057"/>
          </a:xfrm>
          <a:prstGeom prst="rect">
            <a:avLst/>
          </a:prstGeom>
          <a:noFill/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59398" name="AutoShape 6" descr="data:image/jpeg;base64,/9j/4AAQSkZJRgABAQAAAQABAAD/2wCEAAkGBhIQEBAQDxIPDw8QDxAPDw8PDw8PEBAPFBAVFRQQEhIXHCYeFxkjGRQSHy8gIygpLCwsFR4xNTAqNSYrLCkBCQoKDgwOGg8PGikkHiQpKSwpKSwpLSktLCwsLSwtLCwsKTUsLDQ1LCwpLCosKikvKSwsKSwsLDUtKSwsKSwuKf/AABEIAMIBAwMBIgACEQEDEQH/xAAcAAEAAQUBAQAAAAAAAAAAAAAABAECAwUGBwj/xAA/EAACAQMCAwUEBggFBQAAAAAAAQIDBBEFIQYSMRNBUWFxByKBkRQyQqGxwVJicoKSwtHhFSMzorIWQ1N08P/EABoBAQACAwEAAAAAAAAAAAAAAAABAwIEBQb/xAAuEQACAgEDAgQFAwUAAAAAAAAAAQIDEQQSITFBBRMiURRCYXGh0eHwIzKRscH/2gAMAwEAAhEDEQA/APcQAAAAAAAAAAAAAAAAAAAAAAAAAAAAAAAAAAAAAAAAAAAAAAAAAAAAAAAAAAAAAAAAAAAAa/iC87G0uqq607etUXrGm2vvJFhV5qVKXXmpwlnxzFPJqePJY0y//wDUrf8ABkf2d6j2ul2k5PeFN0pSbxvSk6e/8Jjn1YMc+rB0xir3Chyp9ZzUIrvbe+3ok36JmovuL6FPKhzVpL/xpcv8b2+WTiNQ45rVL6MqcIwVvbyShL3/AH6s/rPpvyw/3FU9RCPc24aS6WMR6vHPB6mDya445vpN4qqml3RpU1/yTIz42v1h/SH6OnQf8hr/AB9fs/x+p0V4Le+8f8v9D2IHlFD2l3kMc/YVF505Qb+Kf5G7svaxSeFcUalPxlTaqxXnjZ/cy2Orql3wUWeFamHy5+zO8BrNK4ktbr/QrU6ku+HNiovWD3XyNmbKaayjnShKDxJYYABJiAAAAAAAAAAAAAAAAAAAAAAAAAAAAaDV7qrZSncxjKvayalcUovNSg0sOtSX2ovbmj8V3mz0vVqVzTVWhNVIPvWzT8JJ7p+TIyRlZwTAYri4jTi5TajFdWzWzrVK+y5qVL5TkvN/Z+BDeC2Fblz29zU+0PU4fQbmjH35ygoz5d1CLks877vTrucx7LrL6Rb1Kc5y5KNZtUlLEffWctd+6Z03GVOlT065gklmk8ftJpp/NHlvBOvzs6two/VqUoY/dm98fF/M17Hh5l0Mq4S+IiquG+Fk9pjolCC3UUu/ODzfhKdO4qancPGJXnZ0+mOzhBNJfCS+Zr9e41rSp1PfxmEorGVvL3fzNNw1dOlQUItpym6kkl1k8LOfRJfA153wccpcdDrQ0lq1KrlLnG7/AIdffaMnmUengu/fGF8WkQ62hTgsyW/odPw5Ltp0oy+rRj21XuzOWVSi/T3pfBG21+EOVtYyY/DRlHcbC19kbPL7dDyu5hhtY6EOo0bHVp4k8GmqTNBrDwejq9Uclsp4aaymnlSTaafimt0zo9D9pl3auMZy+lUV1jWbdRL9Wr1/iycrORimZwslB5TF2nruWJpM9+4Z44tb9YpS5KyWZW9TEai813SXmsnQHy4qsoSU4OUJReYyi3GUX4prdHq3AXtS7Vwtb9pVXiNK52UakuihUS2jLz6PyfXqU6lS4l1PK67wl0+urle3dHpoANw4QAAAAAAAAAAAAAAAAAAAAAAABRo894l4cq6fN32mzVJOS7a3b9yWe6MejX6vVdx6FOSSbeySy34I4HVtXd1cJLPY037sfF/pMpumor6mxRpfiJfRdynD/GFK+rL6VJUakcKFGTxTcsbuDfWT89/A6HWNdhRi90sdx5zxrpdN4q0ly1Me/FYxL9ZeD/E5yWs1JpQqTlJpYTbbyvNvqa7slFPbyy+uKhbGGqeI9n2/nubjiXiSVeTWfdeYqL6ZeVk5vT7epUqxVOE6jcZqXKm2o9d36pFLhS38VujLw/xLSpdsqqlHFSP1ftPDxnHRYiakJykpcZOh4xCNE6bau37NELiKnVppxqQnSbcUlKLj57N9eiNnpkUoqT2UUn8MblnE+vxu6HLTT5aUoyzJ7vGW8ZWfErp2KjhHPuqKnUxv7q6L4vC9E/EiccVr26lVGvlddO3GJNKK/n5Ox0TiBUab/SlJzl4+CXwSSL77iPnT3OalPDfgRKtZlS1E2sHchoq1yjJeV+ZsgTLpSKYKup0l6UYJIxyRIcTHKIJ3EaaME0SZowzRYjGXJ617LOPnWUbG6lmrFYt6snvVil/pyffNJfFI9MPlehXlTnGcG4zjJSjJPDi10aZ9FcF8Sq/tYVdlVXuVorumu/0a3+J1tPbuW1nkPE9Iqp+ZHo/9m+ABtHHAAAAAAAAAAAAAAAAAAABZWqqMXJ9EsgGg4u1Pkp9lF7y+t6eBpNC0ZyXM+8j6redrXw335Z1mkVoqCRpqUbLPsdp7tPp0orl9TmOIOFMxlL8TzDULGVOT2zv0R7bxTfRjSwpKLfRdZP0S3PNb2ym3J/7pPEPzfzwa+oi4yzBGVerpnQ69U8r27nI/TWtkuZYeM7PzwzSKXNO42a/0JcrWN1zx/M7T/C6blzSnGKw88q2bx1SWSBcWFGTcoVOZqPvReEnFSUn4PKSZlCyPXucCyUo/0otuHbJq6VPs0lLZuXNNbPCwsL1xn5mx0W7hCEm08yliOcZ5UljOPVmkq3HNN9W223jxNnollKclGMZVJN7RW+xXet0Me50vD62rVLsjbwr9o8RTb8lkyV9Oml7ya9U0dHbav9D5Y3FtyLGObs1GXwfRmPXeIadZf5fT7ynyYxjy+T0sNTY5JRjx75ORlTwVUS6pLLKI1joNlriYpxMzMciTFMi1IkeaJdQi1DJFhHkjt/ZVxD9Gu1Tk8UrjFOWeilvyS+bx+8cVIvtKrjNNPDTTT8GbVMtryaOrqVlbiz6mBruHtS+k2tCt3zpxcvKaWJL5pmxOwuTxDWHhgAAgAAAAAAAAAAAAAAAGl4mv1Tpvfzf5G6PPOPdS3cVlrpt/9sU3S2wbNrSVqdqT6HNULmdStiCcpN5x0wvFt9EdFT1Xs/d58ye23TP6qe79dl5nDxvpv3Kb5F1ag8OT831Nnp9CMJJy6939cnGrsUHxy/wei1NE7uJemPt1k/v2X5PQNL0eNRudRued3l7Gt4l0+hTeZLmfdHOWR6XFapR5YvL6Z2FDVovM54lN97xk6EpQshtZy6tNOme5Lg5q8uqj2pU+VdzZi0f2d/SJc1Xmim8vs3yN58Wjq7e8pSnvjB0Edco0orHKvka1emgnndg2dRa3HaocnDax7H4QpSqW9RxlFZ5KnvKW3RS6pmj4K1dWdWanFcz2Un1i0djr/GyacYvxR5peVOabku95ItshGSdZuaLTWTqcLlw+nY63iTiNXCcepyGGn5F0ajZLtbNzNeU5WPk6VdcNPDC6GCKyXYN9S0J4zgiXen8pLqaRWtRCTwjVNmObMlVYI8pGGC9Fk2RpmaoyPJmaMzHIpT6orIpT6otiV2dD3T2UXjlZypv/ALdXb9mUU/x5jtjzb2RVN60e504S+UmvzPSTsV/2o8Pqo4ukAAZmsAAAAAAAAAAAAAAAWVp4jJ+EW/uPIuK63NUk8+K+bX9D1jUH/lVP2JfgeP6+8yfxNXUrMTr+FJeY2zQW9XlbM8r7Br60sMwTrnIxg9btUuTZwvfErLU34mo7co6xDyPLRt1qb65fzLa2rSfVv5mq7Uo6hjyZKMfYk1LlvqYm8mNSLkxtM2yVa0stHVaPaLY5ezludRp10lgvqxnk5mscmsI6ulSXJ8DntWpJZJstXSiaHUNR5jdnOODk6eqe7Jo72G7NfURPuJ5INU0mj0EHwR5mFmWoYWyC0skXW0cyRRk3TaGZIsgssoslhHqXspptVKnh2P8APH+56UcT7NLTlhVn+xD8W/yO2OvWsRPFaqW61sAAzNYAAAAAAAAAAAAAAAxXUMwmvGMl9x4/rsfel6s9lZ5VxZZ8lWpHwk8ej6fcU2rKOl4fPbPBwF4tyBKZtL2maupE5c44PXVzyinMOYsyOYoLcmRSK8xiyVTAyZoyL4yMCZepAEqlVwT6N/g1CmXdqQYSgpdTcVNRfiRp3WSF2ha6hKbIVaRIlVI9SoWSmY2yzJOMCcjEy9lFEE5EIZN/otrujWWtvlnZcMaW6tSnBdZSS9F3v5G1THk5ust2xZ6dwfZdlaw8Zt1H8dl9yRuzHTgopRWyikkvJF+TpJYR5CT3NsqACTEAAAAAAAAAAAAAAAHG8d6dnlqpbNckvVdPu/A7Ii6lZKtSnTf2ls/CXcyGsosqnskpHg+o2+GzTV6Z2Wt6c4SlGSxKLaa8zmbmjg0LIHrNPbuRqJRLcEqdMxumajib6kYC5F7gW8phgyyEyuSmBgjaTkuyMlMDBGCcl3MMlOUuiidoci1lMGXlKcpmkVuRYokijSLYxJNGO5ZGJVOfBOsbfLR6hwFpfJF15Lr7lP0+0/y+ZxHD2nOrOMV39X4LvZ6nZtQjGEdoxSSXkb9MccnnNffn0o2ykXpkWnUM8ZGycgyFS1FUAVAAAAAAAAAAAAAAALWXMskActxjonaRdaC9+K99L7Uf0vVHmV/ZdT2u4ZwvEeiJNzgvde7ivsvxXkU2RydLR6nY9rPNK9DBHlA6G8sjVVbfBpShg9BXamiA4lHAkypFjgVYLlMjuA5DNylrRG0z3GPlGC5opyjaTuKJFyCiXKJO0wcwkVUC+MTLGkZKJVKwxwgTbS3baSWctJFaFrk6PSrFQ95/W/D+5sV15OdqdUoL6m90C0VGH68t5P8AlOht65z9vM2ttM20sHBlJyeWb2hVJtORqraRsaTMitkuLLiyBeSQVAAAAAAAAAAAAAAAZZIvLWARK6NNe0+pvakTX3NAgk4XVNM6uK+H9DnLm1PRbuzNDqGjKWfsvxX5opnDPQ36NW4cSOHq25GnTN9faPVh9nnXjHr8uppqqw8PZ+D2fyNaUMHYruUllMhyiW8pIlAooGO0u80wqmUdMk8o7My2EeaRuQvjTJCpEmjZSfSLx4vYyVZTPUKPVkWnRJtvaZ6fMmUdMx13/AnUrYujV7nLu1ueIGK1tlHp18TZUIlKVsTqFsXYwc9ybeWZbeBtbaBGt7c2lvQBGSVbRNjSRGoUybTiSQZoF5bFFxJBUAAAAAAAAAAAAAAAoyoAMcomCpSJTRa4gGrrWpArWJv5UzDOgQScxW0/yIFzo8ZbSjGX7UUzr52pgnZjAycJW4Uov7GP2XKJFnwjT7udfvHfTsTDLT/IjYvYsV1i+ZnB/wDStNfp/wAX9i6PDlNfZb9XJnbPT/IseneQ2oO6x/Mzkqejxj9WKXojKtPOn/w7yKrTvIyK22+pzkNP8jPTsDfx0/yMsLAEGlpWJNo2RtIWRIhagEGjaE6jQJEKBnjSALKdMzxiFEvSACRVDBUAAAAAAAAAAAAAAAAAAAFAAC0tYABYyySAAMbRZJAAFjRa0AAW4K4AALooyJAAF8UZIgAGSJegAC4qAAVAAAAAAAAB/9k="/>
          <p:cNvSpPr>
            <a:spLocks noChangeAspect="1" noChangeArrowheads="1"/>
          </p:cNvSpPr>
          <p:nvPr/>
        </p:nvSpPr>
        <p:spPr bwMode="auto">
          <a:xfrm>
            <a:off x="97510" y="-159275"/>
            <a:ext cx="468047" cy="336057"/>
          </a:xfrm>
          <a:prstGeom prst="rect">
            <a:avLst/>
          </a:prstGeom>
          <a:noFill/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59400" name="AutoShape 8" descr="data:image/jpeg;base64,/9j/4AAQSkZJRgABAQAAAQABAAD/2wCEAAkGBhIQEBAQDxIPDw8QDxAPDw8PDw8PEBAPFBAVFRQQEhIXHCYeFxkjGRQSHy8gIygpLCwsFR4xNTAqNSYrLCkBCQoKDgwOGg8PGikkHiQpKSwpKSwpLSktLCwsLSwtLCwsKTUsLDQ1LCwpLCosKikvKSwsKSwsLDUtKSwsKSwuKf/AABEIAMIBAwMBIgACEQEDEQH/xAAcAAEAAQUBAQAAAAAAAAAAAAAABAECAwUGBwj/xAA/EAACAQMCAwUEBggFBQAAAAAAAQIDBBEFIQYSMRNBUWFxByKBkRQyQqGxwVJicoKSwtHhFSMzorIWQ1N08P/EABoBAQACAwEAAAAAAAAAAAAAAAABAwIEBQb/xAAuEQACAgEDAgQFAwUAAAAAAAAAAQIDEQQSITFBBRMiURRCYXGh0eHwIzKRscH/2gAMAwEAAhEDEQA/APcQAAAAAAAAAAAAAAAAAAAAAAAAAAAAAAAAAAAAAAAAAAAAAAAAAAAAAAAAAAAAAAAAAAAAa/iC87G0uqq607etUXrGm2vvJFhV5qVKXXmpwlnxzFPJqePJY0y//wDUrf8ABkf2d6j2ul2k5PeFN0pSbxvSk6e/8Jjn1YMc+rB0xir3Chyp9ZzUIrvbe+3ok36JmovuL6FPKhzVpL/xpcv8b2+WTiNQ45rVL6MqcIwVvbyShL3/AH6s/rPpvyw/3FU9RCPc24aS6WMR6vHPB6mDya445vpN4qqml3RpU1/yTIz42v1h/SH6OnQf8hr/AB9fs/x+p0V4Le+8f8v9D2IHlFD2l3kMc/YVF505Qb+Kf5G7svaxSeFcUalPxlTaqxXnjZ/cy2Orql3wUWeFamHy5+zO8BrNK4ktbr/QrU6ku+HNiovWD3XyNmbKaayjnShKDxJYYABJiAAAAAAAAAAAAAAAAAAAAAAAAAAAAaDV7qrZSncxjKvayalcUovNSg0sOtSX2ovbmj8V3mz0vVqVzTVWhNVIPvWzT8JJ7p+TIyRlZwTAYri4jTi5TajFdWzWzrVK+y5qVL5TkvN/Z+BDeC2Fblz29zU+0PU4fQbmjH35ygoz5d1CLks877vTrucx7LrL6Rb1Kc5y5KNZtUlLEffWctd+6Z03GVOlT065gklmk8ftJpp/NHlvBOvzs6two/VqUoY/dm98fF/M17Hh5l0Mq4S+IiquG+Fk9pjolCC3UUu/ODzfhKdO4qancPGJXnZ0+mOzhBNJfCS+Zr9e41rSp1PfxmEorGVvL3fzNNw1dOlQUItpym6kkl1k8LOfRJfA153wccpcdDrQ0lq1KrlLnG7/AIdffaMnmUengu/fGF8WkQ62hTgsyW/odPw5Ltp0oy+rRj21XuzOWVSi/T3pfBG21+EOVtYyY/DRlHcbC19kbPL7dDyu5hhtY6EOo0bHVp4k8GmqTNBrDwejq9Uclsp4aaymnlSTaafimt0zo9D9pl3auMZy+lUV1jWbdRL9Wr1/iycrORimZwslB5TF2nruWJpM9+4Z44tb9YpS5KyWZW9TEai813SXmsnQHy4qsoSU4OUJReYyi3GUX4prdHq3AXtS7Vwtb9pVXiNK52UakuihUS2jLz6PyfXqU6lS4l1PK67wl0+urle3dHpoANw4QAAAAAAAAAAAAAAAAAAAAAAABRo894l4cq6fN32mzVJOS7a3b9yWe6MejX6vVdx6FOSSbeySy34I4HVtXd1cJLPY037sfF/pMpumor6mxRpfiJfRdynD/GFK+rL6VJUakcKFGTxTcsbuDfWT89/A6HWNdhRi90sdx5zxrpdN4q0ly1Me/FYxL9ZeD/E5yWs1JpQqTlJpYTbbyvNvqa7slFPbyy+uKhbGGqeI9n2/nubjiXiSVeTWfdeYqL6ZeVk5vT7epUqxVOE6jcZqXKm2o9d36pFLhS38VujLw/xLSpdsqqlHFSP1ftPDxnHRYiakJykpcZOh4xCNE6bau37NELiKnVppxqQnSbcUlKLj57N9eiNnpkUoqT2UUn8MblnE+vxu6HLTT5aUoyzJ7vGW8ZWfErp2KjhHPuqKnUxv7q6L4vC9E/EiccVr26lVGvlddO3GJNKK/n5Ox0TiBUab/SlJzl4+CXwSSL77iPnT3OalPDfgRKtZlS1E2sHchoq1yjJeV+ZsgTLpSKYKup0l6UYJIxyRIcTHKIJ3EaaME0SZowzRYjGXJ617LOPnWUbG6lmrFYt6snvVil/pyffNJfFI9MPlehXlTnGcG4zjJSjJPDi10aZ9FcF8Sq/tYVdlVXuVorumu/0a3+J1tPbuW1nkPE9Iqp+ZHo/9m+ABtHHAAAAAAAAAAAAAAAAAAABZWqqMXJ9EsgGg4u1Pkp9lF7y+t6eBpNC0ZyXM+8j6redrXw335Z1mkVoqCRpqUbLPsdp7tPp0orl9TmOIOFMxlL8TzDULGVOT2zv0R7bxTfRjSwpKLfRdZP0S3PNb2ym3J/7pPEPzfzwa+oi4yzBGVerpnQ69U8r27nI/TWtkuZYeM7PzwzSKXNO42a/0JcrWN1zx/M7T/C6blzSnGKw88q2bx1SWSBcWFGTcoVOZqPvReEnFSUn4PKSZlCyPXucCyUo/0otuHbJq6VPs0lLZuXNNbPCwsL1xn5mx0W7hCEm08yliOcZ5UljOPVmkq3HNN9W223jxNnollKclGMZVJN7RW+xXet0Me50vD62rVLsjbwr9o8RTb8lkyV9Oml7ya9U0dHbav9D5Y3FtyLGObs1GXwfRmPXeIadZf5fT7ynyYxjy+T0sNTY5JRjx75ORlTwVUS6pLLKI1joNlriYpxMzMciTFMi1IkeaJdQi1DJFhHkjt/ZVxD9Gu1Tk8UrjFOWeilvyS+bx+8cVIvtKrjNNPDTTT8GbVMtryaOrqVlbiz6mBruHtS+k2tCt3zpxcvKaWJL5pmxOwuTxDWHhgAAgAAAAAAAAAAAAAAAGl4mv1Tpvfzf5G6PPOPdS3cVlrpt/9sU3S2wbNrSVqdqT6HNULmdStiCcpN5x0wvFt9EdFT1Xs/d58ye23TP6qe79dl5nDxvpv3Kb5F1ag8OT831Nnp9CMJJy6939cnGrsUHxy/wei1NE7uJemPt1k/v2X5PQNL0eNRudRued3l7Gt4l0+hTeZLmfdHOWR6XFapR5YvL6Z2FDVovM54lN97xk6EpQshtZy6tNOme5Lg5q8uqj2pU+VdzZi0f2d/SJc1Xmim8vs3yN58Wjq7e8pSnvjB0Edco0orHKvka1emgnndg2dRa3HaocnDax7H4QpSqW9RxlFZ5KnvKW3RS6pmj4K1dWdWanFcz2Un1i0djr/GyacYvxR5peVOabku95ItshGSdZuaLTWTqcLlw+nY63iTiNXCcepyGGn5F0ajZLtbNzNeU5WPk6VdcNPDC6GCKyXYN9S0J4zgiXen8pLqaRWtRCTwjVNmObMlVYI8pGGC9Fk2RpmaoyPJmaMzHIpT6orIpT6otiV2dD3T2UXjlZypv/ALdXb9mUU/x5jtjzb2RVN60e504S+UmvzPSTsV/2o8Pqo4ukAAZmsAAAAAAAAAAAAAAAWVp4jJ+EW/uPIuK63NUk8+K+bX9D1jUH/lVP2JfgeP6+8yfxNXUrMTr+FJeY2zQW9XlbM8r7Br60sMwTrnIxg9btUuTZwvfErLU34mo7co6xDyPLRt1qb65fzLa2rSfVv5mq7Uo6hjyZKMfYk1LlvqYm8mNSLkxtM2yVa0stHVaPaLY5ezludRp10lgvqxnk5mscmsI6ulSXJ8DntWpJZJstXSiaHUNR5jdnOODk6eqe7Jo72G7NfURPuJ5INU0mj0EHwR5mFmWoYWyC0skXW0cyRRk3TaGZIsgssoslhHqXspptVKnh2P8APH+56UcT7NLTlhVn+xD8W/yO2OvWsRPFaqW61sAAzNYAAAAAAAAAAAAAAAxXUMwmvGMl9x4/rsfel6s9lZ5VxZZ8lWpHwk8ej6fcU2rKOl4fPbPBwF4tyBKZtL2maupE5c44PXVzyinMOYsyOYoLcmRSK8xiyVTAyZoyL4yMCZepAEqlVwT6N/g1CmXdqQYSgpdTcVNRfiRp3WSF2ha6hKbIVaRIlVI9SoWSmY2yzJOMCcjEy9lFEE5EIZN/otrujWWtvlnZcMaW6tSnBdZSS9F3v5G1THk5ust2xZ6dwfZdlaw8Zt1H8dl9yRuzHTgopRWyikkvJF+TpJYR5CT3NsqACTEAAAAAAAAAAAAAAAHG8d6dnlqpbNckvVdPu/A7Ii6lZKtSnTf2ls/CXcyGsosqnskpHg+o2+GzTV6Z2Wt6c4SlGSxKLaa8zmbmjg0LIHrNPbuRqJRLcEqdMxumajib6kYC5F7gW8phgyyEyuSmBgjaTkuyMlMDBGCcl3MMlOUuiidoci1lMGXlKcpmkVuRYokijSLYxJNGO5ZGJVOfBOsbfLR6hwFpfJF15Lr7lP0+0/y+ZxHD2nOrOMV39X4LvZ6nZtQjGEdoxSSXkb9MccnnNffn0o2ykXpkWnUM8ZGycgyFS1FUAVAAAAAAAAAAAAAAALWXMskActxjonaRdaC9+K99L7Uf0vVHmV/ZdT2u4ZwvEeiJNzgvde7ivsvxXkU2RydLR6nY9rPNK9DBHlA6G8sjVVbfBpShg9BXamiA4lHAkypFjgVYLlMjuA5DNylrRG0z3GPlGC5opyjaTuKJFyCiXKJO0wcwkVUC+MTLGkZKJVKwxwgTbS3baSWctJFaFrk6PSrFQ95/W/D+5sV15OdqdUoL6m90C0VGH68t5P8AlOht65z9vM2ttM20sHBlJyeWb2hVJtORqraRsaTMitkuLLiyBeSQVAAAAAAAAAAAAAAAZZIvLWARK6NNe0+pvakTX3NAgk4XVNM6uK+H9DnLm1PRbuzNDqGjKWfsvxX5opnDPQ36NW4cSOHq25GnTN9faPVh9nnXjHr8uppqqw8PZ+D2fyNaUMHYruUllMhyiW8pIlAooGO0u80wqmUdMk8o7My2EeaRuQvjTJCpEmjZSfSLx4vYyVZTPUKPVkWnRJtvaZ6fMmUdMx13/AnUrYujV7nLu1ueIGK1tlHp18TZUIlKVsTqFsXYwc9ybeWZbeBtbaBGt7c2lvQBGSVbRNjSRGoUybTiSQZoF5bFFxJBUAAAAAAAAAAAAAAAoyoAMcomCpSJTRa4gGrrWpArWJv5UzDOgQScxW0/yIFzo8ZbSjGX7UUzr52pgnZjAycJW4Uov7GP2XKJFnwjT7udfvHfTsTDLT/IjYvYsV1i+ZnB/wDStNfp/wAX9i6PDlNfZb9XJnbPT/IseneQ2oO6x/Mzkqejxj9WKXojKtPOn/w7yKrTvIyK22+pzkNP8jPTsDfx0/yMsLAEGlpWJNo2RtIWRIhagEGjaE6jQJEKBnjSALKdMzxiFEvSACRVDBUAAAAAAAAAAAAAAAAAAAFAAC0tYABYyySAAMbRZJAAFjRa0AAW4K4AALooyJAAF8UZIgAGSJegAC4qAAVAAAAAAAAB/9k="/>
          <p:cNvSpPr>
            <a:spLocks noChangeAspect="1" noChangeArrowheads="1"/>
          </p:cNvSpPr>
          <p:nvPr/>
        </p:nvSpPr>
        <p:spPr bwMode="auto">
          <a:xfrm>
            <a:off x="97510" y="-159275"/>
            <a:ext cx="468047" cy="336057"/>
          </a:xfrm>
          <a:prstGeom prst="rect">
            <a:avLst/>
          </a:prstGeom>
          <a:noFill/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9" name="2 Subtítulo"/>
          <p:cNvSpPr txBox="1">
            <a:spLocks/>
          </p:cNvSpPr>
          <p:nvPr/>
        </p:nvSpPr>
        <p:spPr>
          <a:xfrm>
            <a:off x="165087" y="6979447"/>
            <a:ext cx="5030373" cy="425167"/>
          </a:xfrm>
          <a:prstGeom prst="rect">
            <a:avLst/>
          </a:prstGeom>
        </p:spPr>
        <p:txBody>
          <a:bodyPr lIns="101824" tIns="50912" rIns="101824" bIns="50912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Shirley Brito Cabezas, 2017</a:t>
            </a:r>
          </a:p>
        </p:txBody>
      </p:sp>
      <p:pic>
        <p:nvPicPr>
          <p:cNvPr id="15" name="14 Imagen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448540" y="6638756"/>
            <a:ext cx="3317777" cy="60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7" t="52345" r="79513" b="22280"/>
          <a:stretch/>
        </p:blipFill>
        <p:spPr bwMode="auto">
          <a:xfrm>
            <a:off x="1324746" y="4056791"/>
            <a:ext cx="1479497" cy="1406750"/>
          </a:xfrm>
          <a:prstGeom prst="ellipse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7" name="16 Conector recto"/>
          <p:cNvCxnSpPr/>
          <p:nvPr/>
        </p:nvCxnSpPr>
        <p:spPr>
          <a:xfrm>
            <a:off x="97515" y="684337"/>
            <a:ext cx="1394392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https://scontent-mia3-1.xx.fbcdn.net/v/t34.0-12/21175681_1906644686029261_638147114_n.jpg?oh=8e5bde6b279d57d0ed31597738bae7d1&amp;oe=59A64BB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492" y="2650043"/>
            <a:ext cx="1520840" cy="1382631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ultado de imagen para ISSRS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8" r="4714" b="9944"/>
          <a:stretch/>
        </p:blipFill>
        <p:spPr bwMode="auto">
          <a:xfrm>
            <a:off x="1319100" y="5463539"/>
            <a:ext cx="1479533" cy="1311854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Resultado de imagen para babac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741" y="1329720"/>
            <a:ext cx="1504259" cy="1295078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5 CuadroTexto"/>
          <p:cNvSpPr txBox="1"/>
          <p:nvPr/>
        </p:nvSpPr>
        <p:spPr>
          <a:xfrm>
            <a:off x="5542674" y="907044"/>
            <a:ext cx="2138290" cy="422676"/>
          </a:xfrm>
          <a:prstGeom prst="rect">
            <a:avLst/>
          </a:prstGeom>
          <a:noFill/>
        </p:spPr>
        <p:txBody>
          <a:bodyPr wrap="square" lIns="101824" tIns="50912" rIns="101824" bIns="50912" rtlCol="0">
            <a:spAutoFit/>
          </a:bodyPr>
          <a:lstStyle/>
          <a:p>
            <a:pPr algn="ctr"/>
            <a:r>
              <a:rPr lang="es-EC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CONTENIDO</a:t>
            </a:r>
            <a:endParaRPr lang="es-EC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05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AutoShape 4" descr="data:image/jpeg;base64,/9j/4AAQSkZJRgABAQAAAQABAAD/2wCEAAkGBhESERMUExQWFRUWFBgXFxgWFBgYGhYXFhoXFRUWGRgXHyYeGRskGRYXIC8gJCkpLS0sGB80NTAqOCYrLCkBCQoKDgwOGg8PGiolHyQtLywsLi4vLTYsKiwpLCwsLCwsLCwsLCwpLCwsNCwtNCwsLCwsLCwsLCwsLCwsLCwsLP/AABEIANIA8AMBIgACEQEDEQH/xAAcAAEAAgMBAQEAAAAAAAAAAAAABQYCAwQBBwj/xAA+EAABAwIDBQYDBwMDBAMAAAABAAIRAyEEEjEFIkFRYQYTMnGBkUKhsQcUI1LB4fBictEVM4JDkqKyFlPx/8QAGwEBAAIDAQEAAAAAAAAAAAAAAAQFAQIDBgf/xAAwEQACAgEDAgQFBAEFAAAAAAAAAQIDEQQSITFBBSJRcRNhgaHwMpGx0SMUUsHh8f/aAAwDAQACEQMRAD8A+4rFlrXsNT/lZIgCIiAIiIAiIgCIiAIiIAi5DtJnDM7q0WPkTY+ei0nF1D+Vo5EFx9SCB/NSuUroR6s2UWzqxuNZSY57zDWiSqdRxz8XixUax4FKW7znUwA7XKWTmdGU5TEEeSsbwXGXnN0iBextfUWuefMrVgsE2kwNboBEm5OpkniZJPqotmpTWInSNb7nVR2hlEVDpo+LR/URZp5mw42uB3CoOaq/a3Fd3g67oDpYWQT/APYRTJ9M0xxhfLNjbWdQr0akuim7QQYaZztaHWEhzuWs63W9V7a8x3hpHYm49j76i5dnbRp16balMy1zWuHMBwkSOB6LqUwhBERAEREAREQBERAEREARFhVcQDAkwYExJ4CeCAzWmrTcXNIdAEyI8Ui1+EFReDx1UVstS5NoGjTGYRztr+ylKuLY0hrnAE6SVlrByhbGayuzx9TzCYxlQEtMwSDaLjzW1lQGYMwYPQ6x7EI0g6LJYOi+YREQyEREBoxlYtbI1kATpLiGz11lcL8zvE6RpA3R6iST6mOikcQBlOYZhFxEzF4jionBMim0TNrSc1jcDNxgQJ6KHqpSjjDOtaTIiv2zw7AXObVABqicguaPijevMGBqYNrLWO3mFLXOAqFrXZcwYIPi0l1xDS4cxEXMKZ/0yjM91TmSZ7tsy7xHTU8eaN2bRBkUqYMRIptFtI00gm3VQ81+jOuJepxDtPQPeZSXGm57XBoE5qbmMcBJA8VRsTGq1DthhiYBcSHUw4Bo3O9BLS69gMpk8CRrIUlU2ZRdE0qZgQJptMCIgSLCLQvTgqNppshpkbjd02gi1jYLGYejHmPcf/tvlneDKZZbeHFsHWRwXyXHbIa5znU92SSGcACZAB8v4F9J252noYYQXsNQ6MLwD8N3chvN85Eaqi4naVNznPzMaHHNAcIEmOf5pHnPkrbw3TqcZfEjw+j/AD+SLqNTOmSdcufQq+A7RYjDOzUc7HXkNmDl0a8EZXXtxi6tGK+2HGuYA2iym8TJGZxNuAeMov1OmnOF2nTBfLS05hoHNkkHLYTJkiLcQsdi7MdiqrKdP4rl2oa0auPQfMwOK5X507afRdy2qdWpgrJNZxz8vz5n2fslt4YrC0qhc01C0d4Gnwv4gjVp6FTSq2z9iUKApNDWSMrTULWBzsoLrujjlVmp1ARIMjmFz0mqWpi5JYWcFbZFRfBQ2dmMcGgPBqRUaaw+/Vh97gVwXC0UN59J+UQDky6NbPtHs/tNtF1Go7vZfh6jnfentNRlOlQp1qAdGduZzHuzWzfFGdyvyKYcz5uzsjtfvaJGIy0g+k57PvFRxDaVd1RtMOIl8UqhY5x8fdtlY7K7JbXp0g3voflyy7EVHQ91AUX1eMgP/EA1JBmJX0paxiGlxbIzASRN48vUICO7M4SvSwzKeIcHvYXNDg5zs1MOPdEl182TKDJJJBMmVKoiAIiIAufHUHPYQ05TaDJGhBiRe+nquheFDDWVgreJ2d3bS5zxnmYz6gC2WYJcCJt/hb6NNtdsvcc7SGuytuWkkMlsEcZmI16xjW2TWzE2cSfFMT5g6DoJXdszZhYS50ZiIESYGpuY1McOC6trHXkq665O1x+HiHR5fXHR+5zUNtb1NrW/hzlkulxndYY89bzdTQWhuBp5s4Y3Nzi/n59VtbThsAnzN/fmubx2LGuM0nvef6Mi8TE3XqjMHsgh/eVHB7+BiI1E+xiOF+cqTRm0W2stYCIiwbHjl83wm26zKYpt3Q2d6AS6SHA3BiJInj6Xt3aXbYpMLGn8Rwt/SDq4/OOvkVRgFYaTSxtW6xZXb7mkpNdCzdmMaXMcxzgS0yJdLiDckg3gE6/w9e3doOo0XPa3MdNQMs2DjzAMWHP1Va2Q9ja7HPIDRJkmADBgk8v2Ut2pLatENZVb42mAQ7N0sdBd3/FVOtohTq/N+l8vjjHfoSa7Fs8xVqXaXGNMisXdHtYQfYAj0K5q21KtQfiOe+8nM609GzA9AsMThXUyJg9RPzkW91wYnaTGEBxNxNhIAmLwryqOmkviVpfsdJV1XxTzwe4rAUajszmOLv7o0AAFjpYLBuyqB3S0i35iZGbPHLxCYheP2vTGuYGAYjgc0aW+ErwbXpETctmJy2mcsRrM9F221/I5PR17cKTz7m92zaAN9RpvGW3zWPC8n1KuHYrs+2lmqd3l3crJmYcczje8aRPVU/C4tjw7KbNMHhEgH9Y8weStHZ7tO9pDarppkE5nSXCGkgSLmSBrJuqLx5T/ANLirHPX1+n/ACaw0qqak5ZLoQsO4be0TrFp841Udiu02GYwuzh/RlyeOnAdTZdGK2vSpuY17speJEg6Wufyi/HryK+fxrti1tTT+pKXPB10nvZ4Msa5SD8iDYacD81udtCpwa0c5cT8g1R79r0A3MajI0s4G/IASSuplQOAIIIIBBGhB0KmQ8Q1dUNuePmjV1rq0bn7ReWkd3eD8YiehiY6xPRczcM2ACB7cYglQtPtnQcBDakktAaQwGX95lBl0D/bOptmbztrxnbvDUgC4PMz4Qw334Eh0XNMgRY5m3gyttRZq9Q0prlehqlFFjo4p1OJJczQkxLeR/tjWfPmpUFUin23oOmGvgTMhoMBucugugjJfWTwBUpsXa4q03GiS1ocW5XtEtIANg11gQ4GOvIqy0mvspjt1KePX+zSUE/0lkRR9Dao0fbqLt43tdvr7rrpYljvC4H1v7K7qvrtWYNM5NNEDtSjtI1ancOphhAyZyAGx3RuO7LiSW1QbxD2xcGNOIpbUcBlyMIFYEl4Ml5PcuADI3BlBB1k2JAVpRdjBVvu+1QSM9NwD25TutJAhrs4yEBpyl5Dby+AQGwtuzcPtEVaZqvaae9nG5PgAmWsFu8kgD4TcyINkRAc+GwTWF5BJzOkyfPT3+nILZiGOLSGuynnE/IrYiGEkuEAiIhkKB7Tbc7puSm4d4dYuWNjXodInz4KeVI7YUGtrgiJcwFwniN0EjhIgf8AEqRpoRnalI1k8IhKlQuJc4kkmSTqSsURehSxwjiRm2qzYAc5zMpD5DXEQDlIMGNXDX9xzYbI01Q2q+GioDu1HlsAh5nNZozt1+IC8AhSO0SzLvMDibDMARzv0kD5Lbg9nMyNc6lT39NwaEEgQRyn3Ko/F5RjXyuf4OVtkYpJ9yOpsYczhXlrGuc4ZXluVr5LBvyWcIBkzqbAbjiqD2FmfO+mG3ymXSJaZd4gdSZ6rvxWFpXcabSSTfKCcxuT1uBJ5x6cT9mtF2Na02BgASOGg4H6lVWh07ulvbax0/ME/QaOWpTsi35fucYw7IjK2OWUdenU+5TuWzOVs84HOdfO/msg76TojxNudv8APyXqJyjCLk+xaPCWWKNBsAx/jUkW9fmt656m0KbSQXAFsSL2nLH/ALN9+hjyntGk4wHSc2U7rrGYgmIEmwnXhK8XZKdkt0slY5ZeWdK8zHM3jw8h+lwPcrwAk6xy6rbTpx5n+QFvTU8qRY6PTTc42duv/Rmpvs7truyKbz+GTYn4Cb+xPsfMqERdtRRG+DhL/wALq2pWR2s+iDCU48DYgjwjR13DTQnUcV792ZfdbfXdF4sJ9LKj4HbFakRldIAjK6S2BpAm0dIXRiu0td5sQwcmj6kz8oXnJeEahSwmsepVvRWZxwXAYWmPgbrPhGszOms3lZU6bW2aALzYAXNybdVTv/kDzRex5cXkgteDB1BIMRaJ05wuantvENiKrjAi8Eex1NtT/lF4RfLOWuPv8zC0djz0LxQw7A5rSBlNgdC13CHCCJFvQesrQwjGeEAE6nifU34qmYTtUxzQ2s0gmxLRuxwOshWbZm0c5y5mvEEhzSDoRIMWneFx7c7TQWTg/hXx83Z+q9/zgr76ZVvlEmiIrojBERAEREARFF9o8a+lQc5mshs/lDrZupmB6raMXJpLuCTlfL+0r3131Sx+Ul4yOF4DHDLobghtxxzHmtlTHVXeKo8zze7jY8eS0K50+kdTbk/kcnLJDt2RiA0D7wbZbw6d1rmXOa+bNJ0uAeC9fsmuSCa5IkkiHAGSXERJBEmByAA4KXWMzZuv06ld5quuO6T49xFOTwjjqhtSsGunK0HNlkkWJ4afCPdWSoxrmgnSJm4gH6WUZVqtY03a0ARLiAAYkSTqYvGq7cfApROuUDjxH6LzOotepsTffgqvE6Iy1FVUJvc3h/LOPvz6/sQm0tsgVIyiABllwaIc7Lm6NnV3ARZcp23AksIBiLiTLaboAi7oqC39LuV5LOJib8puvKlYNEuIA5kwPcq2hXsioxZ9E02kWmqjVXLCXyItu3Ggf7TmmAYiJzGDwGgLXHk108CsqTmneAiQDHKQCR+y3YvbVJkb2aSLNIMA8VG0drh9R8w1uokweAHS9zH1UTXRk6Xgi69P4WM5wdFbAUnmXMa48yAdQBx/tHsFkMGy26N3TpJn1ve/FbQZuNElefyyhHFvn9Af56r19f8ALc/L3/RYQHdTGg4jl1HnZbm4dx4R5n9BMrrG7ZHCLPT22xr2Vx59RR01nr/NFmsPuxa6dbRZvW/EnksmunQE+XDznRS4WxlHOS5rk9q3LDOHGU8QSe7cGi0TlI+GbRMzm6QRaVgwYkB0wSc8eARcd38swPU+qkTIMEc+PKP8r1dIyUllDZl5yyOq/ei4luQNzAgEgnLo5pMa/EDfkurB95l/EjNJ8OkG44DSY9FvRbGVDDzlhWvsBWaHVmwMxDXA8SBII9JHuq9svCd7Wps/M8A/2i7v/EFfQNndm6NCoalPMCZtmtB+GOU+qykV/iN0FH4b6vn7ksiItigCqnaKtjximih3mSKHdhjKZpOcazhihXc4FzAKOQtykfFEmArWqTtnZu1XV8S+hVLWOe2nSbnaPw306IqVQTIp5Hd8QcrnF0WLUBwPxe1u7pXxWbOz7xNKiA13dV+8bR7tjnOpd4KUHKdRvGXR01sdtl1SrkplrH1mGhnFMhtOlU7uo2pG8BVZlfOol8aALVUo7YcyoXNrCuaDmsNOtQFAOGGLLtO8XuxQL2mBDXU5cAHNW7FbN2uKb3U6jjUdXxRjO3dpRiRhwM7iyTNLLAEHLmFigMdl4zazqtE1G1m5n0yWFlHuhRIca/evAzCq11gGkAwyAQXlXZ+Gz08lSHS2HQC0G1yBJI97KkV8JtOW90MUG/8ARFSvhyWP72XHFQZfT7uMrQXuAzTvFsXnE1C1jiBmIaSGj4iBIHrogPnO0sJ3VV9Oc2UxPQgOE9YK5ljVxocS5zwXEySSJJPFZEr01edqTfPcjs8uTAif0XQ1uUAC54dXG/1lasIZzHqBHlf9V0MO+z+76tcB8yB6rzev1ErLHHsifzRppWxXmw2cnaGkG0GCxh4/K0l2V+8C6wOa/WI4ro2y1/cbpDQGguJlpMRDQBpJ+gHGR52jd+G2GMec9g9jnxDXEuDW3JABPC0rZtVjHUN4OIgEd2M0HUEdOptCiUvE4v5niKrHurm/92fuU0V258oO8L8bcZn9+KhtobRqk3YSQASJdxjSeMGP+K7Gx95m3gvAbINtXanja48lZ+zdCk578zQ5waMstBgCQ7X+4L03iFvw9PK3H6fT3PfVzafUooxT/wAh9jzjlykyvG4p9ppmePQl0R7SZ8letl7Gw5xNUFkgF5DXEwMlTKC1sDd4GS4EgxABCjO1WAosrAUwG7suDTo4k8PhtFraqgXile7bh/YkqzPd/Y4+ztd5bek+C9oJEw0GQ46XjcNvzHkrOzCtHCfMz9VAbCxeR+UmGEHU2B1Bvpx91YqdQOAIIIOhFwqjUWOc3JE3Twg1uws+yM5REUUmBeLQcfSBIL2giZBMRAc468g1x/4nkjcfSJgPE2/8py68TBt0PJbbX6Gu6PqZ1qOaLwRx+o8rLV3D+bfO/wBP3Wyji2P8LgbE21gEtNv7gR5grcukbZ18JmVh8o5DSeOR8rH2J/VYh3DQ8jr/ADqu1Yuo5oEEmbRMybWi83XevVyXEuTOcE52Ewmas9/BjIHm8/4afdXtQ3ZfY7sPSIcQXOdmMcLABvWAFMq1XQ8xqrVba5LoERFkjBERAEREARFz1doUm5sz2jJd0uG6DcSOCA+bdqNniliKrGiGu3mgaAPH0zZvZaMO8PMcAJI6zAB+f7rn7WbR77FPfh3AMIOYktBlrAA4h1xcaR5wo/AV6kkuc3hkc1wPIQ4CAZMGBbfjkt1bKMJQj3IVVkardz5WSytaBYD2XpauVw72lHhn1G66YItLTEEWkEqNp7PBhoxM5S3wgeJkbroJEFwBy25dVX49T0e5NJrlMmcSwVKfduif6qfeSLwQDxHPh6rvw9RpaADMQDOvr1VbqdnyQQKz7gC9/Ccwd4pLpLjckXFt0KYBIIcNR8xxB6fqsPB5zV+BqcZSqbTy2lxj2KG+rOIIkQJIAyixbra/EjL6r6Fgtm06Ulg1iSSTp56Kp/6ODiBlYCXOMQ6YYIF40GUxJvb3uxXbxzU7owhCXDy2s+2M+2C5pTUeUQ2y6hdisTM2hoDqmewcYLRG4DxbJ4aZb1PbLWivVyuzDOTOtzdwnjBJE9FY9nYwjE4vMJbTDzl3iQ0uzbrXAAZoJMGCYVSrlpe7IIbmOUcmyco9oVTFYm/ZHSBgpzs5iLOZ1zD1sfoPdQayY8tIIJBGhC6NZWCRXPZLJdUVfodo3jxtBH9Nj7aH5KXwu0KdTwuvyNiPT/C4OLRZwthPozF+y6ROYsEyTIJBlxkmQZm3tZef6TShoy+GI3nWIJIIvYgudB6rsRZ3y9TbZH0Ry4fZtNhDmgyG5QS5xOW27cm1tF1IvFq231NkkugVw7LbBygVqg3iNwH4QfiP9RHsPMrh7M9njUIq1BuC7QfjPAx+X6+Wt0VlpdPjzy+hTa7VZ/xw+v8AQREVgVIREQBERAEREAUN2h7NsxTRcNe3R2WbX3T0mD6dSplEMNJrDPj+1ew9WiHuqBwa8vDi1zHN/EIzDwyASBBP7KPpdm2PcSM02k5ouAA0w0C4yN5aDlb7dUphwIIBBEEESCDqCFTdqdmTRzOpNmnrA8Tedo3gOesa6SdJ5S4NatPBz8z4/O5CYejlaBrroNSTNlA4ItZiqstcCS4lxG64tdeNTYkEEnQjkFdNnYekGCs+sGuObu2gZocJDajmi5giQNNJJ4cOC7MmrmdNN+9BynLDdS4g7zZLRYaXiZtyjF9+5YyklwuiMFz4uo8Mc5oBA4k8B4jHGPMaHyWdFsNvpc3JNjJ89FGnabgdwZRHG5Oka+q1qdcZf5OhrrL3VDKeGSuAa7KHEQ86jQZZMAjha/Qn0XYcT/S7rYW9jf0UG4Ew/wC8Bsva8jeJtJ7sjPGW8WaLNEzqtY2LUp04diXZAAPCZIOSb5jLiWNgwdXTOYzMv0NF/maxhdmvuVUNVOOeevqYjBOqVMUKbwzOSQRmk5XQ8HTKc4jjY9ZVVarNjsf3bA1jwCWNZUqFpzVIblJvJLokgnnqqZV2bL3EPMEmARYT0noD5hVM6lCbjuyuxZae9WLhf1+53LxcP+ma75uSb6iY0v09iVmzAETvuMtLb8iSQdZkTErXEfUk5fodayp1HNIIJBGhCj3bNJEd47QCwiIaWiBP9Rnn6LM4C9nFt5gebj9Hkeg5Jtj6mcv0LhsnaneS10Bw9JH+VJKibNwFQVG92XOeDIDGEn4rACbb1xBmAr/sfsvtKoQXtZTZx7yAY6NbJB84XN0OT8nJNr1kYx/yGDWkkAAkkwABJJ5ADVWzYfZMCH1hJ4M1A6u5npp58JLY3Z6nQE+J/FxHyaOA+qllNo0qh5pdSDqtc7PLDhfyAERFNK0IiIAiIgCIiAIiIAiIgC8K9RAfONuCvUxBFKCTWLSCJJaDlAFwBAEk9PNWHaOAbhsMcvjflY98mSDJdA4A3EDn0U4MDRY41MjA65LoE8ZM8NTK+cdu+2baxp08NUJa05nObZriQMoB1MAunhJ6LSNbefUkqbm0l0RybUxGjWug3DgI0jjy8uqi31mtgE3IMWJJyiTYdFzYTGuc6HXmTPHnJ4evVdFfB03+NodaLjgdYPCVDsi4yxIptdOUrvPwjBu0KZAObWIsbzYWiV109oF9MNa6WcIGsE8eQPLkuQ7PpTJYCba3uLA349dV7WrNpt4aWbz/AGWFPantfUiJZe2Gcs5NqvEtHEAn3/8AxcKzq1C5xJ4n9lgo7eWeo01XwqlFhbcPhn1HBrGue46BrS4+wuu3YOwquLqinTBi2d0WY38x+cDivtWxdh0cLTFOk2BxJu5x/M48T/BC7VUufPY2stUOD5dsz7NcbVgvDaLf6zLv+1s/MhW3Zf2W4WnBqufWPInI3/tbf3cVdEUyNEI9iLK2T7nNgtnUqLctKm1jeTWhvvGq6URdjkEREAREQBERAEREAREQBERAEREAXhXqID4r2v7SbTpmtQr1xGaC1lJoDmvIyjNAOUgwb8wSqwyuGtEkmc145E5nH1lXn7VsO372y05qLSZuLOcBY6Kl9w38rdZ0GvPz6rvBcZRLrXGUa8NtNpO6XCbTHPQT1j5LuoY983MjNewNpvfXRcvdskWbPCwnSLegj0Rogxrx9/4Vn4cZfqRC11ade7Cz3J3DVRUMNPEDTnxhce28D3bwQSQ8E34EQD6XCy2ZDIqOO6X5QJb8O8XGSDlaJJi/ynsq9oMPULWOY52YAgENsTIgku3SCIJ4ZheJKiS0scOP7Hbw6mMK90uG+nsQCl9g9m34tldzHAdy0Ogic0h5ygg2O5y48FuobSwrf+nEObBc1p8dyQ4kyAJJI0DbcJ+n9i8MG0XGAM1Q6aw0BsH1B9+q4rSY5byTbZbY5TOf7OsFTZgmObTcxz7vLxBc4WkWG5Hh6HnJNoRFIisLBXt5eTCtUytceQJ9hKoWzvtAxbzhO9oU6IxIL2uc8DMwDCnda97T4sQ5upJ7uQ2Db6AsXUmmJAMaW08lkwfPMF9pdV7WmqxlBrjTOdzw2Gvo4iu0b8gtd3AYKlgS5wADmEK9bIxjqtCjUc3I6pSY9zb7pc0OLb3sTC6TTB1A4cOVwskAREQBERAEREAREQBERAEREAREQBRW0+1GFw72061QMc4SBDjYmASQCGiQdeSlV84+0vs4c5xQcxrcga4OcQ5zwYaGiDJLf/U+a2ik3hnOyTjHKIv7Qu01HFPYykCe6c78SRDpgENHES0b0jyOqp1uJ4xrx5LOFzuwTSZk6k8OJDjwnVoPopajtWEQHfOXVtI3ADz+f80+S9DQFpoYNrSSCZIgydbzpprJ9St62Rxk8vqd2yKVd3e925oFiMwBA3XAHLEzmAvMRFjEKUp0MXm3nMLSeGUO0AIksIiQTpMEjkufs3W3nsjUZp8oEfP6qeXNrk9PoUpUReSNwezcdUe1jXsJMaNbcBm8N7m4G8+QGi+ndl8FVpYamytHeAHNGW5kmd236qvdkcJmr5iLMbP/ACdut+WZXZR59cHPUvzbQiItCKEREAREQBERAEREAREQBERAEREAREQBERAFTO3PZLE4yrSNN7AxrSCHEjKSZLxAMyA0R06lXNFlPDyjWUVJYZD9n+y9HCUTTaM2f/cc6CXmIuNMsWy/WSTWe0X2ZUyxzsLIqTIYXjIRxAJEtPESY4eV+RZUmnkxKuMlho+RYr7NcWygam654I/CZLnZeJB0Lh+UehOirLcI81O7ykPDi0g2gtnMDOkQfZfoNfL9r9nxRx1Z/Bxz0xe2eS8mf6swC7Qsb4Zzjo1OcYx+vsRGxNmvplzn2JGUDW0gySPJSyKa7N7EZXzl85WkAAGJJuZOsRHv0W0pY5ZexjDTV4XREj2Ka/JUNsma1r5oE35Rl9ZVmWjB4NlJoawZQP4SSbkreozeXkrLJbpOQREWDQIiIAiIgCIiAIiIAiIgCIiAIiIAiIgCIiAIiIAiIgC4Nr7JbXZlNnC7XflP6jmP2XeiGU2nlFLxHY6u0S1zHnldp9Jt8wrPsrZbKDMrZkwXEkmXQATfTTgu1Fs5N9TpO2c1iTCIi1OQREQBERAEREAREQBERAEREAREQBERAEREAREQBERAEREAREQBERAEREAREQBERAEREAREQBERAEREB//Z"/>
          <p:cNvSpPr>
            <a:spLocks noChangeAspect="1" noChangeArrowheads="1"/>
          </p:cNvSpPr>
          <p:nvPr/>
        </p:nvSpPr>
        <p:spPr bwMode="auto">
          <a:xfrm>
            <a:off x="97510" y="-159275"/>
            <a:ext cx="468047" cy="336057"/>
          </a:xfrm>
          <a:prstGeom prst="rect">
            <a:avLst/>
          </a:prstGeom>
          <a:noFill/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7" name="16 CuadroTexto"/>
          <p:cNvSpPr txBox="1"/>
          <p:nvPr/>
        </p:nvSpPr>
        <p:spPr>
          <a:xfrm>
            <a:off x="11664862" y="684341"/>
            <a:ext cx="2376577" cy="327629"/>
          </a:xfrm>
          <a:prstGeom prst="rect">
            <a:avLst/>
          </a:prstGeom>
          <a:solidFill>
            <a:srgbClr val="3B7812">
              <a:alpha val="50588"/>
            </a:srgbClr>
          </a:solidFill>
        </p:spPr>
        <p:txBody>
          <a:bodyPr wrap="square" lIns="101824" tIns="50912" rIns="101824" bIns="50912" rtlCol="0">
            <a:spAutoFit/>
          </a:bodyPr>
          <a:lstStyle/>
          <a:p>
            <a:pPr algn="r"/>
            <a:r>
              <a:rPr lang="es-EC" sz="1400" b="1" dirty="0">
                <a:latin typeface="Arial" panose="020B0604020202020204" pitchFamily="34" charset="0"/>
                <a:cs typeface="Arial" panose="020B0604020202020204" pitchFamily="34" charset="0"/>
              </a:rPr>
              <a:t>OBJETIVOS</a:t>
            </a:r>
          </a:p>
        </p:txBody>
      </p:sp>
      <p:sp>
        <p:nvSpPr>
          <p:cNvPr id="2" name="AutoShape 4" descr="data:image/jpeg;base64,/9j/4AAQSkZJRgABAQAAAQABAAD/2wCEAAkGBhQSEBQUEhQVFRQVFBQUFRQVFBQVFBQVFRQVFBUUFBQXHCYeFxkjGRQUHy8gJCcpLCwsFh4xNTAqNSYrLCkBCQoKDgwOGg8PGiwkHCUsLCwpLCwsLCwsLCosLCwsKSwpLCwsKSwsLCksLCwpKSwsLCwsLCwsKSwpKSwsLCkpLP/AABEIAPoAyQMBIgACEQEDEQH/xAAcAAAABwEBAAAAAAAAAAAAAAAAAQIDBAUGBwj/xABFEAABAwIEAgcEBwQJBAMAAAABAAIRAyEEBRIxQVEGEyJhcYGRMqGx0QcjQlKCksFik+HwFBVDU1RyssLxM6Kz0hY0Y//EABoBAAIDAQEAAAAAAAAAAAAAAAABAgMEBQb/xAAwEQACAgEEAAMGBQUBAAAAAAAAAQIDEQQSITETQVEFImFxkfAygbHR4RRCUqHxI//aAAwDAQACEQMRAD8A7EjRo1YA35I5SoRoATKCNDSgAgEaEIQkAAUcooVNnueCkC1vtcTy/iq7LI1x3S6J11ysltiSsyzxlGxu77oO3iVlsf0wqO9k6R+zb37qhxmNLnSTKhuevMan2pZN4hwj0Wm9mwisy5ZZVs/qn7b/AM7vmkDPsRwqv/O75quD5TzWrEtVYn+J/U6H9JX/AIr6FrR6X4pn9pq/zAO95urbA/SA6QKtMEc2Eg+hssq6kk9Wr4a++HUvryRn7P081zH6cHUMu6QUa3sPE/dd2Xeh38lYrj0EK6yrpZVowCdbfuuv6HcLqUe2Iy4tWPijk6j2RKPNTz8GdHRKvynPKeIb2TDuLTuPDmFYrtwnGa3ReUcScJQe2SwwkEIQUyISCBRIEBBBBACkEEEDAgihCEAGgiRSkAaNJlDUgZDzfMRRpl3E2b48/Jc2zLMi5xurrppmsvLQbNt58VjHVpK857UucnsXR6L2bp0o732yV1iMKM16ea5cFxO4kPsCk0WyoTHqZhasFShHL5HLhFo3KzpmP5t81Cq0YWho5q00wNvfPiqTG1hNlvurgorazFTZOTakiEWpioE86omKjlzmuTch3B411Nwc0kEGbLpeSZuMRT1faFnDv5juK5S4q96J5p1dUSeyey7wPHyMHyXX9mal1z2PpnJ9p6VWQ3rtHSUJRwiIXqjygEEUIwmAESNBAgI0SCBhopRokgEoSlQihAwiU3iK2ljncgT6BOaVXdIH6cNUPdHqQFFvCySistI5dnuLLnnxKqOsT+ZVZeVC1Ly163SbPYadYgkTGvTraihNenA9Y3A2onNqJxtZQBUSxUUdpIs2YpG6tKr21EsVEhYRJL0056QaiSXKO0YsuTmErQVFLkKT7qytYlkqs5idmyfE9ZQpu4lonxFj8FLVF0MqzhR3OI9wP6q9XtanugmeGtjtm18QIIIKwrAiRokAFKNEgQkAaCIokDFIIhKEpAGqnpR/9Wp5fEK1LlX59T1YaqBvpJ9L/ooy6ZOH4kcUzB3aKih6kZluVAD1562HLPV0T91EoPTjXqIHpYqLK4G2MiVrSg5RxUSg9QcSxMkionG1FDD0sVVHaGSXrSTUUc1Uk1EbCOR91RCk66ivqKRgWy4K6uvLKbZ4idZ6ECML4vPwaFoFWdHcJow1MRBLdR/Fce6FZaV6mtYikeLte6bfxFIJMIwrCsNEjRJgJRokEgDQQQSGGggiKBgKRUYCCDsRHrZKKh5riNFGo/7rHEeMGPeoskkcb6RYbTUcBtJg8xzWcfUutXifrKZH2mepafkf0WOxdnFcu2PJ3aZtIebWTjair21U42qs8qzdC0sRUShUUJtVONqqh1l6sJgqIa1F6xA1VHYPeSusQL1E61H1ikqyLsH9d1puieVmrWY3mb9wFyfRZzA0tTl13oJknVUjVcO0+ze5n8St2mpy8nL1uoxHCNU0QIG2wQQQXXPPgQQQTEBBBBMBKKEaCQwCUFGx+Ysos1PMcAOLjyaOKwue9Kn1LE9Wzgxpu7/MePhsseo1cKeO36ffRpo00reel6mwxnSWjTJBdqcLaWdr37e9VNfpo42ZTaO95JPoI+K5+/MuQTNbMXH7Xd/BcqzWXz6e35fydBaaqHln5m9b0orE+0wd2gfqU3j82q1aTmOczS4QTog87GVgW48/eN484tdWOWZgdiTBWeVl2OLHkeIL+1Afkrg8vpkE7HvHIrOdIcCWuktInfuKvXdIAxxDAN4J5wnP69p1uxVbY2kqUbL1zLn9SyNsFxg566yDaq0GddGyyXUu0zeN4WdI8lvrnGxZQuVyh5tZOtrqIAlhNxRZGySJYrJXWqIlNKhsRPxWSesRtco4KucmwIJDqhDW8JIBPkeCajnojK01v0fdGuufqf7LYLhxPID5rrTRAgbLCdDs1pU+sJdaGgQHGYmwgLVUukFA/bjxa8fELbXZTWtu9Z+aOTfGyyWdrx8iyRphuLYRIeyOepvzTwK1Jp9GNpoNBEjUhAQRIIAJRczzFtGmXu8A0budwAUhxsucdK8+6x+oHsiW0x3cXnvO/oser1Hgw47fX7/katPT4kuel2RM86QueS513mwH2WN5ALLYjGEmSZSa1Uk95UdlIkxteL9xAI8e5cOMHJ5fZ0pWKKFOxSIOJ/VSKGEBLmGCbEEExcAxbfchS6eQOAlxJaLxHG2/7PcpvbHszSvb6GcDhQ5riXAaYkHczyCminpa48go1Fk1S0M1Q0kAEDSdyTcclYY0fVD9r9FRP8SFCxtPJl677psVlYYikBItM7ndRswbOnVvsPC5mfEla4ST4KXZhk/A5qWiNxy/jwTuZ5FTxDOspWeN+/xCpGS0/wA38FZ5ZjNJ7juFGyLj70ezRVb9DNVcMWkgiCOCStX0my4OaKrfPw5rL6VsosV0N3n5miTcWJDSeCdGHPG3dufRSMHhHPMNBPhwU9+B6v2hdE5xi8eYnJ4yV1LBHirPBUwN4TABJhOVH6YHG09xM277AXVE8yRQ7cds1eBzlrWBgGmOI/VS6Wd6BBOo+5ZGi8mO+E9iMTpdp2MAz5bLnypywV6wa5mdtce01WWW5w5pmk+B9x0lhHKOHksDTxRkDnG/fspVDGkHe4Mbqrw5VvdHh/AtVqksZz8zsGV5yytb2XgXYfi08QrBcty/NNpMOHsuG4Pit/kecCuy9ngdoc/2h3fBd3Q67xf/ADs/F5P1/kxX6fb70ev0/gs0EEF1jGUXSzHaKGgGHVDp8G7vPpA/EuVZviZceQsPJbzpZX1ViOFNgH4ndo/Fvoud4qmZPivN6q3fe/Rcff5nZphtqXx5GGUNQ3IcbsjlxM8FLy3LIMEl8mwb5CY596hUqBDhJgbSZsrPBUS4wBJnsukyOFo81CUsLC6KVly94tKmhukgXmDJiOfh/FRcLmBdqDhIvwtfh3wnMQwXECG2HfwlJpG0ACw8p435rJuwaXFYwQGkdZDWiCbbk8ru3juU3MK1wB9kAR37/FO0KV3OADR7RA5jb3pipRDtWpwa6NTYFyZ2Vm7JRsImDpa6hDhN+A/nvVli+jDajAY2FvNOZXTbRaS67nRte/h5q4y7GsJttsQbEKqVr35j0RenTTMBisAWvDHOJtDR38AI8VHo2MLTdLaYkkSDcyLGfJZ6phw0MOppLhJa2exFoMrfVPfDJkWYywXuWxUpOYb2t5rHV8MW1CziHR77LVZHVh/kUoZWH5hMdmA/z2VdVqonP0xn8zp1rfFL7wSMFghh6F/aNz4n9FT1PrKgBc1sm7nGGjvPyVx0hxEvgbC3mqLQ2e3MyIBbLSDxdxiOQToi290u3yyu6fmN02zDWapO5O3EbQJ35qbVynqSyRJImeJTmQYUPqlwAAkwBsBOy1eMwLXdri0RJ5cgOJlK2/E9qMUK3ZyzLDBl77WANp5KRmeUv7NRo1W3EG+ykY6kCSS6w2bEbb28U9Wb2C1rgbyC3mR3cbKve85LvCSWCkxNNpbLgRwiL98I6+CDNJaJbueFj3/zsrnCsId2wKjNMuGmABYdoHcyVY1cHScx4aRJuROx8U1b5FUqXHmJmcDiwTb+eS1+R5kWlrx7TeH3mncen6LDU2Bj9IkXO+3dBWhy3EQbTFt9+/ZUXLw5bo8ehspnvjydbo1g9oc0yHAEHuKWqHotiTpdTPDtN/yk3Hr8VfQvV6a7xqlP7z5nMthsm4nM+kdYGpWJMfWO9GnSPgslXzKTsPMLQdKJ1VR/+tT/AFlY6qvNxjunJv1Z2ZPEV8iyp4rVPZBjc3t6FW+GxjqeoaWtdAIPdb9FS4A9ZMkEC0tkDhG3Efqn+sIfJ7UQO0d44JyS6MsJ7mS25gXDU7SbxGxM7bJ5lduqCNjuCCJ4crqFhxLzqaLk2iwngE47C9tvaDWk90A8f1KqbWcGrBdugshpkkySVBr0wHN9nVPt20352ngndRa2zuPtDjHEeZSariRDrk8xc+ah0uSPmNU6sEyQRz3ABkCVGbiHNJcB2YIB7xeYUinRZ4c4M35pw0WFrtJvBt3ndJJIUn6FdVq9bSc10kjnvESqE0Q3aQZvMK0ruIgNbpcAdRJJDzwtwUE0HEyYvwHBbq1sTx0cx5cyyyX/AKrPFX9Oete5omNIVRkVA654NEq9ykhzqviB7lz9Q8zR1tOvdk/gZ7NBLzeZP/CrXUdToaTpmNmyZF5Eq6zDDGSotSg9+nYaRAgAcSbxub7rXXYsGa6La4LLAUm4dm4Nu4FWrceNOkyCbfAxPoqGngXOJJJuI4mZ3vwU2lgiAACSAdUEXDriJ4iL+aolGLbfmQqzBYEVsJ25J1N3IB7SkPokMBuNJBtAOxP8+KVTwjoG4vvsSp9LD9kgxMbWN1XuwaeyioYm3aGogkzY3/kqBiKpEgavuieH/KvnZYQCItvyvHPl3KOcAy+pzZPfJ84U4SRVas9GVFOp1sOBkHbl5rS4CilGjTb9r/tKcw+OptPH0UNTKVnSHQlBGtyCsW1KU8SWH8Qt7w1a5YPD1rBwILQWlsdxBW/hdv2PPMJQ9Gv9/wDDNrFypff3ycw6XYT66r3u1D8QDv1Kw+IpwV1LpjgrseOILD4iXN9xd6LnmYYSCVhtXhXyi/X9eTbW99afwI+BrMY4EAxs4mzdXL4q6o4am46gSd+z48lmqjjp0nYunztupeX5joE3sSATxSsr3LKMmXVLnovsTT0tayBYk6pJMG4EcCodY6iIdseG4P8ANk1Uxznm9nbwbAg7eqfwtOagcBDY1RuPeqdj7Zcrd3RK5NHAAcrm53T9Cnq1OeZdMTbhyOyh4pwa2XcfjzUrCVmup6Qb/wA8FVPOCyEsjDqFzp2mZ324qDmVZzW3PbdckW0jlA2V2/AAnUIJPDTA77SqHHYJ7nusZaNTptHzsrKcbsMja8LKK2pjnNjtHT3/ACvyS6eYB24/RNYus2WtvESTbyTVBkmV0HFY5RirbkzX4CkYbp9mC6R+qa6NY4nrgLnU6PeB+ikYSqKeFl24ab8gbrM9Fsz04kzYVCfKTK5qqc42SXlj9Tq1vCx6mkzLH6IDmgu43238zsq/+t4Ehjff807n1M657o9FQ13x8ldTCLSM9mUaAZ8dgRBA2YOPimKuJquI+uIDtosPcojKrC6ASWFogOHHcjyWgwOGZAIhRskq+kUVtzeCLhcO6Nydpk/BSqVX1kjvjx2KJ2OIfpFxfgRA2ukUKcusbTYcis25t8m1RwiPi3F7TJm8ReZN7d1lGZRcAYaZkAXAnff0TtZhDoIA5Em4M3KtsFXJkPbYRuIPv9Va5NdEJV5RnqtR4BJEARM8Tzb3JdK6TnWMc6pomG7m4mOScwTFO3iKZTp8ts0eUz1ZHMj3kLpkLneR0wX028XVG+gMn3BdB1Lq+yI8Tl8vv/ZVrf7V8yqzXB9bSc3ju3ucLj5ea51mWFkTFxII4iNwfArpz2rn/SWp1eMe02Dw1wPeRB94KftLTuSVse138v4HpLOdj8+vmYvFULqFUYTA3iwkxAWnxeCtPPkqmrhFy6r8GyyvcM4IFxkkknbkBwErRMqQwDmfh/FVGDowU/jsRFuQt4olPfIz+HtQWdYsiGwIIvPDvH88U3hcygCwECLe8k+ap69UueNXMCTcATe3FLxBgwIIHHmVocE0kZcyT4L6n0jINuEWifC3oqzNM0dVOqCfskXtzEdyhCq4uJsJAFhy2UnDjskFoJJB1X1AjleLynGEYcknGcuxt2EAdLZ0uA4ydgf1Vjl2Ak32Fyl4LA6iArWq5tFvM8B3qiy1v3Y9mmqrBA6S4v6sU28r9wWTaC1wcNwZWspYI1MNiapuWmiPV5n9Fn6lFdrTabwqtr7fZCd26WV5dGsoH+kUAR7Ue8cVQYqifNLyDMzRfB9k+5XWaYMPl7BuJPf3+K4863p7Nr68jS2rFuRnqLm6m6gQAZcQbkDgJtK0mV5hqpiw2kXHwG1ws5Ww8FOYOxs7Sbc9uMKU4qcTI4uEtyLuriXOPaF54WPrxU7LX09W5EXg++6o3ZvqEEcxPDlKXQqQHTcgEW7/APlZ3V/kWxtbLKtm9MuJFOe9x98JrOMYS1r7xI1NBgkc7KDh8SBvBANrcTe54qLi8WahImALaRx81ZGv3spcA7G1gZpsLnyZsbSbxwngVeYKlsFXYDDQFpcFhIAtckAAbknYBVXS3ywi+qG1YL3obgiapedmNj8Trf6Z9VslCyfL+ppBn2t3Hm47+QsPJTF6XR0+DUovvtnL1NniWNrrpEYrE/SNl8tp1RwljvPtN/3LbqFm+XivRfTP2hY8nC7T6wtTRUng5TlubQQ2ptz+atquBa67Ss5jMKWOc1wgtJBHIixR4XMH09jbkVwtX7M3PdT9P2OnTqk+LPr+5ef0AMuSJ4DmqTEUTJlWdHOmOgVBEFTnOo1LyPguRtspeJpo04U+uTKOwqDcKtM/L2cCD58Er+h0gbkeqn/UEPD+BQUcBKtcJk3Ow71JdmFNnswfAKFXzZztrBXV1XXfgX59IhLZD8Tx+pPrYhlIQ25VNVJcZO5RhP4fDl7g1tySAB3my7uk0MaPelzL9PkYrdRu92PCNV0VyrrcBXZH/UcQ08yGiPR0LC1sJBIIgixHeuzZXl4o0WUx9kXPM7k+srFdNsl0VetaOzU37n8fXf1W7BnUjCPw6n5bmjqfZN2/BG+kmXUVRdRG2O2SL67nB5Ra18M2oNTYv6Krr4AgpeHquYbenBW1HMWOs8QuJbpraXwso3Kyuzrh+hSdSSAI2/VTKOHIYbdytWinwhCqCb2LY2HPzWF2tl0aH6GefhjJid58+aew+DPJWulvd5o+t4MHnwU1KdnuxQ/C28y4+YrC0A2C5bro5kpEVaoh0dhh+wDxP7R9yqeh+Tan9c++n2Z21cx4BbYLsaPQbHvs78l+5g1Gpi1sr/N/sGgghK65ziOUkpSoum+J0ZfiCDBLA2f872s+DkhlB00y+jUmtSqUi9o+saKjJIH2gJ3HHu8FhdQOxB8CCpGU4w6IG5LraXuJA0AABu25PkVT5zgGVaoFMN61xgkHS1ztTm3kS0mAb87pBuJ6UAsTXe6m6HBzTY7kWIB/VOUsc+SA6pYwbmN45pcEt5tmvPM+qWD3rE087qcKjtjvB2vxCkMz+p98HxaPDl3qKhBPOESdsn5mxa1ONprJU+klTmw+IP6OU/B57WqGGsY68WJA8SZgK5YK2zRspLddEOjWgddUHaPsA/ZH3vErJ9H8V1Tg+rTY932WioQ1p5nsHUtXT6djjRN+VQH4tCGxZNUGKLmGXNrU3MfsfceBHeqRvTunxpVPI0j/ALwnB05ocW1B+Fp/0uKWAyYjM8pfQqFj+Gx4OHAhQTTW8zPpBg8QzTULx913VPJaeYIB9FiMwr06bj2i5vBwp1AI7wW2KYZGerRhijDO6H943zkfEJTc3o/3rPzBGB7iSGJxrVHZmNI/2jPzt+afZimHZ7fzBRdUZdpElZJdMdZTVrk+VurPDW7faPADmlZLkj65BbZnF528ua3uXZc2izSweJ4uPMqSjGHEUQcnLtj2EwzabA1ogNEBSAkgJUJCAgilCUAMSsZ9LeLNPLHxu6pRaPz6v9i2K519N+IjBUW/exAP5ab/AP2CTGcdpZnUaZa4g8wSD7k5Qzmo12oGCDIIkEd4IVeUAoAWVTNS72mh3j4R8AmRVZwbpneD58QYUUI0AH1A4E+Y+SfpgaQ0mB3CTuDz7kyEYQBMoU6Q3k3m/wDBXeOzuk/ToaKbQI0t9mYaCRb9kLNgo0AaTB5xT1g1Yc0M0wB3QDBMT38+B2QOc/W62m2vVBO4BkArOhKlPIjVYXNaYov1Of1vaDDJI0lkDjE6pM+HeolPOngOGp0mIM7Qb+qoJQlPIYNVjM5hjOre6Y7UnUQS1lvZFp1e++yPA5qalRjXVerbpOpxDfaAcRvzsFlNSGsoyLBf4rGMdWIcGlgebtAnTPAjdIZgWnDuql41SWinaZBZe5kiHH3Kj1lDWUZHgngt0zu7Vt+zG/qrzGYAYamKnV03Q7SZ1Tq7RBAIsIA71ldZQNY8yjIsGuwmZa31A1jNLA52riWgwCLcyPVCp0g6t1QOaA6m7RAf7UOIMGJgR71kmYhwmCRO8EifGN0T65JJJJJuSTJJ7yU9wYN5VzyoykKt9MNJArGQHiWwONiPBLw3Suo6o5jH1OyNRd15Ai1xfm4BYV2ZVC3Sajy3s9kucW9mzbTFuCTQxz2SWOLZEHSSJEgxbvAPknuFtN9W6b1aZeHvrh1NzWlvXE76tiHQRb3hI/8Andb+8rfv2/8AusFXxbnuLnkucbkkyT5of053P3BG4Np6iaVyn6dsRbCM76z/APxtHxK02Q9K4hlU+DvmsV9MlYVMbhGi46oeeusQf9KJLBI5iUYVrmrWPYx1KmWaWtD7Dtkte8vEHYNbMm9+AAChvwDgXj7njfthkN53d7lWMZCNOjCOmLex1n4dGv1hBmGcdIA9v2e/tafiCgBsJUKwyzK21Guc6oGQHkbdosa10XIv2tuMQLqIaBEyCNJh3cb2PofRACAEoJXVHkbCTbgYufUeqLSgABGlUaRc4NG5IA80/jsA+i/S8AHS11iCC1w1NMjuTER0EIRwgAkSVCcfhHhoeWuDSYDiDpJI1QDttdADCNCEcIAJElQj6sxMGOcW9UANokshJIQAlBCERQACUmUZRIA6a1yscJlVHGPpsxGrVTM06jTDm3Bi4IIkAwQqpiscnP1zP8wWlrJBFnU+h/DlsNrVgI0/YNur6v7v3bJD/oibq1NxLp1ar0mm/WGrwcPtH0AXQKewS1ThEzmD/odeGw3EsI06b03C3Vsp8Hcmf9xTb/omxAMirRN9Wzx9uq/keNQflXVAjRgDkB+inFAAfUuA5PI4UASJbvFJ350xW+jLGQ76qmdVzFRl3RXgmY41W/lXZkAjAHFan0e4vUScOSHQHQ+mZaKlMxZ33WH1UV3QXGACcNU1CnokQf7INix+853ou6owEYEcHPRDEtLSMNX7GrT2HGxfXcPH+y9fFNno3WlmujXOl4Mup1CSNWHaZJFxpZUt4LvkIksBg88u6P1NEGlVBJDjNN0z1bZHs7anOH4UjFZQfrOw4anFw7BER/SCGttYHTTH4h3L0TKIIwB51q5WNT+EmB2fZAeRI8Qyfxd6dqUy9jabiNIDA2WiWOIwtNztW5tqt+yfL0LoHIIv6O37rfQJ4DB5wZl7TFwJYwRycW0ZdvzqH8pRNy5sC49iPxESHb/tNt3L0XRwVM6pYw9o/ZHIdyU7K6J3pU/yN+SWAPORy1vMWY4eLoqFrt+5llMMigaMtLIJPtAl7DiHNIgxG1iDuu+Oyah/c0v3bPkmzkmH/uKP7pnyQI89OysDiDDXg3N3DrtJHd2GeqScpHP7Lhvu+XgHws2y9BPyPD/3FH90z5Jh+Q4f/D0f3TPkjAsnAhlIJAkXbG59suAB8O21POwxfTbTtEMIufbIoNJPCIqcp3XcjkGG/wAPR/dU/kknIcN/h6P7qn8k8C3HAnZYIJH3WkX2OljnE913KZ/UDe/1XbzkGG/w9H91T+SL+ocN/h6P7qn8kbROR//Z"/>
          <p:cNvSpPr>
            <a:spLocks noChangeAspect="1" noChangeArrowheads="1"/>
          </p:cNvSpPr>
          <p:nvPr/>
        </p:nvSpPr>
        <p:spPr bwMode="auto">
          <a:xfrm>
            <a:off x="238900" y="-159275"/>
            <a:ext cx="468047" cy="3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4" name="AutoShape 6" descr="data:image/jpeg;base64,/9j/4AAQSkZJRgABAQAAAQABAAD/2wCEAAkGBhQSEBQUEhQVFRQVFBQUFRQVFBQVFBQVFRQVFBUUFBQXHCYeFxkjGRQUHy8gJCcpLCwsFh4xNTAqNSYrLCkBCQoKDgwOGg8PGiwkHCUsLCwpLCwsLCwsLCosLCwsKSwpLCwsKSwsLCksLCwpKSwsLCwsLCwsKSwpKSwsLCkpLP/AABEIAPoAyQMBIgACEQEDEQH/xAAcAAAABwEBAAAAAAAAAAAAAAAAAQIDBAUGBwj/xABFEAABAwIEAgcEBwQJBAMAAAABAAIRAyEEBRIxQVEGEyJhcYGRMqGx0QcjQlKCksFik+HwFBVDU1RyssLxM6Kz0hY0Y//EABoBAAIDAQEAAAAAAAAAAAAAAAABAgMEBQb/xAAwEQACAgEEAAMGBQUBAAAAAAAAAQIDEQQSITETQVEFImFxkfAygbHR4RRCUqHxI//aAAwDAQACEQMRAD8A7EjRo1YA35I5SoRoATKCNDSgAgEaEIQkAAUcooVNnueCkC1vtcTy/iq7LI1x3S6J11ysltiSsyzxlGxu77oO3iVlsf0wqO9k6R+zb37qhxmNLnSTKhuevMan2pZN4hwj0Wm9mwisy5ZZVs/qn7b/AM7vmkDPsRwqv/O75quD5TzWrEtVYn+J/U6H9JX/AIr6FrR6X4pn9pq/zAO95urbA/SA6QKtMEc2Eg+hssq6kk9Wr4a++HUvryRn7P081zH6cHUMu6QUa3sPE/dd2Xeh38lYrj0EK6yrpZVowCdbfuuv6HcLqUe2Iy4tWPijk6j2RKPNTz8GdHRKvynPKeIb2TDuLTuPDmFYrtwnGa3ReUcScJQe2SwwkEIQUyISCBRIEBBBBACkEEEDAgihCEAGgiRSkAaNJlDUgZDzfMRRpl3E2b48/Jc2zLMi5xurrppmsvLQbNt58VjHVpK857UucnsXR6L2bp0o732yV1iMKM16ea5cFxO4kPsCk0WyoTHqZhasFShHL5HLhFo3KzpmP5t81Cq0YWho5q00wNvfPiqTG1hNlvurgorazFTZOTakiEWpioE86omKjlzmuTch3B411Nwc0kEGbLpeSZuMRT1faFnDv5juK5S4q96J5p1dUSeyey7wPHyMHyXX9mal1z2PpnJ9p6VWQ3rtHSUJRwiIXqjygEEUIwmAESNBAgI0SCBhopRokgEoSlQihAwiU3iK2ljncgT6BOaVXdIH6cNUPdHqQFFvCySistI5dnuLLnnxKqOsT+ZVZeVC1Ly163SbPYadYgkTGvTraihNenA9Y3A2onNqJxtZQBUSxUUdpIs2YpG6tKr21EsVEhYRJL0056QaiSXKO0YsuTmErQVFLkKT7qytYlkqs5idmyfE9ZQpu4lonxFj8FLVF0MqzhR3OI9wP6q9XtanugmeGtjtm18QIIIKwrAiRokAFKNEgQkAaCIokDFIIhKEpAGqnpR/9Wp5fEK1LlX59T1YaqBvpJ9L/ooy6ZOH4kcUzB3aKih6kZluVAD1562HLPV0T91EoPTjXqIHpYqLK4G2MiVrSg5RxUSg9QcSxMkionG1FDD0sVVHaGSXrSTUUc1Uk1EbCOR91RCk66ivqKRgWy4K6uvLKbZ4idZ6ECML4vPwaFoFWdHcJow1MRBLdR/Fce6FZaV6mtYikeLte6bfxFIJMIwrCsNEjRJgJRokEgDQQQSGGggiKBgKRUYCCDsRHrZKKh5riNFGo/7rHEeMGPeoskkcb6RYbTUcBtJg8xzWcfUutXifrKZH2mepafkf0WOxdnFcu2PJ3aZtIebWTjair21U42qs8qzdC0sRUShUUJtVONqqh1l6sJgqIa1F6xA1VHYPeSusQL1E61H1ikqyLsH9d1puieVmrWY3mb9wFyfRZzA0tTl13oJknVUjVcO0+ze5n8St2mpy8nL1uoxHCNU0QIG2wQQQXXPPgQQQTEBBBBMBKKEaCQwCUFGx+Ysos1PMcAOLjyaOKwue9Kn1LE9Wzgxpu7/MePhsseo1cKeO36ffRpo00reel6mwxnSWjTJBdqcLaWdr37e9VNfpo42ZTaO95JPoI+K5+/MuQTNbMXH7Xd/BcqzWXz6e35fydBaaqHln5m9b0orE+0wd2gfqU3j82q1aTmOczS4QTog87GVgW48/eN484tdWOWZgdiTBWeVl2OLHkeIL+1Afkrg8vpkE7HvHIrOdIcCWuktInfuKvXdIAxxDAN4J5wnP69p1uxVbY2kqUbL1zLn9SyNsFxg566yDaq0GddGyyXUu0zeN4WdI8lvrnGxZQuVyh5tZOtrqIAlhNxRZGySJYrJXWqIlNKhsRPxWSesRtco4KucmwIJDqhDW8JIBPkeCajnojK01v0fdGuufqf7LYLhxPID5rrTRAgbLCdDs1pU+sJdaGgQHGYmwgLVUukFA/bjxa8fELbXZTWtu9Z+aOTfGyyWdrx8iyRphuLYRIeyOepvzTwK1Jp9GNpoNBEjUhAQRIIAJRczzFtGmXu8A0budwAUhxsucdK8+6x+oHsiW0x3cXnvO/oser1Hgw47fX7/katPT4kuel2RM86QueS513mwH2WN5ALLYjGEmSZSa1Uk95UdlIkxteL9xAI8e5cOMHJ5fZ0pWKKFOxSIOJ/VSKGEBLmGCbEEExcAxbfchS6eQOAlxJaLxHG2/7PcpvbHszSvb6GcDhQ5riXAaYkHczyCminpa48go1Fk1S0M1Q0kAEDSdyTcclYY0fVD9r9FRP8SFCxtPJl677psVlYYikBItM7ndRswbOnVvsPC5mfEla4ST4KXZhk/A5qWiNxy/jwTuZ5FTxDOspWeN+/xCpGS0/wA38FZ5ZjNJ7juFGyLj70ezRVb9DNVcMWkgiCOCStX0my4OaKrfPw5rL6VsosV0N3n5miTcWJDSeCdGHPG3dufRSMHhHPMNBPhwU9+B6v2hdE5xi8eYnJ4yV1LBHirPBUwN4TABJhOVH6YHG09xM277AXVE8yRQ7cds1eBzlrWBgGmOI/VS6Wd6BBOo+5ZGi8mO+E9iMTpdp2MAz5bLnypywV6wa5mdtce01WWW5w5pmk+B9x0lhHKOHksDTxRkDnG/fspVDGkHe4Mbqrw5VvdHh/AtVqksZz8zsGV5yytb2XgXYfi08QrBcty/NNpMOHsuG4Pit/kecCuy9ngdoc/2h3fBd3Q67xf/ADs/F5P1/kxX6fb70ev0/gs0EEF1jGUXSzHaKGgGHVDp8G7vPpA/EuVZviZceQsPJbzpZX1ViOFNgH4ndo/Fvoud4qmZPivN6q3fe/Rcff5nZphtqXx5GGUNQ3IcbsjlxM8FLy3LIMEl8mwb5CY596hUqBDhJgbSZsrPBUS4wBJnsukyOFo81CUsLC6KVly94tKmhukgXmDJiOfh/FRcLmBdqDhIvwtfh3wnMQwXECG2HfwlJpG0ACw8p435rJuwaXFYwQGkdZDWiCbbk8ru3juU3MK1wB9kAR37/FO0KV3OADR7RA5jb3pipRDtWpwa6NTYFyZ2Vm7JRsImDpa6hDhN+A/nvVli+jDajAY2FvNOZXTbRaS67nRte/h5q4y7GsJttsQbEKqVr35j0RenTTMBisAWvDHOJtDR38AI8VHo2MLTdLaYkkSDcyLGfJZ6phw0MOppLhJa2exFoMrfVPfDJkWYywXuWxUpOYb2t5rHV8MW1CziHR77LVZHVh/kUoZWH5hMdmA/z2VdVqonP0xn8zp1rfFL7wSMFghh6F/aNz4n9FT1PrKgBc1sm7nGGjvPyVx0hxEvgbC3mqLQ2e3MyIBbLSDxdxiOQToi290u3yyu6fmN02zDWapO5O3EbQJ35qbVynqSyRJImeJTmQYUPqlwAAkwBsBOy1eMwLXdri0RJ5cgOJlK2/E9qMUK3ZyzLDBl77WANp5KRmeUv7NRo1W3EG+ykY6kCSS6w2bEbb28U9Wb2C1rgbyC3mR3cbKve85LvCSWCkxNNpbLgRwiL98I6+CDNJaJbueFj3/zsrnCsId2wKjNMuGmABYdoHcyVY1cHScx4aRJuROx8U1b5FUqXHmJmcDiwTb+eS1+R5kWlrx7TeH3mncen6LDU2Bj9IkXO+3dBWhy3EQbTFt9+/ZUXLw5bo8ehspnvjydbo1g9oc0yHAEHuKWqHotiTpdTPDtN/yk3Hr8VfQvV6a7xqlP7z5nMthsm4nM+kdYGpWJMfWO9GnSPgslXzKTsPMLQdKJ1VR/+tT/AFlY6qvNxjunJv1Z2ZPEV8iyp4rVPZBjc3t6FW+GxjqeoaWtdAIPdb9FS4A9ZMkEC0tkDhG3Efqn+sIfJ7UQO0d44JyS6MsJ7mS25gXDU7SbxGxM7bJ5lduqCNjuCCJ4crqFhxLzqaLk2iwngE47C9tvaDWk90A8f1KqbWcGrBdugshpkkySVBr0wHN9nVPt20352ngndRa2zuPtDjHEeZSariRDrk8xc+ah0uSPmNU6sEyQRz3ABkCVGbiHNJcB2YIB7xeYUinRZ4c4M35pw0WFrtJvBt3ndJJIUn6FdVq9bSc10kjnvESqE0Q3aQZvMK0ruIgNbpcAdRJJDzwtwUE0HEyYvwHBbq1sTx0cx5cyyyX/AKrPFX9Oete5omNIVRkVA654NEq9ykhzqviB7lz9Q8zR1tOvdk/gZ7NBLzeZP/CrXUdToaTpmNmyZF5Eq6zDDGSotSg9+nYaRAgAcSbxub7rXXYsGa6La4LLAUm4dm4Nu4FWrceNOkyCbfAxPoqGngXOJJJuI4mZ3vwU2lgiAACSAdUEXDriJ4iL+aolGLbfmQqzBYEVsJ25J1N3IB7SkPokMBuNJBtAOxP8+KVTwjoG4vvsSp9LD9kgxMbWN1XuwaeyioYm3aGogkzY3/kqBiKpEgavuieH/KvnZYQCItvyvHPl3KOcAy+pzZPfJ84U4SRVas9GVFOp1sOBkHbl5rS4CilGjTb9r/tKcw+OptPH0UNTKVnSHQlBGtyCsW1KU8SWH8Qt7w1a5YPD1rBwILQWlsdxBW/hdv2PPMJQ9Gv9/wDDNrFypff3ycw6XYT66r3u1D8QDv1Kw+IpwV1LpjgrseOILD4iXN9xd6LnmYYSCVhtXhXyi/X9eTbW99afwI+BrMY4EAxs4mzdXL4q6o4am46gSd+z48lmqjjp0nYunztupeX5joE3sSATxSsr3LKMmXVLnovsTT0tayBYk6pJMG4EcCodY6iIdseG4P8ANk1Uxznm9nbwbAg7eqfwtOagcBDY1RuPeqdj7Zcrd3RK5NHAAcrm53T9Cnq1OeZdMTbhyOyh4pwa2XcfjzUrCVmup6Qb/wA8FVPOCyEsjDqFzp2mZ324qDmVZzW3PbdckW0jlA2V2/AAnUIJPDTA77SqHHYJ7nusZaNTptHzsrKcbsMja8LKK2pjnNjtHT3/ACvyS6eYB24/RNYus2WtvESTbyTVBkmV0HFY5RirbkzX4CkYbp9mC6R+qa6NY4nrgLnU6PeB+ikYSqKeFl24ab8gbrM9Fsz04kzYVCfKTK5qqc42SXlj9Tq1vCx6mkzLH6IDmgu43238zsq/+t4Ehjff807n1M657o9FQ13x8ldTCLSM9mUaAZ8dgRBA2YOPimKuJquI+uIDtosPcojKrC6ASWFogOHHcjyWgwOGZAIhRskq+kUVtzeCLhcO6Nydpk/BSqVX1kjvjx2KJ2OIfpFxfgRA2ukUKcusbTYcis25t8m1RwiPi3F7TJm8ReZN7d1lGZRcAYaZkAXAnff0TtZhDoIA5Em4M3KtsFXJkPbYRuIPv9Va5NdEJV5RnqtR4BJEARM8Tzb3JdK6TnWMc6pomG7m4mOScwTFO3iKZTp8ts0eUz1ZHMj3kLpkLneR0wX028XVG+gMn3BdB1Lq+yI8Tl8vv/ZVrf7V8yqzXB9bSc3ju3ucLj5ea51mWFkTFxII4iNwfArpz2rn/SWp1eMe02Dw1wPeRB94KftLTuSVse138v4HpLOdj8+vmYvFULqFUYTA3iwkxAWnxeCtPPkqmrhFy6r8GyyvcM4IFxkkknbkBwErRMqQwDmfh/FVGDowU/jsRFuQt4olPfIz+HtQWdYsiGwIIvPDvH88U3hcygCwECLe8k+ap69UueNXMCTcATe3FLxBgwIIHHmVocE0kZcyT4L6n0jINuEWifC3oqzNM0dVOqCfskXtzEdyhCq4uJsJAFhy2UnDjskFoJJB1X1AjleLynGEYcknGcuxt2EAdLZ0uA4ydgf1Vjl2Ak32Fyl4LA6iArWq5tFvM8B3qiy1v3Y9mmqrBA6S4v6sU28r9wWTaC1wcNwZWspYI1MNiapuWmiPV5n9Fn6lFdrTabwqtr7fZCd26WV5dGsoH+kUAR7Ue8cVQYqifNLyDMzRfB9k+5XWaYMPl7BuJPf3+K4863p7Nr68jS2rFuRnqLm6m6gQAZcQbkDgJtK0mV5hqpiw2kXHwG1ws5Ww8FOYOxs7Sbc9uMKU4qcTI4uEtyLuriXOPaF54WPrxU7LX09W5EXg++6o3ZvqEEcxPDlKXQqQHTcgEW7/APlZ3V/kWxtbLKtm9MuJFOe9x98JrOMYS1r7xI1NBgkc7KDh8SBvBANrcTe54qLi8WahImALaRx81ZGv3spcA7G1gZpsLnyZsbSbxwngVeYKlsFXYDDQFpcFhIAtckAAbknYBVXS3ywi+qG1YL3obgiapedmNj8Trf6Z9VslCyfL+ppBn2t3Hm47+QsPJTF6XR0+DUovvtnL1NniWNrrpEYrE/SNl8tp1RwljvPtN/3LbqFm+XivRfTP2hY8nC7T6wtTRUng5TlubQQ2ptz+atquBa67Ss5jMKWOc1wgtJBHIixR4XMH09jbkVwtX7M3PdT9P2OnTqk+LPr+5ef0AMuSJ4DmqTEUTJlWdHOmOgVBEFTnOo1LyPguRtspeJpo04U+uTKOwqDcKtM/L2cCD58Er+h0gbkeqn/UEPD+BQUcBKtcJk3Ow71JdmFNnswfAKFXzZztrBXV1XXfgX59IhLZD8Tx+pPrYhlIQ25VNVJcZO5RhP4fDl7g1tySAB3my7uk0MaPelzL9PkYrdRu92PCNV0VyrrcBXZH/UcQ08yGiPR0LC1sJBIIgixHeuzZXl4o0WUx9kXPM7k+srFdNsl0VetaOzU37n8fXf1W7BnUjCPw6n5bmjqfZN2/BG+kmXUVRdRG2O2SL67nB5Ra18M2oNTYv6Krr4AgpeHquYbenBW1HMWOs8QuJbpraXwso3Kyuzrh+hSdSSAI2/VTKOHIYbdytWinwhCqCb2LY2HPzWF2tl0aH6GefhjJid58+aew+DPJWulvd5o+t4MHnwU1KdnuxQ/C28y4+YrC0A2C5bro5kpEVaoh0dhh+wDxP7R9yqeh+Tan9c++n2Z21cx4BbYLsaPQbHvs78l+5g1Gpi1sr/N/sGgghK65ziOUkpSoum+J0ZfiCDBLA2f872s+DkhlB00y+jUmtSqUi9o+saKjJIH2gJ3HHu8FhdQOxB8CCpGU4w6IG5LraXuJA0AABu25PkVT5zgGVaoFMN61xgkHS1ztTm3kS0mAb87pBuJ6UAsTXe6m6HBzTY7kWIB/VOUsc+SA6pYwbmN45pcEt5tmvPM+qWD3rE087qcKjtjvB2vxCkMz+p98HxaPDl3qKhBPOESdsn5mxa1ONprJU+klTmw+IP6OU/B57WqGGsY68WJA8SZgK5YK2zRspLddEOjWgddUHaPsA/ZH3vErJ9H8V1Tg+rTY932WioQ1p5nsHUtXT6djjRN+VQH4tCGxZNUGKLmGXNrU3MfsfceBHeqRvTunxpVPI0j/ALwnB05ocW1B+Fp/0uKWAyYjM8pfQqFj+Gx4OHAhQTTW8zPpBg8QzTULx913VPJaeYIB9FiMwr06bj2i5vBwp1AI7wW2KYZGerRhijDO6H943zkfEJTc3o/3rPzBGB7iSGJxrVHZmNI/2jPzt+afZimHZ7fzBRdUZdpElZJdMdZTVrk+VurPDW7faPADmlZLkj65BbZnF528ua3uXZc2izSweJ4uPMqSjGHEUQcnLtj2EwzabA1ogNEBSAkgJUJCAgilCUAMSsZ9LeLNPLHxu6pRaPz6v9i2K519N+IjBUW/exAP5ab/AP2CTGcdpZnUaZa4g8wSD7k5Qzmo12oGCDIIkEd4IVeUAoAWVTNS72mh3j4R8AmRVZwbpneD58QYUUI0AH1A4E+Y+SfpgaQ0mB3CTuDz7kyEYQBMoU6Q3k3m/wDBXeOzuk/ToaKbQI0t9mYaCRb9kLNgo0AaTB5xT1g1Yc0M0wB3QDBMT38+B2QOc/W62m2vVBO4BkArOhKlPIjVYXNaYov1Of1vaDDJI0lkDjE6pM+HeolPOngOGp0mIM7Qb+qoJQlPIYNVjM5hjOre6Y7UnUQS1lvZFp1e++yPA5qalRjXVerbpOpxDfaAcRvzsFlNSGsoyLBf4rGMdWIcGlgebtAnTPAjdIZgWnDuql41SWinaZBZe5kiHH3Kj1lDWUZHgngt0zu7Vt+zG/qrzGYAYamKnV03Q7SZ1Tq7RBAIsIA71ldZQNY8yjIsGuwmZa31A1jNLA52riWgwCLcyPVCp0g6t1QOaA6m7RAf7UOIMGJgR71kmYhwmCRO8EifGN0T65JJJJJuSTJJ7yU9wYN5VzyoykKt9MNJArGQHiWwONiPBLw3Suo6o5jH1OyNRd15Ai1xfm4BYV2ZVC3Sajy3s9kucW9mzbTFuCTQxz2SWOLZEHSSJEgxbvAPknuFtN9W6b1aZeHvrh1NzWlvXE76tiHQRb3hI/8Andb+8rfv2/8AusFXxbnuLnkucbkkyT5of053P3BG4Np6iaVyn6dsRbCM76z/APxtHxK02Q9K4hlU+DvmsV9MlYVMbhGi46oeeusQf9KJLBI5iUYVrmrWPYx1KmWaWtD7Dtkte8vEHYNbMm9+AAChvwDgXj7njfthkN53d7lWMZCNOjCOmLex1n4dGv1hBmGcdIA9v2e/tafiCgBsJUKwyzK21Guc6oGQHkbdosa10XIv2tuMQLqIaBEyCNJh3cb2PofRACAEoJXVHkbCTbgYufUeqLSgABGlUaRc4NG5IA80/jsA+i/S8AHS11iCC1w1NMjuTER0EIRwgAkSVCcfhHhoeWuDSYDiDpJI1QDttdADCNCEcIAJElQj6sxMGOcW9UANokshJIQAlBCERQACUmUZRIA6a1yscJlVHGPpsxGrVTM06jTDm3Bi4IIkAwQqpiscnP1zP8wWlrJBFnU+h/DlsNrVgI0/YNur6v7v3bJD/oibq1NxLp1ar0mm/WGrwcPtH0AXQKewS1ThEzmD/odeGw3EsI06b03C3Vsp8Hcmf9xTb/omxAMirRN9Wzx9uq/keNQflXVAjRgDkB+inFAAfUuA5PI4UASJbvFJ350xW+jLGQ76qmdVzFRl3RXgmY41W/lXZkAjAHFan0e4vUScOSHQHQ+mZaKlMxZ33WH1UV3QXGACcNU1CnokQf7INix+853ou6owEYEcHPRDEtLSMNX7GrT2HGxfXcPH+y9fFNno3WlmujXOl4Mup1CSNWHaZJFxpZUt4LvkIksBg88u6P1NEGlVBJDjNN0z1bZHs7anOH4UjFZQfrOw4anFw7BER/SCGttYHTTH4h3L0TKIIwB51q5WNT+EmB2fZAeRI8Qyfxd6dqUy9jabiNIDA2WiWOIwtNztW5tqt+yfL0LoHIIv6O37rfQJ4DB5wZl7TFwJYwRycW0ZdvzqH8pRNy5sC49iPxESHb/tNt3L0XRwVM6pYw9o/ZHIdyU7K6J3pU/yN+SWAPORy1vMWY4eLoqFrt+5llMMigaMtLIJPtAl7DiHNIgxG1iDuu+Oyah/c0v3bPkmzkmH/uKP7pnyQI89OysDiDDXg3N3DrtJHd2GeqScpHP7Lhvu+XgHws2y9BPyPD/3FH90z5Jh+Q4f/D0f3TPkjAsnAhlIJAkXbG59suAB8O21POwxfTbTtEMIufbIoNJPCIqcp3XcjkGG/wAPR/dU/kknIcN/h6P7qn8k8C3HAnZYIJH3WkX2OljnE913KZ/UDe/1XbzkGG/w9H91T+SL+ocN/h6P7qn8kbROR//Z"/>
          <p:cNvSpPr>
            <a:spLocks noChangeAspect="1" noChangeArrowheads="1"/>
          </p:cNvSpPr>
          <p:nvPr/>
        </p:nvSpPr>
        <p:spPr bwMode="auto">
          <a:xfrm>
            <a:off x="472926" y="8760"/>
            <a:ext cx="468047" cy="3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20" name="19 Imag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48540" y="6635722"/>
            <a:ext cx="3317777" cy="60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2 Subtítulo"/>
          <p:cNvSpPr txBox="1">
            <a:spLocks/>
          </p:cNvSpPr>
          <p:nvPr/>
        </p:nvSpPr>
        <p:spPr>
          <a:xfrm>
            <a:off x="165087" y="6970732"/>
            <a:ext cx="5030373" cy="425167"/>
          </a:xfrm>
          <a:prstGeom prst="rect">
            <a:avLst/>
          </a:prstGeom>
        </p:spPr>
        <p:txBody>
          <a:bodyPr lIns="101824" tIns="50912" rIns="101824" bIns="50912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Shirley Brito Cabezas, 2017 </a:t>
            </a:r>
          </a:p>
        </p:txBody>
      </p:sp>
      <p:cxnSp>
        <p:nvCxnSpPr>
          <p:cNvPr id="27" name="26 Conector recto"/>
          <p:cNvCxnSpPr/>
          <p:nvPr/>
        </p:nvCxnSpPr>
        <p:spPr>
          <a:xfrm>
            <a:off x="165085" y="684347"/>
            <a:ext cx="11014476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27 Conector recto"/>
          <p:cNvCxnSpPr/>
          <p:nvPr/>
        </p:nvCxnSpPr>
        <p:spPr>
          <a:xfrm>
            <a:off x="11861070" y="989743"/>
            <a:ext cx="218037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6"/>
          <p:cNvSpPr>
            <a:spLocks noChangeArrowheads="1"/>
          </p:cNvSpPr>
          <p:nvPr/>
        </p:nvSpPr>
        <p:spPr bwMode="auto">
          <a:xfrm>
            <a:off x="386235" y="123111"/>
            <a:ext cx="13158400" cy="48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24" tIns="50912" rIns="101824" bIns="50912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C" sz="1200" b="1" dirty="0"/>
              <a:t>Análisis de la variabilidad genética de muestras </a:t>
            </a:r>
            <a:r>
              <a:rPr lang="es-EC" sz="1200" b="1" i="1" dirty="0"/>
              <a:t>ex vitro e in vitro </a:t>
            </a:r>
            <a:r>
              <a:rPr lang="es-EC" sz="1200" b="1" dirty="0"/>
              <a:t>de clones de Babaco (</a:t>
            </a:r>
            <a:r>
              <a:rPr lang="es-EC" sz="1200" b="1" i="1" dirty="0"/>
              <a:t>Vasconcellea × heilbornii </a:t>
            </a:r>
            <a:r>
              <a:rPr lang="es-EC" sz="1200" b="1" dirty="0"/>
              <a:t>var. pentagona Badillo) usando marcadores moleculares de Secuencias Internas Simples Repetitivas (ISSR)</a:t>
            </a:r>
            <a:endParaRPr lang="es-EC" sz="1200" dirty="0"/>
          </a:p>
        </p:txBody>
      </p:sp>
      <p:sp>
        <p:nvSpPr>
          <p:cNvPr id="3" name="AutoShape 8" descr="Resultado de imagen para ecuador"/>
          <p:cNvSpPr>
            <a:spLocks noChangeAspect="1" noChangeArrowheads="1"/>
          </p:cNvSpPr>
          <p:nvPr/>
        </p:nvSpPr>
        <p:spPr bwMode="auto">
          <a:xfrm>
            <a:off x="179174" y="-159275"/>
            <a:ext cx="351036" cy="3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9" name="AutoShape 13" descr="Resultado de imagen para agricultura"/>
          <p:cNvSpPr>
            <a:spLocks noChangeAspect="1" noChangeArrowheads="1"/>
          </p:cNvSpPr>
          <p:nvPr/>
        </p:nvSpPr>
        <p:spPr bwMode="auto">
          <a:xfrm>
            <a:off x="354692" y="8758"/>
            <a:ext cx="351036" cy="3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0" name="AutoShape 16" descr="Resultado de imagen para cultivo del babaco"/>
          <p:cNvSpPr>
            <a:spLocks noChangeAspect="1" noChangeArrowheads="1"/>
          </p:cNvSpPr>
          <p:nvPr/>
        </p:nvSpPr>
        <p:spPr bwMode="auto">
          <a:xfrm>
            <a:off x="530210" y="176787"/>
            <a:ext cx="351036" cy="3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1" name="AutoShape 19" descr="Resultado de imagen para babaco"/>
          <p:cNvSpPr>
            <a:spLocks noChangeAspect="1" noChangeArrowheads="1"/>
          </p:cNvSpPr>
          <p:nvPr/>
        </p:nvSpPr>
        <p:spPr bwMode="auto">
          <a:xfrm>
            <a:off x="705727" y="344815"/>
            <a:ext cx="351036" cy="3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2" name="AutoShape 24" descr="Resultado de imagen para exportacion"/>
          <p:cNvSpPr>
            <a:spLocks noChangeAspect="1" noChangeArrowheads="1"/>
          </p:cNvSpPr>
          <p:nvPr/>
        </p:nvSpPr>
        <p:spPr bwMode="auto">
          <a:xfrm>
            <a:off x="881245" y="512844"/>
            <a:ext cx="351036" cy="3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5" name="4 Rectángulo"/>
          <p:cNvSpPr/>
          <p:nvPr/>
        </p:nvSpPr>
        <p:spPr>
          <a:xfrm>
            <a:off x="1056768" y="2514364"/>
            <a:ext cx="12245525" cy="2006778"/>
          </a:xfrm>
          <a:prstGeom prst="rect">
            <a:avLst/>
          </a:prstGeom>
        </p:spPr>
        <p:txBody>
          <a:bodyPr wrap="square" lIns="101824" tIns="50912" rIns="101824" bIns="50912">
            <a:spAutoFit/>
          </a:bodyPr>
          <a:lstStyle/>
          <a:p>
            <a:r>
              <a:rPr lang="es-ES" dirty="0"/>
              <a:t> </a:t>
            </a:r>
            <a:endParaRPr lang="es-EC" dirty="0"/>
          </a:p>
          <a:p>
            <a:pPr algn="just"/>
            <a:r>
              <a:rPr lang="es-EC" dirty="0"/>
              <a:t>Analizar  la variabilidad genética de muestras </a:t>
            </a:r>
            <a:r>
              <a:rPr lang="es-EC" i="1" dirty="0"/>
              <a:t>ex vitro</a:t>
            </a:r>
            <a:r>
              <a:rPr lang="es-EC" dirty="0"/>
              <a:t> e </a:t>
            </a:r>
            <a:r>
              <a:rPr lang="es-EC" i="1" dirty="0"/>
              <a:t>in vitro</a:t>
            </a:r>
            <a:r>
              <a:rPr lang="es-EC" dirty="0"/>
              <a:t> de clones de Babaco (</a:t>
            </a:r>
            <a:r>
              <a:rPr lang="es-EC" i="1" dirty="0"/>
              <a:t>Vasconcellea × heilbornii </a:t>
            </a:r>
            <a:r>
              <a:rPr lang="es-EC" dirty="0"/>
              <a:t>var. pentagona Badillo) usando marcadores moleculares de Secuencias Internas Simples Repetitivas (ISSR).</a:t>
            </a:r>
            <a:endParaRPr lang="es-EC" sz="1800" dirty="0"/>
          </a:p>
          <a:p>
            <a:pPr lvl="2"/>
            <a:endParaRPr lang="es-ES" b="1" dirty="0" smtClean="0"/>
          </a:p>
          <a:p>
            <a:pPr lvl="2"/>
            <a:endParaRPr lang="es-ES" b="1" dirty="0" smtClean="0"/>
          </a:p>
        </p:txBody>
      </p:sp>
      <p:sp>
        <p:nvSpPr>
          <p:cNvPr id="18" name="17 CuadroTexto"/>
          <p:cNvSpPr txBox="1"/>
          <p:nvPr/>
        </p:nvSpPr>
        <p:spPr>
          <a:xfrm>
            <a:off x="2298547" y="848901"/>
            <a:ext cx="8624833" cy="422676"/>
          </a:xfrm>
          <a:prstGeom prst="rect">
            <a:avLst/>
          </a:prstGeom>
          <a:noFill/>
        </p:spPr>
        <p:txBody>
          <a:bodyPr wrap="square" lIns="101824" tIns="50912" rIns="101824" bIns="50912" rtlCol="0">
            <a:spAutoFit/>
          </a:bodyPr>
          <a:lstStyle/>
          <a:p>
            <a:pPr lvl="2" algn="ctr"/>
            <a:r>
              <a:rPr lang="es-ES" b="1" dirty="0"/>
              <a:t>Objetivo general</a:t>
            </a:r>
            <a:endParaRPr lang="es-EC" sz="1800" b="1" dirty="0"/>
          </a:p>
        </p:txBody>
      </p:sp>
      <p:pic>
        <p:nvPicPr>
          <p:cNvPr id="24" name="Picture 2" descr="Resultado de imagen para babac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9070" y="417877"/>
            <a:ext cx="900127" cy="774954"/>
          </a:xfrm>
          <a:prstGeom prst="ellipse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33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AutoShape 4" descr="data:image/jpeg;base64,/9j/4AAQSkZJRgABAQAAAQABAAD/2wCEAAkGBhESERMUExQWFRUWFBgXFxgWFBgYGhYXFhoXFRUWGRgXHyYeGRskGRYXIC8gJCkpLS0sGB80NTAqOCYrLCkBCQoKDgwOGg8PGiolHyQtLywsLi4vLTYsKiwpLCwsLCwsLCwsLCwpLCwsNCwtNCwsLCwsLCwsLCwsLCwsLCwsLP/AABEIANIA8AMBIgACEQEDEQH/xAAcAAEAAgMBAQEAAAAAAAAAAAAABQYCAwQBBwj/xAA+EAABAwIDBQYDBwMDBAMAAAABAAIRAyEEEjEFIkFRYQYTMnGBkUKhsQcUI1LB4fBictEVM4JDkqKyFlPx/8QAGwEBAAIDAQEAAAAAAAAAAAAAAAQFAQIDBgf/xAAwEQACAgEDAgQFBAEFAAAAAAAAAQIDEQQSITFBBSJRcRNhgaHwMpGx0SMUUsHh8f/aAAwDAQACEQMRAD8A+4rFlrXsNT/lZIgCIiAIiIAiIgCIiAIiIAi5DtJnDM7q0WPkTY+ei0nF1D+Vo5EFx9SCB/NSuUroR6s2UWzqxuNZSY57zDWiSqdRxz8XixUax4FKW7znUwA7XKWTmdGU5TEEeSsbwXGXnN0iBextfUWuefMrVgsE2kwNboBEm5OpkniZJPqotmpTWInSNb7nVR2hlEVDpo+LR/URZp5mw42uB3CoOaq/a3Fd3g67oDpYWQT/APYRTJ9M0xxhfLNjbWdQr0akuim7QQYaZztaHWEhzuWs63W9V7a8x3hpHYm49j76i5dnbRp16balMy1zWuHMBwkSOB6LqUwhBERAEREAREQBERAEREARFhVcQDAkwYExJ4CeCAzWmrTcXNIdAEyI8Ui1+EFReDx1UVstS5NoGjTGYRztr+ylKuLY0hrnAE6SVlrByhbGayuzx9TzCYxlQEtMwSDaLjzW1lQGYMwYPQ6x7EI0g6LJYOi+YREQyEREBoxlYtbI1kATpLiGz11lcL8zvE6RpA3R6iST6mOikcQBlOYZhFxEzF4jionBMim0TNrSc1jcDNxgQJ6KHqpSjjDOtaTIiv2zw7AXObVABqicguaPijevMGBqYNrLWO3mFLXOAqFrXZcwYIPi0l1xDS4cxEXMKZ/0yjM91TmSZ7tsy7xHTU8eaN2bRBkUqYMRIptFtI00gm3VQ81+jOuJepxDtPQPeZSXGm57XBoE5qbmMcBJA8VRsTGq1DthhiYBcSHUw4Bo3O9BLS69gMpk8CRrIUlU2ZRdE0qZgQJptMCIgSLCLQvTgqNppshpkbjd02gi1jYLGYejHmPcf/tvlneDKZZbeHFsHWRwXyXHbIa5znU92SSGcACZAB8v4F9J252noYYQXsNQ6MLwD8N3chvN85Eaqi4naVNznPzMaHHNAcIEmOf5pHnPkrbw3TqcZfEjw+j/AD+SLqNTOmSdcufQq+A7RYjDOzUc7HXkNmDl0a8EZXXtxi6tGK+2HGuYA2iym8TJGZxNuAeMov1OmnOF2nTBfLS05hoHNkkHLYTJkiLcQsdi7MdiqrKdP4rl2oa0auPQfMwOK5X507afRdy2qdWpgrJNZxz8vz5n2fslt4YrC0qhc01C0d4Gnwv4gjVp6FTSq2z9iUKApNDWSMrTULWBzsoLrujjlVmp1ARIMjmFz0mqWpi5JYWcFbZFRfBQ2dmMcGgPBqRUaaw+/Vh97gVwXC0UN59J+UQDky6NbPtHs/tNtF1Go7vZfh6jnfentNRlOlQp1qAdGduZzHuzWzfFGdyvyKYcz5uzsjtfvaJGIy0g+k57PvFRxDaVd1RtMOIl8UqhY5x8fdtlY7K7JbXp0g3voflyy7EVHQ91AUX1eMgP/EA1JBmJX0paxiGlxbIzASRN48vUICO7M4SvSwzKeIcHvYXNDg5zs1MOPdEl182TKDJJJBMmVKoiAIiIAufHUHPYQ05TaDJGhBiRe+nquheFDDWVgreJ2d3bS5zxnmYz6gC2WYJcCJt/hb6NNtdsvcc7SGuytuWkkMlsEcZmI16xjW2TWzE2cSfFMT5g6DoJXdszZhYS50ZiIESYGpuY1McOC6trHXkq665O1x+HiHR5fXHR+5zUNtb1NrW/hzlkulxndYY89bzdTQWhuBp5s4Y3Nzi/n59VtbThsAnzN/fmubx2LGuM0nvef6Mi8TE3XqjMHsgh/eVHB7+BiI1E+xiOF+cqTRm0W2stYCIiwbHjl83wm26zKYpt3Q2d6AS6SHA3BiJInj6Xt3aXbYpMLGn8Rwt/SDq4/OOvkVRgFYaTSxtW6xZXb7mkpNdCzdmMaXMcxzgS0yJdLiDckg3gE6/w9e3doOo0XPa3MdNQMs2DjzAMWHP1Va2Q9ja7HPIDRJkmADBgk8v2Ut2pLatENZVb42mAQ7N0sdBd3/FVOtohTq/N+l8vjjHfoSa7Fs8xVqXaXGNMisXdHtYQfYAj0K5q21KtQfiOe+8nM609GzA9AsMThXUyJg9RPzkW91wYnaTGEBxNxNhIAmLwryqOmkviVpfsdJV1XxTzwe4rAUajszmOLv7o0AAFjpYLBuyqB3S0i35iZGbPHLxCYheP2vTGuYGAYjgc0aW+ErwbXpETctmJy2mcsRrM9F221/I5PR17cKTz7m92zaAN9RpvGW3zWPC8n1KuHYrs+2lmqd3l3crJmYcczje8aRPVU/C4tjw7KbNMHhEgH9Y8weStHZ7tO9pDarppkE5nSXCGkgSLmSBrJuqLx5T/ANLirHPX1+n/ACaw0qqak5ZLoQsO4be0TrFp841Udiu02GYwuzh/RlyeOnAdTZdGK2vSpuY17speJEg6Wufyi/HryK+fxrti1tTT+pKXPB10nvZ4Msa5SD8iDYacD81udtCpwa0c5cT8g1R79r0A3MajI0s4G/IASSuplQOAIIIIBBGhB0KmQ8Q1dUNuePmjV1rq0bn7ReWkd3eD8YiehiY6xPRczcM2ACB7cYglQtPtnQcBDakktAaQwGX95lBl0D/bOptmbztrxnbvDUgC4PMz4Qw334Eh0XNMgRY5m3gyttRZq9Q0prlehqlFFjo4p1OJJczQkxLeR/tjWfPmpUFUin23oOmGvgTMhoMBucugugjJfWTwBUpsXa4q03GiS1ocW5XtEtIANg11gQ4GOvIqy0mvspjt1KePX+zSUE/0lkRR9Dao0fbqLt43tdvr7rrpYljvC4H1v7K7qvrtWYNM5NNEDtSjtI1ancOphhAyZyAGx3RuO7LiSW1QbxD2xcGNOIpbUcBlyMIFYEl4Ml5PcuADI3BlBB1k2JAVpRdjBVvu+1QSM9NwD25TutJAhrs4yEBpyl5Dby+AQGwtuzcPtEVaZqvaae9nG5PgAmWsFu8kgD4TcyINkRAc+GwTWF5BJzOkyfPT3+nILZiGOLSGuynnE/IrYiGEkuEAiIhkKB7Tbc7puSm4d4dYuWNjXodInz4KeVI7YUGtrgiJcwFwniN0EjhIgf8AEqRpoRnalI1k8IhKlQuJc4kkmSTqSsURehSxwjiRm2qzYAc5zMpD5DXEQDlIMGNXDX9xzYbI01Q2q+GioDu1HlsAh5nNZozt1+IC8AhSO0SzLvMDibDMARzv0kD5Lbg9nMyNc6lT39NwaEEgQRyn3Ko/F5RjXyuf4OVtkYpJ9yOpsYczhXlrGuc4ZXluVr5LBvyWcIBkzqbAbjiqD2FmfO+mG3ymXSJaZd4gdSZ6rvxWFpXcabSSTfKCcxuT1uBJ5x6cT9mtF2Na02BgASOGg4H6lVWh07ulvbax0/ME/QaOWpTsi35fucYw7IjK2OWUdenU+5TuWzOVs84HOdfO/msg76TojxNudv8APyXqJyjCLk+xaPCWWKNBsAx/jUkW9fmt656m0KbSQXAFsSL2nLH/ALN9+hjyntGk4wHSc2U7rrGYgmIEmwnXhK8XZKdkt0slY5ZeWdK8zHM3jw8h+lwPcrwAk6xy6rbTpx5n+QFvTU8qRY6PTTc42duv/Rmpvs7truyKbz+GTYn4Cb+xPsfMqERdtRRG+DhL/wALq2pWR2s+iDCU48DYgjwjR13DTQnUcV792ZfdbfXdF4sJ9LKj4HbFakRldIAjK6S2BpAm0dIXRiu0td5sQwcmj6kz8oXnJeEahSwmsepVvRWZxwXAYWmPgbrPhGszOms3lZU6bW2aALzYAXNybdVTv/kDzRex5cXkgteDB1BIMRaJ05wuantvENiKrjAi8Eex1NtT/lF4RfLOWuPv8zC0djz0LxQw7A5rSBlNgdC13CHCCJFvQesrQwjGeEAE6nifU34qmYTtUxzQ2s0gmxLRuxwOshWbZm0c5y5mvEEhzSDoRIMWneFx7c7TQWTg/hXx83Z+q9/zgr76ZVvlEmiIrojBERAEREARFF9o8a+lQc5mshs/lDrZupmB6raMXJpLuCTlfL+0r3131Sx+Ul4yOF4DHDLobghtxxzHmtlTHVXeKo8zze7jY8eS0K50+kdTbk/kcnLJDt2RiA0D7wbZbw6d1rmXOa+bNJ0uAeC9fsmuSCa5IkkiHAGSXERJBEmByAA4KXWMzZuv06ld5quuO6T49xFOTwjjqhtSsGunK0HNlkkWJ4afCPdWSoxrmgnSJm4gH6WUZVqtY03a0ARLiAAYkSTqYvGq7cfApROuUDjxH6LzOotepsTffgqvE6Iy1FVUJvc3h/LOPvz6/sQm0tsgVIyiABllwaIc7Lm6NnV3ARZcp23AksIBiLiTLaboAi7oqC39LuV5LOJib8puvKlYNEuIA5kwPcq2hXsioxZ9E02kWmqjVXLCXyItu3Ggf7TmmAYiJzGDwGgLXHk108CsqTmneAiQDHKQCR+y3YvbVJkb2aSLNIMA8VG0drh9R8w1uokweAHS9zH1UTXRk6Xgi69P4WM5wdFbAUnmXMa48yAdQBx/tHsFkMGy26N3TpJn1ve/FbQZuNElefyyhHFvn9Af56r19f8ALc/L3/RYQHdTGg4jl1HnZbm4dx4R5n9BMrrG7ZHCLPT22xr2Vx59RR01nr/NFmsPuxa6dbRZvW/EnksmunQE+XDznRS4WxlHOS5rk9q3LDOHGU8QSe7cGi0TlI+GbRMzm6QRaVgwYkB0wSc8eARcd38swPU+qkTIMEc+PKP8r1dIyUllDZl5yyOq/ei4luQNzAgEgnLo5pMa/EDfkurB95l/EjNJ8OkG44DSY9FvRbGVDDzlhWvsBWaHVmwMxDXA8SBII9JHuq9svCd7Wps/M8A/2i7v/EFfQNndm6NCoalPMCZtmtB+GOU+qykV/iN0FH4b6vn7ksiItigCqnaKtjximih3mSKHdhjKZpOcazhihXc4FzAKOQtykfFEmArWqTtnZu1XV8S+hVLWOe2nSbnaPw306IqVQTIp5Hd8QcrnF0WLUBwPxe1u7pXxWbOz7xNKiA13dV+8bR7tjnOpd4KUHKdRvGXR01sdtl1SrkplrH1mGhnFMhtOlU7uo2pG8BVZlfOol8aALVUo7YcyoXNrCuaDmsNOtQFAOGGLLtO8XuxQL2mBDXU5cAHNW7FbN2uKb3U6jjUdXxRjO3dpRiRhwM7iyTNLLAEHLmFigMdl4zazqtE1G1m5n0yWFlHuhRIca/evAzCq11gGkAwyAQXlXZ+Gz08lSHS2HQC0G1yBJI97KkV8JtOW90MUG/8ARFSvhyWP72XHFQZfT7uMrQXuAzTvFsXnE1C1jiBmIaSGj4iBIHrogPnO0sJ3VV9Oc2UxPQgOE9YK5ljVxocS5zwXEySSJJPFZEr01edqTfPcjs8uTAif0XQ1uUAC54dXG/1lasIZzHqBHlf9V0MO+z+76tcB8yB6rzev1ErLHHsifzRppWxXmw2cnaGkG0GCxh4/K0l2V+8C6wOa/WI4ro2y1/cbpDQGguJlpMRDQBpJ+gHGR52jd+G2GMec9g9jnxDXEuDW3JABPC0rZtVjHUN4OIgEd2M0HUEdOptCiUvE4v5niKrHurm/92fuU0V258oO8L8bcZn9+KhtobRqk3YSQASJdxjSeMGP+K7Gx95m3gvAbINtXanja48lZ+zdCk578zQ5waMstBgCQ7X+4L03iFvw9PK3H6fT3PfVzafUooxT/wAh9jzjlykyvG4p9ppmePQl0R7SZ8letl7Gw5xNUFkgF5DXEwMlTKC1sDd4GS4EgxABCjO1WAosrAUwG7suDTo4k8PhtFraqgXile7bh/YkqzPd/Y4+ztd5bek+C9oJEw0GQ46XjcNvzHkrOzCtHCfMz9VAbCxeR+UmGEHU2B1Bvpx91YqdQOAIIIOhFwqjUWOc3JE3Twg1uws+yM5REUUmBeLQcfSBIL2giZBMRAc468g1x/4nkjcfSJgPE2/8py68TBt0PJbbX6Gu6PqZ1qOaLwRx+o8rLV3D+bfO/wBP3Wyji2P8LgbE21gEtNv7gR5grcukbZ18JmVh8o5DSeOR8rH2J/VYh3DQ8jr/ADqu1Yuo5oEEmbRMybWi83XevVyXEuTOcE52Ewmas9/BjIHm8/4afdXtQ3ZfY7sPSIcQXOdmMcLABvWAFMq1XQ8xqrVba5LoERFkjBERAEREARFz1doUm5sz2jJd0uG6DcSOCA+bdqNniliKrGiGu3mgaAPH0zZvZaMO8PMcAJI6zAB+f7rn7WbR77FPfh3AMIOYktBlrAA4h1xcaR5wo/AV6kkuc3hkc1wPIQ4CAZMGBbfjkt1bKMJQj3IVVkardz5WSytaBYD2XpauVw72lHhn1G66YItLTEEWkEqNp7PBhoxM5S3wgeJkbroJEFwBy25dVX49T0e5NJrlMmcSwVKfduif6qfeSLwQDxHPh6rvw9RpaADMQDOvr1VbqdnyQQKz7gC9/Ccwd4pLpLjckXFt0KYBIIcNR8xxB6fqsPB5zV+BqcZSqbTy2lxj2KG+rOIIkQJIAyixbra/EjL6r6Fgtm06Ulg1iSSTp56Kp/6ODiBlYCXOMQ6YYIF40GUxJvb3uxXbxzU7owhCXDy2s+2M+2C5pTUeUQ2y6hdisTM2hoDqmewcYLRG4DxbJ4aZb1PbLWivVyuzDOTOtzdwnjBJE9FY9nYwjE4vMJbTDzl3iQ0uzbrXAAZoJMGCYVSrlpe7IIbmOUcmyco9oVTFYm/ZHSBgpzs5iLOZ1zD1sfoPdQayY8tIIJBGhC6NZWCRXPZLJdUVfodo3jxtBH9Nj7aH5KXwu0KdTwuvyNiPT/C4OLRZwthPozF+y6ROYsEyTIJBlxkmQZm3tZef6TShoy+GI3nWIJIIvYgudB6rsRZ3y9TbZH0Ry4fZtNhDmgyG5QS5xOW27cm1tF1IvFq231NkkugVw7LbBygVqg3iNwH4QfiP9RHsPMrh7M9njUIq1BuC7QfjPAx+X6+Wt0VlpdPjzy+hTa7VZ/xw+v8AQREVgVIREQBERAEREAUN2h7NsxTRcNe3R2WbX3T0mD6dSplEMNJrDPj+1ew9WiHuqBwa8vDi1zHN/EIzDwyASBBP7KPpdm2PcSM02k5ouAA0w0C4yN5aDlb7dUphwIIBBEEESCDqCFTdqdmTRzOpNmnrA8Tedo3gOesa6SdJ5S4NatPBz8z4/O5CYejlaBrroNSTNlA4ItZiqstcCS4lxG64tdeNTYkEEnQjkFdNnYekGCs+sGuObu2gZocJDajmi5giQNNJJ4cOC7MmrmdNN+9BynLDdS4g7zZLRYaXiZtyjF9+5YyklwuiMFz4uo8Mc5oBA4k8B4jHGPMaHyWdFsNvpc3JNjJ89FGnabgdwZRHG5Oka+q1qdcZf5OhrrL3VDKeGSuAa7KHEQ86jQZZMAjha/Qn0XYcT/S7rYW9jf0UG4Ew/wC8Bsva8jeJtJ7sjPGW8WaLNEzqtY2LUp04diXZAAPCZIOSb5jLiWNgwdXTOYzMv0NF/maxhdmvuVUNVOOeevqYjBOqVMUKbwzOSQRmk5XQ8HTKc4jjY9ZVVarNjsf3bA1jwCWNZUqFpzVIblJvJLokgnnqqZV2bL3EPMEmARYT0noD5hVM6lCbjuyuxZae9WLhf1+53LxcP+ma75uSb6iY0v09iVmzAETvuMtLb8iSQdZkTErXEfUk5fodayp1HNIIJBGhCj3bNJEd47QCwiIaWiBP9Rnn6LM4C9nFt5gebj9Hkeg5Jtj6mcv0LhsnaneS10Bw9JH+VJKibNwFQVG92XOeDIDGEn4rACbb1xBmAr/sfsvtKoQXtZTZx7yAY6NbJB84XN0OT8nJNr1kYx/yGDWkkAAkkwABJJ5ADVWzYfZMCH1hJ4M1A6u5npp58JLY3Z6nQE+J/FxHyaOA+qllNo0qh5pdSDqtc7PLDhfyAERFNK0IiIAiIgCIiAIiIAiIgC8K9RAfONuCvUxBFKCTWLSCJJaDlAFwBAEk9PNWHaOAbhsMcvjflY98mSDJdA4A3EDn0U4MDRY41MjA65LoE8ZM8NTK+cdu+2baxp08NUJa05nObZriQMoB1MAunhJ6LSNbefUkqbm0l0RybUxGjWug3DgI0jjy8uqi31mtgE3IMWJJyiTYdFzYTGuc6HXmTPHnJ4evVdFfB03+NodaLjgdYPCVDsi4yxIptdOUrvPwjBu0KZAObWIsbzYWiV109oF9MNa6WcIGsE8eQPLkuQ7PpTJYCba3uLA349dV7WrNpt4aWbz/AGWFPantfUiJZe2Gcs5NqvEtHEAn3/8AxcKzq1C5xJ4n9lgo7eWeo01XwqlFhbcPhn1HBrGue46BrS4+wuu3YOwquLqinTBi2d0WY38x+cDivtWxdh0cLTFOk2BxJu5x/M48T/BC7VUufPY2stUOD5dsz7NcbVgvDaLf6zLv+1s/MhW3Zf2W4WnBqufWPInI3/tbf3cVdEUyNEI9iLK2T7nNgtnUqLctKm1jeTWhvvGq6URdjkEREAREQBERAEREAREQBERAEREAXhXqID4r2v7SbTpmtQr1xGaC1lJoDmvIyjNAOUgwb8wSqwyuGtEkmc145E5nH1lXn7VsO372y05qLSZuLOcBY6Kl9w38rdZ0GvPz6rvBcZRLrXGUa8NtNpO6XCbTHPQT1j5LuoY983MjNewNpvfXRcvdskWbPCwnSLegj0Rogxrx9/4Vn4cZfqRC11ade7Cz3J3DVRUMNPEDTnxhce28D3bwQSQ8E34EQD6XCy2ZDIqOO6X5QJb8O8XGSDlaJJi/ynsq9oMPULWOY52YAgENsTIgku3SCIJ4ZheJKiS0scOP7Hbw6mMK90uG+nsQCl9g9m34tldzHAdy0Ogic0h5ygg2O5y48FuobSwrf+nEObBc1p8dyQ4kyAJJI0DbcJ+n9i8MG0XGAM1Q6aw0BsH1B9+q4rSY5byTbZbY5TOf7OsFTZgmObTcxz7vLxBc4WkWG5Hh6HnJNoRFIisLBXt5eTCtUytceQJ9hKoWzvtAxbzhO9oU6IxIL2uc8DMwDCnda97T4sQ5upJ7uQ2Db6AsXUmmJAMaW08lkwfPMF9pdV7WmqxlBrjTOdzw2Gvo4iu0b8gtd3AYKlgS5wADmEK9bIxjqtCjUc3I6pSY9zb7pc0OLb3sTC6TTB1A4cOVwskAREQBERAEREAREQBERAEREAREQBRW0+1GFw72061QMc4SBDjYmASQCGiQdeSlV84+0vs4c5xQcxrcga4OcQ5zwYaGiDJLf/U+a2ik3hnOyTjHKIv7Qu01HFPYykCe6c78SRDpgENHES0b0jyOqp1uJ4xrx5LOFzuwTSZk6k8OJDjwnVoPopajtWEQHfOXVtI3ADz+f80+S9DQFpoYNrSSCZIgydbzpprJ9St62Rxk8vqd2yKVd3e925oFiMwBA3XAHLEzmAvMRFjEKUp0MXm3nMLSeGUO0AIksIiQTpMEjkufs3W3nsjUZp8oEfP6qeXNrk9PoUpUReSNwezcdUe1jXsJMaNbcBm8N7m4G8+QGi+ndl8FVpYamytHeAHNGW5kmd236qvdkcJmr5iLMbP/ACdut+WZXZR59cHPUvzbQiItCKEREAREQBERAEREAREQBERAEREAREQBERAFTO3PZLE4yrSNN7AxrSCHEjKSZLxAMyA0R06lXNFlPDyjWUVJYZD9n+y9HCUTTaM2f/cc6CXmIuNMsWy/WSTWe0X2ZUyxzsLIqTIYXjIRxAJEtPESY4eV+RZUmnkxKuMlho+RYr7NcWygam654I/CZLnZeJB0Lh+UehOirLcI81O7ykPDi0g2gtnMDOkQfZfoNfL9r9nxRx1Z/Bxz0xe2eS8mf6swC7Qsb4Zzjo1OcYx+vsRGxNmvplzn2JGUDW0gySPJSyKa7N7EZXzl85WkAAGJJuZOsRHv0W0pY5ZexjDTV4XREj2Ka/JUNsma1r5oE35Rl9ZVmWjB4NlJoawZQP4SSbkreozeXkrLJbpOQREWDQIiIAiIgCIiAIiIAiIgCIiAIiIAiIgCIiAIiIAiIgC4Nr7JbXZlNnC7XflP6jmP2XeiGU2nlFLxHY6u0S1zHnldp9Jt8wrPsrZbKDMrZkwXEkmXQATfTTgu1Fs5N9TpO2c1iTCIi1OQREQBERAEREAREQBERAEREAREQBERAEREAREQBERAEREAREQBERAEREAREQBERAEREAREQBERAEREB//Z"/>
          <p:cNvSpPr>
            <a:spLocks noChangeAspect="1" noChangeArrowheads="1"/>
          </p:cNvSpPr>
          <p:nvPr/>
        </p:nvSpPr>
        <p:spPr bwMode="auto">
          <a:xfrm>
            <a:off x="97510" y="-159275"/>
            <a:ext cx="468047" cy="336057"/>
          </a:xfrm>
          <a:prstGeom prst="rect">
            <a:avLst/>
          </a:prstGeom>
          <a:noFill/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7" name="16 CuadroTexto"/>
          <p:cNvSpPr txBox="1"/>
          <p:nvPr/>
        </p:nvSpPr>
        <p:spPr>
          <a:xfrm>
            <a:off x="11664862" y="684341"/>
            <a:ext cx="2376577" cy="327629"/>
          </a:xfrm>
          <a:prstGeom prst="rect">
            <a:avLst/>
          </a:prstGeom>
          <a:solidFill>
            <a:srgbClr val="3B7812">
              <a:alpha val="50588"/>
            </a:srgbClr>
          </a:solidFill>
        </p:spPr>
        <p:txBody>
          <a:bodyPr wrap="square" lIns="101824" tIns="50912" rIns="101824" bIns="50912" rtlCol="0">
            <a:spAutoFit/>
          </a:bodyPr>
          <a:lstStyle/>
          <a:p>
            <a:pPr algn="r"/>
            <a:r>
              <a:rPr lang="es-EC" sz="1400" b="1" dirty="0">
                <a:latin typeface="Arial" panose="020B0604020202020204" pitchFamily="34" charset="0"/>
                <a:cs typeface="Arial" panose="020B0604020202020204" pitchFamily="34" charset="0"/>
              </a:rPr>
              <a:t>OBJETIVOS</a:t>
            </a:r>
          </a:p>
        </p:txBody>
      </p:sp>
      <p:sp>
        <p:nvSpPr>
          <p:cNvPr id="2" name="AutoShape 4" descr="data:image/jpeg;base64,/9j/4AAQSkZJRgABAQAAAQABAAD/2wCEAAkGBhQSEBQUEhQVFRQVFBQUFRQVFBQVFBQVFRQVFBUUFBQXHCYeFxkjGRQUHy8gJCcpLCwsFh4xNTAqNSYrLCkBCQoKDgwOGg8PGiwkHCUsLCwpLCwsLCwsLCosLCwsKSwpLCwsKSwsLCksLCwpKSwsLCwsLCwsKSwpKSwsLCkpLP/AABEIAPoAyQMBIgACEQEDEQH/xAAcAAAABwEBAAAAAAAAAAAAAAAAAQIDBAUGBwj/xABFEAABAwIEAgcEBwQJBAMAAAABAAIRAyEEBRIxQVEGEyJhcYGRMqGx0QcjQlKCksFik+HwFBVDU1RyssLxM6Kz0hY0Y//EABoBAAIDAQEAAAAAAAAAAAAAAAABAgMEBQb/xAAwEQACAgEEAAMGBQUBAAAAAAAAAQIDEQQSITETQVEFImFxkfAygbHR4RRCUqHxI//aAAwDAQACEQMRAD8A7EjRo1YA35I5SoRoATKCNDSgAgEaEIQkAAUcooVNnueCkC1vtcTy/iq7LI1x3S6J11ysltiSsyzxlGxu77oO3iVlsf0wqO9k6R+zb37qhxmNLnSTKhuevMan2pZN4hwj0Wm9mwisy5ZZVs/qn7b/AM7vmkDPsRwqv/O75quD5TzWrEtVYn+J/U6H9JX/AIr6FrR6X4pn9pq/zAO95urbA/SA6QKtMEc2Eg+hssq6kk9Wr4a++HUvryRn7P081zH6cHUMu6QUa3sPE/dd2Xeh38lYrj0EK6yrpZVowCdbfuuv6HcLqUe2Iy4tWPijk6j2RKPNTz8GdHRKvynPKeIb2TDuLTuPDmFYrtwnGa3ReUcScJQe2SwwkEIQUyISCBRIEBBBBACkEEEDAgihCEAGgiRSkAaNJlDUgZDzfMRRpl3E2b48/Jc2zLMi5xurrppmsvLQbNt58VjHVpK857UucnsXR6L2bp0o732yV1iMKM16ea5cFxO4kPsCk0WyoTHqZhasFShHL5HLhFo3KzpmP5t81Cq0YWho5q00wNvfPiqTG1hNlvurgorazFTZOTakiEWpioE86omKjlzmuTch3B411Nwc0kEGbLpeSZuMRT1faFnDv5juK5S4q96J5p1dUSeyey7wPHyMHyXX9mal1z2PpnJ9p6VWQ3rtHSUJRwiIXqjygEEUIwmAESNBAgI0SCBhopRokgEoSlQihAwiU3iK2ljncgT6BOaVXdIH6cNUPdHqQFFvCySistI5dnuLLnnxKqOsT+ZVZeVC1Ly163SbPYadYgkTGvTraihNenA9Y3A2onNqJxtZQBUSxUUdpIs2YpG6tKr21EsVEhYRJL0056QaiSXKO0YsuTmErQVFLkKT7qytYlkqs5idmyfE9ZQpu4lonxFj8FLVF0MqzhR3OI9wP6q9XtanugmeGtjtm18QIIIKwrAiRokAFKNEgQkAaCIokDFIIhKEpAGqnpR/9Wp5fEK1LlX59T1YaqBvpJ9L/ooy6ZOH4kcUzB3aKih6kZluVAD1562HLPV0T91EoPTjXqIHpYqLK4G2MiVrSg5RxUSg9QcSxMkionG1FDD0sVVHaGSXrSTUUc1Uk1EbCOR91RCk66ivqKRgWy4K6uvLKbZ4idZ6ECML4vPwaFoFWdHcJow1MRBLdR/Fce6FZaV6mtYikeLte6bfxFIJMIwrCsNEjRJgJRokEgDQQQSGGggiKBgKRUYCCDsRHrZKKh5riNFGo/7rHEeMGPeoskkcb6RYbTUcBtJg8xzWcfUutXifrKZH2mepafkf0WOxdnFcu2PJ3aZtIebWTjair21U42qs8qzdC0sRUShUUJtVONqqh1l6sJgqIa1F6xA1VHYPeSusQL1E61H1ikqyLsH9d1puieVmrWY3mb9wFyfRZzA0tTl13oJknVUjVcO0+ze5n8St2mpy8nL1uoxHCNU0QIG2wQQQXXPPgQQQTEBBBBMBKKEaCQwCUFGx+Ysos1PMcAOLjyaOKwue9Kn1LE9Wzgxpu7/MePhsseo1cKeO36ffRpo00reel6mwxnSWjTJBdqcLaWdr37e9VNfpo42ZTaO95JPoI+K5+/MuQTNbMXH7Xd/BcqzWXz6e35fydBaaqHln5m9b0orE+0wd2gfqU3j82q1aTmOczS4QTog87GVgW48/eN484tdWOWZgdiTBWeVl2OLHkeIL+1Afkrg8vpkE7HvHIrOdIcCWuktInfuKvXdIAxxDAN4J5wnP69p1uxVbY2kqUbL1zLn9SyNsFxg566yDaq0GddGyyXUu0zeN4WdI8lvrnGxZQuVyh5tZOtrqIAlhNxRZGySJYrJXWqIlNKhsRPxWSesRtco4KucmwIJDqhDW8JIBPkeCajnojK01v0fdGuufqf7LYLhxPID5rrTRAgbLCdDs1pU+sJdaGgQHGYmwgLVUukFA/bjxa8fELbXZTWtu9Z+aOTfGyyWdrx8iyRphuLYRIeyOepvzTwK1Jp9GNpoNBEjUhAQRIIAJRczzFtGmXu8A0budwAUhxsucdK8+6x+oHsiW0x3cXnvO/oser1Hgw47fX7/katPT4kuel2RM86QueS513mwH2WN5ALLYjGEmSZSa1Uk95UdlIkxteL9xAI8e5cOMHJ5fZ0pWKKFOxSIOJ/VSKGEBLmGCbEEExcAxbfchS6eQOAlxJaLxHG2/7PcpvbHszSvb6GcDhQ5riXAaYkHczyCminpa48go1Fk1S0M1Q0kAEDSdyTcclYY0fVD9r9FRP8SFCxtPJl677psVlYYikBItM7ndRswbOnVvsPC5mfEla4ST4KXZhk/A5qWiNxy/jwTuZ5FTxDOspWeN+/xCpGS0/wA38FZ5ZjNJ7juFGyLj70ezRVb9DNVcMWkgiCOCStX0my4OaKrfPw5rL6VsosV0N3n5miTcWJDSeCdGHPG3dufRSMHhHPMNBPhwU9+B6v2hdE5xi8eYnJ4yV1LBHirPBUwN4TABJhOVH6YHG09xM277AXVE8yRQ7cds1eBzlrWBgGmOI/VS6Wd6BBOo+5ZGi8mO+E9iMTpdp2MAz5bLnypywV6wa5mdtce01WWW5w5pmk+B9x0lhHKOHksDTxRkDnG/fspVDGkHe4Mbqrw5VvdHh/AtVqksZz8zsGV5yytb2XgXYfi08QrBcty/NNpMOHsuG4Pit/kecCuy9ngdoc/2h3fBd3Q67xf/ADs/F5P1/kxX6fb70ev0/gs0EEF1jGUXSzHaKGgGHVDp8G7vPpA/EuVZviZceQsPJbzpZX1ViOFNgH4ndo/Fvoud4qmZPivN6q3fe/Rcff5nZphtqXx5GGUNQ3IcbsjlxM8FLy3LIMEl8mwb5CY596hUqBDhJgbSZsrPBUS4wBJnsukyOFo81CUsLC6KVly94tKmhukgXmDJiOfh/FRcLmBdqDhIvwtfh3wnMQwXECG2HfwlJpG0ACw8p435rJuwaXFYwQGkdZDWiCbbk8ru3juU3MK1wB9kAR37/FO0KV3OADR7RA5jb3pipRDtWpwa6NTYFyZ2Vm7JRsImDpa6hDhN+A/nvVli+jDajAY2FvNOZXTbRaS67nRte/h5q4y7GsJttsQbEKqVr35j0RenTTMBisAWvDHOJtDR38AI8VHo2MLTdLaYkkSDcyLGfJZ6phw0MOppLhJa2exFoMrfVPfDJkWYywXuWxUpOYb2t5rHV8MW1CziHR77LVZHVh/kUoZWH5hMdmA/z2VdVqonP0xn8zp1rfFL7wSMFghh6F/aNz4n9FT1PrKgBc1sm7nGGjvPyVx0hxEvgbC3mqLQ2e3MyIBbLSDxdxiOQToi290u3yyu6fmN02zDWapO5O3EbQJ35qbVynqSyRJImeJTmQYUPqlwAAkwBsBOy1eMwLXdri0RJ5cgOJlK2/E9qMUK3ZyzLDBl77WANp5KRmeUv7NRo1W3EG+ykY6kCSS6w2bEbb28U9Wb2C1rgbyC3mR3cbKve85LvCSWCkxNNpbLgRwiL98I6+CDNJaJbueFj3/zsrnCsId2wKjNMuGmABYdoHcyVY1cHScx4aRJuROx8U1b5FUqXHmJmcDiwTb+eS1+R5kWlrx7TeH3mncen6LDU2Bj9IkXO+3dBWhy3EQbTFt9+/ZUXLw5bo8ehspnvjydbo1g9oc0yHAEHuKWqHotiTpdTPDtN/yk3Hr8VfQvV6a7xqlP7z5nMthsm4nM+kdYGpWJMfWO9GnSPgslXzKTsPMLQdKJ1VR/+tT/AFlY6qvNxjunJv1Z2ZPEV8iyp4rVPZBjc3t6FW+GxjqeoaWtdAIPdb9FS4A9ZMkEC0tkDhG3Efqn+sIfJ7UQO0d44JyS6MsJ7mS25gXDU7SbxGxM7bJ5lduqCNjuCCJ4crqFhxLzqaLk2iwngE47C9tvaDWk90A8f1KqbWcGrBdugshpkkySVBr0wHN9nVPt20352ngndRa2zuPtDjHEeZSariRDrk8xc+ah0uSPmNU6sEyQRz3ABkCVGbiHNJcB2YIB7xeYUinRZ4c4M35pw0WFrtJvBt3ndJJIUn6FdVq9bSc10kjnvESqE0Q3aQZvMK0ruIgNbpcAdRJJDzwtwUE0HEyYvwHBbq1sTx0cx5cyyyX/AKrPFX9Oete5omNIVRkVA654NEq9ykhzqviB7lz9Q8zR1tOvdk/gZ7NBLzeZP/CrXUdToaTpmNmyZF5Eq6zDDGSotSg9+nYaRAgAcSbxub7rXXYsGa6La4LLAUm4dm4Nu4FWrceNOkyCbfAxPoqGngXOJJJuI4mZ3vwU2lgiAACSAdUEXDriJ4iL+aolGLbfmQqzBYEVsJ25J1N3IB7SkPokMBuNJBtAOxP8+KVTwjoG4vvsSp9LD9kgxMbWN1XuwaeyioYm3aGogkzY3/kqBiKpEgavuieH/KvnZYQCItvyvHPl3KOcAy+pzZPfJ84U4SRVas9GVFOp1sOBkHbl5rS4CilGjTb9r/tKcw+OptPH0UNTKVnSHQlBGtyCsW1KU8SWH8Qt7w1a5YPD1rBwILQWlsdxBW/hdv2PPMJQ9Gv9/wDDNrFypff3ycw6XYT66r3u1D8QDv1Kw+IpwV1LpjgrseOILD4iXN9xd6LnmYYSCVhtXhXyi/X9eTbW99afwI+BrMY4EAxs4mzdXL4q6o4am46gSd+z48lmqjjp0nYunztupeX5joE3sSATxSsr3LKMmXVLnovsTT0tayBYk6pJMG4EcCodY6iIdseG4P8ANk1Uxznm9nbwbAg7eqfwtOagcBDY1RuPeqdj7Zcrd3RK5NHAAcrm53T9Cnq1OeZdMTbhyOyh4pwa2XcfjzUrCVmup6Qb/wA8FVPOCyEsjDqFzp2mZ324qDmVZzW3PbdckW0jlA2V2/AAnUIJPDTA77SqHHYJ7nusZaNTptHzsrKcbsMja8LKK2pjnNjtHT3/ACvyS6eYB24/RNYus2WtvESTbyTVBkmV0HFY5RirbkzX4CkYbp9mC6R+qa6NY4nrgLnU6PeB+ikYSqKeFl24ab8gbrM9Fsz04kzYVCfKTK5qqc42SXlj9Tq1vCx6mkzLH6IDmgu43238zsq/+t4Ehjff807n1M657o9FQ13x8ldTCLSM9mUaAZ8dgRBA2YOPimKuJquI+uIDtosPcojKrC6ASWFogOHHcjyWgwOGZAIhRskq+kUVtzeCLhcO6Nydpk/BSqVX1kjvjx2KJ2OIfpFxfgRA2ukUKcusbTYcis25t8m1RwiPi3F7TJm8ReZN7d1lGZRcAYaZkAXAnff0TtZhDoIA5Em4M3KtsFXJkPbYRuIPv9Va5NdEJV5RnqtR4BJEARM8Tzb3JdK6TnWMc6pomG7m4mOScwTFO3iKZTp8ts0eUz1ZHMj3kLpkLneR0wX028XVG+gMn3BdB1Lq+yI8Tl8vv/ZVrf7V8yqzXB9bSc3ju3ucLj5ea51mWFkTFxII4iNwfArpz2rn/SWp1eMe02Dw1wPeRB94KftLTuSVse138v4HpLOdj8+vmYvFULqFUYTA3iwkxAWnxeCtPPkqmrhFy6r8GyyvcM4IFxkkknbkBwErRMqQwDmfh/FVGDowU/jsRFuQt4olPfIz+HtQWdYsiGwIIvPDvH88U3hcygCwECLe8k+ap69UueNXMCTcATe3FLxBgwIIHHmVocE0kZcyT4L6n0jINuEWifC3oqzNM0dVOqCfskXtzEdyhCq4uJsJAFhy2UnDjskFoJJB1X1AjleLynGEYcknGcuxt2EAdLZ0uA4ydgf1Vjl2Ak32Fyl4LA6iArWq5tFvM8B3qiy1v3Y9mmqrBA6S4v6sU28r9wWTaC1wcNwZWspYI1MNiapuWmiPV5n9Fn6lFdrTabwqtr7fZCd26WV5dGsoH+kUAR7Ue8cVQYqifNLyDMzRfB9k+5XWaYMPl7BuJPf3+K4863p7Nr68jS2rFuRnqLm6m6gQAZcQbkDgJtK0mV5hqpiw2kXHwG1ws5Ww8FOYOxs7Sbc9uMKU4qcTI4uEtyLuriXOPaF54WPrxU7LX09W5EXg++6o3ZvqEEcxPDlKXQqQHTcgEW7/APlZ3V/kWxtbLKtm9MuJFOe9x98JrOMYS1r7xI1NBgkc7KDh8SBvBANrcTe54qLi8WahImALaRx81ZGv3spcA7G1gZpsLnyZsbSbxwngVeYKlsFXYDDQFpcFhIAtckAAbknYBVXS3ywi+qG1YL3obgiapedmNj8Trf6Z9VslCyfL+ppBn2t3Hm47+QsPJTF6XR0+DUovvtnL1NniWNrrpEYrE/SNl8tp1RwljvPtN/3LbqFm+XivRfTP2hY8nC7T6wtTRUng5TlubQQ2ptz+atquBa67Ss5jMKWOc1wgtJBHIixR4XMH09jbkVwtX7M3PdT9P2OnTqk+LPr+5ef0AMuSJ4DmqTEUTJlWdHOmOgVBEFTnOo1LyPguRtspeJpo04U+uTKOwqDcKtM/L2cCD58Er+h0gbkeqn/UEPD+BQUcBKtcJk3Ow71JdmFNnswfAKFXzZztrBXV1XXfgX59IhLZD8Tx+pPrYhlIQ25VNVJcZO5RhP4fDl7g1tySAB3my7uk0MaPelzL9PkYrdRu92PCNV0VyrrcBXZH/UcQ08yGiPR0LC1sJBIIgixHeuzZXl4o0WUx9kXPM7k+srFdNsl0VetaOzU37n8fXf1W7BnUjCPw6n5bmjqfZN2/BG+kmXUVRdRG2O2SL67nB5Ra18M2oNTYv6Krr4AgpeHquYbenBW1HMWOs8QuJbpraXwso3Kyuzrh+hSdSSAI2/VTKOHIYbdytWinwhCqCb2LY2HPzWF2tl0aH6GefhjJid58+aew+DPJWulvd5o+t4MHnwU1KdnuxQ/C28y4+YrC0A2C5bro5kpEVaoh0dhh+wDxP7R9yqeh+Tan9c++n2Z21cx4BbYLsaPQbHvs78l+5g1Gpi1sr/N/sGgghK65ziOUkpSoum+J0ZfiCDBLA2f872s+DkhlB00y+jUmtSqUi9o+saKjJIH2gJ3HHu8FhdQOxB8CCpGU4w6IG5LraXuJA0AABu25PkVT5zgGVaoFMN61xgkHS1ztTm3kS0mAb87pBuJ6UAsTXe6m6HBzTY7kWIB/VOUsc+SA6pYwbmN45pcEt5tmvPM+qWD3rE087qcKjtjvB2vxCkMz+p98HxaPDl3qKhBPOESdsn5mxa1ONprJU+klTmw+IP6OU/B57WqGGsY68WJA8SZgK5YK2zRspLddEOjWgddUHaPsA/ZH3vErJ9H8V1Tg+rTY932WioQ1p5nsHUtXT6djjRN+VQH4tCGxZNUGKLmGXNrU3MfsfceBHeqRvTunxpVPI0j/ALwnB05ocW1B+Fp/0uKWAyYjM8pfQqFj+Gx4OHAhQTTW8zPpBg8QzTULx913VPJaeYIB9FiMwr06bj2i5vBwp1AI7wW2KYZGerRhijDO6H943zkfEJTc3o/3rPzBGB7iSGJxrVHZmNI/2jPzt+afZimHZ7fzBRdUZdpElZJdMdZTVrk+VurPDW7faPADmlZLkj65BbZnF528ua3uXZc2izSweJ4uPMqSjGHEUQcnLtj2EwzabA1ogNEBSAkgJUJCAgilCUAMSsZ9LeLNPLHxu6pRaPz6v9i2K519N+IjBUW/exAP5ab/AP2CTGcdpZnUaZa4g8wSD7k5Qzmo12oGCDIIkEd4IVeUAoAWVTNS72mh3j4R8AmRVZwbpneD58QYUUI0AH1A4E+Y+SfpgaQ0mB3CTuDz7kyEYQBMoU6Q3k3m/wDBXeOzuk/ToaKbQI0t9mYaCRb9kLNgo0AaTB5xT1g1Yc0M0wB3QDBMT38+B2QOc/W62m2vVBO4BkArOhKlPIjVYXNaYov1Of1vaDDJI0lkDjE6pM+HeolPOngOGp0mIM7Qb+qoJQlPIYNVjM5hjOre6Y7UnUQS1lvZFp1e++yPA5qalRjXVerbpOpxDfaAcRvzsFlNSGsoyLBf4rGMdWIcGlgebtAnTPAjdIZgWnDuql41SWinaZBZe5kiHH3Kj1lDWUZHgngt0zu7Vt+zG/qrzGYAYamKnV03Q7SZ1Tq7RBAIsIA71ldZQNY8yjIsGuwmZa31A1jNLA52riWgwCLcyPVCp0g6t1QOaA6m7RAf7UOIMGJgR71kmYhwmCRO8EifGN0T65JJJJJuSTJJ7yU9wYN5VzyoykKt9MNJArGQHiWwONiPBLw3Suo6o5jH1OyNRd15Ai1xfm4BYV2ZVC3Sajy3s9kucW9mzbTFuCTQxz2SWOLZEHSSJEgxbvAPknuFtN9W6b1aZeHvrh1NzWlvXE76tiHQRb3hI/8Andb+8rfv2/8AusFXxbnuLnkucbkkyT5of053P3BG4Np6iaVyn6dsRbCM76z/APxtHxK02Q9K4hlU+DvmsV9MlYVMbhGi46oeeusQf9KJLBI5iUYVrmrWPYx1KmWaWtD7Dtkte8vEHYNbMm9+AAChvwDgXj7njfthkN53d7lWMZCNOjCOmLex1n4dGv1hBmGcdIA9v2e/tafiCgBsJUKwyzK21Guc6oGQHkbdosa10XIv2tuMQLqIaBEyCNJh3cb2PofRACAEoJXVHkbCTbgYufUeqLSgABGlUaRc4NG5IA80/jsA+i/S8AHS11iCC1w1NMjuTER0EIRwgAkSVCcfhHhoeWuDSYDiDpJI1QDttdADCNCEcIAJElQj6sxMGOcW9UANokshJIQAlBCERQACUmUZRIA6a1yscJlVHGPpsxGrVTM06jTDm3Bi4IIkAwQqpiscnP1zP8wWlrJBFnU+h/DlsNrVgI0/YNur6v7v3bJD/oibq1NxLp1ar0mm/WGrwcPtH0AXQKewS1ThEzmD/odeGw3EsI06b03C3Vsp8Hcmf9xTb/omxAMirRN9Wzx9uq/keNQflXVAjRgDkB+inFAAfUuA5PI4UASJbvFJ350xW+jLGQ76qmdVzFRl3RXgmY41W/lXZkAjAHFan0e4vUScOSHQHQ+mZaKlMxZ33WH1UV3QXGACcNU1CnokQf7INix+853ou6owEYEcHPRDEtLSMNX7GrT2HGxfXcPH+y9fFNno3WlmujXOl4Mup1CSNWHaZJFxpZUt4LvkIksBg88u6P1NEGlVBJDjNN0z1bZHs7anOH4UjFZQfrOw4anFw7BER/SCGttYHTTH4h3L0TKIIwB51q5WNT+EmB2fZAeRI8Qyfxd6dqUy9jabiNIDA2WiWOIwtNztW5tqt+yfL0LoHIIv6O37rfQJ4DB5wZl7TFwJYwRycW0ZdvzqH8pRNy5sC49iPxESHb/tNt3L0XRwVM6pYw9o/ZHIdyU7K6J3pU/yN+SWAPORy1vMWY4eLoqFrt+5llMMigaMtLIJPtAl7DiHNIgxG1iDuu+Oyah/c0v3bPkmzkmH/uKP7pnyQI89OysDiDDXg3N3DrtJHd2GeqScpHP7Lhvu+XgHws2y9BPyPD/3FH90z5Jh+Q4f/D0f3TPkjAsnAhlIJAkXbG59suAB8O21POwxfTbTtEMIufbIoNJPCIqcp3XcjkGG/wAPR/dU/kknIcN/h6P7qn8k8C3HAnZYIJH3WkX2OljnE913KZ/UDe/1XbzkGG/w9H91T+SL+ocN/h6P7qn8kbROR//Z"/>
          <p:cNvSpPr>
            <a:spLocks noChangeAspect="1" noChangeArrowheads="1"/>
          </p:cNvSpPr>
          <p:nvPr/>
        </p:nvSpPr>
        <p:spPr bwMode="auto">
          <a:xfrm>
            <a:off x="238900" y="-159275"/>
            <a:ext cx="468047" cy="3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4" name="AutoShape 6" descr="data:image/jpeg;base64,/9j/4AAQSkZJRgABAQAAAQABAAD/2wCEAAkGBhQSEBQUEhQVFRQVFBQUFRQVFBQVFBQVFRQVFBUUFBQXHCYeFxkjGRQUHy8gJCcpLCwsFh4xNTAqNSYrLCkBCQoKDgwOGg8PGiwkHCUsLCwpLCwsLCwsLCosLCwsKSwpLCwsKSwsLCksLCwpKSwsLCwsLCwsKSwpKSwsLCkpLP/AABEIAPoAyQMBIgACEQEDEQH/xAAcAAAABwEBAAAAAAAAAAAAAAAAAQIDBAUGBwj/xABFEAABAwIEAgcEBwQJBAMAAAABAAIRAyEEBRIxQVEGEyJhcYGRMqGx0QcjQlKCksFik+HwFBVDU1RyssLxM6Kz0hY0Y//EABoBAAIDAQEAAAAAAAAAAAAAAAABAgMEBQb/xAAwEQACAgEEAAMGBQUBAAAAAAAAAQIDEQQSITETQVEFImFxkfAygbHR4RRCUqHxI//aAAwDAQACEQMRAD8A7EjRo1YA35I5SoRoATKCNDSgAgEaEIQkAAUcooVNnueCkC1vtcTy/iq7LI1x3S6J11ysltiSsyzxlGxu77oO3iVlsf0wqO9k6R+zb37qhxmNLnSTKhuevMan2pZN4hwj0Wm9mwisy5ZZVs/qn7b/AM7vmkDPsRwqv/O75quD5TzWrEtVYn+J/U6H9JX/AIr6FrR6X4pn9pq/zAO95urbA/SA6QKtMEc2Eg+hssq6kk9Wr4a++HUvryRn7P081zH6cHUMu6QUa3sPE/dd2Xeh38lYrj0EK6yrpZVowCdbfuuv6HcLqUe2Iy4tWPijk6j2RKPNTz8GdHRKvynPKeIb2TDuLTuPDmFYrtwnGa3ReUcScJQe2SwwkEIQUyISCBRIEBBBBACkEEEDAgihCEAGgiRSkAaNJlDUgZDzfMRRpl3E2b48/Jc2zLMi5xurrppmsvLQbNt58VjHVpK857UucnsXR6L2bp0o732yV1iMKM16ea5cFxO4kPsCk0WyoTHqZhasFShHL5HLhFo3KzpmP5t81Cq0YWho5q00wNvfPiqTG1hNlvurgorazFTZOTakiEWpioE86omKjlzmuTch3B411Nwc0kEGbLpeSZuMRT1faFnDv5juK5S4q96J5p1dUSeyey7wPHyMHyXX9mal1z2PpnJ9p6VWQ3rtHSUJRwiIXqjygEEUIwmAESNBAgI0SCBhopRokgEoSlQihAwiU3iK2ljncgT6BOaVXdIH6cNUPdHqQFFvCySistI5dnuLLnnxKqOsT+ZVZeVC1Ly163SbPYadYgkTGvTraihNenA9Y3A2onNqJxtZQBUSxUUdpIs2YpG6tKr21EsVEhYRJL0056QaiSXKO0YsuTmErQVFLkKT7qytYlkqs5idmyfE9ZQpu4lonxFj8FLVF0MqzhR3OI9wP6q9XtanugmeGtjtm18QIIIKwrAiRokAFKNEgQkAaCIokDFIIhKEpAGqnpR/9Wp5fEK1LlX59T1YaqBvpJ9L/ooy6ZOH4kcUzB3aKih6kZluVAD1562HLPV0T91EoPTjXqIHpYqLK4G2MiVrSg5RxUSg9QcSxMkionG1FDD0sVVHaGSXrSTUUc1Uk1EbCOR91RCk66ivqKRgWy4K6uvLKbZ4idZ6ECML4vPwaFoFWdHcJow1MRBLdR/Fce6FZaV6mtYikeLte6bfxFIJMIwrCsNEjRJgJRokEgDQQQSGGggiKBgKRUYCCDsRHrZKKh5riNFGo/7rHEeMGPeoskkcb6RYbTUcBtJg8xzWcfUutXifrKZH2mepafkf0WOxdnFcu2PJ3aZtIebWTjair21U42qs8qzdC0sRUShUUJtVONqqh1l6sJgqIa1F6xA1VHYPeSusQL1E61H1ikqyLsH9d1puieVmrWY3mb9wFyfRZzA0tTl13oJknVUjVcO0+ze5n8St2mpy8nL1uoxHCNU0QIG2wQQQXXPPgQQQTEBBBBMBKKEaCQwCUFGx+Ysos1PMcAOLjyaOKwue9Kn1LE9Wzgxpu7/MePhsseo1cKeO36ffRpo00reel6mwxnSWjTJBdqcLaWdr37e9VNfpo42ZTaO95JPoI+K5+/MuQTNbMXH7Xd/BcqzWXz6e35fydBaaqHln5m9b0orE+0wd2gfqU3j82q1aTmOczS4QTog87GVgW48/eN484tdWOWZgdiTBWeVl2OLHkeIL+1Afkrg8vpkE7HvHIrOdIcCWuktInfuKvXdIAxxDAN4J5wnP69p1uxVbY2kqUbL1zLn9SyNsFxg566yDaq0GddGyyXUu0zeN4WdI8lvrnGxZQuVyh5tZOtrqIAlhNxRZGySJYrJXWqIlNKhsRPxWSesRtco4KucmwIJDqhDW8JIBPkeCajnojK01v0fdGuufqf7LYLhxPID5rrTRAgbLCdDs1pU+sJdaGgQHGYmwgLVUukFA/bjxa8fELbXZTWtu9Z+aOTfGyyWdrx8iyRphuLYRIeyOepvzTwK1Jp9GNpoNBEjUhAQRIIAJRczzFtGmXu8A0budwAUhxsucdK8+6x+oHsiW0x3cXnvO/oser1Hgw47fX7/katPT4kuel2RM86QueS513mwH2WN5ALLYjGEmSZSa1Uk95UdlIkxteL9xAI8e5cOMHJ5fZ0pWKKFOxSIOJ/VSKGEBLmGCbEEExcAxbfchS6eQOAlxJaLxHG2/7PcpvbHszSvb6GcDhQ5riXAaYkHczyCminpa48go1Fk1S0M1Q0kAEDSdyTcclYY0fVD9r9FRP8SFCxtPJl677psVlYYikBItM7ndRswbOnVvsPC5mfEla4ST4KXZhk/A5qWiNxy/jwTuZ5FTxDOspWeN+/xCpGS0/wA38FZ5ZjNJ7juFGyLj70ezRVb9DNVcMWkgiCOCStX0my4OaKrfPw5rL6VsosV0N3n5miTcWJDSeCdGHPG3dufRSMHhHPMNBPhwU9+B6v2hdE5xi8eYnJ4yV1LBHirPBUwN4TABJhOVH6YHG09xM277AXVE8yRQ7cds1eBzlrWBgGmOI/VS6Wd6BBOo+5ZGi8mO+E9iMTpdp2MAz5bLnypywV6wa5mdtce01WWW5w5pmk+B9x0lhHKOHksDTxRkDnG/fspVDGkHe4Mbqrw5VvdHh/AtVqksZz8zsGV5yytb2XgXYfi08QrBcty/NNpMOHsuG4Pit/kecCuy9ngdoc/2h3fBd3Q67xf/ADs/F5P1/kxX6fb70ev0/gs0EEF1jGUXSzHaKGgGHVDp8G7vPpA/EuVZviZceQsPJbzpZX1ViOFNgH4ndo/Fvoud4qmZPivN6q3fe/Rcff5nZphtqXx5GGUNQ3IcbsjlxM8FLy3LIMEl8mwb5CY596hUqBDhJgbSZsrPBUS4wBJnsukyOFo81CUsLC6KVly94tKmhukgXmDJiOfh/FRcLmBdqDhIvwtfh3wnMQwXECG2HfwlJpG0ACw8p435rJuwaXFYwQGkdZDWiCbbk8ru3juU3MK1wB9kAR37/FO0KV3OADR7RA5jb3pipRDtWpwa6NTYFyZ2Vm7JRsImDpa6hDhN+A/nvVli+jDajAY2FvNOZXTbRaS67nRte/h5q4y7GsJttsQbEKqVr35j0RenTTMBisAWvDHOJtDR38AI8VHo2MLTdLaYkkSDcyLGfJZ6phw0MOppLhJa2exFoMrfVPfDJkWYywXuWxUpOYb2t5rHV8MW1CziHR77LVZHVh/kUoZWH5hMdmA/z2VdVqonP0xn8zp1rfFL7wSMFghh6F/aNz4n9FT1PrKgBc1sm7nGGjvPyVx0hxEvgbC3mqLQ2e3MyIBbLSDxdxiOQToi290u3yyu6fmN02zDWapO5O3EbQJ35qbVynqSyRJImeJTmQYUPqlwAAkwBsBOy1eMwLXdri0RJ5cgOJlK2/E9qMUK3ZyzLDBl77WANp5KRmeUv7NRo1W3EG+ykY6kCSS6w2bEbb28U9Wb2C1rgbyC3mR3cbKve85LvCSWCkxNNpbLgRwiL98I6+CDNJaJbueFj3/zsrnCsId2wKjNMuGmABYdoHcyVY1cHScx4aRJuROx8U1b5FUqXHmJmcDiwTb+eS1+R5kWlrx7TeH3mncen6LDU2Bj9IkXO+3dBWhy3EQbTFt9+/ZUXLw5bo8ehspnvjydbo1g9oc0yHAEHuKWqHotiTpdTPDtN/yk3Hr8VfQvV6a7xqlP7z5nMthsm4nM+kdYGpWJMfWO9GnSPgslXzKTsPMLQdKJ1VR/+tT/AFlY6qvNxjunJv1Z2ZPEV8iyp4rVPZBjc3t6FW+GxjqeoaWtdAIPdb9FS4A9ZMkEC0tkDhG3Efqn+sIfJ7UQO0d44JyS6MsJ7mS25gXDU7SbxGxM7bJ5lduqCNjuCCJ4crqFhxLzqaLk2iwngE47C9tvaDWk90A8f1KqbWcGrBdugshpkkySVBr0wHN9nVPt20352ngndRa2zuPtDjHEeZSariRDrk8xc+ah0uSPmNU6sEyQRz3ABkCVGbiHNJcB2YIB7xeYUinRZ4c4M35pw0WFrtJvBt3ndJJIUn6FdVq9bSc10kjnvESqE0Q3aQZvMK0ruIgNbpcAdRJJDzwtwUE0HEyYvwHBbq1sTx0cx5cyyyX/AKrPFX9Oete5omNIVRkVA654NEq9ykhzqviB7lz9Q8zR1tOvdk/gZ7NBLzeZP/CrXUdToaTpmNmyZF5Eq6zDDGSotSg9+nYaRAgAcSbxub7rXXYsGa6La4LLAUm4dm4Nu4FWrceNOkyCbfAxPoqGngXOJJJuI4mZ3vwU2lgiAACSAdUEXDriJ4iL+aolGLbfmQqzBYEVsJ25J1N3IB7SkPokMBuNJBtAOxP8+KVTwjoG4vvsSp9LD9kgxMbWN1XuwaeyioYm3aGogkzY3/kqBiKpEgavuieH/KvnZYQCItvyvHPl3KOcAy+pzZPfJ84U4SRVas9GVFOp1sOBkHbl5rS4CilGjTb9r/tKcw+OptPH0UNTKVnSHQlBGtyCsW1KU8SWH8Qt7w1a5YPD1rBwILQWlsdxBW/hdv2PPMJQ9Gv9/wDDNrFypff3ycw6XYT66r3u1D8QDv1Kw+IpwV1LpjgrseOILD4iXN9xd6LnmYYSCVhtXhXyi/X9eTbW99afwI+BrMY4EAxs4mzdXL4q6o4am46gSd+z48lmqjjp0nYunztupeX5joE3sSATxSsr3LKMmXVLnovsTT0tayBYk6pJMG4EcCodY6iIdseG4P8ANk1Uxznm9nbwbAg7eqfwtOagcBDY1RuPeqdj7Zcrd3RK5NHAAcrm53T9Cnq1OeZdMTbhyOyh4pwa2XcfjzUrCVmup6Qb/wA8FVPOCyEsjDqFzp2mZ324qDmVZzW3PbdckW0jlA2V2/AAnUIJPDTA77SqHHYJ7nusZaNTptHzsrKcbsMja8LKK2pjnNjtHT3/ACvyS6eYB24/RNYus2WtvESTbyTVBkmV0HFY5RirbkzX4CkYbp9mC6R+qa6NY4nrgLnU6PeB+ikYSqKeFl24ab8gbrM9Fsz04kzYVCfKTK5qqc42SXlj9Tq1vCx6mkzLH6IDmgu43238zsq/+t4Ehjff807n1M657o9FQ13x8ldTCLSM9mUaAZ8dgRBA2YOPimKuJquI+uIDtosPcojKrC6ASWFogOHHcjyWgwOGZAIhRskq+kUVtzeCLhcO6Nydpk/BSqVX1kjvjx2KJ2OIfpFxfgRA2ukUKcusbTYcis25t8m1RwiPi3F7TJm8ReZN7d1lGZRcAYaZkAXAnff0TtZhDoIA5Em4M3KtsFXJkPbYRuIPv9Va5NdEJV5RnqtR4BJEARM8Tzb3JdK6TnWMc6pomG7m4mOScwTFO3iKZTp8ts0eUz1ZHMj3kLpkLneR0wX028XVG+gMn3BdB1Lq+yI8Tl8vv/ZVrf7V8yqzXB9bSc3ju3ucLj5ea51mWFkTFxII4iNwfArpz2rn/SWp1eMe02Dw1wPeRB94KftLTuSVse138v4HpLOdj8+vmYvFULqFUYTA3iwkxAWnxeCtPPkqmrhFy6r8GyyvcM4IFxkkknbkBwErRMqQwDmfh/FVGDowU/jsRFuQt4olPfIz+HtQWdYsiGwIIvPDvH88U3hcygCwECLe8k+ap69UueNXMCTcATe3FLxBgwIIHHmVocE0kZcyT4L6n0jINuEWifC3oqzNM0dVOqCfskXtzEdyhCq4uJsJAFhy2UnDjskFoJJB1X1AjleLynGEYcknGcuxt2EAdLZ0uA4ydgf1Vjl2Ak32Fyl4LA6iArWq5tFvM8B3qiy1v3Y9mmqrBA6S4v6sU28r9wWTaC1wcNwZWspYI1MNiapuWmiPV5n9Fn6lFdrTabwqtr7fZCd26WV5dGsoH+kUAR7Ue8cVQYqifNLyDMzRfB9k+5XWaYMPl7BuJPf3+K4863p7Nr68jS2rFuRnqLm6m6gQAZcQbkDgJtK0mV5hqpiw2kXHwG1ws5Ww8FOYOxs7Sbc9uMKU4qcTI4uEtyLuriXOPaF54WPrxU7LX09W5EXg++6o3ZvqEEcxPDlKXQqQHTcgEW7/APlZ3V/kWxtbLKtm9MuJFOe9x98JrOMYS1r7xI1NBgkc7KDh8SBvBANrcTe54qLi8WahImALaRx81ZGv3spcA7G1gZpsLnyZsbSbxwngVeYKlsFXYDDQFpcFhIAtckAAbknYBVXS3ywi+qG1YL3obgiapedmNj8Trf6Z9VslCyfL+ppBn2t3Hm47+QsPJTF6XR0+DUovvtnL1NniWNrrpEYrE/SNl8tp1RwljvPtN/3LbqFm+XivRfTP2hY8nC7T6wtTRUng5TlubQQ2ptz+atquBa67Ss5jMKWOc1wgtJBHIixR4XMH09jbkVwtX7M3PdT9P2OnTqk+LPr+5ef0AMuSJ4DmqTEUTJlWdHOmOgVBEFTnOo1LyPguRtspeJpo04U+uTKOwqDcKtM/L2cCD58Er+h0gbkeqn/UEPD+BQUcBKtcJk3Ow71JdmFNnswfAKFXzZztrBXV1XXfgX59IhLZD8Tx+pPrYhlIQ25VNVJcZO5RhP4fDl7g1tySAB3my7uk0MaPelzL9PkYrdRu92PCNV0VyrrcBXZH/UcQ08yGiPR0LC1sJBIIgixHeuzZXl4o0WUx9kXPM7k+srFdNsl0VetaOzU37n8fXf1W7BnUjCPw6n5bmjqfZN2/BG+kmXUVRdRG2O2SL67nB5Ra18M2oNTYv6Krr4AgpeHquYbenBW1HMWOs8QuJbpraXwso3Kyuzrh+hSdSSAI2/VTKOHIYbdytWinwhCqCb2LY2HPzWF2tl0aH6GefhjJid58+aew+DPJWulvd5o+t4MHnwU1KdnuxQ/C28y4+YrC0A2C5bro5kpEVaoh0dhh+wDxP7R9yqeh+Tan9c++n2Z21cx4BbYLsaPQbHvs78l+5g1Gpi1sr/N/sGgghK65ziOUkpSoum+J0ZfiCDBLA2f872s+DkhlB00y+jUmtSqUi9o+saKjJIH2gJ3HHu8FhdQOxB8CCpGU4w6IG5LraXuJA0AABu25PkVT5zgGVaoFMN61xgkHS1ztTm3kS0mAb87pBuJ6UAsTXe6m6HBzTY7kWIB/VOUsc+SA6pYwbmN45pcEt5tmvPM+qWD3rE087qcKjtjvB2vxCkMz+p98HxaPDl3qKhBPOESdsn5mxa1ONprJU+klTmw+IP6OU/B57WqGGsY68WJA8SZgK5YK2zRspLddEOjWgddUHaPsA/ZH3vErJ9H8V1Tg+rTY932WioQ1p5nsHUtXT6djjRN+VQH4tCGxZNUGKLmGXNrU3MfsfceBHeqRvTunxpVPI0j/ALwnB05ocW1B+Fp/0uKWAyYjM8pfQqFj+Gx4OHAhQTTW8zPpBg8QzTULx913VPJaeYIB9FiMwr06bj2i5vBwp1AI7wW2KYZGerRhijDO6H943zkfEJTc3o/3rPzBGB7iSGJxrVHZmNI/2jPzt+afZimHZ7fzBRdUZdpElZJdMdZTVrk+VurPDW7faPADmlZLkj65BbZnF528ua3uXZc2izSweJ4uPMqSjGHEUQcnLtj2EwzabA1ogNEBSAkgJUJCAgilCUAMSsZ9LeLNPLHxu6pRaPz6v9i2K519N+IjBUW/exAP5ab/AP2CTGcdpZnUaZa4g8wSD7k5Qzmo12oGCDIIkEd4IVeUAoAWVTNS72mh3j4R8AmRVZwbpneD58QYUUI0AH1A4E+Y+SfpgaQ0mB3CTuDz7kyEYQBMoU6Q3k3m/wDBXeOzuk/ToaKbQI0t9mYaCRb9kLNgo0AaTB5xT1g1Yc0M0wB3QDBMT38+B2QOc/W62m2vVBO4BkArOhKlPIjVYXNaYov1Of1vaDDJI0lkDjE6pM+HeolPOngOGp0mIM7Qb+qoJQlPIYNVjM5hjOre6Y7UnUQS1lvZFp1e++yPA5qalRjXVerbpOpxDfaAcRvzsFlNSGsoyLBf4rGMdWIcGlgebtAnTPAjdIZgWnDuql41SWinaZBZe5kiHH3Kj1lDWUZHgngt0zu7Vt+zG/qrzGYAYamKnV03Q7SZ1Tq7RBAIsIA71ldZQNY8yjIsGuwmZa31A1jNLA52riWgwCLcyPVCp0g6t1QOaA6m7RAf7UOIMGJgR71kmYhwmCRO8EifGN0T65JJJJJuSTJJ7yU9wYN5VzyoykKt9MNJArGQHiWwONiPBLw3Suo6o5jH1OyNRd15Ai1xfm4BYV2ZVC3Sajy3s9kucW9mzbTFuCTQxz2SWOLZEHSSJEgxbvAPknuFtN9W6b1aZeHvrh1NzWlvXE76tiHQRb3hI/8Andb+8rfv2/8AusFXxbnuLnkucbkkyT5of053P3BG4Np6iaVyn6dsRbCM76z/APxtHxK02Q9K4hlU+DvmsV9MlYVMbhGi46oeeusQf9KJLBI5iUYVrmrWPYx1KmWaWtD7Dtkte8vEHYNbMm9+AAChvwDgXj7njfthkN53d7lWMZCNOjCOmLex1n4dGv1hBmGcdIA9v2e/tafiCgBsJUKwyzK21Guc6oGQHkbdosa10XIv2tuMQLqIaBEyCNJh3cb2PofRACAEoJXVHkbCTbgYufUeqLSgABGlUaRc4NG5IA80/jsA+i/S8AHS11iCC1w1NMjuTER0EIRwgAkSVCcfhHhoeWuDSYDiDpJI1QDttdADCNCEcIAJElQj6sxMGOcW9UANokshJIQAlBCERQACUmUZRIA6a1yscJlVHGPpsxGrVTM06jTDm3Bi4IIkAwQqpiscnP1zP8wWlrJBFnU+h/DlsNrVgI0/YNur6v7v3bJD/oibq1NxLp1ar0mm/WGrwcPtH0AXQKewS1ThEzmD/odeGw3EsI06b03C3Vsp8Hcmf9xTb/omxAMirRN9Wzx9uq/keNQflXVAjRgDkB+inFAAfUuA5PI4UASJbvFJ350xW+jLGQ76qmdVzFRl3RXgmY41W/lXZkAjAHFan0e4vUScOSHQHQ+mZaKlMxZ33WH1UV3QXGACcNU1CnokQf7INix+853ou6owEYEcHPRDEtLSMNX7GrT2HGxfXcPH+y9fFNno3WlmujXOl4Mup1CSNWHaZJFxpZUt4LvkIksBg88u6P1NEGlVBJDjNN0z1bZHs7anOH4UjFZQfrOw4anFw7BER/SCGttYHTTH4h3L0TKIIwB51q5WNT+EmB2fZAeRI8Qyfxd6dqUy9jabiNIDA2WiWOIwtNztW5tqt+yfL0LoHIIv6O37rfQJ4DB5wZl7TFwJYwRycW0ZdvzqH8pRNy5sC49iPxESHb/tNt3L0XRwVM6pYw9o/ZHIdyU7K6J3pU/yN+SWAPORy1vMWY4eLoqFrt+5llMMigaMtLIJPtAl7DiHNIgxG1iDuu+Oyah/c0v3bPkmzkmH/uKP7pnyQI89OysDiDDXg3N3DrtJHd2GeqScpHP7Lhvu+XgHws2y9BPyPD/3FH90z5Jh+Q4f/D0f3TPkjAsnAhlIJAkXbG59suAB8O21POwxfTbTtEMIufbIoNJPCIqcp3XcjkGG/wAPR/dU/kknIcN/h6P7qn8k8C3HAnZYIJH3WkX2OljnE913KZ/UDe/1XbzkGG/w9H91T+SL+ocN/h6P7qn8kbROR//Z"/>
          <p:cNvSpPr>
            <a:spLocks noChangeAspect="1" noChangeArrowheads="1"/>
          </p:cNvSpPr>
          <p:nvPr/>
        </p:nvSpPr>
        <p:spPr bwMode="auto">
          <a:xfrm>
            <a:off x="472926" y="8760"/>
            <a:ext cx="468047" cy="3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20" name="19 Imag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48540" y="6635722"/>
            <a:ext cx="3317777" cy="60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2 Subtítulo"/>
          <p:cNvSpPr txBox="1">
            <a:spLocks/>
          </p:cNvSpPr>
          <p:nvPr/>
        </p:nvSpPr>
        <p:spPr>
          <a:xfrm>
            <a:off x="165087" y="6984800"/>
            <a:ext cx="5030373" cy="425167"/>
          </a:xfrm>
          <a:prstGeom prst="rect">
            <a:avLst/>
          </a:prstGeom>
        </p:spPr>
        <p:txBody>
          <a:bodyPr lIns="101824" tIns="50912" rIns="101824" bIns="50912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Shirley Brito Cabezas, 2017 </a:t>
            </a:r>
          </a:p>
        </p:txBody>
      </p:sp>
      <p:cxnSp>
        <p:nvCxnSpPr>
          <p:cNvPr id="27" name="26 Conector recto"/>
          <p:cNvCxnSpPr/>
          <p:nvPr/>
        </p:nvCxnSpPr>
        <p:spPr>
          <a:xfrm>
            <a:off x="165085" y="684347"/>
            <a:ext cx="11014476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27 Conector recto"/>
          <p:cNvCxnSpPr/>
          <p:nvPr/>
        </p:nvCxnSpPr>
        <p:spPr>
          <a:xfrm>
            <a:off x="11861070" y="989743"/>
            <a:ext cx="218037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6"/>
          <p:cNvSpPr>
            <a:spLocks noChangeArrowheads="1"/>
          </p:cNvSpPr>
          <p:nvPr/>
        </p:nvSpPr>
        <p:spPr bwMode="auto">
          <a:xfrm>
            <a:off x="386235" y="123111"/>
            <a:ext cx="13158400" cy="48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24" tIns="50912" rIns="101824" bIns="50912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C" sz="1200" b="1" dirty="0"/>
              <a:t>Análisis de la variabilidad genética de muestras </a:t>
            </a:r>
            <a:r>
              <a:rPr lang="es-EC" sz="1200" b="1" i="1" dirty="0"/>
              <a:t>ex vitro e in vitro </a:t>
            </a:r>
            <a:r>
              <a:rPr lang="es-EC" sz="1200" b="1" dirty="0"/>
              <a:t>de clones de Babaco (</a:t>
            </a:r>
            <a:r>
              <a:rPr lang="es-EC" sz="1200" b="1" i="1" dirty="0"/>
              <a:t>Vasconcellea × heilbornii </a:t>
            </a:r>
            <a:r>
              <a:rPr lang="es-EC" sz="1200" b="1" dirty="0"/>
              <a:t>var. pentagona Badillo) usando marcadores moleculares de Secuencias Internas Simples Repetitivas (ISSR)</a:t>
            </a:r>
            <a:endParaRPr lang="es-EC" sz="1200" dirty="0"/>
          </a:p>
        </p:txBody>
      </p:sp>
      <p:sp>
        <p:nvSpPr>
          <p:cNvPr id="3" name="AutoShape 8" descr="Resultado de imagen para ecuador"/>
          <p:cNvSpPr>
            <a:spLocks noChangeAspect="1" noChangeArrowheads="1"/>
          </p:cNvSpPr>
          <p:nvPr/>
        </p:nvSpPr>
        <p:spPr bwMode="auto">
          <a:xfrm>
            <a:off x="179174" y="-159275"/>
            <a:ext cx="351036" cy="3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9" name="AutoShape 13" descr="Resultado de imagen para agricultura"/>
          <p:cNvSpPr>
            <a:spLocks noChangeAspect="1" noChangeArrowheads="1"/>
          </p:cNvSpPr>
          <p:nvPr/>
        </p:nvSpPr>
        <p:spPr bwMode="auto">
          <a:xfrm>
            <a:off x="354692" y="8758"/>
            <a:ext cx="351036" cy="3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0" name="AutoShape 16" descr="Resultado de imagen para cultivo del babaco"/>
          <p:cNvSpPr>
            <a:spLocks noChangeAspect="1" noChangeArrowheads="1"/>
          </p:cNvSpPr>
          <p:nvPr/>
        </p:nvSpPr>
        <p:spPr bwMode="auto">
          <a:xfrm>
            <a:off x="530210" y="176787"/>
            <a:ext cx="351036" cy="3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1" name="AutoShape 19" descr="Resultado de imagen para babaco"/>
          <p:cNvSpPr>
            <a:spLocks noChangeAspect="1" noChangeArrowheads="1"/>
          </p:cNvSpPr>
          <p:nvPr/>
        </p:nvSpPr>
        <p:spPr bwMode="auto">
          <a:xfrm>
            <a:off x="705727" y="344815"/>
            <a:ext cx="351036" cy="3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2" name="AutoShape 24" descr="Resultado de imagen para exportacion"/>
          <p:cNvSpPr>
            <a:spLocks noChangeAspect="1" noChangeArrowheads="1"/>
          </p:cNvSpPr>
          <p:nvPr/>
        </p:nvSpPr>
        <p:spPr bwMode="auto">
          <a:xfrm>
            <a:off x="881245" y="512844"/>
            <a:ext cx="351036" cy="3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5" name="4 Rectángulo"/>
          <p:cNvSpPr/>
          <p:nvPr/>
        </p:nvSpPr>
        <p:spPr>
          <a:xfrm>
            <a:off x="883957" y="1160816"/>
            <a:ext cx="12245525" cy="4129492"/>
          </a:xfrm>
          <a:prstGeom prst="rect">
            <a:avLst/>
          </a:prstGeom>
        </p:spPr>
        <p:txBody>
          <a:bodyPr wrap="square" lIns="101824" tIns="50912" rIns="101824" bIns="50912">
            <a:spAutoFit/>
          </a:bodyPr>
          <a:lstStyle/>
          <a:p>
            <a:pPr lvl="2"/>
            <a:endParaRPr lang="es-ES" b="1" dirty="0" smtClean="0"/>
          </a:p>
          <a:p>
            <a:pPr lvl="2"/>
            <a:endParaRPr lang="es-ES" b="1" dirty="0" smtClean="0"/>
          </a:p>
          <a:p>
            <a:r>
              <a:rPr lang="es-ES" dirty="0" smtClean="0"/>
              <a:t> </a:t>
            </a:r>
            <a:endParaRPr lang="es-EC" dirty="0" smtClean="0"/>
          </a:p>
          <a:p>
            <a:pPr marL="318202" indent="-318202" algn="just">
              <a:buFont typeface="Arial" panose="020B0604020202020204" pitchFamily="34" charset="0"/>
              <a:buChar char="‒"/>
            </a:pPr>
            <a:r>
              <a:rPr lang="es-EC" dirty="0" smtClean="0"/>
              <a:t>Establecer un protocolo para la extracción de ADN a partir de hoja  de </a:t>
            </a:r>
            <a:r>
              <a:rPr lang="es-EC" i="1" dirty="0" smtClean="0"/>
              <a:t>Vasconcellea × heilbornii</a:t>
            </a:r>
            <a:r>
              <a:rPr lang="es-EC" dirty="0" smtClean="0"/>
              <a:t> var. pentagona Badillo.</a:t>
            </a:r>
            <a:endParaRPr lang="es-EC" sz="1800" dirty="0"/>
          </a:p>
          <a:p>
            <a:pPr algn="just"/>
            <a:endParaRPr lang="es-EC" sz="1800" dirty="0"/>
          </a:p>
          <a:p>
            <a:pPr algn="just"/>
            <a:endParaRPr lang="es-EC" sz="1800" dirty="0"/>
          </a:p>
          <a:p>
            <a:pPr marL="318202" indent="-318202" algn="just">
              <a:buFont typeface="Arial" panose="020B0604020202020204" pitchFamily="34" charset="0"/>
              <a:buChar char="‒"/>
            </a:pPr>
            <a:r>
              <a:rPr lang="es-EC" dirty="0" smtClean="0"/>
              <a:t>Estandarizar y optimizar las condiciones para la reacción en cadena de la Polimerasa  (PCR) utilizando marcadores moleculares ISSR.</a:t>
            </a:r>
          </a:p>
          <a:p>
            <a:pPr lvl="0" algn="just"/>
            <a:endParaRPr lang="es-EC" sz="1800" dirty="0"/>
          </a:p>
          <a:p>
            <a:pPr algn="just"/>
            <a:r>
              <a:rPr lang="es-EC" dirty="0" smtClean="0"/>
              <a:t> </a:t>
            </a:r>
            <a:endParaRPr lang="es-EC" sz="1800" dirty="0"/>
          </a:p>
          <a:p>
            <a:pPr marL="318202" indent="-318202" algn="just">
              <a:buFont typeface="Arial" panose="020B0604020202020204" pitchFamily="34" charset="0"/>
              <a:buChar char="‒"/>
            </a:pPr>
            <a:r>
              <a:rPr lang="es-EC" dirty="0" smtClean="0"/>
              <a:t>Analizar los parámetros de diversidad genética basada en las frecuencias alélicas obtenidas mediante programas bioinformáticos.</a:t>
            </a:r>
            <a:endParaRPr lang="es-EC" sz="1800" dirty="0"/>
          </a:p>
        </p:txBody>
      </p:sp>
      <p:sp>
        <p:nvSpPr>
          <p:cNvPr id="18" name="17 CuadroTexto"/>
          <p:cNvSpPr txBox="1"/>
          <p:nvPr/>
        </p:nvSpPr>
        <p:spPr>
          <a:xfrm>
            <a:off x="2273455" y="848901"/>
            <a:ext cx="8624833" cy="422676"/>
          </a:xfrm>
          <a:prstGeom prst="rect">
            <a:avLst/>
          </a:prstGeom>
          <a:noFill/>
        </p:spPr>
        <p:txBody>
          <a:bodyPr wrap="square" lIns="101824" tIns="50912" rIns="101824" bIns="50912" rtlCol="0">
            <a:spAutoFit/>
          </a:bodyPr>
          <a:lstStyle/>
          <a:p>
            <a:pPr lvl="2" algn="ctr"/>
            <a:r>
              <a:rPr lang="es-ES" b="1" dirty="0"/>
              <a:t>Objetivos específicos</a:t>
            </a:r>
            <a:endParaRPr lang="es-EC" sz="1800" b="1" dirty="0"/>
          </a:p>
        </p:txBody>
      </p:sp>
      <p:pic>
        <p:nvPicPr>
          <p:cNvPr id="22" name="Picture 2" descr="Resultado de imagen para babac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9070" y="417877"/>
            <a:ext cx="900127" cy="774954"/>
          </a:xfrm>
          <a:prstGeom prst="ellipse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528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86235" y="123111"/>
            <a:ext cx="13158400" cy="48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24" tIns="50912" rIns="101824" bIns="50912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C" sz="1200" b="1" dirty="0"/>
              <a:t>Análisis de la variabilidad genética de muestras </a:t>
            </a:r>
            <a:r>
              <a:rPr lang="es-EC" sz="1200" b="1" i="1" dirty="0"/>
              <a:t>ex vitro e in vitro </a:t>
            </a:r>
            <a:r>
              <a:rPr lang="es-EC" sz="1200" b="1" dirty="0"/>
              <a:t>de clones de Babaco (</a:t>
            </a:r>
            <a:r>
              <a:rPr lang="es-EC" sz="1200" b="1" i="1" dirty="0"/>
              <a:t>Vasconcellea × heilbornii </a:t>
            </a:r>
            <a:r>
              <a:rPr lang="es-EC" sz="1200" b="1" dirty="0"/>
              <a:t>var. pentagona Badillo) usando marcadores moleculares de Secuencias Internas Simples Repetitivas (ISSR)</a:t>
            </a:r>
            <a:endParaRPr lang="es-EC" sz="1200" dirty="0"/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3817462249"/>
              </p:ext>
            </p:extLst>
          </p:nvPr>
        </p:nvGraphicFramePr>
        <p:xfrm>
          <a:off x="2929455" y="1716436"/>
          <a:ext cx="9620008" cy="48429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9394" name="AutoShape 2" descr="data:image/jpeg;base64,/9j/4AAQSkZJRgABAQAAAQABAAD/2wCEAAkGBhIQEBAQDxIPDw8QDxAPDw8PDw8PEBAPFBAVFRQQEhIXHCYeFxkjGRQSHy8gIygpLCwsFR4xNTAqNSYrLCkBCQoKDgwOGg8PGikkHiQpKSwpKSwpLSktLCwsLSwtLCwsKTUsLDQ1LCwpLCosKikvKSwsKSwsLDUtKSwsKSwuKf/AABEIAMIBAwMBIgACEQEDEQH/xAAcAAEAAQUBAQAAAAAAAAAAAAAABAECAwUGBwj/xAA/EAACAQMCAwUEBggFBQAAAAAAAQIDBBEFIQYSMRNBUWFxByKBkRQyQqGxwVJicoKSwtHhFSMzorIWQ1N08P/EABoBAQACAwEAAAAAAAAAAAAAAAABAwIEBQb/xAAuEQACAgEDAgQFAwUAAAAAAAAAAQIDEQQSITFBBRMiURRCYXGh0eHwIzKRscH/2gAMAwEAAhEDEQA/APcQAAAAAAAAAAAAAAAAAAAAAAAAAAAAAAAAAAAAAAAAAAAAAAAAAAAAAAAAAAAAAAAAAAAAa/iC87G0uqq607etUXrGm2vvJFhV5qVKXXmpwlnxzFPJqePJY0y//wDUrf8ABkf2d6j2ul2k5PeFN0pSbxvSk6e/8Jjn1YMc+rB0xir3Chyp9ZzUIrvbe+3ok36JmovuL6FPKhzVpL/xpcv8b2+WTiNQ45rVL6MqcIwVvbyShL3/AH6s/rPpvyw/3FU9RCPc24aS6WMR6vHPB6mDya445vpN4qqml3RpU1/yTIz42v1h/SH6OnQf8hr/AB9fs/x+p0V4Le+8f8v9D2IHlFD2l3kMc/YVF505Qb+Kf5G7svaxSeFcUalPxlTaqxXnjZ/cy2Orql3wUWeFamHy5+zO8BrNK4ktbr/QrU6ku+HNiovWD3XyNmbKaayjnShKDxJYYABJiAAAAAAAAAAAAAAAAAAAAAAAAAAAAaDV7qrZSncxjKvayalcUovNSg0sOtSX2ovbmj8V3mz0vVqVzTVWhNVIPvWzT8JJ7p+TIyRlZwTAYri4jTi5TajFdWzWzrVK+y5qVL5TkvN/Z+BDeC2Fblz29zU+0PU4fQbmjH35ygoz5d1CLks877vTrucx7LrL6Rb1Kc5y5KNZtUlLEffWctd+6Z03GVOlT065gklmk8ftJpp/NHlvBOvzs6two/VqUoY/dm98fF/M17Hh5l0Mq4S+IiquG+Fk9pjolCC3UUu/ODzfhKdO4qancPGJXnZ0+mOzhBNJfCS+Zr9e41rSp1PfxmEorGVvL3fzNNw1dOlQUItpym6kkl1k8LOfRJfA153wccpcdDrQ0lq1KrlLnG7/AIdffaMnmUengu/fGF8WkQ62hTgsyW/odPw5Ltp0oy+rRj21XuzOWVSi/T3pfBG21+EOVtYyY/DRlHcbC19kbPL7dDyu5hhtY6EOo0bHVp4k8GmqTNBrDwejq9Uclsp4aaymnlSTaafimt0zo9D9pl3auMZy+lUV1jWbdRL9Wr1/iycrORimZwslB5TF2nruWJpM9+4Z44tb9YpS5KyWZW9TEai813SXmsnQHy4qsoSU4OUJReYyi3GUX4prdHq3AXtS7Vwtb9pVXiNK52UakuihUS2jLz6PyfXqU6lS4l1PK67wl0+urle3dHpoANw4QAAAAAAAAAAAAAAAAAAAAAAABRo894l4cq6fN32mzVJOS7a3b9yWe6MejX6vVdx6FOSSbeySy34I4HVtXd1cJLPY037sfF/pMpumor6mxRpfiJfRdynD/GFK+rL6VJUakcKFGTxTcsbuDfWT89/A6HWNdhRi90sdx5zxrpdN4q0ly1Me/FYxL9ZeD/E5yWs1JpQqTlJpYTbbyvNvqa7slFPbyy+uKhbGGqeI9n2/nubjiXiSVeTWfdeYqL6ZeVk5vT7epUqxVOE6jcZqXKm2o9d36pFLhS38VujLw/xLSpdsqqlHFSP1ftPDxnHRYiakJykpcZOh4xCNE6bau37NELiKnVppxqQnSbcUlKLj57N9eiNnpkUoqT2UUn8MblnE+vxu6HLTT5aUoyzJ7vGW8ZWfErp2KjhHPuqKnUxv7q6L4vC9E/EiccVr26lVGvlddO3GJNKK/n5Ox0TiBUab/SlJzl4+CXwSSL77iPnT3OalPDfgRKtZlS1E2sHchoq1yjJeV+ZsgTLpSKYKup0l6UYJIxyRIcTHKIJ3EaaME0SZowzRYjGXJ617LOPnWUbG6lmrFYt6snvVil/pyffNJfFI9MPlehXlTnGcG4zjJSjJPDi10aZ9FcF8Sq/tYVdlVXuVorumu/0a3+J1tPbuW1nkPE9Iqp+ZHo/9m+ABtHHAAAAAAAAAAAAAAAAAAABZWqqMXJ9EsgGg4u1Pkp9lF7y+t6eBpNC0ZyXM+8j6redrXw335Z1mkVoqCRpqUbLPsdp7tPp0orl9TmOIOFMxlL8TzDULGVOT2zv0R7bxTfRjSwpKLfRdZP0S3PNb2ym3J/7pPEPzfzwa+oi4yzBGVerpnQ69U8r27nI/TWtkuZYeM7PzwzSKXNO42a/0JcrWN1zx/M7T/C6blzSnGKw88q2bx1SWSBcWFGTcoVOZqPvReEnFSUn4PKSZlCyPXucCyUo/0otuHbJq6VPs0lLZuXNNbPCwsL1xn5mx0W7hCEm08yliOcZ5UljOPVmkq3HNN9W223jxNnollKclGMZVJN7RW+xXet0Me50vD62rVLsjbwr9o8RTb8lkyV9Oml7ya9U0dHbav9D5Y3FtyLGObs1GXwfRmPXeIadZf5fT7ynyYxjy+T0sNTY5JRjx75ORlTwVUS6pLLKI1joNlriYpxMzMciTFMi1IkeaJdQi1DJFhHkjt/ZVxD9Gu1Tk8UrjFOWeilvyS+bx+8cVIvtKrjNNPDTTT8GbVMtryaOrqVlbiz6mBruHtS+k2tCt3zpxcvKaWJL5pmxOwuTxDWHhgAAgAAAAAAAAAAAAAAAGl4mv1Tpvfzf5G6PPOPdS3cVlrpt/9sU3S2wbNrSVqdqT6HNULmdStiCcpN5x0wvFt9EdFT1Xs/d58ye23TP6qe79dl5nDxvpv3Kb5F1ag8OT831Nnp9CMJJy6939cnGrsUHxy/wei1NE7uJemPt1k/v2X5PQNL0eNRudRued3l7Gt4l0+hTeZLmfdHOWR6XFapR5YvL6Z2FDVovM54lN97xk6EpQshtZy6tNOme5Lg5q8uqj2pU+VdzZi0f2d/SJc1Xmim8vs3yN58Wjq7e8pSnvjB0Edco0orHKvka1emgnndg2dRa3HaocnDax7H4QpSqW9RxlFZ5KnvKW3RS6pmj4K1dWdWanFcz2Un1i0djr/GyacYvxR5peVOabku95ItshGSdZuaLTWTqcLlw+nY63iTiNXCcepyGGn5F0ajZLtbNzNeU5WPk6VdcNPDC6GCKyXYN9S0J4zgiXen8pLqaRWtRCTwjVNmObMlVYI8pGGC9Fk2RpmaoyPJmaMzHIpT6orIpT6otiV2dD3T2UXjlZypv/ALdXb9mUU/x5jtjzb2RVN60e504S+UmvzPSTsV/2o8Pqo4ukAAZmsAAAAAAAAAAAAAAAWVp4jJ+EW/uPIuK63NUk8+K+bX9D1jUH/lVP2JfgeP6+8yfxNXUrMTr+FJeY2zQW9XlbM8r7Br60sMwTrnIxg9btUuTZwvfErLU34mo7co6xDyPLRt1qb65fzLa2rSfVv5mq7Uo6hjyZKMfYk1LlvqYm8mNSLkxtM2yVa0stHVaPaLY5ezludRp10lgvqxnk5mscmsI6ulSXJ8DntWpJZJstXSiaHUNR5jdnOODk6eqe7Jo72G7NfURPuJ5INU0mj0EHwR5mFmWoYWyC0skXW0cyRRk3TaGZIsgssoslhHqXspptVKnh2P8APH+56UcT7NLTlhVn+xD8W/yO2OvWsRPFaqW61sAAzNYAAAAAAAAAAAAAAAxXUMwmvGMl9x4/rsfel6s9lZ5VxZZ8lWpHwk8ej6fcU2rKOl4fPbPBwF4tyBKZtL2maupE5c44PXVzyinMOYsyOYoLcmRSK8xiyVTAyZoyL4yMCZepAEqlVwT6N/g1CmXdqQYSgpdTcVNRfiRp3WSF2ha6hKbIVaRIlVI9SoWSmY2yzJOMCcjEy9lFEE5EIZN/otrujWWtvlnZcMaW6tSnBdZSS9F3v5G1THk5ust2xZ6dwfZdlaw8Zt1H8dl9yRuzHTgopRWyikkvJF+TpJYR5CT3NsqACTEAAAAAAAAAAAAAAAHG8d6dnlqpbNckvVdPu/A7Ii6lZKtSnTf2ls/CXcyGsosqnskpHg+o2+GzTV6Z2Wt6c4SlGSxKLaa8zmbmjg0LIHrNPbuRqJRLcEqdMxumajib6kYC5F7gW8phgyyEyuSmBgjaTkuyMlMDBGCcl3MMlOUuiidoci1lMGXlKcpmkVuRYokijSLYxJNGO5ZGJVOfBOsbfLR6hwFpfJF15Lr7lP0+0/y+ZxHD2nOrOMV39X4LvZ6nZtQjGEdoxSSXkb9MccnnNffn0o2ykXpkWnUM8ZGycgyFS1FUAVAAAAAAAAAAAAAAALWXMskActxjonaRdaC9+K99L7Uf0vVHmV/ZdT2u4ZwvEeiJNzgvde7ivsvxXkU2RydLR6nY9rPNK9DBHlA6G8sjVVbfBpShg9BXamiA4lHAkypFjgVYLlMjuA5DNylrRG0z3GPlGC5opyjaTuKJFyCiXKJO0wcwkVUC+MTLGkZKJVKwxwgTbS3baSWctJFaFrk6PSrFQ95/W/D+5sV15OdqdUoL6m90C0VGH68t5P8AlOht65z9vM2ttM20sHBlJyeWb2hVJtORqraRsaTMitkuLLiyBeSQVAAAAAAAAAAAAAAAZZIvLWARK6NNe0+pvakTX3NAgk4XVNM6uK+H9DnLm1PRbuzNDqGjKWfsvxX5opnDPQ36NW4cSOHq25GnTN9faPVh9nnXjHr8uppqqw8PZ+D2fyNaUMHYruUllMhyiW8pIlAooGO0u80wqmUdMk8o7My2EeaRuQvjTJCpEmjZSfSLx4vYyVZTPUKPVkWnRJtvaZ6fMmUdMx13/AnUrYujV7nLu1ueIGK1tlHp18TZUIlKVsTqFsXYwc9ybeWZbeBtbaBGt7c2lvQBGSVbRNjSRGoUybTiSQZoF5bFFxJBUAAAAAAAAAAAAAAAoyoAMcomCpSJTRa4gGrrWpArWJv5UzDOgQScxW0/yIFzo8ZbSjGX7UUzr52pgnZjAycJW4Uov7GP2XKJFnwjT7udfvHfTsTDLT/IjYvYsV1i+ZnB/wDStNfp/wAX9i6PDlNfZb9XJnbPT/IseneQ2oO6x/Mzkqejxj9WKXojKtPOn/w7yKrTvIyK22+pzkNP8jPTsDfx0/yMsLAEGlpWJNo2RtIWRIhagEGjaE6jQJEKBnjSALKdMzxiFEvSACRVDBUAAAAAAAAAAAAAAAAAAAFAAC0tYABYyySAAMbRZJAAFjRa0AAW4K4AALooyJAAF8UZIgAGSJegAC4qAAVAAAAAAAAB/9k="/>
          <p:cNvSpPr>
            <a:spLocks noChangeAspect="1" noChangeArrowheads="1"/>
          </p:cNvSpPr>
          <p:nvPr/>
        </p:nvSpPr>
        <p:spPr bwMode="auto">
          <a:xfrm>
            <a:off x="97510" y="-159275"/>
            <a:ext cx="468047" cy="336057"/>
          </a:xfrm>
          <a:prstGeom prst="rect">
            <a:avLst/>
          </a:prstGeom>
          <a:noFill/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59396" name="AutoShape 4" descr="data:image/jpeg;base64,/9j/4AAQSkZJRgABAQAAAQABAAD/2wCEAAkGBhIQEBAQDxIPDw8QDxAPDw8PDw8PEBAPFBAVFRQQEhIXHCYeFxkjGRQSHy8gIygpLCwsFR4xNTAqNSYrLCkBCQoKDgwOGg8PGikkHiQpKSwpKSwpLSktLCwsLSwtLCwsKTUsLDQ1LCwpLCosKikvKSwsKSwsLDUtKSwsKSwuKf/AABEIAMIBAwMBIgACEQEDEQH/xAAcAAEAAQUBAQAAAAAAAAAAAAAABAECAwUGBwj/xAA/EAACAQMCAwUEBggFBQAAAAAAAQIDBBEFIQYSMRNBUWFxByKBkRQyQqGxwVJicoKSwtHhFSMzorIWQ1N08P/EABoBAQACAwEAAAAAAAAAAAAAAAABAwIEBQb/xAAuEQACAgEDAgQFAwUAAAAAAAAAAQIDEQQSITFBBRMiURRCYXGh0eHwIzKRscH/2gAMAwEAAhEDEQA/APcQAAAAAAAAAAAAAAAAAAAAAAAAAAAAAAAAAAAAAAAAAAAAAAAAAAAAAAAAAAAAAAAAAAAAa/iC87G0uqq607etUXrGm2vvJFhV5qVKXXmpwlnxzFPJqePJY0y//wDUrf8ABkf2d6j2ul2k5PeFN0pSbxvSk6e/8Jjn1YMc+rB0xir3Chyp9ZzUIrvbe+3ok36JmovuL6FPKhzVpL/xpcv8b2+WTiNQ45rVL6MqcIwVvbyShL3/AH6s/rPpvyw/3FU9RCPc24aS6WMR6vHPB6mDya445vpN4qqml3RpU1/yTIz42v1h/SH6OnQf8hr/AB9fs/x+p0V4Le+8f8v9D2IHlFD2l3kMc/YVF505Qb+Kf5G7svaxSeFcUalPxlTaqxXnjZ/cy2Orql3wUWeFamHy5+zO8BrNK4ktbr/QrU6ku+HNiovWD3XyNmbKaayjnShKDxJYYABJiAAAAAAAAAAAAAAAAAAAAAAAAAAAAaDV7qrZSncxjKvayalcUovNSg0sOtSX2ovbmj8V3mz0vVqVzTVWhNVIPvWzT8JJ7p+TIyRlZwTAYri4jTi5TajFdWzWzrVK+y5qVL5TkvN/Z+BDeC2Fblz29zU+0PU4fQbmjH35ygoz5d1CLks877vTrucx7LrL6Rb1Kc5y5KNZtUlLEffWctd+6Z03GVOlT065gklmk8ftJpp/NHlvBOvzs6two/VqUoY/dm98fF/M17Hh5l0Mq4S+IiquG+Fk9pjolCC3UUu/ODzfhKdO4qancPGJXnZ0+mOzhBNJfCS+Zr9e41rSp1PfxmEorGVvL3fzNNw1dOlQUItpym6kkl1k8LOfRJfA153wccpcdDrQ0lq1KrlLnG7/AIdffaMnmUengu/fGF8WkQ62hTgsyW/odPw5Ltp0oy+rRj21XuzOWVSi/T3pfBG21+EOVtYyY/DRlHcbC19kbPL7dDyu5hhtY6EOo0bHVp4k8GmqTNBrDwejq9Uclsp4aaymnlSTaafimt0zo9D9pl3auMZy+lUV1jWbdRL9Wr1/iycrORimZwslB5TF2nruWJpM9+4Z44tb9YpS5KyWZW9TEai813SXmsnQHy4qsoSU4OUJReYyi3GUX4prdHq3AXtS7Vwtb9pVXiNK52UakuihUS2jLz6PyfXqU6lS4l1PK67wl0+urle3dHpoANw4QAAAAAAAAAAAAAAAAAAAAAAABRo894l4cq6fN32mzVJOS7a3b9yWe6MejX6vVdx6FOSSbeySy34I4HVtXd1cJLPY037sfF/pMpumor6mxRpfiJfRdynD/GFK+rL6VJUakcKFGTxTcsbuDfWT89/A6HWNdhRi90sdx5zxrpdN4q0ly1Me/FYxL9ZeD/E5yWs1JpQqTlJpYTbbyvNvqa7slFPbyy+uKhbGGqeI9n2/nubjiXiSVeTWfdeYqL6ZeVk5vT7epUqxVOE6jcZqXKm2o9d36pFLhS38VujLw/xLSpdsqqlHFSP1ftPDxnHRYiakJykpcZOh4xCNE6bau37NELiKnVppxqQnSbcUlKLj57N9eiNnpkUoqT2UUn8MblnE+vxu6HLTT5aUoyzJ7vGW8ZWfErp2KjhHPuqKnUxv7q6L4vC9E/EiccVr26lVGvlddO3GJNKK/n5Ox0TiBUab/SlJzl4+CXwSSL77iPnT3OalPDfgRKtZlS1E2sHchoq1yjJeV+ZsgTLpSKYKup0l6UYJIxyRIcTHKIJ3EaaME0SZowzRYjGXJ617LOPnWUbG6lmrFYt6snvVil/pyffNJfFI9MPlehXlTnGcG4zjJSjJPDi10aZ9FcF8Sq/tYVdlVXuVorumu/0a3+J1tPbuW1nkPE9Iqp+ZHo/9m+ABtHHAAAAAAAAAAAAAAAAAAABZWqqMXJ9EsgGg4u1Pkp9lF7y+t6eBpNC0ZyXM+8j6redrXw335Z1mkVoqCRpqUbLPsdp7tPp0orl9TmOIOFMxlL8TzDULGVOT2zv0R7bxTfRjSwpKLfRdZP0S3PNb2ym3J/7pPEPzfzwa+oi4yzBGVerpnQ69U8r27nI/TWtkuZYeM7PzwzSKXNO42a/0JcrWN1zx/M7T/C6blzSnGKw88q2bx1SWSBcWFGTcoVOZqPvReEnFSUn4PKSZlCyPXucCyUo/0otuHbJq6VPs0lLZuXNNbPCwsL1xn5mx0W7hCEm08yliOcZ5UljOPVmkq3HNN9W223jxNnollKclGMZVJN7RW+xXet0Me50vD62rVLsjbwr9o8RTb8lkyV9Oml7ya9U0dHbav9D5Y3FtyLGObs1GXwfRmPXeIadZf5fT7ynyYxjy+T0sNTY5JRjx75ORlTwVUS6pLLKI1joNlriYpxMzMciTFMi1IkeaJdQi1DJFhHkjt/ZVxD9Gu1Tk8UrjFOWeilvyS+bx+8cVIvtKrjNNPDTTT8GbVMtryaOrqVlbiz6mBruHtS+k2tCt3zpxcvKaWJL5pmxOwuTxDWHhgAAgAAAAAAAAAAAAAAAGl4mv1Tpvfzf5G6PPOPdS3cVlrpt/9sU3S2wbNrSVqdqT6HNULmdStiCcpN5x0wvFt9EdFT1Xs/d58ye23TP6qe79dl5nDxvpv3Kb5F1ag8OT831Nnp9CMJJy6939cnGrsUHxy/wei1NE7uJemPt1k/v2X5PQNL0eNRudRued3l7Gt4l0+hTeZLmfdHOWR6XFapR5YvL6Z2FDVovM54lN97xk6EpQshtZy6tNOme5Lg5q8uqj2pU+VdzZi0f2d/SJc1Xmim8vs3yN58Wjq7e8pSnvjB0Edco0orHKvka1emgnndg2dRa3HaocnDax7H4QpSqW9RxlFZ5KnvKW3RS6pmj4K1dWdWanFcz2Un1i0djr/GyacYvxR5peVOabku95ItshGSdZuaLTWTqcLlw+nY63iTiNXCcepyGGn5F0ajZLtbNzNeU5WPk6VdcNPDC6GCKyXYN9S0J4zgiXen8pLqaRWtRCTwjVNmObMlVYI8pGGC9Fk2RpmaoyPJmaMzHIpT6orIpT6otiV2dD3T2UXjlZypv/ALdXb9mUU/x5jtjzb2RVN60e504S+UmvzPSTsV/2o8Pqo4ukAAZmsAAAAAAAAAAAAAAAWVp4jJ+EW/uPIuK63NUk8+K+bX9D1jUH/lVP2JfgeP6+8yfxNXUrMTr+FJeY2zQW9XlbM8r7Br60sMwTrnIxg9btUuTZwvfErLU34mo7co6xDyPLRt1qb65fzLa2rSfVv5mq7Uo6hjyZKMfYk1LlvqYm8mNSLkxtM2yVa0stHVaPaLY5ezludRp10lgvqxnk5mscmsI6ulSXJ8DntWpJZJstXSiaHUNR5jdnOODk6eqe7Jo72G7NfURPuJ5INU0mj0EHwR5mFmWoYWyC0skXW0cyRRk3TaGZIsgssoslhHqXspptVKnh2P8APH+56UcT7NLTlhVn+xD8W/yO2OvWsRPFaqW61sAAzNYAAAAAAAAAAAAAAAxXUMwmvGMl9x4/rsfel6s9lZ5VxZZ8lWpHwk8ej6fcU2rKOl4fPbPBwF4tyBKZtL2maupE5c44PXVzyinMOYsyOYoLcmRSK8xiyVTAyZoyL4yMCZepAEqlVwT6N/g1CmXdqQYSgpdTcVNRfiRp3WSF2ha6hKbIVaRIlVI9SoWSmY2yzJOMCcjEy9lFEE5EIZN/otrujWWtvlnZcMaW6tSnBdZSS9F3v5G1THk5ust2xZ6dwfZdlaw8Zt1H8dl9yRuzHTgopRWyikkvJF+TpJYR5CT3NsqACTEAAAAAAAAAAAAAAAHG8d6dnlqpbNckvVdPu/A7Ii6lZKtSnTf2ls/CXcyGsosqnskpHg+o2+GzTV6Z2Wt6c4SlGSxKLaa8zmbmjg0LIHrNPbuRqJRLcEqdMxumajib6kYC5F7gW8phgyyEyuSmBgjaTkuyMlMDBGCcl3MMlOUuiidoci1lMGXlKcpmkVuRYokijSLYxJNGO5ZGJVOfBOsbfLR6hwFpfJF15Lr7lP0+0/y+ZxHD2nOrOMV39X4LvZ6nZtQjGEdoxSSXkb9MccnnNffn0o2ykXpkWnUM8ZGycgyFS1FUAVAAAAAAAAAAAAAAALWXMskActxjonaRdaC9+K99L7Uf0vVHmV/ZdT2u4ZwvEeiJNzgvde7ivsvxXkU2RydLR6nY9rPNK9DBHlA6G8sjVVbfBpShg9BXamiA4lHAkypFjgVYLlMjuA5DNylrRG0z3GPlGC5opyjaTuKJFyCiXKJO0wcwkVUC+MTLGkZKJVKwxwgTbS3baSWctJFaFrk6PSrFQ95/W/D+5sV15OdqdUoL6m90C0VGH68t5P8AlOht65z9vM2ttM20sHBlJyeWb2hVJtORqraRsaTMitkuLLiyBeSQVAAAAAAAAAAAAAAAZZIvLWARK6NNe0+pvakTX3NAgk4XVNM6uK+H9DnLm1PRbuzNDqGjKWfsvxX5opnDPQ36NW4cSOHq25GnTN9faPVh9nnXjHr8uppqqw8PZ+D2fyNaUMHYruUllMhyiW8pIlAooGO0u80wqmUdMk8o7My2EeaRuQvjTJCpEmjZSfSLx4vYyVZTPUKPVkWnRJtvaZ6fMmUdMx13/AnUrYujV7nLu1ueIGK1tlHp18TZUIlKVsTqFsXYwc9ybeWZbeBtbaBGt7c2lvQBGSVbRNjSRGoUybTiSQZoF5bFFxJBUAAAAAAAAAAAAAAAoyoAMcomCpSJTRa4gGrrWpArWJv5UzDOgQScxW0/yIFzo8ZbSjGX7UUzr52pgnZjAycJW4Uov7GP2XKJFnwjT7udfvHfTsTDLT/IjYvYsV1i+ZnB/wDStNfp/wAX9i6PDlNfZb9XJnbPT/IseneQ2oO6x/Mzkqejxj9WKXojKtPOn/w7yKrTvIyK22+pzkNP8jPTsDfx0/yMsLAEGlpWJNo2RtIWRIhagEGjaE6jQJEKBnjSALKdMzxiFEvSACRVDBUAAAAAAAAAAAAAAAAAAAFAAC0tYABYyySAAMbRZJAAFjRa0AAW4K4AALooyJAAF8UZIgAGSJegAC4qAAVAAAAAAAAB/9k="/>
          <p:cNvSpPr>
            <a:spLocks noChangeAspect="1" noChangeArrowheads="1"/>
          </p:cNvSpPr>
          <p:nvPr/>
        </p:nvSpPr>
        <p:spPr bwMode="auto">
          <a:xfrm>
            <a:off x="97510" y="-159275"/>
            <a:ext cx="468047" cy="336057"/>
          </a:xfrm>
          <a:prstGeom prst="rect">
            <a:avLst/>
          </a:prstGeom>
          <a:noFill/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59398" name="AutoShape 6" descr="data:image/jpeg;base64,/9j/4AAQSkZJRgABAQAAAQABAAD/2wCEAAkGBhIQEBAQDxIPDw8QDxAPDw8PDw8PEBAPFBAVFRQQEhIXHCYeFxkjGRQSHy8gIygpLCwsFR4xNTAqNSYrLCkBCQoKDgwOGg8PGikkHiQpKSwpKSwpLSktLCwsLSwtLCwsKTUsLDQ1LCwpLCosKikvKSwsKSwsLDUtKSwsKSwuKf/AABEIAMIBAwMBIgACEQEDEQH/xAAcAAEAAQUBAQAAAAAAAAAAAAAABAECAwUGBwj/xAA/EAACAQMCAwUEBggFBQAAAAAAAQIDBBEFIQYSMRNBUWFxByKBkRQyQqGxwVJicoKSwtHhFSMzorIWQ1N08P/EABoBAQACAwEAAAAAAAAAAAAAAAABAwIEBQb/xAAuEQACAgEDAgQFAwUAAAAAAAAAAQIDEQQSITFBBRMiURRCYXGh0eHwIzKRscH/2gAMAwEAAhEDEQA/APcQAAAAAAAAAAAAAAAAAAAAAAAAAAAAAAAAAAAAAAAAAAAAAAAAAAAAAAAAAAAAAAAAAAAAa/iC87G0uqq607etUXrGm2vvJFhV5qVKXXmpwlnxzFPJqePJY0y//wDUrf8ABkf2d6j2ul2k5PeFN0pSbxvSk6e/8Jjn1YMc+rB0xir3Chyp9ZzUIrvbe+3ok36JmovuL6FPKhzVpL/xpcv8b2+WTiNQ45rVL6MqcIwVvbyShL3/AH6s/rPpvyw/3FU9RCPc24aS6WMR6vHPB6mDya445vpN4qqml3RpU1/yTIz42v1h/SH6OnQf8hr/AB9fs/x+p0V4Le+8f8v9D2IHlFD2l3kMc/YVF505Qb+Kf5G7svaxSeFcUalPxlTaqxXnjZ/cy2Orql3wUWeFamHy5+zO8BrNK4ktbr/QrU6ku+HNiovWD3XyNmbKaayjnShKDxJYYABJiAAAAAAAAAAAAAAAAAAAAAAAAAAAAaDV7qrZSncxjKvayalcUovNSg0sOtSX2ovbmj8V3mz0vVqVzTVWhNVIPvWzT8JJ7p+TIyRlZwTAYri4jTi5TajFdWzWzrVK+y5qVL5TkvN/Z+BDeC2Fblz29zU+0PU4fQbmjH35ygoz5d1CLks877vTrucx7LrL6Rb1Kc5y5KNZtUlLEffWctd+6Z03GVOlT065gklmk8ftJpp/NHlvBOvzs6two/VqUoY/dm98fF/M17Hh5l0Mq4S+IiquG+Fk9pjolCC3UUu/ODzfhKdO4qancPGJXnZ0+mOzhBNJfCS+Zr9e41rSp1PfxmEorGVvL3fzNNw1dOlQUItpym6kkl1k8LOfRJfA153wccpcdDrQ0lq1KrlLnG7/AIdffaMnmUengu/fGF8WkQ62hTgsyW/odPw5Ltp0oy+rRj21XuzOWVSi/T3pfBG21+EOVtYyY/DRlHcbC19kbPL7dDyu5hhtY6EOo0bHVp4k8GmqTNBrDwejq9Uclsp4aaymnlSTaafimt0zo9D9pl3auMZy+lUV1jWbdRL9Wr1/iycrORimZwslB5TF2nruWJpM9+4Z44tb9YpS5KyWZW9TEai813SXmsnQHy4qsoSU4OUJReYyi3GUX4prdHq3AXtS7Vwtb9pVXiNK52UakuihUS2jLz6PyfXqU6lS4l1PK67wl0+urle3dHpoANw4QAAAAAAAAAAAAAAAAAAAAAAABRo894l4cq6fN32mzVJOS7a3b9yWe6MejX6vVdx6FOSSbeySy34I4HVtXd1cJLPY037sfF/pMpumor6mxRpfiJfRdynD/GFK+rL6VJUakcKFGTxTcsbuDfWT89/A6HWNdhRi90sdx5zxrpdN4q0ly1Me/FYxL9ZeD/E5yWs1JpQqTlJpYTbbyvNvqa7slFPbyy+uKhbGGqeI9n2/nubjiXiSVeTWfdeYqL6ZeVk5vT7epUqxVOE6jcZqXKm2o9d36pFLhS38VujLw/xLSpdsqqlHFSP1ftPDxnHRYiakJykpcZOh4xCNE6bau37NELiKnVppxqQnSbcUlKLj57N9eiNnpkUoqT2UUn8MblnE+vxu6HLTT5aUoyzJ7vGW8ZWfErp2KjhHPuqKnUxv7q6L4vC9E/EiccVr26lVGvlddO3GJNKK/n5Ox0TiBUab/SlJzl4+CXwSSL77iPnT3OalPDfgRKtZlS1E2sHchoq1yjJeV+ZsgTLpSKYKup0l6UYJIxyRIcTHKIJ3EaaME0SZowzRYjGXJ617LOPnWUbG6lmrFYt6snvVil/pyffNJfFI9MPlehXlTnGcG4zjJSjJPDi10aZ9FcF8Sq/tYVdlVXuVorumu/0a3+J1tPbuW1nkPE9Iqp+ZHo/9m+ABtHHAAAAAAAAAAAAAAAAAAABZWqqMXJ9EsgGg4u1Pkp9lF7y+t6eBpNC0ZyXM+8j6redrXw335Z1mkVoqCRpqUbLPsdp7tPp0orl9TmOIOFMxlL8TzDULGVOT2zv0R7bxTfRjSwpKLfRdZP0S3PNb2ym3J/7pPEPzfzwa+oi4yzBGVerpnQ69U8r27nI/TWtkuZYeM7PzwzSKXNO42a/0JcrWN1zx/M7T/C6blzSnGKw88q2bx1SWSBcWFGTcoVOZqPvReEnFSUn4PKSZlCyPXucCyUo/0otuHbJq6VPs0lLZuXNNbPCwsL1xn5mx0W7hCEm08yliOcZ5UljOPVmkq3HNN9W223jxNnollKclGMZVJN7RW+xXet0Me50vD62rVLsjbwr9o8RTb8lkyV9Oml7ya9U0dHbav9D5Y3FtyLGObs1GXwfRmPXeIadZf5fT7ynyYxjy+T0sNTY5JRjx75ORlTwVUS6pLLKI1joNlriYpxMzMciTFMi1IkeaJdQi1DJFhHkjt/ZVxD9Gu1Tk8UrjFOWeilvyS+bx+8cVIvtKrjNNPDTTT8GbVMtryaOrqVlbiz6mBruHtS+k2tCt3zpxcvKaWJL5pmxOwuTxDWHhgAAgAAAAAAAAAAAAAAAGl4mv1Tpvfzf5G6PPOPdS3cVlrpt/9sU3S2wbNrSVqdqT6HNULmdStiCcpN5x0wvFt9EdFT1Xs/d58ye23TP6qe79dl5nDxvpv3Kb5F1ag8OT831Nnp9CMJJy6939cnGrsUHxy/wei1NE7uJemPt1k/v2X5PQNL0eNRudRued3l7Gt4l0+hTeZLmfdHOWR6XFapR5YvL6Z2FDVovM54lN97xk6EpQshtZy6tNOme5Lg5q8uqj2pU+VdzZi0f2d/SJc1Xmim8vs3yN58Wjq7e8pSnvjB0Edco0orHKvka1emgnndg2dRa3HaocnDax7H4QpSqW9RxlFZ5KnvKW3RS6pmj4K1dWdWanFcz2Un1i0djr/GyacYvxR5peVOabku95ItshGSdZuaLTWTqcLlw+nY63iTiNXCcepyGGn5F0ajZLtbNzNeU5WPk6VdcNPDC6GCKyXYN9S0J4zgiXen8pLqaRWtRCTwjVNmObMlVYI8pGGC9Fk2RpmaoyPJmaMzHIpT6orIpT6otiV2dD3T2UXjlZypv/ALdXb9mUU/x5jtjzb2RVN60e504S+UmvzPSTsV/2o8Pqo4ukAAZmsAAAAAAAAAAAAAAAWVp4jJ+EW/uPIuK63NUk8+K+bX9D1jUH/lVP2JfgeP6+8yfxNXUrMTr+FJeY2zQW9XlbM8r7Br60sMwTrnIxg9btUuTZwvfErLU34mo7co6xDyPLRt1qb65fzLa2rSfVv5mq7Uo6hjyZKMfYk1LlvqYm8mNSLkxtM2yVa0stHVaPaLY5ezludRp10lgvqxnk5mscmsI6ulSXJ8DntWpJZJstXSiaHUNR5jdnOODk6eqe7Jo72G7NfURPuJ5INU0mj0EHwR5mFmWoYWyC0skXW0cyRRk3TaGZIsgssoslhHqXspptVKnh2P8APH+56UcT7NLTlhVn+xD8W/yO2OvWsRPFaqW61sAAzNYAAAAAAAAAAAAAAAxXUMwmvGMl9x4/rsfel6s9lZ5VxZZ8lWpHwk8ej6fcU2rKOl4fPbPBwF4tyBKZtL2maupE5c44PXVzyinMOYsyOYoLcmRSK8xiyVTAyZoyL4yMCZepAEqlVwT6N/g1CmXdqQYSgpdTcVNRfiRp3WSF2ha6hKbIVaRIlVI9SoWSmY2yzJOMCcjEy9lFEE5EIZN/otrujWWtvlnZcMaW6tSnBdZSS9F3v5G1THk5ust2xZ6dwfZdlaw8Zt1H8dl9yRuzHTgopRWyikkvJF+TpJYR5CT3NsqACTEAAAAAAAAAAAAAAAHG8d6dnlqpbNckvVdPu/A7Ii6lZKtSnTf2ls/CXcyGsosqnskpHg+o2+GzTV6Z2Wt6c4SlGSxKLaa8zmbmjg0LIHrNPbuRqJRLcEqdMxumajib6kYC5F7gW8phgyyEyuSmBgjaTkuyMlMDBGCcl3MMlOUuiidoci1lMGXlKcpmkVuRYokijSLYxJNGO5ZGJVOfBOsbfLR6hwFpfJF15Lr7lP0+0/y+ZxHD2nOrOMV39X4LvZ6nZtQjGEdoxSSXkb9MccnnNffn0o2ykXpkWnUM8ZGycgyFS1FUAVAAAAAAAAAAAAAAALWXMskActxjonaRdaC9+K99L7Uf0vVHmV/ZdT2u4ZwvEeiJNzgvde7ivsvxXkU2RydLR6nY9rPNK9DBHlA6G8sjVVbfBpShg9BXamiA4lHAkypFjgVYLlMjuA5DNylrRG0z3GPlGC5opyjaTuKJFyCiXKJO0wcwkVUC+MTLGkZKJVKwxwgTbS3baSWctJFaFrk6PSrFQ95/W/D+5sV15OdqdUoL6m90C0VGH68t5P8AlOht65z9vM2ttM20sHBlJyeWb2hVJtORqraRsaTMitkuLLiyBeSQVAAAAAAAAAAAAAAAZZIvLWARK6NNe0+pvakTX3NAgk4XVNM6uK+H9DnLm1PRbuzNDqGjKWfsvxX5opnDPQ36NW4cSOHq25GnTN9faPVh9nnXjHr8uppqqw8PZ+D2fyNaUMHYruUllMhyiW8pIlAooGO0u80wqmUdMk8o7My2EeaRuQvjTJCpEmjZSfSLx4vYyVZTPUKPVkWnRJtvaZ6fMmUdMx13/AnUrYujV7nLu1ueIGK1tlHp18TZUIlKVsTqFsXYwc9ybeWZbeBtbaBGt7c2lvQBGSVbRNjSRGoUybTiSQZoF5bFFxJBUAAAAAAAAAAAAAAAoyoAMcomCpSJTRa4gGrrWpArWJv5UzDOgQScxW0/yIFzo8ZbSjGX7UUzr52pgnZjAycJW4Uov7GP2XKJFnwjT7udfvHfTsTDLT/IjYvYsV1i+ZnB/wDStNfp/wAX9i6PDlNfZb9XJnbPT/IseneQ2oO6x/Mzkqejxj9WKXojKtPOn/w7yKrTvIyK22+pzkNP8jPTsDfx0/yMsLAEGlpWJNo2RtIWRIhagEGjaE6jQJEKBnjSALKdMzxiFEvSACRVDBUAAAAAAAAAAAAAAAAAAAFAAC0tYABYyySAAMbRZJAAFjRa0AAW4K4AALooyJAAF8UZIgAGSJegAC4qAAVAAAAAAAAB/9k="/>
          <p:cNvSpPr>
            <a:spLocks noChangeAspect="1" noChangeArrowheads="1"/>
          </p:cNvSpPr>
          <p:nvPr/>
        </p:nvSpPr>
        <p:spPr bwMode="auto">
          <a:xfrm>
            <a:off x="97510" y="-159275"/>
            <a:ext cx="468047" cy="336057"/>
          </a:xfrm>
          <a:prstGeom prst="rect">
            <a:avLst/>
          </a:prstGeom>
          <a:noFill/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59400" name="AutoShape 8" descr="data:image/jpeg;base64,/9j/4AAQSkZJRgABAQAAAQABAAD/2wCEAAkGBhIQEBAQDxIPDw8QDxAPDw8PDw8PEBAPFBAVFRQQEhIXHCYeFxkjGRQSHy8gIygpLCwsFR4xNTAqNSYrLCkBCQoKDgwOGg8PGikkHiQpKSwpKSwpLSktLCwsLSwtLCwsKTUsLDQ1LCwpLCosKikvKSwsKSwsLDUtKSwsKSwuKf/AABEIAMIBAwMBIgACEQEDEQH/xAAcAAEAAQUBAQAAAAAAAAAAAAAABAECAwUGBwj/xAA/EAACAQMCAwUEBggFBQAAAAAAAQIDBBEFIQYSMRNBUWFxByKBkRQyQqGxwVJicoKSwtHhFSMzorIWQ1N08P/EABoBAQACAwEAAAAAAAAAAAAAAAABAwIEBQb/xAAuEQACAgEDAgQFAwUAAAAAAAAAAQIDEQQSITFBBRMiURRCYXGh0eHwIzKRscH/2gAMAwEAAhEDEQA/APcQAAAAAAAAAAAAAAAAAAAAAAAAAAAAAAAAAAAAAAAAAAAAAAAAAAAAAAAAAAAAAAAAAAAAa/iC87G0uqq607etUXrGm2vvJFhV5qVKXXmpwlnxzFPJqePJY0y//wDUrf8ABkf2d6j2ul2k5PeFN0pSbxvSk6e/8Jjn1YMc+rB0xir3Chyp9ZzUIrvbe+3ok36JmovuL6FPKhzVpL/xpcv8b2+WTiNQ45rVL6MqcIwVvbyShL3/AH6s/rPpvyw/3FU9RCPc24aS6WMR6vHPB6mDya445vpN4qqml3RpU1/yTIz42v1h/SH6OnQf8hr/AB9fs/x+p0V4Le+8f8v9D2IHlFD2l3kMc/YVF505Qb+Kf5G7svaxSeFcUalPxlTaqxXnjZ/cy2Orql3wUWeFamHy5+zO8BrNK4ktbr/QrU6ku+HNiovWD3XyNmbKaayjnShKDxJYYABJiAAAAAAAAAAAAAAAAAAAAAAAAAAAAaDV7qrZSncxjKvayalcUovNSg0sOtSX2ovbmj8V3mz0vVqVzTVWhNVIPvWzT8JJ7p+TIyRlZwTAYri4jTi5TajFdWzWzrVK+y5qVL5TkvN/Z+BDeC2Fblz29zU+0PU4fQbmjH35ygoz5d1CLks877vTrucx7LrL6Rb1Kc5y5KNZtUlLEffWctd+6Z03GVOlT065gklmk8ftJpp/NHlvBOvzs6two/VqUoY/dm98fF/M17Hh5l0Mq4S+IiquG+Fk9pjolCC3UUu/ODzfhKdO4qancPGJXnZ0+mOzhBNJfCS+Zr9e41rSp1PfxmEorGVvL3fzNNw1dOlQUItpym6kkl1k8LOfRJfA153wccpcdDrQ0lq1KrlLnG7/AIdffaMnmUengu/fGF8WkQ62hTgsyW/odPw5Ltp0oy+rRj21XuzOWVSi/T3pfBG21+EOVtYyY/DRlHcbC19kbPL7dDyu5hhtY6EOo0bHVp4k8GmqTNBrDwejq9Uclsp4aaymnlSTaafimt0zo9D9pl3auMZy+lUV1jWbdRL9Wr1/iycrORimZwslB5TF2nruWJpM9+4Z44tb9YpS5KyWZW9TEai813SXmsnQHy4qsoSU4OUJReYyi3GUX4prdHq3AXtS7Vwtb9pVXiNK52UakuihUS2jLz6PyfXqU6lS4l1PK67wl0+urle3dHpoANw4QAAAAAAAAAAAAAAAAAAAAAAABRo894l4cq6fN32mzVJOS7a3b9yWe6MejX6vVdx6FOSSbeySy34I4HVtXd1cJLPY037sfF/pMpumor6mxRpfiJfRdynD/GFK+rL6VJUakcKFGTxTcsbuDfWT89/A6HWNdhRi90sdx5zxrpdN4q0ly1Me/FYxL9ZeD/E5yWs1JpQqTlJpYTbbyvNvqa7slFPbyy+uKhbGGqeI9n2/nubjiXiSVeTWfdeYqL6ZeVk5vT7epUqxVOE6jcZqXKm2o9d36pFLhS38VujLw/xLSpdsqqlHFSP1ftPDxnHRYiakJykpcZOh4xCNE6bau37NELiKnVppxqQnSbcUlKLj57N9eiNnpkUoqT2UUn8MblnE+vxu6HLTT5aUoyzJ7vGW8ZWfErp2KjhHPuqKnUxv7q6L4vC9E/EiccVr26lVGvlddO3GJNKK/n5Ox0TiBUab/SlJzl4+CXwSSL77iPnT3OalPDfgRKtZlS1E2sHchoq1yjJeV+ZsgTLpSKYKup0l6UYJIxyRIcTHKIJ3EaaME0SZowzRYjGXJ617LOPnWUbG6lmrFYt6snvVil/pyffNJfFI9MPlehXlTnGcG4zjJSjJPDi10aZ9FcF8Sq/tYVdlVXuVorumu/0a3+J1tPbuW1nkPE9Iqp+ZHo/9m+ABtHHAAAAAAAAAAAAAAAAAAABZWqqMXJ9EsgGg4u1Pkp9lF7y+t6eBpNC0ZyXM+8j6redrXw335Z1mkVoqCRpqUbLPsdp7tPp0orl9TmOIOFMxlL8TzDULGVOT2zv0R7bxTfRjSwpKLfRdZP0S3PNb2ym3J/7pPEPzfzwa+oi4yzBGVerpnQ69U8r27nI/TWtkuZYeM7PzwzSKXNO42a/0JcrWN1zx/M7T/C6blzSnGKw88q2bx1SWSBcWFGTcoVOZqPvReEnFSUn4PKSZlCyPXucCyUo/0otuHbJq6VPs0lLZuXNNbPCwsL1xn5mx0W7hCEm08yliOcZ5UljOPVmkq3HNN9W223jxNnollKclGMZVJN7RW+xXet0Me50vD62rVLsjbwr9o8RTb8lkyV9Oml7ya9U0dHbav9D5Y3FtyLGObs1GXwfRmPXeIadZf5fT7ynyYxjy+T0sNTY5JRjx75ORlTwVUS6pLLKI1joNlriYpxMzMciTFMi1IkeaJdQi1DJFhHkjt/ZVxD9Gu1Tk8UrjFOWeilvyS+bx+8cVIvtKrjNNPDTTT8GbVMtryaOrqVlbiz6mBruHtS+k2tCt3zpxcvKaWJL5pmxOwuTxDWHhgAAgAAAAAAAAAAAAAAAGl4mv1Tpvfzf5G6PPOPdS3cVlrpt/9sU3S2wbNrSVqdqT6HNULmdStiCcpN5x0wvFt9EdFT1Xs/d58ye23TP6qe79dl5nDxvpv3Kb5F1ag8OT831Nnp9CMJJy6939cnGrsUHxy/wei1NE7uJemPt1k/v2X5PQNL0eNRudRued3l7Gt4l0+hTeZLmfdHOWR6XFapR5YvL6Z2FDVovM54lN97xk6EpQshtZy6tNOme5Lg5q8uqj2pU+VdzZi0f2d/SJc1Xmim8vs3yN58Wjq7e8pSnvjB0Edco0orHKvka1emgnndg2dRa3HaocnDax7H4QpSqW9RxlFZ5KnvKW3RS6pmj4K1dWdWanFcz2Un1i0djr/GyacYvxR5peVOabku95ItshGSdZuaLTWTqcLlw+nY63iTiNXCcepyGGn5F0ajZLtbNzNeU5WPk6VdcNPDC6GCKyXYN9S0J4zgiXen8pLqaRWtRCTwjVNmObMlVYI8pGGC9Fk2RpmaoyPJmaMzHIpT6orIpT6otiV2dD3T2UXjlZypv/ALdXb9mUU/x5jtjzb2RVN60e504S+UmvzPSTsV/2o8Pqo4ukAAZmsAAAAAAAAAAAAAAAWVp4jJ+EW/uPIuK63NUk8+K+bX9D1jUH/lVP2JfgeP6+8yfxNXUrMTr+FJeY2zQW9XlbM8r7Br60sMwTrnIxg9btUuTZwvfErLU34mo7co6xDyPLRt1qb65fzLa2rSfVv5mq7Uo6hjyZKMfYk1LlvqYm8mNSLkxtM2yVa0stHVaPaLY5ezludRp10lgvqxnk5mscmsI6ulSXJ8DntWpJZJstXSiaHUNR5jdnOODk6eqe7Jo72G7NfURPuJ5INU0mj0EHwR5mFmWoYWyC0skXW0cyRRk3TaGZIsgssoslhHqXspptVKnh2P8APH+56UcT7NLTlhVn+xD8W/yO2OvWsRPFaqW61sAAzNYAAAAAAAAAAAAAAAxXUMwmvGMl9x4/rsfel6s9lZ5VxZZ8lWpHwk8ej6fcU2rKOl4fPbPBwF4tyBKZtL2maupE5c44PXVzyinMOYsyOYoLcmRSK8xiyVTAyZoyL4yMCZepAEqlVwT6N/g1CmXdqQYSgpdTcVNRfiRp3WSF2ha6hKbIVaRIlVI9SoWSmY2yzJOMCcjEy9lFEE5EIZN/otrujWWtvlnZcMaW6tSnBdZSS9F3v5G1THk5ust2xZ6dwfZdlaw8Zt1H8dl9yRuzHTgopRWyikkvJF+TpJYR5CT3NsqACTEAAAAAAAAAAAAAAAHG8d6dnlqpbNckvVdPu/A7Ii6lZKtSnTf2ls/CXcyGsosqnskpHg+o2+GzTV6Z2Wt6c4SlGSxKLaa8zmbmjg0LIHrNPbuRqJRLcEqdMxumajib6kYC5F7gW8phgyyEyuSmBgjaTkuyMlMDBGCcl3MMlOUuiidoci1lMGXlKcpmkVuRYokijSLYxJNGO5ZGJVOfBOsbfLR6hwFpfJF15Lr7lP0+0/y+ZxHD2nOrOMV39X4LvZ6nZtQjGEdoxSSXkb9MccnnNffn0o2ykXpkWnUM8ZGycgyFS1FUAVAAAAAAAAAAAAAAALWXMskActxjonaRdaC9+K99L7Uf0vVHmV/ZdT2u4ZwvEeiJNzgvde7ivsvxXkU2RydLR6nY9rPNK9DBHlA6G8sjVVbfBpShg9BXamiA4lHAkypFjgVYLlMjuA5DNylrRG0z3GPlGC5opyjaTuKJFyCiXKJO0wcwkVUC+MTLGkZKJVKwxwgTbS3baSWctJFaFrk6PSrFQ95/W/D+5sV15OdqdUoL6m90C0VGH68t5P8AlOht65z9vM2ttM20sHBlJyeWb2hVJtORqraRsaTMitkuLLiyBeSQVAAAAAAAAAAAAAAAZZIvLWARK6NNe0+pvakTX3NAgk4XVNM6uK+H9DnLm1PRbuzNDqGjKWfsvxX5opnDPQ36NW4cSOHq25GnTN9faPVh9nnXjHr8uppqqw8PZ+D2fyNaUMHYruUllMhyiW8pIlAooGO0u80wqmUdMk8o7My2EeaRuQvjTJCpEmjZSfSLx4vYyVZTPUKPVkWnRJtvaZ6fMmUdMx13/AnUrYujV7nLu1ueIGK1tlHp18TZUIlKVsTqFsXYwc9ybeWZbeBtbaBGt7c2lvQBGSVbRNjSRGoUybTiSQZoF5bFFxJBUAAAAAAAAAAAAAAAoyoAMcomCpSJTRa4gGrrWpArWJv5UzDOgQScxW0/yIFzo8ZbSjGX7UUzr52pgnZjAycJW4Uov7GP2XKJFnwjT7udfvHfTsTDLT/IjYvYsV1i+ZnB/wDStNfp/wAX9i6PDlNfZb9XJnbPT/IseneQ2oO6x/Mzkqejxj9WKXojKtPOn/w7yKrTvIyK22+pzkNP8jPTsDfx0/yMsLAEGlpWJNo2RtIWRIhagEGjaE6jQJEKBnjSALKdMzxiFEvSACRVDBUAAAAAAAAAAAAAAAAAAAFAAC0tYABYyySAAMbRZJAAFjRa0AAW4K4AALooyJAAF8UZIgAGSJegAC4qAAVAAAAAAAAB/9k="/>
          <p:cNvSpPr>
            <a:spLocks noChangeAspect="1" noChangeArrowheads="1"/>
          </p:cNvSpPr>
          <p:nvPr/>
        </p:nvSpPr>
        <p:spPr bwMode="auto">
          <a:xfrm>
            <a:off x="97510" y="-159275"/>
            <a:ext cx="468047" cy="336057"/>
          </a:xfrm>
          <a:prstGeom prst="rect">
            <a:avLst/>
          </a:prstGeom>
          <a:noFill/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9" name="2 Subtítulo"/>
          <p:cNvSpPr txBox="1">
            <a:spLocks/>
          </p:cNvSpPr>
          <p:nvPr/>
        </p:nvSpPr>
        <p:spPr>
          <a:xfrm>
            <a:off x="165087" y="6979447"/>
            <a:ext cx="5030373" cy="425167"/>
          </a:xfrm>
          <a:prstGeom prst="rect">
            <a:avLst/>
          </a:prstGeom>
        </p:spPr>
        <p:txBody>
          <a:bodyPr lIns="101824" tIns="50912" rIns="101824" bIns="50912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Shirley Brito Cabezas, 2017</a:t>
            </a:r>
          </a:p>
        </p:txBody>
      </p:sp>
      <p:pic>
        <p:nvPicPr>
          <p:cNvPr id="15" name="14 Imagen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448540" y="6638756"/>
            <a:ext cx="3317777" cy="60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7" t="52345" r="79513" b="22280"/>
          <a:stretch/>
        </p:blipFill>
        <p:spPr bwMode="auto">
          <a:xfrm>
            <a:off x="1324746" y="4056791"/>
            <a:ext cx="1479497" cy="1406750"/>
          </a:xfrm>
          <a:prstGeom prst="ellipse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7" name="16 Conector recto"/>
          <p:cNvCxnSpPr/>
          <p:nvPr/>
        </p:nvCxnSpPr>
        <p:spPr>
          <a:xfrm>
            <a:off x="97515" y="684337"/>
            <a:ext cx="1394392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https://scontent-mia3-1.xx.fbcdn.net/v/t34.0-12/21175681_1906644686029261_638147114_n.jpg?oh=8e5bde6b279d57d0ed31597738bae7d1&amp;oe=59A64BB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492" y="2650043"/>
            <a:ext cx="1520840" cy="1382631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ultado de imagen para ISSRS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8" r="4714" b="9944"/>
          <a:stretch/>
        </p:blipFill>
        <p:spPr bwMode="auto">
          <a:xfrm>
            <a:off x="1319100" y="5463539"/>
            <a:ext cx="1479533" cy="1311854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Resultado de imagen para babac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741" y="1329720"/>
            <a:ext cx="1504259" cy="1295078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5 CuadroTexto"/>
          <p:cNvSpPr txBox="1"/>
          <p:nvPr/>
        </p:nvSpPr>
        <p:spPr>
          <a:xfrm>
            <a:off x="5542674" y="907044"/>
            <a:ext cx="2138290" cy="422676"/>
          </a:xfrm>
          <a:prstGeom prst="rect">
            <a:avLst/>
          </a:prstGeom>
          <a:noFill/>
        </p:spPr>
        <p:txBody>
          <a:bodyPr wrap="square" lIns="101824" tIns="50912" rIns="101824" bIns="50912" rtlCol="0">
            <a:spAutoFit/>
          </a:bodyPr>
          <a:lstStyle/>
          <a:p>
            <a:pPr algn="ctr"/>
            <a:r>
              <a:rPr lang="es-EC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CONTENIDO</a:t>
            </a:r>
            <a:endParaRPr lang="es-EC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89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AutoShape 4" descr="data:image/jpeg;base64,/9j/4AAQSkZJRgABAQAAAQABAAD/2wCEAAkGBhESERMUExQWFRUWFBgXFxgWFBgYGhYXFhoXFRUWGRgXHyYeGRskGRYXIC8gJCkpLS0sGB80NTAqOCYrLCkBCQoKDgwOGg8PGiolHyQtLywsLi4vLTYsKiwpLCwsLCwsLCwsLCwpLCwsNCwtNCwsLCwsLCwsLCwsLCwsLCwsLP/AABEIANIA8AMBIgACEQEDEQH/xAAcAAEAAgMBAQEAAAAAAAAAAAAABQYCAwQBBwj/xAA+EAABAwIDBQYDBwMDBAMAAAABAAIRAyEEEjEFIkFRYQYTMnGBkUKhsQcUI1LB4fBictEVM4JDkqKyFlPx/8QAGwEBAAIDAQEAAAAAAAAAAAAAAAQFAQIDBgf/xAAwEQACAgEDAgQFBAEFAAAAAAAAAQIDEQQSITFBBSJRcRNhgaHwMpGx0SMUUsHh8f/aAAwDAQACEQMRAD8A+4rFlrXsNT/lZIgCIiAIiIAiIgCIiAIiIAi5DtJnDM7q0WPkTY+ei0nF1D+Vo5EFx9SCB/NSuUroR6s2UWzqxuNZSY57zDWiSqdRxz8XixUax4FKW7znUwA7XKWTmdGU5TEEeSsbwXGXnN0iBextfUWuefMrVgsE2kwNboBEm5OpkniZJPqotmpTWInSNb7nVR2hlEVDpo+LR/URZp5mw42uB3CoOaq/a3Fd3g67oDpYWQT/APYRTJ9M0xxhfLNjbWdQr0akuim7QQYaZztaHWEhzuWs63W9V7a8x3hpHYm49j76i5dnbRp16balMy1zWuHMBwkSOB6LqUwhBERAEREAREQBERAEREARFhVcQDAkwYExJ4CeCAzWmrTcXNIdAEyI8Ui1+EFReDx1UVstS5NoGjTGYRztr+ylKuLY0hrnAE6SVlrByhbGayuzx9TzCYxlQEtMwSDaLjzW1lQGYMwYPQ6x7EI0g6LJYOi+YREQyEREBoxlYtbI1kATpLiGz11lcL8zvE6RpA3R6iST6mOikcQBlOYZhFxEzF4jionBMim0TNrSc1jcDNxgQJ6KHqpSjjDOtaTIiv2zw7AXObVABqicguaPijevMGBqYNrLWO3mFLXOAqFrXZcwYIPi0l1xDS4cxEXMKZ/0yjM91TmSZ7tsy7xHTU8eaN2bRBkUqYMRIptFtI00gm3VQ81+jOuJepxDtPQPeZSXGm57XBoE5qbmMcBJA8VRsTGq1DthhiYBcSHUw4Bo3O9BLS69gMpk8CRrIUlU2ZRdE0qZgQJptMCIgSLCLQvTgqNppshpkbjd02gi1jYLGYejHmPcf/tvlneDKZZbeHFsHWRwXyXHbIa5znU92SSGcACZAB8v4F9J252noYYQXsNQ6MLwD8N3chvN85Eaqi4naVNznPzMaHHNAcIEmOf5pHnPkrbw3TqcZfEjw+j/AD+SLqNTOmSdcufQq+A7RYjDOzUc7HXkNmDl0a8EZXXtxi6tGK+2HGuYA2iym8TJGZxNuAeMov1OmnOF2nTBfLS05hoHNkkHLYTJkiLcQsdi7MdiqrKdP4rl2oa0auPQfMwOK5X507afRdy2qdWpgrJNZxz8vz5n2fslt4YrC0qhc01C0d4Gnwv4gjVp6FTSq2z9iUKApNDWSMrTULWBzsoLrujjlVmp1ARIMjmFz0mqWpi5JYWcFbZFRfBQ2dmMcGgPBqRUaaw+/Vh97gVwXC0UN59J+UQDky6NbPtHs/tNtF1Go7vZfh6jnfentNRlOlQp1qAdGduZzHuzWzfFGdyvyKYcz5uzsjtfvaJGIy0g+k57PvFRxDaVd1RtMOIl8UqhY5x8fdtlY7K7JbXp0g3voflyy7EVHQ91AUX1eMgP/EA1JBmJX0paxiGlxbIzASRN48vUICO7M4SvSwzKeIcHvYXNDg5zs1MOPdEl182TKDJJJBMmVKoiAIiIAufHUHPYQ05TaDJGhBiRe+nquheFDDWVgreJ2d3bS5zxnmYz6gC2WYJcCJt/hb6NNtdsvcc7SGuytuWkkMlsEcZmI16xjW2TWzE2cSfFMT5g6DoJXdszZhYS50ZiIESYGpuY1McOC6trHXkq665O1x+HiHR5fXHR+5zUNtb1NrW/hzlkulxndYY89bzdTQWhuBp5s4Y3Nzi/n59VtbThsAnzN/fmubx2LGuM0nvef6Mi8TE3XqjMHsgh/eVHB7+BiI1E+xiOF+cqTRm0W2stYCIiwbHjl83wm26zKYpt3Q2d6AS6SHA3BiJInj6Xt3aXbYpMLGn8Rwt/SDq4/OOvkVRgFYaTSxtW6xZXb7mkpNdCzdmMaXMcxzgS0yJdLiDckg3gE6/w9e3doOo0XPa3MdNQMs2DjzAMWHP1Va2Q9ja7HPIDRJkmADBgk8v2Ut2pLatENZVb42mAQ7N0sdBd3/FVOtohTq/N+l8vjjHfoSa7Fs8xVqXaXGNMisXdHtYQfYAj0K5q21KtQfiOe+8nM609GzA9AsMThXUyJg9RPzkW91wYnaTGEBxNxNhIAmLwryqOmkviVpfsdJV1XxTzwe4rAUajszmOLv7o0AAFjpYLBuyqB3S0i35iZGbPHLxCYheP2vTGuYGAYjgc0aW+ErwbXpETctmJy2mcsRrM9F221/I5PR17cKTz7m92zaAN9RpvGW3zWPC8n1KuHYrs+2lmqd3l3crJmYcczje8aRPVU/C4tjw7KbNMHhEgH9Y8weStHZ7tO9pDarppkE5nSXCGkgSLmSBrJuqLx5T/ANLirHPX1+n/ACaw0qqak5ZLoQsO4be0TrFp841Udiu02GYwuzh/RlyeOnAdTZdGK2vSpuY17speJEg6Wufyi/HryK+fxrti1tTT+pKXPB10nvZ4Msa5SD8iDYacD81udtCpwa0c5cT8g1R79r0A3MajI0s4G/IASSuplQOAIIIIBBGhB0KmQ8Q1dUNuePmjV1rq0bn7ReWkd3eD8YiehiY6xPRczcM2ACB7cYglQtPtnQcBDakktAaQwGX95lBl0D/bOptmbztrxnbvDUgC4PMz4Qw334Eh0XNMgRY5m3gyttRZq9Q0prlehqlFFjo4p1OJJczQkxLeR/tjWfPmpUFUin23oOmGvgTMhoMBucugugjJfWTwBUpsXa4q03GiS1ocW5XtEtIANg11gQ4GOvIqy0mvspjt1KePX+zSUE/0lkRR9Dao0fbqLt43tdvr7rrpYljvC4H1v7K7qvrtWYNM5NNEDtSjtI1ancOphhAyZyAGx3RuO7LiSW1QbxD2xcGNOIpbUcBlyMIFYEl4Ml5PcuADI3BlBB1k2JAVpRdjBVvu+1QSM9NwD25TutJAhrs4yEBpyl5Dby+AQGwtuzcPtEVaZqvaae9nG5PgAmWsFu8kgD4TcyINkRAc+GwTWF5BJzOkyfPT3+nILZiGOLSGuynnE/IrYiGEkuEAiIhkKB7Tbc7puSm4d4dYuWNjXodInz4KeVI7YUGtrgiJcwFwniN0EjhIgf8AEqRpoRnalI1k8IhKlQuJc4kkmSTqSsURehSxwjiRm2qzYAc5zMpD5DXEQDlIMGNXDX9xzYbI01Q2q+GioDu1HlsAh5nNZozt1+IC8AhSO0SzLvMDibDMARzv0kD5Lbg9nMyNc6lT39NwaEEgQRyn3Ko/F5RjXyuf4OVtkYpJ9yOpsYczhXlrGuc4ZXluVr5LBvyWcIBkzqbAbjiqD2FmfO+mG3ymXSJaZd4gdSZ6rvxWFpXcabSSTfKCcxuT1uBJ5x6cT9mtF2Na02BgASOGg4H6lVWh07ulvbax0/ME/QaOWpTsi35fucYw7IjK2OWUdenU+5TuWzOVs84HOdfO/msg76TojxNudv8APyXqJyjCLk+xaPCWWKNBsAx/jUkW9fmt656m0KbSQXAFsSL2nLH/ALN9+hjyntGk4wHSc2U7rrGYgmIEmwnXhK8XZKdkt0slY5ZeWdK8zHM3jw8h+lwPcrwAk6xy6rbTpx5n+QFvTU8qRY6PTTc42duv/Rmpvs7truyKbz+GTYn4Cb+xPsfMqERdtRRG+DhL/wALq2pWR2s+iDCU48DYgjwjR13DTQnUcV792ZfdbfXdF4sJ9LKj4HbFakRldIAjK6S2BpAm0dIXRiu0td5sQwcmj6kz8oXnJeEahSwmsepVvRWZxwXAYWmPgbrPhGszOms3lZU6bW2aALzYAXNybdVTv/kDzRex5cXkgteDB1BIMRaJ05wuantvENiKrjAi8Eex1NtT/lF4RfLOWuPv8zC0djz0LxQw7A5rSBlNgdC13CHCCJFvQesrQwjGeEAE6nifU34qmYTtUxzQ2s0gmxLRuxwOshWbZm0c5y5mvEEhzSDoRIMWneFx7c7TQWTg/hXx83Z+q9/zgr76ZVvlEmiIrojBERAEREARFF9o8a+lQc5mshs/lDrZupmB6raMXJpLuCTlfL+0r3131Sx+Ul4yOF4DHDLobghtxxzHmtlTHVXeKo8zze7jY8eS0K50+kdTbk/kcnLJDt2RiA0D7wbZbw6d1rmXOa+bNJ0uAeC9fsmuSCa5IkkiHAGSXERJBEmByAA4KXWMzZuv06ld5quuO6T49xFOTwjjqhtSsGunK0HNlkkWJ4afCPdWSoxrmgnSJm4gH6WUZVqtY03a0ARLiAAYkSTqYvGq7cfApROuUDjxH6LzOotepsTffgqvE6Iy1FVUJvc3h/LOPvz6/sQm0tsgVIyiABllwaIc7Lm6NnV3ARZcp23AksIBiLiTLaboAi7oqC39LuV5LOJib8puvKlYNEuIA5kwPcq2hXsioxZ9E02kWmqjVXLCXyItu3Ggf7TmmAYiJzGDwGgLXHk108CsqTmneAiQDHKQCR+y3YvbVJkb2aSLNIMA8VG0drh9R8w1uokweAHS9zH1UTXRk6Xgi69P4WM5wdFbAUnmXMa48yAdQBx/tHsFkMGy26N3TpJn1ve/FbQZuNElefyyhHFvn9Af56r19f8ALc/L3/RYQHdTGg4jl1HnZbm4dx4R5n9BMrrG7ZHCLPT22xr2Vx59RR01nr/NFmsPuxa6dbRZvW/EnksmunQE+XDznRS4WxlHOS5rk9q3LDOHGU8QSe7cGi0TlI+GbRMzm6QRaVgwYkB0wSc8eARcd38swPU+qkTIMEc+PKP8r1dIyUllDZl5yyOq/ei4luQNzAgEgnLo5pMa/EDfkurB95l/EjNJ8OkG44DSY9FvRbGVDDzlhWvsBWaHVmwMxDXA8SBII9JHuq9svCd7Wps/M8A/2i7v/EFfQNndm6NCoalPMCZtmtB+GOU+qykV/iN0FH4b6vn7ksiItigCqnaKtjximih3mSKHdhjKZpOcazhihXc4FzAKOQtykfFEmArWqTtnZu1XV8S+hVLWOe2nSbnaPw306IqVQTIp5Hd8QcrnF0WLUBwPxe1u7pXxWbOz7xNKiA13dV+8bR7tjnOpd4KUHKdRvGXR01sdtl1SrkplrH1mGhnFMhtOlU7uo2pG8BVZlfOol8aALVUo7YcyoXNrCuaDmsNOtQFAOGGLLtO8XuxQL2mBDXU5cAHNW7FbN2uKb3U6jjUdXxRjO3dpRiRhwM7iyTNLLAEHLmFigMdl4zazqtE1G1m5n0yWFlHuhRIca/evAzCq11gGkAwyAQXlXZ+Gz08lSHS2HQC0G1yBJI97KkV8JtOW90MUG/8ARFSvhyWP72XHFQZfT7uMrQXuAzTvFsXnE1C1jiBmIaSGj4iBIHrogPnO0sJ3VV9Oc2UxPQgOE9YK5ljVxocS5zwXEySSJJPFZEr01edqTfPcjs8uTAif0XQ1uUAC54dXG/1lasIZzHqBHlf9V0MO+z+76tcB8yB6rzev1ErLHHsifzRppWxXmw2cnaGkG0GCxh4/K0l2V+8C6wOa/WI4ro2y1/cbpDQGguJlpMRDQBpJ+gHGR52jd+G2GMec9g9jnxDXEuDW3JABPC0rZtVjHUN4OIgEd2M0HUEdOptCiUvE4v5niKrHurm/92fuU0V258oO8L8bcZn9+KhtobRqk3YSQASJdxjSeMGP+K7Gx95m3gvAbINtXanja48lZ+zdCk578zQ5waMstBgCQ7X+4L03iFvw9PK3H6fT3PfVzafUooxT/wAh9jzjlykyvG4p9ppmePQl0R7SZ8letl7Gw5xNUFkgF5DXEwMlTKC1sDd4GS4EgxABCjO1WAosrAUwG7suDTo4k8PhtFraqgXile7bh/YkqzPd/Y4+ztd5bek+C9oJEw0GQ46XjcNvzHkrOzCtHCfMz9VAbCxeR+UmGEHU2B1Bvpx91YqdQOAIIIOhFwqjUWOc3JE3Twg1uws+yM5REUUmBeLQcfSBIL2giZBMRAc468g1x/4nkjcfSJgPE2/8py68TBt0PJbbX6Gu6PqZ1qOaLwRx+o8rLV3D+bfO/wBP3Wyji2P8LgbE21gEtNv7gR5grcukbZ18JmVh8o5DSeOR8rH2J/VYh3DQ8jr/ADqu1Yuo5oEEmbRMybWi83XevVyXEuTOcE52Ewmas9/BjIHm8/4afdXtQ3ZfY7sPSIcQXOdmMcLABvWAFMq1XQ8xqrVba5LoERFkjBERAEREARFz1doUm5sz2jJd0uG6DcSOCA+bdqNniliKrGiGu3mgaAPH0zZvZaMO8PMcAJI6zAB+f7rn7WbR77FPfh3AMIOYktBlrAA4h1xcaR5wo/AV6kkuc3hkc1wPIQ4CAZMGBbfjkt1bKMJQj3IVVkardz5WSytaBYD2XpauVw72lHhn1G66YItLTEEWkEqNp7PBhoxM5S3wgeJkbroJEFwBy25dVX49T0e5NJrlMmcSwVKfduif6qfeSLwQDxHPh6rvw9RpaADMQDOvr1VbqdnyQQKz7gC9/Ccwd4pLpLjckXFt0KYBIIcNR8xxB6fqsPB5zV+BqcZSqbTy2lxj2KG+rOIIkQJIAyixbra/EjL6r6Fgtm06Ulg1iSSTp56Kp/6ODiBlYCXOMQ6YYIF40GUxJvb3uxXbxzU7owhCXDy2s+2M+2C5pTUeUQ2y6hdisTM2hoDqmewcYLRG4DxbJ4aZb1PbLWivVyuzDOTOtzdwnjBJE9FY9nYwjE4vMJbTDzl3iQ0uzbrXAAZoJMGCYVSrlpe7IIbmOUcmyco9oVTFYm/ZHSBgpzs5iLOZ1zD1sfoPdQayY8tIIJBGhC6NZWCRXPZLJdUVfodo3jxtBH9Nj7aH5KXwu0KdTwuvyNiPT/C4OLRZwthPozF+y6ROYsEyTIJBlxkmQZm3tZef6TShoy+GI3nWIJIIvYgudB6rsRZ3y9TbZH0Ry4fZtNhDmgyG5QS5xOW27cm1tF1IvFq231NkkugVw7LbBygVqg3iNwH4QfiP9RHsPMrh7M9njUIq1BuC7QfjPAx+X6+Wt0VlpdPjzy+hTa7VZ/xw+v8AQREVgVIREQBERAEREAUN2h7NsxTRcNe3R2WbX3T0mD6dSplEMNJrDPj+1ew9WiHuqBwa8vDi1zHN/EIzDwyASBBP7KPpdm2PcSM02k5ouAA0w0C4yN5aDlb7dUphwIIBBEEESCDqCFTdqdmTRzOpNmnrA8Tedo3gOesa6SdJ5S4NatPBz8z4/O5CYejlaBrroNSTNlA4ItZiqstcCS4lxG64tdeNTYkEEnQjkFdNnYekGCs+sGuObu2gZocJDajmi5giQNNJJ4cOC7MmrmdNN+9BynLDdS4g7zZLRYaXiZtyjF9+5YyklwuiMFz4uo8Mc5oBA4k8B4jHGPMaHyWdFsNvpc3JNjJ89FGnabgdwZRHG5Oka+q1qdcZf5OhrrL3VDKeGSuAa7KHEQ86jQZZMAjha/Qn0XYcT/S7rYW9jf0UG4Ew/wC8Bsva8jeJtJ7sjPGW8WaLNEzqtY2LUp04diXZAAPCZIOSb5jLiWNgwdXTOYzMv0NF/maxhdmvuVUNVOOeevqYjBOqVMUKbwzOSQRmk5XQ8HTKc4jjY9ZVVarNjsf3bA1jwCWNZUqFpzVIblJvJLokgnnqqZV2bL3EPMEmARYT0noD5hVM6lCbjuyuxZae9WLhf1+53LxcP+ma75uSb6iY0v09iVmzAETvuMtLb8iSQdZkTErXEfUk5fodayp1HNIIJBGhCj3bNJEd47QCwiIaWiBP9Rnn6LM4C9nFt5gebj9Hkeg5Jtj6mcv0LhsnaneS10Bw9JH+VJKibNwFQVG92XOeDIDGEn4rACbb1xBmAr/sfsvtKoQXtZTZx7yAY6NbJB84XN0OT8nJNr1kYx/yGDWkkAAkkwABJJ5ADVWzYfZMCH1hJ4M1A6u5npp58JLY3Z6nQE+J/FxHyaOA+qllNo0qh5pdSDqtc7PLDhfyAERFNK0IiIAiIgCIiAIiIAiIgC8K9RAfONuCvUxBFKCTWLSCJJaDlAFwBAEk9PNWHaOAbhsMcvjflY98mSDJdA4A3EDn0U4MDRY41MjA65LoE8ZM8NTK+cdu+2baxp08NUJa05nObZriQMoB1MAunhJ6LSNbefUkqbm0l0RybUxGjWug3DgI0jjy8uqi31mtgE3IMWJJyiTYdFzYTGuc6HXmTPHnJ4evVdFfB03+NodaLjgdYPCVDsi4yxIptdOUrvPwjBu0KZAObWIsbzYWiV109oF9MNa6WcIGsE8eQPLkuQ7PpTJYCba3uLA349dV7WrNpt4aWbz/AGWFPantfUiJZe2Gcs5NqvEtHEAn3/8AxcKzq1C5xJ4n9lgo7eWeo01XwqlFhbcPhn1HBrGue46BrS4+wuu3YOwquLqinTBi2d0WY38x+cDivtWxdh0cLTFOk2BxJu5x/M48T/BC7VUufPY2stUOD5dsz7NcbVgvDaLf6zLv+1s/MhW3Zf2W4WnBqufWPInI3/tbf3cVdEUyNEI9iLK2T7nNgtnUqLctKm1jeTWhvvGq6URdjkEREAREQBERAEREAREQBERAEREAXhXqID4r2v7SbTpmtQr1xGaC1lJoDmvIyjNAOUgwb8wSqwyuGtEkmc145E5nH1lXn7VsO372y05qLSZuLOcBY6Kl9w38rdZ0GvPz6rvBcZRLrXGUa8NtNpO6XCbTHPQT1j5LuoY983MjNewNpvfXRcvdskWbPCwnSLegj0Rogxrx9/4Vn4cZfqRC11ade7Cz3J3DVRUMNPEDTnxhce28D3bwQSQ8E34EQD6XCy2ZDIqOO6X5QJb8O8XGSDlaJJi/ynsq9oMPULWOY52YAgENsTIgku3SCIJ4ZheJKiS0scOP7Hbw6mMK90uG+nsQCl9g9m34tldzHAdy0Ogic0h5ygg2O5y48FuobSwrf+nEObBc1p8dyQ4kyAJJI0DbcJ+n9i8MG0XGAM1Q6aw0BsH1B9+q4rSY5byTbZbY5TOf7OsFTZgmObTcxz7vLxBc4WkWG5Hh6HnJNoRFIisLBXt5eTCtUytceQJ9hKoWzvtAxbzhO9oU6IxIL2uc8DMwDCnda97T4sQ5upJ7uQ2Db6AsXUmmJAMaW08lkwfPMF9pdV7WmqxlBrjTOdzw2Gvo4iu0b8gtd3AYKlgS5wADmEK9bIxjqtCjUc3I6pSY9zb7pc0OLb3sTC6TTB1A4cOVwskAREQBERAEREAREQBERAEREAREQBRW0+1GFw72061QMc4SBDjYmASQCGiQdeSlV84+0vs4c5xQcxrcga4OcQ5zwYaGiDJLf/U+a2ik3hnOyTjHKIv7Qu01HFPYykCe6c78SRDpgENHES0b0jyOqp1uJ4xrx5LOFzuwTSZk6k8OJDjwnVoPopajtWEQHfOXVtI3ADz+f80+S9DQFpoYNrSSCZIgydbzpprJ9St62Rxk8vqd2yKVd3e925oFiMwBA3XAHLEzmAvMRFjEKUp0MXm3nMLSeGUO0AIksIiQTpMEjkufs3W3nsjUZp8oEfP6qeXNrk9PoUpUReSNwezcdUe1jXsJMaNbcBm8N7m4G8+QGi+ndl8FVpYamytHeAHNGW5kmd236qvdkcJmr5iLMbP/ACdut+WZXZR59cHPUvzbQiItCKEREAREQBERAEREAREQBERAEREAREQBERAFTO3PZLE4yrSNN7AxrSCHEjKSZLxAMyA0R06lXNFlPDyjWUVJYZD9n+y9HCUTTaM2f/cc6CXmIuNMsWy/WSTWe0X2ZUyxzsLIqTIYXjIRxAJEtPESY4eV+RZUmnkxKuMlho+RYr7NcWygam654I/CZLnZeJB0Lh+UehOirLcI81O7ykPDi0g2gtnMDOkQfZfoNfL9r9nxRx1Z/Bxz0xe2eS8mf6swC7Qsb4Zzjo1OcYx+vsRGxNmvplzn2JGUDW0gySPJSyKa7N7EZXzl85WkAAGJJuZOsRHv0W0pY5ZexjDTV4XREj2Ka/JUNsma1r5oE35Rl9ZVmWjB4NlJoawZQP4SSbkreozeXkrLJbpOQREWDQIiIAiIgCIiAIiIAiIgCIiAIiIAiIgCIiAIiIAiIgC4Nr7JbXZlNnC7XflP6jmP2XeiGU2nlFLxHY6u0S1zHnldp9Jt8wrPsrZbKDMrZkwXEkmXQATfTTgu1Fs5N9TpO2c1iTCIi1OQREQBERAEREAREQBERAEREAREQBERAEREAREQBERAEREAREQBERAEREAREQBERAEREAREQBERAEREB//Z"/>
          <p:cNvSpPr>
            <a:spLocks noChangeAspect="1" noChangeArrowheads="1"/>
          </p:cNvSpPr>
          <p:nvPr/>
        </p:nvSpPr>
        <p:spPr bwMode="auto">
          <a:xfrm>
            <a:off x="97510" y="-159275"/>
            <a:ext cx="468047" cy="336057"/>
          </a:xfrm>
          <a:prstGeom prst="rect">
            <a:avLst/>
          </a:prstGeom>
          <a:noFill/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7" name="16 CuadroTexto"/>
          <p:cNvSpPr txBox="1"/>
          <p:nvPr/>
        </p:nvSpPr>
        <p:spPr>
          <a:xfrm>
            <a:off x="11664862" y="684341"/>
            <a:ext cx="2376577" cy="549405"/>
          </a:xfrm>
          <a:prstGeom prst="rect">
            <a:avLst/>
          </a:prstGeom>
          <a:solidFill>
            <a:srgbClr val="3B7812">
              <a:alpha val="50588"/>
            </a:srgbClr>
          </a:solidFill>
        </p:spPr>
        <p:txBody>
          <a:bodyPr wrap="square" lIns="101824" tIns="50912" rIns="101824" bIns="50912" rtlCol="0">
            <a:spAutoFit/>
          </a:bodyPr>
          <a:lstStyle/>
          <a:p>
            <a:pPr algn="r"/>
            <a:r>
              <a:rPr lang="es-EC" sz="1400" b="1" dirty="0">
                <a:latin typeface="Arial" panose="020B0604020202020204" pitchFamily="34" charset="0"/>
                <a:cs typeface="Arial" panose="020B0604020202020204" pitchFamily="34" charset="0"/>
              </a:rPr>
              <a:t>MATERIALES Y MÉTODOS</a:t>
            </a:r>
          </a:p>
        </p:txBody>
      </p:sp>
      <p:pic>
        <p:nvPicPr>
          <p:cNvPr id="30" name="29 Imag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48540" y="6635722"/>
            <a:ext cx="3317777" cy="60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9" name="38 Conector recto"/>
          <p:cNvCxnSpPr/>
          <p:nvPr/>
        </p:nvCxnSpPr>
        <p:spPr>
          <a:xfrm>
            <a:off x="165085" y="684347"/>
            <a:ext cx="11014476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39 Conector recto"/>
          <p:cNvCxnSpPr/>
          <p:nvPr/>
        </p:nvCxnSpPr>
        <p:spPr>
          <a:xfrm>
            <a:off x="11861070" y="1210615"/>
            <a:ext cx="218037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6"/>
          <p:cNvSpPr>
            <a:spLocks noChangeArrowheads="1"/>
          </p:cNvSpPr>
          <p:nvPr/>
        </p:nvSpPr>
        <p:spPr bwMode="auto">
          <a:xfrm>
            <a:off x="386235" y="123111"/>
            <a:ext cx="13158400" cy="48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24" tIns="50912" rIns="101824" bIns="50912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C" sz="1200" b="1" dirty="0"/>
              <a:t>Análisis de la variabilidad genética de muestras </a:t>
            </a:r>
            <a:r>
              <a:rPr lang="es-EC" sz="1200" b="1" i="1" dirty="0"/>
              <a:t>ex vitro e in vitro </a:t>
            </a:r>
            <a:r>
              <a:rPr lang="es-EC" sz="1200" b="1" dirty="0"/>
              <a:t>de clones de Babaco (</a:t>
            </a:r>
            <a:r>
              <a:rPr lang="es-EC" sz="1200" b="1" i="1" dirty="0"/>
              <a:t>Vasconcellea × heilbornii </a:t>
            </a:r>
            <a:r>
              <a:rPr lang="es-EC" sz="1200" b="1" dirty="0"/>
              <a:t>var. pentagona Badillo) usando marcadores moleculares de Secuencias Internas Simples Repetitivas (ISSR)</a:t>
            </a:r>
            <a:endParaRPr lang="es-EC" sz="1200" dirty="0"/>
          </a:p>
        </p:txBody>
      </p:sp>
      <p:sp>
        <p:nvSpPr>
          <p:cNvPr id="42" name="41 CuadroTexto"/>
          <p:cNvSpPr txBox="1"/>
          <p:nvPr/>
        </p:nvSpPr>
        <p:spPr>
          <a:xfrm>
            <a:off x="2298547" y="844511"/>
            <a:ext cx="8624833" cy="422676"/>
          </a:xfrm>
          <a:prstGeom prst="rect">
            <a:avLst/>
          </a:prstGeom>
          <a:noFill/>
        </p:spPr>
        <p:txBody>
          <a:bodyPr wrap="square" lIns="101824" tIns="50912" rIns="101824" bIns="50912" rtlCol="0">
            <a:spAutoFit/>
          </a:bodyPr>
          <a:lstStyle/>
          <a:p>
            <a:pPr algn="ctr"/>
            <a:r>
              <a:rPr lang="es-EC" b="1" dirty="0" smtClean="0">
                <a:latin typeface="Arial" panose="020B0604020202020204" pitchFamily="34" charset="0"/>
                <a:cs typeface="Arial" panose="020B0604020202020204" pitchFamily="34" charset="0"/>
              </a:rPr>
              <a:t>Recolección de muestras babaco</a:t>
            </a:r>
            <a:endParaRPr lang="es-EC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46" b="19132"/>
          <a:stretch/>
        </p:blipFill>
        <p:spPr bwMode="auto">
          <a:xfrm>
            <a:off x="7747217" y="3962794"/>
            <a:ext cx="1972625" cy="24859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9202" y="3951341"/>
            <a:ext cx="2033664" cy="25176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394" name="Picture 10" descr="Resultado de imagen para babaco plant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291" y="1715194"/>
            <a:ext cx="794620" cy="1815368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Abrir llave"/>
          <p:cNvSpPr/>
          <p:nvPr/>
        </p:nvSpPr>
        <p:spPr>
          <a:xfrm>
            <a:off x="3105998" y="1564901"/>
            <a:ext cx="215949" cy="2120335"/>
          </a:xfrm>
          <a:prstGeom prst="leftBrace">
            <a:avLst>
              <a:gd name="adj1" fmla="val 50225"/>
              <a:gd name="adj2" fmla="val 50000"/>
            </a:avLst>
          </a:prstGeom>
          <a:ln w="19050"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lIns="101824" tIns="50912" rIns="101824" bIns="50912" spcCol="0" rtlCol="0" anchor="ctr"/>
          <a:lstStyle/>
          <a:p>
            <a:pPr algn="ctr"/>
            <a:endParaRPr lang="es-EC"/>
          </a:p>
        </p:txBody>
      </p:sp>
      <p:pic>
        <p:nvPicPr>
          <p:cNvPr id="16395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878" y="1961276"/>
            <a:ext cx="731445" cy="13610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398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35" y="1947341"/>
            <a:ext cx="928472" cy="13933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2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180" y="1947346"/>
            <a:ext cx="928474" cy="13933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3" name="22 CuadroTexto"/>
          <p:cNvSpPr txBox="1"/>
          <p:nvPr/>
        </p:nvSpPr>
        <p:spPr>
          <a:xfrm>
            <a:off x="3381186" y="1474309"/>
            <a:ext cx="844823" cy="454346"/>
          </a:xfrm>
          <a:prstGeom prst="rect">
            <a:avLst/>
          </a:prstGeom>
          <a:noFill/>
        </p:spPr>
        <p:txBody>
          <a:bodyPr wrap="square" lIns="101824" tIns="50912" rIns="101824" bIns="50912" rtlCol="0">
            <a:spAutoFit/>
          </a:bodyPr>
          <a:lstStyle/>
          <a:p>
            <a:pPr algn="ctr"/>
            <a:r>
              <a:rPr lang="es-EC" sz="1100" i="1" dirty="0"/>
              <a:t>ex vitro </a:t>
            </a:r>
            <a:r>
              <a:rPr lang="es-EC" sz="1100" dirty="0"/>
              <a:t>ESTACA</a:t>
            </a:r>
          </a:p>
        </p:txBody>
      </p:sp>
      <p:sp>
        <p:nvSpPr>
          <p:cNvPr id="115" name="114 CuadroTexto"/>
          <p:cNvSpPr txBox="1"/>
          <p:nvPr/>
        </p:nvSpPr>
        <p:spPr>
          <a:xfrm>
            <a:off x="5650335" y="1457340"/>
            <a:ext cx="966743" cy="486028"/>
          </a:xfrm>
          <a:prstGeom prst="rect">
            <a:avLst/>
          </a:prstGeom>
          <a:noFill/>
        </p:spPr>
        <p:txBody>
          <a:bodyPr wrap="square" lIns="101824" tIns="50912" rIns="101824" bIns="50912" rtlCol="0">
            <a:spAutoFit/>
          </a:bodyPr>
          <a:lstStyle/>
          <a:p>
            <a:r>
              <a:rPr lang="es-EC" sz="1200" i="1" dirty="0"/>
              <a:t>   in vitro</a:t>
            </a:r>
            <a:endParaRPr lang="es-EC" sz="1200" dirty="0"/>
          </a:p>
          <a:p>
            <a:r>
              <a:rPr lang="es-EC" sz="1200" dirty="0"/>
              <a:t>O.D ápice        </a:t>
            </a:r>
          </a:p>
        </p:txBody>
      </p:sp>
      <p:cxnSp>
        <p:nvCxnSpPr>
          <p:cNvPr id="119" name="118 Conector recto de flecha"/>
          <p:cNvCxnSpPr>
            <a:stCxn id="16395" idx="3"/>
            <a:endCxn id="62" idx="1"/>
          </p:cNvCxnSpPr>
          <p:nvPr/>
        </p:nvCxnSpPr>
        <p:spPr>
          <a:xfrm>
            <a:off x="4169323" y="2641811"/>
            <a:ext cx="1461857" cy="2204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6" name="55 CuadroTexto"/>
          <p:cNvSpPr txBox="1"/>
          <p:nvPr/>
        </p:nvSpPr>
        <p:spPr>
          <a:xfrm>
            <a:off x="7967516" y="2339688"/>
            <a:ext cx="1165150" cy="264252"/>
          </a:xfrm>
          <a:prstGeom prst="rect">
            <a:avLst/>
          </a:prstGeom>
          <a:noFill/>
        </p:spPr>
        <p:txBody>
          <a:bodyPr wrap="square" lIns="101824" tIns="50912" rIns="101824" bIns="50912" rtlCol="0">
            <a:spAutoFit/>
          </a:bodyPr>
          <a:lstStyle/>
          <a:p>
            <a:r>
              <a:rPr lang="es-EC" sz="1000" dirty="0"/>
              <a:t>6 subcultivos</a:t>
            </a:r>
          </a:p>
        </p:txBody>
      </p:sp>
      <p:pic>
        <p:nvPicPr>
          <p:cNvPr id="16401" name="Picture 17" descr="https://scontent-mia3-1.xx.fbcdn.net/v/t34.0-12/21208423_1908578062502590_2074065242_n.jpg?oh=50449a6dc177e572724e9425bd1e807c&amp;oe=59A8EE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356" y="3973580"/>
            <a:ext cx="1972828" cy="2518191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3015" y="1979605"/>
            <a:ext cx="928472" cy="13933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0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8559" y="1979611"/>
            <a:ext cx="928474" cy="13933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1" name="140 CuadroTexto"/>
          <p:cNvSpPr txBox="1"/>
          <p:nvPr/>
        </p:nvSpPr>
        <p:spPr>
          <a:xfrm>
            <a:off x="6819086" y="1442779"/>
            <a:ext cx="966743" cy="486028"/>
          </a:xfrm>
          <a:prstGeom prst="rect">
            <a:avLst/>
          </a:prstGeom>
          <a:noFill/>
        </p:spPr>
        <p:txBody>
          <a:bodyPr wrap="square" lIns="101824" tIns="50912" rIns="101824" bIns="50912" rtlCol="0">
            <a:spAutoFit/>
          </a:bodyPr>
          <a:lstStyle/>
          <a:p>
            <a:r>
              <a:rPr lang="es-EC" sz="1200" i="1" dirty="0"/>
              <a:t>   in vitro</a:t>
            </a:r>
            <a:r>
              <a:rPr lang="es-EC" sz="1200" dirty="0"/>
              <a:t>-O.D hoja </a:t>
            </a:r>
          </a:p>
        </p:txBody>
      </p:sp>
      <p:sp>
        <p:nvSpPr>
          <p:cNvPr id="145" name="144 CuadroTexto"/>
          <p:cNvSpPr txBox="1"/>
          <p:nvPr/>
        </p:nvSpPr>
        <p:spPr>
          <a:xfrm>
            <a:off x="9449016" y="1480357"/>
            <a:ext cx="966743" cy="486028"/>
          </a:xfrm>
          <a:prstGeom prst="rect">
            <a:avLst/>
          </a:prstGeom>
          <a:noFill/>
        </p:spPr>
        <p:txBody>
          <a:bodyPr wrap="square" lIns="101824" tIns="50912" rIns="101824" bIns="50912" rtlCol="0">
            <a:spAutoFit/>
          </a:bodyPr>
          <a:lstStyle/>
          <a:p>
            <a:r>
              <a:rPr lang="es-EC" sz="1200" i="1" dirty="0"/>
              <a:t>   in vitro</a:t>
            </a:r>
            <a:endParaRPr lang="es-EC" sz="1200" dirty="0"/>
          </a:p>
          <a:p>
            <a:r>
              <a:rPr lang="es-EC" sz="1200" dirty="0"/>
              <a:t>O.D ápice        </a:t>
            </a:r>
          </a:p>
        </p:txBody>
      </p:sp>
      <p:sp>
        <p:nvSpPr>
          <p:cNvPr id="146" name="145 CuadroTexto"/>
          <p:cNvSpPr txBox="1"/>
          <p:nvPr/>
        </p:nvSpPr>
        <p:spPr>
          <a:xfrm>
            <a:off x="10636910" y="1484123"/>
            <a:ext cx="966743" cy="486028"/>
          </a:xfrm>
          <a:prstGeom prst="rect">
            <a:avLst/>
          </a:prstGeom>
          <a:noFill/>
        </p:spPr>
        <p:txBody>
          <a:bodyPr wrap="square" lIns="101824" tIns="50912" rIns="101824" bIns="50912" rtlCol="0">
            <a:spAutoFit/>
          </a:bodyPr>
          <a:lstStyle/>
          <a:p>
            <a:r>
              <a:rPr lang="es-EC" sz="1200" i="1" dirty="0"/>
              <a:t>   in vitro</a:t>
            </a:r>
            <a:endParaRPr lang="es-EC" sz="1200" dirty="0"/>
          </a:p>
          <a:p>
            <a:r>
              <a:rPr lang="es-EC" sz="1200" dirty="0"/>
              <a:t>-O.D hoja </a:t>
            </a:r>
          </a:p>
        </p:txBody>
      </p:sp>
      <p:cxnSp>
        <p:nvCxnSpPr>
          <p:cNvPr id="147" name="146 Conector recto de flecha"/>
          <p:cNvCxnSpPr/>
          <p:nvPr/>
        </p:nvCxnSpPr>
        <p:spPr>
          <a:xfrm>
            <a:off x="7688243" y="2674073"/>
            <a:ext cx="1723696" cy="0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27" name="126 Rectángulo"/>
          <p:cNvSpPr/>
          <p:nvPr/>
        </p:nvSpPr>
        <p:spPr>
          <a:xfrm>
            <a:off x="1196928" y="1375850"/>
            <a:ext cx="1483231" cy="359299"/>
          </a:xfrm>
          <a:prstGeom prst="rect">
            <a:avLst/>
          </a:prstGeom>
        </p:spPr>
        <p:txBody>
          <a:bodyPr wrap="none" lIns="101824" tIns="50912" rIns="101824" bIns="50912">
            <a:spAutoFit/>
          </a:bodyPr>
          <a:lstStyle/>
          <a:p>
            <a:r>
              <a:rPr lang="es-EC" sz="1600" dirty="0"/>
              <a:t>Planta madre </a:t>
            </a:r>
          </a:p>
        </p:txBody>
      </p:sp>
      <p:cxnSp>
        <p:nvCxnSpPr>
          <p:cNvPr id="152" name="151 Conector recto de flecha"/>
          <p:cNvCxnSpPr/>
          <p:nvPr/>
        </p:nvCxnSpPr>
        <p:spPr>
          <a:xfrm>
            <a:off x="2358321" y="2622878"/>
            <a:ext cx="693889" cy="2192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53" name="152 Abrir llave"/>
          <p:cNvSpPr/>
          <p:nvPr/>
        </p:nvSpPr>
        <p:spPr>
          <a:xfrm flipH="1">
            <a:off x="11819829" y="1595455"/>
            <a:ext cx="249187" cy="2089782"/>
          </a:xfrm>
          <a:prstGeom prst="leftBrace">
            <a:avLst>
              <a:gd name="adj1" fmla="val 50225"/>
              <a:gd name="adj2" fmla="val 50000"/>
            </a:avLst>
          </a:prstGeom>
          <a:ln w="19050"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lIns="101824" tIns="50912" rIns="101824" bIns="50912" spcCol="0" rtlCol="0" anchor="ctr"/>
          <a:lstStyle/>
          <a:p>
            <a:pPr algn="ctr"/>
            <a:endParaRPr lang="es-EC"/>
          </a:p>
        </p:txBody>
      </p:sp>
      <p:sp>
        <p:nvSpPr>
          <p:cNvPr id="154" name="153 CuadroTexto"/>
          <p:cNvSpPr txBox="1"/>
          <p:nvPr/>
        </p:nvSpPr>
        <p:spPr>
          <a:xfrm>
            <a:off x="11962753" y="2202384"/>
            <a:ext cx="1699561" cy="739487"/>
          </a:xfrm>
          <a:prstGeom prst="rect">
            <a:avLst/>
          </a:prstGeom>
          <a:noFill/>
        </p:spPr>
        <p:txBody>
          <a:bodyPr wrap="square" lIns="101824" tIns="50912" rIns="101824" bIns="50912" rtlCol="0">
            <a:spAutoFit/>
          </a:bodyPr>
          <a:lstStyle/>
          <a:p>
            <a:r>
              <a:rPr lang="es-EC" sz="1200" i="1" dirty="0"/>
              <a:t>   </a:t>
            </a:r>
            <a:r>
              <a:rPr lang="es-EC" sz="4000" dirty="0"/>
              <a:t>x 10</a:t>
            </a:r>
            <a:endParaRPr lang="es-EC" sz="1200" dirty="0"/>
          </a:p>
        </p:txBody>
      </p:sp>
      <p:cxnSp>
        <p:nvCxnSpPr>
          <p:cNvPr id="156" name="155 Conector recto de flecha"/>
          <p:cNvCxnSpPr/>
          <p:nvPr/>
        </p:nvCxnSpPr>
        <p:spPr>
          <a:xfrm>
            <a:off x="6899504" y="5232685"/>
            <a:ext cx="806032" cy="1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63" name="162 Conector recto de flecha"/>
          <p:cNvCxnSpPr/>
          <p:nvPr/>
        </p:nvCxnSpPr>
        <p:spPr>
          <a:xfrm>
            <a:off x="4028264" y="5205787"/>
            <a:ext cx="806032" cy="1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64" name="163 Conector recto de flecha"/>
          <p:cNvCxnSpPr/>
          <p:nvPr/>
        </p:nvCxnSpPr>
        <p:spPr>
          <a:xfrm>
            <a:off x="9753907" y="5232685"/>
            <a:ext cx="806032" cy="1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67" name="2 Subtítulo"/>
          <p:cNvSpPr txBox="1">
            <a:spLocks/>
          </p:cNvSpPr>
          <p:nvPr/>
        </p:nvSpPr>
        <p:spPr>
          <a:xfrm>
            <a:off x="165087" y="6984800"/>
            <a:ext cx="5030373" cy="425167"/>
          </a:xfrm>
          <a:prstGeom prst="rect">
            <a:avLst/>
          </a:prstGeom>
        </p:spPr>
        <p:txBody>
          <a:bodyPr lIns="101824" tIns="50912" rIns="101824" bIns="50912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Shirley Brito Cabezas, 2017 </a:t>
            </a:r>
          </a:p>
        </p:txBody>
      </p:sp>
      <p:pic>
        <p:nvPicPr>
          <p:cNvPr id="44" name="Picture 19" descr="https://scontent-mia3-1.xx.fbcdn.net/v/t34.0-12/21245467_1908604302499966_314109217_n.png?oh=c4c8a8c784ad79775988aaa8ac697419&amp;oe=59A8D45A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7" b="19439"/>
          <a:stretch/>
        </p:blipFill>
        <p:spPr bwMode="auto">
          <a:xfrm>
            <a:off x="11179561" y="484893"/>
            <a:ext cx="829873" cy="787027"/>
          </a:xfrm>
          <a:prstGeom prst="ellipse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0536225"/>
              </p:ext>
            </p:extLst>
          </p:nvPr>
        </p:nvGraphicFramePr>
        <p:xfrm>
          <a:off x="519479" y="4100996"/>
          <a:ext cx="3508050" cy="239077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84675"/>
                <a:gridCol w="351419"/>
                <a:gridCol w="817931"/>
                <a:gridCol w="584675"/>
                <a:gridCol w="584675"/>
                <a:gridCol w="584675"/>
              </a:tblGrid>
              <a:tr h="390525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 </a:t>
                      </a:r>
                      <a:r>
                        <a:rPr lang="es-EC" sz="1100" u="none" strike="noStrike" dirty="0" smtClean="0">
                          <a:effectLst/>
                        </a:rPr>
                        <a:t>ESTACA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Organogénesis directa ápice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Organogénesis directa hoja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1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1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1A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1A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1B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1B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2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2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2A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2A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2B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2B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3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3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3A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3A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3B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3B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4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4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4A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4A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4B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4B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5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5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5A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5A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5B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5B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6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6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6A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6A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6B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6B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7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7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7A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7A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7B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7B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8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8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8A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8A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8B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8B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9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9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9A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9A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9B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9B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10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10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10A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10A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10B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10B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986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AutoShape 4" descr="data:image/jpeg;base64,/9j/4AAQSkZJRgABAQAAAQABAAD/2wCEAAkGBhESERMUExQWFRUWFBgXFxgWFBgYGhYXFhoXFRUWGRgXHyYeGRskGRYXIC8gJCkpLS0sGB80NTAqOCYrLCkBCQoKDgwOGg8PGiolHyQtLywsLi4vLTYsKiwpLCwsLCwsLCwsLCwpLCwsNCwtNCwsLCwsLCwsLCwsLCwsLCwsLP/AABEIANIA8AMBIgACEQEDEQH/xAAcAAEAAgMBAQEAAAAAAAAAAAAABQYCAwQBBwj/xAA+EAABAwIDBQYDBwMDBAMAAAABAAIRAyEEEjEFIkFRYQYTMnGBkUKhsQcUI1LB4fBictEVM4JDkqKyFlPx/8QAGwEBAAIDAQEAAAAAAAAAAAAAAAQFAQIDBgf/xAAwEQACAgEDAgQFBAEFAAAAAAAAAQIDEQQSITFBBSJRcRNhgaHwMpGx0SMUUsHh8f/aAAwDAQACEQMRAD8A+4rFlrXsNT/lZIgCIiAIiIAiIgCIiAIiIAi5DtJnDM7q0WPkTY+ei0nF1D+Vo5EFx9SCB/NSuUroR6s2UWzqxuNZSY57zDWiSqdRxz8XixUax4FKW7znUwA7XKWTmdGU5TEEeSsbwXGXnN0iBextfUWuefMrVgsE2kwNboBEm5OpkniZJPqotmpTWInSNb7nVR2hlEVDpo+LR/URZp5mw42uB3CoOaq/a3Fd3g67oDpYWQT/APYRTJ9M0xxhfLNjbWdQr0akuim7QQYaZztaHWEhzuWs63W9V7a8x3hpHYm49j76i5dnbRp16balMy1zWuHMBwkSOB6LqUwhBERAEREAREQBERAEREARFhVcQDAkwYExJ4CeCAzWmrTcXNIdAEyI8Ui1+EFReDx1UVstS5NoGjTGYRztr+ylKuLY0hrnAE6SVlrByhbGayuzx9TzCYxlQEtMwSDaLjzW1lQGYMwYPQ6x7EI0g6LJYOi+YREQyEREBoxlYtbI1kATpLiGz11lcL8zvE6RpA3R6iST6mOikcQBlOYZhFxEzF4jionBMim0TNrSc1jcDNxgQJ6KHqpSjjDOtaTIiv2zw7AXObVABqicguaPijevMGBqYNrLWO3mFLXOAqFrXZcwYIPi0l1xDS4cxEXMKZ/0yjM91TmSZ7tsy7xHTU8eaN2bRBkUqYMRIptFtI00gm3VQ81+jOuJepxDtPQPeZSXGm57XBoE5qbmMcBJA8VRsTGq1DthhiYBcSHUw4Bo3O9BLS69gMpk8CRrIUlU2ZRdE0qZgQJptMCIgSLCLQvTgqNppshpkbjd02gi1jYLGYejHmPcf/tvlneDKZZbeHFsHWRwXyXHbIa5znU92SSGcACZAB8v4F9J252noYYQXsNQ6MLwD8N3chvN85Eaqi4naVNznPzMaHHNAcIEmOf5pHnPkrbw3TqcZfEjw+j/AD+SLqNTOmSdcufQq+A7RYjDOzUc7HXkNmDl0a8EZXXtxi6tGK+2HGuYA2iym8TJGZxNuAeMov1OmnOF2nTBfLS05hoHNkkHLYTJkiLcQsdi7MdiqrKdP4rl2oa0auPQfMwOK5X507afRdy2qdWpgrJNZxz8vz5n2fslt4YrC0qhc01C0d4Gnwv4gjVp6FTSq2z9iUKApNDWSMrTULWBzsoLrujjlVmp1ARIMjmFz0mqWpi5JYWcFbZFRfBQ2dmMcGgPBqRUaaw+/Vh97gVwXC0UN59J+UQDky6NbPtHs/tNtF1Go7vZfh6jnfentNRlOlQp1qAdGduZzHuzWzfFGdyvyKYcz5uzsjtfvaJGIy0g+k57PvFRxDaVd1RtMOIl8UqhY5x8fdtlY7K7JbXp0g3voflyy7EVHQ91AUX1eMgP/EA1JBmJX0paxiGlxbIzASRN48vUICO7M4SvSwzKeIcHvYXNDg5zs1MOPdEl182TKDJJJBMmVKoiAIiIAufHUHPYQ05TaDJGhBiRe+nquheFDDWVgreJ2d3bS5zxnmYz6gC2WYJcCJt/hb6NNtdsvcc7SGuytuWkkMlsEcZmI16xjW2TWzE2cSfFMT5g6DoJXdszZhYS50ZiIESYGpuY1McOC6trHXkq665O1x+HiHR5fXHR+5zUNtb1NrW/hzlkulxndYY89bzdTQWhuBp5s4Y3Nzi/n59VtbThsAnzN/fmubx2LGuM0nvef6Mi8TE3XqjMHsgh/eVHB7+BiI1E+xiOF+cqTRm0W2stYCIiwbHjl83wm26zKYpt3Q2d6AS6SHA3BiJInj6Xt3aXbYpMLGn8Rwt/SDq4/OOvkVRgFYaTSxtW6xZXb7mkpNdCzdmMaXMcxzgS0yJdLiDckg3gE6/w9e3doOo0XPa3MdNQMs2DjzAMWHP1Va2Q9ja7HPIDRJkmADBgk8v2Ut2pLatENZVb42mAQ7N0sdBd3/FVOtohTq/N+l8vjjHfoSa7Fs8xVqXaXGNMisXdHtYQfYAj0K5q21KtQfiOe+8nM609GzA9AsMThXUyJg9RPzkW91wYnaTGEBxNxNhIAmLwryqOmkviVpfsdJV1XxTzwe4rAUajszmOLv7o0AAFjpYLBuyqB3S0i35iZGbPHLxCYheP2vTGuYGAYjgc0aW+ErwbXpETctmJy2mcsRrM9F221/I5PR17cKTz7m92zaAN9RpvGW3zWPC8n1KuHYrs+2lmqd3l3crJmYcczje8aRPVU/C4tjw7KbNMHhEgH9Y8weStHZ7tO9pDarppkE5nSXCGkgSLmSBrJuqLx5T/ANLirHPX1+n/ACaw0qqak5ZLoQsO4be0TrFp841Udiu02GYwuzh/RlyeOnAdTZdGK2vSpuY17speJEg6Wufyi/HryK+fxrti1tTT+pKXPB10nvZ4Msa5SD8iDYacD81udtCpwa0c5cT8g1R79r0A3MajI0s4G/IASSuplQOAIIIIBBGhB0KmQ8Q1dUNuePmjV1rq0bn7ReWkd3eD8YiehiY6xPRczcM2ACB7cYglQtPtnQcBDakktAaQwGX95lBl0D/bOptmbztrxnbvDUgC4PMz4Qw334Eh0XNMgRY5m3gyttRZq9Q0prlehqlFFjo4p1OJJczQkxLeR/tjWfPmpUFUin23oOmGvgTMhoMBucugugjJfWTwBUpsXa4q03GiS1ocW5XtEtIANg11gQ4GOvIqy0mvspjt1KePX+zSUE/0lkRR9Dao0fbqLt43tdvr7rrpYljvC4H1v7K7qvrtWYNM5NNEDtSjtI1ancOphhAyZyAGx3RuO7LiSW1QbxD2xcGNOIpbUcBlyMIFYEl4Ml5PcuADI3BlBB1k2JAVpRdjBVvu+1QSM9NwD25TutJAhrs4yEBpyl5Dby+AQGwtuzcPtEVaZqvaae9nG5PgAmWsFu8kgD4TcyINkRAc+GwTWF5BJzOkyfPT3+nILZiGOLSGuynnE/IrYiGEkuEAiIhkKB7Tbc7puSm4d4dYuWNjXodInz4KeVI7YUGtrgiJcwFwniN0EjhIgf8AEqRpoRnalI1k8IhKlQuJc4kkmSTqSsURehSxwjiRm2qzYAc5zMpD5DXEQDlIMGNXDX9xzYbI01Q2q+GioDu1HlsAh5nNZozt1+IC8AhSO0SzLvMDibDMARzv0kD5Lbg9nMyNc6lT39NwaEEgQRyn3Ko/F5RjXyuf4OVtkYpJ9yOpsYczhXlrGuc4ZXluVr5LBvyWcIBkzqbAbjiqD2FmfO+mG3ymXSJaZd4gdSZ6rvxWFpXcabSSTfKCcxuT1uBJ5x6cT9mtF2Na02BgASOGg4H6lVWh07ulvbax0/ME/QaOWpTsi35fucYw7IjK2OWUdenU+5TuWzOVs84HOdfO/msg76TojxNudv8APyXqJyjCLk+xaPCWWKNBsAx/jUkW9fmt656m0KbSQXAFsSL2nLH/ALN9+hjyntGk4wHSc2U7rrGYgmIEmwnXhK8XZKdkt0slY5ZeWdK8zHM3jw8h+lwPcrwAk6xy6rbTpx5n+QFvTU8qRY6PTTc42duv/Rmpvs7truyKbz+GTYn4Cb+xPsfMqERdtRRG+DhL/wALq2pWR2s+iDCU48DYgjwjR13DTQnUcV792ZfdbfXdF4sJ9LKj4HbFakRldIAjK6S2BpAm0dIXRiu0td5sQwcmj6kz8oXnJeEahSwmsepVvRWZxwXAYWmPgbrPhGszOms3lZU6bW2aALzYAXNybdVTv/kDzRex5cXkgteDB1BIMRaJ05wuantvENiKrjAi8Eex1NtT/lF4RfLOWuPv8zC0djz0LxQw7A5rSBlNgdC13CHCCJFvQesrQwjGeEAE6nifU34qmYTtUxzQ2s0gmxLRuxwOshWbZm0c5y5mvEEhzSDoRIMWneFx7c7TQWTg/hXx83Z+q9/zgr76ZVvlEmiIrojBERAEREARFF9o8a+lQc5mshs/lDrZupmB6raMXJpLuCTlfL+0r3131Sx+Ul4yOF4DHDLobghtxxzHmtlTHVXeKo8zze7jY8eS0K50+kdTbk/kcnLJDt2RiA0D7wbZbw6d1rmXOa+bNJ0uAeC9fsmuSCa5IkkiHAGSXERJBEmByAA4KXWMzZuv06ld5quuO6T49xFOTwjjqhtSsGunK0HNlkkWJ4afCPdWSoxrmgnSJm4gH6WUZVqtY03a0ARLiAAYkSTqYvGq7cfApROuUDjxH6LzOotepsTffgqvE6Iy1FVUJvc3h/LOPvz6/sQm0tsgVIyiABllwaIc7Lm6NnV3ARZcp23AksIBiLiTLaboAi7oqC39LuV5LOJib8puvKlYNEuIA5kwPcq2hXsioxZ9E02kWmqjVXLCXyItu3Ggf7TmmAYiJzGDwGgLXHk108CsqTmneAiQDHKQCR+y3YvbVJkb2aSLNIMA8VG0drh9R8w1uokweAHS9zH1UTXRk6Xgi69P4WM5wdFbAUnmXMa48yAdQBx/tHsFkMGy26N3TpJn1ve/FbQZuNElefyyhHFvn9Af56r19f8ALc/L3/RYQHdTGg4jl1HnZbm4dx4R5n9BMrrG7ZHCLPT22xr2Vx59RR01nr/NFmsPuxa6dbRZvW/EnksmunQE+XDznRS4WxlHOS5rk9q3LDOHGU8QSe7cGi0TlI+GbRMzm6QRaVgwYkB0wSc8eARcd38swPU+qkTIMEc+PKP8r1dIyUllDZl5yyOq/ei4luQNzAgEgnLo5pMa/EDfkurB95l/EjNJ8OkG44DSY9FvRbGVDDzlhWvsBWaHVmwMxDXA8SBII9JHuq9svCd7Wps/M8A/2i7v/EFfQNndm6NCoalPMCZtmtB+GOU+qykV/iN0FH4b6vn7ksiItigCqnaKtjximih3mSKHdhjKZpOcazhihXc4FzAKOQtykfFEmArWqTtnZu1XV8S+hVLWOe2nSbnaPw306IqVQTIp5Hd8QcrnF0WLUBwPxe1u7pXxWbOz7xNKiA13dV+8bR7tjnOpd4KUHKdRvGXR01sdtl1SrkplrH1mGhnFMhtOlU7uo2pG8BVZlfOol8aALVUo7YcyoXNrCuaDmsNOtQFAOGGLLtO8XuxQL2mBDXU5cAHNW7FbN2uKb3U6jjUdXxRjO3dpRiRhwM7iyTNLLAEHLmFigMdl4zazqtE1G1m5n0yWFlHuhRIca/evAzCq11gGkAwyAQXlXZ+Gz08lSHS2HQC0G1yBJI97KkV8JtOW90MUG/8ARFSvhyWP72XHFQZfT7uMrQXuAzTvFsXnE1C1jiBmIaSGj4iBIHrogPnO0sJ3VV9Oc2UxPQgOE9YK5ljVxocS5zwXEySSJJPFZEr01edqTfPcjs8uTAif0XQ1uUAC54dXG/1lasIZzHqBHlf9V0MO+z+76tcB8yB6rzev1ErLHHsifzRppWxXmw2cnaGkG0GCxh4/K0l2V+8C6wOa/WI4ro2y1/cbpDQGguJlpMRDQBpJ+gHGR52jd+G2GMec9g9jnxDXEuDW3JABPC0rZtVjHUN4OIgEd2M0HUEdOptCiUvE4v5niKrHurm/92fuU0V258oO8L8bcZn9+KhtobRqk3YSQASJdxjSeMGP+K7Gx95m3gvAbINtXanja48lZ+zdCk578zQ5waMstBgCQ7X+4L03iFvw9PK3H6fT3PfVzafUooxT/wAh9jzjlykyvG4p9ppmePQl0R7SZ8letl7Gw5xNUFkgF5DXEwMlTKC1sDd4GS4EgxABCjO1WAosrAUwG7suDTo4k8PhtFraqgXile7bh/YkqzPd/Y4+ztd5bek+C9oJEw0GQ46XjcNvzHkrOzCtHCfMz9VAbCxeR+UmGEHU2B1Bvpx91YqdQOAIIIOhFwqjUWOc3JE3Twg1uws+yM5REUUmBeLQcfSBIL2giZBMRAc468g1x/4nkjcfSJgPE2/8py68TBt0PJbbX6Gu6PqZ1qOaLwRx+o8rLV3D+bfO/wBP3Wyji2P8LgbE21gEtNv7gR5grcukbZ18JmVh8o5DSeOR8rH2J/VYh3DQ8jr/ADqu1Yuo5oEEmbRMybWi83XevVyXEuTOcE52Ewmas9/BjIHm8/4afdXtQ3ZfY7sPSIcQXOdmMcLABvWAFMq1XQ8xqrVba5LoERFkjBERAEREARFz1doUm5sz2jJd0uG6DcSOCA+bdqNniliKrGiGu3mgaAPH0zZvZaMO8PMcAJI6zAB+f7rn7WbR77FPfh3AMIOYktBlrAA4h1xcaR5wo/AV6kkuc3hkc1wPIQ4CAZMGBbfjkt1bKMJQj3IVVkardz5WSytaBYD2XpauVw72lHhn1G66YItLTEEWkEqNp7PBhoxM5S3wgeJkbroJEFwBy25dVX49T0e5NJrlMmcSwVKfduif6qfeSLwQDxHPh6rvw9RpaADMQDOvr1VbqdnyQQKz7gC9/Ccwd4pLpLjckXFt0KYBIIcNR8xxB6fqsPB5zV+BqcZSqbTy2lxj2KG+rOIIkQJIAyixbra/EjL6r6Fgtm06Ulg1iSSTp56Kp/6ODiBlYCXOMQ6YYIF40GUxJvb3uxXbxzU7owhCXDy2s+2M+2C5pTUeUQ2y6hdisTM2hoDqmewcYLRG4DxbJ4aZb1PbLWivVyuzDOTOtzdwnjBJE9FY9nYwjE4vMJbTDzl3iQ0uzbrXAAZoJMGCYVSrlpe7IIbmOUcmyco9oVTFYm/ZHSBgpzs5iLOZ1zD1sfoPdQayY8tIIJBGhC6NZWCRXPZLJdUVfodo3jxtBH9Nj7aH5KXwu0KdTwuvyNiPT/C4OLRZwthPozF+y6ROYsEyTIJBlxkmQZm3tZef6TShoy+GI3nWIJIIvYgudB6rsRZ3y9TbZH0Ry4fZtNhDmgyG5QS5xOW27cm1tF1IvFq231NkkugVw7LbBygVqg3iNwH4QfiP9RHsPMrh7M9njUIq1BuC7QfjPAx+X6+Wt0VlpdPjzy+hTa7VZ/xw+v8AQREVgVIREQBERAEREAUN2h7NsxTRcNe3R2WbX3T0mD6dSplEMNJrDPj+1ew9WiHuqBwa8vDi1zHN/EIzDwyASBBP7KPpdm2PcSM02k5ouAA0w0C4yN5aDlb7dUphwIIBBEEESCDqCFTdqdmTRzOpNmnrA8Tedo3gOesa6SdJ5S4NatPBz8z4/O5CYejlaBrroNSTNlA4ItZiqstcCS4lxG64tdeNTYkEEnQjkFdNnYekGCs+sGuObu2gZocJDajmi5giQNNJJ4cOC7MmrmdNN+9BynLDdS4g7zZLRYaXiZtyjF9+5YyklwuiMFz4uo8Mc5oBA4k8B4jHGPMaHyWdFsNvpc3JNjJ89FGnabgdwZRHG5Oka+q1qdcZf5OhrrL3VDKeGSuAa7KHEQ86jQZZMAjha/Qn0XYcT/S7rYW9jf0UG4Ew/wC8Bsva8jeJtJ7sjPGW8WaLNEzqtY2LUp04diXZAAPCZIOSb5jLiWNgwdXTOYzMv0NF/maxhdmvuVUNVOOeevqYjBOqVMUKbwzOSQRmk5XQ8HTKc4jjY9ZVVarNjsf3bA1jwCWNZUqFpzVIblJvJLokgnnqqZV2bL3EPMEmARYT0noD5hVM6lCbjuyuxZae9WLhf1+53LxcP+ma75uSb6iY0v09iVmzAETvuMtLb8iSQdZkTErXEfUk5fodayp1HNIIJBGhCj3bNJEd47QCwiIaWiBP9Rnn6LM4C9nFt5gebj9Hkeg5Jtj6mcv0LhsnaneS10Bw9JH+VJKibNwFQVG92XOeDIDGEn4rACbb1xBmAr/sfsvtKoQXtZTZx7yAY6NbJB84XN0OT8nJNr1kYx/yGDWkkAAkkwABJJ5ADVWzYfZMCH1hJ4M1A6u5npp58JLY3Z6nQE+J/FxHyaOA+qllNo0qh5pdSDqtc7PLDhfyAERFNK0IiIAiIgCIiAIiIAiIgC8K9RAfONuCvUxBFKCTWLSCJJaDlAFwBAEk9PNWHaOAbhsMcvjflY98mSDJdA4A3EDn0U4MDRY41MjA65LoE8ZM8NTK+cdu+2baxp08NUJa05nObZriQMoB1MAunhJ6LSNbefUkqbm0l0RybUxGjWug3DgI0jjy8uqi31mtgE3IMWJJyiTYdFzYTGuc6HXmTPHnJ4evVdFfB03+NodaLjgdYPCVDsi4yxIptdOUrvPwjBu0KZAObWIsbzYWiV109oF9MNa6WcIGsE8eQPLkuQ7PpTJYCba3uLA349dV7WrNpt4aWbz/AGWFPantfUiJZe2Gcs5NqvEtHEAn3/8AxcKzq1C5xJ4n9lgo7eWeo01XwqlFhbcPhn1HBrGue46BrS4+wuu3YOwquLqinTBi2d0WY38x+cDivtWxdh0cLTFOk2BxJu5x/M48T/BC7VUufPY2stUOD5dsz7NcbVgvDaLf6zLv+1s/MhW3Zf2W4WnBqufWPInI3/tbf3cVdEUyNEI9iLK2T7nNgtnUqLctKm1jeTWhvvGq6URdjkEREAREQBERAEREAREQBERAEREAXhXqID4r2v7SbTpmtQr1xGaC1lJoDmvIyjNAOUgwb8wSqwyuGtEkmc145E5nH1lXn7VsO372y05qLSZuLOcBY6Kl9w38rdZ0GvPz6rvBcZRLrXGUa8NtNpO6XCbTHPQT1j5LuoY983MjNewNpvfXRcvdskWbPCwnSLegj0Rogxrx9/4Vn4cZfqRC11ade7Cz3J3DVRUMNPEDTnxhce28D3bwQSQ8E34EQD6XCy2ZDIqOO6X5QJb8O8XGSDlaJJi/ynsq9oMPULWOY52YAgENsTIgku3SCIJ4ZheJKiS0scOP7Hbw6mMK90uG+nsQCl9g9m34tldzHAdy0Ogic0h5ygg2O5y48FuobSwrf+nEObBc1p8dyQ4kyAJJI0DbcJ+n9i8MG0XGAM1Q6aw0BsH1B9+q4rSY5byTbZbY5TOf7OsFTZgmObTcxz7vLxBc4WkWG5Hh6HnJNoRFIisLBXt5eTCtUytceQJ9hKoWzvtAxbzhO9oU6IxIL2uc8DMwDCnda97T4sQ5upJ7uQ2Db6AsXUmmJAMaW08lkwfPMF9pdV7WmqxlBrjTOdzw2Gvo4iu0b8gtd3AYKlgS5wADmEK9bIxjqtCjUc3I6pSY9zb7pc0OLb3sTC6TTB1A4cOVwskAREQBERAEREAREQBERAEREAREQBRW0+1GFw72061QMc4SBDjYmASQCGiQdeSlV84+0vs4c5xQcxrcga4OcQ5zwYaGiDJLf/U+a2ik3hnOyTjHKIv7Qu01HFPYykCe6c78SRDpgENHES0b0jyOqp1uJ4xrx5LOFzuwTSZk6k8OJDjwnVoPopajtWEQHfOXVtI3ADz+f80+S9DQFpoYNrSSCZIgydbzpprJ9St62Rxk8vqd2yKVd3e925oFiMwBA3XAHLEzmAvMRFjEKUp0MXm3nMLSeGUO0AIksIiQTpMEjkufs3W3nsjUZp8oEfP6qeXNrk9PoUpUReSNwezcdUe1jXsJMaNbcBm8N7m4G8+QGi+ndl8FVpYamytHeAHNGW5kmd236qvdkcJmr5iLMbP/ACdut+WZXZR59cHPUvzbQiItCKEREAREQBERAEREAREQBERAEREAREQBERAFTO3PZLE4yrSNN7AxrSCHEjKSZLxAMyA0R06lXNFlPDyjWUVJYZD9n+y9HCUTTaM2f/cc6CXmIuNMsWy/WSTWe0X2ZUyxzsLIqTIYXjIRxAJEtPESY4eV+RZUmnkxKuMlho+RYr7NcWygam654I/CZLnZeJB0Lh+UehOirLcI81O7ykPDi0g2gtnMDOkQfZfoNfL9r9nxRx1Z/Bxz0xe2eS8mf6swC7Qsb4Zzjo1OcYx+vsRGxNmvplzn2JGUDW0gySPJSyKa7N7EZXzl85WkAAGJJuZOsRHv0W0pY5ZexjDTV4XREj2Ka/JUNsma1r5oE35Rl9ZVmWjB4NlJoawZQP4SSbkreozeXkrLJbpOQREWDQIiIAiIgCIiAIiIAiIgCIiAIiIAiIgCIiAIiIAiIgC4Nr7JbXZlNnC7XflP6jmP2XeiGU2nlFLxHY6u0S1zHnldp9Jt8wrPsrZbKDMrZkwXEkmXQATfTTgu1Fs5N9TpO2c1iTCIi1OQREQBERAEREAREQBERAEREAREQBERAEREAREQBERAEREAREQBERAEREAREQBERAEREAREQBERAEREB//Z"/>
          <p:cNvSpPr>
            <a:spLocks noChangeAspect="1" noChangeArrowheads="1"/>
          </p:cNvSpPr>
          <p:nvPr/>
        </p:nvSpPr>
        <p:spPr bwMode="auto">
          <a:xfrm>
            <a:off x="97510" y="-159275"/>
            <a:ext cx="468047" cy="336057"/>
          </a:xfrm>
          <a:prstGeom prst="rect">
            <a:avLst/>
          </a:prstGeom>
          <a:noFill/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7" name="16 CuadroTexto"/>
          <p:cNvSpPr txBox="1"/>
          <p:nvPr/>
        </p:nvSpPr>
        <p:spPr>
          <a:xfrm>
            <a:off x="11664862" y="684341"/>
            <a:ext cx="2376577" cy="549405"/>
          </a:xfrm>
          <a:prstGeom prst="rect">
            <a:avLst/>
          </a:prstGeom>
          <a:solidFill>
            <a:srgbClr val="3B7812">
              <a:alpha val="50588"/>
            </a:srgbClr>
          </a:solidFill>
        </p:spPr>
        <p:txBody>
          <a:bodyPr wrap="square" lIns="101824" tIns="50912" rIns="101824" bIns="50912" rtlCol="0">
            <a:spAutoFit/>
          </a:bodyPr>
          <a:lstStyle/>
          <a:p>
            <a:pPr algn="r"/>
            <a:r>
              <a:rPr lang="es-EC" sz="1400" b="1" dirty="0">
                <a:latin typeface="Arial" panose="020B0604020202020204" pitchFamily="34" charset="0"/>
                <a:cs typeface="Arial" panose="020B0604020202020204" pitchFamily="34" charset="0"/>
              </a:rPr>
              <a:t>MATERIALES Y MÉTODOS</a:t>
            </a:r>
          </a:p>
        </p:txBody>
      </p:sp>
      <p:sp>
        <p:nvSpPr>
          <p:cNvPr id="27" name="26 CuadroTexto"/>
          <p:cNvSpPr txBox="1"/>
          <p:nvPr/>
        </p:nvSpPr>
        <p:spPr>
          <a:xfrm>
            <a:off x="3480097" y="766747"/>
            <a:ext cx="5917121" cy="390981"/>
          </a:xfrm>
          <a:prstGeom prst="rect">
            <a:avLst/>
          </a:prstGeom>
          <a:noFill/>
        </p:spPr>
        <p:txBody>
          <a:bodyPr wrap="square" lIns="101824" tIns="50912" rIns="101824" bIns="50912" rtlCol="0">
            <a:spAutoFit/>
          </a:bodyPr>
          <a:lstStyle/>
          <a:p>
            <a:pPr algn="ctr"/>
            <a:r>
              <a:rPr lang="es-EC" sz="1800" b="1" dirty="0">
                <a:latin typeface="Arial" panose="020B0604020202020204" pitchFamily="34" charset="0"/>
                <a:cs typeface="Arial" panose="020B0604020202020204" pitchFamily="34" charset="0"/>
              </a:rPr>
              <a:t>Extracción, purificación de  ADN de </a:t>
            </a:r>
            <a:r>
              <a:rPr lang="es-EC" sz="1800" b="1" dirty="0" smtClean="0"/>
              <a:t>babaco</a:t>
            </a:r>
            <a:endParaRPr lang="es-EC" sz="1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29 Imag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48540" y="6635722"/>
            <a:ext cx="3317777" cy="60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9" name="38 Conector recto"/>
          <p:cNvCxnSpPr/>
          <p:nvPr/>
        </p:nvCxnSpPr>
        <p:spPr>
          <a:xfrm>
            <a:off x="165085" y="684347"/>
            <a:ext cx="11014476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39 Conector recto"/>
          <p:cNvCxnSpPr/>
          <p:nvPr/>
        </p:nvCxnSpPr>
        <p:spPr>
          <a:xfrm>
            <a:off x="11664862" y="1210615"/>
            <a:ext cx="237658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6"/>
          <p:cNvSpPr>
            <a:spLocks noChangeArrowheads="1"/>
          </p:cNvSpPr>
          <p:nvPr/>
        </p:nvSpPr>
        <p:spPr bwMode="auto">
          <a:xfrm>
            <a:off x="386235" y="123111"/>
            <a:ext cx="13158400" cy="48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24" tIns="50912" rIns="101824" bIns="50912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C" sz="1200" b="1" dirty="0"/>
              <a:t>Análisis de la variabilidad genética de muestras </a:t>
            </a:r>
            <a:r>
              <a:rPr lang="es-EC" sz="1200" b="1" i="1" dirty="0"/>
              <a:t>ex vitro e in vitro </a:t>
            </a:r>
            <a:r>
              <a:rPr lang="es-EC" sz="1200" b="1" dirty="0"/>
              <a:t>de clones de Babaco (</a:t>
            </a:r>
            <a:r>
              <a:rPr lang="es-EC" sz="1200" b="1" i="1" dirty="0"/>
              <a:t>Vasconcellea × heilbornii </a:t>
            </a:r>
            <a:r>
              <a:rPr lang="es-EC" sz="1200" b="1" dirty="0"/>
              <a:t>var. pentagona Badillo) usando marcadores moleculares de Secuencias Internas Simples Repetitivas (ISSR)</a:t>
            </a:r>
            <a:endParaRPr lang="es-EC" sz="1200" dirty="0"/>
          </a:p>
        </p:txBody>
      </p:sp>
      <p:sp>
        <p:nvSpPr>
          <p:cNvPr id="51" name="50 Rectángulo"/>
          <p:cNvSpPr/>
          <p:nvPr/>
        </p:nvSpPr>
        <p:spPr>
          <a:xfrm>
            <a:off x="2052147" y="2184557"/>
            <a:ext cx="2116435" cy="1733555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640" y="2211858"/>
            <a:ext cx="2120844" cy="17345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739" y="2211858"/>
            <a:ext cx="2120844" cy="17345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2852" y="2211858"/>
            <a:ext cx="2120844" cy="17345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1447" y="2211857"/>
            <a:ext cx="2120844" cy="17345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2" name="51 Grupo"/>
          <p:cNvGrpSpPr/>
          <p:nvPr/>
        </p:nvGrpSpPr>
        <p:grpSpPr>
          <a:xfrm>
            <a:off x="1976616" y="1611212"/>
            <a:ext cx="2235589" cy="428038"/>
            <a:chOff x="4855" y="247986"/>
            <a:chExt cx="1941135" cy="388227"/>
          </a:xfrm>
          <a:solidFill>
            <a:srgbClr val="77CB7F"/>
          </a:solidFill>
        </p:grpSpPr>
        <p:sp>
          <p:nvSpPr>
            <p:cNvPr id="65" name="64 Rectángulo"/>
            <p:cNvSpPr/>
            <p:nvPr/>
          </p:nvSpPr>
          <p:spPr>
            <a:xfrm>
              <a:off x="4855" y="247986"/>
              <a:ext cx="1941135" cy="388227"/>
            </a:xfrm>
            <a:prstGeom prst="rect">
              <a:avLst/>
            </a:prstGeom>
            <a:grpFill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6" name="65 Rectángulo"/>
            <p:cNvSpPr/>
            <p:nvPr/>
          </p:nvSpPr>
          <p:spPr>
            <a:xfrm>
              <a:off x="4855" y="247986"/>
              <a:ext cx="1941135" cy="38822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algn="ctr" defTabSz="593976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Fragmentación del tejido</a:t>
              </a:r>
            </a:p>
          </p:txBody>
        </p:sp>
      </p:grpSp>
      <p:grpSp>
        <p:nvGrpSpPr>
          <p:cNvPr id="53" name="52 Grupo"/>
          <p:cNvGrpSpPr/>
          <p:nvPr/>
        </p:nvGrpSpPr>
        <p:grpSpPr>
          <a:xfrm>
            <a:off x="4355773" y="1611212"/>
            <a:ext cx="2235589" cy="428038"/>
            <a:chOff x="2469587" y="247986"/>
            <a:chExt cx="1941135" cy="388227"/>
          </a:xfrm>
          <a:solidFill>
            <a:srgbClr val="00B050"/>
          </a:solidFill>
        </p:grpSpPr>
        <p:sp>
          <p:nvSpPr>
            <p:cNvPr id="63" name="62 Rectángulo"/>
            <p:cNvSpPr/>
            <p:nvPr/>
          </p:nvSpPr>
          <p:spPr>
            <a:xfrm>
              <a:off x="2469587" y="247986"/>
              <a:ext cx="1941135" cy="388227"/>
            </a:xfrm>
            <a:prstGeom prst="rect">
              <a:avLst/>
            </a:prstGeom>
            <a:grpFill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4" name="63 Rectángulo"/>
            <p:cNvSpPr/>
            <p:nvPr/>
          </p:nvSpPr>
          <p:spPr>
            <a:xfrm>
              <a:off x="2469587" y="247986"/>
              <a:ext cx="1941135" cy="388227"/>
            </a:xfrm>
            <a:prstGeom prst="rect">
              <a:avLst/>
            </a:prstGeom>
            <a:solidFill>
              <a:srgbClr val="77CB7F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algn="ctr" defTabSz="593976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Lisis celular</a:t>
              </a:r>
            </a:p>
          </p:txBody>
        </p:sp>
      </p:grpSp>
      <p:grpSp>
        <p:nvGrpSpPr>
          <p:cNvPr id="54" name="53 Grupo"/>
          <p:cNvGrpSpPr/>
          <p:nvPr/>
        </p:nvGrpSpPr>
        <p:grpSpPr>
          <a:xfrm>
            <a:off x="6715816" y="1611370"/>
            <a:ext cx="2235589" cy="428038"/>
            <a:chOff x="5156075" y="247986"/>
            <a:chExt cx="1941135" cy="388227"/>
          </a:xfrm>
        </p:grpSpPr>
        <p:sp>
          <p:nvSpPr>
            <p:cNvPr id="61" name="60 Rectángulo"/>
            <p:cNvSpPr/>
            <p:nvPr/>
          </p:nvSpPr>
          <p:spPr>
            <a:xfrm>
              <a:off x="5156075" y="247986"/>
              <a:ext cx="1941135" cy="388227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2" name="61 Rectángulo"/>
            <p:cNvSpPr/>
            <p:nvPr/>
          </p:nvSpPr>
          <p:spPr>
            <a:xfrm>
              <a:off x="5156075" y="247986"/>
              <a:ext cx="1941135" cy="388227"/>
            </a:xfrm>
            <a:prstGeom prst="rect">
              <a:avLst/>
            </a:prstGeom>
            <a:solidFill>
              <a:srgbClr val="77CB7F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algn="ctr" defTabSz="593976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Precipitación proteínas ADN</a:t>
              </a:r>
            </a:p>
          </p:txBody>
        </p:sp>
      </p:grpSp>
      <p:sp>
        <p:nvSpPr>
          <p:cNvPr id="60" name="59 Rectángulo"/>
          <p:cNvSpPr/>
          <p:nvPr/>
        </p:nvSpPr>
        <p:spPr>
          <a:xfrm>
            <a:off x="9095479" y="1603397"/>
            <a:ext cx="2235589" cy="428038"/>
          </a:xfrm>
          <a:prstGeom prst="rect">
            <a:avLst/>
          </a:prstGeom>
          <a:solidFill>
            <a:srgbClr val="77CB7F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3942" tIns="33942" rIns="33942" bIns="33942" numCol="1" spcCol="1413" anchor="ctr" anchorCtr="0">
            <a:noAutofit/>
          </a:bodyPr>
          <a:lstStyle/>
          <a:p>
            <a:pPr algn="ctr" defTabSz="59397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Purificación </a:t>
            </a:r>
          </a:p>
        </p:txBody>
      </p:sp>
      <p:grpSp>
        <p:nvGrpSpPr>
          <p:cNvPr id="56" name="55 Grupo"/>
          <p:cNvGrpSpPr/>
          <p:nvPr/>
        </p:nvGrpSpPr>
        <p:grpSpPr>
          <a:xfrm>
            <a:off x="11472526" y="1626492"/>
            <a:ext cx="2235589" cy="428195"/>
            <a:chOff x="9863785" y="247986"/>
            <a:chExt cx="1941135" cy="388370"/>
          </a:xfrm>
          <a:solidFill>
            <a:srgbClr val="77CB7F"/>
          </a:solidFill>
        </p:grpSpPr>
        <p:sp>
          <p:nvSpPr>
            <p:cNvPr id="57" name="56 Rectángulo"/>
            <p:cNvSpPr/>
            <p:nvPr/>
          </p:nvSpPr>
          <p:spPr>
            <a:xfrm>
              <a:off x="9863785" y="247986"/>
              <a:ext cx="1941135" cy="388227"/>
            </a:xfrm>
            <a:prstGeom prst="rect">
              <a:avLst/>
            </a:prstGeom>
            <a:grpFill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8" name="57 Rectángulo"/>
            <p:cNvSpPr/>
            <p:nvPr/>
          </p:nvSpPr>
          <p:spPr>
            <a:xfrm>
              <a:off x="9863785" y="248129"/>
              <a:ext cx="1941135" cy="38822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algn="ctr" defTabSz="593976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Hidratación de ADN</a:t>
              </a:r>
            </a:p>
          </p:txBody>
        </p:sp>
      </p:grpSp>
      <p:sp>
        <p:nvSpPr>
          <p:cNvPr id="9" name="8 Flecha circular"/>
          <p:cNvSpPr/>
          <p:nvPr/>
        </p:nvSpPr>
        <p:spPr>
          <a:xfrm>
            <a:off x="4001223" y="1298171"/>
            <a:ext cx="485709" cy="549908"/>
          </a:xfrm>
          <a:prstGeom prst="circularArrow">
            <a:avLst>
              <a:gd name="adj1" fmla="val 12500"/>
              <a:gd name="adj2" fmla="val 905919"/>
              <a:gd name="adj3" fmla="val 20457681"/>
              <a:gd name="adj4" fmla="val 11584546"/>
              <a:gd name="adj5" fmla="val 14822"/>
            </a:avLst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24" tIns="50912" rIns="101824" bIns="50912" spcCol="0"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67" name="66 Flecha circular"/>
          <p:cNvSpPr/>
          <p:nvPr/>
        </p:nvSpPr>
        <p:spPr>
          <a:xfrm>
            <a:off x="11092101" y="1313216"/>
            <a:ext cx="485709" cy="549908"/>
          </a:xfrm>
          <a:prstGeom prst="circularArrow">
            <a:avLst>
              <a:gd name="adj1" fmla="val 12500"/>
              <a:gd name="adj2" fmla="val 905919"/>
              <a:gd name="adj3" fmla="val 20457681"/>
              <a:gd name="adj4" fmla="val 11584546"/>
              <a:gd name="adj5" fmla="val 14822"/>
            </a:avLst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24" tIns="50912" rIns="101824" bIns="50912" spcCol="0"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68" name="67 Flecha circular"/>
          <p:cNvSpPr/>
          <p:nvPr/>
        </p:nvSpPr>
        <p:spPr>
          <a:xfrm>
            <a:off x="8657640" y="1313216"/>
            <a:ext cx="485709" cy="549908"/>
          </a:xfrm>
          <a:prstGeom prst="circularArrow">
            <a:avLst>
              <a:gd name="adj1" fmla="val 12500"/>
              <a:gd name="adj2" fmla="val 905919"/>
              <a:gd name="adj3" fmla="val 20457681"/>
              <a:gd name="adj4" fmla="val 11584546"/>
              <a:gd name="adj5" fmla="val 14822"/>
            </a:avLst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24" tIns="50912" rIns="101824" bIns="50912" spcCol="0"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69" name="68 Flecha circular"/>
          <p:cNvSpPr/>
          <p:nvPr/>
        </p:nvSpPr>
        <p:spPr>
          <a:xfrm>
            <a:off x="6358899" y="1313216"/>
            <a:ext cx="485709" cy="549908"/>
          </a:xfrm>
          <a:prstGeom prst="circularArrow">
            <a:avLst>
              <a:gd name="adj1" fmla="val 12500"/>
              <a:gd name="adj2" fmla="val 905919"/>
              <a:gd name="adj3" fmla="val 20457681"/>
              <a:gd name="adj4" fmla="val 11584546"/>
              <a:gd name="adj5" fmla="val 14822"/>
            </a:avLst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24" tIns="50912" rIns="101824" bIns="50912" spcCol="0"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73" name="72 Rectángulo"/>
          <p:cNvSpPr/>
          <p:nvPr/>
        </p:nvSpPr>
        <p:spPr>
          <a:xfrm>
            <a:off x="133174" y="4653473"/>
            <a:ext cx="1811526" cy="428038"/>
          </a:xfrm>
          <a:prstGeom prst="rect">
            <a:avLst/>
          </a:prstGeom>
          <a:solidFill>
            <a:srgbClr val="7BBF86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3942" tIns="33942" rIns="33942" bIns="33942" numCol="1" spcCol="1413" anchor="ctr" anchorCtr="0">
            <a:noAutofit/>
          </a:bodyPr>
          <a:lstStyle/>
          <a:p>
            <a:pPr algn="ctr" defTabSz="59397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CYMMIT (</a:t>
            </a:r>
            <a:r>
              <a:rPr lang="es-EC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2006)</a:t>
            </a:r>
            <a:endParaRPr lang="es-EC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4" name="73 Rectángulo"/>
          <p:cNvSpPr/>
          <p:nvPr/>
        </p:nvSpPr>
        <p:spPr>
          <a:xfrm>
            <a:off x="133174" y="5522393"/>
            <a:ext cx="1811526" cy="428038"/>
          </a:xfrm>
          <a:prstGeom prst="rect">
            <a:avLst/>
          </a:prstGeom>
          <a:solidFill>
            <a:srgbClr val="7BBF86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3942" tIns="33942" rIns="33942" bIns="33942" numCol="1" spcCol="1413" anchor="ctr" anchorCtr="0">
            <a:noAutofit/>
          </a:bodyPr>
          <a:lstStyle/>
          <a:p>
            <a:pPr algn="ctr" defTabSz="59397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Khanujan </a:t>
            </a:r>
            <a:r>
              <a:rPr lang="es-EC" sz="14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et al,</a:t>
            </a:r>
            <a:r>
              <a:rPr lang="es-EC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(1999)</a:t>
            </a:r>
          </a:p>
        </p:txBody>
      </p:sp>
      <p:graphicFrame>
        <p:nvGraphicFramePr>
          <p:cNvPr id="11" name="10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8568579"/>
              </p:ext>
            </p:extLst>
          </p:nvPr>
        </p:nvGraphicFramePr>
        <p:xfrm>
          <a:off x="2052144" y="4490429"/>
          <a:ext cx="11492485" cy="16418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98497"/>
                <a:gridCol w="2298497"/>
                <a:gridCol w="2298497"/>
                <a:gridCol w="2298497"/>
                <a:gridCol w="2298497"/>
              </a:tblGrid>
              <a:tr h="820938">
                <a:tc>
                  <a:txBody>
                    <a:bodyPr/>
                    <a:lstStyle/>
                    <a:p>
                      <a:endParaRPr lang="es-EC" sz="2000" dirty="0"/>
                    </a:p>
                  </a:txBody>
                  <a:tcPr marL="105309" marR="105309" marT="50408" marB="50408"/>
                </a:tc>
                <a:tc>
                  <a:txBody>
                    <a:bodyPr/>
                    <a:lstStyle/>
                    <a:p>
                      <a:r>
                        <a:rPr lang="es-EC" sz="1500" dirty="0" smtClean="0"/>
                        <a:t>CTAB 1 % (p/p)</a:t>
                      </a:r>
                      <a:endParaRPr lang="es-EC" sz="1500" dirty="0"/>
                    </a:p>
                  </a:txBody>
                  <a:tcPr marL="105309" marR="105309" marT="50408" marB="50408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C" sz="1500" dirty="0" smtClean="0"/>
                        <a:t>Fenol</a:t>
                      </a:r>
                      <a:r>
                        <a:rPr lang="es-EC" sz="1500" baseline="0" dirty="0" smtClean="0"/>
                        <a:t> Cloroformo, CIA, NaCl, </a:t>
                      </a:r>
                      <a:r>
                        <a:rPr lang="es-EC" sz="1500" baseline="0" dirty="0" err="1" smtClean="0"/>
                        <a:t>EtOh</a:t>
                      </a:r>
                      <a:r>
                        <a:rPr lang="es-EC" sz="1500" baseline="0" dirty="0" smtClean="0"/>
                        <a:t> puro</a:t>
                      </a:r>
                      <a:endParaRPr lang="es-EC" sz="1500" dirty="0"/>
                    </a:p>
                  </a:txBody>
                  <a:tcPr marL="105309" marR="105309" marT="50408" marB="50408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C" sz="1500" dirty="0" err="1" smtClean="0"/>
                        <a:t>RNAsa</a:t>
                      </a:r>
                      <a:r>
                        <a:rPr lang="es-EC" sz="1500" dirty="0" smtClean="0"/>
                        <a:t>,</a:t>
                      </a:r>
                      <a:r>
                        <a:rPr lang="es-EC" sz="1500" baseline="0" dirty="0" smtClean="0"/>
                        <a:t> Lavado 1, Lavado 2</a:t>
                      </a:r>
                      <a:endParaRPr lang="es-EC" sz="1500" dirty="0"/>
                    </a:p>
                  </a:txBody>
                  <a:tcPr marL="105309" marR="105309" marT="50408" marB="50408"/>
                </a:tc>
                <a:tc>
                  <a:txBody>
                    <a:bodyPr/>
                    <a:lstStyle/>
                    <a:p>
                      <a:endParaRPr lang="es-EC" sz="1500"/>
                    </a:p>
                  </a:txBody>
                  <a:tcPr marL="105309" marR="105309" marT="50408" marB="50408"/>
                </a:tc>
              </a:tr>
              <a:tr h="820938">
                <a:tc>
                  <a:txBody>
                    <a:bodyPr/>
                    <a:lstStyle/>
                    <a:p>
                      <a:endParaRPr lang="es-EC" sz="2000"/>
                    </a:p>
                  </a:txBody>
                  <a:tcPr marL="105309" marR="105309" marT="50408" marB="5040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500" dirty="0" smtClean="0"/>
                        <a:t>CTAB 2 % (p/p)</a:t>
                      </a:r>
                    </a:p>
                    <a:p>
                      <a:pPr algn="just"/>
                      <a:r>
                        <a:rPr lang="es-EC" sz="1500" dirty="0" smtClean="0"/>
                        <a:t>+ PVP</a:t>
                      </a:r>
                      <a:endParaRPr lang="es-EC" sz="1500" dirty="0"/>
                    </a:p>
                  </a:txBody>
                  <a:tcPr marL="105309" marR="105309" marT="50408" marB="5040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500" baseline="0" dirty="0" smtClean="0"/>
                        <a:t>CIA, NaCl, </a:t>
                      </a:r>
                      <a:r>
                        <a:rPr lang="es-EC" sz="1500" baseline="0" dirty="0" err="1" smtClean="0"/>
                        <a:t>EtOh</a:t>
                      </a:r>
                      <a:r>
                        <a:rPr lang="es-EC" sz="1500" baseline="0" dirty="0" smtClean="0"/>
                        <a:t> puro</a:t>
                      </a:r>
                      <a:endParaRPr lang="es-EC" sz="1500" dirty="0" smtClean="0"/>
                    </a:p>
                    <a:p>
                      <a:endParaRPr lang="es-EC" sz="1500" dirty="0"/>
                    </a:p>
                  </a:txBody>
                  <a:tcPr marL="105309" marR="105309" marT="50408" marB="50408"/>
                </a:tc>
                <a:tc>
                  <a:txBody>
                    <a:bodyPr/>
                    <a:lstStyle/>
                    <a:p>
                      <a:r>
                        <a:rPr lang="es-EC" sz="1500" dirty="0" err="1" smtClean="0"/>
                        <a:t>RNAsa</a:t>
                      </a:r>
                      <a:r>
                        <a:rPr lang="es-EC" sz="1500" dirty="0" smtClean="0"/>
                        <a:t>,</a:t>
                      </a:r>
                      <a:r>
                        <a:rPr lang="es-EC" sz="1500" baseline="0" dirty="0" smtClean="0"/>
                        <a:t> </a:t>
                      </a:r>
                      <a:r>
                        <a:rPr lang="es-EC" sz="1500" baseline="0" dirty="0" err="1" smtClean="0"/>
                        <a:t>EtOH</a:t>
                      </a:r>
                      <a:r>
                        <a:rPr lang="es-EC" sz="1500" baseline="0" dirty="0" smtClean="0"/>
                        <a:t> 95%, </a:t>
                      </a:r>
                      <a:r>
                        <a:rPr lang="es-EC" sz="1500" baseline="0" dirty="0" err="1" smtClean="0"/>
                        <a:t>EtOH</a:t>
                      </a:r>
                      <a:r>
                        <a:rPr lang="es-EC" sz="1500" baseline="0" dirty="0" smtClean="0"/>
                        <a:t> 80%, </a:t>
                      </a:r>
                      <a:endParaRPr lang="es-EC" sz="1500" dirty="0"/>
                    </a:p>
                  </a:txBody>
                  <a:tcPr marL="105309" marR="105309" marT="50408" marB="50408"/>
                </a:tc>
                <a:tc>
                  <a:txBody>
                    <a:bodyPr/>
                    <a:lstStyle/>
                    <a:p>
                      <a:endParaRPr lang="es-EC" sz="1500" dirty="0"/>
                    </a:p>
                  </a:txBody>
                  <a:tcPr marL="105309" marR="105309" marT="50408" marB="50408"/>
                </a:tc>
              </a:tr>
            </a:tbl>
          </a:graphicData>
        </a:graphic>
      </p:graphicFrame>
      <p:pic>
        <p:nvPicPr>
          <p:cNvPr id="17418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452" y="4590263"/>
            <a:ext cx="675645" cy="606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540" y="5419983"/>
            <a:ext cx="675645" cy="606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5293" y="4538607"/>
            <a:ext cx="675645" cy="606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1249" y="5403014"/>
            <a:ext cx="675645" cy="606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2 Subtítulo"/>
          <p:cNvSpPr txBox="1">
            <a:spLocks/>
          </p:cNvSpPr>
          <p:nvPr/>
        </p:nvSpPr>
        <p:spPr>
          <a:xfrm>
            <a:off x="165087" y="6984800"/>
            <a:ext cx="5030373" cy="425167"/>
          </a:xfrm>
          <a:prstGeom prst="rect">
            <a:avLst/>
          </a:prstGeom>
        </p:spPr>
        <p:txBody>
          <a:bodyPr lIns="101824" tIns="50912" rIns="101824" bIns="50912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Shirley Brito Cabezas, 2017 </a:t>
            </a:r>
          </a:p>
        </p:txBody>
      </p:sp>
      <p:pic>
        <p:nvPicPr>
          <p:cNvPr id="43" name="Picture 19" descr="https://scontent-mia3-1.xx.fbcdn.net/v/t34.0-12/21245467_1908604302499966_314109217_n.png?oh=c4c8a8c784ad79775988aaa8ac697419&amp;oe=59A8D45A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7" b="19439"/>
          <a:stretch/>
        </p:blipFill>
        <p:spPr bwMode="auto">
          <a:xfrm>
            <a:off x="11179561" y="484893"/>
            <a:ext cx="829873" cy="787027"/>
          </a:xfrm>
          <a:prstGeom prst="ellipse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752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AutoShape 4" descr="data:image/jpeg;base64,/9j/4AAQSkZJRgABAQAAAQABAAD/2wCEAAkGBhESERMUExQWFRUWFBgXFxgWFBgYGhYXFhoXFRUWGRgXHyYeGRskGRYXIC8gJCkpLS0sGB80NTAqOCYrLCkBCQoKDgwOGg8PGiolHyQtLywsLi4vLTYsKiwpLCwsLCwsLCwsLCwpLCwsNCwtNCwsLCwsLCwsLCwsLCwsLCwsLP/AABEIANIA8AMBIgACEQEDEQH/xAAcAAEAAgMBAQEAAAAAAAAAAAAABQYCAwQBBwj/xAA+EAABAwIDBQYDBwMDBAMAAAABAAIRAyEEEjEFIkFRYQYTMnGBkUKhsQcUI1LB4fBictEVM4JDkqKyFlPx/8QAGwEBAAIDAQEAAAAAAAAAAAAAAAQFAQIDBgf/xAAwEQACAgEDAgQFBAEFAAAAAAAAAQIDEQQSITFBBSJRcRNhgaHwMpGx0SMUUsHh8f/aAAwDAQACEQMRAD8A+4rFlrXsNT/lZIgCIiAIiIAiIgCIiAIiIAi5DtJnDM7q0WPkTY+ei0nF1D+Vo5EFx9SCB/NSuUroR6s2UWzqxuNZSY57zDWiSqdRxz8XixUax4FKW7znUwA7XKWTmdGU5TEEeSsbwXGXnN0iBextfUWuefMrVgsE2kwNboBEm5OpkniZJPqotmpTWInSNb7nVR2hlEVDpo+LR/URZp5mw42uB3CoOaq/a3Fd3g67oDpYWQT/APYRTJ9M0xxhfLNjbWdQr0akuim7QQYaZztaHWEhzuWs63W9V7a8x3hpHYm49j76i5dnbRp16balMy1zWuHMBwkSOB6LqUwhBERAEREAREQBERAEREARFhVcQDAkwYExJ4CeCAzWmrTcXNIdAEyI8Ui1+EFReDx1UVstS5NoGjTGYRztr+ylKuLY0hrnAE6SVlrByhbGayuzx9TzCYxlQEtMwSDaLjzW1lQGYMwYPQ6x7EI0g6LJYOi+YREQyEREBoxlYtbI1kATpLiGz11lcL8zvE6RpA3R6iST6mOikcQBlOYZhFxEzF4jionBMim0TNrSc1jcDNxgQJ6KHqpSjjDOtaTIiv2zw7AXObVABqicguaPijevMGBqYNrLWO3mFLXOAqFrXZcwYIPi0l1xDS4cxEXMKZ/0yjM91TmSZ7tsy7xHTU8eaN2bRBkUqYMRIptFtI00gm3VQ81+jOuJepxDtPQPeZSXGm57XBoE5qbmMcBJA8VRsTGq1DthhiYBcSHUw4Bo3O9BLS69gMpk8CRrIUlU2ZRdE0qZgQJptMCIgSLCLQvTgqNppshpkbjd02gi1jYLGYejHmPcf/tvlneDKZZbeHFsHWRwXyXHbIa5znU92SSGcACZAB8v4F9J252noYYQXsNQ6MLwD8N3chvN85Eaqi4naVNznPzMaHHNAcIEmOf5pHnPkrbw3TqcZfEjw+j/AD+SLqNTOmSdcufQq+A7RYjDOzUc7HXkNmDl0a8EZXXtxi6tGK+2HGuYA2iym8TJGZxNuAeMov1OmnOF2nTBfLS05hoHNkkHLYTJkiLcQsdi7MdiqrKdP4rl2oa0auPQfMwOK5X507afRdy2qdWpgrJNZxz8vz5n2fslt4YrC0qhc01C0d4Gnwv4gjVp6FTSq2z9iUKApNDWSMrTULWBzsoLrujjlVmp1ARIMjmFz0mqWpi5JYWcFbZFRfBQ2dmMcGgPBqRUaaw+/Vh97gVwXC0UN59J+UQDky6NbPtHs/tNtF1Go7vZfh6jnfentNRlOlQp1qAdGduZzHuzWzfFGdyvyKYcz5uzsjtfvaJGIy0g+k57PvFRxDaVd1RtMOIl8UqhY5x8fdtlY7K7JbXp0g3voflyy7EVHQ91AUX1eMgP/EA1JBmJX0paxiGlxbIzASRN48vUICO7M4SvSwzKeIcHvYXNDg5zs1MOPdEl182TKDJJJBMmVKoiAIiIAufHUHPYQ05TaDJGhBiRe+nquheFDDWVgreJ2d3bS5zxnmYz6gC2WYJcCJt/hb6NNtdsvcc7SGuytuWkkMlsEcZmI16xjW2TWzE2cSfFMT5g6DoJXdszZhYS50ZiIESYGpuY1McOC6trHXkq665O1x+HiHR5fXHR+5zUNtb1NrW/hzlkulxndYY89bzdTQWhuBp5s4Y3Nzi/n59VtbThsAnzN/fmubx2LGuM0nvef6Mi8TE3XqjMHsgh/eVHB7+BiI1E+xiOF+cqTRm0W2stYCIiwbHjl83wm26zKYpt3Q2d6AS6SHA3BiJInj6Xt3aXbYpMLGn8Rwt/SDq4/OOvkVRgFYaTSxtW6xZXb7mkpNdCzdmMaXMcxzgS0yJdLiDckg3gE6/w9e3doOo0XPa3MdNQMs2DjzAMWHP1Va2Q9ja7HPIDRJkmADBgk8v2Ut2pLatENZVb42mAQ7N0sdBd3/FVOtohTq/N+l8vjjHfoSa7Fs8xVqXaXGNMisXdHtYQfYAj0K5q21KtQfiOe+8nM609GzA9AsMThXUyJg9RPzkW91wYnaTGEBxNxNhIAmLwryqOmkviVpfsdJV1XxTzwe4rAUajszmOLv7o0AAFjpYLBuyqB3S0i35iZGbPHLxCYheP2vTGuYGAYjgc0aW+ErwbXpETctmJy2mcsRrM9F221/I5PR17cKTz7m92zaAN9RpvGW3zWPC8n1KuHYrs+2lmqd3l3crJmYcczje8aRPVU/C4tjw7KbNMHhEgH9Y8weStHZ7tO9pDarppkE5nSXCGkgSLmSBrJuqLx5T/ANLirHPX1+n/ACaw0qqak5ZLoQsO4be0TrFp841Udiu02GYwuzh/RlyeOnAdTZdGK2vSpuY17speJEg6Wufyi/HryK+fxrti1tTT+pKXPB10nvZ4Msa5SD8iDYacD81udtCpwa0c5cT8g1R79r0A3MajI0s4G/IASSuplQOAIIIIBBGhB0KmQ8Q1dUNuePmjV1rq0bn7ReWkd3eD8YiehiY6xPRczcM2ACB7cYglQtPtnQcBDakktAaQwGX95lBl0D/bOptmbztrxnbvDUgC4PMz4Qw334Eh0XNMgRY5m3gyttRZq9Q0prlehqlFFjo4p1OJJczQkxLeR/tjWfPmpUFUin23oOmGvgTMhoMBucugugjJfWTwBUpsXa4q03GiS1ocW5XtEtIANg11gQ4GOvIqy0mvspjt1KePX+zSUE/0lkRR9Dao0fbqLt43tdvr7rrpYljvC4H1v7K7qvrtWYNM5NNEDtSjtI1ancOphhAyZyAGx3RuO7LiSW1QbxD2xcGNOIpbUcBlyMIFYEl4Ml5PcuADI3BlBB1k2JAVpRdjBVvu+1QSM9NwD25TutJAhrs4yEBpyl5Dby+AQGwtuzcPtEVaZqvaae9nG5PgAmWsFu8kgD4TcyINkRAc+GwTWF5BJzOkyfPT3+nILZiGOLSGuynnE/IrYiGEkuEAiIhkKB7Tbc7puSm4d4dYuWNjXodInz4KeVI7YUGtrgiJcwFwniN0EjhIgf8AEqRpoRnalI1k8IhKlQuJc4kkmSTqSsURehSxwjiRm2qzYAc5zMpD5DXEQDlIMGNXDX9xzYbI01Q2q+GioDu1HlsAh5nNZozt1+IC8AhSO0SzLvMDibDMARzv0kD5Lbg9nMyNc6lT39NwaEEgQRyn3Ko/F5RjXyuf4OVtkYpJ9yOpsYczhXlrGuc4ZXluVr5LBvyWcIBkzqbAbjiqD2FmfO+mG3ymXSJaZd4gdSZ6rvxWFpXcabSSTfKCcxuT1uBJ5x6cT9mtF2Na02BgASOGg4H6lVWh07ulvbax0/ME/QaOWpTsi35fucYw7IjK2OWUdenU+5TuWzOVs84HOdfO/msg76TojxNudv8APyXqJyjCLk+xaPCWWKNBsAx/jUkW9fmt656m0KbSQXAFsSL2nLH/ALN9+hjyntGk4wHSc2U7rrGYgmIEmwnXhK8XZKdkt0slY5ZeWdK8zHM3jw8h+lwPcrwAk6xy6rbTpx5n+QFvTU8qRY6PTTc42duv/Rmpvs7truyKbz+GTYn4Cb+xPsfMqERdtRRG+DhL/wALq2pWR2s+iDCU48DYgjwjR13DTQnUcV792ZfdbfXdF4sJ9LKj4HbFakRldIAjK6S2BpAm0dIXRiu0td5sQwcmj6kz8oXnJeEahSwmsepVvRWZxwXAYWmPgbrPhGszOms3lZU6bW2aALzYAXNybdVTv/kDzRex5cXkgteDB1BIMRaJ05wuantvENiKrjAi8Eex1NtT/lF4RfLOWuPv8zC0djz0LxQw7A5rSBlNgdC13CHCCJFvQesrQwjGeEAE6nifU34qmYTtUxzQ2s0gmxLRuxwOshWbZm0c5y5mvEEhzSDoRIMWneFx7c7TQWTg/hXx83Z+q9/zgr76ZVvlEmiIrojBERAEREARFF9o8a+lQc5mshs/lDrZupmB6raMXJpLuCTlfL+0r3131Sx+Ul4yOF4DHDLobghtxxzHmtlTHVXeKo8zze7jY8eS0K50+kdTbk/kcnLJDt2RiA0D7wbZbw6d1rmXOa+bNJ0uAeC9fsmuSCa5IkkiHAGSXERJBEmByAA4KXWMzZuv06ld5quuO6T49xFOTwjjqhtSsGunK0HNlkkWJ4afCPdWSoxrmgnSJm4gH6WUZVqtY03a0ARLiAAYkSTqYvGq7cfApROuUDjxH6LzOotepsTffgqvE6Iy1FVUJvc3h/LOPvz6/sQm0tsgVIyiABllwaIc7Lm6NnV3ARZcp23AksIBiLiTLaboAi7oqC39LuV5LOJib8puvKlYNEuIA5kwPcq2hXsioxZ9E02kWmqjVXLCXyItu3Ggf7TmmAYiJzGDwGgLXHk108CsqTmneAiQDHKQCR+y3YvbVJkb2aSLNIMA8VG0drh9R8w1uokweAHS9zH1UTXRk6Xgi69P4WM5wdFbAUnmXMa48yAdQBx/tHsFkMGy26N3TpJn1ve/FbQZuNElefyyhHFvn9Af56r19f8ALc/L3/RYQHdTGg4jl1HnZbm4dx4R5n9BMrrG7ZHCLPT22xr2Vx59RR01nr/NFmsPuxa6dbRZvW/EnksmunQE+XDznRS4WxlHOS5rk9q3LDOHGU8QSe7cGi0TlI+GbRMzm6QRaVgwYkB0wSc8eARcd38swPU+qkTIMEc+PKP8r1dIyUllDZl5yyOq/ei4luQNzAgEgnLo5pMa/EDfkurB95l/EjNJ8OkG44DSY9FvRbGVDDzlhWvsBWaHVmwMxDXA8SBII9JHuq9svCd7Wps/M8A/2i7v/EFfQNndm6NCoalPMCZtmtB+GOU+qykV/iN0FH4b6vn7ksiItigCqnaKtjximih3mSKHdhjKZpOcazhihXc4FzAKOQtykfFEmArWqTtnZu1XV8S+hVLWOe2nSbnaPw306IqVQTIp5Hd8QcrnF0WLUBwPxe1u7pXxWbOz7xNKiA13dV+8bR7tjnOpd4KUHKdRvGXR01sdtl1SrkplrH1mGhnFMhtOlU7uo2pG8BVZlfOol8aALVUo7YcyoXNrCuaDmsNOtQFAOGGLLtO8XuxQL2mBDXU5cAHNW7FbN2uKb3U6jjUdXxRjO3dpRiRhwM7iyTNLLAEHLmFigMdl4zazqtE1G1m5n0yWFlHuhRIca/evAzCq11gGkAwyAQXlXZ+Gz08lSHS2HQC0G1yBJI97KkV8JtOW90MUG/8ARFSvhyWP72XHFQZfT7uMrQXuAzTvFsXnE1C1jiBmIaSGj4iBIHrogPnO0sJ3VV9Oc2UxPQgOE9YK5ljVxocS5zwXEySSJJPFZEr01edqTfPcjs8uTAif0XQ1uUAC54dXG/1lasIZzHqBHlf9V0MO+z+76tcB8yB6rzev1ErLHHsifzRppWxXmw2cnaGkG0GCxh4/K0l2V+8C6wOa/WI4ro2y1/cbpDQGguJlpMRDQBpJ+gHGR52jd+G2GMec9g9jnxDXEuDW3JABPC0rZtVjHUN4OIgEd2M0HUEdOptCiUvE4v5niKrHurm/92fuU0V258oO8L8bcZn9+KhtobRqk3YSQASJdxjSeMGP+K7Gx95m3gvAbINtXanja48lZ+zdCk578zQ5waMstBgCQ7X+4L03iFvw9PK3H6fT3PfVzafUooxT/wAh9jzjlykyvG4p9ppmePQl0R7SZ8letl7Gw5xNUFkgF5DXEwMlTKC1sDd4GS4EgxABCjO1WAosrAUwG7suDTo4k8PhtFraqgXile7bh/YkqzPd/Y4+ztd5bek+C9oJEw0GQ46XjcNvzHkrOzCtHCfMz9VAbCxeR+UmGEHU2B1Bvpx91YqdQOAIIIOhFwqjUWOc3JE3Twg1uws+yM5REUUmBeLQcfSBIL2giZBMRAc468g1x/4nkjcfSJgPE2/8py68TBt0PJbbX6Gu6PqZ1qOaLwRx+o8rLV3D+bfO/wBP3Wyji2P8LgbE21gEtNv7gR5grcukbZ18JmVh8o5DSeOR8rH2J/VYh3DQ8jr/ADqu1Yuo5oEEmbRMybWi83XevVyXEuTOcE52Ewmas9/BjIHm8/4afdXtQ3ZfY7sPSIcQXOdmMcLABvWAFMq1XQ8xqrVba5LoERFkjBERAEREARFz1doUm5sz2jJd0uG6DcSOCA+bdqNniliKrGiGu3mgaAPH0zZvZaMO8PMcAJI6zAB+f7rn7WbR77FPfh3AMIOYktBlrAA4h1xcaR5wo/AV6kkuc3hkc1wPIQ4CAZMGBbfjkt1bKMJQj3IVVkardz5WSytaBYD2XpauVw72lHhn1G66YItLTEEWkEqNp7PBhoxM5S3wgeJkbroJEFwBy25dVX49T0e5NJrlMmcSwVKfduif6qfeSLwQDxHPh6rvw9RpaADMQDOvr1VbqdnyQQKz7gC9/Ccwd4pLpLjckXFt0KYBIIcNR8xxB6fqsPB5zV+BqcZSqbTy2lxj2KG+rOIIkQJIAyixbra/EjL6r6Fgtm06Ulg1iSSTp56Kp/6ODiBlYCXOMQ6YYIF40GUxJvb3uxXbxzU7owhCXDy2s+2M+2C5pTUeUQ2y6hdisTM2hoDqmewcYLRG4DxbJ4aZb1PbLWivVyuzDOTOtzdwnjBJE9FY9nYwjE4vMJbTDzl3iQ0uzbrXAAZoJMGCYVSrlpe7IIbmOUcmyco9oVTFYm/ZHSBgpzs5iLOZ1zD1sfoPdQayY8tIIJBGhC6NZWCRXPZLJdUVfodo3jxtBH9Nj7aH5KXwu0KdTwuvyNiPT/C4OLRZwthPozF+y6ROYsEyTIJBlxkmQZm3tZef6TShoy+GI3nWIJIIvYgudB6rsRZ3y9TbZH0Ry4fZtNhDmgyG5QS5xOW27cm1tF1IvFq231NkkugVw7LbBygVqg3iNwH4QfiP9RHsPMrh7M9njUIq1BuC7QfjPAx+X6+Wt0VlpdPjzy+hTa7VZ/xw+v8AQREVgVIREQBERAEREAUN2h7NsxTRcNe3R2WbX3T0mD6dSplEMNJrDPj+1ew9WiHuqBwa8vDi1zHN/EIzDwyASBBP7KPpdm2PcSM02k5ouAA0w0C4yN5aDlb7dUphwIIBBEEESCDqCFTdqdmTRzOpNmnrA8Tedo3gOesa6SdJ5S4NatPBz8z4/O5CYejlaBrroNSTNlA4ItZiqstcCS4lxG64tdeNTYkEEnQjkFdNnYekGCs+sGuObu2gZocJDajmi5giQNNJJ4cOC7MmrmdNN+9BynLDdS4g7zZLRYaXiZtyjF9+5YyklwuiMFz4uo8Mc5oBA4k8B4jHGPMaHyWdFsNvpc3JNjJ89FGnabgdwZRHG5Oka+q1qdcZf5OhrrL3VDKeGSuAa7KHEQ86jQZZMAjha/Qn0XYcT/S7rYW9jf0UG4Ew/wC8Bsva8jeJtJ7sjPGW8WaLNEzqtY2LUp04diXZAAPCZIOSb5jLiWNgwdXTOYzMv0NF/maxhdmvuVUNVOOeevqYjBOqVMUKbwzOSQRmk5XQ8HTKc4jjY9ZVVarNjsf3bA1jwCWNZUqFpzVIblJvJLokgnnqqZV2bL3EPMEmARYT0noD5hVM6lCbjuyuxZae9WLhf1+53LxcP+ma75uSb6iY0v09iVmzAETvuMtLb8iSQdZkTErXEfUk5fodayp1HNIIJBGhCj3bNJEd47QCwiIaWiBP9Rnn6LM4C9nFt5gebj9Hkeg5Jtj6mcv0LhsnaneS10Bw9JH+VJKibNwFQVG92XOeDIDGEn4rACbb1xBmAr/sfsvtKoQXtZTZx7yAY6NbJB84XN0OT8nJNr1kYx/yGDWkkAAkkwABJJ5ADVWzYfZMCH1hJ4M1A6u5npp58JLY3Z6nQE+J/FxHyaOA+qllNo0qh5pdSDqtc7PLDhfyAERFNK0IiIAiIgCIiAIiIAiIgC8K9RAfONuCvUxBFKCTWLSCJJaDlAFwBAEk9PNWHaOAbhsMcvjflY98mSDJdA4A3EDn0U4MDRY41MjA65LoE8ZM8NTK+cdu+2baxp08NUJa05nObZriQMoB1MAunhJ6LSNbefUkqbm0l0RybUxGjWug3DgI0jjy8uqi31mtgE3IMWJJyiTYdFzYTGuc6HXmTPHnJ4evVdFfB03+NodaLjgdYPCVDsi4yxIptdOUrvPwjBu0KZAObWIsbzYWiV109oF9MNa6WcIGsE8eQPLkuQ7PpTJYCba3uLA349dV7WrNpt4aWbz/AGWFPantfUiJZe2Gcs5NqvEtHEAn3/8AxcKzq1C5xJ4n9lgo7eWeo01XwqlFhbcPhn1HBrGue46BrS4+wuu3YOwquLqinTBi2d0WY38x+cDivtWxdh0cLTFOk2BxJu5x/M48T/BC7VUufPY2stUOD5dsz7NcbVgvDaLf6zLv+1s/MhW3Zf2W4WnBqufWPInI3/tbf3cVdEUyNEI9iLK2T7nNgtnUqLctKm1jeTWhvvGq6URdjkEREAREQBERAEREAREQBERAEREAXhXqID4r2v7SbTpmtQr1xGaC1lJoDmvIyjNAOUgwb8wSqwyuGtEkmc145E5nH1lXn7VsO372y05qLSZuLOcBY6Kl9w38rdZ0GvPz6rvBcZRLrXGUa8NtNpO6XCbTHPQT1j5LuoY983MjNewNpvfXRcvdskWbPCwnSLegj0Rogxrx9/4Vn4cZfqRC11ade7Cz3J3DVRUMNPEDTnxhce28D3bwQSQ8E34EQD6XCy2ZDIqOO6X5QJb8O8XGSDlaJJi/ynsq9oMPULWOY52YAgENsTIgku3SCIJ4ZheJKiS0scOP7Hbw6mMK90uG+nsQCl9g9m34tldzHAdy0Ogic0h5ygg2O5y48FuobSwrf+nEObBc1p8dyQ4kyAJJI0DbcJ+n9i8MG0XGAM1Q6aw0BsH1B9+q4rSY5byTbZbY5TOf7OsFTZgmObTcxz7vLxBc4WkWG5Hh6HnJNoRFIisLBXt5eTCtUytceQJ9hKoWzvtAxbzhO9oU6IxIL2uc8DMwDCnda97T4sQ5upJ7uQ2Db6AsXUmmJAMaW08lkwfPMF9pdV7WmqxlBrjTOdzw2Gvo4iu0b8gtd3AYKlgS5wADmEK9bIxjqtCjUc3I6pSY9zb7pc0OLb3sTC6TTB1A4cOVwskAREQBERAEREAREQBERAEREAREQBRW0+1GFw72061QMc4SBDjYmASQCGiQdeSlV84+0vs4c5xQcxrcga4OcQ5zwYaGiDJLf/U+a2ik3hnOyTjHKIv7Qu01HFPYykCe6c78SRDpgENHES0b0jyOqp1uJ4xrx5LOFzuwTSZk6k8OJDjwnVoPopajtWEQHfOXVtI3ADz+f80+S9DQFpoYNrSSCZIgydbzpprJ9St62Rxk8vqd2yKVd3e925oFiMwBA3XAHLEzmAvMRFjEKUp0MXm3nMLSeGUO0AIksIiQTpMEjkufs3W3nsjUZp8oEfP6qeXNrk9PoUpUReSNwezcdUe1jXsJMaNbcBm8N7m4G8+QGi+ndl8FVpYamytHeAHNGW5kmd236qvdkcJmr5iLMbP/ACdut+WZXZR59cHPUvzbQiItCKEREAREQBERAEREAREQBERAEREAREQBERAFTO3PZLE4yrSNN7AxrSCHEjKSZLxAMyA0R06lXNFlPDyjWUVJYZD9n+y9HCUTTaM2f/cc6CXmIuNMsWy/WSTWe0X2ZUyxzsLIqTIYXjIRxAJEtPESY4eV+RZUmnkxKuMlho+RYr7NcWygam654I/CZLnZeJB0Lh+UehOirLcI81O7ykPDi0g2gtnMDOkQfZfoNfL9r9nxRx1Z/Bxz0xe2eS8mf6swC7Qsb4Zzjo1OcYx+vsRGxNmvplzn2JGUDW0gySPJSyKa7N7EZXzl85WkAAGJJuZOsRHv0W0pY5ZexjDTV4XREj2Ka/JUNsma1r5oE35Rl9ZVmWjB4NlJoawZQP4SSbkreozeXkrLJbpOQREWDQIiIAiIgCIiAIiIAiIgCIiAIiIAiIgCIiAIiIAiIgC4Nr7JbXZlNnC7XflP6jmP2XeiGU2nlFLxHY6u0S1zHnldp9Jt8wrPsrZbKDMrZkwXEkmXQATfTTgu1Fs5N9TpO2c1iTCIi1OQREQBERAEREAREQBERAEREAREQBERAEREAREQBERAEREAREQBERAEREAREQBERAEREAREQBERAEREB//Z"/>
          <p:cNvSpPr>
            <a:spLocks noChangeAspect="1" noChangeArrowheads="1"/>
          </p:cNvSpPr>
          <p:nvPr/>
        </p:nvSpPr>
        <p:spPr bwMode="auto">
          <a:xfrm>
            <a:off x="97510" y="-159275"/>
            <a:ext cx="468047" cy="336057"/>
          </a:xfrm>
          <a:prstGeom prst="rect">
            <a:avLst/>
          </a:prstGeom>
          <a:noFill/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7" name="16 CuadroTexto"/>
          <p:cNvSpPr txBox="1"/>
          <p:nvPr/>
        </p:nvSpPr>
        <p:spPr>
          <a:xfrm>
            <a:off x="11664862" y="684341"/>
            <a:ext cx="2376577" cy="549405"/>
          </a:xfrm>
          <a:prstGeom prst="rect">
            <a:avLst/>
          </a:prstGeom>
          <a:solidFill>
            <a:srgbClr val="3B7812">
              <a:alpha val="50588"/>
            </a:srgbClr>
          </a:solidFill>
        </p:spPr>
        <p:txBody>
          <a:bodyPr wrap="square" lIns="101824" tIns="50912" rIns="101824" bIns="50912" rtlCol="0">
            <a:spAutoFit/>
          </a:bodyPr>
          <a:lstStyle/>
          <a:p>
            <a:pPr algn="r"/>
            <a:r>
              <a:rPr lang="es-EC" sz="1400" b="1" dirty="0">
                <a:latin typeface="Arial" panose="020B0604020202020204" pitchFamily="34" charset="0"/>
                <a:cs typeface="Arial" panose="020B0604020202020204" pitchFamily="34" charset="0"/>
              </a:rPr>
              <a:t>MATERIALES Y MÉTODOS</a:t>
            </a:r>
          </a:p>
        </p:txBody>
      </p:sp>
      <p:sp>
        <p:nvSpPr>
          <p:cNvPr id="27" name="26 CuadroTexto"/>
          <p:cNvSpPr txBox="1"/>
          <p:nvPr/>
        </p:nvSpPr>
        <p:spPr>
          <a:xfrm>
            <a:off x="3480097" y="766747"/>
            <a:ext cx="5917121" cy="390981"/>
          </a:xfrm>
          <a:prstGeom prst="rect">
            <a:avLst/>
          </a:prstGeom>
          <a:noFill/>
        </p:spPr>
        <p:txBody>
          <a:bodyPr wrap="square" lIns="101824" tIns="50912" rIns="101824" bIns="50912" rtlCol="0">
            <a:spAutoFit/>
          </a:bodyPr>
          <a:lstStyle/>
          <a:p>
            <a:pPr algn="ctr"/>
            <a:r>
              <a:rPr lang="es-EC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Cuantificación, pureza e integridad del ADN</a:t>
            </a:r>
            <a:endParaRPr lang="es-EC" sz="1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29 Imag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48540" y="6635722"/>
            <a:ext cx="3317777" cy="60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9" name="38 Conector recto"/>
          <p:cNvCxnSpPr/>
          <p:nvPr/>
        </p:nvCxnSpPr>
        <p:spPr>
          <a:xfrm>
            <a:off x="165085" y="684347"/>
            <a:ext cx="11014476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39 Conector recto"/>
          <p:cNvCxnSpPr/>
          <p:nvPr/>
        </p:nvCxnSpPr>
        <p:spPr>
          <a:xfrm>
            <a:off x="11664862" y="1210615"/>
            <a:ext cx="237658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6"/>
          <p:cNvSpPr>
            <a:spLocks noChangeArrowheads="1"/>
          </p:cNvSpPr>
          <p:nvPr/>
        </p:nvSpPr>
        <p:spPr bwMode="auto">
          <a:xfrm>
            <a:off x="386235" y="123111"/>
            <a:ext cx="13158400" cy="48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24" tIns="50912" rIns="101824" bIns="50912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C" sz="1200" b="1" dirty="0"/>
              <a:t>Análisis de la variabilidad genética de muestras </a:t>
            </a:r>
            <a:r>
              <a:rPr lang="es-EC" sz="1200" b="1" i="1" dirty="0"/>
              <a:t>ex vitro e in vitro </a:t>
            </a:r>
            <a:r>
              <a:rPr lang="es-EC" sz="1200" b="1" dirty="0"/>
              <a:t>de clones de Babaco (</a:t>
            </a:r>
            <a:r>
              <a:rPr lang="es-EC" sz="1200" b="1" i="1" dirty="0"/>
              <a:t>Vasconcellea × heilbornii </a:t>
            </a:r>
            <a:r>
              <a:rPr lang="es-EC" sz="1200" b="1" dirty="0"/>
              <a:t>var. pentagona Badillo) usando marcadores moleculares de Secuencias Internas Simples Repetitivas (ISSR)</a:t>
            </a:r>
            <a:endParaRPr lang="es-EC" sz="1200" dirty="0"/>
          </a:p>
        </p:txBody>
      </p:sp>
      <p:sp>
        <p:nvSpPr>
          <p:cNvPr id="42" name="2 Subtítulo"/>
          <p:cNvSpPr txBox="1">
            <a:spLocks/>
          </p:cNvSpPr>
          <p:nvPr/>
        </p:nvSpPr>
        <p:spPr>
          <a:xfrm>
            <a:off x="165087" y="6984800"/>
            <a:ext cx="5030373" cy="425167"/>
          </a:xfrm>
          <a:prstGeom prst="rect">
            <a:avLst/>
          </a:prstGeom>
        </p:spPr>
        <p:txBody>
          <a:bodyPr lIns="101824" tIns="50912" rIns="101824" bIns="50912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Shirley Brito Cabezas, 2017 </a:t>
            </a:r>
          </a:p>
        </p:txBody>
      </p:sp>
      <p:pic>
        <p:nvPicPr>
          <p:cNvPr id="43" name="Picture 19" descr="https://scontent-mia3-1.xx.fbcdn.net/v/t34.0-12/21245467_1908604302499966_314109217_n.png?oh=c4c8a8c784ad79775988aaa8ac697419&amp;oe=59A8D45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7" b="19439"/>
          <a:stretch/>
        </p:blipFill>
        <p:spPr bwMode="auto">
          <a:xfrm>
            <a:off x="11179561" y="484893"/>
            <a:ext cx="829873" cy="787027"/>
          </a:xfrm>
          <a:prstGeom prst="ellipse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7" t="22307" r="4887" b="19425"/>
          <a:stretch/>
        </p:blipFill>
        <p:spPr bwMode="auto">
          <a:xfrm>
            <a:off x="4936875" y="4180774"/>
            <a:ext cx="4057119" cy="21080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626" y="4180773"/>
            <a:ext cx="2892236" cy="23524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9588221" y="4618310"/>
            <a:ext cx="3182677" cy="116955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C" sz="1400" dirty="0" smtClean="0"/>
              <a:t>Evaluar </a:t>
            </a:r>
            <a:r>
              <a:rPr lang="es-EC" sz="1400" dirty="0"/>
              <a:t>la integridad del ADN (Dong, </a:t>
            </a:r>
            <a:r>
              <a:rPr lang="es-EC" sz="1400" dirty="0" err="1"/>
              <a:t>Lv</a:t>
            </a:r>
            <a:r>
              <a:rPr lang="es-EC" sz="1400" dirty="0"/>
              <a:t>, &amp; </a:t>
            </a:r>
            <a:r>
              <a:rPr lang="es-EC" sz="1400" dirty="0" err="1"/>
              <a:t>Lai</a:t>
            </a:r>
            <a:r>
              <a:rPr lang="es-EC" sz="1400" dirty="0"/>
              <a:t>, 2012) </a:t>
            </a:r>
            <a:r>
              <a:rPr lang="es-EC" sz="1400" dirty="0" smtClean="0"/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C" sz="1400" dirty="0" smtClean="0"/>
              <a:t>Gel de agarosa 1%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C" sz="1400" dirty="0" smtClean="0"/>
              <a:t>TBE 1X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C" sz="1400" dirty="0" smtClean="0"/>
              <a:t>120 V, 300 </a:t>
            </a:r>
            <a:r>
              <a:rPr lang="es-EC" sz="1400" dirty="0" err="1" smtClean="0"/>
              <a:t>mA</a:t>
            </a:r>
            <a:r>
              <a:rPr lang="es-EC" sz="1400" dirty="0" smtClean="0"/>
              <a:t> , 45 min</a:t>
            </a:r>
            <a:endParaRPr lang="es-EC" sz="1400" dirty="0"/>
          </a:p>
        </p:txBody>
      </p:sp>
      <p:pic>
        <p:nvPicPr>
          <p:cNvPr id="17410" name="Picture 2" descr="Imagen relacionad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959" y="1336734"/>
            <a:ext cx="2948903" cy="239551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54" t="26900" r="23649" b="17158"/>
          <a:stretch/>
        </p:blipFill>
        <p:spPr bwMode="auto">
          <a:xfrm>
            <a:off x="4936875" y="1336734"/>
            <a:ext cx="4057119" cy="23990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87" t="32988" r="23649" b="50662"/>
          <a:stretch/>
        </p:blipFill>
        <p:spPr bwMode="auto">
          <a:xfrm>
            <a:off x="9588223" y="1511992"/>
            <a:ext cx="3182675" cy="22202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2 Marco"/>
          <p:cNvSpPr/>
          <p:nvPr/>
        </p:nvSpPr>
        <p:spPr>
          <a:xfrm>
            <a:off x="11715351" y="2497168"/>
            <a:ext cx="816561" cy="731224"/>
          </a:xfrm>
          <a:prstGeom prst="frame">
            <a:avLst>
              <a:gd name="adj1" fmla="val 510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00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AutoShape 4" descr="data:image/jpeg;base64,/9j/4AAQSkZJRgABAQAAAQABAAD/2wCEAAkGBhESERMUExQWFRUWFBgXFxgWFBgYGhYXFhoXFRUWGRgXHyYeGRskGRYXIC8gJCkpLS0sGB80NTAqOCYrLCkBCQoKDgwOGg8PGiolHyQtLywsLi4vLTYsKiwpLCwsLCwsLCwsLCwpLCwsNCwtNCwsLCwsLCwsLCwsLCwsLCwsLP/AABEIANIA8AMBIgACEQEDEQH/xAAcAAEAAgMBAQEAAAAAAAAAAAAABQYCAwQBBwj/xAA+EAABAwIDBQYDBwMDBAMAAAABAAIRAyEEEjEFIkFRYQYTMnGBkUKhsQcUI1LB4fBictEVM4JDkqKyFlPx/8QAGwEBAAIDAQEAAAAAAAAAAAAAAAQFAQIDBgf/xAAwEQACAgEDAgQFBAEFAAAAAAAAAQIDEQQSITFBBSJRcRNhgaHwMpGx0SMUUsHh8f/aAAwDAQACEQMRAD8A+4rFlrXsNT/lZIgCIiAIiIAiIgCIiAIiIAi5DtJnDM7q0WPkTY+ei0nF1D+Vo5EFx9SCB/NSuUroR6s2UWzqxuNZSY57zDWiSqdRxz8XixUax4FKW7znUwA7XKWTmdGU5TEEeSsbwXGXnN0iBextfUWuefMrVgsE2kwNboBEm5OpkniZJPqotmpTWInSNb7nVR2hlEVDpo+LR/URZp5mw42uB3CoOaq/a3Fd3g67oDpYWQT/APYRTJ9M0xxhfLNjbWdQr0akuim7QQYaZztaHWEhzuWs63W9V7a8x3hpHYm49j76i5dnbRp16balMy1zWuHMBwkSOB6LqUwhBERAEREAREQBERAEREARFhVcQDAkwYExJ4CeCAzWmrTcXNIdAEyI8Ui1+EFReDx1UVstS5NoGjTGYRztr+ylKuLY0hrnAE6SVlrByhbGayuzx9TzCYxlQEtMwSDaLjzW1lQGYMwYPQ6x7EI0g6LJYOi+YREQyEREBoxlYtbI1kATpLiGz11lcL8zvE6RpA3R6iST6mOikcQBlOYZhFxEzF4jionBMim0TNrSc1jcDNxgQJ6KHqpSjjDOtaTIiv2zw7AXObVABqicguaPijevMGBqYNrLWO3mFLXOAqFrXZcwYIPi0l1xDS4cxEXMKZ/0yjM91TmSZ7tsy7xHTU8eaN2bRBkUqYMRIptFtI00gm3VQ81+jOuJepxDtPQPeZSXGm57XBoE5qbmMcBJA8VRsTGq1DthhiYBcSHUw4Bo3O9BLS69gMpk8CRrIUlU2ZRdE0qZgQJptMCIgSLCLQvTgqNppshpkbjd02gi1jYLGYejHmPcf/tvlneDKZZbeHFsHWRwXyXHbIa5znU92SSGcACZAB8v4F9J252noYYQXsNQ6MLwD8N3chvN85Eaqi4naVNznPzMaHHNAcIEmOf5pHnPkrbw3TqcZfEjw+j/AD+SLqNTOmSdcufQq+A7RYjDOzUc7HXkNmDl0a8EZXXtxi6tGK+2HGuYA2iym8TJGZxNuAeMov1OmnOF2nTBfLS05hoHNkkHLYTJkiLcQsdi7MdiqrKdP4rl2oa0auPQfMwOK5X507afRdy2qdWpgrJNZxz8vz5n2fslt4YrC0qhc01C0d4Gnwv4gjVp6FTSq2z9iUKApNDWSMrTULWBzsoLrujjlVmp1ARIMjmFz0mqWpi5JYWcFbZFRfBQ2dmMcGgPBqRUaaw+/Vh97gVwXC0UN59J+UQDky6NbPtHs/tNtF1Go7vZfh6jnfentNRlOlQp1qAdGduZzHuzWzfFGdyvyKYcz5uzsjtfvaJGIy0g+k57PvFRxDaVd1RtMOIl8UqhY5x8fdtlY7K7JbXp0g3voflyy7EVHQ91AUX1eMgP/EA1JBmJX0paxiGlxbIzASRN48vUICO7M4SvSwzKeIcHvYXNDg5zs1MOPdEl182TKDJJJBMmVKoiAIiIAufHUHPYQ05TaDJGhBiRe+nquheFDDWVgreJ2d3bS5zxnmYz6gC2WYJcCJt/hb6NNtdsvcc7SGuytuWkkMlsEcZmI16xjW2TWzE2cSfFMT5g6DoJXdszZhYS50ZiIESYGpuY1McOC6trHXkq665O1x+HiHR5fXHR+5zUNtb1NrW/hzlkulxndYY89bzdTQWhuBp5s4Y3Nzi/n59VtbThsAnzN/fmubx2LGuM0nvef6Mi8TE3XqjMHsgh/eVHB7+BiI1E+xiOF+cqTRm0W2stYCIiwbHjl83wm26zKYpt3Q2d6AS6SHA3BiJInj6Xt3aXbYpMLGn8Rwt/SDq4/OOvkVRgFYaTSxtW6xZXb7mkpNdCzdmMaXMcxzgS0yJdLiDckg3gE6/w9e3doOo0XPa3MdNQMs2DjzAMWHP1Va2Q9ja7HPIDRJkmADBgk8v2Ut2pLatENZVb42mAQ7N0sdBd3/FVOtohTq/N+l8vjjHfoSa7Fs8xVqXaXGNMisXdHtYQfYAj0K5q21KtQfiOe+8nM609GzA9AsMThXUyJg9RPzkW91wYnaTGEBxNxNhIAmLwryqOmkviVpfsdJV1XxTzwe4rAUajszmOLv7o0AAFjpYLBuyqB3S0i35iZGbPHLxCYheP2vTGuYGAYjgc0aW+ErwbXpETctmJy2mcsRrM9F221/I5PR17cKTz7m92zaAN9RpvGW3zWPC8n1KuHYrs+2lmqd3l3crJmYcczje8aRPVU/C4tjw7KbNMHhEgH9Y8weStHZ7tO9pDarppkE5nSXCGkgSLmSBrJuqLx5T/ANLirHPX1+n/ACaw0qqak5ZLoQsO4be0TrFp841Udiu02GYwuzh/RlyeOnAdTZdGK2vSpuY17speJEg6Wufyi/HryK+fxrti1tTT+pKXPB10nvZ4Msa5SD8iDYacD81udtCpwa0c5cT8g1R79r0A3MajI0s4G/IASSuplQOAIIIIBBGhB0KmQ8Q1dUNuePmjV1rq0bn7ReWkd3eD8YiehiY6xPRczcM2ACB7cYglQtPtnQcBDakktAaQwGX95lBl0D/bOptmbztrxnbvDUgC4PMz4Qw334Eh0XNMgRY5m3gyttRZq9Q0prlehqlFFjo4p1OJJczQkxLeR/tjWfPmpUFUin23oOmGvgTMhoMBucugugjJfWTwBUpsXa4q03GiS1ocW5XtEtIANg11gQ4GOvIqy0mvspjt1KePX+zSUE/0lkRR9Dao0fbqLt43tdvr7rrpYljvC4H1v7K7qvrtWYNM5NNEDtSjtI1ancOphhAyZyAGx3RuO7LiSW1QbxD2xcGNOIpbUcBlyMIFYEl4Ml5PcuADI3BlBB1k2JAVpRdjBVvu+1QSM9NwD25TutJAhrs4yEBpyl5Dby+AQGwtuzcPtEVaZqvaae9nG5PgAmWsFu8kgD4TcyINkRAc+GwTWF5BJzOkyfPT3+nILZiGOLSGuynnE/IrYiGEkuEAiIhkKB7Tbc7puSm4d4dYuWNjXodInz4KeVI7YUGtrgiJcwFwniN0EjhIgf8AEqRpoRnalI1k8IhKlQuJc4kkmSTqSsURehSxwjiRm2qzYAc5zMpD5DXEQDlIMGNXDX9xzYbI01Q2q+GioDu1HlsAh5nNZozt1+IC8AhSO0SzLvMDibDMARzv0kD5Lbg9nMyNc6lT39NwaEEgQRyn3Ko/F5RjXyuf4OVtkYpJ9yOpsYczhXlrGuc4ZXluVr5LBvyWcIBkzqbAbjiqD2FmfO+mG3ymXSJaZd4gdSZ6rvxWFpXcabSSTfKCcxuT1uBJ5x6cT9mtF2Na02BgASOGg4H6lVWh07ulvbax0/ME/QaOWpTsi35fucYw7IjK2OWUdenU+5TuWzOVs84HOdfO/msg76TojxNudv8APyXqJyjCLk+xaPCWWKNBsAx/jUkW9fmt656m0KbSQXAFsSL2nLH/ALN9+hjyntGk4wHSc2U7rrGYgmIEmwnXhK8XZKdkt0slY5ZeWdK8zHM3jw8h+lwPcrwAk6xy6rbTpx5n+QFvTU8qRY6PTTc42duv/Rmpvs7truyKbz+GTYn4Cb+xPsfMqERdtRRG+DhL/wALq2pWR2s+iDCU48DYgjwjR13DTQnUcV792ZfdbfXdF4sJ9LKj4HbFakRldIAjK6S2BpAm0dIXRiu0td5sQwcmj6kz8oXnJeEahSwmsepVvRWZxwXAYWmPgbrPhGszOms3lZU6bW2aALzYAXNybdVTv/kDzRex5cXkgteDB1BIMRaJ05wuantvENiKrjAi8Eex1NtT/lF4RfLOWuPv8zC0djz0LxQw7A5rSBlNgdC13CHCCJFvQesrQwjGeEAE6nifU34qmYTtUxzQ2s0gmxLRuxwOshWbZm0c5y5mvEEhzSDoRIMWneFx7c7TQWTg/hXx83Z+q9/zgr76ZVvlEmiIrojBERAEREARFF9o8a+lQc5mshs/lDrZupmB6raMXJpLuCTlfL+0r3131Sx+Ul4yOF4DHDLobghtxxzHmtlTHVXeKo8zze7jY8eS0K50+kdTbk/kcnLJDt2RiA0D7wbZbw6d1rmXOa+bNJ0uAeC9fsmuSCa5IkkiHAGSXERJBEmByAA4KXWMzZuv06ld5quuO6T49xFOTwjjqhtSsGunK0HNlkkWJ4afCPdWSoxrmgnSJm4gH6WUZVqtY03a0ARLiAAYkSTqYvGq7cfApROuUDjxH6LzOotepsTffgqvE6Iy1FVUJvc3h/LOPvz6/sQm0tsgVIyiABllwaIc7Lm6NnV3ARZcp23AksIBiLiTLaboAi7oqC39LuV5LOJib8puvKlYNEuIA5kwPcq2hXsioxZ9E02kWmqjVXLCXyItu3Ggf7TmmAYiJzGDwGgLXHk108CsqTmneAiQDHKQCR+y3YvbVJkb2aSLNIMA8VG0drh9R8w1uokweAHS9zH1UTXRk6Xgi69P4WM5wdFbAUnmXMa48yAdQBx/tHsFkMGy26N3TpJn1ve/FbQZuNElefyyhHFvn9Af56r19f8ALc/L3/RYQHdTGg4jl1HnZbm4dx4R5n9BMrrG7ZHCLPT22xr2Vx59RR01nr/NFmsPuxa6dbRZvW/EnksmunQE+XDznRS4WxlHOS5rk9q3LDOHGU8QSe7cGi0TlI+GbRMzm6QRaVgwYkB0wSc8eARcd38swPU+qkTIMEc+PKP8r1dIyUllDZl5yyOq/ei4luQNzAgEgnLo5pMa/EDfkurB95l/EjNJ8OkG44DSY9FvRbGVDDzlhWvsBWaHVmwMxDXA8SBII9JHuq9svCd7Wps/M8A/2i7v/EFfQNndm6NCoalPMCZtmtB+GOU+qykV/iN0FH4b6vn7ksiItigCqnaKtjximih3mSKHdhjKZpOcazhihXc4FzAKOQtykfFEmArWqTtnZu1XV8S+hVLWOe2nSbnaPw306IqVQTIp5Hd8QcrnF0WLUBwPxe1u7pXxWbOz7xNKiA13dV+8bR7tjnOpd4KUHKdRvGXR01sdtl1SrkplrH1mGhnFMhtOlU7uo2pG8BVZlfOol8aALVUo7YcyoXNrCuaDmsNOtQFAOGGLLtO8XuxQL2mBDXU5cAHNW7FbN2uKb3U6jjUdXxRjO3dpRiRhwM7iyTNLLAEHLmFigMdl4zazqtE1G1m5n0yWFlHuhRIca/evAzCq11gGkAwyAQXlXZ+Gz08lSHS2HQC0G1yBJI97KkV8JtOW90MUG/8ARFSvhyWP72XHFQZfT7uMrQXuAzTvFsXnE1C1jiBmIaSGj4iBIHrogPnO0sJ3VV9Oc2UxPQgOE9YK5ljVxocS5zwXEySSJJPFZEr01edqTfPcjs8uTAif0XQ1uUAC54dXG/1lasIZzHqBHlf9V0MO+z+76tcB8yB6rzev1ErLHHsifzRppWxXmw2cnaGkG0GCxh4/K0l2V+8C6wOa/WI4ro2y1/cbpDQGguJlpMRDQBpJ+gHGR52jd+G2GMec9g9jnxDXEuDW3JABPC0rZtVjHUN4OIgEd2M0HUEdOptCiUvE4v5niKrHurm/92fuU0V258oO8L8bcZn9+KhtobRqk3YSQASJdxjSeMGP+K7Gx95m3gvAbINtXanja48lZ+zdCk578zQ5waMstBgCQ7X+4L03iFvw9PK3H6fT3PfVzafUooxT/wAh9jzjlykyvG4p9ppmePQl0R7SZ8letl7Gw5xNUFkgF5DXEwMlTKC1sDd4GS4EgxABCjO1WAosrAUwG7suDTo4k8PhtFraqgXile7bh/YkqzPd/Y4+ztd5bek+C9oJEw0GQ46XjcNvzHkrOzCtHCfMz9VAbCxeR+UmGEHU2B1Bvpx91YqdQOAIIIOhFwqjUWOc3JE3Twg1uws+yM5REUUmBeLQcfSBIL2giZBMRAc468g1x/4nkjcfSJgPE2/8py68TBt0PJbbX6Gu6PqZ1qOaLwRx+o8rLV3D+bfO/wBP3Wyji2P8LgbE21gEtNv7gR5grcukbZ18JmVh8o5DSeOR8rH2J/VYh3DQ8jr/ADqu1Yuo5oEEmbRMybWi83XevVyXEuTOcE52Ewmas9/BjIHm8/4afdXtQ3ZfY7sPSIcQXOdmMcLABvWAFMq1XQ8xqrVba5LoERFkjBERAEREARFz1doUm5sz2jJd0uG6DcSOCA+bdqNniliKrGiGu3mgaAPH0zZvZaMO8PMcAJI6zAB+f7rn7WbR77FPfh3AMIOYktBlrAA4h1xcaR5wo/AV6kkuc3hkc1wPIQ4CAZMGBbfjkt1bKMJQj3IVVkardz5WSytaBYD2XpauVw72lHhn1G66YItLTEEWkEqNp7PBhoxM5S3wgeJkbroJEFwBy25dVX49T0e5NJrlMmcSwVKfduif6qfeSLwQDxHPh6rvw9RpaADMQDOvr1VbqdnyQQKz7gC9/Ccwd4pLpLjckXFt0KYBIIcNR8xxB6fqsPB5zV+BqcZSqbTy2lxj2KG+rOIIkQJIAyixbra/EjL6r6Fgtm06Ulg1iSSTp56Kp/6ODiBlYCXOMQ6YYIF40GUxJvb3uxXbxzU7owhCXDy2s+2M+2C5pTUeUQ2y6hdisTM2hoDqmewcYLRG4DxbJ4aZb1PbLWivVyuzDOTOtzdwnjBJE9FY9nYwjE4vMJbTDzl3iQ0uzbrXAAZoJMGCYVSrlpe7IIbmOUcmyco9oVTFYm/ZHSBgpzs5iLOZ1zD1sfoPdQayY8tIIJBGhC6NZWCRXPZLJdUVfodo3jxtBH9Nj7aH5KXwu0KdTwuvyNiPT/C4OLRZwthPozF+y6ROYsEyTIJBlxkmQZm3tZef6TShoy+GI3nWIJIIvYgudB6rsRZ3y9TbZH0Ry4fZtNhDmgyG5QS5xOW27cm1tF1IvFq231NkkugVw7LbBygVqg3iNwH4QfiP9RHsPMrh7M9njUIq1BuC7QfjPAx+X6+Wt0VlpdPjzy+hTa7VZ/xw+v8AQREVgVIREQBERAEREAUN2h7NsxTRcNe3R2WbX3T0mD6dSplEMNJrDPj+1ew9WiHuqBwa8vDi1zHN/EIzDwyASBBP7KPpdm2PcSM02k5ouAA0w0C4yN5aDlb7dUphwIIBBEEESCDqCFTdqdmTRzOpNmnrA8Tedo3gOesa6SdJ5S4NatPBz8z4/O5CYejlaBrroNSTNlA4ItZiqstcCS4lxG64tdeNTYkEEnQjkFdNnYekGCs+sGuObu2gZocJDajmi5giQNNJJ4cOC7MmrmdNN+9BynLDdS4g7zZLRYaXiZtyjF9+5YyklwuiMFz4uo8Mc5oBA4k8B4jHGPMaHyWdFsNvpc3JNjJ89FGnabgdwZRHG5Oka+q1qdcZf5OhrrL3VDKeGSuAa7KHEQ86jQZZMAjha/Qn0XYcT/S7rYW9jf0UG4Ew/wC8Bsva8jeJtJ7sjPGW8WaLNEzqtY2LUp04diXZAAPCZIOSb5jLiWNgwdXTOYzMv0NF/maxhdmvuVUNVOOeevqYjBOqVMUKbwzOSQRmk5XQ8HTKc4jjY9ZVVarNjsf3bA1jwCWNZUqFpzVIblJvJLokgnnqqZV2bL3EPMEmARYT0noD5hVM6lCbjuyuxZae9WLhf1+53LxcP+ma75uSb6iY0v09iVmzAETvuMtLb8iSQdZkTErXEfUk5fodayp1HNIIJBGhCj3bNJEd47QCwiIaWiBP9Rnn6LM4C9nFt5gebj9Hkeg5Jtj6mcv0LhsnaneS10Bw9JH+VJKibNwFQVG92XOeDIDGEn4rACbb1xBmAr/sfsvtKoQXtZTZx7yAY6NbJB84XN0OT8nJNr1kYx/yGDWkkAAkkwABJJ5ADVWzYfZMCH1hJ4M1A6u5npp58JLY3Z6nQE+J/FxHyaOA+qllNo0qh5pdSDqtc7PLDhfyAERFNK0IiIAiIgCIiAIiIAiIgC8K9RAfONuCvUxBFKCTWLSCJJaDlAFwBAEk9PNWHaOAbhsMcvjflY98mSDJdA4A3EDn0U4MDRY41MjA65LoE8ZM8NTK+cdu+2baxp08NUJa05nObZriQMoB1MAunhJ6LSNbefUkqbm0l0RybUxGjWug3DgI0jjy8uqi31mtgE3IMWJJyiTYdFzYTGuc6HXmTPHnJ4evVdFfB03+NodaLjgdYPCVDsi4yxIptdOUrvPwjBu0KZAObWIsbzYWiV109oF9MNa6WcIGsE8eQPLkuQ7PpTJYCba3uLA349dV7WrNpt4aWbz/AGWFPantfUiJZe2Gcs5NqvEtHEAn3/8AxcKzq1C5xJ4n9lgo7eWeo01XwqlFhbcPhn1HBrGue46BrS4+wuu3YOwquLqinTBi2d0WY38x+cDivtWxdh0cLTFOk2BxJu5x/M48T/BC7VUufPY2stUOD5dsz7NcbVgvDaLf6zLv+1s/MhW3Zf2W4WnBqufWPInI3/tbf3cVdEUyNEI9iLK2T7nNgtnUqLctKm1jeTWhvvGq6URdjkEREAREQBERAEREAREQBERAEREAXhXqID4r2v7SbTpmtQr1xGaC1lJoDmvIyjNAOUgwb8wSqwyuGtEkmc145E5nH1lXn7VsO372y05qLSZuLOcBY6Kl9w38rdZ0GvPz6rvBcZRLrXGUa8NtNpO6XCbTHPQT1j5LuoY983MjNewNpvfXRcvdskWbPCwnSLegj0Rogxrx9/4Vn4cZfqRC11ade7Cz3J3DVRUMNPEDTnxhce28D3bwQSQ8E34EQD6XCy2ZDIqOO6X5QJb8O8XGSDlaJJi/ynsq9oMPULWOY52YAgENsTIgku3SCIJ4ZheJKiS0scOP7Hbw6mMK90uG+nsQCl9g9m34tldzHAdy0Ogic0h5ygg2O5y48FuobSwrf+nEObBc1p8dyQ4kyAJJI0DbcJ+n9i8MG0XGAM1Q6aw0BsH1B9+q4rSY5byTbZbY5TOf7OsFTZgmObTcxz7vLxBc4WkWG5Hh6HnJNoRFIisLBXt5eTCtUytceQJ9hKoWzvtAxbzhO9oU6IxIL2uc8DMwDCnda97T4sQ5upJ7uQ2Db6AsXUmmJAMaW08lkwfPMF9pdV7WmqxlBrjTOdzw2Gvo4iu0b8gtd3AYKlgS5wADmEK9bIxjqtCjUc3I6pSY9zb7pc0OLb3sTC6TTB1A4cOVwskAREQBERAEREAREQBERAEREAREQBRW0+1GFw72061QMc4SBDjYmASQCGiQdeSlV84+0vs4c5xQcxrcga4OcQ5zwYaGiDJLf/U+a2ik3hnOyTjHKIv7Qu01HFPYykCe6c78SRDpgENHES0b0jyOqp1uJ4xrx5LOFzuwTSZk6k8OJDjwnVoPopajtWEQHfOXVtI3ADz+f80+S9DQFpoYNrSSCZIgydbzpprJ9St62Rxk8vqd2yKVd3e925oFiMwBA3XAHLEzmAvMRFjEKUp0MXm3nMLSeGUO0AIksIiQTpMEjkufs3W3nsjUZp8oEfP6qeXNrk9PoUpUReSNwezcdUe1jXsJMaNbcBm8N7m4G8+QGi+ndl8FVpYamytHeAHNGW5kmd236qvdkcJmr5iLMbP/ACdut+WZXZR59cHPUvzbQiItCKEREAREQBERAEREAREQBERAEREAREQBERAFTO3PZLE4yrSNN7AxrSCHEjKSZLxAMyA0R06lXNFlPDyjWUVJYZD9n+y9HCUTTaM2f/cc6CXmIuNMsWy/WSTWe0X2ZUyxzsLIqTIYXjIRxAJEtPESY4eV+RZUmnkxKuMlho+RYr7NcWygam654I/CZLnZeJB0Lh+UehOirLcI81O7ykPDi0g2gtnMDOkQfZfoNfL9r9nxRx1Z/Bxz0xe2eS8mf6swC7Qsb4Zzjo1OcYx+vsRGxNmvplzn2JGUDW0gySPJSyKa7N7EZXzl85WkAAGJJuZOsRHv0W0pY5ZexjDTV4XREj2Ka/JUNsma1r5oE35Rl9ZVmWjB4NlJoawZQP4SSbkreozeXkrLJbpOQREWDQIiIAiIgCIiAIiIAiIgCIiAIiIAiIgCIiAIiIAiIgC4Nr7JbXZlNnC7XflP6jmP2XeiGU2nlFLxHY6u0S1zHnldp9Jt8wrPsrZbKDMrZkwXEkmXQATfTTgu1Fs5N9TpO2c1iTCIi1OQREQBERAEREAREQBERAEREAREQBERAEREAREQBERAEREAREQBERAEREAREQBERAEREAREQBERAEREB//Z"/>
          <p:cNvSpPr>
            <a:spLocks noChangeAspect="1" noChangeArrowheads="1"/>
          </p:cNvSpPr>
          <p:nvPr/>
        </p:nvSpPr>
        <p:spPr bwMode="auto">
          <a:xfrm>
            <a:off x="97510" y="-159275"/>
            <a:ext cx="468047" cy="336057"/>
          </a:xfrm>
          <a:prstGeom prst="rect">
            <a:avLst/>
          </a:prstGeom>
          <a:noFill/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7" name="16 CuadroTexto"/>
          <p:cNvSpPr txBox="1"/>
          <p:nvPr/>
        </p:nvSpPr>
        <p:spPr>
          <a:xfrm>
            <a:off x="11664862" y="684341"/>
            <a:ext cx="2376577" cy="549405"/>
          </a:xfrm>
          <a:prstGeom prst="rect">
            <a:avLst/>
          </a:prstGeom>
          <a:solidFill>
            <a:srgbClr val="3B7812">
              <a:alpha val="50588"/>
            </a:srgbClr>
          </a:solidFill>
        </p:spPr>
        <p:txBody>
          <a:bodyPr wrap="square" lIns="101824" tIns="50912" rIns="101824" bIns="50912" rtlCol="0">
            <a:spAutoFit/>
          </a:bodyPr>
          <a:lstStyle/>
          <a:p>
            <a:pPr algn="r"/>
            <a:r>
              <a:rPr lang="es-EC" sz="1400" b="1" dirty="0">
                <a:latin typeface="Arial" panose="020B0604020202020204" pitchFamily="34" charset="0"/>
                <a:cs typeface="Arial" panose="020B0604020202020204" pitchFamily="34" charset="0"/>
              </a:rPr>
              <a:t>MATERIALES Y MÉTODOS</a:t>
            </a:r>
          </a:p>
        </p:txBody>
      </p:sp>
      <p:sp>
        <p:nvSpPr>
          <p:cNvPr id="27" name="26 CuadroTexto"/>
          <p:cNvSpPr txBox="1"/>
          <p:nvPr/>
        </p:nvSpPr>
        <p:spPr>
          <a:xfrm>
            <a:off x="1042019" y="784676"/>
            <a:ext cx="10392473" cy="390981"/>
          </a:xfrm>
          <a:prstGeom prst="rect">
            <a:avLst/>
          </a:prstGeom>
          <a:noFill/>
        </p:spPr>
        <p:txBody>
          <a:bodyPr wrap="square" lIns="101824" tIns="50912" rIns="101824" bIns="50912" rtlCol="0">
            <a:spAutoFit/>
          </a:bodyPr>
          <a:lstStyle/>
          <a:p>
            <a:pPr algn="ctr"/>
            <a:r>
              <a:rPr lang="es-EC" sz="1800" b="1" dirty="0"/>
              <a:t>Amplificación de fragmentos de </a:t>
            </a:r>
            <a:r>
              <a:rPr lang="es-EC" sz="1800" b="1" dirty="0" smtClean="0"/>
              <a:t>ADN: Estandarización de temperatura</a:t>
            </a:r>
            <a:endParaRPr lang="es-EC" sz="1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29 Imag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48540" y="6635722"/>
            <a:ext cx="3317777" cy="60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9" name="38 Conector recto"/>
          <p:cNvCxnSpPr/>
          <p:nvPr/>
        </p:nvCxnSpPr>
        <p:spPr>
          <a:xfrm>
            <a:off x="165085" y="684347"/>
            <a:ext cx="11014476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39 Conector recto"/>
          <p:cNvCxnSpPr/>
          <p:nvPr/>
        </p:nvCxnSpPr>
        <p:spPr>
          <a:xfrm>
            <a:off x="11861070" y="1222075"/>
            <a:ext cx="218037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6"/>
          <p:cNvSpPr>
            <a:spLocks noChangeArrowheads="1"/>
          </p:cNvSpPr>
          <p:nvPr/>
        </p:nvSpPr>
        <p:spPr bwMode="auto">
          <a:xfrm>
            <a:off x="386235" y="123111"/>
            <a:ext cx="13158400" cy="48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24" tIns="50912" rIns="101824" bIns="50912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C" sz="1200" b="1" dirty="0"/>
              <a:t>Análisis de la variabilidad genética de muestras </a:t>
            </a:r>
            <a:r>
              <a:rPr lang="es-EC" sz="1200" b="1" i="1" dirty="0"/>
              <a:t>ex vitro e in vitro </a:t>
            </a:r>
            <a:r>
              <a:rPr lang="es-EC" sz="1200" b="1" dirty="0"/>
              <a:t>de clones de Babaco (</a:t>
            </a:r>
            <a:r>
              <a:rPr lang="es-EC" sz="1200" b="1" i="1" dirty="0"/>
              <a:t>Vasconcellea × heilbornii </a:t>
            </a:r>
            <a:r>
              <a:rPr lang="es-EC" sz="1200" b="1" dirty="0"/>
              <a:t>var. pentagona Badillo) usando marcadores moleculares de Secuencias Internas Simples Repetitivas (ISSR)</a:t>
            </a:r>
            <a:endParaRPr lang="es-EC" sz="1200" dirty="0"/>
          </a:p>
        </p:txBody>
      </p:sp>
      <p:sp>
        <p:nvSpPr>
          <p:cNvPr id="21" name="20 Rectángulo"/>
          <p:cNvSpPr/>
          <p:nvPr/>
        </p:nvSpPr>
        <p:spPr>
          <a:xfrm>
            <a:off x="729398" y="3185858"/>
            <a:ext cx="5637341" cy="442774"/>
          </a:xfrm>
          <a:prstGeom prst="rect">
            <a:avLst/>
          </a:prstGeom>
        </p:spPr>
        <p:txBody>
          <a:bodyPr wrap="square" lIns="72732" tIns="36366" rIns="72732" bIns="36366">
            <a:spAutoFit/>
          </a:bodyPr>
          <a:lstStyle/>
          <a:p>
            <a:pPr algn="just"/>
            <a:r>
              <a:rPr lang="es-EC" sz="1200" b="1" dirty="0" smtClean="0"/>
              <a:t>Tabla 2 </a:t>
            </a:r>
            <a:r>
              <a:rPr lang="es-EC" sz="1200" dirty="0" smtClean="0"/>
              <a:t>Lista </a:t>
            </a:r>
            <a:r>
              <a:rPr lang="es-EC" sz="1200" dirty="0"/>
              <a:t>de Primers utilizados en el análisis molecular </a:t>
            </a:r>
            <a:r>
              <a:rPr lang="es-EC" sz="1200" dirty="0" smtClean="0"/>
              <a:t>(Ochoa </a:t>
            </a:r>
            <a:r>
              <a:rPr lang="es-EC" sz="1200" i="1" dirty="0"/>
              <a:t>et al.,</a:t>
            </a:r>
            <a:r>
              <a:rPr lang="es-EC" sz="1200" dirty="0"/>
              <a:t> 2008; </a:t>
            </a:r>
            <a:r>
              <a:rPr lang="es-EC" sz="1200" dirty="0" err="1"/>
              <a:t>McCauley</a:t>
            </a:r>
            <a:r>
              <a:rPr lang="es-EC" sz="1200" dirty="0"/>
              <a:t> &amp; </a:t>
            </a:r>
            <a:r>
              <a:rPr lang="es-EC" sz="1200" dirty="0" err="1"/>
              <a:t>Ballard</a:t>
            </a:r>
            <a:r>
              <a:rPr lang="es-EC" sz="1200" dirty="0"/>
              <a:t>, 2002</a:t>
            </a:r>
            <a:r>
              <a:rPr lang="es-EC" sz="1200" dirty="0" smtClean="0"/>
              <a:t>) y temperaturas de </a:t>
            </a:r>
            <a:r>
              <a:rPr lang="es-EC" sz="1200" dirty="0" err="1" smtClean="0"/>
              <a:t>anealing</a:t>
            </a:r>
            <a:r>
              <a:rPr lang="es-EC" sz="1200" dirty="0" smtClean="0"/>
              <a:t> ensayadas.</a:t>
            </a:r>
            <a:endParaRPr lang="es-EC" sz="1200" b="1" dirty="0"/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2782660"/>
              </p:ext>
            </p:extLst>
          </p:nvPr>
        </p:nvGraphicFramePr>
        <p:xfrm>
          <a:off x="695326" y="3768247"/>
          <a:ext cx="5705484" cy="2664083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692623"/>
                <a:gridCol w="1535315"/>
                <a:gridCol w="935042"/>
                <a:gridCol w="1339071"/>
                <a:gridCol w="1203433"/>
              </a:tblGrid>
              <a:tr h="694707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effectLst/>
                        </a:rPr>
                        <a:t>Primer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34" marR="8834" marT="88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effectLst/>
                        </a:rPr>
                        <a:t>SECUENCIAS 5’ a 3’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34" marR="8834" marT="88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effectLst/>
                        </a:rPr>
                        <a:t>Tm calculada [°C]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34" marR="8834" marT="88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>
                          <a:effectLst/>
                        </a:rPr>
                        <a:t>Ta teórica [°C]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34" marR="8834" marT="88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effectLst/>
                        </a:rPr>
                        <a:t>Rangos de Ta para los ensayos [°C]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34" marR="8834" marT="8834" marB="0" anchor="ctr"/>
                </a:tc>
              </a:tr>
              <a:tr h="246172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effectLst/>
                        </a:rPr>
                        <a:t>844A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34" marR="8834" marT="88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</a:rPr>
                        <a:t>5' </a:t>
                      </a:r>
                      <a:r>
                        <a:rPr lang="es-EC" sz="1200" u="none" strike="noStrike" dirty="0" err="1">
                          <a:effectLst/>
                        </a:rPr>
                        <a:t>ctctctctctctctctac</a:t>
                      </a:r>
                      <a:r>
                        <a:rPr lang="es-EC" sz="1200" u="none" strike="noStrike" dirty="0">
                          <a:effectLst/>
                        </a:rPr>
                        <a:t> 3'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34" marR="8834" marT="88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</a:rPr>
                        <a:t>54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34" marR="8834" marT="88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</a:rPr>
                        <a:t>50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34" marR="8834" marT="88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</a:rPr>
                        <a:t>49, 52, 53, 55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34" marR="8834" marT="8834" marB="0" anchor="ctr"/>
                </a:tc>
              </a:tr>
              <a:tr h="246172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effectLst/>
                        </a:rPr>
                        <a:t>844B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34" marR="8834" marT="88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</a:rPr>
                        <a:t>5' </a:t>
                      </a:r>
                      <a:r>
                        <a:rPr lang="es-EC" sz="1200" u="none" strike="noStrike" dirty="0" err="1">
                          <a:effectLst/>
                        </a:rPr>
                        <a:t>ctctctctctctctctgc</a:t>
                      </a:r>
                      <a:r>
                        <a:rPr lang="es-EC" sz="1200" u="none" strike="noStrike" dirty="0">
                          <a:effectLst/>
                        </a:rPr>
                        <a:t> 3'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34" marR="8834" marT="88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</a:rPr>
                        <a:t>56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34" marR="8834" marT="88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</a:rPr>
                        <a:t>52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34" marR="8834" marT="88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</a:rPr>
                        <a:t>51, 52, 53, 54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34" marR="8834" marT="8834" marB="0" anchor="ctr"/>
                </a:tc>
              </a:tr>
              <a:tr h="246172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effectLst/>
                        </a:rPr>
                        <a:t>17898A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34" marR="8834" marT="88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</a:rPr>
                        <a:t>5' </a:t>
                      </a:r>
                      <a:r>
                        <a:rPr lang="es-EC" sz="1200" u="none" strike="noStrike" dirty="0" err="1">
                          <a:effectLst/>
                        </a:rPr>
                        <a:t>cacacacacacaac</a:t>
                      </a:r>
                      <a:r>
                        <a:rPr lang="es-EC" sz="1200" u="none" strike="noStrike" dirty="0">
                          <a:effectLst/>
                        </a:rPr>
                        <a:t> 3'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34" marR="8834" marT="88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42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34" marR="8834" marT="88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38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34" marR="8834" marT="88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38, 40, 42, 46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34" marR="8834" marT="8834" marB="0" anchor="ctr"/>
                </a:tc>
              </a:tr>
              <a:tr h="246172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effectLst/>
                        </a:rPr>
                        <a:t>17898B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34" marR="8834" marT="88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</a:rPr>
                        <a:t>5' cacacacacacagt3'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34" marR="8834" marT="88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</a:rPr>
                        <a:t>42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34" marR="8834" marT="88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38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34" marR="8834" marT="88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40, 41, 42, 43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34" marR="8834" marT="8834" marB="0" anchor="ctr"/>
                </a:tc>
              </a:tr>
              <a:tr h="246172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effectLst/>
                        </a:rPr>
                        <a:t>17899A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34" marR="8834" marT="88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</a:rPr>
                        <a:t>5' </a:t>
                      </a:r>
                      <a:r>
                        <a:rPr lang="es-EC" sz="1200" u="none" strike="noStrike" dirty="0" err="1">
                          <a:effectLst/>
                        </a:rPr>
                        <a:t>cacacacacacaag</a:t>
                      </a:r>
                      <a:r>
                        <a:rPr lang="es-EC" sz="1200" u="none" strike="noStrike" dirty="0">
                          <a:effectLst/>
                        </a:rPr>
                        <a:t> 3'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34" marR="8834" marT="88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</a:rPr>
                        <a:t>42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34" marR="8834" marT="88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38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34" marR="8834" marT="88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38, 40, 42, 44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34" marR="8834" marT="8834" marB="0" anchor="ctr"/>
                </a:tc>
              </a:tr>
              <a:tr h="246172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effectLst/>
                        </a:rPr>
                        <a:t>HB9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34" marR="8834" marT="88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5' gtgtgtgtgtgtgg 3'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34" marR="8834" marT="88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</a:rPr>
                        <a:t>44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34" marR="8834" marT="88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</a:rPr>
                        <a:t>40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34" marR="8834" marT="88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43, 46, 47, 48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34" marR="8834" marT="8834" marB="0" anchor="ctr"/>
                </a:tc>
              </a:tr>
              <a:tr h="246172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effectLst/>
                        </a:rPr>
                        <a:t>HB11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34" marR="8834" marT="88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5' gtgtgtgtgtgtcc 3'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34" marR="8834" marT="88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</a:rPr>
                        <a:t>44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34" marR="8834" marT="88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</a:rPr>
                        <a:t>40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34" marR="8834" marT="88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</a:rPr>
                        <a:t>44, 45, 46, 47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34" marR="8834" marT="8834" marB="0" anchor="ctr"/>
                </a:tc>
              </a:tr>
              <a:tr h="246172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effectLst/>
                        </a:rPr>
                        <a:t>HB12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34" marR="8834" marT="88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</a:rPr>
                        <a:t>5' </a:t>
                      </a:r>
                      <a:r>
                        <a:rPr lang="es-EC" sz="1200" u="none" strike="noStrike" dirty="0" err="1">
                          <a:effectLst/>
                        </a:rPr>
                        <a:t>caccaccacgc</a:t>
                      </a:r>
                      <a:r>
                        <a:rPr lang="es-EC" sz="1200" u="none" strike="noStrike" dirty="0">
                          <a:effectLst/>
                        </a:rPr>
                        <a:t> 3'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34" marR="8834" marT="88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</a:rPr>
                        <a:t>38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34" marR="8834" marT="88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</a:rPr>
                        <a:t>34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34" marR="8834" marT="88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</a:rPr>
                        <a:t>35, 36, 38, 40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34" marR="8834" marT="8834" marB="0" anchor="ctr"/>
                </a:tc>
              </a:tr>
            </a:tbl>
          </a:graphicData>
        </a:graphic>
      </p:graphicFrame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40414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6" y="1580974"/>
            <a:ext cx="1920662" cy="14076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612" y="1632560"/>
            <a:ext cx="1397855" cy="1356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6" name="0 Imag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5" t="6905" r="4514" b="25838"/>
          <a:stretch>
            <a:fillRect/>
          </a:stretch>
        </p:blipFill>
        <p:spPr bwMode="auto">
          <a:xfrm>
            <a:off x="8114941" y="2115046"/>
            <a:ext cx="4836316" cy="345448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36 Rectángulo"/>
          <p:cNvSpPr/>
          <p:nvPr/>
        </p:nvSpPr>
        <p:spPr>
          <a:xfrm>
            <a:off x="8114941" y="5592346"/>
            <a:ext cx="4836316" cy="627440"/>
          </a:xfrm>
          <a:prstGeom prst="rect">
            <a:avLst/>
          </a:prstGeom>
        </p:spPr>
        <p:txBody>
          <a:bodyPr wrap="square" lIns="72732" tIns="36366" rIns="72732" bIns="36366">
            <a:spAutoFit/>
          </a:bodyPr>
          <a:lstStyle/>
          <a:p>
            <a:pPr algn="just"/>
            <a:r>
              <a:rPr lang="es-EC" sz="1200" b="1" dirty="0" smtClean="0"/>
              <a:t>Figura 1 </a:t>
            </a:r>
            <a:r>
              <a:rPr lang="es-EC" sz="1200" dirty="0" smtClean="0"/>
              <a:t>Visualización de fragmentos amplificados  en gel de agarosa al 1.5%. T1,T2,T3,T4 (Temperatura ensayada de cada primer), M (Marcador molecular).</a:t>
            </a:r>
            <a:endParaRPr lang="es-EC" sz="1200" b="1" dirty="0"/>
          </a:p>
        </p:txBody>
      </p:sp>
      <p:sp>
        <p:nvSpPr>
          <p:cNvPr id="38" name="37 CuadroTexto"/>
          <p:cNvSpPr txBox="1"/>
          <p:nvPr/>
        </p:nvSpPr>
        <p:spPr>
          <a:xfrm>
            <a:off x="8198067" y="2559768"/>
            <a:ext cx="4738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solidFill>
                  <a:srgbClr val="FF0000"/>
                </a:solidFill>
              </a:rPr>
              <a:t>M       T1         T2        T3          T4       M</a:t>
            </a:r>
            <a:endParaRPr lang="es-EC" b="1" dirty="0">
              <a:solidFill>
                <a:srgbClr val="FF0000"/>
              </a:solidFill>
            </a:endParaRPr>
          </a:p>
        </p:txBody>
      </p:sp>
      <p:sp>
        <p:nvSpPr>
          <p:cNvPr id="42" name="41 Abrir llave"/>
          <p:cNvSpPr/>
          <p:nvPr/>
        </p:nvSpPr>
        <p:spPr>
          <a:xfrm rot="5400000">
            <a:off x="9033130" y="2703678"/>
            <a:ext cx="160087" cy="793172"/>
          </a:xfrm>
          <a:prstGeom prst="leftBrace">
            <a:avLst>
              <a:gd name="adj1" fmla="val 68975"/>
              <a:gd name="adj2" fmla="val 50000"/>
            </a:avLst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3" name="42 Abrir llave"/>
          <p:cNvSpPr/>
          <p:nvPr/>
        </p:nvSpPr>
        <p:spPr>
          <a:xfrm rot="5400000">
            <a:off x="9983530" y="2723078"/>
            <a:ext cx="160087" cy="793172"/>
          </a:xfrm>
          <a:prstGeom prst="leftBrace">
            <a:avLst>
              <a:gd name="adj1" fmla="val 68975"/>
              <a:gd name="adj2" fmla="val 50000"/>
            </a:avLst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4" name="43 Abrir llave"/>
          <p:cNvSpPr/>
          <p:nvPr/>
        </p:nvSpPr>
        <p:spPr>
          <a:xfrm rot="5400000">
            <a:off x="10933930" y="2709228"/>
            <a:ext cx="160087" cy="793172"/>
          </a:xfrm>
          <a:prstGeom prst="leftBrace">
            <a:avLst>
              <a:gd name="adj1" fmla="val 68975"/>
              <a:gd name="adj2" fmla="val 50000"/>
            </a:avLst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5" name="44 Abrir llave"/>
          <p:cNvSpPr/>
          <p:nvPr/>
        </p:nvSpPr>
        <p:spPr>
          <a:xfrm rot="5400000">
            <a:off x="11834455" y="2728628"/>
            <a:ext cx="160087" cy="793172"/>
          </a:xfrm>
          <a:prstGeom prst="leftBrace">
            <a:avLst>
              <a:gd name="adj1" fmla="val 68975"/>
              <a:gd name="adj2" fmla="val 50000"/>
            </a:avLst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3" name="Picture 19" descr="https://scontent-mia3-1.xx.fbcdn.net/v/t34.0-12/21245467_1908604302499966_314109217_n.png?oh=c4c8a8c784ad79775988aaa8ac697419&amp;oe=59A8D45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7" b="19439"/>
          <a:stretch/>
        </p:blipFill>
        <p:spPr bwMode="auto">
          <a:xfrm>
            <a:off x="11179561" y="484893"/>
            <a:ext cx="829873" cy="787027"/>
          </a:xfrm>
          <a:prstGeom prst="ellipse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2 Subtítulo"/>
          <p:cNvSpPr txBox="1">
            <a:spLocks/>
          </p:cNvSpPr>
          <p:nvPr/>
        </p:nvSpPr>
        <p:spPr>
          <a:xfrm>
            <a:off x="165087" y="6984800"/>
            <a:ext cx="5030373" cy="425167"/>
          </a:xfrm>
          <a:prstGeom prst="rect">
            <a:avLst/>
          </a:prstGeom>
        </p:spPr>
        <p:txBody>
          <a:bodyPr lIns="101824" tIns="50912" rIns="101824" bIns="50912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Shirley Brito Cabezas, 2017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4 CuadroTexto"/>
              <p:cNvSpPr txBox="1"/>
              <p:nvPr/>
            </p:nvSpPr>
            <p:spPr>
              <a:xfrm>
                <a:off x="4741999" y="1641593"/>
                <a:ext cx="324947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b="0" i="1" smtClean="0">
                          <a:latin typeface="Cambria Math"/>
                        </a:rPr>
                        <m:t>𝑇𝑚</m:t>
                      </m:r>
                      <m:r>
                        <a:rPr lang="es-EC" b="0" i="1" smtClean="0">
                          <a:latin typeface="Cambria Math"/>
                        </a:rPr>
                        <m:t>=2</m:t>
                      </m:r>
                      <m:d>
                        <m:dPr>
                          <m:ctrlPr>
                            <a:rPr lang="es-EC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s-EC" b="0" i="1" smtClean="0">
                              <a:latin typeface="Cambria Math"/>
                            </a:rPr>
                            <m:t>𝐴</m:t>
                          </m:r>
                          <m:r>
                            <a:rPr lang="es-EC" b="0" i="1" smtClean="0">
                              <a:latin typeface="Cambria Math"/>
                            </a:rPr>
                            <m:t>+</m:t>
                          </m:r>
                          <m:r>
                            <a:rPr lang="es-EC" b="0" i="1" smtClean="0">
                              <a:latin typeface="Cambria Math"/>
                            </a:rPr>
                            <m:t>𝑇</m:t>
                          </m:r>
                        </m:e>
                      </m:d>
                      <m:r>
                        <a:rPr lang="es-EC" b="0" i="1" smtClean="0">
                          <a:latin typeface="Cambria Math"/>
                        </a:rPr>
                        <m:t>+4(</m:t>
                      </m:r>
                      <m:r>
                        <a:rPr lang="es-EC" b="0" i="1" smtClean="0">
                          <a:latin typeface="Cambria Math"/>
                        </a:rPr>
                        <m:t>𝐶</m:t>
                      </m:r>
                      <m:r>
                        <a:rPr lang="es-EC" b="0" i="1" smtClean="0">
                          <a:latin typeface="Cambria Math"/>
                        </a:rPr>
                        <m:t>+</m:t>
                      </m:r>
                      <m:r>
                        <a:rPr lang="es-EC" b="0" i="1" smtClean="0">
                          <a:latin typeface="Cambria Math"/>
                        </a:rPr>
                        <m:t>𝐺</m:t>
                      </m:r>
                      <m:r>
                        <a:rPr lang="es-EC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5" name="4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1999" y="1641593"/>
                <a:ext cx="3249479" cy="400110"/>
              </a:xfrm>
              <a:prstGeom prst="rect">
                <a:avLst/>
              </a:prstGeom>
              <a:blipFill rotWithShape="1">
                <a:blip r:embed="rId7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25 CuadroTexto"/>
              <p:cNvSpPr txBox="1"/>
              <p:nvPr/>
            </p:nvSpPr>
            <p:spPr>
              <a:xfrm>
                <a:off x="4776070" y="2276894"/>
                <a:ext cx="171175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b="0" i="1" smtClean="0">
                          <a:latin typeface="Cambria Math"/>
                        </a:rPr>
                        <m:t>𝑇𝑎</m:t>
                      </m:r>
                      <m:r>
                        <a:rPr lang="es-EC" b="0" i="1" smtClean="0">
                          <a:latin typeface="Cambria Math"/>
                        </a:rPr>
                        <m:t>=</m:t>
                      </m:r>
                      <m:r>
                        <a:rPr lang="es-EC" b="0" i="1" smtClean="0">
                          <a:latin typeface="Cambria Math"/>
                        </a:rPr>
                        <m:t>𝑇𝑚</m:t>
                      </m:r>
                      <m:r>
                        <a:rPr lang="es-EC" b="0" i="1" smtClean="0">
                          <a:latin typeface="Cambria Math"/>
                        </a:rPr>
                        <m:t>−4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26" name="25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6070" y="2276894"/>
                <a:ext cx="1711751" cy="40011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4910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AutoShape 4" descr="data:image/jpeg;base64,/9j/4AAQSkZJRgABAQAAAQABAAD/2wCEAAkGBhESERMUExQWFRUWFBgXFxgWFBgYGhYXFhoXFRUWGRgXHyYeGRskGRYXIC8gJCkpLS0sGB80NTAqOCYrLCkBCQoKDgwOGg8PGiolHyQtLywsLi4vLTYsKiwpLCwsLCwsLCwsLCwpLCwsNCwtNCwsLCwsLCwsLCwsLCwsLCwsLP/AABEIANIA8AMBIgACEQEDEQH/xAAcAAEAAgMBAQEAAAAAAAAAAAAABQYCAwQBBwj/xAA+EAABAwIDBQYDBwMDBAMAAAABAAIRAyEEEjEFIkFRYQYTMnGBkUKhsQcUI1LB4fBictEVM4JDkqKyFlPx/8QAGwEBAAIDAQEAAAAAAAAAAAAAAAQFAQIDBgf/xAAwEQACAgEDAgQFBAEFAAAAAAAAAQIDEQQSITFBBSJRcRNhgaHwMpGx0SMUUsHh8f/aAAwDAQACEQMRAD8A+4rFlrXsNT/lZIgCIiAIiIAiIgCIiAIiIAi5DtJnDM7q0WPkTY+ei0nF1D+Vo5EFx9SCB/NSuUroR6s2UWzqxuNZSY57zDWiSqdRxz8XixUax4FKW7znUwA7XKWTmdGU5TEEeSsbwXGXnN0iBextfUWuefMrVgsE2kwNboBEm5OpkniZJPqotmpTWInSNb7nVR2hlEVDpo+LR/URZp5mw42uB3CoOaq/a3Fd3g67oDpYWQT/APYRTJ9M0xxhfLNjbWdQr0akuim7QQYaZztaHWEhzuWs63W9V7a8x3hpHYm49j76i5dnbRp16balMy1zWuHMBwkSOB6LqUwhBERAEREAREQBERAEREARFhVcQDAkwYExJ4CeCAzWmrTcXNIdAEyI8Ui1+EFReDx1UVstS5NoGjTGYRztr+ylKuLY0hrnAE6SVlrByhbGayuzx9TzCYxlQEtMwSDaLjzW1lQGYMwYPQ6x7EI0g6LJYOi+YREQyEREBoxlYtbI1kATpLiGz11lcL8zvE6RpA3R6iST6mOikcQBlOYZhFxEzF4jionBMim0TNrSc1jcDNxgQJ6KHqpSjjDOtaTIiv2zw7AXObVABqicguaPijevMGBqYNrLWO3mFLXOAqFrXZcwYIPi0l1xDS4cxEXMKZ/0yjM91TmSZ7tsy7xHTU8eaN2bRBkUqYMRIptFtI00gm3VQ81+jOuJepxDtPQPeZSXGm57XBoE5qbmMcBJA8VRsTGq1DthhiYBcSHUw4Bo3O9BLS69gMpk8CRrIUlU2ZRdE0qZgQJptMCIgSLCLQvTgqNppshpkbjd02gi1jYLGYejHmPcf/tvlneDKZZbeHFsHWRwXyXHbIa5znU92SSGcACZAB8v4F9J252noYYQXsNQ6MLwD8N3chvN85Eaqi4naVNznPzMaHHNAcIEmOf5pHnPkrbw3TqcZfEjw+j/AD+SLqNTOmSdcufQq+A7RYjDOzUc7HXkNmDl0a8EZXXtxi6tGK+2HGuYA2iym8TJGZxNuAeMov1OmnOF2nTBfLS05hoHNkkHLYTJkiLcQsdi7MdiqrKdP4rl2oa0auPQfMwOK5X507afRdy2qdWpgrJNZxz8vz5n2fslt4YrC0qhc01C0d4Gnwv4gjVp6FTSq2z9iUKApNDWSMrTULWBzsoLrujjlVmp1ARIMjmFz0mqWpi5JYWcFbZFRfBQ2dmMcGgPBqRUaaw+/Vh97gVwXC0UN59J+UQDky6NbPtHs/tNtF1Go7vZfh6jnfentNRlOlQp1qAdGduZzHuzWzfFGdyvyKYcz5uzsjtfvaJGIy0g+k57PvFRxDaVd1RtMOIl8UqhY5x8fdtlY7K7JbXp0g3voflyy7EVHQ91AUX1eMgP/EA1JBmJX0paxiGlxbIzASRN48vUICO7M4SvSwzKeIcHvYXNDg5zs1MOPdEl182TKDJJJBMmVKoiAIiIAufHUHPYQ05TaDJGhBiRe+nquheFDDWVgreJ2d3bS5zxnmYz6gC2WYJcCJt/hb6NNtdsvcc7SGuytuWkkMlsEcZmI16xjW2TWzE2cSfFMT5g6DoJXdszZhYS50ZiIESYGpuY1McOC6trHXkq665O1x+HiHR5fXHR+5zUNtb1NrW/hzlkulxndYY89bzdTQWhuBp5s4Y3Nzi/n59VtbThsAnzN/fmubx2LGuM0nvef6Mi8TE3XqjMHsgh/eVHB7+BiI1E+xiOF+cqTRm0W2stYCIiwbHjl83wm26zKYpt3Q2d6AS6SHA3BiJInj6Xt3aXbYpMLGn8Rwt/SDq4/OOvkVRgFYaTSxtW6xZXb7mkpNdCzdmMaXMcxzgS0yJdLiDckg3gE6/w9e3doOo0XPa3MdNQMs2DjzAMWHP1Va2Q9ja7HPIDRJkmADBgk8v2Ut2pLatENZVb42mAQ7N0sdBd3/FVOtohTq/N+l8vjjHfoSa7Fs8xVqXaXGNMisXdHtYQfYAj0K5q21KtQfiOe+8nM609GzA9AsMThXUyJg9RPzkW91wYnaTGEBxNxNhIAmLwryqOmkviVpfsdJV1XxTzwe4rAUajszmOLv7o0AAFjpYLBuyqB3S0i35iZGbPHLxCYheP2vTGuYGAYjgc0aW+ErwbXpETctmJy2mcsRrM9F221/I5PR17cKTz7m92zaAN9RpvGW3zWPC8n1KuHYrs+2lmqd3l3crJmYcczje8aRPVU/C4tjw7KbNMHhEgH9Y8weStHZ7tO9pDarppkE5nSXCGkgSLmSBrJuqLx5T/ANLirHPX1+n/ACaw0qqak5ZLoQsO4be0TrFp841Udiu02GYwuzh/RlyeOnAdTZdGK2vSpuY17speJEg6Wufyi/HryK+fxrti1tTT+pKXPB10nvZ4Msa5SD8iDYacD81udtCpwa0c5cT8g1R79r0A3MajI0s4G/IASSuplQOAIIIIBBGhB0KmQ8Q1dUNuePmjV1rq0bn7ReWkd3eD8YiehiY6xPRczcM2ACB7cYglQtPtnQcBDakktAaQwGX95lBl0D/bOptmbztrxnbvDUgC4PMz4Qw334Eh0XNMgRY5m3gyttRZq9Q0prlehqlFFjo4p1OJJczQkxLeR/tjWfPmpUFUin23oOmGvgTMhoMBucugugjJfWTwBUpsXa4q03GiS1ocW5XtEtIANg11gQ4GOvIqy0mvspjt1KePX+zSUE/0lkRR9Dao0fbqLt43tdvr7rrpYljvC4H1v7K7qvrtWYNM5NNEDtSjtI1ancOphhAyZyAGx3RuO7LiSW1QbxD2xcGNOIpbUcBlyMIFYEl4Ml5PcuADI3BlBB1k2JAVpRdjBVvu+1QSM9NwD25TutJAhrs4yEBpyl5Dby+AQGwtuzcPtEVaZqvaae9nG5PgAmWsFu8kgD4TcyINkRAc+GwTWF5BJzOkyfPT3+nILZiGOLSGuynnE/IrYiGEkuEAiIhkKB7Tbc7puSm4d4dYuWNjXodInz4KeVI7YUGtrgiJcwFwniN0EjhIgf8AEqRpoRnalI1k8IhKlQuJc4kkmSTqSsURehSxwjiRm2qzYAc5zMpD5DXEQDlIMGNXDX9xzYbI01Q2q+GioDu1HlsAh5nNZozt1+IC8AhSO0SzLvMDibDMARzv0kD5Lbg9nMyNc6lT39NwaEEgQRyn3Ko/F5RjXyuf4OVtkYpJ9yOpsYczhXlrGuc4ZXluVr5LBvyWcIBkzqbAbjiqD2FmfO+mG3ymXSJaZd4gdSZ6rvxWFpXcabSSTfKCcxuT1uBJ5x6cT9mtF2Na02BgASOGg4H6lVWh07ulvbax0/ME/QaOWpTsi35fucYw7IjK2OWUdenU+5TuWzOVs84HOdfO/msg76TojxNudv8APyXqJyjCLk+xaPCWWKNBsAx/jUkW9fmt656m0KbSQXAFsSL2nLH/ALN9+hjyntGk4wHSc2U7rrGYgmIEmwnXhK8XZKdkt0slY5ZeWdK8zHM3jw8h+lwPcrwAk6xy6rbTpx5n+QFvTU8qRY6PTTc42duv/Rmpvs7truyKbz+GTYn4Cb+xPsfMqERdtRRG+DhL/wALq2pWR2s+iDCU48DYgjwjR13DTQnUcV792ZfdbfXdF4sJ9LKj4HbFakRldIAjK6S2BpAm0dIXRiu0td5sQwcmj6kz8oXnJeEahSwmsepVvRWZxwXAYWmPgbrPhGszOms3lZU6bW2aALzYAXNybdVTv/kDzRex5cXkgteDB1BIMRaJ05wuantvENiKrjAi8Eex1NtT/lF4RfLOWuPv8zC0djz0LxQw7A5rSBlNgdC13CHCCJFvQesrQwjGeEAE6nifU34qmYTtUxzQ2s0gmxLRuxwOshWbZm0c5y5mvEEhzSDoRIMWneFx7c7TQWTg/hXx83Z+q9/zgr76ZVvlEmiIrojBERAEREARFF9o8a+lQc5mshs/lDrZupmB6raMXJpLuCTlfL+0r3131Sx+Ul4yOF4DHDLobghtxxzHmtlTHVXeKo8zze7jY8eS0K50+kdTbk/kcnLJDt2RiA0D7wbZbw6d1rmXOa+bNJ0uAeC9fsmuSCa5IkkiHAGSXERJBEmByAA4KXWMzZuv06ld5quuO6T49xFOTwjjqhtSsGunK0HNlkkWJ4afCPdWSoxrmgnSJm4gH6WUZVqtY03a0ARLiAAYkSTqYvGq7cfApROuUDjxH6LzOotepsTffgqvE6Iy1FVUJvc3h/LOPvz6/sQm0tsgVIyiABllwaIc7Lm6NnV3ARZcp23AksIBiLiTLaboAi7oqC39LuV5LOJib8puvKlYNEuIA5kwPcq2hXsioxZ9E02kWmqjVXLCXyItu3Ggf7TmmAYiJzGDwGgLXHk108CsqTmneAiQDHKQCR+y3YvbVJkb2aSLNIMA8VG0drh9R8w1uokweAHS9zH1UTXRk6Xgi69P4WM5wdFbAUnmXMa48yAdQBx/tHsFkMGy26N3TpJn1ve/FbQZuNElefyyhHFvn9Af56r19f8ALc/L3/RYQHdTGg4jl1HnZbm4dx4R5n9BMrrG7ZHCLPT22xr2Vx59RR01nr/NFmsPuxa6dbRZvW/EnksmunQE+XDznRS4WxlHOS5rk9q3LDOHGU8QSe7cGi0TlI+GbRMzm6QRaVgwYkB0wSc8eARcd38swPU+qkTIMEc+PKP8r1dIyUllDZl5yyOq/ei4luQNzAgEgnLo5pMa/EDfkurB95l/EjNJ8OkG44DSY9FvRbGVDDzlhWvsBWaHVmwMxDXA8SBII9JHuq9svCd7Wps/M8A/2i7v/EFfQNndm6NCoalPMCZtmtB+GOU+qykV/iN0FH4b6vn7ksiItigCqnaKtjximih3mSKHdhjKZpOcazhihXc4FzAKOQtykfFEmArWqTtnZu1XV8S+hVLWOe2nSbnaPw306IqVQTIp5Hd8QcrnF0WLUBwPxe1u7pXxWbOz7xNKiA13dV+8bR7tjnOpd4KUHKdRvGXR01sdtl1SrkplrH1mGhnFMhtOlU7uo2pG8BVZlfOol8aALVUo7YcyoXNrCuaDmsNOtQFAOGGLLtO8XuxQL2mBDXU5cAHNW7FbN2uKb3U6jjUdXxRjO3dpRiRhwM7iyTNLLAEHLmFigMdl4zazqtE1G1m5n0yWFlHuhRIca/evAzCq11gGkAwyAQXlXZ+Gz08lSHS2HQC0G1yBJI97KkV8JtOW90MUG/8ARFSvhyWP72XHFQZfT7uMrQXuAzTvFsXnE1C1jiBmIaSGj4iBIHrogPnO0sJ3VV9Oc2UxPQgOE9YK5ljVxocS5zwXEySSJJPFZEr01edqTfPcjs8uTAif0XQ1uUAC54dXG/1lasIZzHqBHlf9V0MO+z+76tcB8yB6rzev1ErLHHsifzRppWxXmw2cnaGkG0GCxh4/K0l2V+8C6wOa/WI4ro2y1/cbpDQGguJlpMRDQBpJ+gHGR52jd+G2GMec9g9jnxDXEuDW3JABPC0rZtVjHUN4OIgEd2M0HUEdOptCiUvE4v5niKrHurm/92fuU0V258oO8L8bcZn9+KhtobRqk3YSQASJdxjSeMGP+K7Gx95m3gvAbINtXanja48lZ+zdCk578zQ5waMstBgCQ7X+4L03iFvw9PK3H6fT3PfVzafUooxT/wAh9jzjlykyvG4p9ppmePQl0R7SZ8letl7Gw5xNUFkgF5DXEwMlTKC1sDd4GS4EgxABCjO1WAosrAUwG7suDTo4k8PhtFraqgXile7bh/YkqzPd/Y4+ztd5bek+C9oJEw0GQ46XjcNvzHkrOzCtHCfMz9VAbCxeR+UmGEHU2B1Bvpx91YqdQOAIIIOhFwqjUWOc3JE3Twg1uws+yM5REUUmBeLQcfSBIL2giZBMRAc468g1x/4nkjcfSJgPE2/8py68TBt0PJbbX6Gu6PqZ1qOaLwRx+o8rLV3D+bfO/wBP3Wyji2P8LgbE21gEtNv7gR5grcukbZ18JmVh8o5DSeOR8rH2J/VYh3DQ8jr/ADqu1Yuo5oEEmbRMybWi83XevVyXEuTOcE52Ewmas9/BjIHm8/4afdXtQ3ZfY7sPSIcQXOdmMcLABvWAFMq1XQ8xqrVba5LoERFkjBERAEREARFz1doUm5sz2jJd0uG6DcSOCA+bdqNniliKrGiGu3mgaAPH0zZvZaMO8PMcAJI6zAB+f7rn7WbR77FPfh3AMIOYktBlrAA4h1xcaR5wo/AV6kkuc3hkc1wPIQ4CAZMGBbfjkt1bKMJQj3IVVkardz5WSytaBYD2XpauVw72lHhn1G66YItLTEEWkEqNp7PBhoxM5S3wgeJkbroJEFwBy25dVX49T0e5NJrlMmcSwVKfduif6qfeSLwQDxHPh6rvw9RpaADMQDOvr1VbqdnyQQKz7gC9/Ccwd4pLpLjckXFt0KYBIIcNR8xxB6fqsPB5zV+BqcZSqbTy2lxj2KG+rOIIkQJIAyixbra/EjL6r6Fgtm06Ulg1iSSTp56Kp/6ODiBlYCXOMQ6YYIF40GUxJvb3uxXbxzU7owhCXDy2s+2M+2C5pTUeUQ2y6hdisTM2hoDqmewcYLRG4DxbJ4aZb1PbLWivVyuzDOTOtzdwnjBJE9FY9nYwjE4vMJbTDzl3iQ0uzbrXAAZoJMGCYVSrlpe7IIbmOUcmyco9oVTFYm/ZHSBgpzs5iLOZ1zD1sfoPdQayY8tIIJBGhC6NZWCRXPZLJdUVfodo3jxtBH9Nj7aH5KXwu0KdTwuvyNiPT/C4OLRZwthPozF+y6ROYsEyTIJBlxkmQZm3tZef6TShoy+GI3nWIJIIvYgudB6rsRZ3y9TbZH0Ry4fZtNhDmgyG5QS5xOW27cm1tF1IvFq231NkkugVw7LbBygVqg3iNwH4QfiP9RHsPMrh7M9njUIq1BuC7QfjPAx+X6+Wt0VlpdPjzy+hTa7VZ/xw+v8AQREVgVIREQBERAEREAUN2h7NsxTRcNe3R2WbX3T0mD6dSplEMNJrDPj+1ew9WiHuqBwa8vDi1zHN/EIzDwyASBBP7KPpdm2PcSM02k5ouAA0w0C4yN5aDlb7dUphwIIBBEEESCDqCFTdqdmTRzOpNmnrA8Tedo3gOesa6SdJ5S4NatPBz8z4/O5CYejlaBrroNSTNlA4ItZiqstcCS4lxG64tdeNTYkEEnQjkFdNnYekGCs+sGuObu2gZocJDajmi5giQNNJJ4cOC7MmrmdNN+9BynLDdS4g7zZLRYaXiZtyjF9+5YyklwuiMFz4uo8Mc5oBA4k8B4jHGPMaHyWdFsNvpc3JNjJ89FGnabgdwZRHG5Oka+q1qdcZf5OhrrL3VDKeGSuAa7KHEQ86jQZZMAjha/Qn0XYcT/S7rYW9jf0UG4Ew/wC8Bsva8jeJtJ7sjPGW8WaLNEzqtY2LUp04diXZAAPCZIOSb5jLiWNgwdXTOYzMv0NF/maxhdmvuVUNVOOeevqYjBOqVMUKbwzOSQRmk5XQ8HTKc4jjY9ZVVarNjsf3bA1jwCWNZUqFpzVIblJvJLokgnnqqZV2bL3EPMEmARYT0noD5hVM6lCbjuyuxZae9WLhf1+53LxcP+ma75uSb6iY0v09iVmzAETvuMtLb8iSQdZkTErXEfUk5fodayp1HNIIJBGhCj3bNJEd47QCwiIaWiBP9Rnn6LM4C9nFt5gebj9Hkeg5Jtj6mcv0LhsnaneS10Bw9JH+VJKibNwFQVG92XOeDIDGEn4rACbb1xBmAr/sfsvtKoQXtZTZx7yAY6NbJB84XN0OT8nJNr1kYx/yGDWkkAAkkwABJJ5ADVWzYfZMCH1hJ4M1A6u5npp58JLY3Z6nQE+J/FxHyaOA+qllNo0qh5pdSDqtc7PLDhfyAERFNK0IiIAiIgCIiAIiIAiIgC8K9RAfONuCvUxBFKCTWLSCJJaDlAFwBAEk9PNWHaOAbhsMcvjflY98mSDJdA4A3EDn0U4MDRY41MjA65LoE8ZM8NTK+cdu+2baxp08NUJa05nObZriQMoB1MAunhJ6LSNbefUkqbm0l0RybUxGjWug3DgI0jjy8uqi31mtgE3IMWJJyiTYdFzYTGuc6HXmTPHnJ4evVdFfB03+NodaLjgdYPCVDsi4yxIptdOUrvPwjBu0KZAObWIsbzYWiV109oF9MNa6WcIGsE8eQPLkuQ7PpTJYCba3uLA349dV7WrNpt4aWbz/AGWFPantfUiJZe2Gcs5NqvEtHEAn3/8AxcKzq1C5xJ4n9lgo7eWeo01XwqlFhbcPhn1HBrGue46BrS4+wuu3YOwquLqinTBi2d0WY38x+cDivtWxdh0cLTFOk2BxJu5x/M48T/BC7VUufPY2stUOD5dsz7NcbVgvDaLf6zLv+1s/MhW3Zf2W4WnBqufWPInI3/tbf3cVdEUyNEI9iLK2T7nNgtnUqLctKm1jeTWhvvGq6URdjkEREAREQBERAEREAREQBERAEREAXhXqID4r2v7SbTpmtQr1xGaC1lJoDmvIyjNAOUgwb8wSqwyuGtEkmc145E5nH1lXn7VsO372y05qLSZuLOcBY6Kl9w38rdZ0GvPz6rvBcZRLrXGUa8NtNpO6XCbTHPQT1j5LuoY983MjNewNpvfXRcvdskWbPCwnSLegj0Rogxrx9/4Vn4cZfqRC11ade7Cz3J3DVRUMNPEDTnxhce28D3bwQSQ8E34EQD6XCy2ZDIqOO6X5QJb8O8XGSDlaJJi/ynsq9oMPULWOY52YAgENsTIgku3SCIJ4ZheJKiS0scOP7Hbw6mMK90uG+nsQCl9g9m34tldzHAdy0Ogic0h5ygg2O5y48FuobSwrf+nEObBc1p8dyQ4kyAJJI0DbcJ+n9i8MG0XGAM1Q6aw0BsH1B9+q4rSY5byTbZbY5TOf7OsFTZgmObTcxz7vLxBc4WkWG5Hh6HnJNoRFIisLBXt5eTCtUytceQJ9hKoWzvtAxbzhO9oU6IxIL2uc8DMwDCnda97T4sQ5upJ7uQ2Db6AsXUmmJAMaW08lkwfPMF9pdV7WmqxlBrjTOdzw2Gvo4iu0b8gtd3AYKlgS5wADmEK9bIxjqtCjUc3I6pSY9zb7pc0OLb3sTC6TTB1A4cOVwskAREQBERAEREAREQBERAEREAREQBRW0+1GFw72061QMc4SBDjYmASQCGiQdeSlV84+0vs4c5xQcxrcga4OcQ5zwYaGiDJLf/U+a2ik3hnOyTjHKIv7Qu01HFPYykCe6c78SRDpgENHES0b0jyOqp1uJ4xrx5LOFzuwTSZk6k8OJDjwnVoPopajtWEQHfOXVtI3ADz+f80+S9DQFpoYNrSSCZIgydbzpprJ9St62Rxk8vqd2yKVd3e925oFiMwBA3XAHLEzmAvMRFjEKUp0MXm3nMLSeGUO0AIksIiQTpMEjkufs3W3nsjUZp8oEfP6qeXNrk9PoUpUReSNwezcdUe1jXsJMaNbcBm8N7m4G8+QGi+ndl8FVpYamytHeAHNGW5kmd236qvdkcJmr5iLMbP/ACdut+WZXZR59cHPUvzbQiItCKEREAREQBERAEREAREQBERAEREAREQBERAFTO3PZLE4yrSNN7AxrSCHEjKSZLxAMyA0R06lXNFlPDyjWUVJYZD9n+y9HCUTTaM2f/cc6CXmIuNMsWy/WSTWe0X2ZUyxzsLIqTIYXjIRxAJEtPESY4eV+RZUmnkxKuMlho+RYr7NcWygam654I/CZLnZeJB0Lh+UehOirLcI81O7ykPDi0g2gtnMDOkQfZfoNfL9r9nxRx1Z/Bxz0xe2eS8mf6swC7Qsb4Zzjo1OcYx+vsRGxNmvplzn2JGUDW0gySPJSyKa7N7EZXzl85WkAAGJJuZOsRHv0W0pY5ZexjDTV4XREj2Ka/JUNsma1r5oE35Rl9ZVmWjB4NlJoawZQP4SSbkreozeXkrLJbpOQREWDQIiIAiIgCIiAIiIAiIgCIiAIiIAiIgCIiAIiIAiIgC4Nr7JbXZlNnC7XflP6jmP2XeiGU2nlFLxHY6u0S1zHnldp9Jt8wrPsrZbKDMrZkwXEkmXQATfTTgu1Fs5N9TpO2c1iTCIi1OQREQBERAEREAREQBERAEREAREQBERAEREAREQBERAEREAREQBERAEREAREQBERAEREAREQBERAEREB//Z"/>
          <p:cNvSpPr>
            <a:spLocks noChangeAspect="1" noChangeArrowheads="1"/>
          </p:cNvSpPr>
          <p:nvPr/>
        </p:nvSpPr>
        <p:spPr bwMode="auto">
          <a:xfrm>
            <a:off x="97510" y="-159275"/>
            <a:ext cx="468047" cy="336057"/>
          </a:xfrm>
          <a:prstGeom prst="rect">
            <a:avLst/>
          </a:prstGeom>
          <a:noFill/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7" name="16 CuadroTexto"/>
          <p:cNvSpPr txBox="1"/>
          <p:nvPr/>
        </p:nvSpPr>
        <p:spPr>
          <a:xfrm>
            <a:off x="11664862" y="684341"/>
            <a:ext cx="2376577" cy="549405"/>
          </a:xfrm>
          <a:prstGeom prst="rect">
            <a:avLst/>
          </a:prstGeom>
          <a:solidFill>
            <a:srgbClr val="3B7812">
              <a:alpha val="50588"/>
            </a:srgbClr>
          </a:solidFill>
        </p:spPr>
        <p:txBody>
          <a:bodyPr wrap="square" lIns="101824" tIns="50912" rIns="101824" bIns="50912" rtlCol="0">
            <a:spAutoFit/>
          </a:bodyPr>
          <a:lstStyle/>
          <a:p>
            <a:pPr algn="r"/>
            <a:r>
              <a:rPr lang="es-EC" sz="1400" b="1" dirty="0">
                <a:latin typeface="Arial" panose="020B0604020202020204" pitchFamily="34" charset="0"/>
                <a:cs typeface="Arial" panose="020B0604020202020204" pitchFamily="34" charset="0"/>
              </a:rPr>
              <a:t>MATERIALES Y MÉTODOS</a:t>
            </a:r>
          </a:p>
        </p:txBody>
      </p:sp>
      <p:sp>
        <p:nvSpPr>
          <p:cNvPr id="27" name="26 CuadroTexto"/>
          <p:cNvSpPr txBox="1"/>
          <p:nvPr/>
        </p:nvSpPr>
        <p:spPr>
          <a:xfrm>
            <a:off x="2461847" y="710475"/>
            <a:ext cx="7469944" cy="390981"/>
          </a:xfrm>
          <a:prstGeom prst="rect">
            <a:avLst/>
          </a:prstGeom>
          <a:noFill/>
        </p:spPr>
        <p:txBody>
          <a:bodyPr wrap="square" lIns="101824" tIns="50912" rIns="101824" bIns="50912" rtlCol="0">
            <a:spAutoFit/>
          </a:bodyPr>
          <a:lstStyle/>
          <a:p>
            <a:pPr algn="ctr"/>
            <a:r>
              <a:rPr lang="es-EC" sz="1800" b="1" dirty="0"/>
              <a:t>Amplificación de fragmentos de </a:t>
            </a:r>
            <a:r>
              <a:rPr lang="es-EC" sz="1800" b="1" dirty="0" smtClean="0"/>
              <a:t>ADN: Estandarización de MgCl</a:t>
            </a:r>
            <a:r>
              <a:rPr lang="es-EC" sz="1200" b="1" dirty="0"/>
              <a:t>2</a:t>
            </a:r>
            <a:endParaRPr lang="es-EC" sz="1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29 Imag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48540" y="6635722"/>
            <a:ext cx="3317777" cy="60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9" name="38 Conector recto"/>
          <p:cNvCxnSpPr/>
          <p:nvPr/>
        </p:nvCxnSpPr>
        <p:spPr>
          <a:xfrm>
            <a:off x="165085" y="684347"/>
            <a:ext cx="11014476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39 Conector recto"/>
          <p:cNvCxnSpPr/>
          <p:nvPr/>
        </p:nvCxnSpPr>
        <p:spPr>
          <a:xfrm>
            <a:off x="11877695" y="1210564"/>
            <a:ext cx="218037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6"/>
          <p:cNvSpPr>
            <a:spLocks noChangeArrowheads="1"/>
          </p:cNvSpPr>
          <p:nvPr/>
        </p:nvSpPr>
        <p:spPr bwMode="auto">
          <a:xfrm>
            <a:off x="386235" y="123111"/>
            <a:ext cx="13158400" cy="48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24" tIns="50912" rIns="101824" bIns="50912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C" sz="1200" b="1" dirty="0"/>
              <a:t>Análisis de la variabilidad genética de muestras </a:t>
            </a:r>
            <a:r>
              <a:rPr lang="es-EC" sz="1200" b="1" i="1" dirty="0"/>
              <a:t>ex vitro e in vitro </a:t>
            </a:r>
            <a:r>
              <a:rPr lang="es-EC" sz="1200" b="1" dirty="0"/>
              <a:t>de clones de Babaco (</a:t>
            </a:r>
            <a:r>
              <a:rPr lang="es-EC" sz="1200" b="1" i="1" dirty="0"/>
              <a:t>Vasconcellea × heilbornii </a:t>
            </a:r>
            <a:r>
              <a:rPr lang="es-EC" sz="1200" b="1" dirty="0"/>
              <a:t>var. pentagona Badillo) usando marcadores moleculares de Secuencias Internas Simples Repetitivas (ISSR)</a:t>
            </a:r>
            <a:endParaRPr lang="es-EC" sz="1200" dirty="0"/>
          </a:p>
        </p:txBody>
      </p:sp>
      <p:pic>
        <p:nvPicPr>
          <p:cNvPr id="15" name="Picture 19" descr="https://scontent-mia3-1.xx.fbcdn.net/v/t34.0-12/21245467_1908604302499966_314109217_n.png?oh=c4c8a8c784ad79775988aaa8ac697419&amp;oe=59A8D45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7" b="19439"/>
          <a:stretch/>
        </p:blipFill>
        <p:spPr bwMode="auto">
          <a:xfrm>
            <a:off x="11179561" y="490599"/>
            <a:ext cx="847453" cy="787027"/>
          </a:xfrm>
          <a:prstGeom prst="ellipse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5131031"/>
              </p:ext>
            </p:extLst>
          </p:nvPr>
        </p:nvGraphicFramePr>
        <p:xfrm>
          <a:off x="1026524" y="1861707"/>
          <a:ext cx="3881377" cy="1774398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854617"/>
                <a:gridCol w="1100317"/>
                <a:gridCol w="1057586"/>
                <a:gridCol w="868857"/>
              </a:tblGrid>
              <a:tr h="246562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1" u="none" strike="noStrike" dirty="0">
                          <a:effectLst/>
                        </a:rPr>
                        <a:t>Reactivo</a:t>
                      </a:r>
                      <a:endParaRPr lang="es-EC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447" marR="10447" marT="75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1" u="none" strike="noStrike">
                          <a:effectLst/>
                        </a:rPr>
                        <a:t>Concentración Inicial</a:t>
                      </a:r>
                      <a:endParaRPr lang="es-EC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447" marR="10447" marT="75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1" u="none" strike="noStrike">
                          <a:effectLst/>
                        </a:rPr>
                        <a:t>Concentración Final</a:t>
                      </a:r>
                      <a:endParaRPr lang="es-EC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447" marR="10447" marT="75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1" u="none" strike="noStrike" dirty="0">
                          <a:effectLst/>
                        </a:rPr>
                        <a:t>Volumen Final (µl)</a:t>
                      </a:r>
                      <a:endParaRPr lang="es-EC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447" marR="10447" marT="7502" marB="0" anchor="ctr"/>
                </a:tc>
              </a:tr>
              <a:tr h="126242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1" u="none" strike="noStrike" dirty="0">
                          <a:effectLst/>
                        </a:rPr>
                        <a:t>Buffer</a:t>
                      </a:r>
                      <a:endParaRPr lang="es-EC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447" marR="10447" marT="75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 dirty="0">
                          <a:effectLst/>
                        </a:rPr>
                        <a:t>10X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447" marR="10447" marT="75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>
                          <a:effectLst/>
                        </a:rPr>
                        <a:t>1x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447" marR="10447" marT="75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>
                          <a:effectLst/>
                        </a:rPr>
                        <a:t>2,5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447" marR="10447" marT="7502" marB="0" anchor="ctr"/>
                </a:tc>
              </a:tr>
              <a:tr h="150306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MgCl</a:t>
                      </a:r>
                      <a:r>
                        <a:rPr lang="es-EC" sz="1000" b="1" u="none" strike="noStrike" baseline="-25000" dirty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endParaRPr lang="es-EC" sz="10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10447" marR="10447" marT="75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 dirty="0">
                          <a:effectLst/>
                        </a:rPr>
                        <a:t>50mM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447" marR="10447" marT="75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r>
                        <a:rPr lang="es-EC" sz="12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*</a:t>
                      </a:r>
                      <a:endParaRPr lang="es-EC" sz="12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10447" marR="10447" marT="75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r>
                        <a:rPr lang="es-EC" sz="12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*</a:t>
                      </a:r>
                      <a:endParaRPr lang="es-EC" sz="12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10447" marR="10447" marT="7502" marB="0" anchor="ctr"/>
                </a:tc>
              </a:tr>
              <a:tr h="126242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1" u="none" strike="noStrike" dirty="0" err="1">
                          <a:effectLst/>
                        </a:rPr>
                        <a:t>dNTP´s</a:t>
                      </a:r>
                      <a:endParaRPr lang="es-EC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447" marR="10447" marT="75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 dirty="0">
                          <a:effectLst/>
                        </a:rPr>
                        <a:t>10mM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447" marR="10447" marT="75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 dirty="0">
                          <a:effectLst/>
                        </a:rPr>
                        <a:t>0,15mM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447" marR="10447" marT="75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>
                          <a:effectLst/>
                        </a:rPr>
                        <a:t>0,375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447" marR="10447" marT="7502" marB="0" anchor="ctr"/>
                </a:tc>
              </a:tr>
              <a:tr h="126242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1" u="none" strike="noStrike" dirty="0">
                          <a:effectLst/>
                        </a:rPr>
                        <a:t>Primer</a:t>
                      </a:r>
                      <a:endParaRPr lang="es-EC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447" marR="10447" marT="75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 dirty="0">
                          <a:effectLst/>
                        </a:rPr>
                        <a:t>10uM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447" marR="10447" marT="75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 dirty="0">
                          <a:effectLst/>
                        </a:rPr>
                        <a:t>0,8uM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447" marR="10447" marT="75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>
                          <a:effectLst/>
                        </a:rPr>
                        <a:t>2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447" marR="10447" marT="7502" marB="0" anchor="ctr"/>
                </a:tc>
              </a:tr>
              <a:tr h="249687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1" u="none" strike="noStrike" dirty="0" err="1">
                          <a:effectLst/>
                        </a:rPr>
                        <a:t>Taq</a:t>
                      </a:r>
                      <a:r>
                        <a:rPr lang="es-EC" sz="1000" b="1" u="none" strike="noStrike" dirty="0">
                          <a:effectLst/>
                        </a:rPr>
                        <a:t>-polimerasa</a:t>
                      </a:r>
                      <a:endParaRPr lang="es-EC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447" marR="10447" marT="75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 dirty="0">
                          <a:effectLst/>
                        </a:rPr>
                        <a:t>5 </a:t>
                      </a:r>
                      <a:r>
                        <a:rPr lang="es-EC" sz="1000" u="none" strike="noStrike" dirty="0" smtClean="0">
                          <a:effectLst/>
                        </a:rPr>
                        <a:t>U/µl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447" marR="10447" marT="75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 dirty="0" smtClean="0">
                          <a:effectLst/>
                        </a:rPr>
                        <a:t>1U/µl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447" marR="10447" marT="75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 dirty="0">
                          <a:effectLst/>
                        </a:rPr>
                        <a:t>0,4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447" marR="10447" marT="7502" marB="0" anchor="ctr"/>
                </a:tc>
              </a:tr>
              <a:tr h="126242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1" u="none" strike="noStrike" dirty="0">
                          <a:effectLst/>
                        </a:rPr>
                        <a:t>Agua</a:t>
                      </a:r>
                      <a:endParaRPr lang="es-EC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447" marR="10447" marT="75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>
                          <a:effectLst/>
                        </a:rPr>
                        <a:t>-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447" marR="10447" marT="75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 dirty="0">
                          <a:effectLst/>
                        </a:rPr>
                        <a:t>-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447" marR="10447" marT="75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 dirty="0">
                          <a:effectLst/>
                        </a:rPr>
                        <a:t>18,021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447" marR="10447" marT="7502" marB="0" anchor="ctr"/>
                </a:tc>
              </a:tr>
              <a:tr h="126242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1" u="none" strike="noStrike" dirty="0">
                          <a:effectLst/>
                        </a:rPr>
                        <a:t>DNA</a:t>
                      </a:r>
                      <a:endParaRPr lang="es-EC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447" marR="10447" marT="75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>
                          <a:effectLst/>
                        </a:rPr>
                        <a:t>262,1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447" marR="10447" marT="75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 dirty="0">
                          <a:effectLst/>
                        </a:rPr>
                        <a:t>10 </a:t>
                      </a:r>
                      <a:r>
                        <a:rPr lang="es-EC" sz="1000" u="none" strike="noStrike" dirty="0" err="1">
                          <a:effectLst/>
                        </a:rPr>
                        <a:t>ng</a:t>
                      </a:r>
                      <a:r>
                        <a:rPr lang="es-EC" sz="1000" u="none" strike="noStrike" dirty="0">
                          <a:effectLst/>
                        </a:rPr>
                        <a:t>/</a:t>
                      </a:r>
                      <a:r>
                        <a:rPr lang="es-EC" sz="1000" u="none" strike="noStrike" dirty="0" err="1">
                          <a:effectLst/>
                        </a:rPr>
                        <a:t>ul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447" marR="10447" marT="75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 dirty="0">
                          <a:effectLst/>
                        </a:rPr>
                        <a:t>0,954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447" marR="10447" marT="7502" marB="0" anchor="ctr"/>
                </a:tc>
              </a:tr>
              <a:tr h="126242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 dirty="0">
                          <a:effectLst/>
                        </a:rPr>
                        <a:t>TOTAL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447" marR="10447" marT="7502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 dirty="0">
                          <a:effectLst/>
                        </a:rPr>
                        <a:t>25 µl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447" marR="10447" marT="7502" marB="0" anchor="ctr"/>
                </a:tc>
              </a:tr>
            </a:tbl>
          </a:graphicData>
        </a:graphic>
      </p:graphicFrame>
      <p:sp>
        <p:nvSpPr>
          <p:cNvPr id="28" name="27 Rectángulo"/>
          <p:cNvSpPr/>
          <p:nvPr/>
        </p:nvSpPr>
        <p:spPr>
          <a:xfrm>
            <a:off x="1048337" y="1277626"/>
            <a:ext cx="385956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050" b="1" dirty="0"/>
              <a:t>Tabla 3</a:t>
            </a:r>
            <a:r>
              <a:rPr lang="es-EC" sz="1050" b="1" dirty="0" smtClean="0"/>
              <a:t> </a:t>
            </a:r>
            <a:r>
              <a:rPr lang="es-EC" sz="1050" dirty="0"/>
              <a:t>Concentraciones iniciales, finales y volumen final de cada reactivo necesario para la PCR en un volumen total de 25µl</a:t>
            </a:r>
            <a:r>
              <a:rPr lang="es-EC" sz="1200" dirty="0"/>
              <a:t>.</a:t>
            </a:r>
            <a:endParaRPr lang="es-EC" sz="1200" b="1" dirty="0"/>
          </a:p>
        </p:txBody>
      </p:sp>
      <p:graphicFrame>
        <p:nvGraphicFramePr>
          <p:cNvPr id="43" name="4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1408322"/>
              </p:ext>
            </p:extLst>
          </p:nvPr>
        </p:nvGraphicFramePr>
        <p:xfrm>
          <a:off x="784029" y="4292135"/>
          <a:ext cx="4702987" cy="2443923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761742"/>
                <a:gridCol w="1688527"/>
                <a:gridCol w="722921"/>
                <a:gridCol w="798155"/>
                <a:gridCol w="731642"/>
              </a:tblGrid>
              <a:tr h="519771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effectLst/>
                        </a:rPr>
                        <a:t>Primer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effectLst/>
                        </a:rPr>
                        <a:t>SECUENCIAS 5’ a 3’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effectLst/>
                        </a:rPr>
                        <a:t>[MgCl2] ensayadas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40519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effectLst/>
                        </a:rPr>
                        <a:t>844A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</a:rPr>
                        <a:t>5' </a:t>
                      </a:r>
                      <a:r>
                        <a:rPr lang="es-EC" sz="1200" u="none" strike="noStrike" dirty="0" err="1">
                          <a:effectLst/>
                        </a:rPr>
                        <a:t>ctctctctctctctctac</a:t>
                      </a:r>
                      <a:r>
                        <a:rPr lang="es-EC" sz="1200" u="none" strike="noStrike" dirty="0">
                          <a:effectLst/>
                        </a:rPr>
                        <a:t> 3'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1,25mM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1,5mM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1,8mM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240519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effectLst/>
                        </a:rPr>
                        <a:t>844B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</a:rPr>
                        <a:t>5' </a:t>
                      </a:r>
                      <a:r>
                        <a:rPr lang="es-EC" sz="1200" u="none" strike="noStrike" dirty="0" err="1">
                          <a:effectLst/>
                        </a:rPr>
                        <a:t>ctctctctctctctctgc</a:t>
                      </a:r>
                      <a:r>
                        <a:rPr lang="es-EC" sz="1200" u="none" strike="noStrike" dirty="0">
                          <a:effectLst/>
                        </a:rPr>
                        <a:t> 3'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1,25mM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1,5mM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1,8mM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240519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effectLst/>
                        </a:rPr>
                        <a:t>17898A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</a:rPr>
                        <a:t>5' </a:t>
                      </a:r>
                      <a:r>
                        <a:rPr lang="es-EC" sz="1200" u="none" strike="noStrike" dirty="0" err="1">
                          <a:effectLst/>
                        </a:rPr>
                        <a:t>cacacacacacaac</a:t>
                      </a:r>
                      <a:r>
                        <a:rPr lang="es-EC" sz="1200" u="none" strike="noStrike" dirty="0">
                          <a:effectLst/>
                        </a:rPr>
                        <a:t> 3'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1,25mM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1,5mM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1,8mM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240519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effectLst/>
                        </a:rPr>
                        <a:t>17898B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</a:rPr>
                        <a:t>5' cacacacacacagt3'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</a:rPr>
                        <a:t>1,25mM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1,5mM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1,8mM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240519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effectLst/>
                        </a:rPr>
                        <a:t>17899A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5' cacacacacacaag 3'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</a:rPr>
                        <a:t>1,25mM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</a:rPr>
                        <a:t>1,5mM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1,8mM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240519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effectLst/>
                        </a:rPr>
                        <a:t>HB9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5' gtgtgtgtgtgtgg 3'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1,25mM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</a:rPr>
                        <a:t>1,5mM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</a:rPr>
                        <a:t>1,8mM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240519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effectLst/>
                        </a:rPr>
                        <a:t>HB11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5' gtgtgtgtgtgtcc 3'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1,25mM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</a:rPr>
                        <a:t>1,5mM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</a:rPr>
                        <a:t>1,8mM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240519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effectLst/>
                        </a:rPr>
                        <a:t>HB12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5' caccaccacgc 3'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1,25mM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</a:rPr>
                        <a:t>1,5mM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</a:rPr>
                        <a:t>1,8mM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44" name="43 Rectángulo"/>
          <p:cNvSpPr/>
          <p:nvPr/>
        </p:nvSpPr>
        <p:spPr>
          <a:xfrm>
            <a:off x="784029" y="3793145"/>
            <a:ext cx="47029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200" b="1" dirty="0"/>
              <a:t>Tabla 4</a:t>
            </a:r>
            <a:r>
              <a:rPr lang="es-EC" sz="1200" b="1" dirty="0" smtClean="0"/>
              <a:t> </a:t>
            </a:r>
            <a:r>
              <a:rPr lang="es-EC" sz="1200" dirty="0"/>
              <a:t>Lista de Primers utilizados en el análisis molecular (Ochoa </a:t>
            </a:r>
            <a:r>
              <a:rPr lang="es-EC" sz="1200" i="1" dirty="0"/>
              <a:t>et al.,</a:t>
            </a:r>
            <a:r>
              <a:rPr lang="es-EC" sz="1200" dirty="0"/>
              <a:t> 2008; </a:t>
            </a:r>
            <a:r>
              <a:rPr lang="es-EC" sz="1200" dirty="0" err="1"/>
              <a:t>McCauley</a:t>
            </a:r>
            <a:r>
              <a:rPr lang="es-EC" sz="1200" dirty="0"/>
              <a:t> &amp; </a:t>
            </a:r>
            <a:r>
              <a:rPr lang="es-EC" sz="1200" dirty="0" err="1"/>
              <a:t>Ballard</a:t>
            </a:r>
            <a:r>
              <a:rPr lang="es-EC" sz="1200" dirty="0"/>
              <a:t>, 2002) y </a:t>
            </a:r>
            <a:r>
              <a:rPr lang="es-EC" sz="1200" dirty="0" smtClean="0"/>
              <a:t>[MgCl</a:t>
            </a:r>
            <a:r>
              <a:rPr lang="es-EC" sz="1050" dirty="0" smtClean="0"/>
              <a:t>2</a:t>
            </a:r>
            <a:r>
              <a:rPr lang="es-EC" sz="1200" dirty="0" smtClean="0"/>
              <a:t>] </a:t>
            </a:r>
            <a:r>
              <a:rPr lang="es-EC" sz="1200" dirty="0"/>
              <a:t>ensayadas</a:t>
            </a:r>
            <a:r>
              <a:rPr lang="es-EC" sz="1200" dirty="0" smtClean="0"/>
              <a:t>.</a:t>
            </a:r>
            <a:endParaRPr lang="es-EC" sz="1200" b="1" dirty="0"/>
          </a:p>
        </p:txBody>
      </p:sp>
      <p:pic>
        <p:nvPicPr>
          <p:cNvPr id="29727" name="Picture 3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" t="20323" r="66799" b="10103"/>
          <a:stretch/>
        </p:blipFill>
        <p:spPr bwMode="auto">
          <a:xfrm>
            <a:off x="8578710" y="1861706"/>
            <a:ext cx="3930429" cy="39073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" name="57 Rectángulo"/>
          <p:cNvSpPr/>
          <p:nvPr/>
        </p:nvSpPr>
        <p:spPr>
          <a:xfrm>
            <a:off x="8445731" y="5732567"/>
            <a:ext cx="41132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200" b="1" dirty="0"/>
              <a:t>Figura </a:t>
            </a:r>
            <a:r>
              <a:rPr lang="es-EC" sz="1200" b="1" dirty="0" smtClean="0"/>
              <a:t>2 </a:t>
            </a:r>
            <a:r>
              <a:rPr lang="es-EC" sz="1200" dirty="0"/>
              <a:t>Visualización de fragmentos amplificados  en gel de agarosa al 1.5%. </a:t>
            </a:r>
            <a:r>
              <a:rPr lang="es-EC" sz="1200" dirty="0" smtClean="0"/>
              <a:t>M </a:t>
            </a:r>
            <a:r>
              <a:rPr lang="es-EC" sz="1200" dirty="0"/>
              <a:t>(Marcador molecular).</a:t>
            </a:r>
            <a:endParaRPr lang="es-EC" sz="1200" b="1" dirty="0"/>
          </a:p>
        </p:txBody>
      </p:sp>
      <p:sp>
        <p:nvSpPr>
          <p:cNvPr id="18" name="2 Subtítulo"/>
          <p:cNvSpPr txBox="1">
            <a:spLocks/>
          </p:cNvSpPr>
          <p:nvPr/>
        </p:nvSpPr>
        <p:spPr>
          <a:xfrm>
            <a:off x="165087" y="6984800"/>
            <a:ext cx="5030373" cy="425167"/>
          </a:xfrm>
          <a:prstGeom prst="rect">
            <a:avLst/>
          </a:prstGeom>
        </p:spPr>
        <p:txBody>
          <a:bodyPr lIns="101824" tIns="50912" rIns="101824" bIns="50912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Shirley Brito Cabezas, 2017 </a:t>
            </a:r>
          </a:p>
        </p:txBody>
      </p:sp>
    </p:spTree>
    <p:extLst>
      <p:ext uri="{BB962C8B-B14F-4D97-AF65-F5344CB8AC3E}">
        <p14:creationId xmlns:p14="http://schemas.microsoft.com/office/powerpoint/2010/main" val="141847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86235" y="123111"/>
            <a:ext cx="13158400" cy="48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24" tIns="50912" rIns="101824" bIns="50912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C" sz="1200" b="1" dirty="0"/>
              <a:t>Análisis de la variabilidad genética de muestras </a:t>
            </a:r>
            <a:r>
              <a:rPr lang="es-EC" sz="1200" b="1" i="1" dirty="0"/>
              <a:t>ex vitro e in vitro </a:t>
            </a:r>
            <a:r>
              <a:rPr lang="es-EC" sz="1200" b="1" dirty="0"/>
              <a:t>de clones de Babaco (</a:t>
            </a:r>
            <a:r>
              <a:rPr lang="es-EC" sz="1200" b="1" i="1" dirty="0"/>
              <a:t>Vasconcellea × heilbornii </a:t>
            </a:r>
            <a:r>
              <a:rPr lang="es-EC" sz="1200" b="1" dirty="0"/>
              <a:t>var. pentagona Badillo) usando marcadores moleculares de Secuencias Internas Simples Repetitivas (ISSR)</a:t>
            </a:r>
            <a:endParaRPr lang="es-EC" sz="1200" dirty="0"/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1216233148"/>
              </p:ext>
            </p:extLst>
          </p:nvPr>
        </p:nvGraphicFramePr>
        <p:xfrm>
          <a:off x="2929455" y="1716436"/>
          <a:ext cx="9620008" cy="48429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9394" name="AutoShape 2" descr="data:image/jpeg;base64,/9j/4AAQSkZJRgABAQAAAQABAAD/2wCEAAkGBhIQEBAQDxIPDw8QDxAPDw8PDw8PEBAPFBAVFRQQEhIXHCYeFxkjGRQSHy8gIygpLCwsFR4xNTAqNSYrLCkBCQoKDgwOGg8PGikkHiQpKSwpKSwpLSktLCwsLSwtLCwsKTUsLDQ1LCwpLCosKikvKSwsKSwsLDUtKSwsKSwuKf/AABEIAMIBAwMBIgACEQEDEQH/xAAcAAEAAQUBAQAAAAAAAAAAAAAABAECAwUGBwj/xAA/EAACAQMCAwUEBggFBQAAAAAAAQIDBBEFIQYSMRNBUWFxByKBkRQyQqGxwVJicoKSwtHhFSMzorIWQ1N08P/EABoBAQACAwEAAAAAAAAAAAAAAAABAwIEBQb/xAAuEQACAgEDAgQFAwUAAAAAAAAAAQIDEQQSITFBBRMiURRCYXGh0eHwIzKRscH/2gAMAwEAAhEDEQA/APcQAAAAAAAAAAAAAAAAAAAAAAAAAAAAAAAAAAAAAAAAAAAAAAAAAAAAAAAAAAAAAAAAAAAAa/iC87G0uqq607etUXrGm2vvJFhV5qVKXXmpwlnxzFPJqePJY0y//wDUrf8ABkf2d6j2ul2k5PeFN0pSbxvSk6e/8Jjn1YMc+rB0xir3Chyp9ZzUIrvbe+3ok36JmovuL6FPKhzVpL/xpcv8b2+WTiNQ45rVL6MqcIwVvbyShL3/AH6s/rPpvyw/3FU9RCPc24aS6WMR6vHPB6mDya445vpN4qqml3RpU1/yTIz42v1h/SH6OnQf8hr/AB9fs/x+p0V4Le+8f8v9D2IHlFD2l3kMc/YVF505Qb+Kf5G7svaxSeFcUalPxlTaqxXnjZ/cy2Orql3wUWeFamHy5+zO8BrNK4ktbr/QrU6ku+HNiovWD3XyNmbKaayjnShKDxJYYABJiAAAAAAAAAAAAAAAAAAAAAAAAAAAAaDV7qrZSncxjKvayalcUovNSg0sOtSX2ovbmj8V3mz0vVqVzTVWhNVIPvWzT8JJ7p+TIyRlZwTAYri4jTi5TajFdWzWzrVK+y5qVL5TkvN/Z+BDeC2Fblz29zU+0PU4fQbmjH35ygoz5d1CLks877vTrucx7LrL6Rb1Kc5y5KNZtUlLEffWctd+6Z03GVOlT065gklmk8ftJpp/NHlvBOvzs6two/VqUoY/dm98fF/M17Hh5l0Mq4S+IiquG+Fk9pjolCC3UUu/ODzfhKdO4qancPGJXnZ0+mOzhBNJfCS+Zr9e41rSp1PfxmEorGVvL3fzNNw1dOlQUItpym6kkl1k8LOfRJfA153wccpcdDrQ0lq1KrlLnG7/AIdffaMnmUengu/fGF8WkQ62hTgsyW/odPw5Ltp0oy+rRj21XuzOWVSi/T3pfBG21+EOVtYyY/DRlHcbC19kbPL7dDyu5hhtY6EOo0bHVp4k8GmqTNBrDwejq9Uclsp4aaymnlSTaafimt0zo9D9pl3auMZy+lUV1jWbdRL9Wr1/iycrORimZwslB5TF2nruWJpM9+4Z44tb9YpS5KyWZW9TEai813SXmsnQHy4qsoSU4OUJReYyi3GUX4prdHq3AXtS7Vwtb9pVXiNK52UakuihUS2jLz6PyfXqU6lS4l1PK67wl0+urle3dHpoANw4QAAAAAAAAAAAAAAAAAAAAAAABRo894l4cq6fN32mzVJOS7a3b9yWe6MejX6vVdx6FOSSbeySy34I4HVtXd1cJLPY037sfF/pMpumor6mxRpfiJfRdynD/GFK+rL6VJUakcKFGTxTcsbuDfWT89/A6HWNdhRi90sdx5zxrpdN4q0ly1Me/FYxL9ZeD/E5yWs1JpQqTlJpYTbbyvNvqa7slFPbyy+uKhbGGqeI9n2/nubjiXiSVeTWfdeYqL6ZeVk5vT7epUqxVOE6jcZqXKm2o9d36pFLhS38VujLw/xLSpdsqqlHFSP1ftPDxnHRYiakJykpcZOh4xCNE6bau37NELiKnVppxqQnSbcUlKLj57N9eiNnpkUoqT2UUn8MblnE+vxu6HLTT5aUoyzJ7vGW8ZWfErp2KjhHPuqKnUxv7q6L4vC9E/EiccVr26lVGvlddO3GJNKK/n5Ox0TiBUab/SlJzl4+CXwSSL77iPnT3OalPDfgRKtZlS1E2sHchoq1yjJeV+ZsgTLpSKYKup0l6UYJIxyRIcTHKIJ3EaaME0SZowzRYjGXJ617LOPnWUbG6lmrFYt6snvVil/pyffNJfFI9MPlehXlTnGcG4zjJSjJPDi10aZ9FcF8Sq/tYVdlVXuVorumu/0a3+J1tPbuW1nkPE9Iqp+ZHo/9m+ABtHHAAAAAAAAAAAAAAAAAAABZWqqMXJ9EsgGg4u1Pkp9lF7y+t6eBpNC0ZyXM+8j6redrXw335Z1mkVoqCRpqUbLPsdp7tPp0orl9TmOIOFMxlL8TzDULGVOT2zv0R7bxTfRjSwpKLfRdZP0S3PNb2ym3J/7pPEPzfzwa+oi4yzBGVerpnQ69U8r27nI/TWtkuZYeM7PzwzSKXNO42a/0JcrWN1zx/M7T/C6blzSnGKw88q2bx1SWSBcWFGTcoVOZqPvReEnFSUn4PKSZlCyPXucCyUo/0otuHbJq6VPs0lLZuXNNbPCwsL1xn5mx0W7hCEm08yliOcZ5UljOPVmkq3HNN9W223jxNnollKclGMZVJN7RW+xXet0Me50vD62rVLsjbwr9o8RTb8lkyV9Oml7ya9U0dHbav9D5Y3FtyLGObs1GXwfRmPXeIadZf5fT7ynyYxjy+T0sNTY5JRjx75ORlTwVUS6pLLKI1joNlriYpxMzMciTFMi1IkeaJdQi1DJFhHkjt/ZVxD9Gu1Tk8UrjFOWeilvyS+bx+8cVIvtKrjNNPDTTT8GbVMtryaOrqVlbiz6mBruHtS+k2tCt3zpxcvKaWJL5pmxOwuTxDWHhgAAgAAAAAAAAAAAAAAAGl4mv1Tpvfzf5G6PPOPdS3cVlrpt/9sU3S2wbNrSVqdqT6HNULmdStiCcpN5x0wvFt9EdFT1Xs/d58ye23TP6qe79dl5nDxvpv3Kb5F1ag8OT831Nnp9CMJJy6939cnGrsUHxy/wei1NE7uJemPt1k/v2X5PQNL0eNRudRued3l7Gt4l0+hTeZLmfdHOWR6XFapR5YvL6Z2FDVovM54lN97xk6EpQshtZy6tNOme5Lg5q8uqj2pU+VdzZi0f2d/SJc1Xmim8vs3yN58Wjq7e8pSnvjB0Edco0orHKvka1emgnndg2dRa3HaocnDax7H4QpSqW9RxlFZ5KnvKW3RS6pmj4K1dWdWanFcz2Un1i0djr/GyacYvxR5peVOabku95ItshGSdZuaLTWTqcLlw+nY63iTiNXCcepyGGn5F0ajZLtbNzNeU5WPk6VdcNPDC6GCKyXYN9S0J4zgiXen8pLqaRWtRCTwjVNmObMlVYI8pGGC9Fk2RpmaoyPJmaMzHIpT6orIpT6otiV2dD3T2UXjlZypv/ALdXb9mUU/x5jtjzb2RVN60e504S+UmvzPSTsV/2o8Pqo4ukAAZmsAAAAAAAAAAAAAAAWVp4jJ+EW/uPIuK63NUk8+K+bX9D1jUH/lVP2JfgeP6+8yfxNXUrMTr+FJeY2zQW9XlbM8r7Br60sMwTrnIxg9btUuTZwvfErLU34mo7co6xDyPLRt1qb65fzLa2rSfVv5mq7Uo6hjyZKMfYk1LlvqYm8mNSLkxtM2yVa0stHVaPaLY5ezludRp10lgvqxnk5mscmsI6ulSXJ8DntWpJZJstXSiaHUNR5jdnOODk6eqe7Jo72G7NfURPuJ5INU0mj0EHwR5mFmWoYWyC0skXW0cyRRk3TaGZIsgssoslhHqXspptVKnh2P8APH+56UcT7NLTlhVn+xD8W/yO2OvWsRPFaqW61sAAzNYAAAAAAAAAAAAAAAxXUMwmvGMl9x4/rsfel6s9lZ5VxZZ8lWpHwk8ej6fcU2rKOl4fPbPBwF4tyBKZtL2maupE5c44PXVzyinMOYsyOYoLcmRSK8xiyVTAyZoyL4yMCZepAEqlVwT6N/g1CmXdqQYSgpdTcVNRfiRp3WSF2ha6hKbIVaRIlVI9SoWSmY2yzJOMCcjEy9lFEE5EIZN/otrujWWtvlnZcMaW6tSnBdZSS9F3v5G1THk5ust2xZ6dwfZdlaw8Zt1H8dl9yRuzHTgopRWyikkvJF+TpJYR5CT3NsqACTEAAAAAAAAAAAAAAAHG8d6dnlqpbNckvVdPu/A7Ii6lZKtSnTf2ls/CXcyGsosqnskpHg+o2+GzTV6Z2Wt6c4SlGSxKLaa8zmbmjg0LIHrNPbuRqJRLcEqdMxumajib6kYC5F7gW8phgyyEyuSmBgjaTkuyMlMDBGCcl3MMlOUuiidoci1lMGXlKcpmkVuRYokijSLYxJNGO5ZGJVOfBOsbfLR6hwFpfJF15Lr7lP0+0/y+ZxHD2nOrOMV39X4LvZ6nZtQjGEdoxSSXkb9MccnnNffn0o2ykXpkWnUM8ZGycgyFS1FUAVAAAAAAAAAAAAAAALWXMskActxjonaRdaC9+K99L7Uf0vVHmV/ZdT2u4ZwvEeiJNzgvde7ivsvxXkU2RydLR6nY9rPNK9DBHlA6G8sjVVbfBpShg9BXamiA4lHAkypFjgVYLlMjuA5DNylrRG0z3GPlGC5opyjaTuKJFyCiXKJO0wcwkVUC+MTLGkZKJVKwxwgTbS3baSWctJFaFrk6PSrFQ95/W/D+5sV15OdqdUoL6m90C0VGH68t5P8AlOht65z9vM2ttM20sHBlJyeWb2hVJtORqraRsaTMitkuLLiyBeSQVAAAAAAAAAAAAAAAZZIvLWARK6NNe0+pvakTX3NAgk4XVNM6uK+H9DnLm1PRbuzNDqGjKWfsvxX5opnDPQ36NW4cSOHq25GnTN9faPVh9nnXjHr8uppqqw8PZ+D2fyNaUMHYruUllMhyiW8pIlAooGO0u80wqmUdMk8o7My2EeaRuQvjTJCpEmjZSfSLx4vYyVZTPUKPVkWnRJtvaZ6fMmUdMx13/AnUrYujV7nLu1ueIGK1tlHp18TZUIlKVsTqFsXYwc9ybeWZbeBtbaBGt7c2lvQBGSVbRNjSRGoUybTiSQZoF5bFFxJBUAAAAAAAAAAAAAAAoyoAMcomCpSJTRa4gGrrWpArWJv5UzDOgQScxW0/yIFzo8ZbSjGX7UUzr52pgnZjAycJW4Uov7GP2XKJFnwjT7udfvHfTsTDLT/IjYvYsV1i+ZnB/wDStNfp/wAX9i6PDlNfZb9XJnbPT/IseneQ2oO6x/Mzkqejxj9WKXojKtPOn/w7yKrTvIyK22+pzkNP8jPTsDfx0/yMsLAEGlpWJNo2RtIWRIhagEGjaE6jQJEKBnjSALKdMzxiFEvSACRVDBUAAAAAAAAAAAAAAAAAAAFAAC0tYABYyySAAMbRZJAAFjRa0AAW4K4AALooyJAAF8UZIgAGSJegAC4qAAVAAAAAAAAB/9k="/>
          <p:cNvSpPr>
            <a:spLocks noChangeAspect="1" noChangeArrowheads="1"/>
          </p:cNvSpPr>
          <p:nvPr/>
        </p:nvSpPr>
        <p:spPr bwMode="auto">
          <a:xfrm>
            <a:off x="97510" y="-159275"/>
            <a:ext cx="468047" cy="336057"/>
          </a:xfrm>
          <a:prstGeom prst="rect">
            <a:avLst/>
          </a:prstGeom>
          <a:noFill/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59396" name="AutoShape 4" descr="data:image/jpeg;base64,/9j/4AAQSkZJRgABAQAAAQABAAD/2wCEAAkGBhIQEBAQDxIPDw8QDxAPDw8PDw8PEBAPFBAVFRQQEhIXHCYeFxkjGRQSHy8gIygpLCwsFR4xNTAqNSYrLCkBCQoKDgwOGg8PGikkHiQpKSwpKSwpLSktLCwsLSwtLCwsKTUsLDQ1LCwpLCosKikvKSwsKSwsLDUtKSwsKSwuKf/AABEIAMIBAwMBIgACEQEDEQH/xAAcAAEAAQUBAQAAAAAAAAAAAAAABAECAwUGBwj/xAA/EAACAQMCAwUEBggFBQAAAAAAAQIDBBEFIQYSMRNBUWFxByKBkRQyQqGxwVJicoKSwtHhFSMzorIWQ1N08P/EABoBAQACAwEAAAAAAAAAAAAAAAABAwIEBQb/xAAuEQACAgEDAgQFAwUAAAAAAAAAAQIDEQQSITFBBRMiURRCYXGh0eHwIzKRscH/2gAMAwEAAhEDEQA/APcQAAAAAAAAAAAAAAAAAAAAAAAAAAAAAAAAAAAAAAAAAAAAAAAAAAAAAAAAAAAAAAAAAAAAa/iC87G0uqq607etUXrGm2vvJFhV5qVKXXmpwlnxzFPJqePJY0y//wDUrf8ABkf2d6j2ul2k5PeFN0pSbxvSk6e/8Jjn1YMc+rB0xir3Chyp9ZzUIrvbe+3ok36JmovuL6FPKhzVpL/xpcv8b2+WTiNQ45rVL6MqcIwVvbyShL3/AH6s/rPpvyw/3FU9RCPc24aS6WMR6vHPB6mDya445vpN4qqml3RpU1/yTIz42v1h/SH6OnQf8hr/AB9fs/x+p0V4Le+8f8v9D2IHlFD2l3kMc/YVF505Qb+Kf5G7svaxSeFcUalPxlTaqxXnjZ/cy2Orql3wUWeFamHy5+zO8BrNK4ktbr/QrU6ku+HNiovWD3XyNmbKaayjnShKDxJYYABJiAAAAAAAAAAAAAAAAAAAAAAAAAAAAaDV7qrZSncxjKvayalcUovNSg0sOtSX2ovbmj8V3mz0vVqVzTVWhNVIPvWzT8JJ7p+TIyRlZwTAYri4jTi5TajFdWzWzrVK+y5qVL5TkvN/Z+BDeC2Fblz29zU+0PU4fQbmjH35ygoz5d1CLks877vTrucx7LrL6Rb1Kc5y5KNZtUlLEffWctd+6Z03GVOlT065gklmk8ftJpp/NHlvBOvzs6two/VqUoY/dm98fF/M17Hh5l0Mq4S+IiquG+Fk9pjolCC3UUu/ODzfhKdO4qancPGJXnZ0+mOzhBNJfCS+Zr9e41rSp1PfxmEorGVvL3fzNNw1dOlQUItpym6kkl1k8LOfRJfA153wccpcdDrQ0lq1KrlLnG7/AIdffaMnmUengu/fGF8WkQ62hTgsyW/odPw5Ltp0oy+rRj21XuzOWVSi/T3pfBG21+EOVtYyY/DRlHcbC19kbPL7dDyu5hhtY6EOo0bHVp4k8GmqTNBrDwejq9Uclsp4aaymnlSTaafimt0zo9D9pl3auMZy+lUV1jWbdRL9Wr1/iycrORimZwslB5TF2nruWJpM9+4Z44tb9YpS5KyWZW9TEai813SXmsnQHy4qsoSU4OUJReYyi3GUX4prdHq3AXtS7Vwtb9pVXiNK52UakuihUS2jLz6PyfXqU6lS4l1PK67wl0+urle3dHpoANw4QAAAAAAAAAAAAAAAAAAAAAAABRo894l4cq6fN32mzVJOS7a3b9yWe6MejX6vVdx6FOSSbeySy34I4HVtXd1cJLPY037sfF/pMpumor6mxRpfiJfRdynD/GFK+rL6VJUakcKFGTxTcsbuDfWT89/A6HWNdhRi90sdx5zxrpdN4q0ly1Me/FYxL9ZeD/E5yWs1JpQqTlJpYTbbyvNvqa7slFPbyy+uKhbGGqeI9n2/nubjiXiSVeTWfdeYqL6ZeVk5vT7epUqxVOE6jcZqXKm2o9d36pFLhS38VujLw/xLSpdsqqlHFSP1ftPDxnHRYiakJykpcZOh4xCNE6bau37NELiKnVppxqQnSbcUlKLj57N9eiNnpkUoqT2UUn8MblnE+vxu6HLTT5aUoyzJ7vGW8ZWfErp2KjhHPuqKnUxv7q6L4vC9E/EiccVr26lVGvlddO3GJNKK/n5Ox0TiBUab/SlJzl4+CXwSSL77iPnT3OalPDfgRKtZlS1E2sHchoq1yjJeV+ZsgTLpSKYKup0l6UYJIxyRIcTHKIJ3EaaME0SZowzRYjGXJ617LOPnWUbG6lmrFYt6snvVil/pyffNJfFI9MPlehXlTnGcG4zjJSjJPDi10aZ9FcF8Sq/tYVdlVXuVorumu/0a3+J1tPbuW1nkPE9Iqp+ZHo/9m+ABtHHAAAAAAAAAAAAAAAAAAABZWqqMXJ9EsgGg4u1Pkp9lF7y+t6eBpNC0ZyXM+8j6redrXw335Z1mkVoqCRpqUbLPsdp7tPp0orl9TmOIOFMxlL8TzDULGVOT2zv0R7bxTfRjSwpKLfRdZP0S3PNb2ym3J/7pPEPzfzwa+oi4yzBGVerpnQ69U8r27nI/TWtkuZYeM7PzwzSKXNO42a/0JcrWN1zx/M7T/C6blzSnGKw88q2bx1SWSBcWFGTcoVOZqPvReEnFSUn4PKSZlCyPXucCyUo/0otuHbJq6VPs0lLZuXNNbPCwsL1xn5mx0W7hCEm08yliOcZ5UljOPVmkq3HNN9W223jxNnollKclGMZVJN7RW+xXet0Me50vD62rVLsjbwr9o8RTb8lkyV9Oml7ya9U0dHbav9D5Y3FtyLGObs1GXwfRmPXeIadZf5fT7ynyYxjy+T0sNTY5JRjx75ORlTwVUS6pLLKI1joNlriYpxMzMciTFMi1IkeaJdQi1DJFhHkjt/ZVxD9Gu1Tk8UrjFOWeilvyS+bx+8cVIvtKrjNNPDTTT8GbVMtryaOrqVlbiz6mBruHtS+k2tCt3zpxcvKaWJL5pmxOwuTxDWHhgAAgAAAAAAAAAAAAAAAGl4mv1Tpvfzf5G6PPOPdS3cVlrpt/9sU3S2wbNrSVqdqT6HNULmdStiCcpN5x0wvFt9EdFT1Xs/d58ye23TP6qe79dl5nDxvpv3Kb5F1ag8OT831Nnp9CMJJy6939cnGrsUHxy/wei1NE7uJemPt1k/v2X5PQNL0eNRudRued3l7Gt4l0+hTeZLmfdHOWR6XFapR5YvL6Z2FDVovM54lN97xk6EpQshtZy6tNOme5Lg5q8uqj2pU+VdzZi0f2d/SJc1Xmim8vs3yN58Wjq7e8pSnvjB0Edco0orHKvka1emgnndg2dRa3HaocnDax7H4QpSqW9RxlFZ5KnvKW3RS6pmj4K1dWdWanFcz2Un1i0djr/GyacYvxR5peVOabku95ItshGSdZuaLTWTqcLlw+nY63iTiNXCcepyGGn5F0ajZLtbNzNeU5WPk6VdcNPDC6GCKyXYN9S0J4zgiXen8pLqaRWtRCTwjVNmObMlVYI8pGGC9Fk2RpmaoyPJmaMzHIpT6orIpT6otiV2dD3T2UXjlZypv/ALdXb9mUU/x5jtjzb2RVN60e504S+UmvzPSTsV/2o8Pqo4ukAAZmsAAAAAAAAAAAAAAAWVp4jJ+EW/uPIuK63NUk8+K+bX9D1jUH/lVP2JfgeP6+8yfxNXUrMTr+FJeY2zQW9XlbM8r7Br60sMwTrnIxg9btUuTZwvfErLU34mo7co6xDyPLRt1qb65fzLa2rSfVv5mq7Uo6hjyZKMfYk1LlvqYm8mNSLkxtM2yVa0stHVaPaLY5ezludRp10lgvqxnk5mscmsI6ulSXJ8DntWpJZJstXSiaHUNR5jdnOODk6eqe7Jo72G7NfURPuJ5INU0mj0EHwR5mFmWoYWyC0skXW0cyRRk3TaGZIsgssoslhHqXspptVKnh2P8APH+56UcT7NLTlhVn+xD8W/yO2OvWsRPFaqW61sAAzNYAAAAAAAAAAAAAAAxXUMwmvGMl9x4/rsfel6s9lZ5VxZZ8lWpHwk8ej6fcU2rKOl4fPbPBwF4tyBKZtL2maupE5c44PXVzyinMOYsyOYoLcmRSK8xiyVTAyZoyL4yMCZepAEqlVwT6N/g1CmXdqQYSgpdTcVNRfiRp3WSF2ha6hKbIVaRIlVI9SoWSmY2yzJOMCcjEy9lFEE5EIZN/otrujWWtvlnZcMaW6tSnBdZSS9F3v5G1THk5ust2xZ6dwfZdlaw8Zt1H8dl9yRuzHTgopRWyikkvJF+TpJYR5CT3NsqACTEAAAAAAAAAAAAAAAHG8d6dnlqpbNckvVdPu/A7Ii6lZKtSnTf2ls/CXcyGsosqnskpHg+o2+GzTV6Z2Wt6c4SlGSxKLaa8zmbmjg0LIHrNPbuRqJRLcEqdMxumajib6kYC5F7gW8phgyyEyuSmBgjaTkuyMlMDBGCcl3MMlOUuiidoci1lMGXlKcpmkVuRYokijSLYxJNGO5ZGJVOfBOsbfLR6hwFpfJF15Lr7lP0+0/y+ZxHD2nOrOMV39X4LvZ6nZtQjGEdoxSSXkb9MccnnNffn0o2ykXpkWnUM8ZGycgyFS1FUAVAAAAAAAAAAAAAAALWXMskActxjonaRdaC9+K99L7Uf0vVHmV/ZdT2u4ZwvEeiJNzgvde7ivsvxXkU2RydLR6nY9rPNK9DBHlA6G8sjVVbfBpShg9BXamiA4lHAkypFjgVYLlMjuA5DNylrRG0z3GPlGC5opyjaTuKJFyCiXKJO0wcwkVUC+MTLGkZKJVKwxwgTbS3baSWctJFaFrk6PSrFQ95/W/D+5sV15OdqdUoL6m90C0VGH68t5P8AlOht65z9vM2ttM20sHBlJyeWb2hVJtORqraRsaTMitkuLLiyBeSQVAAAAAAAAAAAAAAAZZIvLWARK6NNe0+pvakTX3NAgk4XVNM6uK+H9DnLm1PRbuzNDqGjKWfsvxX5opnDPQ36NW4cSOHq25GnTN9faPVh9nnXjHr8uppqqw8PZ+D2fyNaUMHYruUllMhyiW8pIlAooGO0u80wqmUdMk8o7My2EeaRuQvjTJCpEmjZSfSLx4vYyVZTPUKPVkWnRJtvaZ6fMmUdMx13/AnUrYujV7nLu1ueIGK1tlHp18TZUIlKVsTqFsXYwc9ybeWZbeBtbaBGt7c2lvQBGSVbRNjSRGoUybTiSQZoF5bFFxJBUAAAAAAAAAAAAAAAoyoAMcomCpSJTRa4gGrrWpArWJv5UzDOgQScxW0/yIFzo8ZbSjGX7UUzr52pgnZjAycJW4Uov7GP2XKJFnwjT7udfvHfTsTDLT/IjYvYsV1i+ZnB/wDStNfp/wAX9i6PDlNfZb9XJnbPT/IseneQ2oO6x/Mzkqejxj9WKXojKtPOn/w7yKrTvIyK22+pzkNP8jPTsDfx0/yMsLAEGlpWJNo2RtIWRIhagEGjaE6jQJEKBnjSALKdMzxiFEvSACRVDBUAAAAAAAAAAAAAAAAAAAFAAC0tYABYyySAAMbRZJAAFjRa0AAW4K4AALooyJAAF8UZIgAGSJegAC4qAAVAAAAAAAAB/9k="/>
          <p:cNvSpPr>
            <a:spLocks noChangeAspect="1" noChangeArrowheads="1"/>
          </p:cNvSpPr>
          <p:nvPr/>
        </p:nvSpPr>
        <p:spPr bwMode="auto">
          <a:xfrm>
            <a:off x="97510" y="-159275"/>
            <a:ext cx="468047" cy="336057"/>
          </a:xfrm>
          <a:prstGeom prst="rect">
            <a:avLst/>
          </a:prstGeom>
          <a:noFill/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59398" name="AutoShape 6" descr="data:image/jpeg;base64,/9j/4AAQSkZJRgABAQAAAQABAAD/2wCEAAkGBhIQEBAQDxIPDw8QDxAPDw8PDw8PEBAPFBAVFRQQEhIXHCYeFxkjGRQSHy8gIygpLCwsFR4xNTAqNSYrLCkBCQoKDgwOGg8PGikkHiQpKSwpKSwpLSktLCwsLSwtLCwsKTUsLDQ1LCwpLCosKikvKSwsKSwsLDUtKSwsKSwuKf/AABEIAMIBAwMBIgACEQEDEQH/xAAcAAEAAQUBAQAAAAAAAAAAAAAABAECAwUGBwj/xAA/EAACAQMCAwUEBggFBQAAAAAAAQIDBBEFIQYSMRNBUWFxByKBkRQyQqGxwVJicoKSwtHhFSMzorIWQ1N08P/EABoBAQACAwEAAAAAAAAAAAAAAAABAwIEBQb/xAAuEQACAgEDAgQFAwUAAAAAAAAAAQIDEQQSITFBBRMiURRCYXGh0eHwIzKRscH/2gAMAwEAAhEDEQA/APcQAAAAAAAAAAAAAAAAAAAAAAAAAAAAAAAAAAAAAAAAAAAAAAAAAAAAAAAAAAAAAAAAAAAAa/iC87G0uqq607etUXrGm2vvJFhV5qVKXXmpwlnxzFPJqePJY0y//wDUrf8ABkf2d6j2ul2k5PeFN0pSbxvSk6e/8Jjn1YMc+rB0xir3Chyp9ZzUIrvbe+3ok36JmovuL6FPKhzVpL/xpcv8b2+WTiNQ45rVL6MqcIwVvbyShL3/AH6s/rPpvyw/3FU9RCPc24aS6WMR6vHPB6mDya445vpN4qqml3RpU1/yTIz42v1h/SH6OnQf8hr/AB9fs/x+p0V4Le+8f8v9D2IHlFD2l3kMc/YVF505Qb+Kf5G7svaxSeFcUalPxlTaqxXnjZ/cy2Orql3wUWeFamHy5+zO8BrNK4ktbr/QrU6ku+HNiovWD3XyNmbKaayjnShKDxJYYABJiAAAAAAAAAAAAAAAAAAAAAAAAAAAAaDV7qrZSncxjKvayalcUovNSg0sOtSX2ovbmj8V3mz0vVqVzTVWhNVIPvWzT8JJ7p+TIyRlZwTAYri4jTi5TajFdWzWzrVK+y5qVL5TkvN/Z+BDeC2Fblz29zU+0PU4fQbmjH35ygoz5d1CLks877vTrucx7LrL6Rb1Kc5y5KNZtUlLEffWctd+6Z03GVOlT065gklmk8ftJpp/NHlvBOvzs6two/VqUoY/dm98fF/M17Hh5l0Mq4S+IiquG+Fk9pjolCC3UUu/ODzfhKdO4qancPGJXnZ0+mOzhBNJfCS+Zr9e41rSp1PfxmEorGVvL3fzNNw1dOlQUItpym6kkl1k8LOfRJfA153wccpcdDrQ0lq1KrlLnG7/AIdffaMnmUengu/fGF8WkQ62hTgsyW/odPw5Ltp0oy+rRj21XuzOWVSi/T3pfBG21+EOVtYyY/DRlHcbC19kbPL7dDyu5hhtY6EOo0bHVp4k8GmqTNBrDwejq9Uclsp4aaymnlSTaafimt0zo9D9pl3auMZy+lUV1jWbdRL9Wr1/iycrORimZwslB5TF2nruWJpM9+4Z44tb9YpS5KyWZW9TEai813SXmsnQHy4qsoSU4OUJReYyi3GUX4prdHq3AXtS7Vwtb9pVXiNK52UakuihUS2jLz6PyfXqU6lS4l1PK67wl0+urle3dHpoANw4QAAAAAAAAAAAAAAAAAAAAAAABRo894l4cq6fN32mzVJOS7a3b9yWe6MejX6vVdx6FOSSbeySy34I4HVtXd1cJLPY037sfF/pMpumor6mxRpfiJfRdynD/GFK+rL6VJUakcKFGTxTcsbuDfWT89/A6HWNdhRi90sdx5zxrpdN4q0ly1Me/FYxL9ZeD/E5yWs1JpQqTlJpYTbbyvNvqa7slFPbyy+uKhbGGqeI9n2/nubjiXiSVeTWfdeYqL6ZeVk5vT7epUqxVOE6jcZqXKm2o9d36pFLhS38VujLw/xLSpdsqqlHFSP1ftPDxnHRYiakJykpcZOh4xCNE6bau37NELiKnVppxqQnSbcUlKLj57N9eiNnpkUoqT2UUn8MblnE+vxu6HLTT5aUoyzJ7vGW8ZWfErp2KjhHPuqKnUxv7q6L4vC9E/EiccVr26lVGvlddO3GJNKK/n5Ox0TiBUab/SlJzl4+CXwSSL77iPnT3OalPDfgRKtZlS1E2sHchoq1yjJeV+ZsgTLpSKYKup0l6UYJIxyRIcTHKIJ3EaaME0SZowzRYjGXJ617LOPnWUbG6lmrFYt6snvVil/pyffNJfFI9MPlehXlTnGcG4zjJSjJPDi10aZ9FcF8Sq/tYVdlVXuVorumu/0a3+J1tPbuW1nkPE9Iqp+ZHo/9m+ABtHHAAAAAAAAAAAAAAAAAAABZWqqMXJ9EsgGg4u1Pkp9lF7y+t6eBpNC0ZyXM+8j6redrXw335Z1mkVoqCRpqUbLPsdp7tPp0orl9TmOIOFMxlL8TzDULGVOT2zv0R7bxTfRjSwpKLfRdZP0S3PNb2ym3J/7pPEPzfzwa+oi4yzBGVerpnQ69U8r27nI/TWtkuZYeM7PzwzSKXNO42a/0JcrWN1zx/M7T/C6blzSnGKw88q2bx1SWSBcWFGTcoVOZqPvReEnFSUn4PKSZlCyPXucCyUo/0otuHbJq6VPs0lLZuXNNbPCwsL1xn5mx0W7hCEm08yliOcZ5UljOPVmkq3HNN9W223jxNnollKclGMZVJN7RW+xXet0Me50vD62rVLsjbwr9o8RTb8lkyV9Oml7ya9U0dHbav9D5Y3FtyLGObs1GXwfRmPXeIadZf5fT7ynyYxjy+T0sNTY5JRjx75ORlTwVUS6pLLKI1joNlriYpxMzMciTFMi1IkeaJdQi1DJFhHkjt/ZVxD9Gu1Tk8UrjFOWeilvyS+bx+8cVIvtKrjNNPDTTT8GbVMtryaOrqVlbiz6mBruHtS+k2tCt3zpxcvKaWJL5pmxOwuTxDWHhgAAgAAAAAAAAAAAAAAAGl4mv1Tpvfzf5G6PPOPdS3cVlrpt/9sU3S2wbNrSVqdqT6HNULmdStiCcpN5x0wvFt9EdFT1Xs/d58ye23TP6qe79dl5nDxvpv3Kb5F1ag8OT831Nnp9CMJJy6939cnGrsUHxy/wei1NE7uJemPt1k/v2X5PQNL0eNRudRued3l7Gt4l0+hTeZLmfdHOWR6XFapR5YvL6Z2FDVovM54lN97xk6EpQshtZy6tNOme5Lg5q8uqj2pU+VdzZi0f2d/SJc1Xmim8vs3yN58Wjq7e8pSnvjB0Edco0orHKvka1emgnndg2dRa3HaocnDax7H4QpSqW9RxlFZ5KnvKW3RS6pmj4K1dWdWanFcz2Un1i0djr/GyacYvxR5peVOabku95ItshGSdZuaLTWTqcLlw+nY63iTiNXCcepyGGn5F0ajZLtbNzNeU5WPk6VdcNPDC6GCKyXYN9S0J4zgiXen8pLqaRWtRCTwjVNmObMlVYI8pGGC9Fk2RpmaoyPJmaMzHIpT6orIpT6otiV2dD3T2UXjlZypv/ALdXb9mUU/x5jtjzb2RVN60e504S+UmvzPSTsV/2o8Pqo4ukAAZmsAAAAAAAAAAAAAAAWVp4jJ+EW/uPIuK63NUk8+K+bX9D1jUH/lVP2JfgeP6+8yfxNXUrMTr+FJeY2zQW9XlbM8r7Br60sMwTrnIxg9btUuTZwvfErLU34mo7co6xDyPLRt1qb65fzLa2rSfVv5mq7Uo6hjyZKMfYk1LlvqYm8mNSLkxtM2yVa0stHVaPaLY5ezludRp10lgvqxnk5mscmsI6ulSXJ8DntWpJZJstXSiaHUNR5jdnOODk6eqe7Jo72G7NfURPuJ5INU0mj0EHwR5mFmWoYWyC0skXW0cyRRk3TaGZIsgssoslhHqXspptVKnh2P8APH+56UcT7NLTlhVn+xD8W/yO2OvWsRPFaqW61sAAzNYAAAAAAAAAAAAAAAxXUMwmvGMl9x4/rsfel6s9lZ5VxZZ8lWpHwk8ej6fcU2rKOl4fPbPBwF4tyBKZtL2maupE5c44PXVzyinMOYsyOYoLcmRSK8xiyVTAyZoyL4yMCZepAEqlVwT6N/g1CmXdqQYSgpdTcVNRfiRp3WSF2ha6hKbIVaRIlVI9SoWSmY2yzJOMCcjEy9lFEE5EIZN/otrujWWtvlnZcMaW6tSnBdZSS9F3v5G1THk5ust2xZ6dwfZdlaw8Zt1H8dl9yRuzHTgopRWyikkvJF+TpJYR5CT3NsqACTEAAAAAAAAAAAAAAAHG8d6dnlqpbNckvVdPu/A7Ii6lZKtSnTf2ls/CXcyGsosqnskpHg+o2+GzTV6Z2Wt6c4SlGSxKLaa8zmbmjg0LIHrNPbuRqJRLcEqdMxumajib6kYC5F7gW8phgyyEyuSmBgjaTkuyMlMDBGCcl3MMlOUuiidoci1lMGXlKcpmkVuRYokijSLYxJNGO5ZGJVOfBOsbfLR6hwFpfJF15Lr7lP0+0/y+ZxHD2nOrOMV39X4LvZ6nZtQjGEdoxSSXkb9MccnnNffn0o2ykXpkWnUM8ZGycgyFS1FUAVAAAAAAAAAAAAAAALWXMskActxjonaRdaC9+K99L7Uf0vVHmV/ZdT2u4ZwvEeiJNzgvde7ivsvxXkU2RydLR6nY9rPNK9DBHlA6G8sjVVbfBpShg9BXamiA4lHAkypFjgVYLlMjuA5DNylrRG0z3GPlGC5opyjaTuKJFyCiXKJO0wcwkVUC+MTLGkZKJVKwxwgTbS3baSWctJFaFrk6PSrFQ95/W/D+5sV15OdqdUoL6m90C0VGH68t5P8AlOht65z9vM2ttM20sHBlJyeWb2hVJtORqraRsaTMitkuLLiyBeSQVAAAAAAAAAAAAAAAZZIvLWARK6NNe0+pvakTX3NAgk4XVNM6uK+H9DnLm1PRbuzNDqGjKWfsvxX5opnDPQ36NW4cSOHq25GnTN9faPVh9nnXjHr8uppqqw8PZ+D2fyNaUMHYruUllMhyiW8pIlAooGO0u80wqmUdMk8o7My2EeaRuQvjTJCpEmjZSfSLx4vYyVZTPUKPVkWnRJtvaZ6fMmUdMx13/AnUrYujV7nLu1ueIGK1tlHp18TZUIlKVsTqFsXYwc9ybeWZbeBtbaBGt7c2lvQBGSVbRNjSRGoUybTiSQZoF5bFFxJBUAAAAAAAAAAAAAAAoyoAMcomCpSJTRa4gGrrWpArWJv5UzDOgQScxW0/yIFzo8ZbSjGX7UUzr52pgnZjAycJW4Uov7GP2XKJFnwjT7udfvHfTsTDLT/IjYvYsV1i+ZnB/wDStNfp/wAX9i6PDlNfZb9XJnbPT/IseneQ2oO6x/Mzkqejxj9WKXojKtPOn/w7yKrTvIyK22+pzkNP8jPTsDfx0/yMsLAEGlpWJNo2RtIWRIhagEGjaE6jQJEKBnjSALKdMzxiFEvSACRVDBUAAAAAAAAAAAAAAAAAAAFAAC0tYABYyySAAMbRZJAAFjRa0AAW4K4AALooyJAAF8UZIgAGSJegAC4qAAVAAAAAAAAB/9k="/>
          <p:cNvSpPr>
            <a:spLocks noChangeAspect="1" noChangeArrowheads="1"/>
          </p:cNvSpPr>
          <p:nvPr/>
        </p:nvSpPr>
        <p:spPr bwMode="auto">
          <a:xfrm>
            <a:off x="97510" y="-159275"/>
            <a:ext cx="468047" cy="336057"/>
          </a:xfrm>
          <a:prstGeom prst="rect">
            <a:avLst/>
          </a:prstGeom>
          <a:noFill/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59400" name="AutoShape 8" descr="data:image/jpeg;base64,/9j/4AAQSkZJRgABAQAAAQABAAD/2wCEAAkGBhIQEBAQDxIPDw8QDxAPDw8PDw8PEBAPFBAVFRQQEhIXHCYeFxkjGRQSHy8gIygpLCwsFR4xNTAqNSYrLCkBCQoKDgwOGg8PGikkHiQpKSwpKSwpLSktLCwsLSwtLCwsKTUsLDQ1LCwpLCosKikvKSwsKSwsLDUtKSwsKSwuKf/AABEIAMIBAwMBIgACEQEDEQH/xAAcAAEAAQUBAQAAAAAAAAAAAAAABAECAwUGBwj/xAA/EAACAQMCAwUEBggFBQAAAAAAAQIDBBEFIQYSMRNBUWFxByKBkRQyQqGxwVJicoKSwtHhFSMzorIWQ1N08P/EABoBAQACAwEAAAAAAAAAAAAAAAABAwIEBQb/xAAuEQACAgEDAgQFAwUAAAAAAAAAAQIDEQQSITFBBRMiURRCYXGh0eHwIzKRscH/2gAMAwEAAhEDEQA/APcQAAAAAAAAAAAAAAAAAAAAAAAAAAAAAAAAAAAAAAAAAAAAAAAAAAAAAAAAAAAAAAAAAAAAa/iC87G0uqq607etUXrGm2vvJFhV5qVKXXmpwlnxzFPJqePJY0y//wDUrf8ABkf2d6j2ul2k5PeFN0pSbxvSk6e/8Jjn1YMc+rB0xir3Chyp9ZzUIrvbe+3ok36JmovuL6FPKhzVpL/xpcv8b2+WTiNQ45rVL6MqcIwVvbyShL3/AH6s/rPpvyw/3FU9RCPc24aS6WMR6vHPB6mDya445vpN4qqml3RpU1/yTIz42v1h/SH6OnQf8hr/AB9fs/x+p0V4Le+8f8v9D2IHlFD2l3kMc/YVF505Qb+Kf5G7svaxSeFcUalPxlTaqxXnjZ/cy2Orql3wUWeFamHy5+zO8BrNK4ktbr/QrU6ku+HNiovWD3XyNmbKaayjnShKDxJYYABJiAAAAAAAAAAAAAAAAAAAAAAAAAAAAaDV7qrZSncxjKvayalcUovNSg0sOtSX2ovbmj8V3mz0vVqVzTVWhNVIPvWzT8JJ7p+TIyRlZwTAYri4jTi5TajFdWzWzrVK+y5qVL5TkvN/Z+BDeC2Fblz29zU+0PU4fQbmjH35ygoz5d1CLks877vTrucx7LrL6Rb1Kc5y5KNZtUlLEffWctd+6Z03GVOlT065gklmk8ftJpp/NHlvBOvzs6two/VqUoY/dm98fF/M17Hh5l0Mq4S+IiquG+Fk9pjolCC3UUu/ODzfhKdO4qancPGJXnZ0+mOzhBNJfCS+Zr9e41rSp1PfxmEorGVvL3fzNNw1dOlQUItpym6kkl1k8LOfRJfA153wccpcdDrQ0lq1KrlLnG7/AIdffaMnmUengu/fGF8WkQ62hTgsyW/odPw5Ltp0oy+rRj21XuzOWVSi/T3pfBG21+EOVtYyY/DRlHcbC19kbPL7dDyu5hhtY6EOo0bHVp4k8GmqTNBrDwejq9Uclsp4aaymnlSTaafimt0zo9D9pl3auMZy+lUV1jWbdRL9Wr1/iycrORimZwslB5TF2nruWJpM9+4Z44tb9YpS5KyWZW9TEai813SXmsnQHy4qsoSU4OUJReYyi3GUX4prdHq3AXtS7Vwtb9pVXiNK52UakuihUS2jLz6PyfXqU6lS4l1PK67wl0+urle3dHpoANw4QAAAAAAAAAAAAAAAAAAAAAAABRo894l4cq6fN32mzVJOS7a3b9yWe6MejX6vVdx6FOSSbeySy34I4HVtXd1cJLPY037sfF/pMpumor6mxRpfiJfRdynD/GFK+rL6VJUakcKFGTxTcsbuDfWT89/A6HWNdhRi90sdx5zxrpdN4q0ly1Me/FYxL9ZeD/E5yWs1JpQqTlJpYTbbyvNvqa7slFPbyy+uKhbGGqeI9n2/nubjiXiSVeTWfdeYqL6ZeVk5vT7epUqxVOE6jcZqXKm2o9d36pFLhS38VujLw/xLSpdsqqlHFSP1ftPDxnHRYiakJykpcZOh4xCNE6bau37NELiKnVppxqQnSbcUlKLj57N9eiNnpkUoqT2UUn8MblnE+vxu6HLTT5aUoyzJ7vGW8ZWfErp2KjhHPuqKnUxv7q6L4vC9E/EiccVr26lVGvlddO3GJNKK/n5Ox0TiBUab/SlJzl4+CXwSSL77iPnT3OalPDfgRKtZlS1E2sHchoq1yjJeV+ZsgTLpSKYKup0l6UYJIxyRIcTHKIJ3EaaME0SZowzRYjGXJ617LOPnWUbG6lmrFYt6snvVil/pyffNJfFI9MPlehXlTnGcG4zjJSjJPDi10aZ9FcF8Sq/tYVdlVXuVorumu/0a3+J1tPbuW1nkPE9Iqp+ZHo/9m+ABtHHAAAAAAAAAAAAAAAAAAABZWqqMXJ9EsgGg4u1Pkp9lF7y+t6eBpNC0ZyXM+8j6redrXw335Z1mkVoqCRpqUbLPsdp7tPp0orl9TmOIOFMxlL8TzDULGVOT2zv0R7bxTfRjSwpKLfRdZP0S3PNb2ym3J/7pPEPzfzwa+oi4yzBGVerpnQ69U8r27nI/TWtkuZYeM7PzwzSKXNO42a/0JcrWN1zx/M7T/C6blzSnGKw88q2bx1SWSBcWFGTcoVOZqPvReEnFSUn4PKSZlCyPXucCyUo/0otuHbJq6VPs0lLZuXNNbPCwsL1xn5mx0W7hCEm08yliOcZ5UljOPVmkq3HNN9W223jxNnollKclGMZVJN7RW+xXet0Me50vD62rVLsjbwr9o8RTb8lkyV9Oml7ya9U0dHbav9D5Y3FtyLGObs1GXwfRmPXeIadZf5fT7ynyYxjy+T0sNTY5JRjx75ORlTwVUS6pLLKI1joNlriYpxMzMciTFMi1IkeaJdQi1DJFhHkjt/ZVxD9Gu1Tk8UrjFOWeilvyS+bx+8cVIvtKrjNNPDTTT8GbVMtryaOrqVlbiz6mBruHtS+k2tCt3zpxcvKaWJL5pmxOwuTxDWHhgAAgAAAAAAAAAAAAAAAGl4mv1Tpvfzf5G6PPOPdS3cVlrpt/9sU3S2wbNrSVqdqT6HNULmdStiCcpN5x0wvFt9EdFT1Xs/d58ye23TP6qe79dl5nDxvpv3Kb5F1ag8OT831Nnp9CMJJy6939cnGrsUHxy/wei1NE7uJemPt1k/v2X5PQNL0eNRudRued3l7Gt4l0+hTeZLmfdHOWR6XFapR5YvL6Z2FDVovM54lN97xk6EpQshtZy6tNOme5Lg5q8uqj2pU+VdzZi0f2d/SJc1Xmim8vs3yN58Wjq7e8pSnvjB0Edco0orHKvka1emgnndg2dRa3HaocnDax7H4QpSqW9RxlFZ5KnvKW3RS6pmj4K1dWdWanFcz2Un1i0djr/GyacYvxR5peVOabku95ItshGSdZuaLTWTqcLlw+nY63iTiNXCcepyGGn5F0ajZLtbNzNeU5WPk6VdcNPDC6GCKyXYN9S0J4zgiXen8pLqaRWtRCTwjVNmObMlVYI8pGGC9Fk2RpmaoyPJmaMzHIpT6orIpT6otiV2dD3T2UXjlZypv/ALdXb9mUU/x5jtjzb2RVN60e504S+UmvzPSTsV/2o8Pqo4ukAAZmsAAAAAAAAAAAAAAAWVp4jJ+EW/uPIuK63NUk8+K+bX9D1jUH/lVP2JfgeP6+8yfxNXUrMTr+FJeY2zQW9XlbM8r7Br60sMwTrnIxg9btUuTZwvfErLU34mo7co6xDyPLRt1qb65fzLa2rSfVv5mq7Uo6hjyZKMfYk1LlvqYm8mNSLkxtM2yVa0stHVaPaLY5ezludRp10lgvqxnk5mscmsI6ulSXJ8DntWpJZJstXSiaHUNR5jdnOODk6eqe7Jo72G7NfURPuJ5INU0mj0EHwR5mFmWoYWyC0skXW0cyRRk3TaGZIsgssoslhHqXspptVKnh2P8APH+56UcT7NLTlhVn+xD8W/yO2OvWsRPFaqW61sAAzNYAAAAAAAAAAAAAAAxXUMwmvGMl9x4/rsfel6s9lZ5VxZZ8lWpHwk8ej6fcU2rKOl4fPbPBwF4tyBKZtL2maupE5c44PXVzyinMOYsyOYoLcmRSK8xiyVTAyZoyL4yMCZepAEqlVwT6N/g1CmXdqQYSgpdTcVNRfiRp3WSF2ha6hKbIVaRIlVI9SoWSmY2yzJOMCcjEy9lFEE5EIZN/otrujWWtvlnZcMaW6tSnBdZSS9F3v5G1THk5ust2xZ6dwfZdlaw8Zt1H8dl9yRuzHTgopRWyikkvJF+TpJYR5CT3NsqACTEAAAAAAAAAAAAAAAHG8d6dnlqpbNckvVdPu/A7Ii6lZKtSnTf2ls/CXcyGsosqnskpHg+o2+GzTV6Z2Wt6c4SlGSxKLaa8zmbmjg0LIHrNPbuRqJRLcEqdMxumajib6kYC5F7gW8phgyyEyuSmBgjaTkuyMlMDBGCcl3MMlOUuiidoci1lMGXlKcpmkVuRYokijSLYxJNGO5ZGJVOfBOsbfLR6hwFpfJF15Lr7lP0+0/y+ZxHD2nOrOMV39X4LvZ6nZtQjGEdoxSSXkb9MccnnNffn0o2ykXpkWnUM8ZGycgyFS1FUAVAAAAAAAAAAAAAAALWXMskActxjonaRdaC9+K99L7Uf0vVHmV/ZdT2u4ZwvEeiJNzgvde7ivsvxXkU2RydLR6nY9rPNK9DBHlA6G8sjVVbfBpShg9BXamiA4lHAkypFjgVYLlMjuA5DNylrRG0z3GPlGC5opyjaTuKJFyCiXKJO0wcwkVUC+MTLGkZKJVKwxwgTbS3baSWctJFaFrk6PSrFQ95/W/D+5sV15OdqdUoL6m90C0VGH68t5P8AlOht65z9vM2ttM20sHBlJyeWb2hVJtORqraRsaTMitkuLLiyBeSQVAAAAAAAAAAAAAAAZZIvLWARK6NNe0+pvakTX3NAgk4XVNM6uK+H9DnLm1PRbuzNDqGjKWfsvxX5opnDPQ36NW4cSOHq25GnTN9faPVh9nnXjHr8uppqqw8PZ+D2fyNaUMHYruUllMhyiW8pIlAooGO0u80wqmUdMk8o7My2EeaRuQvjTJCpEmjZSfSLx4vYyVZTPUKPVkWnRJtvaZ6fMmUdMx13/AnUrYujV7nLu1ueIGK1tlHp18TZUIlKVsTqFsXYwc9ybeWZbeBtbaBGt7c2lvQBGSVbRNjSRGoUybTiSQZoF5bFFxJBUAAAAAAAAAAAAAAAoyoAMcomCpSJTRa4gGrrWpArWJv5UzDOgQScxW0/yIFzo8ZbSjGX7UUzr52pgnZjAycJW4Uov7GP2XKJFnwjT7udfvHfTsTDLT/IjYvYsV1i+ZnB/wDStNfp/wAX9i6PDlNfZb9XJnbPT/IseneQ2oO6x/Mzkqejxj9WKXojKtPOn/w7yKrTvIyK22+pzkNP8jPTsDfx0/yMsLAEGlpWJNo2RtIWRIhagEGjaE6jQJEKBnjSALKdMzxiFEvSACRVDBUAAAAAAAAAAAAAAAAAAAFAAC0tYABYyySAAMbRZJAAFjRa0AAW4K4AALooyJAAF8UZIgAGSJegAC4qAAVAAAAAAAAB/9k="/>
          <p:cNvSpPr>
            <a:spLocks noChangeAspect="1" noChangeArrowheads="1"/>
          </p:cNvSpPr>
          <p:nvPr/>
        </p:nvSpPr>
        <p:spPr bwMode="auto">
          <a:xfrm>
            <a:off x="97510" y="-159275"/>
            <a:ext cx="468047" cy="336057"/>
          </a:xfrm>
          <a:prstGeom prst="rect">
            <a:avLst/>
          </a:prstGeom>
          <a:noFill/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8" name="17 CuadroTexto"/>
          <p:cNvSpPr txBox="1"/>
          <p:nvPr/>
        </p:nvSpPr>
        <p:spPr>
          <a:xfrm>
            <a:off x="5542674" y="907044"/>
            <a:ext cx="2138290" cy="422676"/>
          </a:xfrm>
          <a:prstGeom prst="rect">
            <a:avLst/>
          </a:prstGeom>
          <a:noFill/>
        </p:spPr>
        <p:txBody>
          <a:bodyPr wrap="square" lIns="101824" tIns="50912" rIns="101824" bIns="50912" rtlCol="0">
            <a:spAutoFit/>
          </a:bodyPr>
          <a:lstStyle/>
          <a:p>
            <a:pPr algn="ctr"/>
            <a:r>
              <a:rPr lang="es-EC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CONTENIDO</a:t>
            </a:r>
            <a:endParaRPr lang="es-EC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2 Subtítulo"/>
          <p:cNvSpPr txBox="1">
            <a:spLocks/>
          </p:cNvSpPr>
          <p:nvPr/>
        </p:nvSpPr>
        <p:spPr>
          <a:xfrm>
            <a:off x="165087" y="6979447"/>
            <a:ext cx="5030373" cy="425167"/>
          </a:xfrm>
          <a:prstGeom prst="rect">
            <a:avLst/>
          </a:prstGeom>
        </p:spPr>
        <p:txBody>
          <a:bodyPr lIns="101824" tIns="50912" rIns="101824" bIns="50912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Shirley Brito Cabezas, 2017</a:t>
            </a:r>
          </a:p>
        </p:txBody>
      </p:sp>
      <p:pic>
        <p:nvPicPr>
          <p:cNvPr id="15" name="14 Imagen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448540" y="6638756"/>
            <a:ext cx="3317777" cy="60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7" t="52345" r="79513" b="22280"/>
          <a:stretch/>
        </p:blipFill>
        <p:spPr bwMode="auto">
          <a:xfrm>
            <a:off x="1324746" y="4056791"/>
            <a:ext cx="1479497" cy="1406750"/>
          </a:xfrm>
          <a:prstGeom prst="ellipse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7" name="16 Conector recto"/>
          <p:cNvCxnSpPr/>
          <p:nvPr/>
        </p:nvCxnSpPr>
        <p:spPr>
          <a:xfrm>
            <a:off x="97515" y="684337"/>
            <a:ext cx="1394392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https://scontent-mia3-1.xx.fbcdn.net/v/t34.0-12/21175681_1906644686029261_638147114_n.jpg?oh=8e5bde6b279d57d0ed31597738bae7d1&amp;oe=59A64BB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492" y="2650043"/>
            <a:ext cx="1520840" cy="1382631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ultado de imagen para ISSRS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8" r="4714" b="9944"/>
          <a:stretch/>
        </p:blipFill>
        <p:spPr bwMode="auto">
          <a:xfrm>
            <a:off x="1319100" y="5463539"/>
            <a:ext cx="1479533" cy="1311854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Resultado de imagen para babac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741" y="1329720"/>
            <a:ext cx="1504259" cy="1295078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249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AutoShape 4" descr="data:image/jpeg;base64,/9j/4AAQSkZJRgABAQAAAQABAAD/2wCEAAkGBhESERMUExQWFRUWFBgXFxgWFBgYGhYXFhoXFRUWGRgXHyYeGRskGRYXIC8gJCkpLS0sGB80NTAqOCYrLCkBCQoKDgwOGg8PGiolHyQtLywsLi4vLTYsKiwpLCwsLCwsLCwsLCwpLCwsNCwtNCwsLCwsLCwsLCwsLCwsLCwsLP/AABEIANIA8AMBIgACEQEDEQH/xAAcAAEAAgMBAQEAAAAAAAAAAAAABQYCAwQBBwj/xAA+EAABAwIDBQYDBwMDBAMAAAABAAIRAyEEEjEFIkFRYQYTMnGBkUKhsQcUI1LB4fBictEVM4JDkqKyFlPx/8QAGwEBAAIDAQEAAAAAAAAAAAAAAAQFAQIDBgf/xAAwEQACAgEDAgQFBAEFAAAAAAAAAQIDEQQSITFBBSJRcRNhgaHwMpGx0SMUUsHh8f/aAAwDAQACEQMRAD8A+4rFlrXsNT/lZIgCIiAIiIAiIgCIiAIiIAi5DtJnDM7q0WPkTY+ei0nF1D+Vo5EFx9SCB/NSuUroR6s2UWzqxuNZSY57zDWiSqdRxz8XixUax4FKW7znUwA7XKWTmdGU5TEEeSsbwXGXnN0iBextfUWuefMrVgsE2kwNboBEm5OpkniZJPqotmpTWInSNb7nVR2hlEVDpo+LR/URZp5mw42uB3CoOaq/a3Fd3g67oDpYWQT/APYRTJ9M0xxhfLNjbWdQr0akuim7QQYaZztaHWEhzuWs63W9V7a8x3hpHYm49j76i5dnbRp16balMy1zWuHMBwkSOB6LqUwhBERAEREAREQBERAEREARFhVcQDAkwYExJ4CeCAzWmrTcXNIdAEyI8Ui1+EFReDx1UVstS5NoGjTGYRztr+ylKuLY0hrnAE6SVlrByhbGayuzx9TzCYxlQEtMwSDaLjzW1lQGYMwYPQ6x7EI0g6LJYOi+YREQyEREBoxlYtbI1kATpLiGz11lcL8zvE6RpA3R6iST6mOikcQBlOYZhFxEzF4jionBMim0TNrSc1jcDNxgQJ6KHqpSjjDOtaTIiv2zw7AXObVABqicguaPijevMGBqYNrLWO3mFLXOAqFrXZcwYIPi0l1xDS4cxEXMKZ/0yjM91TmSZ7tsy7xHTU8eaN2bRBkUqYMRIptFtI00gm3VQ81+jOuJepxDtPQPeZSXGm57XBoE5qbmMcBJA8VRsTGq1DthhiYBcSHUw4Bo3O9BLS69gMpk8CRrIUlU2ZRdE0qZgQJptMCIgSLCLQvTgqNppshpkbjd02gi1jYLGYejHmPcf/tvlneDKZZbeHFsHWRwXyXHbIa5znU92SSGcACZAB8v4F9J252noYYQXsNQ6MLwD8N3chvN85Eaqi4naVNznPzMaHHNAcIEmOf5pHnPkrbw3TqcZfEjw+j/AD+SLqNTOmSdcufQq+A7RYjDOzUc7HXkNmDl0a8EZXXtxi6tGK+2HGuYA2iym8TJGZxNuAeMov1OmnOF2nTBfLS05hoHNkkHLYTJkiLcQsdi7MdiqrKdP4rl2oa0auPQfMwOK5X507afRdy2qdWpgrJNZxz8vz5n2fslt4YrC0qhc01C0d4Gnwv4gjVp6FTSq2z9iUKApNDWSMrTULWBzsoLrujjlVmp1ARIMjmFz0mqWpi5JYWcFbZFRfBQ2dmMcGgPBqRUaaw+/Vh97gVwXC0UN59J+UQDky6NbPtHs/tNtF1Go7vZfh6jnfentNRlOlQp1qAdGduZzHuzWzfFGdyvyKYcz5uzsjtfvaJGIy0g+k57PvFRxDaVd1RtMOIl8UqhY5x8fdtlY7K7JbXp0g3voflyy7EVHQ91AUX1eMgP/EA1JBmJX0paxiGlxbIzASRN48vUICO7M4SvSwzKeIcHvYXNDg5zs1MOPdEl182TKDJJJBMmVKoiAIiIAufHUHPYQ05TaDJGhBiRe+nquheFDDWVgreJ2d3bS5zxnmYz6gC2WYJcCJt/hb6NNtdsvcc7SGuytuWkkMlsEcZmI16xjW2TWzE2cSfFMT5g6DoJXdszZhYS50ZiIESYGpuY1McOC6trHXkq665O1x+HiHR5fXHR+5zUNtb1NrW/hzlkulxndYY89bzdTQWhuBp5s4Y3Nzi/n59VtbThsAnzN/fmubx2LGuM0nvef6Mi8TE3XqjMHsgh/eVHB7+BiI1E+xiOF+cqTRm0W2stYCIiwbHjl83wm26zKYpt3Q2d6AS6SHA3BiJInj6Xt3aXbYpMLGn8Rwt/SDq4/OOvkVRgFYaTSxtW6xZXb7mkpNdCzdmMaXMcxzgS0yJdLiDckg3gE6/w9e3doOo0XPa3MdNQMs2DjzAMWHP1Va2Q9ja7HPIDRJkmADBgk8v2Ut2pLatENZVb42mAQ7N0sdBd3/FVOtohTq/N+l8vjjHfoSa7Fs8xVqXaXGNMisXdHtYQfYAj0K5q21KtQfiOe+8nM609GzA9AsMThXUyJg9RPzkW91wYnaTGEBxNxNhIAmLwryqOmkviVpfsdJV1XxTzwe4rAUajszmOLv7o0AAFjpYLBuyqB3S0i35iZGbPHLxCYheP2vTGuYGAYjgc0aW+ErwbXpETctmJy2mcsRrM9F221/I5PR17cKTz7m92zaAN9RpvGW3zWPC8n1KuHYrs+2lmqd3l3crJmYcczje8aRPVU/C4tjw7KbNMHhEgH9Y8weStHZ7tO9pDarppkE5nSXCGkgSLmSBrJuqLx5T/ANLirHPX1+n/ACaw0qqak5ZLoQsO4be0TrFp841Udiu02GYwuzh/RlyeOnAdTZdGK2vSpuY17speJEg6Wufyi/HryK+fxrti1tTT+pKXPB10nvZ4Msa5SD8iDYacD81udtCpwa0c5cT8g1R79r0A3MajI0s4G/IASSuplQOAIIIIBBGhB0KmQ8Q1dUNuePmjV1rq0bn7ReWkd3eD8YiehiY6xPRczcM2ACB7cYglQtPtnQcBDakktAaQwGX95lBl0D/bOptmbztrxnbvDUgC4PMz4Qw334Eh0XNMgRY5m3gyttRZq9Q0prlehqlFFjo4p1OJJczQkxLeR/tjWfPmpUFUin23oOmGvgTMhoMBucugugjJfWTwBUpsXa4q03GiS1ocW5XtEtIANg11gQ4GOvIqy0mvspjt1KePX+zSUE/0lkRR9Dao0fbqLt43tdvr7rrpYljvC4H1v7K7qvrtWYNM5NNEDtSjtI1ancOphhAyZyAGx3RuO7LiSW1QbxD2xcGNOIpbUcBlyMIFYEl4Ml5PcuADI3BlBB1k2JAVpRdjBVvu+1QSM9NwD25TutJAhrs4yEBpyl5Dby+AQGwtuzcPtEVaZqvaae9nG5PgAmWsFu8kgD4TcyINkRAc+GwTWF5BJzOkyfPT3+nILZiGOLSGuynnE/IrYiGEkuEAiIhkKB7Tbc7puSm4d4dYuWNjXodInz4KeVI7YUGtrgiJcwFwniN0EjhIgf8AEqRpoRnalI1k8IhKlQuJc4kkmSTqSsURehSxwjiRm2qzYAc5zMpD5DXEQDlIMGNXDX9xzYbI01Q2q+GioDu1HlsAh5nNZozt1+IC8AhSO0SzLvMDibDMARzv0kD5Lbg9nMyNc6lT39NwaEEgQRyn3Ko/F5RjXyuf4OVtkYpJ9yOpsYczhXlrGuc4ZXluVr5LBvyWcIBkzqbAbjiqD2FmfO+mG3ymXSJaZd4gdSZ6rvxWFpXcabSSTfKCcxuT1uBJ5x6cT9mtF2Na02BgASOGg4H6lVWh07ulvbax0/ME/QaOWpTsi35fucYw7IjK2OWUdenU+5TuWzOVs84HOdfO/msg76TojxNudv8APyXqJyjCLk+xaPCWWKNBsAx/jUkW9fmt656m0KbSQXAFsSL2nLH/ALN9+hjyntGk4wHSc2U7rrGYgmIEmwnXhK8XZKdkt0slY5ZeWdK8zHM3jw8h+lwPcrwAk6xy6rbTpx5n+QFvTU8qRY6PTTc42duv/Rmpvs7truyKbz+GTYn4Cb+xPsfMqERdtRRG+DhL/wALq2pWR2s+iDCU48DYgjwjR13DTQnUcV792ZfdbfXdF4sJ9LKj4HbFakRldIAjK6S2BpAm0dIXRiu0td5sQwcmj6kz8oXnJeEahSwmsepVvRWZxwXAYWmPgbrPhGszOms3lZU6bW2aALzYAXNybdVTv/kDzRex5cXkgteDB1BIMRaJ05wuantvENiKrjAi8Eex1NtT/lF4RfLOWuPv8zC0djz0LxQw7A5rSBlNgdC13CHCCJFvQesrQwjGeEAE6nifU34qmYTtUxzQ2s0gmxLRuxwOshWbZm0c5y5mvEEhzSDoRIMWneFx7c7TQWTg/hXx83Z+q9/zgr76ZVvlEmiIrojBERAEREARFF9o8a+lQc5mshs/lDrZupmB6raMXJpLuCTlfL+0r3131Sx+Ul4yOF4DHDLobghtxxzHmtlTHVXeKo8zze7jY8eS0K50+kdTbk/kcnLJDt2RiA0D7wbZbw6d1rmXOa+bNJ0uAeC9fsmuSCa5IkkiHAGSXERJBEmByAA4KXWMzZuv06ld5quuO6T49xFOTwjjqhtSsGunK0HNlkkWJ4afCPdWSoxrmgnSJm4gH6WUZVqtY03a0ARLiAAYkSTqYvGq7cfApROuUDjxH6LzOotepsTffgqvE6Iy1FVUJvc3h/LOPvz6/sQm0tsgVIyiABllwaIc7Lm6NnV3ARZcp23AksIBiLiTLaboAi7oqC39LuV5LOJib8puvKlYNEuIA5kwPcq2hXsioxZ9E02kWmqjVXLCXyItu3Ggf7TmmAYiJzGDwGgLXHk108CsqTmneAiQDHKQCR+y3YvbVJkb2aSLNIMA8VG0drh9R8w1uokweAHS9zH1UTXRk6Xgi69P4WM5wdFbAUnmXMa48yAdQBx/tHsFkMGy26N3TpJn1ve/FbQZuNElefyyhHFvn9Af56r19f8ALc/L3/RYQHdTGg4jl1HnZbm4dx4R5n9BMrrG7ZHCLPT22xr2Vx59RR01nr/NFmsPuxa6dbRZvW/EnksmunQE+XDznRS4WxlHOS5rk9q3LDOHGU8QSe7cGi0TlI+GbRMzm6QRaVgwYkB0wSc8eARcd38swPU+qkTIMEc+PKP8r1dIyUllDZl5yyOq/ei4luQNzAgEgnLo5pMa/EDfkurB95l/EjNJ8OkG44DSY9FvRbGVDDzlhWvsBWaHVmwMxDXA8SBII9JHuq9svCd7Wps/M8A/2i7v/EFfQNndm6NCoalPMCZtmtB+GOU+qykV/iN0FH4b6vn7ksiItigCqnaKtjximih3mSKHdhjKZpOcazhihXc4FzAKOQtykfFEmArWqTtnZu1XV8S+hVLWOe2nSbnaPw306IqVQTIp5Hd8QcrnF0WLUBwPxe1u7pXxWbOz7xNKiA13dV+8bR7tjnOpd4KUHKdRvGXR01sdtl1SrkplrH1mGhnFMhtOlU7uo2pG8BVZlfOol8aALVUo7YcyoXNrCuaDmsNOtQFAOGGLLtO8XuxQL2mBDXU5cAHNW7FbN2uKb3U6jjUdXxRjO3dpRiRhwM7iyTNLLAEHLmFigMdl4zazqtE1G1m5n0yWFlHuhRIca/evAzCq11gGkAwyAQXlXZ+Gz08lSHS2HQC0G1yBJI97KkV8JtOW90MUG/8ARFSvhyWP72XHFQZfT7uMrQXuAzTvFsXnE1C1jiBmIaSGj4iBIHrogPnO0sJ3VV9Oc2UxPQgOE9YK5ljVxocS5zwXEySSJJPFZEr01edqTfPcjs8uTAif0XQ1uUAC54dXG/1lasIZzHqBHlf9V0MO+z+76tcB8yB6rzev1ErLHHsifzRppWxXmw2cnaGkG0GCxh4/K0l2V+8C6wOa/WI4ro2y1/cbpDQGguJlpMRDQBpJ+gHGR52jd+G2GMec9g9jnxDXEuDW3JABPC0rZtVjHUN4OIgEd2M0HUEdOptCiUvE4v5niKrHurm/92fuU0V258oO8L8bcZn9+KhtobRqk3YSQASJdxjSeMGP+K7Gx95m3gvAbINtXanja48lZ+zdCk578zQ5waMstBgCQ7X+4L03iFvw9PK3H6fT3PfVzafUooxT/wAh9jzjlykyvG4p9ppmePQl0R7SZ8letl7Gw5xNUFkgF5DXEwMlTKC1sDd4GS4EgxABCjO1WAosrAUwG7suDTo4k8PhtFraqgXile7bh/YkqzPd/Y4+ztd5bek+C9oJEw0GQ46XjcNvzHkrOzCtHCfMz9VAbCxeR+UmGEHU2B1Bvpx91YqdQOAIIIOhFwqjUWOc3JE3Twg1uws+yM5REUUmBeLQcfSBIL2giZBMRAc468g1x/4nkjcfSJgPE2/8py68TBt0PJbbX6Gu6PqZ1qOaLwRx+o8rLV3D+bfO/wBP3Wyji2P8LgbE21gEtNv7gR5grcukbZ18JmVh8o5DSeOR8rH2J/VYh3DQ8jr/ADqu1Yuo5oEEmbRMybWi83XevVyXEuTOcE52Ewmas9/BjIHm8/4afdXtQ3ZfY7sPSIcQXOdmMcLABvWAFMq1XQ8xqrVba5LoERFkjBERAEREARFz1doUm5sz2jJd0uG6DcSOCA+bdqNniliKrGiGu3mgaAPH0zZvZaMO8PMcAJI6zAB+f7rn7WbR77FPfh3AMIOYktBlrAA4h1xcaR5wo/AV6kkuc3hkc1wPIQ4CAZMGBbfjkt1bKMJQj3IVVkardz5WSytaBYD2XpauVw72lHhn1G66YItLTEEWkEqNp7PBhoxM5S3wgeJkbroJEFwBy25dVX49T0e5NJrlMmcSwVKfduif6qfeSLwQDxHPh6rvw9RpaADMQDOvr1VbqdnyQQKz7gC9/Ccwd4pLpLjckXFt0KYBIIcNR8xxB6fqsPB5zV+BqcZSqbTy2lxj2KG+rOIIkQJIAyixbra/EjL6r6Fgtm06Ulg1iSSTp56Kp/6ODiBlYCXOMQ6YYIF40GUxJvb3uxXbxzU7owhCXDy2s+2M+2C5pTUeUQ2y6hdisTM2hoDqmewcYLRG4DxbJ4aZb1PbLWivVyuzDOTOtzdwnjBJE9FY9nYwjE4vMJbTDzl3iQ0uzbrXAAZoJMGCYVSrlpe7IIbmOUcmyco9oVTFYm/ZHSBgpzs5iLOZ1zD1sfoPdQayY8tIIJBGhC6NZWCRXPZLJdUVfodo3jxtBH9Nj7aH5KXwu0KdTwuvyNiPT/C4OLRZwthPozF+y6ROYsEyTIJBlxkmQZm3tZef6TShoy+GI3nWIJIIvYgudB6rsRZ3y9TbZH0Ry4fZtNhDmgyG5QS5xOW27cm1tF1IvFq231NkkugVw7LbBygVqg3iNwH4QfiP9RHsPMrh7M9njUIq1BuC7QfjPAx+X6+Wt0VlpdPjzy+hTa7VZ/xw+v8AQREVgVIREQBERAEREAUN2h7NsxTRcNe3R2WbX3T0mD6dSplEMNJrDPj+1ew9WiHuqBwa8vDi1zHN/EIzDwyASBBP7KPpdm2PcSM02k5ouAA0w0C4yN5aDlb7dUphwIIBBEEESCDqCFTdqdmTRzOpNmnrA8Tedo3gOesa6SdJ5S4NatPBz8z4/O5CYejlaBrroNSTNlA4ItZiqstcCS4lxG64tdeNTYkEEnQjkFdNnYekGCs+sGuObu2gZocJDajmi5giQNNJJ4cOC7MmrmdNN+9BynLDdS4g7zZLRYaXiZtyjF9+5YyklwuiMFz4uo8Mc5oBA4k8B4jHGPMaHyWdFsNvpc3JNjJ89FGnabgdwZRHG5Oka+q1qdcZf5OhrrL3VDKeGSuAa7KHEQ86jQZZMAjha/Qn0XYcT/S7rYW9jf0UG4Ew/wC8Bsva8jeJtJ7sjPGW8WaLNEzqtY2LUp04diXZAAPCZIOSb5jLiWNgwdXTOYzMv0NF/maxhdmvuVUNVOOeevqYjBOqVMUKbwzOSQRmk5XQ8HTKc4jjY9ZVVarNjsf3bA1jwCWNZUqFpzVIblJvJLokgnnqqZV2bL3EPMEmARYT0noD5hVM6lCbjuyuxZae9WLhf1+53LxcP+ma75uSb6iY0v09iVmzAETvuMtLb8iSQdZkTErXEfUk5fodayp1HNIIJBGhCj3bNJEd47QCwiIaWiBP9Rnn6LM4C9nFt5gebj9Hkeg5Jtj6mcv0LhsnaneS10Bw9JH+VJKibNwFQVG92XOeDIDGEn4rACbb1xBmAr/sfsvtKoQXtZTZx7yAY6NbJB84XN0OT8nJNr1kYx/yGDWkkAAkkwABJJ5ADVWzYfZMCH1hJ4M1A6u5npp58JLY3Z6nQE+J/FxHyaOA+qllNo0qh5pdSDqtc7PLDhfyAERFNK0IiIAiIgCIiAIiIAiIgC8K9RAfONuCvUxBFKCTWLSCJJaDlAFwBAEk9PNWHaOAbhsMcvjflY98mSDJdA4A3EDn0U4MDRY41MjA65LoE8ZM8NTK+cdu+2baxp08NUJa05nObZriQMoB1MAunhJ6LSNbefUkqbm0l0RybUxGjWug3DgI0jjy8uqi31mtgE3IMWJJyiTYdFzYTGuc6HXmTPHnJ4evVdFfB03+NodaLjgdYPCVDsi4yxIptdOUrvPwjBu0KZAObWIsbzYWiV109oF9MNa6WcIGsE8eQPLkuQ7PpTJYCba3uLA349dV7WrNpt4aWbz/AGWFPantfUiJZe2Gcs5NqvEtHEAn3/8AxcKzq1C5xJ4n9lgo7eWeo01XwqlFhbcPhn1HBrGue46BrS4+wuu3YOwquLqinTBi2d0WY38x+cDivtWxdh0cLTFOk2BxJu5x/M48T/BC7VUufPY2stUOD5dsz7NcbVgvDaLf6zLv+1s/MhW3Zf2W4WnBqufWPInI3/tbf3cVdEUyNEI9iLK2T7nNgtnUqLctKm1jeTWhvvGq6URdjkEREAREQBERAEREAREQBERAEREAXhXqID4r2v7SbTpmtQr1xGaC1lJoDmvIyjNAOUgwb8wSqwyuGtEkmc145E5nH1lXn7VsO372y05qLSZuLOcBY6Kl9w38rdZ0GvPz6rvBcZRLrXGUa8NtNpO6XCbTHPQT1j5LuoY983MjNewNpvfXRcvdskWbPCwnSLegj0Rogxrx9/4Vn4cZfqRC11ade7Cz3J3DVRUMNPEDTnxhce28D3bwQSQ8E34EQD6XCy2ZDIqOO6X5QJb8O8XGSDlaJJi/ynsq9oMPULWOY52YAgENsTIgku3SCIJ4ZheJKiS0scOP7Hbw6mMK90uG+nsQCl9g9m34tldzHAdy0Ogic0h5ygg2O5y48FuobSwrf+nEObBc1p8dyQ4kyAJJI0DbcJ+n9i8MG0XGAM1Q6aw0BsH1B9+q4rSY5byTbZbY5TOf7OsFTZgmObTcxz7vLxBc4WkWG5Hh6HnJNoRFIisLBXt5eTCtUytceQJ9hKoWzvtAxbzhO9oU6IxIL2uc8DMwDCnda97T4sQ5upJ7uQ2Db6AsXUmmJAMaW08lkwfPMF9pdV7WmqxlBrjTOdzw2Gvo4iu0b8gtd3AYKlgS5wADmEK9bIxjqtCjUc3I6pSY9zb7pc0OLb3sTC6TTB1A4cOVwskAREQBERAEREAREQBERAEREAREQBRW0+1GFw72061QMc4SBDjYmASQCGiQdeSlV84+0vs4c5xQcxrcga4OcQ5zwYaGiDJLf/U+a2ik3hnOyTjHKIv7Qu01HFPYykCe6c78SRDpgENHES0b0jyOqp1uJ4xrx5LOFzuwTSZk6k8OJDjwnVoPopajtWEQHfOXVtI3ADz+f80+S9DQFpoYNrSSCZIgydbzpprJ9St62Rxk8vqd2yKVd3e925oFiMwBA3XAHLEzmAvMRFjEKUp0MXm3nMLSeGUO0AIksIiQTpMEjkufs3W3nsjUZp8oEfP6qeXNrk9PoUpUReSNwezcdUe1jXsJMaNbcBm8N7m4G8+QGi+ndl8FVpYamytHeAHNGW5kmd236qvdkcJmr5iLMbP/ACdut+WZXZR59cHPUvzbQiItCKEREAREQBERAEREAREQBERAEREAREQBERAFTO3PZLE4yrSNN7AxrSCHEjKSZLxAMyA0R06lXNFlPDyjWUVJYZD9n+y9HCUTTaM2f/cc6CXmIuNMsWy/WSTWe0X2ZUyxzsLIqTIYXjIRxAJEtPESY4eV+RZUmnkxKuMlho+RYr7NcWygam654I/CZLnZeJB0Lh+UehOirLcI81O7ykPDi0g2gtnMDOkQfZfoNfL9r9nxRx1Z/Bxz0xe2eS8mf6swC7Qsb4Zzjo1OcYx+vsRGxNmvplzn2JGUDW0gySPJSyKa7N7EZXzl85WkAAGJJuZOsRHv0W0pY5ZexjDTV4XREj2Ka/JUNsma1r5oE35Rl9ZVmWjB4NlJoawZQP4SSbkreozeXkrLJbpOQREWDQIiIAiIgCIiAIiIAiIgCIiAIiIAiIgCIiAIiIAiIgC4Nr7JbXZlNnC7XflP6jmP2XeiGU2nlFLxHY6u0S1zHnldp9Jt8wrPsrZbKDMrZkwXEkmXQATfTTgu1Fs5N9TpO2c1iTCIi1OQREQBERAEREAREQBERAEREAREQBERAEREAREQBERAEREAREQBERAEREAREQBERAEREAREQBERAEREB//Z"/>
          <p:cNvSpPr>
            <a:spLocks noChangeAspect="1" noChangeArrowheads="1"/>
          </p:cNvSpPr>
          <p:nvPr/>
        </p:nvSpPr>
        <p:spPr bwMode="auto">
          <a:xfrm>
            <a:off x="97510" y="-159275"/>
            <a:ext cx="468047" cy="336057"/>
          </a:xfrm>
          <a:prstGeom prst="rect">
            <a:avLst/>
          </a:prstGeom>
          <a:noFill/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7" name="16 CuadroTexto"/>
          <p:cNvSpPr txBox="1"/>
          <p:nvPr/>
        </p:nvSpPr>
        <p:spPr>
          <a:xfrm>
            <a:off x="11664862" y="684341"/>
            <a:ext cx="2376577" cy="549405"/>
          </a:xfrm>
          <a:prstGeom prst="rect">
            <a:avLst/>
          </a:prstGeom>
          <a:solidFill>
            <a:srgbClr val="3B7812">
              <a:alpha val="50588"/>
            </a:srgbClr>
          </a:solidFill>
        </p:spPr>
        <p:txBody>
          <a:bodyPr wrap="square" lIns="101824" tIns="50912" rIns="101824" bIns="50912" rtlCol="0">
            <a:spAutoFit/>
          </a:bodyPr>
          <a:lstStyle/>
          <a:p>
            <a:pPr algn="r"/>
            <a:r>
              <a:rPr lang="es-EC" sz="1400" b="1" dirty="0">
                <a:latin typeface="Arial" panose="020B0604020202020204" pitchFamily="34" charset="0"/>
                <a:cs typeface="Arial" panose="020B0604020202020204" pitchFamily="34" charset="0"/>
              </a:rPr>
              <a:t>MATERIALES Y MÉTODOS</a:t>
            </a:r>
          </a:p>
        </p:txBody>
      </p:sp>
      <p:sp>
        <p:nvSpPr>
          <p:cNvPr id="27" name="26 CuadroTexto"/>
          <p:cNvSpPr txBox="1"/>
          <p:nvPr/>
        </p:nvSpPr>
        <p:spPr>
          <a:xfrm>
            <a:off x="315993" y="766747"/>
            <a:ext cx="5170516" cy="379817"/>
          </a:xfrm>
          <a:prstGeom prst="rect">
            <a:avLst/>
          </a:prstGeom>
          <a:noFill/>
        </p:spPr>
        <p:txBody>
          <a:bodyPr wrap="square" lIns="101824" tIns="50912" rIns="101824" bIns="50912" rtlCol="0">
            <a:spAutoFit/>
          </a:bodyPr>
          <a:lstStyle/>
          <a:p>
            <a:pPr algn="ctr"/>
            <a:r>
              <a:rPr lang="es-EC" sz="1800" b="1" dirty="0"/>
              <a:t>Visualización de productos amplificados</a:t>
            </a:r>
            <a:endParaRPr lang="es-EC" sz="1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29 Imag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48540" y="6635722"/>
            <a:ext cx="3317777" cy="60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9" name="38 Conector recto"/>
          <p:cNvCxnSpPr/>
          <p:nvPr/>
        </p:nvCxnSpPr>
        <p:spPr>
          <a:xfrm>
            <a:off x="165085" y="684347"/>
            <a:ext cx="11014476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39 Conector recto"/>
          <p:cNvCxnSpPr/>
          <p:nvPr/>
        </p:nvCxnSpPr>
        <p:spPr>
          <a:xfrm>
            <a:off x="11861070" y="1196547"/>
            <a:ext cx="218037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6"/>
          <p:cNvSpPr>
            <a:spLocks noChangeArrowheads="1"/>
          </p:cNvSpPr>
          <p:nvPr/>
        </p:nvSpPr>
        <p:spPr bwMode="auto">
          <a:xfrm>
            <a:off x="386235" y="123111"/>
            <a:ext cx="13158400" cy="48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24" tIns="50912" rIns="101824" bIns="50912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C" sz="1200" b="1" dirty="0"/>
              <a:t>Análisis de la variabilidad genética de muestras </a:t>
            </a:r>
            <a:r>
              <a:rPr lang="es-EC" sz="1200" b="1" i="1" dirty="0"/>
              <a:t>ex vitro e in vitro </a:t>
            </a:r>
            <a:r>
              <a:rPr lang="es-EC" sz="1200" b="1" dirty="0"/>
              <a:t>de clones de Babaco (</a:t>
            </a:r>
            <a:r>
              <a:rPr lang="es-EC" sz="1200" b="1" i="1" dirty="0"/>
              <a:t>Vasconcellea × heilbornii </a:t>
            </a:r>
            <a:r>
              <a:rPr lang="es-EC" sz="1200" b="1" dirty="0"/>
              <a:t>var. pentagona Badillo) usando marcadores moleculares de Secuencias Internas Simples Repetitivas (ISSR)</a:t>
            </a:r>
            <a:endParaRPr lang="es-EC" sz="1200" dirty="0"/>
          </a:p>
        </p:txBody>
      </p:sp>
      <p:sp>
        <p:nvSpPr>
          <p:cNvPr id="13" name="2 Subtítulo"/>
          <p:cNvSpPr txBox="1">
            <a:spLocks/>
          </p:cNvSpPr>
          <p:nvPr/>
        </p:nvSpPr>
        <p:spPr>
          <a:xfrm>
            <a:off x="165087" y="6970732"/>
            <a:ext cx="5030373" cy="425167"/>
          </a:xfrm>
          <a:prstGeom prst="rect">
            <a:avLst/>
          </a:prstGeom>
        </p:spPr>
        <p:txBody>
          <a:bodyPr lIns="101824" tIns="50912" rIns="101824" bIns="50912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Shirley Brito Cabezas, 2017 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57" y="1331123"/>
            <a:ext cx="4422775" cy="38227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997807" y="5220387"/>
            <a:ext cx="31585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EC" sz="1600" dirty="0" smtClean="0"/>
              <a:t>Gel de agarosa 1.5%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EC" sz="1600" dirty="0" smtClean="0"/>
              <a:t>Marcador Low Mass Ladder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EC" sz="1600" dirty="0" smtClean="0"/>
              <a:t>2 </a:t>
            </a:r>
            <a:r>
              <a:rPr lang="es-EC" sz="1600" dirty="0" err="1" smtClean="0"/>
              <a:t>ul</a:t>
            </a:r>
            <a:r>
              <a:rPr lang="es-EC" sz="1600" dirty="0" smtClean="0"/>
              <a:t> del Blue Juice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EC" sz="1600" dirty="0" smtClean="0"/>
              <a:t>8 </a:t>
            </a:r>
            <a:r>
              <a:rPr lang="es-EC" sz="1600" dirty="0" err="1" smtClean="0"/>
              <a:t>ul</a:t>
            </a:r>
            <a:r>
              <a:rPr lang="es-EC" sz="1600" dirty="0" smtClean="0"/>
              <a:t> de la muestra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EC" sz="1600" dirty="0" smtClean="0"/>
              <a:t>120 V, 300mA, 1h30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6306967" y="770671"/>
            <a:ext cx="5170516" cy="379817"/>
          </a:xfrm>
          <a:prstGeom prst="rect">
            <a:avLst/>
          </a:prstGeom>
          <a:noFill/>
        </p:spPr>
        <p:txBody>
          <a:bodyPr wrap="square" lIns="101824" tIns="50912" rIns="101824" bIns="50912" rtlCol="0">
            <a:spAutoFit/>
          </a:bodyPr>
          <a:lstStyle/>
          <a:p>
            <a:pPr algn="ctr"/>
            <a:r>
              <a:rPr lang="es-EC" sz="1800" b="1" dirty="0" smtClean="0"/>
              <a:t>Registro y análisis de datos</a:t>
            </a:r>
            <a:endParaRPr lang="es-EC" sz="1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914" y="3308471"/>
            <a:ext cx="1405999" cy="1679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8" name="Picture 2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" t="18173" r="46345" b="12227"/>
          <a:stretch/>
        </p:blipFill>
        <p:spPr bwMode="auto">
          <a:xfrm>
            <a:off x="6686985" y="1342749"/>
            <a:ext cx="4410480" cy="18997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2" name="2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0126992"/>
              </p:ext>
            </p:extLst>
          </p:nvPr>
        </p:nvGraphicFramePr>
        <p:xfrm>
          <a:off x="6304610" y="4917828"/>
          <a:ext cx="2756264" cy="568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3752"/>
                <a:gridCol w="393752"/>
                <a:gridCol w="393752"/>
                <a:gridCol w="393752"/>
                <a:gridCol w="393752"/>
                <a:gridCol w="393752"/>
                <a:gridCol w="393752"/>
              </a:tblGrid>
              <a:tr h="284280"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B1</a:t>
                      </a:r>
                      <a:endParaRPr lang="es-EC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0</a:t>
                      </a:r>
                      <a:endParaRPr lang="es-EC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0</a:t>
                      </a:r>
                      <a:endParaRPr lang="es-EC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1</a:t>
                      </a:r>
                      <a:endParaRPr lang="es-EC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1</a:t>
                      </a:r>
                      <a:endParaRPr lang="es-EC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0</a:t>
                      </a:r>
                      <a:endParaRPr lang="es-EC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0</a:t>
                      </a:r>
                      <a:endParaRPr lang="es-EC" sz="1200" dirty="0"/>
                    </a:p>
                  </a:txBody>
                  <a:tcPr/>
                </a:tc>
              </a:tr>
              <a:tr h="284280"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B2</a:t>
                      </a:r>
                      <a:endParaRPr lang="es-EC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1</a:t>
                      </a:r>
                      <a:endParaRPr lang="es-EC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1</a:t>
                      </a:r>
                      <a:endParaRPr lang="es-EC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1</a:t>
                      </a:r>
                      <a:endParaRPr lang="es-EC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1</a:t>
                      </a:r>
                      <a:endParaRPr lang="es-EC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1</a:t>
                      </a:r>
                      <a:endParaRPr lang="es-EC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1</a:t>
                      </a:r>
                      <a:endParaRPr lang="es-EC" sz="1200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24" name="23 Conector recto de flecha"/>
          <p:cNvCxnSpPr/>
          <p:nvPr/>
        </p:nvCxnSpPr>
        <p:spPr>
          <a:xfrm>
            <a:off x="8262836" y="1896590"/>
            <a:ext cx="0" cy="3708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43 Conector recto de flecha"/>
          <p:cNvCxnSpPr/>
          <p:nvPr/>
        </p:nvCxnSpPr>
        <p:spPr>
          <a:xfrm>
            <a:off x="8733890" y="1905957"/>
            <a:ext cx="0" cy="3708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44 Conector recto de flecha"/>
          <p:cNvCxnSpPr/>
          <p:nvPr/>
        </p:nvCxnSpPr>
        <p:spPr>
          <a:xfrm>
            <a:off x="10681839" y="1911499"/>
            <a:ext cx="0" cy="3708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45 Conector recto de flecha"/>
          <p:cNvCxnSpPr/>
          <p:nvPr/>
        </p:nvCxnSpPr>
        <p:spPr>
          <a:xfrm>
            <a:off x="10202471" y="1911499"/>
            <a:ext cx="0" cy="3708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24 Rectángulo"/>
          <p:cNvSpPr/>
          <p:nvPr/>
        </p:nvSpPr>
        <p:spPr>
          <a:xfrm>
            <a:off x="6570598" y="3224102"/>
            <a:ext cx="45268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200" b="1" dirty="0"/>
              <a:t>Figura </a:t>
            </a:r>
            <a:r>
              <a:rPr lang="es-EC" sz="1200" b="1" dirty="0" smtClean="0"/>
              <a:t>3 </a:t>
            </a:r>
            <a:r>
              <a:rPr lang="es-EC" sz="1200" dirty="0"/>
              <a:t>Visualización de fragmentos amplificados  en gel de agarosa al 1.5%. M (Marcador molecular</a:t>
            </a:r>
            <a:r>
              <a:rPr lang="es-EC" sz="1200" dirty="0" smtClean="0"/>
              <a:t>), las flechas indican la ausencia de banda.</a:t>
            </a:r>
            <a:endParaRPr lang="es-EC" sz="1200" b="1" dirty="0"/>
          </a:p>
        </p:txBody>
      </p:sp>
      <p:sp>
        <p:nvSpPr>
          <p:cNvPr id="26" name="25 Rectángulo"/>
          <p:cNvSpPr/>
          <p:nvPr/>
        </p:nvSpPr>
        <p:spPr>
          <a:xfrm>
            <a:off x="6138359" y="4659378"/>
            <a:ext cx="326809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b="1" dirty="0"/>
              <a:t>Tabla </a:t>
            </a:r>
            <a:r>
              <a:rPr lang="es-EC" sz="1200" b="1" dirty="0" smtClean="0"/>
              <a:t>5 </a:t>
            </a:r>
            <a:r>
              <a:rPr lang="es-EC" sz="1200" dirty="0" smtClean="0"/>
              <a:t>Matriz de datos binarios generada</a:t>
            </a:r>
            <a:endParaRPr lang="es-EC" sz="1200" dirty="0"/>
          </a:p>
        </p:txBody>
      </p:sp>
      <p:sp>
        <p:nvSpPr>
          <p:cNvPr id="49" name="48 Rectángulo"/>
          <p:cNvSpPr/>
          <p:nvPr/>
        </p:nvSpPr>
        <p:spPr>
          <a:xfrm>
            <a:off x="6287982" y="5498749"/>
            <a:ext cx="326809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100" b="1" dirty="0" smtClean="0"/>
              <a:t>1= presencia de banda</a:t>
            </a:r>
          </a:p>
          <a:p>
            <a:r>
              <a:rPr lang="es-EC" sz="1100" b="1" dirty="0" smtClean="0"/>
              <a:t>0= ausencia de banda</a:t>
            </a:r>
            <a:endParaRPr lang="es-EC" sz="1100" dirty="0"/>
          </a:p>
        </p:txBody>
      </p:sp>
      <p:sp>
        <p:nvSpPr>
          <p:cNvPr id="51" name="50 Rectángulo"/>
          <p:cNvSpPr/>
          <p:nvPr/>
        </p:nvSpPr>
        <p:spPr>
          <a:xfrm>
            <a:off x="9264762" y="4514282"/>
            <a:ext cx="326809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C" sz="1600" dirty="0" smtClean="0"/>
              <a:t>% Bandas polimórficas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C" sz="1600" dirty="0" smtClean="0"/>
              <a:t>Polimorfismo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C" sz="1600" dirty="0" err="1" smtClean="0"/>
              <a:t>Rp</a:t>
            </a:r>
            <a:r>
              <a:rPr lang="es-EC" sz="1600" dirty="0" smtClean="0"/>
              <a:t> – PIC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C" sz="1600" dirty="0" smtClean="0"/>
              <a:t>Distancias genéticas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C" sz="1600" dirty="0" smtClean="0"/>
              <a:t>AMOVA</a:t>
            </a:r>
            <a:endParaRPr lang="es-EC" sz="1600" dirty="0"/>
          </a:p>
        </p:txBody>
      </p:sp>
      <p:pic>
        <p:nvPicPr>
          <p:cNvPr id="16410" name="Picture 2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6895" y="4270252"/>
            <a:ext cx="2212510" cy="1659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52 Abrir llave"/>
          <p:cNvSpPr/>
          <p:nvPr/>
        </p:nvSpPr>
        <p:spPr>
          <a:xfrm>
            <a:off x="9090758" y="4405744"/>
            <a:ext cx="174004" cy="1573767"/>
          </a:xfrm>
          <a:prstGeom prst="leftBrace">
            <a:avLst>
              <a:gd name="adj1" fmla="val 50225"/>
              <a:gd name="adj2" fmla="val 50000"/>
            </a:avLst>
          </a:prstGeom>
          <a:ln w="19050"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lIns="101824" tIns="50912" rIns="101824" bIns="50912" spcCol="0" rtlCol="0" anchor="ctr"/>
          <a:lstStyle/>
          <a:p>
            <a:pPr algn="ctr"/>
            <a:endParaRPr lang="es-EC"/>
          </a:p>
        </p:txBody>
      </p:sp>
      <p:pic>
        <p:nvPicPr>
          <p:cNvPr id="28" name="Picture 19" descr="https://scontent-mia3-1.xx.fbcdn.net/v/t34.0-12/21245467_1908604302499966_314109217_n.png?oh=c4c8a8c784ad79775988aaa8ac697419&amp;oe=59A8D45A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7" b="19439"/>
          <a:stretch/>
        </p:blipFill>
        <p:spPr bwMode="auto">
          <a:xfrm>
            <a:off x="11179561" y="490599"/>
            <a:ext cx="847453" cy="787027"/>
          </a:xfrm>
          <a:prstGeom prst="ellipse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847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86235" y="123111"/>
            <a:ext cx="13158400" cy="48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24" tIns="50912" rIns="101824" bIns="50912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C" sz="1200" b="1" dirty="0"/>
              <a:t>Análisis de la variabilidad genética de muestras </a:t>
            </a:r>
            <a:r>
              <a:rPr lang="es-EC" sz="1200" b="1" i="1" dirty="0"/>
              <a:t>ex vitro e in vitro </a:t>
            </a:r>
            <a:r>
              <a:rPr lang="es-EC" sz="1200" b="1" dirty="0"/>
              <a:t>de clones de Babaco (</a:t>
            </a:r>
            <a:r>
              <a:rPr lang="es-EC" sz="1200" b="1" i="1" dirty="0"/>
              <a:t>Vasconcellea × heilbornii </a:t>
            </a:r>
            <a:r>
              <a:rPr lang="es-EC" sz="1200" b="1" dirty="0"/>
              <a:t>var. pentagona Badillo) usando marcadores moleculares de Secuencias Internas Simples Repetitivas (ISSR)</a:t>
            </a:r>
            <a:endParaRPr lang="es-EC" sz="1200" dirty="0"/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818231882"/>
              </p:ext>
            </p:extLst>
          </p:nvPr>
        </p:nvGraphicFramePr>
        <p:xfrm>
          <a:off x="2929455" y="1716436"/>
          <a:ext cx="9620008" cy="48429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9394" name="AutoShape 2" descr="data:image/jpeg;base64,/9j/4AAQSkZJRgABAQAAAQABAAD/2wCEAAkGBhIQEBAQDxIPDw8QDxAPDw8PDw8PEBAPFBAVFRQQEhIXHCYeFxkjGRQSHy8gIygpLCwsFR4xNTAqNSYrLCkBCQoKDgwOGg8PGikkHiQpKSwpKSwpLSktLCwsLSwtLCwsKTUsLDQ1LCwpLCosKikvKSwsKSwsLDUtKSwsKSwuKf/AABEIAMIBAwMBIgACEQEDEQH/xAAcAAEAAQUBAQAAAAAAAAAAAAAABAECAwUGBwj/xAA/EAACAQMCAwUEBggFBQAAAAAAAQIDBBEFIQYSMRNBUWFxByKBkRQyQqGxwVJicoKSwtHhFSMzorIWQ1N08P/EABoBAQACAwEAAAAAAAAAAAAAAAABAwIEBQb/xAAuEQACAgEDAgQFAwUAAAAAAAAAAQIDEQQSITFBBRMiURRCYXGh0eHwIzKRscH/2gAMAwEAAhEDEQA/APcQAAAAAAAAAAAAAAAAAAAAAAAAAAAAAAAAAAAAAAAAAAAAAAAAAAAAAAAAAAAAAAAAAAAAa/iC87G0uqq607etUXrGm2vvJFhV5qVKXXmpwlnxzFPJqePJY0y//wDUrf8ABkf2d6j2ul2k5PeFN0pSbxvSk6e/8Jjn1YMc+rB0xir3Chyp9ZzUIrvbe+3ok36JmovuL6FPKhzVpL/xpcv8b2+WTiNQ45rVL6MqcIwVvbyShL3/AH6s/rPpvyw/3FU9RCPc24aS6WMR6vHPB6mDya445vpN4qqml3RpU1/yTIz42v1h/SH6OnQf8hr/AB9fs/x+p0V4Le+8f8v9D2IHlFD2l3kMc/YVF505Qb+Kf5G7svaxSeFcUalPxlTaqxXnjZ/cy2Orql3wUWeFamHy5+zO8BrNK4ktbr/QrU6ku+HNiovWD3XyNmbKaayjnShKDxJYYABJiAAAAAAAAAAAAAAAAAAAAAAAAAAAAaDV7qrZSncxjKvayalcUovNSg0sOtSX2ovbmj8V3mz0vVqVzTVWhNVIPvWzT8JJ7p+TIyRlZwTAYri4jTi5TajFdWzWzrVK+y5qVL5TkvN/Z+BDeC2Fblz29zU+0PU4fQbmjH35ygoz5d1CLks877vTrucx7LrL6Rb1Kc5y5KNZtUlLEffWctd+6Z03GVOlT065gklmk8ftJpp/NHlvBOvzs6two/VqUoY/dm98fF/M17Hh5l0Mq4S+IiquG+Fk9pjolCC3UUu/ODzfhKdO4qancPGJXnZ0+mOzhBNJfCS+Zr9e41rSp1PfxmEorGVvL3fzNNw1dOlQUItpym6kkl1k8LOfRJfA153wccpcdDrQ0lq1KrlLnG7/AIdffaMnmUengu/fGF8WkQ62hTgsyW/odPw5Ltp0oy+rRj21XuzOWVSi/T3pfBG21+EOVtYyY/DRlHcbC19kbPL7dDyu5hhtY6EOo0bHVp4k8GmqTNBrDwejq9Uclsp4aaymnlSTaafimt0zo9D9pl3auMZy+lUV1jWbdRL9Wr1/iycrORimZwslB5TF2nruWJpM9+4Z44tb9YpS5KyWZW9TEai813SXmsnQHy4qsoSU4OUJReYyi3GUX4prdHq3AXtS7Vwtb9pVXiNK52UakuihUS2jLz6PyfXqU6lS4l1PK67wl0+urle3dHpoANw4QAAAAAAAAAAAAAAAAAAAAAAABRo894l4cq6fN32mzVJOS7a3b9yWe6MejX6vVdx6FOSSbeySy34I4HVtXd1cJLPY037sfF/pMpumor6mxRpfiJfRdynD/GFK+rL6VJUakcKFGTxTcsbuDfWT89/A6HWNdhRi90sdx5zxrpdN4q0ly1Me/FYxL9ZeD/E5yWs1JpQqTlJpYTbbyvNvqa7slFPbyy+uKhbGGqeI9n2/nubjiXiSVeTWfdeYqL6ZeVk5vT7epUqxVOE6jcZqXKm2o9d36pFLhS38VujLw/xLSpdsqqlHFSP1ftPDxnHRYiakJykpcZOh4xCNE6bau37NELiKnVppxqQnSbcUlKLj57N9eiNnpkUoqT2UUn8MblnE+vxu6HLTT5aUoyzJ7vGW8ZWfErp2KjhHPuqKnUxv7q6L4vC9E/EiccVr26lVGvlddO3GJNKK/n5Ox0TiBUab/SlJzl4+CXwSSL77iPnT3OalPDfgRKtZlS1E2sHchoq1yjJeV+ZsgTLpSKYKup0l6UYJIxyRIcTHKIJ3EaaME0SZowzRYjGXJ617LOPnWUbG6lmrFYt6snvVil/pyffNJfFI9MPlehXlTnGcG4zjJSjJPDi10aZ9FcF8Sq/tYVdlVXuVorumu/0a3+J1tPbuW1nkPE9Iqp+ZHo/9m+ABtHHAAAAAAAAAAAAAAAAAAABZWqqMXJ9EsgGg4u1Pkp9lF7y+t6eBpNC0ZyXM+8j6redrXw335Z1mkVoqCRpqUbLPsdp7tPp0orl9TmOIOFMxlL8TzDULGVOT2zv0R7bxTfRjSwpKLfRdZP0S3PNb2ym3J/7pPEPzfzwa+oi4yzBGVerpnQ69U8r27nI/TWtkuZYeM7PzwzSKXNO42a/0JcrWN1zx/M7T/C6blzSnGKw88q2bx1SWSBcWFGTcoVOZqPvReEnFSUn4PKSZlCyPXucCyUo/0otuHbJq6VPs0lLZuXNNbPCwsL1xn5mx0W7hCEm08yliOcZ5UljOPVmkq3HNN9W223jxNnollKclGMZVJN7RW+xXet0Me50vD62rVLsjbwr9o8RTb8lkyV9Oml7ya9U0dHbav9D5Y3FtyLGObs1GXwfRmPXeIadZf5fT7ynyYxjy+T0sNTY5JRjx75ORlTwVUS6pLLKI1joNlriYpxMzMciTFMi1IkeaJdQi1DJFhHkjt/ZVxD9Gu1Tk8UrjFOWeilvyS+bx+8cVIvtKrjNNPDTTT8GbVMtryaOrqVlbiz6mBruHtS+k2tCt3zpxcvKaWJL5pmxOwuTxDWHhgAAgAAAAAAAAAAAAAAAGl4mv1Tpvfzf5G6PPOPdS3cVlrpt/9sU3S2wbNrSVqdqT6HNULmdStiCcpN5x0wvFt9EdFT1Xs/d58ye23TP6qe79dl5nDxvpv3Kb5F1ag8OT831Nnp9CMJJy6939cnGrsUHxy/wei1NE7uJemPt1k/v2X5PQNL0eNRudRued3l7Gt4l0+hTeZLmfdHOWR6XFapR5YvL6Z2FDVovM54lN97xk6EpQshtZy6tNOme5Lg5q8uqj2pU+VdzZi0f2d/SJc1Xmim8vs3yN58Wjq7e8pSnvjB0Edco0orHKvka1emgnndg2dRa3HaocnDax7H4QpSqW9RxlFZ5KnvKW3RS6pmj4K1dWdWanFcz2Un1i0djr/GyacYvxR5peVOabku95ItshGSdZuaLTWTqcLlw+nY63iTiNXCcepyGGn5F0ajZLtbNzNeU5WPk6VdcNPDC6GCKyXYN9S0J4zgiXen8pLqaRWtRCTwjVNmObMlVYI8pGGC9Fk2RpmaoyPJmaMzHIpT6orIpT6otiV2dD3T2UXjlZypv/ALdXb9mUU/x5jtjzb2RVN60e504S+UmvzPSTsV/2o8Pqo4ukAAZmsAAAAAAAAAAAAAAAWVp4jJ+EW/uPIuK63NUk8+K+bX9D1jUH/lVP2JfgeP6+8yfxNXUrMTr+FJeY2zQW9XlbM8r7Br60sMwTrnIxg9btUuTZwvfErLU34mo7co6xDyPLRt1qb65fzLa2rSfVv5mq7Uo6hjyZKMfYk1LlvqYm8mNSLkxtM2yVa0stHVaPaLY5ezludRp10lgvqxnk5mscmsI6ulSXJ8DntWpJZJstXSiaHUNR5jdnOODk6eqe7Jo72G7NfURPuJ5INU0mj0EHwR5mFmWoYWyC0skXW0cyRRk3TaGZIsgssoslhHqXspptVKnh2P8APH+56UcT7NLTlhVn+xD8W/yO2OvWsRPFaqW61sAAzNYAAAAAAAAAAAAAAAxXUMwmvGMl9x4/rsfel6s9lZ5VxZZ8lWpHwk8ej6fcU2rKOl4fPbPBwF4tyBKZtL2maupE5c44PXVzyinMOYsyOYoLcmRSK8xiyVTAyZoyL4yMCZepAEqlVwT6N/g1CmXdqQYSgpdTcVNRfiRp3WSF2ha6hKbIVaRIlVI9SoWSmY2yzJOMCcjEy9lFEE5EIZN/otrujWWtvlnZcMaW6tSnBdZSS9F3v5G1THk5ust2xZ6dwfZdlaw8Zt1H8dl9yRuzHTgopRWyikkvJF+TpJYR5CT3NsqACTEAAAAAAAAAAAAAAAHG8d6dnlqpbNckvVdPu/A7Ii6lZKtSnTf2ls/CXcyGsosqnskpHg+o2+GzTV6Z2Wt6c4SlGSxKLaa8zmbmjg0LIHrNPbuRqJRLcEqdMxumajib6kYC5F7gW8phgyyEyuSmBgjaTkuyMlMDBGCcl3MMlOUuiidoci1lMGXlKcpmkVuRYokijSLYxJNGO5ZGJVOfBOsbfLR6hwFpfJF15Lr7lP0+0/y+ZxHD2nOrOMV39X4LvZ6nZtQjGEdoxSSXkb9MccnnNffn0o2ykXpkWnUM8ZGycgyFS1FUAVAAAAAAAAAAAAAAALWXMskActxjonaRdaC9+K99L7Uf0vVHmV/ZdT2u4ZwvEeiJNzgvde7ivsvxXkU2RydLR6nY9rPNK9DBHlA6G8sjVVbfBpShg9BXamiA4lHAkypFjgVYLlMjuA5DNylrRG0z3GPlGC5opyjaTuKJFyCiXKJO0wcwkVUC+MTLGkZKJVKwxwgTbS3baSWctJFaFrk6PSrFQ95/W/D+5sV15OdqdUoL6m90C0VGH68t5P8AlOht65z9vM2ttM20sHBlJyeWb2hVJtORqraRsaTMitkuLLiyBeSQVAAAAAAAAAAAAAAAZZIvLWARK6NNe0+pvakTX3NAgk4XVNM6uK+H9DnLm1PRbuzNDqGjKWfsvxX5opnDPQ36NW4cSOHq25GnTN9faPVh9nnXjHr8uppqqw8PZ+D2fyNaUMHYruUllMhyiW8pIlAooGO0u80wqmUdMk8o7My2EeaRuQvjTJCpEmjZSfSLx4vYyVZTPUKPVkWnRJtvaZ6fMmUdMx13/AnUrYujV7nLu1ueIGK1tlHp18TZUIlKVsTqFsXYwc9ybeWZbeBtbaBGt7c2lvQBGSVbRNjSRGoUybTiSQZoF5bFFxJBUAAAAAAAAAAAAAAAoyoAMcomCpSJTRa4gGrrWpArWJv5UzDOgQScxW0/yIFzo8ZbSjGX7UUzr52pgnZjAycJW4Uov7GP2XKJFnwjT7udfvHfTsTDLT/IjYvYsV1i+ZnB/wDStNfp/wAX9i6PDlNfZb9XJnbPT/IseneQ2oO6x/Mzkqejxj9WKXojKtPOn/w7yKrTvIyK22+pzkNP8jPTsDfx0/yMsLAEGlpWJNo2RtIWRIhagEGjaE6jQJEKBnjSALKdMzxiFEvSACRVDBUAAAAAAAAAAAAAAAAAAAFAAC0tYABYyySAAMbRZJAAFjRa0AAW4K4AALooyJAAF8UZIgAGSJegAC4qAAVAAAAAAAAB/9k="/>
          <p:cNvSpPr>
            <a:spLocks noChangeAspect="1" noChangeArrowheads="1"/>
          </p:cNvSpPr>
          <p:nvPr/>
        </p:nvSpPr>
        <p:spPr bwMode="auto">
          <a:xfrm>
            <a:off x="97510" y="-159275"/>
            <a:ext cx="468047" cy="336057"/>
          </a:xfrm>
          <a:prstGeom prst="rect">
            <a:avLst/>
          </a:prstGeom>
          <a:noFill/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59396" name="AutoShape 4" descr="data:image/jpeg;base64,/9j/4AAQSkZJRgABAQAAAQABAAD/2wCEAAkGBhIQEBAQDxIPDw8QDxAPDw8PDw8PEBAPFBAVFRQQEhIXHCYeFxkjGRQSHy8gIygpLCwsFR4xNTAqNSYrLCkBCQoKDgwOGg8PGikkHiQpKSwpKSwpLSktLCwsLSwtLCwsKTUsLDQ1LCwpLCosKikvKSwsKSwsLDUtKSwsKSwuKf/AABEIAMIBAwMBIgACEQEDEQH/xAAcAAEAAQUBAQAAAAAAAAAAAAAABAECAwUGBwj/xAA/EAACAQMCAwUEBggFBQAAAAAAAQIDBBEFIQYSMRNBUWFxByKBkRQyQqGxwVJicoKSwtHhFSMzorIWQ1N08P/EABoBAQACAwEAAAAAAAAAAAAAAAABAwIEBQb/xAAuEQACAgEDAgQFAwUAAAAAAAAAAQIDEQQSITFBBRMiURRCYXGh0eHwIzKRscH/2gAMAwEAAhEDEQA/APcQAAAAAAAAAAAAAAAAAAAAAAAAAAAAAAAAAAAAAAAAAAAAAAAAAAAAAAAAAAAAAAAAAAAAa/iC87G0uqq607etUXrGm2vvJFhV5qVKXXmpwlnxzFPJqePJY0y//wDUrf8ABkf2d6j2ul2k5PeFN0pSbxvSk6e/8Jjn1YMc+rB0xir3Chyp9ZzUIrvbe+3ok36JmovuL6FPKhzVpL/xpcv8b2+WTiNQ45rVL6MqcIwVvbyShL3/AH6s/rPpvyw/3FU9RCPc24aS6WMR6vHPB6mDya445vpN4qqml3RpU1/yTIz42v1h/SH6OnQf8hr/AB9fs/x+p0V4Le+8f8v9D2IHlFD2l3kMc/YVF505Qb+Kf5G7svaxSeFcUalPxlTaqxXnjZ/cy2Orql3wUWeFamHy5+zO8BrNK4ktbr/QrU6ku+HNiovWD3XyNmbKaayjnShKDxJYYABJiAAAAAAAAAAAAAAAAAAAAAAAAAAAAaDV7qrZSncxjKvayalcUovNSg0sOtSX2ovbmj8V3mz0vVqVzTVWhNVIPvWzT8JJ7p+TIyRlZwTAYri4jTi5TajFdWzWzrVK+y5qVL5TkvN/Z+BDeC2Fblz29zU+0PU4fQbmjH35ygoz5d1CLks877vTrucx7LrL6Rb1Kc5y5KNZtUlLEffWctd+6Z03GVOlT065gklmk8ftJpp/NHlvBOvzs6two/VqUoY/dm98fF/M17Hh5l0Mq4S+IiquG+Fk9pjolCC3UUu/ODzfhKdO4qancPGJXnZ0+mOzhBNJfCS+Zr9e41rSp1PfxmEorGVvL3fzNNw1dOlQUItpym6kkl1k8LOfRJfA153wccpcdDrQ0lq1KrlLnG7/AIdffaMnmUengu/fGF8WkQ62hTgsyW/odPw5Ltp0oy+rRj21XuzOWVSi/T3pfBG21+EOVtYyY/DRlHcbC19kbPL7dDyu5hhtY6EOo0bHVp4k8GmqTNBrDwejq9Uclsp4aaymnlSTaafimt0zo9D9pl3auMZy+lUV1jWbdRL9Wr1/iycrORimZwslB5TF2nruWJpM9+4Z44tb9YpS5KyWZW9TEai813SXmsnQHy4qsoSU4OUJReYyi3GUX4prdHq3AXtS7Vwtb9pVXiNK52UakuihUS2jLz6PyfXqU6lS4l1PK67wl0+urle3dHpoANw4QAAAAAAAAAAAAAAAAAAAAAAABRo894l4cq6fN32mzVJOS7a3b9yWe6MejX6vVdx6FOSSbeySy34I4HVtXd1cJLPY037sfF/pMpumor6mxRpfiJfRdynD/GFK+rL6VJUakcKFGTxTcsbuDfWT89/A6HWNdhRi90sdx5zxrpdN4q0ly1Me/FYxL9ZeD/E5yWs1JpQqTlJpYTbbyvNvqa7slFPbyy+uKhbGGqeI9n2/nubjiXiSVeTWfdeYqL6ZeVk5vT7epUqxVOE6jcZqXKm2o9d36pFLhS38VujLw/xLSpdsqqlHFSP1ftPDxnHRYiakJykpcZOh4xCNE6bau37NELiKnVppxqQnSbcUlKLj57N9eiNnpkUoqT2UUn8MblnE+vxu6HLTT5aUoyzJ7vGW8ZWfErp2KjhHPuqKnUxv7q6L4vC9E/EiccVr26lVGvlddO3GJNKK/n5Ox0TiBUab/SlJzl4+CXwSSL77iPnT3OalPDfgRKtZlS1E2sHchoq1yjJeV+ZsgTLpSKYKup0l6UYJIxyRIcTHKIJ3EaaME0SZowzRYjGXJ617LOPnWUbG6lmrFYt6snvVil/pyffNJfFI9MPlehXlTnGcG4zjJSjJPDi10aZ9FcF8Sq/tYVdlVXuVorumu/0a3+J1tPbuW1nkPE9Iqp+ZHo/9m+ABtHHAAAAAAAAAAAAAAAAAAABZWqqMXJ9EsgGg4u1Pkp9lF7y+t6eBpNC0ZyXM+8j6redrXw335Z1mkVoqCRpqUbLPsdp7tPp0orl9TmOIOFMxlL8TzDULGVOT2zv0R7bxTfRjSwpKLfRdZP0S3PNb2ym3J/7pPEPzfzwa+oi4yzBGVerpnQ69U8r27nI/TWtkuZYeM7PzwzSKXNO42a/0JcrWN1zx/M7T/C6blzSnGKw88q2bx1SWSBcWFGTcoVOZqPvReEnFSUn4PKSZlCyPXucCyUo/0otuHbJq6VPs0lLZuXNNbPCwsL1xn5mx0W7hCEm08yliOcZ5UljOPVmkq3HNN9W223jxNnollKclGMZVJN7RW+xXet0Me50vD62rVLsjbwr9o8RTb8lkyV9Oml7ya9U0dHbav9D5Y3FtyLGObs1GXwfRmPXeIadZf5fT7ynyYxjy+T0sNTY5JRjx75ORlTwVUS6pLLKI1joNlriYpxMzMciTFMi1IkeaJdQi1DJFhHkjt/ZVxD9Gu1Tk8UrjFOWeilvyS+bx+8cVIvtKrjNNPDTTT8GbVMtryaOrqVlbiz6mBruHtS+k2tCt3zpxcvKaWJL5pmxOwuTxDWHhgAAgAAAAAAAAAAAAAAAGl4mv1Tpvfzf5G6PPOPdS3cVlrpt/9sU3S2wbNrSVqdqT6HNULmdStiCcpN5x0wvFt9EdFT1Xs/d58ye23TP6qe79dl5nDxvpv3Kb5F1ag8OT831Nnp9CMJJy6939cnGrsUHxy/wei1NE7uJemPt1k/v2X5PQNL0eNRudRued3l7Gt4l0+hTeZLmfdHOWR6XFapR5YvL6Z2FDVovM54lN97xk6EpQshtZy6tNOme5Lg5q8uqj2pU+VdzZi0f2d/SJc1Xmim8vs3yN58Wjq7e8pSnvjB0Edco0orHKvka1emgnndg2dRa3HaocnDax7H4QpSqW9RxlFZ5KnvKW3RS6pmj4K1dWdWanFcz2Un1i0djr/GyacYvxR5peVOabku95ItshGSdZuaLTWTqcLlw+nY63iTiNXCcepyGGn5F0ajZLtbNzNeU5WPk6VdcNPDC6GCKyXYN9S0J4zgiXen8pLqaRWtRCTwjVNmObMlVYI8pGGC9Fk2RpmaoyPJmaMzHIpT6orIpT6otiV2dD3T2UXjlZypv/ALdXb9mUU/x5jtjzb2RVN60e504S+UmvzPSTsV/2o8Pqo4ukAAZmsAAAAAAAAAAAAAAAWVp4jJ+EW/uPIuK63NUk8+K+bX9D1jUH/lVP2JfgeP6+8yfxNXUrMTr+FJeY2zQW9XlbM8r7Br60sMwTrnIxg9btUuTZwvfErLU34mo7co6xDyPLRt1qb65fzLa2rSfVv5mq7Uo6hjyZKMfYk1LlvqYm8mNSLkxtM2yVa0stHVaPaLY5ezludRp10lgvqxnk5mscmsI6ulSXJ8DntWpJZJstXSiaHUNR5jdnOODk6eqe7Jo72G7NfURPuJ5INU0mj0EHwR5mFmWoYWyC0skXW0cyRRk3TaGZIsgssoslhHqXspptVKnh2P8APH+56UcT7NLTlhVn+xD8W/yO2OvWsRPFaqW61sAAzNYAAAAAAAAAAAAAAAxXUMwmvGMl9x4/rsfel6s9lZ5VxZZ8lWpHwk8ej6fcU2rKOl4fPbPBwF4tyBKZtL2maupE5c44PXVzyinMOYsyOYoLcmRSK8xiyVTAyZoyL4yMCZepAEqlVwT6N/g1CmXdqQYSgpdTcVNRfiRp3WSF2ha6hKbIVaRIlVI9SoWSmY2yzJOMCcjEy9lFEE5EIZN/otrujWWtvlnZcMaW6tSnBdZSS9F3v5G1THk5ust2xZ6dwfZdlaw8Zt1H8dl9yRuzHTgopRWyikkvJF+TpJYR5CT3NsqACTEAAAAAAAAAAAAAAAHG8d6dnlqpbNckvVdPu/A7Ii6lZKtSnTf2ls/CXcyGsosqnskpHg+o2+GzTV6Z2Wt6c4SlGSxKLaa8zmbmjg0LIHrNPbuRqJRLcEqdMxumajib6kYC5F7gW8phgyyEyuSmBgjaTkuyMlMDBGCcl3MMlOUuiidoci1lMGXlKcpmkVuRYokijSLYxJNGO5ZGJVOfBOsbfLR6hwFpfJF15Lr7lP0+0/y+ZxHD2nOrOMV39X4LvZ6nZtQjGEdoxSSXkb9MccnnNffn0o2ykXpkWnUM8ZGycgyFS1FUAVAAAAAAAAAAAAAAALWXMskActxjonaRdaC9+K99L7Uf0vVHmV/ZdT2u4ZwvEeiJNzgvde7ivsvxXkU2RydLR6nY9rPNK9DBHlA6G8sjVVbfBpShg9BXamiA4lHAkypFjgVYLlMjuA5DNylrRG0z3GPlGC5opyjaTuKJFyCiXKJO0wcwkVUC+MTLGkZKJVKwxwgTbS3baSWctJFaFrk6PSrFQ95/W/D+5sV15OdqdUoL6m90C0VGH68t5P8AlOht65z9vM2ttM20sHBlJyeWb2hVJtORqraRsaTMitkuLLiyBeSQVAAAAAAAAAAAAAAAZZIvLWARK6NNe0+pvakTX3NAgk4XVNM6uK+H9DnLm1PRbuzNDqGjKWfsvxX5opnDPQ36NW4cSOHq25GnTN9faPVh9nnXjHr8uppqqw8PZ+D2fyNaUMHYruUllMhyiW8pIlAooGO0u80wqmUdMk8o7My2EeaRuQvjTJCpEmjZSfSLx4vYyVZTPUKPVkWnRJtvaZ6fMmUdMx13/AnUrYujV7nLu1ueIGK1tlHp18TZUIlKVsTqFsXYwc9ybeWZbeBtbaBGt7c2lvQBGSVbRNjSRGoUybTiSQZoF5bFFxJBUAAAAAAAAAAAAAAAoyoAMcomCpSJTRa4gGrrWpArWJv5UzDOgQScxW0/yIFzo8ZbSjGX7UUzr52pgnZjAycJW4Uov7GP2XKJFnwjT7udfvHfTsTDLT/IjYvYsV1i+ZnB/wDStNfp/wAX9i6PDlNfZb9XJnbPT/IseneQ2oO6x/Mzkqejxj9WKXojKtPOn/w7yKrTvIyK22+pzkNP8jPTsDfx0/yMsLAEGlpWJNo2RtIWRIhagEGjaE6jQJEKBnjSALKdMzxiFEvSACRVDBUAAAAAAAAAAAAAAAAAAAFAAC0tYABYyySAAMbRZJAAFjRa0AAW4K4AALooyJAAF8UZIgAGSJegAC4qAAVAAAAAAAAB/9k="/>
          <p:cNvSpPr>
            <a:spLocks noChangeAspect="1" noChangeArrowheads="1"/>
          </p:cNvSpPr>
          <p:nvPr/>
        </p:nvSpPr>
        <p:spPr bwMode="auto">
          <a:xfrm>
            <a:off x="97510" y="-159275"/>
            <a:ext cx="468047" cy="336057"/>
          </a:xfrm>
          <a:prstGeom prst="rect">
            <a:avLst/>
          </a:prstGeom>
          <a:noFill/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59398" name="AutoShape 6" descr="data:image/jpeg;base64,/9j/4AAQSkZJRgABAQAAAQABAAD/2wCEAAkGBhIQEBAQDxIPDw8QDxAPDw8PDw8PEBAPFBAVFRQQEhIXHCYeFxkjGRQSHy8gIygpLCwsFR4xNTAqNSYrLCkBCQoKDgwOGg8PGikkHiQpKSwpKSwpLSktLCwsLSwtLCwsKTUsLDQ1LCwpLCosKikvKSwsKSwsLDUtKSwsKSwuKf/AABEIAMIBAwMBIgACEQEDEQH/xAAcAAEAAQUBAQAAAAAAAAAAAAAABAECAwUGBwj/xAA/EAACAQMCAwUEBggFBQAAAAAAAQIDBBEFIQYSMRNBUWFxByKBkRQyQqGxwVJicoKSwtHhFSMzorIWQ1N08P/EABoBAQACAwEAAAAAAAAAAAAAAAABAwIEBQb/xAAuEQACAgEDAgQFAwUAAAAAAAAAAQIDEQQSITFBBRMiURRCYXGh0eHwIzKRscH/2gAMAwEAAhEDEQA/APcQAAAAAAAAAAAAAAAAAAAAAAAAAAAAAAAAAAAAAAAAAAAAAAAAAAAAAAAAAAAAAAAAAAAAa/iC87G0uqq607etUXrGm2vvJFhV5qVKXXmpwlnxzFPJqePJY0y//wDUrf8ABkf2d6j2ul2k5PeFN0pSbxvSk6e/8Jjn1YMc+rB0xir3Chyp9ZzUIrvbe+3ok36JmovuL6FPKhzVpL/xpcv8b2+WTiNQ45rVL6MqcIwVvbyShL3/AH6s/rPpvyw/3FU9RCPc24aS6WMR6vHPB6mDya445vpN4qqml3RpU1/yTIz42v1h/SH6OnQf8hr/AB9fs/x+p0V4Le+8f8v9D2IHlFD2l3kMc/YVF505Qb+Kf5G7svaxSeFcUalPxlTaqxXnjZ/cy2Orql3wUWeFamHy5+zO8BrNK4ktbr/QrU6ku+HNiovWD3XyNmbKaayjnShKDxJYYABJiAAAAAAAAAAAAAAAAAAAAAAAAAAAAaDV7qrZSncxjKvayalcUovNSg0sOtSX2ovbmj8V3mz0vVqVzTVWhNVIPvWzT8JJ7p+TIyRlZwTAYri4jTi5TajFdWzWzrVK+y5qVL5TkvN/Z+BDeC2Fblz29zU+0PU4fQbmjH35ygoz5d1CLks877vTrucx7LrL6Rb1Kc5y5KNZtUlLEffWctd+6Z03GVOlT065gklmk8ftJpp/NHlvBOvzs6two/VqUoY/dm98fF/M17Hh5l0Mq4S+IiquG+Fk9pjolCC3UUu/ODzfhKdO4qancPGJXnZ0+mOzhBNJfCS+Zr9e41rSp1PfxmEorGVvL3fzNNw1dOlQUItpym6kkl1k8LOfRJfA153wccpcdDrQ0lq1KrlLnG7/AIdffaMnmUengu/fGF8WkQ62hTgsyW/odPw5Ltp0oy+rRj21XuzOWVSi/T3pfBG21+EOVtYyY/DRlHcbC19kbPL7dDyu5hhtY6EOo0bHVp4k8GmqTNBrDwejq9Uclsp4aaymnlSTaafimt0zo9D9pl3auMZy+lUV1jWbdRL9Wr1/iycrORimZwslB5TF2nruWJpM9+4Z44tb9YpS5KyWZW9TEai813SXmsnQHy4qsoSU4OUJReYyi3GUX4prdHq3AXtS7Vwtb9pVXiNK52UakuihUS2jLz6PyfXqU6lS4l1PK67wl0+urle3dHpoANw4QAAAAAAAAAAAAAAAAAAAAAAABRo894l4cq6fN32mzVJOS7a3b9yWe6MejX6vVdx6FOSSbeySy34I4HVtXd1cJLPY037sfF/pMpumor6mxRpfiJfRdynD/GFK+rL6VJUakcKFGTxTcsbuDfWT89/A6HWNdhRi90sdx5zxrpdN4q0ly1Me/FYxL9ZeD/E5yWs1JpQqTlJpYTbbyvNvqa7slFPbyy+uKhbGGqeI9n2/nubjiXiSVeTWfdeYqL6ZeVk5vT7epUqxVOE6jcZqXKm2o9d36pFLhS38VujLw/xLSpdsqqlHFSP1ftPDxnHRYiakJykpcZOh4xCNE6bau37NELiKnVppxqQnSbcUlKLj57N9eiNnpkUoqT2UUn8MblnE+vxu6HLTT5aUoyzJ7vGW8ZWfErp2KjhHPuqKnUxv7q6L4vC9E/EiccVr26lVGvlddO3GJNKK/n5Ox0TiBUab/SlJzl4+CXwSSL77iPnT3OalPDfgRKtZlS1E2sHchoq1yjJeV+ZsgTLpSKYKup0l6UYJIxyRIcTHKIJ3EaaME0SZowzRYjGXJ617LOPnWUbG6lmrFYt6snvVil/pyffNJfFI9MPlehXlTnGcG4zjJSjJPDi10aZ9FcF8Sq/tYVdlVXuVorumu/0a3+J1tPbuW1nkPE9Iqp+ZHo/9m+ABtHHAAAAAAAAAAAAAAAAAAABZWqqMXJ9EsgGg4u1Pkp9lF7y+t6eBpNC0ZyXM+8j6redrXw335Z1mkVoqCRpqUbLPsdp7tPp0orl9TmOIOFMxlL8TzDULGVOT2zv0R7bxTfRjSwpKLfRdZP0S3PNb2ym3J/7pPEPzfzwa+oi4yzBGVerpnQ69U8r27nI/TWtkuZYeM7PzwzSKXNO42a/0JcrWN1zx/M7T/C6blzSnGKw88q2bx1SWSBcWFGTcoVOZqPvReEnFSUn4PKSZlCyPXucCyUo/0otuHbJq6VPs0lLZuXNNbPCwsL1xn5mx0W7hCEm08yliOcZ5UljOPVmkq3HNN9W223jxNnollKclGMZVJN7RW+xXet0Me50vD62rVLsjbwr9o8RTb8lkyV9Oml7ya9U0dHbav9D5Y3FtyLGObs1GXwfRmPXeIadZf5fT7ynyYxjy+T0sNTY5JRjx75ORlTwVUS6pLLKI1joNlriYpxMzMciTFMi1IkeaJdQi1DJFhHkjt/ZVxD9Gu1Tk8UrjFOWeilvyS+bx+8cVIvtKrjNNPDTTT8GbVMtryaOrqVlbiz6mBruHtS+k2tCt3zpxcvKaWJL5pmxOwuTxDWHhgAAgAAAAAAAAAAAAAAAGl4mv1Tpvfzf5G6PPOPdS3cVlrpt/9sU3S2wbNrSVqdqT6HNULmdStiCcpN5x0wvFt9EdFT1Xs/d58ye23TP6qe79dl5nDxvpv3Kb5F1ag8OT831Nnp9CMJJy6939cnGrsUHxy/wei1NE7uJemPt1k/v2X5PQNL0eNRudRued3l7Gt4l0+hTeZLmfdHOWR6XFapR5YvL6Z2FDVovM54lN97xk6EpQshtZy6tNOme5Lg5q8uqj2pU+VdzZi0f2d/SJc1Xmim8vs3yN58Wjq7e8pSnvjB0Edco0orHKvka1emgnndg2dRa3HaocnDax7H4QpSqW9RxlFZ5KnvKW3RS6pmj4K1dWdWanFcz2Un1i0djr/GyacYvxR5peVOabku95ItshGSdZuaLTWTqcLlw+nY63iTiNXCcepyGGn5F0ajZLtbNzNeU5WPk6VdcNPDC6GCKyXYN9S0J4zgiXen8pLqaRWtRCTwjVNmObMlVYI8pGGC9Fk2RpmaoyPJmaMzHIpT6orIpT6otiV2dD3T2UXjlZypv/ALdXb9mUU/x5jtjzb2RVN60e504S+UmvzPSTsV/2o8Pqo4ukAAZmsAAAAAAAAAAAAAAAWVp4jJ+EW/uPIuK63NUk8+K+bX9D1jUH/lVP2JfgeP6+8yfxNXUrMTr+FJeY2zQW9XlbM8r7Br60sMwTrnIxg9btUuTZwvfErLU34mo7co6xDyPLRt1qb65fzLa2rSfVv5mq7Uo6hjyZKMfYk1LlvqYm8mNSLkxtM2yVa0stHVaPaLY5ezludRp10lgvqxnk5mscmsI6ulSXJ8DntWpJZJstXSiaHUNR5jdnOODk6eqe7Jo72G7NfURPuJ5INU0mj0EHwR5mFmWoYWyC0skXW0cyRRk3TaGZIsgssoslhHqXspptVKnh2P8APH+56UcT7NLTlhVn+xD8W/yO2OvWsRPFaqW61sAAzNYAAAAAAAAAAAAAAAxXUMwmvGMl9x4/rsfel6s9lZ5VxZZ8lWpHwk8ej6fcU2rKOl4fPbPBwF4tyBKZtL2maupE5c44PXVzyinMOYsyOYoLcmRSK8xiyVTAyZoyL4yMCZepAEqlVwT6N/g1CmXdqQYSgpdTcVNRfiRp3WSF2ha6hKbIVaRIlVI9SoWSmY2yzJOMCcjEy9lFEE5EIZN/otrujWWtvlnZcMaW6tSnBdZSS9F3v5G1THk5ust2xZ6dwfZdlaw8Zt1H8dl9yRuzHTgopRWyikkvJF+TpJYR5CT3NsqACTEAAAAAAAAAAAAAAAHG8d6dnlqpbNckvVdPu/A7Ii6lZKtSnTf2ls/CXcyGsosqnskpHg+o2+GzTV6Z2Wt6c4SlGSxKLaa8zmbmjg0LIHrNPbuRqJRLcEqdMxumajib6kYC5F7gW8phgyyEyuSmBgjaTkuyMlMDBGCcl3MMlOUuiidoci1lMGXlKcpmkVuRYokijSLYxJNGO5ZGJVOfBOsbfLR6hwFpfJF15Lr7lP0+0/y+ZxHD2nOrOMV39X4LvZ6nZtQjGEdoxSSXkb9MccnnNffn0o2ykXpkWnUM8ZGycgyFS1FUAVAAAAAAAAAAAAAAALWXMskActxjonaRdaC9+K99L7Uf0vVHmV/ZdT2u4ZwvEeiJNzgvde7ivsvxXkU2RydLR6nY9rPNK9DBHlA6G8sjVVbfBpShg9BXamiA4lHAkypFjgVYLlMjuA5DNylrRG0z3GPlGC5opyjaTuKJFyCiXKJO0wcwkVUC+MTLGkZKJVKwxwgTbS3baSWctJFaFrk6PSrFQ95/W/D+5sV15OdqdUoL6m90C0VGH68t5P8AlOht65z9vM2ttM20sHBlJyeWb2hVJtORqraRsaTMitkuLLiyBeSQVAAAAAAAAAAAAAAAZZIvLWARK6NNe0+pvakTX3NAgk4XVNM6uK+H9DnLm1PRbuzNDqGjKWfsvxX5opnDPQ36NW4cSOHq25GnTN9faPVh9nnXjHr8uppqqw8PZ+D2fyNaUMHYruUllMhyiW8pIlAooGO0u80wqmUdMk8o7My2EeaRuQvjTJCpEmjZSfSLx4vYyVZTPUKPVkWnRJtvaZ6fMmUdMx13/AnUrYujV7nLu1ueIGK1tlHp18TZUIlKVsTqFsXYwc9ybeWZbeBtbaBGt7c2lvQBGSVbRNjSRGoUybTiSQZoF5bFFxJBUAAAAAAAAAAAAAAAoyoAMcomCpSJTRa4gGrrWpArWJv5UzDOgQScxW0/yIFzo8ZbSjGX7UUzr52pgnZjAycJW4Uov7GP2XKJFnwjT7udfvHfTsTDLT/IjYvYsV1i+ZnB/wDStNfp/wAX9i6PDlNfZb9XJnbPT/IseneQ2oO6x/Mzkqejxj9WKXojKtPOn/w7yKrTvIyK22+pzkNP8jPTsDfx0/yMsLAEGlpWJNo2RtIWRIhagEGjaE6jQJEKBnjSALKdMzxiFEvSACRVDBUAAAAAAAAAAAAAAAAAAAFAAC0tYABYyySAAMbRZJAAFjRa0AAW4K4AALooyJAAF8UZIgAGSJegAC4qAAVAAAAAAAAB/9k="/>
          <p:cNvSpPr>
            <a:spLocks noChangeAspect="1" noChangeArrowheads="1"/>
          </p:cNvSpPr>
          <p:nvPr/>
        </p:nvSpPr>
        <p:spPr bwMode="auto">
          <a:xfrm>
            <a:off x="97510" y="-159275"/>
            <a:ext cx="468047" cy="336057"/>
          </a:xfrm>
          <a:prstGeom prst="rect">
            <a:avLst/>
          </a:prstGeom>
          <a:noFill/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59400" name="AutoShape 8" descr="data:image/jpeg;base64,/9j/4AAQSkZJRgABAQAAAQABAAD/2wCEAAkGBhIQEBAQDxIPDw8QDxAPDw8PDw8PEBAPFBAVFRQQEhIXHCYeFxkjGRQSHy8gIygpLCwsFR4xNTAqNSYrLCkBCQoKDgwOGg8PGikkHiQpKSwpKSwpLSktLCwsLSwtLCwsKTUsLDQ1LCwpLCosKikvKSwsKSwsLDUtKSwsKSwuKf/AABEIAMIBAwMBIgACEQEDEQH/xAAcAAEAAQUBAQAAAAAAAAAAAAAABAECAwUGBwj/xAA/EAACAQMCAwUEBggFBQAAAAAAAQIDBBEFIQYSMRNBUWFxByKBkRQyQqGxwVJicoKSwtHhFSMzorIWQ1N08P/EABoBAQACAwEAAAAAAAAAAAAAAAABAwIEBQb/xAAuEQACAgEDAgQFAwUAAAAAAAAAAQIDEQQSITFBBRMiURRCYXGh0eHwIzKRscH/2gAMAwEAAhEDEQA/APcQAAAAAAAAAAAAAAAAAAAAAAAAAAAAAAAAAAAAAAAAAAAAAAAAAAAAAAAAAAAAAAAAAAAAa/iC87G0uqq607etUXrGm2vvJFhV5qVKXXmpwlnxzFPJqePJY0y//wDUrf8ABkf2d6j2ul2k5PeFN0pSbxvSk6e/8Jjn1YMc+rB0xir3Chyp9ZzUIrvbe+3ok36JmovuL6FPKhzVpL/xpcv8b2+WTiNQ45rVL6MqcIwVvbyShL3/AH6s/rPpvyw/3FU9RCPc24aS6WMR6vHPB6mDya445vpN4qqml3RpU1/yTIz42v1h/SH6OnQf8hr/AB9fs/x+p0V4Le+8f8v9D2IHlFD2l3kMc/YVF505Qb+Kf5G7svaxSeFcUalPxlTaqxXnjZ/cy2Orql3wUWeFamHy5+zO8BrNK4ktbr/QrU6ku+HNiovWD3XyNmbKaayjnShKDxJYYABJiAAAAAAAAAAAAAAAAAAAAAAAAAAAAaDV7qrZSncxjKvayalcUovNSg0sOtSX2ovbmj8V3mz0vVqVzTVWhNVIPvWzT8JJ7p+TIyRlZwTAYri4jTi5TajFdWzWzrVK+y5qVL5TkvN/Z+BDeC2Fblz29zU+0PU4fQbmjH35ygoz5d1CLks877vTrucx7LrL6Rb1Kc5y5KNZtUlLEffWctd+6Z03GVOlT065gklmk8ftJpp/NHlvBOvzs6two/VqUoY/dm98fF/M17Hh5l0Mq4S+IiquG+Fk9pjolCC3UUu/ODzfhKdO4qancPGJXnZ0+mOzhBNJfCS+Zr9e41rSp1PfxmEorGVvL3fzNNw1dOlQUItpym6kkl1k8LOfRJfA153wccpcdDrQ0lq1KrlLnG7/AIdffaMnmUengu/fGF8WkQ62hTgsyW/odPw5Ltp0oy+rRj21XuzOWVSi/T3pfBG21+EOVtYyY/DRlHcbC19kbPL7dDyu5hhtY6EOo0bHVp4k8GmqTNBrDwejq9Uclsp4aaymnlSTaafimt0zo9D9pl3auMZy+lUV1jWbdRL9Wr1/iycrORimZwslB5TF2nruWJpM9+4Z44tb9YpS5KyWZW9TEai813SXmsnQHy4qsoSU4OUJReYyi3GUX4prdHq3AXtS7Vwtb9pVXiNK52UakuihUS2jLz6PyfXqU6lS4l1PK67wl0+urle3dHpoANw4QAAAAAAAAAAAAAAAAAAAAAAABRo894l4cq6fN32mzVJOS7a3b9yWe6MejX6vVdx6FOSSbeySy34I4HVtXd1cJLPY037sfF/pMpumor6mxRpfiJfRdynD/GFK+rL6VJUakcKFGTxTcsbuDfWT89/A6HWNdhRi90sdx5zxrpdN4q0ly1Me/FYxL9ZeD/E5yWs1JpQqTlJpYTbbyvNvqa7slFPbyy+uKhbGGqeI9n2/nubjiXiSVeTWfdeYqL6ZeVk5vT7epUqxVOE6jcZqXKm2o9d36pFLhS38VujLw/xLSpdsqqlHFSP1ftPDxnHRYiakJykpcZOh4xCNE6bau37NELiKnVppxqQnSbcUlKLj57N9eiNnpkUoqT2UUn8MblnE+vxu6HLTT5aUoyzJ7vGW8ZWfErp2KjhHPuqKnUxv7q6L4vC9E/EiccVr26lVGvlddO3GJNKK/n5Ox0TiBUab/SlJzl4+CXwSSL77iPnT3OalPDfgRKtZlS1E2sHchoq1yjJeV+ZsgTLpSKYKup0l6UYJIxyRIcTHKIJ3EaaME0SZowzRYjGXJ617LOPnWUbG6lmrFYt6snvVil/pyffNJfFI9MPlehXlTnGcG4zjJSjJPDi10aZ9FcF8Sq/tYVdlVXuVorumu/0a3+J1tPbuW1nkPE9Iqp+ZHo/9m+ABtHHAAAAAAAAAAAAAAAAAAABZWqqMXJ9EsgGg4u1Pkp9lF7y+t6eBpNC0ZyXM+8j6redrXw335Z1mkVoqCRpqUbLPsdp7tPp0orl9TmOIOFMxlL8TzDULGVOT2zv0R7bxTfRjSwpKLfRdZP0S3PNb2ym3J/7pPEPzfzwa+oi4yzBGVerpnQ69U8r27nI/TWtkuZYeM7PzwzSKXNO42a/0JcrWN1zx/M7T/C6blzSnGKw88q2bx1SWSBcWFGTcoVOZqPvReEnFSUn4PKSZlCyPXucCyUo/0otuHbJq6VPs0lLZuXNNbPCwsL1xn5mx0W7hCEm08yliOcZ5UljOPVmkq3HNN9W223jxNnollKclGMZVJN7RW+xXet0Me50vD62rVLsjbwr9o8RTb8lkyV9Oml7ya9U0dHbav9D5Y3FtyLGObs1GXwfRmPXeIadZf5fT7ynyYxjy+T0sNTY5JRjx75ORlTwVUS6pLLKI1joNlriYpxMzMciTFMi1IkeaJdQi1DJFhHkjt/ZVxD9Gu1Tk8UrjFOWeilvyS+bx+8cVIvtKrjNNPDTTT8GbVMtryaOrqVlbiz6mBruHtS+k2tCt3zpxcvKaWJL5pmxOwuTxDWHhgAAgAAAAAAAAAAAAAAAGl4mv1Tpvfzf5G6PPOPdS3cVlrpt/9sU3S2wbNrSVqdqT6HNULmdStiCcpN5x0wvFt9EdFT1Xs/d58ye23TP6qe79dl5nDxvpv3Kb5F1ag8OT831Nnp9CMJJy6939cnGrsUHxy/wei1NE7uJemPt1k/v2X5PQNL0eNRudRued3l7Gt4l0+hTeZLmfdHOWR6XFapR5YvL6Z2FDVovM54lN97xk6EpQshtZy6tNOme5Lg5q8uqj2pU+VdzZi0f2d/SJc1Xmim8vs3yN58Wjq7e8pSnvjB0Edco0orHKvka1emgnndg2dRa3HaocnDax7H4QpSqW9RxlFZ5KnvKW3RS6pmj4K1dWdWanFcz2Un1i0djr/GyacYvxR5peVOabku95ItshGSdZuaLTWTqcLlw+nY63iTiNXCcepyGGn5F0ajZLtbNzNeU5WPk6VdcNPDC6GCKyXYN9S0J4zgiXen8pLqaRWtRCTwjVNmObMlVYI8pGGC9Fk2RpmaoyPJmaMzHIpT6orIpT6otiV2dD3T2UXjlZypv/ALdXb9mUU/x5jtjzb2RVN60e504S+UmvzPSTsV/2o8Pqo4ukAAZmsAAAAAAAAAAAAAAAWVp4jJ+EW/uPIuK63NUk8+K+bX9D1jUH/lVP2JfgeP6+8yfxNXUrMTr+FJeY2zQW9XlbM8r7Br60sMwTrnIxg9btUuTZwvfErLU34mo7co6xDyPLRt1qb65fzLa2rSfVv5mq7Uo6hjyZKMfYk1LlvqYm8mNSLkxtM2yVa0stHVaPaLY5ezludRp10lgvqxnk5mscmsI6ulSXJ8DntWpJZJstXSiaHUNR5jdnOODk6eqe7Jo72G7NfURPuJ5INU0mj0EHwR5mFmWoYWyC0skXW0cyRRk3TaGZIsgssoslhHqXspptVKnh2P8APH+56UcT7NLTlhVn+xD8W/yO2OvWsRPFaqW61sAAzNYAAAAAAAAAAAAAAAxXUMwmvGMl9x4/rsfel6s9lZ5VxZZ8lWpHwk8ej6fcU2rKOl4fPbPBwF4tyBKZtL2maupE5c44PXVzyinMOYsyOYoLcmRSK8xiyVTAyZoyL4yMCZepAEqlVwT6N/g1CmXdqQYSgpdTcVNRfiRp3WSF2ha6hKbIVaRIlVI9SoWSmY2yzJOMCcjEy9lFEE5EIZN/otrujWWtvlnZcMaW6tSnBdZSS9F3v5G1THk5ust2xZ6dwfZdlaw8Zt1H8dl9yRuzHTgopRWyikkvJF+TpJYR5CT3NsqACTEAAAAAAAAAAAAAAAHG8d6dnlqpbNckvVdPu/A7Ii6lZKtSnTf2ls/CXcyGsosqnskpHg+o2+GzTV6Z2Wt6c4SlGSxKLaa8zmbmjg0LIHrNPbuRqJRLcEqdMxumajib6kYC5F7gW8phgyyEyuSmBgjaTkuyMlMDBGCcl3MMlOUuiidoci1lMGXlKcpmkVuRYokijSLYxJNGO5ZGJVOfBOsbfLR6hwFpfJF15Lr7lP0+0/y+ZxHD2nOrOMV39X4LvZ6nZtQjGEdoxSSXkb9MccnnNffn0o2ykXpkWnUM8ZGycgyFS1FUAVAAAAAAAAAAAAAAALWXMskActxjonaRdaC9+K99L7Uf0vVHmV/ZdT2u4ZwvEeiJNzgvde7ivsvxXkU2RydLR6nY9rPNK9DBHlA6G8sjVVbfBpShg9BXamiA4lHAkypFjgVYLlMjuA5DNylrRG0z3GPlGC5opyjaTuKJFyCiXKJO0wcwkVUC+MTLGkZKJVKwxwgTbS3baSWctJFaFrk6PSrFQ95/W/D+5sV15OdqdUoL6m90C0VGH68t5P8AlOht65z9vM2ttM20sHBlJyeWb2hVJtORqraRsaTMitkuLLiyBeSQVAAAAAAAAAAAAAAAZZIvLWARK6NNe0+pvakTX3NAgk4XVNM6uK+H9DnLm1PRbuzNDqGjKWfsvxX5opnDPQ36NW4cSOHq25GnTN9faPVh9nnXjHr8uppqqw8PZ+D2fyNaUMHYruUllMhyiW8pIlAooGO0u80wqmUdMk8o7My2EeaRuQvjTJCpEmjZSfSLx4vYyVZTPUKPVkWnRJtvaZ6fMmUdMx13/AnUrYujV7nLu1ueIGK1tlHp18TZUIlKVsTqFsXYwc9ybeWZbeBtbaBGt7c2lvQBGSVbRNjSRGoUybTiSQZoF5bFFxJBUAAAAAAAAAAAAAAAoyoAMcomCpSJTRa4gGrrWpArWJv5UzDOgQScxW0/yIFzo8ZbSjGX7UUzr52pgnZjAycJW4Uov7GP2XKJFnwjT7udfvHfTsTDLT/IjYvYsV1i+ZnB/wDStNfp/wAX9i6PDlNfZb9XJnbPT/IseneQ2oO6x/Mzkqejxj9WKXojKtPOn/w7yKrTvIyK22+pzkNP8jPTsDfx0/yMsLAEGlpWJNo2RtIWRIhagEGjaE6jQJEKBnjSALKdMzxiFEvSACRVDBUAAAAAAAAAAAAAAAAAAAFAAC0tYABYyySAAMbRZJAAFjRa0AAW4K4AALooyJAAF8UZIgAGSJegAC4qAAVAAAAAAAAB/9k="/>
          <p:cNvSpPr>
            <a:spLocks noChangeAspect="1" noChangeArrowheads="1"/>
          </p:cNvSpPr>
          <p:nvPr/>
        </p:nvSpPr>
        <p:spPr bwMode="auto">
          <a:xfrm>
            <a:off x="97510" y="-159275"/>
            <a:ext cx="468047" cy="336057"/>
          </a:xfrm>
          <a:prstGeom prst="rect">
            <a:avLst/>
          </a:prstGeom>
          <a:noFill/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9" name="2 Subtítulo"/>
          <p:cNvSpPr txBox="1">
            <a:spLocks/>
          </p:cNvSpPr>
          <p:nvPr/>
        </p:nvSpPr>
        <p:spPr>
          <a:xfrm>
            <a:off x="165087" y="6993515"/>
            <a:ext cx="5030373" cy="425167"/>
          </a:xfrm>
          <a:prstGeom prst="rect">
            <a:avLst/>
          </a:prstGeom>
        </p:spPr>
        <p:txBody>
          <a:bodyPr lIns="101824" tIns="50912" rIns="101824" bIns="50912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Shirley Brito Cabezas, 2017</a:t>
            </a:r>
          </a:p>
        </p:txBody>
      </p:sp>
      <p:pic>
        <p:nvPicPr>
          <p:cNvPr id="15" name="14 Imagen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448540" y="6638756"/>
            <a:ext cx="3317777" cy="60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7" t="52345" r="79513" b="22280"/>
          <a:stretch/>
        </p:blipFill>
        <p:spPr bwMode="auto">
          <a:xfrm>
            <a:off x="1324746" y="4056791"/>
            <a:ext cx="1479497" cy="1406750"/>
          </a:xfrm>
          <a:prstGeom prst="ellipse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7" name="16 Conector recto"/>
          <p:cNvCxnSpPr/>
          <p:nvPr/>
        </p:nvCxnSpPr>
        <p:spPr>
          <a:xfrm>
            <a:off x="97515" y="684337"/>
            <a:ext cx="1394392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https://scontent-mia3-1.xx.fbcdn.net/v/t34.0-12/21175681_1906644686029261_638147114_n.jpg?oh=8e5bde6b279d57d0ed31597738bae7d1&amp;oe=59A64BB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492" y="2650043"/>
            <a:ext cx="1520840" cy="1382631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ultado de imagen para ISSRS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8" r="4714" b="9944"/>
          <a:stretch/>
        </p:blipFill>
        <p:spPr bwMode="auto">
          <a:xfrm>
            <a:off x="1319100" y="5463539"/>
            <a:ext cx="1479533" cy="1311854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Resultado de imagen para babac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741" y="1329720"/>
            <a:ext cx="1504259" cy="1295078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5 CuadroTexto"/>
          <p:cNvSpPr txBox="1"/>
          <p:nvPr/>
        </p:nvSpPr>
        <p:spPr>
          <a:xfrm>
            <a:off x="5542674" y="907044"/>
            <a:ext cx="2138290" cy="422676"/>
          </a:xfrm>
          <a:prstGeom prst="rect">
            <a:avLst/>
          </a:prstGeom>
          <a:noFill/>
        </p:spPr>
        <p:txBody>
          <a:bodyPr wrap="square" lIns="101824" tIns="50912" rIns="101824" bIns="50912" rtlCol="0">
            <a:spAutoFit/>
          </a:bodyPr>
          <a:lstStyle/>
          <a:p>
            <a:pPr algn="ctr"/>
            <a:r>
              <a:rPr lang="es-EC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CONTENIDO</a:t>
            </a:r>
            <a:endParaRPr lang="es-EC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25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AutoShape 4" descr="data:image/jpeg;base64,/9j/4AAQSkZJRgABAQAAAQABAAD/2wCEAAkGBhESERMUExQWFRUWFBgXFxgWFBgYGhYXFhoXFRUWGRgXHyYeGRskGRYXIC8gJCkpLS0sGB80NTAqOCYrLCkBCQoKDgwOGg8PGiolHyQtLywsLi4vLTYsKiwpLCwsLCwsLCwsLCwpLCwsNCwtNCwsLCwsLCwsLCwsLCwsLCwsLP/AABEIANIA8AMBIgACEQEDEQH/xAAcAAEAAgMBAQEAAAAAAAAAAAAABQYCAwQBBwj/xAA+EAABAwIDBQYDBwMDBAMAAAABAAIRAyEEEjEFIkFRYQYTMnGBkUKhsQcUI1LB4fBictEVM4JDkqKyFlPx/8QAGwEBAAIDAQEAAAAAAAAAAAAAAAQFAQIDBgf/xAAwEQACAgEDAgQFBAEFAAAAAAAAAQIDEQQSITFBBSJRcRNhgaHwMpGx0SMUUsHh8f/aAAwDAQACEQMRAD8A+4rFlrXsNT/lZIgCIiAIiIAiIgCIiAIiIAi5DtJnDM7q0WPkTY+ei0nF1D+Vo5EFx9SCB/NSuUroR6s2UWzqxuNZSY57zDWiSqdRxz8XixUax4FKW7znUwA7XKWTmdGU5TEEeSsbwXGXnN0iBextfUWuefMrVgsE2kwNboBEm5OpkniZJPqotmpTWInSNb7nVR2hlEVDpo+LR/URZp5mw42uB3CoOaq/a3Fd3g67oDpYWQT/APYRTJ9M0xxhfLNjbWdQr0akuim7QQYaZztaHWEhzuWs63W9V7a8x3hpHYm49j76i5dnbRp16balMy1zWuHMBwkSOB6LqUwhBERAEREAREQBERAEREARFhVcQDAkwYExJ4CeCAzWmrTcXNIdAEyI8Ui1+EFReDx1UVstS5NoGjTGYRztr+ylKuLY0hrnAE6SVlrByhbGayuzx9TzCYxlQEtMwSDaLjzW1lQGYMwYPQ6x7EI0g6LJYOi+YREQyEREBoxlYtbI1kATpLiGz11lcL8zvE6RpA3R6iST6mOikcQBlOYZhFxEzF4jionBMim0TNrSc1jcDNxgQJ6KHqpSjjDOtaTIiv2zw7AXObVABqicguaPijevMGBqYNrLWO3mFLXOAqFrXZcwYIPi0l1xDS4cxEXMKZ/0yjM91TmSZ7tsy7xHTU8eaN2bRBkUqYMRIptFtI00gm3VQ81+jOuJepxDtPQPeZSXGm57XBoE5qbmMcBJA8VRsTGq1DthhiYBcSHUw4Bo3O9BLS69gMpk8CRrIUlU2ZRdE0qZgQJptMCIgSLCLQvTgqNppshpkbjd02gi1jYLGYejHmPcf/tvlneDKZZbeHFsHWRwXyXHbIa5znU92SSGcACZAB8v4F9J252noYYQXsNQ6MLwD8N3chvN85Eaqi4naVNznPzMaHHNAcIEmOf5pHnPkrbw3TqcZfEjw+j/AD+SLqNTOmSdcufQq+A7RYjDOzUc7HXkNmDl0a8EZXXtxi6tGK+2HGuYA2iym8TJGZxNuAeMov1OmnOF2nTBfLS05hoHNkkHLYTJkiLcQsdi7MdiqrKdP4rl2oa0auPQfMwOK5X507afRdy2qdWpgrJNZxz8vz5n2fslt4YrC0qhc01C0d4Gnwv4gjVp6FTSq2z9iUKApNDWSMrTULWBzsoLrujjlVmp1ARIMjmFz0mqWpi5JYWcFbZFRfBQ2dmMcGgPBqRUaaw+/Vh97gVwXC0UN59J+UQDky6NbPtHs/tNtF1Go7vZfh6jnfentNRlOlQp1qAdGduZzHuzWzfFGdyvyKYcz5uzsjtfvaJGIy0g+k57PvFRxDaVd1RtMOIl8UqhY5x8fdtlY7K7JbXp0g3voflyy7EVHQ91AUX1eMgP/EA1JBmJX0paxiGlxbIzASRN48vUICO7M4SvSwzKeIcHvYXNDg5zs1MOPdEl182TKDJJJBMmVKoiAIiIAufHUHPYQ05TaDJGhBiRe+nquheFDDWVgreJ2d3bS5zxnmYz6gC2WYJcCJt/hb6NNtdsvcc7SGuytuWkkMlsEcZmI16xjW2TWzE2cSfFMT5g6DoJXdszZhYS50ZiIESYGpuY1McOC6trHXkq665O1x+HiHR5fXHR+5zUNtb1NrW/hzlkulxndYY89bzdTQWhuBp5s4Y3Nzi/n59VtbThsAnzN/fmubx2LGuM0nvef6Mi8TE3XqjMHsgh/eVHB7+BiI1E+xiOF+cqTRm0W2stYCIiwbHjl83wm26zKYpt3Q2d6AS6SHA3BiJInj6Xt3aXbYpMLGn8Rwt/SDq4/OOvkVRgFYaTSxtW6xZXb7mkpNdCzdmMaXMcxzgS0yJdLiDckg3gE6/w9e3doOo0XPa3MdNQMs2DjzAMWHP1Va2Q9ja7HPIDRJkmADBgk8v2Ut2pLatENZVb42mAQ7N0sdBd3/FVOtohTq/N+l8vjjHfoSa7Fs8xVqXaXGNMisXdHtYQfYAj0K5q21KtQfiOe+8nM609GzA9AsMThXUyJg9RPzkW91wYnaTGEBxNxNhIAmLwryqOmkviVpfsdJV1XxTzwe4rAUajszmOLv7o0AAFjpYLBuyqB3S0i35iZGbPHLxCYheP2vTGuYGAYjgc0aW+ErwbXpETctmJy2mcsRrM9F221/I5PR17cKTz7m92zaAN9RpvGW3zWPC8n1KuHYrs+2lmqd3l3crJmYcczje8aRPVU/C4tjw7KbNMHhEgH9Y8weStHZ7tO9pDarppkE5nSXCGkgSLmSBrJuqLx5T/ANLirHPX1+n/ACaw0qqak5ZLoQsO4be0TrFp841Udiu02GYwuzh/RlyeOnAdTZdGK2vSpuY17speJEg6Wufyi/HryK+fxrti1tTT+pKXPB10nvZ4Msa5SD8iDYacD81udtCpwa0c5cT8g1R79r0A3MajI0s4G/IASSuplQOAIIIIBBGhB0KmQ8Q1dUNuePmjV1rq0bn7ReWkd3eD8YiehiY6xPRczcM2ACB7cYglQtPtnQcBDakktAaQwGX95lBl0D/bOptmbztrxnbvDUgC4PMz4Qw334Eh0XNMgRY5m3gyttRZq9Q0prlehqlFFjo4p1OJJczQkxLeR/tjWfPmpUFUin23oOmGvgTMhoMBucugugjJfWTwBUpsXa4q03GiS1ocW5XtEtIANg11gQ4GOvIqy0mvspjt1KePX+zSUE/0lkRR9Dao0fbqLt43tdvr7rrpYljvC4H1v7K7qvrtWYNM5NNEDtSjtI1ancOphhAyZyAGx3RuO7LiSW1QbxD2xcGNOIpbUcBlyMIFYEl4Ml5PcuADI3BlBB1k2JAVpRdjBVvu+1QSM9NwD25TutJAhrs4yEBpyl5Dby+AQGwtuzcPtEVaZqvaae9nG5PgAmWsFu8kgD4TcyINkRAc+GwTWF5BJzOkyfPT3+nILZiGOLSGuynnE/IrYiGEkuEAiIhkKB7Tbc7puSm4d4dYuWNjXodInz4KeVI7YUGtrgiJcwFwniN0EjhIgf8AEqRpoRnalI1k8IhKlQuJc4kkmSTqSsURehSxwjiRm2qzYAc5zMpD5DXEQDlIMGNXDX9xzYbI01Q2q+GioDu1HlsAh5nNZozt1+IC8AhSO0SzLvMDibDMARzv0kD5Lbg9nMyNc6lT39NwaEEgQRyn3Ko/F5RjXyuf4OVtkYpJ9yOpsYczhXlrGuc4ZXluVr5LBvyWcIBkzqbAbjiqD2FmfO+mG3ymXSJaZd4gdSZ6rvxWFpXcabSSTfKCcxuT1uBJ5x6cT9mtF2Na02BgASOGg4H6lVWh07ulvbax0/ME/QaOWpTsi35fucYw7IjK2OWUdenU+5TuWzOVs84HOdfO/msg76TojxNudv8APyXqJyjCLk+xaPCWWKNBsAx/jUkW9fmt656m0KbSQXAFsSL2nLH/ALN9+hjyntGk4wHSc2U7rrGYgmIEmwnXhK8XZKdkt0slY5ZeWdK8zHM3jw8h+lwPcrwAk6xy6rbTpx5n+QFvTU8qRY6PTTc42duv/Rmpvs7truyKbz+GTYn4Cb+xPsfMqERdtRRG+DhL/wALq2pWR2s+iDCU48DYgjwjR13DTQnUcV792ZfdbfXdF4sJ9LKj4HbFakRldIAjK6S2BpAm0dIXRiu0td5sQwcmj6kz8oXnJeEahSwmsepVvRWZxwXAYWmPgbrPhGszOms3lZU6bW2aALzYAXNybdVTv/kDzRex5cXkgteDB1BIMRaJ05wuantvENiKrjAi8Eex1NtT/lF4RfLOWuPv8zC0djz0LxQw7A5rSBlNgdC13CHCCJFvQesrQwjGeEAE6nifU34qmYTtUxzQ2s0gmxLRuxwOshWbZm0c5y5mvEEhzSDoRIMWneFx7c7TQWTg/hXx83Z+q9/zgr76ZVvlEmiIrojBERAEREARFF9o8a+lQc5mshs/lDrZupmB6raMXJpLuCTlfL+0r3131Sx+Ul4yOF4DHDLobghtxxzHmtlTHVXeKo8zze7jY8eS0K50+kdTbk/kcnLJDt2RiA0D7wbZbw6d1rmXOa+bNJ0uAeC9fsmuSCa5IkkiHAGSXERJBEmByAA4KXWMzZuv06ld5quuO6T49xFOTwjjqhtSsGunK0HNlkkWJ4afCPdWSoxrmgnSJm4gH6WUZVqtY03a0ARLiAAYkSTqYvGq7cfApROuUDjxH6LzOotepsTffgqvE6Iy1FVUJvc3h/LOPvz6/sQm0tsgVIyiABllwaIc7Lm6NnV3ARZcp23AksIBiLiTLaboAi7oqC39LuV5LOJib8puvKlYNEuIA5kwPcq2hXsioxZ9E02kWmqjVXLCXyItu3Ggf7TmmAYiJzGDwGgLXHk108CsqTmneAiQDHKQCR+y3YvbVJkb2aSLNIMA8VG0drh9R8w1uokweAHS9zH1UTXRk6Xgi69P4WM5wdFbAUnmXMa48yAdQBx/tHsFkMGy26N3TpJn1ve/FbQZuNElefyyhHFvn9Af56r19f8ALc/L3/RYQHdTGg4jl1HnZbm4dx4R5n9BMrrG7ZHCLPT22xr2Vx59RR01nr/NFmsPuxa6dbRZvW/EnksmunQE+XDznRS4WxlHOS5rk9q3LDOHGU8QSe7cGi0TlI+GbRMzm6QRaVgwYkB0wSc8eARcd38swPU+qkTIMEc+PKP8r1dIyUllDZl5yyOq/ei4luQNzAgEgnLo5pMa/EDfkurB95l/EjNJ8OkG44DSY9FvRbGVDDzlhWvsBWaHVmwMxDXA8SBII9JHuq9svCd7Wps/M8A/2i7v/EFfQNndm6NCoalPMCZtmtB+GOU+qykV/iN0FH4b6vn7ksiItigCqnaKtjximih3mSKHdhjKZpOcazhihXc4FzAKOQtykfFEmArWqTtnZu1XV8S+hVLWOe2nSbnaPw306IqVQTIp5Hd8QcrnF0WLUBwPxe1u7pXxWbOz7xNKiA13dV+8bR7tjnOpd4KUHKdRvGXR01sdtl1SrkplrH1mGhnFMhtOlU7uo2pG8BVZlfOol8aALVUo7YcyoXNrCuaDmsNOtQFAOGGLLtO8XuxQL2mBDXU5cAHNW7FbN2uKb3U6jjUdXxRjO3dpRiRhwM7iyTNLLAEHLmFigMdl4zazqtE1G1m5n0yWFlHuhRIca/evAzCq11gGkAwyAQXlXZ+Gz08lSHS2HQC0G1yBJI97KkV8JtOW90MUG/8ARFSvhyWP72XHFQZfT7uMrQXuAzTvFsXnE1C1jiBmIaSGj4iBIHrogPnO0sJ3VV9Oc2UxPQgOE9YK5ljVxocS5zwXEySSJJPFZEr01edqTfPcjs8uTAif0XQ1uUAC54dXG/1lasIZzHqBHlf9V0MO+z+76tcB8yB6rzev1ErLHHsifzRppWxXmw2cnaGkG0GCxh4/K0l2V+8C6wOa/WI4ro2y1/cbpDQGguJlpMRDQBpJ+gHGR52jd+G2GMec9g9jnxDXEuDW3JABPC0rZtVjHUN4OIgEd2M0HUEdOptCiUvE4v5niKrHurm/92fuU0V258oO8L8bcZn9+KhtobRqk3YSQASJdxjSeMGP+K7Gx95m3gvAbINtXanja48lZ+zdCk578zQ5waMstBgCQ7X+4L03iFvw9PK3H6fT3PfVzafUooxT/wAh9jzjlykyvG4p9ppmePQl0R7SZ8letl7Gw5xNUFkgF5DXEwMlTKC1sDd4GS4EgxABCjO1WAosrAUwG7suDTo4k8PhtFraqgXile7bh/YkqzPd/Y4+ztd5bek+C9oJEw0GQ46XjcNvzHkrOzCtHCfMz9VAbCxeR+UmGEHU2B1Bvpx91YqdQOAIIIOhFwqjUWOc3JE3Twg1uws+yM5REUUmBeLQcfSBIL2giZBMRAc468g1x/4nkjcfSJgPE2/8py68TBt0PJbbX6Gu6PqZ1qOaLwRx+o8rLV3D+bfO/wBP3Wyji2P8LgbE21gEtNv7gR5grcukbZ18JmVh8o5DSeOR8rH2J/VYh3DQ8jr/ADqu1Yuo5oEEmbRMybWi83XevVyXEuTOcE52Ewmas9/BjIHm8/4afdXtQ3ZfY7sPSIcQXOdmMcLABvWAFMq1XQ8xqrVba5LoERFkjBERAEREARFz1doUm5sz2jJd0uG6DcSOCA+bdqNniliKrGiGu3mgaAPH0zZvZaMO8PMcAJI6zAB+f7rn7WbR77FPfh3AMIOYktBlrAA4h1xcaR5wo/AV6kkuc3hkc1wPIQ4CAZMGBbfjkt1bKMJQj3IVVkardz5WSytaBYD2XpauVw72lHhn1G66YItLTEEWkEqNp7PBhoxM5S3wgeJkbroJEFwBy25dVX49T0e5NJrlMmcSwVKfduif6qfeSLwQDxHPh6rvw9RpaADMQDOvr1VbqdnyQQKz7gC9/Ccwd4pLpLjckXFt0KYBIIcNR8xxB6fqsPB5zV+BqcZSqbTy2lxj2KG+rOIIkQJIAyixbra/EjL6r6Fgtm06Ulg1iSSTp56Kp/6ODiBlYCXOMQ6YYIF40GUxJvb3uxXbxzU7owhCXDy2s+2M+2C5pTUeUQ2y6hdisTM2hoDqmewcYLRG4DxbJ4aZb1PbLWivVyuzDOTOtzdwnjBJE9FY9nYwjE4vMJbTDzl3iQ0uzbrXAAZoJMGCYVSrlpe7IIbmOUcmyco9oVTFYm/ZHSBgpzs5iLOZ1zD1sfoPdQayY8tIIJBGhC6NZWCRXPZLJdUVfodo3jxtBH9Nj7aH5KXwu0KdTwuvyNiPT/C4OLRZwthPozF+y6ROYsEyTIJBlxkmQZm3tZef6TShoy+GI3nWIJIIvYgudB6rsRZ3y9TbZH0Ry4fZtNhDmgyG5QS5xOW27cm1tF1IvFq231NkkugVw7LbBygVqg3iNwH4QfiP9RHsPMrh7M9njUIq1BuC7QfjPAx+X6+Wt0VlpdPjzy+hTa7VZ/xw+v8AQREVgVIREQBERAEREAUN2h7NsxTRcNe3R2WbX3T0mD6dSplEMNJrDPj+1ew9WiHuqBwa8vDi1zHN/EIzDwyASBBP7KPpdm2PcSM02k5ouAA0w0C4yN5aDlb7dUphwIIBBEEESCDqCFTdqdmTRzOpNmnrA8Tedo3gOesa6SdJ5S4NatPBz8z4/O5CYejlaBrroNSTNlA4ItZiqstcCS4lxG64tdeNTYkEEnQjkFdNnYekGCs+sGuObu2gZocJDajmi5giQNNJJ4cOC7MmrmdNN+9BynLDdS4g7zZLRYaXiZtyjF9+5YyklwuiMFz4uo8Mc5oBA4k8B4jHGPMaHyWdFsNvpc3JNjJ89FGnabgdwZRHG5Oka+q1qdcZf5OhrrL3VDKeGSuAa7KHEQ86jQZZMAjha/Qn0XYcT/S7rYW9jf0UG4Ew/wC8Bsva8jeJtJ7sjPGW8WaLNEzqtY2LUp04diXZAAPCZIOSb5jLiWNgwdXTOYzMv0NF/maxhdmvuVUNVOOeevqYjBOqVMUKbwzOSQRmk5XQ8HTKc4jjY9ZVVarNjsf3bA1jwCWNZUqFpzVIblJvJLokgnnqqZV2bL3EPMEmARYT0noD5hVM6lCbjuyuxZae9WLhf1+53LxcP+ma75uSb6iY0v09iVmzAETvuMtLb8iSQdZkTErXEfUk5fodayp1HNIIJBGhCj3bNJEd47QCwiIaWiBP9Rnn6LM4C9nFt5gebj9Hkeg5Jtj6mcv0LhsnaneS10Bw9JH+VJKibNwFQVG92XOeDIDGEn4rACbb1xBmAr/sfsvtKoQXtZTZx7yAY6NbJB84XN0OT8nJNr1kYx/yGDWkkAAkkwABJJ5ADVWzYfZMCH1hJ4M1A6u5npp58JLY3Z6nQE+J/FxHyaOA+qllNo0qh5pdSDqtc7PLDhfyAERFNK0IiIAiIgCIiAIiIAiIgC8K9RAfONuCvUxBFKCTWLSCJJaDlAFwBAEk9PNWHaOAbhsMcvjflY98mSDJdA4A3EDn0U4MDRY41MjA65LoE8ZM8NTK+cdu+2baxp08NUJa05nObZriQMoB1MAunhJ6LSNbefUkqbm0l0RybUxGjWug3DgI0jjy8uqi31mtgE3IMWJJyiTYdFzYTGuc6HXmTPHnJ4evVdFfB03+NodaLjgdYPCVDsi4yxIptdOUrvPwjBu0KZAObWIsbzYWiV109oF9MNa6WcIGsE8eQPLkuQ7PpTJYCba3uLA349dV7WrNpt4aWbz/AGWFPantfUiJZe2Gcs5NqvEtHEAn3/8AxcKzq1C5xJ4n9lgo7eWeo01XwqlFhbcPhn1HBrGue46BrS4+wuu3YOwquLqinTBi2d0WY38x+cDivtWxdh0cLTFOk2BxJu5x/M48T/BC7VUufPY2stUOD5dsz7NcbVgvDaLf6zLv+1s/MhW3Zf2W4WnBqufWPInI3/tbf3cVdEUyNEI9iLK2T7nNgtnUqLctKm1jeTWhvvGq6URdjkEREAREQBERAEREAREQBERAEREAXhXqID4r2v7SbTpmtQr1xGaC1lJoDmvIyjNAOUgwb8wSqwyuGtEkmc145E5nH1lXn7VsO372y05qLSZuLOcBY6Kl9w38rdZ0GvPz6rvBcZRLrXGUa8NtNpO6XCbTHPQT1j5LuoY983MjNewNpvfXRcvdskWbPCwnSLegj0Rogxrx9/4Vn4cZfqRC11ade7Cz3J3DVRUMNPEDTnxhce28D3bwQSQ8E34EQD6XCy2ZDIqOO6X5QJb8O8XGSDlaJJi/ynsq9oMPULWOY52YAgENsTIgku3SCIJ4ZheJKiS0scOP7Hbw6mMK90uG+nsQCl9g9m34tldzHAdy0Ogic0h5ygg2O5y48FuobSwrf+nEObBc1p8dyQ4kyAJJI0DbcJ+n9i8MG0XGAM1Q6aw0BsH1B9+q4rSY5byTbZbY5TOf7OsFTZgmObTcxz7vLxBc4WkWG5Hh6HnJNoRFIisLBXt5eTCtUytceQJ9hKoWzvtAxbzhO9oU6IxIL2uc8DMwDCnda97T4sQ5upJ7uQ2Db6AsXUmmJAMaW08lkwfPMF9pdV7WmqxlBrjTOdzw2Gvo4iu0b8gtd3AYKlgS5wADmEK9bIxjqtCjUc3I6pSY9zb7pc0OLb3sTC6TTB1A4cOVwskAREQBERAEREAREQBERAEREAREQBRW0+1GFw72061QMc4SBDjYmASQCGiQdeSlV84+0vs4c5xQcxrcga4OcQ5zwYaGiDJLf/U+a2ik3hnOyTjHKIv7Qu01HFPYykCe6c78SRDpgENHES0b0jyOqp1uJ4xrx5LOFzuwTSZk6k8OJDjwnVoPopajtWEQHfOXVtI3ADz+f80+S9DQFpoYNrSSCZIgydbzpprJ9St62Rxk8vqd2yKVd3e925oFiMwBA3XAHLEzmAvMRFjEKUp0MXm3nMLSeGUO0AIksIiQTpMEjkufs3W3nsjUZp8oEfP6qeXNrk9PoUpUReSNwezcdUe1jXsJMaNbcBm8N7m4G8+QGi+ndl8FVpYamytHeAHNGW5kmd236qvdkcJmr5iLMbP/ACdut+WZXZR59cHPUvzbQiItCKEREAREQBERAEREAREQBERAEREAREQBERAFTO3PZLE4yrSNN7AxrSCHEjKSZLxAMyA0R06lXNFlPDyjWUVJYZD9n+y9HCUTTaM2f/cc6CXmIuNMsWy/WSTWe0X2ZUyxzsLIqTIYXjIRxAJEtPESY4eV+RZUmnkxKuMlho+RYr7NcWygam654I/CZLnZeJB0Lh+UehOirLcI81O7ykPDi0g2gtnMDOkQfZfoNfL9r9nxRx1Z/Bxz0xe2eS8mf6swC7Qsb4Zzjo1OcYx+vsRGxNmvplzn2JGUDW0gySPJSyKa7N7EZXzl85WkAAGJJuZOsRHv0W0pY5ZexjDTV4XREj2Ka/JUNsma1r5oE35Rl9ZVmWjB4NlJoawZQP4SSbkreozeXkrLJbpOQREWDQIiIAiIgCIiAIiIAiIgCIiAIiIAiIgCIiAIiIAiIgC4Nr7JbXZlNnC7XflP6jmP2XeiGU2nlFLxHY6u0S1zHnldp9Jt8wrPsrZbKDMrZkwXEkmXQATfTTgu1Fs5N9TpO2c1iTCIi1OQREQBERAEREAREQBERAEREAREQBERAEREAREQBERAEREAREQBERAEREAREQBERAEREAREQBERAEREB//Z"/>
          <p:cNvSpPr>
            <a:spLocks noChangeAspect="1" noChangeArrowheads="1"/>
          </p:cNvSpPr>
          <p:nvPr/>
        </p:nvSpPr>
        <p:spPr bwMode="auto">
          <a:xfrm>
            <a:off x="97510" y="-159276"/>
            <a:ext cx="468048" cy="336057"/>
          </a:xfrm>
          <a:prstGeom prst="rect">
            <a:avLst/>
          </a:prstGeom>
          <a:noFill/>
        </p:spPr>
        <p:txBody>
          <a:bodyPr vert="horz" wrap="square" lIns="123444" tIns="61722" rIns="123444" bIns="6172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7" name="16 CuadroTexto"/>
          <p:cNvSpPr txBox="1"/>
          <p:nvPr/>
        </p:nvSpPr>
        <p:spPr>
          <a:xfrm>
            <a:off x="11664860" y="684339"/>
            <a:ext cx="2376578" cy="617092"/>
          </a:xfrm>
          <a:prstGeom prst="rect">
            <a:avLst/>
          </a:prstGeom>
          <a:solidFill>
            <a:srgbClr val="3B7812">
              <a:alpha val="50588"/>
            </a:srgbClr>
          </a:solidFill>
        </p:spPr>
        <p:txBody>
          <a:bodyPr wrap="square" lIns="123444" tIns="61722" rIns="123444" bIns="61722" rtlCol="0">
            <a:spAutoFit/>
          </a:bodyPr>
          <a:lstStyle/>
          <a:p>
            <a:pPr algn="r"/>
            <a:r>
              <a:rPr lang="es-EC" sz="1600" b="1" dirty="0">
                <a:latin typeface="Arial" panose="020B0604020202020204" pitchFamily="34" charset="0"/>
                <a:cs typeface="Arial" panose="020B0604020202020204" pitchFamily="34" charset="0"/>
              </a:rPr>
              <a:t>RESULTADOS Y DISCUSIÓN</a:t>
            </a:r>
          </a:p>
        </p:txBody>
      </p:sp>
      <p:sp>
        <p:nvSpPr>
          <p:cNvPr id="27" name="26 CuadroTexto"/>
          <p:cNvSpPr txBox="1"/>
          <p:nvPr/>
        </p:nvSpPr>
        <p:spPr>
          <a:xfrm>
            <a:off x="2680269" y="723014"/>
            <a:ext cx="8099993" cy="432426"/>
          </a:xfrm>
          <a:prstGeom prst="rect">
            <a:avLst/>
          </a:prstGeom>
          <a:noFill/>
        </p:spPr>
        <p:txBody>
          <a:bodyPr wrap="square" lIns="123444" tIns="61722" rIns="123444" bIns="61722" rtlCol="0">
            <a:spAutoFit/>
          </a:bodyPr>
          <a:lstStyle/>
          <a:p>
            <a:pPr algn="ctr"/>
            <a:r>
              <a:rPr lang="es-EC" b="1" dirty="0" smtClean="0">
                <a:latin typeface="Arial" panose="020B0604020202020204" pitchFamily="34" charset="0"/>
                <a:cs typeface="Arial" panose="020B0604020202020204" pitchFamily="34" charset="0"/>
              </a:rPr>
              <a:t>Extracción y cuantificación de ADN</a:t>
            </a:r>
            <a:endParaRPr lang="es-EC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10 Imag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48537" y="6635717"/>
            <a:ext cx="3317778" cy="60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386232" y="119139"/>
            <a:ext cx="13158400" cy="493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3444" tIns="61722" rIns="123444" bIns="61722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C" sz="1200" b="1" dirty="0"/>
              <a:t>Análisis de la variabilidad genética de muestras </a:t>
            </a:r>
            <a:r>
              <a:rPr lang="es-EC" sz="1200" b="1" i="1" dirty="0"/>
              <a:t>ex vitro e in vitro </a:t>
            </a:r>
            <a:r>
              <a:rPr lang="es-EC" sz="1200" b="1" dirty="0"/>
              <a:t>de clones de Babaco (</a:t>
            </a:r>
            <a:r>
              <a:rPr lang="es-EC" sz="1200" b="1" i="1" dirty="0"/>
              <a:t>Vasconcellea × heilbornii </a:t>
            </a:r>
            <a:r>
              <a:rPr lang="es-EC" sz="1200" b="1" dirty="0"/>
              <a:t>var. pentagona Badillo) usando marcadores moleculares de Secuencias Internas Simples Repetitivas (ISSR)</a:t>
            </a:r>
            <a:endParaRPr lang="es-EC" sz="1200" dirty="0"/>
          </a:p>
        </p:txBody>
      </p:sp>
      <p:cxnSp>
        <p:nvCxnSpPr>
          <p:cNvPr id="20" name="19 Conector recto"/>
          <p:cNvCxnSpPr/>
          <p:nvPr/>
        </p:nvCxnSpPr>
        <p:spPr>
          <a:xfrm>
            <a:off x="165082" y="684338"/>
            <a:ext cx="11014476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"/>
          <p:cNvCxnSpPr/>
          <p:nvPr/>
        </p:nvCxnSpPr>
        <p:spPr>
          <a:xfrm>
            <a:off x="11861065" y="1278369"/>
            <a:ext cx="218037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2 Subtítulo"/>
          <p:cNvSpPr txBox="1">
            <a:spLocks/>
          </p:cNvSpPr>
          <p:nvPr/>
        </p:nvSpPr>
        <p:spPr>
          <a:xfrm>
            <a:off x="165087" y="7002460"/>
            <a:ext cx="5030373" cy="425167"/>
          </a:xfrm>
          <a:prstGeom prst="rect">
            <a:avLst/>
          </a:prstGeom>
        </p:spPr>
        <p:txBody>
          <a:bodyPr lIns="101824" tIns="50912" rIns="101824" bIns="50912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Shirley Brito Cabezas, 2017</a:t>
            </a:r>
          </a:p>
        </p:txBody>
      </p:sp>
      <p:pic>
        <p:nvPicPr>
          <p:cNvPr id="17466" name="Picture 5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9" t="17440" r="24014"/>
          <a:stretch/>
        </p:blipFill>
        <p:spPr bwMode="auto">
          <a:xfrm>
            <a:off x="331534" y="2028556"/>
            <a:ext cx="2720148" cy="23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88" name="Picture 8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3" t="16719" r="23836"/>
          <a:stretch/>
        </p:blipFill>
        <p:spPr bwMode="auto">
          <a:xfrm>
            <a:off x="2957086" y="2028556"/>
            <a:ext cx="2753269" cy="23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4" name="93 Rectángulo"/>
          <p:cNvSpPr/>
          <p:nvPr/>
        </p:nvSpPr>
        <p:spPr>
          <a:xfrm>
            <a:off x="817377" y="1616284"/>
            <a:ext cx="1811526" cy="428038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0" vert="horz" wrap="square" lIns="33942" tIns="33942" rIns="33942" bIns="33942" numCol="1" spcCol="1413" anchor="ctr" anchorCtr="0">
            <a:noAutofit/>
          </a:bodyPr>
          <a:lstStyle/>
          <a:p>
            <a:pPr algn="ctr" defTabSz="59397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CYMMIT (</a:t>
            </a:r>
            <a:r>
              <a:rPr lang="es-EC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2006)</a:t>
            </a:r>
            <a:endParaRPr lang="es-EC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5" name="94 Rectángulo"/>
          <p:cNvSpPr/>
          <p:nvPr/>
        </p:nvSpPr>
        <p:spPr>
          <a:xfrm>
            <a:off x="3459489" y="1620745"/>
            <a:ext cx="1811526" cy="428038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0" vert="horz" wrap="square" lIns="33942" tIns="33942" rIns="33942" bIns="33942" numCol="1" spcCol="1413" anchor="ctr" anchorCtr="0">
            <a:noAutofit/>
          </a:bodyPr>
          <a:lstStyle/>
          <a:p>
            <a:pPr algn="ctr" defTabSz="59397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Khanujan </a:t>
            </a:r>
            <a:r>
              <a:rPr lang="es-EC" sz="14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et al,</a:t>
            </a:r>
            <a:r>
              <a:rPr lang="es-EC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(1999)</a:t>
            </a:r>
          </a:p>
        </p:txBody>
      </p:sp>
      <p:sp>
        <p:nvSpPr>
          <p:cNvPr id="17483" name="17482 Rectángulo"/>
          <p:cNvSpPr/>
          <p:nvPr/>
        </p:nvSpPr>
        <p:spPr>
          <a:xfrm>
            <a:off x="180854" y="4346345"/>
            <a:ext cx="55452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050" b="1" dirty="0"/>
              <a:t>Figura </a:t>
            </a:r>
            <a:r>
              <a:rPr lang="es-EC" sz="1050" b="1" dirty="0" smtClean="0"/>
              <a:t>4. </a:t>
            </a:r>
            <a:r>
              <a:rPr lang="es-EC" sz="1050" dirty="0" smtClean="0"/>
              <a:t>Electroforesis </a:t>
            </a:r>
            <a:r>
              <a:rPr lang="es-EC" sz="1050" dirty="0"/>
              <a:t>en gel de agarosa al </a:t>
            </a:r>
            <a:r>
              <a:rPr lang="es-EC" sz="1050" dirty="0" smtClean="0"/>
              <a:t>1.5% de los ensayos </a:t>
            </a:r>
            <a:r>
              <a:rPr lang="es-EC" sz="1050" dirty="0"/>
              <a:t>de extracciones de ADN </a:t>
            </a:r>
            <a:r>
              <a:rPr lang="es-EC" sz="1050" dirty="0" smtClean="0"/>
              <a:t>con los protocolos </a:t>
            </a:r>
            <a:r>
              <a:rPr lang="es-EC" sz="1050" dirty="0"/>
              <a:t>de CYMMIT (2006</a:t>
            </a:r>
            <a:r>
              <a:rPr lang="es-EC" sz="1050" dirty="0" smtClean="0"/>
              <a:t>) y </a:t>
            </a:r>
            <a:r>
              <a:rPr lang="es-EC" sz="1050" dirty="0">
                <a:solidFill>
                  <a:schemeClr val="tx1">
                    <a:lumMod val="95000"/>
                    <a:lumOff val="5000"/>
                  </a:schemeClr>
                </a:solidFill>
              </a:rPr>
              <a:t>Khanujan </a:t>
            </a:r>
            <a:r>
              <a:rPr lang="es-EC" sz="105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et al,</a:t>
            </a:r>
            <a:r>
              <a:rPr lang="es-EC" sz="105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(1999</a:t>
            </a:r>
            <a:r>
              <a:rPr lang="es-EC" sz="105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es-EC" sz="1050" dirty="0" smtClean="0"/>
              <a:t>. </a:t>
            </a:r>
            <a:r>
              <a:rPr lang="es-EC" sz="1050" dirty="0"/>
              <a:t>En el gel se </a:t>
            </a:r>
            <a:r>
              <a:rPr lang="es-EC" sz="1050" dirty="0" smtClean="0"/>
              <a:t>encuentra </a:t>
            </a:r>
            <a:r>
              <a:rPr lang="es-EC" sz="1050" dirty="0"/>
              <a:t>el marcador High DNA Mass Ladder y las soluciones de ADN de las muestras vegetales de babaco (M1, M2, M3, M4)</a:t>
            </a:r>
            <a:r>
              <a:rPr lang="es-EC" sz="1050" b="1" dirty="0"/>
              <a:t>.</a:t>
            </a:r>
          </a:p>
        </p:txBody>
      </p:sp>
      <p:sp>
        <p:nvSpPr>
          <p:cNvPr id="17484" name="17483 Marco"/>
          <p:cNvSpPr/>
          <p:nvPr/>
        </p:nvSpPr>
        <p:spPr>
          <a:xfrm>
            <a:off x="1296011" y="3401651"/>
            <a:ext cx="1450427" cy="409904"/>
          </a:xfrm>
          <a:prstGeom prst="frame">
            <a:avLst>
              <a:gd name="adj1" fmla="val 0"/>
            </a:avLst>
          </a:prstGeom>
          <a:solidFill>
            <a:srgbClr val="F7393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7507" name="17506 Rectángulo"/>
          <p:cNvSpPr/>
          <p:nvPr/>
        </p:nvSpPr>
        <p:spPr>
          <a:xfrm>
            <a:off x="6510421" y="1993437"/>
            <a:ext cx="36425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200" b="1" dirty="0"/>
              <a:t>Tabla </a:t>
            </a:r>
            <a:r>
              <a:rPr lang="es-EC" sz="1200" b="1" dirty="0" smtClean="0"/>
              <a:t>6 </a:t>
            </a:r>
            <a:r>
              <a:rPr lang="es-EC" sz="1200" dirty="0" smtClean="0"/>
              <a:t>Concentración de muestras y rangos de pureza</a:t>
            </a:r>
            <a:endParaRPr lang="es-EC" sz="1200" dirty="0"/>
          </a:p>
        </p:txBody>
      </p:sp>
      <p:graphicFrame>
        <p:nvGraphicFramePr>
          <p:cNvPr id="17508" name="1750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5886100"/>
              </p:ext>
            </p:extLst>
          </p:nvPr>
        </p:nvGraphicFramePr>
        <p:xfrm>
          <a:off x="6510421" y="2430673"/>
          <a:ext cx="4112226" cy="158305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051019"/>
                <a:gridCol w="1204188"/>
                <a:gridCol w="993168"/>
                <a:gridCol w="863851"/>
              </a:tblGrid>
              <a:tr h="58102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b="1" u="none" strike="noStrike" dirty="0">
                          <a:effectLst/>
                        </a:rPr>
                        <a:t>Codificación de la Muestra</a:t>
                      </a:r>
                      <a:endParaRPr lang="es-EC" sz="11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b="1" u="none" strike="noStrike" dirty="0">
                          <a:effectLst/>
                        </a:rPr>
                        <a:t>Concentración </a:t>
                      </a:r>
                      <a:endParaRPr lang="es-EC" sz="1100" b="1" u="none" strike="noStrike" dirty="0" smtClean="0">
                        <a:effectLst/>
                      </a:endParaRPr>
                    </a:p>
                    <a:p>
                      <a:pPr algn="ctr" rtl="0" fontAlgn="ctr"/>
                      <a:r>
                        <a:rPr lang="es-EC" sz="1100" b="1" u="none" strike="noStrike" dirty="0" err="1" smtClean="0">
                          <a:effectLst/>
                        </a:rPr>
                        <a:t>ng</a:t>
                      </a:r>
                      <a:r>
                        <a:rPr lang="es-EC" sz="1100" b="1" u="none" strike="noStrike" dirty="0" smtClean="0">
                          <a:effectLst/>
                        </a:rPr>
                        <a:t>/µl</a:t>
                      </a:r>
                      <a:endParaRPr lang="es-EC" sz="11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b="1" u="none" strike="noStrike">
                          <a:effectLst/>
                        </a:rPr>
                        <a:t>260/280</a:t>
                      </a:r>
                      <a:endParaRPr lang="es-EC" sz="1100" b="1" i="0" u="none" strike="noStrike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b="1" u="none" strike="noStrike" dirty="0">
                          <a:effectLst/>
                        </a:rPr>
                        <a:t>230/260</a:t>
                      </a:r>
                      <a:endParaRPr lang="es-EC" sz="11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0955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>
                          <a:effectLst/>
                        </a:rPr>
                        <a:t>1</a:t>
                      </a:r>
                      <a:endParaRPr lang="es-EC" sz="1100" b="1" i="0" u="none" strike="noStrike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 dirty="0">
                          <a:effectLst/>
                        </a:rPr>
                        <a:t>437,2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 dirty="0">
                          <a:effectLst/>
                        </a:rPr>
                        <a:t>1,89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 dirty="0">
                          <a:effectLst/>
                        </a:rPr>
                        <a:t>1,46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0002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>
                          <a:effectLst/>
                        </a:rPr>
                        <a:t>1A</a:t>
                      </a:r>
                      <a:endParaRPr lang="es-EC" sz="1100" b="1" i="0" u="none" strike="noStrike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>
                          <a:effectLst/>
                        </a:rPr>
                        <a:t>333,4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>
                          <a:effectLst/>
                        </a:rPr>
                        <a:t>1,9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>
                          <a:effectLst/>
                        </a:rPr>
                        <a:t>1,21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0002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>
                          <a:effectLst/>
                        </a:rPr>
                        <a:t>1B</a:t>
                      </a:r>
                      <a:endParaRPr lang="es-EC" sz="1100" b="1" i="0" u="none" strike="noStrike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>
                          <a:effectLst/>
                        </a:rPr>
                        <a:t>16,1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>
                          <a:effectLst/>
                        </a:rPr>
                        <a:t>1,8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>
                          <a:effectLst/>
                        </a:rPr>
                        <a:t>1,9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0002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 dirty="0">
                          <a:effectLst/>
                        </a:rPr>
                        <a:t>2</a:t>
                      </a:r>
                      <a:endParaRPr lang="es-EC" sz="11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>
                          <a:effectLst/>
                        </a:rPr>
                        <a:t>550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>
                          <a:effectLst/>
                        </a:rPr>
                        <a:t>2,09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>
                          <a:effectLst/>
                        </a:rPr>
                        <a:t>2,04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Promedio</a:t>
                      </a:r>
                      <a:endParaRPr lang="es-EC" sz="12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1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441,537</a:t>
                      </a:r>
                      <a:endParaRPr lang="es-EC" sz="12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1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1,996</a:t>
                      </a:r>
                      <a:endParaRPr lang="es-EC" sz="12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1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1,793</a:t>
                      </a:r>
                      <a:endParaRPr lang="es-EC" sz="12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cxnSp>
        <p:nvCxnSpPr>
          <p:cNvPr id="124" name="123 Conector recto de flecha"/>
          <p:cNvCxnSpPr>
            <a:endCxn id="17508" idx="1"/>
          </p:cNvCxnSpPr>
          <p:nvPr/>
        </p:nvCxnSpPr>
        <p:spPr>
          <a:xfrm>
            <a:off x="5672320" y="3221248"/>
            <a:ext cx="838101" cy="9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6" name="125 Conector recto de flecha"/>
          <p:cNvCxnSpPr>
            <a:stCxn id="17508" idx="3"/>
            <a:endCxn id="35" idx="1"/>
          </p:cNvCxnSpPr>
          <p:nvPr/>
        </p:nvCxnSpPr>
        <p:spPr>
          <a:xfrm flipV="1">
            <a:off x="10622647" y="3217956"/>
            <a:ext cx="481483" cy="42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7" name="126 Rectángulo"/>
          <p:cNvSpPr/>
          <p:nvPr/>
        </p:nvSpPr>
        <p:spPr>
          <a:xfrm>
            <a:off x="11152640" y="4168020"/>
            <a:ext cx="2250937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sz="1600" dirty="0" smtClean="0"/>
              <a:t>1,6-2,00 muestra pura</a:t>
            </a:r>
          </a:p>
          <a:p>
            <a:r>
              <a:rPr lang="es-EC" sz="1600" dirty="0"/>
              <a:t>(</a:t>
            </a:r>
            <a:r>
              <a:rPr lang="es-EC" sz="1600" dirty="0" err="1"/>
              <a:t>Wilfinger</a:t>
            </a:r>
            <a:r>
              <a:rPr lang="es-EC" sz="1600" dirty="0"/>
              <a:t> </a:t>
            </a:r>
            <a:r>
              <a:rPr lang="es-EC" sz="1600" i="1" dirty="0"/>
              <a:t>et al., </a:t>
            </a:r>
            <a:r>
              <a:rPr lang="es-EC" sz="1600" dirty="0"/>
              <a:t>1997).</a:t>
            </a:r>
          </a:p>
        </p:txBody>
      </p:sp>
      <p:pic>
        <p:nvPicPr>
          <p:cNvPr id="34" name="Picture 4" descr="Resultado de imagen para ISSR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8" r="4714" b="9944"/>
          <a:stretch/>
        </p:blipFill>
        <p:spPr bwMode="auto">
          <a:xfrm>
            <a:off x="11104130" y="473674"/>
            <a:ext cx="1036639" cy="919154"/>
          </a:xfrm>
          <a:prstGeom prst="ellipse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3051682" y="5355816"/>
            <a:ext cx="2572483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C" sz="1400" dirty="0" smtClean="0"/>
              <a:t>PVP alta capacidad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C" sz="1400" dirty="0" smtClean="0"/>
              <a:t>Sintetizados por los metabolitos</a:t>
            </a:r>
          </a:p>
          <a:p>
            <a:pPr algn="ctr"/>
            <a:r>
              <a:rPr lang="es-EC" sz="1400" dirty="0" err="1"/>
              <a:t>Michells</a:t>
            </a:r>
            <a:r>
              <a:rPr lang="es-EC" sz="1400" dirty="0"/>
              <a:t> 2005 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396" y="5061193"/>
            <a:ext cx="2601032" cy="15317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33" name="32 Conector recto de flecha"/>
          <p:cNvCxnSpPr/>
          <p:nvPr/>
        </p:nvCxnSpPr>
        <p:spPr>
          <a:xfrm>
            <a:off x="5624165" y="5827053"/>
            <a:ext cx="838101" cy="9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5" name="34 CuadroTexto"/>
          <p:cNvSpPr txBox="1"/>
          <p:nvPr/>
        </p:nvSpPr>
        <p:spPr>
          <a:xfrm>
            <a:off x="11104130" y="2848624"/>
            <a:ext cx="2180880" cy="73866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1400" dirty="0" smtClean="0"/>
              <a:t>Aceptados dentro de los parámetros</a:t>
            </a:r>
          </a:p>
          <a:p>
            <a:r>
              <a:rPr lang="es-EC" sz="1400" dirty="0" err="1" smtClean="0"/>
              <a:t>Kanupriya</a:t>
            </a:r>
            <a:r>
              <a:rPr lang="es-EC" sz="1400" dirty="0" smtClean="0"/>
              <a:t> , 2011</a:t>
            </a:r>
            <a:endParaRPr lang="es-EC" sz="1400" dirty="0"/>
          </a:p>
        </p:txBody>
      </p:sp>
      <p:cxnSp>
        <p:nvCxnSpPr>
          <p:cNvPr id="43" name="42 Conector recto de flecha"/>
          <p:cNvCxnSpPr/>
          <p:nvPr/>
        </p:nvCxnSpPr>
        <p:spPr>
          <a:xfrm>
            <a:off x="12194570" y="3606603"/>
            <a:ext cx="0" cy="5283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9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AutoShape 4" descr="data:image/jpeg;base64,/9j/4AAQSkZJRgABAQAAAQABAAD/2wCEAAkGBhESERMUExQWFRUWFBgXFxgWFBgYGhYXFhoXFRUWGRgXHyYeGRskGRYXIC8gJCkpLS0sGB80NTAqOCYrLCkBCQoKDgwOGg8PGiolHyQtLywsLi4vLTYsKiwpLCwsLCwsLCwsLCwpLCwsNCwtNCwsLCwsLCwsLCwsLCwsLCwsLP/AABEIANIA8AMBIgACEQEDEQH/xAAcAAEAAgMBAQEAAAAAAAAAAAAABQYCAwQBBwj/xAA+EAABAwIDBQYDBwMDBAMAAAABAAIRAyEEEjEFIkFRYQYTMnGBkUKhsQcUI1LB4fBictEVM4JDkqKyFlPx/8QAGwEBAAIDAQEAAAAAAAAAAAAAAAQFAQIDBgf/xAAwEQACAgEDAgQFBAEFAAAAAAAAAQIDEQQSITFBBSJRcRNhgaHwMpGx0SMUUsHh8f/aAAwDAQACEQMRAD8A+4rFlrXsNT/lZIgCIiAIiIAiIgCIiAIiIAi5DtJnDM7q0WPkTY+ei0nF1D+Vo5EFx9SCB/NSuUroR6s2UWzqxuNZSY57zDWiSqdRxz8XixUax4FKW7znUwA7XKWTmdGU5TEEeSsbwXGXnN0iBextfUWuefMrVgsE2kwNboBEm5OpkniZJPqotmpTWInSNb7nVR2hlEVDpo+LR/URZp5mw42uB3CoOaq/a3Fd3g67oDpYWQT/APYRTJ9M0xxhfLNjbWdQr0akuim7QQYaZztaHWEhzuWs63W9V7a8x3hpHYm49j76i5dnbRp16balMy1zWuHMBwkSOB6LqUwhBERAEREAREQBERAEREARFhVcQDAkwYExJ4CeCAzWmrTcXNIdAEyI8Ui1+EFReDx1UVstS5NoGjTGYRztr+ylKuLY0hrnAE6SVlrByhbGayuzx9TzCYxlQEtMwSDaLjzW1lQGYMwYPQ6x7EI0g6LJYOi+YREQyEREBoxlYtbI1kATpLiGz11lcL8zvE6RpA3R6iST6mOikcQBlOYZhFxEzF4jionBMim0TNrSc1jcDNxgQJ6KHqpSjjDOtaTIiv2zw7AXObVABqicguaPijevMGBqYNrLWO3mFLXOAqFrXZcwYIPi0l1xDS4cxEXMKZ/0yjM91TmSZ7tsy7xHTU8eaN2bRBkUqYMRIptFtI00gm3VQ81+jOuJepxDtPQPeZSXGm57XBoE5qbmMcBJA8VRsTGq1DthhiYBcSHUw4Bo3O9BLS69gMpk8CRrIUlU2ZRdE0qZgQJptMCIgSLCLQvTgqNppshpkbjd02gi1jYLGYejHmPcf/tvlneDKZZbeHFsHWRwXyXHbIa5znU92SSGcACZAB8v4F9J252noYYQXsNQ6MLwD8N3chvN85Eaqi4naVNznPzMaHHNAcIEmOf5pHnPkrbw3TqcZfEjw+j/AD+SLqNTOmSdcufQq+A7RYjDOzUc7HXkNmDl0a8EZXXtxi6tGK+2HGuYA2iym8TJGZxNuAeMov1OmnOF2nTBfLS05hoHNkkHLYTJkiLcQsdi7MdiqrKdP4rl2oa0auPQfMwOK5X507afRdy2qdWpgrJNZxz8vz5n2fslt4YrC0qhc01C0d4Gnwv4gjVp6FTSq2z9iUKApNDWSMrTULWBzsoLrujjlVmp1ARIMjmFz0mqWpi5JYWcFbZFRfBQ2dmMcGgPBqRUaaw+/Vh97gVwXC0UN59J+UQDky6NbPtHs/tNtF1Go7vZfh6jnfentNRlOlQp1qAdGduZzHuzWzfFGdyvyKYcz5uzsjtfvaJGIy0g+k57PvFRxDaVd1RtMOIl8UqhY5x8fdtlY7K7JbXp0g3voflyy7EVHQ91AUX1eMgP/EA1JBmJX0paxiGlxbIzASRN48vUICO7M4SvSwzKeIcHvYXNDg5zs1MOPdEl182TKDJJJBMmVKoiAIiIAufHUHPYQ05TaDJGhBiRe+nquheFDDWVgreJ2d3bS5zxnmYz6gC2WYJcCJt/hb6NNtdsvcc7SGuytuWkkMlsEcZmI16xjW2TWzE2cSfFMT5g6DoJXdszZhYS50ZiIESYGpuY1McOC6trHXkq665O1x+HiHR5fXHR+5zUNtb1NrW/hzlkulxndYY89bzdTQWhuBp5s4Y3Nzi/n59VtbThsAnzN/fmubx2LGuM0nvef6Mi8TE3XqjMHsgh/eVHB7+BiI1E+xiOF+cqTRm0W2stYCIiwbHjl83wm26zKYpt3Q2d6AS6SHA3BiJInj6Xt3aXbYpMLGn8Rwt/SDq4/OOvkVRgFYaTSxtW6xZXb7mkpNdCzdmMaXMcxzgS0yJdLiDckg3gE6/w9e3doOo0XPa3MdNQMs2DjzAMWHP1Va2Q9ja7HPIDRJkmADBgk8v2Ut2pLatENZVb42mAQ7N0sdBd3/FVOtohTq/N+l8vjjHfoSa7Fs8xVqXaXGNMisXdHtYQfYAj0K5q21KtQfiOe+8nM609GzA9AsMThXUyJg9RPzkW91wYnaTGEBxNxNhIAmLwryqOmkviVpfsdJV1XxTzwe4rAUajszmOLv7o0AAFjpYLBuyqB3S0i35iZGbPHLxCYheP2vTGuYGAYjgc0aW+ErwbXpETctmJy2mcsRrM9F221/I5PR17cKTz7m92zaAN9RpvGW3zWPC8n1KuHYrs+2lmqd3l3crJmYcczje8aRPVU/C4tjw7KbNMHhEgH9Y8weStHZ7tO9pDarppkE5nSXCGkgSLmSBrJuqLx5T/ANLirHPX1+n/ACaw0qqak5ZLoQsO4be0TrFp841Udiu02GYwuzh/RlyeOnAdTZdGK2vSpuY17speJEg6Wufyi/HryK+fxrti1tTT+pKXPB10nvZ4Msa5SD8iDYacD81udtCpwa0c5cT8g1R79r0A3MajI0s4G/IASSuplQOAIIIIBBGhB0KmQ8Q1dUNuePmjV1rq0bn7ReWkd3eD8YiehiY6xPRczcM2ACB7cYglQtPtnQcBDakktAaQwGX95lBl0D/bOptmbztrxnbvDUgC4PMz4Qw334Eh0XNMgRY5m3gyttRZq9Q0prlehqlFFjo4p1OJJczQkxLeR/tjWfPmpUFUin23oOmGvgTMhoMBucugugjJfWTwBUpsXa4q03GiS1ocW5XtEtIANg11gQ4GOvIqy0mvspjt1KePX+zSUE/0lkRR9Dao0fbqLt43tdvr7rrpYljvC4H1v7K7qvrtWYNM5NNEDtSjtI1ancOphhAyZyAGx3RuO7LiSW1QbxD2xcGNOIpbUcBlyMIFYEl4Ml5PcuADI3BlBB1k2JAVpRdjBVvu+1QSM9NwD25TutJAhrs4yEBpyl5Dby+AQGwtuzcPtEVaZqvaae9nG5PgAmWsFu8kgD4TcyINkRAc+GwTWF5BJzOkyfPT3+nILZiGOLSGuynnE/IrYiGEkuEAiIhkKB7Tbc7puSm4d4dYuWNjXodInz4KeVI7YUGtrgiJcwFwniN0EjhIgf8AEqRpoRnalI1k8IhKlQuJc4kkmSTqSsURehSxwjiRm2qzYAc5zMpD5DXEQDlIMGNXDX9xzYbI01Q2q+GioDu1HlsAh5nNZozt1+IC8AhSO0SzLvMDibDMARzv0kD5Lbg9nMyNc6lT39NwaEEgQRyn3Ko/F5RjXyuf4OVtkYpJ9yOpsYczhXlrGuc4ZXluVr5LBvyWcIBkzqbAbjiqD2FmfO+mG3ymXSJaZd4gdSZ6rvxWFpXcabSSTfKCcxuT1uBJ5x6cT9mtF2Na02BgASOGg4H6lVWh07ulvbax0/ME/QaOWpTsi35fucYw7IjK2OWUdenU+5TuWzOVs84HOdfO/msg76TojxNudv8APyXqJyjCLk+xaPCWWKNBsAx/jUkW9fmt656m0KbSQXAFsSL2nLH/ALN9+hjyntGk4wHSc2U7rrGYgmIEmwnXhK8XZKdkt0slY5ZeWdK8zHM3jw8h+lwPcrwAk6xy6rbTpx5n+QFvTU8qRY6PTTc42duv/Rmpvs7truyKbz+GTYn4Cb+xPsfMqERdtRRG+DhL/wALq2pWR2s+iDCU48DYgjwjR13DTQnUcV792ZfdbfXdF4sJ9LKj4HbFakRldIAjK6S2BpAm0dIXRiu0td5sQwcmj6kz8oXnJeEahSwmsepVvRWZxwXAYWmPgbrPhGszOms3lZU6bW2aALzYAXNybdVTv/kDzRex5cXkgteDB1BIMRaJ05wuantvENiKrjAi8Eex1NtT/lF4RfLOWuPv8zC0djz0LxQw7A5rSBlNgdC13CHCCJFvQesrQwjGeEAE6nifU34qmYTtUxzQ2s0gmxLRuxwOshWbZm0c5y5mvEEhzSDoRIMWneFx7c7TQWTg/hXx83Z+q9/zgr76ZVvlEmiIrojBERAEREARFF9o8a+lQc5mshs/lDrZupmB6raMXJpLuCTlfL+0r3131Sx+Ul4yOF4DHDLobghtxxzHmtlTHVXeKo8zze7jY8eS0K50+kdTbk/kcnLJDt2RiA0D7wbZbw6d1rmXOa+bNJ0uAeC9fsmuSCa5IkkiHAGSXERJBEmByAA4KXWMzZuv06ld5quuO6T49xFOTwjjqhtSsGunK0HNlkkWJ4afCPdWSoxrmgnSJm4gH6WUZVqtY03a0ARLiAAYkSTqYvGq7cfApROuUDjxH6LzOotepsTffgqvE6Iy1FVUJvc3h/LOPvz6/sQm0tsgVIyiABllwaIc7Lm6NnV3ARZcp23AksIBiLiTLaboAi7oqC39LuV5LOJib8puvKlYNEuIA5kwPcq2hXsioxZ9E02kWmqjVXLCXyItu3Ggf7TmmAYiJzGDwGgLXHk108CsqTmneAiQDHKQCR+y3YvbVJkb2aSLNIMA8VG0drh9R8w1uokweAHS9zH1UTXRk6Xgi69P4WM5wdFbAUnmXMa48yAdQBx/tHsFkMGy26N3TpJn1ve/FbQZuNElefyyhHFvn9Af56r19f8ALc/L3/RYQHdTGg4jl1HnZbm4dx4R5n9BMrrG7ZHCLPT22xr2Vx59RR01nr/NFmsPuxa6dbRZvW/EnksmunQE+XDznRS4WxlHOS5rk9q3LDOHGU8QSe7cGi0TlI+GbRMzm6QRaVgwYkB0wSc8eARcd38swPU+qkTIMEc+PKP8r1dIyUllDZl5yyOq/ei4luQNzAgEgnLo5pMa/EDfkurB95l/EjNJ8OkG44DSY9FvRbGVDDzlhWvsBWaHVmwMxDXA8SBII9JHuq9svCd7Wps/M8A/2i7v/EFfQNndm6NCoalPMCZtmtB+GOU+qykV/iN0FH4b6vn7ksiItigCqnaKtjximih3mSKHdhjKZpOcazhihXc4FzAKOQtykfFEmArWqTtnZu1XV8S+hVLWOe2nSbnaPw306IqVQTIp5Hd8QcrnF0WLUBwPxe1u7pXxWbOz7xNKiA13dV+8bR7tjnOpd4KUHKdRvGXR01sdtl1SrkplrH1mGhnFMhtOlU7uo2pG8BVZlfOol8aALVUo7YcyoXNrCuaDmsNOtQFAOGGLLtO8XuxQL2mBDXU5cAHNW7FbN2uKb3U6jjUdXxRjO3dpRiRhwM7iyTNLLAEHLmFigMdl4zazqtE1G1m5n0yWFlHuhRIca/evAzCq11gGkAwyAQXlXZ+Gz08lSHS2HQC0G1yBJI97KkV8JtOW90MUG/8ARFSvhyWP72XHFQZfT7uMrQXuAzTvFsXnE1C1jiBmIaSGj4iBIHrogPnO0sJ3VV9Oc2UxPQgOE9YK5ljVxocS5zwXEySSJJPFZEr01edqTfPcjs8uTAif0XQ1uUAC54dXG/1lasIZzHqBHlf9V0MO+z+76tcB8yB6rzev1ErLHHsifzRppWxXmw2cnaGkG0GCxh4/K0l2V+8C6wOa/WI4ro2y1/cbpDQGguJlpMRDQBpJ+gHGR52jd+G2GMec9g9jnxDXEuDW3JABPC0rZtVjHUN4OIgEd2M0HUEdOptCiUvE4v5niKrHurm/92fuU0V258oO8L8bcZn9+KhtobRqk3YSQASJdxjSeMGP+K7Gx95m3gvAbINtXanja48lZ+zdCk578zQ5waMstBgCQ7X+4L03iFvw9PK3H6fT3PfVzafUooxT/wAh9jzjlykyvG4p9ppmePQl0R7SZ8letl7Gw5xNUFkgF5DXEwMlTKC1sDd4GS4EgxABCjO1WAosrAUwG7suDTo4k8PhtFraqgXile7bh/YkqzPd/Y4+ztd5bek+C9oJEw0GQ46XjcNvzHkrOzCtHCfMz9VAbCxeR+UmGEHU2B1Bvpx91YqdQOAIIIOhFwqjUWOc3JE3Twg1uws+yM5REUUmBeLQcfSBIL2giZBMRAc468g1x/4nkjcfSJgPE2/8py68TBt0PJbbX6Gu6PqZ1qOaLwRx+o8rLV3D+bfO/wBP3Wyji2P8LgbE21gEtNv7gR5grcukbZ18JmVh8o5DSeOR8rH2J/VYh3DQ8jr/ADqu1Yuo5oEEmbRMybWi83XevVyXEuTOcE52Ewmas9/BjIHm8/4afdXtQ3ZfY7sPSIcQXOdmMcLABvWAFMq1XQ8xqrVba5LoERFkjBERAEREARFz1doUm5sz2jJd0uG6DcSOCA+bdqNniliKrGiGu3mgaAPH0zZvZaMO8PMcAJI6zAB+f7rn7WbR77FPfh3AMIOYktBlrAA4h1xcaR5wo/AV6kkuc3hkc1wPIQ4CAZMGBbfjkt1bKMJQj3IVVkardz5WSytaBYD2XpauVw72lHhn1G66YItLTEEWkEqNp7PBhoxM5S3wgeJkbroJEFwBy25dVX49T0e5NJrlMmcSwVKfduif6qfeSLwQDxHPh6rvw9RpaADMQDOvr1VbqdnyQQKz7gC9/Ccwd4pLpLjckXFt0KYBIIcNR8xxB6fqsPB5zV+BqcZSqbTy2lxj2KG+rOIIkQJIAyixbra/EjL6r6Fgtm06Ulg1iSSTp56Kp/6ODiBlYCXOMQ6YYIF40GUxJvb3uxXbxzU7owhCXDy2s+2M+2C5pTUeUQ2y6hdisTM2hoDqmewcYLRG4DxbJ4aZb1PbLWivVyuzDOTOtzdwnjBJE9FY9nYwjE4vMJbTDzl3iQ0uzbrXAAZoJMGCYVSrlpe7IIbmOUcmyco9oVTFYm/ZHSBgpzs5iLOZ1zD1sfoPdQayY8tIIJBGhC6NZWCRXPZLJdUVfodo3jxtBH9Nj7aH5KXwu0KdTwuvyNiPT/C4OLRZwthPozF+y6ROYsEyTIJBlxkmQZm3tZef6TShoy+GI3nWIJIIvYgudB6rsRZ3y9TbZH0Ry4fZtNhDmgyG5QS5xOW27cm1tF1IvFq231NkkugVw7LbBygVqg3iNwH4QfiP9RHsPMrh7M9njUIq1BuC7QfjPAx+X6+Wt0VlpdPjzy+hTa7VZ/xw+v8AQREVgVIREQBERAEREAUN2h7NsxTRcNe3R2WbX3T0mD6dSplEMNJrDPj+1ew9WiHuqBwa8vDi1zHN/EIzDwyASBBP7KPpdm2PcSM02k5ouAA0w0C4yN5aDlb7dUphwIIBBEEESCDqCFTdqdmTRzOpNmnrA8Tedo3gOesa6SdJ5S4NatPBz8z4/O5CYejlaBrroNSTNlA4ItZiqstcCS4lxG64tdeNTYkEEnQjkFdNnYekGCs+sGuObu2gZocJDajmi5giQNNJJ4cOC7MmrmdNN+9BynLDdS4g7zZLRYaXiZtyjF9+5YyklwuiMFz4uo8Mc5oBA4k8B4jHGPMaHyWdFsNvpc3JNjJ89FGnabgdwZRHG5Oka+q1qdcZf5OhrrL3VDKeGSuAa7KHEQ86jQZZMAjha/Qn0XYcT/S7rYW9jf0UG4Ew/wC8Bsva8jeJtJ7sjPGW8WaLNEzqtY2LUp04diXZAAPCZIOSb5jLiWNgwdXTOYzMv0NF/maxhdmvuVUNVOOeevqYjBOqVMUKbwzOSQRmk5XQ8HTKc4jjY9ZVVarNjsf3bA1jwCWNZUqFpzVIblJvJLokgnnqqZV2bL3EPMEmARYT0noD5hVM6lCbjuyuxZae9WLhf1+53LxcP+ma75uSb6iY0v09iVmzAETvuMtLb8iSQdZkTErXEfUk5fodayp1HNIIJBGhCj3bNJEd47QCwiIaWiBP9Rnn6LM4C9nFt5gebj9Hkeg5Jtj6mcv0LhsnaneS10Bw9JH+VJKibNwFQVG92XOeDIDGEn4rACbb1xBmAr/sfsvtKoQXtZTZx7yAY6NbJB84XN0OT8nJNr1kYx/yGDWkkAAkkwABJJ5ADVWzYfZMCH1hJ4M1A6u5npp58JLY3Z6nQE+J/FxHyaOA+qllNo0qh5pdSDqtc7PLDhfyAERFNK0IiIAiIgCIiAIiIAiIgC8K9RAfONuCvUxBFKCTWLSCJJaDlAFwBAEk9PNWHaOAbhsMcvjflY98mSDJdA4A3EDn0U4MDRY41MjA65LoE8ZM8NTK+cdu+2baxp08NUJa05nObZriQMoB1MAunhJ6LSNbefUkqbm0l0RybUxGjWug3DgI0jjy8uqi31mtgE3IMWJJyiTYdFzYTGuc6HXmTPHnJ4evVdFfB03+NodaLjgdYPCVDsi4yxIptdOUrvPwjBu0KZAObWIsbzYWiV109oF9MNa6WcIGsE8eQPLkuQ7PpTJYCba3uLA349dV7WrNpt4aWbz/AGWFPantfUiJZe2Gcs5NqvEtHEAn3/8AxcKzq1C5xJ4n9lgo7eWeo01XwqlFhbcPhn1HBrGue46BrS4+wuu3YOwquLqinTBi2d0WY38x+cDivtWxdh0cLTFOk2BxJu5x/M48T/BC7VUufPY2stUOD5dsz7NcbVgvDaLf6zLv+1s/MhW3Zf2W4WnBqufWPInI3/tbf3cVdEUyNEI9iLK2T7nNgtnUqLctKm1jeTWhvvGq6URdjkEREAREQBERAEREAREQBERAEREAXhXqID4r2v7SbTpmtQr1xGaC1lJoDmvIyjNAOUgwb8wSqwyuGtEkmc145E5nH1lXn7VsO372y05qLSZuLOcBY6Kl9w38rdZ0GvPz6rvBcZRLrXGUa8NtNpO6XCbTHPQT1j5LuoY983MjNewNpvfXRcvdskWbPCwnSLegj0Rogxrx9/4Vn4cZfqRC11ade7Cz3J3DVRUMNPEDTnxhce28D3bwQSQ8E34EQD6XCy2ZDIqOO6X5QJb8O8XGSDlaJJi/ynsq9oMPULWOY52YAgENsTIgku3SCIJ4ZheJKiS0scOP7Hbw6mMK90uG+nsQCl9g9m34tldzHAdy0Ogic0h5ygg2O5y48FuobSwrf+nEObBc1p8dyQ4kyAJJI0DbcJ+n9i8MG0XGAM1Q6aw0BsH1B9+q4rSY5byTbZbY5TOf7OsFTZgmObTcxz7vLxBc4WkWG5Hh6HnJNoRFIisLBXt5eTCtUytceQJ9hKoWzvtAxbzhO9oU6IxIL2uc8DMwDCnda97T4sQ5upJ7uQ2Db6AsXUmmJAMaW08lkwfPMF9pdV7WmqxlBrjTOdzw2Gvo4iu0b8gtd3AYKlgS5wADmEK9bIxjqtCjUc3I6pSY9zb7pc0OLb3sTC6TTB1A4cOVwskAREQBERAEREAREQBERAEREAREQBRW0+1GFw72061QMc4SBDjYmASQCGiQdeSlV84+0vs4c5xQcxrcga4OcQ5zwYaGiDJLf/U+a2ik3hnOyTjHKIv7Qu01HFPYykCe6c78SRDpgENHES0b0jyOqp1uJ4xrx5LOFzuwTSZk6k8OJDjwnVoPopajtWEQHfOXVtI3ADz+f80+S9DQFpoYNrSSCZIgydbzpprJ9St62Rxk8vqd2yKVd3e925oFiMwBA3XAHLEzmAvMRFjEKUp0MXm3nMLSeGUO0AIksIiQTpMEjkufs3W3nsjUZp8oEfP6qeXNrk9PoUpUReSNwezcdUe1jXsJMaNbcBm8N7m4G8+QGi+ndl8FVpYamytHeAHNGW5kmd236qvdkcJmr5iLMbP/ACdut+WZXZR59cHPUvzbQiItCKEREAREQBERAEREAREQBERAEREAREQBERAFTO3PZLE4yrSNN7AxrSCHEjKSZLxAMyA0R06lXNFlPDyjWUVJYZD9n+y9HCUTTaM2f/cc6CXmIuNMsWy/WSTWe0X2ZUyxzsLIqTIYXjIRxAJEtPESY4eV+RZUmnkxKuMlho+RYr7NcWygam654I/CZLnZeJB0Lh+UehOirLcI81O7ykPDi0g2gtnMDOkQfZfoNfL9r9nxRx1Z/Bxz0xe2eS8mf6swC7Qsb4Zzjo1OcYx+vsRGxNmvplzn2JGUDW0gySPJSyKa7N7EZXzl85WkAAGJJuZOsRHv0W0pY5ZexjDTV4XREj2Ka/JUNsma1r5oE35Rl9ZVmWjB4NlJoawZQP4SSbkreozeXkrLJbpOQREWDQIiIAiIgCIiAIiIAiIgCIiAIiIAiIgCIiAIiIAiIgC4Nr7JbXZlNnC7XflP6jmP2XeiGU2nlFLxHY6u0S1zHnldp9Jt8wrPsrZbKDMrZkwXEkmXQATfTTgu1Fs5N9TpO2c1iTCIi1OQREQBERAEREAREQBERAEREAREQBERAEREAREQBERAEREAREQBERAEREAREQBERAEREAREQBERAEREB//Z"/>
          <p:cNvSpPr>
            <a:spLocks noChangeAspect="1" noChangeArrowheads="1"/>
          </p:cNvSpPr>
          <p:nvPr/>
        </p:nvSpPr>
        <p:spPr bwMode="auto">
          <a:xfrm>
            <a:off x="97510" y="-159276"/>
            <a:ext cx="468048" cy="336057"/>
          </a:xfrm>
          <a:prstGeom prst="rect">
            <a:avLst/>
          </a:prstGeom>
          <a:noFill/>
        </p:spPr>
        <p:txBody>
          <a:bodyPr vert="horz" wrap="square" lIns="123444" tIns="61722" rIns="123444" bIns="6172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7" name="16 CuadroTexto"/>
          <p:cNvSpPr txBox="1"/>
          <p:nvPr/>
        </p:nvSpPr>
        <p:spPr>
          <a:xfrm>
            <a:off x="11664860" y="684339"/>
            <a:ext cx="2376578" cy="617092"/>
          </a:xfrm>
          <a:prstGeom prst="rect">
            <a:avLst/>
          </a:prstGeom>
          <a:solidFill>
            <a:srgbClr val="3B7812">
              <a:alpha val="50588"/>
            </a:srgbClr>
          </a:solidFill>
        </p:spPr>
        <p:txBody>
          <a:bodyPr wrap="square" lIns="123444" tIns="61722" rIns="123444" bIns="61722" rtlCol="0">
            <a:spAutoFit/>
          </a:bodyPr>
          <a:lstStyle/>
          <a:p>
            <a:pPr algn="r"/>
            <a:r>
              <a:rPr lang="es-EC" sz="1600" b="1" dirty="0">
                <a:latin typeface="Arial" panose="020B0604020202020204" pitchFamily="34" charset="0"/>
                <a:cs typeface="Arial" panose="020B0604020202020204" pitchFamily="34" charset="0"/>
              </a:rPr>
              <a:t>RESULTADOS Y DISCUSIÓN</a:t>
            </a:r>
          </a:p>
        </p:txBody>
      </p:sp>
      <p:sp>
        <p:nvSpPr>
          <p:cNvPr id="27" name="26 CuadroTexto"/>
          <p:cNvSpPr txBox="1"/>
          <p:nvPr/>
        </p:nvSpPr>
        <p:spPr>
          <a:xfrm>
            <a:off x="1080125" y="723014"/>
            <a:ext cx="9873564" cy="432426"/>
          </a:xfrm>
          <a:prstGeom prst="rect">
            <a:avLst/>
          </a:prstGeom>
          <a:noFill/>
        </p:spPr>
        <p:txBody>
          <a:bodyPr wrap="square" lIns="123444" tIns="61722" rIns="123444" bIns="61722" rtlCol="0">
            <a:spAutoFit/>
          </a:bodyPr>
          <a:lstStyle/>
          <a:p>
            <a:r>
              <a:rPr lang="es-EC" b="1" dirty="0"/>
              <a:t>Amplificación de fragmentos de ADN mediante marcadores moleculares ISSR</a:t>
            </a:r>
            <a:endParaRPr lang="es-EC" dirty="0"/>
          </a:p>
        </p:txBody>
      </p:sp>
      <p:pic>
        <p:nvPicPr>
          <p:cNvPr id="11" name="10 Imag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48537" y="6635717"/>
            <a:ext cx="3317778" cy="60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386232" y="119139"/>
            <a:ext cx="13158400" cy="493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3444" tIns="61722" rIns="123444" bIns="61722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EC" sz="1200" b="1" dirty="0"/>
              <a:t>Análisis de la variabilidad genética de muestras </a:t>
            </a:r>
            <a:r>
              <a:rPr lang="es-EC" sz="1200" b="1" i="1" dirty="0"/>
              <a:t>ex vitro e in vitro </a:t>
            </a:r>
            <a:r>
              <a:rPr lang="es-EC" sz="1200" b="1" dirty="0"/>
              <a:t>de clones de Babaco (</a:t>
            </a:r>
            <a:r>
              <a:rPr lang="es-EC" sz="1200" b="1" i="1" dirty="0"/>
              <a:t>Vasconcellea × heilbornii </a:t>
            </a:r>
            <a:r>
              <a:rPr lang="es-EC" sz="1200" b="1" dirty="0"/>
              <a:t>var. pentagona Badillo) usando marcadores moleculares de Secuencias Internas Simples Repetitivas (ISSR)</a:t>
            </a:r>
            <a:endParaRPr lang="es-EC" sz="1200" dirty="0"/>
          </a:p>
        </p:txBody>
      </p:sp>
      <p:cxnSp>
        <p:nvCxnSpPr>
          <p:cNvPr id="20" name="19 Conector recto"/>
          <p:cNvCxnSpPr/>
          <p:nvPr/>
        </p:nvCxnSpPr>
        <p:spPr>
          <a:xfrm>
            <a:off x="165082" y="684338"/>
            <a:ext cx="11014476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"/>
          <p:cNvCxnSpPr/>
          <p:nvPr/>
        </p:nvCxnSpPr>
        <p:spPr>
          <a:xfrm>
            <a:off x="11861065" y="1278369"/>
            <a:ext cx="218037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2 Subtítulo"/>
          <p:cNvSpPr txBox="1">
            <a:spLocks/>
          </p:cNvSpPr>
          <p:nvPr/>
        </p:nvSpPr>
        <p:spPr>
          <a:xfrm>
            <a:off x="165087" y="6988392"/>
            <a:ext cx="5030373" cy="425167"/>
          </a:xfrm>
          <a:prstGeom prst="rect">
            <a:avLst/>
          </a:prstGeom>
        </p:spPr>
        <p:txBody>
          <a:bodyPr lIns="101824" tIns="50912" rIns="101824" bIns="50912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Shirley Brito Cabezas, 2017</a:t>
            </a:r>
          </a:p>
        </p:txBody>
      </p:sp>
      <p:pic>
        <p:nvPicPr>
          <p:cNvPr id="19486" name="Picture 3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0" t="14587" r="12220" b="17082"/>
          <a:stretch/>
        </p:blipFill>
        <p:spPr bwMode="auto">
          <a:xfrm>
            <a:off x="386232" y="1374708"/>
            <a:ext cx="3886223" cy="2241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14 Rectángulo"/>
          <p:cNvSpPr/>
          <p:nvPr/>
        </p:nvSpPr>
        <p:spPr>
          <a:xfrm>
            <a:off x="4848219" y="2129170"/>
            <a:ext cx="2883855" cy="73866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sz="1400" dirty="0" smtClean="0"/>
              <a:t>Naturaleza </a:t>
            </a:r>
            <a:r>
              <a:rPr lang="es-EC" sz="1400" dirty="0"/>
              <a:t>de cada primer (</a:t>
            </a:r>
            <a:r>
              <a:rPr lang="es-EC" sz="1400" dirty="0" err="1"/>
              <a:t>Shen</a:t>
            </a:r>
            <a:r>
              <a:rPr lang="es-EC" sz="1400" dirty="0"/>
              <a:t> </a:t>
            </a:r>
            <a:r>
              <a:rPr lang="es-EC" sz="1400" i="1" dirty="0"/>
              <a:t>et al.</a:t>
            </a:r>
            <a:r>
              <a:rPr lang="es-EC" sz="1400" dirty="0"/>
              <a:t>, 2006; </a:t>
            </a:r>
            <a:r>
              <a:rPr lang="es-EC" sz="1400" dirty="0" err="1"/>
              <a:t>Mccauley</a:t>
            </a:r>
            <a:r>
              <a:rPr lang="es-EC" sz="1400" dirty="0"/>
              <a:t> </a:t>
            </a:r>
            <a:r>
              <a:rPr lang="es-EC" sz="1400" i="1" dirty="0"/>
              <a:t>et al.</a:t>
            </a:r>
            <a:r>
              <a:rPr lang="es-EC" sz="1400" dirty="0"/>
              <a:t>, 2014; Ochoa, 2008)</a:t>
            </a:r>
          </a:p>
        </p:txBody>
      </p:sp>
      <p:graphicFrame>
        <p:nvGraphicFramePr>
          <p:cNvPr id="16" name="1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0651573"/>
              </p:ext>
            </p:extLst>
          </p:nvPr>
        </p:nvGraphicFramePr>
        <p:xfrm>
          <a:off x="8414317" y="2355773"/>
          <a:ext cx="5130315" cy="3473877"/>
        </p:xfrm>
        <a:graphic>
          <a:graphicData uri="http://schemas.openxmlformats.org/drawingml/2006/table">
            <a:tbl>
              <a:tblPr/>
              <a:tblGrid>
                <a:gridCol w="889008"/>
                <a:gridCol w="1659481"/>
                <a:gridCol w="1233498"/>
                <a:gridCol w="1348328"/>
              </a:tblGrid>
              <a:tr h="63461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Primer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Secuencia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Ta estandarizada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Concentraciones de MgCl</a:t>
                      </a:r>
                      <a:r>
                        <a:rPr lang="es-EC" sz="1400" b="1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374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844A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5'</a:t>
                      </a:r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s-EC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ctctctctctctctctac</a:t>
                      </a:r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s-EC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3'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1,5 mM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374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844B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5'</a:t>
                      </a:r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s-EC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ctctctctctctctctgc</a:t>
                      </a:r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s-EC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3'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1,5 mM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374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17898A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5'</a:t>
                      </a:r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s-EC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cacacacacacaac</a:t>
                      </a:r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s-EC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3'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1,8 mM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607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17898B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5'</a:t>
                      </a:r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s-EC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cacacacacacagt</a:t>
                      </a:r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s-EC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3'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1,8 mM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374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17899A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5'</a:t>
                      </a:r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s-EC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cacacacacacaag</a:t>
                      </a:r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s-EC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3'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1,8 mM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607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HB9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5'</a:t>
                      </a:r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s-EC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gtgtgtgtgtgtgg</a:t>
                      </a:r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s-EC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3'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1,8 mM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607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HB11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5'</a:t>
                      </a:r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s-EC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gtgtgtgtgtgtcc</a:t>
                      </a:r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s-EC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3'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1,5 mM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607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HB12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5'</a:t>
                      </a:r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s-EC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caccaccacgc</a:t>
                      </a:r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s-EC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3'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1,8 mM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9487" name="Picture 3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8" t="11999" r="5405" b="6009"/>
          <a:stretch/>
        </p:blipFill>
        <p:spPr bwMode="auto">
          <a:xfrm>
            <a:off x="433856" y="4092712"/>
            <a:ext cx="3838599" cy="227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34 Rectángulo"/>
          <p:cNvSpPr/>
          <p:nvPr/>
        </p:nvSpPr>
        <p:spPr>
          <a:xfrm>
            <a:off x="323170" y="3610303"/>
            <a:ext cx="419796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050" b="1" dirty="0"/>
              <a:t>Figura 5</a:t>
            </a:r>
            <a:r>
              <a:rPr lang="es-EC" sz="1050" b="1" dirty="0" smtClean="0"/>
              <a:t> </a:t>
            </a:r>
            <a:r>
              <a:rPr lang="es-EC" sz="1050" dirty="0" smtClean="0"/>
              <a:t>Electroforesis </a:t>
            </a:r>
            <a:r>
              <a:rPr lang="es-EC" sz="1050" dirty="0"/>
              <a:t>en gel de agarosa al 1.5% del ensayo de pruebas de </a:t>
            </a:r>
            <a:r>
              <a:rPr lang="es-EC" sz="1050" dirty="0" smtClean="0"/>
              <a:t>temperaturas del </a:t>
            </a:r>
            <a:r>
              <a:rPr lang="es-EC" sz="1050" dirty="0"/>
              <a:t>primer 844B</a:t>
            </a:r>
            <a:r>
              <a:rPr lang="es-EC" sz="1050" b="1" dirty="0"/>
              <a:t>. </a:t>
            </a:r>
            <a:endParaRPr lang="es-EC" sz="1050" dirty="0"/>
          </a:p>
        </p:txBody>
      </p:sp>
      <p:sp>
        <p:nvSpPr>
          <p:cNvPr id="36" name="35 Marco"/>
          <p:cNvSpPr/>
          <p:nvPr/>
        </p:nvSpPr>
        <p:spPr>
          <a:xfrm>
            <a:off x="3157971" y="1796633"/>
            <a:ext cx="662150" cy="1470238"/>
          </a:xfrm>
          <a:prstGeom prst="frame">
            <a:avLst>
              <a:gd name="adj1" fmla="val 0"/>
            </a:avLst>
          </a:prstGeom>
          <a:solidFill>
            <a:srgbClr val="F73939"/>
          </a:solidFill>
          <a:ln>
            <a:solidFill>
              <a:srgbClr val="FA55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37" name="36 Rectángulo"/>
          <p:cNvSpPr/>
          <p:nvPr/>
        </p:nvSpPr>
        <p:spPr>
          <a:xfrm>
            <a:off x="338934" y="6340502"/>
            <a:ext cx="4197194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050" b="1" dirty="0" smtClean="0"/>
              <a:t>Figura 6 </a:t>
            </a:r>
            <a:r>
              <a:rPr lang="es-EC" sz="1050" dirty="0" smtClean="0"/>
              <a:t>Electroforesis en </a:t>
            </a:r>
            <a:r>
              <a:rPr lang="es-EC" sz="1050" dirty="0"/>
              <a:t>gel de agarosa al 1.5% del ensayo de pruebas de concentraciones de MgCl2 de los primer 17899A y HB12. </a:t>
            </a:r>
          </a:p>
        </p:txBody>
      </p:sp>
      <p:sp>
        <p:nvSpPr>
          <p:cNvPr id="45" name="44 Marco"/>
          <p:cNvSpPr/>
          <p:nvPr/>
        </p:nvSpPr>
        <p:spPr>
          <a:xfrm>
            <a:off x="1252166" y="4610735"/>
            <a:ext cx="354757" cy="131499"/>
          </a:xfrm>
          <a:prstGeom prst="frame">
            <a:avLst>
              <a:gd name="adj1" fmla="val 0"/>
            </a:avLst>
          </a:prstGeom>
          <a:solidFill>
            <a:srgbClr val="F73939"/>
          </a:solidFill>
          <a:ln w="12700">
            <a:solidFill>
              <a:srgbClr val="FA55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38" name="37 Rectángulo"/>
          <p:cNvSpPr/>
          <p:nvPr/>
        </p:nvSpPr>
        <p:spPr>
          <a:xfrm>
            <a:off x="4848219" y="4829111"/>
            <a:ext cx="2883855" cy="73866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C" sz="1400" dirty="0"/>
              <a:t>F</a:t>
            </a:r>
            <a:r>
              <a:rPr lang="es-EC" sz="1400" dirty="0" smtClean="0"/>
              <a:t>idelidad </a:t>
            </a:r>
            <a:r>
              <a:rPr lang="es-EC" sz="1400" dirty="0"/>
              <a:t>de la enzima </a:t>
            </a:r>
            <a:endParaRPr lang="es-EC" sz="1400" dirty="0" smtClean="0"/>
          </a:p>
          <a:p>
            <a:pPr algn="just"/>
            <a:r>
              <a:rPr lang="es-EC" sz="1400" dirty="0" smtClean="0"/>
              <a:t>Uniones inespecíficas </a:t>
            </a:r>
          </a:p>
          <a:p>
            <a:pPr algn="just"/>
            <a:r>
              <a:rPr lang="es-EC" sz="1400" dirty="0" smtClean="0"/>
              <a:t>(</a:t>
            </a:r>
            <a:r>
              <a:rPr lang="es-EC" sz="1400" dirty="0" err="1"/>
              <a:t>Eckert</a:t>
            </a:r>
            <a:r>
              <a:rPr lang="es-EC" sz="1400" dirty="0"/>
              <a:t> &amp; </a:t>
            </a:r>
            <a:r>
              <a:rPr lang="es-EC" sz="1400" dirty="0" err="1"/>
              <a:t>Kunkel</a:t>
            </a:r>
            <a:r>
              <a:rPr lang="es-EC" sz="1400" dirty="0"/>
              <a:t>, 1990). </a:t>
            </a:r>
          </a:p>
        </p:txBody>
      </p:sp>
      <p:sp>
        <p:nvSpPr>
          <p:cNvPr id="39" name="38 Rectángulo"/>
          <p:cNvSpPr/>
          <p:nvPr/>
        </p:nvSpPr>
        <p:spPr>
          <a:xfrm>
            <a:off x="8356261" y="1796633"/>
            <a:ext cx="5188372" cy="537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400" b="1" dirty="0" smtClean="0"/>
              <a:t>Tabla 6 </a:t>
            </a:r>
            <a:r>
              <a:rPr lang="es-EC" sz="1400" dirty="0" smtClean="0"/>
              <a:t>Temperaturas </a:t>
            </a:r>
            <a:r>
              <a:rPr lang="es-EC" sz="1400" dirty="0"/>
              <a:t>de alineamiento </a:t>
            </a:r>
            <a:r>
              <a:rPr lang="es-EC" sz="1400" dirty="0" smtClean="0"/>
              <a:t>y concentraciones de MgCl2 estandarizadas </a:t>
            </a:r>
            <a:r>
              <a:rPr lang="es-EC" sz="1400" dirty="0"/>
              <a:t>para los 8 primers de estudio.</a:t>
            </a:r>
            <a:endParaRPr lang="es-EC" sz="1400" b="1" dirty="0"/>
          </a:p>
        </p:txBody>
      </p:sp>
      <p:cxnSp>
        <p:nvCxnSpPr>
          <p:cNvPr id="30" name="29 Conector recto de flecha"/>
          <p:cNvCxnSpPr/>
          <p:nvPr/>
        </p:nvCxnSpPr>
        <p:spPr>
          <a:xfrm>
            <a:off x="4274072" y="5237413"/>
            <a:ext cx="56197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" name="2 Conector recto de flecha"/>
          <p:cNvCxnSpPr>
            <a:stCxn id="19486" idx="3"/>
            <a:endCxn id="15" idx="1"/>
          </p:cNvCxnSpPr>
          <p:nvPr/>
        </p:nvCxnSpPr>
        <p:spPr>
          <a:xfrm>
            <a:off x="4272455" y="2495525"/>
            <a:ext cx="575764" cy="297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24 Marco"/>
          <p:cNvSpPr/>
          <p:nvPr/>
        </p:nvSpPr>
        <p:spPr>
          <a:xfrm>
            <a:off x="2560678" y="4612676"/>
            <a:ext cx="354757" cy="131499"/>
          </a:xfrm>
          <a:prstGeom prst="frame">
            <a:avLst>
              <a:gd name="adj1" fmla="val 0"/>
            </a:avLst>
          </a:prstGeom>
          <a:solidFill>
            <a:srgbClr val="F73939"/>
          </a:solidFill>
          <a:ln w="12700">
            <a:solidFill>
              <a:srgbClr val="FA55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pic>
        <p:nvPicPr>
          <p:cNvPr id="50" name="Picture 4" descr="Resultado de imagen para ISSR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8" r="4714" b="9944"/>
          <a:stretch/>
        </p:blipFill>
        <p:spPr bwMode="auto">
          <a:xfrm>
            <a:off x="11104130" y="473674"/>
            <a:ext cx="1036639" cy="919154"/>
          </a:xfrm>
          <a:prstGeom prst="ellipse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13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AutoShape 4" descr="data:image/jpeg;base64,/9j/4AAQSkZJRgABAQAAAQABAAD/2wCEAAkGBhESERMUExQWFRUWFBgXFxgWFBgYGhYXFhoXFRUWGRgXHyYeGRskGRYXIC8gJCkpLS0sGB80NTAqOCYrLCkBCQoKDgwOGg8PGiolHyQtLywsLi4vLTYsKiwpLCwsLCwsLCwsLCwpLCwsNCwtNCwsLCwsLCwsLCwsLCwsLCwsLP/AABEIANIA8AMBIgACEQEDEQH/xAAcAAEAAgMBAQEAAAAAAAAAAAAABQYCAwQBBwj/xAA+EAABAwIDBQYDBwMDBAMAAAABAAIRAyEEEjEFIkFRYQYTMnGBkUKhsQcUI1LB4fBictEVM4JDkqKyFlPx/8QAGwEBAAIDAQEAAAAAAAAAAAAAAAQFAQIDBgf/xAAwEQACAgEDAgQFBAEFAAAAAAAAAQIDEQQSITFBBSJRcRNhgaHwMpGx0SMUUsHh8f/aAAwDAQACEQMRAD8A+4rFlrXsNT/lZIgCIiAIiIAiIgCIiAIiIAi5DtJnDM7q0WPkTY+ei0nF1D+Vo5EFx9SCB/NSuUroR6s2UWzqxuNZSY57zDWiSqdRxz8XixUax4FKW7znUwA7XKWTmdGU5TEEeSsbwXGXnN0iBextfUWuefMrVgsE2kwNboBEm5OpkniZJPqotmpTWInSNb7nVR2hlEVDpo+LR/URZp5mw42uB3CoOaq/a3Fd3g67oDpYWQT/APYRTJ9M0xxhfLNjbWdQr0akuim7QQYaZztaHWEhzuWs63W9V7a8x3hpHYm49j76i5dnbRp16balMy1zWuHMBwkSOB6LqUwhBERAEREAREQBERAEREARFhVcQDAkwYExJ4CeCAzWmrTcXNIdAEyI8Ui1+EFReDx1UVstS5NoGjTGYRztr+ylKuLY0hrnAE6SVlrByhbGayuzx9TzCYxlQEtMwSDaLjzW1lQGYMwYPQ6x7EI0g6LJYOi+YREQyEREBoxlYtbI1kATpLiGz11lcL8zvE6RpA3R6iST6mOikcQBlOYZhFxEzF4jionBMim0TNrSc1jcDNxgQJ6KHqpSjjDOtaTIiv2zw7AXObVABqicguaPijevMGBqYNrLWO3mFLXOAqFrXZcwYIPi0l1xDS4cxEXMKZ/0yjM91TmSZ7tsy7xHTU8eaN2bRBkUqYMRIptFtI00gm3VQ81+jOuJepxDtPQPeZSXGm57XBoE5qbmMcBJA8VRsTGq1DthhiYBcSHUw4Bo3O9BLS69gMpk8CRrIUlU2ZRdE0qZgQJptMCIgSLCLQvTgqNppshpkbjd02gi1jYLGYejHmPcf/tvlneDKZZbeHFsHWRwXyXHbIa5znU92SSGcACZAB8v4F9J252noYYQXsNQ6MLwD8N3chvN85Eaqi4naVNznPzMaHHNAcIEmOf5pHnPkrbw3TqcZfEjw+j/AD+SLqNTOmSdcufQq+A7RYjDOzUc7HXkNmDl0a8EZXXtxi6tGK+2HGuYA2iym8TJGZxNuAeMov1OmnOF2nTBfLS05hoHNkkHLYTJkiLcQsdi7MdiqrKdP4rl2oa0auPQfMwOK5X507afRdy2qdWpgrJNZxz8vz5n2fslt4YrC0qhc01C0d4Gnwv4gjVp6FTSq2z9iUKApNDWSMrTULWBzsoLrujjlVmp1ARIMjmFz0mqWpi5JYWcFbZFRfBQ2dmMcGgPBqRUaaw+/Vh97gVwXC0UN59J+UQDky6NbPtHs/tNtF1Go7vZfh6jnfentNRlOlQp1qAdGduZzHuzWzfFGdyvyKYcz5uzsjtfvaJGIy0g+k57PvFRxDaVd1RtMOIl8UqhY5x8fdtlY7K7JbXp0g3voflyy7EVHQ91AUX1eMgP/EA1JBmJX0paxiGlxbIzASRN48vUICO7M4SvSwzKeIcHvYXNDg5zs1MOPdEl182TKDJJJBMmVKoiAIiIAufHUHPYQ05TaDJGhBiRe+nquheFDDWVgreJ2d3bS5zxnmYz6gC2WYJcCJt/hb6NNtdsvcc7SGuytuWkkMlsEcZmI16xjW2TWzE2cSfFMT5g6DoJXdszZhYS50ZiIESYGpuY1McOC6trHXkq665O1x+HiHR5fXHR+5zUNtb1NrW/hzlkulxndYY89bzdTQWhuBp5s4Y3Nzi/n59VtbThsAnzN/fmubx2LGuM0nvef6Mi8TE3XqjMHsgh/eVHB7+BiI1E+xiOF+cqTRm0W2stYCIiwbHjl83wm26zKYpt3Q2d6AS6SHA3BiJInj6Xt3aXbYpMLGn8Rwt/SDq4/OOvkVRgFYaTSxtW6xZXb7mkpNdCzdmMaXMcxzgS0yJdLiDckg3gE6/w9e3doOo0XPa3MdNQMs2DjzAMWHP1Va2Q9ja7HPIDRJkmADBgk8v2Ut2pLatENZVb42mAQ7N0sdBd3/FVOtohTq/N+l8vjjHfoSa7Fs8xVqXaXGNMisXdHtYQfYAj0K5q21KtQfiOe+8nM609GzA9AsMThXUyJg9RPzkW91wYnaTGEBxNxNhIAmLwryqOmkviVpfsdJV1XxTzwe4rAUajszmOLv7o0AAFjpYLBuyqB3S0i35iZGbPHLxCYheP2vTGuYGAYjgc0aW+ErwbXpETctmJy2mcsRrM9F221/I5PR17cKTz7m92zaAN9RpvGW3zWPC8n1KuHYrs+2lmqd3l3crJmYcczje8aRPVU/C4tjw7KbNMHhEgH9Y8weStHZ7tO9pDarppkE5nSXCGkgSLmSBrJuqLx5T/ANLirHPX1+n/ACaw0qqak5ZLoQsO4be0TrFp841Udiu02GYwuzh/RlyeOnAdTZdGK2vSpuY17speJEg6Wufyi/HryK+fxrti1tTT+pKXPB10nvZ4Msa5SD8iDYacD81udtCpwa0c5cT8g1R79r0A3MajI0s4G/IASSuplQOAIIIIBBGhB0KmQ8Q1dUNuePmjV1rq0bn7ReWkd3eD8YiehiY6xPRczcM2ACB7cYglQtPtnQcBDakktAaQwGX95lBl0D/bOptmbztrxnbvDUgC4PMz4Qw334Eh0XNMgRY5m3gyttRZq9Q0prlehqlFFjo4p1OJJczQkxLeR/tjWfPmpUFUin23oOmGvgTMhoMBucugugjJfWTwBUpsXa4q03GiS1ocW5XtEtIANg11gQ4GOvIqy0mvspjt1KePX+zSUE/0lkRR9Dao0fbqLt43tdvr7rrpYljvC4H1v7K7qvrtWYNM5NNEDtSjtI1ancOphhAyZyAGx3RuO7LiSW1QbxD2xcGNOIpbUcBlyMIFYEl4Ml5PcuADI3BlBB1k2JAVpRdjBVvu+1QSM9NwD25TutJAhrs4yEBpyl5Dby+AQGwtuzcPtEVaZqvaae9nG5PgAmWsFu8kgD4TcyINkRAc+GwTWF5BJzOkyfPT3+nILZiGOLSGuynnE/IrYiGEkuEAiIhkKB7Tbc7puSm4d4dYuWNjXodInz4KeVI7YUGtrgiJcwFwniN0EjhIgf8AEqRpoRnalI1k8IhKlQuJc4kkmSTqSsURehSxwjiRm2qzYAc5zMpD5DXEQDlIMGNXDX9xzYbI01Q2q+GioDu1HlsAh5nNZozt1+IC8AhSO0SzLvMDibDMARzv0kD5Lbg9nMyNc6lT39NwaEEgQRyn3Ko/F5RjXyuf4OVtkYpJ9yOpsYczhXlrGuc4ZXluVr5LBvyWcIBkzqbAbjiqD2FmfO+mG3ymXSJaZd4gdSZ6rvxWFpXcabSSTfKCcxuT1uBJ5x6cT9mtF2Na02BgASOGg4H6lVWh07ulvbax0/ME/QaOWpTsi35fucYw7IjK2OWUdenU+5TuWzOVs84HOdfO/msg76TojxNudv8APyXqJyjCLk+xaPCWWKNBsAx/jUkW9fmt656m0KbSQXAFsSL2nLH/ALN9+hjyntGk4wHSc2U7rrGYgmIEmwnXhK8XZKdkt0slY5ZeWdK8zHM3jw8h+lwPcrwAk6xy6rbTpx5n+QFvTU8qRY6PTTc42duv/Rmpvs7truyKbz+GTYn4Cb+xPsfMqERdtRRG+DhL/wALq2pWR2s+iDCU48DYgjwjR13DTQnUcV792ZfdbfXdF4sJ9LKj4HbFakRldIAjK6S2BpAm0dIXRiu0td5sQwcmj6kz8oXnJeEahSwmsepVvRWZxwXAYWmPgbrPhGszOms3lZU6bW2aALzYAXNybdVTv/kDzRex5cXkgteDB1BIMRaJ05wuantvENiKrjAi8Eex1NtT/lF4RfLOWuPv8zC0djz0LxQw7A5rSBlNgdC13CHCCJFvQesrQwjGeEAE6nifU34qmYTtUxzQ2s0gmxLRuxwOshWbZm0c5y5mvEEhzSDoRIMWneFx7c7TQWTg/hXx83Z+q9/zgr76ZVvlEmiIrojBERAEREARFF9o8a+lQc5mshs/lDrZupmB6raMXJpLuCTlfL+0r3131Sx+Ul4yOF4DHDLobghtxxzHmtlTHVXeKo8zze7jY8eS0K50+kdTbk/kcnLJDt2RiA0D7wbZbw6d1rmXOa+bNJ0uAeC9fsmuSCa5IkkiHAGSXERJBEmByAA4KXWMzZuv06ld5quuO6T49xFOTwjjqhtSsGunK0HNlkkWJ4afCPdWSoxrmgnSJm4gH6WUZVqtY03a0ARLiAAYkSTqYvGq7cfApROuUDjxH6LzOotepsTffgqvE6Iy1FVUJvc3h/LOPvz6/sQm0tsgVIyiABllwaIc7Lm6NnV3ARZcp23AksIBiLiTLaboAi7oqC39LuV5LOJib8puvKlYNEuIA5kwPcq2hXsioxZ9E02kWmqjVXLCXyItu3Ggf7TmmAYiJzGDwGgLXHk108CsqTmneAiQDHKQCR+y3YvbVJkb2aSLNIMA8VG0drh9R8w1uokweAHS9zH1UTXRk6Xgi69P4WM5wdFbAUnmXMa48yAdQBx/tHsFkMGy26N3TpJn1ve/FbQZuNElefyyhHFvn9Af56r19f8ALc/L3/RYQHdTGg4jl1HnZbm4dx4R5n9BMrrG7ZHCLPT22xr2Vx59RR01nr/NFmsPuxa6dbRZvW/EnksmunQE+XDznRS4WxlHOS5rk9q3LDOHGU8QSe7cGi0TlI+GbRMzm6QRaVgwYkB0wSc8eARcd38swPU+qkTIMEc+PKP8r1dIyUllDZl5yyOq/ei4luQNzAgEgnLo5pMa/EDfkurB95l/EjNJ8OkG44DSY9FvRbGVDDzlhWvsBWaHVmwMxDXA8SBII9JHuq9svCd7Wps/M8A/2i7v/EFfQNndm6NCoalPMCZtmtB+GOU+qykV/iN0FH4b6vn7ksiItigCqnaKtjximih3mSKHdhjKZpOcazhihXc4FzAKOQtykfFEmArWqTtnZu1XV8S+hVLWOe2nSbnaPw306IqVQTIp5Hd8QcrnF0WLUBwPxe1u7pXxWbOz7xNKiA13dV+8bR7tjnOpd4KUHKdRvGXR01sdtl1SrkplrH1mGhnFMhtOlU7uo2pG8BVZlfOol8aALVUo7YcyoXNrCuaDmsNOtQFAOGGLLtO8XuxQL2mBDXU5cAHNW7FbN2uKb3U6jjUdXxRjO3dpRiRhwM7iyTNLLAEHLmFigMdl4zazqtE1G1m5n0yWFlHuhRIca/evAzCq11gGkAwyAQXlXZ+Gz08lSHS2HQC0G1yBJI97KkV8JtOW90MUG/8ARFSvhyWP72XHFQZfT7uMrQXuAzTvFsXnE1C1jiBmIaSGj4iBIHrogPnO0sJ3VV9Oc2UxPQgOE9YK5ljVxocS5zwXEySSJJPFZEr01edqTfPcjs8uTAif0XQ1uUAC54dXG/1lasIZzHqBHlf9V0MO+z+76tcB8yB6rzev1ErLHHsifzRppWxXmw2cnaGkG0GCxh4/K0l2V+8C6wOa/WI4ro2y1/cbpDQGguJlpMRDQBpJ+gHGR52jd+G2GMec9g9jnxDXEuDW3JABPC0rZtVjHUN4OIgEd2M0HUEdOptCiUvE4v5niKrHurm/92fuU0V258oO8L8bcZn9+KhtobRqk3YSQASJdxjSeMGP+K7Gx95m3gvAbINtXanja48lZ+zdCk578zQ5waMstBgCQ7X+4L03iFvw9PK3H6fT3PfVzafUooxT/wAh9jzjlykyvG4p9ppmePQl0R7SZ8letl7Gw5xNUFkgF5DXEwMlTKC1sDd4GS4EgxABCjO1WAosrAUwG7suDTo4k8PhtFraqgXile7bh/YkqzPd/Y4+ztd5bek+C9oJEw0GQ46XjcNvzHkrOzCtHCfMz9VAbCxeR+UmGEHU2B1Bvpx91YqdQOAIIIOhFwqjUWOc3JE3Twg1uws+yM5REUUmBeLQcfSBIL2giZBMRAc468g1x/4nkjcfSJgPE2/8py68TBt0PJbbX6Gu6PqZ1qOaLwRx+o8rLV3D+bfO/wBP3Wyji2P8LgbE21gEtNv7gR5grcukbZ18JmVh8o5DSeOR8rH2J/VYh3DQ8jr/ADqu1Yuo5oEEmbRMybWi83XevVyXEuTOcE52Ewmas9/BjIHm8/4afdXtQ3ZfY7sPSIcQXOdmMcLABvWAFMq1XQ8xqrVba5LoERFkjBERAEREARFz1doUm5sz2jJd0uG6DcSOCA+bdqNniliKrGiGu3mgaAPH0zZvZaMO8PMcAJI6zAB+f7rn7WbR77FPfh3AMIOYktBlrAA4h1xcaR5wo/AV6kkuc3hkc1wPIQ4CAZMGBbfjkt1bKMJQj3IVVkardz5WSytaBYD2XpauVw72lHhn1G66YItLTEEWkEqNp7PBhoxM5S3wgeJkbroJEFwBy25dVX49T0e5NJrlMmcSwVKfduif6qfeSLwQDxHPh6rvw9RpaADMQDOvr1VbqdnyQQKz7gC9/Ccwd4pLpLjckXFt0KYBIIcNR8xxB6fqsPB5zV+BqcZSqbTy2lxj2KG+rOIIkQJIAyixbra/EjL6r6Fgtm06Ulg1iSSTp56Kp/6ODiBlYCXOMQ6YYIF40GUxJvb3uxXbxzU7owhCXDy2s+2M+2C5pTUeUQ2y6hdisTM2hoDqmewcYLRG4DxbJ4aZb1PbLWivVyuzDOTOtzdwnjBJE9FY9nYwjE4vMJbTDzl3iQ0uzbrXAAZoJMGCYVSrlpe7IIbmOUcmyco9oVTFYm/ZHSBgpzs5iLOZ1zD1sfoPdQayY8tIIJBGhC6NZWCRXPZLJdUVfodo3jxtBH9Nj7aH5KXwu0KdTwuvyNiPT/C4OLRZwthPozF+y6ROYsEyTIJBlxkmQZm3tZef6TShoy+GI3nWIJIIvYgudB6rsRZ3y9TbZH0Ry4fZtNhDmgyG5QS5xOW27cm1tF1IvFq231NkkugVw7LbBygVqg3iNwH4QfiP9RHsPMrh7M9njUIq1BuC7QfjPAx+X6+Wt0VlpdPjzy+hTa7VZ/xw+v8AQREVgVIREQBERAEREAUN2h7NsxTRcNe3R2WbX3T0mD6dSplEMNJrDPj+1ew9WiHuqBwa8vDi1zHN/EIzDwyASBBP7KPpdm2PcSM02k5ouAA0w0C4yN5aDlb7dUphwIIBBEEESCDqCFTdqdmTRzOpNmnrA8Tedo3gOesa6SdJ5S4NatPBz8z4/O5CYejlaBrroNSTNlA4ItZiqstcCS4lxG64tdeNTYkEEnQjkFdNnYekGCs+sGuObu2gZocJDajmi5giQNNJJ4cOC7MmrmdNN+9BynLDdS4g7zZLRYaXiZtyjF9+5YyklwuiMFz4uo8Mc5oBA4k8B4jHGPMaHyWdFsNvpc3JNjJ89FGnabgdwZRHG5Oka+q1qdcZf5OhrrL3VDKeGSuAa7KHEQ86jQZZMAjha/Qn0XYcT/S7rYW9jf0UG4Ew/wC8Bsva8jeJtJ7sjPGW8WaLNEzqtY2LUp04diXZAAPCZIOSb5jLiWNgwdXTOYzMv0NF/maxhdmvuVUNVOOeevqYjBOqVMUKbwzOSQRmk5XQ8HTKc4jjY9ZVVarNjsf3bA1jwCWNZUqFpzVIblJvJLokgnnqqZV2bL3EPMEmARYT0noD5hVM6lCbjuyuxZae9WLhf1+53LxcP+ma75uSb6iY0v09iVmzAETvuMtLb8iSQdZkTErXEfUk5fodayp1HNIIJBGhCj3bNJEd47QCwiIaWiBP9Rnn6LM4C9nFt5gebj9Hkeg5Jtj6mcv0LhsnaneS10Bw9JH+VJKibNwFQVG92XOeDIDGEn4rACbb1xBmAr/sfsvtKoQXtZTZx7yAY6NbJB84XN0OT8nJNr1kYx/yGDWkkAAkkwABJJ5ADVWzYfZMCH1hJ4M1A6u5npp58JLY3Z6nQE+J/FxHyaOA+qllNo0qh5pdSDqtc7PLDhfyAERFNK0IiIAiIgCIiAIiIAiIgC8K9RAfONuCvUxBFKCTWLSCJJaDlAFwBAEk9PNWHaOAbhsMcvjflY98mSDJdA4A3EDn0U4MDRY41MjA65LoE8ZM8NTK+cdu+2baxp08NUJa05nObZriQMoB1MAunhJ6LSNbefUkqbm0l0RybUxGjWug3DgI0jjy8uqi31mtgE3IMWJJyiTYdFzYTGuc6HXmTPHnJ4evVdFfB03+NodaLjgdYPCVDsi4yxIptdOUrvPwjBu0KZAObWIsbzYWiV109oF9MNa6WcIGsE8eQPLkuQ7PpTJYCba3uLA349dV7WrNpt4aWbz/AGWFPantfUiJZe2Gcs5NqvEtHEAn3/8AxcKzq1C5xJ4n9lgo7eWeo01XwqlFhbcPhn1HBrGue46BrS4+wuu3YOwquLqinTBi2d0WY38x+cDivtWxdh0cLTFOk2BxJu5x/M48T/BC7VUufPY2stUOD5dsz7NcbVgvDaLf6zLv+1s/MhW3Zf2W4WnBqufWPInI3/tbf3cVdEUyNEI9iLK2T7nNgtnUqLctKm1jeTWhvvGq6URdjkEREAREQBERAEREAREQBERAEREAXhXqID4r2v7SbTpmtQr1xGaC1lJoDmvIyjNAOUgwb8wSqwyuGtEkmc145E5nH1lXn7VsO372y05qLSZuLOcBY6Kl9w38rdZ0GvPz6rvBcZRLrXGUa8NtNpO6XCbTHPQT1j5LuoY983MjNewNpvfXRcvdskWbPCwnSLegj0Rogxrx9/4Vn4cZfqRC11ade7Cz3J3DVRUMNPEDTnxhce28D3bwQSQ8E34EQD6XCy2ZDIqOO6X5QJb8O8XGSDlaJJi/ynsq9oMPULWOY52YAgENsTIgku3SCIJ4ZheJKiS0scOP7Hbw6mMK90uG+nsQCl9g9m34tldzHAdy0Ogic0h5ygg2O5y48FuobSwrf+nEObBc1p8dyQ4kyAJJI0DbcJ+n9i8MG0XGAM1Q6aw0BsH1B9+q4rSY5byTbZbY5TOf7OsFTZgmObTcxz7vLxBc4WkWG5Hh6HnJNoRFIisLBXt5eTCtUytceQJ9hKoWzvtAxbzhO9oU6IxIL2uc8DMwDCnda97T4sQ5upJ7uQ2Db6AsXUmmJAMaW08lkwfPMF9pdV7WmqxlBrjTOdzw2Gvo4iu0b8gtd3AYKlgS5wADmEK9bIxjqtCjUc3I6pSY9zb7pc0OLb3sTC6TTB1A4cOVwskAREQBERAEREAREQBERAEREAREQBRW0+1GFw72061QMc4SBDjYmASQCGiQdeSlV84+0vs4c5xQcxrcga4OcQ5zwYaGiDJLf/U+a2ik3hnOyTjHKIv7Qu01HFPYykCe6c78SRDpgENHES0b0jyOqp1uJ4xrx5LOFzuwTSZk6k8OJDjwnVoPopajtWEQHfOXVtI3ADz+f80+S9DQFpoYNrSSCZIgydbzpprJ9St62Rxk8vqd2yKVd3e925oFiMwBA3XAHLEzmAvMRFjEKUp0MXm3nMLSeGUO0AIksIiQTpMEjkufs3W3nsjUZp8oEfP6qeXNrk9PoUpUReSNwezcdUe1jXsJMaNbcBm8N7m4G8+QGi+ndl8FVpYamytHeAHNGW5kmd236qvdkcJmr5iLMbP/ACdut+WZXZR59cHPUvzbQiItCKEREAREQBERAEREAREQBERAEREAREQBERAFTO3PZLE4yrSNN7AxrSCHEjKSZLxAMyA0R06lXNFlPDyjWUVJYZD9n+y9HCUTTaM2f/cc6CXmIuNMsWy/WSTWe0X2ZUyxzsLIqTIYXjIRxAJEtPESY4eV+RZUmnkxKuMlho+RYr7NcWygam654I/CZLnZeJB0Lh+UehOirLcI81O7ykPDi0g2gtnMDOkQfZfoNfL9r9nxRx1Z/Bxz0xe2eS8mf6swC7Qsb4Zzjo1OcYx+vsRGxNmvplzn2JGUDW0gySPJSyKa7N7EZXzl85WkAAGJJuZOsRHv0W0pY5ZexjDTV4XREj2Ka/JUNsma1r5oE35Rl9ZVmWjB4NlJoawZQP4SSbkreozeXkrLJbpOQREWDQIiIAiIgCIiAIiIAiIgCIiAIiIAiIgCIiAIiIAiIgC4Nr7JbXZlNnC7XflP6jmP2XeiGU2nlFLxHY6u0S1zHnldp9Jt8wrPsrZbKDMrZkwXEkmXQATfTTgu1Fs5N9TpO2c1iTCIi1OQREQBERAEREAREQBERAEREAREQBERAEREAREQBERAEREAREQBERAEREAREQBERAEREAREQBERAEREB//Z"/>
          <p:cNvSpPr>
            <a:spLocks noChangeAspect="1" noChangeArrowheads="1"/>
          </p:cNvSpPr>
          <p:nvPr/>
        </p:nvSpPr>
        <p:spPr bwMode="auto">
          <a:xfrm>
            <a:off x="97510" y="-159276"/>
            <a:ext cx="468048" cy="336057"/>
          </a:xfrm>
          <a:prstGeom prst="rect">
            <a:avLst/>
          </a:prstGeom>
          <a:noFill/>
        </p:spPr>
        <p:txBody>
          <a:bodyPr vert="horz" wrap="square" lIns="123444" tIns="61722" rIns="123444" bIns="6172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7" name="16 CuadroTexto"/>
          <p:cNvSpPr txBox="1"/>
          <p:nvPr/>
        </p:nvSpPr>
        <p:spPr>
          <a:xfrm>
            <a:off x="11664860" y="684339"/>
            <a:ext cx="2376578" cy="617092"/>
          </a:xfrm>
          <a:prstGeom prst="rect">
            <a:avLst/>
          </a:prstGeom>
          <a:solidFill>
            <a:srgbClr val="3B7812">
              <a:alpha val="50588"/>
            </a:srgbClr>
          </a:solidFill>
        </p:spPr>
        <p:txBody>
          <a:bodyPr wrap="square" lIns="123444" tIns="61722" rIns="123444" bIns="61722" rtlCol="0">
            <a:spAutoFit/>
          </a:bodyPr>
          <a:lstStyle/>
          <a:p>
            <a:pPr algn="r"/>
            <a:r>
              <a:rPr lang="es-EC" sz="1600" b="1" dirty="0">
                <a:latin typeface="Arial" panose="020B0604020202020204" pitchFamily="34" charset="0"/>
                <a:cs typeface="Arial" panose="020B0604020202020204" pitchFamily="34" charset="0"/>
              </a:rPr>
              <a:t>RESULTADOS Y DISCUSIÓN</a:t>
            </a:r>
          </a:p>
        </p:txBody>
      </p:sp>
      <p:sp>
        <p:nvSpPr>
          <p:cNvPr id="27" name="26 CuadroTexto"/>
          <p:cNvSpPr txBox="1"/>
          <p:nvPr/>
        </p:nvSpPr>
        <p:spPr>
          <a:xfrm>
            <a:off x="1311969" y="762770"/>
            <a:ext cx="9873164" cy="432426"/>
          </a:xfrm>
          <a:prstGeom prst="rect">
            <a:avLst/>
          </a:prstGeom>
          <a:noFill/>
        </p:spPr>
        <p:txBody>
          <a:bodyPr wrap="square" lIns="123444" tIns="61722" rIns="123444" bIns="61722" rtlCol="0">
            <a:spAutoFit/>
          </a:bodyPr>
          <a:lstStyle/>
          <a:p>
            <a:r>
              <a:rPr lang="es-EC" b="1" dirty="0"/>
              <a:t>Amplificación de fragmentos de ADN mediante marcadores moleculares ISSR</a:t>
            </a:r>
            <a:endParaRPr lang="es-EC" dirty="0"/>
          </a:p>
        </p:txBody>
      </p:sp>
      <p:pic>
        <p:nvPicPr>
          <p:cNvPr id="11" name="10 Imag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48537" y="6635717"/>
            <a:ext cx="3317778" cy="60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386232" y="119139"/>
            <a:ext cx="13158400" cy="493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3444" tIns="61722" rIns="123444" bIns="61722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EC" sz="1200" b="1" dirty="0"/>
              <a:t>Análisis de la variabilidad genética de muestras </a:t>
            </a:r>
            <a:r>
              <a:rPr lang="es-EC" sz="1200" b="1" i="1" dirty="0"/>
              <a:t>ex vitro e in vitro </a:t>
            </a:r>
            <a:r>
              <a:rPr lang="es-EC" sz="1200" b="1" dirty="0"/>
              <a:t>de clones de Babaco (</a:t>
            </a:r>
            <a:r>
              <a:rPr lang="es-EC" sz="1200" b="1" i="1" dirty="0"/>
              <a:t>Vasconcellea × heilbornii </a:t>
            </a:r>
            <a:r>
              <a:rPr lang="es-EC" sz="1200" b="1" dirty="0"/>
              <a:t>var. pentagona Badillo) usando marcadores moleculares de Secuencias Internas Simples Repetitivas (ISSR)</a:t>
            </a:r>
            <a:endParaRPr lang="es-EC" sz="1200" dirty="0"/>
          </a:p>
        </p:txBody>
      </p:sp>
      <p:cxnSp>
        <p:nvCxnSpPr>
          <p:cNvPr id="20" name="19 Conector recto"/>
          <p:cNvCxnSpPr/>
          <p:nvPr/>
        </p:nvCxnSpPr>
        <p:spPr>
          <a:xfrm>
            <a:off x="165082" y="684338"/>
            <a:ext cx="11014476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"/>
          <p:cNvCxnSpPr/>
          <p:nvPr/>
        </p:nvCxnSpPr>
        <p:spPr>
          <a:xfrm>
            <a:off x="11861065" y="1278369"/>
            <a:ext cx="218037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4" descr="Resultado de imagen para ISSR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8" r="4714" b="9944"/>
          <a:stretch/>
        </p:blipFill>
        <p:spPr bwMode="auto">
          <a:xfrm>
            <a:off x="11104130" y="473674"/>
            <a:ext cx="1036639" cy="919154"/>
          </a:xfrm>
          <a:prstGeom prst="ellipse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2 Subtítulo"/>
          <p:cNvSpPr txBox="1">
            <a:spLocks/>
          </p:cNvSpPr>
          <p:nvPr/>
        </p:nvSpPr>
        <p:spPr>
          <a:xfrm>
            <a:off x="165087" y="6988392"/>
            <a:ext cx="5030373" cy="425167"/>
          </a:xfrm>
          <a:prstGeom prst="rect">
            <a:avLst/>
          </a:prstGeom>
        </p:spPr>
        <p:txBody>
          <a:bodyPr lIns="101824" tIns="50912" rIns="101824" bIns="50912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Shirley Brito Cabezas, 2017</a:t>
            </a:r>
          </a:p>
        </p:txBody>
      </p:sp>
      <p:pic>
        <p:nvPicPr>
          <p:cNvPr id="20481" name="Picture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8" b="1638"/>
          <a:stretch/>
        </p:blipFill>
        <p:spPr bwMode="auto">
          <a:xfrm>
            <a:off x="133802" y="1510098"/>
            <a:ext cx="9891348" cy="4597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12 Rectángulo"/>
          <p:cNvSpPr/>
          <p:nvPr/>
        </p:nvSpPr>
        <p:spPr>
          <a:xfrm>
            <a:off x="706003" y="6107422"/>
            <a:ext cx="897891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100" b="1" dirty="0"/>
              <a:t>Figura </a:t>
            </a:r>
            <a:r>
              <a:rPr lang="es-EC" sz="1100" b="1" dirty="0" smtClean="0"/>
              <a:t>7 </a:t>
            </a:r>
            <a:r>
              <a:rPr lang="es-EC" sz="1100" dirty="0" smtClean="0"/>
              <a:t>Electroforesis </a:t>
            </a:r>
            <a:r>
              <a:rPr lang="es-EC" sz="1100" dirty="0"/>
              <a:t>en gel de agarosa al 1.5% de los productos amplificados con el primer 17898B de las tres </a:t>
            </a:r>
            <a:r>
              <a:rPr lang="es-EC" sz="1100" dirty="0" smtClean="0"/>
              <a:t>poblaciones </a:t>
            </a:r>
          </a:p>
          <a:p>
            <a:r>
              <a:rPr lang="es-EC" sz="1100" dirty="0" smtClean="0"/>
              <a:t> </a:t>
            </a:r>
            <a:r>
              <a:rPr lang="es-EC" sz="1100" dirty="0"/>
              <a:t>(1-10= Estaca, 1A-10A= Organogénesis directa de ápice, </a:t>
            </a:r>
            <a:r>
              <a:rPr lang="es-EC" sz="1100" dirty="0" smtClean="0"/>
              <a:t>1B-10B=Organogénesis </a:t>
            </a:r>
            <a:r>
              <a:rPr lang="es-EC" sz="1100" dirty="0"/>
              <a:t>directa de hoja).</a:t>
            </a:r>
            <a:endParaRPr lang="es-EC" sz="1100" b="1" dirty="0"/>
          </a:p>
        </p:txBody>
      </p:sp>
      <p:sp>
        <p:nvSpPr>
          <p:cNvPr id="2" name="1 Abrir llave"/>
          <p:cNvSpPr/>
          <p:nvPr/>
        </p:nvSpPr>
        <p:spPr>
          <a:xfrm>
            <a:off x="10061153" y="1554859"/>
            <a:ext cx="491012" cy="4527470"/>
          </a:xfrm>
          <a:prstGeom prst="leftBrace">
            <a:avLst>
              <a:gd name="adj1" fmla="val 100873"/>
              <a:gd name="adj2" fmla="val 50000"/>
            </a:avLst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2 CuadroTexto"/>
          <p:cNvSpPr txBox="1"/>
          <p:nvPr/>
        </p:nvSpPr>
        <p:spPr>
          <a:xfrm>
            <a:off x="10481865" y="4172844"/>
            <a:ext cx="2804171" cy="1600438"/>
          </a:xfrm>
          <a:prstGeom prst="rect">
            <a:avLst/>
          </a:prstGeom>
          <a:ln>
            <a:solidFill>
              <a:srgbClr val="77CB7F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1400" b="1" dirty="0" smtClean="0"/>
              <a:t>Patrón uniforme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C" sz="1400" dirty="0" smtClean="0"/>
              <a:t>Rossetto </a:t>
            </a:r>
            <a:r>
              <a:rPr lang="es-EC" sz="1400" i="1" dirty="0" smtClean="0"/>
              <a:t>et al.,</a:t>
            </a:r>
            <a:r>
              <a:rPr lang="es-EC" sz="1400" dirty="0" smtClean="0"/>
              <a:t>1995 diferencias mínimas </a:t>
            </a:r>
          </a:p>
          <a:p>
            <a:pPr algn="just"/>
            <a:endParaRPr lang="es-EC" sz="1400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C" sz="1400" dirty="0" smtClean="0"/>
              <a:t>Propagación vegetativa</a:t>
            </a:r>
            <a:r>
              <a:rPr lang="es-EC" sz="1400" dirty="0" smtClean="0">
                <a:sym typeface="Wingdings" panose="05000000000000000000" pitchFamily="2" charset="2"/>
              </a:rPr>
              <a:t></a:t>
            </a:r>
            <a:endParaRPr lang="es-EC" sz="1400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C" sz="1400" dirty="0" smtClean="0"/>
              <a:t>Genéticamente </a:t>
            </a:r>
            <a:r>
              <a:rPr lang="es-EC" sz="1400" dirty="0"/>
              <a:t>uniforme (</a:t>
            </a:r>
            <a:r>
              <a:rPr lang="es-EC" sz="1400" dirty="0" err="1"/>
              <a:t>Burden</a:t>
            </a:r>
            <a:r>
              <a:rPr lang="es-EC" sz="1400" dirty="0"/>
              <a:t> &amp; Marshall, 1981).  </a:t>
            </a:r>
          </a:p>
        </p:txBody>
      </p:sp>
      <p:sp>
        <p:nvSpPr>
          <p:cNvPr id="16" name="15 Rectángulo"/>
          <p:cNvSpPr/>
          <p:nvPr/>
        </p:nvSpPr>
        <p:spPr>
          <a:xfrm>
            <a:off x="10481865" y="1965007"/>
            <a:ext cx="2883855" cy="1600438"/>
          </a:xfrm>
          <a:prstGeom prst="rect">
            <a:avLst/>
          </a:prstGeom>
          <a:ln>
            <a:solidFill>
              <a:srgbClr val="77CB7F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sz="1400" b="1" dirty="0"/>
              <a:t>ISSR </a:t>
            </a:r>
            <a:endParaRPr lang="es-EC" sz="1400" b="1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C" sz="1400" dirty="0" smtClean="0"/>
              <a:t>Polimorfismos  (</a:t>
            </a:r>
            <a:r>
              <a:rPr lang="es-EC" sz="1400" dirty="0" err="1"/>
              <a:t>Jondle</a:t>
            </a:r>
            <a:r>
              <a:rPr lang="es-EC" sz="1400" dirty="0"/>
              <a:t>, 1992; Smith, 1998).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C" sz="1400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C" sz="1400" i="1" dirty="0"/>
              <a:t>In vitro </a:t>
            </a:r>
            <a:r>
              <a:rPr lang="es-EC" sz="1400" i="1" dirty="0" err="1"/>
              <a:t>Achillea</a:t>
            </a:r>
            <a:r>
              <a:rPr lang="es-EC" sz="1400" dirty="0"/>
              <a:t> por </a:t>
            </a:r>
            <a:r>
              <a:rPr lang="es-EC" sz="1400" dirty="0" err="1"/>
              <a:t>Wallner</a:t>
            </a:r>
            <a:r>
              <a:rPr lang="es-EC" sz="1400" dirty="0"/>
              <a:t> </a:t>
            </a:r>
            <a:r>
              <a:rPr lang="es-EC" sz="1400" i="1" dirty="0"/>
              <a:t>et al.</a:t>
            </a:r>
            <a:r>
              <a:rPr lang="es-EC" sz="1400" dirty="0"/>
              <a:t> (1996) y </a:t>
            </a:r>
            <a:r>
              <a:rPr lang="es-EC" sz="1400" dirty="0" smtClean="0"/>
              <a:t>café </a:t>
            </a:r>
            <a:r>
              <a:rPr lang="es-EC" sz="1400" dirty="0"/>
              <a:t>por </a:t>
            </a:r>
            <a:r>
              <a:rPr lang="es-EC" sz="1400" dirty="0" err="1"/>
              <a:t>Rani</a:t>
            </a:r>
            <a:r>
              <a:rPr lang="es-EC" sz="1400" dirty="0"/>
              <a:t> </a:t>
            </a:r>
            <a:r>
              <a:rPr lang="es-EC" sz="1400" i="1" dirty="0"/>
              <a:t>et al.</a:t>
            </a:r>
            <a:r>
              <a:rPr lang="es-EC" sz="1400" dirty="0"/>
              <a:t> (2000).</a:t>
            </a:r>
          </a:p>
        </p:txBody>
      </p:sp>
    </p:spTree>
    <p:extLst>
      <p:ext uri="{BB962C8B-B14F-4D97-AF65-F5344CB8AC3E}">
        <p14:creationId xmlns:p14="http://schemas.microsoft.com/office/powerpoint/2010/main" val="358805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AutoShape 4" descr="data:image/jpeg;base64,/9j/4AAQSkZJRgABAQAAAQABAAD/2wCEAAkGBhESERMUExQWFRUWFBgXFxgWFBgYGhYXFhoXFRUWGRgXHyYeGRskGRYXIC8gJCkpLS0sGB80NTAqOCYrLCkBCQoKDgwOGg8PGiolHyQtLywsLi4vLTYsKiwpLCwsLCwsLCwsLCwpLCwsNCwtNCwsLCwsLCwsLCwsLCwsLCwsLP/AABEIANIA8AMBIgACEQEDEQH/xAAcAAEAAgMBAQEAAAAAAAAAAAAABQYCAwQBBwj/xAA+EAABAwIDBQYDBwMDBAMAAAABAAIRAyEEEjEFIkFRYQYTMnGBkUKhsQcUI1LB4fBictEVM4JDkqKyFlPx/8QAGwEBAAIDAQEAAAAAAAAAAAAAAAQFAQIDBgf/xAAwEQACAgEDAgQFBAEFAAAAAAAAAQIDEQQSITFBBSJRcRNhgaHwMpGx0SMUUsHh8f/aAAwDAQACEQMRAD8A+4rFlrXsNT/lZIgCIiAIiIAiIgCIiAIiIAi5DtJnDM7q0WPkTY+ei0nF1D+Vo5EFx9SCB/NSuUroR6s2UWzqxuNZSY57zDWiSqdRxz8XixUax4FKW7znUwA7XKWTmdGU5TEEeSsbwXGXnN0iBextfUWuefMrVgsE2kwNboBEm5OpkniZJPqotmpTWInSNb7nVR2hlEVDpo+LR/URZp5mw42uB3CoOaq/a3Fd3g67oDpYWQT/APYRTJ9M0xxhfLNjbWdQr0akuim7QQYaZztaHWEhzuWs63W9V7a8x3hpHYm49j76i5dnbRp16balMy1zWuHMBwkSOB6LqUwhBERAEREAREQBERAEREARFhVcQDAkwYExJ4CeCAzWmrTcXNIdAEyI8Ui1+EFReDx1UVstS5NoGjTGYRztr+ylKuLY0hrnAE6SVlrByhbGayuzx9TzCYxlQEtMwSDaLjzW1lQGYMwYPQ6x7EI0g6LJYOi+YREQyEREBoxlYtbI1kATpLiGz11lcL8zvE6RpA3R6iST6mOikcQBlOYZhFxEzF4jionBMim0TNrSc1jcDNxgQJ6KHqpSjjDOtaTIiv2zw7AXObVABqicguaPijevMGBqYNrLWO3mFLXOAqFrXZcwYIPi0l1xDS4cxEXMKZ/0yjM91TmSZ7tsy7xHTU8eaN2bRBkUqYMRIptFtI00gm3VQ81+jOuJepxDtPQPeZSXGm57XBoE5qbmMcBJA8VRsTGq1DthhiYBcSHUw4Bo3O9BLS69gMpk8CRrIUlU2ZRdE0qZgQJptMCIgSLCLQvTgqNppshpkbjd02gi1jYLGYejHmPcf/tvlneDKZZbeHFsHWRwXyXHbIa5znU92SSGcACZAB8v4F9J252noYYQXsNQ6MLwD8N3chvN85Eaqi4naVNznPzMaHHNAcIEmOf5pHnPkrbw3TqcZfEjw+j/AD+SLqNTOmSdcufQq+A7RYjDOzUc7HXkNmDl0a8EZXXtxi6tGK+2HGuYA2iym8TJGZxNuAeMov1OmnOF2nTBfLS05hoHNkkHLYTJkiLcQsdi7MdiqrKdP4rl2oa0auPQfMwOK5X507afRdy2qdWpgrJNZxz8vz5n2fslt4YrC0qhc01C0d4Gnwv4gjVp6FTSq2z9iUKApNDWSMrTULWBzsoLrujjlVmp1ARIMjmFz0mqWpi5JYWcFbZFRfBQ2dmMcGgPBqRUaaw+/Vh97gVwXC0UN59J+UQDky6NbPtHs/tNtF1Go7vZfh6jnfentNRlOlQp1qAdGduZzHuzWzfFGdyvyKYcz5uzsjtfvaJGIy0g+k57PvFRxDaVd1RtMOIl8UqhY5x8fdtlY7K7JbXp0g3voflyy7EVHQ91AUX1eMgP/EA1JBmJX0paxiGlxbIzASRN48vUICO7M4SvSwzKeIcHvYXNDg5zs1MOPdEl182TKDJJJBMmVKoiAIiIAufHUHPYQ05TaDJGhBiRe+nquheFDDWVgreJ2d3bS5zxnmYz6gC2WYJcCJt/hb6NNtdsvcc7SGuytuWkkMlsEcZmI16xjW2TWzE2cSfFMT5g6DoJXdszZhYS50ZiIESYGpuY1McOC6trHXkq665O1x+HiHR5fXHR+5zUNtb1NrW/hzlkulxndYY89bzdTQWhuBp5s4Y3Nzi/n59VtbThsAnzN/fmubx2LGuM0nvef6Mi8TE3XqjMHsgh/eVHB7+BiI1E+xiOF+cqTRm0W2stYCIiwbHjl83wm26zKYpt3Q2d6AS6SHA3BiJInj6Xt3aXbYpMLGn8Rwt/SDq4/OOvkVRgFYaTSxtW6xZXb7mkpNdCzdmMaXMcxzgS0yJdLiDckg3gE6/w9e3doOo0XPa3MdNQMs2DjzAMWHP1Va2Q9ja7HPIDRJkmADBgk8v2Ut2pLatENZVb42mAQ7N0sdBd3/FVOtohTq/N+l8vjjHfoSa7Fs8xVqXaXGNMisXdHtYQfYAj0K5q21KtQfiOe+8nM609GzA9AsMThXUyJg9RPzkW91wYnaTGEBxNxNhIAmLwryqOmkviVpfsdJV1XxTzwe4rAUajszmOLv7o0AAFjpYLBuyqB3S0i35iZGbPHLxCYheP2vTGuYGAYjgc0aW+ErwbXpETctmJy2mcsRrM9F221/I5PR17cKTz7m92zaAN9RpvGW3zWPC8n1KuHYrs+2lmqd3l3crJmYcczje8aRPVU/C4tjw7KbNMHhEgH9Y8weStHZ7tO9pDarppkE5nSXCGkgSLmSBrJuqLx5T/ANLirHPX1+n/ACaw0qqak5ZLoQsO4be0TrFp841Udiu02GYwuzh/RlyeOnAdTZdGK2vSpuY17speJEg6Wufyi/HryK+fxrti1tTT+pKXPB10nvZ4Msa5SD8iDYacD81udtCpwa0c5cT8g1R79r0A3MajI0s4G/IASSuplQOAIIIIBBGhB0KmQ8Q1dUNuePmjV1rq0bn7ReWkd3eD8YiehiY6xPRczcM2ACB7cYglQtPtnQcBDakktAaQwGX95lBl0D/bOptmbztrxnbvDUgC4PMz4Qw334Eh0XNMgRY5m3gyttRZq9Q0prlehqlFFjo4p1OJJczQkxLeR/tjWfPmpUFUin23oOmGvgTMhoMBucugugjJfWTwBUpsXa4q03GiS1ocW5XtEtIANg11gQ4GOvIqy0mvspjt1KePX+zSUE/0lkRR9Dao0fbqLt43tdvr7rrpYljvC4H1v7K7qvrtWYNM5NNEDtSjtI1ancOphhAyZyAGx3RuO7LiSW1QbxD2xcGNOIpbUcBlyMIFYEl4Ml5PcuADI3BlBB1k2JAVpRdjBVvu+1QSM9NwD25TutJAhrs4yEBpyl5Dby+AQGwtuzcPtEVaZqvaae9nG5PgAmWsFu8kgD4TcyINkRAc+GwTWF5BJzOkyfPT3+nILZiGOLSGuynnE/IrYiGEkuEAiIhkKB7Tbc7puSm4d4dYuWNjXodInz4KeVI7YUGtrgiJcwFwniN0EjhIgf8AEqRpoRnalI1k8IhKlQuJc4kkmSTqSsURehSxwjiRm2qzYAc5zMpD5DXEQDlIMGNXDX9xzYbI01Q2q+GioDu1HlsAh5nNZozt1+IC8AhSO0SzLvMDibDMARzv0kD5Lbg9nMyNc6lT39NwaEEgQRyn3Ko/F5RjXyuf4OVtkYpJ9yOpsYczhXlrGuc4ZXluVr5LBvyWcIBkzqbAbjiqD2FmfO+mG3ymXSJaZd4gdSZ6rvxWFpXcabSSTfKCcxuT1uBJ5x6cT9mtF2Na02BgASOGg4H6lVWh07ulvbax0/ME/QaOWpTsi35fucYw7IjK2OWUdenU+5TuWzOVs84HOdfO/msg76TojxNudv8APyXqJyjCLk+xaPCWWKNBsAx/jUkW9fmt656m0KbSQXAFsSL2nLH/ALN9+hjyntGk4wHSc2U7rrGYgmIEmwnXhK8XZKdkt0slY5ZeWdK8zHM3jw8h+lwPcrwAk6xy6rbTpx5n+QFvTU8qRY6PTTc42duv/Rmpvs7truyKbz+GTYn4Cb+xPsfMqERdtRRG+DhL/wALq2pWR2s+iDCU48DYgjwjR13DTQnUcV792ZfdbfXdF4sJ9LKj4HbFakRldIAjK6S2BpAm0dIXRiu0td5sQwcmj6kz8oXnJeEahSwmsepVvRWZxwXAYWmPgbrPhGszOms3lZU6bW2aALzYAXNybdVTv/kDzRex5cXkgteDB1BIMRaJ05wuantvENiKrjAi8Eex1NtT/lF4RfLOWuPv8zC0djz0LxQw7A5rSBlNgdC13CHCCJFvQesrQwjGeEAE6nifU34qmYTtUxzQ2s0gmxLRuxwOshWbZm0c5y5mvEEhzSDoRIMWneFx7c7TQWTg/hXx83Z+q9/zgr76ZVvlEmiIrojBERAEREARFF9o8a+lQc5mshs/lDrZupmB6raMXJpLuCTlfL+0r3131Sx+Ul4yOF4DHDLobghtxxzHmtlTHVXeKo8zze7jY8eS0K50+kdTbk/kcnLJDt2RiA0D7wbZbw6d1rmXOa+bNJ0uAeC9fsmuSCa5IkkiHAGSXERJBEmByAA4KXWMzZuv06ld5quuO6T49xFOTwjjqhtSsGunK0HNlkkWJ4afCPdWSoxrmgnSJm4gH6WUZVqtY03a0ARLiAAYkSTqYvGq7cfApROuUDjxH6LzOotepsTffgqvE6Iy1FVUJvc3h/LOPvz6/sQm0tsgVIyiABllwaIc7Lm6NnV3ARZcp23AksIBiLiTLaboAi7oqC39LuV5LOJib8puvKlYNEuIA5kwPcq2hXsioxZ9E02kWmqjVXLCXyItu3Ggf7TmmAYiJzGDwGgLXHk108CsqTmneAiQDHKQCR+y3YvbVJkb2aSLNIMA8VG0drh9R8w1uokweAHS9zH1UTXRk6Xgi69P4WM5wdFbAUnmXMa48yAdQBx/tHsFkMGy26N3TpJn1ve/FbQZuNElefyyhHFvn9Af56r19f8ALc/L3/RYQHdTGg4jl1HnZbm4dx4R5n9BMrrG7ZHCLPT22xr2Vx59RR01nr/NFmsPuxa6dbRZvW/EnksmunQE+XDznRS4WxlHOS5rk9q3LDOHGU8QSe7cGi0TlI+GbRMzm6QRaVgwYkB0wSc8eARcd38swPU+qkTIMEc+PKP8r1dIyUllDZl5yyOq/ei4luQNzAgEgnLo5pMa/EDfkurB95l/EjNJ8OkG44DSY9FvRbGVDDzlhWvsBWaHVmwMxDXA8SBII9JHuq9svCd7Wps/M8A/2i7v/EFfQNndm6NCoalPMCZtmtB+GOU+qykV/iN0FH4b6vn7ksiItigCqnaKtjximih3mSKHdhjKZpOcazhihXc4FzAKOQtykfFEmArWqTtnZu1XV8S+hVLWOe2nSbnaPw306IqVQTIp5Hd8QcrnF0WLUBwPxe1u7pXxWbOz7xNKiA13dV+8bR7tjnOpd4KUHKdRvGXR01sdtl1SrkplrH1mGhnFMhtOlU7uo2pG8BVZlfOol8aALVUo7YcyoXNrCuaDmsNOtQFAOGGLLtO8XuxQL2mBDXU5cAHNW7FbN2uKb3U6jjUdXxRjO3dpRiRhwM7iyTNLLAEHLmFigMdl4zazqtE1G1m5n0yWFlHuhRIca/evAzCq11gGkAwyAQXlXZ+Gz08lSHS2HQC0G1yBJI97KkV8JtOW90MUG/8ARFSvhyWP72XHFQZfT7uMrQXuAzTvFsXnE1C1jiBmIaSGj4iBIHrogPnO0sJ3VV9Oc2UxPQgOE9YK5ljVxocS5zwXEySSJJPFZEr01edqTfPcjs8uTAif0XQ1uUAC54dXG/1lasIZzHqBHlf9V0MO+z+76tcB8yB6rzev1ErLHHsifzRppWxXmw2cnaGkG0GCxh4/K0l2V+8C6wOa/WI4ro2y1/cbpDQGguJlpMRDQBpJ+gHGR52jd+G2GMec9g9jnxDXEuDW3JABPC0rZtVjHUN4OIgEd2M0HUEdOptCiUvE4v5niKrHurm/92fuU0V258oO8L8bcZn9+KhtobRqk3YSQASJdxjSeMGP+K7Gx95m3gvAbINtXanja48lZ+zdCk578zQ5waMstBgCQ7X+4L03iFvw9PK3H6fT3PfVzafUooxT/wAh9jzjlykyvG4p9ppmePQl0R7SZ8letl7Gw5xNUFkgF5DXEwMlTKC1sDd4GS4EgxABCjO1WAosrAUwG7suDTo4k8PhtFraqgXile7bh/YkqzPd/Y4+ztd5bek+C9oJEw0GQ46XjcNvzHkrOzCtHCfMz9VAbCxeR+UmGEHU2B1Bvpx91YqdQOAIIIOhFwqjUWOc3JE3Twg1uws+yM5REUUmBeLQcfSBIL2giZBMRAc468g1x/4nkjcfSJgPE2/8py68TBt0PJbbX6Gu6PqZ1qOaLwRx+o8rLV3D+bfO/wBP3Wyji2P8LgbE21gEtNv7gR5grcukbZ18JmVh8o5DSeOR8rH2J/VYh3DQ8jr/ADqu1Yuo5oEEmbRMybWi83XevVyXEuTOcE52Ewmas9/BjIHm8/4afdXtQ3ZfY7sPSIcQXOdmMcLABvWAFMq1XQ8xqrVba5LoERFkjBERAEREARFz1doUm5sz2jJd0uG6DcSOCA+bdqNniliKrGiGu3mgaAPH0zZvZaMO8PMcAJI6zAB+f7rn7WbR77FPfh3AMIOYktBlrAA4h1xcaR5wo/AV6kkuc3hkc1wPIQ4CAZMGBbfjkt1bKMJQj3IVVkardz5WSytaBYD2XpauVw72lHhn1G66YItLTEEWkEqNp7PBhoxM5S3wgeJkbroJEFwBy25dVX49T0e5NJrlMmcSwVKfduif6qfeSLwQDxHPh6rvw9RpaADMQDOvr1VbqdnyQQKz7gC9/Ccwd4pLpLjckXFt0KYBIIcNR8xxB6fqsPB5zV+BqcZSqbTy2lxj2KG+rOIIkQJIAyixbra/EjL6r6Fgtm06Ulg1iSSTp56Kp/6ODiBlYCXOMQ6YYIF40GUxJvb3uxXbxzU7owhCXDy2s+2M+2C5pTUeUQ2y6hdisTM2hoDqmewcYLRG4DxbJ4aZb1PbLWivVyuzDOTOtzdwnjBJE9FY9nYwjE4vMJbTDzl3iQ0uzbrXAAZoJMGCYVSrlpe7IIbmOUcmyco9oVTFYm/ZHSBgpzs5iLOZ1zD1sfoPdQayY8tIIJBGhC6NZWCRXPZLJdUVfodo3jxtBH9Nj7aH5KXwu0KdTwuvyNiPT/C4OLRZwthPozF+y6ROYsEyTIJBlxkmQZm3tZef6TShoy+GI3nWIJIIvYgudB6rsRZ3y9TbZH0Ry4fZtNhDmgyG5QS5xOW27cm1tF1IvFq231NkkugVw7LbBygVqg3iNwH4QfiP9RHsPMrh7M9njUIq1BuC7QfjPAx+X6+Wt0VlpdPjzy+hTa7VZ/xw+v8AQREVgVIREQBERAEREAUN2h7NsxTRcNe3R2WbX3T0mD6dSplEMNJrDPj+1ew9WiHuqBwa8vDi1zHN/EIzDwyASBBP7KPpdm2PcSM02k5ouAA0w0C4yN5aDlb7dUphwIIBBEEESCDqCFTdqdmTRzOpNmnrA8Tedo3gOesa6SdJ5S4NatPBz8z4/O5CYejlaBrroNSTNlA4ItZiqstcCS4lxG64tdeNTYkEEnQjkFdNnYekGCs+sGuObu2gZocJDajmi5giQNNJJ4cOC7MmrmdNN+9BynLDdS4g7zZLRYaXiZtyjF9+5YyklwuiMFz4uo8Mc5oBA4k8B4jHGPMaHyWdFsNvpc3JNjJ89FGnabgdwZRHG5Oka+q1qdcZf5OhrrL3VDKeGSuAa7KHEQ86jQZZMAjha/Qn0XYcT/S7rYW9jf0UG4Ew/wC8Bsva8jeJtJ7sjPGW8WaLNEzqtY2LUp04diXZAAPCZIOSb5jLiWNgwdXTOYzMv0NF/maxhdmvuVUNVOOeevqYjBOqVMUKbwzOSQRmk5XQ8HTKc4jjY9ZVVarNjsf3bA1jwCWNZUqFpzVIblJvJLokgnnqqZV2bL3EPMEmARYT0noD5hVM6lCbjuyuxZae9WLhf1+53LxcP+ma75uSb6iY0v09iVmzAETvuMtLb8iSQdZkTErXEfUk5fodayp1HNIIJBGhCj3bNJEd47QCwiIaWiBP9Rnn6LM4C9nFt5gebj9Hkeg5Jtj6mcv0LhsnaneS10Bw9JH+VJKibNwFQVG92XOeDIDGEn4rACbb1xBmAr/sfsvtKoQXtZTZx7yAY6NbJB84XN0OT8nJNr1kYx/yGDWkkAAkkwABJJ5ADVWzYfZMCH1hJ4M1A6u5npp58JLY3Z6nQE+J/FxHyaOA+qllNo0qh5pdSDqtc7PLDhfyAERFNK0IiIAiIgCIiAIiIAiIgC8K9RAfONuCvUxBFKCTWLSCJJaDlAFwBAEk9PNWHaOAbhsMcvjflY98mSDJdA4A3EDn0U4MDRY41MjA65LoE8ZM8NTK+cdu+2baxp08NUJa05nObZriQMoB1MAunhJ6LSNbefUkqbm0l0RybUxGjWug3DgI0jjy8uqi31mtgE3IMWJJyiTYdFzYTGuc6HXmTPHnJ4evVdFfB03+NodaLjgdYPCVDsi4yxIptdOUrvPwjBu0KZAObWIsbzYWiV109oF9MNa6WcIGsE8eQPLkuQ7PpTJYCba3uLA349dV7WrNpt4aWbz/AGWFPantfUiJZe2Gcs5NqvEtHEAn3/8AxcKzq1C5xJ4n9lgo7eWeo01XwqlFhbcPhn1HBrGue46BrS4+wuu3YOwquLqinTBi2d0WY38x+cDivtWxdh0cLTFOk2BxJu5x/M48T/BC7VUufPY2stUOD5dsz7NcbVgvDaLf6zLv+1s/MhW3Zf2W4WnBqufWPInI3/tbf3cVdEUyNEI9iLK2T7nNgtnUqLctKm1jeTWhvvGq6URdjkEREAREQBERAEREAREQBERAEREAXhXqID4r2v7SbTpmtQr1xGaC1lJoDmvIyjNAOUgwb8wSqwyuGtEkmc145E5nH1lXn7VsO372y05qLSZuLOcBY6Kl9w38rdZ0GvPz6rvBcZRLrXGUa8NtNpO6XCbTHPQT1j5LuoY983MjNewNpvfXRcvdskWbPCwnSLegj0Rogxrx9/4Vn4cZfqRC11ade7Cz3J3DVRUMNPEDTnxhce28D3bwQSQ8E34EQD6XCy2ZDIqOO6X5QJb8O8XGSDlaJJi/ynsq9oMPULWOY52YAgENsTIgku3SCIJ4ZheJKiS0scOP7Hbw6mMK90uG+nsQCl9g9m34tldzHAdy0Ogic0h5ygg2O5y48FuobSwrf+nEObBc1p8dyQ4kyAJJI0DbcJ+n9i8MG0XGAM1Q6aw0BsH1B9+q4rSY5byTbZbY5TOf7OsFTZgmObTcxz7vLxBc4WkWG5Hh6HnJNoRFIisLBXt5eTCtUytceQJ9hKoWzvtAxbzhO9oU6IxIL2uc8DMwDCnda97T4sQ5upJ7uQ2Db6AsXUmmJAMaW08lkwfPMF9pdV7WmqxlBrjTOdzw2Gvo4iu0b8gtd3AYKlgS5wADmEK9bIxjqtCjUc3I6pSY9zb7pc0OLb3sTC6TTB1A4cOVwskAREQBERAEREAREQBERAEREAREQBRW0+1GFw72061QMc4SBDjYmASQCGiQdeSlV84+0vs4c5xQcxrcga4OcQ5zwYaGiDJLf/U+a2ik3hnOyTjHKIv7Qu01HFPYykCe6c78SRDpgENHES0b0jyOqp1uJ4xrx5LOFzuwTSZk6k8OJDjwnVoPopajtWEQHfOXVtI3ADz+f80+S9DQFpoYNrSSCZIgydbzpprJ9St62Rxk8vqd2yKVd3e925oFiMwBA3XAHLEzmAvMRFjEKUp0MXm3nMLSeGUO0AIksIiQTpMEjkufs3W3nsjUZp8oEfP6qeXNrk9PoUpUReSNwezcdUe1jXsJMaNbcBm8N7m4G8+QGi+ndl8FVpYamytHeAHNGW5kmd236qvdkcJmr5iLMbP/ACdut+WZXZR59cHPUvzbQiItCKEREAREQBERAEREAREQBERAEREAREQBERAFTO3PZLE4yrSNN7AxrSCHEjKSZLxAMyA0R06lXNFlPDyjWUVJYZD9n+y9HCUTTaM2f/cc6CXmIuNMsWy/WSTWe0X2ZUyxzsLIqTIYXjIRxAJEtPESY4eV+RZUmnkxKuMlho+RYr7NcWygam654I/CZLnZeJB0Lh+UehOirLcI81O7ykPDi0g2gtnMDOkQfZfoNfL9r9nxRx1Z/Bxz0xe2eS8mf6swC7Qsb4Zzjo1OcYx+vsRGxNmvplzn2JGUDW0gySPJSyKa7N7EZXzl85WkAAGJJuZOsRHv0W0pY5ZexjDTV4XREj2Ka/JUNsma1r5oE35Rl9ZVmWjB4NlJoawZQP4SSbkreozeXkrLJbpOQREWDQIiIAiIgCIiAIiIAiIgCIiAIiIAiIgCIiAIiIAiIgC4Nr7JbXZlNnC7XflP6jmP2XeiGU2nlFLxHY6u0S1zHnldp9Jt8wrPsrZbKDMrZkwXEkmXQATfTTgu1Fs5N9TpO2c1iTCIi1OQREQBERAEREAREQBERAEREAREQBERAEREAREQBERAEREAREQBERAEREAREQBERAEREAREQBERAEREB//Z"/>
          <p:cNvSpPr>
            <a:spLocks noChangeAspect="1" noChangeArrowheads="1"/>
          </p:cNvSpPr>
          <p:nvPr/>
        </p:nvSpPr>
        <p:spPr bwMode="auto">
          <a:xfrm>
            <a:off x="97510" y="-159276"/>
            <a:ext cx="468048" cy="336057"/>
          </a:xfrm>
          <a:prstGeom prst="rect">
            <a:avLst/>
          </a:prstGeom>
          <a:noFill/>
        </p:spPr>
        <p:txBody>
          <a:bodyPr vert="horz" wrap="square" lIns="123444" tIns="61722" rIns="123444" bIns="6172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7" name="16 CuadroTexto"/>
          <p:cNvSpPr txBox="1"/>
          <p:nvPr/>
        </p:nvSpPr>
        <p:spPr>
          <a:xfrm>
            <a:off x="11664860" y="684339"/>
            <a:ext cx="2376578" cy="617092"/>
          </a:xfrm>
          <a:prstGeom prst="rect">
            <a:avLst/>
          </a:prstGeom>
          <a:solidFill>
            <a:srgbClr val="3B7812">
              <a:alpha val="50588"/>
            </a:srgbClr>
          </a:solidFill>
        </p:spPr>
        <p:txBody>
          <a:bodyPr wrap="square" lIns="123444" tIns="61722" rIns="123444" bIns="61722" rtlCol="0">
            <a:spAutoFit/>
          </a:bodyPr>
          <a:lstStyle/>
          <a:p>
            <a:pPr algn="r"/>
            <a:r>
              <a:rPr lang="es-EC" sz="1600" b="1" dirty="0">
                <a:latin typeface="Arial" panose="020B0604020202020204" pitchFamily="34" charset="0"/>
                <a:cs typeface="Arial" panose="020B0604020202020204" pitchFamily="34" charset="0"/>
              </a:rPr>
              <a:t>RESULTADOS Y DISCUSIÓN</a:t>
            </a:r>
          </a:p>
        </p:txBody>
      </p:sp>
      <p:pic>
        <p:nvPicPr>
          <p:cNvPr id="11" name="10 Imag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48537" y="6635717"/>
            <a:ext cx="3317778" cy="60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386232" y="119139"/>
            <a:ext cx="13158400" cy="493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3444" tIns="61722" rIns="123444" bIns="61722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C" sz="1200" b="1" dirty="0"/>
              <a:t>Análisis de la variabilidad genética de muestras </a:t>
            </a:r>
            <a:r>
              <a:rPr lang="es-EC" sz="1200" b="1" i="1" dirty="0"/>
              <a:t>ex vitro e in vitro </a:t>
            </a:r>
            <a:r>
              <a:rPr lang="es-EC" sz="1200" b="1" dirty="0"/>
              <a:t>de clones de Babaco (</a:t>
            </a:r>
            <a:r>
              <a:rPr lang="es-EC" sz="1200" b="1" i="1" dirty="0"/>
              <a:t>Vasconcellea × heilbornii </a:t>
            </a:r>
            <a:r>
              <a:rPr lang="es-EC" sz="1200" b="1" dirty="0"/>
              <a:t>var. pentagona Badillo) usando marcadores moleculares de Secuencias Internas Simples Repetitivas (ISSR)</a:t>
            </a:r>
            <a:endParaRPr lang="es-EC" sz="1200" dirty="0"/>
          </a:p>
        </p:txBody>
      </p:sp>
      <p:cxnSp>
        <p:nvCxnSpPr>
          <p:cNvPr id="20" name="19 Conector recto"/>
          <p:cNvCxnSpPr/>
          <p:nvPr/>
        </p:nvCxnSpPr>
        <p:spPr>
          <a:xfrm>
            <a:off x="165082" y="684338"/>
            <a:ext cx="11014476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"/>
          <p:cNvCxnSpPr/>
          <p:nvPr/>
        </p:nvCxnSpPr>
        <p:spPr>
          <a:xfrm>
            <a:off x="11861065" y="1278369"/>
            <a:ext cx="218037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2 Subtítulo"/>
          <p:cNvSpPr txBox="1">
            <a:spLocks/>
          </p:cNvSpPr>
          <p:nvPr/>
        </p:nvSpPr>
        <p:spPr>
          <a:xfrm>
            <a:off x="165087" y="7185344"/>
            <a:ext cx="5030373" cy="425167"/>
          </a:xfrm>
          <a:prstGeom prst="rect">
            <a:avLst/>
          </a:prstGeom>
        </p:spPr>
        <p:txBody>
          <a:bodyPr lIns="101824" tIns="50912" rIns="101824" bIns="50912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Shirley Brito Cabezas, 2017</a:t>
            </a:r>
          </a:p>
        </p:txBody>
      </p:sp>
      <p:graphicFrame>
        <p:nvGraphicFramePr>
          <p:cNvPr id="21554" name="2155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1575390"/>
              </p:ext>
            </p:extLst>
          </p:nvPr>
        </p:nvGraphicFramePr>
        <p:xfrm>
          <a:off x="929456" y="2263577"/>
          <a:ext cx="3093904" cy="3007950"/>
        </p:xfrm>
        <a:graphic>
          <a:graphicData uri="http://schemas.openxmlformats.org/drawingml/2006/table">
            <a:tbl>
              <a:tblPr/>
              <a:tblGrid>
                <a:gridCol w="932595"/>
                <a:gridCol w="1163782"/>
                <a:gridCol w="997527"/>
              </a:tblGrid>
              <a:tr h="52598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PRIMER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Número de bandas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Rango del Tamaño de bandas (pb)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64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844A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800-700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64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844B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350-2000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64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17898A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500-2000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48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17898B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420 -3000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64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17899A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350-2000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48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HB9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400-1200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48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HB11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480 </a:t>
                      </a:r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– </a:t>
                      </a:r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48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HB12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405- 2000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48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Total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350-2000</a:t>
                      </a:r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9" name="128 CuadroTexto"/>
          <p:cNvSpPr txBox="1"/>
          <p:nvPr/>
        </p:nvSpPr>
        <p:spPr>
          <a:xfrm>
            <a:off x="1311969" y="762770"/>
            <a:ext cx="9873164" cy="432426"/>
          </a:xfrm>
          <a:prstGeom prst="rect">
            <a:avLst/>
          </a:prstGeom>
          <a:noFill/>
        </p:spPr>
        <p:txBody>
          <a:bodyPr wrap="square" lIns="123444" tIns="61722" rIns="123444" bIns="61722" rtlCol="0">
            <a:spAutoFit/>
          </a:bodyPr>
          <a:lstStyle/>
          <a:p>
            <a:r>
              <a:rPr lang="es-EC" b="1" dirty="0"/>
              <a:t>Amplificación de fragmentos de ADN mediante marcadores moleculares ISSR</a:t>
            </a:r>
            <a:endParaRPr lang="es-EC" dirty="0"/>
          </a:p>
        </p:txBody>
      </p:sp>
      <p:sp>
        <p:nvSpPr>
          <p:cNvPr id="21555" name="21554 Rectángulo"/>
          <p:cNvSpPr/>
          <p:nvPr/>
        </p:nvSpPr>
        <p:spPr>
          <a:xfrm>
            <a:off x="876631" y="1709581"/>
            <a:ext cx="314672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000" b="1" dirty="0"/>
              <a:t>Tabla </a:t>
            </a:r>
            <a:r>
              <a:rPr lang="es-EC" sz="1000" b="1" dirty="0" smtClean="0"/>
              <a:t>7 </a:t>
            </a:r>
            <a:r>
              <a:rPr lang="es-EC" sz="1000" dirty="0" smtClean="0"/>
              <a:t>Tabla </a:t>
            </a:r>
            <a:r>
              <a:rPr lang="es-EC" sz="1000" dirty="0"/>
              <a:t>resumen del total de bandas amplificadas por cada primer y el rango del tamaño en pares de bases.</a:t>
            </a:r>
            <a:endParaRPr lang="es-EC" sz="1000" b="1" dirty="0"/>
          </a:p>
        </p:txBody>
      </p:sp>
      <p:graphicFrame>
        <p:nvGraphicFramePr>
          <p:cNvPr id="16" name="15 Gráfico"/>
          <p:cNvGraphicFramePr/>
          <p:nvPr>
            <p:extLst>
              <p:ext uri="{D42A27DB-BD31-4B8C-83A1-F6EECF244321}">
                <p14:modId xmlns:p14="http://schemas.microsoft.com/office/powerpoint/2010/main" val="2496806455"/>
              </p:ext>
            </p:extLst>
          </p:nvPr>
        </p:nvGraphicFramePr>
        <p:xfrm>
          <a:off x="4844482" y="1999262"/>
          <a:ext cx="6502244" cy="4128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17 Rectángulo"/>
          <p:cNvSpPr/>
          <p:nvPr/>
        </p:nvSpPr>
        <p:spPr>
          <a:xfrm>
            <a:off x="929456" y="5297217"/>
            <a:ext cx="3093904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es-EC" sz="1200" dirty="0" err="1" smtClean="0"/>
              <a:t>Devarumath</a:t>
            </a:r>
            <a:r>
              <a:rPr lang="es-EC" sz="1200" dirty="0" smtClean="0"/>
              <a:t> </a:t>
            </a:r>
            <a:r>
              <a:rPr lang="es-EC" sz="1200" i="1" dirty="0" smtClean="0"/>
              <a:t>et al., </a:t>
            </a:r>
            <a:r>
              <a:rPr lang="es-EC" sz="1200" dirty="0" smtClean="0"/>
              <a:t>2002 ISSRS en té (</a:t>
            </a:r>
            <a:r>
              <a:rPr lang="es-EC" sz="1200" i="1" dirty="0" err="1" smtClean="0"/>
              <a:t>Camellia</a:t>
            </a:r>
            <a:r>
              <a:rPr lang="es-EC" sz="1200" i="1" dirty="0" smtClean="0"/>
              <a:t> </a:t>
            </a:r>
            <a:r>
              <a:rPr lang="es-EC" sz="1200" i="1" dirty="0" err="1" smtClean="0"/>
              <a:t>sinensis</a:t>
            </a:r>
            <a:r>
              <a:rPr lang="es-EC" sz="1200" dirty="0" smtClean="0"/>
              <a:t>) 12.84%.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es-EC" sz="1200" dirty="0" err="1"/>
              <a:t>Hamrick</a:t>
            </a:r>
            <a:r>
              <a:rPr lang="es-EC" sz="1200" dirty="0"/>
              <a:t> &amp; </a:t>
            </a:r>
            <a:r>
              <a:rPr lang="es-EC" sz="1200" dirty="0" err="1"/>
              <a:t>Godt</a:t>
            </a:r>
            <a:r>
              <a:rPr lang="es-EC" sz="1200" dirty="0"/>
              <a:t>, </a:t>
            </a:r>
            <a:r>
              <a:rPr lang="es-EC" sz="1200" dirty="0" smtClean="0"/>
              <a:t>1996</a:t>
            </a:r>
            <a:r>
              <a:rPr lang="es-EC" sz="1200" dirty="0"/>
              <a:t> </a:t>
            </a:r>
            <a:r>
              <a:rPr lang="es-EC" sz="1200" dirty="0" smtClean="0"/>
              <a:t>sistemas de propagación</a:t>
            </a:r>
            <a:endParaRPr lang="es-EC" sz="1200" dirty="0"/>
          </a:p>
        </p:txBody>
      </p:sp>
      <p:graphicFrame>
        <p:nvGraphicFramePr>
          <p:cNvPr id="19" name="1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4125439"/>
              </p:ext>
            </p:extLst>
          </p:nvPr>
        </p:nvGraphicFramePr>
        <p:xfrm>
          <a:off x="10307512" y="2337641"/>
          <a:ext cx="2771366" cy="293388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861565"/>
                <a:gridCol w="1048236"/>
                <a:gridCol w="861565"/>
              </a:tblGrid>
              <a:tr h="74421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400" b="1" u="none" strike="noStrike" dirty="0">
                          <a:effectLst/>
                        </a:rPr>
                        <a:t>Primer</a:t>
                      </a:r>
                      <a:endParaRPr lang="es-EC" sz="14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400" b="1" u="none" strike="noStrike" dirty="0">
                          <a:effectLst/>
                        </a:rPr>
                        <a:t>Resolución del primer (</a:t>
                      </a:r>
                      <a:r>
                        <a:rPr lang="es-EC" sz="1400" b="1" u="none" strike="noStrike" dirty="0" err="1">
                          <a:effectLst/>
                        </a:rPr>
                        <a:t>Rp</a:t>
                      </a:r>
                      <a:r>
                        <a:rPr lang="es-EC" sz="1400" b="1" u="none" strike="noStrike" dirty="0">
                          <a:effectLst/>
                        </a:rPr>
                        <a:t>)</a:t>
                      </a:r>
                      <a:endParaRPr lang="es-EC" sz="14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400" b="1" u="none" strike="noStrike" dirty="0">
                          <a:effectLst/>
                        </a:rPr>
                        <a:t>PIC</a:t>
                      </a:r>
                      <a:endParaRPr lang="es-EC" sz="14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23588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400" b="1" u="none" strike="noStrike" dirty="0">
                          <a:effectLst/>
                        </a:rPr>
                        <a:t>844A</a:t>
                      </a:r>
                      <a:endParaRPr lang="es-EC" sz="14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400" u="none" strike="noStrike" dirty="0">
                          <a:effectLst/>
                        </a:rPr>
                        <a:t>0,26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400" u="none" strike="noStrike">
                          <a:effectLst/>
                        </a:rPr>
                        <a:t>0,23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9541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400" b="1" u="none" strike="noStrike" dirty="0">
                          <a:effectLst/>
                        </a:rPr>
                        <a:t>844B</a:t>
                      </a:r>
                      <a:endParaRPr lang="es-EC" sz="14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400" u="none" strike="noStrike" dirty="0">
                          <a:effectLst/>
                        </a:rPr>
                        <a:t>0,53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400" u="none" strike="noStrike">
                          <a:effectLst/>
                        </a:rPr>
                        <a:t>0,45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534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400" b="1" u="none" strike="noStrike" dirty="0">
                          <a:effectLst/>
                        </a:rPr>
                        <a:t>17898A</a:t>
                      </a:r>
                      <a:endParaRPr lang="es-EC" sz="14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400" u="none" strike="noStrike" dirty="0">
                          <a:effectLst/>
                        </a:rPr>
                        <a:t>0,47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400" u="none" strike="noStrike">
                          <a:effectLst/>
                        </a:rPr>
                        <a:t>0,41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93951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400" b="1" u="none" strike="noStrike" dirty="0">
                          <a:effectLst/>
                        </a:rPr>
                        <a:t>17898B</a:t>
                      </a:r>
                      <a:endParaRPr lang="es-EC" sz="14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400" u="none" strike="noStrike" dirty="0">
                          <a:effectLst/>
                        </a:rPr>
                        <a:t>0,66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400" u="none" strike="noStrike" dirty="0">
                          <a:effectLst/>
                        </a:rPr>
                        <a:t>0,06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534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400" b="1" u="none" strike="noStrike" dirty="0">
                          <a:effectLst/>
                        </a:rPr>
                        <a:t>17899A</a:t>
                      </a:r>
                      <a:endParaRPr lang="es-EC" sz="14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0,13</a:t>
                      </a:r>
                      <a:endParaRPr lang="es-EC" sz="14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0,13</a:t>
                      </a:r>
                      <a:endParaRPr lang="es-EC" sz="14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534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400" b="1" u="none" strike="noStrike" dirty="0">
                          <a:effectLst/>
                        </a:rPr>
                        <a:t>HB9</a:t>
                      </a:r>
                      <a:endParaRPr lang="es-EC" sz="14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0,66</a:t>
                      </a:r>
                      <a:endParaRPr lang="es-EC" sz="14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0,57</a:t>
                      </a:r>
                      <a:endParaRPr lang="es-EC" sz="14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534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400" b="1" u="none" strike="noStrike" dirty="0">
                          <a:effectLst/>
                        </a:rPr>
                        <a:t>HB11</a:t>
                      </a:r>
                      <a:endParaRPr lang="es-EC" sz="14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400" u="none" strike="noStrike">
                          <a:effectLst/>
                        </a:rPr>
                        <a:t>0,13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400" u="none" strike="noStrike" dirty="0">
                          <a:effectLst/>
                        </a:rPr>
                        <a:t>0,13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534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400" b="1" u="none" strike="noStrike" dirty="0">
                          <a:effectLst/>
                        </a:rPr>
                        <a:t>HB12</a:t>
                      </a:r>
                      <a:endParaRPr lang="es-EC" sz="14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400" u="none" strike="noStrike" dirty="0">
                          <a:effectLst/>
                        </a:rPr>
                        <a:t>0,47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400" u="none" strike="noStrike" dirty="0">
                          <a:effectLst/>
                        </a:rPr>
                        <a:t>0,42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21" name="20 Rectángulo"/>
          <p:cNvSpPr/>
          <p:nvPr/>
        </p:nvSpPr>
        <p:spPr>
          <a:xfrm>
            <a:off x="10197166" y="1699180"/>
            <a:ext cx="291420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100" b="1" dirty="0" smtClean="0"/>
              <a:t>Tabla 8</a:t>
            </a:r>
            <a:r>
              <a:rPr lang="es-EC" sz="1100" dirty="0" smtClean="0"/>
              <a:t> </a:t>
            </a:r>
            <a:r>
              <a:rPr lang="es-EC" sz="1100" dirty="0"/>
              <a:t>Valores de resolución de primer (</a:t>
            </a:r>
            <a:r>
              <a:rPr lang="es-EC" sz="1100" dirty="0" err="1"/>
              <a:t>Rp</a:t>
            </a:r>
            <a:r>
              <a:rPr lang="es-EC" sz="1100" dirty="0"/>
              <a:t>) y PIC para los ocho primers utilizados en el </a:t>
            </a:r>
            <a:r>
              <a:rPr lang="es-EC" sz="1100" dirty="0" smtClean="0"/>
              <a:t>estudio.</a:t>
            </a:r>
            <a:endParaRPr lang="es-EC" sz="1100" dirty="0"/>
          </a:p>
        </p:txBody>
      </p:sp>
      <p:sp>
        <p:nvSpPr>
          <p:cNvPr id="22" name="21 Rectángulo"/>
          <p:cNvSpPr/>
          <p:nvPr/>
        </p:nvSpPr>
        <p:spPr>
          <a:xfrm>
            <a:off x="10267466" y="5297217"/>
            <a:ext cx="2828037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es-EC" sz="1200" dirty="0"/>
              <a:t>Ochoa (2008) y Salinas (2010) </a:t>
            </a:r>
            <a:r>
              <a:rPr lang="es-EC" sz="1200" dirty="0" err="1" smtClean="0"/>
              <a:t>Rp</a:t>
            </a:r>
            <a:r>
              <a:rPr lang="es-EC" sz="1200" dirty="0" smtClean="0"/>
              <a:t> 9-4-13.8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s-EC" sz="1200" dirty="0" err="1"/>
              <a:t>Prevost</a:t>
            </a:r>
            <a:r>
              <a:rPr lang="es-EC" sz="1200" dirty="0"/>
              <a:t> &amp; </a:t>
            </a:r>
            <a:r>
              <a:rPr lang="es-EC" sz="1200" dirty="0" err="1"/>
              <a:t>Wilkinson</a:t>
            </a:r>
            <a:r>
              <a:rPr lang="es-EC" sz="1200" dirty="0"/>
              <a:t> (1999) </a:t>
            </a:r>
            <a:r>
              <a:rPr lang="es-EC" sz="1200" dirty="0" err="1" smtClean="0"/>
              <a:t>Rp</a:t>
            </a:r>
            <a:r>
              <a:rPr lang="es-EC" sz="1200" dirty="0" smtClean="0"/>
              <a:t> &lt;6.00</a:t>
            </a:r>
            <a:r>
              <a:rPr lang="es-EC" sz="1200" dirty="0"/>
              <a:t>,</a:t>
            </a:r>
          </a:p>
        </p:txBody>
      </p:sp>
      <p:pic>
        <p:nvPicPr>
          <p:cNvPr id="23" name="Picture 4" descr="Resultado de imagen para ISSR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8" r="4714" b="9944"/>
          <a:stretch/>
        </p:blipFill>
        <p:spPr bwMode="auto">
          <a:xfrm>
            <a:off x="11104130" y="473674"/>
            <a:ext cx="1036639" cy="919154"/>
          </a:xfrm>
          <a:prstGeom prst="ellipse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805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AutoShape 4" descr="data:image/jpeg;base64,/9j/4AAQSkZJRgABAQAAAQABAAD/2wCEAAkGBhESERMUExQWFRUWFBgXFxgWFBgYGhYXFhoXFRUWGRgXHyYeGRskGRYXIC8gJCkpLS0sGB80NTAqOCYrLCkBCQoKDgwOGg8PGiolHyQtLywsLi4vLTYsKiwpLCwsLCwsLCwsLCwpLCwsNCwtNCwsLCwsLCwsLCwsLCwsLCwsLP/AABEIANIA8AMBIgACEQEDEQH/xAAcAAEAAgMBAQEAAAAAAAAAAAAABQYCAwQBBwj/xAA+EAABAwIDBQYDBwMDBAMAAAABAAIRAyEEEjEFIkFRYQYTMnGBkUKhsQcUI1LB4fBictEVM4JDkqKyFlPx/8QAGwEBAAIDAQEAAAAAAAAAAAAAAAQFAQIDBgf/xAAwEQACAgEDAgQFBAEFAAAAAAAAAQIDEQQSITFBBSJRcRNhgaHwMpGx0SMUUsHh8f/aAAwDAQACEQMRAD8A+4rFlrXsNT/lZIgCIiAIiIAiIgCIiAIiIAi5DtJnDM7q0WPkTY+ei0nF1D+Vo5EFx9SCB/NSuUroR6s2UWzqxuNZSY57zDWiSqdRxz8XixUax4FKW7znUwA7XKWTmdGU5TEEeSsbwXGXnN0iBextfUWuefMrVgsE2kwNboBEm5OpkniZJPqotmpTWInSNb7nVR2hlEVDpo+LR/URZp5mw42uB3CoOaq/a3Fd3g67oDpYWQT/APYRTJ9M0xxhfLNjbWdQr0akuim7QQYaZztaHWEhzuWs63W9V7a8x3hpHYm49j76i5dnbRp16balMy1zWuHMBwkSOB6LqUwhBERAEREAREQBERAEREARFhVcQDAkwYExJ4CeCAzWmrTcXNIdAEyI8Ui1+EFReDx1UVstS5NoGjTGYRztr+ylKuLY0hrnAE6SVlrByhbGayuzx9TzCYxlQEtMwSDaLjzW1lQGYMwYPQ6x7EI0g6LJYOi+YREQyEREBoxlYtbI1kATpLiGz11lcL8zvE6RpA3R6iST6mOikcQBlOYZhFxEzF4jionBMim0TNrSc1jcDNxgQJ6KHqpSjjDOtaTIiv2zw7AXObVABqicguaPijevMGBqYNrLWO3mFLXOAqFrXZcwYIPi0l1xDS4cxEXMKZ/0yjM91TmSZ7tsy7xHTU8eaN2bRBkUqYMRIptFtI00gm3VQ81+jOuJepxDtPQPeZSXGm57XBoE5qbmMcBJA8VRsTGq1DthhiYBcSHUw4Bo3O9BLS69gMpk8CRrIUlU2ZRdE0qZgQJptMCIgSLCLQvTgqNppshpkbjd02gi1jYLGYejHmPcf/tvlneDKZZbeHFsHWRwXyXHbIa5znU92SSGcACZAB8v4F9J252noYYQXsNQ6MLwD8N3chvN85Eaqi4naVNznPzMaHHNAcIEmOf5pHnPkrbw3TqcZfEjw+j/AD+SLqNTOmSdcufQq+A7RYjDOzUc7HXkNmDl0a8EZXXtxi6tGK+2HGuYA2iym8TJGZxNuAeMov1OmnOF2nTBfLS05hoHNkkHLYTJkiLcQsdi7MdiqrKdP4rl2oa0auPQfMwOK5X507afRdy2qdWpgrJNZxz8vz5n2fslt4YrC0qhc01C0d4Gnwv4gjVp6FTSq2z9iUKApNDWSMrTULWBzsoLrujjlVmp1ARIMjmFz0mqWpi5JYWcFbZFRfBQ2dmMcGgPBqRUaaw+/Vh97gVwXC0UN59J+UQDky6NbPtHs/tNtF1Go7vZfh6jnfentNRlOlQp1qAdGduZzHuzWzfFGdyvyKYcz5uzsjtfvaJGIy0g+k57PvFRxDaVd1RtMOIl8UqhY5x8fdtlY7K7JbXp0g3voflyy7EVHQ91AUX1eMgP/EA1JBmJX0paxiGlxbIzASRN48vUICO7M4SvSwzKeIcHvYXNDg5zs1MOPdEl182TKDJJJBMmVKoiAIiIAufHUHPYQ05TaDJGhBiRe+nquheFDDWVgreJ2d3bS5zxnmYz6gC2WYJcCJt/hb6NNtdsvcc7SGuytuWkkMlsEcZmI16xjW2TWzE2cSfFMT5g6DoJXdszZhYS50ZiIESYGpuY1McOC6trHXkq665O1x+HiHR5fXHR+5zUNtb1NrW/hzlkulxndYY89bzdTQWhuBp5s4Y3Nzi/n59VtbThsAnzN/fmubx2LGuM0nvef6Mi8TE3XqjMHsgh/eVHB7+BiI1E+xiOF+cqTRm0W2stYCIiwbHjl83wm26zKYpt3Q2d6AS6SHA3BiJInj6Xt3aXbYpMLGn8Rwt/SDq4/OOvkVRgFYaTSxtW6xZXb7mkpNdCzdmMaXMcxzgS0yJdLiDckg3gE6/w9e3doOo0XPa3MdNQMs2DjzAMWHP1Va2Q9ja7HPIDRJkmADBgk8v2Ut2pLatENZVb42mAQ7N0sdBd3/FVOtohTq/N+l8vjjHfoSa7Fs8xVqXaXGNMisXdHtYQfYAj0K5q21KtQfiOe+8nM609GzA9AsMThXUyJg9RPzkW91wYnaTGEBxNxNhIAmLwryqOmkviVpfsdJV1XxTzwe4rAUajszmOLv7o0AAFjpYLBuyqB3S0i35iZGbPHLxCYheP2vTGuYGAYjgc0aW+ErwbXpETctmJy2mcsRrM9F221/I5PR17cKTz7m92zaAN9RpvGW3zWPC8n1KuHYrs+2lmqd3l3crJmYcczje8aRPVU/C4tjw7KbNMHhEgH9Y8weStHZ7tO9pDarppkE5nSXCGkgSLmSBrJuqLx5T/ANLirHPX1+n/ACaw0qqak5ZLoQsO4be0TrFp841Udiu02GYwuzh/RlyeOnAdTZdGK2vSpuY17speJEg6Wufyi/HryK+fxrti1tTT+pKXPB10nvZ4Msa5SD8iDYacD81udtCpwa0c5cT8g1R79r0A3MajI0s4G/IASSuplQOAIIIIBBGhB0KmQ8Q1dUNuePmjV1rq0bn7ReWkd3eD8YiehiY6xPRczcM2ACB7cYglQtPtnQcBDakktAaQwGX95lBl0D/bOptmbztrxnbvDUgC4PMz4Qw334Eh0XNMgRY5m3gyttRZq9Q0prlehqlFFjo4p1OJJczQkxLeR/tjWfPmpUFUin23oOmGvgTMhoMBucugugjJfWTwBUpsXa4q03GiS1ocW5XtEtIANg11gQ4GOvIqy0mvspjt1KePX+zSUE/0lkRR9Dao0fbqLt43tdvr7rrpYljvC4H1v7K7qvrtWYNM5NNEDtSjtI1ancOphhAyZyAGx3RuO7LiSW1QbxD2xcGNOIpbUcBlyMIFYEl4Ml5PcuADI3BlBB1k2JAVpRdjBVvu+1QSM9NwD25TutJAhrs4yEBpyl5Dby+AQGwtuzcPtEVaZqvaae9nG5PgAmWsFu8kgD4TcyINkRAc+GwTWF5BJzOkyfPT3+nILZiGOLSGuynnE/IrYiGEkuEAiIhkKB7Tbc7puSm4d4dYuWNjXodInz4KeVI7YUGtrgiJcwFwniN0EjhIgf8AEqRpoRnalI1k8IhKlQuJc4kkmSTqSsURehSxwjiRm2qzYAc5zMpD5DXEQDlIMGNXDX9xzYbI01Q2q+GioDu1HlsAh5nNZozt1+IC8AhSO0SzLvMDibDMARzv0kD5Lbg9nMyNc6lT39NwaEEgQRyn3Ko/F5RjXyuf4OVtkYpJ9yOpsYczhXlrGuc4ZXluVr5LBvyWcIBkzqbAbjiqD2FmfO+mG3ymXSJaZd4gdSZ6rvxWFpXcabSSTfKCcxuT1uBJ5x6cT9mtF2Na02BgASOGg4H6lVWh07ulvbax0/ME/QaOWpTsi35fucYw7IjK2OWUdenU+5TuWzOVs84HOdfO/msg76TojxNudv8APyXqJyjCLk+xaPCWWKNBsAx/jUkW9fmt656m0KbSQXAFsSL2nLH/ALN9+hjyntGk4wHSc2U7rrGYgmIEmwnXhK8XZKdkt0slY5ZeWdK8zHM3jw8h+lwPcrwAk6xy6rbTpx5n+QFvTU8qRY6PTTc42duv/Rmpvs7truyKbz+GTYn4Cb+xPsfMqERdtRRG+DhL/wALq2pWR2s+iDCU48DYgjwjR13DTQnUcV792ZfdbfXdF4sJ9LKj4HbFakRldIAjK6S2BpAm0dIXRiu0td5sQwcmj6kz8oXnJeEahSwmsepVvRWZxwXAYWmPgbrPhGszOms3lZU6bW2aALzYAXNybdVTv/kDzRex5cXkgteDB1BIMRaJ05wuantvENiKrjAi8Eex1NtT/lF4RfLOWuPv8zC0djz0LxQw7A5rSBlNgdC13CHCCJFvQesrQwjGeEAE6nifU34qmYTtUxzQ2s0gmxLRuxwOshWbZm0c5y5mvEEhzSDoRIMWneFx7c7TQWTg/hXx83Z+q9/zgr76ZVvlEmiIrojBERAEREARFF9o8a+lQc5mshs/lDrZupmB6raMXJpLuCTlfL+0r3131Sx+Ul4yOF4DHDLobghtxxzHmtlTHVXeKo8zze7jY8eS0K50+kdTbk/kcnLJDt2RiA0D7wbZbw6d1rmXOa+bNJ0uAeC9fsmuSCa5IkkiHAGSXERJBEmByAA4KXWMzZuv06ld5quuO6T49xFOTwjjqhtSsGunK0HNlkkWJ4afCPdWSoxrmgnSJm4gH6WUZVqtY03a0ARLiAAYkSTqYvGq7cfApROuUDjxH6LzOotepsTffgqvE6Iy1FVUJvc3h/LOPvz6/sQm0tsgVIyiABllwaIc7Lm6NnV3ARZcp23AksIBiLiTLaboAi7oqC39LuV5LOJib8puvKlYNEuIA5kwPcq2hXsioxZ9E02kWmqjVXLCXyItu3Ggf7TmmAYiJzGDwGgLXHk108CsqTmneAiQDHKQCR+y3YvbVJkb2aSLNIMA8VG0drh9R8w1uokweAHS9zH1UTXRk6Xgi69P4WM5wdFbAUnmXMa48yAdQBx/tHsFkMGy26N3TpJn1ve/FbQZuNElefyyhHFvn9Af56r19f8ALc/L3/RYQHdTGg4jl1HnZbm4dx4R5n9BMrrG7ZHCLPT22xr2Vx59RR01nr/NFmsPuxa6dbRZvW/EnksmunQE+XDznRS4WxlHOS5rk9q3LDOHGU8QSe7cGi0TlI+GbRMzm6QRaVgwYkB0wSc8eARcd38swPU+qkTIMEc+PKP8r1dIyUllDZl5yyOq/ei4luQNzAgEgnLo5pMa/EDfkurB95l/EjNJ8OkG44DSY9FvRbGVDDzlhWvsBWaHVmwMxDXA8SBII9JHuq9svCd7Wps/M8A/2i7v/EFfQNndm6NCoalPMCZtmtB+GOU+qykV/iN0FH4b6vn7ksiItigCqnaKtjximih3mSKHdhjKZpOcazhihXc4FzAKOQtykfFEmArWqTtnZu1XV8S+hVLWOe2nSbnaPw306IqVQTIp5Hd8QcrnF0WLUBwPxe1u7pXxWbOz7xNKiA13dV+8bR7tjnOpd4KUHKdRvGXR01sdtl1SrkplrH1mGhnFMhtOlU7uo2pG8BVZlfOol8aALVUo7YcyoXNrCuaDmsNOtQFAOGGLLtO8XuxQL2mBDXU5cAHNW7FbN2uKb3U6jjUdXxRjO3dpRiRhwM7iyTNLLAEHLmFigMdl4zazqtE1G1m5n0yWFlHuhRIca/evAzCq11gGkAwyAQXlXZ+Gz08lSHS2HQC0G1yBJI97KkV8JtOW90MUG/8ARFSvhyWP72XHFQZfT7uMrQXuAzTvFsXnE1C1jiBmIaSGj4iBIHrogPnO0sJ3VV9Oc2UxPQgOE9YK5ljVxocS5zwXEySSJJPFZEr01edqTfPcjs8uTAif0XQ1uUAC54dXG/1lasIZzHqBHlf9V0MO+z+76tcB8yB6rzev1ErLHHsifzRppWxXmw2cnaGkG0GCxh4/K0l2V+8C6wOa/WI4ro2y1/cbpDQGguJlpMRDQBpJ+gHGR52jd+G2GMec9g9jnxDXEuDW3JABPC0rZtVjHUN4OIgEd2M0HUEdOptCiUvE4v5niKrHurm/92fuU0V258oO8L8bcZn9+KhtobRqk3YSQASJdxjSeMGP+K7Gx95m3gvAbINtXanja48lZ+zdCk578zQ5waMstBgCQ7X+4L03iFvw9PK3H6fT3PfVzafUooxT/wAh9jzjlykyvG4p9ppmePQl0R7SZ8letl7Gw5xNUFkgF5DXEwMlTKC1sDd4GS4EgxABCjO1WAosrAUwG7suDTo4k8PhtFraqgXile7bh/YkqzPd/Y4+ztd5bek+C9oJEw0GQ46XjcNvzHkrOzCtHCfMz9VAbCxeR+UmGEHU2B1Bvpx91YqdQOAIIIOhFwqjUWOc3JE3Twg1uws+yM5REUUmBeLQcfSBIL2giZBMRAc468g1x/4nkjcfSJgPE2/8py68TBt0PJbbX6Gu6PqZ1qOaLwRx+o8rLV3D+bfO/wBP3Wyji2P8LgbE21gEtNv7gR5grcukbZ18JmVh8o5DSeOR8rH2J/VYh3DQ8jr/ADqu1Yuo5oEEmbRMybWi83XevVyXEuTOcE52Ewmas9/BjIHm8/4afdXtQ3ZfY7sPSIcQXOdmMcLABvWAFMq1XQ8xqrVba5LoERFkjBERAEREARFz1doUm5sz2jJd0uG6DcSOCA+bdqNniliKrGiGu3mgaAPH0zZvZaMO8PMcAJI6zAB+f7rn7WbR77FPfh3AMIOYktBlrAA4h1xcaR5wo/AV6kkuc3hkc1wPIQ4CAZMGBbfjkt1bKMJQj3IVVkardz5WSytaBYD2XpauVw72lHhn1G66YItLTEEWkEqNp7PBhoxM5S3wgeJkbroJEFwBy25dVX49T0e5NJrlMmcSwVKfduif6qfeSLwQDxHPh6rvw9RpaADMQDOvr1VbqdnyQQKz7gC9/Ccwd4pLpLjckXFt0KYBIIcNR8xxB6fqsPB5zV+BqcZSqbTy2lxj2KG+rOIIkQJIAyixbra/EjL6r6Fgtm06Ulg1iSSTp56Kp/6ODiBlYCXOMQ6YYIF40GUxJvb3uxXbxzU7owhCXDy2s+2M+2C5pTUeUQ2y6hdisTM2hoDqmewcYLRG4DxbJ4aZb1PbLWivVyuzDOTOtzdwnjBJE9FY9nYwjE4vMJbTDzl3iQ0uzbrXAAZoJMGCYVSrlpe7IIbmOUcmyco9oVTFYm/ZHSBgpzs5iLOZ1zD1sfoPdQayY8tIIJBGhC6NZWCRXPZLJdUVfodo3jxtBH9Nj7aH5KXwu0KdTwuvyNiPT/C4OLRZwthPozF+y6ROYsEyTIJBlxkmQZm3tZef6TShoy+GI3nWIJIIvYgudB6rsRZ3y9TbZH0Ry4fZtNhDmgyG5QS5xOW27cm1tF1IvFq231NkkugVw7LbBygVqg3iNwH4QfiP9RHsPMrh7M9njUIq1BuC7QfjPAx+X6+Wt0VlpdPjzy+hTa7VZ/xw+v8AQREVgVIREQBERAEREAUN2h7NsxTRcNe3R2WbX3T0mD6dSplEMNJrDPj+1ew9WiHuqBwa8vDi1zHN/EIzDwyASBBP7KPpdm2PcSM02k5ouAA0w0C4yN5aDlb7dUphwIIBBEEESCDqCFTdqdmTRzOpNmnrA8Tedo3gOesa6SdJ5S4NatPBz8z4/O5CYejlaBrroNSTNlA4ItZiqstcCS4lxG64tdeNTYkEEnQjkFdNnYekGCs+sGuObu2gZocJDajmi5giQNNJJ4cOC7MmrmdNN+9BynLDdS4g7zZLRYaXiZtyjF9+5YyklwuiMFz4uo8Mc5oBA4k8B4jHGPMaHyWdFsNvpc3JNjJ89FGnabgdwZRHG5Oka+q1qdcZf5OhrrL3VDKeGSuAa7KHEQ86jQZZMAjha/Qn0XYcT/S7rYW9jf0UG4Ew/wC8Bsva8jeJtJ7sjPGW8WaLNEzqtY2LUp04diXZAAPCZIOSb5jLiWNgwdXTOYzMv0NF/maxhdmvuVUNVOOeevqYjBOqVMUKbwzOSQRmk5XQ8HTKc4jjY9ZVVarNjsf3bA1jwCWNZUqFpzVIblJvJLokgnnqqZV2bL3EPMEmARYT0noD5hVM6lCbjuyuxZae9WLhf1+53LxcP+ma75uSb6iY0v09iVmzAETvuMtLb8iSQdZkTErXEfUk5fodayp1HNIIJBGhCj3bNJEd47QCwiIaWiBP9Rnn6LM4C9nFt5gebj9Hkeg5Jtj6mcv0LhsnaneS10Bw9JH+VJKibNwFQVG92XOeDIDGEn4rACbb1xBmAr/sfsvtKoQXtZTZx7yAY6NbJB84XN0OT8nJNr1kYx/yGDWkkAAkkwABJJ5ADVWzYfZMCH1hJ4M1A6u5npp58JLY3Z6nQE+J/FxHyaOA+qllNo0qh5pdSDqtc7PLDhfyAERFNK0IiIAiIgCIiAIiIAiIgC8K9RAfONuCvUxBFKCTWLSCJJaDlAFwBAEk9PNWHaOAbhsMcvjflY98mSDJdA4A3EDn0U4MDRY41MjA65LoE8ZM8NTK+cdu+2baxp08NUJa05nObZriQMoB1MAunhJ6LSNbefUkqbm0l0RybUxGjWug3DgI0jjy8uqi31mtgE3IMWJJyiTYdFzYTGuc6HXmTPHnJ4evVdFfB03+NodaLjgdYPCVDsi4yxIptdOUrvPwjBu0KZAObWIsbzYWiV109oF9MNa6WcIGsE8eQPLkuQ7PpTJYCba3uLA349dV7WrNpt4aWbz/AGWFPantfUiJZe2Gcs5NqvEtHEAn3/8AxcKzq1C5xJ4n9lgo7eWeo01XwqlFhbcPhn1HBrGue46BrS4+wuu3YOwquLqinTBi2d0WY38x+cDivtWxdh0cLTFOk2BxJu5x/M48T/BC7VUufPY2stUOD5dsz7NcbVgvDaLf6zLv+1s/MhW3Zf2W4WnBqufWPInI3/tbf3cVdEUyNEI9iLK2T7nNgtnUqLctKm1jeTWhvvGq6URdjkEREAREQBERAEREAREQBERAEREAXhXqID4r2v7SbTpmtQr1xGaC1lJoDmvIyjNAOUgwb8wSqwyuGtEkmc145E5nH1lXn7VsO372y05qLSZuLOcBY6Kl9w38rdZ0GvPz6rvBcZRLrXGUa8NtNpO6XCbTHPQT1j5LuoY983MjNewNpvfXRcvdskWbPCwnSLegj0Rogxrx9/4Vn4cZfqRC11ade7Cz3J3DVRUMNPEDTnxhce28D3bwQSQ8E34EQD6XCy2ZDIqOO6X5QJb8O8XGSDlaJJi/ynsq9oMPULWOY52YAgENsTIgku3SCIJ4ZheJKiS0scOP7Hbw6mMK90uG+nsQCl9g9m34tldzHAdy0Ogic0h5ygg2O5y48FuobSwrf+nEObBc1p8dyQ4kyAJJI0DbcJ+n9i8MG0XGAM1Q6aw0BsH1B9+q4rSY5byTbZbY5TOf7OsFTZgmObTcxz7vLxBc4WkWG5Hh6HnJNoRFIisLBXt5eTCtUytceQJ9hKoWzvtAxbzhO9oU6IxIL2uc8DMwDCnda97T4sQ5upJ7uQ2Db6AsXUmmJAMaW08lkwfPMF9pdV7WmqxlBrjTOdzw2Gvo4iu0b8gtd3AYKlgS5wADmEK9bIxjqtCjUc3I6pSY9zb7pc0OLb3sTC6TTB1A4cOVwskAREQBERAEREAREQBERAEREAREQBRW0+1GFw72061QMc4SBDjYmASQCGiQdeSlV84+0vs4c5xQcxrcga4OcQ5zwYaGiDJLf/U+a2ik3hnOyTjHKIv7Qu01HFPYykCe6c78SRDpgENHES0b0jyOqp1uJ4xrx5LOFzuwTSZk6k8OJDjwnVoPopajtWEQHfOXVtI3ADz+f80+S9DQFpoYNrSSCZIgydbzpprJ9St62Rxk8vqd2yKVd3e925oFiMwBA3XAHLEzmAvMRFjEKUp0MXm3nMLSeGUO0AIksIiQTpMEjkufs3W3nsjUZp8oEfP6qeXNrk9PoUpUReSNwezcdUe1jXsJMaNbcBm8N7m4G8+QGi+ndl8FVpYamytHeAHNGW5kmd236qvdkcJmr5iLMbP/ACdut+WZXZR59cHPUvzbQiItCKEREAREQBERAEREAREQBERAEREAREQBERAFTO3PZLE4yrSNN7AxrSCHEjKSZLxAMyA0R06lXNFlPDyjWUVJYZD9n+y9HCUTTaM2f/cc6CXmIuNMsWy/WSTWe0X2ZUyxzsLIqTIYXjIRxAJEtPESY4eV+RZUmnkxKuMlho+RYr7NcWygam654I/CZLnZeJB0Lh+UehOirLcI81O7ykPDi0g2gtnMDOkQfZfoNfL9r9nxRx1Z/Bxz0xe2eS8mf6swC7Qsb4Zzjo1OcYx+vsRGxNmvplzn2JGUDW0gySPJSyKa7N7EZXzl85WkAAGJJuZOsRHv0W0pY5ZexjDTV4XREj2Ka/JUNsma1r5oE35Rl9ZVmWjB4NlJoawZQP4SSbkreozeXkrLJbpOQREWDQIiIAiIgCIiAIiIAiIgCIiAIiIAiIgCIiAIiIAiIgC4Nr7JbXZlNnC7XflP6jmP2XeiGU2nlFLxHY6u0S1zHnldp9Jt8wrPsrZbKDMrZkwXEkmXQATfTTgu1Fs5N9TpO2c1iTCIi1OQREQBERAEREAREQBERAEREAREQBERAEREAREQBERAEREAREQBERAEREAREQBERAEREAREQBERAEREB//Z"/>
          <p:cNvSpPr>
            <a:spLocks noChangeAspect="1" noChangeArrowheads="1"/>
          </p:cNvSpPr>
          <p:nvPr/>
        </p:nvSpPr>
        <p:spPr bwMode="auto">
          <a:xfrm>
            <a:off x="97510" y="-159276"/>
            <a:ext cx="468048" cy="336057"/>
          </a:xfrm>
          <a:prstGeom prst="rect">
            <a:avLst/>
          </a:prstGeom>
          <a:noFill/>
        </p:spPr>
        <p:txBody>
          <a:bodyPr vert="horz" wrap="square" lIns="123444" tIns="61722" rIns="123444" bIns="6172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7" name="16 CuadroTexto"/>
          <p:cNvSpPr txBox="1"/>
          <p:nvPr/>
        </p:nvSpPr>
        <p:spPr>
          <a:xfrm>
            <a:off x="11664860" y="684339"/>
            <a:ext cx="2376578" cy="617092"/>
          </a:xfrm>
          <a:prstGeom prst="rect">
            <a:avLst/>
          </a:prstGeom>
          <a:solidFill>
            <a:srgbClr val="3B7812">
              <a:alpha val="50588"/>
            </a:srgbClr>
          </a:solidFill>
        </p:spPr>
        <p:txBody>
          <a:bodyPr wrap="square" lIns="123444" tIns="61722" rIns="123444" bIns="61722" rtlCol="0">
            <a:spAutoFit/>
          </a:bodyPr>
          <a:lstStyle/>
          <a:p>
            <a:pPr algn="r"/>
            <a:r>
              <a:rPr lang="es-EC" sz="1600" b="1" dirty="0">
                <a:latin typeface="Arial" panose="020B0604020202020204" pitchFamily="34" charset="0"/>
                <a:cs typeface="Arial" panose="020B0604020202020204" pitchFamily="34" charset="0"/>
              </a:rPr>
              <a:t>RESULTADOS Y DISCUSIÓN</a:t>
            </a:r>
          </a:p>
        </p:txBody>
      </p:sp>
      <p:sp>
        <p:nvSpPr>
          <p:cNvPr id="27" name="26 CuadroTexto"/>
          <p:cNvSpPr txBox="1"/>
          <p:nvPr/>
        </p:nvSpPr>
        <p:spPr>
          <a:xfrm>
            <a:off x="2680269" y="723014"/>
            <a:ext cx="8099993" cy="432426"/>
          </a:xfrm>
          <a:prstGeom prst="rect">
            <a:avLst/>
          </a:prstGeom>
          <a:noFill/>
        </p:spPr>
        <p:txBody>
          <a:bodyPr wrap="square" lIns="123444" tIns="61722" rIns="123444" bIns="61722" rtlCol="0">
            <a:spAutoFit/>
          </a:bodyPr>
          <a:lstStyle/>
          <a:p>
            <a:pPr algn="ctr"/>
            <a:r>
              <a:rPr lang="es-EC" b="1" dirty="0" smtClean="0">
                <a:latin typeface="Arial" panose="020B0604020202020204" pitchFamily="34" charset="0"/>
                <a:cs typeface="Arial" panose="020B0604020202020204" pitchFamily="34" charset="0"/>
              </a:rPr>
              <a:t>Análisis de variabilidad y Distancias genéticas</a:t>
            </a:r>
            <a:endParaRPr lang="es-EC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10 Imag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48537" y="6635717"/>
            <a:ext cx="3317778" cy="60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386232" y="119139"/>
            <a:ext cx="13158400" cy="493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3444" tIns="61722" rIns="123444" bIns="61722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C" sz="1200" b="1" dirty="0"/>
              <a:t>Análisis de la variabilidad genética de muestras </a:t>
            </a:r>
            <a:r>
              <a:rPr lang="es-EC" sz="1200" b="1" i="1" dirty="0"/>
              <a:t>ex vitro e in vitro </a:t>
            </a:r>
            <a:r>
              <a:rPr lang="es-EC" sz="1200" b="1" dirty="0"/>
              <a:t>de clones de Babaco (</a:t>
            </a:r>
            <a:r>
              <a:rPr lang="es-EC" sz="1200" b="1" i="1" dirty="0"/>
              <a:t>Vasconcellea × heilbornii </a:t>
            </a:r>
            <a:r>
              <a:rPr lang="es-EC" sz="1200" b="1" dirty="0"/>
              <a:t>var. pentagona Badillo) usando marcadores moleculares de Secuencias Internas Simples Repetitivas (ISSR)</a:t>
            </a:r>
            <a:endParaRPr lang="es-EC" sz="1200" dirty="0"/>
          </a:p>
        </p:txBody>
      </p:sp>
      <p:cxnSp>
        <p:nvCxnSpPr>
          <p:cNvPr id="20" name="19 Conector recto"/>
          <p:cNvCxnSpPr/>
          <p:nvPr/>
        </p:nvCxnSpPr>
        <p:spPr>
          <a:xfrm>
            <a:off x="165082" y="684338"/>
            <a:ext cx="11014476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"/>
          <p:cNvCxnSpPr/>
          <p:nvPr/>
        </p:nvCxnSpPr>
        <p:spPr>
          <a:xfrm>
            <a:off x="11861065" y="1278369"/>
            <a:ext cx="218037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2 Subtítulo"/>
          <p:cNvSpPr txBox="1">
            <a:spLocks/>
          </p:cNvSpPr>
          <p:nvPr/>
        </p:nvSpPr>
        <p:spPr>
          <a:xfrm>
            <a:off x="165087" y="6988392"/>
            <a:ext cx="5030373" cy="425167"/>
          </a:xfrm>
          <a:prstGeom prst="rect">
            <a:avLst/>
          </a:prstGeom>
        </p:spPr>
        <p:txBody>
          <a:bodyPr lIns="101824" tIns="50912" rIns="101824" bIns="50912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Shirley Brito Cabezas, 2017</a:t>
            </a: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613390" y="1950221"/>
            <a:ext cx="311921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000" b="1" i="0" u="none" strike="noStrike" cap="none" normalizeH="0" baseline="0" dirty="0" smtClean="0" bmk="_Toc489818724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Tabla 9 </a:t>
            </a:r>
            <a:r>
              <a:rPr kumimoji="0" lang="es-EC" altLang="es-EC" sz="1000" b="0" i="0" u="none" strike="noStrike" cap="none" normalizeH="0" baseline="0" dirty="0" smtClean="0" bmk="_Toc489818724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Porcentaje de polimorfismo de las poblaciones estudiadas</a:t>
            </a:r>
            <a:r>
              <a:rPr kumimoji="0" lang="es-EC" altLang="es-EC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: estaca, organogénesis indirecta de ápice y organogénesis directa de hoja. </a:t>
            </a:r>
            <a:endParaRPr kumimoji="0" lang="es-EC" alt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4077259"/>
              </p:ext>
            </p:extLst>
          </p:nvPr>
        </p:nvGraphicFramePr>
        <p:xfrm>
          <a:off x="885006" y="2594079"/>
          <a:ext cx="2575978" cy="236471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268175"/>
                <a:gridCol w="1307803"/>
              </a:tblGrid>
              <a:tr h="461586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200" b="1" u="none" strike="noStrike" dirty="0">
                          <a:effectLst/>
                        </a:rPr>
                        <a:t>Población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200" b="1" u="none" strike="noStrike" dirty="0">
                          <a:effectLst/>
                        </a:rPr>
                        <a:t>Porcentaje de polimorfismo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46190"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200" b="1" u="none" strike="noStrike" dirty="0">
                          <a:effectLst/>
                        </a:rPr>
                        <a:t>Estaca  </a:t>
                      </a:r>
                      <a:r>
                        <a:rPr lang="es-EC" sz="1200" b="1" i="1" u="none" strike="noStrike" dirty="0">
                          <a:effectLst/>
                        </a:rPr>
                        <a:t>(ex vitro</a:t>
                      </a:r>
                      <a:r>
                        <a:rPr lang="es-EC" sz="1200" b="1" u="none" strike="noStrike" dirty="0">
                          <a:effectLst/>
                        </a:rPr>
                        <a:t>)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200" u="none" strike="noStrike">
                          <a:effectLst/>
                        </a:rPr>
                        <a:t>14,55%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514039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200" b="1" u="none" strike="noStrike" dirty="0">
                          <a:effectLst/>
                        </a:rPr>
                        <a:t>Organogésis directa ápice       </a:t>
                      </a:r>
                      <a:r>
                        <a:rPr lang="it-IT" sz="1200" b="1" i="1" u="none" strike="noStrike" dirty="0">
                          <a:effectLst/>
                        </a:rPr>
                        <a:t> ( in vitro)</a:t>
                      </a:r>
                      <a:endParaRPr lang="it-IT" sz="1200" b="1" i="1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200" u="none" strike="noStrike" dirty="0">
                          <a:effectLst/>
                        </a:rPr>
                        <a:t>10,91%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514039"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200" b="1" u="none" strike="noStrike" dirty="0">
                          <a:effectLst/>
                        </a:rPr>
                        <a:t>Organogénesis directa hoja          </a:t>
                      </a:r>
                      <a:r>
                        <a:rPr lang="es-EC" sz="1200" b="1" i="1" u="none" strike="noStrike" dirty="0">
                          <a:effectLst/>
                        </a:rPr>
                        <a:t>( in vitro)</a:t>
                      </a:r>
                      <a:endParaRPr lang="es-EC" sz="1200" b="1" i="1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200" u="none" strike="noStrike" dirty="0">
                          <a:effectLst/>
                        </a:rPr>
                        <a:t>23,64%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2030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Promedio</a:t>
                      </a:r>
                      <a:endParaRPr lang="es-EC" sz="12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16,36%</a:t>
                      </a:r>
                      <a:endParaRPr lang="es-EC" sz="12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2030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200" u="none" strike="noStrike" dirty="0">
                          <a:effectLst/>
                        </a:rPr>
                        <a:t>SE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200" u="none" strike="noStrike" dirty="0">
                          <a:effectLst/>
                        </a:rPr>
                        <a:t>3,78%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22" name="21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582" y="1937519"/>
            <a:ext cx="4761733" cy="3973179"/>
          </a:xfrm>
          <a:prstGeom prst="rect">
            <a:avLst/>
          </a:prstGeom>
          <a:noFill/>
        </p:spPr>
      </p:pic>
      <p:sp>
        <p:nvSpPr>
          <p:cNvPr id="8" name="7 Rectángulo"/>
          <p:cNvSpPr/>
          <p:nvPr/>
        </p:nvSpPr>
        <p:spPr>
          <a:xfrm>
            <a:off x="9064628" y="5910699"/>
            <a:ext cx="476173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000" b="1" dirty="0"/>
              <a:t>Figura 8</a:t>
            </a:r>
            <a:r>
              <a:rPr lang="es-EC" sz="1000" b="1" dirty="0" smtClean="0"/>
              <a:t> </a:t>
            </a:r>
            <a:r>
              <a:rPr lang="es-EC" sz="1000" dirty="0"/>
              <a:t>Representación gráfica de variabilidad y similaridad promediados a partir del  coeficiente de similaridad de Nei donde se comparan en conjunto poblaciones e  individuos</a:t>
            </a:r>
            <a:endParaRPr lang="es-EC" sz="1000" b="1" dirty="0"/>
          </a:p>
        </p:txBody>
      </p:sp>
      <p:sp>
        <p:nvSpPr>
          <p:cNvPr id="23" name="22 Rectángulo"/>
          <p:cNvSpPr/>
          <p:nvPr/>
        </p:nvSpPr>
        <p:spPr>
          <a:xfrm>
            <a:off x="401328" y="5301796"/>
            <a:ext cx="3656377" cy="1169551"/>
          </a:xfrm>
          <a:prstGeom prst="rect">
            <a:avLst/>
          </a:prstGeom>
          <a:ln>
            <a:solidFill>
              <a:srgbClr val="77CB7F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C" sz="1400" dirty="0"/>
              <a:t>Carrasco </a:t>
            </a:r>
            <a:r>
              <a:rPr lang="es-EC" sz="1400" i="1" dirty="0"/>
              <a:t>et al. </a:t>
            </a:r>
            <a:r>
              <a:rPr lang="es-EC" sz="1400" dirty="0"/>
              <a:t>(2009), </a:t>
            </a:r>
            <a:r>
              <a:rPr lang="es-EC" sz="1400" dirty="0" smtClean="0"/>
              <a:t> 0,01 diversidad </a:t>
            </a:r>
            <a:r>
              <a:rPr lang="es-EC" sz="1400" dirty="0"/>
              <a:t>génica </a:t>
            </a:r>
            <a:r>
              <a:rPr lang="es-EC" sz="1400" dirty="0" smtClean="0"/>
              <a:t>en </a:t>
            </a:r>
            <a:r>
              <a:rPr lang="es-EC" sz="1400" i="1" dirty="0"/>
              <a:t>V. </a:t>
            </a:r>
            <a:r>
              <a:rPr lang="es-EC" sz="1400" i="1" dirty="0" err="1"/>
              <a:t>pubescens</a:t>
            </a:r>
            <a:r>
              <a:rPr lang="es-EC" sz="1400" dirty="0"/>
              <a:t> </a:t>
            </a:r>
            <a:r>
              <a:rPr lang="es-EC" sz="1400" dirty="0" smtClean="0"/>
              <a:t>.</a:t>
            </a:r>
          </a:p>
          <a:p>
            <a:pPr algn="just"/>
            <a:endParaRPr lang="es-EC" sz="1400" dirty="0" smtClean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C" sz="1400" dirty="0" err="1" smtClean="0"/>
              <a:t>Hamrick</a:t>
            </a:r>
            <a:r>
              <a:rPr lang="es-EC" sz="1400" dirty="0" smtClean="0"/>
              <a:t> </a:t>
            </a:r>
            <a:r>
              <a:rPr lang="es-EC" sz="1400" dirty="0"/>
              <a:t>&amp;  </a:t>
            </a:r>
            <a:r>
              <a:rPr lang="es-EC" sz="1400" dirty="0" err="1"/>
              <a:t>Godt</a:t>
            </a:r>
            <a:r>
              <a:rPr lang="es-EC" sz="1400" dirty="0"/>
              <a:t>, </a:t>
            </a:r>
            <a:r>
              <a:rPr lang="es-EC" sz="1400" dirty="0" smtClean="0"/>
              <a:t>1989 alto polimorfismo  no variabilidad.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543" y="2683724"/>
            <a:ext cx="3569330" cy="2375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4518144" y="1937520"/>
            <a:ext cx="35667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000" b="1" dirty="0"/>
              <a:t>Figura </a:t>
            </a:r>
            <a:r>
              <a:rPr lang="es-EC" sz="1000" b="1" dirty="0" smtClean="0"/>
              <a:t>9 </a:t>
            </a:r>
            <a:r>
              <a:rPr lang="es-EC" sz="1000" dirty="0" smtClean="0"/>
              <a:t>Matriz </a:t>
            </a:r>
            <a:r>
              <a:rPr lang="es-EC" sz="1000" dirty="0"/>
              <a:t>de contingencia triangular en base al coeficiente de disimilaridad de Nei de las tres poblaciones. Estaca, Organogénesis directa de ápice (</a:t>
            </a:r>
            <a:r>
              <a:rPr lang="es-EC" sz="1000" dirty="0" err="1"/>
              <a:t>O.D.ápice</a:t>
            </a:r>
            <a:r>
              <a:rPr lang="es-EC" sz="1000" dirty="0"/>
              <a:t>), Organogénesis directa de hoja (O.D. hoja).</a:t>
            </a:r>
            <a:endParaRPr lang="es-EC" sz="1000" b="1" dirty="0"/>
          </a:p>
        </p:txBody>
      </p:sp>
      <p:pic>
        <p:nvPicPr>
          <p:cNvPr id="19" name="Picture 4" descr="Resultado de imagen para ISSR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8" r="4714" b="9944"/>
          <a:stretch/>
        </p:blipFill>
        <p:spPr bwMode="auto">
          <a:xfrm>
            <a:off x="11104130" y="473674"/>
            <a:ext cx="1036639" cy="919154"/>
          </a:xfrm>
          <a:prstGeom prst="ellipse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20 Marco"/>
          <p:cNvSpPr/>
          <p:nvPr/>
        </p:nvSpPr>
        <p:spPr>
          <a:xfrm>
            <a:off x="2169905" y="4459890"/>
            <a:ext cx="1291079" cy="342903"/>
          </a:xfrm>
          <a:prstGeom prst="frame">
            <a:avLst>
              <a:gd name="adj1" fmla="val 1470"/>
            </a:avLst>
          </a:pr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25" name="24 Marco"/>
          <p:cNvSpPr/>
          <p:nvPr/>
        </p:nvSpPr>
        <p:spPr>
          <a:xfrm>
            <a:off x="11861065" y="5039912"/>
            <a:ext cx="735262" cy="347998"/>
          </a:xfrm>
          <a:prstGeom prst="frame">
            <a:avLst>
              <a:gd name="adj1" fmla="val 1470"/>
            </a:avLst>
          </a:pr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28" name="27 Rectángulo"/>
          <p:cNvSpPr/>
          <p:nvPr/>
        </p:nvSpPr>
        <p:spPr>
          <a:xfrm>
            <a:off x="4512453" y="5297717"/>
            <a:ext cx="3656377" cy="1169551"/>
          </a:xfrm>
          <a:prstGeom prst="rect">
            <a:avLst/>
          </a:prstGeom>
          <a:ln>
            <a:solidFill>
              <a:srgbClr val="77CB7F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C" sz="1400" dirty="0"/>
              <a:t>Carrasco </a:t>
            </a:r>
            <a:r>
              <a:rPr lang="es-EC" sz="1400" i="1" dirty="0"/>
              <a:t>et al. </a:t>
            </a:r>
            <a:r>
              <a:rPr lang="es-EC" sz="1400" dirty="0"/>
              <a:t>(2009), </a:t>
            </a:r>
            <a:r>
              <a:rPr lang="es-EC" sz="1400" dirty="0" smtClean="0"/>
              <a:t> eventos fundadores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C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C" sz="1400" dirty="0" err="1" smtClean="0"/>
              <a:t>Burden</a:t>
            </a:r>
            <a:r>
              <a:rPr lang="es-EC" sz="1400" dirty="0" smtClean="0"/>
              <a:t> </a:t>
            </a:r>
            <a:r>
              <a:rPr lang="es-EC" sz="1400" dirty="0"/>
              <a:t>&amp; Marshall, </a:t>
            </a:r>
            <a:r>
              <a:rPr lang="es-EC" sz="1400" dirty="0" smtClean="0"/>
              <a:t>1981</a:t>
            </a:r>
            <a:r>
              <a:rPr lang="es-EC" sz="1400" dirty="0"/>
              <a:t> </a:t>
            </a:r>
            <a:r>
              <a:rPr lang="es-EC" sz="1400" dirty="0" smtClean="0"/>
              <a:t>Ancestro </a:t>
            </a:r>
            <a:r>
              <a:rPr lang="es-EC" sz="1400" dirty="0"/>
              <a:t>en </a:t>
            </a:r>
            <a:r>
              <a:rPr lang="es-EC" sz="1400" dirty="0" smtClean="0"/>
              <a:t>común</a:t>
            </a:r>
            <a:r>
              <a:rPr lang="es-EC" sz="1400" dirty="0" smtClean="0">
                <a:sym typeface="Wingdings" panose="05000000000000000000" pitchFamily="2" charset="2"/>
              </a:rPr>
              <a:t> </a:t>
            </a:r>
            <a:r>
              <a:rPr lang="es-EC" sz="1400" dirty="0" err="1" smtClean="0">
                <a:sym typeface="Wingdings" panose="05000000000000000000" pitchFamily="2" charset="2"/>
              </a:rPr>
              <a:t>pobl</a:t>
            </a:r>
            <a:r>
              <a:rPr lang="es-EC" sz="1400" dirty="0" smtClean="0">
                <a:sym typeface="Wingdings" panose="05000000000000000000" pitchFamily="2" charset="2"/>
              </a:rPr>
              <a:t> uniforme</a:t>
            </a:r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15535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AutoShape 4" descr="data:image/jpeg;base64,/9j/4AAQSkZJRgABAQAAAQABAAD/2wCEAAkGBhESERMUExQWFRUWFBgXFxgWFBgYGhYXFhoXFRUWGRgXHyYeGRskGRYXIC8gJCkpLS0sGB80NTAqOCYrLCkBCQoKDgwOGg8PGiolHyQtLywsLi4vLTYsKiwpLCwsLCwsLCwsLCwpLCwsNCwtNCwsLCwsLCwsLCwsLCwsLCwsLP/AABEIANIA8AMBIgACEQEDEQH/xAAcAAEAAgMBAQEAAAAAAAAAAAAABQYCAwQBBwj/xAA+EAABAwIDBQYDBwMDBAMAAAABAAIRAyEEEjEFIkFRYQYTMnGBkUKhsQcUI1LB4fBictEVM4JDkqKyFlPx/8QAGwEBAAIDAQEAAAAAAAAAAAAAAAQFAQIDBgf/xAAwEQACAgEDAgQFBAEFAAAAAAAAAQIDEQQSITFBBSJRcRNhgaHwMpGx0SMUUsHh8f/aAAwDAQACEQMRAD8A+4rFlrXsNT/lZIgCIiAIiIAiIgCIiAIiIAi5DtJnDM7q0WPkTY+ei0nF1D+Vo5EFx9SCB/NSuUroR6s2UWzqxuNZSY57zDWiSqdRxz8XixUax4FKW7znUwA7XKWTmdGU5TEEeSsbwXGXnN0iBextfUWuefMrVgsE2kwNboBEm5OpkniZJPqotmpTWInSNb7nVR2hlEVDpo+LR/URZp5mw42uB3CoOaq/a3Fd3g67oDpYWQT/APYRTJ9M0xxhfLNjbWdQr0akuim7QQYaZztaHWEhzuWs63W9V7a8x3hpHYm49j76i5dnbRp16balMy1zWuHMBwkSOB6LqUwhBERAEREAREQBERAEREARFhVcQDAkwYExJ4CeCAzWmrTcXNIdAEyI8Ui1+EFReDx1UVstS5NoGjTGYRztr+ylKuLY0hrnAE6SVlrByhbGayuzx9TzCYxlQEtMwSDaLjzW1lQGYMwYPQ6x7EI0g6LJYOi+YREQyEREBoxlYtbI1kATpLiGz11lcL8zvE6RpA3R6iST6mOikcQBlOYZhFxEzF4jionBMim0TNrSc1jcDNxgQJ6KHqpSjjDOtaTIiv2zw7AXObVABqicguaPijevMGBqYNrLWO3mFLXOAqFrXZcwYIPi0l1xDS4cxEXMKZ/0yjM91TmSZ7tsy7xHTU8eaN2bRBkUqYMRIptFtI00gm3VQ81+jOuJepxDtPQPeZSXGm57XBoE5qbmMcBJA8VRsTGq1DthhiYBcSHUw4Bo3O9BLS69gMpk8CRrIUlU2ZRdE0qZgQJptMCIgSLCLQvTgqNppshpkbjd02gi1jYLGYejHmPcf/tvlneDKZZbeHFsHWRwXyXHbIa5znU92SSGcACZAB8v4F9J252noYYQXsNQ6MLwD8N3chvN85Eaqi4naVNznPzMaHHNAcIEmOf5pHnPkrbw3TqcZfEjw+j/AD+SLqNTOmSdcufQq+A7RYjDOzUc7HXkNmDl0a8EZXXtxi6tGK+2HGuYA2iym8TJGZxNuAeMov1OmnOF2nTBfLS05hoHNkkHLYTJkiLcQsdi7MdiqrKdP4rl2oa0auPQfMwOK5X507afRdy2qdWpgrJNZxz8vz5n2fslt4YrC0qhc01C0d4Gnwv4gjVp6FTSq2z9iUKApNDWSMrTULWBzsoLrujjlVmp1ARIMjmFz0mqWpi5JYWcFbZFRfBQ2dmMcGgPBqRUaaw+/Vh97gVwXC0UN59J+UQDky6NbPtHs/tNtF1Go7vZfh6jnfentNRlOlQp1qAdGduZzHuzWzfFGdyvyKYcz5uzsjtfvaJGIy0g+k57PvFRxDaVd1RtMOIl8UqhY5x8fdtlY7K7JbXp0g3voflyy7EVHQ91AUX1eMgP/EA1JBmJX0paxiGlxbIzASRN48vUICO7M4SvSwzKeIcHvYXNDg5zs1MOPdEl182TKDJJJBMmVKoiAIiIAufHUHPYQ05TaDJGhBiRe+nquheFDDWVgreJ2d3bS5zxnmYz6gC2WYJcCJt/hb6NNtdsvcc7SGuytuWkkMlsEcZmI16xjW2TWzE2cSfFMT5g6DoJXdszZhYS50ZiIESYGpuY1McOC6trHXkq665O1x+HiHR5fXHR+5zUNtb1NrW/hzlkulxndYY89bzdTQWhuBp5s4Y3Nzi/n59VtbThsAnzN/fmubx2LGuM0nvef6Mi8TE3XqjMHsgh/eVHB7+BiI1E+xiOF+cqTRm0W2stYCIiwbHjl83wm26zKYpt3Q2d6AS6SHA3BiJInj6Xt3aXbYpMLGn8Rwt/SDq4/OOvkVRgFYaTSxtW6xZXb7mkpNdCzdmMaXMcxzgS0yJdLiDckg3gE6/w9e3doOo0XPa3MdNQMs2DjzAMWHP1Va2Q9ja7HPIDRJkmADBgk8v2Ut2pLatENZVb42mAQ7N0sdBd3/FVOtohTq/N+l8vjjHfoSa7Fs8xVqXaXGNMisXdHtYQfYAj0K5q21KtQfiOe+8nM609GzA9AsMThXUyJg9RPzkW91wYnaTGEBxNxNhIAmLwryqOmkviVpfsdJV1XxTzwe4rAUajszmOLv7o0AAFjpYLBuyqB3S0i35iZGbPHLxCYheP2vTGuYGAYjgc0aW+ErwbXpETctmJy2mcsRrM9F221/I5PR17cKTz7m92zaAN9RpvGW3zWPC8n1KuHYrs+2lmqd3l3crJmYcczje8aRPVU/C4tjw7KbNMHhEgH9Y8weStHZ7tO9pDarppkE5nSXCGkgSLmSBrJuqLx5T/ANLirHPX1+n/ACaw0qqak5ZLoQsO4be0TrFp841Udiu02GYwuzh/RlyeOnAdTZdGK2vSpuY17speJEg6Wufyi/HryK+fxrti1tTT+pKXPB10nvZ4Msa5SD8iDYacD81udtCpwa0c5cT8g1R79r0A3MajI0s4G/IASSuplQOAIIIIBBGhB0KmQ8Q1dUNuePmjV1rq0bn7ReWkd3eD8YiehiY6xPRczcM2ACB7cYglQtPtnQcBDakktAaQwGX95lBl0D/bOptmbztrxnbvDUgC4PMz4Qw334Eh0XNMgRY5m3gyttRZq9Q0prlehqlFFjo4p1OJJczQkxLeR/tjWfPmpUFUin23oOmGvgTMhoMBucugugjJfWTwBUpsXa4q03GiS1ocW5XtEtIANg11gQ4GOvIqy0mvspjt1KePX+zSUE/0lkRR9Dao0fbqLt43tdvr7rrpYljvC4H1v7K7qvrtWYNM5NNEDtSjtI1ancOphhAyZyAGx3RuO7LiSW1QbxD2xcGNOIpbUcBlyMIFYEl4Ml5PcuADI3BlBB1k2JAVpRdjBVvu+1QSM9NwD25TutJAhrs4yEBpyl5Dby+AQGwtuzcPtEVaZqvaae9nG5PgAmWsFu8kgD4TcyINkRAc+GwTWF5BJzOkyfPT3+nILZiGOLSGuynnE/IrYiGEkuEAiIhkKB7Tbc7puSm4d4dYuWNjXodInz4KeVI7YUGtrgiJcwFwniN0EjhIgf8AEqRpoRnalI1k8IhKlQuJc4kkmSTqSsURehSxwjiRm2qzYAc5zMpD5DXEQDlIMGNXDX9xzYbI01Q2q+GioDu1HlsAh5nNZozt1+IC8AhSO0SzLvMDibDMARzv0kD5Lbg9nMyNc6lT39NwaEEgQRyn3Ko/F5RjXyuf4OVtkYpJ9yOpsYczhXlrGuc4ZXluVr5LBvyWcIBkzqbAbjiqD2FmfO+mG3ymXSJaZd4gdSZ6rvxWFpXcabSSTfKCcxuT1uBJ5x6cT9mtF2Na02BgASOGg4H6lVWh07ulvbax0/ME/QaOWpTsi35fucYw7IjK2OWUdenU+5TuWzOVs84HOdfO/msg76TojxNudv8APyXqJyjCLk+xaPCWWKNBsAx/jUkW9fmt656m0KbSQXAFsSL2nLH/ALN9+hjyntGk4wHSc2U7rrGYgmIEmwnXhK8XZKdkt0slY5ZeWdK8zHM3jw8h+lwPcrwAk6xy6rbTpx5n+QFvTU8qRY6PTTc42duv/Rmpvs7truyKbz+GTYn4Cb+xPsfMqERdtRRG+DhL/wALq2pWR2s+iDCU48DYgjwjR13DTQnUcV792ZfdbfXdF4sJ9LKj4HbFakRldIAjK6S2BpAm0dIXRiu0td5sQwcmj6kz8oXnJeEahSwmsepVvRWZxwXAYWmPgbrPhGszOms3lZU6bW2aALzYAXNybdVTv/kDzRex5cXkgteDB1BIMRaJ05wuantvENiKrjAi8Eex1NtT/lF4RfLOWuPv8zC0djz0LxQw7A5rSBlNgdC13CHCCJFvQesrQwjGeEAE6nifU34qmYTtUxzQ2s0gmxLRuxwOshWbZm0c5y5mvEEhzSDoRIMWneFx7c7TQWTg/hXx83Z+q9/zgr76ZVvlEmiIrojBERAEREARFF9o8a+lQc5mshs/lDrZupmB6raMXJpLuCTlfL+0r3131Sx+Ul4yOF4DHDLobghtxxzHmtlTHVXeKo8zze7jY8eS0K50+kdTbk/kcnLJDt2RiA0D7wbZbw6d1rmXOa+bNJ0uAeC9fsmuSCa5IkkiHAGSXERJBEmByAA4KXWMzZuv06ld5quuO6T49xFOTwjjqhtSsGunK0HNlkkWJ4afCPdWSoxrmgnSJm4gH6WUZVqtY03a0ARLiAAYkSTqYvGq7cfApROuUDjxH6LzOotepsTffgqvE6Iy1FVUJvc3h/LOPvz6/sQm0tsgVIyiABllwaIc7Lm6NnV3ARZcp23AksIBiLiTLaboAi7oqC39LuV5LOJib8puvKlYNEuIA5kwPcq2hXsioxZ9E02kWmqjVXLCXyItu3Ggf7TmmAYiJzGDwGgLXHk108CsqTmneAiQDHKQCR+y3YvbVJkb2aSLNIMA8VG0drh9R8w1uokweAHS9zH1UTXRk6Xgi69P4WM5wdFbAUnmXMa48yAdQBx/tHsFkMGy26N3TpJn1ve/FbQZuNElefyyhHFvn9Af56r19f8ALc/L3/RYQHdTGg4jl1HnZbm4dx4R5n9BMrrG7ZHCLPT22xr2Vx59RR01nr/NFmsPuxa6dbRZvW/EnksmunQE+XDznRS4WxlHOS5rk9q3LDOHGU8QSe7cGi0TlI+GbRMzm6QRaVgwYkB0wSc8eARcd38swPU+qkTIMEc+PKP8r1dIyUllDZl5yyOq/ei4luQNzAgEgnLo5pMa/EDfkurB95l/EjNJ8OkG44DSY9FvRbGVDDzlhWvsBWaHVmwMxDXA8SBII9JHuq9svCd7Wps/M8A/2i7v/EFfQNndm6NCoalPMCZtmtB+GOU+qykV/iN0FH4b6vn7ksiItigCqnaKtjximih3mSKHdhjKZpOcazhihXc4FzAKOQtykfFEmArWqTtnZu1XV8S+hVLWOe2nSbnaPw306IqVQTIp5Hd8QcrnF0WLUBwPxe1u7pXxWbOz7xNKiA13dV+8bR7tjnOpd4KUHKdRvGXR01sdtl1SrkplrH1mGhnFMhtOlU7uo2pG8BVZlfOol8aALVUo7YcyoXNrCuaDmsNOtQFAOGGLLtO8XuxQL2mBDXU5cAHNW7FbN2uKb3U6jjUdXxRjO3dpRiRhwM7iyTNLLAEHLmFigMdl4zazqtE1G1m5n0yWFlHuhRIca/evAzCq11gGkAwyAQXlXZ+Gz08lSHS2HQC0G1yBJI97KkV8JtOW90MUG/8ARFSvhyWP72XHFQZfT7uMrQXuAzTvFsXnE1C1jiBmIaSGj4iBIHrogPnO0sJ3VV9Oc2UxPQgOE9YK5ljVxocS5zwXEySSJJPFZEr01edqTfPcjs8uTAif0XQ1uUAC54dXG/1lasIZzHqBHlf9V0MO+z+76tcB8yB6rzev1ErLHHsifzRppWxXmw2cnaGkG0GCxh4/K0l2V+8C6wOa/WI4ro2y1/cbpDQGguJlpMRDQBpJ+gHGR52jd+G2GMec9g9jnxDXEuDW3JABPC0rZtVjHUN4OIgEd2M0HUEdOptCiUvE4v5niKrHurm/92fuU0V258oO8L8bcZn9+KhtobRqk3YSQASJdxjSeMGP+K7Gx95m3gvAbINtXanja48lZ+zdCk578zQ5waMstBgCQ7X+4L03iFvw9PK3H6fT3PfVzafUooxT/wAh9jzjlykyvG4p9ppmePQl0R7SZ8letl7Gw5xNUFkgF5DXEwMlTKC1sDd4GS4EgxABCjO1WAosrAUwG7suDTo4k8PhtFraqgXile7bh/YkqzPd/Y4+ztd5bek+C9oJEw0GQ46XjcNvzHkrOzCtHCfMz9VAbCxeR+UmGEHU2B1Bvpx91YqdQOAIIIOhFwqjUWOc3JE3Twg1uws+yM5REUUmBeLQcfSBIL2giZBMRAc468g1x/4nkjcfSJgPE2/8py68TBt0PJbbX6Gu6PqZ1qOaLwRx+o8rLV3D+bfO/wBP3Wyji2P8LgbE21gEtNv7gR5grcukbZ18JmVh8o5DSeOR8rH2J/VYh3DQ8jr/ADqu1Yuo5oEEmbRMybWi83XevVyXEuTOcE52Ewmas9/BjIHm8/4afdXtQ3ZfY7sPSIcQXOdmMcLABvWAFMq1XQ8xqrVba5LoERFkjBERAEREARFz1doUm5sz2jJd0uG6DcSOCA+bdqNniliKrGiGu3mgaAPH0zZvZaMO8PMcAJI6zAB+f7rn7WbR77FPfh3AMIOYktBlrAA4h1xcaR5wo/AV6kkuc3hkc1wPIQ4CAZMGBbfjkt1bKMJQj3IVVkardz5WSytaBYD2XpauVw72lHhn1G66YItLTEEWkEqNp7PBhoxM5S3wgeJkbroJEFwBy25dVX49T0e5NJrlMmcSwVKfduif6qfeSLwQDxHPh6rvw9RpaADMQDOvr1VbqdnyQQKz7gC9/Ccwd4pLpLjckXFt0KYBIIcNR8xxB6fqsPB5zV+BqcZSqbTy2lxj2KG+rOIIkQJIAyixbra/EjL6r6Fgtm06Ulg1iSSTp56Kp/6ODiBlYCXOMQ6YYIF40GUxJvb3uxXbxzU7owhCXDy2s+2M+2C5pTUeUQ2y6hdisTM2hoDqmewcYLRG4DxbJ4aZb1PbLWivVyuzDOTOtzdwnjBJE9FY9nYwjE4vMJbTDzl3iQ0uzbrXAAZoJMGCYVSrlpe7IIbmOUcmyco9oVTFYm/ZHSBgpzs5iLOZ1zD1sfoPdQayY8tIIJBGhC6NZWCRXPZLJdUVfodo3jxtBH9Nj7aH5KXwu0KdTwuvyNiPT/C4OLRZwthPozF+y6ROYsEyTIJBlxkmQZm3tZef6TShoy+GI3nWIJIIvYgudB6rsRZ3y9TbZH0Ry4fZtNhDmgyG5QS5xOW27cm1tF1IvFq231NkkugVw7LbBygVqg3iNwH4QfiP9RHsPMrh7M9njUIq1BuC7QfjPAx+X6+Wt0VlpdPjzy+hTa7VZ/xw+v8AQREVgVIREQBERAEREAUN2h7NsxTRcNe3R2WbX3T0mD6dSplEMNJrDPj+1ew9WiHuqBwa8vDi1zHN/EIzDwyASBBP7KPpdm2PcSM02k5ouAA0w0C4yN5aDlb7dUphwIIBBEEESCDqCFTdqdmTRzOpNmnrA8Tedo3gOesa6SdJ5S4NatPBz8z4/O5CYejlaBrroNSTNlA4ItZiqstcCS4lxG64tdeNTYkEEnQjkFdNnYekGCs+sGuObu2gZocJDajmi5giQNNJJ4cOC7MmrmdNN+9BynLDdS4g7zZLRYaXiZtyjF9+5YyklwuiMFz4uo8Mc5oBA4k8B4jHGPMaHyWdFsNvpc3JNjJ89FGnabgdwZRHG5Oka+q1qdcZf5OhrrL3VDKeGSuAa7KHEQ86jQZZMAjha/Qn0XYcT/S7rYW9jf0UG4Ew/wC8Bsva8jeJtJ7sjPGW8WaLNEzqtY2LUp04diXZAAPCZIOSb5jLiWNgwdXTOYzMv0NF/maxhdmvuVUNVOOeevqYjBOqVMUKbwzOSQRmk5XQ8HTKc4jjY9ZVVarNjsf3bA1jwCWNZUqFpzVIblJvJLokgnnqqZV2bL3EPMEmARYT0noD5hVM6lCbjuyuxZae9WLhf1+53LxcP+ma75uSb6iY0v09iVmzAETvuMtLb8iSQdZkTErXEfUk5fodayp1HNIIJBGhCj3bNJEd47QCwiIaWiBP9Rnn6LM4C9nFt5gebj9Hkeg5Jtj6mcv0LhsnaneS10Bw9JH+VJKibNwFQVG92XOeDIDGEn4rACbb1xBmAr/sfsvtKoQXtZTZx7yAY6NbJB84XN0OT8nJNr1kYx/yGDWkkAAkkwABJJ5ADVWzYfZMCH1hJ4M1A6u5npp58JLY3Z6nQE+J/FxHyaOA+qllNo0qh5pdSDqtc7PLDhfyAERFNK0IiIAiIgCIiAIiIAiIgC8K9RAfONuCvUxBFKCTWLSCJJaDlAFwBAEk9PNWHaOAbhsMcvjflY98mSDJdA4A3EDn0U4MDRY41MjA65LoE8ZM8NTK+cdu+2baxp08NUJa05nObZriQMoB1MAunhJ6LSNbefUkqbm0l0RybUxGjWug3DgI0jjy8uqi31mtgE3IMWJJyiTYdFzYTGuc6HXmTPHnJ4evVdFfB03+NodaLjgdYPCVDsi4yxIptdOUrvPwjBu0KZAObWIsbzYWiV109oF9MNa6WcIGsE8eQPLkuQ7PpTJYCba3uLA349dV7WrNpt4aWbz/AGWFPantfUiJZe2Gcs5NqvEtHEAn3/8AxcKzq1C5xJ4n9lgo7eWeo01XwqlFhbcPhn1HBrGue46BrS4+wuu3YOwquLqinTBi2d0WY38x+cDivtWxdh0cLTFOk2BxJu5x/M48T/BC7VUufPY2stUOD5dsz7NcbVgvDaLf6zLv+1s/MhW3Zf2W4WnBqufWPInI3/tbf3cVdEUyNEI9iLK2T7nNgtnUqLctKm1jeTWhvvGq6URdjkEREAREQBERAEREAREQBERAEREAXhXqID4r2v7SbTpmtQr1xGaC1lJoDmvIyjNAOUgwb8wSqwyuGtEkmc145E5nH1lXn7VsO372y05qLSZuLOcBY6Kl9w38rdZ0GvPz6rvBcZRLrXGUa8NtNpO6XCbTHPQT1j5LuoY983MjNewNpvfXRcvdskWbPCwnSLegj0Rogxrx9/4Vn4cZfqRC11ade7Cz3J3DVRUMNPEDTnxhce28D3bwQSQ8E34EQD6XCy2ZDIqOO6X5QJb8O8XGSDlaJJi/ynsq9oMPULWOY52YAgENsTIgku3SCIJ4ZheJKiS0scOP7Hbw6mMK90uG+nsQCl9g9m34tldzHAdy0Ogic0h5ygg2O5y48FuobSwrf+nEObBc1p8dyQ4kyAJJI0DbcJ+n9i8MG0XGAM1Q6aw0BsH1B9+q4rSY5byTbZbY5TOf7OsFTZgmObTcxz7vLxBc4WkWG5Hh6HnJNoRFIisLBXt5eTCtUytceQJ9hKoWzvtAxbzhO9oU6IxIL2uc8DMwDCnda97T4sQ5upJ7uQ2Db6AsXUmmJAMaW08lkwfPMF9pdV7WmqxlBrjTOdzw2Gvo4iu0b8gtd3AYKlgS5wADmEK9bIxjqtCjUc3I6pSY9zb7pc0OLb3sTC6TTB1A4cOVwskAREQBERAEREAREQBERAEREAREQBRW0+1GFw72061QMc4SBDjYmASQCGiQdeSlV84+0vs4c5xQcxrcga4OcQ5zwYaGiDJLf/U+a2ik3hnOyTjHKIv7Qu01HFPYykCe6c78SRDpgENHES0b0jyOqp1uJ4xrx5LOFzuwTSZk6k8OJDjwnVoPopajtWEQHfOXVtI3ADz+f80+S9DQFpoYNrSSCZIgydbzpprJ9St62Rxk8vqd2yKVd3e925oFiMwBA3XAHLEzmAvMRFjEKUp0MXm3nMLSeGUO0AIksIiQTpMEjkufs3W3nsjUZp8oEfP6qeXNrk9PoUpUReSNwezcdUe1jXsJMaNbcBm8N7m4G8+QGi+ndl8FVpYamytHeAHNGW5kmd236qvdkcJmr5iLMbP/ACdut+WZXZR59cHPUvzbQiItCKEREAREQBERAEREAREQBERAEREAREQBERAFTO3PZLE4yrSNN7AxrSCHEjKSZLxAMyA0R06lXNFlPDyjWUVJYZD9n+y9HCUTTaM2f/cc6CXmIuNMsWy/WSTWe0X2ZUyxzsLIqTIYXjIRxAJEtPESY4eV+RZUmnkxKuMlho+RYr7NcWygam654I/CZLnZeJB0Lh+UehOirLcI81O7ykPDi0g2gtnMDOkQfZfoNfL9r9nxRx1Z/Bxz0xe2eS8mf6swC7Qsb4Zzjo1OcYx+vsRGxNmvplzn2JGUDW0gySPJSyKa7N7EZXzl85WkAAGJJuZOsRHv0W0pY5ZexjDTV4XREj2Ka/JUNsma1r5oE35Rl9ZVmWjB4NlJoawZQP4SSbkreozeXkrLJbpOQREWDQIiIAiIgCIiAIiIAiIgCIiAIiIAiIgCIiAIiIAiIgC4Nr7JbXZlNnC7XflP6jmP2XeiGU2nlFLxHY6u0S1zHnldp9Jt8wrPsrZbKDMrZkwXEkmXQATfTTgu1Fs5N9TpO2c1iTCIi1OQREQBERAEREAREQBERAEREAREQBERAEREAREQBERAEREAREQBERAEREAREQBERAEREAREQBERAEREB//Z"/>
          <p:cNvSpPr>
            <a:spLocks noChangeAspect="1" noChangeArrowheads="1"/>
          </p:cNvSpPr>
          <p:nvPr/>
        </p:nvSpPr>
        <p:spPr bwMode="auto">
          <a:xfrm>
            <a:off x="97510" y="-159276"/>
            <a:ext cx="468048" cy="336057"/>
          </a:xfrm>
          <a:prstGeom prst="rect">
            <a:avLst/>
          </a:prstGeom>
          <a:noFill/>
        </p:spPr>
        <p:txBody>
          <a:bodyPr vert="horz" wrap="square" lIns="123444" tIns="61722" rIns="123444" bIns="6172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7" name="16 CuadroTexto"/>
          <p:cNvSpPr txBox="1"/>
          <p:nvPr/>
        </p:nvSpPr>
        <p:spPr>
          <a:xfrm>
            <a:off x="11664860" y="684339"/>
            <a:ext cx="2376578" cy="617092"/>
          </a:xfrm>
          <a:prstGeom prst="rect">
            <a:avLst/>
          </a:prstGeom>
          <a:solidFill>
            <a:srgbClr val="3B7812">
              <a:alpha val="50588"/>
            </a:srgbClr>
          </a:solidFill>
        </p:spPr>
        <p:txBody>
          <a:bodyPr wrap="square" lIns="123444" tIns="61722" rIns="123444" bIns="61722" rtlCol="0">
            <a:spAutoFit/>
          </a:bodyPr>
          <a:lstStyle/>
          <a:p>
            <a:pPr algn="r"/>
            <a:r>
              <a:rPr lang="es-EC" sz="1600" b="1" dirty="0">
                <a:latin typeface="Arial" panose="020B0604020202020204" pitchFamily="34" charset="0"/>
                <a:cs typeface="Arial" panose="020B0604020202020204" pitchFamily="34" charset="0"/>
              </a:rPr>
              <a:t>RESULTADOS Y DISCUSIÓN</a:t>
            </a:r>
          </a:p>
        </p:txBody>
      </p:sp>
      <p:sp>
        <p:nvSpPr>
          <p:cNvPr id="27" name="26 CuadroTexto"/>
          <p:cNvSpPr txBox="1"/>
          <p:nvPr/>
        </p:nvSpPr>
        <p:spPr>
          <a:xfrm>
            <a:off x="3003833" y="723014"/>
            <a:ext cx="8099993" cy="432426"/>
          </a:xfrm>
          <a:prstGeom prst="rect">
            <a:avLst/>
          </a:prstGeom>
          <a:noFill/>
        </p:spPr>
        <p:txBody>
          <a:bodyPr wrap="square" lIns="123444" tIns="61722" rIns="123444" bIns="61722" rtlCol="0">
            <a:spAutoFit/>
          </a:bodyPr>
          <a:lstStyle/>
          <a:p>
            <a:pPr algn="ctr"/>
            <a:r>
              <a:rPr lang="es-EC" b="1" dirty="0" smtClean="0">
                <a:latin typeface="Arial" panose="020B0604020202020204" pitchFamily="34" charset="0"/>
                <a:cs typeface="Arial" panose="020B0604020202020204" pitchFamily="34" charset="0"/>
              </a:rPr>
              <a:t>Distancias genéticas</a:t>
            </a:r>
            <a:endParaRPr lang="es-EC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10 Imag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48537" y="6635717"/>
            <a:ext cx="3317778" cy="60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386232" y="119139"/>
            <a:ext cx="13158400" cy="493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3444" tIns="61722" rIns="123444" bIns="61722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C" sz="1200" b="1" dirty="0"/>
              <a:t>Análisis de la variabilidad genética de muestras </a:t>
            </a:r>
            <a:r>
              <a:rPr lang="es-EC" sz="1200" b="1" i="1" dirty="0"/>
              <a:t>ex vitro e in vitro </a:t>
            </a:r>
            <a:r>
              <a:rPr lang="es-EC" sz="1200" b="1" dirty="0"/>
              <a:t>de clones de Babaco (</a:t>
            </a:r>
            <a:r>
              <a:rPr lang="es-EC" sz="1200" b="1" i="1" dirty="0"/>
              <a:t>Vasconcellea × heilbornii </a:t>
            </a:r>
            <a:r>
              <a:rPr lang="es-EC" sz="1200" b="1" dirty="0"/>
              <a:t>var. pentagona Badillo) usando marcadores moleculares de Secuencias Internas Simples Repetitivas (ISSR)</a:t>
            </a:r>
            <a:endParaRPr lang="es-EC" sz="1200" dirty="0"/>
          </a:p>
        </p:txBody>
      </p:sp>
      <p:cxnSp>
        <p:nvCxnSpPr>
          <p:cNvPr id="20" name="19 Conector recto"/>
          <p:cNvCxnSpPr/>
          <p:nvPr/>
        </p:nvCxnSpPr>
        <p:spPr>
          <a:xfrm>
            <a:off x="165082" y="684338"/>
            <a:ext cx="11014476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"/>
          <p:cNvCxnSpPr/>
          <p:nvPr/>
        </p:nvCxnSpPr>
        <p:spPr>
          <a:xfrm>
            <a:off x="11861065" y="1278369"/>
            <a:ext cx="218037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2 Subtítulo"/>
          <p:cNvSpPr txBox="1">
            <a:spLocks/>
          </p:cNvSpPr>
          <p:nvPr/>
        </p:nvSpPr>
        <p:spPr>
          <a:xfrm>
            <a:off x="165087" y="6974324"/>
            <a:ext cx="5030373" cy="425167"/>
          </a:xfrm>
          <a:prstGeom prst="rect">
            <a:avLst/>
          </a:prstGeom>
        </p:spPr>
        <p:txBody>
          <a:bodyPr lIns="101824" tIns="50912" rIns="101824" bIns="50912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Shirley Brito Cabezas, 2017</a:t>
            </a:r>
          </a:p>
        </p:txBody>
      </p:sp>
      <p:pic>
        <p:nvPicPr>
          <p:cNvPr id="22" name="0 Imagen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15" y="1505243"/>
            <a:ext cx="5013287" cy="456304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23" name="22 Conector recto"/>
          <p:cNvCxnSpPr/>
          <p:nvPr/>
        </p:nvCxnSpPr>
        <p:spPr>
          <a:xfrm>
            <a:off x="1039185" y="1956579"/>
            <a:ext cx="33251" cy="3514180"/>
          </a:xfrm>
          <a:prstGeom prst="line">
            <a:avLst/>
          </a:prstGeom>
          <a:ln>
            <a:solidFill>
              <a:srgbClr val="F7393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8 Rectángulo"/>
          <p:cNvSpPr/>
          <p:nvPr/>
        </p:nvSpPr>
        <p:spPr>
          <a:xfrm>
            <a:off x="479905" y="6070452"/>
            <a:ext cx="51327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000" b="1" dirty="0"/>
              <a:t>Figura </a:t>
            </a:r>
            <a:r>
              <a:rPr lang="es-EC" sz="1000" b="1" dirty="0" smtClean="0"/>
              <a:t>9 </a:t>
            </a:r>
            <a:r>
              <a:rPr lang="es-EC" sz="1000" dirty="0" smtClean="0"/>
              <a:t>Dendograma </a:t>
            </a:r>
            <a:r>
              <a:rPr lang="es-EC" sz="1000" dirty="0"/>
              <a:t>obtenido con el agrupamiento UPGMA utilizando el índice de similaridad de Nei. Los individuos de las tres poblaciones se encuentran agrupados entre sí pues los colores verde, naranja y lila no forman grupos específicos sino que se mezclan con las otras poblaciones</a:t>
            </a:r>
            <a:endParaRPr lang="es-EC" sz="1000" b="1" dirty="0"/>
          </a:p>
        </p:txBody>
      </p:sp>
      <p:sp>
        <p:nvSpPr>
          <p:cNvPr id="10" name="9 Rectángulo"/>
          <p:cNvSpPr/>
          <p:nvPr/>
        </p:nvSpPr>
        <p:spPr>
          <a:xfrm>
            <a:off x="5918036" y="3918823"/>
            <a:ext cx="2641503" cy="1600438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C" sz="1400" dirty="0" err="1" smtClean="0"/>
              <a:t>Kanupriya</a:t>
            </a:r>
            <a:r>
              <a:rPr lang="es-EC" sz="1400" dirty="0" smtClean="0"/>
              <a:t> </a:t>
            </a:r>
            <a:r>
              <a:rPr lang="es-EC" sz="1400" i="1" dirty="0" smtClean="0"/>
              <a:t>et al., </a:t>
            </a:r>
            <a:r>
              <a:rPr lang="es-EC" sz="1400" dirty="0" smtClean="0"/>
              <a:t>2011  papaya (</a:t>
            </a:r>
            <a:r>
              <a:rPr lang="es-EC" sz="1400" i="1" dirty="0" smtClean="0"/>
              <a:t>Carica papaya</a:t>
            </a:r>
            <a:r>
              <a:rPr lang="es-EC" sz="1400" dirty="0"/>
              <a:t>) y babaco (</a:t>
            </a:r>
            <a:r>
              <a:rPr lang="es-EC" sz="1400" i="1" dirty="0"/>
              <a:t>Vasconcellea </a:t>
            </a:r>
            <a:r>
              <a:rPr lang="es-EC" sz="1400" i="1" dirty="0" err="1"/>
              <a:t>species</a:t>
            </a:r>
            <a:r>
              <a:rPr lang="es-EC" sz="1400" dirty="0"/>
              <a:t>) con </a:t>
            </a:r>
            <a:r>
              <a:rPr lang="es-EC" sz="1400" dirty="0" smtClean="0"/>
              <a:t>ISSRS.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C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C" sz="1400" dirty="0"/>
              <a:t>S</a:t>
            </a:r>
            <a:r>
              <a:rPr lang="es-EC" sz="1400" dirty="0" smtClean="0"/>
              <a:t>istemas </a:t>
            </a:r>
            <a:r>
              <a:rPr lang="es-EC" sz="1400" dirty="0"/>
              <a:t>de propagación (Nybon, 2004</a:t>
            </a:r>
            <a:r>
              <a:rPr lang="es-EC" sz="1400" dirty="0" smtClean="0"/>
              <a:t>).</a:t>
            </a:r>
            <a:endParaRPr lang="es-EC" sz="1400" dirty="0"/>
          </a:p>
        </p:txBody>
      </p:sp>
      <p:pic>
        <p:nvPicPr>
          <p:cNvPr id="16391" name="Picture 7" descr="Resultado de imagen de propagacion in vitr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008" y="1956579"/>
            <a:ext cx="2508786" cy="1801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29 Imagen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8116" y="1505243"/>
            <a:ext cx="4904683" cy="456304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32" name="25 Elipse"/>
          <p:cNvSpPr/>
          <p:nvPr/>
        </p:nvSpPr>
        <p:spPr>
          <a:xfrm rot="1058232">
            <a:off x="11264064" y="2082397"/>
            <a:ext cx="1949450" cy="1577251"/>
          </a:xfrm>
          <a:prstGeom prst="ellipse">
            <a:avLst/>
          </a:prstGeom>
          <a:noFill/>
          <a:ln w="12700">
            <a:solidFill>
              <a:srgbClr val="FA55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/>
          </a:p>
        </p:txBody>
      </p:sp>
      <p:sp>
        <p:nvSpPr>
          <p:cNvPr id="13" name="12 Rectángulo"/>
          <p:cNvSpPr/>
          <p:nvPr/>
        </p:nvSpPr>
        <p:spPr>
          <a:xfrm>
            <a:off x="8828116" y="6081719"/>
            <a:ext cx="493819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000" b="1" dirty="0"/>
              <a:t>Figura </a:t>
            </a:r>
            <a:r>
              <a:rPr lang="es-EC" sz="1000" b="1" dirty="0" smtClean="0"/>
              <a:t>10  </a:t>
            </a:r>
            <a:r>
              <a:rPr lang="es-EC" sz="1000" dirty="0"/>
              <a:t>Análisis de los componentes principales de los treinta individuos  objeto de estudio y las distintas poblaciones (E: Estaca, Ho: Organogénesis directa de hoja, </a:t>
            </a:r>
            <a:r>
              <a:rPr lang="es-EC" sz="1000" dirty="0" err="1"/>
              <a:t>Ap</a:t>
            </a:r>
            <a:r>
              <a:rPr lang="es-EC" sz="1000" dirty="0"/>
              <a:t>: Organogénesis de ápice).</a:t>
            </a:r>
            <a:endParaRPr lang="es-EC" sz="1000" b="1" dirty="0"/>
          </a:p>
        </p:txBody>
      </p:sp>
      <p:pic>
        <p:nvPicPr>
          <p:cNvPr id="21" name="Picture 4" descr="Resultado de imagen para ISSRS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8" r="4714" b="9944"/>
          <a:stretch/>
        </p:blipFill>
        <p:spPr bwMode="auto">
          <a:xfrm>
            <a:off x="11104130" y="473674"/>
            <a:ext cx="1036639" cy="919154"/>
          </a:xfrm>
          <a:prstGeom prst="ellipse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66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AutoShape 4" descr="data:image/jpeg;base64,/9j/4AAQSkZJRgABAQAAAQABAAD/2wCEAAkGBhESERMUExQWFRUWFBgXFxgWFBgYGhYXFhoXFRUWGRgXHyYeGRskGRYXIC8gJCkpLS0sGB80NTAqOCYrLCkBCQoKDgwOGg8PGiolHyQtLywsLi4vLTYsKiwpLCwsLCwsLCwsLCwpLCwsNCwtNCwsLCwsLCwsLCwsLCwsLCwsLP/AABEIANIA8AMBIgACEQEDEQH/xAAcAAEAAgMBAQEAAAAAAAAAAAAABQYCAwQBBwj/xAA+EAABAwIDBQYDBwMDBAMAAAABAAIRAyEEEjEFIkFRYQYTMnGBkUKhsQcUI1LB4fBictEVM4JDkqKyFlPx/8QAGwEBAAIDAQEAAAAAAAAAAAAAAAQFAQIDBgf/xAAwEQACAgEDAgQFBAEFAAAAAAAAAQIDEQQSITFBBSJRcRNhgaHwMpGx0SMUUsHh8f/aAAwDAQACEQMRAD8A+4rFlrXsNT/lZIgCIiAIiIAiIgCIiAIiIAi5DtJnDM7q0WPkTY+ei0nF1D+Vo5EFx9SCB/NSuUroR6s2UWzqxuNZSY57zDWiSqdRxz8XixUax4FKW7znUwA7XKWTmdGU5TEEeSsbwXGXnN0iBextfUWuefMrVgsE2kwNboBEm5OpkniZJPqotmpTWInSNb7nVR2hlEVDpo+LR/URZp5mw42uB3CoOaq/a3Fd3g67oDpYWQT/APYRTJ9M0xxhfLNjbWdQr0akuim7QQYaZztaHWEhzuWs63W9V7a8x3hpHYm49j76i5dnbRp16balMy1zWuHMBwkSOB6LqUwhBERAEREAREQBERAEREARFhVcQDAkwYExJ4CeCAzWmrTcXNIdAEyI8Ui1+EFReDx1UVstS5NoGjTGYRztr+ylKuLY0hrnAE6SVlrByhbGayuzx9TzCYxlQEtMwSDaLjzW1lQGYMwYPQ6x7EI0g6LJYOi+YREQyEREBoxlYtbI1kATpLiGz11lcL8zvE6RpA3R6iST6mOikcQBlOYZhFxEzF4jionBMim0TNrSc1jcDNxgQJ6KHqpSjjDOtaTIiv2zw7AXObVABqicguaPijevMGBqYNrLWO3mFLXOAqFrXZcwYIPi0l1xDS4cxEXMKZ/0yjM91TmSZ7tsy7xHTU8eaN2bRBkUqYMRIptFtI00gm3VQ81+jOuJepxDtPQPeZSXGm57XBoE5qbmMcBJA8VRsTGq1DthhiYBcSHUw4Bo3O9BLS69gMpk8CRrIUlU2ZRdE0qZgQJptMCIgSLCLQvTgqNppshpkbjd02gi1jYLGYejHmPcf/tvlneDKZZbeHFsHWRwXyXHbIa5znU92SSGcACZAB8v4F9J252noYYQXsNQ6MLwD8N3chvN85Eaqi4naVNznPzMaHHNAcIEmOf5pHnPkrbw3TqcZfEjw+j/AD+SLqNTOmSdcufQq+A7RYjDOzUc7HXkNmDl0a8EZXXtxi6tGK+2HGuYA2iym8TJGZxNuAeMov1OmnOF2nTBfLS05hoHNkkHLYTJkiLcQsdi7MdiqrKdP4rl2oa0auPQfMwOK5X507afRdy2qdWpgrJNZxz8vz5n2fslt4YrC0qhc01C0d4Gnwv4gjVp6FTSq2z9iUKApNDWSMrTULWBzsoLrujjlVmp1ARIMjmFz0mqWpi5JYWcFbZFRfBQ2dmMcGgPBqRUaaw+/Vh97gVwXC0UN59J+UQDky6NbPtHs/tNtF1Go7vZfh6jnfentNRlOlQp1qAdGduZzHuzWzfFGdyvyKYcz5uzsjtfvaJGIy0g+k57PvFRxDaVd1RtMOIl8UqhY5x8fdtlY7K7JbXp0g3voflyy7EVHQ91AUX1eMgP/EA1JBmJX0paxiGlxbIzASRN48vUICO7M4SvSwzKeIcHvYXNDg5zs1MOPdEl182TKDJJJBMmVKoiAIiIAufHUHPYQ05TaDJGhBiRe+nquheFDDWVgreJ2d3bS5zxnmYz6gC2WYJcCJt/hb6NNtdsvcc7SGuytuWkkMlsEcZmI16xjW2TWzE2cSfFMT5g6DoJXdszZhYS50ZiIESYGpuY1McOC6trHXkq665O1x+HiHR5fXHR+5zUNtb1NrW/hzlkulxndYY89bzdTQWhuBp5s4Y3Nzi/n59VtbThsAnzN/fmubx2LGuM0nvef6Mi8TE3XqjMHsgh/eVHB7+BiI1E+xiOF+cqTRm0W2stYCIiwbHjl83wm26zKYpt3Q2d6AS6SHA3BiJInj6Xt3aXbYpMLGn8Rwt/SDq4/OOvkVRgFYaTSxtW6xZXb7mkpNdCzdmMaXMcxzgS0yJdLiDckg3gE6/w9e3doOo0XPa3MdNQMs2DjzAMWHP1Va2Q9ja7HPIDRJkmADBgk8v2Ut2pLatENZVb42mAQ7N0sdBd3/FVOtohTq/N+l8vjjHfoSa7Fs8xVqXaXGNMisXdHtYQfYAj0K5q21KtQfiOe+8nM609GzA9AsMThXUyJg9RPzkW91wYnaTGEBxNxNhIAmLwryqOmkviVpfsdJV1XxTzwe4rAUajszmOLv7o0AAFjpYLBuyqB3S0i35iZGbPHLxCYheP2vTGuYGAYjgc0aW+ErwbXpETctmJy2mcsRrM9F221/I5PR17cKTz7m92zaAN9RpvGW3zWPC8n1KuHYrs+2lmqd3l3crJmYcczje8aRPVU/C4tjw7KbNMHhEgH9Y8weStHZ7tO9pDarppkE5nSXCGkgSLmSBrJuqLx5T/ANLirHPX1+n/ACaw0qqak5ZLoQsO4be0TrFp841Udiu02GYwuzh/RlyeOnAdTZdGK2vSpuY17speJEg6Wufyi/HryK+fxrti1tTT+pKXPB10nvZ4Msa5SD8iDYacD81udtCpwa0c5cT8g1R79r0A3MajI0s4G/IASSuplQOAIIIIBBGhB0KmQ8Q1dUNuePmjV1rq0bn7ReWkd3eD8YiehiY6xPRczcM2ACB7cYglQtPtnQcBDakktAaQwGX95lBl0D/bOptmbztrxnbvDUgC4PMz4Qw334Eh0XNMgRY5m3gyttRZq9Q0prlehqlFFjo4p1OJJczQkxLeR/tjWfPmpUFUin23oOmGvgTMhoMBucugugjJfWTwBUpsXa4q03GiS1ocW5XtEtIANg11gQ4GOvIqy0mvspjt1KePX+zSUE/0lkRR9Dao0fbqLt43tdvr7rrpYljvC4H1v7K7qvrtWYNM5NNEDtSjtI1ancOphhAyZyAGx3RuO7LiSW1QbxD2xcGNOIpbUcBlyMIFYEl4Ml5PcuADI3BlBB1k2JAVpRdjBVvu+1QSM9NwD25TutJAhrs4yEBpyl5Dby+AQGwtuzcPtEVaZqvaae9nG5PgAmWsFu8kgD4TcyINkRAc+GwTWF5BJzOkyfPT3+nILZiGOLSGuynnE/IrYiGEkuEAiIhkKB7Tbc7puSm4d4dYuWNjXodInz4KeVI7YUGtrgiJcwFwniN0EjhIgf8AEqRpoRnalI1k8IhKlQuJc4kkmSTqSsURehSxwjiRm2qzYAc5zMpD5DXEQDlIMGNXDX9xzYbI01Q2q+GioDu1HlsAh5nNZozt1+IC8AhSO0SzLvMDibDMARzv0kD5Lbg9nMyNc6lT39NwaEEgQRyn3Ko/F5RjXyuf4OVtkYpJ9yOpsYczhXlrGuc4ZXluVr5LBvyWcIBkzqbAbjiqD2FmfO+mG3ymXSJaZd4gdSZ6rvxWFpXcabSSTfKCcxuT1uBJ5x6cT9mtF2Na02BgASOGg4H6lVWh07ulvbax0/ME/QaOWpTsi35fucYw7IjK2OWUdenU+5TuWzOVs84HOdfO/msg76TojxNudv8APyXqJyjCLk+xaPCWWKNBsAx/jUkW9fmt656m0KbSQXAFsSL2nLH/ALN9+hjyntGk4wHSc2U7rrGYgmIEmwnXhK8XZKdkt0slY5ZeWdK8zHM3jw8h+lwPcrwAk6xy6rbTpx5n+QFvTU8qRY6PTTc42duv/Rmpvs7truyKbz+GTYn4Cb+xPsfMqERdtRRG+DhL/wALq2pWR2s+iDCU48DYgjwjR13DTQnUcV792ZfdbfXdF4sJ9LKj4HbFakRldIAjK6S2BpAm0dIXRiu0td5sQwcmj6kz8oXnJeEahSwmsepVvRWZxwXAYWmPgbrPhGszOms3lZU6bW2aALzYAXNybdVTv/kDzRex5cXkgteDB1BIMRaJ05wuantvENiKrjAi8Eex1NtT/lF4RfLOWuPv8zC0djz0LxQw7A5rSBlNgdC13CHCCJFvQesrQwjGeEAE6nifU34qmYTtUxzQ2s0gmxLRuxwOshWbZm0c5y5mvEEhzSDoRIMWneFx7c7TQWTg/hXx83Z+q9/zgr76ZVvlEmiIrojBERAEREARFF9o8a+lQc5mshs/lDrZupmB6raMXJpLuCTlfL+0r3131Sx+Ul4yOF4DHDLobghtxxzHmtlTHVXeKo8zze7jY8eS0K50+kdTbk/kcnLJDt2RiA0D7wbZbw6d1rmXOa+bNJ0uAeC9fsmuSCa5IkkiHAGSXERJBEmByAA4KXWMzZuv06ld5quuO6T49xFOTwjjqhtSsGunK0HNlkkWJ4afCPdWSoxrmgnSJm4gH6WUZVqtY03a0ARLiAAYkSTqYvGq7cfApROuUDjxH6LzOotepsTffgqvE6Iy1FVUJvc3h/LOPvz6/sQm0tsgVIyiABllwaIc7Lm6NnV3ARZcp23AksIBiLiTLaboAi7oqC39LuV5LOJib8puvKlYNEuIA5kwPcq2hXsioxZ9E02kWmqjVXLCXyItu3Ggf7TmmAYiJzGDwGgLXHk108CsqTmneAiQDHKQCR+y3YvbVJkb2aSLNIMA8VG0drh9R8w1uokweAHS9zH1UTXRk6Xgi69P4WM5wdFbAUnmXMa48yAdQBx/tHsFkMGy26N3TpJn1ve/FbQZuNElefyyhHFvn9Af56r19f8ALc/L3/RYQHdTGg4jl1HnZbm4dx4R5n9BMrrG7ZHCLPT22xr2Vx59RR01nr/NFmsPuxa6dbRZvW/EnksmunQE+XDznRS4WxlHOS5rk9q3LDOHGU8QSe7cGi0TlI+GbRMzm6QRaVgwYkB0wSc8eARcd38swPU+qkTIMEc+PKP8r1dIyUllDZl5yyOq/ei4luQNzAgEgnLo5pMa/EDfkurB95l/EjNJ8OkG44DSY9FvRbGVDDzlhWvsBWaHVmwMxDXA8SBII9JHuq9svCd7Wps/M8A/2i7v/EFfQNndm6NCoalPMCZtmtB+GOU+qykV/iN0FH4b6vn7ksiItigCqnaKtjximih3mSKHdhjKZpOcazhihXc4FzAKOQtykfFEmArWqTtnZu1XV8S+hVLWOe2nSbnaPw306IqVQTIp5Hd8QcrnF0WLUBwPxe1u7pXxWbOz7xNKiA13dV+8bR7tjnOpd4KUHKdRvGXR01sdtl1SrkplrH1mGhnFMhtOlU7uo2pG8BVZlfOol8aALVUo7YcyoXNrCuaDmsNOtQFAOGGLLtO8XuxQL2mBDXU5cAHNW7FbN2uKb3U6jjUdXxRjO3dpRiRhwM7iyTNLLAEHLmFigMdl4zazqtE1G1m5n0yWFlHuhRIca/evAzCq11gGkAwyAQXlXZ+Gz08lSHS2HQC0G1yBJI97KkV8JtOW90MUG/8ARFSvhyWP72XHFQZfT7uMrQXuAzTvFsXnE1C1jiBmIaSGj4iBIHrogPnO0sJ3VV9Oc2UxPQgOE9YK5ljVxocS5zwXEySSJJPFZEr01edqTfPcjs8uTAif0XQ1uUAC54dXG/1lasIZzHqBHlf9V0MO+z+76tcB8yB6rzev1ErLHHsifzRppWxXmw2cnaGkG0GCxh4/K0l2V+8C6wOa/WI4ro2y1/cbpDQGguJlpMRDQBpJ+gHGR52jd+G2GMec9g9jnxDXEuDW3JABPC0rZtVjHUN4OIgEd2M0HUEdOptCiUvE4v5niKrHurm/92fuU0V258oO8L8bcZn9+KhtobRqk3YSQASJdxjSeMGP+K7Gx95m3gvAbINtXanja48lZ+zdCk578zQ5waMstBgCQ7X+4L03iFvw9PK3H6fT3PfVzafUooxT/wAh9jzjlykyvG4p9ppmePQl0R7SZ8letl7Gw5xNUFkgF5DXEwMlTKC1sDd4GS4EgxABCjO1WAosrAUwG7suDTo4k8PhtFraqgXile7bh/YkqzPd/Y4+ztd5bek+C9oJEw0GQ46XjcNvzHkrOzCtHCfMz9VAbCxeR+UmGEHU2B1Bvpx91YqdQOAIIIOhFwqjUWOc3JE3Twg1uws+yM5REUUmBeLQcfSBIL2giZBMRAc468g1x/4nkjcfSJgPE2/8py68TBt0PJbbX6Gu6PqZ1qOaLwRx+o8rLV3D+bfO/wBP3Wyji2P8LgbE21gEtNv7gR5grcukbZ18JmVh8o5DSeOR8rH2J/VYh3DQ8jr/ADqu1Yuo5oEEmbRMybWi83XevVyXEuTOcE52Ewmas9/BjIHm8/4afdXtQ3ZfY7sPSIcQXOdmMcLABvWAFMq1XQ8xqrVba5LoERFkjBERAEREARFz1doUm5sz2jJd0uG6DcSOCA+bdqNniliKrGiGu3mgaAPH0zZvZaMO8PMcAJI6zAB+f7rn7WbR77FPfh3AMIOYktBlrAA4h1xcaR5wo/AV6kkuc3hkc1wPIQ4CAZMGBbfjkt1bKMJQj3IVVkardz5WSytaBYD2XpauVw72lHhn1G66YItLTEEWkEqNp7PBhoxM5S3wgeJkbroJEFwBy25dVX49T0e5NJrlMmcSwVKfduif6qfeSLwQDxHPh6rvw9RpaADMQDOvr1VbqdnyQQKz7gC9/Ccwd4pLpLjckXFt0KYBIIcNR8xxB6fqsPB5zV+BqcZSqbTy2lxj2KG+rOIIkQJIAyixbra/EjL6r6Fgtm06Ulg1iSSTp56Kp/6ODiBlYCXOMQ6YYIF40GUxJvb3uxXbxzU7owhCXDy2s+2M+2C5pTUeUQ2y6hdisTM2hoDqmewcYLRG4DxbJ4aZb1PbLWivVyuzDOTOtzdwnjBJE9FY9nYwjE4vMJbTDzl3iQ0uzbrXAAZoJMGCYVSrlpe7IIbmOUcmyco9oVTFYm/ZHSBgpzs5iLOZ1zD1sfoPdQayY8tIIJBGhC6NZWCRXPZLJdUVfodo3jxtBH9Nj7aH5KXwu0KdTwuvyNiPT/C4OLRZwthPozF+y6ROYsEyTIJBlxkmQZm3tZef6TShoy+GI3nWIJIIvYgudB6rsRZ3y9TbZH0Ry4fZtNhDmgyG5QS5xOW27cm1tF1IvFq231NkkugVw7LbBygVqg3iNwH4QfiP9RHsPMrh7M9njUIq1BuC7QfjPAx+X6+Wt0VlpdPjzy+hTa7VZ/xw+v8AQREVgVIREQBERAEREAUN2h7NsxTRcNe3R2WbX3T0mD6dSplEMNJrDPj+1ew9WiHuqBwa8vDi1zHN/EIzDwyASBBP7KPpdm2PcSM02k5ouAA0w0C4yN5aDlb7dUphwIIBBEEESCDqCFTdqdmTRzOpNmnrA8Tedo3gOesa6SdJ5S4NatPBz8z4/O5CYejlaBrroNSTNlA4ItZiqstcCS4lxG64tdeNTYkEEnQjkFdNnYekGCs+sGuObu2gZocJDajmi5giQNNJJ4cOC7MmrmdNN+9BynLDdS4g7zZLRYaXiZtyjF9+5YyklwuiMFz4uo8Mc5oBA4k8B4jHGPMaHyWdFsNvpc3JNjJ89FGnabgdwZRHG5Oka+q1qdcZf5OhrrL3VDKeGSuAa7KHEQ86jQZZMAjha/Qn0XYcT/S7rYW9jf0UG4Ew/wC8Bsva8jeJtJ7sjPGW8WaLNEzqtY2LUp04diXZAAPCZIOSb5jLiWNgwdXTOYzMv0NF/maxhdmvuVUNVOOeevqYjBOqVMUKbwzOSQRmk5XQ8HTKc4jjY9ZVVarNjsf3bA1jwCWNZUqFpzVIblJvJLokgnnqqZV2bL3EPMEmARYT0noD5hVM6lCbjuyuxZae9WLhf1+53LxcP+ma75uSb6iY0v09iVmzAETvuMtLb8iSQdZkTErXEfUk5fodayp1HNIIJBGhCj3bNJEd47QCwiIaWiBP9Rnn6LM4C9nFt5gebj9Hkeg5Jtj6mcv0LhsnaneS10Bw9JH+VJKibNwFQVG92XOeDIDGEn4rACbb1xBmAr/sfsvtKoQXtZTZx7yAY6NbJB84XN0OT8nJNr1kYx/yGDWkkAAkkwABJJ5ADVWzYfZMCH1hJ4M1A6u5npp58JLY3Z6nQE+J/FxHyaOA+qllNo0qh5pdSDqtc7PLDhfyAERFNK0IiIAiIgCIiAIiIAiIgC8K9RAfONuCvUxBFKCTWLSCJJaDlAFwBAEk9PNWHaOAbhsMcvjflY98mSDJdA4A3EDn0U4MDRY41MjA65LoE8ZM8NTK+cdu+2baxp08NUJa05nObZriQMoB1MAunhJ6LSNbefUkqbm0l0RybUxGjWug3DgI0jjy8uqi31mtgE3IMWJJyiTYdFzYTGuc6HXmTPHnJ4evVdFfB03+NodaLjgdYPCVDsi4yxIptdOUrvPwjBu0KZAObWIsbzYWiV109oF9MNa6WcIGsE8eQPLkuQ7PpTJYCba3uLA349dV7WrNpt4aWbz/AGWFPantfUiJZe2Gcs5NqvEtHEAn3/8AxcKzq1C5xJ4n9lgo7eWeo01XwqlFhbcPhn1HBrGue46BrS4+wuu3YOwquLqinTBi2d0WY38x+cDivtWxdh0cLTFOk2BxJu5x/M48T/BC7VUufPY2stUOD5dsz7NcbVgvDaLf6zLv+1s/MhW3Zf2W4WnBqufWPInI3/tbf3cVdEUyNEI9iLK2T7nNgtnUqLctKm1jeTWhvvGq6URdjkEREAREQBERAEREAREQBERAEREAXhXqID4r2v7SbTpmtQr1xGaC1lJoDmvIyjNAOUgwb8wSqwyuGtEkmc145E5nH1lXn7VsO372y05qLSZuLOcBY6Kl9w38rdZ0GvPz6rvBcZRLrXGUa8NtNpO6XCbTHPQT1j5LuoY983MjNewNpvfXRcvdskWbPCwnSLegj0Rogxrx9/4Vn4cZfqRC11ade7Cz3J3DVRUMNPEDTnxhce28D3bwQSQ8E34EQD6XCy2ZDIqOO6X5QJb8O8XGSDlaJJi/ynsq9oMPULWOY52YAgENsTIgku3SCIJ4ZheJKiS0scOP7Hbw6mMK90uG+nsQCl9g9m34tldzHAdy0Ogic0h5ygg2O5y48FuobSwrf+nEObBc1p8dyQ4kyAJJI0DbcJ+n9i8MG0XGAM1Q6aw0BsH1B9+q4rSY5byTbZbY5TOf7OsFTZgmObTcxz7vLxBc4WkWG5Hh6HnJNoRFIisLBXt5eTCtUytceQJ9hKoWzvtAxbzhO9oU6IxIL2uc8DMwDCnda97T4sQ5upJ7uQ2Db6AsXUmmJAMaW08lkwfPMF9pdV7WmqxlBrjTOdzw2Gvo4iu0b8gtd3AYKlgS5wADmEK9bIxjqtCjUc3I6pSY9zb7pc0OLb3sTC6TTB1A4cOVwskAREQBERAEREAREQBERAEREAREQBRW0+1GFw72061QMc4SBDjYmASQCGiQdeSlV84+0vs4c5xQcxrcga4OcQ5zwYaGiDJLf/U+a2ik3hnOyTjHKIv7Qu01HFPYykCe6c78SRDpgENHES0b0jyOqp1uJ4xrx5LOFzuwTSZk6k8OJDjwnVoPopajtWEQHfOXVtI3ADz+f80+S9DQFpoYNrSSCZIgydbzpprJ9St62Rxk8vqd2yKVd3e925oFiMwBA3XAHLEzmAvMRFjEKUp0MXm3nMLSeGUO0AIksIiQTpMEjkufs3W3nsjUZp8oEfP6qeXNrk9PoUpUReSNwezcdUe1jXsJMaNbcBm8N7m4G8+QGi+ndl8FVpYamytHeAHNGW5kmd236qvdkcJmr5iLMbP/ACdut+WZXZR59cHPUvzbQiItCKEREAREQBERAEREAREQBERAEREAREQBERAFTO3PZLE4yrSNN7AxrSCHEjKSZLxAMyA0R06lXNFlPDyjWUVJYZD9n+y9HCUTTaM2f/cc6CXmIuNMsWy/WSTWe0X2ZUyxzsLIqTIYXjIRxAJEtPESY4eV+RZUmnkxKuMlho+RYr7NcWygam654I/CZLnZeJB0Lh+UehOirLcI81O7ykPDi0g2gtnMDOkQfZfoNfL9r9nxRx1Z/Bxz0xe2eS8mf6swC7Qsb4Zzjo1OcYx+vsRGxNmvplzn2JGUDW0gySPJSyKa7N7EZXzl85WkAAGJJuZOsRHv0W0pY5ZexjDTV4XREj2Ka/JUNsma1r5oE35Rl9ZVmWjB4NlJoawZQP4SSbkreozeXkrLJbpOQREWDQIiIAiIgCIiAIiIAiIgCIiAIiIAiIgCIiAIiIAiIgC4Nr7JbXZlNnC7XflP6jmP2XeiGU2nlFLxHY6u0S1zHnldp9Jt8wrPsrZbKDMrZkwXEkmXQATfTTgu1Fs5N9TpO2c1iTCIi1OQREQBERAEREAREQBERAEREAREQBERAEREAREQBERAEREAREQBERAEREAREQBERAEREAREQBERAEREB//Z"/>
          <p:cNvSpPr>
            <a:spLocks noChangeAspect="1" noChangeArrowheads="1"/>
          </p:cNvSpPr>
          <p:nvPr/>
        </p:nvSpPr>
        <p:spPr bwMode="auto">
          <a:xfrm>
            <a:off x="97510" y="-159276"/>
            <a:ext cx="468048" cy="336057"/>
          </a:xfrm>
          <a:prstGeom prst="rect">
            <a:avLst/>
          </a:prstGeom>
          <a:noFill/>
        </p:spPr>
        <p:txBody>
          <a:bodyPr vert="horz" wrap="square" lIns="123444" tIns="61722" rIns="123444" bIns="6172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7" name="16 CuadroTexto"/>
          <p:cNvSpPr txBox="1"/>
          <p:nvPr/>
        </p:nvSpPr>
        <p:spPr>
          <a:xfrm>
            <a:off x="11664860" y="684339"/>
            <a:ext cx="2376578" cy="617092"/>
          </a:xfrm>
          <a:prstGeom prst="rect">
            <a:avLst/>
          </a:prstGeom>
          <a:solidFill>
            <a:srgbClr val="3B7812">
              <a:alpha val="50588"/>
            </a:srgbClr>
          </a:solidFill>
        </p:spPr>
        <p:txBody>
          <a:bodyPr wrap="square" lIns="123444" tIns="61722" rIns="123444" bIns="61722" rtlCol="0">
            <a:spAutoFit/>
          </a:bodyPr>
          <a:lstStyle/>
          <a:p>
            <a:pPr algn="r"/>
            <a:r>
              <a:rPr lang="es-EC" sz="1600" b="1" dirty="0">
                <a:latin typeface="Arial" panose="020B0604020202020204" pitchFamily="34" charset="0"/>
                <a:cs typeface="Arial" panose="020B0604020202020204" pitchFamily="34" charset="0"/>
              </a:rPr>
              <a:t>RESULTADOS Y DISCUSIÓN</a:t>
            </a:r>
          </a:p>
        </p:txBody>
      </p:sp>
      <p:sp>
        <p:nvSpPr>
          <p:cNvPr id="27" name="26 CuadroTexto"/>
          <p:cNvSpPr txBox="1"/>
          <p:nvPr/>
        </p:nvSpPr>
        <p:spPr>
          <a:xfrm>
            <a:off x="2680269" y="723014"/>
            <a:ext cx="8099993" cy="432426"/>
          </a:xfrm>
          <a:prstGeom prst="rect">
            <a:avLst/>
          </a:prstGeom>
          <a:noFill/>
        </p:spPr>
        <p:txBody>
          <a:bodyPr wrap="square" lIns="123444" tIns="61722" rIns="123444" bIns="61722" rtlCol="0">
            <a:spAutoFit/>
          </a:bodyPr>
          <a:lstStyle/>
          <a:p>
            <a:pPr algn="ctr"/>
            <a:r>
              <a:rPr lang="es-EC" b="1" dirty="0" smtClean="0">
                <a:latin typeface="Arial" panose="020B0604020202020204" pitchFamily="34" charset="0"/>
                <a:cs typeface="Arial" panose="020B0604020202020204" pitchFamily="34" charset="0"/>
              </a:rPr>
              <a:t>Diferenciación genéticas</a:t>
            </a:r>
            <a:endParaRPr lang="es-EC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10 Imag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48537" y="6635717"/>
            <a:ext cx="3317778" cy="60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386232" y="119139"/>
            <a:ext cx="13158400" cy="493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3444" tIns="61722" rIns="123444" bIns="61722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C" sz="1200" b="1" dirty="0"/>
              <a:t>Análisis de la variabilidad genética de muestras </a:t>
            </a:r>
            <a:r>
              <a:rPr lang="es-EC" sz="1200" b="1" i="1" dirty="0"/>
              <a:t>ex vitro e in vitro </a:t>
            </a:r>
            <a:r>
              <a:rPr lang="es-EC" sz="1200" b="1" dirty="0"/>
              <a:t>de clones de Babaco (</a:t>
            </a:r>
            <a:r>
              <a:rPr lang="es-EC" sz="1200" b="1" i="1" dirty="0"/>
              <a:t>Vasconcellea × heilbornii </a:t>
            </a:r>
            <a:r>
              <a:rPr lang="es-EC" sz="1200" b="1" dirty="0"/>
              <a:t>var. pentagona Badillo) usando marcadores moleculares de Secuencias Internas Simples Repetitivas (ISSR)</a:t>
            </a:r>
            <a:endParaRPr lang="es-EC" sz="1200" dirty="0"/>
          </a:p>
        </p:txBody>
      </p:sp>
      <p:cxnSp>
        <p:nvCxnSpPr>
          <p:cNvPr id="20" name="19 Conector recto"/>
          <p:cNvCxnSpPr/>
          <p:nvPr/>
        </p:nvCxnSpPr>
        <p:spPr>
          <a:xfrm>
            <a:off x="165082" y="684338"/>
            <a:ext cx="11014476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"/>
          <p:cNvCxnSpPr/>
          <p:nvPr/>
        </p:nvCxnSpPr>
        <p:spPr>
          <a:xfrm>
            <a:off x="11861065" y="1278369"/>
            <a:ext cx="218037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2 Subtítulo"/>
          <p:cNvSpPr txBox="1">
            <a:spLocks/>
          </p:cNvSpPr>
          <p:nvPr/>
        </p:nvSpPr>
        <p:spPr>
          <a:xfrm>
            <a:off x="165087" y="6974324"/>
            <a:ext cx="5030373" cy="425167"/>
          </a:xfrm>
          <a:prstGeom prst="rect">
            <a:avLst/>
          </a:prstGeom>
        </p:spPr>
        <p:txBody>
          <a:bodyPr lIns="101824" tIns="50912" rIns="101824" bIns="50912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Shirley Brito Cabezas, 2017</a:t>
            </a: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2" t="51834" r="58847" b="22512"/>
          <a:stretch/>
        </p:blipFill>
        <p:spPr bwMode="auto">
          <a:xfrm>
            <a:off x="10868408" y="1572378"/>
            <a:ext cx="1509454" cy="11593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58" y="2544566"/>
            <a:ext cx="4629902" cy="10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568986" y="2298345"/>
            <a:ext cx="462647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100" b="1" dirty="0" smtClean="0"/>
              <a:t>Tabla 10 </a:t>
            </a:r>
            <a:r>
              <a:rPr lang="es-EC" sz="1100" dirty="0"/>
              <a:t>Resultados del Análisis de Varianza Molecular (AMOVA).</a:t>
            </a:r>
          </a:p>
        </p:txBody>
      </p:sp>
      <p:sp>
        <p:nvSpPr>
          <p:cNvPr id="8" name="7 Marco"/>
          <p:cNvSpPr/>
          <p:nvPr/>
        </p:nvSpPr>
        <p:spPr>
          <a:xfrm>
            <a:off x="3848398" y="3209584"/>
            <a:ext cx="1291079" cy="342903"/>
          </a:xfrm>
          <a:prstGeom prst="frame">
            <a:avLst>
              <a:gd name="adj1" fmla="val 1470"/>
            </a:avLst>
          </a:pr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242" y="1572378"/>
            <a:ext cx="1537293" cy="11537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8 Abrir llave"/>
          <p:cNvSpPr/>
          <p:nvPr/>
        </p:nvSpPr>
        <p:spPr>
          <a:xfrm>
            <a:off x="5374584" y="1642891"/>
            <a:ext cx="595476" cy="2909455"/>
          </a:xfrm>
          <a:prstGeom prst="leftBrace">
            <a:avLst>
              <a:gd name="adj1" fmla="val 32946"/>
              <a:gd name="adj2" fmla="val 50000"/>
            </a:avLst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9 Rectángulo"/>
          <p:cNvSpPr/>
          <p:nvPr/>
        </p:nvSpPr>
        <p:spPr>
          <a:xfrm>
            <a:off x="6089058" y="1618320"/>
            <a:ext cx="2325559" cy="1169551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sz="1400" b="1" dirty="0"/>
              <a:t>2</a:t>
            </a:r>
            <a:r>
              <a:rPr lang="es-EC" sz="1400" b="1" dirty="0" smtClean="0"/>
              <a:t>% de variedad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C" sz="1400" dirty="0" err="1" smtClean="0"/>
              <a:t>Chia</a:t>
            </a:r>
            <a:r>
              <a:rPr lang="es-EC" sz="1400" dirty="0" smtClean="0"/>
              <a:t> </a:t>
            </a:r>
            <a:r>
              <a:rPr lang="es-EC" sz="1400" dirty="0"/>
              <a:t>Wong (2009</a:t>
            </a:r>
            <a:r>
              <a:rPr lang="es-EC" sz="1400" dirty="0" smtClean="0"/>
              <a:t>) 6% en cacao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C" sz="1400" dirty="0"/>
              <a:t>(</a:t>
            </a:r>
            <a:r>
              <a:rPr lang="es-EC" sz="1400" dirty="0" err="1"/>
              <a:t>Culley</a:t>
            </a:r>
            <a:r>
              <a:rPr lang="es-EC" sz="1400" dirty="0"/>
              <a:t> </a:t>
            </a:r>
            <a:r>
              <a:rPr lang="es-EC" sz="1400" i="1" dirty="0"/>
              <a:t>et al </a:t>
            </a:r>
            <a:r>
              <a:rPr lang="es-EC" sz="1400" dirty="0"/>
              <a:t>2007). </a:t>
            </a:r>
            <a:endParaRPr lang="es-EC" sz="14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C" sz="1400" dirty="0"/>
          </a:p>
        </p:txBody>
      </p:sp>
      <p:sp>
        <p:nvSpPr>
          <p:cNvPr id="30" name="29 Rectángulo"/>
          <p:cNvSpPr/>
          <p:nvPr/>
        </p:nvSpPr>
        <p:spPr>
          <a:xfrm>
            <a:off x="6089058" y="2965792"/>
            <a:ext cx="2325559" cy="1600438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sz="1400" b="1" dirty="0" err="1"/>
              <a:t>Φst</a:t>
            </a:r>
            <a:r>
              <a:rPr lang="es-EC" sz="1400" b="1" dirty="0"/>
              <a:t> </a:t>
            </a:r>
            <a:endParaRPr lang="es-EC" sz="1400" b="1" dirty="0" smtClean="0"/>
          </a:p>
          <a:p>
            <a:endParaRPr lang="es-EC" sz="1400" dirty="0" smtClean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C" sz="1400" dirty="0" smtClean="0"/>
              <a:t>De Vicente </a:t>
            </a:r>
            <a:r>
              <a:rPr lang="es-EC" sz="1400" i="1" dirty="0" smtClean="0"/>
              <a:t>et al., </a:t>
            </a:r>
            <a:r>
              <a:rPr lang="es-EC" sz="1400" dirty="0" smtClean="0"/>
              <a:t>2004 </a:t>
            </a:r>
            <a:r>
              <a:rPr lang="es-EC" sz="1400" dirty="0" err="1"/>
              <a:t>Φst</a:t>
            </a:r>
            <a:r>
              <a:rPr lang="es-EC" sz="1400" dirty="0"/>
              <a:t> 0,15 a </a:t>
            </a:r>
            <a:r>
              <a:rPr lang="es-EC" sz="1400" dirty="0" smtClean="0"/>
              <a:t>0,25 varían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C" sz="1400" dirty="0" err="1" smtClean="0"/>
              <a:t>Dorak</a:t>
            </a:r>
            <a:r>
              <a:rPr lang="es-EC" sz="1400" dirty="0"/>
              <a:t>, </a:t>
            </a:r>
            <a:r>
              <a:rPr lang="es-EC" sz="1400" dirty="0" smtClean="0"/>
              <a:t>2009</a:t>
            </a:r>
            <a:r>
              <a:rPr lang="es-EC" sz="1400" dirty="0"/>
              <a:t> </a:t>
            </a:r>
            <a:r>
              <a:rPr lang="es-EC" sz="1400" dirty="0" smtClean="0"/>
              <a:t>&lt; 0,05 no significativa</a:t>
            </a:r>
            <a:endParaRPr lang="es-EC" sz="1400" dirty="0"/>
          </a:p>
          <a:p>
            <a:endParaRPr lang="es-EC" sz="1400" dirty="0"/>
          </a:p>
        </p:txBody>
      </p:sp>
      <p:pic>
        <p:nvPicPr>
          <p:cNvPr id="34" name="Picture 6" descr="Imagen relacionad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7" t="54290" r="3605" b="12788"/>
          <a:stretch/>
        </p:blipFill>
        <p:spPr bwMode="auto">
          <a:xfrm>
            <a:off x="8911242" y="3122947"/>
            <a:ext cx="3524636" cy="134576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15 Conector recto de flecha"/>
          <p:cNvCxnSpPr/>
          <p:nvPr/>
        </p:nvCxnSpPr>
        <p:spPr>
          <a:xfrm>
            <a:off x="4073240" y="3626379"/>
            <a:ext cx="0" cy="1128563"/>
          </a:xfrm>
          <a:prstGeom prst="straightConnector1">
            <a:avLst/>
          </a:prstGeom>
          <a:ln>
            <a:solidFill>
              <a:srgbClr val="F7393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16" name="Picture 8" descr="Imagen relacionad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244" y="4847792"/>
            <a:ext cx="2962275" cy="137160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8" name="37 Conector recto de flecha"/>
          <p:cNvCxnSpPr>
            <a:stCxn id="17416" idx="3"/>
            <a:endCxn id="41" idx="1"/>
          </p:cNvCxnSpPr>
          <p:nvPr/>
        </p:nvCxnSpPr>
        <p:spPr>
          <a:xfrm>
            <a:off x="5385519" y="5533593"/>
            <a:ext cx="703539" cy="3639"/>
          </a:xfrm>
          <a:prstGeom prst="straightConnector1">
            <a:avLst/>
          </a:prstGeom>
          <a:ln>
            <a:solidFill>
              <a:srgbClr val="F7393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40 Rectángulo"/>
          <p:cNvSpPr/>
          <p:nvPr/>
        </p:nvSpPr>
        <p:spPr>
          <a:xfrm>
            <a:off x="6089058" y="4737013"/>
            <a:ext cx="2325559" cy="1600438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sz="1400" b="1" dirty="0" smtClean="0"/>
              <a:t>Variación somaclonal</a:t>
            </a:r>
          </a:p>
          <a:p>
            <a:endParaRPr lang="es-EC" sz="14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C" sz="1400" dirty="0" err="1"/>
              <a:t>Rani</a:t>
            </a:r>
            <a:r>
              <a:rPr lang="es-EC" sz="1400" dirty="0"/>
              <a:t> </a:t>
            </a:r>
            <a:r>
              <a:rPr lang="es-EC" sz="1400" i="1" dirty="0" smtClean="0"/>
              <a:t>et al.</a:t>
            </a:r>
            <a:r>
              <a:rPr lang="es-EC" sz="1400" b="1" dirty="0" smtClean="0"/>
              <a:t>, </a:t>
            </a:r>
            <a:r>
              <a:rPr lang="es-EC" sz="1400" dirty="0" smtClean="0"/>
              <a:t>2000</a:t>
            </a:r>
            <a:r>
              <a:rPr lang="es-EC" sz="1400" dirty="0"/>
              <a:t> </a:t>
            </a:r>
            <a:r>
              <a:rPr lang="es-EC" sz="1400" dirty="0" smtClean="0"/>
              <a:t>4.38</a:t>
            </a:r>
            <a:r>
              <a:rPr lang="es-EC" sz="1400" dirty="0"/>
              <a:t>% en embriones somáticos de </a:t>
            </a:r>
            <a:r>
              <a:rPr lang="es-EC" sz="1400" i="1" dirty="0" err="1"/>
              <a:t>Coffea</a:t>
            </a:r>
            <a:r>
              <a:rPr lang="es-EC" sz="1400" i="1" dirty="0"/>
              <a:t> </a:t>
            </a:r>
            <a:r>
              <a:rPr lang="es-EC" sz="1400" i="1" dirty="0" err="1" smtClean="0"/>
              <a:t>arabica</a:t>
            </a:r>
            <a:endParaRPr lang="es-EC" sz="1400" dirty="0"/>
          </a:p>
          <a:p>
            <a:endParaRPr lang="es-EC" sz="1400" dirty="0"/>
          </a:p>
        </p:txBody>
      </p:sp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4860" y="4760485"/>
            <a:ext cx="1918683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45 Rectángulo"/>
          <p:cNvSpPr/>
          <p:nvPr/>
        </p:nvSpPr>
        <p:spPr>
          <a:xfrm>
            <a:off x="8914846" y="4760485"/>
            <a:ext cx="2337279" cy="1600438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sz="1400" b="1" dirty="0" smtClean="0"/>
              <a:t>Variación somaclonal</a:t>
            </a:r>
          </a:p>
          <a:p>
            <a:endParaRPr lang="es-EC" sz="14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C" sz="1400" dirty="0"/>
              <a:t>C</a:t>
            </a:r>
            <a:r>
              <a:rPr lang="es-EC" sz="1400" dirty="0" smtClean="0"/>
              <a:t>ambios  ADN </a:t>
            </a:r>
            <a:r>
              <a:rPr lang="es-EC" sz="1400" dirty="0"/>
              <a:t>de los organelos (Larkin &amp; </a:t>
            </a:r>
            <a:r>
              <a:rPr lang="es-EC" sz="1400" dirty="0" err="1"/>
              <a:t>Scowcroft</a:t>
            </a:r>
            <a:r>
              <a:rPr lang="es-EC" sz="1400" dirty="0"/>
              <a:t>, 1981</a:t>
            </a:r>
            <a:r>
              <a:rPr lang="es-EC" sz="1400" dirty="0" smtClean="0"/>
              <a:t>).</a:t>
            </a:r>
          </a:p>
          <a:p>
            <a:endParaRPr lang="es-EC" sz="1400" dirty="0"/>
          </a:p>
          <a:p>
            <a:endParaRPr lang="es-EC" sz="1400" dirty="0"/>
          </a:p>
        </p:txBody>
      </p:sp>
      <p:cxnSp>
        <p:nvCxnSpPr>
          <p:cNvPr id="51" name="50 Conector recto de flecha"/>
          <p:cNvCxnSpPr>
            <a:stCxn id="41" idx="3"/>
          </p:cNvCxnSpPr>
          <p:nvPr/>
        </p:nvCxnSpPr>
        <p:spPr>
          <a:xfrm>
            <a:off x="8414617" y="5537232"/>
            <a:ext cx="518158" cy="3639"/>
          </a:xfrm>
          <a:prstGeom prst="straightConnector1">
            <a:avLst/>
          </a:prstGeom>
          <a:ln>
            <a:solidFill>
              <a:srgbClr val="F7393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4" descr="Resultado de imagen para ISSRS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8" r="4714" b="9944"/>
          <a:stretch/>
        </p:blipFill>
        <p:spPr bwMode="auto">
          <a:xfrm>
            <a:off x="11104130" y="473674"/>
            <a:ext cx="1036639" cy="919154"/>
          </a:xfrm>
          <a:prstGeom prst="ellipse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66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86235" y="123111"/>
            <a:ext cx="13158400" cy="48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24" tIns="50912" rIns="101824" bIns="50912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C" sz="1200" b="1" dirty="0"/>
              <a:t>Análisis de la variabilidad genética de muestras </a:t>
            </a:r>
            <a:r>
              <a:rPr lang="es-EC" sz="1200" b="1" i="1" dirty="0"/>
              <a:t>ex vitro e in vitro </a:t>
            </a:r>
            <a:r>
              <a:rPr lang="es-EC" sz="1200" b="1" dirty="0"/>
              <a:t>de clones de Babaco (</a:t>
            </a:r>
            <a:r>
              <a:rPr lang="es-EC" sz="1200" b="1" i="1" dirty="0"/>
              <a:t>Vasconcellea × heilbornii </a:t>
            </a:r>
            <a:r>
              <a:rPr lang="es-EC" sz="1200" b="1" dirty="0"/>
              <a:t>var. pentagona Badillo) usando marcadores moleculares de Secuencias Internas Simples Repetitivas (ISSR)</a:t>
            </a:r>
            <a:endParaRPr lang="es-EC" sz="1200" dirty="0"/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1840716436"/>
              </p:ext>
            </p:extLst>
          </p:nvPr>
        </p:nvGraphicFramePr>
        <p:xfrm>
          <a:off x="2929455" y="1716436"/>
          <a:ext cx="9620008" cy="48429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9394" name="AutoShape 2" descr="data:image/jpeg;base64,/9j/4AAQSkZJRgABAQAAAQABAAD/2wCEAAkGBhIQEBAQDxIPDw8QDxAPDw8PDw8PEBAPFBAVFRQQEhIXHCYeFxkjGRQSHy8gIygpLCwsFR4xNTAqNSYrLCkBCQoKDgwOGg8PGikkHiQpKSwpKSwpLSktLCwsLSwtLCwsKTUsLDQ1LCwpLCosKikvKSwsKSwsLDUtKSwsKSwuKf/AABEIAMIBAwMBIgACEQEDEQH/xAAcAAEAAQUBAQAAAAAAAAAAAAAABAECAwUGBwj/xAA/EAACAQMCAwUEBggFBQAAAAAAAQIDBBEFIQYSMRNBUWFxByKBkRQyQqGxwVJicoKSwtHhFSMzorIWQ1N08P/EABoBAQACAwEAAAAAAAAAAAAAAAABAwIEBQb/xAAuEQACAgEDAgQFAwUAAAAAAAAAAQIDEQQSITFBBRMiURRCYXGh0eHwIzKRscH/2gAMAwEAAhEDEQA/APcQAAAAAAAAAAAAAAAAAAAAAAAAAAAAAAAAAAAAAAAAAAAAAAAAAAAAAAAAAAAAAAAAAAAAa/iC87G0uqq607etUXrGm2vvJFhV5qVKXXmpwlnxzFPJqePJY0y//wDUrf8ABkf2d6j2ul2k5PeFN0pSbxvSk6e/8Jjn1YMc+rB0xir3Chyp9ZzUIrvbe+3ok36JmovuL6FPKhzVpL/xpcv8b2+WTiNQ45rVL6MqcIwVvbyShL3/AH6s/rPpvyw/3FU9RCPc24aS6WMR6vHPB6mDya445vpN4qqml3RpU1/yTIz42v1h/SH6OnQf8hr/AB9fs/x+p0V4Le+8f8v9D2IHlFD2l3kMc/YVF505Qb+Kf5G7svaxSeFcUalPxlTaqxXnjZ/cy2Orql3wUWeFamHy5+zO8BrNK4ktbr/QrU6ku+HNiovWD3XyNmbKaayjnShKDxJYYABJiAAAAAAAAAAAAAAAAAAAAAAAAAAAAaDV7qrZSncxjKvayalcUovNSg0sOtSX2ovbmj8V3mz0vVqVzTVWhNVIPvWzT8JJ7p+TIyRlZwTAYri4jTi5TajFdWzWzrVK+y5qVL5TkvN/Z+BDeC2Fblz29zU+0PU4fQbmjH35ygoz5d1CLks877vTrucx7LrL6Rb1Kc5y5KNZtUlLEffWctd+6Z03GVOlT065gklmk8ftJpp/NHlvBOvzs6two/VqUoY/dm98fF/M17Hh5l0Mq4S+IiquG+Fk9pjolCC3UUu/ODzfhKdO4qancPGJXnZ0+mOzhBNJfCS+Zr9e41rSp1PfxmEorGVvL3fzNNw1dOlQUItpym6kkl1k8LOfRJfA153wccpcdDrQ0lq1KrlLnG7/AIdffaMnmUengu/fGF8WkQ62hTgsyW/odPw5Ltp0oy+rRj21XuzOWVSi/T3pfBG21+EOVtYyY/DRlHcbC19kbPL7dDyu5hhtY6EOo0bHVp4k8GmqTNBrDwejq9Uclsp4aaymnlSTaafimt0zo9D9pl3auMZy+lUV1jWbdRL9Wr1/iycrORimZwslB5TF2nruWJpM9+4Z44tb9YpS5KyWZW9TEai813SXmsnQHy4qsoSU4OUJReYyi3GUX4prdHq3AXtS7Vwtb9pVXiNK52UakuihUS2jLz6PyfXqU6lS4l1PK67wl0+urle3dHpoANw4QAAAAAAAAAAAAAAAAAAAAAAABRo894l4cq6fN32mzVJOS7a3b9yWe6MejX6vVdx6FOSSbeySy34I4HVtXd1cJLPY037sfF/pMpumor6mxRpfiJfRdynD/GFK+rL6VJUakcKFGTxTcsbuDfWT89/A6HWNdhRi90sdx5zxrpdN4q0ly1Me/FYxL9ZeD/E5yWs1JpQqTlJpYTbbyvNvqa7slFPbyy+uKhbGGqeI9n2/nubjiXiSVeTWfdeYqL6ZeVk5vT7epUqxVOE6jcZqXKm2o9d36pFLhS38VujLw/xLSpdsqqlHFSP1ftPDxnHRYiakJykpcZOh4xCNE6bau37NELiKnVppxqQnSbcUlKLj57N9eiNnpkUoqT2UUn8MblnE+vxu6HLTT5aUoyzJ7vGW8ZWfErp2KjhHPuqKnUxv7q6L4vC9E/EiccVr26lVGvlddO3GJNKK/n5Ox0TiBUab/SlJzl4+CXwSSL77iPnT3OalPDfgRKtZlS1E2sHchoq1yjJeV+ZsgTLpSKYKup0l6UYJIxyRIcTHKIJ3EaaME0SZowzRYjGXJ617LOPnWUbG6lmrFYt6snvVil/pyffNJfFI9MPlehXlTnGcG4zjJSjJPDi10aZ9FcF8Sq/tYVdlVXuVorumu/0a3+J1tPbuW1nkPE9Iqp+ZHo/9m+ABtHHAAAAAAAAAAAAAAAAAAABZWqqMXJ9EsgGg4u1Pkp9lF7y+t6eBpNC0ZyXM+8j6redrXw335Z1mkVoqCRpqUbLPsdp7tPp0orl9TmOIOFMxlL8TzDULGVOT2zv0R7bxTfRjSwpKLfRdZP0S3PNb2ym3J/7pPEPzfzwa+oi4yzBGVerpnQ69U8r27nI/TWtkuZYeM7PzwzSKXNO42a/0JcrWN1zx/M7T/C6blzSnGKw88q2bx1SWSBcWFGTcoVOZqPvReEnFSUn4PKSZlCyPXucCyUo/0otuHbJq6VPs0lLZuXNNbPCwsL1xn5mx0W7hCEm08yliOcZ5UljOPVmkq3HNN9W223jxNnollKclGMZVJN7RW+xXet0Me50vD62rVLsjbwr9o8RTb8lkyV9Oml7ya9U0dHbav9D5Y3FtyLGObs1GXwfRmPXeIadZf5fT7ynyYxjy+T0sNTY5JRjx75ORlTwVUS6pLLKI1joNlriYpxMzMciTFMi1IkeaJdQi1DJFhHkjt/ZVxD9Gu1Tk8UrjFOWeilvyS+bx+8cVIvtKrjNNPDTTT8GbVMtryaOrqVlbiz6mBruHtS+k2tCt3zpxcvKaWJL5pmxOwuTxDWHhgAAgAAAAAAAAAAAAAAAGl4mv1Tpvfzf5G6PPOPdS3cVlrpt/9sU3S2wbNrSVqdqT6HNULmdStiCcpN5x0wvFt9EdFT1Xs/d58ye23TP6qe79dl5nDxvpv3Kb5F1ag8OT831Nnp9CMJJy6939cnGrsUHxy/wei1NE7uJemPt1k/v2X5PQNL0eNRudRued3l7Gt4l0+hTeZLmfdHOWR6XFapR5YvL6Z2FDVovM54lN97xk6EpQshtZy6tNOme5Lg5q8uqj2pU+VdzZi0f2d/SJc1Xmim8vs3yN58Wjq7e8pSnvjB0Edco0orHKvka1emgnndg2dRa3HaocnDax7H4QpSqW9RxlFZ5KnvKW3RS6pmj4K1dWdWanFcz2Un1i0djr/GyacYvxR5peVOabku95ItshGSdZuaLTWTqcLlw+nY63iTiNXCcepyGGn5F0ajZLtbNzNeU5WPk6VdcNPDC6GCKyXYN9S0J4zgiXen8pLqaRWtRCTwjVNmObMlVYI8pGGC9Fk2RpmaoyPJmaMzHIpT6orIpT6otiV2dD3T2UXjlZypv/ALdXb9mUU/x5jtjzb2RVN60e504S+UmvzPSTsV/2o8Pqo4ukAAZmsAAAAAAAAAAAAAAAWVp4jJ+EW/uPIuK63NUk8+K+bX9D1jUH/lVP2JfgeP6+8yfxNXUrMTr+FJeY2zQW9XlbM8r7Br60sMwTrnIxg9btUuTZwvfErLU34mo7co6xDyPLRt1qb65fzLa2rSfVv5mq7Uo6hjyZKMfYk1LlvqYm8mNSLkxtM2yVa0stHVaPaLY5ezludRp10lgvqxnk5mscmsI6ulSXJ8DntWpJZJstXSiaHUNR5jdnOODk6eqe7Jo72G7NfURPuJ5INU0mj0EHwR5mFmWoYWyC0skXW0cyRRk3TaGZIsgssoslhHqXspptVKnh2P8APH+56UcT7NLTlhVn+xD8W/yO2OvWsRPFaqW61sAAzNYAAAAAAAAAAAAAAAxXUMwmvGMl9x4/rsfel6s9lZ5VxZZ8lWpHwk8ej6fcU2rKOl4fPbPBwF4tyBKZtL2maupE5c44PXVzyinMOYsyOYoLcmRSK8xiyVTAyZoyL4yMCZepAEqlVwT6N/g1CmXdqQYSgpdTcVNRfiRp3WSF2ha6hKbIVaRIlVI9SoWSmY2yzJOMCcjEy9lFEE5EIZN/otrujWWtvlnZcMaW6tSnBdZSS9F3v5G1THk5ust2xZ6dwfZdlaw8Zt1H8dl9yRuzHTgopRWyikkvJF+TpJYR5CT3NsqACTEAAAAAAAAAAAAAAAHG8d6dnlqpbNckvVdPu/A7Ii6lZKtSnTf2ls/CXcyGsosqnskpHg+o2+GzTV6Z2Wt6c4SlGSxKLaa8zmbmjg0LIHrNPbuRqJRLcEqdMxumajib6kYC5F7gW8phgyyEyuSmBgjaTkuyMlMDBGCcl3MMlOUuiidoci1lMGXlKcpmkVuRYokijSLYxJNGO5ZGJVOfBOsbfLR6hwFpfJF15Lr7lP0+0/y+ZxHD2nOrOMV39X4LvZ6nZtQjGEdoxSSXkb9MccnnNffn0o2ykXpkWnUM8ZGycgyFS1FUAVAAAAAAAAAAAAAAALWXMskActxjonaRdaC9+K99L7Uf0vVHmV/ZdT2u4ZwvEeiJNzgvde7ivsvxXkU2RydLR6nY9rPNK9DBHlA6G8sjVVbfBpShg9BXamiA4lHAkypFjgVYLlMjuA5DNylrRG0z3GPlGC5opyjaTuKJFyCiXKJO0wcwkVUC+MTLGkZKJVKwxwgTbS3baSWctJFaFrk6PSrFQ95/W/D+5sV15OdqdUoL6m90C0VGH68t5P8AlOht65z9vM2ttM20sHBlJyeWb2hVJtORqraRsaTMitkuLLiyBeSQVAAAAAAAAAAAAAAAZZIvLWARK6NNe0+pvakTX3NAgk4XVNM6uK+H9DnLm1PRbuzNDqGjKWfsvxX5opnDPQ36NW4cSOHq25GnTN9faPVh9nnXjHr8uppqqw8PZ+D2fyNaUMHYruUllMhyiW8pIlAooGO0u80wqmUdMk8o7My2EeaRuQvjTJCpEmjZSfSLx4vYyVZTPUKPVkWnRJtvaZ6fMmUdMx13/AnUrYujV7nLu1ueIGK1tlHp18TZUIlKVsTqFsXYwc9ybeWZbeBtbaBGt7c2lvQBGSVbRNjSRGoUybTiSQZoF5bFFxJBUAAAAAAAAAAAAAAAoyoAMcomCpSJTRa4gGrrWpArWJv5UzDOgQScxW0/yIFzo8ZbSjGX7UUzr52pgnZjAycJW4Uov7GP2XKJFnwjT7udfvHfTsTDLT/IjYvYsV1i+ZnB/wDStNfp/wAX9i6PDlNfZb9XJnbPT/IseneQ2oO6x/Mzkqejxj9WKXojKtPOn/w7yKrTvIyK22+pzkNP8jPTsDfx0/yMsLAEGlpWJNo2RtIWRIhagEGjaE6jQJEKBnjSALKdMzxiFEvSACRVDBUAAAAAAAAAAAAAAAAAAAFAAC0tYABYyySAAMbRZJAAFjRa0AAW4K4AALooyJAAF8UZIgAGSJegAC4qAAVAAAAAAAAB/9k="/>
          <p:cNvSpPr>
            <a:spLocks noChangeAspect="1" noChangeArrowheads="1"/>
          </p:cNvSpPr>
          <p:nvPr/>
        </p:nvSpPr>
        <p:spPr bwMode="auto">
          <a:xfrm>
            <a:off x="97510" y="-159275"/>
            <a:ext cx="468047" cy="336057"/>
          </a:xfrm>
          <a:prstGeom prst="rect">
            <a:avLst/>
          </a:prstGeom>
          <a:noFill/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59396" name="AutoShape 4" descr="data:image/jpeg;base64,/9j/4AAQSkZJRgABAQAAAQABAAD/2wCEAAkGBhIQEBAQDxIPDw8QDxAPDw8PDw8PEBAPFBAVFRQQEhIXHCYeFxkjGRQSHy8gIygpLCwsFR4xNTAqNSYrLCkBCQoKDgwOGg8PGikkHiQpKSwpKSwpLSktLCwsLSwtLCwsKTUsLDQ1LCwpLCosKikvKSwsKSwsLDUtKSwsKSwuKf/AABEIAMIBAwMBIgACEQEDEQH/xAAcAAEAAQUBAQAAAAAAAAAAAAAABAECAwUGBwj/xAA/EAACAQMCAwUEBggFBQAAAAAAAQIDBBEFIQYSMRNBUWFxByKBkRQyQqGxwVJicoKSwtHhFSMzorIWQ1N08P/EABoBAQACAwEAAAAAAAAAAAAAAAABAwIEBQb/xAAuEQACAgEDAgQFAwUAAAAAAAAAAQIDEQQSITFBBRMiURRCYXGh0eHwIzKRscH/2gAMAwEAAhEDEQA/APcQAAAAAAAAAAAAAAAAAAAAAAAAAAAAAAAAAAAAAAAAAAAAAAAAAAAAAAAAAAAAAAAAAAAAa/iC87G0uqq607etUXrGm2vvJFhV5qVKXXmpwlnxzFPJqePJY0y//wDUrf8ABkf2d6j2ul2k5PeFN0pSbxvSk6e/8Jjn1YMc+rB0xir3Chyp9ZzUIrvbe+3ok36JmovuL6FPKhzVpL/xpcv8b2+WTiNQ45rVL6MqcIwVvbyShL3/AH6s/rPpvyw/3FU9RCPc24aS6WMR6vHPB6mDya445vpN4qqml3RpU1/yTIz42v1h/SH6OnQf8hr/AB9fs/x+p0V4Le+8f8v9D2IHlFD2l3kMc/YVF505Qb+Kf5G7svaxSeFcUalPxlTaqxXnjZ/cy2Orql3wUWeFamHy5+zO8BrNK4ktbr/QrU6ku+HNiovWD3XyNmbKaayjnShKDxJYYABJiAAAAAAAAAAAAAAAAAAAAAAAAAAAAaDV7qrZSncxjKvayalcUovNSg0sOtSX2ovbmj8V3mz0vVqVzTVWhNVIPvWzT8JJ7p+TIyRlZwTAYri4jTi5TajFdWzWzrVK+y5qVL5TkvN/Z+BDeC2Fblz29zU+0PU4fQbmjH35ygoz5d1CLks877vTrucx7LrL6Rb1Kc5y5KNZtUlLEffWctd+6Z03GVOlT065gklmk8ftJpp/NHlvBOvzs6two/VqUoY/dm98fF/M17Hh5l0Mq4S+IiquG+Fk9pjolCC3UUu/ODzfhKdO4qancPGJXnZ0+mOzhBNJfCS+Zr9e41rSp1PfxmEorGVvL3fzNNw1dOlQUItpym6kkl1k8LOfRJfA153wccpcdDrQ0lq1KrlLnG7/AIdffaMnmUengu/fGF8WkQ62hTgsyW/odPw5Ltp0oy+rRj21XuzOWVSi/T3pfBG21+EOVtYyY/DRlHcbC19kbPL7dDyu5hhtY6EOo0bHVp4k8GmqTNBrDwejq9Uclsp4aaymnlSTaafimt0zo9D9pl3auMZy+lUV1jWbdRL9Wr1/iycrORimZwslB5TF2nruWJpM9+4Z44tb9YpS5KyWZW9TEai813SXmsnQHy4qsoSU4OUJReYyi3GUX4prdHq3AXtS7Vwtb9pVXiNK52UakuihUS2jLz6PyfXqU6lS4l1PK67wl0+urle3dHpoANw4QAAAAAAAAAAAAAAAAAAAAAAABRo894l4cq6fN32mzVJOS7a3b9yWe6MejX6vVdx6FOSSbeySy34I4HVtXd1cJLPY037sfF/pMpumor6mxRpfiJfRdynD/GFK+rL6VJUakcKFGTxTcsbuDfWT89/A6HWNdhRi90sdx5zxrpdN4q0ly1Me/FYxL9ZeD/E5yWs1JpQqTlJpYTbbyvNvqa7slFPbyy+uKhbGGqeI9n2/nubjiXiSVeTWfdeYqL6ZeVk5vT7epUqxVOE6jcZqXKm2o9d36pFLhS38VujLw/xLSpdsqqlHFSP1ftPDxnHRYiakJykpcZOh4xCNE6bau37NELiKnVppxqQnSbcUlKLj57N9eiNnpkUoqT2UUn8MblnE+vxu6HLTT5aUoyzJ7vGW8ZWfErp2KjhHPuqKnUxv7q6L4vC9E/EiccVr26lVGvlddO3GJNKK/n5Ox0TiBUab/SlJzl4+CXwSSL77iPnT3OalPDfgRKtZlS1E2sHchoq1yjJeV+ZsgTLpSKYKup0l6UYJIxyRIcTHKIJ3EaaME0SZowzRYjGXJ617LOPnWUbG6lmrFYt6snvVil/pyffNJfFI9MPlehXlTnGcG4zjJSjJPDi10aZ9FcF8Sq/tYVdlVXuVorumu/0a3+J1tPbuW1nkPE9Iqp+ZHo/9m+ABtHHAAAAAAAAAAAAAAAAAAABZWqqMXJ9EsgGg4u1Pkp9lF7y+t6eBpNC0ZyXM+8j6redrXw335Z1mkVoqCRpqUbLPsdp7tPp0orl9TmOIOFMxlL8TzDULGVOT2zv0R7bxTfRjSwpKLfRdZP0S3PNb2ym3J/7pPEPzfzwa+oi4yzBGVerpnQ69U8r27nI/TWtkuZYeM7PzwzSKXNO42a/0JcrWN1zx/M7T/C6blzSnGKw88q2bx1SWSBcWFGTcoVOZqPvReEnFSUn4PKSZlCyPXucCyUo/0otuHbJq6VPs0lLZuXNNbPCwsL1xn5mx0W7hCEm08yliOcZ5UljOPVmkq3HNN9W223jxNnollKclGMZVJN7RW+xXet0Me50vD62rVLsjbwr9o8RTb8lkyV9Oml7ya9U0dHbav9D5Y3FtyLGObs1GXwfRmPXeIadZf5fT7ynyYxjy+T0sNTY5JRjx75ORlTwVUS6pLLKI1joNlriYpxMzMciTFMi1IkeaJdQi1DJFhHkjt/ZVxD9Gu1Tk8UrjFOWeilvyS+bx+8cVIvtKrjNNPDTTT8GbVMtryaOrqVlbiz6mBruHtS+k2tCt3zpxcvKaWJL5pmxOwuTxDWHhgAAgAAAAAAAAAAAAAAAGl4mv1Tpvfzf5G6PPOPdS3cVlrpt/9sU3S2wbNrSVqdqT6HNULmdStiCcpN5x0wvFt9EdFT1Xs/d58ye23TP6qe79dl5nDxvpv3Kb5F1ag8OT831Nnp9CMJJy6939cnGrsUHxy/wei1NE7uJemPt1k/v2X5PQNL0eNRudRued3l7Gt4l0+hTeZLmfdHOWR6XFapR5YvL6Z2FDVovM54lN97xk6EpQshtZy6tNOme5Lg5q8uqj2pU+VdzZi0f2d/SJc1Xmim8vs3yN58Wjq7e8pSnvjB0Edco0orHKvka1emgnndg2dRa3HaocnDax7H4QpSqW9RxlFZ5KnvKW3RS6pmj4K1dWdWanFcz2Un1i0djr/GyacYvxR5peVOabku95ItshGSdZuaLTWTqcLlw+nY63iTiNXCcepyGGn5F0ajZLtbNzNeU5WPk6VdcNPDC6GCKyXYN9S0J4zgiXen8pLqaRWtRCTwjVNmObMlVYI8pGGC9Fk2RpmaoyPJmaMzHIpT6orIpT6otiV2dD3T2UXjlZypv/ALdXb9mUU/x5jtjzb2RVN60e504S+UmvzPSTsV/2o8Pqo4ukAAZmsAAAAAAAAAAAAAAAWVp4jJ+EW/uPIuK63NUk8+K+bX9D1jUH/lVP2JfgeP6+8yfxNXUrMTr+FJeY2zQW9XlbM8r7Br60sMwTrnIxg9btUuTZwvfErLU34mo7co6xDyPLRt1qb65fzLa2rSfVv5mq7Uo6hjyZKMfYk1LlvqYm8mNSLkxtM2yVa0stHVaPaLY5ezludRp10lgvqxnk5mscmsI6ulSXJ8DntWpJZJstXSiaHUNR5jdnOODk6eqe7Jo72G7NfURPuJ5INU0mj0EHwR5mFmWoYWyC0skXW0cyRRk3TaGZIsgssoslhHqXspptVKnh2P8APH+56UcT7NLTlhVn+xD8W/yO2OvWsRPFaqW61sAAzNYAAAAAAAAAAAAAAAxXUMwmvGMl9x4/rsfel6s9lZ5VxZZ8lWpHwk8ej6fcU2rKOl4fPbPBwF4tyBKZtL2maupE5c44PXVzyinMOYsyOYoLcmRSK8xiyVTAyZoyL4yMCZepAEqlVwT6N/g1CmXdqQYSgpdTcVNRfiRp3WSF2ha6hKbIVaRIlVI9SoWSmY2yzJOMCcjEy9lFEE5EIZN/otrujWWtvlnZcMaW6tSnBdZSS9F3v5G1THk5ust2xZ6dwfZdlaw8Zt1H8dl9yRuzHTgopRWyikkvJF+TpJYR5CT3NsqACTEAAAAAAAAAAAAAAAHG8d6dnlqpbNckvVdPu/A7Ii6lZKtSnTf2ls/CXcyGsosqnskpHg+o2+GzTV6Z2Wt6c4SlGSxKLaa8zmbmjg0LIHrNPbuRqJRLcEqdMxumajib6kYC5F7gW8phgyyEyuSmBgjaTkuyMlMDBGCcl3MMlOUuiidoci1lMGXlKcpmkVuRYokijSLYxJNGO5ZGJVOfBOsbfLR6hwFpfJF15Lr7lP0+0/y+ZxHD2nOrOMV39X4LvZ6nZtQjGEdoxSSXkb9MccnnNffn0o2ykXpkWnUM8ZGycgyFS1FUAVAAAAAAAAAAAAAAALWXMskActxjonaRdaC9+K99L7Uf0vVHmV/ZdT2u4ZwvEeiJNzgvde7ivsvxXkU2RydLR6nY9rPNK9DBHlA6G8sjVVbfBpShg9BXamiA4lHAkypFjgVYLlMjuA5DNylrRG0z3GPlGC5opyjaTuKJFyCiXKJO0wcwkVUC+MTLGkZKJVKwxwgTbS3baSWctJFaFrk6PSrFQ95/W/D+5sV15OdqdUoL6m90C0VGH68t5P8AlOht65z9vM2ttM20sHBlJyeWb2hVJtORqraRsaTMitkuLLiyBeSQVAAAAAAAAAAAAAAAZZIvLWARK6NNe0+pvakTX3NAgk4XVNM6uK+H9DnLm1PRbuzNDqGjKWfsvxX5opnDPQ36NW4cSOHq25GnTN9faPVh9nnXjHr8uppqqw8PZ+D2fyNaUMHYruUllMhyiW8pIlAooGO0u80wqmUdMk8o7My2EeaRuQvjTJCpEmjZSfSLx4vYyVZTPUKPVkWnRJtvaZ6fMmUdMx13/AnUrYujV7nLu1ueIGK1tlHp18TZUIlKVsTqFsXYwc9ybeWZbeBtbaBGt7c2lvQBGSVbRNjSRGoUybTiSQZoF5bFFxJBUAAAAAAAAAAAAAAAoyoAMcomCpSJTRa4gGrrWpArWJv5UzDOgQScxW0/yIFzo8ZbSjGX7UUzr52pgnZjAycJW4Uov7GP2XKJFnwjT7udfvHfTsTDLT/IjYvYsV1i+ZnB/wDStNfp/wAX9i6PDlNfZb9XJnbPT/IseneQ2oO6x/Mzkqejxj9WKXojKtPOn/w7yKrTvIyK22+pzkNP8jPTsDfx0/yMsLAEGlpWJNo2RtIWRIhagEGjaE6jQJEKBnjSALKdMzxiFEvSACRVDBUAAAAAAAAAAAAAAAAAAAFAAC0tYABYyySAAMbRZJAAFjRa0AAW4K4AALooyJAAF8UZIgAGSJegAC4qAAVAAAAAAAAB/9k="/>
          <p:cNvSpPr>
            <a:spLocks noChangeAspect="1" noChangeArrowheads="1"/>
          </p:cNvSpPr>
          <p:nvPr/>
        </p:nvSpPr>
        <p:spPr bwMode="auto">
          <a:xfrm>
            <a:off x="97510" y="-159275"/>
            <a:ext cx="468047" cy="336057"/>
          </a:xfrm>
          <a:prstGeom prst="rect">
            <a:avLst/>
          </a:prstGeom>
          <a:noFill/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59398" name="AutoShape 6" descr="data:image/jpeg;base64,/9j/4AAQSkZJRgABAQAAAQABAAD/2wCEAAkGBhIQEBAQDxIPDw8QDxAPDw8PDw8PEBAPFBAVFRQQEhIXHCYeFxkjGRQSHy8gIygpLCwsFR4xNTAqNSYrLCkBCQoKDgwOGg8PGikkHiQpKSwpKSwpLSktLCwsLSwtLCwsKTUsLDQ1LCwpLCosKikvKSwsKSwsLDUtKSwsKSwuKf/AABEIAMIBAwMBIgACEQEDEQH/xAAcAAEAAQUBAQAAAAAAAAAAAAAABAECAwUGBwj/xAA/EAACAQMCAwUEBggFBQAAAAAAAQIDBBEFIQYSMRNBUWFxByKBkRQyQqGxwVJicoKSwtHhFSMzorIWQ1N08P/EABoBAQACAwEAAAAAAAAAAAAAAAABAwIEBQb/xAAuEQACAgEDAgQFAwUAAAAAAAAAAQIDEQQSITFBBRMiURRCYXGh0eHwIzKRscH/2gAMAwEAAhEDEQA/APcQAAAAAAAAAAAAAAAAAAAAAAAAAAAAAAAAAAAAAAAAAAAAAAAAAAAAAAAAAAAAAAAAAAAAa/iC87G0uqq607etUXrGm2vvJFhV5qVKXXmpwlnxzFPJqePJY0y//wDUrf8ABkf2d6j2ul2k5PeFN0pSbxvSk6e/8Jjn1YMc+rB0xir3Chyp9ZzUIrvbe+3ok36JmovuL6FPKhzVpL/xpcv8b2+WTiNQ45rVL6MqcIwVvbyShL3/AH6s/rPpvyw/3FU9RCPc24aS6WMR6vHPB6mDya445vpN4qqml3RpU1/yTIz42v1h/SH6OnQf8hr/AB9fs/x+p0V4Le+8f8v9D2IHlFD2l3kMc/YVF505Qb+Kf5G7svaxSeFcUalPxlTaqxXnjZ/cy2Orql3wUWeFamHy5+zO8BrNK4ktbr/QrU6ku+HNiovWD3XyNmbKaayjnShKDxJYYABJiAAAAAAAAAAAAAAAAAAAAAAAAAAAAaDV7qrZSncxjKvayalcUovNSg0sOtSX2ovbmj8V3mz0vVqVzTVWhNVIPvWzT8JJ7p+TIyRlZwTAYri4jTi5TajFdWzWzrVK+y5qVL5TkvN/Z+BDeC2Fblz29zU+0PU4fQbmjH35ygoz5d1CLks877vTrucx7LrL6Rb1Kc5y5KNZtUlLEffWctd+6Z03GVOlT065gklmk8ftJpp/NHlvBOvzs6two/VqUoY/dm98fF/M17Hh5l0Mq4S+IiquG+Fk9pjolCC3UUu/ODzfhKdO4qancPGJXnZ0+mOzhBNJfCS+Zr9e41rSp1PfxmEorGVvL3fzNNw1dOlQUItpym6kkl1k8LOfRJfA153wccpcdDrQ0lq1KrlLnG7/AIdffaMnmUengu/fGF8WkQ62hTgsyW/odPw5Ltp0oy+rRj21XuzOWVSi/T3pfBG21+EOVtYyY/DRlHcbC19kbPL7dDyu5hhtY6EOo0bHVp4k8GmqTNBrDwejq9Uclsp4aaymnlSTaafimt0zo9D9pl3auMZy+lUV1jWbdRL9Wr1/iycrORimZwslB5TF2nruWJpM9+4Z44tb9YpS5KyWZW9TEai813SXmsnQHy4qsoSU4OUJReYyi3GUX4prdHq3AXtS7Vwtb9pVXiNK52UakuihUS2jLz6PyfXqU6lS4l1PK67wl0+urle3dHpoANw4QAAAAAAAAAAAAAAAAAAAAAAABRo894l4cq6fN32mzVJOS7a3b9yWe6MejX6vVdx6FOSSbeySy34I4HVtXd1cJLPY037sfF/pMpumor6mxRpfiJfRdynD/GFK+rL6VJUakcKFGTxTcsbuDfWT89/A6HWNdhRi90sdx5zxrpdN4q0ly1Me/FYxL9ZeD/E5yWs1JpQqTlJpYTbbyvNvqa7slFPbyy+uKhbGGqeI9n2/nubjiXiSVeTWfdeYqL6ZeVk5vT7epUqxVOE6jcZqXKm2o9d36pFLhS38VujLw/xLSpdsqqlHFSP1ftPDxnHRYiakJykpcZOh4xCNE6bau37NELiKnVppxqQnSbcUlKLj57N9eiNnpkUoqT2UUn8MblnE+vxu6HLTT5aUoyzJ7vGW8ZWfErp2KjhHPuqKnUxv7q6L4vC9E/EiccVr26lVGvlddO3GJNKK/n5Ox0TiBUab/SlJzl4+CXwSSL77iPnT3OalPDfgRKtZlS1E2sHchoq1yjJeV+ZsgTLpSKYKup0l6UYJIxyRIcTHKIJ3EaaME0SZowzRYjGXJ617LOPnWUbG6lmrFYt6snvVil/pyffNJfFI9MPlehXlTnGcG4zjJSjJPDi10aZ9FcF8Sq/tYVdlVXuVorumu/0a3+J1tPbuW1nkPE9Iqp+ZHo/9m+ABtHHAAAAAAAAAAAAAAAAAAABZWqqMXJ9EsgGg4u1Pkp9lF7y+t6eBpNC0ZyXM+8j6redrXw335Z1mkVoqCRpqUbLPsdp7tPp0orl9TmOIOFMxlL8TzDULGVOT2zv0R7bxTfRjSwpKLfRdZP0S3PNb2ym3J/7pPEPzfzwa+oi4yzBGVerpnQ69U8r27nI/TWtkuZYeM7PzwzSKXNO42a/0JcrWN1zx/M7T/C6blzSnGKw88q2bx1SWSBcWFGTcoVOZqPvReEnFSUn4PKSZlCyPXucCyUo/0otuHbJq6VPs0lLZuXNNbPCwsL1xn5mx0W7hCEm08yliOcZ5UljOPVmkq3HNN9W223jxNnollKclGMZVJN7RW+xXet0Me50vD62rVLsjbwr9o8RTb8lkyV9Oml7ya9U0dHbav9D5Y3FtyLGObs1GXwfRmPXeIadZf5fT7ynyYxjy+T0sNTY5JRjx75ORlTwVUS6pLLKI1joNlriYpxMzMciTFMi1IkeaJdQi1DJFhHkjt/ZVxD9Gu1Tk8UrjFOWeilvyS+bx+8cVIvtKrjNNPDTTT8GbVMtryaOrqVlbiz6mBruHtS+k2tCt3zpxcvKaWJL5pmxOwuTxDWHhgAAgAAAAAAAAAAAAAAAGl4mv1Tpvfzf5G6PPOPdS3cVlrpt/9sU3S2wbNrSVqdqT6HNULmdStiCcpN5x0wvFt9EdFT1Xs/d58ye23TP6qe79dl5nDxvpv3Kb5F1ag8OT831Nnp9CMJJy6939cnGrsUHxy/wei1NE7uJemPt1k/v2X5PQNL0eNRudRued3l7Gt4l0+hTeZLmfdHOWR6XFapR5YvL6Z2FDVovM54lN97xk6EpQshtZy6tNOme5Lg5q8uqj2pU+VdzZi0f2d/SJc1Xmim8vs3yN58Wjq7e8pSnvjB0Edco0orHKvka1emgnndg2dRa3HaocnDax7H4QpSqW9RxlFZ5KnvKW3RS6pmj4K1dWdWanFcz2Un1i0djr/GyacYvxR5peVOabku95ItshGSdZuaLTWTqcLlw+nY63iTiNXCcepyGGn5F0ajZLtbNzNeU5WPk6VdcNPDC6GCKyXYN9S0J4zgiXen8pLqaRWtRCTwjVNmObMlVYI8pGGC9Fk2RpmaoyPJmaMzHIpT6orIpT6otiV2dD3T2UXjlZypv/ALdXb9mUU/x5jtjzb2RVN60e504S+UmvzPSTsV/2o8Pqo4ukAAZmsAAAAAAAAAAAAAAAWVp4jJ+EW/uPIuK63NUk8+K+bX9D1jUH/lVP2JfgeP6+8yfxNXUrMTr+FJeY2zQW9XlbM8r7Br60sMwTrnIxg9btUuTZwvfErLU34mo7co6xDyPLRt1qb65fzLa2rSfVv5mq7Uo6hjyZKMfYk1LlvqYm8mNSLkxtM2yVa0stHVaPaLY5ezludRp10lgvqxnk5mscmsI6ulSXJ8DntWpJZJstXSiaHUNR5jdnOODk6eqe7Jo72G7NfURPuJ5INU0mj0EHwR5mFmWoYWyC0skXW0cyRRk3TaGZIsgssoslhHqXspptVKnh2P8APH+56UcT7NLTlhVn+xD8W/yO2OvWsRPFaqW61sAAzNYAAAAAAAAAAAAAAAxXUMwmvGMl9x4/rsfel6s9lZ5VxZZ8lWpHwk8ej6fcU2rKOl4fPbPBwF4tyBKZtL2maupE5c44PXVzyinMOYsyOYoLcmRSK8xiyVTAyZoyL4yMCZepAEqlVwT6N/g1CmXdqQYSgpdTcVNRfiRp3WSF2ha6hKbIVaRIlVI9SoWSmY2yzJOMCcjEy9lFEE5EIZN/otrujWWtvlnZcMaW6tSnBdZSS9F3v5G1THk5ust2xZ6dwfZdlaw8Zt1H8dl9yRuzHTgopRWyikkvJF+TpJYR5CT3NsqACTEAAAAAAAAAAAAAAAHG8d6dnlqpbNckvVdPu/A7Ii6lZKtSnTf2ls/CXcyGsosqnskpHg+o2+GzTV6Z2Wt6c4SlGSxKLaa8zmbmjg0LIHrNPbuRqJRLcEqdMxumajib6kYC5F7gW8phgyyEyuSmBgjaTkuyMlMDBGCcl3MMlOUuiidoci1lMGXlKcpmkVuRYokijSLYxJNGO5ZGJVOfBOsbfLR6hwFpfJF15Lr7lP0+0/y+ZxHD2nOrOMV39X4LvZ6nZtQjGEdoxSSXkb9MccnnNffn0o2ykXpkWnUM8ZGycgyFS1FUAVAAAAAAAAAAAAAAALWXMskActxjonaRdaC9+K99L7Uf0vVHmV/ZdT2u4ZwvEeiJNzgvde7ivsvxXkU2RydLR6nY9rPNK9DBHlA6G8sjVVbfBpShg9BXamiA4lHAkypFjgVYLlMjuA5DNylrRG0z3GPlGC5opyjaTuKJFyCiXKJO0wcwkVUC+MTLGkZKJVKwxwgTbS3baSWctJFaFrk6PSrFQ95/W/D+5sV15OdqdUoL6m90C0VGH68t5P8AlOht65z9vM2ttM20sHBlJyeWb2hVJtORqraRsaTMitkuLLiyBeSQVAAAAAAAAAAAAAAAZZIvLWARK6NNe0+pvakTX3NAgk4XVNM6uK+H9DnLm1PRbuzNDqGjKWfsvxX5opnDPQ36NW4cSOHq25GnTN9faPVh9nnXjHr8uppqqw8PZ+D2fyNaUMHYruUllMhyiW8pIlAooGO0u80wqmUdMk8o7My2EeaRuQvjTJCpEmjZSfSLx4vYyVZTPUKPVkWnRJtvaZ6fMmUdMx13/AnUrYujV7nLu1ueIGK1tlHp18TZUIlKVsTqFsXYwc9ybeWZbeBtbaBGt7c2lvQBGSVbRNjSRGoUybTiSQZoF5bFFxJBUAAAAAAAAAAAAAAAoyoAMcomCpSJTRa4gGrrWpArWJv5UzDOgQScxW0/yIFzo8ZbSjGX7UUzr52pgnZjAycJW4Uov7GP2XKJFnwjT7udfvHfTsTDLT/IjYvYsV1i+ZnB/wDStNfp/wAX9i6PDlNfZb9XJnbPT/IseneQ2oO6x/Mzkqejxj9WKXojKtPOn/w7yKrTvIyK22+pzkNP8jPTsDfx0/yMsLAEGlpWJNo2RtIWRIhagEGjaE6jQJEKBnjSALKdMzxiFEvSACRVDBUAAAAAAAAAAAAAAAAAAAFAAC0tYABYyySAAMbRZJAAFjRa0AAW4K4AALooyJAAF8UZIgAGSJegAC4qAAVAAAAAAAAB/9k="/>
          <p:cNvSpPr>
            <a:spLocks noChangeAspect="1" noChangeArrowheads="1"/>
          </p:cNvSpPr>
          <p:nvPr/>
        </p:nvSpPr>
        <p:spPr bwMode="auto">
          <a:xfrm>
            <a:off x="97510" y="-159275"/>
            <a:ext cx="468047" cy="336057"/>
          </a:xfrm>
          <a:prstGeom prst="rect">
            <a:avLst/>
          </a:prstGeom>
          <a:noFill/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59400" name="AutoShape 8" descr="data:image/jpeg;base64,/9j/4AAQSkZJRgABAQAAAQABAAD/2wCEAAkGBhIQEBAQDxIPDw8QDxAPDw8PDw8PEBAPFBAVFRQQEhIXHCYeFxkjGRQSHy8gIygpLCwsFR4xNTAqNSYrLCkBCQoKDgwOGg8PGikkHiQpKSwpKSwpLSktLCwsLSwtLCwsKTUsLDQ1LCwpLCosKikvKSwsKSwsLDUtKSwsKSwuKf/AABEIAMIBAwMBIgACEQEDEQH/xAAcAAEAAQUBAQAAAAAAAAAAAAAABAECAwUGBwj/xAA/EAACAQMCAwUEBggFBQAAAAAAAQIDBBEFIQYSMRNBUWFxByKBkRQyQqGxwVJicoKSwtHhFSMzorIWQ1N08P/EABoBAQACAwEAAAAAAAAAAAAAAAABAwIEBQb/xAAuEQACAgEDAgQFAwUAAAAAAAAAAQIDEQQSITFBBRMiURRCYXGh0eHwIzKRscH/2gAMAwEAAhEDEQA/APcQAAAAAAAAAAAAAAAAAAAAAAAAAAAAAAAAAAAAAAAAAAAAAAAAAAAAAAAAAAAAAAAAAAAAa/iC87G0uqq607etUXrGm2vvJFhV5qVKXXmpwlnxzFPJqePJY0y//wDUrf8ABkf2d6j2ul2k5PeFN0pSbxvSk6e/8Jjn1YMc+rB0xir3Chyp9ZzUIrvbe+3ok36JmovuL6FPKhzVpL/xpcv8b2+WTiNQ45rVL6MqcIwVvbyShL3/AH6s/rPpvyw/3FU9RCPc24aS6WMR6vHPB6mDya445vpN4qqml3RpU1/yTIz42v1h/SH6OnQf8hr/AB9fs/x+p0V4Le+8f8v9D2IHlFD2l3kMc/YVF505Qb+Kf5G7svaxSeFcUalPxlTaqxXnjZ/cy2Orql3wUWeFamHy5+zO8BrNK4ktbr/QrU6ku+HNiovWD3XyNmbKaayjnShKDxJYYABJiAAAAAAAAAAAAAAAAAAAAAAAAAAAAaDV7qrZSncxjKvayalcUovNSg0sOtSX2ovbmj8V3mz0vVqVzTVWhNVIPvWzT8JJ7p+TIyRlZwTAYri4jTi5TajFdWzWzrVK+y5qVL5TkvN/Z+BDeC2Fblz29zU+0PU4fQbmjH35ygoz5d1CLks877vTrucx7LrL6Rb1Kc5y5KNZtUlLEffWctd+6Z03GVOlT065gklmk8ftJpp/NHlvBOvzs6two/VqUoY/dm98fF/M17Hh5l0Mq4S+IiquG+Fk9pjolCC3UUu/ODzfhKdO4qancPGJXnZ0+mOzhBNJfCS+Zr9e41rSp1PfxmEorGVvL3fzNNw1dOlQUItpym6kkl1k8LOfRJfA153wccpcdDrQ0lq1KrlLnG7/AIdffaMnmUengu/fGF8WkQ62hTgsyW/odPw5Ltp0oy+rRj21XuzOWVSi/T3pfBG21+EOVtYyY/DRlHcbC19kbPL7dDyu5hhtY6EOo0bHVp4k8GmqTNBrDwejq9Uclsp4aaymnlSTaafimt0zo9D9pl3auMZy+lUV1jWbdRL9Wr1/iycrORimZwslB5TF2nruWJpM9+4Z44tb9YpS5KyWZW9TEai813SXmsnQHy4qsoSU4OUJReYyi3GUX4prdHq3AXtS7Vwtb9pVXiNK52UakuihUS2jLz6PyfXqU6lS4l1PK67wl0+urle3dHpoANw4QAAAAAAAAAAAAAAAAAAAAAAABRo894l4cq6fN32mzVJOS7a3b9yWe6MejX6vVdx6FOSSbeySy34I4HVtXd1cJLPY037sfF/pMpumor6mxRpfiJfRdynD/GFK+rL6VJUakcKFGTxTcsbuDfWT89/A6HWNdhRi90sdx5zxrpdN4q0ly1Me/FYxL9ZeD/E5yWs1JpQqTlJpYTbbyvNvqa7slFPbyy+uKhbGGqeI9n2/nubjiXiSVeTWfdeYqL6ZeVk5vT7epUqxVOE6jcZqXKm2o9d36pFLhS38VujLw/xLSpdsqqlHFSP1ftPDxnHRYiakJykpcZOh4xCNE6bau37NELiKnVppxqQnSbcUlKLj57N9eiNnpkUoqT2UUn8MblnE+vxu6HLTT5aUoyzJ7vGW8ZWfErp2KjhHPuqKnUxv7q6L4vC9E/EiccVr26lVGvlddO3GJNKK/n5Ox0TiBUab/SlJzl4+CXwSSL77iPnT3OalPDfgRKtZlS1E2sHchoq1yjJeV+ZsgTLpSKYKup0l6UYJIxyRIcTHKIJ3EaaME0SZowzRYjGXJ617LOPnWUbG6lmrFYt6snvVil/pyffNJfFI9MPlehXlTnGcG4zjJSjJPDi10aZ9FcF8Sq/tYVdlVXuVorumu/0a3+J1tPbuW1nkPE9Iqp+ZHo/9m+ABtHHAAAAAAAAAAAAAAAAAAABZWqqMXJ9EsgGg4u1Pkp9lF7y+t6eBpNC0ZyXM+8j6redrXw335Z1mkVoqCRpqUbLPsdp7tPp0orl9TmOIOFMxlL8TzDULGVOT2zv0R7bxTfRjSwpKLfRdZP0S3PNb2ym3J/7pPEPzfzwa+oi4yzBGVerpnQ69U8r27nI/TWtkuZYeM7PzwzSKXNO42a/0JcrWN1zx/M7T/C6blzSnGKw88q2bx1SWSBcWFGTcoVOZqPvReEnFSUn4PKSZlCyPXucCyUo/0otuHbJq6VPs0lLZuXNNbPCwsL1xn5mx0W7hCEm08yliOcZ5UljOPVmkq3HNN9W223jxNnollKclGMZVJN7RW+xXet0Me50vD62rVLsjbwr9o8RTb8lkyV9Oml7ya9U0dHbav9D5Y3FtyLGObs1GXwfRmPXeIadZf5fT7ynyYxjy+T0sNTY5JRjx75ORlTwVUS6pLLKI1joNlriYpxMzMciTFMi1IkeaJdQi1DJFhHkjt/ZVxD9Gu1Tk8UrjFOWeilvyS+bx+8cVIvtKrjNNPDTTT8GbVMtryaOrqVlbiz6mBruHtS+k2tCt3zpxcvKaWJL5pmxOwuTxDWHhgAAgAAAAAAAAAAAAAAAGl4mv1Tpvfzf5G6PPOPdS3cVlrpt/9sU3S2wbNrSVqdqT6HNULmdStiCcpN5x0wvFt9EdFT1Xs/d58ye23TP6qe79dl5nDxvpv3Kb5F1ag8OT831Nnp9CMJJy6939cnGrsUHxy/wei1NE7uJemPt1k/v2X5PQNL0eNRudRued3l7Gt4l0+hTeZLmfdHOWR6XFapR5YvL6Z2FDVovM54lN97xk6EpQshtZy6tNOme5Lg5q8uqj2pU+VdzZi0f2d/SJc1Xmim8vs3yN58Wjq7e8pSnvjB0Edco0orHKvka1emgnndg2dRa3HaocnDax7H4QpSqW9RxlFZ5KnvKW3RS6pmj4K1dWdWanFcz2Un1i0djr/GyacYvxR5peVOabku95ItshGSdZuaLTWTqcLlw+nY63iTiNXCcepyGGn5F0ajZLtbNzNeU5WPk6VdcNPDC6GCKyXYN9S0J4zgiXen8pLqaRWtRCTwjVNmObMlVYI8pGGC9Fk2RpmaoyPJmaMzHIpT6orIpT6otiV2dD3T2UXjlZypv/ALdXb9mUU/x5jtjzb2RVN60e504S+UmvzPSTsV/2o8Pqo4ukAAZmsAAAAAAAAAAAAAAAWVp4jJ+EW/uPIuK63NUk8+K+bX9D1jUH/lVP2JfgeP6+8yfxNXUrMTr+FJeY2zQW9XlbM8r7Br60sMwTrnIxg9btUuTZwvfErLU34mo7co6xDyPLRt1qb65fzLa2rSfVv5mq7Uo6hjyZKMfYk1LlvqYm8mNSLkxtM2yVa0stHVaPaLY5ezludRp10lgvqxnk5mscmsI6ulSXJ8DntWpJZJstXSiaHUNR5jdnOODk6eqe7Jo72G7NfURPuJ5INU0mj0EHwR5mFmWoYWyC0skXW0cyRRk3TaGZIsgssoslhHqXspptVKnh2P8APH+56UcT7NLTlhVn+xD8W/yO2OvWsRPFaqW61sAAzNYAAAAAAAAAAAAAAAxXUMwmvGMl9x4/rsfel6s9lZ5VxZZ8lWpHwk8ej6fcU2rKOl4fPbPBwF4tyBKZtL2maupE5c44PXVzyinMOYsyOYoLcmRSK8xiyVTAyZoyL4yMCZepAEqlVwT6N/g1CmXdqQYSgpdTcVNRfiRp3WSF2ha6hKbIVaRIlVI9SoWSmY2yzJOMCcjEy9lFEE5EIZN/otrujWWtvlnZcMaW6tSnBdZSS9F3v5G1THk5ust2xZ6dwfZdlaw8Zt1H8dl9yRuzHTgopRWyikkvJF+TpJYR5CT3NsqACTEAAAAAAAAAAAAAAAHG8d6dnlqpbNckvVdPu/A7Ii6lZKtSnTf2ls/CXcyGsosqnskpHg+o2+GzTV6Z2Wt6c4SlGSxKLaa8zmbmjg0LIHrNPbuRqJRLcEqdMxumajib6kYC5F7gW8phgyyEyuSmBgjaTkuyMlMDBGCcl3MMlOUuiidoci1lMGXlKcpmkVuRYokijSLYxJNGO5ZGJVOfBOsbfLR6hwFpfJF15Lr7lP0+0/y+ZxHD2nOrOMV39X4LvZ6nZtQjGEdoxSSXkb9MccnnNffn0o2ykXpkWnUM8ZGycgyFS1FUAVAAAAAAAAAAAAAAALWXMskActxjonaRdaC9+K99L7Uf0vVHmV/ZdT2u4ZwvEeiJNzgvde7ivsvxXkU2RydLR6nY9rPNK9DBHlA6G8sjVVbfBpShg9BXamiA4lHAkypFjgVYLlMjuA5DNylrRG0z3GPlGC5opyjaTuKJFyCiXKJO0wcwkVUC+MTLGkZKJVKwxwgTbS3baSWctJFaFrk6PSrFQ95/W/D+5sV15OdqdUoL6m90C0VGH68t5P8AlOht65z9vM2ttM20sHBlJyeWb2hVJtORqraRsaTMitkuLLiyBeSQVAAAAAAAAAAAAAAAZZIvLWARK6NNe0+pvakTX3NAgk4XVNM6uK+H9DnLm1PRbuzNDqGjKWfsvxX5opnDPQ36NW4cSOHq25GnTN9faPVh9nnXjHr8uppqqw8PZ+D2fyNaUMHYruUllMhyiW8pIlAooGO0u80wqmUdMk8o7My2EeaRuQvjTJCpEmjZSfSLx4vYyVZTPUKPVkWnRJtvaZ6fMmUdMx13/AnUrYujV7nLu1ueIGK1tlHp18TZUIlKVsTqFsXYwc9ybeWZbeBtbaBGt7c2lvQBGSVbRNjSRGoUybTiSQZoF5bFFxJBUAAAAAAAAAAAAAAAoyoAMcomCpSJTRa4gGrrWpArWJv5UzDOgQScxW0/yIFzo8ZbSjGX7UUzr52pgnZjAycJW4Uov7GP2XKJFnwjT7udfvHfTsTDLT/IjYvYsV1i+ZnB/wDStNfp/wAX9i6PDlNfZb9XJnbPT/IseneQ2oO6x/Mzkqejxj9WKXojKtPOn/w7yKrTvIyK22+pzkNP8jPTsDfx0/yMsLAEGlpWJNo2RtIWRIhagEGjaE6jQJEKBnjSALKdMzxiFEvSACRVDBUAAAAAAAAAAAAAAAAAAAFAAC0tYABYyySAAMbRZJAAFjRa0AAW4K4AALooyJAAF8UZIgAGSJegAC4qAAVAAAAAAAAB/9k="/>
          <p:cNvSpPr>
            <a:spLocks noChangeAspect="1" noChangeArrowheads="1"/>
          </p:cNvSpPr>
          <p:nvPr/>
        </p:nvSpPr>
        <p:spPr bwMode="auto">
          <a:xfrm>
            <a:off x="97510" y="-159275"/>
            <a:ext cx="468047" cy="336057"/>
          </a:xfrm>
          <a:prstGeom prst="rect">
            <a:avLst/>
          </a:prstGeom>
          <a:noFill/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8" name="17 CuadroTexto"/>
          <p:cNvSpPr txBox="1"/>
          <p:nvPr/>
        </p:nvSpPr>
        <p:spPr>
          <a:xfrm>
            <a:off x="4366929" y="922521"/>
            <a:ext cx="5418165" cy="422676"/>
          </a:xfrm>
          <a:prstGeom prst="rect">
            <a:avLst/>
          </a:prstGeom>
          <a:noFill/>
        </p:spPr>
        <p:txBody>
          <a:bodyPr wrap="square" lIns="101824" tIns="50912" rIns="101824" bIns="50912" rtlCol="0">
            <a:spAutoFit/>
          </a:bodyPr>
          <a:lstStyle/>
          <a:p>
            <a:pPr algn="ctr"/>
            <a:r>
              <a:rPr lang="es-EC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CONTENIDO</a:t>
            </a:r>
            <a:endParaRPr lang="es-EC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2 Subtítulo"/>
          <p:cNvSpPr txBox="1">
            <a:spLocks/>
          </p:cNvSpPr>
          <p:nvPr/>
        </p:nvSpPr>
        <p:spPr>
          <a:xfrm>
            <a:off x="165087" y="6979447"/>
            <a:ext cx="5030373" cy="425167"/>
          </a:xfrm>
          <a:prstGeom prst="rect">
            <a:avLst/>
          </a:prstGeom>
        </p:spPr>
        <p:txBody>
          <a:bodyPr lIns="101824" tIns="50912" rIns="101824" bIns="50912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Shirley Brito Cabezas, 2017</a:t>
            </a:r>
          </a:p>
        </p:txBody>
      </p:sp>
      <p:pic>
        <p:nvPicPr>
          <p:cNvPr id="15" name="14 Imagen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448540" y="6638756"/>
            <a:ext cx="3317777" cy="60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7" t="52345" r="79513" b="22280"/>
          <a:stretch/>
        </p:blipFill>
        <p:spPr bwMode="auto">
          <a:xfrm>
            <a:off x="1324746" y="4056791"/>
            <a:ext cx="1479497" cy="1406750"/>
          </a:xfrm>
          <a:prstGeom prst="ellipse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7" name="16 Conector recto"/>
          <p:cNvCxnSpPr/>
          <p:nvPr/>
        </p:nvCxnSpPr>
        <p:spPr>
          <a:xfrm>
            <a:off x="97515" y="684337"/>
            <a:ext cx="1394392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https://scontent-mia3-1.xx.fbcdn.net/v/t34.0-12/21175681_1906644686029261_638147114_n.jpg?oh=8e5bde6b279d57d0ed31597738bae7d1&amp;oe=59A64BB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492" y="2650043"/>
            <a:ext cx="1520840" cy="1382631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ultado de imagen para ISSRS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8" r="4714" b="9944"/>
          <a:stretch/>
        </p:blipFill>
        <p:spPr bwMode="auto">
          <a:xfrm>
            <a:off x="1319100" y="5463539"/>
            <a:ext cx="1479533" cy="1311854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Resultado de imagen para babac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741" y="1329720"/>
            <a:ext cx="1504259" cy="1295078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225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86235" y="123111"/>
            <a:ext cx="13158400" cy="48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24" tIns="50912" rIns="101824" bIns="50912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C" sz="1200" b="1" dirty="0"/>
              <a:t>Análisis de la variabilidad genética de muestras </a:t>
            </a:r>
            <a:r>
              <a:rPr lang="es-EC" sz="1200" b="1" i="1" dirty="0"/>
              <a:t>ex vitro e in vitro </a:t>
            </a:r>
            <a:r>
              <a:rPr lang="es-EC" sz="1200" b="1" dirty="0"/>
              <a:t>de clones de Babaco (</a:t>
            </a:r>
            <a:r>
              <a:rPr lang="es-EC" sz="1200" b="1" i="1" dirty="0"/>
              <a:t>Vasconcellea × heilbornii </a:t>
            </a:r>
            <a:r>
              <a:rPr lang="es-EC" sz="1200" b="1" dirty="0"/>
              <a:t>var. pentagona Badillo) usando marcadores moleculares de Secuencias Internas Simples Repetitivas (ISSR)</a:t>
            </a:r>
            <a:endParaRPr lang="es-EC" sz="1200" dirty="0"/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2526171883"/>
              </p:ext>
            </p:extLst>
          </p:nvPr>
        </p:nvGraphicFramePr>
        <p:xfrm>
          <a:off x="2929455" y="1716436"/>
          <a:ext cx="9620008" cy="48429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9394" name="AutoShape 2" descr="data:image/jpeg;base64,/9j/4AAQSkZJRgABAQAAAQABAAD/2wCEAAkGBhIQEBAQDxIPDw8QDxAPDw8PDw8PEBAPFBAVFRQQEhIXHCYeFxkjGRQSHy8gIygpLCwsFR4xNTAqNSYrLCkBCQoKDgwOGg8PGikkHiQpKSwpKSwpLSktLCwsLSwtLCwsKTUsLDQ1LCwpLCosKikvKSwsKSwsLDUtKSwsKSwuKf/AABEIAMIBAwMBIgACEQEDEQH/xAAcAAEAAQUBAQAAAAAAAAAAAAAABAECAwUGBwj/xAA/EAACAQMCAwUEBggFBQAAAAAAAQIDBBEFIQYSMRNBUWFxByKBkRQyQqGxwVJicoKSwtHhFSMzorIWQ1N08P/EABoBAQACAwEAAAAAAAAAAAAAAAABAwIEBQb/xAAuEQACAgEDAgQFAwUAAAAAAAAAAQIDEQQSITFBBRMiURRCYXGh0eHwIzKRscH/2gAMAwEAAhEDEQA/APcQAAAAAAAAAAAAAAAAAAAAAAAAAAAAAAAAAAAAAAAAAAAAAAAAAAAAAAAAAAAAAAAAAAAAa/iC87G0uqq607etUXrGm2vvJFhV5qVKXXmpwlnxzFPJqePJY0y//wDUrf8ABkf2d6j2ul2k5PeFN0pSbxvSk6e/8Jjn1YMc+rB0xir3Chyp9ZzUIrvbe+3ok36JmovuL6FPKhzVpL/xpcv8b2+WTiNQ45rVL6MqcIwVvbyShL3/AH6s/rPpvyw/3FU9RCPc24aS6WMR6vHPB6mDya445vpN4qqml3RpU1/yTIz42v1h/SH6OnQf8hr/AB9fs/x+p0V4Le+8f8v9D2IHlFD2l3kMc/YVF505Qb+Kf5G7svaxSeFcUalPxlTaqxXnjZ/cy2Orql3wUWeFamHy5+zO8BrNK4ktbr/QrU6ku+HNiovWD3XyNmbKaayjnShKDxJYYABJiAAAAAAAAAAAAAAAAAAAAAAAAAAAAaDV7qrZSncxjKvayalcUovNSg0sOtSX2ovbmj8V3mz0vVqVzTVWhNVIPvWzT8JJ7p+TIyRlZwTAYri4jTi5TajFdWzWzrVK+y5qVL5TkvN/Z+BDeC2Fblz29zU+0PU4fQbmjH35ygoz5d1CLks877vTrucx7LrL6Rb1Kc5y5KNZtUlLEffWctd+6Z03GVOlT065gklmk8ftJpp/NHlvBOvzs6two/VqUoY/dm98fF/M17Hh5l0Mq4S+IiquG+Fk9pjolCC3UUu/ODzfhKdO4qancPGJXnZ0+mOzhBNJfCS+Zr9e41rSp1PfxmEorGVvL3fzNNw1dOlQUItpym6kkl1k8LOfRJfA153wccpcdDrQ0lq1KrlLnG7/AIdffaMnmUengu/fGF8WkQ62hTgsyW/odPw5Ltp0oy+rRj21XuzOWVSi/T3pfBG21+EOVtYyY/DRlHcbC19kbPL7dDyu5hhtY6EOo0bHVp4k8GmqTNBrDwejq9Uclsp4aaymnlSTaafimt0zo9D9pl3auMZy+lUV1jWbdRL9Wr1/iycrORimZwslB5TF2nruWJpM9+4Z44tb9YpS5KyWZW9TEai813SXmsnQHy4qsoSU4OUJReYyi3GUX4prdHq3AXtS7Vwtb9pVXiNK52UakuihUS2jLz6PyfXqU6lS4l1PK67wl0+urle3dHpoANw4QAAAAAAAAAAAAAAAAAAAAAAABRo894l4cq6fN32mzVJOS7a3b9yWe6MejX6vVdx6FOSSbeySy34I4HVtXd1cJLPY037sfF/pMpumor6mxRpfiJfRdynD/GFK+rL6VJUakcKFGTxTcsbuDfWT89/A6HWNdhRi90sdx5zxrpdN4q0ly1Me/FYxL9ZeD/E5yWs1JpQqTlJpYTbbyvNvqa7slFPbyy+uKhbGGqeI9n2/nubjiXiSVeTWfdeYqL6ZeVk5vT7epUqxVOE6jcZqXKm2o9d36pFLhS38VujLw/xLSpdsqqlHFSP1ftPDxnHRYiakJykpcZOh4xCNE6bau37NELiKnVppxqQnSbcUlKLj57N9eiNnpkUoqT2UUn8MblnE+vxu6HLTT5aUoyzJ7vGW8ZWfErp2KjhHPuqKnUxv7q6L4vC9E/EiccVr26lVGvlddO3GJNKK/n5Ox0TiBUab/SlJzl4+CXwSSL77iPnT3OalPDfgRKtZlS1E2sHchoq1yjJeV+ZsgTLpSKYKup0l6UYJIxyRIcTHKIJ3EaaME0SZowzRYjGXJ617LOPnWUbG6lmrFYt6snvVil/pyffNJfFI9MPlehXlTnGcG4zjJSjJPDi10aZ9FcF8Sq/tYVdlVXuVorumu/0a3+J1tPbuW1nkPE9Iqp+ZHo/9m+ABtHHAAAAAAAAAAAAAAAAAAABZWqqMXJ9EsgGg4u1Pkp9lF7y+t6eBpNC0ZyXM+8j6redrXw335Z1mkVoqCRpqUbLPsdp7tPp0orl9TmOIOFMxlL8TzDULGVOT2zv0R7bxTfRjSwpKLfRdZP0S3PNb2ym3J/7pPEPzfzwa+oi4yzBGVerpnQ69U8r27nI/TWtkuZYeM7PzwzSKXNO42a/0JcrWN1zx/M7T/C6blzSnGKw88q2bx1SWSBcWFGTcoVOZqPvReEnFSUn4PKSZlCyPXucCyUo/0otuHbJq6VPs0lLZuXNNbPCwsL1xn5mx0W7hCEm08yliOcZ5UljOPVmkq3HNN9W223jxNnollKclGMZVJN7RW+xXet0Me50vD62rVLsjbwr9o8RTb8lkyV9Oml7ya9U0dHbav9D5Y3FtyLGObs1GXwfRmPXeIadZf5fT7ynyYxjy+T0sNTY5JRjx75ORlTwVUS6pLLKI1joNlriYpxMzMciTFMi1IkeaJdQi1DJFhHkjt/ZVxD9Gu1Tk8UrjFOWeilvyS+bx+8cVIvtKrjNNPDTTT8GbVMtryaOrqVlbiz6mBruHtS+k2tCt3zpxcvKaWJL5pmxOwuTxDWHhgAAgAAAAAAAAAAAAAAAGl4mv1Tpvfzf5G6PPOPdS3cVlrpt/9sU3S2wbNrSVqdqT6HNULmdStiCcpN5x0wvFt9EdFT1Xs/d58ye23TP6qe79dl5nDxvpv3Kb5F1ag8OT831Nnp9CMJJy6939cnGrsUHxy/wei1NE7uJemPt1k/v2X5PQNL0eNRudRued3l7Gt4l0+hTeZLmfdHOWR6XFapR5YvL6Z2FDVovM54lN97xk6EpQshtZy6tNOme5Lg5q8uqj2pU+VdzZi0f2d/SJc1Xmim8vs3yN58Wjq7e8pSnvjB0Edco0orHKvka1emgnndg2dRa3HaocnDax7H4QpSqW9RxlFZ5KnvKW3RS6pmj4K1dWdWanFcz2Un1i0djr/GyacYvxR5peVOabku95ItshGSdZuaLTWTqcLlw+nY63iTiNXCcepyGGn5F0ajZLtbNzNeU5WPk6VdcNPDC6GCKyXYN9S0J4zgiXen8pLqaRWtRCTwjVNmObMlVYI8pGGC9Fk2RpmaoyPJmaMzHIpT6orIpT6otiV2dD3T2UXjlZypv/ALdXb9mUU/x5jtjzb2RVN60e504S+UmvzPSTsV/2o8Pqo4ukAAZmsAAAAAAAAAAAAAAAWVp4jJ+EW/uPIuK63NUk8+K+bX9D1jUH/lVP2JfgeP6+8yfxNXUrMTr+FJeY2zQW9XlbM8r7Br60sMwTrnIxg9btUuTZwvfErLU34mo7co6xDyPLRt1qb65fzLa2rSfVv5mq7Uo6hjyZKMfYk1LlvqYm8mNSLkxtM2yVa0stHVaPaLY5ezludRp10lgvqxnk5mscmsI6ulSXJ8DntWpJZJstXSiaHUNR5jdnOODk6eqe7Jo72G7NfURPuJ5INU0mj0EHwR5mFmWoYWyC0skXW0cyRRk3TaGZIsgssoslhHqXspptVKnh2P8APH+56UcT7NLTlhVn+xD8W/yO2OvWsRPFaqW61sAAzNYAAAAAAAAAAAAAAAxXUMwmvGMl9x4/rsfel6s9lZ5VxZZ8lWpHwk8ej6fcU2rKOl4fPbPBwF4tyBKZtL2maupE5c44PXVzyinMOYsyOYoLcmRSK8xiyVTAyZoyL4yMCZepAEqlVwT6N/g1CmXdqQYSgpdTcVNRfiRp3WSF2ha6hKbIVaRIlVI9SoWSmY2yzJOMCcjEy9lFEE5EIZN/otrujWWtvlnZcMaW6tSnBdZSS9F3v5G1THk5ust2xZ6dwfZdlaw8Zt1H8dl9yRuzHTgopRWyikkvJF+TpJYR5CT3NsqACTEAAAAAAAAAAAAAAAHG8d6dnlqpbNckvVdPu/A7Ii6lZKtSnTf2ls/CXcyGsosqnskpHg+o2+GzTV6Z2Wt6c4SlGSxKLaa8zmbmjg0LIHrNPbuRqJRLcEqdMxumajib6kYC5F7gW8phgyyEyuSmBgjaTkuyMlMDBGCcl3MMlOUuiidoci1lMGXlKcpmkVuRYokijSLYxJNGO5ZGJVOfBOsbfLR6hwFpfJF15Lr7lP0+0/y+ZxHD2nOrOMV39X4LvZ6nZtQjGEdoxSSXkb9MccnnNffn0o2ykXpkWnUM8ZGycgyFS1FUAVAAAAAAAAAAAAAAALWXMskActxjonaRdaC9+K99L7Uf0vVHmV/ZdT2u4ZwvEeiJNzgvde7ivsvxXkU2RydLR6nY9rPNK9DBHlA6G8sjVVbfBpShg9BXamiA4lHAkypFjgVYLlMjuA5DNylrRG0z3GPlGC5opyjaTuKJFyCiXKJO0wcwkVUC+MTLGkZKJVKwxwgTbS3baSWctJFaFrk6PSrFQ95/W/D+5sV15OdqdUoL6m90C0VGH68t5P8AlOht65z9vM2ttM20sHBlJyeWb2hVJtORqraRsaTMitkuLLiyBeSQVAAAAAAAAAAAAAAAZZIvLWARK6NNe0+pvakTX3NAgk4XVNM6uK+H9DnLm1PRbuzNDqGjKWfsvxX5opnDPQ36NW4cSOHq25GnTN9faPVh9nnXjHr8uppqqw8PZ+D2fyNaUMHYruUllMhyiW8pIlAooGO0u80wqmUdMk8o7My2EeaRuQvjTJCpEmjZSfSLx4vYyVZTPUKPVkWnRJtvaZ6fMmUdMx13/AnUrYujV7nLu1ueIGK1tlHp18TZUIlKVsTqFsXYwc9ybeWZbeBtbaBGt7c2lvQBGSVbRNjSRGoUybTiSQZoF5bFFxJBUAAAAAAAAAAAAAAAoyoAMcomCpSJTRa4gGrrWpArWJv5UzDOgQScxW0/yIFzo8ZbSjGX7UUzr52pgnZjAycJW4Uov7GP2XKJFnwjT7udfvHfTsTDLT/IjYvYsV1i+ZnB/wDStNfp/wAX9i6PDlNfZb9XJnbPT/IseneQ2oO6x/Mzkqejxj9WKXojKtPOn/w7yKrTvIyK22+pzkNP8jPTsDfx0/yMsLAEGlpWJNo2RtIWRIhagEGjaE6jQJEKBnjSALKdMzxiFEvSACRVDBUAAAAAAAAAAAAAAAAAAAFAAC0tYABYyySAAMbRZJAAFjRa0AAW4K4AALooyJAAF8UZIgAGSJegAC4qAAVAAAAAAAAB/9k="/>
          <p:cNvSpPr>
            <a:spLocks noChangeAspect="1" noChangeArrowheads="1"/>
          </p:cNvSpPr>
          <p:nvPr/>
        </p:nvSpPr>
        <p:spPr bwMode="auto">
          <a:xfrm>
            <a:off x="97510" y="-159275"/>
            <a:ext cx="468047" cy="336057"/>
          </a:xfrm>
          <a:prstGeom prst="rect">
            <a:avLst/>
          </a:prstGeom>
          <a:noFill/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59396" name="AutoShape 4" descr="data:image/jpeg;base64,/9j/4AAQSkZJRgABAQAAAQABAAD/2wCEAAkGBhIQEBAQDxIPDw8QDxAPDw8PDw8PEBAPFBAVFRQQEhIXHCYeFxkjGRQSHy8gIygpLCwsFR4xNTAqNSYrLCkBCQoKDgwOGg8PGikkHiQpKSwpKSwpLSktLCwsLSwtLCwsKTUsLDQ1LCwpLCosKikvKSwsKSwsLDUtKSwsKSwuKf/AABEIAMIBAwMBIgACEQEDEQH/xAAcAAEAAQUBAQAAAAAAAAAAAAAABAECAwUGBwj/xAA/EAACAQMCAwUEBggFBQAAAAAAAQIDBBEFIQYSMRNBUWFxByKBkRQyQqGxwVJicoKSwtHhFSMzorIWQ1N08P/EABoBAQACAwEAAAAAAAAAAAAAAAABAwIEBQb/xAAuEQACAgEDAgQFAwUAAAAAAAAAAQIDEQQSITFBBRMiURRCYXGh0eHwIzKRscH/2gAMAwEAAhEDEQA/APcQAAAAAAAAAAAAAAAAAAAAAAAAAAAAAAAAAAAAAAAAAAAAAAAAAAAAAAAAAAAAAAAAAAAAa/iC87G0uqq607etUXrGm2vvJFhV5qVKXXmpwlnxzFPJqePJY0y//wDUrf8ABkf2d6j2ul2k5PeFN0pSbxvSk6e/8Jjn1YMc+rB0xir3Chyp9ZzUIrvbe+3ok36JmovuL6FPKhzVpL/xpcv8b2+WTiNQ45rVL6MqcIwVvbyShL3/AH6s/rPpvyw/3FU9RCPc24aS6WMR6vHPB6mDya445vpN4qqml3RpU1/yTIz42v1h/SH6OnQf8hr/AB9fs/x+p0V4Le+8f8v9D2IHlFD2l3kMc/YVF505Qb+Kf5G7svaxSeFcUalPxlTaqxXnjZ/cy2Orql3wUWeFamHy5+zO8BrNK4ktbr/QrU6ku+HNiovWD3XyNmbKaayjnShKDxJYYABJiAAAAAAAAAAAAAAAAAAAAAAAAAAAAaDV7qrZSncxjKvayalcUovNSg0sOtSX2ovbmj8V3mz0vVqVzTVWhNVIPvWzT8JJ7p+TIyRlZwTAYri4jTi5TajFdWzWzrVK+y5qVL5TkvN/Z+BDeC2Fblz29zU+0PU4fQbmjH35ygoz5d1CLks877vTrucx7LrL6Rb1Kc5y5KNZtUlLEffWctd+6Z03GVOlT065gklmk8ftJpp/NHlvBOvzs6two/VqUoY/dm98fF/M17Hh5l0Mq4S+IiquG+Fk9pjolCC3UUu/ODzfhKdO4qancPGJXnZ0+mOzhBNJfCS+Zr9e41rSp1PfxmEorGVvL3fzNNw1dOlQUItpym6kkl1k8LOfRJfA153wccpcdDrQ0lq1KrlLnG7/AIdffaMnmUengu/fGF8WkQ62hTgsyW/odPw5Ltp0oy+rRj21XuzOWVSi/T3pfBG21+EOVtYyY/DRlHcbC19kbPL7dDyu5hhtY6EOo0bHVp4k8GmqTNBrDwejq9Uclsp4aaymnlSTaafimt0zo9D9pl3auMZy+lUV1jWbdRL9Wr1/iycrORimZwslB5TF2nruWJpM9+4Z44tb9YpS5KyWZW9TEai813SXmsnQHy4qsoSU4OUJReYyi3GUX4prdHq3AXtS7Vwtb9pVXiNK52UakuihUS2jLz6PyfXqU6lS4l1PK67wl0+urle3dHpoANw4QAAAAAAAAAAAAAAAAAAAAAAABRo894l4cq6fN32mzVJOS7a3b9yWe6MejX6vVdx6FOSSbeySy34I4HVtXd1cJLPY037sfF/pMpumor6mxRpfiJfRdynD/GFK+rL6VJUakcKFGTxTcsbuDfWT89/A6HWNdhRi90sdx5zxrpdN4q0ly1Me/FYxL9ZeD/E5yWs1JpQqTlJpYTbbyvNvqa7slFPbyy+uKhbGGqeI9n2/nubjiXiSVeTWfdeYqL6ZeVk5vT7epUqxVOE6jcZqXKm2o9d36pFLhS38VujLw/xLSpdsqqlHFSP1ftPDxnHRYiakJykpcZOh4xCNE6bau37NELiKnVppxqQnSbcUlKLj57N9eiNnpkUoqT2UUn8MblnE+vxu6HLTT5aUoyzJ7vGW8ZWfErp2KjhHPuqKnUxv7q6L4vC9E/EiccVr26lVGvlddO3GJNKK/n5Ox0TiBUab/SlJzl4+CXwSSL77iPnT3OalPDfgRKtZlS1E2sHchoq1yjJeV+ZsgTLpSKYKup0l6UYJIxyRIcTHKIJ3EaaME0SZowzRYjGXJ617LOPnWUbG6lmrFYt6snvVil/pyffNJfFI9MPlehXlTnGcG4zjJSjJPDi10aZ9FcF8Sq/tYVdlVXuVorumu/0a3+J1tPbuW1nkPE9Iqp+ZHo/9m+ABtHHAAAAAAAAAAAAAAAAAAABZWqqMXJ9EsgGg4u1Pkp9lF7y+t6eBpNC0ZyXM+8j6redrXw335Z1mkVoqCRpqUbLPsdp7tPp0orl9TmOIOFMxlL8TzDULGVOT2zv0R7bxTfRjSwpKLfRdZP0S3PNb2ym3J/7pPEPzfzwa+oi4yzBGVerpnQ69U8r27nI/TWtkuZYeM7PzwzSKXNO42a/0JcrWN1zx/M7T/C6blzSnGKw88q2bx1SWSBcWFGTcoVOZqPvReEnFSUn4PKSZlCyPXucCyUo/0otuHbJq6VPs0lLZuXNNbPCwsL1xn5mx0W7hCEm08yliOcZ5UljOPVmkq3HNN9W223jxNnollKclGMZVJN7RW+xXet0Me50vD62rVLsjbwr9o8RTb8lkyV9Oml7ya9U0dHbav9D5Y3FtyLGObs1GXwfRmPXeIadZf5fT7ynyYxjy+T0sNTY5JRjx75ORlTwVUS6pLLKI1joNlriYpxMzMciTFMi1IkeaJdQi1DJFhHkjt/ZVxD9Gu1Tk8UrjFOWeilvyS+bx+8cVIvtKrjNNPDTTT8GbVMtryaOrqVlbiz6mBruHtS+k2tCt3zpxcvKaWJL5pmxOwuTxDWHhgAAgAAAAAAAAAAAAAAAGl4mv1Tpvfzf5G6PPOPdS3cVlrpt/9sU3S2wbNrSVqdqT6HNULmdStiCcpN5x0wvFt9EdFT1Xs/d58ye23TP6qe79dl5nDxvpv3Kb5F1ag8OT831Nnp9CMJJy6939cnGrsUHxy/wei1NE7uJemPt1k/v2X5PQNL0eNRudRued3l7Gt4l0+hTeZLmfdHOWR6XFapR5YvL6Z2FDVovM54lN97xk6EpQshtZy6tNOme5Lg5q8uqj2pU+VdzZi0f2d/SJc1Xmim8vs3yN58Wjq7e8pSnvjB0Edco0orHKvka1emgnndg2dRa3HaocnDax7H4QpSqW9RxlFZ5KnvKW3RS6pmj4K1dWdWanFcz2Un1i0djr/GyacYvxR5peVOabku95ItshGSdZuaLTWTqcLlw+nY63iTiNXCcepyGGn5F0ajZLtbNzNeU5WPk6VdcNPDC6GCKyXYN9S0J4zgiXen8pLqaRWtRCTwjVNmObMlVYI8pGGC9Fk2RpmaoyPJmaMzHIpT6orIpT6otiV2dD3T2UXjlZypv/ALdXb9mUU/x5jtjzb2RVN60e504S+UmvzPSTsV/2o8Pqo4ukAAZmsAAAAAAAAAAAAAAAWVp4jJ+EW/uPIuK63NUk8+K+bX9D1jUH/lVP2JfgeP6+8yfxNXUrMTr+FJeY2zQW9XlbM8r7Br60sMwTrnIxg9btUuTZwvfErLU34mo7co6xDyPLRt1qb65fzLa2rSfVv5mq7Uo6hjyZKMfYk1LlvqYm8mNSLkxtM2yVa0stHVaPaLY5ezludRp10lgvqxnk5mscmsI6ulSXJ8DntWpJZJstXSiaHUNR5jdnOODk6eqe7Jo72G7NfURPuJ5INU0mj0EHwR5mFmWoYWyC0skXW0cyRRk3TaGZIsgssoslhHqXspptVKnh2P8APH+56UcT7NLTlhVn+xD8W/yO2OvWsRPFaqW61sAAzNYAAAAAAAAAAAAAAAxXUMwmvGMl9x4/rsfel6s9lZ5VxZZ8lWpHwk8ej6fcU2rKOl4fPbPBwF4tyBKZtL2maupE5c44PXVzyinMOYsyOYoLcmRSK8xiyVTAyZoyL4yMCZepAEqlVwT6N/g1CmXdqQYSgpdTcVNRfiRp3WSF2ha6hKbIVaRIlVI9SoWSmY2yzJOMCcjEy9lFEE5EIZN/otrujWWtvlnZcMaW6tSnBdZSS9F3v5G1THk5ust2xZ6dwfZdlaw8Zt1H8dl9yRuzHTgopRWyikkvJF+TpJYR5CT3NsqACTEAAAAAAAAAAAAAAAHG8d6dnlqpbNckvVdPu/A7Ii6lZKtSnTf2ls/CXcyGsosqnskpHg+o2+GzTV6Z2Wt6c4SlGSxKLaa8zmbmjg0LIHrNPbuRqJRLcEqdMxumajib6kYC5F7gW8phgyyEyuSmBgjaTkuyMlMDBGCcl3MMlOUuiidoci1lMGXlKcpmkVuRYokijSLYxJNGO5ZGJVOfBOsbfLR6hwFpfJF15Lr7lP0+0/y+ZxHD2nOrOMV39X4LvZ6nZtQjGEdoxSSXkb9MccnnNffn0o2ykXpkWnUM8ZGycgyFS1FUAVAAAAAAAAAAAAAAALWXMskActxjonaRdaC9+K99L7Uf0vVHmV/ZdT2u4ZwvEeiJNzgvde7ivsvxXkU2RydLR6nY9rPNK9DBHlA6G8sjVVbfBpShg9BXamiA4lHAkypFjgVYLlMjuA5DNylrRG0z3GPlGC5opyjaTuKJFyCiXKJO0wcwkVUC+MTLGkZKJVKwxwgTbS3baSWctJFaFrk6PSrFQ95/W/D+5sV15OdqdUoL6m90C0VGH68t5P8AlOht65z9vM2ttM20sHBlJyeWb2hVJtORqraRsaTMitkuLLiyBeSQVAAAAAAAAAAAAAAAZZIvLWARK6NNe0+pvakTX3NAgk4XVNM6uK+H9DnLm1PRbuzNDqGjKWfsvxX5opnDPQ36NW4cSOHq25GnTN9faPVh9nnXjHr8uppqqw8PZ+D2fyNaUMHYruUllMhyiW8pIlAooGO0u80wqmUdMk8o7My2EeaRuQvjTJCpEmjZSfSLx4vYyVZTPUKPVkWnRJtvaZ6fMmUdMx13/AnUrYujV7nLu1ueIGK1tlHp18TZUIlKVsTqFsXYwc9ybeWZbeBtbaBGt7c2lvQBGSVbRNjSRGoUybTiSQZoF5bFFxJBUAAAAAAAAAAAAAAAoyoAMcomCpSJTRa4gGrrWpArWJv5UzDOgQScxW0/yIFzo8ZbSjGX7UUzr52pgnZjAycJW4Uov7GP2XKJFnwjT7udfvHfTsTDLT/IjYvYsV1i+ZnB/wDStNfp/wAX9i6PDlNfZb9XJnbPT/IseneQ2oO6x/Mzkqejxj9WKXojKtPOn/w7yKrTvIyK22+pzkNP8jPTsDfx0/yMsLAEGlpWJNo2RtIWRIhagEGjaE6jQJEKBnjSALKdMzxiFEvSACRVDBUAAAAAAAAAAAAAAAAAAAFAAC0tYABYyySAAMbRZJAAFjRa0AAW4K4AALooyJAAF8UZIgAGSJegAC4qAAVAAAAAAAAB/9k="/>
          <p:cNvSpPr>
            <a:spLocks noChangeAspect="1" noChangeArrowheads="1"/>
          </p:cNvSpPr>
          <p:nvPr/>
        </p:nvSpPr>
        <p:spPr bwMode="auto">
          <a:xfrm>
            <a:off x="97510" y="-159275"/>
            <a:ext cx="468047" cy="336057"/>
          </a:xfrm>
          <a:prstGeom prst="rect">
            <a:avLst/>
          </a:prstGeom>
          <a:noFill/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59398" name="AutoShape 6" descr="data:image/jpeg;base64,/9j/4AAQSkZJRgABAQAAAQABAAD/2wCEAAkGBhIQEBAQDxIPDw8QDxAPDw8PDw8PEBAPFBAVFRQQEhIXHCYeFxkjGRQSHy8gIygpLCwsFR4xNTAqNSYrLCkBCQoKDgwOGg8PGikkHiQpKSwpKSwpLSktLCwsLSwtLCwsKTUsLDQ1LCwpLCosKikvKSwsKSwsLDUtKSwsKSwuKf/AABEIAMIBAwMBIgACEQEDEQH/xAAcAAEAAQUBAQAAAAAAAAAAAAAABAECAwUGBwj/xAA/EAACAQMCAwUEBggFBQAAAAAAAQIDBBEFIQYSMRNBUWFxByKBkRQyQqGxwVJicoKSwtHhFSMzorIWQ1N08P/EABoBAQACAwEAAAAAAAAAAAAAAAABAwIEBQb/xAAuEQACAgEDAgQFAwUAAAAAAAAAAQIDEQQSITFBBRMiURRCYXGh0eHwIzKRscH/2gAMAwEAAhEDEQA/APcQAAAAAAAAAAAAAAAAAAAAAAAAAAAAAAAAAAAAAAAAAAAAAAAAAAAAAAAAAAAAAAAAAAAAa/iC87G0uqq607etUXrGm2vvJFhV5qVKXXmpwlnxzFPJqePJY0y//wDUrf8ABkf2d6j2ul2k5PeFN0pSbxvSk6e/8Jjn1YMc+rB0xir3Chyp9ZzUIrvbe+3ok36JmovuL6FPKhzVpL/xpcv8b2+WTiNQ45rVL6MqcIwVvbyShL3/AH6s/rPpvyw/3FU9RCPc24aS6WMR6vHPB6mDya445vpN4qqml3RpU1/yTIz42v1h/SH6OnQf8hr/AB9fs/x+p0V4Le+8f8v9D2IHlFD2l3kMc/YVF505Qb+Kf5G7svaxSeFcUalPxlTaqxXnjZ/cy2Orql3wUWeFamHy5+zO8BrNK4ktbr/QrU6ku+HNiovWD3XyNmbKaayjnShKDxJYYABJiAAAAAAAAAAAAAAAAAAAAAAAAAAAAaDV7qrZSncxjKvayalcUovNSg0sOtSX2ovbmj8V3mz0vVqVzTVWhNVIPvWzT8JJ7p+TIyRlZwTAYri4jTi5TajFdWzWzrVK+y5qVL5TkvN/Z+BDeC2Fblz29zU+0PU4fQbmjH35ygoz5d1CLks877vTrucx7LrL6Rb1Kc5y5KNZtUlLEffWctd+6Z03GVOlT065gklmk8ftJpp/NHlvBOvzs6two/VqUoY/dm98fF/M17Hh5l0Mq4S+IiquG+Fk9pjolCC3UUu/ODzfhKdO4qancPGJXnZ0+mOzhBNJfCS+Zr9e41rSp1PfxmEorGVvL3fzNNw1dOlQUItpym6kkl1k8LOfRJfA153wccpcdDrQ0lq1KrlLnG7/AIdffaMnmUengu/fGF8WkQ62hTgsyW/odPw5Ltp0oy+rRj21XuzOWVSi/T3pfBG21+EOVtYyY/DRlHcbC19kbPL7dDyu5hhtY6EOo0bHVp4k8GmqTNBrDwejq9Uclsp4aaymnlSTaafimt0zo9D9pl3auMZy+lUV1jWbdRL9Wr1/iycrORimZwslB5TF2nruWJpM9+4Z44tb9YpS5KyWZW9TEai813SXmsnQHy4qsoSU4OUJReYyi3GUX4prdHq3AXtS7Vwtb9pVXiNK52UakuihUS2jLz6PyfXqU6lS4l1PK67wl0+urle3dHpoANw4QAAAAAAAAAAAAAAAAAAAAAAABRo894l4cq6fN32mzVJOS7a3b9yWe6MejX6vVdx6FOSSbeySy34I4HVtXd1cJLPY037sfF/pMpumor6mxRpfiJfRdynD/GFK+rL6VJUakcKFGTxTcsbuDfWT89/A6HWNdhRi90sdx5zxrpdN4q0ly1Me/FYxL9ZeD/E5yWs1JpQqTlJpYTbbyvNvqa7slFPbyy+uKhbGGqeI9n2/nubjiXiSVeTWfdeYqL6ZeVk5vT7epUqxVOE6jcZqXKm2o9d36pFLhS38VujLw/xLSpdsqqlHFSP1ftPDxnHRYiakJykpcZOh4xCNE6bau37NELiKnVppxqQnSbcUlKLj57N9eiNnpkUoqT2UUn8MblnE+vxu6HLTT5aUoyzJ7vGW8ZWfErp2KjhHPuqKnUxv7q6L4vC9E/EiccVr26lVGvlddO3GJNKK/n5Ox0TiBUab/SlJzl4+CXwSSL77iPnT3OalPDfgRKtZlS1E2sHchoq1yjJeV+ZsgTLpSKYKup0l6UYJIxyRIcTHKIJ3EaaME0SZowzRYjGXJ617LOPnWUbG6lmrFYt6snvVil/pyffNJfFI9MPlehXlTnGcG4zjJSjJPDi10aZ9FcF8Sq/tYVdlVXuVorumu/0a3+J1tPbuW1nkPE9Iqp+ZHo/9m+ABtHHAAAAAAAAAAAAAAAAAAABZWqqMXJ9EsgGg4u1Pkp9lF7y+t6eBpNC0ZyXM+8j6redrXw335Z1mkVoqCRpqUbLPsdp7tPp0orl9TmOIOFMxlL8TzDULGVOT2zv0R7bxTfRjSwpKLfRdZP0S3PNb2ym3J/7pPEPzfzwa+oi4yzBGVerpnQ69U8r27nI/TWtkuZYeM7PzwzSKXNO42a/0JcrWN1zx/M7T/C6blzSnGKw88q2bx1SWSBcWFGTcoVOZqPvReEnFSUn4PKSZlCyPXucCyUo/0otuHbJq6VPs0lLZuXNNbPCwsL1xn5mx0W7hCEm08yliOcZ5UljOPVmkq3HNN9W223jxNnollKclGMZVJN7RW+xXet0Me50vD62rVLsjbwr9o8RTb8lkyV9Oml7ya9U0dHbav9D5Y3FtyLGObs1GXwfRmPXeIadZf5fT7ynyYxjy+T0sNTY5JRjx75ORlTwVUS6pLLKI1joNlriYpxMzMciTFMi1IkeaJdQi1DJFhHkjt/ZVxD9Gu1Tk8UrjFOWeilvyS+bx+8cVIvtKrjNNPDTTT8GbVMtryaOrqVlbiz6mBruHtS+k2tCt3zpxcvKaWJL5pmxOwuTxDWHhgAAgAAAAAAAAAAAAAAAGl4mv1Tpvfzf5G6PPOPdS3cVlrpt/9sU3S2wbNrSVqdqT6HNULmdStiCcpN5x0wvFt9EdFT1Xs/d58ye23TP6qe79dl5nDxvpv3Kb5F1ag8OT831Nnp9CMJJy6939cnGrsUHxy/wei1NE7uJemPt1k/v2X5PQNL0eNRudRued3l7Gt4l0+hTeZLmfdHOWR6XFapR5YvL6Z2FDVovM54lN97xk6EpQshtZy6tNOme5Lg5q8uqj2pU+VdzZi0f2d/SJc1Xmim8vs3yN58Wjq7e8pSnvjB0Edco0orHKvka1emgnndg2dRa3HaocnDax7H4QpSqW9RxlFZ5KnvKW3RS6pmj4K1dWdWanFcz2Un1i0djr/GyacYvxR5peVOabku95ItshGSdZuaLTWTqcLlw+nY63iTiNXCcepyGGn5F0ajZLtbNzNeU5WPk6VdcNPDC6GCKyXYN9S0J4zgiXen8pLqaRWtRCTwjVNmObMlVYI8pGGC9Fk2RpmaoyPJmaMzHIpT6orIpT6otiV2dD3T2UXjlZypv/ALdXb9mUU/x5jtjzb2RVN60e504S+UmvzPSTsV/2o8Pqo4ukAAZmsAAAAAAAAAAAAAAAWVp4jJ+EW/uPIuK63NUk8+K+bX9D1jUH/lVP2JfgeP6+8yfxNXUrMTr+FJeY2zQW9XlbM8r7Br60sMwTrnIxg9btUuTZwvfErLU34mo7co6xDyPLRt1qb65fzLa2rSfVv5mq7Uo6hjyZKMfYk1LlvqYm8mNSLkxtM2yVa0stHVaPaLY5ezludRp10lgvqxnk5mscmsI6ulSXJ8DntWpJZJstXSiaHUNR5jdnOODk6eqe7Jo72G7NfURPuJ5INU0mj0EHwR5mFmWoYWyC0skXW0cyRRk3TaGZIsgssoslhHqXspptVKnh2P8APH+56UcT7NLTlhVn+xD8W/yO2OvWsRPFaqW61sAAzNYAAAAAAAAAAAAAAAxXUMwmvGMl9x4/rsfel6s9lZ5VxZZ8lWpHwk8ej6fcU2rKOl4fPbPBwF4tyBKZtL2maupE5c44PXVzyinMOYsyOYoLcmRSK8xiyVTAyZoyL4yMCZepAEqlVwT6N/g1CmXdqQYSgpdTcVNRfiRp3WSF2ha6hKbIVaRIlVI9SoWSmY2yzJOMCcjEy9lFEE5EIZN/otrujWWtvlnZcMaW6tSnBdZSS9F3v5G1THk5ust2xZ6dwfZdlaw8Zt1H8dl9yRuzHTgopRWyikkvJF+TpJYR5CT3NsqACTEAAAAAAAAAAAAAAAHG8d6dnlqpbNckvVdPu/A7Ii6lZKtSnTf2ls/CXcyGsosqnskpHg+o2+GzTV6Z2Wt6c4SlGSxKLaa8zmbmjg0LIHrNPbuRqJRLcEqdMxumajib6kYC5F7gW8phgyyEyuSmBgjaTkuyMlMDBGCcl3MMlOUuiidoci1lMGXlKcpmkVuRYokijSLYxJNGO5ZGJVOfBOsbfLR6hwFpfJF15Lr7lP0+0/y+ZxHD2nOrOMV39X4LvZ6nZtQjGEdoxSSXkb9MccnnNffn0o2ykXpkWnUM8ZGycgyFS1FUAVAAAAAAAAAAAAAAALWXMskActxjonaRdaC9+K99L7Uf0vVHmV/ZdT2u4ZwvEeiJNzgvde7ivsvxXkU2RydLR6nY9rPNK9DBHlA6G8sjVVbfBpShg9BXamiA4lHAkypFjgVYLlMjuA5DNylrRG0z3GPlGC5opyjaTuKJFyCiXKJO0wcwkVUC+MTLGkZKJVKwxwgTbS3baSWctJFaFrk6PSrFQ95/W/D+5sV15OdqdUoL6m90C0VGH68t5P8AlOht65z9vM2ttM20sHBlJyeWb2hVJtORqraRsaTMitkuLLiyBeSQVAAAAAAAAAAAAAAAZZIvLWARK6NNe0+pvakTX3NAgk4XVNM6uK+H9DnLm1PRbuzNDqGjKWfsvxX5opnDPQ36NW4cSOHq25GnTN9faPVh9nnXjHr8uppqqw8PZ+D2fyNaUMHYruUllMhyiW8pIlAooGO0u80wqmUdMk8o7My2EeaRuQvjTJCpEmjZSfSLx4vYyVZTPUKPVkWnRJtvaZ6fMmUdMx13/AnUrYujV7nLu1ueIGK1tlHp18TZUIlKVsTqFsXYwc9ybeWZbeBtbaBGt7c2lvQBGSVbRNjSRGoUybTiSQZoF5bFFxJBUAAAAAAAAAAAAAAAoyoAMcomCpSJTRa4gGrrWpArWJv5UzDOgQScxW0/yIFzo8ZbSjGX7UUzr52pgnZjAycJW4Uov7GP2XKJFnwjT7udfvHfTsTDLT/IjYvYsV1i+ZnB/wDStNfp/wAX9i6PDlNfZb9XJnbPT/IseneQ2oO6x/Mzkqejxj9WKXojKtPOn/w7yKrTvIyK22+pzkNP8jPTsDfx0/yMsLAEGlpWJNo2RtIWRIhagEGjaE6jQJEKBnjSALKdMzxiFEvSACRVDBUAAAAAAAAAAAAAAAAAAAFAAC0tYABYyySAAMbRZJAAFjRa0AAW4K4AALooyJAAF8UZIgAGSJegAC4qAAVAAAAAAAAB/9k="/>
          <p:cNvSpPr>
            <a:spLocks noChangeAspect="1" noChangeArrowheads="1"/>
          </p:cNvSpPr>
          <p:nvPr/>
        </p:nvSpPr>
        <p:spPr bwMode="auto">
          <a:xfrm>
            <a:off x="97510" y="-159275"/>
            <a:ext cx="468047" cy="336057"/>
          </a:xfrm>
          <a:prstGeom prst="rect">
            <a:avLst/>
          </a:prstGeom>
          <a:noFill/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59400" name="AutoShape 8" descr="data:image/jpeg;base64,/9j/4AAQSkZJRgABAQAAAQABAAD/2wCEAAkGBhIQEBAQDxIPDw8QDxAPDw8PDw8PEBAPFBAVFRQQEhIXHCYeFxkjGRQSHy8gIygpLCwsFR4xNTAqNSYrLCkBCQoKDgwOGg8PGikkHiQpKSwpKSwpLSktLCwsLSwtLCwsKTUsLDQ1LCwpLCosKikvKSwsKSwsLDUtKSwsKSwuKf/AABEIAMIBAwMBIgACEQEDEQH/xAAcAAEAAQUBAQAAAAAAAAAAAAAABAECAwUGBwj/xAA/EAACAQMCAwUEBggFBQAAAAAAAQIDBBEFIQYSMRNBUWFxByKBkRQyQqGxwVJicoKSwtHhFSMzorIWQ1N08P/EABoBAQACAwEAAAAAAAAAAAAAAAABAwIEBQb/xAAuEQACAgEDAgQFAwUAAAAAAAAAAQIDEQQSITFBBRMiURRCYXGh0eHwIzKRscH/2gAMAwEAAhEDEQA/APcQAAAAAAAAAAAAAAAAAAAAAAAAAAAAAAAAAAAAAAAAAAAAAAAAAAAAAAAAAAAAAAAAAAAAa/iC87G0uqq607etUXrGm2vvJFhV5qVKXXmpwlnxzFPJqePJY0y//wDUrf8ABkf2d6j2ul2k5PeFN0pSbxvSk6e/8Jjn1YMc+rB0xir3Chyp9ZzUIrvbe+3ok36JmovuL6FPKhzVpL/xpcv8b2+WTiNQ45rVL6MqcIwVvbyShL3/AH6s/rPpvyw/3FU9RCPc24aS6WMR6vHPB6mDya445vpN4qqml3RpU1/yTIz42v1h/SH6OnQf8hr/AB9fs/x+p0V4Le+8f8v9D2IHlFD2l3kMc/YVF505Qb+Kf5G7svaxSeFcUalPxlTaqxXnjZ/cy2Orql3wUWeFamHy5+zO8BrNK4ktbr/QrU6ku+HNiovWD3XyNmbKaayjnShKDxJYYABJiAAAAAAAAAAAAAAAAAAAAAAAAAAAAaDV7qrZSncxjKvayalcUovNSg0sOtSX2ovbmj8V3mz0vVqVzTVWhNVIPvWzT8JJ7p+TIyRlZwTAYri4jTi5TajFdWzWzrVK+y5qVL5TkvN/Z+BDeC2Fblz29zU+0PU4fQbmjH35ygoz5d1CLks877vTrucx7LrL6Rb1Kc5y5KNZtUlLEffWctd+6Z03GVOlT065gklmk8ftJpp/NHlvBOvzs6two/VqUoY/dm98fF/M17Hh5l0Mq4S+IiquG+Fk9pjolCC3UUu/ODzfhKdO4qancPGJXnZ0+mOzhBNJfCS+Zr9e41rSp1PfxmEorGVvL3fzNNw1dOlQUItpym6kkl1k8LOfRJfA153wccpcdDrQ0lq1KrlLnG7/AIdffaMnmUengu/fGF8WkQ62hTgsyW/odPw5Ltp0oy+rRj21XuzOWVSi/T3pfBG21+EOVtYyY/DRlHcbC19kbPL7dDyu5hhtY6EOo0bHVp4k8GmqTNBrDwejq9Uclsp4aaymnlSTaafimt0zo9D9pl3auMZy+lUV1jWbdRL9Wr1/iycrORimZwslB5TF2nruWJpM9+4Z44tb9YpS5KyWZW9TEai813SXmsnQHy4qsoSU4OUJReYyi3GUX4prdHq3AXtS7Vwtb9pVXiNK52UakuihUS2jLz6PyfXqU6lS4l1PK67wl0+urle3dHpoANw4QAAAAAAAAAAAAAAAAAAAAAAABRo894l4cq6fN32mzVJOS7a3b9yWe6MejX6vVdx6FOSSbeySy34I4HVtXd1cJLPY037sfF/pMpumor6mxRpfiJfRdynD/GFK+rL6VJUakcKFGTxTcsbuDfWT89/A6HWNdhRi90sdx5zxrpdN4q0ly1Me/FYxL9ZeD/E5yWs1JpQqTlJpYTbbyvNvqa7slFPbyy+uKhbGGqeI9n2/nubjiXiSVeTWfdeYqL6ZeVk5vT7epUqxVOE6jcZqXKm2o9d36pFLhS38VujLw/xLSpdsqqlHFSP1ftPDxnHRYiakJykpcZOh4xCNE6bau37NELiKnVppxqQnSbcUlKLj57N9eiNnpkUoqT2UUn8MblnE+vxu6HLTT5aUoyzJ7vGW8ZWfErp2KjhHPuqKnUxv7q6L4vC9E/EiccVr26lVGvlddO3GJNKK/n5Ox0TiBUab/SlJzl4+CXwSSL77iPnT3OalPDfgRKtZlS1E2sHchoq1yjJeV+ZsgTLpSKYKup0l6UYJIxyRIcTHKIJ3EaaME0SZowzRYjGXJ617LOPnWUbG6lmrFYt6snvVil/pyffNJfFI9MPlehXlTnGcG4zjJSjJPDi10aZ9FcF8Sq/tYVdlVXuVorumu/0a3+J1tPbuW1nkPE9Iqp+ZHo/9m+ABtHHAAAAAAAAAAAAAAAAAAABZWqqMXJ9EsgGg4u1Pkp9lF7y+t6eBpNC0ZyXM+8j6redrXw335Z1mkVoqCRpqUbLPsdp7tPp0orl9TmOIOFMxlL8TzDULGVOT2zv0R7bxTfRjSwpKLfRdZP0S3PNb2ym3J/7pPEPzfzwa+oi4yzBGVerpnQ69U8r27nI/TWtkuZYeM7PzwzSKXNO42a/0JcrWN1zx/M7T/C6blzSnGKw88q2bx1SWSBcWFGTcoVOZqPvReEnFSUn4PKSZlCyPXucCyUo/0otuHbJq6VPs0lLZuXNNbPCwsL1xn5mx0W7hCEm08yliOcZ5UljOPVmkq3HNN9W223jxNnollKclGMZVJN7RW+xXet0Me50vD62rVLsjbwr9o8RTb8lkyV9Oml7ya9U0dHbav9D5Y3FtyLGObs1GXwfRmPXeIadZf5fT7ynyYxjy+T0sNTY5JRjx75ORlTwVUS6pLLKI1joNlriYpxMzMciTFMi1IkeaJdQi1DJFhHkjt/ZVxD9Gu1Tk8UrjFOWeilvyS+bx+8cVIvtKrjNNPDTTT8GbVMtryaOrqVlbiz6mBruHtS+k2tCt3zpxcvKaWJL5pmxOwuTxDWHhgAAgAAAAAAAAAAAAAAAGl4mv1Tpvfzf5G6PPOPdS3cVlrpt/9sU3S2wbNrSVqdqT6HNULmdStiCcpN5x0wvFt9EdFT1Xs/d58ye23TP6qe79dl5nDxvpv3Kb5F1ag8OT831Nnp9CMJJy6939cnGrsUHxy/wei1NE7uJemPt1k/v2X5PQNL0eNRudRued3l7Gt4l0+hTeZLmfdHOWR6XFapR5YvL6Z2FDVovM54lN97xk6EpQshtZy6tNOme5Lg5q8uqj2pU+VdzZi0f2d/SJc1Xmim8vs3yN58Wjq7e8pSnvjB0Edco0orHKvka1emgnndg2dRa3HaocnDax7H4QpSqW9RxlFZ5KnvKW3RS6pmj4K1dWdWanFcz2Un1i0djr/GyacYvxR5peVOabku95ItshGSdZuaLTWTqcLlw+nY63iTiNXCcepyGGn5F0ajZLtbNzNeU5WPk6VdcNPDC6GCKyXYN9S0J4zgiXen8pLqaRWtRCTwjVNmObMlVYI8pGGC9Fk2RpmaoyPJmaMzHIpT6orIpT6otiV2dD3T2UXjlZypv/ALdXb9mUU/x5jtjzb2RVN60e504S+UmvzPSTsV/2o8Pqo4ukAAZmsAAAAAAAAAAAAAAAWVp4jJ+EW/uPIuK63NUk8+K+bX9D1jUH/lVP2JfgeP6+8yfxNXUrMTr+FJeY2zQW9XlbM8r7Br60sMwTrnIxg9btUuTZwvfErLU34mo7co6xDyPLRt1qb65fzLa2rSfVv5mq7Uo6hjyZKMfYk1LlvqYm8mNSLkxtM2yVa0stHVaPaLY5ezludRp10lgvqxnk5mscmsI6ulSXJ8DntWpJZJstXSiaHUNR5jdnOODk6eqe7Jo72G7NfURPuJ5INU0mj0EHwR5mFmWoYWyC0skXW0cyRRk3TaGZIsgssoslhHqXspptVKnh2P8APH+56UcT7NLTlhVn+xD8W/yO2OvWsRPFaqW61sAAzNYAAAAAAAAAAAAAAAxXUMwmvGMl9x4/rsfel6s9lZ5VxZZ8lWpHwk8ej6fcU2rKOl4fPbPBwF4tyBKZtL2maupE5c44PXVzyinMOYsyOYoLcmRSK8xiyVTAyZoyL4yMCZepAEqlVwT6N/g1CmXdqQYSgpdTcVNRfiRp3WSF2ha6hKbIVaRIlVI9SoWSmY2yzJOMCcjEy9lFEE5EIZN/otrujWWtvlnZcMaW6tSnBdZSS9F3v5G1THk5ust2xZ6dwfZdlaw8Zt1H8dl9yRuzHTgopRWyikkvJF+TpJYR5CT3NsqACTEAAAAAAAAAAAAAAAHG8d6dnlqpbNckvVdPu/A7Ii6lZKtSnTf2ls/CXcyGsosqnskpHg+o2+GzTV6Z2Wt6c4SlGSxKLaa8zmbmjg0LIHrNPbuRqJRLcEqdMxumajib6kYC5F7gW8phgyyEyuSmBgjaTkuyMlMDBGCcl3MMlOUuiidoci1lMGXlKcpmkVuRYokijSLYxJNGO5ZGJVOfBOsbfLR6hwFpfJF15Lr7lP0+0/y+ZxHD2nOrOMV39X4LvZ6nZtQjGEdoxSSXkb9MccnnNffn0o2ykXpkWnUM8ZGycgyFS1FUAVAAAAAAAAAAAAAAALWXMskActxjonaRdaC9+K99L7Uf0vVHmV/ZdT2u4ZwvEeiJNzgvde7ivsvxXkU2RydLR6nY9rPNK9DBHlA6G8sjVVbfBpShg9BXamiA4lHAkypFjgVYLlMjuA5DNylrRG0z3GPlGC5opyjaTuKJFyCiXKJO0wcwkVUC+MTLGkZKJVKwxwgTbS3baSWctJFaFrk6PSrFQ95/W/D+5sV15OdqdUoL6m90C0VGH68t5P8AlOht65z9vM2ttM20sHBlJyeWb2hVJtORqraRsaTMitkuLLiyBeSQVAAAAAAAAAAAAAAAZZIvLWARK6NNe0+pvakTX3NAgk4XVNM6uK+H9DnLm1PRbuzNDqGjKWfsvxX5opnDPQ36NW4cSOHq25GnTN9faPVh9nnXjHr8uppqqw8PZ+D2fyNaUMHYruUllMhyiW8pIlAooGO0u80wqmUdMk8o7My2EeaRuQvjTJCpEmjZSfSLx4vYyVZTPUKPVkWnRJtvaZ6fMmUdMx13/AnUrYujV7nLu1ueIGK1tlHp18TZUIlKVsTqFsXYwc9ybeWZbeBtbaBGt7c2lvQBGSVbRNjSRGoUybTiSQZoF5bFFxJBUAAAAAAAAAAAAAAAoyoAMcomCpSJTRa4gGrrWpArWJv5UzDOgQScxW0/yIFzo8ZbSjGX7UUzr52pgnZjAycJW4Uov7GP2XKJFnwjT7udfvHfTsTDLT/IjYvYsV1i+ZnB/wDStNfp/wAX9i6PDlNfZb9XJnbPT/IseneQ2oO6x/Mzkqejxj9WKXojKtPOn/w7yKrTvIyK22+pzkNP8jPTsDfx0/yMsLAEGlpWJNo2RtIWRIhagEGjaE6jQJEKBnjSALKdMzxiFEvSACRVDBUAAAAAAAAAAAAAAAAAAAFAAC0tYABYyySAAMbRZJAAFjRa0AAW4K4AALooyJAAF8UZIgAGSJegAC4qAAVAAAAAAAAB/9k="/>
          <p:cNvSpPr>
            <a:spLocks noChangeAspect="1" noChangeArrowheads="1"/>
          </p:cNvSpPr>
          <p:nvPr/>
        </p:nvSpPr>
        <p:spPr bwMode="auto">
          <a:xfrm>
            <a:off x="97510" y="-159275"/>
            <a:ext cx="468047" cy="336057"/>
          </a:xfrm>
          <a:prstGeom prst="rect">
            <a:avLst/>
          </a:prstGeom>
          <a:noFill/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9" name="2 Subtítulo"/>
          <p:cNvSpPr txBox="1">
            <a:spLocks/>
          </p:cNvSpPr>
          <p:nvPr/>
        </p:nvSpPr>
        <p:spPr>
          <a:xfrm>
            <a:off x="165087" y="6979447"/>
            <a:ext cx="5030373" cy="425167"/>
          </a:xfrm>
          <a:prstGeom prst="rect">
            <a:avLst/>
          </a:prstGeom>
        </p:spPr>
        <p:txBody>
          <a:bodyPr lIns="101824" tIns="50912" rIns="101824" bIns="50912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Shirley Brito Cabezas, 2017</a:t>
            </a:r>
          </a:p>
        </p:txBody>
      </p:sp>
      <p:pic>
        <p:nvPicPr>
          <p:cNvPr id="15" name="14 Imagen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448540" y="6638756"/>
            <a:ext cx="3317777" cy="60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7" t="52345" r="79513" b="22280"/>
          <a:stretch/>
        </p:blipFill>
        <p:spPr bwMode="auto">
          <a:xfrm>
            <a:off x="1324746" y="4056791"/>
            <a:ext cx="1479497" cy="1406750"/>
          </a:xfrm>
          <a:prstGeom prst="ellipse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7" name="16 Conector recto"/>
          <p:cNvCxnSpPr/>
          <p:nvPr/>
        </p:nvCxnSpPr>
        <p:spPr>
          <a:xfrm>
            <a:off x="97515" y="684337"/>
            <a:ext cx="1394392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https://scontent-mia3-1.xx.fbcdn.net/v/t34.0-12/21175681_1906644686029261_638147114_n.jpg?oh=8e5bde6b279d57d0ed31597738bae7d1&amp;oe=59A64BB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492" y="2650043"/>
            <a:ext cx="1520840" cy="1382631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ultado de imagen para ISSRS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8" r="4714" b="9944"/>
          <a:stretch/>
        </p:blipFill>
        <p:spPr bwMode="auto">
          <a:xfrm>
            <a:off x="1319100" y="5463539"/>
            <a:ext cx="1479533" cy="1311854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Resultado de imagen para babac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741" y="1329720"/>
            <a:ext cx="1504259" cy="1295078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5 CuadroTexto"/>
          <p:cNvSpPr txBox="1"/>
          <p:nvPr/>
        </p:nvSpPr>
        <p:spPr>
          <a:xfrm>
            <a:off x="5542674" y="907044"/>
            <a:ext cx="2138290" cy="422676"/>
          </a:xfrm>
          <a:prstGeom prst="rect">
            <a:avLst/>
          </a:prstGeom>
          <a:noFill/>
        </p:spPr>
        <p:txBody>
          <a:bodyPr wrap="square" lIns="101824" tIns="50912" rIns="101824" bIns="50912" rtlCol="0">
            <a:spAutoFit/>
          </a:bodyPr>
          <a:lstStyle/>
          <a:p>
            <a:pPr algn="ctr"/>
            <a:r>
              <a:rPr lang="es-EC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CONTENIDO</a:t>
            </a:r>
            <a:endParaRPr lang="es-EC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51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AutoShape 4" descr="data:image/jpeg;base64,/9j/4AAQSkZJRgABAQAAAQABAAD/2wCEAAkGBhESERMUExQWFRUWFBgXFxgWFBgYGhYXFhoXFRUWGRgXHyYeGRskGRYXIC8gJCkpLS0sGB80NTAqOCYrLCkBCQoKDgwOGg8PGiolHyQtLywsLi4vLTYsKiwpLCwsLCwsLCwsLCwpLCwsNCwtNCwsLCwsLCwsLCwsLCwsLCwsLP/AABEIANIA8AMBIgACEQEDEQH/xAAcAAEAAgMBAQEAAAAAAAAAAAAABQYCAwQBBwj/xAA+EAABAwIDBQYDBwMDBAMAAAABAAIRAyEEEjEFIkFRYQYTMnGBkUKhsQcUI1LB4fBictEVM4JDkqKyFlPx/8QAGwEBAAIDAQEAAAAAAAAAAAAAAAQFAQIDBgf/xAAwEQACAgEDAgQFBAEFAAAAAAAAAQIDEQQSITFBBSJRcRNhgaHwMpGx0SMUUsHh8f/aAAwDAQACEQMRAD8A+4rFlrXsNT/lZIgCIiAIiIAiIgCIiAIiIAi5DtJnDM7q0WPkTY+ei0nF1D+Vo5EFx9SCB/NSuUroR6s2UWzqxuNZSY57zDWiSqdRxz8XixUax4FKW7znUwA7XKWTmdGU5TEEeSsbwXGXnN0iBextfUWuefMrVgsE2kwNboBEm5OpkniZJPqotmpTWInSNb7nVR2hlEVDpo+LR/URZp5mw42uB3CoOaq/a3Fd3g67oDpYWQT/APYRTJ9M0xxhfLNjbWdQr0akuim7QQYaZztaHWEhzuWs63W9V7a8x3hpHYm49j76i5dnbRp16balMy1zWuHMBwkSOB6LqUwhBERAEREAREQBERAEREARFhVcQDAkwYExJ4CeCAzWmrTcXNIdAEyI8Ui1+EFReDx1UVstS5NoGjTGYRztr+ylKuLY0hrnAE6SVlrByhbGayuzx9TzCYxlQEtMwSDaLjzW1lQGYMwYPQ6x7EI0g6LJYOi+YREQyEREBoxlYtbI1kATpLiGz11lcL8zvE6RpA3R6iST6mOikcQBlOYZhFxEzF4jionBMim0TNrSc1jcDNxgQJ6KHqpSjjDOtaTIiv2zw7AXObVABqicguaPijevMGBqYNrLWO3mFLXOAqFrXZcwYIPi0l1xDS4cxEXMKZ/0yjM91TmSZ7tsy7xHTU8eaN2bRBkUqYMRIptFtI00gm3VQ81+jOuJepxDtPQPeZSXGm57XBoE5qbmMcBJA8VRsTGq1DthhiYBcSHUw4Bo3O9BLS69gMpk8CRrIUlU2ZRdE0qZgQJptMCIgSLCLQvTgqNppshpkbjd02gi1jYLGYejHmPcf/tvlneDKZZbeHFsHWRwXyXHbIa5znU92SSGcACZAB8v4F9J252noYYQXsNQ6MLwD8N3chvN85Eaqi4naVNznPzMaHHNAcIEmOf5pHnPkrbw3TqcZfEjw+j/AD+SLqNTOmSdcufQq+A7RYjDOzUc7HXkNmDl0a8EZXXtxi6tGK+2HGuYA2iym8TJGZxNuAeMov1OmnOF2nTBfLS05hoHNkkHLYTJkiLcQsdi7MdiqrKdP4rl2oa0auPQfMwOK5X507afRdy2qdWpgrJNZxz8vz5n2fslt4YrC0qhc01C0d4Gnwv4gjVp6FTSq2z9iUKApNDWSMrTULWBzsoLrujjlVmp1ARIMjmFz0mqWpi5JYWcFbZFRfBQ2dmMcGgPBqRUaaw+/Vh97gVwXC0UN59J+UQDky6NbPtHs/tNtF1Go7vZfh6jnfentNRlOlQp1qAdGduZzHuzWzfFGdyvyKYcz5uzsjtfvaJGIy0g+k57PvFRxDaVd1RtMOIl8UqhY5x8fdtlY7K7JbXp0g3voflyy7EVHQ91AUX1eMgP/EA1JBmJX0paxiGlxbIzASRN48vUICO7M4SvSwzKeIcHvYXNDg5zs1MOPdEl182TKDJJJBMmVKoiAIiIAufHUHPYQ05TaDJGhBiRe+nquheFDDWVgreJ2d3bS5zxnmYz6gC2WYJcCJt/hb6NNtdsvcc7SGuytuWkkMlsEcZmI16xjW2TWzE2cSfFMT5g6DoJXdszZhYS50ZiIESYGpuY1McOC6trHXkq665O1x+HiHR5fXHR+5zUNtb1NrW/hzlkulxndYY89bzdTQWhuBp5s4Y3Nzi/n59VtbThsAnzN/fmubx2LGuM0nvef6Mi8TE3XqjMHsgh/eVHB7+BiI1E+xiOF+cqTRm0W2stYCIiwbHjl83wm26zKYpt3Q2d6AS6SHA3BiJInj6Xt3aXbYpMLGn8Rwt/SDq4/OOvkVRgFYaTSxtW6xZXb7mkpNdCzdmMaXMcxzgS0yJdLiDckg3gE6/w9e3doOo0XPa3MdNQMs2DjzAMWHP1Va2Q9ja7HPIDRJkmADBgk8v2Ut2pLatENZVb42mAQ7N0sdBd3/FVOtohTq/N+l8vjjHfoSa7Fs8xVqXaXGNMisXdHtYQfYAj0K5q21KtQfiOe+8nM609GzA9AsMThXUyJg9RPzkW91wYnaTGEBxNxNhIAmLwryqOmkviVpfsdJV1XxTzwe4rAUajszmOLv7o0AAFjpYLBuyqB3S0i35iZGbPHLxCYheP2vTGuYGAYjgc0aW+ErwbXpETctmJy2mcsRrM9F221/I5PR17cKTz7m92zaAN9RpvGW3zWPC8n1KuHYrs+2lmqd3l3crJmYcczje8aRPVU/C4tjw7KbNMHhEgH9Y8weStHZ7tO9pDarppkE5nSXCGkgSLmSBrJuqLx5T/ANLirHPX1+n/ACaw0qqak5ZLoQsO4be0TrFp841Udiu02GYwuzh/RlyeOnAdTZdGK2vSpuY17speJEg6Wufyi/HryK+fxrti1tTT+pKXPB10nvZ4Msa5SD8iDYacD81udtCpwa0c5cT8g1R79r0A3MajI0s4G/IASSuplQOAIIIIBBGhB0KmQ8Q1dUNuePmjV1rq0bn7ReWkd3eD8YiehiY6xPRczcM2ACB7cYglQtPtnQcBDakktAaQwGX95lBl0D/bOptmbztrxnbvDUgC4PMz4Qw334Eh0XNMgRY5m3gyttRZq9Q0prlehqlFFjo4p1OJJczQkxLeR/tjWfPmpUFUin23oOmGvgTMhoMBucugugjJfWTwBUpsXa4q03GiS1ocW5XtEtIANg11gQ4GOvIqy0mvspjt1KePX+zSUE/0lkRR9Dao0fbqLt43tdvr7rrpYljvC4H1v7K7qvrtWYNM5NNEDtSjtI1ancOphhAyZyAGx3RuO7LiSW1QbxD2xcGNOIpbUcBlyMIFYEl4Ml5PcuADI3BlBB1k2JAVpRdjBVvu+1QSM9NwD25TutJAhrs4yEBpyl5Dby+AQGwtuzcPtEVaZqvaae9nG5PgAmWsFu8kgD4TcyINkRAc+GwTWF5BJzOkyfPT3+nILZiGOLSGuynnE/IrYiGEkuEAiIhkKB7Tbc7puSm4d4dYuWNjXodInz4KeVI7YUGtrgiJcwFwniN0EjhIgf8AEqRpoRnalI1k8IhKlQuJc4kkmSTqSsURehSxwjiRm2qzYAc5zMpD5DXEQDlIMGNXDX9xzYbI01Q2q+GioDu1HlsAh5nNZozt1+IC8AhSO0SzLvMDibDMARzv0kD5Lbg9nMyNc6lT39NwaEEgQRyn3Ko/F5RjXyuf4OVtkYpJ9yOpsYczhXlrGuc4ZXluVr5LBvyWcIBkzqbAbjiqD2FmfO+mG3ymXSJaZd4gdSZ6rvxWFpXcabSSTfKCcxuT1uBJ5x6cT9mtF2Na02BgASOGg4H6lVWh07ulvbax0/ME/QaOWpTsi35fucYw7IjK2OWUdenU+5TuWzOVs84HOdfO/msg76TojxNudv8APyXqJyjCLk+xaPCWWKNBsAx/jUkW9fmt656m0KbSQXAFsSL2nLH/ALN9+hjyntGk4wHSc2U7rrGYgmIEmwnXhK8XZKdkt0slY5ZeWdK8zHM3jw8h+lwPcrwAk6xy6rbTpx5n+QFvTU8qRY6PTTc42duv/Rmpvs7truyKbz+GTYn4Cb+xPsfMqERdtRRG+DhL/wALq2pWR2s+iDCU48DYgjwjR13DTQnUcV792ZfdbfXdF4sJ9LKj4HbFakRldIAjK6S2BpAm0dIXRiu0td5sQwcmj6kz8oXnJeEahSwmsepVvRWZxwXAYWmPgbrPhGszOms3lZU6bW2aALzYAXNybdVTv/kDzRex5cXkgteDB1BIMRaJ05wuantvENiKrjAi8Eex1NtT/lF4RfLOWuPv8zC0djz0LxQw7A5rSBlNgdC13CHCCJFvQesrQwjGeEAE6nifU34qmYTtUxzQ2s0gmxLRuxwOshWbZm0c5y5mvEEhzSDoRIMWneFx7c7TQWTg/hXx83Z+q9/zgr76ZVvlEmiIrojBERAEREARFF9o8a+lQc5mshs/lDrZupmB6raMXJpLuCTlfL+0r3131Sx+Ul4yOF4DHDLobghtxxzHmtlTHVXeKo8zze7jY8eS0K50+kdTbk/kcnLJDt2RiA0D7wbZbw6d1rmXOa+bNJ0uAeC9fsmuSCa5IkkiHAGSXERJBEmByAA4KXWMzZuv06ld5quuO6T49xFOTwjjqhtSsGunK0HNlkkWJ4afCPdWSoxrmgnSJm4gH6WUZVqtY03a0ARLiAAYkSTqYvGq7cfApROuUDjxH6LzOotepsTffgqvE6Iy1FVUJvc3h/LOPvz6/sQm0tsgVIyiABllwaIc7Lm6NnV3ARZcp23AksIBiLiTLaboAi7oqC39LuV5LOJib8puvKlYNEuIA5kwPcq2hXsioxZ9E02kWmqjVXLCXyItu3Ggf7TmmAYiJzGDwGgLXHk108CsqTmneAiQDHKQCR+y3YvbVJkb2aSLNIMA8VG0drh9R8w1uokweAHS9zH1UTXRk6Xgi69P4WM5wdFbAUnmXMa48yAdQBx/tHsFkMGy26N3TpJn1ve/FbQZuNElefyyhHFvn9Af56r19f8ALc/L3/RYQHdTGg4jl1HnZbm4dx4R5n9BMrrG7ZHCLPT22xr2Vx59RR01nr/NFmsPuxa6dbRZvW/EnksmunQE+XDznRS4WxlHOS5rk9q3LDOHGU8QSe7cGi0TlI+GbRMzm6QRaVgwYkB0wSc8eARcd38swPU+qkTIMEc+PKP8r1dIyUllDZl5yyOq/ei4luQNzAgEgnLo5pMa/EDfkurB95l/EjNJ8OkG44DSY9FvRbGVDDzlhWvsBWaHVmwMxDXA8SBII9JHuq9svCd7Wps/M8A/2i7v/EFfQNndm6NCoalPMCZtmtB+GOU+qykV/iN0FH4b6vn7ksiItigCqnaKtjximih3mSKHdhjKZpOcazhihXc4FzAKOQtykfFEmArWqTtnZu1XV8S+hVLWOe2nSbnaPw306IqVQTIp5Hd8QcrnF0WLUBwPxe1u7pXxWbOz7xNKiA13dV+8bR7tjnOpd4KUHKdRvGXR01sdtl1SrkplrH1mGhnFMhtOlU7uo2pG8BVZlfOol8aALVUo7YcyoXNrCuaDmsNOtQFAOGGLLtO8XuxQL2mBDXU5cAHNW7FbN2uKb3U6jjUdXxRjO3dpRiRhwM7iyTNLLAEHLmFigMdl4zazqtE1G1m5n0yWFlHuhRIca/evAzCq11gGkAwyAQXlXZ+Gz08lSHS2HQC0G1yBJI97KkV8JtOW90MUG/8ARFSvhyWP72XHFQZfT7uMrQXuAzTvFsXnE1C1jiBmIaSGj4iBIHrogPnO0sJ3VV9Oc2UxPQgOE9YK5ljVxocS5zwXEySSJJPFZEr01edqTfPcjs8uTAif0XQ1uUAC54dXG/1lasIZzHqBHlf9V0MO+z+76tcB8yB6rzev1ErLHHsifzRppWxXmw2cnaGkG0GCxh4/K0l2V+8C6wOa/WI4ro2y1/cbpDQGguJlpMRDQBpJ+gHGR52jd+G2GMec9g9jnxDXEuDW3JABPC0rZtVjHUN4OIgEd2M0HUEdOptCiUvE4v5niKrHurm/92fuU0V258oO8L8bcZn9+KhtobRqk3YSQASJdxjSeMGP+K7Gx95m3gvAbINtXanja48lZ+zdCk578zQ5waMstBgCQ7X+4L03iFvw9PK3H6fT3PfVzafUooxT/wAh9jzjlykyvG4p9ppmePQl0R7SZ8letl7Gw5xNUFkgF5DXEwMlTKC1sDd4GS4EgxABCjO1WAosrAUwG7suDTo4k8PhtFraqgXile7bh/YkqzPd/Y4+ztd5bek+C9oJEw0GQ46XjcNvzHkrOzCtHCfMz9VAbCxeR+UmGEHU2B1Bvpx91YqdQOAIIIOhFwqjUWOc3JE3Twg1uws+yM5REUUmBeLQcfSBIL2giZBMRAc468g1x/4nkjcfSJgPE2/8py68TBt0PJbbX6Gu6PqZ1qOaLwRx+o8rLV3D+bfO/wBP3Wyji2P8LgbE21gEtNv7gR5grcukbZ18JmVh8o5DSeOR8rH2J/VYh3DQ8jr/ADqu1Yuo5oEEmbRMybWi83XevVyXEuTOcE52Ewmas9/BjIHm8/4afdXtQ3ZfY7sPSIcQXOdmMcLABvWAFMq1XQ8xqrVba5LoERFkjBERAEREARFz1doUm5sz2jJd0uG6DcSOCA+bdqNniliKrGiGu3mgaAPH0zZvZaMO8PMcAJI6zAB+f7rn7WbR77FPfh3AMIOYktBlrAA4h1xcaR5wo/AV6kkuc3hkc1wPIQ4CAZMGBbfjkt1bKMJQj3IVVkardz5WSytaBYD2XpauVw72lHhn1G66YItLTEEWkEqNp7PBhoxM5S3wgeJkbroJEFwBy25dVX49T0e5NJrlMmcSwVKfduif6qfeSLwQDxHPh6rvw9RpaADMQDOvr1VbqdnyQQKz7gC9/Ccwd4pLpLjckXFt0KYBIIcNR8xxB6fqsPB5zV+BqcZSqbTy2lxj2KG+rOIIkQJIAyixbra/EjL6r6Fgtm06Ulg1iSSTp56Kp/6ODiBlYCXOMQ6YYIF40GUxJvb3uxXbxzU7owhCXDy2s+2M+2C5pTUeUQ2y6hdisTM2hoDqmewcYLRG4DxbJ4aZb1PbLWivVyuzDOTOtzdwnjBJE9FY9nYwjE4vMJbTDzl3iQ0uzbrXAAZoJMGCYVSrlpe7IIbmOUcmyco9oVTFYm/ZHSBgpzs5iLOZ1zD1sfoPdQayY8tIIJBGhC6NZWCRXPZLJdUVfodo3jxtBH9Nj7aH5KXwu0KdTwuvyNiPT/C4OLRZwthPozF+y6ROYsEyTIJBlxkmQZm3tZef6TShoy+GI3nWIJIIvYgudB6rsRZ3y9TbZH0Ry4fZtNhDmgyG5QS5xOW27cm1tF1IvFq231NkkugVw7LbBygVqg3iNwH4QfiP9RHsPMrh7M9njUIq1BuC7QfjPAx+X6+Wt0VlpdPjzy+hTa7VZ/xw+v8AQREVgVIREQBERAEREAUN2h7NsxTRcNe3R2WbX3T0mD6dSplEMNJrDPj+1ew9WiHuqBwa8vDi1zHN/EIzDwyASBBP7KPpdm2PcSM02k5ouAA0w0C4yN5aDlb7dUphwIIBBEEESCDqCFTdqdmTRzOpNmnrA8Tedo3gOesa6SdJ5S4NatPBz8z4/O5CYejlaBrroNSTNlA4ItZiqstcCS4lxG64tdeNTYkEEnQjkFdNnYekGCs+sGuObu2gZocJDajmi5giQNNJJ4cOC7MmrmdNN+9BynLDdS4g7zZLRYaXiZtyjF9+5YyklwuiMFz4uo8Mc5oBA4k8B4jHGPMaHyWdFsNvpc3JNjJ89FGnabgdwZRHG5Oka+q1qdcZf5OhrrL3VDKeGSuAa7KHEQ86jQZZMAjha/Qn0XYcT/S7rYW9jf0UG4Ew/wC8Bsva8jeJtJ7sjPGW8WaLNEzqtY2LUp04diXZAAPCZIOSb5jLiWNgwdXTOYzMv0NF/maxhdmvuVUNVOOeevqYjBOqVMUKbwzOSQRmk5XQ8HTKc4jjY9ZVVarNjsf3bA1jwCWNZUqFpzVIblJvJLokgnnqqZV2bL3EPMEmARYT0noD5hVM6lCbjuyuxZae9WLhf1+53LxcP+ma75uSb6iY0v09iVmzAETvuMtLb8iSQdZkTErXEfUk5fodayp1HNIIJBGhCj3bNJEd47QCwiIaWiBP9Rnn6LM4C9nFt5gebj9Hkeg5Jtj6mcv0LhsnaneS10Bw9JH+VJKibNwFQVG92XOeDIDGEn4rACbb1xBmAr/sfsvtKoQXtZTZx7yAY6NbJB84XN0OT8nJNr1kYx/yGDWkkAAkkwABJJ5ADVWzYfZMCH1hJ4M1A6u5npp58JLY3Z6nQE+J/FxHyaOA+qllNo0qh5pdSDqtc7PLDhfyAERFNK0IiIAiIgCIiAIiIAiIgC8K9RAfONuCvUxBFKCTWLSCJJaDlAFwBAEk9PNWHaOAbhsMcvjflY98mSDJdA4A3EDn0U4MDRY41MjA65LoE8ZM8NTK+cdu+2baxp08NUJa05nObZriQMoB1MAunhJ6LSNbefUkqbm0l0RybUxGjWug3DgI0jjy8uqi31mtgE3IMWJJyiTYdFzYTGuc6HXmTPHnJ4evVdFfB03+NodaLjgdYPCVDsi4yxIptdOUrvPwjBu0KZAObWIsbzYWiV109oF9MNa6WcIGsE8eQPLkuQ7PpTJYCba3uLA349dV7WrNpt4aWbz/AGWFPantfUiJZe2Gcs5NqvEtHEAn3/8AxcKzq1C5xJ4n9lgo7eWeo01XwqlFhbcPhn1HBrGue46BrS4+wuu3YOwquLqinTBi2d0WY38x+cDivtWxdh0cLTFOk2BxJu5x/M48T/BC7VUufPY2stUOD5dsz7NcbVgvDaLf6zLv+1s/MhW3Zf2W4WnBqufWPInI3/tbf3cVdEUyNEI9iLK2T7nNgtnUqLctKm1jeTWhvvGq6URdjkEREAREQBERAEREAREQBERAEREAXhXqID4r2v7SbTpmtQr1xGaC1lJoDmvIyjNAOUgwb8wSqwyuGtEkmc145E5nH1lXn7VsO372y05qLSZuLOcBY6Kl9w38rdZ0GvPz6rvBcZRLrXGUa8NtNpO6XCbTHPQT1j5LuoY983MjNewNpvfXRcvdskWbPCwnSLegj0Rogxrx9/4Vn4cZfqRC11ade7Cz3J3DVRUMNPEDTnxhce28D3bwQSQ8E34EQD6XCy2ZDIqOO6X5QJb8O8XGSDlaJJi/ynsq9oMPULWOY52YAgENsTIgku3SCIJ4ZheJKiS0scOP7Hbw6mMK90uG+nsQCl9g9m34tldzHAdy0Ogic0h5ygg2O5y48FuobSwrf+nEObBc1p8dyQ4kyAJJI0DbcJ+n9i8MG0XGAM1Q6aw0BsH1B9+q4rSY5byTbZbY5TOf7OsFTZgmObTcxz7vLxBc4WkWG5Hh6HnJNoRFIisLBXt5eTCtUytceQJ9hKoWzvtAxbzhO9oU6IxIL2uc8DMwDCnda97T4sQ5upJ7uQ2Db6AsXUmmJAMaW08lkwfPMF9pdV7WmqxlBrjTOdzw2Gvo4iu0b8gtd3AYKlgS5wADmEK9bIxjqtCjUc3I6pSY9zb7pc0OLb3sTC6TTB1A4cOVwskAREQBERAEREAREQBERAEREAREQBRW0+1GFw72061QMc4SBDjYmASQCGiQdeSlV84+0vs4c5xQcxrcga4OcQ5zwYaGiDJLf/U+a2ik3hnOyTjHKIv7Qu01HFPYykCe6c78SRDpgENHES0b0jyOqp1uJ4xrx5LOFzuwTSZk6k8OJDjwnVoPopajtWEQHfOXVtI3ADz+f80+S9DQFpoYNrSSCZIgydbzpprJ9St62Rxk8vqd2yKVd3e925oFiMwBA3XAHLEzmAvMRFjEKUp0MXm3nMLSeGUO0AIksIiQTpMEjkufs3W3nsjUZp8oEfP6qeXNrk9PoUpUReSNwezcdUe1jXsJMaNbcBm8N7m4G8+QGi+ndl8FVpYamytHeAHNGW5kmd236qvdkcJmr5iLMbP/ACdut+WZXZR59cHPUvzbQiItCKEREAREQBERAEREAREQBERAEREAREQBERAFTO3PZLE4yrSNN7AxrSCHEjKSZLxAMyA0R06lXNFlPDyjWUVJYZD9n+y9HCUTTaM2f/cc6CXmIuNMsWy/WSTWe0X2ZUyxzsLIqTIYXjIRxAJEtPESY4eV+RZUmnkxKuMlho+RYr7NcWygam654I/CZLnZeJB0Lh+UehOirLcI81O7ykPDi0g2gtnMDOkQfZfoNfL9r9nxRx1Z/Bxz0xe2eS8mf6swC7Qsb4Zzjo1OcYx+vsRGxNmvplzn2JGUDW0gySPJSyKa7N7EZXzl85WkAAGJJuZOsRHv0W0pY5ZexjDTV4XREj2Ka/JUNsma1r5oE35Rl9ZVmWjB4NlJoawZQP4SSbkreozeXkrLJbpOQREWDQIiIAiIgCIiAIiIAiIgCIiAIiIAiIgCIiAIiIAiIgC4Nr7JbXZlNnC7XflP6jmP2XeiGU2nlFLxHY6u0S1zHnldp9Jt8wrPsrZbKDMrZkwXEkmXQATfTTgu1Fs5N9TpO2c1iTCIi1OQREQBERAEREAREQBERAEREAREQBERAEREAREQBERAEREAREQBERAEREAREQBERAEREAREQBERAEREB//Z"/>
          <p:cNvSpPr>
            <a:spLocks noChangeAspect="1" noChangeArrowheads="1"/>
          </p:cNvSpPr>
          <p:nvPr/>
        </p:nvSpPr>
        <p:spPr bwMode="auto">
          <a:xfrm>
            <a:off x="97510" y="-159275"/>
            <a:ext cx="468047" cy="336057"/>
          </a:xfrm>
          <a:prstGeom prst="rect">
            <a:avLst/>
          </a:prstGeom>
          <a:noFill/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7" name="16 CuadroTexto"/>
          <p:cNvSpPr txBox="1"/>
          <p:nvPr/>
        </p:nvSpPr>
        <p:spPr>
          <a:xfrm>
            <a:off x="11664862" y="684341"/>
            <a:ext cx="2376577" cy="327629"/>
          </a:xfrm>
          <a:prstGeom prst="rect">
            <a:avLst/>
          </a:prstGeom>
          <a:solidFill>
            <a:srgbClr val="3B7812">
              <a:alpha val="50588"/>
            </a:srgbClr>
          </a:solidFill>
        </p:spPr>
        <p:txBody>
          <a:bodyPr wrap="square" lIns="101824" tIns="50912" rIns="101824" bIns="50912" rtlCol="0">
            <a:spAutoFit/>
          </a:bodyPr>
          <a:lstStyle/>
          <a:p>
            <a:pPr algn="r"/>
            <a:r>
              <a:rPr lang="es-EC" sz="1400" b="1" dirty="0">
                <a:latin typeface="Arial" panose="020B0604020202020204" pitchFamily="34" charset="0"/>
                <a:cs typeface="Arial" panose="020B0604020202020204" pitchFamily="34" charset="0"/>
              </a:rPr>
              <a:t>CONCLUSIONES </a:t>
            </a:r>
          </a:p>
        </p:txBody>
      </p:sp>
      <p:pic>
        <p:nvPicPr>
          <p:cNvPr id="12" name="11 Imag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48540" y="6635722"/>
            <a:ext cx="3317777" cy="60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386235" y="123111"/>
            <a:ext cx="13158400" cy="48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24" tIns="50912" rIns="101824" bIns="50912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C" sz="1200" b="1" dirty="0"/>
              <a:t>Análisis de la variabilidad genética de muestras </a:t>
            </a:r>
            <a:r>
              <a:rPr lang="es-EC" sz="1200" b="1" i="1" dirty="0"/>
              <a:t>ex vitro e in vitro </a:t>
            </a:r>
            <a:r>
              <a:rPr lang="es-EC" sz="1200" b="1" dirty="0"/>
              <a:t>de clones de Babaco (</a:t>
            </a:r>
            <a:r>
              <a:rPr lang="es-EC" sz="1200" b="1" i="1" dirty="0"/>
              <a:t>Vasconcellea × heilbornii </a:t>
            </a:r>
            <a:r>
              <a:rPr lang="es-EC" sz="1200" b="1" dirty="0"/>
              <a:t>var. pentagona Badillo) usando marcadores moleculares de Secuencias Internas Simples Repetitivas (ISSR)</a:t>
            </a:r>
            <a:endParaRPr lang="es-EC" sz="1200" dirty="0"/>
          </a:p>
        </p:txBody>
      </p:sp>
      <p:sp>
        <p:nvSpPr>
          <p:cNvPr id="10" name="9 CuadroTexto"/>
          <p:cNvSpPr txBox="1"/>
          <p:nvPr/>
        </p:nvSpPr>
        <p:spPr>
          <a:xfrm>
            <a:off x="4145780" y="779917"/>
            <a:ext cx="5749889" cy="422676"/>
          </a:xfrm>
          <a:prstGeom prst="rect">
            <a:avLst/>
          </a:prstGeom>
          <a:noFill/>
        </p:spPr>
        <p:txBody>
          <a:bodyPr wrap="square" lIns="101824" tIns="50912" rIns="101824" bIns="50912" rtlCol="0">
            <a:spAutoFit/>
          </a:bodyPr>
          <a:lstStyle/>
          <a:p>
            <a:pPr algn="ctr"/>
            <a:r>
              <a:rPr lang="es-EC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CONCLUSIONES</a:t>
            </a:r>
            <a:endParaRPr lang="es-EC" b="1" dirty="0">
              <a:solidFill>
                <a:schemeClr val="tx1">
                  <a:lumMod val="95000"/>
                  <a:lumOff val="5000"/>
                </a:schemeClr>
              </a:solidFill>
              <a:cs typeface="Times New Roman" pitchFamily="18" charset="0"/>
            </a:endParaRPr>
          </a:p>
        </p:txBody>
      </p:sp>
      <p:cxnSp>
        <p:nvCxnSpPr>
          <p:cNvPr id="18" name="17 Conector recto"/>
          <p:cNvCxnSpPr/>
          <p:nvPr/>
        </p:nvCxnSpPr>
        <p:spPr>
          <a:xfrm>
            <a:off x="165085" y="684347"/>
            <a:ext cx="11014476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/>
          <p:cNvCxnSpPr/>
          <p:nvPr/>
        </p:nvCxnSpPr>
        <p:spPr>
          <a:xfrm>
            <a:off x="11861070" y="1001906"/>
            <a:ext cx="218037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7" t="52345" r="79513" b="22280"/>
          <a:stretch/>
        </p:blipFill>
        <p:spPr bwMode="auto">
          <a:xfrm>
            <a:off x="11124702" y="374655"/>
            <a:ext cx="739749" cy="703374"/>
          </a:xfrm>
          <a:prstGeom prst="ellipse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2" name="2 Subtítulo"/>
          <p:cNvSpPr txBox="1">
            <a:spLocks/>
          </p:cNvSpPr>
          <p:nvPr/>
        </p:nvSpPr>
        <p:spPr>
          <a:xfrm>
            <a:off x="241523" y="7009146"/>
            <a:ext cx="5030373" cy="425167"/>
          </a:xfrm>
          <a:prstGeom prst="rect">
            <a:avLst/>
          </a:prstGeom>
        </p:spPr>
        <p:txBody>
          <a:bodyPr lIns="101824" tIns="50912" rIns="101824" bIns="50912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Shirley Brito Cabezas, 2017</a:t>
            </a:r>
          </a:p>
        </p:txBody>
      </p:sp>
      <p:sp>
        <p:nvSpPr>
          <p:cNvPr id="3" name="2 Rectángulo"/>
          <p:cNvSpPr/>
          <p:nvPr/>
        </p:nvSpPr>
        <p:spPr>
          <a:xfrm>
            <a:off x="970663" y="1716361"/>
            <a:ext cx="11760591" cy="3426805"/>
          </a:xfrm>
          <a:prstGeom prst="rect">
            <a:avLst/>
          </a:prstGeom>
        </p:spPr>
        <p:txBody>
          <a:bodyPr wrap="square" lIns="101824" tIns="50912" rIns="101824" bIns="50912">
            <a:spAutoFit/>
          </a:bodyPr>
          <a:lstStyle/>
          <a:p>
            <a:pPr marL="318202" indent="-318202" algn="just">
              <a:lnSpc>
                <a:spcPct val="150000"/>
              </a:lnSpc>
              <a:buFont typeface="Arial" panose="020B0604020202020204" pitchFamily="34" charset="0"/>
              <a:buChar char="‒"/>
            </a:pPr>
            <a:r>
              <a:rPr lang="es-ES" sz="1800" dirty="0"/>
              <a:t>El presente trabajo de variabilidad genética de clones de babaco (</a:t>
            </a:r>
            <a:r>
              <a:rPr lang="es-ES" sz="1800" i="1" dirty="0"/>
              <a:t>Vasconcellea x heilbornii</a:t>
            </a:r>
            <a:r>
              <a:rPr lang="es-ES" sz="1800" dirty="0"/>
              <a:t> var. pentagona Badillo) a nivel </a:t>
            </a:r>
            <a:r>
              <a:rPr lang="es-ES" sz="1800" i="1" dirty="0"/>
              <a:t>ex vitro </a:t>
            </a:r>
            <a:r>
              <a:rPr lang="es-ES" sz="1800" dirty="0"/>
              <a:t>e </a:t>
            </a:r>
            <a:r>
              <a:rPr lang="es-ES" sz="1800" i="1" dirty="0"/>
              <a:t>in vitro </a:t>
            </a:r>
            <a:r>
              <a:rPr lang="es-ES" sz="1800" dirty="0"/>
              <a:t>es</a:t>
            </a:r>
            <a:r>
              <a:rPr lang="es-ES" sz="1800" i="1" dirty="0"/>
              <a:t> </a:t>
            </a:r>
            <a:r>
              <a:rPr lang="es-ES" sz="1800" dirty="0"/>
              <a:t>considerado pionero en el Ecuador, con la finalidad de dar soporte a propagación </a:t>
            </a:r>
            <a:r>
              <a:rPr lang="es-ES" sz="1800" i="1" dirty="0"/>
              <a:t>in vitro </a:t>
            </a:r>
            <a:r>
              <a:rPr lang="es-ES" sz="1800" dirty="0"/>
              <a:t>del babaco.</a:t>
            </a:r>
            <a:endParaRPr lang="es-EC" sz="1800" dirty="0"/>
          </a:p>
          <a:p>
            <a:pPr algn="just">
              <a:lnSpc>
                <a:spcPct val="150000"/>
              </a:lnSpc>
            </a:pPr>
            <a:r>
              <a:rPr lang="es-ES" sz="1800" dirty="0"/>
              <a:t> </a:t>
            </a:r>
            <a:endParaRPr lang="es-EC" sz="1800" dirty="0"/>
          </a:p>
          <a:p>
            <a:pPr marL="318202" indent="-318202" algn="just">
              <a:lnSpc>
                <a:spcPct val="150000"/>
              </a:lnSpc>
              <a:buFont typeface="Arial" panose="020B0604020202020204" pitchFamily="34" charset="0"/>
              <a:buChar char="‒"/>
            </a:pPr>
            <a:r>
              <a:rPr lang="es-ES" sz="1800" dirty="0"/>
              <a:t>El protocolo de extracción de ADN con mayor efectividad en los parámetros de integridad, pureza y concentración en las muestras de </a:t>
            </a:r>
            <a:r>
              <a:rPr lang="es-ES" sz="1800" i="1" dirty="0"/>
              <a:t>Vasconcellea x heilbornii</a:t>
            </a:r>
            <a:r>
              <a:rPr lang="es-ES" sz="1800" dirty="0"/>
              <a:t> var. pentagona Badillo es el establecido por  Khanujan </a:t>
            </a:r>
            <a:r>
              <a:rPr lang="es-ES" sz="1800" i="1" dirty="0"/>
              <a:t>et al</a:t>
            </a:r>
            <a:r>
              <a:rPr lang="es-ES" sz="1800" dirty="0"/>
              <a:t>.(2009).</a:t>
            </a:r>
            <a:endParaRPr lang="es-EC" sz="1800" dirty="0"/>
          </a:p>
          <a:p>
            <a:pPr algn="just">
              <a:lnSpc>
                <a:spcPct val="150000"/>
              </a:lnSpc>
            </a:pPr>
            <a:r>
              <a:rPr lang="es-ES" sz="1800" dirty="0"/>
              <a:t> </a:t>
            </a:r>
            <a:r>
              <a:rPr lang="es-EC" sz="1800" dirty="0" smtClean="0"/>
              <a:t> </a:t>
            </a:r>
            <a:endParaRPr lang="es-EC" sz="1800" dirty="0"/>
          </a:p>
        </p:txBody>
      </p:sp>
    </p:spTree>
    <p:extLst>
      <p:ext uri="{BB962C8B-B14F-4D97-AF65-F5344CB8AC3E}">
        <p14:creationId xmlns:p14="http://schemas.microsoft.com/office/powerpoint/2010/main" val="233494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AutoShape 4" descr="data:image/jpeg;base64,/9j/4AAQSkZJRgABAQAAAQABAAD/2wCEAAkGBhESERMUExQWFRUWFBgXFxgWFBgYGhYXFhoXFRUWGRgXHyYeGRskGRYXIC8gJCkpLS0sGB80NTAqOCYrLCkBCQoKDgwOGg8PGiolHyQtLywsLi4vLTYsKiwpLCwsLCwsLCwsLCwpLCwsNCwtNCwsLCwsLCwsLCwsLCwsLCwsLP/AABEIANIA8AMBIgACEQEDEQH/xAAcAAEAAgMBAQEAAAAAAAAAAAAABQYCAwQBBwj/xAA+EAABAwIDBQYDBwMDBAMAAAABAAIRAyEEEjEFIkFRYQYTMnGBkUKhsQcUI1LB4fBictEVM4JDkqKyFlPx/8QAGwEBAAIDAQEAAAAAAAAAAAAAAAQFAQIDBgf/xAAwEQACAgEDAgQFBAEFAAAAAAAAAQIDEQQSITFBBSJRcRNhgaHwMpGx0SMUUsHh8f/aAAwDAQACEQMRAD8A+4rFlrXsNT/lZIgCIiAIiIAiIgCIiAIiIAi5DtJnDM7q0WPkTY+ei0nF1D+Vo5EFx9SCB/NSuUroR6s2UWzqxuNZSY57zDWiSqdRxz8XixUax4FKW7znUwA7XKWTmdGU5TEEeSsbwXGXnN0iBextfUWuefMrVgsE2kwNboBEm5OpkniZJPqotmpTWInSNb7nVR2hlEVDpo+LR/URZp5mw42uB3CoOaq/a3Fd3g67oDpYWQT/APYRTJ9M0xxhfLNjbWdQr0akuim7QQYaZztaHWEhzuWs63W9V7a8x3hpHYm49j76i5dnbRp16balMy1zWuHMBwkSOB6LqUwhBERAEREAREQBERAEREARFhVcQDAkwYExJ4CeCAzWmrTcXNIdAEyI8Ui1+EFReDx1UVstS5NoGjTGYRztr+ylKuLY0hrnAE6SVlrByhbGayuzx9TzCYxlQEtMwSDaLjzW1lQGYMwYPQ6x7EI0g6LJYOi+YREQyEREBoxlYtbI1kATpLiGz11lcL8zvE6RpA3R6iST6mOikcQBlOYZhFxEzF4jionBMim0TNrSc1jcDNxgQJ6KHqpSjjDOtaTIiv2zw7AXObVABqicguaPijevMGBqYNrLWO3mFLXOAqFrXZcwYIPi0l1xDS4cxEXMKZ/0yjM91TmSZ7tsy7xHTU8eaN2bRBkUqYMRIptFtI00gm3VQ81+jOuJepxDtPQPeZSXGm57XBoE5qbmMcBJA8VRsTGq1DthhiYBcSHUw4Bo3O9BLS69gMpk8CRrIUlU2ZRdE0qZgQJptMCIgSLCLQvTgqNppshpkbjd02gi1jYLGYejHmPcf/tvlneDKZZbeHFsHWRwXyXHbIa5znU92SSGcACZAB8v4F9J252noYYQXsNQ6MLwD8N3chvN85Eaqi4naVNznPzMaHHNAcIEmOf5pHnPkrbw3TqcZfEjw+j/AD+SLqNTOmSdcufQq+A7RYjDOzUc7HXkNmDl0a8EZXXtxi6tGK+2HGuYA2iym8TJGZxNuAeMov1OmnOF2nTBfLS05hoHNkkHLYTJkiLcQsdi7MdiqrKdP4rl2oa0auPQfMwOK5X507afRdy2qdWpgrJNZxz8vz5n2fslt4YrC0qhc01C0d4Gnwv4gjVp6FTSq2z9iUKApNDWSMrTULWBzsoLrujjlVmp1ARIMjmFz0mqWpi5JYWcFbZFRfBQ2dmMcGgPBqRUaaw+/Vh97gVwXC0UN59J+UQDky6NbPtHs/tNtF1Go7vZfh6jnfentNRlOlQp1qAdGduZzHuzWzfFGdyvyKYcz5uzsjtfvaJGIy0g+k57PvFRxDaVd1RtMOIl8UqhY5x8fdtlY7K7JbXp0g3voflyy7EVHQ91AUX1eMgP/EA1JBmJX0paxiGlxbIzASRN48vUICO7M4SvSwzKeIcHvYXNDg5zs1MOPdEl182TKDJJJBMmVKoiAIiIAufHUHPYQ05TaDJGhBiRe+nquheFDDWVgreJ2d3bS5zxnmYz6gC2WYJcCJt/hb6NNtdsvcc7SGuytuWkkMlsEcZmI16xjW2TWzE2cSfFMT5g6DoJXdszZhYS50ZiIESYGpuY1McOC6trHXkq665O1x+HiHR5fXHR+5zUNtb1NrW/hzlkulxndYY89bzdTQWhuBp5s4Y3Nzi/n59VtbThsAnzN/fmubx2LGuM0nvef6Mi8TE3XqjMHsgh/eVHB7+BiI1E+xiOF+cqTRm0W2stYCIiwbHjl83wm26zKYpt3Q2d6AS6SHA3BiJInj6Xt3aXbYpMLGn8Rwt/SDq4/OOvkVRgFYaTSxtW6xZXb7mkpNdCzdmMaXMcxzgS0yJdLiDckg3gE6/w9e3doOo0XPa3MdNQMs2DjzAMWHP1Va2Q9ja7HPIDRJkmADBgk8v2Ut2pLatENZVb42mAQ7N0sdBd3/FVOtohTq/N+l8vjjHfoSa7Fs8xVqXaXGNMisXdHtYQfYAj0K5q21KtQfiOe+8nM609GzA9AsMThXUyJg9RPzkW91wYnaTGEBxNxNhIAmLwryqOmkviVpfsdJV1XxTzwe4rAUajszmOLv7o0AAFjpYLBuyqB3S0i35iZGbPHLxCYheP2vTGuYGAYjgc0aW+ErwbXpETctmJy2mcsRrM9F221/I5PR17cKTz7m92zaAN9RpvGW3zWPC8n1KuHYrs+2lmqd3l3crJmYcczje8aRPVU/C4tjw7KbNMHhEgH9Y8weStHZ7tO9pDarppkE5nSXCGkgSLmSBrJuqLx5T/ANLirHPX1+n/ACaw0qqak5ZLoQsO4be0TrFp841Udiu02GYwuzh/RlyeOnAdTZdGK2vSpuY17speJEg6Wufyi/HryK+fxrti1tTT+pKXPB10nvZ4Msa5SD8iDYacD81udtCpwa0c5cT8g1R79r0A3MajI0s4G/IASSuplQOAIIIIBBGhB0KmQ8Q1dUNuePmjV1rq0bn7ReWkd3eD8YiehiY6xPRczcM2ACB7cYglQtPtnQcBDakktAaQwGX95lBl0D/bOptmbztrxnbvDUgC4PMz4Qw334Eh0XNMgRY5m3gyttRZq9Q0prlehqlFFjo4p1OJJczQkxLeR/tjWfPmpUFUin23oOmGvgTMhoMBucugugjJfWTwBUpsXa4q03GiS1ocW5XtEtIANg11gQ4GOvIqy0mvspjt1KePX+zSUE/0lkRR9Dao0fbqLt43tdvr7rrpYljvC4H1v7K7qvrtWYNM5NNEDtSjtI1ancOphhAyZyAGx3RuO7LiSW1QbxD2xcGNOIpbUcBlyMIFYEl4Ml5PcuADI3BlBB1k2JAVpRdjBVvu+1QSM9NwD25TutJAhrs4yEBpyl5Dby+AQGwtuzcPtEVaZqvaae9nG5PgAmWsFu8kgD4TcyINkRAc+GwTWF5BJzOkyfPT3+nILZiGOLSGuynnE/IrYiGEkuEAiIhkKB7Tbc7puSm4d4dYuWNjXodInz4KeVI7YUGtrgiJcwFwniN0EjhIgf8AEqRpoRnalI1k8IhKlQuJc4kkmSTqSsURehSxwjiRm2qzYAc5zMpD5DXEQDlIMGNXDX9xzYbI01Q2q+GioDu1HlsAh5nNZozt1+IC8AhSO0SzLvMDibDMARzv0kD5Lbg9nMyNc6lT39NwaEEgQRyn3Ko/F5RjXyuf4OVtkYpJ9yOpsYczhXlrGuc4ZXluVr5LBvyWcIBkzqbAbjiqD2FmfO+mG3ymXSJaZd4gdSZ6rvxWFpXcabSSTfKCcxuT1uBJ5x6cT9mtF2Na02BgASOGg4H6lVWh07ulvbax0/ME/QaOWpTsi35fucYw7IjK2OWUdenU+5TuWzOVs84HOdfO/msg76TojxNudv8APyXqJyjCLk+xaPCWWKNBsAx/jUkW9fmt656m0KbSQXAFsSL2nLH/ALN9+hjyntGk4wHSc2U7rrGYgmIEmwnXhK8XZKdkt0slY5ZeWdK8zHM3jw8h+lwPcrwAk6xy6rbTpx5n+QFvTU8qRY6PTTc42duv/Rmpvs7truyKbz+GTYn4Cb+xPsfMqERdtRRG+DhL/wALq2pWR2s+iDCU48DYgjwjR13DTQnUcV792ZfdbfXdF4sJ9LKj4HbFakRldIAjK6S2BpAm0dIXRiu0td5sQwcmj6kz8oXnJeEahSwmsepVvRWZxwXAYWmPgbrPhGszOms3lZU6bW2aALzYAXNybdVTv/kDzRex5cXkgteDB1BIMRaJ05wuantvENiKrjAi8Eex1NtT/lF4RfLOWuPv8zC0djz0LxQw7A5rSBlNgdC13CHCCJFvQesrQwjGeEAE6nifU34qmYTtUxzQ2s0gmxLRuxwOshWbZm0c5y5mvEEhzSDoRIMWneFx7c7TQWTg/hXx83Z+q9/zgr76ZVvlEmiIrojBERAEREARFF9o8a+lQc5mshs/lDrZupmB6raMXJpLuCTlfL+0r3131Sx+Ul4yOF4DHDLobghtxxzHmtlTHVXeKo8zze7jY8eS0K50+kdTbk/kcnLJDt2RiA0D7wbZbw6d1rmXOa+bNJ0uAeC9fsmuSCa5IkkiHAGSXERJBEmByAA4KXWMzZuv06ld5quuO6T49xFOTwjjqhtSsGunK0HNlkkWJ4afCPdWSoxrmgnSJm4gH6WUZVqtY03a0ARLiAAYkSTqYvGq7cfApROuUDjxH6LzOotepsTffgqvE6Iy1FVUJvc3h/LOPvz6/sQm0tsgVIyiABllwaIc7Lm6NnV3ARZcp23AksIBiLiTLaboAi7oqC39LuV5LOJib8puvKlYNEuIA5kwPcq2hXsioxZ9E02kWmqjVXLCXyItu3Ggf7TmmAYiJzGDwGgLXHk108CsqTmneAiQDHKQCR+y3YvbVJkb2aSLNIMA8VG0drh9R8w1uokweAHS9zH1UTXRk6Xgi69P4WM5wdFbAUnmXMa48yAdQBx/tHsFkMGy26N3TpJn1ve/FbQZuNElefyyhHFvn9Af56r19f8ALc/L3/RYQHdTGg4jl1HnZbm4dx4R5n9BMrrG7ZHCLPT22xr2Vx59RR01nr/NFmsPuxa6dbRZvW/EnksmunQE+XDznRS4WxlHOS5rk9q3LDOHGU8QSe7cGi0TlI+GbRMzm6QRaVgwYkB0wSc8eARcd38swPU+qkTIMEc+PKP8r1dIyUllDZl5yyOq/ei4luQNzAgEgnLo5pMa/EDfkurB95l/EjNJ8OkG44DSY9FvRbGVDDzlhWvsBWaHVmwMxDXA8SBII9JHuq9svCd7Wps/M8A/2i7v/EFfQNndm6NCoalPMCZtmtB+GOU+qykV/iN0FH4b6vn7ksiItigCqnaKtjximih3mSKHdhjKZpOcazhihXc4FzAKOQtykfFEmArWqTtnZu1XV8S+hVLWOe2nSbnaPw306IqVQTIp5Hd8QcrnF0WLUBwPxe1u7pXxWbOz7xNKiA13dV+8bR7tjnOpd4KUHKdRvGXR01sdtl1SrkplrH1mGhnFMhtOlU7uo2pG8BVZlfOol8aALVUo7YcyoXNrCuaDmsNOtQFAOGGLLtO8XuxQL2mBDXU5cAHNW7FbN2uKb3U6jjUdXxRjO3dpRiRhwM7iyTNLLAEHLmFigMdl4zazqtE1G1m5n0yWFlHuhRIca/evAzCq11gGkAwyAQXlXZ+Gz08lSHS2HQC0G1yBJI97KkV8JtOW90MUG/8ARFSvhyWP72XHFQZfT7uMrQXuAzTvFsXnE1C1jiBmIaSGj4iBIHrogPnO0sJ3VV9Oc2UxPQgOE9YK5ljVxocS5zwXEySSJJPFZEr01edqTfPcjs8uTAif0XQ1uUAC54dXG/1lasIZzHqBHlf9V0MO+z+76tcB8yB6rzev1ErLHHsifzRppWxXmw2cnaGkG0GCxh4/K0l2V+8C6wOa/WI4ro2y1/cbpDQGguJlpMRDQBpJ+gHGR52jd+G2GMec9g9jnxDXEuDW3JABPC0rZtVjHUN4OIgEd2M0HUEdOptCiUvE4v5niKrHurm/92fuU0V258oO8L8bcZn9+KhtobRqk3YSQASJdxjSeMGP+K7Gx95m3gvAbINtXanja48lZ+zdCk578zQ5waMstBgCQ7X+4L03iFvw9PK3H6fT3PfVzafUooxT/wAh9jzjlykyvG4p9ppmePQl0R7SZ8letl7Gw5xNUFkgF5DXEwMlTKC1sDd4GS4EgxABCjO1WAosrAUwG7suDTo4k8PhtFraqgXile7bh/YkqzPd/Y4+ztd5bek+C9oJEw0GQ46XjcNvzHkrOzCtHCfMz9VAbCxeR+UmGEHU2B1Bvpx91YqdQOAIIIOhFwqjUWOc3JE3Twg1uws+yM5REUUmBeLQcfSBIL2giZBMRAc468g1x/4nkjcfSJgPE2/8py68TBt0PJbbX6Gu6PqZ1qOaLwRx+o8rLV3D+bfO/wBP3Wyji2P8LgbE21gEtNv7gR5grcukbZ18JmVh8o5DSeOR8rH2J/VYh3DQ8jr/ADqu1Yuo5oEEmbRMybWi83XevVyXEuTOcE52Ewmas9/BjIHm8/4afdXtQ3ZfY7sPSIcQXOdmMcLABvWAFMq1XQ8xqrVba5LoERFkjBERAEREARFz1doUm5sz2jJd0uG6DcSOCA+bdqNniliKrGiGu3mgaAPH0zZvZaMO8PMcAJI6zAB+f7rn7WbR77FPfh3AMIOYktBlrAA4h1xcaR5wo/AV6kkuc3hkc1wPIQ4CAZMGBbfjkt1bKMJQj3IVVkardz5WSytaBYD2XpauVw72lHhn1G66YItLTEEWkEqNp7PBhoxM5S3wgeJkbroJEFwBy25dVX49T0e5NJrlMmcSwVKfduif6qfeSLwQDxHPh6rvw9RpaADMQDOvr1VbqdnyQQKz7gC9/Ccwd4pLpLjckXFt0KYBIIcNR8xxB6fqsPB5zV+BqcZSqbTy2lxj2KG+rOIIkQJIAyixbra/EjL6r6Fgtm06Ulg1iSSTp56Kp/6ODiBlYCXOMQ6YYIF40GUxJvb3uxXbxzU7owhCXDy2s+2M+2C5pTUeUQ2y6hdisTM2hoDqmewcYLRG4DxbJ4aZb1PbLWivVyuzDOTOtzdwnjBJE9FY9nYwjE4vMJbTDzl3iQ0uzbrXAAZoJMGCYVSrlpe7IIbmOUcmyco9oVTFYm/ZHSBgpzs5iLOZ1zD1sfoPdQayY8tIIJBGhC6NZWCRXPZLJdUVfodo3jxtBH9Nj7aH5KXwu0KdTwuvyNiPT/C4OLRZwthPozF+y6ROYsEyTIJBlxkmQZm3tZef6TShoy+GI3nWIJIIvYgudB6rsRZ3y9TbZH0Ry4fZtNhDmgyG5QS5xOW27cm1tF1IvFq231NkkugVw7LbBygVqg3iNwH4QfiP9RHsPMrh7M9njUIq1BuC7QfjPAx+X6+Wt0VlpdPjzy+hTa7VZ/xw+v8AQREVgVIREQBERAEREAUN2h7NsxTRcNe3R2WbX3T0mD6dSplEMNJrDPj+1ew9WiHuqBwa8vDi1zHN/EIzDwyASBBP7KPpdm2PcSM02k5ouAA0w0C4yN5aDlb7dUphwIIBBEEESCDqCFTdqdmTRzOpNmnrA8Tedo3gOesa6SdJ5S4NatPBz8z4/O5CYejlaBrroNSTNlA4ItZiqstcCS4lxG64tdeNTYkEEnQjkFdNnYekGCs+sGuObu2gZocJDajmi5giQNNJJ4cOC7MmrmdNN+9BynLDdS4g7zZLRYaXiZtyjF9+5YyklwuiMFz4uo8Mc5oBA4k8B4jHGPMaHyWdFsNvpc3JNjJ89FGnabgdwZRHG5Oka+q1qdcZf5OhrrL3VDKeGSuAa7KHEQ86jQZZMAjha/Qn0XYcT/S7rYW9jf0UG4Ew/wC8Bsva8jeJtJ7sjPGW8WaLNEzqtY2LUp04diXZAAPCZIOSb5jLiWNgwdXTOYzMv0NF/maxhdmvuVUNVOOeevqYjBOqVMUKbwzOSQRmk5XQ8HTKc4jjY9ZVVarNjsf3bA1jwCWNZUqFpzVIblJvJLokgnnqqZV2bL3EPMEmARYT0noD5hVM6lCbjuyuxZae9WLhf1+53LxcP+ma75uSb6iY0v09iVmzAETvuMtLb8iSQdZkTErXEfUk5fodayp1HNIIJBGhCj3bNJEd47QCwiIaWiBP9Rnn6LM4C9nFt5gebj9Hkeg5Jtj6mcv0LhsnaneS10Bw9JH+VJKibNwFQVG92XOeDIDGEn4rACbb1xBmAr/sfsvtKoQXtZTZx7yAY6NbJB84XN0OT8nJNr1kYx/yGDWkkAAkkwABJJ5ADVWzYfZMCH1hJ4M1A6u5npp58JLY3Z6nQE+J/FxHyaOA+qllNo0qh5pdSDqtc7PLDhfyAERFNK0IiIAiIgCIiAIiIAiIgC8K9RAfONuCvUxBFKCTWLSCJJaDlAFwBAEk9PNWHaOAbhsMcvjflY98mSDJdA4A3EDn0U4MDRY41MjA65LoE8ZM8NTK+cdu+2baxp08NUJa05nObZriQMoB1MAunhJ6LSNbefUkqbm0l0RybUxGjWug3DgI0jjy8uqi31mtgE3IMWJJyiTYdFzYTGuc6HXmTPHnJ4evVdFfB03+NodaLjgdYPCVDsi4yxIptdOUrvPwjBu0KZAObWIsbzYWiV109oF9MNa6WcIGsE8eQPLkuQ7PpTJYCba3uLA349dV7WrNpt4aWbz/AGWFPantfUiJZe2Gcs5NqvEtHEAn3/8AxcKzq1C5xJ4n9lgo7eWeo01XwqlFhbcPhn1HBrGue46BrS4+wuu3YOwquLqinTBi2d0WY38x+cDivtWxdh0cLTFOk2BxJu5x/M48T/BC7VUufPY2stUOD5dsz7NcbVgvDaLf6zLv+1s/MhW3Zf2W4WnBqufWPInI3/tbf3cVdEUyNEI9iLK2T7nNgtnUqLctKm1jeTWhvvGq6URdjkEREAREQBERAEREAREQBERAEREAXhXqID4r2v7SbTpmtQr1xGaC1lJoDmvIyjNAOUgwb8wSqwyuGtEkmc145E5nH1lXn7VsO372y05qLSZuLOcBY6Kl9w38rdZ0GvPz6rvBcZRLrXGUa8NtNpO6XCbTHPQT1j5LuoY983MjNewNpvfXRcvdskWbPCwnSLegj0Rogxrx9/4Vn4cZfqRC11ade7Cz3J3DVRUMNPEDTnxhce28D3bwQSQ8E34EQD6XCy2ZDIqOO6X5QJb8O8XGSDlaJJi/ynsq9oMPULWOY52YAgENsTIgku3SCIJ4ZheJKiS0scOP7Hbw6mMK90uG+nsQCl9g9m34tldzHAdy0Ogic0h5ygg2O5y48FuobSwrf+nEObBc1p8dyQ4kyAJJI0DbcJ+n9i8MG0XGAM1Q6aw0BsH1B9+q4rSY5byTbZbY5TOf7OsFTZgmObTcxz7vLxBc4WkWG5Hh6HnJNoRFIisLBXt5eTCtUytceQJ9hKoWzvtAxbzhO9oU6IxIL2uc8DMwDCnda97T4sQ5upJ7uQ2Db6AsXUmmJAMaW08lkwfPMF9pdV7WmqxlBrjTOdzw2Gvo4iu0b8gtd3AYKlgS5wADmEK9bIxjqtCjUc3I6pSY9zb7pc0OLb3sTC6TTB1A4cOVwskAREQBERAEREAREQBERAEREAREQBRW0+1GFw72061QMc4SBDjYmASQCGiQdeSlV84+0vs4c5xQcxrcga4OcQ5zwYaGiDJLf/U+a2ik3hnOyTjHKIv7Qu01HFPYykCe6c78SRDpgENHES0b0jyOqp1uJ4xrx5LOFzuwTSZk6k8OJDjwnVoPopajtWEQHfOXVtI3ADz+f80+S9DQFpoYNrSSCZIgydbzpprJ9St62Rxk8vqd2yKVd3e925oFiMwBA3XAHLEzmAvMRFjEKUp0MXm3nMLSeGUO0AIksIiQTpMEjkufs3W3nsjUZp8oEfP6qeXNrk9PoUpUReSNwezcdUe1jXsJMaNbcBm8N7m4G8+QGi+ndl8FVpYamytHeAHNGW5kmd236qvdkcJmr5iLMbP/ACdut+WZXZR59cHPUvzbQiItCKEREAREQBERAEREAREQBERAEREAREQBERAFTO3PZLE4yrSNN7AxrSCHEjKSZLxAMyA0R06lXNFlPDyjWUVJYZD9n+y9HCUTTaM2f/cc6CXmIuNMsWy/WSTWe0X2ZUyxzsLIqTIYXjIRxAJEtPESY4eV+RZUmnkxKuMlho+RYr7NcWygam654I/CZLnZeJB0Lh+UehOirLcI81O7ykPDi0g2gtnMDOkQfZfoNfL9r9nxRx1Z/Bxz0xe2eS8mf6swC7Qsb4Zzjo1OcYx+vsRGxNmvplzn2JGUDW0gySPJSyKa7N7EZXzl85WkAAGJJuZOsRHv0W0pY5ZexjDTV4XREj2Ka/JUNsma1r5oE35Rl9ZVmWjB4NlJoawZQP4SSbkreozeXkrLJbpOQREWDQIiIAiIgCIiAIiIAiIgCIiAIiIAiIgCIiAIiIAiIgC4Nr7JbXZlNnC7XflP6jmP2XeiGU2nlFLxHY6u0S1zHnldp9Jt8wrPsrZbKDMrZkwXEkmXQATfTTgu1Fs5N9TpO2c1iTCIi1OQREQBERAEREAREQBERAEREAREQBERAEREAREQBERAEREAREQBERAEREAREQBERAEREAREQBERAEREB//Z"/>
          <p:cNvSpPr>
            <a:spLocks noChangeAspect="1" noChangeArrowheads="1"/>
          </p:cNvSpPr>
          <p:nvPr/>
        </p:nvSpPr>
        <p:spPr bwMode="auto">
          <a:xfrm>
            <a:off x="97510" y="-159275"/>
            <a:ext cx="468047" cy="336057"/>
          </a:xfrm>
          <a:prstGeom prst="rect">
            <a:avLst/>
          </a:prstGeom>
          <a:noFill/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7" name="16 CuadroTexto"/>
          <p:cNvSpPr txBox="1"/>
          <p:nvPr/>
        </p:nvSpPr>
        <p:spPr>
          <a:xfrm>
            <a:off x="11664862" y="684341"/>
            <a:ext cx="2376577" cy="327629"/>
          </a:xfrm>
          <a:prstGeom prst="rect">
            <a:avLst/>
          </a:prstGeom>
          <a:solidFill>
            <a:srgbClr val="3B7812">
              <a:alpha val="50588"/>
            </a:srgbClr>
          </a:solidFill>
        </p:spPr>
        <p:txBody>
          <a:bodyPr wrap="square" lIns="101824" tIns="50912" rIns="101824" bIns="50912" rtlCol="0">
            <a:spAutoFit/>
          </a:bodyPr>
          <a:lstStyle/>
          <a:p>
            <a:pPr algn="r"/>
            <a:r>
              <a:rPr lang="es-EC" sz="1400" b="1" dirty="0">
                <a:latin typeface="Arial" panose="020B0604020202020204" pitchFamily="34" charset="0"/>
                <a:cs typeface="Arial" panose="020B0604020202020204" pitchFamily="34" charset="0"/>
              </a:rPr>
              <a:t>CONCLUSIONES </a:t>
            </a:r>
          </a:p>
        </p:txBody>
      </p:sp>
      <p:pic>
        <p:nvPicPr>
          <p:cNvPr id="12" name="11 Imag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48540" y="6635722"/>
            <a:ext cx="3317777" cy="60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386235" y="123111"/>
            <a:ext cx="13158400" cy="48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24" tIns="50912" rIns="101824" bIns="50912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C" sz="1200" b="1" dirty="0"/>
              <a:t>Análisis de la variabilidad genética de muestras </a:t>
            </a:r>
            <a:r>
              <a:rPr lang="es-EC" sz="1200" b="1" i="1" dirty="0"/>
              <a:t>ex vitro e in vitro </a:t>
            </a:r>
            <a:r>
              <a:rPr lang="es-EC" sz="1200" b="1" dirty="0"/>
              <a:t>de clones de Babaco (</a:t>
            </a:r>
            <a:r>
              <a:rPr lang="es-EC" sz="1200" b="1" i="1" dirty="0"/>
              <a:t>Vasconcellea × heilbornii </a:t>
            </a:r>
            <a:r>
              <a:rPr lang="es-EC" sz="1200" b="1" dirty="0"/>
              <a:t>var. pentagona Badillo) usando marcadores moleculares de Secuencias Internas Simples Repetitivas (ISSR)</a:t>
            </a:r>
            <a:endParaRPr lang="es-EC" sz="1200" dirty="0"/>
          </a:p>
        </p:txBody>
      </p:sp>
      <p:sp>
        <p:nvSpPr>
          <p:cNvPr id="10" name="9 CuadroTexto"/>
          <p:cNvSpPr txBox="1"/>
          <p:nvPr/>
        </p:nvSpPr>
        <p:spPr>
          <a:xfrm>
            <a:off x="4131712" y="771848"/>
            <a:ext cx="5749889" cy="422676"/>
          </a:xfrm>
          <a:prstGeom prst="rect">
            <a:avLst/>
          </a:prstGeom>
          <a:noFill/>
        </p:spPr>
        <p:txBody>
          <a:bodyPr wrap="square" lIns="101824" tIns="50912" rIns="101824" bIns="50912" rtlCol="0">
            <a:spAutoFit/>
          </a:bodyPr>
          <a:lstStyle/>
          <a:p>
            <a:pPr algn="ctr"/>
            <a:r>
              <a:rPr lang="es-EC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CONCLUSIONES</a:t>
            </a:r>
            <a:endParaRPr lang="es-EC" b="1" dirty="0">
              <a:solidFill>
                <a:schemeClr val="tx1">
                  <a:lumMod val="95000"/>
                  <a:lumOff val="5000"/>
                </a:schemeClr>
              </a:solidFill>
              <a:cs typeface="Times New Roman" pitchFamily="18" charset="0"/>
            </a:endParaRPr>
          </a:p>
        </p:txBody>
      </p:sp>
      <p:cxnSp>
        <p:nvCxnSpPr>
          <p:cNvPr id="18" name="17 Conector recto"/>
          <p:cNvCxnSpPr/>
          <p:nvPr/>
        </p:nvCxnSpPr>
        <p:spPr>
          <a:xfrm>
            <a:off x="165085" y="684347"/>
            <a:ext cx="11014476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/>
          <p:cNvCxnSpPr/>
          <p:nvPr/>
        </p:nvCxnSpPr>
        <p:spPr>
          <a:xfrm>
            <a:off x="11664862" y="1001906"/>
            <a:ext cx="237658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7" t="52345" r="79513" b="22280"/>
          <a:stretch/>
        </p:blipFill>
        <p:spPr bwMode="auto">
          <a:xfrm>
            <a:off x="11112744" y="332083"/>
            <a:ext cx="739749" cy="703374"/>
          </a:xfrm>
          <a:prstGeom prst="ellipse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2" name="2 Subtítulo"/>
          <p:cNvSpPr txBox="1">
            <a:spLocks/>
          </p:cNvSpPr>
          <p:nvPr/>
        </p:nvSpPr>
        <p:spPr>
          <a:xfrm>
            <a:off x="241523" y="7248302"/>
            <a:ext cx="5030373" cy="425167"/>
          </a:xfrm>
          <a:prstGeom prst="rect">
            <a:avLst/>
          </a:prstGeom>
        </p:spPr>
        <p:txBody>
          <a:bodyPr lIns="101824" tIns="50912" rIns="101824" bIns="50912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Shirley Brito Cabezas, 2017</a:t>
            </a:r>
          </a:p>
        </p:txBody>
      </p:sp>
      <p:sp>
        <p:nvSpPr>
          <p:cNvPr id="2" name="1 Rectángulo"/>
          <p:cNvSpPr/>
          <p:nvPr/>
        </p:nvSpPr>
        <p:spPr>
          <a:xfrm>
            <a:off x="1448970" y="1685192"/>
            <a:ext cx="11254161" cy="4257802"/>
          </a:xfrm>
          <a:prstGeom prst="rect">
            <a:avLst/>
          </a:prstGeom>
        </p:spPr>
        <p:txBody>
          <a:bodyPr wrap="square" lIns="101824" tIns="50912" rIns="101824" bIns="50912">
            <a:spAutoFit/>
          </a:bodyPr>
          <a:lstStyle/>
          <a:p>
            <a:pPr marL="318202" indent="-318202" algn="just">
              <a:lnSpc>
                <a:spcPct val="150000"/>
              </a:lnSpc>
              <a:buFont typeface="Arial" panose="020B0604020202020204" pitchFamily="34" charset="0"/>
              <a:buChar char="‒"/>
            </a:pPr>
            <a:r>
              <a:rPr lang="es-EC" sz="1800" dirty="0"/>
              <a:t>Se observó un fidelidad genética entre las plantas madre y las plantas hijas regeneradas de forma </a:t>
            </a:r>
            <a:r>
              <a:rPr lang="es-EC" sz="1800" i="1" dirty="0"/>
              <a:t>in vitro</a:t>
            </a:r>
            <a:r>
              <a:rPr lang="es-EC" sz="1800" dirty="0"/>
              <a:t> ya que de las 55 bandas generadas 41 fueron bandas </a:t>
            </a:r>
            <a:r>
              <a:rPr lang="es-EC" sz="1800" dirty="0" smtClean="0"/>
              <a:t>monomórficas.</a:t>
            </a:r>
          </a:p>
          <a:p>
            <a:pPr algn="just">
              <a:lnSpc>
                <a:spcPct val="150000"/>
              </a:lnSpc>
            </a:pPr>
            <a:endParaRPr lang="es-EC" sz="1800" dirty="0" smtClean="0"/>
          </a:p>
          <a:p>
            <a:pPr marL="318202" indent="-318202" algn="just">
              <a:lnSpc>
                <a:spcPct val="150000"/>
              </a:lnSpc>
              <a:buFont typeface="Arial" panose="020B0604020202020204" pitchFamily="34" charset="0"/>
              <a:buChar char="‒"/>
            </a:pPr>
            <a:r>
              <a:rPr lang="es-EC" sz="1800" dirty="0" smtClean="0"/>
              <a:t>Los </a:t>
            </a:r>
            <a:r>
              <a:rPr lang="es-EC" sz="1800" dirty="0"/>
              <a:t>valores bajos de </a:t>
            </a:r>
            <a:r>
              <a:rPr lang="es-EC" sz="1800" dirty="0" err="1"/>
              <a:t>Rp</a:t>
            </a:r>
            <a:r>
              <a:rPr lang="es-EC" sz="1800" dirty="0"/>
              <a:t> (0,13- 0,66) de los primers ISSR en esta investigación, afirman que el nivel de polimorfismo presente no es representativo, mostrando uniformidad de la muestra propagadas mediante cultivo </a:t>
            </a:r>
            <a:r>
              <a:rPr lang="es-EC" sz="1800" i="1" dirty="0"/>
              <a:t>in vitro </a:t>
            </a:r>
            <a:r>
              <a:rPr lang="es-EC" sz="1800" dirty="0"/>
              <a:t>del babaco.</a:t>
            </a:r>
          </a:p>
          <a:p>
            <a:pPr marL="318202" indent="-318202" algn="just">
              <a:lnSpc>
                <a:spcPct val="150000"/>
              </a:lnSpc>
              <a:buFont typeface="Arial" panose="020B0604020202020204" pitchFamily="34" charset="0"/>
              <a:buChar char="‒"/>
            </a:pPr>
            <a:endParaRPr lang="es-EC" sz="1800" dirty="0" smtClean="0"/>
          </a:p>
          <a:p>
            <a:pPr marL="318202" indent="-318202" algn="just">
              <a:lnSpc>
                <a:spcPct val="150000"/>
              </a:lnSpc>
              <a:buFont typeface="Arial" panose="020B0604020202020204" pitchFamily="34" charset="0"/>
              <a:buChar char="‒"/>
            </a:pPr>
            <a:r>
              <a:rPr lang="es-EC" sz="1800" dirty="0" smtClean="0"/>
              <a:t>El </a:t>
            </a:r>
            <a:r>
              <a:rPr lang="es-EC" sz="1800" dirty="0"/>
              <a:t>coeficiente de Nei mostró estabilidad genética del cultivo del babaco hasta la sexta generación analizada, debido a que las muestras eran plantas clones </a:t>
            </a:r>
            <a:r>
              <a:rPr lang="es-EC" sz="1800" i="1" dirty="0"/>
              <a:t>in vitro </a:t>
            </a:r>
            <a:r>
              <a:rPr lang="es-EC" sz="1800" dirty="0"/>
              <a:t>provenientes de una planta madre. </a:t>
            </a:r>
          </a:p>
          <a:p>
            <a:pPr algn="just">
              <a:lnSpc>
                <a:spcPct val="150000"/>
              </a:lnSpc>
            </a:pPr>
            <a:r>
              <a:rPr lang="es-EC" sz="18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45687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AutoShape 4" descr="data:image/jpeg;base64,/9j/4AAQSkZJRgABAQAAAQABAAD/2wCEAAkGBhESERMUExQWFRUWFBgXFxgWFBgYGhYXFhoXFRUWGRgXHyYeGRskGRYXIC8gJCkpLS0sGB80NTAqOCYrLCkBCQoKDgwOGg8PGiolHyQtLywsLi4vLTYsKiwpLCwsLCwsLCwsLCwpLCwsNCwtNCwsLCwsLCwsLCwsLCwsLCwsLP/AABEIANIA8AMBIgACEQEDEQH/xAAcAAEAAgMBAQEAAAAAAAAAAAAABQYCAwQBBwj/xAA+EAABAwIDBQYDBwMDBAMAAAABAAIRAyEEEjEFIkFRYQYTMnGBkUKhsQcUI1LB4fBictEVM4JDkqKyFlPx/8QAGwEBAAIDAQEAAAAAAAAAAAAAAAQFAQIDBgf/xAAwEQACAgEDAgQFBAEFAAAAAAAAAQIDEQQSITFBBSJRcRNhgaHwMpGx0SMUUsHh8f/aAAwDAQACEQMRAD8A+4rFlrXsNT/lZIgCIiAIiIAiIgCIiAIiIAi5DtJnDM7q0WPkTY+ei0nF1D+Vo5EFx9SCB/NSuUroR6s2UWzqxuNZSY57zDWiSqdRxz8XixUax4FKW7znUwA7XKWTmdGU5TEEeSsbwXGXnN0iBextfUWuefMrVgsE2kwNboBEm5OpkniZJPqotmpTWInSNb7nVR2hlEVDpo+LR/URZp5mw42uB3CoOaq/a3Fd3g67oDpYWQT/APYRTJ9M0xxhfLNjbWdQr0akuim7QQYaZztaHWEhzuWs63W9V7a8x3hpHYm49j76i5dnbRp16balMy1zWuHMBwkSOB6LqUwhBERAEREAREQBERAEREARFhVcQDAkwYExJ4CeCAzWmrTcXNIdAEyI8Ui1+EFReDx1UVstS5NoGjTGYRztr+ylKuLY0hrnAE6SVlrByhbGayuzx9TzCYxlQEtMwSDaLjzW1lQGYMwYPQ6x7EI0g6LJYOi+YREQyEREBoxlYtbI1kATpLiGz11lcL8zvE6RpA3R6iST6mOikcQBlOYZhFxEzF4jionBMim0TNrSc1jcDNxgQJ6KHqpSjjDOtaTIiv2zw7AXObVABqicguaPijevMGBqYNrLWO3mFLXOAqFrXZcwYIPi0l1xDS4cxEXMKZ/0yjM91TmSZ7tsy7xHTU8eaN2bRBkUqYMRIptFtI00gm3VQ81+jOuJepxDtPQPeZSXGm57XBoE5qbmMcBJA8VRsTGq1DthhiYBcSHUw4Bo3O9BLS69gMpk8CRrIUlU2ZRdE0qZgQJptMCIgSLCLQvTgqNppshpkbjd02gi1jYLGYejHmPcf/tvlneDKZZbeHFsHWRwXyXHbIa5znU92SSGcACZAB8v4F9J252noYYQXsNQ6MLwD8N3chvN85Eaqi4naVNznPzMaHHNAcIEmOf5pHnPkrbw3TqcZfEjw+j/AD+SLqNTOmSdcufQq+A7RYjDOzUc7HXkNmDl0a8EZXXtxi6tGK+2HGuYA2iym8TJGZxNuAeMov1OmnOF2nTBfLS05hoHNkkHLYTJkiLcQsdi7MdiqrKdP4rl2oa0auPQfMwOK5X507afRdy2qdWpgrJNZxz8vz5n2fslt4YrC0qhc01C0d4Gnwv4gjVp6FTSq2z9iUKApNDWSMrTULWBzsoLrujjlVmp1ARIMjmFz0mqWpi5JYWcFbZFRfBQ2dmMcGgPBqRUaaw+/Vh97gVwXC0UN59J+UQDky6NbPtHs/tNtF1Go7vZfh6jnfentNRlOlQp1qAdGduZzHuzWzfFGdyvyKYcz5uzsjtfvaJGIy0g+k57PvFRxDaVd1RtMOIl8UqhY5x8fdtlY7K7JbXp0g3voflyy7EVHQ91AUX1eMgP/EA1JBmJX0paxiGlxbIzASRN48vUICO7M4SvSwzKeIcHvYXNDg5zs1MOPdEl182TKDJJJBMmVKoiAIiIAufHUHPYQ05TaDJGhBiRe+nquheFDDWVgreJ2d3bS5zxnmYz6gC2WYJcCJt/hb6NNtdsvcc7SGuytuWkkMlsEcZmI16xjW2TWzE2cSfFMT5g6DoJXdszZhYS50ZiIESYGpuY1McOC6trHXkq665O1x+HiHR5fXHR+5zUNtb1NrW/hzlkulxndYY89bzdTQWhuBp5s4Y3Nzi/n59VtbThsAnzN/fmubx2LGuM0nvef6Mi8TE3XqjMHsgh/eVHB7+BiI1E+xiOF+cqTRm0W2stYCIiwbHjl83wm26zKYpt3Q2d6AS6SHA3BiJInj6Xt3aXbYpMLGn8Rwt/SDq4/OOvkVRgFYaTSxtW6xZXb7mkpNdCzdmMaXMcxzgS0yJdLiDckg3gE6/w9e3doOo0XPa3MdNQMs2DjzAMWHP1Va2Q9ja7HPIDRJkmADBgk8v2Ut2pLatENZVb42mAQ7N0sdBd3/FVOtohTq/N+l8vjjHfoSa7Fs8xVqXaXGNMisXdHtYQfYAj0K5q21KtQfiOe+8nM609GzA9AsMThXUyJg9RPzkW91wYnaTGEBxNxNhIAmLwryqOmkviVpfsdJV1XxTzwe4rAUajszmOLv7o0AAFjpYLBuyqB3S0i35iZGbPHLxCYheP2vTGuYGAYjgc0aW+ErwbXpETctmJy2mcsRrM9F221/I5PR17cKTz7m92zaAN9RpvGW3zWPC8n1KuHYrs+2lmqd3l3crJmYcczje8aRPVU/C4tjw7KbNMHhEgH9Y8weStHZ7tO9pDarppkE5nSXCGkgSLmSBrJuqLx5T/ANLirHPX1+n/ACaw0qqak5ZLoQsO4be0TrFp841Udiu02GYwuzh/RlyeOnAdTZdGK2vSpuY17speJEg6Wufyi/HryK+fxrti1tTT+pKXPB10nvZ4Msa5SD8iDYacD81udtCpwa0c5cT8g1R79r0A3MajI0s4G/IASSuplQOAIIIIBBGhB0KmQ8Q1dUNuePmjV1rq0bn7ReWkd3eD8YiehiY6xPRczcM2ACB7cYglQtPtnQcBDakktAaQwGX95lBl0D/bOptmbztrxnbvDUgC4PMz4Qw334Eh0XNMgRY5m3gyttRZq9Q0prlehqlFFjo4p1OJJczQkxLeR/tjWfPmpUFUin23oOmGvgTMhoMBucugugjJfWTwBUpsXa4q03GiS1ocW5XtEtIANg11gQ4GOvIqy0mvspjt1KePX+zSUE/0lkRR9Dao0fbqLt43tdvr7rrpYljvC4H1v7K7qvrtWYNM5NNEDtSjtI1ancOphhAyZyAGx3RuO7LiSW1QbxD2xcGNOIpbUcBlyMIFYEl4Ml5PcuADI3BlBB1k2JAVpRdjBVvu+1QSM9NwD25TutJAhrs4yEBpyl5Dby+AQGwtuzcPtEVaZqvaae9nG5PgAmWsFu8kgD4TcyINkRAc+GwTWF5BJzOkyfPT3+nILZiGOLSGuynnE/IrYiGEkuEAiIhkKB7Tbc7puSm4d4dYuWNjXodInz4KeVI7YUGtrgiJcwFwniN0EjhIgf8AEqRpoRnalI1k8IhKlQuJc4kkmSTqSsURehSxwjiRm2qzYAc5zMpD5DXEQDlIMGNXDX9xzYbI01Q2q+GioDu1HlsAh5nNZozt1+IC8AhSO0SzLvMDibDMARzv0kD5Lbg9nMyNc6lT39NwaEEgQRyn3Ko/F5RjXyuf4OVtkYpJ9yOpsYczhXlrGuc4ZXluVr5LBvyWcIBkzqbAbjiqD2FmfO+mG3ymXSJaZd4gdSZ6rvxWFpXcabSSTfKCcxuT1uBJ5x6cT9mtF2Na02BgASOGg4H6lVWh07ulvbax0/ME/QaOWpTsi35fucYw7IjK2OWUdenU+5TuWzOVs84HOdfO/msg76TojxNudv8APyXqJyjCLk+xaPCWWKNBsAx/jUkW9fmt656m0KbSQXAFsSL2nLH/ALN9+hjyntGk4wHSc2U7rrGYgmIEmwnXhK8XZKdkt0slY5ZeWdK8zHM3jw8h+lwPcrwAk6xy6rbTpx5n+QFvTU8qRY6PTTc42duv/Rmpvs7truyKbz+GTYn4Cb+xPsfMqERdtRRG+DhL/wALq2pWR2s+iDCU48DYgjwjR13DTQnUcV792ZfdbfXdF4sJ9LKj4HbFakRldIAjK6S2BpAm0dIXRiu0td5sQwcmj6kz8oXnJeEahSwmsepVvRWZxwXAYWmPgbrPhGszOms3lZU6bW2aALzYAXNybdVTv/kDzRex5cXkgteDB1BIMRaJ05wuantvENiKrjAi8Eex1NtT/lF4RfLOWuPv8zC0djz0LxQw7A5rSBlNgdC13CHCCJFvQesrQwjGeEAE6nifU34qmYTtUxzQ2s0gmxLRuxwOshWbZm0c5y5mvEEhzSDoRIMWneFx7c7TQWTg/hXx83Z+q9/zgr76ZVvlEmiIrojBERAEREARFF9o8a+lQc5mshs/lDrZupmB6raMXJpLuCTlfL+0r3131Sx+Ul4yOF4DHDLobghtxxzHmtlTHVXeKo8zze7jY8eS0K50+kdTbk/kcnLJDt2RiA0D7wbZbw6d1rmXOa+bNJ0uAeC9fsmuSCa5IkkiHAGSXERJBEmByAA4KXWMzZuv06ld5quuO6T49xFOTwjjqhtSsGunK0HNlkkWJ4afCPdWSoxrmgnSJm4gH6WUZVqtY03a0ARLiAAYkSTqYvGq7cfApROuUDjxH6LzOotepsTffgqvE6Iy1FVUJvc3h/LOPvz6/sQm0tsgVIyiABllwaIc7Lm6NnV3ARZcp23AksIBiLiTLaboAi7oqC39LuV5LOJib8puvKlYNEuIA5kwPcq2hXsioxZ9E02kWmqjVXLCXyItu3Ggf7TmmAYiJzGDwGgLXHk108CsqTmneAiQDHKQCR+y3YvbVJkb2aSLNIMA8VG0drh9R8w1uokweAHS9zH1UTXRk6Xgi69P4WM5wdFbAUnmXMa48yAdQBx/tHsFkMGy26N3TpJn1ve/FbQZuNElefyyhHFvn9Af56r19f8ALc/L3/RYQHdTGg4jl1HnZbm4dx4R5n9BMrrG7ZHCLPT22xr2Vx59RR01nr/NFmsPuxa6dbRZvW/EnksmunQE+XDznRS4WxlHOS5rk9q3LDOHGU8QSe7cGi0TlI+GbRMzm6QRaVgwYkB0wSc8eARcd38swPU+qkTIMEc+PKP8r1dIyUllDZl5yyOq/ei4luQNzAgEgnLo5pMa/EDfkurB95l/EjNJ8OkG44DSY9FvRbGVDDzlhWvsBWaHVmwMxDXA8SBII9JHuq9svCd7Wps/M8A/2i7v/EFfQNndm6NCoalPMCZtmtB+GOU+qykV/iN0FH4b6vn7ksiItigCqnaKtjximih3mSKHdhjKZpOcazhihXc4FzAKOQtykfFEmArWqTtnZu1XV8S+hVLWOe2nSbnaPw306IqVQTIp5Hd8QcrnF0WLUBwPxe1u7pXxWbOz7xNKiA13dV+8bR7tjnOpd4KUHKdRvGXR01sdtl1SrkplrH1mGhnFMhtOlU7uo2pG8BVZlfOol8aALVUo7YcyoXNrCuaDmsNOtQFAOGGLLtO8XuxQL2mBDXU5cAHNW7FbN2uKb3U6jjUdXxRjO3dpRiRhwM7iyTNLLAEHLmFigMdl4zazqtE1G1m5n0yWFlHuhRIca/evAzCq11gGkAwyAQXlXZ+Gz08lSHS2HQC0G1yBJI97KkV8JtOW90MUG/8ARFSvhyWP72XHFQZfT7uMrQXuAzTvFsXnE1C1jiBmIaSGj4iBIHrogPnO0sJ3VV9Oc2UxPQgOE9YK5ljVxocS5zwXEySSJJPFZEr01edqTfPcjs8uTAif0XQ1uUAC54dXG/1lasIZzHqBHlf9V0MO+z+76tcB8yB6rzev1ErLHHsifzRppWxXmw2cnaGkG0GCxh4/K0l2V+8C6wOa/WI4ro2y1/cbpDQGguJlpMRDQBpJ+gHGR52jd+G2GMec9g9jnxDXEuDW3JABPC0rZtVjHUN4OIgEd2M0HUEdOptCiUvE4v5niKrHurm/92fuU0V258oO8L8bcZn9+KhtobRqk3YSQASJdxjSeMGP+K7Gx95m3gvAbINtXanja48lZ+zdCk578zQ5waMstBgCQ7X+4L03iFvw9PK3H6fT3PfVzafUooxT/wAh9jzjlykyvG4p9ppmePQl0R7SZ8letl7Gw5xNUFkgF5DXEwMlTKC1sDd4GS4EgxABCjO1WAosrAUwG7suDTo4k8PhtFraqgXile7bh/YkqzPd/Y4+ztd5bek+C9oJEw0GQ46XjcNvzHkrOzCtHCfMz9VAbCxeR+UmGEHU2B1Bvpx91YqdQOAIIIOhFwqjUWOc3JE3Twg1uws+yM5REUUmBeLQcfSBIL2giZBMRAc468g1x/4nkjcfSJgPE2/8py68TBt0PJbbX6Gu6PqZ1qOaLwRx+o8rLV3D+bfO/wBP3Wyji2P8LgbE21gEtNv7gR5grcukbZ18JmVh8o5DSeOR8rH2J/VYh3DQ8jr/ADqu1Yuo5oEEmbRMybWi83XevVyXEuTOcE52Ewmas9/BjIHm8/4afdXtQ3ZfY7sPSIcQXOdmMcLABvWAFMq1XQ8xqrVba5LoERFkjBERAEREARFz1doUm5sz2jJd0uG6DcSOCA+bdqNniliKrGiGu3mgaAPH0zZvZaMO8PMcAJI6zAB+f7rn7WbR77FPfh3AMIOYktBlrAA4h1xcaR5wo/AV6kkuc3hkc1wPIQ4CAZMGBbfjkt1bKMJQj3IVVkardz5WSytaBYD2XpauVw72lHhn1G66YItLTEEWkEqNp7PBhoxM5S3wgeJkbroJEFwBy25dVX49T0e5NJrlMmcSwVKfduif6qfeSLwQDxHPh6rvw9RpaADMQDOvr1VbqdnyQQKz7gC9/Ccwd4pLpLjckXFt0KYBIIcNR8xxB6fqsPB5zV+BqcZSqbTy2lxj2KG+rOIIkQJIAyixbra/EjL6r6Fgtm06Ulg1iSSTp56Kp/6ODiBlYCXOMQ6YYIF40GUxJvb3uxXbxzU7owhCXDy2s+2M+2C5pTUeUQ2y6hdisTM2hoDqmewcYLRG4DxbJ4aZb1PbLWivVyuzDOTOtzdwnjBJE9FY9nYwjE4vMJbTDzl3iQ0uzbrXAAZoJMGCYVSrlpe7IIbmOUcmyco9oVTFYm/ZHSBgpzs5iLOZ1zD1sfoPdQayY8tIIJBGhC6NZWCRXPZLJdUVfodo3jxtBH9Nj7aH5KXwu0KdTwuvyNiPT/C4OLRZwthPozF+y6ROYsEyTIJBlxkmQZm3tZef6TShoy+GI3nWIJIIvYgudB6rsRZ3y9TbZH0Ry4fZtNhDmgyG5QS5xOW27cm1tF1IvFq231NkkugVw7LbBygVqg3iNwH4QfiP9RHsPMrh7M9njUIq1BuC7QfjPAx+X6+Wt0VlpdPjzy+hTa7VZ/xw+v8AQREVgVIREQBERAEREAUN2h7NsxTRcNe3R2WbX3T0mD6dSplEMNJrDPj+1ew9WiHuqBwa8vDi1zHN/EIzDwyASBBP7KPpdm2PcSM02k5ouAA0w0C4yN5aDlb7dUphwIIBBEEESCDqCFTdqdmTRzOpNmnrA8Tedo3gOesa6SdJ5S4NatPBz8z4/O5CYejlaBrroNSTNlA4ItZiqstcCS4lxG64tdeNTYkEEnQjkFdNnYekGCs+sGuObu2gZocJDajmi5giQNNJJ4cOC7MmrmdNN+9BynLDdS4g7zZLRYaXiZtyjF9+5YyklwuiMFz4uo8Mc5oBA4k8B4jHGPMaHyWdFsNvpc3JNjJ89FGnabgdwZRHG5Oka+q1qdcZf5OhrrL3VDKeGSuAa7KHEQ86jQZZMAjha/Qn0XYcT/S7rYW9jf0UG4Ew/wC8Bsva8jeJtJ7sjPGW8WaLNEzqtY2LUp04diXZAAPCZIOSb5jLiWNgwdXTOYzMv0NF/maxhdmvuVUNVOOeevqYjBOqVMUKbwzOSQRmk5XQ8HTKc4jjY9ZVVarNjsf3bA1jwCWNZUqFpzVIblJvJLokgnnqqZV2bL3EPMEmARYT0noD5hVM6lCbjuyuxZae9WLhf1+53LxcP+ma75uSb6iY0v09iVmzAETvuMtLb8iSQdZkTErXEfUk5fodayp1HNIIJBGhCj3bNJEd47QCwiIaWiBP9Rnn6LM4C9nFt5gebj9Hkeg5Jtj6mcv0LhsnaneS10Bw9JH+VJKibNwFQVG92XOeDIDGEn4rACbb1xBmAr/sfsvtKoQXtZTZx7yAY6NbJB84XN0OT8nJNr1kYx/yGDWkkAAkkwABJJ5ADVWzYfZMCH1hJ4M1A6u5npp58JLY3Z6nQE+J/FxHyaOA+qllNo0qh5pdSDqtc7PLDhfyAERFNK0IiIAiIgCIiAIiIAiIgC8K9RAfONuCvUxBFKCTWLSCJJaDlAFwBAEk9PNWHaOAbhsMcvjflY98mSDJdA4A3EDn0U4MDRY41MjA65LoE8ZM8NTK+cdu+2baxp08NUJa05nObZriQMoB1MAunhJ6LSNbefUkqbm0l0RybUxGjWug3DgI0jjy8uqi31mtgE3IMWJJyiTYdFzYTGuc6HXmTPHnJ4evVdFfB03+NodaLjgdYPCVDsi4yxIptdOUrvPwjBu0KZAObWIsbzYWiV109oF9MNa6WcIGsE8eQPLkuQ7PpTJYCba3uLA349dV7WrNpt4aWbz/AGWFPantfUiJZe2Gcs5NqvEtHEAn3/8AxcKzq1C5xJ4n9lgo7eWeo01XwqlFhbcPhn1HBrGue46BrS4+wuu3YOwquLqinTBi2d0WY38x+cDivtWxdh0cLTFOk2BxJu5x/M48T/BC7VUufPY2stUOD5dsz7NcbVgvDaLf6zLv+1s/MhW3Zf2W4WnBqufWPInI3/tbf3cVdEUyNEI9iLK2T7nNgtnUqLctKm1jeTWhvvGq6URdjkEREAREQBERAEREAREQBERAEREAXhXqID4r2v7SbTpmtQr1xGaC1lJoDmvIyjNAOUgwb8wSqwyuGtEkmc145E5nH1lXn7VsO372y05qLSZuLOcBY6Kl9w38rdZ0GvPz6rvBcZRLrXGUa8NtNpO6XCbTHPQT1j5LuoY983MjNewNpvfXRcvdskWbPCwnSLegj0Rogxrx9/4Vn4cZfqRC11ade7Cz3J3DVRUMNPEDTnxhce28D3bwQSQ8E34EQD6XCy2ZDIqOO6X5QJb8O8XGSDlaJJi/ynsq9oMPULWOY52YAgENsTIgku3SCIJ4ZheJKiS0scOP7Hbw6mMK90uG+nsQCl9g9m34tldzHAdy0Ogic0h5ygg2O5y48FuobSwrf+nEObBc1p8dyQ4kyAJJI0DbcJ+n9i8MG0XGAM1Q6aw0BsH1B9+q4rSY5byTbZbY5TOf7OsFTZgmObTcxz7vLxBc4WkWG5Hh6HnJNoRFIisLBXt5eTCtUytceQJ9hKoWzvtAxbzhO9oU6IxIL2uc8DMwDCnda97T4sQ5upJ7uQ2Db6AsXUmmJAMaW08lkwfPMF9pdV7WmqxlBrjTOdzw2Gvo4iu0b8gtd3AYKlgS5wADmEK9bIxjqtCjUc3I6pSY9zb7pc0OLb3sTC6TTB1A4cOVwskAREQBERAEREAREQBERAEREAREQBRW0+1GFw72061QMc4SBDjYmASQCGiQdeSlV84+0vs4c5xQcxrcga4OcQ5zwYaGiDJLf/U+a2ik3hnOyTjHKIv7Qu01HFPYykCe6c78SRDpgENHES0b0jyOqp1uJ4xrx5LOFzuwTSZk6k8OJDjwnVoPopajtWEQHfOXVtI3ADz+f80+S9DQFpoYNrSSCZIgydbzpprJ9St62Rxk8vqd2yKVd3e925oFiMwBA3XAHLEzmAvMRFjEKUp0MXm3nMLSeGUO0AIksIiQTpMEjkufs3W3nsjUZp8oEfP6qeXNrk9PoUpUReSNwezcdUe1jXsJMaNbcBm8N7m4G8+QGi+ndl8FVpYamytHeAHNGW5kmd236qvdkcJmr5iLMbP/ACdut+WZXZR59cHPUvzbQiItCKEREAREQBERAEREAREQBERAEREAREQBERAFTO3PZLE4yrSNN7AxrSCHEjKSZLxAMyA0R06lXNFlPDyjWUVJYZD9n+y9HCUTTaM2f/cc6CXmIuNMsWy/WSTWe0X2ZUyxzsLIqTIYXjIRxAJEtPESY4eV+RZUmnkxKuMlho+RYr7NcWygam654I/CZLnZeJB0Lh+UehOirLcI81O7ykPDi0g2gtnMDOkQfZfoNfL9r9nxRx1Z/Bxz0xe2eS8mf6swC7Qsb4Zzjo1OcYx+vsRGxNmvplzn2JGUDW0gySPJSyKa7N7EZXzl85WkAAGJJuZOsRHv0W0pY5ZexjDTV4XREj2Ka/JUNsma1r5oE35Rl9ZVmWjB4NlJoawZQP4SSbkreozeXkrLJbpOQREWDQIiIAiIgCIiAIiIAiIgCIiAIiIAiIgCIiAIiIAiIgC4Nr7JbXZlNnC7XflP6jmP2XeiGU2nlFLxHY6u0S1zHnldp9Jt8wrPsrZbKDMrZkwXEkmXQATfTTgu1Fs5N9TpO2c1iTCIi1OQREQBERAEREAREQBERAEREAREQBERAEREAREQBERAEREAREQBERAEREAREQBERAEREAREQBERAEREB//Z"/>
          <p:cNvSpPr>
            <a:spLocks noChangeAspect="1" noChangeArrowheads="1"/>
          </p:cNvSpPr>
          <p:nvPr/>
        </p:nvSpPr>
        <p:spPr bwMode="auto">
          <a:xfrm>
            <a:off x="97510" y="-159275"/>
            <a:ext cx="468047" cy="336057"/>
          </a:xfrm>
          <a:prstGeom prst="rect">
            <a:avLst/>
          </a:prstGeom>
          <a:noFill/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7" name="16 CuadroTexto"/>
          <p:cNvSpPr txBox="1"/>
          <p:nvPr/>
        </p:nvSpPr>
        <p:spPr>
          <a:xfrm>
            <a:off x="11664862" y="684341"/>
            <a:ext cx="2376577" cy="327629"/>
          </a:xfrm>
          <a:prstGeom prst="rect">
            <a:avLst/>
          </a:prstGeom>
          <a:solidFill>
            <a:srgbClr val="3B7812">
              <a:alpha val="50588"/>
            </a:srgbClr>
          </a:solidFill>
        </p:spPr>
        <p:txBody>
          <a:bodyPr wrap="square" lIns="101824" tIns="50912" rIns="101824" bIns="50912" rtlCol="0">
            <a:spAutoFit/>
          </a:bodyPr>
          <a:lstStyle/>
          <a:p>
            <a:pPr algn="r"/>
            <a:r>
              <a:rPr lang="es-EC" sz="1400" b="1" dirty="0">
                <a:latin typeface="Arial" panose="020B0604020202020204" pitchFamily="34" charset="0"/>
                <a:cs typeface="Arial" panose="020B0604020202020204" pitchFamily="34" charset="0"/>
              </a:rPr>
              <a:t>CONCLUSIONES </a:t>
            </a:r>
          </a:p>
        </p:txBody>
      </p:sp>
      <p:pic>
        <p:nvPicPr>
          <p:cNvPr id="12" name="11 Imag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48540" y="6635722"/>
            <a:ext cx="3317777" cy="60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386235" y="123111"/>
            <a:ext cx="13158400" cy="48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24" tIns="50912" rIns="101824" bIns="50912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C" sz="1200" b="1" dirty="0"/>
              <a:t>Análisis de la variabilidad genética de muestras </a:t>
            </a:r>
            <a:r>
              <a:rPr lang="es-EC" sz="1200" b="1" i="1" dirty="0"/>
              <a:t>ex vitro e in vitro </a:t>
            </a:r>
            <a:r>
              <a:rPr lang="es-EC" sz="1200" b="1" dirty="0"/>
              <a:t>de clones de Babaco (</a:t>
            </a:r>
            <a:r>
              <a:rPr lang="es-EC" sz="1200" b="1" i="1" dirty="0"/>
              <a:t>Vasconcellea × heilbornii </a:t>
            </a:r>
            <a:r>
              <a:rPr lang="es-EC" sz="1200" b="1" dirty="0"/>
              <a:t>var. pentagona Badillo) usando marcadores moleculares de Secuencias Internas Simples Repetitivas (ISSR)</a:t>
            </a:r>
            <a:endParaRPr lang="es-EC" sz="1200" dirty="0"/>
          </a:p>
        </p:txBody>
      </p:sp>
      <p:sp>
        <p:nvSpPr>
          <p:cNvPr id="10" name="9 CuadroTexto"/>
          <p:cNvSpPr txBox="1"/>
          <p:nvPr/>
        </p:nvSpPr>
        <p:spPr>
          <a:xfrm>
            <a:off x="4145780" y="771848"/>
            <a:ext cx="5749889" cy="422676"/>
          </a:xfrm>
          <a:prstGeom prst="rect">
            <a:avLst/>
          </a:prstGeom>
          <a:noFill/>
        </p:spPr>
        <p:txBody>
          <a:bodyPr wrap="square" lIns="101824" tIns="50912" rIns="101824" bIns="50912" rtlCol="0">
            <a:spAutoFit/>
          </a:bodyPr>
          <a:lstStyle/>
          <a:p>
            <a:pPr algn="ctr"/>
            <a:r>
              <a:rPr lang="es-EC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CONCLUSIONES</a:t>
            </a:r>
            <a:endParaRPr lang="es-EC" b="1" dirty="0">
              <a:solidFill>
                <a:schemeClr val="tx1">
                  <a:lumMod val="95000"/>
                  <a:lumOff val="5000"/>
                </a:schemeClr>
              </a:solidFill>
              <a:cs typeface="Times New Roman" pitchFamily="18" charset="0"/>
            </a:endParaRPr>
          </a:p>
        </p:txBody>
      </p:sp>
      <p:cxnSp>
        <p:nvCxnSpPr>
          <p:cNvPr id="18" name="17 Conector recto"/>
          <p:cNvCxnSpPr/>
          <p:nvPr/>
        </p:nvCxnSpPr>
        <p:spPr>
          <a:xfrm>
            <a:off x="165085" y="684347"/>
            <a:ext cx="11014476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/>
          <p:cNvCxnSpPr>
            <a:stCxn id="21" idx="5"/>
          </p:cNvCxnSpPr>
          <p:nvPr/>
        </p:nvCxnSpPr>
        <p:spPr>
          <a:xfrm flipV="1">
            <a:off x="11744159" y="1015974"/>
            <a:ext cx="2297285" cy="88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7" t="52345" r="79513" b="22280"/>
          <a:stretch/>
        </p:blipFill>
        <p:spPr bwMode="auto">
          <a:xfrm>
            <a:off x="11112744" y="416491"/>
            <a:ext cx="739749" cy="703374"/>
          </a:xfrm>
          <a:prstGeom prst="ellipse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2" name="2 Subtítulo"/>
          <p:cNvSpPr txBox="1">
            <a:spLocks/>
          </p:cNvSpPr>
          <p:nvPr/>
        </p:nvSpPr>
        <p:spPr>
          <a:xfrm>
            <a:off x="241523" y="7248302"/>
            <a:ext cx="5030373" cy="425167"/>
          </a:xfrm>
          <a:prstGeom prst="rect">
            <a:avLst/>
          </a:prstGeom>
        </p:spPr>
        <p:txBody>
          <a:bodyPr lIns="101824" tIns="50912" rIns="101824" bIns="50912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Shirley Brito Cabezas, 2017</a:t>
            </a:r>
          </a:p>
        </p:txBody>
      </p:sp>
      <p:sp>
        <p:nvSpPr>
          <p:cNvPr id="2" name="1 Rectángulo"/>
          <p:cNvSpPr/>
          <p:nvPr/>
        </p:nvSpPr>
        <p:spPr>
          <a:xfrm>
            <a:off x="1547445" y="1446043"/>
            <a:ext cx="11169749" cy="4673300"/>
          </a:xfrm>
          <a:prstGeom prst="rect">
            <a:avLst/>
          </a:prstGeom>
        </p:spPr>
        <p:txBody>
          <a:bodyPr wrap="square" lIns="101824" tIns="50912" rIns="101824" bIns="50912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C" sz="1800" dirty="0"/>
              <a:t> </a:t>
            </a:r>
          </a:p>
          <a:p>
            <a:pPr marL="318202" indent="-318202" algn="just">
              <a:lnSpc>
                <a:spcPct val="150000"/>
              </a:lnSpc>
              <a:buFont typeface="Arial" panose="020B0604020202020204" pitchFamily="34" charset="0"/>
              <a:buChar char="‒"/>
            </a:pPr>
            <a:r>
              <a:rPr lang="es-EC" sz="1800" dirty="0" smtClean="0"/>
              <a:t>Los valores de diversidad del 2% entre las poblaciones estudiadas mostraron una mínima diversidad genética de babaco lo que puede ser explicado por eventos fundadores o por un ancestro en común.</a:t>
            </a:r>
          </a:p>
          <a:p>
            <a:pPr algn="just">
              <a:lnSpc>
                <a:spcPct val="150000"/>
              </a:lnSpc>
            </a:pPr>
            <a:r>
              <a:rPr lang="es-EC" sz="1800" dirty="0" smtClean="0"/>
              <a:t> </a:t>
            </a:r>
          </a:p>
          <a:p>
            <a:pPr marL="318202" indent="-318202" algn="just">
              <a:lnSpc>
                <a:spcPct val="150000"/>
              </a:lnSpc>
              <a:buFont typeface="Arial" panose="020B0604020202020204" pitchFamily="34" charset="0"/>
              <a:buChar char="‒"/>
            </a:pPr>
            <a:r>
              <a:rPr lang="es-EC" sz="1800" dirty="0" smtClean="0"/>
              <a:t>La variabilidad entre poblaciones es mínima al realizar AMOVA por lo que la diversidad génica podría deberse a diferencias entre individuos (plantas madre), posiblemente a la variación  somaclonal que existe en los cultivo </a:t>
            </a:r>
            <a:r>
              <a:rPr lang="es-EC" sz="1800" i="1" dirty="0" smtClean="0"/>
              <a:t>in vitro</a:t>
            </a:r>
            <a:r>
              <a:rPr lang="es-EC" sz="1800" dirty="0" smtClean="0"/>
              <a:t>.</a:t>
            </a:r>
          </a:p>
          <a:p>
            <a:pPr algn="just">
              <a:lnSpc>
                <a:spcPct val="150000"/>
              </a:lnSpc>
            </a:pPr>
            <a:r>
              <a:rPr lang="es-EC" sz="1800" dirty="0" smtClean="0"/>
              <a:t> </a:t>
            </a:r>
          </a:p>
          <a:p>
            <a:pPr marL="318202" indent="-318202" algn="just">
              <a:lnSpc>
                <a:spcPct val="150000"/>
              </a:lnSpc>
              <a:buFont typeface="Arial" panose="020B0604020202020204" pitchFamily="34" charset="0"/>
              <a:buChar char="‒"/>
            </a:pPr>
            <a:r>
              <a:rPr lang="es-EC" sz="1800" dirty="0" smtClean="0"/>
              <a:t>Finalmente se puede concluir  que la propagación </a:t>
            </a:r>
            <a:r>
              <a:rPr lang="es-EC" sz="1800" i="1" dirty="0" smtClean="0"/>
              <a:t>in vitro</a:t>
            </a:r>
            <a:r>
              <a:rPr lang="es-EC" sz="1800" dirty="0" smtClean="0"/>
              <a:t> hasta la sexta generación de babaco propagada por organogénesis directa de ápice y por organogénesis directa de hoja se mantiene estable genéticamente, lo que puede ser utilizada en futuras investigaciones.</a:t>
            </a:r>
            <a:endParaRPr lang="es-EC" sz="1800" dirty="0"/>
          </a:p>
        </p:txBody>
      </p:sp>
    </p:spTree>
    <p:extLst>
      <p:ext uri="{BB962C8B-B14F-4D97-AF65-F5344CB8AC3E}">
        <p14:creationId xmlns:p14="http://schemas.microsoft.com/office/powerpoint/2010/main" val="117904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86235" y="123111"/>
            <a:ext cx="13158400" cy="48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24" tIns="50912" rIns="101824" bIns="50912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C" sz="1200" b="1" dirty="0"/>
              <a:t>Análisis de la variabilidad genética de muestras </a:t>
            </a:r>
            <a:r>
              <a:rPr lang="es-EC" sz="1200" b="1" i="1" dirty="0"/>
              <a:t>ex vitro e in vitro </a:t>
            </a:r>
            <a:r>
              <a:rPr lang="es-EC" sz="1200" b="1" dirty="0"/>
              <a:t>de clones de Babaco (</a:t>
            </a:r>
            <a:r>
              <a:rPr lang="es-EC" sz="1200" b="1" i="1" dirty="0"/>
              <a:t>Vasconcellea × heilbornii </a:t>
            </a:r>
            <a:r>
              <a:rPr lang="es-EC" sz="1200" b="1" dirty="0"/>
              <a:t>var. pentagona Badillo) usando marcadores moleculares de Secuencias Internas Simples Repetitivas (ISSR)</a:t>
            </a:r>
            <a:endParaRPr lang="es-EC" sz="1200" dirty="0"/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3822235358"/>
              </p:ext>
            </p:extLst>
          </p:nvPr>
        </p:nvGraphicFramePr>
        <p:xfrm>
          <a:off x="2929455" y="1716436"/>
          <a:ext cx="9620008" cy="48429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9394" name="AutoShape 2" descr="data:image/jpeg;base64,/9j/4AAQSkZJRgABAQAAAQABAAD/2wCEAAkGBhIQEBAQDxIPDw8QDxAPDw8PDw8PEBAPFBAVFRQQEhIXHCYeFxkjGRQSHy8gIygpLCwsFR4xNTAqNSYrLCkBCQoKDgwOGg8PGikkHiQpKSwpKSwpLSktLCwsLSwtLCwsKTUsLDQ1LCwpLCosKikvKSwsKSwsLDUtKSwsKSwuKf/AABEIAMIBAwMBIgACEQEDEQH/xAAcAAEAAQUBAQAAAAAAAAAAAAAABAECAwUGBwj/xAA/EAACAQMCAwUEBggFBQAAAAAAAQIDBBEFIQYSMRNBUWFxByKBkRQyQqGxwVJicoKSwtHhFSMzorIWQ1N08P/EABoBAQACAwEAAAAAAAAAAAAAAAABAwIEBQb/xAAuEQACAgEDAgQFAwUAAAAAAAAAAQIDEQQSITFBBRMiURRCYXGh0eHwIzKRscH/2gAMAwEAAhEDEQA/APcQAAAAAAAAAAAAAAAAAAAAAAAAAAAAAAAAAAAAAAAAAAAAAAAAAAAAAAAAAAAAAAAAAAAAa/iC87G0uqq607etUXrGm2vvJFhV5qVKXXmpwlnxzFPJqePJY0y//wDUrf8ABkf2d6j2ul2k5PeFN0pSbxvSk6e/8Jjn1YMc+rB0xir3Chyp9ZzUIrvbe+3ok36JmovuL6FPKhzVpL/xpcv8b2+WTiNQ45rVL6MqcIwVvbyShL3/AH6s/rPpvyw/3FU9RCPc24aS6WMR6vHPB6mDya445vpN4qqml3RpU1/yTIz42v1h/SH6OnQf8hr/AB9fs/x+p0V4Le+8f8v9D2IHlFD2l3kMc/YVF505Qb+Kf5G7svaxSeFcUalPxlTaqxXnjZ/cy2Orql3wUWeFamHy5+zO8BrNK4ktbr/QrU6ku+HNiovWD3XyNmbKaayjnShKDxJYYABJiAAAAAAAAAAAAAAAAAAAAAAAAAAAAaDV7qrZSncxjKvayalcUovNSg0sOtSX2ovbmj8V3mz0vVqVzTVWhNVIPvWzT8JJ7p+TIyRlZwTAYri4jTi5TajFdWzWzrVK+y5qVL5TkvN/Z+BDeC2Fblz29zU+0PU4fQbmjH35ygoz5d1CLks877vTrucx7LrL6Rb1Kc5y5KNZtUlLEffWctd+6Z03GVOlT065gklmk8ftJpp/NHlvBOvzs6two/VqUoY/dm98fF/M17Hh5l0Mq4S+IiquG+Fk9pjolCC3UUu/ODzfhKdO4qancPGJXnZ0+mOzhBNJfCS+Zr9e41rSp1PfxmEorGVvL3fzNNw1dOlQUItpym6kkl1k8LOfRJfA153wccpcdDrQ0lq1KrlLnG7/AIdffaMnmUengu/fGF8WkQ62hTgsyW/odPw5Ltp0oy+rRj21XuzOWVSi/T3pfBG21+EOVtYyY/DRlHcbC19kbPL7dDyu5hhtY6EOo0bHVp4k8GmqTNBrDwejq9Uclsp4aaymnlSTaafimt0zo9D9pl3auMZy+lUV1jWbdRL9Wr1/iycrORimZwslB5TF2nruWJpM9+4Z44tb9YpS5KyWZW9TEai813SXmsnQHy4qsoSU4OUJReYyi3GUX4prdHq3AXtS7Vwtb9pVXiNK52UakuihUS2jLz6PyfXqU6lS4l1PK67wl0+urle3dHpoANw4QAAAAAAAAAAAAAAAAAAAAAAABRo894l4cq6fN32mzVJOS7a3b9yWe6MejX6vVdx6FOSSbeySy34I4HVtXd1cJLPY037sfF/pMpumor6mxRpfiJfRdynD/GFK+rL6VJUakcKFGTxTcsbuDfWT89/A6HWNdhRi90sdx5zxrpdN4q0ly1Me/FYxL9ZeD/E5yWs1JpQqTlJpYTbbyvNvqa7slFPbyy+uKhbGGqeI9n2/nubjiXiSVeTWfdeYqL6ZeVk5vT7epUqxVOE6jcZqXKm2o9d36pFLhS38VujLw/xLSpdsqqlHFSP1ftPDxnHRYiakJykpcZOh4xCNE6bau37NELiKnVppxqQnSbcUlKLj57N9eiNnpkUoqT2UUn8MblnE+vxu6HLTT5aUoyzJ7vGW8ZWfErp2KjhHPuqKnUxv7q6L4vC9E/EiccVr26lVGvlddO3GJNKK/n5Ox0TiBUab/SlJzl4+CXwSSL77iPnT3OalPDfgRKtZlS1E2sHchoq1yjJeV+ZsgTLpSKYKup0l6UYJIxyRIcTHKIJ3EaaME0SZowzRYjGXJ617LOPnWUbG6lmrFYt6snvVil/pyffNJfFI9MPlehXlTnGcG4zjJSjJPDi10aZ9FcF8Sq/tYVdlVXuVorumu/0a3+J1tPbuW1nkPE9Iqp+ZHo/9m+ABtHHAAAAAAAAAAAAAAAAAAABZWqqMXJ9EsgGg4u1Pkp9lF7y+t6eBpNC0ZyXM+8j6redrXw335Z1mkVoqCRpqUbLPsdp7tPp0orl9TmOIOFMxlL8TzDULGVOT2zv0R7bxTfRjSwpKLfRdZP0S3PNb2ym3J/7pPEPzfzwa+oi4yzBGVerpnQ69U8r27nI/TWtkuZYeM7PzwzSKXNO42a/0JcrWN1zx/M7T/C6blzSnGKw88q2bx1SWSBcWFGTcoVOZqPvReEnFSUn4PKSZlCyPXucCyUo/0otuHbJq6VPs0lLZuXNNbPCwsL1xn5mx0W7hCEm08yliOcZ5UljOPVmkq3HNN9W223jxNnollKclGMZVJN7RW+xXet0Me50vD62rVLsjbwr9o8RTb8lkyV9Oml7ya9U0dHbav9D5Y3FtyLGObs1GXwfRmPXeIadZf5fT7ynyYxjy+T0sNTY5JRjx75ORlTwVUS6pLLKI1joNlriYpxMzMciTFMi1IkeaJdQi1DJFhHkjt/ZVxD9Gu1Tk8UrjFOWeilvyS+bx+8cVIvtKrjNNPDTTT8GbVMtryaOrqVlbiz6mBruHtS+k2tCt3zpxcvKaWJL5pmxOwuTxDWHhgAAgAAAAAAAAAAAAAAAGl4mv1Tpvfzf5G6PPOPdS3cVlrpt/9sU3S2wbNrSVqdqT6HNULmdStiCcpN5x0wvFt9EdFT1Xs/d58ye23TP6qe79dl5nDxvpv3Kb5F1ag8OT831Nnp9CMJJy6939cnGrsUHxy/wei1NE7uJemPt1k/v2X5PQNL0eNRudRued3l7Gt4l0+hTeZLmfdHOWR6XFapR5YvL6Z2FDVovM54lN97xk6EpQshtZy6tNOme5Lg5q8uqj2pU+VdzZi0f2d/SJc1Xmim8vs3yN58Wjq7e8pSnvjB0Edco0orHKvka1emgnndg2dRa3HaocnDax7H4QpSqW9RxlFZ5KnvKW3RS6pmj4K1dWdWanFcz2Un1i0djr/GyacYvxR5peVOabku95ItshGSdZuaLTWTqcLlw+nY63iTiNXCcepyGGn5F0ajZLtbNzNeU5WPk6VdcNPDC6GCKyXYN9S0J4zgiXen8pLqaRWtRCTwjVNmObMlVYI8pGGC9Fk2RpmaoyPJmaMzHIpT6orIpT6otiV2dD3T2UXjlZypv/ALdXb9mUU/x5jtjzb2RVN60e504S+UmvzPSTsV/2o8Pqo4ukAAZmsAAAAAAAAAAAAAAAWVp4jJ+EW/uPIuK63NUk8+K+bX9D1jUH/lVP2JfgeP6+8yfxNXUrMTr+FJeY2zQW9XlbM8r7Br60sMwTrnIxg9btUuTZwvfErLU34mo7co6xDyPLRt1qb65fzLa2rSfVv5mq7Uo6hjyZKMfYk1LlvqYm8mNSLkxtM2yVa0stHVaPaLY5ezludRp10lgvqxnk5mscmsI6ulSXJ8DntWpJZJstXSiaHUNR5jdnOODk6eqe7Jo72G7NfURPuJ5INU0mj0EHwR5mFmWoYWyC0skXW0cyRRk3TaGZIsgssoslhHqXspptVKnh2P8APH+56UcT7NLTlhVn+xD8W/yO2OvWsRPFaqW61sAAzNYAAAAAAAAAAAAAAAxXUMwmvGMl9x4/rsfel6s9lZ5VxZZ8lWpHwk8ej6fcU2rKOl4fPbPBwF4tyBKZtL2maupE5c44PXVzyinMOYsyOYoLcmRSK8xiyVTAyZoyL4yMCZepAEqlVwT6N/g1CmXdqQYSgpdTcVNRfiRp3WSF2ha6hKbIVaRIlVI9SoWSmY2yzJOMCcjEy9lFEE5EIZN/otrujWWtvlnZcMaW6tSnBdZSS9F3v5G1THk5ust2xZ6dwfZdlaw8Zt1H8dl9yRuzHTgopRWyikkvJF+TpJYR5CT3NsqACTEAAAAAAAAAAAAAAAHG8d6dnlqpbNckvVdPu/A7Ii6lZKtSnTf2ls/CXcyGsosqnskpHg+o2+GzTV6Z2Wt6c4SlGSxKLaa8zmbmjg0LIHrNPbuRqJRLcEqdMxumajib6kYC5F7gW8phgyyEyuSmBgjaTkuyMlMDBGCcl3MMlOUuiidoci1lMGXlKcpmkVuRYokijSLYxJNGO5ZGJVOfBOsbfLR6hwFpfJF15Lr7lP0+0/y+ZxHD2nOrOMV39X4LvZ6nZtQjGEdoxSSXkb9MccnnNffn0o2ykXpkWnUM8ZGycgyFS1FUAVAAAAAAAAAAAAAAALWXMskActxjonaRdaC9+K99L7Uf0vVHmV/ZdT2u4ZwvEeiJNzgvde7ivsvxXkU2RydLR6nY9rPNK9DBHlA6G8sjVVbfBpShg9BXamiA4lHAkypFjgVYLlMjuA5DNylrRG0z3GPlGC5opyjaTuKJFyCiXKJO0wcwkVUC+MTLGkZKJVKwxwgTbS3baSWctJFaFrk6PSrFQ95/W/D+5sV15OdqdUoL6m90C0VGH68t5P8AlOht65z9vM2ttM20sHBlJyeWb2hVJtORqraRsaTMitkuLLiyBeSQVAAAAAAAAAAAAAAAZZIvLWARK6NNe0+pvakTX3NAgk4XVNM6uK+H9DnLm1PRbuzNDqGjKWfsvxX5opnDPQ36NW4cSOHq25GnTN9faPVh9nnXjHr8uppqqw8PZ+D2fyNaUMHYruUllMhyiW8pIlAooGO0u80wqmUdMk8o7My2EeaRuQvjTJCpEmjZSfSLx4vYyVZTPUKPVkWnRJtvaZ6fMmUdMx13/AnUrYujV7nLu1ueIGK1tlHp18TZUIlKVsTqFsXYwc9ybeWZbeBtbaBGt7c2lvQBGSVbRNjSRGoUybTiSQZoF5bFFxJBUAAAAAAAAAAAAAAAoyoAMcomCpSJTRa4gGrrWpArWJv5UzDOgQScxW0/yIFzo8ZbSjGX7UUzr52pgnZjAycJW4Uov7GP2XKJFnwjT7udfvHfTsTDLT/IjYvYsV1i+ZnB/wDStNfp/wAX9i6PDlNfZb9XJnbPT/IseneQ2oO6x/Mzkqejxj9WKXojKtPOn/w7yKrTvIyK22+pzkNP8jPTsDfx0/yMsLAEGlpWJNo2RtIWRIhagEGjaE6jQJEKBnjSALKdMzxiFEvSACRVDBUAAAAAAAAAAAAAAAAAAAFAAC0tYABYyySAAMbRZJAAFjRa0AAW4K4AALooyJAAF8UZIgAGSJegAC4qAAVAAAAAAAAB/9k="/>
          <p:cNvSpPr>
            <a:spLocks noChangeAspect="1" noChangeArrowheads="1"/>
          </p:cNvSpPr>
          <p:nvPr/>
        </p:nvSpPr>
        <p:spPr bwMode="auto">
          <a:xfrm>
            <a:off x="97510" y="-159275"/>
            <a:ext cx="468047" cy="336057"/>
          </a:xfrm>
          <a:prstGeom prst="rect">
            <a:avLst/>
          </a:prstGeom>
          <a:noFill/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59396" name="AutoShape 4" descr="data:image/jpeg;base64,/9j/4AAQSkZJRgABAQAAAQABAAD/2wCEAAkGBhIQEBAQDxIPDw8QDxAPDw8PDw8PEBAPFBAVFRQQEhIXHCYeFxkjGRQSHy8gIygpLCwsFR4xNTAqNSYrLCkBCQoKDgwOGg8PGikkHiQpKSwpKSwpLSktLCwsLSwtLCwsKTUsLDQ1LCwpLCosKikvKSwsKSwsLDUtKSwsKSwuKf/AABEIAMIBAwMBIgACEQEDEQH/xAAcAAEAAQUBAQAAAAAAAAAAAAAABAECAwUGBwj/xAA/EAACAQMCAwUEBggFBQAAAAAAAQIDBBEFIQYSMRNBUWFxByKBkRQyQqGxwVJicoKSwtHhFSMzorIWQ1N08P/EABoBAQACAwEAAAAAAAAAAAAAAAABAwIEBQb/xAAuEQACAgEDAgQFAwUAAAAAAAAAAQIDEQQSITFBBRMiURRCYXGh0eHwIzKRscH/2gAMAwEAAhEDEQA/APcQAAAAAAAAAAAAAAAAAAAAAAAAAAAAAAAAAAAAAAAAAAAAAAAAAAAAAAAAAAAAAAAAAAAAa/iC87G0uqq607etUXrGm2vvJFhV5qVKXXmpwlnxzFPJqePJY0y//wDUrf8ABkf2d6j2ul2k5PeFN0pSbxvSk6e/8Jjn1YMc+rB0xir3Chyp9ZzUIrvbe+3ok36JmovuL6FPKhzVpL/xpcv8b2+WTiNQ45rVL6MqcIwVvbyShL3/AH6s/rPpvyw/3FU9RCPc24aS6WMR6vHPB6mDya445vpN4qqml3RpU1/yTIz42v1h/SH6OnQf8hr/AB9fs/x+p0V4Le+8f8v9D2IHlFD2l3kMc/YVF505Qb+Kf5G7svaxSeFcUalPxlTaqxXnjZ/cy2Orql3wUWeFamHy5+zO8BrNK4ktbr/QrU6ku+HNiovWD3XyNmbKaayjnShKDxJYYABJiAAAAAAAAAAAAAAAAAAAAAAAAAAAAaDV7qrZSncxjKvayalcUovNSg0sOtSX2ovbmj8V3mz0vVqVzTVWhNVIPvWzT8JJ7p+TIyRlZwTAYri4jTi5TajFdWzWzrVK+y5qVL5TkvN/Z+BDeC2Fblz29zU+0PU4fQbmjH35ygoz5d1CLks877vTrucx7LrL6Rb1Kc5y5KNZtUlLEffWctd+6Z03GVOlT065gklmk8ftJpp/NHlvBOvzs6two/VqUoY/dm98fF/M17Hh5l0Mq4S+IiquG+Fk9pjolCC3UUu/ODzfhKdO4qancPGJXnZ0+mOzhBNJfCS+Zr9e41rSp1PfxmEorGVvL3fzNNw1dOlQUItpym6kkl1k8LOfRJfA153wccpcdDrQ0lq1KrlLnG7/AIdffaMnmUengu/fGF8WkQ62hTgsyW/odPw5Ltp0oy+rRj21XuzOWVSi/T3pfBG21+EOVtYyY/DRlHcbC19kbPL7dDyu5hhtY6EOo0bHVp4k8GmqTNBrDwejq9Uclsp4aaymnlSTaafimt0zo9D9pl3auMZy+lUV1jWbdRL9Wr1/iycrORimZwslB5TF2nruWJpM9+4Z44tb9YpS5KyWZW9TEai813SXmsnQHy4qsoSU4OUJReYyi3GUX4prdHq3AXtS7Vwtb9pVXiNK52UakuihUS2jLz6PyfXqU6lS4l1PK67wl0+urle3dHpoANw4QAAAAAAAAAAAAAAAAAAAAAAABRo894l4cq6fN32mzVJOS7a3b9yWe6MejX6vVdx6FOSSbeySy34I4HVtXd1cJLPY037sfF/pMpumor6mxRpfiJfRdynD/GFK+rL6VJUakcKFGTxTcsbuDfWT89/A6HWNdhRi90sdx5zxrpdN4q0ly1Me/FYxL9ZeD/E5yWs1JpQqTlJpYTbbyvNvqa7slFPbyy+uKhbGGqeI9n2/nubjiXiSVeTWfdeYqL6ZeVk5vT7epUqxVOE6jcZqXKm2o9d36pFLhS38VujLw/xLSpdsqqlHFSP1ftPDxnHRYiakJykpcZOh4xCNE6bau37NELiKnVppxqQnSbcUlKLj57N9eiNnpkUoqT2UUn8MblnE+vxu6HLTT5aUoyzJ7vGW8ZWfErp2KjhHPuqKnUxv7q6L4vC9E/EiccVr26lVGvlddO3GJNKK/n5Ox0TiBUab/SlJzl4+CXwSSL77iPnT3OalPDfgRKtZlS1E2sHchoq1yjJeV+ZsgTLpSKYKup0l6UYJIxyRIcTHKIJ3EaaME0SZowzRYjGXJ617LOPnWUbG6lmrFYt6snvVil/pyffNJfFI9MPlehXlTnGcG4zjJSjJPDi10aZ9FcF8Sq/tYVdlVXuVorumu/0a3+J1tPbuW1nkPE9Iqp+ZHo/9m+ABtHHAAAAAAAAAAAAAAAAAAABZWqqMXJ9EsgGg4u1Pkp9lF7y+t6eBpNC0ZyXM+8j6redrXw335Z1mkVoqCRpqUbLPsdp7tPp0orl9TmOIOFMxlL8TzDULGVOT2zv0R7bxTfRjSwpKLfRdZP0S3PNb2ym3J/7pPEPzfzwa+oi4yzBGVerpnQ69U8r27nI/TWtkuZYeM7PzwzSKXNO42a/0JcrWN1zx/M7T/C6blzSnGKw88q2bx1SWSBcWFGTcoVOZqPvReEnFSUn4PKSZlCyPXucCyUo/0otuHbJq6VPs0lLZuXNNbPCwsL1xn5mx0W7hCEm08yliOcZ5UljOPVmkq3HNN9W223jxNnollKclGMZVJN7RW+xXet0Me50vD62rVLsjbwr9o8RTb8lkyV9Oml7ya9U0dHbav9D5Y3FtyLGObs1GXwfRmPXeIadZf5fT7ynyYxjy+T0sNTY5JRjx75ORlTwVUS6pLLKI1joNlriYpxMzMciTFMi1IkeaJdQi1DJFhHkjt/ZVxD9Gu1Tk8UrjFOWeilvyS+bx+8cVIvtKrjNNPDTTT8GbVMtryaOrqVlbiz6mBruHtS+k2tCt3zpxcvKaWJL5pmxOwuTxDWHhgAAgAAAAAAAAAAAAAAAGl4mv1Tpvfzf5G6PPOPdS3cVlrpt/9sU3S2wbNrSVqdqT6HNULmdStiCcpN5x0wvFt9EdFT1Xs/d58ye23TP6qe79dl5nDxvpv3Kb5F1ag8OT831Nnp9CMJJy6939cnGrsUHxy/wei1NE7uJemPt1k/v2X5PQNL0eNRudRued3l7Gt4l0+hTeZLmfdHOWR6XFapR5YvL6Z2FDVovM54lN97xk6EpQshtZy6tNOme5Lg5q8uqj2pU+VdzZi0f2d/SJc1Xmim8vs3yN58Wjq7e8pSnvjB0Edco0orHKvka1emgnndg2dRa3HaocnDax7H4QpSqW9RxlFZ5KnvKW3RS6pmj4K1dWdWanFcz2Un1i0djr/GyacYvxR5peVOabku95ItshGSdZuaLTWTqcLlw+nY63iTiNXCcepyGGn5F0ajZLtbNzNeU5WPk6VdcNPDC6GCKyXYN9S0J4zgiXen8pLqaRWtRCTwjVNmObMlVYI8pGGC9Fk2RpmaoyPJmaMzHIpT6orIpT6otiV2dD3T2UXjlZypv/ALdXb9mUU/x5jtjzb2RVN60e504S+UmvzPSTsV/2o8Pqo4ukAAZmsAAAAAAAAAAAAAAAWVp4jJ+EW/uPIuK63NUk8+K+bX9D1jUH/lVP2JfgeP6+8yfxNXUrMTr+FJeY2zQW9XlbM8r7Br60sMwTrnIxg9btUuTZwvfErLU34mo7co6xDyPLRt1qb65fzLa2rSfVv5mq7Uo6hjyZKMfYk1LlvqYm8mNSLkxtM2yVa0stHVaPaLY5ezludRp10lgvqxnk5mscmsI6ulSXJ8DntWpJZJstXSiaHUNR5jdnOODk6eqe7Jo72G7NfURPuJ5INU0mj0EHwR5mFmWoYWyC0skXW0cyRRk3TaGZIsgssoslhHqXspptVKnh2P8APH+56UcT7NLTlhVn+xD8W/yO2OvWsRPFaqW61sAAzNYAAAAAAAAAAAAAAAxXUMwmvGMl9x4/rsfel6s9lZ5VxZZ8lWpHwk8ej6fcU2rKOl4fPbPBwF4tyBKZtL2maupE5c44PXVzyinMOYsyOYoLcmRSK8xiyVTAyZoyL4yMCZepAEqlVwT6N/g1CmXdqQYSgpdTcVNRfiRp3WSF2ha6hKbIVaRIlVI9SoWSmY2yzJOMCcjEy9lFEE5EIZN/otrujWWtvlnZcMaW6tSnBdZSS9F3v5G1THk5ust2xZ6dwfZdlaw8Zt1H8dl9yRuzHTgopRWyikkvJF+TpJYR5CT3NsqACTEAAAAAAAAAAAAAAAHG8d6dnlqpbNckvVdPu/A7Ii6lZKtSnTf2ls/CXcyGsosqnskpHg+o2+GzTV6Z2Wt6c4SlGSxKLaa8zmbmjg0LIHrNPbuRqJRLcEqdMxumajib6kYC5F7gW8phgyyEyuSmBgjaTkuyMlMDBGCcl3MMlOUuiidoci1lMGXlKcpmkVuRYokijSLYxJNGO5ZGJVOfBOsbfLR6hwFpfJF15Lr7lP0+0/y+ZxHD2nOrOMV39X4LvZ6nZtQjGEdoxSSXkb9MccnnNffn0o2ykXpkWnUM8ZGycgyFS1FUAVAAAAAAAAAAAAAAALWXMskActxjonaRdaC9+K99L7Uf0vVHmV/ZdT2u4ZwvEeiJNzgvde7ivsvxXkU2RydLR6nY9rPNK9DBHlA6G8sjVVbfBpShg9BXamiA4lHAkypFjgVYLlMjuA5DNylrRG0z3GPlGC5opyjaTuKJFyCiXKJO0wcwkVUC+MTLGkZKJVKwxwgTbS3baSWctJFaFrk6PSrFQ95/W/D+5sV15OdqdUoL6m90C0VGH68t5P8AlOht65z9vM2ttM20sHBlJyeWb2hVJtORqraRsaTMitkuLLiyBeSQVAAAAAAAAAAAAAAAZZIvLWARK6NNe0+pvakTX3NAgk4XVNM6uK+H9DnLm1PRbuzNDqGjKWfsvxX5opnDPQ36NW4cSOHq25GnTN9faPVh9nnXjHr8uppqqw8PZ+D2fyNaUMHYruUllMhyiW8pIlAooGO0u80wqmUdMk8o7My2EeaRuQvjTJCpEmjZSfSLx4vYyVZTPUKPVkWnRJtvaZ6fMmUdMx13/AnUrYujV7nLu1ueIGK1tlHp18TZUIlKVsTqFsXYwc9ybeWZbeBtbaBGt7c2lvQBGSVbRNjSRGoUybTiSQZoF5bFFxJBUAAAAAAAAAAAAAAAoyoAMcomCpSJTRa4gGrrWpArWJv5UzDOgQScxW0/yIFzo8ZbSjGX7UUzr52pgnZjAycJW4Uov7GP2XKJFnwjT7udfvHfTsTDLT/IjYvYsV1i+ZnB/wDStNfp/wAX9i6PDlNfZb9XJnbPT/IseneQ2oO6x/Mzkqejxj9WKXojKtPOn/w7yKrTvIyK22+pzkNP8jPTsDfx0/yMsLAEGlpWJNo2RtIWRIhagEGjaE6jQJEKBnjSALKdMzxiFEvSACRVDBUAAAAAAAAAAAAAAAAAAAFAAC0tYABYyySAAMbRZJAAFjRa0AAW4K4AALooyJAAF8UZIgAGSJegAC4qAAVAAAAAAAAB/9k="/>
          <p:cNvSpPr>
            <a:spLocks noChangeAspect="1" noChangeArrowheads="1"/>
          </p:cNvSpPr>
          <p:nvPr/>
        </p:nvSpPr>
        <p:spPr bwMode="auto">
          <a:xfrm>
            <a:off x="97510" y="-159275"/>
            <a:ext cx="468047" cy="336057"/>
          </a:xfrm>
          <a:prstGeom prst="rect">
            <a:avLst/>
          </a:prstGeom>
          <a:noFill/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59398" name="AutoShape 6" descr="data:image/jpeg;base64,/9j/4AAQSkZJRgABAQAAAQABAAD/2wCEAAkGBhIQEBAQDxIPDw8QDxAPDw8PDw8PEBAPFBAVFRQQEhIXHCYeFxkjGRQSHy8gIygpLCwsFR4xNTAqNSYrLCkBCQoKDgwOGg8PGikkHiQpKSwpKSwpLSktLCwsLSwtLCwsKTUsLDQ1LCwpLCosKikvKSwsKSwsLDUtKSwsKSwuKf/AABEIAMIBAwMBIgACEQEDEQH/xAAcAAEAAQUBAQAAAAAAAAAAAAAABAECAwUGBwj/xAA/EAACAQMCAwUEBggFBQAAAAAAAQIDBBEFIQYSMRNBUWFxByKBkRQyQqGxwVJicoKSwtHhFSMzorIWQ1N08P/EABoBAQACAwEAAAAAAAAAAAAAAAABAwIEBQb/xAAuEQACAgEDAgQFAwUAAAAAAAAAAQIDEQQSITFBBRMiURRCYXGh0eHwIzKRscH/2gAMAwEAAhEDEQA/APcQAAAAAAAAAAAAAAAAAAAAAAAAAAAAAAAAAAAAAAAAAAAAAAAAAAAAAAAAAAAAAAAAAAAAa/iC87G0uqq607etUXrGm2vvJFhV5qVKXXmpwlnxzFPJqePJY0y//wDUrf8ABkf2d6j2ul2k5PeFN0pSbxvSk6e/8Jjn1YMc+rB0xir3Chyp9ZzUIrvbe+3ok36JmovuL6FPKhzVpL/xpcv8b2+WTiNQ45rVL6MqcIwVvbyShL3/AH6s/rPpvyw/3FU9RCPc24aS6WMR6vHPB6mDya445vpN4qqml3RpU1/yTIz42v1h/SH6OnQf8hr/AB9fs/x+p0V4Le+8f8v9D2IHlFD2l3kMc/YVF505Qb+Kf5G7svaxSeFcUalPxlTaqxXnjZ/cy2Orql3wUWeFamHy5+zO8BrNK4ktbr/QrU6ku+HNiovWD3XyNmbKaayjnShKDxJYYABJiAAAAAAAAAAAAAAAAAAAAAAAAAAAAaDV7qrZSncxjKvayalcUovNSg0sOtSX2ovbmj8V3mz0vVqVzTVWhNVIPvWzT8JJ7p+TIyRlZwTAYri4jTi5TajFdWzWzrVK+y5qVL5TkvN/Z+BDeC2Fblz29zU+0PU4fQbmjH35ygoz5d1CLks877vTrucx7LrL6Rb1Kc5y5KNZtUlLEffWctd+6Z03GVOlT065gklmk8ftJpp/NHlvBOvzs6two/VqUoY/dm98fF/M17Hh5l0Mq4S+IiquG+Fk9pjolCC3UUu/ODzfhKdO4qancPGJXnZ0+mOzhBNJfCS+Zr9e41rSp1PfxmEorGVvL3fzNNw1dOlQUItpym6kkl1k8LOfRJfA153wccpcdDrQ0lq1KrlLnG7/AIdffaMnmUengu/fGF8WkQ62hTgsyW/odPw5Ltp0oy+rRj21XuzOWVSi/T3pfBG21+EOVtYyY/DRlHcbC19kbPL7dDyu5hhtY6EOo0bHVp4k8GmqTNBrDwejq9Uclsp4aaymnlSTaafimt0zo9D9pl3auMZy+lUV1jWbdRL9Wr1/iycrORimZwslB5TF2nruWJpM9+4Z44tb9YpS5KyWZW9TEai813SXmsnQHy4qsoSU4OUJReYyi3GUX4prdHq3AXtS7Vwtb9pVXiNK52UakuihUS2jLz6PyfXqU6lS4l1PK67wl0+urle3dHpoANw4QAAAAAAAAAAAAAAAAAAAAAAABRo894l4cq6fN32mzVJOS7a3b9yWe6MejX6vVdx6FOSSbeySy34I4HVtXd1cJLPY037sfF/pMpumor6mxRpfiJfRdynD/GFK+rL6VJUakcKFGTxTcsbuDfWT89/A6HWNdhRi90sdx5zxrpdN4q0ly1Me/FYxL9ZeD/E5yWs1JpQqTlJpYTbbyvNvqa7slFPbyy+uKhbGGqeI9n2/nubjiXiSVeTWfdeYqL6ZeVk5vT7epUqxVOE6jcZqXKm2o9d36pFLhS38VujLw/xLSpdsqqlHFSP1ftPDxnHRYiakJykpcZOh4xCNE6bau37NELiKnVppxqQnSbcUlKLj57N9eiNnpkUoqT2UUn8MblnE+vxu6HLTT5aUoyzJ7vGW8ZWfErp2KjhHPuqKnUxv7q6L4vC9E/EiccVr26lVGvlddO3GJNKK/n5Ox0TiBUab/SlJzl4+CXwSSL77iPnT3OalPDfgRKtZlS1E2sHchoq1yjJeV+ZsgTLpSKYKup0l6UYJIxyRIcTHKIJ3EaaME0SZowzRYjGXJ617LOPnWUbG6lmrFYt6snvVil/pyffNJfFI9MPlehXlTnGcG4zjJSjJPDi10aZ9FcF8Sq/tYVdlVXuVorumu/0a3+J1tPbuW1nkPE9Iqp+ZHo/9m+ABtHHAAAAAAAAAAAAAAAAAAABZWqqMXJ9EsgGg4u1Pkp9lF7y+t6eBpNC0ZyXM+8j6redrXw335Z1mkVoqCRpqUbLPsdp7tPp0orl9TmOIOFMxlL8TzDULGVOT2zv0R7bxTfRjSwpKLfRdZP0S3PNb2ym3J/7pPEPzfzwa+oi4yzBGVerpnQ69U8r27nI/TWtkuZYeM7PzwzSKXNO42a/0JcrWN1zx/M7T/C6blzSnGKw88q2bx1SWSBcWFGTcoVOZqPvReEnFSUn4PKSZlCyPXucCyUo/0otuHbJq6VPs0lLZuXNNbPCwsL1xn5mx0W7hCEm08yliOcZ5UljOPVmkq3HNN9W223jxNnollKclGMZVJN7RW+xXet0Me50vD62rVLsjbwr9o8RTb8lkyV9Oml7ya9U0dHbav9D5Y3FtyLGObs1GXwfRmPXeIadZf5fT7ynyYxjy+T0sNTY5JRjx75ORlTwVUS6pLLKI1joNlriYpxMzMciTFMi1IkeaJdQi1DJFhHkjt/ZVxD9Gu1Tk8UrjFOWeilvyS+bx+8cVIvtKrjNNPDTTT8GbVMtryaOrqVlbiz6mBruHtS+k2tCt3zpxcvKaWJL5pmxOwuTxDWHhgAAgAAAAAAAAAAAAAAAGl4mv1Tpvfzf5G6PPOPdS3cVlrpt/9sU3S2wbNrSVqdqT6HNULmdStiCcpN5x0wvFt9EdFT1Xs/d58ye23TP6qe79dl5nDxvpv3Kb5F1ag8OT831Nnp9CMJJy6939cnGrsUHxy/wei1NE7uJemPt1k/v2X5PQNL0eNRudRued3l7Gt4l0+hTeZLmfdHOWR6XFapR5YvL6Z2FDVovM54lN97xk6EpQshtZy6tNOme5Lg5q8uqj2pU+VdzZi0f2d/SJc1Xmim8vs3yN58Wjq7e8pSnvjB0Edco0orHKvka1emgnndg2dRa3HaocnDax7H4QpSqW9RxlFZ5KnvKW3RS6pmj4K1dWdWanFcz2Un1i0djr/GyacYvxR5peVOabku95ItshGSdZuaLTWTqcLlw+nY63iTiNXCcepyGGn5F0ajZLtbNzNeU5WPk6VdcNPDC6GCKyXYN9S0J4zgiXen8pLqaRWtRCTwjVNmObMlVYI8pGGC9Fk2RpmaoyPJmaMzHIpT6orIpT6otiV2dD3T2UXjlZypv/ALdXb9mUU/x5jtjzb2RVN60e504S+UmvzPSTsV/2o8Pqo4ukAAZmsAAAAAAAAAAAAAAAWVp4jJ+EW/uPIuK63NUk8+K+bX9D1jUH/lVP2JfgeP6+8yfxNXUrMTr+FJeY2zQW9XlbM8r7Br60sMwTrnIxg9btUuTZwvfErLU34mo7co6xDyPLRt1qb65fzLa2rSfVv5mq7Uo6hjyZKMfYk1LlvqYm8mNSLkxtM2yVa0stHVaPaLY5ezludRp10lgvqxnk5mscmsI6ulSXJ8DntWpJZJstXSiaHUNR5jdnOODk6eqe7Jo72G7NfURPuJ5INU0mj0EHwR5mFmWoYWyC0skXW0cyRRk3TaGZIsgssoslhHqXspptVKnh2P8APH+56UcT7NLTlhVn+xD8W/yO2OvWsRPFaqW61sAAzNYAAAAAAAAAAAAAAAxXUMwmvGMl9x4/rsfel6s9lZ5VxZZ8lWpHwk8ej6fcU2rKOl4fPbPBwF4tyBKZtL2maupE5c44PXVzyinMOYsyOYoLcmRSK8xiyVTAyZoyL4yMCZepAEqlVwT6N/g1CmXdqQYSgpdTcVNRfiRp3WSF2ha6hKbIVaRIlVI9SoWSmY2yzJOMCcjEy9lFEE5EIZN/otrujWWtvlnZcMaW6tSnBdZSS9F3v5G1THk5ust2xZ6dwfZdlaw8Zt1H8dl9yRuzHTgopRWyikkvJF+TpJYR5CT3NsqACTEAAAAAAAAAAAAAAAHG8d6dnlqpbNckvVdPu/A7Ii6lZKtSnTf2ls/CXcyGsosqnskpHg+o2+GzTV6Z2Wt6c4SlGSxKLaa8zmbmjg0LIHrNPbuRqJRLcEqdMxumajib6kYC5F7gW8phgyyEyuSmBgjaTkuyMlMDBGCcl3MMlOUuiidoci1lMGXlKcpmkVuRYokijSLYxJNGO5ZGJVOfBOsbfLR6hwFpfJF15Lr7lP0+0/y+ZxHD2nOrOMV39X4LvZ6nZtQjGEdoxSSXkb9MccnnNffn0o2ykXpkWnUM8ZGycgyFS1FUAVAAAAAAAAAAAAAAALWXMskActxjonaRdaC9+K99L7Uf0vVHmV/ZdT2u4ZwvEeiJNzgvde7ivsvxXkU2RydLR6nY9rPNK9DBHlA6G8sjVVbfBpShg9BXamiA4lHAkypFjgVYLlMjuA5DNylrRG0z3GPlGC5opyjaTuKJFyCiXKJO0wcwkVUC+MTLGkZKJVKwxwgTbS3baSWctJFaFrk6PSrFQ95/W/D+5sV15OdqdUoL6m90C0VGH68t5P8AlOht65z9vM2ttM20sHBlJyeWb2hVJtORqraRsaTMitkuLLiyBeSQVAAAAAAAAAAAAAAAZZIvLWARK6NNe0+pvakTX3NAgk4XVNM6uK+H9DnLm1PRbuzNDqGjKWfsvxX5opnDPQ36NW4cSOHq25GnTN9faPVh9nnXjHr8uppqqw8PZ+D2fyNaUMHYruUllMhyiW8pIlAooGO0u80wqmUdMk8o7My2EeaRuQvjTJCpEmjZSfSLx4vYyVZTPUKPVkWnRJtvaZ6fMmUdMx13/AnUrYujV7nLu1ueIGK1tlHp18TZUIlKVsTqFsXYwc9ybeWZbeBtbaBGt7c2lvQBGSVbRNjSRGoUybTiSQZoF5bFFxJBUAAAAAAAAAAAAAAAoyoAMcomCpSJTRa4gGrrWpArWJv5UzDOgQScxW0/yIFzo8ZbSjGX7UUzr52pgnZjAycJW4Uov7GP2XKJFnwjT7udfvHfTsTDLT/IjYvYsV1i+ZnB/wDStNfp/wAX9i6PDlNfZb9XJnbPT/IseneQ2oO6x/Mzkqejxj9WKXojKtPOn/w7yKrTvIyK22+pzkNP8jPTsDfx0/yMsLAEGlpWJNo2RtIWRIhagEGjaE6jQJEKBnjSALKdMzxiFEvSACRVDBUAAAAAAAAAAAAAAAAAAAFAAC0tYABYyySAAMbRZJAAFjRa0AAW4K4AALooyJAAF8UZIgAGSJegAC4qAAVAAAAAAAAB/9k="/>
          <p:cNvSpPr>
            <a:spLocks noChangeAspect="1" noChangeArrowheads="1"/>
          </p:cNvSpPr>
          <p:nvPr/>
        </p:nvSpPr>
        <p:spPr bwMode="auto">
          <a:xfrm>
            <a:off x="97510" y="-159275"/>
            <a:ext cx="468047" cy="336057"/>
          </a:xfrm>
          <a:prstGeom prst="rect">
            <a:avLst/>
          </a:prstGeom>
          <a:noFill/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59400" name="AutoShape 8" descr="data:image/jpeg;base64,/9j/4AAQSkZJRgABAQAAAQABAAD/2wCEAAkGBhIQEBAQDxIPDw8QDxAPDw8PDw8PEBAPFBAVFRQQEhIXHCYeFxkjGRQSHy8gIygpLCwsFR4xNTAqNSYrLCkBCQoKDgwOGg8PGikkHiQpKSwpKSwpLSktLCwsLSwtLCwsKTUsLDQ1LCwpLCosKikvKSwsKSwsLDUtKSwsKSwuKf/AABEIAMIBAwMBIgACEQEDEQH/xAAcAAEAAQUBAQAAAAAAAAAAAAAABAECAwUGBwj/xAA/EAACAQMCAwUEBggFBQAAAAAAAQIDBBEFIQYSMRNBUWFxByKBkRQyQqGxwVJicoKSwtHhFSMzorIWQ1N08P/EABoBAQACAwEAAAAAAAAAAAAAAAABAwIEBQb/xAAuEQACAgEDAgQFAwUAAAAAAAAAAQIDEQQSITFBBRMiURRCYXGh0eHwIzKRscH/2gAMAwEAAhEDEQA/APcQAAAAAAAAAAAAAAAAAAAAAAAAAAAAAAAAAAAAAAAAAAAAAAAAAAAAAAAAAAAAAAAAAAAAa/iC87G0uqq607etUXrGm2vvJFhV5qVKXXmpwlnxzFPJqePJY0y//wDUrf8ABkf2d6j2ul2k5PeFN0pSbxvSk6e/8Jjn1YMc+rB0xir3Chyp9ZzUIrvbe+3ok36JmovuL6FPKhzVpL/xpcv8b2+WTiNQ45rVL6MqcIwVvbyShL3/AH6s/rPpvyw/3FU9RCPc24aS6WMR6vHPB6mDya445vpN4qqml3RpU1/yTIz42v1h/SH6OnQf8hr/AB9fs/x+p0V4Le+8f8v9D2IHlFD2l3kMc/YVF505Qb+Kf5G7svaxSeFcUalPxlTaqxXnjZ/cy2Orql3wUWeFamHy5+zO8BrNK4ktbr/QrU6ku+HNiovWD3XyNmbKaayjnShKDxJYYABJiAAAAAAAAAAAAAAAAAAAAAAAAAAAAaDV7qrZSncxjKvayalcUovNSg0sOtSX2ovbmj8V3mz0vVqVzTVWhNVIPvWzT8JJ7p+TIyRlZwTAYri4jTi5TajFdWzWzrVK+y5qVL5TkvN/Z+BDeC2Fblz29zU+0PU4fQbmjH35ygoz5d1CLks877vTrucx7LrL6Rb1Kc5y5KNZtUlLEffWctd+6Z03GVOlT065gklmk8ftJpp/NHlvBOvzs6two/VqUoY/dm98fF/M17Hh5l0Mq4S+IiquG+Fk9pjolCC3UUu/ODzfhKdO4qancPGJXnZ0+mOzhBNJfCS+Zr9e41rSp1PfxmEorGVvL3fzNNw1dOlQUItpym6kkl1k8LOfRJfA153wccpcdDrQ0lq1KrlLnG7/AIdffaMnmUengu/fGF8WkQ62hTgsyW/odPw5Ltp0oy+rRj21XuzOWVSi/T3pfBG21+EOVtYyY/DRlHcbC19kbPL7dDyu5hhtY6EOo0bHVp4k8GmqTNBrDwejq9Uclsp4aaymnlSTaafimt0zo9D9pl3auMZy+lUV1jWbdRL9Wr1/iycrORimZwslB5TF2nruWJpM9+4Z44tb9YpS5KyWZW9TEai813SXmsnQHy4qsoSU4OUJReYyi3GUX4prdHq3AXtS7Vwtb9pVXiNK52UakuihUS2jLz6PyfXqU6lS4l1PK67wl0+urle3dHpoANw4QAAAAAAAAAAAAAAAAAAAAAAABRo894l4cq6fN32mzVJOS7a3b9yWe6MejX6vVdx6FOSSbeySy34I4HVtXd1cJLPY037sfF/pMpumor6mxRpfiJfRdynD/GFK+rL6VJUakcKFGTxTcsbuDfWT89/A6HWNdhRi90sdx5zxrpdN4q0ly1Me/FYxL9ZeD/E5yWs1JpQqTlJpYTbbyvNvqa7slFPbyy+uKhbGGqeI9n2/nubjiXiSVeTWfdeYqL6ZeVk5vT7epUqxVOE6jcZqXKm2o9d36pFLhS38VujLw/xLSpdsqqlHFSP1ftPDxnHRYiakJykpcZOh4xCNE6bau37NELiKnVppxqQnSbcUlKLj57N9eiNnpkUoqT2UUn8MblnE+vxu6HLTT5aUoyzJ7vGW8ZWfErp2KjhHPuqKnUxv7q6L4vC9E/EiccVr26lVGvlddO3GJNKK/n5Ox0TiBUab/SlJzl4+CXwSSL77iPnT3OalPDfgRKtZlS1E2sHchoq1yjJeV+ZsgTLpSKYKup0l6UYJIxyRIcTHKIJ3EaaME0SZowzRYjGXJ617LOPnWUbG6lmrFYt6snvVil/pyffNJfFI9MPlehXlTnGcG4zjJSjJPDi10aZ9FcF8Sq/tYVdlVXuVorumu/0a3+J1tPbuW1nkPE9Iqp+ZHo/9m+ABtHHAAAAAAAAAAAAAAAAAAABZWqqMXJ9EsgGg4u1Pkp9lF7y+t6eBpNC0ZyXM+8j6redrXw335Z1mkVoqCRpqUbLPsdp7tPp0orl9TmOIOFMxlL8TzDULGVOT2zv0R7bxTfRjSwpKLfRdZP0S3PNb2ym3J/7pPEPzfzwa+oi4yzBGVerpnQ69U8r27nI/TWtkuZYeM7PzwzSKXNO42a/0JcrWN1zx/M7T/C6blzSnGKw88q2bx1SWSBcWFGTcoVOZqPvReEnFSUn4PKSZlCyPXucCyUo/0otuHbJq6VPs0lLZuXNNbPCwsL1xn5mx0W7hCEm08yliOcZ5UljOPVmkq3HNN9W223jxNnollKclGMZVJN7RW+xXet0Me50vD62rVLsjbwr9o8RTb8lkyV9Oml7ya9U0dHbav9D5Y3FtyLGObs1GXwfRmPXeIadZf5fT7ynyYxjy+T0sNTY5JRjx75ORlTwVUS6pLLKI1joNlriYpxMzMciTFMi1IkeaJdQi1DJFhHkjt/ZVxD9Gu1Tk8UrjFOWeilvyS+bx+8cVIvtKrjNNPDTTT8GbVMtryaOrqVlbiz6mBruHtS+k2tCt3zpxcvKaWJL5pmxOwuTxDWHhgAAgAAAAAAAAAAAAAAAGl4mv1Tpvfzf5G6PPOPdS3cVlrpt/9sU3S2wbNrSVqdqT6HNULmdStiCcpN5x0wvFt9EdFT1Xs/d58ye23TP6qe79dl5nDxvpv3Kb5F1ag8OT831Nnp9CMJJy6939cnGrsUHxy/wei1NE7uJemPt1k/v2X5PQNL0eNRudRued3l7Gt4l0+hTeZLmfdHOWR6XFapR5YvL6Z2FDVovM54lN97xk6EpQshtZy6tNOme5Lg5q8uqj2pU+VdzZi0f2d/SJc1Xmim8vs3yN58Wjq7e8pSnvjB0Edco0orHKvka1emgnndg2dRa3HaocnDax7H4QpSqW9RxlFZ5KnvKW3RS6pmj4K1dWdWanFcz2Un1i0djr/GyacYvxR5peVOabku95ItshGSdZuaLTWTqcLlw+nY63iTiNXCcepyGGn5F0ajZLtbNzNeU5WPk6VdcNPDC6GCKyXYN9S0J4zgiXen8pLqaRWtRCTwjVNmObMlVYI8pGGC9Fk2RpmaoyPJmaMzHIpT6orIpT6otiV2dD3T2UXjlZypv/ALdXb9mUU/x5jtjzb2RVN60e504S+UmvzPSTsV/2o8Pqo4ukAAZmsAAAAAAAAAAAAAAAWVp4jJ+EW/uPIuK63NUk8+K+bX9D1jUH/lVP2JfgeP6+8yfxNXUrMTr+FJeY2zQW9XlbM8r7Br60sMwTrnIxg9btUuTZwvfErLU34mo7co6xDyPLRt1qb65fzLa2rSfVv5mq7Uo6hjyZKMfYk1LlvqYm8mNSLkxtM2yVa0stHVaPaLY5ezludRp10lgvqxnk5mscmsI6ulSXJ8DntWpJZJstXSiaHUNR5jdnOODk6eqe7Jo72G7NfURPuJ5INU0mj0EHwR5mFmWoYWyC0skXW0cyRRk3TaGZIsgssoslhHqXspptVKnh2P8APH+56UcT7NLTlhVn+xD8W/yO2OvWsRPFaqW61sAAzNYAAAAAAAAAAAAAAAxXUMwmvGMl9x4/rsfel6s9lZ5VxZZ8lWpHwk8ej6fcU2rKOl4fPbPBwF4tyBKZtL2maupE5c44PXVzyinMOYsyOYoLcmRSK8xiyVTAyZoyL4yMCZepAEqlVwT6N/g1CmXdqQYSgpdTcVNRfiRp3WSF2ha6hKbIVaRIlVI9SoWSmY2yzJOMCcjEy9lFEE5EIZN/otrujWWtvlnZcMaW6tSnBdZSS9F3v5G1THk5ust2xZ6dwfZdlaw8Zt1H8dl9yRuzHTgopRWyikkvJF+TpJYR5CT3NsqACTEAAAAAAAAAAAAAAAHG8d6dnlqpbNckvVdPu/A7Ii6lZKtSnTf2ls/CXcyGsosqnskpHg+o2+GzTV6Z2Wt6c4SlGSxKLaa8zmbmjg0LIHrNPbuRqJRLcEqdMxumajib6kYC5F7gW8phgyyEyuSmBgjaTkuyMlMDBGCcl3MMlOUuiidoci1lMGXlKcpmkVuRYokijSLYxJNGO5ZGJVOfBOsbfLR6hwFpfJF15Lr7lP0+0/y+ZxHD2nOrOMV39X4LvZ6nZtQjGEdoxSSXkb9MccnnNffn0o2ykXpkWnUM8ZGycgyFS1FUAVAAAAAAAAAAAAAAALWXMskActxjonaRdaC9+K99L7Uf0vVHmV/ZdT2u4ZwvEeiJNzgvde7ivsvxXkU2RydLR6nY9rPNK9DBHlA6G8sjVVbfBpShg9BXamiA4lHAkypFjgVYLlMjuA5DNylrRG0z3GPlGC5opyjaTuKJFyCiXKJO0wcwkVUC+MTLGkZKJVKwxwgTbS3baSWctJFaFrk6PSrFQ95/W/D+5sV15OdqdUoL6m90C0VGH68t5P8AlOht65z9vM2ttM20sHBlJyeWb2hVJtORqraRsaTMitkuLLiyBeSQVAAAAAAAAAAAAAAAZZIvLWARK6NNe0+pvakTX3NAgk4XVNM6uK+H9DnLm1PRbuzNDqGjKWfsvxX5opnDPQ36NW4cSOHq25GnTN9faPVh9nnXjHr8uppqqw8PZ+D2fyNaUMHYruUllMhyiW8pIlAooGO0u80wqmUdMk8o7My2EeaRuQvjTJCpEmjZSfSLx4vYyVZTPUKPVkWnRJtvaZ6fMmUdMx13/AnUrYujV7nLu1ueIGK1tlHp18TZUIlKVsTqFsXYwc9ybeWZbeBtbaBGt7c2lvQBGSVbRNjSRGoUybTiSQZoF5bFFxJBUAAAAAAAAAAAAAAAoyoAMcomCpSJTRa4gGrrWpArWJv5UzDOgQScxW0/yIFzo8ZbSjGX7UUzr52pgnZjAycJW4Uov7GP2XKJFnwjT7udfvHfTsTDLT/IjYvYsV1i+ZnB/wDStNfp/wAX9i6PDlNfZb9XJnbPT/IseneQ2oO6x/Mzkqejxj9WKXojKtPOn/w7yKrTvIyK22+pzkNP8jPTsDfx0/yMsLAEGlpWJNo2RtIWRIhagEGjaE6jQJEKBnjSALKdMzxiFEvSACRVDBUAAAAAAAAAAAAAAAAAAAFAAC0tYABYyySAAMbRZJAAFjRa0AAW4K4AALooyJAAF8UZIgAGSJegAC4qAAVAAAAAAAAB/9k="/>
          <p:cNvSpPr>
            <a:spLocks noChangeAspect="1" noChangeArrowheads="1"/>
          </p:cNvSpPr>
          <p:nvPr/>
        </p:nvSpPr>
        <p:spPr bwMode="auto">
          <a:xfrm>
            <a:off x="97510" y="-159275"/>
            <a:ext cx="468047" cy="336057"/>
          </a:xfrm>
          <a:prstGeom prst="rect">
            <a:avLst/>
          </a:prstGeom>
          <a:noFill/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9" name="2 Subtítulo"/>
          <p:cNvSpPr txBox="1">
            <a:spLocks/>
          </p:cNvSpPr>
          <p:nvPr/>
        </p:nvSpPr>
        <p:spPr>
          <a:xfrm>
            <a:off x="165087" y="7035719"/>
            <a:ext cx="5030373" cy="425167"/>
          </a:xfrm>
          <a:prstGeom prst="rect">
            <a:avLst/>
          </a:prstGeom>
        </p:spPr>
        <p:txBody>
          <a:bodyPr lIns="101824" tIns="50912" rIns="101824" bIns="50912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Shirley Brito Cabezas, 2017</a:t>
            </a:r>
          </a:p>
        </p:txBody>
      </p:sp>
      <p:pic>
        <p:nvPicPr>
          <p:cNvPr id="15" name="14 Imagen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448540" y="6638756"/>
            <a:ext cx="3317777" cy="60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7" t="52345" r="79513" b="22280"/>
          <a:stretch/>
        </p:blipFill>
        <p:spPr bwMode="auto">
          <a:xfrm>
            <a:off x="1324746" y="4056791"/>
            <a:ext cx="1479497" cy="1406750"/>
          </a:xfrm>
          <a:prstGeom prst="ellipse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7" name="16 Conector recto"/>
          <p:cNvCxnSpPr/>
          <p:nvPr/>
        </p:nvCxnSpPr>
        <p:spPr>
          <a:xfrm>
            <a:off x="97515" y="684337"/>
            <a:ext cx="1394392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https://scontent-mia3-1.xx.fbcdn.net/v/t34.0-12/21175681_1906644686029261_638147114_n.jpg?oh=8e5bde6b279d57d0ed31597738bae7d1&amp;oe=59A64BB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492" y="2650043"/>
            <a:ext cx="1520840" cy="1382631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ultado de imagen para ISSRS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8" r="4714" b="9944"/>
          <a:stretch/>
        </p:blipFill>
        <p:spPr bwMode="auto">
          <a:xfrm>
            <a:off x="1319100" y="5463539"/>
            <a:ext cx="1479533" cy="1311854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Resultado de imagen para babac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741" y="1329720"/>
            <a:ext cx="1504259" cy="1295078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5 CuadroTexto"/>
          <p:cNvSpPr txBox="1"/>
          <p:nvPr/>
        </p:nvSpPr>
        <p:spPr>
          <a:xfrm>
            <a:off x="5542674" y="907044"/>
            <a:ext cx="2138290" cy="422676"/>
          </a:xfrm>
          <a:prstGeom prst="rect">
            <a:avLst/>
          </a:prstGeom>
          <a:noFill/>
        </p:spPr>
        <p:txBody>
          <a:bodyPr wrap="square" lIns="101824" tIns="50912" rIns="101824" bIns="50912" rtlCol="0">
            <a:spAutoFit/>
          </a:bodyPr>
          <a:lstStyle/>
          <a:p>
            <a:pPr algn="ctr"/>
            <a:r>
              <a:rPr lang="es-EC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CONTENIDO</a:t>
            </a:r>
            <a:endParaRPr lang="es-EC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25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AutoShape 4" descr="data:image/jpeg;base64,/9j/4AAQSkZJRgABAQAAAQABAAD/2wCEAAkGBhESERMUExQWFRUWFBgXFxgWFBgYGhYXFhoXFRUWGRgXHyYeGRskGRYXIC8gJCkpLS0sGB80NTAqOCYrLCkBCQoKDgwOGg8PGiolHyQtLywsLi4vLTYsKiwpLCwsLCwsLCwsLCwpLCwsNCwtNCwsLCwsLCwsLCwsLCwsLCwsLP/AABEIANIA8AMBIgACEQEDEQH/xAAcAAEAAgMBAQEAAAAAAAAAAAAABQYCAwQBBwj/xAA+EAABAwIDBQYDBwMDBAMAAAABAAIRAyEEEjEFIkFRYQYTMnGBkUKhsQcUI1LB4fBictEVM4JDkqKyFlPx/8QAGwEBAAIDAQEAAAAAAAAAAAAAAAQFAQIDBgf/xAAwEQACAgEDAgQFBAEFAAAAAAAAAQIDEQQSITFBBSJRcRNhgaHwMpGx0SMUUsHh8f/aAAwDAQACEQMRAD8A+4rFlrXsNT/lZIgCIiAIiIAiIgCIiAIiIAi5DtJnDM7q0WPkTY+ei0nF1D+Vo5EFx9SCB/NSuUroR6s2UWzqxuNZSY57zDWiSqdRxz8XixUax4FKW7znUwA7XKWTmdGU5TEEeSsbwXGXnN0iBextfUWuefMrVgsE2kwNboBEm5OpkniZJPqotmpTWInSNb7nVR2hlEVDpo+LR/URZp5mw42uB3CoOaq/a3Fd3g67oDpYWQT/APYRTJ9M0xxhfLNjbWdQr0akuim7QQYaZztaHWEhzuWs63W9V7a8x3hpHYm49j76i5dnbRp16balMy1zWuHMBwkSOB6LqUwhBERAEREAREQBERAEREARFhVcQDAkwYExJ4CeCAzWmrTcXNIdAEyI8Ui1+EFReDx1UVstS5NoGjTGYRztr+ylKuLY0hrnAE6SVlrByhbGayuzx9TzCYxlQEtMwSDaLjzW1lQGYMwYPQ6x7EI0g6LJYOi+YREQyEREBoxlYtbI1kATpLiGz11lcL8zvE6RpA3R6iST6mOikcQBlOYZhFxEzF4jionBMim0TNrSc1jcDNxgQJ6KHqpSjjDOtaTIiv2zw7AXObVABqicguaPijevMGBqYNrLWO3mFLXOAqFrXZcwYIPi0l1xDS4cxEXMKZ/0yjM91TmSZ7tsy7xHTU8eaN2bRBkUqYMRIptFtI00gm3VQ81+jOuJepxDtPQPeZSXGm57XBoE5qbmMcBJA8VRsTGq1DthhiYBcSHUw4Bo3O9BLS69gMpk8CRrIUlU2ZRdE0qZgQJptMCIgSLCLQvTgqNppshpkbjd02gi1jYLGYejHmPcf/tvlneDKZZbeHFsHWRwXyXHbIa5znU92SSGcACZAB8v4F9J252noYYQXsNQ6MLwD8N3chvN85Eaqi4naVNznPzMaHHNAcIEmOf5pHnPkrbw3TqcZfEjw+j/AD+SLqNTOmSdcufQq+A7RYjDOzUc7HXkNmDl0a8EZXXtxi6tGK+2HGuYA2iym8TJGZxNuAeMov1OmnOF2nTBfLS05hoHNkkHLYTJkiLcQsdi7MdiqrKdP4rl2oa0auPQfMwOK5X507afRdy2qdWpgrJNZxz8vz5n2fslt4YrC0qhc01C0d4Gnwv4gjVp6FTSq2z9iUKApNDWSMrTULWBzsoLrujjlVmp1ARIMjmFz0mqWpi5JYWcFbZFRfBQ2dmMcGgPBqRUaaw+/Vh97gVwXC0UN59J+UQDky6NbPtHs/tNtF1Go7vZfh6jnfentNRlOlQp1qAdGduZzHuzWzfFGdyvyKYcz5uzsjtfvaJGIy0g+k57PvFRxDaVd1RtMOIl8UqhY5x8fdtlY7K7JbXp0g3voflyy7EVHQ91AUX1eMgP/EA1JBmJX0paxiGlxbIzASRN48vUICO7M4SvSwzKeIcHvYXNDg5zs1MOPdEl182TKDJJJBMmVKoiAIiIAufHUHPYQ05TaDJGhBiRe+nquheFDDWVgreJ2d3bS5zxnmYz6gC2WYJcCJt/hb6NNtdsvcc7SGuytuWkkMlsEcZmI16xjW2TWzE2cSfFMT5g6DoJXdszZhYS50ZiIESYGpuY1McOC6trHXkq665O1x+HiHR5fXHR+5zUNtb1NrW/hzlkulxndYY89bzdTQWhuBp5s4Y3Nzi/n59VtbThsAnzN/fmubx2LGuM0nvef6Mi8TE3XqjMHsgh/eVHB7+BiI1E+xiOF+cqTRm0W2stYCIiwbHjl83wm26zKYpt3Q2d6AS6SHA3BiJInj6Xt3aXbYpMLGn8Rwt/SDq4/OOvkVRgFYaTSxtW6xZXb7mkpNdCzdmMaXMcxzgS0yJdLiDckg3gE6/w9e3doOo0XPa3MdNQMs2DjzAMWHP1Va2Q9ja7HPIDRJkmADBgk8v2Ut2pLatENZVb42mAQ7N0sdBd3/FVOtohTq/N+l8vjjHfoSa7Fs8xVqXaXGNMisXdHtYQfYAj0K5q21KtQfiOe+8nM609GzA9AsMThXUyJg9RPzkW91wYnaTGEBxNxNhIAmLwryqOmkviVpfsdJV1XxTzwe4rAUajszmOLv7o0AAFjpYLBuyqB3S0i35iZGbPHLxCYheP2vTGuYGAYjgc0aW+ErwbXpETctmJy2mcsRrM9F221/I5PR17cKTz7m92zaAN9RpvGW3zWPC8n1KuHYrs+2lmqd3l3crJmYcczje8aRPVU/C4tjw7KbNMHhEgH9Y8weStHZ7tO9pDarppkE5nSXCGkgSLmSBrJuqLx5T/ANLirHPX1+n/ACaw0qqak5ZLoQsO4be0TrFp841Udiu02GYwuzh/RlyeOnAdTZdGK2vSpuY17speJEg6Wufyi/HryK+fxrti1tTT+pKXPB10nvZ4Msa5SD8iDYacD81udtCpwa0c5cT8g1R79r0A3MajI0s4G/IASSuplQOAIIIIBBGhB0KmQ8Q1dUNuePmjV1rq0bn7ReWkd3eD8YiehiY6xPRczcM2ACB7cYglQtPtnQcBDakktAaQwGX95lBl0D/bOptmbztrxnbvDUgC4PMz4Qw334Eh0XNMgRY5m3gyttRZq9Q0prlehqlFFjo4p1OJJczQkxLeR/tjWfPmpUFUin23oOmGvgTMhoMBucugugjJfWTwBUpsXa4q03GiS1ocW5XtEtIANg11gQ4GOvIqy0mvspjt1KePX+zSUE/0lkRR9Dao0fbqLt43tdvr7rrpYljvC4H1v7K7qvrtWYNM5NNEDtSjtI1ancOphhAyZyAGx3RuO7LiSW1QbxD2xcGNOIpbUcBlyMIFYEl4Ml5PcuADI3BlBB1k2JAVpRdjBVvu+1QSM9NwD25TutJAhrs4yEBpyl5Dby+AQGwtuzcPtEVaZqvaae9nG5PgAmWsFu8kgD4TcyINkRAc+GwTWF5BJzOkyfPT3+nILZiGOLSGuynnE/IrYiGEkuEAiIhkKB7Tbc7puSm4d4dYuWNjXodInz4KeVI7YUGtrgiJcwFwniN0EjhIgf8AEqRpoRnalI1k8IhKlQuJc4kkmSTqSsURehSxwjiRm2qzYAc5zMpD5DXEQDlIMGNXDX9xzYbI01Q2q+GioDu1HlsAh5nNZozt1+IC8AhSO0SzLvMDibDMARzv0kD5Lbg9nMyNc6lT39NwaEEgQRyn3Ko/F5RjXyuf4OVtkYpJ9yOpsYczhXlrGuc4ZXluVr5LBvyWcIBkzqbAbjiqD2FmfO+mG3ymXSJaZd4gdSZ6rvxWFpXcabSSTfKCcxuT1uBJ5x6cT9mtF2Na02BgASOGg4H6lVWh07ulvbax0/ME/QaOWpTsi35fucYw7IjK2OWUdenU+5TuWzOVs84HOdfO/msg76TojxNudv8APyXqJyjCLk+xaPCWWKNBsAx/jUkW9fmt656m0KbSQXAFsSL2nLH/ALN9+hjyntGk4wHSc2U7rrGYgmIEmwnXhK8XZKdkt0slY5ZeWdK8zHM3jw8h+lwPcrwAk6xy6rbTpx5n+QFvTU8qRY6PTTc42duv/Rmpvs7truyKbz+GTYn4Cb+xPsfMqERdtRRG+DhL/wALq2pWR2s+iDCU48DYgjwjR13DTQnUcV792ZfdbfXdF4sJ9LKj4HbFakRldIAjK6S2BpAm0dIXRiu0td5sQwcmj6kz8oXnJeEahSwmsepVvRWZxwXAYWmPgbrPhGszOms3lZU6bW2aALzYAXNybdVTv/kDzRex5cXkgteDB1BIMRaJ05wuantvENiKrjAi8Eex1NtT/lF4RfLOWuPv8zC0djz0LxQw7A5rSBlNgdC13CHCCJFvQesrQwjGeEAE6nifU34qmYTtUxzQ2s0gmxLRuxwOshWbZm0c5y5mvEEhzSDoRIMWneFx7c7TQWTg/hXx83Z+q9/zgr76ZVvlEmiIrojBERAEREARFF9o8a+lQc5mshs/lDrZupmB6raMXJpLuCTlfL+0r3131Sx+Ul4yOF4DHDLobghtxxzHmtlTHVXeKo8zze7jY8eS0K50+kdTbk/kcnLJDt2RiA0D7wbZbw6d1rmXOa+bNJ0uAeC9fsmuSCa5IkkiHAGSXERJBEmByAA4KXWMzZuv06ld5quuO6T49xFOTwjjqhtSsGunK0HNlkkWJ4afCPdWSoxrmgnSJm4gH6WUZVqtY03a0ARLiAAYkSTqYvGq7cfApROuUDjxH6LzOotepsTffgqvE6Iy1FVUJvc3h/LOPvz6/sQm0tsgVIyiABllwaIc7Lm6NnV3ARZcp23AksIBiLiTLaboAi7oqC39LuV5LOJib8puvKlYNEuIA5kwPcq2hXsioxZ9E02kWmqjVXLCXyItu3Ggf7TmmAYiJzGDwGgLXHk108CsqTmneAiQDHKQCR+y3YvbVJkb2aSLNIMA8VG0drh9R8w1uokweAHS9zH1UTXRk6Xgi69P4WM5wdFbAUnmXMa48yAdQBx/tHsFkMGy26N3TpJn1ve/FbQZuNElefyyhHFvn9Af56r19f8ALc/L3/RYQHdTGg4jl1HnZbm4dx4R5n9BMrrG7ZHCLPT22xr2Vx59RR01nr/NFmsPuxa6dbRZvW/EnksmunQE+XDznRS4WxlHOS5rk9q3LDOHGU8QSe7cGi0TlI+GbRMzm6QRaVgwYkB0wSc8eARcd38swPU+qkTIMEc+PKP8r1dIyUllDZl5yyOq/ei4luQNzAgEgnLo5pMa/EDfkurB95l/EjNJ8OkG44DSY9FvRbGVDDzlhWvsBWaHVmwMxDXA8SBII9JHuq9svCd7Wps/M8A/2i7v/EFfQNndm6NCoalPMCZtmtB+GOU+qykV/iN0FH4b6vn7ksiItigCqnaKtjximih3mSKHdhjKZpOcazhihXc4FzAKOQtykfFEmArWqTtnZu1XV8S+hVLWOe2nSbnaPw306IqVQTIp5Hd8QcrnF0WLUBwPxe1u7pXxWbOz7xNKiA13dV+8bR7tjnOpd4KUHKdRvGXR01sdtl1SrkplrH1mGhnFMhtOlU7uo2pG8BVZlfOol8aALVUo7YcyoXNrCuaDmsNOtQFAOGGLLtO8XuxQL2mBDXU5cAHNW7FbN2uKb3U6jjUdXxRjO3dpRiRhwM7iyTNLLAEHLmFigMdl4zazqtE1G1m5n0yWFlHuhRIca/evAzCq11gGkAwyAQXlXZ+Gz08lSHS2HQC0G1yBJI97KkV8JtOW90MUG/8ARFSvhyWP72XHFQZfT7uMrQXuAzTvFsXnE1C1jiBmIaSGj4iBIHrogPnO0sJ3VV9Oc2UxPQgOE9YK5ljVxocS5zwXEySSJJPFZEr01edqTfPcjs8uTAif0XQ1uUAC54dXG/1lasIZzHqBHlf9V0MO+z+76tcB8yB6rzev1ErLHHsifzRppWxXmw2cnaGkG0GCxh4/K0l2V+8C6wOa/WI4ro2y1/cbpDQGguJlpMRDQBpJ+gHGR52jd+G2GMec9g9jnxDXEuDW3JABPC0rZtVjHUN4OIgEd2M0HUEdOptCiUvE4v5niKrHurm/92fuU0V258oO8L8bcZn9+KhtobRqk3YSQASJdxjSeMGP+K7Gx95m3gvAbINtXanja48lZ+zdCk578zQ5waMstBgCQ7X+4L03iFvw9PK3H6fT3PfVzafUooxT/wAh9jzjlykyvG4p9ppmePQl0R7SZ8letl7Gw5xNUFkgF5DXEwMlTKC1sDd4GS4EgxABCjO1WAosrAUwG7suDTo4k8PhtFraqgXile7bh/YkqzPd/Y4+ztd5bek+C9oJEw0GQ46XjcNvzHkrOzCtHCfMz9VAbCxeR+UmGEHU2B1Bvpx91YqdQOAIIIOhFwqjUWOc3JE3Twg1uws+yM5REUUmBeLQcfSBIL2giZBMRAc468g1x/4nkjcfSJgPE2/8py68TBt0PJbbX6Gu6PqZ1qOaLwRx+o8rLV3D+bfO/wBP3Wyji2P8LgbE21gEtNv7gR5grcukbZ18JmVh8o5DSeOR8rH2J/VYh3DQ8jr/ADqu1Yuo5oEEmbRMybWi83XevVyXEuTOcE52Ewmas9/BjIHm8/4afdXtQ3ZfY7sPSIcQXOdmMcLABvWAFMq1XQ8xqrVba5LoERFkjBERAEREARFz1doUm5sz2jJd0uG6DcSOCA+bdqNniliKrGiGu3mgaAPH0zZvZaMO8PMcAJI6zAB+f7rn7WbR77FPfh3AMIOYktBlrAA4h1xcaR5wo/AV6kkuc3hkc1wPIQ4CAZMGBbfjkt1bKMJQj3IVVkardz5WSytaBYD2XpauVw72lHhn1G66YItLTEEWkEqNp7PBhoxM5S3wgeJkbroJEFwBy25dVX49T0e5NJrlMmcSwVKfduif6qfeSLwQDxHPh6rvw9RpaADMQDOvr1VbqdnyQQKz7gC9/Ccwd4pLpLjckXFt0KYBIIcNR8xxB6fqsPB5zV+BqcZSqbTy2lxj2KG+rOIIkQJIAyixbra/EjL6r6Fgtm06Ulg1iSSTp56Kp/6ODiBlYCXOMQ6YYIF40GUxJvb3uxXbxzU7owhCXDy2s+2M+2C5pTUeUQ2y6hdisTM2hoDqmewcYLRG4DxbJ4aZb1PbLWivVyuzDOTOtzdwnjBJE9FY9nYwjE4vMJbTDzl3iQ0uzbrXAAZoJMGCYVSrlpe7IIbmOUcmyco9oVTFYm/ZHSBgpzs5iLOZ1zD1sfoPdQayY8tIIJBGhC6NZWCRXPZLJdUVfodo3jxtBH9Nj7aH5KXwu0KdTwuvyNiPT/C4OLRZwthPozF+y6ROYsEyTIJBlxkmQZm3tZef6TShoy+GI3nWIJIIvYgudB6rsRZ3y9TbZH0Ry4fZtNhDmgyG5QS5xOW27cm1tF1IvFq231NkkugVw7LbBygVqg3iNwH4QfiP9RHsPMrh7M9njUIq1BuC7QfjPAx+X6+Wt0VlpdPjzy+hTa7VZ/xw+v8AQREVgVIREQBERAEREAUN2h7NsxTRcNe3R2WbX3T0mD6dSplEMNJrDPj+1ew9WiHuqBwa8vDi1zHN/EIzDwyASBBP7KPpdm2PcSM02k5ouAA0w0C4yN5aDlb7dUphwIIBBEEESCDqCFTdqdmTRzOpNmnrA8Tedo3gOesa6SdJ5S4NatPBz8z4/O5CYejlaBrroNSTNlA4ItZiqstcCS4lxG64tdeNTYkEEnQjkFdNnYekGCs+sGuObu2gZocJDajmi5giQNNJJ4cOC7MmrmdNN+9BynLDdS4g7zZLRYaXiZtyjF9+5YyklwuiMFz4uo8Mc5oBA4k8B4jHGPMaHyWdFsNvpc3JNjJ89FGnabgdwZRHG5Oka+q1qdcZf5OhrrL3VDKeGSuAa7KHEQ86jQZZMAjha/Qn0XYcT/S7rYW9jf0UG4Ew/wC8Bsva8jeJtJ7sjPGW8WaLNEzqtY2LUp04diXZAAPCZIOSb5jLiWNgwdXTOYzMv0NF/maxhdmvuVUNVOOeevqYjBOqVMUKbwzOSQRmk5XQ8HTKc4jjY9ZVVarNjsf3bA1jwCWNZUqFpzVIblJvJLokgnnqqZV2bL3EPMEmARYT0noD5hVM6lCbjuyuxZae9WLhf1+53LxcP+ma75uSb6iY0v09iVmzAETvuMtLb8iSQdZkTErXEfUk5fodayp1HNIIJBGhCj3bNJEd47QCwiIaWiBP9Rnn6LM4C9nFt5gebj9Hkeg5Jtj6mcv0LhsnaneS10Bw9JH+VJKibNwFQVG92XOeDIDGEn4rACbb1xBmAr/sfsvtKoQXtZTZx7yAY6NbJB84XN0OT8nJNr1kYx/yGDWkkAAkkwABJJ5ADVWzYfZMCH1hJ4M1A6u5npp58JLY3Z6nQE+J/FxHyaOA+qllNo0qh5pdSDqtc7PLDhfyAERFNK0IiIAiIgCIiAIiIAiIgC8K9RAfONuCvUxBFKCTWLSCJJaDlAFwBAEk9PNWHaOAbhsMcvjflY98mSDJdA4A3EDn0U4MDRY41MjA65LoE8ZM8NTK+cdu+2baxp08NUJa05nObZriQMoB1MAunhJ6LSNbefUkqbm0l0RybUxGjWug3DgI0jjy8uqi31mtgE3IMWJJyiTYdFzYTGuc6HXmTPHnJ4evVdFfB03+NodaLjgdYPCVDsi4yxIptdOUrvPwjBu0KZAObWIsbzYWiV109oF9MNa6WcIGsE8eQPLkuQ7PpTJYCba3uLA349dV7WrNpt4aWbz/AGWFPantfUiJZe2Gcs5NqvEtHEAn3/8AxcKzq1C5xJ4n9lgo7eWeo01XwqlFhbcPhn1HBrGue46BrS4+wuu3YOwquLqinTBi2d0WY38x+cDivtWxdh0cLTFOk2BxJu5x/M48T/BC7VUufPY2stUOD5dsz7NcbVgvDaLf6zLv+1s/MhW3Zf2W4WnBqufWPInI3/tbf3cVdEUyNEI9iLK2T7nNgtnUqLctKm1jeTWhvvGq6URdjkEREAREQBERAEREAREQBERAEREAXhXqID4r2v7SbTpmtQr1xGaC1lJoDmvIyjNAOUgwb8wSqwyuGtEkmc145E5nH1lXn7VsO372y05qLSZuLOcBY6Kl9w38rdZ0GvPz6rvBcZRLrXGUa8NtNpO6XCbTHPQT1j5LuoY983MjNewNpvfXRcvdskWbPCwnSLegj0Rogxrx9/4Vn4cZfqRC11ade7Cz3J3DVRUMNPEDTnxhce28D3bwQSQ8E34EQD6XCy2ZDIqOO6X5QJb8O8XGSDlaJJi/ynsq9oMPULWOY52YAgENsTIgku3SCIJ4ZheJKiS0scOP7Hbw6mMK90uG+nsQCl9g9m34tldzHAdy0Ogic0h5ygg2O5y48FuobSwrf+nEObBc1p8dyQ4kyAJJI0DbcJ+n9i8MG0XGAM1Q6aw0BsH1B9+q4rSY5byTbZbY5TOf7OsFTZgmObTcxz7vLxBc4WkWG5Hh6HnJNoRFIisLBXt5eTCtUytceQJ9hKoWzvtAxbzhO9oU6IxIL2uc8DMwDCnda97T4sQ5upJ7uQ2Db6AsXUmmJAMaW08lkwfPMF9pdV7WmqxlBrjTOdzw2Gvo4iu0b8gtd3AYKlgS5wADmEK9bIxjqtCjUc3I6pSY9zb7pc0OLb3sTC6TTB1A4cOVwskAREQBERAEREAREQBERAEREAREQBRW0+1GFw72061QMc4SBDjYmASQCGiQdeSlV84+0vs4c5xQcxrcga4OcQ5zwYaGiDJLf/U+a2ik3hnOyTjHKIv7Qu01HFPYykCe6c78SRDpgENHES0b0jyOqp1uJ4xrx5LOFzuwTSZk6k8OJDjwnVoPopajtWEQHfOXVtI3ADz+f80+S9DQFpoYNrSSCZIgydbzpprJ9St62Rxk8vqd2yKVd3e925oFiMwBA3XAHLEzmAvMRFjEKUp0MXm3nMLSeGUO0AIksIiQTpMEjkufs3W3nsjUZp8oEfP6qeXNrk9PoUpUReSNwezcdUe1jXsJMaNbcBm8N7m4G8+QGi+ndl8FVpYamytHeAHNGW5kmd236qvdkcJmr5iLMbP/ACdut+WZXZR59cHPUvzbQiItCKEREAREQBERAEREAREQBERAEREAREQBERAFTO3PZLE4yrSNN7AxrSCHEjKSZLxAMyA0R06lXNFlPDyjWUVJYZD9n+y9HCUTTaM2f/cc6CXmIuNMsWy/WSTWe0X2ZUyxzsLIqTIYXjIRxAJEtPESY4eV+RZUmnkxKuMlho+RYr7NcWygam654I/CZLnZeJB0Lh+UehOirLcI81O7ykPDi0g2gtnMDOkQfZfoNfL9r9nxRx1Z/Bxz0xe2eS8mf6swC7Qsb4Zzjo1OcYx+vsRGxNmvplzn2JGUDW0gySPJSyKa7N7EZXzl85WkAAGJJuZOsRHv0W0pY5ZexjDTV4XREj2Ka/JUNsma1r5oE35Rl9ZVmWjB4NlJoawZQP4SSbkreozeXkrLJbpOQREWDQIiIAiIgCIiAIiIAiIgCIiAIiIAiIgCIiAIiIAiIgC4Nr7JbXZlNnC7XflP6jmP2XeiGU2nlFLxHY6u0S1zHnldp9Jt8wrPsrZbKDMrZkwXEkmXQATfTTgu1Fs5N9TpO2c1iTCIi1OQREQBERAEREAREQBERAEREAREQBERAEREAREQBERAEREAREQBERAEREAREQBERAEREAREQBERAEREB//Z"/>
          <p:cNvSpPr>
            <a:spLocks noChangeAspect="1" noChangeArrowheads="1"/>
          </p:cNvSpPr>
          <p:nvPr/>
        </p:nvSpPr>
        <p:spPr bwMode="auto">
          <a:xfrm>
            <a:off x="97510" y="-159275"/>
            <a:ext cx="468047" cy="336057"/>
          </a:xfrm>
          <a:prstGeom prst="rect">
            <a:avLst/>
          </a:prstGeom>
          <a:noFill/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7" name="16 CuadroTexto"/>
          <p:cNvSpPr txBox="1"/>
          <p:nvPr/>
        </p:nvSpPr>
        <p:spPr>
          <a:xfrm>
            <a:off x="11664862" y="684340"/>
            <a:ext cx="2376577" cy="327617"/>
          </a:xfrm>
          <a:prstGeom prst="rect">
            <a:avLst/>
          </a:prstGeom>
          <a:solidFill>
            <a:srgbClr val="3B7812">
              <a:alpha val="50588"/>
            </a:srgbClr>
          </a:solidFill>
        </p:spPr>
        <p:txBody>
          <a:bodyPr wrap="square" lIns="101824" tIns="50912" rIns="101824" bIns="50912" rtlCol="0">
            <a:spAutoFit/>
          </a:bodyPr>
          <a:lstStyle/>
          <a:p>
            <a:pPr algn="r"/>
            <a:r>
              <a:rPr lang="es-EC" sz="1400" b="1" dirty="0">
                <a:latin typeface="Arial" panose="020B0604020202020204" pitchFamily="34" charset="0"/>
                <a:cs typeface="Arial" panose="020B0604020202020204" pitchFamily="34" charset="0"/>
              </a:rPr>
              <a:t>RECOMENDACIONES</a:t>
            </a:r>
          </a:p>
        </p:txBody>
      </p:sp>
      <p:pic>
        <p:nvPicPr>
          <p:cNvPr id="12" name="11 Imag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48540" y="6635722"/>
            <a:ext cx="3317777" cy="60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386235" y="123111"/>
            <a:ext cx="13158400" cy="48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24" tIns="50912" rIns="101824" bIns="50912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C" sz="1200" b="1" dirty="0"/>
              <a:t>Análisis de la variabilidad genética de muestras </a:t>
            </a:r>
            <a:r>
              <a:rPr lang="es-EC" sz="1200" b="1" i="1" dirty="0"/>
              <a:t>ex vitro e in vitro </a:t>
            </a:r>
            <a:r>
              <a:rPr lang="es-EC" sz="1200" b="1" dirty="0"/>
              <a:t>de clones de Babaco (</a:t>
            </a:r>
            <a:r>
              <a:rPr lang="es-EC" sz="1200" b="1" i="1" dirty="0"/>
              <a:t>Vasconcellea × heilbornii </a:t>
            </a:r>
            <a:r>
              <a:rPr lang="es-EC" sz="1200" b="1" dirty="0"/>
              <a:t>var. pentagona Badillo) usando marcadores moleculares de Secuencias Internas Simples Repetitivas (ISSR)</a:t>
            </a:r>
            <a:endParaRPr lang="es-EC" sz="1200" dirty="0"/>
          </a:p>
        </p:txBody>
      </p:sp>
      <p:sp>
        <p:nvSpPr>
          <p:cNvPr id="10" name="9 CuadroTexto"/>
          <p:cNvSpPr txBox="1"/>
          <p:nvPr/>
        </p:nvSpPr>
        <p:spPr>
          <a:xfrm>
            <a:off x="4145780" y="1005005"/>
            <a:ext cx="5749889" cy="422676"/>
          </a:xfrm>
          <a:prstGeom prst="rect">
            <a:avLst/>
          </a:prstGeom>
          <a:noFill/>
        </p:spPr>
        <p:txBody>
          <a:bodyPr wrap="square" lIns="101824" tIns="50912" rIns="101824" bIns="50912" rtlCol="0">
            <a:spAutoFit/>
          </a:bodyPr>
          <a:lstStyle/>
          <a:p>
            <a:pPr algn="ctr"/>
            <a:r>
              <a:rPr lang="es-EC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RECOMENDACIONES</a:t>
            </a:r>
            <a:endParaRPr lang="es-EC" b="1" dirty="0">
              <a:solidFill>
                <a:schemeClr val="tx1">
                  <a:lumMod val="95000"/>
                  <a:lumOff val="5000"/>
                </a:schemeClr>
              </a:solidFill>
              <a:cs typeface="Times New Roman" pitchFamily="18" charset="0"/>
            </a:endParaRPr>
          </a:p>
        </p:txBody>
      </p:sp>
      <p:cxnSp>
        <p:nvCxnSpPr>
          <p:cNvPr id="18" name="17 Conector recto"/>
          <p:cNvCxnSpPr/>
          <p:nvPr/>
        </p:nvCxnSpPr>
        <p:spPr>
          <a:xfrm>
            <a:off x="165085" y="684347"/>
            <a:ext cx="11014476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/>
          <p:cNvCxnSpPr/>
          <p:nvPr/>
        </p:nvCxnSpPr>
        <p:spPr>
          <a:xfrm>
            <a:off x="11861070" y="1001906"/>
            <a:ext cx="218037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2 Subtítulo"/>
          <p:cNvSpPr txBox="1">
            <a:spLocks/>
          </p:cNvSpPr>
          <p:nvPr/>
        </p:nvSpPr>
        <p:spPr>
          <a:xfrm>
            <a:off x="241523" y="6978126"/>
            <a:ext cx="5030373" cy="425167"/>
          </a:xfrm>
          <a:prstGeom prst="rect">
            <a:avLst/>
          </a:prstGeom>
        </p:spPr>
        <p:txBody>
          <a:bodyPr lIns="101824" tIns="50912" rIns="101824" bIns="50912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Shirley Brito Cabezas, 2017</a:t>
            </a:r>
          </a:p>
        </p:txBody>
      </p:sp>
      <p:sp>
        <p:nvSpPr>
          <p:cNvPr id="2" name="1 Rectángulo"/>
          <p:cNvSpPr/>
          <p:nvPr/>
        </p:nvSpPr>
        <p:spPr>
          <a:xfrm>
            <a:off x="1492119" y="1720097"/>
            <a:ext cx="11057207" cy="3703804"/>
          </a:xfrm>
          <a:prstGeom prst="rect">
            <a:avLst/>
          </a:prstGeom>
        </p:spPr>
        <p:txBody>
          <a:bodyPr wrap="square" lIns="101824" tIns="50912" rIns="101824" bIns="50912">
            <a:spAutoFit/>
          </a:bodyPr>
          <a:lstStyle/>
          <a:p>
            <a:pPr marL="318202" indent="-318202" algn="just">
              <a:lnSpc>
                <a:spcPct val="150000"/>
              </a:lnSpc>
              <a:buFont typeface="Arial" panose="020B0604020202020204" pitchFamily="34" charset="0"/>
              <a:buChar char="‒"/>
            </a:pPr>
            <a:r>
              <a:rPr lang="es-ES" sz="1800" dirty="0"/>
              <a:t>Emplear un mayor número de primers dominantes (ISSR, </a:t>
            </a:r>
            <a:r>
              <a:rPr lang="es-ES" sz="1800" dirty="0" err="1"/>
              <a:t>RAPDs</a:t>
            </a:r>
            <a:r>
              <a:rPr lang="es-ES" sz="1800" dirty="0"/>
              <a:t>) y codominantes para la detección de variabilidad en los ensayos de amplificación de fragmentos de ADN para corroborar resultados.</a:t>
            </a:r>
            <a:endParaRPr lang="es-EC" sz="1800" dirty="0"/>
          </a:p>
          <a:p>
            <a:pPr algn="just">
              <a:lnSpc>
                <a:spcPct val="150000"/>
              </a:lnSpc>
            </a:pPr>
            <a:r>
              <a:rPr lang="es-ES" sz="1800" dirty="0"/>
              <a:t> </a:t>
            </a:r>
            <a:endParaRPr lang="es-EC" sz="1800" dirty="0"/>
          </a:p>
          <a:p>
            <a:pPr marL="318202" indent="-318202" algn="just">
              <a:lnSpc>
                <a:spcPct val="150000"/>
              </a:lnSpc>
              <a:buFont typeface="Arial" panose="020B0604020202020204" pitchFamily="34" charset="0"/>
              <a:buChar char="‒"/>
            </a:pPr>
            <a:r>
              <a:rPr lang="es-ES" sz="1800" dirty="0"/>
              <a:t>Se recomienda el uso de geles de poliacrilamida para determinar con mayor precisión las bandas generadas, que serán útiles en la proporción de información.</a:t>
            </a:r>
            <a:endParaRPr lang="es-EC" sz="1800" dirty="0"/>
          </a:p>
          <a:p>
            <a:pPr algn="just">
              <a:lnSpc>
                <a:spcPct val="150000"/>
              </a:lnSpc>
            </a:pPr>
            <a:r>
              <a:rPr lang="es-ES" sz="1800" dirty="0"/>
              <a:t> </a:t>
            </a:r>
            <a:endParaRPr lang="es-EC" sz="1800" dirty="0"/>
          </a:p>
          <a:p>
            <a:pPr marL="318202" indent="-318202" algn="just">
              <a:lnSpc>
                <a:spcPct val="150000"/>
              </a:lnSpc>
              <a:buFont typeface="Arial" panose="020B0604020202020204" pitchFamily="34" charset="0"/>
              <a:buChar char="‒"/>
            </a:pPr>
            <a:r>
              <a:rPr lang="es-ES" sz="1800" dirty="0"/>
              <a:t>Es importante analizar un mayor número de generaciones de plantas de babaco propagadas por cultivo </a:t>
            </a:r>
            <a:r>
              <a:rPr lang="es-ES" sz="1800" i="1" dirty="0"/>
              <a:t>in vitro</a:t>
            </a:r>
            <a:r>
              <a:rPr lang="es-ES" sz="1800" dirty="0"/>
              <a:t> que podrían ayudar en determinar el origen de variación somaclonal</a:t>
            </a:r>
            <a:r>
              <a:rPr lang="es-ES" sz="1800" dirty="0" smtClean="0"/>
              <a:t>.</a:t>
            </a:r>
            <a:endParaRPr lang="es-EC" sz="1800" dirty="0" smtClean="0"/>
          </a:p>
          <a:p>
            <a:pPr marL="318202" indent="-318202" algn="just">
              <a:buFont typeface="Arial" panose="020B0604020202020204" pitchFamily="34" charset="0"/>
              <a:buChar char="‒"/>
            </a:pPr>
            <a:endParaRPr lang="es-EC" sz="1800" dirty="0"/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7" t="52345" r="79513" b="22280"/>
          <a:stretch/>
        </p:blipFill>
        <p:spPr bwMode="auto">
          <a:xfrm>
            <a:off x="11112744" y="402423"/>
            <a:ext cx="739749" cy="703374"/>
          </a:xfrm>
          <a:prstGeom prst="ellipse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687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AutoShape 4" descr="data:image/jpeg;base64,/9j/4AAQSkZJRgABAQAAAQABAAD/2wCEAAkGBhESERMUExQWFRUWFBgXFxgWFBgYGhYXFhoXFRUWGRgXHyYeGRskGRYXIC8gJCkpLS0sGB80NTAqOCYrLCkBCQoKDgwOGg8PGiolHyQtLywsLi4vLTYsKiwpLCwsLCwsLCwsLCwpLCwsNCwtNCwsLCwsLCwsLCwsLCwsLCwsLP/AABEIANIA8AMBIgACEQEDEQH/xAAcAAEAAgMBAQEAAAAAAAAAAAAABQYCAwQBBwj/xAA+EAABAwIDBQYDBwMDBAMAAAABAAIRAyEEEjEFIkFRYQYTMnGBkUKhsQcUI1LB4fBictEVM4JDkqKyFlPx/8QAGwEBAAIDAQEAAAAAAAAAAAAAAAQFAQIDBgf/xAAwEQACAgEDAgQFBAEFAAAAAAAAAQIDEQQSITFBBSJRcRNhgaHwMpGx0SMUUsHh8f/aAAwDAQACEQMRAD8A+4rFlrXsNT/lZIgCIiAIiIAiIgCIiAIiIAi5DtJnDM7q0WPkTY+ei0nF1D+Vo5EFx9SCB/NSuUroR6s2UWzqxuNZSY57zDWiSqdRxz8XixUax4FKW7znUwA7XKWTmdGU5TEEeSsbwXGXnN0iBextfUWuefMrVgsE2kwNboBEm5OpkniZJPqotmpTWInSNb7nVR2hlEVDpo+LR/URZp5mw42uB3CoOaq/a3Fd3g67oDpYWQT/APYRTJ9M0xxhfLNjbWdQr0akuim7QQYaZztaHWEhzuWs63W9V7a8x3hpHYm49j76i5dnbRp16balMy1zWuHMBwkSOB6LqUwhBERAEREAREQBERAEREARFhVcQDAkwYExJ4CeCAzWmrTcXNIdAEyI8Ui1+EFReDx1UVstS5NoGjTGYRztr+ylKuLY0hrnAE6SVlrByhbGayuzx9TzCYxlQEtMwSDaLjzW1lQGYMwYPQ6x7EI0g6LJYOi+YREQyEREBoxlYtbI1kATpLiGz11lcL8zvE6RpA3R6iST6mOikcQBlOYZhFxEzF4jionBMim0TNrSc1jcDNxgQJ6KHqpSjjDOtaTIiv2zw7AXObVABqicguaPijevMGBqYNrLWO3mFLXOAqFrXZcwYIPi0l1xDS4cxEXMKZ/0yjM91TmSZ7tsy7xHTU8eaN2bRBkUqYMRIptFtI00gm3VQ81+jOuJepxDtPQPeZSXGm57XBoE5qbmMcBJA8VRsTGq1DthhiYBcSHUw4Bo3O9BLS69gMpk8CRrIUlU2ZRdE0qZgQJptMCIgSLCLQvTgqNppshpkbjd02gi1jYLGYejHmPcf/tvlneDKZZbeHFsHWRwXyXHbIa5znU92SSGcACZAB8v4F9J252noYYQXsNQ6MLwD8N3chvN85Eaqi4naVNznPzMaHHNAcIEmOf5pHnPkrbw3TqcZfEjw+j/AD+SLqNTOmSdcufQq+A7RYjDOzUc7HXkNmDl0a8EZXXtxi6tGK+2HGuYA2iym8TJGZxNuAeMov1OmnOF2nTBfLS05hoHNkkHLYTJkiLcQsdi7MdiqrKdP4rl2oa0auPQfMwOK5X507afRdy2qdWpgrJNZxz8vz5n2fslt4YrC0qhc01C0d4Gnwv4gjVp6FTSq2z9iUKApNDWSMrTULWBzsoLrujjlVmp1ARIMjmFz0mqWpi5JYWcFbZFRfBQ2dmMcGgPBqRUaaw+/Vh97gVwXC0UN59J+UQDky6NbPtHs/tNtF1Go7vZfh6jnfentNRlOlQp1qAdGduZzHuzWzfFGdyvyKYcz5uzsjtfvaJGIy0g+k57PvFRxDaVd1RtMOIl8UqhY5x8fdtlY7K7JbXp0g3voflyy7EVHQ91AUX1eMgP/EA1JBmJX0paxiGlxbIzASRN48vUICO7M4SvSwzKeIcHvYXNDg5zs1MOPdEl182TKDJJJBMmVKoiAIiIAufHUHPYQ05TaDJGhBiRe+nquheFDDWVgreJ2d3bS5zxnmYz6gC2WYJcCJt/hb6NNtdsvcc7SGuytuWkkMlsEcZmI16xjW2TWzE2cSfFMT5g6DoJXdszZhYS50ZiIESYGpuY1McOC6trHXkq665O1x+HiHR5fXHR+5zUNtb1NrW/hzlkulxndYY89bzdTQWhuBp5s4Y3Nzi/n59VtbThsAnzN/fmubx2LGuM0nvef6Mi8TE3XqjMHsgh/eVHB7+BiI1E+xiOF+cqTRm0W2stYCIiwbHjl83wm26zKYpt3Q2d6AS6SHA3BiJInj6Xt3aXbYpMLGn8Rwt/SDq4/OOvkVRgFYaTSxtW6xZXb7mkpNdCzdmMaXMcxzgS0yJdLiDckg3gE6/w9e3doOo0XPa3MdNQMs2DjzAMWHP1Va2Q9ja7HPIDRJkmADBgk8v2Ut2pLatENZVb42mAQ7N0sdBd3/FVOtohTq/N+l8vjjHfoSa7Fs8xVqXaXGNMisXdHtYQfYAj0K5q21KtQfiOe+8nM609GzA9AsMThXUyJg9RPzkW91wYnaTGEBxNxNhIAmLwryqOmkviVpfsdJV1XxTzwe4rAUajszmOLv7o0AAFjpYLBuyqB3S0i35iZGbPHLxCYheP2vTGuYGAYjgc0aW+ErwbXpETctmJy2mcsRrM9F221/I5PR17cKTz7m92zaAN9RpvGW3zWPC8n1KuHYrs+2lmqd3l3crJmYcczje8aRPVU/C4tjw7KbNMHhEgH9Y8weStHZ7tO9pDarppkE5nSXCGkgSLmSBrJuqLx5T/ANLirHPX1+n/ACaw0qqak5ZLoQsO4be0TrFp841Udiu02GYwuzh/RlyeOnAdTZdGK2vSpuY17speJEg6Wufyi/HryK+fxrti1tTT+pKXPB10nvZ4Msa5SD8iDYacD81udtCpwa0c5cT8g1R79r0A3MajI0s4G/IASSuplQOAIIIIBBGhB0KmQ8Q1dUNuePmjV1rq0bn7ReWkd3eD8YiehiY6xPRczcM2ACB7cYglQtPtnQcBDakktAaQwGX95lBl0D/bOptmbztrxnbvDUgC4PMz4Qw334Eh0XNMgRY5m3gyttRZq9Q0prlehqlFFjo4p1OJJczQkxLeR/tjWfPmpUFUin23oOmGvgTMhoMBucugugjJfWTwBUpsXa4q03GiS1ocW5XtEtIANg11gQ4GOvIqy0mvspjt1KePX+zSUE/0lkRR9Dao0fbqLt43tdvr7rrpYljvC4H1v7K7qvrtWYNM5NNEDtSjtI1ancOphhAyZyAGx3RuO7LiSW1QbxD2xcGNOIpbUcBlyMIFYEl4Ml5PcuADI3BlBB1k2JAVpRdjBVvu+1QSM9NwD25TutJAhrs4yEBpyl5Dby+AQGwtuzcPtEVaZqvaae9nG5PgAmWsFu8kgD4TcyINkRAc+GwTWF5BJzOkyfPT3+nILZiGOLSGuynnE/IrYiGEkuEAiIhkKB7Tbc7puSm4d4dYuWNjXodInz4KeVI7YUGtrgiJcwFwniN0EjhIgf8AEqRpoRnalI1k8IhKlQuJc4kkmSTqSsURehSxwjiRm2qzYAc5zMpD5DXEQDlIMGNXDX9xzYbI01Q2q+GioDu1HlsAh5nNZozt1+IC8AhSO0SzLvMDibDMARzv0kD5Lbg9nMyNc6lT39NwaEEgQRyn3Ko/F5RjXyuf4OVtkYpJ9yOpsYczhXlrGuc4ZXluVr5LBvyWcIBkzqbAbjiqD2FmfO+mG3ymXSJaZd4gdSZ6rvxWFpXcabSSTfKCcxuT1uBJ5x6cT9mtF2Na02BgASOGg4H6lVWh07ulvbax0/ME/QaOWpTsi35fucYw7IjK2OWUdenU+5TuWzOVs84HOdfO/msg76TojxNudv8APyXqJyjCLk+xaPCWWKNBsAx/jUkW9fmt656m0KbSQXAFsSL2nLH/ALN9+hjyntGk4wHSc2U7rrGYgmIEmwnXhK8XZKdkt0slY5ZeWdK8zHM3jw8h+lwPcrwAk6xy6rbTpx5n+QFvTU8qRY6PTTc42duv/Rmpvs7truyKbz+GTYn4Cb+xPsfMqERdtRRG+DhL/wALq2pWR2s+iDCU48DYgjwjR13DTQnUcV792ZfdbfXdF4sJ9LKj4HbFakRldIAjK6S2BpAm0dIXRiu0td5sQwcmj6kz8oXnJeEahSwmsepVvRWZxwXAYWmPgbrPhGszOms3lZU6bW2aALzYAXNybdVTv/kDzRex5cXkgteDB1BIMRaJ05wuantvENiKrjAi8Eex1NtT/lF4RfLOWuPv8zC0djz0LxQw7A5rSBlNgdC13CHCCJFvQesrQwjGeEAE6nifU34qmYTtUxzQ2s0gmxLRuxwOshWbZm0c5y5mvEEhzSDoRIMWneFx7c7TQWTg/hXx83Z+q9/zgr76ZVvlEmiIrojBERAEREARFF9o8a+lQc5mshs/lDrZupmB6raMXJpLuCTlfL+0r3131Sx+Ul4yOF4DHDLobghtxxzHmtlTHVXeKo8zze7jY8eS0K50+kdTbk/kcnLJDt2RiA0D7wbZbw6d1rmXOa+bNJ0uAeC9fsmuSCa5IkkiHAGSXERJBEmByAA4KXWMzZuv06ld5quuO6T49xFOTwjjqhtSsGunK0HNlkkWJ4afCPdWSoxrmgnSJm4gH6WUZVqtY03a0ARLiAAYkSTqYvGq7cfApROuUDjxH6LzOotepsTffgqvE6Iy1FVUJvc3h/LOPvz6/sQm0tsgVIyiABllwaIc7Lm6NnV3ARZcp23AksIBiLiTLaboAi7oqC39LuV5LOJib8puvKlYNEuIA5kwPcq2hXsioxZ9E02kWmqjVXLCXyItu3Ggf7TmmAYiJzGDwGgLXHk108CsqTmneAiQDHKQCR+y3YvbVJkb2aSLNIMA8VG0drh9R8w1uokweAHS9zH1UTXRk6Xgi69P4WM5wdFbAUnmXMa48yAdQBx/tHsFkMGy26N3TpJn1ve/FbQZuNElefyyhHFvn9Af56r19f8ALc/L3/RYQHdTGg4jl1HnZbm4dx4R5n9BMrrG7ZHCLPT22xr2Vx59RR01nr/NFmsPuxa6dbRZvW/EnksmunQE+XDznRS4WxlHOS5rk9q3LDOHGU8QSe7cGi0TlI+GbRMzm6QRaVgwYkB0wSc8eARcd38swPU+qkTIMEc+PKP8r1dIyUllDZl5yyOq/ei4luQNzAgEgnLo5pMa/EDfkurB95l/EjNJ8OkG44DSY9FvRbGVDDzlhWvsBWaHVmwMxDXA8SBII9JHuq9svCd7Wps/M8A/2i7v/EFfQNndm6NCoalPMCZtmtB+GOU+qykV/iN0FH4b6vn7ksiItigCqnaKtjximih3mSKHdhjKZpOcazhihXc4FzAKOQtykfFEmArWqTtnZu1XV8S+hVLWOe2nSbnaPw306IqVQTIp5Hd8QcrnF0WLUBwPxe1u7pXxWbOz7xNKiA13dV+8bR7tjnOpd4KUHKdRvGXR01sdtl1SrkplrH1mGhnFMhtOlU7uo2pG8BVZlfOol8aALVUo7YcyoXNrCuaDmsNOtQFAOGGLLtO8XuxQL2mBDXU5cAHNW7FbN2uKb3U6jjUdXxRjO3dpRiRhwM7iyTNLLAEHLmFigMdl4zazqtE1G1m5n0yWFlHuhRIca/evAzCq11gGkAwyAQXlXZ+Gz08lSHS2HQC0G1yBJI97KkV8JtOW90MUG/8ARFSvhyWP72XHFQZfT7uMrQXuAzTvFsXnE1C1jiBmIaSGj4iBIHrogPnO0sJ3VV9Oc2UxPQgOE9YK5ljVxocS5zwXEySSJJPFZEr01edqTfPcjs8uTAif0XQ1uUAC54dXG/1lasIZzHqBHlf9V0MO+z+76tcB8yB6rzev1ErLHHsifzRppWxXmw2cnaGkG0GCxh4/K0l2V+8C6wOa/WI4ro2y1/cbpDQGguJlpMRDQBpJ+gHGR52jd+G2GMec9g9jnxDXEuDW3JABPC0rZtVjHUN4OIgEd2M0HUEdOptCiUvE4v5niKrHurm/92fuU0V258oO8L8bcZn9+KhtobRqk3YSQASJdxjSeMGP+K7Gx95m3gvAbINtXanja48lZ+zdCk578zQ5waMstBgCQ7X+4L03iFvw9PK3H6fT3PfVzafUooxT/wAh9jzjlykyvG4p9ppmePQl0R7SZ8letl7Gw5xNUFkgF5DXEwMlTKC1sDd4GS4EgxABCjO1WAosrAUwG7suDTo4k8PhtFraqgXile7bh/YkqzPd/Y4+ztd5bek+C9oJEw0GQ46XjcNvzHkrOzCtHCfMz9VAbCxeR+UmGEHU2B1Bvpx91YqdQOAIIIOhFwqjUWOc3JE3Twg1uws+yM5REUUmBeLQcfSBIL2giZBMRAc468g1x/4nkjcfSJgPE2/8py68TBt0PJbbX6Gu6PqZ1qOaLwRx+o8rLV3D+bfO/wBP3Wyji2P8LgbE21gEtNv7gR5grcukbZ18JmVh8o5DSeOR8rH2J/VYh3DQ8jr/ADqu1Yuo5oEEmbRMybWi83XevVyXEuTOcE52Ewmas9/BjIHm8/4afdXtQ3ZfY7sPSIcQXOdmMcLABvWAFMq1XQ8xqrVba5LoERFkjBERAEREARFz1doUm5sz2jJd0uG6DcSOCA+bdqNniliKrGiGu3mgaAPH0zZvZaMO8PMcAJI6zAB+f7rn7WbR77FPfh3AMIOYktBlrAA4h1xcaR5wo/AV6kkuc3hkc1wPIQ4CAZMGBbfjkt1bKMJQj3IVVkardz5WSytaBYD2XpauVw72lHhn1G66YItLTEEWkEqNp7PBhoxM5S3wgeJkbroJEFwBy25dVX49T0e5NJrlMmcSwVKfduif6qfeSLwQDxHPh6rvw9RpaADMQDOvr1VbqdnyQQKz7gC9/Ccwd4pLpLjckXFt0KYBIIcNR8xxB6fqsPB5zV+BqcZSqbTy2lxj2KG+rOIIkQJIAyixbra/EjL6r6Fgtm06Ulg1iSSTp56Kp/6ODiBlYCXOMQ6YYIF40GUxJvb3uxXbxzU7owhCXDy2s+2M+2C5pTUeUQ2y6hdisTM2hoDqmewcYLRG4DxbJ4aZb1PbLWivVyuzDOTOtzdwnjBJE9FY9nYwjE4vMJbTDzl3iQ0uzbrXAAZoJMGCYVSrlpe7IIbmOUcmyco9oVTFYm/ZHSBgpzs5iLOZ1zD1sfoPdQayY8tIIJBGhC6NZWCRXPZLJdUVfodo3jxtBH9Nj7aH5KXwu0KdTwuvyNiPT/C4OLRZwthPozF+y6ROYsEyTIJBlxkmQZm3tZef6TShoy+GI3nWIJIIvYgudB6rsRZ3y9TbZH0Ry4fZtNhDmgyG5QS5xOW27cm1tF1IvFq231NkkugVw7LbBygVqg3iNwH4QfiP9RHsPMrh7M9njUIq1BuC7QfjPAx+X6+Wt0VlpdPjzy+hTa7VZ/xw+v8AQREVgVIREQBERAEREAUN2h7NsxTRcNe3R2WbX3T0mD6dSplEMNJrDPj+1ew9WiHuqBwa8vDi1zHN/EIzDwyASBBP7KPpdm2PcSM02k5ouAA0w0C4yN5aDlb7dUphwIIBBEEESCDqCFTdqdmTRzOpNmnrA8Tedo3gOesa6SdJ5S4NatPBz8z4/O5CYejlaBrroNSTNlA4ItZiqstcCS4lxG64tdeNTYkEEnQjkFdNnYekGCs+sGuObu2gZocJDajmi5giQNNJJ4cOC7MmrmdNN+9BynLDdS4g7zZLRYaXiZtyjF9+5YyklwuiMFz4uo8Mc5oBA4k8B4jHGPMaHyWdFsNvpc3JNjJ89FGnabgdwZRHG5Oka+q1qdcZf5OhrrL3VDKeGSuAa7KHEQ86jQZZMAjha/Qn0XYcT/S7rYW9jf0UG4Ew/wC8Bsva8jeJtJ7sjPGW8WaLNEzqtY2LUp04diXZAAPCZIOSb5jLiWNgwdXTOYzMv0NF/maxhdmvuVUNVOOeevqYjBOqVMUKbwzOSQRmk5XQ8HTKc4jjY9ZVVarNjsf3bA1jwCWNZUqFpzVIblJvJLokgnnqqZV2bL3EPMEmARYT0noD5hVM6lCbjuyuxZae9WLhf1+53LxcP+ma75uSb6iY0v09iVmzAETvuMtLb8iSQdZkTErXEfUk5fodayp1HNIIJBGhCj3bNJEd47QCwiIaWiBP9Rnn6LM4C9nFt5gebj9Hkeg5Jtj6mcv0LhsnaneS10Bw9JH+VJKibNwFQVG92XOeDIDGEn4rACbb1xBmAr/sfsvtKoQXtZTZx7yAY6NbJB84XN0OT8nJNr1kYx/yGDWkkAAkkwABJJ5ADVWzYfZMCH1hJ4M1A6u5npp58JLY3Z6nQE+J/FxHyaOA+qllNo0qh5pdSDqtc7PLDhfyAERFNK0IiIAiIgCIiAIiIAiIgC8K9RAfONuCvUxBFKCTWLSCJJaDlAFwBAEk9PNWHaOAbhsMcvjflY98mSDJdA4A3EDn0U4MDRY41MjA65LoE8ZM8NTK+cdu+2baxp08NUJa05nObZriQMoB1MAunhJ6LSNbefUkqbm0l0RybUxGjWug3DgI0jjy8uqi31mtgE3IMWJJyiTYdFzYTGuc6HXmTPHnJ4evVdFfB03+NodaLjgdYPCVDsi4yxIptdOUrvPwjBu0KZAObWIsbzYWiV109oF9MNa6WcIGsE8eQPLkuQ7PpTJYCba3uLA349dV7WrNpt4aWbz/AGWFPantfUiJZe2Gcs5NqvEtHEAn3/8AxcKzq1C5xJ4n9lgo7eWeo01XwqlFhbcPhn1HBrGue46BrS4+wuu3YOwquLqinTBi2d0WY38x+cDivtWxdh0cLTFOk2BxJu5x/M48T/BC7VUufPY2stUOD5dsz7NcbVgvDaLf6zLv+1s/MhW3Zf2W4WnBqufWPInI3/tbf3cVdEUyNEI9iLK2T7nNgtnUqLctKm1jeTWhvvGq6URdjkEREAREQBERAEREAREQBERAEREAXhXqID4r2v7SbTpmtQr1xGaC1lJoDmvIyjNAOUgwb8wSqwyuGtEkmc145E5nH1lXn7VsO372y05qLSZuLOcBY6Kl9w38rdZ0GvPz6rvBcZRLrXGUa8NtNpO6XCbTHPQT1j5LuoY983MjNewNpvfXRcvdskWbPCwnSLegj0Rogxrx9/4Vn4cZfqRC11ade7Cz3J3DVRUMNPEDTnxhce28D3bwQSQ8E34EQD6XCy2ZDIqOO6X5QJb8O8XGSDlaJJi/ynsq9oMPULWOY52YAgENsTIgku3SCIJ4ZheJKiS0scOP7Hbw6mMK90uG+nsQCl9g9m34tldzHAdy0Ogic0h5ygg2O5y48FuobSwrf+nEObBc1p8dyQ4kyAJJI0DbcJ+n9i8MG0XGAM1Q6aw0BsH1B9+q4rSY5byTbZbY5TOf7OsFTZgmObTcxz7vLxBc4WkWG5Hh6HnJNoRFIisLBXt5eTCtUytceQJ9hKoWzvtAxbzhO9oU6IxIL2uc8DMwDCnda97T4sQ5upJ7uQ2Db6AsXUmmJAMaW08lkwfPMF9pdV7WmqxlBrjTOdzw2Gvo4iu0b8gtd3AYKlgS5wADmEK9bIxjqtCjUc3I6pSY9zb7pc0OLb3sTC6TTB1A4cOVwskAREQBERAEREAREQBERAEREAREQBRW0+1GFw72061QMc4SBDjYmASQCGiQdeSlV84+0vs4c5xQcxrcga4OcQ5zwYaGiDJLf/U+a2ik3hnOyTjHKIv7Qu01HFPYykCe6c78SRDpgENHES0b0jyOqp1uJ4xrx5LOFzuwTSZk6k8OJDjwnVoPopajtWEQHfOXVtI3ADz+f80+S9DQFpoYNrSSCZIgydbzpprJ9St62Rxk8vqd2yKVd3e925oFiMwBA3XAHLEzmAvMRFjEKUp0MXm3nMLSeGUO0AIksIiQTpMEjkufs3W3nsjUZp8oEfP6qeXNrk9PoUpUReSNwezcdUe1jXsJMaNbcBm8N7m4G8+QGi+ndl8FVpYamytHeAHNGW5kmd236qvdkcJmr5iLMbP/ACdut+WZXZR59cHPUvzbQiItCKEREAREQBERAEREAREQBERAEREAREQBERAFTO3PZLE4yrSNN7AxrSCHEjKSZLxAMyA0R06lXNFlPDyjWUVJYZD9n+y9HCUTTaM2f/cc6CXmIuNMsWy/WSTWe0X2ZUyxzsLIqTIYXjIRxAJEtPESY4eV+RZUmnkxKuMlho+RYr7NcWygam654I/CZLnZeJB0Lh+UehOirLcI81O7ykPDi0g2gtnMDOkQfZfoNfL9r9nxRx1Z/Bxz0xe2eS8mf6swC7Qsb4Zzjo1OcYx+vsRGxNmvplzn2JGUDW0gySPJSyKa7N7EZXzl85WkAAGJJuZOsRHv0W0pY5ZexjDTV4XREj2Ka/JUNsma1r5oE35Rl9ZVmWjB4NlJoawZQP4SSbkreozeXkrLJbpOQREWDQIiIAiIgCIiAIiIAiIgCIiAIiIAiIgCIiAIiIAiIgC4Nr7JbXZlNnC7XflP6jmP2XeiGU2nlFLxHY6u0S1zHnldp9Jt8wrPsrZbKDMrZkwXEkmXQATfTTgu1Fs5N9TpO2c1iTCIi1OQREQBERAEREAREQBERAEREAREQBERAEREAREQBERAEREAREQBERAEREAREQBERAEREAREQBERAEREB//Z"/>
          <p:cNvSpPr>
            <a:spLocks noChangeAspect="1" noChangeArrowheads="1"/>
          </p:cNvSpPr>
          <p:nvPr/>
        </p:nvSpPr>
        <p:spPr bwMode="auto">
          <a:xfrm>
            <a:off x="97510" y="-159275"/>
            <a:ext cx="468047" cy="336057"/>
          </a:xfrm>
          <a:prstGeom prst="rect">
            <a:avLst/>
          </a:prstGeom>
          <a:noFill/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7" name="16 CuadroTexto"/>
          <p:cNvSpPr txBox="1"/>
          <p:nvPr/>
        </p:nvSpPr>
        <p:spPr>
          <a:xfrm>
            <a:off x="11664862" y="684340"/>
            <a:ext cx="2376577" cy="327617"/>
          </a:xfrm>
          <a:prstGeom prst="rect">
            <a:avLst/>
          </a:prstGeom>
          <a:solidFill>
            <a:srgbClr val="3B7812">
              <a:alpha val="50588"/>
            </a:srgbClr>
          </a:solidFill>
        </p:spPr>
        <p:txBody>
          <a:bodyPr wrap="square" lIns="101824" tIns="50912" rIns="101824" bIns="50912" rtlCol="0">
            <a:spAutoFit/>
          </a:bodyPr>
          <a:lstStyle/>
          <a:p>
            <a:pPr algn="r"/>
            <a:r>
              <a:rPr lang="es-EC" sz="1400" b="1" dirty="0">
                <a:latin typeface="Arial" panose="020B0604020202020204" pitchFamily="34" charset="0"/>
                <a:cs typeface="Arial" panose="020B0604020202020204" pitchFamily="34" charset="0"/>
              </a:rPr>
              <a:t>RECOMENDACIONES</a:t>
            </a:r>
          </a:p>
        </p:txBody>
      </p:sp>
      <p:pic>
        <p:nvPicPr>
          <p:cNvPr id="12" name="11 Imag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48540" y="6635722"/>
            <a:ext cx="3317777" cy="60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386235" y="123111"/>
            <a:ext cx="13158400" cy="48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24" tIns="50912" rIns="101824" bIns="50912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C" sz="1200" b="1" dirty="0"/>
              <a:t>Análisis de la variabilidad genética de muestras </a:t>
            </a:r>
            <a:r>
              <a:rPr lang="es-EC" sz="1200" b="1" i="1" dirty="0"/>
              <a:t>ex vitro e in vitro </a:t>
            </a:r>
            <a:r>
              <a:rPr lang="es-EC" sz="1200" b="1" dirty="0"/>
              <a:t>de clones de Babaco (</a:t>
            </a:r>
            <a:r>
              <a:rPr lang="es-EC" sz="1200" b="1" i="1" dirty="0"/>
              <a:t>Vasconcellea × heilbornii </a:t>
            </a:r>
            <a:r>
              <a:rPr lang="es-EC" sz="1200" b="1" dirty="0"/>
              <a:t>var. pentagona Badillo) usando marcadores moleculares de Secuencias Internas Simples Repetitivas (ISSR)</a:t>
            </a:r>
            <a:endParaRPr lang="es-EC" sz="1200" dirty="0"/>
          </a:p>
        </p:txBody>
      </p:sp>
      <p:sp>
        <p:nvSpPr>
          <p:cNvPr id="10" name="9 CuadroTexto"/>
          <p:cNvSpPr txBox="1"/>
          <p:nvPr/>
        </p:nvSpPr>
        <p:spPr>
          <a:xfrm>
            <a:off x="4145780" y="1005005"/>
            <a:ext cx="5749889" cy="422676"/>
          </a:xfrm>
          <a:prstGeom prst="rect">
            <a:avLst/>
          </a:prstGeom>
          <a:noFill/>
        </p:spPr>
        <p:txBody>
          <a:bodyPr wrap="square" lIns="101824" tIns="50912" rIns="101824" bIns="50912" rtlCol="0">
            <a:spAutoFit/>
          </a:bodyPr>
          <a:lstStyle/>
          <a:p>
            <a:pPr algn="ctr"/>
            <a:r>
              <a:rPr lang="es-EC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RECOMENDACIONES</a:t>
            </a:r>
            <a:endParaRPr lang="es-EC" b="1" dirty="0">
              <a:solidFill>
                <a:schemeClr val="tx1">
                  <a:lumMod val="95000"/>
                  <a:lumOff val="5000"/>
                </a:schemeClr>
              </a:solidFill>
              <a:cs typeface="Times New Roman" pitchFamily="18" charset="0"/>
            </a:endParaRPr>
          </a:p>
        </p:txBody>
      </p:sp>
      <p:cxnSp>
        <p:nvCxnSpPr>
          <p:cNvPr id="18" name="17 Conector recto"/>
          <p:cNvCxnSpPr/>
          <p:nvPr/>
        </p:nvCxnSpPr>
        <p:spPr>
          <a:xfrm>
            <a:off x="165085" y="684347"/>
            <a:ext cx="11014476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/>
          <p:cNvCxnSpPr/>
          <p:nvPr/>
        </p:nvCxnSpPr>
        <p:spPr>
          <a:xfrm>
            <a:off x="11861070" y="1001906"/>
            <a:ext cx="218037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2 Subtítulo"/>
          <p:cNvSpPr txBox="1">
            <a:spLocks/>
          </p:cNvSpPr>
          <p:nvPr/>
        </p:nvSpPr>
        <p:spPr>
          <a:xfrm>
            <a:off x="241523" y="6978126"/>
            <a:ext cx="5030373" cy="425167"/>
          </a:xfrm>
          <a:prstGeom prst="rect">
            <a:avLst/>
          </a:prstGeom>
        </p:spPr>
        <p:txBody>
          <a:bodyPr lIns="101824" tIns="50912" rIns="101824" bIns="50912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Shirley Brito Cabezas, 2017</a:t>
            </a:r>
          </a:p>
        </p:txBody>
      </p:sp>
      <p:sp>
        <p:nvSpPr>
          <p:cNvPr id="2" name="1 Rectángulo"/>
          <p:cNvSpPr/>
          <p:nvPr/>
        </p:nvSpPr>
        <p:spPr>
          <a:xfrm>
            <a:off x="1364565" y="1488126"/>
            <a:ext cx="11240087" cy="3288306"/>
          </a:xfrm>
          <a:prstGeom prst="rect">
            <a:avLst/>
          </a:prstGeom>
        </p:spPr>
        <p:txBody>
          <a:bodyPr wrap="square" lIns="101824" tIns="50912" rIns="101824" bIns="50912">
            <a:spAutoFit/>
          </a:bodyPr>
          <a:lstStyle/>
          <a:p>
            <a:pPr algn="just">
              <a:lnSpc>
                <a:spcPct val="150000"/>
              </a:lnSpc>
            </a:pPr>
            <a:endParaRPr lang="es-ES" sz="1800" dirty="0" smtClean="0"/>
          </a:p>
          <a:p>
            <a:pPr marL="318202" indent="-318202" algn="just">
              <a:lnSpc>
                <a:spcPct val="150000"/>
              </a:lnSpc>
              <a:buFont typeface="Arial" panose="020B0604020202020204" pitchFamily="34" charset="0"/>
              <a:buChar char="‒"/>
            </a:pPr>
            <a:r>
              <a:rPr lang="es-ES" sz="1800" dirty="0" smtClean="0"/>
              <a:t>Serían </a:t>
            </a:r>
            <a:r>
              <a:rPr lang="es-ES" sz="1800" dirty="0"/>
              <a:t>interesante llevar a cabo un estudio extenso de diversidad genética a nivel de plantas madre de </a:t>
            </a:r>
            <a:r>
              <a:rPr lang="es-ES" sz="1800" i="1" dirty="0"/>
              <a:t>Vasconcellea x heilbornii</a:t>
            </a:r>
            <a:r>
              <a:rPr lang="es-ES" sz="1800" dirty="0"/>
              <a:t> para poder hacer los cultivos </a:t>
            </a:r>
            <a:r>
              <a:rPr lang="es-ES" sz="1800" i="1" dirty="0"/>
              <a:t>in vitro</a:t>
            </a:r>
            <a:r>
              <a:rPr lang="es-ES" sz="1800" dirty="0"/>
              <a:t> con diferentes patrones</a:t>
            </a:r>
            <a:r>
              <a:rPr lang="es-ES" sz="1800" i="1" dirty="0"/>
              <a:t> </a:t>
            </a:r>
            <a:r>
              <a:rPr lang="es-ES" sz="1800" dirty="0"/>
              <a:t>y obtener una planta que presente variedad.</a:t>
            </a:r>
            <a:r>
              <a:rPr lang="es-EC" sz="1800" dirty="0"/>
              <a:t> </a:t>
            </a:r>
          </a:p>
          <a:p>
            <a:pPr marL="318202" indent="-318202" algn="just">
              <a:lnSpc>
                <a:spcPct val="150000"/>
              </a:lnSpc>
              <a:buFont typeface="Arial" panose="020B0604020202020204" pitchFamily="34" charset="0"/>
              <a:buChar char="‒"/>
            </a:pPr>
            <a:endParaRPr lang="es-EC" sz="1800" dirty="0"/>
          </a:p>
          <a:p>
            <a:pPr marL="318202" indent="-318202" algn="just">
              <a:lnSpc>
                <a:spcPct val="150000"/>
              </a:lnSpc>
              <a:buFont typeface="Arial" panose="020B0604020202020204" pitchFamily="34" charset="0"/>
              <a:buChar char="‒"/>
            </a:pPr>
            <a:r>
              <a:rPr lang="es-ES" sz="1800" dirty="0"/>
              <a:t>Finalmente podemos sugerir el seguir empleando técnicas moleculares como apoyo al cultivo </a:t>
            </a:r>
            <a:r>
              <a:rPr lang="es-ES" sz="1800" i="1" dirty="0"/>
              <a:t>in vitro </a:t>
            </a:r>
            <a:r>
              <a:rPr lang="es-ES" sz="1800" dirty="0"/>
              <a:t>ya que son útiles para determinar la homogeneidad genética de los cultivares</a:t>
            </a:r>
            <a:endParaRPr lang="es-EC" sz="1800" dirty="0"/>
          </a:p>
          <a:p>
            <a:pPr marL="318202" indent="-318202" algn="just">
              <a:buFont typeface="Arial" panose="020B0604020202020204" pitchFamily="34" charset="0"/>
              <a:buChar char="‒"/>
            </a:pPr>
            <a:endParaRPr lang="es-EC" sz="1800" dirty="0"/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7" t="52345" r="79513" b="22280"/>
          <a:stretch/>
        </p:blipFill>
        <p:spPr bwMode="auto">
          <a:xfrm>
            <a:off x="11112744" y="402423"/>
            <a:ext cx="739749" cy="703374"/>
          </a:xfrm>
          <a:prstGeom prst="ellipse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5113307" y="843131"/>
            <a:ext cx="3814830" cy="533552"/>
          </a:xfrm>
          <a:prstGeom prst="rect">
            <a:avLst/>
          </a:prstGeom>
          <a:noFill/>
        </p:spPr>
        <p:txBody>
          <a:bodyPr wrap="square" lIns="101824" tIns="50912" rIns="101824" bIns="50912" rtlCol="0">
            <a:spAutoFit/>
          </a:bodyPr>
          <a:lstStyle/>
          <a:p>
            <a:pPr algn="ctr"/>
            <a:r>
              <a:rPr lang="es-EC" sz="2700" b="1" dirty="0">
                <a:latin typeface="Times New Roman" pitchFamily="18" charset="0"/>
                <a:cs typeface="Times New Roman" pitchFamily="18" charset="0"/>
              </a:rPr>
              <a:t>AGRADECIMIENTOS</a:t>
            </a:r>
          </a:p>
        </p:txBody>
      </p:sp>
      <p:pic>
        <p:nvPicPr>
          <p:cNvPr id="68610" name="Picture 2" descr="C:\Users\Liz CC\Documents\USFQ\escudo carre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10231" y="1608312"/>
            <a:ext cx="1824484" cy="1746627"/>
          </a:xfrm>
          <a:prstGeom prst="rect">
            <a:avLst/>
          </a:prstGeom>
          <a:noFill/>
        </p:spPr>
      </p:pic>
      <p:pic>
        <p:nvPicPr>
          <p:cNvPr id="68612" name="Picture 4" descr="C:\Users\Liz CC\Documents\USFQ\logo grupo.jpg"/>
          <p:cNvPicPr>
            <a:picLocks noChangeAspect="1" noChangeArrowheads="1"/>
          </p:cNvPicPr>
          <p:nvPr/>
        </p:nvPicPr>
        <p:blipFill>
          <a:blip r:embed="rId3" cstate="print"/>
          <a:srcRect l="8718" t="15498" r="12824" b="32196"/>
          <a:stretch>
            <a:fillRect/>
          </a:stretch>
        </p:blipFill>
        <p:spPr bwMode="auto">
          <a:xfrm>
            <a:off x="10095728" y="1645317"/>
            <a:ext cx="2653795" cy="1270275"/>
          </a:xfrm>
          <a:prstGeom prst="rect">
            <a:avLst/>
          </a:prstGeom>
          <a:noFill/>
        </p:spPr>
      </p:pic>
      <p:sp>
        <p:nvSpPr>
          <p:cNvPr id="68614" name="AutoShape 6" descr="data:image/jpeg;base64,/9j/4AAQSkZJRgABAQAAAQABAAD/2wCEAAkGBhQSERURExMUExUTGB0XGBgXGB4YIBsgHSUcIh8bHB4iHCYkHyEjIhwgIDAkKTMpLC4tGR89NjEqNSYrLC0BCQoKDQsNGg8OGjUkHiQsNTQyNDQ0NS8uMjU1NS4wMjQ0MCwwNDY0NjA2LDI1LzQyMCwwMzE2NSw0LDA1LCwtNP/AABEIAIAAYAMBIgACEQEDEQH/xAAcAAACAwEBAQEAAAAAAAAAAAAFBgAEBwIDAQj/xAA7EAACAQEGAwYEBAUEAwEAAAABAhEDAAQSITFBBQZREyIyYXGBBxSRoSNCsdFSgpLB8FNicuEWM5MV/8QAGgEAAgMBAQAAAAAAAAAAAAAAAwUBAgQGAP/EADIRAAEDAgQCCAYCAwAAAAAAAAECAxEABBIhMUEFURMUMmFxkcHwIkKBobHRYvEGFSP/2gAMAwEAAhEDEQA/ANxtLSwzmTjHy13esBJEBR5nIT5b+1pAJMCqqUEgqOgrnjnMtG6Ado0sfCi5sfbYeZgWQOLfE+szBaeCiGMCO+3uTkPp72WOPC8ZXiqX/Hkq+UswiMXRY08hkItV4lfUIqUaSDsmqLVSZGFohgPI6Cc4A62zuXrTZwtJxnc/KIIB8ftpVkWxcSl24cDaFCQB24mM501nKcpzolX47e61B63a1CFcUyDUjM7YQR+1h1+LqlCtiUrVDTEsRggHFI89utrfDOTL9WQqlKoKblScUUw2GYPegnU5+dii/Ci+RH4cZ5GocpidvIfSw+sXijkQBOw2/v7ZUSOGIVk2peZzM6ER8x2OYyka0vKKq0UqYsLO7rABnuAE6Dz+9jNDj1+okDtKww0RWYF8ULoJVpicste8LW1+GV+SGQoCpJXDWIInWNIsL4xwW/0u0aulWKmEVGIxghMwCyzA+lh9YvUHOCO8d/63nM1VS7BwwppTepkZRJ/jsAZG2URzaeCfFGrOGtTxgRMDA4B0MeFvtZ/4TxqleUx0mxAajQqejDUWwe5XulFOlWBpoXLVKi95mAHcRd1AzHuOljnBVvF1SlfEkBtJM90nJanUMN/TQ2OzeNOqDbgwLOnJRzyHeY5/mK9csG2b6w0rG1P1AzkyNQCD3xBrarS1bh19FaklVchUUMAdp2tZtoqoM1LCuaL3Sp3Woa640Iw4P4idAPOd9onaxWy/zlwP5ikhkxScOw6ro3vEx729iSn4laDzqi8WE4NayHmrjlSr2YqiFCgouYD6gvt6ex62ZvhZxO79otKpd4vDSUq+KYkxB8GXTXytT5346rEXamFwoe8QBqNEXoBlMbgDazFyPwRLovbVAal4cQAuYpg7YtMR3Pt1lBYvtpaDikhtOZidBtrWbC4q4whWONT+Y8q0B3ABJIAGZJyiwG931qjSCyoMlAJUn/cfXYdPW3lfb4X71RgFXPCPCPMn8x/wCwS83xnaQWVRpBg/8j/YfvYTlw/xZZYsckjVWY8Bz9T4TW9xbdqnG7rypr4dxTSnUOeit/F5Ho367dLFbJN04gG7lSAxy8m/Y+X0sVu1+qU8gca/wscx6N/Yz6i0W/Fl2q+r8QGFQ35++Yyq+FLqcbRkVmXxF4pd2rstC7hGpuVqVPCGIyIwDLX8xzy97eXLfMDLSamUNWgWGIHafEgOgLgfbzswc98vCqxvVBHDn/2U8M4tsaxIJ6jfXWZ55ZvZeg11vFJ1ABg9mwxD+nxjKDqculr3l2yAHCkOJCgTB25+I95TSxLLvTEThJBgxkfH36VpnDrylSkj0o7NlBWBGXSNo0jaLWbBeTrh2N0poWxHNm6Ak5gehysat0RIPZMitaZwjEINSwjjtUg01kqrTmGIlthlB0k+1h/Ni3xB2l3rd0kAphSROQKsR169bKv/AOZXDC9XqvBpd4YmxabTkqg6ZTNl3EnWUWykLdCVEZAdqdshsdJqEuL6QBKCRudvOjL0aFAjDRQFpjAizlrmfW3FXjJyAULOQxNP2H72scVANMHoyke+X6G1Chflo42ZFYOuGXIAXTcgjaYg5gaWT8D4ZaX1uX3klSgqNTGx9edevLlxl0NpIAInSuqV2qV8bFx+CMRxZD+UDTfvZ6RvbwU5TEWoXTidF4RagmAsSRPppO/1sSuHDhVlmmASoAI2iZy9oz0t0tzeW3CLbGB8MwAnnSxtpV6sCc9yalKgXZaYiXMd7T3t2alSizU8c9mYM95ctxnI8xOWm1qblBVNIVBUj/cCQdCDBnQGds7T5ymtRVLKXDBgrNJPkZnUZZ2Knq3FGA4pIUk7EZg+lV+K1VgBhU6jSKILxVyNE9ww+0/a1+lffwhVfIBSx9BJn6Cfewi/Xku1SqVVSR+XyHoN5Oefna5xgU1u3Z1WwU2C02aYgGBrt0tyHH+H2tqGUsowlRMxJOUcz303sbhx0rKlSBptzpo5fZWoK6OHWp35GnezgennnM2I2y2jwW9XfvXSsWU591gJ9QZQ+os68rJemprVvNXFjEhAiiAdCWAzP2z3t01q9autjqywQMo3HiDnQ0rdKocQQft50D5149UaqbhSelQJQOalRykjXCpwwpETJPpZM45yZeaa02eolZ6zBKaK7VGaRJIJEQBvO462oc7Yjfq6uxIWoQoJmFnEACdBnI2tBzMzV7rVYFUuopKANghEkDqQD/gsBeBSiVDPSsqnWif+gkg6aCPofH9098dxJcXgnFTQCd5UgT9rZtVqlzLEserGf1tr1a7JVlGAZHqQdwQXn6WFX673Bbx8rRunb1pAIVFCrpOJoygHPIxZNwlshDqZgBwj8VrvbVb6klJ2rNLXE5grCkaIqtgJ0Gvpi1i2wf8Ag1z/ANBP6R+1vK88lXRVkUUyj8q9R5WcKsgvJUGsKLRxHZVFYshIII7saRr/ANW6OfvbUn4Rcx3RdHqMAMWCiIBgHUgA67WqcMutzcHtLvTBxsowqpyB0MicQ3AtXoycpqP9euNRSPdeL1gVXtGIJCwYORIG+e9tH4xwP5xRd8Zpy2LFGLwg6iRlb3vHK107E1adJNMSnCB6HSxDhw/HX0b+372U3kuX1ulRnM+n6pja2/RMrSrOaz6+fD+83XNbxTUHERhd6ZOEFjkB0Bs4cp8xOLnd+3wlqoVKIRiXqRl3gQIKx3mkjfLSyXznzi1a8MtIzTXGqnydQjR/S39VrPwyYGuDDVaoGBBOVKnq7k6CScKqNy2kzZ4jAhyEDWsSFpQ5gRVT4rXMLfcWHKrTViZ1IlZAjXIWTQ+p6Ze+5+/3s4838xLf6Xami1F6FU0hMnErCcLGO664Zj1snTtMyf21+lhORiJFBvGVMvqQsQa1rk68Y7rdyTMMFn0aP0iw/kDjCULxWSuVRqurMY76lsSknqWJ9R1NqHw94riV7uW7yntKc+USPYgGPM9Ldc88JAqfNoPw6/jH8FUaqfUZjznqLKLMlhx0bhWKOYV+q6KzUl9sJJ7Qie8Vpp4zQ/1qX/0X97el5qBqcqQQYggyNRbBxgQYmUGcogyeoEeXmNLMXKnEDSvVKmvdSuYdTh72LwEYTmVwbhSJOtnjF10uoivP2oaMBU0+X7iRVFAJAVVxYdTkMh+p011ABsK4e6w1ML4yWKkSrScpkamJnXImcoNvidwkAxm6LhJmJAAw5b7++8G1RKJqGXhtUAGRJ6CDvv6DQSbY3FXCbhtLaZQdT+fL3NAGHCZOdMN7K/KnAMK4BA0gZZe1lXmrmA3VAU8dQOi+UxLe1mS+DBRSj+YxPoILH0mB72y/nziIqXkUwZFEYf5jm30yHtZa98fEG8Pygk/XIUJ9zordR3OlLEbW0b4W8IcjtXbBTLSiDI1SuUndkSchpiY2zpdCfqfK2zfDq4j5f5hjjqVAFBiFVF8NOnthG5GrTrE2eMCVUotEy5PKiPN3L4vV0qUVAxnvrt3hpPrpPnbB61Iq0MIKnMHJlIyIPppbcudeCXm80lF2rtRZCWIBK48shiGYj6Z52xji97qVKrNXntB3WkBTIy70Ad4aHf1ta41mj3qUjCrevvBeJ9hXFUANAgjTXKQdj0OfmDbULread6oyIZaogqdGjUETIZfLNdpETkPZwMs/U/YfrYnwnmKrQEUzKkq7KdCVkZ+swd8hGYFllxbB6FJOFQ0PoeYPveqWl30Bg5pptq8hs7YKdRSDotQlWy6EKVfz0MbCxbl7kJ7vU7aq0rSjs1xY+8YBecIgRoMzntEEjw6qLxd1r05em3iU5vTI1BjxQdxnoc7X6fFYTDUaVywufUZN/Y76HPWLS46F0NXScKjoflPhyPvKYp848t5OJJkfeid3phqaggEFRkc9hZZ5YvqIlbLHU7eqANwAcgWM4V/wA2uvfHZVBxIoAGFZxHLcjOfIfWyrzDzObrXShgAVRjqKNYMwsjQzhJjY62Abtb6im1E81Hsj9+9qEpSGUS53Va5o5pF3DAMHvDxlsg2JGwGw1O+9szqEk5yZJJM6+vqbfajksSTLHOdZOep8zvbmD/h/6sa2tgwCSZUdTz97UgublT6p0A0FEeAXSlVrqtdytMHNVVmZzsihQcz9h7W3y6KBTUKuBQohYjCNhG0dLJHw44QKYD/KVEZhnWqlQfRE1Cn6ncmz7Z2yjCmt1q3gR41LIXM3I1W+3iq+GlRAC9nUBJNTqKi7RsRnp4tn20sRSQoQa0qSlSSlQma/PHE+D9gzUzVpuykqVRiYI1GaiDapSoMQzRIUDFmJzMTEzrHpbZOdOQlvn4tMhK4ESR3XHRuhGzfrtnFX4e31WKi7sfMMpB95/a2JbZB0pS4wpKiAMq9eA8xVbrcLz2Rhnq00VtcOJaksPOEA+liHw1q3mp2oH4lGnmwJJYM0nudSYJIP6nMNzFyrWuNFe1qpNYyaSE5YdGOx1idicptc5A56p3BKqVKdR+0YMChGwiCCR9fO2d9ht8dE9pFdpwpBXwpaW0S5ijv2OXhNcc83q90b4pduzKAVKOBslBkT/wApBB+mlgfEeKveKjV6kY6mZgZZQMhsMrXOcebDf6qVDSFLAuEDFikST/CM87DOyKxIKyAYbLUbWhKENDA32RpQP8iQG7FhLiIckz9Occ5BqL72N8o8Fe83hQhqoFImogkr7yAp89egNq/BuXLxe2w0aZI3fRR6tEewk21Tl/kd6FNVa+V8vy0iEQe0Et6nW2hlsqMnSuRt2StWIjKmDhfC0oJgQudyzsXZj1LEk2uW+AW+2YU4qWlpaW9XqlgfOHMnyV37UJjZmCKJgSQTLHpl72OWo8b4Ql6oPQqaONRqp2YeYOdoVMZVVclJw61gnHeI1a7dtWJY1ZgnIQpjujYAyPrvZu5N5Bu99uIqF3SqKjAssZARCkHI5Z7HOxD4g8pBhcbvd0l86QMZYQASW6QZafNrGPhfwOrdrvVFVSpeqSAeigLPoSCR5RbGls9JCsxXQMON2nC09CuHMUnmdR5RST8QOTaFxpUBTd2qOz4i0d4ADMAZDCYH81u+Ruexd17C8KalEeHIMU9AdVPTY6WZPibyrXvda7GiJEMhJ0U+IExMAwRPUCwvl/kcV+FuMGC9JVcjFkZXLAZ2IEeudvFK0uHBlVb51L/C0rKsTwV9cycj3ED8Vp1wvaVaa1KRDIwlSNItYsJ5V4SbtdKVFvEq971JJI9iY9rFrbBpnSJMkZ1LS0tLTU1//9k="/>
          <p:cNvSpPr>
            <a:spLocks noChangeAspect="1" noChangeArrowheads="1"/>
          </p:cNvSpPr>
          <p:nvPr/>
        </p:nvSpPr>
        <p:spPr bwMode="auto">
          <a:xfrm>
            <a:off x="1828314" y="-159275"/>
            <a:ext cx="351036" cy="336057"/>
          </a:xfrm>
          <a:prstGeom prst="rect">
            <a:avLst/>
          </a:prstGeom>
          <a:noFill/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68616" name="AutoShape 8" descr="data:image/jpeg;base64,/9j/4AAQSkZJRgABAQAAAQABAAD/2wCEAAkGBhQSERURExMUExUTGB0XGBgXGB4YIBsgHSUcIh8bHB4iHCYkHyEjIhwgIDAkKTMpLC4tGR89NjEqNSYrLC0BCQoKDQsNGg8OGjUkHiQsNTQyNDQ0NS8uMjU1NS4wMjQ0MCwwNDY0NjA2LDI1LzQyMCwwMzE2NSw0LDA1LCwtNP/AABEIAIAAYAMBIgACEQEDEQH/xAAcAAACAwEBAQEAAAAAAAAAAAAFBgAEBwIDAQj/xAA7EAACAQEGAwYEBAUEAwEAAAABAhEDAAQSITFBBQZREyIyYXGBBxSRoSNCsdFSgpLB8FNicuEWM5MV/8QAGgEAAgMBAQAAAAAAAAAAAAAAAwUBAgQGAP/EADIRAAEDAgQCCAYCAwAAAAAAAAECAxEABBIhMUEFURMUMmFxkcHwIkKBobHRYvEGFSP/2gAMAwEAAhEDEQA/ANxtLSwzmTjHy13esBJEBR5nIT5b+1pAJMCqqUEgqOgrnjnMtG6Ado0sfCi5sfbYeZgWQOLfE+szBaeCiGMCO+3uTkPp72WOPC8ZXiqX/Hkq+UswiMXRY08hkItV4lfUIqUaSDsmqLVSZGFohgPI6Cc4A62zuXrTZwtJxnc/KIIB8ftpVkWxcSl24cDaFCQB24mM501nKcpzolX47e61B63a1CFcUyDUjM7YQR+1h1+LqlCtiUrVDTEsRggHFI89utrfDOTL9WQqlKoKblScUUw2GYPegnU5+dii/Ci+RH4cZ5GocpidvIfSw+sXijkQBOw2/v7ZUSOGIVk2peZzM6ER8x2OYyka0vKKq0UqYsLO7rABnuAE6Dz+9jNDj1+okDtKww0RWYF8ULoJVpicste8LW1+GV+SGQoCpJXDWIInWNIsL4xwW/0u0aulWKmEVGIxghMwCyzA+lh9YvUHOCO8d/63nM1VS7BwwppTepkZRJ/jsAZG2URzaeCfFGrOGtTxgRMDA4B0MeFvtZ/4TxqleUx0mxAajQqejDUWwe5XulFOlWBpoXLVKi95mAHcRd1AzHuOljnBVvF1SlfEkBtJM90nJanUMN/TQ2OzeNOqDbgwLOnJRzyHeY5/mK9csG2b6w0rG1P1AzkyNQCD3xBrarS1bh19FaklVchUUMAdp2tZtoqoM1LCuaL3Sp3Woa640Iw4P4idAPOd9onaxWy/zlwP5ikhkxScOw6ro3vEx729iSn4laDzqi8WE4NayHmrjlSr2YqiFCgouYD6gvt6ex62ZvhZxO79otKpd4vDSUq+KYkxB8GXTXytT5346rEXamFwoe8QBqNEXoBlMbgDazFyPwRLovbVAal4cQAuYpg7YtMR3Pt1lBYvtpaDikhtOZidBtrWbC4q4whWONT+Y8q0B3ABJIAGZJyiwG931qjSCyoMlAJUn/cfXYdPW3lfb4X71RgFXPCPCPMn8x/wCwS83xnaQWVRpBg/8j/YfvYTlw/xZZYsckjVWY8Bz9T4TW9xbdqnG7rypr4dxTSnUOeit/F5Ho367dLFbJN04gG7lSAxy8m/Y+X0sVu1+qU8gca/wscx6N/Yz6i0W/Fl2q+r8QGFQ35++Yyq+FLqcbRkVmXxF4pd2rstC7hGpuVqVPCGIyIwDLX8xzy97eXLfMDLSamUNWgWGIHafEgOgLgfbzswc98vCqxvVBHDn/2U8M4tsaxIJ6jfXWZ55ZvZeg11vFJ1ABg9mwxD+nxjKDqculr3l2yAHCkOJCgTB25+I95TSxLLvTEThJBgxkfH36VpnDrylSkj0o7NlBWBGXSNo0jaLWbBeTrh2N0poWxHNm6Ak5gehysat0RIPZMitaZwjEINSwjjtUg01kqrTmGIlthlB0k+1h/Ni3xB2l3rd0kAphSROQKsR169bKv/AOZXDC9XqvBpd4YmxabTkqg6ZTNl3EnWUWykLdCVEZAdqdshsdJqEuL6QBKCRudvOjL0aFAjDRQFpjAizlrmfW3FXjJyAULOQxNP2H72scVANMHoyke+X6G1Chflo42ZFYOuGXIAXTcgjaYg5gaWT8D4ZaX1uX3klSgqNTGx9edevLlxl0NpIAInSuqV2qV8bFx+CMRxZD+UDTfvZ6RvbwU5TEWoXTidF4RagmAsSRPppO/1sSuHDhVlmmASoAI2iZy9oz0t0tzeW3CLbGB8MwAnnSxtpV6sCc9yalKgXZaYiXMd7T3t2alSizU8c9mYM95ctxnI8xOWm1qblBVNIVBUj/cCQdCDBnQGds7T5ymtRVLKXDBgrNJPkZnUZZ2Knq3FGA4pIUk7EZg+lV+K1VgBhU6jSKILxVyNE9ww+0/a1+lffwhVfIBSx9BJn6Cfewi/Xku1SqVVSR+XyHoN5Oefna5xgU1u3Z1WwU2C02aYgGBrt0tyHH+H2tqGUsowlRMxJOUcz303sbhx0rKlSBptzpo5fZWoK6OHWp35GnezgennnM2I2y2jwW9XfvXSsWU591gJ9QZQ+os68rJemprVvNXFjEhAiiAdCWAzP2z3t01q9autjqywQMo3HiDnQ0rdKocQQft50D5149UaqbhSelQJQOalRykjXCpwwpETJPpZM45yZeaa02eolZ6zBKaK7VGaRJIJEQBvO462oc7Yjfq6uxIWoQoJmFnEACdBnI2tBzMzV7rVYFUuopKANghEkDqQD/gsBeBSiVDPSsqnWif+gkg6aCPofH9098dxJcXgnFTQCd5UgT9rZtVqlzLEserGf1tr1a7JVlGAZHqQdwQXn6WFX673Bbx8rRunb1pAIVFCrpOJoygHPIxZNwlshDqZgBwj8VrvbVb6klJ2rNLXE5grCkaIqtgJ0Gvpi1i2wf8Ag1z/ANBP6R+1vK88lXRVkUUyj8q9R5WcKsgvJUGsKLRxHZVFYshIII7saRr/ANW6OfvbUn4Rcx3RdHqMAMWCiIBgHUgA67WqcMutzcHtLvTBxsowqpyB0MicQ3AtXoycpqP9euNRSPdeL1gVXtGIJCwYORIG+e9tH4xwP5xRd8Zpy2LFGLwg6iRlb3vHK107E1adJNMSnCB6HSxDhw/HX0b+372U3kuX1ulRnM+n6pja2/RMrSrOaz6+fD+83XNbxTUHERhd6ZOEFjkB0Bs4cp8xOLnd+3wlqoVKIRiXqRl3gQIKx3mkjfLSyXznzi1a8MtIzTXGqnydQjR/S39VrPwyYGuDDVaoGBBOVKnq7k6CScKqNy2kzZ4jAhyEDWsSFpQ5gRVT4rXMLfcWHKrTViZ1IlZAjXIWTQ+p6Ze+5+/3s4838xLf6Xami1F6FU0hMnErCcLGO664Zj1snTtMyf21+lhORiJFBvGVMvqQsQa1rk68Y7rdyTMMFn0aP0iw/kDjCULxWSuVRqurMY76lsSknqWJ9R1NqHw94riV7uW7yntKc+USPYgGPM9Ldc88JAqfNoPw6/jH8FUaqfUZjznqLKLMlhx0bhWKOYV+q6KzUl9sJJ7Qie8Vpp4zQ/1qX/0X97el5qBqcqQQYggyNRbBxgQYmUGcogyeoEeXmNLMXKnEDSvVKmvdSuYdTh72LwEYTmVwbhSJOtnjF10uoivP2oaMBU0+X7iRVFAJAVVxYdTkMh+p011ABsK4e6w1ML4yWKkSrScpkamJnXImcoNvidwkAxm6LhJmJAAw5b7++8G1RKJqGXhtUAGRJ6CDvv6DQSbY3FXCbhtLaZQdT+fL3NAGHCZOdMN7K/KnAMK4BA0gZZe1lXmrmA3VAU8dQOi+UxLe1mS+DBRSj+YxPoILH0mB72y/nziIqXkUwZFEYf5jm30yHtZa98fEG8Pygk/XIUJ9zordR3OlLEbW0b4W8IcjtXbBTLSiDI1SuUndkSchpiY2zpdCfqfK2zfDq4j5f5hjjqVAFBiFVF8NOnthG5GrTrE2eMCVUotEy5PKiPN3L4vV0qUVAxnvrt3hpPrpPnbB61Iq0MIKnMHJlIyIPppbcudeCXm80lF2rtRZCWIBK48shiGYj6Z52xji97qVKrNXntB3WkBTIy70Ad4aHf1ta41mj3qUjCrevvBeJ9hXFUANAgjTXKQdj0OfmDbULread6oyIZaogqdGjUETIZfLNdpETkPZwMs/U/YfrYnwnmKrQEUzKkq7KdCVkZ+swd8hGYFllxbB6FJOFQ0PoeYPveqWl30Bg5pptq8hs7YKdRSDotQlWy6EKVfz0MbCxbl7kJ7vU7aq0rSjs1xY+8YBecIgRoMzntEEjw6qLxd1r05em3iU5vTI1BjxQdxnoc7X6fFYTDUaVywufUZN/Y76HPWLS46F0NXScKjoflPhyPvKYp848t5OJJkfeid3phqaggEFRkc9hZZ5YvqIlbLHU7eqANwAcgWM4V/wA2uvfHZVBxIoAGFZxHLcjOfIfWyrzDzObrXShgAVRjqKNYMwsjQzhJjY62Abtb6im1E81Hsj9+9qEpSGUS53Va5o5pF3DAMHvDxlsg2JGwGw1O+9szqEk5yZJJM6+vqbfajksSTLHOdZOep8zvbmD/h/6sa2tgwCSZUdTz97UgublT6p0A0FEeAXSlVrqtdytMHNVVmZzsihQcz9h7W3y6KBTUKuBQohYjCNhG0dLJHw44QKYD/KVEZhnWqlQfRE1Cn6ncmz7Z2yjCmt1q3gR41LIXM3I1W+3iq+GlRAC9nUBJNTqKi7RsRnp4tn20sRSQoQa0qSlSSlQma/PHE+D9gzUzVpuykqVRiYI1GaiDapSoMQzRIUDFmJzMTEzrHpbZOdOQlvn4tMhK4ESR3XHRuhGzfrtnFX4e31WKi7sfMMpB95/a2JbZB0pS4wpKiAMq9eA8xVbrcLz2Rhnq00VtcOJaksPOEA+liHw1q3mp2oH4lGnmwJJYM0nudSYJIP6nMNzFyrWuNFe1qpNYyaSE5YdGOx1idicptc5A56p3BKqVKdR+0YMChGwiCCR9fO2d9ht8dE9pFdpwpBXwpaW0S5ijv2OXhNcc83q90b4pduzKAVKOBslBkT/wApBB+mlgfEeKveKjV6kY6mZgZZQMhsMrXOcebDf6qVDSFLAuEDFikST/CM87DOyKxIKyAYbLUbWhKENDA32RpQP8iQG7FhLiIckz9Occ5BqL72N8o8Fe83hQhqoFImogkr7yAp89egNq/BuXLxe2w0aZI3fRR6tEewk21Tl/kd6FNVa+V8vy0iEQe0Et6nW2hlsqMnSuRt2StWIjKmDhfC0oJgQudyzsXZj1LEk2uW+AW+2YU4qWlpaW9XqlgfOHMnyV37UJjZmCKJgSQTLHpl72OWo8b4Ql6oPQqaONRqp2YeYOdoVMZVVclJw61gnHeI1a7dtWJY1ZgnIQpjujYAyPrvZu5N5Bu99uIqF3SqKjAssZARCkHI5Z7HOxD4g8pBhcbvd0l86QMZYQASW6QZafNrGPhfwOrdrvVFVSpeqSAeigLPoSCR5RbGls9JCsxXQMON2nC09CuHMUnmdR5RST8QOTaFxpUBTd2qOz4i0d4ADMAZDCYH81u+Ruexd17C8KalEeHIMU9AdVPTY6WZPibyrXvda7GiJEMhJ0U+IExMAwRPUCwvl/kcV+FuMGC9JVcjFkZXLAZ2IEeudvFK0uHBlVb51L/C0rKsTwV9cycj3ED8Vp1wvaVaa1KRDIwlSNItYsJ5V4SbtdKVFvEq971JJI9iY9rFrbBpnSJMkZ1LS0tLTU1//9k="/>
          <p:cNvSpPr>
            <a:spLocks noChangeAspect="1" noChangeArrowheads="1"/>
          </p:cNvSpPr>
          <p:nvPr/>
        </p:nvSpPr>
        <p:spPr bwMode="auto">
          <a:xfrm>
            <a:off x="1828314" y="-159275"/>
            <a:ext cx="351036" cy="336057"/>
          </a:xfrm>
          <a:prstGeom prst="rect">
            <a:avLst/>
          </a:prstGeom>
          <a:noFill/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68618" name="AutoShape 10" descr="data:image/jpeg;base64,/9j/4AAQSkZJRgABAQAAAQABAAD/2wCEAAkGBhQSERURExMUExUTGB0XGBgXGB4YIBsgHSUcIh8bHB4iHCYkHyEjIhwgIDAkKTMpLC4tGR89NjEqNSYrLC0BCQoKDQsNGg8OGjUkHiQsNTQyNDQ0NS8uMjU1NS4wMjQ0MCwwNDY0NjA2LDI1LzQyMCwwMzE2NSw0LDA1LCwtNP/AABEIAIAAYAMBIgACEQEDEQH/xAAcAAACAwEBAQEAAAAAAAAAAAAFBgAEBwIDAQj/xAA7EAACAQEGAwYEBAUEAwEAAAABAhEDAAQSITFBBQZREyIyYXGBBxSRoSNCsdFSgpLB8FNicuEWM5MV/8QAGgEAAgMBAQAAAAAAAAAAAAAAAwUBAgQGAP/EADIRAAEDAgQCCAYCAwAAAAAAAAECAxEABBIhMUEFURMUMmFxkcHwIkKBobHRYvEGFSP/2gAMAwEAAhEDEQA/ANxtLSwzmTjHy13esBJEBR5nIT5b+1pAJMCqqUEgqOgrnjnMtG6Ado0sfCi5sfbYeZgWQOLfE+szBaeCiGMCO+3uTkPp72WOPC8ZXiqX/Hkq+UswiMXRY08hkItV4lfUIqUaSDsmqLVSZGFohgPI6Cc4A62zuXrTZwtJxnc/KIIB8ftpVkWxcSl24cDaFCQB24mM501nKcpzolX47e61B63a1CFcUyDUjM7YQR+1h1+LqlCtiUrVDTEsRggHFI89utrfDOTL9WQqlKoKblScUUw2GYPegnU5+dii/Ci+RH4cZ5GocpidvIfSw+sXijkQBOw2/v7ZUSOGIVk2peZzM6ER8x2OYyka0vKKq0UqYsLO7rABnuAE6Dz+9jNDj1+okDtKww0RWYF8ULoJVpicste8LW1+GV+SGQoCpJXDWIInWNIsL4xwW/0u0aulWKmEVGIxghMwCyzA+lh9YvUHOCO8d/63nM1VS7BwwppTepkZRJ/jsAZG2URzaeCfFGrOGtTxgRMDA4B0MeFvtZ/4TxqleUx0mxAajQqejDUWwe5XulFOlWBpoXLVKi95mAHcRd1AzHuOljnBVvF1SlfEkBtJM90nJanUMN/TQ2OzeNOqDbgwLOnJRzyHeY5/mK9csG2b6w0rG1P1AzkyNQCD3xBrarS1bh19FaklVchUUMAdp2tZtoqoM1LCuaL3Sp3Woa640Iw4P4idAPOd9onaxWy/zlwP5ikhkxScOw6ro3vEx729iSn4laDzqi8WE4NayHmrjlSr2YqiFCgouYD6gvt6ex62ZvhZxO79otKpd4vDSUq+KYkxB8GXTXytT5346rEXamFwoe8QBqNEXoBlMbgDazFyPwRLovbVAal4cQAuYpg7YtMR3Pt1lBYvtpaDikhtOZidBtrWbC4q4whWONT+Y8q0B3ABJIAGZJyiwG931qjSCyoMlAJUn/cfXYdPW3lfb4X71RgFXPCPCPMn8x/wCwS83xnaQWVRpBg/8j/YfvYTlw/xZZYsckjVWY8Bz9T4TW9xbdqnG7rypr4dxTSnUOeit/F5Ho367dLFbJN04gG7lSAxy8m/Y+X0sVu1+qU8gca/wscx6N/Yz6i0W/Fl2q+r8QGFQ35++Yyq+FLqcbRkVmXxF4pd2rstC7hGpuVqVPCGIyIwDLX8xzy97eXLfMDLSamUNWgWGIHafEgOgLgfbzswc98vCqxvVBHDn/2U8M4tsaxIJ6jfXWZ55ZvZeg11vFJ1ABg9mwxD+nxjKDqculr3l2yAHCkOJCgTB25+I95TSxLLvTEThJBgxkfH36VpnDrylSkj0o7NlBWBGXSNo0jaLWbBeTrh2N0poWxHNm6Ak5gehysat0RIPZMitaZwjEINSwjjtUg01kqrTmGIlthlB0k+1h/Ni3xB2l3rd0kAphSROQKsR169bKv/AOZXDC9XqvBpd4YmxabTkqg6ZTNl3EnWUWykLdCVEZAdqdshsdJqEuL6QBKCRudvOjL0aFAjDRQFpjAizlrmfW3FXjJyAULOQxNP2H72scVANMHoyke+X6G1Chflo42ZFYOuGXIAXTcgjaYg5gaWT8D4ZaX1uX3klSgqNTGx9edevLlxl0NpIAInSuqV2qV8bFx+CMRxZD+UDTfvZ6RvbwU5TEWoXTidF4RagmAsSRPppO/1sSuHDhVlmmASoAI2iZy9oz0t0tzeW3CLbGB8MwAnnSxtpV6sCc9yalKgXZaYiXMd7T3t2alSizU8c9mYM95ctxnI8xOWm1qblBVNIVBUj/cCQdCDBnQGds7T5ymtRVLKXDBgrNJPkZnUZZ2Knq3FGA4pIUk7EZg+lV+K1VgBhU6jSKILxVyNE9ww+0/a1+lffwhVfIBSx9BJn6Cfewi/Xku1SqVVSR+XyHoN5Oefna5xgU1u3Z1WwU2C02aYgGBrt0tyHH+H2tqGUsowlRMxJOUcz303sbhx0rKlSBptzpo5fZWoK6OHWp35GnezgennnM2I2y2jwW9XfvXSsWU591gJ9QZQ+os68rJemprVvNXFjEhAiiAdCWAzP2z3t01q9autjqywQMo3HiDnQ0rdKocQQft50D5149UaqbhSelQJQOalRykjXCpwwpETJPpZM45yZeaa02eolZ6zBKaK7VGaRJIJEQBvO462oc7Yjfq6uxIWoQoJmFnEACdBnI2tBzMzV7rVYFUuopKANghEkDqQD/gsBeBSiVDPSsqnWif+gkg6aCPofH9098dxJcXgnFTQCd5UgT9rZtVqlzLEserGf1tr1a7JVlGAZHqQdwQXn6WFX673Bbx8rRunb1pAIVFCrpOJoygHPIxZNwlshDqZgBwj8VrvbVb6klJ2rNLXE5grCkaIqtgJ0Gvpi1i2wf8Ag1z/ANBP6R+1vK88lXRVkUUyj8q9R5WcKsgvJUGsKLRxHZVFYshIII7saRr/ANW6OfvbUn4Rcx3RdHqMAMWCiIBgHUgA67WqcMutzcHtLvTBxsowqpyB0MicQ3AtXoycpqP9euNRSPdeL1gVXtGIJCwYORIG+e9tH4xwP5xRd8Zpy2LFGLwg6iRlb3vHK107E1adJNMSnCB6HSxDhw/HX0b+372U3kuX1ulRnM+n6pja2/RMrSrOaz6+fD+83XNbxTUHERhd6ZOEFjkB0Bs4cp8xOLnd+3wlqoVKIRiXqRl3gQIKx3mkjfLSyXznzi1a8MtIzTXGqnydQjR/S39VrPwyYGuDDVaoGBBOVKnq7k6CScKqNy2kzZ4jAhyEDWsSFpQ5gRVT4rXMLfcWHKrTViZ1IlZAjXIWTQ+p6Ze+5+/3s4838xLf6Xami1F6FU0hMnErCcLGO664Zj1snTtMyf21+lhORiJFBvGVMvqQsQa1rk68Y7rdyTMMFn0aP0iw/kDjCULxWSuVRqurMY76lsSknqWJ9R1NqHw94riV7uW7yntKc+USPYgGPM9Ldc88JAqfNoPw6/jH8FUaqfUZjznqLKLMlhx0bhWKOYV+q6KzUl9sJJ7Qie8Vpp4zQ/1qX/0X97el5qBqcqQQYggyNRbBxgQYmUGcogyeoEeXmNLMXKnEDSvVKmvdSuYdTh72LwEYTmVwbhSJOtnjF10uoivP2oaMBU0+X7iRVFAJAVVxYdTkMh+p011ABsK4e6w1ML4yWKkSrScpkamJnXImcoNvidwkAxm6LhJmJAAw5b7++8G1RKJqGXhtUAGRJ6CDvv6DQSbY3FXCbhtLaZQdT+fL3NAGHCZOdMN7K/KnAMK4BA0gZZe1lXmrmA3VAU8dQOi+UxLe1mS+DBRSj+YxPoILH0mB72y/nziIqXkUwZFEYf5jm30yHtZa98fEG8Pygk/XIUJ9zordR3OlLEbW0b4W8IcjtXbBTLSiDI1SuUndkSchpiY2zpdCfqfK2zfDq4j5f5hjjqVAFBiFVF8NOnthG5GrTrE2eMCVUotEy5PKiPN3L4vV0qUVAxnvrt3hpPrpPnbB61Iq0MIKnMHJlIyIPppbcudeCXm80lF2rtRZCWIBK48shiGYj6Z52xji97qVKrNXntB3WkBTIy70Ad4aHf1ta41mj3qUjCrevvBeJ9hXFUANAgjTXKQdj0OfmDbULread6oyIZaogqdGjUETIZfLNdpETkPZwMs/U/YfrYnwnmKrQEUzKkq7KdCVkZ+swd8hGYFllxbB6FJOFQ0PoeYPveqWl30Bg5pptq8hs7YKdRSDotQlWy6EKVfz0MbCxbl7kJ7vU7aq0rSjs1xY+8YBecIgRoMzntEEjw6qLxd1r05em3iU5vTI1BjxQdxnoc7X6fFYTDUaVywufUZN/Y76HPWLS46F0NXScKjoflPhyPvKYp848t5OJJkfeid3phqaggEFRkc9hZZ5YvqIlbLHU7eqANwAcgWM4V/wA2uvfHZVBxIoAGFZxHLcjOfIfWyrzDzObrXShgAVRjqKNYMwsjQzhJjY62Abtb6im1E81Hsj9+9qEpSGUS53Va5o5pF3DAMHvDxlsg2JGwGw1O+9szqEk5yZJJM6+vqbfajksSTLHOdZOep8zvbmD/h/6sa2tgwCSZUdTz97UgublT6p0A0FEeAXSlVrqtdytMHNVVmZzsihQcz9h7W3y6KBTUKuBQohYjCNhG0dLJHw44QKYD/KVEZhnWqlQfRE1Cn6ncmz7Z2yjCmt1q3gR41LIXM3I1W+3iq+GlRAC9nUBJNTqKi7RsRnp4tn20sRSQoQa0qSlSSlQma/PHE+D9gzUzVpuykqVRiYI1GaiDapSoMQzRIUDFmJzMTEzrHpbZOdOQlvn4tMhK4ESR3XHRuhGzfrtnFX4e31WKi7sfMMpB95/a2JbZB0pS4wpKiAMq9eA8xVbrcLz2Rhnq00VtcOJaksPOEA+liHw1q3mp2oH4lGnmwJJYM0nudSYJIP6nMNzFyrWuNFe1qpNYyaSE5YdGOx1idicptc5A56p3BKqVKdR+0YMChGwiCCR9fO2d9ht8dE9pFdpwpBXwpaW0S5ijv2OXhNcc83q90b4pduzKAVKOBslBkT/wApBB+mlgfEeKveKjV6kY6mZgZZQMhsMrXOcebDf6qVDSFLAuEDFikST/CM87DOyKxIKyAYbLUbWhKENDA32RpQP8iQG7FhLiIckz9Occ5BqL72N8o8Fe83hQhqoFImogkr7yAp89egNq/BuXLxe2w0aZI3fRR6tEewk21Tl/kd6FNVa+V8vy0iEQe0Et6nW2hlsqMnSuRt2StWIjKmDhfC0oJgQudyzsXZj1LEk2uW+AW+2YU4qWlpaW9XqlgfOHMnyV37UJjZmCKJgSQTLHpl72OWo8b4Ql6oPQqaONRqp2YeYOdoVMZVVclJw61gnHeI1a7dtWJY1ZgnIQpjujYAyPrvZu5N5Bu99uIqF3SqKjAssZARCkHI5Z7HOxD4g8pBhcbvd0l86QMZYQASW6QZafNrGPhfwOrdrvVFVSpeqSAeigLPoSCR5RbGls9JCsxXQMON2nC09CuHMUnmdR5RST8QOTaFxpUBTd2qOz4i0d4ADMAZDCYH81u+Ruexd17C8KalEeHIMU9AdVPTY6WZPibyrXvda7GiJEMhJ0U+IExMAwRPUCwvl/kcV+FuMGC9JVcjFkZXLAZ2IEeudvFK0uHBlVb51L/C0rKsTwV9cycj3ED8Vp1wvaVaa1KRDIwlSNItYsJ5V4SbtdKVFvEq971JJI9iY9rFrbBpnSJMkZ1LS0tLTU1//9k="/>
          <p:cNvSpPr>
            <a:spLocks noChangeAspect="1" noChangeArrowheads="1"/>
          </p:cNvSpPr>
          <p:nvPr/>
        </p:nvSpPr>
        <p:spPr bwMode="auto">
          <a:xfrm>
            <a:off x="1828314" y="-159275"/>
            <a:ext cx="351036" cy="336057"/>
          </a:xfrm>
          <a:prstGeom prst="rect">
            <a:avLst/>
          </a:prstGeom>
          <a:noFill/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13" name="12 Image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50291" y="6635722"/>
            <a:ext cx="3288718" cy="60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16 Image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99045" y="1983577"/>
            <a:ext cx="3439846" cy="83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241522" y="123117"/>
            <a:ext cx="13101253" cy="486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24" tIns="50912" rIns="101824" bIns="50912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C" sz="1200" b="1" dirty="0"/>
              <a:t>Análisis de la variabilidad genética de muestras </a:t>
            </a:r>
            <a:r>
              <a:rPr lang="es-EC" sz="1200" b="1" i="1" dirty="0"/>
              <a:t>ex vitro e in vitro </a:t>
            </a:r>
            <a:r>
              <a:rPr lang="es-EC" sz="1200" b="1" dirty="0"/>
              <a:t>de clones de Babaco (</a:t>
            </a:r>
            <a:r>
              <a:rPr lang="es-EC" sz="1200" b="1" i="1" dirty="0"/>
              <a:t>Vasconcellea × heilbornii </a:t>
            </a:r>
            <a:r>
              <a:rPr lang="es-EC" sz="1200" b="1" dirty="0"/>
              <a:t>var. pentagona Badillo) usando marcadores moleculares de Secuencias Internas Simples Repetitivas (ISSR)</a:t>
            </a:r>
            <a:endParaRPr lang="es-EC" sz="1200" dirty="0"/>
          </a:p>
        </p:txBody>
      </p:sp>
      <p:sp>
        <p:nvSpPr>
          <p:cNvPr id="14" name="2 Subtítulo"/>
          <p:cNvSpPr txBox="1">
            <a:spLocks/>
          </p:cNvSpPr>
          <p:nvPr/>
        </p:nvSpPr>
        <p:spPr>
          <a:xfrm>
            <a:off x="241523" y="7155239"/>
            <a:ext cx="5030373" cy="425167"/>
          </a:xfrm>
          <a:prstGeom prst="rect">
            <a:avLst/>
          </a:prstGeom>
        </p:spPr>
        <p:txBody>
          <a:bodyPr lIns="101824" tIns="50912" rIns="101824" bIns="50912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Shirley Brito Cabezas, 2017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124" y="4065749"/>
            <a:ext cx="1673261" cy="1493126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146" y="4225375"/>
            <a:ext cx="3381745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231" y="4225375"/>
            <a:ext cx="2073275" cy="148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917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Picture 15" descr="Imagen relacionad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97"/>
          <a:stretch/>
        </p:blipFill>
        <p:spPr bwMode="auto">
          <a:xfrm>
            <a:off x="0" y="122098"/>
            <a:ext cx="14041438" cy="714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59737" cy="3359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s://scontent.fuio4-1.fna.fbcdn.net/v/t34.0-12/21360862_1913130282047368_1734006149_n.jpg?oh=25852df33065cc7c0c376f3ff1fc5c39&amp;oe=59AEA24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1"/>
          <a:stretch/>
        </p:blipFill>
        <p:spPr bwMode="auto">
          <a:xfrm>
            <a:off x="4759737" y="-7318"/>
            <a:ext cx="2340356" cy="336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La imagen puede contener: 8 personas, personas sonriendo, personas de pie e interio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16"/>
          <a:stretch/>
        </p:blipFill>
        <p:spPr bwMode="auto">
          <a:xfrm>
            <a:off x="7100093" y="-7318"/>
            <a:ext cx="6941345" cy="335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La imagen puede contener: 10 personas, personas sonriendo, exterio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9437" y="3351702"/>
            <a:ext cx="4945225" cy="370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La imagen puede contener: 6 personas, personas sonriend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0187" y="3359021"/>
            <a:ext cx="3908943" cy="370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3" descr="C:\Users\ShirleyPC\Desktop\FOTOS CELULAR\YouCam Perfect\2016-07-27-11-47-07-06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756" y="3351702"/>
            <a:ext cx="6060681" cy="3635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C:\Users\ShirleyPC\Desktop\FOTOS CELULAR\YouCam Makeup\2016-05-12-16-16-28-452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77"/>
          <a:stretch/>
        </p:blipFill>
        <p:spPr bwMode="auto">
          <a:xfrm>
            <a:off x="4061008" y="0"/>
            <a:ext cx="4916022" cy="727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498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AutoShape 4" descr="data:image/jpeg;base64,/9j/4AAQSkZJRgABAQAAAQABAAD/2wCEAAkGBhESERMUExQWFRUWFBgXFxgWFBgYGhYXFhoXFRUWGRgXHyYeGRskGRYXIC8gJCkpLS0sGB80NTAqOCYrLCkBCQoKDgwOGg8PGiolHyQtLywsLi4vLTYsKiwpLCwsLCwsLCwsLCwpLCwsNCwtNCwsLCwsLCwsLCwsLCwsLCwsLP/AABEIANIA8AMBIgACEQEDEQH/xAAcAAEAAgMBAQEAAAAAAAAAAAAABQYCAwQBBwj/xAA+EAABAwIDBQYDBwMDBAMAAAABAAIRAyEEEjEFIkFRYQYTMnGBkUKhsQcUI1LB4fBictEVM4JDkqKyFlPx/8QAGwEBAAIDAQEAAAAAAAAAAAAAAAQFAQIDBgf/xAAwEQACAgEDAgQFBAEFAAAAAAAAAQIDEQQSITFBBSJRcRNhgaHwMpGx0SMUUsHh8f/aAAwDAQACEQMRAD8A+4rFlrXsNT/lZIgCIiAIiIAiIgCIiAIiIAi5DtJnDM7q0WPkTY+ei0nF1D+Vo5EFx9SCB/NSuUroR6s2UWzqxuNZSY57zDWiSqdRxz8XixUax4FKW7znUwA7XKWTmdGU5TEEeSsbwXGXnN0iBextfUWuefMrVgsE2kwNboBEm5OpkniZJPqotmpTWInSNb7nVR2hlEVDpo+LR/URZp5mw42uB3CoOaq/a3Fd3g67oDpYWQT/APYRTJ9M0xxhfLNjbWdQr0akuim7QQYaZztaHWEhzuWs63W9V7a8x3hpHYm49j76i5dnbRp16balMy1zWuHMBwkSOB6LqUwhBERAEREAREQBERAEREARFhVcQDAkwYExJ4CeCAzWmrTcXNIdAEyI8Ui1+EFReDx1UVstS5NoGjTGYRztr+ylKuLY0hrnAE6SVlrByhbGayuzx9TzCYxlQEtMwSDaLjzW1lQGYMwYPQ6x7EI0g6LJYOi+YREQyEREBoxlYtbI1kATpLiGz11lcL8zvE6RpA3R6iST6mOikcQBlOYZhFxEzF4jionBMim0TNrSc1jcDNxgQJ6KHqpSjjDOtaTIiv2zw7AXObVABqicguaPijevMGBqYNrLWO3mFLXOAqFrXZcwYIPi0l1xDS4cxEXMKZ/0yjM91TmSZ7tsy7xHTU8eaN2bRBkUqYMRIptFtI00gm3VQ81+jOuJepxDtPQPeZSXGm57XBoE5qbmMcBJA8VRsTGq1DthhiYBcSHUw4Bo3O9BLS69gMpk8CRrIUlU2ZRdE0qZgQJptMCIgSLCLQvTgqNppshpkbjd02gi1jYLGYejHmPcf/tvlneDKZZbeHFsHWRwXyXHbIa5znU92SSGcACZAB8v4F9J252noYYQXsNQ6MLwD8N3chvN85Eaqi4naVNznPzMaHHNAcIEmOf5pHnPkrbw3TqcZfEjw+j/AD+SLqNTOmSdcufQq+A7RYjDOzUc7HXkNmDl0a8EZXXtxi6tGK+2HGuYA2iym8TJGZxNuAeMov1OmnOF2nTBfLS05hoHNkkHLYTJkiLcQsdi7MdiqrKdP4rl2oa0auPQfMwOK5X507afRdy2qdWpgrJNZxz8vz5n2fslt4YrC0qhc01C0d4Gnwv4gjVp6FTSq2z9iUKApNDWSMrTULWBzsoLrujjlVmp1ARIMjmFz0mqWpi5JYWcFbZFRfBQ2dmMcGgPBqRUaaw+/Vh97gVwXC0UN59J+UQDky6NbPtHs/tNtF1Go7vZfh6jnfentNRlOlQp1qAdGduZzHuzWzfFGdyvyKYcz5uzsjtfvaJGIy0g+k57PvFRxDaVd1RtMOIl8UqhY5x8fdtlY7K7JbXp0g3voflyy7EVHQ91AUX1eMgP/EA1JBmJX0paxiGlxbIzASRN48vUICO7M4SvSwzKeIcHvYXNDg5zs1MOPdEl182TKDJJJBMmVKoiAIiIAufHUHPYQ05TaDJGhBiRe+nquheFDDWVgreJ2d3bS5zxnmYz6gC2WYJcCJt/hb6NNtdsvcc7SGuytuWkkMlsEcZmI16xjW2TWzE2cSfFMT5g6DoJXdszZhYS50ZiIESYGpuY1McOC6trHXkq665O1x+HiHR5fXHR+5zUNtb1NrW/hzlkulxndYY89bzdTQWhuBp5s4Y3Nzi/n59VtbThsAnzN/fmubx2LGuM0nvef6Mi8TE3XqjMHsgh/eVHB7+BiI1E+xiOF+cqTRm0W2stYCIiwbHjl83wm26zKYpt3Q2d6AS6SHA3BiJInj6Xt3aXbYpMLGn8Rwt/SDq4/OOvkVRgFYaTSxtW6xZXb7mkpNdCzdmMaXMcxzgS0yJdLiDckg3gE6/w9e3doOo0XPa3MdNQMs2DjzAMWHP1Va2Q9ja7HPIDRJkmADBgk8v2Ut2pLatENZVb42mAQ7N0sdBd3/FVOtohTq/N+l8vjjHfoSa7Fs8xVqXaXGNMisXdHtYQfYAj0K5q21KtQfiOe+8nM609GzA9AsMThXUyJg9RPzkW91wYnaTGEBxNxNhIAmLwryqOmkviVpfsdJV1XxTzwe4rAUajszmOLv7o0AAFjpYLBuyqB3S0i35iZGbPHLxCYheP2vTGuYGAYjgc0aW+ErwbXpETctmJy2mcsRrM9F221/I5PR17cKTz7m92zaAN9RpvGW3zWPC8n1KuHYrs+2lmqd3l3crJmYcczje8aRPVU/C4tjw7KbNMHhEgH9Y8weStHZ7tO9pDarppkE5nSXCGkgSLmSBrJuqLx5T/ANLirHPX1+n/ACaw0qqak5ZLoQsO4be0TrFp841Udiu02GYwuzh/RlyeOnAdTZdGK2vSpuY17speJEg6Wufyi/HryK+fxrti1tTT+pKXPB10nvZ4Msa5SD8iDYacD81udtCpwa0c5cT8g1R79r0A3MajI0s4G/IASSuplQOAIIIIBBGhB0KmQ8Q1dUNuePmjV1rq0bn7ReWkd3eD8YiehiY6xPRczcM2ACB7cYglQtPtnQcBDakktAaQwGX95lBl0D/bOptmbztrxnbvDUgC4PMz4Qw334Eh0XNMgRY5m3gyttRZq9Q0prlehqlFFjo4p1OJJczQkxLeR/tjWfPmpUFUin23oOmGvgTMhoMBucugugjJfWTwBUpsXa4q03GiS1ocW5XtEtIANg11gQ4GOvIqy0mvspjt1KePX+zSUE/0lkRR9Dao0fbqLt43tdvr7rrpYljvC4H1v7K7qvrtWYNM5NNEDtSjtI1ancOphhAyZyAGx3RuO7LiSW1QbxD2xcGNOIpbUcBlyMIFYEl4Ml5PcuADI3BlBB1k2JAVpRdjBVvu+1QSM9NwD25TutJAhrs4yEBpyl5Dby+AQGwtuzcPtEVaZqvaae9nG5PgAmWsFu8kgD4TcyINkRAc+GwTWF5BJzOkyfPT3+nILZiGOLSGuynnE/IrYiGEkuEAiIhkKB7Tbc7puSm4d4dYuWNjXodInz4KeVI7YUGtrgiJcwFwniN0EjhIgf8AEqRpoRnalI1k8IhKlQuJc4kkmSTqSsURehSxwjiRm2qzYAc5zMpD5DXEQDlIMGNXDX9xzYbI01Q2q+GioDu1HlsAh5nNZozt1+IC8AhSO0SzLvMDibDMARzv0kD5Lbg9nMyNc6lT39NwaEEgQRyn3Ko/F5RjXyuf4OVtkYpJ9yOpsYczhXlrGuc4ZXluVr5LBvyWcIBkzqbAbjiqD2FmfO+mG3ymXSJaZd4gdSZ6rvxWFpXcabSSTfKCcxuT1uBJ5x6cT9mtF2Na02BgASOGg4H6lVWh07ulvbax0/ME/QaOWpTsi35fucYw7IjK2OWUdenU+5TuWzOVs84HOdfO/msg76TojxNudv8APyXqJyjCLk+xaPCWWKNBsAx/jUkW9fmt656m0KbSQXAFsSL2nLH/ALN9+hjyntGk4wHSc2U7rrGYgmIEmwnXhK8XZKdkt0slY5ZeWdK8zHM3jw8h+lwPcrwAk6xy6rbTpx5n+QFvTU8qRY6PTTc42duv/Rmpvs7truyKbz+GTYn4Cb+xPsfMqERdtRRG+DhL/wALq2pWR2s+iDCU48DYgjwjR13DTQnUcV792ZfdbfXdF4sJ9LKj4HbFakRldIAjK6S2BpAm0dIXRiu0td5sQwcmj6kz8oXnJeEahSwmsepVvRWZxwXAYWmPgbrPhGszOms3lZU6bW2aALzYAXNybdVTv/kDzRex5cXkgteDB1BIMRaJ05wuantvENiKrjAi8Eex1NtT/lF4RfLOWuPv8zC0djz0LxQw7A5rSBlNgdC13CHCCJFvQesrQwjGeEAE6nifU34qmYTtUxzQ2s0gmxLRuxwOshWbZm0c5y5mvEEhzSDoRIMWneFx7c7TQWTg/hXx83Z+q9/zgr76ZVvlEmiIrojBERAEREARFF9o8a+lQc5mshs/lDrZupmB6raMXJpLuCTlfL+0r3131Sx+Ul4yOF4DHDLobghtxxzHmtlTHVXeKo8zze7jY8eS0K50+kdTbk/kcnLJDt2RiA0D7wbZbw6d1rmXOa+bNJ0uAeC9fsmuSCa5IkkiHAGSXERJBEmByAA4KXWMzZuv06ld5quuO6T49xFOTwjjqhtSsGunK0HNlkkWJ4afCPdWSoxrmgnSJm4gH6WUZVqtY03a0ARLiAAYkSTqYvGq7cfApROuUDjxH6LzOotepsTffgqvE6Iy1FVUJvc3h/LOPvz6/sQm0tsgVIyiABllwaIc7Lm6NnV3ARZcp23AksIBiLiTLaboAi7oqC39LuV5LOJib8puvKlYNEuIA5kwPcq2hXsioxZ9E02kWmqjVXLCXyItu3Ggf7TmmAYiJzGDwGgLXHk108CsqTmneAiQDHKQCR+y3YvbVJkb2aSLNIMA8VG0drh9R8w1uokweAHS9zH1UTXRk6Xgi69P4WM5wdFbAUnmXMa48yAdQBx/tHsFkMGy26N3TpJn1ve/FbQZuNElefyyhHFvn9Af56r19f8ALc/L3/RYQHdTGg4jl1HnZbm4dx4R5n9BMrrG7ZHCLPT22xr2Vx59RR01nr/NFmsPuxa6dbRZvW/EnksmunQE+XDznRS4WxlHOS5rk9q3LDOHGU8QSe7cGi0TlI+GbRMzm6QRaVgwYkB0wSc8eARcd38swPU+qkTIMEc+PKP8r1dIyUllDZl5yyOq/ei4luQNzAgEgnLo5pMa/EDfkurB95l/EjNJ8OkG44DSY9FvRbGVDDzlhWvsBWaHVmwMxDXA8SBII9JHuq9svCd7Wps/M8A/2i7v/EFfQNndm6NCoalPMCZtmtB+GOU+qykV/iN0FH4b6vn7ksiItigCqnaKtjximih3mSKHdhjKZpOcazhihXc4FzAKOQtykfFEmArWqTtnZu1XV8S+hVLWOe2nSbnaPw306IqVQTIp5Hd8QcrnF0WLUBwPxe1u7pXxWbOz7xNKiA13dV+8bR7tjnOpd4KUHKdRvGXR01sdtl1SrkplrH1mGhnFMhtOlU7uo2pG8BVZlfOol8aALVUo7YcyoXNrCuaDmsNOtQFAOGGLLtO8XuxQL2mBDXU5cAHNW7FbN2uKb3U6jjUdXxRjO3dpRiRhwM7iyTNLLAEHLmFigMdl4zazqtE1G1m5n0yWFlHuhRIca/evAzCq11gGkAwyAQXlXZ+Gz08lSHS2HQC0G1yBJI97KkV8JtOW90MUG/8ARFSvhyWP72XHFQZfT7uMrQXuAzTvFsXnE1C1jiBmIaSGj4iBIHrogPnO0sJ3VV9Oc2UxPQgOE9YK5ljVxocS5zwXEySSJJPFZEr01edqTfPcjs8uTAif0XQ1uUAC54dXG/1lasIZzHqBHlf9V0MO+z+76tcB8yB6rzev1ErLHHsifzRppWxXmw2cnaGkG0GCxh4/K0l2V+8C6wOa/WI4ro2y1/cbpDQGguJlpMRDQBpJ+gHGR52jd+G2GMec9g9jnxDXEuDW3JABPC0rZtVjHUN4OIgEd2M0HUEdOptCiUvE4v5niKrHurm/92fuU0V258oO8L8bcZn9+KhtobRqk3YSQASJdxjSeMGP+K7Gx95m3gvAbINtXanja48lZ+zdCk578zQ5waMstBgCQ7X+4L03iFvw9PK3H6fT3PfVzafUooxT/wAh9jzjlykyvG4p9ppmePQl0R7SZ8letl7Gw5xNUFkgF5DXEwMlTKC1sDd4GS4EgxABCjO1WAosrAUwG7suDTo4k8PhtFraqgXile7bh/YkqzPd/Y4+ztd5bek+C9oJEw0GQ46XjcNvzHkrOzCtHCfMz9VAbCxeR+UmGEHU2B1Bvpx91YqdQOAIIIOhFwqjUWOc3JE3Twg1uws+yM5REUUmBeLQcfSBIL2giZBMRAc468g1x/4nkjcfSJgPE2/8py68TBt0PJbbX6Gu6PqZ1qOaLwRx+o8rLV3D+bfO/wBP3Wyji2P8LgbE21gEtNv7gR5grcukbZ18JmVh8o5DSeOR8rH2J/VYh3DQ8jr/ADqu1Yuo5oEEmbRMybWi83XevVyXEuTOcE52Ewmas9/BjIHm8/4afdXtQ3ZfY7sPSIcQXOdmMcLABvWAFMq1XQ8xqrVba5LoERFkjBERAEREARFz1doUm5sz2jJd0uG6DcSOCA+bdqNniliKrGiGu3mgaAPH0zZvZaMO8PMcAJI6zAB+f7rn7WbR77FPfh3AMIOYktBlrAA4h1xcaR5wo/AV6kkuc3hkc1wPIQ4CAZMGBbfjkt1bKMJQj3IVVkardz5WSytaBYD2XpauVw72lHhn1G66YItLTEEWkEqNp7PBhoxM5S3wgeJkbroJEFwBy25dVX49T0e5NJrlMmcSwVKfduif6qfeSLwQDxHPh6rvw9RpaADMQDOvr1VbqdnyQQKz7gC9/Ccwd4pLpLjckXFt0KYBIIcNR8xxB6fqsPB5zV+BqcZSqbTy2lxj2KG+rOIIkQJIAyixbra/EjL6r6Fgtm06Ulg1iSSTp56Kp/6ODiBlYCXOMQ6YYIF40GUxJvb3uxXbxzU7owhCXDy2s+2M+2C5pTUeUQ2y6hdisTM2hoDqmewcYLRG4DxbJ4aZb1PbLWivVyuzDOTOtzdwnjBJE9FY9nYwjE4vMJbTDzl3iQ0uzbrXAAZoJMGCYVSrlpe7IIbmOUcmyco9oVTFYm/ZHSBgpzs5iLOZ1zD1sfoPdQayY8tIIJBGhC6NZWCRXPZLJdUVfodo3jxtBH9Nj7aH5KXwu0KdTwuvyNiPT/C4OLRZwthPozF+y6ROYsEyTIJBlxkmQZm3tZef6TShoy+GI3nWIJIIvYgudB6rsRZ3y9TbZH0Ry4fZtNhDmgyG5QS5xOW27cm1tF1IvFq231NkkugVw7LbBygVqg3iNwH4QfiP9RHsPMrh7M9njUIq1BuC7QfjPAx+X6+Wt0VlpdPjzy+hTa7VZ/xw+v8AQREVgVIREQBERAEREAUN2h7NsxTRcNe3R2WbX3T0mD6dSplEMNJrDPj+1ew9WiHuqBwa8vDi1zHN/EIzDwyASBBP7KPpdm2PcSM02k5ouAA0w0C4yN5aDlb7dUphwIIBBEEESCDqCFTdqdmTRzOpNmnrA8Tedo3gOesa6SdJ5S4NatPBz8z4/O5CYejlaBrroNSTNlA4ItZiqstcCS4lxG64tdeNTYkEEnQjkFdNnYekGCs+sGuObu2gZocJDajmi5giQNNJJ4cOC7MmrmdNN+9BynLDdS4g7zZLRYaXiZtyjF9+5YyklwuiMFz4uo8Mc5oBA4k8B4jHGPMaHyWdFsNvpc3JNjJ89FGnabgdwZRHG5Oka+q1qdcZf5OhrrL3VDKeGSuAa7KHEQ86jQZZMAjha/Qn0XYcT/S7rYW9jf0UG4Ew/wC8Bsva8jeJtJ7sjPGW8WaLNEzqtY2LUp04diXZAAPCZIOSb5jLiWNgwdXTOYzMv0NF/maxhdmvuVUNVOOeevqYjBOqVMUKbwzOSQRmk5XQ8HTKc4jjY9ZVVarNjsf3bA1jwCWNZUqFpzVIblJvJLokgnnqqZV2bL3EPMEmARYT0noD5hVM6lCbjuyuxZae9WLhf1+53LxcP+ma75uSb6iY0v09iVmzAETvuMtLb8iSQdZkTErXEfUk5fodayp1HNIIJBGhCj3bNJEd47QCwiIaWiBP9Rnn6LM4C9nFt5gebj9Hkeg5Jtj6mcv0LhsnaneS10Bw9JH+VJKibNwFQVG92XOeDIDGEn4rACbb1xBmAr/sfsvtKoQXtZTZx7yAY6NbJB84XN0OT8nJNr1kYx/yGDWkkAAkkwABJJ5ADVWzYfZMCH1hJ4M1A6u5npp58JLY3Z6nQE+J/FxHyaOA+qllNo0qh5pdSDqtc7PLDhfyAERFNK0IiIAiIgCIiAIiIAiIgC8K9RAfONuCvUxBFKCTWLSCJJaDlAFwBAEk9PNWHaOAbhsMcvjflY98mSDJdA4A3EDn0U4MDRY41MjA65LoE8ZM8NTK+cdu+2baxp08NUJa05nObZriQMoB1MAunhJ6LSNbefUkqbm0l0RybUxGjWug3DgI0jjy8uqi31mtgE3IMWJJyiTYdFzYTGuc6HXmTPHnJ4evVdFfB03+NodaLjgdYPCVDsi4yxIptdOUrvPwjBu0KZAObWIsbzYWiV109oF9MNa6WcIGsE8eQPLkuQ7PpTJYCba3uLA349dV7WrNpt4aWbz/AGWFPantfUiJZe2Gcs5NqvEtHEAn3/8AxcKzq1C5xJ4n9lgo7eWeo01XwqlFhbcPhn1HBrGue46BrS4+wuu3YOwquLqinTBi2d0WY38x+cDivtWxdh0cLTFOk2BxJu5x/M48T/BC7VUufPY2stUOD5dsz7NcbVgvDaLf6zLv+1s/MhW3Zf2W4WnBqufWPInI3/tbf3cVdEUyNEI9iLK2T7nNgtnUqLctKm1jeTWhvvGq6URdjkEREAREQBERAEREAREQBERAEREAXhXqID4r2v7SbTpmtQr1xGaC1lJoDmvIyjNAOUgwb8wSqwyuGtEkmc145E5nH1lXn7VsO372y05qLSZuLOcBY6Kl9w38rdZ0GvPz6rvBcZRLrXGUa8NtNpO6XCbTHPQT1j5LuoY983MjNewNpvfXRcvdskWbPCwnSLegj0Rogxrx9/4Vn4cZfqRC11ade7Cz3J3DVRUMNPEDTnxhce28D3bwQSQ8E34EQD6XCy2ZDIqOO6X5QJb8O8XGSDlaJJi/ynsq9oMPULWOY52YAgENsTIgku3SCIJ4ZheJKiS0scOP7Hbw6mMK90uG+nsQCl9g9m34tldzHAdy0Ogic0h5ygg2O5y48FuobSwrf+nEObBc1p8dyQ4kyAJJI0DbcJ+n9i8MG0XGAM1Q6aw0BsH1B9+q4rSY5byTbZbY5TOf7OsFTZgmObTcxz7vLxBc4WkWG5Hh6HnJNoRFIisLBXt5eTCtUytceQJ9hKoWzvtAxbzhO9oU6IxIL2uc8DMwDCnda97T4sQ5upJ7uQ2Db6AsXUmmJAMaW08lkwfPMF9pdV7WmqxlBrjTOdzw2Gvo4iu0b8gtd3AYKlgS5wADmEK9bIxjqtCjUc3I6pSY9zb7pc0OLb3sTC6TTB1A4cOVwskAREQBERAEREAREQBERAEREAREQBRW0+1GFw72061QMc4SBDjYmASQCGiQdeSlV84+0vs4c5xQcxrcga4OcQ5zwYaGiDJLf/U+a2ik3hnOyTjHKIv7Qu01HFPYykCe6c78SRDpgENHES0b0jyOqp1uJ4xrx5LOFzuwTSZk6k8OJDjwnVoPopajtWEQHfOXVtI3ADz+f80+S9DQFpoYNrSSCZIgydbzpprJ9St62Rxk8vqd2yKVd3e925oFiMwBA3XAHLEzmAvMRFjEKUp0MXm3nMLSeGUO0AIksIiQTpMEjkufs3W3nsjUZp8oEfP6qeXNrk9PoUpUReSNwezcdUe1jXsJMaNbcBm8N7m4G8+QGi+ndl8FVpYamytHeAHNGW5kmd236qvdkcJmr5iLMbP/ACdut+WZXZR59cHPUvzbQiItCKEREAREQBERAEREAREQBERAEREAREQBERAFTO3PZLE4yrSNN7AxrSCHEjKSZLxAMyA0R06lXNFlPDyjWUVJYZD9n+y9HCUTTaM2f/cc6CXmIuNMsWy/WSTWe0X2ZUyxzsLIqTIYXjIRxAJEtPESY4eV+RZUmnkxKuMlho+RYr7NcWygam654I/CZLnZeJB0Lh+UehOirLcI81O7ykPDi0g2gtnMDOkQfZfoNfL9r9nxRx1Z/Bxz0xe2eS8mf6swC7Qsb4Zzjo1OcYx+vsRGxNmvplzn2JGUDW0gySPJSyKa7N7EZXzl85WkAAGJJuZOsRHv0W0pY5ZexjDTV4XREj2Ka/JUNsma1r5oE35Rl9ZVmWjB4NlJoawZQP4SSbkreozeXkrLJbpOQREWDQIiIAiIgCIiAIiIAiIgCIiAIiIAiIgCIiAIiIAiIgC4Nr7JbXZlNnC7XflP6jmP2XeiGU2nlFLxHY6u0S1zHnldp9Jt8wrPsrZbKDMrZkwXEkmXQATfTTgu1Fs5N9TpO2c1iTCIi1OQREQBERAEREAREQBERAEREAREQBERAEREAREQBERAEREAREQBERAEREAREQBERAEREAREQBERAEREB//Z"/>
          <p:cNvSpPr>
            <a:spLocks noChangeAspect="1" noChangeArrowheads="1"/>
          </p:cNvSpPr>
          <p:nvPr/>
        </p:nvSpPr>
        <p:spPr bwMode="auto">
          <a:xfrm>
            <a:off x="97510" y="-159275"/>
            <a:ext cx="468047" cy="336057"/>
          </a:xfrm>
          <a:prstGeom prst="rect">
            <a:avLst/>
          </a:prstGeom>
          <a:noFill/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7" name="16 CuadroTexto"/>
          <p:cNvSpPr txBox="1"/>
          <p:nvPr/>
        </p:nvSpPr>
        <p:spPr>
          <a:xfrm>
            <a:off x="11664862" y="684341"/>
            <a:ext cx="2376577" cy="327629"/>
          </a:xfrm>
          <a:prstGeom prst="rect">
            <a:avLst/>
          </a:prstGeom>
          <a:solidFill>
            <a:srgbClr val="3B7812">
              <a:alpha val="50588"/>
            </a:srgbClr>
          </a:solidFill>
        </p:spPr>
        <p:txBody>
          <a:bodyPr wrap="square" lIns="101824" tIns="50912" rIns="101824" bIns="50912" rtlCol="0">
            <a:spAutoFit/>
          </a:bodyPr>
          <a:lstStyle/>
          <a:p>
            <a:pPr algn="r"/>
            <a:r>
              <a:rPr lang="es-EC" sz="1400" b="1" dirty="0">
                <a:latin typeface="Arial" panose="020B0604020202020204" pitchFamily="34" charset="0"/>
                <a:cs typeface="Arial" panose="020B0604020202020204" pitchFamily="34" charset="0"/>
              </a:rPr>
              <a:t>INTRODUCCIÓN </a:t>
            </a:r>
          </a:p>
        </p:txBody>
      </p:sp>
      <p:sp>
        <p:nvSpPr>
          <p:cNvPr id="2" name="AutoShape 4" descr="data:image/jpeg;base64,/9j/4AAQSkZJRgABAQAAAQABAAD/2wCEAAkGBhQSEBQUEhQVFRQVFBQUFRQVFBQVFBQVFRQVFBUUFBQXHCYeFxkjGRQUHy8gJCcpLCwsFh4xNTAqNSYrLCkBCQoKDgwOGg8PGiwkHCUsLCwpLCwsLCwsLCosLCwsKSwpLCwsKSwsLCksLCwpKSwsLCwsLCwsKSwpKSwsLCkpLP/AABEIAPoAyQMBIgACEQEDEQH/xAAcAAAABwEBAAAAAAAAAAAAAAAAAQIDBAUGBwj/xABFEAABAwIEAgcEBwQJBAMAAAABAAIRAyEEBRIxQVEGEyJhcYGRMqGx0QcjQlKCksFik+HwFBVDU1RyssLxM6Kz0hY0Y//EABoBAAIDAQEAAAAAAAAAAAAAAAABAgMEBQb/xAAwEQACAgEEAAMGBQUBAAAAAAAAAQIDEQQSITETQVEFImFxkfAygbHR4RRCUqHxI//aAAwDAQACEQMRAD8A7EjRo1YA35I5SoRoATKCNDSgAgEaEIQkAAUcooVNnueCkC1vtcTy/iq7LI1x3S6J11ysltiSsyzxlGxu77oO3iVlsf0wqO9k6R+zb37qhxmNLnSTKhuevMan2pZN4hwj0Wm9mwisy5ZZVs/qn7b/AM7vmkDPsRwqv/O75quD5TzWrEtVYn+J/U6H9JX/AIr6FrR6X4pn9pq/zAO95urbA/SA6QKtMEc2Eg+hssq6kk9Wr4a++HUvryRn7P081zH6cHUMu6QUa3sPE/dd2Xeh38lYrj0EK6yrpZVowCdbfuuv6HcLqUe2Iy4tWPijk6j2RKPNTz8GdHRKvynPKeIb2TDuLTuPDmFYrtwnGa3ReUcScJQe2SwwkEIQUyISCBRIEBBBBACkEEEDAgihCEAGgiRSkAaNJlDUgZDzfMRRpl3E2b48/Jc2zLMi5xurrppmsvLQbNt58VjHVpK857UucnsXR6L2bp0o732yV1iMKM16ea5cFxO4kPsCk0WyoTHqZhasFShHL5HLhFo3KzpmP5t81Cq0YWho5q00wNvfPiqTG1hNlvurgorazFTZOTakiEWpioE86omKjlzmuTch3B411Nwc0kEGbLpeSZuMRT1faFnDv5juK5S4q96J5p1dUSeyey7wPHyMHyXX9mal1z2PpnJ9p6VWQ3rtHSUJRwiIXqjygEEUIwmAESNBAgI0SCBhopRokgEoSlQihAwiU3iK2ljncgT6BOaVXdIH6cNUPdHqQFFvCySistI5dnuLLnnxKqOsT+ZVZeVC1Ly163SbPYadYgkTGvTraihNenA9Y3A2onNqJxtZQBUSxUUdpIs2YpG6tKr21EsVEhYRJL0056QaiSXKO0YsuTmErQVFLkKT7qytYlkqs5idmyfE9ZQpu4lonxFj8FLVF0MqzhR3OI9wP6q9XtanugmeGtjtm18QIIIKwrAiRokAFKNEgQkAaCIokDFIIhKEpAGqnpR/9Wp5fEK1LlX59T1YaqBvpJ9L/ooy6ZOH4kcUzB3aKih6kZluVAD1562HLPV0T91EoPTjXqIHpYqLK4G2MiVrSg5RxUSg9QcSxMkionG1FDD0sVVHaGSXrSTUUc1Uk1EbCOR91RCk66ivqKRgWy4K6uvLKbZ4idZ6ECML4vPwaFoFWdHcJow1MRBLdR/Fce6FZaV6mtYikeLte6bfxFIJMIwrCsNEjRJgJRokEgDQQQSGGggiKBgKRUYCCDsRHrZKKh5riNFGo/7rHEeMGPeoskkcb6RYbTUcBtJg8xzWcfUutXifrKZH2mepafkf0WOxdnFcu2PJ3aZtIebWTjair21U42qs8qzdC0sRUShUUJtVONqqh1l6sJgqIa1F6xA1VHYPeSusQL1E61H1ikqyLsH9d1puieVmrWY3mb9wFyfRZzA0tTl13oJknVUjVcO0+ze5n8St2mpy8nL1uoxHCNU0QIG2wQQQXXPPgQQQTEBBBBMBKKEaCQwCUFGx+Ysos1PMcAOLjyaOKwue9Kn1LE9Wzgxpu7/MePhsseo1cKeO36ffRpo00reel6mwxnSWjTJBdqcLaWdr37e9VNfpo42ZTaO95JPoI+K5+/MuQTNbMXH7Xd/BcqzWXz6e35fydBaaqHln5m9b0orE+0wd2gfqU3j82q1aTmOczS4QTog87GVgW48/eN484tdWOWZgdiTBWeVl2OLHkeIL+1Afkrg8vpkE7HvHIrOdIcCWuktInfuKvXdIAxxDAN4J5wnP69p1uxVbY2kqUbL1zLn9SyNsFxg566yDaq0GddGyyXUu0zeN4WdI8lvrnGxZQuVyh5tZOtrqIAlhNxRZGySJYrJXWqIlNKhsRPxWSesRtco4KucmwIJDqhDW8JIBPkeCajnojK01v0fdGuufqf7LYLhxPID5rrTRAgbLCdDs1pU+sJdaGgQHGYmwgLVUukFA/bjxa8fELbXZTWtu9Z+aOTfGyyWdrx8iyRphuLYRIeyOepvzTwK1Jp9GNpoNBEjUhAQRIIAJRczzFtGmXu8A0budwAUhxsucdK8+6x+oHsiW0x3cXnvO/oser1Hgw47fX7/katPT4kuel2RM86QueS513mwH2WN5ALLYjGEmSZSa1Uk95UdlIkxteL9xAI8e5cOMHJ5fZ0pWKKFOxSIOJ/VSKGEBLmGCbEEExcAxbfchS6eQOAlxJaLxHG2/7PcpvbHszSvb6GcDhQ5riXAaYkHczyCminpa48go1Fk1S0M1Q0kAEDSdyTcclYY0fVD9r9FRP8SFCxtPJl677psVlYYikBItM7ndRswbOnVvsPC5mfEla4ST4KXZhk/A5qWiNxy/jwTuZ5FTxDOspWeN+/xCpGS0/wA38FZ5ZjNJ7juFGyLj70ezRVb9DNVcMWkgiCOCStX0my4OaKrfPw5rL6VsosV0N3n5miTcWJDSeCdGHPG3dufRSMHhHPMNBPhwU9+B6v2hdE5xi8eYnJ4yV1LBHirPBUwN4TABJhOVH6YHG09xM277AXVE8yRQ7cds1eBzlrWBgGmOI/VS6Wd6BBOo+5ZGi8mO+E9iMTpdp2MAz5bLnypywV6wa5mdtce01WWW5w5pmk+B9x0lhHKOHksDTxRkDnG/fspVDGkHe4Mbqrw5VvdHh/AtVqksZz8zsGV5yytb2XgXYfi08QrBcty/NNpMOHsuG4Pit/kecCuy9ngdoc/2h3fBd3Q67xf/ADs/F5P1/kxX6fb70ev0/gs0EEF1jGUXSzHaKGgGHVDp8G7vPpA/EuVZviZceQsPJbzpZX1ViOFNgH4ndo/Fvoud4qmZPivN6q3fe/Rcff5nZphtqXx5GGUNQ3IcbsjlxM8FLy3LIMEl8mwb5CY596hUqBDhJgbSZsrPBUS4wBJnsukyOFo81CUsLC6KVly94tKmhukgXmDJiOfh/FRcLmBdqDhIvwtfh3wnMQwXECG2HfwlJpG0ACw8p435rJuwaXFYwQGkdZDWiCbbk8ru3juU3MK1wB9kAR37/FO0KV3OADR7RA5jb3pipRDtWpwa6NTYFyZ2Vm7JRsImDpa6hDhN+A/nvVli+jDajAY2FvNOZXTbRaS67nRte/h5q4y7GsJttsQbEKqVr35j0RenTTMBisAWvDHOJtDR38AI8VHo2MLTdLaYkkSDcyLGfJZ6phw0MOppLhJa2exFoMrfVPfDJkWYywXuWxUpOYb2t5rHV8MW1CziHR77LVZHVh/kUoZWH5hMdmA/z2VdVqonP0xn8zp1rfFL7wSMFghh6F/aNz4n9FT1PrKgBc1sm7nGGjvPyVx0hxEvgbC3mqLQ2e3MyIBbLSDxdxiOQToi290u3yyu6fmN02zDWapO5O3EbQJ35qbVynqSyRJImeJTmQYUPqlwAAkwBsBOy1eMwLXdri0RJ5cgOJlK2/E9qMUK3ZyzLDBl77WANp5KRmeUv7NRo1W3EG+ykY6kCSS6w2bEbb28U9Wb2C1rgbyC3mR3cbKve85LvCSWCkxNNpbLgRwiL98I6+CDNJaJbueFj3/zsrnCsId2wKjNMuGmABYdoHcyVY1cHScx4aRJuROx8U1b5FUqXHmJmcDiwTb+eS1+R5kWlrx7TeH3mncen6LDU2Bj9IkXO+3dBWhy3EQbTFt9+/ZUXLw5bo8ehspnvjydbo1g9oc0yHAEHuKWqHotiTpdTPDtN/yk3Hr8VfQvV6a7xqlP7z5nMthsm4nM+kdYGpWJMfWO9GnSPgslXzKTsPMLQdKJ1VR/+tT/AFlY6qvNxjunJv1Z2ZPEV8iyp4rVPZBjc3t6FW+GxjqeoaWtdAIPdb9FS4A9ZMkEC0tkDhG3Efqn+sIfJ7UQO0d44JyS6MsJ7mS25gXDU7SbxGxM7bJ5lduqCNjuCCJ4crqFhxLzqaLk2iwngE47C9tvaDWk90A8f1KqbWcGrBdugshpkkySVBr0wHN9nVPt20352ngndRa2zuPtDjHEeZSariRDrk8xc+ah0uSPmNU6sEyQRz3ABkCVGbiHNJcB2YIB7xeYUinRZ4c4M35pw0WFrtJvBt3ndJJIUn6FdVq9bSc10kjnvESqE0Q3aQZvMK0ruIgNbpcAdRJJDzwtwUE0HEyYvwHBbq1sTx0cx5cyyyX/AKrPFX9Oete5omNIVRkVA654NEq9ykhzqviB7lz9Q8zR1tOvdk/gZ7NBLzeZP/CrXUdToaTpmNmyZF5Eq6zDDGSotSg9+nYaRAgAcSbxub7rXXYsGa6La4LLAUm4dm4Nu4FWrceNOkyCbfAxPoqGngXOJJJuI4mZ3vwU2lgiAACSAdUEXDriJ4iL+aolGLbfmQqzBYEVsJ25J1N3IB7SkPokMBuNJBtAOxP8+KVTwjoG4vvsSp9LD9kgxMbWN1XuwaeyioYm3aGogkzY3/kqBiKpEgavuieH/KvnZYQCItvyvHPl3KOcAy+pzZPfJ84U4SRVas9GVFOp1sOBkHbl5rS4CilGjTb9r/tKcw+OptPH0UNTKVnSHQlBGtyCsW1KU8SWH8Qt7w1a5YPD1rBwILQWlsdxBW/hdv2PPMJQ9Gv9/wDDNrFypff3ycw6XYT66r3u1D8QDv1Kw+IpwV1LpjgrseOILD4iXN9xd6LnmYYSCVhtXhXyi/X9eTbW99afwI+BrMY4EAxs4mzdXL4q6o4am46gSd+z48lmqjjp0nYunztupeX5joE3sSATxSsr3LKMmXVLnovsTT0tayBYk6pJMG4EcCodY6iIdseG4P8ANk1Uxznm9nbwbAg7eqfwtOagcBDY1RuPeqdj7Zcrd3RK5NHAAcrm53T9Cnq1OeZdMTbhyOyh4pwa2XcfjzUrCVmup6Qb/wA8FVPOCyEsjDqFzp2mZ324qDmVZzW3PbdckW0jlA2V2/AAnUIJPDTA77SqHHYJ7nusZaNTptHzsrKcbsMja8LKK2pjnNjtHT3/ACvyS6eYB24/RNYus2WtvESTbyTVBkmV0HFY5RirbkzX4CkYbp9mC6R+qa6NY4nrgLnU6PeB+ikYSqKeFl24ab8gbrM9Fsz04kzYVCfKTK5qqc42SXlj9Tq1vCx6mkzLH6IDmgu43238zsq/+t4Ehjff807n1M657o9FQ13x8ldTCLSM9mUaAZ8dgRBA2YOPimKuJquI+uIDtosPcojKrC6ASWFogOHHcjyWgwOGZAIhRskq+kUVtzeCLhcO6Nydpk/BSqVX1kjvjx2KJ2OIfpFxfgRA2ukUKcusbTYcis25t8m1RwiPi3F7TJm8ReZN7d1lGZRcAYaZkAXAnff0TtZhDoIA5Em4M3KtsFXJkPbYRuIPv9Va5NdEJV5RnqtR4BJEARM8Tzb3JdK6TnWMc6pomG7m4mOScwTFO3iKZTp8ts0eUz1ZHMj3kLpkLneR0wX028XVG+gMn3BdB1Lq+yI8Tl8vv/ZVrf7V8yqzXB9bSc3ju3ucLj5ea51mWFkTFxII4iNwfArpz2rn/SWp1eMe02Dw1wPeRB94KftLTuSVse138v4HpLOdj8+vmYvFULqFUYTA3iwkxAWnxeCtPPkqmrhFy6r8GyyvcM4IFxkkknbkBwErRMqQwDmfh/FVGDowU/jsRFuQt4olPfIz+HtQWdYsiGwIIvPDvH88U3hcygCwECLe8k+ap69UueNXMCTcATe3FLxBgwIIHHmVocE0kZcyT4L6n0jINuEWifC3oqzNM0dVOqCfskXtzEdyhCq4uJsJAFhy2UnDjskFoJJB1X1AjleLynGEYcknGcuxt2EAdLZ0uA4ydgf1Vjl2Ak32Fyl4LA6iArWq5tFvM8B3qiy1v3Y9mmqrBA6S4v6sU28r9wWTaC1wcNwZWspYI1MNiapuWmiPV5n9Fn6lFdrTabwqtr7fZCd26WV5dGsoH+kUAR7Ue8cVQYqifNLyDMzRfB9k+5XWaYMPl7BuJPf3+K4863p7Nr68jS2rFuRnqLm6m6gQAZcQbkDgJtK0mV5hqpiw2kXHwG1ws5Ww8FOYOxs7Sbc9uMKU4qcTI4uEtyLuriXOPaF54WPrxU7LX09W5EXg++6o3ZvqEEcxPDlKXQqQHTcgEW7/APlZ3V/kWxtbLKtm9MuJFOe9x98JrOMYS1r7xI1NBgkc7KDh8SBvBANrcTe54qLi8WahImALaRx81ZGv3spcA7G1gZpsLnyZsbSbxwngVeYKlsFXYDDQFpcFhIAtckAAbknYBVXS3ywi+qG1YL3obgiapedmNj8Trf6Z9VslCyfL+ppBn2t3Hm47+QsPJTF6XR0+DUovvtnL1NniWNrrpEYrE/SNl8tp1RwljvPtN/3LbqFm+XivRfTP2hY8nC7T6wtTRUng5TlubQQ2ptz+atquBa67Ss5jMKWOc1wgtJBHIixR4XMH09jbkVwtX7M3PdT9P2OnTqk+LPr+5ef0AMuSJ4DmqTEUTJlWdHOmOgVBEFTnOo1LyPguRtspeJpo04U+uTKOwqDcKtM/L2cCD58Er+h0gbkeqn/UEPD+BQUcBKtcJk3Ow71JdmFNnswfAKFXzZztrBXV1XXfgX59IhLZD8Tx+pPrYhlIQ25VNVJcZO5RhP4fDl7g1tySAB3my7uk0MaPelzL9PkYrdRu92PCNV0VyrrcBXZH/UcQ08yGiPR0LC1sJBIIgixHeuzZXl4o0WUx9kXPM7k+srFdNsl0VetaOzU37n8fXf1W7BnUjCPw6n5bmjqfZN2/BG+kmXUVRdRG2O2SL67nB5Ra18M2oNTYv6Krr4AgpeHquYbenBW1HMWOs8QuJbpraXwso3Kyuzrh+hSdSSAI2/VTKOHIYbdytWinwhCqCb2LY2HPzWF2tl0aH6GefhjJid58+aew+DPJWulvd5o+t4MHnwU1KdnuxQ/C28y4+YrC0A2C5bro5kpEVaoh0dhh+wDxP7R9yqeh+Tan9c++n2Z21cx4BbYLsaPQbHvs78l+5g1Gpi1sr/N/sGgghK65ziOUkpSoum+J0ZfiCDBLA2f872s+DkhlB00y+jUmtSqUi9o+saKjJIH2gJ3HHu8FhdQOxB8CCpGU4w6IG5LraXuJA0AABu25PkVT5zgGVaoFMN61xgkHS1ztTm3kS0mAb87pBuJ6UAsTXe6m6HBzTY7kWIB/VOUsc+SA6pYwbmN45pcEt5tmvPM+qWD3rE087qcKjtjvB2vxCkMz+p98HxaPDl3qKhBPOESdsn5mxa1ONprJU+klTmw+IP6OU/B57WqGGsY68WJA8SZgK5YK2zRspLddEOjWgddUHaPsA/ZH3vErJ9H8V1Tg+rTY932WioQ1p5nsHUtXT6djjRN+VQH4tCGxZNUGKLmGXNrU3MfsfceBHeqRvTunxpVPI0j/ALwnB05ocW1B+Fp/0uKWAyYjM8pfQqFj+Gx4OHAhQTTW8zPpBg8QzTULx913VPJaeYIB9FiMwr06bj2i5vBwp1AI7wW2KYZGerRhijDO6H943zkfEJTc3o/3rPzBGB7iSGJxrVHZmNI/2jPzt+afZimHZ7fzBRdUZdpElZJdMdZTVrk+VurPDW7faPADmlZLkj65BbZnF528ua3uXZc2izSweJ4uPMqSjGHEUQcnLtj2EwzabA1ogNEBSAkgJUJCAgilCUAMSsZ9LeLNPLHxu6pRaPz6v9i2K519N+IjBUW/exAP5ab/AP2CTGcdpZnUaZa4g8wSD7k5Qzmo12oGCDIIkEd4IVeUAoAWVTNS72mh3j4R8AmRVZwbpneD58QYUUI0AH1A4E+Y+SfpgaQ0mB3CTuDz7kyEYQBMoU6Q3k3m/wDBXeOzuk/ToaKbQI0t9mYaCRb9kLNgo0AaTB5xT1g1Yc0M0wB3QDBMT38+B2QOc/W62m2vVBO4BkArOhKlPIjVYXNaYov1Of1vaDDJI0lkDjE6pM+HeolPOngOGp0mIM7Qb+qoJQlPIYNVjM5hjOre6Y7UnUQS1lvZFp1e++yPA5qalRjXVerbpOpxDfaAcRvzsFlNSGsoyLBf4rGMdWIcGlgebtAnTPAjdIZgWnDuql41SWinaZBZe5kiHH3Kj1lDWUZHgngt0zu7Vt+zG/qrzGYAYamKnV03Q7SZ1Tq7RBAIsIA71ldZQNY8yjIsGuwmZa31A1jNLA52riWgwCLcyPVCp0g6t1QOaA6m7RAf7UOIMGJgR71kmYhwmCRO8EifGN0T65JJJJJuSTJJ7yU9wYN5VzyoykKt9MNJArGQHiWwONiPBLw3Suo6o5jH1OyNRd15Ai1xfm4BYV2ZVC3Sajy3s9kucW9mzbTFuCTQxz2SWOLZEHSSJEgxbvAPknuFtN9W6b1aZeHvrh1NzWlvXE76tiHQRb3hI/8Andb+8rfv2/8AusFXxbnuLnkucbkkyT5of053P3BG4Np6iaVyn6dsRbCM76z/APxtHxK02Q9K4hlU+DvmsV9MlYVMbhGi46oeeusQf9KJLBI5iUYVrmrWPYx1KmWaWtD7Dtkte8vEHYNbMm9+AAChvwDgXj7njfthkN53d7lWMZCNOjCOmLex1n4dGv1hBmGcdIA9v2e/tafiCgBsJUKwyzK21Guc6oGQHkbdosa10XIv2tuMQLqIaBEyCNJh3cb2PofRACAEoJXVHkbCTbgYufUeqLSgABGlUaRc4NG5IA80/jsA+i/S8AHS11iCC1w1NMjuTER0EIRwgAkSVCcfhHhoeWuDSYDiDpJI1QDttdADCNCEcIAJElQj6sxMGOcW9UANokshJIQAlBCERQACUmUZRIA6a1yscJlVHGPpsxGrVTM06jTDm3Bi4IIkAwQqpiscnP1zP8wWlrJBFnU+h/DlsNrVgI0/YNur6v7v3bJD/oibq1NxLp1ar0mm/WGrwcPtH0AXQKewS1ThEzmD/odeGw3EsI06b03C3Vsp8Hcmf9xTb/omxAMirRN9Wzx9uq/keNQflXVAjRgDkB+inFAAfUuA5PI4UASJbvFJ350xW+jLGQ76qmdVzFRl3RXgmY41W/lXZkAjAHFan0e4vUScOSHQHQ+mZaKlMxZ33WH1UV3QXGACcNU1CnokQf7INix+853ou6owEYEcHPRDEtLSMNX7GrT2HGxfXcPH+y9fFNno3WlmujXOl4Mup1CSNWHaZJFxpZUt4LvkIksBg88u6P1NEGlVBJDjNN0z1bZHs7anOH4UjFZQfrOw4anFw7BER/SCGttYHTTH4h3L0TKIIwB51q5WNT+EmB2fZAeRI8Qyfxd6dqUy9jabiNIDA2WiWOIwtNztW5tqt+yfL0LoHIIv6O37rfQJ4DB5wZl7TFwJYwRycW0ZdvzqH8pRNy5sC49iPxESHb/tNt3L0XRwVM6pYw9o/ZHIdyU7K6J3pU/yN+SWAPORy1vMWY4eLoqFrt+5llMMigaMtLIJPtAl7DiHNIgxG1iDuu+Oyah/c0v3bPkmzkmH/uKP7pnyQI89OysDiDDXg3N3DrtJHd2GeqScpHP7Lhvu+XgHws2y9BPyPD/3FH90z5Jh+Q4f/D0f3TPkjAsnAhlIJAkXbG59suAB8O21POwxfTbTtEMIufbIoNJPCIqcp3XcjkGG/wAPR/dU/kknIcN/h6P7qn8k8C3HAnZYIJH3WkX2OljnE913KZ/UDe/1XbzkGG/w9H91T+SL+ocN/h6P7qn8kbROR//Z"/>
          <p:cNvSpPr>
            <a:spLocks noChangeAspect="1" noChangeArrowheads="1"/>
          </p:cNvSpPr>
          <p:nvPr/>
        </p:nvSpPr>
        <p:spPr bwMode="auto">
          <a:xfrm>
            <a:off x="238900" y="-159275"/>
            <a:ext cx="468047" cy="3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4" name="AutoShape 6" descr="data:image/jpeg;base64,/9j/4AAQSkZJRgABAQAAAQABAAD/2wCEAAkGBhQSEBQUEhQVFRQVFBQUFRQVFBQVFBQVFRQVFBUUFBQXHCYeFxkjGRQUHy8gJCcpLCwsFh4xNTAqNSYrLCkBCQoKDgwOGg8PGiwkHCUsLCwpLCwsLCwsLCosLCwsKSwpLCwsKSwsLCksLCwpKSwsLCwsLCwsKSwpKSwsLCkpLP/AABEIAPoAyQMBIgACEQEDEQH/xAAcAAAABwEBAAAAAAAAAAAAAAAAAQIDBAUGBwj/xABFEAABAwIEAgcEBwQJBAMAAAABAAIRAyEEBRIxQVEGEyJhcYGRMqGx0QcjQlKCksFik+HwFBVDU1RyssLxM6Kz0hY0Y//EABoBAAIDAQEAAAAAAAAAAAAAAAABAgMEBQb/xAAwEQACAgEEAAMGBQUBAAAAAAAAAQIDEQQSITETQVEFImFxkfAygbHR4RRCUqHxI//aAAwDAQACEQMRAD8A7EjRo1YA35I5SoRoATKCNDSgAgEaEIQkAAUcooVNnueCkC1vtcTy/iq7LI1x3S6J11ysltiSsyzxlGxu77oO3iVlsf0wqO9k6R+zb37qhxmNLnSTKhuevMan2pZN4hwj0Wm9mwisy5ZZVs/qn7b/AM7vmkDPsRwqv/O75quD5TzWrEtVYn+J/U6H9JX/AIr6FrR6X4pn9pq/zAO95urbA/SA6QKtMEc2Eg+hssq6kk9Wr4a++HUvryRn7P081zH6cHUMu6QUa3sPE/dd2Xeh38lYrj0EK6yrpZVowCdbfuuv6HcLqUe2Iy4tWPijk6j2RKPNTz8GdHRKvynPKeIb2TDuLTuPDmFYrtwnGa3ReUcScJQe2SwwkEIQUyISCBRIEBBBBACkEEEDAgihCEAGgiRSkAaNJlDUgZDzfMRRpl3E2b48/Jc2zLMi5xurrppmsvLQbNt58VjHVpK857UucnsXR6L2bp0o732yV1iMKM16ea5cFxO4kPsCk0WyoTHqZhasFShHL5HLhFo3KzpmP5t81Cq0YWho5q00wNvfPiqTG1hNlvurgorazFTZOTakiEWpioE86omKjlzmuTch3B411Nwc0kEGbLpeSZuMRT1faFnDv5juK5S4q96J5p1dUSeyey7wPHyMHyXX9mal1z2PpnJ9p6VWQ3rtHSUJRwiIXqjygEEUIwmAESNBAgI0SCBhopRokgEoSlQihAwiU3iK2ljncgT6BOaVXdIH6cNUPdHqQFFvCySistI5dnuLLnnxKqOsT+ZVZeVC1Ly163SbPYadYgkTGvTraihNenA9Y3A2onNqJxtZQBUSxUUdpIs2YpG6tKr21EsVEhYRJL0056QaiSXKO0YsuTmErQVFLkKT7qytYlkqs5idmyfE9ZQpu4lonxFj8FLVF0MqzhR3OI9wP6q9XtanugmeGtjtm18QIIIKwrAiRokAFKNEgQkAaCIokDFIIhKEpAGqnpR/9Wp5fEK1LlX59T1YaqBvpJ9L/ooy6ZOH4kcUzB3aKih6kZluVAD1562HLPV0T91EoPTjXqIHpYqLK4G2MiVrSg5RxUSg9QcSxMkionG1FDD0sVVHaGSXrSTUUc1Uk1EbCOR91RCk66ivqKRgWy4K6uvLKbZ4idZ6ECML4vPwaFoFWdHcJow1MRBLdR/Fce6FZaV6mtYikeLte6bfxFIJMIwrCsNEjRJgJRokEgDQQQSGGggiKBgKRUYCCDsRHrZKKh5riNFGo/7rHEeMGPeoskkcb6RYbTUcBtJg8xzWcfUutXifrKZH2mepafkf0WOxdnFcu2PJ3aZtIebWTjair21U42qs8qzdC0sRUShUUJtVONqqh1l6sJgqIa1F6xA1VHYPeSusQL1E61H1ikqyLsH9d1puieVmrWY3mb9wFyfRZzA0tTl13oJknVUjVcO0+ze5n8St2mpy8nL1uoxHCNU0QIG2wQQQXXPPgQQQTEBBBBMBKKEaCQwCUFGx+Ysos1PMcAOLjyaOKwue9Kn1LE9Wzgxpu7/MePhsseo1cKeO36ffRpo00reel6mwxnSWjTJBdqcLaWdr37e9VNfpo42ZTaO95JPoI+K5+/MuQTNbMXH7Xd/BcqzWXz6e35fydBaaqHln5m9b0orE+0wd2gfqU3j82q1aTmOczS4QTog87GVgW48/eN484tdWOWZgdiTBWeVl2OLHkeIL+1Afkrg8vpkE7HvHIrOdIcCWuktInfuKvXdIAxxDAN4J5wnP69p1uxVbY2kqUbL1zLn9SyNsFxg566yDaq0GddGyyXUu0zeN4WdI8lvrnGxZQuVyh5tZOtrqIAlhNxRZGySJYrJXWqIlNKhsRPxWSesRtco4KucmwIJDqhDW8JIBPkeCajnojK01v0fdGuufqf7LYLhxPID5rrTRAgbLCdDs1pU+sJdaGgQHGYmwgLVUukFA/bjxa8fELbXZTWtu9Z+aOTfGyyWdrx8iyRphuLYRIeyOepvzTwK1Jp9GNpoNBEjUhAQRIIAJRczzFtGmXu8A0budwAUhxsucdK8+6x+oHsiW0x3cXnvO/oser1Hgw47fX7/katPT4kuel2RM86QueS513mwH2WN5ALLYjGEmSZSa1Uk95UdlIkxteL9xAI8e5cOMHJ5fZ0pWKKFOxSIOJ/VSKGEBLmGCbEEExcAxbfchS6eQOAlxJaLxHG2/7PcpvbHszSvb6GcDhQ5riXAaYkHczyCminpa48go1Fk1S0M1Q0kAEDSdyTcclYY0fVD9r9FRP8SFCxtPJl677psVlYYikBItM7ndRswbOnVvsPC5mfEla4ST4KXZhk/A5qWiNxy/jwTuZ5FTxDOspWeN+/xCpGS0/wA38FZ5ZjNJ7juFGyLj70ezRVb9DNVcMWkgiCOCStX0my4OaKrfPw5rL6VsosV0N3n5miTcWJDSeCdGHPG3dufRSMHhHPMNBPhwU9+B6v2hdE5xi8eYnJ4yV1LBHirPBUwN4TABJhOVH6YHG09xM277AXVE8yRQ7cds1eBzlrWBgGmOI/VS6Wd6BBOo+5ZGi8mO+E9iMTpdp2MAz5bLnypywV6wa5mdtce01WWW5w5pmk+B9x0lhHKOHksDTxRkDnG/fspVDGkHe4Mbqrw5VvdHh/AtVqksZz8zsGV5yytb2XgXYfi08QrBcty/NNpMOHsuG4Pit/kecCuy9ngdoc/2h3fBd3Q67xf/ADs/F5P1/kxX6fb70ev0/gs0EEF1jGUXSzHaKGgGHVDp8G7vPpA/EuVZviZceQsPJbzpZX1ViOFNgH4ndo/Fvoud4qmZPivN6q3fe/Rcff5nZphtqXx5GGUNQ3IcbsjlxM8FLy3LIMEl8mwb5CY596hUqBDhJgbSZsrPBUS4wBJnsukyOFo81CUsLC6KVly94tKmhukgXmDJiOfh/FRcLmBdqDhIvwtfh3wnMQwXECG2HfwlJpG0ACw8p435rJuwaXFYwQGkdZDWiCbbk8ru3juU3MK1wB9kAR37/FO0KV3OADR7RA5jb3pipRDtWpwa6NTYFyZ2Vm7JRsImDpa6hDhN+A/nvVli+jDajAY2FvNOZXTbRaS67nRte/h5q4y7GsJttsQbEKqVr35j0RenTTMBisAWvDHOJtDR38AI8VHo2MLTdLaYkkSDcyLGfJZ6phw0MOppLhJa2exFoMrfVPfDJkWYywXuWxUpOYb2t5rHV8MW1CziHR77LVZHVh/kUoZWH5hMdmA/z2VdVqonP0xn8zp1rfFL7wSMFghh6F/aNz4n9FT1PrKgBc1sm7nGGjvPyVx0hxEvgbC3mqLQ2e3MyIBbLSDxdxiOQToi290u3yyu6fmN02zDWapO5O3EbQJ35qbVynqSyRJImeJTmQYUPqlwAAkwBsBOy1eMwLXdri0RJ5cgOJlK2/E9qMUK3ZyzLDBl77WANp5KRmeUv7NRo1W3EG+ykY6kCSS6w2bEbb28U9Wb2C1rgbyC3mR3cbKve85LvCSWCkxNNpbLgRwiL98I6+CDNJaJbueFj3/zsrnCsId2wKjNMuGmABYdoHcyVY1cHScx4aRJuROx8U1b5FUqXHmJmcDiwTb+eS1+R5kWlrx7TeH3mncen6LDU2Bj9IkXO+3dBWhy3EQbTFt9+/ZUXLw5bo8ehspnvjydbo1g9oc0yHAEHuKWqHotiTpdTPDtN/yk3Hr8VfQvV6a7xqlP7z5nMthsm4nM+kdYGpWJMfWO9GnSPgslXzKTsPMLQdKJ1VR/+tT/AFlY6qvNxjunJv1Z2ZPEV8iyp4rVPZBjc3t6FW+GxjqeoaWtdAIPdb9FS4A9ZMkEC0tkDhG3Efqn+sIfJ7UQO0d44JyS6MsJ7mS25gXDU7SbxGxM7bJ5lduqCNjuCCJ4crqFhxLzqaLk2iwngE47C9tvaDWk90A8f1KqbWcGrBdugshpkkySVBr0wHN9nVPt20352ngndRa2zuPtDjHEeZSariRDrk8xc+ah0uSPmNU6sEyQRz3ABkCVGbiHNJcB2YIB7xeYUinRZ4c4M35pw0WFrtJvBt3ndJJIUn6FdVq9bSc10kjnvESqE0Q3aQZvMK0ruIgNbpcAdRJJDzwtwUE0HEyYvwHBbq1sTx0cx5cyyyX/AKrPFX9Oete5omNIVRkVA654NEq9ykhzqviB7lz9Q8zR1tOvdk/gZ7NBLzeZP/CrXUdToaTpmNmyZF5Eq6zDDGSotSg9+nYaRAgAcSbxub7rXXYsGa6La4LLAUm4dm4Nu4FWrceNOkyCbfAxPoqGngXOJJJuI4mZ3vwU2lgiAACSAdUEXDriJ4iL+aolGLbfmQqzBYEVsJ25J1N3IB7SkPokMBuNJBtAOxP8+KVTwjoG4vvsSp9LD9kgxMbWN1XuwaeyioYm3aGogkzY3/kqBiKpEgavuieH/KvnZYQCItvyvHPl3KOcAy+pzZPfJ84U4SRVas9GVFOp1sOBkHbl5rS4CilGjTb9r/tKcw+OptPH0UNTKVnSHQlBGtyCsW1KU8SWH8Qt7w1a5YPD1rBwILQWlsdxBW/hdv2PPMJQ9Gv9/wDDNrFypff3ycw6XYT66r3u1D8QDv1Kw+IpwV1LpjgrseOILD4iXN9xd6LnmYYSCVhtXhXyi/X9eTbW99afwI+BrMY4EAxs4mzdXL4q6o4am46gSd+z48lmqjjp0nYunztupeX5joE3sSATxSsr3LKMmXVLnovsTT0tayBYk6pJMG4EcCodY6iIdseG4P8ANk1Uxznm9nbwbAg7eqfwtOagcBDY1RuPeqdj7Zcrd3RK5NHAAcrm53T9Cnq1OeZdMTbhyOyh4pwa2XcfjzUrCVmup6Qb/wA8FVPOCyEsjDqFzp2mZ324qDmVZzW3PbdckW0jlA2V2/AAnUIJPDTA77SqHHYJ7nusZaNTptHzsrKcbsMja8LKK2pjnNjtHT3/ACvyS6eYB24/RNYus2WtvESTbyTVBkmV0HFY5RirbkzX4CkYbp9mC6R+qa6NY4nrgLnU6PeB+ikYSqKeFl24ab8gbrM9Fsz04kzYVCfKTK5qqc42SXlj9Tq1vCx6mkzLH6IDmgu43238zsq/+t4Ehjff807n1M657o9FQ13x8ldTCLSM9mUaAZ8dgRBA2YOPimKuJquI+uIDtosPcojKrC6ASWFogOHHcjyWgwOGZAIhRskq+kUVtzeCLhcO6Nydpk/BSqVX1kjvjx2KJ2OIfpFxfgRA2ukUKcusbTYcis25t8m1RwiPi3F7TJm8ReZN7d1lGZRcAYaZkAXAnff0TtZhDoIA5Em4M3KtsFXJkPbYRuIPv9Va5NdEJV5RnqtR4BJEARM8Tzb3JdK6TnWMc6pomG7m4mOScwTFO3iKZTp8ts0eUz1ZHMj3kLpkLneR0wX028XVG+gMn3BdB1Lq+yI8Tl8vv/ZVrf7V8yqzXB9bSc3ju3ucLj5ea51mWFkTFxII4iNwfArpz2rn/SWp1eMe02Dw1wPeRB94KftLTuSVse138v4HpLOdj8+vmYvFULqFUYTA3iwkxAWnxeCtPPkqmrhFy6r8GyyvcM4IFxkkknbkBwErRMqQwDmfh/FVGDowU/jsRFuQt4olPfIz+HtQWdYsiGwIIvPDvH88U3hcygCwECLe8k+ap69UueNXMCTcATe3FLxBgwIIHHmVocE0kZcyT4L6n0jINuEWifC3oqzNM0dVOqCfskXtzEdyhCq4uJsJAFhy2UnDjskFoJJB1X1AjleLynGEYcknGcuxt2EAdLZ0uA4ydgf1Vjl2Ak32Fyl4LA6iArWq5tFvM8B3qiy1v3Y9mmqrBA6S4v6sU28r9wWTaC1wcNwZWspYI1MNiapuWmiPV5n9Fn6lFdrTabwqtr7fZCd26WV5dGsoH+kUAR7Ue8cVQYqifNLyDMzRfB9k+5XWaYMPl7BuJPf3+K4863p7Nr68jS2rFuRnqLm6m6gQAZcQbkDgJtK0mV5hqpiw2kXHwG1ws5Ww8FOYOxs7Sbc9uMKU4qcTI4uEtyLuriXOPaF54WPrxU7LX09W5EXg++6o3ZvqEEcxPDlKXQqQHTcgEW7/APlZ3V/kWxtbLKtm9MuJFOe9x98JrOMYS1r7xI1NBgkc7KDh8SBvBANrcTe54qLi8WahImALaRx81ZGv3spcA7G1gZpsLnyZsbSbxwngVeYKlsFXYDDQFpcFhIAtckAAbknYBVXS3ywi+qG1YL3obgiapedmNj8Trf6Z9VslCyfL+ppBn2t3Hm47+QsPJTF6XR0+DUovvtnL1NniWNrrpEYrE/SNl8tp1RwljvPtN/3LbqFm+XivRfTP2hY8nC7T6wtTRUng5TlubQQ2ptz+atquBa67Ss5jMKWOc1wgtJBHIixR4XMH09jbkVwtX7M3PdT9P2OnTqk+LPr+5ef0AMuSJ4DmqTEUTJlWdHOmOgVBEFTnOo1LyPguRtspeJpo04U+uTKOwqDcKtM/L2cCD58Er+h0gbkeqn/UEPD+BQUcBKtcJk3Ow71JdmFNnswfAKFXzZztrBXV1XXfgX59IhLZD8Tx+pPrYhlIQ25VNVJcZO5RhP4fDl7g1tySAB3my7uk0MaPelzL9PkYrdRu92PCNV0VyrrcBXZH/UcQ08yGiPR0LC1sJBIIgixHeuzZXl4o0WUx9kXPM7k+srFdNsl0VetaOzU37n8fXf1W7BnUjCPw6n5bmjqfZN2/BG+kmXUVRdRG2O2SL67nB5Ra18M2oNTYv6Krr4AgpeHquYbenBW1HMWOs8QuJbpraXwso3Kyuzrh+hSdSSAI2/VTKOHIYbdytWinwhCqCb2LY2HPzWF2tl0aH6GefhjJid58+aew+DPJWulvd5o+t4MHnwU1KdnuxQ/C28y4+YrC0A2C5bro5kpEVaoh0dhh+wDxP7R9yqeh+Tan9c++n2Z21cx4BbYLsaPQbHvs78l+5g1Gpi1sr/N/sGgghK65ziOUkpSoum+J0ZfiCDBLA2f872s+DkhlB00y+jUmtSqUi9o+saKjJIH2gJ3HHu8FhdQOxB8CCpGU4w6IG5LraXuJA0AABu25PkVT5zgGVaoFMN61xgkHS1ztTm3kS0mAb87pBuJ6UAsTXe6m6HBzTY7kWIB/VOUsc+SA6pYwbmN45pcEt5tmvPM+qWD3rE087qcKjtjvB2vxCkMz+p98HxaPDl3qKhBPOESdsn5mxa1ONprJU+klTmw+IP6OU/B57WqGGsY68WJA8SZgK5YK2zRspLddEOjWgddUHaPsA/ZH3vErJ9H8V1Tg+rTY932WioQ1p5nsHUtXT6djjRN+VQH4tCGxZNUGKLmGXNrU3MfsfceBHeqRvTunxpVPI0j/ALwnB05ocW1B+Fp/0uKWAyYjM8pfQqFj+Gx4OHAhQTTW8zPpBg8QzTULx913VPJaeYIB9FiMwr06bj2i5vBwp1AI7wW2KYZGerRhijDO6H943zkfEJTc3o/3rPzBGB7iSGJxrVHZmNI/2jPzt+afZimHZ7fzBRdUZdpElZJdMdZTVrk+VurPDW7faPADmlZLkj65BbZnF528ua3uXZc2izSweJ4uPMqSjGHEUQcnLtj2EwzabA1ogNEBSAkgJUJCAgilCUAMSsZ9LeLNPLHxu6pRaPz6v9i2K519N+IjBUW/exAP5ab/AP2CTGcdpZnUaZa4g8wSD7k5Qzmo12oGCDIIkEd4IVeUAoAWVTNS72mh3j4R8AmRVZwbpneD58QYUUI0AH1A4E+Y+SfpgaQ0mB3CTuDz7kyEYQBMoU6Q3k3m/wDBXeOzuk/ToaKbQI0t9mYaCRb9kLNgo0AaTB5xT1g1Yc0M0wB3QDBMT38+B2QOc/W62m2vVBO4BkArOhKlPIjVYXNaYov1Of1vaDDJI0lkDjE6pM+HeolPOngOGp0mIM7Qb+qoJQlPIYNVjM5hjOre6Y7UnUQS1lvZFp1e++yPA5qalRjXVerbpOpxDfaAcRvzsFlNSGsoyLBf4rGMdWIcGlgebtAnTPAjdIZgWnDuql41SWinaZBZe5kiHH3Kj1lDWUZHgngt0zu7Vt+zG/qrzGYAYamKnV03Q7SZ1Tq7RBAIsIA71ldZQNY8yjIsGuwmZa31A1jNLA52riWgwCLcyPVCp0g6t1QOaA6m7RAf7UOIMGJgR71kmYhwmCRO8EifGN0T65JJJJJuSTJJ7yU9wYN5VzyoykKt9MNJArGQHiWwONiPBLw3Suo6o5jH1OyNRd15Ai1xfm4BYV2ZVC3Sajy3s9kucW9mzbTFuCTQxz2SWOLZEHSSJEgxbvAPknuFtN9W6b1aZeHvrh1NzWlvXE76tiHQRb3hI/8Andb+8rfv2/8AusFXxbnuLnkucbkkyT5of053P3BG4Np6iaVyn6dsRbCM76z/APxtHxK02Q9K4hlU+DvmsV9MlYVMbhGi46oeeusQf9KJLBI5iUYVrmrWPYx1KmWaWtD7Dtkte8vEHYNbMm9+AAChvwDgXj7njfthkN53d7lWMZCNOjCOmLex1n4dGv1hBmGcdIA9v2e/tafiCgBsJUKwyzK21Guc6oGQHkbdosa10XIv2tuMQLqIaBEyCNJh3cb2PofRACAEoJXVHkbCTbgYufUeqLSgABGlUaRc4NG5IA80/jsA+i/S8AHS11iCC1w1NMjuTER0EIRwgAkSVCcfhHhoeWuDSYDiDpJI1QDttdADCNCEcIAJElQj6sxMGOcW9UANokshJIQAlBCERQACUmUZRIA6a1yscJlVHGPpsxGrVTM06jTDm3Bi4IIkAwQqpiscnP1zP8wWlrJBFnU+h/DlsNrVgI0/YNur6v7v3bJD/oibq1NxLp1ar0mm/WGrwcPtH0AXQKewS1ThEzmD/odeGw3EsI06b03C3Vsp8Hcmf9xTb/omxAMirRN9Wzx9uq/keNQflXVAjRgDkB+inFAAfUuA5PI4UASJbvFJ350xW+jLGQ76qmdVzFRl3RXgmY41W/lXZkAjAHFan0e4vUScOSHQHQ+mZaKlMxZ33WH1UV3QXGACcNU1CnokQf7INix+853ou6owEYEcHPRDEtLSMNX7GrT2HGxfXcPH+y9fFNno3WlmujXOl4Mup1CSNWHaZJFxpZUt4LvkIksBg88u6P1NEGlVBJDjNN0z1bZHs7anOH4UjFZQfrOw4anFw7BER/SCGttYHTTH4h3L0TKIIwB51q5WNT+EmB2fZAeRI8Qyfxd6dqUy9jabiNIDA2WiWOIwtNztW5tqt+yfL0LoHIIv6O37rfQJ4DB5wZl7TFwJYwRycW0ZdvzqH8pRNy5sC49iPxESHb/tNt3L0XRwVM6pYw9o/ZHIdyU7K6J3pU/yN+SWAPORy1vMWY4eLoqFrt+5llMMigaMtLIJPtAl7DiHNIgxG1iDuu+Oyah/c0v3bPkmzkmH/uKP7pnyQI89OysDiDDXg3N3DrtJHd2GeqScpHP7Lhvu+XgHws2y9BPyPD/3FH90z5Jh+Q4f/D0f3TPkjAsnAhlIJAkXbG59suAB8O21POwxfTbTtEMIufbIoNJPCIqcp3XcjkGG/wAPR/dU/kknIcN/h6P7qn8k8C3HAnZYIJH3WkX2OljnE913KZ/UDe/1XbzkGG/w9H91T+SL+ocN/h6P7qn8kbROR//Z"/>
          <p:cNvSpPr>
            <a:spLocks noChangeAspect="1" noChangeArrowheads="1"/>
          </p:cNvSpPr>
          <p:nvPr/>
        </p:nvSpPr>
        <p:spPr bwMode="auto">
          <a:xfrm>
            <a:off x="472926" y="8760"/>
            <a:ext cx="468047" cy="3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20" name="19 Image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48540" y="6635722"/>
            <a:ext cx="3317777" cy="60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2 Subtítulo"/>
          <p:cNvSpPr txBox="1">
            <a:spLocks/>
          </p:cNvSpPr>
          <p:nvPr/>
        </p:nvSpPr>
        <p:spPr>
          <a:xfrm>
            <a:off x="165087" y="6984800"/>
            <a:ext cx="5030373" cy="425167"/>
          </a:xfrm>
          <a:prstGeom prst="rect">
            <a:avLst/>
          </a:prstGeom>
        </p:spPr>
        <p:txBody>
          <a:bodyPr lIns="101824" tIns="50912" rIns="101824" bIns="50912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Shirley Brito Cabezas, 2017 </a:t>
            </a:r>
          </a:p>
        </p:txBody>
      </p:sp>
      <p:cxnSp>
        <p:nvCxnSpPr>
          <p:cNvPr id="27" name="26 Conector recto"/>
          <p:cNvCxnSpPr/>
          <p:nvPr/>
        </p:nvCxnSpPr>
        <p:spPr>
          <a:xfrm>
            <a:off x="165085" y="684347"/>
            <a:ext cx="11014476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27 Conector recto"/>
          <p:cNvCxnSpPr/>
          <p:nvPr/>
        </p:nvCxnSpPr>
        <p:spPr>
          <a:xfrm>
            <a:off x="11861070" y="989743"/>
            <a:ext cx="218037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6"/>
          <p:cNvSpPr>
            <a:spLocks noChangeArrowheads="1"/>
          </p:cNvSpPr>
          <p:nvPr/>
        </p:nvSpPr>
        <p:spPr bwMode="auto">
          <a:xfrm>
            <a:off x="386235" y="123111"/>
            <a:ext cx="13158400" cy="48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24" tIns="50912" rIns="101824" bIns="50912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C" sz="1200" b="1" dirty="0"/>
              <a:t>Análisis de la variabilidad </a:t>
            </a:r>
            <a:r>
              <a:rPr lang="es-EC" sz="1200" b="1" dirty="0" smtClean="0"/>
              <a:t>ge555nética </a:t>
            </a:r>
            <a:r>
              <a:rPr lang="es-EC" sz="1200" b="1" dirty="0"/>
              <a:t>de muestras </a:t>
            </a:r>
            <a:r>
              <a:rPr lang="es-EC" sz="1200" b="1" i="1" dirty="0"/>
              <a:t>ex vitro e in vitro </a:t>
            </a:r>
            <a:r>
              <a:rPr lang="es-EC" sz="1200" b="1" dirty="0"/>
              <a:t>de clones de Babaco (</a:t>
            </a:r>
            <a:r>
              <a:rPr lang="es-EC" sz="1200" b="1" i="1" dirty="0"/>
              <a:t>Vasconcellea × heilbornii </a:t>
            </a:r>
            <a:r>
              <a:rPr lang="es-EC" sz="1200" b="1" dirty="0"/>
              <a:t>var. pentagona Badillo) usando marcadores moleculares de Secuencias Internas Simples Repetitivas (ISSR)</a:t>
            </a:r>
            <a:endParaRPr lang="es-EC" sz="1200" dirty="0"/>
          </a:p>
        </p:txBody>
      </p:sp>
      <p:sp>
        <p:nvSpPr>
          <p:cNvPr id="3" name="AutoShape 8" descr="Resultado de imagen para ecuador"/>
          <p:cNvSpPr>
            <a:spLocks noChangeAspect="1" noChangeArrowheads="1"/>
          </p:cNvSpPr>
          <p:nvPr/>
        </p:nvSpPr>
        <p:spPr bwMode="auto">
          <a:xfrm>
            <a:off x="179174" y="-159275"/>
            <a:ext cx="351036" cy="3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629" y="1730326"/>
            <a:ext cx="2195383" cy="18253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28" y="2089094"/>
            <a:ext cx="2860276" cy="31581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AutoShape 13" descr="Resultado de imagen para agricultura"/>
          <p:cNvSpPr>
            <a:spLocks noChangeAspect="1" noChangeArrowheads="1"/>
          </p:cNvSpPr>
          <p:nvPr/>
        </p:nvSpPr>
        <p:spPr bwMode="auto">
          <a:xfrm>
            <a:off x="354692" y="8758"/>
            <a:ext cx="351036" cy="3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630" y="3953023"/>
            <a:ext cx="2195383" cy="17865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AutoShape 16" descr="Resultado de imagen para cultivo del babaco"/>
          <p:cNvSpPr>
            <a:spLocks noChangeAspect="1" noChangeArrowheads="1"/>
          </p:cNvSpPr>
          <p:nvPr/>
        </p:nvSpPr>
        <p:spPr bwMode="auto">
          <a:xfrm>
            <a:off x="530210" y="176787"/>
            <a:ext cx="351036" cy="3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1" name="AutoShape 19" descr="Resultado de imagen para babaco"/>
          <p:cNvSpPr>
            <a:spLocks noChangeAspect="1" noChangeArrowheads="1"/>
          </p:cNvSpPr>
          <p:nvPr/>
        </p:nvSpPr>
        <p:spPr bwMode="auto">
          <a:xfrm>
            <a:off x="705727" y="344815"/>
            <a:ext cx="351036" cy="3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3094" name="Picture 22" descr="Resultado de imagen para exportaci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469" y="2461795"/>
            <a:ext cx="2534634" cy="184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24" descr="Resultado de imagen para exportacion"/>
          <p:cNvSpPr>
            <a:spLocks noChangeAspect="1" noChangeArrowheads="1"/>
          </p:cNvSpPr>
          <p:nvPr/>
        </p:nvSpPr>
        <p:spPr bwMode="auto">
          <a:xfrm>
            <a:off x="881245" y="512844"/>
            <a:ext cx="351036" cy="3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3099" name="Picture 27" descr="Imagen relacionad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743" y="2050195"/>
            <a:ext cx="3602797" cy="344905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"/>
          <a:stretch/>
        </p:blipFill>
        <p:spPr bwMode="auto">
          <a:xfrm>
            <a:off x="7505716" y="2930004"/>
            <a:ext cx="2507932" cy="15238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06" name="105 Conector recto de flecha"/>
          <p:cNvCxnSpPr/>
          <p:nvPr/>
        </p:nvCxnSpPr>
        <p:spPr>
          <a:xfrm>
            <a:off x="10448540" y="3691926"/>
            <a:ext cx="816216" cy="0"/>
          </a:xfrm>
          <a:prstGeom prst="straightConnector1">
            <a:avLst/>
          </a:prstGeom>
          <a:ln w="19050">
            <a:solidFill>
              <a:srgbClr val="FF0000"/>
            </a:solidFill>
            <a:prstDash val="soli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2" name="Picture 2" descr="Resultado de imagen para babac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9070" y="417877"/>
            <a:ext cx="900127" cy="774954"/>
          </a:xfrm>
          <a:prstGeom prst="ellipse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4" name="53 Conector recto de flecha"/>
          <p:cNvCxnSpPr/>
          <p:nvPr/>
        </p:nvCxnSpPr>
        <p:spPr>
          <a:xfrm>
            <a:off x="3193361" y="2642977"/>
            <a:ext cx="622405" cy="0"/>
          </a:xfrm>
          <a:prstGeom prst="straightConnector1">
            <a:avLst/>
          </a:prstGeom>
          <a:ln w="19050">
            <a:solidFill>
              <a:srgbClr val="FF0000"/>
            </a:solidFill>
            <a:prstDash val="soli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55 Conector recto de flecha"/>
          <p:cNvCxnSpPr/>
          <p:nvPr/>
        </p:nvCxnSpPr>
        <p:spPr>
          <a:xfrm>
            <a:off x="3193360" y="4483524"/>
            <a:ext cx="622405" cy="0"/>
          </a:xfrm>
          <a:prstGeom prst="straightConnector1">
            <a:avLst/>
          </a:prstGeom>
          <a:ln w="19050">
            <a:solidFill>
              <a:srgbClr val="FF0000"/>
            </a:solidFill>
            <a:prstDash val="soli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57 Conector recto de flecha"/>
          <p:cNvCxnSpPr/>
          <p:nvPr/>
        </p:nvCxnSpPr>
        <p:spPr>
          <a:xfrm>
            <a:off x="6047012" y="2636563"/>
            <a:ext cx="798730" cy="0"/>
          </a:xfrm>
          <a:prstGeom prst="straightConnector1">
            <a:avLst/>
          </a:prstGeom>
          <a:ln w="19050">
            <a:solidFill>
              <a:srgbClr val="FF0000"/>
            </a:solidFill>
            <a:prstDash val="soli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0" name="59 Conector recto de flecha"/>
          <p:cNvCxnSpPr/>
          <p:nvPr/>
        </p:nvCxnSpPr>
        <p:spPr>
          <a:xfrm>
            <a:off x="6047012" y="4483524"/>
            <a:ext cx="798730" cy="0"/>
          </a:xfrm>
          <a:prstGeom prst="straightConnector1">
            <a:avLst/>
          </a:prstGeom>
          <a:ln w="19050">
            <a:solidFill>
              <a:srgbClr val="FF0000"/>
            </a:solidFill>
            <a:prstDash val="soli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4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AutoShape 4" descr="data:image/jpeg;base64,/9j/4AAQSkZJRgABAQAAAQABAAD/2wCEAAkGBhESERMUExQWFRUWFBgXFxgWFBgYGhYXFhoXFRUWGRgXHyYeGRskGRYXIC8gJCkpLS0sGB80NTAqOCYrLCkBCQoKDgwOGg8PGiolHyQtLywsLi4vLTYsKiwpLCwsLCwsLCwsLCwpLCwsNCwtNCwsLCwsLCwsLCwsLCwsLCwsLP/AABEIANIA8AMBIgACEQEDEQH/xAAcAAEAAgMBAQEAAAAAAAAAAAAABQYCAwQBBwj/xAA+EAABAwIDBQYDBwMDBAMAAAABAAIRAyEEEjEFIkFRYQYTMnGBkUKhsQcUI1LB4fBictEVM4JDkqKyFlPx/8QAGwEBAAIDAQEAAAAAAAAAAAAAAAQFAQIDBgf/xAAwEQACAgEDAgQFBAEFAAAAAAAAAQIDEQQSITFBBSJRcRNhgaHwMpGx0SMUUsHh8f/aAAwDAQACEQMRAD8A+4rFlrXsNT/lZIgCIiAIiIAiIgCIiAIiIAi5DtJnDM7q0WPkTY+ei0nF1D+Vo5EFx9SCB/NSuUroR6s2UWzqxuNZSY57zDWiSqdRxz8XixUax4FKW7znUwA7XKWTmdGU5TEEeSsbwXGXnN0iBextfUWuefMrVgsE2kwNboBEm5OpkniZJPqotmpTWInSNb7nVR2hlEVDpo+LR/URZp5mw42uB3CoOaq/a3Fd3g67oDpYWQT/APYRTJ9M0xxhfLNjbWdQr0akuim7QQYaZztaHWEhzuWs63W9V7a8x3hpHYm49j76i5dnbRp16balMy1zWuHMBwkSOB6LqUwhBERAEREAREQBERAEREARFhVcQDAkwYExJ4CeCAzWmrTcXNIdAEyI8Ui1+EFReDx1UVstS5NoGjTGYRztr+ylKuLY0hrnAE6SVlrByhbGayuzx9TzCYxlQEtMwSDaLjzW1lQGYMwYPQ6x7EI0g6LJYOi+YREQyEREBoxlYtbI1kATpLiGz11lcL8zvE6RpA3R6iST6mOikcQBlOYZhFxEzF4jionBMim0TNrSc1jcDNxgQJ6KHqpSjjDOtaTIiv2zw7AXObVABqicguaPijevMGBqYNrLWO3mFLXOAqFrXZcwYIPi0l1xDS4cxEXMKZ/0yjM91TmSZ7tsy7xHTU8eaN2bRBkUqYMRIptFtI00gm3VQ81+jOuJepxDtPQPeZSXGm57XBoE5qbmMcBJA8VRsTGq1DthhiYBcSHUw4Bo3O9BLS69gMpk8CRrIUlU2ZRdE0qZgQJptMCIgSLCLQvTgqNppshpkbjd02gi1jYLGYejHmPcf/tvlneDKZZbeHFsHWRwXyXHbIa5znU92SSGcACZAB8v4F9J252noYYQXsNQ6MLwD8N3chvN85Eaqi4naVNznPzMaHHNAcIEmOf5pHnPkrbw3TqcZfEjw+j/AD+SLqNTOmSdcufQq+A7RYjDOzUc7HXkNmDl0a8EZXXtxi6tGK+2HGuYA2iym8TJGZxNuAeMov1OmnOF2nTBfLS05hoHNkkHLYTJkiLcQsdi7MdiqrKdP4rl2oa0auPQfMwOK5X507afRdy2qdWpgrJNZxz8vz5n2fslt4YrC0qhc01C0d4Gnwv4gjVp6FTSq2z9iUKApNDWSMrTULWBzsoLrujjlVmp1ARIMjmFz0mqWpi5JYWcFbZFRfBQ2dmMcGgPBqRUaaw+/Vh97gVwXC0UN59J+UQDky6NbPtHs/tNtF1Go7vZfh6jnfentNRlOlQp1qAdGduZzHuzWzfFGdyvyKYcz5uzsjtfvaJGIy0g+k57PvFRxDaVd1RtMOIl8UqhY5x8fdtlY7K7JbXp0g3voflyy7EVHQ91AUX1eMgP/EA1JBmJX0paxiGlxbIzASRN48vUICO7M4SvSwzKeIcHvYXNDg5zs1MOPdEl182TKDJJJBMmVKoiAIiIAufHUHPYQ05TaDJGhBiRe+nquheFDDWVgreJ2d3bS5zxnmYz6gC2WYJcCJt/hb6NNtdsvcc7SGuytuWkkMlsEcZmI16xjW2TWzE2cSfFMT5g6DoJXdszZhYS50ZiIESYGpuY1McOC6trHXkq665O1x+HiHR5fXHR+5zUNtb1NrW/hzlkulxndYY89bzdTQWhuBp5s4Y3Nzi/n59VtbThsAnzN/fmubx2LGuM0nvef6Mi8TE3XqjMHsgh/eVHB7+BiI1E+xiOF+cqTRm0W2stYCIiwbHjl83wm26zKYpt3Q2d6AS6SHA3BiJInj6Xt3aXbYpMLGn8Rwt/SDq4/OOvkVRgFYaTSxtW6xZXb7mkpNdCzdmMaXMcxzgS0yJdLiDckg3gE6/w9e3doOo0XPa3MdNQMs2DjzAMWHP1Va2Q9ja7HPIDRJkmADBgk8v2Ut2pLatENZVb42mAQ7N0sdBd3/FVOtohTq/N+l8vjjHfoSa7Fs8xVqXaXGNMisXdHtYQfYAj0K5q21KtQfiOe+8nM609GzA9AsMThXUyJg9RPzkW91wYnaTGEBxNxNhIAmLwryqOmkviVpfsdJV1XxTzwe4rAUajszmOLv7o0AAFjpYLBuyqB3S0i35iZGbPHLxCYheP2vTGuYGAYjgc0aW+ErwbXpETctmJy2mcsRrM9F221/I5PR17cKTz7m92zaAN9RpvGW3zWPC8n1KuHYrs+2lmqd3l3crJmYcczje8aRPVU/C4tjw7KbNMHhEgH9Y8weStHZ7tO9pDarppkE5nSXCGkgSLmSBrJuqLx5T/ANLirHPX1+n/ACaw0qqak5ZLoQsO4be0TrFp841Udiu02GYwuzh/RlyeOnAdTZdGK2vSpuY17speJEg6Wufyi/HryK+fxrti1tTT+pKXPB10nvZ4Msa5SD8iDYacD81udtCpwa0c5cT8g1R79r0A3MajI0s4G/IASSuplQOAIIIIBBGhB0KmQ8Q1dUNuePmjV1rq0bn7ReWkd3eD8YiehiY6xPRczcM2ACB7cYglQtPtnQcBDakktAaQwGX95lBl0D/bOptmbztrxnbvDUgC4PMz4Qw334Eh0XNMgRY5m3gyttRZq9Q0prlehqlFFjo4p1OJJczQkxLeR/tjWfPmpUFUin23oOmGvgTMhoMBucugugjJfWTwBUpsXa4q03GiS1ocW5XtEtIANg11gQ4GOvIqy0mvspjt1KePX+zSUE/0lkRR9Dao0fbqLt43tdvr7rrpYljvC4H1v7K7qvrtWYNM5NNEDtSjtI1ancOphhAyZyAGx3RuO7LiSW1QbxD2xcGNOIpbUcBlyMIFYEl4Ml5PcuADI3BlBB1k2JAVpRdjBVvu+1QSM9NwD25TutJAhrs4yEBpyl5Dby+AQGwtuzcPtEVaZqvaae9nG5PgAmWsFu8kgD4TcyINkRAc+GwTWF5BJzOkyfPT3+nILZiGOLSGuynnE/IrYiGEkuEAiIhkKB7Tbc7puSm4d4dYuWNjXodInz4KeVI7YUGtrgiJcwFwniN0EjhIgf8AEqRpoRnalI1k8IhKlQuJc4kkmSTqSsURehSxwjiRm2qzYAc5zMpD5DXEQDlIMGNXDX9xzYbI01Q2q+GioDu1HlsAh5nNZozt1+IC8AhSO0SzLvMDibDMARzv0kD5Lbg9nMyNc6lT39NwaEEgQRyn3Ko/F5RjXyuf4OVtkYpJ9yOpsYczhXlrGuc4ZXluVr5LBvyWcIBkzqbAbjiqD2FmfO+mG3ymXSJaZd4gdSZ6rvxWFpXcabSSTfKCcxuT1uBJ5x6cT9mtF2Na02BgASOGg4H6lVWh07ulvbax0/ME/QaOWpTsi35fucYw7IjK2OWUdenU+5TuWzOVs84HOdfO/msg76TojxNudv8APyXqJyjCLk+xaPCWWKNBsAx/jUkW9fmt656m0KbSQXAFsSL2nLH/ALN9+hjyntGk4wHSc2U7rrGYgmIEmwnXhK8XZKdkt0slY5ZeWdK8zHM3jw8h+lwPcrwAk6xy6rbTpx5n+QFvTU8qRY6PTTc42duv/Rmpvs7truyKbz+GTYn4Cb+xPsfMqERdtRRG+DhL/wALq2pWR2s+iDCU48DYgjwjR13DTQnUcV792ZfdbfXdF4sJ9LKj4HbFakRldIAjK6S2BpAm0dIXRiu0td5sQwcmj6kz8oXnJeEahSwmsepVvRWZxwXAYWmPgbrPhGszOms3lZU6bW2aALzYAXNybdVTv/kDzRex5cXkgteDB1BIMRaJ05wuantvENiKrjAi8Eex1NtT/lF4RfLOWuPv8zC0djz0LxQw7A5rSBlNgdC13CHCCJFvQesrQwjGeEAE6nifU34qmYTtUxzQ2s0gmxLRuxwOshWbZm0c5y5mvEEhzSDoRIMWneFx7c7TQWTg/hXx83Z+q9/zgr76ZVvlEmiIrojBERAEREARFF9o8a+lQc5mshs/lDrZupmB6raMXJpLuCTlfL+0r3131Sx+Ul4yOF4DHDLobghtxxzHmtlTHVXeKo8zze7jY8eS0K50+kdTbk/kcnLJDt2RiA0D7wbZbw6d1rmXOa+bNJ0uAeC9fsmuSCa5IkkiHAGSXERJBEmByAA4KXWMzZuv06ld5quuO6T49xFOTwjjqhtSsGunK0HNlkkWJ4afCPdWSoxrmgnSJm4gH6WUZVqtY03a0ARLiAAYkSTqYvGq7cfApROuUDjxH6LzOotepsTffgqvE6Iy1FVUJvc3h/LOPvz6/sQm0tsgVIyiABllwaIc7Lm6NnV3ARZcp23AksIBiLiTLaboAi7oqC39LuV5LOJib8puvKlYNEuIA5kwPcq2hXsioxZ9E02kWmqjVXLCXyItu3Ggf7TmmAYiJzGDwGgLXHk108CsqTmneAiQDHKQCR+y3YvbVJkb2aSLNIMA8VG0drh9R8w1uokweAHS9zH1UTXRk6Xgi69P4WM5wdFbAUnmXMa48yAdQBx/tHsFkMGy26N3TpJn1ve/FbQZuNElefyyhHFvn9Af56r19f8ALc/L3/RYQHdTGg4jl1HnZbm4dx4R5n9BMrrG7ZHCLPT22xr2Vx59RR01nr/NFmsPuxa6dbRZvW/EnksmunQE+XDznRS4WxlHOS5rk9q3LDOHGU8QSe7cGi0TlI+GbRMzm6QRaVgwYkB0wSc8eARcd38swPU+qkTIMEc+PKP8r1dIyUllDZl5yyOq/ei4luQNzAgEgnLo5pMa/EDfkurB95l/EjNJ8OkG44DSY9FvRbGVDDzlhWvsBWaHVmwMxDXA8SBII9JHuq9svCd7Wps/M8A/2i7v/EFfQNndm6NCoalPMCZtmtB+GOU+qykV/iN0FH4b6vn7ksiItigCqnaKtjximih3mSKHdhjKZpOcazhihXc4FzAKOQtykfFEmArWqTtnZu1XV8S+hVLWOe2nSbnaPw306IqVQTIp5Hd8QcrnF0WLUBwPxe1u7pXxWbOz7xNKiA13dV+8bR7tjnOpd4KUHKdRvGXR01sdtl1SrkplrH1mGhnFMhtOlU7uo2pG8BVZlfOol8aALVUo7YcyoXNrCuaDmsNOtQFAOGGLLtO8XuxQL2mBDXU5cAHNW7FbN2uKb3U6jjUdXxRjO3dpRiRhwM7iyTNLLAEHLmFigMdl4zazqtE1G1m5n0yWFlHuhRIca/evAzCq11gGkAwyAQXlXZ+Gz08lSHS2HQC0G1yBJI97KkV8JtOW90MUG/8ARFSvhyWP72XHFQZfT7uMrQXuAzTvFsXnE1C1jiBmIaSGj4iBIHrogPnO0sJ3VV9Oc2UxPQgOE9YK5ljVxocS5zwXEySSJJPFZEr01edqTfPcjs8uTAif0XQ1uUAC54dXG/1lasIZzHqBHlf9V0MO+z+76tcB8yB6rzev1ErLHHsifzRppWxXmw2cnaGkG0GCxh4/K0l2V+8C6wOa/WI4ro2y1/cbpDQGguJlpMRDQBpJ+gHGR52jd+G2GMec9g9jnxDXEuDW3JABPC0rZtVjHUN4OIgEd2M0HUEdOptCiUvE4v5niKrHurm/92fuU0V258oO8L8bcZn9+KhtobRqk3YSQASJdxjSeMGP+K7Gx95m3gvAbINtXanja48lZ+zdCk578zQ5waMstBgCQ7X+4L03iFvw9PK3H6fT3PfVzafUooxT/wAh9jzjlykyvG4p9ppmePQl0R7SZ8letl7Gw5xNUFkgF5DXEwMlTKC1sDd4GS4EgxABCjO1WAosrAUwG7suDTo4k8PhtFraqgXile7bh/YkqzPd/Y4+ztd5bek+C9oJEw0GQ46XjcNvzHkrOzCtHCfMz9VAbCxeR+UmGEHU2B1Bvpx91YqdQOAIIIOhFwqjUWOc3JE3Twg1uws+yM5REUUmBeLQcfSBIL2giZBMRAc468g1x/4nkjcfSJgPE2/8py68TBt0PJbbX6Gu6PqZ1qOaLwRx+o8rLV3D+bfO/wBP3Wyji2P8LgbE21gEtNv7gR5grcukbZ18JmVh8o5DSeOR8rH2J/VYh3DQ8jr/ADqu1Yuo5oEEmbRMybWi83XevVyXEuTOcE52Ewmas9/BjIHm8/4afdXtQ3ZfY7sPSIcQXOdmMcLABvWAFMq1XQ8xqrVba5LoERFkjBERAEREARFz1doUm5sz2jJd0uG6DcSOCA+bdqNniliKrGiGu3mgaAPH0zZvZaMO8PMcAJI6zAB+f7rn7WbR77FPfh3AMIOYktBlrAA4h1xcaR5wo/AV6kkuc3hkc1wPIQ4CAZMGBbfjkt1bKMJQj3IVVkardz5WSytaBYD2XpauVw72lHhn1G66YItLTEEWkEqNp7PBhoxM5S3wgeJkbroJEFwBy25dVX49T0e5NJrlMmcSwVKfduif6qfeSLwQDxHPh6rvw9RpaADMQDOvr1VbqdnyQQKz7gC9/Ccwd4pLpLjckXFt0KYBIIcNR8xxB6fqsPB5zV+BqcZSqbTy2lxj2KG+rOIIkQJIAyixbra/EjL6r6Fgtm06Ulg1iSSTp56Kp/6ODiBlYCXOMQ6YYIF40GUxJvb3uxXbxzU7owhCXDy2s+2M+2C5pTUeUQ2y6hdisTM2hoDqmewcYLRG4DxbJ4aZb1PbLWivVyuzDOTOtzdwnjBJE9FY9nYwjE4vMJbTDzl3iQ0uzbrXAAZoJMGCYVSrlpe7IIbmOUcmyco9oVTFYm/ZHSBgpzs5iLOZ1zD1sfoPdQayY8tIIJBGhC6NZWCRXPZLJdUVfodo3jxtBH9Nj7aH5KXwu0KdTwuvyNiPT/C4OLRZwthPozF+y6ROYsEyTIJBlxkmQZm3tZef6TShoy+GI3nWIJIIvYgudB6rsRZ3y9TbZH0Ry4fZtNhDmgyG5QS5xOW27cm1tF1IvFq231NkkugVw7LbBygVqg3iNwH4QfiP9RHsPMrh7M9njUIq1BuC7QfjPAx+X6+Wt0VlpdPjzy+hTa7VZ/xw+v8AQREVgVIREQBERAEREAUN2h7NsxTRcNe3R2WbX3T0mD6dSplEMNJrDPj+1ew9WiHuqBwa8vDi1zHN/EIzDwyASBBP7KPpdm2PcSM02k5ouAA0w0C4yN5aDlb7dUphwIIBBEEESCDqCFTdqdmTRzOpNmnrA8Tedo3gOesa6SdJ5S4NatPBz8z4/O5CYejlaBrroNSTNlA4ItZiqstcCS4lxG64tdeNTYkEEnQjkFdNnYekGCs+sGuObu2gZocJDajmi5giQNNJJ4cOC7MmrmdNN+9BynLDdS4g7zZLRYaXiZtyjF9+5YyklwuiMFz4uo8Mc5oBA4k8B4jHGPMaHyWdFsNvpc3JNjJ89FGnabgdwZRHG5Oka+q1qdcZf5OhrrL3VDKeGSuAa7KHEQ86jQZZMAjha/Qn0XYcT/S7rYW9jf0UG4Ew/wC8Bsva8jeJtJ7sjPGW8WaLNEzqtY2LUp04diXZAAPCZIOSb5jLiWNgwdXTOYzMv0NF/maxhdmvuVUNVOOeevqYjBOqVMUKbwzOSQRmk5XQ8HTKc4jjY9ZVVarNjsf3bA1jwCWNZUqFpzVIblJvJLokgnnqqZV2bL3EPMEmARYT0noD5hVM6lCbjuyuxZae9WLhf1+53LxcP+ma75uSb6iY0v09iVmzAETvuMtLb8iSQdZkTErXEfUk5fodayp1HNIIJBGhCj3bNJEd47QCwiIaWiBP9Rnn6LM4C9nFt5gebj9Hkeg5Jtj6mcv0LhsnaneS10Bw9JH+VJKibNwFQVG92XOeDIDGEn4rACbb1xBmAr/sfsvtKoQXtZTZx7yAY6NbJB84XN0OT8nJNr1kYx/yGDWkkAAkkwABJJ5ADVWzYfZMCH1hJ4M1A6u5npp58JLY3Z6nQE+J/FxHyaOA+qllNo0qh5pdSDqtc7PLDhfyAERFNK0IiIAiIgCIiAIiIAiIgC8K9RAfONuCvUxBFKCTWLSCJJaDlAFwBAEk9PNWHaOAbhsMcvjflY98mSDJdA4A3EDn0U4MDRY41MjA65LoE8ZM8NTK+cdu+2baxp08NUJa05nObZriQMoB1MAunhJ6LSNbefUkqbm0l0RybUxGjWug3DgI0jjy8uqi31mtgE3IMWJJyiTYdFzYTGuc6HXmTPHnJ4evVdFfB03+NodaLjgdYPCVDsi4yxIptdOUrvPwjBu0KZAObWIsbzYWiV109oF9MNa6WcIGsE8eQPLkuQ7PpTJYCba3uLA349dV7WrNpt4aWbz/AGWFPantfUiJZe2Gcs5NqvEtHEAn3/8AxcKzq1C5xJ4n9lgo7eWeo01XwqlFhbcPhn1HBrGue46BrS4+wuu3YOwquLqinTBi2d0WY38x+cDivtWxdh0cLTFOk2BxJu5x/M48T/BC7VUufPY2stUOD5dsz7NcbVgvDaLf6zLv+1s/MhW3Zf2W4WnBqufWPInI3/tbf3cVdEUyNEI9iLK2T7nNgtnUqLctKm1jeTWhvvGq6URdjkEREAREQBERAEREAREQBERAEREAXhXqID4r2v7SbTpmtQr1xGaC1lJoDmvIyjNAOUgwb8wSqwyuGtEkmc145E5nH1lXn7VsO372y05qLSZuLOcBY6Kl9w38rdZ0GvPz6rvBcZRLrXGUa8NtNpO6XCbTHPQT1j5LuoY983MjNewNpvfXRcvdskWbPCwnSLegj0Rogxrx9/4Vn4cZfqRC11ade7Cz3J3DVRUMNPEDTnxhce28D3bwQSQ8E34EQD6XCy2ZDIqOO6X5QJb8O8XGSDlaJJi/ynsq9oMPULWOY52YAgENsTIgku3SCIJ4ZheJKiS0scOP7Hbw6mMK90uG+nsQCl9g9m34tldzHAdy0Ogic0h5ygg2O5y48FuobSwrf+nEObBc1p8dyQ4kyAJJI0DbcJ+n9i8MG0XGAM1Q6aw0BsH1B9+q4rSY5byTbZbY5TOf7OsFTZgmObTcxz7vLxBc4WkWG5Hh6HnJNoRFIisLBXt5eTCtUytceQJ9hKoWzvtAxbzhO9oU6IxIL2uc8DMwDCnda97T4sQ5upJ7uQ2Db6AsXUmmJAMaW08lkwfPMF9pdV7WmqxlBrjTOdzw2Gvo4iu0b8gtd3AYKlgS5wADmEK9bIxjqtCjUc3I6pSY9zb7pc0OLb3sTC6TTB1A4cOVwskAREQBERAEREAREQBERAEREAREQBRW0+1GFw72061QMc4SBDjYmASQCGiQdeSlV84+0vs4c5xQcxrcga4OcQ5zwYaGiDJLf/U+a2ik3hnOyTjHKIv7Qu01HFPYykCe6c78SRDpgENHES0b0jyOqp1uJ4xrx5LOFzuwTSZk6k8OJDjwnVoPopajtWEQHfOXVtI3ADz+f80+S9DQFpoYNrSSCZIgydbzpprJ9St62Rxk8vqd2yKVd3e925oFiMwBA3XAHLEzmAvMRFjEKUp0MXm3nMLSeGUO0AIksIiQTpMEjkufs3W3nsjUZp8oEfP6qeXNrk9PoUpUReSNwezcdUe1jXsJMaNbcBm8N7m4G8+QGi+ndl8FVpYamytHeAHNGW5kmd236qvdkcJmr5iLMbP/ACdut+WZXZR59cHPUvzbQiItCKEREAREQBERAEREAREQBERAEREAREQBERAFTO3PZLE4yrSNN7AxrSCHEjKSZLxAMyA0R06lXNFlPDyjWUVJYZD9n+y9HCUTTaM2f/cc6CXmIuNMsWy/WSTWe0X2ZUyxzsLIqTIYXjIRxAJEtPESY4eV+RZUmnkxKuMlho+RYr7NcWygam654I/CZLnZeJB0Lh+UehOirLcI81O7ykPDi0g2gtnMDOkQfZfoNfL9r9nxRx1Z/Bxz0xe2eS8mf6swC7Qsb4Zzjo1OcYx+vsRGxNmvplzn2JGUDW0gySPJSyKa7N7EZXzl85WkAAGJJuZOsRHv0W0pY5ZexjDTV4XREj2Ka/JUNsma1r5oE35Rl9ZVmWjB4NlJoawZQP4SSbkreozeXkrLJbpOQREWDQIiIAiIgCIiAIiIAiIgCIiAIiIAiIgCIiAIiIAiIgC4Nr7JbXZlNnC7XflP6jmP2XeiGU2nlFLxHY6u0S1zHnldp9Jt8wrPsrZbKDMrZkwXEkmXQATfTTgu1Fs5N9TpO2c1iTCIi1OQREQBERAEREAREQBERAEREAREQBERAEREAREQBERAEREAREQBERAEREAREQBERAEREAREQBERAEREB//Z"/>
          <p:cNvSpPr>
            <a:spLocks noChangeAspect="1" noChangeArrowheads="1"/>
          </p:cNvSpPr>
          <p:nvPr/>
        </p:nvSpPr>
        <p:spPr bwMode="auto">
          <a:xfrm>
            <a:off x="97510" y="-159275"/>
            <a:ext cx="468047" cy="336057"/>
          </a:xfrm>
          <a:prstGeom prst="rect">
            <a:avLst/>
          </a:prstGeom>
          <a:noFill/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7" name="16 CuadroTexto"/>
          <p:cNvSpPr txBox="1"/>
          <p:nvPr/>
        </p:nvSpPr>
        <p:spPr>
          <a:xfrm>
            <a:off x="11664862" y="684341"/>
            <a:ext cx="2376577" cy="327629"/>
          </a:xfrm>
          <a:prstGeom prst="rect">
            <a:avLst/>
          </a:prstGeom>
          <a:solidFill>
            <a:srgbClr val="3B7812">
              <a:alpha val="50588"/>
            </a:srgbClr>
          </a:solidFill>
        </p:spPr>
        <p:txBody>
          <a:bodyPr wrap="square" lIns="101824" tIns="50912" rIns="101824" bIns="50912" rtlCol="0">
            <a:spAutoFit/>
          </a:bodyPr>
          <a:lstStyle/>
          <a:p>
            <a:pPr algn="r"/>
            <a:r>
              <a:rPr lang="es-EC" sz="1400" b="1" dirty="0">
                <a:latin typeface="Arial" panose="020B0604020202020204" pitchFamily="34" charset="0"/>
                <a:cs typeface="Arial" panose="020B0604020202020204" pitchFamily="34" charset="0"/>
              </a:rPr>
              <a:t>INTRODUCCIÓN </a:t>
            </a:r>
          </a:p>
        </p:txBody>
      </p:sp>
      <p:sp>
        <p:nvSpPr>
          <p:cNvPr id="2" name="AutoShape 4" descr="data:image/jpeg;base64,/9j/4AAQSkZJRgABAQAAAQABAAD/2wCEAAkGBhQSEBQUEhQVFRQVFBQUFRQVFBQVFBQVFRQVFBUUFBQXHCYeFxkjGRQUHy8gJCcpLCwsFh4xNTAqNSYrLCkBCQoKDgwOGg8PGiwkHCUsLCwpLCwsLCwsLCosLCwsKSwpLCwsKSwsLCksLCwpKSwsLCwsLCwsKSwpKSwsLCkpLP/AABEIAPoAyQMBIgACEQEDEQH/xAAcAAAABwEBAAAAAAAAAAAAAAAAAQIDBAUGBwj/xABFEAABAwIEAgcEBwQJBAMAAAABAAIRAyEEBRIxQVEGEyJhcYGRMqGx0QcjQlKCksFik+HwFBVDU1RyssLxM6Kz0hY0Y//EABoBAAIDAQEAAAAAAAAAAAAAAAABAgMEBQb/xAAwEQACAgEEAAMGBQUBAAAAAAAAAQIDEQQSITETQVEFImFxkfAygbHR4RRCUqHxI//aAAwDAQACEQMRAD8A7EjRo1YA35I5SoRoATKCNDSgAgEaEIQkAAUcooVNnueCkC1vtcTy/iq7LI1x3S6J11ysltiSsyzxlGxu77oO3iVlsf0wqO9k6R+zb37qhxmNLnSTKhuevMan2pZN4hwj0Wm9mwisy5ZZVs/qn7b/AM7vmkDPsRwqv/O75quD5TzWrEtVYn+J/U6H9JX/AIr6FrR6X4pn9pq/zAO95urbA/SA6QKtMEc2Eg+hssq6kk9Wr4a++HUvryRn7P081zH6cHUMu6QUa3sPE/dd2Xeh38lYrj0EK6yrpZVowCdbfuuv6HcLqUe2Iy4tWPijk6j2RKPNTz8GdHRKvynPKeIb2TDuLTuPDmFYrtwnGa3ReUcScJQe2SwwkEIQUyISCBRIEBBBBACkEEEDAgihCEAGgiRSkAaNJlDUgZDzfMRRpl3E2b48/Jc2zLMi5xurrppmsvLQbNt58VjHVpK857UucnsXR6L2bp0o732yV1iMKM16ea5cFxO4kPsCk0WyoTHqZhasFShHL5HLhFo3KzpmP5t81Cq0YWho5q00wNvfPiqTG1hNlvurgorazFTZOTakiEWpioE86omKjlzmuTch3B411Nwc0kEGbLpeSZuMRT1faFnDv5juK5S4q96J5p1dUSeyey7wPHyMHyXX9mal1z2PpnJ9p6VWQ3rtHSUJRwiIXqjygEEUIwmAESNBAgI0SCBhopRokgEoSlQihAwiU3iK2ljncgT6BOaVXdIH6cNUPdHqQFFvCySistI5dnuLLnnxKqOsT+ZVZeVC1Ly163SbPYadYgkTGvTraihNenA9Y3A2onNqJxtZQBUSxUUdpIs2YpG6tKr21EsVEhYRJL0056QaiSXKO0YsuTmErQVFLkKT7qytYlkqs5idmyfE9ZQpu4lonxFj8FLVF0MqzhR3OI9wP6q9XtanugmeGtjtm18QIIIKwrAiRokAFKNEgQkAaCIokDFIIhKEpAGqnpR/9Wp5fEK1LlX59T1YaqBvpJ9L/ooy6ZOH4kcUzB3aKih6kZluVAD1562HLPV0T91EoPTjXqIHpYqLK4G2MiVrSg5RxUSg9QcSxMkionG1FDD0sVVHaGSXrSTUUc1Uk1EbCOR91RCk66ivqKRgWy4K6uvLKbZ4idZ6ECML4vPwaFoFWdHcJow1MRBLdR/Fce6FZaV6mtYikeLte6bfxFIJMIwrCsNEjRJgJRokEgDQQQSGGggiKBgKRUYCCDsRHrZKKh5riNFGo/7rHEeMGPeoskkcb6RYbTUcBtJg8xzWcfUutXifrKZH2mepafkf0WOxdnFcu2PJ3aZtIebWTjair21U42qs8qzdC0sRUShUUJtVONqqh1l6sJgqIa1F6xA1VHYPeSusQL1E61H1ikqyLsH9d1puieVmrWY3mb9wFyfRZzA0tTl13oJknVUjVcO0+ze5n8St2mpy8nL1uoxHCNU0QIG2wQQQXXPPgQQQTEBBBBMBKKEaCQwCUFGx+Ysos1PMcAOLjyaOKwue9Kn1LE9Wzgxpu7/MePhsseo1cKeO36ffRpo00reel6mwxnSWjTJBdqcLaWdr37e9VNfpo42ZTaO95JPoI+K5+/MuQTNbMXH7Xd/BcqzWXz6e35fydBaaqHln5m9b0orE+0wd2gfqU3j82q1aTmOczS4QTog87GVgW48/eN484tdWOWZgdiTBWeVl2OLHkeIL+1Afkrg8vpkE7HvHIrOdIcCWuktInfuKvXdIAxxDAN4J5wnP69p1uxVbY2kqUbL1zLn9SyNsFxg566yDaq0GddGyyXUu0zeN4WdI8lvrnGxZQuVyh5tZOtrqIAlhNxRZGySJYrJXWqIlNKhsRPxWSesRtco4KucmwIJDqhDW8JIBPkeCajnojK01v0fdGuufqf7LYLhxPID5rrTRAgbLCdDs1pU+sJdaGgQHGYmwgLVUukFA/bjxa8fELbXZTWtu9Z+aOTfGyyWdrx8iyRphuLYRIeyOepvzTwK1Jp9GNpoNBEjUhAQRIIAJRczzFtGmXu8A0budwAUhxsucdK8+6x+oHsiW0x3cXnvO/oser1Hgw47fX7/katPT4kuel2RM86QueS513mwH2WN5ALLYjGEmSZSa1Uk95UdlIkxteL9xAI8e5cOMHJ5fZ0pWKKFOxSIOJ/VSKGEBLmGCbEEExcAxbfchS6eQOAlxJaLxHG2/7PcpvbHszSvb6GcDhQ5riXAaYkHczyCminpa48go1Fk1S0M1Q0kAEDSdyTcclYY0fVD9r9FRP8SFCxtPJl677psVlYYikBItM7ndRswbOnVvsPC5mfEla4ST4KXZhk/A5qWiNxy/jwTuZ5FTxDOspWeN+/xCpGS0/wA38FZ5ZjNJ7juFGyLj70ezRVb9DNVcMWkgiCOCStX0my4OaKrfPw5rL6VsosV0N3n5miTcWJDSeCdGHPG3dufRSMHhHPMNBPhwU9+B6v2hdE5xi8eYnJ4yV1LBHirPBUwN4TABJhOVH6YHG09xM277AXVE8yRQ7cds1eBzlrWBgGmOI/VS6Wd6BBOo+5ZGi8mO+E9iMTpdp2MAz5bLnypywV6wa5mdtce01WWW5w5pmk+B9x0lhHKOHksDTxRkDnG/fspVDGkHe4Mbqrw5VvdHh/AtVqksZz8zsGV5yytb2XgXYfi08QrBcty/NNpMOHsuG4Pit/kecCuy9ngdoc/2h3fBd3Q67xf/ADs/F5P1/kxX6fb70ev0/gs0EEF1jGUXSzHaKGgGHVDp8G7vPpA/EuVZviZceQsPJbzpZX1ViOFNgH4ndo/Fvoud4qmZPivN6q3fe/Rcff5nZphtqXx5GGUNQ3IcbsjlxM8FLy3LIMEl8mwb5CY596hUqBDhJgbSZsrPBUS4wBJnsukyOFo81CUsLC6KVly94tKmhukgXmDJiOfh/FRcLmBdqDhIvwtfh3wnMQwXECG2HfwlJpG0ACw8p435rJuwaXFYwQGkdZDWiCbbk8ru3juU3MK1wB9kAR37/FO0KV3OADR7RA5jb3pipRDtWpwa6NTYFyZ2Vm7JRsImDpa6hDhN+A/nvVli+jDajAY2FvNOZXTbRaS67nRte/h5q4y7GsJttsQbEKqVr35j0RenTTMBisAWvDHOJtDR38AI8VHo2MLTdLaYkkSDcyLGfJZ6phw0MOppLhJa2exFoMrfVPfDJkWYywXuWxUpOYb2t5rHV8MW1CziHR77LVZHVh/kUoZWH5hMdmA/z2VdVqonP0xn8zp1rfFL7wSMFghh6F/aNz4n9FT1PrKgBc1sm7nGGjvPyVx0hxEvgbC3mqLQ2e3MyIBbLSDxdxiOQToi290u3yyu6fmN02zDWapO5O3EbQJ35qbVynqSyRJImeJTmQYUPqlwAAkwBsBOy1eMwLXdri0RJ5cgOJlK2/E9qMUK3ZyzLDBl77WANp5KRmeUv7NRo1W3EG+ykY6kCSS6w2bEbb28U9Wb2C1rgbyC3mR3cbKve85LvCSWCkxNNpbLgRwiL98I6+CDNJaJbueFj3/zsrnCsId2wKjNMuGmABYdoHcyVY1cHScx4aRJuROx8U1b5FUqXHmJmcDiwTb+eS1+R5kWlrx7TeH3mncen6LDU2Bj9IkXO+3dBWhy3EQbTFt9+/ZUXLw5bo8ehspnvjydbo1g9oc0yHAEHuKWqHotiTpdTPDtN/yk3Hr8VfQvV6a7xqlP7z5nMthsm4nM+kdYGpWJMfWO9GnSPgslXzKTsPMLQdKJ1VR/+tT/AFlY6qvNxjunJv1Z2ZPEV8iyp4rVPZBjc3t6FW+GxjqeoaWtdAIPdb9FS4A9ZMkEC0tkDhG3Efqn+sIfJ7UQO0d44JyS6MsJ7mS25gXDU7SbxGxM7bJ5lduqCNjuCCJ4crqFhxLzqaLk2iwngE47C9tvaDWk90A8f1KqbWcGrBdugshpkkySVBr0wHN9nVPt20352ngndRa2zuPtDjHEeZSariRDrk8xc+ah0uSPmNU6sEyQRz3ABkCVGbiHNJcB2YIB7xeYUinRZ4c4M35pw0WFrtJvBt3ndJJIUn6FdVq9bSc10kjnvESqE0Q3aQZvMK0ruIgNbpcAdRJJDzwtwUE0HEyYvwHBbq1sTx0cx5cyyyX/AKrPFX9Oete5omNIVRkVA654NEq9ykhzqviB7lz9Q8zR1tOvdk/gZ7NBLzeZP/CrXUdToaTpmNmyZF5Eq6zDDGSotSg9+nYaRAgAcSbxub7rXXYsGa6La4LLAUm4dm4Nu4FWrceNOkyCbfAxPoqGngXOJJJuI4mZ3vwU2lgiAACSAdUEXDriJ4iL+aolGLbfmQqzBYEVsJ25J1N3IB7SkPokMBuNJBtAOxP8+KVTwjoG4vvsSp9LD9kgxMbWN1XuwaeyioYm3aGogkzY3/kqBiKpEgavuieH/KvnZYQCItvyvHPl3KOcAy+pzZPfJ84U4SRVas9GVFOp1sOBkHbl5rS4CilGjTb9r/tKcw+OptPH0UNTKVnSHQlBGtyCsW1KU8SWH8Qt7w1a5YPD1rBwILQWlsdxBW/hdv2PPMJQ9Gv9/wDDNrFypff3ycw6XYT66r3u1D8QDv1Kw+IpwV1LpjgrseOILD4iXN9xd6LnmYYSCVhtXhXyi/X9eTbW99afwI+BrMY4EAxs4mzdXL4q6o4am46gSd+z48lmqjjp0nYunztupeX5joE3sSATxSsr3LKMmXVLnovsTT0tayBYk6pJMG4EcCodY6iIdseG4P8ANk1Uxznm9nbwbAg7eqfwtOagcBDY1RuPeqdj7Zcrd3RK5NHAAcrm53T9Cnq1OeZdMTbhyOyh4pwa2XcfjzUrCVmup6Qb/wA8FVPOCyEsjDqFzp2mZ324qDmVZzW3PbdckW0jlA2V2/AAnUIJPDTA77SqHHYJ7nusZaNTptHzsrKcbsMja8LKK2pjnNjtHT3/ACvyS6eYB24/RNYus2WtvESTbyTVBkmV0HFY5RirbkzX4CkYbp9mC6R+qa6NY4nrgLnU6PeB+ikYSqKeFl24ab8gbrM9Fsz04kzYVCfKTK5qqc42SXlj9Tq1vCx6mkzLH6IDmgu43238zsq/+t4Ehjff807n1M657o9FQ13x8ldTCLSM9mUaAZ8dgRBA2YOPimKuJquI+uIDtosPcojKrC6ASWFogOHHcjyWgwOGZAIhRskq+kUVtzeCLhcO6Nydpk/BSqVX1kjvjx2KJ2OIfpFxfgRA2ukUKcusbTYcis25t8m1RwiPi3F7TJm8ReZN7d1lGZRcAYaZkAXAnff0TtZhDoIA5Em4M3KtsFXJkPbYRuIPv9Va5NdEJV5RnqtR4BJEARM8Tzb3JdK6TnWMc6pomG7m4mOScwTFO3iKZTp8ts0eUz1ZHMj3kLpkLneR0wX028XVG+gMn3BdB1Lq+yI8Tl8vv/ZVrf7V8yqzXB9bSc3ju3ucLj5ea51mWFkTFxII4iNwfArpz2rn/SWp1eMe02Dw1wPeRB94KftLTuSVse138v4HpLOdj8+vmYvFULqFUYTA3iwkxAWnxeCtPPkqmrhFy6r8GyyvcM4IFxkkknbkBwErRMqQwDmfh/FVGDowU/jsRFuQt4olPfIz+HtQWdYsiGwIIvPDvH88U3hcygCwECLe8k+ap69UueNXMCTcATe3FLxBgwIIHHmVocE0kZcyT4L6n0jINuEWifC3oqzNM0dVOqCfskXtzEdyhCq4uJsJAFhy2UnDjskFoJJB1X1AjleLynGEYcknGcuxt2EAdLZ0uA4ydgf1Vjl2Ak32Fyl4LA6iArWq5tFvM8B3qiy1v3Y9mmqrBA6S4v6sU28r9wWTaC1wcNwZWspYI1MNiapuWmiPV5n9Fn6lFdrTabwqtr7fZCd26WV5dGsoH+kUAR7Ue8cVQYqifNLyDMzRfB9k+5XWaYMPl7BuJPf3+K4863p7Nr68jS2rFuRnqLm6m6gQAZcQbkDgJtK0mV5hqpiw2kXHwG1ws5Ww8FOYOxs7Sbc9uMKU4qcTI4uEtyLuriXOPaF54WPrxU7LX09W5EXg++6o3ZvqEEcxPDlKXQqQHTcgEW7/APlZ3V/kWxtbLKtm9MuJFOe9x98JrOMYS1r7xI1NBgkc7KDh8SBvBANrcTe54qLi8WahImALaRx81ZGv3spcA7G1gZpsLnyZsbSbxwngVeYKlsFXYDDQFpcFhIAtckAAbknYBVXS3ywi+qG1YL3obgiapedmNj8Trf6Z9VslCyfL+ppBn2t3Hm47+QsPJTF6XR0+DUovvtnL1NniWNrrpEYrE/SNl8tp1RwljvPtN/3LbqFm+XivRfTP2hY8nC7T6wtTRUng5TlubQQ2ptz+atquBa67Ss5jMKWOc1wgtJBHIixR4XMH09jbkVwtX7M3PdT9P2OnTqk+LPr+5ef0AMuSJ4DmqTEUTJlWdHOmOgVBEFTnOo1LyPguRtspeJpo04U+uTKOwqDcKtM/L2cCD58Er+h0gbkeqn/UEPD+BQUcBKtcJk3Ow71JdmFNnswfAKFXzZztrBXV1XXfgX59IhLZD8Tx+pPrYhlIQ25VNVJcZO5RhP4fDl7g1tySAB3my7uk0MaPelzL9PkYrdRu92PCNV0VyrrcBXZH/UcQ08yGiPR0LC1sJBIIgixHeuzZXl4o0WUx9kXPM7k+srFdNsl0VetaOzU37n8fXf1W7BnUjCPw6n5bmjqfZN2/BG+kmXUVRdRG2O2SL67nB5Ra18M2oNTYv6Krr4AgpeHquYbenBW1HMWOs8QuJbpraXwso3Kyuzrh+hSdSSAI2/VTKOHIYbdytWinwhCqCb2LY2HPzWF2tl0aH6GefhjJid58+aew+DPJWulvd5o+t4MHnwU1KdnuxQ/C28y4+YrC0A2C5bro5kpEVaoh0dhh+wDxP7R9yqeh+Tan9c++n2Z21cx4BbYLsaPQbHvs78l+5g1Gpi1sr/N/sGgghK65ziOUkpSoum+J0ZfiCDBLA2f872s+DkhlB00y+jUmtSqUi9o+saKjJIH2gJ3HHu8FhdQOxB8CCpGU4w6IG5LraXuJA0AABu25PkVT5zgGVaoFMN61xgkHS1ztTm3kS0mAb87pBuJ6UAsTXe6m6HBzTY7kWIB/VOUsc+SA6pYwbmN45pcEt5tmvPM+qWD3rE087qcKjtjvB2vxCkMz+p98HxaPDl3qKhBPOESdsn5mxa1ONprJU+klTmw+IP6OU/B57WqGGsY68WJA8SZgK5YK2zRspLddEOjWgddUHaPsA/ZH3vErJ9H8V1Tg+rTY932WioQ1p5nsHUtXT6djjRN+VQH4tCGxZNUGKLmGXNrU3MfsfceBHeqRvTunxpVPI0j/ALwnB05ocW1B+Fp/0uKWAyYjM8pfQqFj+Gx4OHAhQTTW8zPpBg8QzTULx913VPJaeYIB9FiMwr06bj2i5vBwp1AI7wW2KYZGerRhijDO6H943zkfEJTc3o/3rPzBGB7iSGJxrVHZmNI/2jPzt+afZimHZ7fzBRdUZdpElZJdMdZTVrk+VurPDW7faPADmlZLkj65BbZnF528ua3uXZc2izSweJ4uPMqSjGHEUQcnLtj2EwzabA1ogNEBSAkgJUJCAgilCUAMSsZ9LeLNPLHxu6pRaPz6v9i2K519N+IjBUW/exAP5ab/AP2CTGcdpZnUaZa4g8wSD7k5Qzmo12oGCDIIkEd4IVeUAoAWVTNS72mh3j4R8AmRVZwbpneD58QYUUI0AH1A4E+Y+SfpgaQ0mB3CTuDz7kyEYQBMoU6Q3k3m/wDBXeOzuk/ToaKbQI0t9mYaCRb9kLNgo0AaTB5xT1g1Yc0M0wB3QDBMT38+B2QOc/W62m2vVBO4BkArOhKlPIjVYXNaYov1Of1vaDDJI0lkDjE6pM+HeolPOngOGp0mIM7Qb+qoJQlPIYNVjM5hjOre6Y7UnUQS1lvZFp1e++yPA5qalRjXVerbpOpxDfaAcRvzsFlNSGsoyLBf4rGMdWIcGlgebtAnTPAjdIZgWnDuql41SWinaZBZe5kiHH3Kj1lDWUZHgngt0zu7Vt+zG/qrzGYAYamKnV03Q7SZ1Tq7RBAIsIA71ldZQNY8yjIsGuwmZa31A1jNLA52riWgwCLcyPVCp0g6t1QOaA6m7RAf7UOIMGJgR71kmYhwmCRO8EifGN0T65JJJJJuSTJJ7yU9wYN5VzyoykKt9MNJArGQHiWwONiPBLw3Suo6o5jH1OyNRd15Ai1xfm4BYV2ZVC3Sajy3s9kucW9mzbTFuCTQxz2SWOLZEHSSJEgxbvAPknuFtN9W6b1aZeHvrh1NzWlvXE76tiHQRb3hI/8Andb+8rfv2/8AusFXxbnuLnkucbkkyT5of053P3BG4Np6iaVyn6dsRbCM76z/APxtHxK02Q9K4hlU+DvmsV9MlYVMbhGi46oeeusQf9KJLBI5iUYVrmrWPYx1KmWaWtD7Dtkte8vEHYNbMm9+AAChvwDgXj7njfthkN53d7lWMZCNOjCOmLex1n4dGv1hBmGcdIA9v2e/tafiCgBsJUKwyzK21Guc6oGQHkbdosa10XIv2tuMQLqIaBEyCNJh3cb2PofRACAEoJXVHkbCTbgYufUeqLSgABGlUaRc4NG5IA80/jsA+i/S8AHS11iCC1w1NMjuTER0EIRwgAkSVCcfhHhoeWuDSYDiDpJI1QDttdADCNCEcIAJElQj6sxMGOcW9UANokshJIQAlBCERQACUmUZRIA6a1yscJlVHGPpsxGrVTM06jTDm3Bi4IIkAwQqpiscnP1zP8wWlrJBFnU+h/DlsNrVgI0/YNur6v7v3bJD/oibq1NxLp1ar0mm/WGrwcPtH0AXQKewS1ThEzmD/odeGw3EsI06b03C3Vsp8Hcmf9xTb/omxAMirRN9Wzx9uq/keNQflXVAjRgDkB+inFAAfUuA5PI4UASJbvFJ350xW+jLGQ76qmdVzFRl3RXgmY41W/lXZkAjAHFan0e4vUScOSHQHQ+mZaKlMxZ33WH1UV3QXGACcNU1CnokQf7INix+853ou6owEYEcHPRDEtLSMNX7GrT2HGxfXcPH+y9fFNno3WlmujXOl4Mup1CSNWHaZJFxpZUt4LvkIksBg88u6P1NEGlVBJDjNN0z1bZHs7anOH4UjFZQfrOw4anFw7BER/SCGttYHTTH4h3L0TKIIwB51q5WNT+EmB2fZAeRI8Qyfxd6dqUy9jabiNIDA2WiWOIwtNztW5tqt+yfL0LoHIIv6O37rfQJ4DB5wZl7TFwJYwRycW0ZdvzqH8pRNy5sC49iPxESHb/tNt3L0XRwVM6pYw9o/ZHIdyU7K6J3pU/yN+SWAPORy1vMWY4eLoqFrt+5llMMigaMtLIJPtAl7DiHNIgxG1iDuu+Oyah/c0v3bPkmzkmH/uKP7pnyQI89OysDiDDXg3N3DrtJHd2GeqScpHP7Lhvu+XgHws2y9BPyPD/3FH90z5Jh+Q4f/D0f3TPkjAsnAhlIJAkXbG59suAB8O21POwxfTbTtEMIufbIoNJPCIqcp3XcjkGG/wAPR/dU/kknIcN/h6P7qn8k8C3HAnZYIJH3WkX2OljnE913KZ/UDe/1XbzkGG/w9H91T+SL+ocN/h6P7qn8kbROR//Z"/>
          <p:cNvSpPr>
            <a:spLocks noChangeAspect="1" noChangeArrowheads="1"/>
          </p:cNvSpPr>
          <p:nvPr/>
        </p:nvSpPr>
        <p:spPr bwMode="auto">
          <a:xfrm>
            <a:off x="238900" y="-159275"/>
            <a:ext cx="468047" cy="3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4" name="AutoShape 6" descr="data:image/jpeg;base64,/9j/4AAQSkZJRgABAQAAAQABAAD/2wCEAAkGBhQSEBQUEhQVFRQVFBQUFRQVFBQVFBQVFRQVFBUUFBQXHCYeFxkjGRQUHy8gJCcpLCwsFh4xNTAqNSYrLCkBCQoKDgwOGg8PGiwkHCUsLCwpLCwsLCwsLCosLCwsKSwpLCwsKSwsLCksLCwpKSwsLCwsLCwsKSwpKSwsLCkpLP/AABEIAPoAyQMBIgACEQEDEQH/xAAcAAAABwEBAAAAAAAAAAAAAAAAAQIDBAUGBwj/xABFEAABAwIEAgcEBwQJBAMAAAABAAIRAyEEBRIxQVEGEyJhcYGRMqGx0QcjQlKCksFik+HwFBVDU1RyssLxM6Kz0hY0Y//EABoBAAIDAQEAAAAAAAAAAAAAAAABAgMEBQb/xAAwEQACAgEEAAMGBQUBAAAAAAAAAQIDEQQSITETQVEFImFxkfAygbHR4RRCUqHxI//aAAwDAQACEQMRAD8A7EjRo1YA35I5SoRoATKCNDSgAgEaEIQkAAUcooVNnueCkC1vtcTy/iq7LI1x3S6J11ysltiSsyzxlGxu77oO3iVlsf0wqO9k6R+zb37qhxmNLnSTKhuevMan2pZN4hwj0Wm9mwisy5ZZVs/qn7b/AM7vmkDPsRwqv/O75quD5TzWrEtVYn+J/U6H9JX/AIr6FrR6X4pn9pq/zAO95urbA/SA6QKtMEc2Eg+hssq6kk9Wr4a++HUvryRn7P081zH6cHUMu6QUa3sPE/dd2Xeh38lYrj0EK6yrpZVowCdbfuuv6HcLqUe2Iy4tWPijk6j2RKPNTz8GdHRKvynPKeIb2TDuLTuPDmFYrtwnGa3ReUcScJQe2SwwkEIQUyISCBRIEBBBBACkEEEDAgihCEAGgiRSkAaNJlDUgZDzfMRRpl3E2b48/Jc2zLMi5xurrppmsvLQbNt58VjHVpK857UucnsXR6L2bp0o732yV1iMKM16ea5cFxO4kPsCk0WyoTHqZhasFShHL5HLhFo3KzpmP5t81Cq0YWho5q00wNvfPiqTG1hNlvurgorazFTZOTakiEWpioE86omKjlzmuTch3B411Nwc0kEGbLpeSZuMRT1faFnDv5juK5S4q96J5p1dUSeyey7wPHyMHyXX9mal1z2PpnJ9p6VWQ3rtHSUJRwiIXqjygEEUIwmAESNBAgI0SCBhopRokgEoSlQihAwiU3iK2ljncgT6BOaVXdIH6cNUPdHqQFFvCySistI5dnuLLnnxKqOsT+ZVZeVC1Ly163SbPYadYgkTGvTraihNenA9Y3A2onNqJxtZQBUSxUUdpIs2YpG6tKr21EsVEhYRJL0056QaiSXKO0YsuTmErQVFLkKT7qytYlkqs5idmyfE9ZQpu4lonxFj8FLVF0MqzhR3OI9wP6q9XtanugmeGtjtm18QIIIKwrAiRokAFKNEgQkAaCIokDFIIhKEpAGqnpR/9Wp5fEK1LlX59T1YaqBvpJ9L/ooy6ZOH4kcUzB3aKih6kZluVAD1562HLPV0T91EoPTjXqIHpYqLK4G2MiVrSg5RxUSg9QcSxMkionG1FDD0sVVHaGSXrSTUUc1Uk1EbCOR91RCk66ivqKRgWy4K6uvLKbZ4idZ6ECML4vPwaFoFWdHcJow1MRBLdR/Fce6FZaV6mtYikeLte6bfxFIJMIwrCsNEjRJgJRokEgDQQQSGGggiKBgKRUYCCDsRHrZKKh5riNFGo/7rHEeMGPeoskkcb6RYbTUcBtJg8xzWcfUutXifrKZH2mepafkf0WOxdnFcu2PJ3aZtIebWTjair21U42qs8qzdC0sRUShUUJtVONqqh1l6sJgqIa1F6xA1VHYPeSusQL1E61H1ikqyLsH9d1puieVmrWY3mb9wFyfRZzA0tTl13oJknVUjVcO0+ze5n8St2mpy8nL1uoxHCNU0QIG2wQQQXXPPgQQQTEBBBBMBKKEaCQwCUFGx+Ysos1PMcAOLjyaOKwue9Kn1LE9Wzgxpu7/MePhsseo1cKeO36ffRpo00reel6mwxnSWjTJBdqcLaWdr37e9VNfpo42ZTaO95JPoI+K5+/MuQTNbMXH7Xd/BcqzWXz6e35fydBaaqHln5m9b0orE+0wd2gfqU3j82q1aTmOczS4QTog87GVgW48/eN484tdWOWZgdiTBWeVl2OLHkeIL+1Afkrg8vpkE7HvHIrOdIcCWuktInfuKvXdIAxxDAN4J5wnP69p1uxVbY2kqUbL1zLn9SyNsFxg566yDaq0GddGyyXUu0zeN4WdI8lvrnGxZQuVyh5tZOtrqIAlhNxRZGySJYrJXWqIlNKhsRPxWSesRtco4KucmwIJDqhDW8JIBPkeCajnojK01v0fdGuufqf7LYLhxPID5rrTRAgbLCdDs1pU+sJdaGgQHGYmwgLVUukFA/bjxa8fELbXZTWtu9Z+aOTfGyyWdrx8iyRphuLYRIeyOepvzTwK1Jp9GNpoNBEjUhAQRIIAJRczzFtGmXu8A0budwAUhxsucdK8+6x+oHsiW0x3cXnvO/oser1Hgw47fX7/katPT4kuel2RM86QueS513mwH2WN5ALLYjGEmSZSa1Uk95UdlIkxteL9xAI8e5cOMHJ5fZ0pWKKFOxSIOJ/VSKGEBLmGCbEEExcAxbfchS6eQOAlxJaLxHG2/7PcpvbHszSvb6GcDhQ5riXAaYkHczyCminpa48go1Fk1S0M1Q0kAEDSdyTcclYY0fVD9r9FRP8SFCxtPJl677psVlYYikBItM7ndRswbOnVvsPC5mfEla4ST4KXZhk/A5qWiNxy/jwTuZ5FTxDOspWeN+/xCpGS0/wA38FZ5ZjNJ7juFGyLj70ezRVb9DNVcMWkgiCOCStX0my4OaKrfPw5rL6VsosV0N3n5miTcWJDSeCdGHPG3dufRSMHhHPMNBPhwU9+B6v2hdE5xi8eYnJ4yV1LBHirPBUwN4TABJhOVH6YHG09xM277AXVE8yRQ7cds1eBzlrWBgGmOI/VS6Wd6BBOo+5ZGi8mO+E9iMTpdp2MAz5bLnypywV6wa5mdtce01WWW5w5pmk+B9x0lhHKOHksDTxRkDnG/fspVDGkHe4Mbqrw5VvdHh/AtVqksZz8zsGV5yytb2XgXYfi08QrBcty/NNpMOHsuG4Pit/kecCuy9ngdoc/2h3fBd3Q67xf/ADs/F5P1/kxX6fb70ev0/gs0EEF1jGUXSzHaKGgGHVDp8G7vPpA/EuVZviZceQsPJbzpZX1ViOFNgH4ndo/Fvoud4qmZPivN6q3fe/Rcff5nZphtqXx5GGUNQ3IcbsjlxM8FLy3LIMEl8mwb5CY596hUqBDhJgbSZsrPBUS4wBJnsukyOFo81CUsLC6KVly94tKmhukgXmDJiOfh/FRcLmBdqDhIvwtfh3wnMQwXECG2HfwlJpG0ACw8p435rJuwaXFYwQGkdZDWiCbbk8ru3juU3MK1wB9kAR37/FO0KV3OADR7RA5jb3pipRDtWpwa6NTYFyZ2Vm7JRsImDpa6hDhN+A/nvVli+jDajAY2FvNOZXTbRaS67nRte/h5q4y7GsJttsQbEKqVr35j0RenTTMBisAWvDHOJtDR38AI8VHo2MLTdLaYkkSDcyLGfJZ6phw0MOppLhJa2exFoMrfVPfDJkWYywXuWxUpOYb2t5rHV8MW1CziHR77LVZHVh/kUoZWH5hMdmA/z2VdVqonP0xn8zp1rfFL7wSMFghh6F/aNz4n9FT1PrKgBc1sm7nGGjvPyVx0hxEvgbC3mqLQ2e3MyIBbLSDxdxiOQToi290u3yyu6fmN02zDWapO5O3EbQJ35qbVynqSyRJImeJTmQYUPqlwAAkwBsBOy1eMwLXdri0RJ5cgOJlK2/E9qMUK3ZyzLDBl77WANp5KRmeUv7NRo1W3EG+ykY6kCSS6w2bEbb28U9Wb2C1rgbyC3mR3cbKve85LvCSWCkxNNpbLgRwiL98I6+CDNJaJbueFj3/zsrnCsId2wKjNMuGmABYdoHcyVY1cHScx4aRJuROx8U1b5FUqXHmJmcDiwTb+eS1+R5kWlrx7TeH3mncen6LDU2Bj9IkXO+3dBWhy3EQbTFt9+/ZUXLw5bo8ehspnvjydbo1g9oc0yHAEHuKWqHotiTpdTPDtN/yk3Hr8VfQvV6a7xqlP7z5nMthsm4nM+kdYGpWJMfWO9GnSPgslXzKTsPMLQdKJ1VR/+tT/AFlY6qvNxjunJv1Z2ZPEV8iyp4rVPZBjc3t6FW+GxjqeoaWtdAIPdb9FS4A9ZMkEC0tkDhG3Efqn+sIfJ7UQO0d44JyS6MsJ7mS25gXDU7SbxGxM7bJ5lduqCNjuCCJ4crqFhxLzqaLk2iwngE47C9tvaDWk90A8f1KqbWcGrBdugshpkkySVBr0wHN9nVPt20352ngndRa2zuPtDjHEeZSariRDrk8xc+ah0uSPmNU6sEyQRz3ABkCVGbiHNJcB2YIB7xeYUinRZ4c4M35pw0WFrtJvBt3ndJJIUn6FdVq9bSc10kjnvESqE0Q3aQZvMK0ruIgNbpcAdRJJDzwtwUE0HEyYvwHBbq1sTx0cx5cyyyX/AKrPFX9Oete5omNIVRkVA654NEq9ykhzqviB7lz9Q8zR1tOvdk/gZ7NBLzeZP/CrXUdToaTpmNmyZF5Eq6zDDGSotSg9+nYaRAgAcSbxub7rXXYsGa6La4LLAUm4dm4Nu4FWrceNOkyCbfAxPoqGngXOJJJuI4mZ3vwU2lgiAACSAdUEXDriJ4iL+aolGLbfmQqzBYEVsJ25J1N3IB7SkPokMBuNJBtAOxP8+KVTwjoG4vvsSp9LD9kgxMbWN1XuwaeyioYm3aGogkzY3/kqBiKpEgavuieH/KvnZYQCItvyvHPl3KOcAy+pzZPfJ84U4SRVas9GVFOp1sOBkHbl5rS4CilGjTb9r/tKcw+OptPH0UNTKVnSHQlBGtyCsW1KU8SWH8Qt7w1a5YPD1rBwILQWlsdxBW/hdv2PPMJQ9Gv9/wDDNrFypff3ycw6XYT66r3u1D8QDv1Kw+IpwV1LpjgrseOILD4iXN9xd6LnmYYSCVhtXhXyi/X9eTbW99afwI+BrMY4EAxs4mzdXL4q6o4am46gSd+z48lmqjjp0nYunztupeX5joE3sSATxSsr3LKMmXVLnovsTT0tayBYk6pJMG4EcCodY6iIdseG4P8ANk1Uxznm9nbwbAg7eqfwtOagcBDY1RuPeqdj7Zcrd3RK5NHAAcrm53T9Cnq1OeZdMTbhyOyh4pwa2XcfjzUrCVmup6Qb/wA8FVPOCyEsjDqFzp2mZ324qDmVZzW3PbdckW0jlA2V2/AAnUIJPDTA77SqHHYJ7nusZaNTptHzsrKcbsMja8LKK2pjnNjtHT3/ACvyS6eYB24/RNYus2WtvESTbyTVBkmV0HFY5RirbkzX4CkYbp9mC6R+qa6NY4nrgLnU6PeB+ikYSqKeFl24ab8gbrM9Fsz04kzYVCfKTK5qqc42SXlj9Tq1vCx6mkzLH6IDmgu43238zsq/+t4Ehjff807n1M657o9FQ13x8ldTCLSM9mUaAZ8dgRBA2YOPimKuJquI+uIDtosPcojKrC6ASWFogOHHcjyWgwOGZAIhRskq+kUVtzeCLhcO6Nydpk/BSqVX1kjvjx2KJ2OIfpFxfgRA2ukUKcusbTYcis25t8m1RwiPi3F7TJm8ReZN7d1lGZRcAYaZkAXAnff0TtZhDoIA5Em4M3KtsFXJkPbYRuIPv9Va5NdEJV5RnqtR4BJEARM8Tzb3JdK6TnWMc6pomG7m4mOScwTFO3iKZTp8ts0eUz1ZHMj3kLpkLneR0wX028XVG+gMn3BdB1Lq+yI8Tl8vv/ZVrf7V8yqzXB9bSc3ju3ucLj5ea51mWFkTFxII4iNwfArpz2rn/SWp1eMe02Dw1wPeRB94KftLTuSVse138v4HpLOdj8+vmYvFULqFUYTA3iwkxAWnxeCtPPkqmrhFy6r8GyyvcM4IFxkkknbkBwErRMqQwDmfh/FVGDowU/jsRFuQt4olPfIz+HtQWdYsiGwIIvPDvH88U3hcygCwECLe8k+ap69UueNXMCTcATe3FLxBgwIIHHmVocE0kZcyT4L6n0jINuEWifC3oqzNM0dVOqCfskXtzEdyhCq4uJsJAFhy2UnDjskFoJJB1X1AjleLynGEYcknGcuxt2EAdLZ0uA4ydgf1Vjl2Ak32Fyl4LA6iArWq5tFvM8B3qiy1v3Y9mmqrBA6S4v6sU28r9wWTaC1wcNwZWspYI1MNiapuWmiPV5n9Fn6lFdrTabwqtr7fZCd26WV5dGsoH+kUAR7Ue8cVQYqifNLyDMzRfB9k+5XWaYMPl7BuJPf3+K4863p7Nr68jS2rFuRnqLm6m6gQAZcQbkDgJtK0mV5hqpiw2kXHwG1ws5Ww8FOYOxs7Sbc9uMKU4qcTI4uEtyLuriXOPaF54WPrxU7LX09W5EXg++6o3ZvqEEcxPDlKXQqQHTcgEW7/APlZ3V/kWxtbLKtm9MuJFOe9x98JrOMYS1r7xI1NBgkc7KDh8SBvBANrcTe54qLi8WahImALaRx81ZGv3spcA7G1gZpsLnyZsbSbxwngVeYKlsFXYDDQFpcFhIAtckAAbknYBVXS3ywi+qG1YL3obgiapedmNj8Trf6Z9VslCyfL+ppBn2t3Hm47+QsPJTF6XR0+DUovvtnL1NniWNrrpEYrE/SNl8tp1RwljvPtN/3LbqFm+XivRfTP2hY8nC7T6wtTRUng5TlubQQ2ptz+atquBa67Ss5jMKWOc1wgtJBHIixR4XMH09jbkVwtX7M3PdT9P2OnTqk+LPr+5ef0AMuSJ4DmqTEUTJlWdHOmOgVBEFTnOo1LyPguRtspeJpo04U+uTKOwqDcKtM/L2cCD58Er+h0gbkeqn/UEPD+BQUcBKtcJk3Ow71JdmFNnswfAKFXzZztrBXV1XXfgX59IhLZD8Tx+pPrYhlIQ25VNVJcZO5RhP4fDl7g1tySAB3my7uk0MaPelzL9PkYrdRu92PCNV0VyrrcBXZH/UcQ08yGiPR0LC1sJBIIgixHeuzZXl4o0WUx9kXPM7k+srFdNsl0VetaOzU37n8fXf1W7BnUjCPw6n5bmjqfZN2/BG+kmXUVRdRG2O2SL67nB5Ra18M2oNTYv6Krr4AgpeHquYbenBW1HMWOs8QuJbpraXwso3Kyuzrh+hSdSSAI2/VTKOHIYbdytWinwhCqCb2LY2HPzWF2tl0aH6GefhjJid58+aew+DPJWulvd5o+t4MHnwU1KdnuxQ/C28y4+YrC0A2C5bro5kpEVaoh0dhh+wDxP7R9yqeh+Tan9c++n2Z21cx4BbYLsaPQbHvs78l+5g1Gpi1sr/N/sGgghK65ziOUkpSoum+J0ZfiCDBLA2f872s+DkhlB00y+jUmtSqUi9o+saKjJIH2gJ3HHu8FhdQOxB8CCpGU4w6IG5LraXuJA0AABu25PkVT5zgGVaoFMN61xgkHS1ztTm3kS0mAb87pBuJ6UAsTXe6m6HBzTY7kWIB/VOUsc+SA6pYwbmN45pcEt5tmvPM+qWD3rE087qcKjtjvB2vxCkMz+p98HxaPDl3qKhBPOESdsn5mxa1ONprJU+klTmw+IP6OU/B57WqGGsY68WJA8SZgK5YK2zRspLddEOjWgddUHaPsA/ZH3vErJ9H8V1Tg+rTY932WioQ1p5nsHUtXT6djjRN+VQH4tCGxZNUGKLmGXNrU3MfsfceBHeqRvTunxpVPI0j/ALwnB05ocW1B+Fp/0uKWAyYjM8pfQqFj+Gx4OHAhQTTW8zPpBg8QzTULx913VPJaeYIB9FiMwr06bj2i5vBwp1AI7wW2KYZGerRhijDO6H943zkfEJTc3o/3rPzBGB7iSGJxrVHZmNI/2jPzt+afZimHZ7fzBRdUZdpElZJdMdZTVrk+VurPDW7faPADmlZLkj65BbZnF528ua3uXZc2izSweJ4uPMqSjGHEUQcnLtj2EwzabA1ogNEBSAkgJUJCAgilCUAMSsZ9LeLNPLHxu6pRaPz6v9i2K519N+IjBUW/exAP5ab/AP2CTGcdpZnUaZa4g8wSD7k5Qzmo12oGCDIIkEd4IVeUAoAWVTNS72mh3j4R8AmRVZwbpneD58QYUUI0AH1A4E+Y+SfpgaQ0mB3CTuDz7kyEYQBMoU6Q3k3m/wDBXeOzuk/ToaKbQI0t9mYaCRb9kLNgo0AaTB5xT1g1Yc0M0wB3QDBMT38+B2QOc/W62m2vVBO4BkArOhKlPIjVYXNaYov1Of1vaDDJI0lkDjE6pM+HeolPOngOGp0mIM7Qb+qoJQlPIYNVjM5hjOre6Y7UnUQS1lvZFp1e++yPA5qalRjXVerbpOpxDfaAcRvzsFlNSGsoyLBf4rGMdWIcGlgebtAnTPAjdIZgWnDuql41SWinaZBZe5kiHH3Kj1lDWUZHgngt0zu7Vt+zG/qrzGYAYamKnV03Q7SZ1Tq7RBAIsIA71ldZQNY8yjIsGuwmZa31A1jNLA52riWgwCLcyPVCp0g6t1QOaA6m7RAf7UOIMGJgR71kmYhwmCRO8EifGN0T65JJJJJuSTJJ7yU9wYN5VzyoykKt9MNJArGQHiWwONiPBLw3Suo6o5jH1OyNRd15Ai1xfm4BYV2ZVC3Sajy3s9kucW9mzbTFuCTQxz2SWOLZEHSSJEgxbvAPknuFtN9W6b1aZeHvrh1NzWlvXE76tiHQRb3hI/8Andb+8rfv2/8AusFXxbnuLnkucbkkyT5of053P3BG4Np6iaVyn6dsRbCM76z/APxtHxK02Q9K4hlU+DvmsV9MlYVMbhGi46oeeusQf9KJLBI5iUYVrmrWPYx1KmWaWtD7Dtkte8vEHYNbMm9+AAChvwDgXj7njfthkN53d7lWMZCNOjCOmLex1n4dGv1hBmGcdIA9v2e/tafiCgBsJUKwyzK21Guc6oGQHkbdosa10XIv2tuMQLqIaBEyCNJh3cb2PofRACAEoJXVHkbCTbgYufUeqLSgABGlUaRc4NG5IA80/jsA+i/S8AHS11iCC1w1NMjuTER0EIRwgAkSVCcfhHhoeWuDSYDiDpJI1QDttdADCNCEcIAJElQj6sxMGOcW9UANokshJIQAlBCERQACUmUZRIA6a1yscJlVHGPpsxGrVTM06jTDm3Bi4IIkAwQqpiscnP1zP8wWlrJBFnU+h/DlsNrVgI0/YNur6v7v3bJD/oibq1NxLp1ar0mm/WGrwcPtH0AXQKewS1ThEzmD/odeGw3EsI06b03C3Vsp8Hcmf9xTb/omxAMirRN9Wzx9uq/keNQflXVAjRgDkB+inFAAfUuA5PI4UASJbvFJ350xW+jLGQ76qmdVzFRl3RXgmY41W/lXZkAjAHFan0e4vUScOSHQHQ+mZaKlMxZ33WH1UV3QXGACcNU1CnokQf7INix+853ou6owEYEcHPRDEtLSMNX7GrT2HGxfXcPH+y9fFNno3WlmujXOl4Mup1CSNWHaZJFxpZUt4LvkIksBg88u6P1NEGlVBJDjNN0z1bZHs7anOH4UjFZQfrOw4anFw7BER/SCGttYHTTH4h3L0TKIIwB51q5WNT+EmB2fZAeRI8Qyfxd6dqUy9jabiNIDA2WiWOIwtNztW5tqt+yfL0LoHIIv6O37rfQJ4DB5wZl7TFwJYwRycW0ZdvzqH8pRNy5sC49iPxESHb/tNt3L0XRwVM6pYw9o/ZHIdyU7K6J3pU/yN+SWAPORy1vMWY4eLoqFrt+5llMMigaMtLIJPtAl7DiHNIgxG1iDuu+Oyah/c0v3bPkmzkmH/uKP7pnyQI89OysDiDDXg3N3DrtJHd2GeqScpHP7Lhvu+XgHws2y9BPyPD/3FH90z5Jh+Q4f/D0f3TPkjAsnAhlIJAkXbG59suAB8O21POwxfTbTtEMIufbIoNJPCIqcp3XcjkGG/wAPR/dU/kknIcN/h6P7qn8k8C3HAnZYIJH3WkX2OljnE913KZ/UDe/1XbzkGG/w9H91T+SL+ocN/h6P7qn8kbROR//Z"/>
          <p:cNvSpPr>
            <a:spLocks noChangeAspect="1" noChangeArrowheads="1"/>
          </p:cNvSpPr>
          <p:nvPr/>
        </p:nvSpPr>
        <p:spPr bwMode="auto">
          <a:xfrm>
            <a:off x="472926" y="8760"/>
            <a:ext cx="468047" cy="3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20" name="19 Image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48540" y="6635722"/>
            <a:ext cx="3317777" cy="60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2 Subtítulo"/>
          <p:cNvSpPr txBox="1">
            <a:spLocks/>
          </p:cNvSpPr>
          <p:nvPr/>
        </p:nvSpPr>
        <p:spPr>
          <a:xfrm>
            <a:off x="165087" y="6984800"/>
            <a:ext cx="5030373" cy="425167"/>
          </a:xfrm>
          <a:prstGeom prst="rect">
            <a:avLst/>
          </a:prstGeom>
        </p:spPr>
        <p:txBody>
          <a:bodyPr lIns="101824" tIns="50912" rIns="101824" bIns="50912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Shirley Brito Cabezas, 2017 </a:t>
            </a:r>
          </a:p>
        </p:txBody>
      </p:sp>
      <p:cxnSp>
        <p:nvCxnSpPr>
          <p:cNvPr id="27" name="26 Conector recto"/>
          <p:cNvCxnSpPr/>
          <p:nvPr/>
        </p:nvCxnSpPr>
        <p:spPr>
          <a:xfrm>
            <a:off x="165085" y="684347"/>
            <a:ext cx="11014476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27 Conector recto"/>
          <p:cNvCxnSpPr/>
          <p:nvPr/>
        </p:nvCxnSpPr>
        <p:spPr>
          <a:xfrm>
            <a:off x="11861070" y="989743"/>
            <a:ext cx="218037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6"/>
          <p:cNvSpPr>
            <a:spLocks noChangeArrowheads="1"/>
          </p:cNvSpPr>
          <p:nvPr/>
        </p:nvSpPr>
        <p:spPr bwMode="auto">
          <a:xfrm>
            <a:off x="386235" y="123111"/>
            <a:ext cx="13158400" cy="48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24" tIns="50912" rIns="101824" bIns="50912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C" sz="1200" b="1" dirty="0"/>
              <a:t>Análisis de la variabilidad genética de muestras </a:t>
            </a:r>
            <a:r>
              <a:rPr lang="es-EC" sz="1200" b="1" i="1" dirty="0"/>
              <a:t>ex vitro e in vitro </a:t>
            </a:r>
            <a:r>
              <a:rPr lang="es-EC" sz="1200" b="1" dirty="0"/>
              <a:t>de clones de Babaco (</a:t>
            </a:r>
            <a:r>
              <a:rPr lang="es-EC" sz="1200" b="1" i="1" dirty="0"/>
              <a:t>Vasconcellea × heilbornii </a:t>
            </a:r>
            <a:r>
              <a:rPr lang="es-EC" sz="1200" b="1" dirty="0"/>
              <a:t>var. pentagona Badillo) usando marcadores moleculares de Secuencias Internas Simples Repetitivas (ISSR)</a:t>
            </a:r>
            <a:endParaRPr lang="es-EC" sz="1200" dirty="0"/>
          </a:p>
        </p:txBody>
      </p:sp>
      <p:sp>
        <p:nvSpPr>
          <p:cNvPr id="3" name="AutoShape 8" descr="Resultado de imagen para ecuador"/>
          <p:cNvSpPr>
            <a:spLocks noChangeAspect="1" noChangeArrowheads="1"/>
          </p:cNvSpPr>
          <p:nvPr/>
        </p:nvSpPr>
        <p:spPr bwMode="auto">
          <a:xfrm>
            <a:off x="179174" y="-159275"/>
            <a:ext cx="351036" cy="3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9" name="AutoShape 13" descr="Resultado de imagen para agricultura"/>
          <p:cNvSpPr>
            <a:spLocks noChangeAspect="1" noChangeArrowheads="1"/>
          </p:cNvSpPr>
          <p:nvPr/>
        </p:nvSpPr>
        <p:spPr bwMode="auto">
          <a:xfrm>
            <a:off x="354692" y="8758"/>
            <a:ext cx="351036" cy="3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0" name="AutoShape 16" descr="Resultado de imagen para cultivo del babaco"/>
          <p:cNvSpPr>
            <a:spLocks noChangeAspect="1" noChangeArrowheads="1"/>
          </p:cNvSpPr>
          <p:nvPr/>
        </p:nvSpPr>
        <p:spPr bwMode="auto">
          <a:xfrm>
            <a:off x="530210" y="176787"/>
            <a:ext cx="351036" cy="3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00" y="1940767"/>
            <a:ext cx="2673112" cy="32783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AutoShape 19" descr="Resultado de imagen para babaco"/>
          <p:cNvSpPr>
            <a:spLocks noChangeAspect="1" noChangeArrowheads="1"/>
          </p:cNvSpPr>
          <p:nvPr/>
        </p:nvSpPr>
        <p:spPr bwMode="auto">
          <a:xfrm>
            <a:off x="705727" y="344815"/>
            <a:ext cx="351036" cy="3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3094" name="Picture 22" descr="Resultado de imagen para exportac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6945" y="2508854"/>
            <a:ext cx="2534634" cy="184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24" descr="Resultado de imagen para exportacion"/>
          <p:cNvSpPr>
            <a:spLocks noChangeAspect="1" noChangeArrowheads="1"/>
          </p:cNvSpPr>
          <p:nvPr/>
        </p:nvSpPr>
        <p:spPr bwMode="auto">
          <a:xfrm>
            <a:off x="881245" y="512844"/>
            <a:ext cx="351036" cy="3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3101" name="Picture 29" descr="Resultado de imagen para propagacion por estaca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011" y="1587476"/>
            <a:ext cx="1847514" cy="182089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https://scontent-mia3-1.xx.fbcdn.net/v/t34.0-12/21175681_1906644686029261_638147114_n.jpg?oh=8e5bde6b279d57d0ed31597738bae7d1&amp;oe=59A64BB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334" y="3523935"/>
            <a:ext cx="1894868" cy="1936871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70 Conector recto de flecha"/>
          <p:cNvCxnSpPr>
            <a:stCxn id="3089" idx="3"/>
            <a:endCxn id="3101" idx="1"/>
          </p:cNvCxnSpPr>
          <p:nvPr/>
        </p:nvCxnSpPr>
        <p:spPr>
          <a:xfrm flipV="1">
            <a:off x="2912012" y="2497923"/>
            <a:ext cx="1108999" cy="10820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73 Conector recto de flecha"/>
          <p:cNvCxnSpPr>
            <a:endCxn id="70" idx="1"/>
          </p:cNvCxnSpPr>
          <p:nvPr/>
        </p:nvCxnSpPr>
        <p:spPr>
          <a:xfrm>
            <a:off x="2912012" y="3735409"/>
            <a:ext cx="1085322" cy="7569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103" name="Picture 31" descr="Resultado de imagen para plantas enfermas por viru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628" y="1717527"/>
            <a:ext cx="3616855" cy="157846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56 Multiplicar"/>
          <p:cNvSpPr/>
          <p:nvPr/>
        </p:nvSpPr>
        <p:spPr>
          <a:xfrm>
            <a:off x="11179561" y="2104407"/>
            <a:ext cx="3378903" cy="2607925"/>
          </a:xfrm>
          <a:prstGeom prst="mathMultiply">
            <a:avLst>
              <a:gd name="adj1" fmla="val 11755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24" tIns="50912" rIns="101824" bIns="50912" spcCol="0" rtlCol="0" anchor="ctr"/>
          <a:lstStyle/>
          <a:p>
            <a:pPr algn="ctr"/>
            <a:endParaRPr lang="es-EC"/>
          </a:p>
        </p:txBody>
      </p:sp>
      <p:cxnSp>
        <p:nvCxnSpPr>
          <p:cNvPr id="99" name="98 Conector recto de flecha"/>
          <p:cNvCxnSpPr>
            <a:stCxn id="3103" idx="3"/>
            <a:endCxn id="3094" idx="1"/>
          </p:cNvCxnSpPr>
          <p:nvPr/>
        </p:nvCxnSpPr>
        <p:spPr>
          <a:xfrm>
            <a:off x="9818483" y="2506760"/>
            <a:ext cx="1638462" cy="923870"/>
          </a:xfrm>
          <a:prstGeom prst="straightConnector1">
            <a:avLst/>
          </a:prstGeom>
          <a:ln w="19050">
            <a:solidFill>
              <a:srgbClr val="FF0000"/>
            </a:solidFill>
            <a:prstDash val="soli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3" name="102 Conector recto de flecha"/>
          <p:cNvCxnSpPr/>
          <p:nvPr/>
        </p:nvCxnSpPr>
        <p:spPr>
          <a:xfrm flipV="1">
            <a:off x="9823512" y="3495799"/>
            <a:ext cx="1633433" cy="886297"/>
          </a:xfrm>
          <a:prstGeom prst="straightConnector1">
            <a:avLst/>
          </a:prstGeom>
          <a:ln w="19050">
            <a:solidFill>
              <a:srgbClr val="FF0000"/>
            </a:solidFill>
            <a:prstDash val="soli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43 Conector recto de flecha"/>
          <p:cNvCxnSpPr/>
          <p:nvPr/>
        </p:nvCxnSpPr>
        <p:spPr>
          <a:xfrm>
            <a:off x="5895501" y="2497923"/>
            <a:ext cx="306620" cy="1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2" name="Picture 2" descr="Resultado de imagen para babac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9070" y="417877"/>
            <a:ext cx="900127" cy="774954"/>
          </a:xfrm>
          <a:prstGeom prst="ellipse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455" y="3598813"/>
            <a:ext cx="2678401" cy="162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33" descr="Resultado de imagen para mutacion puntual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3" t="60036" r="30981" b="19026"/>
          <a:stretch/>
        </p:blipFill>
        <p:spPr bwMode="auto">
          <a:xfrm>
            <a:off x="8036200" y="3598813"/>
            <a:ext cx="1787312" cy="162283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8" name="57 Conector recto de flecha"/>
          <p:cNvCxnSpPr/>
          <p:nvPr/>
        </p:nvCxnSpPr>
        <p:spPr>
          <a:xfrm>
            <a:off x="5935357" y="4465095"/>
            <a:ext cx="306620" cy="1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492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44 Conector recto de flecha"/>
          <p:cNvCxnSpPr/>
          <p:nvPr/>
        </p:nvCxnSpPr>
        <p:spPr>
          <a:xfrm>
            <a:off x="7204014" y="5401541"/>
            <a:ext cx="811771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988" name="AutoShape 4" descr="data:image/jpeg;base64,/9j/4AAQSkZJRgABAQAAAQABAAD/2wCEAAkGBhESERMUExQWFRUWFBgXFxgWFBgYGhYXFhoXFRUWGRgXHyYeGRskGRYXIC8gJCkpLS0sGB80NTAqOCYrLCkBCQoKDgwOGg8PGiolHyQtLywsLi4vLTYsKiwpLCwsLCwsLCwsLCwpLCwsNCwtNCwsLCwsLCwsLCwsLCwsLCwsLP/AABEIANIA8AMBIgACEQEDEQH/xAAcAAEAAgMBAQEAAAAAAAAAAAAABQYCAwQBBwj/xAA+EAABAwIDBQYDBwMDBAMAAAABAAIRAyEEEjEFIkFRYQYTMnGBkUKhsQcUI1LB4fBictEVM4JDkqKyFlPx/8QAGwEBAAIDAQEAAAAAAAAAAAAAAAQFAQIDBgf/xAAwEQACAgEDAgQFBAEFAAAAAAAAAQIDEQQSITFBBSJRcRNhgaHwMpGx0SMUUsHh8f/aAAwDAQACEQMRAD8A+4rFlrXsNT/lZIgCIiAIiIAiIgCIiAIiIAi5DtJnDM7q0WPkTY+ei0nF1D+Vo5EFx9SCB/NSuUroR6s2UWzqxuNZSY57zDWiSqdRxz8XixUax4FKW7znUwA7XKWTmdGU5TEEeSsbwXGXnN0iBextfUWuefMrVgsE2kwNboBEm5OpkniZJPqotmpTWInSNb7nVR2hlEVDpo+LR/URZp5mw42uB3CoOaq/a3Fd3g67oDpYWQT/APYRTJ9M0xxhfLNjbWdQr0akuim7QQYaZztaHWEhzuWs63W9V7a8x3hpHYm49j76i5dnbRp16balMy1zWuHMBwkSOB6LqUwhBERAEREAREQBERAEREARFhVcQDAkwYExJ4CeCAzWmrTcXNIdAEyI8Ui1+EFReDx1UVstS5NoGjTGYRztr+ylKuLY0hrnAE6SVlrByhbGayuzx9TzCYxlQEtMwSDaLjzW1lQGYMwYPQ6x7EI0g6LJYOi+YREQyEREBoxlYtbI1kATpLiGz11lcL8zvE6RpA3R6iST6mOikcQBlOYZhFxEzF4jionBMim0TNrSc1jcDNxgQJ6KHqpSjjDOtaTIiv2zw7AXObVABqicguaPijevMGBqYNrLWO3mFLXOAqFrXZcwYIPi0l1xDS4cxEXMKZ/0yjM91TmSZ7tsy7xHTU8eaN2bRBkUqYMRIptFtI00gm3VQ81+jOuJepxDtPQPeZSXGm57XBoE5qbmMcBJA8VRsTGq1DthhiYBcSHUw4Bo3O9BLS69gMpk8CRrIUlU2ZRdE0qZgQJptMCIgSLCLQvTgqNppshpkbjd02gi1jYLGYejHmPcf/tvlneDKZZbeHFsHWRwXyXHbIa5znU92SSGcACZAB8v4F9J252noYYQXsNQ6MLwD8N3chvN85Eaqi4naVNznPzMaHHNAcIEmOf5pHnPkrbw3TqcZfEjw+j/AD+SLqNTOmSdcufQq+A7RYjDOzUc7HXkNmDl0a8EZXXtxi6tGK+2HGuYA2iym8TJGZxNuAeMov1OmnOF2nTBfLS05hoHNkkHLYTJkiLcQsdi7MdiqrKdP4rl2oa0auPQfMwOK5X507afRdy2qdWpgrJNZxz8vz5n2fslt4YrC0qhc01C0d4Gnwv4gjVp6FTSq2z9iUKApNDWSMrTULWBzsoLrujjlVmp1ARIMjmFz0mqWpi5JYWcFbZFRfBQ2dmMcGgPBqRUaaw+/Vh97gVwXC0UN59J+UQDky6NbPtHs/tNtF1Go7vZfh6jnfentNRlOlQp1qAdGduZzHuzWzfFGdyvyKYcz5uzsjtfvaJGIy0g+k57PvFRxDaVd1RtMOIl8UqhY5x8fdtlY7K7JbXp0g3voflyy7EVHQ91AUX1eMgP/EA1JBmJX0paxiGlxbIzASRN48vUICO7M4SvSwzKeIcHvYXNDg5zs1MOPdEl182TKDJJJBMmVKoiAIiIAufHUHPYQ05TaDJGhBiRe+nquheFDDWVgreJ2d3bS5zxnmYz6gC2WYJcCJt/hb6NNtdsvcc7SGuytuWkkMlsEcZmI16xjW2TWzE2cSfFMT5g6DoJXdszZhYS50ZiIESYGpuY1McOC6trHXkq665O1x+HiHR5fXHR+5zUNtb1NrW/hzlkulxndYY89bzdTQWhuBp5s4Y3Nzi/n59VtbThsAnzN/fmubx2LGuM0nvef6Mi8TE3XqjMHsgh/eVHB7+BiI1E+xiOF+cqTRm0W2stYCIiwbHjl83wm26zKYpt3Q2d6AS6SHA3BiJInj6Xt3aXbYpMLGn8Rwt/SDq4/OOvkVRgFYaTSxtW6xZXb7mkpNdCzdmMaXMcxzgS0yJdLiDckg3gE6/w9e3doOo0XPa3MdNQMs2DjzAMWHP1Va2Q9ja7HPIDRJkmADBgk8v2Ut2pLatENZVb42mAQ7N0sdBd3/FVOtohTq/N+l8vjjHfoSa7Fs8xVqXaXGNMisXdHtYQfYAj0K5q21KtQfiOe+8nM609GzA9AsMThXUyJg9RPzkW91wYnaTGEBxNxNhIAmLwryqOmkviVpfsdJV1XxTzwe4rAUajszmOLv7o0AAFjpYLBuyqB3S0i35iZGbPHLxCYheP2vTGuYGAYjgc0aW+ErwbXpETctmJy2mcsRrM9F221/I5PR17cKTz7m92zaAN9RpvGW3zWPC8n1KuHYrs+2lmqd3l3crJmYcczje8aRPVU/C4tjw7KbNMHhEgH9Y8weStHZ7tO9pDarppkE5nSXCGkgSLmSBrJuqLx5T/ANLirHPX1+n/ACaw0qqak5ZLoQsO4be0TrFp841Udiu02GYwuzh/RlyeOnAdTZdGK2vSpuY17speJEg6Wufyi/HryK+fxrti1tTT+pKXPB10nvZ4Msa5SD8iDYacD81udtCpwa0c5cT8g1R79r0A3MajI0s4G/IASSuplQOAIIIIBBGhB0KmQ8Q1dUNuePmjV1rq0bn7ReWkd3eD8YiehiY6xPRczcM2ACB7cYglQtPtnQcBDakktAaQwGX95lBl0D/bOptmbztrxnbvDUgC4PMz4Qw334Eh0XNMgRY5m3gyttRZq9Q0prlehqlFFjo4p1OJJczQkxLeR/tjWfPmpUFUin23oOmGvgTMhoMBucugugjJfWTwBUpsXa4q03GiS1ocW5XtEtIANg11gQ4GOvIqy0mvspjt1KePX+zSUE/0lkRR9Dao0fbqLt43tdvr7rrpYljvC4H1v7K7qvrtWYNM5NNEDtSjtI1ancOphhAyZyAGx3RuO7LiSW1QbxD2xcGNOIpbUcBlyMIFYEl4Ml5PcuADI3BlBB1k2JAVpRdjBVvu+1QSM9NwD25TutJAhrs4yEBpyl5Dby+AQGwtuzcPtEVaZqvaae9nG5PgAmWsFu8kgD4TcyINkRAc+GwTWF5BJzOkyfPT3+nILZiGOLSGuynnE/IrYiGEkuEAiIhkKB7Tbc7puSm4d4dYuWNjXodInz4KeVI7YUGtrgiJcwFwniN0EjhIgf8AEqRpoRnalI1k8IhKlQuJc4kkmSTqSsURehSxwjiRm2qzYAc5zMpD5DXEQDlIMGNXDX9xzYbI01Q2q+GioDu1HlsAh5nNZozt1+IC8AhSO0SzLvMDibDMARzv0kD5Lbg9nMyNc6lT39NwaEEgQRyn3Ko/F5RjXyuf4OVtkYpJ9yOpsYczhXlrGuc4ZXluVr5LBvyWcIBkzqbAbjiqD2FmfO+mG3ymXSJaZd4gdSZ6rvxWFpXcabSSTfKCcxuT1uBJ5x6cT9mtF2Na02BgASOGg4H6lVWh07ulvbax0/ME/QaOWpTsi35fucYw7IjK2OWUdenU+5TuWzOVs84HOdfO/msg76TojxNudv8APyXqJyjCLk+xaPCWWKNBsAx/jUkW9fmt656m0KbSQXAFsSL2nLH/ALN9+hjyntGk4wHSc2U7rrGYgmIEmwnXhK8XZKdkt0slY5ZeWdK8zHM3jw8h+lwPcrwAk6xy6rbTpx5n+QFvTU8qRY6PTTc42duv/Rmpvs7truyKbz+GTYn4Cb+xPsfMqERdtRRG+DhL/wALq2pWR2s+iDCU48DYgjwjR13DTQnUcV792ZfdbfXdF4sJ9LKj4HbFakRldIAjK6S2BpAm0dIXRiu0td5sQwcmj6kz8oXnJeEahSwmsepVvRWZxwXAYWmPgbrPhGszOms3lZU6bW2aALzYAXNybdVTv/kDzRex5cXkgteDB1BIMRaJ05wuantvENiKrjAi8Eex1NtT/lF4RfLOWuPv8zC0djz0LxQw7A5rSBlNgdC13CHCCJFvQesrQwjGeEAE6nifU34qmYTtUxzQ2s0gmxLRuxwOshWbZm0c5y5mvEEhzSDoRIMWneFx7c7TQWTg/hXx83Z+q9/zgr76ZVvlEmiIrojBERAEREARFF9o8a+lQc5mshs/lDrZupmB6raMXJpLuCTlfL+0r3131Sx+Ul4yOF4DHDLobghtxxzHmtlTHVXeKo8zze7jY8eS0K50+kdTbk/kcnLJDt2RiA0D7wbZbw6d1rmXOa+bNJ0uAeC9fsmuSCa5IkkiHAGSXERJBEmByAA4KXWMzZuv06ld5quuO6T49xFOTwjjqhtSsGunK0HNlkkWJ4afCPdWSoxrmgnSJm4gH6WUZVqtY03a0ARLiAAYkSTqYvGq7cfApROuUDjxH6LzOotepsTffgqvE6Iy1FVUJvc3h/LOPvz6/sQm0tsgVIyiABllwaIc7Lm6NnV3ARZcp23AksIBiLiTLaboAi7oqC39LuV5LOJib8puvKlYNEuIA5kwPcq2hXsioxZ9E02kWmqjVXLCXyItu3Ggf7TmmAYiJzGDwGgLXHk108CsqTmneAiQDHKQCR+y3YvbVJkb2aSLNIMA8VG0drh9R8w1uokweAHS9zH1UTXRk6Xgi69P4WM5wdFbAUnmXMa48yAdQBx/tHsFkMGy26N3TpJn1ve/FbQZuNElefyyhHFvn9Af56r19f8ALc/L3/RYQHdTGg4jl1HnZbm4dx4R5n9BMrrG7ZHCLPT22xr2Vx59RR01nr/NFmsPuxa6dbRZvW/EnksmunQE+XDznRS4WxlHOS5rk9q3LDOHGU8QSe7cGi0TlI+GbRMzm6QRaVgwYkB0wSc8eARcd38swPU+qkTIMEc+PKP8r1dIyUllDZl5yyOq/ei4luQNzAgEgnLo5pMa/EDfkurB95l/EjNJ8OkG44DSY9FvRbGVDDzlhWvsBWaHVmwMxDXA8SBII9JHuq9svCd7Wps/M8A/2i7v/EFfQNndm6NCoalPMCZtmtB+GOU+qykV/iN0FH4b6vn7ksiItigCqnaKtjximih3mSKHdhjKZpOcazhihXc4FzAKOQtykfFEmArWqTtnZu1XV8S+hVLWOe2nSbnaPw306IqVQTIp5Hd8QcrnF0WLUBwPxe1u7pXxWbOz7xNKiA13dV+8bR7tjnOpd4KUHKdRvGXR01sdtl1SrkplrH1mGhnFMhtOlU7uo2pG8BVZlfOol8aALVUo7YcyoXNrCuaDmsNOtQFAOGGLLtO8XuxQL2mBDXU5cAHNW7FbN2uKb3U6jjUdXxRjO3dpRiRhwM7iyTNLLAEHLmFigMdl4zazqtE1G1m5n0yWFlHuhRIca/evAzCq11gGkAwyAQXlXZ+Gz08lSHS2HQC0G1yBJI97KkV8JtOW90MUG/8ARFSvhyWP72XHFQZfT7uMrQXuAzTvFsXnE1C1jiBmIaSGj4iBIHrogPnO0sJ3VV9Oc2UxPQgOE9YK5ljVxocS5zwXEySSJJPFZEr01edqTfPcjs8uTAif0XQ1uUAC54dXG/1lasIZzHqBHlf9V0MO+z+76tcB8yB6rzev1ErLHHsifzRppWxXmw2cnaGkG0GCxh4/K0l2V+8C6wOa/WI4ro2y1/cbpDQGguJlpMRDQBpJ+gHGR52jd+G2GMec9g9jnxDXEuDW3JABPC0rZtVjHUN4OIgEd2M0HUEdOptCiUvE4v5niKrHurm/92fuU0V258oO8L8bcZn9+KhtobRqk3YSQASJdxjSeMGP+K7Gx95m3gvAbINtXanja48lZ+zdCk578zQ5waMstBgCQ7X+4L03iFvw9PK3H6fT3PfVzafUooxT/wAh9jzjlykyvG4p9ppmePQl0R7SZ8letl7Gw5xNUFkgF5DXEwMlTKC1sDd4GS4EgxABCjO1WAosrAUwG7suDTo4k8PhtFraqgXile7bh/YkqzPd/Y4+ztd5bek+C9oJEw0GQ46XjcNvzHkrOzCtHCfMz9VAbCxeR+UmGEHU2B1Bvpx91YqdQOAIIIOhFwqjUWOc3JE3Twg1uws+yM5REUUmBeLQcfSBIL2giZBMRAc468g1x/4nkjcfSJgPE2/8py68TBt0PJbbX6Gu6PqZ1qOaLwRx+o8rLV3D+bfO/wBP3Wyji2P8LgbE21gEtNv7gR5grcukbZ18JmVh8o5DSeOR8rH2J/VYh3DQ8jr/ADqu1Yuo5oEEmbRMybWi83XevVyXEuTOcE52Ewmas9/BjIHm8/4afdXtQ3ZfY7sPSIcQXOdmMcLABvWAFMq1XQ8xqrVba5LoERFkjBERAEREARFz1doUm5sz2jJd0uG6DcSOCA+bdqNniliKrGiGu3mgaAPH0zZvZaMO8PMcAJI6zAB+f7rn7WbR77FPfh3AMIOYktBlrAA4h1xcaR5wo/AV6kkuc3hkc1wPIQ4CAZMGBbfjkt1bKMJQj3IVVkardz5WSytaBYD2XpauVw72lHhn1G66YItLTEEWkEqNp7PBhoxM5S3wgeJkbroJEFwBy25dVX49T0e5NJrlMmcSwVKfduif6qfeSLwQDxHPh6rvw9RpaADMQDOvr1VbqdnyQQKz7gC9/Ccwd4pLpLjckXFt0KYBIIcNR8xxB6fqsPB5zV+BqcZSqbTy2lxj2KG+rOIIkQJIAyixbra/EjL6r6Fgtm06Ulg1iSSTp56Kp/6ODiBlYCXOMQ6YYIF40GUxJvb3uxXbxzU7owhCXDy2s+2M+2C5pTUeUQ2y6hdisTM2hoDqmewcYLRG4DxbJ4aZb1PbLWivVyuzDOTOtzdwnjBJE9FY9nYwjE4vMJbTDzl3iQ0uzbrXAAZoJMGCYVSrlpe7IIbmOUcmyco9oVTFYm/ZHSBgpzs5iLOZ1zD1sfoPdQayY8tIIJBGhC6NZWCRXPZLJdUVfodo3jxtBH9Nj7aH5KXwu0KdTwuvyNiPT/C4OLRZwthPozF+y6ROYsEyTIJBlxkmQZm3tZef6TShoy+GI3nWIJIIvYgudB6rsRZ3y9TbZH0Ry4fZtNhDmgyG5QS5xOW27cm1tF1IvFq231NkkugVw7LbBygVqg3iNwH4QfiP9RHsPMrh7M9njUIq1BuC7QfjPAx+X6+Wt0VlpdPjzy+hTa7VZ/xw+v8AQREVgVIREQBERAEREAUN2h7NsxTRcNe3R2WbX3T0mD6dSplEMNJrDPj+1ew9WiHuqBwa8vDi1zHN/EIzDwyASBBP7KPpdm2PcSM02k5ouAA0w0C4yN5aDlb7dUphwIIBBEEESCDqCFTdqdmTRzOpNmnrA8Tedo3gOesa6SdJ5S4NatPBz8z4/O5CYejlaBrroNSTNlA4ItZiqstcCS4lxG64tdeNTYkEEnQjkFdNnYekGCs+sGuObu2gZocJDajmi5giQNNJJ4cOC7MmrmdNN+9BynLDdS4g7zZLRYaXiZtyjF9+5YyklwuiMFz4uo8Mc5oBA4k8B4jHGPMaHyWdFsNvpc3JNjJ89FGnabgdwZRHG5Oka+q1qdcZf5OhrrL3VDKeGSuAa7KHEQ86jQZZMAjha/Qn0XYcT/S7rYW9jf0UG4Ew/wC8Bsva8jeJtJ7sjPGW8WaLNEzqtY2LUp04diXZAAPCZIOSb5jLiWNgwdXTOYzMv0NF/maxhdmvuVUNVOOeevqYjBOqVMUKbwzOSQRmk5XQ8HTKc4jjY9ZVVarNjsf3bA1jwCWNZUqFpzVIblJvJLokgnnqqZV2bL3EPMEmARYT0noD5hVM6lCbjuyuxZae9WLhf1+53LxcP+ma75uSb6iY0v09iVmzAETvuMtLb8iSQdZkTErXEfUk5fodayp1HNIIJBGhCj3bNJEd47QCwiIaWiBP9Rnn6LM4C9nFt5gebj9Hkeg5Jtj6mcv0LhsnaneS10Bw9JH+VJKibNwFQVG92XOeDIDGEn4rACbb1xBmAr/sfsvtKoQXtZTZx7yAY6NbJB84XN0OT8nJNr1kYx/yGDWkkAAkkwABJJ5ADVWzYfZMCH1hJ4M1A6u5npp58JLY3Z6nQE+J/FxHyaOA+qllNo0qh5pdSDqtc7PLDhfyAERFNK0IiIAiIgCIiAIiIAiIgC8K9RAfONuCvUxBFKCTWLSCJJaDlAFwBAEk9PNWHaOAbhsMcvjflY98mSDJdA4A3EDn0U4MDRY41MjA65LoE8ZM8NTK+cdu+2baxp08NUJa05nObZriQMoB1MAunhJ6LSNbefUkqbm0l0RybUxGjWug3DgI0jjy8uqi31mtgE3IMWJJyiTYdFzYTGuc6HXmTPHnJ4evVdFfB03+NodaLjgdYPCVDsi4yxIptdOUrvPwjBu0KZAObWIsbzYWiV109oF9MNa6WcIGsE8eQPLkuQ7PpTJYCba3uLA349dV7WrNpt4aWbz/AGWFPantfUiJZe2Gcs5NqvEtHEAn3/8AxcKzq1C5xJ4n9lgo7eWeo01XwqlFhbcPhn1HBrGue46BrS4+wuu3YOwquLqinTBi2d0WY38x+cDivtWxdh0cLTFOk2BxJu5x/M48T/BC7VUufPY2stUOD5dsz7NcbVgvDaLf6zLv+1s/MhW3Zf2W4WnBqufWPInI3/tbf3cVdEUyNEI9iLK2T7nNgtnUqLctKm1jeTWhvvGq6URdjkEREAREQBERAEREAREQBERAEREAXhXqID4r2v7SbTpmtQr1xGaC1lJoDmvIyjNAOUgwb8wSqwyuGtEkmc145E5nH1lXn7VsO372y05qLSZuLOcBY6Kl9w38rdZ0GvPz6rvBcZRLrXGUa8NtNpO6XCbTHPQT1j5LuoY983MjNewNpvfXRcvdskWbPCwnSLegj0Rogxrx9/4Vn4cZfqRC11ade7Cz3J3DVRUMNPEDTnxhce28D3bwQSQ8E34EQD6XCy2ZDIqOO6X5QJb8O8XGSDlaJJi/ynsq9oMPULWOY52YAgENsTIgku3SCIJ4ZheJKiS0scOP7Hbw6mMK90uG+nsQCl9g9m34tldzHAdy0Ogic0h5ygg2O5y48FuobSwrf+nEObBc1p8dyQ4kyAJJI0DbcJ+n9i8MG0XGAM1Q6aw0BsH1B9+q4rSY5byTbZbY5TOf7OsFTZgmObTcxz7vLxBc4WkWG5Hh6HnJNoRFIisLBXt5eTCtUytceQJ9hKoWzvtAxbzhO9oU6IxIL2uc8DMwDCnda97T4sQ5upJ7uQ2Db6AsXUmmJAMaW08lkwfPMF9pdV7WmqxlBrjTOdzw2Gvo4iu0b8gtd3AYKlgS5wADmEK9bIxjqtCjUc3I6pSY9zb7pc0OLb3sTC6TTB1A4cOVwskAREQBERAEREAREQBERAEREAREQBRW0+1GFw72061QMc4SBDjYmASQCGiQdeSlV84+0vs4c5xQcxrcga4OcQ5zwYaGiDJLf/U+a2ik3hnOyTjHKIv7Qu01HFPYykCe6c78SRDpgENHES0b0jyOqp1uJ4xrx5LOFzuwTSZk6k8OJDjwnVoPopajtWEQHfOXVtI3ADz+f80+S9DQFpoYNrSSCZIgydbzpprJ9St62Rxk8vqd2yKVd3e925oFiMwBA3XAHLEzmAvMRFjEKUp0MXm3nMLSeGUO0AIksIiQTpMEjkufs3W3nsjUZp8oEfP6qeXNrk9PoUpUReSNwezcdUe1jXsJMaNbcBm8N7m4G8+QGi+ndl8FVpYamytHeAHNGW5kmd236qvdkcJmr5iLMbP/ACdut+WZXZR59cHPUvzbQiItCKEREAREQBERAEREAREQBERAEREAREQBERAFTO3PZLE4yrSNN7AxrSCHEjKSZLxAMyA0R06lXNFlPDyjWUVJYZD9n+y9HCUTTaM2f/cc6CXmIuNMsWy/WSTWe0X2ZUyxzsLIqTIYXjIRxAJEtPESY4eV+RZUmnkxKuMlho+RYr7NcWygam654I/CZLnZeJB0Lh+UehOirLcI81O7ykPDi0g2gtnMDOkQfZfoNfL9r9nxRx1Z/Bxz0xe2eS8mf6swC7Qsb4Zzjo1OcYx+vsRGxNmvplzn2JGUDW0gySPJSyKa7N7EZXzl85WkAAGJJuZOsRHv0W0pY5ZexjDTV4XREj2Ka/JUNsma1r5oE35Rl9ZVmWjB4NlJoawZQP4SSbkreozeXkrLJbpOQREWDQIiIAiIgCIiAIiIAiIgCIiAIiIAiIgCIiAIiIAiIgC4Nr7JbXZlNnC7XflP6jmP2XeiGU2nlFLxHY6u0S1zHnldp9Jt8wrPsrZbKDMrZkwXEkmXQATfTTgu1Fs5N9TpO2c1iTCIi1OQREQBERAEREAREQBERAEREAREQBERAEREAREQBERAEREAREQBERAEREAREQBERAEREAREQBERAEREB//Z"/>
          <p:cNvSpPr>
            <a:spLocks noChangeAspect="1" noChangeArrowheads="1"/>
          </p:cNvSpPr>
          <p:nvPr/>
        </p:nvSpPr>
        <p:spPr bwMode="auto">
          <a:xfrm>
            <a:off x="97510" y="-159275"/>
            <a:ext cx="468047" cy="336057"/>
          </a:xfrm>
          <a:prstGeom prst="rect">
            <a:avLst/>
          </a:prstGeom>
          <a:noFill/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7" name="16 CuadroTexto"/>
          <p:cNvSpPr txBox="1"/>
          <p:nvPr/>
        </p:nvSpPr>
        <p:spPr>
          <a:xfrm>
            <a:off x="11664862" y="684341"/>
            <a:ext cx="2376577" cy="327629"/>
          </a:xfrm>
          <a:prstGeom prst="rect">
            <a:avLst/>
          </a:prstGeom>
          <a:solidFill>
            <a:srgbClr val="3B7812">
              <a:alpha val="50588"/>
            </a:srgbClr>
          </a:solidFill>
        </p:spPr>
        <p:txBody>
          <a:bodyPr wrap="square" lIns="101824" tIns="50912" rIns="101824" bIns="50912" rtlCol="0">
            <a:spAutoFit/>
          </a:bodyPr>
          <a:lstStyle/>
          <a:p>
            <a:pPr algn="r"/>
            <a:r>
              <a:rPr lang="es-EC" sz="1400" b="1" dirty="0">
                <a:latin typeface="Arial" panose="020B0604020202020204" pitchFamily="34" charset="0"/>
                <a:cs typeface="Arial" panose="020B0604020202020204" pitchFamily="34" charset="0"/>
              </a:rPr>
              <a:t>INTRODUCCIÓN </a:t>
            </a:r>
          </a:p>
        </p:txBody>
      </p:sp>
      <p:sp>
        <p:nvSpPr>
          <p:cNvPr id="2" name="AutoShape 4" descr="data:image/jpeg;base64,/9j/4AAQSkZJRgABAQAAAQABAAD/2wCEAAkGBhQSEBQUEhQVFRQVFBQUFRQVFBQVFBQVFRQVFBUUFBQXHCYeFxkjGRQUHy8gJCcpLCwsFh4xNTAqNSYrLCkBCQoKDgwOGg8PGiwkHCUsLCwpLCwsLCwsLCosLCwsKSwpLCwsKSwsLCksLCwpKSwsLCwsLCwsKSwpKSwsLCkpLP/AABEIAPoAyQMBIgACEQEDEQH/xAAcAAAABwEBAAAAAAAAAAAAAAAAAQIDBAUGBwj/xABFEAABAwIEAgcEBwQJBAMAAAABAAIRAyEEBRIxQVEGEyJhcYGRMqGx0QcjQlKCksFik+HwFBVDU1RyssLxM6Kz0hY0Y//EABoBAAIDAQEAAAAAAAAAAAAAAAABAgMEBQb/xAAwEQACAgEEAAMGBQUBAAAAAAAAAQIDEQQSITETQVEFImFxkfAygbHR4RRCUqHxI//aAAwDAQACEQMRAD8A7EjRo1YA35I5SoRoATKCNDSgAgEaEIQkAAUcooVNnueCkC1vtcTy/iq7LI1x3S6J11ysltiSsyzxlGxu77oO3iVlsf0wqO9k6R+zb37qhxmNLnSTKhuevMan2pZN4hwj0Wm9mwisy5ZZVs/qn7b/AM7vmkDPsRwqv/O75quD5TzWrEtVYn+J/U6H9JX/AIr6FrR6X4pn9pq/zAO95urbA/SA6QKtMEc2Eg+hssq6kk9Wr4a++HUvryRn7P081zH6cHUMu6QUa3sPE/dd2Xeh38lYrj0EK6yrpZVowCdbfuuv6HcLqUe2Iy4tWPijk6j2RKPNTz8GdHRKvynPKeIb2TDuLTuPDmFYrtwnGa3ReUcScJQe2SwwkEIQUyISCBRIEBBBBACkEEEDAgihCEAGgiRSkAaNJlDUgZDzfMRRpl3E2b48/Jc2zLMi5xurrppmsvLQbNt58VjHVpK857UucnsXR6L2bp0o732yV1iMKM16ea5cFxO4kPsCk0WyoTHqZhasFShHL5HLhFo3KzpmP5t81Cq0YWho5q00wNvfPiqTG1hNlvurgorazFTZOTakiEWpioE86omKjlzmuTch3B411Nwc0kEGbLpeSZuMRT1faFnDv5juK5S4q96J5p1dUSeyey7wPHyMHyXX9mal1z2PpnJ9p6VWQ3rtHSUJRwiIXqjygEEUIwmAESNBAgI0SCBhopRokgEoSlQihAwiU3iK2ljncgT6BOaVXdIH6cNUPdHqQFFvCySistI5dnuLLnnxKqOsT+ZVZeVC1Ly163SbPYadYgkTGvTraihNenA9Y3A2onNqJxtZQBUSxUUdpIs2YpG6tKr21EsVEhYRJL0056QaiSXKO0YsuTmErQVFLkKT7qytYlkqs5idmyfE9ZQpu4lonxFj8FLVF0MqzhR3OI9wP6q9XtanugmeGtjtm18QIIIKwrAiRokAFKNEgQkAaCIokDFIIhKEpAGqnpR/9Wp5fEK1LlX59T1YaqBvpJ9L/ooy6ZOH4kcUzB3aKih6kZluVAD1562HLPV0T91EoPTjXqIHpYqLK4G2MiVrSg5RxUSg9QcSxMkionG1FDD0sVVHaGSXrSTUUc1Uk1EbCOR91RCk66ivqKRgWy4K6uvLKbZ4idZ6ECML4vPwaFoFWdHcJow1MRBLdR/Fce6FZaV6mtYikeLte6bfxFIJMIwrCsNEjRJgJRokEgDQQQSGGggiKBgKRUYCCDsRHrZKKh5riNFGo/7rHEeMGPeoskkcb6RYbTUcBtJg8xzWcfUutXifrKZH2mepafkf0WOxdnFcu2PJ3aZtIebWTjair21U42qs8qzdC0sRUShUUJtVONqqh1l6sJgqIa1F6xA1VHYPeSusQL1E61H1ikqyLsH9d1puieVmrWY3mb9wFyfRZzA0tTl13oJknVUjVcO0+ze5n8St2mpy8nL1uoxHCNU0QIG2wQQQXXPPgQQQTEBBBBMBKKEaCQwCUFGx+Ysos1PMcAOLjyaOKwue9Kn1LE9Wzgxpu7/MePhsseo1cKeO36ffRpo00reel6mwxnSWjTJBdqcLaWdr37e9VNfpo42ZTaO95JPoI+K5+/MuQTNbMXH7Xd/BcqzWXz6e35fydBaaqHln5m9b0orE+0wd2gfqU3j82q1aTmOczS4QTog87GVgW48/eN484tdWOWZgdiTBWeVl2OLHkeIL+1Afkrg8vpkE7HvHIrOdIcCWuktInfuKvXdIAxxDAN4J5wnP69p1uxVbY2kqUbL1zLn9SyNsFxg566yDaq0GddGyyXUu0zeN4WdI8lvrnGxZQuVyh5tZOtrqIAlhNxRZGySJYrJXWqIlNKhsRPxWSesRtco4KucmwIJDqhDW8JIBPkeCajnojK01v0fdGuufqf7LYLhxPID5rrTRAgbLCdDs1pU+sJdaGgQHGYmwgLVUukFA/bjxa8fELbXZTWtu9Z+aOTfGyyWdrx8iyRphuLYRIeyOepvzTwK1Jp9GNpoNBEjUhAQRIIAJRczzFtGmXu8A0budwAUhxsucdK8+6x+oHsiW0x3cXnvO/oser1Hgw47fX7/katPT4kuel2RM86QueS513mwH2WN5ALLYjGEmSZSa1Uk95UdlIkxteL9xAI8e5cOMHJ5fZ0pWKKFOxSIOJ/VSKGEBLmGCbEEExcAxbfchS6eQOAlxJaLxHG2/7PcpvbHszSvb6GcDhQ5riXAaYkHczyCminpa48go1Fk1S0M1Q0kAEDSdyTcclYY0fVD9r9FRP8SFCxtPJl677psVlYYikBItM7ndRswbOnVvsPC5mfEla4ST4KXZhk/A5qWiNxy/jwTuZ5FTxDOspWeN+/xCpGS0/wA38FZ5ZjNJ7juFGyLj70ezRVb9DNVcMWkgiCOCStX0my4OaKrfPw5rL6VsosV0N3n5miTcWJDSeCdGHPG3dufRSMHhHPMNBPhwU9+B6v2hdE5xi8eYnJ4yV1LBHirPBUwN4TABJhOVH6YHG09xM277AXVE8yRQ7cds1eBzlrWBgGmOI/VS6Wd6BBOo+5ZGi8mO+E9iMTpdp2MAz5bLnypywV6wa5mdtce01WWW5w5pmk+B9x0lhHKOHksDTxRkDnG/fspVDGkHe4Mbqrw5VvdHh/AtVqksZz8zsGV5yytb2XgXYfi08QrBcty/NNpMOHsuG4Pit/kecCuy9ngdoc/2h3fBd3Q67xf/ADs/F5P1/kxX6fb70ev0/gs0EEF1jGUXSzHaKGgGHVDp8G7vPpA/EuVZviZceQsPJbzpZX1ViOFNgH4ndo/Fvoud4qmZPivN6q3fe/Rcff5nZphtqXx5GGUNQ3IcbsjlxM8FLy3LIMEl8mwb5CY596hUqBDhJgbSZsrPBUS4wBJnsukyOFo81CUsLC6KVly94tKmhukgXmDJiOfh/FRcLmBdqDhIvwtfh3wnMQwXECG2HfwlJpG0ACw8p435rJuwaXFYwQGkdZDWiCbbk8ru3juU3MK1wB9kAR37/FO0KV3OADR7RA5jb3pipRDtWpwa6NTYFyZ2Vm7JRsImDpa6hDhN+A/nvVli+jDajAY2FvNOZXTbRaS67nRte/h5q4y7GsJttsQbEKqVr35j0RenTTMBisAWvDHOJtDR38AI8VHo2MLTdLaYkkSDcyLGfJZ6phw0MOppLhJa2exFoMrfVPfDJkWYywXuWxUpOYb2t5rHV8MW1CziHR77LVZHVh/kUoZWH5hMdmA/z2VdVqonP0xn8zp1rfFL7wSMFghh6F/aNz4n9FT1PrKgBc1sm7nGGjvPyVx0hxEvgbC3mqLQ2e3MyIBbLSDxdxiOQToi290u3yyu6fmN02zDWapO5O3EbQJ35qbVynqSyRJImeJTmQYUPqlwAAkwBsBOy1eMwLXdri0RJ5cgOJlK2/E9qMUK3ZyzLDBl77WANp5KRmeUv7NRo1W3EG+ykY6kCSS6w2bEbb28U9Wb2C1rgbyC3mR3cbKve85LvCSWCkxNNpbLgRwiL98I6+CDNJaJbueFj3/zsrnCsId2wKjNMuGmABYdoHcyVY1cHScx4aRJuROx8U1b5FUqXHmJmcDiwTb+eS1+R5kWlrx7TeH3mncen6LDU2Bj9IkXO+3dBWhy3EQbTFt9+/ZUXLw5bo8ehspnvjydbo1g9oc0yHAEHuKWqHotiTpdTPDtN/yk3Hr8VfQvV6a7xqlP7z5nMthsm4nM+kdYGpWJMfWO9GnSPgslXzKTsPMLQdKJ1VR/+tT/AFlY6qvNxjunJv1Z2ZPEV8iyp4rVPZBjc3t6FW+GxjqeoaWtdAIPdb9FS4A9ZMkEC0tkDhG3Efqn+sIfJ7UQO0d44JyS6MsJ7mS25gXDU7SbxGxM7bJ5lduqCNjuCCJ4crqFhxLzqaLk2iwngE47C9tvaDWk90A8f1KqbWcGrBdugshpkkySVBr0wHN9nVPt20352ngndRa2zuPtDjHEeZSariRDrk8xc+ah0uSPmNU6sEyQRz3ABkCVGbiHNJcB2YIB7xeYUinRZ4c4M35pw0WFrtJvBt3ndJJIUn6FdVq9bSc10kjnvESqE0Q3aQZvMK0ruIgNbpcAdRJJDzwtwUE0HEyYvwHBbq1sTx0cx5cyyyX/AKrPFX9Oete5omNIVRkVA654NEq9ykhzqviB7lz9Q8zR1tOvdk/gZ7NBLzeZP/CrXUdToaTpmNmyZF5Eq6zDDGSotSg9+nYaRAgAcSbxub7rXXYsGa6La4LLAUm4dm4Nu4FWrceNOkyCbfAxPoqGngXOJJJuI4mZ3vwU2lgiAACSAdUEXDriJ4iL+aolGLbfmQqzBYEVsJ25J1N3IB7SkPokMBuNJBtAOxP8+KVTwjoG4vvsSp9LD9kgxMbWN1XuwaeyioYm3aGogkzY3/kqBiKpEgavuieH/KvnZYQCItvyvHPl3KOcAy+pzZPfJ84U4SRVas9GVFOp1sOBkHbl5rS4CilGjTb9r/tKcw+OptPH0UNTKVnSHQlBGtyCsW1KU8SWH8Qt7w1a5YPD1rBwILQWlsdxBW/hdv2PPMJQ9Gv9/wDDNrFypff3ycw6XYT66r3u1D8QDv1Kw+IpwV1LpjgrseOILD4iXN9xd6LnmYYSCVhtXhXyi/X9eTbW99afwI+BrMY4EAxs4mzdXL4q6o4am46gSd+z48lmqjjp0nYunztupeX5joE3sSATxSsr3LKMmXVLnovsTT0tayBYk6pJMG4EcCodY6iIdseG4P8ANk1Uxznm9nbwbAg7eqfwtOagcBDY1RuPeqdj7Zcrd3RK5NHAAcrm53T9Cnq1OeZdMTbhyOyh4pwa2XcfjzUrCVmup6Qb/wA8FVPOCyEsjDqFzp2mZ324qDmVZzW3PbdckW0jlA2V2/AAnUIJPDTA77SqHHYJ7nusZaNTptHzsrKcbsMja8LKK2pjnNjtHT3/ACvyS6eYB24/RNYus2WtvESTbyTVBkmV0HFY5RirbkzX4CkYbp9mC6R+qa6NY4nrgLnU6PeB+ikYSqKeFl24ab8gbrM9Fsz04kzYVCfKTK5qqc42SXlj9Tq1vCx6mkzLH6IDmgu43238zsq/+t4Ehjff807n1M657o9FQ13x8ldTCLSM9mUaAZ8dgRBA2YOPimKuJquI+uIDtosPcojKrC6ASWFogOHHcjyWgwOGZAIhRskq+kUVtzeCLhcO6Nydpk/BSqVX1kjvjx2KJ2OIfpFxfgRA2ukUKcusbTYcis25t8m1RwiPi3F7TJm8ReZN7d1lGZRcAYaZkAXAnff0TtZhDoIA5Em4M3KtsFXJkPbYRuIPv9Va5NdEJV5RnqtR4BJEARM8Tzb3JdK6TnWMc6pomG7m4mOScwTFO3iKZTp8ts0eUz1ZHMj3kLpkLneR0wX028XVG+gMn3BdB1Lq+yI8Tl8vv/ZVrf7V8yqzXB9bSc3ju3ucLj5ea51mWFkTFxII4iNwfArpz2rn/SWp1eMe02Dw1wPeRB94KftLTuSVse138v4HpLOdj8+vmYvFULqFUYTA3iwkxAWnxeCtPPkqmrhFy6r8GyyvcM4IFxkkknbkBwErRMqQwDmfh/FVGDowU/jsRFuQt4olPfIz+HtQWdYsiGwIIvPDvH88U3hcygCwECLe8k+ap69UueNXMCTcATe3FLxBgwIIHHmVocE0kZcyT4L6n0jINuEWifC3oqzNM0dVOqCfskXtzEdyhCq4uJsJAFhy2UnDjskFoJJB1X1AjleLynGEYcknGcuxt2EAdLZ0uA4ydgf1Vjl2Ak32Fyl4LA6iArWq5tFvM8B3qiy1v3Y9mmqrBA6S4v6sU28r9wWTaC1wcNwZWspYI1MNiapuWmiPV5n9Fn6lFdrTabwqtr7fZCd26WV5dGsoH+kUAR7Ue8cVQYqifNLyDMzRfB9k+5XWaYMPl7BuJPf3+K4863p7Nr68jS2rFuRnqLm6m6gQAZcQbkDgJtK0mV5hqpiw2kXHwG1ws5Ww8FOYOxs7Sbc9uMKU4qcTI4uEtyLuriXOPaF54WPrxU7LX09W5EXg++6o3ZvqEEcxPDlKXQqQHTcgEW7/APlZ3V/kWxtbLKtm9MuJFOe9x98JrOMYS1r7xI1NBgkc7KDh8SBvBANrcTe54qLi8WahImALaRx81ZGv3spcA7G1gZpsLnyZsbSbxwngVeYKlsFXYDDQFpcFhIAtckAAbknYBVXS3ywi+qG1YL3obgiapedmNj8Trf6Z9VslCyfL+ppBn2t3Hm47+QsPJTF6XR0+DUovvtnL1NniWNrrpEYrE/SNl8tp1RwljvPtN/3LbqFm+XivRfTP2hY8nC7T6wtTRUng5TlubQQ2ptz+atquBa67Ss5jMKWOc1wgtJBHIixR4XMH09jbkVwtX7M3PdT9P2OnTqk+LPr+5ef0AMuSJ4DmqTEUTJlWdHOmOgVBEFTnOo1LyPguRtspeJpo04U+uTKOwqDcKtM/L2cCD58Er+h0gbkeqn/UEPD+BQUcBKtcJk3Ow71JdmFNnswfAKFXzZztrBXV1XXfgX59IhLZD8Tx+pPrYhlIQ25VNVJcZO5RhP4fDl7g1tySAB3my7uk0MaPelzL9PkYrdRu92PCNV0VyrrcBXZH/UcQ08yGiPR0LC1sJBIIgixHeuzZXl4o0WUx9kXPM7k+srFdNsl0VetaOzU37n8fXf1W7BnUjCPw6n5bmjqfZN2/BG+kmXUVRdRG2O2SL67nB5Ra18M2oNTYv6Krr4AgpeHquYbenBW1HMWOs8QuJbpraXwso3Kyuzrh+hSdSSAI2/VTKOHIYbdytWinwhCqCb2LY2HPzWF2tl0aH6GefhjJid58+aew+DPJWulvd5o+t4MHnwU1KdnuxQ/C28y4+YrC0A2C5bro5kpEVaoh0dhh+wDxP7R9yqeh+Tan9c++n2Z21cx4BbYLsaPQbHvs78l+5g1Gpi1sr/N/sGgghK65ziOUkpSoum+J0ZfiCDBLA2f872s+DkhlB00y+jUmtSqUi9o+saKjJIH2gJ3HHu8FhdQOxB8CCpGU4w6IG5LraXuJA0AABu25PkVT5zgGVaoFMN61xgkHS1ztTm3kS0mAb87pBuJ6UAsTXe6m6HBzTY7kWIB/VOUsc+SA6pYwbmN45pcEt5tmvPM+qWD3rE087qcKjtjvB2vxCkMz+p98HxaPDl3qKhBPOESdsn5mxa1ONprJU+klTmw+IP6OU/B57WqGGsY68WJA8SZgK5YK2zRspLddEOjWgddUHaPsA/ZH3vErJ9H8V1Tg+rTY932WioQ1p5nsHUtXT6djjRN+VQH4tCGxZNUGKLmGXNrU3MfsfceBHeqRvTunxpVPI0j/ALwnB05ocW1B+Fp/0uKWAyYjM8pfQqFj+Gx4OHAhQTTW8zPpBg8QzTULx913VPJaeYIB9FiMwr06bj2i5vBwp1AI7wW2KYZGerRhijDO6H943zkfEJTc3o/3rPzBGB7iSGJxrVHZmNI/2jPzt+afZimHZ7fzBRdUZdpElZJdMdZTVrk+VurPDW7faPADmlZLkj65BbZnF528ua3uXZc2izSweJ4uPMqSjGHEUQcnLtj2EwzabA1ogNEBSAkgJUJCAgilCUAMSsZ9LeLNPLHxu6pRaPz6v9i2K519N+IjBUW/exAP5ab/AP2CTGcdpZnUaZa4g8wSD7k5Qzmo12oGCDIIkEd4IVeUAoAWVTNS72mh3j4R8AmRVZwbpneD58QYUUI0AH1A4E+Y+SfpgaQ0mB3CTuDz7kyEYQBMoU6Q3k3m/wDBXeOzuk/ToaKbQI0t9mYaCRb9kLNgo0AaTB5xT1g1Yc0M0wB3QDBMT38+B2QOc/W62m2vVBO4BkArOhKlPIjVYXNaYov1Of1vaDDJI0lkDjE6pM+HeolPOngOGp0mIM7Qb+qoJQlPIYNVjM5hjOre6Y7UnUQS1lvZFp1e++yPA5qalRjXVerbpOpxDfaAcRvzsFlNSGsoyLBf4rGMdWIcGlgebtAnTPAjdIZgWnDuql41SWinaZBZe5kiHH3Kj1lDWUZHgngt0zu7Vt+zG/qrzGYAYamKnV03Q7SZ1Tq7RBAIsIA71ldZQNY8yjIsGuwmZa31A1jNLA52riWgwCLcyPVCp0g6t1QOaA6m7RAf7UOIMGJgR71kmYhwmCRO8EifGN0T65JJJJJuSTJJ7yU9wYN5VzyoykKt9MNJArGQHiWwONiPBLw3Suo6o5jH1OyNRd15Ai1xfm4BYV2ZVC3Sajy3s9kucW9mzbTFuCTQxz2SWOLZEHSSJEgxbvAPknuFtN9W6b1aZeHvrh1NzWlvXE76tiHQRb3hI/8Andb+8rfv2/8AusFXxbnuLnkucbkkyT5of053P3BG4Np6iaVyn6dsRbCM76z/APxtHxK02Q9K4hlU+DvmsV9MlYVMbhGi46oeeusQf9KJLBI5iUYVrmrWPYx1KmWaWtD7Dtkte8vEHYNbMm9+AAChvwDgXj7njfthkN53d7lWMZCNOjCOmLex1n4dGv1hBmGcdIA9v2e/tafiCgBsJUKwyzK21Guc6oGQHkbdosa10XIv2tuMQLqIaBEyCNJh3cb2PofRACAEoJXVHkbCTbgYufUeqLSgABGlUaRc4NG5IA80/jsA+i/S8AHS11iCC1w1NMjuTER0EIRwgAkSVCcfhHhoeWuDSYDiDpJI1QDttdADCNCEcIAJElQj6sxMGOcW9UANokshJIQAlBCERQACUmUZRIA6a1yscJlVHGPpsxGrVTM06jTDm3Bi4IIkAwQqpiscnP1zP8wWlrJBFnU+h/DlsNrVgI0/YNur6v7v3bJD/oibq1NxLp1ar0mm/WGrwcPtH0AXQKewS1ThEzmD/odeGw3EsI06b03C3Vsp8Hcmf9xTb/omxAMirRN9Wzx9uq/keNQflXVAjRgDkB+inFAAfUuA5PI4UASJbvFJ350xW+jLGQ76qmdVzFRl3RXgmY41W/lXZkAjAHFan0e4vUScOSHQHQ+mZaKlMxZ33WH1UV3QXGACcNU1CnokQf7INix+853ou6owEYEcHPRDEtLSMNX7GrT2HGxfXcPH+y9fFNno3WlmujXOl4Mup1CSNWHaZJFxpZUt4LvkIksBg88u6P1NEGlVBJDjNN0z1bZHs7anOH4UjFZQfrOw4anFw7BER/SCGttYHTTH4h3L0TKIIwB51q5WNT+EmB2fZAeRI8Qyfxd6dqUy9jabiNIDA2WiWOIwtNztW5tqt+yfL0LoHIIv6O37rfQJ4DB5wZl7TFwJYwRycW0ZdvzqH8pRNy5sC49iPxESHb/tNt3L0XRwVM6pYw9o/ZHIdyU7K6J3pU/yN+SWAPORy1vMWY4eLoqFrt+5llMMigaMtLIJPtAl7DiHNIgxG1iDuu+Oyah/c0v3bPkmzkmH/uKP7pnyQI89OysDiDDXg3N3DrtJHd2GeqScpHP7Lhvu+XgHws2y9BPyPD/3FH90z5Jh+Q4f/D0f3TPkjAsnAhlIJAkXbG59suAB8O21POwxfTbTtEMIufbIoNJPCIqcp3XcjkGG/wAPR/dU/kknIcN/h6P7qn8k8C3HAnZYIJH3WkX2OljnE913KZ/UDe/1XbzkGG/w9H91T+SL+ocN/h6P7qn8kbROR//Z"/>
          <p:cNvSpPr>
            <a:spLocks noChangeAspect="1" noChangeArrowheads="1"/>
          </p:cNvSpPr>
          <p:nvPr/>
        </p:nvSpPr>
        <p:spPr bwMode="auto">
          <a:xfrm>
            <a:off x="238900" y="-159275"/>
            <a:ext cx="468047" cy="3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4" name="AutoShape 6" descr="data:image/jpeg;base64,/9j/4AAQSkZJRgABAQAAAQABAAD/2wCEAAkGBhQSEBQUEhQVFRQVFBQUFRQVFBQVFBQVFRQVFBUUFBQXHCYeFxkjGRQUHy8gJCcpLCwsFh4xNTAqNSYrLCkBCQoKDgwOGg8PGiwkHCUsLCwpLCwsLCwsLCosLCwsKSwpLCwsKSwsLCksLCwpKSwsLCwsLCwsKSwpKSwsLCkpLP/AABEIAPoAyQMBIgACEQEDEQH/xAAcAAAABwEBAAAAAAAAAAAAAAAAAQIDBAUGBwj/xABFEAABAwIEAgcEBwQJBAMAAAABAAIRAyEEBRIxQVEGEyJhcYGRMqGx0QcjQlKCksFik+HwFBVDU1RyssLxM6Kz0hY0Y//EABoBAAIDAQEAAAAAAAAAAAAAAAABAgMEBQb/xAAwEQACAgEEAAMGBQUBAAAAAAAAAQIDEQQSITETQVEFImFxkfAygbHR4RRCUqHxI//aAAwDAQACEQMRAD8A7EjRo1YA35I5SoRoATKCNDSgAgEaEIQkAAUcooVNnueCkC1vtcTy/iq7LI1x3S6J11ysltiSsyzxlGxu77oO3iVlsf0wqO9k6R+zb37qhxmNLnSTKhuevMan2pZN4hwj0Wm9mwisy5ZZVs/qn7b/AM7vmkDPsRwqv/O75quD5TzWrEtVYn+J/U6H9JX/AIr6FrR6X4pn9pq/zAO95urbA/SA6QKtMEc2Eg+hssq6kk9Wr4a++HUvryRn7P081zH6cHUMu6QUa3sPE/dd2Xeh38lYrj0EK6yrpZVowCdbfuuv6HcLqUe2Iy4tWPijk6j2RKPNTz8GdHRKvynPKeIb2TDuLTuPDmFYrtwnGa3ReUcScJQe2SwwkEIQUyISCBRIEBBBBACkEEEDAgihCEAGgiRSkAaNJlDUgZDzfMRRpl3E2b48/Jc2zLMi5xurrppmsvLQbNt58VjHVpK857UucnsXR6L2bp0o732yV1iMKM16ea5cFxO4kPsCk0WyoTHqZhasFShHL5HLhFo3KzpmP5t81Cq0YWho5q00wNvfPiqTG1hNlvurgorazFTZOTakiEWpioE86omKjlzmuTch3B411Nwc0kEGbLpeSZuMRT1faFnDv5juK5S4q96J5p1dUSeyey7wPHyMHyXX9mal1z2PpnJ9p6VWQ3rtHSUJRwiIXqjygEEUIwmAESNBAgI0SCBhopRokgEoSlQihAwiU3iK2ljncgT6BOaVXdIH6cNUPdHqQFFvCySistI5dnuLLnnxKqOsT+ZVZeVC1Ly163SbPYadYgkTGvTraihNenA9Y3A2onNqJxtZQBUSxUUdpIs2YpG6tKr21EsVEhYRJL0056QaiSXKO0YsuTmErQVFLkKT7qytYlkqs5idmyfE9ZQpu4lonxFj8FLVF0MqzhR3OI9wP6q9XtanugmeGtjtm18QIIIKwrAiRokAFKNEgQkAaCIokDFIIhKEpAGqnpR/9Wp5fEK1LlX59T1YaqBvpJ9L/ooy6ZOH4kcUzB3aKih6kZluVAD1562HLPV0T91EoPTjXqIHpYqLK4G2MiVrSg5RxUSg9QcSxMkionG1FDD0sVVHaGSXrSTUUc1Uk1EbCOR91RCk66ivqKRgWy4K6uvLKbZ4idZ6ECML4vPwaFoFWdHcJow1MRBLdR/Fce6FZaV6mtYikeLte6bfxFIJMIwrCsNEjRJgJRokEgDQQQSGGggiKBgKRUYCCDsRHrZKKh5riNFGo/7rHEeMGPeoskkcb6RYbTUcBtJg8xzWcfUutXifrKZH2mepafkf0WOxdnFcu2PJ3aZtIebWTjair21U42qs8qzdC0sRUShUUJtVONqqh1l6sJgqIa1F6xA1VHYPeSusQL1E61H1ikqyLsH9d1puieVmrWY3mb9wFyfRZzA0tTl13oJknVUjVcO0+ze5n8St2mpy8nL1uoxHCNU0QIG2wQQQXXPPgQQQTEBBBBMBKKEaCQwCUFGx+Ysos1PMcAOLjyaOKwue9Kn1LE9Wzgxpu7/MePhsseo1cKeO36ffRpo00reel6mwxnSWjTJBdqcLaWdr37e9VNfpo42ZTaO95JPoI+K5+/MuQTNbMXH7Xd/BcqzWXz6e35fydBaaqHln5m9b0orE+0wd2gfqU3j82q1aTmOczS4QTog87GVgW48/eN484tdWOWZgdiTBWeVl2OLHkeIL+1Afkrg8vpkE7HvHIrOdIcCWuktInfuKvXdIAxxDAN4J5wnP69p1uxVbY2kqUbL1zLn9SyNsFxg566yDaq0GddGyyXUu0zeN4WdI8lvrnGxZQuVyh5tZOtrqIAlhNxRZGySJYrJXWqIlNKhsRPxWSesRtco4KucmwIJDqhDW8JIBPkeCajnojK01v0fdGuufqf7LYLhxPID5rrTRAgbLCdDs1pU+sJdaGgQHGYmwgLVUukFA/bjxa8fELbXZTWtu9Z+aOTfGyyWdrx8iyRphuLYRIeyOepvzTwK1Jp9GNpoNBEjUhAQRIIAJRczzFtGmXu8A0budwAUhxsucdK8+6x+oHsiW0x3cXnvO/oser1Hgw47fX7/katPT4kuel2RM86QueS513mwH2WN5ALLYjGEmSZSa1Uk95UdlIkxteL9xAI8e5cOMHJ5fZ0pWKKFOxSIOJ/VSKGEBLmGCbEEExcAxbfchS6eQOAlxJaLxHG2/7PcpvbHszSvb6GcDhQ5riXAaYkHczyCminpa48go1Fk1S0M1Q0kAEDSdyTcclYY0fVD9r9FRP8SFCxtPJl677psVlYYikBItM7ndRswbOnVvsPC5mfEla4ST4KXZhk/A5qWiNxy/jwTuZ5FTxDOspWeN+/xCpGS0/wA38FZ5ZjNJ7juFGyLj70ezRVb9DNVcMWkgiCOCStX0my4OaKrfPw5rL6VsosV0N3n5miTcWJDSeCdGHPG3dufRSMHhHPMNBPhwU9+B6v2hdE5xi8eYnJ4yV1LBHirPBUwN4TABJhOVH6YHG09xM277AXVE8yRQ7cds1eBzlrWBgGmOI/VS6Wd6BBOo+5ZGi8mO+E9iMTpdp2MAz5bLnypywV6wa5mdtce01WWW5w5pmk+B9x0lhHKOHksDTxRkDnG/fspVDGkHe4Mbqrw5VvdHh/AtVqksZz8zsGV5yytb2XgXYfi08QrBcty/NNpMOHsuG4Pit/kecCuy9ngdoc/2h3fBd3Q67xf/ADs/F5P1/kxX6fb70ev0/gs0EEF1jGUXSzHaKGgGHVDp8G7vPpA/EuVZviZceQsPJbzpZX1ViOFNgH4ndo/Fvoud4qmZPivN6q3fe/Rcff5nZphtqXx5GGUNQ3IcbsjlxM8FLy3LIMEl8mwb5CY596hUqBDhJgbSZsrPBUS4wBJnsukyOFo81CUsLC6KVly94tKmhukgXmDJiOfh/FRcLmBdqDhIvwtfh3wnMQwXECG2HfwlJpG0ACw8p435rJuwaXFYwQGkdZDWiCbbk8ru3juU3MK1wB9kAR37/FO0KV3OADR7RA5jb3pipRDtWpwa6NTYFyZ2Vm7JRsImDpa6hDhN+A/nvVli+jDajAY2FvNOZXTbRaS67nRte/h5q4y7GsJttsQbEKqVr35j0RenTTMBisAWvDHOJtDR38AI8VHo2MLTdLaYkkSDcyLGfJZ6phw0MOppLhJa2exFoMrfVPfDJkWYywXuWxUpOYb2t5rHV8MW1CziHR77LVZHVh/kUoZWH5hMdmA/z2VdVqonP0xn8zp1rfFL7wSMFghh6F/aNz4n9FT1PrKgBc1sm7nGGjvPyVx0hxEvgbC3mqLQ2e3MyIBbLSDxdxiOQToi290u3yyu6fmN02zDWapO5O3EbQJ35qbVynqSyRJImeJTmQYUPqlwAAkwBsBOy1eMwLXdri0RJ5cgOJlK2/E9qMUK3ZyzLDBl77WANp5KRmeUv7NRo1W3EG+ykY6kCSS6w2bEbb28U9Wb2C1rgbyC3mR3cbKve85LvCSWCkxNNpbLgRwiL98I6+CDNJaJbueFj3/zsrnCsId2wKjNMuGmABYdoHcyVY1cHScx4aRJuROx8U1b5FUqXHmJmcDiwTb+eS1+R5kWlrx7TeH3mncen6LDU2Bj9IkXO+3dBWhy3EQbTFt9+/ZUXLw5bo8ehspnvjydbo1g9oc0yHAEHuKWqHotiTpdTPDtN/yk3Hr8VfQvV6a7xqlP7z5nMthsm4nM+kdYGpWJMfWO9GnSPgslXzKTsPMLQdKJ1VR/+tT/AFlY6qvNxjunJv1Z2ZPEV8iyp4rVPZBjc3t6FW+GxjqeoaWtdAIPdb9FS4A9ZMkEC0tkDhG3Efqn+sIfJ7UQO0d44JyS6MsJ7mS25gXDU7SbxGxM7bJ5lduqCNjuCCJ4crqFhxLzqaLk2iwngE47C9tvaDWk90A8f1KqbWcGrBdugshpkkySVBr0wHN9nVPt20352ngndRa2zuPtDjHEeZSariRDrk8xc+ah0uSPmNU6sEyQRz3ABkCVGbiHNJcB2YIB7xeYUinRZ4c4M35pw0WFrtJvBt3ndJJIUn6FdVq9bSc10kjnvESqE0Q3aQZvMK0ruIgNbpcAdRJJDzwtwUE0HEyYvwHBbq1sTx0cx5cyyyX/AKrPFX9Oete5omNIVRkVA654NEq9ykhzqviB7lz9Q8zR1tOvdk/gZ7NBLzeZP/CrXUdToaTpmNmyZF5Eq6zDDGSotSg9+nYaRAgAcSbxub7rXXYsGa6La4LLAUm4dm4Nu4FWrceNOkyCbfAxPoqGngXOJJJuI4mZ3vwU2lgiAACSAdUEXDriJ4iL+aolGLbfmQqzBYEVsJ25J1N3IB7SkPokMBuNJBtAOxP8+KVTwjoG4vvsSp9LD9kgxMbWN1XuwaeyioYm3aGogkzY3/kqBiKpEgavuieH/KvnZYQCItvyvHPl3KOcAy+pzZPfJ84U4SRVas9GVFOp1sOBkHbl5rS4CilGjTb9r/tKcw+OptPH0UNTKVnSHQlBGtyCsW1KU8SWH8Qt7w1a5YPD1rBwILQWlsdxBW/hdv2PPMJQ9Gv9/wDDNrFypff3ycw6XYT66r3u1D8QDv1Kw+IpwV1LpjgrseOILD4iXN9xd6LnmYYSCVhtXhXyi/X9eTbW99afwI+BrMY4EAxs4mzdXL4q6o4am46gSd+z48lmqjjp0nYunztupeX5joE3sSATxSsr3LKMmXVLnovsTT0tayBYk6pJMG4EcCodY6iIdseG4P8ANk1Uxznm9nbwbAg7eqfwtOagcBDY1RuPeqdj7Zcrd3RK5NHAAcrm53T9Cnq1OeZdMTbhyOyh4pwa2XcfjzUrCVmup6Qb/wA8FVPOCyEsjDqFzp2mZ324qDmVZzW3PbdckW0jlA2V2/AAnUIJPDTA77SqHHYJ7nusZaNTptHzsrKcbsMja8LKK2pjnNjtHT3/ACvyS6eYB24/RNYus2WtvESTbyTVBkmV0HFY5RirbkzX4CkYbp9mC6R+qa6NY4nrgLnU6PeB+ikYSqKeFl24ab8gbrM9Fsz04kzYVCfKTK5qqc42SXlj9Tq1vCx6mkzLH6IDmgu43238zsq/+t4Ehjff807n1M657o9FQ13x8ldTCLSM9mUaAZ8dgRBA2YOPimKuJquI+uIDtosPcojKrC6ASWFogOHHcjyWgwOGZAIhRskq+kUVtzeCLhcO6Nydpk/BSqVX1kjvjx2KJ2OIfpFxfgRA2ukUKcusbTYcis25t8m1RwiPi3F7TJm8ReZN7d1lGZRcAYaZkAXAnff0TtZhDoIA5Em4M3KtsFXJkPbYRuIPv9Va5NdEJV5RnqtR4BJEARM8Tzb3JdK6TnWMc6pomG7m4mOScwTFO3iKZTp8ts0eUz1ZHMj3kLpkLneR0wX028XVG+gMn3BdB1Lq+yI8Tl8vv/ZVrf7V8yqzXB9bSc3ju3ucLj5ea51mWFkTFxII4iNwfArpz2rn/SWp1eMe02Dw1wPeRB94KftLTuSVse138v4HpLOdj8+vmYvFULqFUYTA3iwkxAWnxeCtPPkqmrhFy6r8GyyvcM4IFxkkknbkBwErRMqQwDmfh/FVGDowU/jsRFuQt4olPfIz+HtQWdYsiGwIIvPDvH88U3hcygCwECLe8k+ap69UueNXMCTcATe3FLxBgwIIHHmVocE0kZcyT4L6n0jINuEWifC3oqzNM0dVOqCfskXtzEdyhCq4uJsJAFhy2UnDjskFoJJB1X1AjleLynGEYcknGcuxt2EAdLZ0uA4ydgf1Vjl2Ak32Fyl4LA6iArWq5tFvM8B3qiy1v3Y9mmqrBA6S4v6sU28r9wWTaC1wcNwZWspYI1MNiapuWmiPV5n9Fn6lFdrTabwqtr7fZCd26WV5dGsoH+kUAR7Ue8cVQYqifNLyDMzRfB9k+5XWaYMPl7BuJPf3+K4863p7Nr68jS2rFuRnqLm6m6gQAZcQbkDgJtK0mV5hqpiw2kXHwG1ws5Ww8FOYOxs7Sbc9uMKU4qcTI4uEtyLuriXOPaF54WPrxU7LX09W5EXg++6o3ZvqEEcxPDlKXQqQHTcgEW7/APlZ3V/kWxtbLKtm9MuJFOe9x98JrOMYS1r7xI1NBgkc7KDh8SBvBANrcTe54qLi8WahImALaRx81ZGv3spcA7G1gZpsLnyZsbSbxwngVeYKlsFXYDDQFpcFhIAtckAAbknYBVXS3ywi+qG1YL3obgiapedmNj8Trf6Z9VslCyfL+ppBn2t3Hm47+QsPJTF6XR0+DUovvtnL1NniWNrrpEYrE/SNl8tp1RwljvPtN/3LbqFm+XivRfTP2hY8nC7T6wtTRUng5TlubQQ2ptz+atquBa67Ss5jMKWOc1wgtJBHIixR4XMH09jbkVwtX7M3PdT9P2OnTqk+LPr+5ef0AMuSJ4DmqTEUTJlWdHOmOgVBEFTnOo1LyPguRtspeJpo04U+uTKOwqDcKtM/L2cCD58Er+h0gbkeqn/UEPD+BQUcBKtcJk3Ow71JdmFNnswfAKFXzZztrBXV1XXfgX59IhLZD8Tx+pPrYhlIQ25VNVJcZO5RhP4fDl7g1tySAB3my7uk0MaPelzL9PkYrdRu92PCNV0VyrrcBXZH/UcQ08yGiPR0LC1sJBIIgixHeuzZXl4o0WUx9kXPM7k+srFdNsl0VetaOzU37n8fXf1W7BnUjCPw6n5bmjqfZN2/BG+kmXUVRdRG2O2SL67nB5Ra18M2oNTYv6Krr4AgpeHquYbenBW1HMWOs8QuJbpraXwso3Kyuzrh+hSdSSAI2/VTKOHIYbdytWinwhCqCb2LY2HPzWF2tl0aH6GefhjJid58+aew+DPJWulvd5o+t4MHnwU1KdnuxQ/C28y4+YrC0A2C5bro5kpEVaoh0dhh+wDxP7R9yqeh+Tan9c++n2Z21cx4BbYLsaPQbHvs78l+5g1Gpi1sr/N/sGgghK65ziOUkpSoum+J0ZfiCDBLA2f872s+DkhlB00y+jUmtSqUi9o+saKjJIH2gJ3HHu8FhdQOxB8CCpGU4w6IG5LraXuJA0AABu25PkVT5zgGVaoFMN61xgkHS1ztTm3kS0mAb87pBuJ6UAsTXe6m6HBzTY7kWIB/VOUsc+SA6pYwbmN45pcEt5tmvPM+qWD3rE087qcKjtjvB2vxCkMz+p98HxaPDl3qKhBPOESdsn5mxa1ONprJU+klTmw+IP6OU/B57WqGGsY68WJA8SZgK5YK2zRspLddEOjWgddUHaPsA/ZH3vErJ9H8V1Tg+rTY932WioQ1p5nsHUtXT6djjRN+VQH4tCGxZNUGKLmGXNrU3MfsfceBHeqRvTunxpVPI0j/ALwnB05ocW1B+Fp/0uKWAyYjM8pfQqFj+Gx4OHAhQTTW8zPpBg8QzTULx913VPJaeYIB9FiMwr06bj2i5vBwp1AI7wW2KYZGerRhijDO6H943zkfEJTc3o/3rPzBGB7iSGJxrVHZmNI/2jPzt+afZimHZ7fzBRdUZdpElZJdMdZTVrk+VurPDW7faPADmlZLkj65BbZnF528ua3uXZc2izSweJ4uPMqSjGHEUQcnLtj2EwzabA1ogNEBSAkgJUJCAgilCUAMSsZ9LeLNPLHxu6pRaPz6v9i2K519N+IjBUW/exAP5ab/AP2CTGcdpZnUaZa4g8wSD7k5Qzmo12oGCDIIkEd4IVeUAoAWVTNS72mh3j4R8AmRVZwbpneD58QYUUI0AH1A4E+Y+SfpgaQ0mB3CTuDz7kyEYQBMoU6Q3k3m/wDBXeOzuk/ToaKbQI0t9mYaCRb9kLNgo0AaTB5xT1g1Yc0M0wB3QDBMT38+B2QOc/W62m2vVBO4BkArOhKlPIjVYXNaYov1Of1vaDDJI0lkDjE6pM+HeolPOngOGp0mIM7Qb+qoJQlPIYNVjM5hjOre6Y7UnUQS1lvZFp1e++yPA5qalRjXVerbpOpxDfaAcRvzsFlNSGsoyLBf4rGMdWIcGlgebtAnTPAjdIZgWnDuql41SWinaZBZe5kiHH3Kj1lDWUZHgngt0zu7Vt+zG/qrzGYAYamKnV03Q7SZ1Tq7RBAIsIA71ldZQNY8yjIsGuwmZa31A1jNLA52riWgwCLcyPVCp0g6t1QOaA6m7RAf7UOIMGJgR71kmYhwmCRO8EifGN0T65JJJJJuSTJJ7yU9wYN5VzyoykKt9MNJArGQHiWwONiPBLw3Suo6o5jH1OyNRd15Ai1xfm4BYV2ZVC3Sajy3s9kucW9mzbTFuCTQxz2SWOLZEHSSJEgxbvAPknuFtN9W6b1aZeHvrh1NzWlvXE76tiHQRb3hI/8Andb+8rfv2/8AusFXxbnuLnkucbkkyT5of053P3BG4Np6iaVyn6dsRbCM76z/APxtHxK02Q9K4hlU+DvmsV9MlYVMbhGi46oeeusQf9KJLBI5iUYVrmrWPYx1KmWaWtD7Dtkte8vEHYNbMm9+AAChvwDgXj7njfthkN53d7lWMZCNOjCOmLex1n4dGv1hBmGcdIA9v2e/tafiCgBsJUKwyzK21Guc6oGQHkbdosa10XIv2tuMQLqIaBEyCNJh3cb2PofRACAEoJXVHkbCTbgYufUeqLSgABGlUaRc4NG5IA80/jsA+i/S8AHS11iCC1w1NMjuTER0EIRwgAkSVCcfhHhoeWuDSYDiDpJI1QDttdADCNCEcIAJElQj6sxMGOcW9UANokshJIQAlBCERQACUmUZRIA6a1yscJlVHGPpsxGrVTM06jTDm3Bi4IIkAwQqpiscnP1zP8wWlrJBFnU+h/DlsNrVgI0/YNur6v7v3bJD/oibq1NxLp1ar0mm/WGrwcPtH0AXQKewS1ThEzmD/odeGw3EsI06b03C3Vsp8Hcmf9xTb/omxAMirRN9Wzx9uq/keNQflXVAjRgDkB+inFAAfUuA5PI4UASJbvFJ350xW+jLGQ76qmdVzFRl3RXgmY41W/lXZkAjAHFan0e4vUScOSHQHQ+mZaKlMxZ33WH1UV3QXGACcNU1CnokQf7INix+853ou6owEYEcHPRDEtLSMNX7GrT2HGxfXcPH+y9fFNno3WlmujXOl4Mup1CSNWHaZJFxpZUt4LvkIksBg88u6P1NEGlVBJDjNN0z1bZHs7anOH4UjFZQfrOw4anFw7BER/SCGttYHTTH4h3L0TKIIwB51q5WNT+EmB2fZAeRI8Qyfxd6dqUy9jabiNIDA2WiWOIwtNztW5tqt+yfL0LoHIIv6O37rfQJ4DB5wZl7TFwJYwRycW0ZdvzqH8pRNy5sC49iPxESHb/tNt3L0XRwVM6pYw9o/ZHIdyU7K6J3pU/yN+SWAPORy1vMWY4eLoqFrt+5llMMigaMtLIJPtAl7DiHNIgxG1iDuu+Oyah/c0v3bPkmzkmH/uKP7pnyQI89OysDiDDXg3N3DrtJHd2GeqScpHP7Lhvu+XgHws2y9BPyPD/3FH90z5Jh+Q4f/D0f3TPkjAsnAhlIJAkXbG59suAB8O21POwxfTbTtEMIufbIoNJPCIqcp3XcjkGG/wAPR/dU/kknIcN/h6P7qn8k8C3HAnZYIJH3WkX2OljnE913KZ/UDe/1XbzkGG/w9H91T+SL+ocN/h6P7qn8kbROR//Z"/>
          <p:cNvSpPr>
            <a:spLocks noChangeAspect="1" noChangeArrowheads="1"/>
          </p:cNvSpPr>
          <p:nvPr/>
        </p:nvSpPr>
        <p:spPr bwMode="auto">
          <a:xfrm>
            <a:off x="472926" y="8760"/>
            <a:ext cx="468047" cy="3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20" name="19 Imag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48540" y="6635722"/>
            <a:ext cx="3317777" cy="60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2 Subtítulo"/>
          <p:cNvSpPr txBox="1">
            <a:spLocks/>
          </p:cNvSpPr>
          <p:nvPr/>
        </p:nvSpPr>
        <p:spPr>
          <a:xfrm>
            <a:off x="165087" y="7266160"/>
            <a:ext cx="5030373" cy="425167"/>
          </a:xfrm>
          <a:prstGeom prst="rect">
            <a:avLst/>
          </a:prstGeom>
        </p:spPr>
        <p:txBody>
          <a:bodyPr lIns="101824" tIns="50912" rIns="101824" bIns="50912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Shirley Brito Cabezas, 2017 </a:t>
            </a:r>
          </a:p>
        </p:txBody>
      </p:sp>
      <p:cxnSp>
        <p:nvCxnSpPr>
          <p:cNvPr id="27" name="26 Conector recto"/>
          <p:cNvCxnSpPr/>
          <p:nvPr/>
        </p:nvCxnSpPr>
        <p:spPr>
          <a:xfrm>
            <a:off x="165085" y="684347"/>
            <a:ext cx="11014476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27 Conector recto"/>
          <p:cNvCxnSpPr/>
          <p:nvPr/>
        </p:nvCxnSpPr>
        <p:spPr>
          <a:xfrm>
            <a:off x="11861070" y="989743"/>
            <a:ext cx="218037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6"/>
          <p:cNvSpPr>
            <a:spLocks noChangeArrowheads="1"/>
          </p:cNvSpPr>
          <p:nvPr/>
        </p:nvSpPr>
        <p:spPr bwMode="auto">
          <a:xfrm>
            <a:off x="386235" y="123111"/>
            <a:ext cx="13158400" cy="48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24" tIns="50912" rIns="101824" bIns="50912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C" sz="1200" b="1" dirty="0"/>
              <a:t>Análisis de la variabilidad genética de muestras </a:t>
            </a:r>
            <a:r>
              <a:rPr lang="es-EC" sz="1200" b="1" i="1" dirty="0"/>
              <a:t>ex vitro e in vitro </a:t>
            </a:r>
            <a:r>
              <a:rPr lang="es-EC" sz="1200" b="1" dirty="0"/>
              <a:t>de clones de Babaco (</a:t>
            </a:r>
            <a:r>
              <a:rPr lang="es-EC" sz="1200" b="1" i="1" dirty="0"/>
              <a:t>Vasconcellea × heilbornii </a:t>
            </a:r>
            <a:r>
              <a:rPr lang="es-EC" sz="1200" b="1" dirty="0"/>
              <a:t>var. pentagona Badillo) usando marcadores moleculares de Secuencias Internas Simples Repetitivas (ISSR)</a:t>
            </a:r>
            <a:endParaRPr lang="es-EC" sz="1200" dirty="0"/>
          </a:p>
        </p:txBody>
      </p:sp>
      <p:sp>
        <p:nvSpPr>
          <p:cNvPr id="3" name="AutoShape 8" descr="Resultado de imagen para ecuador"/>
          <p:cNvSpPr>
            <a:spLocks noChangeAspect="1" noChangeArrowheads="1"/>
          </p:cNvSpPr>
          <p:nvPr/>
        </p:nvSpPr>
        <p:spPr bwMode="auto">
          <a:xfrm>
            <a:off x="179174" y="-159275"/>
            <a:ext cx="351036" cy="3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9" name="AutoShape 13" descr="Resultado de imagen para agricultura"/>
          <p:cNvSpPr>
            <a:spLocks noChangeAspect="1" noChangeArrowheads="1"/>
          </p:cNvSpPr>
          <p:nvPr/>
        </p:nvSpPr>
        <p:spPr bwMode="auto">
          <a:xfrm>
            <a:off x="354692" y="8758"/>
            <a:ext cx="351036" cy="3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0" name="AutoShape 16" descr="Resultado de imagen para cultivo del babaco"/>
          <p:cNvSpPr>
            <a:spLocks noChangeAspect="1" noChangeArrowheads="1"/>
          </p:cNvSpPr>
          <p:nvPr/>
        </p:nvSpPr>
        <p:spPr bwMode="auto">
          <a:xfrm>
            <a:off x="530210" y="176787"/>
            <a:ext cx="351036" cy="3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1" name="AutoShape 19" descr="Resultado de imagen para babaco"/>
          <p:cNvSpPr>
            <a:spLocks noChangeAspect="1" noChangeArrowheads="1"/>
          </p:cNvSpPr>
          <p:nvPr/>
        </p:nvSpPr>
        <p:spPr bwMode="auto">
          <a:xfrm>
            <a:off x="705727" y="344815"/>
            <a:ext cx="351036" cy="3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2" name="AutoShape 24" descr="Resultado de imagen para exportacion"/>
          <p:cNvSpPr>
            <a:spLocks noChangeAspect="1" noChangeArrowheads="1"/>
          </p:cNvSpPr>
          <p:nvPr/>
        </p:nvSpPr>
        <p:spPr bwMode="auto">
          <a:xfrm>
            <a:off x="881245" y="512844"/>
            <a:ext cx="351036" cy="3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6" name="5 Rectángulo"/>
          <p:cNvSpPr/>
          <p:nvPr/>
        </p:nvSpPr>
        <p:spPr>
          <a:xfrm>
            <a:off x="12481019" y="3772264"/>
            <a:ext cx="1411095" cy="295934"/>
          </a:xfrm>
          <a:prstGeom prst="rect">
            <a:avLst/>
          </a:prstGeom>
        </p:spPr>
        <p:txBody>
          <a:bodyPr wrap="none" lIns="101824" tIns="50912" rIns="101824" bIns="50912">
            <a:spAutoFit/>
          </a:bodyPr>
          <a:lstStyle/>
          <a:p>
            <a:r>
              <a:rPr lang="es-ES" sz="1200" dirty="0"/>
              <a:t>(CORPEI, 2006). </a:t>
            </a:r>
            <a:endParaRPr lang="es-EC" sz="1200" dirty="0"/>
          </a:p>
        </p:txBody>
      </p:sp>
      <p:pic>
        <p:nvPicPr>
          <p:cNvPr id="13320" name="Picture 8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587" y="4612348"/>
            <a:ext cx="1975606" cy="158563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7212" y="1205976"/>
            <a:ext cx="2079108" cy="1176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2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595" y="1794274"/>
            <a:ext cx="2678401" cy="162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3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7212" y="2669293"/>
            <a:ext cx="2079108" cy="1114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4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72" y="989745"/>
            <a:ext cx="2731499" cy="2721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5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938" y="1774023"/>
            <a:ext cx="1975606" cy="1452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7 Conector recto de flecha"/>
          <p:cNvCxnSpPr/>
          <p:nvPr/>
        </p:nvCxnSpPr>
        <p:spPr>
          <a:xfrm>
            <a:off x="5195460" y="2582020"/>
            <a:ext cx="463373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40 Conector recto de flecha"/>
          <p:cNvCxnSpPr/>
          <p:nvPr/>
        </p:nvCxnSpPr>
        <p:spPr>
          <a:xfrm>
            <a:off x="2207793" y="2582020"/>
            <a:ext cx="103996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41 Conector recto de flecha"/>
          <p:cNvCxnSpPr/>
          <p:nvPr/>
        </p:nvCxnSpPr>
        <p:spPr>
          <a:xfrm>
            <a:off x="10704619" y="3342408"/>
            <a:ext cx="98259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43 Conector recto de flecha"/>
          <p:cNvCxnSpPr/>
          <p:nvPr/>
        </p:nvCxnSpPr>
        <p:spPr>
          <a:xfrm>
            <a:off x="10674213" y="1844285"/>
            <a:ext cx="1013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74 Conector recto de flecha"/>
          <p:cNvCxnSpPr>
            <a:endCxn id="13322" idx="1"/>
          </p:cNvCxnSpPr>
          <p:nvPr/>
        </p:nvCxnSpPr>
        <p:spPr>
          <a:xfrm>
            <a:off x="7227823" y="2604421"/>
            <a:ext cx="811771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9" name="88 Conector recto de flecha"/>
          <p:cNvCxnSpPr/>
          <p:nvPr/>
        </p:nvCxnSpPr>
        <p:spPr>
          <a:xfrm>
            <a:off x="2546588" y="5405156"/>
            <a:ext cx="74476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9" name="68 Rectángulo"/>
          <p:cNvSpPr/>
          <p:nvPr/>
        </p:nvSpPr>
        <p:spPr>
          <a:xfrm>
            <a:off x="5686394" y="4918899"/>
            <a:ext cx="1894450" cy="96126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101824" tIns="50912" rIns="101824" bIns="50912">
            <a:spAutoFit/>
          </a:bodyPr>
          <a:lstStyle/>
          <a:p>
            <a:pPr algn="ctr"/>
            <a:r>
              <a:rPr lang="es-ES" sz="1800" dirty="0"/>
              <a:t>Análisis de recursos genéticos </a:t>
            </a:r>
            <a:endParaRPr lang="es-EC" sz="1800" dirty="0"/>
          </a:p>
        </p:txBody>
      </p:sp>
      <p:sp>
        <p:nvSpPr>
          <p:cNvPr id="70" name="69 Rectángulo"/>
          <p:cNvSpPr/>
          <p:nvPr/>
        </p:nvSpPr>
        <p:spPr>
          <a:xfrm>
            <a:off x="5658830" y="1969288"/>
            <a:ext cx="1941374" cy="111967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101824" tIns="50912" rIns="101824" bIns="50912">
            <a:spAutoFit/>
          </a:bodyPr>
          <a:lstStyle/>
          <a:p>
            <a:pPr algn="just"/>
            <a:r>
              <a:rPr lang="es-ES" sz="1600" dirty="0"/>
              <a:t>Mejora de calidad para satisfacer mercados internacionales</a:t>
            </a:r>
            <a:endParaRPr lang="es-EC" sz="1600" dirty="0"/>
          </a:p>
        </p:txBody>
      </p:sp>
      <p:pic>
        <p:nvPicPr>
          <p:cNvPr id="13329" name="Picture 17" descr="Imagen relacionad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04" y="4606702"/>
            <a:ext cx="2268502" cy="159480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1" name="Picture 19" descr="Resultado de imagen para iSSR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595" y="4553405"/>
            <a:ext cx="2634618" cy="158563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78 Rectángulo"/>
          <p:cNvSpPr/>
          <p:nvPr/>
        </p:nvSpPr>
        <p:spPr>
          <a:xfrm>
            <a:off x="11687213" y="4304586"/>
            <a:ext cx="2079108" cy="21335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101824" tIns="50912" rIns="101824" bIns="50912">
            <a:spAutoFit/>
          </a:bodyPr>
          <a:lstStyle/>
          <a:p>
            <a:pPr marL="318202" indent="-318202" algn="just">
              <a:buFont typeface="Wingdings" panose="05000000000000000000" pitchFamily="2" charset="2"/>
              <a:buChar char="ü"/>
            </a:pPr>
            <a:r>
              <a:rPr lang="es-ES" sz="1600" dirty="0"/>
              <a:t>Analizar grandes secciones del genoma </a:t>
            </a:r>
          </a:p>
          <a:p>
            <a:pPr marL="318202" indent="-318202" algn="just">
              <a:buFont typeface="Wingdings" panose="05000000000000000000" pitchFamily="2" charset="2"/>
              <a:buChar char="ü"/>
            </a:pPr>
            <a:r>
              <a:rPr lang="es-ES" sz="1600" dirty="0"/>
              <a:t>Costo bajo </a:t>
            </a:r>
          </a:p>
          <a:p>
            <a:pPr marL="318202" indent="-318202" algn="just">
              <a:buFont typeface="Wingdings" panose="05000000000000000000" pitchFamily="2" charset="2"/>
              <a:buChar char="ü"/>
            </a:pPr>
            <a:r>
              <a:rPr lang="es-ES" sz="1600" dirty="0"/>
              <a:t>Especies donde no hay datos genómicos previos</a:t>
            </a:r>
            <a:endParaRPr lang="es-EC" sz="1600" dirty="0"/>
          </a:p>
        </p:txBody>
      </p:sp>
      <p:cxnSp>
        <p:nvCxnSpPr>
          <p:cNvPr id="43" name="42 Conector recto de flecha"/>
          <p:cNvCxnSpPr/>
          <p:nvPr/>
        </p:nvCxnSpPr>
        <p:spPr>
          <a:xfrm>
            <a:off x="10702271" y="5365852"/>
            <a:ext cx="98259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45 Conector recto de flecha"/>
          <p:cNvCxnSpPr/>
          <p:nvPr/>
        </p:nvCxnSpPr>
        <p:spPr>
          <a:xfrm>
            <a:off x="5207180" y="5407340"/>
            <a:ext cx="463373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8" name="Picture 2" descr="Resultado de imagen para babac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9070" y="417877"/>
            <a:ext cx="900127" cy="774954"/>
          </a:xfrm>
          <a:prstGeom prst="ellipse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466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AutoShape 4" descr="data:image/jpeg;base64,/9j/4AAQSkZJRgABAQAAAQABAAD/2wCEAAkGBhESERMUExQWFRUWFBgXFxgWFBgYGhYXFhoXFRUWGRgXHyYeGRskGRYXIC8gJCkpLS0sGB80NTAqOCYrLCkBCQoKDgwOGg8PGiolHyQtLywsLi4vLTYsKiwpLCwsLCwsLCwsLCwpLCwsNCwtNCwsLCwsLCwsLCwsLCwsLCwsLP/AABEIANIA8AMBIgACEQEDEQH/xAAcAAEAAgMBAQEAAAAAAAAAAAAABQYCAwQBBwj/xAA+EAABAwIDBQYDBwMDBAMAAAABAAIRAyEEEjEFIkFRYQYTMnGBkUKhsQcUI1LB4fBictEVM4JDkqKyFlPx/8QAGwEBAAIDAQEAAAAAAAAAAAAAAAQFAQIDBgf/xAAwEQACAgEDAgQFBAEFAAAAAAAAAQIDEQQSITFBBSJRcRNhgaHwMpGx0SMUUsHh8f/aAAwDAQACEQMRAD8A+4rFlrXsNT/lZIgCIiAIiIAiIgCIiAIiIAi5DtJnDM7q0WPkTY+ei0nF1D+Vo5EFx9SCB/NSuUroR6s2UWzqxuNZSY57zDWiSqdRxz8XixUax4FKW7znUwA7XKWTmdGU5TEEeSsbwXGXnN0iBextfUWuefMrVgsE2kwNboBEm5OpkniZJPqotmpTWInSNb7nVR2hlEVDpo+LR/URZp5mw42uB3CoOaq/a3Fd3g67oDpYWQT/APYRTJ9M0xxhfLNjbWdQr0akuim7QQYaZztaHWEhzuWs63W9V7a8x3hpHYm49j76i5dnbRp16balMy1zWuHMBwkSOB6LqUwhBERAEREAREQBERAEREARFhVcQDAkwYExJ4CeCAzWmrTcXNIdAEyI8Ui1+EFReDx1UVstS5NoGjTGYRztr+ylKuLY0hrnAE6SVlrByhbGayuzx9TzCYxlQEtMwSDaLjzW1lQGYMwYPQ6x7EI0g6LJYOi+YREQyEREBoxlYtbI1kATpLiGz11lcL8zvE6RpA3R6iST6mOikcQBlOYZhFxEzF4jionBMim0TNrSc1jcDNxgQJ6KHqpSjjDOtaTIiv2zw7AXObVABqicguaPijevMGBqYNrLWO3mFLXOAqFrXZcwYIPi0l1xDS4cxEXMKZ/0yjM91TmSZ7tsy7xHTU8eaN2bRBkUqYMRIptFtI00gm3VQ81+jOuJepxDtPQPeZSXGm57XBoE5qbmMcBJA8VRsTGq1DthhiYBcSHUw4Bo3O9BLS69gMpk8CRrIUlU2ZRdE0qZgQJptMCIgSLCLQvTgqNppshpkbjd02gi1jYLGYejHmPcf/tvlneDKZZbeHFsHWRwXyXHbIa5znU92SSGcACZAB8v4F9J252noYYQXsNQ6MLwD8N3chvN85Eaqi4naVNznPzMaHHNAcIEmOf5pHnPkrbw3TqcZfEjw+j/AD+SLqNTOmSdcufQq+A7RYjDOzUc7HXkNmDl0a8EZXXtxi6tGK+2HGuYA2iym8TJGZxNuAeMov1OmnOF2nTBfLS05hoHNkkHLYTJkiLcQsdi7MdiqrKdP4rl2oa0auPQfMwOK5X507afRdy2qdWpgrJNZxz8vz5n2fslt4YrC0qhc01C0d4Gnwv4gjVp6FTSq2z9iUKApNDWSMrTULWBzsoLrujjlVmp1ARIMjmFz0mqWpi5JYWcFbZFRfBQ2dmMcGgPBqRUaaw+/Vh97gVwXC0UN59J+UQDky6NbPtHs/tNtF1Go7vZfh6jnfentNRlOlQp1qAdGduZzHuzWzfFGdyvyKYcz5uzsjtfvaJGIy0g+k57PvFRxDaVd1RtMOIl8UqhY5x8fdtlY7K7JbXp0g3voflyy7EVHQ91AUX1eMgP/EA1JBmJX0paxiGlxbIzASRN48vUICO7M4SvSwzKeIcHvYXNDg5zs1MOPdEl182TKDJJJBMmVKoiAIiIAufHUHPYQ05TaDJGhBiRe+nquheFDDWVgreJ2d3bS5zxnmYz6gC2WYJcCJt/hb6NNtdsvcc7SGuytuWkkMlsEcZmI16xjW2TWzE2cSfFMT5g6DoJXdszZhYS50ZiIESYGpuY1McOC6trHXkq665O1x+HiHR5fXHR+5zUNtb1NrW/hzlkulxndYY89bzdTQWhuBp5s4Y3Nzi/n59VtbThsAnzN/fmubx2LGuM0nvef6Mi8TE3XqjMHsgh/eVHB7+BiI1E+xiOF+cqTRm0W2stYCIiwbHjl83wm26zKYpt3Q2d6AS6SHA3BiJInj6Xt3aXbYpMLGn8Rwt/SDq4/OOvkVRgFYaTSxtW6xZXb7mkpNdCzdmMaXMcxzgS0yJdLiDckg3gE6/w9e3doOo0XPa3MdNQMs2DjzAMWHP1Va2Q9ja7HPIDRJkmADBgk8v2Ut2pLatENZVb42mAQ7N0sdBd3/FVOtohTq/N+l8vjjHfoSa7Fs8xVqXaXGNMisXdHtYQfYAj0K5q21KtQfiOe+8nM609GzA9AsMThXUyJg9RPzkW91wYnaTGEBxNxNhIAmLwryqOmkviVpfsdJV1XxTzwe4rAUajszmOLv7o0AAFjpYLBuyqB3S0i35iZGbPHLxCYheP2vTGuYGAYjgc0aW+ErwbXpETctmJy2mcsRrM9F221/I5PR17cKTz7m92zaAN9RpvGW3zWPC8n1KuHYrs+2lmqd3l3crJmYcczje8aRPVU/C4tjw7KbNMHhEgH9Y8weStHZ7tO9pDarppkE5nSXCGkgSLmSBrJuqLx5T/ANLirHPX1+n/ACaw0qqak5ZLoQsO4be0TrFp841Udiu02GYwuzh/RlyeOnAdTZdGK2vSpuY17speJEg6Wufyi/HryK+fxrti1tTT+pKXPB10nvZ4Msa5SD8iDYacD81udtCpwa0c5cT8g1R79r0A3MajI0s4G/IASSuplQOAIIIIBBGhB0KmQ8Q1dUNuePmjV1rq0bn7ReWkd3eD8YiehiY6xPRczcM2ACB7cYglQtPtnQcBDakktAaQwGX95lBl0D/bOptmbztrxnbvDUgC4PMz4Qw334Eh0XNMgRY5m3gyttRZq9Q0prlehqlFFjo4p1OJJczQkxLeR/tjWfPmpUFUin23oOmGvgTMhoMBucugugjJfWTwBUpsXa4q03GiS1ocW5XtEtIANg11gQ4GOvIqy0mvspjt1KePX+zSUE/0lkRR9Dao0fbqLt43tdvr7rrpYljvC4H1v7K7qvrtWYNM5NNEDtSjtI1ancOphhAyZyAGx3RuO7LiSW1QbxD2xcGNOIpbUcBlyMIFYEl4Ml5PcuADI3BlBB1k2JAVpRdjBVvu+1QSM9NwD25TutJAhrs4yEBpyl5Dby+AQGwtuzcPtEVaZqvaae9nG5PgAmWsFu8kgD4TcyINkRAc+GwTWF5BJzOkyfPT3+nILZiGOLSGuynnE/IrYiGEkuEAiIhkKB7Tbc7puSm4d4dYuWNjXodInz4KeVI7YUGtrgiJcwFwniN0EjhIgf8AEqRpoRnalI1k8IhKlQuJc4kkmSTqSsURehSxwjiRm2qzYAc5zMpD5DXEQDlIMGNXDX9xzYbI01Q2q+GioDu1HlsAh5nNZozt1+IC8AhSO0SzLvMDibDMARzv0kD5Lbg9nMyNc6lT39NwaEEgQRyn3Ko/F5RjXyuf4OVtkYpJ9yOpsYczhXlrGuc4ZXluVr5LBvyWcIBkzqbAbjiqD2FmfO+mG3ymXSJaZd4gdSZ6rvxWFpXcabSSTfKCcxuT1uBJ5x6cT9mtF2Na02BgASOGg4H6lVWh07ulvbax0/ME/QaOWpTsi35fucYw7IjK2OWUdenU+5TuWzOVs84HOdfO/msg76TojxNudv8APyXqJyjCLk+xaPCWWKNBsAx/jUkW9fmt656m0KbSQXAFsSL2nLH/ALN9+hjyntGk4wHSc2U7rrGYgmIEmwnXhK8XZKdkt0slY5ZeWdK8zHM3jw8h+lwPcrwAk6xy6rbTpx5n+QFvTU8qRY6PTTc42duv/Rmpvs7truyKbz+GTYn4Cb+xPsfMqERdtRRG+DhL/wALq2pWR2s+iDCU48DYgjwjR13DTQnUcV792ZfdbfXdF4sJ9LKj4HbFakRldIAjK6S2BpAm0dIXRiu0td5sQwcmj6kz8oXnJeEahSwmsepVvRWZxwXAYWmPgbrPhGszOms3lZU6bW2aALzYAXNybdVTv/kDzRex5cXkgteDB1BIMRaJ05wuantvENiKrjAi8Eex1NtT/lF4RfLOWuPv8zC0djz0LxQw7A5rSBlNgdC13CHCCJFvQesrQwjGeEAE6nifU34qmYTtUxzQ2s0gmxLRuxwOshWbZm0c5y5mvEEhzSDoRIMWneFx7c7TQWTg/hXx83Z+q9/zgr76ZVvlEmiIrojBERAEREARFF9o8a+lQc5mshs/lDrZupmB6raMXJpLuCTlfL+0r3131Sx+Ul4yOF4DHDLobghtxxzHmtlTHVXeKo8zze7jY8eS0K50+kdTbk/kcnLJDt2RiA0D7wbZbw6d1rmXOa+bNJ0uAeC9fsmuSCa5IkkiHAGSXERJBEmByAA4KXWMzZuv06ld5quuO6T49xFOTwjjqhtSsGunK0HNlkkWJ4afCPdWSoxrmgnSJm4gH6WUZVqtY03a0ARLiAAYkSTqYvGq7cfApROuUDjxH6LzOotepsTffgqvE6Iy1FVUJvc3h/LOPvz6/sQm0tsgVIyiABllwaIc7Lm6NnV3ARZcp23AksIBiLiTLaboAi7oqC39LuV5LOJib8puvKlYNEuIA5kwPcq2hXsioxZ9E02kWmqjVXLCXyItu3Ggf7TmmAYiJzGDwGgLXHk108CsqTmneAiQDHKQCR+y3YvbVJkb2aSLNIMA8VG0drh9R8w1uokweAHS9zH1UTXRk6Xgi69P4WM5wdFbAUnmXMa48yAdQBx/tHsFkMGy26N3TpJn1ve/FbQZuNElefyyhHFvn9Af56r19f8ALc/L3/RYQHdTGg4jl1HnZbm4dx4R5n9BMrrG7ZHCLPT22xr2Vx59RR01nr/NFmsPuxa6dbRZvW/EnksmunQE+XDznRS4WxlHOS5rk9q3LDOHGU8QSe7cGi0TlI+GbRMzm6QRaVgwYkB0wSc8eARcd38swPU+qkTIMEc+PKP8r1dIyUllDZl5yyOq/ei4luQNzAgEgnLo5pMa/EDfkurB95l/EjNJ8OkG44DSY9FvRbGVDDzlhWvsBWaHVmwMxDXA8SBII9JHuq9svCd7Wps/M8A/2i7v/EFfQNndm6NCoalPMCZtmtB+GOU+qykV/iN0FH4b6vn7ksiItigCqnaKtjximih3mSKHdhjKZpOcazhihXc4FzAKOQtykfFEmArWqTtnZu1XV8S+hVLWOe2nSbnaPw306IqVQTIp5Hd8QcrnF0WLUBwPxe1u7pXxWbOz7xNKiA13dV+8bR7tjnOpd4KUHKdRvGXR01sdtl1SrkplrH1mGhnFMhtOlU7uo2pG8BVZlfOol8aALVUo7YcyoXNrCuaDmsNOtQFAOGGLLtO8XuxQL2mBDXU5cAHNW7FbN2uKb3U6jjUdXxRjO3dpRiRhwM7iyTNLLAEHLmFigMdl4zazqtE1G1m5n0yWFlHuhRIca/evAzCq11gGkAwyAQXlXZ+Gz08lSHS2HQC0G1yBJI97KkV8JtOW90MUG/8ARFSvhyWP72XHFQZfT7uMrQXuAzTvFsXnE1C1jiBmIaSGj4iBIHrogPnO0sJ3VV9Oc2UxPQgOE9YK5ljVxocS5zwXEySSJJPFZEr01edqTfPcjs8uTAif0XQ1uUAC54dXG/1lasIZzHqBHlf9V0MO+z+76tcB8yB6rzev1ErLHHsifzRppWxXmw2cnaGkG0GCxh4/K0l2V+8C6wOa/WI4ro2y1/cbpDQGguJlpMRDQBpJ+gHGR52jd+G2GMec9g9jnxDXEuDW3JABPC0rZtVjHUN4OIgEd2M0HUEdOptCiUvE4v5niKrHurm/92fuU0V258oO8L8bcZn9+KhtobRqk3YSQASJdxjSeMGP+K7Gx95m3gvAbINtXanja48lZ+zdCk578zQ5waMstBgCQ7X+4L03iFvw9PK3H6fT3PfVzafUooxT/wAh9jzjlykyvG4p9ppmePQl0R7SZ8letl7Gw5xNUFkgF5DXEwMlTKC1sDd4GS4EgxABCjO1WAosrAUwG7suDTo4k8PhtFraqgXile7bh/YkqzPd/Y4+ztd5bek+C9oJEw0GQ46XjcNvzHkrOzCtHCfMz9VAbCxeR+UmGEHU2B1Bvpx91YqdQOAIIIOhFwqjUWOc3JE3Twg1uws+yM5REUUmBeLQcfSBIL2giZBMRAc468g1x/4nkjcfSJgPE2/8py68TBt0PJbbX6Gu6PqZ1qOaLwRx+o8rLV3D+bfO/wBP3Wyji2P8LgbE21gEtNv7gR5grcukbZ18JmVh8o5DSeOR8rH2J/VYh3DQ8jr/ADqu1Yuo5oEEmbRMybWi83XevVyXEuTOcE52Ewmas9/BjIHm8/4afdXtQ3ZfY7sPSIcQXOdmMcLABvWAFMq1XQ8xqrVba5LoERFkjBERAEREARFz1doUm5sz2jJd0uG6DcSOCA+bdqNniliKrGiGu3mgaAPH0zZvZaMO8PMcAJI6zAB+f7rn7WbR77FPfh3AMIOYktBlrAA4h1xcaR5wo/AV6kkuc3hkc1wPIQ4CAZMGBbfjkt1bKMJQj3IVVkardz5WSytaBYD2XpauVw72lHhn1G66YItLTEEWkEqNp7PBhoxM5S3wgeJkbroJEFwBy25dVX49T0e5NJrlMmcSwVKfduif6qfeSLwQDxHPh6rvw9RpaADMQDOvr1VbqdnyQQKz7gC9/Ccwd4pLpLjckXFt0KYBIIcNR8xxB6fqsPB5zV+BqcZSqbTy2lxj2KG+rOIIkQJIAyixbra/EjL6r6Fgtm06Ulg1iSSTp56Kp/6ODiBlYCXOMQ6YYIF40GUxJvb3uxXbxzU7owhCXDy2s+2M+2C5pTUeUQ2y6hdisTM2hoDqmewcYLRG4DxbJ4aZb1PbLWivVyuzDOTOtzdwnjBJE9FY9nYwjE4vMJbTDzl3iQ0uzbrXAAZoJMGCYVSrlpe7IIbmOUcmyco9oVTFYm/ZHSBgpzs5iLOZ1zD1sfoPdQayY8tIIJBGhC6NZWCRXPZLJdUVfodo3jxtBH9Nj7aH5KXwu0KdTwuvyNiPT/C4OLRZwthPozF+y6ROYsEyTIJBlxkmQZm3tZef6TShoy+GI3nWIJIIvYgudB6rsRZ3y9TbZH0Ry4fZtNhDmgyG5QS5xOW27cm1tF1IvFq231NkkugVw7LbBygVqg3iNwH4QfiP9RHsPMrh7M9njUIq1BuC7QfjPAx+X6+Wt0VlpdPjzy+hTa7VZ/xw+v8AQREVgVIREQBERAEREAUN2h7NsxTRcNe3R2WbX3T0mD6dSplEMNJrDPj+1ew9WiHuqBwa8vDi1zHN/EIzDwyASBBP7KPpdm2PcSM02k5ouAA0w0C4yN5aDlb7dUphwIIBBEEESCDqCFTdqdmTRzOpNmnrA8Tedo3gOesa6SdJ5S4NatPBz8z4/O5CYejlaBrroNSTNlA4ItZiqstcCS4lxG64tdeNTYkEEnQjkFdNnYekGCs+sGuObu2gZocJDajmi5giQNNJJ4cOC7MmrmdNN+9BynLDdS4g7zZLRYaXiZtyjF9+5YyklwuiMFz4uo8Mc5oBA4k8B4jHGPMaHyWdFsNvpc3JNjJ89FGnabgdwZRHG5Oka+q1qdcZf5OhrrL3VDKeGSuAa7KHEQ86jQZZMAjha/Qn0XYcT/S7rYW9jf0UG4Ew/wC8Bsva8jeJtJ7sjPGW8WaLNEzqtY2LUp04diXZAAPCZIOSb5jLiWNgwdXTOYzMv0NF/maxhdmvuVUNVOOeevqYjBOqVMUKbwzOSQRmk5XQ8HTKc4jjY9ZVVarNjsf3bA1jwCWNZUqFpzVIblJvJLokgnnqqZV2bL3EPMEmARYT0noD5hVM6lCbjuyuxZae9WLhf1+53LxcP+ma75uSb6iY0v09iVmzAETvuMtLb8iSQdZkTErXEfUk5fodayp1HNIIJBGhCj3bNJEd47QCwiIaWiBP9Rnn6LM4C9nFt5gebj9Hkeg5Jtj6mcv0LhsnaneS10Bw9JH+VJKibNwFQVG92XOeDIDGEn4rACbb1xBmAr/sfsvtKoQXtZTZx7yAY6NbJB84XN0OT8nJNr1kYx/yGDWkkAAkkwABJJ5ADVWzYfZMCH1hJ4M1A6u5npp58JLY3Z6nQE+J/FxHyaOA+qllNo0qh5pdSDqtc7PLDhfyAERFNK0IiIAiIgCIiAIiIAiIgC8K9RAfONuCvUxBFKCTWLSCJJaDlAFwBAEk9PNWHaOAbhsMcvjflY98mSDJdA4A3EDn0U4MDRY41MjA65LoE8ZM8NTK+cdu+2baxp08NUJa05nObZriQMoB1MAunhJ6LSNbefUkqbm0l0RybUxGjWug3DgI0jjy8uqi31mtgE3IMWJJyiTYdFzYTGuc6HXmTPHnJ4evVdFfB03+NodaLjgdYPCVDsi4yxIptdOUrvPwjBu0KZAObWIsbzYWiV109oF9MNa6WcIGsE8eQPLkuQ7PpTJYCba3uLA349dV7WrNpt4aWbz/AGWFPantfUiJZe2Gcs5NqvEtHEAn3/8AxcKzq1C5xJ4n9lgo7eWeo01XwqlFhbcPhn1HBrGue46BrS4+wuu3YOwquLqinTBi2d0WY38x+cDivtWxdh0cLTFOk2BxJu5x/M48T/BC7VUufPY2stUOD5dsz7NcbVgvDaLf6zLv+1s/MhW3Zf2W4WnBqufWPInI3/tbf3cVdEUyNEI9iLK2T7nNgtnUqLctKm1jeTWhvvGq6URdjkEREAREQBERAEREAREQBERAEREAXhXqID4r2v7SbTpmtQr1xGaC1lJoDmvIyjNAOUgwb8wSqwyuGtEkmc145E5nH1lXn7VsO372y05qLSZuLOcBY6Kl9w38rdZ0GvPz6rvBcZRLrXGUa8NtNpO6XCbTHPQT1j5LuoY983MjNewNpvfXRcvdskWbPCwnSLegj0Rogxrx9/4Vn4cZfqRC11ade7Cz3J3DVRUMNPEDTnxhce28D3bwQSQ8E34EQD6XCy2ZDIqOO6X5QJb8O8XGSDlaJJi/ynsq9oMPULWOY52YAgENsTIgku3SCIJ4ZheJKiS0scOP7Hbw6mMK90uG+nsQCl9g9m34tldzHAdy0Ogic0h5ygg2O5y48FuobSwrf+nEObBc1p8dyQ4kyAJJI0DbcJ+n9i8MG0XGAM1Q6aw0BsH1B9+q4rSY5byTbZbY5TOf7OsFTZgmObTcxz7vLxBc4WkWG5Hh6HnJNoRFIisLBXt5eTCtUytceQJ9hKoWzvtAxbzhO9oU6IxIL2uc8DMwDCnda97T4sQ5upJ7uQ2Db6AsXUmmJAMaW08lkwfPMF9pdV7WmqxlBrjTOdzw2Gvo4iu0b8gtd3AYKlgS5wADmEK9bIxjqtCjUc3I6pSY9zb7pc0OLb3sTC6TTB1A4cOVwskAREQBERAEREAREQBERAEREAREQBRW0+1GFw72061QMc4SBDjYmASQCGiQdeSlV84+0vs4c5xQcxrcga4OcQ5zwYaGiDJLf/U+a2ik3hnOyTjHKIv7Qu01HFPYykCe6c78SRDpgENHES0b0jyOqp1uJ4xrx5LOFzuwTSZk6k8OJDjwnVoPopajtWEQHfOXVtI3ADz+f80+S9DQFpoYNrSSCZIgydbzpprJ9St62Rxk8vqd2yKVd3e925oFiMwBA3XAHLEzmAvMRFjEKUp0MXm3nMLSeGUO0AIksIiQTpMEjkufs3W3nsjUZp8oEfP6qeXNrk9PoUpUReSNwezcdUe1jXsJMaNbcBm8N7m4G8+QGi+ndl8FVpYamytHeAHNGW5kmd236qvdkcJmr5iLMbP/ACdut+WZXZR59cHPUvzbQiItCKEREAREQBERAEREAREQBERAEREAREQBERAFTO3PZLE4yrSNN7AxrSCHEjKSZLxAMyA0R06lXNFlPDyjWUVJYZD9n+y9HCUTTaM2f/cc6CXmIuNMsWy/WSTWe0X2ZUyxzsLIqTIYXjIRxAJEtPESY4eV+RZUmnkxKuMlho+RYr7NcWygam654I/CZLnZeJB0Lh+UehOirLcI81O7ykPDi0g2gtnMDOkQfZfoNfL9r9nxRx1Z/Bxz0xe2eS8mf6swC7Qsb4Zzjo1OcYx+vsRGxNmvplzn2JGUDW0gySPJSyKa7N7EZXzl85WkAAGJJuZOsRHv0W0pY5ZexjDTV4XREj2Ka/JUNsma1r5oE35Rl9ZVmWjB4NlJoawZQP4SSbkreozeXkrLJbpOQREWDQIiIAiIgCIiAIiIAiIgCIiAIiIAiIgCIiAIiIAiIgC4Nr7JbXZlNnC7XflP6jmP2XeiGU2nlFLxHY6u0S1zHnldp9Jt8wrPsrZbKDMrZkwXEkmXQATfTTgu1Fs5N9TpO2c1iTCIi1OQREQBERAEREAREQBERAEREAREQBERAEREAREQBERAEREAREQBERAEREAREQBERAEREAREQBERAEREB//Z"/>
          <p:cNvSpPr>
            <a:spLocks noChangeAspect="1" noChangeArrowheads="1"/>
          </p:cNvSpPr>
          <p:nvPr/>
        </p:nvSpPr>
        <p:spPr bwMode="auto">
          <a:xfrm>
            <a:off x="97510" y="-159275"/>
            <a:ext cx="468047" cy="336057"/>
          </a:xfrm>
          <a:prstGeom prst="rect">
            <a:avLst/>
          </a:prstGeom>
          <a:noFill/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7" name="16 CuadroTexto"/>
          <p:cNvSpPr txBox="1"/>
          <p:nvPr/>
        </p:nvSpPr>
        <p:spPr>
          <a:xfrm>
            <a:off x="11664862" y="684341"/>
            <a:ext cx="2376577" cy="327629"/>
          </a:xfrm>
          <a:prstGeom prst="rect">
            <a:avLst/>
          </a:prstGeom>
          <a:solidFill>
            <a:srgbClr val="3B7812">
              <a:alpha val="50588"/>
            </a:srgbClr>
          </a:solidFill>
        </p:spPr>
        <p:txBody>
          <a:bodyPr wrap="square" lIns="101824" tIns="50912" rIns="101824" bIns="50912" rtlCol="0">
            <a:spAutoFit/>
          </a:bodyPr>
          <a:lstStyle/>
          <a:p>
            <a:pPr algn="r"/>
            <a:r>
              <a:rPr lang="es-EC" sz="1400" b="1" dirty="0">
                <a:latin typeface="Arial" panose="020B0604020202020204" pitchFamily="34" charset="0"/>
                <a:cs typeface="Arial" panose="020B0604020202020204" pitchFamily="34" charset="0"/>
              </a:rPr>
              <a:t>INTRODUCCIÓN </a:t>
            </a:r>
          </a:p>
        </p:txBody>
      </p:sp>
      <p:sp>
        <p:nvSpPr>
          <p:cNvPr id="2" name="AutoShape 4" descr="data:image/jpeg;base64,/9j/4AAQSkZJRgABAQAAAQABAAD/2wCEAAkGBhQSEBQUEhQVFRQVFBQUFRQVFBQVFBQVFRQVFBUUFBQXHCYeFxkjGRQUHy8gJCcpLCwsFh4xNTAqNSYrLCkBCQoKDgwOGg8PGiwkHCUsLCwpLCwsLCwsLCosLCwsKSwpLCwsKSwsLCksLCwpKSwsLCwsLCwsKSwpKSwsLCkpLP/AABEIAPoAyQMBIgACEQEDEQH/xAAcAAAABwEBAAAAAAAAAAAAAAAAAQIDBAUGBwj/xABFEAABAwIEAgcEBwQJBAMAAAABAAIRAyEEBRIxQVEGEyJhcYGRMqGx0QcjQlKCksFik+HwFBVDU1RyssLxM6Kz0hY0Y//EABoBAAIDAQEAAAAAAAAAAAAAAAABAgMEBQb/xAAwEQACAgEEAAMGBQUBAAAAAAAAAQIDEQQSITETQVEFImFxkfAygbHR4RRCUqHxI//aAAwDAQACEQMRAD8A7EjRo1YA35I5SoRoATKCNDSgAgEaEIQkAAUcooVNnueCkC1vtcTy/iq7LI1x3S6J11ysltiSsyzxlGxu77oO3iVlsf0wqO9k6R+zb37qhxmNLnSTKhuevMan2pZN4hwj0Wm9mwisy5ZZVs/qn7b/AM7vmkDPsRwqv/O75quD5TzWrEtVYn+J/U6H9JX/AIr6FrR6X4pn9pq/zAO95urbA/SA6QKtMEc2Eg+hssq6kk9Wr4a++HUvryRn7P081zH6cHUMu6QUa3sPE/dd2Xeh38lYrj0EK6yrpZVowCdbfuuv6HcLqUe2Iy4tWPijk6j2RKPNTz8GdHRKvynPKeIb2TDuLTuPDmFYrtwnGa3ReUcScJQe2SwwkEIQUyISCBRIEBBBBACkEEEDAgihCEAGgiRSkAaNJlDUgZDzfMRRpl3E2b48/Jc2zLMi5xurrppmsvLQbNt58VjHVpK857UucnsXR6L2bp0o732yV1iMKM16ea5cFxO4kPsCk0WyoTHqZhasFShHL5HLhFo3KzpmP5t81Cq0YWho5q00wNvfPiqTG1hNlvurgorazFTZOTakiEWpioE86omKjlzmuTch3B411Nwc0kEGbLpeSZuMRT1faFnDv5juK5S4q96J5p1dUSeyey7wPHyMHyXX9mal1z2PpnJ9p6VWQ3rtHSUJRwiIXqjygEEUIwmAESNBAgI0SCBhopRokgEoSlQihAwiU3iK2ljncgT6BOaVXdIH6cNUPdHqQFFvCySistI5dnuLLnnxKqOsT+ZVZeVC1Ly163SbPYadYgkTGvTraihNenA9Y3A2onNqJxtZQBUSxUUdpIs2YpG6tKr21EsVEhYRJL0056QaiSXKO0YsuTmErQVFLkKT7qytYlkqs5idmyfE9ZQpu4lonxFj8FLVF0MqzhR3OI9wP6q9XtanugmeGtjtm18QIIIKwrAiRokAFKNEgQkAaCIokDFIIhKEpAGqnpR/9Wp5fEK1LlX59T1YaqBvpJ9L/ooy6ZOH4kcUzB3aKih6kZluVAD1562HLPV0T91EoPTjXqIHpYqLK4G2MiVrSg5RxUSg9QcSxMkionG1FDD0sVVHaGSXrSTUUc1Uk1EbCOR91RCk66ivqKRgWy4K6uvLKbZ4idZ6ECML4vPwaFoFWdHcJow1MRBLdR/Fce6FZaV6mtYikeLte6bfxFIJMIwrCsNEjRJgJRokEgDQQQSGGggiKBgKRUYCCDsRHrZKKh5riNFGo/7rHEeMGPeoskkcb6RYbTUcBtJg8xzWcfUutXifrKZH2mepafkf0WOxdnFcu2PJ3aZtIebWTjair21U42qs8qzdC0sRUShUUJtVONqqh1l6sJgqIa1F6xA1VHYPeSusQL1E61H1ikqyLsH9d1puieVmrWY3mb9wFyfRZzA0tTl13oJknVUjVcO0+ze5n8St2mpy8nL1uoxHCNU0QIG2wQQQXXPPgQQQTEBBBBMBKKEaCQwCUFGx+Ysos1PMcAOLjyaOKwue9Kn1LE9Wzgxpu7/MePhsseo1cKeO36ffRpo00reel6mwxnSWjTJBdqcLaWdr37e9VNfpo42ZTaO95JPoI+K5+/MuQTNbMXH7Xd/BcqzWXz6e35fydBaaqHln5m9b0orE+0wd2gfqU3j82q1aTmOczS4QTog87GVgW48/eN484tdWOWZgdiTBWeVl2OLHkeIL+1Afkrg8vpkE7HvHIrOdIcCWuktInfuKvXdIAxxDAN4J5wnP69p1uxVbY2kqUbL1zLn9SyNsFxg566yDaq0GddGyyXUu0zeN4WdI8lvrnGxZQuVyh5tZOtrqIAlhNxRZGySJYrJXWqIlNKhsRPxWSesRtco4KucmwIJDqhDW8JIBPkeCajnojK01v0fdGuufqf7LYLhxPID5rrTRAgbLCdDs1pU+sJdaGgQHGYmwgLVUukFA/bjxa8fELbXZTWtu9Z+aOTfGyyWdrx8iyRphuLYRIeyOepvzTwK1Jp9GNpoNBEjUhAQRIIAJRczzFtGmXu8A0budwAUhxsucdK8+6x+oHsiW0x3cXnvO/oser1Hgw47fX7/katPT4kuel2RM86QueS513mwH2WN5ALLYjGEmSZSa1Uk95UdlIkxteL9xAI8e5cOMHJ5fZ0pWKKFOxSIOJ/VSKGEBLmGCbEEExcAxbfchS6eQOAlxJaLxHG2/7PcpvbHszSvb6GcDhQ5riXAaYkHczyCminpa48go1Fk1S0M1Q0kAEDSdyTcclYY0fVD9r9FRP8SFCxtPJl677psVlYYikBItM7ndRswbOnVvsPC5mfEla4ST4KXZhk/A5qWiNxy/jwTuZ5FTxDOspWeN+/xCpGS0/wA38FZ5ZjNJ7juFGyLj70ezRVb9DNVcMWkgiCOCStX0my4OaKrfPw5rL6VsosV0N3n5miTcWJDSeCdGHPG3dufRSMHhHPMNBPhwU9+B6v2hdE5xi8eYnJ4yV1LBHirPBUwN4TABJhOVH6YHG09xM277AXVE8yRQ7cds1eBzlrWBgGmOI/VS6Wd6BBOo+5ZGi8mO+E9iMTpdp2MAz5bLnypywV6wa5mdtce01WWW5w5pmk+B9x0lhHKOHksDTxRkDnG/fspVDGkHe4Mbqrw5VvdHh/AtVqksZz8zsGV5yytb2XgXYfi08QrBcty/NNpMOHsuG4Pit/kecCuy9ngdoc/2h3fBd3Q67xf/ADs/F5P1/kxX6fb70ev0/gs0EEF1jGUXSzHaKGgGHVDp8G7vPpA/EuVZviZceQsPJbzpZX1ViOFNgH4ndo/Fvoud4qmZPivN6q3fe/Rcff5nZphtqXx5GGUNQ3IcbsjlxM8FLy3LIMEl8mwb5CY596hUqBDhJgbSZsrPBUS4wBJnsukyOFo81CUsLC6KVly94tKmhukgXmDJiOfh/FRcLmBdqDhIvwtfh3wnMQwXECG2HfwlJpG0ACw8p435rJuwaXFYwQGkdZDWiCbbk8ru3juU3MK1wB9kAR37/FO0KV3OADR7RA5jb3pipRDtWpwa6NTYFyZ2Vm7JRsImDpa6hDhN+A/nvVli+jDajAY2FvNOZXTbRaS67nRte/h5q4y7GsJttsQbEKqVr35j0RenTTMBisAWvDHOJtDR38AI8VHo2MLTdLaYkkSDcyLGfJZ6phw0MOppLhJa2exFoMrfVPfDJkWYywXuWxUpOYb2t5rHV8MW1CziHR77LVZHVh/kUoZWH5hMdmA/z2VdVqonP0xn8zp1rfFL7wSMFghh6F/aNz4n9FT1PrKgBc1sm7nGGjvPyVx0hxEvgbC3mqLQ2e3MyIBbLSDxdxiOQToi290u3yyu6fmN02zDWapO5O3EbQJ35qbVynqSyRJImeJTmQYUPqlwAAkwBsBOy1eMwLXdri0RJ5cgOJlK2/E9qMUK3ZyzLDBl77WANp5KRmeUv7NRo1W3EG+ykY6kCSS6w2bEbb28U9Wb2C1rgbyC3mR3cbKve85LvCSWCkxNNpbLgRwiL98I6+CDNJaJbueFj3/zsrnCsId2wKjNMuGmABYdoHcyVY1cHScx4aRJuROx8U1b5FUqXHmJmcDiwTb+eS1+R5kWlrx7TeH3mncen6LDU2Bj9IkXO+3dBWhy3EQbTFt9+/ZUXLw5bo8ehspnvjydbo1g9oc0yHAEHuKWqHotiTpdTPDtN/yk3Hr8VfQvV6a7xqlP7z5nMthsm4nM+kdYGpWJMfWO9GnSPgslXzKTsPMLQdKJ1VR/+tT/AFlY6qvNxjunJv1Z2ZPEV8iyp4rVPZBjc3t6FW+GxjqeoaWtdAIPdb9FS4A9ZMkEC0tkDhG3Efqn+sIfJ7UQO0d44JyS6MsJ7mS25gXDU7SbxGxM7bJ5lduqCNjuCCJ4crqFhxLzqaLk2iwngE47C9tvaDWk90A8f1KqbWcGrBdugshpkkySVBr0wHN9nVPt20352ngndRa2zuPtDjHEeZSariRDrk8xc+ah0uSPmNU6sEyQRz3ABkCVGbiHNJcB2YIB7xeYUinRZ4c4M35pw0WFrtJvBt3ndJJIUn6FdVq9bSc10kjnvESqE0Q3aQZvMK0ruIgNbpcAdRJJDzwtwUE0HEyYvwHBbq1sTx0cx5cyyyX/AKrPFX9Oete5omNIVRkVA654NEq9ykhzqviB7lz9Q8zR1tOvdk/gZ7NBLzeZP/CrXUdToaTpmNmyZF5Eq6zDDGSotSg9+nYaRAgAcSbxub7rXXYsGa6La4LLAUm4dm4Nu4FWrceNOkyCbfAxPoqGngXOJJJuI4mZ3vwU2lgiAACSAdUEXDriJ4iL+aolGLbfmQqzBYEVsJ25J1N3IB7SkPokMBuNJBtAOxP8+KVTwjoG4vvsSp9LD9kgxMbWN1XuwaeyioYm3aGogkzY3/kqBiKpEgavuieH/KvnZYQCItvyvHPl3KOcAy+pzZPfJ84U4SRVas9GVFOp1sOBkHbl5rS4CilGjTb9r/tKcw+OptPH0UNTKVnSHQlBGtyCsW1KU8SWH8Qt7w1a5YPD1rBwILQWlsdxBW/hdv2PPMJQ9Gv9/wDDNrFypff3ycw6XYT66r3u1D8QDv1Kw+IpwV1LpjgrseOILD4iXN9xd6LnmYYSCVhtXhXyi/X9eTbW99afwI+BrMY4EAxs4mzdXL4q6o4am46gSd+z48lmqjjp0nYunztupeX5joE3sSATxSsr3LKMmXVLnovsTT0tayBYk6pJMG4EcCodY6iIdseG4P8ANk1Uxznm9nbwbAg7eqfwtOagcBDY1RuPeqdj7Zcrd3RK5NHAAcrm53T9Cnq1OeZdMTbhyOyh4pwa2XcfjzUrCVmup6Qb/wA8FVPOCyEsjDqFzp2mZ324qDmVZzW3PbdckW0jlA2V2/AAnUIJPDTA77SqHHYJ7nusZaNTptHzsrKcbsMja8LKK2pjnNjtHT3/ACvyS6eYB24/RNYus2WtvESTbyTVBkmV0HFY5RirbkzX4CkYbp9mC6R+qa6NY4nrgLnU6PeB+ikYSqKeFl24ab8gbrM9Fsz04kzYVCfKTK5qqc42SXlj9Tq1vCx6mkzLH6IDmgu43238zsq/+t4Ehjff807n1M657o9FQ13x8ldTCLSM9mUaAZ8dgRBA2YOPimKuJquI+uIDtosPcojKrC6ASWFogOHHcjyWgwOGZAIhRskq+kUVtzeCLhcO6Nydpk/BSqVX1kjvjx2KJ2OIfpFxfgRA2ukUKcusbTYcis25t8m1RwiPi3F7TJm8ReZN7d1lGZRcAYaZkAXAnff0TtZhDoIA5Em4M3KtsFXJkPbYRuIPv9Va5NdEJV5RnqtR4BJEARM8Tzb3JdK6TnWMc6pomG7m4mOScwTFO3iKZTp8ts0eUz1ZHMj3kLpkLneR0wX028XVG+gMn3BdB1Lq+yI8Tl8vv/ZVrf7V8yqzXB9bSc3ju3ucLj5ea51mWFkTFxII4iNwfArpz2rn/SWp1eMe02Dw1wPeRB94KftLTuSVse138v4HpLOdj8+vmYvFULqFUYTA3iwkxAWnxeCtPPkqmrhFy6r8GyyvcM4IFxkkknbkBwErRMqQwDmfh/FVGDowU/jsRFuQt4olPfIz+HtQWdYsiGwIIvPDvH88U3hcygCwECLe8k+ap69UueNXMCTcATe3FLxBgwIIHHmVocE0kZcyT4L6n0jINuEWifC3oqzNM0dVOqCfskXtzEdyhCq4uJsJAFhy2UnDjskFoJJB1X1AjleLynGEYcknGcuxt2EAdLZ0uA4ydgf1Vjl2Ak32Fyl4LA6iArWq5tFvM8B3qiy1v3Y9mmqrBA6S4v6sU28r9wWTaC1wcNwZWspYI1MNiapuWmiPV5n9Fn6lFdrTabwqtr7fZCd26WV5dGsoH+kUAR7Ue8cVQYqifNLyDMzRfB9k+5XWaYMPl7BuJPf3+K4863p7Nr68jS2rFuRnqLm6m6gQAZcQbkDgJtK0mV5hqpiw2kXHwG1ws5Ww8FOYOxs7Sbc9uMKU4qcTI4uEtyLuriXOPaF54WPrxU7LX09W5EXg++6o3ZvqEEcxPDlKXQqQHTcgEW7/APlZ3V/kWxtbLKtm9MuJFOe9x98JrOMYS1r7xI1NBgkc7KDh8SBvBANrcTe54qLi8WahImALaRx81ZGv3spcA7G1gZpsLnyZsbSbxwngVeYKlsFXYDDQFpcFhIAtckAAbknYBVXS3ywi+qG1YL3obgiapedmNj8Trf6Z9VslCyfL+ppBn2t3Hm47+QsPJTF6XR0+DUovvtnL1NniWNrrpEYrE/SNl8tp1RwljvPtN/3LbqFm+XivRfTP2hY8nC7T6wtTRUng5TlubQQ2ptz+atquBa67Ss5jMKWOc1wgtJBHIixR4XMH09jbkVwtX7M3PdT9P2OnTqk+LPr+5ef0AMuSJ4DmqTEUTJlWdHOmOgVBEFTnOo1LyPguRtspeJpo04U+uTKOwqDcKtM/L2cCD58Er+h0gbkeqn/UEPD+BQUcBKtcJk3Ow71JdmFNnswfAKFXzZztrBXV1XXfgX59IhLZD8Tx+pPrYhlIQ25VNVJcZO5RhP4fDl7g1tySAB3my7uk0MaPelzL9PkYrdRu92PCNV0VyrrcBXZH/UcQ08yGiPR0LC1sJBIIgixHeuzZXl4o0WUx9kXPM7k+srFdNsl0VetaOzU37n8fXf1W7BnUjCPw6n5bmjqfZN2/BG+kmXUVRdRG2O2SL67nB5Ra18M2oNTYv6Krr4AgpeHquYbenBW1HMWOs8QuJbpraXwso3Kyuzrh+hSdSSAI2/VTKOHIYbdytWinwhCqCb2LY2HPzWF2tl0aH6GefhjJid58+aew+DPJWulvd5o+t4MHnwU1KdnuxQ/C28y4+YrC0A2C5bro5kpEVaoh0dhh+wDxP7R9yqeh+Tan9c++n2Z21cx4BbYLsaPQbHvs78l+5g1Gpi1sr/N/sGgghK65ziOUkpSoum+J0ZfiCDBLA2f872s+DkhlB00y+jUmtSqUi9o+saKjJIH2gJ3HHu8FhdQOxB8CCpGU4w6IG5LraXuJA0AABu25PkVT5zgGVaoFMN61xgkHS1ztTm3kS0mAb87pBuJ6UAsTXe6m6HBzTY7kWIB/VOUsc+SA6pYwbmN45pcEt5tmvPM+qWD3rE087qcKjtjvB2vxCkMz+p98HxaPDl3qKhBPOESdsn5mxa1ONprJU+klTmw+IP6OU/B57WqGGsY68WJA8SZgK5YK2zRspLddEOjWgddUHaPsA/ZH3vErJ9H8V1Tg+rTY932WioQ1p5nsHUtXT6djjRN+VQH4tCGxZNUGKLmGXNrU3MfsfceBHeqRvTunxpVPI0j/ALwnB05ocW1B+Fp/0uKWAyYjM8pfQqFj+Gx4OHAhQTTW8zPpBg8QzTULx913VPJaeYIB9FiMwr06bj2i5vBwp1AI7wW2KYZGerRhijDO6H943zkfEJTc3o/3rPzBGB7iSGJxrVHZmNI/2jPzt+afZimHZ7fzBRdUZdpElZJdMdZTVrk+VurPDW7faPADmlZLkj65BbZnF528ua3uXZc2izSweJ4uPMqSjGHEUQcnLtj2EwzabA1ogNEBSAkgJUJCAgilCUAMSsZ9LeLNPLHxu6pRaPz6v9i2K519N+IjBUW/exAP5ab/AP2CTGcdpZnUaZa4g8wSD7k5Qzmo12oGCDIIkEd4IVeUAoAWVTNS72mh3j4R8AmRVZwbpneD58QYUUI0AH1A4E+Y+SfpgaQ0mB3CTuDz7kyEYQBMoU6Q3k3m/wDBXeOzuk/ToaKbQI0t9mYaCRb9kLNgo0AaTB5xT1g1Yc0M0wB3QDBMT38+B2QOc/W62m2vVBO4BkArOhKlPIjVYXNaYov1Of1vaDDJI0lkDjE6pM+HeolPOngOGp0mIM7Qb+qoJQlPIYNVjM5hjOre6Y7UnUQS1lvZFp1e++yPA5qalRjXVerbpOpxDfaAcRvzsFlNSGsoyLBf4rGMdWIcGlgebtAnTPAjdIZgWnDuql41SWinaZBZe5kiHH3Kj1lDWUZHgngt0zu7Vt+zG/qrzGYAYamKnV03Q7SZ1Tq7RBAIsIA71ldZQNY8yjIsGuwmZa31A1jNLA52riWgwCLcyPVCp0g6t1QOaA6m7RAf7UOIMGJgR71kmYhwmCRO8EifGN0T65JJJJJuSTJJ7yU9wYN5VzyoykKt9MNJArGQHiWwONiPBLw3Suo6o5jH1OyNRd15Ai1xfm4BYV2ZVC3Sajy3s9kucW9mzbTFuCTQxz2SWOLZEHSSJEgxbvAPknuFtN9W6b1aZeHvrh1NzWlvXE76tiHQRb3hI/8Andb+8rfv2/8AusFXxbnuLnkucbkkyT5of053P3BG4Np6iaVyn6dsRbCM76z/APxtHxK02Q9K4hlU+DvmsV9MlYVMbhGi46oeeusQf9KJLBI5iUYVrmrWPYx1KmWaWtD7Dtkte8vEHYNbMm9+AAChvwDgXj7njfthkN53d7lWMZCNOjCOmLex1n4dGv1hBmGcdIA9v2e/tafiCgBsJUKwyzK21Guc6oGQHkbdosa10XIv2tuMQLqIaBEyCNJh3cb2PofRACAEoJXVHkbCTbgYufUeqLSgABGlUaRc4NG5IA80/jsA+i/S8AHS11iCC1w1NMjuTER0EIRwgAkSVCcfhHhoeWuDSYDiDpJI1QDttdADCNCEcIAJElQj6sxMGOcW9UANokshJIQAlBCERQACUmUZRIA6a1yscJlVHGPpsxGrVTM06jTDm3Bi4IIkAwQqpiscnP1zP8wWlrJBFnU+h/DlsNrVgI0/YNur6v7v3bJD/oibq1NxLp1ar0mm/WGrwcPtH0AXQKewS1ThEzmD/odeGw3EsI06b03C3Vsp8Hcmf9xTb/omxAMirRN9Wzx9uq/keNQflXVAjRgDkB+inFAAfUuA5PI4UASJbvFJ350xW+jLGQ76qmdVzFRl3RXgmY41W/lXZkAjAHFan0e4vUScOSHQHQ+mZaKlMxZ33WH1UV3QXGACcNU1CnokQf7INix+853ou6owEYEcHPRDEtLSMNX7GrT2HGxfXcPH+y9fFNno3WlmujXOl4Mup1CSNWHaZJFxpZUt4LvkIksBg88u6P1NEGlVBJDjNN0z1bZHs7anOH4UjFZQfrOw4anFw7BER/SCGttYHTTH4h3L0TKIIwB51q5WNT+EmB2fZAeRI8Qyfxd6dqUy9jabiNIDA2WiWOIwtNztW5tqt+yfL0LoHIIv6O37rfQJ4DB5wZl7TFwJYwRycW0ZdvzqH8pRNy5sC49iPxESHb/tNt3L0XRwVM6pYw9o/ZHIdyU7K6J3pU/yN+SWAPORy1vMWY4eLoqFrt+5llMMigaMtLIJPtAl7DiHNIgxG1iDuu+Oyah/c0v3bPkmzkmH/uKP7pnyQI89OysDiDDXg3N3DrtJHd2GeqScpHP7Lhvu+XgHws2y9BPyPD/3FH90z5Jh+Q4f/D0f3TPkjAsnAhlIJAkXbG59suAB8O21POwxfTbTtEMIufbIoNJPCIqcp3XcjkGG/wAPR/dU/kknIcN/h6P7qn8k8C3HAnZYIJH3WkX2OljnE913KZ/UDe/1XbzkGG/w9H91T+SL+ocN/h6P7qn8kbROR//Z"/>
          <p:cNvSpPr>
            <a:spLocks noChangeAspect="1" noChangeArrowheads="1"/>
          </p:cNvSpPr>
          <p:nvPr/>
        </p:nvSpPr>
        <p:spPr bwMode="auto">
          <a:xfrm>
            <a:off x="238900" y="-159275"/>
            <a:ext cx="468047" cy="3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4" name="AutoShape 6" descr="data:image/jpeg;base64,/9j/4AAQSkZJRgABAQAAAQABAAD/2wCEAAkGBhQSEBQUEhQVFRQVFBQUFRQVFBQVFBQVFRQVFBUUFBQXHCYeFxkjGRQUHy8gJCcpLCwsFh4xNTAqNSYrLCkBCQoKDgwOGg8PGiwkHCUsLCwpLCwsLCwsLCosLCwsKSwpLCwsKSwsLCksLCwpKSwsLCwsLCwsKSwpKSwsLCkpLP/AABEIAPoAyQMBIgACEQEDEQH/xAAcAAAABwEBAAAAAAAAAAAAAAAAAQIDBAUGBwj/xABFEAABAwIEAgcEBwQJBAMAAAABAAIRAyEEBRIxQVEGEyJhcYGRMqGx0QcjQlKCksFik+HwFBVDU1RyssLxM6Kz0hY0Y//EABoBAAIDAQEAAAAAAAAAAAAAAAABAgMEBQb/xAAwEQACAgEEAAMGBQUBAAAAAAAAAQIDEQQSITETQVEFImFxkfAygbHR4RRCUqHxI//aAAwDAQACEQMRAD8A7EjRo1YA35I5SoRoATKCNDSgAgEaEIQkAAUcooVNnueCkC1vtcTy/iq7LI1x3S6J11ysltiSsyzxlGxu77oO3iVlsf0wqO9k6R+zb37qhxmNLnSTKhuevMan2pZN4hwj0Wm9mwisy5ZZVs/qn7b/AM7vmkDPsRwqv/O75quD5TzWrEtVYn+J/U6H9JX/AIr6FrR6X4pn9pq/zAO95urbA/SA6QKtMEc2Eg+hssq6kk9Wr4a++HUvryRn7P081zH6cHUMu6QUa3sPE/dd2Xeh38lYrj0EK6yrpZVowCdbfuuv6HcLqUe2Iy4tWPijk6j2RKPNTz8GdHRKvynPKeIb2TDuLTuPDmFYrtwnGa3ReUcScJQe2SwwkEIQUyISCBRIEBBBBACkEEEDAgihCEAGgiRSkAaNJlDUgZDzfMRRpl3E2b48/Jc2zLMi5xurrppmsvLQbNt58VjHVpK857UucnsXR6L2bp0o732yV1iMKM16ea5cFxO4kPsCk0WyoTHqZhasFShHL5HLhFo3KzpmP5t81Cq0YWho5q00wNvfPiqTG1hNlvurgorazFTZOTakiEWpioE86omKjlzmuTch3B411Nwc0kEGbLpeSZuMRT1faFnDv5juK5S4q96J5p1dUSeyey7wPHyMHyXX9mal1z2PpnJ9p6VWQ3rtHSUJRwiIXqjygEEUIwmAESNBAgI0SCBhopRokgEoSlQihAwiU3iK2ljncgT6BOaVXdIH6cNUPdHqQFFvCySistI5dnuLLnnxKqOsT+ZVZeVC1Ly163SbPYadYgkTGvTraihNenA9Y3A2onNqJxtZQBUSxUUdpIs2YpG6tKr21EsVEhYRJL0056QaiSXKO0YsuTmErQVFLkKT7qytYlkqs5idmyfE9ZQpu4lonxFj8FLVF0MqzhR3OI9wP6q9XtanugmeGtjtm18QIIIKwrAiRokAFKNEgQkAaCIokDFIIhKEpAGqnpR/9Wp5fEK1LlX59T1YaqBvpJ9L/ooy6ZOH4kcUzB3aKih6kZluVAD1562HLPV0T91EoPTjXqIHpYqLK4G2MiVrSg5RxUSg9QcSxMkionG1FDD0sVVHaGSXrSTUUc1Uk1EbCOR91RCk66ivqKRgWy4K6uvLKbZ4idZ6ECML4vPwaFoFWdHcJow1MRBLdR/Fce6FZaV6mtYikeLte6bfxFIJMIwrCsNEjRJgJRokEgDQQQSGGggiKBgKRUYCCDsRHrZKKh5riNFGo/7rHEeMGPeoskkcb6RYbTUcBtJg8xzWcfUutXifrKZH2mepafkf0WOxdnFcu2PJ3aZtIebWTjair21U42qs8qzdC0sRUShUUJtVONqqh1l6sJgqIa1F6xA1VHYPeSusQL1E61H1ikqyLsH9d1puieVmrWY3mb9wFyfRZzA0tTl13oJknVUjVcO0+ze5n8St2mpy8nL1uoxHCNU0QIG2wQQQXXPPgQQQTEBBBBMBKKEaCQwCUFGx+Ysos1PMcAOLjyaOKwue9Kn1LE9Wzgxpu7/MePhsseo1cKeO36ffRpo00reel6mwxnSWjTJBdqcLaWdr37e9VNfpo42ZTaO95JPoI+K5+/MuQTNbMXH7Xd/BcqzWXz6e35fydBaaqHln5m9b0orE+0wd2gfqU3j82q1aTmOczS4QTog87GVgW48/eN484tdWOWZgdiTBWeVl2OLHkeIL+1Afkrg8vpkE7HvHIrOdIcCWuktInfuKvXdIAxxDAN4J5wnP69p1uxVbY2kqUbL1zLn9SyNsFxg566yDaq0GddGyyXUu0zeN4WdI8lvrnGxZQuVyh5tZOtrqIAlhNxRZGySJYrJXWqIlNKhsRPxWSesRtco4KucmwIJDqhDW8JIBPkeCajnojK01v0fdGuufqf7LYLhxPID5rrTRAgbLCdDs1pU+sJdaGgQHGYmwgLVUukFA/bjxa8fELbXZTWtu9Z+aOTfGyyWdrx8iyRphuLYRIeyOepvzTwK1Jp9GNpoNBEjUhAQRIIAJRczzFtGmXu8A0budwAUhxsucdK8+6x+oHsiW0x3cXnvO/oser1Hgw47fX7/katPT4kuel2RM86QueS513mwH2WN5ALLYjGEmSZSa1Uk95UdlIkxteL9xAI8e5cOMHJ5fZ0pWKKFOxSIOJ/VSKGEBLmGCbEEExcAxbfchS6eQOAlxJaLxHG2/7PcpvbHszSvb6GcDhQ5riXAaYkHczyCminpa48go1Fk1S0M1Q0kAEDSdyTcclYY0fVD9r9FRP8SFCxtPJl677psVlYYikBItM7ndRswbOnVvsPC5mfEla4ST4KXZhk/A5qWiNxy/jwTuZ5FTxDOspWeN+/xCpGS0/wA38FZ5ZjNJ7juFGyLj70ezRVb9DNVcMWkgiCOCStX0my4OaKrfPw5rL6VsosV0N3n5miTcWJDSeCdGHPG3dufRSMHhHPMNBPhwU9+B6v2hdE5xi8eYnJ4yV1LBHirPBUwN4TABJhOVH6YHG09xM277AXVE8yRQ7cds1eBzlrWBgGmOI/VS6Wd6BBOo+5ZGi8mO+E9iMTpdp2MAz5bLnypywV6wa5mdtce01WWW5w5pmk+B9x0lhHKOHksDTxRkDnG/fspVDGkHe4Mbqrw5VvdHh/AtVqksZz8zsGV5yytb2XgXYfi08QrBcty/NNpMOHsuG4Pit/kecCuy9ngdoc/2h3fBd3Q67xf/ADs/F5P1/kxX6fb70ev0/gs0EEF1jGUXSzHaKGgGHVDp8G7vPpA/EuVZviZceQsPJbzpZX1ViOFNgH4ndo/Fvoud4qmZPivN6q3fe/Rcff5nZphtqXx5GGUNQ3IcbsjlxM8FLy3LIMEl8mwb5CY596hUqBDhJgbSZsrPBUS4wBJnsukyOFo81CUsLC6KVly94tKmhukgXmDJiOfh/FRcLmBdqDhIvwtfh3wnMQwXECG2HfwlJpG0ACw8p435rJuwaXFYwQGkdZDWiCbbk8ru3juU3MK1wB9kAR37/FO0KV3OADR7RA5jb3pipRDtWpwa6NTYFyZ2Vm7JRsImDpa6hDhN+A/nvVli+jDajAY2FvNOZXTbRaS67nRte/h5q4y7GsJttsQbEKqVr35j0RenTTMBisAWvDHOJtDR38AI8VHo2MLTdLaYkkSDcyLGfJZ6phw0MOppLhJa2exFoMrfVPfDJkWYywXuWxUpOYb2t5rHV8MW1CziHR77LVZHVh/kUoZWH5hMdmA/z2VdVqonP0xn8zp1rfFL7wSMFghh6F/aNz4n9FT1PrKgBc1sm7nGGjvPyVx0hxEvgbC3mqLQ2e3MyIBbLSDxdxiOQToi290u3yyu6fmN02zDWapO5O3EbQJ35qbVynqSyRJImeJTmQYUPqlwAAkwBsBOy1eMwLXdri0RJ5cgOJlK2/E9qMUK3ZyzLDBl77WANp5KRmeUv7NRo1W3EG+ykY6kCSS6w2bEbb28U9Wb2C1rgbyC3mR3cbKve85LvCSWCkxNNpbLgRwiL98I6+CDNJaJbueFj3/zsrnCsId2wKjNMuGmABYdoHcyVY1cHScx4aRJuROx8U1b5FUqXHmJmcDiwTb+eS1+R5kWlrx7TeH3mncen6LDU2Bj9IkXO+3dBWhy3EQbTFt9+/ZUXLw5bo8ehspnvjydbo1g9oc0yHAEHuKWqHotiTpdTPDtN/yk3Hr8VfQvV6a7xqlP7z5nMthsm4nM+kdYGpWJMfWO9GnSPgslXzKTsPMLQdKJ1VR/+tT/AFlY6qvNxjunJv1Z2ZPEV8iyp4rVPZBjc3t6FW+GxjqeoaWtdAIPdb9FS4A9ZMkEC0tkDhG3Efqn+sIfJ7UQO0d44JyS6MsJ7mS25gXDU7SbxGxM7bJ5lduqCNjuCCJ4crqFhxLzqaLk2iwngE47C9tvaDWk90A8f1KqbWcGrBdugshpkkySVBr0wHN9nVPt20352ngndRa2zuPtDjHEeZSariRDrk8xc+ah0uSPmNU6sEyQRz3ABkCVGbiHNJcB2YIB7xeYUinRZ4c4M35pw0WFrtJvBt3ndJJIUn6FdVq9bSc10kjnvESqE0Q3aQZvMK0ruIgNbpcAdRJJDzwtwUE0HEyYvwHBbq1sTx0cx5cyyyX/AKrPFX9Oete5omNIVRkVA654NEq9ykhzqviB7lz9Q8zR1tOvdk/gZ7NBLzeZP/CrXUdToaTpmNmyZF5Eq6zDDGSotSg9+nYaRAgAcSbxub7rXXYsGa6La4LLAUm4dm4Nu4FWrceNOkyCbfAxPoqGngXOJJJuI4mZ3vwU2lgiAACSAdUEXDriJ4iL+aolGLbfmQqzBYEVsJ25J1N3IB7SkPokMBuNJBtAOxP8+KVTwjoG4vvsSp9LD9kgxMbWN1XuwaeyioYm3aGogkzY3/kqBiKpEgavuieH/KvnZYQCItvyvHPl3KOcAy+pzZPfJ84U4SRVas9GVFOp1sOBkHbl5rS4CilGjTb9r/tKcw+OptPH0UNTKVnSHQlBGtyCsW1KU8SWH8Qt7w1a5YPD1rBwILQWlsdxBW/hdv2PPMJQ9Gv9/wDDNrFypff3ycw6XYT66r3u1D8QDv1Kw+IpwV1LpjgrseOILD4iXN9xd6LnmYYSCVhtXhXyi/X9eTbW99afwI+BrMY4EAxs4mzdXL4q6o4am46gSd+z48lmqjjp0nYunztupeX5joE3sSATxSsr3LKMmXVLnovsTT0tayBYk6pJMG4EcCodY6iIdseG4P8ANk1Uxznm9nbwbAg7eqfwtOagcBDY1RuPeqdj7Zcrd3RK5NHAAcrm53T9Cnq1OeZdMTbhyOyh4pwa2XcfjzUrCVmup6Qb/wA8FVPOCyEsjDqFzp2mZ324qDmVZzW3PbdckW0jlA2V2/AAnUIJPDTA77SqHHYJ7nusZaNTptHzsrKcbsMja8LKK2pjnNjtHT3/ACvyS6eYB24/RNYus2WtvESTbyTVBkmV0HFY5RirbkzX4CkYbp9mC6R+qa6NY4nrgLnU6PeB+ikYSqKeFl24ab8gbrM9Fsz04kzYVCfKTK5qqc42SXlj9Tq1vCx6mkzLH6IDmgu43238zsq/+t4Ehjff807n1M657o9FQ13x8ldTCLSM9mUaAZ8dgRBA2YOPimKuJquI+uIDtosPcojKrC6ASWFogOHHcjyWgwOGZAIhRskq+kUVtzeCLhcO6Nydpk/BSqVX1kjvjx2KJ2OIfpFxfgRA2ukUKcusbTYcis25t8m1RwiPi3F7TJm8ReZN7d1lGZRcAYaZkAXAnff0TtZhDoIA5Em4M3KtsFXJkPbYRuIPv9Va5NdEJV5RnqtR4BJEARM8Tzb3JdK6TnWMc6pomG7m4mOScwTFO3iKZTp8ts0eUz1ZHMj3kLpkLneR0wX028XVG+gMn3BdB1Lq+yI8Tl8vv/ZVrf7V8yqzXB9bSc3ju3ucLj5ea51mWFkTFxII4iNwfArpz2rn/SWp1eMe02Dw1wPeRB94KftLTuSVse138v4HpLOdj8+vmYvFULqFUYTA3iwkxAWnxeCtPPkqmrhFy6r8GyyvcM4IFxkkknbkBwErRMqQwDmfh/FVGDowU/jsRFuQt4olPfIz+HtQWdYsiGwIIvPDvH88U3hcygCwECLe8k+ap69UueNXMCTcATe3FLxBgwIIHHmVocE0kZcyT4L6n0jINuEWifC3oqzNM0dVOqCfskXtzEdyhCq4uJsJAFhy2UnDjskFoJJB1X1AjleLynGEYcknGcuxt2EAdLZ0uA4ydgf1Vjl2Ak32Fyl4LA6iArWq5tFvM8B3qiy1v3Y9mmqrBA6S4v6sU28r9wWTaC1wcNwZWspYI1MNiapuWmiPV5n9Fn6lFdrTabwqtr7fZCd26WV5dGsoH+kUAR7Ue8cVQYqifNLyDMzRfB9k+5XWaYMPl7BuJPf3+K4863p7Nr68jS2rFuRnqLm6m6gQAZcQbkDgJtK0mV5hqpiw2kXHwG1ws5Ww8FOYOxs7Sbc9uMKU4qcTI4uEtyLuriXOPaF54WPrxU7LX09W5EXg++6o3ZvqEEcxPDlKXQqQHTcgEW7/APlZ3V/kWxtbLKtm9MuJFOe9x98JrOMYS1r7xI1NBgkc7KDh8SBvBANrcTe54qLi8WahImALaRx81ZGv3spcA7G1gZpsLnyZsbSbxwngVeYKlsFXYDDQFpcFhIAtckAAbknYBVXS3ywi+qG1YL3obgiapedmNj8Trf6Z9VslCyfL+ppBn2t3Hm47+QsPJTF6XR0+DUovvtnL1NniWNrrpEYrE/SNl8tp1RwljvPtN/3LbqFm+XivRfTP2hY8nC7T6wtTRUng5TlubQQ2ptz+atquBa67Ss5jMKWOc1wgtJBHIixR4XMH09jbkVwtX7M3PdT9P2OnTqk+LPr+5ef0AMuSJ4DmqTEUTJlWdHOmOgVBEFTnOo1LyPguRtspeJpo04U+uTKOwqDcKtM/L2cCD58Er+h0gbkeqn/UEPD+BQUcBKtcJk3Ow71JdmFNnswfAKFXzZztrBXV1XXfgX59IhLZD8Tx+pPrYhlIQ25VNVJcZO5RhP4fDl7g1tySAB3my7uk0MaPelzL9PkYrdRu92PCNV0VyrrcBXZH/UcQ08yGiPR0LC1sJBIIgixHeuzZXl4o0WUx9kXPM7k+srFdNsl0VetaOzU37n8fXf1W7BnUjCPw6n5bmjqfZN2/BG+kmXUVRdRG2O2SL67nB5Ra18M2oNTYv6Krr4AgpeHquYbenBW1HMWOs8QuJbpraXwso3Kyuzrh+hSdSSAI2/VTKOHIYbdytWinwhCqCb2LY2HPzWF2tl0aH6GefhjJid58+aew+DPJWulvd5o+t4MHnwU1KdnuxQ/C28y4+YrC0A2C5bro5kpEVaoh0dhh+wDxP7R9yqeh+Tan9c++n2Z21cx4BbYLsaPQbHvs78l+5g1Gpi1sr/N/sGgghK65ziOUkpSoum+J0ZfiCDBLA2f872s+DkhlB00y+jUmtSqUi9o+saKjJIH2gJ3HHu8FhdQOxB8CCpGU4w6IG5LraXuJA0AABu25PkVT5zgGVaoFMN61xgkHS1ztTm3kS0mAb87pBuJ6UAsTXe6m6HBzTY7kWIB/VOUsc+SA6pYwbmN45pcEt5tmvPM+qWD3rE087qcKjtjvB2vxCkMz+p98HxaPDl3qKhBPOESdsn5mxa1ONprJU+klTmw+IP6OU/B57WqGGsY68WJA8SZgK5YK2zRspLddEOjWgddUHaPsA/ZH3vErJ9H8V1Tg+rTY932WioQ1p5nsHUtXT6djjRN+VQH4tCGxZNUGKLmGXNrU3MfsfceBHeqRvTunxpVPI0j/ALwnB05ocW1B+Fp/0uKWAyYjM8pfQqFj+Gx4OHAhQTTW8zPpBg8QzTULx913VPJaeYIB9FiMwr06bj2i5vBwp1AI7wW2KYZGerRhijDO6H943zkfEJTc3o/3rPzBGB7iSGJxrVHZmNI/2jPzt+afZimHZ7fzBRdUZdpElZJdMdZTVrk+VurPDW7faPADmlZLkj65BbZnF528ua3uXZc2izSweJ4uPMqSjGHEUQcnLtj2EwzabA1ogNEBSAkgJUJCAgilCUAMSsZ9LeLNPLHxu6pRaPz6v9i2K519N+IjBUW/exAP5ab/AP2CTGcdpZnUaZa4g8wSD7k5Qzmo12oGCDIIkEd4IVeUAoAWVTNS72mh3j4R8AmRVZwbpneD58QYUUI0AH1A4E+Y+SfpgaQ0mB3CTuDz7kyEYQBMoU6Q3k3m/wDBXeOzuk/ToaKbQI0t9mYaCRb9kLNgo0AaTB5xT1g1Yc0M0wB3QDBMT38+B2QOc/W62m2vVBO4BkArOhKlPIjVYXNaYov1Of1vaDDJI0lkDjE6pM+HeolPOngOGp0mIM7Qb+qoJQlPIYNVjM5hjOre6Y7UnUQS1lvZFp1e++yPA5qalRjXVerbpOpxDfaAcRvzsFlNSGsoyLBf4rGMdWIcGlgebtAnTPAjdIZgWnDuql41SWinaZBZe5kiHH3Kj1lDWUZHgngt0zu7Vt+zG/qrzGYAYamKnV03Q7SZ1Tq7RBAIsIA71ldZQNY8yjIsGuwmZa31A1jNLA52riWgwCLcyPVCp0g6t1QOaA6m7RAf7UOIMGJgR71kmYhwmCRO8EifGN0T65JJJJJuSTJJ7yU9wYN5VzyoykKt9MNJArGQHiWwONiPBLw3Suo6o5jH1OyNRd15Ai1xfm4BYV2ZVC3Sajy3s9kucW9mzbTFuCTQxz2SWOLZEHSSJEgxbvAPknuFtN9W6b1aZeHvrh1NzWlvXE76tiHQRb3hI/8Andb+8rfv2/8AusFXxbnuLnkucbkkyT5of053P3BG4Np6iaVyn6dsRbCM76z/APxtHxK02Q9K4hlU+DvmsV9MlYVMbhGi46oeeusQf9KJLBI5iUYVrmrWPYx1KmWaWtD7Dtkte8vEHYNbMm9+AAChvwDgXj7njfthkN53d7lWMZCNOjCOmLex1n4dGv1hBmGcdIA9v2e/tafiCgBsJUKwyzK21Guc6oGQHkbdosa10XIv2tuMQLqIaBEyCNJh3cb2PofRACAEoJXVHkbCTbgYufUeqLSgABGlUaRc4NG5IA80/jsA+i/S8AHS11iCC1w1NMjuTER0EIRwgAkSVCcfhHhoeWuDSYDiDpJI1QDttdADCNCEcIAJElQj6sxMGOcW9UANokshJIQAlBCERQACUmUZRIA6a1yscJlVHGPpsxGrVTM06jTDm3Bi4IIkAwQqpiscnP1zP8wWlrJBFnU+h/DlsNrVgI0/YNur6v7v3bJD/oibq1NxLp1ar0mm/WGrwcPtH0AXQKewS1ThEzmD/odeGw3EsI06b03C3Vsp8Hcmf9xTb/omxAMirRN9Wzx9uq/keNQflXVAjRgDkB+inFAAfUuA5PI4UASJbvFJ350xW+jLGQ76qmdVzFRl3RXgmY41W/lXZkAjAHFan0e4vUScOSHQHQ+mZaKlMxZ33WH1UV3QXGACcNU1CnokQf7INix+853ou6owEYEcHPRDEtLSMNX7GrT2HGxfXcPH+y9fFNno3WlmujXOl4Mup1CSNWHaZJFxpZUt4LvkIksBg88u6P1NEGlVBJDjNN0z1bZHs7anOH4UjFZQfrOw4anFw7BER/SCGttYHTTH4h3L0TKIIwB51q5WNT+EmB2fZAeRI8Qyfxd6dqUy9jabiNIDA2WiWOIwtNztW5tqt+yfL0LoHIIv6O37rfQJ4DB5wZl7TFwJYwRycW0ZdvzqH8pRNy5sC49iPxESHb/tNt3L0XRwVM6pYw9o/ZHIdyU7K6J3pU/yN+SWAPORy1vMWY4eLoqFrt+5llMMigaMtLIJPtAl7DiHNIgxG1iDuu+Oyah/c0v3bPkmzkmH/uKP7pnyQI89OysDiDDXg3N3DrtJHd2GeqScpHP7Lhvu+XgHws2y9BPyPD/3FH90z5Jh+Q4f/D0f3TPkjAsnAhlIJAkXbG59suAB8O21POwxfTbTtEMIufbIoNJPCIqcp3XcjkGG/wAPR/dU/kknIcN/h6P7qn8k8C3HAnZYIJH3WkX2OljnE913KZ/UDe/1XbzkGG/w9H91T+SL+ocN/h6P7qn8kbROR//Z"/>
          <p:cNvSpPr>
            <a:spLocks noChangeAspect="1" noChangeArrowheads="1"/>
          </p:cNvSpPr>
          <p:nvPr/>
        </p:nvSpPr>
        <p:spPr bwMode="auto">
          <a:xfrm>
            <a:off x="472926" y="8760"/>
            <a:ext cx="468047" cy="3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20" name="19 Imag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48540" y="6635722"/>
            <a:ext cx="3317777" cy="60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7" name="26 Conector recto"/>
          <p:cNvCxnSpPr/>
          <p:nvPr/>
        </p:nvCxnSpPr>
        <p:spPr>
          <a:xfrm>
            <a:off x="165085" y="684347"/>
            <a:ext cx="11014476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27 Conector recto"/>
          <p:cNvCxnSpPr/>
          <p:nvPr/>
        </p:nvCxnSpPr>
        <p:spPr>
          <a:xfrm>
            <a:off x="11861070" y="989743"/>
            <a:ext cx="218037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6"/>
          <p:cNvSpPr>
            <a:spLocks noChangeArrowheads="1"/>
          </p:cNvSpPr>
          <p:nvPr/>
        </p:nvSpPr>
        <p:spPr bwMode="auto">
          <a:xfrm>
            <a:off x="386235" y="123111"/>
            <a:ext cx="13158400" cy="48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24" tIns="50912" rIns="101824" bIns="50912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C" sz="1200" b="1" dirty="0"/>
              <a:t>Análisis de la variabilidad genética de muestras </a:t>
            </a:r>
            <a:r>
              <a:rPr lang="es-EC" sz="1200" b="1" i="1" dirty="0"/>
              <a:t>ex vitro e in vitro </a:t>
            </a:r>
            <a:r>
              <a:rPr lang="es-EC" sz="1200" b="1" dirty="0"/>
              <a:t>de clones de Babaco (</a:t>
            </a:r>
            <a:r>
              <a:rPr lang="es-EC" sz="1200" b="1" i="1" dirty="0"/>
              <a:t>Vasconcellea × heilbornii </a:t>
            </a:r>
            <a:r>
              <a:rPr lang="es-EC" sz="1200" b="1" dirty="0"/>
              <a:t>var. pentagona Badillo) usando marcadores moleculares de Secuencias Internas Simples Repetitivas (ISSR)</a:t>
            </a:r>
            <a:endParaRPr lang="es-EC" sz="1200" dirty="0"/>
          </a:p>
        </p:txBody>
      </p:sp>
      <p:sp>
        <p:nvSpPr>
          <p:cNvPr id="3" name="AutoShape 8" descr="Resultado de imagen para ecuador"/>
          <p:cNvSpPr>
            <a:spLocks noChangeAspect="1" noChangeArrowheads="1"/>
          </p:cNvSpPr>
          <p:nvPr/>
        </p:nvSpPr>
        <p:spPr bwMode="auto">
          <a:xfrm>
            <a:off x="179174" y="-159275"/>
            <a:ext cx="351036" cy="3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9" name="AutoShape 13" descr="Resultado de imagen para agricultura"/>
          <p:cNvSpPr>
            <a:spLocks noChangeAspect="1" noChangeArrowheads="1"/>
          </p:cNvSpPr>
          <p:nvPr/>
        </p:nvSpPr>
        <p:spPr bwMode="auto">
          <a:xfrm>
            <a:off x="354692" y="8758"/>
            <a:ext cx="351036" cy="3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0" name="AutoShape 16" descr="Resultado de imagen para cultivo del babaco"/>
          <p:cNvSpPr>
            <a:spLocks noChangeAspect="1" noChangeArrowheads="1"/>
          </p:cNvSpPr>
          <p:nvPr/>
        </p:nvSpPr>
        <p:spPr bwMode="auto">
          <a:xfrm>
            <a:off x="530210" y="176787"/>
            <a:ext cx="351036" cy="3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1" name="AutoShape 19" descr="Resultado de imagen para babaco"/>
          <p:cNvSpPr>
            <a:spLocks noChangeAspect="1" noChangeArrowheads="1"/>
          </p:cNvSpPr>
          <p:nvPr/>
        </p:nvSpPr>
        <p:spPr bwMode="auto">
          <a:xfrm>
            <a:off x="705727" y="344815"/>
            <a:ext cx="351036" cy="3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2" name="AutoShape 24" descr="Resultado de imagen para exportacion"/>
          <p:cNvSpPr>
            <a:spLocks noChangeAspect="1" noChangeArrowheads="1"/>
          </p:cNvSpPr>
          <p:nvPr/>
        </p:nvSpPr>
        <p:spPr bwMode="auto">
          <a:xfrm>
            <a:off x="881245" y="512844"/>
            <a:ext cx="351036" cy="3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5" name="4 CuadroTexto"/>
          <p:cNvSpPr txBox="1"/>
          <p:nvPr/>
        </p:nvSpPr>
        <p:spPr>
          <a:xfrm>
            <a:off x="4872643" y="1729754"/>
            <a:ext cx="3543792" cy="422676"/>
          </a:xfrm>
          <a:prstGeom prst="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01824" tIns="50912" rIns="101824" bIns="50912" rtlCol="0">
            <a:spAutoFit/>
          </a:bodyPr>
          <a:lstStyle/>
          <a:p>
            <a:pPr algn="ctr"/>
            <a:r>
              <a:rPr lang="es-EC" b="1" dirty="0" smtClean="0"/>
              <a:t>Generalidades</a:t>
            </a:r>
            <a:endParaRPr lang="es-EC" b="1" dirty="0"/>
          </a:p>
        </p:txBody>
      </p:sp>
      <p:sp>
        <p:nvSpPr>
          <p:cNvPr id="6" name="5 Rectángulo"/>
          <p:cNvSpPr/>
          <p:nvPr/>
        </p:nvSpPr>
        <p:spPr>
          <a:xfrm>
            <a:off x="565563" y="3005808"/>
            <a:ext cx="2483706" cy="54939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101824" tIns="50912" rIns="101824" bIns="50912">
            <a:spAutoFit/>
          </a:bodyPr>
          <a:lstStyle/>
          <a:p>
            <a:pPr algn="ctr"/>
            <a:r>
              <a:rPr lang="es-ES" sz="1400" dirty="0"/>
              <a:t>Chamburo (</a:t>
            </a:r>
            <a:r>
              <a:rPr lang="es-ES" sz="1400" i="1" dirty="0" err="1"/>
              <a:t>V.pubescens</a:t>
            </a:r>
            <a:r>
              <a:rPr lang="es-ES" sz="1400" dirty="0"/>
              <a:t>) </a:t>
            </a:r>
          </a:p>
          <a:p>
            <a:pPr algn="ctr"/>
            <a:r>
              <a:rPr lang="es-ES" sz="1400" dirty="0"/>
              <a:t>Jigacho (</a:t>
            </a:r>
            <a:r>
              <a:rPr lang="es-ES" sz="1400" i="1" dirty="0"/>
              <a:t>V. </a:t>
            </a:r>
            <a:r>
              <a:rPr lang="es-ES" sz="1400" i="1" dirty="0" err="1"/>
              <a:t>stipulata</a:t>
            </a:r>
            <a:r>
              <a:rPr lang="es-ES" sz="1400" dirty="0"/>
              <a:t>)</a:t>
            </a:r>
            <a:endParaRPr lang="es-EC" sz="1400" dirty="0"/>
          </a:p>
        </p:txBody>
      </p:sp>
      <p:pic>
        <p:nvPicPr>
          <p:cNvPr id="22" name="21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63" y="3514810"/>
            <a:ext cx="2483706" cy="270440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7" name="6 Rectángulo"/>
          <p:cNvSpPr/>
          <p:nvPr/>
        </p:nvSpPr>
        <p:spPr>
          <a:xfrm>
            <a:off x="705731" y="6211701"/>
            <a:ext cx="2005810" cy="295934"/>
          </a:xfrm>
          <a:prstGeom prst="rect">
            <a:avLst/>
          </a:prstGeom>
        </p:spPr>
        <p:txBody>
          <a:bodyPr wrap="none" lIns="101824" tIns="50912" rIns="101824" bIns="50912">
            <a:spAutoFit/>
          </a:bodyPr>
          <a:lstStyle/>
          <a:p>
            <a:r>
              <a:rPr lang="es-ES" sz="1200" dirty="0"/>
              <a:t>(</a:t>
            </a:r>
            <a:r>
              <a:rPr lang="es-ES" sz="1200" dirty="0" err="1"/>
              <a:t>Scheldeman</a:t>
            </a:r>
            <a:r>
              <a:rPr lang="es-ES" sz="1200" dirty="0"/>
              <a:t> </a:t>
            </a:r>
            <a:r>
              <a:rPr lang="es-EC" sz="1200" i="1" dirty="0"/>
              <a:t>et al., </a:t>
            </a:r>
            <a:r>
              <a:rPr lang="es-ES" sz="1200" dirty="0"/>
              <a:t> 2003)</a:t>
            </a:r>
            <a:endParaRPr lang="es-EC" sz="1200" dirty="0"/>
          </a:p>
        </p:txBody>
      </p:sp>
      <p:graphicFrame>
        <p:nvGraphicFramePr>
          <p:cNvPr id="19" name="1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7192611"/>
              </p:ext>
            </p:extLst>
          </p:nvPr>
        </p:nvGraphicFramePr>
        <p:xfrm>
          <a:off x="3533238" y="3005803"/>
          <a:ext cx="2934062" cy="3213409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866144"/>
                <a:gridCol w="2067918"/>
              </a:tblGrid>
              <a:tr h="187329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b="1" u="none" strike="noStrike" dirty="0">
                          <a:effectLst/>
                        </a:rPr>
                        <a:t>Reino</a:t>
                      </a:r>
                      <a:endParaRPr lang="es-EC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971" marR="10971" marT="105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>
                          <a:effectLst/>
                        </a:rPr>
                        <a:t>Plantae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971" marR="10971" marT="10502" marB="0" anchor="ctr"/>
                </a:tc>
              </a:tr>
              <a:tr h="31379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b="1" u="none" strike="noStrike" dirty="0">
                          <a:effectLst/>
                        </a:rPr>
                        <a:t>División</a:t>
                      </a:r>
                      <a:endParaRPr lang="es-EC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971" marR="10971" marT="105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>
                          <a:effectLst/>
                        </a:rPr>
                        <a:t>Anthophyta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971" marR="10971" marT="10502" marB="0" anchor="ctr"/>
                </a:tc>
              </a:tr>
              <a:tr h="190924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b="1" u="none" strike="noStrike" dirty="0">
                          <a:effectLst/>
                        </a:rPr>
                        <a:t>Clase</a:t>
                      </a:r>
                      <a:endParaRPr lang="es-EC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971" marR="10971" marT="105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>
                          <a:effectLst/>
                        </a:rPr>
                        <a:t>Angiospermae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971" marR="10971" marT="10502" marB="0" anchor="ctr"/>
                </a:tc>
              </a:tr>
              <a:tr h="376391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b="1" u="none" strike="noStrike" dirty="0">
                          <a:effectLst/>
                        </a:rPr>
                        <a:t>Subclase</a:t>
                      </a:r>
                      <a:endParaRPr lang="es-EC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971" marR="10971" marT="105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 dirty="0">
                          <a:effectLst/>
                        </a:rPr>
                        <a:t>Magnoliopsida (Dicotiledónea)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971" marR="10971" marT="10502" marB="0" anchor="ctr"/>
                </a:tc>
              </a:tr>
              <a:tr h="187329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b="1" u="none" strike="noStrike" dirty="0">
                          <a:effectLst/>
                        </a:rPr>
                        <a:t>Orden</a:t>
                      </a:r>
                      <a:endParaRPr lang="es-EC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971" marR="10971" marT="105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 dirty="0">
                          <a:effectLst/>
                        </a:rPr>
                        <a:t>Parietales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971" marR="10971" marT="10502" marB="0" anchor="ctr"/>
                </a:tc>
              </a:tr>
              <a:tr h="31379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b="1" u="none" strike="noStrike" dirty="0">
                          <a:effectLst/>
                        </a:rPr>
                        <a:t>Familia</a:t>
                      </a:r>
                      <a:endParaRPr lang="es-EC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971" marR="10971" marT="105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i="1" u="none" strike="noStrike" dirty="0">
                          <a:effectLst/>
                        </a:rPr>
                        <a:t>Caricaceae</a:t>
                      </a:r>
                      <a:endParaRPr lang="es-EC" sz="13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971" marR="10971" marT="10502" marB="0" anchor="ctr"/>
                </a:tc>
              </a:tr>
              <a:tr h="31379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b="1" u="none" strike="noStrike" dirty="0">
                          <a:effectLst/>
                        </a:rPr>
                        <a:t>Género</a:t>
                      </a:r>
                      <a:endParaRPr lang="es-EC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971" marR="10971" marT="105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i="1" u="none" strike="noStrike" dirty="0">
                          <a:effectLst/>
                        </a:rPr>
                        <a:t>Vasconcellea</a:t>
                      </a:r>
                      <a:endParaRPr lang="es-EC" sz="13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971" marR="10971" marT="10502" marB="0" anchor="ctr"/>
                </a:tc>
              </a:tr>
              <a:tr h="619711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b="1" u="none" strike="noStrike" dirty="0">
                          <a:effectLst/>
                        </a:rPr>
                        <a:t>Nombre científico</a:t>
                      </a:r>
                      <a:endParaRPr lang="es-EC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971" marR="10971" marT="10502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EC" sz="1300" i="1" u="none" strike="noStrike" dirty="0">
                          <a:effectLst/>
                        </a:rPr>
                        <a:t>Vasconcellea x heilbornii </a:t>
                      </a:r>
                      <a:r>
                        <a:rPr lang="es-EC" sz="1300" u="none" strike="noStrike" dirty="0">
                          <a:effectLst/>
                        </a:rPr>
                        <a:t>var. pentagona Badillo </a:t>
                      </a:r>
                      <a:endParaRPr lang="es-EC" sz="13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971" marR="10971" marT="10502" marB="0" anchor="ctr"/>
                </a:tc>
              </a:tr>
              <a:tr h="619711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b="1" u="none" strike="noStrike" dirty="0">
                          <a:effectLst/>
                        </a:rPr>
                        <a:t>Nombres comunes</a:t>
                      </a:r>
                      <a:endParaRPr lang="es-EC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971" marR="10971" marT="105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 dirty="0">
                          <a:effectLst/>
                        </a:rPr>
                        <a:t>Babaco, Papaya de montaña, Papayuela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971" marR="10971" marT="10502" marB="0" anchor="ctr"/>
                </a:tc>
              </a:tr>
            </a:tbl>
          </a:graphicData>
        </a:graphic>
      </p:graphicFrame>
      <p:pic>
        <p:nvPicPr>
          <p:cNvPr id="33" name="32 Imagen" descr="Resultado de imagen para FLOR DE BABACO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0" r="36099" b="56459"/>
          <a:stretch/>
        </p:blipFill>
        <p:spPr bwMode="auto">
          <a:xfrm>
            <a:off x="8466765" y="3005812"/>
            <a:ext cx="1562835" cy="1602940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293" name="Picture 5" descr="Resultado de imagen para PLANTA DE BABAC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215" y="3005803"/>
            <a:ext cx="1552936" cy="3205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33 Imagen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9" r="4083"/>
          <a:stretch/>
        </p:blipFill>
        <p:spPr bwMode="auto">
          <a:xfrm>
            <a:off x="8461150" y="4608752"/>
            <a:ext cx="1568451" cy="16104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4" name="23 Rectángulo"/>
          <p:cNvSpPr/>
          <p:nvPr/>
        </p:nvSpPr>
        <p:spPr>
          <a:xfrm>
            <a:off x="10698247" y="3005809"/>
            <a:ext cx="2729381" cy="99294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101824" tIns="50912" rIns="101824" bIns="50912">
            <a:spAutoFit/>
          </a:bodyPr>
          <a:lstStyle/>
          <a:p>
            <a:pPr marL="318202" indent="-318202">
              <a:buFont typeface="Wingdings" panose="05000000000000000000" pitchFamily="2" charset="2"/>
              <a:buChar char="ü"/>
            </a:pPr>
            <a:r>
              <a:rPr lang="es-ES" sz="1400" dirty="0"/>
              <a:t>Rico en fibra </a:t>
            </a:r>
          </a:p>
          <a:p>
            <a:pPr marL="318202" indent="-318202">
              <a:buFont typeface="Wingdings" panose="05000000000000000000" pitchFamily="2" charset="2"/>
              <a:buChar char="ü"/>
            </a:pPr>
            <a:r>
              <a:rPr lang="es-ES" sz="1400" dirty="0"/>
              <a:t>Grandes cantidades de vitaminas, minerales </a:t>
            </a:r>
          </a:p>
          <a:p>
            <a:pPr marL="318202" indent="-318202">
              <a:buFont typeface="Wingdings" panose="05000000000000000000" pitchFamily="2" charset="2"/>
              <a:buChar char="ü"/>
            </a:pPr>
            <a:r>
              <a:rPr lang="es-ES" sz="1400" dirty="0"/>
              <a:t>Papaína  </a:t>
            </a:r>
            <a:endParaRPr lang="es-EC" sz="1400" dirty="0"/>
          </a:p>
        </p:txBody>
      </p:sp>
      <p:pic>
        <p:nvPicPr>
          <p:cNvPr id="12295" name="Picture 7" descr="Resultado de imagen para propiedad digestiv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8247" y="3922017"/>
            <a:ext cx="2729381" cy="228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4 Rectángulo"/>
          <p:cNvSpPr/>
          <p:nvPr/>
        </p:nvSpPr>
        <p:spPr>
          <a:xfrm>
            <a:off x="10674545" y="6166943"/>
            <a:ext cx="2719833" cy="486028"/>
          </a:xfrm>
          <a:prstGeom prst="rect">
            <a:avLst/>
          </a:prstGeom>
        </p:spPr>
        <p:txBody>
          <a:bodyPr wrap="square" lIns="101824" tIns="50912" rIns="101824" bIns="50912">
            <a:spAutoFit/>
          </a:bodyPr>
          <a:lstStyle/>
          <a:p>
            <a:r>
              <a:rPr lang="es-ES" sz="1200" dirty="0"/>
              <a:t>(Ministerio de Prevención Social  </a:t>
            </a:r>
          </a:p>
          <a:p>
            <a:r>
              <a:rPr lang="es-ES" sz="1200" dirty="0"/>
              <a:t>y Sanidad, 1965)</a:t>
            </a:r>
            <a:endParaRPr lang="es-EC" sz="1200" dirty="0"/>
          </a:p>
        </p:txBody>
      </p:sp>
      <p:cxnSp>
        <p:nvCxnSpPr>
          <p:cNvPr id="29" name="28 Conector angular"/>
          <p:cNvCxnSpPr>
            <a:stCxn id="5" idx="2"/>
            <a:endCxn id="6" idx="0"/>
          </p:cNvCxnSpPr>
          <p:nvPr/>
        </p:nvCxnSpPr>
        <p:spPr>
          <a:xfrm rot="5400000">
            <a:off x="3799288" y="160558"/>
            <a:ext cx="853379" cy="4837123"/>
          </a:xfrm>
          <a:prstGeom prst="bentConnector3">
            <a:avLst>
              <a:gd name="adj1" fmla="val 22725"/>
            </a:avLst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8" name="47 Conector recto de flecha"/>
          <p:cNvCxnSpPr/>
          <p:nvPr/>
        </p:nvCxnSpPr>
        <p:spPr>
          <a:xfrm>
            <a:off x="8433056" y="2336385"/>
            <a:ext cx="0" cy="66942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9" name="58 CuadroTexto"/>
          <p:cNvSpPr txBox="1"/>
          <p:nvPr/>
        </p:nvSpPr>
        <p:spPr>
          <a:xfrm>
            <a:off x="3049267" y="866153"/>
            <a:ext cx="6438199" cy="422663"/>
          </a:xfrm>
          <a:prstGeom prst="rect">
            <a:avLst/>
          </a:prstGeom>
          <a:noFill/>
        </p:spPr>
        <p:txBody>
          <a:bodyPr wrap="square" lIns="101824" tIns="50912" rIns="101824" bIns="50912" rtlCol="0">
            <a:spAutoFit/>
          </a:bodyPr>
          <a:lstStyle/>
          <a:p>
            <a:pPr algn="ctr" fontAlgn="ctr"/>
            <a:r>
              <a:rPr lang="es-EC" b="1" i="1" dirty="0"/>
              <a:t>Vasconcellea x heilbornii </a:t>
            </a:r>
            <a:r>
              <a:rPr lang="es-EC" b="1" dirty="0"/>
              <a:t>var. pentagona Badillo </a:t>
            </a:r>
            <a:endParaRPr lang="es-EC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1" name="2 Subtítulo"/>
          <p:cNvSpPr txBox="1">
            <a:spLocks/>
          </p:cNvSpPr>
          <p:nvPr/>
        </p:nvSpPr>
        <p:spPr>
          <a:xfrm>
            <a:off x="165087" y="6970732"/>
            <a:ext cx="5030373" cy="425167"/>
          </a:xfrm>
          <a:prstGeom prst="rect">
            <a:avLst/>
          </a:prstGeom>
        </p:spPr>
        <p:txBody>
          <a:bodyPr lIns="101824" tIns="50912" rIns="101824" bIns="50912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Shirley Brito Cabezas, 2017 </a:t>
            </a:r>
          </a:p>
        </p:txBody>
      </p:sp>
      <p:cxnSp>
        <p:nvCxnSpPr>
          <p:cNvPr id="35" name="34 Conector recto de flecha"/>
          <p:cNvCxnSpPr/>
          <p:nvPr/>
        </p:nvCxnSpPr>
        <p:spPr>
          <a:xfrm>
            <a:off x="5012262" y="2336376"/>
            <a:ext cx="0" cy="66942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7" name="Picture 2" descr="Resultado de imagen para babac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9070" y="417877"/>
            <a:ext cx="900127" cy="774954"/>
          </a:xfrm>
          <a:prstGeom prst="ellipse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" name="38 Conector angular"/>
          <p:cNvCxnSpPr/>
          <p:nvPr/>
        </p:nvCxnSpPr>
        <p:spPr>
          <a:xfrm>
            <a:off x="6644539" y="2350453"/>
            <a:ext cx="5418399" cy="669424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133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AutoShape 4" descr="data:image/jpeg;base64,/9j/4AAQSkZJRgABAQAAAQABAAD/2wCEAAkGBhESERMUExQWFRUWFBgXFxgWFBgYGhYXFhoXFRUWGRgXHyYeGRskGRYXIC8gJCkpLS0sGB80NTAqOCYrLCkBCQoKDgwOGg8PGiolHyQtLywsLi4vLTYsKiwpLCwsLCwsLCwsLCwpLCwsNCwtNCwsLCwsLCwsLCwsLCwsLCwsLP/AABEIANIA8AMBIgACEQEDEQH/xAAcAAEAAgMBAQEAAAAAAAAAAAAABQYCAwQBBwj/xAA+EAABAwIDBQYDBwMDBAMAAAABAAIRAyEEEjEFIkFRYQYTMnGBkUKhsQcUI1LB4fBictEVM4JDkqKyFlPx/8QAGwEBAAIDAQEAAAAAAAAAAAAAAAQFAQIDBgf/xAAwEQACAgEDAgQFBAEFAAAAAAAAAQIDEQQSITFBBSJRcRNhgaHwMpGx0SMUUsHh8f/aAAwDAQACEQMRAD8A+4rFlrXsNT/lZIgCIiAIiIAiIgCIiAIiIAi5DtJnDM7q0WPkTY+ei0nF1D+Vo5EFx9SCB/NSuUroR6s2UWzqxuNZSY57zDWiSqdRxz8XixUax4FKW7znUwA7XKWTmdGU5TEEeSsbwXGXnN0iBextfUWuefMrVgsE2kwNboBEm5OpkniZJPqotmpTWInSNb7nVR2hlEVDpo+LR/URZp5mw42uB3CoOaq/a3Fd3g67oDpYWQT/APYRTJ9M0xxhfLNjbWdQr0akuim7QQYaZztaHWEhzuWs63W9V7a8x3hpHYm49j76i5dnbRp16balMy1zWuHMBwkSOB6LqUwhBERAEREAREQBERAEREARFhVcQDAkwYExJ4CeCAzWmrTcXNIdAEyI8Ui1+EFReDx1UVstS5NoGjTGYRztr+ylKuLY0hrnAE6SVlrByhbGayuzx9TzCYxlQEtMwSDaLjzW1lQGYMwYPQ6x7EI0g6LJYOi+YREQyEREBoxlYtbI1kATpLiGz11lcL8zvE6RpA3R6iST6mOikcQBlOYZhFxEzF4jionBMim0TNrSc1jcDNxgQJ6KHqpSjjDOtaTIiv2zw7AXObVABqicguaPijevMGBqYNrLWO3mFLXOAqFrXZcwYIPi0l1xDS4cxEXMKZ/0yjM91TmSZ7tsy7xHTU8eaN2bRBkUqYMRIptFtI00gm3VQ81+jOuJepxDtPQPeZSXGm57XBoE5qbmMcBJA8VRsTGq1DthhiYBcSHUw4Bo3O9BLS69gMpk8CRrIUlU2ZRdE0qZgQJptMCIgSLCLQvTgqNppshpkbjd02gi1jYLGYejHmPcf/tvlneDKZZbeHFsHWRwXyXHbIa5znU92SSGcACZAB8v4F9J252noYYQXsNQ6MLwD8N3chvN85Eaqi4naVNznPzMaHHNAcIEmOf5pHnPkrbw3TqcZfEjw+j/AD+SLqNTOmSdcufQq+A7RYjDOzUc7HXkNmDl0a8EZXXtxi6tGK+2HGuYA2iym8TJGZxNuAeMov1OmnOF2nTBfLS05hoHNkkHLYTJkiLcQsdi7MdiqrKdP4rl2oa0auPQfMwOK5X507afRdy2qdWpgrJNZxz8vz5n2fslt4YrC0qhc01C0d4Gnwv4gjVp6FTSq2z9iUKApNDWSMrTULWBzsoLrujjlVmp1ARIMjmFz0mqWpi5JYWcFbZFRfBQ2dmMcGgPBqRUaaw+/Vh97gVwXC0UN59J+UQDky6NbPtHs/tNtF1Go7vZfh6jnfentNRlOlQp1qAdGduZzHuzWzfFGdyvyKYcz5uzsjtfvaJGIy0g+k57PvFRxDaVd1RtMOIl8UqhY5x8fdtlY7K7JbXp0g3voflyy7EVHQ91AUX1eMgP/EA1JBmJX0paxiGlxbIzASRN48vUICO7M4SvSwzKeIcHvYXNDg5zs1MOPdEl182TKDJJJBMmVKoiAIiIAufHUHPYQ05TaDJGhBiRe+nquheFDDWVgreJ2d3bS5zxnmYz6gC2WYJcCJt/hb6NNtdsvcc7SGuytuWkkMlsEcZmI16xjW2TWzE2cSfFMT5g6DoJXdszZhYS50ZiIESYGpuY1McOC6trHXkq665O1x+HiHR5fXHR+5zUNtb1NrW/hzlkulxndYY89bzdTQWhuBp5s4Y3Nzi/n59VtbThsAnzN/fmubx2LGuM0nvef6Mi8TE3XqjMHsgh/eVHB7+BiI1E+xiOF+cqTRm0W2stYCIiwbHjl83wm26zKYpt3Q2d6AS6SHA3BiJInj6Xt3aXbYpMLGn8Rwt/SDq4/OOvkVRgFYaTSxtW6xZXb7mkpNdCzdmMaXMcxzgS0yJdLiDckg3gE6/w9e3doOo0XPa3MdNQMs2DjzAMWHP1Va2Q9ja7HPIDRJkmADBgk8v2Ut2pLatENZVb42mAQ7N0sdBd3/FVOtohTq/N+l8vjjHfoSa7Fs8xVqXaXGNMisXdHtYQfYAj0K5q21KtQfiOe+8nM609GzA9AsMThXUyJg9RPzkW91wYnaTGEBxNxNhIAmLwryqOmkviVpfsdJV1XxTzwe4rAUajszmOLv7o0AAFjpYLBuyqB3S0i35iZGbPHLxCYheP2vTGuYGAYjgc0aW+ErwbXpETctmJy2mcsRrM9F221/I5PR17cKTz7m92zaAN9RpvGW3zWPC8n1KuHYrs+2lmqd3l3crJmYcczje8aRPVU/C4tjw7KbNMHhEgH9Y8weStHZ7tO9pDarppkE5nSXCGkgSLmSBrJuqLx5T/ANLirHPX1+n/ACaw0qqak5ZLoQsO4be0TrFp841Udiu02GYwuzh/RlyeOnAdTZdGK2vSpuY17speJEg6Wufyi/HryK+fxrti1tTT+pKXPB10nvZ4Msa5SD8iDYacD81udtCpwa0c5cT8g1R79r0A3MajI0s4G/IASSuplQOAIIIIBBGhB0KmQ8Q1dUNuePmjV1rq0bn7ReWkd3eD8YiehiY6xPRczcM2ACB7cYglQtPtnQcBDakktAaQwGX95lBl0D/bOptmbztrxnbvDUgC4PMz4Qw334Eh0XNMgRY5m3gyttRZq9Q0prlehqlFFjo4p1OJJczQkxLeR/tjWfPmpUFUin23oOmGvgTMhoMBucugugjJfWTwBUpsXa4q03GiS1ocW5XtEtIANg11gQ4GOvIqy0mvspjt1KePX+zSUE/0lkRR9Dao0fbqLt43tdvr7rrpYljvC4H1v7K7qvrtWYNM5NNEDtSjtI1ancOphhAyZyAGx3RuO7LiSW1QbxD2xcGNOIpbUcBlyMIFYEl4Ml5PcuADI3BlBB1k2JAVpRdjBVvu+1QSM9NwD25TutJAhrs4yEBpyl5Dby+AQGwtuzcPtEVaZqvaae9nG5PgAmWsFu8kgD4TcyINkRAc+GwTWF5BJzOkyfPT3+nILZiGOLSGuynnE/IrYiGEkuEAiIhkKB7Tbc7puSm4d4dYuWNjXodInz4KeVI7YUGtrgiJcwFwniN0EjhIgf8AEqRpoRnalI1k8IhKlQuJc4kkmSTqSsURehSxwjiRm2qzYAc5zMpD5DXEQDlIMGNXDX9xzYbI01Q2q+GioDu1HlsAh5nNZozt1+IC8AhSO0SzLvMDibDMARzv0kD5Lbg9nMyNc6lT39NwaEEgQRyn3Ko/F5RjXyuf4OVtkYpJ9yOpsYczhXlrGuc4ZXluVr5LBvyWcIBkzqbAbjiqD2FmfO+mG3ymXSJaZd4gdSZ6rvxWFpXcabSSTfKCcxuT1uBJ5x6cT9mtF2Na02BgASOGg4H6lVWh07ulvbax0/ME/QaOWpTsi35fucYw7IjK2OWUdenU+5TuWzOVs84HOdfO/msg76TojxNudv8APyXqJyjCLk+xaPCWWKNBsAx/jUkW9fmt656m0KbSQXAFsSL2nLH/ALN9+hjyntGk4wHSc2U7rrGYgmIEmwnXhK8XZKdkt0slY5ZeWdK8zHM3jw8h+lwPcrwAk6xy6rbTpx5n+QFvTU8qRY6PTTc42duv/Rmpvs7truyKbz+GTYn4Cb+xPsfMqERdtRRG+DhL/wALq2pWR2s+iDCU48DYgjwjR13DTQnUcV792ZfdbfXdF4sJ9LKj4HbFakRldIAjK6S2BpAm0dIXRiu0td5sQwcmj6kz8oXnJeEahSwmsepVvRWZxwXAYWmPgbrPhGszOms3lZU6bW2aALzYAXNybdVTv/kDzRex5cXkgteDB1BIMRaJ05wuantvENiKrjAi8Eex1NtT/lF4RfLOWuPv8zC0djz0LxQw7A5rSBlNgdC13CHCCJFvQesrQwjGeEAE6nifU34qmYTtUxzQ2s0gmxLRuxwOshWbZm0c5y5mvEEhzSDoRIMWneFx7c7TQWTg/hXx83Z+q9/zgr76ZVvlEmiIrojBERAEREARFF9o8a+lQc5mshs/lDrZupmB6raMXJpLuCTlfL+0r3131Sx+Ul4yOF4DHDLobghtxxzHmtlTHVXeKo8zze7jY8eS0K50+kdTbk/kcnLJDt2RiA0D7wbZbw6d1rmXOa+bNJ0uAeC9fsmuSCa5IkkiHAGSXERJBEmByAA4KXWMzZuv06ld5quuO6T49xFOTwjjqhtSsGunK0HNlkkWJ4afCPdWSoxrmgnSJm4gH6WUZVqtY03a0ARLiAAYkSTqYvGq7cfApROuUDjxH6LzOotepsTffgqvE6Iy1FVUJvc3h/LOPvz6/sQm0tsgVIyiABllwaIc7Lm6NnV3ARZcp23AksIBiLiTLaboAi7oqC39LuV5LOJib8puvKlYNEuIA5kwPcq2hXsioxZ9E02kWmqjVXLCXyItu3Ggf7TmmAYiJzGDwGgLXHk108CsqTmneAiQDHKQCR+y3YvbVJkb2aSLNIMA8VG0drh9R8w1uokweAHS9zH1UTXRk6Xgi69P4WM5wdFbAUnmXMa48yAdQBx/tHsFkMGy26N3TpJn1ve/FbQZuNElefyyhHFvn9Af56r19f8ALc/L3/RYQHdTGg4jl1HnZbm4dx4R5n9BMrrG7ZHCLPT22xr2Vx59RR01nr/NFmsPuxa6dbRZvW/EnksmunQE+XDznRS4WxlHOS5rk9q3LDOHGU8QSe7cGi0TlI+GbRMzm6QRaVgwYkB0wSc8eARcd38swPU+qkTIMEc+PKP8r1dIyUllDZl5yyOq/ei4luQNzAgEgnLo5pMa/EDfkurB95l/EjNJ8OkG44DSY9FvRbGVDDzlhWvsBWaHVmwMxDXA8SBII9JHuq9svCd7Wps/M8A/2i7v/EFfQNndm6NCoalPMCZtmtB+GOU+qykV/iN0FH4b6vn7ksiItigCqnaKtjximih3mSKHdhjKZpOcazhihXc4FzAKOQtykfFEmArWqTtnZu1XV8S+hVLWOe2nSbnaPw306IqVQTIp5Hd8QcrnF0WLUBwPxe1u7pXxWbOz7xNKiA13dV+8bR7tjnOpd4KUHKdRvGXR01sdtl1SrkplrH1mGhnFMhtOlU7uo2pG8BVZlfOol8aALVUo7YcyoXNrCuaDmsNOtQFAOGGLLtO8XuxQL2mBDXU5cAHNW7FbN2uKb3U6jjUdXxRjO3dpRiRhwM7iyTNLLAEHLmFigMdl4zazqtE1G1m5n0yWFlHuhRIca/evAzCq11gGkAwyAQXlXZ+Gz08lSHS2HQC0G1yBJI97KkV8JtOW90MUG/8ARFSvhyWP72XHFQZfT7uMrQXuAzTvFsXnE1C1jiBmIaSGj4iBIHrogPnO0sJ3VV9Oc2UxPQgOE9YK5ljVxocS5zwXEySSJJPFZEr01edqTfPcjs8uTAif0XQ1uUAC54dXG/1lasIZzHqBHlf9V0MO+z+76tcB8yB6rzev1ErLHHsifzRppWxXmw2cnaGkG0GCxh4/K0l2V+8C6wOa/WI4ro2y1/cbpDQGguJlpMRDQBpJ+gHGR52jd+G2GMec9g9jnxDXEuDW3JABPC0rZtVjHUN4OIgEd2M0HUEdOptCiUvE4v5niKrHurm/92fuU0V258oO8L8bcZn9+KhtobRqk3YSQASJdxjSeMGP+K7Gx95m3gvAbINtXanja48lZ+zdCk578zQ5waMstBgCQ7X+4L03iFvw9PK3H6fT3PfVzafUooxT/wAh9jzjlykyvG4p9ppmePQl0R7SZ8letl7Gw5xNUFkgF5DXEwMlTKC1sDd4GS4EgxABCjO1WAosrAUwG7suDTo4k8PhtFraqgXile7bh/YkqzPd/Y4+ztd5bek+C9oJEw0GQ46XjcNvzHkrOzCtHCfMz9VAbCxeR+UmGEHU2B1Bvpx91YqdQOAIIIOhFwqjUWOc3JE3Twg1uws+yM5REUUmBeLQcfSBIL2giZBMRAc468g1x/4nkjcfSJgPE2/8py68TBt0PJbbX6Gu6PqZ1qOaLwRx+o8rLV3D+bfO/wBP3Wyji2P8LgbE21gEtNv7gR5grcukbZ18JmVh8o5DSeOR8rH2J/VYh3DQ8jr/ADqu1Yuo5oEEmbRMybWi83XevVyXEuTOcE52Ewmas9/BjIHm8/4afdXtQ3ZfY7sPSIcQXOdmMcLABvWAFMq1XQ8xqrVba5LoERFkjBERAEREARFz1doUm5sz2jJd0uG6DcSOCA+bdqNniliKrGiGu3mgaAPH0zZvZaMO8PMcAJI6zAB+f7rn7WbR77FPfh3AMIOYktBlrAA4h1xcaR5wo/AV6kkuc3hkc1wPIQ4CAZMGBbfjkt1bKMJQj3IVVkardz5WSytaBYD2XpauVw72lHhn1G66YItLTEEWkEqNp7PBhoxM5S3wgeJkbroJEFwBy25dVX49T0e5NJrlMmcSwVKfduif6qfeSLwQDxHPh6rvw9RpaADMQDOvr1VbqdnyQQKz7gC9/Ccwd4pLpLjckXFt0KYBIIcNR8xxB6fqsPB5zV+BqcZSqbTy2lxj2KG+rOIIkQJIAyixbra/EjL6r6Fgtm06Ulg1iSSTp56Kp/6ODiBlYCXOMQ6YYIF40GUxJvb3uxXbxzU7owhCXDy2s+2M+2C5pTUeUQ2y6hdisTM2hoDqmewcYLRG4DxbJ4aZb1PbLWivVyuzDOTOtzdwnjBJE9FY9nYwjE4vMJbTDzl3iQ0uzbrXAAZoJMGCYVSrlpe7IIbmOUcmyco9oVTFYm/ZHSBgpzs5iLOZ1zD1sfoPdQayY8tIIJBGhC6NZWCRXPZLJdUVfodo3jxtBH9Nj7aH5KXwu0KdTwuvyNiPT/C4OLRZwthPozF+y6ROYsEyTIJBlxkmQZm3tZef6TShoy+GI3nWIJIIvYgudB6rsRZ3y9TbZH0Ry4fZtNhDmgyG5QS5xOW27cm1tF1IvFq231NkkugVw7LbBygVqg3iNwH4QfiP9RHsPMrh7M9njUIq1BuC7QfjPAx+X6+Wt0VlpdPjzy+hTa7VZ/xw+v8AQREVgVIREQBERAEREAUN2h7NsxTRcNe3R2WbX3T0mD6dSplEMNJrDPj+1ew9WiHuqBwa8vDi1zHN/EIzDwyASBBP7KPpdm2PcSM02k5ouAA0w0C4yN5aDlb7dUphwIIBBEEESCDqCFTdqdmTRzOpNmnrA8Tedo3gOesa6SdJ5S4NatPBz8z4/O5CYejlaBrroNSTNlA4ItZiqstcCS4lxG64tdeNTYkEEnQjkFdNnYekGCs+sGuObu2gZocJDajmi5giQNNJJ4cOC7MmrmdNN+9BynLDdS4g7zZLRYaXiZtyjF9+5YyklwuiMFz4uo8Mc5oBA4k8B4jHGPMaHyWdFsNvpc3JNjJ89FGnabgdwZRHG5Oka+q1qdcZf5OhrrL3VDKeGSuAa7KHEQ86jQZZMAjha/Qn0XYcT/S7rYW9jf0UG4Ew/wC8Bsva8jeJtJ7sjPGW8WaLNEzqtY2LUp04diXZAAPCZIOSb5jLiWNgwdXTOYzMv0NF/maxhdmvuVUNVOOeevqYjBOqVMUKbwzOSQRmk5XQ8HTKc4jjY9ZVVarNjsf3bA1jwCWNZUqFpzVIblJvJLokgnnqqZV2bL3EPMEmARYT0noD5hVM6lCbjuyuxZae9WLhf1+53LxcP+ma75uSb6iY0v09iVmzAETvuMtLb8iSQdZkTErXEfUk5fodayp1HNIIJBGhCj3bNJEd47QCwiIaWiBP9Rnn6LM4C9nFt5gebj9Hkeg5Jtj6mcv0LhsnaneS10Bw9JH+VJKibNwFQVG92XOeDIDGEn4rACbb1xBmAr/sfsvtKoQXtZTZx7yAY6NbJB84XN0OT8nJNr1kYx/yGDWkkAAkkwABJJ5ADVWzYfZMCH1hJ4M1A6u5npp58JLY3Z6nQE+J/FxHyaOA+qllNo0qh5pdSDqtc7PLDhfyAERFNK0IiIAiIgCIiAIiIAiIgC8K9RAfONuCvUxBFKCTWLSCJJaDlAFwBAEk9PNWHaOAbhsMcvjflY98mSDJdA4A3EDn0U4MDRY41MjA65LoE8ZM8NTK+cdu+2baxp08NUJa05nObZriQMoB1MAunhJ6LSNbefUkqbm0l0RybUxGjWug3DgI0jjy8uqi31mtgE3IMWJJyiTYdFzYTGuc6HXmTPHnJ4evVdFfB03+NodaLjgdYPCVDsi4yxIptdOUrvPwjBu0KZAObWIsbzYWiV109oF9MNa6WcIGsE8eQPLkuQ7PpTJYCba3uLA349dV7WrNpt4aWbz/AGWFPantfUiJZe2Gcs5NqvEtHEAn3/8AxcKzq1C5xJ4n9lgo7eWeo01XwqlFhbcPhn1HBrGue46BrS4+wuu3YOwquLqinTBi2d0WY38x+cDivtWxdh0cLTFOk2BxJu5x/M48T/BC7VUufPY2stUOD5dsz7NcbVgvDaLf6zLv+1s/MhW3Zf2W4WnBqufWPInI3/tbf3cVdEUyNEI9iLK2T7nNgtnUqLctKm1jeTWhvvGq6URdjkEREAREQBERAEREAREQBERAEREAXhXqID4r2v7SbTpmtQr1xGaC1lJoDmvIyjNAOUgwb8wSqwyuGtEkmc145E5nH1lXn7VsO372y05qLSZuLOcBY6Kl9w38rdZ0GvPz6rvBcZRLrXGUa8NtNpO6XCbTHPQT1j5LuoY983MjNewNpvfXRcvdskWbPCwnSLegj0Rogxrx9/4Vn4cZfqRC11ade7Cz3J3DVRUMNPEDTnxhce28D3bwQSQ8E34EQD6XCy2ZDIqOO6X5QJb8O8XGSDlaJJi/ynsq9oMPULWOY52YAgENsTIgku3SCIJ4ZheJKiS0scOP7Hbw6mMK90uG+nsQCl9g9m34tldzHAdy0Ogic0h5ygg2O5y48FuobSwrf+nEObBc1p8dyQ4kyAJJI0DbcJ+n9i8MG0XGAM1Q6aw0BsH1B9+q4rSY5byTbZbY5TOf7OsFTZgmObTcxz7vLxBc4WkWG5Hh6HnJNoRFIisLBXt5eTCtUytceQJ9hKoWzvtAxbzhO9oU6IxIL2uc8DMwDCnda97T4sQ5upJ7uQ2Db6AsXUmmJAMaW08lkwfPMF9pdV7WmqxlBrjTOdzw2Gvo4iu0b8gtd3AYKlgS5wADmEK9bIxjqtCjUc3I6pSY9zb7pc0OLb3sTC6TTB1A4cOVwskAREQBERAEREAREQBERAEREAREQBRW0+1GFw72061QMc4SBDjYmASQCGiQdeSlV84+0vs4c5xQcxrcga4OcQ5zwYaGiDJLf/U+a2ik3hnOyTjHKIv7Qu01HFPYykCe6c78SRDpgENHES0b0jyOqp1uJ4xrx5LOFzuwTSZk6k8OJDjwnVoPopajtWEQHfOXVtI3ADz+f80+S9DQFpoYNrSSCZIgydbzpprJ9St62Rxk8vqd2yKVd3e925oFiMwBA3XAHLEzmAvMRFjEKUp0MXm3nMLSeGUO0AIksIiQTpMEjkufs3W3nsjUZp8oEfP6qeXNrk9PoUpUReSNwezcdUe1jXsJMaNbcBm8N7m4G8+QGi+ndl8FVpYamytHeAHNGW5kmd236qvdkcJmr5iLMbP/ACdut+WZXZR59cHPUvzbQiItCKEREAREQBERAEREAREQBERAEREAREQBERAFTO3PZLE4yrSNN7AxrSCHEjKSZLxAMyA0R06lXNFlPDyjWUVJYZD9n+y9HCUTTaM2f/cc6CXmIuNMsWy/WSTWe0X2ZUyxzsLIqTIYXjIRxAJEtPESY4eV+RZUmnkxKuMlho+RYr7NcWygam654I/CZLnZeJB0Lh+UehOirLcI81O7ykPDi0g2gtnMDOkQfZfoNfL9r9nxRx1Z/Bxz0xe2eS8mf6swC7Qsb4Zzjo1OcYx+vsRGxNmvplzn2JGUDW0gySPJSyKa7N7EZXzl85WkAAGJJuZOsRHv0W0pY5ZexjDTV4XREj2Ka/JUNsma1r5oE35Rl9ZVmWjB4NlJoawZQP4SSbkreozeXkrLJbpOQREWDQIiIAiIgCIiAIiIAiIgCIiAIiIAiIgCIiAIiIAiIgC4Nr7JbXZlNnC7XflP6jmP2XeiGU2nlFLxHY6u0S1zHnldp9Jt8wrPsrZbKDMrZkwXEkmXQATfTTgu1Fs5N9TpO2c1iTCIi1OQREQBERAEREAREQBERAEREAREQBERAEREAREQBERAEREAREQBERAEREAREQBERAEREAREQBERAEREB//Z"/>
          <p:cNvSpPr>
            <a:spLocks noChangeAspect="1" noChangeArrowheads="1"/>
          </p:cNvSpPr>
          <p:nvPr/>
        </p:nvSpPr>
        <p:spPr bwMode="auto">
          <a:xfrm>
            <a:off x="97510" y="-159275"/>
            <a:ext cx="468047" cy="336057"/>
          </a:xfrm>
          <a:prstGeom prst="rect">
            <a:avLst/>
          </a:prstGeom>
          <a:noFill/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7" name="16 CuadroTexto"/>
          <p:cNvSpPr txBox="1"/>
          <p:nvPr/>
        </p:nvSpPr>
        <p:spPr>
          <a:xfrm>
            <a:off x="11664862" y="684341"/>
            <a:ext cx="2376577" cy="327629"/>
          </a:xfrm>
          <a:prstGeom prst="rect">
            <a:avLst/>
          </a:prstGeom>
          <a:solidFill>
            <a:srgbClr val="3B7812">
              <a:alpha val="50588"/>
            </a:srgbClr>
          </a:solidFill>
        </p:spPr>
        <p:txBody>
          <a:bodyPr wrap="square" lIns="101824" tIns="50912" rIns="101824" bIns="50912" rtlCol="0">
            <a:spAutoFit/>
          </a:bodyPr>
          <a:lstStyle/>
          <a:p>
            <a:pPr algn="r"/>
            <a:r>
              <a:rPr lang="es-EC" sz="1400" b="1" dirty="0">
                <a:latin typeface="Arial" panose="020B0604020202020204" pitchFamily="34" charset="0"/>
                <a:cs typeface="Arial" panose="020B0604020202020204" pitchFamily="34" charset="0"/>
              </a:rPr>
              <a:t>INTRODUCCIÓN </a:t>
            </a:r>
          </a:p>
        </p:txBody>
      </p:sp>
      <p:sp>
        <p:nvSpPr>
          <p:cNvPr id="2" name="AutoShape 4" descr="data:image/jpeg;base64,/9j/4AAQSkZJRgABAQAAAQABAAD/2wCEAAkGBhQSEBQUEhQVFRQVFBQUFRQVFBQVFBQVFRQVFBUUFBQXHCYeFxkjGRQUHy8gJCcpLCwsFh4xNTAqNSYrLCkBCQoKDgwOGg8PGiwkHCUsLCwpLCwsLCwsLCosLCwsKSwpLCwsKSwsLCksLCwpKSwsLCwsLCwsKSwpKSwsLCkpLP/AABEIAPoAyQMBIgACEQEDEQH/xAAcAAAABwEBAAAAAAAAAAAAAAAAAQIDBAUGBwj/xABFEAABAwIEAgcEBwQJBAMAAAABAAIRAyEEBRIxQVEGEyJhcYGRMqGx0QcjQlKCksFik+HwFBVDU1RyssLxM6Kz0hY0Y//EABoBAAIDAQEAAAAAAAAAAAAAAAABAgMEBQb/xAAwEQACAgEEAAMGBQUBAAAAAAAAAQIDEQQSITETQVEFImFxkfAygbHR4RRCUqHxI//aAAwDAQACEQMRAD8A7EjRo1YA35I5SoRoATKCNDSgAgEaEIQkAAUcooVNnueCkC1vtcTy/iq7LI1x3S6J11ysltiSsyzxlGxu77oO3iVlsf0wqO9k6R+zb37qhxmNLnSTKhuevMan2pZN4hwj0Wm9mwisy5ZZVs/qn7b/AM7vmkDPsRwqv/O75quD5TzWrEtVYn+J/U6H9JX/AIr6FrR6X4pn9pq/zAO95urbA/SA6QKtMEc2Eg+hssq6kk9Wr4a++HUvryRn7P081zH6cHUMu6QUa3sPE/dd2Xeh38lYrj0EK6yrpZVowCdbfuuv6HcLqUe2Iy4tWPijk6j2RKPNTz8GdHRKvynPKeIb2TDuLTuPDmFYrtwnGa3ReUcScJQe2SwwkEIQUyISCBRIEBBBBACkEEEDAgihCEAGgiRSkAaNJlDUgZDzfMRRpl3E2b48/Jc2zLMi5xurrppmsvLQbNt58VjHVpK857UucnsXR6L2bp0o732yV1iMKM16ea5cFxO4kPsCk0WyoTHqZhasFShHL5HLhFo3KzpmP5t81Cq0YWho5q00wNvfPiqTG1hNlvurgorazFTZOTakiEWpioE86omKjlzmuTch3B411Nwc0kEGbLpeSZuMRT1faFnDv5juK5S4q96J5p1dUSeyey7wPHyMHyXX9mal1z2PpnJ9p6VWQ3rtHSUJRwiIXqjygEEUIwmAESNBAgI0SCBhopRokgEoSlQihAwiU3iK2ljncgT6BOaVXdIH6cNUPdHqQFFvCySistI5dnuLLnnxKqOsT+ZVZeVC1Ly163SbPYadYgkTGvTraihNenA9Y3A2onNqJxtZQBUSxUUdpIs2YpG6tKr21EsVEhYRJL0056QaiSXKO0YsuTmErQVFLkKT7qytYlkqs5idmyfE9ZQpu4lonxFj8FLVF0MqzhR3OI9wP6q9XtanugmeGtjtm18QIIIKwrAiRokAFKNEgQkAaCIokDFIIhKEpAGqnpR/9Wp5fEK1LlX59T1YaqBvpJ9L/ooy6ZOH4kcUzB3aKih6kZluVAD1562HLPV0T91EoPTjXqIHpYqLK4G2MiVrSg5RxUSg9QcSxMkionG1FDD0sVVHaGSXrSTUUc1Uk1EbCOR91RCk66ivqKRgWy4K6uvLKbZ4idZ6ECML4vPwaFoFWdHcJow1MRBLdR/Fce6FZaV6mtYikeLte6bfxFIJMIwrCsNEjRJgJRokEgDQQQSGGggiKBgKRUYCCDsRHrZKKh5riNFGo/7rHEeMGPeoskkcb6RYbTUcBtJg8xzWcfUutXifrKZH2mepafkf0WOxdnFcu2PJ3aZtIebWTjair21U42qs8qzdC0sRUShUUJtVONqqh1l6sJgqIa1F6xA1VHYPeSusQL1E61H1ikqyLsH9d1puieVmrWY3mb9wFyfRZzA0tTl13oJknVUjVcO0+ze5n8St2mpy8nL1uoxHCNU0QIG2wQQQXXPPgQQQTEBBBBMBKKEaCQwCUFGx+Ysos1PMcAOLjyaOKwue9Kn1LE9Wzgxpu7/MePhsseo1cKeO36ffRpo00reel6mwxnSWjTJBdqcLaWdr37e9VNfpo42ZTaO95JPoI+K5+/MuQTNbMXH7Xd/BcqzWXz6e35fydBaaqHln5m9b0orE+0wd2gfqU3j82q1aTmOczS4QTog87GVgW48/eN484tdWOWZgdiTBWeVl2OLHkeIL+1Afkrg8vpkE7HvHIrOdIcCWuktInfuKvXdIAxxDAN4J5wnP69p1uxVbY2kqUbL1zLn9SyNsFxg566yDaq0GddGyyXUu0zeN4WdI8lvrnGxZQuVyh5tZOtrqIAlhNxRZGySJYrJXWqIlNKhsRPxWSesRtco4KucmwIJDqhDW8JIBPkeCajnojK01v0fdGuufqf7LYLhxPID5rrTRAgbLCdDs1pU+sJdaGgQHGYmwgLVUukFA/bjxa8fELbXZTWtu9Z+aOTfGyyWdrx8iyRphuLYRIeyOepvzTwK1Jp9GNpoNBEjUhAQRIIAJRczzFtGmXu8A0budwAUhxsucdK8+6x+oHsiW0x3cXnvO/oser1Hgw47fX7/katPT4kuel2RM86QueS513mwH2WN5ALLYjGEmSZSa1Uk95UdlIkxteL9xAI8e5cOMHJ5fZ0pWKKFOxSIOJ/VSKGEBLmGCbEEExcAxbfchS6eQOAlxJaLxHG2/7PcpvbHszSvb6GcDhQ5riXAaYkHczyCminpa48go1Fk1S0M1Q0kAEDSdyTcclYY0fVD9r9FRP8SFCxtPJl677psVlYYikBItM7ndRswbOnVvsPC5mfEla4ST4KXZhk/A5qWiNxy/jwTuZ5FTxDOspWeN+/xCpGS0/wA38FZ5ZjNJ7juFGyLj70ezRVb9DNVcMWkgiCOCStX0my4OaKrfPw5rL6VsosV0N3n5miTcWJDSeCdGHPG3dufRSMHhHPMNBPhwU9+B6v2hdE5xi8eYnJ4yV1LBHirPBUwN4TABJhOVH6YHG09xM277AXVE8yRQ7cds1eBzlrWBgGmOI/VS6Wd6BBOo+5ZGi8mO+E9iMTpdp2MAz5bLnypywV6wa5mdtce01WWW5w5pmk+B9x0lhHKOHksDTxRkDnG/fspVDGkHe4Mbqrw5VvdHh/AtVqksZz8zsGV5yytb2XgXYfi08QrBcty/NNpMOHsuG4Pit/kecCuy9ngdoc/2h3fBd3Q67xf/ADs/F5P1/kxX6fb70ev0/gs0EEF1jGUXSzHaKGgGHVDp8G7vPpA/EuVZviZceQsPJbzpZX1ViOFNgH4ndo/Fvoud4qmZPivN6q3fe/Rcff5nZphtqXx5GGUNQ3IcbsjlxM8FLy3LIMEl8mwb5CY596hUqBDhJgbSZsrPBUS4wBJnsukyOFo81CUsLC6KVly94tKmhukgXmDJiOfh/FRcLmBdqDhIvwtfh3wnMQwXECG2HfwlJpG0ACw8p435rJuwaXFYwQGkdZDWiCbbk8ru3juU3MK1wB9kAR37/FO0KV3OADR7RA5jb3pipRDtWpwa6NTYFyZ2Vm7JRsImDpa6hDhN+A/nvVli+jDajAY2FvNOZXTbRaS67nRte/h5q4y7GsJttsQbEKqVr35j0RenTTMBisAWvDHOJtDR38AI8VHo2MLTdLaYkkSDcyLGfJZ6phw0MOppLhJa2exFoMrfVPfDJkWYywXuWxUpOYb2t5rHV8MW1CziHR77LVZHVh/kUoZWH5hMdmA/z2VdVqonP0xn8zp1rfFL7wSMFghh6F/aNz4n9FT1PrKgBc1sm7nGGjvPyVx0hxEvgbC3mqLQ2e3MyIBbLSDxdxiOQToi290u3yyu6fmN02zDWapO5O3EbQJ35qbVynqSyRJImeJTmQYUPqlwAAkwBsBOy1eMwLXdri0RJ5cgOJlK2/E9qMUK3ZyzLDBl77WANp5KRmeUv7NRo1W3EG+ykY6kCSS6w2bEbb28U9Wb2C1rgbyC3mR3cbKve85LvCSWCkxNNpbLgRwiL98I6+CDNJaJbueFj3/zsrnCsId2wKjNMuGmABYdoHcyVY1cHScx4aRJuROx8U1b5FUqXHmJmcDiwTb+eS1+R5kWlrx7TeH3mncen6LDU2Bj9IkXO+3dBWhy3EQbTFt9+/ZUXLw5bo8ehspnvjydbo1g9oc0yHAEHuKWqHotiTpdTPDtN/yk3Hr8VfQvV6a7xqlP7z5nMthsm4nM+kdYGpWJMfWO9GnSPgslXzKTsPMLQdKJ1VR/+tT/AFlY6qvNxjunJv1Z2ZPEV8iyp4rVPZBjc3t6FW+GxjqeoaWtdAIPdb9FS4A9ZMkEC0tkDhG3Efqn+sIfJ7UQO0d44JyS6MsJ7mS25gXDU7SbxGxM7bJ5lduqCNjuCCJ4crqFhxLzqaLk2iwngE47C9tvaDWk90A8f1KqbWcGrBdugshpkkySVBr0wHN9nVPt20352ngndRa2zuPtDjHEeZSariRDrk8xc+ah0uSPmNU6sEyQRz3ABkCVGbiHNJcB2YIB7xeYUinRZ4c4M35pw0WFrtJvBt3ndJJIUn6FdVq9bSc10kjnvESqE0Q3aQZvMK0ruIgNbpcAdRJJDzwtwUE0HEyYvwHBbq1sTx0cx5cyyyX/AKrPFX9Oete5omNIVRkVA654NEq9ykhzqviB7lz9Q8zR1tOvdk/gZ7NBLzeZP/CrXUdToaTpmNmyZF5Eq6zDDGSotSg9+nYaRAgAcSbxub7rXXYsGa6La4LLAUm4dm4Nu4FWrceNOkyCbfAxPoqGngXOJJJuI4mZ3vwU2lgiAACSAdUEXDriJ4iL+aolGLbfmQqzBYEVsJ25J1N3IB7SkPokMBuNJBtAOxP8+KVTwjoG4vvsSp9LD9kgxMbWN1XuwaeyioYm3aGogkzY3/kqBiKpEgavuieH/KvnZYQCItvyvHPl3KOcAy+pzZPfJ84U4SRVas9GVFOp1sOBkHbl5rS4CilGjTb9r/tKcw+OptPH0UNTKVnSHQlBGtyCsW1KU8SWH8Qt7w1a5YPD1rBwILQWlsdxBW/hdv2PPMJQ9Gv9/wDDNrFypff3ycw6XYT66r3u1D8QDv1Kw+IpwV1LpjgrseOILD4iXN9xd6LnmYYSCVhtXhXyi/X9eTbW99afwI+BrMY4EAxs4mzdXL4q6o4am46gSd+z48lmqjjp0nYunztupeX5joE3sSATxSsr3LKMmXVLnovsTT0tayBYk6pJMG4EcCodY6iIdseG4P8ANk1Uxznm9nbwbAg7eqfwtOagcBDY1RuPeqdj7Zcrd3RK5NHAAcrm53T9Cnq1OeZdMTbhyOyh4pwa2XcfjzUrCVmup6Qb/wA8FVPOCyEsjDqFzp2mZ324qDmVZzW3PbdckW0jlA2V2/AAnUIJPDTA77SqHHYJ7nusZaNTptHzsrKcbsMja8LKK2pjnNjtHT3/ACvyS6eYB24/RNYus2WtvESTbyTVBkmV0HFY5RirbkzX4CkYbp9mC6R+qa6NY4nrgLnU6PeB+ikYSqKeFl24ab8gbrM9Fsz04kzYVCfKTK5qqc42SXlj9Tq1vCx6mkzLH6IDmgu43238zsq/+t4Ehjff807n1M657o9FQ13x8ldTCLSM9mUaAZ8dgRBA2YOPimKuJquI+uIDtosPcojKrC6ASWFogOHHcjyWgwOGZAIhRskq+kUVtzeCLhcO6Nydpk/BSqVX1kjvjx2KJ2OIfpFxfgRA2ukUKcusbTYcis25t8m1RwiPi3F7TJm8ReZN7d1lGZRcAYaZkAXAnff0TtZhDoIA5Em4M3KtsFXJkPbYRuIPv9Va5NdEJV5RnqtR4BJEARM8Tzb3JdK6TnWMc6pomG7m4mOScwTFO3iKZTp8ts0eUz1ZHMj3kLpkLneR0wX028XVG+gMn3BdB1Lq+yI8Tl8vv/ZVrf7V8yqzXB9bSc3ju3ucLj5ea51mWFkTFxII4iNwfArpz2rn/SWp1eMe02Dw1wPeRB94KftLTuSVse138v4HpLOdj8+vmYvFULqFUYTA3iwkxAWnxeCtPPkqmrhFy6r8GyyvcM4IFxkkknbkBwErRMqQwDmfh/FVGDowU/jsRFuQt4olPfIz+HtQWdYsiGwIIvPDvH88U3hcygCwECLe8k+ap69UueNXMCTcATe3FLxBgwIIHHmVocE0kZcyT4L6n0jINuEWifC3oqzNM0dVOqCfskXtzEdyhCq4uJsJAFhy2UnDjskFoJJB1X1AjleLynGEYcknGcuxt2EAdLZ0uA4ydgf1Vjl2Ak32Fyl4LA6iArWq5tFvM8B3qiy1v3Y9mmqrBA6S4v6sU28r9wWTaC1wcNwZWspYI1MNiapuWmiPV5n9Fn6lFdrTabwqtr7fZCd26WV5dGsoH+kUAR7Ue8cVQYqifNLyDMzRfB9k+5XWaYMPl7BuJPf3+K4863p7Nr68jS2rFuRnqLm6m6gQAZcQbkDgJtK0mV5hqpiw2kXHwG1ws5Ww8FOYOxs7Sbc9uMKU4qcTI4uEtyLuriXOPaF54WPrxU7LX09W5EXg++6o3ZvqEEcxPDlKXQqQHTcgEW7/APlZ3V/kWxtbLKtm9MuJFOe9x98JrOMYS1r7xI1NBgkc7KDh8SBvBANrcTe54qLi8WahImALaRx81ZGv3spcA7G1gZpsLnyZsbSbxwngVeYKlsFXYDDQFpcFhIAtckAAbknYBVXS3ywi+qG1YL3obgiapedmNj8Trf6Z9VslCyfL+ppBn2t3Hm47+QsPJTF6XR0+DUovvtnL1NniWNrrpEYrE/SNl8tp1RwljvPtN/3LbqFm+XivRfTP2hY8nC7T6wtTRUng5TlubQQ2ptz+atquBa67Ss5jMKWOc1wgtJBHIixR4XMH09jbkVwtX7M3PdT9P2OnTqk+LPr+5ef0AMuSJ4DmqTEUTJlWdHOmOgVBEFTnOo1LyPguRtspeJpo04U+uTKOwqDcKtM/L2cCD58Er+h0gbkeqn/UEPD+BQUcBKtcJk3Ow71JdmFNnswfAKFXzZztrBXV1XXfgX59IhLZD8Tx+pPrYhlIQ25VNVJcZO5RhP4fDl7g1tySAB3my7uk0MaPelzL9PkYrdRu92PCNV0VyrrcBXZH/UcQ08yGiPR0LC1sJBIIgixHeuzZXl4o0WUx9kXPM7k+srFdNsl0VetaOzU37n8fXf1W7BnUjCPw6n5bmjqfZN2/BG+kmXUVRdRG2O2SL67nB5Ra18M2oNTYv6Krr4AgpeHquYbenBW1HMWOs8QuJbpraXwso3Kyuzrh+hSdSSAI2/VTKOHIYbdytWinwhCqCb2LY2HPzWF2tl0aH6GefhjJid58+aew+DPJWulvd5o+t4MHnwU1KdnuxQ/C28y4+YrC0A2C5bro5kpEVaoh0dhh+wDxP7R9yqeh+Tan9c++n2Z21cx4BbYLsaPQbHvs78l+5g1Gpi1sr/N/sGgghK65ziOUkpSoum+J0ZfiCDBLA2f872s+DkhlB00y+jUmtSqUi9o+saKjJIH2gJ3HHu8FhdQOxB8CCpGU4w6IG5LraXuJA0AABu25PkVT5zgGVaoFMN61xgkHS1ztTm3kS0mAb87pBuJ6UAsTXe6m6HBzTY7kWIB/VOUsc+SA6pYwbmN45pcEt5tmvPM+qWD3rE087qcKjtjvB2vxCkMz+p98HxaPDl3qKhBPOESdsn5mxa1ONprJU+klTmw+IP6OU/B57WqGGsY68WJA8SZgK5YK2zRspLddEOjWgddUHaPsA/ZH3vErJ9H8V1Tg+rTY932WioQ1p5nsHUtXT6djjRN+VQH4tCGxZNUGKLmGXNrU3MfsfceBHeqRvTunxpVPI0j/ALwnB05ocW1B+Fp/0uKWAyYjM8pfQqFj+Gx4OHAhQTTW8zPpBg8QzTULx913VPJaeYIB9FiMwr06bj2i5vBwp1AI7wW2KYZGerRhijDO6H943zkfEJTc3o/3rPzBGB7iSGJxrVHZmNI/2jPzt+afZimHZ7fzBRdUZdpElZJdMdZTVrk+VurPDW7faPADmlZLkj65BbZnF528ua3uXZc2izSweJ4uPMqSjGHEUQcnLtj2EwzabA1ogNEBSAkgJUJCAgilCUAMSsZ9LeLNPLHxu6pRaPz6v9i2K519N+IjBUW/exAP5ab/AP2CTGcdpZnUaZa4g8wSD7k5Qzmo12oGCDIIkEd4IVeUAoAWVTNS72mh3j4R8AmRVZwbpneD58QYUUI0AH1A4E+Y+SfpgaQ0mB3CTuDz7kyEYQBMoU6Q3k3m/wDBXeOzuk/ToaKbQI0t9mYaCRb9kLNgo0AaTB5xT1g1Yc0M0wB3QDBMT38+B2QOc/W62m2vVBO4BkArOhKlPIjVYXNaYov1Of1vaDDJI0lkDjE6pM+HeolPOngOGp0mIM7Qb+qoJQlPIYNVjM5hjOre6Y7UnUQS1lvZFp1e++yPA5qalRjXVerbpOpxDfaAcRvzsFlNSGsoyLBf4rGMdWIcGlgebtAnTPAjdIZgWnDuql41SWinaZBZe5kiHH3Kj1lDWUZHgngt0zu7Vt+zG/qrzGYAYamKnV03Q7SZ1Tq7RBAIsIA71ldZQNY8yjIsGuwmZa31A1jNLA52riWgwCLcyPVCp0g6t1QOaA6m7RAf7UOIMGJgR71kmYhwmCRO8EifGN0T65JJJJJuSTJJ7yU9wYN5VzyoykKt9MNJArGQHiWwONiPBLw3Suo6o5jH1OyNRd15Ai1xfm4BYV2ZVC3Sajy3s9kucW9mzbTFuCTQxz2SWOLZEHSSJEgxbvAPknuFtN9W6b1aZeHvrh1NzWlvXE76tiHQRb3hI/8Andb+8rfv2/8AusFXxbnuLnkucbkkyT5of053P3BG4Np6iaVyn6dsRbCM76z/APxtHxK02Q9K4hlU+DvmsV9MlYVMbhGi46oeeusQf9KJLBI5iUYVrmrWPYx1KmWaWtD7Dtkte8vEHYNbMm9+AAChvwDgXj7njfthkN53d7lWMZCNOjCOmLex1n4dGv1hBmGcdIA9v2e/tafiCgBsJUKwyzK21Guc6oGQHkbdosa10XIv2tuMQLqIaBEyCNJh3cb2PofRACAEoJXVHkbCTbgYufUeqLSgABGlUaRc4NG5IA80/jsA+i/S8AHS11iCC1w1NMjuTER0EIRwgAkSVCcfhHhoeWuDSYDiDpJI1QDttdADCNCEcIAJElQj6sxMGOcW9UANokshJIQAlBCERQACUmUZRIA6a1yscJlVHGPpsxGrVTM06jTDm3Bi4IIkAwQqpiscnP1zP8wWlrJBFnU+h/DlsNrVgI0/YNur6v7v3bJD/oibq1NxLp1ar0mm/WGrwcPtH0AXQKewS1ThEzmD/odeGw3EsI06b03C3Vsp8Hcmf9xTb/omxAMirRN9Wzx9uq/keNQflXVAjRgDkB+inFAAfUuA5PI4UASJbvFJ350xW+jLGQ76qmdVzFRl3RXgmY41W/lXZkAjAHFan0e4vUScOSHQHQ+mZaKlMxZ33WH1UV3QXGACcNU1CnokQf7INix+853ou6owEYEcHPRDEtLSMNX7GrT2HGxfXcPH+y9fFNno3WlmujXOl4Mup1CSNWHaZJFxpZUt4LvkIksBg88u6P1NEGlVBJDjNN0z1bZHs7anOH4UjFZQfrOw4anFw7BER/SCGttYHTTH4h3L0TKIIwB51q5WNT+EmB2fZAeRI8Qyfxd6dqUy9jabiNIDA2WiWOIwtNztW5tqt+yfL0LoHIIv6O37rfQJ4DB5wZl7TFwJYwRycW0ZdvzqH8pRNy5sC49iPxESHb/tNt3L0XRwVM6pYw9o/ZHIdyU7K6J3pU/yN+SWAPORy1vMWY4eLoqFrt+5llMMigaMtLIJPtAl7DiHNIgxG1iDuu+Oyah/c0v3bPkmzkmH/uKP7pnyQI89OysDiDDXg3N3DrtJHd2GeqScpHP7Lhvu+XgHws2y9BPyPD/3FH90z5Jh+Q4f/D0f3TPkjAsnAhlIJAkXbG59suAB8O21POwxfTbTtEMIufbIoNJPCIqcp3XcjkGG/wAPR/dU/kknIcN/h6P7qn8k8C3HAnZYIJH3WkX2OljnE913KZ/UDe/1XbzkGG/w9H91T+SL+ocN/h6P7qn8kbROR//Z"/>
          <p:cNvSpPr>
            <a:spLocks noChangeAspect="1" noChangeArrowheads="1"/>
          </p:cNvSpPr>
          <p:nvPr/>
        </p:nvSpPr>
        <p:spPr bwMode="auto">
          <a:xfrm>
            <a:off x="238900" y="-159275"/>
            <a:ext cx="468047" cy="3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4" name="AutoShape 6" descr="data:image/jpeg;base64,/9j/4AAQSkZJRgABAQAAAQABAAD/2wCEAAkGBhQSEBQUEhQVFRQVFBQUFRQVFBQVFBQVFRQVFBUUFBQXHCYeFxkjGRQUHy8gJCcpLCwsFh4xNTAqNSYrLCkBCQoKDgwOGg8PGiwkHCUsLCwpLCwsLCwsLCosLCwsKSwpLCwsKSwsLCksLCwpKSwsLCwsLCwsKSwpKSwsLCkpLP/AABEIAPoAyQMBIgACEQEDEQH/xAAcAAAABwEBAAAAAAAAAAAAAAAAAQIDBAUGBwj/xABFEAABAwIEAgcEBwQJBAMAAAABAAIRAyEEBRIxQVEGEyJhcYGRMqGx0QcjQlKCksFik+HwFBVDU1RyssLxM6Kz0hY0Y//EABoBAAIDAQEAAAAAAAAAAAAAAAABAgMEBQb/xAAwEQACAgEEAAMGBQUBAAAAAAAAAQIDEQQSITETQVEFImFxkfAygbHR4RRCUqHxI//aAAwDAQACEQMRAD8A7EjRo1YA35I5SoRoATKCNDSgAgEaEIQkAAUcooVNnueCkC1vtcTy/iq7LI1x3S6J11ysltiSsyzxlGxu77oO3iVlsf0wqO9k6R+zb37qhxmNLnSTKhuevMan2pZN4hwj0Wm9mwisy5ZZVs/qn7b/AM7vmkDPsRwqv/O75quD5TzWrEtVYn+J/U6H9JX/AIr6FrR6X4pn9pq/zAO95urbA/SA6QKtMEc2Eg+hssq6kk9Wr4a++HUvryRn7P081zH6cHUMu6QUa3sPE/dd2Xeh38lYrj0EK6yrpZVowCdbfuuv6HcLqUe2Iy4tWPijk6j2RKPNTz8GdHRKvynPKeIb2TDuLTuPDmFYrtwnGa3ReUcScJQe2SwwkEIQUyISCBRIEBBBBACkEEEDAgihCEAGgiRSkAaNJlDUgZDzfMRRpl3E2b48/Jc2zLMi5xurrppmsvLQbNt58VjHVpK857UucnsXR6L2bp0o732yV1iMKM16ea5cFxO4kPsCk0WyoTHqZhasFShHL5HLhFo3KzpmP5t81Cq0YWho5q00wNvfPiqTG1hNlvurgorazFTZOTakiEWpioE86omKjlzmuTch3B411Nwc0kEGbLpeSZuMRT1faFnDv5juK5S4q96J5p1dUSeyey7wPHyMHyXX9mal1z2PpnJ9p6VWQ3rtHSUJRwiIXqjygEEUIwmAESNBAgI0SCBhopRokgEoSlQihAwiU3iK2ljncgT6BOaVXdIH6cNUPdHqQFFvCySistI5dnuLLnnxKqOsT+ZVZeVC1Ly163SbPYadYgkTGvTraihNenA9Y3A2onNqJxtZQBUSxUUdpIs2YpG6tKr21EsVEhYRJL0056QaiSXKO0YsuTmErQVFLkKT7qytYlkqs5idmyfE9ZQpu4lonxFj8FLVF0MqzhR3OI9wP6q9XtanugmeGtjtm18QIIIKwrAiRokAFKNEgQkAaCIokDFIIhKEpAGqnpR/9Wp5fEK1LlX59T1YaqBvpJ9L/ooy6ZOH4kcUzB3aKih6kZluVAD1562HLPV0T91EoPTjXqIHpYqLK4G2MiVrSg5RxUSg9QcSxMkionG1FDD0sVVHaGSXrSTUUc1Uk1EbCOR91RCk66ivqKRgWy4K6uvLKbZ4idZ6ECML4vPwaFoFWdHcJow1MRBLdR/Fce6FZaV6mtYikeLte6bfxFIJMIwrCsNEjRJgJRokEgDQQQSGGggiKBgKRUYCCDsRHrZKKh5riNFGo/7rHEeMGPeoskkcb6RYbTUcBtJg8xzWcfUutXifrKZH2mepafkf0WOxdnFcu2PJ3aZtIebWTjair21U42qs8qzdC0sRUShUUJtVONqqh1l6sJgqIa1F6xA1VHYPeSusQL1E61H1ikqyLsH9d1puieVmrWY3mb9wFyfRZzA0tTl13oJknVUjVcO0+ze5n8St2mpy8nL1uoxHCNU0QIG2wQQQXXPPgQQQTEBBBBMBKKEaCQwCUFGx+Ysos1PMcAOLjyaOKwue9Kn1LE9Wzgxpu7/MePhsseo1cKeO36ffRpo00reel6mwxnSWjTJBdqcLaWdr37e9VNfpo42ZTaO95JPoI+K5+/MuQTNbMXH7Xd/BcqzWXz6e35fydBaaqHln5m9b0orE+0wd2gfqU3j82q1aTmOczS4QTog87GVgW48/eN484tdWOWZgdiTBWeVl2OLHkeIL+1Afkrg8vpkE7HvHIrOdIcCWuktInfuKvXdIAxxDAN4J5wnP69p1uxVbY2kqUbL1zLn9SyNsFxg566yDaq0GddGyyXUu0zeN4WdI8lvrnGxZQuVyh5tZOtrqIAlhNxRZGySJYrJXWqIlNKhsRPxWSesRtco4KucmwIJDqhDW8JIBPkeCajnojK01v0fdGuufqf7LYLhxPID5rrTRAgbLCdDs1pU+sJdaGgQHGYmwgLVUukFA/bjxa8fELbXZTWtu9Z+aOTfGyyWdrx8iyRphuLYRIeyOepvzTwK1Jp9GNpoNBEjUhAQRIIAJRczzFtGmXu8A0budwAUhxsucdK8+6x+oHsiW0x3cXnvO/oser1Hgw47fX7/katPT4kuel2RM86QueS513mwH2WN5ALLYjGEmSZSa1Uk95UdlIkxteL9xAI8e5cOMHJ5fZ0pWKKFOxSIOJ/VSKGEBLmGCbEEExcAxbfchS6eQOAlxJaLxHG2/7PcpvbHszSvb6GcDhQ5riXAaYkHczyCminpa48go1Fk1S0M1Q0kAEDSdyTcclYY0fVD9r9FRP8SFCxtPJl677psVlYYikBItM7ndRswbOnVvsPC5mfEla4ST4KXZhk/A5qWiNxy/jwTuZ5FTxDOspWeN+/xCpGS0/wA38FZ5ZjNJ7juFGyLj70ezRVb9DNVcMWkgiCOCStX0my4OaKrfPw5rL6VsosV0N3n5miTcWJDSeCdGHPG3dufRSMHhHPMNBPhwU9+B6v2hdE5xi8eYnJ4yV1LBHirPBUwN4TABJhOVH6YHG09xM277AXVE8yRQ7cds1eBzlrWBgGmOI/VS6Wd6BBOo+5ZGi8mO+E9iMTpdp2MAz5bLnypywV6wa5mdtce01WWW5w5pmk+B9x0lhHKOHksDTxRkDnG/fspVDGkHe4Mbqrw5VvdHh/AtVqksZz8zsGV5yytb2XgXYfi08QrBcty/NNpMOHsuG4Pit/kecCuy9ngdoc/2h3fBd3Q67xf/ADs/F5P1/kxX6fb70ev0/gs0EEF1jGUXSzHaKGgGHVDp8G7vPpA/EuVZviZceQsPJbzpZX1ViOFNgH4ndo/Fvoud4qmZPivN6q3fe/Rcff5nZphtqXx5GGUNQ3IcbsjlxM8FLy3LIMEl8mwb5CY596hUqBDhJgbSZsrPBUS4wBJnsukyOFo81CUsLC6KVly94tKmhukgXmDJiOfh/FRcLmBdqDhIvwtfh3wnMQwXECG2HfwlJpG0ACw8p435rJuwaXFYwQGkdZDWiCbbk8ru3juU3MK1wB9kAR37/FO0KV3OADR7RA5jb3pipRDtWpwa6NTYFyZ2Vm7JRsImDpa6hDhN+A/nvVli+jDajAY2FvNOZXTbRaS67nRte/h5q4y7GsJttsQbEKqVr35j0RenTTMBisAWvDHOJtDR38AI8VHo2MLTdLaYkkSDcyLGfJZ6phw0MOppLhJa2exFoMrfVPfDJkWYywXuWxUpOYb2t5rHV8MW1CziHR77LVZHVh/kUoZWH5hMdmA/z2VdVqonP0xn8zp1rfFL7wSMFghh6F/aNz4n9FT1PrKgBc1sm7nGGjvPyVx0hxEvgbC3mqLQ2e3MyIBbLSDxdxiOQToi290u3yyu6fmN02zDWapO5O3EbQJ35qbVynqSyRJImeJTmQYUPqlwAAkwBsBOy1eMwLXdri0RJ5cgOJlK2/E9qMUK3ZyzLDBl77WANp5KRmeUv7NRo1W3EG+ykY6kCSS6w2bEbb28U9Wb2C1rgbyC3mR3cbKve85LvCSWCkxNNpbLgRwiL98I6+CDNJaJbueFj3/zsrnCsId2wKjNMuGmABYdoHcyVY1cHScx4aRJuROx8U1b5FUqXHmJmcDiwTb+eS1+R5kWlrx7TeH3mncen6LDU2Bj9IkXO+3dBWhy3EQbTFt9+/ZUXLw5bo8ehspnvjydbo1g9oc0yHAEHuKWqHotiTpdTPDtN/yk3Hr8VfQvV6a7xqlP7z5nMthsm4nM+kdYGpWJMfWO9GnSPgslXzKTsPMLQdKJ1VR/+tT/AFlY6qvNxjunJv1Z2ZPEV8iyp4rVPZBjc3t6FW+GxjqeoaWtdAIPdb9FS4A9ZMkEC0tkDhG3Efqn+sIfJ7UQO0d44JyS6MsJ7mS25gXDU7SbxGxM7bJ5lduqCNjuCCJ4crqFhxLzqaLk2iwngE47C9tvaDWk90A8f1KqbWcGrBdugshpkkySVBr0wHN9nVPt20352ngndRa2zuPtDjHEeZSariRDrk8xc+ah0uSPmNU6sEyQRz3ABkCVGbiHNJcB2YIB7xeYUinRZ4c4M35pw0WFrtJvBt3ndJJIUn6FdVq9bSc10kjnvESqE0Q3aQZvMK0ruIgNbpcAdRJJDzwtwUE0HEyYvwHBbq1sTx0cx5cyyyX/AKrPFX9Oete5omNIVRkVA654NEq9ykhzqviB7lz9Q8zR1tOvdk/gZ7NBLzeZP/CrXUdToaTpmNmyZF5Eq6zDDGSotSg9+nYaRAgAcSbxub7rXXYsGa6La4LLAUm4dm4Nu4FWrceNOkyCbfAxPoqGngXOJJJuI4mZ3vwU2lgiAACSAdUEXDriJ4iL+aolGLbfmQqzBYEVsJ25J1N3IB7SkPokMBuNJBtAOxP8+KVTwjoG4vvsSp9LD9kgxMbWN1XuwaeyioYm3aGogkzY3/kqBiKpEgavuieH/KvnZYQCItvyvHPl3KOcAy+pzZPfJ84U4SRVas9GVFOp1sOBkHbl5rS4CilGjTb9r/tKcw+OptPH0UNTKVnSHQlBGtyCsW1KU8SWH8Qt7w1a5YPD1rBwILQWlsdxBW/hdv2PPMJQ9Gv9/wDDNrFypff3ycw6XYT66r3u1D8QDv1Kw+IpwV1LpjgrseOILD4iXN9xd6LnmYYSCVhtXhXyi/X9eTbW99afwI+BrMY4EAxs4mzdXL4q6o4am46gSd+z48lmqjjp0nYunztupeX5joE3sSATxSsr3LKMmXVLnovsTT0tayBYk6pJMG4EcCodY6iIdseG4P8ANk1Uxznm9nbwbAg7eqfwtOagcBDY1RuPeqdj7Zcrd3RK5NHAAcrm53T9Cnq1OeZdMTbhyOyh4pwa2XcfjzUrCVmup6Qb/wA8FVPOCyEsjDqFzp2mZ324qDmVZzW3PbdckW0jlA2V2/AAnUIJPDTA77SqHHYJ7nusZaNTptHzsrKcbsMja8LKK2pjnNjtHT3/ACvyS6eYB24/RNYus2WtvESTbyTVBkmV0HFY5RirbkzX4CkYbp9mC6R+qa6NY4nrgLnU6PeB+ikYSqKeFl24ab8gbrM9Fsz04kzYVCfKTK5qqc42SXlj9Tq1vCx6mkzLH6IDmgu43238zsq/+t4Ehjff807n1M657o9FQ13x8ldTCLSM9mUaAZ8dgRBA2YOPimKuJquI+uIDtosPcojKrC6ASWFogOHHcjyWgwOGZAIhRskq+kUVtzeCLhcO6Nydpk/BSqVX1kjvjx2KJ2OIfpFxfgRA2ukUKcusbTYcis25t8m1RwiPi3F7TJm8ReZN7d1lGZRcAYaZkAXAnff0TtZhDoIA5Em4M3KtsFXJkPbYRuIPv9Va5NdEJV5RnqtR4BJEARM8Tzb3JdK6TnWMc6pomG7m4mOScwTFO3iKZTp8ts0eUz1ZHMj3kLpkLneR0wX028XVG+gMn3BdB1Lq+yI8Tl8vv/ZVrf7V8yqzXB9bSc3ju3ucLj5ea51mWFkTFxII4iNwfArpz2rn/SWp1eMe02Dw1wPeRB94KftLTuSVse138v4HpLOdj8+vmYvFULqFUYTA3iwkxAWnxeCtPPkqmrhFy6r8GyyvcM4IFxkkknbkBwErRMqQwDmfh/FVGDowU/jsRFuQt4olPfIz+HtQWdYsiGwIIvPDvH88U3hcygCwECLe8k+ap69UueNXMCTcATe3FLxBgwIIHHmVocE0kZcyT4L6n0jINuEWifC3oqzNM0dVOqCfskXtzEdyhCq4uJsJAFhy2UnDjskFoJJB1X1AjleLynGEYcknGcuxt2EAdLZ0uA4ydgf1Vjl2Ak32Fyl4LA6iArWq5tFvM8B3qiy1v3Y9mmqrBA6S4v6sU28r9wWTaC1wcNwZWspYI1MNiapuWmiPV5n9Fn6lFdrTabwqtr7fZCd26WV5dGsoH+kUAR7Ue8cVQYqifNLyDMzRfB9k+5XWaYMPl7BuJPf3+K4863p7Nr68jS2rFuRnqLm6m6gQAZcQbkDgJtK0mV5hqpiw2kXHwG1ws5Ww8FOYOxs7Sbc9uMKU4qcTI4uEtyLuriXOPaF54WPrxU7LX09W5EXg++6o3ZvqEEcxPDlKXQqQHTcgEW7/APlZ3V/kWxtbLKtm9MuJFOe9x98JrOMYS1r7xI1NBgkc7KDh8SBvBANrcTe54qLi8WahImALaRx81ZGv3spcA7G1gZpsLnyZsbSbxwngVeYKlsFXYDDQFpcFhIAtckAAbknYBVXS3ywi+qG1YL3obgiapedmNj8Trf6Z9VslCyfL+ppBn2t3Hm47+QsPJTF6XR0+DUovvtnL1NniWNrrpEYrE/SNl8tp1RwljvPtN/3LbqFm+XivRfTP2hY8nC7T6wtTRUng5TlubQQ2ptz+atquBa67Ss5jMKWOc1wgtJBHIixR4XMH09jbkVwtX7M3PdT9P2OnTqk+LPr+5ef0AMuSJ4DmqTEUTJlWdHOmOgVBEFTnOo1LyPguRtspeJpo04U+uTKOwqDcKtM/L2cCD58Er+h0gbkeqn/UEPD+BQUcBKtcJk3Ow71JdmFNnswfAKFXzZztrBXV1XXfgX59IhLZD8Tx+pPrYhlIQ25VNVJcZO5RhP4fDl7g1tySAB3my7uk0MaPelzL9PkYrdRu92PCNV0VyrrcBXZH/UcQ08yGiPR0LC1sJBIIgixHeuzZXl4o0WUx9kXPM7k+srFdNsl0VetaOzU37n8fXf1W7BnUjCPw6n5bmjqfZN2/BG+kmXUVRdRG2O2SL67nB5Ra18M2oNTYv6Krr4AgpeHquYbenBW1HMWOs8QuJbpraXwso3Kyuzrh+hSdSSAI2/VTKOHIYbdytWinwhCqCb2LY2HPzWF2tl0aH6GefhjJid58+aew+DPJWulvd5o+t4MHnwU1KdnuxQ/C28y4+YrC0A2C5bro5kpEVaoh0dhh+wDxP7R9yqeh+Tan9c++n2Z21cx4BbYLsaPQbHvs78l+5g1Gpi1sr/N/sGgghK65ziOUkpSoum+J0ZfiCDBLA2f872s+DkhlB00y+jUmtSqUi9o+saKjJIH2gJ3HHu8FhdQOxB8CCpGU4w6IG5LraXuJA0AABu25PkVT5zgGVaoFMN61xgkHS1ztTm3kS0mAb87pBuJ6UAsTXe6m6HBzTY7kWIB/VOUsc+SA6pYwbmN45pcEt5tmvPM+qWD3rE087qcKjtjvB2vxCkMz+p98HxaPDl3qKhBPOESdsn5mxa1ONprJU+klTmw+IP6OU/B57WqGGsY68WJA8SZgK5YK2zRspLddEOjWgddUHaPsA/ZH3vErJ9H8V1Tg+rTY932WioQ1p5nsHUtXT6djjRN+VQH4tCGxZNUGKLmGXNrU3MfsfceBHeqRvTunxpVPI0j/ALwnB05ocW1B+Fp/0uKWAyYjM8pfQqFj+Gx4OHAhQTTW8zPpBg8QzTULx913VPJaeYIB9FiMwr06bj2i5vBwp1AI7wW2KYZGerRhijDO6H943zkfEJTc3o/3rPzBGB7iSGJxrVHZmNI/2jPzt+afZimHZ7fzBRdUZdpElZJdMdZTVrk+VurPDW7faPADmlZLkj65BbZnF528ua3uXZc2izSweJ4uPMqSjGHEUQcnLtj2EwzabA1ogNEBSAkgJUJCAgilCUAMSsZ9LeLNPLHxu6pRaPz6v9i2K519N+IjBUW/exAP5ab/AP2CTGcdpZnUaZa4g8wSD7k5Qzmo12oGCDIIkEd4IVeUAoAWVTNS72mh3j4R8AmRVZwbpneD58QYUUI0AH1A4E+Y+SfpgaQ0mB3CTuDz7kyEYQBMoU6Q3k3m/wDBXeOzuk/ToaKbQI0t9mYaCRb9kLNgo0AaTB5xT1g1Yc0M0wB3QDBMT38+B2QOc/W62m2vVBO4BkArOhKlPIjVYXNaYov1Of1vaDDJI0lkDjE6pM+HeolPOngOGp0mIM7Qb+qoJQlPIYNVjM5hjOre6Y7UnUQS1lvZFp1e++yPA5qalRjXVerbpOpxDfaAcRvzsFlNSGsoyLBf4rGMdWIcGlgebtAnTPAjdIZgWnDuql41SWinaZBZe5kiHH3Kj1lDWUZHgngt0zu7Vt+zG/qrzGYAYamKnV03Q7SZ1Tq7RBAIsIA71ldZQNY8yjIsGuwmZa31A1jNLA52riWgwCLcyPVCp0g6t1QOaA6m7RAf7UOIMGJgR71kmYhwmCRO8EifGN0T65JJJJJuSTJJ7yU9wYN5VzyoykKt9MNJArGQHiWwONiPBLw3Suo6o5jH1OyNRd15Ai1xfm4BYV2ZVC3Sajy3s9kucW9mzbTFuCTQxz2SWOLZEHSSJEgxbvAPknuFtN9W6b1aZeHvrh1NzWlvXE76tiHQRb3hI/8Andb+8rfv2/8AusFXxbnuLnkucbkkyT5of053P3BG4Np6iaVyn6dsRbCM76z/APxtHxK02Q9K4hlU+DvmsV9MlYVMbhGi46oeeusQf9KJLBI5iUYVrmrWPYx1KmWaWtD7Dtkte8vEHYNbMm9+AAChvwDgXj7njfthkN53d7lWMZCNOjCOmLex1n4dGv1hBmGcdIA9v2e/tafiCgBsJUKwyzK21Guc6oGQHkbdosa10XIv2tuMQLqIaBEyCNJh3cb2PofRACAEoJXVHkbCTbgYufUeqLSgABGlUaRc4NG5IA80/jsA+i/S8AHS11iCC1w1NMjuTER0EIRwgAkSVCcfhHhoeWuDSYDiDpJI1QDttdADCNCEcIAJElQj6sxMGOcW9UANokshJIQAlBCERQACUmUZRIA6a1yscJlVHGPpsxGrVTM06jTDm3Bi4IIkAwQqpiscnP1zP8wWlrJBFnU+h/DlsNrVgI0/YNur6v7v3bJD/oibq1NxLp1ar0mm/WGrwcPtH0AXQKewS1ThEzmD/odeGw3EsI06b03C3Vsp8Hcmf9xTb/omxAMirRN9Wzx9uq/keNQflXVAjRgDkB+inFAAfUuA5PI4UASJbvFJ350xW+jLGQ76qmdVzFRl3RXgmY41W/lXZkAjAHFan0e4vUScOSHQHQ+mZaKlMxZ33WH1UV3QXGACcNU1CnokQf7INix+853ou6owEYEcHPRDEtLSMNX7GrT2HGxfXcPH+y9fFNno3WlmujXOl4Mup1CSNWHaZJFxpZUt4LvkIksBg88u6P1NEGlVBJDjNN0z1bZHs7anOH4UjFZQfrOw4anFw7BER/SCGttYHTTH4h3L0TKIIwB51q5WNT+EmB2fZAeRI8Qyfxd6dqUy9jabiNIDA2WiWOIwtNztW5tqt+yfL0LoHIIv6O37rfQJ4DB5wZl7TFwJYwRycW0ZdvzqH8pRNy5sC49iPxESHb/tNt3L0XRwVM6pYw9o/ZHIdyU7K6J3pU/yN+SWAPORy1vMWY4eLoqFrt+5llMMigaMtLIJPtAl7DiHNIgxG1iDuu+Oyah/c0v3bPkmzkmH/uKP7pnyQI89OysDiDDXg3N3DrtJHd2GeqScpHP7Lhvu+XgHws2y9BPyPD/3FH90z5Jh+Q4f/D0f3TPkjAsnAhlIJAkXbG59suAB8O21POwxfTbTtEMIufbIoNJPCIqcp3XcjkGG/wAPR/dU/kknIcN/h6P7qn8k8C3HAnZYIJH3WkX2OljnE913KZ/UDe/1XbzkGG/w9H91T+SL+ocN/h6P7qn8kbROR//Z"/>
          <p:cNvSpPr>
            <a:spLocks noChangeAspect="1" noChangeArrowheads="1"/>
          </p:cNvSpPr>
          <p:nvPr/>
        </p:nvSpPr>
        <p:spPr bwMode="auto">
          <a:xfrm>
            <a:off x="472926" y="8760"/>
            <a:ext cx="468047" cy="3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20" name="19 Imag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387084" y="6646298"/>
            <a:ext cx="3317777" cy="60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2 Subtítulo"/>
          <p:cNvSpPr txBox="1">
            <a:spLocks/>
          </p:cNvSpPr>
          <p:nvPr/>
        </p:nvSpPr>
        <p:spPr>
          <a:xfrm>
            <a:off x="165087" y="6970732"/>
            <a:ext cx="5030373" cy="425167"/>
          </a:xfrm>
          <a:prstGeom prst="rect">
            <a:avLst/>
          </a:prstGeom>
        </p:spPr>
        <p:txBody>
          <a:bodyPr lIns="101824" tIns="50912" rIns="101824" bIns="50912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Shirley Brito Cabezas, 2017 </a:t>
            </a:r>
          </a:p>
        </p:txBody>
      </p:sp>
      <p:cxnSp>
        <p:nvCxnSpPr>
          <p:cNvPr id="27" name="26 Conector recto"/>
          <p:cNvCxnSpPr/>
          <p:nvPr/>
        </p:nvCxnSpPr>
        <p:spPr>
          <a:xfrm>
            <a:off x="165085" y="684347"/>
            <a:ext cx="11014476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27 Conector recto"/>
          <p:cNvCxnSpPr/>
          <p:nvPr/>
        </p:nvCxnSpPr>
        <p:spPr>
          <a:xfrm>
            <a:off x="11861070" y="989743"/>
            <a:ext cx="218037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6"/>
          <p:cNvSpPr>
            <a:spLocks noChangeArrowheads="1"/>
          </p:cNvSpPr>
          <p:nvPr/>
        </p:nvSpPr>
        <p:spPr bwMode="auto">
          <a:xfrm>
            <a:off x="386235" y="123111"/>
            <a:ext cx="13158400" cy="48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24" tIns="50912" rIns="101824" bIns="50912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EC" sz="1200" b="1" dirty="0"/>
              <a:t>Análisis de la variabilidad genética de muestras </a:t>
            </a:r>
            <a:r>
              <a:rPr lang="es-EC" sz="1200" b="1" i="1" dirty="0"/>
              <a:t>ex vitro e in vitro </a:t>
            </a:r>
            <a:r>
              <a:rPr lang="es-EC" sz="1200" b="1" dirty="0"/>
              <a:t>de clones de Babaco (</a:t>
            </a:r>
            <a:r>
              <a:rPr lang="es-EC" sz="1200" b="1" i="1" dirty="0"/>
              <a:t>Vasconcellea × heilbornii </a:t>
            </a:r>
            <a:r>
              <a:rPr lang="es-EC" sz="1200" b="1" dirty="0"/>
              <a:t>var. pentagona Badillo) usando marcadores moleculares de Secuencias Internas Simples Repetitivas (ISSR)</a:t>
            </a:r>
            <a:endParaRPr lang="es-EC" sz="1200" dirty="0"/>
          </a:p>
        </p:txBody>
      </p:sp>
      <p:sp>
        <p:nvSpPr>
          <p:cNvPr id="3" name="AutoShape 8" descr="Resultado de imagen para ecuador"/>
          <p:cNvSpPr>
            <a:spLocks noChangeAspect="1" noChangeArrowheads="1"/>
          </p:cNvSpPr>
          <p:nvPr/>
        </p:nvSpPr>
        <p:spPr bwMode="auto">
          <a:xfrm>
            <a:off x="179174" y="-159275"/>
            <a:ext cx="351036" cy="3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9" name="AutoShape 13" descr="Resultado de imagen para agricultura"/>
          <p:cNvSpPr>
            <a:spLocks noChangeAspect="1" noChangeArrowheads="1"/>
          </p:cNvSpPr>
          <p:nvPr/>
        </p:nvSpPr>
        <p:spPr bwMode="auto">
          <a:xfrm>
            <a:off x="354692" y="8758"/>
            <a:ext cx="351036" cy="3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0" name="AutoShape 16" descr="Resultado de imagen para cultivo del babaco"/>
          <p:cNvSpPr>
            <a:spLocks noChangeAspect="1" noChangeArrowheads="1"/>
          </p:cNvSpPr>
          <p:nvPr/>
        </p:nvSpPr>
        <p:spPr bwMode="auto">
          <a:xfrm>
            <a:off x="530210" y="176787"/>
            <a:ext cx="351036" cy="3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1" name="AutoShape 19" descr="Resultado de imagen para babaco"/>
          <p:cNvSpPr>
            <a:spLocks noChangeAspect="1" noChangeArrowheads="1"/>
          </p:cNvSpPr>
          <p:nvPr/>
        </p:nvSpPr>
        <p:spPr bwMode="auto">
          <a:xfrm>
            <a:off x="705727" y="344815"/>
            <a:ext cx="351036" cy="3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2" name="AutoShape 24" descr="Resultado de imagen para exportacion"/>
          <p:cNvSpPr>
            <a:spLocks noChangeAspect="1" noChangeArrowheads="1"/>
          </p:cNvSpPr>
          <p:nvPr/>
        </p:nvSpPr>
        <p:spPr bwMode="auto">
          <a:xfrm>
            <a:off x="881245" y="512844"/>
            <a:ext cx="351036" cy="3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8" name="17 CuadroTexto"/>
          <p:cNvSpPr txBox="1"/>
          <p:nvPr/>
        </p:nvSpPr>
        <p:spPr>
          <a:xfrm>
            <a:off x="3934966" y="866154"/>
            <a:ext cx="5552498" cy="422676"/>
          </a:xfrm>
          <a:prstGeom prst="rect">
            <a:avLst/>
          </a:prstGeom>
          <a:noFill/>
        </p:spPr>
        <p:txBody>
          <a:bodyPr wrap="square" lIns="101824" tIns="50912" rIns="101824" bIns="50912" rtlCol="0">
            <a:spAutoFit/>
          </a:bodyPr>
          <a:lstStyle/>
          <a:p>
            <a:pPr algn="ctr" fontAlgn="ctr"/>
            <a:r>
              <a:rPr lang="es-EC" b="1" dirty="0" smtClean="0"/>
              <a:t>Variabilidad genética</a:t>
            </a:r>
            <a:endParaRPr lang="es-EC" b="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1266" name="Picture 2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614" y="1481063"/>
            <a:ext cx="2021310" cy="160902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565560" y="2962217"/>
            <a:ext cx="2321168" cy="612757"/>
          </a:xfrm>
          <a:prstGeom prst="rect">
            <a:avLst/>
          </a:prstGeom>
          <a:solidFill>
            <a:srgbClr val="7BBF86"/>
          </a:solidFill>
        </p:spPr>
        <p:txBody>
          <a:bodyPr wrap="square" lIns="101824" tIns="50912" rIns="101824" bIns="50912">
            <a:spAutoFit/>
          </a:bodyPr>
          <a:lstStyle/>
          <a:p>
            <a:pPr algn="ctr"/>
            <a:r>
              <a:rPr lang="es-EC" sz="1600" dirty="0"/>
              <a:t>Variación genética variación somaclonal </a:t>
            </a:r>
          </a:p>
        </p:txBody>
      </p:sp>
      <p:pic>
        <p:nvPicPr>
          <p:cNvPr id="11268" name="Picture 4" descr="Imagen relacionad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12" t="10638" r="3497" b="57694"/>
          <a:stretch/>
        </p:blipFill>
        <p:spPr bwMode="auto">
          <a:xfrm>
            <a:off x="10218347" y="1479715"/>
            <a:ext cx="2177398" cy="1569415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Imagen relacionad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7" t="54290" r="3605" b="12788"/>
          <a:stretch/>
        </p:blipFill>
        <p:spPr bwMode="auto">
          <a:xfrm>
            <a:off x="6282786" y="1481064"/>
            <a:ext cx="3974682" cy="156941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Igual que"/>
          <p:cNvSpPr/>
          <p:nvPr/>
        </p:nvSpPr>
        <p:spPr>
          <a:xfrm>
            <a:off x="9106726" y="3652606"/>
            <a:ext cx="1117914" cy="1008169"/>
          </a:xfrm>
          <a:prstGeom prst="mathEqual">
            <a:avLst/>
          </a:prstGeom>
          <a:ln>
            <a:solidFill>
              <a:srgbClr val="00B05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01824" tIns="50912" rIns="101824" bIns="50912" spcCol="0"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10420334" y="3308095"/>
            <a:ext cx="2021573" cy="1737153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01824" tIns="50912" rIns="101824" bIns="50912" spcCol="0" rtlCol="0" anchor="ctr"/>
          <a:lstStyle/>
          <a:p>
            <a:pPr marL="318202" indent="-318202" algn="just">
              <a:buFont typeface="Wingdings" panose="05000000000000000000" pitchFamily="2" charset="2"/>
              <a:buChar char="ü"/>
            </a:pPr>
            <a:r>
              <a:rPr lang="es-EC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Diferencias a nivel reproductivo</a:t>
            </a:r>
          </a:p>
          <a:p>
            <a:pPr marL="318202" indent="-318202" algn="just">
              <a:buFont typeface="Wingdings" panose="05000000000000000000" pitchFamily="2" charset="2"/>
              <a:buChar char="ü"/>
            </a:pPr>
            <a:r>
              <a:rPr lang="es-EC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Sobrevivencia</a:t>
            </a:r>
          </a:p>
          <a:p>
            <a:pPr marL="318202" indent="-318202" algn="just">
              <a:buFont typeface="Wingdings" panose="05000000000000000000" pitchFamily="2" charset="2"/>
              <a:buChar char="ü"/>
            </a:pPr>
            <a:r>
              <a:rPr lang="es-EC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Comportamiento de los individuos</a:t>
            </a:r>
          </a:p>
        </p:txBody>
      </p:sp>
      <p:sp>
        <p:nvSpPr>
          <p:cNvPr id="14" name="13 Abrir llave"/>
          <p:cNvSpPr/>
          <p:nvPr/>
        </p:nvSpPr>
        <p:spPr>
          <a:xfrm>
            <a:off x="3013530" y="1830209"/>
            <a:ext cx="615644" cy="3055523"/>
          </a:xfrm>
          <a:prstGeom prst="leftBrace">
            <a:avLst>
              <a:gd name="adj1" fmla="val 63598"/>
              <a:gd name="adj2" fmla="val 50000"/>
            </a:avLst>
          </a:prstGeom>
          <a:ln w="19050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lIns="101824" tIns="50912" rIns="101824" bIns="50912" spcCol="0" rtlCol="0" anchor="ctr"/>
          <a:lstStyle/>
          <a:p>
            <a:pPr algn="ctr"/>
            <a:endParaRPr lang="es-EC"/>
          </a:p>
        </p:txBody>
      </p:sp>
      <p:cxnSp>
        <p:nvCxnSpPr>
          <p:cNvPr id="16" name="15 Conector recto de flecha"/>
          <p:cNvCxnSpPr>
            <a:stCxn id="5" idx="2"/>
            <a:endCxn id="22" idx="0"/>
          </p:cNvCxnSpPr>
          <p:nvPr/>
        </p:nvCxnSpPr>
        <p:spPr>
          <a:xfrm flipH="1">
            <a:off x="1724663" y="3574974"/>
            <a:ext cx="1483" cy="721356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21 Rectángulo"/>
          <p:cNvSpPr/>
          <p:nvPr/>
        </p:nvSpPr>
        <p:spPr>
          <a:xfrm>
            <a:off x="800241" y="4296329"/>
            <a:ext cx="1848843" cy="866215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101824" tIns="50912" rIns="101824" bIns="50912">
            <a:spAutoFit/>
          </a:bodyPr>
          <a:lstStyle/>
          <a:p>
            <a:pPr algn="ctr"/>
            <a:r>
              <a:rPr lang="es-EC" sz="1600" dirty="0"/>
              <a:t>Marcadores </a:t>
            </a:r>
          </a:p>
          <a:p>
            <a:pPr algn="ctr"/>
            <a:r>
              <a:rPr lang="es-EC" sz="1600" dirty="0"/>
              <a:t>moleculares </a:t>
            </a:r>
          </a:p>
          <a:p>
            <a:pPr algn="ctr"/>
            <a:r>
              <a:rPr lang="es-EC" sz="1600" dirty="0"/>
              <a:t>ISSR</a:t>
            </a:r>
          </a:p>
        </p:txBody>
      </p:sp>
      <p:pic>
        <p:nvPicPr>
          <p:cNvPr id="11272" name="Picture 8" descr="Imagen relaciona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239" y="5053187"/>
            <a:ext cx="2004685" cy="144348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Resultado de imagen para supervivencias de planta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4151" y="5091482"/>
            <a:ext cx="2007187" cy="144518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32 Rectángulo"/>
          <p:cNvSpPr/>
          <p:nvPr/>
        </p:nvSpPr>
        <p:spPr>
          <a:xfrm>
            <a:off x="3770351" y="3250220"/>
            <a:ext cx="2021573" cy="1737153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01824" tIns="50912" rIns="101824" bIns="50912" spcCol="0" rtlCol="0" anchor="ctr"/>
          <a:lstStyle/>
          <a:p>
            <a:pPr marL="318202" indent="-318202">
              <a:buFont typeface="Wingdings" panose="05000000000000000000" pitchFamily="2" charset="2"/>
              <a:buChar char="ü"/>
            </a:pPr>
            <a:r>
              <a:rPr lang="es-EC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Diferentes secuencias  aminoácidos </a:t>
            </a:r>
          </a:p>
          <a:p>
            <a:pPr marL="318202" indent="-318202" algn="just">
              <a:buFont typeface="Wingdings" panose="05000000000000000000" pitchFamily="2" charset="2"/>
              <a:buChar char="ü"/>
            </a:pPr>
            <a:r>
              <a:rPr lang="es-EC" sz="1600" dirty="0" smtClean="0">
                <a:solidFill>
                  <a:schemeClr val="tx1">
                    <a:lumMod val="95000"/>
                    <a:lumOff val="5000"/>
                  </a:schemeClr>
                </a:solidFill>
                <a:sym typeface="Wingdings" panose="05000000000000000000" pitchFamily="2" charset="2"/>
              </a:rPr>
              <a:t> proteínas</a:t>
            </a:r>
            <a:endParaRPr lang="es-EC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4" name="33 Rectángulo"/>
          <p:cNvSpPr/>
          <p:nvPr/>
        </p:nvSpPr>
        <p:spPr>
          <a:xfrm>
            <a:off x="7131685" y="3248062"/>
            <a:ext cx="2021573" cy="1737153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01824" tIns="50912" rIns="101824" bIns="50912" spcCol="0" rtlCol="0" anchor="ctr"/>
          <a:lstStyle/>
          <a:p>
            <a:pPr marL="318202" indent="-318202" algn="just">
              <a:buFont typeface="Wingdings" panose="05000000000000000000" pitchFamily="2" charset="2"/>
              <a:buChar char="ü"/>
            </a:pPr>
            <a:r>
              <a:rPr lang="es-EC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Alteraciones bioquímicas  morfológicas</a:t>
            </a:r>
            <a:endParaRPr lang="es-EC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5" name="34 Igual que"/>
          <p:cNvSpPr/>
          <p:nvPr/>
        </p:nvSpPr>
        <p:spPr>
          <a:xfrm>
            <a:off x="5847521" y="3614711"/>
            <a:ext cx="1117914" cy="1008169"/>
          </a:xfrm>
          <a:prstGeom prst="mathEqual">
            <a:avLst/>
          </a:prstGeom>
          <a:ln>
            <a:solidFill>
              <a:srgbClr val="00B05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01824" tIns="50912" rIns="101824" bIns="50912" spcCol="0"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pic>
        <p:nvPicPr>
          <p:cNvPr id="37" name="Picture 2" descr="Resultado de imagen para babac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9070" y="417877"/>
            <a:ext cx="900127" cy="774954"/>
          </a:xfrm>
          <a:prstGeom prst="ellipse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33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AutoShape 4" descr="data:image/jpeg;base64,/9j/4AAQSkZJRgABAQAAAQABAAD/2wCEAAkGBhESERMUExQWFRUWFBgXFxgWFBgYGhYXFhoXFRUWGRgXHyYeGRskGRYXIC8gJCkpLS0sGB80NTAqOCYrLCkBCQoKDgwOGg8PGiolHyQtLywsLi4vLTYsKiwpLCwsLCwsLCwsLCwpLCwsNCwtNCwsLCwsLCwsLCwsLCwsLCwsLP/AABEIANIA8AMBIgACEQEDEQH/xAAcAAEAAgMBAQEAAAAAAAAAAAAABQYCAwQBBwj/xAA+EAABAwIDBQYDBwMDBAMAAAABAAIRAyEEEjEFIkFRYQYTMnGBkUKhsQcUI1LB4fBictEVM4JDkqKyFlPx/8QAGwEBAAIDAQEAAAAAAAAAAAAAAAQFAQIDBgf/xAAwEQACAgEDAgQFBAEFAAAAAAAAAQIDEQQSITFBBSJRcRNhgaHwMpGx0SMUUsHh8f/aAAwDAQACEQMRAD8A+4rFlrXsNT/lZIgCIiAIiIAiIgCIiAIiIAi5DtJnDM7q0WPkTY+ei0nF1D+Vo5EFx9SCB/NSuUroR6s2UWzqxuNZSY57zDWiSqdRxz8XixUax4FKW7znUwA7XKWTmdGU5TEEeSsbwXGXnN0iBextfUWuefMrVgsE2kwNboBEm5OpkniZJPqotmpTWInSNb7nVR2hlEVDpo+LR/URZp5mw42uB3CoOaq/a3Fd3g67oDpYWQT/APYRTJ9M0xxhfLNjbWdQr0akuim7QQYaZztaHWEhzuWs63W9V7a8x3hpHYm49j76i5dnbRp16balMy1zWuHMBwkSOB6LqUwhBERAEREAREQBERAEREARFhVcQDAkwYExJ4CeCAzWmrTcXNIdAEyI8Ui1+EFReDx1UVstS5NoGjTGYRztr+ylKuLY0hrnAE6SVlrByhbGayuzx9TzCYxlQEtMwSDaLjzW1lQGYMwYPQ6x7EI0g6LJYOi+YREQyEREBoxlYtbI1kATpLiGz11lcL8zvE6RpA3R6iST6mOikcQBlOYZhFxEzF4jionBMim0TNrSc1jcDNxgQJ6KHqpSjjDOtaTIiv2zw7AXObVABqicguaPijevMGBqYNrLWO3mFLXOAqFrXZcwYIPi0l1xDS4cxEXMKZ/0yjM91TmSZ7tsy7xHTU8eaN2bRBkUqYMRIptFtI00gm3VQ81+jOuJepxDtPQPeZSXGm57XBoE5qbmMcBJA8VRsTGq1DthhiYBcSHUw4Bo3O9BLS69gMpk8CRrIUlU2ZRdE0qZgQJptMCIgSLCLQvTgqNppshpkbjd02gi1jYLGYejHmPcf/tvlneDKZZbeHFsHWRwXyXHbIa5znU92SSGcACZAB8v4F9J252noYYQXsNQ6MLwD8N3chvN85Eaqi4naVNznPzMaHHNAcIEmOf5pHnPkrbw3TqcZfEjw+j/AD+SLqNTOmSdcufQq+A7RYjDOzUc7HXkNmDl0a8EZXXtxi6tGK+2HGuYA2iym8TJGZxNuAeMov1OmnOF2nTBfLS05hoHNkkHLYTJkiLcQsdi7MdiqrKdP4rl2oa0auPQfMwOK5X507afRdy2qdWpgrJNZxz8vz5n2fslt4YrC0qhc01C0d4Gnwv4gjVp6FTSq2z9iUKApNDWSMrTULWBzsoLrujjlVmp1ARIMjmFz0mqWpi5JYWcFbZFRfBQ2dmMcGgPBqRUaaw+/Vh97gVwXC0UN59J+UQDky6NbPtHs/tNtF1Go7vZfh6jnfentNRlOlQp1qAdGduZzHuzWzfFGdyvyKYcz5uzsjtfvaJGIy0g+k57PvFRxDaVd1RtMOIl8UqhY5x8fdtlY7K7JbXp0g3voflyy7EVHQ91AUX1eMgP/EA1JBmJX0paxiGlxbIzASRN48vUICO7M4SvSwzKeIcHvYXNDg5zs1MOPdEl182TKDJJJBMmVKoiAIiIAufHUHPYQ05TaDJGhBiRe+nquheFDDWVgreJ2d3bS5zxnmYz6gC2WYJcCJt/hb6NNtdsvcc7SGuytuWkkMlsEcZmI16xjW2TWzE2cSfFMT5g6DoJXdszZhYS50ZiIESYGpuY1McOC6trHXkq665O1x+HiHR5fXHR+5zUNtb1NrW/hzlkulxndYY89bzdTQWhuBp5s4Y3Nzi/n59VtbThsAnzN/fmubx2LGuM0nvef6Mi8TE3XqjMHsgh/eVHB7+BiI1E+xiOF+cqTRm0W2stYCIiwbHjl83wm26zKYpt3Q2d6AS6SHA3BiJInj6Xt3aXbYpMLGn8Rwt/SDq4/OOvkVRgFYaTSxtW6xZXb7mkpNdCzdmMaXMcxzgS0yJdLiDckg3gE6/w9e3doOo0XPa3MdNQMs2DjzAMWHP1Va2Q9ja7HPIDRJkmADBgk8v2Ut2pLatENZVb42mAQ7N0sdBd3/FVOtohTq/N+l8vjjHfoSa7Fs8xVqXaXGNMisXdHtYQfYAj0K5q21KtQfiOe+8nM609GzA9AsMThXUyJg9RPzkW91wYnaTGEBxNxNhIAmLwryqOmkviVpfsdJV1XxTzwe4rAUajszmOLv7o0AAFjpYLBuyqB3S0i35iZGbPHLxCYheP2vTGuYGAYjgc0aW+ErwbXpETctmJy2mcsRrM9F221/I5PR17cKTz7m92zaAN9RpvGW3zWPC8n1KuHYrs+2lmqd3l3crJmYcczje8aRPVU/C4tjw7KbNMHhEgH9Y8weStHZ7tO9pDarppkE5nSXCGkgSLmSBrJuqLx5T/ANLirHPX1+n/ACaw0qqak5ZLoQsO4be0TrFp841Udiu02GYwuzh/RlyeOnAdTZdGK2vSpuY17speJEg6Wufyi/HryK+fxrti1tTT+pKXPB10nvZ4Msa5SD8iDYacD81udtCpwa0c5cT8g1R79r0A3MajI0s4G/IASSuplQOAIIIIBBGhB0KmQ8Q1dUNuePmjV1rq0bn7ReWkd3eD8YiehiY6xPRczcM2ACB7cYglQtPtnQcBDakktAaQwGX95lBl0D/bOptmbztrxnbvDUgC4PMz4Qw334Eh0XNMgRY5m3gyttRZq9Q0prlehqlFFjo4p1OJJczQkxLeR/tjWfPmpUFUin23oOmGvgTMhoMBucugugjJfWTwBUpsXa4q03GiS1ocW5XtEtIANg11gQ4GOvIqy0mvspjt1KePX+zSUE/0lkRR9Dao0fbqLt43tdvr7rrpYljvC4H1v7K7qvrtWYNM5NNEDtSjtI1ancOphhAyZyAGx3RuO7LiSW1QbxD2xcGNOIpbUcBlyMIFYEl4Ml5PcuADI3BlBB1k2JAVpRdjBVvu+1QSM9NwD25TutJAhrs4yEBpyl5Dby+AQGwtuzcPtEVaZqvaae9nG5PgAmWsFu8kgD4TcyINkRAc+GwTWF5BJzOkyfPT3+nILZiGOLSGuynnE/IrYiGEkuEAiIhkKB7Tbc7puSm4d4dYuWNjXodInz4KeVI7YUGtrgiJcwFwniN0EjhIgf8AEqRpoRnalI1k8IhKlQuJc4kkmSTqSsURehSxwjiRm2qzYAc5zMpD5DXEQDlIMGNXDX9xzYbI01Q2q+GioDu1HlsAh5nNZozt1+IC8AhSO0SzLvMDibDMARzv0kD5Lbg9nMyNc6lT39NwaEEgQRyn3Ko/F5RjXyuf4OVtkYpJ9yOpsYczhXlrGuc4ZXluVr5LBvyWcIBkzqbAbjiqD2FmfO+mG3ymXSJaZd4gdSZ6rvxWFpXcabSSTfKCcxuT1uBJ5x6cT9mtF2Na02BgASOGg4H6lVWh07ulvbax0/ME/QaOWpTsi35fucYw7IjK2OWUdenU+5TuWzOVs84HOdfO/msg76TojxNudv8APyXqJyjCLk+xaPCWWKNBsAx/jUkW9fmt656m0KbSQXAFsSL2nLH/ALN9+hjyntGk4wHSc2U7rrGYgmIEmwnXhK8XZKdkt0slY5ZeWdK8zHM3jw8h+lwPcrwAk6xy6rbTpx5n+QFvTU8qRY6PTTc42duv/Rmpvs7truyKbz+GTYn4Cb+xPsfMqERdtRRG+DhL/wALq2pWR2s+iDCU48DYgjwjR13DTQnUcV792ZfdbfXdF4sJ9LKj4HbFakRldIAjK6S2BpAm0dIXRiu0td5sQwcmj6kz8oXnJeEahSwmsepVvRWZxwXAYWmPgbrPhGszOms3lZU6bW2aALzYAXNybdVTv/kDzRex5cXkgteDB1BIMRaJ05wuantvENiKrjAi8Eex1NtT/lF4RfLOWuPv8zC0djz0LxQw7A5rSBlNgdC13CHCCJFvQesrQwjGeEAE6nifU34qmYTtUxzQ2s0gmxLRuxwOshWbZm0c5y5mvEEhzSDoRIMWneFx7c7TQWTg/hXx83Z+q9/zgr76ZVvlEmiIrojBERAEREARFF9o8a+lQc5mshs/lDrZupmB6raMXJpLuCTlfL+0r3131Sx+Ul4yOF4DHDLobghtxxzHmtlTHVXeKo8zze7jY8eS0K50+kdTbk/kcnLJDt2RiA0D7wbZbw6d1rmXOa+bNJ0uAeC9fsmuSCa5IkkiHAGSXERJBEmByAA4KXWMzZuv06ld5quuO6T49xFOTwjjqhtSsGunK0HNlkkWJ4afCPdWSoxrmgnSJm4gH6WUZVqtY03a0ARLiAAYkSTqYvGq7cfApROuUDjxH6LzOotepsTffgqvE6Iy1FVUJvc3h/LOPvz6/sQm0tsgVIyiABllwaIc7Lm6NnV3ARZcp23AksIBiLiTLaboAi7oqC39LuV5LOJib8puvKlYNEuIA5kwPcq2hXsioxZ9E02kWmqjVXLCXyItu3Ggf7TmmAYiJzGDwGgLXHk108CsqTmneAiQDHKQCR+y3YvbVJkb2aSLNIMA8VG0drh9R8w1uokweAHS9zH1UTXRk6Xgi69P4WM5wdFbAUnmXMa48yAdQBx/tHsFkMGy26N3TpJn1ve/FbQZuNElefyyhHFvn9Af56r19f8ALc/L3/RYQHdTGg4jl1HnZbm4dx4R5n9BMrrG7ZHCLPT22xr2Vx59RR01nr/NFmsPuxa6dbRZvW/EnksmunQE+XDznRS4WxlHOS5rk9q3LDOHGU8QSe7cGi0TlI+GbRMzm6QRaVgwYkB0wSc8eARcd38swPU+qkTIMEc+PKP8r1dIyUllDZl5yyOq/ei4luQNzAgEgnLo5pMa/EDfkurB95l/EjNJ8OkG44DSY9FvRbGVDDzlhWvsBWaHVmwMxDXA8SBII9JHuq9svCd7Wps/M8A/2i7v/EFfQNndm6NCoalPMCZtmtB+GOU+qykV/iN0FH4b6vn7ksiItigCqnaKtjximih3mSKHdhjKZpOcazhihXc4FzAKOQtykfFEmArWqTtnZu1XV8S+hVLWOe2nSbnaPw306IqVQTIp5Hd8QcrnF0WLUBwPxe1u7pXxWbOz7xNKiA13dV+8bR7tjnOpd4KUHKdRvGXR01sdtl1SrkplrH1mGhnFMhtOlU7uo2pG8BVZlfOol8aALVUo7YcyoXNrCuaDmsNOtQFAOGGLLtO8XuxQL2mBDXU5cAHNW7FbN2uKb3U6jjUdXxRjO3dpRiRhwM7iyTNLLAEHLmFigMdl4zazqtE1G1m5n0yWFlHuhRIca/evAzCq11gGkAwyAQXlXZ+Gz08lSHS2HQC0G1yBJI97KkV8JtOW90MUG/8ARFSvhyWP72XHFQZfT7uMrQXuAzTvFsXnE1C1jiBmIaSGj4iBIHrogPnO0sJ3VV9Oc2UxPQgOE9YK5ljVxocS5zwXEySSJJPFZEr01edqTfPcjs8uTAif0XQ1uUAC54dXG/1lasIZzHqBHlf9V0MO+z+76tcB8yB6rzev1ErLHHsifzRppWxXmw2cnaGkG0GCxh4/K0l2V+8C6wOa/WI4ro2y1/cbpDQGguJlpMRDQBpJ+gHGR52jd+G2GMec9g9jnxDXEuDW3JABPC0rZtVjHUN4OIgEd2M0HUEdOptCiUvE4v5niKrHurm/92fuU0V258oO8L8bcZn9+KhtobRqk3YSQASJdxjSeMGP+K7Gx95m3gvAbINtXanja48lZ+zdCk578zQ5waMstBgCQ7X+4L03iFvw9PK3H6fT3PfVzafUooxT/wAh9jzjlykyvG4p9ppmePQl0R7SZ8letl7Gw5xNUFkgF5DXEwMlTKC1sDd4GS4EgxABCjO1WAosrAUwG7suDTo4k8PhtFraqgXile7bh/YkqzPd/Y4+ztd5bek+C9oJEw0GQ46XjcNvzHkrOzCtHCfMz9VAbCxeR+UmGEHU2B1Bvpx91YqdQOAIIIOhFwqjUWOc3JE3Twg1uws+yM5REUUmBeLQcfSBIL2giZBMRAc468g1x/4nkjcfSJgPE2/8py68TBt0PJbbX6Gu6PqZ1qOaLwRx+o8rLV3D+bfO/wBP3Wyji2P8LgbE21gEtNv7gR5grcukbZ18JmVh8o5DSeOR8rH2J/VYh3DQ8jr/ADqu1Yuo5oEEmbRMybWi83XevVyXEuTOcE52Ewmas9/BjIHm8/4afdXtQ3ZfY7sPSIcQXOdmMcLABvWAFMq1XQ8xqrVba5LoERFkjBERAEREARFz1doUm5sz2jJd0uG6DcSOCA+bdqNniliKrGiGu3mgaAPH0zZvZaMO8PMcAJI6zAB+f7rn7WbR77FPfh3AMIOYktBlrAA4h1xcaR5wo/AV6kkuc3hkc1wPIQ4CAZMGBbfjkt1bKMJQj3IVVkardz5WSytaBYD2XpauVw72lHhn1G66YItLTEEWkEqNp7PBhoxM5S3wgeJkbroJEFwBy25dVX49T0e5NJrlMmcSwVKfduif6qfeSLwQDxHPh6rvw9RpaADMQDOvr1VbqdnyQQKz7gC9/Ccwd4pLpLjckXFt0KYBIIcNR8xxB6fqsPB5zV+BqcZSqbTy2lxj2KG+rOIIkQJIAyixbra/EjL6r6Fgtm06Ulg1iSSTp56Kp/6ODiBlYCXOMQ6YYIF40GUxJvb3uxXbxzU7owhCXDy2s+2M+2C5pTUeUQ2y6hdisTM2hoDqmewcYLRG4DxbJ4aZb1PbLWivVyuzDOTOtzdwnjBJE9FY9nYwjE4vMJbTDzl3iQ0uzbrXAAZoJMGCYVSrlpe7IIbmOUcmyco9oVTFYm/ZHSBgpzs5iLOZ1zD1sfoPdQayY8tIIJBGhC6NZWCRXPZLJdUVfodo3jxtBH9Nj7aH5KXwu0KdTwuvyNiPT/C4OLRZwthPozF+y6ROYsEyTIJBlxkmQZm3tZef6TShoy+GI3nWIJIIvYgudB6rsRZ3y9TbZH0Ry4fZtNhDmgyG5QS5xOW27cm1tF1IvFq231NkkugVw7LbBygVqg3iNwH4QfiP9RHsPMrh7M9njUIq1BuC7QfjPAx+X6+Wt0VlpdPjzy+hTa7VZ/xw+v8AQREVgVIREQBERAEREAUN2h7NsxTRcNe3R2WbX3T0mD6dSplEMNJrDPj+1ew9WiHuqBwa8vDi1zHN/EIzDwyASBBP7KPpdm2PcSM02k5ouAA0w0C4yN5aDlb7dUphwIIBBEEESCDqCFTdqdmTRzOpNmnrA8Tedo3gOesa6SdJ5S4NatPBz8z4/O5CYejlaBrroNSTNlA4ItZiqstcCS4lxG64tdeNTYkEEnQjkFdNnYekGCs+sGuObu2gZocJDajmi5giQNNJJ4cOC7MmrmdNN+9BynLDdS4g7zZLRYaXiZtyjF9+5YyklwuiMFz4uo8Mc5oBA4k8B4jHGPMaHyWdFsNvpc3JNjJ89FGnabgdwZRHG5Oka+q1qdcZf5OhrrL3VDKeGSuAa7KHEQ86jQZZMAjha/Qn0XYcT/S7rYW9jf0UG4Ew/wC8Bsva8jeJtJ7sjPGW8WaLNEzqtY2LUp04diXZAAPCZIOSb5jLiWNgwdXTOYzMv0NF/maxhdmvuVUNVOOeevqYjBOqVMUKbwzOSQRmk5XQ8HTKc4jjY9ZVVarNjsf3bA1jwCWNZUqFpzVIblJvJLokgnnqqZV2bL3EPMEmARYT0noD5hVM6lCbjuyuxZae9WLhf1+53LxcP+ma75uSb6iY0v09iVmzAETvuMtLb8iSQdZkTErXEfUk5fodayp1HNIIJBGhCj3bNJEd47QCwiIaWiBP9Rnn6LM4C9nFt5gebj9Hkeg5Jtj6mcv0LhsnaneS10Bw9JH+VJKibNwFQVG92XOeDIDGEn4rACbb1xBmAr/sfsvtKoQXtZTZx7yAY6NbJB84XN0OT8nJNr1kYx/yGDWkkAAkkwABJJ5ADVWzYfZMCH1hJ4M1A6u5npp58JLY3Z6nQE+J/FxHyaOA+qllNo0qh5pdSDqtc7PLDhfyAERFNK0IiIAiIgCIiAIiIAiIgC8K9RAfONuCvUxBFKCTWLSCJJaDlAFwBAEk9PNWHaOAbhsMcvjflY98mSDJdA4A3EDn0U4MDRY41MjA65LoE8ZM8NTK+cdu+2baxp08NUJa05nObZriQMoB1MAunhJ6LSNbefUkqbm0l0RybUxGjWug3DgI0jjy8uqi31mtgE3IMWJJyiTYdFzYTGuc6HXmTPHnJ4evVdFfB03+NodaLjgdYPCVDsi4yxIptdOUrvPwjBu0KZAObWIsbzYWiV109oF9MNa6WcIGsE8eQPLkuQ7PpTJYCba3uLA349dV7WrNpt4aWbz/AGWFPantfUiJZe2Gcs5NqvEtHEAn3/8AxcKzq1C5xJ4n9lgo7eWeo01XwqlFhbcPhn1HBrGue46BrS4+wuu3YOwquLqinTBi2d0WY38x+cDivtWxdh0cLTFOk2BxJu5x/M48T/BC7VUufPY2stUOD5dsz7NcbVgvDaLf6zLv+1s/MhW3Zf2W4WnBqufWPInI3/tbf3cVdEUyNEI9iLK2T7nNgtnUqLctKm1jeTWhvvGq6URdjkEREAREQBERAEREAREQBERAEREAXhXqID4r2v7SbTpmtQr1xGaC1lJoDmvIyjNAOUgwb8wSqwyuGtEkmc145E5nH1lXn7VsO372y05qLSZuLOcBY6Kl9w38rdZ0GvPz6rvBcZRLrXGUa8NtNpO6XCbTHPQT1j5LuoY983MjNewNpvfXRcvdskWbPCwnSLegj0Rogxrx9/4Vn4cZfqRC11ade7Cz3J3DVRUMNPEDTnxhce28D3bwQSQ8E34EQD6XCy2ZDIqOO6X5QJb8O8XGSDlaJJi/ynsq9oMPULWOY52YAgENsTIgku3SCIJ4ZheJKiS0scOP7Hbw6mMK90uG+nsQCl9g9m34tldzHAdy0Ogic0h5ygg2O5y48FuobSwrf+nEObBc1p8dyQ4kyAJJI0DbcJ+n9i8MG0XGAM1Q6aw0BsH1B9+q4rSY5byTbZbY5TOf7OsFTZgmObTcxz7vLxBc4WkWG5Hh6HnJNoRFIisLBXt5eTCtUytceQJ9hKoWzvtAxbzhO9oU6IxIL2uc8DMwDCnda97T4sQ5upJ7uQ2Db6AsXUmmJAMaW08lkwfPMF9pdV7WmqxlBrjTOdzw2Gvo4iu0b8gtd3AYKlgS5wADmEK9bIxjqtCjUc3I6pSY9zb7pc0OLb3sTC6TTB1A4cOVwskAREQBERAEREAREQBERAEREAREQBRW0+1GFw72061QMc4SBDjYmASQCGiQdeSlV84+0vs4c5xQcxrcga4OcQ5zwYaGiDJLf/U+a2ik3hnOyTjHKIv7Qu01HFPYykCe6c78SRDpgENHES0b0jyOqp1uJ4xrx5LOFzuwTSZk6k8OJDjwnVoPopajtWEQHfOXVtI3ADz+f80+S9DQFpoYNrSSCZIgydbzpprJ9St62Rxk8vqd2yKVd3e925oFiMwBA3XAHLEzmAvMRFjEKUp0MXm3nMLSeGUO0AIksIiQTpMEjkufs3W3nsjUZp8oEfP6qeXNrk9PoUpUReSNwezcdUe1jXsJMaNbcBm8N7m4G8+QGi+ndl8FVpYamytHeAHNGW5kmd236qvdkcJmr5iLMbP/ACdut+WZXZR59cHPUvzbQiItCKEREAREQBERAEREAREQBERAEREAREQBERAFTO3PZLE4yrSNN7AxrSCHEjKSZLxAMyA0R06lXNFlPDyjWUVJYZD9n+y9HCUTTaM2f/cc6CXmIuNMsWy/WSTWe0X2ZUyxzsLIqTIYXjIRxAJEtPESY4eV+RZUmnkxKuMlho+RYr7NcWygam654I/CZLnZeJB0Lh+UehOirLcI81O7ykPDi0g2gtnMDOkQfZfoNfL9r9nxRx1Z/Bxz0xe2eS8mf6swC7Qsb4Zzjo1OcYx+vsRGxNmvplzn2JGUDW0gySPJSyKa7N7EZXzl85WkAAGJJuZOsRHv0W0pY5ZexjDTV4XREj2Ka/JUNsma1r5oE35Rl9ZVmWjB4NlJoawZQP4SSbkreozeXkrLJbpOQREWDQIiIAiIgCIiAIiIAiIgCIiAIiIAiIgCIiAIiIAiIgC4Nr7JbXZlNnC7XflP6jmP2XeiGU2nlFLxHY6u0S1zHnldp9Jt8wrPsrZbKDMrZkwXEkmXQATfTTgu1Fs5N9TpO2c1iTCIi1OQREQBERAEREAREQBERAEREAREQBERAEREAREQBERAEREAREQBERAEREAREQBERAEREAREQBERAEREB//Z"/>
          <p:cNvSpPr>
            <a:spLocks noChangeAspect="1" noChangeArrowheads="1"/>
          </p:cNvSpPr>
          <p:nvPr/>
        </p:nvSpPr>
        <p:spPr bwMode="auto">
          <a:xfrm>
            <a:off x="97510" y="-159275"/>
            <a:ext cx="468047" cy="336057"/>
          </a:xfrm>
          <a:prstGeom prst="rect">
            <a:avLst/>
          </a:prstGeom>
          <a:noFill/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2" name="AutoShape 4" descr="data:image/jpeg;base64,/9j/4AAQSkZJRgABAQAAAQABAAD/2wCEAAkGBhQSEBQUEhQVFRQVFBQUFRQVFBQVFBQVFRQVFBUUFBQXHCYeFxkjGRQUHy8gJCcpLCwsFh4xNTAqNSYrLCkBCQoKDgwOGg8PGiwkHCUsLCwpLCwsLCwsLCosLCwsKSwpLCwsKSwsLCksLCwpKSwsLCwsLCwsKSwpKSwsLCkpLP/AABEIAPoAyQMBIgACEQEDEQH/xAAcAAAABwEBAAAAAAAAAAAAAAAAAQIDBAUGBwj/xABFEAABAwIEAgcEBwQJBAMAAAABAAIRAyEEBRIxQVEGEyJhcYGRMqGx0QcjQlKCksFik+HwFBVDU1RyssLxM6Kz0hY0Y//EABoBAAIDAQEAAAAAAAAAAAAAAAABAgMEBQb/xAAwEQACAgEEAAMGBQUBAAAAAAAAAQIDEQQSITETQVEFImFxkfAygbHR4RRCUqHxI//aAAwDAQACEQMRAD8A7EjRo1YA35I5SoRoATKCNDSgAgEaEIQkAAUcooVNnueCkC1vtcTy/iq7LI1x3S6J11ysltiSsyzxlGxu77oO3iVlsf0wqO9k6R+zb37qhxmNLnSTKhuevMan2pZN4hwj0Wm9mwisy5ZZVs/qn7b/AM7vmkDPsRwqv/O75quD5TzWrEtVYn+J/U6H9JX/AIr6FrR6X4pn9pq/zAO95urbA/SA6QKtMEc2Eg+hssq6kk9Wr4a++HUvryRn7P081zH6cHUMu6QUa3sPE/dd2Xeh38lYrj0EK6yrpZVowCdbfuuv6HcLqUe2Iy4tWPijk6j2RKPNTz8GdHRKvynPKeIb2TDuLTuPDmFYrtwnGa3ReUcScJQe2SwwkEIQUyISCBRIEBBBBACkEEEDAgihCEAGgiRSkAaNJlDUgZDzfMRRpl3E2b48/Jc2zLMi5xurrppmsvLQbNt58VjHVpK857UucnsXR6L2bp0o732yV1iMKM16ea5cFxO4kPsCk0WyoTHqZhasFShHL5HLhFo3KzpmP5t81Cq0YWho5q00wNvfPiqTG1hNlvurgorazFTZOTakiEWpioE86omKjlzmuTch3B411Nwc0kEGbLpeSZuMRT1faFnDv5juK5S4q96J5p1dUSeyey7wPHyMHyXX9mal1z2PpnJ9p6VWQ3rtHSUJRwiIXqjygEEUIwmAESNBAgI0SCBhopRokgEoSlQihAwiU3iK2ljncgT6BOaVXdIH6cNUPdHqQFFvCySistI5dnuLLnnxKqOsT+ZVZeVC1Ly163SbPYadYgkTGvTraihNenA9Y3A2onNqJxtZQBUSxUUdpIs2YpG6tKr21EsVEhYRJL0056QaiSXKO0YsuTmErQVFLkKT7qytYlkqs5idmyfE9ZQpu4lonxFj8FLVF0MqzhR3OI9wP6q9XtanugmeGtjtm18QIIIKwrAiRokAFKNEgQkAaCIokDFIIhKEpAGqnpR/9Wp5fEK1LlX59T1YaqBvpJ9L/ooy6ZOH4kcUzB3aKih6kZluVAD1562HLPV0T91EoPTjXqIHpYqLK4G2MiVrSg5RxUSg9QcSxMkionG1FDD0sVVHaGSXrSTUUc1Uk1EbCOR91RCk66ivqKRgWy4K6uvLKbZ4idZ6ECML4vPwaFoFWdHcJow1MRBLdR/Fce6FZaV6mtYikeLte6bfxFIJMIwrCsNEjRJgJRokEgDQQQSGGggiKBgKRUYCCDsRHrZKKh5riNFGo/7rHEeMGPeoskkcb6RYbTUcBtJg8xzWcfUutXifrKZH2mepafkf0WOxdnFcu2PJ3aZtIebWTjair21U42qs8qzdC0sRUShUUJtVONqqh1l6sJgqIa1F6xA1VHYPeSusQL1E61H1ikqyLsH9d1puieVmrWY3mb9wFyfRZzA0tTl13oJknVUjVcO0+ze5n8St2mpy8nL1uoxHCNU0QIG2wQQQXXPPgQQQTEBBBBMBKKEaCQwCUFGx+Ysos1PMcAOLjyaOKwue9Kn1LE9Wzgxpu7/MePhsseo1cKeO36ffRpo00reel6mwxnSWjTJBdqcLaWdr37e9VNfpo42ZTaO95JPoI+K5+/MuQTNbMXH7Xd/BcqzWXz6e35fydBaaqHln5m9b0orE+0wd2gfqU3j82q1aTmOczS4QTog87GVgW48/eN484tdWOWZgdiTBWeVl2OLHkeIL+1Afkrg8vpkE7HvHIrOdIcCWuktInfuKvXdIAxxDAN4J5wnP69p1uxVbY2kqUbL1zLn9SyNsFxg566yDaq0GddGyyXUu0zeN4WdI8lvrnGxZQuVyh5tZOtrqIAlhNxRZGySJYrJXWqIlNKhsRPxWSesRtco4KucmwIJDqhDW8JIBPkeCajnojK01v0fdGuufqf7LYLhxPID5rrTRAgbLCdDs1pU+sJdaGgQHGYmwgLVUukFA/bjxa8fELbXZTWtu9Z+aOTfGyyWdrx8iyRphuLYRIeyOepvzTwK1Jp9GNpoNBEjUhAQRIIAJRczzFtGmXu8A0budwAUhxsucdK8+6x+oHsiW0x3cXnvO/oser1Hgw47fX7/katPT4kuel2RM86QueS513mwH2WN5ALLYjGEmSZSa1Uk95UdlIkxteL9xAI8e5cOMHJ5fZ0pWKKFOxSIOJ/VSKGEBLmGCbEEExcAxbfchS6eQOAlxJaLxHG2/7PcpvbHszSvb6GcDhQ5riXAaYkHczyCminpa48go1Fk1S0M1Q0kAEDSdyTcclYY0fVD9r9FRP8SFCxtPJl677psVlYYikBItM7ndRswbOnVvsPC5mfEla4ST4KXZhk/A5qWiNxy/jwTuZ5FTxDOspWeN+/xCpGS0/wA38FZ5ZjNJ7juFGyLj70ezRVb9DNVcMWkgiCOCStX0my4OaKrfPw5rL6VsosV0N3n5miTcWJDSeCdGHPG3dufRSMHhHPMNBPhwU9+B6v2hdE5xi8eYnJ4yV1LBHirPBUwN4TABJhOVH6YHG09xM277AXVE8yRQ7cds1eBzlrWBgGmOI/VS6Wd6BBOo+5ZGi8mO+E9iMTpdp2MAz5bLnypywV6wa5mdtce01WWW5w5pmk+B9x0lhHKOHksDTxRkDnG/fspVDGkHe4Mbqrw5VvdHh/AtVqksZz8zsGV5yytb2XgXYfi08QrBcty/NNpMOHsuG4Pit/kecCuy9ngdoc/2h3fBd3Q67xf/ADs/F5P1/kxX6fb70ev0/gs0EEF1jGUXSzHaKGgGHVDp8G7vPpA/EuVZviZceQsPJbzpZX1ViOFNgH4ndo/Fvoud4qmZPivN6q3fe/Rcff5nZphtqXx5GGUNQ3IcbsjlxM8FLy3LIMEl8mwb5CY596hUqBDhJgbSZsrPBUS4wBJnsukyOFo81CUsLC6KVly94tKmhukgXmDJiOfh/FRcLmBdqDhIvwtfh3wnMQwXECG2HfwlJpG0ACw8p435rJuwaXFYwQGkdZDWiCbbk8ru3juU3MK1wB9kAR37/FO0KV3OADR7RA5jb3pipRDtWpwa6NTYFyZ2Vm7JRsImDpa6hDhN+A/nvVli+jDajAY2FvNOZXTbRaS67nRte/h5q4y7GsJttsQbEKqVr35j0RenTTMBisAWvDHOJtDR38AI8VHo2MLTdLaYkkSDcyLGfJZ6phw0MOppLhJa2exFoMrfVPfDJkWYywXuWxUpOYb2t5rHV8MW1CziHR77LVZHVh/kUoZWH5hMdmA/z2VdVqonP0xn8zp1rfFL7wSMFghh6F/aNz4n9FT1PrKgBc1sm7nGGjvPyVx0hxEvgbC3mqLQ2e3MyIBbLSDxdxiOQToi290u3yyu6fmN02zDWapO5O3EbQJ35qbVynqSyRJImeJTmQYUPqlwAAkwBsBOy1eMwLXdri0RJ5cgOJlK2/E9qMUK3ZyzLDBl77WANp5KRmeUv7NRo1W3EG+ykY6kCSS6w2bEbb28U9Wb2C1rgbyC3mR3cbKve85LvCSWCkxNNpbLgRwiL98I6+CDNJaJbueFj3/zsrnCsId2wKjNMuGmABYdoHcyVY1cHScx4aRJuROx8U1b5FUqXHmJmcDiwTb+eS1+R5kWlrx7TeH3mncen6LDU2Bj9IkXO+3dBWhy3EQbTFt9+/ZUXLw5bo8ehspnvjydbo1g9oc0yHAEHuKWqHotiTpdTPDtN/yk3Hr8VfQvV6a7xqlP7z5nMthsm4nM+kdYGpWJMfWO9GnSPgslXzKTsPMLQdKJ1VR/+tT/AFlY6qvNxjunJv1Z2ZPEV8iyp4rVPZBjc3t6FW+GxjqeoaWtdAIPdb9FS4A9ZMkEC0tkDhG3Efqn+sIfJ7UQO0d44JyS6MsJ7mS25gXDU7SbxGxM7bJ5lduqCNjuCCJ4crqFhxLzqaLk2iwngE47C9tvaDWk90A8f1KqbWcGrBdugshpkkySVBr0wHN9nVPt20352ngndRa2zuPtDjHEeZSariRDrk8xc+ah0uSPmNU6sEyQRz3ABkCVGbiHNJcB2YIB7xeYUinRZ4c4M35pw0WFrtJvBt3ndJJIUn6FdVq9bSc10kjnvESqE0Q3aQZvMK0ruIgNbpcAdRJJDzwtwUE0HEyYvwHBbq1sTx0cx5cyyyX/AKrPFX9Oete5omNIVRkVA654NEq9ykhzqviB7lz9Q8zR1tOvdk/gZ7NBLzeZP/CrXUdToaTpmNmyZF5Eq6zDDGSotSg9+nYaRAgAcSbxub7rXXYsGa6La4LLAUm4dm4Nu4FWrceNOkyCbfAxPoqGngXOJJJuI4mZ3vwU2lgiAACSAdUEXDriJ4iL+aolGLbfmQqzBYEVsJ25J1N3IB7SkPokMBuNJBtAOxP8+KVTwjoG4vvsSp9LD9kgxMbWN1XuwaeyioYm3aGogkzY3/kqBiKpEgavuieH/KvnZYQCItvyvHPl3KOcAy+pzZPfJ84U4SRVas9GVFOp1sOBkHbl5rS4CilGjTb9r/tKcw+OptPH0UNTKVnSHQlBGtyCsW1KU8SWH8Qt7w1a5YPD1rBwILQWlsdxBW/hdv2PPMJQ9Gv9/wDDNrFypff3ycw6XYT66r3u1D8QDv1Kw+IpwV1LpjgrseOILD4iXN9xd6LnmYYSCVhtXhXyi/X9eTbW99afwI+BrMY4EAxs4mzdXL4q6o4am46gSd+z48lmqjjp0nYunztupeX5joE3sSATxSsr3LKMmXVLnovsTT0tayBYk6pJMG4EcCodY6iIdseG4P8ANk1Uxznm9nbwbAg7eqfwtOagcBDY1RuPeqdj7Zcrd3RK5NHAAcrm53T9Cnq1OeZdMTbhyOyh4pwa2XcfjzUrCVmup6Qb/wA8FVPOCyEsjDqFzp2mZ324qDmVZzW3PbdckW0jlA2V2/AAnUIJPDTA77SqHHYJ7nusZaNTptHzsrKcbsMja8LKK2pjnNjtHT3/ACvyS6eYB24/RNYus2WtvESTbyTVBkmV0HFY5RirbkzX4CkYbp9mC6R+qa6NY4nrgLnU6PeB+ikYSqKeFl24ab8gbrM9Fsz04kzYVCfKTK5qqc42SXlj9Tq1vCx6mkzLH6IDmgu43238zsq/+t4Ehjff807n1M657o9FQ13x8ldTCLSM9mUaAZ8dgRBA2YOPimKuJquI+uIDtosPcojKrC6ASWFogOHHcjyWgwOGZAIhRskq+kUVtzeCLhcO6Nydpk/BSqVX1kjvjx2KJ2OIfpFxfgRA2ukUKcusbTYcis25t8m1RwiPi3F7TJm8ReZN7d1lGZRcAYaZkAXAnff0TtZhDoIA5Em4M3KtsFXJkPbYRuIPv9Va5NdEJV5RnqtR4BJEARM8Tzb3JdK6TnWMc6pomG7m4mOScwTFO3iKZTp8ts0eUz1ZHMj3kLpkLneR0wX028XVG+gMn3BdB1Lq+yI8Tl8vv/ZVrf7V8yqzXB9bSc3ju3ucLj5ea51mWFkTFxII4iNwfArpz2rn/SWp1eMe02Dw1wPeRB94KftLTuSVse138v4HpLOdj8+vmYvFULqFUYTA3iwkxAWnxeCtPPkqmrhFy6r8GyyvcM4IFxkkknbkBwErRMqQwDmfh/FVGDowU/jsRFuQt4olPfIz+HtQWdYsiGwIIvPDvH88U3hcygCwECLe8k+ap69UueNXMCTcATe3FLxBgwIIHHmVocE0kZcyT4L6n0jINuEWifC3oqzNM0dVOqCfskXtzEdyhCq4uJsJAFhy2UnDjskFoJJB1X1AjleLynGEYcknGcuxt2EAdLZ0uA4ydgf1Vjl2Ak32Fyl4LA6iArWq5tFvM8B3qiy1v3Y9mmqrBA6S4v6sU28r9wWTaC1wcNwZWspYI1MNiapuWmiPV5n9Fn6lFdrTabwqtr7fZCd26WV5dGsoH+kUAR7Ue8cVQYqifNLyDMzRfB9k+5XWaYMPl7BuJPf3+K4863p7Nr68jS2rFuRnqLm6m6gQAZcQbkDgJtK0mV5hqpiw2kXHwG1ws5Ww8FOYOxs7Sbc9uMKU4qcTI4uEtyLuriXOPaF54WPrxU7LX09W5EXg++6o3ZvqEEcxPDlKXQqQHTcgEW7/APlZ3V/kWxtbLKtm9MuJFOe9x98JrOMYS1r7xI1NBgkc7KDh8SBvBANrcTe54qLi8WahImALaRx81ZGv3spcA7G1gZpsLnyZsbSbxwngVeYKlsFXYDDQFpcFhIAtckAAbknYBVXS3ywi+qG1YL3obgiapedmNj8Trf6Z9VslCyfL+ppBn2t3Hm47+QsPJTF6XR0+DUovvtnL1NniWNrrpEYrE/SNl8tp1RwljvPtN/3LbqFm+XivRfTP2hY8nC7T6wtTRUng5TlubQQ2ptz+atquBa67Ss5jMKWOc1wgtJBHIixR4XMH09jbkVwtX7M3PdT9P2OnTqk+LPr+5ef0AMuSJ4DmqTEUTJlWdHOmOgVBEFTnOo1LyPguRtspeJpo04U+uTKOwqDcKtM/L2cCD58Er+h0gbkeqn/UEPD+BQUcBKtcJk3Ow71JdmFNnswfAKFXzZztrBXV1XXfgX59IhLZD8Tx+pPrYhlIQ25VNVJcZO5RhP4fDl7g1tySAB3my7uk0MaPelzL9PkYrdRu92PCNV0VyrrcBXZH/UcQ08yGiPR0LC1sJBIIgixHeuzZXl4o0WUx9kXPM7k+srFdNsl0VetaOzU37n8fXf1W7BnUjCPw6n5bmjqfZN2/BG+kmXUVRdRG2O2SL67nB5Ra18M2oNTYv6Krr4AgpeHquYbenBW1HMWOs8QuJbpraXwso3Kyuzrh+hSdSSAI2/VTKOHIYbdytWinwhCqCb2LY2HPzWF2tl0aH6GefhjJid58+aew+DPJWulvd5o+t4MHnwU1KdnuxQ/C28y4+YrC0A2C5bro5kpEVaoh0dhh+wDxP7R9yqeh+Tan9c++n2Z21cx4BbYLsaPQbHvs78l+5g1Gpi1sr/N/sGgghK65ziOUkpSoum+J0ZfiCDBLA2f872s+DkhlB00y+jUmtSqUi9o+saKjJIH2gJ3HHu8FhdQOxB8CCpGU4w6IG5LraXuJA0AABu25PkVT5zgGVaoFMN61xgkHS1ztTm3kS0mAb87pBuJ6UAsTXe6m6HBzTY7kWIB/VOUsc+SA6pYwbmN45pcEt5tmvPM+qWD3rE087qcKjtjvB2vxCkMz+p98HxaPDl3qKhBPOESdsn5mxa1ONprJU+klTmw+IP6OU/B57WqGGsY68WJA8SZgK5YK2zRspLddEOjWgddUHaPsA/ZH3vErJ9H8V1Tg+rTY932WioQ1p5nsHUtXT6djjRN+VQH4tCGxZNUGKLmGXNrU3MfsfceBHeqRvTunxpVPI0j/ALwnB05ocW1B+Fp/0uKWAyYjM8pfQqFj+Gx4OHAhQTTW8zPpBg8QzTULx913VPJaeYIB9FiMwr06bj2i5vBwp1AI7wW2KYZGerRhijDO6H943zkfEJTc3o/3rPzBGB7iSGJxrVHZmNI/2jPzt+afZimHZ7fzBRdUZdpElZJdMdZTVrk+VurPDW7faPADmlZLkj65BbZnF528ua3uXZc2izSweJ4uPMqSjGHEUQcnLtj2EwzabA1ogNEBSAkgJUJCAgilCUAMSsZ9LeLNPLHxu6pRaPz6v9i2K519N+IjBUW/exAP5ab/AP2CTGcdpZnUaZa4g8wSD7k5Qzmo12oGCDIIkEd4IVeUAoAWVTNS72mh3j4R8AmRVZwbpneD58QYUUI0AH1A4E+Y+SfpgaQ0mB3CTuDz7kyEYQBMoU6Q3k3m/wDBXeOzuk/ToaKbQI0t9mYaCRb9kLNgo0AaTB5xT1g1Yc0M0wB3QDBMT38+B2QOc/W62m2vVBO4BkArOhKlPIjVYXNaYov1Of1vaDDJI0lkDjE6pM+HeolPOngOGp0mIM7Qb+qoJQlPIYNVjM5hjOre6Y7UnUQS1lvZFp1e++yPA5qalRjXVerbpOpxDfaAcRvzsFlNSGsoyLBf4rGMdWIcGlgebtAnTPAjdIZgWnDuql41SWinaZBZe5kiHH3Kj1lDWUZHgngt0zu7Vt+zG/qrzGYAYamKnV03Q7SZ1Tq7RBAIsIA71ldZQNY8yjIsGuwmZa31A1jNLA52riWgwCLcyPVCp0g6t1QOaA6m7RAf7UOIMGJgR71kmYhwmCRO8EifGN0T65JJJJJuSTJJ7yU9wYN5VzyoykKt9MNJArGQHiWwONiPBLw3Suo6o5jH1OyNRd15Ai1xfm4BYV2ZVC3Sajy3s9kucW9mzbTFuCTQxz2SWOLZEHSSJEgxbvAPknuFtN9W6b1aZeHvrh1NzWlvXE76tiHQRb3hI/8Andb+8rfv2/8AusFXxbnuLnkucbkkyT5of053P3BG4Np6iaVyn6dsRbCM76z/APxtHxK02Q9K4hlU+DvmsV9MlYVMbhGi46oeeusQf9KJLBI5iUYVrmrWPYx1KmWaWtD7Dtkte8vEHYNbMm9+AAChvwDgXj7njfthkN53d7lWMZCNOjCOmLex1n4dGv1hBmGcdIA9v2e/tafiCgBsJUKwyzK21Guc6oGQHkbdosa10XIv2tuMQLqIaBEyCNJh3cb2PofRACAEoJXVHkbCTbgYufUeqLSgABGlUaRc4NG5IA80/jsA+i/S8AHS11iCC1w1NMjuTER0EIRwgAkSVCcfhHhoeWuDSYDiDpJI1QDttdADCNCEcIAJElQj6sxMGOcW9UANokshJIQAlBCERQACUmUZRIA6a1yscJlVHGPpsxGrVTM06jTDm3Bi4IIkAwQqpiscnP1zP8wWlrJBFnU+h/DlsNrVgI0/YNur6v7v3bJD/oibq1NxLp1ar0mm/WGrwcPtH0AXQKewS1ThEzmD/odeGw3EsI06b03C3Vsp8Hcmf9xTb/omxAMirRN9Wzx9uq/keNQflXVAjRgDkB+inFAAfUuA5PI4UASJbvFJ350xW+jLGQ76qmdVzFRl3RXgmY41W/lXZkAjAHFan0e4vUScOSHQHQ+mZaKlMxZ33WH1UV3QXGACcNU1CnokQf7INix+853ou6owEYEcHPRDEtLSMNX7GrT2HGxfXcPH+y9fFNno3WlmujXOl4Mup1CSNWHaZJFxpZUt4LvkIksBg88u6P1NEGlVBJDjNN0z1bZHs7anOH4UjFZQfrOw4anFw7BER/SCGttYHTTH4h3L0TKIIwB51q5WNT+EmB2fZAeRI8Qyfxd6dqUy9jabiNIDA2WiWOIwtNztW5tqt+yfL0LoHIIv6O37rfQJ4DB5wZl7TFwJYwRycW0ZdvzqH8pRNy5sC49iPxESHb/tNt3L0XRwVM6pYw9o/ZHIdyU7K6J3pU/yN+SWAPORy1vMWY4eLoqFrt+5llMMigaMtLIJPtAl7DiHNIgxG1iDuu+Oyah/c0v3bPkmzkmH/uKP7pnyQI89OysDiDDXg3N3DrtJHd2GeqScpHP7Lhvu+XgHws2y9BPyPD/3FH90z5Jh+Q4f/D0f3TPkjAsnAhlIJAkXbG59suAB8O21POwxfTbTtEMIufbIoNJPCIqcp3XcjkGG/wAPR/dU/kknIcN/h6P7qn8k8C3HAnZYIJH3WkX2OljnE913KZ/UDe/1XbzkGG/w9H91T+SL+ocN/h6P7qn8kbROR//Z"/>
          <p:cNvSpPr>
            <a:spLocks noChangeAspect="1" noChangeArrowheads="1"/>
          </p:cNvSpPr>
          <p:nvPr/>
        </p:nvSpPr>
        <p:spPr bwMode="auto">
          <a:xfrm>
            <a:off x="238900" y="-159275"/>
            <a:ext cx="468047" cy="3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4" name="AutoShape 6" descr="data:image/jpeg;base64,/9j/4AAQSkZJRgABAQAAAQABAAD/2wCEAAkGBhQSEBQUEhQVFRQVFBQUFRQVFBQVFBQVFRQVFBUUFBQXHCYeFxkjGRQUHy8gJCcpLCwsFh4xNTAqNSYrLCkBCQoKDgwOGg8PGiwkHCUsLCwpLCwsLCwsLCosLCwsKSwpLCwsKSwsLCksLCwpKSwsLCwsLCwsKSwpKSwsLCkpLP/AABEIAPoAyQMBIgACEQEDEQH/xAAcAAAABwEBAAAAAAAAAAAAAAAAAQIDBAUGBwj/xABFEAABAwIEAgcEBwQJBAMAAAABAAIRAyEEBRIxQVEGEyJhcYGRMqGx0QcjQlKCksFik+HwFBVDU1RyssLxM6Kz0hY0Y//EABoBAAIDAQEAAAAAAAAAAAAAAAABAgMEBQb/xAAwEQACAgEEAAMGBQUBAAAAAAAAAQIDEQQSITETQVEFImFxkfAygbHR4RRCUqHxI//aAAwDAQACEQMRAD8A7EjRo1YA35I5SoRoATKCNDSgAgEaEIQkAAUcooVNnueCkC1vtcTy/iq7LI1x3S6J11ysltiSsyzxlGxu77oO3iVlsf0wqO9k6R+zb37qhxmNLnSTKhuevMan2pZN4hwj0Wm9mwisy5ZZVs/qn7b/AM7vmkDPsRwqv/O75quD5TzWrEtVYn+J/U6H9JX/AIr6FrR6X4pn9pq/zAO95urbA/SA6QKtMEc2Eg+hssq6kk9Wr4a++HUvryRn7P081zH6cHUMu6QUa3sPE/dd2Xeh38lYrj0EK6yrpZVowCdbfuuv6HcLqUe2Iy4tWPijk6j2RKPNTz8GdHRKvynPKeIb2TDuLTuPDmFYrtwnGa3ReUcScJQe2SwwkEIQUyISCBRIEBBBBACkEEEDAgihCEAGgiRSkAaNJlDUgZDzfMRRpl3E2b48/Jc2zLMi5xurrppmsvLQbNt58VjHVpK857UucnsXR6L2bp0o732yV1iMKM16ea5cFxO4kPsCk0WyoTHqZhasFShHL5HLhFo3KzpmP5t81Cq0YWho5q00wNvfPiqTG1hNlvurgorazFTZOTakiEWpioE86omKjlzmuTch3B411Nwc0kEGbLpeSZuMRT1faFnDv5juK5S4q96J5p1dUSeyey7wPHyMHyXX9mal1z2PpnJ9p6VWQ3rtHSUJRwiIXqjygEEUIwmAESNBAgI0SCBhopRokgEoSlQihAwiU3iK2ljncgT6BOaVXdIH6cNUPdHqQFFvCySistI5dnuLLnnxKqOsT+ZVZeVC1Ly163SbPYadYgkTGvTraihNenA9Y3A2onNqJxtZQBUSxUUdpIs2YpG6tKr21EsVEhYRJL0056QaiSXKO0YsuTmErQVFLkKT7qytYlkqs5idmyfE9ZQpu4lonxFj8FLVF0MqzhR3OI9wP6q9XtanugmeGtjtm18QIIIKwrAiRokAFKNEgQkAaCIokDFIIhKEpAGqnpR/9Wp5fEK1LlX59T1YaqBvpJ9L/ooy6ZOH4kcUzB3aKih6kZluVAD1562HLPV0T91EoPTjXqIHpYqLK4G2MiVrSg5RxUSg9QcSxMkionG1FDD0sVVHaGSXrSTUUc1Uk1EbCOR91RCk66ivqKRgWy4K6uvLKbZ4idZ6ECML4vPwaFoFWdHcJow1MRBLdR/Fce6FZaV6mtYikeLte6bfxFIJMIwrCsNEjRJgJRokEgDQQQSGGggiKBgKRUYCCDsRHrZKKh5riNFGo/7rHEeMGPeoskkcb6RYbTUcBtJg8xzWcfUutXifrKZH2mepafkf0WOxdnFcu2PJ3aZtIebWTjair21U42qs8qzdC0sRUShUUJtVONqqh1l6sJgqIa1F6xA1VHYPeSusQL1E61H1ikqyLsH9d1puieVmrWY3mb9wFyfRZzA0tTl13oJknVUjVcO0+ze5n8St2mpy8nL1uoxHCNU0QIG2wQQQXXPPgQQQTEBBBBMBKKEaCQwCUFGx+Ysos1PMcAOLjyaOKwue9Kn1LE9Wzgxpu7/MePhsseo1cKeO36ffRpo00reel6mwxnSWjTJBdqcLaWdr37e9VNfpo42ZTaO95JPoI+K5+/MuQTNbMXH7Xd/BcqzWXz6e35fydBaaqHln5m9b0orE+0wd2gfqU3j82q1aTmOczS4QTog87GVgW48/eN484tdWOWZgdiTBWeVl2OLHkeIL+1Afkrg8vpkE7HvHIrOdIcCWuktInfuKvXdIAxxDAN4J5wnP69p1uxVbY2kqUbL1zLn9SyNsFxg566yDaq0GddGyyXUu0zeN4WdI8lvrnGxZQuVyh5tZOtrqIAlhNxRZGySJYrJXWqIlNKhsRPxWSesRtco4KucmwIJDqhDW8JIBPkeCajnojK01v0fdGuufqf7LYLhxPID5rrTRAgbLCdDs1pU+sJdaGgQHGYmwgLVUukFA/bjxa8fELbXZTWtu9Z+aOTfGyyWdrx8iyRphuLYRIeyOepvzTwK1Jp9GNpoNBEjUhAQRIIAJRczzFtGmXu8A0budwAUhxsucdK8+6x+oHsiW0x3cXnvO/oser1Hgw47fX7/katPT4kuel2RM86QueS513mwH2WN5ALLYjGEmSZSa1Uk95UdlIkxteL9xAI8e5cOMHJ5fZ0pWKKFOxSIOJ/VSKGEBLmGCbEEExcAxbfchS6eQOAlxJaLxHG2/7PcpvbHszSvb6GcDhQ5riXAaYkHczyCminpa48go1Fk1S0M1Q0kAEDSdyTcclYY0fVD9r9FRP8SFCxtPJl677psVlYYikBItM7ndRswbOnVvsPC5mfEla4ST4KXZhk/A5qWiNxy/jwTuZ5FTxDOspWeN+/xCpGS0/wA38FZ5ZjNJ7juFGyLj70ezRVb9DNVcMWkgiCOCStX0my4OaKrfPw5rL6VsosV0N3n5miTcWJDSeCdGHPG3dufRSMHhHPMNBPhwU9+B6v2hdE5xi8eYnJ4yV1LBHirPBUwN4TABJhOVH6YHG09xM277AXVE8yRQ7cds1eBzlrWBgGmOI/VS6Wd6BBOo+5ZGi8mO+E9iMTpdp2MAz5bLnypywV6wa5mdtce01WWW5w5pmk+B9x0lhHKOHksDTxRkDnG/fspVDGkHe4Mbqrw5VvdHh/AtVqksZz8zsGV5yytb2XgXYfi08QrBcty/NNpMOHsuG4Pit/kecCuy9ngdoc/2h3fBd3Q67xf/ADs/F5P1/kxX6fb70ev0/gs0EEF1jGUXSzHaKGgGHVDp8G7vPpA/EuVZviZceQsPJbzpZX1ViOFNgH4ndo/Fvoud4qmZPivN6q3fe/Rcff5nZphtqXx5GGUNQ3IcbsjlxM8FLy3LIMEl8mwb5CY596hUqBDhJgbSZsrPBUS4wBJnsukyOFo81CUsLC6KVly94tKmhukgXmDJiOfh/FRcLmBdqDhIvwtfh3wnMQwXECG2HfwlJpG0ACw8p435rJuwaXFYwQGkdZDWiCbbk8ru3juU3MK1wB9kAR37/FO0KV3OADR7RA5jb3pipRDtWpwa6NTYFyZ2Vm7JRsImDpa6hDhN+A/nvVli+jDajAY2FvNOZXTbRaS67nRte/h5q4y7GsJttsQbEKqVr35j0RenTTMBisAWvDHOJtDR38AI8VHo2MLTdLaYkkSDcyLGfJZ6phw0MOppLhJa2exFoMrfVPfDJkWYywXuWxUpOYb2t5rHV8MW1CziHR77LVZHVh/kUoZWH5hMdmA/z2VdVqonP0xn8zp1rfFL7wSMFghh6F/aNz4n9FT1PrKgBc1sm7nGGjvPyVx0hxEvgbC3mqLQ2e3MyIBbLSDxdxiOQToi290u3yyu6fmN02zDWapO5O3EbQJ35qbVynqSyRJImeJTmQYUPqlwAAkwBsBOy1eMwLXdri0RJ5cgOJlK2/E9qMUK3ZyzLDBl77WANp5KRmeUv7NRo1W3EG+ykY6kCSS6w2bEbb28U9Wb2C1rgbyC3mR3cbKve85LvCSWCkxNNpbLgRwiL98I6+CDNJaJbueFj3/zsrnCsId2wKjNMuGmABYdoHcyVY1cHScx4aRJuROx8U1b5FUqXHmJmcDiwTb+eS1+R5kWlrx7TeH3mncen6LDU2Bj9IkXO+3dBWhy3EQbTFt9+/ZUXLw5bo8ehspnvjydbo1g9oc0yHAEHuKWqHotiTpdTPDtN/yk3Hr8VfQvV6a7xqlP7z5nMthsm4nM+kdYGpWJMfWO9GnSPgslXzKTsPMLQdKJ1VR/+tT/AFlY6qvNxjunJv1Z2ZPEV8iyp4rVPZBjc3t6FW+GxjqeoaWtdAIPdb9FS4A9ZMkEC0tkDhG3Efqn+sIfJ7UQO0d44JyS6MsJ7mS25gXDU7SbxGxM7bJ5lduqCNjuCCJ4crqFhxLzqaLk2iwngE47C9tvaDWk90A8f1KqbWcGrBdugshpkkySVBr0wHN9nVPt20352ngndRa2zuPtDjHEeZSariRDrk8xc+ah0uSPmNU6sEyQRz3ABkCVGbiHNJcB2YIB7xeYUinRZ4c4M35pw0WFrtJvBt3ndJJIUn6FdVq9bSc10kjnvESqE0Q3aQZvMK0ruIgNbpcAdRJJDzwtwUE0HEyYvwHBbq1sTx0cx5cyyyX/AKrPFX9Oete5omNIVRkVA654NEq9ykhzqviB7lz9Q8zR1tOvdk/gZ7NBLzeZP/CrXUdToaTpmNmyZF5Eq6zDDGSotSg9+nYaRAgAcSbxub7rXXYsGa6La4LLAUm4dm4Nu4FWrceNOkyCbfAxPoqGngXOJJJuI4mZ3vwU2lgiAACSAdUEXDriJ4iL+aolGLbfmQqzBYEVsJ25J1N3IB7SkPokMBuNJBtAOxP8+KVTwjoG4vvsSp9LD9kgxMbWN1XuwaeyioYm3aGogkzY3/kqBiKpEgavuieH/KvnZYQCItvyvHPl3KOcAy+pzZPfJ84U4SRVas9GVFOp1sOBkHbl5rS4CilGjTb9r/tKcw+OptPH0UNTKVnSHQlBGtyCsW1KU8SWH8Qt7w1a5YPD1rBwILQWlsdxBW/hdv2PPMJQ9Gv9/wDDNrFypff3ycw6XYT66r3u1D8QDv1Kw+IpwV1LpjgrseOILD4iXN9xd6LnmYYSCVhtXhXyi/X9eTbW99afwI+BrMY4EAxs4mzdXL4q6o4am46gSd+z48lmqjjp0nYunztupeX5joE3sSATxSsr3LKMmXVLnovsTT0tayBYk6pJMG4EcCodY6iIdseG4P8ANk1Uxznm9nbwbAg7eqfwtOagcBDY1RuPeqdj7Zcrd3RK5NHAAcrm53T9Cnq1OeZdMTbhyOyh4pwa2XcfjzUrCVmup6Qb/wA8FVPOCyEsjDqFzp2mZ324qDmVZzW3PbdckW0jlA2V2/AAnUIJPDTA77SqHHYJ7nusZaNTptHzsrKcbsMja8LKK2pjnNjtHT3/ACvyS6eYB24/RNYus2WtvESTbyTVBkmV0HFY5RirbkzX4CkYbp9mC6R+qa6NY4nrgLnU6PeB+ikYSqKeFl24ab8gbrM9Fsz04kzYVCfKTK5qqc42SXlj9Tq1vCx6mkzLH6IDmgu43238zsq/+t4Ehjff807n1M657o9FQ13x8ldTCLSM9mUaAZ8dgRBA2YOPimKuJquI+uIDtosPcojKrC6ASWFogOHHcjyWgwOGZAIhRskq+kUVtzeCLhcO6Nydpk/BSqVX1kjvjx2KJ2OIfpFxfgRA2ukUKcusbTYcis25t8m1RwiPi3F7TJm8ReZN7d1lGZRcAYaZkAXAnff0TtZhDoIA5Em4M3KtsFXJkPbYRuIPv9Va5NdEJV5RnqtR4BJEARM8Tzb3JdK6TnWMc6pomG7m4mOScwTFO3iKZTp8ts0eUz1ZHMj3kLpkLneR0wX028XVG+gMn3BdB1Lq+yI8Tl8vv/ZVrf7V8yqzXB9bSc3ju3ucLj5ea51mWFkTFxII4iNwfArpz2rn/SWp1eMe02Dw1wPeRB94KftLTuSVse138v4HpLOdj8+vmYvFULqFUYTA3iwkxAWnxeCtPPkqmrhFy6r8GyyvcM4IFxkkknbkBwErRMqQwDmfh/FVGDowU/jsRFuQt4olPfIz+HtQWdYsiGwIIvPDvH88U3hcygCwECLe8k+ap69UueNXMCTcATe3FLxBgwIIHHmVocE0kZcyT4L6n0jINuEWifC3oqzNM0dVOqCfskXtzEdyhCq4uJsJAFhy2UnDjskFoJJB1X1AjleLynGEYcknGcuxt2EAdLZ0uA4ydgf1Vjl2Ak32Fyl4LA6iArWq5tFvM8B3qiy1v3Y9mmqrBA6S4v6sU28r9wWTaC1wcNwZWspYI1MNiapuWmiPV5n9Fn6lFdrTabwqtr7fZCd26WV5dGsoH+kUAR7Ue8cVQYqifNLyDMzRfB9k+5XWaYMPl7BuJPf3+K4863p7Nr68jS2rFuRnqLm6m6gQAZcQbkDgJtK0mV5hqpiw2kXHwG1ws5Ww8FOYOxs7Sbc9uMKU4qcTI4uEtyLuriXOPaF54WPrxU7LX09W5EXg++6o3ZvqEEcxPDlKXQqQHTcgEW7/APlZ3V/kWxtbLKtm9MuJFOe9x98JrOMYS1r7xI1NBgkc7KDh8SBvBANrcTe54qLi8WahImALaRx81ZGv3spcA7G1gZpsLnyZsbSbxwngVeYKlsFXYDDQFpcFhIAtckAAbknYBVXS3ywi+qG1YL3obgiapedmNj8Trf6Z9VslCyfL+ppBn2t3Hm47+QsPJTF6XR0+DUovvtnL1NniWNrrpEYrE/SNl8tp1RwljvPtN/3LbqFm+XivRfTP2hY8nC7T6wtTRUng5TlubQQ2ptz+atquBa67Ss5jMKWOc1wgtJBHIixR4XMH09jbkVwtX7M3PdT9P2OnTqk+LPr+5ef0AMuSJ4DmqTEUTJlWdHOmOgVBEFTnOo1LyPguRtspeJpo04U+uTKOwqDcKtM/L2cCD58Er+h0gbkeqn/UEPD+BQUcBKtcJk3Ow71JdmFNnswfAKFXzZztrBXV1XXfgX59IhLZD8Tx+pPrYhlIQ25VNVJcZO5RhP4fDl7g1tySAB3my7uk0MaPelzL9PkYrdRu92PCNV0VyrrcBXZH/UcQ08yGiPR0LC1sJBIIgixHeuzZXl4o0WUx9kXPM7k+srFdNsl0VetaOzU37n8fXf1W7BnUjCPw6n5bmjqfZN2/BG+kmXUVRdRG2O2SL67nB5Ra18M2oNTYv6Krr4AgpeHquYbenBW1HMWOs8QuJbpraXwso3Kyuzrh+hSdSSAI2/VTKOHIYbdytWinwhCqCb2LY2HPzWF2tl0aH6GefhjJid58+aew+DPJWulvd5o+t4MHnwU1KdnuxQ/C28y4+YrC0A2C5bro5kpEVaoh0dhh+wDxP7R9yqeh+Tan9c++n2Z21cx4BbYLsaPQbHvs78l+5g1Gpi1sr/N/sGgghK65ziOUkpSoum+J0ZfiCDBLA2f872s+DkhlB00y+jUmtSqUi9o+saKjJIH2gJ3HHu8FhdQOxB8CCpGU4w6IG5LraXuJA0AABu25PkVT5zgGVaoFMN61xgkHS1ztTm3kS0mAb87pBuJ6UAsTXe6m6HBzTY7kWIB/VOUsc+SA6pYwbmN45pcEt5tmvPM+qWD3rE087qcKjtjvB2vxCkMz+p98HxaPDl3qKhBPOESdsn5mxa1ONprJU+klTmw+IP6OU/B57WqGGsY68WJA8SZgK5YK2zRspLddEOjWgddUHaPsA/ZH3vErJ9H8V1Tg+rTY932WioQ1p5nsHUtXT6djjRN+VQH4tCGxZNUGKLmGXNrU3MfsfceBHeqRvTunxpVPI0j/ALwnB05ocW1B+Fp/0uKWAyYjM8pfQqFj+Gx4OHAhQTTW8zPpBg8QzTULx913VPJaeYIB9FiMwr06bj2i5vBwp1AI7wW2KYZGerRhijDO6H943zkfEJTc3o/3rPzBGB7iSGJxrVHZmNI/2jPzt+afZimHZ7fzBRdUZdpElZJdMdZTVrk+VurPDW7faPADmlZLkj65BbZnF528ua3uXZc2izSweJ4uPMqSjGHEUQcnLtj2EwzabA1ogNEBSAkgJUJCAgilCUAMSsZ9LeLNPLHxu6pRaPz6v9i2K519N+IjBUW/exAP5ab/AP2CTGcdpZnUaZa4g8wSD7k5Qzmo12oGCDIIkEd4IVeUAoAWVTNS72mh3j4R8AmRVZwbpneD58QYUUI0AH1A4E+Y+SfpgaQ0mB3CTuDz7kyEYQBMoU6Q3k3m/wDBXeOzuk/ToaKbQI0t9mYaCRb9kLNgo0AaTB5xT1g1Yc0M0wB3QDBMT38+B2QOc/W62m2vVBO4BkArOhKlPIjVYXNaYov1Of1vaDDJI0lkDjE6pM+HeolPOngOGp0mIM7Qb+qoJQlPIYNVjM5hjOre6Y7UnUQS1lvZFp1e++yPA5qalRjXVerbpOpxDfaAcRvzsFlNSGsoyLBf4rGMdWIcGlgebtAnTPAjdIZgWnDuql41SWinaZBZe5kiHH3Kj1lDWUZHgngt0zu7Vt+zG/qrzGYAYamKnV03Q7SZ1Tq7RBAIsIA71ldZQNY8yjIsGuwmZa31A1jNLA52riWgwCLcyPVCp0g6t1QOaA6m7RAf7UOIMGJgR71kmYhwmCRO8EifGN0T65JJJJJuSTJJ7yU9wYN5VzyoykKt9MNJArGQHiWwONiPBLw3Suo6o5jH1OyNRd15Ai1xfm4BYV2ZVC3Sajy3s9kucW9mzbTFuCTQxz2SWOLZEHSSJEgxbvAPknuFtN9W6b1aZeHvrh1NzWlvXE76tiHQRb3hI/8Andb+8rfv2/8AusFXxbnuLnkucbkkyT5of053P3BG4Np6iaVyn6dsRbCM76z/APxtHxK02Q9K4hlU+DvmsV9MlYVMbhGi46oeeusQf9KJLBI5iUYVrmrWPYx1KmWaWtD7Dtkte8vEHYNbMm9+AAChvwDgXj7njfthkN53d7lWMZCNOjCOmLex1n4dGv1hBmGcdIA9v2e/tafiCgBsJUKwyzK21Guc6oGQHkbdosa10XIv2tuMQLqIaBEyCNJh3cb2PofRACAEoJXVHkbCTbgYufUeqLSgABGlUaRc4NG5IA80/jsA+i/S8AHS11iCC1w1NMjuTER0EIRwgAkSVCcfhHhoeWuDSYDiDpJI1QDttdADCNCEcIAJElQj6sxMGOcW9UANokshJIQAlBCERQACUmUZRIA6a1yscJlVHGPpsxGrVTM06jTDm3Bi4IIkAwQqpiscnP1zP8wWlrJBFnU+h/DlsNrVgI0/YNur6v7v3bJD/oibq1NxLp1ar0mm/WGrwcPtH0AXQKewS1ThEzmD/odeGw3EsI06b03C3Vsp8Hcmf9xTb/omxAMirRN9Wzx9uq/keNQflXVAjRgDkB+inFAAfUuA5PI4UASJbvFJ350xW+jLGQ76qmdVzFRl3RXgmY41W/lXZkAjAHFan0e4vUScOSHQHQ+mZaKlMxZ33WH1UV3QXGACcNU1CnokQf7INix+853ou6owEYEcHPRDEtLSMNX7GrT2HGxfXcPH+y9fFNno3WlmujXOl4Mup1CSNWHaZJFxpZUt4LvkIksBg88u6P1NEGlVBJDjNN0z1bZHs7anOH4UjFZQfrOw4anFw7BER/SCGttYHTTH4h3L0TKIIwB51q5WNT+EmB2fZAeRI8Qyfxd6dqUy9jabiNIDA2WiWOIwtNztW5tqt+yfL0LoHIIv6O37rfQJ4DB5wZl7TFwJYwRycW0ZdvzqH8pRNy5sC49iPxESHb/tNt3L0XRwVM6pYw9o/ZHIdyU7K6J3pU/yN+SWAPORy1vMWY4eLoqFrt+5llMMigaMtLIJPtAl7DiHNIgxG1iDuu+Oyah/c0v3bPkmzkmH/uKP7pnyQI89OysDiDDXg3N3DrtJHd2GeqScpHP7Lhvu+XgHws2y9BPyPD/3FH90z5Jh+Q4f/D0f3TPkjAsnAhlIJAkXbG59suAB8O21POwxfTbTtEMIufbIoNJPCIqcp3XcjkGG/wAPR/dU/kknIcN/h6P7qn8k8C3HAnZYIJH3WkX2OljnE913KZ/UDe/1XbzkGG/w9H91T+SL+ocN/h6P7qn8kbROR//Z"/>
          <p:cNvSpPr>
            <a:spLocks noChangeAspect="1" noChangeArrowheads="1"/>
          </p:cNvSpPr>
          <p:nvPr/>
        </p:nvSpPr>
        <p:spPr bwMode="auto">
          <a:xfrm>
            <a:off x="472926" y="8760"/>
            <a:ext cx="468047" cy="3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20" name="19 Imag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48540" y="6635722"/>
            <a:ext cx="3317777" cy="60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7" name="26 Conector recto"/>
          <p:cNvCxnSpPr/>
          <p:nvPr/>
        </p:nvCxnSpPr>
        <p:spPr>
          <a:xfrm>
            <a:off x="165085" y="684347"/>
            <a:ext cx="11014476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27 Conector recto"/>
          <p:cNvCxnSpPr/>
          <p:nvPr/>
        </p:nvCxnSpPr>
        <p:spPr>
          <a:xfrm>
            <a:off x="11677235" y="1016436"/>
            <a:ext cx="236420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6"/>
          <p:cNvSpPr>
            <a:spLocks noChangeArrowheads="1"/>
          </p:cNvSpPr>
          <p:nvPr/>
        </p:nvSpPr>
        <p:spPr bwMode="auto">
          <a:xfrm>
            <a:off x="386235" y="123111"/>
            <a:ext cx="13158400" cy="48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24" tIns="50912" rIns="101824" bIns="50912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EC" sz="1200" b="1" dirty="0"/>
              <a:t>Análisis de la variabilidad genética de muestras </a:t>
            </a:r>
            <a:r>
              <a:rPr lang="es-EC" sz="1200" b="1" i="1" dirty="0"/>
              <a:t>ex vitro e in vitro </a:t>
            </a:r>
            <a:r>
              <a:rPr lang="es-EC" sz="1200" b="1" dirty="0"/>
              <a:t>de clones de Babaco (</a:t>
            </a:r>
            <a:r>
              <a:rPr lang="es-EC" sz="1200" b="1" i="1" dirty="0"/>
              <a:t>Vasconcellea × heilbornii </a:t>
            </a:r>
            <a:r>
              <a:rPr lang="es-EC" sz="1200" b="1" dirty="0"/>
              <a:t>var. pentagona Badillo) usando marcadores moleculares de Secuencias Internas Simples Repetitivas (ISSR)</a:t>
            </a:r>
            <a:endParaRPr lang="es-EC" sz="1200" dirty="0"/>
          </a:p>
        </p:txBody>
      </p:sp>
      <p:sp>
        <p:nvSpPr>
          <p:cNvPr id="3" name="AutoShape 8" descr="Resultado de imagen para ecuador"/>
          <p:cNvSpPr>
            <a:spLocks noChangeAspect="1" noChangeArrowheads="1"/>
          </p:cNvSpPr>
          <p:nvPr/>
        </p:nvSpPr>
        <p:spPr bwMode="auto">
          <a:xfrm>
            <a:off x="179174" y="-159275"/>
            <a:ext cx="351036" cy="3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9" name="AutoShape 13" descr="Resultado de imagen para agricultura"/>
          <p:cNvSpPr>
            <a:spLocks noChangeAspect="1" noChangeArrowheads="1"/>
          </p:cNvSpPr>
          <p:nvPr/>
        </p:nvSpPr>
        <p:spPr bwMode="auto">
          <a:xfrm>
            <a:off x="354692" y="8758"/>
            <a:ext cx="351036" cy="3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0" name="AutoShape 16" descr="Resultado de imagen para cultivo del babaco"/>
          <p:cNvSpPr>
            <a:spLocks noChangeAspect="1" noChangeArrowheads="1"/>
          </p:cNvSpPr>
          <p:nvPr/>
        </p:nvSpPr>
        <p:spPr bwMode="auto">
          <a:xfrm>
            <a:off x="530210" y="176787"/>
            <a:ext cx="351036" cy="3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1" name="AutoShape 19" descr="Resultado de imagen para babaco"/>
          <p:cNvSpPr>
            <a:spLocks noChangeAspect="1" noChangeArrowheads="1"/>
          </p:cNvSpPr>
          <p:nvPr/>
        </p:nvSpPr>
        <p:spPr bwMode="auto">
          <a:xfrm>
            <a:off x="705727" y="344815"/>
            <a:ext cx="351036" cy="3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2" name="AutoShape 24" descr="Resultado de imagen para exportacion"/>
          <p:cNvSpPr>
            <a:spLocks noChangeAspect="1" noChangeArrowheads="1"/>
          </p:cNvSpPr>
          <p:nvPr/>
        </p:nvSpPr>
        <p:spPr bwMode="auto">
          <a:xfrm>
            <a:off x="881245" y="512844"/>
            <a:ext cx="351036" cy="3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1824" tIns="50912" rIns="101824" bIns="50912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8" name="2 Subtítulo"/>
          <p:cNvSpPr txBox="1">
            <a:spLocks/>
          </p:cNvSpPr>
          <p:nvPr/>
        </p:nvSpPr>
        <p:spPr>
          <a:xfrm>
            <a:off x="165087" y="6970732"/>
            <a:ext cx="5030373" cy="425167"/>
          </a:xfrm>
          <a:prstGeom prst="rect">
            <a:avLst/>
          </a:prstGeom>
        </p:spPr>
        <p:txBody>
          <a:bodyPr lIns="101824" tIns="50912" rIns="101824" bIns="50912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Shirley Brito Cabezas, 2017 </a:t>
            </a:r>
          </a:p>
        </p:txBody>
      </p:sp>
      <p:sp>
        <p:nvSpPr>
          <p:cNvPr id="19" name="18 CuadroTexto"/>
          <p:cNvSpPr txBox="1"/>
          <p:nvPr/>
        </p:nvSpPr>
        <p:spPr>
          <a:xfrm>
            <a:off x="2084893" y="902693"/>
            <a:ext cx="3715214" cy="422663"/>
          </a:xfrm>
          <a:prstGeom prst="rect">
            <a:avLst/>
          </a:prstGeom>
          <a:noFill/>
        </p:spPr>
        <p:txBody>
          <a:bodyPr wrap="square" lIns="101824" tIns="50912" rIns="101824" bIns="50912" rtlCol="0">
            <a:spAutoFit/>
          </a:bodyPr>
          <a:lstStyle/>
          <a:p>
            <a:pPr algn="ctr" fontAlgn="ctr"/>
            <a:r>
              <a:rPr lang="es-EC" b="1" dirty="0" smtClean="0"/>
              <a:t>Frecuencias alélicas</a:t>
            </a:r>
            <a:endParaRPr lang="es-EC" b="1" dirty="0">
              <a:solidFill>
                <a:srgbClr val="000000"/>
              </a:solidFill>
              <a:latin typeface="Times New Roman"/>
            </a:endParaRPr>
          </a:p>
        </p:txBody>
      </p:sp>
      <p:cxnSp>
        <p:nvCxnSpPr>
          <p:cNvPr id="8" name="7 Conector recto"/>
          <p:cNvCxnSpPr/>
          <p:nvPr/>
        </p:nvCxnSpPr>
        <p:spPr>
          <a:xfrm>
            <a:off x="3887411" y="1346703"/>
            <a:ext cx="0" cy="374938"/>
          </a:xfrm>
          <a:prstGeom prst="line">
            <a:avLst/>
          </a:prstGeom>
          <a:ln w="190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13 Conector recto"/>
          <p:cNvCxnSpPr/>
          <p:nvPr/>
        </p:nvCxnSpPr>
        <p:spPr>
          <a:xfrm>
            <a:off x="2380855" y="1721642"/>
            <a:ext cx="3090039" cy="0"/>
          </a:xfrm>
          <a:prstGeom prst="line">
            <a:avLst/>
          </a:prstGeom>
          <a:ln w="190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6" name="25 CuadroTexto"/>
          <p:cNvSpPr txBox="1"/>
          <p:nvPr/>
        </p:nvSpPr>
        <p:spPr>
          <a:xfrm>
            <a:off x="624450" y="3050384"/>
            <a:ext cx="1536084" cy="35929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101824" tIns="50912" rIns="101824" bIns="50912" rtlCol="0">
            <a:spAutoFit/>
          </a:bodyPr>
          <a:lstStyle/>
          <a:p>
            <a:pPr algn="ctr"/>
            <a:r>
              <a:rPr lang="es-EC" sz="1600" dirty="0"/>
              <a:t>Codominantes</a:t>
            </a:r>
          </a:p>
        </p:txBody>
      </p:sp>
      <p:sp>
        <p:nvSpPr>
          <p:cNvPr id="32" name="31 CuadroTexto"/>
          <p:cNvSpPr txBox="1"/>
          <p:nvPr/>
        </p:nvSpPr>
        <p:spPr>
          <a:xfrm>
            <a:off x="2624647" y="3037759"/>
            <a:ext cx="1452874" cy="359299"/>
          </a:xfrm>
          <a:prstGeom prst="rect">
            <a:avLst/>
          </a:prstGeom>
          <a:ln w="1905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101824" tIns="50912" rIns="101824" bIns="50912" rtlCol="0">
            <a:spAutoFit/>
          </a:bodyPr>
          <a:lstStyle/>
          <a:p>
            <a:pPr algn="ctr"/>
            <a:r>
              <a:rPr lang="es-EC" sz="1600" dirty="0"/>
              <a:t>Dominantes</a:t>
            </a:r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3" t="20734" r="66177" b="31782"/>
          <a:stretch/>
        </p:blipFill>
        <p:spPr bwMode="auto">
          <a:xfrm>
            <a:off x="590263" y="3805520"/>
            <a:ext cx="842601" cy="11888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4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67" t="20734" r="8037" b="31782"/>
          <a:stretch/>
        </p:blipFill>
        <p:spPr bwMode="auto">
          <a:xfrm>
            <a:off x="1438536" y="3802753"/>
            <a:ext cx="852555" cy="119158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19" name="Picture 3" descr="Imagen relacionad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2" t="22665" r="66898" b="32680"/>
          <a:stretch/>
        </p:blipFill>
        <p:spPr bwMode="auto">
          <a:xfrm>
            <a:off x="2486855" y="3800823"/>
            <a:ext cx="883056" cy="1188816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36 CuadroTexto"/>
          <p:cNvSpPr txBox="1"/>
          <p:nvPr/>
        </p:nvSpPr>
        <p:spPr>
          <a:xfrm>
            <a:off x="678741" y="5281272"/>
            <a:ext cx="1536084" cy="866215"/>
          </a:xfrm>
          <a:prstGeom prst="rect">
            <a:avLst/>
          </a:prstGeom>
          <a:ln w="1905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01824" tIns="50912" rIns="101824" bIns="50912" rtlCol="0">
            <a:spAutoFit/>
          </a:bodyPr>
          <a:lstStyle/>
          <a:p>
            <a:pPr algn="ctr"/>
            <a:r>
              <a:rPr lang="es-EC" sz="1600" dirty="0"/>
              <a:t>RFLP</a:t>
            </a:r>
          </a:p>
          <a:p>
            <a:pPr algn="ctr"/>
            <a:r>
              <a:rPr lang="es-EC" sz="1600" dirty="0"/>
              <a:t>SSR</a:t>
            </a:r>
          </a:p>
          <a:p>
            <a:pPr algn="ctr"/>
            <a:r>
              <a:rPr lang="es-EC" sz="1600" dirty="0"/>
              <a:t>SNP</a:t>
            </a:r>
          </a:p>
        </p:txBody>
      </p:sp>
      <p:sp>
        <p:nvSpPr>
          <p:cNvPr id="38" name="37 CuadroTexto"/>
          <p:cNvSpPr txBox="1"/>
          <p:nvPr/>
        </p:nvSpPr>
        <p:spPr>
          <a:xfrm>
            <a:off x="2618090" y="5281272"/>
            <a:ext cx="1536084" cy="866215"/>
          </a:xfrm>
          <a:prstGeom prst="rect">
            <a:avLst/>
          </a:prstGeom>
          <a:ln w="1905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01824" tIns="50912" rIns="101824" bIns="50912" rtlCol="0">
            <a:spAutoFit/>
          </a:bodyPr>
          <a:lstStyle/>
          <a:p>
            <a:pPr algn="ctr"/>
            <a:r>
              <a:rPr lang="es-EC" sz="1600" dirty="0"/>
              <a:t>RAPD</a:t>
            </a:r>
          </a:p>
          <a:p>
            <a:pPr algn="ctr"/>
            <a:r>
              <a:rPr lang="es-EC" sz="1600" dirty="0"/>
              <a:t>ISSR</a:t>
            </a:r>
          </a:p>
          <a:p>
            <a:pPr algn="ctr"/>
            <a:r>
              <a:rPr lang="es-EC" sz="1600" dirty="0"/>
              <a:t>AFLP</a:t>
            </a:r>
          </a:p>
        </p:txBody>
      </p:sp>
      <p:sp>
        <p:nvSpPr>
          <p:cNvPr id="29" name="28 Marco"/>
          <p:cNvSpPr/>
          <p:nvPr/>
        </p:nvSpPr>
        <p:spPr>
          <a:xfrm>
            <a:off x="3037795" y="5586682"/>
            <a:ext cx="664267" cy="203603"/>
          </a:xfrm>
          <a:prstGeom prst="frame">
            <a:avLst>
              <a:gd name="adj1" fmla="val 4882"/>
            </a:avLst>
          </a:prstGeom>
          <a:solidFill>
            <a:srgbClr val="FF0000"/>
          </a:solidFill>
          <a:ln w="19050">
            <a:solidFill>
              <a:srgbClr val="F739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24" tIns="50912" rIns="101824" bIns="50912" spcCol="0"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40" name="39 CuadroTexto"/>
          <p:cNvSpPr txBox="1"/>
          <p:nvPr/>
        </p:nvSpPr>
        <p:spPr>
          <a:xfrm>
            <a:off x="1429385" y="2020875"/>
            <a:ext cx="1921696" cy="612757"/>
          </a:xfrm>
          <a:prstGeom prst="rect">
            <a:avLst/>
          </a:prstGeom>
          <a:ln w="1905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101824" tIns="50912" rIns="101824" bIns="50912" rtlCol="0">
            <a:spAutoFit/>
          </a:bodyPr>
          <a:lstStyle/>
          <a:p>
            <a:pPr algn="ctr"/>
            <a:r>
              <a:rPr lang="es-EC" sz="1600" dirty="0"/>
              <a:t>Marcadores moleculares</a:t>
            </a:r>
          </a:p>
        </p:txBody>
      </p:sp>
      <p:cxnSp>
        <p:nvCxnSpPr>
          <p:cNvPr id="49" name="48 Conector recto"/>
          <p:cNvCxnSpPr/>
          <p:nvPr/>
        </p:nvCxnSpPr>
        <p:spPr>
          <a:xfrm>
            <a:off x="1415049" y="2804771"/>
            <a:ext cx="1936036" cy="0"/>
          </a:xfrm>
          <a:prstGeom prst="line">
            <a:avLst/>
          </a:prstGeom>
          <a:ln w="190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5" name="64 CuadroTexto"/>
          <p:cNvSpPr txBox="1"/>
          <p:nvPr/>
        </p:nvSpPr>
        <p:spPr>
          <a:xfrm>
            <a:off x="4702853" y="2020875"/>
            <a:ext cx="1536084" cy="612757"/>
          </a:xfrm>
          <a:prstGeom prst="rect">
            <a:avLst/>
          </a:prstGeom>
          <a:ln w="1905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101824" tIns="50912" rIns="101824" bIns="50912" rtlCol="0">
            <a:spAutoFit/>
          </a:bodyPr>
          <a:lstStyle/>
          <a:p>
            <a:pPr algn="ctr"/>
            <a:r>
              <a:rPr lang="es-EC" sz="1600" dirty="0" err="1"/>
              <a:t>Eq</a:t>
            </a:r>
            <a:r>
              <a:rPr lang="es-EC" sz="1600" dirty="0"/>
              <a:t> Hardy  </a:t>
            </a:r>
            <a:r>
              <a:rPr lang="es-EC" sz="1600" dirty="0" err="1"/>
              <a:t>Weinberg</a:t>
            </a:r>
            <a:endParaRPr lang="es-EC" sz="1600" dirty="0"/>
          </a:p>
        </p:txBody>
      </p:sp>
      <p:cxnSp>
        <p:nvCxnSpPr>
          <p:cNvPr id="76" name="75 Conector recto"/>
          <p:cNvCxnSpPr/>
          <p:nvPr/>
        </p:nvCxnSpPr>
        <p:spPr>
          <a:xfrm flipH="1">
            <a:off x="5470898" y="1721648"/>
            <a:ext cx="1" cy="273698"/>
          </a:xfrm>
          <a:prstGeom prst="line">
            <a:avLst/>
          </a:prstGeom>
          <a:ln w="190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8" name="77 Conector recto"/>
          <p:cNvCxnSpPr/>
          <p:nvPr/>
        </p:nvCxnSpPr>
        <p:spPr>
          <a:xfrm flipH="1">
            <a:off x="2399370" y="1743688"/>
            <a:ext cx="1" cy="262677"/>
          </a:xfrm>
          <a:prstGeom prst="line">
            <a:avLst/>
          </a:prstGeom>
          <a:ln w="190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8" name="87 Conector recto"/>
          <p:cNvCxnSpPr>
            <a:stCxn id="40" idx="2"/>
          </p:cNvCxnSpPr>
          <p:nvPr/>
        </p:nvCxnSpPr>
        <p:spPr>
          <a:xfrm>
            <a:off x="2390233" y="2633626"/>
            <a:ext cx="9134" cy="171149"/>
          </a:xfrm>
          <a:prstGeom prst="line">
            <a:avLst/>
          </a:prstGeom>
          <a:ln w="190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2" name="91 Conector recto"/>
          <p:cNvCxnSpPr/>
          <p:nvPr/>
        </p:nvCxnSpPr>
        <p:spPr>
          <a:xfrm flipH="1">
            <a:off x="1429389" y="2804668"/>
            <a:ext cx="1" cy="207028"/>
          </a:xfrm>
          <a:prstGeom prst="line">
            <a:avLst/>
          </a:prstGeom>
          <a:ln w="190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3" name="92 Conector recto"/>
          <p:cNvCxnSpPr/>
          <p:nvPr/>
        </p:nvCxnSpPr>
        <p:spPr>
          <a:xfrm flipH="1">
            <a:off x="3351088" y="2804780"/>
            <a:ext cx="1" cy="207028"/>
          </a:xfrm>
          <a:prstGeom prst="line">
            <a:avLst/>
          </a:prstGeom>
          <a:ln w="190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4" name="93 Conector recto"/>
          <p:cNvCxnSpPr/>
          <p:nvPr/>
        </p:nvCxnSpPr>
        <p:spPr>
          <a:xfrm>
            <a:off x="1426203" y="3398024"/>
            <a:ext cx="3183" cy="407496"/>
          </a:xfrm>
          <a:prstGeom prst="line">
            <a:avLst/>
          </a:prstGeom>
          <a:ln w="190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7" name="96 Conector recto"/>
          <p:cNvCxnSpPr/>
          <p:nvPr/>
        </p:nvCxnSpPr>
        <p:spPr>
          <a:xfrm>
            <a:off x="3351084" y="3384220"/>
            <a:ext cx="3183" cy="407496"/>
          </a:xfrm>
          <a:prstGeom prst="line">
            <a:avLst/>
          </a:prstGeom>
          <a:ln w="190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98" name="Picture 3" descr="Imagen relacionad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6" t="22665" r="37249" b="32680"/>
          <a:stretch/>
        </p:blipFill>
        <p:spPr bwMode="auto">
          <a:xfrm>
            <a:off x="3371504" y="3800823"/>
            <a:ext cx="991288" cy="1188816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9" name="98 Conector recto"/>
          <p:cNvCxnSpPr/>
          <p:nvPr/>
        </p:nvCxnSpPr>
        <p:spPr>
          <a:xfrm flipH="1">
            <a:off x="1415950" y="5017489"/>
            <a:ext cx="3208" cy="263789"/>
          </a:xfrm>
          <a:prstGeom prst="line">
            <a:avLst/>
          </a:prstGeom>
          <a:ln w="190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0" name="99 Conector recto"/>
          <p:cNvCxnSpPr/>
          <p:nvPr/>
        </p:nvCxnSpPr>
        <p:spPr>
          <a:xfrm>
            <a:off x="3368349" y="4994331"/>
            <a:ext cx="0" cy="286941"/>
          </a:xfrm>
          <a:prstGeom prst="line">
            <a:avLst/>
          </a:prstGeom>
          <a:ln w="190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2" name="151 CuadroTexto"/>
          <p:cNvSpPr txBox="1"/>
          <p:nvPr/>
        </p:nvSpPr>
        <p:spPr>
          <a:xfrm>
            <a:off x="11677235" y="688807"/>
            <a:ext cx="2376577" cy="327629"/>
          </a:xfrm>
          <a:prstGeom prst="rect">
            <a:avLst/>
          </a:prstGeom>
          <a:solidFill>
            <a:srgbClr val="3B7812">
              <a:alpha val="50588"/>
            </a:srgbClr>
          </a:solidFill>
          <a:ln>
            <a:noFill/>
          </a:ln>
        </p:spPr>
        <p:txBody>
          <a:bodyPr wrap="square" lIns="101824" tIns="50912" rIns="101824" bIns="50912" rtlCol="0">
            <a:spAutoFit/>
          </a:bodyPr>
          <a:lstStyle/>
          <a:p>
            <a:pPr algn="r"/>
            <a:r>
              <a:rPr lang="es-EC" sz="1400" b="1" dirty="0">
                <a:latin typeface="Arial" panose="020B0604020202020204" pitchFamily="34" charset="0"/>
                <a:cs typeface="Arial" panose="020B0604020202020204" pitchFamily="34" charset="0"/>
              </a:rPr>
              <a:t>INTRODUCCIÓN </a:t>
            </a:r>
          </a:p>
        </p:txBody>
      </p:sp>
      <p:sp>
        <p:nvSpPr>
          <p:cNvPr id="155" name="154 CuadroTexto"/>
          <p:cNvSpPr txBox="1"/>
          <p:nvPr/>
        </p:nvSpPr>
        <p:spPr>
          <a:xfrm>
            <a:off x="7183132" y="912725"/>
            <a:ext cx="4316074" cy="422676"/>
          </a:xfrm>
          <a:prstGeom prst="rect">
            <a:avLst/>
          </a:prstGeom>
          <a:noFill/>
        </p:spPr>
        <p:txBody>
          <a:bodyPr wrap="square" lIns="101824" tIns="50912" rIns="101824" bIns="50912" rtlCol="0">
            <a:spAutoFit/>
          </a:bodyPr>
          <a:lstStyle/>
          <a:p>
            <a:pPr algn="ctr" fontAlgn="ctr"/>
            <a:r>
              <a:rPr lang="es-EC" b="1" dirty="0" smtClean="0"/>
              <a:t>Marcadores Moleculares ISSR</a:t>
            </a:r>
            <a:endParaRPr lang="es-EC" b="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56" name="Picture 19" descr="Resultado de imagen para iSSR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507" y="4791833"/>
            <a:ext cx="2110363" cy="157909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7" name="156 Rectángulo"/>
          <p:cNvSpPr/>
          <p:nvPr/>
        </p:nvSpPr>
        <p:spPr>
          <a:xfrm>
            <a:off x="9364467" y="1527015"/>
            <a:ext cx="1976955" cy="327617"/>
          </a:xfrm>
          <a:prstGeom prst="rect">
            <a:avLst/>
          </a:prstGeom>
        </p:spPr>
        <p:txBody>
          <a:bodyPr wrap="none" lIns="101824" tIns="50912" rIns="101824" bIns="50912">
            <a:spAutoFit/>
          </a:bodyPr>
          <a:lstStyle/>
          <a:p>
            <a:r>
              <a:rPr lang="es-US" sz="1400" dirty="0" err="1"/>
              <a:t>Zietkewicz</a:t>
            </a:r>
            <a:r>
              <a:rPr lang="es-US" sz="1400" dirty="0"/>
              <a:t> </a:t>
            </a:r>
            <a:r>
              <a:rPr lang="es-US" sz="1400" i="1" dirty="0"/>
              <a:t>et al.,</a:t>
            </a:r>
            <a:r>
              <a:rPr lang="es-US" sz="1400" dirty="0"/>
              <a:t> 1994</a:t>
            </a:r>
            <a:endParaRPr lang="es-EC" sz="1400" dirty="0"/>
          </a:p>
        </p:txBody>
      </p:sp>
      <p:sp>
        <p:nvSpPr>
          <p:cNvPr id="158" name="157 Rectángulo"/>
          <p:cNvSpPr/>
          <p:nvPr/>
        </p:nvSpPr>
        <p:spPr>
          <a:xfrm>
            <a:off x="7589849" y="2046247"/>
            <a:ext cx="3500040" cy="59526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101824" tIns="50912" rIns="101824" bIns="50912">
            <a:spAutoFit/>
          </a:bodyPr>
          <a:lstStyle/>
          <a:p>
            <a:pPr algn="ctr"/>
            <a:r>
              <a:rPr lang="es-US" sz="1600" dirty="0"/>
              <a:t>Repeticiones </a:t>
            </a:r>
            <a:r>
              <a:rPr lang="es-US" sz="1600" dirty="0" smtClean="0"/>
              <a:t>de </a:t>
            </a:r>
            <a:r>
              <a:rPr lang="es-US" sz="1600" dirty="0"/>
              <a:t>motivos </a:t>
            </a:r>
          </a:p>
          <a:p>
            <a:pPr algn="ctr"/>
            <a:r>
              <a:rPr lang="es-US" sz="1600" dirty="0"/>
              <a:t>(CT)n </a:t>
            </a:r>
            <a:r>
              <a:rPr lang="es-US" sz="1600" dirty="0" err="1"/>
              <a:t>ó</a:t>
            </a:r>
            <a:r>
              <a:rPr lang="es-US" sz="1600" dirty="0"/>
              <a:t> (CA)n</a:t>
            </a:r>
            <a:endParaRPr lang="es-EC" sz="1600" dirty="0"/>
          </a:p>
        </p:txBody>
      </p:sp>
      <p:pic>
        <p:nvPicPr>
          <p:cNvPr id="161" name="Picture 3" descr="Imagen relacionad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2" t="22665" r="66898" b="32680"/>
          <a:stretch/>
        </p:blipFill>
        <p:spPr bwMode="auto">
          <a:xfrm>
            <a:off x="8476939" y="3180683"/>
            <a:ext cx="883056" cy="118881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2" name="Picture 3" descr="Imagen relacionad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6" t="22665" r="37249" b="32680"/>
          <a:stretch/>
        </p:blipFill>
        <p:spPr bwMode="auto">
          <a:xfrm>
            <a:off x="9361584" y="3180683"/>
            <a:ext cx="991288" cy="118881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3" name="162 Conector recto de flecha"/>
          <p:cNvCxnSpPr/>
          <p:nvPr/>
        </p:nvCxnSpPr>
        <p:spPr>
          <a:xfrm>
            <a:off x="9512195" y="5558279"/>
            <a:ext cx="840749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4" name="163 CuadroTexto"/>
          <p:cNvSpPr txBox="1"/>
          <p:nvPr/>
        </p:nvSpPr>
        <p:spPr>
          <a:xfrm>
            <a:off x="10632021" y="4791833"/>
            <a:ext cx="623179" cy="59526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lIns="101824" tIns="50912" rIns="101824" bIns="50912" rtlCol="0">
            <a:spAutoFit/>
          </a:bodyPr>
          <a:lstStyle/>
          <a:p>
            <a:pPr algn="ctr"/>
            <a:r>
              <a:rPr lang="es-EC" sz="3200" dirty="0"/>
              <a:t>1</a:t>
            </a:r>
            <a:endParaRPr lang="es-EC" sz="1200" dirty="0"/>
          </a:p>
        </p:txBody>
      </p:sp>
      <p:sp>
        <p:nvSpPr>
          <p:cNvPr id="165" name="164 CuadroTexto"/>
          <p:cNvSpPr txBox="1"/>
          <p:nvPr/>
        </p:nvSpPr>
        <p:spPr>
          <a:xfrm>
            <a:off x="10663394" y="5775663"/>
            <a:ext cx="591806" cy="5952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01824" tIns="50912" rIns="101824" bIns="50912" rtlCol="0">
            <a:spAutoFit/>
          </a:bodyPr>
          <a:lstStyle/>
          <a:p>
            <a:pPr algn="ctr"/>
            <a:r>
              <a:rPr lang="es-EC" sz="3200" dirty="0"/>
              <a:t>0</a:t>
            </a:r>
          </a:p>
        </p:txBody>
      </p:sp>
      <p:cxnSp>
        <p:nvCxnSpPr>
          <p:cNvPr id="166" name="165 Conector recto"/>
          <p:cNvCxnSpPr>
            <a:stCxn id="155" idx="2"/>
            <a:endCxn id="158" idx="0"/>
          </p:cNvCxnSpPr>
          <p:nvPr/>
        </p:nvCxnSpPr>
        <p:spPr>
          <a:xfrm flipH="1">
            <a:off x="9339869" y="1335401"/>
            <a:ext cx="1300" cy="710846"/>
          </a:xfrm>
          <a:prstGeom prst="line">
            <a:avLst/>
          </a:prstGeom>
          <a:ln w="190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3" name="172 Conector recto"/>
          <p:cNvCxnSpPr/>
          <p:nvPr/>
        </p:nvCxnSpPr>
        <p:spPr>
          <a:xfrm>
            <a:off x="9339869" y="2641508"/>
            <a:ext cx="0" cy="485648"/>
          </a:xfrm>
          <a:prstGeom prst="line">
            <a:avLst/>
          </a:prstGeom>
          <a:ln w="190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56" name="Picture 2" descr="Resultado de imagen para babac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478" y="417877"/>
            <a:ext cx="900127" cy="774954"/>
          </a:xfrm>
          <a:prstGeom prst="ellipse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33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7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Tema7</Template>
  <TotalTime>9095</TotalTime>
  <Words>3920</Words>
  <Application>Microsoft Office PowerPoint</Application>
  <PresentationFormat>Personalizado</PresentationFormat>
  <Paragraphs>735</Paragraphs>
  <Slides>37</Slides>
  <Notes>2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39" baseType="lpstr">
      <vt:lpstr>Tema7</vt:lpstr>
      <vt:lpstr>CorelDRAW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Javier Molina Herrera</dc:creator>
  <cp:lastModifiedBy>ShirleyPC</cp:lastModifiedBy>
  <cp:revision>240</cp:revision>
  <dcterms:created xsi:type="dcterms:W3CDTF">2016-09-12T21:10:52Z</dcterms:created>
  <dcterms:modified xsi:type="dcterms:W3CDTF">2017-10-02T00:53:21Z</dcterms:modified>
</cp:coreProperties>
</file>