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68" r:id="rId3"/>
    <p:sldId id="270" r:id="rId4"/>
    <p:sldId id="271" r:id="rId5"/>
    <p:sldId id="269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CC"/>
    <a:srgbClr val="99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esktop\medicion%20colombia\x1%20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esktop\medicion%20colombia\x1%20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esktop\medicion%20colombia\x2%20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esktop\medicion%20colombia\x2%20grafico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esktop\medicion%20colombia\x3%20grafico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ego\Desktop\medicion%20colombia\x3%20grafico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52399528040645"/>
          <c:y val="4.5278067945623536E-2"/>
          <c:w val="0.82566254906210124"/>
          <c:h val="0.83131637960846949"/>
        </c:manualLayout>
      </c:layout>
      <c:lineChart>
        <c:grouping val="standard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Hoja1!$A$1:$A$50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Hoja1!$C$2:$C$50</c:f>
              <c:numCache>
                <c:formatCode>General</c:formatCode>
                <c:ptCount val="49"/>
                <c:pt idx="0">
                  <c:v>40.083820000000003</c:v>
                </c:pt>
                <c:pt idx="1">
                  <c:v>40.083820000000003</c:v>
                </c:pt>
                <c:pt idx="2">
                  <c:v>40.083820000000003</c:v>
                </c:pt>
                <c:pt idx="3">
                  <c:v>40.083820000000003</c:v>
                </c:pt>
                <c:pt idx="4">
                  <c:v>40.083820000000003</c:v>
                </c:pt>
                <c:pt idx="5">
                  <c:v>40.083820000000003</c:v>
                </c:pt>
                <c:pt idx="6">
                  <c:v>40.083820000000003</c:v>
                </c:pt>
                <c:pt idx="7">
                  <c:v>40.083820000000003</c:v>
                </c:pt>
                <c:pt idx="8">
                  <c:v>40.083820000000003</c:v>
                </c:pt>
                <c:pt idx="9">
                  <c:v>40.083820000000003</c:v>
                </c:pt>
                <c:pt idx="10">
                  <c:v>40.083820000000003</c:v>
                </c:pt>
                <c:pt idx="11">
                  <c:v>40.083820000000003</c:v>
                </c:pt>
                <c:pt idx="12">
                  <c:v>40.083820000000003</c:v>
                </c:pt>
                <c:pt idx="13">
                  <c:v>40.083820000000003</c:v>
                </c:pt>
                <c:pt idx="14">
                  <c:v>40.083820000000003</c:v>
                </c:pt>
                <c:pt idx="15">
                  <c:v>40.083820000000003</c:v>
                </c:pt>
                <c:pt idx="16">
                  <c:v>40.083820000000003</c:v>
                </c:pt>
                <c:pt idx="17">
                  <c:v>40.083820000000003</c:v>
                </c:pt>
                <c:pt idx="18">
                  <c:v>40.083820000000003</c:v>
                </c:pt>
                <c:pt idx="19">
                  <c:v>40.083820000000003</c:v>
                </c:pt>
                <c:pt idx="20">
                  <c:v>40.083820000000003</c:v>
                </c:pt>
                <c:pt idx="21">
                  <c:v>40.083820000000003</c:v>
                </c:pt>
                <c:pt idx="22">
                  <c:v>40.083820000000003</c:v>
                </c:pt>
                <c:pt idx="23">
                  <c:v>40.083820000000003</c:v>
                </c:pt>
                <c:pt idx="24">
                  <c:v>40.083820000000003</c:v>
                </c:pt>
                <c:pt idx="25">
                  <c:v>40.083820000000003</c:v>
                </c:pt>
                <c:pt idx="26">
                  <c:v>40.083820000000003</c:v>
                </c:pt>
                <c:pt idx="27">
                  <c:v>40.083820000000003</c:v>
                </c:pt>
                <c:pt idx="28">
                  <c:v>40.083820000000003</c:v>
                </c:pt>
                <c:pt idx="29">
                  <c:v>40.083820000000003</c:v>
                </c:pt>
                <c:pt idx="30">
                  <c:v>40.083820000000003</c:v>
                </c:pt>
                <c:pt idx="31">
                  <c:v>40.083820000000003</c:v>
                </c:pt>
                <c:pt idx="32">
                  <c:v>40.083820000000003</c:v>
                </c:pt>
                <c:pt idx="33">
                  <c:v>40.083820000000003</c:v>
                </c:pt>
                <c:pt idx="34">
                  <c:v>40.083820000000003</c:v>
                </c:pt>
                <c:pt idx="35">
                  <c:v>40.083820000000003</c:v>
                </c:pt>
                <c:pt idx="36">
                  <c:v>40.083820000000003</c:v>
                </c:pt>
                <c:pt idx="37">
                  <c:v>40.083820000000003</c:v>
                </c:pt>
                <c:pt idx="38">
                  <c:v>40.083820000000003</c:v>
                </c:pt>
                <c:pt idx="39">
                  <c:v>40.083820000000003</c:v>
                </c:pt>
                <c:pt idx="40">
                  <c:v>40.083820000000003</c:v>
                </c:pt>
                <c:pt idx="41">
                  <c:v>40.083820000000003</c:v>
                </c:pt>
                <c:pt idx="42">
                  <c:v>40.083820000000003</c:v>
                </c:pt>
                <c:pt idx="43">
                  <c:v>40.083820000000003</c:v>
                </c:pt>
                <c:pt idx="44">
                  <c:v>40.083820000000003</c:v>
                </c:pt>
                <c:pt idx="45">
                  <c:v>40.083820000000003</c:v>
                </c:pt>
                <c:pt idx="46">
                  <c:v>40.083820000000003</c:v>
                </c:pt>
                <c:pt idx="47">
                  <c:v>40.083820000000003</c:v>
                </c:pt>
                <c:pt idx="48">
                  <c:v>40.083820000000003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A4-4EFB-A4A4-A9F6452FE207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Hoja1!$A$1:$A$50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Hoja1!$D$1:$D$50</c:f>
              <c:numCache>
                <c:formatCode>General</c:formatCode>
                <c:ptCount val="50"/>
                <c:pt idx="0">
                  <c:v>47.419247065113538</c:v>
                </c:pt>
                <c:pt idx="1">
                  <c:v>47.419247065113538</c:v>
                </c:pt>
                <c:pt idx="2">
                  <c:v>47.419247065113538</c:v>
                </c:pt>
                <c:pt idx="3">
                  <c:v>47.419247065113538</c:v>
                </c:pt>
                <c:pt idx="4">
                  <c:v>47.419247065113538</c:v>
                </c:pt>
                <c:pt idx="5">
                  <c:v>47.419247065113538</c:v>
                </c:pt>
                <c:pt idx="6">
                  <c:v>47.419247065113538</c:v>
                </c:pt>
                <c:pt idx="7">
                  <c:v>47.419247065113538</c:v>
                </c:pt>
                <c:pt idx="8">
                  <c:v>47.419247065113538</c:v>
                </c:pt>
                <c:pt idx="9">
                  <c:v>47.419247065113538</c:v>
                </c:pt>
                <c:pt idx="10">
                  <c:v>47.419247065113538</c:v>
                </c:pt>
                <c:pt idx="11">
                  <c:v>47.419247065113538</c:v>
                </c:pt>
                <c:pt idx="12">
                  <c:v>47.419247065113538</c:v>
                </c:pt>
                <c:pt idx="13">
                  <c:v>47.419247065113538</c:v>
                </c:pt>
                <c:pt idx="14">
                  <c:v>47.419247065113538</c:v>
                </c:pt>
                <c:pt idx="15">
                  <c:v>47.419247065113538</c:v>
                </c:pt>
                <c:pt idx="16">
                  <c:v>47.419247065113538</c:v>
                </c:pt>
                <c:pt idx="17">
                  <c:v>47.419247065113538</c:v>
                </c:pt>
                <c:pt idx="18">
                  <c:v>47.419247065113538</c:v>
                </c:pt>
                <c:pt idx="19">
                  <c:v>47.419247065113538</c:v>
                </c:pt>
                <c:pt idx="20">
                  <c:v>47.419247065113538</c:v>
                </c:pt>
                <c:pt idx="21">
                  <c:v>47.419247065113538</c:v>
                </c:pt>
                <c:pt idx="22">
                  <c:v>47.419247065113538</c:v>
                </c:pt>
                <c:pt idx="23">
                  <c:v>47.419247065113538</c:v>
                </c:pt>
                <c:pt idx="24">
                  <c:v>47.419247065113538</c:v>
                </c:pt>
                <c:pt idx="25">
                  <c:v>47.419247065113538</c:v>
                </c:pt>
                <c:pt idx="26">
                  <c:v>47.419247065113538</c:v>
                </c:pt>
                <c:pt idx="27">
                  <c:v>47.419247065113538</c:v>
                </c:pt>
                <c:pt idx="28">
                  <c:v>47.419247065113538</c:v>
                </c:pt>
                <c:pt idx="29">
                  <c:v>47.419247065113538</c:v>
                </c:pt>
                <c:pt idx="30">
                  <c:v>47.419247065113538</c:v>
                </c:pt>
                <c:pt idx="31">
                  <c:v>47.419247065113538</c:v>
                </c:pt>
                <c:pt idx="32">
                  <c:v>47.419247065113538</c:v>
                </c:pt>
                <c:pt idx="33">
                  <c:v>47.419247065113538</c:v>
                </c:pt>
                <c:pt idx="34">
                  <c:v>47.419247065113538</c:v>
                </c:pt>
                <c:pt idx="35">
                  <c:v>47.419247065113538</c:v>
                </c:pt>
                <c:pt idx="36">
                  <c:v>47.419247065113538</c:v>
                </c:pt>
                <c:pt idx="37">
                  <c:v>47.419247065113538</c:v>
                </c:pt>
                <c:pt idx="38">
                  <c:v>47.419247065113538</c:v>
                </c:pt>
                <c:pt idx="39">
                  <c:v>47.419247065113538</c:v>
                </c:pt>
                <c:pt idx="40">
                  <c:v>47.419247065113538</c:v>
                </c:pt>
                <c:pt idx="41">
                  <c:v>47.419247065113538</c:v>
                </c:pt>
                <c:pt idx="42">
                  <c:v>47.419247065113538</c:v>
                </c:pt>
                <c:pt idx="43">
                  <c:v>47.419247065113538</c:v>
                </c:pt>
                <c:pt idx="44">
                  <c:v>47.419247065113538</c:v>
                </c:pt>
                <c:pt idx="45">
                  <c:v>47.419247065113538</c:v>
                </c:pt>
                <c:pt idx="46">
                  <c:v>47.419247065113538</c:v>
                </c:pt>
                <c:pt idx="47">
                  <c:v>47.419247065113538</c:v>
                </c:pt>
                <c:pt idx="48">
                  <c:v>47.419247065113538</c:v>
                </c:pt>
                <c:pt idx="49">
                  <c:v>47.419247065113538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A4-4EFB-A4A4-A9F6452FE207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Hoja1!$A$1:$A$50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cat>
          <c:val>
            <c:numRef>
              <c:f>Hoja1!$E$1:$E$50</c:f>
              <c:numCache>
                <c:formatCode>General</c:formatCode>
                <c:ptCount val="50"/>
                <c:pt idx="0">
                  <c:v>32.748392934886468</c:v>
                </c:pt>
                <c:pt idx="1">
                  <c:v>32.748392934886468</c:v>
                </c:pt>
                <c:pt idx="2">
                  <c:v>32.748392934886468</c:v>
                </c:pt>
                <c:pt idx="3">
                  <c:v>32.748392934886468</c:v>
                </c:pt>
                <c:pt idx="4">
                  <c:v>32.748392934886468</c:v>
                </c:pt>
                <c:pt idx="5">
                  <c:v>32.748392934886468</c:v>
                </c:pt>
                <c:pt idx="6">
                  <c:v>32.748392934886468</c:v>
                </c:pt>
                <c:pt idx="7">
                  <c:v>32.748392934886468</c:v>
                </c:pt>
                <c:pt idx="8">
                  <c:v>32.748392934886468</c:v>
                </c:pt>
                <c:pt idx="9">
                  <c:v>32.748392934886468</c:v>
                </c:pt>
                <c:pt idx="10">
                  <c:v>32.748392934886468</c:v>
                </c:pt>
                <c:pt idx="11">
                  <c:v>32.748392934886468</c:v>
                </c:pt>
                <c:pt idx="12">
                  <c:v>32.748392934886468</c:v>
                </c:pt>
                <c:pt idx="13">
                  <c:v>32.748392934886468</c:v>
                </c:pt>
                <c:pt idx="14">
                  <c:v>32.748392934886468</c:v>
                </c:pt>
                <c:pt idx="15">
                  <c:v>32.748392934886468</c:v>
                </c:pt>
                <c:pt idx="16">
                  <c:v>32.748392934886468</c:v>
                </c:pt>
                <c:pt idx="17">
                  <c:v>32.748392934886468</c:v>
                </c:pt>
                <c:pt idx="18">
                  <c:v>32.748392934886468</c:v>
                </c:pt>
                <c:pt idx="19">
                  <c:v>32.748392934886468</c:v>
                </c:pt>
                <c:pt idx="20">
                  <c:v>32.748392934886468</c:v>
                </c:pt>
                <c:pt idx="21">
                  <c:v>32.748392934886468</c:v>
                </c:pt>
                <c:pt idx="22">
                  <c:v>32.748392934886468</c:v>
                </c:pt>
                <c:pt idx="23">
                  <c:v>32.748392934886468</c:v>
                </c:pt>
                <c:pt idx="24">
                  <c:v>32.748392934886468</c:v>
                </c:pt>
                <c:pt idx="25">
                  <c:v>32.748392934886468</c:v>
                </c:pt>
                <c:pt idx="26">
                  <c:v>32.748392934886468</c:v>
                </c:pt>
                <c:pt idx="27">
                  <c:v>32.748392934886468</c:v>
                </c:pt>
                <c:pt idx="28">
                  <c:v>32.748392934886468</c:v>
                </c:pt>
                <c:pt idx="29">
                  <c:v>32.748392934886468</c:v>
                </c:pt>
                <c:pt idx="30">
                  <c:v>32.748392934886468</c:v>
                </c:pt>
                <c:pt idx="31">
                  <c:v>32.748392934886468</c:v>
                </c:pt>
                <c:pt idx="32">
                  <c:v>32.748392934886468</c:v>
                </c:pt>
                <c:pt idx="33">
                  <c:v>32.748392934886468</c:v>
                </c:pt>
                <c:pt idx="34">
                  <c:v>32.748392934886468</c:v>
                </c:pt>
                <c:pt idx="35">
                  <c:v>32.748392934886468</c:v>
                </c:pt>
                <c:pt idx="36">
                  <c:v>32.748392934886468</c:v>
                </c:pt>
                <c:pt idx="37">
                  <c:v>32.748392934886468</c:v>
                </c:pt>
                <c:pt idx="38">
                  <c:v>32.748392934886468</c:v>
                </c:pt>
                <c:pt idx="39">
                  <c:v>32.748392934886468</c:v>
                </c:pt>
                <c:pt idx="40">
                  <c:v>32.748392934886468</c:v>
                </c:pt>
                <c:pt idx="41">
                  <c:v>32.748392934886468</c:v>
                </c:pt>
                <c:pt idx="42">
                  <c:v>32.748392934886468</c:v>
                </c:pt>
                <c:pt idx="43">
                  <c:v>32.748392934886468</c:v>
                </c:pt>
                <c:pt idx="44">
                  <c:v>32.748392934886468</c:v>
                </c:pt>
                <c:pt idx="45">
                  <c:v>32.748392934886468</c:v>
                </c:pt>
                <c:pt idx="46">
                  <c:v>32.748392934886468</c:v>
                </c:pt>
                <c:pt idx="47">
                  <c:v>32.748392934886468</c:v>
                </c:pt>
                <c:pt idx="48">
                  <c:v>32.748392934886468</c:v>
                </c:pt>
                <c:pt idx="49">
                  <c:v>32.748392934886468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A4-4EFB-A4A4-A9F6452FE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899392"/>
        <c:axId val="343899952"/>
      </c:lineChar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Hoja1!$A$1:$A$50</c:f>
              <c:numCache>
                <c:formatCode>General</c:formatCode>
                <c:ptCount val="5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</c:numCache>
            </c:numRef>
          </c:xVal>
          <c:yVal>
            <c:numRef>
              <c:f>Hoja1!$B$1:$B$50</c:f>
              <c:numCache>
                <c:formatCode>General</c:formatCode>
                <c:ptCount val="50"/>
                <c:pt idx="0">
                  <c:v>30.23</c:v>
                </c:pt>
                <c:pt idx="1">
                  <c:v>46.14</c:v>
                </c:pt>
                <c:pt idx="2">
                  <c:v>41.7</c:v>
                </c:pt>
                <c:pt idx="3">
                  <c:v>51.08</c:v>
                </c:pt>
                <c:pt idx="4">
                  <c:v>49.13</c:v>
                </c:pt>
                <c:pt idx="5">
                  <c:v>45.1</c:v>
                </c:pt>
                <c:pt idx="6">
                  <c:v>43.9</c:v>
                </c:pt>
                <c:pt idx="7">
                  <c:v>46.46</c:v>
                </c:pt>
                <c:pt idx="8">
                  <c:v>44.4</c:v>
                </c:pt>
                <c:pt idx="9">
                  <c:v>40.92</c:v>
                </c:pt>
                <c:pt idx="10">
                  <c:v>51.22</c:v>
                </c:pt>
                <c:pt idx="11">
                  <c:v>50.06</c:v>
                </c:pt>
                <c:pt idx="12">
                  <c:v>54.12</c:v>
                </c:pt>
                <c:pt idx="13">
                  <c:v>50.42</c:v>
                </c:pt>
                <c:pt idx="14">
                  <c:v>39.200000000000003</c:v>
                </c:pt>
                <c:pt idx="15">
                  <c:v>43.750999999999998</c:v>
                </c:pt>
                <c:pt idx="16">
                  <c:v>44.83</c:v>
                </c:pt>
                <c:pt idx="17">
                  <c:v>45.44</c:v>
                </c:pt>
                <c:pt idx="18">
                  <c:v>44.27</c:v>
                </c:pt>
                <c:pt idx="19">
                  <c:v>45.15</c:v>
                </c:pt>
                <c:pt idx="20">
                  <c:v>43.7</c:v>
                </c:pt>
                <c:pt idx="21">
                  <c:v>43.83</c:v>
                </c:pt>
                <c:pt idx="22">
                  <c:v>41.93</c:v>
                </c:pt>
                <c:pt idx="23">
                  <c:v>43.68</c:v>
                </c:pt>
                <c:pt idx="24">
                  <c:v>40.6</c:v>
                </c:pt>
                <c:pt idx="25">
                  <c:v>44.77</c:v>
                </c:pt>
                <c:pt idx="26">
                  <c:v>43.97</c:v>
                </c:pt>
                <c:pt idx="27">
                  <c:v>31.77</c:v>
                </c:pt>
                <c:pt idx="28">
                  <c:v>33.69</c:v>
                </c:pt>
                <c:pt idx="29">
                  <c:v>34.090000000000003</c:v>
                </c:pt>
                <c:pt idx="30">
                  <c:v>33.68</c:v>
                </c:pt>
                <c:pt idx="31">
                  <c:v>23.27</c:v>
                </c:pt>
                <c:pt idx="32">
                  <c:v>28.82</c:v>
                </c:pt>
                <c:pt idx="33">
                  <c:v>29.14</c:v>
                </c:pt>
                <c:pt idx="34">
                  <c:v>27.56</c:v>
                </c:pt>
                <c:pt idx="35">
                  <c:v>40.200000000000003</c:v>
                </c:pt>
                <c:pt idx="36">
                  <c:v>37.72</c:v>
                </c:pt>
                <c:pt idx="37">
                  <c:v>41.39</c:v>
                </c:pt>
                <c:pt idx="38">
                  <c:v>31.5</c:v>
                </c:pt>
                <c:pt idx="39">
                  <c:v>44.52</c:v>
                </c:pt>
                <c:pt idx="40">
                  <c:v>44.33</c:v>
                </c:pt>
                <c:pt idx="41">
                  <c:v>42.57</c:v>
                </c:pt>
                <c:pt idx="42">
                  <c:v>36.92</c:v>
                </c:pt>
                <c:pt idx="43">
                  <c:v>34.35</c:v>
                </c:pt>
                <c:pt idx="44">
                  <c:v>35.54</c:v>
                </c:pt>
                <c:pt idx="45">
                  <c:v>34.68</c:v>
                </c:pt>
                <c:pt idx="46">
                  <c:v>31.9</c:v>
                </c:pt>
                <c:pt idx="47">
                  <c:v>39.39</c:v>
                </c:pt>
                <c:pt idx="48">
                  <c:v>21.1</c:v>
                </c:pt>
                <c:pt idx="49">
                  <c:v>36.06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6A4-4EFB-A4A4-A9F6452FE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899392"/>
        <c:axId val="343899952"/>
      </c:scatterChart>
      <c:catAx>
        <c:axId val="3438993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Muestras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343899952"/>
        <c:crosses val="autoZero"/>
        <c:auto val="1"/>
        <c:lblAlgn val="ctr"/>
        <c:lblOffset val="100"/>
        <c:noMultiLvlLbl val="0"/>
      </c:catAx>
      <c:valAx>
        <c:axId val="343899952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389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8906386701666E-2"/>
          <c:y val="0.23880597014925373"/>
          <c:w val="0.89665266841644797"/>
          <c:h val="0.53922565649443077"/>
        </c:manualLayout>
      </c:layout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Hoja1!$H$14:$H$21</c:f>
              <c:strCache>
                <c:ptCount val="8"/>
                <c:pt idx="0">
                  <c:v>25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54</c:v>
                </c:pt>
                <c:pt idx="7">
                  <c:v>y mayor...</c:v>
                </c:pt>
              </c:strCache>
            </c:strRef>
          </c:cat>
          <c:val>
            <c:numRef>
              <c:f>Hoja1!$I$14:$I$21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16</c:v>
                </c:pt>
                <c:pt idx="5">
                  <c:v>9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5-4A78-AA8A-80BA896549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3902192"/>
        <c:axId val="343902752"/>
      </c:barChart>
      <c:catAx>
        <c:axId val="343902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3902752"/>
        <c:crosses val="autoZero"/>
        <c:auto val="1"/>
        <c:lblAlgn val="ctr"/>
        <c:lblOffset val="100"/>
        <c:noMultiLvlLbl val="0"/>
      </c:catAx>
      <c:valAx>
        <c:axId val="34390275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Frecuencia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259090897219937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crossAx val="34390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Hoja1!$A$1:$A$42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cat>
          <c:val>
            <c:numRef>
              <c:f>Hoja1!$C$1:$C$42</c:f>
              <c:numCache>
                <c:formatCode>General</c:formatCode>
                <c:ptCount val="42"/>
                <c:pt idx="0">
                  <c:v>8.8647619047619077</c:v>
                </c:pt>
                <c:pt idx="1">
                  <c:v>8.8647619047619077</c:v>
                </c:pt>
                <c:pt idx="2">
                  <c:v>8.8647619047619077</c:v>
                </c:pt>
                <c:pt idx="3">
                  <c:v>8.8647619047619077</c:v>
                </c:pt>
                <c:pt idx="4">
                  <c:v>8.8647619047619077</c:v>
                </c:pt>
                <c:pt idx="5">
                  <c:v>8.8647619047619077</c:v>
                </c:pt>
                <c:pt idx="6">
                  <c:v>8.8647619047619077</c:v>
                </c:pt>
                <c:pt idx="7">
                  <c:v>8.8647619047619077</c:v>
                </c:pt>
                <c:pt idx="8">
                  <c:v>8.8647619047619077</c:v>
                </c:pt>
                <c:pt idx="9">
                  <c:v>8.8647619047619077</c:v>
                </c:pt>
                <c:pt idx="10">
                  <c:v>8.8647619047619077</c:v>
                </c:pt>
                <c:pt idx="11">
                  <c:v>8.8647619047619077</c:v>
                </c:pt>
                <c:pt idx="12">
                  <c:v>8.8647619047619077</c:v>
                </c:pt>
                <c:pt idx="13">
                  <c:v>8.8647619047619077</c:v>
                </c:pt>
                <c:pt idx="14">
                  <c:v>8.8647619047619077</c:v>
                </c:pt>
                <c:pt idx="15">
                  <c:v>8.8647619047619077</c:v>
                </c:pt>
                <c:pt idx="16">
                  <c:v>8.8647619047619077</c:v>
                </c:pt>
                <c:pt idx="17">
                  <c:v>8.8647619047619077</c:v>
                </c:pt>
                <c:pt idx="18">
                  <c:v>8.8647619047619077</c:v>
                </c:pt>
                <c:pt idx="19">
                  <c:v>8.8647619047619077</c:v>
                </c:pt>
                <c:pt idx="20">
                  <c:v>8.8647619047619077</c:v>
                </c:pt>
                <c:pt idx="21">
                  <c:v>8.8647619047619077</c:v>
                </c:pt>
                <c:pt idx="22">
                  <c:v>8.8647619047619077</c:v>
                </c:pt>
                <c:pt idx="23">
                  <c:v>8.8647619047619077</c:v>
                </c:pt>
                <c:pt idx="24">
                  <c:v>8.8647619047619077</c:v>
                </c:pt>
                <c:pt idx="25">
                  <c:v>8.8647619047619077</c:v>
                </c:pt>
                <c:pt idx="26">
                  <c:v>8.8647619047619077</c:v>
                </c:pt>
                <c:pt idx="27">
                  <c:v>8.8647619047619077</c:v>
                </c:pt>
                <c:pt idx="28">
                  <c:v>8.8647619047619077</c:v>
                </c:pt>
                <c:pt idx="29">
                  <c:v>8.8647619047619077</c:v>
                </c:pt>
                <c:pt idx="30">
                  <c:v>8.8647619047619077</c:v>
                </c:pt>
                <c:pt idx="31">
                  <c:v>8.8647619047619077</c:v>
                </c:pt>
                <c:pt idx="32">
                  <c:v>8.8647619047619077</c:v>
                </c:pt>
                <c:pt idx="33">
                  <c:v>8.8647619047619077</c:v>
                </c:pt>
                <c:pt idx="34">
                  <c:v>8.8647619047619077</c:v>
                </c:pt>
                <c:pt idx="35">
                  <c:v>8.8647619047619077</c:v>
                </c:pt>
                <c:pt idx="36">
                  <c:v>8.8647619047619077</c:v>
                </c:pt>
                <c:pt idx="37">
                  <c:v>8.8647619047619077</c:v>
                </c:pt>
                <c:pt idx="38">
                  <c:v>8.8647619047619077</c:v>
                </c:pt>
                <c:pt idx="39">
                  <c:v>8.8647619047619077</c:v>
                </c:pt>
                <c:pt idx="40">
                  <c:v>8.8647619047619077</c:v>
                </c:pt>
                <c:pt idx="41">
                  <c:v>8.8647619047619077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4A-4309-802A-18B17D42C20F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Hoja1!$A$1:$A$42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cat>
          <c:val>
            <c:numRef>
              <c:f>Hoja1!$D$1:$D$42</c:f>
              <c:numCache>
                <c:formatCode>General</c:formatCode>
                <c:ptCount val="42"/>
                <c:pt idx="0">
                  <c:v>10.948123679248365</c:v>
                </c:pt>
                <c:pt idx="1">
                  <c:v>10.948123679248365</c:v>
                </c:pt>
                <c:pt idx="2">
                  <c:v>10.948123679248365</c:v>
                </c:pt>
                <c:pt idx="3">
                  <c:v>10.948123679248365</c:v>
                </c:pt>
                <c:pt idx="4">
                  <c:v>10.948123679248365</c:v>
                </c:pt>
                <c:pt idx="5">
                  <c:v>10.948123679248365</c:v>
                </c:pt>
                <c:pt idx="6">
                  <c:v>10.948123679248365</c:v>
                </c:pt>
                <c:pt idx="7">
                  <c:v>10.948123679248365</c:v>
                </c:pt>
                <c:pt idx="8">
                  <c:v>10.948123679248365</c:v>
                </c:pt>
                <c:pt idx="9">
                  <c:v>10.948123679248365</c:v>
                </c:pt>
                <c:pt idx="10">
                  <c:v>10.948123679248365</c:v>
                </c:pt>
                <c:pt idx="11">
                  <c:v>10.948123679248365</c:v>
                </c:pt>
                <c:pt idx="12">
                  <c:v>10.948123679248365</c:v>
                </c:pt>
                <c:pt idx="13">
                  <c:v>10.948123679248365</c:v>
                </c:pt>
                <c:pt idx="14">
                  <c:v>10.948123679248365</c:v>
                </c:pt>
                <c:pt idx="15">
                  <c:v>10.948123679248365</c:v>
                </c:pt>
                <c:pt idx="16">
                  <c:v>10.948123679248365</c:v>
                </c:pt>
                <c:pt idx="17">
                  <c:v>10.948123679248365</c:v>
                </c:pt>
                <c:pt idx="18">
                  <c:v>10.948123679248365</c:v>
                </c:pt>
                <c:pt idx="19">
                  <c:v>10.948123679248365</c:v>
                </c:pt>
                <c:pt idx="20">
                  <c:v>10.948123679248365</c:v>
                </c:pt>
                <c:pt idx="21">
                  <c:v>10.948123679248365</c:v>
                </c:pt>
                <c:pt idx="22">
                  <c:v>10.948123679248365</c:v>
                </c:pt>
                <c:pt idx="23">
                  <c:v>10.948123679248365</c:v>
                </c:pt>
                <c:pt idx="24">
                  <c:v>10.948123679248365</c:v>
                </c:pt>
                <c:pt idx="25">
                  <c:v>10.948123679248365</c:v>
                </c:pt>
                <c:pt idx="26">
                  <c:v>10.948123679248365</c:v>
                </c:pt>
                <c:pt idx="27">
                  <c:v>10.948123679248365</c:v>
                </c:pt>
                <c:pt idx="28">
                  <c:v>10.948123679248365</c:v>
                </c:pt>
                <c:pt idx="29">
                  <c:v>10.948123679248365</c:v>
                </c:pt>
                <c:pt idx="30">
                  <c:v>10.948123679248365</c:v>
                </c:pt>
                <c:pt idx="31">
                  <c:v>10.948123679248365</c:v>
                </c:pt>
                <c:pt idx="32">
                  <c:v>10.948123679248365</c:v>
                </c:pt>
                <c:pt idx="33">
                  <c:v>10.948123679248365</c:v>
                </c:pt>
                <c:pt idx="34">
                  <c:v>10.948123679248365</c:v>
                </c:pt>
                <c:pt idx="35">
                  <c:v>10.948123679248365</c:v>
                </c:pt>
                <c:pt idx="36">
                  <c:v>10.948123679248365</c:v>
                </c:pt>
                <c:pt idx="37">
                  <c:v>10.948123679248365</c:v>
                </c:pt>
                <c:pt idx="38">
                  <c:v>10.948123679248365</c:v>
                </c:pt>
                <c:pt idx="39">
                  <c:v>10.948123679248365</c:v>
                </c:pt>
                <c:pt idx="40">
                  <c:v>10.948123679248365</c:v>
                </c:pt>
                <c:pt idx="41">
                  <c:v>10.948123679248365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4A-4309-802A-18B17D42C20F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Hoja1!$A$1:$A$42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cat>
          <c:val>
            <c:numRef>
              <c:f>Hoja1!$E$1:$E$42</c:f>
              <c:numCache>
                <c:formatCode>General</c:formatCode>
                <c:ptCount val="42"/>
                <c:pt idx="0">
                  <c:v>6.7814001302754505</c:v>
                </c:pt>
                <c:pt idx="1">
                  <c:v>6.7814001302754505</c:v>
                </c:pt>
                <c:pt idx="2">
                  <c:v>6.7814001302754505</c:v>
                </c:pt>
                <c:pt idx="3">
                  <c:v>6.7814001302754505</c:v>
                </c:pt>
                <c:pt idx="4">
                  <c:v>6.7814001302754505</c:v>
                </c:pt>
                <c:pt idx="5">
                  <c:v>6.7814001302754505</c:v>
                </c:pt>
                <c:pt idx="6">
                  <c:v>6.7814001302754505</c:v>
                </c:pt>
                <c:pt idx="7">
                  <c:v>6.7814001302754505</c:v>
                </c:pt>
                <c:pt idx="8">
                  <c:v>6.7814001302754505</c:v>
                </c:pt>
                <c:pt idx="9">
                  <c:v>6.7814001302754505</c:v>
                </c:pt>
                <c:pt idx="10">
                  <c:v>6.7814001302754505</c:v>
                </c:pt>
                <c:pt idx="11">
                  <c:v>6.7814001302754505</c:v>
                </c:pt>
                <c:pt idx="12">
                  <c:v>6.7814001302754505</c:v>
                </c:pt>
                <c:pt idx="13">
                  <c:v>6.7814001302754505</c:v>
                </c:pt>
                <c:pt idx="14">
                  <c:v>6.7814001302754505</c:v>
                </c:pt>
                <c:pt idx="15">
                  <c:v>6.7814001302754505</c:v>
                </c:pt>
                <c:pt idx="16">
                  <c:v>6.7814001302754505</c:v>
                </c:pt>
                <c:pt idx="17">
                  <c:v>6.7814001302754505</c:v>
                </c:pt>
                <c:pt idx="18">
                  <c:v>6.7814001302754505</c:v>
                </c:pt>
                <c:pt idx="19">
                  <c:v>6.7814001302754505</c:v>
                </c:pt>
                <c:pt idx="20">
                  <c:v>6.7814001302754505</c:v>
                </c:pt>
                <c:pt idx="21">
                  <c:v>6.7814001302754505</c:v>
                </c:pt>
                <c:pt idx="22">
                  <c:v>6.7814001302754505</c:v>
                </c:pt>
                <c:pt idx="23">
                  <c:v>6.7814001302754505</c:v>
                </c:pt>
                <c:pt idx="24">
                  <c:v>6.7814001302754505</c:v>
                </c:pt>
                <c:pt idx="25">
                  <c:v>6.7814001302754505</c:v>
                </c:pt>
                <c:pt idx="26">
                  <c:v>6.7814001302754505</c:v>
                </c:pt>
                <c:pt idx="27">
                  <c:v>6.7814001302754505</c:v>
                </c:pt>
                <c:pt idx="28">
                  <c:v>6.7814001302754505</c:v>
                </c:pt>
                <c:pt idx="29">
                  <c:v>6.7814001302754505</c:v>
                </c:pt>
                <c:pt idx="30">
                  <c:v>6.7814001302754505</c:v>
                </c:pt>
                <c:pt idx="31">
                  <c:v>6.7814001302754505</c:v>
                </c:pt>
                <c:pt idx="32">
                  <c:v>6.7814001302754505</c:v>
                </c:pt>
                <c:pt idx="33">
                  <c:v>6.7814001302754505</c:v>
                </c:pt>
                <c:pt idx="34">
                  <c:v>6.7814001302754505</c:v>
                </c:pt>
                <c:pt idx="35">
                  <c:v>6.7814001302754505</c:v>
                </c:pt>
                <c:pt idx="36">
                  <c:v>6.7814001302754505</c:v>
                </c:pt>
                <c:pt idx="37">
                  <c:v>6.7814001302754505</c:v>
                </c:pt>
                <c:pt idx="38">
                  <c:v>6.7814001302754505</c:v>
                </c:pt>
                <c:pt idx="39">
                  <c:v>6.7814001302754505</c:v>
                </c:pt>
                <c:pt idx="40">
                  <c:v>6.7814001302754505</c:v>
                </c:pt>
                <c:pt idx="41">
                  <c:v>6.7814001302754505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4A-4309-802A-18B17D42C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859440"/>
        <c:axId val="339860000"/>
      </c:lineChar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Hoja1!$A$1:$A$42</c:f>
              <c:numCache>
                <c:formatCode>General</c:formatCode>
                <c:ptCount val="4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</c:numCache>
            </c:numRef>
          </c:xVal>
          <c:yVal>
            <c:numRef>
              <c:f>Hoja1!$B$1:$B$42</c:f>
              <c:numCache>
                <c:formatCode>General</c:formatCode>
                <c:ptCount val="42"/>
                <c:pt idx="0">
                  <c:v>13.07</c:v>
                </c:pt>
                <c:pt idx="1">
                  <c:v>8.94</c:v>
                </c:pt>
                <c:pt idx="2">
                  <c:v>8.24</c:v>
                </c:pt>
                <c:pt idx="3">
                  <c:v>8.3699999999999992</c:v>
                </c:pt>
                <c:pt idx="4">
                  <c:v>7.58</c:v>
                </c:pt>
                <c:pt idx="5">
                  <c:v>7.38</c:v>
                </c:pt>
                <c:pt idx="6">
                  <c:v>6.76</c:v>
                </c:pt>
                <c:pt idx="7">
                  <c:v>7.1</c:v>
                </c:pt>
                <c:pt idx="8">
                  <c:v>7.4</c:v>
                </c:pt>
                <c:pt idx="9">
                  <c:v>7.62</c:v>
                </c:pt>
                <c:pt idx="10">
                  <c:v>6.11</c:v>
                </c:pt>
                <c:pt idx="11">
                  <c:v>6.65</c:v>
                </c:pt>
                <c:pt idx="12">
                  <c:v>7.7</c:v>
                </c:pt>
                <c:pt idx="13">
                  <c:v>7.69</c:v>
                </c:pt>
                <c:pt idx="14">
                  <c:v>9.3699999999999992</c:v>
                </c:pt>
                <c:pt idx="15">
                  <c:v>12.43</c:v>
                </c:pt>
                <c:pt idx="16">
                  <c:v>11.97</c:v>
                </c:pt>
                <c:pt idx="17">
                  <c:v>12.37</c:v>
                </c:pt>
                <c:pt idx="18">
                  <c:v>11.74</c:v>
                </c:pt>
                <c:pt idx="19">
                  <c:v>9.68</c:v>
                </c:pt>
                <c:pt idx="20">
                  <c:v>10.9</c:v>
                </c:pt>
                <c:pt idx="21">
                  <c:v>14.92</c:v>
                </c:pt>
                <c:pt idx="22">
                  <c:v>7.08</c:v>
                </c:pt>
                <c:pt idx="23">
                  <c:v>7.27</c:v>
                </c:pt>
                <c:pt idx="24">
                  <c:v>7.08</c:v>
                </c:pt>
                <c:pt idx="25">
                  <c:v>8.39</c:v>
                </c:pt>
                <c:pt idx="26">
                  <c:v>8.93</c:v>
                </c:pt>
                <c:pt idx="27">
                  <c:v>7.26</c:v>
                </c:pt>
                <c:pt idx="28">
                  <c:v>8.5299999999999994</c:v>
                </c:pt>
                <c:pt idx="29">
                  <c:v>7.61</c:v>
                </c:pt>
                <c:pt idx="30">
                  <c:v>9.89</c:v>
                </c:pt>
                <c:pt idx="31">
                  <c:v>6.66</c:v>
                </c:pt>
                <c:pt idx="32">
                  <c:v>6.47</c:v>
                </c:pt>
                <c:pt idx="33">
                  <c:v>7.38</c:v>
                </c:pt>
                <c:pt idx="34">
                  <c:v>7.29</c:v>
                </c:pt>
                <c:pt idx="35">
                  <c:v>8.32</c:v>
                </c:pt>
                <c:pt idx="36">
                  <c:v>9.06</c:v>
                </c:pt>
                <c:pt idx="37">
                  <c:v>10.52</c:v>
                </c:pt>
                <c:pt idx="38">
                  <c:v>9.3699999999999992</c:v>
                </c:pt>
                <c:pt idx="39">
                  <c:v>11.92</c:v>
                </c:pt>
                <c:pt idx="40">
                  <c:v>8.93</c:v>
                </c:pt>
                <c:pt idx="41">
                  <c:v>10.37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44A-4309-802A-18B17D42C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859440"/>
        <c:axId val="339860000"/>
      </c:scatterChart>
      <c:catAx>
        <c:axId val="339859440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Muestras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339860000"/>
        <c:crosses val="autoZero"/>
        <c:auto val="1"/>
        <c:lblAlgn val="ctr"/>
        <c:lblOffset val="100"/>
        <c:noMultiLvlLbl val="0"/>
      </c:catAx>
      <c:valAx>
        <c:axId val="339860000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985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Hoja1!$G$13:$G$19</c:f>
              <c:strCache>
                <c:ptCount val="7"/>
                <c:pt idx="0">
                  <c:v>7,8</c:v>
                </c:pt>
                <c:pt idx="1">
                  <c:v>9,1</c:v>
                </c:pt>
                <c:pt idx="2">
                  <c:v>10,4</c:v>
                </c:pt>
                <c:pt idx="3">
                  <c:v>11,7</c:v>
                </c:pt>
                <c:pt idx="4">
                  <c:v>13,0</c:v>
                </c:pt>
                <c:pt idx="5">
                  <c:v>14,4</c:v>
                </c:pt>
                <c:pt idx="6">
                  <c:v>y mayor...</c:v>
                </c:pt>
              </c:strCache>
            </c:strRef>
          </c:cat>
          <c:val>
            <c:numRef>
              <c:f>Hoja1!$H$13:$H$19</c:f>
              <c:numCache>
                <c:formatCode>General</c:formatCode>
                <c:ptCount val="7"/>
                <c:pt idx="0">
                  <c:v>19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8-4F85-B64A-FF8D5DBC8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9862240"/>
        <c:axId val="339862800"/>
      </c:barChart>
      <c:catAx>
        <c:axId val="33986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>
                    <a:solidFill>
                      <a:sysClr val="windowText" lastClr="000000"/>
                    </a:solidFill>
                  </a:rPr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9862800"/>
        <c:crosses val="autoZero"/>
        <c:auto val="1"/>
        <c:lblAlgn val="ctr"/>
        <c:lblOffset val="100"/>
        <c:noMultiLvlLbl val="0"/>
      </c:catAx>
      <c:valAx>
        <c:axId val="3398628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>
                    <a:solidFill>
                      <a:sysClr val="windowText" lastClr="000000"/>
                    </a:solidFill>
                  </a:rPr>
                  <a:t>Frecuencia</a:t>
                </a:r>
                <a:r>
                  <a:rPr lang="es-EC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33986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Hoja1!$A$1:$A$28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Hoja1!$C$1:$C$28</c:f>
              <c:numCache>
                <c:formatCode>General</c:formatCode>
                <c:ptCount val="28"/>
                <c:pt idx="0">
                  <c:v>32.782142857142858</c:v>
                </c:pt>
                <c:pt idx="1">
                  <c:v>32.782142857142858</c:v>
                </c:pt>
                <c:pt idx="2">
                  <c:v>32.782142857142858</c:v>
                </c:pt>
                <c:pt idx="3">
                  <c:v>32.782142857142858</c:v>
                </c:pt>
                <c:pt idx="4">
                  <c:v>32.782142857142858</c:v>
                </c:pt>
                <c:pt idx="5">
                  <c:v>32.782142857142858</c:v>
                </c:pt>
                <c:pt idx="6">
                  <c:v>32.782142857142858</c:v>
                </c:pt>
                <c:pt idx="7">
                  <c:v>32.782142857142858</c:v>
                </c:pt>
                <c:pt idx="8">
                  <c:v>32.782142857142858</c:v>
                </c:pt>
                <c:pt idx="9">
                  <c:v>32.782142857142858</c:v>
                </c:pt>
                <c:pt idx="10">
                  <c:v>32.782142857142858</c:v>
                </c:pt>
                <c:pt idx="11">
                  <c:v>32.782142857142858</c:v>
                </c:pt>
                <c:pt idx="12">
                  <c:v>32.782142857142858</c:v>
                </c:pt>
                <c:pt idx="13">
                  <c:v>32.782142857142858</c:v>
                </c:pt>
                <c:pt idx="14">
                  <c:v>32.782142857142858</c:v>
                </c:pt>
                <c:pt idx="15">
                  <c:v>32.782142857142858</c:v>
                </c:pt>
                <c:pt idx="16">
                  <c:v>32.782142857142858</c:v>
                </c:pt>
                <c:pt idx="17">
                  <c:v>32.782142857142858</c:v>
                </c:pt>
                <c:pt idx="18">
                  <c:v>32.782142857142858</c:v>
                </c:pt>
                <c:pt idx="19">
                  <c:v>32.782142857142858</c:v>
                </c:pt>
                <c:pt idx="20">
                  <c:v>32.782142857142858</c:v>
                </c:pt>
                <c:pt idx="21">
                  <c:v>32.782142857142858</c:v>
                </c:pt>
                <c:pt idx="22">
                  <c:v>32.782142857142858</c:v>
                </c:pt>
                <c:pt idx="23">
                  <c:v>32.782142857142858</c:v>
                </c:pt>
                <c:pt idx="24">
                  <c:v>32.782142857142858</c:v>
                </c:pt>
                <c:pt idx="25">
                  <c:v>32.782142857142858</c:v>
                </c:pt>
                <c:pt idx="26">
                  <c:v>32.782142857142858</c:v>
                </c:pt>
                <c:pt idx="27">
                  <c:v>32.782142857142858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8D-4CD2-B19B-3736DF90726F}"/>
            </c:ext>
          </c:extLst>
        </c:ser>
        <c:ser>
          <c:idx val="2"/>
          <c:order val="2"/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Hoja1!$A$1:$A$28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Hoja1!$D$1:$D$28</c:f>
              <c:numCache>
                <c:formatCode>General</c:formatCode>
                <c:ptCount val="28"/>
                <c:pt idx="0">
                  <c:v>53.559246415510479</c:v>
                </c:pt>
                <c:pt idx="1">
                  <c:v>53.559246415510479</c:v>
                </c:pt>
                <c:pt idx="2">
                  <c:v>53.559246415510479</c:v>
                </c:pt>
                <c:pt idx="3">
                  <c:v>53.559246415510479</c:v>
                </c:pt>
                <c:pt idx="4">
                  <c:v>53.559246415510479</c:v>
                </c:pt>
                <c:pt idx="5">
                  <c:v>53.559246415510479</c:v>
                </c:pt>
                <c:pt idx="6">
                  <c:v>53.559246415510479</c:v>
                </c:pt>
                <c:pt idx="7">
                  <c:v>53.559246415510479</c:v>
                </c:pt>
                <c:pt idx="8">
                  <c:v>53.559246415510479</c:v>
                </c:pt>
                <c:pt idx="9">
                  <c:v>53.559246415510479</c:v>
                </c:pt>
                <c:pt idx="10">
                  <c:v>53.559246415510479</c:v>
                </c:pt>
                <c:pt idx="11">
                  <c:v>53.559246415510479</c:v>
                </c:pt>
                <c:pt idx="12">
                  <c:v>53.559246415510479</c:v>
                </c:pt>
                <c:pt idx="13">
                  <c:v>53.559246415510479</c:v>
                </c:pt>
                <c:pt idx="14">
                  <c:v>53.559246415510479</c:v>
                </c:pt>
                <c:pt idx="15">
                  <c:v>53.559246415510479</c:v>
                </c:pt>
                <c:pt idx="16">
                  <c:v>53.559246415510479</c:v>
                </c:pt>
                <c:pt idx="17">
                  <c:v>53.559246415510479</c:v>
                </c:pt>
                <c:pt idx="18">
                  <c:v>53.559246415510479</c:v>
                </c:pt>
                <c:pt idx="19">
                  <c:v>53.559246415510479</c:v>
                </c:pt>
                <c:pt idx="20">
                  <c:v>53.559246415510479</c:v>
                </c:pt>
                <c:pt idx="21">
                  <c:v>53.559246415510479</c:v>
                </c:pt>
                <c:pt idx="22">
                  <c:v>53.559246415510479</c:v>
                </c:pt>
                <c:pt idx="23">
                  <c:v>53.559246415510479</c:v>
                </c:pt>
                <c:pt idx="24">
                  <c:v>53.559246415510479</c:v>
                </c:pt>
                <c:pt idx="25">
                  <c:v>53.559246415510479</c:v>
                </c:pt>
                <c:pt idx="26">
                  <c:v>53.559246415510479</c:v>
                </c:pt>
                <c:pt idx="27">
                  <c:v>53.559246415510479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8D-4CD2-B19B-3736DF90726F}"/>
            </c:ext>
          </c:extLst>
        </c:ser>
        <c:ser>
          <c:idx val="3"/>
          <c:order val="3"/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Hoja1!$A$1:$A$28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Hoja1!$E$1:$E$28</c:f>
              <c:numCache>
                <c:formatCode>General</c:formatCode>
                <c:ptCount val="28"/>
                <c:pt idx="0">
                  <c:v>12.005039298775237</c:v>
                </c:pt>
                <c:pt idx="1">
                  <c:v>12.005039298775237</c:v>
                </c:pt>
                <c:pt idx="2">
                  <c:v>12.005039298775237</c:v>
                </c:pt>
                <c:pt idx="3">
                  <c:v>12.005039298775237</c:v>
                </c:pt>
                <c:pt idx="4">
                  <c:v>12.005039298775237</c:v>
                </c:pt>
                <c:pt idx="5">
                  <c:v>12.005039298775237</c:v>
                </c:pt>
                <c:pt idx="6">
                  <c:v>12.005039298775237</c:v>
                </c:pt>
                <c:pt idx="7">
                  <c:v>12.005039298775237</c:v>
                </c:pt>
                <c:pt idx="8">
                  <c:v>12.005039298775237</c:v>
                </c:pt>
                <c:pt idx="9">
                  <c:v>12.005039298775237</c:v>
                </c:pt>
                <c:pt idx="10">
                  <c:v>12.005039298775237</c:v>
                </c:pt>
                <c:pt idx="11">
                  <c:v>12.005039298775237</c:v>
                </c:pt>
                <c:pt idx="12">
                  <c:v>12.005039298775237</c:v>
                </c:pt>
                <c:pt idx="13">
                  <c:v>12.005039298775237</c:v>
                </c:pt>
                <c:pt idx="14">
                  <c:v>12.005039298775237</c:v>
                </c:pt>
                <c:pt idx="15">
                  <c:v>12.005039298775237</c:v>
                </c:pt>
                <c:pt idx="16">
                  <c:v>12.005039298775237</c:v>
                </c:pt>
                <c:pt idx="17">
                  <c:v>12.005039298775237</c:v>
                </c:pt>
                <c:pt idx="18">
                  <c:v>12.005039298775237</c:v>
                </c:pt>
                <c:pt idx="19">
                  <c:v>12.005039298775237</c:v>
                </c:pt>
                <c:pt idx="20">
                  <c:v>12.005039298775237</c:v>
                </c:pt>
                <c:pt idx="21">
                  <c:v>12.005039298775237</c:v>
                </c:pt>
                <c:pt idx="22">
                  <c:v>12.005039298775237</c:v>
                </c:pt>
                <c:pt idx="23">
                  <c:v>12.005039298775237</c:v>
                </c:pt>
                <c:pt idx="24">
                  <c:v>12.005039298775237</c:v>
                </c:pt>
                <c:pt idx="25">
                  <c:v>12.005039298775237</c:v>
                </c:pt>
                <c:pt idx="26">
                  <c:v>12.005039298775237</c:v>
                </c:pt>
                <c:pt idx="27">
                  <c:v>12.005039298775237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D-4CD2-B19B-3736DF90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912064"/>
        <c:axId val="343912624"/>
      </c:lineChar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Hoja1!$A$1:$A$28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Hoja1!$B$1:$B$28</c:f>
              <c:numCache>
                <c:formatCode>General</c:formatCode>
                <c:ptCount val="28"/>
                <c:pt idx="0">
                  <c:v>26.37</c:v>
                </c:pt>
                <c:pt idx="1">
                  <c:v>15.58</c:v>
                </c:pt>
                <c:pt idx="2">
                  <c:v>13.95</c:v>
                </c:pt>
                <c:pt idx="3">
                  <c:v>23.6</c:v>
                </c:pt>
                <c:pt idx="4">
                  <c:v>7.22</c:v>
                </c:pt>
                <c:pt idx="5">
                  <c:v>9.02</c:v>
                </c:pt>
                <c:pt idx="6">
                  <c:v>26.64</c:v>
                </c:pt>
                <c:pt idx="7">
                  <c:v>12.24</c:v>
                </c:pt>
                <c:pt idx="8">
                  <c:v>13.31</c:v>
                </c:pt>
                <c:pt idx="9">
                  <c:v>21.5</c:v>
                </c:pt>
                <c:pt idx="10">
                  <c:v>33.14</c:v>
                </c:pt>
                <c:pt idx="11">
                  <c:v>10.56</c:v>
                </c:pt>
                <c:pt idx="12">
                  <c:v>36.799999999999997</c:v>
                </c:pt>
                <c:pt idx="13">
                  <c:v>25.92</c:v>
                </c:pt>
                <c:pt idx="14">
                  <c:v>23.58</c:v>
                </c:pt>
                <c:pt idx="15">
                  <c:v>19.68</c:v>
                </c:pt>
                <c:pt idx="16">
                  <c:v>22.54</c:v>
                </c:pt>
                <c:pt idx="17">
                  <c:v>38.43</c:v>
                </c:pt>
                <c:pt idx="18">
                  <c:v>47.59</c:v>
                </c:pt>
                <c:pt idx="19">
                  <c:v>37.94</c:v>
                </c:pt>
                <c:pt idx="20">
                  <c:v>47.59</c:v>
                </c:pt>
                <c:pt idx="21">
                  <c:v>38.43</c:v>
                </c:pt>
                <c:pt idx="22">
                  <c:v>71.680000000000007</c:v>
                </c:pt>
                <c:pt idx="23">
                  <c:v>73.73</c:v>
                </c:pt>
                <c:pt idx="24">
                  <c:v>61.69</c:v>
                </c:pt>
                <c:pt idx="25">
                  <c:v>72.33</c:v>
                </c:pt>
                <c:pt idx="26">
                  <c:v>70.180000000000007</c:v>
                </c:pt>
                <c:pt idx="27">
                  <c:v>16.66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48D-4CD2-B19B-3736DF9072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912064"/>
        <c:axId val="343912624"/>
      </c:scatterChart>
      <c:catAx>
        <c:axId val="3439120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Muestras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343912624"/>
        <c:crosses val="autoZero"/>
        <c:auto val="1"/>
        <c:lblAlgn val="ctr"/>
        <c:lblOffset val="100"/>
        <c:noMultiLvlLbl val="0"/>
      </c:catAx>
      <c:valAx>
        <c:axId val="34391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391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Frecuencia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Hoja1!$J$8:$J$13</c:f>
              <c:strCache>
                <c:ptCount val="6"/>
                <c:pt idx="0">
                  <c:v>19,8</c:v>
                </c:pt>
                <c:pt idx="1">
                  <c:v>32,4</c:v>
                </c:pt>
                <c:pt idx="2">
                  <c:v>45,0</c:v>
                </c:pt>
                <c:pt idx="3">
                  <c:v>57,5</c:v>
                </c:pt>
                <c:pt idx="4">
                  <c:v>70,1</c:v>
                </c:pt>
                <c:pt idx="5">
                  <c:v>y mayor...</c:v>
                </c:pt>
              </c:strCache>
            </c:strRef>
          </c:cat>
          <c:val>
            <c:numRef>
              <c:f>Hoja1!$K$8:$K$13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D-4A40-A481-2A491115C9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9085328"/>
        <c:axId val="349085888"/>
      </c:barChart>
      <c:catAx>
        <c:axId val="349085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>
                    <a:solidFill>
                      <a:sysClr val="windowText" lastClr="000000"/>
                    </a:solidFill>
                  </a:rPr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9085888"/>
        <c:crosses val="autoZero"/>
        <c:auto val="1"/>
        <c:lblAlgn val="ctr"/>
        <c:lblOffset val="100"/>
        <c:noMultiLvlLbl val="0"/>
      </c:catAx>
      <c:valAx>
        <c:axId val="34908588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b="1">
                    <a:solidFill>
                      <a:sysClr val="windowText" lastClr="000000"/>
                    </a:solidFill>
                  </a:rPr>
                  <a:t>Freciencia</a:t>
                </a:r>
                <a:r>
                  <a:rPr lang="es-EC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crossAx val="34908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  <p:pic>
        <p:nvPicPr>
          <p:cNvPr id="8" name="Imagen 8">
            <a:extLst>
              <a:ext uri="{FF2B5EF4-FFF2-40B4-BE49-F238E27FC236}">
                <a16:creationId xmlns:a16="http://schemas.microsoft.com/office/drawing/2014/main" id="{2ED7B298-621F-4B23-BEDB-F08272F5A4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96" y="4365104"/>
            <a:ext cx="4460979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69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482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7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59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95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2195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9191808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84555513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970529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67782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57909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930035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555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897326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484670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57737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EE4D-84D4-4071-ADA6-5661A3450817}" type="datetimeFigureOut">
              <a:rPr lang="es-EC" smtClean="0"/>
              <a:t>10/12/2017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AF0698-BCEE-4F9D-8A59-552136DD0EAD}" type="slidenum">
              <a:rPr lang="es-EC" smtClean="0"/>
              <a:t>‹Nº›</a:t>
            </a:fld>
            <a:endParaRPr lang="es-EC"/>
          </a:p>
        </p:txBody>
      </p:sp>
      <p:pic>
        <p:nvPicPr>
          <p:cNvPr id="34" name="Imagen 8">
            <a:extLst>
              <a:ext uri="{FF2B5EF4-FFF2-40B4-BE49-F238E27FC236}">
                <a16:creationId xmlns:a16="http://schemas.microsoft.com/office/drawing/2014/main" id="{0D5CB7A4-DCAF-4931-B1C1-2E73ECA8351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3077"/>
            <a:ext cx="1927142" cy="49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684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6923195" cy="3148582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/>
              <a:t>INFLUENCIA DE SOLVENTES ORGÁNICOS EN LA MORFOLOGÍA Y PROPIEDADES MECÁNICAS DE FIBRAS DE POLIVILPIRROLIDONA (PVP) FABRICADAS MEDIANTE ELECTROSPINNING</a:t>
            </a:r>
            <a:endParaRPr lang="es-EC" sz="32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34503F1-39AC-4D41-A687-F0A80CDE7A3B}"/>
              </a:ext>
            </a:extLst>
          </p:cNvPr>
          <p:cNvSpPr/>
          <p:nvPr/>
        </p:nvSpPr>
        <p:spPr>
          <a:xfrm>
            <a:off x="1559834" y="1700808"/>
            <a:ext cx="625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Soluciones de  PVP usando como solvente DMF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67AC325-2DB6-4539-A078-3782070DD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74305"/>
              </p:ext>
            </p:extLst>
          </p:nvPr>
        </p:nvGraphicFramePr>
        <p:xfrm>
          <a:off x="1559834" y="2276872"/>
          <a:ext cx="6974566" cy="36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720">
                  <a:extLst>
                    <a:ext uri="{9D8B030D-6E8A-4147-A177-3AD203B41FA5}">
                      <a16:colId xmlns:a16="http://schemas.microsoft.com/office/drawing/2014/main" val="3259441900"/>
                    </a:ext>
                  </a:extLst>
                </a:gridCol>
                <a:gridCol w="996389">
                  <a:extLst>
                    <a:ext uri="{9D8B030D-6E8A-4147-A177-3AD203B41FA5}">
                      <a16:colId xmlns:a16="http://schemas.microsoft.com/office/drawing/2014/main" val="4141863707"/>
                    </a:ext>
                  </a:extLst>
                </a:gridCol>
                <a:gridCol w="1143891">
                  <a:extLst>
                    <a:ext uri="{9D8B030D-6E8A-4147-A177-3AD203B41FA5}">
                      <a16:colId xmlns:a16="http://schemas.microsoft.com/office/drawing/2014/main" val="3569937791"/>
                    </a:ext>
                  </a:extLst>
                </a:gridCol>
                <a:gridCol w="1421836">
                  <a:extLst>
                    <a:ext uri="{9D8B030D-6E8A-4147-A177-3AD203B41FA5}">
                      <a16:colId xmlns:a16="http://schemas.microsoft.com/office/drawing/2014/main" val="1896142263"/>
                    </a:ext>
                  </a:extLst>
                </a:gridCol>
                <a:gridCol w="1143891">
                  <a:extLst>
                    <a:ext uri="{9D8B030D-6E8A-4147-A177-3AD203B41FA5}">
                      <a16:colId xmlns:a16="http://schemas.microsoft.com/office/drawing/2014/main" val="1563075851"/>
                    </a:ext>
                  </a:extLst>
                </a:gridCol>
                <a:gridCol w="1422839">
                  <a:extLst>
                    <a:ext uri="{9D8B030D-6E8A-4147-A177-3AD203B41FA5}">
                      <a16:colId xmlns:a16="http://schemas.microsoft.com/office/drawing/2014/main" val="1781034589"/>
                    </a:ext>
                  </a:extLst>
                </a:gridCol>
              </a:tblGrid>
              <a:tr h="39375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DMF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689696"/>
                  </a:ext>
                </a:extLst>
              </a:tr>
              <a:tr h="8435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Muestra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PVP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w/w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Caudal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ml/h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Distancia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Voltaje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KV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Diámetro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μm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288913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65847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160813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8335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7082355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5,2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1,22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23289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832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6065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Resultados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2C7A7B1-9F4A-49F4-9534-3F2D8979F105}"/>
              </a:ext>
            </a:extLst>
          </p:cNvPr>
          <p:cNvSpPr/>
          <p:nvPr/>
        </p:nvSpPr>
        <p:spPr>
          <a:xfrm>
            <a:off x="1691679" y="1700808"/>
            <a:ext cx="6589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Soluciones de  PVP usando como solvente una mezcla de etanol/DMF 70/30 w/w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E5C5A3D-E81B-45F8-A5E7-B10614287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59912"/>
              </p:ext>
            </p:extLst>
          </p:nvPr>
        </p:nvGraphicFramePr>
        <p:xfrm>
          <a:off x="1547664" y="2981698"/>
          <a:ext cx="6840760" cy="197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732">
                  <a:extLst>
                    <a:ext uri="{9D8B030D-6E8A-4147-A177-3AD203B41FA5}">
                      <a16:colId xmlns:a16="http://schemas.microsoft.com/office/drawing/2014/main" val="1412663832"/>
                    </a:ext>
                  </a:extLst>
                </a:gridCol>
                <a:gridCol w="984063">
                  <a:extLst>
                    <a:ext uri="{9D8B030D-6E8A-4147-A177-3AD203B41FA5}">
                      <a16:colId xmlns:a16="http://schemas.microsoft.com/office/drawing/2014/main" val="2152828446"/>
                    </a:ext>
                  </a:extLst>
                </a:gridCol>
                <a:gridCol w="1129740">
                  <a:extLst>
                    <a:ext uri="{9D8B030D-6E8A-4147-A177-3AD203B41FA5}">
                      <a16:colId xmlns:a16="http://schemas.microsoft.com/office/drawing/2014/main" val="2348211005"/>
                    </a:ext>
                  </a:extLst>
                </a:gridCol>
                <a:gridCol w="1404247">
                  <a:extLst>
                    <a:ext uri="{9D8B030D-6E8A-4147-A177-3AD203B41FA5}">
                      <a16:colId xmlns:a16="http://schemas.microsoft.com/office/drawing/2014/main" val="3443461885"/>
                    </a:ext>
                  </a:extLst>
                </a:gridCol>
                <a:gridCol w="1129740">
                  <a:extLst>
                    <a:ext uri="{9D8B030D-6E8A-4147-A177-3AD203B41FA5}">
                      <a16:colId xmlns:a16="http://schemas.microsoft.com/office/drawing/2014/main" val="3438862078"/>
                    </a:ext>
                  </a:extLst>
                </a:gridCol>
                <a:gridCol w="1405238">
                  <a:extLst>
                    <a:ext uri="{9D8B030D-6E8A-4147-A177-3AD203B41FA5}">
                      <a16:colId xmlns:a16="http://schemas.microsoft.com/office/drawing/2014/main" val="4004386092"/>
                    </a:ext>
                  </a:extLst>
                </a:gridCol>
              </a:tblGrid>
              <a:tr h="394260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DMF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067822"/>
                  </a:ext>
                </a:extLst>
              </a:tr>
              <a:tr h="7885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Muestra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PVP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w/w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Caudal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ml/h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Distancia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Voltaje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KV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Diámetro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μm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7469260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0,73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944743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1,35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9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74515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Propiedades morfológicas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EFBF3E-C2F0-4193-A3EB-BACF0D153C1A}"/>
              </a:ext>
            </a:extLst>
          </p:cNvPr>
          <p:cNvSpPr txBox="1"/>
          <p:nvPr/>
        </p:nvSpPr>
        <p:spPr>
          <a:xfrm>
            <a:off x="1945201" y="2276872"/>
            <a:ext cx="65891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s-EC" dirty="0"/>
              <a:t>Muestra 5, solución de etanol con 8% w/w de PVP</a:t>
            </a:r>
          </a:p>
          <a:p>
            <a:pPr lvl="0">
              <a:buClr>
                <a:schemeClr val="accent1"/>
              </a:buClr>
            </a:pPr>
            <a:endParaRPr lang="es-EC" dirty="0"/>
          </a:p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s-EC" dirty="0"/>
              <a:t>Muestra 11, solución de DMF con 14% w/w de PVP</a:t>
            </a:r>
          </a:p>
          <a:p>
            <a:pPr lvl="0">
              <a:buClr>
                <a:schemeClr val="accent1"/>
              </a:buClr>
            </a:pPr>
            <a:endParaRPr lang="es-EC" dirty="0"/>
          </a:p>
          <a:p>
            <a:pPr marL="285750" lvl="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s-EC" dirty="0"/>
              <a:t>Muestra 14, solución de mezcla Etanol y DMF 70/30 w/w y 8% w/w de PVP.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449866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dirty="0"/>
              <a:t>Muestra 5, solución de etanol con 8% w/w de PVP</a:t>
            </a:r>
            <a:br>
              <a:rPr lang="es-EC" sz="2800" dirty="0"/>
            </a:br>
            <a:br>
              <a:rPr lang="es-EC" sz="2800" dirty="0"/>
            </a:br>
            <a:endParaRPr lang="es-EC" sz="25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1B14EC-17B4-4A01-9AE3-DF978889E6A6}"/>
              </a:ext>
            </a:extLst>
          </p:cNvPr>
          <p:cNvPicPr/>
          <p:nvPr/>
        </p:nvPicPr>
        <p:blipFill rotWithShape="1">
          <a:blip r:embed="rId2"/>
          <a:srcRect l="-1" t="3240" r="1095"/>
          <a:stretch/>
        </p:blipFill>
        <p:spPr bwMode="auto">
          <a:xfrm>
            <a:off x="2049505" y="2425523"/>
            <a:ext cx="6204409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5AEF379-DA5B-4C5A-9FAB-44644D8C0FE8}"/>
              </a:ext>
            </a:extLst>
          </p:cNvPr>
          <p:cNvSpPr/>
          <p:nvPr/>
        </p:nvSpPr>
        <p:spPr>
          <a:xfrm>
            <a:off x="2043538" y="5157192"/>
            <a:ext cx="59538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Fibras de etanol con 8% de PVP, caudal de 4 ml/h, </a:t>
            </a:r>
          </a:p>
          <a:p>
            <a:pPr algn="ctr"/>
            <a:r>
              <a:rPr lang="es-EC" dirty="0">
                <a:latin typeface="Arial" panose="020B0604020202020204" pitchFamily="34" charset="0"/>
              </a:rPr>
              <a:t>campo eléctrico de 0.4 KV/cm y un diámetros de 1.6 </a:t>
            </a:r>
            <a:r>
              <a:rPr lang="es-EC" dirty="0" err="1"/>
              <a:t>μm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</a:rPr>
              <a:t>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641923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dirty="0"/>
              <a:t>Muestra 11, solución de DMF con 14% w/w de PVP</a:t>
            </a:r>
            <a:br>
              <a:rPr lang="es-EC" dirty="0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51A591-8AFF-4C8C-BE24-D9C573C0C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3258" y="2152390"/>
            <a:ext cx="6463158" cy="257275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03B6913-8DAA-4C7A-A854-B488584E75C3}"/>
              </a:ext>
            </a:extLst>
          </p:cNvPr>
          <p:cNvSpPr/>
          <p:nvPr/>
        </p:nvSpPr>
        <p:spPr>
          <a:xfrm>
            <a:off x="1845982" y="4972533"/>
            <a:ext cx="63385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Fibras de DMF con 14% de PVP, caudal de 0.5 ml/h, </a:t>
            </a:r>
          </a:p>
          <a:p>
            <a:pPr algn="ctr"/>
            <a:r>
              <a:rPr lang="es-EC" dirty="0">
                <a:latin typeface="Arial" panose="020B0604020202020204" pitchFamily="34" charset="0"/>
              </a:rPr>
              <a:t>campo eléctrico de 0.325 KV/cm y un diámetros de 1.22 </a:t>
            </a:r>
            <a:r>
              <a:rPr lang="es-EC" dirty="0" err="1"/>
              <a:t>μm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</a:rPr>
              <a:t> 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74063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685" y="624914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s-EC" dirty="0"/>
              <a:t>Muestra 14, solución de mezcla Etanol y DMF 70/30 w/w y 8% w/w de PVP.</a:t>
            </a:r>
            <a:br>
              <a:rPr lang="es-EC" dirty="0"/>
            </a:b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BCB780-876D-4916-B59F-15CC997DC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73684" y="2097909"/>
            <a:ext cx="6460398" cy="269924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14E2B8F-E4BA-44EE-9882-48E1376335DF}"/>
              </a:ext>
            </a:extLst>
          </p:cNvPr>
          <p:cNvSpPr/>
          <p:nvPr/>
        </p:nvSpPr>
        <p:spPr>
          <a:xfrm>
            <a:off x="2123728" y="5301208"/>
            <a:ext cx="62103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</a:rPr>
              <a:t>Fibras de etanol </a:t>
            </a:r>
            <a:r>
              <a:rPr lang="es-EC" dirty="0" err="1">
                <a:latin typeface="Arial" panose="020B0604020202020204" pitchFamily="34" charset="0"/>
              </a:rPr>
              <a:t>yDMF</a:t>
            </a:r>
            <a:r>
              <a:rPr lang="es-EC" dirty="0">
                <a:latin typeface="Arial" panose="020B0604020202020204" pitchFamily="34" charset="0"/>
              </a:rPr>
              <a:t> con 8% de PVP, caudal de 5 ml/h, </a:t>
            </a:r>
          </a:p>
          <a:p>
            <a:pPr algn="ctr"/>
            <a:r>
              <a:rPr lang="es-EC" dirty="0">
                <a:latin typeface="Arial" panose="020B0604020202020204" pitchFamily="34" charset="0"/>
              </a:rPr>
              <a:t>campo eléctrico de 0.35 KV/cm y un diámetros de 1.35 </a:t>
            </a:r>
            <a:r>
              <a:rPr lang="es-EC" dirty="0" err="1"/>
              <a:t>μm</a:t>
            </a:r>
            <a:endParaRPr lang="es-EC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</a:rPr>
              <a:t>  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90103409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Propiedades Mecánicas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333FEB-5BB0-441C-AF7A-7F3F7668EA39}"/>
              </a:ext>
            </a:extLst>
          </p:cNvPr>
          <p:cNvSpPr txBox="1"/>
          <p:nvPr/>
        </p:nvSpPr>
        <p:spPr>
          <a:xfrm>
            <a:off x="1835696" y="196457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1"/>
              </a:buClr>
            </a:pPr>
            <a:r>
              <a:rPr lang="es-EC" dirty="0"/>
              <a:t>Muestra 5, solución de etanol con 8% w/w de PVP</a:t>
            </a:r>
          </a:p>
          <a:p>
            <a:pPr lvl="0">
              <a:buClr>
                <a:schemeClr val="accent1"/>
              </a:buClr>
            </a:pPr>
            <a:endParaRPr lang="es-EC" dirty="0"/>
          </a:p>
          <a:p>
            <a:r>
              <a:rPr lang="es-EC" dirty="0"/>
              <a:t>Módulo de Elasticidad promedio de 40,08 MPa con una desviación estándar de 7,4.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BC2814C-787D-46F7-BA57-3867B487E9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284413"/>
              </p:ext>
            </p:extLst>
          </p:nvPr>
        </p:nvGraphicFramePr>
        <p:xfrm>
          <a:off x="937251" y="3429001"/>
          <a:ext cx="4152900" cy="280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CFE8A26-6CF1-4EF2-8E99-CE0B86E6D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10110"/>
              </p:ext>
            </p:extLst>
          </p:nvPr>
        </p:nvGraphicFramePr>
        <p:xfrm>
          <a:off x="5090151" y="3488578"/>
          <a:ext cx="4053849" cy="238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B2717DCA-B9C3-466F-831B-BE17F90BC74B}"/>
              </a:ext>
            </a:extLst>
          </p:cNvPr>
          <p:cNvSpPr txBox="1"/>
          <p:nvPr/>
        </p:nvSpPr>
        <p:spPr>
          <a:xfrm>
            <a:off x="1259632" y="64533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Valor promedio, desviación estándar e Histograma de frecuencias  </a:t>
            </a:r>
          </a:p>
        </p:txBody>
      </p:sp>
    </p:spTree>
    <p:extLst>
      <p:ext uri="{BB962C8B-B14F-4D97-AF65-F5344CB8AC3E}">
        <p14:creationId xmlns:p14="http://schemas.microsoft.com/office/powerpoint/2010/main" val="160507032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000" dirty="0"/>
              <a:t>Muestra 11, solución de DMF con 14% w/w de PVP</a:t>
            </a:r>
            <a:br>
              <a:rPr lang="es-EC" sz="2000" dirty="0"/>
            </a:br>
            <a:br>
              <a:rPr lang="es-EC" sz="2000" dirty="0"/>
            </a:br>
            <a:r>
              <a:rPr lang="es-EC" sz="2000" dirty="0"/>
              <a:t>Módulo de  Elasticidad promedio de 8,8 MPa. Con una desviación estándar de 2,1</a:t>
            </a:r>
            <a:br>
              <a:rPr lang="es-EC" sz="2000" dirty="0"/>
            </a:br>
            <a:br>
              <a:rPr lang="es-EC" dirty="0"/>
            </a:br>
            <a:endParaRPr lang="es-EC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63FD938-F1A2-4331-8B55-2B2B1C9DF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7871"/>
              </p:ext>
            </p:extLst>
          </p:nvPr>
        </p:nvGraphicFramePr>
        <p:xfrm>
          <a:off x="656622" y="2132855"/>
          <a:ext cx="4252995" cy="282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1006351-390F-4050-B0C6-B6B0D14027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689233"/>
              </p:ext>
            </p:extLst>
          </p:nvPr>
        </p:nvGraphicFramePr>
        <p:xfrm>
          <a:off x="4891005" y="2154848"/>
          <a:ext cx="4252995" cy="282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A7102A24-2310-4C52-9071-A85C17060FF8}"/>
              </a:ext>
            </a:extLst>
          </p:cNvPr>
          <p:cNvSpPr/>
          <p:nvPr/>
        </p:nvSpPr>
        <p:spPr>
          <a:xfrm>
            <a:off x="1331640" y="537321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Valor promedio, desviación estándar e Histograma de frecuencias  </a:t>
            </a:r>
          </a:p>
        </p:txBody>
      </p:sp>
    </p:spTree>
    <p:extLst>
      <p:ext uri="{BB962C8B-B14F-4D97-AF65-F5344CB8AC3E}">
        <p14:creationId xmlns:p14="http://schemas.microsoft.com/office/powerpoint/2010/main" val="287872418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1800" dirty="0"/>
              <a:t>Muestra 14, solución de mezcla Etanol y DMF 70/30 w/w y 8% w/w de PVP.</a:t>
            </a:r>
            <a:br>
              <a:rPr lang="es-EC" sz="1800" dirty="0"/>
            </a:br>
            <a:br>
              <a:rPr lang="es-EC" sz="1800" dirty="0"/>
            </a:br>
            <a:r>
              <a:rPr lang="es-EC" sz="1800" dirty="0"/>
              <a:t>Módulo de Elasticidad promedio de 32,78 MPa y una desviación estándar de 20,7. </a:t>
            </a:r>
            <a:br>
              <a:rPr lang="es-EC" sz="1800" dirty="0"/>
            </a:br>
            <a:endParaRPr lang="es-EC" sz="18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C2230A3-C09C-4942-BB95-197C3E5C4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667086"/>
              </p:ext>
            </p:extLst>
          </p:nvPr>
        </p:nvGraphicFramePr>
        <p:xfrm>
          <a:off x="755576" y="2729136"/>
          <a:ext cx="4104456" cy="264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444F24-E43C-4751-B3D8-9EC2437C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8948414"/>
              </p:ext>
            </p:extLst>
          </p:nvPr>
        </p:nvGraphicFramePr>
        <p:xfrm>
          <a:off x="4784724" y="2729136"/>
          <a:ext cx="428815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A1BD90B-D4FA-4BAB-A7A8-8670A9D8B391}"/>
              </a:ext>
            </a:extLst>
          </p:cNvPr>
          <p:cNvSpPr/>
          <p:nvPr/>
        </p:nvSpPr>
        <p:spPr>
          <a:xfrm>
            <a:off x="1403647" y="5589240"/>
            <a:ext cx="7669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Valor promedio, desviación estándar e Histograma de frecuencias  </a:t>
            </a:r>
          </a:p>
        </p:txBody>
      </p:sp>
    </p:spTree>
    <p:extLst>
      <p:ext uri="{BB962C8B-B14F-4D97-AF65-F5344CB8AC3E}">
        <p14:creationId xmlns:p14="http://schemas.microsoft.com/office/powerpoint/2010/main" val="360775127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17D6B-5387-41E6-99B3-B4AC240D8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Conclusiones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58FE1-C9FA-4767-9D99-08F8B7D3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340768"/>
            <a:ext cx="7560840" cy="4824536"/>
          </a:xfrm>
        </p:spPr>
        <p:txBody>
          <a:bodyPr>
            <a:noAutofit/>
          </a:bodyPr>
          <a:lstStyle/>
          <a:p>
            <a:pPr algn="just"/>
            <a:r>
              <a:rPr lang="es-EC" sz="2200" dirty="0"/>
              <a:t>Se determinó que para obtener fibras aceptables los porcentajes en peso de PVP para el etanol son de 6% a 10% y para el DMF de 10% a 14%, valores mayores o menores a estos no se obtuvieron buenos resultados</a:t>
            </a:r>
          </a:p>
          <a:p>
            <a:pPr algn="just"/>
            <a:r>
              <a:rPr lang="es-EC" sz="2200" dirty="0"/>
              <a:t>Se concluye que para obtener fibras de PVP con propiedades morfológicas aceptables los valores de las variables; usando etanol como solvente son: tensión entre 5 y 6 KV, para el caudal entre 4 y 5 ml/h. distancia entre 15 y 20 cm; Usando como solvente DMF se obtuvieron los siguientes valores: para la tensión entre 5 y 6 KV, para el caudal 0,5 ml/h y una distancia entre 15 y 20 cm con concentraciones del 10 al 14%, </a:t>
            </a:r>
          </a:p>
        </p:txBody>
      </p:sp>
    </p:spTree>
    <p:extLst>
      <p:ext uri="{BB962C8B-B14F-4D97-AF65-F5344CB8AC3E}">
        <p14:creationId xmlns:p14="http://schemas.microsoft.com/office/powerpoint/2010/main" val="38143841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Índice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84784"/>
            <a:ext cx="6806049" cy="4896544"/>
          </a:xfrm>
        </p:spPr>
        <p:txBody>
          <a:bodyPr>
            <a:normAutofit/>
          </a:bodyPr>
          <a:lstStyle/>
          <a:p>
            <a:r>
              <a:rPr lang="es-EC" sz="2000" dirty="0"/>
              <a:t>Objetivos </a:t>
            </a:r>
          </a:p>
          <a:p>
            <a:r>
              <a:rPr lang="es-EC" sz="2000" dirty="0"/>
              <a:t>Técnica de Electrospinning </a:t>
            </a:r>
          </a:p>
          <a:p>
            <a:r>
              <a:rPr lang="es-EC" sz="2000" dirty="0"/>
              <a:t>Propiedades Morfológicas </a:t>
            </a:r>
          </a:p>
          <a:p>
            <a:r>
              <a:rPr lang="es-EC" sz="2000" dirty="0"/>
              <a:t>Propiedades Mecánicas </a:t>
            </a:r>
          </a:p>
          <a:p>
            <a:r>
              <a:rPr lang="es-EC" sz="2000" dirty="0"/>
              <a:t>Análisis de Resultados </a:t>
            </a:r>
          </a:p>
          <a:p>
            <a:pPr lvl="1"/>
            <a:r>
              <a:rPr lang="es-EC" sz="2000" dirty="0"/>
              <a:t>Análisis Morfológico </a:t>
            </a:r>
          </a:p>
          <a:p>
            <a:pPr lvl="1"/>
            <a:r>
              <a:rPr lang="es-EC" sz="2000" dirty="0"/>
              <a:t>Análisis de Propiedades  Mecánicas</a:t>
            </a:r>
          </a:p>
          <a:p>
            <a:r>
              <a:rPr lang="es-EC" sz="2000" dirty="0"/>
              <a:t>Conclusiones </a:t>
            </a:r>
          </a:p>
          <a:p>
            <a:r>
              <a:rPr lang="es-EC" sz="2000" dirty="0"/>
              <a:t>Recomendaciones </a:t>
            </a:r>
          </a:p>
        </p:txBody>
      </p:sp>
    </p:spTree>
    <p:extLst>
      <p:ext uri="{BB962C8B-B14F-4D97-AF65-F5344CB8AC3E}">
        <p14:creationId xmlns:p14="http://schemas.microsoft.com/office/powerpoint/2010/main" val="11936358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21547-5B67-4460-A19E-8443DD028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908720"/>
            <a:ext cx="7632847" cy="5544616"/>
          </a:xfrm>
        </p:spPr>
        <p:txBody>
          <a:bodyPr>
            <a:normAutofit/>
          </a:bodyPr>
          <a:lstStyle/>
          <a:p>
            <a:pPr algn="just"/>
            <a:r>
              <a:rPr lang="es-EC" sz="2000" dirty="0"/>
              <a:t>Para fibras de Etanol y PVP al 8% w/w se tiene un Módulo de elasticidad de 40,08 [MPa]; Para fibras de DMF y PVP al 14% w/w se tiene un Módulo de elasticidad de 8,8 [MPa] y Para fibras de una mezcla de Etanol y DMF 70/30 w/w y PVP al 8% se tiene un Módulo de elasticidad de 32,78 [MPa],con desviaciones estándar entre el 15 %y 50% lo cual está en el rango normal para mediciones de este tipo</a:t>
            </a:r>
          </a:p>
          <a:p>
            <a:pPr algn="just"/>
            <a:r>
              <a:rPr lang="es-EC" sz="2000" dirty="0"/>
              <a:t>Con los datos obtenidos se concluye que el solvente etanol tiene mayor influencia en las propiedades mecánicas y morfológicas que el solvente DMF, ya que el Módulo de Young con etanol  es tres veces mas que  con DMF y la mezcla de etanol/DMF también tiene un modulo mayor, esto se debe a que el solvente etanol tiene un menor punto de ebullición (etanol 78</a:t>
            </a:r>
            <a:r>
              <a:rPr lang="es-EC" dirty="0"/>
              <a:t>°C, DMF 153°C</a:t>
            </a:r>
            <a:r>
              <a:rPr lang="es-EC" sz="2000" dirty="0"/>
              <a:t>) y una mayor viscosidad(Etanol </a:t>
            </a:r>
            <a:r>
              <a:rPr lang="pt-BR" dirty="0"/>
              <a:t>1.074 </a:t>
            </a:r>
            <a:r>
              <a:rPr lang="pt-BR" dirty="0" err="1"/>
              <a:t>mPa·s</a:t>
            </a:r>
            <a:r>
              <a:rPr lang="pt-BR" dirty="0"/>
              <a:t> a 20 °C, DMF 0.9mPa·s a 20 °C</a:t>
            </a:r>
            <a:r>
              <a:rPr lang="es-EC" sz="2000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105470059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67345-DC57-45AB-8263-817F49FF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Recomendaciones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BB898-092B-4307-88FF-42F03122E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484784"/>
            <a:ext cx="7632847" cy="4968552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Motivar el estudio y la investigación en este campo ya que el desarrollo de tecnologías para la fabricación de nuevos materiales específicamente poliméricos ve en la técnica de electrospinning una opción prometedora a futuro, además que esta técnica en el país es relativamente nueva y muy poco abordada.</a:t>
            </a:r>
          </a:p>
          <a:p>
            <a:pPr lvl="0" algn="just"/>
            <a:r>
              <a:rPr lang="es-EC" dirty="0"/>
              <a:t>Se recomienda un estudio más profundo de la influencia de variables como: tensión, caudal, distancia para fibras de PVP con Etanol y DMF, ya que en este trabajo solo se estudio la influencia de los solventes y se sabe que la variación de algunos parámetros hace que las propiedades morfológicas cambien totalmente.</a:t>
            </a:r>
          </a:p>
          <a:p>
            <a:pPr algn="just"/>
            <a:r>
              <a:rPr lang="es-EC" dirty="0"/>
              <a:t>Hacer análisis mecánicos usando diferentes solventes y polímeros para así poder comparar sus propiedades y encontrar aplicaciones basados en estos estudios.</a:t>
            </a:r>
          </a:p>
        </p:txBody>
      </p:sp>
    </p:spTree>
    <p:extLst>
      <p:ext uri="{BB962C8B-B14F-4D97-AF65-F5344CB8AC3E}">
        <p14:creationId xmlns:p14="http://schemas.microsoft.com/office/powerpoint/2010/main" val="44822795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14414" y="1928802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rgbClr val="FF0000"/>
                </a:solidFill>
              </a:rPr>
              <a:t>GRACIAS !!!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40" y="922733"/>
            <a:ext cx="6948761" cy="647700"/>
          </a:xfrm>
        </p:spPr>
        <p:txBody>
          <a:bodyPr/>
          <a:lstStyle/>
          <a:p>
            <a:r>
              <a:rPr lang="es-EC" dirty="0"/>
              <a:t>Objetivo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2133600"/>
            <a:ext cx="7706816" cy="3167608"/>
          </a:xfrm>
        </p:spPr>
        <p:txBody>
          <a:bodyPr/>
          <a:lstStyle/>
          <a:p>
            <a:pPr algn="just"/>
            <a:r>
              <a:rPr lang="es-EC" sz="2800" dirty="0"/>
              <a:t>Estudiar el efecto de diferentes tipos de solventes orgánicos (Dimetilformamida DMF y Etanol) en las propiedades morfológicas y mecánicas de fibras de </a:t>
            </a:r>
            <a:r>
              <a:rPr lang="es-ES" sz="2800" dirty="0"/>
              <a:t>Polivinilpirrolidona (PVP)</a:t>
            </a:r>
            <a:r>
              <a:rPr lang="es-EC" sz="2800" dirty="0"/>
              <a:t> mediante la técnica de Electrospinning. </a:t>
            </a:r>
          </a:p>
          <a:p>
            <a:pPr algn="just"/>
            <a:endParaRPr lang="es-EC" sz="28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683504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948761" cy="647700"/>
          </a:xfrm>
        </p:spPr>
        <p:txBody>
          <a:bodyPr/>
          <a:lstStyle/>
          <a:p>
            <a:r>
              <a:rPr lang="es-EC" dirty="0"/>
              <a:t>Objetivos Específicos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639" y="2132856"/>
            <a:ext cx="6948761" cy="377836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sz="2400" dirty="0"/>
              <a:t>Identificar los valores adecuados como: Concentración con diferentes solventes, voltaje, distancia entre la punta y la placa colectora y caudal para la generación de fibras de </a:t>
            </a:r>
            <a:r>
              <a:rPr lang="es-ES" sz="2400" dirty="0"/>
              <a:t>Polivinilpirrolidona</a:t>
            </a:r>
            <a:r>
              <a:rPr lang="es-ES_tradnl" sz="2400" dirty="0"/>
              <a:t>.</a:t>
            </a:r>
            <a:endParaRPr lang="es-EC" sz="2400" dirty="0"/>
          </a:p>
          <a:p>
            <a:pPr algn="just"/>
            <a:r>
              <a:rPr lang="es-ES_tradnl" sz="2400" dirty="0"/>
              <a:t>Determinar propiedades mecánicas y morfológicas de las fibras de </a:t>
            </a:r>
            <a:r>
              <a:rPr lang="es-ES" sz="2400" dirty="0"/>
              <a:t>Polivinilpirrolidona utilizando los equipos del laboratorio de Reología y Microscopía de la ESPE</a:t>
            </a:r>
            <a:r>
              <a:rPr lang="es-EC" sz="2400" dirty="0"/>
              <a:t>. 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41153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Técnica de Electrospinning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endParaRPr lang="es-EC" sz="1400" dirty="0"/>
          </a:p>
          <a:p>
            <a:pPr marL="0" indent="0" algn="ctr">
              <a:buNone/>
            </a:pPr>
            <a:r>
              <a:rPr lang="es-EC" dirty="0"/>
              <a:t>Fuente: (Duque, Rodríguez, &amp; López, 2013)</a:t>
            </a:r>
          </a:p>
          <a:p>
            <a:endParaRPr lang="es-EC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EDD11A-6C79-4F36-878D-2F233C41E9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42415" y="1556792"/>
            <a:ext cx="6984776" cy="33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6648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57406" y="1628800"/>
            <a:ext cx="6600451" cy="844326"/>
          </a:xfrm>
        </p:spPr>
        <p:txBody>
          <a:bodyPr>
            <a:noAutofit/>
          </a:bodyPr>
          <a:lstStyle/>
          <a:p>
            <a:pPr algn="ctr"/>
            <a:r>
              <a:rPr lang="es-EC" sz="3200" dirty="0"/>
              <a:t>Variables que influyen en la morfología y propiedades Mecánicas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C5BB2513-521E-467E-B5DB-6AEEF19D3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406" y="2600908"/>
            <a:ext cx="6474535" cy="1656184"/>
          </a:xfrm>
        </p:spPr>
        <p:txBody>
          <a:bodyPr>
            <a:normAutofit/>
          </a:bodyPr>
          <a:lstStyle/>
          <a:p>
            <a:pPr marL="285750" indent="-285750">
              <a:buSzPct val="72000"/>
              <a:buFont typeface="Century Gothic" panose="020B0502020202020204" pitchFamily="34" charset="0"/>
              <a:buChar char="►"/>
            </a:pPr>
            <a:r>
              <a:rPr lang="es-EC" sz="2800" dirty="0"/>
              <a:t>Variables de la solución</a:t>
            </a:r>
          </a:p>
          <a:p>
            <a:pPr marL="285750" indent="-285750">
              <a:buSzPct val="72000"/>
              <a:buFont typeface="Century Gothic" panose="020B0502020202020204" pitchFamily="34" charset="0"/>
              <a:buChar char="►"/>
            </a:pPr>
            <a:r>
              <a:rPr lang="es-EC" sz="2800" dirty="0"/>
              <a:t>Variables del Proceso</a:t>
            </a:r>
          </a:p>
          <a:p>
            <a:pPr marL="285750" indent="-285750">
              <a:buSzPct val="72000"/>
              <a:buFont typeface="Century Gothic" panose="020B0502020202020204" pitchFamily="34" charset="0"/>
              <a:buChar char="►"/>
            </a:pPr>
            <a:r>
              <a:rPr lang="es-EC" sz="2800" dirty="0"/>
              <a:t>Variables Ambientales </a:t>
            </a:r>
          </a:p>
        </p:txBody>
      </p:sp>
    </p:spTree>
    <p:extLst>
      <p:ext uri="{BB962C8B-B14F-4D97-AF65-F5344CB8AC3E}">
        <p14:creationId xmlns:p14="http://schemas.microsoft.com/office/powerpoint/2010/main" val="240643847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/>
          <a:lstStyle/>
          <a:p>
            <a:r>
              <a:rPr lang="es-EC" dirty="0"/>
              <a:t>Propiedades Morfológicas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B65AB7-37C2-4ED0-9959-5345F28F7792}"/>
              </a:ext>
            </a:extLst>
          </p:cNvPr>
          <p:cNvSpPr txBox="1"/>
          <p:nvPr/>
        </p:nvSpPr>
        <p:spPr>
          <a:xfrm>
            <a:off x="1945201" y="1556792"/>
            <a:ext cx="61926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r>
              <a:rPr lang="es-EC" sz="3200" dirty="0"/>
              <a:t>Criterios de Selección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C" sz="3200" dirty="0"/>
              <a:t>Homogeneidad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C" sz="3200" dirty="0" err="1"/>
              <a:t>Beads</a:t>
            </a:r>
            <a:r>
              <a:rPr lang="es-EC" sz="3200" dirty="0"/>
              <a:t> o Collares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C" sz="3200" dirty="0"/>
              <a:t>Fibras Bifurcadas  </a:t>
            </a:r>
          </a:p>
          <a:p>
            <a:pPr marL="285750" indent="-285750">
              <a:buClr>
                <a:schemeClr val="accent1"/>
              </a:buClr>
              <a:buFont typeface="Century Gothic" panose="020B0502020202020204" pitchFamily="34" charset="0"/>
              <a:buChar char="►"/>
            </a:pP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CED42E-ACF2-489F-B9D2-CBF24C0D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19" y="3659578"/>
            <a:ext cx="6237055" cy="23379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61A325-8E4B-48EC-90B1-6890527F4672}"/>
              </a:ext>
            </a:extLst>
          </p:cNvPr>
          <p:cNvSpPr txBox="1"/>
          <p:nvPr/>
        </p:nvSpPr>
        <p:spPr>
          <a:xfrm>
            <a:off x="2495689" y="604922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Imágenes obtenidas del Microscopio de Barrido </a:t>
            </a:r>
          </a:p>
        </p:txBody>
      </p:sp>
    </p:spTree>
    <p:extLst>
      <p:ext uri="{BB962C8B-B14F-4D97-AF65-F5344CB8AC3E}">
        <p14:creationId xmlns:p14="http://schemas.microsoft.com/office/powerpoint/2010/main" val="16410999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Propiedades Mecánicas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C3B69C4-AC30-4DC0-898D-7A05D02C2647}"/>
                  </a:ext>
                </a:extLst>
              </p:cNvPr>
              <p:cNvSpPr txBox="1"/>
              <p:nvPr/>
            </p:nvSpPr>
            <p:spPr>
              <a:xfrm>
                <a:off x="1835696" y="1700808"/>
                <a:ext cx="6698704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accent1"/>
                  </a:buClr>
                  <a:buFont typeface="Century Gothic" panose="020B0502020202020204" pitchFamily="34" charset="0"/>
                  <a:buChar char="►"/>
                </a:pPr>
                <a:r>
                  <a:rPr lang="es-EC" sz="2800" dirty="0"/>
                  <a:t>Microscopio de Fuerza Atómica AFM</a:t>
                </a:r>
              </a:p>
              <a:p>
                <a:pPr>
                  <a:buClr>
                    <a:schemeClr val="accent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2800" i="1">
                          <a:latin typeface="Cambria Math" panose="02040503050406030204" pitchFamily="18" charset="0"/>
                        </a:rPr>
                        <m:t>𝑘𝑧</m:t>
                      </m:r>
                    </m:oMath>
                  </m:oMathPara>
                </a14:m>
                <a:endParaRPr lang="es-EC" sz="2800" dirty="0"/>
              </a:p>
              <a:p>
                <a:pPr>
                  <a:buClr>
                    <a:schemeClr val="accent1"/>
                  </a:buClr>
                </a:pPr>
                <a:endParaRPr lang="es-EC" sz="2800" dirty="0"/>
              </a:p>
              <a:p>
                <a:pPr marL="285750" indent="-285750">
                  <a:buClr>
                    <a:schemeClr val="accent1"/>
                  </a:buClr>
                  <a:buFont typeface="Century Gothic" panose="020B0502020202020204" pitchFamily="34" charset="0"/>
                  <a:buChar char="►"/>
                </a:pPr>
                <a:r>
                  <a:rPr lang="es-EC" sz="2800" dirty="0"/>
                  <a:t>Modelo de contacto de Hertz</a:t>
                </a:r>
              </a:p>
              <a:p>
                <a:pPr marL="285750" indent="-285750">
                  <a:buClr>
                    <a:schemeClr val="accent1"/>
                  </a:buClr>
                  <a:buFont typeface="Century Gothic" panose="020B0502020202020204" pitchFamily="34" charset="0"/>
                  <a:buChar char="►"/>
                </a:pPr>
                <a:endParaRPr lang="es-EC" sz="2800" dirty="0"/>
              </a:p>
              <a:p>
                <a:pPr marL="285750" indent="-285750">
                  <a:buClr>
                    <a:schemeClr val="accent1"/>
                  </a:buClr>
                  <a:buFont typeface="Century Gothic" panose="020B0502020202020204" pitchFamily="34" charset="0"/>
                  <a:buChar char="►"/>
                </a:pPr>
                <a:r>
                  <a:rPr lang="es-EC" sz="2800" dirty="0"/>
                  <a:t> Software AR 15.06109</a:t>
                </a:r>
              </a:p>
              <a:p>
                <a:pPr marL="285750" indent="-285750">
                  <a:buClr>
                    <a:schemeClr val="accent1"/>
                  </a:buClr>
                  <a:buFont typeface="Century Gothic" panose="020B0502020202020204" pitchFamily="34" charset="0"/>
                  <a:buChar char="►"/>
                </a:pPr>
                <a:endParaRPr lang="es-EC" sz="2800" dirty="0"/>
              </a:p>
              <a:p>
                <a:pPr marL="285750" indent="-285750">
                  <a:buClr>
                    <a:schemeClr val="accent1"/>
                  </a:buClr>
                  <a:buFont typeface="Century Gothic" panose="020B0502020202020204" pitchFamily="34" charset="0"/>
                  <a:buChar char="►"/>
                </a:pPr>
                <a:r>
                  <a:rPr lang="es-EC" sz="2800" dirty="0"/>
                  <a:t>Módulo de Elasticidad</a:t>
                </a:r>
              </a:p>
              <a:p>
                <a:pPr>
                  <a:buClr>
                    <a:schemeClr val="accent1"/>
                  </a:buClr>
                </a:pPr>
                <a:endParaRPr lang="es-EC" sz="2800" dirty="0"/>
              </a:p>
              <a:p>
                <a:pPr>
                  <a:buClr>
                    <a:schemeClr val="accent1"/>
                  </a:buClr>
                </a:pPr>
                <a:endParaRPr lang="es-EC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FC3B69C4-AC30-4DC0-898D-7A05D02C26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00808"/>
                <a:ext cx="6698704" cy="4678204"/>
              </a:xfrm>
              <a:prstGeom prst="rect">
                <a:avLst/>
              </a:prstGeom>
              <a:blipFill>
                <a:blip r:embed="rId2"/>
                <a:stretch>
                  <a:fillRect l="-1820" t="-130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5403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Análisis de Resultados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CC8BFE5-53C5-4A70-91AC-D50E13E5483B}"/>
              </a:ext>
            </a:extLst>
          </p:cNvPr>
          <p:cNvSpPr txBox="1"/>
          <p:nvPr/>
        </p:nvSpPr>
        <p:spPr>
          <a:xfrm>
            <a:off x="1619672" y="190500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Soluciones de  PVP usando como solvente etanol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407768A-F946-4B20-97F2-94EBCB006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745797"/>
              </p:ext>
            </p:extLst>
          </p:nvPr>
        </p:nvGraphicFramePr>
        <p:xfrm>
          <a:off x="1691681" y="2492896"/>
          <a:ext cx="6842721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7491">
                  <a:extLst>
                    <a:ext uri="{9D8B030D-6E8A-4147-A177-3AD203B41FA5}">
                      <a16:colId xmlns:a16="http://schemas.microsoft.com/office/drawing/2014/main" val="3964150485"/>
                    </a:ext>
                  </a:extLst>
                </a:gridCol>
                <a:gridCol w="938900">
                  <a:extLst>
                    <a:ext uri="{9D8B030D-6E8A-4147-A177-3AD203B41FA5}">
                      <a16:colId xmlns:a16="http://schemas.microsoft.com/office/drawing/2014/main" val="385513174"/>
                    </a:ext>
                  </a:extLst>
                </a:gridCol>
                <a:gridCol w="1077892">
                  <a:extLst>
                    <a:ext uri="{9D8B030D-6E8A-4147-A177-3AD203B41FA5}">
                      <a16:colId xmlns:a16="http://schemas.microsoft.com/office/drawing/2014/main" val="1642097516"/>
                    </a:ext>
                  </a:extLst>
                </a:gridCol>
                <a:gridCol w="1339800">
                  <a:extLst>
                    <a:ext uri="{9D8B030D-6E8A-4147-A177-3AD203B41FA5}">
                      <a16:colId xmlns:a16="http://schemas.microsoft.com/office/drawing/2014/main" val="357590051"/>
                    </a:ext>
                  </a:extLst>
                </a:gridCol>
                <a:gridCol w="1077892">
                  <a:extLst>
                    <a:ext uri="{9D8B030D-6E8A-4147-A177-3AD203B41FA5}">
                      <a16:colId xmlns:a16="http://schemas.microsoft.com/office/drawing/2014/main" val="2890586085"/>
                    </a:ext>
                  </a:extLst>
                </a:gridCol>
                <a:gridCol w="1340746">
                  <a:extLst>
                    <a:ext uri="{9D8B030D-6E8A-4147-A177-3AD203B41FA5}">
                      <a16:colId xmlns:a16="http://schemas.microsoft.com/office/drawing/2014/main" val="3547497543"/>
                    </a:ext>
                  </a:extLst>
                </a:gridCol>
              </a:tblGrid>
              <a:tr h="39375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Etanol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9157"/>
                  </a:ext>
                </a:extLst>
              </a:tr>
              <a:tr h="8435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Muestra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PVP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w/w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Caudal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ml/h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Distancia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Voltaje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KV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Diámetro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μm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294610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0.84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33519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1,16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3874113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930660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1,48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2033047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702763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3,62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358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6844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3589</TotalTime>
  <Words>1134</Words>
  <Application>Microsoft Office PowerPoint</Application>
  <PresentationFormat>Presentación en pantalla (4:3)</PresentationFormat>
  <Paragraphs>220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Times New Roman</vt:lpstr>
      <vt:lpstr>Wingdings 3</vt:lpstr>
      <vt:lpstr>Espiral</vt:lpstr>
      <vt:lpstr>INFLUENCIA DE SOLVENTES ORGÁNICOS EN LA MORFOLOGÍA Y PROPIEDADES MECÁNICAS DE FIBRAS DE POLIVILPIRROLIDONA (PVP) FABRICADAS MEDIANTE ELECTROSPINNING</vt:lpstr>
      <vt:lpstr>Índice </vt:lpstr>
      <vt:lpstr>Objetivo General</vt:lpstr>
      <vt:lpstr>Objetivos Específicos </vt:lpstr>
      <vt:lpstr>Técnica de Electrospinning </vt:lpstr>
      <vt:lpstr>Variables que influyen en la morfología y propiedades Mecánicas</vt:lpstr>
      <vt:lpstr>Propiedades Morfológicas </vt:lpstr>
      <vt:lpstr>Propiedades Mecánicas </vt:lpstr>
      <vt:lpstr>Análisis de Resultados </vt:lpstr>
      <vt:lpstr>Análisis de Resultados </vt:lpstr>
      <vt:lpstr>Análisis de Resultados </vt:lpstr>
      <vt:lpstr>Análisis de Propiedades morfológicas </vt:lpstr>
      <vt:lpstr>Muestra 5, solución de etanol con 8% w/w de PVP  </vt:lpstr>
      <vt:lpstr>Muestra 11, solución de DMF con 14% w/w de PVP </vt:lpstr>
      <vt:lpstr>Muestra 14, solución de mezcla Etanol y DMF 70/30 w/w y 8% w/w de PVP. </vt:lpstr>
      <vt:lpstr>Análisis de Propiedades Mecánicas </vt:lpstr>
      <vt:lpstr>Muestra 11, solución de DMF con 14% w/w de PVP  Módulo de  Elasticidad promedio de 8,8 MPa. Con una desviación estándar de 2,1  </vt:lpstr>
      <vt:lpstr>Muestra 14, solución de mezcla Etanol y DMF 70/30 w/w y 8% w/w de PVP.  Módulo de Elasticidad promedio de 32,78 MPa y una desviación estándar de 20,7.  </vt:lpstr>
      <vt:lpstr>Conclusiones </vt:lpstr>
      <vt:lpstr>Presentación de PowerPoint</vt:lpstr>
      <vt:lpstr>Recomendaciones </vt:lpstr>
      <vt:lpstr>Presentación de PowerPoint</vt:lpstr>
    </vt:vector>
  </TitlesOfParts>
  <Company>Sel@.net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JAVIER SEGURA LARA</dc:creator>
  <cp:lastModifiedBy>diego narvez</cp:lastModifiedBy>
  <cp:revision>81</cp:revision>
  <dcterms:created xsi:type="dcterms:W3CDTF">2014-11-03T19:19:51Z</dcterms:created>
  <dcterms:modified xsi:type="dcterms:W3CDTF">2017-12-11T08:59:22Z</dcterms:modified>
</cp:coreProperties>
</file>