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78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63B92E-6A23-4234-8A6C-AA7F62D40580}" type="doc">
      <dgm:prSet loTypeId="urn:microsoft.com/office/officeart/2005/8/layout/arrow2" loCatId="process" qsTypeId="urn:microsoft.com/office/officeart/2005/8/quickstyle/simple1" qsCatId="simple" csTypeId="urn:microsoft.com/office/officeart/2005/8/colors/accent3_1" csCatId="accent3" phldr="1"/>
      <dgm:spPr/>
    </dgm:pt>
    <dgm:pt modelId="{E0EAD77E-D201-4F64-9B7A-E9C38F9D9D0D}">
      <dgm:prSet phldrT="[Texto]"/>
      <dgm:spPr/>
      <dgm:t>
        <a:bodyPr/>
        <a:lstStyle/>
        <a:p>
          <a:r>
            <a:rPr lang="es-EC" dirty="0" smtClean="0"/>
            <a:t>Donde estamos</a:t>
          </a:r>
        </a:p>
      </dgm:t>
    </dgm:pt>
    <dgm:pt modelId="{B4295B5E-6184-49B4-B822-195C4E6AA35E}" type="parTrans" cxnId="{F99C9487-5268-4E1C-AF5B-CC2BE9506E33}">
      <dgm:prSet/>
      <dgm:spPr/>
      <dgm:t>
        <a:bodyPr/>
        <a:lstStyle/>
        <a:p>
          <a:endParaRPr lang="es-EC"/>
        </a:p>
      </dgm:t>
    </dgm:pt>
    <dgm:pt modelId="{70989FD0-F6E6-4E46-93BF-4F922AB92465}" type="sibTrans" cxnId="{F99C9487-5268-4E1C-AF5B-CC2BE9506E33}">
      <dgm:prSet/>
      <dgm:spPr/>
      <dgm:t>
        <a:bodyPr/>
        <a:lstStyle/>
        <a:p>
          <a:endParaRPr lang="es-EC"/>
        </a:p>
      </dgm:t>
    </dgm:pt>
    <dgm:pt modelId="{527440E4-17E2-42DE-92B2-C0F76BFD286C}">
      <dgm:prSet phldrT="[Texto]"/>
      <dgm:spPr/>
      <dgm:t>
        <a:bodyPr/>
        <a:lstStyle/>
        <a:p>
          <a:r>
            <a:rPr lang="es-EC" dirty="0" smtClean="0"/>
            <a:t>A donde vamos a llegar</a:t>
          </a:r>
          <a:endParaRPr lang="es-EC" dirty="0"/>
        </a:p>
      </dgm:t>
    </dgm:pt>
    <dgm:pt modelId="{6241D5B9-5479-4738-BB31-5C227E2801B4}" type="parTrans" cxnId="{7BA866F5-4EA3-4227-BA5D-94DE6CE7166C}">
      <dgm:prSet/>
      <dgm:spPr/>
      <dgm:t>
        <a:bodyPr/>
        <a:lstStyle/>
        <a:p>
          <a:endParaRPr lang="es-EC"/>
        </a:p>
      </dgm:t>
    </dgm:pt>
    <dgm:pt modelId="{5449AD3B-AC51-495B-8413-B08D8C272BC7}" type="sibTrans" cxnId="{7BA866F5-4EA3-4227-BA5D-94DE6CE7166C}">
      <dgm:prSet/>
      <dgm:spPr/>
      <dgm:t>
        <a:bodyPr/>
        <a:lstStyle/>
        <a:p>
          <a:endParaRPr lang="es-EC"/>
        </a:p>
      </dgm:t>
    </dgm:pt>
    <dgm:pt modelId="{D77E4029-D91C-4426-9792-E4EC10D6F34E}">
      <dgm:prSet phldrT="[Texto]"/>
      <dgm:spPr/>
      <dgm:t>
        <a:bodyPr/>
        <a:lstStyle/>
        <a:p>
          <a:r>
            <a:rPr lang="es-EC" dirty="0" smtClean="0"/>
            <a:t>A donde quisiéramos llegar</a:t>
          </a:r>
          <a:endParaRPr lang="es-EC" dirty="0"/>
        </a:p>
      </dgm:t>
    </dgm:pt>
    <dgm:pt modelId="{4829A31B-B3AF-4BCB-ADFD-BCEC4DC6C9B2}" type="parTrans" cxnId="{3EDEF11F-2327-472F-A7EC-FE73C0542A24}">
      <dgm:prSet/>
      <dgm:spPr/>
      <dgm:t>
        <a:bodyPr/>
        <a:lstStyle/>
        <a:p>
          <a:endParaRPr lang="es-EC"/>
        </a:p>
      </dgm:t>
    </dgm:pt>
    <dgm:pt modelId="{DBA87A38-75AF-4CAC-8D03-7FF413C98449}" type="sibTrans" cxnId="{3EDEF11F-2327-472F-A7EC-FE73C0542A24}">
      <dgm:prSet/>
      <dgm:spPr/>
      <dgm:t>
        <a:bodyPr/>
        <a:lstStyle/>
        <a:p>
          <a:endParaRPr lang="es-EC"/>
        </a:p>
      </dgm:t>
    </dgm:pt>
    <dgm:pt modelId="{81BE70D6-EC08-4A2D-AD12-CC52B6936603}">
      <dgm:prSet phldrT="[Texto]"/>
      <dgm:spPr/>
      <dgm:t>
        <a:bodyPr/>
        <a:lstStyle/>
        <a:p>
          <a:r>
            <a:rPr lang="es-EC" dirty="0" smtClean="0"/>
            <a:t>A donde deberíamos llegar</a:t>
          </a:r>
          <a:endParaRPr lang="es-EC" dirty="0"/>
        </a:p>
      </dgm:t>
    </dgm:pt>
    <dgm:pt modelId="{AA2EB619-26DD-4B29-B4FB-737B01F634A5}" type="parTrans" cxnId="{CF9623DD-782D-43CB-8200-A39B2B2B8D2D}">
      <dgm:prSet/>
      <dgm:spPr/>
      <dgm:t>
        <a:bodyPr/>
        <a:lstStyle/>
        <a:p>
          <a:endParaRPr lang="es-EC"/>
        </a:p>
      </dgm:t>
    </dgm:pt>
    <dgm:pt modelId="{C065F741-A067-452C-AEB8-A77B865FE58B}" type="sibTrans" cxnId="{CF9623DD-782D-43CB-8200-A39B2B2B8D2D}">
      <dgm:prSet/>
      <dgm:spPr/>
      <dgm:t>
        <a:bodyPr/>
        <a:lstStyle/>
        <a:p>
          <a:endParaRPr lang="es-EC"/>
        </a:p>
      </dgm:t>
    </dgm:pt>
    <dgm:pt modelId="{5D920054-C138-440E-B9E1-245C918EE260}">
      <dgm:prSet phldrT="[Texto]"/>
      <dgm:spPr/>
      <dgm:t>
        <a:bodyPr/>
        <a:lstStyle/>
        <a:p>
          <a:r>
            <a:rPr lang="es-EC" dirty="0" smtClean="0"/>
            <a:t>Objetivo</a:t>
          </a:r>
          <a:endParaRPr lang="es-EC" dirty="0"/>
        </a:p>
      </dgm:t>
    </dgm:pt>
    <dgm:pt modelId="{06019B02-2D3D-4AD6-89A1-0A0322F0B6E3}" type="parTrans" cxnId="{BF535CB5-1AA8-44F3-897F-E2FE6B636389}">
      <dgm:prSet/>
      <dgm:spPr/>
      <dgm:t>
        <a:bodyPr/>
        <a:lstStyle/>
        <a:p>
          <a:endParaRPr lang="es-EC"/>
        </a:p>
      </dgm:t>
    </dgm:pt>
    <dgm:pt modelId="{2AAB6DEF-5704-4923-9412-D2D7DB610216}" type="sibTrans" cxnId="{BF535CB5-1AA8-44F3-897F-E2FE6B636389}">
      <dgm:prSet/>
      <dgm:spPr/>
      <dgm:t>
        <a:bodyPr/>
        <a:lstStyle/>
        <a:p>
          <a:endParaRPr lang="es-EC"/>
        </a:p>
      </dgm:t>
    </dgm:pt>
    <dgm:pt modelId="{F62653EB-4DA0-42F2-AA8D-E44AD0F68FBC}" type="pres">
      <dgm:prSet presAssocID="{9E63B92E-6A23-4234-8A6C-AA7F62D40580}" presName="arrowDiagram" presStyleCnt="0">
        <dgm:presLayoutVars>
          <dgm:chMax val="5"/>
          <dgm:dir/>
          <dgm:resizeHandles val="exact"/>
        </dgm:presLayoutVars>
      </dgm:prSet>
      <dgm:spPr/>
    </dgm:pt>
    <dgm:pt modelId="{FDD73403-AAA6-4817-9356-B85E477A89C0}" type="pres">
      <dgm:prSet presAssocID="{9E63B92E-6A23-4234-8A6C-AA7F62D40580}" presName="arrow" presStyleLbl="bgShp" presStyleIdx="0" presStyleCnt="1"/>
      <dgm:spPr/>
    </dgm:pt>
    <dgm:pt modelId="{581844CF-DFE8-4C12-8386-1FA4DAFE0678}" type="pres">
      <dgm:prSet presAssocID="{9E63B92E-6A23-4234-8A6C-AA7F62D40580}" presName="arrowDiagram5" presStyleCnt="0"/>
      <dgm:spPr/>
    </dgm:pt>
    <dgm:pt modelId="{EA9F13C0-9DA3-4EC1-8789-12CC0D2536ED}" type="pres">
      <dgm:prSet presAssocID="{E0EAD77E-D201-4F64-9B7A-E9C38F9D9D0D}" presName="bullet5a" presStyleLbl="node1" presStyleIdx="0" presStyleCnt="5"/>
      <dgm:spPr/>
    </dgm:pt>
    <dgm:pt modelId="{318B1838-B610-4599-ABC5-A44146645347}" type="pres">
      <dgm:prSet presAssocID="{E0EAD77E-D201-4F64-9B7A-E9C38F9D9D0D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48D6D36-AC57-4470-9395-50C13AAEC473}" type="pres">
      <dgm:prSet presAssocID="{527440E4-17E2-42DE-92B2-C0F76BFD286C}" presName="bullet5b" presStyleLbl="node1" presStyleIdx="1" presStyleCnt="5"/>
      <dgm:spPr/>
    </dgm:pt>
    <dgm:pt modelId="{794E0277-D6B1-484D-94CB-863ACCCCAA4E}" type="pres">
      <dgm:prSet presAssocID="{527440E4-17E2-42DE-92B2-C0F76BFD286C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3E22EF1-E051-466C-9C3F-9EBDFE30F94E}" type="pres">
      <dgm:prSet presAssocID="{D77E4029-D91C-4426-9792-E4EC10D6F34E}" presName="bullet5c" presStyleLbl="node1" presStyleIdx="2" presStyleCnt="5"/>
      <dgm:spPr/>
    </dgm:pt>
    <dgm:pt modelId="{3A4D2CCA-CCCB-4125-A579-7CB64C439D2B}" type="pres">
      <dgm:prSet presAssocID="{D77E4029-D91C-4426-9792-E4EC10D6F34E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4B89203-8060-42E3-9572-8C63E5470755}" type="pres">
      <dgm:prSet presAssocID="{81BE70D6-EC08-4A2D-AD12-CC52B6936603}" presName="bullet5d" presStyleLbl="node1" presStyleIdx="3" presStyleCnt="5"/>
      <dgm:spPr/>
    </dgm:pt>
    <dgm:pt modelId="{B26A6C16-FD62-4743-B3C0-AE8D28F86E83}" type="pres">
      <dgm:prSet presAssocID="{81BE70D6-EC08-4A2D-AD12-CC52B6936603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29C650B-5DE0-4840-ACE9-4CB7B9EA81A7}" type="pres">
      <dgm:prSet presAssocID="{5D920054-C138-440E-B9E1-245C918EE260}" presName="bullet5e" presStyleLbl="node1" presStyleIdx="4" presStyleCnt="5" custLinFactNeighborX="77303" custLinFactNeighborY="-16346"/>
      <dgm:spPr/>
    </dgm:pt>
    <dgm:pt modelId="{9B1C3B05-055E-4C65-A175-2633AFB9E078}" type="pres">
      <dgm:prSet presAssocID="{5D920054-C138-440E-B9E1-245C918EE260}" presName="textBox5e" presStyleLbl="revTx" presStyleIdx="4" presStyleCnt="5" custLinFactNeighborX="5984" custLinFactNeighborY="-513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F535CB5-1AA8-44F3-897F-E2FE6B636389}" srcId="{9E63B92E-6A23-4234-8A6C-AA7F62D40580}" destId="{5D920054-C138-440E-B9E1-245C918EE260}" srcOrd="4" destOrd="0" parTransId="{06019B02-2D3D-4AD6-89A1-0A0322F0B6E3}" sibTransId="{2AAB6DEF-5704-4923-9412-D2D7DB610216}"/>
    <dgm:cxn modelId="{F99C9487-5268-4E1C-AF5B-CC2BE9506E33}" srcId="{9E63B92E-6A23-4234-8A6C-AA7F62D40580}" destId="{E0EAD77E-D201-4F64-9B7A-E9C38F9D9D0D}" srcOrd="0" destOrd="0" parTransId="{B4295B5E-6184-49B4-B822-195C4E6AA35E}" sibTransId="{70989FD0-F6E6-4E46-93BF-4F922AB92465}"/>
    <dgm:cxn modelId="{D17B17D9-9BC1-400A-9FF2-BB8B1B199185}" type="presOf" srcId="{D77E4029-D91C-4426-9792-E4EC10D6F34E}" destId="{3A4D2CCA-CCCB-4125-A579-7CB64C439D2B}" srcOrd="0" destOrd="0" presId="urn:microsoft.com/office/officeart/2005/8/layout/arrow2"/>
    <dgm:cxn modelId="{3EDEF11F-2327-472F-A7EC-FE73C0542A24}" srcId="{9E63B92E-6A23-4234-8A6C-AA7F62D40580}" destId="{D77E4029-D91C-4426-9792-E4EC10D6F34E}" srcOrd="2" destOrd="0" parTransId="{4829A31B-B3AF-4BCB-ADFD-BCEC4DC6C9B2}" sibTransId="{DBA87A38-75AF-4CAC-8D03-7FF413C98449}"/>
    <dgm:cxn modelId="{7BA866F5-4EA3-4227-BA5D-94DE6CE7166C}" srcId="{9E63B92E-6A23-4234-8A6C-AA7F62D40580}" destId="{527440E4-17E2-42DE-92B2-C0F76BFD286C}" srcOrd="1" destOrd="0" parTransId="{6241D5B9-5479-4738-BB31-5C227E2801B4}" sibTransId="{5449AD3B-AC51-495B-8413-B08D8C272BC7}"/>
    <dgm:cxn modelId="{129DC3EF-11C2-4487-8241-0AE906B361E9}" type="presOf" srcId="{527440E4-17E2-42DE-92B2-C0F76BFD286C}" destId="{794E0277-D6B1-484D-94CB-863ACCCCAA4E}" srcOrd="0" destOrd="0" presId="urn:microsoft.com/office/officeart/2005/8/layout/arrow2"/>
    <dgm:cxn modelId="{06479DC5-13AE-49B8-96A9-A93246030986}" type="presOf" srcId="{9E63B92E-6A23-4234-8A6C-AA7F62D40580}" destId="{F62653EB-4DA0-42F2-AA8D-E44AD0F68FBC}" srcOrd="0" destOrd="0" presId="urn:microsoft.com/office/officeart/2005/8/layout/arrow2"/>
    <dgm:cxn modelId="{04C481E8-B036-4A59-8B74-3C122AF92E3A}" type="presOf" srcId="{E0EAD77E-D201-4F64-9B7A-E9C38F9D9D0D}" destId="{318B1838-B610-4599-ABC5-A44146645347}" srcOrd="0" destOrd="0" presId="urn:microsoft.com/office/officeart/2005/8/layout/arrow2"/>
    <dgm:cxn modelId="{BAE3632B-7301-4BBE-9CA8-3DCC86632B0E}" type="presOf" srcId="{5D920054-C138-440E-B9E1-245C918EE260}" destId="{9B1C3B05-055E-4C65-A175-2633AFB9E078}" srcOrd="0" destOrd="0" presId="urn:microsoft.com/office/officeart/2005/8/layout/arrow2"/>
    <dgm:cxn modelId="{79BC76EA-CD87-4067-8F44-7831CBE526BF}" type="presOf" srcId="{81BE70D6-EC08-4A2D-AD12-CC52B6936603}" destId="{B26A6C16-FD62-4743-B3C0-AE8D28F86E83}" srcOrd="0" destOrd="0" presId="urn:microsoft.com/office/officeart/2005/8/layout/arrow2"/>
    <dgm:cxn modelId="{CF9623DD-782D-43CB-8200-A39B2B2B8D2D}" srcId="{9E63B92E-6A23-4234-8A6C-AA7F62D40580}" destId="{81BE70D6-EC08-4A2D-AD12-CC52B6936603}" srcOrd="3" destOrd="0" parTransId="{AA2EB619-26DD-4B29-B4FB-737B01F634A5}" sibTransId="{C065F741-A067-452C-AEB8-A77B865FE58B}"/>
    <dgm:cxn modelId="{66A63E8E-5F1D-4E4C-8FEE-23A5116484A8}" type="presParOf" srcId="{F62653EB-4DA0-42F2-AA8D-E44AD0F68FBC}" destId="{FDD73403-AAA6-4817-9356-B85E477A89C0}" srcOrd="0" destOrd="0" presId="urn:microsoft.com/office/officeart/2005/8/layout/arrow2"/>
    <dgm:cxn modelId="{3AF94C66-208A-4811-8062-11CEBAB8AE03}" type="presParOf" srcId="{F62653EB-4DA0-42F2-AA8D-E44AD0F68FBC}" destId="{581844CF-DFE8-4C12-8386-1FA4DAFE0678}" srcOrd="1" destOrd="0" presId="urn:microsoft.com/office/officeart/2005/8/layout/arrow2"/>
    <dgm:cxn modelId="{5F8A35B1-DDF2-4DC0-87D1-10AE1F66CFDF}" type="presParOf" srcId="{581844CF-DFE8-4C12-8386-1FA4DAFE0678}" destId="{EA9F13C0-9DA3-4EC1-8789-12CC0D2536ED}" srcOrd="0" destOrd="0" presId="urn:microsoft.com/office/officeart/2005/8/layout/arrow2"/>
    <dgm:cxn modelId="{E986E070-F7C9-463A-8100-AADBAD781145}" type="presParOf" srcId="{581844CF-DFE8-4C12-8386-1FA4DAFE0678}" destId="{318B1838-B610-4599-ABC5-A44146645347}" srcOrd="1" destOrd="0" presId="urn:microsoft.com/office/officeart/2005/8/layout/arrow2"/>
    <dgm:cxn modelId="{55B5D154-41DC-4EE9-8541-1E1EDEC466CD}" type="presParOf" srcId="{581844CF-DFE8-4C12-8386-1FA4DAFE0678}" destId="{F48D6D36-AC57-4470-9395-50C13AAEC473}" srcOrd="2" destOrd="0" presId="urn:microsoft.com/office/officeart/2005/8/layout/arrow2"/>
    <dgm:cxn modelId="{59D6B62A-56A5-43A5-948E-E9D52E5600D6}" type="presParOf" srcId="{581844CF-DFE8-4C12-8386-1FA4DAFE0678}" destId="{794E0277-D6B1-484D-94CB-863ACCCCAA4E}" srcOrd="3" destOrd="0" presId="urn:microsoft.com/office/officeart/2005/8/layout/arrow2"/>
    <dgm:cxn modelId="{7DD19D08-A986-49BC-98C5-96E0AA74B029}" type="presParOf" srcId="{581844CF-DFE8-4C12-8386-1FA4DAFE0678}" destId="{03E22EF1-E051-466C-9C3F-9EBDFE30F94E}" srcOrd="4" destOrd="0" presId="urn:microsoft.com/office/officeart/2005/8/layout/arrow2"/>
    <dgm:cxn modelId="{8B7788D0-4B45-445B-A9D7-4C1759489C0D}" type="presParOf" srcId="{581844CF-DFE8-4C12-8386-1FA4DAFE0678}" destId="{3A4D2CCA-CCCB-4125-A579-7CB64C439D2B}" srcOrd="5" destOrd="0" presId="urn:microsoft.com/office/officeart/2005/8/layout/arrow2"/>
    <dgm:cxn modelId="{F53FF6DF-3E76-4B5D-9579-15734DCC8B44}" type="presParOf" srcId="{581844CF-DFE8-4C12-8386-1FA4DAFE0678}" destId="{A4B89203-8060-42E3-9572-8C63E5470755}" srcOrd="6" destOrd="0" presId="urn:microsoft.com/office/officeart/2005/8/layout/arrow2"/>
    <dgm:cxn modelId="{C2D6E572-F13C-4034-8DD8-C552C4796E68}" type="presParOf" srcId="{581844CF-DFE8-4C12-8386-1FA4DAFE0678}" destId="{B26A6C16-FD62-4743-B3C0-AE8D28F86E83}" srcOrd="7" destOrd="0" presId="urn:microsoft.com/office/officeart/2005/8/layout/arrow2"/>
    <dgm:cxn modelId="{C6D7CE01-02E6-4FA8-BA6F-3FC80ADDDBF4}" type="presParOf" srcId="{581844CF-DFE8-4C12-8386-1FA4DAFE0678}" destId="{E29C650B-5DE0-4840-ACE9-4CB7B9EA81A7}" srcOrd="8" destOrd="0" presId="urn:microsoft.com/office/officeart/2005/8/layout/arrow2"/>
    <dgm:cxn modelId="{2D4BC522-6C02-4C76-85EC-B60EFDF9FCA7}" type="presParOf" srcId="{581844CF-DFE8-4C12-8386-1FA4DAFE0678}" destId="{9B1C3B05-055E-4C65-A175-2633AFB9E078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D73403-AAA6-4817-9356-B85E477A89C0}">
      <dsp:nvSpPr>
        <dsp:cNvPr id="0" name=""/>
        <dsp:cNvSpPr/>
      </dsp:nvSpPr>
      <dsp:spPr>
        <a:xfrm>
          <a:off x="0" y="109545"/>
          <a:ext cx="7560840" cy="472552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9F13C0-9DA3-4EC1-8789-12CC0D2536ED}">
      <dsp:nvSpPr>
        <dsp:cNvPr id="0" name=""/>
        <dsp:cNvSpPr/>
      </dsp:nvSpPr>
      <dsp:spPr>
        <a:xfrm>
          <a:off x="744742" y="3623445"/>
          <a:ext cx="173899" cy="1738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8B1838-B610-4599-ABC5-A44146645347}">
      <dsp:nvSpPr>
        <dsp:cNvPr id="0" name=""/>
        <dsp:cNvSpPr/>
      </dsp:nvSpPr>
      <dsp:spPr>
        <a:xfrm>
          <a:off x="831692" y="3710395"/>
          <a:ext cx="990470" cy="1124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4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Donde estamos</a:t>
          </a:r>
        </a:p>
      </dsp:txBody>
      <dsp:txXfrm>
        <a:off x="831692" y="3710395"/>
        <a:ext cx="990470" cy="1124674"/>
      </dsp:txXfrm>
    </dsp:sp>
    <dsp:sp modelId="{F48D6D36-AC57-4470-9395-50C13AAEC473}">
      <dsp:nvSpPr>
        <dsp:cNvPr id="0" name=""/>
        <dsp:cNvSpPr/>
      </dsp:nvSpPr>
      <dsp:spPr>
        <a:xfrm>
          <a:off x="1686067" y="2718980"/>
          <a:ext cx="272190" cy="2721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4E0277-D6B1-484D-94CB-863ACCCCAA4E}">
      <dsp:nvSpPr>
        <dsp:cNvPr id="0" name=""/>
        <dsp:cNvSpPr/>
      </dsp:nvSpPr>
      <dsp:spPr>
        <a:xfrm>
          <a:off x="1822162" y="2855075"/>
          <a:ext cx="1255099" cy="1979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228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A donde vamos a llegar</a:t>
          </a:r>
          <a:endParaRPr lang="es-EC" sz="2000" kern="1200" dirty="0"/>
        </a:p>
      </dsp:txBody>
      <dsp:txXfrm>
        <a:off x="1822162" y="2855075"/>
        <a:ext cx="1255099" cy="1979994"/>
      </dsp:txXfrm>
    </dsp:sp>
    <dsp:sp modelId="{03E22EF1-E051-466C-9C3F-9EBDFE30F94E}">
      <dsp:nvSpPr>
        <dsp:cNvPr id="0" name=""/>
        <dsp:cNvSpPr/>
      </dsp:nvSpPr>
      <dsp:spPr>
        <a:xfrm>
          <a:off x="2895801" y="1997865"/>
          <a:ext cx="362920" cy="3629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4D2CCA-CCCB-4125-A579-7CB64C439D2B}">
      <dsp:nvSpPr>
        <dsp:cNvPr id="0" name=""/>
        <dsp:cNvSpPr/>
      </dsp:nvSpPr>
      <dsp:spPr>
        <a:xfrm>
          <a:off x="3077261" y="2179325"/>
          <a:ext cx="1459242" cy="2655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304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A donde quisiéramos llegar</a:t>
          </a:r>
          <a:endParaRPr lang="es-EC" sz="2000" kern="1200" dirty="0"/>
        </a:p>
      </dsp:txBody>
      <dsp:txXfrm>
        <a:off x="3077261" y="2179325"/>
        <a:ext cx="1459242" cy="2655745"/>
      </dsp:txXfrm>
    </dsp:sp>
    <dsp:sp modelId="{A4B89203-8060-42E3-9572-8C63E5470755}">
      <dsp:nvSpPr>
        <dsp:cNvPr id="0" name=""/>
        <dsp:cNvSpPr/>
      </dsp:nvSpPr>
      <dsp:spPr>
        <a:xfrm>
          <a:off x="4302117" y="1434582"/>
          <a:ext cx="468772" cy="4687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A6C16-FD62-4743-B3C0-AE8D28F86E83}">
      <dsp:nvSpPr>
        <dsp:cNvPr id="0" name=""/>
        <dsp:cNvSpPr/>
      </dsp:nvSpPr>
      <dsp:spPr>
        <a:xfrm>
          <a:off x="4536504" y="1668968"/>
          <a:ext cx="1512168" cy="3166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393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A donde deberíamos llegar</a:t>
          </a:r>
          <a:endParaRPr lang="es-EC" sz="2000" kern="1200" dirty="0"/>
        </a:p>
      </dsp:txBody>
      <dsp:txXfrm>
        <a:off x="4536504" y="1668968"/>
        <a:ext cx="1512168" cy="3166101"/>
      </dsp:txXfrm>
    </dsp:sp>
    <dsp:sp modelId="{E29C650B-5DE0-4840-ACE9-4CB7B9EA81A7}">
      <dsp:nvSpPr>
        <dsp:cNvPr id="0" name=""/>
        <dsp:cNvSpPr/>
      </dsp:nvSpPr>
      <dsp:spPr>
        <a:xfrm>
          <a:off x="6211754" y="960795"/>
          <a:ext cx="597306" cy="5973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C3B05-055E-4C65-A175-2633AFB9E078}">
      <dsp:nvSpPr>
        <dsp:cNvPr id="0" name=""/>
        <dsp:cNvSpPr/>
      </dsp:nvSpPr>
      <dsp:spPr>
        <a:xfrm>
          <a:off x="6048672" y="1178593"/>
          <a:ext cx="1512168" cy="3477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6500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Objetivo</a:t>
          </a:r>
          <a:endParaRPr lang="es-EC" sz="2000" kern="1200" dirty="0"/>
        </a:p>
      </dsp:txBody>
      <dsp:txXfrm>
        <a:off x="6048672" y="1178593"/>
        <a:ext cx="1512168" cy="3477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5E19A-D84F-4AE6-86C5-AA79C67D5E0E}" type="datetimeFigureOut">
              <a:rPr lang="es-EC" smtClean="0"/>
              <a:t>16/12/2017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B9590-798F-4D3B-B8A5-692EE8E642A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45000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B9590-798F-4D3B-B8A5-692EE8E642A8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53106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965AD-7EED-4EB6-9A87-DE8743510BDA}" type="datetimeFigureOut">
              <a:rPr lang="es-EC" smtClean="0"/>
              <a:t>16/12/2017</a:t>
            </a:fld>
            <a:endParaRPr lang="es-EC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5832D-B512-44B6-A76A-E7112E43071C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965AD-7EED-4EB6-9A87-DE8743510BDA}" type="datetimeFigureOut">
              <a:rPr lang="es-EC" smtClean="0"/>
              <a:t>16/12/2017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5832D-B512-44B6-A76A-E7112E43071C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965AD-7EED-4EB6-9A87-DE8743510BDA}" type="datetimeFigureOut">
              <a:rPr lang="es-EC" smtClean="0"/>
              <a:t>16/12/2017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5832D-B512-44B6-A76A-E7112E43071C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965AD-7EED-4EB6-9A87-DE8743510BDA}" type="datetimeFigureOut">
              <a:rPr lang="es-EC" smtClean="0"/>
              <a:t>16/12/2017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5832D-B512-44B6-A76A-E7112E43071C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965AD-7EED-4EB6-9A87-DE8743510BDA}" type="datetimeFigureOut">
              <a:rPr lang="es-EC" smtClean="0"/>
              <a:t>16/12/2017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5832D-B512-44B6-A76A-E7112E43071C}" type="slidenum">
              <a:rPr lang="es-EC" smtClean="0"/>
              <a:t>‹Nº›</a:t>
            </a:fld>
            <a:endParaRPr lang="es-EC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965AD-7EED-4EB6-9A87-DE8743510BDA}" type="datetimeFigureOut">
              <a:rPr lang="es-EC" smtClean="0"/>
              <a:t>16/12/2017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5832D-B512-44B6-A76A-E7112E43071C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965AD-7EED-4EB6-9A87-DE8743510BDA}" type="datetimeFigureOut">
              <a:rPr lang="es-EC" smtClean="0"/>
              <a:t>16/12/2017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5832D-B512-44B6-A76A-E7112E43071C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965AD-7EED-4EB6-9A87-DE8743510BDA}" type="datetimeFigureOut">
              <a:rPr lang="es-EC" smtClean="0"/>
              <a:t>16/12/2017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5832D-B512-44B6-A76A-E7112E43071C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965AD-7EED-4EB6-9A87-DE8743510BDA}" type="datetimeFigureOut">
              <a:rPr lang="es-EC" smtClean="0"/>
              <a:t>16/12/2017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5832D-B512-44B6-A76A-E7112E43071C}" type="slidenum">
              <a:rPr lang="es-EC" smtClean="0"/>
              <a:t>‹Nº›</a:t>
            </a:fld>
            <a:endParaRPr lang="es-EC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965AD-7EED-4EB6-9A87-DE8743510BDA}" type="datetimeFigureOut">
              <a:rPr lang="es-EC" smtClean="0"/>
              <a:t>16/12/2017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5832D-B512-44B6-A76A-E7112E43071C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965AD-7EED-4EB6-9A87-DE8743510BDA}" type="datetimeFigureOut">
              <a:rPr lang="es-EC" smtClean="0"/>
              <a:t>16/12/2017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85832D-B512-44B6-A76A-E7112E43071C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F2965AD-7EED-4EB6-9A87-DE8743510BDA}" type="datetimeFigureOut">
              <a:rPr lang="es-EC" smtClean="0"/>
              <a:t>16/12/2017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C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85832D-B512-44B6-A76A-E7112E43071C}" type="slidenum">
              <a:rPr lang="es-EC" smtClean="0"/>
              <a:t>‹Nº›</a:t>
            </a:fld>
            <a:endParaRPr lang="es-EC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ercadotecnia.espe.edu.ec/wp-content/uploads/tmp/LOGO-PRINCIPAL-ESPE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045159" y="263723"/>
            <a:ext cx="4763364" cy="122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deceac.espe.edu.ec/wp-content/uploads/2015/11/logoCEAC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20272" y="4797152"/>
            <a:ext cx="2148088" cy="204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835696" y="166567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>
                <a:solidFill>
                  <a:schemeClr val="tx2">
                    <a:lumMod val="25000"/>
                  </a:schemeClr>
                </a:solidFill>
              </a:rPr>
              <a:t>Proyecto de investigación previo a la obtención del título de Ingenieros en Mercadotecnia</a:t>
            </a:r>
            <a:endParaRPr lang="es-EC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691680" y="2636912"/>
            <a:ext cx="6587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tx2">
                    <a:lumMod val="25000"/>
                  </a:schemeClr>
                </a:solidFill>
              </a:rPr>
              <a:t>IMPACTO </a:t>
            </a:r>
            <a:r>
              <a:rPr lang="es-ES" b="1" dirty="0">
                <a:solidFill>
                  <a:schemeClr val="tx2">
                    <a:lumMod val="25000"/>
                  </a:schemeClr>
                </a:solidFill>
              </a:rPr>
              <a:t>DE LA INMIGRACIÓN DE CIUDADANOS VENEZOLANOS EN EL MERCADO LABORAL DEL DISTRITO METROPOLITANO DE QUITO Y DE LA  CIUDAD DE GUAYAQUIL</a:t>
            </a:r>
            <a:endParaRPr lang="es-EC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692424" y="4149080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>
                <a:solidFill>
                  <a:schemeClr val="tx2">
                    <a:lumMod val="25000"/>
                  </a:schemeClr>
                </a:solidFill>
              </a:rPr>
              <a:t>Autores:</a:t>
            </a:r>
          </a:p>
          <a:p>
            <a:r>
              <a:rPr lang="es-EC" dirty="0" smtClean="0">
                <a:solidFill>
                  <a:schemeClr val="tx2">
                    <a:lumMod val="25000"/>
                  </a:schemeClr>
                </a:solidFill>
              </a:rPr>
              <a:t>Pedro V. Carrillo C.</a:t>
            </a:r>
          </a:p>
          <a:p>
            <a:r>
              <a:rPr lang="es-EC" dirty="0" smtClean="0">
                <a:solidFill>
                  <a:schemeClr val="tx2">
                    <a:lumMod val="25000"/>
                  </a:schemeClr>
                </a:solidFill>
              </a:rPr>
              <a:t>Mariana Llumiquinga S.</a:t>
            </a:r>
            <a:endParaRPr lang="es-EC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835696" y="5373216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>
                <a:solidFill>
                  <a:schemeClr val="tx2">
                    <a:lumMod val="25000"/>
                  </a:schemeClr>
                </a:solidFill>
              </a:rPr>
              <a:t>Director: Ing. Farid Mantilla </a:t>
            </a:r>
            <a:r>
              <a:rPr lang="es-EC" sz="1600" dirty="0">
                <a:solidFill>
                  <a:schemeClr val="tx2">
                    <a:lumMod val="25000"/>
                  </a:schemeClr>
                </a:solidFill>
              </a:rPr>
              <a:t>MBA/MSC/BSG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55250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04108"/>
              </p:ext>
            </p:extLst>
          </p:nvPr>
        </p:nvGraphicFramePr>
        <p:xfrm>
          <a:off x="1583668" y="620688"/>
          <a:ext cx="7236803" cy="23762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0617"/>
                <a:gridCol w="1490617"/>
                <a:gridCol w="878373"/>
                <a:gridCol w="1068154"/>
                <a:gridCol w="1068154"/>
                <a:gridCol w="1240888"/>
              </a:tblGrid>
              <a:tr h="337777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QUE TIPO DE TRABAJO TIENE USTED</a:t>
                      </a:r>
                      <a:endParaRPr lang="es-EC" sz="14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67555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Frecuencia</a:t>
                      </a:r>
                      <a:endParaRPr lang="es-EC" sz="14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Porcentaje</a:t>
                      </a:r>
                      <a:endParaRPr lang="es-EC" sz="14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Porcentaje válido</a:t>
                      </a:r>
                      <a:endParaRPr lang="es-EC" sz="14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Porcentaje acumulado</a:t>
                      </a:r>
                      <a:endParaRPr lang="es-EC" sz="1400" b="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337777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Válidos</a:t>
                      </a:r>
                      <a:endParaRPr lang="es-EC" sz="16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TRABAJO FORMAL</a:t>
                      </a:r>
                      <a:endParaRPr lang="es-EC" sz="14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137</a:t>
                      </a:r>
                      <a:endParaRPr lang="es-EC" sz="14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42,8</a:t>
                      </a:r>
                      <a:endParaRPr lang="es-EC" sz="14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42,8</a:t>
                      </a:r>
                      <a:endParaRPr lang="es-EC" sz="14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42,8</a:t>
                      </a:r>
                      <a:endParaRPr lang="es-EC" sz="1400" b="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33777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TRABAJO INFORMAL</a:t>
                      </a:r>
                      <a:endParaRPr lang="es-EC" sz="14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168</a:t>
                      </a:r>
                      <a:endParaRPr lang="es-EC" sz="14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52,5</a:t>
                      </a:r>
                      <a:endParaRPr lang="es-EC" sz="14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52,5</a:t>
                      </a:r>
                      <a:endParaRPr lang="es-EC" sz="14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95,3</a:t>
                      </a:r>
                      <a:endParaRPr lang="es-EC" sz="1400" b="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33777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NO TIENE TRABAJO</a:t>
                      </a:r>
                      <a:endParaRPr lang="es-EC" sz="14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15</a:t>
                      </a:r>
                      <a:endParaRPr lang="es-EC" sz="14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4,7</a:t>
                      </a:r>
                      <a:endParaRPr lang="es-EC" sz="14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4,7</a:t>
                      </a:r>
                      <a:endParaRPr lang="es-EC" sz="14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100,0</a:t>
                      </a:r>
                      <a:endParaRPr lang="es-EC" sz="1400" b="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34959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EC" sz="14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320</a:t>
                      </a:r>
                      <a:endParaRPr lang="es-EC" sz="14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100,0</a:t>
                      </a:r>
                      <a:endParaRPr lang="es-EC" sz="14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100,0</a:t>
                      </a:r>
                      <a:endParaRPr lang="es-EC" sz="14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400" b="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91680" y="206732"/>
            <a:ext cx="61206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1" i="0" u="none" strike="noStrike" cap="none" normalizeH="0" baseline="0" dirty="0" smtClean="0" bmk="_Toc498899393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Que tipo de trabajo tiene usted?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100" y="3789040"/>
            <a:ext cx="3779837" cy="17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4540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>
                <a:solidFill>
                  <a:schemeClr val="tx2">
                    <a:lumMod val="25000"/>
                  </a:schemeClr>
                </a:solidFill>
              </a:rPr>
              <a:t>ANALISIS </a:t>
            </a:r>
            <a:r>
              <a:rPr lang="es-EC" b="1" dirty="0" smtClean="0">
                <a:solidFill>
                  <a:schemeClr val="tx2">
                    <a:lumMod val="25000"/>
                  </a:schemeClr>
                </a:solidFill>
              </a:rPr>
              <a:t>BIVARIADO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s-EC" b="1" dirty="0"/>
              <a:t>Crosstab</a:t>
            </a:r>
          </a:p>
          <a:p>
            <a:pPr marL="82296" indent="0">
              <a:buNone/>
            </a:pPr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752164"/>
              </p:ext>
            </p:extLst>
          </p:nvPr>
        </p:nvGraphicFramePr>
        <p:xfrm>
          <a:off x="1331640" y="2276872"/>
          <a:ext cx="7056783" cy="3456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1077"/>
                <a:gridCol w="1369310"/>
                <a:gridCol w="1092505"/>
                <a:gridCol w="1092505"/>
                <a:gridCol w="1092505"/>
                <a:gridCol w="798881"/>
              </a:tblGrid>
              <a:tr h="314217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Tabla de contingencia NIVEL DE EDUCACION * QUE TIPO DE TRABAJO TIENE USTED</a:t>
                      </a:r>
                      <a:endParaRPr lang="es-EC" sz="1200" b="1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14217">
                <a:tc gridSpan="6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Recuento  </a:t>
                      </a:r>
                      <a:endParaRPr lang="es-EC" sz="1200" b="1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14217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200" b="1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QUE TIPO DE TRABAJO TIENE USTED</a:t>
                      </a:r>
                      <a:endParaRPr lang="es-EC" sz="1200" b="1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EC" sz="1200" b="1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628433">
                <a:tc gridSpan="2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TRABAJO FORMAL</a:t>
                      </a:r>
                      <a:endParaRPr lang="es-EC" sz="1200" b="1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TRABAJO INFORMAL</a:t>
                      </a:r>
                      <a:endParaRPr lang="es-EC" sz="1200" b="1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NO TIENE TRABAJO</a:t>
                      </a:r>
                      <a:endParaRPr lang="es-EC" sz="1200" b="1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14217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NIVEL DE EDUCACION</a:t>
                      </a:r>
                      <a:endParaRPr lang="es-EC" sz="1200" b="1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PRIMARIA</a:t>
                      </a:r>
                      <a:endParaRPr lang="es-EC" sz="1200" b="1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4</a:t>
                      </a:r>
                      <a:endParaRPr lang="es-EC" sz="1200" b="1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es-EC" sz="1200" b="1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es-EC" sz="1200" b="1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6</a:t>
                      </a:r>
                      <a:endParaRPr lang="es-EC" sz="1200" b="1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31421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BACHILLERATO</a:t>
                      </a:r>
                      <a:endParaRPr lang="es-EC" sz="1200" b="1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48</a:t>
                      </a:r>
                      <a:endParaRPr lang="es-EC" sz="1200" b="1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85</a:t>
                      </a:r>
                      <a:endParaRPr lang="es-EC" sz="1200" b="1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8</a:t>
                      </a:r>
                      <a:endParaRPr lang="es-EC" sz="1200" b="1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141</a:t>
                      </a:r>
                      <a:endParaRPr lang="es-EC" sz="1200" b="1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31421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UNIVERSIDAD</a:t>
                      </a:r>
                      <a:endParaRPr lang="es-EC" sz="1200" b="1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82</a:t>
                      </a:r>
                      <a:endParaRPr lang="es-EC" sz="1200" b="1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74</a:t>
                      </a:r>
                      <a:endParaRPr lang="es-EC" sz="1200" b="1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7</a:t>
                      </a:r>
                      <a:endParaRPr lang="es-EC" sz="1200" b="1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163</a:t>
                      </a:r>
                      <a:endParaRPr lang="es-EC" sz="1200" b="1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62843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MAESTRIA O POSTGRADO</a:t>
                      </a:r>
                      <a:endParaRPr lang="es-EC" sz="1200" b="1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3</a:t>
                      </a:r>
                      <a:endParaRPr lang="es-EC" sz="1200" b="1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7</a:t>
                      </a:r>
                      <a:endParaRPr lang="es-EC" sz="1200" b="1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es-EC" sz="1200" b="1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10</a:t>
                      </a:r>
                      <a:endParaRPr lang="es-EC" sz="1200" b="1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314217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EC" sz="1200" b="1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137</a:t>
                      </a:r>
                      <a:endParaRPr lang="es-EC" sz="1200" b="1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168</a:t>
                      </a:r>
                      <a:endParaRPr lang="es-EC" sz="1200" b="1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15</a:t>
                      </a:r>
                      <a:endParaRPr lang="es-EC" sz="1200" b="1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320</a:t>
                      </a:r>
                      <a:endParaRPr lang="es-EC" sz="1200" b="1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142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/>
          <a:lstStyle/>
          <a:p>
            <a:pPr marL="82296" indent="0">
              <a:buNone/>
            </a:pPr>
            <a:r>
              <a:rPr lang="es-EC" dirty="0" smtClean="0"/>
              <a:t>ANOVA</a:t>
            </a:r>
          </a:p>
          <a:p>
            <a:pPr marL="82296" indent="0">
              <a:buNone/>
            </a:pPr>
            <a:r>
              <a:rPr lang="es-EC" sz="2400" b="1" dirty="0"/>
              <a:t>Anova de un factor Tiempo vs. Tipo de trabajo</a:t>
            </a:r>
          </a:p>
          <a:p>
            <a:pPr marL="82296" indent="0">
              <a:buNone/>
            </a:pPr>
            <a:endParaRPr lang="es-EC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759768"/>
              </p:ext>
            </p:extLst>
          </p:nvPr>
        </p:nvGraphicFramePr>
        <p:xfrm>
          <a:off x="1547664" y="1772816"/>
          <a:ext cx="6624737" cy="1875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9028"/>
                <a:gridCol w="1252159"/>
                <a:gridCol w="873797"/>
                <a:gridCol w="1252159"/>
                <a:gridCol w="873797"/>
                <a:gridCol w="873797"/>
              </a:tblGrid>
              <a:tr h="256770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ANOVA</a:t>
                      </a:r>
                      <a:endParaRPr lang="es-EC" sz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56770">
                <a:tc gridSpan="6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CUANTO TIEMPO VIVE EN ECUADOR  </a:t>
                      </a:r>
                      <a:endParaRPr lang="es-EC" sz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547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Suma de cuadrados</a:t>
                      </a:r>
                      <a:endParaRPr lang="es-EC" sz="18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err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gl</a:t>
                      </a:r>
                      <a:endParaRPr lang="es-EC" sz="18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Media cuadrática</a:t>
                      </a:r>
                      <a:endParaRPr lang="es-EC" sz="18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F</a:t>
                      </a:r>
                      <a:endParaRPr lang="es-EC" sz="18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Sig.</a:t>
                      </a:r>
                      <a:endParaRPr lang="es-EC" sz="18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b"/>
                </a:tc>
              </a:tr>
              <a:tr h="25677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effectLst/>
                        </a:rPr>
                        <a:t>Entre grupos</a:t>
                      </a:r>
                      <a:endParaRPr lang="es-EC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effectLst/>
                        </a:rPr>
                        <a:t>5,869</a:t>
                      </a:r>
                      <a:endParaRPr lang="es-EC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effectLst/>
                        </a:rPr>
                        <a:t>2</a:t>
                      </a:r>
                      <a:endParaRPr lang="es-EC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effectLst/>
                        </a:rPr>
                        <a:t>2,934</a:t>
                      </a:r>
                      <a:endParaRPr lang="es-EC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effectLst/>
                        </a:rPr>
                        <a:t>8,259</a:t>
                      </a:r>
                      <a:endParaRPr lang="es-EC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effectLst/>
                        </a:rPr>
                        <a:t>,000</a:t>
                      </a:r>
                      <a:endParaRPr lang="es-EC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27729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effectLst/>
                        </a:rPr>
                        <a:t>Dentro de grupos</a:t>
                      </a:r>
                      <a:endParaRPr lang="es-EC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effectLst/>
                        </a:rPr>
                        <a:t>112,628</a:t>
                      </a:r>
                      <a:endParaRPr lang="es-EC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effectLst/>
                        </a:rPr>
                        <a:t>317</a:t>
                      </a:r>
                      <a:endParaRPr lang="es-EC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effectLst/>
                        </a:rPr>
                        <a:t>,355</a:t>
                      </a:r>
                      <a:endParaRPr lang="es-EC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 </a:t>
                      </a:r>
                      <a:endParaRPr lang="es-EC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 </a:t>
                      </a:r>
                      <a:endParaRPr lang="es-EC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  <a:tr h="27729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effectLst/>
                        </a:rPr>
                        <a:t>Total</a:t>
                      </a:r>
                      <a:endParaRPr lang="es-EC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effectLst/>
                        </a:rPr>
                        <a:t>118,497</a:t>
                      </a:r>
                      <a:endParaRPr lang="es-EC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effectLst/>
                        </a:rPr>
                        <a:t>319</a:t>
                      </a:r>
                      <a:endParaRPr lang="es-EC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8 Rectángulo"/>
              <p:cNvSpPr/>
              <p:nvPr/>
            </p:nvSpPr>
            <p:spPr>
              <a:xfrm>
                <a:off x="1475656" y="3717032"/>
                <a:ext cx="4572000" cy="86177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s-EC" sz="1600" dirty="0"/>
                  <a:t>Si </a:t>
                </a:r>
                <a14:m>
                  <m:oMath xmlns:m="http://schemas.openxmlformats.org/officeDocument/2006/math">
                    <m:r>
                      <a:rPr lang="es-EC" sz="1600" i="1">
                        <a:latin typeface="Cambria Math"/>
                      </a:rPr>
                      <m:t>𝛼</m:t>
                    </m:r>
                    <m:r>
                      <a:rPr lang="es-EC" sz="1600" i="1">
                        <a:latin typeface="Cambria Math"/>
                      </a:rPr>
                      <m:t>≤0,05</m:t>
                    </m:r>
                  </m:oMath>
                </a14:m>
                <a:r>
                  <a:rPr lang="es-EC" sz="1600" dirty="0"/>
                  <a:t> se acepta 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C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s-EC" sz="16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s-EC" sz="16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s-EC" sz="1600" dirty="0"/>
              </a:p>
              <a:p>
                <a:r>
                  <a:rPr lang="es-EC" sz="1600" dirty="0"/>
                  <a:t>Como</a:t>
                </a:r>
              </a:p>
              <a:p>
                <a14:m>
                  <m:oMath xmlns:m="http://schemas.openxmlformats.org/officeDocument/2006/math">
                    <m:r>
                      <a:rPr lang="es-EC" sz="1600" i="1">
                        <a:latin typeface="Cambria Math"/>
                      </a:rPr>
                      <m:t>0,000≤0,05</m:t>
                    </m:r>
                  </m:oMath>
                </a14:m>
                <a:r>
                  <a:rPr lang="es-EC" sz="1600" dirty="0"/>
                  <a:t> Se acepta 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C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s-EC" sz="16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s-EC" sz="16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s-EC" sz="1600" dirty="0"/>
              </a:p>
            </p:txBody>
          </p:sp>
        </mc:Choice>
        <mc:Fallback xmlns="">
          <p:sp>
            <p:nvSpPr>
              <p:cNvPr id="9" name="8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717032"/>
                <a:ext cx="4572000" cy="861774"/>
              </a:xfrm>
              <a:prstGeom prst="rect">
                <a:avLst/>
              </a:prstGeom>
              <a:blipFill rotWithShape="1">
                <a:blip r:embed="rId2"/>
                <a:stretch>
                  <a:fillRect l="-667" t="-2128" b="-496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24" y="3861048"/>
            <a:ext cx="3243263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5816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pPr marL="82296" indent="0">
              <a:buNone/>
            </a:pPr>
            <a:r>
              <a:rPr lang="es-EC" dirty="0" smtClean="0"/>
              <a:t>CHI-CUADRADO</a:t>
            </a:r>
          </a:p>
          <a:p>
            <a:pPr marL="82296" indent="0">
              <a:buNone/>
            </a:pPr>
            <a:r>
              <a:rPr lang="es-EC" sz="2000" b="1" dirty="0"/>
              <a:t>¿Qué tipo de trabajo tiene usted?- ¿En el ecuador está usted  ejerciendo la profesión para la que se preparó?</a:t>
            </a:r>
          </a:p>
          <a:p>
            <a:pPr marL="82296" indent="0">
              <a:buNone/>
            </a:pPr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355174"/>
              </p:ext>
            </p:extLst>
          </p:nvPr>
        </p:nvGraphicFramePr>
        <p:xfrm>
          <a:off x="1835697" y="2132857"/>
          <a:ext cx="6624736" cy="29523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9050"/>
                <a:gridCol w="1627061"/>
                <a:gridCol w="1735889"/>
                <a:gridCol w="2172736"/>
              </a:tblGrid>
              <a:tr h="268393"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effectLst/>
                        </a:rPr>
                        <a:t>Estadísticos de contraste</a:t>
                      </a:r>
                      <a:endParaRPr lang="es-EC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805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>
                          <a:effectLst/>
                        </a:rPr>
                        <a:t>QUE TIPO DE VISA POSEE</a:t>
                      </a:r>
                      <a:endParaRPr lang="es-EC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>
                          <a:effectLst/>
                        </a:rPr>
                        <a:t>QUE TIPO DE TRABAJO TIENE USTED</a:t>
                      </a:r>
                      <a:endParaRPr lang="es-EC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>
                          <a:effectLst/>
                        </a:rPr>
                        <a:t>EN EL ECUADOR ESTA USTED EJERCIENDO LA PROFESION PARA LA QUE SE PREPARO</a:t>
                      </a:r>
                      <a:endParaRPr lang="es-EC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26839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Chi-cuadrado</a:t>
                      </a:r>
                      <a:endParaRPr lang="es-EC" sz="18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360,000</a:t>
                      </a:r>
                      <a:r>
                        <a:rPr lang="es-EC" sz="1050" baseline="300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a</a:t>
                      </a:r>
                      <a:endParaRPr lang="es-EC" sz="16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122,669</a:t>
                      </a:r>
                      <a:r>
                        <a:rPr lang="es-EC" sz="1050" baseline="300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b</a:t>
                      </a:r>
                      <a:endParaRPr lang="es-EC" sz="16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211,250</a:t>
                      </a:r>
                      <a:r>
                        <a:rPr lang="es-EC" sz="1050" baseline="300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c</a:t>
                      </a:r>
                      <a:endParaRPr lang="es-EC" sz="16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26839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gl</a:t>
                      </a:r>
                      <a:endParaRPr lang="es-EC" sz="18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7</a:t>
                      </a:r>
                      <a:endParaRPr lang="es-EC" sz="16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es-EC" sz="16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es-EC" sz="16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26839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Sig. </a:t>
                      </a:r>
                      <a:r>
                        <a:rPr lang="es-EC" sz="1100" dirty="0" err="1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asintót</a:t>
                      </a:r>
                      <a:r>
                        <a:rPr lang="es-EC" sz="11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.</a:t>
                      </a:r>
                      <a:endParaRPr lang="es-EC" sz="18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,000</a:t>
                      </a:r>
                      <a:endParaRPr lang="es-EC" sz="16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,000</a:t>
                      </a:r>
                      <a:endParaRPr lang="es-EC" sz="16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,000</a:t>
                      </a:r>
                      <a:endParaRPr lang="es-EC" sz="16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268393">
                <a:tc grid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a. 0 casillas (0,0%) tienen frecuencias esperadas menores que 5. La frecuencia de casilla esperada mínima es 40,0.</a:t>
                      </a:r>
                      <a:endParaRPr lang="es-EC" sz="16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68393">
                <a:tc grid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b. 0 casillas (0,0%) tienen frecuencias esperadas menores que 5. La frecuencia de casilla esperada mínima es 106,7.</a:t>
                      </a:r>
                      <a:endParaRPr lang="es-EC" sz="16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536787">
                <a:tc grid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c. 0 casillas (0,0%) tienen frecuencias esperadas menores que 5. La frecuencia de casilla esperada mínima es 160,0.</a:t>
                      </a:r>
                      <a:endParaRPr lang="es-EC" sz="16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</a:endParaRPr>
                    </a:p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105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6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020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/>
          <a:lstStyle/>
          <a:p>
            <a:pPr marL="82296" indent="0">
              <a:buNone/>
            </a:pPr>
            <a:r>
              <a:rPr lang="es-EC" b="1" dirty="0"/>
              <a:t>Correlación</a:t>
            </a:r>
          </a:p>
          <a:p>
            <a:pPr marL="82296" indent="0">
              <a:buNone/>
            </a:pPr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17509"/>
              </p:ext>
            </p:extLst>
          </p:nvPr>
        </p:nvGraphicFramePr>
        <p:xfrm>
          <a:off x="1691681" y="1412776"/>
          <a:ext cx="5832648" cy="2046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4516"/>
                <a:gridCol w="1755958"/>
                <a:gridCol w="1131087"/>
                <a:gridCol w="1131087"/>
              </a:tblGrid>
              <a:tr h="0"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Correlaciones</a:t>
                      </a:r>
                      <a:endParaRPr lang="es-EC" sz="1200" b="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200" b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NIVEL DE EDUCACION</a:t>
                      </a:r>
                      <a:endParaRPr lang="es-EC" sz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TITULO UNIVERSITARIO</a:t>
                      </a:r>
                      <a:endParaRPr lang="es-EC" sz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NIVEL DE EDUCACION</a:t>
                      </a:r>
                      <a:endParaRPr lang="es-EC" sz="1200" b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Correlación de Pearson</a:t>
                      </a:r>
                      <a:endParaRPr lang="es-EC" sz="1200" b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es-EC" sz="12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,645</a:t>
                      </a:r>
                      <a:r>
                        <a:rPr lang="es-EC" sz="900" baseline="300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**</a:t>
                      </a:r>
                      <a:endParaRPr lang="es-EC" sz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Sig. (bilateral)</a:t>
                      </a:r>
                      <a:endParaRPr lang="es-EC" sz="1200" b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2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,000</a:t>
                      </a:r>
                      <a:endParaRPr lang="es-EC" sz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N</a:t>
                      </a:r>
                      <a:endParaRPr lang="es-EC" sz="1200" b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320</a:t>
                      </a:r>
                      <a:endParaRPr lang="es-EC" sz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320</a:t>
                      </a:r>
                      <a:endParaRPr lang="es-EC" sz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TITULO UNIVERSITARIO</a:t>
                      </a:r>
                      <a:endParaRPr lang="es-EC" sz="1200" b="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Correlación de Pearson</a:t>
                      </a:r>
                      <a:endParaRPr lang="es-EC" sz="1200" b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,645</a:t>
                      </a:r>
                      <a:r>
                        <a:rPr lang="es-EC" sz="900" baseline="300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**</a:t>
                      </a:r>
                      <a:endParaRPr lang="es-EC" sz="12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es-EC" sz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Sig. (bilateral)</a:t>
                      </a:r>
                      <a:endParaRPr lang="es-EC" sz="1200" b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,000</a:t>
                      </a:r>
                      <a:endParaRPr lang="es-EC" sz="12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s-EC" sz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N</a:t>
                      </a:r>
                      <a:endParaRPr lang="es-EC" sz="1200" b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320</a:t>
                      </a:r>
                      <a:endParaRPr lang="es-EC" sz="12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320</a:t>
                      </a:r>
                      <a:endParaRPr lang="es-EC" sz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0">
                <a:tc grid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**. La correlación es significativa al nivel 0,01 (bilateral).</a:t>
                      </a:r>
                      <a:endParaRPr lang="es-EC" sz="1200" b="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4 Grupo"/>
          <p:cNvGrpSpPr>
            <a:grpSpLocks/>
          </p:cNvGrpSpPr>
          <p:nvPr/>
        </p:nvGrpSpPr>
        <p:grpSpPr bwMode="auto">
          <a:xfrm>
            <a:off x="2100262" y="3757613"/>
            <a:ext cx="4791075" cy="1323975"/>
            <a:chOff x="2345" y="9366"/>
            <a:chExt cx="7545" cy="2085"/>
          </a:xfrm>
        </p:grpSpPr>
        <p:sp>
          <p:nvSpPr>
            <p:cNvPr id="6" name="33 Flecha izquierda y derecha"/>
            <p:cNvSpPr>
              <a:spLocks noChangeArrowheads="1"/>
            </p:cNvSpPr>
            <p:nvPr/>
          </p:nvSpPr>
          <p:spPr bwMode="auto">
            <a:xfrm>
              <a:off x="2675" y="9366"/>
              <a:ext cx="7095" cy="750"/>
            </a:xfrm>
            <a:prstGeom prst="leftRightArrow">
              <a:avLst>
                <a:gd name="adj1" fmla="val 50000"/>
                <a:gd name="adj2" fmla="val 50015"/>
              </a:avLst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16200000" scaled="1"/>
            </a:gradFill>
            <a:ln w="9525" algn="ctr">
              <a:solidFill>
                <a:srgbClr val="98B954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es-EC"/>
            </a:p>
          </p:txBody>
        </p:sp>
        <p:cxnSp>
          <p:nvCxnSpPr>
            <p:cNvPr id="7" name="34 Conector recto de flecha"/>
            <p:cNvCxnSpPr>
              <a:cxnSpLocks noChangeShapeType="1"/>
            </p:cNvCxnSpPr>
            <p:nvPr/>
          </p:nvCxnSpPr>
          <p:spPr bwMode="auto">
            <a:xfrm flipH="1">
              <a:off x="2780" y="9801"/>
              <a:ext cx="30" cy="112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35 Conector recto de flecha"/>
            <p:cNvCxnSpPr>
              <a:cxnSpLocks noChangeShapeType="1"/>
            </p:cNvCxnSpPr>
            <p:nvPr/>
          </p:nvCxnSpPr>
          <p:spPr bwMode="auto">
            <a:xfrm flipH="1">
              <a:off x="9515" y="9846"/>
              <a:ext cx="30" cy="112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36 Cuadro de texto"/>
            <p:cNvSpPr txBox="1">
              <a:spLocks noChangeArrowheads="1"/>
            </p:cNvSpPr>
            <p:nvPr/>
          </p:nvSpPr>
          <p:spPr bwMode="auto">
            <a:xfrm>
              <a:off x="2345" y="10971"/>
              <a:ext cx="58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C" sz="1200">
                  <a:effectLst/>
                  <a:latin typeface="Times New Roman"/>
                  <a:ea typeface="Calibri"/>
                </a:rPr>
                <a:t>-1</a:t>
              </a:r>
            </a:p>
          </p:txBody>
        </p:sp>
        <p:sp>
          <p:nvSpPr>
            <p:cNvPr id="10" name="37 Cuadro de texto"/>
            <p:cNvSpPr txBox="1">
              <a:spLocks noChangeArrowheads="1"/>
            </p:cNvSpPr>
            <p:nvPr/>
          </p:nvSpPr>
          <p:spPr bwMode="auto">
            <a:xfrm>
              <a:off x="9305" y="11046"/>
              <a:ext cx="58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C" sz="1200">
                  <a:effectLst/>
                  <a:latin typeface="Times New Roman"/>
                  <a:ea typeface="Calibri"/>
                </a:rPr>
                <a:t>+1</a:t>
              </a:r>
            </a:p>
          </p:txBody>
        </p:sp>
        <p:cxnSp>
          <p:nvCxnSpPr>
            <p:cNvPr id="11" name="38 Conector recto de flecha"/>
            <p:cNvCxnSpPr>
              <a:cxnSpLocks noChangeShapeType="1"/>
            </p:cNvCxnSpPr>
            <p:nvPr/>
          </p:nvCxnSpPr>
          <p:spPr bwMode="auto">
            <a:xfrm flipH="1">
              <a:off x="6140" y="9831"/>
              <a:ext cx="30" cy="112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39 Cuadro de texto"/>
            <p:cNvSpPr txBox="1">
              <a:spLocks noChangeArrowheads="1"/>
            </p:cNvSpPr>
            <p:nvPr/>
          </p:nvSpPr>
          <p:spPr bwMode="auto">
            <a:xfrm>
              <a:off x="5930" y="10986"/>
              <a:ext cx="58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C" sz="1200">
                  <a:effectLst/>
                  <a:latin typeface="Times New Roman"/>
                  <a:ea typeface="Calibri"/>
                </a:rPr>
                <a:t>0</a:t>
              </a:r>
            </a:p>
          </p:txBody>
        </p:sp>
        <p:cxnSp>
          <p:nvCxnSpPr>
            <p:cNvPr id="13" name="41 Conector recto de flecha"/>
            <p:cNvCxnSpPr>
              <a:cxnSpLocks noChangeShapeType="1"/>
            </p:cNvCxnSpPr>
            <p:nvPr/>
          </p:nvCxnSpPr>
          <p:spPr bwMode="auto">
            <a:xfrm flipH="1">
              <a:off x="8165" y="9831"/>
              <a:ext cx="30" cy="1125"/>
            </a:xfrm>
            <a:prstGeom prst="straightConnector1">
              <a:avLst/>
            </a:prstGeom>
            <a:noFill/>
            <a:ln w="25400" algn="ctr">
              <a:solidFill>
                <a:srgbClr val="C0504D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42 Cuadro de texto"/>
            <p:cNvSpPr txBox="1">
              <a:spLocks noChangeArrowheads="1"/>
            </p:cNvSpPr>
            <p:nvPr/>
          </p:nvSpPr>
          <p:spPr bwMode="auto">
            <a:xfrm>
              <a:off x="8195" y="10926"/>
              <a:ext cx="750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C" sz="800">
                  <a:effectLst/>
                  <a:latin typeface="Times New Roman"/>
                  <a:ea typeface="Calibri"/>
                </a:rPr>
                <a:t>0,645</a:t>
              </a:r>
              <a:endParaRPr lang="es-EC" sz="1200">
                <a:effectLst/>
                <a:latin typeface="Times New Roman"/>
                <a:ea typeface="Calibri"/>
              </a:endParaRPr>
            </a:p>
          </p:txBody>
        </p:sp>
      </p:grpSp>
      <p:sp>
        <p:nvSpPr>
          <p:cNvPr id="15" name="14 Rectángulo"/>
          <p:cNvSpPr/>
          <p:nvPr/>
        </p:nvSpPr>
        <p:spPr>
          <a:xfrm>
            <a:off x="2224086" y="5157192"/>
            <a:ext cx="51562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200" dirty="0">
                <a:solidFill>
                  <a:schemeClr val="tx2">
                    <a:lumMod val="25000"/>
                  </a:schemeClr>
                </a:solidFill>
              </a:rPr>
              <a:t>Correlación entre Nivel de Educación – Título Universitario</a:t>
            </a:r>
          </a:p>
        </p:txBody>
      </p:sp>
    </p:spTree>
    <p:extLst>
      <p:ext uri="{BB962C8B-B14F-4D97-AF65-F5344CB8AC3E}">
        <p14:creationId xmlns:p14="http://schemas.microsoft.com/office/powerpoint/2010/main" val="1451070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07704" y="2060848"/>
            <a:ext cx="6624736" cy="182981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CAPITULO 3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6851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solidFill>
                  <a:schemeClr val="tx2">
                    <a:lumMod val="25000"/>
                  </a:schemeClr>
                </a:solidFill>
              </a:rPr>
              <a:t>ESTUDIO TÉCNICO</a:t>
            </a:r>
            <a:endParaRPr lang="es-EC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 rotWithShape="1">
          <a:blip r:embed="rId2"/>
          <a:srcRect l="40442" t="27492" r="22174" b="33837"/>
          <a:stretch/>
        </p:blipFill>
        <p:spPr bwMode="auto">
          <a:xfrm>
            <a:off x="2336114" y="2190564"/>
            <a:ext cx="5697322" cy="33150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3396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/>
          <a:lstStyle/>
          <a:p>
            <a:endParaRPr lang="es-EC" dirty="0" smtClean="0"/>
          </a:p>
          <a:p>
            <a:pPr marL="82296" indent="0">
              <a:buNone/>
            </a:pPr>
            <a:endParaRPr lang="es-EC" dirty="0" smtClean="0"/>
          </a:p>
          <a:p>
            <a:r>
              <a:rPr lang="es-EC" dirty="0" smtClean="0"/>
              <a:t>TRAVESÍA DE LOS CIUDADANOS VENEZOLANOS A ECUADOR.</a:t>
            </a:r>
          </a:p>
          <a:p>
            <a:pPr marL="82296" indent="0">
              <a:buNone/>
            </a:pPr>
            <a:endParaRPr lang="es-EC" dirty="0" smtClean="0"/>
          </a:p>
          <a:p>
            <a:pPr marL="82296" indent="0">
              <a:buNone/>
            </a:pPr>
            <a:endParaRPr lang="es-EC" dirty="0" smtClean="0"/>
          </a:p>
          <a:p>
            <a:r>
              <a:rPr lang="es-EC" dirty="0" smtClean="0"/>
              <a:t>MERCADO LABORAL</a:t>
            </a:r>
          </a:p>
          <a:p>
            <a:pPr marL="82296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11437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907704" y="2060848"/>
            <a:ext cx="6624736" cy="182981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CAPITULO 4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0800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/>
          <a:lstStyle/>
          <a:p>
            <a:pPr marL="82296" indent="0">
              <a:buNone/>
            </a:pPr>
            <a:endParaRPr lang="es-EC" dirty="0" smtClean="0"/>
          </a:p>
          <a:p>
            <a:pPr marL="82296" indent="0">
              <a:buNone/>
            </a:pPr>
            <a:endParaRPr lang="es-EC" dirty="0"/>
          </a:p>
          <a:p>
            <a:pPr marL="82296" indent="0">
              <a:buNone/>
            </a:pPr>
            <a:r>
              <a:rPr lang="es-EC" dirty="0" smtClean="0"/>
              <a:t>ESTRATEGIAS</a:t>
            </a:r>
          </a:p>
          <a:p>
            <a:pPr marL="82296" indent="0">
              <a:buNone/>
            </a:pPr>
            <a:endParaRPr lang="es-EC" dirty="0"/>
          </a:p>
          <a:p>
            <a:pPr>
              <a:buFontTx/>
              <a:buChar char="-"/>
            </a:pPr>
            <a:r>
              <a:rPr lang="es-EC" dirty="0" err="1" smtClean="0"/>
              <a:t>Coopoerativa</a:t>
            </a:r>
            <a:r>
              <a:rPr lang="es-EC" dirty="0" smtClean="0"/>
              <a:t>.- </a:t>
            </a:r>
            <a:r>
              <a:rPr lang="es-EC" dirty="0"/>
              <a:t>es una estrategia utilizada para alcanzar un objetivo, es aplicada por un grupo de personas, </a:t>
            </a:r>
            <a:endParaRPr lang="es-EC" dirty="0" smtClean="0"/>
          </a:p>
          <a:p>
            <a:pPr>
              <a:buFontTx/>
              <a:buChar char="-"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7227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solidFill>
                  <a:schemeClr val="tx1">
                    <a:lumMod val="50000"/>
                  </a:schemeClr>
                </a:solidFill>
              </a:rPr>
              <a:t>ANTECEDENTE</a:t>
            </a:r>
            <a:endParaRPr lang="es-EC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21344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s-EC" dirty="0" smtClean="0"/>
          </a:p>
          <a:p>
            <a:r>
              <a:rPr lang="es-EC" dirty="0" smtClean="0">
                <a:solidFill>
                  <a:schemeClr val="tx2">
                    <a:lumMod val="25000"/>
                  </a:schemeClr>
                </a:solidFill>
              </a:rPr>
              <a:t>Esta idea surgió, debido al evidente incremento de personas de origen venezolano </a:t>
            </a:r>
            <a:r>
              <a:rPr lang="es-EC" dirty="0">
                <a:solidFill>
                  <a:schemeClr val="tx2">
                    <a:lumMod val="25000"/>
                  </a:schemeClr>
                </a:solidFill>
              </a:rPr>
              <a:t>en los espacios públicos de las ciudades de Quito y </a:t>
            </a:r>
            <a:r>
              <a:rPr lang="es-EC" dirty="0" smtClean="0">
                <a:solidFill>
                  <a:schemeClr val="tx2">
                    <a:lumMod val="25000"/>
                  </a:schemeClr>
                </a:solidFill>
              </a:rPr>
              <a:t>Guayaquil, en calidad de vendedores ambulantes.</a:t>
            </a:r>
            <a:endParaRPr lang="es-EC" dirty="0">
              <a:solidFill>
                <a:schemeClr val="tx2">
                  <a:lumMod val="25000"/>
                </a:schemeClr>
              </a:solidFill>
            </a:endParaRPr>
          </a:p>
          <a:p>
            <a:pPr marL="82296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74027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495746"/>
              </p:ext>
            </p:extLst>
          </p:nvPr>
        </p:nvGraphicFramePr>
        <p:xfrm>
          <a:off x="1043608" y="764704"/>
          <a:ext cx="7560840" cy="49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7203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590961"/>
              </p:ext>
            </p:extLst>
          </p:nvPr>
        </p:nvGraphicFramePr>
        <p:xfrm>
          <a:off x="1151113" y="0"/>
          <a:ext cx="7992887" cy="6678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3703"/>
                <a:gridCol w="2664592"/>
                <a:gridCol w="2664592"/>
              </a:tblGrid>
              <a:tr h="357046">
                <a:tc gridSpan="3">
                  <a:txBody>
                    <a:bodyPr/>
                    <a:lstStyle/>
                    <a:p>
                      <a:pPr algn="ctr"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OBJETIVO DE RESPONSABILIDAD SOCIAL</a:t>
                      </a:r>
                      <a:endParaRPr lang="es-EC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67" marR="57067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57046">
                <a:tc>
                  <a:txBody>
                    <a:bodyPr/>
                    <a:lstStyle/>
                    <a:p>
                      <a:pPr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PASO</a:t>
                      </a:r>
                      <a:endParaRPr lang="es-EC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67" marR="57067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MERCADO</a:t>
                      </a:r>
                      <a:endParaRPr lang="es-EC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67" marR="57067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INMIGRANTE</a:t>
                      </a:r>
                      <a:endParaRPr lang="es-EC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67" marR="57067" marT="0" marB="0"/>
                </a:tc>
              </a:tr>
              <a:tr h="2495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¿DÓNDE ESTAMOS?</a:t>
                      </a:r>
                      <a:endParaRPr lang="es-EC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067" marR="57067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Por casos suscitados en redes sociales, los inmigrantes venezolanos se han visto afectados en el desarrollo de sus actividades.</a:t>
                      </a:r>
                      <a:endParaRPr lang="es-EC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67" marR="57067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Los inmigrantes venezolanos  proyectan una imagen de respeto entre los seres humanos; mostrando ser diferentes a las personas que ocasionaron el ruido en redes sociales.</a:t>
                      </a:r>
                      <a:endParaRPr lang="es-EC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67" marR="57067" marT="0" marB="0"/>
                </a:tc>
              </a:tr>
              <a:tr h="1426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¿A DÓNDE VAMOS SEGÚN LA TENDENCIA?</a:t>
                      </a:r>
                      <a:endParaRPr lang="es-EC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067" marR="57067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Al respeto y tolerancia de las diferencias entre las personas.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67" marR="57067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El ciudadano venezolano en su mayoría es educado y respetuoso, pues su objetivo principal es trabajar.</a:t>
                      </a:r>
                      <a:endParaRPr lang="es-EC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67" marR="57067" marT="0" marB="0"/>
                </a:tc>
              </a:tr>
              <a:tr h="713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¿A DÓNDE QUISIÉRAMOS LLEGAR?</a:t>
                      </a:r>
                      <a:endParaRPr lang="es-EC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067" marR="57067" marT="0" marB="0"/>
                </a:tc>
                <a:tc gridSpan="2">
                  <a:txBody>
                    <a:bodyPr/>
                    <a:lstStyle/>
                    <a:p>
                      <a:pPr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A una convivencia de igualdad y equidad entre los ciudadano de los dos países.</a:t>
                      </a:r>
                      <a:endParaRPr lang="es-EC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67" marR="57067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615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¿A DÓNDE DEBERÍAMOS LLEGAR?</a:t>
                      </a:r>
                      <a:endParaRPr lang="es-EC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067" marR="57067" marT="0" marB="0"/>
                </a:tc>
                <a:tc gridSpan="2">
                  <a:txBody>
                    <a:bodyPr/>
                    <a:lstStyle/>
                    <a:p>
                      <a:pPr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Al respeto y tolerancia mutua.</a:t>
                      </a:r>
                      <a:endParaRPr lang="es-EC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67" marR="57067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71409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 </a:t>
                      </a:r>
                    </a:p>
                    <a:p>
                      <a:pPr algn="ctr"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OBJETIVO</a:t>
                      </a:r>
                      <a:endParaRPr lang="es-EC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67" marR="57067" marT="0" marB="0"/>
                </a:tc>
                <a:tc gridSpan="2">
                  <a:txBody>
                    <a:bodyPr/>
                    <a:lstStyle/>
                    <a:p>
                      <a:pPr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Fomentar el respeto mutuo a través de una campaña de marketing social.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067" marR="57067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574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Rectángulo"/>
              <p:cNvSpPr/>
              <p:nvPr/>
            </p:nvSpPr>
            <p:spPr>
              <a:xfrm>
                <a:off x="971600" y="20194"/>
                <a:ext cx="8064896" cy="3784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C" b="1" dirty="0" smtClean="0"/>
                  <a:t>3 Modelo Matemático</a:t>
                </a:r>
              </a:p>
              <a:p>
                <a:r>
                  <a:rPr lang="es-EC" dirty="0"/>
                  <a:t>	</a:t>
                </a:r>
                <a:r>
                  <a:rPr lang="es-EC" sz="1400" dirty="0"/>
                  <a:t>Impacto  laboral Quito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C" sz="1400" i="1">
                          <a:latin typeface="Cambria Math"/>
                        </a:rPr>
                        <m:t>𝐼𝑚</m:t>
                      </m:r>
                      <m:r>
                        <a:rPr lang="es-EC" sz="1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C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C" sz="1400" i="1">
                              <a:latin typeface="Cambria Math"/>
                            </a:rPr>
                            <m:t>𝑇𝑀</m:t>
                          </m:r>
                        </m:num>
                        <m:den>
                          <m:r>
                            <a:rPr lang="es-EC" sz="1400" i="1">
                              <a:latin typeface="Cambria Math"/>
                            </a:rPr>
                            <m:t>𝑃𝐸𝐴</m:t>
                          </m:r>
                          <m:r>
                            <a:rPr lang="es-EC" sz="1400" i="1">
                              <a:latin typeface="Cambria Math"/>
                            </a:rPr>
                            <m:t>+</m:t>
                          </m:r>
                          <m:r>
                            <a:rPr lang="es-EC" sz="1400" i="1">
                              <a:latin typeface="Cambria Math"/>
                            </a:rPr>
                            <m:t>𝑇𝑀</m:t>
                          </m:r>
                        </m:den>
                      </m:f>
                      <m:r>
                        <a:rPr lang="es-EC" sz="1400" i="1">
                          <a:latin typeface="Cambria Math"/>
                        </a:rPr>
                        <m:t>×100</m:t>
                      </m:r>
                    </m:oMath>
                  </m:oMathPara>
                </a14:m>
                <a:endParaRPr lang="es-EC" sz="1400" dirty="0" smtClean="0"/>
              </a:p>
              <a:p>
                <a:endParaRPr lang="es-EC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C" sz="1400" i="1">
                          <a:latin typeface="Cambria Math"/>
                        </a:rPr>
                        <m:t>𝐼𝑚</m:t>
                      </m:r>
                      <m:r>
                        <a:rPr lang="es-EC" sz="1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C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C" sz="1400" i="1">
                              <a:latin typeface="Cambria Math"/>
                            </a:rPr>
                            <m:t>48410</m:t>
                          </m:r>
                        </m:num>
                        <m:den>
                          <m:r>
                            <a:rPr lang="es-EC" sz="1400" i="1">
                              <a:latin typeface="Cambria Math"/>
                            </a:rPr>
                            <m:t>1249950+48410</m:t>
                          </m:r>
                        </m:den>
                      </m:f>
                      <m:r>
                        <a:rPr lang="es-EC" sz="1400" i="1">
                          <a:latin typeface="Cambria Math"/>
                        </a:rPr>
                        <m:t>×100</m:t>
                      </m:r>
                    </m:oMath>
                  </m:oMathPara>
                </a14:m>
                <a:endParaRPr lang="es-EC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1400" i="1">
                          <a:latin typeface="Cambria Math"/>
                        </a:rPr>
                        <m:t>𝐼𝑚</m:t>
                      </m:r>
                      <m:r>
                        <a:rPr lang="es-EC" sz="1400" i="1">
                          <a:latin typeface="Cambria Math"/>
                        </a:rPr>
                        <m:t>=3,73%</m:t>
                      </m:r>
                    </m:oMath>
                  </m:oMathPara>
                </a14:m>
                <a:endParaRPr lang="es-EC" sz="1400" dirty="0" smtClean="0"/>
              </a:p>
              <a:p>
                <a:endParaRPr lang="es-EC" sz="1400" dirty="0"/>
              </a:p>
              <a:p>
                <a:endParaRPr lang="es-EC" sz="1400" dirty="0"/>
              </a:p>
              <a:p>
                <a:r>
                  <a:rPr lang="es-EC" sz="1400" dirty="0"/>
                  <a:t>Impacto laboral Guayaquil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C" sz="1400" i="1">
                          <a:latin typeface="Cambria Math"/>
                        </a:rPr>
                        <m:t>𝐼𝑚</m:t>
                      </m:r>
                      <m:r>
                        <a:rPr lang="es-EC" sz="1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C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C" sz="1400" i="1">
                              <a:latin typeface="Cambria Math"/>
                            </a:rPr>
                            <m:t>𝑇𝑀</m:t>
                          </m:r>
                        </m:num>
                        <m:den>
                          <m:r>
                            <a:rPr lang="es-EC" sz="1400" i="1">
                              <a:latin typeface="Cambria Math"/>
                            </a:rPr>
                            <m:t>𝑃𝐸𝐴</m:t>
                          </m:r>
                          <m:r>
                            <a:rPr lang="es-EC" sz="1400" i="1">
                              <a:latin typeface="Cambria Math"/>
                            </a:rPr>
                            <m:t>+</m:t>
                          </m:r>
                          <m:r>
                            <a:rPr lang="es-EC" sz="1400" i="1">
                              <a:latin typeface="Cambria Math"/>
                            </a:rPr>
                            <m:t>𝑇𝑀</m:t>
                          </m:r>
                        </m:den>
                      </m:f>
                      <m:r>
                        <a:rPr lang="es-EC" sz="1400" i="1">
                          <a:latin typeface="Cambria Math"/>
                        </a:rPr>
                        <m:t>×100</m:t>
                      </m:r>
                    </m:oMath>
                  </m:oMathPara>
                </a14:m>
                <a:endParaRPr lang="es-EC" sz="1400" i="1" dirty="0" smtClean="0"/>
              </a:p>
              <a:p>
                <a:endParaRPr lang="es-EC" sz="14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C" sz="1400" i="1">
                          <a:latin typeface="Cambria Math"/>
                        </a:rPr>
                        <m:t>𝐼𝑚</m:t>
                      </m:r>
                      <m:r>
                        <a:rPr lang="es-EC" sz="1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C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C" sz="1400" i="1">
                              <a:latin typeface="Cambria Math"/>
                            </a:rPr>
                            <m:t>48410</m:t>
                          </m:r>
                        </m:num>
                        <m:den>
                          <m:r>
                            <a:rPr lang="es-EC" sz="1400" i="1">
                              <a:latin typeface="Cambria Math"/>
                            </a:rPr>
                            <m:t>1510312+48410</m:t>
                          </m:r>
                        </m:den>
                      </m:f>
                      <m:r>
                        <a:rPr lang="es-EC" sz="1400" i="1">
                          <a:latin typeface="Cambria Math"/>
                        </a:rPr>
                        <m:t>×100</m:t>
                      </m:r>
                    </m:oMath>
                  </m:oMathPara>
                </a14:m>
                <a:endParaRPr lang="es-EC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1400" i="1">
                          <a:latin typeface="Cambria Math"/>
                        </a:rPr>
                        <m:t>𝐼𝑚</m:t>
                      </m:r>
                      <m:r>
                        <a:rPr lang="es-EC" sz="1400" i="1">
                          <a:latin typeface="Cambria Math"/>
                        </a:rPr>
                        <m:t>=3,1%</m:t>
                      </m:r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6" name="5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0194"/>
                <a:ext cx="8064896" cy="3784882"/>
              </a:xfrm>
              <a:prstGeom prst="rect">
                <a:avLst/>
              </a:prstGeom>
              <a:blipFill rotWithShape="1">
                <a:blip r:embed="rId2"/>
                <a:stretch>
                  <a:fillRect l="-605" t="-80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059983"/>
              </p:ext>
            </p:extLst>
          </p:nvPr>
        </p:nvGraphicFramePr>
        <p:xfrm>
          <a:off x="1043608" y="4149080"/>
          <a:ext cx="6120680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0340"/>
                <a:gridCol w="30603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RANGO DEL MODELO MATEMATICO</a:t>
                      </a:r>
                      <a:endParaRPr lang="es-EC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IMPACTO</a:t>
                      </a:r>
                      <a:endParaRPr lang="es-EC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0% - 5% </a:t>
                      </a:r>
                      <a:endParaRPr lang="es-EC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BAJO</a:t>
                      </a:r>
                      <a:endParaRPr lang="es-EC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5,1% – 10%</a:t>
                      </a:r>
                      <a:endParaRPr lang="es-EC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MEDIANO</a:t>
                      </a:r>
                      <a:endParaRPr lang="es-EC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10,1% - 15%</a:t>
                      </a:r>
                      <a:endParaRPr lang="es-EC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ALTO</a:t>
                      </a:r>
                      <a:endParaRPr lang="es-EC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Mayor 15%</a:t>
                      </a:r>
                      <a:endParaRPr lang="es-EC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EXCELENTE</a:t>
                      </a:r>
                      <a:endParaRPr lang="es-EC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7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>
                <a:solidFill>
                  <a:schemeClr val="tx2">
                    <a:lumMod val="25000"/>
                  </a:schemeClr>
                </a:solidFill>
                <a:effectLst/>
              </a:rPr>
              <a:t>Conclusiones y recomendaciones</a:t>
            </a:r>
            <a:endParaRPr lang="es-EC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305004"/>
              </p:ext>
            </p:extLst>
          </p:nvPr>
        </p:nvGraphicFramePr>
        <p:xfrm>
          <a:off x="1043608" y="1196752"/>
          <a:ext cx="7632848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CONCLUSIONES</a:t>
                      </a:r>
                      <a:endParaRPr lang="es-EC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RECOMENDACIONES</a:t>
                      </a:r>
                      <a:endParaRPr lang="es-EC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De acuerdo a la teoría, Mercado de trabajo y formación entre inmigrantes Latinoamericanos en la comunidad de Madrid de Rofriguez y Marcú; aseguraron que el principal obstáculo para conseguir empleo en Madrid, fue la falta de documentación legal.</a:t>
                      </a:r>
                      <a:endParaRPr lang="es-EC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</a:p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Aprovechar el talento humano venezolano, optimizando el proceso de la emisión de visas que les permitan acceder a una plaza de trabajo formal. Especialmente Visa UNASUR.</a:t>
                      </a:r>
                    </a:p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528239"/>
              </p:ext>
            </p:extLst>
          </p:nvPr>
        </p:nvGraphicFramePr>
        <p:xfrm>
          <a:off x="1043608" y="3212976"/>
          <a:ext cx="7632848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El inmigrante venezolano en su mayoría, llega al Ecuador, portando solo su pasaporte, es decir en calidad de turista. Consecuencia de ello, en la sociedad quiteña y guayaquileña se ha sentido un incremento del comercio informal.</a:t>
                      </a:r>
                      <a:endParaRPr lang="es-EC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Las municipalidades de Quito y Guayaquil, están llamadas a brindan facilidades, para que estas personas formalicen sus actividades comerciales, a través de ordenanzas que aporten al ornado de las ciudades, así como también para beneficio de estas personas.  </a:t>
                      </a:r>
                      <a:endParaRPr lang="es-EC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998157"/>
              </p:ext>
            </p:extLst>
          </p:nvPr>
        </p:nvGraphicFramePr>
        <p:xfrm>
          <a:off x="1043608" y="4869160"/>
          <a:ext cx="7632848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De acuerdo al modelo matemático aplicado, se concluye que el impacto de la inmigración venezolana es bajo en relación a la población económicamente activa de las ciudades de estudio.</a:t>
                      </a:r>
                      <a:endParaRPr lang="es-EC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</a:p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</a:p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Aplicar el modelo matemático.</a:t>
                      </a:r>
                      <a:endParaRPr lang="es-EC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325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79712" y="1844824"/>
            <a:ext cx="6336704" cy="204584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GRACIAS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62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solidFill>
                  <a:schemeClr val="tx2">
                    <a:lumMod val="25000"/>
                  </a:schemeClr>
                </a:solidFill>
              </a:rPr>
              <a:t>Teorías de Soporte</a:t>
            </a:r>
            <a:endParaRPr lang="es-EC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>
                <a:solidFill>
                  <a:schemeClr val="tx2">
                    <a:lumMod val="25000"/>
                  </a:schemeClr>
                </a:solidFill>
              </a:rPr>
              <a:t>Las leyes malas u opresivas, los impuestos elevados, un clima poco atractivo, un entorno social desagradable e incluso la </a:t>
            </a:r>
            <a:r>
              <a:rPr lang="es-EC" dirty="0" smtClean="0">
                <a:solidFill>
                  <a:schemeClr val="tx2">
                    <a:lumMod val="25000"/>
                  </a:schemeClr>
                </a:solidFill>
              </a:rPr>
              <a:t>coacción </a:t>
            </a:r>
            <a:r>
              <a:rPr lang="es-EC" dirty="0">
                <a:solidFill>
                  <a:schemeClr val="tx2">
                    <a:lumMod val="25000"/>
                  </a:schemeClr>
                </a:solidFill>
              </a:rPr>
              <a:t>han producido y siguen </a:t>
            </a:r>
            <a:r>
              <a:rPr lang="es-EC" dirty="0" smtClean="0">
                <a:solidFill>
                  <a:schemeClr val="tx2">
                    <a:lumMod val="25000"/>
                  </a:schemeClr>
                </a:solidFill>
              </a:rPr>
              <a:t>produciendo.	</a:t>
            </a:r>
            <a:endParaRPr lang="es-EC" dirty="0">
              <a:solidFill>
                <a:schemeClr val="tx2">
                  <a:lumMod val="25000"/>
                </a:schemeClr>
              </a:solidFill>
            </a:endParaRPr>
          </a:p>
          <a:p>
            <a:pPr marL="1947672" lvl="8" indent="0">
              <a:buNone/>
            </a:pPr>
            <a:r>
              <a:rPr lang="es-EC" dirty="0" smtClean="0"/>
              <a:t>                                                      </a:t>
            </a:r>
            <a:r>
              <a:rPr lang="es-EC" dirty="0" err="1" smtClean="0">
                <a:solidFill>
                  <a:schemeClr val="tx2">
                    <a:lumMod val="25000"/>
                  </a:schemeClr>
                </a:solidFill>
              </a:rPr>
              <a:t>Ravestein</a:t>
            </a:r>
            <a:r>
              <a:rPr lang="es-EC" dirty="0" smtClean="0">
                <a:solidFill>
                  <a:schemeClr val="tx2">
                    <a:lumMod val="25000"/>
                  </a:schemeClr>
                </a:solidFill>
              </a:rPr>
              <a:t> 1889</a:t>
            </a:r>
            <a:endParaRPr lang="es-EC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49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853408"/>
          </a:xfrm>
        </p:spPr>
        <p:txBody>
          <a:bodyPr/>
          <a:lstStyle/>
          <a:p>
            <a:r>
              <a:rPr lang="es-EC" dirty="0">
                <a:solidFill>
                  <a:schemeClr val="tx2">
                    <a:lumMod val="25000"/>
                  </a:schemeClr>
                </a:solidFill>
              </a:rPr>
              <a:t>E</a:t>
            </a:r>
            <a:r>
              <a:rPr lang="es-EC" dirty="0" smtClean="0">
                <a:solidFill>
                  <a:schemeClr val="tx2">
                    <a:lumMod val="25000"/>
                  </a:schemeClr>
                </a:solidFill>
              </a:rPr>
              <a:t>l </a:t>
            </a:r>
            <a:r>
              <a:rPr lang="es-EC" dirty="0">
                <a:solidFill>
                  <a:schemeClr val="tx2">
                    <a:lumMod val="25000"/>
                  </a:schemeClr>
                </a:solidFill>
              </a:rPr>
              <a:t>origen de la migración internacional está dada principalmente por factores económicos y en especial se menciona a la diferencia salarial entre los </a:t>
            </a:r>
            <a:r>
              <a:rPr lang="es-EC" dirty="0" smtClean="0">
                <a:solidFill>
                  <a:schemeClr val="tx2">
                    <a:lumMod val="25000"/>
                  </a:schemeClr>
                </a:solidFill>
              </a:rPr>
              <a:t>países.</a:t>
            </a:r>
          </a:p>
          <a:p>
            <a:endParaRPr lang="es-EC" dirty="0">
              <a:solidFill>
                <a:schemeClr val="tx2">
                  <a:lumMod val="25000"/>
                </a:schemeClr>
              </a:solidFill>
            </a:endParaRPr>
          </a:p>
          <a:p>
            <a:pPr marL="402336" lvl="1" indent="0">
              <a:buNone/>
            </a:pPr>
            <a:r>
              <a:rPr lang="es-EC" sz="1600" b="1" dirty="0" smtClean="0">
                <a:solidFill>
                  <a:schemeClr val="tx2">
                    <a:lumMod val="25000"/>
                  </a:schemeClr>
                </a:solidFill>
              </a:rPr>
              <a:t>                                                                                  Escuela </a:t>
            </a:r>
            <a:r>
              <a:rPr lang="es-EC" sz="1600" b="1" dirty="0">
                <a:solidFill>
                  <a:schemeClr val="tx2">
                    <a:lumMod val="25000"/>
                  </a:schemeClr>
                </a:solidFill>
              </a:rPr>
              <a:t>Neoclásica</a:t>
            </a:r>
            <a:endParaRPr lang="es-EC" sz="1600" b="1" i="1" dirty="0">
              <a:solidFill>
                <a:schemeClr val="tx2">
                  <a:lumMod val="25000"/>
                </a:schemeClr>
              </a:solidFill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86971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420566"/>
              </p:ext>
            </p:extLst>
          </p:nvPr>
        </p:nvGraphicFramePr>
        <p:xfrm>
          <a:off x="1475656" y="1628802"/>
          <a:ext cx="7128792" cy="3299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4396"/>
                <a:gridCol w="3564396"/>
              </a:tblGrid>
              <a:tr h="325585"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SALARIO EN VENEZUELA</a:t>
                      </a:r>
                      <a:endParaRPr lang="es-EC" sz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694753"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Formula</a:t>
                      </a:r>
                      <a:endParaRPr lang="es-EC" sz="12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(17(unidades tributarias)*30 días)- descuentos</a:t>
                      </a:r>
                      <a:endParaRPr lang="es-EC" sz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5585"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 unidad tributaria</a:t>
                      </a:r>
                      <a:endParaRPr lang="es-EC" sz="12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300 bolívares</a:t>
                      </a:r>
                      <a:endParaRPr lang="es-EC" sz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5585"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 Cesta ticket por día</a:t>
                      </a:r>
                      <a:endParaRPr lang="es-EC" sz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5.100</a:t>
                      </a:r>
                      <a:endParaRPr lang="es-EC" sz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5585"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Valor cesta ticket mensual</a:t>
                      </a:r>
                      <a:endParaRPr lang="es-EC" sz="12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153.000 bolívares</a:t>
                      </a:r>
                      <a:endParaRPr lang="es-EC" sz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5585"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Cotización del dólar al 30/09/2017</a:t>
                      </a:r>
                      <a:endParaRPr lang="es-EC" sz="12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29.146,11 </a:t>
                      </a:r>
                      <a:r>
                        <a:rPr lang="es-ES" sz="1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bolívares</a:t>
                      </a:r>
                      <a:endParaRPr lang="es-EC" sz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5585"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Valor cesta ticket en dólares</a:t>
                      </a:r>
                      <a:endParaRPr lang="es-EC" sz="12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$5,24</a:t>
                      </a:r>
                      <a:endParaRPr lang="es-EC" sz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5585"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Valor del Salario mínimo en dólares</a:t>
                      </a:r>
                      <a:endParaRPr lang="es-EC" sz="12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$3,34</a:t>
                      </a:r>
                      <a:endParaRPr lang="es-EC" sz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5585"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Total de salario venezolano en dólares</a:t>
                      </a:r>
                      <a:endParaRPr lang="es-EC" sz="12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$8,58</a:t>
                      </a:r>
                      <a:endParaRPr lang="es-EC" sz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26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332656"/>
            <a:ext cx="7857526" cy="6048672"/>
          </a:xfrm>
        </p:spPr>
        <p:txBody>
          <a:bodyPr>
            <a:noAutofit/>
          </a:bodyPr>
          <a:lstStyle/>
          <a:p>
            <a:r>
              <a:rPr lang="es-EC" sz="1800" dirty="0">
                <a:solidFill>
                  <a:schemeClr val="tx2">
                    <a:lumMod val="25000"/>
                  </a:schemeClr>
                </a:solidFill>
              </a:rPr>
              <a:t>Una parte importante de los inmigrantes encuestados, con o sin formación adecuada, se encuentra en situación laboral precaria, está siendo afectada por el deterioro de las condiciones del mercado de trabajo secundario y no disfruta de oportunidades comparables a los autóctonos en el mismo, a pesar de que hoy muchos viven en España en situación legal. (Gómez </a:t>
            </a:r>
            <a:r>
              <a:rPr lang="es-EC" sz="1800" dirty="0" err="1">
                <a:solidFill>
                  <a:schemeClr val="tx2">
                    <a:lumMod val="25000"/>
                  </a:schemeClr>
                </a:solidFill>
              </a:rPr>
              <a:t>Walteros</a:t>
            </a:r>
            <a:r>
              <a:rPr lang="es-EC" sz="1800" dirty="0">
                <a:solidFill>
                  <a:schemeClr val="tx2">
                    <a:lumMod val="25000"/>
                  </a:schemeClr>
                </a:solidFill>
              </a:rPr>
              <a:t>, 2010, pág. 248)</a:t>
            </a:r>
          </a:p>
        </p:txBody>
      </p:sp>
      <p:pic>
        <p:nvPicPr>
          <p:cNvPr id="4" name="3 Image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63" b="2198"/>
          <a:stretch/>
        </p:blipFill>
        <p:spPr bwMode="auto">
          <a:xfrm>
            <a:off x="1987418" y="2348880"/>
            <a:ext cx="5610225" cy="30003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5652120" y="5805264"/>
            <a:ext cx="30469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>
                <a:solidFill>
                  <a:schemeClr val="tx2">
                    <a:lumMod val="25000"/>
                  </a:schemeClr>
                </a:solidFill>
              </a:rPr>
              <a:t>Gómez </a:t>
            </a:r>
            <a:r>
              <a:rPr lang="es-EC" dirty="0" err="1">
                <a:solidFill>
                  <a:schemeClr val="tx2">
                    <a:lumMod val="25000"/>
                  </a:schemeClr>
                </a:solidFill>
              </a:rPr>
              <a:t>Walteros</a:t>
            </a:r>
            <a:r>
              <a:rPr lang="es-EC" dirty="0">
                <a:solidFill>
                  <a:schemeClr val="tx2">
                    <a:lumMod val="25000"/>
                  </a:schemeClr>
                </a:solidFill>
              </a:rPr>
              <a:t>, 2010, pág. 24</a:t>
            </a:r>
          </a:p>
        </p:txBody>
      </p:sp>
    </p:spTree>
    <p:extLst>
      <p:ext uri="{BB962C8B-B14F-4D97-AF65-F5344CB8AC3E}">
        <p14:creationId xmlns:p14="http://schemas.microsoft.com/office/powerpoint/2010/main" val="1416581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07704" y="2060848"/>
            <a:ext cx="6624736" cy="182981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CAPITULO 2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0192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332656"/>
                <a:ext cx="7498080" cy="5915744"/>
              </a:xfrm>
            </p:spPr>
            <p:txBody>
              <a:bodyPr>
                <a:normAutofit fontScale="40000" lnSpcReduction="20000"/>
              </a:bodyPr>
              <a:lstStyle/>
              <a:p>
                <a:pPr marL="82296" indent="0" algn="ctr">
                  <a:buNone/>
                </a:pPr>
                <a:r>
                  <a:rPr lang="es-EC" b="1" dirty="0" smtClean="0"/>
                  <a:t>TAMAÑO DEL UNIVERSO</a:t>
                </a:r>
              </a:p>
              <a:p>
                <a:pPr marL="82296" indent="0">
                  <a:buNone/>
                </a:pPr>
                <a:r>
                  <a:rPr lang="es-EC" b="1" dirty="0" smtClean="0">
                    <a:solidFill>
                      <a:schemeClr val="tx2">
                        <a:lumMod val="25000"/>
                      </a:schemeClr>
                    </a:solidFill>
                  </a:rPr>
                  <a:t>Datos</a:t>
                </a:r>
                <a:endParaRPr lang="es-EC" dirty="0">
                  <a:solidFill>
                    <a:schemeClr val="tx2">
                      <a:lumMod val="25000"/>
                    </a:schemeClr>
                  </a:solidFill>
                </a:endParaRPr>
              </a:p>
              <a:p>
                <a:pPr marL="82296" indent="0">
                  <a:buNone/>
                </a:pPr>
                <a:r>
                  <a:rPr lang="es-EC" dirty="0">
                    <a:solidFill>
                      <a:schemeClr val="tx2">
                        <a:lumMod val="25000"/>
                      </a:schemeClr>
                    </a:solidFill>
                  </a:rPr>
                  <a:t>N = 48410</a:t>
                </a:r>
              </a:p>
              <a:p>
                <a:pPr marL="82296" indent="0">
                  <a:buNone/>
                </a:pPr>
                <a:r>
                  <a:rPr lang="es-EC" dirty="0">
                    <a:solidFill>
                      <a:schemeClr val="tx2">
                        <a:lumMod val="25000"/>
                      </a:schemeClr>
                    </a:solidFill>
                  </a:rPr>
                  <a:t>Error muestra (e) = 0,05</a:t>
                </a:r>
              </a:p>
              <a:p>
                <a:pPr marL="82296" indent="0">
                  <a:buNone/>
                </a:pPr>
                <a:r>
                  <a:rPr lang="es-EC" dirty="0">
                    <a:solidFill>
                      <a:schemeClr val="tx2">
                        <a:lumMod val="25000"/>
                      </a:schemeClr>
                    </a:solidFill>
                  </a:rPr>
                  <a:t>Probabilidad de éxito (P) = 0,30</a:t>
                </a:r>
              </a:p>
              <a:p>
                <a:pPr marL="82296" indent="0">
                  <a:buNone/>
                </a:pPr>
                <a:r>
                  <a:rPr lang="es-EC" dirty="0">
                    <a:solidFill>
                      <a:schemeClr val="tx2">
                        <a:lumMod val="25000"/>
                      </a:schemeClr>
                    </a:solidFill>
                  </a:rPr>
                  <a:t>Probabilidad de fracaso (Q) = 0,70</a:t>
                </a:r>
              </a:p>
              <a:p>
                <a:pPr marL="82296" indent="0">
                  <a:buNone/>
                </a:pPr>
                <a:r>
                  <a:rPr lang="es-EC" dirty="0">
                    <a:solidFill>
                      <a:schemeClr val="tx2">
                        <a:lumMod val="25000"/>
                      </a:schemeClr>
                    </a:solidFill>
                  </a:rPr>
                  <a:t>Valor Z asociado al nivel de confianza = 1,96.</a:t>
                </a:r>
              </a:p>
              <a:p>
                <a:pPr marL="82296" indent="0">
                  <a:buNone/>
                </a:pPr>
                <a:r>
                  <a:rPr lang="es-EC" dirty="0">
                    <a:solidFill>
                      <a:schemeClr val="tx2">
                        <a:lumMod val="25000"/>
                      </a:schemeClr>
                    </a:solidFill>
                  </a:rPr>
                  <a:t> </a:t>
                </a:r>
              </a:p>
              <a:p>
                <a:pPr marL="82296" indent="0">
                  <a:buNone/>
                </a:pPr>
                <a:r>
                  <a:rPr lang="es-EC" dirty="0">
                    <a:solidFill>
                      <a:schemeClr val="tx2">
                        <a:lumMod val="25000"/>
                      </a:schemeClr>
                    </a:solidFill>
                  </a:rPr>
                  <a:t>Se aplica a la siguiente fórmula</a:t>
                </a:r>
                <a:r>
                  <a:rPr lang="es-EC" dirty="0" smtClean="0">
                    <a:solidFill>
                      <a:schemeClr val="tx2">
                        <a:lumMod val="25000"/>
                      </a:schemeClr>
                    </a:solidFill>
                  </a:rPr>
                  <a:t>:</a:t>
                </a:r>
              </a:p>
              <a:p>
                <a:pPr marL="82296" indent="0">
                  <a:buNone/>
                </a:pPr>
                <a:endParaRPr lang="es-EC" dirty="0" smtClean="0">
                  <a:solidFill>
                    <a:schemeClr val="tx2">
                      <a:lumMod val="25000"/>
                    </a:schemeClr>
                  </a:solidFill>
                </a:endParaRPr>
              </a:p>
              <a:p>
                <a:pPr marL="82296" indent="0">
                  <a:buNone/>
                </a:pPr>
                <a:endParaRPr lang="es-EC" dirty="0">
                  <a:solidFill>
                    <a:schemeClr val="tx2">
                      <a:lumMod val="25000"/>
                    </a:schemeClr>
                  </a:solidFill>
                </a:endParaRPr>
              </a:p>
              <a:p>
                <a:pPr marL="82296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EC">
                        <a:solidFill>
                          <a:schemeClr val="tx2">
                            <a:lumMod val="25000"/>
                          </a:schemeClr>
                        </a:solidFill>
                        <a:latin typeface="Cambria Math"/>
                      </a:rPr>
                      <m:t>n</m:t>
                    </m:r>
                    <m:r>
                      <a:rPr lang="es-EC">
                        <a:solidFill>
                          <a:schemeClr val="tx2">
                            <a:lumMod val="25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C" i="1">
                            <a:solidFill>
                              <a:schemeClr val="tx2">
                                <a:lumMod val="2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s-EC">
                            <a:solidFill>
                              <a:schemeClr val="tx2">
                                <a:lumMod val="25000"/>
                              </a:schemeClr>
                            </a:solidFill>
                            <a:latin typeface="Cambria Math"/>
                          </a:rPr>
                          <m:t>(1,96</m:t>
                        </m:r>
                        <m:sSup>
                          <m:sSupPr>
                            <m:ctrlPr>
                              <a:rPr lang="es-EC" i="1">
                                <a:solidFill>
                                  <a:schemeClr val="tx2">
                                    <a:lumMod val="2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EC">
                                <a:solidFill>
                                  <a:schemeClr val="tx2">
                                    <a:lumMod val="25000"/>
                                  </a:schemeClr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s-EC">
                                <a:solidFill>
                                  <a:schemeClr val="tx2">
                                    <a:lumMod val="2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s-EC">
                            <a:solidFill>
                              <a:schemeClr val="tx2">
                                <a:lumMod val="25000"/>
                              </a:schemeClr>
                            </a:solidFill>
                            <a:latin typeface="Cambria Math"/>
                          </a:rPr>
                          <m:t>(48410 )(0,30)(0,70)</m:t>
                        </m:r>
                      </m:num>
                      <m:den>
                        <m:r>
                          <a:rPr lang="es-EC">
                            <a:solidFill>
                              <a:schemeClr val="tx2">
                                <a:lumMod val="25000"/>
                              </a:schemeClr>
                            </a:solidFill>
                            <a:latin typeface="Cambria Math"/>
                          </a:rPr>
                          <m:t>(0,05</m:t>
                        </m:r>
                        <m:sSup>
                          <m:sSupPr>
                            <m:ctrlPr>
                              <a:rPr lang="es-EC" i="1">
                                <a:solidFill>
                                  <a:schemeClr val="tx2">
                                    <a:lumMod val="2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EC">
                                <a:solidFill>
                                  <a:schemeClr val="tx2">
                                    <a:lumMod val="25000"/>
                                  </a:schemeClr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s-EC">
                                <a:solidFill>
                                  <a:schemeClr val="tx2">
                                    <a:lumMod val="2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s-EC" i="1">
                                <a:solidFill>
                                  <a:schemeClr val="tx2">
                                    <a:lumMod val="2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C">
                                <a:solidFill>
                                  <a:schemeClr val="tx2">
                                    <a:lumMod val="25000"/>
                                  </a:schemeClr>
                                </a:solidFill>
                                <a:latin typeface="Cambria Math"/>
                              </a:rPr>
                              <m:t>48410</m:t>
                            </m:r>
                          </m:e>
                        </m:d>
                        <m:r>
                          <a:rPr lang="es-EC">
                            <a:solidFill>
                              <a:schemeClr val="tx2">
                                <a:lumMod val="25000"/>
                              </a:schemeClr>
                            </a:solidFill>
                            <a:latin typeface="Cambria Math"/>
                          </a:rPr>
                          <m:t>+(1,96</m:t>
                        </m:r>
                        <m:sSup>
                          <m:sSupPr>
                            <m:ctrlPr>
                              <a:rPr lang="es-EC" i="1">
                                <a:solidFill>
                                  <a:schemeClr val="tx2">
                                    <a:lumMod val="2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EC">
                                <a:solidFill>
                                  <a:schemeClr val="tx2">
                                    <a:lumMod val="25000"/>
                                  </a:schemeClr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s-EC">
                                <a:solidFill>
                                  <a:schemeClr val="tx2">
                                    <a:lumMod val="2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s-EC">
                            <a:solidFill>
                              <a:schemeClr val="tx2">
                                <a:lumMod val="25000"/>
                              </a:schemeClr>
                            </a:solidFill>
                            <a:latin typeface="Cambria Math"/>
                          </a:rPr>
                          <m:t>(0,30)(0,70)</m:t>
                        </m:r>
                      </m:den>
                    </m:f>
                  </m:oMath>
                </a14:m>
                <a:r>
                  <a:rPr lang="es-EC" dirty="0">
                    <a:solidFill>
                      <a:schemeClr val="tx2">
                        <a:lumMod val="25000"/>
                      </a:schemeClr>
                    </a:solidFill>
                  </a:rPr>
                  <a:t> </a:t>
                </a:r>
              </a:p>
              <a:p>
                <a:pPr marL="82296" indent="0">
                  <a:buNone/>
                </a:pPr>
                <a:r>
                  <a:rPr lang="es-EC" dirty="0">
                    <a:solidFill>
                      <a:schemeClr val="tx2">
                        <a:lumMod val="25000"/>
                      </a:schemeClr>
                    </a:solidFill>
                  </a:rPr>
                  <a:t>n = 320 encuestas</a:t>
                </a:r>
              </a:p>
              <a:p>
                <a:pPr marL="82296" indent="0">
                  <a:buNone/>
                </a:pPr>
                <a:r>
                  <a:rPr lang="es-EC" dirty="0">
                    <a:solidFill>
                      <a:schemeClr val="tx2">
                        <a:lumMod val="25000"/>
                      </a:schemeClr>
                    </a:solidFill>
                  </a:rPr>
                  <a:t>Afijación de la muestra: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EC">
                        <a:solidFill>
                          <a:schemeClr val="tx2">
                            <a:lumMod val="25000"/>
                          </a:schemeClr>
                        </a:solidFill>
                        <a:latin typeface="Cambria Math"/>
                      </a:rPr>
                      <m:t>nh</m:t>
                    </m:r>
                    <m:r>
                      <a:rPr lang="es-EC">
                        <a:solidFill>
                          <a:schemeClr val="tx2">
                            <a:lumMod val="25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s-EC">
                        <a:solidFill>
                          <a:schemeClr val="tx2">
                            <a:lumMod val="25000"/>
                          </a:schemeClr>
                        </a:solidFill>
                        <a:latin typeface="Cambria Math"/>
                      </a:rPr>
                      <m:t>n</m:t>
                    </m:r>
                    <m:f>
                      <m:fPr>
                        <m:ctrlPr>
                          <a:rPr lang="es-EC" i="1">
                            <a:solidFill>
                              <a:schemeClr val="tx2">
                                <a:lumMod val="2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s-EC">
                            <a:solidFill>
                              <a:schemeClr val="tx2">
                                <a:lumMod val="25000"/>
                              </a:schemeClr>
                            </a:solidFill>
                            <a:latin typeface="Cambria Math"/>
                          </a:rPr>
                          <m:t>NH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s-EC">
                            <a:solidFill>
                              <a:schemeClr val="tx2">
                                <a:lumMod val="25000"/>
                              </a:schemeClr>
                            </a:solidFill>
                            <a:latin typeface="Cambria Math"/>
                          </a:rPr>
                          <m:t>N</m:t>
                        </m:r>
                      </m:den>
                    </m:f>
                  </m:oMath>
                </a14:m>
                <a:endParaRPr lang="es-EC" dirty="0">
                  <a:solidFill>
                    <a:schemeClr val="tx2">
                      <a:lumMod val="25000"/>
                    </a:schemeClr>
                  </a:solidFill>
                </a:endParaRPr>
              </a:p>
              <a:p>
                <a:pPr marL="82296" indent="0">
                  <a:buNone/>
                </a:pPr>
                <a:r>
                  <a:rPr lang="es-EC" dirty="0">
                    <a:solidFill>
                      <a:schemeClr val="tx2">
                        <a:lumMod val="25000"/>
                      </a:schemeClr>
                    </a:solidFill>
                  </a:rPr>
                  <a:t> </a:t>
                </a:r>
              </a:p>
              <a:p>
                <a:pPr marL="82296" indent="0">
                  <a:buNone/>
                </a:pPr>
                <a:r>
                  <a:rPr lang="es-EC" dirty="0">
                    <a:solidFill>
                      <a:schemeClr val="tx2">
                        <a:lumMod val="25000"/>
                      </a:schemeClr>
                    </a:solidFill>
                  </a:rPr>
                  <a:t>Nh</a:t>
                </a:r>
                <a:r>
                  <a:rPr lang="es-EC" baseline="-25000" dirty="0">
                    <a:solidFill>
                      <a:schemeClr val="tx2">
                        <a:lumMod val="25000"/>
                      </a:schemeClr>
                    </a:solidFill>
                  </a:rPr>
                  <a:t>1: </a:t>
                </a:r>
                <a:r>
                  <a:rPr lang="es-EC" dirty="0">
                    <a:solidFill>
                      <a:schemeClr val="tx2">
                        <a:lumMod val="25000"/>
                      </a:schemeClr>
                    </a:solidFill>
                  </a:rPr>
                  <a:t>Quito </a:t>
                </a:r>
                <a:r>
                  <a:rPr lang="es-EC" dirty="0" smtClean="0">
                    <a:solidFill>
                      <a:schemeClr val="tx2">
                        <a:lumMod val="25000"/>
                      </a:schemeClr>
                    </a:solidFill>
                  </a:rPr>
                  <a:t>=  30256</a:t>
                </a:r>
                <a:endParaRPr lang="es-EC" dirty="0">
                  <a:solidFill>
                    <a:schemeClr val="tx2">
                      <a:lumMod val="25000"/>
                    </a:schemeClr>
                  </a:solidFill>
                </a:endParaRPr>
              </a:p>
              <a:p>
                <a:pPr marL="82296" indent="0">
                  <a:buNone/>
                </a:pPr>
                <a:r>
                  <a:rPr lang="es-EC" dirty="0">
                    <a:solidFill>
                      <a:schemeClr val="tx2">
                        <a:lumMod val="25000"/>
                      </a:schemeClr>
                    </a:solidFill>
                  </a:rPr>
                  <a:t>Nh</a:t>
                </a:r>
                <a:r>
                  <a:rPr lang="es-EC" baseline="-25000" dirty="0">
                    <a:solidFill>
                      <a:schemeClr val="tx2">
                        <a:lumMod val="25000"/>
                      </a:schemeClr>
                    </a:solidFill>
                  </a:rPr>
                  <a:t>2:</a:t>
                </a:r>
                <a:r>
                  <a:rPr lang="es-EC" dirty="0">
                    <a:solidFill>
                      <a:schemeClr val="tx2">
                        <a:lumMod val="25000"/>
                      </a:schemeClr>
                    </a:solidFill>
                  </a:rPr>
                  <a:t> </a:t>
                </a:r>
                <a:r>
                  <a:rPr lang="es-EC" dirty="0" smtClean="0">
                    <a:solidFill>
                      <a:schemeClr val="tx2">
                        <a:lumMod val="25000"/>
                      </a:schemeClr>
                    </a:solidFill>
                  </a:rPr>
                  <a:t>Guayaquil= 8154</a:t>
                </a:r>
                <a:endParaRPr lang="es-EC" dirty="0">
                  <a:solidFill>
                    <a:schemeClr val="tx2">
                      <a:lumMod val="25000"/>
                    </a:schemeClr>
                  </a:solidFill>
                </a:endParaRPr>
              </a:p>
              <a:p>
                <a:pPr marL="82296" indent="0">
                  <a:buNone/>
                </a:pPr>
                <a:r>
                  <a:rPr lang="es-EC" dirty="0">
                    <a:solidFill>
                      <a:schemeClr val="tx2">
                        <a:lumMod val="25000"/>
                      </a:schemeClr>
                    </a:solidFill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C" i="1">
                            <a:solidFill>
                              <a:schemeClr val="tx2">
                                <a:lumMod val="2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s-EC">
                            <a:solidFill>
                              <a:schemeClr val="tx2">
                                <a:lumMod val="25000"/>
                              </a:schemeClr>
                            </a:solidFill>
                            <a:latin typeface="Cambria Math"/>
                          </a:rPr>
                          <m:t>nh</m:t>
                        </m:r>
                      </m:e>
                      <m:sub>
                        <m:r>
                          <a:rPr lang="es-EC">
                            <a:solidFill>
                              <a:schemeClr val="tx2">
                                <a:lumMod val="2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s-EC">
                        <a:solidFill>
                          <a:schemeClr val="tx2">
                            <a:lumMod val="25000"/>
                          </a:schemeClr>
                        </a:solidFill>
                        <a:latin typeface="Cambria Math"/>
                      </a:rPr>
                      <m:t>=320 </m:t>
                    </m:r>
                    <m:f>
                      <m:fPr>
                        <m:ctrlPr>
                          <a:rPr lang="es-EC" i="1">
                            <a:solidFill>
                              <a:schemeClr val="tx2">
                                <a:lumMod val="2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s-EC">
                            <a:solidFill>
                              <a:schemeClr val="tx2">
                                <a:lumMod val="25000"/>
                              </a:schemeClr>
                            </a:solidFill>
                            <a:latin typeface="Cambria Math"/>
                          </a:rPr>
                          <m:t>30256</m:t>
                        </m:r>
                      </m:num>
                      <m:den>
                        <m:r>
                          <a:rPr lang="es-EC">
                            <a:solidFill>
                              <a:schemeClr val="tx2">
                                <a:lumMod val="25000"/>
                              </a:schemeClr>
                            </a:solidFill>
                            <a:latin typeface="Cambria Math"/>
                          </a:rPr>
                          <m:t>48410</m:t>
                        </m:r>
                      </m:den>
                    </m:f>
                  </m:oMath>
                </a14:m>
                <a:endParaRPr lang="es-EC" i="1" dirty="0" smtClean="0">
                  <a:solidFill>
                    <a:schemeClr val="tx2">
                      <a:lumMod val="25000"/>
                    </a:schemeClr>
                  </a:solidFill>
                </a:endParaRPr>
              </a:p>
              <a:p>
                <a:pPr marL="82296" indent="0">
                  <a:buNone/>
                </a:pPr>
                <a:endParaRPr lang="es-EC" dirty="0">
                  <a:solidFill>
                    <a:schemeClr val="tx2">
                      <a:lumMod val="25000"/>
                    </a:schemeClr>
                  </a:solidFill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EC">
                          <a:solidFill>
                            <a:schemeClr val="tx2">
                              <a:lumMod val="25000"/>
                            </a:schemeClr>
                          </a:solidFill>
                          <a:latin typeface="Cambria Math"/>
                        </a:rPr>
                        <m:t>nh</m:t>
                      </m:r>
                      <m:r>
                        <a:rPr lang="es-EC">
                          <a:solidFill>
                            <a:schemeClr val="tx2">
                              <a:lumMod val="25000"/>
                            </a:schemeClr>
                          </a:solidFill>
                          <a:latin typeface="Cambria Math"/>
                        </a:rPr>
                        <m:t>1=199,99=200 </m:t>
                      </m:r>
                      <m:r>
                        <m:rPr>
                          <m:sty m:val="p"/>
                        </m:rPr>
                        <a:rPr lang="es-EC">
                          <a:solidFill>
                            <a:schemeClr val="tx2">
                              <a:lumMod val="25000"/>
                            </a:schemeClr>
                          </a:solidFill>
                          <a:latin typeface="Cambria Math"/>
                        </a:rPr>
                        <m:t>ENCUESTAS</m:t>
                      </m:r>
                      <m:r>
                        <a:rPr lang="es-EC">
                          <a:solidFill>
                            <a:schemeClr val="tx2">
                              <a:lumMod val="2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C">
                          <a:solidFill>
                            <a:schemeClr val="tx2">
                              <a:lumMod val="25000"/>
                            </a:schemeClr>
                          </a:solidFill>
                          <a:latin typeface="Cambria Math"/>
                        </a:rPr>
                        <m:t>CIUDAD</m:t>
                      </m:r>
                      <m:r>
                        <a:rPr lang="es-EC">
                          <a:solidFill>
                            <a:schemeClr val="tx2">
                              <a:lumMod val="2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C">
                          <a:solidFill>
                            <a:schemeClr val="tx2">
                              <a:lumMod val="25000"/>
                            </a:schemeClr>
                          </a:solidFill>
                          <a:latin typeface="Cambria Math"/>
                        </a:rPr>
                        <m:t>DE</m:t>
                      </m:r>
                      <m:r>
                        <a:rPr lang="es-EC">
                          <a:solidFill>
                            <a:schemeClr val="tx2">
                              <a:lumMod val="2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C">
                          <a:solidFill>
                            <a:schemeClr val="tx2">
                              <a:lumMod val="25000"/>
                            </a:schemeClr>
                          </a:solidFill>
                          <a:latin typeface="Cambria Math"/>
                        </a:rPr>
                        <m:t>QUITO</m:t>
                      </m:r>
                    </m:oMath>
                  </m:oMathPara>
                </a14:m>
                <a:endParaRPr lang="es-EC" dirty="0">
                  <a:solidFill>
                    <a:schemeClr val="tx2">
                      <a:lumMod val="25000"/>
                    </a:schemeClr>
                  </a:solidFill>
                </a:endParaRPr>
              </a:p>
              <a:p>
                <a:pPr marL="82296" indent="0">
                  <a:buNone/>
                </a:pPr>
                <a:r>
                  <a:rPr lang="es-EC" dirty="0">
                    <a:solidFill>
                      <a:schemeClr val="tx2">
                        <a:lumMod val="25000"/>
                      </a:schemeClr>
                    </a:solidFill>
                  </a:rPr>
                  <a:t> </a:t>
                </a: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C" i="1">
                              <a:solidFill>
                                <a:schemeClr val="tx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s-EC">
                              <a:solidFill>
                                <a:schemeClr val="tx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nh</m:t>
                          </m:r>
                        </m:e>
                        <m:sub>
                          <m:r>
                            <a:rPr lang="es-EC">
                              <a:solidFill>
                                <a:schemeClr val="tx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s-EC">
                          <a:solidFill>
                            <a:schemeClr val="tx2">
                              <a:lumMod val="25000"/>
                            </a:schemeClr>
                          </a:solidFill>
                          <a:latin typeface="Cambria Math"/>
                        </a:rPr>
                        <m:t>=320 </m:t>
                      </m:r>
                      <m:f>
                        <m:fPr>
                          <m:ctrlPr>
                            <a:rPr lang="es-EC" i="1">
                              <a:solidFill>
                                <a:schemeClr val="tx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C">
                              <a:solidFill>
                                <a:schemeClr val="tx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18154</m:t>
                          </m:r>
                        </m:num>
                        <m:den>
                          <m:r>
                            <a:rPr lang="es-EC">
                              <a:solidFill>
                                <a:schemeClr val="tx2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48410</m:t>
                          </m:r>
                        </m:den>
                      </m:f>
                    </m:oMath>
                  </m:oMathPara>
                </a14:m>
                <a:endParaRPr lang="es-EC" dirty="0">
                  <a:solidFill>
                    <a:schemeClr val="tx2">
                      <a:lumMod val="25000"/>
                    </a:schemeClr>
                  </a:solidFill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EC">
                          <a:solidFill>
                            <a:schemeClr val="tx2">
                              <a:lumMod val="25000"/>
                            </a:schemeClr>
                          </a:solidFill>
                          <a:latin typeface="Cambria Math"/>
                        </a:rPr>
                        <m:t>nh</m:t>
                      </m:r>
                      <m:r>
                        <a:rPr lang="es-EC">
                          <a:solidFill>
                            <a:schemeClr val="tx2">
                              <a:lumMod val="25000"/>
                            </a:schemeClr>
                          </a:solidFill>
                          <a:latin typeface="Cambria Math"/>
                        </a:rPr>
                        <m:t>2=120 </m:t>
                      </m:r>
                      <m:r>
                        <m:rPr>
                          <m:sty m:val="p"/>
                        </m:rPr>
                        <a:rPr lang="es-EC">
                          <a:solidFill>
                            <a:schemeClr val="tx2">
                              <a:lumMod val="25000"/>
                            </a:schemeClr>
                          </a:solidFill>
                          <a:latin typeface="Cambria Math"/>
                        </a:rPr>
                        <m:t>ENCUESTAS</m:t>
                      </m:r>
                      <m:r>
                        <a:rPr lang="es-EC">
                          <a:solidFill>
                            <a:schemeClr val="tx2">
                              <a:lumMod val="2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C">
                          <a:solidFill>
                            <a:schemeClr val="tx2">
                              <a:lumMod val="25000"/>
                            </a:schemeClr>
                          </a:solidFill>
                          <a:latin typeface="Cambria Math"/>
                        </a:rPr>
                        <m:t>CIUDAD</m:t>
                      </m:r>
                      <m:r>
                        <a:rPr lang="es-EC">
                          <a:solidFill>
                            <a:schemeClr val="tx2">
                              <a:lumMod val="2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C">
                          <a:solidFill>
                            <a:schemeClr val="tx2">
                              <a:lumMod val="25000"/>
                            </a:schemeClr>
                          </a:solidFill>
                          <a:latin typeface="Cambria Math"/>
                        </a:rPr>
                        <m:t>DE</m:t>
                      </m:r>
                      <m:r>
                        <a:rPr lang="es-EC">
                          <a:solidFill>
                            <a:schemeClr val="tx2">
                              <a:lumMod val="2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C">
                          <a:solidFill>
                            <a:schemeClr val="tx2">
                              <a:lumMod val="25000"/>
                            </a:schemeClr>
                          </a:solidFill>
                          <a:latin typeface="Cambria Math"/>
                        </a:rPr>
                        <m:t>GUAYAQUIL</m:t>
                      </m:r>
                    </m:oMath>
                  </m:oMathPara>
                </a14:m>
                <a:endParaRPr lang="es-EC" dirty="0">
                  <a:solidFill>
                    <a:schemeClr val="tx2">
                      <a:lumMod val="25000"/>
                    </a:schemeClr>
                  </a:solidFill>
                </a:endParaRPr>
              </a:p>
              <a:p>
                <a:pPr marL="82296" indent="0">
                  <a:buNone/>
                </a:pPr>
                <a:endParaRPr lang="es-EC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332656"/>
                <a:ext cx="7498080" cy="5915744"/>
              </a:xfrm>
              <a:blipFill rotWithShape="1">
                <a:blip r:embed="rId2"/>
                <a:stretch>
                  <a:fillRect t="-722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13373"/>
            <a:ext cx="13525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8611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 smtClean="0">
                <a:solidFill>
                  <a:schemeClr val="tx2">
                    <a:lumMod val="25000"/>
                  </a:schemeClr>
                </a:solidFill>
              </a:rPr>
              <a:t>ANALISIS UNIVARIADO</a:t>
            </a:r>
            <a:endParaRPr lang="es-EC" b="1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311961"/>
              </p:ext>
            </p:extLst>
          </p:nvPr>
        </p:nvGraphicFramePr>
        <p:xfrm>
          <a:off x="1763688" y="1340768"/>
          <a:ext cx="6408714" cy="28083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2682"/>
                <a:gridCol w="1492682"/>
                <a:gridCol w="736886"/>
                <a:gridCol w="895488"/>
                <a:gridCol w="895488"/>
                <a:gridCol w="895488"/>
              </a:tblGrid>
              <a:tr h="300580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effectLst/>
                        </a:rPr>
                        <a:t>NIVEL DE EDUCACION</a:t>
                      </a:r>
                      <a:endParaRPr lang="es-EC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64069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effectLst/>
                        </a:rPr>
                        <a:t> </a:t>
                      </a:r>
                      <a:endParaRPr lang="es-EC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Frecuencia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effectLst/>
                        </a:rPr>
                        <a:t>Porcentaje</a:t>
                      </a:r>
                      <a:endParaRPr lang="es-EC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Porcentaje válido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Porcentaje acumulado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300580">
                <a:tc rowSpan="5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Válidos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PRIMARIA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6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1,9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1,9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1,9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30058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BACHILLERATO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141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44,1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44,1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45,9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30058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UNIVERSIDAD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163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50,9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50,9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96,9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64069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effectLst/>
                        </a:rPr>
                        <a:t>MAESTRIA O POSTGRADO</a:t>
                      </a:r>
                      <a:endParaRPr lang="es-EC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10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effectLst/>
                        </a:rPr>
                        <a:t>3,1</a:t>
                      </a:r>
                      <a:endParaRPr lang="es-EC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3,1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100,0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32460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Total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320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100,0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100,0</a:t>
                      </a:r>
                      <a:endParaRPr lang="es-EC" sz="12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effectLst/>
                        </a:rPr>
                        <a:t> </a:t>
                      </a:r>
                      <a:endParaRPr lang="es-EC" sz="12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221088"/>
            <a:ext cx="3760787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205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Personalizado 1">
      <a:dk1>
        <a:srgbClr val="7F7F7F"/>
      </a:dk1>
      <a:lt1>
        <a:sysClr val="window" lastClr="FFFFFF"/>
      </a:lt1>
      <a:dk2>
        <a:srgbClr val="D8D8D8"/>
      </a:dk2>
      <a:lt2>
        <a:srgbClr val="C3D69B"/>
      </a:lt2>
      <a:accent1>
        <a:srgbClr val="A5A5A5"/>
      </a:accent1>
      <a:accent2>
        <a:srgbClr val="BFBFBF"/>
      </a:accent2>
      <a:accent3>
        <a:srgbClr val="9BBB59"/>
      </a:accent3>
      <a:accent4>
        <a:srgbClr val="F2F2F2"/>
      </a:accent4>
      <a:accent5>
        <a:srgbClr val="A5A5A5"/>
      </a:accent5>
      <a:accent6>
        <a:srgbClr val="A5A5A5"/>
      </a:accent6>
      <a:hlink>
        <a:srgbClr val="7F7F7F"/>
      </a:hlink>
      <a:folHlink>
        <a:srgbClr val="7F7F7F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279</TotalTime>
  <Words>1123</Words>
  <Application>Microsoft Office PowerPoint</Application>
  <PresentationFormat>Presentación en pantalla (4:3)</PresentationFormat>
  <Paragraphs>317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Solsticio</vt:lpstr>
      <vt:lpstr>Presentación de PowerPoint</vt:lpstr>
      <vt:lpstr>ANTECEDENTE</vt:lpstr>
      <vt:lpstr>Teorías de Soporte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ANALISIS UNIVARIADO</vt:lpstr>
      <vt:lpstr>Presentación de PowerPoint</vt:lpstr>
      <vt:lpstr>ANALISIS BIVARIADO</vt:lpstr>
      <vt:lpstr>Presentación de PowerPoint</vt:lpstr>
      <vt:lpstr>Presentación de PowerPoint</vt:lpstr>
      <vt:lpstr>Presentación de PowerPoint</vt:lpstr>
      <vt:lpstr>Presentación de PowerPoint</vt:lpstr>
      <vt:lpstr>ESTUDIO TÉCNICO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Conclusiones y recomendaciones</vt:lpstr>
      <vt:lpstr>Presentación de PowerPoint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JSLLO</dc:creator>
  <cp:lastModifiedBy>JSLLO</cp:lastModifiedBy>
  <cp:revision>18</cp:revision>
  <dcterms:created xsi:type="dcterms:W3CDTF">2017-11-22T04:03:46Z</dcterms:created>
  <dcterms:modified xsi:type="dcterms:W3CDTF">2017-12-17T03:13:01Z</dcterms:modified>
</cp:coreProperties>
</file>