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 id="2147483852" r:id="rId3"/>
  </p:sldMasterIdLst>
  <p:notesMasterIdLst>
    <p:notesMasterId r:id="rId32"/>
  </p:notesMasterIdLst>
  <p:handoutMasterIdLst>
    <p:handoutMasterId r:id="rId33"/>
  </p:handoutMasterIdLst>
  <p:sldIdLst>
    <p:sldId id="256" r:id="rId4"/>
    <p:sldId id="257" r:id="rId5"/>
    <p:sldId id="258" r:id="rId6"/>
    <p:sldId id="260" r:id="rId7"/>
    <p:sldId id="266" r:id="rId8"/>
    <p:sldId id="261" r:id="rId9"/>
    <p:sldId id="262" r:id="rId10"/>
    <p:sldId id="263" r:id="rId11"/>
    <p:sldId id="264" r:id="rId12"/>
    <p:sldId id="267" r:id="rId13"/>
    <p:sldId id="265" r:id="rId14"/>
    <p:sldId id="268" r:id="rId15"/>
    <p:sldId id="269" r:id="rId16"/>
    <p:sldId id="270" r:id="rId17"/>
    <p:sldId id="272" r:id="rId18"/>
    <p:sldId id="274" r:id="rId19"/>
    <p:sldId id="275" r:id="rId20"/>
    <p:sldId id="273" r:id="rId21"/>
    <p:sldId id="276"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4771E7"/>
    <a:srgbClr val="907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6" d="100"/>
          <a:sy n="76" d="100"/>
        </p:scale>
        <p:origin x="-293" y="-24"/>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180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6AD32-F10B-410B-99D2-8606C87FEFD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4BFC4097-DC08-4949-8DC7-D998321A9E76}">
      <dgm:prSet phldrT="[Texto]" custT="1"/>
      <dgm:spPr>
        <a:solidFill>
          <a:schemeClr val="accent1">
            <a:lumMod val="75000"/>
          </a:schemeClr>
        </a:solidFill>
      </dgm:spPr>
      <dgm:t>
        <a:bodyPr/>
        <a:lstStyle/>
        <a:p>
          <a:r>
            <a:rPr lang="es-ES" sz="2000" dirty="0" smtClean="0"/>
            <a:t>Estudio de Mercado</a:t>
          </a:r>
        </a:p>
      </dgm:t>
    </dgm:pt>
    <dgm:pt modelId="{356914A5-0931-4050-988B-75451B2EC3A1}" type="parTrans" cxnId="{B243C25F-9C21-49AC-9BC5-A1DB07668075}">
      <dgm:prSet/>
      <dgm:spPr/>
      <dgm:t>
        <a:bodyPr/>
        <a:lstStyle/>
        <a:p>
          <a:endParaRPr lang="es-ES"/>
        </a:p>
      </dgm:t>
    </dgm:pt>
    <dgm:pt modelId="{764F152E-8571-4923-9191-0934695C6703}" type="sibTrans" cxnId="{B243C25F-9C21-49AC-9BC5-A1DB07668075}">
      <dgm:prSet/>
      <dgm:spPr/>
      <dgm:t>
        <a:bodyPr/>
        <a:lstStyle/>
        <a:p>
          <a:endParaRPr lang="es-ES"/>
        </a:p>
      </dgm:t>
    </dgm:pt>
    <dgm:pt modelId="{A88AB0F2-DA8F-4283-A9C2-C09AA8E8896E}">
      <dgm:prSet phldrT="[Texto]" custT="1"/>
      <dgm:spPr>
        <a:solidFill>
          <a:schemeClr val="accent6">
            <a:lumMod val="75000"/>
          </a:schemeClr>
        </a:solidFill>
      </dgm:spPr>
      <dgm:t>
        <a:bodyPr/>
        <a:lstStyle/>
        <a:p>
          <a:endParaRPr lang="es-ES" sz="2000" dirty="0" smtClean="0"/>
        </a:p>
        <a:p>
          <a:r>
            <a:rPr lang="es-ES" sz="2000" dirty="0" smtClean="0"/>
            <a:t>Fase Metodológica</a:t>
          </a:r>
        </a:p>
        <a:p>
          <a:endParaRPr lang="es-ES" sz="2000" dirty="0"/>
        </a:p>
      </dgm:t>
    </dgm:pt>
    <dgm:pt modelId="{2DEB03C4-A6FC-4E9C-9891-AEC5105804C6}" type="parTrans" cxnId="{6DD48E84-8150-4A80-8CFA-98F5C6534BD6}">
      <dgm:prSet/>
      <dgm:spPr/>
      <dgm:t>
        <a:bodyPr/>
        <a:lstStyle/>
        <a:p>
          <a:endParaRPr lang="es-ES"/>
        </a:p>
      </dgm:t>
    </dgm:pt>
    <dgm:pt modelId="{F6691354-7E64-4D37-A743-E00364395854}" type="sibTrans" cxnId="{6DD48E84-8150-4A80-8CFA-98F5C6534BD6}">
      <dgm:prSet/>
      <dgm:spPr/>
      <dgm:t>
        <a:bodyPr/>
        <a:lstStyle/>
        <a:p>
          <a:endParaRPr lang="es-ES"/>
        </a:p>
      </dgm:t>
    </dgm:pt>
    <dgm:pt modelId="{DC4C5228-B649-403E-8F87-2E80F91F4F5A}">
      <dgm:prSet phldrT="[Texto]" custT="1"/>
      <dgm:spPr>
        <a:solidFill>
          <a:schemeClr val="accent6">
            <a:lumMod val="75000"/>
          </a:schemeClr>
        </a:solidFill>
      </dgm:spPr>
      <dgm:t>
        <a:bodyPr/>
        <a:lstStyle/>
        <a:p>
          <a:endParaRPr lang="es-ES" sz="2000" dirty="0" smtClean="0"/>
        </a:p>
        <a:p>
          <a:r>
            <a:rPr lang="es-ES" sz="2000" dirty="0" smtClean="0"/>
            <a:t>Trabajo de campo</a:t>
          </a:r>
        </a:p>
        <a:p>
          <a:endParaRPr lang="es-ES" sz="2000" dirty="0"/>
        </a:p>
      </dgm:t>
    </dgm:pt>
    <dgm:pt modelId="{385351A7-5D06-4E78-B226-A8136B1EF8D8}" type="parTrans" cxnId="{3718E1D2-8ADB-44A9-B656-11E8A29B5FD1}">
      <dgm:prSet/>
      <dgm:spPr/>
      <dgm:t>
        <a:bodyPr/>
        <a:lstStyle/>
        <a:p>
          <a:endParaRPr lang="es-ES"/>
        </a:p>
      </dgm:t>
    </dgm:pt>
    <dgm:pt modelId="{66220BE6-C583-4D5C-AC7B-97A5891F4D1F}" type="sibTrans" cxnId="{3718E1D2-8ADB-44A9-B656-11E8A29B5FD1}">
      <dgm:prSet/>
      <dgm:spPr/>
      <dgm:t>
        <a:bodyPr/>
        <a:lstStyle/>
        <a:p>
          <a:endParaRPr lang="es-ES"/>
        </a:p>
      </dgm:t>
    </dgm:pt>
    <dgm:pt modelId="{689DA13F-F9F5-4E7A-9570-4C2CF3BC9B55}">
      <dgm:prSet phldrT="[Texto]" custT="1"/>
      <dgm:spPr>
        <a:solidFill>
          <a:schemeClr val="accent6">
            <a:lumMod val="75000"/>
          </a:schemeClr>
        </a:solidFill>
      </dgm:spPr>
      <dgm:t>
        <a:bodyPr/>
        <a:lstStyle/>
        <a:p>
          <a:endParaRPr lang="es-ES" sz="2000" dirty="0" smtClean="0"/>
        </a:p>
        <a:p>
          <a:r>
            <a:rPr lang="es-ES" sz="2000" dirty="0" smtClean="0"/>
            <a:t>Fase de análisis</a:t>
          </a:r>
        </a:p>
        <a:p>
          <a:endParaRPr lang="es-ES" sz="2000" dirty="0"/>
        </a:p>
      </dgm:t>
    </dgm:pt>
    <dgm:pt modelId="{CA07BE1F-159A-49D5-BE26-E5353E691BA9}" type="parTrans" cxnId="{58CBB58C-F49F-4061-A014-F2F490CE9BC8}">
      <dgm:prSet/>
      <dgm:spPr/>
      <dgm:t>
        <a:bodyPr/>
        <a:lstStyle/>
        <a:p>
          <a:endParaRPr lang="es-ES"/>
        </a:p>
      </dgm:t>
    </dgm:pt>
    <dgm:pt modelId="{B4892BC3-2D52-4F99-9342-680ABF3FBDD5}" type="sibTrans" cxnId="{58CBB58C-F49F-4061-A014-F2F490CE9BC8}">
      <dgm:prSet/>
      <dgm:spPr/>
      <dgm:t>
        <a:bodyPr/>
        <a:lstStyle/>
        <a:p>
          <a:endParaRPr lang="es-ES"/>
        </a:p>
      </dgm:t>
    </dgm:pt>
    <dgm:pt modelId="{62D31427-33C7-4216-8265-4A936C18BED8}">
      <dgm:prSet custT="1"/>
      <dgm:spPr>
        <a:solidFill>
          <a:schemeClr val="accent6">
            <a:lumMod val="75000"/>
          </a:schemeClr>
        </a:solidFill>
      </dgm:spPr>
      <dgm:t>
        <a:bodyPr/>
        <a:lstStyle/>
        <a:p>
          <a:r>
            <a:rPr lang="es-ES" sz="2000" dirty="0" smtClean="0"/>
            <a:t>Fase Cualitativa</a:t>
          </a:r>
          <a:endParaRPr lang="es-ES" sz="2000" dirty="0"/>
        </a:p>
      </dgm:t>
    </dgm:pt>
    <dgm:pt modelId="{39564B2E-3D76-4DAD-AE23-1B9E7308DEDE}" type="parTrans" cxnId="{926E3A76-65E2-4D0E-B246-B725F6FAC54F}">
      <dgm:prSet/>
      <dgm:spPr/>
      <dgm:t>
        <a:bodyPr/>
        <a:lstStyle/>
        <a:p>
          <a:endParaRPr lang="es-ES"/>
        </a:p>
      </dgm:t>
    </dgm:pt>
    <dgm:pt modelId="{659931D0-8B5B-4B6E-960F-4B3707937EE4}" type="sibTrans" cxnId="{926E3A76-65E2-4D0E-B246-B725F6FAC54F}">
      <dgm:prSet/>
      <dgm:spPr/>
      <dgm:t>
        <a:bodyPr/>
        <a:lstStyle/>
        <a:p>
          <a:endParaRPr lang="es-ES"/>
        </a:p>
      </dgm:t>
    </dgm:pt>
    <dgm:pt modelId="{A6923393-EF2B-4360-A8E1-89E4609D81E9}">
      <dgm:prSet phldrT="[Texto]" custT="1"/>
      <dgm:spPr>
        <a:solidFill>
          <a:schemeClr val="accent6">
            <a:lumMod val="75000"/>
          </a:schemeClr>
        </a:solidFill>
      </dgm:spPr>
      <dgm:t>
        <a:bodyPr/>
        <a:lstStyle/>
        <a:p>
          <a:endParaRPr lang="es-ES" sz="2000" dirty="0" smtClean="0"/>
        </a:p>
        <a:p>
          <a:r>
            <a:rPr lang="es-ES" sz="2000" dirty="0" smtClean="0"/>
            <a:t>Fase de informe</a:t>
          </a:r>
        </a:p>
        <a:p>
          <a:endParaRPr lang="es-ES" sz="2000" dirty="0"/>
        </a:p>
      </dgm:t>
    </dgm:pt>
    <dgm:pt modelId="{A19A1B74-0405-485D-AAB2-C9151AD98652}" type="parTrans" cxnId="{3F7963DC-5A41-47AC-8910-BA180C4E874F}">
      <dgm:prSet/>
      <dgm:spPr/>
      <dgm:t>
        <a:bodyPr/>
        <a:lstStyle/>
        <a:p>
          <a:endParaRPr lang="es-ES"/>
        </a:p>
      </dgm:t>
    </dgm:pt>
    <dgm:pt modelId="{947D8D2B-E925-4627-8158-225D8E910B53}" type="sibTrans" cxnId="{3F7963DC-5A41-47AC-8910-BA180C4E874F}">
      <dgm:prSet/>
      <dgm:spPr/>
      <dgm:t>
        <a:bodyPr/>
        <a:lstStyle/>
        <a:p>
          <a:endParaRPr lang="es-ES"/>
        </a:p>
      </dgm:t>
    </dgm:pt>
    <dgm:pt modelId="{85D3ABF0-C33F-4027-A35C-1D24A69BDACB}" type="pres">
      <dgm:prSet presAssocID="{DF26AD32-F10B-410B-99D2-8606C87FEFD8}" presName="diagram" presStyleCnt="0">
        <dgm:presLayoutVars>
          <dgm:chPref val="1"/>
          <dgm:dir/>
          <dgm:animOne val="branch"/>
          <dgm:animLvl val="lvl"/>
          <dgm:resizeHandles val="exact"/>
        </dgm:presLayoutVars>
      </dgm:prSet>
      <dgm:spPr/>
      <dgm:t>
        <a:bodyPr/>
        <a:lstStyle/>
        <a:p>
          <a:endParaRPr lang="es-ES"/>
        </a:p>
      </dgm:t>
    </dgm:pt>
    <dgm:pt modelId="{2B2FAA93-203C-473C-95C2-FC3D124F6D67}" type="pres">
      <dgm:prSet presAssocID="{4BFC4097-DC08-4949-8DC7-D998321A9E76}" presName="root1" presStyleCnt="0"/>
      <dgm:spPr/>
    </dgm:pt>
    <dgm:pt modelId="{679A8C75-F11B-429C-B0E6-9953473EEC9A}" type="pres">
      <dgm:prSet presAssocID="{4BFC4097-DC08-4949-8DC7-D998321A9E76}" presName="LevelOneTextNode" presStyleLbl="node0" presStyleIdx="0" presStyleCnt="1" custScaleX="113257" custLinFactNeighborX="-76371" custLinFactNeighborY="-5819">
        <dgm:presLayoutVars>
          <dgm:chPref val="3"/>
        </dgm:presLayoutVars>
      </dgm:prSet>
      <dgm:spPr/>
      <dgm:t>
        <a:bodyPr/>
        <a:lstStyle/>
        <a:p>
          <a:endParaRPr lang="es-ES"/>
        </a:p>
      </dgm:t>
    </dgm:pt>
    <dgm:pt modelId="{9CDA8690-C254-4AA6-B59B-80BF3A3494D3}" type="pres">
      <dgm:prSet presAssocID="{4BFC4097-DC08-4949-8DC7-D998321A9E76}" presName="level2hierChild" presStyleCnt="0"/>
      <dgm:spPr/>
    </dgm:pt>
    <dgm:pt modelId="{5A8CEADD-2ED2-4385-A032-0F7D7D31F3CD}" type="pres">
      <dgm:prSet presAssocID="{39564B2E-3D76-4DAD-AE23-1B9E7308DEDE}" presName="conn2-1" presStyleLbl="parChTrans1D2" presStyleIdx="0" presStyleCnt="5"/>
      <dgm:spPr/>
      <dgm:t>
        <a:bodyPr/>
        <a:lstStyle/>
        <a:p>
          <a:endParaRPr lang="es-ES"/>
        </a:p>
      </dgm:t>
    </dgm:pt>
    <dgm:pt modelId="{47056CCB-0C30-4C65-BDF0-B200E51BD7B8}" type="pres">
      <dgm:prSet presAssocID="{39564B2E-3D76-4DAD-AE23-1B9E7308DEDE}" presName="connTx" presStyleLbl="parChTrans1D2" presStyleIdx="0" presStyleCnt="5"/>
      <dgm:spPr/>
      <dgm:t>
        <a:bodyPr/>
        <a:lstStyle/>
        <a:p>
          <a:endParaRPr lang="es-ES"/>
        </a:p>
      </dgm:t>
    </dgm:pt>
    <dgm:pt modelId="{E9B5F70A-B9C9-4156-9C9B-B09E07DFCD5F}" type="pres">
      <dgm:prSet presAssocID="{62D31427-33C7-4216-8265-4A936C18BED8}" presName="root2" presStyleCnt="0"/>
      <dgm:spPr/>
    </dgm:pt>
    <dgm:pt modelId="{4A40F076-AEEC-4567-BB15-B5D27239DDD0}" type="pres">
      <dgm:prSet presAssocID="{62D31427-33C7-4216-8265-4A936C18BED8}" presName="LevelTwoTextNode" presStyleLbl="node2" presStyleIdx="0" presStyleCnt="5" custScaleX="113257" custLinFactNeighborX="1646" custLinFactNeighborY="-164">
        <dgm:presLayoutVars>
          <dgm:chPref val="3"/>
        </dgm:presLayoutVars>
      </dgm:prSet>
      <dgm:spPr/>
      <dgm:t>
        <a:bodyPr/>
        <a:lstStyle/>
        <a:p>
          <a:endParaRPr lang="es-ES"/>
        </a:p>
      </dgm:t>
    </dgm:pt>
    <dgm:pt modelId="{CA6AE45F-D8FB-4F0E-B445-6CEE748EA9CE}" type="pres">
      <dgm:prSet presAssocID="{62D31427-33C7-4216-8265-4A936C18BED8}" presName="level3hierChild" presStyleCnt="0"/>
      <dgm:spPr/>
    </dgm:pt>
    <dgm:pt modelId="{F00091D9-ECA6-4596-935A-118B1C766AC8}" type="pres">
      <dgm:prSet presAssocID="{2DEB03C4-A6FC-4E9C-9891-AEC5105804C6}" presName="conn2-1" presStyleLbl="parChTrans1D2" presStyleIdx="1" presStyleCnt="5"/>
      <dgm:spPr/>
      <dgm:t>
        <a:bodyPr/>
        <a:lstStyle/>
        <a:p>
          <a:endParaRPr lang="es-ES"/>
        </a:p>
      </dgm:t>
    </dgm:pt>
    <dgm:pt modelId="{9FFF9740-E787-4EBD-AEC1-416D1DD527A2}" type="pres">
      <dgm:prSet presAssocID="{2DEB03C4-A6FC-4E9C-9891-AEC5105804C6}" presName="connTx" presStyleLbl="parChTrans1D2" presStyleIdx="1" presStyleCnt="5"/>
      <dgm:spPr/>
      <dgm:t>
        <a:bodyPr/>
        <a:lstStyle/>
        <a:p>
          <a:endParaRPr lang="es-ES"/>
        </a:p>
      </dgm:t>
    </dgm:pt>
    <dgm:pt modelId="{D165A462-8DC3-470D-908D-D3972D14875A}" type="pres">
      <dgm:prSet presAssocID="{A88AB0F2-DA8F-4283-A9C2-C09AA8E8896E}" presName="root2" presStyleCnt="0"/>
      <dgm:spPr/>
    </dgm:pt>
    <dgm:pt modelId="{C869DB64-9517-4A6E-A054-2789F76733DC}" type="pres">
      <dgm:prSet presAssocID="{A88AB0F2-DA8F-4283-A9C2-C09AA8E8896E}" presName="LevelTwoTextNode" presStyleLbl="node2" presStyleIdx="1" presStyleCnt="5" custScaleX="113257" custLinFactNeighborX="1726">
        <dgm:presLayoutVars>
          <dgm:chPref val="3"/>
        </dgm:presLayoutVars>
      </dgm:prSet>
      <dgm:spPr/>
      <dgm:t>
        <a:bodyPr/>
        <a:lstStyle/>
        <a:p>
          <a:endParaRPr lang="es-ES"/>
        </a:p>
      </dgm:t>
    </dgm:pt>
    <dgm:pt modelId="{B8C9D1D2-B460-4D99-9005-E897D3372593}" type="pres">
      <dgm:prSet presAssocID="{A88AB0F2-DA8F-4283-A9C2-C09AA8E8896E}" presName="level3hierChild" presStyleCnt="0"/>
      <dgm:spPr/>
    </dgm:pt>
    <dgm:pt modelId="{9C16D4F6-0859-4C35-BCFF-0D91676EA1CB}" type="pres">
      <dgm:prSet presAssocID="{385351A7-5D06-4E78-B226-A8136B1EF8D8}" presName="conn2-1" presStyleLbl="parChTrans1D2" presStyleIdx="2" presStyleCnt="5"/>
      <dgm:spPr/>
      <dgm:t>
        <a:bodyPr/>
        <a:lstStyle/>
        <a:p>
          <a:endParaRPr lang="es-ES"/>
        </a:p>
      </dgm:t>
    </dgm:pt>
    <dgm:pt modelId="{C7F573CA-1D82-41A8-9A32-2A912389F70B}" type="pres">
      <dgm:prSet presAssocID="{385351A7-5D06-4E78-B226-A8136B1EF8D8}" presName="connTx" presStyleLbl="parChTrans1D2" presStyleIdx="2" presStyleCnt="5"/>
      <dgm:spPr/>
      <dgm:t>
        <a:bodyPr/>
        <a:lstStyle/>
        <a:p>
          <a:endParaRPr lang="es-ES"/>
        </a:p>
      </dgm:t>
    </dgm:pt>
    <dgm:pt modelId="{69F2411D-44E3-40F4-9296-BCED83588AF8}" type="pres">
      <dgm:prSet presAssocID="{DC4C5228-B649-403E-8F87-2E80F91F4F5A}" presName="root2" presStyleCnt="0"/>
      <dgm:spPr/>
    </dgm:pt>
    <dgm:pt modelId="{ACEA8270-3364-4479-8D3E-3B48905A0889}" type="pres">
      <dgm:prSet presAssocID="{DC4C5228-B649-403E-8F87-2E80F91F4F5A}" presName="LevelTwoTextNode" presStyleLbl="node2" presStyleIdx="2" presStyleCnt="5" custScaleX="113257" custLinFactNeighborX="1726">
        <dgm:presLayoutVars>
          <dgm:chPref val="3"/>
        </dgm:presLayoutVars>
      </dgm:prSet>
      <dgm:spPr/>
      <dgm:t>
        <a:bodyPr/>
        <a:lstStyle/>
        <a:p>
          <a:endParaRPr lang="es-ES"/>
        </a:p>
      </dgm:t>
    </dgm:pt>
    <dgm:pt modelId="{DCEFFA56-1745-4CBE-BC3F-DE9E205B2D66}" type="pres">
      <dgm:prSet presAssocID="{DC4C5228-B649-403E-8F87-2E80F91F4F5A}" presName="level3hierChild" presStyleCnt="0"/>
      <dgm:spPr/>
    </dgm:pt>
    <dgm:pt modelId="{FB1DADEF-FABA-4DF6-B035-B89F300642D8}" type="pres">
      <dgm:prSet presAssocID="{CA07BE1F-159A-49D5-BE26-E5353E691BA9}" presName="conn2-1" presStyleLbl="parChTrans1D2" presStyleIdx="3" presStyleCnt="5"/>
      <dgm:spPr/>
      <dgm:t>
        <a:bodyPr/>
        <a:lstStyle/>
        <a:p>
          <a:endParaRPr lang="es-ES"/>
        </a:p>
      </dgm:t>
    </dgm:pt>
    <dgm:pt modelId="{BBAE9310-839D-40A0-8C28-0CC0A9A1EAD5}" type="pres">
      <dgm:prSet presAssocID="{CA07BE1F-159A-49D5-BE26-E5353E691BA9}" presName="connTx" presStyleLbl="parChTrans1D2" presStyleIdx="3" presStyleCnt="5"/>
      <dgm:spPr/>
      <dgm:t>
        <a:bodyPr/>
        <a:lstStyle/>
        <a:p>
          <a:endParaRPr lang="es-ES"/>
        </a:p>
      </dgm:t>
    </dgm:pt>
    <dgm:pt modelId="{6776B840-AFE6-4C1E-ADFA-1BA1A0EC3A14}" type="pres">
      <dgm:prSet presAssocID="{689DA13F-F9F5-4E7A-9570-4C2CF3BC9B55}" presName="root2" presStyleCnt="0"/>
      <dgm:spPr/>
    </dgm:pt>
    <dgm:pt modelId="{51734B6F-BBE6-4AAD-91AE-F8B38BDBC0C0}" type="pres">
      <dgm:prSet presAssocID="{689DA13F-F9F5-4E7A-9570-4C2CF3BC9B55}" presName="LevelTwoTextNode" presStyleLbl="node2" presStyleIdx="3" presStyleCnt="5" custScaleX="113257" custLinFactNeighborX="1726">
        <dgm:presLayoutVars>
          <dgm:chPref val="3"/>
        </dgm:presLayoutVars>
      </dgm:prSet>
      <dgm:spPr/>
      <dgm:t>
        <a:bodyPr/>
        <a:lstStyle/>
        <a:p>
          <a:endParaRPr lang="es-ES"/>
        </a:p>
      </dgm:t>
    </dgm:pt>
    <dgm:pt modelId="{E38CAA37-0A48-460F-8110-555E9DB7FE18}" type="pres">
      <dgm:prSet presAssocID="{689DA13F-F9F5-4E7A-9570-4C2CF3BC9B55}" presName="level3hierChild" presStyleCnt="0"/>
      <dgm:spPr/>
    </dgm:pt>
    <dgm:pt modelId="{DB771579-272F-4E50-9955-1B4B5039D9BB}" type="pres">
      <dgm:prSet presAssocID="{A19A1B74-0405-485D-AAB2-C9151AD98652}" presName="conn2-1" presStyleLbl="parChTrans1D2" presStyleIdx="4" presStyleCnt="5"/>
      <dgm:spPr/>
      <dgm:t>
        <a:bodyPr/>
        <a:lstStyle/>
        <a:p>
          <a:endParaRPr lang="es-ES"/>
        </a:p>
      </dgm:t>
    </dgm:pt>
    <dgm:pt modelId="{5BE7C8C0-0D66-4792-94C7-8253F47D0664}" type="pres">
      <dgm:prSet presAssocID="{A19A1B74-0405-485D-AAB2-C9151AD98652}" presName="connTx" presStyleLbl="parChTrans1D2" presStyleIdx="4" presStyleCnt="5"/>
      <dgm:spPr/>
      <dgm:t>
        <a:bodyPr/>
        <a:lstStyle/>
        <a:p>
          <a:endParaRPr lang="es-ES"/>
        </a:p>
      </dgm:t>
    </dgm:pt>
    <dgm:pt modelId="{9838F4B6-4CAE-4D98-8356-CBAF325C9C24}" type="pres">
      <dgm:prSet presAssocID="{A6923393-EF2B-4360-A8E1-89E4609D81E9}" presName="root2" presStyleCnt="0"/>
      <dgm:spPr/>
    </dgm:pt>
    <dgm:pt modelId="{7D7CCC6F-2A18-4238-9660-6D59B378A625}" type="pres">
      <dgm:prSet presAssocID="{A6923393-EF2B-4360-A8E1-89E4609D81E9}" presName="LevelTwoTextNode" presStyleLbl="node2" presStyleIdx="4" presStyleCnt="5" custScaleX="113257" custLinFactNeighborX="1726">
        <dgm:presLayoutVars>
          <dgm:chPref val="3"/>
        </dgm:presLayoutVars>
      </dgm:prSet>
      <dgm:spPr/>
      <dgm:t>
        <a:bodyPr/>
        <a:lstStyle/>
        <a:p>
          <a:endParaRPr lang="es-ES"/>
        </a:p>
      </dgm:t>
    </dgm:pt>
    <dgm:pt modelId="{7A2FF3BE-6B93-46B5-B24D-23F558F9492C}" type="pres">
      <dgm:prSet presAssocID="{A6923393-EF2B-4360-A8E1-89E4609D81E9}" presName="level3hierChild" presStyleCnt="0"/>
      <dgm:spPr/>
    </dgm:pt>
  </dgm:ptLst>
  <dgm:cxnLst>
    <dgm:cxn modelId="{4921C226-C993-47F6-A312-83E9D8B39E5C}" type="presOf" srcId="{39564B2E-3D76-4DAD-AE23-1B9E7308DEDE}" destId="{47056CCB-0C30-4C65-BDF0-B200E51BD7B8}" srcOrd="1" destOrd="0" presId="urn:microsoft.com/office/officeart/2005/8/layout/hierarchy2"/>
    <dgm:cxn modelId="{58CBB58C-F49F-4061-A014-F2F490CE9BC8}" srcId="{4BFC4097-DC08-4949-8DC7-D998321A9E76}" destId="{689DA13F-F9F5-4E7A-9570-4C2CF3BC9B55}" srcOrd="3" destOrd="0" parTransId="{CA07BE1F-159A-49D5-BE26-E5353E691BA9}" sibTransId="{B4892BC3-2D52-4F99-9342-680ABF3FBDD5}"/>
    <dgm:cxn modelId="{B243C25F-9C21-49AC-9BC5-A1DB07668075}" srcId="{DF26AD32-F10B-410B-99D2-8606C87FEFD8}" destId="{4BFC4097-DC08-4949-8DC7-D998321A9E76}" srcOrd="0" destOrd="0" parTransId="{356914A5-0931-4050-988B-75451B2EC3A1}" sibTransId="{764F152E-8571-4923-9191-0934695C6703}"/>
    <dgm:cxn modelId="{46BA677A-0403-4B8F-BA3F-C95687501584}" type="presOf" srcId="{CA07BE1F-159A-49D5-BE26-E5353E691BA9}" destId="{BBAE9310-839D-40A0-8C28-0CC0A9A1EAD5}" srcOrd="1" destOrd="0" presId="urn:microsoft.com/office/officeart/2005/8/layout/hierarchy2"/>
    <dgm:cxn modelId="{377C7816-39F6-4F5E-B9B0-24D8A0FF9395}" type="presOf" srcId="{385351A7-5D06-4E78-B226-A8136B1EF8D8}" destId="{C7F573CA-1D82-41A8-9A32-2A912389F70B}" srcOrd="1" destOrd="0" presId="urn:microsoft.com/office/officeart/2005/8/layout/hierarchy2"/>
    <dgm:cxn modelId="{C52386B8-4E2D-4B94-A19C-5E9D0B6AFC62}" type="presOf" srcId="{2DEB03C4-A6FC-4E9C-9891-AEC5105804C6}" destId="{F00091D9-ECA6-4596-935A-118B1C766AC8}" srcOrd="0" destOrd="0" presId="urn:microsoft.com/office/officeart/2005/8/layout/hierarchy2"/>
    <dgm:cxn modelId="{3718E1D2-8ADB-44A9-B656-11E8A29B5FD1}" srcId="{4BFC4097-DC08-4949-8DC7-D998321A9E76}" destId="{DC4C5228-B649-403E-8F87-2E80F91F4F5A}" srcOrd="2" destOrd="0" parTransId="{385351A7-5D06-4E78-B226-A8136B1EF8D8}" sibTransId="{66220BE6-C583-4D5C-AC7B-97A5891F4D1F}"/>
    <dgm:cxn modelId="{56A86C65-1D9B-4FF9-B7BF-DC06BC8F62AD}" type="presOf" srcId="{689DA13F-F9F5-4E7A-9570-4C2CF3BC9B55}" destId="{51734B6F-BBE6-4AAD-91AE-F8B38BDBC0C0}" srcOrd="0" destOrd="0" presId="urn:microsoft.com/office/officeart/2005/8/layout/hierarchy2"/>
    <dgm:cxn modelId="{20B62662-E9C7-40BA-90CB-E3CC4D57ADA7}" type="presOf" srcId="{A19A1B74-0405-485D-AAB2-C9151AD98652}" destId="{DB771579-272F-4E50-9955-1B4B5039D9BB}" srcOrd="0" destOrd="0" presId="urn:microsoft.com/office/officeart/2005/8/layout/hierarchy2"/>
    <dgm:cxn modelId="{4D957F0A-4CE1-467C-9CEC-B06D368BFBB7}" type="presOf" srcId="{A88AB0F2-DA8F-4283-A9C2-C09AA8E8896E}" destId="{C869DB64-9517-4A6E-A054-2789F76733DC}" srcOrd="0" destOrd="0" presId="urn:microsoft.com/office/officeart/2005/8/layout/hierarchy2"/>
    <dgm:cxn modelId="{E8FC9F83-B438-4482-A4E4-A110DC9DE1B3}" type="presOf" srcId="{CA07BE1F-159A-49D5-BE26-E5353E691BA9}" destId="{FB1DADEF-FABA-4DF6-B035-B89F300642D8}" srcOrd="0" destOrd="0" presId="urn:microsoft.com/office/officeart/2005/8/layout/hierarchy2"/>
    <dgm:cxn modelId="{8AE6A11A-5157-475B-8FE0-C3248C1D693A}" type="presOf" srcId="{385351A7-5D06-4E78-B226-A8136B1EF8D8}" destId="{9C16D4F6-0859-4C35-BCFF-0D91676EA1CB}" srcOrd="0" destOrd="0" presId="urn:microsoft.com/office/officeart/2005/8/layout/hierarchy2"/>
    <dgm:cxn modelId="{DF913121-2CAE-4BA7-A47F-4DEB66F28D3C}" type="presOf" srcId="{2DEB03C4-A6FC-4E9C-9891-AEC5105804C6}" destId="{9FFF9740-E787-4EBD-AEC1-416D1DD527A2}" srcOrd="1" destOrd="0" presId="urn:microsoft.com/office/officeart/2005/8/layout/hierarchy2"/>
    <dgm:cxn modelId="{261DDC46-696E-4D34-8E6D-18706931DFEC}" type="presOf" srcId="{62D31427-33C7-4216-8265-4A936C18BED8}" destId="{4A40F076-AEEC-4567-BB15-B5D27239DDD0}" srcOrd="0" destOrd="0" presId="urn:microsoft.com/office/officeart/2005/8/layout/hierarchy2"/>
    <dgm:cxn modelId="{D2DD4422-9630-4115-809C-361EFA169775}" type="presOf" srcId="{A6923393-EF2B-4360-A8E1-89E4609D81E9}" destId="{7D7CCC6F-2A18-4238-9660-6D59B378A625}" srcOrd="0" destOrd="0" presId="urn:microsoft.com/office/officeart/2005/8/layout/hierarchy2"/>
    <dgm:cxn modelId="{20BFD0F0-316C-4462-BFFA-A7280FA2DD6E}" type="presOf" srcId="{DF26AD32-F10B-410B-99D2-8606C87FEFD8}" destId="{85D3ABF0-C33F-4027-A35C-1D24A69BDACB}" srcOrd="0" destOrd="0" presId="urn:microsoft.com/office/officeart/2005/8/layout/hierarchy2"/>
    <dgm:cxn modelId="{DC7C500D-4462-44FE-9070-9A76446E758C}" type="presOf" srcId="{39564B2E-3D76-4DAD-AE23-1B9E7308DEDE}" destId="{5A8CEADD-2ED2-4385-A032-0F7D7D31F3CD}" srcOrd="0" destOrd="0" presId="urn:microsoft.com/office/officeart/2005/8/layout/hierarchy2"/>
    <dgm:cxn modelId="{05632F3F-AC3E-4C02-B1FC-742F2084E350}" type="presOf" srcId="{4BFC4097-DC08-4949-8DC7-D998321A9E76}" destId="{679A8C75-F11B-429C-B0E6-9953473EEC9A}" srcOrd="0" destOrd="0" presId="urn:microsoft.com/office/officeart/2005/8/layout/hierarchy2"/>
    <dgm:cxn modelId="{3F7963DC-5A41-47AC-8910-BA180C4E874F}" srcId="{4BFC4097-DC08-4949-8DC7-D998321A9E76}" destId="{A6923393-EF2B-4360-A8E1-89E4609D81E9}" srcOrd="4" destOrd="0" parTransId="{A19A1B74-0405-485D-AAB2-C9151AD98652}" sibTransId="{947D8D2B-E925-4627-8158-225D8E910B53}"/>
    <dgm:cxn modelId="{D1E370FA-CAB1-4649-AD4A-A597199D6B8B}" type="presOf" srcId="{A19A1B74-0405-485D-AAB2-C9151AD98652}" destId="{5BE7C8C0-0D66-4792-94C7-8253F47D0664}" srcOrd="1" destOrd="0" presId="urn:microsoft.com/office/officeart/2005/8/layout/hierarchy2"/>
    <dgm:cxn modelId="{926E3A76-65E2-4D0E-B246-B725F6FAC54F}" srcId="{4BFC4097-DC08-4949-8DC7-D998321A9E76}" destId="{62D31427-33C7-4216-8265-4A936C18BED8}" srcOrd="0" destOrd="0" parTransId="{39564B2E-3D76-4DAD-AE23-1B9E7308DEDE}" sibTransId="{659931D0-8B5B-4B6E-960F-4B3707937EE4}"/>
    <dgm:cxn modelId="{F1792C0F-ACE6-4997-B7A0-965CA328A64F}" type="presOf" srcId="{DC4C5228-B649-403E-8F87-2E80F91F4F5A}" destId="{ACEA8270-3364-4479-8D3E-3B48905A0889}" srcOrd="0" destOrd="0" presId="urn:microsoft.com/office/officeart/2005/8/layout/hierarchy2"/>
    <dgm:cxn modelId="{6DD48E84-8150-4A80-8CFA-98F5C6534BD6}" srcId="{4BFC4097-DC08-4949-8DC7-D998321A9E76}" destId="{A88AB0F2-DA8F-4283-A9C2-C09AA8E8896E}" srcOrd="1" destOrd="0" parTransId="{2DEB03C4-A6FC-4E9C-9891-AEC5105804C6}" sibTransId="{F6691354-7E64-4D37-A743-E00364395854}"/>
    <dgm:cxn modelId="{25C14893-3735-438B-BABB-BDB482D130CE}" type="presParOf" srcId="{85D3ABF0-C33F-4027-A35C-1D24A69BDACB}" destId="{2B2FAA93-203C-473C-95C2-FC3D124F6D67}" srcOrd="0" destOrd="0" presId="urn:microsoft.com/office/officeart/2005/8/layout/hierarchy2"/>
    <dgm:cxn modelId="{C3374C37-1074-49AE-A57F-5D6A0B8CA3A0}" type="presParOf" srcId="{2B2FAA93-203C-473C-95C2-FC3D124F6D67}" destId="{679A8C75-F11B-429C-B0E6-9953473EEC9A}" srcOrd="0" destOrd="0" presId="urn:microsoft.com/office/officeart/2005/8/layout/hierarchy2"/>
    <dgm:cxn modelId="{C0ECDF41-9E33-4EC6-B8CF-718E6BBB5E80}" type="presParOf" srcId="{2B2FAA93-203C-473C-95C2-FC3D124F6D67}" destId="{9CDA8690-C254-4AA6-B59B-80BF3A3494D3}" srcOrd="1" destOrd="0" presId="urn:microsoft.com/office/officeart/2005/8/layout/hierarchy2"/>
    <dgm:cxn modelId="{C8EEEFD4-F34A-4956-AFD7-EDD42A267158}" type="presParOf" srcId="{9CDA8690-C254-4AA6-B59B-80BF3A3494D3}" destId="{5A8CEADD-2ED2-4385-A032-0F7D7D31F3CD}" srcOrd="0" destOrd="0" presId="urn:microsoft.com/office/officeart/2005/8/layout/hierarchy2"/>
    <dgm:cxn modelId="{FCA26855-C08B-4346-BA1E-8A09100A537A}" type="presParOf" srcId="{5A8CEADD-2ED2-4385-A032-0F7D7D31F3CD}" destId="{47056CCB-0C30-4C65-BDF0-B200E51BD7B8}" srcOrd="0" destOrd="0" presId="urn:microsoft.com/office/officeart/2005/8/layout/hierarchy2"/>
    <dgm:cxn modelId="{490E0451-AD0C-4DA9-8CC6-8C8DCDDB34DE}" type="presParOf" srcId="{9CDA8690-C254-4AA6-B59B-80BF3A3494D3}" destId="{E9B5F70A-B9C9-4156-9C9B-B09E07DFCD5F}" srcOrd="1" destOrd="0" presId="urn:microsoft.com/office/officeart/2005/8/layout/hierarchy2"/>
    <dgm:cxn modelId="{81E2AD4C-E79D-45A6-953B-12D0F8F1FB3F}" type="presParOf" srcId="{E9B5F70A-B9C9-4156-9C9B-B09E07DFCD5F}" destId="{4A40F076-AEEC-4567-BB15-B5D27239DDD0}" srcOrd="0" destOrd="0" presId="urn:microsoft.com/office/officeart/2005/8/layout/hierarchy2"/>
    <dgm:cxn modelId="{5610C7FF-D8EC-4465-89D6-C2B6E9AC3958}" type="presParOf" srcId="{E9B5F70A-B9C9-4156-9C9B-B09E07DFCD5F}" destId="{CA6AE45F-D8FB-4F0E-B445-6CEE748EA9CE}" srcOrd="1" destOrd="0" presId="urn:microsoft.com/office/officeart/2005/8/layout/hierarchy2"/>
    <dgm:cxn modelId="{E74F0A9B-F673-41AA-8992-59FE87E18644}" type="presParOf" srcId="{9CDA8690-C254-4AA6-B59B-80BF3A3494D3}" destId="{F00091D9-ECA6-4596-935A-118B1C766AC8}" srcOrd="2" destOrd="0" presId="urn:microsoft.com/office/officeart/2005/8/layout/hierarchy2"/>
    <dgm:cxn modelId="{D0F1F040-C480-4C85-ADE9-9D7BC97133CA}" type="presParOf" srcId="{F00091D9-ECA6-4596-935A-118B1C766AC8}" destId="{9FFF9740-E787-4EBD-AEC1-416D1DD527A2}" srcOrd="0" destOrd="0" presId="urn:microsoft.com/office/officeart/2005/8/layout/hierarchy2"/>
    <dgm:cxn modelId="{309B63E6-1801-455A-94F2-427B3C0BA395}" type="presParOf" srcId="{9CDA8690-C254-4AA6-B59B-80BF3A3494D3}" destId="{D165A462-8DC3-470D-908D-D3972D14875A}" srcOrd="3" destOrd="0" presId="urn:microsoft.com/office/officeart/2005/8/layout/hierarchy2"/>
    <dgm:cxn modelId="{BB952BC9-951A-48F1-92B6-685826CA9ACB}" type="presParOf" srcId="{D165A462-8DC3-470D-908D-D3972D14875A}" destId="{C869DB64-9517-4A6E-A054-2789F76733DC}" srcOrd="0" destOrd="0" presId="urn:microsoft.com/office/officeart/2005/8/layout/hierarchy2"/>
    <dgm:cxn modelId="{97326C3B-6757-405B-96EB-22B206F20887}" type="presParOf" srcId="{D165A462-8DC3-470D-908D-D3972D14875A}" destId="{B8C9D1D2-B460-4D99-9005-E897D3372593}" srcOrd="1" destOrd="0" presId="urn:microsoft.com/office/officeart/2005/8/layout/hierarchy2"/>
    <dgm:cxn modelId="{ACDF4C65-FC05-43B9-82AE-07E98FF29142}" type="presParOf" srcId="{9CDA8690-C254-4AA6-B59B-80BF3A3494D3}" destId="{9C16D4F6-0859-4C35-BCFF-0D91676EA1CB}" srcOrd="4" destOrd="0" presId="urn:microsoft.com/office/officeart/2005/8/layout/hierarchy2"/>
    <dgm:cxn modelId="{25B02E38-733E-4FE7-A68D-F6DBFC3B5406}" type="presParOf" srcId="{9C16D4F6-0859-4C35-BCFF-0D91676EA1CB}" destId="{C7F573CA-1D82-41A8-9A32-2A912389F70B}" srcOrd="0" destOrd="0" presId="urn:microsoft.com/office/officeart/2005/8/layout/hierarchy2"/>
    <dgm:cxn modelId="{C0A2D7A1-F39C-4071-81B1-E0EBE1245074}" type="presParOf" srcId="{9CDA8690-C254-4AA6-B59B-80BF3A3494D3}" destId="{69F2411D-44E3-40F4-9296-BCED83588AF8}" srcOrd="5" destOrd="0" presId="urn:microsoft.com/office/officeart/2005/8/layout/hierarchy2"/>
    <dgm:cxn modelId="{34860578-1CB6-41A5-9052-B7AB418A65EC}" type="presParOf" srcId="{69F2411D-44E3-40F4-9296-BCED83588AF8}" destId="{ACEA8270-3364-4479-8D3E-3B48905A0889}" srcOrd="0" destOrd="0" presId="urn:microsoft.com/office/officeart/2005/8/layout/hierarchy2"/>
    <dgm:cxn modelId="{B957A458-92D7-4B21-B8BE-A815092EA091}" type="presParOf" srcId="{69F2411D-44E3-40F4-9296-BCED83588AF8}" destId="{DCEFFA56-1745-4CBE-BC3F-DE9E205B2D66}" srcOrd="1" destOrd="0" presId="urn:microsoft.com/office/officeart/2005/8/layout/hierarchy2"/>
    <dgm:cxn modelId="{014FC615-4558-4FAB-BE79-DFF113F6E146}" type="presParOf" srcId="{9CDA8690-C254-4AA6-B59B-80BF3A3494D3}" destId="{FB1DADEF-FABA-4DF6-B035-B89F300642D8}" srcOrd="6" destOrd="0" presId="urn:microsoft.com/office/officeart/2005/8/layout/hierarchy2"/>
    <dgm:cxn modelId="{2CFF74FC-E4DF-430E-8D7F-C2B2DCB7BD7D}" type="presParOf" srcId="{FB1DADEF-FABA-4DF6-B035-B89F300642D8}" destId="{BBAE9310-839D-40A0-8C28-0CC0A9A1EAD5}" srcOrd="0" destOrd="0" presId="urn:microsoft.com/office/officeart/2005/8/layout/hierarchy2"/>
    <dgm:cxn modelId="{94F397CE-162F-4971-83C0-554BA52640E0}" type="presParOf" srcId="{9CDA8690-C254-4AA6-B59B-80BF3A3494D3}" destId="{6776B840-AFE6-4C1E-ADFA-1BA1A0EC3A14}" srcOrd="7" destOrd="0" presId="urn:microsoft.com/office/officeart/2005/8/layout/hierarchy2"/>
    <dgm:cxn modelId="{E3569765-42BE-4C44-87CD-C469935FB0F3}" type="presParOf" srcId="{6776B840-AFE6-4C1E-ADFA-1BA1A0EC3A14}" destId="{51734B6F-BBE6-4AAD-91AE-F8B38BDBC0C0}" srcOrd="0" destOrd="0" presId="urn:microsoft.com/office/officeart/2005/8/layout/hierarchy2"/>
    <dgm:cxn modelId="{4C7AE37E-B15F-4991-851B-36243CE4954B}" type="presParOf" srcId="{6776B840-AFE6-4C1E-ADFA-1BA1A0EC3A14}" destId="{E38CAA37-0A48-460F-8110-555E9DB7FE18}" srcOrd="1" destOrd="0" presId="urn:microsoft.com/office/officeart/2005/8/layout/hierarchy2"/>
    <dgm:cxn modelId="{91DD480F-D66A-4189-AC6C-7D878C843C6B}" type="presParOf" srcId="{9CDA8690-C254-4AA6-B59B-80BF3A3494D3}" destId="{DB771579-272F-4E50-9955-1B4B5039D9BB}" srcOrd="8" destOrd="0" presId="urn:microsoft.com/office/officeart/2005/8/layout/hierarchy2"/>
    <dgm:cxn modelId="{33E81A1D-EDE3-4672-9565-DED227D73AD0}" type="presParOf" srcId="{DB771579-272F-4E50-9955-1B4B5039D9BB}" destId="{5BE7C8C0-0D66-4792-94C7-8253F47D0664}" srcOrd="0" destOrd="0" presId="urn:microsoft.com/office/officeart/2005/8/layout/hierarchy2"/>
    <dgm:cxn modelId="{5F9FFAB5-7B82-4E0A-9513-0716C7553D71}" type="presParOf" srcId="{9CDA8690-C254-4AA6-B59B-80BF3A3494D3}" destId="{9838F4B6-4CAE-4D98-8356-CBAF325C9C24}" srcOrd="9" destOrd="0" presId="urn:microsoft.com/office/officeart/2005/8/layout/hierarchy2"/>
    <dgm:cxn modelId="{2B40A645-179E-4FFD-AA5B-0C42372C22AE}" type="presParOf" srcId="{9838F4B6-4CAE-4D98-8356-CBAF325C9C24}" destId="{7D7CCC6F-2A18-4238-9660-6D59B378A625}" srcOrd="0" destOrd="0" presId="urn:microsoft.com/office/officeart/2005/8/layout/hierarchy2"/>
    <dgm:cxn modelId="{87512D21-E6FC-4121-99D9-0020CC6FA304}" type="presParOf" srcId="{9838F4B6-4CAE-4D98-8356-CBAF325C9C24}" destId="{7A2FF3BE-6B93-46B5-B24D-23F558F9492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D960E8-571A-4CDB-9CF3-542AC1997B4C}" type="doc">
      <dgm:prSet loTypeId="urn:microsoft.com/office/officeart/2005/8/layout/arrow2" loCatId="process" qsTypeId="urn:microsoft.com/office/officeart/2005/8/quickstyle/simple1" qsCatId="simple" csTypeId="urn:microsoft.com/office/officeart/2005/8/colors/accent2_4" csCatId="accent2" phldr="1"/>
      <dgm:spPr/>
      <dgm:t>
        <a:bodyPr/>
        <a:lstStyle/>
        <a:p>
          <a:endParaRPr lang="es-EC"/>
        </a:p>
      </dgm:t>
    </dgm:pt>
    <dgm:pt modelId="{95F6B445-DD9A-4731-B6F4-DB6EBE37FE1B}">
      <dgm:prSet phldrT="[Texto]" custT="1"/>
      <dgm:spPr/>
      <dgm:t>
        <a:bodyPr/>
        <a:lstStyle/>
        <a:p>
          <a:r>
            <a:rPr lang="es-EC" sz="1800" dirty="0" smtClean="0"/>
            <a:t>El sector calzado se encuentra en desventaja frente a la competencia de zapato extranjero, por lo que la producción se ha reducido significativamente.</a:t>
          </a:r>
          <a:endParaRPr lang="es-EC" sz="1800" dirty="0"/>
        </a:p>
      </dgm:t>
    </dgm:pt>
    <dgm:pt modelId="{F21FC8AC-4E8F-4800-82E7-7B020A4B085C}" type="parTrans" cxnId="{1C1D6D9F-9E18-48A0-B84E-E3636EF1D02F}">
      <dgm:prSet/>
      <dgm:spPr/>
      <dgm:t>
        <a:bodyPr/>
        <a:lstStyle/>
        <a:p>
          <a:endParaRPr lang="es-EC"/>
        </a:p>
      </dgm:t>
    </dgm:pt>
    <dgm:pt modelId="{BDFFD53A-CC45-42F4-A5B3-A78059486A8F}" type="sibTrans" cxnId="{1C1D6D9F-9E18-48A0-B84E-E3636EF1D02F}">
      <dgm:prSet/>
      <dgm:spPr/>
      <dgm:t>
        <a:bodyPr/>
        <a:lstStyle/>
        <a:p>
          <a:endParaRPr lang="es-EC"/>
        </a:p>
      </dgm:t>
    </dgm:pt>
    <dgm:pt modelId="{E8CEBD6E-2D08-4A22-BD90-171EB209DA23}">
      <dgm:prSet phldrT="[Texto]"/>
      <dgm:spPr/>
      <dgm:t>
        <a:bodyPr/>
        <a:lstStyle/>
        <a:p>
          <a:r>
            <a:rPr lang="es-EC" dirty="0" smtClean="0"/>
            <a:t>Según los análisis de estudio la tendencia del sector se mantiene con sus niveles de producción  </a:t>
          </a:r>
          <a:endParaRPr lang="es-EC" dirty="0"/>
        </a:p>
      </dgm:t>
    </dgm:pt>
    <dgm:pt modelId="{6031E62C-6B80-4CBD-B7C2-1C0325D06B05}" type="parTrans" cxnId="{DD9F5D71-9E52-4731-AE71-D20EF828CA99}">
      <dgm:prSet/>
      <dgm:spPr/>
      <dgm:t>
        <a:bodyPr/>
        <a:lstStyle/>
        <a:p>
          <a:endParaRPr lang="es-EC"/>
        </a:p>
      </dgm:t>
    </dgm:pt>
    <dgm:pt modelId="{9C0CF9C9-2B65-43D4-A4DF-30A5ECD4C30A}" type="sibTrans" cxnId="{DD9F5D71-9E52-4731-AE71-D20EF828CA99}">
      <dgm:prSet/>
      <dgm:spPr/>
      <dgm:t>
        <a:bodyPr/>
        <a:lstStyle/>
        <a:p>
          <a:endParaRPr lang="es-EC"/>
        </a:p>
      </dgm:t>
    </dgm:pt>
    <dgm:pt modelId="{38FAC6DA-6C1B-47CC-9277-EEF19B603CF6}">
      <dgm:prSet phldrT="[Texto]"/>
      <dgm:spPr/>
      <dgm:t>
        <a:bodyPr/>
        <a:lstStyle/>
        <a:p>
          <a:r>
            <a:rPr lang="es-EC" dirty="0" smtClean="0"/>
            <a:t>A dónde quisiéramos llegar</a:t>
          </a:r>
          <a:endParaRPr lang="es-EC" dirty="0"/>
        </a:p>
      </dgm:t>
    </dgm:pt>
    <dgm:pt modelId="{A03A5659-92AA-442D-9AAA-756F095236C6}" type="parTrans" cxnId="{13F1F5ED-5816-4197-ACDC-61773DCD59F7}">
      <dgm:prSet/>
      <dgm:spPr/>
      <dgm:t>
        <a:bodyPr/>
        <a:lstStyle/>
        <a:p>
          <a:endParaRPr lang="es-EC"/>
        </a:p>
      </dgm:t>
    </dgm:pt>
    <dgm:pt modelId="{843558F5-3012-4C15-97C6-40296C2DF6A0}" type="sibTrans" cxnId="{13F1F5ED-5816-4197-ACDC-61773DCD59F7}">
      <dgm:prSet/>
      <dgm:spPr/>
      <dgm:t>
        <a:bodyPr/>
        <a:lstStyle/>
        <a:p>
          <a:endParaRPr lang="es-EC"/>
        </a:p>
      </dgm:t>
    </dgm:pt>
    <dgm:pt modelId="{E709ABD3-4746-4835-A9A3-BDE5AF8B1257}">
      <dgm:prSet phldrT="[Texto]" custT="1"/>
      <dgm:spPr/>
      <dgm:t>
        <a:bodyPr/>
        <a:lstStyle/>
        <a:p>
          <a:r>
            <a:rPr lang="es-EC" sz="2000" b="0" dirty="0" smtClean="0"/>
            <a:t>Dónde Estamos</a:t>
          </a:r>
          <a:endParaRPr lang="es-EC" sz="2000" b="0" dirty="0"/>
        </a:p>
      </dgm:t>
    </dgm:pt>
    <dgm:pt modelId="{6D0B8EB0-0CE7-42F6-92DE-5B1A857F338C}" type="parTrans" cxnId="{E852C787-9250-493C-8C38-134A0E8E67C9}">
      <dgm:prSet/>
      <dgm:spPr/>
      <dgm:t>
        <a:bodyPr/>
        <a:lstStyle/>
        <a:p>
          <a:endParaRPr lang="es-EC"/>
        </a:p>
      </dgm:t>
    </dgm:pt>
    <dgm:pt modelId="{0C55E46F-D1AB-4B2A-81F9-654F6665B145}" type="sibTrans" cxnId="{E852C787-9250-493C-8C38-134A0E8E67C9}">
      <dgm:prSet/>
      <dgm:spPr/>
      <dgm:t>
        <a:bodyPr/>
        <a:lstStyle/>
        <a:p>
          <a:endParaRPr lang="es-EC"/>
        </a:p>
      </dgm:t>
    </dgm:pt>
    <dgm:pt modelId="{EE077A31-3A90-4237-83D9-77D69211282F}">
      <dgm:prSet phldrT="[Texto]"/>
      <dgm:spPr/>
      <dgm:t>
        <a:bodyPr/>
        <a:lstStyle/>
        <a:p>
          <a:r>
            <a:rPr lang="es-EC" dirty="0" smtClean="0"/>
            <a:t>A dónde vamos según la tendencia</a:t>
          </a:r>
          <a:endParaRPr lang="es-EC" dirty="0"/>
        </a:p>
      </dgm:t>
    </dgm:pt>
    <dgm:pt modelId="{32E523DB-9022-4FE7-BE1E-ABDD5E072E4F}" type="parTrans" cxnId="{FCB6C6B4-6B47-4100-9D87-D2B720587EAC}">
      <dgm:prSet/>
      <dgm:spPr/>
      <dgm:t>
        <a:bodyPr/>
        <a:lstStyle/>
        <a:p>
          <a:endParaRPr lang="es-EC"/>
        </a:p>
      </dgm:t>
    </dgm:pt>
    <dgm:pt modelId="{AB4237ED-8DAF-4F35-971F-4F070EDD20FF}" type="sibTrans" cxnId="{FCB6C6B4-6B47-4100-9D87-D2B720587EAC}">
      <dgm:prSet/>
      <dgm:spPr/>
      <dgm:t>
        <a:bodyPr/>
        <a:lstStyle/>
        <a:p>
          <a:endParaRPr lang="es-EC"/>
        </a:p>
      </dgm:t>
    </dgm:pt>
    <dgm:pt modelId="{B8D5453D-A16C-425D-9EF4-BD1551465063}">
      <dgm:prSet phldrT="[Texto]"/>
      <dgm:spPr/>
      <dgm:t>
        <a:bodyPr/>
        <a:lstStyle/>
        <a:p>
          <a:r>
            <a:rPr lang="es-EC" dirty="0" smtClean="0"/>
            <a:t>Dónde deberíamos llegar</a:t>
          </a:r>
          <a:endParaRPr lang="es-EC" dirty="0"/>
        </a:p>
      </dgm:t>
    </dgm:pt>
    <dgm:pt modelId="{AB3F1AC3-05EE-4F04-885F-A2AAD6A6B083}" type="parTrans" cxnId="{3AFF67C4-27F5-452F-BD09-A1EE3A9041D4}">
      <dgm:prSet/>
      <dgm:spPr/>
      <dgm:t>
        <a:bodyPr/>
        <a:lstStyle/>
        <a:p>
          <a:endParaRPr lang="es-EC"/>
        </a:p>
      </dgm:t>
    </dgm:pt>
    <dgm:pt modelId="{65C4C5B6-EE09-4898-B958-D6EB119B1818}" type="sibTrans" cxnId="{3AFF67C4-27F5-452F-BD09-A1EE3A9041D4}">
      <dgm:prSet/>
      <dgm:spPr/>
      <dgm:t>
        <a:bodyPr/>
        <a:lstStyle/>
        <a:p>
          <a:endParaRPr lang="es-EC"/>
        </a:p>
      </dgm:t>
    </dgm:pt>
    <dgm:pt modelId="{0FDDE2C1-4580-4A8F-AFDD-31606685099A}">
      <dgm:prSet phldrT="[Texto]"/>
      <dgm:spPr/>
      <dgm:t>
        <a:bodyPr/>
        <a:lstStyle/>
        <a:p>
          <a:r>
            <a:rPr lang="es-EC" dirty="0" smtClean="0"/>
            <a:t>Objetivo</a:t>
          </a:r>
          <a:endParaRPr lang="es-EC" dirty="0"/>
        </a:p>
      </dgm:t>
    </dgm:pt>
    <dgm:pt modelId="{FEEC91A9-D955-4977-8DDD-894D24FA8143}" type="parTrans" cxnId="{86D76FA0-E99F-42F9-A3F2-6CD0C4C11F4A}">
      <dgm:prSet/>
      <dgm:spPr/>
      <dgm:t>
        <a:bodyPr/>
        <a:lstStyle/>
        <a:p>
          <a:endParaRPr lang="es-EC"/>
        </a:p>
      </dgm:t>
    </dgm:pt>
    <dgm:pt modelId="{0883D6C9-96FC-4DAB-8EDB-878A14BD50B8}" type="sibTrans" cxnId="{86D76FA0-E99F-42F9-A3F2-6CD0C4C11F4A}">
      <dgm:prSet/>
      <dgm:spPr/>
      <dgm:t>
        <a:bodyPr/>
        <a:lstStyle/>
        <a:p>
          <a:endParaRPr lang="es-EC"/>
        </a:p>
      </dgm:t>
    </dgm:pt>
    <dgm:pt modelId="{39F70426-3392-4989-AFF6-56A1735CDAE8}">
      <dgm:prSet phldrT="[Texto]"/>
      <dgm:spPr/>
      <dgm:t>
        <a:bodyPr/>
        <a:lstStyle/>
        <a:p>
          <a:r>
            <a:rPr lang="es-EC" dirty="0" smtClean="0"/>
            <a:t>Obtener mayores niveles de producción, calidad, rentabilidad.</a:t>
          </a:r>
          <a:endParaRPr lang="es-EC" dirty="0"/>
        </a:p>
      </dgm:t>
    </dgm:pt>
    <dgm:pt modelId="{231BB248-3A7B-490F-845B-DB3BF75D55ED}" type="parTrans" cxnId="{0F959F01-EE6B-4A81-A440-ABF9E2ADB879}">
      <dgm:prSet/>
      <dgm:spPr/>
      <dgm:t>
        <a:bodyPr/>
        <a:lstStyle/>
        <a:p>
          <a:endParaRPr lang="es-EC"/>
        </a:p>
      </dgm:t>
    </dgm:pt>
    <dgm:pt modelId="{BCA3229C-09C0-4B36-8D9C-60F74B0B2065}" type="sibTrans" cxnId="{0F959F01-EE6B-4A81-A440-ABF9E2ADB879}">
      <dgm:prSet/>
      <dgm:spPr/>
      <dgm:t>
        <a:bodyPr/>
        <a:lstStyle/>
        <a:p>
          <a:endParaRPr lang="es-EC"/>
        </a:p>
      </dgm:t>
    </dgm:pt>
    <dgm:pt modelId="{0708E055-0C6A-4DBC-9A24-52C99EC08862}">
      <dgm:prSet phldrT="[Texto]"/>
      <dgm:spPr/>
      <dgm:t>
        <a:bodyPr/>
        <a:lstStyle/>
        <a:p>
          <a:r>
            <a:rPr lang="es-EC" dirty="0" smtClean="0"/>
            <a:t>Deberíamos llegar a cubrir la demanda nacional e incursionar en mercados extranjeros.</a:t>
          </a:r>
          <a:endParaRPr lang="es-EC" dirty="0"/>
        </a:p>
      </dgm:t>
    </dgm:pt>
    <dgm:pt modelId="{E8A05ACD-4BB5-491F-944B-3E2FC339C47F}" type="parTrans" cxnId="{EA1640FD-0EA9-44AD-8024-BFE2485EC815}">
      <dgm:prSet/>
      <dgm:spPr/>
      <dgm:t>
        <a:bodyPr/>
        <a:lstStyle/>
        <a:p>
          <a:endParaRPr lang="es-EC"/>
        </a:p>
      </dgm:t>
    </dgm:pt>
    <dgm:pt modelId="{4FE5526F-132F-4D4F-BD40-7CCCBC15090A}" type="sibTrans" cxnId="{EA1640FD-0EA9-44AD-8024-BFE2485EC815}">
      <dgm:prSet/>
      <dgm:spPr/>
      <dgm:t>
        <a:bodyPr/>
        <a:lstStyle/>
        <a:p>
          <a:endParaRPr lang="es-EC"/>
        </a:p>
      </dgm:t>
    </dgm:pt>
    <dgm:pt modelId="{C74786EA-1EDA-4B26-873C-85E63BD50603}">
      <dgm:prSet phldrT="[Texto]"/>
      <dgm:spPr/>
      <dgm:t>
        <a:bodyPr/>
        <a:lstStyle/>
        <a:p>
          <a:r>
            <a:rPr lang="es-EC" b="0" dirty="0" smtClean="0"/>
            <a:t>Aumentar la productividad con una adecuada dirección de operaciones que </a:t>
          </a:r>
          <a:r>
            <a:rPr lang="es-EC" dirty="0" smtClean="0"/>
            <a:t>administre eficientemente personal, capital, información y materiales.</a:t>
          </a:r>
          <a:endParaRPr lang="es-EC" dirty="0"/>
        </a:p>
      </dgm:t>
    </dgm:pt>
    <dgm:pt modelId="{BD897C9E-E6ED-4239-B362-1A6898A606C4}" type="parTrans" cxnId="{0CAEA6F5-A07A-46BF-8F6B-0D0CD034BFEE}">
      <dgm:prSet/>
      <dgm:spPr/>
      <dgm:t>
        <a:bodyPr/>
        <a:lstStyle/>
        <a:p>
          <a:endParaRPr lang="es-EC"/>
        </a:p>
      </dgm:t>
    </dgm:pt>
    <dgm:pt modelId="{BE852E00-359F-444D-9979-B3BB7E5F2F1F}" type="sibTrans" cxnId="{0CAEA6F5-A07A-46BF-8F6B-0D0CD034BFEE}">
      <dgm:prSet/>
      <dgm:spPr/>
      <dgm:t>
        <a:bodyPr/>
        <a:lstStyle/>
        <a:p>
          <a:endParaRPr lang="es-EC"/>
        </a:p>
      </dgm:t>
    </dgm:pt>
    <dgm:pt modelId="{AE8CE55B-C201-4F34-926D-7D091E415112}" type="pres">
      <dgm:prSet presAssocID="{FFD960E8-571A-4CDB-9CF3-542AC1997B4C}" presName="arrowDiagram" presStyleCnt="0">
        <dgm:presLayoutVars>
          <dgm:chMax val="5"/>
          <dgm:dir/>
          <dgm:resizeHandles val="exact"/>
        </dgm:presLayoutVars>
      </dgm:prSet>
      <dgm:spPr/>
      <dgm:t>
        <a:bodyPr/>
        <a:lstStyle/>
        <a:p>
          <a:endParaRPr lang="es-EC"/>
        </a:p>
      </dgm:t>
    </dgm:pt>
    <dgm:pt modelId="{44A21665-8117-4CB9-B755-0446D64DF45E}" type="pres">
      <dgm:prSet presAssocID="{FFD960E8-571A-4CDB-9CF3-542AC1997B4C}" presName="arrow" presStyleLbl="bgShp" presStyleIdx="0" presStyleCnt="1" custLinFactNeighborX="-1957" custLinFactNeighborY="-18391"/>
      <dgm:spPr/>
      <dgm:t>
        <a:bodyPr/>
        <a:lstStyle/>
        <a:p>
          <a:endParaRPr lang="es-ES"/>
        </a:p>
      </dgm:t>
    </dgm:pt>
    <dgm:pt modelId="{A2295AAB-7E20-4076-9170-EF15DC7CD623}" type="pres">
      <dgm:prSet presAssocID="{FFD960E8-571A-4CDB-9CF3-542AC1997B4C}" presName="arrowDiagram5" presStyleCnt="0"/>
      <dgm:spPr/>
      <dgm:t>
        <a:bodyPr/>
        <a:lstStyle/>
        <a:p>
          <a:endParaRPr lang="es-ES"/>
        </a:p>
      </dgm:t>
    </dgm:pt>
    <dgm:pt modelId="{47ABD91A-02CE-4A7E-8183-9BB7620E3F86}" type="pres">
      <dgm:prSet presAssocID="{E709ABD3-4746-4835-A9A3-BDE5AF8B1257}" presName="bullet5a" presStyleLbl="node1" presStyleIdx="0" presStyleCnt="5" custLinFactX="19048" custLinFactY="-50104" custLinFactNeighborX="100000" custLinFactNeighborY="-100000"/>
      <dgm:spPr/>
      <dgm:t>
        <a:bodyPr/>
        <a:lstStyle/>
        <a:p>
          <a:endParaRPr lang="es-ES"/>
        </a:p>
      </dgm:t>
    </dgm:pt>
    <dgm:pt modelId="{2AAC05D8-5582-4285-845D-4780325BE056}" type="pres">
      <dgm:prSet presAssocID="{E709ABD3-4746-4835-A9A3-BDE5AF8B1257}" presName="textBox5a" presStyleLbl="revTx" presStyleIdx="0" presStyleCnt="5" custScaleX="214118" custScaleY="132012" custLinFactNeighborX="-22248" custLinFactNeighborY="-16006">
        <dgm:presLayoutVars>
          <dgm:bulletEnabled val="1"/>
        </dgm:presLayoutVars>
      </dgm:prSet>
      <dgm:spPr/>
      <dgm:t>
        <a:bodyPr/>
        <a:lstStyle/>
        <a:p>
          <a:endParaRPr lang="es-EC"/>
        </a:p>
      </dgm:t>
    </dgm:pt>
    <dgm:pt modelId="{94B00BFD-4F6C-4AD4-AAF8-8481D578EF40}" type="pres">
      <dgm:prSet presAssocID="{EE077A31-3A90-4237-83D9-77D69211282F}" presName="bullet5b" presStyleLbl="node1" presStyleIdx="1" presStyleCnt="5"/>
      <dgm:spPr/>
      <dgm:t>
        <a:bodyPr/>
        <a:lstStyle/>
        <a:p>
          <a:endParaRPr lang="es-ES"/>
        </a:p>
      </dgm:t>
    </dgm:pt>
    <dgm:pt modelId="{9D6D807C-1F67-4AF2-B9E5-7B81CC3C9DDD}" type="pres">
      <dgm:prSet presAssocID="{EE077A31-3A90-4237-83D9-77D69211282F}" presName="textBox5b" presStyleLbl="revTx" presStyleIdx="1" presStyleCnt="5" custScaleX="102606" custLinFactNeighborX="7271">
        <dgm:presLayoutVars>
          <dgm:bulletEnabled val="1"/>
        </dgm:presLayoutVars>
      </dgm:prSet>
      <dgm:spPr/>
      <dgm:t>
        <a:bodyPr/>
        <a:lstStyle/>
        <a:p>
          <a:endParaRPr lang="es-EC"/>
        </a:p>
      </dgm:t>
    </dgm:pt>
    <dgm:pt modelId="{0573D0C0-B118-4C80-90A0-638E942B4905}" type="pres">
      <dgm:prSet presAssocID="{38FAC6DA-6C1B-47CC-9277-EEF19B603CF6}" presName="bullet5c" presStyleLbl="node1" presStyleIdx="2" presStyleCnt="5"/>
      <dgm:spPr/>
      <dgm:t>
        <a:bodyPr/>
        <a:lstStyle/>
        <a:p>
          <a:endParaRPr lang="es-ES"/>
        </a:p>
      </dgm:t>
    </dgm:pt>
    <dgm:pt modelId="{59AB2714-C993-4047-9A6F-620564C444E6}" type="pres">
      <dgm:prSet presAssocID="{38FAC6DA-6C1B-47CC-9277-EEF19B603CF6}" presName="textBox5c" presStyleLbl="revTx" presStyleIdx="2" presStyleCnt="5">
        <dgm:presLayoutVars>
          <dgm:bulletEnabled val="1"/>
        </dgm:presLayoutVars>
      </dgm:prSet>
      <dgm:spPr/>
      <dgm:t>
        <a:bodyPr/>
        <a:lstStyle/>
        <a:p>
          <a:endParaRPr lang="es-EC"/>
        </a:p>
      </dgm:t>
    </dgm:pt>
    <dgm:pt modelId="{08FA5B56-71FE-42D9-886A-66B9D5115482}" type="pres">
      <dgm:prSet presAssocID="{B8D5453D-A16C-425D-9EF4-BD1551465063}" presName="bullet5d" presStyleLbl="node1" presStyleIdx="3" presStyleCnt="5"/>
      <dgm:spPr/>
      <dgm:t>
        <a:bodyPr/>
        <a:lstStyle/>
        <a:p>
          <a:endParaRPr lang="es-ES"/>
        </a:p>
      </dgm:t>
    </dgm:pt>
    <dgm:pt modelId="{BC94874A-8ABE-4A9D-B749-85A26638597E}" type="pres">
      <dgm:prSet presAssocID="{B8D5453D-A16C-425D-9EF4-BD1551465063}" presName="textBox5d" presStyleLbl="revTx" presStyleIdx="3" presStyleCnt="5" custLinFactNeighborX="-4280" custLinFactNeighborY="5256">
        <dgm:presLayoutVars>
          <dgm:bulletEnabled val="1"/>
        </dgm:presLayoutVars>
      </dgm:prSet>
      <dgm:spPr/>
      <dgm:t>
        <a:bodyPr/>
        <a:lstStyle/>
        <a:p>
          <a:endParaRPr lang="es-EC"/>
        </a:p>
      </dgm:t>
    </dgm:pt>
    <dgm:pt modelId="{959E1A8B-5982-4695-A620-DD69CC9F1015}" type="pres">
      <dgm:prSet presAssocID="{0FDDE2C1-4580-4A8F-AFDD-31606685099A}" presName="bullet5e" presStyleLbl="node1" presStyleIdx="4" presStyleCnt="5"/>
      <dgm:spPr/>
      <dgm:t>
        <a:bodyPr/>
        <a:lstStyle/>
        <a:p>
          <a:endParaRPr lang="es-ES"/>
        </a:p>
      </dgm:t>
    </dgm:pt>
    <dgm:pt modelId="{6924368E-2B5D-454C-BDF4-D95878329ED7}" type="pres">
      <dgm:prSet presAssocID="{0FDDE2C1-4580-4A8F-AFDD-31606685099A}" presName="textBox5e" presStyleLbl="revTx" presStyleIdx="4" presStyleCnt="5" custScaleX="127295" custLinFactNeighborX="-5486" custLinFactNeighborY="4771">
        <dgm:presLayoutVars>
          <dgm:bulletEnabled val="1"/>
        </dgm:presLayoutVars>
      </dgm:prSet>
      <dgm:spPr/>
      <dgm:t>
        <a:bodyPr/>
        <a:lstStyle/>
        <a:p>
          <a:endParaRPr lang="es-EC"/>
        </a:p>
      </dgm:t>
    </dgm:pt>
  </dgm:ptLst>
  <dgm:cxnLst>
    <dgm:cxn modelId="{4BAA1CBF-F1E8-4D2C-85B2-7D632EF26A82}" type="presOf" srcId="{B8D5453D-A16C-425D-9EF4-BD1551465063}" destId="{BC94874A-8ABE-4A9D-B749-85A26638597E}" srcOrd="0" destOrd="0" presId="urn:microsoft.com/office/officeart/2005/8/layout/arrow2"/>
    <dgm:cxn modelId="{13F1F5ED-5816-4197-ACDC-61773DCD59F7}" srcId="{FFD960E8-571A-4CDB-9CF3-542AC1997B4C}" destId="{38FAC6DA-6C1B-47CC-9277-EEF19B603CF6}" srcOrd="2" destOrd="0" parTransId="{A03A5659-92AA-442D-9AAA-756F095236C6}" sibTransId="{843558F5-3012-4C15-97C6-40296C2DF6A0}"/>
    <dgm:cxn modelId="{FCB6C6B4-6B47-4100-9D87-D2B720587EAC}" srcId="{FFD960E8-571A-4CDB-9CF3-542AC1997B4C}" destId="{EE077A31-3A90-4237-83D9-77D69211282F}" srcOrd="1" destOrd="0" parTransId="{32E523DB-9022-4FE7-BE1E-ABDD5E072E4F}" sibTransId="{AB4237ED-8DAF-4F35-971F-4F070EDD20FF}"/>
    <dgm:cxn modelId="{3E4FDB68-7D7E-471D-AA9A-BB99C15C9591}" type="presOf" srcId="{C74786EA-1EDA-4B26-873C-85E63BD50603}" destId="{6924368E-2B5D-454C-BDF4-D95878329ED7}" srcOrd="0" destOrd="1" presId="urn:microsoft.com/office/officeart/2005/8/layout/arrow2"/>
    <dgm:cxn modelId="{40ACF592-0FCC-435B-B818-A1C4FCC0B9DE}" type="presOf" srcId="{E709ABD3-4746-4835-A9A3-BDE5AF8B1257}" destId="{2AAC05D8-5582-4285-845D-4780325BE056}" srcOrd="0" destOrd="0" presId="urn:microsoft.com/office/officeart/2005/8/layout/arrow2"/>
    <dgm:cxn modelId="{1C1D6D9F-9E18-48A0-B84E-E3636EF1D02F}" srcId="{E709ABD3-4746-4835-A9A3-BDE5AF8B1257}" destId="{95F6B445-DD9A-4731-B6F4-DB6EBE37FE1B}" srcOrd="0" destOrd="0" parTransId="{F21FC8AC-4E8F-4800-82E7-7B020A4B085C}" sibTransId="{BDFFD53A-CC45-42F4-A5B3-A78059486A8F}"/>
    <dgm:cxn modelId="{913DEFC3-A51B-45CA-B8E0-729D2C03926F}" type="presOf" srcId="{95F6B445-DD9A-4731-B6F4-DB6EBE37FE1B}" destId="{2AAC05D8-5582-4285-845D-4780325BE056}" srcOrd="0" destOrd="1" presId="urn:microsoft.com/office/officeart/2005/8/layout/arrow2"/>
    <dgm:cxn modelId="{252AEA85-79C6-46D3-BA88-F546C5E7EF05}" type="presOf" srcId="{EE077A31-3A90-4237-83D9-77D69211282F}" destId="{9D6D807C-1F67-4AF2-B9E5-7B81CC3C9DDD}" srcOrd="0" destOrd="0" presId="urn:microsoft.com/office/officeart/2005/8/layout/arrow2"/>
    <dgm:cxn modelId="{591D6F37-E379-409E-A4FC-02FBC3B55706}" type="presOf" srcId="{38FAC6DA-6C1B-47CC-9277-EEF19B603CF6}" destId="{59AB2714-C993-4047-9A6F-620564C444E6}" srcOrd="0" destOrd="0" presId="urn:microsoft.com/office/officeart/2005/8/layout/arrow2"/>
    <dgm:cxn modelId="{E852C787-9250-493C-8C38-134A0E8E67C9}" srcId="{FFD960E8-571A-4CDB-9CF3-542AC1997B4C}" destId="{E709ABD3-4746-4835-A9A3-BDE5AF8B1257}" srcOrd="0" destOrd="0" parTransId="{6D0B8EB0-0CE7-42F6-92DE-5B1A857F338C}" sibTransId="{0C55E46F-D1AB-4B2A-81F9-654F6665B145}"/>
    <dgm:cxn modelId="{EA1640FD-0EA9-44AD-8024-BFE2485EC815}" srcId="{B8D5453D-A16C-425D-9EF4-BD1551465063}" destId="{0708E055-0C6A-4DBC-9A24-52C99EC08862}" srcOrd="0" destOrd="0" parTransId="{E8A05ACD-4BB5-491F-944B-3E2FC339C47F}" sibTransId="{4FE5526F-132F-4D4F-BD40-7CCCBC15090A}"/>
    <dgm:cxn modelId="{15B1B2B2-152A-4508-B4D6-77D60B348177}" type="presOf" srcId="{39F70426-3392-4989-AFF6-56A1735CDAE8}" destId="{59AB2714-C993-4047-9A6F-620564C444E6}" srcOrd="0" destOrd="1" presId="urn:microsoft.com/office/officeart/2005/8/layout/arrow2"/>
    <dgm:cxn modelId="{9F3A9F01-A807-4836-AFB5-2D76671D62B7}" type="presOf" srcId="{FFD960E8-571A-4CDB-9CF3-542AC1997B4C}" destId="{AE8CE55B-C201-4F34-926D-7D091E415112}" srcOrd="0" destOrd="0" presId="urn:microsoft.com/office/officeart/2005/8/layout/arrow2"/>
    <dgm:cxn modelId="{993830AB-10AD-4F00-8A7F-C141A5143693}" type="presOf" srcId="{0FDDE2C1-4580-4A8F-AFDD-31606685099A}" destId="{6924368E-2B5D-454C-BDF4-D95878329ED7}" srcOrd="0" destOrd="0" presId="urn:microsoft.com/office/officeart/2005/8/layout/arrow2"/>
    <dgm:cxn modelId="{86D76FA0-E99F-42F9-A3F2-6CD0C4C11F4A}" srcId="{FFD960E8-571A-4CDB-9CF3-542AC1997B4C}" destId="{0FDDE2C1-4580-4A8F-AFDD-31606685099A}" srcOrd="4" destOrd="0" parTransId="{FEEC91A9-D955-4977-8DDD-894D24FA8143}" sibTransId="{0883D6C9-96FC-4DAB-8EDB-878A14BD50B8}"/>
    <dgm:cxn modelId="{0F959F01-EE6B-4A81-A440-ABF9E2ADB879}" srcId="{38FAC6DA-6C1B-47CC-9277-EEF19B603CF6}" destId="{39F70426-3392-4989-AFF6-56A1735CDAE8}" srcOrd="0" destOrd="0" parTransId="{231BB248-3A7B-490F-845B-DB3BF75D55ED}" sibTransId="{BCA3229C-09C0-4B36-8D9C-60F74B0B2065}"/>
    <dgm:cxn modelId="{3AFF67C4-27F5-452F-BD09-A1EE3A9041D4}" srcId="{FFD960E8-571A-4CDB-9CF3-542AC1997B4C}" destId="{B8D5453D-A16C-425D-9EF4-BD1551465063}" srcOrd="3" destOrd="0" parTransId="{AB3F1AC3-05EE-4F04-885F-A2AAD6A6B083}" sibTransId="{65C4C5B6-EE09-4898-B958-D6EB119B1818}"/>
    <dgm:cxn modelId="{3CFB3A35-F95F-4243-A97B-7831420401DA}" type="presOf" srcId="{E8CEBD6E-2D08-4A22-BD90-171EB209DA23}" destId="{9D6D807C-1F67-4AF2-B9E5-7B81CC3C9DDD}" srcOrd="0" destOrd="1" presId="urn:microsoft.com/office/officeart/2005/8/layout/arrow2"/>
    <dgm:cxn modelId="{0CAEA6F5-A07A-46BF-8F6B-0D0CD034BFEE}" srcId="{0FDDE2C1-4580-4A8F-AFDD-31606685099A}" destId="{C74786EA-1EDA-4B26-873C-85E63BD50603}" srcOrd="0" destOrd="0" parTransId="{BD897C9E-E6ED-4239-B362-1A6898A606C4}" sibTransId="{BE852E00-359F-444D-9979-B3BB7E5F2F1F}"/>
    <dgm:cxn modelId="{C05C6EE1-2854-4100-8BAA-A71D29EA266C}" type="presOf" srcId="{0708E055-0C6A-4DBC-9A24-52C99EC08862}" destId="{BC94874A-8ABE-4A9D-B749-85A26638597E}" srcOrd="0" destOrd="1" presId="urn:microsoft.com/office/officeart/2005/8/layout/arrow2"/>
    <dgm:cxn modelId="{DD9F5D71-9E52-4731-AE71-D20EF828CA99}" srcId="{EE077A31-3A90-4237-83D9-77D69211282F}" destId="{E8CEBD6E-2D08-4A22-BD90-171EB209DA23}" srcOrd="0" destOrd="0" parTransId="{6031E62C-6B80-4CBD-B7C2-1C0325D06B05}" sibTransId="{9C0CF9C9-2B65-43D4-A4DF-30A5ECD4C30A}"/>
    <dgm:cxn modelId="{7175730F-852D-4A17-9062-0DA2E8A34477}" type="presParOf" srcId="{AE8CE55B-C201-4F34-926D-7D091E415112}" destId="{44A21665-8117-4CB9-B755-0446D64DF45E}" srcOrd="0" destOrd="0" presId="urn:microsoft.com/office/officeart/2005/8/layout/arrow2"/>
    <dgm:cxn modelId="{FD4AE976-3AE2-40D4-AABF-1E4F7D3EF073}" type="presParOf" srcId="{AE8CE55B-C201-4F34-926D-7D091E415112}" destId="{A2295AAB-7E20-4076-9170-EF15DC7CD623}" srcOrd="1" destOrd="0" presId="urn:microsoft.com/office/officeart/2005/8/layout/arrow2"/>
    <dgm:cxn modelId="{E208A128-10E4-4887-BC2B-4BD76CAEB8C0}" type="presParOf" srcId="{A2295AAB-7E20-4076-9170-EF15DC7CD623}" destId="{47ABD91A-02CE-4A7E-8183-9BB7620E3F86}" srcOrd="0" destOrd="0" presId="urn:microsoft.com/office/officeart/2005/8/layout/arrow2"/>
    <dgm:cxn modelId="{49687824-EB2A-4B02-A78E-D3D0CBD65B75}" type="presParOf" srcId="{A2295AAB-7E20-4076-9170-EF15DC7CD623}" destId="{2AAC05D8-5582-4285-845D-4780325BE056}" srcOrd="1" destOrd="0" presId="urn:microsoft.com/office/officeart/2005/8/layout/arrow2"/>
    <dgm:cxn modelId="{04C29C34-EFC3-4E27-A39A-B1605D8627C9}" type="presParOf" srcId="{A2295AAB-7E20-4076-9170-EF15DC7CD623}" destId="{94B00BFD-4F6C-4AD4-AAF8-8481D578EF40}" srcOrd="2" destOrd="0" presId="urn:microsoft.com/office/officeart/2005/8/layout/arrow2"/>
    <dgm:cxn modelId="{BC41CDB9-9726-4478-8FB9-7B17C33F1E42}" type="presParOf" srcId="{A2295AAB-7E20-4076-9170-EF15DC7CD623}" destId="{9D6D807C-1F67-4AF2-B9E5-7B81CC3C9DDD}" srcOrd="3" destOrd="0" presId="urn:microsoft.com/office/officeart/2005/8/layout/arrow2"/>
    <dgm:cxn modelId="{9822AC6A-568D-4642-A6B9-CF8AE33566E9}" type="presParOf" srcId="{A2295AAB-7E20-4076-9170-EF15DC7CD623}" destId="{0573D0C0-B118-4C80-90A0-638E942B4905}" srcOrd="4" destOrd="0" presId="urn:microsoft.com/office/officeart/2005/8/layout/arrow2"/>
    <dgm:cxn modelId="{781F7B32-0487-4B89-A242-76665524BD16}" type="presParOf" srcId="{A2295AAB-7E20-4076-9170-EF15DC7CD623}" destId="{59AB2714-C993-4047-9A6F-620564C444E6}" srcOrd="5" destOrd="0" presId="urn:microsoft.com/office/officeart/2005/8/layout/arrow2"/>
    <dgm:cxn modelId="{302EFB3E-1C3C-4D21-81AB-15D7C37E88E3}" type="presParOf" srcId="{A2295AAB-7E20-4076-9170-EF15DC7CD623}" destId="{08FA5B56-71FE-42D9-886A-66B9D5115482}" srcOrd="6" destOrd="0" presId="urn:microsoft.com/office/officeart/2005/8/layout/arrow2"/>
    <dgm:cxn modelId="{B051C0AF-3152-4F00-AF15-666518FE7F7D}" type="presParOf" srcId="{A2295AAB-7E20-4076-9170-EF15DC7CD623}" destId="{BC94874A-8ABE-4A9D-B749-85A26638597E}" srcOrd="7" destOrd="0" presId="urn:microsoft.com/office/officeart/2005/8/layout/arrow2"/>
    <dgm:cxn modelId="{451A092A-C757-4334-ADF8-FE9EA9C25DC5}" type="presParOf" srcId="{A2295AAB-7E20-4076-9170-EF15DC7CD623}" destId="{959E1A8B-5982-4695-A620-DD69CC9F1015}" srcOrd="8" destOrd="0" presId="urn:microsoft.com/office/officeart/2005/8/layout/arrow2"/>
    <dgm:cxn modelId="{E29C5BED-6B0B-4320-BF34-4088B1F6361B}" type="presParOf" srcId="{A2295AAB-7E20-4076-9170-EF15DC7CD623}" destId="{6924368E-2B5D-454C-BDF4-D95878329ED7}"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960E8-571A-4CDB-9CF3-542AC1997B4C}" type="doc">
      <dgm:prSet loTypeId="urn:microsoft.com/office/officeart/2005/8/layout/arrow2" loCatId="process" qsTypeId="urn:microsoft.com/office/officeart/2005/8/quickstyle/simple1" qsCatId="simple" csTypeId="urn:microsoft.com/office/officeart/2005/8/colors/accent2_4" csCatId="accent2" phldr="1"/>
      <dgm:spPr/>
      <dgm:t>
        <a:bodyPr/>
        <a:lstStyle/>
        <a:p>
          <a:endParaRPr lang="es-EC"/>
        </a:p>
      </dgm:t>
    </dgm:pt>
    <dgm:pt modelId="{95F6B445-DD9A-4731-B6F4-DB6EBE37FE1B}">
      <dgm:prSet phldrT="[Texto]" custT="1"/>
      <dgm:spPr/>
      <dgm:t>
        <a:bodyPr/>
        <a:lstStyle/>
        <a:p>
          <a:r>
            <a:rPr lang="es-EC" sz="1600" dirty="0" smtClean="0"/>
            <a:t>Las empresas del sector calzado en la provincia de Tungurahua utilizan mano de obra no calificada, pero siempre cuentan con líderes de experiencia que están permanentemente enseñando a los nuevos operarios</a:t>
          </a:r>
          <a:endParaRPr lang="es-EC" sz="1600" dirty="0"/>
        </a:p>
      </dgm:t>
    </dgm:pt>
    <dgm:pt modelId="{F21FC8AC-4E8F-4800-82E7-7B020A4B085C}" type="parTrans" cxnId="{1C1D6D9F-9E18-48A0-B84E-E3636EF1D02F}">
      <dgm:prSet/>
      <dgm:spPr/>
      <dgm:t>
        <a:bodyPr/>
        <a:lstStyle/>
        <a:p>
          <a:endParaRPr lang="es-EC"/>
        </a:p>
      </dgm:t>
    </dgm:pt>
    <dgm:pt modelId="{BDFFD53A-CC45-42F4-A5B3-A78059486A8F}" type="sibTrans" cxnId="{1C1D6D9F-9E18-48A0-B84E-E3636EF1D02F}">
      <dgm:prSet/>
      <dgm:spPr/>
      <dgm:t>
        <a:bodyPr/>
        <a:lstStyle/>
        <a:p>
          <a:endParaRPr lang="es-EC"/>
        </a:p>
      </dgm:t>
    </dgm:pt>
    <dgm:pt modelId="{38FAC6DA-6C1B-47CC-9277-EEF19B603CF6}">
      <dgm:prSet phldrT="[Texto]"/>
      <dgm:spPr/>
      <dgm:t>
        <a:bodyPr/>
        <a:lstStyle/>
        <a:p>
          <a:r>
            <a:rPr lang="es-EC" dirty="0" smtClean="0"/>
            <a:t>A dónde quisiéramos llegar</a:t>
          </a:r>
          <a:endParaRPr lang="es-EC" dirty="0"/>
        </a:p>
      </dgm:t>
    </dgm:pt>
    <dgm:pt modelId="{A03A5659-92AA-442D-9AAA-756F095236C6}" type="parTrans" cxnId="{13F1F5ED-5816-4197-ACDC-61773DCD59F7}">
      <dgm:prSet/>
      <dgm:spPr/>
      <dgm:t>
        <a:bodyPr/>
        <a:lstStyle/>
        <a:p>
          <a:endParaRPr lang="es-EC"/>
        </a:p>
      </dgm:t>
    </dgm:pt>
    <dgm:pt modelId="{843558F5-3012-4C15-97C6-40296C2DF6A0}" type="sibTrans" cxnId="{13F1F5ED-5816-4197-ACDC-61773DCD59F7}">
      <dgm:prSet/>
      <dgm:spPr/>
      <dgm:t>
        <a:bodyPr/>
        <a:lstStyle/>
        <a:p>
          <a:endParaRPr lang="es-EC"/>
        </a:p>
      </dgm:t>
    </dgm:pt>
    <dgm:pt modelId="{E709ABD3-4746-4835-A9A3-BDE5AF8B1257}">
      <dgm:prSet phldrT="[Texto]" custT="1"/>
      <dgm:spPr/>
      <dgm:t>
        <a:bodyPr/>
        <a:lstStyle/>
        <a:p>
          <a:r>
            <a:rPr lang="es-EC" sz="1800" b="0" dirty="0" smtClean="0"/>
            <a:t>Dónde Estamos</a:t>
          </a:r>
          <a:endParaRPr lang="es-EC" sz="1800" b="0" dirty="0"/>
        </a:p>
      </dgm:t>
    </dgm:pt>
    <dgm:pt modelId="{6D0B8EB0-0CE7-42F6-92DE-5B1A857F338C}" type="parTrans" cxnId="{E852C787-9250-493C-8C38-134A0E8E67C9}">
      <dgm:prSet/>
      <dgm:spPr/>
      <dgm:t>
        <a:bodyPr/>
        <a:lstStyle/>
        <a:p>
          <a:endParaRPr lang="es-EC"/>
        </a:p>
      </dgm:t>
    </dgm:pt>
    <dgm:pt modelId="{0C55E46F-D1AB-4B2A-81F9-654F6665B145}" type="sibTrans" cxnId="{E852C787-9250-493C-8C38-134A0E8E67C9}">
      <dgm:prSet/>
      <dgm:spPr/>
      <dgm:t>
        <a:bodyPr/>
        <a:lstStyle/>
        <a:p>
          <a:endParaRPr lang="es-EC"/>
        </a:p>
      </dgm:t>
    </dgm:pt>
    <dgm:pt modelId="{EE077A31-3A90-4237-83D9-77D69211282F}">
      <dgm:prSet phldrT="[Texto]"/>
      <dgm:spPr/>
      <dgm:t>
        <a:bodyPr/>
        <a:lstStyle/>
        <a:p>
          <a:r>
            <a:rPr lang="es-EC" dirty="0" smtClean="0"/>
            <a:t>A dónde vamos según la tendencia</a:t>
          </a:r>
          <a:endParaRPr lang="es-EC" dirty="0"/>
        </a:p>
      </dgm:t>
    </dgm:pt>
    <dgm:pt modelId="{32E523DB-9022-4FE7-BE1E-ABDD5E072E4F}" type="parTrans" cxnId="{FCB6C6B4-6B47-4100-9D87-D2B720587EAC}">
      <dgm:prSet/>
      <dgm:spPr/>
      <dgm:t>
        <a:bodyPr/>
        <a:lstStyle/>
        <a:p>
          <a:endParaRPr lang="es-EC"/>
        </a:p>
      </dgm:t>
    </dgm:pt>
    <dgm:pt modelId="{AB4237ED-8DAF-4F35-971F-4F070EDD20FF}" type="sibTrans" cxnId="{FCB6C6B4-6B47-4100-9D87-D2B720587EAC}">
      <dgm:prSet/>
      <dgm:spPr/>
      <dgm:t>
        <a:bodyPr/>
        <a:lstStyle/>
        <a:p>
          <a:endParaRPr lang="es-EC"/>
        </a:p>
      </dgm:t>
    </dgm:pt>
    <dgm:pt modelId="{B8D5453D-A16C-425D-9EF4-BD1551465063}">
      <dgm:prSet phldrT="[Texto]"/>
      <dgm:spPr/>
      <dgm:t>
        <a:bodyPr/>
        <a:lstStyle/>
        <a:p>
          <a:r>
            <a:rPr lang="es-EC" dirty="0" smtClean="0"/>
            <a:t>Dónde deberíamos llegar</a:t>
          </a:r>
          <a:endParaRPr lang="es-EC" dirty="0"/>
        </a:p>
      </dgm:t>
    </dgm:pt>
    <dgm:pt modelId="{AB3F1AC3-05EE-4F04-885F-A2AAD6A6B083}" type="parTrans" cxnId="{3AFF67C4-27F5-452F-BD09-A1EE3A9041D4}">
      <dgm:prSet/>
      <dgm:spPr/>
      <dgm:t>
        <a:bodyPr/>
        <a:lstStyle/>
        <a:p>
          <a:endParaRPr lang="es-EC"/>
        </a:p>
      </dgm:t>
    </dgm:pt>
    <dgm:pt modelId="{65C4C5B6-EE09-4898-B958-D6EB119B1818}" type="sibTrans" cxnId="{3AFF67C4-27F5-452F-BD09-A1EE3A9041D4}">
      <dgm:prSet/>
      <dgm:spPr/>
      <dgm:t>
        <a:bodyPr/>
        <a:lstStyle/>
        <a:p>
          <a:endParaRPr lang="es-EC"/>
        </a:p>
      </dgm:t>
    </dgm:pt>
    <dgm:pt modelId="{0FDDE2C1-4580-4A8F-AFDD-31606685099A}">
      <dgm:prSet phldrT="[Texto]"/>
      <dgm:spPr/>
      <dgm:t>
        <a:bodyPr/>
        <a:lstStyle/>
        <a:p>
          <a:r>
            <a:rPr lang="es-EC" dirty="0" smtClean="0"/>
            <a:t>Objetivo</a:t>
          </a:r>
          <a:endParaRPr lang="es-EC" dirty="0"/>
        </a:p>
      </dgm:t>
    </dgm:pt>
    <dgm:pt modelId="{FEEC91A9-D955-4977-8DDD-894D24FA8143}" type="parTrans" cxnId="{86D76FA0-E99F-42F9-A3F2-6CD0C4C11F4A}">
      <dgm:prSet/>
      <dgm:spPr/>
      <dgm:t>
        <a:bodyPr/>
        <a:lstStyle/>
        <a:p>
          <a:endParaRPr lang="es-EC"/>
        </a:p>
      </dgm:t>
    </dgm:pt>
    <dgm:pt modelId="{0883D6C9-96FC-4DAB-8EDB-878A14BD50B8}" type="sibTrans" cxnId="{86D76FA0-E99F-42F9-A3F2-6CD0C4C11F4A}">
      <dgm:prSet/>
      <dgm:spPr/>
      <dgm:t>
        <a:bodyPr/>
        <a:lstStyle/>
        <a:p>
          <a:endParaRPr lang="es-EC"/>
        </a:p>
      </dgm:t>
    </dgm:pt>
    <dgm:pt modelId="{39F70426-3392-4989-AFF6-56A1735CDAE8}">
      <dgm:prSet phldrT="[Texto]"/>
      <dgm:spPr/>
      <dgm:t>
        <a:bodyPr/>
        <a:lstStyle/>
        <a:p>
          <a:r>
            <a:rPr lang="es-EC" dirty="0" smtClean="0"/>
            <a:t>Contar con personal calificado, motivado y comprometido que permitan alcanzar los objetivos de la empresa.</a:t>
          </a:r>
          <a:endParaRPr lang="es-EC" dirty="0"/>
        </a:p>
      </dgm:t>
    </dgm:pt>
    <dgm:pt modelId="{231BB248-3A7B-490F-845B-DB3BF75D55ED}" type="parTrans" cxnId="{0F959F01-EE6B-4A81-A440-ABF9E2ADB879}">
      <dgm:prSet/>
      <dgm:spPr/>
      <dgm:t>
        <a:bodyPr/>
        <a:lstStyle/>
        <a:p>
          <a:endParaRPr lang="es-EC"/>
        </a:p>
      </dgm:t>
    </dgm:pt>
    <dgm:pt modelId="{BCA3229C-09C0-4B36-8D9C-60F74B0B2065}" type="sibTrans" cxnId="{0F959F01-EE6B-4A81-A440-ABF9E2ADB879}">
      <dgm:prSet/>
      <dgm:spPr/>
      <dgm:t>
        <a:bodyPr/>
        <a:lstStyle/>
        <a:p>
          <a:endParaRPr lang="es-EC"/>
        </a:p>
      </dgm:t>
    </dgm:pt>
    <dgm:pt modelId="{0708E055-0C6A-4DBC-9A24-52C99EC08862}">
      <dgm:prSet phldrT="[Texto]"/>
      <dgm:spPr/>
      <dgm:t>
        <a:bodyPr/>
        <a:lstStyle/>
        <a:p>
          <a:r>
            <a:rPr lang="es-EC" dirty="0" smtClean="0"/>
            <a:t>Deberíamos llegar a una efectiva administración de recursos humanos, desarrollando programas de capacitación que aporten en una mejor desempeño y motivación.</a:t>
          </a:r>
          <a:endParaRPr lang="es-EC" dirty="0"/>
        </a:p>
      </dgm:t>
    </dgm:pt>
    <dgm:pt modelId="{E8A05ACD-4BB5-491F-944B-3E2FC339C47F}" type="parTrans" cxnId="{EA1640FD-0EA9-44AD-8024-BFE2485EC815}">
      <dgm:prSet/>
      <dgm:spPr/>
      <dgm:t>
        <a:bodyPr/>
        <a:lstStyle/>
        <a:p>
          <a:endParaRPr lang="es-EC"/>
        </a:p>
      </dgm:t>
    </dgm:pt>
    <dgm:pt modelId="{4FE5526F-132F-4D4F-BD40-7CCCBC15090A}" type="sibTrans" cxnId="{EA1640FD-0EA9-44AD-8024-BFE2485EC815}">
      <dgm:prSet/>
      <dgm:spPr/>
      <dgm:t>
        <a:bodyPr/>
        <a:lstStyle/>
        <a:p>
          <a:endParaRPr lang="es-EC"/>
        </a:p>
      </dgm:t>
    </dgm:pt>
    <dgm:pt modelId="{C74786EA-1EDA-4B26-873C-85E63BD50603}">
      <dgm:prSet phldrT="[Texto]"/>
      <dgm:spPr/>
      <dgm:t>
        <a:bodyPr/>
        <a:lstStyle/>
        <a:p>
          <a:r>
            <a:rPr lang="es-EC" b="0" dirty="0" smtClean="0"/>
            <a:t>Aplicar la administración de recursos humanos orientada a desarrollar programas de capacitación y especialización tecnológica para sus trabajadores, que permitan alcanzar mejores estándares de producción y calidad. </a:t>
          </a:r>
          <a:endParaRPr lang="es-EC" b="0" dirty="0"/>
        </a:p>
      </dgm:t>
    </dgm:pt>
    <dgm:pt modelId="{BD897C9E-E6ED-4239-B362-1A6898A606C4}" type="parTrans" cxnId="{0CAEA6F5-A07A-46BF-8F6B-0D0CD034BFEE}">
      <dgm:prSet/>
      <dgm:spPr/>
      <dgm:t>
        <a:bodyPr/>
        <a:lstStyle/>
        <a:p>
          <a:endParaRPr lang="es-EC"/>
        </a:p>
      </dgm:t>
    </dgm:pt>
    <dgm:pt modelId="{BE852E00-359F-444D-9979-B3BB7E5F2F1F}" type="sibTrans" cxnId="{0CAEA6F5-A07A-46BF-8F6B-0D0CD034BFEE}">
      <dgm:prSet/>
      <dgm:spPr/>
      <dgm:t>
        <a:bodyPr/>
        <a:lstStyle/>
        <a:p>
          <a:endParaRPr lang="es-EC"/>
        </a:p>
      </dgm:t>
    </dgm:pt>
    <dgm:pt modelId="{79B15703-349A-4B0B-BEC8-B784928E9CB9}">
      <dgm:prSet phldrT="[Texto]"/>
      <dgm:spPr/>
      <dgm:t>
        <a:bodyPr/>
        <a:lstStyle/>
        <a:p>
          <a:r>
            <a:rPr lang="es-EC" dirty="0" smtClean="0"/>
            <a:t>Los estudios indican que a medida que se mejoran los incentivos los empleados mejoran su productividad.</a:t>
          </a:r>
          <a:endParaRPr lang="es-EC" dirty="0"/>
        </a:p>
      </dgm:t>
    </dgm:pt>
    <dgm:pt modelId="{DDEAF0A4-3679-45A0-9413-0CC3D19DBDD3}" type="parTrans" cxnId="{C6421F73-EF0F-457B-B1AF-183327D377A3}">
      <dgm:prSet/>
      <dgm:spPr/>
      <dgm:t>
        <a:bodyPr/>
        <a:lstStyle/>
        <a:p>
          <a:endParaRPr lang="es-EC"/>
        </a:p>
      </dgm:t>
    </dgm:pt>
    <dgm:pt modelId="{D9A785DC-D122-4F99-A760-0D7B3D53E468}" type="sibTrans" cxnId="{C6421F73-EF0F-457B-B1AF-183327D377A3}">
      <dgm:prSet/>
      <dgm:spPr/>
      <dgm:t>
        <a:bodyPr/>
        <a:lstStyle/>
        <a:p>
          <a:endParaRPr lang="es-EC"/>
        </a:p>
      </dgm:t>
    </dgm:pt>
    <dgm:pt modelId="{AE8CE55B-C201-4F34-926D-7D091E415112}" type="pres">
      <dgm:prSet presAssocID="{FFD960E8-571A-4CDB-9CF3-542AC1997B4C}" presName="arrowDiagram" presStyleCnt="0">
        <dgm:presLayoutVars>
          <dgm:chMax val="5"/>
          <dgm:dir/>
          <dgm:resizeHandles val="exact"/>
        </dgm:presLayoutVars>
      </dgm:prSet>
      <dgm:spPr/>
      <dgm:t>
        <a:bodyPr/>
        <a:lstStyle/>
        <a:p>
          <a:endParaRPr lang="es-EC"/>
        </a:p>
      </dgm:t>
    </dgm:pt>
    <dgm:pt modelId="{44A21665-8117-4CB9-B755-0446D64DF45E}" type="pres">
      <dgm:prSet presAssocID="{FFD960E8-571A-4CDB-9CF3-542AC1997B4C}" presName="arrow" presStyleLbl="bgShp" presStyleIdx="0" presStyleCnt="1" custScaleX="118500" custLinFactNeighborX="-2461" custLinFactNeighborY="-5009"/>
      <dgm:spPr/>
      <dgm:t>
        <a:bodyPr/>
        <a:lstStyle/>
        <a:p>
          <a:endParaRPr lang="es-ES"/>
        </a:p>
      </dgm:t>
    </dgm:pt>
    <dgm:pt modelId="{A2295AAB-7E20-4076-9170-EF15DC7CD623}" type="pres">
      <dgm:prSet presAssocID="{FFD960E8-571A-4CDB-9CF3-542AC1997B4C}" presName="arrowDiagram5" presStyleCnt="0"/>
      <dgm:spPr/>
      <dgm:t>
        <a:bodyPr/>
        <a:lstStyle/>
        <a:p>
          <a:endParaRPr lang="es-ES"/>
        </a:p>
      </dgm:t>
    </dgm:pt>
    <dgm:pt modelId="{47ABD91A-02CE-4A7E-8183-9BB7620E3F86}" type="pres">
      <dgm:prSet presAssocID="{E709ABD3-4746-4835-A9A3-BDE5AF8B1257}" presName="bullet5a" presStyleLbl="node1" presStyleIdx="0" presStyleCnt="5" custLinFactY="-100000" custLinFactNeighborY="-125902"/>
      <dgm:spPr/>
      <dgm:t>
        <a:bodyPr/>
        <a:lstStyle/>
        <a:p>
          <a:endParaRPr lang="es-ES"/>
        </a:p>
      </dgm:t>
    </dgm:pt>
    <dgm:pt modelId="{2AAC05D8-5582-4285-845D-4780325BE056}" type="pres">
      <dgm:prSet presAssocID="{E709ABD3-4746-4835-A9A3-BDE5AF8B1257}" presName="textBox5a" presStyleLbl="revTx" presStyleIdx="0" presStyleCnt="5" custScaleX="252053" custLinFactNeighborX="-67072" custLinFactNeighborY="-27576">
        <dgm:presLayoutVars>
          <dgm:bulletEnabled val="1"/>
        </dgm:presLayoutVars>
      </dgm:prSet>
      <dgm:spPr/>
      <dgm:t>
        <a:bodyPr/>
        <a:lstStyle/>
        <a:p>
          <a:endParaRPr lang="es-EC"/>
        </a:p>
      </dgm:t>
    </dgm:pt>
    <dgm:pt modelId="{94B00BFD-4F6C-4AD4-AAF8-8481D578EF40}" type="pres">
      <dgm:prSet presAssocID="{EE077A31-3A90-4237-83D9-77D69211282F}" presName="bullet5b" presStyleLbl="node1" presStyleIdx="1" presStyleCnt="5" custLinFactNeighborX="18990" custLinFactNeighborY="-68365"/>
      <dgm:spPr/>
      <dgm:t>
        <a:bodyPr/>
        <a:lstStyle/>
        <a:p>
          <a:endParaRPr lang="es-ES"/>
        </a:p>
      </dgm:t>
    </dgm:pt>
    <dgm:pt modelId="{9D6D807C-1F67-4AF2-B9E5-7B81CC3C9DDD}" type="pres">
      <dgm:prSet presAssocID="{EE077A31-3A90-4237-83D9-77D69211282F}" presName="textBox5b" presStyleLbl="revTx" presStyleIdx="1" presStyleCnt="5" custScaleX="102606" custLinFactNeighborX="8593" custLinFactNeighborY="-5743">
        <dgm:presLayoutVars>
          <dgm:bulletEnabled val="1"/>
        </dgm:presLayoutVars>
      </dgm:prSet>
      <dgm:spPr/>
      <dgm:t>
        <a:bodyPr/>
        <a:lstStyle/>
        <a:p>
          <a:endParaRPr lang="es-EC"/>
        </a:p>
      </dgm:t>
    </dgm:pt>
    <dgm:pt modelId="{0573D0C0-B118-4C80-90A0-638E942B4905}" type="pres">
      <dgm:prSet presAssocID="{38FAC6DA-6C1B-47CC-9277-EEF19B603CF6}" presName="bullet5c" presStyleLbl="node1" presStyleIdx="2" presStyleCnt="5"/>
      <dgm:spPr/>
      <dgm:t>
        <a:bodyPr/>
        <a:lstStyle/>
        <a:p>
          <a:endParaRPr lang="es-ES"/>
        </a:p>
      </dgm:t>
    </dgm:pt>
    <dgm:pt modelId="{59AB2714-C993-4047-9A6F-620564C444E6}" type="pres">
      <dgm:prSet presAssocID="{38FAC6DA-6C1B-47CC-9277-EEF19B603CF6}" presName="textBox5c" presStyleLbl="revTx" presStyleIdx="2" presStyleCnt="5">
        <dgm:presLayoutVars>
          <dgm:bulletEnabled val="1"/>
        </dgm:presLayoutVars>
      </dgm:prSet>
      <dgm:spPr/>
      <dgm:t>
        <a:bodyPr/>
        <a:lstStyle/>
        <a:p>
          <a:endParaRPr lang="es-EC"/>
        </a:p>
      </dgm:t>
    </dgm:pt>
    <dgm:pt modelId="{08FA5B56-71FE-42D9-886A-66B9D5115482}" type="pres">
      <dgm:prSet presAssocID="{B8D5453D-A16C-425D-9EF4-BD1551465063}" presName="bullet5d" presStyleLbl="node1" presStyleIdx="3" presStyleCnt="5"/>
      <dgm:spPr/>
      <dgm:t>
        <a:bodyPr/>
        <a:lstStyle/>
        <a:p>
          <a:endParaRPr lang="es-ES"/>
        </a:p>
      </dgm:t>
    </dgm:pt>
    <dgm:pt modelId="{BC94874A-8ABE-4A9D-B749-85A26638597E}" type="pres">
      <dgm:prSet presAssocID="{B8D5453D-A16C-425D-9EF4-BD1551465063}" presName="textBox5d" presStyleLbl="revTx" presStyleIdx="3" presStyleCnt="5" custLinFactNeighborX="-4280" custLinFactNeighborY="5256">
        <dgm:presLayoutVars>
          <dgm:bulletEnabled val="1"/>
        </dgm:presLayoutVars>
      </dgm:prSet>
      <dgm:spPr/>
      <dgm:t>
        <a:bodyPr/>
        <a:lstStyle/>
        <a:p>
          <a:endParaRPr lang="es-EC"/>
        </a:p>
      </dgm:t>
    </dgm:pt>
    <dgm:pt modelId="{959E1A8B-5982-4695-A620-DD69CC9F1015}" type="pres">
      <dgm:prSet presAssocID="{0FDDE2C1-4580-4A8F-AFDD-31606685099A}" presName="bullet5e" presStyleLbl="node1" presStyleIdx="4" presStyleCnt="5"/>
      <dgm:spPr/>
      <dgm:t>
        <a:bodyPr/>
        <a:lstStyle/>
        <a:p>
          <a:endParaRPr lang="es-ES"/>
        </a:p>
      </dgm:t>
    </dgm:pt>
    <dgm:pt modelId="{6924368E-2B5D-454C-BDF4-D95878329ED7}" type="pres">
      <dgm:prSet presAssocID="{0FDDE2C1-4580-4A8F-AFDD-31606685099A}" presName="textBox5e" presStyleLbl="revTx" presStyleIdx="4" presStyleCnt="5" custScaleX="127295" custLinFactNeighborX="-5486" custLinFactNeighborY="4771">
        <dgm:presLayoutVars>
          <dgm:bulletEnabled val="1"/>
        </dgm:presLayoutVars>
      </dgm:prSet>
      <dgm:spPr/>
      <dgm:t>
        <a:bodyPr/>
        <a:lstStyle/>
        <a:p>
          <a:endParaRPr lang="es-EC"/>
        </a:p>
      </dgm:t>
    </dgm:pt>
  </dgm:ptLst>
  <dgm:cxnLst>
    <dgm:cxn modelId="{F960E3AA-AABB-4589-9FB6-4381DF65014C}" type="presOf" srcId="{EE077A31-3A90-4237-83D9-77D69211282F}" destId="{9D6D807C-1F67-4AF2-B9E5-7B81CC3C9DDD}" srcOrd="0" destOrd="0" presId="urn:microsoft.com/office/officeart/2005/8/layout/arrow2"/>
    <dgm:cxn modelId="{13F1F5ED-5816-4197-ACDC-61773DCD59F7}" srcId="{FFD960E8-571A-4CDB-9CF3-542AC1997B4C}" destId="{38FAC6DA-6C1B-47CC-9277-EEF19B603CF6}" srcOrd="2" destOrd="0" parTransId="{A03A5659-92AA-442D-9AAA-756F095236C6}" sibTransId="{843558F5-3012-4C15-97C6-40296C2DF6A0}"/>
    <dgm:cxn modelId="{FCB6C6B4-6B47-4100-9D87-D2B720587EAC}" srcId="{FFD960E8-571A-4CDB-9CF3-542AC1997B4C}" destId="{EE077A31-3A90-4237-83D9-77D69211282F}" srcOrd="1" destOrd="0" parTransId="{32E523DB-9022-4FE7-BE1E-ABDD5E072E4F}" sibTransId="{AB4237ED-8DAF-4F35-971F-4F070EDD20FF}"/>
    <dgm:cxn modelId="{1C1D6D9F-9E18-48A0-B84E-E3636EF1D02F}" srcId="{E709ABD3-4746-4835-A9A3-BDE5AF8B1257}" destId="{95F6B445-DD9A-4731-B6F4-DB6EBE37FE1B}" srcOrd="0" destOrd="0" parTransId="{F21FC8AC-4E8F-4800-82E7-7B020A4B085C}" sibTransId="{BDFFD53A-CC45-42F4-A5B3-A78059486A8F}"/>
    <dgm:cxn modelId="{E852C787-9250-493C-8C38-134A0E8E67C9}" srcId="{FFD960E8-571A-4CDB-9CF3-542AC1997B4C}" destId="{E709ABD3-4746-4835-A9A3-BDE5AF8B1257}" srcOrd="0" destOrd="0" parTransId="{6D0B8EB0-0CE7-42F6-92DE-5B1A857F338C}" sibTransId="{0C55E46F-D1AB-4B2A-81F9-654F6665B145}"/>
    <dgm:cxn modelId="{2521A44D-817C-4B32-BAB7-3BCA7E3CD073}" type="presOf" srcId="{B8D5453D-A16C-425D-9EF4-BD1551465063}" destId="{BC94874A-8ABE-4A9D-B749-85A26638597E}" srcOrd="0" destOrd="0" presId="urn:microsoft.com/office/officeart/2005/8/layout/arrow2"/>
    <dgm:cxn modelId="{480CBE96-CB2F-4C13-AAE2-F86AF599FA08}" type="presOf" srcId="{FFD960E8-571A-4CDB-9CF3-542AC1997B4C}" destId="{AE8CE55B-C201-4F34-926D-7D091E415112}" srcOrd="0" destOrd="0" presId="urn:microsoft.com/office/officeart/2005/8/layout/arrow2"/>
    <dgm:cxn modelId="{EA1640FD-0EA9-44AD-8024-BFE2485EC815}" srcId="{B8D5453D-A16C-425D-9EF4-BD1551465063}" destId="{0708E055-0C6A-4DBC-9A24-52C99EC08862}" srcOrd="0" destOrd="0" parTransId="{E8A05ACD-4BB5-491F-944B-3E2FC339C47F}" sibTransId="{4FE5526F-132F-4D4F-BD40-7CCCBC15090A}"/>
    <dgm:cxn modelId="{548089C2-0F5D-44E4-B09C-DD34FBDA8C80}" type="presOf" srcId="{0FDDE2C1-4580-4A8F-AFDD-31606685099A}" destId="{6924368E-2B5D-454C-BDF4-D95878329ED7}" srcOrd="0" destOrd="0" presId="urn:microsoft.com/office/officeart/2005/8/layout/arrow2"/>
    <dgm:cxn modelId="{8B71BC6D-6B65-40D6-8B17-3FB57BF3BE48}" type="presOf" srcId="{C74786EA-1EDA-4B26-873C-85E63BD50603}" destId="{6924368E-2B5D-454C-BDF4-D95878329ED7}" srcOrd="0" destOrd="1" presId="urn:microsoft.com/office/officeart/2005/8/layout/arrow2"/>
    <dgm:cxn modelId="{63FBD136-AFC8-468B-BE8D-FD5E119046D1}" type="presOf" srcId="{0708E055-0C6A-4DBC-9A24-52C99EC08862}" destId="{BC94874A-8ABE-4A9D-B749-85A26638597E}" srcOrd="0" destOrd="1" presId="urn:microsoft.com/office/officeart/2005/8/layout/arrow2"/>
    <dgm:cxn modelId="{BDB21687-A118-4E06-8D8A-E9A91E97AF33}" type="presOf" srcId="{95F6B445-DD9A-4731-B6F4-DB6EBE37FE1B}" destId="{2AAC05D8-5582-4285-845D-4780325BE056}" srcOrd="0" destOrd="1" presId="urn:microsoft.com/office/officeart/2005/8/layout/arrow2"/>
    <dgm:cxn modelId="{C6421F73-EF0F-457B-B1AF-183327D377A3}" srcId="{EE077A31-3A90-4237-83D9-77D69211282F}" destId="{79B15703-349A-4B0B-BEC8-B784928E9CB9}" srcOrd="0" destOrd="0" parTransId="{DDEAF0A4-3679-45A0-9413-0CC3D19DBDD3}" sibTransId="{D9A785DC-D122-4F99-A760-0D7B3D53E468}"/>
    <dgm:cxn modelId="{3BC84D98-40A4-48D7-B94B-B95BC12C70C4}" type="presOf" srcId="{38FAC6DA-6C1B-47CC-9277-EEF19B603CF6}" destId="{59AB2714-C993-4047-9A6F-620564C444E6}" srcOrd="0" destOrd="0" presId="urn:microsoft.com/office/officeart/2005/8/layout/arrow2"/>
    <dgm:cxn modelId="{E178481C-972E-4C79-96A1-D58ED68E77DE}" type="presOf" srcId="{79B15703-349A-4B0B-BEC8-B784928E9CB9}" destId="{9D6D807C-1F67-4AF2-B9E5-7B81CC3C9DDD}" srcOrd="0" destOrd="1" presId="urn:microsoft.com/office/officeart/2005/8/layout/arrow2"/>
    <dgm:cxn modelId="{86D76FA0-E99F-42F9-A3F2-6CD0C4C11F4A}" srcId="{FFD960E8-571A-4CDB-9CF3-542AC1997B4C}" destId="{0FDDE2C1-4580-4A8F-AFDD-31606685099A}" srcOrd="4" destOrd="0" parTransId="{FEEC91A9-D955-4977-8DDD-894D24FA8143}" sibTransId="{0883D6C9-96FC-4DAB-8EDB-878A14BD50B8}"/>
    <dgm:cxn modelId="{0F959F01-EE6B-4A81-A440-ABF9E2ADB879}" srcId="{38FAC6DA-6C1B-47CC-9277-EEF19B603CF6}" destId="{39F70426-3392-4989-AFF6-56A1735CDAE8}" srcOrd="0" destOrd="0" parTransId="{231BB248-3A7B-490F-845B-DB3BF75D55ED}" sibTransId="{BCA3229C-09C0-4B36-8D9C-60F74B0B2065}"/>
    <dgm:cxn modelId="{3AFF67C4-27F5-452F-BD09-A1EE3A9041D4}" srcId="{FFD960E8-571A-4CDB-9CF3-542AC1997B4C}" destId="{B8D5453D-A16C-425D-9EF4-BD1551465063}" srcOrd="3" destOrd="0" parTransId="{AB3F1AC3-05EE-4F04-885F-A2AAD6A6B083}" sibTransId="{65C4C5B6-EE09-4898-B958-D6EB119B1818}"/>
    <dgm:cxn modelId="{9C615243-668B-44EA-A4B7-40D347CF4F96}" type="presOf" srcId="{39F70426-3392-4989-AFF6-56A1735CDAE8}" destId="{59AB2714-C993-4047-9A6F-620564C444E6}" srcOrd="0" destOrd="1" presId="urn:microsoft.com/office/officeart/2005/8/layout/arrow2"/>
    <dgm:cxn modelId="{E37142C6-2BA6-4EFA-812B-1AD3CEE62201}" type="presOf" srcId="{E709ABD3-4746-4835-A9A3-BDE5AF8B1257}" destId="{2AAC05D8-5582-4285-845D-4780325BE056}" srcOrd="0" destOrd="0" presId="urn:microsoft.com/office/officeart/2005/8/layout/arrow2"/>
    <dgm:cxn modelId="{0CAEA6F5-A07A-46BF-8F6B-0D0CD034BFEE}" srcId="{0FDDE2C1-4580-4A8F-AFDD-31606685099A}" destId="{C74786EA-1EDA-4B26-873C-85E63BD50603}" srcOrd="0" destOrd="0" parTransId="{BD897C9E-E6ED-4239-B362-1A6898A606C4}" sibTransId="{BE852E00-359F-444D-9979-B3BB7E5F2F1F}"/>
    <dgm:cxn modelId="{408A8656-2679-4014-8A21-994FCD4321D6}" type="presParOf" srcId="{AE8CE55B-C201-4F34-926D-7D091E415112}" destId="{44A21665-8117-4CB9-B755-0446D64DF45E}" srcOrd="0" destOrd="0" presId="urn:microsoft.com/office/officeart/2005/8/layout/arrow2"/>
    <dgm:cxn modelId="{C0B9B620-2350-456A-B7A8-3E52BEA1E37F}" type="presParOf" srcId="{AE8CE55B-C201-4F34-926D-7D091E415112}" destId="{A2295AAB-7E20-4076-9170-EF15DC7CD623}" srcOrd="1" destOrd="0" presId="urn:microsoft.com/office/officeart/2005/8/layout/arrow2"/>
    <dgm:cxn modelId="{5D9FC52D-D4AA-454D-B9BC-7C927E558035}" type="presParOf" srcId="{A2295AAB-7E20-4076-9170-EF15DC7CD623}" destId="{47ABD91A-02CE-4A7E-8183-9BB7620E3F86}" srcOrd="0" destOrd="0" presId="urn:microsoft.com/office/officeart/2005/8/layout/arrow2"/>
    <dgm:cxn modelId="{E1439DDD-C552-46CA-9768-46E49046DFA4}" type="presParOf" srcId="{A2295AAB-7E20-4076-9170-EF15DC7CD623}" destId="{2AAC05D8-5582-4285-845D-4780325BE056}" srcOrd="1" destOrd="0" presId="urn:microsoft.com/office/officeart/2005/8/layout/arrow2"/>
    <dgm:cxn modelId="{3E825445-16F2-4CB0-9CFA-DDC9A2E7F3E5}" type="presParOf" srcId="{A2295AAB-7E20-4076-9170-EF15DC7CD623}" destId="{94B00BFD-4F6C-4AD4-AAF8-8481D578EF40}" srcOrd="2" destOrd="0" presId="urn:microsoft.com/office/officeart/2005/8/layout/arrow2"/>
    <dgm:cxn modelId="{78B222A6-A280-470C-B447-5ECBBCD8251D}" type="presParOf" srcId="{A2295AAB-7E20-4076-9170-EF15DC7CD623}" destId="{9D6D807C-1F67-4AF2-B9E5-7B81CC3C9DDD}" srcOrd="3" destOrd="0" presId="urn:microsoft.com/office/officeart/2005/8/layout/arrow2"/>
    <dgm:cxn modelId="{2292B6A0-354E-4DE7-99B4-3FB259D08068}" type="presParOf" srcId="{A2295AAB-7E20-4076-9170-EF15DC7CD623}" destId="{0573D0C0-B118-4C80-90A0-638E942B4905}" srcOrd="4" destOrd="0" presId="urn:microsoft.com/office/officeart/2005/8/layout/arrow2"/>
    <dgm:cxn modelId="{D1005B49-6FED-43B5-A85A-DAB2D955D9B7}" type="presParOf" srcId="{A2295AAB-7E20-4076-9170-EF15DC7CD623}" destId="{59AB2714-C993-4047-9A6F-620564C444E6}" srcOrd="5" destOrd="0" presId="urn:microsoft.com/office/officeart/2005/8/layout/arrow2"/>
    <dgm:cxn modelId="{8D4B1500-7322-416B-838F-7A29D1F0F175}" type="presParOf" srcId="{A2295AAB-7E20-4076-9170-EF15DC7CD623}" destId="{08FA5B56-71FE-42D9-886A-66B9D5115482}" srcOrd="6" destOrd="0" presId="urn:microsoft.com/office/officeart/2005/8/layout/arrow2"/>
    <dgm:cxn modelId="{12BBDD06-C957-45CB-BD11-8EFD5EC556EF}" type="presParOf" srcId="{A2295AAB-7E20-4076-9170-EF15DC7CD623}" destId="{BC94874A-8ABE-4A9D-B749-85A26638597E}" srcOrd="7" destOrd="0" presId="urn:microsoft.com/office/officeart/2005/8/layout/arrow2"/>
    <dgm:cxn modelId="{0B56342B-B77E-4A3A-B5AA-209FF3F32105}" type="presParOf" srcId="{A2295AAB-7E20-4076-9170-EF15DC7CD623}" destId="{959E1A8B-5982-4695-A620-DD69CC9F1015}" srcOrd="8" destOrd="0" presId="urn:microsoft.com/office/officeart/2005/8/layout/arrow2"/>
    <dgm:cxn modelId="{9BF7833B-85DB-4B49-9F4E-12F9F8AB91BA}" type="presParOf" srcId="{A2295AAB-7E20-4076-9170-EF15DC7CD623}" destId="{6924368E-2B5D-454C-BDF4-D95878329ED7}"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0BF06188-2296-40B6-8996-B7ED4A34000E}" type="doc">
      <dgm:prSet loTypeId="urn:microsoft.com/office/officeart/2005/8/layout/vList6" loCatId="list" qsTypeId="urn:microsoft.com/office/officeart/2005/8/quickstyle/simple1" qsCatId="simple" csTypeId="urn:microsoft.com/office/officeart/2005/8/colors/colorful2" csCatId="colorful" phldr="1"/>
      <dgm:spPr/>
      <dgm:t>
        <a:bodyPr/>
        <a:lstStyle/>
        <a:p>
          <a:endParaRPr lang="es-EC"/>
        </a:p>
      </dgm:t>
    </dgm:pt>
    <dgm:pt modelId="{2E54C782-4127-40BD-BDB6-6E492C2BBE4F}">
      <dgm:prSet phldrT="[Texto]" custT="1"/>
      <dgm:spPr/>
      <dgm:t>
        <a:bodyPr/>
        <a:lstStyle/>
        <a:p>
          <a:pPr algn="just"/>
          <a:r>
            <a:rPr lang="es-EC" sz="1600" b="1" dirty="0" smtClean="0">
              <a:solidFill>
                <a:schemeClr val="bg1"/>
              </a:solidFill>
            </a:rPr>
            <a:t>Capítulo I:    Teorías de Soporte</a:t>
          </a:r>
        </a:p>
        <a:p>
          <a:pPr algn="just"/>
          <a:r>
            <a:rPr lang="es-EC" sz="1600" b="0" dirty="0" smtClean="0">
              <a:solidFill>
                <a:schemeClr val="bg1"/>
              </a:solidFill>
            </a:rPr>
            <a:t>Según las teorías de soporte de Administración de la Producción y Operaciones se concluye que los tres autores coinciden con la importancia de la gestión participativa de los empleados o trabajadores, mediante la optimización de recursos financieros, materiales y humanos, a fin de obtener mejores resultados en la manufactura de un determinado producto.</a:t>
          </a:r>
          <a:endParaRPr lang="es-EC" sz="1600" b="0" dirty="0">
            <a:solidFill>
              <a:schemeClr val="bg1"/>
            </a:solidFill>
          </a:endParaRPr>
        </a:p>
      </dgm:t>
    </dgm:pt>
    <dgm:pt modelId="{0321183B-A687-461D-9B79-48F2A1517B18}" type="parTrans" cxnId="{EE6F113A-39F0-4E39-A98F-0D8E3AF1ACB0}">
      <dgm:prSet/>
      <dgm:spPr/>
      <dgm:t>
        <a:bodyPr/>
        <a:lstStyle/>
        <a:p>
          <a:endParaRPr lang="es-EC"/>
        </a:p>
      </dgm:t>
    </dgm:pt>
    <dgm:pt modelId="{AE718434-54C4-432D-B48F-C2B8A11E8B7A}" type="sibTrans" cxnId="{EE6F113A-39F0-4E39-A98F-0D8E3AF1ACB0}">
      <dgm:prSet/>
      <dgm:spPr/>
      <dgm:t>
        <a:bodyPr/>
        <a:lstStyle/>
        <a:p>
          <a:endParaRPr lang="es-EC"/>
        </a:p>
      </dgm:t>
    </dgm:pt>
    <dgm:pt modelId="{ACF73F44-2543-4082-B191-1732581CEDB8}">
      <dgm:prSet phldrT="[Texto]" custT="1"/>
      <dgm:spPr/>
      <dgm:t>
        <a:bodyPr/>
        <a:lstStyle/>
        <a:p>
          <a:r>
            <a:rPr lang="es-EC" sz="1600" b="0" dirty="0" smtClean="0"/>
            <a:t>Se recomienda que los productores de calzado de la provincia de Tungurahua, desarrollen como lo determina la teoría de soporte mencionada.</a:t>
          </a:r>
          <a:endParaRPr lang="es-EC" sz="1600" b="0" dirty="0"/>
        </a:p>
      </dgm:t>
    </dgm:pt>
    <dgm:pt modelId="{53DA3A57-721F-46DE-AF06-8F2F6083E60E}" type="parTrans" cxnId="{6BDD30A8-5F7C-4E3F-8556-E41E8B07BB6F}">
      <dgm:prSet/>
      <dgm:spPr/>
      <dgm:t>
        <a:bodyPr/>
        <a:lstStyle/>
        <a:p>
          <a:endParaRPr lang="es-EC"/>
        </a:p>
      </dgm:t>
    </dgm:pt>
    <dgm:pt modelId="{7FF4AB0B-431E-425E-9FE0-0411DBB3AB25}" type="sibTrans" cxnId="{6BDD30A8-5F7C-4E3F-8556-E41E8B07BB6F}">
      <dgm:prSet/>
      <dgm:spPr/>
      <dgm:t>
        <a:bodyPr/>
        <a:lstStyle/>
        <a:p>
          <a:endParaRPr lang="es-EC"/>
        </a:p>
      </dgm:t>
    </dgm:pt>
    <dgm:pt modelId="{81F517E9-DB4E-4B20-810B-217B882D4128}">
      <dgm:prSet phldrT="[Texto]" custT="1"/>
      <dgm:spPr/>
      <dgm:t>
        <a:bodyPr/>
        <a:lstStyle/>
        <a:p>
          <a:pPr algn="ctr"/>
          <a:endParaRPr lang="es-EC" sz="1600" b="1" dirty="0" smtClean="0">
            <a:solidFill>
              <a:schemeClr val="bg1"/>
            </a:solidFill>
          </a:endParaRPr>
        </a:p>
        <a:p>
          <a:pPr algn="just"/>
          <a:r>
            <a:rPr lang="es-EC" sz="1600" b="1" dirty="0" smtClean="0">
              <a:solidFill>
                <a:schemeClr val="bg1"/>
              </a:solidFill>
            </a:rPr>
            <a:t>Capítulo II: Estudio de Mercado</a:t>
          </a:r>
        </a:p>
        <a:p>
          <a:pPr algn="just"/>
          <a:r>
            <a:rPr lang="es-EC" sz="1600" b="1" dirty="0" smtClean="0">
              <a:solidFill>
                <a:schemeClr val="bg1"/>
              </a:solidFill>
            </a:rPr>
            <a:t>Pregunta 2: </a:t>
          </a:r>
          <a:r>
            <a:rPr lang="es-EC" sz="1600" b="0" dirty="0" smtClean="0">
              <a:solidFill>
                <a:schemeClr val="bg1"/>
              </a:solidFill>
            </a:rPr>
            <a:t>¿Se siente usted a gusto en su sitio de trabajo?, un gran porcentaje de trabajadores manifiestan que se encuentran satisfechos, lo que determina que el clima laboral en la empresa es bueno y hace que el trabajador se sienta motivado en su jornada diaria.</a:t>
          </a:r>
        </a:p>
        <a:p>
          <a:pPr algn="just"/>
          <a:r>
            <a:rPr lang="es-EC" sz="1600" b="1" dirty="0" smtClean="0">
              <a:solidFill>
                <a:schemeClr val="bg1"/>
              </a:solidFill>
            </a:rPr>
            <a:t>Pregunta 5: </a:t>
          </a:r>
          <a:r>
            <a:rPr lang="es-EC" sz="1600" b="0" dirty="0" smtClean="0">
              <a:solidFill>
                <a:schemeClr val="bg1"/>
              </a:solidFill>
            </a:rPr>
            <a:t>¿Cómo usted podría aportar para que la empresa sea mejor que la competencia?, se determina que la mayoría de trabajadores coinciden que su aporte para la empresa es entregando un producto de calidad.</a:t>
          </a:r>
        </a:p>
        <a:p>
          <a:pPr algn="ctr"/>
          <a:endParaRPr lang="es-EC" sz="1400" dirty="0"/>
        </a:p>
      </dgm:t>
    </dgm:pt>
    <dgm:pt modelId="{ED3B5E0D-14DA-418B-8414-312C9E5B2799}" type="parTrans" cxnId="{B800F213-079C-4E8D-8E3F-6F2D3DC03054}">
      <dgm:prSet/>
      <dgm:spPr/>
      <dgm:t>
        <a:bodyPr/>
        <a:lstStyle/>
        <a:p>
          <a:endParaRPr lang="es-EC"/>
        </a:p>
      </dgm:t>
    </dgm:pt>
    <dgm:pt modelId="{9690C7A5-C906-4070-B014-96E036DF0C89}" type="sibTrans" cxnId="{B800F213-079C-4E8D-8E3F-6F2D3DC03054}">
      <dgm:prSet/>
      <dgm:spPr/>
      <dgm:t>
        <a:bodyPr/>
        <a:lstStyle/>
        <a:p>
          <a:endParaRPr lang="es-EC"/>
        </a:p>
      </dgm:t>
    </dgm:pt>
    <dgm:pt modelId="{68190B74-A109-49A4-A19F-CD8D3AD7D7E6}">
      <dgm:prSet custT="1"/>
      <dgm:spPr/>
      <dgm:t>
        <a:bodyPr/>
        <a:lstStyle/>
        <a:p>
          <a:r>
            <a:rPr lang="es-EC" sz="1600" b="0" dirty="0" smtClean="0"/>
            <a:t>Se recomienda que el clima laboral se mantenga para que los trabajadores se sientan a gusto en sus sitios de trabajo y se logre un mayor compromiso para con la empresa. </a:t>
          </a:r>
          <a:endParaRPr lang="es-EC" sz="1600" b="0" dirty="0"/>
        </a:p>
      </dgm:t>
    </dgm:pt>
    <dgm:pt modelId="{F8C432C8-9036-47C5-8BBF-02DF56412844}" type="parTrans" cxnId="{3C4401B3-04C7-496F-97C4-283D3BC6BE05}">
      <dgm:prSet/>
      <dgm:spPr/>
      <dgm:t>
        <a:bodyPr/>
        <a:lstStyle/>
        <a:p>
          <a:endParaRPr lang="es-EC"/>
        </a:p>
      </dgm:t>
    </dgm:pt>
    <dgm:pt modelId="{0EA80405-040D-4E52-AA4A-C14BCE778BDD}" type="sibTrans" cxnId="{3C4401B3-04C7-496F-97C4-283D3BC6BE05}">
      <dgm:prSet/>
      <dgm:spPr/>
      <dgm:t>
        <a:bodyPr/>
        <a:lstStyle/>
        <a:p>
          <a:endParaRPr lang="es-EC"/>
        </a:p>
      </dgm:t>
    </dgm:pt>
    <dgm:pt modelId="{A85D572D-C6AD-4824-8F3C-B2C1C3F9880E}">
      <dgm:prSet custT="1"/>
      <dgm:spPr/>
      <dgm:t>
        <a:bodyPr/>
        <a:lstStyle/>
        <a:p>
          <a:r>
            <a:rPr lang="es-EC" sz="1600" b="0" dirty="0" smtClean="0"/>
            <a:t>Se recomienda que los trabajadores continúen siendo motivados por parte de sus empleadores, a fin de que mejoren su producción y mantengan la calidad de su producto. </a:t>
          </a:r>
          <a:endParaRPr lang="es-EC" sz="1600" b="0" dirty="0"/>
        </a:p>
      </dgm:t>
    </dgm:pt>
    <dgm:pt modelId="{4D259CA6-AADC-4628-9534-81264BE8C669}" type="parTrans" cxnId="{8815CB64-CA3F-47E5-91EC-200069E261BD}">
      <dgm:prSet/>
      <dgm:spPr/>
      <dgm:t>
        <a:bodyPr/>
        <a:lstStyle/>
        <a:p>
          <a:endParaRPr lang="es-EC"/>
        </a:p>
      </dgm:t>
    </dgm:pt>
    <dgm:pt modelId="{E6C19089-81E1-42B1-91E3-BF6A0A44BE99}" type="sibTrans" cxnId="{8815CB64-CA3F-47E5-91EC-200069E261BD}">
      <dgm:prSet/>
      <dgm:spPr/>
      <dgm:t>
        <a:bodyPr/>
        <a:lstStyle/>
        <a:p>
          <a:endParaRPr lang="es-EC"/>
        </a:p>
      </dgm:t>
    </dgm:pt>
    <dgm:pt modelId="{BCD091D3-70C3-46B2-B980-CFB9A330E614}">
      <dgm:prSet/>
      <dgm:spPr/>
      <dgm:t>
        <a:bodyPr/>
        <a:lstStyle/>
        <a:p>
          <a:endParaRPr lang="es-EC" sz="1100" dirty="0"/>
        </a:p>
      </dgm:t>
    </dgm:pt>
    <dgm:pt modelId="{22C3660A-AB00-4423-96C6-4C1FBC8F36DF}" type="parTrans" cxnId="{A19FD88C-E32E-46FD-8E75-9F9D77B0AB02}">
      <dgm:prSet/>
      <dgm:spPr/>
      <dgm:t>
        <a:bodyPr/>
        <a:lstStyle/>
        <a:p>
          <a:endParaRPr lang="es-ES"/>
        </a:p>
      </dgm:t>
    </dgm:pt>
    <dgm:pt modelId="{5FA639EE-AB06-40D8-AD18-61E984298F04}" type="sibTrans" cxnId="{A19FD88C-E32E-46FD-8E75-9F9D77B0AB02}">
      <dgm:prSet/>
      <dgm:spPr/>
      <dgm:t>
        <a:bodyPr/>
        <a:lstStyle/>
        <a:p>
          <a:endParaRPr lang="es-ES"/>
        </a:p>
      </dgm:t>
    </dgm:pt>
    <dgm:pt modelId="{922FA65F-2EDF-4F3E-972F-03CB433A19FA}">
      <dgm:prSet phldrT="[Texto]"/>
      <dgm:spPr/>
      <dgm:t>
        <a:bodyPr/>
        <a:lstStyle/>
        <a:p>
          <a:endParaRPr lang="es-EC" sz="1000" dirty="0"/>
        </a:p>
      </dgm:t>
    </dgm:pt>
    <dgm:pt modelId="{A3017345-9BA3-4328-B7A5-6531DCBCEFB9}" type="parTrans" cxnId="{45C5E651-FF4D-4A06-B2E8-F6CB8DA9BA4C}">
      <dgm:prSet/>
      <dgm:spPr/>
      <dgm:t>
        <a:bodyPr/>
        <a:lstStyle/>
        <a:p>
          <a:endParaRPr lang="es-ES"/>
        </a:p>
      </dgm:t>
    </dgm:pt>
    <dgm:pt modelId="{19086812-B0F3-40DF-B564-4E91254CD6FE}" type="sibTrans" cxnId="{45C5E651-FF4D-4A06-B2E8-F6CB8DA9BA4C}">
      <dgm:prSet/>
      <dgm:spPr/>
      <dgm:t>
        <a:bodyPr/>
        <a:lstStyle/>
        <a:p>
          <a:endParaRPr lang="es-ES"/>
        </a:p>
      </dgm:t>
    </dgm:pt>
    <dgm:pt modelId="{CD3872AC-99E3-44A2-A967-B965E01F20EC}">
      <dgm:prSet custT="1"/>
      <dgm:spPr/>
      <dgm:t>
        <a:bodyPr/>
        <a:lstStyle/>
        <a:p>
          <a:endParaRPr lang="es-EC" sz="1600" b="0" dirty="0"/>
        </a:p>
      </dgm:t>
    </dgm:pt>
    <dgm:pt modelId="{1883314F-282C-446A-ABE5-36C2AE7ED5C6}" type="parTrans" cxnId="{C4DE3D84-E0A3-49AC-8249-2B811CE4557D}">
      <dgm:prSet/>
      <dgm:spPr/>
      <dgm:t>
        <a:bodyPr/>
        <a:lstStyle/>
        <a:p>
          <a:endParaRPr lang="es-ES"/>
        </a:p>
      </dgm:t>
    </dgm:pt>
    <dgm:pt modelId="{6FDC6A82-1DB6-4CF8-93D6-52034BA0879E}" type="sibTrans" cxnId="{C4DE3D84-E0A3-49AC-8249-2B811CE4557D}">
      <dgm:prSet/>
      <dgm:spPr/>
      <dgm:t>
        <a:bodyPr/>
        <a:lstStyle/>
        <a:p>
          <a:endParaRPr lang="es-ES"/>
        </a:p>
      </dgm:t>
    </dgm:pt>
    <dgm:pt modelId="{741400C7-7345-4A54-8E63-14D3B3D28A2A}" type="pres">
      <dgm:prSet presAssocID="{0BF06188-2296-40B6-8996-B7ED4A34000E}" presName="Name0" presStyleCnt="0">
        <dgm:presLayoutVars>
          <dgm:dir/>
          <dgm:animLvl val="lvl"/>
          <dgm:resizeHandles/>
        </dgm:presLayoutVars>
      </dgm:prSet>
      <dgm:spPr/>
      <dgm:t>
        <a:bodyPr/>
        <a:lstStyle/>
        <a:p>
          <a:endParaRPr lang="es-EC"/>
        </a:p>
      </dgm:t>
    </dgm:pt>
    <dgm:pt modelId="{53CB70D3-9DAE-4850-9501-1D49FFCBD4D2}" type="pres">
      <dgm:prSet presAssocID="{2E54C782-4127-40BD-BDB6-6E492C2BBE4F}" presName="linNode" presStyleCnt="0"/>
      <dgm:spPr/>
    </dgm:pt>
    <dgm:pt modelId="{2DA033D7-68E6-49BA-B6DC-3DFD4396FBCF}" type="pres">
      <dgm:prSet presAssocID="{2E54C782-4127-40BD-BDB6-6E492C2BBE4F}" presName="parentShp" presStyleLbl="node1" presStyleIdx="0" presStyleCnt="2" custScaleX="166150" custScaleY="140667">
        <dgm:presLayoutVars>
          <dgm:bulletEnabled val="1"/>
        </dgm:presLayoutVars>
      </dgm:prSet>
      <dgm:spPr/>
      <dgm:t>
        <a:bodyPr/>
        <a:lstStyle/>
        <a:p>
          <a:endParaRPr lang="es-EC"/>
        </a:p>
      </dgm:t>
    </dgm:pt>
    <dgm:pt modelId="{C7A03A33-2318-4FB9-9009-3AC001CE5AA9}" type="pres">
      <dgm:prSet presAssocID="{2E54C782-4127-40BD-BDB6-6E492C2BBE4F}" presName="childShp" presStyleLbl="bgAccFollowNode1" presStyleIdx="0" presStyleCnt="2" custScaleY="86153">
        <dgm:presLayoutVars>
          <dgm:bulletEnabled val="1"/>
        </dgm:presLayoutVars>
      </dgm:prSet>
      <dgm:spPr/>
      <dgm:t>
        <a:bodyPr/>
        <a:lstStyle/>
        <a:p>
          <a:endParaRPr lang="es-EC"/>
        </a:p>
      </dgm:t>
    </dgm:pt>
    <dgm:pt modelId="{7BAB5A5F-7BD2-414E-A7F7-F473035F7BE5}" type="pres">
      <dgm:prSet presAssocID="{AE718434-54C4-432D-B48F-C2B8A11E8B7A}" presName="spacing" presStyleCnt="0"/>
      <dgm:spPr/>
    </dgm:pt>
    <dgm:pt modelId="{3B6BD271-B7E1-4410-998A-EB2356D8C235}" type="pres">
      <dgm:prSet presAssocID="{81F517E9-DB4E-4B20-810B-217B882D4128}" presName="linNode" presStyleCnt="0"/>
      <dgm:spPr/>
    </dgm:pt>
    <dgm:pt modelId="{CDF84586-5E83-4559-971D-D38D9DAC426E}" type="pres">
      <dgm:prSet presAssocID="{81F517E9-DB4E-4B20-810B-217B882D4128}" presName="parentShp" presStyleLbl="node1" presStyleIdx="1" presStyleCnt="2" custScaleX="164944" custScaleY="246418" custLinFactNeighborY="-2121">
        <dgm:presLayoutVars>
          <dgm:bulletEnabled val="1"/>
        </dgm:presLayoutVars>
      </dgm:prSet>
      <dgm:spPr/>
      <dgm:t>
        <a:bodyPr/>
        <a:lstStyle/>
        <a:p>
          <a:endParaRPr lang="es-EC"/>
        </a:p>
      </dgm:t>
    </dgm:pt>
    <dgm:pt modelId="{53B8F113-933B-4171-AA1A-8207FCB64C17}" type="pres">
      <dgm:prSet presAssocID="{81F517E9-DB4E-4B20-810B-217B882D4128}" presName="childShp" presStyleLbl="bgAccFollowNode1" presStyleIdx="1" presStyleCnt="2" custScaleY="210741" custLinFactNeighborX="-344" custLinFactNeighborY="-8069">
        <dgm:presLayoutVars>
          <dgm:bulletEnabled val="1"/>
        </dgm:presLayoutVars>
      </dgm:prSet>
      <dgm:spPr/>
      <dgm:t>
        <a:bodyPr/>
        <a:lstStyle/>
        <a:p>
          <a:endParaRPr lang="es-EC"/>
        </a:p>
      </dgm:t>
    </dgm:pt>
  </dgm:ptLst>
  <dgm:cxnLst>
    <dgm:cxn modelId="{A19FD88C-E32E-46FD-8E75-9F9D77B0AB02}" srcId="{81F517E9-DB4E-4B20-810B-217B882D4128}" destId="{BCD091D3-70C3-46B2-B980-CFB9A330E614}" srcOrd="0" destOrd="0" parTransId="{22C3660A-AB00-4423-96C6-4C1FBC8F36DF}" sibTransId="{5FA639EE-AB06-40D8-AD18-61E984298F04}"/>
    <dgm:cxn modelId="{C7CEB7C1-5432-42EF-9033-459D8A3A4831}" type="presOf" srcId="{BCD091D3-70C3-46B2-B980-CFB9A330E614}" destId="{53B8F113-933B-4171-AA1A-8207FCB64C17}" srcOrd="0" destOrd="0" presId="urn:microsoft.com/office/officeart/2005/8/layout/vList6"/>
    <dgm:cxn modelId="{ADE97D15-BB3D-4E02-A4BB-73C4804A9A64}" type="presOf" srcId="{922FA65F-2EDF-4F3E-972F-03CB433A19FA}" destId="{C7A03A33-2318-4FB9-9009-3AC001CE5AA9}" srcOrd="0" destOrd="0" presId="urn:microsoft.com/office/officeart/2005/8/layout/vList6"/>
    <dgm:cxn modelId="{3C4401B3-04C7-496F-97C4-283D3BC6BE05}" srcId="{81F517E9-DB4E-4B20-810B-217B882D4128}" destId="{68190B74-A109-49A4-A19F-CD8D3AD7D7E6}" srcOrd="1" destOrd="0" parTransId="{F8C432C8-9036-47C5-8BBF-02DF56412844}" sibTransId="{0EA80405-040D-4E52-AA4A-C14BCE778BDD}"/>
    <dgm:cxn modelId="{6BDD30A8-5F7C-4E3F-8556-E41E8B07BB6F}" srcId="{2E54C782-4127-40BD-BDB6-6E492C2BBE4F}" destId="{ACF73F44-2543-4082-B191-1732581CEDB8}" srcOrd="1" destOrd="0" parTransId="{53DA3A57-721F-46DE-AF06-8F2F6083E60E}" sibTransId="{7FF4AB0B-431E-425E-9FE0-0411DBB3AB25}"/>
    <dgm:cxn modelId="{C4DE3D84-E0A3-49AC-8249-2B811CE4557D}" srcId="{81F517E9-DB4E-4B20-810B-217B882D4128}" destId="{CD3872AC-99E3-44A2-A967-B965E01F20EC}" srcOrd="2" destOrd="0" parTransId="{1883314F-282C-446A-ABE5-36C2AE7ED5C6}" sibTransId="{6FDC6A82-1DB6-4CF8-93D6-52034BA0879E}"/>
    <dgm:cxn modelId="{DA95C639-6F4C-47BE-A207-732373440A53}" type="presOf" srcId="{68190B74-A109-49A4-A19F-CD8D3AD7D7E6}" destId="{53B8F113-933B-4171-AA1A-8207FCB64C17}" srcOrd="0" destOrd="1" presId="urn:microsoft.com/office/officeart/2005/8/layout/vList6"/>
    <dgm:cxn modelId="{8815CB64-CA3F-47E5-91EC-200069E261BD}" srcId="{81F517E9-DB4E-4B20-810B-217B882D4128}" destId="{A85D572D-C6AD-4824-8F3C-B2C1C3F9880E}" srcOrd="3" destOrd="0" parTransId="{4D259CA6-AADC-4628-9534-81264BE8C669}" sibTransId="{E6C19089-81E1-42B1-91E3-BF6A0A44BE99}"/>
    <dgm:cxn modelId="{2C29C52F-52ED-4935-AB32-621E9C75B65A}" type="presOf" srcId="{A85D572D-C6AD-4824-8F3C-B2C1C3F9880E}" destId="{53B8F113-933B-4171-AA1A-8207FCB64C17}" srcOrd="0" destOrd="3" presId="urn:microsoft.com/office/officeart/2005/8/layout/vList6"/>
    <dgm:cxn modelId="{EE6F113A-39F0-4E39-A98F-0D8E3AF1ACB0}" srcId="{0BF06188-2296-40B6-8996-B7ED4A34000E}" destId="{2E54C782-4127-40BD-BDB6-6E492C2BBE4F}" srcOrd="0" destOrd="0" parTransId="{0321183B-A687-461D-9B79-48F2A1517B18}" sibTransId="{AE718434-54C4-432D-B48F-C2B8A11E8B7A}"/>
    <dgm:cxn modelId="{BAB41B4C-2F4B-404D-9CAD-617824B98295}" type="presOf" srcId="{0BF06188-2296-40B6-8996-B7ED4A34000E}" destId="{741400C7-7345-4A54-8E63-14D3B3D28A2A}" srcOrd="0" destOrd="0" presId="urn:microsoft.com/office/officeart/2005/8/layout/vList6"/>
    <dgm:cxn modelId="{45C5E651-FF4D-4A06-B2E8-F6CB8DA9BA4C}" srcId="{2E54C782-4127-40BD-BDB6-6E492C2BBE4F}" destId="{922FA65F-2EDF-4F3E-972F-03CB433A19FA}" srcOrd="0" destOrd="0" parTransId="{A3017345-9BA3-4328-B7A5-6531DCBCEFB9}" sibTransId="{19086812-B0F3-40DF-B564-4E91254CD6FE}"/>
    <dgm:cxn modelId="{9DF5165F-BBF5-4EDE-A19E-E2E84B8235FC}" type="presOf" srcId="{ACF73F44-2543-4082-B191-1732581CEDB8}" destId="{C7A03A33-2318-4FB9-9009-3AC001CE5AA9}" srcOrd="0" destOrd="1" presId="urn:microsoft.com/office/officeart/2005/8/layout/vList6"/>
    <dgm:cxn modelId="{D615EDF6-EFA9-4EBC-9485-836CDF2AA52E}" type="presOf" srcId="{2E54C782-4127-40BD-BDB6-6E492C2BBE4F}" destId="{2DA033D7-68E6-49BA-B6DC-3DFD4396FBCF}" srcOrd="0" destOrd="0" presId="urn:microsoft.com/office/officeart/2005/8/layout/vList6"/>
    <dgm:cxn modelId="{EA1599F2-ED38-4784-B18E-B24114F33F8D}" type="presOf" srcId="{CD3872AC-99E3-44A2-A967-B965E01F20EC}" destId="{53B8F113-933B-4171-AA1A-8207FCB64C17}" srcOrd="0" destOrd="2" presId="urn:microsoft.com/office/officeart/2005/8/layout/vList6"/>
    <dgm:cxn modelId="{FB53C024-BC24-4AF8-8BCE-1E9B1394ECDE}" type="presOf" srcId="{81F517E9-DB4E-4B20-810B-217B882D4128}" destId="{CDF84586-5E83-4559-971D-D38D9DAC426E}" srcOrd="0" destOrd="0" presId="urn:microsoft.com/office/officeart/2005/8/layout/vList6"/>
    <dgm:cxn modelId="{B800F213-079C-4E8D-8E3F-6F2D3DC03054}" srcId="{0BF06188-2296-40B6-8996-B7ED4A34000E}" destId="{81F517E9-DB4E-4B20-810B-217B882D4128}" srcOrd="1" destOrd="0" parTransId="{ED3B5E0D-14DA-418B-8414-312C9E5B2799}" sibTransId="{9690C7A5-C906-4070-B014-96E036DF0C89}"/>
    <dgm:cxn modelId="{B21A0F94-0E5E-4130-91BD-49CD38CF745E}" type="presParOf" srcId="{741400C7-7345-4A54-8E63-14D3B3D28A2A}" destId="{53CB70D3-9DAE-4850-9501-1D49FFCBD4D2}" srcOrd="0" destOrd="0" presId="urn:microsoft.com/office/officeart/2005/8/layout/vList6"/>
    <dgm:cxn modelId="{2EA169EE-E797-4FF8-A8BA-787299C3C303}" type="presParOf" srcId="{53CB70D3-9DAE-4850-9501-1D49FFCBD4D2}" destId="{2DA033D7-68E6-49BA-B6DC-3DFD4396FBCF}" srcOrd="0" destOrd="0" presId="urn:microsoft.com/office/officeart/2005/8/layout/vList6"/>
    <dgm:cxn modelId="{17594F2A-F950-479B-9EC7-59706EB5566E}" type="presParOf" srcId="{53CB70D3-9DAE-4850-9501-1D49FFCBD4D2}" destId="{C7A03A33-2318-4FB9-9009-3AC001CE5AA9}" srcOrd="1" destOrd="0" presId="urn:microsoft.com/office/officeart/2005/8/layout/vList6"/>
    <dgm:cxn modelId="{E6897DCE-FE87-41CA-A5D5-EDD2399C3E3F}" type="presParOf" srcId="{741400C7-7345-4A54-8E63-14D3B3D28A2A}" destId="{7BAB5A5F-7BD2-414E-A7F7-F473035F7BE5}" srcOrd="1" destOrd="0" presId="urn:microsoft.com/office/officeart/2005/8/layout/vList6"/>
    <dgm:cxn modelId="{6B6B38F8-AC30-4FF0-90B4-9BC8E89D1669}" type="presParOf" srcId="{741400C7-7345-4A54-8E63-14D3B3D28A2A}" destId="{3B6BD271-B7E1-4410-998A-EB2356D8C235}" srcOrd="2" destOrd="0" presId="urn:microsoft.com/office/officeart/2005/8/layout/vList6"/>
    <dgm:cxn modelId="{7BC61C36-9A5F-4EF0-8733-CA826E8D8515}" type="presParOf" srcId="{3B6BD271-B7E1-4410-998A-EB2356D8C235}" destId="{CDF84586-5E83-4559-971D-D38D9DAC426E}" srcOrd="0" destOrd="0" presId="urn:microsoft.com/office/officeart/2005/8/layout/vList6"/>
    <dgm:cxn modelId="{1D631E7B-F09F-4915-9FDA-B77BEBEF33A7}" type="presParOf" srcId="{3B6BD271-B7E1-4410-998A-EB2356D8C235}" destId="{53B8F113-933B-4171-AA1A-8207FCB64C1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A8C75-F11B-429C-B0E6-9953473EEC9A}">
      <dsp:nvSpPr>
        <dsp:cNvPr id="0" name=""/>
        <dsp:cNvSpPr/>
      </dsp:nvSpPr>
      <dsp:spPr>
        <a:xfrm>
          <a:off x="0" y="2547690"/>
          <a:ext cx="2569184" cy="1134227"/>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Estudio de Mercado</a:t>
          </a:r>
        </a:p>
      </dsp:txBody>
      <dsp:txXfrm>
        <a:off x="33220" y="2580910"/>
        <a:ext cx="2502744" cy="1067787"/>
      </dsp:txXfrm>
    </dsp:sp>
    <dsp:sp modelId="{5A8CEADD-2ED2-4385-A032-0F7D7D31F3CD}">
      <dsp:nvSpPr>
        <dsp:cNvPr id="0" name=""/>
        <dsp:cNvSpPr/>
      </dsp:nvSpPr>
      <dsp:spPr>
        <a:xfrm rot="18909819">
          <a:off x="2044311" y="1826467"/>
          <a:ext cx="3608905" cy="32092"/>
        </a:xfrm>
        <a:custGeom>
          <a:avLst/>
          <a:gdLst/>
          <a:ahLst/>
          <a:cxnLst/>
          <a:rect l="0" t="0" r="0" b="0"/>
          <a:pathLst>
            <a:path>
              <a:moveTo>
                <a:pt x="0" y="16046"/>
              </a:moveTo>
              <a:lnTo>
                <a:pt x="3608905" y="16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3758541" y="1752290"/>
        <a:ext cx="180445" cy="180445"/>
      </dsp:txXfrm>
    </dsp:sp>
    <dsp:sp modelId="{4A40F076-AEEC-4567-BB15-B5D27239DDD0}">
      <dsp:nvSpPr>
        <dsp:cNvPr id="0" name=""/>
        <dsp:cNvSpPr/>
      </dsp:nvSpPr>
      <dsp:spPr>
        <a:xfrm>
          <a:off x="5128344" y="3108"/>
          <a:ext cx="2569184" cy="1134227"/>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Fase Cualitativa</a:t>
          </a:r>
          <a:endParaRPr lang="es-ES" sz="2000" kern="1200" dirty="0"/>
        </a:p>
      </dsp:txBody>
      <dsp:txXfrm>
        <a:off x="5161564" y="36328"/>
        <a:ext cx="2502744" cy="1067787"/>
      </dsp:txXfrm>
    </dsp:sp>
    <dsp:sp modelId="{F00091D9-ECA6-4596-935A-118B1C766AC8}">
      <dsp:nvSpPr>
        <dsp:cNvPr id="0" name=""/>
        <dsp:cNvSpPr/>
      </dsp:nvSpPr>
      <dsp:spPr>
        <a:xfrm rot="20051633">
          <a:off x="2427338" y="2479577"/>
          <a:ext cx="2844666" cy="32092"/>
        </a:xfrm>
        <a:custGeom>
          <a:avLst/>
          <a:gdLst/>
          <a:ahLst/>
          <a:cxnLst/>
          <a:rect l="0" t="0" r="0" b="0"/>
          <a:pathLst>
            <a:path>
              <a:moveTo>
                <a:pt x="0" y="16046"/>
              </a:moveTo>
              <a:lnTo>
                <a:pt x="2844666" y="16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3778555" y="2424507"/>
        <a:ext cx="142233" cy="142233"/>
      </dsp:txXfrm>
    </dsp:sp>
    <dsp:sp modelId="{C869DB64-9517-4A6E-A054-2789F76733DC}">
      <dsp:nvSpPr>
        <dsp:cNvPr id="0" name=""/>
        <dsp:cNvSpPr/>
      </dsp:nvSpPr>
      <dsp:spPr>
        <a:xfrm>
          <a:off x="5130159" y="1309329"/>
          <a:ext cx="2569184" cy="1134227"/>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ES" sz="2000" kern="1200" dirty="0" smtClean="0"/>
        </a:p>
        <a:p>
          <a:pPr lvl="0" algn="ctr" defTabSz="889000">
            <a:lnSpc>
              <a:spcPct val="90000"/>
            </a:lnSpc>
            <a:spcBef>
              <a:spcPct val="0"/>
            </a:spcBef>
            <a:spcAft>
              <a:spcPct val="35000"/>
            </a:spcAft>
          </a:pPr>
          <a:r>
            <a:rPr lang="es-ES" sz="2000" kern="1200" dirty="0" smtClean="0"/>
            <a:t>Fase Metodológica</a:t>
          </a:r>
        </a:p>
        <a:p>
          <a:pPr lvl="0" algn="ctr" defTabSz="889000">
            <a:lnSpc>
              <a:spcPct val="90000"/>
            </a:lnSpc>
            <a:spcBef>
              <a:spcPct val="0"/>
            </a:spcBef>
            <a:spcAft>
              <a:spcPct val="35000"/>
            </a:spcAft>
          </a:pPr>
          <a:endParaRPr lang="es-ES" sz="2000" kern="1200" dirty="0"/>
        </a:p>
      </dsp:txBody>
      <dsp:txXfrm>
        <a:off x="5163379" y="1342549"/>
        <a:ext cx="2502744" cy="1067787"/>
      </dsp:txXfrm>
    </dsp:sp>
    <dsp:sp modelId="{9C16D4F6-0859-4C35-BCFF-0D91676EA1CB}">
      <dsp:nvSpPr>
        <dsp:cNvPr id="0" name=""/>
        <dsp:cNvSpPr/>
      </dsp:nvSpPr>
      <dsp:spPr>
        <a:xfrm rot="88577">
          <a:off x="2568759" y="3131758"/>
          <a:ext cx="2561825" cy="32092"/>
        </a:xfrm>
        <a:custGeom>
          <a:avLst/>
          <a:gdLst/>
          <a:ahLst/>
          <a:cxnLst/>
          <a:rect l="0" t="0" r="0" b="0"/>
          <a:pathLst>
            <a:path>
              <a:moveTo>
                <a:pt x="0" y="16046"/>
              </a:moveTo>
              <a:lnTo>
                <a:pt x="2561825" y="16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S" sz="900" kern="1200"/>
        </a:p>
      </dsp:txBody>
      <dsp:txXfrm>
        <a:off x="3785626" y="3083759"/>
        <a:ext cx="128091" cy="128091"/>
      </dsp:txXfrm>
    </dsp:sp>
    <dsp:sp modelId="{ACEA8270-3364-4479-8D3E-3B48905A0889}">
      <dsp:nvSpPr>
        <dsp:cNvPr id="0" name=""/>
        <dsp:cNvSpPr/>
      </dsp:nvSpPr>
      <dsp:spPr>
        <a:xfrm>
          <a:off x="5130159" y="2613691"/>
          <a:ext cx="2569184" cy="1134227"/>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ES" sz="2000" kern="1200" dirty="0" smtClean="0"/>
        </a:p>
        <a:p>
          <a:pPr lvl="0" algn="ctr" defTabSz="889000">
            <a:lnSpc>
              <a:spcPct val="90000"/>
            </a:lnSpc>
            <a:spcBef>
              <a:spcPct val="0"/>
            </a:spcBef>
            <a:spcAft>
              <a:spcPct val="35000"/>
            </a:spcAft>
          </a:pPr>
          <a:r>
            <a:rPr lang="es-ES" sz="2000" kern="1200" dirty="0" smtClean="0"/>
            <a:t>Trabajo de campo</a:t>
          </a:r>
        </a:p>
        <a:p>
          <a:pPr lvl="0" algn="ctr" defTabSz="889000">
            <a:lnSpc>
              <a:spcPct val="90000"/>
            </a:lnSpc>
            <a:spcBef>
              <a:spcPct val="0"/>
            </a:spcBef>
            <a:spcAft>
              <a:spcPct val="35000"/>
            </a:spcAft>
          </a:pPr>
          <a:endParaRPr lang="es-ES" sz="2000" kern="1200" dirty="0"/>
        </a:p>
      </dsp:txBody>
      <dsp:txXfrm>
        <a:off x="5163379" y="2646911"/>
        <a:ext cx="2502744" cy="1067787"/>
      </dsp:txXfrm>
    </dsp:sp>
    <dsp:sp modelId="{FB1DADEF-FABA-4DF6-B035-B89F300642D8}">
      <dsp:nvSpPr>
        <dsp:cNvPr id="0" name=""/>
        <dsp:cNvSpPr/>
      </dsp:nvSpPr>
      <dsp:spPr>
        <a:xfrm rot="1689058">
          <a:off x="2397390" y="3783939"/>
          <a:ext cx="2904562" cy="32092"/>
        </a:xfrm>
        <a:custGeom>
          <a:avLst/>
          <a:gdLst/>
          <a:ahLst/>
          <a:cxnLst/>
          <a:rect l="0" t="0" r="0" b="0"/>
          <a:pathLst>
            <a:path>
              <a:moveTo>
                <a:pt x="0" y="16046"/>
              </a:moveTo>
              <a:lnTo>
                <a:pt x="2904562" y="16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3777057" y="3727371"/>
        <a:ext cx="145228" cy="145228"/>
      </dsp:txXfrm>
    </dsp:sp>
    <dsp:sp modelId="{51734B6F-BBE6-4AAD-91AE-F8B38BDBC0C0}">
      <dsp:nvSpPr>
        <dsp:cNvPr id="0" name=""/>
        <dsp:cNvSpPr/>
      </dsp:nvSpPr>
      <dsp:spPr>
        <a:xfrm>
          <a:off x="5130159" y="3918053"/>
          <a:ext cx="2569184" cy="1134227"/>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ES" sz="2000" kern="1200" dirty="0" smtClean="0"/>
        </a:p>
        <a:p>
          <a:pPr lvl="0" algn="ctr" defTabSz="889000">
            <a:lnSpc>
              <a:spcPct val="90000"/>
            </a:lnSpc>
            <a:spcBef>
              <a:spcPct val="0"/>
            </a:spcBef>
            <a:spcAft>
              <a:spcPct val="35000"/>
            </a:spcAft>
          </a:pPr>
          <a:r>
            <a:rPr lang="es-ES" sz="2000" kern="1200" dirty="0" smtClean="0"/>
            <a:t>Fase de análisis</a:t>
          </a:r>
        </a:p>
        <a:p>
          <a:pPr lvl="0" algn="ctr" defTabSz="889000">
            <a:lnSpc>
              <a:spcPct val="90000"/>
            </a:lnSpc>
            <a:spcBef>
              <a:spcPct val="0"/>
            </a:spcBef>
            <a:spcAft>
              <a:spcPct val="35000"/>
            </a:spcAft>
          </a:pPr>
          <a:endParaRPr lang="es-ES" sz="2000" kern="1200" dirty="0"/>
        </a:p>
      </dsp:txBody>
      <dsp:txXfrm>
        <a:off x="5163379" y="3951273"/>
        <a:ext cx="2502744" cy="1067787"/>
      </dsp:txXfrm>
    </dsp:sp>
    <dsp:sp modelId="{DB771579-272F-4E50-9955-1B4B5039D9BB}">
      <dsp:nvSpPr>
        <dsp:cNvPr id="0" name=""/>
        <dsp:cNvSpPr/>
      </dsp:nvSpPr>
      <dsp:spPr>
        <a:xfrm rot="2774676">
          <a:off x="1998135" y="4436120"/>
          <a:ext cx="3703071" cy="32092"/>
        </a:xfrm>
        <a:custGeom>
          <a:avLst/>
          <a:gdLst/>
          <a:ahLst/>
          <a:cxnLst/>
          <a:rect l="0" t="0" r="0" b="0"/>
          <a:pathLst>
            <a:path>
              <a:moveTo>
                <a:pt x="0" y="16046"/>
              </a:moveTo>
              <a:lnTo>
                <a:pt x="3703071" y="16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77850">
            <a:lnSpc>
              <a:spcPct val="90000"/>
            </a:lnSpc>
            <a:spcBef>
              <a:spcPct val="0"/>
            </a:spcBef>
            <a:spcAft>
              <a:spcPct val="35000"/>
            </a:spcAft>
          </a:pPr>
          <a:endParaRPr lang="es-ES" sz="1300" kern="1200"/>
        </a:p>
      </dsp:txBody>
      <dsp:txXfrm>
        <a:off x="3757094" y="4359590"/>
        <a:ext cx="185153" cy="185153"/>
      </dsp:txXfrm>
    </dsp:sp>
    <dsp:sp modelId="{7D7CCC6F-2A18-4238-9660-6D59B378A625}">
      <dsp:nvSpPr>
        <dsp:cNvPr id="0" name=""/>
        <dsp:cNvSpPr/>
      </dsp:nvSpPr>
      <dsp:spPr>
        <a:xfrm>
          <a:off x="5130159" y="5222415"/>
          <a:ext cx="2569184" cy="1134227"/>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ES" sz="2000" kern="1200" dirty="0" smtClean="0"/>
        </a:p>
        <a:p>
          <a:pPr lvl="0" algn="ctr" defTabSz="889000">
            <a:lnSpc>
              <a:spcPct val="90000"/>
            </a:lnSpc>
            <a:spcBef>
              <a:spcPct val="0"/>
            </a:spcBef>
            <a:spcAft>
              <a:spcPct val="35000"/>
            </a:spcAft>
          </a:pPr>
          <a:r>
            <a:rPr lang="es-ES" sz="2000" kern="1200" dirty="0" smtClean="0"/>
            <a:t>Fase de informe</a:t>
          </a:r>
        </a:p>
        <a:p>
          <a:pPr lvl="0" algn="ctr" defTabSz="889000">
            <a:lnSpc>
              <a:spcPct val="90000"/>
            </a:lnSpc>
            <a:spcBef>
              <a:spcPct val="0"/>
            </a:spcBef>
            <a:spcAft>
              <a:spcPct val="35000"/>
            </a:spcAft>
          </a:pPr>
          <a:endParaRPr lang="es-ES" sz="2000" kern="1200" dirty="0"/>
        </a:p>
      </dsp:txBody>
      <dsp:txXfrm>
        <a:off x="5163379" y="5255635"/>
        <a:ext cx="2502744" cy="106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21665-8117-4CB9-B755-0446D64DF45E}">
      <dsp:nvSpPr>
        <dsp:cNvPr id="0" name=""/>
        <dsp:cNvSpPr/>
      </dsp:nvSpPr>
      <dsp:spPr>
        <a:xfrm>
          <a:off x="0" y="-140673"/>
          <a:ext cx="11816860" cy="7385538"/>
        </a:xfrm>
        <a:prstGeom prst="swooshArrow">
          <a:avLst>
            <a:gd name="adj1" fmla="val 25000"/>
            <a:gd name="adj2" fmla="val 2500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ABD91A-02CE-4A7E-8183-9BB7620E3F86}">
      <dsp:nvSpPr>
        <dsp:cNvPr id="0" name=""/>
        <dsp:cNvSpPr/>
      </dsp:nvSpPr>
      <dsp:spPr>
        <a:xfrm>
          <a:off x="1513817" y="4943248"/>
          <a:ext cx="271787" cy="271787"/>
        </a:xfrm>
        <a:prstGeom prst="ellipse">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AC05D8-5582-4285-845D-4780325BE056}">
      <dsp:nvSpPr>
        <dsp:cNvPr id="0" name=""/>
        <dsp:cNvSpPr/>
      </dsp:nvSpPr>
      <dsp:spPr>
        <a:xfrm>
          <a:off x="98474" y="4924413"/>
          <a:ext cx="3314565" cy="2320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015" tIns="0" rIns="0" bIns="0" numCol="1" spcCol="1270" anchor="t" anchorCtr="0">
          <a:noAutofit/>
        </a:bodyPr>
        <a:lstStyle/>
        <a:p>
          <a:pPr lvl="0" algn="l" defTabSz="889000">
            <a:lnSpc>
              <a:spcPct val="90000"/>
            </a:lnSpc>
            <a:spcBef>
              <a:spcPct val="0"/>
            </a:spcBef>
            <a:spcAft>
              <a:spcPct val="35000"/>
            </a:spcAft>
          </a:pPr>
          <a:r>
            <a:rPr lang="es-EC" sz="2000" b="0" kern="1200" dirty="0" smtClean="0"/>
            <a:t>Dónde Estamos</a:t>
          </a:r>
          <a:endParaRPr lang="es-EC" sz="2000" b="0" kern="1200" dirty="0"/>
        </a:p>
        <a:p>
          <a:pPr marL="171450" lvl="1" indent="-171450" algn="l" defTabSz="800100">
            <a:lnSpc>
              <a:spcPct val="90000"/>
            </a:lnSpc>
            <a:spcBef>
              <a:spcPct val="0"/>
            </a:spcBef>
            <a:spcAft>
              <a:spcPct val="15000"/>
            </a:spcAft>
            <a:buChar char="••"/>
          </a:pPr>
          <a:r>
            <a:rPr lang="es-EC" sz="1800" kern="1200" dirty="0" smtClean="0"/>
            <a:t>El sector calzado se encuentra en desventaja frente a la competencia de zapato extranjero, por lo que la producción se ha reducido significativamente.</a:t>
          </a:r>
          <a:endParaRPr lang="es-EC" sz="1800" kern="1200" dirty="0"/>
        </a:p>
      </dsp:txBody>
      <dsp:txXfrm>
        <a:off x="98474" y="4924413"/>
        <a:ext cx="3314565" cy="2320451"/>
      </dsp:txXfrm>
    </dsp:sp>
    <dsp:sp modelId="{94B00BFD-4F6C-4AD4-AAF8-8481D578EF40}">
      <dsp:nvSpPr>
        <dsp:cNvPr id="0" name=""/>
        <dsp:cNvSpPr/>
      </dsp:nvSpPr>
      <dsp:spPr>
        <a:xfrm>
          <a:off x="2661458" y="3937620"/>
          <a:ext cx="425406" cy="425406"/>
        </a:xfrm>
        <a:prstGeom prst="ellipse">
          <a:avLst/>
        </a:prstGeom>
        <a:solidFill>
          <a:schemeClr val="accent2">
            <a:shade val="50000"/>
            <a:hueOff val="-236470"/>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6D807C-1F67-4AF2-B9E5-7B81CC3C9DDD}">
      <dsp:nvSpPr>
        <dsp:cNvPr id="0" name=""/>
        <dsp:cNvSpPr/>
      </dsp:nvSpPr>
      <dsp:spPr>
        <a:xfrm>
          <a:off x="2991230" y="4150324"/>
          <a:ext cx="2012718" cy="309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414" tIns="0" rIns="0" bIns="0" numCol="1" spcCol="1270" anchor="t" anchorCtr="0">
          <a:noAutofit/>
        </a:bodyPr>
        <a:lstStyle/>
        <a:p>
          <a:pPr lvl="0" algn="l" defTabSz="1022350">
            <a:lnSpc>
              <a:spcPct val="90000"/>
            </a:lnSpc>
            <a:spcBef>
              <a:spcPct val="0"/>
            </a:spcBef>
            <a:spcAft>
              <a:spcPct val="35000"/>
            </a:spcAft>
          </a:pPr>
          <a:r>
            <a:rPr lang="es-EC" sz="2300" kern="1200" dirty="0" smtClean="0"/>
            <a:t>A dónde vamos según la tendencia</a:t>
          </a:r>
          <a:endParaRPr lang="es-EC" sz="2300" kern="1200" dirty="0"/>
        </a:p>
        <a:p>
          <a:pPr marL="171450" lvl="1" indent="-171450" algn="l" defTabSz="800100">
            <a:lnSpc>
              <a:spcPct val="90000"/>
            </a:lnSpc>
            <a:spcBef>
              <a:spcPct val="0"/>
            </a:spcBef>
            <a:spcAft>
              <a:spcPct val="15000"/>
            </a:spcAft>
            <a:buChar char="••"/>
          </a:pPr>
          <a:r>
            <a:rPr lang="es-EC" sz="1800" kern="1200" dirty="0" smtClean="0"/>
            <a:t>Según los análisis de estudio la tendencia del sector se mantiene con sus niveles de producción  </a:t>
          </a:r>
          <a:endParaRPr lang="es-EC" sz="1800" kern="1200" dirty="0"/>
        </a:p>
      </dsp:txBody>
      <dsp:txXfrm>
        <a:off x="2991230" y="4150324"/>
        <a:ext cx="2012718" cy="3094540"/>
      </dsp:txXfrm>
    </dsp:sp>
    <dsp:sp modelId="{0573D0C0-B118-4C80-90A0-638E942B4905}">
      <dsp:nvSpPr>
        <dsp:cNvPr id="0" name=""/>
        <dsp:cNvSpPr/>
      </dsp:nvSpPr>
      <dsp:spPr>
        <a:xfrm>
          <a:off x="4552156" y="2810587"/>
          <a:ext cx="567209" cy="567209"/>
        </a:xfrm>
        <a:prstGeom prst="ellipse">
          <a:avLst/>
        </a:prstGeom>
        <a:solidFill>
          <a:schemeClr val="accent2">
            <a:shade val="50000"/>
            <a:hueOff val="-472939"/>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AB2714-C993-4047-9A6F-620564C444E6}">
      <dsp:nvSpPr>
        <dsp:cNvPr id="0" name=""/>
        <dsp:cNvSpPr/>
      </dsp:nvSpPr>
      <dsp:spPr>
        <a:xfrm>
          <a:off x="4835761" y="3094192"/>
          <a:ext cx="2280654" cy="4150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552" tIns="0" rIns="0" bIns="0" numCol="1" spcCol="1270" anchor="t" anchorCtr="0">
          <a:noAutofit/>
        </a:bodyPr>
        <a:lstStyle/>
        <a:p>
          <a:pPr lvl="0" algn="l" defTabSz="1022350">
            <a:lnSpc>
              <a:spcPct val="90000"/>
            </a:lnSpc>
            <a:spcBef>
              <a:spcPct val="0"/>
            </a:spcBef>
            <a:spcAft>
              <a:spcPct val="35000"/>
            </a:spcAft>
          </a:pPr>
          <a:r>
            <a:rPr lang="es-EC" sz="2300" kern="1200" dirty="0" smtClean="0"/>
            <a:t>A dónde quisiéramos llegar</a:t>
          </a:r>
          <a:endParaRPr lang="es-EC" sz="2300" kern="1200" dirty="0"/>
        </a:p>
        <a:p>
          <a:pPr marL="171450" lvl="1" indent="-171450" algn="l" defTabSz="800100">
            <a:lnSpc>
              <a:spcPct val="90000"/>
            </a:lnSpc>
            <a:spcBef>
              <a:spcPct val="0"/>
            </a:spcBef>
            <a:spcAft>
              <a:spcPct val="15000"/>
            </a:spcAft>
            <a:buChar char="••"/>
          </a:pPr>
          <a:r>
            <a:rPr lang="es-EC" sz="1800" kern="1200" dirty="0" smtClean="0"/>
            <a:t>Obtener mayores niveles de producción, calidad, rentabilidad.</a:t>
          </a:r>
          <a:endParaRPr lang="es-EC" sz="1800" kern="1200" dirty="0"/>
        </a:p>
      </dsp:txBody>
      <dsp:txXfrm>
        <a:off x="4835761" y="3094192"/>
        <a:ext cx="2280654" cy="4150672"/>
      </dsp:txXfrm>
    </dsp:sp>
    <dsp:sp modelId="{08FA5B56-71FE-42D9-886A-66B9D5115482}">
      <dsp:nvSpPr>
        <dsp:cNvPr id="0" name=""/>
        <dsp:cNvSpPr/>
      </dsp:nvSpPr>
      <dsp:spPr>
        <a:xfrm>
          <a:off x="6750092" y="1930231"/>
          <a:ext cx="732645" cy="732645"/>
        </a:xfrm>
        <a:prstGeom prst="ellipse">
          <a:avLst/>
        </a:prstGeom>
        <a:solidFill>
          <a:schemeClr val="accent2">
            <a:shade val="50000"/>
            <a:hueOff val="-472939"/>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94874A-8ABE-4A9D-B749-85A26638597E}">
      <dsp:nvSpPr>
        <dsp:cNvPr id="0" name=""/>
        <dsp:cNvSpPr/>
      </dsp:nvSpPr>
      <dsp:spPr>
        <a:xfrm>
          <a:off x="7015263" y="2437227"/>
          <a:ext cx="2363372" cy="4948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8214" tIns="0" rIns="0" bIns="0" numCol="1" spcCol="1270" anchor="t" anchorCtr="0">
          <a:noAutofit/>
        </a:bodyPr>
        <a:lstStyle/>
        <a:p>
          <a:pPr lvl="0" algn="l" defTabSz="1022350">
            <a:lnSpc>
              <a:spcPct val="90000"/>
            </a:lnSpc>
            <a:spcBef>
              <a:spcPct val="0"/>
            </a:spcBef>
            <a:spcAft>
              <a:spcPct val="35000"/>
            </a:spcAft>
          </a:pPr>
          <a:r>
            <a:rPr lang="es-EC" sz="2300" kern="1200" dirty="0" smtClean="0"/>
            <a:t>Dónde deberíamos llegar</a:t>
          </a:r>
          <a:endParaRPr lang="es-EC" sz="2300" kern="1200" dirty="0"/>
        </a:p>
        <a:p>
          <a:pPr marL="171450" lvl="1" indent="-171450" algn="l" defTabSz="800100">
            <a:lnSpc>
              <a:spcPct val="90000"/>
            </a:lnSpc>
            <a:spcBef>
              <a:spcPct val="0"/>
            </a:spcBef>
            <a:spcAft>
              <a:spcPct val="15000"/>
            </a:spcAft>
            <a:buChar char="••"/>
          </a:pPr>
          <a:r>
            <a:rPr lang="es-EC" sz="1800" kern="1200" dirty="0" smtClean="0"/>
            <a:t>Deberíamos llegar a cubrir la demanda nacional e incursionar en mercados extranjeros.</a:t>
          </a:r>
          <a:endParaRPr lang="es-EC" sz="1800" kern="1200" dirty="0"/>
        </a:p>
      </dsp:txBody>
      <dsp:txXfrm>
        <a:off x="7015263" y="2437227"/>
        <a:ext cx="2363372" cy="4948310"/>
      </dsp:txXfrm>
    </dsp:sp>
    <dsp:sp modelId="{959E1A8B-5982-4695-A620-DD69CC9F1015}">
      <dsp:nvSpPr>
        <dsp:cNvPr id="0" name=""/>
        <dsp:cNvSpPr/>
      </dsp:nvSpPr>
      <dsp:spPr>
        <a:xfrm>
          <a:off x="9013021" y="1342342"/>
          <a:ext cx="933532" cy="933532"/>
        </a:xfrm>
        <a:prstGeom prst="ellipse">
          <a:avLst/>
        </a:prstGeom>
        <a:solidFill>
          <a:schemeClr val="accent2">
            <a:shade val="50000"/>
            <a:hueOff val="-236470"/>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4368E-2B5D-454C-BDF4-D95878329ED7}">
      <dsp:nvSpPr>
        <dsp:cNvPr id="0" name=""/>
        <dsp:cNvSpPr/>
      </dsp:nvSpPr>
      <dsp:spPr>
        <a:xfrm>
          <a:off x="9027591" y="1949782"/>
          <a:ext cx="3008454" cy="5435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659" tIns="0" rIns="0" bIns="0" numCol="1" spcCol="1270" anchor="t" anchorCtr="0">
          <a:noAutofit/>
        </a:bodyPr>
        <a:lstStyle/>
        <a:p>
          <a:pPr lvl="0" algn="l" defTabSz="1022350">
            <a:lnSpc>
              <a:spcPct val="90000"/>
            </a:lnSpc>
            <a:spcBef>
              <a:spcPct val="0"/>
            </a:spcBef>
            <a:spcAft>
              <a:spcPct val="35000"/>
            </a:spcAft>
          </a:pPr>
          <a:r>
            <a:rPr lang="es-EC" sz="2300" kern="1200" dirty="0" smtClean="0"/>
            <a:t>Objetivo</a:t>
          </a:r>
          <a:endParaRPr lang="es-EC" sz="2300" kern="1200" dirty="0"/>
        </a:p>
        <a:p>
          <a:pPr marL="171450" lvl="1" indent="-171450" algn="l" defTabSz="800100">
            <a:lnSpc>
              <a:spcPct val="90000"/>
            </a:lnSpc>
            <a:spcBef>
              <a:spcPct val="0"/>
            </a:spcBef>
            <a:spcAft>
              <a:spcPct val="15000"/>
            </a:spcAft>
            <a:buChar char="••"/>
          </a:pPr>
          <a:r>
            <a:rPr lang="es-EC" sz="1800" b="0" kern="1200" dirty="0" smtClean="0"/>
            <a:t>Aumentar la productividad con una adecuada dirección de operaciones que </a:t>
          </a:r>
          <a:r>
            <a:rPr lang="es-EC" sz="1800" kern="1200" dirty="0" smtClean="0"/>
            <a:t>administre eficientemente personal, capital, información y materiales.</a:t>
          </a:r>
          <a:endParaRPr lang="es-EC" sz="1800" kern="1200" dirty="0"/>
        </a:p>
      </dsp:txBody>
      <dsp:txXfrm>
        <a:off x="9027591" y="1949782"/>
        <a:ext cx="3008454" cy="54357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21665-8117-4CB9-B755-0446D64DF45E}">
      <dsp:nvSpPr>
        <dsp:cNvPr id="0" name=""/>
        <dsp:cNvSpPr/>
      </dsp:nvSpPr>
      <dsp:spPr>
        <a:xfrm>
          <a:off x="-10" y="0"/>
          <a:ext cx="12192021" cy="6430390"/>
        </a:xfrm>
        <a:prstGeom prst="swooshArrow">
          <a:avLst>
            <a:gd name="adj1" fmla="val 25000"/>
            <a:gd name="adj2" fmla="val 2500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ABD91A-02CE-4A7E-8183-9BB7620E3F86}">
      <dsp:nvSpPr>
        <dsp:cNvPr id="0" name=""/>
        <dsp:cNvSpPr/>
      </dsp:nvSpPr>
      <dsp:spPr>
        <a:xfrm>
          <a:off x="1965116" y="4247067"/>
          <a:ext cx="236638" cy="236638"/>
        </a:xfrm>
        <a:prstGeom prst="ellipse">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AC05D8-5582-4285-845D-4780325BE056}">
      <dsp:nvSpPr>
        <dsp:cNvPr id="0" name=""/>
        <dsp:cNvSpPr/>
      </dsp:nvSpPr>
      <dsp:spPr>
        <a:xfrm>
          <a:off x="154740" y="4477925"/>
          <a:ext cx="3397195" cy="1530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390" tIns="0" rIns="0" bIns="0" numCol="1" spcCol="1270" anchor="t" anchorCtr="0">
          <a:noAutofit/>
        </a:bodyPr>
        <a:lstStyle/>
        <a:p>
          <a:pPr lvl="0" algn="l" defTabSz="800100">
            <a:lnSpc>
              <a:spcPct val="90000"/>
            </a:lnSpc>
            <a:spcBef>
              <a:spcPct val="0"/>
            </a:spcBef>
            <a:spcAft>
              <a:spcPct val="35000"/>
            </a:spcAft>
          </a:pPr>
          <a:r>
            <a:rPr lang="es-EC" sz="1800" b="0" kern="1200" dirty="0" smtClean="0"/>
            <a:t>Dónde Estamos</a:t>
          </a:r>
          <a:endParaRPr lang="es-EC" sz="1800" b="0" kern="1200" dirty="0"/>
        </a:p>
        <a:p>
          <a:pPr marL="171450" lvl="1" indent="-171450" algn="l" defTabSz="711200">
            <a:lnSpc>
              <a:spcPct val="90000"/>
            </a:lnSpc>
            <a:spcBef>
              <a:spcPct val="0"/>
            </a:spcBef>
            <a:spcAft>
              <a:spcPct val="15000"/>
            </a:spcAft>
            <a:buChar char="••"/>
          </a:pPr>
          <a:r>
            <a:rPr lang="es-EC" sz="1600" kern="1200" dirty="0" smtClean="0"/>
            <a:t>Las empresas del sector calzado en la provincia de Tungurahua utilizan mano de obra no calificada, pero siempre cuentan con líderes de experiencia que están permanentemente enseñando a los nuevos operarios</a:t>
          </a:r>
          <a:endParaRPr lang="es-EC" sz="1600" kern="1200" dirty="0"/>
        </a:p>
      </dsp:txBody>
      <dsp:txXfrm>
        <a:off x="154740" y="4477925"/>
        <a:ext cx="3397195" cy="1530433"/>
      </dsp:txXfrm>
    </dsp:sp>
    <dsp:sp modelId="{94B00BFD-4F6C-4AD4-AAF8-8481D578EF40}">
      <dsp:nvSpPr>
        <dsp:cNvPr id="0" name=""/>
        <dsp:cNvSpPr/>
      </dsp:nvSpPr>
      <dsp:spPr>
        <a:xfrm>
          <a:off x="3316387" y="3297644"/>
          <a:ext cx="370390" cy="370390"/>
        </a:xfrm>
        <a:prstGeom prst="ellipse">
          <a:avLst/>
        </a:prstGeom>
        <a:solidFill>
          <a:schemeClr val="accent2">
            <a:shade val="50000"/>
            <a:hueOff val="-236470"/>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6D807C-1F67-4AF2-B9E5-7B81CC3C9DDD}">
      <dsp:nvSpPr>
        <dsp:cNvPr id="0" name=""/>
        <dsp:cNvSpPr/>
      </dsp:nvSpPr>
      <dsp:spPr>
        <a:xfrm>
          <a:off x="3555752" y="3581321"/>
          <a:ext cx="1752420" cy="2694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262" tIns="0" rIns="0" bIns="0" numCol="1" spcCol="1270" anchor="t" anchorCtr="0">
          <a:noAutofit/>
        </a:bodyPr>
        <a:lstStyle/>
        <a:p>
          <a:pPr lvl="0" algn="l" defTabSz="844550">
            <a:lnSpc>
              <a:spcPct val="90000"/>
            </a:lnSpc>
            <a:spcBef>
              <a:spcPct val="0"/>
            </a:spcBef>
            <a:spcAft>
              <a:spcPct val="35000"/>
            </a:spcAft>
          </a:pPr>
          <a:r>
            <a:rPr lang="es-EC" sz="1900" kern="1200" dirty="0" smtClean="0"/>
            <a:t>A dónde vamos según la tendencia</a:t>
          </a:r>
          <a:endParaRPr lang="es-EC" sz="1900" kern="1200" dirty="0"/>
        </a:p>
        <a:p>
          <a:pPr marL="114300" lvl="1" indent="-114300" algn="l" defTabSz="666750">
            <a:lnSpc>
              <a:spcPct val="90000"/>
            </a:lnSpc>
            <a:spcBef>
              <a:spcPct val="0"/>
            </a:spcBef>
            <a:spcAft>
              <a:spcPct val="15000"/>
            </a:spcAft>
            <a:buChar char="••"/>
          </a:pPr>
          <a:r>
            <a:rPr lang="es-EC" sz="1500" kern="1200" dirty="0" smtClean="0"/>
            <a:t>Los estudios indican que a medida que se mejoran los incentivos los empleados mejoran su productividad.</a:t>
          </a:r>
          <a:endParaRPr lang="es-EC" sz="1500" kern="1200" dirty="0"/>
        </a:p>
      </dsp:txBody>
      <dsp:txXfrm>
        <a:off x="3555752" y="3581321"/>
        <a:ext cx="1752420" cy="2694333"/>
      </dsp:txXfrm>
    </dsp:sp>
    <dsp:sp modelId="{0573D0C0-B118-4C80-90A0-638E942B4905}">
      <dsp:nvSpPr>
        <dsp:cNvPr id="0" name=""/>
        <dsp:cNvSpPr/>
      </dsp:nvSpPr>
      <dsp:spPr>
        <a:xfrm>
          <a:off x="4892230" y="2569584"/>
          <a:ext cx="493854" cy="493854"/>
        </a:xfrm>
        <a:prstGeom prst="ellipse">
          <a:avLst/>
        </a:prstGeom>
        <a:solidFill>
          <a:schemeClr val="accent2">
            <a:shade val="50000"/>
            <a:hueOff val="-472939"/>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AB2714-C993-4047-9A6F-620564C444E6}">
      <dsp:nvSpPr>
        <dsp:cNvPr id="0" name=""/>
        <dsp:cNvSpPr/>
      </dsp:nvSpPr>
      <dsp:spPr>
        <a:xfrm>
          <a:off x="5139157" y="2816511"/>
          <a:ext cx="1985704" cy="361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683" tIns="0" rIns="0" bIns="0" numCol="1" spcCol="1270" anchor="t" anchorCtr="0">
          <a:noAutofit/>
        </a:bodyPr>
        <a:lstStyle/>
        <a:p>
          <a:pPr lvl="0" algn="l" defTabSz="844550">
            <a:lnSpc>
              <a:spcPct val="90000"/>
            </a:lnSpc>
            <a:spcBef>
              <a:spcPct val="0"/>
            </a:spcBef>
            <a:spcAft>
              <a:spcPct val="35000"/>
            </a:spcAft>
          </a:pPr>
          <a:r>
            <a:rPr lang="es-EC" sz="1900" kern="1200" dirty="0" smtClean="0"/>
            <a:t>A dónde quisiéramos llegar</a:t>
          </a:r>
          <a:endParaRPr lang="es-EC" sz="1900" kern="1200" dirty="0"/>
        </a:p>
        <a:p>
          <a:pPr marL="114300" lvl="1" indent="-114300" algn="l" defTabSz="666750">
            <a:lnSpc>
              <a:spcPct val="90000"/>
            </a:lnSpc>
            <a:spcBef>
              <a:spcPct val="0"/>
            </a:spcBef>
            <a:spcAft>
              <a:spcPct val="15000"/>
            </a:spcAft>
            <a:buChar char="••"/>
          </a:pPr>
          <a:r>
            <a:rPr lang="es-EC" sz="1500" kern="1200" dirty="0" smtClean="0"/>
            <a:t>Contar con personal calificado, motivado y comprometido que permitan alcanzar los objetivos de la empresa.</a:t>
          </a:r>
          <a:endParaRPr lang="es-EC" sz="1500" kern="1200" dirty="0"/>
        </a:p>
      </dsp:txBody>
      <dsp:txXfrm>
        <a:off x="5139157" y="2816511"/>
        <a:ext cx="1985704" cy="3613879"/>
      </dsp:txXfrm>
    </dsp:sp>
    <dsp:sp modelId="{08FA5B56-71FE-42D9-886A-66B9D5115482}">
      <dsp:nvSpPr>
        <dsp:cNvPr id="0" name=""/>
        <dsp:cNvSpPr/>
      </dsp:nvSpPr>
      <dsp:spPr>
        <a:xfrm>
          <a:off x="6805915" y="1803081"/>
          <a:ext cx="637894" cy="637894"/>
        </a:xfrm>
        <a:prstGeom prst="ellipse">
          <a:avLst/>
        </a:prstGeom>
        <a:solidFill>
          <a:schemeClr val="accent2">
            <a:shade val="50000"/>
            <a:hueOff val="-472939"/>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94874A-8ABE-4A9D-B749-85A26638597E}">
      <dsp:nvSpPr>
        <dsp:cNvPr id="0" name=""/>
        <dsp:cNvSpPr/>
      </dsp:nvSpPr>
      <dsp:spPr>
        <a:xfrm>
          <a:off x="7036791" y="2122029"/>
          <a:ext cx="2057725" cy="4308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007" tIns="0" rIns="0" bIns="0" numCol="1" spcCol="1270" anchor="t" anchorCtr="0">
          <a:noAutofit/>
        </a:bodyPr>
        <a:lstStyle/>
        <a:p>
          <a:pPr lvl="0" algn="l" defTabSz="844550">
            <a:lnSpc>
              <a:spcPct val="90000"/>
            </a:lnSpc>
            <a:spcBef>
              <a:spcPct val="0"/>
            </a:spcBef>
            <a:spcAft>
              <a:spcPct val="35000"/>
            </a:spcAft>
          </a:pPr>
          <a:r>
            <a:rPr lang="es-EC" sz="1900" kern="1200" dirty="0" smtClean="0"/>
            <a:t>Dónde deberíamos llegar</a:t>
          </a:r>
          <a:endParaRPr lang="es-EC" sz="1900" kern="1200" dirty="0"/>
        </a:p>
        <a:p>
          <a:pPr marL="114300" lvl="1" indent="-114300" algn="l" defTabSz="666750">
            <a:lnSpc>
              <a:spcPct val="90000"/>
            </a:lnSpc>
            <a:spcBef>
              <a:spcPct val="0"/>
            </a:spcBef>
            <a:spcAft>
              <a:spcPct val="15000"/>
            </a:spcAft>
            <a:buChar char="••"/>
          </a:pPr>
          <a:r>
            <a:rPr lang="es-EC" sz="1500" kern="1200" dirty="0" smtClean="0"/>
            <a:t>Deberíamos llegar a una efectiva administración de recursos humanos, desarrollando programas de capacitación que aporten en una mejor desempeño y motivación.</a:t>
          </a:r>
          <a:endParaRPr lang="es-EC" sz="1500" kern="1200" dirty="0"/>
        </a:p>
      </dsp:txBody>
      <dsp:txXfrm>
        <a:off x="7036791" y="2122029"/>
        <a:ext cx="2057725" cy="4308361"/>
      </dsp:txXfrm>
    </dsp:sp>
    <dsp:sp modelId="{959E1A8B-5982-4695-A620-DD69CC9F1015}">
      <dsp:nvSpPr>
        <dsp:cNvPr id="0" name=""/>
        <dsp:cNvSpPr/>
      </dsp:nvSpPr>
      <dsp:spPr>
        <a:xfrm>
          <a:off x="8776186" y="1291222"/>
          <a:ext cx="812801" cy="812801"/>
        </a:xfrm>
        <a:prstGeom prst="ellipse">
          <a:avLst/>
        </a:prstGeom>
        <a:solidFill>
          <a:schemeClr val="accent2">
            <a:shade val="50000"/>
            <a:hueOff val="-236470"/>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4368E-2B5D-454C-BDF4-D95878329ED7}">
      <dsp:nvSpPr>
        <dsp:cNvPr id="0" name=""/>
        <dsp:cNvSpPr/>
      </dsp:nvSpPr>
      <dsp:spPr>
        <a:xfrm>
          <a:off x="8788872" y="1697623"/>
          <a:ext cx="2619381" cy="4732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0687" tIns="0" rIns="0" bIns="0" numCol="1" spcCol="1270" anchor="t" anchorCtr="0">
          <a:noAutofit/>
        </a:bodyPr>
        <a:lstStyle/>
        <a:p>
          <a:pPr lvl="0" algn="l" defTabSz="844550">
            <a:lnSpc>
              <a:spcPct val="90000"/>
            </a:lnSpc>
            <a:spcBef>
              <a:spcPct val="0"/>
            </a:spcBef>
            <a:spcAft>
              <a:spcPct val="35000"/>
            </a:spcAft>
          </a:pPr>
          <a:r>
            <a:rPr lang="es-EC" sz="1900" kern="1200" dirty="0" smtClean="0"/>
            <a:t>Objetivo</a:t>
          </a:r>
          <a:endParaRPr lang="es-EC" sz="1900" kern="1200" dirty="0"/>
        </a:p>
        <a:p>
          <a:pPr marL="114300" lvl="1" indent="-114300" algn="l" defTabSz="666750">
            <a:lnSpc>
              <a:spcPct val="90000"/>
            </a:lnSpc>
            <a:spcBef>
              <a:spcPct val="0"/>
            </a:spcBef>
            <a:spcAft>
              <a:spcPct val="15000"/>
            </a:spcAft>
            <a:buChar char="••"/>
          </a:pPr>
          <a:r>
            <a:rPr lang="es-EC" sz="1500" b="0" kern="1200" dirty="0" smtClean="0"/>
            <a:t>Aplicar la administración de recursos humanos orientada a desarrollar programas de capacitación y especialización tecnológica para sus trabajadores, que permitan alcanzar mejores estándares de producción y calidad. </a:t>
          </a:r>
          <a:endParaRPr lang="es-EC" sz="1500" b="0" kern="1200" dirty="0"/>
        </a:p>
      </dsp:txBody>
      <dsp:txXfrm>
        <a:off x="8788872" y="1697623"/>
        <a:ext cx="2619381" cy="47327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03A33-2318-4FB9-9009-3AC001CE5AA9}">
      <dsp:nvSpPr>
        <dsp:cNvPr id="0" name=""/>
        <dsp:cNvSpPr/>
      </dsp:nvSpPr>
      <dsp:spPr>
        <a:xfrm>
          <a:off x="5974826" y="354554"/>
          <a:ext cx="5389361" cy="1108767"/>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57150" lvl="1" indent="-57150" algn="l" defTabSz="444500">
            <a:lnSpc>
              <a:spcPct val="90000"/>
            </a:lnSpc>
            <a:spcBef>
              <a:spcPct val="0"/>
            </a:spcBef>
            <a:spcAft>
              <a:spcPct val="15000"/>
            </a:spcAft>
            <a:buChar char="••"/>
          </a:pPr>
          <a:endParaRPr lang="es-EC" sz="1000" kern="1200" dirty="0"/>
        </a:p>
        <a:p>
          <a:pPr marL="171450" lvl="1" indent="-171450" algn="l" defTabSz="711200">
            <a:lnSpc>
              <a:spcPct val="90000"/>
            </a:lnSpc>
            <a:spcBef>
              <a:spcPct val="0"/>
            </a:spcBef>
            <a:spcAft>
              <a:spcPct val="15000"/>
            </a:spcAft>
            <a:buChar char="••"/>
          </a:pPr>
          <a:r>
            <a:rPr lang="es-EC" sz="1600" b="0" kern="1200" dirty="0" smtClean="0"/>
            <a:t>Se recomienda que los productores de calzado de la provincia de Tungurahua, desarrollen como lo determina la teoría de soporte mencionada.</a:t>
          </a:r>
          <a:endParaRPr lang="es-EC" sz="1600" b="0" kern="1200" dirty="0"/>
        </a:p>
      </dsp:txBody>
      <dsp:txXfrm>
        <a:off x="5974826" y="493150"/>
        <a:ext cx="4973573" cy="831575"/>
      </dsp:txXfrm>
    </dsp:sp>
    <dsp:sp modelId="{2DA033D7-68E6-49BA-B6DC-3DFD4396FBCF}">
      <dsp:nvSpPr>
        <dsp:cNvPr id="0" name=""/>
        <dsp:cNvSpPr/>
      </dsp:nvSpPr>
      <dsp:spPr>
        <a:xfrm>
          <a:off x="5210" y="3763"/>
          <a:ext cx="5969616" cy="181034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just" defTabSz="711200">
            <a:lnSpc>
              <a:spcPct val="90000"/>
            </a:lnSpc>
            <a:spcBef>
              <a:spcPct val="0"/>
            </a:spcBef>
            <a:spcAft>
              <a:spcPct val="35000"/>
            </a:spcAft>
          </a:pPr>
          <a:r>
            <a:rPr lang="es-EC" sz="1600" b="1" kern="1200" dirty="0" smtClean="0">
              <a:solidFill>
                <a:schemeClr val="bg1"/>
              </a:solidFill>
            </a:rPr>
            <a:t>Capítulo I:    Teorías de Soporte</a:t>
          </a:r>
        </a:p>
        <a:p>
          <a:pPr lvl="0" algn="just" defTabSz="711200">
            <a:lnSpc>
              <a:spcPct val="90000"/>
            </a:lnSpc>
            <a:spcBef>
              <a:spcPct val="0"/>
            </a:spcBef>
            <a:spcAft>
              <a:spcPct val="35000"/>
            </a:spcAft>
          </a:pPr>
          <a:r>
            <a:rPr lang="es-EC" sz="1600" b="0" kern="1200" dirty="0" smtClean="0">
              <a:solidFill>
                <a:schemeClr val="bg1"/>
              </a:solidFill>
            </a:rPr>
            <a:t>Según las teorías de soporte de Administración de la Producción y Operaciones se concluye que los tres autores coinciden con la importancia de la gestión participativa de los empleados o trabajadores, mediante la optimización de recursos financieros, materiales y humanos, a fin de obtener mejores resultados en la manufactura de un determinado producto.</a:t>
          </a:r>
          <a:endParaRPr lang="es-EC" sz="1600" b="0" kern="1200" dirty="0">
            <a:solidFill>
              <a:schemeClr val="bg1"/>
            </a:solidFill>
          </a:endParaRPr>
        </a:p>
      </dsp:txBody>
      <dsp:txXfrm>
        <a:off x="93584" y="92137"/>
        <a:ext cx="5792868" cy="1633600"/>
      </dsp:txXfrm>
    </dsp:sp>
    <dsp:sp modelId="{53B8F113-933B-4171-AA1A-8207FCB64C17}">
      <dsp:nvSpPr>
        <dsp:cNvPr id="0" name=""/>
        <dsp:cNvSpPr/>
      </dsp:nvSpPr>
      <dsp:spPr>
        <a:xfrm>
          <a:off x="5941751" y="2068540"/>
          <a:ext cx="5409346" cy="2712182"/>
        </a:xfrm>
        <a:prstGeom prst="rightArrow">
          <a:avLst>
            <a:gd name="adj1" fmla="val 75000"/>
            <a:gd name="adj2" fmla="val 5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57150" lvl="1" indent="-57150" algn="l" defTabSz="488950">
            <a:lnSpc>
              <a:spcPct val="90000"/>
            </a:lnSpc>
            <a:spcBef>
              <a:spcPct val="0"/>
            </a:spcBef>
            <a:spcAft>
              <a:spcPct val="15000"/>
            </a:spcAft>
            <a:buChar char="••"/>
          </a:pPr>
          <a:endParaRPr lang="es-EC" sz="1100" kern="1200" dirty="0"/>
        </a:p>
        <a:p>
          <a:pPr marL="171450" lvl="1" indent="-171450" algn="l" defTabSz="711200">
            <a:lnSpc>
              <a:spcPct val="90000"/>
            </a:lnSpc>
            <a:spcBef>
              <a:spcPct val="0"/>
            </a:spcBef>
            <a:spcAft>
              <a:spcPct val="15000"/>
            </a:spcAft>
            <a:buChar char="••"/>
          </a:pPr>
          <a:r>
            <a:rPr lang="es-EC" sz="1600" b="0" kern="1200" dirty="0" smtClean="0"/>
            <a:t>Se recomienda que el clima laboral se mantenga para que los trabajadores se sientan a gusto en sus sitios de trabajo y se logre un mayor compromiso para con la empresa. </a:t>
          </a:r>
          <a:endParaRPr lang="es-EC" sz="1600" b="0" kern="1200" dirty="0"/>
        </a:p>
        <a:p>
          <a:pPr marL="171450" lvl="1" indent="-171450" algn="l" defTabSz="711200">
            <a:lnSpc>
              <a:spcPct val="90000"/>
            </a:lnSpc>
            <a:spcBef>
              <a:spcPct val="0"/>
            </a:spcBef>
            <a:spcAft>
              <a:spcPct val="15000"/>
            </a:spcAft>
            <a:buChar char="••"/>
          </a:pPr>
          <a:endParaRPr lang="es-EC" sz="1600" b="0" kern="1200" dirty="0"/>
        </a:p>
        <a:p>
          <a:pPr marL="171450" lvl="1" indent="-171450" algn="l" defTabSz="711200">
            <a:lnSpc>
              <a:spcPct val="90000"/>
            </a:lnSpc>
            <a:spcBef>
              <a:spcPct val="0"/>
            </a:spcBef>
            <a:spcAft>
              <a:spcPct val="15000"/>
            </a:spcAft>
            <a:buChar char="••"/>
          </a:pPr>
          <a:r>
            <a:rPr lang="es-EC" sz="1600" b="0" kern="1200" dirty="0" smtClean="0"/>
            <a:t>Se recomienda que los trabajadores continúen siendo motivados por parte de sus empleadores, a fin de que mejoren su producción y mantengan la calidad de su producto. </a:t>
          </a:r>
          <a:endParaRPr lang="es-EC" sz="1600" b="0" kern="1200" dirty="0"/>
        </a:p>
      </dsp:txBody>
      <dsp:txXfrm>
        <a:off x="5941751" y="2407563"/>
        <a:ext cx="4392278" cy="2034136"/>
      </dsp:txXfrm>
    </dsp:sp>
    <dsp:sp modelId="{CDF84586-5E83-4559-971D-D38D9DAC426E}">
      <dsp:nvSpPr>
        <dsp:cNvPr id="0" name=""/>
        <dsp:cNvSpPr/>
      </dsp:nvSpPr>
      <dsp:spPr>
        <a:xfrm>
          <a:off x="5895" y="1915512"/>
          <a:ext cx="5948262" cy="317133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s-EC" sz="1600" b="1" kern="1200" dirty="0" smtClean="0">
            <a:solidFill>
              <a:schemeClr val="bg1"/>
            </a:solidFill>
          </a:endParaRPr>
        </a:p>
        <a:p>
          <a:pPr lvl="0" algn="just" defTabSz="711200">
            <a:lnSpc>
              <a:spcPct val="90000"/>
            </a:lnSpc>
            <a:spcBef>
              <a:spcPct val="0"/>
            </a:spcBef>
            <a:spcAft>
              <a:spcPct val="35000"/>
            </a:spcAft>
          </a:pPr>
          <a:r>
            <a:rPr lang="es-EC" sz="1600" b="1" kern="1200" dirty="0" smtClean="0">
              <a:solidFill>
                <a:schemeClr val="bg1"/>
              </a:solidFill>
            </a:rPr>
            <a:t>Capítulo II: Estudio de Mercado</a:t>
          </a:r>
        </a:p>
        <a:p>
          <a:pPr lvl="0" algn="just" defTabSz="711200">
            <a:lnSpc>
              <a:spcPct val="90000"/>
            </a:lnSpc>
            <a:spcBef>
              <a:spcPct val="0"/>
            </a:spcBef>
            <a:spcAft>
              <a:spcPct val="35000"/>
            </a:spcAft>
          </a:pPr>
          <a:r>
            <a:rPr lang="es-EC" sz="1600" b="1" kern="1200" dirty="0" smtClean="0">
              <a:solidFill>
                <a:schemeClr val="bg1"/>
              </a:solidFill>
            </a:rPr>
            <a:t>Pregunta 2: </a:t>
          </a:r>
          <a:r>
            <a:rPr lang="es-EC" sz="1600" b="0" kern="1200" dirty="0" smtClean="0">
              <a:solidFill>
                <a:schemeClr val="bg1"/>
              </a:solidFill>
            </a:rPr>
            <a:t>¿Se siente usted a gusto en su sitio de trabajo?, un gran porcentaje de trabajadores manifiestan que se encuentran satisfechos, lo que determina que el clima laboral en la empresa es bueno y hace que el trabajador se sienta motivado en su jornada diaria.</a:t>
          </a:r>
        </a:p>
        <a:p>
          <a:pPr lvl="0" algn="just" defTabSz="711200">
            <a:lnSpc>
              <a:spcPct val="90000"/>
            </a:lnSpc>
            <a:spcBef>
              <a:spcPct val="0"/>
            </a:spcBef>
            <a:spcAft>
              <a:spcPct val="35000"/>
            </a:spcAft>
          </a:pPr>
          <a:r>
            <a:rPr lang="es-EC" sz="1600" b="1" kern="1200" dirty="0" smtClean="0">
              <a:solidFill>
                <a:schemeClr val="bg1"/>
              </a:solidFill>
            </a:rPr>
            <a:t>Pregunta 5: </a:t>
          </a:r>
          <a:r>
            <a:rPr lang="es-EC" sz="1600" b="0" kern="1200" dirty="0" smtClean="0">
              <a:solidFill>
                <a:schemeClr val="bg1"/>
              </a:solidFill>
            </a:rPr>
            <a:t>¿Cómo usted podría aportar para que la empresa sea mejor que la competencia?, se determina que la mayoría de trabajadores coinciden que su aporte para la empresa es entregando un producto de calidad.</a:t>
          </a:r>
        </a:p>
        <a:p>
          <a:pPr lvl="0" algn="ctr" defTabSz="711200">
            <a:lnSpc>
              <a:spcPct val="90000"/>
            </a:lnSpc>
            <a:spcBef>
              <a:spcPct val="0"/>
            </a:spcBef>
            <a:spcAft>
              <a:spcPct val="35000"/>
            </a:spcAft>
          </a:pPr>
          <a:endParaRPr lang="es-EC" sz="1400" kern="1200" dirty="0"/>
        </a:p>
      </dsp:txBody>
      <dsp:txXfrm>
        <a:off x="160707" y="2070324"/>
        <a:ext cx="5638638" cy="28617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12/7/2017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‹Nº›</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12/7/2017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‹Nº›</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s-ES" smtClean="0"/>
              <a:t>Haga clic para modificar el estilo de título del patrón</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5F4E5243-F52A-4D37-9694-EB26C6C31910}" type="datetime1">
              <a:rPr lang="en-US"/>
              <a:t>12/7/2017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3A77B6E1-634A-48DC-9E8B-D894023267EF}" type="datetime1">
              <a:rPr lang="en-US"/>
              <a:t>12/7/2017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B67F1193-3CD9-409B-BA89-84F15B4AB34A}" type="datetimeFigureOut">
              <a:rPr lang="es-EC" smtClean="0"/>
              <a:t>07/12/2017</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242F139-8CA4-4229-867C-7C74E306731D}" type="slidenum">
              <a:rPr lang="es-EC" smtClean="0"/>
              <a:t>‹Nº›</a:t>
            </a:fld>
            <a:endParaRPr lang="es-EC"/>
          </a:p>
        </p:txBody>
      </p:sp>
    </p:spTree>
    <p:extLst>
      <p:ext uri="{BB962C8B-B14F-4D97-AF65-F5344CB8AC3E}">
        <p14:creationId xmlns:p14="http://schemas.microsoft.com/office/powerpoint/2010/main" val="289971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7B2D3E9E-A95C-48F2-B4BF-A71542E0BE9A}" type="datetime1">
              <a:rPr lang="en-US" smtClean="0"/>
              <a:t>12/7/2017</a:t>
            </a:fld>
            <a:endParaRPr lang="en-US"/>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74966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50F84E2-2D7A-43CF-AC90-352A289A783A}" type="datetime1">
              <a:rPr lang="en-US" smtClean="0"/>
              <a:t>12/7/2017</a:t>
            </a:fld>
            <a:endParaRPr lang="en-US"/>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15920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F12952B5-7A2F-4CC8-B7CE-9234E21C2837}" type="datetime1">
              <a:rPr lang="en-US" smtClean="0"/>
              <a:t>12/7/2017</a:t>
            </a:fld>
            <a:endParaRPr lang="en-US"/>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52376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CE1DA07A-9201-4B4B-BAF2-015AFA30F520}" type="datetime1">
              <a:rPr lang="en-US" smtClean="0"/>
              <a:t>12/7/2017</a:t>
            </a:fld>
            <a:endParaRPr lang="en-US"/>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328205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73D7E00A-486F-4252-8B1D-E32645521F49}" type="datetime1">
              <a:rPr lang="en-US" smtClean="0"/>
              <a:t>12/7/2017</a:t>
            </a:fld>
            <a:endParaRPr lang="en-US"/>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192106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1">
              <a:rPr lang="en-US" smtClean="0"/>
              <a:t>12/7/2017</a:t>
            </a:fld>
            <a:endParaRPr lang="en-US"/>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353238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F6E2C9B-5FA2-460D-9BE7-B0812FC2A6FF}" type="datetime1">
              <a:rPr lang="en-US" smtClean="0"/>
              <a:t>12/7/2017</a:t>
            </a:fld>
            <a:endParaRPr lang="en-US"/>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209678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lvl5pPr>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7B2D3E9E-A95C-48F2-B4BF-A71542E0BE9A}" type="datetime1">
              <a:rPr lang="en-US"/>
              <a:t>12/7/2017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D374940-A916-4C8B-9648-02A2D3898F9E}" type="datetime1">
              <a:rPr lang="en-US" smtClean="0"/>
              <a:t>12/7/2017</a:t>
            </a:fld>
            <a:endParaRPr lang="en-US"/>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220684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5F4E5243-F52A-4D37-9694-EB26C6C31910}" type="datetime1">
              <a:rPr lang="en-US" smtClean="0"/>
              <a:t>12/7/2017</a:t>
            </a:fld>
            <a:endParaRPr lang="en-US"/>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287683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3A77B6E1-634A-48DC-9E8B-D894023267EF}" type="datetime1">
              <a:rPr lang="en-US" smtClean="0"/>
              <a:t>12/7/2017</a:t>
            </a:fld>
            <a:endParaRPr lang="en-US"/>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FAB73BC-B049-4115-A692-8D63A059BFB8}" type="slidenum">
              <a:rPr lang="es-EC" smtClean="0"/>
              <a:t>‹Nº›</a:t>
            </a:fld>
            <a:endParaRPr lang="es-EC"/>
          </a:p>
        </p:txBody>
      </p:sp>
    </p:spTree>
    <p:extLst>
      <p:ext uri="{BB962C8B-B14F-4D97-AF65-F5344CB8AC3E}">
        <p14:creationId xmlns:p14="http://schemas.microsoft.com/office/powerpoint/2010/main" val="29484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s-ES" smtClean="0"/>
              <a:t>Haga clic para modificar el estilo de título del patrón</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50F84E2-2D7A-43CF-AC90-352A289A783A}" type="datetime1">
              <a:rPr lang="en-US"/>
              <a:t>12/7/2017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F12952B5-7A2F-4CC8-B7CE-9234E21C2837}" type="datetime1">
              <a:rPr lang="en-US"/>
              <a:t>12/7/2017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CE1DA07A-9201-4B4B-BAF2-015AFA30F520}" type="datetime1">
              <a:rPr lang="en-US"/>
              <a:t>12/7/2017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‹Nº›</a:t>
            </a:fld>
            <a:endParaRPr/>
          </a:p>
        </p:txBody>
      </p:sp>
      <p:sp>
        <p:nvSpPr>
          <p:cNvPr id="10" name="Title 9"/>
          <p:cNvSpPr>
            <a:spLocks noGrp="1"/>
          </p:cNvSpPr>
          <p:nvPr>
            <p:ph type="title"/>
          </p:nvPr>
        </p:nvSpPr>
        <p:spPr/>
        <p:txBody>
          <a:bodyPr/>
          <a:lstStyle/>
          <a:p>
            <a:r>
              <a:rPr lang="es-ES" smtClean="0"/>
              <a:t>Haga clic para modificar el estilo de título del patrón</a:t>
            </a:r>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12/7/2017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‹Nº›</a:t>
            </a:fld>
            <a:endParaRPr/>
          </a:p>
        </p:txBody>
      </p:sp>
      <p:sp>
        <p:nvSpPr>
          <p:cNvPr id="6" name="Title 5"/>
          <p:cNvSpPr>
            <a:spLocks noGrp="1"/>
          </p:cNvSpPr>
          <p:nvPr>
            <p:ph type="title"/>
          </p:nvPr>
        </p:nvSpPr>
        <p:spPr/>
        <p:txBody>
          <a:bodyPr/>
          <a:lstStyle/>
          <a:p>
            <a:r>
              <a:rPr lang="es-ES" smtClean="0"/>
              <a:t>Haga clic para modificar el estilo de título del patrón</a:t>
            </a:r>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Date Placeholder 1"/>
          <p:cNvSpPr>
            <a:spLocks noGrp="1"/>
          </p:cNvSpPr>
          <p:nvPr>
            <p:ph type="dt" sz="half" idx="10"/>
          </p:nvPr>
        </p:nvSpPr>
        <p:spPr/>
        <p:txBody>
          <a:bodyPr/>
          <a:lstStyle/>
          <a:p>
            <a:fld id="{8DDF5F92-E675-4B36-9A60-69A962A68675}" type="datetime1">
              <a:rPr lang="en-US"/>
              <a:t>12/7/2017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s-ES" smtClean="0"/>
              <a:t>Haga clic para modificar el estilo de título del patrón</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F6E2C9B-5FA2-460D-9BE7-B0812FC2A6FF}" type="datetime1">
              <a:rPr lang="en-US"/>
              <a:t>12/7/2017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D374940-A916-4C8B-9648-02A2D3898F9E}" type="datetime1">
              <a:rPr lang="en-US"/>
              <a:t>12/7/2017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s-ES" smtClean="0"/>
              <a:t>Haga clic para modificar el estilo de título del patrón</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a:pPr/>
              <a:t>12/7/2017</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‹Nº›</a:t>
            </a:fld>
            <a:endParaRPr/>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1">
              <a:rPr lang="en-US" smtClean="0"/>
              <a:pPr/>
              <a:t>12/7/2017</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s-EC" smtClean="0"/>
              <a:pPr/>
              <a:t>‹Nº›</a:t>
            </a:fld>
            <a:endParaRPr lang="es-EC"/>
          </a:p>
        </p:txBody>
      </p:sp>
    </p:spTree>
    <p:extLst>
      <p:ext uri="{BB962C8B-B14F-4D97-AF65-F5344CB8AC3E}">
        <p14:creationId xmlns:p14="http://schemas.microsoft.com/office/powerpoint/2010/main" val="267982144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gif"/><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pic>
        <p:nvPicPr>
          <p:cNvPr id="8" name="Imagen 7" descr="https://encrypted-tbn2.gstatic.com/images?q=tbn:ANd9GcSBpL-454MJ-DxrAOXHotLYAl15_h2GD57qw1QA6zXNLsEd0nbm"/>
          <p:cNvPicPr/>
          <p:nvPr/>
        </p:nvPicPr>
        <p:blipFill>
          <a:blip r:embed="rId2">
            <a:extLst>
              <a:ext uri="{28A0092B-C50C-407E-A947-70E740481C1C}">
                <a14:useLocalDpi xmlns:a14="http://schemas.microsoft.com/office/drawing/2010/main" val="0"/>
              </a:ext>
            </a:extLst>
          </a:blip>
          <a:srcRect/>
          <a:stretch>
            <a:fillRect/>
          </a:stretch>
        </p:blipFill>
        <p:spPr bwMode="auto">
          <a:xfrm>
            <a:off x="3841569" y="365761"/>
            <a:ext cx="4038600" cy="1150892"/>
          </a:xfrm>
          <a:prstGeom prst="rect">
            <a:avLst/>
          </a:prstGeom>
          <a:noFill/>
          <a:ln>
            <a:noFill/>
          </a:ln>
        </p:spPr>
      </p:pic>
      <p:sp>
        <p:nvSpPr>
          <p:cNvPr id="2" name="Title 1"/>
          <p:cNvSpPr>
            <a:spLocks noGrp="1"/>
          </p:cNvSpPr>
          <p:nvPr>
            <p:ph type="ctrTitle"/>
          </p:nvPr>
        </p:nvSpPr>
        <p:spPr>
          <a:xfrm>
            <a:off x="1059474" y="1516653"/>
            <a:ext cx="9602789" cy="5224462"/>
          </a:xfrm>
        </p:spPr>
        <p:txBody>
          <a:bodyPr>
            <a:noAutofit/>
          </a:bodyPr>
          <a:lstStyle/>
          <a:p>
            <a:r>
              <a:rPr lang="es-EC" sz="1800" b="1" dirty="0" smtClean="0">
                <a:latin typeface="+mn-lt"/>
              </a:rPr>
              <a:t>DEPARTAMENTO </a:t>
            </a:r>
            <a:r>
              <a:rPr lang="es-EC" sz="1800" b="1" dirty="0">
                <a:latin typeface="+mn-lt"/>
              </a:rPr>
              <a:t>DE CIENCIAS ECONÓMICAS ADMINISTRATIVAS Y DE COMERCIO</a:t>
            </a:r>
            <a:br>
              <a:rPr lang="es-EC" sz="1800" b="1" dirty="0">
                <a:latin typeface="+mn-lt"/>
              </a:rPr>
            </a:br>
            <a:r>
              <a:rPr lang="es-EC" sz="1800" b="1" dirty="0">
                <a:latin typeface="+mn-lt"/>
              </a:rPr>
              <a:t> </a:t>
            </a:r>
            <a:br>
              <a:rPr lang="es-EC" sz="1800" b="1" dirty="0">
                <a:latin typeface="+mn-lt"/>
              </a:rPr>
            </a:br>
            <a:r>
              <a:rPr lang="es-EC" sz="1800" b="1" dirty="0">
                <a:latin typeface="+mn-lt"/>
              </a:rPr>
              <a:t>CARRERA DE INGENIERÍA COMERCIAL</a:t>
            </a:r>
            <a:br>
              <a:rPr lang="es-EC" sz="1800" b="1" dirty="0">
                <a:latin typeface="+mn-lt"/>
              </a:rPr>
            </a:br>
            <a:r>
              <a:rPr lang="es-EC" sz="1800" b="1" dirty="0">
                <a:latin typeface="+mn-lt"/>
              </a:rPr>
              <a:t> </a:t>
            </a:r>
            <a:br>
              <a:rPr lang="es-EC" sz="1800" b="1" dirty="0">
                <a:latin typeface="+mn-lt"/>
              </a:rPr>
            </a:br>
            <a:r>
              <a:rPr lang="es-EC" sz="1800" b="1" dirty="0">
                <a:latin typeface="+mn-lt"/>
              </a:rPr>
              <a:t>TRABAJO DE TITULACIÓN, PREVIO A LA OBTENCIÓN DEL TITULO DE INGENIERO COMERCIAL</a:t>
            </a:r>
            <a:br>
              <a:rPr lang="es-EC" sz="1800" b="1" dirty="0">
                <a:latin typeface="+mn-lt"/>
              </a:rPr>
            </a:br>
            <a:r>
              <a:rPr lang="es-EC" sz="1800" b="1" dirty="0" smtClean="0">
                <a:latin typeface="+mn-lt"/>
              </a:rPr>
              <a:t/>
            </a:r>
            <a:br>
              <a:rPr lang="es-EC" sz="1800" b="1" dirty="0" smtClean="0">
                <a:latin typeface="+mn-lt"/>
              </a:rPr>
            </a:br>
            <a:r>
              <a:rPr lang="es-EC" sz="1800" b="1" dirty="0">
                <a:latin typeface="+mn-lt"/>
              </a:rPr>
              <a:t> </a:t>
            </a:r>
            <a:br>
              <a:rPr lang="es-EC" sz="1800" b="1" dirty="0">
                <a:latin typeface="+mn-lt"/>
              </a:rPr>
            </a:br>
            <a:r>
              <a:rPr lang="es-EC" sz="1800" b="1" dirty="0">
                <a:latin typeface="+mn-lt"/>
              </a:rPr>
              <a:t>TEMA: </a:t>
            </a:r>
            <a:br>
              <a:rPr lang="es-EC" sz="1800" b="1" dirty="0">
                <a:latin typeface="+mn-lt"/>
              </a:rPr>
            </a:br>
            <a:r>
              <a:rPr lang="es-EC" sz="1800" b="1" dirty="0" smtClean="0">
                <a:latin typeface="+mn-lt"/>
              </a:rPr>
              <a:t>“INCIDENCIA </a:t>
            </a:r>
            <a:r>
              <a:rPr lang="es-EC" sz="1800" b="1" dirty="0">
                <a:latin typeface="+mn-lt"/>
              </a:rPr>
              <a:t>DE LA ESTRATEGIA DE COPARTICIPACIÓN EMPRESARIAL OBRERO-EMPRESA EN LAS INDUSTRIAS DEL SECTOR CALZADO DE LA PROVINCIA DE TUNGURAHUA, APLICANDO UN MODELO </a:t>
            </a:r>
            <a:r>
              <a:rPr lang="es-EC" sz="1800" b="1" dirty="0" smtClean="0">
                <a:latin typeface="+mn-lt"/>
              </a:rPr>
              <a:t>MULTIVARIANTE”</a:t>
            </a:r>
            <a:r>
              <a:rPr lang="es-EC" sz="1800" b="1" dirty="0">
                <a:latin typeface="+mn-lt"/>
              </a:rPr>
              <a:t/>
            </a:r>
            <a:br>
              <a:rPr lang="es-EC" sz="1800" b="1" dirty="0">
                <a:latin typeface="+mn-lt"/>
              </a:rPr>
            </a:br>
            <a:r>
              <a:rPr lang="es-EC" sz="1800" b="1" dirty="0">
                <a:latin typeface="+mn-lt"/>
              </a:rPr>
              <a:t> </a:t>
            </a:r>
            <a:br>
              <a:rPr lang="es-EC" sz="1800" b="1" dirty="0">
                <a:latin typeface="+mn-lt"/>
              </a:rPr>
            </a:br>
            <a:r>
              <a:rPr lang="es-EC" sz="1800" b="1" dirty="0" smtClean="0">
                <a:latin typeface="+mn-lt"/>
              </a:rPr>
              <a:t/>
            </a:r>
            <a:br>
              <a:rPr lang="es-EC" sz="1800" b="1" dirty="0" smtClean="0">
                <a:latin typeface="+mn-lt"/>
              </a:rPr>
            </a:br>
            <a:r>
              <a:rPr lang="es-EC" sz="1800" b="1" dirty="0" smtClean="0">
                <a:latin typeface="+mn-lt"/>
              </a:rPr>
              <a:t>AUTORES</a:t>
            </a:r>
            <a:r>
              <a:rPr lang="es-EC" sz="1800" b="1" dirty="0">
                <a:latin typeface="+mn-lt"/>
              </a:rPr>
              <a:t>:  GALLEGOS PIEDRA SILVIA JEANNETH</a:t>
            </a:r>
            <a:br>
              <a:rPr lang="es-EC" sz="1800" b="1" dirty="0">
                <a:latin typeface="+mn-lt"/>
              </a:rPr>
            </a:br>
            <a:r>
              <a:rPr lang="es-EC" sz="1800" b="1" dirty="0">
                <a:latin typeface="+mn-lt"/>
              </a:rPr>
              <a:t>                        MANCHENO GUERRERO MARÍA BELÉN</a:t>
            </a:r>
            <a:br>
              <a:rPr lang="es-EC" sz="1800" b="1" dirty="0">
                <a:latin typeface="+mn-lt"/>
              </a:rPr>
            </a:br>
            <a:r>
              <a:rPr lang="es-EC" sz="1800" b="1" dirty="0">
                <a:latin typeface="+mn-lt"/>
              </a:rPr>
              <a:t>                                                       </a:t>
            </a:r>
            <a:br>
              <a:rPr lang="es-EC" sz="1800" b="1" dirty="0">
                <a:latin typeface="+mn-lt"/>
              </a:rPr>
            </a:br>
            <a:r>
              <a:rPr lang="es-EC" sz="1800" b="1" dirty="0">
                <a:latin typeface="+mn-lt"/>
              </a:rPr>
              <a:t>DIRECTOR: ING. MANTILLA VARGAS ALFREDO FARID</a:t>
            </a:r>
            <a:br>
              <a:rPr lang="es-EC" sz="1800" b="1" dirty="0">
                <a:latin typeface="+mn-lt"/>
              </a:rPr>
            </a:br>
            <a:r>
              <a:rPr lang="es-EC" sz="1800" b="1" dirty="0">
                <a:latin typeface="+mn-lt"/>
              </a:rPr>
              <a:t> </a:t>
            </a:r>
            <a:br>
              <a:rPr lang="es-EC" sz="1800" b="1" dirty="0">
                <a:latin typeface="+mn-lt"/>
              </a:rPr>
            </a:br>
            <a:r>
              <a:rPr lang="es-EC" sz="1800" b="1" dirty="0">
                <a:latin typeface="+mn-lt"/>
              </a:rPr>
              <a:t>SANGOLQUÍ</a:t>
            </a:r>
            <a:r>
              <a:rPr lang="es-EC" sz="1800" dirty="0">
                <a:latin typeface="+mn-lt"/>
              </a:rPr>
              <a:t/>
            </a:r>
            <a:br>
              <a:rPr lang="es-EC" sz="1800" dirty="0">
                <a:latin typeface="+mn-lt"/>
              </a:rPr>
            </a:br>
            <a:r>
              <a:rPr lang="es-EC" sz="1800" b="1" dirty="0" smtClean="0">
                <a:latin typeface="+mn-lt"/>
              </a:rPr>
              <a:t>2017</a:t>
            </a:r>
            <a:endParaRPr lang="es-ES" sz="6600" b="1" noProof="1">
              <a:latin typeface="+mn-lt"/>
            </a:endParaRPr>
          </a:p>
        </p:txBody>
      </p:sp>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pic>
        <p:nvPicPr>
          <p:cNvPr id="49" name="Imagen 48"/>
          <p:cNvPicPr>
            <a:picLocks noChangeAspect="1"/>
          </p:cNvPicPr>
          <p:nvPr/>
        </p:nvPicPr>
        <p:blipFill>
          <a:blip r:embed="rId2"/>
          <a:stretch>
            <a:fillRect/>
          </a:stretch>
        </p:blipFill>
        <p:spPr>
          <a:xfrm>
            <a:off x="404949" y="1"/>
            <a:ext cx="9836332" cy="7183986"/>
          </a:xfrm>
          <a:prstGeom prst="rect">
            <a:avLst/>
          </a:prstGeom>
        </p:spPr>
      </p:pic>
    </p:spTree>
    <p:extLst>
      <p:ext uri="{BB962C8B-B14F-4D97-AF65-F5344CB8AC3E}">
        <p14:creationId xmlns:p14="http://schemas.microsoft.com/office/powerpoint/2010/main" val="382133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5" name="Título 4"/>
          <p:cNvSpPr>
            <a:spLocks noGrp="1"/>
          </p:cNvSpPr>
          <p:nvPr>
            <p:ph type="ctrTitle"/>
          </p:nvPr>
        </p:nvSpPr>
        <p:spPr>
          <a:xfrm>
            <a:off x="1025234" y="497406"/>
            <a:ext cx="9146423" cy="433265"/>
          </a:xfrm>
        </p:spPr>
        <p:txBody>
          <a:bodyPr>
            <a:noAutofit/>
          </a:bodyPr>
          <a:lstStyle/>
          <a:p>
            <a:pPr algn="l"/>
            <a:r>
              <a:rPr lang="es-EC" sz="2800" b="1" dirty="0" smtClean="0">
                <a:latin typeface="+mn-lt"/>
              </a:rPr>
              <a:t>ANÁLISIS UNIVARIADO</a:t>
            </a:r>
            <a:endParaRPr lang="es-EC" sz="2800" b="1" dirty="0">
              <a:latin typeface="+mn-lt"/>
            </a:endParaRPr>
          </a:p>
        </p:txBody>
      </p:sp>
      <p:pic>
        <p:nvPicPr>
          <p:cNvPr id="9" name="Marcador de contenido 8"/>
          <p:cNvPicPr>
            <a:picLocks noGrp="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3051689" y="1712432"/>
            <a:ext cx="5093512" cy="3367232"/>
          </a:xfrm>
          <a:prstGeom prst="rect">
            <a:avLst/>
          </a:prstGeom>
          <a:noFill/>
          <a:ln>
            <a:noFill/>
          </a:ln>
        </p:spPr>
      </p:pic>
      <p:sp>
        <p:nvSpPr>
          <p:cNvPr id="11" name="Título 4"/>
          <p:cNvSpPr txBox="1">
            <a:spLocks/>
          </p:cNvSpPr>
          <p:nvPr/>
        </p:nvSpPr>
        <p:spPr>
          <a:xfrm>
            <a:off x="318655" y="5543950"/>
            <a:ext cx="11305309" cy="11616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accent2">
                    <a:lumMod val="50000"/>
                  </a:schemeClr>
                </a:solidFill>
                <a:latin typeface="+mj-lt"/>
                <a:ea typeface="+mj-ea"/>
                <a:cs typeface="+mj-cs"/>
              </a:defRPr>
            </a:lvl1pPr>
          </a:lstStyle>
          <a:p>
            <a:pPr algn="just">
              <a:lnSpc>
                <a:spcPct val="100000"/>
              </a:lnSpc>
            </a:pPr>
            <a:r>
              <a:rPr lang="es-EC" sz="2000" b="1" dirty="0" smtClean="0">
                <a:solidFill>
                  <a:schemeClr val="tx1"/>
                </a:solidFill>
                <a:latin typeface="+mn-lt"/>
              </a:rPr>
              <a:t>Análisis Ejecutivo: </a:t>
            </a:r>
            <a:r>
              <a:rPr lang="es-EC" sz="2000" dirty="0" smtClean="0">
                <a:solidFill>
                  <a:schemeClr val="tx1"/>
                </a:solidFill>
                <a:latin typeface="+mn-lt"/>
              </a:rPr>
              <a:t>Los </a:t>
            </a:r>
            <a:r>
              <a:rPr lang="es-EC" sz="2000" dirty="0">
                <a:solidFill>
                  <a:schemeClr val="tx1"/>
                </a:solidFill>
                <a:latin typeface="+mn-lt"/>
              </a:rPr>
              <a:t>trabajadores encuestados manifestaron en un 48,19% que casi siempre la empresa donde trabajan les ofrecen incentivos, lo que nos indica que la mayoría de estas empresas emplean una cultura </a:t>
            </a:r>
            <a:r>
              <a:rPr lang="es-EC" sz="2000" dirty="0" smtClean="0">
                <a:solidFill>
                  <a:schemeClr val="tx1"/>
                </a:solidFill>
                <a:latin typeface="+mn-lt"/>
              </a:rPr>
              <a:t>motivacional, </a:t>
            </a:r>
            <a:r>
              <a:rPr lang="es-EC" sz="2000" dirty="0">
                <a:solidFill>
                  <a:schemeClr val="tx1"/>
                </a:solidFill>
                <a:latin typeface="+mn-lt"/>
              </a:rPr>
              <a:t>lo cual aporta </a:t>
            </a:r>
            <a:r>
              <a:rPr lang="es-EC" sz="2000" dirty="0" smtClean="0">
                <a:solidFill>
                  <a:schemeClr val="tx1"/>
                </a:solidFill>
                <a:latin typeface="+mn-lt"/>
              </a:rPr>
              <a:t>en </a:t>
            </a:r>
            <a:r>
              <a:rPr lang="es-EC" sz="2000" dirty="0">
                <a:solidFill>
                  <a:schemeClr val="tx1"/>
                </a:solidFill>
                <a:latin typeface="+mn-lt"/>
              </a:rPr>
              <a:t>una mejor productividad y cumplimiento con las metas de producción planteadas por los dueños de las empresas. </a:t>
            </a:r>
          </a:p>
        </p:txBody>
      </p:sp>
      <p:sp>
        <p:nvSpPr>
          <p:cNvPr id="6" name="Título 4"/>
          <p:cNvSpPr txBox="1">
            <a:spLocks/>
          </p:cNvSpPr>
          <p:nvPr/>
        </p:nvSpPr>
        <p:spPr>
          <a:xfrm>
            <a:off x="1025235" y="1104919"/>
            <a:ext cx="9146423" cy="433265"/>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s-EC" sz="2800" dirty="0" smtClean="0">
                <a:latin typeface="+mn-lt"/>
              </a:rPr>
              <a:t>¿La empresa le proporciona incentivos?</a:t>
            </a:r>
            <a:endParaRPr lang="es-EC" sz="2800" dirty="0">
              <a:latin typeface="+mn-lt"/>
            </a:endParaRPr>
          </a:p>
        </p:txBody>
      </p:sp>
    </p:spTree>
    <p:extLst>
      <p:ext uri="{BB962C8B-B14F-4D97-AF65-F5344CB8AC3E}">
        <p14:creationId xmlns:p14="http://schemas.microsoft.com/office/powerpoint/2010/main" val="16180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57102" y="543854"/>
            <a:ext cx="10593777" cy="618739"/>
          </a:xfrm>
        </p:spPr>
        <p:txBody>
          <a:bodyPr>
            <a:normAutofit/>
          </a:bodyPr>
          <a:lstStyle/>
          <a:p>
            <a:r>
              <a:rPr lang="es-EC" sz="2800" b="1" dirty="0" smtClean="0">
                <a:latin typeface="+mn-lt"/>
              </a:rPr>
              <a:t>ANÁLISIS UNIVARIADO</a:t>
            </a:r>
            <a:endParaRPr lang="es-EC" sz="2800" dirty="0">
              <a:latin typeface="+mn-lt"/>
            </a:endParaRPr>
          </a:p>
        </p:txBody>
      </p:sp>
      <p:pic>
        <p:nvPicPr>
          <p:cNvPr id="6" name="Marcador de contenido 5"/>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2944815" y="2090468"/>
            <a:ext cx="5462056" cy="3305955"/>
          </a:xfrm>
          <a:prstGeom prst="rect">
            <a:avLst/>
          </a:prstGeom>
          <a:noFill/>
          <a:ln>
            <a:noFill/>
          </a:ln>
        </p:spPr>
      </p:pic>
      <p:sp>
        <p:nvSpPr>
          <p:cNvPr id="7" name="Título 1"/>
          <p:cNvSpPr txBox="1">
            <a:spLocks/>
          </p:cNvSpPr>
          <p:nvPr/>
        </p:nvSpPr>
        <p:spPr>
          <a:xfrm>
            <a:off x="191195" y="5597236"/>
            <a:ext cx="11463843" cy="126076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r>
              <a:rPr lang="es-EC" sz="2000" b="1" dirty="0" smtClean="0">
                <a:solidFill>
                  <a:schemeClr val="tx1"/>
                </a:solidFill>
                <a:latin typeface="+mn-lt"/>
              </a:rPr>
              <a:t>Análisis Ejecutivo</a:t>
            </a:r>
            <a:r>
              <a:rPr lang="es-EC" sz="2000" dirty="0" smtClean="0">
                <a:solidFill>
                  <a:schemeClr val="tx1"/>
                </a:solidFill>
                <a:latin typeface="+mn-lt"/>
              </a:rPr>
              <a:t>: la </a:t>
            </a:r>
            <a:r>
              <a:rPr lang="es-EC" sz="2000" dirty="0">
                <a:solidFill>
                  <a:schemeClr val="tx1"/>
                </a:solidFill>
                <a:latin typeface="+mn-lt"/>
              </a:rPr>
              <a:t>mayoría de los trabajadores encuestados consideran que realizando un producto de calidad pueden aportar con la empresa para que sea mejor que la </a:t>
            </a:r>
            <a:r>
              <a:rPr lang="es-EC" sz="2000" dirty="0" smtClean="0">
                <a:solidFill>
                  <a:schemeClr val="tx1"/>
                </a:solidFill>
                <a:latin typeface="+mn-lt"/>
              </a:rPr>
              <a:t>competencia, lo que determina </a:t>
            </a:r>
            <a:r>
              <a:rPr lang="es-EC" sz="2000" dirty="0">
                <a:solidFill>
                  <a:schemeClr val="tx1"/>
                </a:solidFill>
                <a:latin typeface="+mn-lt"/>
              </a:rPr>
              <a:t>que los trabajadores de este sector, tienen buena disposición y están conscientes que su aporte en el proceso de producción es importante.</a:t>
            </a:r>
          </a:p>
        </p:txBody>
      </p:sp>
      <p:sp>
        <p:nvSpPr>
          <p:cNvPr id="8" name="Título 1"/>
          <p:cNvSpPr txBox="1">
            <a:spLocks/>
          </p:cNvSpPr>
          <p:nvPr/>
        </p:nvSpPr>
        <p:spPr>
          <a:xfrm>
            <a:off x="257102" y="1184739"/>
            <a:ext cx="11463843" cy="70491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C" sz="2800" dirty="0" smtClean="0">
                <a:latin typeface="+mn-lt"/>
              </a:rPr>
              <a:t>¿Cómo usted podría aportar para que la empresa sea mejor que la competencia?</a:t>
            </a:r>
            <a:endParaRPr lang="es-EC" sz="2800" dirty="0">
              <a:latin typeface="+mn-lt"/>
            </a:endParaRPr>
          </a:p>
        </p:txBody>
      </p:sp>
    </p:spTree>
    <p:extLst>
      <p:ext uri="{BB962C8B-B14F-4D97-AF65-F5344CB8AC3E}">
        <p14:creationId xmlns:p14="http://schemas.microsoft.com/office/powerpoint/2010/main" val="1899730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12618" y="211099"/>
            <a:ext cx="9463050" cy="535577"/>
          </a:xfrm>
        </p:spPr>
        <p:txBody>
          <a:bodyPr>
            <a:normAutofit/>
          </a:bodyPr>
          <a:lstStyle/>
          <a:p>
            <a:r>
              <a:rPr lang="es-EC" sz="2800" b="1" dirty="0" smtClean="0">
                <a:latin typeface="+mn-lt"/>
              </a:rPr>
              <a:t>ANÁLISIS UNIVARIADO</a:t>
            </a:r>
            <a:endParaRPr lang="es-EC" sz="2800" dirty="0">
              <a:latin typeface="+mn-lt"/>
            </a:endParaRPr>
          </a:p>
        </p:txBody>
      </p:sp>
      <p:pic>
        <p:nvPicPr>
          <p:cNvPr id="7" name="Marcador de contenido 6"/>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642297" y="1915211"/>
            <a:ext cx="4822491" cy="2894053"/>
          </a:xfrm>
          <a:prstGeom prst="rect">
            <a:avLst/>
          </a:prstGeom>
          <a:noFill/>
          <a:ln>
            <a:noFill/>
          </a:ln>
        </p:spPr>
      </p:pic>
      <p:sp>
        <p:nvSpPr>
          <p:cNvPr id="5" name="Título 1"/>
          <p:cNvSpPr txBox="1">
            <a:spLocks/>
          </p:cNvSpPr>
          <p:nvPr/>
        </p:nvSpPr>
        <p:spPr>
          <a:xfrm>
            <a:off x="512617" y="5306291"/>
            <a:ext cx="11277599" cy="1451956"/>
          </a:xfrm>
          <a:prstGeom prst="rect">
            <a:avLst/>
          </a:prstGeom>
        </p:spPr>
        <p:txBody>
          <a:bodyPr vert="horz" lIns="91440" tIns="45720" rIns="91440" bIns="45720" rtlCol="0" anchor="b">
            <a:normAutofit fontScale="25000" lnSpcReduction="20000"/>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lnSpc>
                <a:spcPct val="120000"/>
              </a:lnSpc>
            </a:pPr>
            <a:r>
              <a:rPr lang="es-EC" sz="9600" b="1" dirty="0" smtClean="0">
                <a:solidFill>
                  <a:schemeClr val="tx1"/>
                </a:solidFill>
                <a:latin typeface="+mn-lt"/>
              </a:rPr>
              <a:t>Análisis Ejecutivo:  </a:t>
            </a:r>
            <a:r>
              <a:rPr lang="es-EC" sz="9600" dirty="0" smtClean="0">
                <a:solidFill>
                  <a:schemeClr val="tx1"/>
                </a:solidFill>
                <a:latin typeface="+mn-lt"/>
              </a:rPr>
              <a:t>El </a:t>
            </a:r>
            <a:r>
              <a:rPr lang="es-EC" sz="9600" dirty="0">
                <a:solidFill>
                  <a:schemeClr val="tx1"/>
                </a:solidFill>
                <a:latin typeface="+mn-lt"/>
              </a:rPr>
              <a:t>20,08% opina que la optimización y cuidados de los recursos de la empresa no tiene relación ni influye en sus ingresos; lo que lo convierte en un sector potencial de capital humano que, bajo estrategias de motivación adecuadas, podemos influirlos y motivarlos para mejorar su compromiso para con la empresa y por ende mejoren sus ingresos.</a:t>
            </a:r>
          </a:p>
          <a:p>
            <a:endParaRPr lang="es-EC" sz="2800" dirty="0"/>
          </a:p>
        </p:txBody>
      </p:sp>
      <p:sp>
        <p:nvSpPr>
          <p:cNvPr id="8" name="Título 1"/>
          <p:cNvSpPr txBox="1">
            <a:spLocks/>
          </p:cNvSpPr>
          <p:nvPr/>
        </p:nvSpPr>
        <p:spPr>
          <a:xfrm>
            <a:off x="512617" y="831273"/>
            <a:ext cx="11554691" cy="8882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s-EC" sz="2400" dirty="0" smtClean="0">
                <a:latin typeface="+mn-lt"/>
              </a:rPr>
              <a:t>¿Cree usted que al implementar un método </a:t>
            </a:r>
            <a:r>
              <a:rPr lang="es-EC" sz="2400" dirty="0" err="1" smtClean="0">
                <a:latin typeface="+mn-lt"/>
              </a:rPr>
              <a:t>coparticipativo</a:t>
            </a:r>
            <a:r>
              <a:rPr lang="es-EC" sz="2400" dirty="0" smtClean="0">
                <a:latin typeface="+mn-lt"/>
              </a:rPr>
              <a:t> que consiste en una mayor optimización, preocupación y cuidado de los recursos de la empresa, usted podría incrementar sus ingresos?</a:t>
            </a:r>
            <a:endParaRPr lang="es-EC" sz="2400" dirty="0">
              <a:latin typeface="+mn-lt"/>
            </a:endParaRPr>
          </a:p>
        </p:txBody>
      </p:sp>
    </p:spTree>
    <p:extLst>
      <p:ext uri="{BB962C8B-B14F-4D97-AF65-F5344CB8AC3E}">
        <p14:creationId xmlns:p14="http://schemas.microsoft.com/office/powerpoint/2010/main" val="201875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01783" y="272087"/>
            <a:ext cx="10476805" cy="479407"/>
          </a:xfrm>
        </p:spPr>
        <p:txBody>
          <a:bodyPr>
            <a:normAutofit/>
          </a:bodyPr>
          <a:lstStyle/>
          <a:p>
            <a:r>
              <a:rPr lang="es-EC" sz="2800" b="1" dirty="0" smtClean="0">
                <a:latin typeface="+mn-lt"/>
              </a:rPr>
              <a:t>ANÁLISIS BIVARIADO:  CROSSTAB</a:t>
            </a:r>
            <a:endParaRPr lang="es-EC" sz="2800" dirty="0">
              <a:latin typeface="+mn-lt"/>
            </a:endParaRPr>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1263664076"/>
              </p:ext>
            </p:extLst>
          </p:nvPr>
        </p:nvGraphicFramePr>
        <p:xfrm>
          <a:off x="374074" y="1452752"/>
          <a:ext cx="5680363" cy="3813446"/>
        </p:xfrm>
        <a:graphic>
          <a:graphicData uri="http://schemas.openxmlformats.org/drawingml/2006/table">
            <a:tbl>
              <a:tblPr firstRow="1" firstCol="1" bandRow="1">
                <a:tableStyleId>{D27102A9-8310-4765-A935-A1911B00CA55}</a:tableStyleId>
              </a:tblPr>
              <a:tblGrid>
                <a:gridCol w="1341923">
                  <a:extLst>
                    <a:ext uri="{9D8B030D-6E8A-4147-A177-3AD203B41FA5}">
                      <a16:colId xmlns:a16="http://schemas.microsoft.com/office/drawing/2014/main" xmlns="" val="2019466381"/>
                    </a:ext>
                  </a:extLst>
                </a:gridCol>
                <a:gridCol w="1341923">
                  <a:extLst>
                    <a:ext uri="{9D8B030D-6E8A-4147-A177-3AD203B41FA5}">
                      <a16:colId xmlns:a16="http://schemas.microsoft.com/office/drawing/2014/main" xmlns="" val="3133289554"/>
                    </a:ext>
                  </a:extLst>
                </a:gridCol>
                <a:gridCol w="1014788">
                  <a:extLst>
                    <a:ext uri="{9D8B030D-6E8A-4147-A177-3AD203B41FA5}">
                      <a16:colId xmlns:a16="http://schemas.microsoft.com/office/drawing/2014/main" xmlns="" val="2771723452"/>
                    </a:ext>
                  </a:extLst>
                </a:gridCol>
                <a:gridCol w="993646">
                  <a:extLst>
                    <a:ext uri="{9D8B030D-6E8A-4147-A177-3AD203B41FA5}">
                      <a16:colId xmlns:a16="http://schemas.microsoft.com/office/drawing/2014/main" xmlns="" val="2654913657"/>
                    </a:ext>
                  </a:extLst>
                </a:gridCol>
                <a:gridCol w="988083">
                  <a:extLst>
                    <a:ext uri="{9D8B030D-6E8A-4147-A177-3AD203B41FA5}">
                      <a16:colId xmlns:a16="http://schemas.microsoft.com/office/drawing/2014/main" xmlns="" val="914923730"/>
                    </a:ext>
                  </a:extLst>
                </a:gridCol>
              </a:tblGrid>
              <a:tr h="302546">
                <a:tc gridSpan="5">
                  <a:txBody>
                    <a:bodyPr/>
                    <a:lstStyle/>
                    <a:p>
                      <a:pPr algn="just">
                        <a:lnSpc>
                          <a:spcPct val="115000"/>
                        </a:lnSpc>
                        <a:spcAft>
                          <a:spcPts val="0"/>
                        </a:spcAft>
                      </a:pPr>
                      <a:endParaRPr lang="es-EC" sz="1400" dirty="0">
                        <a:effectLst/>
                        <a:latin typeface="+mn-lt"/>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4025776497"/>
                  </a:ext>
                </a:extLst>
              </a:tr>
              <a:tr h="1690983">
                <a:tc>
                  <a:txBody>
                    <a:bodyPr/>
                    <a:lstStyle/>
                    <a:p>
                      <a:pPr algn="l">
                        <a:lnSpc>
                          <a:spcPct val="115000"/>
                        </a:lnSpc>
                      </a:pPr>
                      <a:endParaRPr lang="es-EC" sz="1600" dirty="0">
                        <a:effectLst/>
                        <a:latin typeface="+mn-lt"/>
                        <a:cs typeface="Times New Roman" panose="02020603050405020304" pitchFamily="18" charset="0"/>
                      </a:endParaRPr>
                    </a:p>
                  </a:txBody>
                  <a:tcPr marL="44450" marR="44450" marT="0" marB="0" anchor="b"/>
                </a:tc>
                <a:tc>
                  <a:txBody>
                    <a:bodyPr/>
                    <a:lstStyle/>
                    <a:p>
                      <a:pPr algn="l">
                        <a:lnSpc>
                          <a:spcPct val="115000"/>
                        </a:lnSpc>
                      </a:pPr>
                      <a:endParaRPr lang="es-EC" sz="1600" dirty="0">
                        <a:effectLst/>
                        <a:latin typeface="+mn-lt"/>
                        <a:cs typeface="Times New Roman" panose="02020603050405020304" pitchFamily="18" charset="0"/>
                      </a:endParaRPr>
                    </a:p>
                  </a:txBody>
                  <a:tcPr marL="44450" marR="44450" marT="0" marB="0" anchor="b"/>
                </a:tc>
                <a:tc gridSpan="2">
                  <a:txBody>
                    <a:bodyPr/>
                    <a:lstStyle/>
                    <a:p>
                      <a:pPr algn="l">
                        <a:lnSpc>
                          <a:spcPct val="115000"/>
                        </a:lnSpc>
                        <a:spcAft>
                          <a:spcPts val="0"/>
                        </a:spcAft>
                      </a:pPr>
                      <a:r>
                        <a:rPr lang="es-EC" sz="1600" dirty="0">
                          <a:effectLst/>
                          <a:latin typeface="+mn-lt"/>
                        </a:rPr>
                        <a:t>Cree usted que al implementar un método </a:t>
                      </a:r>
                      <a:r>
                        <a:rPr lang="es-EC" sz="1600" dirty="0" err="1">
                          <a:effectLst/>
                          <a:latin typeface="+mn-lt"/>
                        </a:rPr>
                        <a:t>coparticipativo</a:t>
                      </a:r>
                      <a:r>
                        <a:rPr lang="es-EC" sz="1600" dirty="0">
                          <a:effectLst/>
                          <a:latin typeface="+mn-lt"/>
                        </a:rPr>
                        <a:t> usted podría incrementar sus ingresos?</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15000"/>
                        </a:lnSpc>
                      </a:pPr>
                      <a:endParaRPr lang="es-EC" sz="1600">
                        <a:effectLst/>
                        <a:latin typeface="+mn-lt"/>
                        <a:cs typeface="Times New Roman" panose="02020603050405020304" pitchFamily="18" charset="0"/>
                      </a:endParaRPr>
                    </a:p>
                  </a:txBody>
                  <a:tcPr marL="44450" marR="44450" marT="0" marB="0" anchor="b"/>
                </a:tc>
                <a:extLst>
                  <a:ext uri="{0D108BD9-81ED-4DB2-BD59-A6C34878D82A}">
                    <a16:rowId xmlns:a16="http://schemas.microsoft.com/office/drawing/2014/main" xmlns="" val="3184431629"/>
                  </a:ext>
                </a:extLst>
              </a:tr>
              <a:tr h="349091">
                <a:tc>
                  <a:txBody>
                    <a:bodyPr/>
                    <a:lstStyle/>
                    <a:p>
                      <a:pPr algn="just">
                        <a:lnSpc>
                          <a:spcPct val="115000"/>
                        </a:lnSpc>
                        <a:spcAft>
                          <a:spcPts val="0"/>
                        </a:spcAft>
                      </a:pPr>
                      <a:r>
                        <a:rPr lang="es-EC" sz="1600" dirty="0">
                          <a:effectLst/>
                          <a:latin typeface="+mn-lt"/>
                        </a:rPr>
                        <a:t> </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s-EC" sz="1600" dirty="0">
                          <a:effectLst/>
                          <a:latin typeface="+mn-lt"/>
                        </a:rPr>
                        <a:t> </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dirty="0">
                          <a:effectLst/>
                          <a:latin typeface="+mn-lt"/>
                        </a:rPr>
                        <a:t>SI</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a:effectLst/>
                          <a:latin typeface="+mn-lt"/>
                        </a:rPr>
                        <a:t>TALVEZ</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a:effectLst/>
                          <a:latin typeface="+mn-lt"/>
                        </a:rPr>
                        <a:t>TOTAL</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176975376"/>
                  </a:ext>
                </a:extLst>
              </a:tr>
              <a:tr h="349091">
                <a:tc rowSpan="3">
                  <a:txBody>
                    <a:bodyPr/>
                    <a:lstStyle/>
                    <a:p>
                      <a:pPr algn="l">
                        <a:lnSpc>
                          <a:spcPct val="115000"/>
                        </a:lnSpc>
                        <a:spcAft>
                          <a:spcPts val="0"/>
                        </a:spcAft>
                      </a:pPr>
                      <a:r>
                        <a:rPr lang="es-EC" sz="1600" dirty="0">
                          <a:effectLst/>
                          <a:latin typeface="+mn-lt"/>
                        </a:rPr>
                        <a:t>¿La empresa les proporciona incentivos?</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s-EC" sz="1600" dirty="0">
                          <a:effectLst/>
                          <a:latin typeface="+mn-lt"/>
                        </a:rPr>
                        <a:t>SIEMPRE</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70</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a:effectLst/>
                          <a:latin typeface="+mn-lt"/>
                        </a:rPr>
                        <a:t>18</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a:effectLst/>
                          <a:latin typeface="+mn-lt"/>
                        </a:rPr>
                        <a:t>88</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198121257"/>
                  </a:ext>
                </a:extLst>
              </a:tr>
              <a:tr h="349091">
                <a:tc vMerge="1">
                  <a:txBody>
                    <a:bodyPr/>
                    <a:lstStyle/>
                    <a:p>
                      <a:endParaRPr lang="es-EC"/>
                    </a:p>
                  </a:txBody>
                  <a:tcPr/>
                </a:tc>
                <a:tc>
                  <a:txBody>
                    <a:bodyPr/>
                    <a:lstStyle/>
                    <a:p>
                      <a:pPr algn="just">
                        <a:lnSpc>
                          <a:spcPct val="115000"/>
                        </a:lnSpc>
                        <a:spcAft>
                          <a:spcPts val="0"/>
                        </a:spcAft>
                      </a:pPr>
                      <a:r>
                        <a:rPr lang="es-EC" sz="1600" dirty="0">
                          <a:effectLst/>
                          <a:latin typeface="+mn-lt"/>
                        </a:rPr>
                        <a:t>CASI SIEMPRE</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94</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26</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a:effectLst/>
                          <a:latin typeface="+mn-lt"/>
                        </a:rPr>
                        <a:t>120</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4418852"/>
                  </a:ext>
                </a:extLst>
              </a:tr>
              <a:tr h="423553">
                <a:tc vMerge="1">
                  <a:txBody>
                    <a:bodyPr/>
                    <a:lstStyle/>
                    <a:p>
                      <a:endParaRPr lang="es-EC"/>
                    </a:p>
                  </a:txBody>
                  <a:tcPr/>
                </a:tc>
                <a:tc>
                  <a:txBody>
                    <a:bodyPr/>
                    <a:lstStyle/>
                    <a:p>
                      <a:pPr algn="just">
                        <a:lnSpc>
                          <a:spcPct val="115000"/>
                        </a:lnSpc>
                        <a:spcAft>
                          <a:spcPts val="0"/>
                        </a:spcAft>
                      </a:pPr>
                      <a:r>
                        <a:rPr lang="es-EC" sz="1600" dirty="0">
                          <a:effectLst/>
                          <a:latin typeface="+mn-lt"/>
                        </a:rPr>
                        <a:t>NUNCA</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a:effectLst/>
                          <a:latin typeface="+mn-lt"/>
                        </a:rPr>
                        <a:t>35</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6</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41</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688306852"/>
                  </a:ext>
                </a:extLst>
              </a:tr>
              <a:tr h="349091">
                <a:tc>
                  <a:txBody>
                    <a:bodyPr/>
                    <a:lstStyle/>
                    <a:p>
                      <a:pPr algn="just">
                        <a:lnSpc>
                          <a:spcPct val="115000"/>
                        </a:lnSpc>
                        <a:spcAft>
                          <a:spcPts val="0"/>
                        </a:spcAft>
                      </a:pPr>
                      <a:r>
                        <a:rPr lang="es-EC" sz="1600">
                          <a:effectLst/>
                          <a:latin typeface="+mn-lt"/>
                        </a:rPr>
                        <a:t>Total</a:t>
                      </a:r>
                      <a:endParaRPr lang="es-EC" sz="160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s-EC" sz="1600" dirty="0">
                          <a:effectLst/>
                          <a:latin typeface="+mn-lt"/>
                        </a:rPr>
                        <a:t> </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199</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50</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600" dirty="0">
                          <a:effectLst/>
                          <a:latin typeface="+mn-lt"/>
                        </a:rPr>
                        <a:t>249</a:t>
                      </a:r>
                      <a:endParaRPr lang="es-EC" sz="1600" dirty="0">
                        <a:effectLst/>
                        <a:latin typeface="+mn-lt"/>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644688163"/>
                  </a:ext>
                </a:extLst>
              </a:tr>
            </a:tbl>
          </a:graphicData>
        </a:graphic>
      </p:graphicFrame>
      <p:pic>
        <p:nvPicPr>
          <p:cNvPr id="6" name="Marcador de contenido 5"/>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83163" y="1674599"/>
            <a:ext cx="5177564" cy="3530615"/>
          </a:xfrm>
          <a:prstGeom prst="rect">
            <a:avLst/>
          </a:prstGeom>
          <a:noFill/>
          <a:ln>
            <a:noFill/>
          </a:ln>
        </p:spPr>
      </p:pic>
      <p:sp>
        <p:nvSpPr>
          <p:cNvPr id="7" name="Título 1"/>
          <p:cNvSpPr txBox="1">
            <a:spLocks/>
          </p:cNvSpPr>
          <p:nvPr/>
        </p:nvSpPr>
        <p:spPr>
          <a:xfrm>
            <a:off x="401783" y="5812243"/>
            <a:ext cx="11083635" cy="104575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lnSpc>
                <a:spcPct val="100000"/>
              </a:lnSpc>
            </a:pPr>
            <a:r>
              <a:rPr lang="es-EC" sz="1800" b="1" dirty="0" smtClean="0">
                <a:solidFill>
                  <a:schemeClr val="tx1"/>
                </a:solidFill>
                <a:latin typeface="+mn-lt"/>
              </a:rPr>
              <a:t>Análisis Ejecutivo: </a:t>
            </a:r>
            <a:r>
              <a:rPr lang="es-EC" sz="1800" dirty="0" smtClean="0">
                <a:solidFill>
                  <a:schemeClr val="tx1"/>
                </a:solidFill>
                <a:latin typeface="+mn-lt"/>
              </a:rPr>
              <a:t>Al </a:t>
            </a:r>
            <a:r>
              <a:rPr lang="es-EC" sz="1800" dirty="0">
                <a:solidFill>
                  <a:schemeClr val="tx1"/>
                </a:solidFill>
                <a:latin typeface="+mn-lt"/>
              </a:rPr>
              <a:t>realizar el cruce de las variables respecto a si la empresa les proporciona incentivos y si cree que al implementar un método </a:t>
            </a:r>
            <a:r>
              <a:rPr lang="es-EC" sz="1800" dirty="0" err="1">
                <a:solidFill>
                  <a:schemeClr val="tx1"/>
                </a:solidFill>
                <a:latin typeface="+mn-lt"/>
              </a:rPr>
              <a:t>coparticipativo</a:t>
            </a:r>
            <a:r>
              <a:rPr lang="es-EC" sz="1800" dirty="0">
                <a:solidFill>
                  <a:schemeClr val="tx1"/>
                </a:solidFill>
                <a:latin typeface="+mn-lt"/>
              </a:rPr>
              <a:t> podría incrementar sus ingresos, se evidencia que la mayor </a:t>
            </a:r>
            <a:r>
              <a:rPr lang="es-EC" sz="1800" dirty="0" smtClean="0">
                <a:solidFill>
                  <a:schemeClr val="tx1"/>
                </a:solidFill>
                <a:latin typeface="+mn-lt"/>
              </a:rPr>
              <a:t>contingencia está en casi siempre con 94 personas, </a:t>
            </a:r>
            <a:r>
              <a:rPr lang="es-EC" sz="1800" dirty="0">
                <a:solidFill>
                  <a:schemeClr val="tx1"/>
                </a:solidFill>
                <a:latin typeface="+mn-lt"/>
              </a:rPr>
              <a:t>lo que permite determinar que es un mercado potencial entre el obrero y patrono, basados en un método de ahorro e incentivos</a:t>
            </a:r>
            <a:r>
              <a:rPr lang="es-EC" sz="1800" dirty="0" smtClean="0">
                <a:solidFill>
                  <a:schemeClr val="tx1"/>
                </a:solidFill>
                <a:latin typeface="+mn-lt"/>
              </a:rPr>
              <a:t>.</a:t>
            </a:r>
          </a:p>
          <a:p>
            <a:endParaRPr lang="es-EC" sz="1400" dirty="0"/>
          </a:p>
        </p:txBody>
      </p:sp>
      <p:sp>
        <p:nvSpPr>
          <p:cNvPr id="8" name="Título 1"/>
          <p:cNvSpPr txBox="1">
            <a:spLocks/>
          </p:cNvSpPr>
          <p:nvPr/>
        </p:nvSpPr>
        <p:spPr>
          <a:xfrm>
            <a:off x="374074" y="973343"/>
            <a:ext cx="9745286" cy="47940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nSpc>
                <a:spcPct val="100000"/>
              </a:lnSpc>
            </a:pPr>
            <a:r>
              <a:rPr lang="es-EC" sz="2400" dirty="0" smtClean="0">
                <a:solidFill>
                  <a:schemeClr val="tx1"/>
                </a:solidFill>
                <a:latin typeface="+mn-lt"/>
              </a:rPr>
              <a:t>¿Cree usted que al implementar un método </a:t>
            </a:r>
            <a:r>
              <a:rPr lang="es-EC" sz="2400" dirty="0" err="1" smtClean="0">
                <a:solidFill>
                  <a:schemeClr val="tx1"/>
                </a:solidFill>
                <a:latin typeface="+mn-lt"/>
              </a:rPr>
              <a:t>coparticipativo</a:t>
            </a:r>
            <a:r>
              <a:rPr lang="es-EC" sz="2400" dirty="0" smtClean="0">
                <a:solidFill>
                  <a:schemeClr val="tx1"/>
                </a:solidFill>
                <a:latin typeface="+mn-lt"/>
              </a:rPr>
              <a:t> usted podría incrementar sus ingresos? y ¿La empresa le proporciona incentivos?</a:t>
            </a:r>
            <a:endParaRPr lang="es-EC" sz="2400" dirty="0">
              <a:solidFill>
                <a:schemeClr val="tx1"/>
              </a:solidFill>
              <a:latin typeface="+mn-lt"/>
            </a:endParaRPr>
          </a:p>
        </p:txBody>
      </p:sp>
    </p:spTree>
    <p:extLst>
      <p:ext uri="{BB962C8B-B14F-4D97-AF65-F5344CB8AC3E}">
        <p14:creationId xmlns:p14="http://schemas.microsoft.com/office/powerpoint/2010/main" val="677800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68037" y="423001"/>
            <a:ext cx="9509759" cy="479407"/>
          </a:xfrm>
        </p:spPr>
        <p:txBody>
          <a:bodyPr>
            <a:normAutofit/>
          </a:bodyPr>
          <a:lstStyle/>
          <a:p>
            <a:r>
              <a:rPr lang="es-EC" sz="2800" b="1" dirty="0" smtClean="0">
                <a:latin typeface="+mn-lt"/>
              </a:rPr>
              <a:t>ANÁLISIS BIVARIADO:  ANOVA</a:t>
            </a:r>
            <a:endParaRPr lang="es-EC" sz="2800" dirty="0">
              <a:latin typeface="+mn-lt"/>
            </a:endParaRPr>
          </a:p>
        </p:txBody>
      </p:sp>
      <p:graphicFrame>
        <p:nvGraphicFramePr>
          <p:cNvPr id="9" name="Marcador de contenido 8"/>
          <p:cNvGraphicFramePr>
            <a:graphicFrameLocks noGrp="1"/>
          </p:cNvGraphicFramePr>
          <p:nvPr>
            <p:ph sz="half" idx="1"/>
            <p:extLst>
              <p:ext uri="{D42A27DB-BD31-4B8C-83A1-F6EECF244321}">
                <p14:modId xmlns:p14="http://schemas.microsoft.com/office/powerpoint/2010/main" val="688502330"/>
              </p:ext>
            </p:extLst>
          </p:nvPr>
        </p:nvGraphicFramePr>
        <p:xfrm>
          <a:off x="568036" y="1881195"/>
          <a:ext cx="5708073" cy="3425097"/>
        </p:xfrm>
        <a:graphic>
          <a:graphicData uri="http://schemas.openxmlformats.org/drawingml/2006/table">
            <a:tbl>
              <a:tblPr firstRow="1" firstCol="1" bandRow="1">
                <a:tableStyleId>{D27102A9-8310-4765-A935-A1911B00CA55}</a:tableStyleId>
              </a:tblPr>
              <a:tblGrid>
                <a:gridCol w="1024019">
                  <a:extLst>
                    <a:ext uri="{9D8B030D-6E8A-4147-A177-3AD203B41FA5}">
                      <a16:colId xmlns:a16="http://schemas.microsoft.com/office/drawing/2014/main" xmlns="" val="2760537796"/>
                    </a:ext>
                  </a:extLst>
                </a:gridCol>
                <a:gridCol w="998269">
                  <a:extLst>
                    <a:ext uri="{9D8B030D-6E8A-4147-A177-3AD203B41FA5}">
                      <a16:colId xmlns:a16="http://schemas.microsoft.com/office/drawing/2014/main" xmlns="" val="543488357"/>
                    </a:ext>
                  </a:extLst>
                </a:gridCol>
                <a:gridCol w="752778">
                  <a:extLst>
                    <a:ext uri="{9D8B030D-6E8A-4147-A177-3AD203B41FA5}">
                      <a16:colId xmlns:a16="http://schemas.microsoft.com/office/drawing/2014/main" xmlns="" val="186424874"/>
                    </a:ext>
                  </a:extLst>
                </a:gridCol>
                <a:gridCol w="1072947">
                  <a:extLst>
                    <a:ext uri="{9D8B030D-6E8A-4147-A177-3AD203B41FA5}">
                      <a16:colId xmlns:a16="http://schemas.microsoft.com/office/drawing/2014/main" xmlns="" val="4208357835"/>
                    </a:ext>
                  </a:extLst>
                </a:gridCol>
                <a:gridCol w="875524">
                  <a:extLst>
                    <a:ext uri="{9D8B030D-6E8A-4147-A177-3AD203B41FA5}">
                      <a16:colId xmlns:a16="http://schemas.microsoft.com/office/drawing/2014/main" xmlns="" val="1455912963"/>
                    </a:ext>
                  </a:extLst>
                </a:gridCol>
                <a:gridCol w="984536">
                  <a:extLst>
                    <a:ext uri="{9D8B030D-6E8A-4147-A177-3AD203B41FA5}">
                      <a16:colId xmlns:a16="http://schemas.microsoft.com/office/drawing/2014/main" xmlns="" val="3276270505"/>
                    </a:ext>
                  </a:extLst>
                </a:gridCol>
              </a:tblGrid>
              <a:tr h="479184">
                <a:tc gridSpan="6">
                  <a:txBody>
                    <a:bodyPr/>
                    <a:lstStyle/>
                    <a:p>
                      <a:pPr algn="just">
                        <a:lnSpc>
                          <a:spcPct val="115000"/>
                        </a:lnSpc>
                        <a:spcAft>
                          <a:spcPts val="0"/>
                        </a:spcAft>
                      </a:pPr>
                      <a:r>
                        <a:rPr lang="es-EC" sz="1600" dirty="0">
                          <a:effectLst/>
                        </a:rPr>
                        <a:t>ANOVA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008035080"/>
                  </a:ext>
                </a:extLst>
              </a:tr>
              <a:tr h="389146">
                <a:tc gridSpan="6">
                  <a:txBody>
                    <a:bodyPr/>
                    <a:lstStyle/>
                    <a:p>
                      <a:pPr algn="just">
                        <a:lnSpc>
                          <a:spcPct val="115000"/>
                        </a:lnSpc>
                        <a:spcAft>
                          <a:spcPts val="0"/>
                        </a:spcAft>
                      </a:pPr>
                      <a:r>
                        <a:rPr lang="es-EC" sz="1600" dirty="0">
                          <a:effectLst/>
                        </a:rPr>
                        <a:t>¿La empresa les proporciona incentivos?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024394804"/>
                  </a:ext>
                </a:extLst>
              </a:tr>
              <a:tr h="727627">
                <a:tc>
                  <a:txBody>
                    <a:bodyPr/>
                    <a:lstStyle/>
                    <a:p>
                      <a:pPr algn="just">
                        <a:lnSpc>
                          <a:spcPct val="115000"/>
                        </a:lnSpc>
                        <a:spcAft>
                          <a:spcPts val="0"/>
                        </a:spcAft>
                      </a:pPr>
                      <a:r>
                        <a:rPr lang="es-EC" sz="1600">
                          <a:effectLst/>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dirty="0">
                          <a:effectLst/>
                        </a:rPr>
                        <a:t>Suma de cuadrados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dirty="0" err="1">
                          <a:effectLst/>
                        </a:rPr>
                        <a:t>gl</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a:effectLst/>
                        </a:rPr>
                        <a:t>Media cuadrática</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a:effectLst/>
                        </a:rPr>
                        <a:t>F</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600">
                          <a:effectLst/>
                        </a:rPr>
                        <a:t>Sig.</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836552864"/>
                  </a:ext>
                </a:extLst>
              </a:tr>
              <a:tr h="727627">
                <a:tc>
                  <a:txBody>
                    <a:bodyPr/>
                    <a:lstStyle/>
                    <a:p>
                      <a:pPr>
                        <a:lnSpc>
                          <a:spcPct val="115000"/>
                        </a:lnSpc>
                        <a:spcAft>
                          <a:spcPts val="0"/>
                        </a:spcAft>
                      </a:pPr>
                      <a:r>
                        <a:rPr lang="es-EC" sz="1600">
                          <a:effectLst/>
                        </a:rPr>
                        <a:t>Entre grupos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11,519</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2</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5,760</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13,045</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0,000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874323921"/>
                  </a:ext>
                </a:extLst>
              </a:tr>
              <a:tr h="727627">
                <a:tc>
                  <a:txBody>
                    <a:bodyPr/>
                    <a:lstStyle/>
                    <a:p>
                      <a:pPr>
                        <a:lnSpc>
                          <a:spcPct val="115000"/>
                        </a:lnSpc>
                        <a:spcAft>
                          <a:spcPts val="0"/>
                        </a:spcAft>
                      </a:pPr>
                      <a:r>
                        <a:rPr lang="es-EC" sz="1600">
                          <a:effectLst/>
                        </a:rPr>
                        <a:t>Dentro de grupos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108,609</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246</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0,442</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762798528"/>
                  </a:ext>
                </a:extLst>
              </a:tr>
              <a:tr h="373886">
                <a:tc>
                  <a:txBody>
                    <a:bodyPr/>
                    <a:lstStyle/>
                    <a:p>
                      <a:pPr>
                        <a:lnSpc>
                          <a:spcPct val="115000"/>
                        </a:lnSpc>
                        <a:spcAft>
                          <a:spcPts val="0"/>
                        </a:spcAft>
                      </a:pPr>
                      <a:r>
                        <a:rPr lang="es-EC" sz="1600">
                          <a:effectLst/>
                        </a:rPr>
                        <a:t>Total</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120,129</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248</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a:effectLst/>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600" dirty="0">
                          <a:effectLst/>
                        </a:rPr>
                        <a:t>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248981156"/>
                  </a:ext>
                </a:extLst>
              </a:tr>
            </a:tbl>
          </a:graphicData>
        </a:graphic>
      </p:graphicFrame>
      <p:pic>
        <p:nvPicPr>
          <p:cNvPr id="10" name="Marcador de contenido 9"/>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39345" y="1881195"/>
            <a:ext cx="5029200" cy="2566114"/>
          </a:xfrm>
          <a:prstGeom prst="rect">
            <a:avLst/>
          </a:prstGeom>
          <a:noFill/>
          <a:ln>
            <a:noFill/>
          </a:ln>
        </p:spPr>
      </p:pic>
      <p:sp>
        <p:nvSpPr>
          <p:cNvPr id="7" name="Título 1"/>
          <p:cNvSpPr txBox="1">
            <a:spLocks/>
          </p:cNvSpPr>
          <p:nvPr/>
        </p:nvSpPr>
        <p:spPr>
          <a:xfrm>
            <a:off x="568036" y="5426096"/>
            <a:ext cx="10310949" cy="104575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r>
              <a:rPr lang="es-EC" sz="2400" b="1" dirty="0">
                <a:solidFill>
                  <a:schemeClr val="tx1"/>
                </a:solidFill>
              </a:rPr>
              <a:t>H</a:t>
            </a:r>
            <a:r>
              <a:rPr lang="es-EC" sz="2400" b="1" baseline="-25000" dirty="0">
                <a:solidFill>
                  <a:schemeClr val="tx1"/>
                </a:solidFill>
              </a:rPr>
              <a:t>0</a:t>
            </a:r>
            <a:r>
              <a:rPr lang="es-EC" sz="2400" b="1" dirty="0">
                <a:solidFill>
                  <a:schemeClr val="tx1"/>
                </a:solidFill>
              </a:rPr>
              <a:t>: Hipótesis </a:t>
            </a:r>
            <a:r>
              <a:rPr lang="es-EC" sz="2400" b="1" dirty="0" smtClean="0">
                <a:solidFill>
                  <a:schemeClr val="tx1"/>
                </a:solidFill>
              </a:rPr>
              <a:t>Nula</a:t>
            </a:r>
            <a:r>
              <a:rPr lang="es-EC" sz="2400" dirty="0">
                <a:solidFill>
                  <a:schemeClr val="tx1"/>
                </a:solidFill>
              </a:rPr>
              <a:t>: </a:t>
            </a:r>
            <a:r>
              <a:rPr lang="es-EC" sz="2400" dirty="0" smtClean="0">
                <a:solidFill>
                  <a:schemeClr val="tx1"/>
                </a:solidFill>
              </a:rPr>
              <a:t> Si A y B </a:t>
            </a:r>
            <a:r>
              <a:rPr lang="en-US" sz="2400" dirty="0" smtClean="0">
                <a:solidFill>
                  <a:schemeClr val="tx1"/>
                </a:solidFill>
              </a:rPr>
              <a:t>≥ 5</a:t>
            </a:r>
            <a:r>
              <a:rPr lang="es-EC" sz="2400" dirty="0" smtClean="0">
                <a:solidFill>
                  <a:schemeClr val="tx1"/>
                </a:solidFill>
              </a:rPr>
              <a:t> </a:t>
            </a:r>
            <a:r>
              <a:rPr lang="es-EC" sz="2400" dirty="0">
                <a:solidFill>
                  <a:schemeClr val="tx1"/>
                </a:solidFill>
              </a:rPr>
              <a:t>% se rechaza la hipótesis </a:t>
            </a:r>
            <a:r>
              <a:rPr lang="es-EC" sz="2400" dirty="0" smtClean="0">
                <a:solidFill>
                  <a:schemeClr val="tx1"/>
                </a:solidFill>
              </a:rPr>
              <a:t>H</a:t>
            </a:r>
            <a:r>
              <a:rPr lang="es-EC" sz="2400" baseline="-25000" dirty="0" smtClean="0">
                <a:solidFill>
                  <a:schemeClr val="tx1"/>
                </a:solidFill>
              </a:rPr>
              <a:t>0</a:t>
            </a:r>
            <a:endParaRPr lang="es-EC" sz="2400" dirty="0" smtClean="0">
              <a:solidFill>
                <a:schemeClr val="tx1"/>
              </a:solidFill>
            </a:endParaRPr>
          </a:p>
          <a:p>
            <a:pPr algn="just"/>
            <a:r>
              <a:rPr lang="es-EC" sz="2400" b="1" dirty="0" smtClean="0">
                <a:solidFill>
                  <a:schemeClr val="tx1"/>
                </a:solidFill>
              </a:rPr>
              <a:t>H</a:t>
            </a:r>
            <a:r>
              <a:rPr lang="es-EC" sz="2400" b="1" baseline="-25000" dirty="0" smtClean="0">
                <a:solidFill>
                  <a:schemeClr val="tx1"/>
                </a:solidFill>
              </a:rPr>
              <a:t>1</a:t>
            </a:r>
            <a:r>
              <a:rPr lang="es-EC" sz="2400" b="1" dirty="0">
                <a:solidFill>
                  <a:schemeClr val="tx1"/>
                </a:solidFill>
              </a:rPr>
              <a:t>: Hipótesis </a:t>
            </a:r>
            <a:r>
              <a:rPr lang="es-EC" sz="2400" b="1" dirty="0" smtClean="0">
                <a:solidFill>
                  <a:schemeClr val="tx1"/>
                </a:solidFill>
              </a:rPr>
              <a:t>Alterna</a:t>
            </a:r>
            <a:r>
              <a:rPr lang="es-EC" sz="2400" dirty="0" smtClean="0">
                <a:solidFill>
                  <a:schemeClr val="tx1"/>
                </a:solidFill>
              </a:rPr>
              <a:t>:  A </a:t>
            </a:r>
            <a:r>
              <a:rPr lang="es-EC" sz="2400" dirty="0">
                <a:solidFill>
                  <a:schemeClr val="tx1"/>
                </a:solidFill>
              </a:rPr>
              <a:t>y B </a:t>
            </a:r>
            <a:r>
              <a:rPr lang="en-US" sz="2400" dirty="0" smtClean="0">
                <a:solidFill>
                  <a:schemeClr val="tx1"/>
                </a:solidFill>
              </a:rPr>
              <a:t>≤ 5</a:t>
            </a:r>
            <a:r>
              <a:rPr lang="es-EC" sz="2400" dirty="0" smtClean="0">
                <a:solidFill>
                  <a:schemeClr val="tx1"/>
                </a:solidFill>
              </a:rPr>
              <a:t> % se acepta la hipótesis H</a:t>
            </a:r>
            <a:r>
              <a:rPr lang="es-EC" sz="2400" baseline="-25000" dirty="0" smtClean="0">
                <a:solidFill>
                  <a:schemeClr val="tx1"/>
                </a:solidFill>
              </a:rPr>
              <a:t>1</a:t>
            </a:r>
            <a:endParaRPr lang="es-EC" sz="2400" dirty="0">
              <a:solidFill>
                <a:schemeClr val="tx1"/>
              </a:solidFill>
            </a:endParaRPr>
          </a:p>
        </p:txBody>
      </p:sp>
      <p:sp>
        <p:nvSpPr>
          <p:cNvPr id="8" name="Título 1"/>
          <p:cNvSpPr txBox="1">
            <a:spLocks/>
          </p:cNvSpPr>
          <p:nvPr/>
        </p:nvSpPr>
        <p:spPr>
          <a:xfrm>
            <a:off x="568036" y="1133927"/>
            <a:ext cx="11000509" cy="62746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nSpc>
                <a:spcPct val="120000"/>
              </a:lnSpc>
            </a:pPr>
            <a:r>
              <a:rPr lang="es-EC" sz="2400" dirty="0" smtClean="0">
                <a:solidFill>
                  <a:schemeClr val="tx1"/>
                </a:solidFill>
                <a:latin typeface="+mn-lt"/>
              </a:rPr>
              <a:t>¿La empresa le proporciona incentivos? y ¿Los incentivos proporcionados por la empresa son por cumplimiento en venta, producción o puntualidad?</a:t>
            </a:r>
            <a:endParaRPr lang="es-EC" sz="2400" dirty="0">
              <a:solidFill>
                <a:schemeClr val="tx1"/>
              </a:solidFill>
              <a:latin typeface="+mn-lt"/>
            </a:endParaRPr>
          </a:p>
        </p:txBody>
      </p:sp>
    </p:spTree>
    <p:extLst>
      <p:ext uri="{BB962C8B-B14F-4D97-AF65-F5344CB8AC3E}">
        <p14:creationId xmlns:p14="http://schemas.microsoft.com/office/powerpoint/2010/main" val="313223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06502" y="310722"/>
            <a:ext cx="9509759" cy="700215"/>
          </a:xfrm>
        </p:spPr>
        <p:txBody>
          <a:bodyPr>
            <a:normAutofit fontScale="90000"/>
          </a:bodyPr>
          <a:lstStyle/>
          <a:p>
            <a:r>
              <a:rPr lang="es-EC" sz="3100" b="1" dirty="0" smtClean="0">
                <a:latin typeface="+mn-lt"/>
              </a:rPr>
              <a:t>ANÁLISIS BIVARIADO:CORRELACIÓN</a:t>
            </a:r>
            <a:r>
              <a:rPr lang="es-EC" sz="2800" dirty="0"/>
              <a:t/>
            </a:r>
            <a:br>
              <a:rPr lang="es-EC" sz="2800" dirty="0"/>
            </a:br>
            <a:endParaRPr lang="es-EC" sz="2800" dirty="0"/>
          </a:p>
        </p:txBody>
      </p:sp>
      <p:pic>
        <p:nvPicPr>
          <p:cNvPr id="16" name="Marcador de contenido 15"/>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83188" y="1828300"/>
            <a:ext cx="4831308" cy="2229724"/>
          </a:xfrm>
          <a:prstGeom prst="rect">
            <a:avLst/>
          </a:prstGeom>
          <a:noFill/>
          <a:ln>
            <a:noFill/>
          </a:ln>
        </p:spPr>
      </p:pic>
      <p:sp>
        <p:nvSpPr>
          <p:cNvPr id="7" name="Título 1"/>
          <p:cNvSpPr txBox="1">
            <a:spLocks/>
          </p:cNvSpPr>
          <p:nvPr/>
        </p:nvSpPr>
        <p:spPr>
          <a:xfrm>
            <a:off x="539924" y="5445457"/>
            <a:ext cx="11142560" cy="141254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r>
              <a:rPr lang="es-EC" sz="2600" b="1" dirty="0" smtClean="0">
                <a:solidFill>
                  <a:schemeClr val="tx1"/>
                </a:solidFill>
                <a:latin typeface="+mn-lt"/>
              </a:rPr>
              <a:t>Análisis Ejecutivo</a:t>
            </a:r>
            <a:r>
              <a:rPr lang="es-EC" sz="2600" dirty="0" smtClean="0">
                <a:solidFill>
                  <a:schemeClr val="tx1"/>
                </a:solidFill>
                <a:latin typeface="+mn-lt"/>
              </a:rPr>
              <a:t>: El </a:t>
            </a:r>
            <a:r>
              <a:rPr lang="es-EC" sz="2600" dirty="0">
                <a:solidFill>
                  <a:schemeClr val="tx1"/>
                </a:solidFill>
                <a:latin typeface="+mn-lt"/>
              </a:rPr>
              <a:t>cálculo de la correlación de Pearson entre las dos variables nos dio como resultado </a:t>
            </a:r>
            <a:r>
              <a:rPr lang="es-EC" sz="2600" dirty="0" smtClean="0">
                <a:solidFill>
                  <a:schemeClr val="tx1"/>
                </a:solidFill>
                <a:latin typeface="+mn-lt"/>
              </a:rPr>
              <a:t>0,329; </a:t>
            </a:r>
            <a:r>
              <a:rPr lang="es-EC" sz="2600" dirty="0">
                <a:solidFill>
                  <a:schemeClr val="tx1"/>
                </a:solidFill>
                <a:latin typeface="+mn-lt"/>
              </a:rPr>
              <a:t>lo que determina que existe una baja </a:t>
            </a:r>
            <a:r>
              <a:rPr lang="es-EC" sz="2600" dirty="0" smtClean="0">
                <a:solidFill>
                  <a:schemeClr val="tx1"/>
                </a:solidFill>
                <a:latin typeface="+mn-lt"/>
              </a:rPr>
              <a:t>correlación </a:t>
            </a:r>
            <a:r>
              <a:rPr lang="es-EC" sz="2600" dirty="0">
                <a:solidFill>
                  <a:schemeClr val="tx1"/>
                </a:solidFill>
                <a:latin typeface="+mn-lt"/>
              </a:rPr>
              <a:t>entre las </a:t>
            </a:r>
            <a:r>
              <a:rPr lang="es-EC" sz="2600" dirty="0" smtClean="0">
                <a:solidFill>
                  <a:schemeClr val="tx1"/>
                </a:solidFill>
                <a:latin typeface="+mn-lt"/>
              </a:rPr>
              <a:t>variables.</a:t>
            </a:r>
          </a:p>
          <a:p>
            <a:pPr algn="just"/>
            <a:endParaRPr lang="es-EC" sz="1800" dirty="0"/>
          </a:p>
        </p:txBody>
      </p:sp>
      <p:sp>
        <p:nvSpPr>
          <p:cNvPr id="8" name="Título 1"/>
          <p:cNvSpPr txBox="1">
            <a:spLocks/>
          </p:cNvSpPr>
          <p:nvPr/>
        </p:nvSpPr>
        <p:spPr>
          <a:xfrm>
            <a:off x="539923" y="780155"/>
            <a:ext cx="10942793" cy="72109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r>
              <a:rPr lang="es-EC" sz="2800" dirty="0" smtClean="0">
                <a:solidFill>
                  <a:schemeClr val="tx1"/>
                </a:solidFill>
                <a:latin typeface="+mn-lt"/>
              </a:rPr>
              <a:t>¿La empresa les </a:t>
            </a:r>
            <a:r>
              <a:rPr lang="es-EC" sz="2800" dirty="0">
                <a:solidFill>
                  <a:schemeClr val="tx1"/>
                </a:solidFill>
                <a:latin typeface="+mn-lt"/>
              </a:rPr>
              <a:t>proporciona incentivos</a:t>
            </a:r>
            <a:r>
              <a:rPr lang="es-EC" sz="2800" dirty="0" smtClean="0">
                <a:solidFill>
                  <a:schemeClr val="tx1"/>
                </a:solidFill>
                <a:latin typeface="+mn-lt"/>
              </a:rPr>
              <a:t>? </a:t>
            </a:r>
            <a:r>
              <a:rPr lang="es-EC" sz="2800" dirty="0">
                <a:solidFill>
                  <a:schemeClr val="tx1"/>
                </a:solidFill>
                <a:latin typeface="+mn-lt"/>
              </a:rPr>
              <a:t>y </a:t>
            </a:r>
            <a:r>
              <a:rPr lang="es-EC" sz="2800" dirty="0" smtClean="0">
                <a:solidFill>
                  <a:schemeClr val="tx1"/>
                </a:solidFill>
                <a:latin typeface="+mn-lt"/>
              </a:rPr>
              <a:t>¿</a:t>
            </a:r>
            <a:r>
              <a:rPr lang="es-EC" sz="2800" dirty="0">
                <a:solidFill>
                  <a:schemeClr val="tx1"/>
                </a:solidFill>
                <a:latin typeface="+mn-lt"/>
              </a:rPr>
              <a:t>E</a:t>
            </a:r>
            <a:r>
              <a:rPr lang="es-EC" sz="2800" dirty="0" smtClean="0">
                <a:solidFill>
                  <a:schemeClr val="tx1"/>
                </a:solidFill>
                <a:latin typeface="+mn-lt"/>
              </a:rPr>
              <a:t>l gerente o dueño se muestra empático con los problemas de los trabajadores?</a:t>
            </a:r>
            <a:endParaRPr lang="es-EC" sz="2800" dirty="0">
              <a:solidFill>
                <a:schemeClr val="tx1"/>
              </a:solidFill>
              <a:latin typeface="+mn-lt"/>
            </a:endParaRPr>
          </a:p>
        </p:txBody>
      </p:sp>
      <p:graphicFrame>
        <p:nvGraphicFramePr>
          <p:cNvPr id="4" name="Marcador de contenido 3"/>
          <p:cNvGraphicFramePr>
            <a:graphicFrameLocks noGrp="1"/>
          </p:cNvGraphicFramePr>
          <p:nvPr>
            <p:ph sz="half" idx="1"/>
            <p:extLst>
              <p:ext uri="{D42A27DB-BD31-4B8C-83A1-F6EECF244321}">
                <p14:modId xmlns:p14="http://schemas.microsoft.com/office/powerpoint/2010/main" val="4061504581"/>
              </p:ext>
            </p:extLst>
          </p:nvPr>
        </p:nvGraphicFramePr>
        <p:xfrm>
          <a:off x="539923" y="1501253"/>
          <a:ext cx="6396768" cy="3944206"/>
        </p:xfrm>
        <a:graphic>
          <a:graphicData uri="http://schemas.openxmlformats.org/drawingml/2006/table">
            <a:tbl>
              <a:tblPr firstRow="1" firstCol="1" bandRow="1">
                <a:tableStyleId>{D27102A9-8310-4765-A935-A1911B00CA55}</a:tableStyleId>
              </a:tblPr>
              <a:tblGrid>
                <a:gridCol w="2048077">
                  <a:extLst>
                    <a:ext uri="{9D8B030D-6E8A-4147-A177-3AD203B41FA5}">
                      <a16:colId xmlns:a16="http://schemas.microsoft.com/office/drawing/2014/main" xmlns="" val="2800078141"/>
                    </a:ext>
                  </a:extLst>
                </a:gridCol>
                <a:gridCol w="1375465">
                  <a:extLst>
                    <a:ext uri="{9D8B030D-6E8A-4147-A177-3AD203B41FA5}">
                      <a16:colId xmlns:a16="http://schemas.microsoft.com/office/drawing/2014/main" xmlns="" val="2356938114"/>
                    </a:ext>
                  </a:extLst>
                </a:gridCol>
                <a:gridCol w="1486613">
                  <a:extLst>
                    <a:ext uri="{9D8B030D-6E8A-4147-A177-3AD203B41FA5}">
                      <a16:colId xmlns:a16="http://schemas.microsoft.com/office/drawing/2014/main" xmlns="" val="2735519136"/>
                    </a:ext>
                  </a:extLst>
                </a:gridCol>
                <a:gridCol w="1486613">
                  <a:extLst>
                    <a:ext uri="{9D8B030D-6E8A-4147-A177-3AD203B41FA5}">
                      <a16:colId xmlns:a16="http://schemas.microsoft.com/office/drawing/2014/main" xmlns="" val="834092739"/>
                    </a:ext>
                  </a:extLst>
                </a:gridCol>
              </a:tblGrid>
              <a:tr h="282834">
                <a:tc gridSpan="4">
                  <a:txBody>
                    <a:bodyPr/>
                    <a:lstStyle/>
                    <a:p>
                      <a:pPr algn="just">
                        <a:lnSpc>
                          <a:spcPct val="115000"/>
                        </a:lnSpc>
                        <a:spcAft>
                          <a:spcPts val="0"/>
                        </a:spcAft>
                      </a:pPr>
                      <a:r>
                        <a:rPr lang="es-EC" sz="1400" dirty="0">
                          <a:effectLst/>
                        </a:rPr>
                        <a:t>Correlaciones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137543872"/>
                  </a:ext>
                </a:extLst>
              </a:tr>
              <a:tr h="1009656">
                <a:tc gridSpan="2">
                  <a:txBody>
                    <a:bodyPr/>
                    <a:lstStyle/>
                    <a:p>
                      <a:pPr algn="just">
                        <a:lnSpc>
                          <a:spcPct val="115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C"/>
                    </a:p>
                  </a:txBody>
                  <a:tcPr/>
                </a:tc>
                <a:tc>
                  <a:txBody>
                    <a:bodyPr/>
                    <a:lstStyle/>
                    <a:p>
                      <a:pPr algn="just">
                        <a:lnSpc>
                          <a:spcPct val="115000"/>
                        </a:lnSpc>
                        <a:spcAft>
                          <a:spcPts val="0"/>
                        </a:spcAft>
                      </a:pPr>
                      <a:r>
                        <a:rPr lang="es-EC" sz="1400" dirty="0">
                          <a:effectLst/>
                        </a:rPr>
                        <a:t>¿Su sueldo más incentivos está entre</a:t>
                      </a:r>
                      <a:r>
                        <a:rPr lang="es-EC" sz="1400" dirty="0" smtClean="0">
                          <a:effectLst/>
                        </a:rPr>
                        <a:t>?</a:t>
                      </a:r>
                    </a:p>
                    <a:p>
                      <a:pPr algn="just">
                        <a:lnSpc>
                          <a:spcPct val="115000"/>
                        </a:lnSpc>
                        <a:spcAft>
                          <a:spcPts val="0"/>
                        </a:spcAft>
                      </a:pP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s-EC" sz="1400" dirty="0">
                          <a:effectLst/>
                        </a:rPr>
                        <a:t>¿Cuántos pares de zapatos produce la empresa mensualmente?</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984634133"/>
                  </a:ext>
                </a:extLst>
              </a:tr>
              <a:tr h="584668">
                <a:tc rowSpan="3">
                  <a:txBody>
                    <a:bodyPr/>
                    <a:lstStyle/>
                    <a:p>
                      <a:pPr algn="just">
                        <a:lnSpc>
                          <a:spcPct val="115000"/>
                        </a:lnSpc>
                        <a:spcAft>
                          <a:spcPts val="0"/>
                        </a:spcAft>
                      </a:pPr>
                      <a:r>
                        <a:rPr lang="es-EC" sz="1400" dirty="0">
                          <a:effectLst/>
                        </a:rPr>
                        <a:t> </a:t>
                      </a:r>
                    </a:p>
                    <a:p>
                      <a:pPr algn="just">
                        <a:lnSpc>
                          <a:spcPct val="115000"/>
                        </a:lnSpc>
                        <a:spcAft>
                          <a:spcPts val="0"/>
                        </a:spcAft>
                      </a:pPr>
                      <a:r>
                        <a:rPr lang="es-EC" sz="1400" dirty="0">
                          <a:effectLst/>
                        </a:rPr>
                        <a:t>¿Su sueldo más incentivos está entre?</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Aft>
                          <a:spcPts val="0"/>
                        </a:spcAft>
                      </a:pPr>
                      <a:r>
                        <a:rPr lang="es-EC" sz="1400">
                          <a:effectLst/>
                        </a:rPr>
                        <a:t>Correlación de Pearson</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a:effectLst/>
                        </a:rPr>
                        <a:t>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dirty="0">
                          <a:effectLst/>
                        </a:rPr>
                        <a:t>0,439**</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458860523"/>
                  </a:ext>
                </a:extLst>
              </a:tr>
              <a:tr h="282834">
                <a:tc vMerge="1">
                  <a:txBody>
                    <a:bodyPr/>
                    <a:lstStyle/>
                    <a:p>
                      <a:endParaRPr lang="es-EC"/>
                    </a:p>
                  </a:txBody>
                  <a:tcPr/>
                </a:tc>
                <a:tc>
                  <a:txBody>
                    <a:bodyPr/>
                    <a:lstStyle/>
                    <a:p>
                      <a:pPr algn="just">
                        <a:lnSpc>
                          <a:spcPct val="115000"/>
                        </a:lnSpc>
                        <a:spcAft>
                          <a:spcPts val="0"/>
                        </a:spcAft>
                      </a:pPr>
                      <a:r>
                        <a:rPr lang="es-EC" sz="1400">
                          <a:effectLst/>
                        </a:rPr>
                        <a:t>Sig. (bilateral)</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dirty="0">
                          <a:effectLst/>
                        </a:rPr>
                        <a:t>0,000</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680399444"/>
                  </a:ext>
                </a:extLst>
              </a:tr>
              <a:tr h="313043">
                <a:tc vMerge="1">
                  <a:txBody>
                    <a:bodyPr/>
                    <a:lstStyle/>
                    <a:p>
                      <a:endParaRPr lang="es-EC"/>
                    </a:p>
                  </a:txBody>
                  <a:tcPr/>
                </a:tc>
                <a:tc>
                  <a:txBody>
                    <a:bodyPr/>
                    <a:lstStyle/>
                    <a:p>
                      <a:pPr algn="just">
                        <a:lnSpc>
                          <a:spcPct val="115000"/>
                        </a:lnSpc>
                        <a:spcAft>
                          <a:spcPts val="0"/>
                        </a:spcAft>
                      </a:pPr>
                      <a:r>
                        <a:rPr lang="es-EC" sz="1400">
                          <a:effectLst/>
                        </a:rPr>
                        <a:t>N</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a:effectLst/>
                        </a:rPr>
                        <a:t>249</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dirty="0">
                          <a:effectLst/>
                        </a:rPr>
                        <a:t>249</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693410483"/>
                  </a:ext>
                </a:extLst>
              </a:tr>
              <a:tr h="584668">
                <a:tc rowSpan="3">
                  <a:txBody>
                    <a:bodyPr/>
                    <a:lstStyle/>
                    <a:p>
                      <a:pPr algn="just">
                        <a:lnSpc>
                          <a:spcPct val="115000"/>
                        </a:lnSpc>
                        <a:spcAft>
                          <a:spcPts val="0"/>
                        </a:spcAft>
                      </a:pPr>
                      <a:r>
                        <a:rPr lang="es-EC" sz="1400" dirty="0">
                          <a:effectLst/>
                        </a:rPr>
                        <a:t> </a:t>
                      </a:r>
                    </a:p>
                    <a:p>
                      <a:pPr algn="just">
                        <a:lnSpc>
                          <a:spcPct val="115000"/>
                        </a:lnSpc>
                        <a:spcAft>
                          <a:spcPts val="0"/>
                        </a:spcAft>
                      </a:pPr>
                      <a:r>
                        <a:rPr lang="es-EC" sz="1400" dirty="0">
                          <a:effectLst/>
                        </a:rPr>
                        <a:t>¿Cuántos pares de zapatos produce la empresa mensualmente?</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Aft>
                          <a:spcPts val="0"/>
                        </a:spcAft>
                      </a:pPr>
                      <a:r>
                        <a:rPr lang="es-EC" sz="1400">
                          <a:effectLst/>
                        </a:rPr>
                        <a:t>Correlación de Pearson</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a:effectLst/>
                        </a:rPr>
                        <a:t>0,439</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dirty="0">
                          <a:effectLst/>
                        </a:rPr>
                        <a:t>1</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519677812"/>
                  </a:ext>
                </a:extLst>
              </a:tr>
              <a:tr h="282834">
                <a:tc vMerge="1">
                  <a:txBody>
                    <a:bodyPr/>
                    <a:lstStyle/>
                    <a:p>
                      <a:endParaRPr lang="es-EC"/>
                    </a:p>
                  </a:txBody>
                  <a:tcPr/>
                </a:tc>
                <a:tc>
                  <a:txBody>
                    <a:bodyPr/>
                    <a:lstStyle/>
                    <a:p>
                      <a:pPr algn="just">
                        <a:lnSpc>
                          <a:spcPct val="115000"/>
                        </a:lnSpc>
                        <a:spcAft>
                          <a:spcPts val="0"/>
                        </a:spcAft>
                      </a:pPr>
                      <a:r>
                        <a:rPr lang="es-EC" sz="1400">
                          <a:effectLst/>
                        </a:rPr>
                        <a:t>Sig. (bilateral)</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a:effectLst/>
                        </a:rPr>
                        <a:t>0,000</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211860515"/>
                  </a:ext>
                </a:extLst>
              </a:tr>
              <a:tr h="320835">
                <a:tc vMerge="1">
                  <a:txBody>
                    <a:bodyPr/>
                    <a:lstStyle/>
                    <a:p>
                      <a:endParaRPr lang="es-EC"/>
                    </a:p>
                  </a:txBody>
                  <a:tcPr/>
                </a:tc>
                <a:tc>
                  <a:txBody>
                    <a:bodyPr/>
                    <a:lstStyle/>
                    <a:p>
                      <a:pPr algn="just">
                        <a:lnSpc>
                          <a:spcPct val="115000"/>
                        </a:lnSpc>
                        <a:spcAft>
                          <a:spcPts val="0"/>
                        </a:spcAft>
                      </a:pPr>
                      <a:r>
                        <a:rPr lang="es-EC" sz="1400">
                          <a:effectLst/>
                        </a:rPr>
                        <a:t>N</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a:effectLst/>
                        </a:rPr>
                        <a:t>249</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400" dirty="0">
                          <a:effectLst/>
                        </a:rPr>
                        <a:t>249</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847987243"/>
                  </a:ext>
                </a:extLst>
              </a:tr>
              <a:tr h="282834">
                <a:tc gridSpan="4">
                  <a:txBody>
                    <a:bodyPr/>
                    <a:lstStyle/>
                    <a:p>
                      <a:pPr>
                        <a:lnSpc>
                          <a:spcPct val="115000"/>
                        </a:lnSpc>
                        <a:spcAft>
                          <a:spcPts val="0"/>
                        </a:spcAft>
                      </a:pPr>
                      <a:r>
                        <a:rPr lang="es-EC" sz="800" dirty="0">
                          <a:effectLst/>
                        </a:rPr>
                        <a:t>**. La correlación es significativa en el nivel 0,01 (bilateral).</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616598708"/>
                  </a:ext>
                </a:extLst>
              </a:tr>
            </a:tbl>
          </a:graphicData>
        </a:graphic>
      </p:graphicFrame>
    </p:spTree>
    <p:extLst>
      <p:ext uri="{BB962C8B-B14F-4D97-AF65-F5344CB8AC3E}">
        <p14:creationId xmlns:p14="http://schemas.microsoft.com/office/powerpoint/2010/main" val="47376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60049" y="381683"/>
            <a:ext cx="9509759" cy="479407"/>
          </a:xfrm>
        </p:spPr>
        <p:txBody>
          <a:bodyPr>
            <a:normAutofit/>
          </a:bodyPr>
          <a:lstStyle/>
          <a:p>
            <a:r>
              <a:rPr lang="es-EC" sz="2800" b="1" dirty="0">
                <a:latin typeface="+mn-lt"/>
              </a:rPr>
              <a:t>Análisis </a:t>
            </a:r>
            <a:r>
              <a:rPr lang="es-EC" sz="2800" b="1" dirty="0" err="1" smtClean="0">
                <a:latin typeface="+mn-lt"/>
              </a:rPr>
              <a:t>Bivariado</a:t>
            </a:r>
            <a:r>
              <a:rPr lang="es-EC" sz="2800" b="1" dirty="0" smtClean="0">
                <a:latin typeface="+mn-lt"/>
              </a:rPr>
              <a:t>:  Chi-Cuadrado</a:t>
            </a:r>
            <a:endParaRPr lang="es-EC" sz="2800" dirty="0">
              <a:latin typeface="+mn-lt"/>
            </a:endParaRPr>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3648757153"/>
              </p:ext>
            </p:extLst>
          </p:nvPr>
        </p:nvGraphicFramePr>
        <p:xfrm>
          <a:off x="360049" y="2288751"/>
          <a:ext cx="6303989" cy="4374375"/>
        </p:xfrm>
        <a:graphic>
          <a:graphicData uri="http://schemas.openxmlformats.org/drawingml/2006/table">
            <a:tbl>
              <a:tblPr firstRow="1" firstCol="1" bandRow="1">
                <a:tableStyleId>{D27102A9-8310-4765-A935-A1911B00CA55}</a:tableStyleId>
              </a:tblPr>
              <a:tblGrid>
                <a:gridCol w="1443616">
                  <a:extLst>
                    <a:ext uri="{9D8B030D-6E8A-4147-A177-3AD203B41FA5}">
                      <a16:colId xmlns:a16="http://schemas.microsoft.com/office/drawing/2014/main" xmlns="" val="3239823859"/>
                    </a:ext>
                  </a:extLst>
                </a:gridCol>
                <a:gridCol w="1269344">
                  <a:extLst>
                    <a:ext uri="{9D8B030D-6E8A-4147-A177-3AD203B41FA5}">
                      <a16:colId xmlns:a16="http://schemas.microsoft.com/office/drawing/2014/main" xmlns="" val="1962522497"/>
                    </a:ext>
                  </a:extLst>
                </a:gridCol>
                <a:gridCol w="1309562">
                  <a:extLst>
                    <a:ext uri="{9D8B030D-6E8A-4147-A177-3AD203B41FA5}">
                      <a16:colId xmlns:a16="http://schemas.microsoft.com/office/drawing/2014/main" xmlns="" val="951155888"/>
                    </a:ext>
                  </a:extLst>
                </a:gridCol>
                <a:gridCol w="2281467">
                  <a:extLst>
                    <a:ext uri="{9D8B030D-6E8A-4147-A177-3AD203B41FA5}">
                      <a16:colId xmlns:a16="http://schemas.microsoft.com/office/drawing/2014/main" xmlns="" val="1509142505"/>
                    </a:ext>
                  </a:extLst>
                </a:gridCol>
              </a:tblGrid>
              <a:tr h="486525">
                <a:tc gridSpan="4">
                  <a:txBody>
                    <a:bodyPr/>
                    <a:lstStyle/>
                    <a:p>
                      <a:pPr algn="just">
                        <a:lnSpc>
                          <a:spcPct val="115000"/>
                        </a:lnSpc>
                        <a:spcAft>
                          <a:spcPts val="0"/>
                        </a:spcAft>
                      </a:pPr>
                      <a:r>
                        <a:rPr lang="es-EC" sz="1600" dirty="0">
                          <a:effectLst/>
                        </a:rPr>
                        <a:t>Pruebas del Chi-cuadrado</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504693776"/>
                  </a:ext>
                </a:extLst>
              </a:tr>
              <a:tr h="2858172">
                <a:tc>
                  <a:txBody>
                    <a:bodyPr/>
                    <a:lstStyle/>
                    <a:p>
                      <a:pPr algn="just">
                        <a:lnSpc>
                          <a:spcPct val="115000"/>
                        </a:lnSpc>
                        <a:spcAft>
                          <a:spcPts val="0"/>
                        </a:spcAft>
                      </a:pPr>
                      <a:r>
                        <a:rPr lang="es-EC" sz="1600" dirty="0">
                          <a:effectLst/>
                        </a:rPr>
                        <a:t>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just">
                        <a:lnSpc>
                          <a:spcPct val="115000"/>
                        </a:lnSpc>
                        <a:spcAft>
                          <a:spcPts val="0"/>
                        </a:spcAft>
                      </a:pPr>
                      <a:r>
                        <a:rPr lang="es-EC" sz="1600" dirty="0">
                          <a:effectLst/>
                        </a:rPr>
                        <a:t>¿La producción de la empresa respecto a otros años es igual, se incrementó o disminuyó?</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ctr"/>
                </a:tc>
                <a:tc>
                  <a:txBody>
                    <a:bodyPr/>
                    <a:lstStyle/>
                    <a:p>
                      <a:pPr algn="just">
                        <a:lnSpc>
                          <a:spcPct val="115000"/>
                        </a:lnSpc>
                        <a:spcAft>
                          <a:spcPts val="0"/>
                        </a:spcAft>
                      </a:pPr>
                      <a:r>
                        <a:rPr lang="es-EC" sz="1600" dirty="0">
                          <a:effectLst/>
                        </a:rPr>
                        <a:t>¿La empresa les proporciona incentivos?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ctr"/>
                </a:tc>
                <a:tc>
                  <a:txBody>
                    <a:bodyPr/>
                    <a:lstStyle/>
                    <a:p>
                      <a:pPr algn="just">
                        <a:lnSpc>
                          <a:spcPct val="115000"/>
                        </a:lnSpc>
                        <a:spcAft>
                          <a:spcPts val="0"/>
                        </a:spcAft>
                      </a:pPr>
                      <a:r>
                        <a:rPr lang="es-EC" sz="1600" dirty="0">
                          <a:effectLst/>
                        </a:rPr>
                        <a:t>Cree usted que al implementar un método </a:t>
                      </a:r>
                      <a:r>
                        <a:rPr lang="es-EC" sz="1600" dirty="0" err="1">
                          <a:effectLst/>
                        </a:rPr>
                        <a:t>coparticipativo</a:t>
                      </a:r>
                      <a:r>
                        <a:rPr lang="es-EC" sz="1600" dirty="0">
                          <a:effectLst/>
                        </a:rPr>
                        <a:t>, que consiste en una mayor optimización, preocupación y cuidado de los recursos de la empresa, usted podría incrementar sus ingresos?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ctr"/>
                </a:tc>
                <a:extLst>
                  <a:ext uri="{0D108BD9-81ED-4DB2-BD59-A6C34878D82A}">
                    <a16:rowId xmlns:a16="http://schemas.microsoft.com/office/drawing/2014/main" xmlns="" val="3228530661"/>
                  </a:ext>
                </a:extLst>
              </a:tr>
              <a:tr h="343226">
                <a:tc>
                  <a:txBody>
                    <a:bodyPr/>
                    <a:lstStyle/>
                    <a:p>
                      <a:pPr algn="just">
                        <a:lnSpc>
                          <a:spcPct val="115000"/>
                        </a:lnSpc>
                        <a:spcAft>
                          <a:spcPts val="0"/>
                        </a:spcAft>
                      </a:pPr>
                      <a:r>
                        <a:rPr lang="es-EC" sz="1600" dirty="0">
                          <a:effectLst/>
                        </a:rPr>
                        <a:t>Chi-cuadrado</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dirty="0">
                          <a:effectLst/>
                        </a:rPr>
                        <a:t>8,964ª</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a:effectLst/>
                        </a:rPr>
                        <a:t>38,048ª</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a:effectLst/>
                        </a:rPr>
                        <a:t>89,161</a:t>
                      </a:r>
                      <a:r>
                        <a:rPr lang="es-EC" sz="1600" baseline="30000">
                          <a:effectLst/>
                        </a:rPr>
                        <a:t>b</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extLst>
                  <a:ext uri="{0D108BD9-81ED-4DB2-BD59-A6C34878D82A}">
                    <a16:rowId xmlns:a16="http://schemas.microsoft.com/office/drawing/2014/main" xmlns="" val="591143115"/>
                  </a:ext>
                </a:extLst>
              </a:tr>
              <a:tr h="343226">
                <a:tc>
                  <a:txBody>
                    <a:bodyPr/>
                    <a:lstStyle/>
                    <a:p>
                      <a:pPr algn="just">
                        <a:lnSpc>
                          <a:spcPct val="115000"/>
                        </a:lnSpc>
                        <a:spcAft>
                          <a:spcPts val="0"/>
                        </a:spcAft>
                      </a:pPr>
                      <a:r>
                        <a:rPr lang="es-EC" sz="1600" dirty="0" err="1">
                          <a:effectLst/>
                        </a:rPr>
                        <a:t>Gl</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a:effectLst/>
                        </a:rPr>
                        <a:t>2</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ctr"/>
                </a:tc>
                <a:tc>
                  <a:txBody>
                    <a:bodyPr/>
                    <a:lstStyle/>
                    <a:p>
                      <a:pPr algn="r">
                        <a:lnSpc>
                          <a:spcPct val="115000"/>
                        </a:lnSpc>
                        <a:spcAft>
                          <a:spcPts val="0"/>
                        </a:spcAft>
                      </a:pPr>
                      <a:r>
                        <a:rPr lang="es-EC" sz="1600" dirty="0">
                          <a:effectLst/>
                        </a:rPr>
                        <a:t>2</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ctr"/>
                </a:tc>
                <a:tc>
                  <a:txBody>
                    <a:bodyPr/>
                    <a:lstStyle/>
                    <a:p>
                      <a:pPr algn="r">
                        <a:lnSpc>
                          <a:spcPct val="115000"/>
                        </a:lnSpc>
                        <a:spcAft>
                          <a:spcPts val="0"/>
                        </a:spcAft>
                      </a:pPr>
                      <a:r>
                        <a:rPr lang="es-EC" sz="1600">
                          <a:effectLst/>
                        </a:rPr>
                        <a:t>1</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ctr"/>
                </a:tc>
                <a:extLst>
                  <a:ext uri="{0D108BD9-81ED-4DB2-BD59-A6C34878D82A}">
                    <a16:rowId xmlns:a16="http://schemas.microsoft.com/office/drawing/2014/main" xmlns="" val="1733184102"/>
                  </a:ext>
                </a:extLst>
              </a:tr>
              <a:tr h="343226">
                <a:tc>
                  <a:txBody>
                    <a:bodyPr/>
                    <a:lstStyle/>
                    <a:p>
                      <a:pPr algn="just">
                        <a:lnSpc>
                          <a:spcPct val="115000"/>
                        </a:lnSpc>
                        <a:spcAft>
                          <a:spcPts val="0"/>
                        </a:spcAft>
                      </a:pPr>
                      <a:r>
                        <a:rPr lang="es-EC" sz="1600" dirty="0" err="1">
                          <a:effectLst/>
                        </a:rPr>
                        <a:t>Sig.asintótica</a:t>
                      </a:r>
                      <a:r>
                        <a:rPr lang="es-EC" sz="1600" dirty="0">
                          <a:effectLst/>
                        </a:rPr>
                        <a:t>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dirty="0">
                          <a:effectLst/>
                        </a:rPr>
                        <a:t>0,011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dirty="0">
                          <a:effectLst/>
                        </a:rPr>
                        <a:t>,000</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tc>
                  <a:txBody>
                    <a:bodyPr/>
                    <a:lstStyle/>
                    <a:p>
                      <a:pPr algn="r">
                        <a:lnSpc>
                          <a:spcPct val="115000"/>
                        </a:lnSpc>
                        <a:spcAft>
                          <a:spcPts val="0"/>
                        </a:spcAft>
                      </a:pPr>
                      <a:r>
                        <a:rPr lang="es-EC" sz="1600" dirty="0">
                          <a:effectLst/>
                        </a:rPr>
                        <a:t>,000</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36" marR="42536" marT="0" marB="0" anchor="b"/>
                </a:tc>
                <a:extLst>
                  <a:ext uri="{0D108BD9-81ED-4DB2-BD59-A6C34878D82A}">
                    <a16:rowId xmlns:a16="http://schemas.microsoft.com/office/drawing/2014/main" xmlns="" val="236809525"/>
                  </a:ext>
                </a:extLst>
              </a:tr>
            </a:tbl>
          </a:graphicData>
        </a:graphic>
      </p:graphicFrame>
      <p:pic>
        <p:nvPicPr>
          <p:cNvPr id="11" name="Marcador de contenido 10"/>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88898" y="2455965"/>
            <a:ext cx="4876459" cy="2113728"/>
          </a:xfrm>
          <a:prstGeom prst="rect">
            <a:avLst/>
          </a:prstGeom>
          <a:noFill/>
          <a:ln>
            <a:noFill/>
          </a:ln>
        </p:spPr>
      </p:pic>
      <p:sp>
        <p:nvSpPr>
          <p:cNvPr id="7" name="Título 1"/>
          <p:cNvSpPr txBox="1">
            <a:spLocks/>
          </p:cNvSpPr>
          <p:nvPr/>
        </p:nvSpPr>
        <p:spPr>
          <a:xfrm>
            <a:off x="6921304" y="4783014"/>
            <a:ext cx="5148776" cy="177018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r>
              <a:rPr lang="es-EC" sz="2000" b="1" dirty="0">
                <a:solidFill>
                  <a:schemeClr val="tx1"/>
                </a:solidFill>
                <a:latin typeface="+mn-lt"/>
              </a:rPr>
              <a:t>H</a:t>
            </a:r>
            <a:r>
              <a:rPr lang="es-EC" sz="2000" b="1" baseline="-25000" dirty="0">
                <a:solidFill>
                  <a:schemeClr val="tx1"/>
                </a:solidFill>
                <a:latin typeface="+mn-lt"/>
              </a:rPr>
              <a:t>0</a:t>
            </a:r>
            <a:r>
              <a:rPr lang="es-EC" sz="2000" b="1" dirty="0">
                <a:solidFill>
                  <a:schemeClr val="tx1"/>
                </a:solidFill>
                <a:latin typeface="+mn-lt"/>
              </a:rPr>
              <a:t>: Hipótesis Nula</a:t>
            </a:r>
            <a:r>
              <a:rPr lang="es-EC" sz="2000" dirty="0">
                <a:solidFill>
                  <a:schemeClr val="tx1"/>
                </a:solidFill>
                <a:latin typeface="+mn-lt"/>
              </a:rPr>
              <a:t>:  Si </a:t>
            </a:r>
            <a:r>
              <a:rPr lang="es-EC" sz="2000" dirty="0" smtClean="0">
                <a:solidFill>
                  <a:schemeClr val="tx1"/>
                </a:solidFill>
                <a:latin typeface="+mn-lt"/>
              </a:rPr>
              <a:t>A, B </a:t>
            </a:r>
            <a:r>
              <a:rPr lang="es-EC" sz="2000" dirty="0">
                <a:solidFill>
                  <a:schemeClr val="tx1"/>
                </a:solidFill>
                <a:latin typeface="+mn-lt"/>
              </a:rPr>
              <a:t>y </a:t>
            </a:r>
            <a:r>
              <a:rPr lang="es-EC" sz="2000" dirty="0" smtClean="0">
                <a:solidFill>
                  <a:schemeClr val="tx1"/>
                </a:solidFill>
                <a:latin typeface="+mn-lt"/>
              </a:rPr>
              <a:t>C </a:t>
            </a:r>
            <a:r>
              <a:rPr lang="en-US" sz="2000" dirty="0">
                <a:solidFill>
                  <a:schemeClr val="tx1"/>
                </a:solidFill>
                <a:latin typeface="+mn-lt"/>
              </a:rPr>
              <a:t>≥ </a:t>
            </a:r>
            <a:r>
              <a:rPr lang="en-US" sz="2000" dirty="0" smtClean="0">
                <a:solidFill>
                  <a:schemeClr val="tx1"/>
                </a:solidFill>
                <a:latin typeface="+mn-lt"/>
              </a:rPr>
              <a:t>5</a:t>
            </a:r>
            <a:r>
              <a:rPr lang="es-EC" sz="2000" dirty="0" smtClean="0">
                <a:solidFill>
                  <a:schemeClr val="tx1"/>
                </a:solidFill>
                <a:latin typeface="+mn-lt"/>
              </a:rPr>
              <a:t>%,</a:t>
            </a:r>
          </a:p>
          <a:p>
            <a:pPr algn="just"/>
            <a:r>
              <a:rPr lang="es-EC" sz="2000" dirty="0">
                <a:solidFill>
                  <a:schemeClr val="tx1"/>
                </a:solidFill>
                <a:latin typeface="+mn-lt"/>
              </a:rPr>
              <a:t> </a:t>
            </a:r>
            <a:r>
              <a:rPr lang="es-EC" sz="2000" dirty="0" smtClean="0">
                <a:solidFill>
                  <a:schemeClr val="tx1"/>
                </a:solidFill>
                <a:latin typeface="+mn-lt"/>
              </a:rPr>
              <a:t>                                   </a:t>
            </a:r>
            <a:r>
              <a:rPr lang="es-EC" sz="2000" dirty="0">
                <a:solidFill>
                  <a:schemeClr val="tx1"/>
                </a:solidFill>
                <a:latin typeface="+mn-lt"/>
              </a:rPr>
              <a:t>se rechaza la hipótesis H</a:t>
            </a:r>
            <a:r>
              <a:rPr lang="es-EC" sz="2000" baseline="-25000" dirty="0">
                <a:solidFill>
                  <a:schemeClr val="tx1"/>
                </a:solidFill>
                <a:latin typeface="+mn-lt"/>
              </a:rPr>
              <a:t>0</a:t>
            </a:r>
            <a:endParaRPr lang="es-EC" sz="2000" dirty="0">
              <a:solidFill>
                <a:schemeClr val="tx1"/>
              </a:solidFill>
              <a:latin typeface="+mn-lt"/>
            </a:endParaRPr>
          </a:p>
          <a:p>
            <a:pPr algn="just"/>
            <a:endParaRPr lang="es-EC" sz="2000" dirty="0">
              <a:solidFill>
                <a:schemeClr val="tx1"/>
              </a:solidFill>
              <a:latin typeface="+mn-lt"/>
            </a:endParaRPr>
          </a:p>
          <a:p>
            <a:pPr algn="just"/>
            <a:r>
              <a:rPr lang="es-EC" sz="2000" b="1" dirty="0">
                <a:solidFill>
                  <a:schemeClr val="tx1"/>
                </a:solidFill>
                <a:latin typeface="+mn-lt"/>
              </a:rPr>
              <a:t>H</a:t>
            </a:r>
            <a:r>
              <a:rPr lang="es-EC" sz="2000" b="1" baseline="-25000" dirty="0">
                <a:solidFill>
                  <a:schemeClr val="tx1"/>
                </a:solidFill>
                <a:latin typeface="+mn-lt"/>
              </a:rPr>
              <a:t>1</a:t>
            </a:r>
            <a:r>
              <a:rPr lang="es-EC" sz="2000" b="1" dirty="0">
                <a:solidFill>
                  <a:schemeClr val="tx1"/>
                </a:solidFill>
                <a:latin typeface="+mn-lt"/>
              </a:rPr>
              <a:t>: Hipótesis Alterna</a:t>
            </a:r>
            <a:r>
              <a:rPr lang="es-EC" sz="2000" dirty="0">
                <a:solidFill>
                  <a:schemeClr val="tx1"/>
                </a:solidFill>
                <a:latin typeface="+mn-lt"/>
              </a:rPr>
              <a:t>: </a:t>
            </a:r>
            <a:r>
              <a:rPr lang="es-EC" sz="2000" dirty="0" smtClean="0">
                <a:solidFill>
                  <a:schemeClr val="tx1"/>
                </a:solidFill>
                <a:latin typeface="+mn-lt"/>
              </a:rPr>
              <a:t> </a:t>
            </a:r>
            <a:r>
              <a:rPr lang="es-EC" sz="2000" dirty="0">
                <a:solidFill>
                  <a:schemeClr val="tx1"/>
                </a:solidFill>
                <a:latin typeface="+mn-lt"/>
              </a:rPr>
              <a:t>Si A </a:t>
            </a:r>
            <a:r>
              <a:rPr lang="es-EC" sz="2000" dirty="0" smtClean="0">
                <a:solidFill>
                  <a:schemeClr val="tx1"/>
                </a:solidFill>
                <a:latin typeface="+mn-lt"/>
              </a:rPr>
              <a:t>, B y C </a:t>
            </a:r>
            <a:r>
              <a:rPr lang="en-US" sz="2000" dirty="0">
                <a:solidFill>
                  <a:schemeClr val="tx1"/>
                </a:solidFill>
                <a:latin typeface="+mn-lt"/>
              </a:rPr>
              <a:t>≤ </a:t>
            </a:r>
            <a:r>
              <a:rPr lang="en-US" sz="2000" dirty="0" smtClean="0">
                <a:solidFill>
                  <a:schemeClr val="tx1"/>
                </a:solidFill>
                <a:latin typeface="+mn-lt"/>
              </a:rPr>
              <a:t>5</a:t>
            </a:r>
            <a:r>
              <a:rPr lang="es-EC" sz="2000" dirty="0" smtClean="0">
                <a:solidFill>
                  <a:schemeClr val="tx1"/>
                </a:solidFill>
                <a:latin typeface="+mn-lt"/>
              </a:rPr>
              <a:t>%,</a:t>
            </a:r>
          </a:p>
          <a:p>
            <a:pPr algn="just"/>
            <a:r>
              <a:rPr lang="es-EC" sz="2000" dirty="0">
                <a:solidFill>
                  <a:schemeClr val="tx1"/>
                </a:solidFill>
                <a:latin typeface="+mn-lt"/>
              </a:rPr>
              <a:t> </a:t>
            </a:r>
            <a:r>
              <a:rPr lang="es-EC" sz="2000" dirty="0" smtClean="0">
                <a:solidFill>
                  <a:schemeClr val="tx1"/>
                </a:solidFill>
                <a:latin typeface="+mn-lt"/>
              </a:rPr>
              <a:t>                                        se </a:t>
            </a:r>
            <a:r>
              <a:rPr lang="es-EC" sz="2000" dirty="0">
                <a:solidFill>
                  <a:schemeClr val="tx1"/>
                </a:solidFill>
                <a:latin typeface="+mn-lt"/>
              </a:rPr>
              <a:t>acepta la hipótesis H</a:t>
            </a:r>
            <a:r>
              <a:rPr lang="es-EC" sz="2000" baseline="-25000" dirty="0">
                <a:solidFill>
                  <a:schemeClr val="tx1"/>
                </a:solidFill>
                <a:latin typeface="+mn-lt"/>
              </a:rPr>
              <a:t>1</a:t>
            </a:r>
            <a:endParaRPr lang="es-EC" sz="2000" dirty="0">
              <a:solidFill>
                <a:schemeClr val="tx1"/>
              </a:solidFill>
              <a:latin typeface="+mn-lt"/>
            </a:endParaRPr>
          </a:p>
        </p:txBody>
      </p:sp>
      <p:sp>
        <p:nvSpPr>
          <p:cNvPr id="9" name="Título 1"/>
          <p:cNvSpPr txBox="1">
            <a:spLocks/>
          </p:cNvSpPr>
          <p:nvPr/>
        </p:nvSpPr>
        <p:spPr>
          <a:xfrm>
            <a:off x="360049" y="1074411"/>
            <a:ext cx="11305308" cy="1001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es-EC" sz="2000" dirty="0" smtClean="0">
                <a:latin typeface="+mn-lt"/>
              </a:rPr>
              <a:t>¿La producción de la empresa respecto a otros años es igual, se incrementó o disminuyó?, ¿La empresa le proporciona incentivos? Y ¿Cree usted que al implementar un método </a:t>
            </a:r>
            <a:r>
              <a:rPr lang="es-EC" sz="2000" dirty="0" err="1" smtClean="0">
                <a:latin typeface="+mn-lt"/>
              </a:rPr>
              <a:t>coparticipativo</a:t>
            </a:r>
            <a:r>
              <a:rPr lang="es-EC" sz="2000" dirty="0" smtClean="0">
                <a:latin typeface="+mn-lt"/>
              </a:rPr>
              <a:t> que consiste en una mayor optimización, preocupación y cuidado de los recursos de la empresa, usted podría incrementar sus ingresos?</a:t>
            </a:r>
            <a:endParaRPr lang="es-EC" sz="2000" dirty="0">
              <a:latin typeface="+mn-lt"/>
            </a:endParaRPr>
          </a:p>
        </p:txBody>
      </p:sp>
    </p:spTree>
    <p:extLst>
      <p:ext uri="{BB962C8B-B14F-4D97-AF65-F5344CB8AC3E}">
        <p14:creationId xmlns:p14="http://schemas.microsoft.com/office/powerpoint/2010/main" val="563659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00448" y="303984"/>
            <a:ext cx="9509759" cy="627017"/>
          </a:xfrm>
        </p:spPr>
        <p:txBody>
          <a:bodyPr>
            <a:normAutofit/>
          </a:bodyPr>
          <a:lstStyle/>
          <a:p>
            <a:r>
              <a:rPr lang="es-EC" sz="2800" b="1" dirty="0">
                <a:latin typeface="+mn-lt"/>
              </a:rPr>
              <a:t>Análisis </a:t>
            </a:r>
            <a:r>
              <a:rPr lang="es-EC" sz="2800" b="1" dirty="0" smtClean="0">
                <a:latin typeface="+mn-lt"/>
              </a:rPr>
              <a:t>Multivariado</a:t>
            </a:r>
            <a:endParaRPr lang="es-EC" sz="2800" dirty="0">
              <a:latin typeface="+mn-lt"/>
            </a:endParaRPr>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544128725"/>
              </p:ext>
            </p:extLst>
          </p:nvPr>
        </p:nvGraphicFramePr>
        <p:xfrm>
          <a:off x="207815" y="752021"/>
          <a:ext cx="7762477" cy="5996864"/>
        </p:xfrm>
        <a:graphic>
          <a:graphicData uri="http://schemas.openxmlformats.org/drawingml/2006/table">
            <a:tbl>
              <a:tblPr firstRow="1" firstCol="1" bandRow="1">
                <a:tableStyleId>{D27102A9-8310-4765-A935-A1911B00CA55}</a:tableStyleId>
              </a:tblPr>
              <a:tblGrid>
                <a:gridCol w="781912">
                  <a:extLst>
                    <a:ext uri="{9D8B030D-6E8A-4147-A177-3AD203B41FA5}">
                      <a16:colId xmlns:a16="http://schemas.microsoft.com/office/drawing/2014/main" xmlns="" val="139441777"/>
                    </a:ext>
                  </a:extLst>
                </a:gridCol>
                <a:gridCol w="2868074">
                  <a:extLst>
                    <a:ext uri="{9D8B030D-6E8A-4147-A177-3AD203B41FA5}">
                      <a16:colId xmlns:a16="http://schemas.microsoft.com/office/drawing/2014/main" xmlns="" val="617300455"/>
                    </a:ext>
                  </a:extLst>
                </a:gridCol>
                <a:gridCol w="737980">
                  <a:extLst>
                    <a:ext uri="{9D8B030D-6E8A-4147-A177-3AD203B41FA5}">
                      <a16:colId xmlns:a16="http://schemas.microsoft.com/office/drawing/2014/main" xmlns="" val="768982651"/>
                    </a:ext>
                  </a:extLst>
                </a:gridCol>
                <a:gridCol w="949276">
                  <a:extLst>
                    <a:ext uri="{9D8B030D-6E8A-4147-A177-3AD203B41FA5}">
                      <a16:colId xmlns:a16="http://schemas.microsoft.com/office/drawing/2014/main" xmlns="" val="2750787377"/>
                    </a:ext>
                  </a:extLst>
                </a:gridCol>
                <a:gridCol w="1237880">
                  <a:extLst>
                    <a:ext uri="{9D8B030D-6E8A-4147-A177-3AD203B41FA5}">
                      <a16:colId xmlns:a16="http://schemas.microsoft.com/office/drawing/2014/main" xmlns="" val="499521011"/>
                    </a:ext>
                  </a:extLst>
                </a:gridCol>
                <a:gridCol w="449375">
                  <a:extLst>
                    <a:ext uri="{9D8B030D-6E8A-4147-A177-3AD203B41FA5}">
                      <a16:colId xmlns:a16="http://schemas.microsoft.com/office/drawing/2014/main" xmlns="" val="206059746"/>
                    </a:ext>
                  </a:extLst>
                </a:gridCol>
                <a:gridCol w="737980">
                  <a:extLst>
                    <a:ext uri="{9D8B030D-6E8A-4147-A177-3AD203B41FA5}">
                      <a16:colId xmlns:a16="http://schemas.microsoft.com/office/drawing/2014/main" xmlns="" val="1175299123"/>
                    </a:ext>
                  </a:extLst>
                </a:gridCol>
              </a:tblGrid>
              <a:tr h="145797">
                <a:tc gridSpan="7">
                  <a:txBody>
                    <a:bodyPr/>
                    <a:lstStyle/>
                    <a:p>
                      <a:pPr algn="ctr">
                        <a:lnSpc>
                          <a:spcPct val="115000"/>
                        </a:lnSpc>
                        <a:spcAft>
                          <a:spcPts val="0"/>
                        </a:spcAft>
                      </a:pPr>
                      <a:r>
                        <a:rPr lang="es-EC" sz="900" dirty="0" err="1">
                          <a:effectLst/>
                        </a:rPr>
                        <a:t>Coeficientes</a:t>
                      </a:r>
                      <a:r>
                        <a:rPr lang="es-EC" sz="900" baseline="30000" dirty="0" err="1">
                          <a:effectLst/>
                        </a:rPr>
                        <a:t>a</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607718170"/>
                  </a:ext>
                </a:extLst>
              </a:tr>
              <a:tr h="737945">
                <a:tc rowSpan="2" gridSpan="2">
                  <a:txBody>
                    <a:bodyPr/>
                    <a:lstStyle/>
                    <a:p>
                      <a:pPr algn="l">
                        <a:lnSpc>
                          <a:spcPct val="115000"/>
                        </a:lnSpc>
                        <a:spcAft>
                          <a:spcPts val="0"/>
                        </a:spcAft>
                      </a:pPr>
                      <a:r>
                        <a:rPr lang="es-EC" sz="1800" dirty="0">
                          <a:solidFill>
                            <a:schemeClr val="tx1"/>
                          </a:solidFill>
                          <a:effectLst/>
                        </a:rPr>
                        <a:t>Modelo</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rowSpan="2" hMerge="1">
                  <a:txBody>
                    <a:bodyPr/>
                    <a:lstStyle/>
                    <a:p>
                      <a:endParaRPr lang="es-EC"/>
                    </a:p>
                  </a:txBody>
                  <a:tcPr/>
                </a:tc>
                <a:tc gridSpan="2">
                  <a:txBody>
                    <a:bodyPr/>
                    <a:lstStyle/>
                    <a:p>
                      <a:pPr algn="ctr">
                        <a:lnSpc>
                          <a:spcPct val="115000"/>
                        </a:lnSpc>
                        <a:spcAft>
                          <a:spcPts val="0"/>
                        </a:spcAft>
                      </a:pPr>
                      <a:r>
                        <a:rPr lang="es-EC" sz="1800" dirty="0">
                          <a:solidFill>
                            <a:schemeClr val="tx1"/>
                          </a:solidFill>
                          <a:effectLst/>
                        </a:rPr>
                        <a:t>Coeficientes no estandarizados</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hMerge="1">
                  <a:txBody>
                    <a:bodyPr/>
                    <a:lstStyle/>
                    <a:p>
                      <a:endParaRPr lang="es-EC"/>
                    </a:p>
                  </a:txBody>
                  <a:tcPr/>
                </a:tc>
                <a:tc>
                  <a:txBody>
                    <a:bodyPr/>
                    <a:lstStyle/>
                    <a:p>
                      <a:pPr algn="ctr">
                        <a:lnSpc>
                          <a:spcPct val="115000"/>
                        </a:lnSpc>
                        <a:spcAft>
                          <a:spcPts val="0"/>
                        </a:spcAft>
                      </a:pPr>
                      <a:r>
                        <a:rPr lang="es-EC" sz="1800" dirty="0">
                          <a:solidFill>
                            <a:schemeClr val="tx1"/>
                          </a:solidFill>
                          <a:effectLst/>
                        </a:rPr>
                        <a:t>Coeficientes tipificados</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rowSpan="2">
                  <a:txBody>
                    <a:bodyPr/>
                    <a:lstStyle/>
                    <a:p>
                      <a:pPr algn="ctr">
                        <a:lnSpc>
                          <a:spcPct val="115000"/>
                        </a:lnSpc>
                        <a:spcAft>
                          <a:spcPts val="0"/>
                        </a:spcAft>
                      </a:pPr>
                      <a:r>
                        <a:rPr lang="es-EC" sz="1800">
                          <a:solidFill>
                            <a:schemeClr val="tx1"/>
                          </a:solidFill>
                          <a:effectLst/>
                        </a:rPr>
                        <a:t>t</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rowSpan="2">
                  <a:txBody>
                    <a:bodyPr/>
                    <a:lstStyle/>
                    <a:p>
                      <a:pPr algn="ctr">
                        <a:lnSpc>
                          <a:spcPct val="115000"/>
                        </a:lnSpc>
                        <a:spcAft>
                          <a:spcPts val="0"/>
                        </a:spcAft>
                      </a:pPr>
                      <a:r>
                        <a:rPr lang="es-EC" sz="1800">
                          <a:solidFill>
                            <a:schemeClr val="tx1"/>
                          </a:solidFill>
                          <a:effectLst/>
                        </a:rPr>
                        <a:t>Sig.</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extLst>
                  <a:ext uri="{0D108BD9-81ED-4DB2-BD59-A6C34878D82A}">
                    <a16:rowId xmlns:a16="http://schemas.microsoft.com/office/drawing/2014/main" xmlns="" val="3606894460"/>
                  </a:ext>
                </a:extLst>
              </a:tr>
              <a:tr h="609462">
                <a:tc gridSpan="2" vMerge="1">
                  <a:txBody>
                    <a:bodyPr/>
                    <a:lstStyle/>
                    <a:p>
                      <a:endParaRPr lang="es-EC"/>
                    </a:p>
                  </a:txBody>
                  <a:tcPr/>
                </a:tc>
                <a:tc hMerge="1" vMerge="1">
                  <a:txBody>
                    <a:bodyPr/>
                    <a:lstStyle/>
                    <a:p>
                      <a:endParaRPr lang="es-EC"/>
                    </a:p>
                  </a:txBody>
                  <a:tcPr/>
                </a:tc>
                <a:tc>
                  <a:txBody>
                    <a:bodyPr/>
                    <a:lstStyle/>
                    <a:p>
                      <a:pPr algn="ctr">
                        <a:lnSpc>
                          <a:spcPct val="115000"/>
                        </a:lnSpc>
                        <a:spcAft>
                          <a:spcPts val="0"/>
                        </a:spcAft>
                      </a:pPr>
                      <a:r>
                        <a:rPr lang="es-EC" sz="1800">
                          <a:solidFill>
                            <a:schemeClr val="tx1"/>
                          </a:solidFill>
                          <a:effectLst/>
                        </a:rPr>
                        <a:t>B</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a:txBody>
                    <a:bodyPr/>
                    <a:lstStyle/>
                    <a:p>
                      <a:pPr algn="ctr">
                        <a:lnSpc>
                          <a:spcPct val="115000"/>
                        </a:lnSpc>
                        <a:spcAft>
                          <a:spcPts val="0"/>
                        </a:spcAft>
                      </a:pPr>
                      <a:r>
                        <a:rPr lang="es-EC" sz="1800">
                          <a:solidFill>
                            <a:schemeClr val="tx1"/>
                          </a:solidFill>
                          <a:effectLst/>
                        </a:rPr>
                        <a:t>Error típ.</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a:txBody>
                    <a:bodyPr/>
                    <a:lstStyle/>
                    <a:p>
                      <a:pPr algn="ctr">
                        <a:lnSpc>
                          <a:spcPct val="115000"/>
                        </a:lnSpc>
                        <a:spcAft>
                          <a:spcPts val="0"/>
                        </a:spcAft>
                      </a:pPr>
                      <a:r>
                        <a:rPr lang="es-EC" sz="1800">
                          <a:solidFill>
                            <a:schemeClr val="tx1"/>
                          </a:solidFill>
                          <a:effectLst/>
                        </a:rPr>
                        <a:t>Beta</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nchor="b"/>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3842414336"/>
                  </a:ext>
                </a:extLst>
              </a:tr>
              <a:tr h="755314">
                <a:tc rowSpan="3">
                  <a:txBody>
                    <a:bodyPr/>
                    <a:lstStyle/>
                    <a:p>
                      <a:pPr algn="l">
                        <a:lnSpc>
                          <a:spcPct val="115000"/>
                        </a:lnSpc>
                        <a:spcAft>
                          <a:spcPts val="0"/>
                        </a:spcAft>
                      </a:pPr>
                      <a:r>
                        <a:rPr lang="es-EC" sz="1800">
                          <a:solidFill>
                            <a:schemeClr val="tx1"/>
                          </a:solidFill>
                          <a:effectLst/>
                        </a:rPr>
                        <a:t>1</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l">
                        <a:lnSpc>
                          <a:spcPct val="115000"/>
                        </a:lnSpc>
                        <a:spcAft>
                          <a:spcPts val="0"/>
                        </a:spcAft>
                      </a:pPr>
                      <a:r>
                        <a:rPr lang="es-EC" sz="1800" dirty="0">
                          <a:solidFill>
                            <a:schemeClr val="tx1"/>
                          </a:solidFill>
                          <a:effectLst/>
                        </a:rPr>
                        <a:t>(Constante)</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1,007</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a:solidFill>
                            <a:schemeClr val="tx1"/>
                          </a:solidFill>
                          <a:effectLst/>
                        </a:rPr>
                        <a:t>,134</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l">
                        <a:lnSpc>
                          <a:spcPct val="115000"/>
                        </a:lnSpc>
                        <a:spcAft>
                          <a:spcPts val="0"/>
                        </a:spcAft>
                      </a:pPr>
                      <a:r>
                        <a:rPr lang="es-EC" sz="1800">
                          <a:solidFill>
                            <a:schemeClr val="tx1"/>
                          </a:solidFill>
                          <a:effectLst/>
                        </a:rPr>
                        <a:t> </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a:solidFill>
                            <a:schemeClr val="tx1"/>
                          </a:solidFill>
                          <a:effectLst/>
                        </a:rPr>
                        <a:t>7,538</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a:solidFill>
                            <a:schemeClr val="tx1"/>
                          </a:solidFill>
                          <a:effectLst/>
                        </a:rPr>
                        <a:t>,000</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extLst>
                  <a:ext uri="{0D108BD9-81ED-4DB2-BD59-A6C34878D82A}">
                    <a16:rowId xmlns:a16="http://schemas.microsoft.com/office/drawing/2014/main" xmlns="" val="3585943344"/>
                  </a:ext>
                </a:extLst>
              </a:tr>
              <a:tr h="2437848">
                <a:tc vMerge="1">
                  <a:txBody>
                    <a:bodyPr/>
                    <a:lstStyle/>
                    <a:p>
                      <a:endParaRPr lang="es-EC"/>
                    </a:p>
                  </a:txBody>
                  <a:tcPr/>
                </a:tc>
                <a:tc>
                  <a:txBody>
                    <a:bodyPr/>
                    <a:lstStyle/>
                    <a:p>
                      <a:pPr algn="l">
                        <a:lnSpc>
                          <a:spcPct val="115000"/>
                        </a:lnSpc>
                        <a:spcAft>
                          <a:spcPts val="0"/>
                        </a:spcAft>
                      </a:pPr>
                      <a:r>
                        <a:rPr lang="es-EC" sz="1800" dirty="0">
                          <a:solidFill>
                            <a:schemeClr val="tx1"/>
                          </a:solidFill>
                          <a:effectLst/>
                        </a:rPr>
                        <a:t>Cree usted que al implementar un método </a:t>
                      </a:r>
                      <a:r>
                        <a:rPr lang="es-EC" sz="1800" dirty="0" err="1">
                          <a:solidFill>
                            <a:schemeClr val="tx1"/>
                          </a:solidFill>
                          <a:effectLst/>
                        </a:rPr>
                        <a:t>coparticipativo</a:t>
                      </a:r>
                      <a:r>
                        <a:rPr lang="es-EC" sz="1800" dirty="0">
                          <a:solidFill>
                            <a:schemeClr val="tx1"/>
                          </a:solidFill>
                          <a:effectLst/>
                        </a:rPr>
                        <a:t>  que consiste en una mayor optimización, preocupación y cuidado de los recursos de la empresa, usted podría incrementar sus ingresos?</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,060</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,040</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,101</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a:solidFill>
                            <a:schemeClr val="tx1"/>
                          </a:solidFill>
                          <a:effectLst/>
                        </a:rPr>
                        <a:t>1,494</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a:solidFill>
                            <a:schemeClr val="tx1"/>
                          </a:solidFill>
                          <a:effectLst/>
                        </a:rPr>
                        <a:t>,137</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extLst>
                  <a:ext uri="{0D108BD9-81ED-4DB2-BD59-A6C34878D82A}">
                    <a16:rowId xmlns:a16="http://schemas.microsoft.com/office/drawing/2014/main" xmlns="" val="788704110"/>
                  </a:ext>
                </a:extLst>
              </a:tr>
              <a:tr h="915138">
                <a:tc vMerge="1">
                  <a:txBody>
                    <a:bodyPr/>
                    <a:lstStyle/>
                    <a:p>
                      <a:endParaRPr lang="es-EC"/>
                    </a:p>
                  </a:txBody>
                  <a:tcPr/>
                </a:tc>
                <a:tc>
                  <a:txBody>
                    <a:bodyPr/>
                    <a:lstStyle/>
                    <a:p>
                      <a:pPr algn="l">
                        <a:lnSpc>
                          <a:spcPct val="115000"/>
                        </a:lnSpc>
                        <a:spcAft>
                          <a:spcPts val="0"/>
                        </a:spcAft>
                      </a:pPr>
                      <a:r>
                        <a:rPr lang="es-EC" sz="1800">
                          <a:solidFill>
                            <a:schemeClr val="tx1"/>
                          </a:solidFill>
                          <a:effectLst/>
                        </a:rPr>
                        <a:t>Cómo usted podría aportar para que la empresa sea mejor que la competencia</a:t>
                      </a:r>
                      <a:endParaRPr lang="es-EC"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,126</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,054</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,159</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2,351</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a:txBody>
                    <a:bodyPr/>
                    <a:lstStyle/>
                    <a:p>
                      <a:pPr algn="r">
                        <a:lnSpc>
                          <a:spcPct val="115000"/>
                        </a:lnSpc>
                        <a:spcAft>
                          <a:spcPts val="0"/>
                        </a:spcAft>
                      </a:pPr>
                      <a:r>
                        <a:rPr lang="es-EC" sz="1800" dirty="0">
                          <a:solidFill>
                            <a:schemeClr val="tx1"/>
                          </a:solidFill>
                          <a:effectLst/>
                        </a:rPr>
                        <a:t>,020</a:t>
                      </a:r>
                      <a:endParaRPr lang="es-EC"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extLst>
                  <a:ext uri="{0D108BD9-81ED-4DB2-BD59-A6C34878D82A}">
                    <a16:rowId xmlns:a16="http://schemas.microsoft.com/office/drawing/2014/main" xmlns="" val="4092648907"/>
                  </a:ext>
                </a:extLst>
              </a:tr>
              <a:tr h="266261">
                <a:tc gridSpan="7">
                  <a:txBody>
                    <a:bodyPr/>
                    <a:lstStyle/>
                    <a:p>
                      <a:pPr algn="l">
                        <a:lnSpc>
                          <a:spcPct val="115000"/>
                        </a:lnSpc>
                        <a:spcAft>
                          <a:spcPts val="0"/>
                        </a:spcAft>
                      </a:pPr>
                      <a:r>
                        <a:rPr lang="es-EC" sz="900" dirty="0">
                          <a:effectLst/>
                        </a:rPr>
                        <a:t>a. Variable dependiente: Su sueldo más incentivos está entre:</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17" marR="42417"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210425763"/>
                  </a:ext>
                </a:extLst>
              </a:tr>
            </a:tbl>
          </a:graphicData>
        </a:graphic>
      </p:graphicFrame>
      <p:pic>
        <p:nvPicPr>
          <p:cNvPr id="18" name="Imagen 17"/>
          <p:cNvPicPr>
            <a:picLocks noChangeAspect="1"/>
          </p:cNvPicPr>
          <p:nvPr/>
        </p:nvPicPr>
        <p:blipFill>
          <a:blip r:embed="rId2"/>
          <a:stretch>
            <a:fillRect/>
          </a:stretch>
        </p:blipFill>
        <p:spPr>
          <a:xfrm>
            <a:off x="8228928" y="1297507"/>
            <a:ext cx="3394364" cy="1841187"/>
          </a:xfrm>
          <a:prstGeom prst="rect">
            <a:avLst/>
          </a:prstGeom>
        </p:spPr>
      </p:pic>
      <p:sp>
        <p:nvSpPr>
          <p:cNvPr id="3" name="Marcador de contenido 2"/>
          <p:cNvSpPr>
            <a:spLocks noGrp="1"/>
          </p:cNvSpPr>
          <p:nvPr>
            <p:ph sz="half" idx="1"/>
          </p:nvPr>
        </p:nvSpPr>
        <p:spPr/>
        <p:txBody>
          <a:bodyPr/>
          <a:lstStyle/>
          <a:p>
            <a:endParaRPr lang="es-EC"/>
          </a:p>
        </p:txBody>
      </p:sp>
      <p:pic>
        <p:nvPicPr>
          <p:cNvPr id="7" name="Imagen 6"/>
          <p:cNvPicPr>
            <a:picLocks noChangeAspect="1"/>
          </p:cNvPicPr>
          <p:nvPr/>
        </p:nvPicPr>
        <p:blipFill>
          <a:blip r:embed="rId3"/>
          <a:stretch>
            <a:fillRect/>
          </a:stretch>
        </p:blipFill>
        <p:spPr>
          <a:xfrm>
            <a:off x="8294866" y="3750453"/>
            <a:ext cx="3262487" cy="2404281"/>
          </a:xfrm>
          <a:prstGeom prst="rect">
            <a:avLst/>
          </a:prstGeom>
        </p:spPr>
      </p:pic>
    </p:spTree>
    <p:extLst>
      <p:ext uri="{BB962C8B-B14F-4D97-AF65-F5344CB8AC3E}">
        <p14:creationId xmlns:p14="http://schemas.microsoft.com/office/powerpoint/2010/main" val="2581199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36728" y="509451"/>
            <a:ext cx="10414151" cy="548640"/>
          </a:xfrm>
        </p:spPr>
        <p:txBody>
          <a:bodyPr>
            <a:normAutofit/>
          </a:bodyPr>
          <a:lstStyle/>
          <a:p>
            <a:r>
              <a:rPr lang="es-EC" sz="2800" b="1" dirty="0">
                <a:latin typeface="+mn-lt"/>
              </a:rPr>
              <a:t>Análisis Multivariado</a:t>
            </a: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5260623" y="1058091"/>
            <a:ext cx="6260717" cy="3676395"/>
          </a:xfrm>
          <a:prstGeom prst="rect">
            <a:avLst/>
          </a:prstGeom>
          <a:noFill/>
        </p:spPr>
      </p:pic>
      <p:sp>
        <p:nvSpPr>
          <p:cNvPr id="6" name="Marcador de contenido 5"/>
          <p:cNvSpPr>
            <a:spLocks noGrp="1"/>
          </p:cNvSpPr>
          <p:nvPr>
            <p:ph idx="1"/>
          </p:nvPr>
        </p:nvSpPr>
        <p:spPr>
          <a:xfrm>
            <a:off x="742630" y="1037690"/>
            <a:ext cx="2722418" cy="517065"/>
          </a:xfrm>
          <a:prstGeom prst="rect">
            <a:avLst/>
          </a:prstGeom>
        </p:spPr>
        <p:txBody>
          <a:bodyPr wrap="square">
            <a:spAutoFit/>
          </a:bodyPr>
          <a:lstStyle/>
          <a:p>
            <a:pPr>
              <a:lnSpc>
                <a:spcPct val="115000"/>
              </a:lnSpc>
              <a:spcAft>
                <a:spcPts val="1000"/>
              </a:spcAft>
            </a:pPr>
            <a:r>
              <a:rPr lang="es-EC" sz="2400" dirty="0" err="1">
                <a:latin typeface="Times New Roman" panose="02020603050405020304" pitchFamily="18" charset="0"/>
                <a:ea typeface="Times New Roman" panose="02020603050405020304" pitchFamily="18" charset="0"/>
                <a:cs typeface="Times New Roman" panose="02020603050405020304" pitchFamily="18" charset="0"/>
              </a:rPr>
              <a:t>Yc</a:t>
            </a:r>
            <a:r>
              <a:rPr lang="es-EC" sz="2400" dirty="0">
                <a:latin typeface="Times New Roman" panose="02020603050405020304" pitchFamily="18" charset="0"/>
                <a:ea typeface="Times New Roman" panose="02020603050405020304" pitchFamily="18" charset="0"/>
                <a:cs typeface="Times New Roman" panose="02020603050405020304" pitchFamily="18" charset="0"/>
              </a:rPr>
              <a:t> = a + </a:t>
            </a:r>
            <a:r>
              <a:rPr lang="es-EC" sz="2400" dirty="0" err="1">
                <a:latin typeface="Times New Roman" panose="02020603050405020304" pitchFamily="18" charset="0"/>
                <a:ea typeface="Times New Roman" panose="02020603050405020304" pitchFamily="18" charset="0"/>
                <a:cs typeface="Times New Roman" panose="02020603050405020304" pitchFamily="18" charset="0"/>
              </a:rPr>
              <a:t>bx</a:t>
            </a:r>
            <a:r>
              <a:rPr lang="es-EC" sz="2400" dirty="0">
                <a:latin typeface="Times New Roman" panose="02020603050405020304" pitchFamily="18" charset="0"/>
                <a:ea typeface="Times New Roman" panose="02020603050405020304" pitchFamily="18" charset="0"/>
                <a:cs typeface="Times New Roman" panose="02020603050405020304" pitchFamily="18" charset="0"/>
              </a:rPr>
              <a:t> + cx</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ángulo 7"/>
          <p:cNvSpPr/>
          <p:nvPr/>
        </p:nvSpPr>
        <p:spPr>
          <a:xfrm>
            <a:off x="706582" y="1554755"/>
            <a:ext cx="3685309" cy="2288832"/>
          </a:xfrm>
          <a:prstGeom prst="rect">
            <a:avLst/>
          </a:prstGeom>
        </p:spPr>
        <p:txBody>
          <a:bodyPr wrap="square">
            <a:spAutoFit/>
          </a:bodyPr>
          <a:lstStyle/>
          <a:p>
            <a:pPr>
              <a:lnSpc>
                <a:spcPct val="115000"/>
              </a:lnSpc>
              <a:spcAft>
                <a:spcPts val="1000"/>
              </a:spcAft>
            </a:pPr>
            <a:r>
              <a:rPr lang="es-EC" sz="2400" dirty="0">
                <a:latin typeface="Times New Roman" panose="02020603050405020304" pitchFamily="18" charset="0"/>
                <a:ea typeface="Times New Roman" panose="02020603050405020304" pitchFamily="18" charset="0"/>
                <a:cs typeface="Times New Roman" panose="02020603050405020304" pitchFamily="18" charset="0"/>
              </a:rPr>
              <a:t>Donde:</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s-EC" sz="2400" dirty="0">
                <a:latin typeface="Times New Roman" panose="02020603050405020304" pitchFamily="18" charset="0"/>
                <a:ea typeface="Times New Roman" panose="02020603050405020304" pitchFamily="18" charset="0"/>
                <a:cs typeface="Times New Roman" panose="02020603050405020304" pitchFamily="18" charset="0"/>
              </a:rPr>
              <a:t>a = 1,00</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s-EC" sz="2400" dirty="0">
                <a:latin typeface="Times New Roman" panose="02020603050405020304" pitchFamily="18" charset="0"/>
                <a:ea typeface="Times New Roman" panose="02020603050405020304" pitchFamily="18" charset="0"/>
                <a:cs typeface="Times New Roman" panose="02020603050405020304" pitchFamily="18" charset="0"/>
              </a:rPr>
              <a:t>b = 0,06</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s-EC" sz="2400" dirty="0">
                <a:latin typeface="Times New Roman" panose="02020603050405020304" pitchFamily="18" charset="0"/>
                <a:ea typeface="Times New Roman" panose="02020603050405020304" pitchFamily="18" charset="0"/>
                <a:cs typeface="Times New Roman" panose="02020603050405020304" pitchFamily="18" charset="0"/>
              </a:rPr>
              <a:t>c = 0,126</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a:p>
            <a:r>
              <a:rPr lang="es-EC" sz="2400" dirty="0">
                <a:latin typeface="Times New Roman" panose="02020603050405020304" pitchFamily="18" charset="0"/>
                <a:ea typeface="Times New Roman" panose="02020603050405020304" pitchFamily="18" charset="0"/>
              </a:rPr>
              <a:t>x</a:t>
            </a:r>
            <a:r>
              <a:rPr lang="es-EC" sz="2400" dirty="0" smtClean="0">
                <a:latin typeface="Times New Roman" panose="02020603050405020304" pitchFamily="18" charset="0"/>
                <a:ea typeface="Times New Roman" panose="02020603050405020304" pitchFamily="18" charset="0"/>
              </a:rPr>
              <a:t>= </a:t>
            </a:r>
            <a:r>
              <a:rPr lang="es-EC" sz="2400" dirty="0">
                <a:latin typeface="Times New Roman" panose="02020603050405020304" pitchFamily="18" charset="0"/>
                <a:ea typeface="Times New Roman" panose="02020603050405020304" pitchFamily="18" charset="0"/>
              </a:rPr>
              <a:t>t; </a:t>
            </a:r>
            <a:r>
              <a:rPr lang="es-EC" sz="2400" dirty="0" smtClean="0">
                <a:latin typeface="Times New Roman" panose="02020603050405020304" pitchFamily="18" charset="0"/>
                <a:ea typeface="Times New Roman" panose="02020603050405020304" pitchFamily="18" charset="0"/>
              </a:rPr>
              <a:t>  t </a:t>
            </a:r>
            <a:r>
              <a:rPr lang="es-EC" sz="2400" dirty="0">
                <a:latin typeface="Times New Roman" panose="02020603050405020304" pitchFamily="18" charset="0"/>
                <a:ea typeface="Times New Roman" panose="02020603050405020304" pitchFamily="18" charset="0"/>
              </a:rPr>
              <a:t>= tiempo </a:t>
            </a:r>
            <a:endParaRPr lang="es-EC" sz="2400" dirty="0"/>
          </a:p>
        </p:txBody>
      </p:sp>
      <p:sp>
        <p:nvSpPr>
          <p:cNvPr id="9" name="Rectángulo 8"/>
          <p:cNvSpPr/>
          <p:nvPr/>
        </p:nvSpPr>
        <p:spPr>
          <a:xfrm>
            <a:off x="706582" y="3898873"/>
            <a:ext cx="4322618" cy="1366528"/>
          </a:xfrm>
          <a:prstGeom prst="rect">
            <a:avLst/>
          </a:prstGeom>
        </p:spPr>
        <p:txBody>
          <a:bodyPr wrap="square">
            <a:spAutoFit/>
          </a:bodyPr>
          <a:lstStyle/>
          <a:p>
            <a:pPr>
              <a:lnSpc>
                <a:spcPct val="115000"/>
              </a:lnSpc>
              <a:spcAft>
                <a:spcPts val="0"/>
              </a:spcAft>
            </a:pPr>
            <a:r>
              <a:rPr lang="es-EC" sz="2400" dirty="0" err="1">
                <a:latin typeface="Times New Roman" panose="02020603050405020304" pitchFamily="18" charset="0"/>
                <a:ea typeface="Times New Roman" panose="02020603050405020304" pitchFamily="18" charset="0"/>
                <a:cs typeface="Times New Roman" panose="02020603050405020304" pitchFamily="18" charset="0"/>
              </a:rPr>
              <a:t>Yc</a:t>
            </a:r>
            <a:r>
              <a:rPr lang="es-EC" sz="2400" dirty="0">
                <a:latin typeface="Times New Roman" panose="02020603050405020304" pitchFamily="18" charset="0"/>
                <a:ea typeface="Times New Roman" panose="02020603050405020304" pitchFamily="18" charset="0"/>
                <a:cs typeface="Times New Roman" panose="02020603050405020304" pitchFamily="18" charset="0"/>
              </a:rPr>
              <a:t> = 1,00 + 0,06(2) + 0,126(2) </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s-EC" sz="2400" dirty="0" err="1">
                <a:latin typeface="Times New Roman" panose="02020603050405020304" pitchFamily="18" charset="0"/>
                <a:ea typeface="Times New Roman" panose="02020603050405020304" pitchFamily="18" charset="0"/>
                <a:cs typeface="Times New Roman" panose="02020603050405020304" pitchFamily="18" charset="0"/>
              </a:rPr>
              <a:t>Yc</a:t>
            </a:r>
            <a:r>
              <a:rPr lang="es-EC" sz="2400" dirty="0">
                <a:latin typeface="Times New Roman" panose="02020603050405020304" pitchFamily="18" charset="0"/>
                <a:ea typeface="Times New Roman" panose="02020603050405020304" pitchFamily="18" charset="0"/>
                <a:cs typeface="Times New Roman" panose="02020603050405020304" pitchFamily="18" charset="0"/>
              </a:rPr>
              <a:t> = 1,00 - 0,12 – 0,25</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s-EC" sz="2400" dirty="0" err="1">
                <a:latin typeface="Times New Roman" panose="02020603050405020304" pitchFamily="18" charset="0"/>
                <a:ea typeface="Times New Roman" panose="02020603050405020304" pitchFamily="18" charset="0"/>
                <a:cs typeface="Times New Roman" panose="02020603050405020304" pitchFamily="18" charset="0"/>
              </a:rPr>
              <a:t>Yc</a:t>
            </a:r>
            <a:r>
              <a:rPr lang="es-EC" sz="2400" dirty="0">
                <a:latin typeface="Times New Roman" panose="02020603050405020304" pitchFamily="18" charset="0"/>
                <a:ea typeface="Times New Roman" panose="02020603050405020304" pitchFamily="18" charset="0"/>
                <a:cs typeface="Times New Roman" panose="02020603050405020304" pitchFamily="18" charset="0"/>
              </a:rPr>
              <a:t> = 1,37</a:t>
            </a:r>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ítulo 1"/>
          <p:cNvSpPr txBox="1">
            <a:spLocks/>
          </p:cNvSpPr>
          <p:nvPr/>
        </p:nvSpPr>
        <p:spPr>
          <a:xfrm>
            <a:off x="96982" y="5465218"/>
            <a:ext cx="12095018" cy="139278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a:lstStyle>
          <a:p>
            <a:pPr algn="just">
              <a:lnSpc>
                <a:spcPct val="120000"/>
              </a:lnSpc>
            </a:pPr>
            <a:r>
              <a:rPr lang="es-EC" sz="1800" b="1" dirty="0" smtClean="0">
                <a:solidFill>
                  <a:schemeClr val="tx1"/>
                </a:solidFill>
              </a:rPr>
              <a:t>Análisis: </a:t>
            </a:r>
            <a:r>
              <a:rPr lang="es-EC" sz="1800" dirty="0" smtClean="0">
                <a:solidFill>
                  <a:schemeClr val="tx1"/>
                </a:solidFill>
              </a:rPr>
              <a:t>Esto </a:t>
            </a:r>
            <a:r>
              <a:rPr lang="es-EC" sz="1800" dirty="0">
                <a:solidFill>
                  <a:schemeClr val="tx1"/>
                </a:solidFill>
              </a:rPr>
              <a:t>significa que los empleados no están dispuestos a aportar con la empresa para el desarrollo de la misma, y la idea de implementar una estrategia </a:t>
            </a:r>
            <a:r>
              <a:rPr lang="es-EC" sz="1800" dirty="0" err="1">
                <a:solidFill>
                  <a:schemeClr val="tx1"/>
                </a:solidFill>
              </a:rPr>
              <a:t>coparticipativa</a:t>
            </a:r>
            <a:r>
              <a:rPr lang="es-EC" sz="1800" dirty="0">
                <a:solidFill>
                  <a:schemeClr val="tx1"/>
                </a:solidFill>
              </a:rPr>
              <a:t> empresario-obrero resulta complicada de introducir en el sector del calzado, lo que determina que la población de obreros al realizar una inversión de cualquier índole, creen que la misma no va tener éxito y van a perder lo invertido, o a su vez el empresario también siente que al tener participación  el obrero, este en su momento pueda tener mayor poder en la empresa.</a:t>
            </a:r>
          </a:p>
        </p:txBody>
      </p:sp>
    </p:spTree>
    <p:extLst>
      <p:ext uri="{BB962C8B-B14F-4D97-AF65-F5344CB8AC3E}">
        <p14:creationId xmlns:p14="http://schemas.microsoft.com/office/powerpoint/2010/main" val="2926065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6144" y="539468"/>
            <a:ext cx="9509759" cy="548640"/>
          </a:xfrm>
        </p:spPr>
        <p:txBody>
          <a:bodyPr>
            <a:normAutofit/>
          </a:bodyPr>
          <a:lstStyle/>
          <a:p>
            <a:pPr algn="l" defTabSz="914400">
              <a:lnSpc>
                <a:spcPct val="90000"/>
              </a:lnSpc>
              <a:spcBef>
                <a:spcPts val="0"/>
              </a:spcBef>
              <a:buNone/>
            </a:pPr>
            <a:r>
              <a:rPr lang="es-ES" sz="2800" b="1" i="0" noProof="1" smtClean="0">
                <a:latin typeface="+mn-lt"/>
                <a:ea typeface="+mj-ea"/>
                <a:cs typeface="+mj-cs"/>
              </a:rPr>
              <a:t>Antecedentes:</a:t>
            </a:r>
            <a:endParaRPr lang="es-ES" sz="2800" b="1" i="0" noProof="1">
              <a:latin typeface="+mn-lt"/>
              <a:ea typeface="+mj-ea"/>
              <a:cs typeface="+mj-cs"/>
            </a:endParaRPr>
          </a:p>
        </p:txBody>
      </p:sp>
      <p:sp>
        <p:nvSpPr>
          <p:cNvPr id="3" name="Content Placeholder 2"/>
          <p:cNvSpPr>
            <a:spLocks noGrp="1"/>
          </p:cNvSpPr>
          <p:nvPr>
            <p:ph idx="1"/>
          </p:nvPr>
        </p:nvSpPr>
        <p:spPr>
          <a:xfrm>
            <a:off x="215153" y="3993795"/>
            <a:ext cx="7100047" cy="2550237"/>
          </a:xfrm>
        </p:spPr>
        <p:txBody>
          <a:bodyPr>
            <a:normAutofit/>
          </a:bodyPr>
          <a:lstStyle/>
          <a:p>
            <a:pPr marL="45720" indent="0" algn="just">
              <a:buClr>
                <a:srgbClr val="3691AA">
                  <a:lumMod val="75000"/>
                </a:srgbClr>
              </a:buClr>
              <a:buNone/>
            </a:pPr>
            <a:r>
              <a:rPr lang="es-EC" dirty="0" smtClean="0"/>
              <a:t>Por tal motivo se </a:t>
            </a:r>
            <a:r>
              <a:rPr lang="es-EC" dirty="0"/>
              <a:t>ha propuesto estudiar la incidencia de una estrategia de coparticipación </a:t>
            </a:r>
            <a:r>
              <a:rPr lang="es-EC" dirty="0" smtClean="0"/>
              <a:t>empresarial obrero-empresa </a:t>
            </a:r>
            <a:r>
              <a:rPr lang="es-EC" dirty="0"/>
              <a:t>para motivar el desarrollo de este </a:t>
            </a:r>
            <a:r>
              <a:rPr lang="es-EC" dirty="0" smtClean="0"/>
              <a:t>sector y poder ser mas competitivos.</a:t>
            </a:r>
            <a:endParaRPr lang="es-EC" dirty="0"/>
          </a:p>
          <a:p>
            <a:pPr marL="45720" indent="0" algn="just">
              <a:buClr>
                <a:srgbClr val="3691AA">
                  <a:lumMod val="75000"/>
                </a:srgbClr>
              </a:buClr>
              <a:buNone/>
            </a:pPr>
            <a:endParaRPr lang="es-ES" sz="2000" b="0" i="0" noProof="1">
              <a:solidFill>
                <a:srgbClr val="3691AA">
                  <a:lumMod val="75000"/>
                </a:srgbClr>
              </a:solidFill>
              <a:ea typeface="+mn-ea"/>
              <a:cs typeface="+mn-cs"/>
            </a:endParaRPr>
          </a:p>
        </p:txBody>
      </p:sp>
      <p:sp>
        <p:nvSpPr>
          <p:cNvPr id="6" name="Content Placeholder 2"/>
          <p:cNvSpPr txBox="1">
            <a:spLocks/>
          </p:cNvSpPr>
          <p:nvPr/>
        </p:nvSpPr>
        <p:spPr>
          <a:xfrm>
            <a:off x="215153" y="1291120"/>
            <a:ext cx="11631705" cy="1368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Clr>
                <a:srgbClr val="3691AA">
                  <a:lumMod val="75000"/>
                </a:srgbClr>
              </a:buClr>
              <a:buFont typeface="Arial" panose="020B0604020202020204" pitchFamily="34" charset="0"/>
              <a:buNone/>
            </a:pPr>
            <a:r>
              <a:rPr lang="es-EC" dirty="0" smtClean="0"/>
              <a:t>En el año 2008 el sector del calzado sufrió una de las peores crisis debido al ingreso masivo de calzado asiático y la industria ecuatoriana casi desaparece,  puesto que éstos productos llegaban con muy bajos costos.</a:t>
            </a:r>
          </a:p>
        </p:txBody>
      </p:sp>
      <p:pic>
        <p:nvPicPr>
          <p:cNvPr id="5" name="Imagen 4"/>
          <p:cNvPicPr>
            <a:picLocks noChangeAspect="1"/>
          </p:cNvPicPr>
          <p:nvPr/>
        </p:nvPicPr>
        <p:blipFill>
          <a:blip r:embed="rId2"/>
          <a:stretch>
            <a:fillRect/>
          </a:stretch>
        </p:blipFill>
        <p:spPr>
          <a:xfrm>
            <a:off x="7315200" y="3993795"/>
            <a:ext cx="4585575" cy="2038350"/>
          </a:xfrm>
          <a:prstGeom prst="rect">
            <a:avLst/>
          </a:prstGeom>
        </p:spPr>
      </p:pic>
      <p:sp>
        <p:nvSpPr>
          <p:cNvPr id="8" name="Content Placeholder 2"/>
          <p:cNvSpPr txBox="1">
            <a:spLocks/>
          </p:cNvSpPr>
          <p:nvPr/>
        </p:nvSpPr>
        <p:spPr>
          <a:xfrm>
            <a:off x="215153" y="2624842"/>
            <a:ext cx="11631705" cy="13237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Clr>
                <a:srgbClr val="3691AA">
                  <a:lumMod val="75000"/>
                </a:srgbClr>
              </a:buClr>
              <a:buFont typeface="Arial" panose="020B0604020202020204" pitchFamily="34" charset="0"/>
              <a:buNone/>
            </a:pPr>
            <a:r>
              <a:rPr lang="es-EC" dirty="0" smtClean="0"/>
              <a:t>Es así que el gobierno ecuatoriano decide poner salvaguardias arancelarias para proteger la industria de calzado ecuatoriano e incentivar la producción nacional.</a:t>
            </a:r>
          </a:p>
        </p:txBody>
      </p:sp>
    </p:spTree>
    <p:extLst>
      <p:ext uri="{BB962C8B-B14F-4D97-AF65-F5344CB8AC3E}">
        <p14:creationId xmlns:p14="http://schemas.microsoft.com/office/powerpoint/2010/main" val="332745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9644" y="110774"/>
            <a:ext cx="9602789" cy="1149145"/>
          </a:xfrm>
        </p:spPr>
        <p:txBody>
          <a:bodyPr>
            <a:normAutofit/>
          </a:bodyPr>
          <a:lstStyle/>
          <a:p>
            <a:pPr algn="ctr" defTabSz="914400">
              <a:lnSpc>
                <a:spcPct val="90000"/>
              </a:lnSpc>
              <a:spcBef>
                <a:spcPts val="0"/>
              </a:spcBef>
              <a:buNone/>
            </a:pPr>
            <a:r>
              <a:rPr lang="es-ES" sz="3200" b="1" noProof="1" smtClean="0">
                <a:latin typeface="+mn-lt"/>
              </a:rPr>
              <a:t>ESTUDIO TÉCNICO</a:t>
            </a:r>
            <a:endParaRPr lang="es-ES" sz="3200" b="1" noProof="1">
              <a:latin typeface="+mn-lt"/>
            </a:endParaRPr>
          </a:p>
        </p:txBody>
      </p:sp>
      <p:sp>
        <p:nvSpPr>
          <p:cNvPr id="5" name="CuadroTexto 4"/>
          <p:cNvSpPr txBox="1"/>
          <p:nvPr/>
        </p:nvSpPr>
        <p:spPr>
          <a:xfrm>
            <a:off x="1214651" y="1529838"/>
            <a:ext cx="9758149" cy="3323987"/>
          </a:xfrm>
          <a:prstGeom prst="rect">
            <a:avLst/>
          </a:prstGeom>
          <a:noFill/>
        </p:spPr>
        <p:txBody>
          <a:bodyPr wrap="square" rtlCol="0">
            <a:spAutoFit/>
          </a:bodyPr>
          <a:lstStyle/>
          <a:p>
            <a:pPr algn="just">
              <a:lnSpc>
                <a:spcPct val="150000"/>
              </a:lnSpc>
            </a:pPr>
            <a:r>
              <a:rPr lang="es-EC" sz="2800" dirty="0" smtClean="0"/>
              <a:t>La fabricación de calzado hoy en día sigue siendo en su gran mayoría un proceso artesanal, en el que se emplea maquinaria manual e instrumentos rústicos, por otro lado los materiales si han ido variando, es así que hoy en día tenemos a parte del cuero, tela lona, nylon, caucho, polímeros, etc. </a:t>
            </a:r>
            <a:endParaRPr lang="es-EC" sz="2800" dirty="0"/>
          </a:p>
        </p:txBody>
      </p:sp>
    </p:spTree>
    <p:extLst>
      <p:ext uri="{BB962C8B-B14F-4D97-AF65-F5344CB8AC3E}">
        <p14:creationId xmlns:p14="http://schemas.microsoft.com/office/powerpoint/2010/main" val="259223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039600" cy="7287491"/>
          </a:xfrm>
          <a:prstGeom prst="rect">
            <a:avLst/>
          </a:prstGeom>
          <a:noFill/>
          <a:ln>
            <a:noFill/>
          </a:ln>
        </p:spPr>
      </p:pic>
    </p:spTree>
    <p:extLst>
      <p:ext uri="{BB962C8B-B14F-4D97-AF65-F5344CB8AC3E}">
        <p14:creationId xmlns:p14="http://schemas.microsoft.com/office/powerpoint/2010/main" val="415757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a:xfrm>
            <a:off x="2750557" y="0"/>
            <a:ext cx="6809935" cy="1325563"/>
          </a:xfrm>
        </p:spPr>
        <p:txBody>
          <a:bodyPr/>
          <a:lstStyle/>
          <a:p>
            <a:pPr algn="ctr"/>
            <a:r>
              <a:rPr lang="es-EC" b="1" dirty="0" smtClean="0"/>
              <a:t>MODELO MATEMÁTICO</a:t>
            </a:r>
            <a:endParaRPr lang="es-EC" b="1" dirty="0"/>
          </a:p>
        </p:txBody>
      </p:sp>
      <p:sp>
        <p:nvSpPr>
          <p:cNvPr id="4" name="Marcador de contenido 3"/>
          <p:cNvSpPr>
            <a:spLocks noGrp="1"/>
          </p:cNvSpPr>
          <p:nvPr>
            <p:ph idx="1"/>
          </p:nvPr>
        </p:nvSpPr>
        <p:spPr>
          <a:xfrm>
            <a:off x="245658" y="3026179"/>
            <a:ext cx="11819731" cy="3285206"/>
          </a:xfrm>
        </p:spPr>
        <p:txBody>
          <a:bodyPr>
            <a:normAutofit/>
          </a:bodyPr>
          <a:lstStyle/>
          <a:p>
            <a:pPr marL="45720" indent="0">
              <a:buNone/>
            </a:pPr>
            <a:endParaRPr lang="es-EC" dirty="0"/>
          </a:p>
          <a:p>
            <a:r>
              <a:rPr lang="es-EC" dirty="0"/>
              <a:t>Si el valor obtenido es &gt; 10%	</a:t>
            </a:r>
            <a:r>
              <a:rPr lang="es-EC" dirty="0" smtClean="0"/>
              <a:t>  Significa </a:t>
            </a:r>
            <a:r>
              <a:rPr lang="es-EC" dirty="0"/>
              <a:t>que los beneficios son mayores a la </a:t>
            </a:r>
            <a:r>
              <a:rPr lang="es-EC" dirty="0" smtClean="0"/>
              <a:t>					  inversión </a:t>
            </a:r>
            <a:r>
              <a:rPr lang="es-EC" dirty="0"/>
              <a:t>por lo que se considera favorable.</a:t>
            </a:r>
          </a:p>
          <a:p>
            <a:r>
              <a:rPr lang="es-EC" dirty="0"/>
              <a:t>Si es = </a:t>
            </a:r>
            <a:r>
              <a:rPr lang="es-EC" dirty="0" smtClean="0"/>
              <a:t>10%				  Significa </a:t>
            </a:r>
            <a:r>
              <a:rPr lang="es-EC" dirty="0"/>
              <a:t>que no se obtuvo beneficios ni </a:t>
            </a:r>
            <a:r>
              <a:rPr lang="es-EC" dirty="0" smtClean="0"/>
              <a:t>						  pérdidas </a:t>
            </a:r>
            <a:r>
              <a:rPr lang="es-EC" dirty="0"/>
              <a:t>entonces </a:t>
            </a:r>
            <a:r>
              <a:rPr lang="es-EC" dirty="0" smtClean="0"/>
              <a:t>se </a:t>
            </a:r>
            <a:r>
              <a:rPr lang="es-EC" dirty="0"/>
              <a:t>considera poco favorable.</a:t>
            </a:r>
          </a:p>
          <a:p>
            <a:r>
              <a:rPr lang="es-EC" dirty="0"/>
              <a:t>Si el valor obtenido es &lt; 10%	</a:t>
            </a:r>
            <a:r>
              <a:rPr lang="es-EC" dirty="0" smtClean="0"/>
              <a:t>  Significa </a:t>
            </a:r>
            <a:r>
              <a:rPr lang="es-EC" dirty="0"/>
              <a:t>que la inversión no obtuvo beneficios </a:t>
            </a:r>
            <a:r>
              <a:rPr lang="es-EC" dirty="0" smtClean="0"/>
              <a:t>					  por </a:t>
            </a:r>
            <a:r>
              <a:rPr lang="es-EC" dirty="0"/>
              <a:t>lo qué es considerada desfavorable.</a:t>
            </a:r>
          </a:p>
          <a:p>
            <a:endParaRPr lang="es-EC" dirty="0"/>
          </a:p>
          <a:p>
            <a:endParaRPr lang="es-EC" dirty="0"/>
          </a:p>
        </p:txBody>
      </p:sp>
      <p:sp>
        <p:nvSpPr>
          <p:cNvPr id="5" name="Marcador de contenido 3"/>
          <p:cNvSpPr txBox="1">
            <a:spLocks/>
          </p:cNvSpPr>
          <p:nvPr/>
        </p:nvSpPr>
        <p:spPr>
          <a:xfrm>
            <a:off x="3692279" y="1158516"/>
            <a:ext cx="4832372" cy="5629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buFont typeface="Arial" panose="020B0604020202020204" pitchFamily="34" charset="0"/>
              <a:buNone/>
            </a:pPr>
            <a:r>
              <a:rPr lang="es-EC" sz="3600" dirty="0" smtClean="0">
                <a:solidFill>
                  <a:srgbClr val="A50021"/>
                </a:solidFill>
              </a:rPr>
              <a:t>Relación Costo-Beneficio </a:t>
            </a:r>
          </a:p>
        </p:txBody>
      </p:sp>
      <mc:AlternateContent xmlns:mc="http://schemas.openxmlformats.org/markup-compatibility/2006" xmlns:a14="http://schemas.microsoft.com/office/drawing/2010/main">
        <mc:Choice Requires="a14">
          <p:sp>
            <p:nvSpPr>
              <p:cNvPr id="2" name="Rectángulo 1"/>
              <p:cNvSpPr/>
              <p:nvPr/>
            </p:nvSpPr>
            <p:spPr>
              <a:xfrm>
                <a:off x="3739338" y="2216727"/>
                <a:ext cx="4738255" cy="80945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C" sz="2400" b="0" i="1" smtClean="0">
                          <a:solidFill>
                            <a:schemeClr val="tx1"/>
                          </a:solidFill>
                          <a:latin typeface="Cambria Math" panose="02040503050406030204" pitchFamily="18" charset="0"/>
                        </a:rPr>
                        <m:t>𝑅𝐶𝐵</m:t>
                      </m:r>
                      <m:r>
                        <a:rPr lang="es-EC" sz="2400" b="0" i="0">
                          <a:solidFill>
                            <a:schemeClr val="tx1"/>
                          </a:solidFill>
                          <a:latin typeface="Cambria Math" panose="02040503050406030204" pitchFamily="18" charset="0"/>
                        </a:rPr>
                        <m:t>=</m:t>
                      </m:r>
                      <m:f>
                        <m:fPr>
                          <m:ctrlPr>
                            <a:rPr lang="es-EC" sz="2400" i="1">
                              <a:solidFill>
                                <a:schemeClr val="tx1"/>
                              </a:solidFill>
                              <a:latin typeface="Cambria Math"/>
                            </a:rPr>
                          </m:ctrlPr>
                        </m:fPr>
                        <m:num>
                          <m:r>
                            <a:rPr lang="es-EC" sz="2400" b="0" i="1">
                              <a:solidFill>
                                <a:schemeClr val="tx1"/>
                              </a:solidFill>
                              <a:latin typeface="Cambria Math" panose="02040503050406030204" pitchFamily="18" charset="0"/>
                            </a:rPr>
                            <m:t>𝐵𝐸𝑁𝐸𝐹𝐼𝐶𝐼𝑂</m:t>
                          </m:r>
                        </m:num>
                        <m:den>
                          <m:r>
                            <a:rPr lang="es-EC" sz="2400" b="0" i="1">
                              <a:solidFill>
                                <a:schemeClr val="tx1"/>
                              </a:solidFill>
                              <a:latin typeface="Cambria Math" panose="02040503050406030204" pitchFamily="18" charset="0"/>
                            </a:rPr>
                            <m:t>𝐼𝑁𝑉𝐸𝑅𝑆𝐼</m:t>
                          </m:r>
                          <m:r>
                            <a:rPr lang="es-EC" sz="2400" b="0" i="0">
                              <a:solidFill>
                                <a:schemeClr val="tx1"/>
                              </a:solidFill>
                              <a:latin typeface="Cambria Math" panose="02040503050406030204" pitchFamily="18" charset="0"/>
                            </a:rPr>
                            <m:t>Ó</m:t>
                          </m:r>
                          <m:r>
                            <a:rPr lang="es-EC" sz="2400" b="0" i="1">
                              <a:solidFill>
                                <a:schemeClr val="tx1"/>
                              </a:solidFill>
                              <a:latin typeface="Cambria Math" panose="02040503050406030204" pitchFamily="18" charset="0"/>
                            </a:rPr>
                            <m:t>𝑁</m:t>
                          </m:r>
                        </m:den>
                      </m:f>
                      <m:r>
                        <a:rPr lang="es-EC" sz="2400" b="0" i="0">
                          <a:solidFill>
                            <a:schemeClr val="tx1"/>
                          </a:solidFill>
                          <a:latin typeface="Cambria Math" panose="02040503050406030204" pitchFamily="18" charset="0"/>
                        </a:rPr>
                        <m:t> </m:t>
                      </m:r>
                      <m:r>
                        <a:rPr lang="es-EC" sz="2400" b="0" i="1">
                          <a:solidFill>
                            <a:schemeClr val="tx1"/>
                          </a:solidFill>
                          <a:latin typeface="Cambria Math" panose="02040503050406030204" pitchFamily="18" charset="0"/>
                        </a:rPr>
                        <m:t>𝑥</m:t>
                      </m:r>
                      <m:r>
                        <a:rPr lang="es-EC" sz="2400" b="0" i="0">
                          <a:solidFill>
                            <a:schemeClr val="tx1"/>
                          </a:solidFill>
                          <a:latin typeface="Cambria Math" panose="02040503050406030204" pitchFamily="18" charset="0"/>
                        </a:rPr>
                        <m:t> 100</m:t>
                      </m:r>
                    </m:oMath>
                  </m:oMathPara>
                </a14:m>
                <a:endParaRPr lang="es-EC" sz="2400" dirty="0">
                  <a:solidFill>
                    <a:schemeClr val="tx1"/>
                  </a:solidFill>
                </a:endParaRPr>
              </a:p>
            </p:txBody>
          </p:sp>
        </mc:Choice>
        <mc:Fallback xmlns="">
          <p:sp>
            <p:nvSpPr>
              <p:cNvPr id="2" name="Rectángulo 1"/>
              <p:cNvSpPr>
                <a:spLocks noRot="1" noChangeAspect="1" noMove="1" noResize="1" noEditPoints="1" noAdjustHandles="1" noChangeArrowheads="1" noChangeShapeType="1" noTextEdit="1"/>
              </p:cNvSpPr>
              <p:nvPr/>
            </p:nvSpPr>
            <p:spPr>
              <a:xfrm>
                <a:off x="3739338" y="2216727"/>
                <a:ext cx="4738255" cy="809452"/>
              </a:xfrm>
              <a:prstGeom prst="rect">
                <a:avLst/>
              </a:prstGeom>
              <a:blipFill>
                <a:blip r:embed="rId2"/>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139196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Rectángulo 8"/>
              <p:cNvSpPr/>
              <p:nvPr/>
            </p:nvSpPr>
            <p:spPr>
              <a:xfrm>
                <a:off x="401782" y="143624"/>
                <a:ext cx="11471564" cy="6884385"/>
              </a:xfrm>
              <a:prstGeom prst="rect">
                <a:avLst/>
              </a:prstGeom>
            </p:spPr>
            <p:txBody>
              <a:bodyPr wrap="square">
                <a:spAutoFit/>
              </a:bodyPr>
              <a:lstStyle/>
              <a:p>
                <a:pPr algn="just">
                  <a:lnSpc>
                    <a:spcPct val="150000"/>
                  </a:lnSpc>
                </a:pPr>
                <a:r>
                  <a:rPr lang="es-EC" sz="2400" dirty="0" smtClean="0">
                    <a:ea typeface="Times New Roman" panose="02020603050405020304" pitchFamily="18" charset="0"/>
                    <a:cs typeface="Times New Roman" panose="02020603050405020304" pitchFamily="18" charset="0"/>
                  </a:rPr>
                  <a:t>APLICACIÓN:</a:t>
                </a:r>
              </a:p>
              <a:p>
                <a:pPr marL="342900" lvl="0" indent="-342900" algn="just">
                  <a:lnSpc>
                    <a:spcPct val="150000"/>
                  </a:lnSpc>
                  <a:spcAft>
                    <a:spcPts val="0"/>
                  </a:spcAft>
                  <a:buFont typeface="Symbol" panose="05050102010706020507" pitchFamily="18" charset="2"/>
                  <a:buBlip>
                    <a:blip r:embed="rId2"/>
                  </a:buBlip>
                </a:pPr>
                <a:r>
                  <a:rPr lang="es-EC" sz="2400" dirty="0" smtClean="0">
                    <a:ea typeface="Times New Roman" panose="02020603050405020304" pitchFamily="18" charset="0"/>
                    <a:cs typeface="Times New Roman" panose="02020603050405020304" pitchFamily="18" charset="0"/>
                  </a:rPr>
                  <a:t>Calzado </a:t>
                </a:r>
                <a:r>
                  <a:rPr lang="es-EC" sz="2400" dirty="0">
                    <a:ea typeface="Times New Roman" panose="02020603050405020304" pitchFamily="18" charset="0"/>
                    <a:cs typeface="Times New Roman" panose="02020603050405020304" pitchFamily="18" charset="0"/>
                  </a:rPr>
                  <a:t>Bull International tiene como producción promedio 2000 pares mensuales </a:t>
                </a:r>
                <a:endParaRPr lang="es-EC" sz="2400" dirty="0">
                  <a:effectLst/>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Blip>
                    <a:blip r:embed="rId2"/>
                  </a:buBlip>
                </a:pPr>
                <a:r>
                  <a:rPr lang="es-EC" sz="2400" dirty="0">
                    <a:ea typeface="Times New Roman" panose="02020603050405020304" pitchFamily="18" charset="0"/>
                    <a:cs typeface="Times New Roman" panose="02020603050405020304" pitchFamily="18" charset="0"/>
                  </a:rPr>
                  <a:t>Nivel óptimo de producción </a:t>
                </a:r>
                <a:r>
                  <a:rPr lang="es-EC" sz="2400" dirty="0" smtClean="0">
                    <a:ea typeface="Times New Roman" panose="02020603050405020304" pitchFamily="18" charset="0"/>
                    <a:cs typeface="Times New Roman" panose="02020603050405020304" pitchFamily="18" charset="0"/>
                  </a:rPr>
                  <a:t>2650 </a:t>
                </a:r>
              </a:p>
              <a:p>
                <a:pPr marL="342900" lvl="0" indent="-342900" algn="just">
                  <a:lnSpc>
                    <a:spcPct val="150000"/>
                  </a:lnSpc>
                  <a:spcAft>
                    <a:spcPts val="0"/>
                  </a:spcAft>
                  <a:buFont typeface="Symbol" panose="05050102010706020507" pitchFamily="18" charset="2"/>
                  <a:buBlip>
                    <a:blip r:embed="rId2"/>
                  </a:buBlip>
                </a:pPr>
                <a:r>
                  <a:rPr lang="es-EC" sz="2400" dirty="0" smtClean="0">
                    <a:ea typeface="Times New Roman" panose="02020603050405020304" pitchFamily="18" charset="0"/>
                    <a:cs typeface="Times New Roman" panose="02020603050405020304" pitchFamily="18" charset="0"/>
                  </a:rPr>
                  <a:t>Incentivo </a:t>
                </a:r>
                <a:r>
                  <a:rPr lang="es-EC" sz="2400" dirty="0">
                    <a:ea typeface="Times New Roman" panose="02020603050405020304" pitchFamily="18" charset="0"/>
                    <a:cs typeface="Times New Roman" panose="02020603050405020304" pitchFamily="18" charset="0"/>
                  </a:rPr>
                  <a:t>de 500 dólares mensuales </a:t>
                </a:r>
                <a:endParaRPr lang="es-EC" sz="2400" dirty="0">
                  <a:effectLst/>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Blip>
                    <a:blip r:embed="rId2"/>
                  </a:buBlip>
                </a:pPr>
                <a:r>
                  <a:rPr lang="es-EC" sz="2400" dirty="0">
                    <a:ea typeface="Times New Roman" panose="02020603050405020304" pitchFamily="18" charset="0"/>
                    <a:cs typeface="Times New Roman" panose="02020603050405020304" pitchFamily="18" charset="0"/>
                  </a:rPr>
                  <a:t>Incremento de producción 650 pares </a:t>
                </a:r>
                <a:endParaRPr lang="es-EC" sz="2400" dirty="0">
                  <a:effectLst/>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Blip>
                    <a:blip r:embed="rId2"/>
                  </a:buBlip>
                </a:pPr>
                <a:r>
                  <a:rPr lang="es-EC" sz="2400" dirty="0">
                    <a:ea typeface="Times New Roman" panose="02020603050405020304" pitchFamily="18" charset="0"/>
                    <a:cs typeface="Times New Roman" panose="02020603050405020304" pitchFamily="18" charset="0"/>
                  </a:rPr>
                  <a:t>Produciendo 2000 pares el costo promedio es de 13,00 dólares</a:t>
                </a:r>
                <a:endParaRPr lang="es-EC" sz="2400" dirty="0">
                  <a:effectLst/>
                  <a:ea typeface="Times New Roman" panose="02020603050405020304" pitchFamily="18" charset="0"/>
                  <a:cs typeface="Times New Roman" panose="02020603050405020304" pitchFamily="18" charset="0"/>
                </a:endParaRPr>
              </a:p>
              <a:p>
                <a:pPr marL="342900" lvl="0" indent="-342900" algn="just">
                  <a:lnSpc>
                    <a:spcPct val="150000"/>
                  </a:lnSpc>
                  <a:spcAft>
                    <a:spcPts val="600"/>
                  </a:spcAft>
                  <a:buFont typeface="Symbol" panose="05050102010706020507" pitchFamily="18" charset="2"/>
                  <a:buBlip>
                    <a:blip r:embed="rId2"/>
                  </a:buBlip>
                </a:pPr>
                <a:r>
                  <a:rPr lang="es-EC" sz="2400" dirty="0">
                    <a:ea typeface="Times New Roman" panose="02020603050405020304" pitchFamily="18" charset="0"/>
                    <a:cs typeface="Times New Roman" panose="02020603050405020304" pitchFamily="18" charset="0"/>
                  </a:rPr>
                  <a:t>Produciendo 2650 pares el costo promedio es de 10,50 dólares </a:t>
                </a:r>
                <a:endParaRPr lang="es-EC" sz="2400" dirty="0">
                  <a:effectLst/>
                  <a:ea typeface="Times New Roman" panose="02020603050405020304" pitchFamily="18" charset="0"/>
                  <a:cs typeface="Times New Roman" panose="02020603050405020304" pitchFamily="18" charset="0"/>
                </a:endParaRPr>
              </a:p>
              <a:p>
                <a:pPr algn="just">
                  <a:lnSpc>
                    <a:spcPct val="150000"/>
                  </a:lnSpc>
                  <a:spcAft>
                    <a:spcPts val="600"/>
                  </a:spcAft>
                </a:pPr>
                <a:r>
                  <a:rPr lang="es-EC" sz="2400" dirty="0" smtClean="0">
                    <a:ea typeface="Times New Roman" panose="02020603050405020304" pitchFamily="18" charset="0"/>
                    <a:cs typeface="Times New Roman" panose="02020603050405020304" pitchFamily="18" charset="0"/>
                  </a:rPr>
                  <a:t>BENEFICIO:</a:t>
                </a:r>
                <a:r>
                  <a:rPr lang="es-EC" sz="2400" dirty="0">
                    <a:ea typeface="Times New Roman" panose="02020603050405020304" pitchFamily="18" charset="0"/>
                    <a:cs typeface="Times New Roman" panose="02020603050405020304" pitchFamily="18" charset="0"/>
                  </a:rPr>
                  <a:t> </a:t>
                </a:r>
                <a:r>
                  <a:rPr lang="es-EC" sz="2400" dirty="0" smtClean="0">
                    <a:ea typeface="Times New Roman" panose="02020603050405020304" pitchFamily="18" charset="0"/>
                    <a:cs typeface="Times New Roman" panose="02020603050405020304" pitchFamily="18" charset="0"/>
                  </a:rPr>
                  <a:t>$</a:t>
                </a:r>
                <a:r>
                  <a:rPr lang="es-EC" sz="2400" dirty="0">
                    <a:ea typeface="Times New Roman" panose="02020603050405020304" pitchFamily="18" charset="0"/>
                    <a:cs typeface="Times New Roman" panose="02020603050405020304" pitchFamily="18" charset="0"/>
                  </a:rPr>
                  <a:t>13,00 - $10,50 = $2,50</a:t>
                </a:r>
                <a:endParaRPr lang="es-EC" sz="2400" dirty="0">
                  <a:effectLst/>
                  <a:ea typeface="Times New Roman" panose="02020603050405020304" pitchFamily="18" charset="0"/>
                  <a:cs typeface="Times New Roman" panose="02020603050405020304" pitchFamily="18" charset="0"/>
                </a:endParaRPr>
              </a:p>
              <a:p>
                <a:pPr algn="just">
                  <a:lnSpc>
                    <a:spcPct val="150000"/>
                  </a:lnSpc>
                  <a:spcAft>
                    <a:spcPts val="600"/>
                  </a:spcAft>
                </a:pPr>
                <a:r>
                  <a:rPr lang="es-EC" sz="2400" dirty="0" smtClean="0">
                    <a:ea typeface="Times New Roman" panose="02020603050405020304" pitchFamily="18" charset="0"/>
                    <a:cs typeface="Times New Roman" panose="02020603050405020304" pitchFamily="18" charset="0"/>
                  </a:rPr>
                  <a:t>		  $</a:t>
                </a:r>
                <a:r>
                  <a:rPr lang="es-EC" sz="2400" dirty="0">
                    <a:ea typeface="Times New Roman" panose="02020603050405020304" pitchFamily="18" charset="0"/>
                    <a:cs typeface="Times New Roman" panose="02020603050405020304" pitchFamily="18" charset="0"/>
                  </a:rPr>
                  <a:t>2,50 x </a:t>
                </a:r>
                <a:r>
                  <a:rPr lang="es-EC" sz="2400" dirty="0" smtClean="0">
                    <a:ea typeface="Times New Roman" panose="02020603050405020304" pitchFamily="18" charset="0"/>
                    <a:cs typeface="Times New Roman" panose="02020603050405020304" pitchFamily="18" charset="0"/>
                  </a:rPr>
                  <a:t>2650 </a:t>
                </a:r>
                <a:r>
                  <a:rPr lang="es-EC" sz="2400" dirty="0">
                    <a:ea typeface="Times New Roman" panose="02020603050405020304" pitchFamily="18" charset="0"/>
                    <a:cs typeface="Times New Roman" panose="02020603050405020304" pitchFamily="18" charset="0"/>
                  </a:rPr>
                  <a:t>= $</a:t>
                </a:r>
                <a:r>
                  <a:rPr lang="es-EC" sz="2400" dirty="0" smtClean="0">
                    <a:ea typeface="Times New Roman" panose="02020603050405020304" pitchFamily="18" charset="0"/>
                    <a:cs typeface="Times New Roman" panose="02020603050405020304" pitchFamily="18" charset="0"/>
                  </a:rPr>
                  <a:t>6625</a:t>
                </a:r>
                <a:endParaRPr lang="es-EC" sz="2400" dirty="0">
                  <a:effectLst/>
                  <a:ea typeface="Times New Roman" panose="02020603050405020304" pitchFamily="18" charset="0"/>
                  <a:cs typeface="Times New Roman" panose="02020603050405020304" pitchFamily="18" charset="0"/>
                </a:endParaRPr>
              </a:p>
              <a:p>
                <a:pPr>
                  <a:lnSpc>
                    <a:spcPct val="150000"/>
                  </a:lnSpc>
                  <a:spcAft>
                    <a:spcPts val="600"/>
                  </a:spcAft>
                </a:pPr>
                <a:r>
                  <a:rPr lang="es-EC" sz="2400" dirty="0">
                    <a:ea typeface="Times New Roman" panose="02020603050405020304" pitchFamily="18" charset="0"/>
                    <a:cs typeface="Times New Roman" panose="02020603050405020304" pitchFamily="18" charset="0"/>
                  </a:rPr>
                  <a:t>Entonces:</a:t>
                </a:r>
                <a:r>
                  <a:rPr lang="es-EC" sz="2400" dirty="0" smtClean="0">
                    <a:ea typeface="Times New Roman" panose="02020603050405020304" pitchFamily="18" charset="0"/>
                    <a:cs typeface="Times New Roman" panose="02020603050405020304" pitchFamily="18" charset="0"/>
                  </a:rPr>
                  <a:t>                                            </a:t>
                </a:r>
                <a14:m>
                  <m:oMath xmlns:m="http://schemas.openxmlformats.org/officeDocument/2006/math">
                    <m:r>
                      <a:rPr lang="es-EC"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𝑅𝐶𝐵</m:t>
                    </m:r>
                    <m:r>
                      <a:rPr lang="es-EC"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s-EC" sz="2400" i="1">
                            <a:solidFill>
                              <a:schemeClr val="tx1"/>
                            </a:solidFill>
                            <a:latin typeface="Cambria Math"/>
                            <a:ea typeface="Times New Roman" panose="02020603050405020304" pitchFamily="18" charset="0"/>
                            <a:cs typeface="Times New Roman" panose="02020603050405020304" pitchFamily="18" charset="0"/>
                          </a:rPr>
                        </m:ctrlPr>
                      </m:fPr>
                      <m:num>
                        <m:r>
                          <a:rPr lang="es-EC"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$6625,00</m:t>
                        </m:r>
                      </m:num>
                      <m:den>
                        <m:r>
                          <a:rPr lang="es-EC"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$500,00</m:t>
                        </m:r>
                      </m:den>
                    </m:f>
                    <m:r>
                      <a:rPr lang="es-EC"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a:rPr lang="es-EC"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r>
                      <a:rPr lang="es-EC"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100</m:t>
                    </m:r>
                  </m:oMath>
                </a14:m>
                <a:endParaRPr lang="es-EC" sz="2400" dirty="0">
                  <a:solidFill>
                    <a:schemeClr val="tx1"/>
                  </a:solidFill>
                  <a:effectLst/>
                  <a:ea typeface="Times New Roman" panose="02020603050405020304" pitchFamily="18" charset="0"/>
                  <a:cs typeface="Times New Roman" panose="02020603050405020304" pitchFamily="18" charset="0"/>
                </a:endParaRPr>
              </a:p>
              <a:p>
                <a:pPr algn="just">
                  <a:lnSpc>
                    <a:spcPct val="150000"/>
                  </a:lnSpc>
                  <a:spcAft>
                    <a:spcPts val="600"/>
                  </a:spcAft>
                </a:pPr>
                <a14:m>
                  <m:oMathPara xmlns:m="http://schemas.openxmlformats.org/officeDocument/2006/math">
                    <m:oMathParaPr>
                      <m:jc m:val="centerGroup"/>
                    </m:oMathParaPr>
                    <m:oMath xmlns:m="http://schemas.openxmlformats.org/officeDocument/2006/math">
                      <m:r>
                        <a:rPr lang="es-EC" sz="2400" i="1" smtClean="0">
                          <a:solidFill>
                            <a:srgbClr val="A50021"/>
                          </a:solidFill>
                          <a:latin typeface="Cambria Math" panose="02040503050406030204" pitchFamily="18" charset="0"/>
                          <a:ea typeface="Times New Roman" panose="02020603050405020304" pitchFamily="18" charset="0"/>
                          <a:cs typeface="Times New Roman" panose="02020603050405020304" pitchFamily="18" charset="0"/>
                        </a:rPr>
                        <m:t>𝑅𝐶𝐵</m:t>
                      </m:r>
                      <m:r>
                        <a:rPr lang="es-EC" sz="2400" i="1" smtClean="0">
                          <a:solidFill>
                            <a:srgbClr val="A50021"/>
                          </a:solidFill>
                          <a:latin typeface="Cambria Math" panose="02040503050406030204" pitchFamily="18" charset="0"/>
                          <a:ea typeface="Times New Roman" panose="02020603050405020304" pitchFamily="18" charset="0"/>
                          <a:cs typeface="Times New Roman" panose="02020603050405020304" pitchFamily="18" charset="0"/>
                        </a:rPr>
                        <m:t>=13,25%</m:t>
                      </m:r>
                    </m:oMath>
                  </m:oMathPara>
                </a14:m>
                <a:endParaRPr lang="es-EC" sz="2400" dirty="0">
                  <a:solidFill>
                    <a:srgbClr val="A50021"/>
                  </a:solidFill>
                  <a:effectLst/>
                  <a:ea typeface="Times New Roman" panose="02020603050405020304" pitchFamily="18" charset="0"/>
                  <a:cs typeface="Times New Roman" panose="02020603050405020304" pitchFamily="18" charset="0"/>
                </a:endParaRPr>
              </a:p>
            </p:txBody>
          </p:sp>
        </mc:Choice>
        <mc:Fallback xmlns="">
          <p:sp>
            <p:nvSpPr>
              <p:cNvPr id="9" name="Rectángulo 8"/>
              <p:cNvSpPr>
                <a:spLocks noRot="1" noChangeAspect="1" noMove="1" noResize="1" noEditPoints="1" noAdjustHandles="1" noChangeArrowheads="1" noChangeShapeType="1" noTextEdit="1"/>
              </p:cNvSpPr>
              <p:nvPr/>
            </p:nvSpPr>
            <p:spPr>
              <a:xfrm>
                <a:off x="401782" y="143624"/>
                <a:ext cx="11471564" cy="6884385"/>
              </a:xfrm>
              <a:prstGeom prst="rect">
                <a:avLst/>
              </a:prstGeom>
              <a:blipFill>
                <a:blip r:embed="rId3"/>
                <a:stretch>
                  <a:fillRect l="-850"/>
                </a:stretch>
              </a:blipFill>
            </p:spPr>
            <p:txBody>
              <a:bodyPr/>
              <a:lstStyle/>
              <a:p>
                <a:r>
                  <a:rPr lang="es-EC">
                    <a:noFill/>
                  </a:rPr>
                  <a:t> </a:t>
                </a:r>
              </a:p>
            </p:txBody>
          </p:sp>
        </mc:Fallback>
      </mc:AlternateContent>
    </p:spTree>
    <p:extLst>
      <p:ext uri="{BB962C8B-B14F-4D97-AF65-F5344CB8AC3E}">
        <p14:creationId xmlns:p14="http://schemas.microsoft.com/office/powerpoint/2010/main" val="1207076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008236823"/>
              </p:ext>
            </p:extLst>
          </p:nvPr>
        </p:nvGraphicFramePr>
        <p:xfrm>
          <a:off x="0" y="0"/>
          <a:ext cx="12192000" cy="7385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uadroTexto 8"/>
          <p:cNvSpPr txBox="1"/>
          <p:nvPr/>
        </p:nvSpPr>
        <p:spPr>
          <a:xfrm>
            <a:off x="377686" y="1560444"/>
            <a:ext cx="4542183" cy="1089529"/>
          </a:xfrm>
          <a:prstGeom prst="rect">
            <a:avLst/>
          </a:prstGeom>
          <a:noFill/>
        </p:spPr>
        <p:txBody>
          <a:bodyPr wrap="square" rtlCol="0">
            <a:spAutoFit/>
          </a:bodyPr>
          <a:lstStyle/>
          <a:p>
            <a:pPr>
              <a:lnSpc>
                <a:spcPct val="90000"/>
              </a:lnSpc>
            </a:pPr>
            <a:r>
              <a:rPr lang="es-EC" sz="3600" dirty="0" smtClean="0">
                <a:solidFill>
                  <a:schemeClr val="accent3">
                    <a:lumMod val="75000"/>
                  </a:schemeClr>
                </a:solidFill>
              </a:rPr>
              <a:t>OBJETIVO DE PRODUCTIVIDAD </a:t>
            </a:r>
            <a:endParaRPr lang="es-EC" sz="3600" dirty="0">
              <a:solidFill>
                <a:schemeClr val="accent3">
                  <a:lumMod val="75000"/>
                </a:schemeClr>
              </a:solidFill>
            </a:endParaRPr>
          </a:p>
        </p:txBody>
      </p:sp>
      <p:sp>
        <p:nvSpPr>
          <p:cNvPr id="10" name="CuadroTexto 9"/>
          <p:cNvSpPr txBox="1"/>
          <p:nvPr/>
        </p:nvSpPr>
        <p:spPr>
          <a:xfrm>
            <a:off x="248478" y="218661"/>
            <a:ext cx="7454348" cy="892552"/>
          </a:xfrm>
          <a:prstGeom prst="rect">
            <a:avLst/>
          </a:prstGeom>
          <a:noFill/>
        </p:spPr>
        <p:txBody>
          <a:bodyPr wrap="square" rtlCol="0">
            <a:spAutoFit/>
          </a:bodyPr>
          <a:lstStyle/>
          <a:p>
            <a:r>
              <a:rPr lang="es-EC" sz="2000" dirty="0" smtClean="0"/>
              <a:t>Método GAP: </a:t>
            </a:r>
            <a:r>
              <a:rPr lang="es-EC" sz="1600" dirty="0"/>
              <a:t>P</a:t>
            </a:r>
            <a:r>
              <a:rPr lang="es-EC" sz="1600" dirty="0" smtClean="0"/>
              <a:t>ermite </a:t>
            </a:r>
            <a:r>
              <a:rPr lang="es-EC" sz="1600" dirty="0"/>
              <a:t>descubrir las necesidades de una organización y determinar la brecha existente entre lo que están logrando y lo que se pretende alcanzar dentro de los objetivos estratégicos. </a:t>
            </a:r>
          </a:p>
        </p:txBody>
      </p:sp>
    </p:spTree>
    <p:extLst>
      <p:ext uri="{BB962C8B-B14F-4D97-AF65-F5344CB8AC3E}">
        <p14:creationId xmlns:p14="http://schemas.microsoft.com/office/powerpoint/2010/main" val="63857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921603182"/>
              </p:ext>
            </p:extLst>
          </p:nvPr>
        </p:nvGraphicFramePr>
        <p:xfrm>
          <a:off x="0" y="322100"/>
          <a:ext cx="12192000" cy="6430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uadroTexto 8"/>
          <p:cNvSpPr txBox="1"/>
          <p:nvPr/>
        </p:nvSpPr>
        <p:spPr>
          <a:xfrm>
            <a:off x="487016" y="824948"/>
            <a:ext cx="5138531" cy="1089529"/>
          </a:xfrm>
          <a:prstGeom prst="rect">
            <a:avLst/>
          </a:prstGeom>
          <a:noFill/>
        </p:spPr>
        <p:txBody>
          <a:bodyPr wrap="square" rtlCol="0">
            <a:spAutoFit/>
          </a:bodyPr>
          <a:lstStyle/>
          <a:p>
            <a:pPr>
              <a:lnSpc>
                <a:spcPct val="90000"/>
              </a:lnSpc>
            </a:pPr>
            <a:r>
              <a:rPr lang="es-EC" sz="3600" dirty="0" smtClean="0">
                <a:solidFill>
                  <a:schemeClr val="accent3">
                    <a:lumMod val="75000"/>
                  </a:schemeClr>
                </a:solidFill>
              </a:rPr>
              <a:t>OBJETIVO DE RECURSOS HUMANOS  </a:t>
            </a:r>
            <a:endParaRPr lang="es-EC" sz="3600" dirty="0">
              <a:solidFill>
                <a:schemeClr val="accent3">
                  <a:lumMod val="75000"/>
                </a:schemeClr>
              </a:solidFill>
            </a:endParaRPr>
          </a:p>
        </p:txBody>
      </p:sp>
    </p:spTree>
    <p:extLst>
      <p:ext uri="{BB962C8B-B14F-4D97-AF65-F5344CB8AC3E}">
        <p14:creationId xmlns:p14="http://schemas.microsoft.com/office/powerpoint/2010/main" val="271104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graphicFrame>
        <p:nvGraphicFramePr>
          <p:cNvPr id="10" name="Diagrama 9"/>
          <p:cNvGraphicFramePr/>
          <p:nvPr>
            <p:extLst>
              <p:ext uri="{D42A27DB-BD31-4B8C-83A1-F6EECF244321}">
                <p14:modId xmlns:p14="http://schemas.microsoft.com/office/powerpoint/2010/main" val="958908780"/>
              </p:ext>
            </p:extLst>
          </p:nvPr>
        </p:nvGraphicFramePr>
        <p:xfrm>
          <a:off x="463209" y="1119116"/>
          <a:ext cx="11369399" cy="5117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ítulo 1"/>
          <p:cNvSpPr>
            <a:spLocks noGrp="1"/>
          </p:cNvSpPr>
          <p:nvPr>
            <p:ph type="title"/>
          </p:nvPr>
        </p:nvSpPr>
        <p:spPr>
          <a:xfrm>
            <a:off x="838200" y="365125"/>
            <a:ext cx="10515600" cy="753991"/>
          </a:xfrm>
        </p:spPr>
        <p:txBody>
          <a:bodyPr>
            <a:normAutofit/>
          </a:bodyPr>
          <a:lstStyle/>
          <a:p>
            <a:pPr algn="ctr"/>
            <a:r>
              <a:rPr lang="es-EC" sz="3200" b="1" dirty="0" smtClean="0">
                <a:latin typeface="+mn-lt"/>
              </a:rPr>
              <a:t>CONCLUSIONES Y RECOMENDACIONES</a:t>
            </a:r>
            <a:endParaRPr lang="es-EC" sz="3200" b="1" dirty="0">
              <a:latin typeface="+mn-lt"/>
            </a:endParaRPr>
          </a:p>
        </p:txBody>
      </p:sp>
    </p:spTree>
    <p:extLst>
      <p:ext uri="{BB962C8B-B14F-4D97-AF65-F5344CB8AC3E}">
        <p14:creationId xmlns:p14="http://schemas.microsoft.com/office/powerpoint/2010/main" val="12243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6333984" y="1914838"/>
            <a:ext cx="4844569" cy="879016"/>
            <a:chOff x="5322688" y="3697477"/>
            <a:chExt cx="4844569" cy="879016"/>
          </a:xfrm>
        </p:grpSpPr>
        <p:sp>
          <p:nvSpPr>
            <p:cNvPr id="18" name="Flecha derecha 17"/>
            <p:cNvSpPr/>
            <p:nvPr/>
          </p:nvSpPr>
          <p:spPr>
            <a:xfrm>
              <a:off x="5322688" y="3697477"/>
              <a:ext cx="4844569" cy="879016"/>
            </a:xfrm>
            <a:prstGeom prst="rightArrow">
              <a:avLst>
                <a:gd name="adj1" fmla="val 75000"/>
                <a:gd name="adj2" fmla="val 50000"/>
              </a:avLst>
            </a:prstGeom>
          </p:spPr>
          <p:style>
            <a:lnRef idx="2">
              <a:schemeClr val="accent2">
                <a:tint val="40000"/>
                <a:alpha val="90000"/>
                <a:hueOff val="-424613"/>
                <a:satOff val="-37673"/>
                <a:lumOff val="-385"/>
                <a:alphaOff val="0"/>
              </a:schemeClr>
            </a:lnRef>
            <a:fillRef idx="1">
              <a:schemeClr val="accent2">
                <a:tint val="40000"/>
                <a:alpha val="90000"/>
                <a:hueOff val="-424613"/>
                <a:satOff val="-37673"/>
                <a:lumOff val="-385"/>
                <a:alphaOff val="0"/>
              </a:schemeClr>
            </a:fillRef>
            <a:effectRef idx="0">
              <a:schemeClr val="accent2">
                <a:tint val="40000"/>
                <a:alpha val="90000"/>
                <a:hueOff val="-424613"/>
                <a:satOff val="-37673"/>
                <a:lumOff val="-385"/>
                <a:alphaOff val="0"/>
              </a:schemeClr>
            </a:effectRef>
            <a:fontRef idx="minor">
              <a:schemeClr val="dk1">
                <a:hueOff val="0"/>
                <a:satOff val="0"/>
                <a:lumOff val="0"/>
                <a:alphaOff val="0"/>
              </a:schemeClr>
            </a:fontRef>
          </p:style>
        </p:sp>
        <p:sp>
          <p:nvSpPr>
            <p:cNvPr id="19" name="Flecha derecha 4"/>
            <p:cNvSpPr txBox="1"/>
            <p:nvPr/>
          </p:nvSpPr>
          <p:spPr>
            <a:xfrm>
              <a:off x="5322688" y="3807354"/>
              <a:ext cx="4514938" cy="65926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s-EC" sz="1600" kern="1200" dirty="0" smtClean="0"/>
                <a:t>Se recomienda realizar el proceso de producción optimizando todos los recursos de la empresa, con el fin de que se gaste menos y se produzca más.</a:t>
              </a:r>
              <a:endParaRPr lang="es-ES" sz="1600" kern="1200" dirty="0"/>
            </a:p>
          </p:txBody>
        </p:sp>
      </p:grpSp>
      <p:grpSp>
        <p:nvGrpSpPr>
          <p:cNvPr id="3" name="Grupo 2"/>
          <p:cNvGrpSpPr/>
          <p:nvPr/>
        </p:nvGrpSpPr>
        <p:grpSpPr>
          <a:xfrm>
            <a:off x="1020448" y="1787183"/>
            <a:ext cx="5304384" cy="1082077"/>
            <a:chOff x="9152" y="3569822"/>
            <a:chExt cx="5304384" cy="1082077"/>
          </a:xfrm>
        </p:grpSpPr>
        <p:sp>
          <p:nvSpPr>
            <p:cNvPr id="16" name="Rectángulo redondeado 15"/>
            <p:cNvSpPr/>
            <p:nvPr/>
          </p:nvSpPr>
          <p:spPr>
            <a:xfrm>
              <a:off x="9152" y="3569822"/>
              <a:ext cx="5304384" cy="1082077"/>
            </a:xfrm>
            <a:prstGeom prst="roundRect">
              <a:avLst/>
            </a:pr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sp>
        <p:sp>
          <p:nvSpPr>
            <p:cNvPr id="17" name="CuadroTexto 16"/>
            <p:cNvSpPr txBox="1"/>
            <p:nvPr/>
          </p:nvSpPr>
          <p:spPr>
            <a:xfrm>
              <a:off x="61975" y="3622645"/>
              <a:ext cx="5198738" cy="976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22860" rIns="45720" bIns="22860" numCol="1" spcCol="1270" anchor="ctr" anchorCtr="0">
              <a:noAutofit/>
            </a:bodyPr>
            <a:lstStyle/>
            <a:p>
              <a:pPr lvl="0" algn="just" defTabSz="533400">
                <a:lnSpc>
                  <a:spcPct val="90000"/>
                </a:lnSpc>
                <a:spcBef>
                  <a:spcPct val="0"/>
                </a:spcBef>
                <a:spcAft>
                  <a:spcPct val="35000"/>
                </a:spcAft>
              </a:pPr>
              <a:r>
                <a:rPr lang="es-EC" sz="1600" b="1" kern="1200" dirty="0" smtClean="0">
                  <a:solidFill>
                    <a:schemeClr val="bg1"/>
                  </a:solidFill>
                </a:rPr>
                <a:t>Capítulo III:  Estudio Técnico</a:t>
              </a:r>
            </a:p>
            <a:p>
              <a:pPr lvl="0" algn="just" defTabSz="533400">
                <a:lnSpc>
                  <a:spcPct val="90000"/>
                </a:lnSpc>
                <a:spcBef>
                  <a:spcPct val="0"/>
                </a:spcBef>
                <a:spcAft>
                  <a:spcPct val="35000"/>
                </a:spcAft>
              </a:pPr>
              <a:r>
                <a:rPr lang="es-EC" sz="1600" kern="1200" dirty="0" smtClean="0"/>
                <a:t>En el proceso de la elaboración de zapatos existen varias fases en su producción, en el que se invierten una serie de materiales e insumos, hasta llegar a su producto final.</a:t>
              </a:r>
              <a:endParaRPr lang="es-EC" sz="1600" b="1" kern="1200" dirty="0">
                <a:solidFill>
                  <a:schemeClr val="bg1"/>
                </a:solidFill>
              </a:endParaRPr>
            </a:p>
          </p:txBody>
        </p:sp>
      </p:grpSp>
      <p:grpSp>
        <p:nvGrpSpPr>
          <p:cNvPr id="4" name="Grupo 3"/>
          <p:cNvGrpSpPr/>
          <p:nvPr/>
        </p:nvGrpSpPr>
        <p:grpSpPr>
          <a:xfrm>
            <a:off x="6297309" y="2840874"/>
            <a:ext cx="4879092" cy="1263026"/>
            <a:chOff x="5286013" y="4623513"/>
            <a:chExt cx="4879092" cy="1263026"/>
          </a:xfrm>
        </p:grpSpPr>
        <p:sp>
          <p:nvSpPr>
            <p:cNvPr id="14" name="Flecha derecha 13"/>
            <p:cNvSpPr/>
            <p:nvPr/>
          </p:nvSpPr>
          <p:spPr>
            <a:xfrm>
              <a:off x="5286013" y="4752864"/>
              <a:ext cx="4879092" cy="1133675"/>
            </a:xfrm>
            <a:prstGeom prst="rightArrow">
              <a:avLst>
                <a:gd name="adj1" fmla="val 75000"/>
                <a:gd name="adj2" fmla="val 50000"/>
              </a:avLst>
            </a:prstGeom>
          </p:spPr>
          <p:style>
            <a:lnRef idx="2">
              <a:schemeClr val="accent2">
                <a:tint val="40000"/>
                <a:alpha val="90000"/>
                <a:hueOff val="-636919"/>
                <a:satOff val="-56510"/>
                <a:lumOff val="-577"/>
                <a:alphaOff val="0"/>
              </a:schemeClr>
            </a:lnRef>
            <a:fillRef idx="1">
              <a:schemeClr val="accent2">
                <a:tint val="40000"/>
                <a:alpha val="90000"/>
                <a:hueOff val="-636919"/>
                <a:satOff val="-56510"/>
                <a:lumOff val="-577"/>
                <a:alphaOff val="0"/>
              </a:schemeClr>
            </a:fillRef>
            <a:effectRef idx="0">
              <a:schemeClr val="accent2">
                <a:tint val="40000"/>
                <a:alpha val="90000"/>
                <a:hueOff val="-636919"/>
                <a:satOff val="-56510"/>
                <a:lumOff val="-577"/>
                <a:alphaOff val="0"/>
              </a:schemeClr>
            </a:effectRef>
            <a:fontRef idx="minor">
              <a:schemeClr val="dk1">
                <a:hueOff val="0"/>
                <a:satOff val="0"/>
                <a:lumOff val="0"/>
                <a:alphaOff val="0"/>
              </a:schemeClr>
            </a:fontRef>
          </p:style>
        </p:sp>
        <p:sp>
          <p:nvSpPr>
            <p:cNvPr id="15" name="Flecha derecha 8"/>
            <p:cNvSpPr txBox="1"/>
            <p:nvPr/>
          </p:nvSpPr>
          <p:spPr>
            <a:xfrm>
              <a:off x="5322688" y="4623513"/>
              <a:ext cx="4453964" cy="8502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endParaRPr lang="es-EC" sz="1600" kern="1200" dirty="0"/>
            </a:p>
            <a:p>
              <a:pPr marL="114300" lvl="1" indent="-114300" algn="l" defTabSz="577850">
                <a:lnSpc>
                  <a:spcPct val="90000"/>
                </a:lnSpc>
                <a:spcBef>
                  <a:spcPct val="0"/>
                </a:spcBef>
                <a:spcAft>
                  <a:spcPct val="15000"/>
                </a:spcAft>
                <a:buChar char="••"/>
              </a:pPr>
              <a:r>
                <a:rPr lang="es-EC" sz="1600" b="0" kern="1200" dirty="0" smtClean="0"/>
                <a:t>Se recomienda en el presente estudio la utilización del método GAP para mejorar la productividad de los trabajadores del sector calzado de la provincia de Tungurahua.</a:t>
              </a:r>
              <a:endParaRPr lang="es-EC" sz="1600" b="0" kern="1200" dirty="0"/>
            </a:p>
          </p:txBody>
        </p:sp>
      </p:grpSp>
      <p:grpSp>
        <p:nvGrpSpPr>
          <p:cNvPr id="5" name="Grupo 4"/>
          <p:cNvGrpSpPr/>
          <p:nvPr/>
        </p:nvGrpSpPr>
        <p:grpSpPr>
          <a:xfrm>
            <a:off x="1013447" y="3007596"/>
            <a:ext cx="5283861" cy="1058933"/>
            <a:chOff x="2151" y="4790235"/>
            <a:chExt cx="5283861" cy="1058933"/>
          </a:xfrm>
        </p:grpSpPr>
        <p:sp>
          <p:nvSpPr>
            <p:cNvPr id="12" name="Rectángulo redondeado 11"/>
            <p:cNvSpPr/>
            <p:nvPr/>
          </p:nvSpPr>
          <p:spPr>
            <a:xfrm>
              <a:off x="2151" y="4790235"/>
              <a:ext cx="5283861" cy="1058933"/>
            </a:xfrm>
            <a:prstGeom prst="roundRect">
              <a:avLst/>
            </a:prstGeom>
          </p:spPr>
          <p:style>
            <a:lnRef idx="2">
              <a:schemeClr val="lt1">
                <a:hueOff val="0"/>
                <a:satOff val="0"/>
                <a:lumOff val="0"/>
                <a:alphaOff val="0"/>
              </a:schemeClr>
            </a:lnRef>
            <a:fillRef idx="1">
              <a:schemeClr val="accent2">
                <a:hueOff val="-1091522"/>
                <a:satOff val="-62946"/>
                <a:lumOff val="6471"/>
                <a:alphaOff val="0"/>
              </a:schemeClr>
            </a:fillRef>
            <a:effectRef idx="0">
              <a:schemeClr val="accent2">
                <a:hueOff val="-1091522"/>
                <a:satOff val="-62946"/>
                <a:lumOff val="6471"/>
                <a:alphaOff val="0"/>
              </a:schemeClr>
            </a:effectRef>
            <a:fontRef idx="minor">
              <a:schemeClr val="lt1"/>
            </a:fontRef>
          </p:style>
        </p:sp>
        <p:sp>
          <p:nvSpPr>
            <p:cNvPr id="13" name="CuadroTexto 12"/>
            <p:cNvSpPr txBox="1"/>
            <p:nvPr/>
          </p:nvSpPr>
          <p:spPr>
            <a:xfrm>
              <a:off x="53844" y="4841928"/>
              <a:ext cx="5180475" cy="9555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22860" rIns="45720" bIns="22860" numCol="1" spcCol="1270" anchor="ctr" anchorCtr="0">
              <a:noAutofit/>
            </a:bodyPr>
            <a:lstStyle/>
            <a:p>
              <a:pPr lvl="0" algn="just" defTabSz="533400">
                <a:lnSpc>
                  <a:spcPct val="90000"/>
                </a:lnSpc>
                <a:spcBef>
                  <a:spcPct val="0"/>
                </a:spcBef>
                <a:spcAft>
                  <a:spcPct val="35000"/>
                </a:spcAft>
              </a:pPr>
              <a:r>
                <a:rPr lang="es-EC" sz="1600" b="1" kern="1200" dirty="0" smtClean="0">
                  <a:solidFill>
                    <a:schemeClr val="bg1"/>
                  </a:solidFill>
                </a:rPr>
                <a:t>Capítulo IV:  Método GAP</a:t>
              </a:r>
            </a:p>
            <a:p>
              <a:pPr lvl="0" algn="just" defTabSz="533400">
                <a:lnSpc>
                  <a:spcPct val="90000"/>
                </a:lnSpc>
                <a:spcBef>
                  <a:spcPct val="0"/>
                </a:spcBef>
                <a:spcAft>
                  <a:spcPct val="35000"/>
                </a:spcAft>
              </a:pPr>
              <a:r>
                <a:rPr lang="es-EC" sz="1600" b="0" kern="1200" dirty="0" smtClean="0">
                  <a:solidFill>
                    <a:schemeClr val="bg1"/>
                  </a:solidFill>
                </a:rPr>
                <a:t>El método GAP en relación a la Productividad determina que mediante la aplicación de un clima organizacional eficiente y efectivo se mejoraría la productividad de los trabajadores.</a:t>
              </a:r>
              <a:endParaRPr lang="es-EC" sz="1600" b="0" kern="1200" dirty="0">
                <a:solidFill>
                  <a:schemeClr val="bg1"/>
                </a:solidFill>
              </a:endParaRPr>
            </a:p>
          </p:txBody>
        </p:sp>
      </p:grpSp>
      <p:grpSp>
        <p:nvGrpSpPr>
          <p:cNvPr id="6" name="Grupo 5"/>
          <p:cNvGrpSpPr/>
          <p:nvPr/>
        </p:nvGrpSpPr>
        <p:grpSpPr>
          <a:xfrm>
            <a:off x="6318946" y="4340690"/>
            <a:ext cx="4855262" cy="581240"/>
            <a:chOff x="5307650" y="6123329"/>
            <a:chExt cx="4855262" cy="581240"/>
          </a:xfrm>
        </p:grpSpPr>
        <p:sp>
          <p:nvSpPr>
            <p:cNvPr id="10" name="Flecha derecha 9"/>
            <p:cNvSpPr/>
            <p:nvPr/>
          </p:nvSpPr>
          <p:spPr>
            <a:xfrm>
              <a:off x="5307650" y="6123329"/>
              <a:ext cx="4855262" cy="581240"/>
            </a:xfrm>
            <a:prstGeom prst="rightArrow">
              <a:avLst>
                <a:gd name="adj1" fmla="val 75000"/>
                <a:gd name="adj2" fmla="val 50000"/>
              </a:avLst>
            </a:prstGeom>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11" name="Flecha derecha 12"/>
            <p:cNvSpPr txBox="1"/>
            <p:nvPr/>
          </p:nvSpPr>
          <p:spPr>
            <a:xfrm>
              <a:off x="5307650" y="6195984"/>
              <a:ext cx="4637297" cy="43593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endParaRPr lang="es-EC" sz="1300" kern="1200" dirty="0"/>
            </a:p>
            <a:p>
              <a:pPr marL="114300" lvl="1" indent="-114300" algn="l" defTabSz="577850">
                <a:lnSpc>
                  <a:spcPct val="90000"/>
                </a:lnSpc>
                <a:spcBef>
                  <a:spcPct val="0"/>
                </a:spcBef>
                <a:spcAft>
                  <a:spcPct val="15000"/>
                </a:spcAft>
                <a:buChar char="••"/>
              </a:pPr>
              <a:r>
                <a:rPr lang="es-EC" sz="1600" b="0" kern="1200" dirty="0" smtClean="0"/>
                <a:t>Aplicar el modelo matemático</a:t>
              </a:r>
              <a:endParaRPr lang="es-EC" sz="1600" b="0" kern="1200" dirty="0"/>
            </a:p>
          </p:txBody>
        </p:sp>
      </p:grpSp>
      <p:grpSp>
        <p:nvGrpSpPr>
          <p:cNvPr id="7" name="Grupo 6"/>
          <p:cNvGrpSpPr/>
          <p:nvPr/>
        </p:nvGrpSpPr>
        <p:grpSpPr>
          <a:xfrm>
            <a:off x="1015640" y="4191801"/>
            <a:ext cx="5303306" cy="1212711"/>
            <a:chOff x="4344" y="5974441"/>
            <a:chExt cx="5303306" cy="879016"/>
          </a:xfrm>
        </p:grpSpPr>
        <p:sp>
          <p:nvSpPr>
            <p:cNvPr id="8" name="Rectángulo redondeado 7"/>
            <p:cNvSpPr/>
            <p:nvPr/>
          </p:nvSpPr>
          <p:spPr>
            <a:xfrm>
              <a:off x="4344" y="5974441"/>
              <a:ext cx="5303306" cy="879016"/>
            </a:xfrm>
            <a:prstGeom prst="roundRect">
              <a:avLst/>
            </a:pr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9" name="CuadroTexto 8"/>
            <p:cNvSpPr txBox="1"/>
            <p:nvPr/>
          </p:nvSpPr>
          <p:spPr>
            <a:xfrm>
              <a:off x="47254" y="6017351"/>
              <a:ext cx="5217486" cy="7931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22860" rIns="45720" bIns="22860" numCol="1" spcCol="1270" anchor="ctr" anchorCtr="0">
              <a:noAutofit/>
            </a:bodyPr>
            <a:lstStyle/>
            <a:p>
              <a:pPr lvl="0" algn="just" defTabSz="533400">
                <a:lnSpc>
                  <a:spcPct val="90000"/>
                </a:lnSpc>
                <a:spcBef>
                  <a:spcPct val="0"/>
                </a:spcBef>
                <a:spcAft>
                  <a:spcPct val="35000"/>
                </a:spcAft>
              </a:pPr>
              <a:r>
                <a:rPr lang="es-EC" sz="1600" b="1" kern="1200" dirty="0" smtClean="0"/>
                <a:t>Capítulo V:   Propuesta</a:t>
              </a:r>
            </a:p>
            <a:p>
              <a:pPr lvl="0" algn="just" defTabSz="533400">
                <a:lnSpc>
                  <a:spcPct val="90000"/>
                </a:lnSpc>
                <a:spcBef>
                  <a:spcPct val="0"/>
                </a:spcBef>
                <a:spcAft>
                  <a:spcPct val="35000"/>
                </a:spcAft>
              </a:pPr>
              <a:r>
                <a:rPr lang="es-EC" sz="1600" b="1" kern="1200" dirty="0" smtClean="0"/>
                <a:t>El estudio matemático determina que, a mayor rendimiento, mayor producción, por consiguiente habrá mayor capacidad económico-financiera para la empr</a:t>
              </a:r>
              <a:r>
                <a:rPr lang="es-EC" sz="1200" b="1" kern="1200" dirty="0" smtClean="0"/>
                <a:t>esa.</a:t>
              </a:r>
              <a:endParaRPr lang="es-EC" sz="1200" kern="1200" dirty="0"/>
            </a:p>
          </p:txBody>
        </p:sp>
      </p:grpSp>
      <p:sp>
        <p:nvSpPr>
          <p:cNvPr id="20" name="Título 1"/>
          <p:cNvSpPr txBox="1">
            <a:spLocks/>
          </p:cNvSpPr>
          <p:nvPr/>
        </p:nvSpPr>
        <p:spPr>
          <a:xfrm>
            <a:off x="824552" y="662515"/>
            <a:ext cx="10515600" cy="75399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200" b="1" smtClean="0">
                <a:latin typeface="+mn-lt"/>
              </a:rPr>
              <a:t>CONCLUSIONES Y RECOMENDACIONES</a:t>
            </a:r>
            <a:endParaRPr lang="es-EC" sz="3200" b="1" dirty="0">
              <a:latin typeface="+mn-lt"/>
            </a:endParaRPr>
          </a:p>
        </p:txBody>
      </p:sp>
    </p:spTree>
    <p:extLst>
      <p:ext uri="{BB962C8B-B14F-4D97-AF65-F5344CB8AC3E}">
        <p14:creationId xmlns:p14="http://schemas.microsoft.com/office/powerpoint/2010/main" val="342243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6728" y="2312340"/>
            <a:ext cx="11368585" cy="1918466"/>
          </a:xfrm>
        </p:spPr>
        <p:txBody>
          <a:bodyPr>
            <a:normAutofit fontScale="90000"/>
          </a:bodyPr>
          <a:lstStyle/>
          <a:p>
            <a:pPr algn="ctr"/>
            <a:r>
              <a:rPr lang="es-EC" sz="6000" dirty="0" smtClean="0"/>
              <a:t/>
            </a:r>
            <a:br>
              <a:rPr lang="es-EC" sz="6000" dirty="0" smtClean="0"/>
            </a:br>
            <a:r>
              <a:rPr lang="es-EC" sz="6000" dirty="0" smtClean="0"/>
              <a:t>GRACIAS POR SU ATENCIÓN</a:t>
            </a:r>
            <a:br>
              <a:rPr lang="es-EC" sz="6000" dirty="0" smtClean="0"/>
            </a:br>
            <a:endParaRPr lang="es-EC" sz="6000" dirty="0"/>
          </a:p>
        </p:txBody>
      </p:sp>
    </p:spTree>
    <p:extLst>
      <p:ext uri="{BB962C8B-B14F-4D97-AF65-F5344CB8AC3E}">
        <p14:creationId xmlns:p14="http://schemas.microsoft.com/office/powerpoint/2010/main" val="397604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4" name="Marcador de contenido 3"/>
          <p:cNvSpPr>
            <a:spLocks noGrp="1"/>
          </p:cNvSpPr>
          <p:nvPr>
            <p:ph sz="half" idx="1"/>
          </p:nvPr>
        </p:nvSpPr>
        <p:spPr>
          <a:xfrm>
            <a:off x="349856" y="865035"/>
            <a:ext cx="7472289" cy="1506952"/>
          </a:xfrm>
        </p:spPr>
        <p:txBody>
          <a:bodyPr>
            <a:noAutofit/>
          </a:bodyPr>
          <a:lstStyle/>
          <a:p>
            <a:pPr marL="45720" indent="0">
              <a:buNone/>
            </a:pPr>
            <a:r>
              <a:rPr lang="es-EC" b="1" dirty="0" smtClean="0"/>
              <a:t>Giro del Negocio</a:t>
            </a:r>
          </a:p>
          <a:p>
            <a:pPr marL="45720" indent="0" algn="just">
              <a:buNone/>
            </a:pPr>
            <a:r>
              <a:rPr lang="es-EC" dirty="0"/>
              <a:t>Diseño, producción y comercialización de calzado de </a:t>
            </a:r>
            <a:r>
              <a:rPr lang="es-EC" dirty="0" smtClean="0"/>
              <a:t>calidad </a:t>
            </a:r>
            <a:r>
              <a:rPr lang="es-EC" dirty="0"/>
              <a:t>en la Provincia de </a:t>
            </a:r>
            <a:r>
              <a:rPr lang="es-EC" dirty="0" smtClean="0"/>
              <a:t>Tungurahua.</a:t>
            </a:r>
            <a:endParaRPr lang="es-EC" b="1" dirty="0"/>
          </a:p>
        </p:txBody>
      </p:sp>
      <p:sp>
        <p:nvSpPr>
          <p:cNvPr id="5" name="Marcador de contenido 4"/>
          <p:cNvSpPr>
            <a:spLocks noGrp="1"/>
          </p:cNvSpPr>
          <p:nvPr>
            <p:ph sz="half" idx="2"/>
          </p:nvPr>
        </p:nvSpPr>
        <p:spPr>
          <a:xfrm>
            <a:off x="381439" y="3347378"/>
            <a:ext cx="11231441" cy="2650083"/>
          </a:xfrm>
        </p:spPr>
        <p:txBody>
          <a:bodyPr>
            <a:noAutofit/>
          </a:bodyPr>
          <a:lstStyle/>
          <a:p>
            <a:pPr marL="45720" indent="0">
              <a:lnSpc>
                <a:spcPct val="100000"/>
              </a:lnSpc>
              <a:buNone/>
            </a:pPr>
            <a:r>
              <a:rPr lang="es-EC" b="1" dirty="0" smtClean="0"/>
              <a:t>Teoría de Coparticipación Empresarial</a:t>
            </a:r>
          </a:p>
          <a:p>
            <a:pPr marL="45720" indent="0" algn="just">
              <a:lnSpc>
                <a:spcPct val="100000"/>
              </a:lnSpc>
              <a:buNone/>
            </a:pPr>
            <a:r>
              <a:rPr lang="es-EC" dirty="0"/>
              <a:t>L</a:t>
            </a:r>
            <a:r>
              <a:rPr lang="es-EC" dirty="0" smtClean="0"/>
              <a:t>ucia </a:t>
            </a:r>
            <a:r>
              <a:rPr lang="es-EC" dirty="0"/>
              <a:t>Llamazares y </a:t>
            </a:r>
            <a:r>
              <a:rPr lang="es-EC" dirty="0" smtClean="0"/>
              <a:t>Margarita </a:t>
            </a:r>
            <a:r>
              <a:rPr lang="es-EC" dirty="0"/>
              <a:t>Alonso señalan que la articulación de mecanismos de coparticipación entre trabajadores y directivos contribuyen a crear valor en  la implantación de políticas, mejora de procesos, así como a satisfacer necesidades en diversos aspectos tanto empresariales como </a:t>
            </a:r>
            <a:r>
              <a:rPr lang="es-EC" dirty="0" smtClean="0"/>
              <a:t>personales</a:t>
            </a:r>
            <a:r>
              <a:rPr lang="es-EC" b="1" dirty="0"/>
              <a:t>.</a:t>
            </a:r>
          </a:p>
        </p:txBody>
      </p:sp>
      <p:pic>
        <p:nvPicPr>
          <p:cNvPr id="2" name="Imagen 1"/>
          <p:cNvPicPr>
            <a:picLocks noChangeAspect="1"/>
          </p:cNvPicPr>
          <p:nvPr/>
        </p:nvPicPr>
        <p:blipFill>
          <a:blip r:embed="rId2"/>
          <a:stretch>
            <a:fillRect/>
          </a:stretch>
        </p:blipFill>
        <p:spPr>
          <a:xfrm>
            <a:off x="8081229" y="1254122"/>
            <a:ext cx="3422469" cy="2235731"/>
          </a:xfrm>
          <a:prstGeom prst="rect">
            <a:avLst/>
          </a:prstGeom>
        </p:spPr>
      </p:pic>
    </p:spTree>
    <p:extLst>
      <p:ext uri="{BB962C8B-B14F-4D97-AF65-F5344CB8AC3E}">
        <p14:creationId xmlns:p14="http://schemas.microsoft.com/office/powerpoint/2010/main" val="257868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graphicFrame>
        <p:nvGraphicFramePr>
          <p:cNvPr id="8" name="Diagrama 7"/>
          <p:cNvGraphicFramePr/>
          <p:nvPr>
            <p:extLst>
              <p:ext uri="{D42A27DB-BD31-4B8C-83A1-F6EECF244321}">
                <p14:modId xmlns:p14="http://schemas.microsoft.com/office/powerpoint/2010/main" val="193858111"/>
              </p:ext>
            </p:extLst>
          </p:nvPr>
        </p:nvGraphicFramePr>
        <p:xfrm>
          <a:off x="1332410" y="313508"/>
          <a:ext cx="9274629" cy="6361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03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1" name="Título 20"/>
          <p:cNvSpPr>
            <a:spLocks noGrp="1"/>
          </p:cNvSpPr>
          <p:nvPr>
            <p:ph type="title"/>
          </p:nvPr>
        </p:nvSpPr>
        <p:spPr>
          <a:xfrm>
            <a:off x="209007" y="147611"/>
            <a:ext cx="3017519" cy="607021"/>
          </a:xfrm>
        </p:spPr>
        <p:txBody>
          <a:bodyPr>
            <a:normAutofit/>
          </a:bodyPr>
          <a:lstStyle/>
          <a:p>
            <a:r>
              <a:rPr lang="es-EC" sz="2800" b="1" dirty="0" smtClean="0">
                <a:latin typeface="+mn-lt"/>
              </a:rPr>
              <a:t>FASE CUALITATIVA</a:t>
            </a:r>
            <a:endParaRPr lang="es-EC" sz="2800" b="1" dirty="0">
              <a:latin typeface="+mn-lt"/>
            </a:endParaRPr>
          </a:p>
        </p:txBody>
      </p:sp>
      <p:sp>
        <p:nvSpPr>
          <p:cNvPr id="22" name="Marcador de contenido 21"/>
          <p:cNvSpPr>
            <a:spLocks noGrp="1"/>
          </p:cNvSpPr>
          <p:nvPr>
            <p:ph idx="1"/>
          </p:nvPr>
        </p:nvSpPr>
        <p:spPr>
          <a:xfrm>
            <a:off x="209007" y="754632"/>
            <a:ext cx="11756570" cy="5394961"/>
          </a:xfrm>
        </p:spPr>
        <p:txBody>
          <a:bodyPr>
            <a:noAutofit/>
          </a:bodyPr>
          <a:lstStyle/>
          <a:p>
            <a:pPr algn="just">
              <a:lnSpc>
                <a:spcPct val="100000"/>
              </a:lnSpc>
            </a:pPr>
            <a:r>
              <a:rPr lang="es-EC" sz="2400" b="1" dirty="0" smtClean="0"/>
              <a:t>Problema objetivo del estudio:</a:t>
            </a:r>
            <a:r>
              <a:rPr lang="es-EC" sz="2400" dirty="0" smtClean="0"/>
              <a:t> Disminución del nivel de productividad y ventas</a:t>
            </a:r>
          </a:p>
          <a:p>
            <a:pPr marL="804863" lvl="1" indent="-347663" algn="just">
              <a:lnSpc>
                <a:spcPct val="100000"/>
              </a:lnSpc>
              <a:buFont typeface="Courier New" panose="02070309020205020404" pitchFamily="49" charset="0"/>
              <a:buChar char="o"/>
            </a:pPr>
            <a:r>
              <a:rPr lang="es-EC" b="1" dirty="0" smtClean="0"/>
              <a:t>Población de estudio</a:t>
            </a:r>
            <a:r>
              <a:rPr lang="es-EC" dirty="0" smtClean="0"/>
              <a:t>: Industrias de calzado de la provincia de Tungurahua</a:t>
            </a:r>
          </a:p>
          <a:p>
            <a:pPr marL="804863" lvl="1" indent="-347663" algn="just">
              <a:lnSpc>
                <a:spcPct val="100000"/>
              </a:lnSpc>
              <a:buFont typeface="Courier New" panose="02070309020205020404" pitchFamily="49" charset="0"/>
              <a:buChar char="o"/>
            </a:pPr>
            <a:r>
              <a:rPr lang="es-EC" b="1" dirty="0" smtClean="0"/>
              <a:t>Muestra</a:t>
            </a:r>
            <a:r>
              <a:rPr lang="es-EC" dirty="0" smtClean="0"/>
              <a:t>: Industrias de calzado formal, casual y deportivo</a:t>
            </a:r>
          </a:p>
          <a:p>
            <a:pPr marL="804863" lvl="1" indent="-347663" algn="just">
              <a:lnSpc>
                <a:spcPct val="100000"/>
              </a:lnSpc>
              <a:buFont typeface="Courier New" panose="02070309020205020404" pitchFamily="49" charset="0"/>
              <a:buChar char="o"/>
            </a:pPr>
            <a:r>
              <a:rPr lang="es-EC" b="1" dirty="0" smtClean="0"/>
              <a:t>Marco </a:t>
            </a:r>
            <a:r>
              <a:rPr lang="es-EC" b="1" dirty="0" err="1" smtClean="0"/>
              <a:t>muestral</a:t>
            </a:r>
            <a:r>
              <a:rPr lang="es-EC" dirty="0" smtClean="0"/>
              <a:t>: Listado de las industrias de calzado, formal, casual y deportivo</a:t>
            </a:r>
          </a:p>
          <a:p>
            <a:pPr marL="804863" lvl="1" indent="-347663" algn="just">
              <a:lnSpc>
                <a:spcPct val="100000"/>
              </a:lnSpc>
              <a:buFont typeface="Courier New" panose="02070309020205020404" pitchFamily="49" charset="0"/>
              <a:buChar char="o"/>
            </a:pPr>
            <a:r>
              <a:rPr lang="es-EC" b="1" dirty="0" smtClean="0"/>
              <a:t>Unidad </a:t>
            </a:r>
            <a:r>
              <a:rPr lang="es-EC" b="1" dirty="0" err="1" smtClean="0"/>
              <a:t>muestral</a:t>
            </a:r>
            <a:r>
              <a:rPr lang="es-EC" dirty="0" smtClean="0"/>
              <a:t>: Industrias de calzado casual de los cantones Ambato, Cevallos, </a:t>
            </a:r>
            <a:r>
              <a:rPr lang="es-EC" dirty="0" err="1" smtClean="0"/>
              <a:t>Tisaleo</a:t>
            </a:r>
            <a:r>
              <a:rPr lang="es-EC" dirty="0" smtClean="0"/>
              <a:t> y la parroquia de Quisapincha</a:t>
            </a:r>
          </a:p>
          <a:p>
            <a:pPr marL="804863" lvl="1" indent="-347663" algn="just">
              <a:lnSpc>
                <a:spcPct val="100000"/>
              </a:lnSpc>
              <a:buFont typeface="Courier New" panose="02070309020205020404" pitchFamily="49" charset="0"/>
              <a:buChar char="o"/>
            </a:pPr>
            <a:r>
              <a:rPr lang="es-EC" b="1" dirty="0" smtClean="0"/>
              <a:t>Unidad de análisis</a:t>
            </a:r>
            <a:r>
              <a:rPr lang="es-EC" dirty="0" smtClean="0"/>
              <a:t>: encuesta y observación</a:t>
            </a:r>
          </a:p>
          <a:p>
            <a:pPr marL="804863" lvl="1" indent="-347663" algn="just">
              <a:lnSpc>
                <a:spcPct val="100000"/>
              </a:lnSpc>
              <a:buFont typeface="Courier New" panose="02070309020205020404" pitchFamily="49" charset="0"/>
              <a:buChar char="o"/>
            </a:pPr>
            <a:r>
              <a:rPr lang="es-EC" b="1" dirty="0" smtClean="0"/>
              <a:t>Unidad de observación</a:t>
            </a:r>
            <a:r>
              <a:rPr lang="es-EC" dirty="0" smtClean="0"/>
              <a:t>: calzado casual</a:t>
            </a:r>
          </a:p>
          <a:p>
            <a:pPr algn="just">
              <a:lnSpc>
                <a:spcPct val="100000"/>
              </a:lnSpc>
            </a:pPr>
            <a:r>
              <a:rPr lang="es-EC" sz="2400" b="1" dirty="0" smtClean="0"/>
              <a:t>Necesidad: </a:t>
            </a:r>
            <a:r>
              <a:rPr lang="es-EC" sz="2400" dirty="0" smtClean="0"/>
              <a:t>Conocer por qué ha disminuido el nivel de productividad y ventas</a:t>
            </a:r>
          </a:p>
          <a:p>
            <a:pPr algn="just">
              <a:lnSpc>
                <a:spcPct val="100000"/>
              </a:lnSpc>
            </a:pPr>
            <a:r>
              <a:rPr lang="es-EC" sz="2400" b="1" dirty="0" smtClean="0"/>
              <a:t>Justificación: </a:t>
            </a:r>
            <a:r>
              <a:rPr lang="es-EC" sz="2400" dirty="0" smtClean="0"/>
              <a:t>Determinar los factores que inciden en la disminución de productividad y ventas en la mayoría de industrias de este sector.</a:t>
            </a:r>
          </a:p>
          <a:p>
            <a:pPr algn="just">
              <a:lnSpc>
                <a:spcPct val="100000"/>
              </a:lnSpc>
            </a:pPr>
            <a:r>
              <a:rPr lang="es-EC" sz="2400" b="1" dirty="0" smtClean="0"/>
              <a:t>Propósito: </a:t>
            </a:r>
            <a:r>
              <a:rPr lang="es-EC" sz="2400" dirty="0" smtClean="0"/>
              <a:t>Analizar la situación que atraviesan las industrias del sector calzado de la provincia de Tungurahua, respecto a la mano de obra, los incentivos y motivación percibidos por el capital humano.</a:t>
            </a:r>
            <a:endParaRPr lang="es-EC" sz="2400" b="1" dirty="0"/>
          </a:p>
        </p:txBody>
      </p:sp>
    </p:spTree>
    <p:extLst>
      <p:ext uri="{BB962C8B-B14F-4D97-AF65-F5344CB8AC3E}">
        <p14:creationId xmlns:p14="http://schemas.microsoft.com/office/powerpoint/2010/main" val="36188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66254" y="541455"/>
            <a:ext cx="11804073" cy="6191854"/>
          </a:xfrm>
        </p:spPr>
        <p:txBody>
          <a:bodyPr>
            <a:noAutofit/>
          </a:bodyPr>
          <a:lstStyle/>
          <a:p>
            <a:pPr algn="just"/>
            <a:r>
              <a:rPr lang="es-EC" b="1" dirty="0" smtClean="0"/>
              <a:t>Definición del Problema</a:t>
            </a:r>
            <a:r>
              <a:rPr lang="es-EC" dirty="0"/>
              <a:t>: Disminución del nivel de productividad y </a:t>
            </a:r>
            <a:r>
              <a:rPr lang="es-EC" dirty="0" smtClean="0"/>
              <a:t>ventas, debido a la introducción de calzado asiático.</a:t>
            </a:r>
          </a:p>
          <a:p>
            <a:pPr algn="just"/>
            <a:r>
              <a:rPr lang="es-EC" b="1" dirty="0" smtClean="0"/>
              <a:t>Objetivos</a:t>
            </a:r>
            <a:r>
              <a:rPr lang="es-EC" dirty="0" smtClean="0"/>
              <a:t> </a:t>
            </a:r>
          </a:p>
          <a:p>
            <a:pPr lvl="1" algn="just"/>
            <a:r>
              <a:rPr lang="es-EC" sz="2800" dirty="0" smtClean="0"/>
              <a:t>Objetivo General:  </a:t>
            </a:r>
          </a:p>
          <a:p>
            <a:pPr marL="594360" lvl="2" indent="0" algn="just">
              <a:buNone/>
            </a:pPr>
            <a:r>
              <a:rPr lang="es-EC" sz="2800" dirty="0" smtClean="0"/>
              <a:t>Determinar la incidencia de la estrategia de coparticipación empresarial obrero-empresa en el crecimiento económico del sector calzado en la provincia de Tungurahua.</a:t>
            </a:r>
          </a:p>
          <a:p>
            <a:pPr lvl="1" algn="just"/>
            <a:r>
              <a:rPr lang="es-EC" sz="2800" dirty="0" smtClean="0"/>
              <a:t>Objetivos Específicos:</a:t>
            </a:r>
          </a:p>
          <a:p>
            <a:pPr lvl="2" algn="just"/>
            <a:r>
              <a:rPr lang="es-EC" sz="2800" dirty="0" smtClean="0"/>
              <a:t>Conocer si empresarios y obreros están dispuestos a aplicar la estrategia de incentivos empresariales.</a:t>
            </a:r>
          </a:p>
          <a:p>
            <a:pPr lvl="2" algn="just"/>
            <a:r>
              <a:rPr lang="es-EC" sz="2800" dirty="0" smtClean="0"/>
              <a:t>Determinar el aporte de empleados y patrono para la empresa.</a:t>
            </a:r>
          </a:p>
          <a:p>
            <a:pPr algn="just"/>
            <a:r>
              <a:rPr lang="es-EC" b="1" dirty="0" smtClean="0"/>
              <a:t>Hipótesis: </a:t>
            </a:r>
            <a:r>
              <a:rPr lang="es-EC" dirty="0" smtClean="0"/>
              <a:t>La aplicación de la estrategia de coparticipación empresarial obrero-empresa, permite que los niveles de productividad y ventas, aporten en el crecimiento económico de la empresa.</a:t>
            </a:r>
          </a:p>
          <a:p>
            <a:pPr lvl="2"/>
            <a:endParaRPr lang="es-EC" sz="2800" dirty="0" smtClean="0"/>
          </a:p>
          <a:p>
            <a:pPr lvl="2"/>
            <a:endParaRPr lang="es-EC" sz="2800" dirty="0"/>
          </a:p>
        </p:txBody>
      </p:sp>
    </p:spTree>
    <p:extLst>
      <p:ext uri="{BB962C8B-B14F-4D97-AF65-F5344CB8AC3E}">
        <p14:creationId xmlns:p14="http://schemas.microsoft.com/office/powerpoint/2010/main" val="225505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pic>
        <p:nvPicPr>
          <p:cNvPr id="9" name="Imagen 8"/>
          <p:cNvPicPr>
            <a:picLocks noChangeAspect="1"/>
          </p:cNvPicPr>
          <p:nvPr/>
        </p:nvPicPr>
        <p:blipFill>
          <a:blip r:embed="rId3"/>
          <a:stretch>
            <a:fillRect/>
          </a:stretch>
        </p:blipFill>
        <p:spPr>
          <a:xfrm>
            <a:off x="9279804" y="3989650"/>
            <a:ext cx="2400260" cy="2467422"/>
          </a:xfrm>
          <a:prstGeom prst="rect">
            <a:avLst/>
          </a:prstGeom>
        </p:spPr>
      </p:pic>
      <p:sp>
        <p:nvSpPr>
          <p:cNvPr id="7" name="Título 6"/>
          <p:cNvSpPr>
            <a:spLocks noGrp="1"/>
          </p:cNvSpPr>
          <p:nvPr>
            <p:ph type="title"/>
          </p:nvPr>
        </p:nvSpPr>
        <p:spPr>
          <a:xfrm>
            <a:off x="600464" y="251109"/>
            <a:ext cx="9509759" cy="570847"/>
          </a:xfrm>
        </p:spPr>
        <p:txBody>
          <a:bodyPr>
            <a:normAutofit/>
          </a:bodyPr>
          <a:lstStyle/>
          <a:p>
            <a:r>
              <a:rPr lang="es-EC" sz="2800" b="1" dirty="0" smtClean="0">
                <a:latin typeface="+mn-lt"/>
              </a:rPr>
              <a:t>FASE METODOLÓGICA</a:t>
            </a:r>
            <a:endParaRPr lang="es-EC" sz="2800" b="1" dirty="0">
              <a:latin typeface="+mn-lt"/>
            </a:endParaRPr>
          </a:p>
        </p:txBody>
      </p:sp>
      <p:sp>
        <p:nvSpPr>
          <p:cNvPr id="8" name="Marcador de contenido 7"/>
          <p:cNvSpPr>
            <a:spLocks noGrp="1"/>
          </p:cNvSpPr>
          <p:nvPr>
            <p:ph idx="1"/>
          </p:nvPr>
        </p:nvSpPr>
        <p:spPr>
          <a:xfrm>
            <a:off x="600464" y="821956"/>
            <a:ext cx="11427413" cy="5381896"/>
          </a:xfrm>
        </p:spPr>
        <p:txBody>
          <a:bodyPr>
            <a:normAutofit fontScale="25000" lnSpcReduction="20000"/>
          </a:bodyPr>
          <a:lstStyle/>
          <a:p>
            <a:pPr algn="just">
              <a:lnSpc>
                <a:spcPct val="120000"/>
              </a:lnSpc>
            </a:pPr>
            <a:r>
              <a:rPr lang="es-EC" sz="10800" dirty="0" smtClean="0"/>
              <a:t>Investigación Descriptiva</a:t>
            </a:r>
          </a:p>
          <a:p>
            <a:pPr algn="just">
              <a:lnSpc>
                <a:spcPct val="120000"/>
              </a:lnSpc>
            </a:pPr>
            <a:r>
              <a:rPr lang="es-EC" sz="10800" dirty="0" smtClean="0"/>
              <a:t>Encuesta:</a:t>
            </a:r>
          </a:p>
          <a:p>
            <a:pPr marL="457200" lvl="1" indent="0" algn="just">
              <a:lnSpc>
                <a:spcPct val="120000"/>
              </a:lnSpc>
              <a:buNone/>
            </a:pPr>
            <a:r>
              <a:rPr lang="es-EC" sz="10800" dirty="0" smtClean="0"/>
              <a:t>Prueba piloto</a:t>
            </a:r>
            <a:endParaRPr lang="es-EC" sz="10800" dirty="0"/>
          </a:p>
          <a:p>
            <a:pPr marL="457200" lvl="1" indent="0" algn="just">
              <a:lnSpc>
                <a:spcPct val="120000"/>
              </a:lnSpc>
              <a:buNone/>
            </a:pPr>
            <a:r>
              <a:rPr lang="es-EC" sz="10800" dirty="0" smtClean="0"/>
              <a:t>	Pregunta filtro:</a:t>
            </a:r>
          </a:p>
          <a:p>
            <a:pPr marL="457200" lvl="1" indent="0">
              <a:lnSpc>
                <a:spcPct val="120000"/>
              </a:lnSpc>
              <a:buNone/>
            </a:pPr>
            <a:r>
              <a:rPr lang="es-EC" sz="10800" b="1" dirty="0"/>
              <a:t> </a:t>
            </a:r>
            <a:r>
              <a:rPr lang="es-EC" sz="10800" b="1" dirty="0" smtClean="0"/>
              <a:t>     </a:t>
            </a:r>
            <a:r>
              <a:rPr lang="es-EC" sz="10800" dirty="0" smtClean="0"/>
              <a:t>¿</a:t>
            </a:r>
            <a:r>
              <a:rPr lang="es-EC" sz="10800" dirty="0"/>
              <a:t>Cree usted que, al cuidar y no desperdiciar las materias primas e </a:t>
            </a:r>
            <a:endParaRPr lang="es-EC" sz="10800" dirty="0" smtClean="0"/>
          </a:p>
          <a:p>
            <a:pPr marL="457200" lvl="1" indent="0">
              <a:lnSpc>
                <a:spcPct val="120000"/>
              </a:lnSpc>
              <a:buNone/>
            </a:pPr>
            <a:r>
              <a:rPr lang="es-EC" sz="10800" dirty="0"/>
              <a:t> </a:t>
            </a:r>
            <a:r>
              <a:rPr lang="es-EC" sz="10800" dirty="0" smtClean="0"/>
              <a:t>      insumos</a:t>
            </a:r>
            <a:r>
              <a:rPr lang="es-EC" sz="10800" dirty="0"/>
              <a:t>, </a:t>
            </a:r>
            <a:r>
              <a:rPr lang="es-EC" sz="10800" dirty="0" smtClean="0"/>
              <a:t>está garantizando </a:t>
            </a:r>
            <a:r>
              <a:rPr lang="es-EC" sz="10800" dirty="0"/>
              <a:t>su estabilidad laboral</a:t>
            </a:r>
            <a:r>
              <a:rPr lang="es-EC" sz="10800" dirty="0" smtClean="0"/>
              <a:t>?</a:t>
            </a:r>
          </a:p>
          <a:p>
            <a:pPr marL="457200" lvl="1" indent="0" defTabSz="541338">
              <a:lnSpc>
                <a:spcPct val="120000"/>
              </a:lnSpc>
              <a:buNone/>
            </a:pPr>
            <a:r>
              <a:rPr lang="es-EC" sz="10800" dirty="0"/>
              <a:t>		</a:t>
            </a:r>
            <a:r>
              <a:rPr lang="es-EC" sz="10800" dirty="0" smtClean="0"/>
              <a:t>☐	Si</a:t>
            </a:r>
            <a:endParaRPr lang="es-EC" sz="10800" dirty="0"/>
          </a:p>
          <a:p>
            <a:pPr marL="457200" lvl="1" indent="0">
              <a:lnSpc>
                <a:spcPct val="120000"/>
              </a:lnSpc>
              <a:buNone/>
            </a:pPr>
            <a:r>
              <a:rPr lang="es-EC" sz="10800" dirty="0" smtClean="0"/>
              <a:t>	  ☐</a:t>
            </a:r>
            <a:r>
              <a:rPr lang="es-EC" sz="10800" dirty="0"/>
              <a:t> </a:t>
            </a:r>
            <a:r>
              <a:rPr lang="es-EC" sz="10800" dirty="0" smtClean="0"/>
              <a:t>  No</a:t>
            </a:r>
          </a:p>
          <a:p>
            <a:pPr marL="457200" lvl="1" indent="0" algn="just">
              <a:lnSpc>
                <a:spcPct val="120000"/>
              </a:lnSpc>
              <a:buNone/>
            </a:pPr>
            <a:r>
              <a:rPr lang="es-EC" sz="10800" dirty="0" smtClean="0"/>
              <a:t>Establecemos:</a:t>
            </a:r>
          </a:p>
          <a:p>
            <a:pPr marL="457200" lvl="1" indent="0" algn="just">
              <a:lnSpc>
                <a:spcPct val="120000"/>
              </a:lnSpc>
              <a:buNone/>
            </a:pPr>
            <a:r>
              <a:rPr lang="es-EC" sz="10800" dirty="0" smtClean="0"/>
              <a:t>P :   probabilidad de éxito </a:t>
            </a:r>
          </a:p>
          <a:p>
            <a:pPr marL="457200" lvl="1" indent="0" algn="just">
              <a:lnSpc>
                <a:spcPct val="120000"/>
              </a:lnSpc>
              <a:buNone/>
            </a:pPr>
            <a:r>
              <a:rPr lang="es-EC" sz="10800" dirty="0" smtClean="0"/>
              <a:t>Q :  probabilidad de fracaso</a:t>
            </a:r>
          </a:p>
          <a:p>
            <a:pPr marL="45720" indent="0" algn="just">
              <a:buNone/>
            </a:pPr>
            <a:endParaRPr lang="es-EC" dirty="0"/>
          </a:p>
          <a:p>
            <a:pPr marL="320040" lvl="1" indent="0" algn="just">
              <a:buNone/>
            </a:pPr>
            <a:endParaRPr lang="es-EC" sz="2000" dirty="0"/>
          </a:p>
          <a:p>
            <a:pPr marL="45720" lvl="1" indent="0" algn="just">
              <a:spcBef>
                <a:spcPts val="1800"/>
              </a:spcBef>
              <a:buNone/>
            </a:pPr>
            <a:r>
              <a:rPr lang="es-EC" sz="2000" dirty="0" smtClean="0"/>
              <a:t>.</a:t>
            </a:r>
            <a:endParaRPr lang="es-EC" sz="2000" dirty="0"/>
          </a:p>
          <a:p>
            <a:pPr algn="just"/>
            <a:endParaRPr lang="es-EC" b="1" i="1" dirty="0"/>
          </a:p>
          <a:p>
            <a:endParaRPr lang="es-EC" b="1" dirty="0"/>
          </a:p>
        </p:txBody>
      </p:sp>
    </p:spTree>
    <p:extLst>
      <p:ext uri="{BB962C8B-B14F-4D97-AF65-F5344CB8AC3E}">
        <p14:creationId xmlns:p14="http://schemas.microsoft.com/office/powerpoint/2010/main" val="2127268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C" sz="2800" b="1" dirty="0" smtClean="0">
                <a:latin typeface="+mn-lt"/>
              </a:rPr>
              <a:t>DETERMINACIÓN DEL TAMAÑO DE LA MUESTRA</a:t>
            </a:r>
            <a:endParaRPr lang="es-EC" sz="2800" b="1" dirty="0">
              <a:latin typeface="+mn-lt"/>
            </a:endParaRPr>
          </a:p>
        </p:txBody>
      </p:sp>
      <p:sp>
        <p:nvSpPr>
          <p:cNvPr id="10" name="Marcador de texto 9"/>
          <p:cNvSpPr>
            <a:spLocks noGrp="1"/>
          </p:cNvSpPr>
          <p:nvPr>
            <p:ph type="body" idx="1"/>
          </p:nvPr>
        </p:nvSpPr>
        <p:spPr>
          <a:xfrm>
            <a:off x="1266092" y="1764993"/>
            <a:ext cx="4572000" cy="766588"/>
          </a:xfrm>
        </p:spPr>
        <p:txBody>
          <a:bodyPr>
            <a:normAutofit/>
          </a:bodyPr>
          <a:lstStyle/>
          <a:p>
            <a:r>
              <a:rPr lang="es-EC" sz="2800" b="1" dirty="0" smtClean="0"/>
              <a:t>Fórmula Población Finita</a:t>
            </a:r>
            <a:endParaRPr lang="es-EC" sz="2800" b="1" dirty="0"/>
          </a:p>
        </p:txBody>
      </p:sp>
      <p:sp>
        <p:nvSpPr>
          <p:cNvPr id="9" name="Marcador de contenido 8"/>
          <p:cNvSpPr>
            <a:spLocks noGrp="1"/>
          </p:cNvSpPr>
          <p:nvPr>
            <p:ph sz="half" idx="2"/>
          </p:nvPr>
        </p:nvSpPr>
        <p:spPr>
          <a:xfrm>
            <a:off x="5838092" y="1690689"/>
            <a:ext cx="5880296" cy="4583502"/>
          </a:xfrm>
        </p:spPr>
        <p:txBody>
          <a:bodyPr>
            <a:noAutofit/>
          </a:bodyPr>
          <a:lstStyle/>
          <a:p>
            <a:r>
              <a:rPr lang="es-EC" dirty="0"/>
              <a:t>D</a:t>
            </a:r>
            <a:r>
              <a:rPr lang="es-EC" dirty="0" smtClean="0"/>
              <a:t>onde</a:t>
            </a:r>
            <a:r>
              <a:rPr lang="es-EC" dirty="0"/>
              <a:t>:</a:t>
            </a:r>
          </a:p>
          <a:p>
            <a:r>
              <a:rPr lang="es-EC" b="1" dirty="0"/>
              <a:t>n</a:t>
            </a:r>
            <a:r>
              <a:rPr lang="es-EC" dirty="0"/>
              <a:t> = Tamaño de la muestra</a:t>
            </a:r>
          </a:p>
          <a:p>
            <a:r>
              <a:rPr lang="es-EC" b="1" dirty="0"/>
              <a:t>Z = </a:t>
            </a:r>
            <a:r>
              <a:rPr lang="es-EC" dirty="0"/>
              <a:t>Nivel de confianza</a:t>
            </a:r>
          </a:p>
          <a:p>
            <a:r>
              <a:rPr lang="es-EC" b="1" dirty="0"/>
              <a:t>N</a:t>
            </a:r>
            <a:r>
              <a:rPr lang="es-EC" dirty="0"/>
              <a:t> = Universo o población</a:t>
            </a:r>
          </a:p>
          <a:p>
            <a:r>
              <a:rPr lang="es-EC" b="1" dirty="0"/>
              <a:t>P</a:t>
            </a:r>
            <a:r>
              <a:rPr lang="es-EC" dirty="0"/>
              <a:t> = Probabilidad de éxito</a:t>
            </a:r>
          </a:p>
          <a:p>
            <a:r>
              <a:rPr lang="es-EC" b="1" dirty="0"/>
              <a:t>Q</a:t>
            </a:r>
            <a:r>
              <a:rPr lang="es-EC" dirty="0"/>
              <a:t>= Probabilidad de fracaso</a:t>
            </a:r>
          </a:p>
          <a:p>
            <a:r>
              <a:rPr lang="es-EC" b="1" dirty="0"/>
              <a:t>e </a:t>
            </a:r>
            <a:r>
              <a:rPr lang="es-EC" dirty="0"/>
              <a:t>= Error de estimación </a:t>
            </a:r>
            <a:r>
              <a:rPr lang="es-EC" dirty="0" smtClean="0"/>
              <a:t>(estima </a:t>
            </a:r>
            <a:r>
              <a:rPr lang="es-EC" dirty="0"/>
              <a:t>la precisión necesaria y determina el </a:t>
            </a:r>
            <a:r>
              <a:rPr lang="es-EC" dirty="0" smtClean="0"/>
              <a:t>   tamaño </a:t>
            </a:r>
            <a:r>
              <a:rPr lang="es-EC" dirty="0"/>
              <a:t>de muestra más adecuado).</a:t>
            </a:r>
          </a:p>
          <a:p>
            <a:pPr marL="45720" indent="0">
              <a:buNone/>
            </a:pPr>
            <a:endParaRPr lang="es-EC" dirty="0"/>
          </a:p>
        </p:txBody>
      </p:sp>
      <p:pic>
        <p:nvPicPr>
          <p:cNvPr id="12" name="Picture 2" descr="http://blog.questionpro.com/wp-content/uploads/2015/08/post12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150" y="3775599"/>
            <a:ext cx="2421371" cy="1652452"/>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3999" y="2777178"/>
            <a:ext cx="2968843" cy="752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935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6F8FC"/>
            </a:gs>
            <a:gs pos="80000">
              <a:srgbClr val="ABC0E4"/>
            </a:gs>
            <a:gs pos="83000">
              <a:srgbClr val="ABC0E4"/>
            </a:gs>
            <a:gs pos="100000">
              <a:srgbClr val="C7D5ED"/>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04603" y="323562"/>
            <a:ext cx="10872453" cy="1325563"/>
          </a:xfrm>
        </p:spPr>
        <p:txBody>
          <a:bodyPr>
            <a:normAutofit/>
          </a:bodyPr>
          <a:lstStyle/>
          <a:p>
            <a:r>
              <a:rPr lang="es-EC" sz="2800" b="1" dirty="0" smtClean="0">
                <a:latin typeface="+mn-lt"/>
              </a:rPr>
              <a:t>DETERMINACIÓN DEL TAMAÑO DE LA MUESTRA</a:t>
            </a:r>
            <a:endParaRPr lang="es-EC" sz="2800" dirty="0">
              <a:latin typeface="+mn-lt"/>
            </a:endParaRPr>
          </a:p>
        </p:txBody>
      </p:sp>
      <mc:AlternateContent xmlns:mc="http://schemas.openxmlformats.org/markup-compatibility/2006" xmlns:a14="http://schemas.microsoft.com/office/drawing/2010/main">
        <mc:Choice Requires="a14">
          <p:sp>
            <p:nvSpPr>
              <p:cNvPr id="3" name="Marcador de contenido 2"/>
              <p:cNvSpPr>
                <a:spLocks noGrp="1"/>
              </p:cNvSpPr>
              <p:nvPr>
                <p:ph sz="half" idx="1"/>
              </p:nvPr>
            </p:nvSpPr>
            <p:spPr>
              <a:xfrm>
                <a:off x="304603" y="1486036"/>
                <a:ext cx="5874524" cy="5169488"/>
              </a:xfrm>
              <a:ln>
                <a:solidFill>
                  <a:schemeClr val="accent2">
                    <a:lumMod val="75000"/>
                  </a:schemeClr>
                </a:solidFill>
              </a:ln>
            </p:spPr>
            <p:txBody>
              <a:bodyPr>
                <a:normAutofit fontScale="70000" lnSpcReduction="20000"/>
              </a:bodyPr>
              <a:lstStyle/>
              <a:p>
                <a:pPr marL="45720" indent="0">
                  <a:buNone/>
                </a:pPr>
                <a:r>
                  <a:rPr lang="es-EC" sz="3600" b="1" u="sng" dirty="0"/>
                  <a:t>Datos</a:t>
                </a:r>
                <a:endParaRPr lang="es-EC" sz="3600" dirty="0"/>
              </a:p>
              <a:p>
                <a:pPr marL="45720" indent="0">
                  <a:buNone/>
                </a:pPr>
                <a:r>
                  <a:rPr lang="es-EC" sz="3600" dirty="0"/>
                  <a:t>N = </a:t>
                </a:r>
                <a:r>
                  <a:rPr lang="es-EC" sz="3600" dirty="0" smtClean="0"/>
                  <a:t>33.886,63</a:t>
                </a:r>
                <a:endParaRPr lang="es-EC" sz="3600" dirty="0"/>
              </a:p>
              <a:p>
                <a:pPr marL="45720" indent="0">
                  <a:buNone/>
                </a:pPr>
                <a:r>
                  <a:rPr lang="es-EC" sz="3600" dirty="0"/>
                  <a:t>Error muestra (e) = 0,05</a:t>
                </a:r>
              </a:p>
              <a:p>
                <a:pPr marL="45720" indent="0">
                  <a:buNone/>
                </a:pPr>
                <a:r>
                  <a:rPr lang="es-EC" sz="3600" dirty="0"/>
                  <a:t>Probabilidad de éxito (P) = 0,80</a:t>
                </a:r>
              </a:p>
              <a:p>
                <a:pPr marL="45720" indent="0">
                  <a:buNone/>
                </a:pPr>
                <a:r>
                  <a:rPr lang="es-EC" sz="3600" dirty="0"/>
                  <a:t>Probabilidad de fracaso (Q) = 0,20</a:t>
                </a:r>
              </a:p>
              <a:p>
                <a:pPr marL="45720" indent="0">
                  <a:buNone/>
                </a:pPr>
                <a:r>
                  <a:rPr lang="es-EC" sz="3600" dirty="0"/>
                  <a:t>Valor Z asociado al nivel de confianza = </a:t>
                </a:r>
                <a:r>
                  <a:rPr lang="es-EC" sz="3600" dirty="0" smtClean="0"/>
                  <a:t>1,96</a:t>
                </a:r>
                <a:endParaRPr lang="es-EC" sz="3600" i="1" dirty="0" smtClean="0"/>
              </a:p>
              <a:p>
                <a:pPr marL="45720" indent="0">
                  <a:buNone/>
                </a:pPr>
                <a:endParaRPr lang="es-EC" sz="3600" b="1" u="sng" dirty="0" smtClean="0"/>
              </a:p>
              <a:p>
                <a:pPr marL="45720" indent="0">
                  <a:buNone/>
                </a:pPr>
                <a:r>
                  <a:rPr lang="es-EC" sz="3600" b="1" u="sng" dirty="0" smtClean="0"/>
                  <a:t>Aplicación de la fórmula:</a:t>
                </a:r>
              </a:p>
              <a:p>
                <a:pPr marL="45720" indent="0">
                  <a:buNone/>
                </a:pPr>
                <a:endParaRPr lang="es-EC" sz="3600" b="1" u="sng" dirty="0" smtClean="0"/>
              </a:p>
              <a:p>
                <a:pPr marL="45720" indent="0">
                  <a:buNone/>
                </a:pPr>
                <a14:m>
                  <m:oMath xmlns:m="http://schemas.openxmlformats.org/officeDocument/2006/math">
                    <m:r>
                      <a:rPr lang="es-EC" sz="3600" i="1">
                        <a:latin typeface="Cambria Math" panose="02040503050406030204" pitchFamily="18" charset="0"/>
                      </a:rPr>
                      <m:t>𝑛</m:t>
                    </m:r>
                    <m:r>
                      <a:rPr lang="es-EC" sz="3600" i="1">
                        <a:latin typeface="Cambria Math" panose="02040503050406030204" pitchFamily="18" charset="0"/>
                      </a:rPr>
                      <m:t>=</m:t>
                    </m:r>
                    <m:f>
                      <m:fPr>
                        <m:ctrlPr>
                          <a:rPr lang="es-EC" sz="3600" i="1">
                            <a:latin typeface="Cambria Math"/>
                          </a:rPr>
                        </m:ctrlPr>
                      </m:fPr>
                      <m:num>
                        <m:r>
                          <a:rPr lang="es-EC" sz="3600" i="1">
                            <a:latin typeface="Cambria Math" panose="02040503050406030204" pitchFamily="18" charset="0"/>
                          </a:rPr>
                          <m:t>(1,96</m:t>
                        </m:r>
                        <m:sSup>
                          <m:sSupPr>
                            <m:ctrlPr>
                              <a:rPr lang="es-EC" sz="3600" i="1">
                                <a:latin typeface="Cambria Math"/>
                              </a:rPr>
                            </m:ctrlPr>
                          </m:sSupPr>
                          <m:e>
                            <m:r>
                              <a:rPr lang="es-EC" sz="3600" i="1">
                                <a:latin typeface="Cambria Math" panose="02040503050406030204" pitchFamily="18" charset="0"/>
                              </a:rPr>
                              <m:t>)</m:t>
                            </m:r>
                          </m:e>
                          <m:sup>
                            <m:r>
                              <a:rPr lang="es-EC" sz="3600" i="1">
                                <a:latin typeface="Cambria Math" panose="02040503050406030204" pitchFamily="18" charset="0"/>
                              </a:rPr>
                              <m:t>2</m:t>
                            </m:r>
                          </m:sup>
                        </m:sSup>
                        <m:r>
                          <a:rPr lang="es-EC" sz="3600" i="1">
                            <a:latin typeface="Cambria Math" panose="02040503050406030204" pitchFamily="18" charset="0"/>
                          </a:rPr>
                          <m:t>(</m:t>
                        </m:r>
                        <m:r>
                          <a:rPr lang="es-EC" sz="3600">
                            <a:latin typeface="Cambria Math" panose="02040503050406030204" pitchFamily="18" charset="0"/>
                          </a:rPr>
                          <m:t>33886.63</m:t>
                        </m:r>
                        <m:r>
                          <a:rPr lang="es-EC" sz="3600" i="1">
                            <a:latin typeface="Cambria Math" panose="02040503050406030204" pitchFamily="18" charset="0"/>
                          </a:rPr>
                          <m:t> )(0,80)(0,20)</m:t>
                        </m:r>
                      </m:num>
                      <m:den>
                        <m:r>
                          <a:rPr lang="es-EC" sz="3600" i="1">
                            <a:latin typeface="Cambria Math" panose="02040503050406030204" pitchFamily="18" charset="0"/>
                          </a:rPr>
                          <m:t>(0,05</m:t>
                        </m:r>
                        <m:sSup>
                          <m:sSupPr>
                            <m:ctrlPr>
                              <a:rPr lang="es-EC" sz="3600" i="1">
                                <a:latin typeface="Cambria Math"/>
                              </a:rPr>
                            </m:ctrlPr>
                          </m:sSupPr>
                          <m:e>
                            <m:r>
                              <a:rPr lang="es-EC" sz="3600" i="1">
                                <a:latin typeface="Cambria Math" panose="02040503050406030204" pitchFamily="18" charset="0"/>
                              </a:rPr>
                              <m:t>)</m:t>
                            </m:r>
                          </m:e>
                          <m:sup>
                            <m:r>
                              <a:rPr lang="es-EC" sz="3600" i="1">
                                <a:latin typeface="Cambria Math" panose="02040503050406030204" pitchFamily="18" charset="0"/>
                              </a:rPr>
                              <m:t>2</m:t>
                            </m:r>
                          </m:sup>
                        </m:sSup>
                        <m:d>
                          <m:dPr>
                            <m:ctrlPr>
                              <a:rPr lang="es-EC" sz="3600" i="1">
                                <a:latin typeface="Cambria Math"/>
                              </a:rPr>
                            </m:ctrlPr>
                          </m:dPr>
                          <m:e>
                            <m:r>
                              <a:rPr lang="es-EC" sz="3600">
                                <a:latin typeface="Cambria Math" panose="02040503050406030204" pitchFamily="18" charset="0"/>
                              </a:rPr>
                              <m:t>33886.63</m:t>
                            </m:r>
                          </m:e>
                        </m:d>
                        <m:r>
                          <a:rPr lang="es-EC" sz="3600" i="1">
                            <a:latin typeface="Cambria Math" panose="02040503050406030204" pitchFamily="18" charset="0"/>
                          </a:rPr>
                          <m:t>+(1,96</m:t>
                        </m:r>
                        <m:sSup>
                          <m:sSupPr>
                            <m:ctrlPr>
                              <a:rPr lang="es-EC" sz="3600" i="1">
                                <a:latin typeface="Cambria Math"/>
                              </a:rPr>
                            </m:ctrlPr>
                          </m:sSupPr>
                          <m:e>
                            <m:r>
                              <a:rPr lang="es-EC" sz="3600" i="1">
                                <a:latin typeface="Cambria Math" panose="02040503050406030204" pitchFamily="18" charset="0"/>
                              </a:rPr>
                              <m:t>)</m:t>
                            </m:r>
                          </m:e>
                          <m:sup>
                            <m:r>
                              <a:rPr lang="es-EC" sz="3600" i="1">
                                <a:latin typeface="Cambria Math" panose="02040503050406030204" pitchFamily="18" charset="0"/>
                              </a:rPr>
                              <m:t>2</m:t>
                            </m:r>
                          </m:sup>
                        </m:sSup>
                        <m:r>
                          <a:rPr lang="es-EC" sz="3600" i="1">
                            <a:latin typeface="Cambria Math" panose="02040503050406030204" pitchFamily="18" charset="0"/>
                          </a:rPr>
                          <m:t>(0,80)(0,20)</m:t>
                        </m:r>
                      </m:den>
                    </m:f>
                  </m:oMath>
                </a14:m>
                <a:r>
                  <a:rPr lang="es-EC" sz="3600" dirty="0"/>
                  <a:t> </a:t>
                </a:r>
              </a:p>
              <a:p>
                <a:pPr marL="45720" indent="0">
                  <a:buNone/>
                </a:pPr>
                <a:endParaRPr lang="es-EC" sz="3600" dirty="0" smtClean="0"/>
              </a:p>
              <a:p>
                <a:pPr marL="45720" indent="0">
                  <a:buNone/>
                </a:pPr>
                <a:r>
                  <a:rPr lang="es-EC" sz="3600" dirty="0" smtClean="0"/>
                  <a:t>n </a:t>
                </a:r>
                <a:r>
                  <a:rPr lang="es-EC" sz="3600" dirty="0"/>
                  <a:t>= </a:t>
                </a:r>
                <a:r>
                  <a:rPr lang="es-EC" sz="3600" dirty="0" smtClean="0"/>
                  <a:t>244 </a:t>
                </a:r>
                <a:r>
                  <a:rPr lang="es-EC" sz="3600" dirty="0"/>
                  <a:t>encuestas</a:t>
                </a:r>
              </a:p>
              <a:p>
                <a:endParaRPr lang="es-EC" dirty="0" smtClean="0"/>
              </a:p>
              <a:p>
                <a:endParaRPr lang="es-EC" dirty="0"/>
              </a:p>
            </p:txBody>
          </p:sp>
        </mc:Choice>
        <mc:Fallback xmlns="">
          <p:sp>
            <p:nvSpPr>
              <p:cNvPr id="3" name="Marcador de contenido 2"/>
              <p:cNvSpPr>
                <a:spLocks noGrp="1" noRot="1" noChangeAspect="1" noMove="1" noResize="1" noEditPoints="1" noAdjustHandles="1" noChangeArrowheads="1" noChangeShapeType="1" noTextEdit="1"/>
              </p:cNvSpPr>
              <p:nvPr>
                <p:ph sz="half" idx="1"/>
              </p:nvPr>
            </p:nvSpPr>
            <p:spPr>
              <a:xfrm>
                <a:off x="304603" y="1486036"/>
                <a:ext cx="5874524" cy="5169488"/>
              </a:xfrm>
              <a:blipFill>
                <a:blip r:embed="rId2"/>
                <a:stretch>
                  <a:fillRect l="-828" t="-2706" r="-1139"/>
                </a:stretch>
              </a:blipFill>
              <a:ln>
                <a:solidFill>
                  <a:schemeClr val="accent2">
                    <a:lumMod val="75000"/>
                  </a:schemeClr>
                </a:solidFill>
              </a:ln>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4" name="Marcador de contenido 3"/>
              <p:cNvSpPr>
                <a:spLocks noGrp="1"/>
              </p:cNvSpPr>
              <p:nvPr>
                <p:ph sz="half" idx="2"/>
              </p:nvPr>
            </p:nvSpPr>
            <p:spPr>
              <a:xfrm>
                <a:off x="6307381" y="1486036"/>
                <a:ext cx="5621383" cy="5169488"/>
              </a:xfrm>
              <a:ln>
                <a:solidFill>
                  <a:schemeClr val="accent2">
                    <a:lumMod val="75000"/>
                  </a:schemeClr>
                </a:solidFill>
              </a:ln>
            </p:spPr>
            <p:txBody>
              <a:bodyPr>
                <a:normAutofit fontScale="70000" lnSpcReduction="20000"/>
              </a:bodyPr>
              <a:lstStyle/>
              <a:p>
                <a:pPr marL="45720" indent="0">
                  <a:buNone/>
                </a:pPr>
                <a:r>
                  <a:rPr lang="es-EC" sz="4000" b="1" u="sng" dirty="0" smtClean="0"/>
                  <a:t>Afijación de la muestra</a:t>
                </a:r>
                <a:r>
                  <a:rPr lang="es-EC" sz="4000" b="1" dirty="0" smtClean="0"/>
                  <a:t>:</a:t>
                </a:r>
              </a:p>
              <a:p>
                <a:pPr marL="45720" indent="0">
                  <a:buNone/>
                </a:pPr>
                <a:r>
                  <a:rPr lang="es-EC" sz="4000" b="1" dirty="0" smtClean="0"/>
                  <a:t>       </a:t>
                </a:r>
                <a14:m>
                  <m:oMath xmlns:m="http://schemas.openxmlformats.org/officeDocument/2006/math">
                    <m:r>
                      <a:rPr lang="es-EC" sz="4000" i="1">
                        <a:latin typeface="Cambria Math" panose="02040503050406030204" pitchFamily="18" charset="0"/>
                      </a:rPr>
                      <m:t>𝑛h</m:t>
                    </m:r>
                    <m:r>
                      <a:rPr lang="es-EC" sz="4000" i="1">
                        <a:latin typeface="Cambria Math" panose="02040503050406030204" pitchFamily="18" charset="0"/>
                      </a:rPr>
                      <m:t>=</m:t>
                    </m:r>
                    <m:r>
                      <a:rPr lang="es-EC" sz="4000" i="1">
                        <a:latin typeface="Cambria Math" panose="02040503050406030204" pitchFamily="18" charset="0"/>
                      </a:rPr>
                      <m:t>𝑛</m:t>
                    </m:r>
                    <m:f>
                      <m:fPr>
                        <m:ctrlPr>
                          <a:rPr lang="es-EC" sz="4000" i="1">
                            <a:latin typeface="Cambria Math"/>
                          </a:rPr>
                        </m:ctrlPr>
                      </m:fPr>
                      <m:num>
                        <m:r>
                          <a:rPr lang="es-EC" sz="4000" i="1">
                            <a:latin typeface="Cambria Math" panose="02040503050406030204" pitchFamily="18" charset="0"/>
                          </a:rPr>
                          <m:t>𝑁𝐻</m:t>
                        </m:r>
                      </m:num>
                      <m:den>
                        <m:r>
                          <a:rPr lang="es-EC" sz="4000" i="1">
                            <a:latin typeface="Cambria Math" panose="02040503050406030204" pitchFamily="18" charset="0"/>
                          </a:rPr>
                          <m:t>𝑁</m:t>
                        </m:r>
                      </m:den>
                    </m:f>
                  </m:oMath>
                </a14:m>
                <a:endParaRPr lang="es-EC" sz="4000" dirty="0" smtClean="0"/>
              </a:p>
              <a:p>
                <a:pPr marL="45720" indent="0">
                  <a:buNone/>
                </a:pPr>
                <a:endParaRPr lang="es-EC" sz="4000" dirty="0"/>
              </a:p>
              <a:p>
                <a:r>
                  <a:rPr lang="es-EC" sz="4000" dirty="0"/>
                  <a:t>NH</a:t>
                </a:r>
                <a:r>
                  <a:rPr lang="es-EC" sz="4000" baseline="-25000" dirty="0"/>
                  <a:t>1: </a:t>
                </a:r>
                <a:r>
                  <a:rPr lang="es-EC" sz="4000" dirty="0"/>
                  <a:t> Ambato =      26.921,93</a:t>
                </a:r>
              </a:p>
              <a:p>
                <a:r>
                  <a:rPr lang="es-EC" sz="4000" dirty="0"/>
                  <a:t>NH</a:t>
                </a:r>
                <a:r>
                  <a:rPr lang="es-EC" sz="4000" baseline="-25000" dirty="0"/>
                  <a:t>2: </a:t>
                </a:r>
                <a:r>
                  <a:rPr lang="es-EC" sz="4000" dirty="0"/>
                  <a:t> Cevallos=        1.738,38</a:t>
                </a:r>
              </a:p>
              <a:p>
                <a:r>
                  <a:rPr lang="es-EC" sz="4000" dirty="0"/>
                  <a:t>NH</a:t>
                </a:r>
                <a:r>
                  <a:rPr lang="es-EC" sz="4000" baseline="-25000" dirty="0"/>
                  <a:t>3:  </a:t>
                </a:r>
                <a:r>
                  <a:rPr lang="es-EC" sz="4000" dirty="0"/>
                  <a:t>Quisapincha = 2.639,77</a:t>
                </a:r>
              </a:p>
              <a:p>
                <a:r>
                  <a:rPr lang="es-EC" sz="4000" dirty="0"/>
                  <a:t>NH</a:t>
                </a:r>
                <a:r>
                  <a:rPr lang="es-EC" sz="4000" baseline="-25000" dirty="0"/>
                  <a:t>4: </a:t>
                </a:r>
                <a:r>
                  <a:rPr lang="es-EC" sz="4000" dirty="0"/>
                  <a:t> </a:t>
                </a:r>
                <a:r>
                  <a:rPr lang="es-EC" sz="4000" dirty="0" err="1"/>
                  <a:t>Tisaleo</a:t>
                </a:r>
                <a:r>
                  <a:rPr lang="es-EC" sz="4000" dirty="0"/>
                  <a:t> =         </a:t>
                </a:r>
                <a:r>
                  <a:rPr lang="es-EC" sz="4000" dirty="0" smtClean="0"/>
                  <a:t> 2.586,55</a:t>
                </a:r>
              </a:p>
              <a:p>
                <a:pPr marL="45720" indent="0">
                  <a:buNone/>
                </a:pPr>
                <a:endParaRPr lang="es-EC" sz="4000" dirty="0" smtClean="0"/>
              </a:p>
              <a:p>
                <a14:m>
                  <m:oMath xmlns:m="http://schemas.openxmlformats.org/officeDocument/2006/math">
                    <m:r>
                      <a:rPr lang="es-EC" sz="4000" i="1">
                        <a:latin typeface="Cambria Math" panose="02040503050406030204" pitchFamily="18" charset="0"/>
                      </a:rPr>
                      <m:t>𝑛h</m:t>
                    </m:r>
                    <m:r>
                      <a:rPr lang="es-EC" sz="4000" i="1">
                        <a:latin typeface="Cambria Math" panose="02040503050406030204" pitchFamily="18" charset="0"/>
                      </a:rPr>
                      <m:t>1+ </m:t>
                    </m:r>
                    <m:r>
                      <a:rPr lang="es-EC" sz="4000" i="1">
                        <a:latin typeface="Cambria Math" panose="02040503050406030204" pitchFamily="18" charset="0"/>
                      </a:rPr>
                      <m:t>𝑛h</m:t>
                    </m:r>
                    <m:r>
                      <a:rPr lang="es-EC" sz="4000" i="1">
                        <a:latin typeface="Cambria Math" panose="02040503050406030204" pitchFamily="18" charset="0"/>
                      </a:rPr>
                      <m:t>2+</m:t>
                    </m:r>
                    <m:r>
                      <a:rPr lang="es-EC" sz="4000" i="1">
                        <a:latin typeface="Cambria Math" panose="02040503050406030204" pitchFamily="18" charset="0"/>
                      </a:rPr>
                      <m:t>𝑛h</m:t>
                    </m:r>
                    <m:r>
                      <a:rPr lang="es-EC" sz="4000" i="1">
                        <a:latin typeface="Cambria Math" panose="02040503050406030204" pitchFamily="18" charset="0"/>
                      </a:rPr>
                      <m:t>3+</m:t>
                    </m:r>
                    <m:r>
                      <a:rPr lang="es-EC" sz="4000" i="1">
                        <a:latin typeface="Cambria Math" panose="02040503050406030204" pitchFamily="18" charset="0"/>
                      </a:rPr>
                      <m:t>𝑛h</m:t>
                    </m:r>
                    <m:r>
                      <a:rPr lang="es-EC" sz="4000" i="1">
                        <a:latin typeface="Cambria Math" panose="02040503050406030204" pitchFamily="18" charset="0"/>
                      </a:rPr>
                      <m:t>4 =</m:t>
                    </m:r>
                  </m:oMath>
                </a14:m>
                <a:endParaRPr lang="es-EC" sz="4000" i="1" dirty="0" smtClean="0"/>
              </a:p>
              <a:p>
                <a:pPr marL="45720" indent="0">
                  <a:buNone/>
                </a:pPr>
                <a14:m>
                  <m:oMath xmlns:m="http://schemas.openxmlformats.org/officeDocument/2006/math">
                    <m:r>
                      <a:rPr lang="es-EC" sz="3600" b="0" i="1" smtClean="0">
                        <a:latin typeface="Cambria Math" panose="02040503050406030204" pitchFamily="18" charset="0"/>
                      </a:rPr>
                      <m:t>   </m:t>
                    </m:r>
                    <m:r>
                      <a:rPr lang="es-EC" sz="3600" i="1">
                        <a:latin typeface="Cambria Math" panose="02040503050406030204" pitchFamily="18" charset="0"/>
                      </a:rPr>
                      <m:t> 194+12+19+17=244</m:t>
                    </m:r>
                  </m:oMath>
                </a14:m>
                <a:r>
                  <a:rPr lang="es-EC" sz="4000" dirty="0"/>
                  <a:t> </a:t>
                </a:r>
              </a:p>
              <a:p>
                <a:pPr marL="45720" indent="0">
                  <a:buNone/>
                </a:pPr>
                <a:r>
                  <a:rPr lang="es-EC" sz="4000" dirty="0"/>
                  <a:t> </a:t>
                </a:r>
              </a:p>
              <a:p>
                <a:endParaRPr lang="es-EC" dirty="0"/>
              </a:p>
            </p:txBody>
          </p:sp>
        </mc:Choice>
        <mc:Fallback xmlns="">
          <p:sp>
            <p:nvSpPr>
              <p:cNvPr id="4" name="Marcador de contenido 3"/>
              <p:cNvSpPr>
                <a:spLocks noGrp="1" noRot="1" noChangeAspect="1" noMove="1" noResize="1" noEditPoints="1" noAdjustHandles="1" noChangeArrowheads="1" noChangeShapeType="1" noTextEdit="1"/>
              </p:cNvSpPr>
              <p:nvPr>
                <p:ph sz="half" idx="2"/>
              </p:nvPr>
            </p:nvSpPr>
            <p:spPr>
              <a:xfrm>
                <a:off x="6307381" y="1486036"/>
                <a:ext cx="5621383" cy="5169488"/>
              </a:xfrm>
              <a:blipFill>
                <a:blip r:embed="rId3"/>
                <a:stretch>
                  <a:fillRect l="-1840" t="-3176"/>
                </a:stretch>
              </a:blipFill>
              <a:ln>
                <a:solidFill>
                  <a:schemeClr val="accent2">
                    <a:lumMod val="75000"/>
                  </a:schemeClr>
                </a:solidFill>
              </a:ln>
            </p:spPr>
            <p:txBody>
              <a:bodyPr/>
              <a:lstStyle/>
              <a:p>
                <a:r>
                  <a:rPr lang="es-EC">
                    <a:noFill/>
                  </a:rPr>
                  <a:t> </a:t>
                </a:r>
              </a:p>
            </p:txBody>
          </p:sp>
        </mc:Fallback>
      </mc:AlternateContent>
    </p:spTree>
    <p:extLst>
      <p:ext uri="{BB962C8B-B14F-4D97-AF65-F5344CB8AC3E}">
        <p14:creationId xmlns:p14="http://schemas.microsoft.com/office/powerpoint/2010/main" val="4282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4.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F3FC63-BF9C-4B26-82E5-BA4335A36E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cuadro marino (pantalla panorámica)</Template>
  <TotalTime>0</TotalTime>
  <Words>2468</Words>
  <Application>Microsoft Office PowerPoint</Application>
  <PresentationFormat>Personalizado</PresentationFormat>
  <Paragraphs>313</Paragraphs>
  <Slides>28</Slides>
  <Notes>0</Notes>
  <HiddenSlides>0</HiddenSlides>
  <MMClips>0</MMClips>
  <ScaleCrop>false</ScaleCrop>
  <HeadingPairs>
    <vt:vector size="4" baseType="variant">
      <vt:variant>
        <vt:lpstr>Tema</vt:lpstr>
      </vt:variant>
      <vt:variant>
        <vt:i4>2</vt:i4>
      </vt:variant>
      <vt:variant>
        <vt:lpstr>Títulos de diapositiva</vt:lpstr>
      </vt:variant>
      <vt:variant>
        <vt:i4>28</vt:i4>
      </vt:variant>
    </vt:vector>
  </HeadingPairs>
  <TitlesOfParts>
    <vt:vector size="30" baseType="lpstr">
      <vt:lpstr>Ocean 16x9</vt:lpstr>
      <vt:lpstr>Tema de Office</vt:lpstr>
      <vt:lpstr>DEPARTAMENTO DE CIENCIAS ECONÓMICAS ADMINISTRATIVAS Y DE COMERCIO   CARRERA DE INGENIERÍA COMERCIAL   TRABAJO DE TITULACIÓN, PREVIO A LA OBTENCIÓN DEL TITULO DE INGENIERO COMERCIAL    TEMA:  “INCIDENCIA DE LA ESTRATEGIA DE COPARTICIPACIÓN EMPRESARIAL OBRERO-EMPRESA EN LAS INDUSTRIAS DEL SECTOR CALZADO DE LA PROVINCIA DE TUNGURAHUA, APLICANDO UN MODELO MULTIVARIANTE”    AUTORES:  GALLEGOS PIEDRA SILVIA JEANNETH                         MANCHENO GUERRERO MARÍA BELÉN                                                         DIRECTOR: ING. MANTILLA VARGAS ALFREDO FARID   SANGOLQUÍ 2017</vt:lpstr>
      <vt:lpstr>Antecedentes:</vt:lpstr>
      <vt:lpstr>Presentación de PowerPoint</vt:lpstr>
      <vt:lpstr>Presentación de PowerPoint</vt:lpstr>
      <vt:lpstr>FASE CUALITATIVA</vt:lpstr>
      <vt:lpstr>Presentación de PowerPoint</vt:lpstr>
      <vt:lpstr>FASE METODOLÓGICA</vt:lpstr>
      <vt:lpstr>DETERMINACIÓN DEL TAMAÑO DE LA MUESTRA</vt:lpstr>
      <vt:lpstr>DETERMINACIÓN DEL TAMAÑO DE LA MUESTRA</vt:lpstr>
      <vt:lpstr>Presentación de PowerPoint</vt:lpstr>
      <vt:lpstr>ANÁLISIS UNIVARIADO</vt:lpstr>
      <vt:lpstr>ANÁLISIS UNIVARIADO</vt:lpstr>
      <vt:lpstr>ANÁLISIS UNIVARIADO</vt:lpstr>
      <vt:lpstr>ANÁLISIS BIVARIADO:  CROSSTAB</vt:lpstr>
      <vt:lpstr>ANÁLISIS BIVARIADO:  ANOVA</vt:lpstr>
      <vt:lpstr>ANÁLISIS BIVARIADO:CORRELACIÓN </vt:lpstr>
      <vt:lpstr>Análisis Bivariado:  Chi-Cuadrado</vt:lpstr>
      <vt:lpstr>Análisis Multivariado</vt:lpstr>
      <vt:lpstr>Análisis Multivariado</vt:lpstr>
      <vt:lpstr>ESTUDIO TÉCNICO</vt:lpstr>
      <vt:lpstr>Presentación de PowerPoint</vt:lpstr>
      <vt:lpstr>MODELO MATEMÁTICO</vt:lpstr>
      <vt:lpstr>Presentación de PowerPoint</vt:lpstr>
      <vt:lpstr>Presentación de PowerPoint</vt:lpstr>
      <vt:lpstr>Presentación de PowerPoint</vt:lpstr>
      <vt:lpstr>CONCLUSIONES Y RECOMENDACIONES</vt:lpstr>
      <vt:lpstr>Presentación de PowerPoint</vt:lpstr>
      <vt:lpstr> GRACIAS POR SU ATENCIÓN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2017-11-15T16:21:24Z</dcterms:created>
  <dcterms:modified xsi:type="dcterms:W3CDTF">2017-12-07T21:11:01Z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