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61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7" r:id="rId20"/>
    <p:sldId id="278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7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1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2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2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6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3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7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8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3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0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5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96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6013" y="2197100"/>
            <a:ext cx="10058400" cy="886460"/>
          </a:xfrm>
        </p:spPr>
        <p:txBody>
          <a:bodyPr>
            <a:noAutofit/>
          </a:bodyPr>
          <a:lstStyle/>
          <a:p>
            <a:pPr algn="ctr"/>
            <a:r>
              <a:rPr lang="es-EC" sz="2800" b="1" dirty="0" smtClean="0"/>
              <a:t>IMPACTO QUE GENERA EN EL COMPORTAMIENTO DEL CONSUMIDOR LA SEMAFORIZACIÓN DE SNACKS EN EL DISTRITO METROPOLITANO DE QUITO </a:t>
            </a:r>
            <a:endParaRPr lang="es-EC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0901" y="3598334"/>
            <a:ext cx="8402320" cy="1240366"/>
          </a:xfrm>
        </p:spPr>
        <p:txBody>
          <a:bodyPr>
            <a:normAutofit/>
          </a:bodyPr>
          <a:lstStyle/>
          <a:p>
            <a:r>
              <a:rPr lang="es-EC" sz="3200" b="1" dirty="0" smtClean="0"/>
              <a:t>Autoras: </a:t>
            </a:r>
            <a:r>
              <a:rPr lang="es-EC" sz="3200" dirty="0" smtClean="0"/>
              <a:t>Escobar Molina María de las Nieves</a:t>
            </a:r>
          </a:p>
          <a:p>
            <a:r>
              <a:rPr lang="es-EC" sz="3200" dirty="0"/>
              <a:t> </a:t>
            </a:r>
            <a:r>
              <a:rPr lang="es-EC" sz="3200" dirty="0" smtClean="0"/>
              <a:t>                Hernández Herrera Alejandra </a:t>
            </a:r>
            <a:endParaRPr lang="es-EC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101599"/>
            <a:ext cx="59563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1266190" y="5097989"/>
            <a:ext cx="8402320" cy="6201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3200" b="1" dirty="0" smtClean="0"/>
              <a:t>Director: </a:t>
            </a:r>
            <a:r>
              <a:rPr lang="es-EC" sz="3200" dirty="0" smtClean="0"/>
              <a:t>Jaramillo Carrera Marco Vinicio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3952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4200" y="2252134"/>
            <a:ext cx="10761980" cy="2675466"/>
          </a:xfrm>
        </p:spPr>
        <p:txBody>
          <a:bodyPr>
            <a:noAutofit/>
          </a:bodyPr>
          <a:lstStyle/>
          <a:p>
            <a:r>
              <a:rPr lang="es-EC" b="1" i="1" dirty="0"/>
              <a:t>6.2.1 Por su </a:t>
            </a:r>
            <a:r>
              <a:rPr lang="es-EC" b="1" i="1" dirty="0" smtClean="0"/>
              <a:t>finalidad</a:t>
            </a:r>
            <a:endParaRPr lang="es-EC" b="1" dirty="0"/>
          </a:p>
          <a:p>
            <a:pPr>
              <a:lnSpc>
                <a:spcPct val="200000"/>
              </a:lnSpc>
            </a:pPr>
            <a:r>
              <a:rPr lang="es-EC" sz="2400" dirty="0" smtClean="0"/>
              <a:t>Se utilizó </a:t>
            </a:r>
            <a:r>
              <a:rPr lang="es-EC" sz="2400" dirty="0"/>
              <a:t>la investigación aplicada ya que nuestra finalidad es llevar </a:t>
            </a:r>
            <a:r>
              <a:rPr lang="es-EC" sz="2400" dirty="0" smtClean="0"/>
              <a:t>el </a:t>
            </a:r>
            <a:r>
              <a:rPr lang="es-EC" sz="2400" dirty="0"/>
              <a:t>marco teórico producido por la investigación </a:t>
            </a:r>
            <a:r>
              <a:rPr lang="es-EC" sz="2400" dirty="0" smtClean="0"/>
              <a:t>pura, </a:t>
            </a:r>
            <a:r>
              <a:rPr lang="es-EC" sz="2400" dirty="0"/>
              <a:t>para poder aplicarse en la realidad </a:t>
            </a:r>
            <a:r>
              <a:rPr lang="es-EC" sz="2400" dirty="0" smtClean="0"/>
              <a:t>a fin de </a:t>
            </a:r>
            <a:r>
              <a:rPr lang="es-EC" sz="2400" dirty="0"/>
              <a:t>tener un resultado práctico y que  la presente investigación pueda servir como fuente de información para investigaciones futuras.</a:t>
            </a:r>
          </a:p>
          <a:p>
            <a:endParaRPr lang="es-EC" sz="11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932386" y="0"/>
            <a:ext cx="521838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 smtClean="0">
                <a:solidFill>
                  <a:schemeClr val="accent3">
                    <a:lumMod val="75000"/>
                  </a:schemeClr>
                </a:solidFill>
              </a:rPr>
              <a:t>CAPÍTULO III</a:t>
            </a:r>
            <a:endParaRPr lang="es-EC" sz="48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488731" y="693683"/>
            <a:ext cx="821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6. Desarrollo </a:t>
            </a:r>
            <a:r>
              <a:rPr lang="es-EC" sz="2800" b="1" dirty="0" smtClean="0"/>
              <a:t>Metodológico</a:t>
            </a:r>
            <a:endParaRPr lang="es-EC" sz="2800" dirty="0"/>
          </a:p>
          <a:p>
            <a:r>
              <a:rPr lang="es-EC" sz="2800" b="1" dirty="0"/>
              <a:t>6.2 Tipología de la investigación</a:t>
            </a:r>
            <a:endParaRPr lang="es-EC" sz="100" b="1" dirty="0"/>
          </a:p>
        </p:txBody>
      </p:sp>
    </p:spTree>
    <p:extLst>
      <p:ext uri="{BB962C8B-B14F-4D97-AF65-F5344CB8AC3E}">
        <p14:creationId xmlns:p14="http://schemas.microsoft.com/office/powerpoint/2010/main" val="14635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4580" y="2099734"/>
            <a:ext cx="10058400" cy="2307166"/>
          </a:xfrm>
        </p:spPr>
        <p:txBody>
          <a:bodyPr>
            <a:normAutofit fontScale="92500" lnSpcReduction="20000"/>
          </a:bodyPr>
          <a:lstStyle/>
          <a:p>
            <a:r>
              <a:rPr lang="es-EC" b="1" i="1" dirty="0"/>
              <a:t>6.2.2 Por las fuentes de información </a:t>
            </a:r>
            <a:endParaRPr lang="es-EC" b="1" i="1" dirty="0" smtClean="0"/>
          </a:p>
          <a:p>
            <a:endParaRPr lang="es-EC" b="1" i="1" dirty="0"/>
          </a:p>
          <a:p>
            <a:pPr>
              <a:lnSpc>
                <a:spcPct val="200000"/>
              </a:lnSpc>
            </a:pPr>
            <a:r>
              <a:rPr lang="es-EC" sz="2600" dirty="0"/>
              <a:t>La presente investigación </a:t>
            </a:r>
            <a:r>
              <a:rPr lang="es-EC" sz="2600" dirty="0" smtClean="0"/>
              <a:t>utilizó </a:t>
            </a:r>
            <a:r>
              <a:rPr lang="es-EC" sz="2600" dirty="0"/>
              <a:t>fuentes de información secundarias como investigaciones previas, tesis, libros, documentos </a:t>
            </a:r>
            <a:r>
              <a:rPr lang="es-EC" sz="2600" dirty="0" err="1"/>
              <a:t>on</a:t>
            </a:r>
            <a:r>
              <a:rPr lang="es-EC" sz="2600" dirty="0"/>
              <a:t> line, etc.</a:t>
            </a:r>
          </a:p>
          <a:p>
            <a:endParaRPr lang="es-EC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88731" y="693683"/>
            <a:ext cx="821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6. Desarrollo </a:t>
            </a:r>
            <a:r>
              <a:rPr lang="es-EC" sz="2800" b="1" dirty="0" smtClean="0"/>
              <a:t>Metodológico</a:t>
            </a:r>
            <a:endParaRPr lang="es-EC" sz="2800" dirty="0"/>
          </a:p>
          <a:p>
            <a:r>
              <a:rPr lang="es-EC" sz="2800" b="1" dirty="0"/>
              <a:t>6.2 Tipología de la investigación</a:t>
            </a:r>
            <a:endParaRPr lang="es-EC" sz="100" b="1" dirty="0"/>
          </a:p>
        </p:txBody>
      </p:sp>
    </p:spTree>
    <p:extLst>
      <p:ext uri="{BB962C8B-B14F-4D97-AF65-F5344CB8AC3E}">
        <p14:creationId xmlns:p14="http://schemas.microsoft.com/office/powerpoint/2010/main" val="23386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6480" y="2201334"/>
            <a:ext cx="10058400" cy="1824566"/>
          </a:xfrm>
        </p:spPr>
        <p:txBody>
          <a:bodyPr>
            <a:normAutofit fontScale="40000" lnSpcReduction="20000"/>
          </a:bodyPr>
          <a:lstStyle/>
          <a:p>
            <a:r>
              <a:rPr lang="es-EC" sz="4400" b="1" i="1" dirty="0"/>
              <a:t>6.2.3 Por las unidades de análisis</a:t>
            </a:r>
            <a:endParaRPr lang="es-EC" sz="4400" b="1" dirty="0"/>
          </a:p>
          <a:p>
            <a:pPr>
              <a:lnSpc>
                <a:spcPct val="200000"/>
              </a:lnSpc>
            </a:pPr>
            <a:r>
              <a:rPr lang="es-EC" sz="6000" dirty="0"/>
              <a:t>Personas que residen en el Distrito Metropolitano de Quito que </a:t>
            </a:r>
            <a:r>
              <a:rPr lang="es-EC" sz="6000" dirty="0" smtClean="0"/>
              <a:t>consumen  </a:t>
            </a:r>
            <a:r>
              <a:rPr lang="es-EC" sz="6000" dirty="0"/>
              <a:t>snacks. </a:t>
            </a:r>
          </a:p>
          <a:p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488731" y="708197"/>
            <a:ext cx="821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6. Desarrollo </a:t>
            </a:r>
            <a:r>
              <a:rPr lang="es-EC" sz="2800" b="1" dirty="0" smtClean="0"/>
              <a:t>Metodológico</a:t>
            </a:r>
            <a:endParaRPr lang="es-EC" sz="2800" dirty="0"/>
          </a:p>
          <a:p>
            <a:r>
              <a:rPr lang="es-EC" sz="2800" b="1" dirty="0"/>
              <a:t>6.2 Tipología de la investigación</a:t>
            </a:r>
            <a:endParaRPr lang="es-EC" sz="100" b="1" dirty="0"/>
          </a:p>
        </p:txBody>
      </p:sp>
    </p:spTree>
    <p:extLst>
      <p:ext uri="{BB962C8B-B14F-4D97-AF65-F5344CB8AC3E}">
        <p14:creationId xmlns:p14="http://schemas.microsoft.com/office/powerpoint/2010/main" val="15740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4580" y="2264834"/>
            <a:ext cx="10058400" cy="2510366"/>
          </a:xfrm>
        </p:spPr>
        <p:txBody>
          <a:bodyPr>
            <a:normAutofit fontScale="25000" lnSpcReduction="20000"/>
          </a:bodyPr>
          <a:lstStyle/>
          <a:p>
            <a:r>
              <a:rPr lang="es-EC" sz="9600" b="1" i="1" dirty="0"/>
              <a:t>6.2.4 Por el control de las </a:t>
            </a:r>
            <a:r>
              <a:rPr lang="es-EC" sz="9600" b="1" i="1" dirty="0" smtClean="0"/>
              <a:t>variables</a:t>
            </a:r>
          </a:p>
          <a:p>
            <a:pPr>
              <a:lnSpc>
                <a:spcPct val="200000"/>
              </a:lnSpc>
            </a:pPr>
            <a:r>
              <a:rPr lang="es-EC" sz="9600" dirty="0" smtClean="0"/>
              <a:t>A través de nuestra </a:t>
            </a:r>
            <a:r>
              <a:rPr lang="es-EC" sz="9600" dirty="0"/>
              <a:t>investigación </a:t>
            </a:r>
            <a:r>
              <a:rPr lang="es-EC" sz="9600" dirty="0" smtClean="0"/>
              <a:t>deseamos </a:t>
            </a:r>
            <a:r>
              <a:rPr lang="es-EC" sz="9600" dirty="0"/>
              <a:t>analizar y observar el comportamiento del </a:t>
            </a:r>
            <a:r>
              <a:rPr lang="es-EC" sz="9600" dirty="0" smtClean="0"/>
              <a:t>consumidor </a:t>
            </a:r>
            <a:r>
              <a:rPr lang="es-EC" sz="9600" dirty="0"/>
              <a:t>en relación al impacto que genera la </a:t>
            </a:r>
            <a:r>
              <a:rPr lang="es-EC" sz="9600" dirty="0" smtClean="0"/>
              <a:t>semaforización en los productos.</a:t>
            </a:r>
            <a:endParaRPr lang="es-EC" sz="9600" dirty="0"/>
          </a:p>
          <a:p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488731" y="693683"/>
            <a:ext cx="821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6. Desarrollo </a:t>
            </a:r>
            <a:r>
              <a:rPr lang="es-EC" sz="2800" b="1" dirty="0" smtClean="0"/>
              <a:t>Metodológico</a:t>
            </a:r>
            <a:endParaRPr lang="es-EC" sz="2800" dirty="0"/>
          </a:p>
          <a:p>
            <a:r>
              <a:rPr lang="es-EC" sz="2800" b="1" dirty="0"/>
              <a:t>6.2 Tipología de la investigación</a:t>
            </a:r>
            <a:endParaRPr lang="es-EC" sz="100" b="1" dirty="0"/>
          </a:p>
        </p:txBody>
      </p:sp>
    </p:spTree>
    <p:extLst>
      <p:ext uri="{BB962C8B-B14F-4D97-AF65-F5344CB8AC3E}">
        <p14:creationId xmlns:p14="http://schemas.microsoft.com/office/powerpoint/2010/main" val="34466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087034"/>
            <a:ext cx="10058400" cy="1888066"/>
          </a:xfrm>
        </p:spPr>
        <p:txBody>
          <a:bodyPr>
            <a:noAutofit/>
          </a:bodyPr>
          <a:lstStyle/>
          <a:p>
            <a:r>
              <a:rPr lang="es-EC" sz="2400" b="1" i="1" dirty="0"/>
              <a:t>6.2.5 Por el </a:t>
            </a:r>
            <a:r>
              <a:rPr lang="es-EC" sz="2400" b="1" i="1" dirty="0" smtClean="0"/>
              <a:t>alcance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C" sz="2400" dirty="0" smtClean="0"/>
              <a:t>Con </a:t>
            </a:r>
            <a:r>
              <a:rPr lang="es-EC" sz="2400" dirty="0"/>
              <a:t>este estudio </a:t>
            </a:r>
            <a:r>
              <a:rPr lang="es-EC" sz="2400" dirty="0" smtClean="0"/>
              <a:t>se determinó </a:t>
            </a:r>
            <a:r>
              <a:rPr lang="es-EC" sz="2400" dirty="0"/>
              <a:t>la relación y el impacto que existe entre la semaforización y el comportamiento del consumidor de </a:t>
            </a:r>
            <a:r>
              <a:rPr lang="es-EC" sz="2400" dirty="0" err="1" smtClean="0"/>
              <a:t>snacks</a:t>
            </a:r>
            <a:r>
              <a:rPr lang="es-EC" sz="2400" dirty="0"/>
              <a:t>. </a:t>
            </a:r>
            <a:endParaRPr lang="es-EC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88731" y="693683"/>
            <a:ext cx="821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6. Desarrollo </a:t>
            </a:r>
            <a:r>
              <a:rPr lang="es-EC" sz="2800" b="1" dirty="0" smtClean="0"/>
              <a:t>Metodológico</a:t>
            </a:r>
            <a:endParaRPr lang="es-EC" sz="2800" dirty="0"/>
          </a:p>
          <a:p>
            <a:r>
              <a:rPr lang="es-EC" sz="2800" b="1" dirty="0"/>
              <a:t>6.2 Tipología de la investigación</a:t>
            </a:r>
            <a:endParaRPr lang="es-EC" sz="100" b="1" dirty="0"/>
          </a:p>
        </p:txBody>
      </p:sp>
    </p:spTree>
    <p:extLst>
      <p:ext uri="{BB962C8B-B14F-4D97-AF65-F5344CB8AC3E}">
        <p14:creationId xmlns:p14="http://schemas.microsoft.com/office/powerpoint/2010/main" val="15261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b="1" dirty="0"/>
              <a:t>6.3 Hipótesis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1880" y="1540934"/>
            <a:ext cx="10058400" cy="4023360"/>
          </a:xfrm>
        </p:spPr>
        <p:txBody>
          <a:bodyPr>
            <a:normAutofit fontScale="25000" lnSpcReduction="20000"/>
          </a:bodyPr>
          <a:lstStyle/>
          <a:p>
            <a:r>
              <a:rPr lang="es-EC" sz="2600" dirty="0"/>
              <a:t> 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C" sz="9600" dirty="0"/>
              <a:t>La semaforización en  los productos de la categoría </a:t>
            </a:r>
            <a:r>
              <a:rPr lang="es-EC" sz="9600" dirty="0" err="1" smtClean="0"/>
              <a:t>snacks</a:t>
            </a:r>
            <a:r>
              <a:rPr lang="es-EC" sz="9600" dirty="0" smtClean="0"/>
              <a:t>, </a:t>
            </a:r>
            <a:r>
              <a:rPr lang="es-EC" sz="9600" dirty="0"/>
              <a:t>influye en un 50% en el comportamiento de compra del consumidor.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C" sz="9600" dirty="0"/>
              <a:t>La semaforización en los productos de la categoría </a:t>
            </a:r>
            <a:r>
              <a:rPr lang="es-EC" sz="9600" dirty="0" err="1" smtClean="0"/>
              <a:t>snacks</a:t>
            </a:r>
            <a:r>
              <a:rPr lang="es-EC" sz="9600" dirty="0" smtClean="0"/>
              <a:t>, </a:t>
            </a:r>
            <a:r>
              <a:rPr lang="es-EC" sz="9600" dirty="0"/>
              <a:t>no influye en el comportamiento del consumidor.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C" sz="9600" dirty="0"/>
              <a:t>Las mujeres tienen un comportamiento más sensible que los hombres al momento de la decisión de compra al observar el semáforo nutricional.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600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1250" y="1124803"/>
            <a:ext cx="10058400" cy="1072297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6.6 Cobertura de las unidades de análisis </a:t>
            </a:r>
            <a:br>
              <a:rPr lang="es-EC" b="1" dirty="0"/>
            </a:b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3513137" y="1934901"/>
            <a:ext cx="4767263" cy="866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1600" dirty="0">
                <a:latin typeface="Times New Roman" pitchFamily="18" charset="0"/>
                <a:cs typeface="Times New Roman" pitchFamily="18" charset="0"/>
              </a:rPr>
              <a:t>POBLACIÓN</a:t>
            </a:r>
            <a:r>
              <a:rPr lang="es-EC" sz="1600" baseline="0" dirty="0">
                <a:latin typeface="Times New Roman" pitchFamily="18" charset="0"/>
                <a:cs typeface="Times New Roman" pitchFamily="18" charset="0"/>
              </a:rPr>
              <a:t> DEL DMQ ENTRE 15 Y 70 AÑOS</a:t>
            </a:r>
          </a:p>
          <a:p>
            <a:pPr algn="ctr"/>
            <a:r>
              <a:rPr lang="es-EC" sz="3200" baseline="0" dirty="0" smtClean="0">
                <a:latin typeface="Times New Roman" pitchFamily="18" charset="0"/>
                <a:cs typeface="Times New Roman" pitchFamily="18" charset="0"/>
              </a:rPr>
              <a:t>1.369.439</a:t>
            </a:r>
            <a:endParaRPr lang="es-EC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7" r="31213"/>
          <a:stretch/>
        </p:blipFill>
        <p:spPr bwMode="auto">
          <a:xfrm>
            <a:off x="6709967" y="3137381"/>
            <a:ext cx="2853133" cy="124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66" r="27141"/>
          <a:stretch/>
        </p:blipFill>
        <p:spPr bwMode="auto">
          <a:xfrm>
            <a:off x="6853833" y="5430004"/>
            <a:ext cx="2853133" cy="5851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143000" y="3472283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400" dirty="0" smtClean="0"/>
              <a:t>Z= Nivel de confianza </a:t>
            </a:r>
          </a:p>
          <a:p>
            <a:pPr algn="just"/>
            <a:r>
              <a:rPr lang="es-EC" sz="2400" dirty="0" smtClean="0"/>
              <a:t>P=Probabilidad de éxito</a:t>
            </a:r>
          </a:p>
          <a:p>
            <a:pPr algn="just"/>
            <a:r>
              <a:rPr lang="es-EC" sz="2400" dirty="0" smtClean="0"/>
              <a:t>Q= Probabilidad de fracaso</a:t>
            </a:r>
          </a:p>
          <a:p>
            <a:pPr algn="just"/>
            <a:r>
              <a:rPr lang="es-EC" sz="2400" dirty="0" smtClean="0"/>
              <a:t>e= error </a:t>
            </a:r>
            <a:endParaRPr lang="es-EC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9" r="23974"/>
          <a:stretch/>
        </p:blipFill>
        <p:spPr bwMode="auto">
          <a:xfrm>
            <a:off x="6819697" y="4380224"/>
            <a:ext cx="28702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5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0280" y="2077303"/>
            <a:ext cx="6421120" cy="132497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>7</a:t>
            </a:r>
            <a:r>
              <a:rPr lang="es-EC" b="1" dirty="0"/>
              <a:t>. Análisis </a:t>
            </a:r>
            <a:r>
              <a:rPr lang="es-EC" b="1" dirty="0" smtClean="0"/>
              <a:t>Univariado</a:t>
            </a:r>
            <a:br>
              <a:rPr lang="es-EC" b="1" dirty="0" smtClean="0"/>
            </a:b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3300686" y="67956"/>
            <a:ext cx="4408214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 smtClean="0">
                <a:solidFill>
                  <a:schemeClr val="accent3">
                    <a:lumMod val="75000"/>
                  </a:schemeClr>
                </a:solidFill>
              </a:rPr>
              <a:t>CAPÍTULO IV</a:t>
            </a:r>
            <a:endParaRPr lang="es-EC" sz="48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EC" dirty="0"/>
          </a:p>
        </p:txBody>
      </p:sp>
      <p:pic>
        <p:nvPicPr>
          <p:cNvPr id="11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21" y="1944507"/>
            <a:ext cx="4713580" cy="2076655"/>
          </a:xfrm>
          <a:prstGeom prst="rect">
            <a:avLst/>
          </a:prstGeom>
        </p:spPr>
      </p:pic>
      <p:pic>
        <p:nvPicPr>
          <p:cNvPr id="12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1920432"/>
            <a:ext cx="4495800" cy="4201460"/>
          </a:xfrm>
          <a:prstGeom prst="rect">
            <a:avLst/>
          </a:prstGeom>
          <a:noFill/>
        </p:spPr>
      </p:pic>
      <p:sp>
        <p:nvSpPr>
          <p:cNvPr id="13" name="Rectángulo 6"/>
          <p:cNvSpPr/>
          <p:nvPr/>
        </p:nvSpPr>
        <p:spPr>
          <a:xfrm>
            <a:off x="393700" y="4203700"/>
            <a:ext cx="5918200" cy="191819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ANÁLISIS: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una muestra de 384 personas encuestadas se puede observar que el 40,89% que equivale a 157 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personas,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mencionaron que el semáforo nutricional influye poco en su decisión de 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compra; por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otro 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lado,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 encuestados que corresponden al 23,18% respondieron que el semáforo nutricional influye muy poco en su decisión de 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compra;  y, 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14,84%  que 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equivale a 57 personas 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señalaron que el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semáforo nutricional influye “mucho” y “nada</a:t>
            </a:r>
            <a:r>
              <a:rPr lang="es-EC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s-EC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35312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80" y="1317010"/>
            <a:ext cx="10739120" cy="1338997"/>
          </a:xfrm>
        </p:spPr>
        <p:txBody>
          <a:bodyPr>
            <a:noAutofit/>
          </a:bodyPr>
          <a:lstStyle/>
          <a:p>
            <a:r>
              <a:rPr lang="es-EC" sz="4400" b="1" dirty="0"/>
              <a:t>8. Análisis </a:t>
            </a:r>
            <a:r>
              <a:rPr lang="es-EC" sz="4400" b="1" dirty="0" smtClean="0"/>
              <a:t>Bivariado</a:t>
            </a:r>
            <a:br>
              <a:rPr lang="es-EC" sz="4400" b="1" dirty="0" smtClean="0"/>
            </a:br>
            <a:r>
              <a:rPr lang="es-EC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 ANOVA </a:t>
            </a:r>
            <a:r>
              <a:rPr lang="es-EC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4400" b="1" dirty="0"/>
              <a:t/>
            </a:r>
            <a:br>
              <a:rPr lang="es-EC" sz="4400" b="1" dirty="0"/>
            </a:br>
            <a:endParaRPr lang="es-EC" sz="44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74404" y="1829389"/>
            <a:ext cx="797532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Incidencia del sem</a:t>
            </a:r>
            <a:r>
              <a:rPr kumimoji="0" lang="es-EC" alt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EC" alt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foro nutricional en la decisi</a:t>
            </a:r>
            <a:r>
              <a:rPr kumimoji="0" lang="es-EC" alt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C" alt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compra vs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Actitud del consumidor </a:t>
            </a:r>
            <a:endParaRPr kumimoji="0" lang="es-EC" alt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568 Grupo"/>
          <p:cNvGrpSpPr/>
          <p:nvPr/>
        </p:nvGrpSpPr>
        <p:grpSpPr>
          <a:xfrm>
            <a:off x="290625" y="2617742"/>
            <a:ext cx="7217214" cy="1946507"/>
            <a:chOff x="0" y="98935"/>
            <a:chExt cx="7304777" cy="229284"/>
          </a:xfrm>
        </p:grpSpPr>
        <p:cxnSp>
          <p:nvCxnSpPr>
            <p:cNvPr id="17" name="569 Conector recto"/>
            <p:cNvCxnSpPr/>
            <p:nvPr/>
          </p:nvCxnSpPr>
          <p:spPr>
            <a:xfrm>
              <a:off x="65309" y="98935"/>
              <a:ext cx="70217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570 Cuadro de texto"/>
            <p:cNvSpPr txBox="1"/>
            <p:nvPr/>
          </p:nvSpPr>
          <p:spPr>
            <a:xfrm>
              <a:off x="0" y="113546"/>
              <a:ext cx="7304777" cy="13480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Hipótesis:    H0: Incidencia del semáforo  nutricional en la decisión de compra influye en la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actitud del consumidor 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H1: Incidencia del  semáforo nutricional en la decisión de compra no influye en 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la actitud del consumidor 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571 Conector recto"/>
            <p:cNvCxnSpPr/>
            <p:nvPr/>
          </p:nvCxnSpPr>
          <p:spPr>
            <a:xfrm>
              <a:off x="195932" y="277840"/>
              <a:ext cx="702227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572 Cuadro de texto"/>
            <p:cNvSpPr txBox="1"/>
            <p:nvPr/>
          </p:nvSpPr>
          <p:spPr>
            <a:xfrm>
              <a:off x="195932" y="288312"/>
              <a:ext cx="5551805" cy="3134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Resultados: 0,000 &lt; 0,05 Se acepta H0</a:t>
              </a:r>
              <a:endParaRPr lang="es-EC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573 Conector recto"/>
            <p:cNvCxnSpPr/>
            <p:nvPr/>
          </p:nvCxnSpPr>
          <p:spPr>
            <a:xfrm>
              <a:off x="130623" y="328219"/>
              <a:ext cx="70875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2" name="Imagen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1" y="4636954"/>
            <a:ext cx="6903192" cy="1692943"/>
          </a:xfrm>
          <a:prstGeom prst="rect">
            <a:avLst/>
          </a:prstGeom>
          <a:noFill/>
        </p:spPr>
      </p:pic>
      <p:sp>
        <p:nvSpPr>
          <p:cNvPr id="23" name="Elipse 12"/>
          <p:cNvSpPr/>
          <p:nvPr/>
        </p:nvSpPr>
        <p:spPr>
          <a:xfrm>
            <a:off x="6667051" y="5371584"/>
            <a:ext cx="591292" cy="52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547" y="2380992"/>
            <a:ext cx="417036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8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43600" y="19391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lnSpc>
                <a:spcPct val="200000"/>
              </a:lnSpc>
              <a:spcAft>
                <a:spcPts val="1000"/>
              </a:spcAft>
              <a:tabLst>
                <a:tab pos="794385" algn="l"/>
              </a:tabLst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ANÁLISIS: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incidencia que tiene el semáforo nutricional en la decisión de compra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consumidor de </a:t>
            </a:r>
            <a:r>
              <a:rPr lang="es-EC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snacks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influye en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actitud de éste, debido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que si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consumidor le influye en un grado muy alto lo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dice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etiquetado,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 a tomar muy en cuenta las categorías del producto elegido y va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actuar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(compra o no compra) dependiendo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que el semáforo le proporcione. </a:t>
            </a:r>
            <a:endParaRPr lang="es-EC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14400" y="3066246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 smtClean="0"/>
              <a:t>GRÁFICO CURVA </a:t>
            </a:r>
          </a:p>
          <a:p>
            <a:pPr algn="ctr"/>
            <a:r>
              <a:rPr lang="es-EC" sz="2800" dirty="0" smtClean="0"/>
              <a:t>NORMAL 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6463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8731" y="2076500"/>
            <a:ext cx="10666949" cy="3803811"/>
          </a:xfrm>
        </p:spPr>
        <p:txBody>
          <a:bodyPr>
            <a:normAutofit/>
          </a:bodyPr>
          <a:lstStyle/>
          <a:p>
            <a:r>
              <a:rPr lang="es-EC" sz="3200" dirty="0"/>
              <a:t>El presente estudio </a:t>
            </a:r>
            <a:r>
              <a:rPr lang="es-EC" sz="3200" dirty="0" smtClean="0"/>
              <a:t>ha sido realizado a través de </a:t>
            </a:r>
            <a:r>
              <a:rPr lang="es-EC" sz="3200" dirty="0"/>
              <a:t>un enfoque </a:t>
            </a:r>
            <a:r>
              <a:rPr lang="es-EC" sz="3200" dirty="0" smtClean="0"/>
              <a:t>cartesiano.</a:t>
            </a:r>
          </a:p>
          <a:p>
            <a:endParaRPr lang="es-EC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EC" sz="3200" dirty="0" smtClean="0"/>
              <a:t>Variable Dependiente: Comportamiento del consumidor.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C" sz="3200" dirty="0" smtClean="0"/>
              <a:t>Variable Independiente: Semaforización de snacks.</a:t>
            </a:r>
            <a:endParaRPr lang="es-EC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932386" y="0"/>
            <a:ext cx="521838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 smtClean="0">
                <a:solidFill>
                  <a:schemeClr val="accent3">
                    <a:lumMod val="75000"/>
                  </a:schemeClr>
                </a:solidFill>
              </a:rPr>
              <a:t>CAPÍTULO </a:t>
            </a:r>
            <a:r>
              <a:rPr lang="es-EC" sz="4800" b="1" dirty="0">
                <a:solidFill>
                  <a:schemeClr val="accent3">
                    <a:lumMod val="75000"/>
                  </a:schemeClr>
                </a:solidFill>
              </a:rPr>
              <a:t>I</a:t>
            </a:r>
          </a:p>
          <a:p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488731" y="693683"/>
            <a:ext cx="82138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/>
              <a:t>3. Delimitación del Problema</a:t>
            </a:r>
          </a:p>
          <a:p>
            <a:r>
              <a:rPr lang="es-EC" sz="3200" b="1" dirty="0"/>
              <a:t>3.1 Objeto de estudio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188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97280" y="759759"/>
            <a:ext cx="1781257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s-EC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8.2 CHI2</a:t>
            </a:r>
            <a:endParaRPr lang="es-EC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80461" y="1952499"/>
            <a:ext cx="49632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Estilo</a:t>
            </a:r>
            <a:r>
              <a:rPr kumimoji="0" lang="es-EC" altLang="es-EC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vida – Lee el etiquetado</a:t>
            </a:r>
            <a:endParaRPr kumimoji="0" lang="es-EC" alt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4" b="8970"/>
          <a:stretch/>
        </p:blipFill>
        <p:spPr bwMode="auto">
          <a:xfrm>
            <a:off x="2878537" y="2513362"/>
            <a:ext cx="6304598" cy="34556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27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511800" y="1995399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s-EC" sz="1600" b="1" dirty="0"/>
              <a:t>ANÁLISIS:</a:t>
            </a:r>
            <a:r>
              <a:rPr lang="es-EC" sz="1600" dirty="0"/>
              <a:t> la variable </a:t>
            </a:r>
            <a:r>
              <a:rPr lang="es-EC" sz="1600" b="1" dirty="0" smtClean="0"/>
              <a:t>estilo </a:t>
            </a:r>
            <a:r>
              <a:rPr lang="es-EC" sz="1600" b="1" dirty="0"/>
              <a:t>de vida </a:t>
            </a:r>
            <a:r>
              <a:rPr lang="es-EC" sz="1600" dirty="0"/>
              <a:t>depende de la variable </a:t>
            </a:r>
            <a:r>
              <a:rPr lang="es-EC" sz="1600" b="1" dirty="0"/>
              <a:t>lee el </a:t>
            </a:r>
            <a:r>
              <a:rPr lang="es-EC" sz="1600" b="1" dirty="0" smtClean="0"/>
              <a:t>etiquetado, </a:t>
            </a:r>
            <a:r>
              <a:rPr lang="es-EC" sz="1600" dirty="0"/>
              <a:t>debido a que si el consumidor lee el semáforo nutricional para informarse de las cantidades de grasa, sal o azúcar que tiene el producto y en base a eso toma una decisión de compra, su estilo de vida </a:t>
            </a:r>
            <a:r>
              <a:rPr lang="es-EC" sz="1600" dirty="0" smtClean="0"/>
              <a:t>cambiará </a:t>
            </a:r>
            <a:r>
              <a:rPr lang="es-EC" sz="1600" dirty="0"/>
              <a:t>en el ámbito de la </a:t>
            </a:r>
            <a:r>
              <a:rPr lang="es-EC" sz="1600" dirty="0" smtClean="0"/>
              <a:t>salud, </a:t>
            </a:r>
            <a:r>
              <a:rPr lang="es-EC" sz="1600" dirty="0"/>
              <a:t>ya que se </a:t>
            </a:r>
            <a:r>
              <a:rPr lang="es-EC" sz="1600" dirty="0" smtClean="0"/>
              <a:t>alimentará </a:t>
            </a:r>
            <a:r>
              <a:rPr lang="es-EC" sz="1600" dirty="0"/>
              <a:t>de una mejor </a:t>
            </a:r>
            <a:r>
              <a:rPr lang="es-EC" sz="1600" dirty="0" smtClean="0"/>
              <a:t>manera;  sin embargo, </a:t>
            </a:r>
            <a:r>
              <a:rPr lang="es-EC" sz="1600" dirty="0"/>
              <a:t>el 39,1% </a:t>
            </a:r>
            <a:r>
              <a:rPr lang="es-EC" sz="1600" dirty="0" smtClean="0"/>
              <a:t>de encuestados mencionaron </a:t>
            </a:r>
            <a:r>
              <a:rPr lang="es-EC" sz="1600" dirty="0"/>
              <a:t>que  no </a:t>
            </a:r>
            <a:r>
              <a:rPr lang="es-EC" sz="1600" dirty="0" smtClean="0"/>
              <a:t>creen </a:t>
            </a:r>
            <a:r>
              <a:rPr lang="es-EC" sz="1600" dirty="0"/>
              <a:t>que el semáforo nutricional </a:t>
            </a:r>
            <a:r>
              <a:rPr lang="es-EC" sz="1600" dirty="0" smtClean="0"/>
              <a:t>ayude </a:t>
            </a:r>
            <a:r>
              <a:rPr lang="es-EC" sz="1600" dirty="0"/>
              <a:t>a cambiar el estilo de </a:t>
            </a:r>
            <a:r>
              <a:rPr lang="es-EC" sz="1600" dirty="0" smtClean="0"/>
              <a:t>vida, razón </a:t>
            </a:r>
            <a:r>
              <a:rPr lang="es-EC" sz="1600" dirty="0"/>
              <a:t>por </a:t>
            </a:r>
            <a:r>
              <a:rPr lang="es-EC" sz="1600" dirty="0" smtClean="0"/>
              <a:t>la </a:t>
            </a:r>
            <a:r>
              <a:rPr lang="es-EC" sz="1600" dirty="0"/>
              <a:t>que no leen el etiquetado.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" t="1" r="7293" b="2919"/>
          <a:stretch/>
        </p:blipFill>
        <p:spPr bwMode="auto">
          <a:xfrm>
            <a:off x="812800" y="1900260"/>
            <a:ext cx="4240348" cy="3619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9980" y="-103425"/>
            <a:ext cx="10058400" cy="1259125"/>
          </a:xfrm>
        </p:spPr>
        <p:txBody>
          <a:bodyPr>
            <a:normAutofit/>
          </a:bodyPr>
          <a:lstStyle/>
          <a:p>
            <a:r>
              <a:rPr lang="es-EC" sz="4000" dirty="0" smtClean="0"/>
              <a:t>9.Propuesta</a:t>
            </a:r>
            <a:endParaRPr lang="es-EC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427686" y="0"/>
            <a:ext cx="4408214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4400" b="1" dirty="0" smtClean="0">
                <a:solidFill>
                  <a:schemeClr val="accent3">
                    <a:lumMod val="75000"/>
                  </a:schemeClr>
                </a:solidFill>
              </a:rPr>
              <a:t>CAPÍTULO V</a:t>
            </a:r>
            <a:endParaRPr lang="es-EC" sz="44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EC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12" y="1237129"/>
            <a:ext cx="10044953" cy="539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8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2766" y="653142"/>
            <a:ext cx="10058400" cy="764903"/>
          </a:xfrm>
        </p:spPr>
        <p:txBody>
          <a:bodyPr>
            <a:normAutofit/>
          </a:bodyPr>
          <a:lstStyle/>
          <a:p>
            <a:r>
              <a:rPr lang="es-EC" sz="4600" dirty="0" smtClean="0"/>
              <a:t>10.Conclusiones y Recomendaciones</a:t>
            </a:r>
            <a:endParaRPr lang="es-EC" sz="4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1918306"/>
            <a:ext cx="10058400" cy="4023360"/>
          </a:xfrm>
        </p:spPr>
        <p:txBody>
          <a:bodyPr>
            <a:normAutofit fontScale="70000" lnSpcReduction="20000"/>
          </a:bodyPr>
          <a:lstStyle/>
          <a:p>
            <a:r>
              <a:rPr lang="es-EC" sz="2800" dirty="0" smtClean="0"/>
              <a:t>10.1 Conclusiones 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s-EC" sz="2800" dirty="0" smtClean="0"/>
              <a:t> Al </a:t>
            </a:r>
            <a:r>
              <a:rPr lang="es-EC" sz="2800" dirty="0"/>
              <a:t>momento de analizar si los consumidores conocen acerca del semáforo </a:t>
            </a:r>
            <a:r>
              <a:rPr lang="es-EC" sz="2800" dirty="0" smtClean="0"/>
              <a:t>nutricional, se evidenció que la  </a:t>
            </a:r>
            <a:r>
              <a:rPr lang="es-EC" sz="2800" dirty="0"/>
              <a:t>mayoría </a:t>
            </a:r>
            <a:r>
              <a:rPr lang="es-EC" sz="2800" dirty="0" smtClean="0"/>
              <a:t>de encuestados si conocían el mismo. Sin embargo,  </a:t>
            </a:r>
            <a:r>
              <a:rPr lang="es-EC" sz="2800" dirty="0"/>
              <a:t>un 48.65% </a:t>
            </a:r>
            <a:r>
              <a:rPr lang="es-EC" sz="2800" dirty="0" smtClean="0"/>
              <a:t> únicamente conoce lo </a:t>
            </a:r>
            <a:r>
              <a:rPr lang="es-EC" sz="2800" dirty="0"/>
              <a:t>básico </a:t>
            </a:r>
            <a:r>
              <a:rPr lang="es-EC" sz="2800" dirty="0" smtClean="0"/>
              <a:t>del etiquetado </a:t>
            </a:r>
            <a:r>
              <a:rPr lang="es-EC" sz="2800" dirty="0"/>
              <a:t>nutricional, </a:t>
            </a:r>
            <a:r>
              <a:rPr lang="es-EC" sz="2800" dirty="0" smtClean="0"/>
              <a:t> concluyendo con </a:t>
            </a:r>
            <a:r>
              <a:rPr lang="es-EC" sz="2800" dirty="0"/>
              <a:t>la muestra que las personas no leen el semáforo nutricional y si lo </a:t>
            </a:r>
            <a:r>
              <a:rPr lang="es-EC" sz="2800" dirty="0" smtClean="0"/>
              <a:t>leen, </a:t>
            </a:r>
            <a:r>
              <a:rPr lang="es-EC" sz="2800" dirty="0"/>
              <a:t>no es un indicador como </a:t>
            </a:r>
            <a:r>
              <a:rPr lang="es-EC" sz="2800" dirty="0" smtClean="0"/>
              <a:t>para que el consumidor realice o no </a:t>
            </a:r>
            <a:r>
              <a:rPr lang="es-EC" sz="2800" dirty="0"/>
              <a:t>la compra.</a:t>
            </a:r>
          </a:p>
          <a:p>
            <a:pPr>
              <a:lnSpc>
                <a:spcPct val="200000"/>
              </a:lnSpc>
            </a:pPr>
            <a:r>
              <a:rPr lang="es-EC" sz="2800" dirty="0"/>
              <a:t> </a:t>
            </a:r>
          </a:p>
          <a:p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0282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10.2 Recomendaciones</a:t>
            </a:r>
            <a:endParaRPr lang="es-EC" dirty="0"/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s-EC" sz="2400" dirty="0"/>
              <a:t>Un buen hábito se </a:t>
            </a:r>
            <a:r>
              <a:rPr lang="es-EC" sz="2400" dirty="0" smtClean="0"/>
              <a:t>genera en las personas desde la infancia, por </a:t>
            </a:r>
            <a:r>
              <a:rPr lang="es-EC" sz="2400" dirty="0"/>
              <a:t>lo que se recomienda que </a:t>
            </a:r>
            <a:r>
              <a:rPr lang="es-EC" sz="2400" dirty="0" smtClean="0"/>
              <a:t>tanto </a:t>
            </a:r>
            <a:r>
              <a:rPr lang="es-EC" sz="2400" dirty="0"/>
              <a:t>en </a:t>
            </a:r>
            <a:r>
              <a:rPr lang="es-EC" sz="2400" dirty="0" smtClean="0"/>
              <a:t>el hogar </a:t>
            </a:r>
            <a:r>
              <a:rPr lang="es-EC" sz="2400" dirty="0"/>
              <a:t>como en </a:t>
            </a:r>
            <a:r>
              <a:rPr lang="es-EC" sz="2400" dirty="0" smtClean="0"/>
              <a:t>la escuela se concientice respecto a la alimentación saludable y se haga conocer sobre la información nutricional que contienen los </a:t>
            </a:r>
            <a:r>
              <a:rPr lang="es-EC" sz="2400" dirty="0" err="1" smtClean="0"/>
              <a:t>snacks</a:t>
            </a:r>
            <a:r>
              <a:rPr lang="es-EC" sz="2400" dirty="0" smtClean="0"/>
              <a:t>.</a:t>
            </a:r>
          </a:p>
          <a:p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077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72966"/>
            <a:ext cx="10058400" cy="1372768"/>
          </a:xfrm>
        </p:spPr>
        <p:txBody>
          <a:bodyPr>
            <a:normAutofit/>
          </a:bodyPr>
          <a:lstStyle/>
          <a:p>
            <a:r>
              <a:rPr lang="es-EC" sz="4000" b="1" dirty="0"/>
              <a:t>3.2 Planteamiento del problema</a:t>
            </a:r>
            <a:br>
              <a:rPr lang="es-EC" sz="4000" b="1" dirty="0"/>
            </a:br>
            <a:endParaRPr lang="es-EC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144110"/>
            <a:ext cx="10058400" cy="219929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s-EC" sz="2400" dirty="0"/>
              <a:t>La </a:t>
            </a:r>
            <a:r>
              <a:rPr lang="es-EC" sz="2400" dirty="0" smtClean="0"/>
              <a:t>falta de información sobre el etiquetado nutricional, ha generado poca importancia al momento de consumir </a:t>
            </a:r>
            <a:r>
              <a:rPr lang="es-EC" sz="2400" dirty="0" err="1" smtClean="0"/>
              <a:t>snacks</a:t>
            </a:r>
            <a:r>
              <a:rPr lang="es-EC" sz="2400" dirty="0" smtClean="0"/>
              <a:t> en el Distrito Metropolitano de Quito, lo cual conlleva a una mala </a:t>
            </a:r>
            <a:r>
              <a:rPr lang="es-EC" sz="2400" dirty="0"/>
              <a:t>alimentación </a:t>
            </a:r>
            <a:r>
              <a:rPr lang="es-EC" sz="2400" dirty="0" smtClean="0"/>
              <a:t>de los consumidores.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8745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4580" y="1161914"/>
            <a:ext cx="10058400" cy="703997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3.2.1 Enfoque cartesiano</a:t>
            </a:r>
            <a:br>
              <a:rPr lang="es-EC" b="1" dirty="0"/>
            </a:br>
            <a:endParaRPr lang="es-EC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04952" y="1865911"/>
            <a:ext cx="345264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/>
              <a:t>Tabla 1.</a:t>
            </a:r>
          </a:p>
          <a:p>
            <a:r>
              <a:rPr lang="es-EC" i="1" dirty="0" smtClean="0"/>
              <a:t>Enfoque </a:t>
            </a:r>
            <a:r>
              <a:rPr lang="es-EC" i="1" dirty="0"/>
              <a:t>Cartesiano</a:t>
            </a:r>
            <a:endParaRPr lang="es-EC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562" y="2512242"/>
            <a:ext cx="8425402" cy="368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097589"/>
            <a:ext cx="10058400" cy="907197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3.3 Objetivo General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9980" y="2125134"/>
            <a:ext cx="10058400" cy="300566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s-EC" sz="2400" dirty="0"/>
              <a:t>Medir el impacto que genera la </a:t>
            </a:r>
            <a:r>
              <a:rPr lang="es-EC" sz="2400" dirty="0" smtClean="0"/>
              <a:t>semaforización, </a:t>
            </a:r>
            <a:r>
              <a:rPr lang="es-EC" sz="2400" dirty="0"/>
              <a:t>mediante un análisis </a:t>
            </a:r>
            <a:r>
              <a:rPr lang="es-EC" sz="2400" dirty="0" smtClean="0"/>
              <a:t>de comportamiento del consumidor </a:t>
            </a:r>
            <a:r>
              <a:rPr lang="es-EC" sz="2400" dirty="0"/>
              <a:t>al momento de </a:t>
            </a:r>
            <a:r>
              <a:rPr lang="es-EC" sz="2400" dirty="0" smtClean="0"/>
              <a:t>la decisión de la </a:t>
            </a:r>
            <a:r>
              <a:rPr lang="es-EC" sz="2400" dirty="0"/>
              <a:t>compra </a:t>
            </a:r>
            <a:r>
              <a:rPr lang="es-EC" sz="2400" dirty="0" smtClean="0"/>
              <a:t>de </a:t>
            </a:r>
            <a:r>
              <a:rPr lang="es-EC" sz="2400" dirty="0"/>
              <a:t>snacks en el Distrito Metropolitano de Quito, para así poder conocer cuáles han sido los efectos que </a:t>
            </a:r>
            <a:r>
              <a:rPr lang="es-EC" sz="2400" dirty="0" smtClean="0"/>
              <a:t>ha </a:t>
            </a:r>
            <a:r>
              <a:rPr lang="es-EC" sz="2400" dirty="0"/>
              <a:t>causado este etiquetado </a:t>
            </a:r>
            <a:r>
              <a:rPr lang="es-EC" sz="2400" dirty="0" smtClean="0"/>
              <a:t>nutricional.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863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5380" y="1391503"/>
            <a:ext cx="10058400" cy="653197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3.4 Objetivos Específicos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9980" y="2201334"/>
            <a:ext cx="10058400" cy="4023360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es-EC" sz="2400" dirty="0"/>
              <a:t>Conocer si los consumidores toman en cuenta la semaforización de las etiquetas al momento </a:t>
            </a:r>
            <a:r>
              <a:rPr lang="es-EC" sz="2400" dirty="0" smtClean="0"/>
              <a:t>de </a:t>
            </a:r>
            <a:r>
              <a:rPr lang="es-EC" sz="2400" dirty="0"/>
              <a:t>realizar la compra de un producto.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C" sz="2400" dirty="0"/>
              <a:t>Identificar si la semaforización de las etiquetas han reducido las compras de productos de snacks.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C" sz="2400" dirty="0"/>
              <a:t>Determinar los factores más influyentes en la decisión de compra de los snacks,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C" sz="2400" dirty="0"/>
              <a:t>Determinar a través de la investigación, la influencia del semáforo nutricional y </a:t>
            </a:r>
            <a:r>
              <a:rPr lang="es-EC" sz="2400" dirty="0" smtClean="0"/>
              <a:t>del comportamiento </a:t>
            </a:r>
            <a:r>
              <a:rPr lang="es-EC" sz="2400" dirty="0"/>
              <a:t>de compra de los </a:t>
            </a:r>
            <a:r>
              <a:rPr lang="es-EC" sz="2400" dirty="0" smtClean="0"/>
              <a:t>quiteños</a:t>
            </a:r>
            <a:r>
              <a:rPr lang="es-EC" sz="2400" dirty="0"/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816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000" y="3156382"/>
            <a:ext cx="10279380" cy="2808394"/>
          </a:xfrm>
        </p:spPr>
        <p:txBody>
          <a:bodyPr/>
          <a:lstStyle/>
          <a:p>
            <a:pPr algn="just"/>
            <a:r>
              <a:rPr lang="es-EC" dirty="0"/>
              <a:t>Kotler y </a:t>
            </a:r>
            <a:r>
              <a:rPr lang="es-EC" dirty="0" err="1" smtClean="0"/>
              <a:t>Keller</a:t>
            </a:r>
            <a:r>
              <a:rPr lang="es-EC" dirty="0" smtClean="0"/>
              <a:t> (2006) El </a:t>
            </a:r>
            <a:r>
              <a:rPr lang="es-EC" dirty="0"/>
              <a:t>proceso de decisión de compra es esencial para conocer como las personas (consumidores) toman su decisión de compra.  Algunos entendidos en Marketing han desarrollado un proceso de compra (Figura </a:t>
            </a:r>
            <a:r>
              <a:rPr lang="es-EC" dirty="0" smtClean="0"/>
              <a:t>1.)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2932386" y="0"/>
            <a:ext cx="521838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 smtClean="0">
                <a:solidFill>
                  <a:schemeClr val="accent3">
                    <a:lumMod val="75000"/>
                  </a:schemeClr>
                </a:solidFill>
              </a:rPr>
              <a:t>CAPÍTULO II</a:t>
            </a:r>
            <a:endParaRPr lang="es-EC" sz="48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488731" y="693683"/>
            <a:ext cx="821383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4. Marco Teórico</a:t>
            </a:r>
          </a:p>
          <a:p>
            <a:r>
              <a:rPr lang="es-EC" sz="2800" b="1" dirty="0"/>
              <a:t>4.1 Teorías de soporte</a:t>
            </a:r>
          </a:p>
          <a:p>
            <a:endParaRPr lang="es-EC" sz="100" dirty="0"/>
          </a:p>
        </p:txBody>
      </p:sp>
      <p:sp>
        <p:nvSpPr>
          <p:cNvPr id="11" name="Rectángulo 10"/>
          <p:cNvSpPr/>
          <p:nvPr/>
        </p:nvSpPr>
        <p:spPr>
          <a:xfrm>
            <a:off x="579869" y="2427023"/>
            <a:ext cx="4215898" cy="567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Aft>
                <a:spcPts val="2400"/>
              </a:spcAft>
              <a:tabLst>
                <a:tab pos="2296795" algn="l"/>
              </a:tabLst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Teoría de modelos de decisión de compra</a:t>
            </a:r>
            <a:endParaRPr lang="es-EC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35000" y="1896639"/>
            <a:ext cx="2311530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Variable Dependiente</a:t>
            </a:r>
            <a:endParaRPr lang="es-EC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68" y="4273352"/>
            <a:ext cx="10439400" cy="1758973"/>
          </a:xfrm>
          <a:prstGeom prst="rect">
            <a:avLst/>
          </a:prstGeom>
          <a:noFill/>
        </p:spPr>
      </p:pic>
      <p:sp>
        <p:nvSpPr>
          <p:cNvPr id="13" name="Rectángulo 12"/>
          <p:cNvSpPr/>
          <p:nvPr/>
        </p:nvSpPr>
        <p:spPr>
          <a:xfrm>
            <a:off x="7474045" y="5847659"/>
            <a:ext cx="405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s-EC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1. </a:t>
            </a: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Fases del proceso de la compra </a:t>
            </a:r>
            <a:endParaRPr lang="es-EC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0100" y="1845734"/>
            <a:ext cx="10355580" cy="4023360"/>
          </a:xfrm>
        </p:spPr>
        <p:txBody>
          <a:bodyPr/>
          <a:lstStyle/>
          <a:p>
            <a:r>
              <a:rPr lang="es-EC" b="1" dirty="0"/>
              <a:t>Variable </a:t>
            </a:r>
            <a:r>
              <a:rPr lang="es-EC" b="1" dirty="0" smtClean="0"/>
              <a:t>Independiente</a:t>
            </a:r>
          </a:p>
          <a:p>
            <a:endParaRPr lang="es-EC" b="1" dirty="0"/>
          </a:p>
          <a:p>
            <a:r>
              <a:rPr lang="es-EC" b="1" dirty="0"/>
              <a:t>Teoría de la señalización</a:t>
            </a:r>
          </a:p>
          <a:p>
            <a:pPr algn="just"/>
            <a:r>
              <a:rPr lang="es-EC" dirty="0"/>
              <a:t>Esta teoría se fundamenta en que las empresas deben expresarse a través de señales con el objetivo de que los consumidores tengan una clara información del producto </a:t>
            </a:r>
            <a:r>
              <a:rPr lang="es-EC" dirty="0" smtClean="0"/>
              <a:t>al momento de </a:t>
            </a:r>
            <a:r>
              <a:rPr lang="es-EC" dirty="0"/>
              <a:t>la decisión de compra. </a:t>
            </a:r>
            <a:endParaRPr lang="es-EC" dirty="0" smtClean="0"/>
          </a:p>
          <a:p>
            <a:pPr algn="just"/>
            <a:r>
              <a:rPr lang="es-EC" dirty="0" smtClean="0"/>
              <a:t>“Andrew </a:t>
            </a:r>
            <a:r>
              <a:rPr lang="es-EC" dirty="0" err="1" smtClean="0"/>
              <a:t>Spence</a:t>
            </a:r>
            <a:r>
              <a:rPr lang="es-EC" dirty="0" smtClean="0"/>
              <a:t>, argumenta que, tanto </a:t>
            </a:r>
            <a:r>
              <a:rPr lang="es-EC" dirty="0"/>
              <a:t>las familias </a:t>
            </a:r>
            <a:r>
              <a:rPr lang="es-EC" dirty="0" smtClean="0"/>
              <a:t>como </a:t>
            </a:r>
            <a:r>
              <a:rPr lang="es-EC" dirty="0"/>
              <a:t>las </a:t>
            </a:r>
            <a:r>
              <a:rPr lang="es-EC" dirty="0" smtClean="0"/>
              <a:t>empresas, deberían lograr expresarse </a:t>
            </a:r>
            <a:r>
              <a:rPr lang="es-EC" dirty="0"/>
              <a:t>mediante señales con el </a:t>
            </a:r>
            <a:r>
              <a:rPr lang="es-EC" dirty="0" smtClean="0"/>
              <a:t>fin </a:t>
            </a:r>
            <a:r>
              <a:rPr lang="es-EC" dirty="0"/>
              <a:t>de neutralizar y clarificar la información del producto durante la decisión de compra” (Citado en Heras y Salcedo, 2016).</a:t>
            </a:r>
          </a:p>
          <a:p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488731" y="630183"/>
            <a:ext cx="821383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4. Marco Teórico</a:t>
            </a:r>
          </a:p>
          <a:p>
            <a:r>
              <a:rPr lang="es-EC" sz="2800" b="1" dirty="0"/>
              <a:t>4.1 Teorías de soporte</a:t>
            </a:r>
          </a:p>
          <a:p>
            <a:endParaRPr lang="es-EC" sz="100" dirty="0"/>
          </a:p>
        </p:txBody>
      </p:sp>
    </p:spTree>
    <p:extLst>
      <p:ext uri="{BB962C8B-B14F-4D97-AF65-F5344CB8AC3E}">
        <p14:creationId xmlns:p14="http://schemas.microsoft.com/office/powerpoint/2010/main" val="3952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0" y="635000"/>
            <a:ext cx="10058400" cy="772160"/>
          </a:xfrm>
        </p:spPr>
        <p:txBody>
          <a:bodyPr>
            <a:normAutofit fontScale="90000"/>
          </a:bodyPr>
          <a:lstStyle/>
          <a:p>
            <a:pPr algn="ctr"/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/>
              <a:t/>
            </a:r>
            <a:br>
              <a:rPr lang="es-EC" b="1" dirty="0"/>
            </a:br>
            <a:r>
              <a:rPr lang="es-EC" b="1" dirty="0"/>
              <a:t>5. Marco Contextual o Situacional</a:t>
            </a:r>
            <a:endParaRPr lang="es-EC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950879"/>
              </p:ext>
            </p:extLst>
          </p:nvPr>
        </p:nvGraphicFramePr>
        <p:xfrm>
          <a:off x="3492499" y="1846264"/>
          <a:ext cx="4961368" cy="4198936"/>
        </p:xfrm>
        <a:graphic>
          <a:graphicData uri="http://schemas.openxmlformats.org/drawingml/2006/table">
            <a:tbl>
              <a:tblPr firstRow="1" firstCol="1" bandRow="1"/>
              <a:tblGrid>
                <a:gridCol w="2480684"/>
                <a:gridCol w="2480684"/>
              </a:tblGrid>
              <a:tr h="10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Muestrales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Personas que </a:t>
                      </a:r>
                      <a:r>
                        <a:rPr lang="es-EC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consumen </a:t>
                      </a: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snacks en el Distrito Metropolitano de Quito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Población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Personas entre 15 y 70 años que </a:t>
                      </a:r>
                      <a:r>
                        <a:rPr lang="es-EC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 </a:t>
                      </a: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Distrito Metropolitano de Quito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Técnica  de observación de la información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Encuesta administrada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trabajo de campo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 </a:t>
                      </a:r>
                      <a:r>
                        <a:rPr lang="es-EC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  </a:t>
                      </a: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s-EC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Noviembre </a:t>
                      </a: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 2017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Procedimiento de muestreo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49935" algn="l"/>
                        </a:tabLs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Muestreo </a:t>
                      </a:r>
                      <a:r>
                        <a:rPr lang="es-EC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estratificado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3" marR="592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0" y="1759015"/>
            <a:ext cx="3416300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3.</a:t>
            </a:r>
          </a:p>
          <a:p>
            <a:pPr>
              <a:spcAft>
                <a:spcPts val="1000"/>
              </a:spcAft>
            </a:pPr>
            <a:r>
              <a:rPr lang="es-EC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Ficha </a:t>
            </a:r>
            <a:r>
              <a:rPr lang="es-EC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técnica de la investigación</a:t>
            </a:r>
            <a:endParaRPr lang="es-EC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955</TotalTime>
  <Words>1187</Words>
  <Application>Microsoft Office PowerPoint</Application>
  <PresentationFormat>Personalizado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Retrospección</vt:lpstr>
      <vt:lpstr>IMPACTO QUE GENERA EN EL COMPORTAMIENTO DEL CONSUMIDOR LA SEMAFORIZACIÓN DE SNACKS EN EL DISTRITO METROPOLITANO DE QUITO </vt:lpstr>
      <vt:lpstr>Presentación de PowerPoint</vt:lpstr>
      <vt:lpstr>3.2 Planteamiento del problema </vt:lpstr>
      <vt:lpstr>3.2.1 Enfoque cartesiano </vt:lpstr>
      <vt:lpstr>3.3 Objetivo General </vt:lpstr>
      <vt:lpstr>3.4 Objetivos Específicos </vt:lpstr>
      <vt:lpstr>Presentación de PowerPoint</vt:lpstr>
      <vt:lpstr>Presentación de PowerPoint</vt:lpstr>
      <vt:lpstr>                          5. Marco Contextual o Situacional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6.3 Hipótesis </vt:lpstr>
      <vt:lpstr>6.6 Cobertura de las unidades de análisis  </vt:lpstr>
      <vt:lpstr>            7. Análisis Univariado </vt:lpstr>
      <vt:lpstr>8. Análisis Bivariado 8.1 ANOVA   </vt:lpstr>
      <vt:lpstr>Presentación de PowerPoint</vt:lpstr>
      <vt:lpstr>Presentación de PowerPoint</vt:lpstr>
      <vt:lpstr>Presentación de PowerPoint</vt:lpstr>
      <vt:lpstr>9.Propuesta</vt:lpstr>
      <vt:lpstr>10.Conclusiones y Recomendaciones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 Molina</dc:creator>
  <cp:lastModifiedBy>Home</cp:lastModifiedBy>
  <cp:revision>50</cp:revision>
  <dcterms:created xsi:type="dcterms:W3CDTF">2017-11-28T12:12:56Z</dcterms:created>
  <dcterms:modified xsi:type="dcterms:W3CDTF">2017-11-30T02:06:24Z</dcterms:modified>
</cp:coreProperties>
</file>