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2" r:id="rId8"/>
    <p:sldId id="264" r:id="rId9"/>
    <p:sldId id="266" r:id="rId10"/>
    <p:sldId id="263" r:id="rId11"/>
    <p:sldId id="267" r:id="rId12"/>
    <p:sldId id="268" r:id="rId13"/>
    <p:sldId id="285" r:id="rId14"/>
    <p:sldId id="284" r:id="rId15"/>
    <p:sldId id="269" r:id="rId16"/>
    <p:sldId id="270" r:id="rId17"/>
    <p:sldId id="276" r:id="rId18"/>
    <p:sldId id="278" r:id="rId19"/>
    <p:sldId id="272" r:id="rId20"/>
    <p:sldId id="273" r:id="rId21"/>
    <p:sldId id="286" r:id="rId22"/>
    <p:sldId id="280" r:id="rId23"/>
    <p:sldId id="281" r:id="rId24"/>
    <p:sldId id="287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Conoce usted sobre los oficios artesanales que existían en el siglo XVIII en la Ronda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255-4C19-AC4A-E84ABA802E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255-4C19-AC4A-E84ABA802E9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96</c:v>
                </c:pt>
                <c:pt idx="1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55-4C19-AC4A-E84ABA802E9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¿Qué tipo de turistas son los que más visitan su local?
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F7A-4610-BF3C-F83BCAC6FE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F7A-4610-BF3C-F83BCAC6FEF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Nacionales</c:v>
                </c:pt>
                <c:pt idx="1">
                  <c:v>Extranjeros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28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7A-4610-BF3C-F83BCAC6FEF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317842183566980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¿Conoce usted la historia detrás de cada una de las casas tradicionales de la Ronda?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2C-43E6-B12C-6A98626801E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2C-43E6-B12C-6A98626801E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11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32C-43E6-B12C-6A98626801E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¿Considera usted que fue beneficioso el desarrollo del turismo en el Barrio la Ronda para la economía de los locales comerciales?</a:t>
            </a:r>
            <a:endParaRPr lang="es-EC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859-4D67-A0D0-BB0C011F49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859-4D67-A0D0-BB0C011F49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859-4D67-A0D0-BB0C011F49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859-4D67-A0D0-BB0C011F49D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859-4D67-A0D0-BB0C011F49D3}"/>
              </c:ext>
            </c:extLst>
          </c:dPt>
          <c:dLbls>
            <c:dLbl>
              <c:idx val="0"/>
              <c:layout>
                <c:manualLayout>
                  <c:x val="-3.7630276812764353E-2"/>
                  <c:y val="0.2596485267970535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59-4D67-A0D0-BB0C011F49D3}"/>
                </c:ext>
              </c:extLst>
            </c:dLbl>
            <c:dLbl>
              <c:idx val="1"/>
              <c:layout>
                <c:manualLayout>
                  <c:x val="-2.5681106065881035E-2"/>
                  <c:y val="0.2066363982727965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59-4D67-A0D0-BB0C011F49D3}"/>
                </c:ext>
              </c:extLst>
            </c:dLbl>
            <c:dLbl>
              <c:idx val="2"/>
              <c:layout>
                <c:manualLayout>
                  <c:x val="-8.6661395100777028E-2"/>
                  <c:y val="0.184701866903733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59-4D67-A0D0-BB0C011F49D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Muy en desacuerdo</c:v>
                </c:pt>
                <c:pt idx="1">
                  <c:v>En desacuerdo</c:v>
                </c:pt>
                <c:pt idx="2">
                  <c:v>Indiferente</c:v>
                </c:pt>
                <c:pt idx="3">
                  <c:v>De acuerdo</c:v>
                </c:pt>
                <c:pt idx="4">
                  <c:v>Muy de acuerdo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4</c:v>
                </c:pt>
                <c:pt idx="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859-4D67-A0D0-BB0C011F49D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Años que reside en la Ronda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70D-43EB-9BE4-A8D9676806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70D-43EB-9BE4-A8D9676806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70D-43EB-9BE4-A8D9676806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70D-43EB-9BE4-A8D96768060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70D-43EB-9BE4-A8D96768060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Menos 1 Año</c:v>
                </c:pt>
                <c:pt idx="1">
                  <c:v>1-3 Años</c:v>
                </c:pt>
                <c:pt idx="2">
                  <c:v>4-6 Años</c:v>
                </c:pt>
                <c:pt idx="3">
                  <c:v>7-10 Años</c:v>
                </c:pt>
                <c:pt idx="4">
                  <c:v>10 en Adelante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2</c:v>
                </c:pt>
                <c:pt idx="1">
                  <c:v>8</c:v>
                </c:pt>
                <c:pt idx="2">
                  <c:v>36</c:v>
                </c:pt>
                <c:pt idx="3">
                  <c:v>53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0D-43EB-9BE4-A8D96768060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¿Qué conoce usted del Barrio la Ronda?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294-464B-915A-22A6875E08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294-464B-915A-22A6875E08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294-464B-915A-22A6875E089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Historia</c:v>
                </c:pt>
                <c:pt idx="1">
                  <c:v>Personajes</c:v>
                </c:pt>
                <c:pt idx="2">
                  <c:v>Costumbres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59</c:v>
                </c:pt>
                <c:pt idx="1">
                  <c:v>41</c:v>
                </c:pt>
                <c:pt idx="2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294-464B-915A-22A6875E089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¿Qué importancia tuvo la Rehabilitación del barrio según su criterio?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0C9-4470-ACD9-26BE250B10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0C9-4470-ACD9-26BE250B101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0C9-4470-ACD9-26BE250B10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0C9-4470-ACD9-26BE250B101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0C9-4470-ACD9-26BE250B101A}"/>
              </c:ext>
            </c:extLst>
          </c:dPt>
          <c:dLbls>
            <c:dLbl>
              <c:idx val="2"/>
              <c:layout>
                <c:manualLayout>
                  <c:x val="-2.3527603499233769E-3"/>
                  <c:y val="0.275507382782554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C9-4470-ACD9-26BE250B101A}"/>
                </c:ext>
              </c:extLst>
            </c:dLbl>
            <c:dLbl>
              <c:idx val="3"/>
              <c:layout>
                <c:manualLayout>
                  <c:x val="4.7027429426448261E-3"/>
                  <c:y val="0.1223124624035984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C9-4470-ACD9-26BE250B101A}"/>
                </c:ext>
              </c:extLst>
            </c:dLbl>
            <c:dLbl>
              <c:idx val="4"/>
              <c:layout>
                <c:manualLayout>
                  <c:x val="-9.2591906730928489E-7"/>
                  <c:y val="0.194878477319945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0C9-4470-ACD9-26BE250B101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Muy importante</c:v>
                </c:pt>
                <c:pt idx="1">
                  <c:v>Importante</c:v>
                </c:pt>
                <c:pt idx="2">
                  <c:v>Moderadamente Importante</c:v>
                </c:pt>
                <c:pt idx="3">
                  <c:v>De poca importancia</c:v>
                </c:pt>
                <c:pt idx="4">
                  <c:v>Sin importancia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90</c:v>
                </c:pt>
                <c:pt idx="1">
                  <c:v>22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0C9-4470-ACD9-26BE250B101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Considera importante que los turistas que visitan se familiaricen con las costumbres y tradiciones de la Ronda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54E-422E-808B-87345EBEC33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54E-422E-808B-87345EBEC33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110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4E-422E-808B-87345EBEC33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600" dirty="0"/>
              <a:t>Piensa usted que se ha recuperado el patrimonio intangible (música, arte) a través de la renovación de la Ronda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Piensa usted que se ha recuperado el patrimonio intangible (música, arte) a través de la renovación de la Ronda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6C2-488E-93A1-81823DA422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6C2-488E-93A1-81823DA4225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Si.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108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C2-488E-93A1-81823DA4225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¿Qué es lo que más le llamo la atención para decidir vivir en el barrio la Ronda?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05C-45CF-92D5-01D51C6C33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05C-45CF-92D5-01D51C6C33E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05C-45CF-92D5-01D51C6C33E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05C-45CF-92D5-01D51C6C33E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05C-45CF-92D5-01D51C6C33E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Arquitectura</c:v>
                </c:pt>
                <c:pt idx="1">
                  <c:v>Tradiciones</c:v>
                </c:pt>
                <c:pt idx="2">
                  <c:v>Moradores</c:v>
                </c:pt>
                <c:pt idx="3">
                  <c:v>Historia</c:v>
                </c:pt>
                <c:pt idx="4">
                  <c:v>Herencia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63</c:v>
                </c:pt>
                <c:pt idx="1">
                  <c:v>57</c:v>
                </c:pt>
                <c:pt idx="2">
                  <c:v>38</c:v>
                </c:pt>
                <c:pt idx="3">
                  <c:v>37</c:v>
                </c:pt>
                <c:pt idx="4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5C-45CF-92D5-01D51C6C33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¿Conoce acerca de la historia que tiene el Barrio la Ronda?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AE4-45D3-B4CD-F0917EC60E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AE4-45D3-B4CD-F0917EC60E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AE4-45D3-B4CD-F0917EC60E7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Si</c:v>
                </c:pt>
                <c:pt idx="1">
                  <c:v>No</c:v>
                </c:pt>
                <c:pt idx="2">
                  <c:v>Desea conocer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57</c:v>
                </c:pt>
                <c:pt idx="1">
                  <c:v>37</c:v>
                </c:pt>
                <c:pt idx="2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E4-45D3-B4CD-F0917EC60E7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 los siguientes seudónimos que denominaban al Barrio La Ronda ¿Cuál de ellos se le hace familiar?</a:t>
            </a:r>
          </a:p>
        </c:rich>
      </c:tx>
      <c:layout>
        <c:manualLayout>
          <c:xMode val="edge"/>
          <c:yMode val="edge"/>
          <c:x val="0.11058417161025758"/>
          <c:y val="2.64919449885375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 los siguientes seudónimos que denominaban al Barrio La Ronda ¿Cuál de ellos se le hace familiar? Marque con una X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45B-4DFE-9499-5DA0D73A50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45B-4DFE-9499-5DA0D73A50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45B-4DFE-9499-5DA0D73A50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45B-4DFE-9499-5DA0D73A500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Chaquiñan</c:v>
                </c:pt>
                <c:pt idx="1">
                  <c:v>Ullaguangua-Huayco</c:v>
                </c:pt>
                <c:pt idx="2">
                  <c:v>Quebrada de los gallinazos</c:v>
                </c:pt>
                <c:pt idx="3">
                  <c:v>Ninguno de las anteriores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74</c:v>
                </c:pt>
                <c:pt idx="1">
                  <c:v>39</c:v>
                </c:pt>
                <c:pt idx="2">
                  <c:v>60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45B-4DFE-9499-5DA0D73A500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¿Considera que la Rehabilitación de la Ronda es un aporte al desarrollo turístico del sector?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Considera que la Rehabilitación de la Ronda es un aporte al desarrollo turístico del sector?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48E-4882-8B6A-97DCF477C5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48E-4882-8B6A-97DCF477C53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216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8E-4882-8B6A-97DCF477C53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EC"/>
              <a:t>Evalué los servicios turísticos de la Ronda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Excelente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Alojamiento</c:v>
                </c:pt>
                <c:pt idx="1">
                  <c:v>Alimentacion</c:v>
                </c:pt>
                <c:pt idx="2">
                  <c:v>Actividades Turisticas</c:v>
                </c:pt>
                <c:pt idx="3">
                  <c:v>Transporte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89</c:v>
                </c:pt>
                <c:pt idx="1">
                  <c:v>113</c:v>
                </c:pt>
                <c:pt idx="2">
                  <c:v>120</c:v>
                </c:pt>
                <c:pt idx="3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B2-4F12-BF2A-60927C8DE12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Bueno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Alojamiento</c:v>
                </c:pt>
                <c:pt idx="1">
                  <c:v>Alimentacion</c:v>
                </c:pt>
                <c:pt idx="2">
                  <c:v>Actividades Turisticas</c:v>
                </c:pt>
                <c:pt idx="3">
                  <c:v>Transporte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130</c:v>
                </c:pt>
                <c:pt idx="1">
                  <c:v>110</c:v>
                </c:pt>
                <c:pt idx="2">
                  <c:v>106</c:v>
                </c:pt>
                <c:pt idx="3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B2-4F12-BF2A-60927C8DE128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Regular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Alojamiento</c:v>
                </c:pt>
                <c:pt idx="1">
                  <c:v>Alimentacion</c:v>
                </c:pt>
                <c:pt idx="2">
                  <c:v>Actividades Turisticas</c:v>
                </c:pt>
                <c:pt idx="3">
                  <c:v>Transporte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8</c:v>
                </c:pt>
                <c:pt idx="1">
                  <c:v>4</c:v>
                </c:pt>
                <c:pt idx="2">
                  <c:v>1</c:v>
                </c:pt>
                <c:pt idx="3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B2-4F12-BF2A-60927C8DE128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Malo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Alojamiento</c:v>
                </c:pt>
                <c:pt idx="1">
                  <c:v>Alimentacion</c:v>
                </c:pt>
                <c:pt idx="2">
                  <c:v>Actividades Turisticas</c:v>
                </c:pt>
                <c:pt idx="3">
                  <c:v>Transporte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B2-4F12-BF2A-60927C8DE12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5708336"/>
        <c:axId val="245708728"/>
      </c:barChart>
      <c:catAx>
        <c:axId val="24570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5708728"/>
        <c:crosses val="autoZero"/>
        <c:auto val="1"/>
        <c:lblAlgn val="ctr"/>
        <c:lblOffset val="100"/>
        <c:noMultiLvlLbl val="0"/>
      </c:catAx>
      <c:valAx>
        <c:axId val="245708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5708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¿Le gustaría que se incrementen actividades que enseñen acerca de las costumbres Quiteñas?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¿Le gustaría que se incrementen actividades que enseñen acerca de las costumbres quiteñas?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EF-44F1-8DBE-1BEB2D64986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EF-44F1-8DBE-1BEB2D64986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215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EF-44F1-8DBE-1BEB2D64986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 ¿El local de su negocio comercial es?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A77-498D-8934-8569A6C00A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A77-498D-8934-8569A6C00A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A77-498D-8934-8569A6C00A3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Propio</c:v>
                </c:pt>
                <c:pt idx="1">
                  <c:v>Familiar</c:v>
                </c:pt>
                <c:pt idx="2">
                  <c:v>Arrendado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11</c:v>
                </c:pt>
                <c:pt idx="1">
                  <c:v>16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77-498D-8934-8569A6C00A3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¿Hace cuantos años inicio su actividad comercial en la Ronda?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003-4008-8019-C21C7A0916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003-4008-8019-C21C7A0916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003-4008-8019-C21C7A0916C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003-4008-8019-C21C7A0916C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003-4008-8019-C21C7A0916C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Menos 1 Año</c:v>
                </c:pt>
                <c:pt idx="1">
                  <c:v>1-3 Años</c:v>
                </c:pt>
                <c:pt idx="2">
                  <c:v>4-6 Años</c:v>
                </c:pt>
                <c:pt idx="3">
                  <c:v>7-10 Años</c:v>
                </c:pt>
                <c:pt idx="4">
                  <c:v>10 En adelante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</c:v>
                </c:pt>
                <c:pt idx="1">
                  <c:v>8</c:v>
                </c:pt>
                <c:pt idx="2">
                  <c:v>14</c:v>
                </c:pt>
                <c:pt idx="3">
                  <c:v>11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003-4008-8019-C21C7A0916C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¿Qué tipo de actividad comercial realiza ud?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721-4E84-9053-018DD307786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721-4E84-9053-018DD307786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721-4E84-9053-018DD307786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Gastronomia</c:v>
                </c:pt>
                <c:pt idx="1">
                  <c:v>Hospedaje</c:v>
                </c:pt>
                <c:pt idx="2">
                  <c:v>Artesania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20</c:v>
                </c:pt>
                <c:pt idx="1">
                  <c:v>6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21-4E84-9053-018DD307786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B3781F-6DCC-4D66-9A23-70D64078EE01}" type="doc">
      <dgm:prSet loTypeId="urn:microsoft.com/office/officeart/2005/8/layout/arrow2" loCatId="process" qsTypeId="urn:microsoft.com/office/officeart/2005/8/quickstyle/3d3" qsCatId="3D" csTypeId="urn:microsoft.com/office/officeart/2005/8/colors/colorful4" csCatId="colorful" phldr="1"/>
      <dgm:spPr/>
    </dgm:pt>
    <dgm:pt modelId="{FDF15A83-D973-4CD1-9187-312EE7B88540}">
      <dgm:prSet phldrT="[Texto]" custT="1"/>
      <dgm:spPr/>
      <dgm:t>
        <a:bodyPr/>
        <a:lstStyle/>
        <a:p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Existe más centros de diversión que lugares recreativos.</a:t>
          </a:r>
        </a:p>
      </dgm:t>
    </dgm:pt>
    <dgm:pt modelId="{265EEE6A-E084-4ED8-8D27-EF78065797D6}" type="parTrans" cxnId="{B52D71A5-1758-4B6B-97BD-79E4E2766CC0}">
      <dgm:prSet/>
      <dgm:spPr/>
      <dgm:t>
        <a:bodyPr/>
        <a:lstStyle/>
        <a:p>
          <a:endParaRPr lang="es-ES"/>
        </a:p>
      </dgm:t>
    </dgm:pt>
    <dgm:pt modelId="{CB4C888A-A687-4088-B20E-ACFE12059D29}" type="sibTrans" cxnId="{B52D71A5-1758-4B6B-97BD-79E4E2766CC0}">
      <dgm:prSet/>
      <dgm:spPr/>
      <dgm:t>
        <a:bodyPr/>
        <a:lstStyle/>
        <a:p>
          <a:endParaRPr lang="es-ES"/>
        </a:p>
      </dgm:t>
    </dgm:pt>
    <dgm:pt modelId="{60015C2D-07EF-456E-8256-390A06E47E81}">
      <dgm:prSet phldrT="[Texto]" custT="1"/>
      <dgm:spPr/>
      <dgm:t>
        <a:bodyPr/>
        <a:lstStyle/>
        <a:p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La Ronda se recuperó físicamente, pero perdió identidad.</a:t>
          </a:r>
        </a:p>
      </dgm:t>
    </dgm:pt>
    <dgm:pt modelId="{4F0E83AA-B99A-45AB-BA83-80314979F995}" type="parTrans" cxnId="{E98CC899-E8C5-4D67-992A-0A671E54F2C2}">
      <dgm:prSet/>
      <dgm:spPr/>
      <dgm:t>
        <a:bodyPr/>
        <a:lstStyle/>
        <a:p>
          <a:endParaRPr lang="es-ES"/>
        </a:p>
      </dgm:t>
    </dgm:pt>
    <dgm:pt modelId="{FCFBC917-0EEE-4B0D-BD9E-1B6293D101BC}" type="sibTrans" cxnId="{E98CC899-E8C5-4D67-992A-0A671E54F2C2}">
      <dgm:prSet/>
      <dgm:spPr/>
      <dgm:t>
        <a:bodyPr/>
        <a:lstStyle/>
        <a:p>
          <a:endParaRPr lang="es-ES"/>
        </a:p>
      </dgm:t>
    </dgm:pt>
    <dgm:pt modelId="{609922CA-6023-4753-A398-137A5BBADA84}">
      <dgm:prSet phldrT="[Texto]" custT="1"/>
      <dgm:spPr/>
      <dgm:t>
        <a:bodyPr/>
        <a:lstStyle/>
        <a:p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Desinterés  de las personas por aprender  sobre la historia de la Ronda</a:t>
          </a:r>
        </a:p>
      </dgm:t>
    </dgm:pt>
    <dgm:pt modelId="{4F8089EF-60CF-4CB6-B257-2FCC7D2DCBCF}" type="parTrans" cxnId="{01F5CF87-EB9E-4529-831B-851DB60CA5F1}">
      <dgm:prSet/>
      <dgm:spPr/>
      <dgm:t>
        <a:bodyPr/>
        <a:lstStyle/>
        <a:p>
          <a:endParaRPr lang="es-ES"/>
        </a:p>
      </dgm:t>
    </dgm:pt>
    <dgm:pt modelId="{8BC07467-E95A-4F83-AD51-230E3FAAA1CA}" type="sibTrans" cxnId="{01F5CF87-EB9E-4529-831B-851DB60CA5F1}">
      <dgm:prSet/>
      <dgm:spPr/>
      <dgm:t>
        <a:bodyPr/>
        <a:lstStyle/>
        <a:p>
          <a:endParaRPr lang="es-ES"/>
        </a:p>
      </dgm:t>
    </dgm:pt>
    <dgm:pt modelId="{B407605C-BE93-465B-A439-98F04E5EBF32}" type="pres">
      <dgm:prSet presAssocID="{EBB3781F-6DCC-4D66-9A23-70D64078EE01}" presName="arrowDiagram" presStyleCnt="0">
        <dgm:presLayoutVars>
          <dgm:chMax val="5"/>
          <dgm:dir/>
          <dgm:resizeHandles val="exact"/>
        </dgm:presLayoutVars>
      </dgm:prSet>
      <dgm:spPr/>
    </dgm:pt>
    <dgm:pt modelId="{8CD1161F-1C83-46E0-BC4B-581EB95F4E86}" type="pres">
      <dgm:prSet presAssocID="{EBB3781F-6DCC-4D66-9A23-70D64078EE01}" presName="arrow" presStyleLbl="bgShp" presStyleIdx="0" presStyleCnt="1"/>
      <dgm:spPr/>
    </dgm:pt>
    <dgm:pt modelId="{624F5EB6-843F-4899-9703-2C807807EBB8}" type="pres">
      <dgm:prSet presAssocID="{EBB3781F-6DCC-4D66-9A23-70D64078EE01}" presName="arrowDiagram3" presStyleCnt="0"/>
      <dgm:spPr/>
    </dgm:pt>
    <dgm:pt modelId="{29F14E0D-A8F8-4D6C-8E8D-C7435BA57C6E}" type="pres">
      <dgm:prSet presAssocID="{FDF15A83-D973-4CD1-9187-312EE7B88540}" presName="bullet3a" presStyleLbl="node1" presStyleIdx="0" presStyleCnt="3"/>
      <dgm:spPr/>
    </dgm:pt>
    <dgm:pt modelId="{6085F676-2F17-4432-9C6E-027020B67F8D}" type="pres">
      <dgm:prSet presAssocID="{FDF15A83-D973-4CD1-9187-312EE7B88540}" presName="textBox3a" presStyleLbl="revTx" presStyleIdx="0" presStyleCnt="3">
        <dgm:presLayoutVars>
          <dgm:bulletEnabled val="1"/>
        </dgm:presLayoutVars>
      </dgm:prSet>
      <dgm:spPr/>
    </dgm:pt>
    <dgm:pt modelId="{A2EE71B4-13B8-4204-8E18-EA23958B1DCC}" type="pres">
      <dgm:prSet presAssocID="{60015C2D-07EF-456E-8256-390A06E47E81}" presName="bullet3b" presStyleLbl="node1" presStyleIdx="1" presStyleCnt="3"/>
      <dgm:spPr/>
    </dgm:pt>
    <dgm:pt modelId="{91EAB25B-C90E-44F6-8E71-778A12F78A90}" type="pres">
      <dgm:prSet presAssocID="{60015C2D-07EF-456E-8256-390A06E47E81}" presName="textBox3b" presStyleLbl="revTx" presStyleIdx="1" presStyleCnt="3">
        <dgm:presLayoutVars>
          <dgm:bulletEnabled val="1"/>
        </dgm:presLayoutVars>
      </dgm:prSet>
      <dgm:spPr/>
    </dgm:pt>
    <dgm:pt modelId="{47885D0A-FC08-457F-96E2-34C0C4C36266}" type="pres">
      <dgm:prSet presAssocID="{609922CA-6023-4753-A398-137A5BBADA84}" presName="bullet3c" presStyleLbl="node1" presStyleIdx="2" presStyleCnt="3"/>
      <dgm:spPr/>
    </dgm:pt>
    <dgm:pt modelId="{852769F4-8147-41C1-A69E-ACE5DCEABFBB}" type="pres">
      <dgm:prSet presAssocID="{609922CA-6023-4753-A398-137A5BBADA84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93AC1113-EDDE-4E64-BFE0-793DCB0357B4}" type="presOf" srcId="{FDF15A83-D973-4CD1-9187-312EE7B88540}" destId="{6085F676-2F17-4432-9C6E-027020B67F8D}" srcOrd="0" destOrd="0" presId="urn:microsoft.com/office/officeart/2005/8/layout/arrow2"/>
    <dgm:cxn modelId="{E0FC3034-4010-49CB-A86F-D4704F73E4FF}" type="presOf" srcId="{60015C2D-07EF-456E-8256-390A06E47E81}" destId="{91EAB25B-C90E-44F6-8E71-778A12F78A90}" srcOrd="0" destOrd="0" presId="urn:microsoft.com/office/officeart/2005/8/layout/arrow2"/>
    <dgm:cxn modelId="{8417B772-7361-43C2-93DB-4276789BCE29}" type="presOf" srcId="{EBB3781F-6DCC-4D66-9A23-70D64078EE01}" destId="{B407605C-BE93-465B-A439-98F04E5EBF32}" srcOrd="0" destOrd="0" presId="urn:microsoft.com/office/officeart/2005/8/layout/arrow2"/>
    <dgm:cxn modelId="{01F5CF87-EB9E-4529-831B-851DB60CA5F1}" srcId="{EBB3781F-6DCC-4D66-9A23-70D64078EE01}" destId="{609922CA-6023-4753-A398-137A5BBADA84}" srcOrd="2" destOrd="0" parTransId="{4F8089EF-60CF-4CB6-B257-2FCC7D2DCBCF}" sibTransId="{8BC07467-E95A-4F83-AD51-230E3FAAA1CA}"/>
    <dgm:cxn modelId="{E98CC899-E8C5-4D67-992A-0A671E54F2C2}" srcId="{EBB3781F-6DCC-4D66-9A23-70D64078EE01}" destId="{60015C2D-07EF-456E-8256-390A06E47E81}" srcOrd="1" destOrd="0" parTransId="{4F0E83AA-B99A-45AB-BA83-80314979F995}" sibTransId="{FCFBC917-0EEE-4B0D-BD9E-1B6293D101BC}"/>
    <dgm:cxn modelId="{9985ABA2-9C66-4ADA-A077-3DA5D7667836}" type="presOf" srcId="{609922CA-6023-4753-A398-137A5BBADA84}" destId="{852769F4-8147-41C1-A69E-ACE5DCEABFBB}" srcOrd="0" destOrd="0" presId="urn:microsoft.com/office/officeart/2005/8/layout/arrow2"/>
    <dgm:cxn modelId="{B52D71A5-1758-4B6B-97BD-79E4E2766CC0}" srcId="{EBB3781F-6DCC-4D66-9A23-70D64078EE01}" destId="{FDF15A83-D973-4CD1-9187-312EE7B88540}" srcOrd="0" destOrd="0" parTransId="{265EEE6A-E084-4ED8-8D27-EF78065797D6}" sibTransId="{CB4C888A-A687-4088-B20E-ACFE12059D29}"/>
    <dgm:cxn modelId="{8DE6345E-3813-4A83-92BE-C103440F7A40}" type="presParOf" srcId="{B407605C-BE93-465B-A439-98F04E5EBF32}" destId="{8CD1161F-1C83-46E0-BC4B-581EB95F4E86}" srcOrd="0" destOrd="0" presId="urn:microsoft.com/office/officeart/2005/8/layout/arrow2"/>
    <dgm:cxn modelId="{B0F84B95-9B24-4BFB-B560-16270A8F0CA7}" type="presParOf" srcId="{B407605C-BE93-465B-A439-98F04E5EBF32}" destId="{624F5EB6-843F-4899-9703-2C807807EBB8}" srcOrd="1" destOrd="0" presId="urn:microsoft.com/office/officeart/2005/8/layout/arrow2"/>
    <dgm:cxn modelId="{BA0C2E42-ECF5-4758-924C-85A8FFC24193}" type="presParOf" srcId="{624F5EB6-843F-4899-9703-2C807807EBB8}" destId="{29F14E0D-A8F8-4D6C-8E8D-C7435BA57C6E}" srcOrd="0" destOrd="0" presId="urn:microsoft.com/office/officeart/2005/8/layout/arrow2"/>
    <dgm:cxn modelId="{6C62C958-8624-47AF-B76D-77335F8E7BB5}" type="presParOf" srcId="{624F5EB6-843F-4899-9703-2C807807EBB8}" destId="{6085F676-2F17-4432-9C6E-027020B67F8D}" srcOrd="1" destOrd="0" presId="urn:microsoft.com/office/officeart/2005/8/layout/arrow2"/>
    <dgm:cxn modelId="{86F30559-A7B2-4342-AEDE-03D2B840BBBB}" type="presParOf" srcId="{624F5EB6-843F-4899-9703-2C807807EBB8}" destId="{A2EE71B4-13B8-4204-8E18-EA23958B1DCC}" srcOrd="2" destOrd="0" presId="urn:microsoft.com/office/officeart/2005/8/layout/arrow2"/>
    <dgm:cxn modelId="{A9BFEB82-2B56-4428-995A-E3A338A5208B}" type="presParOf" srcId="{624F5EB6-843F-4899-9703-2C807807EBB8}" destId="{91EAB25B-C90E-44F6-8E71-778A12F78A90}" srcOrd="3" destOrd="0" presId="urn:microsoft.com/office/officeart/2005/8/layout/arrow2"/>
    <dgm:cxn modelId="{B0A249E4-B335-47EE-BF0E-5C208F5B2CCB}" type="presParOf" srcId="{624F5EB6-843F-4899-9703-2C807807EBB8}" destId="{47885D0A-FC08-457F-96E2-34C0C4C36266}" srcOrd="4" destOrd="0" presId="urn:microsoft.com/office/officeart/2005/8/layout/arrow2"/>
    <dgm:cxn modelId="{90D8EC75-07AE-477F-9FCA-6DDE0979EA25}" type="presParOf" srcId="{624F5EB6-843F-4899-9703-2C807807EBB8}" destId="{852769F4-8147-41C1-A69E-ACE5DCEABFB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1F8010-15D4-45A3-9DEA-329B4A336209}" type="doc">
      <dgm:prSet loTypeId="urn:microsoft.com/office/officeart/2005/8/layout/target3" loCatId="relationship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F59BCFAC-20DC-428F-8968-768D30849F37}">
      <dgm:prSet phldrT="[Texto]" custT="1"/>
      <dgm:spPr/>
      <dgm:t>
        <a:bodyPr/>
        <a:lstStyle/>
        <a:p>
          <a:r>
            <a:rPr lang="es-EC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Objetivo General</a:t>
          </a:r>
        </a:p>
        <a:p>
          <a:r>
            <a:rPr lang="es-EC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Analizar la evolución turística del Barrio la Ronda como parte del desarrollo local con el fin de preservar su legado histórico-cultural hacia las generaciones actuales.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0AC925-F40D-4901-9073-C8A00E71BAB6}" type="parTrans" cxnId="{69BEA08F-56D3-45BE-AFE8-4576937C49C8}">
      <dgm:prSet/>
      <dgm:spPr/>
      <dgm:t>
        <a:bodyPr/>
        <a:lstStyle/>
        <a:p>
          <a:endParaRPr lang="es-ES"/>
        </a:p>
      </dgm:t>
    </dgm:pt>
    <dgm:pt modelId="{5089CA29-6C02-4953-A5E3-1E4A392F8DB6}" type="sibTrans" cxnId="{69BEA08F-56D3-45BE-AFE8-4576937C49C8}">
      <dgm:prSet/>
      <dgm:spPr/>
      <dgm:t>
        <a:bodyPr/>
        <a:lstStyle/>
        <a:p>
          <a:endParaRPr lang="es-ES"/>
        </a:p>
      </dgm:t>
    </dgm:pt>
    <dgm:pt modelId="{1DB8140C-1469-4F62-BC43-A0850BB0390B}">
      <dgm:prSet phldrT="[Texto]" custT="1"/>
      <dgm:spPr/>
      <dgm:t>
        <a:bodyPr/>
        <a:lstStyle/>
        <a:p>
          <a:pPr algn="ctr">
            <a:buFont typeface="Symbol" panose="05050102010706020507" pitchFamily="18" charset="2"/>
            <a:buChar char=""/>
          </a:pPr>
          <a:r>
            <a:rPr lang="es-EC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Objetivos específicos</a:t>
          </a:r>
        </a:p>
        <a:p>
          <a:pPr algn="l">
            <a:buFont typeface="Symbol" panose="05050102010706020507" pitchFamily="18" charset="2"/>
            <a:buChar char=""/>
          </a:pPr>
          <a:r>
            <a:rPr lang="es-EC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*Investigar el origen y los antecedentes históricos del Barrio la Ronda.</a:t>
          </a:r>
        </a:p>
        <a:p>
          <a:pPr algn="l">
            <a:buFont typeface="Symbol" panose="05050102010706020507" pitchFamily="18" charset="2"/>
            <a:buChar char=""/>
          </a:pPr>
          <a:r>
            <a:rPr lang="es-EC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*Establecer un análisis del patrimonio cultural que influenciaron en la Rehabilitación del Barrio la Ronda.</a:t>
          </a:r>
        </a:p>
        <a:p>
          <a:pPr algn="l">
            <a:buFont typeface="Symbol" panose="05050102010706020507" pitchFamily="18" charset="2"/>
            <a:buChar char=""/>
          </a:pPr>
          <a:r>
            <a:rPr lang="es-EC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*Impulsar la recuperación de la memoria histórica, imagen social y cultural que posee el Barrio.</a:t>
          </a:r>
        </a:p>
        <a:p>
          <a:pPr algn="l">
            <a:buFont typeface="Symbol" panose="05050102010706020507" pitchFamily="18" charset="2"/>
            <a:buChar char=""/>
          </a:pPr>
          <a:r>
            <a:rPr lang="es-EC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*Determinar la influencia del desarrollo turístico local del Barrio la Ronda hasta la actualidad.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5E1CE3-FE6F-40A3-A5CC-548CC1107A4D}" type="parTrans" cxnId="{296EB459-80AA-4BCD-98E9-D452630F46E9}">
      <dgm:prSet/>
      <dgm:spPr/>
      <dgm:t>
        <a:bodyPr/>
        <a:lstStyle/>
        <a:p>
          <a:endParaRPr lang="es-ES"/>
        </a:p>
      </dgm:t>
    </dgm:pt>
    <dgm:pt modelId="{E80C8B16-C511-4A30-A880-579EB8F16335}" type="sibTrans" cxnId="{296EB459-80AA-4BCD-98E9-D452630F46E9}">
      <dgm:prSet/>
      <dgm:spPr/>
      <dgm:t>
        <a:bodyPr/>
        <a:lstStyle/>
        <a:p>
          <a:endParaRPr lang="es-ES"/>
        </a:p>
      </dgm:t>
    </dgm:pt>
    <dgm:pt modelId="{B1322B2A-287D-424F-B324-3F02A8C7BE1F}" type="pres">
      <dgm:prSet presAssocID="{7F1F8010-15D4-45A3-9DEA-329B4A336209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322C1B1-D0E9-4796-A928-AF4970906EAB}" type="pres">
      <dgm:prSet presAssocID="{F59BCFAC-20DC-428F-8968-768D30849F37}" presName="circle1" presStyleLbl="node1" presStyleIdx="0" presStyleCnt="2"/>
      <dgm:spPr/>
    </dgm:pt>
    <dgm:pt modelId="{C7EAA74B-FA6F-417E-98C2-882C7519B381}" type="pres">
      <dgm:prSet presAssocID="{F59BCFAC-20DC-428F-8968-768D30849F37}" presName="space" presStyleCnt="0"/>
      <dgm:spPr/>
    </dgm:pt>
    <dgm:pt modelId="{59A0C51A-C1D6-47D8-8B6F-0FCD1DCACCDE}" type="pres">
      <dgm:prSet presAssocID="{F59BCFAC-20DC-428F-8968-768D30849F37}" presName="rect1" presStyleLbl="alignAcc1" presStyleIdx="0" presStyleCnt="2" custLinFactNeighborX="0" custLinFactNeighborY="-84"/>
      <dgm:spPr/>
    </dgm:pt>
    <dgm:pt modelId="{8C2D43F3-C5F7-4846-9EA0-8763CC683F7D}" type="pres">
      <dgm:prSet presAssocID="{1DB8140C-1469-4F62-BC43-A0850BB0390B}" presName="vertSpace2" presStyleLbl="node1" presStyleIdx="0" presStyleCnt="2"/>
      <dgm:spPr/>
    </dgm:pt>
    <dgm:pt modelId="{9D29C133-36BC-4440-918F-97F7651C1515}" type="pres">
      <dgm:prSet presAssocID="{1DB8140C-1469-4F62-BC43-A0850BB0390B}" presName="circle2" presStyleLbl="node1" presStyleIdx="1" presStyleCnt="2"/>
      <dgm:spPr/>
    </dgm:pt>
    <dgm:pt modelId="{98CCF523-7B2A-4AC1-9D8B-39A6B5644438}" type="pres">
      <dgm:prSet presAssocID="{1DB8140C-1469-4F62-BC43-A0850BB0390B}" presName="rect2" presStyleLbl="alignAcc1" presStyleIdx="1" presStyleCnt="2"/>
      <dgm:spPr/>
    </dgm:pt>
    <dgm:pt modelId="{54AA60A9-93E7-4435-8E06-75E6D28C7CC0}" type="pres">
      <dgm:prSet presAssocID="{F59BCFAC-20DC-428F-8968-768D30849F37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52E5F03F-E84E-4318-9010-C6CA7434340F}" type="pres">
      <dgm:prSet presAssocID="{1DB8140C-1469-4F62-BC43-A0850BB0390B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A0BB3F1F-8580-4227-9EAD-BFD9D8209FC5}" type="presOf" srcId="{1DB8140C-1469-4F62-BC43-A0850BB0390B}" destId="{98CCF523-7B2A-4AC1-9D8B-39A6B5644438}" srcOrd="0" destOrd="0" presId="urn:microsoft.com/office/officeart/2005/8/layout/target3"/>
    <dgm:cxn modelId="{FE281967-055D-4D9C-9B9C-B5EE03991FCF}" type="presOf" srcId="{1DB8140C-1469-4F62-BC43-A0850BB0390B}" destId="{52E5F03F-E84E-4318-9010-C6CA7434340F}" srcOrd="1" destOrd="0" presId="urn:microsoft.com/office/officeart/2005/8/layout/target3"/>
    <dgm:cxn modelId="{C6C1D573-8E7F-4EFC-AC1C-B7D909CD0827}" type="presOf" srcId="{7F1F8010-15D4-45A3-9DEA-329B4A336209}" destId="{B1322B2A-287D-424F-B324-3F02A8C7BE1F}" srcOrd="0" destOrd="0" presId="urn:microsoft.com/office/officeart/2005/8/layout/target3"/>
    <dgm:cxn modelId="{C1B0CB54-9FD2-475C-972B-5F6822FF2C0E}" type="presOf" srcId="{F59BCFAC-20DC-428F-8968-768D30849F37}" destId="{59A0C51A-C1D6-47D8-8B6F-0FCD1DCACCDE}" srcOrd="0" destOrd="0" presId="urn:microsoft.com/office/officeart/2005/8/layout/target3"/>
    <dgm:cxn modelId="{296EB459-80AA-4BCD-98E9-D452630F46E9}" srcId="{7F1F8010-15D4-45A3-9DEA-329B4A336209}" destId="{1DB8140C-1469-4F62-BC43-A0850BB0390B}" srcOrd="1" destOrd="0" parTransId="{BA5E1CE3-FE6F-40A3-A5CC-548CC1107A4D}" sibTransId="{E80C8B16-C511-4A30-A880-579EB8F16335}"/>
    <dgm:cxn modelId="{69BEA08F-56D3-45BE-AFE8-4576937C49C8}" srcId="{7F1F8010-15D4-45A3-9DEA-329B4A336209}" destId="{F59BCFAC-20DC-428F-8968-768D30849F37}" srcOrd="0" destOrd="0" parTransId="{170AC925-F40D-4901-9073-C8A00E71BAB6}" sibTransId="{5089CA29-6C02-4953-A5E3-1E4A392F8DB6}"/>
    <dgm:cxn modelId="{08931EFD-410C-437D-AC76-B29DF9B1C6B6}" type="presOf" srcId="{F59BCFAC-20DC-428F-8968-768D30849F37}" destId="{54AA60A9-93E7-4435-8E06-75E6D28C7CC0}" srcOrd="1" destOrd="0" presId="urn:microsoft.com/office/officeart/2005/8/layout/target3"/>
    <dgm:cxn modelId="{1A967F0F-BA2D-4DCB-BD3D-12EFA8EEB122}" type="presParOf" srcId="{B1322B2A-287D-424F-B324-3F02A8C7BE1F}" destId="{4322C1B1-D0E9-4796-A928-AF4970906EAB}" srcOrd="0" destOrd="0" presId="urn:microsoft.com/office/officeart/2005/8/layout/target3"/>
    <dgm:cxn modelId="{07C29005-C2DE-41FD-BE38-BB1BE73F25F4}" type="presParOf" srcId="{B1322B2A-287D-424F-B324-3F02A8C7BE1F}" destId="{C7EAA74B-FA6F-417E-98C2-882C7519B381}" srcOrd="1" destOrd="0" presId="urn:microsoft.com/office/officeart/2005/8/layout/target3"/>
    <dgm:cxn modelId="{67406871-3385-48DB-AF6F-CBD53DB6B8D8}" type="presParOf" srcId="{B1322B2A-287D-424F-B324-3F02A8C7BE1F}" destId="{59A0C51A-C1D6-47D8-8B6F-0FCD1DCACCDE}" srcOrd="2" destOrd="0" presId="urn:microsoft.com/office/officeart/2005/8/layout/target3"/>
    <dgm:cxn modelId="{37821B04-C69B-4B7C-95C1-4A884C82DEBC}" type="presParOf" srcId="{B1322B2A-287D-424F-B324-3F02A8C7BE1F}" destId="{8C2D43F3-C5F7-4846-9EA0-8763CC683F7D}" srcOrd="3" destOrd="0" presId="urn:microsoft.com/office/officeart/2005/8/layout/target3"/>
    <dgm:cxn modelId="{0EE79ECB-4782-40B5-AE2B-D3489559912C}" type="presParOf" srcId="{B1322B2A-287D-424F-B324-3F02A8C7BE1F}" destId="{9D29C133-36BC-4440-918F-97F7651C1515}" srcOrd="4" destOrd="0" presId="urn:microsoft.com/office/officeart/2005/8/layout/target3"/>
    <dgm:cxn modelId="{A8A1B6DC-8714-40D5-BD3A-C7ECA007BA78}" type="presParOf" srcId="{B1322B2A-287D-424F-B324-3F02A8C7BE1F}" destId="{98CCF523-7B2A-4AC1-9D8B-39A6B5644438}" srcOrd="5" destOrd="0" presId="urn:microsoft.com/office/officeart/2005/8/layout/target3"/>
    <dgm:cxn modelId="{C72E59BC-A879-40C7-B358-07C7959D0A7B}" type="presParOf" srcId="{B1322B2A-287D-424F-B324-3F02A8C7BE1F}" destId="{54AA60A9-93E7-4435-8E06-75E6D28C7CC0}" srcOrd="6" destOrd="0" presId="urn:microsoft.com/office/officeart/2005/8/layout/target3"/>
    <dgm:cxn modelId="{FBA28358-52C9-4E72-B40D-969B828889A0}" type="presParOf" srcId="{B1322B2A-287D-424F-B324-3F02A8C7BE1F}" destId="{52E5F03F-E84E-4318-9010-C6CA7434340F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6F7CC1-D14A-4D96-85E0-39501A04EBDD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40420CE5-8E73-4DAD-A4C5-8CA3AC6D7804}">
      <dgm:prSet phldrT="[Texto]" custT="1"/>
      <dgm:spPr/>
      <dgm:t>
        <a:bodyPr/>
        <a:lstStyle/>
        <a:p>
          <a:r>
            <a:rPr lang="es-EC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Emprendimientos para mejorar los destinos turísticos, ofertados en cada país.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9E7D52-E74F-484A-88C5-F68B4BD84738}" type="parTrans" cxnId="{698D2B67-BC00-44A7-8595-3CCAF8ECE831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2A4AA8-1C28-4775-9D10-16CA0B3A85A7}" type="sibTrans" cxnId="{698D2B67-BC00-44A7-8595-3CCAF8ECE831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6C919E-E9FA-43EB-90CC-DDBA7C34DB41}">
      <dgm:prSet phldrT="[Texto]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UNESCO 1940</a:t>
          </a:r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3760DEDC-0400-4345-8CA0-F84F822D2ADE}" type="parTrans" cxnId="{98BAA724-36EF-4F92-B169-7CB753F4E53E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81CD4-5D35-4B3F-BB78-A0A9F111B367}" type="sibTrans" cxnId="{98BAA724-36EF-4F92-B169-7CB753F4E53E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F37FA1-E493-44B5-96A8-93CC3DCF64C2}">
      <dgm:prSet phldrT="[Texto]" custT="1"/>
      <dgm:spPr/>
      <dgm:t>
        <a:bodyPr/>
        <a:lstStyle/>
        <a:p>
          <a:r>
            <a:rPr lang="es-EC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La riqueza social, cultural y natural son factores que pueden ayudar a formar estrategias de desarrollo para potencializar un territorio turísticamente.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6147A2-94A5-44D1-A27D-FAD8BE001AF9}" type="parTrans" cxnId="{E78269F5-66BE-4C4E-9922-31429C967DEA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B90BE3-F4C7-4EF2-8999-05DDCCFD5214}" type="sibTrans" cxnId="{E78269F5-66BE-4C4E-9922-31429C967DEA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0872CF-6D89-4D07-8C37-B0C974FB51F5}" type="pres">
      <dgm:prSet presAssocID="{1D6F7CC1-D14A-4D96-85E0-39501A04EBDD}" presName="Name0" presStyleCnt="0">
        <dgm:presLayoutVars>
          <dgm:dir/>
          <dgm:animOne val="branch"/>
          <dgm:animLvl val="lvl"/>
        </dgm:presLayoutVars>
      </dgm:prSet>
      <dgm:spPr/>
    </dgm:pt>
    <dgm:pt modelId="{387FEDE2-C151-45AD-850C-178D108AE04E}" type="pres">
      <dgm:prSet presAssocID="{40420CE5-8E73-4DAD-A4C5-8CA3AC6D7804}" presName="chaos" presStyleCnt="0"/>
      <dgm:spPr/>
    </dgm:pt>
    <dgm:pt modelId="{0F3578BE-8D91-43D3-BE63-6232FD6E875D}" type="pres">
      <dgm:prSet presAssocID="{40420CE5-8E73-4DAD-A4C5-8CA3AC6D7804}" presName="parTx1" presStyleLbl="revTx" presStyleIdx="0" presStyleCnt="2"/>
      <dgm:spPr/>
    </dgm:pt>
    <dgm:pt modelId="{45EE5F4B-8AA3-4AAE-BBE1-EEA8C90C7EF0}" type="pres">
      <dgm:prSet presAssocID="{40420CE5-8E73-4DAD-A4C5-8CA3AC6D7804}" presName="c1" presStyleLbl="node1" presStyleIdx="0" presStyleCnt="19"/>
      <dgm:spPr/>
    </dgm:pt>
    <dgm:pt modelId="{BB8D0D94-F94E-402F-836C-4A518B252F7E}" type="pres">
      <dgm:prSet presAssocID="{40420CE5-8E73-4DAD-A4C5-8CA3AC6D7804}" presName="c2" presStyleLbl="node1" presStyleIdx="1" presStyleCnt="19"/>
      <dgm:spPr/>
    </dgm:pt>
    <dgm:pt modelId="{480D4606-DED7-420D-AE54-BA739D469ED5}" type="pres">
      <dgm:prSet presAssocID="{40420CE5-8E73-4DAD-A4C5-8CA3AC6D7804}" presName="c3" presStyleLbl="node1" presStyleIdx="2" presStyleCnt="19"/>
      <dgm:spPr/>
    </dgm:pt>
    <dgm:pt modelId="{B180543E-E09B-4722-B827-7FE797AA1DA5}" type="pres">
      <dgm:prSet presAssocID="{40420CE5-8E73-4DAD-A4C5-8CA3AC6D7804}" presName="c4" presStyleLbl="node1" presStyleIdx="3" presStyleCnt="19"/>
      <dgm:spPr/>
    </dgm:pt>
    <dgm:pt modelId="{05534876-8188-43E2-8F4D-C2E2422A92BF}" type="pres">
      <dgm:prSet presAssocID="{40420CE5-8E73-4DAD-A4C5-8CA3AC6D7804}" presName="c5" presStyleLbl="node1" presStyleIdx="4" presStyleCnt="19"/>
      <dgm:spPr/>
    </dgm:pt>
    <dgm:pt modelId="{B284652D-4CD9-47FF-8698-19F2911B5BB1}" type="pres">
      <dgm:prSet presAssocID="{40420CE5-8E73-4DAD-A4C5-8CA3AC6D7804}" presName="c6" presStyleLbl="node1" presStyleIdx="5" presStyleCnt="19"/>
      <dgm:spPr/>
    </dgm:pt>
    <dgm:pt modelId="{8DDA1254-9160-4B14-A0A7-E08535039D15}" type="pres">
      <dgm:prSet presAssocID="{40420CE5-8E73-4DAD-A4C5-8CA3AC6D7804}" presName="c7" presStyleLbl="node1" presStyleIdx="6" presStyleCnt="19"/>
      <dgm:spPr/>
    </dgm:pt>
    <dgm:pt modelId="{38266234-8153-41B8-93A2-802719974692}" type="pres">
      <dgm:prSet presAssocID="{40420CE5-8E73-4DAD-A4C5-8CA3AC6D7804}" presName="c8" presStyleLbl="node1" presStyleIdx="7" presStyleCnt="19"/>
      <dgm:spPr/>
    </dgm:pt>
    <dgm:pt modelId="{BDD3AC6B-2896-4D46-9380-BAB48C8D538D}" type="pres">
      <dgm:prSet presAssocID="{40420CE5-8E73-4DAD-A4C5-8CA3AC6D7804}" presName="c9" presStyleLbl="node1" presStyleIdx="8" presStyleCnt="19" custLinFactNeighborX="56314" custLinFactNeighborY="-55808"/>
      <dgm:spPr/>
    </dgm:pt>
    <dgm:pt modelId="{A37E8361-F371-4F01-A5D0-7FC1BFBEE757}" type="pres">
      <dgm:prSet presAssocID="{40420CE5-8E73-4DAD-A4C5-8CA3AC6D7804}" presName="c10" presStyleLbl="node1" presStyleIdx="9" presStyleCnt="19"/>
      <dgm:spPr/>
    </dgm:pt>
    <dgm:pt modelId="{A7D97766-6D47-4E12-AB56-BFCE4AE8B359}" type="pres">
      <dgm:prSet presAssocID="{40420CE5-8E73-4DAD-A4C5-8CA3AC6D7804}" presName="c11" presStyleLbl="node1" presStyleIdx="10" presStyleCnt="19"/>
      <dgm:spPr/>
    </dgm:pt>
    <dgm:pt modelId="{41FC611E-5074-4E76-BDE7-D285CF0B8C83}" type="pres">
      <dgm:prSet presAssocID="{40420CE5-8E73-4DAD-A4C5-8CA3AC6D7804}" presName="c12" presStyleLbl="node1" presStyleIdx="11" presStyleCnt="19"/>
      <dgm:spPr/>
    </dgm:pt>
    <dgm:pt modelId="{9AC9D027-5B8F-44AB-B773-7BAF9CA7A8CC}" type="pres">
      <dgm:prSet presAssocID="{40420CE5-8E73-4DAD-A4C5-8CA3AC6D7804}" presName="c13" presStyleLbl="node1" presStyleIdx="12" presStyleCnt="19"/>
      <dgm:spPr/>
    </dgm:pt>
    <dgm:pt modelId="{1C1BEACB-F5FD-4CCA-9103-63095C111372}" type="pres">
      <dgm:prSet presAssocID="{40420CE5-8E73-4DAD-A4C5-8CA3AC6D7804}" presName="c14" presStyleLbl="node1" presStyleIdx="13" presStyleCnt="19" custLinFactY="-100000" custLinFactNeighborX="-87031" custLinFactNeighborY="-160274"/>
      <dgm:spPr/>
    </dgm:pt>
    <dgm:pt modelId="{87A1975A-F9F4-4C67-8A54-11BE9DA4B934}" type="pres">
      <dgm:prSet presAssocID="{40420CE5-8E73-4DAD-A4C5-8CA3AC6D7804}" presName="c15" presStyleLbl="node1" presStyleIdx="14" presStyleCnt="19"/>
      <dgm:spPr/>
    </dgm:pt>
    <dgm:pt modelId="{9193E2C9-93A9-4134-A513-0E7EC25B77CE}" type="pres">
      <dgm:prSet presAssocID="{40420CE5-8E73-4DAD-A4C5-8CA3AC6D7804}" presName="c16" presStyleLbl="node1" presStyleIdx="15" presStyleCnt="19" custLinFactY="-100000" custLinFactNeighborX="35836" custLinFactNeighborY="-174274"/>
      <dgm:spPr/>
    </dgm:pt>
    <dgm:pt modelId="{9E8F8D6B-D545-42FF-8C8C-394253AB1D8E}" type="pres">
      <dgm:prSet presAssocID="{40420CE5-8E73-4DAD-A4C5-8CA3AC6D7804}" presName="c17" presStyleLbl="node1" presStyleIdx="16" presStyleCnt="19"/>
      <dgm:spPr/>
    </dgm:pt>
    <dgm:pt modelId="{85027F3E-FFB7-466F-B55B-969FF84253BB}" type="pres">
      <dgm:prSet presAssocID="{40420CE5-8E73-4DAD-A4C5-8CA3AC6D7804}" presName="c18" presStyleLbl="node1" presStyleIdx="17" presStyleCnt="19"/>
      <dgm:spPr/>
    </dgm:pt>
    <dgm:pt modelId="{8B0BEA70-6FEC-4F2A-8163-8E50EEF983DF}" type="pres">
      <dgm:prSet presAssocID="{C82A4AA8-1C28-4775-9D10-16CA0B3A85A7}" presName="chevronComposite1" presStyleCnt="0"/>
      <dgm:spPr/>
    </dgm:pt>
    <dgm:pt modelId="{8C1E7BA3-A987-4152-8263-2C3D4C52421C}" type="pres">
      <dgm:prSet presAssocID="{C82A4AA8-1C28-4775-9D10-16CA0B3A85A7}" presName="chevron1" presStyleLbl="sibTrans2D1" presStyleIdx="0" presStyleCnt="2"/>
      <dgm:spPr/>
    </dgm:pt>
    <dgm:pt modelId="{EAA25DB0-4F56-46C4-8AE6-B6FA6E22DFDC}" type="pres">
      <dgm:prSet presAssocID="{C82A4AA8-1C28-4775-9D10-16CA0B3A85A7}" presName="spChevron1" presStyleCnt="0"/>
      <dgm:spPr/>
    </dgm:pt>
    <dgm:pt modelId="{E1219ECC-551C-4BD8-83CE-C5E9FFF5A425}" type="pres">
      <dgm:prSet presAssocID="{C82A4AA8-1C28-4775-9D10-16CA0B3A85A7}" presName="overlap" presStyleCnt="0"/>
      <dgm:spPr/>
    </dgm:pt>
    <dgm:pt modelId="{8E11A3D0-5E5F-426C-A795-9427A9B309E0}" type="pres">
      <dgm:prSet presAssocID="{C82A4AA8-1C28-4775-9D10-16CA0B3A85A7}" presName="chevronComposite2" presStyleCnt="0"/>
      <dgm:spPr/>
    </dgm:pt>
    <dgm:pt modelId="{E63505A4-018D-43D8-A925-7F40245CA344}" type="pres">
      <dgm:prSet presAssocID="{C82A4AA8-1C28-4775-9D10-16CA0B3A85A7}" presName="chevron2" presStyleLbl="sibTrans2D1" presStyleIdx="1" presStyleCnt="2"/>
      <dgm:spPr/>
    </dgm:pt>
    <dgm:pt modelId="{F8D6DA16-4525-4220-82C8-71D0E018DDBC}" type="pres">
      <dgm:prSet presAssocID="{C82A4AA8-1C28-4775-9D10-16CA0B3A85A7}" presName="spChevron2" presStyleCnt="0"/>
      <dgm:spPr/>
    </dgm:pt>
    <dgm:pt modelId="{C3A91C46-4B7B-4606-95CA-33F8085B84EC}" type="pres">
      <dgm:prSet presAssocID="{486C919E-E9FA-43EB-90CC-DDBA7C34DB41}" presName="last" presStyleCnt="0"/>
      <dgm:spPr/>
    </dgm:pt>
    <dgm:pt modelId="{E7FF10AD-B8F3-4EDA-9A16-DCEBAD78A98E}" type="pres">
      <dgm:prSet presAssocID="{486C919E-E9FA-43EB-90CC-DDBA7C34DB41}" presName="circleTx" presStyleLbl="node1" presStyleIdx="18" presStyleCnt="19" custLinFactNeighborX="-2875" custLinFactNeighborY="7198"/>
      <dgm:spPr/>
    </dgm:pt>
    <dgm:pt modelId="{93F801F2-7629-4C90-8B9C-BB18D0693BA3}" type="pres">
      <dgm:prSet presAssocID="{486C919E-E9FA-43EB-90CC-DDBA7C34DB41}" presName="desTxN" presStyleLbl="revTx" presStyleIdx="1" presStyleCnt="2">
        <dgm:presLayoutVars>
          <dgm:bulletEnabled val="1"/>
        </dgm:presLayoutVars>
      </dgm:prSet>
      <dgm:spPr/>
    </dgm:pt>
    <dgm:pt modelId="{712730AC-2B4C-4975-9BC1-55538DF38E45}" type="pres">
      <dgm:prSet presAssocID="{486C919E-E9FA-43EB-90CC-DDBA7C34DB41}" presName="spN" presStyleCnt="0"/>
      <dgm:spPr/>
    </dgm:pt>
  </dgm:ptLst>
  <dgm:cxnLst>
    <dgm:cxn modelId="{98BAA724-36EF-4F92-B169-7CB753F4E53E}" srcId="{1D6F7CC1-D14A-4D96-85E0-39501A04EBDD}" destId="{486C919E-E9FA-43EB-90CC-DDBA7C34DB41}" srcOrd="1" destOrd="0" parTransId="{3760DEDC-0400-4345-8CA0-F84F822D2ADE}" sibTransId="{11C81CD4-5D35-4B3F-BB78-A0A9F111B367}"/>
    <dgm:cxn modelId="{698D2B67-BC00-44A7-8595-3CCAF8ECE831}" srcId="{1D6F7CC1-D14A-4D96-85E0-39501A04EBDD}" destId="{40420CE5-8E73-4DAD-A4C5-8CA3AC6D7804}" srcOrd="0" destOrd="0" parTransId="{7D9E7D52-E74F-484A-88C5-F68B4BD84738}" sibTransId="{C82A4AA8-1C28-4775-9D10-16CA0B3A85A7}"/>
    <dgm:cxn modelId="{5B556178-BCE7-4BC2-B486-11EDA8744EEA}" type="presOf" srcId="{1D6F7CC1-D14A-4D96-85E0-39501A04EBDD}" destId="{E40872CF-6D89-4D07-8C37-B0C974FB51F5}" srcOrd="0" destOrd="0" presId="urn:microsoft.com/office/officeart/2009/3/layout/RandomtoResultProcess"/>
    <dgm:cxn modelId="{8424807E-1715-4773-98E7-3A8D91D95DA7}" type="presOf" srcId="{40420CE5-8E73-4DAD-A4C5-8CA3AC6D7804}" destId="{0F3578BE-8D91-43D3-BE63-6232FD6E875D}" srcOrd="0" destOrd="0" presId="urn:microsoft.com/office/officeart/2009/3/layout/RandomtoResultProcess"/>
    <dgm:cxn modelId="{76EDE998-2BFF-4BEF-953C-B95F8052DE7C}" type="presOf" srcId="{486C919E-E9FA-43EB-90CC-DDBA7C34DB41}" destId="{E7FF10AD-B8F3-4EDA-9A16-DCEBAD78A98E}" srcOrd="0" destOrd="0" presId="urn:microsoft.com/office/officeart/2009/3/layout/RandomtoResultProcess"/>
    <dgm:cxn modelId="{E78269F5-66BE-4C4E-9922-31429C967DEA}" srcId="{486C919E-E9FA-43EB-90CC-DDBA7C34DB41}" destId="{E5F37FA1-E493-44B5-96A8-93CC3DCF64C2}" srcOrd="0" destOrd="0" parTransId="{B36147A2-94A5-44D1-A27D-FAD8BE001AF9}" sibTransId="{7AB90BE3-F4C7-4EF2-8999-05DDCCFD5214}"/>
    <dgm:cxn modelId="{F6CD19FD-6890-4F7B-95FE-B22252A996EA}" type="presOf" srcId="{E5F37FA1-E493-44B5-96A8-93CC3DCF64C2}" destId="{93F801F2-7629-4C90-8B9C-BB18D0693BA3}" srcOrd="0" destOrd="0" presId="urn:microsoft.com/office/officeart/2009/3/layout/RandomtoResultProcess"/>
    <dgm:cxn modelId="{609F27AD-DE20-451A-88F1-B809B3B2F959}" type="presParOf" srcId="{E40872CF-6D89-4D07-8C37-B0C974FB51F5}" destId="{387FEDE2-C151-45AD-850C-178D108AE04E}" srcOrd="0" destOrd="0" presId="urn:microsoft.com/office/officeart/2009/3/layout/RandomtoResultProcess"/>
    <dgm:cxn modelId="{BC40B97D-35FC-436B-A4EA-1C5DC09A5E68}" type="presParOf" srcId="{387FEDE2-C151-45AD-850C-178D108AE04E}" destId="{0F3578BE-8D91-43D3-BE63-6232FD6E875D}" srcOrd="0" destOrd="0" presId="urn:microsoft.com/office/officeart/2009/3/layout/RandomtoResultProcess"/>
    <dgm:cxn modelId="{F3EF3A32-B3E0-4E0B-9938-AD51C3B79B66}" type="presParOf" srcId="{387FEDE2-C151-45AD-850C-178D108AE04E}" destId="{45EE5F4B-8AA3-4AAE-BBE1-EEA8C90C7EF0}" srcOrd="1" destOrd="0" presId="urn:microsoft.com/office/officeart/2009/3/layout/RandomtoResultProcess"/>
    <dgm:cxn modelId="{73C32D37-952B-4F62-A5EB-61BE2F4924A7}" type="presParOf" srcId="{387FEDE2-C151-45AD-850C-178D108AE04E}" destId="{BB8D0D94-F94E-402F-836C-4A518B252F7E}" srcOrd="2" destOrd="0" presId="urn:microsoft.com/office/officeart/2009/3/layout/RandomtoResultProcess"/>
    <dgm:cxn modelId="{5D264A05-F72A-4A51-BBBF-84661307047F}" type="presParOf" srcId="{387FEDE2-C151-45AD-850C-178D108AE04E}" destId="{480D4606-DED7-420D-AE54-BA739D469ED5}" srcOrd="3" destOrd="0" presId="urn:microsoft.com/office/officeart/2009/3/layout/RandomtoResultProcess"/>
    <dgm:cxn modelId="{4EACAC8A-38F3-4432-AE33-DAD9085CB012}" type="presParOf" srcId="{387FEDE2-C151-45AD-850C-178D108AE04E}" destId="{B180543E-E09B-4722-B827-7FE797AA1DA5}" srcOrd="4" destOrd="0" presId="urn:microsoft.com/office/officeart/2009/3/layout/RandomtoResultProcess"/>
    <dgm:cxn modelId="{85A383B4-5C7A-4C0D-8292-BC6A80CA337C}" type="presParOf" srcId="{387FEDE2-C151-45AD-850C-178D108AE04E}" destId="{05534876-8188-43E2-8F4D-C2E2422A92BF}" srcOrd="5" destOrd="0" presId="urn:microsoft.com/office/officeart/2009/3/layout/RandomtoResultProcess"/>
    <dgm:cxn modelId="{8A548C21-D871-488A-A740-0E995DA5AE75}" type="presParOf" srcId="{387FEDE2-C151-45AD-850C-178D108AE04E}" destId="{B284652D-4CD9-47FF-8698-19F2911B5BB1}" srcOrd="6" destOrd="0" presId="urn:microsoft.com/office/officeart/2009/3/layout/RandomtoResultProcess"/>
    <dgm:cxn modelId="{475E972F-D740-4D7A-8AC1-E872E687C821}" type="presParOf" srcId="{387FEDE2-C151-45AD-850C-178D108AE04E}" destId="{8DDA1254-9160-4B14-A0A7-E08535039D15}" srcOrd="7" destOrd="0" presId="urn:microsoft.com/office/officeart/2009/3/layout/RandomtoResultProcess"/>
    <dgm:cxn modelId="{F4B4CE0E-0AC4-446C-8C3F-2E86359A7529}" type="presParOf" srcId="{387FEDE2-C151-45AD-850C-178D108AE04E}" destId="{38266234-8153-41B8-93A2-802719974692}" srcOrd="8" destOrd="0" presId="urn:microsoft.com/office/officeart/2009/3/layout/RandomtoResultProcess"/>
    <dgm:cxn modelId="{3E487AA7-ECF8-43DD-A954-90E7D022A037}" type="presParOf" srcId="{387FEDE2-C151-45AD-850C-178D108AE04E}" destId="{BDD3AC6B-2896-4D46-9380-BAB48C8D538D}" srcOrd="9" destOrd="0" presId="urn:microsoft.com/office/officeart/2009/3/layout/RandomtoResultProcess"/>
    <dgm:cxn modelId="{3FAB4A2A-291A-42BE-885C-4330C43E7F96}" type="presParOf" srcId="{387FEDE2-C151-45AD-850C-178D108AE04E}" destId="{A37E8361-F371-4F01-A5D0-7FC1BFBEE757}" srcOrd="10" destOrd="0" presId="urn:microsoft.com/office/officeart/2009/3/layout/RandomtoResultProcess"/>
    <dgm:cxn modelId="{E1CA08CA-2425-452E-BE06-7A567F74C06B}" type="presParOf" srcId="{387FEDE2-C151-45AD-850C-178D108AE04E}" destId="{A7D97766-6D47-4E12-AB56-BFCE4AE8B359}" srcOrd="11" destOrd="0" presId="urn:microsoft.com/office/officeart/2009/3/layout/RandomtoResultProcess"/>
    <dgm:cxn modelId="{62D8ED31-4DEB-4A51-B19A-F4329E9B8EE8}" type="presParOf" srcId="{387FEDE2-C151-45AD-850C-178D108AE04E}" destId="{41FC611E-5074-4E76-BDE7-D285CF0B8C83}" srcOrd="12" destOrd="0" presId="urn:microsoft.com/office/officeart/2009/3/layout/RandomtoResultProcess"/>
    <dgm:cxn modelId="{726628B7-A9C9-40A3-9429-B48B7CE35D17}" type="presParOf" srcId="{387FEDE2-C151-45AD-850C-178D108AE04E}" destId="{9AC9D027-5B8F-44AB-B773-7BAF9CA7A8CC}" srcOrd="13" destOrd="0" presId="urn:microsoft.com/office/officeart/2009/3/layout/RandomtoResultProcess"/>
    <dgm:cxn modelId="{8D6CE0D5-3761-4349-98A4-E6027164FB81}" type="presParOf" srcId="{387FEDE2-C151-45AD-850C-178D108AE04E}" destId="{1C1BEACB-F5FD-4CCA-9103-63095C111372}" srcOrd="14" destOrd="0" presId="urn:microsoft.com/office/officeart/2009/3/layout/RandomtoResultProcess"/>
    <dgm:cxn modelId="{D15BAC0F-74B1-4302-851F-13F72728FB38}" type="presParOf" srcId="{387FEDE2-C151-45AD-850C-178D108AE04E}" destId="{87A1975A-F9F4-4C67-8A54-11BE9DA4B934}" srcOrd="15" destOrd="0" presId="urn:microsoft.com/office/officeart/2009/3/layout/RandomtoResultProcess"/>
    <dgm:cxn modelId="{6FA588E5-4E46-4909-AB84-D859921506C2}" type="presParOf" srcId="{387FEDE2-C151-45AD-850C-178D108AE04E}" destId="{9193E2C9-93A9-4134-A513-0E7EC25B77CE}" srcOrd="16" destOrd="0" presId="urn:microsoft.com/office/officeart/2009/3/layout/RandomtoResultProcess"/>
    <dgm:cxn modelId="{03F642A6-4A65-4B54-B302-1D72876CBDE9}" type="presParOf" srcId="{387FEDE2-C151-45AD-850C-178D108AE04E}" destId="{9E8F8D6B-D545-42FF-8C8C-394253AB1D8E}" srcOrd="17" destOrd="0" presId="urn:microsoft.com/office/officeart/2009/3/layout/RandomtoResultProcess"/>
    <dgm:cxn modelId="{FD96B7C6-4091-4ACB-A0B3-D5ED4D0EE16C}" type="presParOf" srcId="{387FEDE2-C151-45AD-850C-178D108AE04E}" destId="{85027F3E-FFB7-466F-B55B-969FF84253BB}" srcOrd="18" destOrd="0" presId="urn:microsoft.com/office/officeart/2009/3/layout/RandomtoResultProcess"/>
    <dgm:cxn modelId="{E7D43823-BFA7-4584-B99B-B9D7A346E50E}" type="presParOf" srcId="{E40872CF-6D89-4D07-8C37-B0C974FB51F5}" destId="{8B0BEA70-6FEC-4F2A-8163-8E50EEF983DF}" srcOrd="1" destOrd="0" presId="urn:microsoft.com/office/officeart/2009/3/layout/RandomtoResultProcess"/>
    <dgm:cxn modelId="{433C8524-242B-4F6D-966A-55E2BBB2CEFA}" type="presParOf" srcId="{8B0BEA70-6FEC-4F2A-8163-8E50EEF983DF}" destId="{8C1E7BA3-A987-4152-8263-2C3D4C52421C}" srcOrd="0" destOrd="0" presId="urn:microsoft.com/office/officeart/2009/3/layout/RandomtoResultProcess"/>
    <dgm:cxn modelId="{77699545-C084-482C-92F6-41C9C5A03550}" type="presParOf" srcId="{8B0BEA70-6FEC-4F2A-8163-8E50EEF983DF}" destId="{EAA25DB0-4F56-46C4-8AE6-B6FA6E22DFDC}" srcOrd="1" destOrd="0" presId="urn:microsoft.com/office/officeart/2009/3/layout/RandomtoResultProcess"/>
    <dgm:cxn modelId="{FD7C1A44-A452-4FCD-9A20-053FC987EEDE}" type="presParOf" srcId="{E40872CF-6D89-4D07-8C37-B0C974FB51F5}" destId="{E1219ECC-551C-4BD8-83CE-C5E9FFF5A425}" srcOrd="2" destOrd="0" presId="urn:microsoft.com/office/officeart/2009/3/layout/RandomtoResultProcess"/>
    <dgm:cxn modelId="{3575C517-717D-43B4-AF97-3D43D128A797}" type="presParOf" srcId="{E40872CF-6D89-4D07-8C37-B0C974FB51F5}" destId="{8E11A3D0-5E5F-426C-A795-9427A9B309E0}" srcOrd="3" destOrd="0" presId="urn:microsoft.com/office/officeart/2009/3/layout/RandomtoResultProcess"/>
    <dgm:cxn modelId="{BBC3B1C1-D856-45BA-B815-98834BB976F5}" type="presParOf" srcId="{8E11A3D0-5E5F-426C-A795-9427A9B309E0}" destId="{E63505A4-018D-43D8-A925-7F40245CA344}" srcOrd="0" destOrd="0" presId="urn:microsoft.com/office/officeart/2009/3/layout/RandomtoResultProcess"/>
    <dgm:cxn modelId="{3E548C70-BB0F-49DD-B03F-C55B08C10433}" type="presParOf" srcId="{8E11A3D0-5E5F-426C-A795-9427A9B309E0}" destId="{F8D6DA16-4525-4220-82C8-71D0E018DDBC}" srcOrd="1" destOrd="0" presId="urn:microsoft.com/office/officeart/2009/3/layout/RandomtoResultProcess"/>
    <dgm:cxn modelId="{D2BCC216-EC2D-4674-84D2-5613D037BB8C}" type="presParOf" srcId="{E40872CF-6D89-4D07-8C37-B0C974FB51F5}" destId="{C3A91C46-4B7B-4606-95CA-33F8085B84EC}" srcOrd="4" destOrd="0" presId="urn:microsoft.com/office/officeart/2009/3/layout/RandomtoResultProcess"/>
    <dgm:cxn modelId="{401E3D10-F21C-4D51-B384-B93059E798A3}" type="presParOf" srcId="{C3A91C46-4B7B-4606-95CA-33F8085B84EC}" destId="{E7FF10AD-B8F3-4EDA-9A16-DCEBAD78A98E}" srcOrd="0" destOrd="0" presId="urn:microsoft.com/office/officeart/2009/3/layout/RandomtoResultProcess"/>
    <dgm:cxn modelId="{12B1E268-361F-4F47-8478-0BC0468D9C9E}" type="presParOf" srcId="{C3A91C46-4B7B-4606-95CA-33F8085B84EC}" destId="{93F801F2-7629-4C90-8B9C-BB18D0693BA3}" srcOrd="1" destOrd="0" presId="urn:microsoft.com/office/officeart/2009/3/layout/RandomtoResultProcess"/>
    <dgm:cxn modelId="{4A1A74D7-5537-4F6B-9698-5323AD2906E2}" type="presParOf" srcId="{C3A91C46-4B7B-4606-95CA-33F8085B84EC}" destId="{712730AC-2B4C-4975-9BC1-55538DF38E45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48C0F4-756C-4FD1-B840-5F56B2313703}" type="doc">
      <dgm:prSet loTypeId="urn:microsoft.com/office/officeart/2009/3/layout/RandomtoResultProcess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13D66D6-149A-4C30-AE53-CD4588B0C41E}">
      <dgm:prSet phldrT="[Texto]" custT="1"/>
      <dgm:spPr/>
      <dgm:t>
        <a:bodyPr/>
        <a:lstStyle/>
        <a:p>
          <a:r>
            <a:rPr lang="es-E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Muestreo no probabilístico </a:t>
          </a:r>
        </a:p>
      </dgm:t>
    </dgm:pt>
    <dgm:pt modelId="{4138F20F-15F8-47CD-9F54-FCD0E5BA49FB}" type="parTrans" cxnId="{0CB9F2E0-426F-42FC-BCFD-316D294D41E1}">
      <dgm:prSet/>
      <dgm:spPr/>
      <dgm:t>
        <a:bodyPr/>
        <a:lstStyle/>
        <a:p>
          <a:endParaRPr lang="es-ES"/>
        </a:p>
      </dgm:t>
    </dgm:pt>
    <dgm:pt modelId="{62672EE5-C119-4C97-8964-656951CF3516}" type="sibTrans" cxnId="{0CB9F2E0-426F-42FC-BCFD-316D294D41E1}">
      <dgm:prSet/>
      <dgm:spPr/>
      <dgm:t>
        <a:bodyPr/>
        <a:lstStyle/>
        <a:p>
          <a:endParaRPr lang="es-ES"/>
        </a:p>
      </dgm:t>
    </dgm:pt>
    <dgm:pt modelId="{A5374057-DADE-4628-86E9-950EE6A783A0}">
      <dgm:prSet phldrT="[Texto]"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Sistema Institucional de Indicadores Turísticos</a:t>
          </a:r>
        </a:p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=23556 </a:t>
          </a:r>
        </a:p>
      </dgm:t>
    </dgm:pt>
    <dgm:pt modelId="{DB985815-1461-4B5B-B5ED-7A332A86070D}" type="parTrans" cxnId="{FBCFDDF5-2056-4054-A135-0E39690C384B}">
      <dgm:prSet/>
      <dgm:spPr/>
      <dgm:t>
        <a:bodyPr/>
        <a:lstStyle/>
        <a:p>
          <a:endParaRPr lang="es-ES"/>
        </a:p>
      </dgm:t>
    </dgm:pt>
    <dgm:pt modelId="{20619639-D9DF-46A1-92AD-81E5733E3E3A}" type="sibTrans" cxnId="{FBCFDDF5-2056-4054-A135-0E39690C384B}">
      <dgm:prSet/>
      <dgm:spPr/>
      <dgm:t>
        <a:bodyPr/>
        <a:lstStyle/>
        <a:p>
          <a:endParaRPr lang="es-ES"/>
        </a:p>
      </dgm:t>
    </dgm:pt>
    <dgm:pt modelId="{86F1C204-3881-4238-8569-DBC1B06DC6B4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Muestra: 378</a:t>
          </a:r>
        </a:p>
      </dgm:t>
    </dgm:pt>
    <dgm:pt modelId="{E949ADFE-6588-4F88-820F-C655AEA801A6}" type="parTrans" cxnId="{6D10E2F7-768D-4D59-BF3C-9045D1605001}">
      <dgm:prSet/>
      <dgm:spPr/>
      <dgm:t>
        <a:bodyPr/>
        <a:lstStyle/>
        <a:p>
          <a:endParaRPr lang="es-ES"/>
        </a:p>
      </dgm:t>
    </dgm:pt>
    <dgm:pt modelId="{6B043C62-8AD0-4AF3-B901-DD80186856AD}" type="sibTrans" cxnId="{6D10E2F7-768D-4D59-BF3C-9045D1605001}">
      <dgm:prSet/>
      <dgm:spPr/>
      <dgm:t>
        <a:bodyPr/>
        <a:lstStyle/>
        <a:p>
          <a:endParaRPr lang="es-ES"/>
        </a:p>
      </dgm:t>
    </dgm:pt>
    <dgm:pt modelId="{8DA9373F-8072-433F-8D9D-9305D2FF924B}" type="pres">
      <dgm:prSet presAssocID="{1A48C0F4-756C-4FD1-B840-5F56B2313703}" presName="Name0" presStyleCnt="0">
        <dgm:presLayoutVars>
          <dgm:dir/>
          <dgm:animOne val="branch"/>
          <dgm:animLvl val="lvl"/>
        </dgm:presLayoutVars>
      </dgm:prSet>
      <dgm:spPr/>
    </dgm:pt>
    <dgm:pt modelId="{6FED9E6D-189E-4B95-8AB5-74D77CA4E31F}" type="pres">
      <dgm:prSet presAssocID="{E13D66D6-149A-4C30-AE53-CD4588B0C41E}" presName="chaos" presStyleCnt="0"/>
      <dgm:spPr/>
    </dgm:pt>
    <dgm:pt modelId="{967CDB3B-A623-44E5-8479-559958A294FE}" type="pres">
      <dgm:prSet presAssocID="{E13D66D6-149A-4C30-AE53-CD4588B0C41E}" presName="parTx1" presStyleLbl="revTx" presStyleIdx="0" presStyleCnt="2"/>
      <dgm:spPr/>
    </dgm:pt>
    <dgm:pt modelId="{9FAA3E35-0DE3-4E4A-A6BA-63B01C403372}" type="pres">
      <dgm:prSet presAssocID="{E13D66D6-149A-4C30-AE53-CD4588B0C41E}" presName="c1" presStyleLbl="node1" presStyleIdx="0" presStyleCnt="19"/>
      <dgm:spPr/>
    </dgm:pt>
    <dgm:pt modelId="{6E433FF5-0F61-4EF2-9DAA-545BC60DC138}" type="pres">
      <dgm:prSet presAssocID="{E13D66D6-149A-4C30-AE53-CD4588B0C41E}" presName="c2" presStyleLbl="node1" presStyleIdx="1" presStyleCnt="19"/>
      <dgm:spPr/>
    </dgm:pt>
    <dgm:pt modelId="{02B1182B-68FE-4EF2-9417-D858CC2854EA}" type="pres">
      <dgm:prSet presAssocID="{E13D66D6-149A-4C30-AE53-CD4588B0C41E}" presName="c3" presStyleLbl="node1" presStyleIdx="2" presStyleCnt="19"/>
      <dgm:spPr/>
    </dgm:pt>
    <dgm:pt modelId="{F5AF3CB1-28F0-43ED-AC7F-855ACFD44063}" type="pres">
      <dgm:prSet presAssocID="{E13D66D6-149A-4C30-AE53-CD4588B0C41E}" presName="c4" presStyleLbl="node1" presStyleIdx="3" presStyleCnt="19"/>
      <dgm:spPr/>
    </dgm:pt>
    <dgm:pt modelId="{28EC8D28-4F01-47E6-9E62-89FA23B8474C}" type="pres">
      <dgm:prSet presAssocID="{E13D66D6-149A-4C30-AE53-CD4588B0C41E}" presName="c5" presStyleLbl="node1" presStyleIdx="4" presStyleCnt="19"/>
      <dgm:spPr/>
    </dgm:pt>
    <dgm:pt modelId="{7AB74306-EFF8-47BB-B3B2-D968577279EF}" type="pres">
      <dgm:prSet presAssocID="{E13D66D6-149A-4C30-AE53-CD4588B0C41E}" presName="c6" presStyleLbl="node1" presStyleIdx="5" presStyleCnt="19"/>
      <dgm:spPr/>
    </dgm:pt>
    <dgm:pt modelId="{790C8C28-5BD7-4CEB-AB66-2B3AF8AD2E0A}" type="pres">
      <dgm:prSet presAssocID="{E13D66D6-149A-4C30-AE53-CD4588B0C41E}" presName="c7" presStyleLbl="node1" presStyleIdx="6" presStyleCnt="19"/>
      <dgm:spPr/>
    </dgm:pt>
    <dgm:pt modelId="{3D853740-BB1F-4E24-95C0-0EE4BD25CDF9}" type="pres">
      <dgm:prSet presAssocID="{E13D66D6-149A-4C30-AE53-CD4588B0C41E}" presName="c8" presStyleLbl="node1" presStyleIdx="7" presStyleCnt="19"/>
      <dgm:spPr/>
    </dgm:pt>
    <dgm:pt modelId="{D2ADE061-9E10-4533-BF33-C52D62E84CE7}" type="pres">
      <dgm:prSet presAssocID="{E13D66D6-149A-4C30-AE53-CD4588B0C41E}" presName="c9" presStyleLbl="node1" presStyleIdx="8" presStyleCnt="19"/>
      <dgm:spPr/>
    </dgm:pt>
    <dgm:pt modelId="{D79FF535-9843-4C9F-8D44-0CE5D3A3004B}" type="pres">
      <dgm:prSet presAssocID="{E13D66D6-149A-4C30-AE53-CD4588B0C41E}" presName="c10" presStyleLbl="node1" presStyleIdx="9" presStyleCnt="19" custLinFactNeighborY="-17637"/>
      <dgm:spPr/>
    </dgm:pt>
    <dgm:pt modelId="{F383C441-2F1A-48C8-8D12-5F38A9EBF33E}" type="pres">
      <dgm:prSet presAssocID="{E13D66D6-149A-4C30-AE53-CD4588B0C41E}" presName="c11" presStyleLbl="node1" presStyleIdx="10" presStyleCnt="19" custLinFactX="17084" custLinFactY="-100000" custLinFactNeighborX="100000" custLinFactNeighborY="-144893"/>
      <dgm:spPr/>
    </dgm:pt>
    <dgm:pt modelId="{18BA8F7D-8CF4-475C-A767-4B05C406A441}" type="pres">
      <dgm:prSet presAssocID="{E13D66D6-149A-4C30-AE53-CD4588B0C41E}" presName="c12" presStyleLbl="node1" presStyleIdx="11" presStyleCnt="19"/>
      <dgm:spPr/>
    </dgm:pt>
    <dgm:pt modelId="{75F9A5F8-0C8A-4FE2-9039-BEE52C61540A}" type="pres">
      <dgm:prSet presAssocID="{E13D66D6-149A-4C30-AE53-CD4588B0C41E}" presName="c13" presStyleLbl="node1" presStyleIdx="12" presStyleCnt="19"/>
      <dgm:spPr/>
    </dgm:pt>
    <dgm:pt modelId="{F4E185BB-A30F-402E-A377-3C98615542C6}" type="pres">
      <dgm:prSet presAssocID="{E13D66D6-149A-4C30-AE53-CD4588B0C41E}" presName="c14" presStyleLbl="node1" presStyleIdx="13" presStyleCnt="19"/>
      <dgm:spPr/>
    </dgm:pt>
    <dgm:pt modelId="{680F5EB7-667F-4E2F-995F-A78BC0A3FFFE}" type="pres">
      <dgm:prSet presAssocID="{E13D66D6-149A-4C30-AE53-CD4588B0C41E}" presName="c15" presStyleLbl="node1" presStyleIdx="14" presStyleCnt="19"/>
      <dgm:spPr/>
    </dgm:pt>
    <dgm:pt modelId="{92C1C874-59FB-4328-B493-73ACD1C810DD}" type="pres">
      <dgm:prSet presAssocID="{E13D66D6-149A-4C30-AE53-CD4588B0C41E}" presName="c16" presStyleLbl="node1" presStyleIdx="15" presStyleCnt="19"/>
      <dgm:spPr/>
    </dgm:pt>
    <dgm:pt modelId="{74B92A38-CCB5-43A3-A127-7D03240DC3E0}" type="pres">
      <dgm:prSet presAssocID="{E13D66D6-149A-4C30-AE53-CD4588B0C41E}" presName="c17" presStyleLbl="node1" presStyleIdx="16" presStyleCnt="19"/>
      <dgm:spPr/>
    </dgm:pt>
    <dgm:pt modelId="{C35486A9-D68D-4353-B092-94B688A07719}" type="pres">
      <dgm:prSet presAssocID="{E13D66D6-149A-4C30-AE53-CD4588B0C41E}" presName="c18" presStyleLbl="node1" presStyleIdx="17" presStyleCnt="19"/>
      <dgm:spPr/>
    </dgm:pt>
    <dgm:pt modelId="{5FFD118A-C874-45AB-B99C-761CF990A945}" type="pres">
      <dgm:prSet presAssocID="{62672EE5-C119-4C97-8964-656951CF3516}" presName="chevronComposite1" presStyleCnt="0"/>
      <dgm:spPr/>
    </dgm:pt>
    <dgm:pt modelId="{87C9134B-4FEC-4766-AF49-CC7B84B8B4EC}" type="pres">
      <dgm:prSet presAssocID="{62672EE5-C119-4C97-8964-656951CF3516}" presName="chevron1" presStyleLbl="sibTrans2D1" presStyleIdx="0" presStyleCnt="2"/>
      <dgm:spPr/>
    </dgm:pt>
    <dgm:pt modelId="{C4BEEE97-5768-46D9-A581-C9730DC9DD22}" type="pres">
      <dgm:prSet presAssocID="{62672EE5-C119-4C97-8964-656951CF3516}" presName="spChevron1" presStyleCnt="0"/>
      <dgm:spPr/>
    </dgm:pt>
    <dgm:pt modelId="{1FE7697E-DEFF-48D6-B85B-329D868E19AC}" type="pres">
      <dgm:prSet presAssocID="{A5374057-DADE-4628-86E9-950EE6A783A0}" presName="middle" presStyleCnt="0"/>
      <dgm:spPr/>
    </dgm:pt>
    <dgm:pt modelId="{7E0BEDE6-D1C8-4F74-A1BD-04F7FA60384F}" type="pres">
      <dgm:prSet presAssocID="{A5374057-DADE-4628-86E9-950EE6A783A0}" presName="parTxMid" presStyleLbl="revTx" presStyleIdx="1" presStyleCnt="2"/>
      <dgm:spPr/>
    </dgm:pt>
    <dgm:pt modelId="{1EB3A9C0-4BA1-4FED-8C8D-051B7C3C804E}" type="pres">
      <dgm:prSet presAssocID="{A5374057-DADE-4628-86E9-950EE6A783A0}" presName="spMid" presStyleCnt="0"/>
      <dgm:spPr/>
    </dgm:pt>
    <dgm:pt modelId="{C29273E9-4446-4659-AA03-59852A6C95D1}" type="pres">
      <dgm:prSet presAssocID="{20619639-D9DF-46A1-92AD-81E5733E3E3A}" presName="chevronComposite1" presStyleCnt="0"/>
      <dgm:spPr/>
    </dgm:pt>
    <dgm:pt modelId="{DBC129AE-4BC8-4262-9ABB-D4497B5F88A6}" type="pres">
      <dgm:prSet presAssocID="{20619639-D9DF-46A1-92AD-81E5733E3E3A}" presName="chevron1" presStyleLbl="sibTrans2D1" presStyleIdx="1" presStyleCnt="2"/>
      <dgm:spPr/>
    </dgm:pt>
    <dgm:pt modelId="{EA87E864-544B-4323-9F92-F7C9A9A2DD9E}" type="pres">
      <dgm:prSet presAssocID="{20619639-D9DF-46A1-92AD-81E5733E3E3A}" presName="spChevron1" presStyleCnt="0"/>
      <dgm:spPr/>
    </dgm:pt>
    <dgm:pt modelId="{5D305A20-8FB9-4C97-A204-3FAA19700ABC}" type="pres">
      <dgm:prSet presAssocID="{86F1C204-3881-4238-8569-DBC1B06DC6B4}" presName="last" presStyleCnt="0"/>
      <dgm:spPr/>
    </dgm:pt>
    <dgm:pt modelId="{8709408E-2F4B-45FD-8C66-25FC20A2D410}" type="pres">
      <dgm:prSet presAssocID="{86F1C204-3881-4238-8569-DBC1B06DC6B4}" presName="circleTx" presStyleLbl="node1" presStyleIdx="18" presStyleCnt="19"/>
      <dgm:spPr/>
    </dgm:pt>
    <dgm:pt modelId="{EA99B03D-20BE-4824-9128-DDE576DD2F58}" type="pres">
      <dgm:prSet presAssocID="{86F1C204-3881-4238-8569-DBC1B06DC6B4}" presName="spN" presStyleCnt="0"/>
      <dgm:spPr/>
    </dgm:pt>
  </dgm:ptLst>
  <dgm:cxnLst>
    <dgm:cxn modelId="{5F8CDA0F-D6B2-4D45-A692-9D4F80887E47}" type="presOf" srcId="{86F1C204-3881-4238-8569-DBC1B06DC6B4}" destId="{8709408E-2F4B-45FD-8C66-25FC20A2D410}" srcOrd="0" destOrd="0" presId="urn:microsoft.com/office/officeart/2009/3/layout/RandomtoResultProcess"/>
    <dgm:cxn modelId="{1A5B1929-B839-4937-B91E-72A864074361}" type="presOf" srcId="{E13D66D6-149A-4C30-AE53-CD4588B0C41E}" destId="{967CDB3B-A623-44E5-8479-559958A294FE}" srcOrd="0" destOrd="0" presId="urn:microsoft.com/office/officeart/2009/3/layout/RandomtoResultProcess"/>
    <dgm:cxn modelId="{92485899-49DB-4A0E-A12D-EE6858626D68}" type="presOf" srcId="{1A48C0F4-756C-4FD1-B840-5F56B2313703}" destId="{8DA9373F-8072-433F-8D9D-9305D2FF924B}" srcOrd="0" destOrd="0" presId="urn:microsoft.com/office/officeart/2009/3/layout/RandomtoResultProcess"/>
    <dgm:cxn modelId="{6CEF9DB3-9358-4AAA-9161-E545AA2260F6}" type="presOf" srcId="{A5374057-DADE-4628-86E9-950EE6A783A0}" destId="{7E0BEDE6-D1C8-4F74-A1BD-04F7FA60384F}" srcOrd="0" destOrd="0" presId="urn:microsoft.com/office/officeart/2009/3/layout/RandomtoResultProcess"/>
    <dgm:cxn modelId="{0CB9F2E0-426F-42FC-BCFD-316D294D41E1}" srcId="{1A48C0F4-756C-4FD1-B840-5F56B2313703}" destId="{E13D66D6-149A-4C30-AE53-CD4588B0C41E}" srcOrd="0" destOrd="0" parTransId="{4138F20F-15F8-47CD-9F54-FCD0E5BA49FB}" sibTransId="{62672EE5-C119-4C97-8964-656951CF3516}"/>
    <dgm:cxn modelId="{FBCFDDF5-2056-4054-A135-0E39690C384B}" srcId="{1A48C0F4-756C-4FD1-B840-5F56B2313703}" destId="{A5374057-DADE-4628-86E9-950EE6A783A0}" srcOrd="1" destOrd="0" parTransId="{DB985815-1461-4B5B-B5ED-7A332A86070D}" sibTransId="{20619639-D9DF-46A1-92AD-81E5733E3E3A}"/>
    <dgm:cxn modelId="{6D10E2F7-768D-4D59-BF3C-9045D1605001}" srcId="{1A48C0F4-756C-4FD1-B840-5F56B2313703}" destId="{86F1C204-3881-4238-8569-DBC1B06DC6B4}" srcOrd="2" destOrd="0" parTransId="{E949ADFE-6588-4F88-820F-C655AEA801A6}" sibTransId="{6B043C62-8AD0-4AF3-B901-DD80186856AD}"/>
    <dgm:cxn modelId="{FB43E851-5264-4060-A441-2F0C2009CD6E}" type="presParOf" srcId="{8DA9373F-8072-433F-8D9D-9305D2FF924B}" destId="{6FED9E6D-189E-4B95-8AB5-74D77CA4E31F}" srcOrd="0" destOrd="0" presId="urn:microsoft.com/office/officeart/2009/3/layout/RandomtoResultProcess"/>
    <dgm:cxn modelId="{B4590C5A-F5B9-42A8-B48C-C15E260B6975}" type="presParOf" srcId="{6FED9E6D-189E-4B95-8AB5-74D77CA4E31F}" destId="{967CDB3B-A623-44E5-8479-559958A294FE}" srcOrd="0" destOrd="0" presId="urn:microsoft.com/office/officeart/2009/3/layout/RandomtoResultProcess"/>
    <dgm:cxn modelId="{3172727C-5464-4F80-8685-819746A546D5}" type="presParOf" srcId="{6FED9E6D-189E-4B95-8AB5-74D77CA4E31F}" destId="{9FAA3E35-0DE3-4E4A-A6BA-63B01C403372}" srcOrd="1" destOrd="0" presId="urn:microsoft.com/office/officeart/2009/3/layout/RandomtoResultProcess"/>
    <dgm:cxn modelId="{624C59FD-4467-4A14-94D9-2FC460B29351}" type="presParOf" srcId="{6FED9E6D-189E-4B95-8AB5-74D77CA4E31F}" destId="{6E433FF5-0F61-4EF2-9DAA-545BC60DC138}" srcOrd="2" destOrd="0" presId="urn:microsoft.com/office/officeart/2009/3/layout/RandomtoResultProcess"/>
    <dgm:cxn modelId="{E7E6EF81-2B35-4859-ACF7-9D07133A4313}" type="presParOf" srcId="{6FED9E6D-189E-4B95-8AB5-74D77CA4E31F}" destId="{02B1182B-68FE-4EF2-9417-D858CC2854EA}" srcOrd="3" destOrd="0" presId="urn:microsoft.com/office/officeart/2009/3/layout/RandomtoResultProcess"/>
    <dgm:cxn modelId="{D4ACF67A-B6E3-486E-8E44-0548AD82B5FB}" type="presParOf" srcId="{6FED9E6D-189E-4B95-8AB5-74D77CA4E31F}" destId="{F5AF3CB1-28F0-43ED-AC7F-855ACFD44063}" srcOrd="4" destOrd="0" presId="urn:microsoft.com/office/officeart/2009/3/layout/RandomtoResultProcess"/>
    <dgm:cxn modelId="{97A1CB1E-616F-47CD-91A7-F8B1F0B08A8A}" type="presParOf" srcId="{6FED9E6D-189E-4B95-8AB5-74D77CA4E31F}" destId="{28EC8D28-4F01-47E6-9E62-89FA23B8474C}" srcOrd="5" destOrd="0" presId="urn:microsoft.com/office/officeart/2009/3/layout/RandomtoResultProcess"/>
    <dgm:cxn modelId="{52CE860B-4711-4860-8BFB-B057479C2866}" type="presParOf" srcId="{6FED9E6D-189E-4B95-8AB5-74D77CA4E31F}" destId="{7AB74306-EFF8-47BB-B3B2-D968577279EF}" srcOrd="6" destOrd="0" presId="urn:microsoft.com/office/officeart/2009/3/layout/RandomtoResultProcess"/>
    <dgm:cxn modelId="{443967BC-5EC8-4E53-B88E-2C3FA3BEC544}" type="presParOf" srcId="{6FED9E6D-189E-4B95-8AB5-74D77CA4E31F}" destId="{790C8C28-5BD7-4CEB-AB66-2B3AF8AD2E0A}" srcOrd="7" destOrd="0" presId="urn:microsoft.com/office/officeart/2009/3/layout/RandomtoResultProcess"/>
    <dgm:cxn modelId="{CB0E8263-2D52-4BBA-9760-BFA808B44168}" type="presParOf" srcId="{6FED9E6D-189E-4B95-8AB5-74D77CA4E31F}" destId="{3D853740-BB1F-4E24-95C0-0EE4BD25CDF9}" srcOrd="8" destOrd="0" presId="urn:microsoft.com/office/officeart/2009/3/layout/RandomtoResultProcess"/>
    <dgm:cxn modelId="{94187F91-23FE-45E6-9F77-B85F9CF6E5F3}" type="presParOf" srcId="{6FED9E6D-189E-4B95-8AB5-74D77CA4E31F}" destId="{D2ADE061-9E10-4533-BF33-C52D62E84CE7}" srcOrd="9" destOrd="0" presId="urn:microsoft.com/office/officeart/2009/3/layout/RandomtoResultProcess"/>
    <dgm:cxn modelId="{54C0B389-0ACA-4E7C-A381-02841AE78223}" type="presParOf" srcId="{6FED9E6D-189E-4B95-8AB5-74D77CA4E31F}" destId="{D79FF535-9843-4C9F-8D44-0CE5D3A3004B}" srcOrd="10" destOrd="0" presId="urn:microsoft.com/office/officeart/2009/3/layout/RandomtoResultProcess"/>
    <dgm:cxn modelId="{BD039345-4801-46D1-AB8C-53F7142CDD7C}" type="presParOf" srcId="{6FED9E6D-189E-4B95-8AB5-74D77CA4E31F}" destId="{F383C441-2F1A-48C8-8D12-5F38A9EBF33E}" srcOrd="11" destOrd="0" presId="urn:microsoft.com/office/officeart/2009/3/layout/RandomtoResultProcess"/>
    <dgm:cxn modelId="{E0C2EC26-8902-434D-BB87-F4D0468E0D14}" type="presParOf" srcId="{6FED9E6D-189E-4B95-8AB5-74D77CA4E31F}" destId="{18BA8F7D-8CF4-475C-A767-4B05C406A441}" srcOrd="12" destOrd="0" presId="urn:microsoft.com/office/officeart/2009/3/layout/RandomtoResultProcess"/>
    <dgm:cxn modelId="{2EB1B900-AC1C-4951-8CA4-C3659B88D946}" type="presParOf" srcId="{6FED9E6D-189E-4B95-8AB5-74D77CA4E31F}" destId="{75F9A5F8-0C8A-4FE2-9039-BEE52C61540A}" srcOrd="13" destOrd="0" presId="urn:microsoft.com/office/officeart/2009/3/layout/RandomtoResultProcess"/>
    <dgm:cxn modelId="{EF07B5C5-AEE4-4BBA-AD60-3ACFAA36E926}" type="presParOf" srcId="{6FED9E6D-189E-4B95-8AB5-74D77CA4E31F}" destId="{F4E185BB-A30F-402E-A377-3C98615542C6}" srcOrd="14" destOrd="0" presId="urn:microsoft.com/office/officeart/2009/3/layout/RandomtoResultProcess"/>
    <dgm:cxn modelId="{59802F5D-7B16-4AB5-86E4-4A638A5151CD}" type="presParOf" srcId="{6FED9E6D-189E-4B95-8AB5-74D77CA4E31F}" destId="{680F5EB7-667F-4E2F-995F-A78BC0A3FFFE}" srcOrd="15" destOrd="0" presId="urn:microsoft.com/office/officeart/2009/3/layout/RandomtoResultProcess"/>
    <dgm:cxn modelId="{6923F1A4-3214-4EDC-8687-DC132D369C54}" type="presParOf" srcId="{6FED9E6D-189E-4B95-8AB5-74D77CA4E31F}" destId="{92C1C874-59FB-4328-B493-73ACD1C810DD}" srcOrd="16" destOrd="0" presId="urn:microsoft.com/office/officeart/2009/3/layout/RandomtoResultProcess"/>
    <dgm:cxn modelId="{E6248CC1-8D8D-4A0D-A9D7-01FAED2A149C}" type="presParOf" srcId="{6FED9E6D-189E-4B95-8AB5-74D77CA4E31F}" destId="{74B92A38-CCB5-43A3-A127-7D03240DC3E0}" srcOrd="17" destOrd="0" presId="urn:microsoft.com/office/officeart/2009/3/layout/RandomtoResultProcess"/>
    <dgm:cxn modelId="{B8C5C934-D9B2-4046-A07E-4B24E08E2EBA}" type="presParOf" srcId="{6FED9E6D-189E-4B95-8AB5-74D77CA4E31F}" destId="{C35486A9-D68D-4353-B092-94B688A07719}" srcOrd="18" destOrd="0" presId="urn:microsoft.com/office/officeart/2009/3/layout/RandomtoResultProcess"/>
    <dgm:cxn modelId="{6DE84919-A267-4171-8378-EED6DFC1E89F}" type="presParOf" srcId="{8DA9373F-8072-433F-8D9D-9305D2FF924B}" destId="{5FFD118A-C874-45AB-B99C-761CF990A945}" srcOrd="1" destOrd="0" presId="urn:microsoft.com/office/officeart/2009/3/layout/RandomtoResultProcess"/>
    <dgm:cxn modelId="{D0A341C1-DE2D-472D-9C97-1BB33F2EA377}" type="presParOf" srcId="{5FFD118A-C874-45AB-B99C-761CF990A945}" destId="{87C9134B-4FEC-4766-AF49-CC7B84B8B4EC}" srcOrd="0" destOrd="0" presId="urn:microsoft.com/office/officeart/2009/3/layout/RandomtoResultProcess"/>
    <dgm:cxn modelId="{E6FB7CB3-40C5-45CC-BC8B-39C750FB5C56}" type="presParOf" srcId="{5FFD118A-C874-45AB-B99C-761CF990A945}" destId="{C4BEEE97-5768-46D9-A581-C9730DC9DD22}" srcOrd="1" destOrd="0" presId="urn:microsoft.com/office/officeart/2009/3/layout/RandomtoResultProcess"/>
    <dgm:cxn modelId="{E20AD2B8-3C29-4133-85E8-0709508ABF06}" type="presParOf" srcId="{8DA9373F-8072-433F-8D9D-9305D2FF924B}" destId="{1FE7697E-DEFF-48D6-B85B-329D868E19AC}" srcOrd="2" destOrd="0" presId="urn:microsoft.com/office/officeart/2009/3/layout/RandomtoResultProcess"/>
    <dgm:cxn modelId="{549471EB-C76C-451B-B266-8B9ADA5320C7}" type="presParOf" srcId="{1FE7697E-DEFF-48D6-B85B-329D868E19AC}" destId="{7E0BEDE6-D1C8-4F74-A1BD-04F7FA60384F}" srcOrd="0" destOrd="0" presId="urn:microsoft.com/office/officeart/2009/3/layout/RandomtoResultProcess"/>
    <dgm:cxn modelId="{A77AE15A-B8C7-4A3E-88EB-0DE095DBE29E}" type="presParOf" srcId="{1FE7697E-DEFF-48D6-B85B-329D868E19AC}" destId="{1EB3A9C0-4BA1-4FED-8C8D-051B7C3C804E}" srcOrd="1" destOrd="0" presId="urn:microsoft.com/office/officeart/2009/3/layout/RandomtoResultProcess"/>
    <dgm:cxn modelId="{17085BA1-BD66-4449-80F8-565A9C533636}" type="presParOf" srcId="{8DA9373F-8072-433F-8D9D-9305D2FF924B}" destId="{C29273E9-4446-4659-AA03-59852A6C95D1}" srcOrd="3" destOrd="0" presId="urn:microsoft.com/office/officeart/2009/3/layout/RandomtoResultProcess"/>
    <dgm:cxn modelId="{29BD5C46-0ABC-4145-B2B0-834AACE44022}" type="presParOf" srcId="{C29273E9-4446-4659-AA03-59852A6C95D1}" destId="{DBC129AE-4BC8-4262-9ABB-D4497B5F88A6}" srcOrd="0" destOrd="0" presId="urn:microsoft.com/office/officeart/2009/3/layout/RandomtoResultProcess"/>
    <dgm:cxn modelId="{6D253A38-1979-4451-8532-79D7CE1C1F2A}" type="presParOf" srcId="{C29273E9-4446-4659-AA03-59852A6C95D1}" destId="{EA87E864-544B-4323-9F92-F7C9A9A2DD9E}" srcOrd="1" destOrd="0" presId="urn:microsoft.com/office/officeart/2009/3/layout/RandomtoResultProcess"/>
    <dgm:cxn modelId="{E2BE3838-DDC0-4333-BD59-CEBA3CB4432B}" type="presParOf" srcId="{8DA9373F-8072-433F-8D9D-9305D2FF924B}" destId="{5D305A20-8FB9-4C97-A204-3FAA19700ABC}" srcOrd="4" destOrd="0" presId="urn:microsoft.com/office/officeart/2009/3/layout/RandomtoResultProcess"/>
    <dgm:cxn modelId="{9A60022E-3A75-493A-AB81-60542210F0D6}" type="presParOf" srcId="{5D305A20-8FB9-4C97-A204-3FAA19700ABC}" destId="{8709408E-2F4B-45FD-8C66-25FC20A2D410}" srcOrd="0" destOrd="0" presId="urn:microsoft.com/office/officeart/2009/3/layout/RandomtoResultProcess"/>
    <dgm:cxn modelId="{43DB1C3B-5DDF-4265-A3D4-0D8237B0338B}" type="presParOf" srcId="{5D305A20-8FB9-4C97-A204-3FAA19700ABC}" destId="{EA99B03D-20BE-4824-9128-DDE576DD2F58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A111CD-E4D4-4493-86C9-6D57A30F5E19}" type="doc">
      <dgm:prSet loTypeId="urn:microsoft.com/office/officeart/2005/8/layout/process5" loCatId="process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623C7474-998F-451E-8EA7-A0459B578267}">
      <dgm:prSet phldrT="[Texto]"/>
      <dgm:spPr/>
      <dgm:t>
        <a:bodyPr/>
        <a:lstStyle/>
        <a:p>
          <a:r>
            <a:rPr lang="es-ES" dirty="0"/>
            <a:t>Incrementar actividades turísticas que familiaricen con la cultura quiteña, costumbre y tradiciones Barrio La Ronda.</a:t>
          </a:r>
        </a:p>
      </dgm:t>
    </dgm:pt>
    <dgm:pt modelId="{41396B41-2381-49BD-AC34-B503B27A94AC}" type="parTrans" cxnId="{ADC739C5-85D8-43E2-9B8F-BF24C13DA5F6}">
      <dgm:prSet/>
      <dgm:spPr/>
      <dgm:t>
        <a:bodyPr/>
        <a:lstStyle/>
        <a:p>
          <a:endParaRPr lang="es-ES"/>
        </a:p>
      </dgm:t>
    </dgm:pt>
    <dgm:pt modelId="{4334530D-84BD-4357-AAC0-097FC10DAAD8}" type="sibTrans" cxnId="{ADC739C5-85D8-43E2-9B8F-BF24C13DA5F6}">
      <dgm:prSet/>
      <dgm:spPr/>
      <dgm:t>
        <a:bodyPr/>
        <a:lstStyle/>
        <a:p>
          <a:endParaRPr lang="es-ES"/>
        </a:p>
      </dgm:t>
    </dgm:pt>
    <dgm:pt modelId="{5EBB7ED5-F144-4FC4-AC0A-4490DA73B20D}">
      <dgm:prSet phldrT="[Texto]"/>
      <dgm:spPr/>
      <dgm:t>
        <a:bodyPr/>
        <a:lstStyle/>
        <a:p>
          <a:r>
            <a:rPr lang="es-ES" dirty="0"/>
            <a:t>Programas culturales con horarios establecidos adjuntar cronograma de actividades en la pagina oficial Quito turismo.</a:t>
          </a:r>
        </a:p>
      </dgm:t>
    </dgm:pt>
    <dgm:pt modelId="{46F55FA8-D6B6-4B3B-B9AC-CE3FC15072A2}" type="parTrans" cxnId="{39054B8E-202F-44C9-8B3C-C892B8B246E1}">
      <dgm:prSet/>
      <dgm:spPr/>
      <dgm:t>
        <a:bodyPr/>
        <a:lstStyle/>
        <a:p>
          <a:endParaRPr lang="es-ES"/>
        </a:p>
      </dgm:t>
    </dgm:pt>
    <dgm:pt modelId="{E8F2F247-A387-4B25-8E89-81CC937F9F16}" type="sibTrans" cxnId="{39054B8E-202F-44C9-8B3C-C892B8B246E1}">
      <dgm:prSet/>
      <dgm:spPr/>
      <dgm:t>
        <a:bodyPr/>
        <a:lstStyle/>
        <a:p>
          <a:endParaRPr lang="es-ES"/>
        </a:p>
      </dgm:t>
    </dgm:pt>
    <dgm:pt modelId="{AFB26475-4DE2-44AD-BF76-7FB5807547A3}">
      <dgm:prSet phldrT="[Texto]"/>
      <dgm:spPr/>
      <dgm:t>
        <a:bodyPr/>
        <a:lstStyle/>
        <a:p>
          <a:r>
            <a:rPr lang="es-ES" dirty="0"/>
            <a:t>Paneles informativos, exposiciones permanentes sobre la cultura popular del Barrio la Ronda</a:t>
          </a:r>
        </a:p>
      </dgm:t>
    </dgm:pt>
    <dgm:pt modelId="{48CB6D0F-8482-48A7-832F-C5D62416DEAC}" type="parTrans" cxnId="{5CA294D6-D62A-458F-9C10-C77F5D8EF187}">
      <dgm:prSet/>
      <dgm:spPr/>
      <dgm:t>
        <a:bodyPr/>
        <a:lstStyle/>
        <a:p>
          <a:endParaRPr lang="es-ES"/>
        </a:p>
      </dgm:t>
    </dgm:pt>
    <dgm:pt modelId="{48A44037-FD9B-45AD-A531-CE568576322E}" type="sibTrans" cxnId="{5CA294D6-D62A-458F-9C10-C77F5D8EF187}">
      <dgm:prSet/>
      <dgm:spPr/>
      <dgm:t>
        <a:bodyPr/>
        <a:lstStyle/>
        <a:p>
          <a:endParaRPr lang="es-ES"/>
        </a:p>
      </dgm:t>
    </dgm:pt>
    <dgm:pt modelId="{0B8F6DF7-7179-4B5E-B12F-790C3BEF11FF}">
      <dgm:prSet phldrT="[Texto]"/>
      <dgm:spPr/>
      <dgm:t>
        <a:bodyPr/>
        <a:lstStyle/>
        <a:p>
          <a:r>
            <a:rPr lang="es-ES" b="0" i="0" dirty="0"/>
            <a:t>Reactivación de los oficios artesanales del sector como una zona turística y cultural, con participación ciudadana.  </a:t>
          </a:r>
          <a:endParaRPr lang="es-ES" dirty="0"/>
        </a:p>
      </dgm:t>
    </dgm:pt>
    <dgm:pt modelId="{B9DD2A1A-D443-4C34-BBF5-15D7ECD45E80}" type="parTrans" cxnId="{EAB70293-018F-4203-AF3B-2B3B5CA20698}">
      <dgm:prSet/>
      <dgm:spPr/>
      <dgm:t>
        <a:bodyPr/>
        <a:lstStyle/>
        <a:p>
          <a:endParaRPr lang="es-ES"/>
        </a:p>
      </dgm:t>
    </dgm:pt>
    <dgm:pt modelId="{AFB2AA08-78C4-4AA5-8076-8442443828E0}" type="sibTrans" cxnId="{EAB70293-018F-4203-AF3B-2B3B5CA20698}">
      <dgm:prSet/>
      <dgm:spPr/>
      <dgm:t>
        <a:bodyPr/>
        <a:lstStyle/>
        <a:p>
          <a:endParaRPr lang="es-ES"/>
        </a:p>
      </dgm:t>
    </dgm:pt>
    <dgm:pt modelId="{019BC32A-C36C-4A3C-8C00-3ABB125D680A}">
      <dgm:prSet phldrT="[Texto]"/>
      <dgm:spPr/>
      <dgm:t>
        <a:bodyPr/>
        <a:lstStyle/>
        <a:p>
          <a:r>
            <a:rPr lang="es-ES" b="0" i="0" dirty="0"/>
            <a:t>Centro de desarrollo comunitario, por cuanto este servicio es parte de la comunidad.</a:t>
          </a:r>
          <a:endParaRPr lang="es-ES" dirty="0"/>
        </a:p>
      </dgm:t>
    </dgm:pt>
    <dgm:pt modelId="{B402BBD8-1442-4892-8C85-D4541151C21E}" type="parTrans" cxnId="{94E16545-5FE9-4F7C-A94B-698BDECD6B55}">
      <dgm:prSet/>
      <dgm:spPr/>
      <dgm:t>
        <a:bodyPr/>
        <a:lstStyle/>
        <a:p>
          <a:endParaRPr lang="es-ES"/>
        </a:p>
      </dgm:t>
    </dgm:pt>
    <dgm:pt modelId="{BDE4031D-D7B8-4928-8820-FD3D468BD316}" type="sibTrans" cxnId="{94E16545-5FE9-4F7C-A94B-698BDECD6B55}">
      <dgm:prSet/>
      <dgm:spPr/>
      <dgm:t>
        <a:bodyPr/>
        <a:lstStyle/>
        <a:p>
          <a:endParaRPr lang="es-ES"/>
        </a:p>
      </dgm:t>
    </dgm:pt>
    <dgm:pt modelId="{93E4CE53-758E-431F-9B7F-FDAB558900BF}">
      <dgm:prSet phldrT="[Texto]"/>
      <dgm:spPr/>
      <dgm:t>
        <a:bodyPr/>
        <a:lstStyle/>
        <a:p>
          <a:r>
            <a:rPr lang="es-ES" b="0" i="0" dirty="0"/>
            <a:t>Centro de información turística que a futuro se convierta en un centro de interpretación el cual ofrezca un guion turístico de la Ronda.</a:t>
          </a:r>
          <a:endParaRPr lang="es-ES" dirty="0"/>
        </a:p>
      </dgm:t>
    </dgm:pt>
    <dgm:pt modelId="{22E95E0D-419F-47F7-9060-FC2220AEE145}" type="parTrans" cxnId="{8CCFD181-ED41-447D-AE92-F4F22E7AF394}">
      <dgm:prSet/>
      <dgm:spPr/>
      <dgm:t>
        <a:bodyPr/>
        <a:lstStyle/>
        <a:p>
          <a:endParaRPr lang="es-ES"/>
        </a:p>
      </dgm:t>
    </dgm:pt>
    <dgm:pt modelId="{305250AD-46A3-4ECD-8530-AEAD9E9F061A}" type="sibTrans" cxnId="{8CCFD181-ED41-447D-AE92-F4F22E7AF394}">
      <dgm:prSet/>
      <dgm:spPr/>
      <dgm:t>
        <a:bodyPr/>
        <a:lstStyle/>
        <a:p>
          <a:endParaRPr lang="es-ES"/>
        </a:p>
      </dgm:t>
    </dgm:pt>
    <dgm:pt modelId="{14BC3F00-22A0-4E24-9754-6A5EF8878894}" type="pres">
      <dgm:prSet presAssocID="{E3A111CD-E4D4-4493-86C9-6D57A30F5E19}" presName="diagram" presStyleCnt="0">
        <dgm:presLayoutVars>
          <dgm:dir/>
          <dgm:resizeHandles val="exact"/>
        </dgm:presLayoutVars>
      </dgm:prSet>
      <dgm:spPr/>
    </dgm:pt>
    <dgm:pt modelId="{201987BB-CB13-4CBD-87A4-61952FE83730}" type="pres">
      <dgm:prSet presAssocID="{623C7474-998F-451E-8EA7-A0459B578267}" presName="node" presStyleLbl="node1" presStyleIdx="0" presStyleCnt="6">
        <dgm:presLayoutVars>
          <dgm:bulletEnabled val="1"/>
        </dgm:presLayoutVars>
      </dgm:prSet>
      <dgm:spPr/>
    </dgm:pt>
    <dgm:pt modelId="{DCB5724A-893C-4FDD-A977-4735DF6BF7CB}" type="pres">
      <dgm:prSet presAssocID="{4334530D-84BD-4357-AAC0-097FC10DAAD8}" presName="sibTrans" presStyleLbl="sibTrans2D1" presStyleIdx="0" presStyleCnt="5"/>
      <dgm:spPr/>
    </dgm:pt>
    <dgm:pt modelId="{1F38A3B3-29B6-4278-958D-EB9A47952617}" type="pres">
      <dgm:prSet presAssocID="{4334530D-84BD-4357-AAC0-097FC10DAAD8}" presName="connectorText" presStyleLbl="sibTrans2D1" presStyleIdx="0" presStyleCnt="5"/>
      <dgm:spPr/>
    </dgm:pt>
    <dgm:pt modelId="{32058D19-829D-40BC-9E20-F8A9B854D47D}" type="pres">
      <dgm:prSet presAssocID="{5EBB7ED5-F144-4FC4-AC0A-4490DA73B20D}" presName="node" presStyleLbl="node1" presStyleIdx="1" presStyleCnt="6">
        <dgm:presLayoutVars>
          <dgm:bulletEnabled val="1"/>
        </dgm:presLayoutVars>
      </dgm:prSet>
      <dgm:spPr/>
    </dgm:pt>
    <dgm:pt modelId="{4CF50F38-7127-4057-878E-268FEB46997A}" type="pres">
      <dgm:prSet presAssocID="{E8F2F247-A387-4B25-8E89-81CC937F9F16}" presName="sibTrans" presStyleLbl="sibTrans2D1" presStyleIdx="1" presStyleCnt="5"/>
      <dgm:spPr/>
    </dgm:pt>
    <dgm:pt modelId="{A03CD432-409F-40EE-B061-C121AA488026}" type="pres">
      <dgm:prSet presAssocID="{E8F2F247-A387-4B25-8E89-81CC937F9F16}" presName="connectorText" presStyleLbl="sibTrans2D1" presStyleIdx="1" presStyleCnt="5"/>
      <dgm:spPr/>
    </dgm:pt>
    <dgm:pt modelId="{D34C020A-E23F-4322-A945-00AD16CAAA26}" type="pres">
      <dgm:prSet presAssocID="{AFB26475-4DE2-44AD-BF76-7FB5807547A3}" presName="node" presStyleLbl="node1" presStyleIdx="2" presStyleCnt="6">
        <dgm:presLayoutVars>
          <dgm:bulletEnabled val="1"/>
        </dgm:presLayoutVars>
      </dgm:prSet>
      <dgm:spPr/>
    </dgm:pt>
    <dgm:pt modelId="{3A36ABE4-BB34-44EF-B776-147BBDE16D48}" type="pres">
      <dgm:prSet presAssocID="{48A44037-FD9B-45AD-A531-CE568576322E}" presName="sibTrans" presStyleLbl="sibTrans2D1" presStyleIdx="2" presStyleCnt="5"/>
      <dgm:spPr/>
    </dgm:pt>
    <dgm:pt modelId="{EEE4B56D-FA02-4A82-9238-63B1F81872E5}" type="pres">
      <dgm:prSet presAssocID="{48A44037-FD9B-45AD-A531-CE568576322E}" presName="connectorText" presStyleLbl="sibTrans2D1" presStyleIdx="2" presStyleCnt="5"/>
      <dgm:spPr/>
    </dgm:pt>
    <dgm:pt modelId="{CDA455F2-2AF5-4F94-9C59-72FED6EA3AF6}" type="pres">
      <dgm:prSet presAssocID="{0B8F6DF7-7179-4B5E-B12F-790C3BEF11FF}" presName="node" presStyleLbl="node1" presStyleIdx="3" presStyleCnt="6">
        <dgm:presLayoutVars>
          <dgm:bulletEnabled val="1"/>
        </dgm:presLayoutVars>
      </dgm:prSet>
      <dgm:spPr/>
    </dgm:pt>
    <dgm:pt modelId="{5D8B1B51-6636-414E-9A51-638B3ED8D14A}" type="pres">
      <dgm:prSet presAssocID="{AFB2AA08-78C4-4AA5-8076-8442443828E0}" presName="sibTrans" presStyleLbl="sibTrans2D1" presStyleIdx="3" presStyleCnt="5"/>
      <dgm:spPr/>
    </dgm:pt>
    <dgm:pt modelId="{8A8998EE-9589-4F02-A0F1-D08FDC064226}" type="pres">
      <dgm:prSet presAssocID="{AFB2AA08-78C4-4AA5-8076-8442443828E0}" presName="connectorText" presStyleLbl="sibTrans2D1" presStyleIdx="3" presStyleCnt="5"/>
      <dgm:spPr/>
    </dgm:pt>
    <dgm:pt modelId="{1222462B-9049-43D8-923A-62FF92D2A09E}" type="pres">
      <dgm:prSet presAssocID="{019BC32A-C36C-4A3C-8C00-3ABB125D680A}" presName="node" presStyleLbl="node1" presStyleIdx="4" presStyleCnt="6">
        <dgm:presLayoutVars>
          <dgm:bulletEnabled val="1"/>
        </dgm:presLayoutVars>
      </dgm:prSet>
      <dgm:spPr/>
    </dgm:pt>
    <dgm:pt modelId="{F5FF0DCB-88C8-4D43-8EB4-A4E37E34B8C8}" type="pres">
      <dgm:prSet presAssocID="{BDE4031D-D7B8-4928-8820-FD3D468BD316}" presName="sibTrans" presStyleLbl="sibTrans2D1" presStyleIdx="4" presStyleCnt="5"/>
      <dgm:spPr/>
    </dgm:pt>
    <dgm:pt modelId="{1756F2ED-9557-4BC1-AB54-82CEFE4258AF}" type="pres">
      <dgm:prSet presAssocID="{BDE4031D-D7B8-4928-8820-FD3D468BD316}" presName="connectorText" presStyleLbl="sibTrans2D1" presStyleIdx="4" presStyleCnt="5"/>
      <dgm:spPr/>
    </dgm:pt>
    <dgm:pt modelId="{BF1B0E13-D24C-4CF0-A3CB-22E5ADDB82AB}" type="pres">
      <dgm:prSet presAssocID="{93E4CE53-758E-431F-9B7F-FDAB558900BF}" presName="node" presStyleLbl="node1" presStyleIdx="5" presStyleCnt="6">
        <dgm:presLayoutVars>
          <dgm:bulletEnabled val="1"/>
        </dgm:presLayoutVars>
      </dgm:prSet>
      <dgm:spPr/>
    </dgm:pt>
  </dgm:ptLst>
  <dgm:cxnLst>
    <dgm:cxn modelId="{837D9002-A54A-46FE-BC6B-39368DFD83D9}" type="presOf" srcId="{E8F2F247-A387-4B25-8E89-81CC937F9F16}" destId="{4CF50F38-7127-4057-878E-268FEB46997A}" srcOrd="0" destOrd="0" presId="urn:microsoft.com/office/officeart/2005/8/layout/process5"/>
    <dgm:cxn modelId="{3F038206-32A5-4495-BA46-274F5E64AC16}" type="presOf" srcId="{4334530D-84BD-4357-AAC0-097FC10DAAD8}" destId="{DCB5724A-893C-4FDD-A977-4735DF6BF7CB}" srcOrd="0" destOrd="0" presId="urn:microsoft.com/office/officeart/2005/8/layout/process5"/>
    <dgm:cxn modelId="{1ADC9324-8336-4B2F-BCFE-ABE88BA4B0E0}" type="presOf" srcId="{5EBB7ED5-F144-4FC4-AC0A-4490DA73B20D}" destId="{32058D19-829D-40BC-9E20-F8A9B854D47D}" srcOrd="0" destOrd="0" presId="urn:microsoft.com/office/officeart/2005/8/layout/process5"/>
    <dgm:cxn modelId="{CD083435-6A04-4F67-A775-C3755C71DC07}" type="presOf" srcId="{019BC32A-C36C-4A3C-8C00-3ABB125D680A}" destId="{1222462B-9049-43D8-923A-62FF92D2A09E}" srcOrd="0" destOrd="0" presId="urn:microsoft.com/office/officeart/2005/8/layout/process5"/>
    <dgm:cxn modelId="{C812DD5D-A43C-43E1-80E9-D13091BEED5C}" type="presOf" srcId="{E3A111CD-E4D4-4493-86C9-6D57A30F5E19}" destId="{14BC3F00-22A0-4E24-9754-6A5EF8878894}" srcOrd="0" destOrd="0" presId="urn:microsoft.com/office/officeart/2005/8/layout/process5"/>
    <dgm:cxn modelId="{F37C1041-EAC5-47A0-8CD8-A8B5C5552200}" type="presOf" srcId="{93E4CE53-758E-431F-9B7F-FDAB558900BF}" destId="{BF1B0E13-D24C-4CF0-A3CB-22E5ADDB82AB}" srcOrd="0" destOrd="0" presId="urn:microsoft.com/office/officeart/2005/8/layout/process5"/>
    <dgm:cxn modelId="{94E16545-5FE9-4F7C-A94B-698BDECD6B55}" srcId="{E3A111CD-E4D4-4493-86C9-6D57A30F5E19}" destId="{019BC32A-C36C-4A3C-8C00-3ABB125D680A}" srcOrd="4" destOrd="0" parTransId="{B402BBD8-1442-4892-8C85-D4541151C21E}" sibTransId="{BDE4031D-D7B8-4928-8820-FD3D468BD316}"/>
    <dgm:cxn modelId="{6E41CF67-85C7-4A0A-B150-797BF7D2998E}" type="presOf" srcId="{4334530D-84BD-4357-AAC0-097FC10DAAD8}" destId="{1F38A3B3-29B6-4278-958D-EB9A47952617}" srcOrd="1" destOrd="0" presId="urn:microsoft.com/office/officeart/2005/8/layout/process5"/>
    <dgm:cxn modelId="{AE843A6F-0B38-458C-A17B-6497518549F6}" type="presOf" srcId="{AFB26475-4DE2-44AD-BF76-7FB5807547A3}" destId="{D34C020A-E23F-4322-A945-00AD16CAAA26}" srcOrd="0" destOrd="0" presId="urn:microsoft.com/office/officeart/2005/8/layout/process5"/>
    <dgm:cxn modelId="{1714EB80-C95E-4B0B-BD46-9F021C485238}" type="presOf" srcId="{BDE4031D-D7B8-4928-8820-FD3D468BD316}" destId="{1756F2ED-9557-4BC1-AB54-82CEFE4258AF}" srcOrd="1" destOrd="0" presId="urn:microsoft.com/office/officeart/2005/8/layout/process5"/>
    <dgm:cxn modelId="{8CCFD181-ED41-447D-AE92-F4F22E7AF394}" srcId="{E3A111CD-E4D4-4493-86C9-6D57A30F5E19}" destId="{93E4CE53-758E-431F-9B7F-FDAB558900BF}" srcOrd="5" destOrd="0" parTransId="{22E95E0D-419F-47F7-9060-FC2220AEE145}" sibTransId="{305250AD-46A3-4ECD-8530-AEAD9E9F061A}"/>
    <dgm:cxn modelId="{34A1C482-9A48-40F6-8338-481689E6107A}" type="presOf" srcId="{E8F2F247-A387-4B25-8E89-81CC937F9F16}" destId="{A03CD432-409F-40EE-B061-C121AA488026}" srcOrd="1" destOrd="0" presId="urn:microsoft.com/office/officeart/2005/8/layout/process5"/>
    <dgm:cxn modelId="{809D7D84-2849-4E27-8F33-5CB8C8BA22BE}" type="presOf" srcId="{AFB2AA08-78C4-4AA5-8076-8442443828E0}" destId="{5D8B1B51-6636-414E-9A51-638B3ED8D14A}" srcOrd="0" destOrd="0" presId="urn:microsoft.com/office/officeart/2005/8/layout/process5"/>
    <dgm:cxn modelId="{39054B8E-202F-44C9-8B3C-C892B8B246E1}" srcId="{E3A111CD-E4D4-4493-86C9-6D57A30F5E19}" destId="{5EBB7ED5-F144-4FC4-AC0A-4490DA73B20D}" srcOrd="1" destOrd="0" parTransId="{46F55FA8-D6B6-4B3B-B9AC-CE3FC15072A2}" sibTransId="{E8F2F247-A387-4B25-8E89-81CC937F9F16}"/>
    <dgm:cxn modelId="{EAB70293-018F-4203-AF3B-2B3B5CA20698}" srcId="{E3A111CD-E4D4-4493-86C9-6D57A30F5E19}" destId="{0B8F6DF7-7179-4B5E-B12F-790C3BEF11FF}" srcOrd="3" destOrd="0" parTransId="{B9DD2A1A-D443-4C34-BBF5-15D7ECD45E80}" sibTransId="{AFB2AA08-78C4-4AA5-8076-8442443828E0}"/>
    <dgm:cxn modelId="{94536693-28F2-440C-A48E-5C8B451D55AC}" type="presOf" srcId="{48A44037-FD9B-45AD-A531-CE568576322E}" destId="{3A36ABE4-BB34-44EF-B776-147BBDE16D48}" srcOrd="0" destOrd="0" presId="urn:microsoft.com/office/officeart/2005/8/layout/process5"/>
    <dgm:cxn modelId="{0AEF1A96-179D-420C-A3EC-55BB48E68EBC}" type="presOf" srcId="{BDE4031D-D7B8-4928-8820-FD3D468BD316}" destId="{F5FF0DCB-88C8-4D43-8EB4-A4E37E34B8C8}" srcOrd="0" destOrd="0" presId="urn:microsoft.com/office/officeart/2005/8/layout/process5"/>
    <dgm:cxn modelId="{D1C7D5BD-2B0E-41E5-8CF9-53E8EC766E49}" type="presOf" srcId="{0B8F6DF7-7179-4B5E-B12F-790C3BEF11FF}" destId="{CDA455F2-2AF5-4F94-9C59-72FED6EA3AF6}" srcOrd="0" destOrd="0" presId="urn:microsoft.com/office/officeart/2005/8/layout/process5"/>
    <dgm:cxn modelId="{ADC739C5-85D8-43E2-9B8F-BF24C13DA5F6}" srcId="{E3A111CD-E4D4-4493-86C9-6D57A30F5E19}" destId="{623C7474-998F-451E-8EA7-A0459B578267}" srcOrd="0" destOrd="0" parTransId="{41396B41-2381-49BD-AC34-B503B27A94AC}" sibTransId="{4334530D-84BD-4357-AAC0-097FC10DAAD8}"/>
    <dgm:cxn modelId="{0C5A64D6-74DC-422B-B033-A4138EDAD956}" type="presOf" srcId="{623C7474-998F-451E-8EA7-A0459B578267}" destId="{201987BB-CB13-4CBD-87A4-61952FE83730}" srcOrd="0" destOrd="0" presId="urn:microsoft.com/office/officeart/2005/8/layout/process5"/>
    <dgm:cxn modelId="{5CA294D6-D62A-458F-9C10-C77F5D8EF187}" srcId="{E3A111CD-E4D4-4493-86C9-6D57A30F5E19}" destId="{AFB26475-4DE2-44AD-BF76-7FB5807547A3}" srcOrd="2" destOrd="0" parTransId="{48CB6D0F-8482-48A7-832F-C5D62416DEAC}" sibTransId="{48A44037-FD9B-45AD-A531-CE568576322E}"/>
    <dgm:cxn modelId="{EF960BD8-70F1-41D0-9305-60E3667BB4F2}" type="presOf" srcId="{48A44037-FD9B-45AD-A531-CE568576322E}" destId="{EEE4B56D-FA02-4A82-9238-63B1F81872E5}" srcOrd="1" destOrd="0" presId="urn:microsoft.com/office/officeart/2005/8/layout/process5"/>
    <dgm:cxn modelId="{55C2B7F7-763C-48B7-9A01-A8ECAC2A7E1E}" type="presOf" srcId="{AFB2AA08-78C4-4AA5-8076-8442443828E0}" destId="{8A8998EE-9589-4F02-A0F1-D08FDC064226}" srcOrd="1" destOrd="0" presId="urn:microsoft.com/office/officeart/2005/8/layout/process5"/>
    <dgm:cxn modelId="{390B2F6F-9F04-428F-A1BC-A1E769718255}" type="presParOf" srcId="{14BC3F00-22A0-4E24-9754-6A5EF8878894}" destId="{201987BB-CB13-4CBD-87A4-61952FE83730}" srcOrd="0" destOrd="0" presId="urn:microsoft.com/office/officeart/2005/8/layout/process5"/>
    <dgm:cxn modelId="{A8CD4199-B179-40B9-995A-0F2C4F444E5C}" type="presParOf" srcId="{14BC3F00-22A0-4E24-9754-6A5EF8878894}" destId="{DCB5724A-893C-4FDD-A977-4735DF6BF7CB}" srcOrd="1" destOrd="0" presId="urn:microsoft.com/office/officeart/2005/8/layout/process5"/>
    <dgm:cxn modelId="{1045BE13-8AB5-4B20-922C-F1BA4B8CA495}" type="presParOf" srcId="{DCB5724A-893C-4FDD-A977-4735DF6BF7CB}" destId="{1F38A3B3-29B6-4278-958D-EB9A47952617}" srcOrd="0" destOrd="0" presId="urn:microsoft.com/office/officeart/2005/8/layout/process5"/>
    <dgm:cxn modelId="{D00B98E0-B999-453F-AE47-0FC930CEF5F6}" type="presParOf" srcId="{14BC3F00-22A0-4E24-9754-6A5EF8878894}" destId="{32058D19-829D-40BC-9E20-F8A9B854D47D}" srcOrd="2" destOrd="0" presId="urn:microsoft.com/office/officeart/2005/8/layout/process5"/>
    <dgm:cxn modelId="{A9DF409A-EBC1-4FF7-A419-F91DE59B0F65}" type="presParOf" srcId="{14BC3F00-22A0-4E24-9754-6A5EF8878894}" destId="{4CF50F38-7127-4057-878E-268FEB46997A}" srcOrd="3" destOrd="0" presId="urn:microsoft.com/office/officeart/2005/8/layout/process5"/>
    <dgm:cxn modelId="{A400602D-3764-4330-85C5-D2B48A85A1B9}" type="presParOf" srcId="{4CF50F38-7127-4057-878E-268FEB46997A}" destId="{A03CD432-409F-40EE-B061-C121AA488026}" srcOrd="0" destOrd="0" presId="urn:microsoft.com/office/officeart/2005/8/layout/process5"/>
    <dgm:cxn modelId="{D6CD36B9-F286-4A68-BED1-48C34895C559}" type="presParOf" srcId="{14BC3F00-22A0-4E24-9754-6A5EF8878894}" destId="{D34C020A-E23F-4322-A945-00AD16CAAA26}" srcOrd="4" destOrd="0" presId="urn:microsoft.com/office/officeart/2005/8/layout/process5"/>
    <dgm:cxn modelId="{8EAC8CA6-7E5D-41C7-A2FE-7C52327631FC}" type="presParOf" srcId="{14BC3F00-22A0-4E24-9754-6A5EF8878894}" destId="{3A36ABE4-BB34-44EF-B776-147BBDE16D48}" srcOrd="5" destOrd="0" presId="urn:microsoft.com/office/officeart/2005/8/layout/process5"/>
    <dgm:cxn modelId="{C8A74296-7BA3-41DF-8633-3F3197AE2AD5}" type="presParOf" srcId="{3A36ABE4-BB34-44EF-B776-147BBDE16D48}" destId="{EEE4B56D-FA02-4A82-9238-63B1F81872E5}" srcOrd="0" destOrd="0" presId="urn:microsoft.com/office/officeart/2005/8/layout/process5"/>
    <dgm:cxn modelId="{6EC8DB55-C757-47FD-85D4-E27995BC6EE3}" type="presParOf" srcId="{14BC3F00-22A0-4E24-9754-6A5EF8878894}" destId="{CDA455F2-2AF5-4F94-9C59-72FED6EA3AF6}" srcOrd="6" destOrd="0" presId="urn:microsoft.com/office/officeart/2005/8/layout/process5"/>
    <dgm:cxn modelId="{7FA2E3CD-DE8E-4C20-9BF0-68600A03B19E}" type="presParOf" srcId="{14BC3F00-22A0-4E24-9754-6A5EF8878894}" destId="{5D8B1B51-6636-414E-9A51-638B3ED8D14A}" srcOrd="7" destOrd="0" presId="urn:microsoft.com/office/officeart/2005/8/layout/process5"/>
    <dgm:cxn modelId="{42FD64C4-41AC-4630-8841-B53AA63CFC48}" type="presParOf" srcId="{5D8B1B51-6636-414E-9A51-638B3ED8D14A}" destId="{8A8998EE-9589-4F02-A0F1-D08FDC064226}" srcOrd="0" destOrd="0" presId="urn:microsoft.com/office/officeart/2005/8/layout/process5"/>
    <dgm:cxn modelId="{10E30C1F-3712-454B-BD79-039DE14C2A67}" type="presParOf" srcId="{14BC3F00-22A0-4E24-9754-6A5EF8878894}" destId="{1222462B-9049-43D8-923A-62FF92D2A09E}" srcOrd="8" destOrd="0" presId="urn:microsoft.com/office/officeart/2005/8/layout/process5"/>
    <dgm:cxn modelId="{66774DFC-DD90-4F33-896F-ECAD378BA701}" type="presParOf" srcId="{14BC3F00-22A0-4E24-9754-6A5EF8878894}" destId="{F5FF0DCB-88C8-4D43-8EB4-A4E37E34B8C8}" srcOrd="9" destOrd="0" presId="urn:microsoft.com/office/officeart/2005/8/layout/process5"/>
    <dgm:cxn modelId="{A6772A5C-1761-418F-A973-DE801CD06B93}" type="presParOf" srcId="{F5FF0DCB-88C8-4D43-8EB4-A4E37E34B8C8}" destId="{1756F2ED-9557-4BC1-AB54-82CEFE4258AF}" srcOrd="0" destOrd="0" presId="urn:microsoft.com/office/officeart/2005/8/layout/process5"/>
    <dgm:cxn modelId="{B03D5513-2E35-4752-A18B-CBCA7E816AA7}" type="presParOf" srcId="{14BC3F00-22A0-4E24-9754-6A5EF8878894}" destId="{BF1B0E13-D24C-4CF0-A3CB-22E5ADDB82AB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31AC31-5E6B-411B-8D42-3515E8A19C19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48F4E206-3312-4726-B050-D3A980D788F1}">
      <dgm:prSet phldrT="[Texto]" custT="1"/>
      <dgm:spPr/>
      <dgm:t>
        <a:bodyPr/>
        <a:lstStyle/>
        <a:p>
          <a:r>
            <a:rPr lang="es-EC" sz="1700">
              <a:latin typeface="Times New Roman" panose="02020603050405020304" pitchFamily="18" charset="0"/>
              <a:cs typeface="Times New Roman" panose="02020603050405020304" pitchFamily="18" charset="0"/>
            </a:rPr>
            <a:t>La Ronda al ser un barrio emblemático seguirá siendo conocida por su gran trayectoria artística por sus pasillos escritos en cuatro paredes, la elegancia de su arquitectura, por albergar a grandes artistas literarios, poéticos, músicos entre otros</a:t>
          </a:r>
          <a:endParaRPr lang="es-ES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823DA7-87E1-47C2-99DC-8B28FF0EA4FE}" type="parTrans" cxnId="{14A97176-4B7D-42EC-9F91-541BE964BBFC}">
      <dgm:prSet/>
      <dgm:spPr/>
      <dgm:t>
        <a:bodyPr/>
        <a:lstStyle/>
        <a:p>
          <a:endParaRPr lang="es-ES" sz="17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3E46DE-1F06-4A19-B25C-BC033D063255}" type="sibTrans" cxnId="{14A97176-4B7D-42EC-9F91-541BE964BBFC}">
      <dgm:prSet/>
      <dgm:spPr/>
      <dgm:t>
        <a:bodyPr/>
        <a:lstStyle/>
        <a:p>
          <a:endParaRPr lang="es-ES" sz="17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115F18-350E-47A8-8E09-A1EA05B08C5D}">
      <dgm:prSet phldrT="[Texto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700">
              <a:latin typeface="Times New Roman" panose="02020603050405020304" pitchFamily="18" charset="0"/>
              <a:cs typeface="Times New Roman" panose="02020603050405020304" pitchFamily="18" charset="0"/>
            </a:rPr>
            <a:t>La variedad de servicios turísticos que se presentan en la actualidad como: alimentación, alojamiento, agencias de viajes entre otros, son el conducto para que los turistas nacionales e internaciones sigan llegando día a día, captando la mayoría de visitantes y así mejorar el nivel económico del barrio.</a:t>
          </a:r>
          <a:endParaRPr lang="es-ES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D16AE7-414F-467F-9447-4490553A3963}" type="parTrans" cxnId="{098390DF-FFAB-4369-81A6-C8C4ADD752ED}">
      <dgm:prSet/>
      <dgm:spPr/>
      <dgm:t>
        <a:bodyPr/>
        <a:lstStyle/>
        <a:p>
          <a:endParaRPr lang="es-ES" sz="17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79687E-2F2A-4D4B-8219-17EFB8F4A81B}" type="sibTrans" cxnId="{098390DF-FFAB-4369-81A6-C8C4ADD752ED}">
      <dgm:prSet/>
      <dgm:spPr/>
      <dgm:t>
        <a:bodyPr/>
        <a:lstStyle/>
        <a:p>
          <a:endParaRPr lang="es-ES" sz="17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8E95E2-4971-40C9-9C5C-3F6CBD8E838B}">
      <dgm:prSet phldrT="[Texto]" custT="1"/>
      <dgm:spPr/>
      <dgm:t>
        <a:bodyPr/>
        <a:lstStyle/>
        <a:p>
          <a:r>
            <a:rPr lang="es-EC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Actualmente el deseo de traer el pasado al presente es símbolo de guardar celosamente las pequeñas vivencias y relatos de quienes hicieron que la Ronda se conozca por su gran trayectoria histórica, patrimonial, musical, artística.</a:t>
          </a:r>
          <a:endParaRPr lang="es-ES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2C21E2-9E77-4D5E-80DD-3C4931B26FD0}" type="parTrans" cxnId="{8CAD44AC-1BFB-46B0-A47A-78D5274E8B9C}">
      <dgm:prSet/>
      <dgm:spPr/>
      <dgm:t>
        <a:bodyPr/>
        <a:lstStyle/>
        <a:p>
          <a:endParaRPr lang="es-ES" sz="17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07110B-D65A-40B7-BE45-340F287BFDE8}" type="sibTrans" cxnId="{8CAD44AC-1BFB-46B0-A47A-78D5274E8B9C}">
      <dgm:prSet/>
      <dgm:spPr/>
      <dgm:t>
        <a:bodyPr/>
        <a:lstStyle/>
        <a:p>
          <a:endParaRPr lang="es-ES" sz="17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9F3BDC-6D4B-4C50-9D58-DF5B8CFB97C0}">
      <dgm:prSet phldrT="[Texto]" custT="1"/>
      <dgm:spPr/>
      <dgm:t>
        <a:bodyPr/>
        <a:lstStyle/>
        <a:p>
          <a:r>
            <a:rPr lang="es-EC" sz="1700">
              <a:latin typeface="Times New Roman" panose="02020603050405020304" pitchFamily="18" charset="0"/>
              <a:cs typeface="Times New Roman" panose="02020603050405020304" pitchFamily="18" charset="0"/>
            </a:rPr>
            <a:t>Hoy en día se ha transformado en un puente de interacción cultural, que da vida a la colonia reviviendo pasiones, anécdotas, vivencias que los quiteños recuerdan con nostalgia</a:t>
          </a:r>
          <a:endParaRPr lang="es-ES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1113D8-9B7B-425B-8E12-5FEDC70F66F2}" type="parTrans" cxnId="{2B0F3379-3BE8-4E6E-8510-A2B420CFC46C}">
      <dgm:prSet/>
      <dgm:spPr/>
      <dgm:t>
        <a:bodyPr/>
        <a:lstStyle/>
        <a:p>
          <a:endParaRPr lang="es-ES" sz="17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79AE24-4029-40E8-90A8-64361FEC2830}" type="sibTrans" cxnId="{2B0F3379-3BE8-4E6E-8510-A2B420CFC46C}">
      <dgm:prSet/>
      <dgm:spPr/>
      <dgm:t>
        <a:bodyPr/>
        <a:lstStyle/>
        <a:p>
          <a:endParaRPr lang="es-ES" sz="17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1E83AF-A9A0-49D7-9F54-4551655DCF2D}">
      <dgm:prSet phldrT="[Texto]" custT="1"/>
      <dgm:spPr/>
      <dgm:t>
        <a:bodyPr/>
        <a:lstStyle/>
        <a:p>
          <a:r>
            <a:rPr lang="es-EC" sz="1700">
              <a:latin typeface="Times New Roman" panose="02020603050405020304" pitchFamily="18" charset="0"/>
              <a:cs typeface="Times New Roman" panose="02020603050405020304" pitchFamily="18" charset="0"/>
            </a:rPr>
            <a:t>El propósito de este estudio fue evidenciar que la mayoría de turistas, moradores, prestadores de servicios desconocen el origen de la Ronda, el desarrollo de las encuestas y entrevistas han hecho que revivan recuerdos, anécdotas, el modernismo de hoy ha permitido conformar productos turístico culturales y así integrar a grandes y pequeños en las actividades cotidianas que se presentaban en aquellos tiempos.</a:t>
          </a:r>
          <a:endParaRPr lang="es-ES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F5EDD9-27B5-4C6A-8E3A-648C39AEEF92}" type="parTrans" cxnId="{C73A963B-D5BE-47E3-AEE5-6A52605A136B}">
      <dgm:prSet/>
      <dgm:spPr/>
      <dgm:t>
        <a:bodyPr/>
        <a:lstStyle/>
        <a:p>
          <a:endParaRPr lang="es-ES" sz="17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E5965E-228E-4AA1-8B4B-BC20F61A5D58}" type="sibTrans" cxnId="{C73A963B-D5BE-47E3-AEE5-6A52605A136B}">
      <dgm:prSet/>
      <dgm:spPr/>
      <dgm:t>
        <a:bodyPr/>
        <a:lstStyle/>
        <a:p>
          <a:endParaRPr lang="es-ES" sz="17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EDC775-CA92-4E82-8C4E-16991895E667}" type="pres">
      <dgm:prSet presAssocID="{C031AC31-5E6B-411B-8D42-3515E8A19C19}" presName="linear" presStyleCnt="0">
        <dgm:presLayoutVars>
          <dgm:animLvl val="lvl"/>
          <dgm:resizeHandles val="exact"/>
        </dgm:presLayoutVars>
      </dgm:prSet>
      <dgm:spPr/>
    </dgm:pt>
    <dgm:pt modelId="{9D2C7EDB-585A-4108-93F1-10C7CB18BB43}" type="pres">
      <dgm:prSet presAssocID="{48F4E206-3312-4726-B050-D3A980D788F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7B818D7-320C-4FB4-BB2F-9296F1AB75A1}" type="pres">
      <dgm:prSet presAssocID="{DD3E46DE-1F06-4A19-B25C-BC033D063255}" presName="spacer" presStyleCnt="0"/>
      <dgm:spPr/>
    </dgm:pt>
    <dgm:pt modelId="{2E0F6B69-C20E-40B8-AA76-787F56FBA0BD}" type="pres">
      <dgm:prSet presAssocID="{0E115F18-350E-47A8-8E09-A1EA05B08C5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6BC3A79-4237-49BD-B706-EA0BE95E8555}" type="pres">
      <dgm:prSet presAssocID="{1379687E-2F2A-4D4B-8219-17EFB8F4A81B}" presName="spacer" presStyleCnt="0"/>
      <dgm:spPr/>
    </dgm:pt>
    <dgm:pt modelId="{2509B35F-CDFD-4905-AB94-47D3B0B00860}" type="pres">
      <dgm:prSet presAssocID="{928E95E2-4971-40C9-9C5C-3F6CBD8E838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7EF80D3-79A9-4113-BF79-3281D1D7FDE7}" type="pres">
      <dgm:prSet presAssocID="{A507110B-D65A-40B7-BE45-340F287BFDE8}" presName="spacer" presStyleCnt="0"/>
      <dgm:spPr/>
    </dgm:pt>
    <dgm:pt modelId="{F41DF6FC-8C92-4242-97BC-9B39E4134236}" type="pres">
      <dgm:prSet presAssocID="{AD9F3BDC-6D4B-4C50-9D58-DF5B8CFB97C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B497FB-46BD-4548-AAF5-2CAEDBAC8887}" type="pres">
      <dgm:prSet presAssocID="{FB79AE24-4029-40E8-90A8-64361FEC2830}" presName="spacer" presStyleCnt="0"/>
      <dgm:spPr/>
    </dgm:pt>
    <dgm:pt modelId="{2A04E0EE-9057-44D7-A7C0-C013387D9B77}" type="pres">
      <dgm:prSet presAssocID="{B01E83AF-A9A0-49D7-9F54-4551655DCF2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7E2450B-89C7-4891-9645-346803F9CFD0}" type="presOf" srcId="{928E95E2-4971-40C9-9C5C-3F6CBD8E838B}" destId="{2509B35F-CDFD-4905-AB94-47D3B0B00860}" srcOrd="0" destOrd="0" presId="urn:microsoft.com/office/officeart/2005/8/layout/vList2"/>
    <dgm:cxn modelId="{E1407326-8B26-4277-B4BF-4204795F12B4}" type="presOf" srcId="{B01E83AF-A9A0-49D7-9F54-4551655DCF2D}" destId="{2A04E0EE-9057-44D7-A7C0-C013387D9B77}" srcOrd="0" destOrd="0" presId="urn:microsoft.com/office/officeart/2005/8/layout/vList2"/>
    <dgm:cxn modelId="{F537D237-705E-4432-A5F1-CFEB92A7B2A3}" type="presOf" srcId="{AD9F3BDC-6D4B-4C50-9D58-DF5B8CFB97C0}" destId="{F41DF6FC-8C92-4242-97BC-9B39E4134236}" srcOrd="0" destOrd="0" presId="urn:microsoft.com/office/officeart/2005/8/layout/vList2"/>
    <dgm:cxn modelId="{C73A963B-D5BE-47E3-AEE5-6A52605A136B}" srcId="{C031AC31-5E6B-411B-8D42-3515E8A19C19}" destId="{B01E83AF-A9A0-49D7-9F54-4551655DCF2D}" srcOrd="4" destOrd="0" parTransId="{F4F5EDD9-27B5-4C6A-8E3A-648C39AEEF92}" sibTransId="{6FE5965E-228E-4AA1-8B4B-BC20F61A5D58}"/>
    <dgm:cxn modelId="{FF678C65-F1F1-45EB-BCE9-64CA3D3E2B3B}" type="presOf" srcId="{0E115F18-350E-47A8-8E09-A1EA05B08C5D}" destId="{2E0F6B69-C20E-40B8-AA76-787F56FBA0BD}" srcOrd="0" destOrd="0" presId="urn:microsoft.com/office/officeart/2005/8/layout/vList2"/>
    <dgm:cxn modelId="{F84D6867-6757-492C-B1E3-55E313F38856}" type="presOf" srcId="{48F4E206-3312-4726-B050-D3A980D788F1}" destId="{9D2C7EDB-585A-4108-93F1-10C7CB18BB43}" srcOrd="0" destOrd="0" presId="urn:microsoft.com/office/officeart/2005/8/layout/vList2"/>
    <dgm:cxn modelId="{14A97176-4B7D-42EC-9F91-541BE964BBFC}" srcId="{C031AC31-5E6B-411B-8D42-3515E8A19C19}" destId="{48F4E206-3312-4726-B050-D3A980D788F1}" srcOrd="0" destOrd="0" parTransId="{5D823DA7-87E1-47C2-99DC-8B28FF0EA4FE}" sibTransId="{DD3E46DE-1F06-4A19-B25C-BC033D063255}"/>
    <dgm:cxn modelId="{2B0F3379-3BE8-4E6E-8510-A2B420CFC46C}" srcId="{C031AC31-5E6B-411B-8D42-3515E8A19C19}" destId="{AD9F3BDC-6D4B-4C50-9D58-DF5B8CFB97C0}" srcOrd="3" destOrd="0" parTransId="{681113D8-9B7B-425B-8E12-5FEDC70F66F2}" sibTransId="{FB79AE24-4029-40E8-90A8-64361FEC2830}"/>
    <dgm:cxn modelId="{8CAD44AC-1BFB-46B0-A47A-78D5274E8B9C}" srcId="{C031AC31-5E6B-411B-8D42-3515E8A19C19}" destId="{928E95E2-4971-40C9-9C5C-3F6CBD8E838B}" srcOrd="2" destOrd="0" parTransId="{F42C21E2-9E77-4D5E-80DD-3C4931B26FD0}" sibTransId="{A507110B-D65A-40B7-BE45-340F287BFDE8}"/>
    <dgm:cxn modelId="{B15068AC-15D6-44C8-A537-345B0EB27E8F}" type="presOf" srcId="{C031AC31-5E6B-411B-8D42-3515E8A19C19}" destId="{DEEDC775-CA92-4E82-8C4E-16991895E667}" srcOrd="0" destOrd="0" presId="urn:microsoft.com/office/officeart/2005/8/layout/vList2"/>
    <dgm:cxn modelId="{098390DF-FFAB-4369-81A6-C8C4ADD752ED}" srcId="{C031AC31-5E6B-411B-8D42-3515E8A19C19}" destId="{0E115F18-350E-47A8-8E09-A1EA05B08C5D}" srcOrd="1" destOrd="0" parTransId="{CAD16AE7-414F-467F-9447-4490553A3963}" sibTransId="{1379687E-2F2A-4D4B-8219-17EFB8F4A81B}"/>
    <dgm:cxn modelId="{8B5DE383-3331-4DE5-A3D6-8137E2643E2A}" type="presParOf" srcId="{DEEDC775-CA92-4E82-8C4E-16991895E667}" destId="{9D2C7EDB-585A-4108-93F1-10C7CB18BB43}" srcOrd="0" destOrd="0" presId="urn:microsoft.com/office/officeart/2005/8/layout/vList2"/>
    <dgm:cxn modelId="{1A16336F-BF3F-42F3-AC93-CFC382BBEFDD}" type="presParOf" srcId="{DEEDC775-CA92-4E82-8C4E-16991895E667}" destId="{57B818D7-320C-4FB4-BB2F-9296F1AB75A1}" srcOrd="1" destOrd="0" presId="urn:microsoft.com/office/officeart/2005/8/layout/vList2"/>
    <dgm:cxn modelId="{7F306655-0C0E-4BE8-9985-137A37A096C2}" type="presParOf" srcId="{DEEDC775-CA92-4E82-8C4E-16991895E667}" destId="{2E0F6B69-C20E-40B8-AA76-787F56FBA0BD}" srcOrd="2" destOrd="0" presId="urn:microsoft.com/office/officeart/2005/8/layout/vList2"/>
    <dgm:cxn modelId="{A9292AE4-5EA2-46DF-A9A2-2F7A8D5207D4}" type="presParOf" srcId="{DEEDC775-CA92-4E82-8C4E-16991895E667}" destId="{46BC3A79-4237-49BD-B706-EA0BE95E8555}" srcOrd="3" destOrd="0" presId="urn:microsoft.com/office/officeart/2005/8/layout/vList2"/>
    <dgm:cxn modelId="{B1509001-43FB-4696-95C2-7F33A91EC2FD}" type="presParOf" srcId="{DEEDC775-CA92-4E82-8C4E-16991895E667}" destId="{2509B35F-CDFD-4905-AB94-47D3B0B00860}" srcOrd="4" destOrd="0" presId="urn:microsoft.com/office/officeart/2005/8/layout/vList2"/>
    <dgm:cxn modelId="{5E8F606C-AE2D-4389-8FFA-F54F1BAC99C0}" type="presParOf" srcId="{DEEDC775-CA92-4E82-8C4E-16991895E667}" destId="{D7EF80D3-79A9-4113-BF79-3281D1D7FDE7}" srcOrd="5" destOrd="0" presId="urn:microsoft.com/office/officeart/2005/8/layout/vList2"/>
    <dgm:cxn modelId="{B348199A-82B6-4DD3-8201-7A89D88DB587}" type="presParOf" srcId="{DEEDC775-CA92-4E82-8C4E-16991895E667}" destId="{F41DF6FC-8C92-4242-97BC-9B39E4134236}" srcOrd="6" destOrd="0" presId="urn:microsoft.com/office/officeart/2005/8/layout/vList2"/>
    <dgm:cxn modelId="{AA152B8B-F8D5-466B-8B39-491F80859B58}" type="presParOf" srcId="{DEEDC775-CA92-4E82-8C4E-16991895E667}" destId="{E5B497FB-46BD-4548-AAF5-2CAEDBAC8887}" srcOrd="7" destOrd="0" presId="urn:microsoft.com/office/officeart/2005/8/layout/vList2"/>
    <dgm:cxn modelId="{0A2F2CA2-4A6F-4586-AFC5-50571E05B0E8}" type="presParOf" srcId="{DEEDC775-CA92-4E82-8C4E-16991895E667}" destId="{2A04E0EE-9057-44D7-A7C0-C013387D9B7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38C408-A343-4C8B-ADA8-60C40759BAD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0D31277C-A9E3-4A46-9C01-743B3860C89B}">
      <dgm:prSet phldrT="[Texto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Proporcionar paneles informativos, y exposiciones permanentes de la historia, costumbres, tradiciones de la Ronda, origen, personajes, relato de los poetas, músicos que roben la atención a quienes asisten a la Ronda..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B77B6-D95A-4FBE-80D3-9473CD35F78A}" type="parTrans" cxnId="{510A599D-952C-49B4-AC4D-B6003F894EE3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D1B039-8FCC-4DF7-8AE0-BB15F181AB17}" type="sibTrans" cxnId="{510A599D-952C-49B4-AC4D-B6003F894EE3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CBBAF5-2536-4CCF-99B1-71F132B11D6B}">
      <dgm:prSet phldrT="[Texto]" custT="1"/>
      <dgm:spPr/>
      <dgm:t>
        <a:bodyPr/>
        <a:lstStyle/>
        <a:p>
          <a:r>
            <a:rPr lang="es-EC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Capacitar al personal en general en temas de servicio al cliente, programas de emprendimientos para pequeñas y grandes empresas, superación personal, perfeccionar el idioma extranjero esencial en las actividades cotidianas de la Ronda para brindar un producto o servicio de calidad.5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641E8-D1D1-43CE-B4BF-EFE82A54543C}" type="parTrans" cxnId="{6E20831B-122D-4AA2-B56D-CD55B93BABAB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651BDB-DA52-47CA-9919-4AB2A8A0B6B5}" type="sibTrans" cxnId="{6E20831B-122D-4AA2-B56D-CD55B93BABAB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F5ACE-16F1-445C-8152-89DBD0AE92AC}">
      <dgm:prSet phldrT="[Texto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El Barrio la Ronda es un pilar para realizar eventos para conocer la historia y tradiciones del Quito Colonial acordes a las costumbres quiteñas.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F5B6AA-549F-4F05-9984-00457CA420D2}" type="parTrans" cxnId="{2990D360-C724-4A28-9ED4-B1160E01D4E2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875EBC-E93C-4EBF-B6F4-E854C5697BF8}" type="sibTrans" cxnId="{2990D360-C724-4A28-9ED4-B1160E01D4E2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C39C90-1019-4320-AE78-CE5E2999309B}">
      <dgm:prSet phldrT="[Texto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800">
              <a:latin typeface="Times New Roman" panose="02020603050405020304" pitchFamily="18" charset="0"/>
              <a:cs typeface="Times New Roman" panose="02020603050405020304" pitchFamily="18" charset="0"/>
            </a:rPr>
            <a:t>Que se realice evaluaciones mensuales o trimestrales, del proyecto de mejoras de la Ronda, para así determinar problemas existentes y poner fin y así impulsar propuestas para la mejora de actividades artísticas y culturales. 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5ABF6D-D588-489F-A7C4-FFD994752833}" type="parTrans" cxnId="{A0538E11-33FA-4826-85E7-D0682280F820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B8407C-0718-40D2-A27E-D12F7C8616E8}" type="sibTrans" cxnId="{A0538E11-33FA-4826-85E7-D0682280F820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7BC2B1-777C-49F2-9848-67BF7ED6710B}" type="pres">
      <dgm:prSet presAssocID="{8438C408-A343-4C8B-ADA8-60C40759BAD4}" presName="Name0" presStyleCnt="0">
        <dgm:presLayoutVars>
          <dgm:chMax val="7"/>
          <dgm:chPref val="7"/>
          <dgm:dir/>
        </dgm:presLayoutVars>
      </dgm:prSet>
      <dgm:spPr/>
    </dgm:pt>
    <dgm:pt modelId="{89721EE8-A423-45A6-B699-6575906E25B3}" type="pres">
      <dgm:prSet presAssocID="{8438C408-A343-4C8B-ADA8-60C40759BAD4}" presName="Name1" presStyleCnt="0"/>
      <dgm:spPr/>
    </dgm:pt>
    <dgm:pt modelId="{A241CF08-0955-4779-8D45-39E2B0013708}" type="pres">
      <dgm:prSet presAssocID="{8438C408-A343-4C8B-ADA8-60C40759BAD4}" presName="cycle" presStyleCnt="0"/>
      <dgm:spPr/>
    </dgm:pt>
    <dgm:pt modelId="{BE5800F0-5CDE-4D2B-98CD-819A20DA3440}" type="pres">
      <dgm:prSet presAssocID="{8438C408-A343-4C8B-ADA8-60C40759BAD4}" presName="srcNode" presStyleLbl="node1" presStyleIdx="0" presStyleCnt="4"/>
      <dgm:spPr/>
    </dgm:pt>
    <dgm:pt modelId="{27220363-57DD-4564-AD8A-9A82F3BC5958}" type="pres">
      <dgm:prSet presAssocID="{8438C408-A343-4C8B-ADA8-60C40759BAD4}" presName="conn" presStyleLbl="parChTrans1D2" presStyleIdx="0" presStyleCnt="1"/>
      <dgm:spPr/>
    </dgm:pt>
    <dgm:pt modelId="{79F9F6BA-EDFB-4034-A7FC-AFB2D4019156}" type="pres">
      <dgm:prSet presAssocID="{8438C408-A343-4C8B-ADA8-60C40759BAD4}" presName="extraNode" presStyleLbl="node1" presStyleIdx="0" presStyleCnt="4"/>
      <dgm:spPr/>
    </dgm:pt>
    <dgm:pt modelId="{DBCF013B-26EC-4DA3-9F77-F044BC271BE2}" type="pres">
      <dgm:prSet presAssocID="{8438C408-A343-4C8B-ADA8-60C40759BAD4}" presName="dstNode" presStyleLbl="node1" presStyleIdx="0" presStyleCnt="4"/>
      <dgm:spPr/>
    </dgm:pt>
    <dgm:pt modelId="{9D28AE01-839C-4C91-B616-0724F03A7F47}" type="pres">
      <dgm:prSet presAssocID="{0D31277C-A9E3-4A46-9C01-743B3860C89B}" presName="text_1" presStyleLbl="node1" presStyleIdx="0" presStyleCnt="4">
        <dgm:presLayoutVars>
          <dgm:bulletEnabled val="1"/>
        </dgm:presLayoutVars>
      </dgm:prSet>
      <dgm:spPr/>
    </dgm:pt>
    <dgm:pt modelId="{3E9D61C4-E0A0-4376-ABBD-08F7949AEE6D}" type="pres">
      <dgm:prSet presAssocID="{0D31277C-A9E3-4A46-9C01-743B3860C89B}" presName="accent_1" presStyleCnt="0"/>
      <dgm:spPr/>
    </dgm:pt>
    <dgm:pt modelId="{50BFC812-4E51-485A-88A1-86FFF549A83B}" type="pres">
      <dgm:prSet presAssocID="{0D31277C-A9E3-4A46-9C01-743B3860C89B}" presName="accentRepeatNode" presStyleLbl="solidFgAcc1" presStyleIdx="0" presStyleCnt="4"/>
      <dgm:spPr/>
    </dgm:pt>
    <dgm:pt modelId="{BE398959-E92A-46C5-AE15-D404922B6FB7}" type="pres">
      <dgm:prSet presAssocID="{4ECBBAF5-2536-4CCF-99B1-71F132B11D6B}" presName="text_2" presStyleLbl="node1" presStyleIdx="1" presStyleCnt="4" custScaleY="139093">
        <dgm:presLayoutVars>
          <dgm:bulletEnabled val="1"/>
        </dgm:presLayoutVars>
      </dgm:prSet>
      <dgm:spPr/>
    </dgm:pt>
    <dgm:pt modelId="{4C3E669D-C281-4EF3-8FD5-77714A0DDB79}" type="pres">
      <dgm:prSet presAssocID="{4ECBBAF5-2536-4CCF-99B1-71F132B11D6B}" presName="accent_2" presStyleCnt="0"/>
      <dgm:spPr/>
    </dgm:pt>
    <dgm:pt modelId="{85067D73-B295-4993-BFAA-C9C86CE2164C}" type="pres">
      <dgm:prSet presAssocID="{4ECBBAF5-2536-4CCF-99B1-71F132B11D6B}" presName="accentRepeatNode" presStyleLbl="solidFgAcc1" presStyleIdx="1" presStyleCnt="4"/>
      <dgm:spPr/>
    </dgm:pt>
    <dgm:pt modelId="{CA9D51DB-A4B1-4B44-9D48-922A97FE3CA2}" type="pres">
      <dgm:prSet presAssocID="{4D0F5ACE-16F1-445C-8152-89DBD0AE92AC}" presName="text_3" presStyleLbl="node1" presStyleIdx="2" presStyleCnt="4">
        <dgm:presLayoutVars>
          <dgm:bulletEnabled val="1"/>
        </dgm:presLayoutVars>
      </dgm:prSet>
      <dgm:spPr/>
    </dgm:pt>
    <dgm:pt modelId="{AD627274-5878-4540-9EBE-E45540E43142}" type="pres">
      <dgm:prSet presAssocID="{4D0F5ACE-16F1-445C-8152-89DBD0AE92AC}" presName="accent_3" presStyleCnt="0"/>
      <dgm:spPr/>
    </dgm:pt>
    <dgm:pt modelId="{44307F76-67F4-4AE9-BE09-3A3FAC90EA05}" type="pres">
      <dgm:prSet presAssocID="{4D0F5ACE-16F1-445C-8152-89DBD0AE92AC}" presName="accentRepeatNode" presStyleLbl="solidFgAcc1" presStyleIdx="2" presStyleCnt="4"/>
      <dgm:spPr/>
    </dgm:pt>
    <dgm:pt modelId="{779D00B3-56DB-4483-9329-18A84F660758}" type="pres">
      <dgm:prSet presAssocID="{A4C39C90-1019-4320-AE78-CE5E2999309B}" presName="text_4" presStyleLbl="node1" presStyleIdx="3" presStyleCnt="4">
        <dgm:presLayoutVars>
          <dgm:bulletEnabled val="1"/>
        </dgm:presLayoutVars>
      </dgm:prSet>
      <dgm:spPr/>
    </dgm:pt>
    <dgm:pt modelId="{A474B01E-BC59-4939-9283-D1D0A0830460}" type="pres">
      <dgm:prSet presAssocID="{A4C39C90-1019-4320-AE78-CE5E2999309B}" presName="accent_4" presStyleCnt="0"/>
      <dgm:spPr/>
    </dgm:pt>
    <dgm:pt modelId="{347748B7-C0C9-4AE2-9BDA-E3695CF9DBEA}" type="pres">
      <dgm:prSet presAssocID="{A4C39C90-1019-4320-AE78-CE5E2999309B}" presName="accentRepeatNode" presStyleLbl="solidFgAcc1" presStyleIdx="3" presStyleCnt="4"/>
      <dgm:spPr/>
    </dgm:pt>
  </dgm:ptLst>
  <dgm:cxnLst>
    <dgm:cxn modelId="{A0538E11-33FA-4826-85E7-D0682280F820}" srcId="{8438C408-A343-4C8B-ADA8-60C40759BAD4}" destId="{A4C39C90-1019-4320-AE78-CE5E2999309B}" srcOrd="3" destOrd="0" parTransId="{465ABF6D-D588-489F-A7C4-FFD994752833}" sibTransId="{A2B8407C-0718-40D2-A27E-D12F7C8616E8}"/>
    <dgm:cxn modelId="{6E20831B-122D-4AA2-B56D-CD55B93BABAB}" srcId="{8438C408-A343-4C8B-ADA8-60C40759BAD4}" destId="{4ECBBAF5-2536-4CCF-99B1-71F132B11D6B}" srcOrd="1" destOrd="0" parTransId="{D96641E8-D1D1-43CE-B4BF-EFE82A54543C}" sibTransId="{1E651BDB-DA52-47CA-9919-4AB2A8A0B6B5}"/>
    <dgm:cxn modelId="{54617225-42CA-4108-9FD7-53CAEB62F9DC}" type="presOf" srcId="{8438C408-A343-4C8B-ADA8-60C40759BAD4}" destId="{4D7BC2B1-777C-49F2-9848-67BF7ED6710B}" srcOrd="0" destOrd="0" presId="urn:microsoft.com/office/officeart/2008/layout/VerticalCurvedList"/>
    <dgm:cxn modelId="{2990D360-C724-4A28-9ED4-B1160E01D4E2}" srcId="{8438C408-A343-4C8B-ADA8-60C40759BAD4}" destId="{4D0F5ACE-16F1-445C-8152-89DBD0AE92AC}" srcOrd="2" destOrd="0" parTransId="{47F5B6AA-549F-4F05-9984-00457CA420D2}" sibTransId="{E2875EBC-E93C-4EBF-B6F4-E854C5697BF8}"/>
    <dgm:cxn modelId="{2D4B3A43-5951-435E-AF64-A894D250B4C2}" type="presOf" srcId="{4ECBBAF5-2536-4CCF-99B1-71F132B11D6B}" destId="{BE398959-E92A-46C5-AE15-D404922B6FB7}" srcOrd="0" destOrd="0" presId="urn:microsoft.com/office/officeart/2008/layout/VerticalCurvedList"/>
    <dgm:cxn modelId="{420F8B54-5D4F-4AA1-A3F6-7F4F634534EE}" type="presOf" srcId="{0D31277C-A9E3-4A46-9C01-743B3860C89B}" destId="{9D28AE01-839C-4C91-B616-0724F03A7F47}" srcOrd="0" destOrd="0" presId="urn:microsoft.com/office/officeart/2008/layout/VerticalCurvedList"/>
    <dgm:cxn modelId="{A38A9D77-47A3-49F0-A109-F87D1E3E6B57}" type="presOf" srcId="{4D0F5ACE-16F1-445C-8152-89DBD0AE92AC}" destId="{CA9D51DB-A4B1-4B44-9D48-922A97FE3CA2}" srcOrd="0" destOrd="0" presId="urn:microsoft.com/office/officeart/2008/layout/VerticalCurvedList"/>
    <dgm:cxn modelId="{D1F33388-2A61-4A5B-B231-968E6B8B1E0E}" type="presOf" srcId="{A4C39C90-1019-4320-AE78-CE5E2999309B}" destId="{779D00B3-56DB-4483-9329-18A84F660758}" srcOrd="0" destOrd="0" presId="urn:microsoft.com/office/officeart/2008/layout/VerticalCurvedList"/>
    <dgm:cxn modelId="{0AA3ED96-442B-4D09-B0EB-F5E12DE55924}" type="presOf" srcId="{CAD1B039-8FCC-4DF7-8AE0-BB15F181AB17}" destId="{27220363-57DD-4564-AD8A-9A82F3BC5958}" srcOrd="0" destOrd="0" presId="urn:microsoft.com/office/officeart/2008/layout/VerticalCurvedList"/>
    <dgm:cxn modelId="{510A599D-952C-49B4-AC4D-B6003F894EE3}" srcId="{8438C408-A343-4C8B-ADA8-60C40759BAD4}" destId="{0D31277C-A9E3-4A46-9C01-743B3860C89B}" srcOrd="0" destOrd="0" parTransId="{B50B77B6-D95A-4FBE-80D3-9473CD35F78A}" sibTransId="{CAD1B039-8FCC-4DF7-8AE0-BB15F181AB17}"/>
    <dgm:cxn modelId="{809D4C16-9B36-405D-AEFC-AD5811DCF3BD}" type="presParOf" srcId="{4D7BC2B1-777C-49F2-9848-67BF7ED6710B}" destId="{89721EE8-A423-45A6-B699-6575906E25B3}" srcOrd="0" destOrd="0" presId="urn:microsoft.com/office/officeart/2008/layout/VerticalCurvedList"/>
    <dgm:cxn modelId="{F9C56F0C-AC45-4C64-BF29-FD2311EA1DE7}" type="presParOf" srcId="{89721EE8-A423-45A6-B699-6575906E25B3}" destId="{A241CF08-0955-4779-8D45-39E2B0013708}" srcOrd="0" destOrd="0" presId="urn:microsoft.com/office/officeart/2008/layout/VerticalCurvedList"/>
    <dgm:cxn modelId="{7C2EEA65-9E87-45FE-B782-F7130BED6BB0}" type="presParOf" srcId="{A241CF08-0955-4779-8D45-39E2B0013708}" destId="{BE5800F0-5CDE-4D2B-98CD-819A20DA3440}" srcOrd="0" destOrd="0" presId="urn:microsoft.com/office/officeart/2008/layout/VerticalCurvedList"/>
    <dgm:cxn modelId="{B3E289EC-2930-42C1-A974-D2D40BC1DE8F}" type="presParOf" srcId="{A241CF08-0955-4779-8D45-39E2B0013708}" destId="{27220363-57DD-4564-AD8A-9A82F3BC5958}" srcOrd="1" destOrd="0" presId="urn:microsoft.com/office/officeart/2008/layout/VerticalCurvedList"/>
    <dgm:cxn modelId="{58B13287-7465-40C9-8AA3-9B9D3AF17C9B}" type="presParOf" srcId="{A241CF08-0955-4779-8D45-39E2B0013708}" destId="{79F9F6BA-EDFB-4034-A7FC-AFB2D4019156}" srcOrd="2" destOrd="0" presId="urn:microsoft.com/office/officeart/2008/layout/VerticalCurvedList"/>
    <dgm:cxn modelId="{02C57A0E-E4E3-4385-B97C-052DF3794FB2}" type="presParOf" srcId="{A241CF08-0955-4779-8D45-39E2B0013708}" destId="{DBCF013B-26EC-4DA3-9F77-F044BC271BE2}" srcOrd="3" destOrd="0" presId="urn:microsoft.com/office/officeart/2008/layout/VerticalCurvedList"/>
    <dgm:cxn modelId="{B57AFAB5-4DDD-488B-A571-F671EA0E5CDF}" type="presParOf" srcId="{89721EE8-A423-45A6-B699-6575906E25B3}" destId="{9D28AE01-839C-4C91-B616-0724F03A7F47}" srcOrd="1" destOrd="0" presId="urn:microsoft.com/office/officeart/2008/layout/VerticalCurvedList"/>
    <dgm:cxn modelId="{EF9B132C-955C-4978-A0C2-AE4992FCAD46}" type="presParOf" srcId="{89721EE8-A423-45A6-B699-6575906E25B3}" destId="{3E9D61C4-E0A0-4376-ABBD-08F7949AEE6D}" srcOrd="2" destOrd="0" presId="urn:microsoft.com/office/officeart/2008/layout/VerticalCurvedList"/>
    <dgm:cxn modelId="{CE810E9C-A853-4EA6-9D42-8E40BB3013CD}" type="presParOf" srcId="{3E9D61C4-E0A0-4376-ABBD-08F7949AEE6D}" destId="{50BFC812-4E51-485A-88A1-86FFF549A83B}" srcOrd="0" destOrd="0" presId="urn:microsoft.com/office/officeart/2008/layout/VerticalCurvedList"/>
    <dgm:cxn modelId="{9CB82130-974D-407A-B806-DA5A7457E146}" type="presParOf" srcId="{89721EE8-A423-45A6-B699-6575906E25B3}" destId="{BE398959-E92A-46C5-AE15-D404922B6FB7}" srcOrd="3" destOrd="0" presId="urn:microsoft.com/office/officeart/2008/layout/VerticalCurvedList"/>
    <dgm:cxn modelId="{8C81061E-A39E-4830-8160-309230CFAB74}" type="presParOf" srcId="{89721EE8-A423-45A6-B699-6575906E25B3}" destId="{4C3E669D-C281-4EF3-8FD5-77714A0DDB79}" srcOrd="4" destOrd="0" presId="urn:microsoft.com/office/officeart/2008/layout/VerticalCurvedList"/>
    <dgm:cxn modelId="{CE44BA9D-7D25-4D84-8D53-7D1CF4E66BF1}" type="presParOf" srcId="{4C3E669D-C281-4EF3-8FD5-77714A0DDB79}" destId="{85067D73-B295-4993-BFAA-C9C86CE2164C}" srcOrd="0" destOrd="0" presId="urn:microsoft.com/office/officeart/2008/layout/VerticalCurvedList"/>
    <dgm:cxn modelId="{8705A9F3-972D-4869-BEED-CBF30EA01ECA}" type="presParOf" srcId="{89721EE8-A423-45A6-B699-6575906E25B3}" destId="{CA9D51DB-A4B1-4B44-9D48-922A97FE3CA2}" srcOrd="5" destOrd="0" presId="urn:microsoft.com/office/officeart/2008/layout/VerticalCurvedList"/>
    <dgm:cxn modelId="{DAC533B7-039E-433D-9646-2E0BF746CB20}" type="presParOf" srcId="{89721EE8-A423-45A6-B699-6575906E25B3}" destId="{AD627274-5878-4540-9EBE-E45540E43142}" srcOrd="6" destOrd="0" presId="urn:microsoft.com/office/officeart/2008/layout/VerticalCurvedList"/>
    <dgm:cxn modelId="{8F52F234-5D61-4A36-BFD8-E7E94E73A024}" type="presParOf" srcId="{AD627274-5878-4540-9EBE-E45540E43142}" destId="{44307F76-67F4-4AE9-BE09-3A3FAC90EA05}" srcOrd="0" destOrd="0" presId="urn:microsoft.com/office/officeart/2008/layout/VerticalCurvedList"/>
    <dgm:cxn modelId="{69B06718-7245-4352-A2C5-B046561A7DED}" type="presParOf" srcId="{89721EE8-A423-45A6-B699-6575906E25B3}" destId="{779D00B3-56DB-4483-9329-18A84F660758}" srcOrd="7" destOrd="0" presId="urn:microsoft.com/office/officeart/2008/layout/VerticalCurvedList"/>
    <dgm:cxn modelId="{20AD29CD-FA1B-458D-8426-1D43E10E9942}" type="presParOf" srcId="{89721EE8-A423-45A6-B699-6575906E25B3}" destId="{A474B01E-BC59-4939-9283-D1D0A0830460}" srcOrd="8" destOrd="0" presId="urn:microsoft.com/office/officeart/2008/layout/VerticalCurvedList"/>
    <dgm:cxn modelId="{25B635C9-6031-4861-8178-D209512C0268}" type="presParOf" srcId="{A474B01E-BC59-4939-9283-D1D0A0830460}" destId="{347748B7-C0C9-4AE2-9BDA-E3695CF9DBE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1161F-1C83-46E0-BC4B-581EB95F4E86}">
      <dsp:nvSpPr>
        <dsp:cNvPr id="0" name=""/>
        <dsp:cNvSpPr/>
      </dsp:nvSpPr>
      <dsp:spPr>
        <a:xfrm>
          <a:off x="1450038" y="0"/>
          <a:ext cx="7629809" cy="476863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F14E0D-A8F8-4D6C-8E8D-C7435BA57C6E}">
      <dsp:nvSpPr>
        <dsp:cNvPr id="0" name=""/>
        <dsp:cNvSpPr/>
      </dsp:nvSpPr>
      <dsp:spPr>
        <a:xfrm>
          <a:off x="2419024" y="3291309"/>
          <a:ext cx="198375" cy="1983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85F676-2F17-4432-9C6E-027020B67F8D}">
      <dsp:nvSpPr>
        <dsp:cNvPr id="0" name=""/>
        <dsp:cNvSpPr/>
      </dsp:nvSpPr>
      <dsp:spPr>
        <a:xfrm>
          <a:off x="2518211" y="3390496"/>
          <a:ext cx="1777745" cy="137813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15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Existe más centros de diversión que lugares recreativos.</a:t>
          </a:r>
        </a:p>
      </dsp:txBody>
      <dsp:txXfrm>
        <a:off x="2518211" y="3390496"/>
        <a:ext cx="1777745" cy="1378134"/>
      </dsp:txXfrm>
    </dsp:sp>
    <dsp:sp modelId="{A2EE71B4-13B8-4204-8E18-EA23958B1DCC}">
      <dsp:nvSpPr>
        <dsp:cNvPr id="0" name=""/>
        <dsp:cNvSpPr/>
      </dsp:nvSpPr>
      <dsp:spPr>
        <a:xfrm>
          <a:off x="4170065" y="1995195"/>
          <a:ext cx="358601" cy="358601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EAB25B-C90E-44F6-8E71-778A12F78A90}">
      <dsp:nvSpPr>
        <dsp:cNvPr id="0" name=""/>
        <dsp:cNvSpPr/>
      </dsp:nvSpPr>
      <dsp:spPr>
        <a:xfrm>
          <a:off x="4349365" y="2174495"/>
          <a:ext cx="1831154" cy="259413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015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La Ronda se recuperó físicamente, pero perdió identidad.</a:t>
          </a:r>
        </a:p>
      </dsp:txBody>
      <dsp:txXfrm>
        <a:off x="4349365" y="2174495"/>
        <a:ext cx="1831154" cy="2594135"/>
      </dsp:txXfrm>
    </dsp:sp>
    <dsp:sp modelId="{47885D0A-FC08-457F-96E2-34C0C4C36266}">
      <dsp:nvSpPr>
        <dsp:cNvPr id="0" name=""/>
        <dsp:cNvSpPr/>
      </dsp:nvSpPr>
      <dsp:spPr>
        <a:xfrm>
          <a:off x="6275892" y="1206463"/>
          <a:ext cx="495937" cy="495937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2769F4-8147-41C1-A69E-ACE5DCEABFBB}">
      <dsp:nvSpPr>
        <dsp:cNvPr id="0" name=""/>
        <dsp:cNvSpPr/>
      </dsp:nvSpPr>
      <dsp:spPr>
        <a:xfrm>
          <a:off x="6523861" y="1454432"/>
          <a:ext cx="1831154" cy="331419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787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Desinterés  de las personas por aprender  sobre la historia de la Ronda</a:t>
          </a:r>
        </a:p>
      </dsp:txBody>
      <dsp:txXfrm>
        <a:off x="6523861" y="1454432"/>
        <a:ext cx="1831154" cy="33141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22C1B1-D0E9-4796-A928-AF4970906EAB}">
      <dsp:nvSpPr>
        <dsp:cNvPr id="0" name=""/>
        <dsp:cNvSpPr/>
      </dsp:nvSpPr>
      <dsp:spPr>
        <a:xfrm>
          <a:off x="0" y="0"/>
          <a:ext cx="5468828" cy="546882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A0C51A-C1D6-47D8-8B6F-0FCD1DCACCDE}">
      <dsp:nvSpPr>
        <dsp:cNvPr id="0" name=""/>
        <dsp:cNvSpPr/>
      </dsp:nvSpPr>
      <dsp:spPr>
        <a:xfrm>
          <a:off x="2734414" y="0"/>
          <a:ext cx="6890849" cy="546882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Objetivo General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Analizar la evolución turística del Barrio la Ronda como parte del desarrollo local con el fin de preservar su legado histórico-cultural hacia las generaciones actuales.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4414" y="0"/>
        <a:ext cx="6890849" cy="2597693"/>
      </dsp:txXfrm>
    </dsp:sp>
    <dsp:sp modelId="{9D29C133-36BC-4440-918F-97F7651C1515}">
      <dsp:nvSpPr>
        <dsp:cNvPr id="0" name=""/>
        <dsp:cNvSpPr/>
      </dsp:nvSpPr>
      <dsp:spPr>
        <a:xfrm>
          <a:off x="1435567" y="2597693"/>
          <a:ext cx="2597693" cy="259769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8CCF523-7B2A-4AC1-9D8B-39A6B5644438}">
      <dsp:nvSpPr>
        <dsp:cNvPr id="0" name=""/>
        <dsp:cNvSpPr/>
      </dsp:nvSpPr>
      <dsp:spPr>
        <a:xfrm>
          <a:off x="2734414" y="2597693"/>
          <a:ext cx="6890849" cy="259769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Objetivos específicos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*Investigar el origen y los antecedentes históricos del Barrio la Ronda.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*Establecer un análisis del patrimonio cultural que influenciaron en la Rehabilitación del Barrio la Ronda.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*Impulsar la recuperación de la memoria histórica, imagen social y cultural que posee el Barrio.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*Determinar la influencia del desarrollo turístico local del Barrio la Ronda hasta la actualidad.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4414" y="2597693"/>
        <a:ext cx="6890849" cy="25976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578BE-8D91-43D3-BE63-6232FD6E875D}">
      <dsp:nvSpPr>
        <dsp:cNvPr id="0" name=""/>
        <dsp:cNvSpPr/>
      </dsp:nvSpPr>
      <dsp:spPr>
        <a:xfrm>
          <a:off x="719167" y="1159681"/>
          <a:ext cx="3254209" cy="107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Emprendimientos para mejorar los destinos turísticos, ofertados en cada país.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9167" y="1159681"/>
        <a:ext cx="3254209" cy="1072410"/>
      </dsp:txXfrm>
    </dsp:sp>
    <dsp:sp modelId="{45EE5F4B-8AA3-4AAE-BBE1-EEA8C90C7EF0}">
      <dsp:nvSpPr>
        <dsp:cNvPr id="0" name=""/>
        <dsp:cNvSpPr/>
      </dsp:nvSpPr>
      <dsp:spPr>
        <a:xfrm>
          <a:off x="715470" y="833521"/>
          <a:ext cx="258857" cy="258857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D0D94-F94E-402F-836C-4A518B252F7E}">
      <dsp:nvSpPr>
        <dsp:cNvPr id="0" name=""/>
        <dsp:cNvSpPr/>
      </dsp:nvSpPr>
      <dsp:spPr>
        <a:xfrm>
          <a:off x="896670" y="471120"/>
          <a:ext cx="258857" cy="258857"/>
        </a:xfrm>
        <a:prstGeom prst="ellipse">
          <a:avLst/>
        </a:prstGeom>
        <a:solidFill>
          <a:schemeClr val="accent2">
            <a:shade val="80000"/>
            <a:hueOff val="-26745"/>
            <a:satOff val="565"/>
            <a:lumOff val="15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D4606-DED7-420D-AE54-BA739D469ED5}">
      <dsp:nvSpPr>
        <dsp:cNvPr id="0" name=""/>
        <dsp:cNvSpPr/>
      </dsp:nvSpPr>
      <dsp:spPr>
        <a:xfrm>
          <a:off x="1331551" y="543600"/>
          <a:ext cx="406776" cy="406776"/>
        </a:xfrm>
        <a:prstGeom prst="ellipse">
          <a:avLst/>
        </a:prstGeom>
        <a:solidFill>
          <a:schemeClr val="accent2">
            <a:shade val="80000"/>
            <a:hueOff val="-53491"/>
            <a:satOff val="1130"/>
            <a:lumOff val="30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0543E-E09B-4722-B827-7FE797AA1DA5}">
      <dsp:nvSpPr>
        <dsp:cNvPr id="0" name=""/>
        <dsp:cNvSpPr/>
      </dsp:nvSpPr>
      <dsp:spPr>
        <a:xfrm>
          <a:off x="1693951" y="144960"/>
          <a:ext cx="258857" cy="258857"/>
        </a:xfrm>
        <a:prstGeom prst="ellipse">
          <a:avLst/>
        </a:prstGeom>
        <a:solidFill>
          <a:schemeClr val="accent2">
            <a:shade val="80000"/>
            <a:hueOff val="-80236"/>
            <a:satOff val="1694"/>
            <a:lumOff val="45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34876-8188-43E2-8F4D-C2E2422A92BF}">
      <dsp:nvSpPr>
        <dsp:cNvPr id="0" name=""/>
        <dsp:cNvSpPr/>
      </dsp:nvSpPr>
      <dsp:spPr>
        <a:xfrm>
          <a:off x="2165072" y="0"/>
          <a:ext cx="258857" cy="258857"/>
        </a:xfrm>
        <a:prstGeom prst="ellipse">
          <a:avLst/>
        </a:prstGeom>
        <a:solidFill>
          <a:schemeClr val="accent2">
            <a:shade val="80000"/>
            <a:hueOff val="-106981"/>
            <a:satOff val="2259"/>
            <a:lumOff val="60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84652D-4CD9-47FF-8698-19F2911B5BB1}">
      <dsp:nvSpPr>
        <dsp:cNvPr id="0" name=""/>
        <dsp:cNvSpPr/>
      </dsp:nvSpPr>
      <dsp:spPr>
        <a:xfrm>
          <a:off x="2744913" y="253680"/>
          <a:ext cx="258857" cy="258857"/>
        </a:xfrm>
        <a:prstGeom prst="ellipse">
          <a:avLst/>
        </a:prstGeom>
        <a:solidFill>
          <a:schemeClr val="accent2">
            <a:shade val="80000"/>
            <a:hueOff val="-133726"/>
            <a:satOff val="2824"/>
            <a:lumOff val="7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DA1254-9160-4B14-A0A7-E08535039D15}">
      <dsp:nvSpPr>
        <dsp:cNvPr id="0" name=""/>
        <dsp:cNvSpPr/>
      </dsp:nvSpPr>
      <dsp:spPr>
        <a:xfrm>
          <a:off x="3107314" y="434880"/>
          <a:ext cx="406776" cy="406776"/>
        </a:xfrm>
        <a:prstGeom prst="ellipse">
          <a:avLst/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266234-8153-41B8-93A2-802719974692}">
      <dsp:nvSpPr>
        <dsp:cNvPr id="0" name=""/>
        <dsp:cNvSpPr/>
      </dsp:nvSpPr>
      <dsp:spPr>
        <a:xfrm>
          <a:off x="3614674" y="833521"/>
          <a:ext cx="258857" cy="258857"/>
        </a:xfrm>
        <a:prstGeom prst="ellipse">
          <a:avLst/>
        </a:prstGeom>
        <a:solidFill>
          <a:schemeClr val="accent2">
            <a:shade val="80000"/>
            <a:hueOff val="-187217"/>
            <a:satOff val="3953"/>
            <a:lumOff val="105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3AC6B-2896-4D46-9380-BAB48C8D538D}">
      <dsp:nvSpPr>
        <dsp:cNvPr id="0" name=""/>
        <dsp:cNvSpPr/>
      </dsp:nvSpPr>
      <dsp:spPr>
        <a:xfrm>
          <a:off x="3977888" y="1087698"/>
          <a:ext cx="258857" cy="258857"/>
        </a:xfrm>
        <a:prstGeom prst="ellipse">
          <a:avLst/>
        </a:prstGeom>
        <a:solidFill>
          <a:schemeClr val="accent2">
            <a:shade val="80000"/>
            <a:hueOff val="-213962"/>
            <a:satOff val="4518"/>
            <a:lumOff val="120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E8361-F371-4F01-A5D0-7FC1BFBEE757}">
      <dsp:nvSpPr>
        <dsp:cNvPr id="0" name=""/>
        <dsp:cNvSpPr/>
      </dsp:nvSpPr>
      <dsp:spPr>
        <a:xfrm>
          <a:off x="1947632" y="471120"/>
          <a:ext cx="665633" cy="665633"/>
        </a:xfrm>
        <a:prstGeom prst="ellipse">
          <a:avLst/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97766-6D47-4E12-AB56-BFCE4AE8B359}">
      <dsp:nvSpPr>
        <dsp:cNvPr id="0" name=""/>
        <dsp:cNvSpPr/>
      </dsp:nvSpPr>
      <dsp:spPr>
        <a:xfrm>
          <a:off x="534269" y="1848243"/>
          <a:ext cx="258857" cy="258857"/>
        </a:xfrm>
        <a:prstGeom prst="ellipse">
          <a:avLst/>
        </a:prstGeom>
        <a:solidFill>
          <a:schemeClr val="accent2">
            <a:shade val="80000"/>
            <a:hueOff val="-267453"/>
            <a:satOff val="5648"/>
            <a:lumOff val="150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FC611E-5074-4E76-BDE7-D285CF0B8C83}">
      <dsp:nvSpPr>
        <dsp:cNvPr id="0" name=""/>
        <dsp:cNvSpPr/>
      </dsp:nvSpPr>
      <dsp:spPr>
        <a:xfrm>
          <a:off x="751710" y="2174403"/>
          <a:ext cx="406776" cy="406776"/>
        </a:xfrm>
        <a:prstGeom prst="ellipse">
          <a:avLst/>
        </a:prstGeom>
        <a:solidFill>
          <a:schemeClr val="accent2">
            <a:shade val="80000"/>
            <a:hueOff val="-294198"/>
            <a:satOff val="6213"/>
            <a:lumOff val="165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C9D027-5B8F-44AB-B773-7BAF9CA7A8CC}">
      <dsp:nvSpPr>
        <dsp:cNvPr id="0" name=""/>
        <dsp:cNvSpPr/>
      </dsp:nvSpPr>
      <dsp:spPr>
        <a:xfrm>
          <a:off x="1295310" y="2464324"/>
          <a:ext cx="591674" cy="591674"/>
        </a:xfrm>
        <a:prstGeom prst="ellipse">
          <a:avLst/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1BEACB-F5FD-4CCA-9103-63095C111372}">
      <dsp:nvSpPr>
        <dsp:cNvPr id="0" name=""/>
        <dsp:cNvSpPr/>
      </dsp:nvSpPr>
      <dsp:spPr>
        <a:xfrm>
          <a:off x="1831065" y="2261706"/>
          <a:ext cx="258857" cy="258857"/>
        </a:xfrm>
        <a:prstGeom prst="ellipse">
          <a:avLst/>
        </a:prstGeom>
        <a:solidFill>
          <a:schemeClr val="accent2">
            <a:shade val="80000"/>
            <a:hueOff val="-347689"/>
            <a:satOff val="7342"/>
            <a:lumOff val="195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1975A-F9F4-4C67-8A54-11BE9DA4B934}">
      <dsp:nvSpPr>
        <dsp:cNvPr id="0" name=""/>
        <dsp:cNvSpPr/>
      </dsp:nvSpPr>
      <dsp:spPr>
        <a:xfrm>
          <a:off x="2201312" y="2464324"/>
          <a:ext cx="406776" cy="406776"/>
        </a:xfrm>
        <a:prstGeom prst="ellipse">
          <a:avLst/>
        </a:prstGeom>
        <a:solidFill>
          <a:schemeClr val="accent2">
            <a:shade val="80000"/>
            <a:hueOff val="-374434"/>
            <a:satOff val="7907"/>
            <a:lumOff val="210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3E2C9-93A9-4134-A513-0E7EC25B77CE}">
      <dsp:nvSpPr>
        <dsp:cNvPr id="0" name=""/>
        <dsp:cNvSpPr/>
      </dsp:nvSpPr>
      <dsp:spPr>
        <a:xfrm>
          <a:off x="2656477" y="2261706"/>
          <a:ext cx="258857" cy="258857"/>
        </a:xfrm>
        <a:prstGeom prst="ellipse">
          <a:avLst/>
        </a:prstGeom>
        <a:solidFill>
          <a:schemeClr val="accent2">
            <a:shade val="80000"/>
            <a:hueOff val="-401179"/>
            <a:satOff val="8472"/>
            <a:lumOff val="225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8F8D6B-D545-42FF-8C8C-394253AB1D8E}">
      <dsp:nvSpPr>
        <dsp:cNvPr id="0" name=""/>
        <dsp:cNvSpPr/>
      </dsp:nvSpPr>
      <dsp:spPr>
        <a:xfrm>
          <a:off x="2889873" y="2391844"/>
          <a:ext cx="591674" cy="591674"/>
        </a:xfrm>
        <a:prstGeom prst="ellipse">
          <a:avLst/>
        </a:prstGeom>
        <a:solidFill>
          <a:schemeClr val="accent2">
            <a:shade val="80000"/>
            <a:hueOff val="-427924"/>
            <a:satOff val="9036"/>
            <a:lumOff val="240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27F3E-FFB7-466F-B55B-969FF84253BB}">
      <dsp:nvSpPr>
        <dsp:cNvPr id="0" name=""/>
        <dsp:cNvSpPr/>
      </dsp:nvSpPr>
      <dsp:spPr>
        <a:xfrm>
          <a:off x="3687155" y="2246883"/>
          <a:ext cx="406776" cy="406776"/>
        </a:xfrm>
        <a:prstGeom prst="ellipse">
          <a:avLst/>
        </a:prstGeom>
        <a:solidFill>
          <a:schemeClr val="accent2">
            <a:shade val="80000"/>
            <a:hueOff val="-454670"/>
            <a:satOff val="9601"/>
            <a:lumOff val="255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E7BA3-A987-4152-8263-2C3D4C52421C}">
      <dsp:nvSpPr>
        <dsp:cNvPr id="0" name=""/>
        <dsp:cNvSpPr/>
      </dsp:nvSpPr>
      <dsp:spPr>
        <a:xfrm>
          <a:off x="4093931" y="542998"/>
          <a:ext cx="1194643" cy="2280705"/>
        </a:xfrm>
        <a:prstGeom prst="chevron">
          <a:avLst>
            <a:gd name="adj" fmla="val 6231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505A4-018D-43D8-A925-7F40245CA344}">
      <dsp:nvSpPr>
        <dsp:cNvPr id="0" name=""/>
        <dsp:cNvSpPr/>
      </dsp:nvSpPr>
      <dsp:spPr>
        <a:xfrm>
          <a:off x="5071367" y="542998"/>
          <a:ext cx="1194643" cy="2280705"/>
        </a:xfrm>
        <a:prstGeom prst="chevron">
          <a:avLst>
            <a:gd name="adj" fmla="val 62310"/>
          </a:avLst>
        </a:prstGeom>
        <a:solidFill>
          <a:schemeClr val="accent2">
            <a:shade val="90000"/>
            <a:hueOff val="-481452"/>
            <a:satOff val="2416"/>
            <a:lumOff val="242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F10AD-B8F3-4EDA-9A16-DCEBAD78A98E}">
      <dsp:nvSpPr>
        <dsp:cNvPr id="0" name=""/>
        <dsp:cNvSpPr/>
      </dsp:nvSpPr>
      <dsp:spPr>
        <a:xfrm>
          <a:off x="6430749" y="580541"/>
          <a:ext cx="2769401" cy="2769401"/>
        </a:xfrm>
        <a:prstGeom prst="ellipse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UNESCO 1940</a:t>
          </a: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6836318" y="986110"/>
        <a:ext cx="1958263" cy="1958263"/>
      </dsp:txXfrm>
    </dsp:sp>
    <dsp:sp modelId="{93F801F2-7629-4C90-8B9C-BB18D0693BA3}">
      <dsp:nvSpPr>
        <dsp:cNvPr id="0" name=""/>
        <dsp:cNvSpPr/>
      </dsp:nvSpPr>
      <dsp:spPr>
        <a:xfrm>
          <a:off x="6266010" y="3421025"/>
          <a:ext cx="3258119" cy="2009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La riqueza social, cultural y natural son factores que pueden ayudar a formar estrategias de desarrollo para potencializar un territorio turísticamente.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66010" y="3421025"/>
        <a:ext cx="3258119" cy="20091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7CDB3B-A623-44E5-8479-559958A294FE}">
      <dsp:nvSpPr>
        <dsp:cNvPr id="0" name=""/>
        <dsp:cNvSpPr/>
      </dsp:nvSpPr>
      <dsp:spPr>
        <a:xfrm>
          <a:off x="190471" y="2594764"/>
          <a:ext cx="2764105" cy="91089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Muestreo no probabilístico </a:t>
          </a:r>
        </a:p>
      </dsp:txBody>
      <dsp:txXfrm>
        <a:off x="190471" y="2594764"/>
        <a:ext cx="2764105" cy="910898"/>
      </dsp:txXfrm>
    </dsp:sp>
    <dsp:sp modelId="{9FAA3E35-0DE3-4E4A-A6BA-63B01C403372}">
      <dsp:nvSpPr>
        <dsp:cNvPr id="0" name=""/>
        <dsp:cNvSpPr/>
      </dsp:nvSpPr>
      <dsp:spPr>
        <a:xfrm>
          <a:off x="187329" y="2317725"/>
          <a:ext cx="219872" cy="21987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433FF5-0F61-4EF2-9DAA-545BC60DC138}">
      <dsp:nvSpPr>
        <dsp:cNvPr id="0" name=""/>
        <dsp:cNvSpPr/>
      </dsp:nvSpPr>
      <dsp:spPr>
        <a:xfrm>
          <a:off x="341240" y="2009904"/>
          <a:ext cx="219872" cy="219872"/>
        </a:xfrm>
        <a:prstGeom prst="ellipse">
          <a:avLst/>
        </a:prstGeom>
        <a:solidFill>
          <a:schemeClr val="accent4">
            <a:hueOff val="544494"/>
            <a:satOff val="-2265"/>
            <a:lumOff val="5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B1182B-68FE-4EF2-9417-D858CC2854EA}">
      <dsp:nvSpPr>
        <dsp:cNvPr id="0" name=""/>
        <dsp:cNvSpPr/>
      </dsp:nvSpPr>
      <dsp:spPr>
        <a:xfrm>
          <a:off x="710625" y="2071468"/>
          <a:ext cx="345513" cy="345513"/>
        </a:xfrm>
        <a:prstGeom prst="ellipse">
          <a:avLst/>
        </a:prstGeom>
        <a:solidFill>
          <a:schemeClr val="accent4">
            <a:hueOff val="1088988"/>
            <a:satOff val="-4531"/>
            <a:lumOff val="10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AF3CB1-28F0-43ED-AC7F-855ACFD44063}">
      <dsp:nvSpPr>
        <dsp:cNvPr id="0" name=""/>
        <dsp:cNvSpPr/>
      </dsp:nvSpPr>
      <dsp:spPr>
        <a:xfrm>
          <a:off x="1018446" y="1732865"/>
          <a:ext cx="219872" cy="219872"/>
        </a:xfrm>
        <a:prstGeom prst="ellipse">
          <a:avLst/>
        </a:prstGeom>
        <a:solidFill>
          <a:schemeClr val="accent4">
            <a:hueOff val="1633482"/>
            <a:satOff val="-6796"/>
            <a:lumOff val="16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EC8D28-4F01-47E6-9E62-89FA23B8474C}">
      <dsp:nvSpPr>
        <dsp:cNvPr id="0" name=""/>
        <dsp:cNvSpPr/>
      </dsp:nvSpPr>
      <dsp:spPr>
        <a:xfrm>
          <a:off x="1418613" y="1609737"/>
          <a:ext cx="219872" cy="219872"/>
        </a:xfrm>
        <a:prstGeom prst="ellipse">
          <a:avLst/>
        </a:prstGeom>
        <a:solidFill>
          <a:schemeClr val="accent4">
            <a:hueOff val="2177976"/>
            <a:satOff val="-9062"/>
            <a:lumOff val="21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B74306-EFF8-47BB-B3B2-D968577279EF}">
      <dsp:nvSpPr>
        <dsp:cNvPr id="0" name=""/>
        <dsp:cNvSpPr/>
      </dsp:nvSpPr>
      <dsp:spPr>
        <a:xfrm>
          <a:off x="1911126" y="1825212"/>
          <a:ext cx="219872" cy="219872"/>
        </a:xfrm>
        <a:prstGeom prst="ellipse">
          <a:avLst/>
        </a:prstGeom>
        <a:solidFill>
          <a:schemeClr val="accent4">
            <a:hueOff val="2722470"/>
            <a:satOff val="-11327"/>
            <a:lumOff val="26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0C8C28-5BD7-4CEB-AB66-2B3AF8AD2E0A}">
      <dsp:nvSpPr>
        <dsp:cNvPr id="0" name=""/>
        <dsp:cNvSpPr/>
      </dsp:nvSpPr>
      <dsp:spPr>
        <a:xfrm>
          <a:off x="2218947" y="1979122"/>
          <a:ext cx="345513" cy="345513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853740-BB1F-4E24-95C0-0EE4BD25CDF9}">
      <dsp:nvSpPr>
        <dsp:cNvPr id="0" name=""/>
        <dsp:cNvSpPr/>
      </dsp:nvSpPr>
      <dsp:spPr>
        <a:xfrm>
          <a:off x="2649896" y="2317725"/>
          <a:ext cx="219872" cy="219872"/>
        </a:xfrm>
        <a:prstGeom prst="ellipse">
          <a:avLst/>
        </a:prstGeom>
        <a:solidFill>
          <a:schemeClr val="accent4">
            <a:hueOff val="3811458"/>
            <a:satOff val="-15858"/>
            <a:lumOff val="373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ADE061-9E10-4533-BF33-C52D62E84CE7}">
      <dsp:nvSpPr>
        <dsp:cNvPr id="0" name=""/>
        <dsp:cNvSpPr/>
      </dsp:nvSpPr>
      <dsp:spPr>
        <a:xfrm>
          <a:off x="2834589" y="2656328"/>
          <a:ext cx="219872" cy="219872"/>
        </a:xfrm>
        <a:prstGeom prst="ellipse">
          <a:avLst/>
        </a:prstGeom>
        <a:solidFill>
          <a:schemeClr val="accent4">
            <a:hueOff val="4355951"/>
            <a:satOff val="-18123"/>
            <a:lumOff val="427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9FF535-9843-4C9F-8D44-0CE5D3A3004B}">
      <dsp:nvSpPr>
        <dsp:cNvPr id="0" name=""/>
        <dsp:cNvSpPr/>
      </dsp:nvSpPr>
      <dsp:spPr>
        <a:xfrm>
          <a:off x="1233920" y="1910187"/>
          <a:ext cx="565385" cy="565385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83C441-2F1A-48C8-8D12-5F38A9EBF33E}">
      <dsp:nvSpPr>
        <dsp:cNvPr id="0" name=""/>
        <dsp:cNvSpPr/>
      </dsp:nvSpPr>
      <dsp:spPr>
        <a:xfrm>
          <a:off x="290854" y="2641172"/>
          <a:ext cx="219872" cy="219872"/>
        </a:xfrm>
        <a:prstGeom prst="ellipse">
          <a:avLst/>
        </a:prstGeom>
        <a:solidFill>
          <a:schemeClr val="accent4">
            <a:hueOff val="5444940"/>
            <a:satOff val="-22654"/>
            <a:lumOff val="533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BA8F7D-8CF4-475C-A767-4B05C406A441}">
      <dsp:nvSpPr>
        <dsp:cNvPr id="0" name=""/>
        <dsp:cNvSpPr/>
      </dsp:nvSpPr>
      <dsp:spPr>
        <a:xfrm>
          <a:off x="218112" y="3456662"/>
          <a:ext cx="345513" cy="345513"/>
        </a:xfrm>
        <a:prstGeom prst="ellipse">
          <a:avLst/>
        </a:prstGeom>
        <a:solidFill>
          <a:schemeClr val="accent4">
            <a:hueOff val="5989433"/>
            <a:satOff val="-24919"/>
            <a:lumOff val="58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F9A5F8-0C8A-4FE2-9039-BEE52C61540A}">
      <dsp:nvSpPr>
        <dsp:cNvPr id="0" name=""/>
        <dsp:cNvSpPr/>
      </dsp:nvSpPr>
      <dsp:spPr>
        <a:xfrm>
          <a:off x="679843" y="3702919"/>
          <a:ext cx="502564" cy="502564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E185BB-A30F-402E-A377-3C98615542C6}">
      <dsp:nvSpPr>
        <dsp:cNvPr id="0" name=""/>
        <dsp:cNvSpPr/>
      </dsp:nvSpPr>
      <dsp:spPr>
        <a:xfrm>
          <a:off x="1326267" y="4103086"/>
          <a:ext cx="219872" cy="219872"/>
        </a:xfrm>
        <a:prstGeom prst="ellipse">
          <a:avLst/>
        </a:prstGeom>
        <a:solidFill>
          <a:schemeClr val="accent4">
            <a:hueOff val="7078421"/>
            <a:satOff val="-29450"/>
            <a:lumOff val="69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0F5EB7-667F-4E2F-995F-A78BC0A3FFFE}">
      <dsp:nvSpPr>
        <dsp:cNvPr id="0" name=""/>
        <dsp:cNvSpPr/>
      </dsp:nvSpPr>
      <dsp:spPr>
        <a:xfrm>
          <a:off x="1449395" y="3702919"/>
          <a:ext cx="345513" cy="345513"/>
        </a:xfrm>
        <a:prstGeom prst="ellipse">
          <a:avLst/>
        </a:prstGeom>
        <a:solidFill>
          <a:schemeClr val="accent4">
            <a:hueOff val="7622915"/>
            <a:satOff val="-31715"/>
            <a:lumOff val="74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1C874-59FB-4328-B493-73ACD1C810DD}">
      <dsp:nvSpPr>
        <dsp:cNvPr id="0" name=""/>
        <dsp:cNvSpPr/>
      </dsp:nvSpPr>
      <dsp:spPr>
        <a:xfrm>
          <a:off x="1757216" y="4133868"/>
          <a:ext cx="219872" cy="219872"/>
        </a:xfrm>
        <a:prstGeom prst="ellipse">
          <a:avLst/>
        </a:prstGeom>
        <a:solidFill>
          <a:schemeClr val="accent4">
            <a:hueOff val="8167408"/>
            <a:satOff val="-33981"/>
            <a:lumOff val="80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B92A38-CCB5-43A3-A127-7D03240DC3E0}">
      <dsp:nvSpPr>
        <dsp:cNvPr id="0" name=""/>
        <dsp:cNvSpPr/>
      </dsp:nvSpPr>
      <dsp:spPr>
        <a:xfrm>
          <a:off x="2034255" y="3641355"/>
          <a:ext cx="502564" cy="502564"/>
        </a:xfrm>
        <a:prstGeom prst="ellipse">
          <a:avLst/>
        </a:prstGeom>
        <a:solidFill>
          <a:schemeClr val="accent4">
            <a:hueOff val="8711903"/>
            <a:satOff val="-36246"/>
            <a:lumOff val="854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5486A9-D68D-4353-B092-94B688A07719}">
      <dsp:nvSpPr>
        <dsp:cNvPr id="0" name=""/>
        <dsp:cNvSpPr/>
      </dsp:nvSpPr>
      <dsp:spPr>
        <a:xfrm>
          <a:off x="2711460" y="3518226"/>
          <a:ext cx="345513" cy="345513"/>
        </a:xfrm>
        <a:prstGeom prst="ellipse">
          <a:avLst/>
        </a:prstGeom>
        <a:solidFill>
          <a:schemeClr val="accent4">
            <a:hueOff val="9256396"/>
            <a:satOff val="-38512"/>
            <a:lumOff val="907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C9134B-4FEC-4766-AF49-CC7B84B8B4EC}">
      <dsp:nvSpPr>
        <dsp:cNvPr id="0" name=""/>
        <dsp:cNvSpPr/>
      </dsp:nvSpPr>
      <dsp:spPr>
        <a:xfrm>
          <a:off x="3056974" y="2070956"/>
          <a:ext cx="1014723" cy="1937217"/>
        </a:xfrm>
        <a:prstGeom prst="chevron">
          <a:avLst>
            <a:gd name="adj" fmla="val 623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BEDE6-D1C8-4F74-A1BD-04F7FA60384F}">
      <dsp:nvSpPr>
        <dsp:cNvPr id="0" name=""/>
        <dsp:cNvSpPr/>
      </dsp:nvSpPr>
      <dsp:spPr>
        <a:xfrm>
          <a:off x="4071697" y="2071897"/>
          <a:ext cx="2767426" cy="193719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Sistema Institucional de Indicadores Turísticos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=23556 </a:t>
          </a:r>
        </a:p>
      </dsp:txBody>
      <dsp:txXfrm>
        <a:off x="4071697" y="2071897"/>
        <a:ext cx="2767426" cy="1937198"/>
      </dsp:txXfrm>
    </dsp:sp>
    <dsp:sp modelId="{DBC129AE-4BC8-4262-9ABB-D4497B5F88A6}">
      <dsp:nvSpPr>
        <dsp:cNvPr id="0" name=""/>
        <dsp:cNvSpPr/>
      </dsp:nvSpPr>
      <dsp:spPr>
        <a:xfrm>
          <a:off x="6839123" y="2070956"/>
          <a:ext cx="1014723" cy="1937217"/>
        </a:xfrm>
        <a:prstGeom prst="chevron">
          <a:avLst>
            <a:gd name="adj" fmla="val 6231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9408E-2F4B-45FD-8C66-25FC20A2D410}">
      <dsp:nvSpPr>
        <dsp:cNvPr id="0" name=""/>
        <dsp:cNvSpPr/>
      </dsp:nvSpPr>
      <dsp:spPr>
        <a:xfrm>
          <a:off x="7964543" y="1910861"/>
          <a:ext cx="2352312" cy="2352312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Muestra: 378</a:t>
          </a:r>
        </a:p>
      </dsp:txBody>
      <dsp:txXfrm>
        <a:off x="8309031" y="2255349"/>
        <a:ext cx="1663336" cy="16633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987BB-CB13-4CBD-87A4-61952FE83730}">
      <dsp:nvSpPr>
        <dsp:cNvPr id="0" name=""/>
        <dsp:cNvSpPr/>
      </dsp:nvSpPr>
      <dsp:spPr>
        <a:xfrm>
          <a:off x="8160" y="995208"/>
          <a:ext cx="2439219" cy="14635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Incrementar actividades turísticas que familiaricen con la cultura quiteña, costumbre y tradiciones Barrio La Ronda.</a:t>
          </a:r>
        </a:p>
      </dsp:txBody>
      <dsp:txXfrm>
        <a:off x="51025" y="1038073"/>
        <a:ext cx="2353489" cy="1377801"/>
      </dsp:txXfrm>
    </dsp:sp>
    <dsp:sp modelId="{DCB5724A-893C-4FDD-A977-4735DF6BF7CB}">
      <dsp:nvSpPr>
        <dsp:cNvPr id="0" name=""/>
        <dsp:cNvSpPr/>
      </dsp:nvSpPr>
      <dsp:spPr>
        <a:xfrm>
          <a:off x="2662032" y="1424511"/>
          <a:ext cx="517114" cy="6049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2662032" y="1545496"/>
        <a:ext cx="361980" cy="362956"/>
      </dsp:txXfrm>
    </dsp:sp>
    <dsp:sp modelId="{32058D19-829D-40BC-9E20-F8A9B854D47D}">
      <dsp:nvSpPr>
        <dsp:cNvPr id="0" name=""/>
        <dsp:cNvSpPr/>
      </dsp:nvSpPr>
      <dsp:spPr>
        <a:xfrm>
          <a:off x="3423068" y="995208"/>
          <a:ext cx="2439219" cy="14635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Programas culturales con horarios establecidos adjuntar cronograma de actividades en la pagina oficial Quito turismo.</a:t>
          </a:r>
        </a:p>
      </dsp:txBody>
      <dsp:txXfrm>
        <a:off x="3465933" y="1038073"/>
        <a:ext cx="2353489" cy="1377801"/>
      </dsp:txXfrm>
    </dsp:sp>
    <dsp:sp modelId="{4CF50F38-7127-4057-878E-268FEB46997A}">
      <dsp:nvSpPr>
        <dsp:cNvPr id="0" name=""/>
        <dsp:cNvSpPr/>
      </dsp:nvSpPr>
      <dsp:spPr>
        <a:xfrm>
          <a:off x="6076939" y="1424511"/>
          <a:ext cx="517114" cy="6049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6076939" y="1545496"/>
        <a:ext cx="361980" cy="362956"/>
      </dsp:txXfrm>
    </dsp:sp>
    <dsp:sp modelId="{D34C020A-E23F-4322-A945-00AD16CAAA26}">
      <dsp:nvSpPr>
        <dsp:cNvPr id="0" name=""/>
        <dsp:cNvSpPr/>
      </dsp:nvSpPr>
      <dsp:spPr>
        <a:xfrm>
          <a:off x="6837976" y="995208"/>
          <a:ext cx="2439219" cy="14635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Paneles informativos, exposiciones permanentes sobre la cultura popular del Barrio la Ronda</a:t>
          </a:r>
        </a:p>
      </dsp:txBody>
      <dsp:txXfrm>
        <a:off x="6880841" y="1038073"/>
        <a:ext cx="2353489" cy="1377801"/>
      </dsp:txXfrm>
    </dsp:sp>
    <dsp:sp modelId="{3A36ABE4-BB34-44EF-B776-147BBDE16D48}">
      <dsp:nvSpPr>
        <dsp:cNvPr id="0" name=""/>
        <dsp:cNvSpPr/>
      </dsp:nvSpPr>
      <dsp:spPr>
        <a:xfrm rot="5400000">
          <a:off x="7799028" y="2629485"/>
          <a:ext cx="517114" cy="6049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 rot="-5400000">
        <a:off x="7876107" y="2673391"/>
        <a:ext cx="362956" cy="361980"/>
      </dsp:txXfrm>
    </dsp:sp>
    <dsp:sp modelId="{CDA455F2-2AF5-4F94-9C59-72FED6EA3AF6}">
      <dsp:nvSpPr>
        <dsp:cNvPr id="0" name=""/>
        <dsp:cNvSpPr/>
      </dsp:nvSpPr>
      <dsp:spPr>
        <a:xfrm>
          <a:off x="6837976" y="3434428"/>
          <a:ext cx="2439219" cy="14635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dirty="0"/>
            <a:t>Reactivación de los oficios artesanales del sector como una zona turística y cultural, con participación ciudadana.  </a:t>
          </a:r>
          <a:endParaRPr lang="es-ES" sz="1500" kern="1200" dirty="0"/>
        </a:p>
      </dsp:txBody>
      <dsp:txXfrm>
        <a:off x="6880841" y="3477293"/>
        <a:ext cx="2353489" cy="1377801"/>
      </dsp:txXfrm>
    </dsp:sp>
    <dsp:sp modelId="{5D8B1B51-6636-414E-9A51-638B3ED8D14A}">
      <dsp:nvSpPr>
        <dsp:cNvPr id="0" name=""/>
        <dsp:cNvSpPr/>
      </dsp:nvSpPr>
      <dsp:spPr>
        <a:xfrm rot="10800000">
          <a:off x="6106210" y="3863731"/>
          <a:ext cx="517114" cy="6049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 rot="10800000">
        <a:off x="6261344" y="3984716"/>
        <a:ext cx="361980" cy="362956"/>
      </dsp:txXfrm>
    </dsp:sp>
    <dsp:sp modelId="{1222462B-9049-43D8-923A-62FF92D2A09E}">
      <dsp:nvSpPr>
        <dsp:cNvPr id="0" name=""/>
        <dsp:cNvSpPr/>
      </dsp:nvSpPr>
      <dsp:spPr>
        <a:xfrm>
          <a:off x="3423068" y="3434428"/>
          <a:ext cx="2439219" cy="14635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dirty="0"/>
            <a:t>Centro de desarrollo comunitario, por cuanto este servicio es parte de la comunidad.</a:t>
          </a:r>
          <a:endParaRPr lang="es-ES" sz="1500" kern="1200" dirty="0"/>
        </a:p>
      </dsp:txBody>
      <dsp:txXfrm>
        <a:off x="3465933" y="3477293"/>
        <a:ext cx="2353489" cy="1377801"/>
      </dsp:txXfrm>
    </dsp:sp>
    <dsp:sp modelId="{F5FF0DCB-88C8-4D43-8EB4-A4E37E34B8C8}">
      <dsp:nvSpPr>
        <dsp:cNvPr id="0" name=""/>
        <dsp:cNvSpPr/>
      </dsp:nvSpPr>
      <dsp:spPr>
        <a:xfrm rot="10800000">
          <a:off x="2691302" y="3863731"/>
          <a:ext cx="517114" cy="6049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 rot="10800000">
        <a:off x="2846436" y="3984716"/>
        <a:ext cx="361980" cy="362956"/>
      </dsp:txXfrm>
    </dsp:sp>
    <dsp:sp modelId="{BF1B0E13-D24C-4CF0-A3CB-22E5ADDB82AB}">
      <dsp:nvSpPr>
        <dsp:cNvPr id="0" name=""/>
        <dsp:cNvSpPr/>
      </dsp:nvSpPr>
      <dsp:spPr>
        <a:xfrm>
          <a:off x="8160" y="3434428"/>
          <a:ext cx="2439219" cy="14635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0" i="0" kern="1200" dirty="0"/>
            <a:t>Centro de información turística que a futuro se convierta en un centro de interpretación el cual ofrezca un guion turístico de la Ronda.</a:t>
          </a:r>
          <a:endParaRPr lang="es-ES" sz="1500" kern="1200" dirty="0"/>
        </a:p>
      </dsp:txBody>
      <dsp:txXfrm>
        <a:off x="51025" y="3477293"/>
        <a:ext cx="2353489" cy="13778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C7EDB-585A-4108-93F1-10C7CB18BB43}">
      <dsp:nvSpPr>
        <dsp:cNvPr id="0" name=""/>
        <dsp:cNvSpPr/>
      </dsp:nvSpPr>
      <dsp:spPr>
        <a:xfrm>
          <a:off x="0" y="929"/>
          <a:ext cx="10332279" cy="11214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>
              <a:latin typeface="Times New Roman" panose="02020603050405020304" pitchFamily="18" charset="0"/>
              <a:cs typeface="Times New Roman" panose="02020603050405020304" pitchFamily="18" charset="0"/>
            </a:rPr>
            <a:t>La Ronda al ser un barrio emblemático seguirá siendo conocida por su gran trayectoria artística por sus pasillos escritos en cuatro paredes, la elegancia de su arquitectura, por albergar a grandes artistas literarios, poéticos, músicos entre otros</a:t>
          </a:r>
          <a:endParaRPr lang="es-E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46" y="55675"/>
        <a:ext cx="10222787" cy="1011994"/>
      </dsp:txXfrm>
    </dsp:sp>
    <dsp:sp modelId="{2E0F6B69-C20E-40B8-AA76-787F56FBA0BD}">
      <dsp:nvSpPr>
        <dsp:cNvPr id="0" name=""/>
        <dsp:cNvSpPr/>
      </dsp:nvSpPr>
      <dsp:spPr>
        <a:xfrm>
          <a:off x="0" y="1136590"/>
          <a:ext cx="10332279" cy="11214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700" kern="1200">
              <a:latin typeface="Times New Roman" panose="02020603050405020304" pitchFamily="18" charset="0"/>
              <a:cs typeface="Times New Roman" panose="02020603050405020304" pitchFamily="18" charset="0"/>
            </a:rPr>
            <a:t>La variedad de servicios turísticos que se presentan en la actualidad como: alimentación, alojamiento, agencias de viajes entre otros, son el conducto para que los turistas nacionales e internaciones sigan llegando día a día, captando la mayoría de visitantes y así mejorar el nivel económico del barrio.</a:t>
          </a:r>
          <a:endParaRPr lang="es-E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46" y="1191336"/>
        <a:ext cx="10222787" cy="1011994"/>
      </dsp:txXfrm>
    </dsp:sp>
    <dsp:sp modelId="{2509B35F-CDFD-4905-AB94-47D3B0B00860}">
      <dsp:nvSpPr>
        <dsp:cNvPr id="0" name=""/>
        <dsp:cNvSpPr/>
      </dsp:nvSpPr>
      <dsp:spPr>
        <a:xfrm>
          <a:off x="0" y="2272251"/>
          <a:ext cx="10332279" cy="11214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Actualmente el deseo de traer el pasado al presente es símbolo de guardar celosamente las pequeñas vivencias y relatos de quienes hicieron que la Ronda se conozca por su gran trayectoria histórica, patrimonial, musical, artística.</a:t>
          </a:r>
          <a:endParaRPr lang="es-E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46" y="2326997"/>
        <a:ext cx="10222787" cy="1011994"/>
      </dsp:txXfrm>
    </dsp:sp>
    <dsp:sp modelId="{F41DF6FC-8C92-4242-97BC-9B39E4134236}">
      <dsp:nvSpPr>
        <dsp:cNvPr id="0" name=""/>
        <dsp:cNvSpPr/>
      </dsp:nvSpPr>
      <dsp:spPr>
        <a:xfrm>
          <a:off x="0" y="3407912"/>
          <a:ext cx="10332279" cy="11214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>
              <a:latin typeface="Times New Roman" panose="02020603050405020304" pitchFamily="18" charset="0"/>
              <a:cs typeface="Times New Roman" panose="02020603050405020304" pitchFamily="18" charset="0"/>
            </a:rPr>
            <a:t>Hoy en día se ha transformado en un puente de interacción cultural, que da vida a la colonia reviviendo pasiones, anécdotas, vivencias que los quiteños recuerdan con nostalgia</a:t>
          </a:r>
          <a:endParaRPr lang="es-E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46" y="3462658"/>
        <a:ext cx="10222787" cy="1011994"/>
      </dsp:txXfrm>
    </dsp:sp>
    <dsp:sp modelId="{2A04E0EE-9057-44D7-A7C0-C013387D9B77}">
      <dsp:nvSpPr>
        <dsp:cNvPr id="0" name=""/>
        <dsp:cNvSpPr/>
      </dsp:nvSpPr>
      <dsp:spPr>
        <a:xfrm>
          <a:off x="0" y="4543573"/>
          <a:ext cx="10332279" cy="11214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>
              <a:latin typeface="Times New Roman" panose="02020603050405020304" pitchFamily="18" charset="0"/>
              <a:cs typeface="Times New Roman" panose="02020603050405020304" pitchFamily="18" charset="0"/>
            </a:rPr>
            <a:t>El propósito de este estudio fue evidenciar que la mayoría de turistas, moradores, prestadores de servicios desconocen el origen de la Ronda, el desarrollo de las encuestas y entrevistas han hecho que revivan recuerdos, anécdotas, el modernismo de hoy ha permitido conformar productos turístico culturales y así integrar a grandes y pequeños en las actividades cotidianas que se presentaban en aquellos tiempos.</a:t>
          </a:r>
          <a:endParaRPr lang="es-E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46" y="4598319"/>
        <a:ext cx="10222787" cy="10119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20363-57DD-4564-AD8A-9A82F3BC5958}">
      <dsp:nvSpPr>
        <dsp:cNvPr id="0" name=""/>
        <dsp:cNvSpPr/>
      </dsp:nvSpPr>
      <dsp:spPr>
        <a:xfrm>
          <a:off x="-6049100" y="-925570"/>
          <a:ext cx="7200971" cy="7200971"/>
        </a:xfrm>
        <a:prstGeom prst="blockArc">
          <a:avLst>
            <a:gd name="adj1" fmla="val 18900000"/>
            <a:gd name="adj2" fmla="val 2700000"/>
            <a:gd name="adj3" fmla="val 3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28AE01-839C-4C91-B616-0724F03A7F47}">
      <dsp:nvSpPr>
        <dsp:cNvPr id="0" name=""/>
        <dsp:cNvSpPr/>
      </dsp:nvSpPr>
      <dsp:spPr>
        <a:xfrm>
          <a:off x="602863" y="411294"/>
          <a:ext cx="9563009" cy="823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27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Proporcionar paneles informativos, y exposiciones permanentes de la historia, costumbres, tradiciones de la Ronda, origen, personajes, relato de los poetas, músicos que roben la atención a quienes asisten a la Ronda..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863" y="411294"/>
        <a:ext cx="9563009" cy="823017"/>
      </dsp:txXfrm>
    </dsp:sp>
    <dsp:sp modelId="{50BFC812-4E51-485A-88A1-86FFF549A83B}">
      <dsp:nvSpPr>
        <dsp:cNvPr id="0" name=""/>
        <dsp:cNvSpPr/>
      </dsp:nvSpPr>
      <dsp:spPr>
        <a:xfrm>
          <a:off x="88477" y="308417"/>
          <a:ext cx="1028772" cy="10287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98959-E92A-46C5-AE15-D404922B6FB7}">
      <dsp:nvSpPr>
        <dsp:cNvPr id="0" name=""/>
        <dsp:cNvSpPr/>
      </dsp:nvSpPr>
      <dsp:spPr>
        <a:xfrm>
          <a:off x="1074718" y="1485164"/>
          <a:ext cx="9091154" cy="11447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27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Capacitar al personal en general en temas de servicio al cliente, programas de emprendimientos para pequeñas y grandes empresas, superación personal, perfeccionar el idioma extranjero esencial en las actividades cotidianas de la Ronda para brindar un producto o servicio de calidad.5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4718" y="1485164"/>
        <a:ext cx="9091154" cy="1144760"/>
      </dsp:txXfrm>
    </dsp:sp>
    <dsp:sp modelId="{85067D73-B295-4993-BFAA-C9C86CE2164C}">
      <dsp:nvSpPr>
        <dsp:cNvPr id="0" name=""/>
        <dsp:cNvSpPr/>
      </dsp:nvSpPr>
      <dsp:spPr>
        <a:xfrm>
          <a:off x="560332" y="1543158"/>
          <a:ext cx="1028772" cy="10287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9D51DB-A4B1-4B44-9D48-922A97FE3CA2}">
      <dsp:nvSpPr>
        <dsp:cNvPr id="0" name=""/>
        <dsp:cNvSpPr/>
      </dsp:nvSpPr>
      <dsp:spPr>
        <a:xfrm>
          <a:off x="1074718" y="2880776"/>
          <a:ext cx="9091154" cy="823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27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 Barrio la Ronda es un pilar para realizar eventos para conocer la historia y tradiciones del Quito Colonial acordes a las costumbres quiteñas.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4718" y="2880776"/>
        <a:ext cx="9091154" cy="823017"/>
      </dsp:txXfrm>
    </dsp:sp>
    <dsp:sp modelId="{44307F76-67F4-4AE9-BE09-3A3FAC90EA05}">
      <dsp:nvSpPr>
        <dsp:cNvPr id="0" name=""/>
        <dsp:cNvSpPr/>
      </dsp:nvSpPr>
      <dsp:spPr>
        <a:xfrm>
          <a:off x="560332" y="2777899"/>
          <a:ext cx="1028772" cy="10287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D00B3-56DB-4483-9329-18A84F660758}">
      <dsp:nvSpPr>
        <dsp:cNvPr id="0" name=""/>
        <dsp:cNvSpPr/>
      </dsp:nvSpPr>
      <dsp:spPr>
        <a:xfrm>
          <a:off x="602863" y="4115517"/>
          <a:ext cx="9563009" cy="823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27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Que se realice evaluaciones mensuales o trimestrales, del proyecto de mejoras de la Ronda, para así determinar problemas existentes y poner fin y así impulsar propuestas para la mejora de actividades artísticas y culturales. 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863" y="4115517"/>
        <a:ext cx="9563009" cy="823017"/>
      </dsp:txXfrm>
    </dsp:sp>
    <dsp:sp modelId="{347748B7-C0C9-4AE2-9BDA-E3695CF9DBEA}">
      <dsp:nvSpPr>
        <dsp:cNvPr id="0" name=""/>
        <dsp:cNvSpPr/>
      </dsp:nvSpPr>
      <dsp:spPr>
        <a:xfrm>
          <a:off x="88477" y="4012639"/>
          <a:ext cx="1028772" cy="10287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FCC24-5F91-48DA-A348-738ABE102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B2C99F-CF45-4268-9117-3814AEF99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493CBF-25AD-430A-AB8D-F92ABE89C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5F24-9E61-456B-9A7B-36A2CA72B852}" type="datetimeFigureOut">
              <a:rPr lang="es-EC" smtClean="0"/>
              <a:t>27/12/2017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D511FC-136E-44ED-9657-E76DE199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77729F-A9AA-4A68-A839-33450394A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5C10-44C7-4561-8148-963BDED160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2277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0A4519-447B-4B2A-834B-4933B487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D77FE7-D387-48B5-81CC-AF96796EF8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19BAB2-EF90-469E-A2D5-CCCB29138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5F24-9E61-456B-9A7B-36A2CA72B852}" type="datetimeFigureOut">
              <a:rPr lang="es-EC" smtClean="0"/>
              <a:t>27/12/2017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7CB074-C1F0-4252-B125-1FDBD9B8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58F3C7-DD14-4DF9-A49A-6F369174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5C10-44C7-4561-8148-963BDED160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873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7144F3D-0F2E-456E-9FF2-374E75C15F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1407E32-B234-46B8-AF6A-88088768A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D6C2FD-FABD-4868-B814-F0A85E0C0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5F24-9E61-456B-9A7B-36A2CA72B852}" type="datetimeFigureOut">
              <a:rPr lang="es-EC" smtClean="0"/>
              <a:t>27/12/2017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4FFFE5-E360-4601-9A40-B4562D0C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E9EF1F-B033-4A6C-954D-7CC801F7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5C10-44C7-4561-8148-963BDED160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8920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702936-0FC4-4BAA-B25A-E0C6E53D1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025083-81AC-4715-BC03-1C9F38421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5777DC-5476-43B4-895A-4B8109CFF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5F24-9E61-456B-9A7B-36A2CA72B852}" type="datetimeFigureOut">
              <a:rPr lang="es-EC" smtClean="0"/>
              <a:t>27/12/2017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760A54-D753-49C8-8C0F-A66D064A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20E3EC-B4BB-411F-9395-BA7887CC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5C10-44C7-4561-8148-963BDED160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4675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29834-4512-4095-98AC-97001B29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803BE3-0414-4243-BF94-3DCCAC1C3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430142-578C-4919-97E2-70B970C2C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5F24-9E61-456B-9A7B-36A2CA72B852}" type="datetimeFigureOut">
              <a:rPr lang="es-EC" smtClean="0"/>
              <a:t>27/12/2017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CD194F-B7AF-410C-AC71-7D0CE3A78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84ECB6-D7A2-4AAC-830E-EE728B803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5C10-44C7-4561-8148-963BDED160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6129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663169-90CE-40B7-8F45-BDF5EFD7A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161ED1-94D0-43B6-89FA-3ECE07DC2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F6CE95-74DC-40D3-8290-EFB607220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ED225A-5883-42BF-BAD5-CFC6AD937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5F24-9E61-456B-9A7B-36A2CA72B852}" type="datetimeFigureOut">
              <a:rPr lang="es-EC" smtClean="0"/>
              <a:t>27/12/2017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011BC2-CC07-4A4F-A299-A38C6A4A2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687189-0D6F-401A-813D-33BB87FE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5C10-44C7-4561-8148-963BDED160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99953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C853C6-623D-4A9E-947F-C6CC743F0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2F86B2-D176-4EA6-BD93-9E9601D9B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995966-3F22-4A58-AA48-AFA4F5E75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6C91733-4BA6-4402-9688-1FB03578AF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28ECF45-7308-4B4C-839A-2145163F1D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79450F6-4979-4989-A09A-CCD3D516C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5F24-9E61-456B-9A7B-36A2CA72B852}" type="datetimeFigureOut">
              <a:rPr lang="es-EC" smtClean="0"/>
              <a:t>27/12/2017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9B21605-9E7A-4F3C-990C-F3F5EF3E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BDB4B41-1CBE-4F1D-9973-764846637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5C10-44C7-4561-8148-963BDED160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8045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AB902-6CE0-4748-88D2-C20F7289D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156D72-81B0-473E-822B-3836C816B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5F24-9E61-456B-9A7B-36A2CA72B852}" type="datetimeFigureOut">
              <a:rPr lang="es-EC" smtClean="0"/>
              <a:t>27/12/2017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800E16-ABBB-4426-95D4-22603BECA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D94447-D7A9-482E-B079-7B5B3F42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5C10-44C7-4561-8148-963BDED160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78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E813B31-3CD3-411F-9BA0-FD7FBD0DD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5F24-9E61-456B-9A7B-36A2CA72B852}" type="datetimeFigureOut">
              <a:rPr lang="es-EC" smtClean="0"/>
              <a:t>27/12/2017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A252A18-FBDC-456C-865F-0F97D56CB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141A48-E3A7-4F7E-BAF1-84481D61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5C10-44C7-4561-8148-963BDED160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53944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C347A3-1188-4718-9A8A-88683271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9FFC72-3CCD-4FC7-8E05-FDCC4A7F3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74A6CB7-5401-4B3F-9829-53F4092C6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BBA106-7D5D-41F8-8BC6-5146A317F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5F24-9E61-456B-9A7B-36A2CA72B852}" type="datetimeFigureOut">
              <a:rPr lang="es-EC" smtClean="0"/>
              <a:t>27/12/2017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EC1708-C1F8-43CF-B112-666FB7ED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C1C4D9-E407-47CB-B98F-0CE80F288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5C10-44C7-4561-8148-963BDED160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95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83B51-B135-497A-B413-37BF09CD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0469F0B-5B75-4E35-A8A0-E796B806ED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36D4C4-B1B3-4DAF-BE01-A7390FABC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8A8897-FD26-4C66-9A62-488970F7E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5F24-9E61-456B-9A7B-36A2CA72B852}" type="datetimeFigureOut">
              <a:rPr lang="es-EC" smtClean="0"/>
              <a:t>27/12/2017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6DC18B-9573-4E88-8086-952114DD6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B990CF-415F-411F-861B-7C16A8FC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5C10-44C7-4561-8148-963BDED160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869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F0087A8-5E1B-4240-B25A-B2A3ADBF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EB3075-3A65-487B-8342-55CED73FA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2462B4-67AC-46E8-90B0-62E8488E4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B5F24-9E61-456B-9A7B-36A2CA72B852}" type="datetimeFigureOut">
              <a:rPr lang="es-EC" smtClean="0"/>
              <a:t>27/12/2017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0A13AA-3E3A-4E48-81E6-18B1A2940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E0D3C7-FA33-4A91-81B8-EA8C8B6BC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15C10-44C7-4561-8148-963BDED160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847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5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7" Type="http://schemas.openxmlformats.org/officeDocument/2006/relationships/chart" Target="../charts/chart18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57.jpeg"/><Relationship Id="rId12" Type="http://schemas.openxmlformats.org/officeDocument/2006/relationships/image" Target="../media/image6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7.jpg"/><Relationship Id="rId5" Type="http://schemas.openxmlformats.org/officeDocument/2006/relationships/diagramColors" Target="../diagrams/colors5.xml"/><Relationship Id="rId10" Type="http://schemas.openxmlformats.org/officeDocument/2006/relationships/image" Target="../media/image60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Home\Pictures\sello-espe.jpg">
            <a:extLst>
              <a:ext uri="{FF2B5EF4-FFF2-40B4-BE49-F238E27FC236}">
                <a16:creationId xmlns:a16="http://schemas.microsoft.com/office/drawing/2014/main" id="{F71788EF-C54D-4A95-A8E1-CB0D486BD2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73" y="938686"/>
            <a:ext cx="3507653" cy="8337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864794E-6158-41D4-8FA9-79270232743E}"/>
              </a:ext>
            </a:extLst>
          </p:cNvPr>
          <p:cNvSpPr/>
          <p:nvPr/>
        </p:nvSpPr>
        <p:spPr>
          <a:xfrm>
            <a:off x="2128838" y="1997929"/>
            <a:ext cx="93011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	INGENIERIA EN ADMINISTRACIÓN</a:t>
            </a:r>
          </a:p>
          <a:p>
            <a:r>
              <a:rPr lang="es-E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			TURÍSTICA Y HOTELERA</a:t>
            </a:r>
            <a:br>
              <a:rPr lang="es-E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es-E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es-EC" sz="2800" b="1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2CAE882-ACD6-48B6-8EDA-1BC389A70860}"/>
              </a:ext>
            </a:extLst>
          </p:cNvPr>
          <p:cNvSpPr/>
          <p:nvPr/>
        </p:nvSpPr>
        <p:spPr>
          <a:xfrm>
            <a:off x="2344510" y="3468574"/>
            <a:ext cx="88698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  <a:r>
              <a:rPr lang="es-EC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Histórico Cultural de la evolución Turística  del Barrio La Ronda como parte del desarrollo local</a:t>
            </a:r>
            <a:r>
              <a:rPr lang="es-ES" sz="28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  <a:p>
            <a:endParaRPr lang="es-E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es-E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Directora: </a:t>
            </a:r>
            <a:r>
              <a:rPr lang="es-E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Rea Dávalos, Martha </a:t>
            </a:r>
            <a:r>
              <a:rPr lang="es-E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Autora: </a:t>
            </a:r>
            <a:r>
              <a:rPr lang="es-E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Medina, Solange</a:t>
            </a:r>
          </a:p>
        </p:txBody>
      </p:sp>
    </p:spTree>
    <p:extLst>
      <p:ext uri="{BB962C8B-B14F-4D97-AF65-F5344CB8AC3E}">
        <p14:creationId xmlns:p14="http://schemas.microsoft.com/office/powerpoint/2010/main" val="2692213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1C1204A-4D53-453D-8F4E-DBCF22E95B04}"/>
              </a:ext>
            </a:extLst>
          </p:cNvPr>
          <p:cNvSpPr txBox="1"/>
          <p:nvPr/>
        </p:nvSpPr>
        <p:spPr>
          <a:xfrm>
            <a:off x="498417" y="27112"/>
            <a:ext cx="11064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‘’Proyecto de Rehabilitación </a:t>
            </a:r>
          </a:p>
          <a:p>
            <a:pPr algn="ctr"/>
            <a:r>
              <a:rPr lang="es-E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Urbano-Arquitectónica de la Ronda’’</a:t>
            </a:r>
            <a:endParaRPr lang="es-EC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0" name="Picture 14" descr="Resultado de imagen para juegos tradicionales la ronda quito">
            <a:extLst>
              <a:ext uri="{FF2B5EF4-FFF2-40B4-BE49-F238E27FC236}">
                <a16:creationId xmlns:a16="http://schemas.microsoft.com/office/drawing/2014/main" id="{7B020A8F-F569-48E5-8A47-0703AE08C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1"/>
          <a:stretch/>
        </p:blipFill>
        <p:spPr bwMode="auto">
          <a:xfrm>
            <a:off x="1383179" y="1370973"/>
            <a:ext cx="2697172" cy="2014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Resultado de imagen para noches patrimoniales quito">
            <a:extLst>
              <a:ext uri="{FF2B5EF4-FFF2-40B4-BE49-F238E27FC236}">
                <a16:creationId xmlns:a16="http://schemas.microsoft.com/office/drawing/2014/main" id="{88AC2CFC-74DC-465F-B965-42949B94B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56"/>
          <a:stretch/>
        </p:blipFill>
        <p:spPr bwMode="auto">
          <a:xfrm>
            <a:off x="7217881" y="1350550"/>
            <a:ext cx="2364067" cy="2014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Resultado de imagen para noches patrimoniales quito">
            <a:extLst>
              <a:ext uri="{FF2B5EF4-FFF2-40B4-BE49-F238E27FC236}">
                <a16:creationId xmlns:a16="http://schemas.microsoft.com/office/drawing/2014/main" id="{32FBEF15-E118-4D82-AB5D-462B2930A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4" t="-5927" r="28467" b="5927"/>
          <a:stretch/>
        </p:blipFill>
        <p:spPr bwMode="auto">
          <a:xfrm>
            <a:off x="9830194" y="1308048"/>
            <a:ext cx="1484843" cy="1816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EAD5C64-85CA-4439-903F-CA92BF9D4BC2}"/>
              </a:ext>
            </a:extLst>
          </p:cNvPr>
          <p:cNvSpPr txBox="1"/>
          <p:nvPr/>
        </p:nvSpPr>
        <p:spPr>
          <a:xfrm>
            <a:off x="1106448" y="6048343"/>
            <a:ext cx="5614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Turístico, diversificar la oferta turística, involucrando el arte, la cultura, la música, danza</a:t>
            </a:r>
          </a:p>
          <a:p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20" name="Picture 24" descr="Resultado de imagen para ronda quito">
            <a:extLst>
              <a:ext uri="{FF2B5EF4-FFF2-40B4-BE49-F238E27FC236}">
                <a16:creationId xmlns:a16="http://schemas.microsoft.com/office/drawing/2014/main" id="{42ED7D57-BD58-4ADF-87D6-7650154F1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64" y="1350551"/>
            <a:ext cx="2392525" cy="2014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36F2A03-C198-4E72-AD70-C2D203E928D3}"/>
              </a:ext>
            </a:extLst>
          </p:cNvPr>
          <p:cNvSpPr txBox="1"/>
          <p:nvPr/>
        </p:nvSpPr>
        <p:spPr>
          <a:xfrm>
            <a:off x="1631425" y="2655015"/>
            <a:ext cx="269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Ronda Nocturno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34AE50-3DC9-4E46-B02A-F5496963435C}"/>
              </a:ext>
            </a:extLst>
          </p:cNvPr>
          <p:cNvSpPr txBox="1"/>
          <p:nvPr/>
        </p:nvSpPr>
        <p:spPr>
          <a:xfrm>
            <a:off x="8804791" y="2846385"/>
            <a:ext cx="353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Eventos culturales</a:t>
            </a:r>
          </a:p>
        </p:txBody>
      </p:sp>
      <p:pic>
        <p:nvPicPr>
          <p:cNvPr id="18" name="Imagen 1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2" t="29294" r="31085" b="22021"/>
          <a:stretch/>
        </p:blipFill>
        <p:spPr bwMode="auto">
          <a:xfrm>
            <a:off x="2176403" y="3623836"/>
            <a:ext cx="3160713" cy="2444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4928DBB-267D-43F8-8888-5A6BACA3E948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8" t="17155" r="18810" b="19526"/>
          <a:stretch/>
        </p:blipFill>
        <p:spPr bwMode="auto">
          <a:xfrm>
            <a:off x="6030850" y="3630241"/>
            <a:ext cx="1933960" cy="2391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2EFDD43-C918-4ABB-B13B-2984921EB3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435" t="9830" r="38593" b="44084"/>
          <a:stretch/>
        </p:blipFill>
        <p:spPr>
          <a:xfrm>
            <a:off x="9161911" y="3699039"/>
            <a:ext cx="1991195" cy="2349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A25BFFE-74FE-433E-8B05-6F4592A0A8E2}"/>
              </a:ext>
            </a:extLst>
          </p:cNvPr>
          <p:cNvSpPr txBox="1"/>
          <p:nvPr/>
        </p:nvSpPr>
        <p:spPr>
          <a:xfrm>
            <a:off x="6897144" y="6101804"/>
            <a:ext cx="406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Cronograma de Actividades turística </a:t>
            </a:r>
          </a:p>
        </p:txBody>
      </p:sp>
    </p:spTree>
    <p:extLst>
      <p:ext uri="{BB962C8B-B14F-4D97-AF65-F5344CB8AC3E}">
        <p14:creationId xmlns:p14="http://schemas.microsoft.com/office/powerpoint/2010/main" val="358275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encuestas dibujos">
            <a:extLst>
              <a:ext uri="{FF2B5EF4-FFF2-40B4-BE49-F238E27FC236}">
                <a16:creationId xmlns:a16="http://schemas.microsoft.com/office/drawing/2014/main" id="{99F02D5F-C525-4F9D-B31E-54FE89346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060" y="302937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062D4D8-A8BA-4870-8C04-3A7C72138776}"/>
              </a:ext>
            </a:extLst>
          </p:cNvPr>
          <p:cNvSpPr txBox="1"/>
          <p:nvPr/>
        </p:nvSpPr>
        <p:spPr>
          <a:xfrm>
            <a:off x="1630017" y="609600"/>
            <a:ext cx="7301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Imagen relacionada">
            <a:extLst>
              <a:ext uri="{FF2B5EF4-FFF2-40B4-BE49-F238E27FC236}">
                <a16:creationId xmlns:a16="http://schemas.microsoft.com/office/drawing/2014/main" id="{ABE19B7B-92A0-44A4-B33D-B2CB5BF9C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 bwMode="auto">
          <a:xfrm>
            <a:off x="4235687" y="4445318"/>
            <a:ext cx="2471543" cy="24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90B4DDD-B1D1-4057-BF2D-863FD905AB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687965"/>
              </p:ext>
            </p:extLst>
          </p:nvPr>
        </p:nvGraphicFramePr>
        <p:xfrm>
          <a:off x="1214191" y="424070"/>
          <a:ext cx="10460973" cy="5963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9601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EFA44FE-5B88-4205-89CF-16ABD4C68A29}"/>
              </a:ext>
            </a:extLst>
          </p:cNvPr>
          <p:cNvSpPr/>
          <p:nvPr/>
        </p:nvSpPr>
        <p:spPr>
          <a:xfrm>
            <a:off x="8164568" y="510821"/>
            <a:ext cx="3494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Entrevistas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194" name="Picture 2" descr="https://lh3.googleusercontent.com/p_636V_jyYHu-3nOeEseox8BlRd0FRUWvjnvvn2z9BmADo28DY_EyXRwYoI96SV7NNX2f__AIFb9YzAYDVhML9g6kgO9ukuzeBzM7zotG-7TeVp2JMgQvY3WkOAoVIG8nL9Anxe3A4yQpJ-CYF7yceRAqv8USGj1TH44Dg3P-rNANgTKsjkHahdR3BRk4t8z8tDQY3OZ3Ii0-IUQ_PmlOdmr7BAVuf11ZFtCMNNctt8Lth6bHG7VvDGQ_qaHvatGEAml4AQ96ebLuHMymz0Rl0AeS3DnB2U6nBd8KWhjQG8c6T6b8sEJVFUaYcDXgxwlPCHBbozs1F1odzb_xSnvXsY_qxs7aNqdqOcGNp4xbopcNZPMw9xEVQ_1NxeCjo9NmxXxgJ12_aiNDcPaQ9ds5Pqze3LVE7y2EUEuqFRqZz8Joy_xL8zlm8MpNoZX94_zZT-UUkb6wDR4-eH8Zi--6oyYrdCvGMkX0uaoatwMECFmuOoynYcLUIyMgebNwGW4C9CLc7MDALEoRs1vCJ5eqxbUrbGbQVqyn87-6fw5CQziHwAoA0lA0LUEYQK5SwcpksdYGFusiWu05pFVnsN49qYu1vKExxEtnGZapJamT5s=w708-h399-no">
            <a:extLst>
              <a:ext uri="{FF2B5EF4-FFF2-40B4-BE49-F238E27FC236}">
                <a16:creationId xmlns:a16="http://schemas.microsoft.com/office/drawing/2014/main" id="{FD7C5E59-E2DE-4488-AB5D-CF3B9D69B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887" y="2009853"/>
            <a:ext cx="5422602" cy="3055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lh3.googleusercontent.com/P4G-Hr1sKgyvTJWyVqum6Jtj4Lam19fU0lz3eGDbsy7RJzpY-8AObEm8S7wmiK5b4k4cAyfL8FIm5eVVmGw15co5lF1nAmdgLNJdn2ISN5FbR8YqOjkeoQ12JSzsiwPZE_FJdH2l0P2bNHR48DTMAoH88GPwl8R0dhp_HWYyjbLX1j7IUu63vjmwG_XPJzsYYGM7vmqLhn6U71sHFIkSJXR4WiCJm4VhXhRKAohodnbvzp2YDOpsat2gDv0Tz7gEtdIB92Vj7Ax3HlyYcoZIXGrvnS1lEm8ABx8QBWH4BG4guVFeYEU6R6V_0yRJX2HehDd99WsVtEOkdlXsAzcm0gVpXAJ3cQqjJJ3w-TeV8pRh5yRqW7MQKJoVHZ9Ul91JZM0_4ut7dY3sQ02HUVM5Xi48IQ-s_B-K_7E2ggv7IzOx2gAN8dViKsLIMud4LUjC5H1lFwjeTg3UmUnHiWsmsowjv4VSSXnRsTUPoLukfTi6ZQKustHQMqIM-Jbkho5ETncY4EDdJvwnf2niSi6DsauPvNIC_rm8cN7z4Mrn8_JMT1fmJVM25gxl3kJO9SJGZcd84QI-A0tyOpgOl4pz9J2JPkE6xoQBSd62q0oA1pY=w357-h634-no">
            <a:extLst>
              <a:ext uri="{FF2B5EF4-FFF2-40B4-BE49-F238E27FC236}">
                <a16:creationId xmlns:a16="http://schemas.microsoft.com/office/drawing/2014/main" id="{62A4E115-BA50-474F-9E0A-DBAC3F77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45" y="1557540"/>
            <a:ext cx="2848171" cy="3960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ECFB0FD-163B-4201-AE96-82F1ADD40620}"/>
              </a:ext>
            </a:extLst>
          </p:cNvPr>
          <p:cNvSpPr txBox="1"/>
          <p:nvPr/>
        </p:nvSpPr>
        <p:spPr>
          <a:xfrm>
            <a:off x="1642046" y="5729129"/>
            <a:ext cx="557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Licenciado Santiago Montaño</a:t>
            </a:r>
          </a:p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Hojalatería Silva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15007A-DB95-488C-9C23-A3F461BBB700}"/>
              </a:ext>
            </a:extLst>
          </p:cNvPr>
          <p:cNvSpPr txBox="1"/>
          <p:nvPr/>
        </p:nvSpPr>
        <p:spPr>
          <a:xfrm>
            <a:off x="5975298" y="5729129"/>
            <a:ext cx="5169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 Gerardo Zabala propietario de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Zabalarte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Jugueteria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9E2E3D-C1FF-40B2-B026-66E3FD2A4788}"/>
              </a:ext>
            </a:extLst>
          </p:cNvPr>
          <p:cNvSpPr txBox="1"/>
          <p:nvPr/>
        </p:nvSpPr>
        <p:spPr>
          <a:xfrm>
            <a:off x="2756452" y="238539"/>
            <a:ext cx="5009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77046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DABF1DC-4184-4A3F-A8DF-13476BCE1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862482"/>
              </p:ext>
            </p:extLst>
          </p:nvPr>
        </p:nvGraphicFramePr>
        <p:xfrm>
          <a:off x="1061357" y="342899"/>
          <a:ext cx="10597244" cy="6694932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5298622">
                  <a:extLst>
                    <a:ext uri="{9D8B030D-6E8A-4147-A177-3AD203B41FA5}">
                      <a16:colId xmlns:a16="http://schemas.microsoft.com/office/drawing/2014/main" val="97482603"/>
                    </a:ext>
                  </a:extLst>
                </a:gridCol>
                <a:gridCol w="5298622">
                  <a:extLst>
                    <a:ext uri="{9D8B030D-6E8A-4147-A177-3AD203B41FA5}">
                      <a16:colId xmlns:a16="http://schemas.microsoft.com/office/drawing/2014/main" val="2324244325"/>
                    </a:ext>
                  </a:extLst>
                </a:gridCol>
              </a:tblGrid>
              <a:tr h="507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FORTALEZAS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0" marR="405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DEBILIDADES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0" marR="40540" marT="0" marB="0"/>
                </a:tc>
                <a:extLst>
                  <a:ext uri="{0D108BD9-81ED-4DB2-BD59-A6C34878D82A}">
                    <a16:rowId xmlns:a16="http://schemas.microsoft.com/office/drawing/2014/main" val="1422215675"/>
                  </a:ext>
                </a:extLst>
              </a:tr>
              <a:tr h="3178648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Existencia de personajes, historia, oficios, juegos tradicionales y gastronomía.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Infraestructura patrimonial e histórica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 su ubicación en el Centro Histórico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Facilidad de acceso peatonal y vehicular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Seguridad 24 horas e iluminación permanente del barrio. </a:t>
                      </a:r>
                      <a:endParaRPr lang="es-EC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0" marR="4054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Falta de guías especializados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Desconocimientos de la historia del barrio tradicional la Ronda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Escasa señalética y puntos de información.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Generalizar precios ofertados al público en productos y servicios.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Falta de material publicitario para la difusión de actividades turísticas.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Personal que labora en los diferentes locales, no hablan inglés.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Presentación artísticas y culturales sin organización ni horario establecido.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0" marR="40540" marT="0" marB="0"/>
                </a:tc>
                <a:extLst>
                  <a:ext uri="{0D108BD9-81ED-4DB2-BD59-A6C34878D82A}">
                    <a16:rowId xmlns:a16="http://schemas.microsoft.com/office/drawing/2014/main" val="1532354613"/>
                  </a:ext>
                </a:extLst>
              </a:tr>
              <a:tr h="507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OPORTUNIDADES</a:t>
                      </a:r>
                      <a:endParaRPr lang="es-EC" sz="15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0" marR="405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AMENAZAS</a:t>
                      </a:r>
                    </a:p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5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0" marR="40540" marT="0" marB="0"/>
                </a:tc>
                <a:extLst>
                  <a:ext uri="{0D108BD9-81ED-4DB2-BD59-A6C34878D82A}">
                    <a16:rowId xmlns:a16="http://schemas.microsoft.com/office/drawing/2014/main" val="131003747"/>
                  </a:ext>
                </a:extLst>
              </a:tr>
              <a:tr h="2030186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publicidad Internacional   sobre el patrimonio cultural existente en Ecuador.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Premios internacionales como destino líder Quito, el cual ha sido vía principal del ingreso de turistas.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 parte de la zona especial turística del Centro Histórico.</a:t>
                      </a:r>
                    </a:p>
                  </a:txBody>
                  <a:tcPr marL="40540" marR="4054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Competencia con otros destinos turísticos internacionales en patrimonio cultural como, por ejemplo: Cusco -Perú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Publicidad de boca a boca ,por el sector que se dio una mala reputación en cuanto a inseguridad.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Falta de organización interna como externa por parte de moradores y entidades públicas como privadas para realización de actividades.</a:t>
                      </a:r>
                    </a:p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0" marR="40540" marT="0" marB="0"/>
                </a:tc>
                <a:extLst>
                  <a:ext uri="{0D108BD9-81ED-4DB2-BD59-A6C34878D82A}">
                    <a16:rowId xmlns:a16="http://schemas.microsoft.com/office/drawing/2014/main" val="170131835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7FDC62D6-7516-43CC-826B-AA039A0BD5C7}"/>
              </a:ext>
            </a:extLst>
          </p:cNvPr>
          <p:cNvSpPr txBox="1"/>
          <p:nvPr/>
        </p:nvSpPr>
        <p:spPr>
          <a:xfrm>
            <a:off x="2469996" y="-57211"/>
            <a:ext cx="9188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ANÁLISIS INTERNO Y EXTERNO BARRIO LA RONDA</a:t>
            </a:r>
          </a:p>
        </p:txBody>
      </p:sp>
    </p:spTree>
    <p:extLst>
      <p:ext uri="{BB962C8B-B14F-4D97-AF65-F5344CB8AC3E}">
        <p14:creationId xmlns:p14="http://schemas.microsoft.com/office/powerpoint/2010/main" val="3101384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C5E851F-04F1-4652-A498-AAA31B4549BC}"/>
              </a:ext>
            </a:extLst>
          </p:cNvPr>
          <p:cNvSpPr txBox="1"/>
          <p:nvPr/>
        </p:nvSpPr>
        <p:spPr>
          <a:xfrm>
            <a:off x="1239680" y="239096"/>
            <a:ext cx="3780732" cy="8002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´´Manos en la Ronda´´</a:t>
            </a:r>
          </a:p>
          <a:p>
            <a:endParaRPr lang="es-EC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FDFEECE-84D1-4840-B0A0-24FCDD5B0257}"/>
              </a:ext>
            </a:extLst>
          </p:cNvPr>
          <p:cNvSpPr txBox="1"/>
          <p:nvPr/>
        </p:nvSpPr>
        <p:spPr>
          <a:xfrm>
            <a:off x="1318666" y="1039315"/>
            <a:ext cx="41036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Casa 989 cafetería tradicional ‘’Cafeto’’</a:t>
            </a:r>
          </a:p>
          <a:p>
            <a:r>
              <a:rPr lang="es-EC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Casa 923 taller de artesanías</a:t>
            </a:r>
          </a:p>
          <a:p>
            <a:r>
              <a:rPr lang="es-EC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Casa 788 Hotel mochilero</a:t>
            </a:r>
          </a:p>
          <a:p>
            <a:r>
              <a:rPr lang="es-EC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Casa 999  exposición de artes</a:t>
            </a:r>
          </a:p>
          <a:p>
            <a:r>
              <a:rPr lang="es-EC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Casa 925 venta de ropa urbana, </a:t>
            </a:r>
            <a:r>
              <a:rPr lang="es-EC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Apireal</a:t>
            </a:r>
            <a:r>
              <a:rPr lang="es-EC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 heladería dulce placer, Zabalartes</a:t>
            </a:r>
          </a:p>
          <a:p>
            <a:r>
              <a:rPr lang="es-EC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Casa 707 fundación cultural humanizarte</a:t>
            </a:r>
          </a:p>
          <a:p>
            <a:r>
              <a:rPr lang="es-EC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Casa 762 MANOS EN LA RONDA</a:t>
            </a:r>
          </a:p>
          <a:p>
            <a:r>
              <a:rPr lang="es-EC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Humacatama y hojalatería silva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8564A77-017D-4C82-9695-ADCC4593FDF1}"/>
              </a:ext>
            </a:extLst>
          </p:cNvPr>
          <p:cNvSpPr txBox="1"/>
          <p:nvPr/>
        </p:nvSpPr>
        <p:spPr>
          <a:xfrm>
            <a:off x="5687801" y="395264"/>
            <a:ext cx="4772722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Exposición permanente</a:t>
            </a:r>
          </a:p>
          <a:p>
            <a:pPr algn="ctr"/>
            <a:r>
              <a:rPr lang="es-EC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‘’ La Ronda: Vida y cotidianidad’’</a:t>
            </a:r>
          </a:p>
          <a:p>
            <a:endParaRPr lang="es-EC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4B55B3D-DD4D-4F49-AF42-D0B1223F6EB5}"/>
              </a:ext>
            </a:extLst>
          </p:cNvPr>
          <p:cNvSpPr/>
          <p:nvPr/>
        </p:nvSpPr>
        <p:spPr>
          <a:xfrm>
            <a:off x="856298" y="3870832"/>
            <a:ext cx="28414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Chicherías Mama Petrona 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BC7A62C-9F1A-47D1-9F05-ABE5B36E195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4" t="21006" r="31063" b="20503"/>
          <a:stretch/>
        </p:blipFill>
        <p:spPr bwMode="auto">
          <a:xfrm>
            <a:off x="3697781" y="3753487"/>
            <a:ext cx="2313305" cy="1641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9273351-29D9-4FD1-9B85-B8DF22BF39E1}"/>
              </a:ext>
            </a:extLst>
          </p:cNvPr>
          <p:cNvSpPr/>
          <p:nvPr/>
        </p:nvSpPr>
        <p:spPr>
          <a:xfrm>
            <a:off x="6862658" y="3512712"/>
            <a:ext cx="1845377" cy="709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Casa de empeño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‘’La Esperanza’’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85C2FA-14D1-435B-B934-4CC195A4E8C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20192" r="31063" b="20742"/>
          <a:stretch/>
        </p:blipFill>
        <p:spPr bwMode="auto">
          <a:xfrm>
            <a:off x="6508394" y="4310721"/>
            <a:ext cx="2139315" cy="2152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52F7962-A19C-40B0-8DF9-EDEA16F960CE}"/>
              </a:ext>
            </a:extLst>
          </p:cNvPr>
          <p:cNvSpPr/>
          <p:nvPr/>
        </p:nvSpPr>
        <p:spPr>
          <a:xfrm>
            <a:off x="8647709" y="3880089"/>
            <a:ext cx="251094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Panadería el Ángel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EBCE6C2-6AE6-4089-92CD-F7D8F86DF6E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2" t="16085" r="34592" b="21085"/>
          <a:stretch/>
        </p:blipFill>
        <p:spPr bwMode="auto">
          <a:xfrm>
            <a:off x="9311614" y="4525533"/>
            <a:ext cx="1857375" cy="1799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E2AE5D4-EB1C-435D-B913-391CEF0EAC8B}"/>
              </a:ext>
            </a:extLst>
          </p:cNvPr>
          <p:cNvSpPr/>
          <p:nvPr/>
        </p:nvSpPr>
        <p:spPr>
          <a:xfrm>
            <a:off x="9131664" y="3339096"/>
            <a:ext cx="221727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Peluquería Francesa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52D4948-9784-482A-A011-DE2626EB240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7" t="16532" r="35118" b="21397"/>
          <a:stretch/>
        </p:blipFill>
        <p:spPr bwMode="auto">
          <a:xfrm>
            <a:off x="9397657" y="1646747"/>
            <a:ext cx="1685290" cy="1724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Resultado de imagen para caretas de fin de año la ronda quito">
            <a:extLst>
              <a:ext uri="{FF2B5EF4-FFF2-40B4-BE49-F238E27FC236}">
                <a16:creationId xmlns:a16="http://schemas.microsoft.com/office/drawing/2014/main" id="{C4A3176A-0A6A-49AF-AC01-FF78F8107D6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80" y="4726151"/>
            <a:ext cx="2133600" cy="1753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E171F25-06D1-431E-AD6E-A1C6E5FD0E17}"/>
              </a:ext>
            </a:extLst>
          </p:cNvPr>
          <p:cNvSpPr/>
          <p:nvPr/>
        </p:nvSpPr>
        <p:spPr>
          <a:xfrm>
            <a:off x="3370491" y="5691145"/>
            <a:ext cx="264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‘’ Caretas de fin de Año’’</a:t>
            </a:r>
            <a:endParaRPr lang="es-EC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CEBB539-0046-437A-9C8B-2CC389C85B4F}"/>
              </a:ext>
            </a:extLst>
          </p:cNvPr>
          <p:cNvSpPr txBox="1"/>
          <p:nvPr/>
        </p:nvSpPr>
        <p:spPr>
          <a:xfrm>
            <a:off x="5746816" y="2012577"/>
            <a:ext cx="2416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*Involucrar actividades turísticas, encuentros sociales</a:t>
            </a:r>
          </a:p>
        </p:txBody>
      </p:sp>
    </p:spTree>
    <p:extLst>
      <p:ext uri="{BB962C8B-B14F-4D97-AF65-F5344CB8AC3E}">
        <p14:creationId xmlns:p14="http://schemas.microsoft.com/office/powerpoint/2010/main" val="395969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D590278-36C6-4CA3-9B9F-447976559108}"/>
              </a:ext>
            </a:extLst>
          </p:cNvPr>
          <p:cNvSpPr/>
          <p:nvPr/>
        </p:nvSpPr>
        <p:spPr>
          <a:xfrm>
            <a:off x="1252772" y="277144"/>
            <a:ext cx="2556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cap="none" spc="0" dirty="0">
                <a:ln/>
                <a:solidFill>
                  <a:schemeClr val="accent4"/>
                </a:solidFill>
                <a:effectLst/>
              </a:rPr>
              <a:t>Turistas </a:t>
            </a:r>
          </a:p>
        </p:txBody>
      </p:sp>
      <p:sp>
        <p:nvSpPr>
          <p:cNvPr id="4" name="Marco 3">
            <a:extLst>
              <a:ext uri="{FF2B5EF4-FFF2-40B4-BE49-F238E27FC236}">
                <a16:creationId xmlns:a16="http://schemas.microsoft.com/office/drawing/2014/main" id="{BA3C97F8-46FD-48D1-8F81-2D8965F00EE7}"/>
              </a:ext>
            </a:extLst>
          </p:cNvPr>
          <p:cNvSpPr/>
          <p:nvPr/>
        </p:nvSpPr>
        <p:spPr>
          <a:xfrm>
            <a:off x="9024730" y="1020417"/>
            <a:ext cx="2345635" cy="5560439"/>
          </a:xfrm>
          <a:prstGeom prst="fra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número de visitantes con mayor aglomeración son turistas nacionales con un porcentaje de 63%, por lo tanto, el 37% de turistas son extranjeros, el motivo de visita al barrio la Ronda es por turismo con un porcentaje de 45%.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E9B56615-9EBE-4A2C-97CD-7F612E82F8CF}"/>
              </a:ext>
            </a:extLst>
          </p:cNvPr>
          <p:cNvSpPr/>
          <p:nvPr/>
        </p:nvSpPr>
        <p:spPr>
          <a:xfrm>
            <a:off x="1358349" y="1382691"/>
            <a:ext cx="2345635" cy="5198165"/>
          </a:xfrm>
          <a:prstGeom prst="fram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52 % de las personas que visitan el barrio la Ronda son de género femenino con un rango de edad que va desde los 31 a 40 años con el 29%, prestos a cualquier actividad que se realizan en el sector.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9220" name="Picture 4" descr="Resultado de imagen para turistas dibujos">
            <a:extLst>
              <a:ext uri="{FF2B5EF4-FFF2-40B4-BE49-F238E27FC236}">
                <a16:creationId xmlns:a16="http://schemas.microsoft.com/office/drawing/2014/main" id="{BBDA1F1A-AC4F-4CEE-A3D9-B191BB901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6"/>
          <a:stretch/>
        </p:blipFill>
        <p:spPr bwMode="auto">
          <a:xfrm>
            <a:off x="4074254" y="1382690"/>
            <a:ext cx="4668199" cy="47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69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8B68EED9-ACBC-4F94-90E5-B832AA8E66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4047686"/>
              </p:ext>
            </p:extLst>
          </p:nvPr>
        </p:nvGraphicFramePr>
        <p:xfrm>
          <a:off x="1201307" y="3165231"/>
          <a:ext cx="2767264" cy="2994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A88095F-249C-45DA-BF8B-411EF8689B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8936213"/>
              </p:ext>
            </p:extLst>
          </p:nvPr>
        </p:nvGraphicFramePr>
        <p:xfrm>
          <a:off x="1144159" y="358277"/>
          <a:ext cx="2838294" cy="224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982072B-5086-4475-A4CC-E740E819D0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510782"/>
              </p:ext>
            </p:extLst>
          </p:nvPr>
        </p:nvGraphicFramePr>
        <p:xfrm>
          <a:off x="4268044" y="336538"/>
          <a:ext cx="3655912" cy="239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8E26030-2112-4DB0-AAD3-FC2A67C5FC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7499235"/>
              </p:ext>
            </p:extLst>
          </p:nvPr>
        </p:nvGraphicFramePr>
        <p:xfrm>
          <a:off x="8112246" y="263398"/>
          <a:ext cx="3507668" cy="2648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54D25DA-8ECD-4E93-9989-E3DAE9BF87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5593690"/>
              </p:ext>
            </p:extLst>
          </p:nvPr>
        </p:nvGraphicFramePr>
        <p:xfrm>
          <a:off x="4128520" y="3144295"/>
          <a:ext cx="3754463" cy="315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DEEEF67B-D339-4801-A5AA-E9B355491F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123953"/>
              </p:ext>
            </p:extLst>
          </p:nvPr>
        </p:nvGraphicFramePr>
        <p:xfrm>
          <a:off x="8006330" y="3391076"/>
          <a:ext cx="3543245" cy="2780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4488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4" grpId="0">
        <p:bldAsOne/>
      </p:bldGraphic>
      <p:bldGraphic spid="5" grpId="0">
        <p:bldAsOne/>
      </p:bldGraphic>
      <p:bldGraphic spid="7" grpId="0">
        <p:bldAsOne/>
      </p:bldGraphic>
      <p:bldGraphic spid="8" grpId="0">
        <p:bldAsOne/>
      </p:bldGraphic>
      <p:bldGraphic spid="9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363D9E1-C2BF-451C-A919-D254100F8982}"/>
              </a:ext>
            </a:extLst>
          </p:cNvPr>
          <p:cNvSpPr/>
          <p:nvPr/>
        </p:nvSpPr>
        <p:spPr>
          <a:xfrm>
            <a:off x="1266033" y="210883"/>
            <a:ext cx="6081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cap="none" spc="0" dirty="0">
                <a:ln/>
                <a:solidFill>
                  <a:schemeClr val="accent4"/>
                </a:solidFill>
                <a:effectLst/>
              </a:rPr>
              <a:t>Servidores Turísticos</a:t>
            </a:r>
          </a:p>
        </p:txBody>
      </p:sp>
      <p:pic>
        <p:nvPicPr>
          <p:cNvPr id="11266" name="Picture 2" descr="Resultado de imagen para meseros dibujos">
            <a:extLst>
              <a:ext uri="{FF2B5EF4-FFF2-40B4-BE49-F238E27FC236}">
                <a16:creationId xmlns:a16="http://schemas.microsoft.com/office/drawing/2014/main" id="{738CF8B2-C3C0-475D-8A7E-F41203DB8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 t="14685" r="8005" b="9179"/>
          <a:stretch/>
        </p:blipFill>
        <p:spPr bwMode="auto">
          <a:xfrm>
            <a:off x="3975245" y="1134213"/>
            <a:ext cx="4578490" cy="375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o 2">
            <a:extLst>
              <a:ext uri="{FF2B5EF4-FFF2-40B4-BE49-F238E27FC236}">
                <a16:creationId xmlns:a16="http://schemas.microsoft.com/office/drawing/2014/main" id="{B733D85E-FF1B-478C-B113-662A17941A59}"/>
              </a:ext>
            </a:extLst>
          </p:cNvPr>
          <p:cNvSpPr/>
          <p:nvPr/>
        </p:nvSpPr>
        <p:spPr>
          <a:xfrm>
            <a:off x="1266034" y="1134213"/>
            <a:ext cx="2312054" cy="5319596"/>
          </a:xfrm>
          <a:prstGeom prst="fram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El 54% corresponde al género femenino y el 46% de encuestados son masculinos entre los rangos de edad de 40 a 50 años que ejercen diferentes actividades turísticas-comerciales.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1268" name="Picture 4" descr="Resultado de imagen para meseros dibujos">
            <a:extLst>
              <a:ext uri="{FF2B5EF4-FFF2-40B4-BE49-F238E27FC236}">
                <a16:creationId xmlns:a16="http://schemas.microsoft.com/office/drawing/2014/main" id="{875CB2C1-1901-43A5-AECB-EA80FF2A8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423" y="3794011"/>
            <a:ext cx="4167188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15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58B03B56-8F49-4FCF-AA8C-627490B683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7559541"/>
              </p:ext>
            </p:extLst>
          </p:nvPr>
        </p:nvGraphicFramePr>
        <p:xfrm>
          <a:off x="1217769" y="335036"/>
          <a:ext cx="3466774" cy="2506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04AB430-B625-4C50-871E-EE00107200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2580783"/>
              </p:ext>
            </p:extLst>
          </p:nvPr>
        </p:nvGraphicFramePr>
        <p:xfrm>
          <a:off x="4867422" y="349104"/>
          <a:ext cx="3273118" cy="2478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7F8421D-2CBF-4CAD-A8B1-D2E5DADE0C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4565375"/>
              </p:ext>
            </p:extLst>
          </p:nvPr>
        </p:nvGraphicFramePr>
        <p:xfrm>
          <a:off x="8468751" y="365760"/>
          <a:ext cx="2851255" cy="2500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19A17595-CE99-4688-9D4C-5D506B0FB7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1682833"/>
              </p:ext>
            </p:extLst>
          </p:nvPr>
        </p:nvGraphicFramePr>
        <p:xfrm>
          <a:off x="1245904" y="3048845"/>
          <a:ext cx="3297961" cy="288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BAF65C22-335C-4B50-B2FE-C24FF04ECF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598616"/>
              </p:ext>
            </p:extLst>
          </p:nvPr>
        </p:nvGraphicFramePr>
        <p:xfrm>
          <a:off x="8298711" y="3114199"/>
          <a:ext cx="3021295" cy="2878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6508F97-6C61-4184-8352-75E3689472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4703916"/>
              </p:ext>
            </p:extLst>
          </p:nvPr>
        </p:nvGraphicFramePr>
        <p:xfrm>
          <a:off x="4743094" y="3071104"/>
          <a:ext cx="3416168" cy="2865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67754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5" grpId="0">
        <p:bldAsOne/>
      </p:bldGraphic>
      <p:bldGraphic spid="6" grpId="0">
        <p:bldAsOne/>
      </p:bldGraphic>
      <p:bldGraphic spid="8" grpId="0">
        <p:bldAsOne/>
      </p:bldGraphic>
      <p:bldGraphic spid="11" grpId="0">
        <p:bldAsOne/>
      </p:bldGraphic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F667425-D61A-4D4D-AE31-DF7CBDDEE1AE}"/>
              </a:ext>
            </a:extLst>
          </p:cNvPr>
          <p:cNvSpPr/>
          <p:nvPr/>
        </p:nvSpPr>
        <p:spPr>
          <a:xfrm>
            <a:off x="1138427" y="0"/>
            <a:ext cx="3342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cap="none" spc="0" dirty="0">
                <a:ln/>
                <a:solidFill>
                  <a:schemeClr val="accent4"/>
                </a:solidFill>
                <a:effectLst/>
              </a:rPr>
              <a:t>Moradores</a:t>
            </a:r>
          </a:p>
        </p:txBody>
      </p:sp>
      <p:pic>
        <p:nvPicPr>
          <p:cNvPr id="10242" name="Picture 2" descr="Resultado de imagen para turistas mayores de edad dibujos">
            <a:extLst>
              <a:ext uri="{FF2B5EF4-FFF2-40B4-BE49-F238E27FC236}">
                <a16:creationId xmlns:a16="http://schemas.microsoft.com/office/drawing/2014/main" id="{94D2F637-1CE0-4E33-AE14-992121C47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6571" r="21306" b="11884"/>
          <a:stretch/>
        </p:blipFill>
        <p:spPr bwMode="auto">
          <a:xfrm>
            <a:off x="7674270" y="1204927"/>
            <a:ext cx="3219016" cy="519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: biselado 2">
            <a:extLst>
              <a:ext uri="{FF2B5EF4-FFF2-40B4-BE49-F238E27FC236}">
                <a16:creationId xmlns:a16="http://schemas.microsoft.com/office/drawing/2014/main" id="{7936B6CA-0083-49CE-8A91-B127E9A46F3C}"/>
              </a:ext>
            </a:extLst>
          </p:cNvPr>
          <p:cNvSpPr/>
          <p:nvPr/>
        </p:nvSpPr>
        <p:spPr>
          <a:xfrm>
            <a:off x="3472070" y="923329"/>
            <a:ext cx="3009506" cy="5477471"/>
          </a:xfrm>
          <a:prstGeom prst="beve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66 % de las personas que habitan en el barrio la Ronda en su mayoría son de género femenino y el 34 % de masculinos con un rango de edad que va desde los 40 a 50 años representado con el 29%.</a:t>
            </a:r>
          </a:p>
          <a:p>
            <a:pPr algn="ctr"/>
            <a:endParaRPr lang="es-EC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60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8EC596-A7A4-4100-B93F-2B279C285721}"/>
              </a:ext>
            </a:extLst>
          </p:cNvPr>
          <p:cNvSpPr txBox="1"/>
          <p:nvPr/>
        </p:nvSpPr>
        <p:spPr>
          <a:xfrm>
            <a:off x="2486026" y="378617"/>
            <a:ext cx="7643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Antecedentes de la Investigación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B38023B-B506-4490-8BDC-9334609427C9}"/>
              </a:ext>
            </a:extLst>
          </p:cNvPr>
          <p:cNvSpPr/>
          <p:nvPr/>
        </p:nvSpPr>
        <p:spPr>
          <a:xfrm>
            <a:off x="4510087" y="1145196"/>
            <a:ext cx="3171825" cy="14781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calle Juan de Dios Morales  es el corazón del Centro Histórico de Quito, actual Barrio la Ronda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7974E9-FC88-4C9A-B287-DC8F6B60133C}"/>
              </a:ext>
            </a:extLst>
          </p:cNvPr>
          <p:cNvSpPr txBox="1"/>
          <p:nvPr/>
        </p:nvSpPr>
        <p:spPr>
          <a:xfrm>
            <a:off x="6719307" y="3073453"/>
            <a:ext cx="4751070" cy="1478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9F58A86-C5B6-4C4C-8D4F-DA579D238EF1}"/>
              </a:ext>
            </a:extLst>
          </p:cNvPr>
          <p:cNvSpPr/>
          <p:nvPr/>
        </p:nvSpPr>
        <p:spPr>
          <a:xfrm>
            <a:off x="8136731" y="1185459"/>
            <a:ext cx="3061356" cy="9468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Seudónimo ‘’el Chaquiñán‘’ ,‘’quebraba de los Gallinazos’’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2C8E1C3-DDD2-44DF-96FF-2DE8B387E41C}"/>
              </a:ext>
            </a:extLst>
          </p:cNvPr>
          <p:cNvSpPr/>
          <p:nvPr/>
        </p:nvSpPr>
        <p:spPr>
          <a:xfrm>
            <a:off x="1522883" y="4765680"/>
            <a:ext cx="2286000" cy="10443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Año 2000- 2010 </a:t>
            </a: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FONSAL</a:t>
            </a:r>
            <a:r>
              <a:rPr lang="es-EC">
                <a:latin typeface="Times New Roman" panose="02020603050405020304" pitchFamily="18" charset="0"/>
                <a:cs typeface="Times New Roman" panose="02020603050405020304" pitchFamily="18" charset="0"/>
              </a:rPr>
              <a:t>, INPC ,Municipio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Quito.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42954C3-066B-4A9E-A826-5B0B14076544}"/>
              </a:ext>
            </a:extLst>
          </p:cNvPr>
          <p:cNvSpPr/>
          <p:nvPr/>
        </p:nvSpPr>
        <p:spPr>
          <a:xfrm>
            <a:off x="8195796" y="2689949"/>
            <a:ext cx="2943225" cy="14781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Rescate del patrimonio cultural, artístico y arquitectónico.</a:t>
            </a:r>
          </a:p>
        </p:txBody>
      </p:sp>
      <p:pic>
        <p:nvPicPr>
          <p:cNvPr id="1026" name="Picture 2" descr="http://www.monografias.com/trabajos36/historia-de-quito/hq14.jpg">
            <a:extLst>
              <a:ext uri="{FF2B5EF4-FFF2-40B4-BE49-F238E27FC236}">
                <a16:creationId xmlns:a16="http://schemas.microsoft.com/office/drawing/2014/main" id="{0E3EA95A-A8E9-4EF3-890D-AC1E091B8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43" y="1185459"/>
            <a:ext cx="2286000" cy="3144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66543B6-5B78-4D35-8FB6-4EC5593D7CB3}"/>
              </a:ext>
            </a:extLst>
          </p:cNvPr>
          <p:cNvSpPr/>
          <p:nvPr/>
        </p:nvSpPr>
        <p:spPr>
          <a:xfrm>
            <a:off x="1219859" y="4367590"/>
            <a:ext cx="3441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Calle La Ronda a inicios del siglo XX</a:t>
            </a:r>
          </a:p>
        </p:txBody>
      </p:sp>
      <p:pic>
        <p:nvPicPr>
          <p:cNvPr id="1028" name="Picture 4" descr="Post Image">
            <a:extLst>
              <a:ext uri="{FF2B5EF4-FFF2-40B4-BE49-F238E27FC236}">
                <a16:creationId xmlns:a16="http://schemas.microsoft.com/office/drawing/2014/main" id="{C09DDEED-5EE8-4F9C-8B91-15E4854CD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r="19410"/>
          <a:stretch/>
        </p:blipFill>
        <p:spPr bwMode="auto">
          <a:xfrm>
            <a:off x="4783234" y="2976708"/>
            <a:ext cx="2857500" cy="2515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FEC8E10-C251-489F-8E29-A0B9FC2AF534}"/>
              </a:ext>
            </a:extLst>
          </p:cNvPr>
          <p:cNvSpPr txBox="1"/>
          <p:nvPr/>
        </p:nvSpPr>
        <p:spPr>
          <a:xfrm>
            <a:off x="5120530" y="5559729"/>
            <a:ext cx="285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Ronda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806A493-ECA5-4FD2-B741-D0CCA58029E4}"/>
              </a:ext>
            </a:extLst>
          </p:cNvPr>
          <p:cNvSpPr/>
          <p:nvPr/>
        </p:nvSpPr>
        <p:spPr>
          <a:xfrm>
            <a:off x="1019175" y="6038234"/>
            <a:ext cx="589845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36casas, 5 corresponden al siglo XVII, 7 al siglo XVIII, y 6 al siglo XIX, es decir que el 33%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coloniales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14E23BF-24A4-4EDD-8280-57A7E8024D39}"/>
              </a:ext>
            </a:extLst>
          </p:cNvPr>
          <p:cNvSpPr/>
          <p:nvPr/>
        </p:nvSpPr>
        <p:spPr>
          <a:xfrm>
            <a:off x="8254862" y="4648300"/>
            <a:ext cx="2943225" cy="15828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Conservando el área devolviendo la importancia funcional, de las actividades comerciales y servicios tradicionales para potenciar la vocación turística de la zona.</a:t>
            </a:r>
          </a:p>
        </p:txBody>
      </p:sp>
    </p:spTree>
    <p:extLst>
      <p:ext uri="{BB962C8B-B14F-4D97-AF65-F5344CB8AC3E}">
        <p14:creationId xmlns:p14="http://schemas.microsoft.com/office/powerpoint/2010/main" val="312326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EE31BD1-B9CD-4AE0-80E7-EEF7788A4D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9958678"/>
              </p:ext>
            </p:extLst>
          </p:nvPr>
        </p:nvGraphicFramePr>
        <p:xfrm>
          <a:off x="1097281" y="407963"/>
          <a:ext cx="3446964" cy="2672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2959C29-DA43-4F24-9EDD-0AF4647704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1510808"/>
              </p:ext>
            </p:extLst>
          </p:nvPr>
        </p:nvGraphicFramePr>
        <p:xfrm>
          <a:off x="8567226" y="351693"/>
          <a:ext cx="3010560" cy="274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FA74EFC-B83C-4C0D-9D1E-B7C3F10DC1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1073172"/>
              </p:ext>
            </p:extLst>
          </p:nvPr>
        </p:nvGraphicFramePr>
        <p:xfrm>
          <a:off x="1209822" y="3685735"/>
          <a:ext cx="3216404" cy="2640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417915A-6D9F-4109-9A13-22B423933C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071928"/>
              </p:ext>
            </p:extLst>
          </p:nvPr>
        </p:nvGraphicFramePr>
        <p:xfrm>
          <a:off x="8440616" y="3474720"/>
          <a:ext cx="2968358" cy="3038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A56C0989-7DB6-4C31-802F-CB944EB52C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3858766"/>
              </p:ext>
            </p:extLst>
          </p:nvPr>
        </p:nvGraphicFramePr>
        <p:xfrm>
          <a:off x="4754880" y="379827"/>
          <a:ext cx="3502855" cy="2729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8A9469D-2BA2-4827-B782-258D5CE50C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0433597"/>
              </p:ext>
            </p:extLst>
          </p:nvPr>
        </p:nvGraphicFramePr>
        <p:xfrm>
          <a:off x="4811151" y="3685736"/>
          <a:ext cx="3254617" cy="2641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2903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4" grpId="0">
        <p:bldAsOne/>
      </p:bldGraphic>
      <p:bldGraphic spid="5" grpId="0">
        <p:bldAsOne/>
      </p:bldGraphic>
      <p:bldGraphic spid="7" grpId="0">
        <p:bldAsOne/>
      </p:bldGraphic>
      <p:bldGraphic spid="8" grpId="0">
        <p:bldAsOne/>
      </p:bldGraphic>
      <p:bldGraphic spid="9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FFC9596-5243-4FFA-85E1-C7FD6652BA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0747573"/>
              </p:ext>
            </p:extLst>
          </p:nvPr>
        </p:nvGraphicFramePr>
        <p:xfrm>
          <a:off x="2031999" y="719666"/>
          <a:ext cx="9285357" cy="5893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Resultado de imagen para la ronda QUITO  juegos tradicionales">
            <a:extLst>
              <a:ext uri="{FF2B5EF4-FFF2-40B4-BE49-F238E27FC236}">
                <a16:creationId xmlns:a16="http://schemas.microsoft.com/office/drawing/2014/main" id="{084C285D-8E2B-4A1E-9858-255C2DE58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80" y="153646"/>
            <a:ext cx="2068993" cy="1380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la ronda QUITO  juegos tradicionales">
            <a:extLst>
              <a:ext uri="{FF2B5EF4-FFF2-40B4-BE49-F238E27FC236}">
                <a16:creationId xmlns:a16="http://schemas.microsoft.com/office/drawing/2014/main" id="{A23FBD9D-53A3-49A1-9F24-2EB1BD838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97" y="245018"/>
            <a:ext cx="2078492" cy="1380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la ronda QUITO  juegos tradicionales">
            <a:extLst>
              <a:ext uri="{FF2B5EF4-FFF2-40B4-BE49-F238E27FC236}">
                <a16:creationId xmlns:a16="http://schemas.microsoft.com/office/drawing/2014/main" id="{F4CE500F-06DE-46AE-8902-BC1E9CA6D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391" y="30393"/>
            <a:ext cx="2294965" cy="152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>
            <a:extLst>
              <a:ext uri="{FF2B5EF4-FFF2-40B4-BE49-F238E27FC236}">
                <a16:creationId xmlns:a16="http://schemas.microsoft.com/office/drawing/2014/main" id="{8E78809F-726E-4440-A8A9-4615E1B1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4" y="5342407"/>
            <a:ext cx="1448230" cy="1270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la ronda quito">
            <a:extLst>
              <a:ext uri="{FF2B5EF4-FFF2-40B4-BE49-F238E27FC236}">
                <a16:creationId xmlns:a16="http://schemas.microsoft.com/office/drawing/2014/main" id="{48299BCE-6636-4491-8164-29EC6D2EB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51" y="5470249"/>
            <a:ext cx="2294966" cy="1270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la ronda quito">
            <a:extLst>
              <a:ext uri="{FF2B5EF4-FFF2-40B4-BE49-F238E27FC236}">
                <a16:creationId xmlns:a16="http://schemas.microsoft.com/office/drawing/2014/main" id="{4EA19F01-68C2-45C9-A9FA-77E9D42E8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461" y="103680"/>
            <a:ext cx="1879146" cy="1408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18A270F-39B6-4316-BBF9-2E917430E389}"/>
              </a:ext>
            </a:extLst>
          </p:cNvPr>
          <p:cNvSpPr/>
          <p:nvPr/>
        </p:nvSpPr>
        <p:spPr>
          <a:xfrm>
            <a:off x="4303329" y="3310454"/>
            <a:ext cx="3585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cap="none" spc="0" dirty="0">
                <a:ln/>
                <a:solidFill>
                  <a:schemeClr val="accent4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PROPUESTA</a:t>
            </a:r>
          </a:p>
        </p:txBody>
      </p:sp>
    </p:spTree>
    <p:extLst>
      <p:ext uri="{BB962C8B-B14F-4D97-AF65-F5344CB8AC3E}">
        <p14:creationId xmlns:p14="http://schemas.microsoft.com/office/powerpoint/2010/main" val="18638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FD8D5AA-305F-45E5-BB5A-FC319B670BF8}"/>
              </a:ext>
            </a:extLst>
          </p:cNvPr>
          <p:cNvSpPr/>
          <p:nvPr/>
        </p:nvSpPr>
        <p:spPr>
          <a:xfrm>
            <a:off x="985077" y="-4881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Conclusiones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4B686AE-7E11-4476-9C26-F772E6C152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543353"/>
              </p:ext>
            </p:extLst>
          </p:nvPr>
        </p:nvGraphicFramePr>
        <p:xfrm>
          <a:off x="1196092" y="908430"/>
          <a:ext cx="10332279" cy="5665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3839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A0A93AA-A16C-46E5-8F6F-C71C9D2C21F8}"/>
              </a:ext>
            </a:extLst>
          </p:cNvPr>
          <p:cNvSpPr/>
          <p:nvPr/>
        </p:nvSpPr>
        <p:spPr>
          <a:xfrm>
            <a:off x="1168754" y="260163"/>
            <a:ext cx="4927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cap="none" spc="0" dirty="0">
                <a:ln/>
                <a:solidFill>
                  <a:schemeClr val="accent4"/>
                </a:solidFill>
                <a:effectLst/>
              </a:rPr>
              <a:t>Recomendación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96B50B7-5A6C-4CDF-B671-4C56C59A13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6219123"/>
              </p:ext>
            </p:extLst>
          </p:nvPr>
        </p:nvGraphicFramePr>
        <p:xfrm>
          <a:off x="1168754" y="1183493"/>
          <a:ext cx="10241368" cy="5349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5983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239ACC3D-A73F-4877-B5E5-34EE09F3B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2156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541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817A9F-18AC-42F4-B875-294C3F5F090B}"/>
              </a:ext>
            </a:extLst>
          </p:cNvPr>
          <p:cNvSpPr txBox="1"/>
          <p:nvPr/>
        </p:nvSpPr>
        <p:spPr>
          <a:xfrm>
            <a:off x="2357437" y="301734"/>
            <a:ext cx="895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PROBLEMAS DE INVESTIGACIÓN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FB228BC-228A-4AC4-9B73-84788E1D5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335951"/>
              </p:ext>
            </p:extLst>
          </p:nvPr>
        </p:nvGraphicFramePr>
        <p:xfrm>
          <a:off x="2221096" y="292804"/>
          <a:ext cx="10529886" cy="4768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Resultado de imagen para rescate juegos tradicionales la ronda quito">
            <a:extLst>
              <a:ext uri="{FF2B5EF4-FFF2-40B4-BE49-F238E27FC236}">
                <a16:creationId xmlns:a16="http://schemas.microsoft.com/office/drawing/2014/main" id="{54094F16-131E-4B8D-86D6-E279CBAFD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4" r="6269"/>
          <a:stretch/>
        </p:blipFill>
        <p:spPr bwMode="auto">
          <a:xfrm>
            <a:off x="8529433" y="3429000"/>
            <a:ext cx="2654341" cy="2069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ito, 04 may (Andes).- En el barrio tradicional de La Ronda, en sus estrechas y empedradas calles grandes y chicos se divierten con los juegos tradicionales como encestar la argolla en las botellas. Foto: Micaela Ayala V./Andes.">
            <a:extLst>
              <a:ext uri="{FF2B5EF4-FFF2-40B4-BE49-F238E27FC236}">
                <a16:creationId xmlns:a16="http://schemas.microsoft.com/office/drawing/2014/main" id="{D7391003-00BD-408E-9E07-83DAB76F9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55" y="1009652"/>
            <a:ext cx="2028825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C7AE876-F5F0-4689-A1A0-7F69C23AD5E8}"/>
              </a:ext>
            </a:extLst>
          </p:cNvPr>
          <p:cNvSpPr txBox="1"/>
          <p:nvPr/>
        </p:nvSpPr>
        <p:spPr>
          <a:xfrm>
            <a:off x="1380373" y="4180880"/>
            <a:ext cx="218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Juegos tradicionales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63893E-CD58-4F05-9692-E8BC1C9C29C8}"/>
              </a:ext>
            </a:extLst>
          </p:cNvPr>
          <p:cNvSpPr txBox="1"/>
          <p:nvPr/>
        </p:nvSpPr>
        <p:spPr>
          <a:xfrm>
            <a:off x="8529433" y="5643562"/>
            <a:ext cx="2786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Juegos tradicionales</a:t>
            </a:r>
          </a:p>
        </p:txBody>
      </p:sp>
      <p:pic>
        <p:nvPicPr>
          <p:cNvPr id="7" name="Imagen 6" descr="Imagen que contiene edificio, suelo, calle, camino&#10;&#10;Descripción generada con confianza alta">
            <a:extLst>
              <a:ext uri="{FF2B5EF4-FFF2-40B4-BE49-F238E27FC236}">
                <a16:creationId xmlns:a16="http://schemas.microsoft.com/office/drawing/2014/main" id="{BE5F1B95-40DA-4713-90CA-92DC5EA8FF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07" y="4962523"/>
            <a:ext cx="3200400" cy="1771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edificio, camino, exterior, calle&#10;&#10;Descripción generada con confianza muy alta">
            <a:extLst>
              <a:ext uri="{FF2B5EF4-FFF2-40B4-BE49-F238E27FC236}">
                <a16:creationId xmlns:a16="http://schemas.microsoft.com/office/drawing/2014/main" id="{FEA6712F-30AF-4091-852E-6DA0C8343E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13" y="5061435"/>
            <a:ext cx="2909249" cy="1557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928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31263FF-A7F2-4B03-B6D5-507D94D19035}"/>
              </a:ext>
            </a:extLst>
          </p:cNvPr>
          <p:cNvSpPr txBox="1"/>
          <p:nvPr/>
        </p:nvSpPr>
        <p:spPr>
          <a:xfrm>
            <a:off x="1813008" y="340643"/>
            <a:ext cx="987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DE LA INVESTIGACIÓN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B83F4F6-1C82-4FEB-BE44-240CD0DA1B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7730585"/>
              </p:ext>
            </p:extLst>
          </p:nvPr>
        </p:nvGraphicFramePr>
        <p:xfrm>
          <a:off x="1283368" y="1048530"/>
          <a:ext cx="9625263" cy="5468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Resultado de imagen para la ronda quito antiguo">
            <a:extLst>
              <a:ext uri="{FF2B5EF4-FFF2-40B4-BE49-F238E27FC236}">
                <a16:creationId xmlns:a16="http://schemas.microsoft.com/office/drawing/2014/main" id="{7A83F95A-15FD-4DB0-8052-386B9545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26" y="1273118"/>
            <a:ext cx="2372353" cy="1777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6EBB2E0-1058-4FC1-81E6-B2CD597A58BB}"/>
              </a:ext>
            </a:extLst>
          </p:cNvPr>
          <p:cNvSpPr txBox="1"/>
          <p:nvPr/>
        </p:nvSpPr>
        <p:spPr>
          <a:xfrm>
            <a:off x="1957387" y="6128084"/>
            <a:ext cx="307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4346A3E-9D1B-4124-A256-F0C2DD118A4A}"/>
              </a:ext>
            </a:extLst>
          </p:cNvPr>
          <p:cNvSpPr txBox="1"/>
          <p:nvPr/>
        </p:nvSpPr>
        <p:spPr>
          <a:xfrm>
            <a:off x="1813008" y="3126641"/>
            <a:ext cx="271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Ronda  año 1978</a:t>
            </a:r>
          </a:p>
        </p:txBody>
      </p:sp>
      <p:pic>
        <p:nvPicPr>
          <p:cNvPr id="3076" name="Picture 4" descr="Calle de la Ronda">
            <a:extLst>
              <a:ext uri="{FF2B5EF4-FFF2-40B4-BE49-F238E27FC236}">
                <a16:creationId xmlns:a16="http://schemas.microsoft.com/office/drawing/2014/main" id="{B472DF66-8464-404D-BE7A-8420B911F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68" y="3610707"/>
            <a:ext cx="2581964" cy="2028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476195-E891-4288-B794-A150487B27FA}"/>
              </a:ext>
            </a:extLst>
          </p:cNvPr>
          <p:cNvSpPr txBox="1"/>
          <p:nvPr/>
        </p:nvSpPr>
        <p:spPr>
          <a:xfrm>
            <a:off x="1283368" y="5903495"/>
            <a:ext cx="2774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Barrio emblemático de Quito</a:t>
            </a:r>
          </a:p>
          <a:p>
            <a:pPr algn="ctr"/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6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8028030-EF1A-40F2-B0C5-7C5C4D9075F7}"/>
              </a:ext>
            </a:extLst>
          </p:cNvPr>
          <p:cNvSpPr txBox="1"/>
          <p:nvPr/>
        </p:nvSpPr>
        <p:spPr>
          <a:xfrm>
            <a:off x="3561347" y="117308"/>
            <a:ext cx="7860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TEORIA DE SOPORTE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1E952BA-7CC0-4D2D-8176-78E34A0339DB}"/>
              </a:ext>
            </a:extLst>
          </p:cNvPr>
          <p:cNvSpPr/>
          <p:nvPr/>
        </p:nvSpPr>
        <p:spPr>
          <a:xfrm>
            <a:off x="3721768" y="1042157"/>
            <a:ext cx="5325977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Teoría del desarrollo local.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3A4BAFB-224C-45DB-B342-023324298A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0121780"/>
              </p:ext>
            </p:extLst>
          </p:nvPr>
        </p:nvGraphicFramePr>
        <p:xfrm>
          <a:off x="1363579" y="1427801"/>
          <a:ext cx="10058400" cy="543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5C8177EE-5906-4CA9-9D1C-8CD65EE847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658" t="58952" r="50000" b="18113"/>
          <a:stretch/>
        </p:blipFill>
        <p:spPr>
          <a:xfrm>
            <a:off x="1563408" y="4512544"/>
            <a:ext cx="4186990" cy="157212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095A4BD-B4E3-4523-A546-3D889FA3C202}"/>
              </a:ext>
            </a:extLst>
          </p:cNvPr>
          <p:cNvSpPr txBox="1"/>
          <p:nvPr/>
        </p:nvSpPr>
        <p:spPr>
          <a:xfrm>
            <a:off x="1627961" y="6085132"/>
            <a:ext cx="442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Flujo de gestión de reactivación de ciudades de desarrollo</a:t>
            </a:r>
          </a:p>
        </p:txBody>
      </p:sp>
      <p:pic>
        <p:nvPicPr>
          <p:cNvPr id="6146" name="Picture 2" descr="Resultado de imagen para logo unesco">
            <a:extLst>
              <a:ext uri="{FF2B5EF4-FFF2-40B4-BE49-F238E27FC236}">
                <a16:creationId xmlns:a16="http://schemas.microsoft.com/office/drawing/2014/main" id="{11E51E23-429A-4A9F-B910-0C659690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42" y="160513"/>
            <a:ext cx="1683558" cy="12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B89B7CB-622C-494C-B34F-F26950281680}"/>
              </a:ext>
            </a:extLst>
          </p:cNvPr>
          <p:cNvSpPr txBox="1"/>
          <p:nvPr/>
        </p:nvSpPr>
        <p:spPr>
          <a:xfrm>
            <a:off x="5950226" y="4837043"/>
            <a:ext cx="1762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*Cultura</a:t>
            </a:r>
          </a:p>
          <a:p>
            <a:r>
              <a:rPr lang="es-EC" dirty="0"/>
              <a:t>*Economía</a:t>
            </a:r>
          </a:p>
          <a:p>
            <a:r>
              <a:rPr lang="es-EC" dirty="0"/>
              <a:t>*Tecnología</a:t>
            </a:r>
          </a:p>
          <a:p>
            <a:r>
              <a:rPr lang="es-EC" dirty="0"/>
              <a:t>*Educación</a:t>
            </a:r>
          </a:p>
          <a:p>
            <a:r>
              <a:rPr lang="es-EC" dirty="0"/>
              <a:t>*Salud</a:t>
            </a:r>
          </a:p>
          <a:p>
            <a:r>
              <a:rPr lang="es-EC" dirty="0"/>
              <a:t>*Calidad de vida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A5101F-47AD-4805-B06C-8EBB5DA039BA}"/>
              </a:ext>
            </a:extLst>
          </p:cNvPr>
          <p:cNvSpPr txBox="1"/>
          <p:nvPr/>
        </p:nvSpPr>
        <p:spPr>
          <a:xfrm>
            <a:off x="9208166" y="1426877"/>
            <a:ext cx="314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Preservar y conservar para futuras generaciones </a:t>
            </a:r>
          </a:p>
        </p:txBody>
      </p:sp>
    </p:spTree>
    <p:extLst>
      <p:ext uri="{BB962C8B-B14F-4D97-AF65-F5344CB8AC3E}">
        <p14:creationId xmlns:p14="http://schemas.microsoft.com/office/powerpoint/2010/main" val="394093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0D07F0C-92B8-495D-A1F1-CDF033884EDB}"/>
              </a:ext>
            </a:extLst>
          </p:cNvPr>
          <p:cNvSpPr/>
          <p:nvPr/>
        </p:nvSpPr>
        <p:spPr>
          <a:xfrm>
            <a:off x="2141747" y="577913"/>
            <a:ext cx="3211551" cy="8920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Ronda camino al siglo</a:t>
            </a: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 - XVII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FFDF11A-9DAB-4CF7-8AD4-B65B17D17DB6}"/>
              </a:ext>
            </a:extLst>
          </p:cNvPr>
          <p:cNvSpPr/>
          <p:nvPr/>
        </p:nvSpPr>
        <p:spPr>
          <a:xfrm>
            <a:off x="6838704" y="570611"/>
            <a:ext cx="3211551" cy="8920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Ronda camino al siglo XVIII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0B8681A-98AD-4F29-B2CD-4149C17E1DBA}"/>
              </a:ext>
            </a:extLst>
          </p:cNvPr>
          <p:cNvSpPr/>
          <p:nvPr/>
        </p:nvSpPr>
        <p:spPr>
          <a:xfrm>
            <a:off x="3339049" y="3681876"/>
            <a:ext cx="3211551" cy="892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Ronda camino al siglo XX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167D5F5-B470-4DE5-B1B3-588A040C05F9}"/>
              </a:ext>
            </a:extLst>
          </p:cNvPr>
          <p:cNvSpPr/>
          <p:nvPr/>
        </p:nvSpPr>
        <p:spPr>
          <a:xfrm>
            <a:off x="7710721" y="3702543"/>
            <a:ext cx="3211551" cy="8920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Ronda camino al siglo XIX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B6069C-665D-4CA3-BC40-84F2DBB3D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5" t="52335" r="60947" b="34650"/>
          <a:stretch/>
        </p:blipFill>
        <p:spPr>
          <a:xfrm>
            <a:off x="2084760" y="1627834"/>
            <a:ext cx="3647992" cy="1576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3FA422F-24F9-4402-BF0A-13ADAA97D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63" t="36660" r="55751" b="42663"/>
          <a:stretch/>
        </p:blipFill>
        <p:spPr>
          <a:xfrm>
            <a:off x="6669434" y="1715036"/>
            <a:ext cx="3473234" cy="1417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9467B4F-9113-48D2-B8C6-B98668FA4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63" t="52955" r="52000" b="25451"/>
          <a:stretch/>
        </p:blipFill>
        <p:spPr>
          <a:xfrm>
            <a:off x="8041984" y="4807208"/>
            <a:ext cx="1394460" cy="1480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2C5059C-67F2-4566-9D0E-48A5486287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56441" r="35312" b="25451"/>
          <a:stretch/>
        </p:blipFill>
        <p:spPr>
          <a:xfrm>
            <a:off x="9816437" y="4827996"/>
            <a:ext cx="1790700" cy="1451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ADD3D08-4AED-4EAA-9F74-B1363AF2D8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75" t="30658" r="54250" b="51235"/>
          <a:stretch/>
        </p:blipFill>
        <p:spPr>
          <a:xfrm>
            <a:off x="3288824" y="4954025"/>
            <a:ext cx="1508760" cy="1241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B9900AE-36EC-44E8-A656-1EFB8945C8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375" t="30991" r="36250" b="51513"/>
          <a:stretch/>
        </p:blipFill>
        <p:spPr>
          <a:xfrm>
            <a:off x="5040202" y="4954025"/>
            <a:ext cx="1508760" cy="1199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670EBBD4-A48A-4522-BB99-4643B5412A58}"/>
              </a:ext>
            </a:extLst>
          </p:cNvPr>
          <p:cNvSpPr txBox="1"/>
          <p:nvPr/>
        </p:nvSpPr>
        <p:spPr>
          <a:xfrm>
            <a:off x="2663753" y="3284053"/>
            <a:ext cx="347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Quebrada de los gallinazos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44B9BC9-2AA1-495C-B2B2-93F1B767B3E5}"/>
              </a:ext>
            </a:extLst>
          </p:cNvPr>
          <p:cNvSpPr txBox="1"/>
          <p:nvPr/>
        </p:nvSpPr>
        <p:spPr>
          <a:xfrm>
            <a:off x="7656101" y="3243804"/>
            <a:ext cx="5793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Dúo Benítez-Valencia - Toribio Ávila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3554EA3-6BC1-46E8-BA1F-51B7261FA7D0}"/>
              </a:ext>
            </a:extLst>
          </p:cNvPr>
          <p:cNvSpPr txBox="1"/>
          <p:nvPr/>
        </p:nvSpPr>
        <p:spPr>
          <a:xfrm>
            <a:off x="7826467" y="6372033"/>
            <a:ext cx="3787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Ronda a inicios siglo XIX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488799A-8997-4844-87F8-9C225F2D1921}"/>
              </a:ext>
            </a:extLst>
          </p:cNvPr>
          <p:cNvSpPr txBox="1"/>
          <p:nvPr/>
        </p:nvSpPr>
        <p:spPr>
          <a:xfrm>
            <a:off x="3050947" y="6338961"/>
            <a:ext cx="3787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Rehabilitación Urbana 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2006-2010</a:t>
            </a:r>
          </a:p>
        </p:txBody>
      </p:sp>
      <p:sp>
        <p:nvSpPr>
          <p:cNvPr id="10" name="Flecha derecha 9"/>
          <p:cNvSpPr/>
          <p:nvPr/>
        </p:nvSpPr>
        <p:spPr>
          <a:xfrm>
            <a:off x="1100396" y="680671"/>
            <a:ext cx="864973" cy="31274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Flecha derecha 24"/>
          <p:cNvSpPr/>
          <p:nvPr/>
        </p:nvSpPr>
        <p:spPr>
          <a:xfrm>
            <a:off x="5652507" y="837045"/>
            <a:ext cx="864973" cy="31274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lecha curvada hacia la izquierda 10"/>
          <p:cNvSpPr/>
          <p:nvPr/>
        </p:nvSpPr>
        <p:spPr>
          <a:xfrm>
            <a:off x="11059361" y="3760666"/>
            <a:ext cx="528822" cy="734518"/>
          </a:xfrm>
          <a:prstGeom prst="curvedLeftArrow">
            <a:avLst>
              <a:gd name="adj1" fmla="val 25000"/>
              <a:gd name="adj2" fmla="val 69449"/>
              <a:gd name="adj3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" name="Flecha izquierda 11"/>
          <p:cNvSpPr/>
          <p:nvPr/>
        </p:nvSpPr>
        <p:spPr>
          <a:xfrm>
            <a:off x="6652064" y="3768683"/>
            <a:ext cx="904198" cy="361052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10F1B62-5560-4F52-83C1-1E20D9E87419}"/>
              </a:ext>
            </a:extLst>
          </p:cNvPr>
          <p:cNvSpPr txBox="1"/>
          <p:nvPr/>
        </p:nvSpPr>
        <p:spPr>
          <a:xfrm>
            <a:off x="6656351" y="4215738"/>
            <a:ext cx="1387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1986</a:t>
            </a:r>
          </a:p>
          <a:p>
            <a:r>
              <a:rPr lang="es-EC" dirty="0"/>
              <a:t>Terminal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25F3F1-C3C7-418F-B32F-1FECA727F0C3}"/>
              </a:ext>
            </a:extLst>
          </p:cNvPr>
          <p:cNvSpPr txBox="1"/>
          <p:nvPr/>
        </p:nvSpPr>
        <p:spPr>
          <a:xfrm>
            <a:off x="6661283" y="4722604"/>
            <a:ext cx="1663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2006</a:t>
            </a:r>
            <a:r>
              <a:rPr lang="es-EC" dirty="0"/>
              <a:t> regeneración urbana</a:t>
            </a:r>
          </a:p>
          <a:p>
            <a:r>
              <a:rPr lang="es-EC" b="1" dirty="0"/>
              <a:t>2013</a:t>
            </a:r>
            <a:r>
              <a:rPr lang="es-EC" dirty="0"/>
              <a:t> </a:t>
            </a:r>
          </a:p>
          <a:p>
            <a:r>
              <a:rPr lang="es-EC" dirty="0"/>
              <a:t>referente turístico.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9C6B940-B631-477E-B4EB-5D255AA885B3}"/>
              </a:ext>
            </a:extLst>
          </p:cNvPr>
          <p:cNvSpPr txBox="1"/>
          <p:nvPr/>
        </p:nvSpPr>
        <p:spPr>
          <a:xfrm>
            <a:off x="2084282" y="-131055"/>
            <a:ext cx="8117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Investigación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5C8F93A-70D8-443D-B6FA-01B64C459AFB}"/>
              </a:ext>
            </a:extLst>
          </p:cNvPr>
          <p:cNvSpPr txBox="1"/>
          <p:nvPr/>
        </p:nvSpPr>
        <p:spPr>
          <a:xfrm>
            <a:off x="322083" y="4394586"/>
            <a:ext cx="247718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Urbanismo Moderno</a:t>
            </a:r>
          </a:p>
        </p:txBody>
      </p:sp>
      <p:pic>
        <p:nvPicPr>
          <p:cNvPr id="28" name="Picture 2" descr="Quito Patrimonio Cultural de la Humanidad 4d 3n Postal">
            <a:extLst>
              <a:ext uri="{FF2B5EF4-FFF2-40B4-BE49-F238E27FC236}">
                <a16:creationId xmlns:a16="http://schemas.microsoft.com/office/drawing/2014/main" id="{40534F45-5929-4DC7-BF1E-4514E95F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/>
          <a:stretch/>
        </p:blipFill>
        <p:spPr bwMode="auto">
          <a:xfrm>
            <a:off x="613251" y="5031113"/>
            <a:ext cx="2367847" cy="1465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echa izquierda 11">
            <a:extLst>
              <a:ext uri="{FF2B5EF4-FFF2-40B4-BE49-F238E27FC236}">
                <a16:creationId xmlns:a16="http://schemas.microsoft.com/office/drawing/2014/main" id="{DA0FB01A-6503-414C-82CA-A1F6B6BF6686}"/>
              </a:ext>
            </a:extLst>
          </p:cNvPr>
          <p:cNvSpPr/>
          <p:nvPr/>
        </p:nvSpPr>
        <p:spPr>
          <a:xfrm>
            <a:off x="2424746" y="3859028"/>
            <a:ext cx="904198" cy="36105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43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44B77F5-9A17-4262-A641-92210A43A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48" t="44848" r="28692" b="38731"/>
          <a:stretch/>
        </p:blipFill>
        <p:spPr>
          <a:xfrm>
            <a:off x="1466568" y="240990"/>
            <a:ext cx="5552661" cy="1903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F95459A-B3CE-440D-AA9A-08FEA7B73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04" t="51274" r="71131" b="13315"/>
          <a:stretch/>
        </p:blipFill>
        <p:spPr>
          <a:xfrm>
            <a:off x="516513" y="2813785"/>
            <a:ext cx="1900110" cy="3109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6866511-852E-4253-8411-B3CCD13FF141}"/>
              </a:ext>
            </a:extLst>
          </p:cNvPr>
          <p:cNvSpPr txBox="1"/>
          <p:nvPr/>
        </p:nvSpPr>
        <p:spPr>
          <a:xfrm>
            <a:off x="1144318" y="2167454"/>
            <a:ext cx="5209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C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Murcielagario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‘’La casa de los Carvajal 1935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76AEAB-865A-4DEF-BAFF-2D873959DCED}"/>
              </a:ext>
            </a:extLst>
          </p:cNvPr>
          <p:cNvSpPr txBox="1"/>
          <p:nvPr/>
        </p:nvSpPr>
        <p:spPr>
          <a:xfrm>
            <a:off x="5280480" y="2330716"/>
            <a:ext cx="520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Casas Rondeñas año 1935</a:t>
            </a:r>
          </a:p>
        </p:txBody>
      </p:sp>
      <p:pic>
        <p:nvPicPr>
          <p:cNvPr id="2050" name="Picture 2" descr="Resultado de imagen para taita pendejada">
            <a:extLst>
              <a:ext uri="{FF2B5EF4-FFF2-40B4-BE49-F238E27FC236}">
                <a16:creationId xmlns:a16="http://schemas.microsoft.com/office/drawing/2014/main" id="{130D5F18-323E-46F5-AFA5-F16144806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44" y="2813785"/>
            <a:ext cx="1968904" cy="2655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CF6A94C-3F06-4638-9D3E-B7392F53894C}"/>
              </a:ext>
            </a:extLst>
          </p:cNvPr>
          <p:cNvSpPr txBox="1"/>
          <p:nvPr/>
        </p:nvSpPr>
        <p:spPr>
          <a:xfrm>
            <a:off x="2616302" y="5620518"/>
            <a:ext cx="3596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Taita Pendejadas</a:t>
            </a:r>
          </a:p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Don Eliseo Sandoval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6321EAE4-1989-4D65-B93E-6AF57EE261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00" t="18261" r="43964" b="42992"/>
          <a:stretch/>
        </p:blipFill>
        <p:spPr>
          <a:xfrm>
            <a:off x="5122813" y="2774785"/>
            <a:ext cx="1794847" cy="2109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38A4F540-5A31-4718-B69C-6E6CEA4D4895}"/>
              </a:ext>
            </a:extLst>
          </p:cNvPr>
          <p:cNvSpPr txBox="1"/>
          <p:nvPr/>
        </p:nvSpPr>
        <p:spPr>
          <a:xfrm>
            <a:off x="5325481" y="4884300"/>
            <a:ext cx="1794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Letra  de Hugo Moncayo y música de Carlos Guerra Paredes (‘’esta Guitarra vieja’’) 1936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873F12A-E2A7-4157-B24D-104D223D9F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227" t="21198" r="39178" b="50000"/>
          <a:stretch/>
        </p:blipFill>
        <p:spPr>
          <a:xfrm>
            <a:off x="7522575" y="2867119"/>
            <a:ext cx="1429390" cy="2104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E2DFBFB0-C2F4-4138-A663-6C91C073BE6C}"/>
              </a:ext>
            </a:extLst>
          </p:cNvPr>
          <p:cNvSpPr txBox="1"/>
          <p:nvPr/>
        </p:nvSpPr>
        <p:spPr>
          <a:xfrm>
            <a:off x="7354957" y="5261114"/>
            <a:ext cx="2120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Dúo Benítez- Valencia</a:t>
            </a:r>
          </a:p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1937-1970</a:t>
            </a:r>
          </a:p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 </a:t>
            </a:r>
          </a:p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Patrimonio cultural intangible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38A59F65-8DCC-4B10-98D7-EF44C70A8F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848" t="31682" r="53370" b="39823"/>
          <a:stretch/>
        </p:blipFill>
        <p:spPr>
          <a:xfrm>
            <a:off x="9475302" y="2886353"/>
            <a:ext cx="1802297" cy="1953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6C83525B-83BD-4CCB-AED4-8FF6B9A40B1A}"/>
              </a:ext>
            </a:extLst>
          </p:cNvPr>
          <p:cNvSpPr/>
          <p:nvPr/>
        </p:nvSpPr>
        <p:spPr>
          <a:xfrm>
            <a:off x="9304208" y="5038505"/>
            <a:ext cx="2371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Gonzáles Suarez ‘’escribió ‘’La historia del Ecuador,’’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3A0EB22-3800-42CA-821E-509B6649F13F}"/>
              </a:ext>
            </a:extLst>
          </p:cNvPr>
          <p:cNvSpPr txBox="1"/>
          <p:nvPr/>
        </p:nvSpPr>
        <p:spPr>
          <a:xfrm>
            <a:off x="1972188" y="6205293"/>
            <a:ext cx="359639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Escultor Toribio  Ávila</a:t>
            </a: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‘’obras en cera policromada’’</a:t>
            </a:r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F8F60792-C444-4EB6-9A9A-CACEF50FF1F5}"/>
              </a:ext>
            </a:extLst>
          </p:cNvPr>
          <p:cNvSpPr/>
          <p:nvPr/>
        </p:nvSpPr>
        <p:spPr>
          <a:xfrm>
            <a:off x="787502" y="6397557"/>
            <a:ext cx="1046922" cy="344557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8625AFA-0C18-4184-A717-E26E7D19ADAE}"/>
              </a:ext>
            </a:extLst>
          </p:cNvPr>
          <p:cNvSpPr txBox="1"/>
          <p:nvPr/>
        </p:nvSpPr>
        <p:spPr>
          <a:xfrm>
            <a:off x="9662829" y="374532"/>
            <a:ext cx="165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Casa 963 </a:t>
            </a:r>
          </a:p>
          <a:p>
            <a:r>
              <a:rPr lang="es-EC" b="1" dirty="0"/>
              <a:t>Sra. Rosario Peñaherrera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AC9B4F-9A65-4D2A-A9AA-B4EA1D5347CE}"/>
              </a:ext>
            </a:extLst>
          </p:cNvPr>
          <p:cNvSpPr txBox="1"/>
          <p:nvPr/>
        </p:nvSpPr>
        <p:spPr>
          <a:xfrm>
            <a:off x="9766852" y="1603513"/>
            <a:ext cx="165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Sra. Ana luisa Muñoz Jiménez 1898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B3A607F-9DD7-4FCF-907C-5BA4EC58740A}"/>
              </a:ext>
            </a:extLst>
          </p:cNvPr>
          <p:cNvSpPr txBox="1"/>
          <p:nvPr/>
        </p:nvSpPr>
        <p:spPr>
          <a:xfrm>
            <a:off x="7566866" y="243004"/>
            <a:ext cx="1654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Icono en la memoria patrimonial de Quito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20E4F1D-D362-4B7C-B7B2-EE5147A2BB6E}"/>
              </a:ext>
            </a:extLst>
          </p:cNvPr>
          <p:cNvCxnSpPr/>
          <p:nvPr/>
        </p:nvCxnSpPr>
        <p:spPr>
          <a:xfrm>
            <a:off x="7019229" y="986422"/>
            <a:ext cx="49478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B77D3540-B824-4501-8464-8056BC3AE2DE}"/>
              </a:ext>
            </a:extLst>
          </p:cNvPr>
          <p:cNvCxnSpPr/>
          <p:nvPr/>
        </p:nvCxnSpPr>
        <p:spPr>
          <a:xfrm>
            <a:off x="9041367" y="728005"/>
            <a:ext cx="49478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3ADBAEDB-7F1C-4E50-B0C3-0B1BFF2D622D}"/>
              </a:ext>
            </a:extLst>
          </p:cNvPr>
          <p:cNvCxnSpPr/>
          <p:nvPr/>
        </p:nvCxnSpPr>
        <p:spPr>
          <a:xfrm>
            <a:off x="9056817" y="1947205"/>
            <a:ext cx="49478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3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8291127-85B4-4AAE-96F3-45EB67D4A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52" t="22339" r="36868" b="24749"/>
          <a:stretch/>
        </p:blipFill>
        <p:spPr>
          <a:xfrm>
            <a:off x="5845886" y="205573"/>
            <a:ext cx="1767061" cy="2129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2DC5E8C-5FF2-47F2-8DCA-B4F889ACC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15" t="19244" r="34998" b="33114"/>
          <a:stretch/>
        </p:blipFill>
        <p:spPr>
          <a:xfrm>
            <a:off x="2362823" y="205573"/>
            <a:ext cx="2203074" cy="2015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26DD24A-21BC-468A-8E7C-D261431D4BD9}"/>
              </a:ext>
            </a:extLst>
          </p:cNvPr>
          <p:cNvSpPr txBox="1"/>
          <p:nvPr/>
        </p:nvSpPr>
        <p:spPr>
          <a:xfrm>
            <a:off x="5801973" y="2507769"/>
            <a:ext cx="24400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Jorge Salas </a:t>
            </a:r>
            <a:r>
              <a:rPr lang="es-EC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Mancheno</a:t>
            </a:r>
            <a:r>
              <a:rPr lang="es-EC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s-EC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‘’Pasacalle Balcón Quiteño’’)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0675B6-D239-4D66-80B1-8DA629432ACE}"/>
              </a:ext>
            </a:extLst>
          </p:cNvPr>
          <p:cNvSpPr txBox="1"/>
          <p:nvPr/>
        </p:nvSpPr>
        <p:spPr>
          <a:xfrm>
            <a:off x="2142378" y="2397086"/>
            <a:ext cx="26439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Alfredo Carpio Flores (‘’ Chulla Quiteño´´ ‘’se va la vida’’)</a:t>
            </a:r>
          </a:p>
        </p:txBody>
      </p:sp>
      <p:pic>
        <p:nvPicPr>
          <p:cNvPr id="3074" name="Picture 2" descr="Resultado de imagen para poeta  ambateño pablo balarezo moncayo">
            <a:extLst>
              <a:ext uri="{FF2B5EF4-FFF2-40B4-BE49-F238E27FC236}">
                <a16:creationId xmlns:a16="http://schemas.microsoft.com/office/drawing/2014/main" id="{0D0B4110-445B-4980-82D7-B1D0F7A1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59" y="3006539"/>
            <a:ext cx="1767061" cy="2109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09F6390-9467-46BA-B65A-448A4D33B59D}"/>
              </a:ext>
            </a:extLst>
          </p:cNvPr>
          <p:cNvSpPr txBox="1"/>
          <p:nvPr/>
        </p:nvSpPr>
        <p:spPr>
          <a:xfrm>
            <a:off x="1476186" y="5095052"/>
            <a:ext cx="194432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Pablo Valarezo Moncayo (‘’vivió casa de la  negra mala’’)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5107A32-9CC5-43A0-920B-3787CD6B23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10" t="46749" r="50816" b="16386"/>
          <a:stretch/>
        </p:blipFill>
        <p:spPr>
          <a:xfrm>
            <a:off x="8892936" y="271819"/>
            <a:ext cx="1586202" cy="2138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FA8DA2C-9253-4DDE-9C9C-EFE08E123573}"/>
              </a:ext>
            </a:extLst>
          </p:cNvPr>
          <p:cNvSpPr txBox="1"/>
          <p:nvPr/>
        </p:nvSpPr>
        <p:spPr>
          <a:xfrm>
            <a:off x="9065202" y="2507769"/>
            <a:ext cx="2133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Sergio Mejía </a:t>
            </a:r>
          </a:p>
          <a:p>
            <a:r>
              <a:rPr lang="es-EC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(pasillo ‘’negra mala’’)</a:t>
            </a:r>
          </a:p>
        </p:txBody>
      </p:sp>
      <p:pic>
        <p:nvPicPr>
          <p:cNvPr id="3076" name="Picture 4" descr="Resultado de imagen para jorge carrera andrade obras">
            <a:extLst>
              <a:ext uri="{FF2B5EF4-FFF2-40B4-BE49-F238E27FC236}">
                <a16:creationId xmlns:a16="http://schemas.microsoft.com/office/drawing/2014/main" id="{2331F052-84F5-4230-BB3A-4EAE5D1DE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20" y="3365467"/>
            <a:ext cx="2075357" cy="1953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D9ACB3A-AC24-41AA-BA52-6B814611A593}"/>
              </a:ext>
            </a:extLst>
          </p:cNvPr>
          <p:cNvSpPr txBox="1"/>
          <p:nvPr/>
        </p:nvSpPr>
        <p:spPr>
          <a:xfrm>
            <a:off x="4264512" y="5541327"/>
            <a:ext cx="24649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Jorge Carrera Andrade </a:t>
            </a:r>
          </a:p>
          <a:p>
            <a:r>
              <a:rPr lang="es-EC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(´´ poeta y escritor’’)</a:t>
            </a:r>
          </a:p>
        </p:txBody>
      </p:sp>
      <p:pic>
        <p:nvPicPr>
          <p:cNvPr id="3078" name="Picture 6" descr="Arias, Augusto.jpg">
            <a:extLst>
              <a:ext uri="{FF2B5EF4-FFF2-40B4-BE49-F238E27FC236}">
                <a16:creationId xmlns:a16="http://schemas.microsoft.com/office/drawing/2014/main" id="{E885C1FD-6B25-4202-B76A-C382A0888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978" y="3177967"/>
            <a:ext cx="1495425" cy="2162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5DD04F4-7693-4CF4-B667-1385811AEBCC}"/>
              </a:ext>
            </a:extLst>
          </p:cNvPr>
          <p:cNvSpPr txBox="1"/>
          <p:nvPr/>
        </p:nvSpPr>
        <p:spPr>
          <a:xfrm>
            <a:off x="7875342" y="5541327"/>
            <a:ext cx="2133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Augusto Arias (‘’escritor y poeta del pasillo Ojeras interpretado por el dúo Benítez y Valencia.’’)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D0B9B7-BEDC-4F07-968B-8DEDF81D8718}"/>
              </a:ext>
            </a:extLst>
          </p:cNvPr>
          <p:cNvSpPr txBox="1"/>
          <p:nvPr/>
        </p:nvSpPr>
        <p:spPr>
          <a:xfrm>
            <a:off x="5178902" y="6004122"/>
            <a:ext cx="346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7030A0"/>
                </a:solidFill>
              </a:rPr>
              <a:t>Poetas modernistas</a:t>
            </a:r>
          </a:p>
        </p:txBody>
      </p:sp>
    </p:spTree>
    <p:extLst>
      <p:ext uri="{BB962C8B-B14F-4D97-AF65-F5344CB8AC3E}">
        <p14:creationId xmlns:p14="http://schemas.microsoft.com/office/powerpoint/2010/main" val="240152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8AEED51-9F12-45C6-A8E1-C6B35D588BB9}"/>
              </a:ext>
            </a:extLst>
          </p:cNvPr>
          <p:cNvSpPr/>
          <p:nvPr/>
        </p:nvSpPr>
        <p:spPr>
          <a:xfrm>
            <a:off x="2869776" y="183082"/>
            <a:ext cx="700743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Proceso de Conservación </a:t>
            </a:r>
          </a:p>
          <a:p>
            <a: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‘’Patrimonial Urbano Arquitectónica’’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6CE7B4-03EC-487E-8E72-367C4060A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04" t="51274" r="71131" b="13315"/>
          <a:stretch/>
        </p:blipFill>
        <p:spPr>
          <a:xfrm>
            <a:off x="1450402" y="1260300"/>
            <a:ext cx="1900110" cy="3109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Resultado de imagen para problemas sociales">
            <a:extLst>
              <a:ext uri="{FF2B5EF4-FFF2-40B4-BE49-F238E27FC236}">
                <a16:creationId xmlns:a16="http://schemas.microsoft.com/office/drawing/2014/main" id="{FAEE5C6F-5C02-4468-B8A2-6A7C02ACF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19" y="1362745"/>
            <a:ext cx="1274561" cy="126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DELINCUENCIA">
            <a:extLst>
              <a:ext uri="{FF2B5EF4-FFF2-40B4-BE49-F238E27FC236}">
                <a16:creationId xmlns:a16="http://schemas.microsoft.com/office/drawing/2014/main" id="{A6CF21C5-E317-4FE2-81A1-B59CE2173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45" y="2787978"/>
            <a:ext cx="1298575" cy="129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gen para prostitución y delincuencia dibujos">
            <a:extLst>
              <a:ext uri="{FF2B5EF4-FFF2-40B4-BE49-F238E27FC236}">
                <a16:creationId xmlns:a16="http://schemas.microsoft.com/office/drawing/2014/main" id="{ED06D746-B901-47EF-9450-8F7ED7616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88" y="4241689"/>
            <a:ext cx="1303685" cy="127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D0A3D78-5F12-4DC3-B237-7A1EF55CD831}"/>
              </a:ext>
            </a:extLst>
          </p:cNvPr>
          <p:cNvCxnSpPr/>
          <p:nvPr/>
        </p:nvCxnSpPr>
        <p:spPr>
          <a:xfrm>
            <a:off x="3484209" y="2010445"/>
            <a:ext cx="7553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3C928D3-336D-4502-9D1C-7FFE34C1BA17}"/>
              </a:ext>
            </a:extLst>
          </p:cNvPr>
          <p:cNvCxnSpPr>
            <a:cxnSpLocks/>
          </p:cNvCxnSpPr>
          <p:nvPr/>
        </p:nvCxnSpPr>
        <p:spPr>
          <a:xfrm>
            <a:off x="3461471" y="2862639"/>
            <a:ext cx="845914" cy="4838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A850DCE-686E-48B2-AF85-A7C50661650E}"/>
              </a:ext>
            </a:extLst>
          </p:cNvPr>
          <p:cNvCxnSpPr/>
          <p:nvPr/>
        </p:nvCxnSpPr>
        <p:spPr>
          <a:xfrm>
            <a:off x="3350512" y="3710609"/>
            <a:ext cx="903436" cy="6594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4F5EAD1-EE83-4261-BB9C-11A63A646FB3}"/>
              </a:ext>
            </a:extLst>
          </p:cNvPr>
          <p:cNvSpPr txBox="1"/>
          <p:nvPr/>
        </p:nvSpPr>
        <p:spPr>
          <a:xfrm>
            <a:off x="1287718" y="4526281"/>
            <a:ext cx="2966230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Tiempos aquellos cuando la Ronda era conocido por problemas sociales y por ser zona Roja.</a:t>
            </a:r>
          </a:p>
        </p:txBody>
      </p:sp>
      <p:pic>
        <p:nvPicPr>
          <p:cNvPr id="5130" name="Picture 10" descr="Resultado de imagen para mejor calidad de vida dibujos">
            <a:extLst>
              <a:ext uri="{FF2B5EF4-FFF2-40B4-BE49-F238E27FC236}">
                <a16:creationId xmlns:a16="http://schemas.microsoft.com/office/drawing/2014/main" id="{5C179D52-EDA4-4EF9-A77D-84B38BFD9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52"/>
          <a:stretch/>
        </p:blipFill>
        <p:spPr bwMode="auto">
          <a:xfrm>
            <a:off x="6278330" y="1315423"/>
            <a:ext cx="2481995" cy="170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B165E5E-3414-444F-B6E3-7DB2F5B216A0}"/>
              </a:ext>
            </a:extLst>
          </p:cNvPr>
          <p:cNvSpPr txBox="1"/>
          <p:nvPr/>
        </p:nvSpPr>
        <p:spPr>
          <a:xfrm>
            <a:off x="9364350" y="1194266"/>
            <a:ext cx="1849359" cy="20313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Mejorar la calidad de vida, generar empleo digno con los proyectos en marcha para la Ronda.</a:t>
            </a:r>
          </a:p>
        </p:txBody>
      </p:sp>
      <p:pic>
        <p:nvPicPr>
          <p:cNvPr id="5132" name="Picture 12" descr="Resultado de imagen para fachada  la ronda quito">
            <a:extLst>
              <a:ext uri="{FF2B5EF4-FFF2-40B4-BE49-F238E27FC236}">
                <a16:creationId xmlns:a16="http://schemas.microsoft.com/office/drawing/2014/main" id="{847EC669-0BB3-46B5-AC6C-153D8B992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20" y="3297004"/>
            <a:ext cx="2704762" cy="1521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Resultado de imagen para la ronda quito">
            <a:extLst>
              <a:ext uri="{FF2B5EF4-FFF2-40B4-BE49-F238E27FC236}">
                <a16:creationId xmlns:a16="http://schemas.microsoft.com/office/drawing/2014/main" id="{69EA4E29-DDF9-44D2-A101-0F0E06AE4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683" y="3436665"/>
            <a:ext cx="2514739" cy="1521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616361F-BDF5-4096-A9ED-A295A09DF67C}"/>
              </a:ext>
            </a:extLst>
          </p:cNvPr>
          <p:cNvSpPr txBox="1"/>
          <p:nvPr/>
        </p:nvSpPr>
        <p:spPr>
          <a:xfrm>
            <a:off x="5648173" y="4981224"/>
            <a:ext cx="2846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Creando una imagen urbana e identidad quiteña.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D5E5875-3410-47EF-B8FD-1A68595C9EC8}"/>
              </a:ext>
            </a:extLst>
          </p:cNvPr>
          <p:cNvSpPr/>
          <p:nvPr/>
        </p:nvSpPr>
        <p:spPr>
          <a:xfrm>
            <a:off x="529071" y="5923611"/>
            <a:ext cx="2340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</a:rPr>
              <a:t>Urbano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80E02B1-72F9-48C2-8DA3-C3CBE1EF5AD1}"/>
              </a:ext>
            </a:extLst>
          </p:cNvPr>
          <p:cNvSpPr/>
          <p:nvPr/>
        </p:nvSpPr>
        <p:spPr>
          <a:xfrm>
            <a:off x="2820790" y="5972359"/>
            <a:ext cx="4432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Arquitectónico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17B4619-6283-40DB-90C3-C14D1C9AD016}"/>
              </a:ext>
            </a:extLst>
          </p:cNvPr>
          <p:cNvSpPr/>
          <p:nvPr/>
        </p:nvSpPr>
        <p:spPr>
          <a:xfrm>
            <a:off x="7253607" y="5934670"/>
            <a:ext cx="4919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Social  y Cultural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8127A9B-89A7-4EFE-8405-A2B4EC52AD66}"/>
              </a:ext>
            </a:extLst>
          </p:cNvPr>
          <p:cNvSpPr txBox="1"/>
          <p:nvPr/>
        </p:nvSpPr>
        <p:spPr>
          <a:xfrm>
            <a:off x="8557292" y="5034613"/>
            <a:ext cx="2846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Fortalecer las edificaciones urbanas y aumentar el valor histórico en los espacios del Centro Histórico.</a:t>
            </a:r>
          </a:p>
        </p:txBody>
      </p:sp>
    </p:spTree>
    <p:extLst>
      <p:ext uri="{BB962C8B-B14F-4D97-AF65-F5344CB8AC3E}">
        <p14:creationId xmlns:p14="http://schemas.microsoft.com/office/powerpoint/2010/main" val="18329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2358</TotalTime>
  <Words>1924</Words>
  <Application>Microsoft Office PowerPoint</Application>
  <PresentationFormat>Panorámica</PresentationFormat>
  <Paragraphs>212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Symbol</vt:lpstr>
      <vt:lpstr>Tahoma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 PC</dc:creator>
  <cp:lastModifiedBy>HP PC</cp:lastModifiedBy>
  <cp:revision>180</cp:revision>
  <dcterms:created xsi:type="dcterms:W3CDTF">2017-12-01T19:03:37Z</dcterms:created>
  <dcterms:modified xsi:type="dcterms:W3CDTF">2017-12-28T02:02:25Z</dcterms:modified>
</cp:coreProperties>
</file>