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303" r:id="rId1"/>
  </p:sldMasterIdLst>
  <p:notesMasterIdLst>
    <p:notesMasterId r:id="rId32"/>
  </p:notesMasterIdLst>
  <p:handoutMasterIdLst>
    <p:handoutMasterId r:id="rId33"/>
  </p:handoutMasterIdLst>
  <p:sldIdLst>
    <p:sldId id="302" r:id="rId2"/>
    <p:sldId id="576" r:id="rId3"/>
    <p:sldId id="634" r:id="rId4"/>
    <p:sldId id="651" r:id="rId5"/>
    <p:sldId id="671" r:id="rId6"/>
    <p:sldId id="614" r:id="rId7"/>
    <p:sldId id="638" r:id="rId8"/>
    <p:sldId id="652" r:id="rId9"/>
    <p:sldId id="618" r:id="rId10"/>
    <p:sldId id="653" r:id="rId11"/>
    <p:sldId id="654" r:id="rId12"/>
    <p:sldId id="655" r:id="rId13"/>
    <p:sldId id="656" r:id="rId14"/>
    <p:sldId id="657" r:id="rId15"/>
    <p:sldId id="659" r:id="rId16"/>
    <p:sldId id="660" r:id="rId17"/>
    <p:sldId id="661" r:id="rId18"/>
    <p:sldId id="662" r:id="rId19"/>
    <p:sldId id="663" r:id="rId20"/>
    <p:sldId id="664" r:id="rId21"/>
    <p:sldId id="665" r:id="rId22"/>
    <p:sldId id="666" r:id="rId23"/>
    <p:sldId id="630" r:id="rId24"/>
    <p:sldId id="631" r:id="rId25"/>
    <p:sldId id="667" r:id="rId26"/>
    <p:sldId id="668" r:id="rId27"/>
    <p:sldId id="669" r:id="rId28"/>
    <p:sldId id="632" r:id="rId29"/>
    <p:sldId id="670" r:id="rId30"/>
    <p:sldId id="298" r:id="rId31"/>
  </p:sldIdLst>
  <p:sldSz cx="9144000" cy="6858000" type="screen4x3"/>
  <p:notesSz cx="6858000" cy="9144000"/>
  <p:defaultTextStyle>
    <a:defPPr>
      <a:defRPr lang="es-A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8947"/>
    <a:srgbClr val="769905"/>
    <a:srgbClr val="AAD472"/>
    <a:srgbClr val="70A030"/>
    <a:srgbClr val="9BC907"/>
    <a:srgbClr val="B7EE08"/>
    <a:srgbClr val="6DC9AA"/>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68" autoAdjust="0"/>
    <p:restoredTop sz="94660"/>
  </p:normalViewPr>
  <p:slideViewPr>
    <p:cSldViewPr>
      <p:cViewPr varScale="1">
        <p:scale>
          <a:sx n="110" d="100"/>
          <a:sy n="110" d="100"/>
        </p:scale>
        <p:origin x="192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68F0E9-9638-419E-B358-C2A57F511C2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C"/>
        </a:p>
      </dgm:t>
    </dgm:pt>
    <dgm:pt modelId="{A811EBBA-2141-4675-A8AC-E91AB07D1618}">
      <dgm:prSet phldrT="[Texto]" custT="1"/>
      <dgm:spPr>
        <a:gradFill flip="none" rotWithShape="1">
          <a:gsLst>
            <a:gs pos="0">
              <a:srgbClr val="DDEBCF"/>
            </a:gs>
            <a:gs pos="50000">
              <a:srgbClr val="9CB86E"/>
            </a:gs>
            <a:gs pos="100000">
              <a:srgbClr val="92D050"/>
            </a:gs>
          </a:gsLst>
          <a:lin ang="0" scaled="1"/>
          <a:tileRect/>
        </a:gradFill>
      </dgm:spPr>
      <dgm:t>
        <a:bodyPr/>
        <a:lstStyle/>
        <a:p>
          <a:r>
            <a:rPr lang="es-ES" sz="1600" b="0" dirty="0">
              <a:solidFill>
                <a:schemeClr val="tx1"/>
              </a:solidFill>
            </a:rPr>
            <a:t>Antecedentes investigativos </a:t>
          </a:r>
          <a:endParaRPr lang="es-EC" sz="1600" b="0" dirty="0">
            <a:solidFill>
              <a:schemeClr val="tx1"/>
            </a:solidFill>
          </a:endParaRPr>
        </a:p>
      </dgm:t>
    </dgm:pt>
    <dgm:pt modelId="{6F5A41FC-C660-42B4-841C-D57C031B4E6C}" type="parTrans" cxnId="{BE81E6AA-CB69-4E0D-B4F9-307F4CF26426}">
      <dgm:prSet/>
      <dgm:spPr/>
      <dgm:t>
        <a:bodyPr/>
        <a:lstStyle/>
        <a:p>
          <a:endParaRPr lang="es-EC"/>
        </a:p>
      </dgm:t>
    </dgm:pt>
    <dgm:pt modelId="{BA8AAD5F-C369-4955-9FC8-2B8631952186}" type="sibTrans" cxnId="{BE81E6AA-CB69-4E0D-B4F9-307F4CF26426}">
      <dgm:prSet/>
      <dgm:spPr>
        <a:solidFill>
          <a:srgbClr val="9BC907"/>
        </a:solidFill>
        <a:ln>
          <a:solidFill>
            <a:srgbClr val="9BC907"/>
          </a:solidFill>
        </a:ln>
      </dgm:spPr>
      <dgm:t>
        <a:bodyPr/>
        <a:lstStyle/>
        <a:p>
          <a:endParaRPr lang="es-EC"/>
        </a:p>
      </dgm:t>
    </dgm:pt>
    <dgm:pt modelId="{998017D0-8A4E-4853-A9DF-169C2BFCDF44}">
      <dgm:prSet phldrT="[Texto]" custT="1"/>
      <dgm:spPr>
        <a:gradFill rotWithShape="0">
          <a:gsLst>
            <a:gs pos="0">
              <a:srgbClr val="DDEBCF"/>
            </a:gs>
            <a:gs pos="50000">
              <a:srgbClr val="9CB86E"/>
            </a:gs>
            <a:gs pos="100000">
              <a:srgbClr val="92D050"/>
            </a:gs>
          </a:gsLst>
          <a:lin ang="0" scaled="1"/>
        </a:gradFill>
      </dgm:spPr>
      <dgm:t>
        <a:bodyPr/>
        <a:lstStyle/>
        <a:p>
          <a:r>
            <a:rPr lang="es-ES" sz="1600" b="0" dirty="0">
              <a:solidFill>
                <a:schemeClr val="tx1"/>
              </a:solidFill>
            </a:rPr>
            <a:t>Mercado laboral</a:t>
          </a:r>
          <a:endParaRPr lang="es-EC" sz="1600" b="0" dirty="0">
            <a:solidFill>
              <a:schemeClr val="tx1"/>
            </a:solidFill>
          </a:endParaRPr>
        </a:p>
      </dgm:t>
    </dgm:pt>
    <dgm:pt modelId="{9ECF1FD6-E1B8-45DB-9583-A392694BD91B}" type="parTrans" cxnId="{96FCD0C4-7B1A-485D-86B1-474560D39E4C}">
      <dgm:prSet/>
      <dgm:spPr/>
      <dgm:t>
        <a:bodyPr/>
        <a:lstStyle/>
        <a:p>
          <a:endParaRPr lang="es-EC"/>
        </a:p>
      </dgm:t>
    </dgm:pt>
    <dgm:pt modelId="{42591CAC-50AA-49BA-8AFF-693678319192}" type="sibTrans" cxnId="{96FCD0C4-7B1A-485D-86B1-474560D39E4C}">
      <dgm:prSet/>
      <dgm:spPr/>
      <dgm:t>
        <a:bodyPr/>
        <a:lstStyle/>
        <a:p>
          <a:endParaRPr lang="es-EC"/>
        </a:p>
      </dgm:t>
    </dgm:pt>
    <dgm:pt modelId="{8FC5E74A-6A25-4EC9-921D-369C6D3F2073}">
      <dgm:prSet phldrT="[Texto]" custT="1"/>
      <dgm:spPr>
        <a:gradFill rotWithShape="0">
          <a:gsLst>
            <a:gs pos="0">
              <a:srgbClr val="DDEBCF"/>
            </a:gs>
            <a:gs pos="50000">
              <a:srgbClr val="9CB86E"/>
            </a:gs>
            <a:gs pos="100000">
              <a:srgbClr val="92D050"/>
            </a:gs>
          </a:gsLst>
          <a:lin ang="0" scaled="1"/>
        </a:gradFill>
      </dgm:spPr>
      <dgm:t>
        <a:bodyPr/>
        <a:lstStyle/>
        <a:p>
          <a:r>
            <a:rPr lang="pt-BR" sz="1600" b="0" dirty="0">
              <a:solidFill>
                <a:schemeClr val="tx1"/>
              </a:solidFill>
            </a:rPr>
            <a:t>Demanda laboral</a:t>
          </a:r>
          <a:endParaRPr lang="es-EC" sz="1600" b="0" dirty="0">
            <a:solidFill>
              <a:schemeClr val="tx1"/>
            </a:solidFill>
          </a:endParaRPr>
        </a:p>
      </dgm:t>
    </dgm:pt>
    <dgm:pt modelId="{4B4D07F1-C459-4E58-AA0E-346F0B596358}" type="parTrans" cxnId="{3203A570-319E-41DB-A175-0FDE970F65FB}">
      <dgm:prSet/>
      <dgm:spPr/>
      <dgm:t>
        <a:bodyPr/>
        <a:lstStyle/>
        <a:p>
          <a:endParaRPr lang="es-EC"/>
        </a:p>
      </dgm:t>
    </dgm:pt>
    <dgm:pt modelId="{FC627932-ABAE-424A-B71F-3905ECA50D39}" type="sibTrans" cxnId="{3203A570-319E-41DB-A175-0FDE970F65FB}">
      <dgm:prSet/>
      <dgm:spPr/>
      <dgm:t>
        <a:bodyPr/>
        <a:lstStyle/>
        <a:p>
          <a:endParaRPr lang="es-EC"/>
        </a:p>
      </dgm:t>
    </dgm:pt>
    <dgm:pt modelId="{7DEB5B0F-A003-4411-8D7D-579E236EE44B}">
      <dgm:prSet phldrT="[Texto]" custT="1"/>
      <dgm:spPr>
        <a:gradFill rotWithShape="0">
          <a:gsLst>
            <a:gs pos="0">
              <a:srgbClr val="DDEBCF"/>
            </a:gs>
            <a:gs pos="50000">
              <a:srgbClr val="9CB86E"/>
            </a:gs>
            <a:gs pos="100000">
              <a:srgbClr val="92D050"/>
            </a:gs>
          </a:gsLst>
          <a:lin ang="0" scaled="1"/>
        </a:gradFill>
      </dgm:spPr>
      <dgm:t>
        <a:bodyPr/>
        <a:lstStyle/>
        <a:p>
          <a:r>
            <a:rPr lang="es-EC" sz="1600" b="0" dirty="0">
              <a:solidFill>
                <a:schemeClr val="tx1"/>
              </a:solidFill>
            </a:rPr>
            <a:t>La Gestión de Riesgos</a:t>
          </a:r>
        </a:p>
      </dgm:t>
    </dgm:pt>
    <dgm:pt modelId="{07B81757-07F3-4BEF-8991-FABF29CCE5D5}" type="parTrans" cxnId="{3567C5B1-1005-4EE1-8C82-4E007775BAC0}">
      <dgm:prSet/>
      <dgm:spPr/>
      <dgm:t>
        <a:bodyPr/>
        <a:lstStyle/>
        <a:p>
          <a:endParaRPr lang="es-EC"/>
        </a:p>
      </dgm:t>
    </dgm:pt>
    <dgm:pt modelId="{823F203B-5EC8-4C5D-BCF3-E3CAF98A6B02}" type="sibTrans" cxnId="{3567C5B1-1005-4EE1-8C82-4E007775BAC0}">
      <dgm:prSet/>
      <dgm:spPr/>
      <dgm:t>
        <a:bodyPr/>
        <a:lstStyle/>
        <a:p>
          <a:endParaRPr lang="es-EC"/>
        </a:p>
      </dgm:t>
    </dgm:pt>
    <dgm:pt modelId="{92F0B2C3-C739-4ED9-83FF-7A55748F1F60}">
      <dgm:prSet phldrT="[Texto]" custT="1"/>
      <dgm:spPr>
        <a:gradFill rotWithShape="0">
          <a:gsLst>
            <a:gs pos="0">
              <a:srgbClr val="DDEBCF"/>
            </a:gs>
            <a:gs pos="50000">
              <a:srgbClr val="9CB86E"/>
            </a:gs>
            <a:gs pos="100000">
              <a:srgbClr val="92D050"/>
            </a:gs>
          </a:gsLst>
          <a:lin ang="0" scaled="1"/>
        </a:gradFill>
      </dgm:spPr>
      <dgm:t>
        <a:bodyPr/>
        <a:lstStyle/>
        <a:p>
          <a:r>
            <a:rPr lang="es-ES" sz="1600" b="0" dirty="0">
              <a:solidFill>
                <a:schemeClr val="tx1"/>
              </a:solidFill>
            </a:rPr>
            <a:t>Fundamentación Conceptual </a:t>
          </a:r>
        </a:p>
      </dgm:t>
    </dgm:pt>
    <dgm:pt modelId="{FA6C0861-05F7-4AC7-89E3-031A22D11885}" type="parTrans" cxnId="{5E728845-8C55-431E-868E-3CE6E77502A5}">
      <dgm:prSet/>
      <dgm:spPr/>
      <dgm:t>
        <a:bodyPr/>
        <a:lstStyle/>
        <a:p>
          <a:endParaRPr lang="es-EC"/>
        </a:p>
      </dgm:t>
    </dgm:pt>
    <dgm:pt modelId="{6B2BB65E-6AED-4E53-B0C4-CCB38204F25D}" type="sibTrans" cxnId="{5E728845-8C55-431E-868E-3CE6E77502A5}">
      <dgm:prSet/>
      <dgm:spPr/>
      <dgm:t>
        <a:bodyPr/>
        <a:lstStyle/>
        <a:p>
          <a:endParaRPr lang="es-EC"/>
        </a:p>
      </dgm:t>
    </dgm:pt>
    <dgm:pt modelId="{006381F0-93AC-454B-9D60-BF5833D8022F}">
      <dgm:prSet phldrT="[Texto]" custT="1"/>
      <dgm:spPr>
        <a:gradFill rotWithShape="0">
          <a:gsLst>
            <a:gs pos="0">
              <a:srgbClr val="DDEBCF"/>
            </a:gs>
            <a:gs pos="50000">
              <a:srgbClr val="9CB86E"/>
            </a:gs>
            <a:gs pos="100000">
              <a:srgbClr val="92D050"/>
            </a:gs>
          </a:gsLst>
          <a:lin ang="0" scaled="1"/>
        </a:gradFill>
      </dgm:spPr>
      <dgm:t>
        <a:bodyPr/>
        <a:lstStyle/>
        <a:p>
          <a:r>
            <a:rPr lang="es-ES" sz="1600" b="0" dirty="0">
              <a:solidFill>
                <a:schemeClr val="tx1"/>
              </a:solidFill>
            </a:rPr>
            <a:t>Fundamentación Legal </a:t>
          </a:r>
        </a:p>
      </dgm:t>
    </dgm:pt>
    <dgm:pt modelId="{97F9866A-2861-4B17-A0AC-9515CFEC110E}" type="parTrans" cxnId="{D30B20C0-417C-46E0-B552-FB99080EDBF3}">
      <dgm:prSet/>
      <dgm:spPr/>
      <dgm:t>
        <a:bodyPr/>
        <a:lstStyle/>
        <a:p>
          <a:endParaRPr lang="es-ES"/>
        </a:p>
      </dgm:t>
    </dgm:pt>
    <dgm:pt modelId="{0285BA6E-6022-45F1-B58B-CFE9B8706794}" type="sibTrans" cxnId="{D30B20C0-417C-46E0-B552-FB99080EDBF3}">
      <dgm:prSet/>
      <dgm:spPr/>
      <dgm:t>
        <a:bodyPr/>
        <a:lstStyle/>
        <a:p>
          <a:endParaRPr lang="es-ES"/>
        </a:p>
      </dgm:t>
    </dgm:pt>
    <dgm:pt modelId="{47E7DBE0-200D-4CD5-A0FA-0A9E0528F20D}" type="pres">
      <dgm:prSet presAssocID="{AC68F0E9-9638-419E-B358-C2A57F511C2B}" presName="Name0" presStyleCnt="0">
        <dgm:presLayoutVars>
          <dgm:chMax val="7"/>
          <dgm:chPref val="7"/>
          <dgm:dir/>
        </dgm:presLayoutVars>
      </dgm:prSet>
      <dgm:spPr/>
      <dgm:t>
        <a:bodyPr/>
        <a:lstStyle/>
        <a:p>
          <a:endParaRPr lang="es-EC"/>
        </a:p>
      </dgm:t>
    </dgm:pt>
    <dgm:pt modelId="{479BD430-6323-4ECC-85E7-D43CDBA86D8F}" type="pres">
      <dgm:prSet presAssocID="{AC68F0E9-9638-419E-B358-C2A57F511C2B}" presName="Name1" presStyleCnt="0"/>
      <dgm:spPr/>
    </dgm:pt>
    <dgm:pt modelId="{25D2204C-611E-4B53-9FF6-FF0B0C22F03A}" type="pres">
      <dgm:prSet presAssocID="{AC68F0E9-9638-419E-B358-C2A57F511C2B}" presName="cycle" presStyleCnt="0"/>
      <dgm:spPr/>
    </dgm:pt>
    <dgm:pt modelId="{422F8BD5-432C-4655-9F54-545606DACD7E}" type="pres">
      <dgm:prSet presAssocID="{AC68F0E9-9638-419E-B358-C2A57F511C2B}" presName="srcNode" presStyleLbl="node1" presStyleIdx="0" presStyleCnt="6"/>
      <dgm:spPr/>
    </dgm:pt>
    <dgm:pt modelId="{06AE9DEF-D60E-409D-BEBE-E0D4EE8647D1}" type="pres">
      <dgm:prSet presAssocID="{AC68F0E9-9638-419E-B358-C2A57F511C2B}" presName="conn" presStyleLbl="parChTrans1D2" presStyleIdx="0" presStyleCnt="1"/>
      <dgm:spPr/>
      <dgm:t>
        <a:bodyPr/>
        <a:lstStyle/>
        <a:p>
          <a:endParaRPr lang="es-EC"/>
        </a:p>
      </dgm:t>
    </dgm:pt>
    <dgm:pt modelId="{E7280892-CC95-42E9-9620-6B2C2F14D339}" type="pres">
      <dgm:prSet presAssocID="{AC68F0E9-9638-419E-B358-C2A57F511C2B}" presName="extraNode" presStyleLbl="node1" presStyleIdx="0" presStyleCnt="6"/>
      <dgm:spPr/>
    </dgm:pt>
    <dgm:pt modelId="{4800AC42-070A-425A-B99C-4D60DC5A0AD0}" type="pres">
      <dgm:prSet presAssocID="{AC68F0E9-9638-419E-B358-C2A57F511C2B}" presName="dstNode" presStyleLbl="node1" presStyleIdx="0" presStyleCnt="6"/>
      <dgm:spPr/>
    </dgm:pt>
    <dgm:pt modelId="{EE994649-5A34-4D05-BCF8-29FFB760A526}" type="pres">
      <dgm:prSet presAssocID="{A811EBBA-2141-4675-A8AC-E91AB07D1618}" presName="text_1" presStyleLbl="node1" presStyleIdx="0" presStyleCnt="6">
        <dgm:presLayoutVars>
          <dgm:bulletEnabled val="1"/>
        </dgm:presLayoutVars>
      </dgm:prSet>
      <dgm:spPr/>
      <dgm:t>
        <a:bodyPr/>
        <a:lstStyle/>
        <a:p>
          <a:endParaRPr lang="es-EC"/>
        </a:p>
      </dgm:t>
    </dgm:pt>
    <dgm:pt modelId="{BB6B38E0-E02C-4686-96FD-C61A7CA0661E}" type="pres">
      <dgm:prSet presAssocID="{A811EBBA-2141-4675-A8AC-E91AB07D1618}" presName="accent_1" presStyleCnt="0"/>
      <dgm:spPr/>
    </dgm:pt>
    <dgm:pt modelId="{14AD0646-87D5-4CBC-9E11-5EDC22289657}" type="pres">
      <dgm:prSet presAssocID="{A811EBBA-2141-4675-A8AC-E91AB07D1618}" presName="accentRepeatNode" presStyleLbl="solidFgAcc1" presStyleIdx="0" presStyleCnt="6"/>
      <dgm:spPr>
        <a:solidFill>
          <a:srgbClr val="769905"/>
        </a:solidFill>
        <a:ln>
          <a:solidFill>
            <a:srgbClr val="769905"/>
          </a:solidFill>
        </a:ln>
        <a:effectLst>
          <a:outerShdw blurRad="50800" dist="38100" dir="5400000" algn="t" rotWithShape="0">
            <a:prstClr val="black">
              <a:alpha val="40000"/>
            </a:prstClr>
          </a:outerShdw>
        </a:effectLst>
      </dgm:spPr>
    </dgm:pt>
    <dgm:pt modelId="{81104083-7087-4318-BFDC-AF1A6F420A10}" type="pres">
      <dgm:prSet presAssocID="{998017D0-8A4E-4853-A9DF-169C2BFCDF44}" presName="text_2" presStyleLbl="node1" presStyleIdx="1" presStyleCnt="6">
        <dgm:presLayoutVars>
          <dgm:bulletEnabled val="1"/>
        </dgm:presLayoutVars>
      </dgm:prSet>
      <dgm:spPr/>
      <dgm:t>
        <a:bodyPr/>
        <a:lstStyle/>
        <a:p>
          <a:endParaRPr lang="es-EC"/>
        </a:p>
      </dgm:t>
    </dgm:pt>
    <dgm:pt modelId="{630B1953-E0F6-4C32-9936-D535C22C1D1F}" type="pres">
      <dgm:prSet presAssocID="{998017D0-8A4E-4853-A9DF-169C2BFCDF44}" presName="accent_2" presStyleCnt="0"/>
      <dgm:spPr/>
    </dgm:pt>
    <dgm:pt modelId="{05C95738-DB2F-42EB-B0A1-96BF9F78D22E}" type="pres">
      <dgm:prSet presAssocID="{998017D0-8A4E-4853-A9DF-169C2BFCDF44}" presName="accentRepeatNode" presStyleLbl="solidFgAcc1" presStyleIdx="1" presStyleCnt="6"/>
      <dgm:spPr>
        <a:solidFill>
          <a:srgbClr val="769905"/>
        </a:solidFill>
        <a:ln>
          <a:solidFill>
            <a:srgbClr val="769905"/>
          </a:solidFill>
        </a:ln>
        <a:effectLst>
          <a:outerShdw blurRad="50800" dist="38100" dir="5400000" algn="t" rotWithShape="0">
            <a:prstClr val="black">
              <a:alpha val="40000"/>
            </a:prstClr>
          </a:outerShdw>
        </a:effectLst>
      </dgm:spPr>
    </dgm:pt>
    <dgm:pt modelId="{8A29B312-683D-43A7-A83D-FF19BDD88D7A}" type="pres">
      <dgm:prSet presAssocID="{8FC5E74A-6A25-4EC9-921D-369C6D3F2073}" presName="text_3" presStyleLbl="node1" presStyleIdx="2" presStyleCnt="6">
        <dgm:presLayoutVars>
          <dgm:bulletEnabled val="1"/>
        </dgm:presLayoutVars>
      </dgm:prSet>
      <dgm:spPr/>
      <dgm:t>
        <a:bodyPr/>
        <a:lstStyle/>
        <a:p>
          <a:endParaRPr lang="es-EC"/>
        </a:p>
      </dgm:t>
    </dgm:pt>
    <dgm:pt modelId="{37637FE9-36FA-453E-AB2A-0BDAC3522B72}" type="pres">
      <dgm:prSet presAssocID="{8FC5E74A-6A25-4EC9-921D-369C6D3F2073}" presName="accent_3" presStyleCnt="0"/>
      <dgm:spPr/>
    </dgm:pt>
    <dgm:pt modelId="{E35557C6-0745-48DB-B4E8-523D810088CA}" type="pres">
      <dgm:prSet presAssocID="{8FC5E74A-6A25-4EC9-921D-369C6D3F2073}" presName="accentRepeatNode" presStyleLbl="solidFgAcc1" presStyleIdx="2" presStyleCnt="6"/>
      <dgm:spPr>
        <a:solidFill>
          <a:srgbClr val="769905"/>
        </a:solidFill>
        <a:ln>
          <a:solidFill>
            <a:srgbClr val="769905"/>
          </a:solidFill>
        </a:ln>
        <a:effectLst>
          <a:outerShdw blurRad="50800" dist="38100" dir="5400000" algn="t" rotWithShape="0">
            <a:prstClr val="black">
              <a:alpha val="40000"/>
            </a:prstClr>
          </a:outerShdw>
        </a:effectLst>
      </dgm:spPr>
    </dgm:pt>
    <dgm:pt modelId="{16815E67-3512-4491-AA91-146493F37002}" type="pres">
      <dgm:prSet presAssocID="{7DEB5B0F-A003-4411-8D7D-579E236EE44B}" presName="text_4" presStyleLbl="node1" presStyleIdx="3" presStyleCnt="6">
        <dgm:presLayoutVars>
          <dgm:bulletEnabled val="1"/>
        </dgm:presLayoutVars>
      </dgm:prSet>
      <dgm:spPr/>
      <dgm:t>
        <a:bodyPr/>
        <a:lstStyle/>
        <a:p>
          <a:endParaRPr lang="es-EC"/>
        </a:p>
      </dgm:t>
    </dgm:pt>
    <dgm:pt modelId="{FBDBC83C-4328-4C5C-9C3B-AAA25FAB89DA}" type="pres">
      <dgm:prSet presAssocID="{7DEB5B0F-A003-4411-8D7D-579E236EE44B}" presName="accent_4" presStyleCnt="0"/>
      <dgm:spPr/>
    </dgm:pt>
    <dgm:pt modelId="{0D73C764-048F-4FD7-9753-85E937271E2E}" type="pres">
      <dgm:prSet presAssocID="{7DEB5B0F-A003-4411-8D7D-579E236EE44B}" presName="accentRepeatNode" presStyleLbl="solidFgAcc1" presStyleIdx="3" presStyleCnt="6"/>
      <dgm:spPr>
        <a:solidFill>
          <a:srgbClr val="769905"/>
        </a:solidFill>
        <a:ln>
          <a:solidFill>
            <a:srgbClr val="769905"/>
          </a:solidFill>
        </a:ln>
        <a:effectLst>
          <a:outerShdw blurRad="50800" dist="38100" dir="5400000" algn="t" rotWithShape="0">
            <a:prstClr val="black">
              <a:alpha val="40000"/>
            </a:prstClr>
          </a:outerShdw>
        </a:effectLst>
      </dgm:spPr>
    </dgm:pt>
    <dgm:pt modelId="{26007C36-1DB2-4176-8854-E604724A0A55}" type="pres">
      <dgm:prSet presAssocID="{92F0B2C3-C739-4ED9-83FF-7A55748F1F60}" presName="text_5" presStyleLbl="node1" presStyleIdx="4" presStyleCnt="6">
        <dgm:presLayoutVars>
          <dgm:bulletEnabled val="1"/>
        </dgm:presLayoutVars>
      </dgm:prSet>
      <dgm:spPr/>
      <dgm:t>
        <a:bodyPr/>
        <a:lstStyle/>
        <a:p>
          <a:endParaRPr lang="es-EC"/>
        </a:p>
      </dgm:t>
    </dgm:pt>
    <dgm:pt modelId="{4086100F-C091-40BB-BE2D-6C5EE57A41CB}" type="pres">
      <dgm:prSet presAssocID="{92F0B2C3-C739-4ED9-83FF-7A55748F1F60}" presName="accent_5" presStyleCnt="0"/>
      <dgm:spPr/>
    </dgm:pt>
    <dgm:pt modelId="{E893FD83-6EF6-4ABF-976C-61FFD2B4768D}" type="pres">
      <dgm:prSet presAssocID="{92F0B2C3-C739-4ED9-83FF-7A55748F1F60}" presName="accentRepeatNode" presStyleLbl="solidFgAcc1" presStyleIdx="4" presStyleCnt="6"/>
      <dgm:spPr>
        <a:solidFill>
          <a:srgbClr val="769905"/>
        </a:solidFill>
        <a:ln>
          <a:solidFill>
            <a:srgbClr val="769905"/>
          </a:solidFill>
        </a:ln>
        <a:effectLst>
          <a:outerShdw blurRad="50800" dist="38100" dir="5400000" algn="t" rotWithShape="0">
            <a:prstClr val="black">
              <a:alpha val="40000"/>
            </a:prstClr>
          </a:outerShdw>
        </a:effectLst>
      </dgm:spPr>
    </dgm:pt>
    <dgm:pt modelId="{1EA99E1E-FE97-442E-8AD8-C245FCE563A7}" type="pres">
      <dgm:prSet presAssocID="{006381F0-93AC-454B-9D60-BF5833D8022F}" presName="text_6" presStyleLbl="node1" presStyleIdx="5" presStyleCnt="6">
        <dgm:presLayoutVars>
          <dgm:bulletEnabled val="1"/>
        </dgm:presLayoutVars>
      </dgm:prSet>
      <dgm:spPr/>
      <dgm:t>
        <a:bodyPr/>
        <a:lstStyle/>
        <a:p>
          <a:endParaRPr lang="es-EC"/>
        </a:p>
      </dgm:t>
    </dgm:pt>
    <dgm:pt modelId="{F0379B05-3D9A-4C43-AB8E-FE758F555B03}" type="pres">
      <dgm:prSet presAssocID="{006381F0-93AC-454B-9D60-BF5833D8022F}" presName="accent_6" presStyleCnt="0"/>
      <dgm:spPr/>
    </dgm:pt>
    <dgm:pt modelId="{50B896BD-96F6-4E5A-A25D-CDA3B97FAA62}" type="pres">
      <dgm:prSet presAssocID="{006381F0-93AC-454B-9D60-BF5833D8022F}" presName="accentRepeatNode" presStyleLbl="solidFgAcc1" presStyleIdx="5" presStyleCnt="6"/>
      <dgm:spPr>
        <a:xfrm>
          <a:off x="47627" y="2519948"/>
          <a:ext cx="400078" cy="400078"/>
        </a:xfrm>
        <a:prstGeom prst="ellipse">
          <a:avLst/>
        </a:prstGeom>
        <a:solidFill>
          <a:srgbClr val="769905"/>
        </a:solidFill>
        <a:ln w="26425" cap="flat" cmpd="sng" algn="ctr">
          <a:solidFill>
            <a:srgbClr val="769905"/>
          </a:solidFill>
          <a:prstDash val="solid"/>
        </a:ln>
        <a:effectLst>
          <a:outerShdw blurRad="50800" dist="38100" dir="5400000" algn="t" rotWithShape="0">
            <a:prstClr val="black">
              <a:alpha val="40000"/>
            </a:prstClr>
          </a:outerShdw>
        </a:effectLst>
      </dgm:spPr>
    </dgm:pt>
  </dgm:ptLst>
  <dgm:cxnLst>
    <dgm:cxn modelId="{CB66ABED-7112-44CA-ADB8-E6A0B311F5BC}" type="presOf" srcId="{8FC5E74A-6A25-4EC9-921D-369C6D3F2073}" destId="{8A29B312-683D-43A7-A83D-FF19BDD88D7A}" srcOrd="0" destOrd="0" presId="urn:microsoft.com/office/officeart/2008/layout/VerticalCurvedList"/>
    <dgm:cxn modelId="{33F50639-66A4-43CB-BAD6-28018814B8D5}" type="presOf" srcId="{998017D0-8A4E-4853-A9DF-169C2BFCDF44}" destId="{81104083-7087-4318-BFDC-AF1A6F420A10}" srcOrd="0" destOrd="0" presId="urn:microsoft.com/office/officeart/2008/layout/VerticalCurvedList"/>
    <dgm:cxn modelId="{0801ECCC-02B7-4950-9211-D89311EE507C}" type="presOf" srcId="{A811EBBA-2141-4675-A8AC-E91AB07D1618}" destId="{EE994649-5A34-4D05-BCF8-29FFB760A526}" srcOrd="0" destOrd="0" presId="urn:microsoft.com/office/officeart/2008/layout/VerticalCurvedList"/>
    <dgm:cxn modelId="{5E728845-8C55-431E-868E-3CE6E77502A5}" srcId="{AC68F0E9-9638-419E-B358-C2A57F511C2B}" destId="{92F0B2C3-C739-4ED9-83FF-7A55748F1F60}" srcOrd="4" destOrd="0" parTransId="{FA6C0861-05F7-4AC7-89E3-031A22D11885}" sibTransId="{6B2BB65E-6AED-4E53-B0C4-CCB38204F25D}"/>
    <dgm:cxn modelId="{E0875973-89BA-417A-A42E-8D753B9CC8C0}" type="presOf" srcId="{7DEB5B0F-A003-4411-8D7D-579E236EE44B}" destId="{16815E67-3512-4491-AA91-146493F37002}" srcOrd="0" destOrd="0" presId="urn:microsoft.com/office/officeart/2008/layout/VerticalCurvedList"/>
    <dgm:cxn modelId="{96FCD0C4-7B1A-485D-86B1-474560D39E4C}" srcId="{AC68F0E9-9638-419E-B358-C2A57F511C2B}" destId="{998017D0-8A4E-4853-A9DF-169C2BFCDF44}" srcOrd="1" destOrd="0" parTransId="{9ECF1FD6-E1B8-45DB-9583-A392694BD91B}" sibTransId="{42591CAC-50AA-49BA-8AFF-693678319192}"/>
    <dgm:cxn modelId="{B023E953-C369-4D44-B402-975828C75B6E}" type="presOf" srcId="{92F0B2C3-C739-4ED9-83FF-7A55748F1F60}" destId="{26007C36-1DB2-4176-8854-E604724A0A55}" srcOrd="0" destOrd="0" presId="urn:microsoft.com/office/officeart/2008/layout/VerticalCurvedList"/>
    <dgm:cxn modelId="{1503AD62-0C34-4C4E-A72E-028FFAD1EE48}" type="presOf" srcId="{BA8AAD5F-C369-4955-9FC8-2B8631952186}" destId="{06AE9DEF-D60E-409D-BEBE-E0D4EE8647D1}" srcOrd="0" destOrd="0" presId="urn:microsoft.com/office/officeart/2008/layout/VerticalCurvedList"/>
    <dgm:cxn modelId="{3567C5B1-1005-4EE1-8C82-4E007775BAC0}" srcId="{AC68F0E9-9638-419E-B358-C2A57F511C2B}" destId="{7DEB5B0F-A003-4411-8D7D-579E236EE44B}" srcOrd="3" destOrd="0" parTransId="{07B81757-07F3-4BEF-8991-FABF29CCE5D5}" sibTransId="{823F203B-5EC8-4C5D-BCF3-E3CAF98A6B02}"/>
    <dgm:cxn modelId="{01C6ADEE-A8FB-49C9-BB81-4F570506EEED}" type="presOf" srcId="{AC68F0E9-9638-419E-B358-C2A57F511C2B}" destId="{47E7DBE0-200D-4CD5-A0FA-0A9E0528F20D}" srcOrd="0" destOrd="0" presId="urn:microsoft.com/office/officeart/2008/layout/VerticalCurvedList"/>
    <dgm:cxn modelId="{D30B20C0-417C-46E0-B552-FB99080EDBF3}" srcId="{AC68F0E9-9638-419E-B358-C2A57F511C2B}" destId="{006381F0-93AC-454B-9D60-BF5833D8022F}" srcOrd="5" destOrd="0" parTransId="{97F9866A-2861-4B17-A0AC-9515CFEC110E}" sibTransId="{0285BA6E-6022-45F1-B58B-CFE9B8706794}"/>
    <dgm:cxn modelId="{BE81E6AA-CB69-4E0D-B4F9-307F4CF26426}" srcId="{AC68F0E9-9638-419E-B358-C2A57F511C2B}" destId="{A811EBBA-2141-4675-A8AC-E91AB07D1618}" srcOrd="0" destOrd="0" parTransId="{6F5A41FC-C660-42B4-841C-D57C031B4E6C}" sibTransId="{BA8AAD5F-C369-4955-9FC8-2B8631952186}"/>
    <dgm:cxn modelId="{3203A570-319E-41DB-A175-0FDE970F65FB}" srcId="{AC68F0E9-9638-419E-B358-C2A57F511C2B}" destId="{8FC5E74A-6A25-4EC9-921D-369C6D3F2073}" srcOrd="2" destOrd="0" parTransId="{4B4D07F1-C459-4E58-AA0E-346F0B596358}" sibTransId="{FC627932-ABAE-424A-B71F-3905ECA50D39}"/>
    <dgm:cxn modelId="{21425FBD-7962-4161-887A-A05E4D8C6CB1}" type="presOf" srcId="{006381F0-93AC-454B-9D60-BF5833D8022F}" destId="{1EA99E1E-FE97-442E-8AD8-C245FCE563A7}" srcOrd="0" destOrd="0" presId="urn:microsoft.com/office/officeart/2008/layout/VerticalCurvedList"/>
    <dgm:cxn modelId="{B9124168-6FD4-4449-94CE-EE01A47C2C52}" type="presParOf" srcId="{47E7DBE0-200D-4CD5-A0FA-0A9E0528F20D}" destId="{479BD430-6323-4ECC-85E7-D43CDBA86D8F}" srcOrd="0" destOrd="0" presId="urn:microsoft.com/office/officeart/2008/layout/VerticalCurvedList"/>
    <dgm:cxn modelId="{7449DFFB-D7FC-4706-AA89-0F946B286B58}" type="presParOf" srcId="{479BD430-6323-4ECC-85E7-D43CDBA86D8F}" destId="{25D2204C-611E-4B53-9FF6-FF0B0C22F03A}" srcOrd="0" destOrd="0" presId="urn:microsoft.com/office/officeart/2008/layout/VerticalCurvedList"/>
    <dgm:cxn modelId="{036FE805-F226-4492-A741-3B97272EAF47}" type="presParOf" srcId="{25D2204C-611E-4B53-9FF6-FF0B0C22F03A}" destId="{422F8BD5-432C-4655-9F54-545606DACD7E}" srcOrd="0" destOrd="0" presId="urn:microsoft.com/office/officeart/2008/layout/VerticalCurvedList"/>
    <dgm:cxn modelId="{D9DE133F-51C6-401C-85A1-E90D712AC88A}" type="presParOf" srcId="{25D2204C-611E-4B53-9FF6-FF0B0C22F03A}" destId="{06AE9DEF-D60E-409D-BEBE-E0D4EE8647D1}" srcOrd="1" destOrd="0" presId="urn:microsoft.com/office/officeart/2008/layout/VerticalCurvedList"/>
    <dgm:cxn modelId="{7FE31D20-E2FE-4A0E-BB32-E014972EE324}" type="presParOf" srcId="{25D2204C-611E-4B53-9FF6-FF0B0C22F03A}" destId="{E7280892-CC95-42E9-9620-6B2C2F14D339}" srcOrd="2" destOrd="0" presId="urn:microsoft.com/office/officeart/2008/layout/VerticalCurvedList"/>
    <dgm:cxn modelId="{4F588EC1-DCF7-4928-8627-0FA3C359C45E}" type="presParOf" srcId="{25D2204C-611E-4B53-9FF6-FF0B0C22F03A}" destId="{4800AC42-070A-425A-B99C-4D60DC5A0AD0}" srcOrd="3" destOrd="0" presId="urn:microsoft.com/office/officeart/2008/layout/VerticalCurvedList"/>
    <dgm:cxn modelId="{53C172C5-5395-4A30-A1EE-A06088BE1D25}" type="presParOf" srcId="{479BD430-6323-4ECC-85E7-D43CDBA86D8F}" destId="{EE994649-5A34-4D05-BCF8-29FFB760A526}" srcOrd="1" destOrd="0" presId="urn:microsoft.com/office/officeart/2008/layout/VerticalCurvedList"/>
    <dgm:cxn modelId="{858EB11B-7203-4340-8399-F6A167090BCC}" type="presParOf" srcId="{479BD430-6323-4ECC-85E7-D43CDBA86D8F}" destId="{BB6B38E0-E02C-4686-96FD-C61A7CA0661E}" srcOrd="2" destOrd="0" presId="urn:microsoft.com/office/officeart/2008/layout/VerticalCurvedList"/>
    <dgm:cxn modelId="{FEA061AE-B688-4C50-A5DD-5FE6CBBB3467}" type="presParOf" srcId="{BB6B38E0-E02C-4686-96FD-C61A7CA0661E}" destId="{14AD0646-87D5-4CBC-9E11-5EDC22289657}" srcOrd="0" destOrd="0" presId="urn:microsoft.com/office/officeart/2008/layout/VerticalCurvedList"/>
    <dgm:cxn modelId="{D5671159-708F-4E82-B5BA-1A716D83EDDD}" type="presParOf" srcId="{479BD430-6323-4ECC-85E7-D43CDBA86D8F}" destId="{81104083-7087-4318-BFDC-AF1A6F420A10}" srcOrd="3" destOrd="0" presId="urn:microsoft.com/office/officeart/2008/layout/VerticalCurvedList"/>
    <dgm:cxn modelId="{DF9FCC8F-FEE2-4325-AEE0-614D04BD81F5}" type="presParOf" srcId="{479BD430-6323-4ECC-85E7-D43CDBA86D8F}" destId="{630B1953-E0F6-4C32-9936-D535C22C1D1F}" srcOrd="4" destOrd="0" presId="urn:microsoft.com/office/officeart/2008/layout/VerticalCurvedList"/>
    <dgm:cxn modelId="{45F56867-F528-4E55-B0D8-7CB2F5A31394}" type="presParOf" srcId="{630B1953-E0F6-4C32-9936-D535C22C1D1F}" destId="{05C95738-DB2F-42EB-B0A1-96BF9F78D22E}" srcOrd="0" destOrd="0" presId="urn:microsoft.com/office/officeart/2008/layout/VerticalCurvedList"/>
    <dgm:cxn modelId="{A34D0D37-8F03-4FA3-952F-A2E32B8ADA37}" type="presParOf" srcId="{479BD430-6323-4ECC-85E7-D43CDBA86D8F}" destId="{8A29B312-683D-43A7-A83D-FF19BDD88D7A}" srcOrd="5" destOrd="0" presId="urn:microsoft.com/office/officeart/2008/layout/VerticalCurvedList"/>
    <dgm:cxn modelId="{00135BF5-ECD2-4BCF-A239-B68E1C4E81F2}" type="presParOf" srcId="{479BD430-6323-4ECC-85E7-D43CDBA86D8F}" destId="{37637FE9-36FA-453E-AB2A-0BDAC3522B72}" srcOrd="6" destOrd="0" presId="urn:microsoft.com/office/officeart/2008/layout/VerticalCurvedList"/>
    <dgm:cxn modelId="{5EEBE183-4758-403E-AE97-FB52F9AC74D1}" type="presParOf" srcId="{37637FE9-36FA-453E-AB2A-0BDAC3522B72}" destId="{E35557C6-0745-48DB-B4E8-523D810088CA}" srcOrd="0" destOrd="0" presId="urn:microsoft.com/office/officeart/2008/layout/VerticalCurvedList"/>
    <dgm:cxn modelId="{9B58AD64-E79C-4DD7-B030-77EAE8C4557A}" type="presParOf" srcId="{479BD430-6323-4ECC-85E7-D43CDBA86D8F}" destId="{16815E67-3512-4491-AA91-146493F37002}" srcOrd="7" destOrd="0" presId="urn:microsoft.com/office/officeart/2008/layout/VerticalCurvedList"/>
    <dgm:cxn modelId="{3249FDD2-8192-4EE0-88F7-A16B1D7CE7F9}" type="presParOf" srcId="{479BD430-6323-4ECC-85E7-D43CDBA86D8F}" destId="{FBDBC83C-4328-4C5C-9C3B-AAA25FAB89DA}" srcOrd="8" destOrd="0" presId="urn:microsoft.com/office/officeart/2008/layout/VerticalCurvedList"/>
    <dgm:cxn modelId="{C7C7E0B8-4606-42A1-95D2-100DE737D113}" type="presParOf" srcId="{FBDBC83C-4328-4C5C-9C3B-AAA25FAB89DA}" destId="{0D73C764-048F-4FD7-9753-85E937271E2E}" srcOrd="0" destOrd="0" presId="urn:microsoft.com/office/officeart/2008/layout/VerticalCurvedList"/>
    <dgm:cxn modelId="{C95168BD-56B2-4216-8D6D-C9C4CC587445}" type="presParOf" srcId="{479BD430-6323-4ECC-85E7-D43CDBA86D8F}" destId="{26007C36-1DB2-4176-8854-E604724A0A55}" srcOrd="9" destOrd="0" presId="urn:microsoft.com/office/officeart/2008/layout/VerticalCurvedList"/>
    <dgm:cxn modelId="{469C6E8D-4930-47E9-AA55-B28BC5E6D8E6}" type="presParOf" srcId="{479BD430-6323-4ECC-85E7-D43CDBA86D8F}" destId="{4086100F-C091-40BB-BE2D-6C5EE57A41CB}" srcOrd="10" destOrd="0" presId="urn:microsoft.com/office/officeart/2008/layout/VerticalCurvedList"/>
    <dgm:cxn modelId="{9ADC9558-2322-428E-9DC7-F8252345B7FC}" type="presParOf" srcId="{4086100F-C091-40BB-BE2D-6C5EE57A41CB}" destId="{E893FD83-6EF6-4ABF-976C-61FFD2B4768D}" srcOrd="0" destOrd="0" presId="urn:microsoft.com/office/officeart/2008/layout/VerticalCurvedList"/>
    <dgm:cxn modelId="{CF78A946-3FE2-4CA6-9E41-ED30FF6BE29D}" type="presParOf" srcId="{479BD430-6323-4ECC-85E7-D43CDBA86D8F}" destId="{1EA99E1E-FE97-442E-8AD8-C245FCE563A7}" srcOrd="11" destOrd="0" presId="urn:microsoft.com/office/officeart/2008/layout/VerticalCurvedList"/>
    <dgm:cxn modelId="{E850B02D-664B-4CB0-AF86-CF69959500AF}" type="presParOf" srcId="{479BD430-6323-4ECC-85E7-D43CDBA86D8F}" destId="{F0379B05-3D9A-4C43-AB8E-FE758F555B03}" srcOrd="12" destOrd="0" presId="urn:microsoft.com/office/officeart/2008/layout/VerticalCurvedList"/>
    <dgm:cxn modelId="{D0B7A334-3599-42D7-AE1A-FD9F1AB5DB73}" type="presParOf" srcId="{F0379B05-3D9A-4C43-AB8E-FE758F555B03}" destId="{50B896BD-96F6-4E5A-A25D-CDA3B97FAA6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2D2C45-3F5B-465C-991C-442D18036897}" type="doc">
      <dgm:prSet loTypeId="urn:microsoft.com/office/officeart/2005/8/layout/equation1" loCatId="process" qsTypeId="urn:microsoft.com/office/officeart/2005/8/quickstyle/simple1" qsCatId="simple" csTypeId="urn:microsoft.com/office/officeart/2005/8/colors/accent1_2" csCatId="accent1" phldr="1"/>
      <dgm:spPr/>
    </dgm:pt>
    <dgm:pt modelId="{E8AA69AB-D7F2-4044-9D06-601A086E8EC8}">
      <dgm:prSet phldrT="[Texto]"/>
      <dgm:spPr>
        <a:solidFill>
          <a:srgbClr val="688947"/>
        </a:solidFill>
      </dgm:spPr>
      <dgm:t>
        <a:bodyPr/>
        <a:lstStyle/>
        <a:p>
          <a:r>
            <a:rPr lang="es-ES" dirty="0"/>
            <a:t>Cuantitativo</a:t>
          </a:r>
        </a:p>
      </dgm:t>
    </dgm:pt>
    <dgm:pt modelId="{93784FC4-7475-485D-BD72-26B47DD8EC5E}" type="parTrans" cxnId="{07EF0C0D-ABF2-47FB-ADF9-782E9C7E0AA1}">
      <dgm:prSet/>
      <dgm:spPr/>
      <dgm:t>
        <a:bodyPr/>
        <a:lstStyle/>
        <a:p>
          <a:endParaRPr lang="es-ES"/>
        </a:p>
      </dgm:t>
    </dgm:pt>
    <dgm:pt modelId="{673CFA2A-EF4E-4AAA-9897-3FA8EFCD3882}" type="sibTrans" cxnId="{07EF0C0D-ABF2-47FB-ADF9-782E9C7E0AA1}">
      <dgm:prSet/>
      <dgm:spPr>
        <a:solidFill>
          <a:srgbClr val="AAD472"/>
        </a:solidFill>
      </dgm:spPr>
      <dgm:t>
        <a:bodyPr/>
        <a:lstStyle/>
        <a:p>
          <a:endParaRPr lang="es-ES"/>
        </a:p>
      </dgm:t>
    </dgm:pt>
    <dgm:pt modelId="{61C18880-8EB4-49B0-9002-2E73AE0C736F}">
      <dgm:prSet phldrT="[Texto]" custT="1"/>
      <dgm:spPr>
        <a:solidFill>
          <a:srgbClr val="688947"/>
        </a:solidFill>
        <a:ln w="26425" cap="flat" cmpd="sng" algn="ctr">
          <a:solidFill>
            <a:prstClr val="white">
              <a:hueOff val="0"/>
              <a:satOff val="0"/>
              <a:lumOff val="0"/>
              <a:alphaOff val="0"/>
            </a:prstClr>
          </a:solidFill>
          <a:prstDash val="solid"/>
        </a:ln>
        <a:effectLst/>
      </dgm:spPr>
      <dgm:t>
        <a:bodyPr spcFirstLastPara="0" vert="horz" wrap="square" lIns="11430" tIns="11430" rIns="11430" bIns="11430" numCol="1" spcCol="1270" anchor="ctr" anchorCtr="0"/>
        <a:lstStyle/>
        <a:p>
          <a:pPr marL="0" lvl="0" indent="0" algn="ctr" defTabSz="400050">
            <a:lnSpc>
              <a:spcPct val="90000"/>
            </a:lnSpc>
            <a:spcBef>
              <a:spcPct val="0"/>
            </a:spcBef>
            <a:spcAft>
              <a:spcPct val="35000"/>
            </a:spcAft>
            <a:buNone/>
          </a:pPr>
          <a:r>
            <a:rPr lang="es-ES" sz="900" kern="1200" dirty="0">
              <a:solidFill>
                <a:prstClr val="white"/>
              </a:solidFill>
              <a:latin typeface="Arial"/>
              <a:ea typeface="+mn-ea"/>
              <a:cs typeface="+mn-cs"/>
            </a:rPr>
            <a:t>Cualitativo</a:t>
          </a:r>
        </a:p>
      </dgm:t>
    </dgm:pt>
    <dgm:pt modelId="{9F57FC52-FFA5-429E-9D5F-70E5342726A3}" type="parTrans" cxnId="{24FDE8B1-8A11-4F05-8927-08755F7387C0}">
      <dgm:prSet/>
      <dgm:spPr/>
      <dgm:t>
        <a:bodyPr/>
        <a:lstStyle/>
        <a:p>
          <a:endParaRPr lang="es-ES"/>
        </a:p>
      </dgm:t>
    </dgm:pt>
    <dgm:pt modelId="{1E681219-04A2-4A7D-A733-07B1F4B6D8FA}" type="sibTrans" cxnId="{24FDE8B1-8A11-4F05-8927-08755F7387C0}">
      <dgm:prSet custT="1"/>
      <dgm:spPr>
        <a:solidFill>
          <a:srgbClr val="AAD472"/>
        </a:solidFill>
        <a:ln>
          <a:noFill/>
        </a:ln>
        <a:effectLst/>
      </dgm:spPr>
      <dgm:t>
        <a:bodyPr spcFirstLastPara="0" vert="horz" wrap="square" lIns="0" tIns="0" rIns="0" bIns="0" numCol="1" spcCol="1270" anchor="ctr" anchorCtr="0"/>
        <a:lstStyle/>
        <a:p>
          <a:pPr marL="0" lvl="0" indent="0" algn="ctr" defTabSz="355600">
            <a:lnSpc>
              <a:spcPct val="90000"/>
            </a:lnSpc>
            <a:spcBef>
              <a:spcPct val="0"/>
            </a:spcBef>
            <a:spcAft>
              <a:spcPct val="35000"/>
            </a:spcAft>
            <a:buNone/>
          </a:pPr>
          <a:endParaRPr lang="es-ES" sz="800" kern="1200">
            <a:solidFill>
              <a:prstClr val="white"/>
            </a:solidFill>
            <a:latin typeface="Arial"/>
            <a:ea typeface="+mn-ea"/>
            <a:cs typeface="+mn-cs"/>
          </a:endParaRPr>
        </a:p>
      </dgm:t>
    </dgm:pt>
    <dgm:pt modelId="{9F8601B7-EBC1-475F-A7ED-444257A3FE48}">
      <dgm:prSet phldrT="[Texto]" custT="1"/>
      <dgm:spPr>
        <a:solidFill>
          <a:srgbClr val="688947"/>
        </a:solidFill>
        <a:ln w="26425" cap="flat" cmpd="sng" algn="ctr">
          <a:solidFill>
            <a:prstClr val="white">
              <a:hueOff val="0"/>
              <a:satOff val="0"/>
              <a:lumOff val="0"/>
              <a:alphaOff val="0"/>
            </a:prstClr>
          </a:solidFill>
          <a:prstDash val="solid"/>
        </a:ln>
        <a:effectLst/>
      </dgm:spPr>
      <dgm:t>
        <a:bodyPr spcFirstLastPara="0" vert="horz" wrap="square" lIns="11430" tIns="11430" rIns="11430" bIns="11430" numCol="1" spcCol="1270" anchor="ctr" anchorCtr="0"/>
        <a:lstStyle/>
        <a:p>
          <a:pPr marL="0" lvl="0" indent="0" algn="ctr" defTabSz="400050">
            <a:lnSpc>
              <a:spcPct val="90000"/>
            </a:lnSpc>
            <a:spcBef>
              <a:spcPct val="0"/>
            </a:spcBef>
            <a:spcAft>
              <a:spcPct val="35000"/>
            </a:spcAft>
            <a:buNone/>
          </a:pPr>
          <a:r>
            <a:rPr lang="es-ES" sz="900" kern="1200" dirty="0">
              <a:solidFill>
                <a:prstClr val="white"/>
              </a:solidFill>
              <a:latin typeface="Arial"/>
              <a:ea typeface="+mn-ea"/>
              <a:cs typeface="+mn-cs"/>
            </a:rPr>
            <a:t>Modalidad de la Investigación</a:t>
          </a:r>
        </a:p>
      </dgm:t>
    </dgm:pt>
    <dgm:pt modelId="{DB48F12F-A2F1-4FD0-B455-1E60F916D353}" type="parTrans" cxnId="{AA8BDB98-D8AE-4702-B479-91C0C3F20D4C}">
      <dgm:prSet/>
      <dgm:spPr/>
      <dgm:t>
        <a:bodyPr/>
        <a:lstStyle/>
        <a:p>
          <a:endParaRPr lang="es-ES"/>
        </a:p>
      </dgm:t>
    </dgm:pt>
    <dgm:pt modelId="{1DBED3A6-D5C4-4BFB-AA71-64F6A9E87F90}" type="sibTrans" cxnId="{AA8BDB98-D8AE-4702-B479-91C0C3F20D4C}">
      <dgm:prSet/>
      <dgm:spPr/>
      <dgm:t>
        <a:bodyPr/>
        <a:lstStyle/>
        <a:p>
          <a:endParaRPr lang="es-ES"/>
        </a:p>
      </dgm:t>
    </dgm:pt>
    <dgm:pt modelId="{2C87A2F2-4397-42A6-8E41-822BF458882F}" type="pres">
      <dgm:prSet presAssocID="{762D2C45-3F5B-465C-991C-442D18036897}" presName="linearFlow" presStyleCnt="0">
        <dgm:presLayoutVars>
          <dgm:dir/>
          <dgm:resizeHandles val="exact"/>
        </dgm:presLayoutVars>
      </dgm:prSet>
      <dgm:spPr/>
    </dgm:pt>
    <dgm:pt modelId="{BEE770CC-B9E3-4163-A5D4-DFD348CE43D4}" type="pres">
      <dgm:prSet presAssocID="{E8AA69AB-D7F2-4044-9D06-601A086E8EC8}" presName="node" presStyleLbl="node1" presStyleIdx="0" presStyleCnt="3">
        <dgm:presLayoutVars>
          <dgm:bulletEnabled val="1"/>
        </dgm:presLayoutVars>
      </dgm:prSet>
      <dgm:spPr/>
      <dgm:t>
        <a:bodyPr/>
        <a:lstStyle/>
        <a:p>
          <a:endParaRPr lang="es-EC"/>
        </a:p>
      </dgm:t>
    </dgm:pt>
    <dgm:pt modelId="{71BFE251-DBE4-4F1A-9658-96F78193C05A}" type="pres">
      <dgm:prSet presAssocID="{673CFA2A-EF4E-4AAA-9897-3FA8EFCD3882}" presName="spacerL" presStyleCnt="0"/>
      <dgm:spPr/>
    </dgm:pt>
    <dgm:pt modelId="{09A499AF-D422-4189-98C5-A4E941372512}" type="pres">
      <dgm:prSet presAssocID="{673CFA2A-EF4E-4AAA-9897-3FA8EFCD3882}" presName="sibTrans" presStyleLbl="sibTrans2D1" presStyleIdx="0" presStyleCnt="2"/>
      <dgm:spPr/>
      <dgm:t>
        <a:bodyPr/>
        <a:lstStyle/>
        <a:p>
          <a:endParaRPr lang="es-EC"/>
        </a:p>
      </dgm:t>
    </dgm:pt>
    <dgm:pt modelId="{3B9CADD9-5312-442C-9BC7-9392CD5AE435}" type="pres">
      <dgm:prSet presAssocID="{673CFA2A-EF4E-4AAA-9897-3FA8EFCD3882}" presName="spacerR" presStyleCnt="0"/>
      <dgm:spPr/>
    </dgm:pt>
    <dgm:pt modelId="{66F9506A-BB1F-46D5-BB6E-33710E44279B}" type="pres">
      <dgm:prSet presAssocID="{61C18880-8EB4-49B0-9002-2E73AE0C736F}" presName="node" presStyleLbl="node1" presStyleIdx="1" presStyleCnt="3">
        <dgm:presLayoutVars>
          <dgm:bulletEnabled val="1"/>
        </dgm:presLayoutVars>
      </dgm:prSet>
      <dgm:spPr>
        <a:xfrm>
          <a:off x="1827809" y="203685"/>
          <a:ext cx="1048564" cy="1048564"/>
        </a:xfrm>
        <a:prstGeom prst="ellipse">
          <a:avLst/>
        </a:prstGeom>
      </dgm:spPr>
      <dgm:t>
        <a:bodyPr/>
        <a:lstStyle/>
        <a:p>
          <a:endParaRPr lang="es-EC"/>
        </a:p>
      </dgm:t>
    </dgm:pt>
    <dgm:pt modelId="{63422F86-0F34-4019-B92B-B16E42FE710B}" type="pres">
      <dgm:prSet presAssocID="{1E681219-04A2-4A7D-A733-07B1F4B6D8FA}" presName="spacerL" presStyleCnt="0"/>
      <dgm:spPr/>
    </dgm:pt>
    <dgm:pt modelId="{B3100B8D-9889-4E5D-A750-9EFCE2D438BB}" type="pres">
      <dgm:prSet presAssocID="{1E681219-04A2-4A7D-A733-07B1F4B6D8FA}" presName="sibTrans" presStyleLbl="sibTrans2D1" presStyleIdx="1" presStyleCnt="2"/>
      <dgm:spPr>
        <a:xfrm>
          <a:off x="2961517" y="423884"/>
          <a:ext cx="608167" cy="608167"/>
        </a:xfrm>
        <a:prstGeom prst="mathEqual">
          <a:avLst/>
        </a:prstGeom>
      </dgm:spPr>
      <dgm:t>
        <a:bodyPr/>
        <a:lstStyle/>
        <a:p>
          <a:endParaRPr lang="es-EC"/>
        </a:p>
      </dgm:t>
    </dgm:pt>
    <dgm:pt modelId="{3CA220D9-DFAC-4EE8-94BE-F0806C9D3D88}" type="pres">
      <dgm:prSet presAssocID="{1E681219-04A2-4A7D-A733-07B1F4B6D8FA}" presName="spacerR" presStyleCnt="0"/>
      <dgm:spPr/>
    </dgm:pt>
    <dgm:pt modelId="{7CBD8CED-2E7C-4FEA-903C-0B9D50405066}" type="pres">
      <dgm:prSet presAssocID="{9F8601B7-EBC1-475F-A7ED-444257A3FE48}" presName="node" presStyleLbl="node1" presStyleIdx="2" presStyleCnt="3">
        <dgm:presLayoutVars>
          <dgm:bulletEnabled val="1"/>
        </dgm:presLayoutVars>
      </dgm:prSet>
      <dgm:spPr>
        <a:xfrm>
          <a:off x="3654828" y="203685"/>
          <a:ext cx="1048564" cy="1048564"/>
        </a:xfrm>
        <a:prstGeom prst="ellipse">
          <a:avLst/>
        </a:prstGeom>
      </dgm:spPr>
      <dgm:t>
        <a:bodyPr/>
        <a:lstStyle/>
        <a:p>
          <a:endParaRPr lang="es-EC"/>
        </a:p>
      </dgm:t>
    </dgm:pt>
  </dgm:ptLst>
  <dgm:cxnLst>
    <dgm:cxn modelId="{751602AA-D9DD-4DCF-A3FD-600537A13527}" type="presOf" srcId="{E8AA69AB-D7F2-4044-9D06-601A086E8EC8}" destId="{BEE770CC-B9E3-4163-A5D4-DFD348CE43D4}" srcOrd="0" destOrd="0" presId="urn:microsoft.com/office/officeart/2005/8/layout/equation1"/>
    <dgm:cxn modelId="{24FDE8B1-8A11-4F05-8927-08755F7387C0}" srcId="{762D2C45-3F5B-465C-991C-442D18036897}" destId="{61C18880-8EB4-49B0-9002-2E73AE0C736F}" srcOrd="1" destOrd="0" parTransId="{9F57FC52-FFA5-429E-9D5F-70E5342726A3}" sibTransId="{1E681219-04A2-4A7D-A733-07B1F4B6D8FA}"/>
    <dgm:cxn modelId="{674E05C0-2A3B-45D5-BA27-08761329C8EC}" type="presOf" srcId="{1E681219-04A2-4A7D-A733-07B1F4B6D8FA}" destId="{B3100B8D-9889-4E5D-A750-9EFCE2D438BB}" srcOrd="0" destOrd="0" presId="urn:microsoft.com/office/officeart/2005/8/layout/equation1"/>
    <dgm:cxn modelId="{4715628A-C936-4A22-BB54-20CCBB77DBD2}" type="presOf" srcId="{61C18880-8EB4-49B0-9002-2E73AE0C736F}" destId="{66F9506A-BB1F-46D5-BB6E-33710E44279B}" srcOrd="0" destOrd="0" presId="urn:microsoft.com/office/officeart/2005/8/layout/equation1"/>
    <dgm:cxn modelId="{43AE40D3-858F-4E57-9062-76B08B38F8EC}" type="presOf" srcId="{673CFA2A-EF4E-4AAA-9897-3FA8EFCD3882}" destId="{09A499AF-D422-4189-98C5-A4E941372512}" srcOrd="0" destOrd="0" presId="urn:microsoft.com/office/officeart/2005/8/layout/equation1"/>
    <dgm:cxn modelId="{AA8BDB98-D8AE-4702-B479-91C0C3F20D4C}" srcId="{762D2C45-3F5B-465C-991C-442D18036897}" destId="{9F8601B7-EBC1-475F-A7ED-444257A3FE48}" srcOrd="2" destOrd="0" parTransId="{DB48F12F-A2F1-4FD0-B455-1E60F916D353}" sibTransId="{1DBED3A6-D5C4-4BFB-AA71-64F6A9E87F90}"/>
    <dgm:cxn modelId="{07EF0C0D-ABF2-47FB-ADF9-782E9C7E0AA1}" srcId="{762D2C45-3F5B-465C-991C-442D18036897}" destId="{E8AA69AB-D7F2-4044-9D06-601A086E8EC8}" srcOrd="0" destOrd="0" parTransId="{93784FC4-7475-485D-BD72-26B47DD8EC5E}" sibTransId="{673CFA2A-EF4E-4AAA-9897-3FA8EFCD3882}"/>
    <dgm:cxn modelId="{C79343B9-DF7B-4174-8E4A-76E374895FB5}" type="presOf" srcId="{762D2C45-3F5B-465C-991C-442D18036897}" destId="{2C87A2F2-4397-42A6-8E41-822BF458882F}" srcOrd="0" destOrd="0" presId="urn:microsoft.com/office/officeart/2005/8/layout/equation1"/>
    <dgm:cxn modelId="{F9D0F15A-D7C7-4EB4-B6C4-81CDA1C1983C}" type="presOf" srcId="{9F8601B7-EBC1-475F-A7ED-444257A3FE48}" destId="{7CBD8CED-2E7C-4FEA-903C-0B9D50405066}" srcOrd="0" destOrd="0" presId="urn:microsoft.com/office/officeart/2005/8/layout/equation1"/>
    <dgm:cxn modelId="{6CD0D4E6-05D8-4872-9CD2-1F0A7021752C}" type="presParOf" srcId="{2C87A2F2-4397-42A6-8E41-822BF458882F}" destId="{BEE770CC-B9E3-4163-A5D4-DFD348CE43D4}" srcOrd="0" destOrd="0" presId="urn:microsoft.com/office/officeart/2005/8/layout/equation1"/>
    <dgm:cxn modelId="{D90EFCA8-5680-48E9-B726-6747FE9F0A8C}" type="presParOf" srcId="{2C87A2F2-4397-42A6-8E41-822BF458882F}" destId="{71BFE251-DBE4-4F1A-9658-96F78193C05A}" srcOrd="1" destOrd="0" presId="urn:microsoft.com/office/officeart/2005/8/layout/equation1"/>
    <dgm:cxn modelId="{9B052BBE-904C-4481-BADC-9434234700BC}" type="presParOf" srcId="{2C87A2F2-4397-42A6-8E41-822BF458882F}" destId="{09A499AF-D422-4189-98C5-A4E941372512}" srcOrd="2" destOrd="0" presId="urn:microsoft.com/office/officeart/2005/8/layout/equation1"/>
    <dgm:cxn modelId="{D99BC070-DF80-4391-8B69-C48B3E3F1A54}" type="presParOf" srcId="{2C87A2F2-4397-42A6-8E41-822BF458882F}" destId="{3B9CADD9-5312-442C-9BC7-9392CD5AE435}" srcOrd="3" destOrd="0" presId="urn:microsoft.com/office/officeart/2005/8/layout/equation1"/>
    <dgm:cxn modelId="{6A9C9C62-2281-49BC-B7DA-A2734359521C}" type="presParOf" srcId="{2C87A2F2-4397-42A6-8E41-822BF458882F}" destId="{66F9506A-BB1F-46D5-BB6E-33710E44279B}" srcOrd="4" destOrd="0" presId="urn:microsoft.com/office/officeart/2005/8/layout/equation1"/>
    <dgm:cxn modelId="{8AB60315-DD3C-4078-BC63-8AE90703BFB4}" type="presParOf" srcId="{2C87A2F2-4397-42A6-8E41-822BF458882F}" destId="{63422F86-0F34-4019-B92B-B16E42FE710B}" srcOrd="5" destOrd="0" presId="urn:microsoft.com/office/officeart/2005/8/layout/equation1"/>
    <dgm:cxn modelId="{6633F4D9-A085-4B47-B33C-873C699AAF08}" type="presParOf" srcId="{2C87A2F2-4397-42A6-8E41-822BF458882F}" destId="{B3100B8D-9889-4E5D-A750-9EFCE2D438BB}" srcOrd="6" destOrd="0" presId="urn:microsoft.com/office/officeart/2005/8/layout/equation1"/>
    <dgm:cxn modelId="{29E1B683-84B0-47D2-A02B-414153D014A9}" type="presParOf" srcId="{2C87A2F2-4397-42A6-8E41-822BF458882F}" destId="{3CA220D9-DFAC-4EE8-94BE-F0806C9D3D88}" srcOrd="7" destOrd="0" presId="urn:microsoft.com/office/officeart/2005/8/layout/equation1"/>
    <dgm:cxn modelId="{B06478B9-0F79-4909-9D35-8D766F2E7940}" type="presParOf" srcId="{2C87A2F2-4397-42A6-8E41-822BF458882F}" destId="{7CBD8CED-2E7C-4FEA-903C-0B9D50405066}"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B827C2-5D34-41A4-B23D-D5D19E7150CA}" type="doc">
      <dgm:prSet loTypeId="urn:microsoft.com/office/officeart/2005/8/layout/chevron1" loCatId="process" qsTypeId="urn:microsoft.com/office/officeart/2005/8/quickstyle/simple1" qsCatId="simple" csTypeId="urn:microsoft.com/office/officeart/2005/8/colors/accent1_2" csCatId="accent1" phldr="1"/>
      <dgm:spPr/>
    </dgm:pt>
    <dgm:pt modelId="{28519754-6F0E-42F6-BF7F-E04882E81403}">
      <dgm:prSet phldrT="[Texto]"/>
      <dgm:spPr>
        <a:solidFill>
          <a:srgbClr val="688947"/>
        </a:solidFill>
      </dgm:spPr>
      <dgm:t>
        <a:bodyPr/>
        <a:lstStyle/>
        <a:p>
          <a:r>
            <a:rPr lang="es-ES" dirty="0"/>
            <a:t>No Experimental</a:t>
          </a:r>
        </a:p>
      </dgm:t>
    </dgm:pt>
    <dgm:pt modelId="{A300A60C-8907-4345-B64A-C1BB262FBC2E}" type="parTrans" cxnId="{CB316CF2-8C1B-4F66-9650-B565AE4BA6B7}">
      <dgm:prSet/>
      <dgm:spPr/>
      <dgm:t>
        <a:bodyPr/>
        <a:lstStyle/>
        <a:p>
          <a:endParaRPr lang="es-ES"/>
        </a:p>
      </dgm:t>
    </dgm:pt>
    <dgm:pt modelId="{B7451CE9-BF5C-44AC-96DE-720E71E3E273}" type="sibTrans" cxnId="{CB316CF2-8C1B-4F66-9650-B565AE4BA6B7}">
      <dgm:prSet/>
      <dgm:spPr/>
      <dgm:t>
        <a:bodyPr/>
        <a:lstStyle/>
        <a:p>
          <a:endParaRPr lang="es-ES"/>
        </a:p>
      </dgm:t>
    </dgm:pt>
    <dgm:pt modelId="{D4AFE655-3686-4055-BBFA-AA91244654CF}">
      <dgm:prSet phldrT="[Texto]"/>
      <dgm:spPr>
        <a:solidFill>
          <a:srgbClr val="688947"/>
        </a:solidFill>
      </dgm:spPr>
      <dgm:t>
        <a:bodyPr/>
        <a:lstStyle/>
        <a:p>
          <a:r>
            <a:rPr lang="es-ES" dirty="0"/>
            <a:t>Transaccional</a:t>
          </a:r>
        </a:p>
      </dgm:t>
    </dgm:pt>
    <dgm:pt modelId="{64F93128-4242-4AF4-8592-9E4B72F8A679}" type="parTrans" cxnId="{B4A98B70-8001-4EB3-B6C1-68ACF1187EA5}">
      <dgm:prSet/>
      <dgm:spPr/>
      <dgm:t>
        <a:bodyPr/>
        <a:lstStyle/>
        <a:p>
          <a:endParaRPr lang="es-ES"/>
        </a:p>
      </dgm:t>
    </dgm:pt>
    <dgm:pt modelId="{0A893C33-5E55-4B8C-AB20-A07E0F92EE88}" type="sibTrans" cxnId="{B4A98B70-8001-4EB3-B6C1-68ACF1187EA5}">
      <dgm:prSet/>
      <dgm:spPr/>
      <dgm:t>
        <a:bodyPr/>
        <a:lstStyle/>
        <a:p>
          <a:endParaRPr lang="es-ES"/>
        </a:p>
      </dgm:t>
    </dgm:pt>
    <dgm:pt modelId="{1B2FB23F-F8B0-42E9-B8B4-D552DAC4DF0E}">
      <dgm:prSet phldrT="[Texto]"/>
      <dgm:spPr>
        <a:solidFill>
          <a:srgbClr val="688947"/>
        </a:solidFill>
      </dgm:spPr>
      <dgm:t>
        <a:bodyPr/>
        <a:lstStyle/>
        <a:p>
          <a:r>
            <a:rPr lang="es-ES" dirty="0"/>
            <a:t>Descriptiva</a:t>
          </a:r>
        </a:p>
      </dgm:t>
    </dgm:pt>
    <dgm:pt modelId="{33CC4BBC-903F-4A8F-82E5-CF813E6DEFFE}" type="parTrans" cxnId="{A317D43A-B714-4FD5-BC24-6D5C8B4A7E1D}">
      <dgm:prSet/>
      <dgm:spPr/>
      <dgm:t>
        <a:bodyPr/>
        <a:lstStyle/>
        <a:p>
          <a:endParaRPr lang="es-ES"/>
        </a:p>
      </dgm:t>
    </dgm:pt>
    <dgm:pt modelId="{C9BA4E1C-41F8-4D62-A2B0-3F5098625479}" type="sibTrans" cxnId="{A317D43A-B714-4FD5-BC24-6D5C8B4A7E1D}">
      <dgm:prSet/>
      <dgm:spPr/>
      <dgm:t>
        <a:bodyPr/>
        <a:lstStyle/>
        <a:p>
          <a:endParaRPr lang="es-ES"/>
        </a:p>
      </dgm:t>
    </dgm:pt>
    <dgm:pt modelId="{3234AC20-C206-4AD1-8421-4711B3BC6E23}" type="pres">
      <dgm:prSet presAssocID="{F4B827C2-5D34-41A4-B23D-D5D19E7150CA}" presName="Name0" presStyleCnt="0">
        <dgm:presLayoutVars>
          <dgm:dir/>
          <dgm:animLvl val="lvl"/>
          <dgm:resizeHandles val="exact"/>
        </dgm:presLayoutVars>
      </dgm:prSet>
      <dgm:spPr/>
    </dgm:pt>
    <dgm:pt modelId="{DA059D7A-F405-4FB4-AEA8-3D3BF1FDBB2E}" type="pres">
      <dgm:prSet presAssocID="{28519754-6F0E-42F6-BF7F-E04882E81403}" presName="parTxOnly" presStyleLbl="node1" presStyleIdx="0" presStyleCnt="3">
        <dgm:presLayoutVars>
          <dgm:chMax val="0"/>
          <dgm:chPref val="0"/>
          <dgm:bulletEnabled val="1"/>
        </dgm:presLayoutVars>
      </dgm:prSet>
      <dgm:spPr/>
      <dgm:t>
        <a:bodyPr/>
        <a:lstStyle/>
        <a:p>
          <a:endParaRPr lang="es-EC"/>
        </a:p>
      </dgm:t>
    </dgm:pt>
    <dgm:pt modelId="{959B3FE9-7B5F-441A-8B85-B2E41227FF16}" type="pres">
      <dgm:prSet presAssocID="{B7451CE9-BF5C-44AC-96DE-720E71E3E273}" presName="parTxOnlySpace" presStyleCnt="0"/>
      <dgm:spPr/>
    </dgm:pt>
    <dgm:pt modelId="{852E240B-61C6-4EF4-AED5-649596002D4B}" type="pres">
      <dgm:prSet presAssocID="{D4AFE655-3686-4055-BBFA-AA91244654CF}" presName="parTxOnly" presStyleLbl="node1" presStyleIdx="1" presStyleCnt="3">
        <dgm:presLayoutVars>
          <dgm:chMax val="0"/>
          <dgm:chPref val="0"/>
          <dgm:bulletEnabled val="1"/>
        </dgm:presLayoutVars>
      </dgm:prSet>
      <dgm:spPr/>
      <dgm:t>
        <a:bodyPr/>
        <a:lstStyle/>
        <a:p>
          <a:endParaRPr lang="es-EC"/>
        </a:p>
      </dgm:t>
    </dgm:pt>
    <dgm:pt modelId="{77599B8B-F10B-4FCC-957D-1774FBE22CE2}" type="pres">
      <dgm:prSet presAssocID="{0A893C33-5E55-4B8C-AB20-A07E0F92EE88}" presName="parTxOnlySpace" presStyleCnt="0"/>
      <dgm:spPr/>
    </dgm:pt>
    <dgm:pt modelId="{40D4416B-9B53-4611-8646-D165D03D01B6}" type="pres">
      <dgm:prSet presAssocID="{1B2FB23F-F8B0-42E9-B8B4-D552DAC4DF0E}" presName="parTxOnly" presStyleLbl="node1" presStyleIdx="2" presStyleCnt="3">
        <dgm:presLayoutVars>
          <dgm:chMax val="0"/>
          <dgm:chPref val="0"/>
          <dgm:bulletEnabled val="1"/>
        </dgm:presLayoutVars>
      </dgm:prSet>
      <dgm:spPr/>
      <dgm:t>
        <a:bodyPr/>
        <a:lstStyle/>
        <a:p>
          <a:endParaRPr lang="es-EC"/>
        </a:p>
      </dgm:t>
    </dgm:pt>
  </dgm:ptLst>
  <dgm:cxnLst>
    <dgm:cxn modelId="{FE4DCA8C-AE70-4DC3-BAAA-106F3C1B9BE1}" type="presOf" srcId="{28519754-6F0E-42F6-BF7F-E04882E81403}" destId="{DA059D7A-F405-4FB4-AEA8-3D3BF1FDBB2E}" srcOrd="0" destOrd="0" presId="urn:microsoft.com/office/officeart/2005/8/layout/chevron1"/>
    <dgm:cxn modelId="{A317D43A-B714-4FD5-BC24-6D5C8B4A7E1D}" srcId="{F4B827C2-5D34-41A4-B23D-D5D19E7150CA}" destId="{1B2FB23F-F8B0-42E9-B8B4-D552DAC4DF0E}" srcOrd="2" destOrd="0" parTransId="{33CC4BBC-903F-4A8F-82E5-CF813E6DEFFE}" sibTransId="{C9BA4E1C-41F8-4D62-A2B0-3F5098625479}"/>
    <dgm:cxn modelId="{B4A98B70-8001-4EB3-B6C1-68ACF1187EA5}" srcId="{F4B827C2-5D34-41A4-B23D-D5D19E7150CA}" destId="{D4AFE655-3686-4055-BBFA-AA91244654CF}" srcOrd="1" destOrd="0" parTransId="{64F93128-4242-4AF4-8592-9E4B72F8A679}" sibTransId="{0A893C33-5E55-4B8C-AB20-A07E0F92EE88}"/>
    <dgm:cxn modelId="{D5B72C31-8DFD-446B-AA8F-0189767DA849}" type="presOf" srcId="{F4B827C2-5D34-41A4-B23D-D5D19E7150CA}" destId="{3234AC20-C206-4AD1-8421-4711B3BC6E23}" srcOrd="0" destOrd="0" presId="urn:microsoft.com/office/officeart/2005/8/layout/chevron1"/>
    <dgm:cxn modelId="{5FE7C1F8-5233-45BA-8C81-E8C1F4826F80}" type="presOf" srcId="{D4AFE655-3686-4055-BBFA-AA91244654CF}" destId="{852E240B-61C6-4EF4-AED5-649596002D4B}" srcOrd="0" destOrd="0" presId="urn:microsoft.com/office/officeart/2005/8/layout/chevron1"/>
    <dgm:cxn modelId="{CB316CF2-8C1B-4F66-9650-B565AE4BA6B7}" srcId="{F4B827C2-5D34-41A4-B23D-D5D19E7150CA}" destId="{28519754-6F0E-42F6-BF7F-E04882E81403}" srcOrd="0" destOrd="0" parTransId="{A300A60C-8907-4345-B64A-C1BB262FBC2E}" sibTransId="{B7451CE9-BF5C-44AC-96DE-720E71E3E273}"/>
    <dgm:cxn modelId="{A4D75AE9-B5A1-4A78-9696-9E46A281FBEE}" type="presOf" srcId="{1B2FB23F-F8B0-42E9-B8B4-D552DAC4DF0E}" destId="{40D4416B-9B53-4611-8646-D165D03D01B6}" srcOrd="0" destOrd="0" presId="urn:microsoft.com/office/officeart/2005/8/layout/chevron1"/>
    <dgm:cxn modelId="{4554C663-A149-4E29-91C6-0EAAECF3E94A}" type="presParOf" srcId="{3234AC20-C206-4AD1-8421-4711B3BC6E23}" destId="{DA059D7A-F405-4FB4-AEA8-3D3BF1FDBB2E}" srcOrd="0" destOrd="0" presId="urn:microsoft.com/office/officeart/2005/8/layout/chevron1"/>
    <dgm:cxn modelId="{653E4039-8450-4112-BEBC-1983E26F0F98}" type="presParOf" srcId="{3234AC20-C206-4AD1-8421-4711B3BC6E23}" destId="{959B3FE9-7B5F-441A-8B85-B2E41227FF16}" srcOrd="1" destOrd="0" presId="urn:microsoft.com/office/officeart/2005/8/layout/chevron1"/>
    <dgm:cxn modelId="{A166934D-B50C-40B2-A833-89FEA222681C}" type="presParOf" srcId="{3234AC20-C206-4AD1-8421-4711B3BC6E23}" destId="{852E240B-61C6-4EF4-AED5-649596002D4B}" srcOrd="2" destOrd="0" presId="urn:microsoft.com/office/officeart/2005/8/layout/chevron1"/>
    <dgm:cxn modelId="{11E297DC-0F6F-4DF5-98C0-A94AA69BCC76}" type="presParOf" srcId="{3234AC20-C206-4AD1-8421-4711B3BC6E23}" destId="{77599B8B-F10B-4FCC-957D-1774FBE22CE2}" srcOrd="3" destOrd="0" presId="urn:microsoft.com/office/officeart/2005/8/layout/chevron1"/>
    <dgm:cxn modelId="{6F96CE11-23B3-40A2-8CF3-BC4DA44E1E6E}" type="presParOf" srcId="{3234AC20-C206-4AD1-8421-4711B3BC6E23}" destId="{40D4416B-9B53-4611-8646-D165D03D01B6}"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AE9DEF-D60E-409D-BEBE-E0D4EE8647D1}">
      <dsp:nvSpPr>
        <dsp:cNvPr id="0" name=""/>
        <dsp:cNvSpPr/>
      </dsp:nvSpPr>
      <dsp:spPr>
        <a:xfrm>
          <a:off x="-5309703" y="-813162"/>
          <a:ext cx="6322621" cy="6322621"/>
        </a:xfrm>
        <a:prstGeom prst="blockArc">
          <a:avLst>
            <a:gd name="adj1" fmla="val 18900000"/>
            <a:gd name="adj2" fmla="val 2700000"/>
            <a:gd name="adj3" fmla="val 342"/>
          </a:avLst>
        </a:prstGeom>
        <a:solidFill>
          <a:srgbClr val="9BC907"/>
        </a:solidFill>
        <a:ln w="26425" cap="flat" cmpd="sng" algn="ctr">
          <a:solidFill>
            <a:srgbClr val="9BC907"/>
          </a:solidFill>
          <a:prstDash val="solid"/>
        </a:ln>
        <a:effectLst/>
      </dsp:spPr>
      <dsp:style>
        <a:lnRef idx="2">
          <a:scrgbClr r="0" g="0" b="0"/>
        </a:lnRef>
        <a:fillRef idx="0">
          <a:scrgbClr r="0" g="0" b="0"/>
        </a:fillRef>
        <a:effectRef idx="0">
          <a:scrgbClr r="0" g="0" b="0"/>
        </a:effectRef>
        <a:fontRef idx="minor"/>
      </dsp:style>
    </dsp:sp>
    <dsp:sp modelId="{EE994649-5A34-4D05-BCF8-29FFB760A526}">
      <dsp:nvSpPr>
        <dsp:cNvPr id="0" name=""/>
        <dsp:cNvSpPr/>
      </dsp:nvSpPr>
      <dsp:spPr>
        <a:xfrm>
          <a:off x="377687" y="247306"/>
          <a:ext cx="5653139" cy="494426"/>
        </a:xfrm>
        <a:prstGeom prst="rect">
          <a:avLst/>
        </a:prstGeom>
        <a:gradFill flip="none" rotWithShape="1">
          <a:gsLst>
            <a:gs pos="0">
              <a:srgbClr val="DDEBCF"/>
            </a:gs>
            <a:gs pos="50000">
              <a:srgbClr val="9CB86E"/>
            </a:gs>
            <a:gs pos="100000">
              <a:srgbClr val="92D050"/>
            </a:gs>
          </a:gsLst>
          <a:lin ang="0" scaled="1"/>
          <a:tileRect/>
        </a:gra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2451" tIns="40640" rIns="40640" bIns="40640" numCol="1" spcCol="1270" anchor="ctr" anchorCtr="0">
          <a:noAutofit/>
        </a:bodyPr>
        <a:lstStyle/>
        <a:p>
          <a:pPr lvl="0" algn="l" defTabSz="711200">
            <a:lnSpc>
              <a:spcPct val="90000"/>
            </a:lnSpc>
            <a:spcBef>
              <a:spcPct val="0"/>
            </a:spcBef>
            <a:spcAft>
              <a:spcPct val="35000"/>
            </a:spcAft>
          </a:pPr>
          <a:r>
            <a:rPr lang="es-ES" sz="1600" b="0" kern="1200" dirty="0">
              <a:solidFill>
                <a:schemeClr val="tx1"/>
              </a:solidFill>
            </a:rPr>
            <a:t>Antecedentes investigativos </a:t>
          </a:r>
          <a:endParaRPr lang="es-EC" sz="1600" b="0" kern="1200" dirty="0">
            <a:solidFill>
              <a:schemeClr val="tx1"/>
            </a:solidFill>
          </a:endParaRPr>
        </a:p>
      </dsp:txBody>
      <dsp:txXfrm>
        <a:off x="377687" y="247306"/>
        <a:ext cx="5653139" cy="494426"/>
      </dsp:txXfrm>
    </dsp:sp>
    <dsp:sp modelId="{14AD0646-87D5-4CBC-9E11-5EDC22289657}">
      <dsp:nvSpPr>
        <dsp:cNvPr id="0" name=""/>
        <dsp:cNvSpPr/>
      </dsp:nvSpPr>
      <dsp:spPr>
        <a:xfrm>
          <a:off x="68671" y="185503"/>
          <a:ext cx="618032" cy="618032"/>
        </a:xfrm>
        <a:prstGeom prst="ellipse">
          <a:avLst/>
        </a:prstGeom>
        <a:solidFill>
          <a:srgbClr val="769905"/>
        </a:solidFill>
        <a:ln w="26425" cap="flat" cmpd="sng" algn="ctr">
          <a:solidFill>
            <a:srgbClr val="769905"/>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sp>
    <dsp:sp modelId="{81104083-7087-4318-BFDC-AF1A6F420A10}">
      <dsp:nvSpPr>
        <dsp:cNvPr id="0" name=""/>
        <dsp:cNvSpPr/>
      </dsp:nvSpPr>
      <dsp:spPr>
        <a:xfrm>
          <a:off x="784386" y="988852"/>
          <a:ext cx="5246440" cy="494426"/>
        </a:xfrm>
        <a:prstGeom prst="rect">
          <a:avLst/>
        </a:prstGeom>
        <a:gradFill rotWithShape="0">
          <a:gsLst>
            <a:gs pos="0">
              <a:srgbClr val="DDEBCF"/>
            </a:gs>
            <a:gs pos="50000">
              <a:srgbClr val="9CB86E"/>
            </a:gs>
            <a:gs pos="100000">
              <a:srgbClr val="92D050"/>
            </a:gs>
          </a:gsLst>
          <a:lin ang="0" scaled="1"/>
        </a:gra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2451" tIns="40640" rIns="40640" bIns="40640" numCol="1" spcCol="1270" anchor="ctr" anchorCtr="0">
          <a:noAutofit/>
        </a:bodyPr>
        <a:lstStyle/>
        <a:p>
          <a:pPr lvl="0" algn="l" defTabSz="711200">
            <a:lnSpc>
              <a:spcPct val="90000"/>
            </a:lnSpc>
            <a:spcBef>
              <a:spcPct val="0"/>
            </a:spcBef>
            <a:spcAft>
              <a:spcPct val="35000"/>
            </a:spcAft>
          </a:pPr>
          <a:r>
            <a:rPr lang="es-ES" sz="1600" b="0" kern="1200" dirty="0">
              <a:solidFill>
                <a:schemeClr val="tx1"/>
              </a:solidFill>
            </a:rPr>
            <a:t>Mercado laboral</a:t>
          </a:r>
          <a:endParaRPr lang="es-EC" sz="1600" b="0" kern="1200" dirty="0">
            <a:solidFill>
              <a:schemeClr val="tx1"/>
            </a:solidFill>
          </a:endParaRPr>
        </a:p>
      </dsp:txBody>
      <dsp:txXfrm>
        <a:off x="784386" y="988852"/>
        <a:ext cx="5246440" cy="494426"/>
      </dsp:txXfrm>
    </dsp:sp>
    <dsp:sp modelId="{05C95738-DB2F-42EB-B0A1-96BF9F78D22E}">
      <dsp:nvSpPr>
        <dsp:cNvPr id="0" name=""/>
        <dsp:cNvSpPr/>
      </dsp:nvSpPr>
      <dsp:spPr>
        <a:xfrm>
          <a:off x="475370" y="927048"/>
          <a:ext cx="618032" cy="618032"/>
        </a:xfrm>
        <a:prstGeom prst="ellipse">
          <a:avLst/>
        </a:prstGeom>
        <a:solidFill>
          <a:srgbClr val="769905"/>
        </a:solidFill>
        <a:ln w="26425" cap="flat" cmpd="sng" algn="ctr">
          <a:solidFill>
            <a:srgbClr val="769905"/>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sp>
    <dsp:sp modelId="{8A29B312-683D-43A7-A83D-FF19BDD88D7A}">
      <dsp:nvSpPr>
        <dsp:cNvPr id="0" name=""/>
        <dsp:cNvSpPr/>
      </dsp:nvSpPr>
      <dsp:spPr>
        <a:xfrm>
          <a:off x="970360" y="1730397"/>
          <a:ext cx="5060466" cy="494426"/>
        </a:xfrm>
        <a:prstGeom prst="rect">
          <a:avLst/>
        </a:prstGeom>
        <a:gradFill rotWithShape="0">
          <a:gsLst>
            <a:gs pos="0">
              <a:srgbClr val="DDEBCF"/>
            </a:gs>
            <a:gs pos="50000">
              <a:srgbClr val="9CB86E"/>
            </a:gs>
            <a:gs pos="100000">
              <a:srgbClr val="92D050"/>
            </a:gs>
          </a:gsLst>
          <a:lin ang="0" scaled="1"/>
        </a:gra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2451" tIns="40640" rIns="40640" bIns="40640" numCol="1" spcCol="1270" anchor="ctr" anchorCtr="0">
          <a:noAutofit/>
        </a:bodyPr>
        <a:lstStyle/>
        <a:p>
          <a:pPr lvl="0" algn="l" defTabSz="711200">
            <a:lnSpc>
              <a:spcPct val="90000"/>
            </a:lnSpc>
            <a:spcBef>
              <a:spcPct val="0"/>
            </a:spcBef>
            <a:spcAft>
              <a:spcPct val="35000"/>
            </a:spcAft>
          </a:pPr>
          <a:r>
            <a:rPr lang="pt-BR" sz="1600" b="0" kern="1200" dirty="0">
              <a:solidFill>
                <a:schemeClr val="tx1"/>
              </a:solidFill>
            </a:rPr>
            <a:t>Demanda laboral</a:t>
          </a:r>
          <a:endParaRPr lang="es-EC" sz="1600" b="0" kern="1200" dirty="0">
            <a:solidFill>
              <a:schemeClr val="tx1"/>
            </a:solidFill>
          </a:endParaRPr>
        </a:p>
      </dsp:txBody>
      <dsp:txXfrm>
        <a:off x="970360" y="1730397"/>
        <a:ext cx="5060466" cy="494426"/>
      </dsp:txXfrm>
    </dsp:sp>
    <dsp:sp modelId="{E35557C6-0745-48DB-B4E8-523D810088CA}">
      <dsp:nvSpPr>
        <dsp:cNvPr id="0" name=""/>
        <dsp:cNvSpPr/>
      </dsp:nvSpPr>
      <dsp:spPr>
        <a:xfrm>
          <a:off x="661343" y="1668593"/>
          <a:ext cx="618032" cy="618032"/>
        </a:xfrm>
        <a:prstGeom prst="ellipse">
          <a:avLst/>
        </a:prstGeom>
        <a:solidFill>
          <a:srgbClr val="769905"/>
        </a:solidFill>
        <a:ln w="26425" cap="flat" cmpd="sng" algn="ctr">
          <a:solidFill>
            <a:srgbClr val="769905"/>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sp>
    <dsp:sp modelId="{16815E67-3512-4491-AA91-146493F37002}">
      <dsp:nvSpPr>
        <dsp:cNvPr id="0" name=""/>
        <dsp:cNvSpPr/>
      </dsp:nvSpPr>
      <dsp:spPr>
        <a:xfrm>
          <a:off x="970360" y="2471472"/>
          <a:ext cx="5060466" cy="494426"/>
        </a:xfrm>
        <a:prstGeom prst="rect">
          <a:avLst/>
        </a:prstGeom>
        <a:gradFill rotWithShape="0">
          <a:gsLst>
            <a:gs pos="0">
              <a:srgbClr val="DDEBCF"/>
            </a:gs>
            <a:gs pos="50000">
              <a:srgbClr val="9CB86E"/>
            </a:gs>
            <a:gs pos="100000">
              <a:srgbClr val="92D050"/>
            </a:gs>
          </a:gsLst>
          <a:lin ang="0" scaled="1"/>
        </a:gra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2451" tIns="40640" rIns="40640" bIns="40640" numCol="1" spcCol="1270" anchor="ctr" anchorCtr="0">
          <a:noAutofit/>
        </a:bodyPr>
        <a:lstStyle/>
        <a:p>
          <a:pPr lvl="0" algn="l" defTabSz="711200">
            <a:lnSpc>
              <a:spcPct val="90000"/>
            </a:lnSpc>
            <a:spcBef>
              <a:spcPct val="0"/>
            </a:spcBef>
            <a:spcAft>
              <a:spcPct val="35000"/>
            </a:spcAft>
          </a:pPr>
          <a:r>
            <a:rPr lang="es-EC" sz="1600" b="0" kern="1200" dirty="0">
              <a:solidFill>
                <a:schemeClr val="tx1"/>
              </a:solidFill>
            </a:rPr>
            <a:t>La Gestión de Riesgos</a:t>
          </a:r>
        </a:p>
      </dsp:txBody>
      <dsp:txXfrm>
        <a:off x="970360" y="2471472"/>
        <a:ext cx="5060466" cy="494426"/>
      </dsp:txXfrm>
    </dsp:sp>
    <dsp:sp modelId="{0D73C764-048F-4FD7-9753-85E937271E2E}">
      <dsp:nvSpPr>
        <dsp:cNvPr id="0" name=""/>
        <dsp:cNvSpPr/>
      </dsp:nvSpPr>
      <dsp:spPr>
        <a:xfrm>
          <a:off x="661343" y="2409669"/>
          <a:ext cx="618032" cy="618032"/>
        </a:xfrm>
        <a:prstGeom prst="ellipse">
          <a:avLst/>
        </a:prstGeom>
        <a:solidFill>
          <a:srgbClr val="769905"/>
        </a:solidFill>
        <a:ln w="26425" cap="flat" cmpd="sng" algn="ctr">
          <a:solidFill>
            <a:srgbClr val="769905"/>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sp>
    <dsp:sp modelId="{26007C36-1DB2-4176-8854-E604724A0A55}">
      <dsp:nvSpPr>
        <dsp:cNvPr id="0" name=""/>
        <dsp:cNvSpPr/>
      </dsp:nvSpPr>
      <dsp:spPr>
        <a:xfrm>
          <a:off x="784386" y="3213017"/>
          <a:ext cx="5246440" cy="494426"/>
        </a:xfrm>
        <a:prstGeom prst="rect">
          <a:avLst/>
        </a:prstGeom>
        <a:gradFill rotWithShape="0">
          <a:gsLst>
            <a:gs pos="0">
              <a:srgbClr val="DDEBCF"/>
            </a:gs>
            <a:gs pos="50000">
              <a:srgbClr val="9CB86E"/>
            </a:gs>
            <a:gs pos="100000">
              <a:srgbClr val="92D050"/>
            </a:gs>
          </a:gsLst>
          <a:lin ang="0" scaled="1"/>
        </a:gra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2451" tIns="40640" rIns="40640" bIns="40640" numCol="1" spcCol="1270" anchor="ctr" anchorCtr="0">
          <a:noAutofit/>
        </a:bodyPr>
        <a:lstStyle/>
        <a:p>
          <a:pPr lvl="0" algn="l" defTabSz="711200">
            <a:lnSpc>
              <a:spcPct val="90000"/>
            </a:lnSpc>
            <a:spcBef>
              <a:spcPct val="0"/>
            </a:spcBef>
            <a:spcAft>
              <a:spcPct val="35000"/>
            </a:spcAft>
          </a:pPr>
          <a:r>
            <a:rPr lang="es-ES" sz="1600" b="0" kern="1200" dirty="0">
              <a:solidFill>
                <a:schemeClr val="tx1"/>
              </a:solidFill>
            </a:rPr>
            <a:t>Fundamentación Conceptual </a:t>
          </a:r>
        </a:p>
      </dsp:txBody>
      <dsp:txXfrm>
        <a:off x="784386" y="3213017"/>
        <a:ext cx="5246440" cy="494426"/>
      </dsp:txXfrm>
    </dsp:sp>
    <dsp:sp modelId="{E893FD83-6EF6-4ABF-976C-61FFD2B4768D}">
      <dsp:nvSpPr>
        <dsp:cNvPr id="0" name=""/>
        <dsp:cNvSpPr/>
      </dsp:nvSpPr>
      <dsp:spPr>
        <a:xfrm>
          <a:off x="475370" y="3151214"/>
          <a:ext cx="618032" cy="618032"/>
        </a:xfrm>
        <a:prstGeom prst="ellipse">
          <a:avLst/>
        </a:prstGeom>
        <a:solidFill>
          <a:srgbClr val="769905"/>
        </a:solidFill>
        <a:ln w="26425" cap="flat" cmpd="sng" algn="ctr">
          <a:solidFill>
            <a:srgbClr val="769905"/>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sp>
    <dsp:sp modelId="{1EA99E1E-FE97-442E-8AD8-C245FCE563A7}">
      <dsp:nvSpPr>
        <dsp:cNvPr id="0" name=""/>
        <dsp:cNvSpPr/>
      </dsp:nvSpPr>
      <dsp:spPr>
        <a:xfrm>
          <a:off x="377687" y="3954563"/>
          <a:ext cx="5653139" cy="494426"/>
        </a:xfrm>
        <a:prstGeom prst="rect">
          <a:avLst/>
        </a:prstGeom>
        <a:gradFill rotWithShape="0">
          <a:gsLst>
            <a:gs pos="0">
              <a:srgbClr val="DDEBCF"/>
            </a:gs>
            <a:gs pos="50000">
              <a:srgbClr val="9CB86E"/>
            </a:gs>
            <a:gs pos="100000">
              <a:srgbClr val="92D050"/>
            </a:gs>
          </a:gsLst>
          <a:lin ang="0" scaled="1"/>
        </a:gra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2451" tIns="40640" rIns="40640" bIns="40640" numCol="1" spcCol="1270" anchor="ctr" anchorCtr="0">
          <a:noAutofit/>
        </a:bodyPr>
        <a:lstStyle/>
        <a:p>
          <a:pPr lvl="0" algn="l" defTabSz="711200">
            <a:lnSpc>
              <a:spcPct val="90000"/>
            </a:lnSpc>
            <a:spcBef>
              <a:spcPct val="0"/>
            </a:spcBef>
            <a:spcAft>
              <a:spcPct val="35000"/>
            </a:spcAft>
          </a:pPr>
          <a:r>
            <a:rPr lang="es-ES" sz="1600" b="0" kern="1200" dirty="0">
              <a:solidFill>
                <a:schemeClr val="tx1"/>
              </a:solidFill>
            </a:rPr>
            <a:t>Fundamentación Legal </a:t>
          </a:r>
        </a:p>
      </dsp:txBody>
      <dsp:txXfrm>
        <a:off x="377687" y="3954563"/>
        <a:ext cx="5653139" cy="494426"/>
      </dsp:txXfrm>
    </dsp:sp>
    <dsp:sp modelId="{50B896BD-96F6-4E5A-A25D-CDA3B97FAA62}">
      <dsp:nvSpPr>
        <dsp:cNvPr id="0" name=""/>
        <dsp:cNvSpPr/>
      </dsp:nvSpPr>
      <dsp:spPr>
        <a:xfrm>
          <a:off x="68671" y="3892759"/>
          <a:ext cx="618032" cy="618032"/>
        </a:xfrm>
        <a:prstGeom prst="ellipse">
          <a:avLst/>
        </a:prstGeom>
        <a:solidFill>
          <a:srgbClr val="769905"/>
        </a:solidFill>
        <a:ln w="26425" cap="flat" cmpd="sng" algn="ctr">
          <a:solidFill>
            <a:srgbClr val="769905"/>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E770CC-B9E3-4163-A5D4-DFD348CE43D4}">
      <dsp:nvSpPr>
        <dsp:cNvPr id="0" name=""/>
        <dsp:cNvSpPr/>
      </dsp:nvSpPr>
      <dsp:spPr>
        <a:xfrm>
          <a:off x="956" y="159790"/>
          <a:ext cx="1267998" cy="1267998"/>
        </a:xfrm>
        <a:prstGeom prst="ellipse">
          <a:avLst/>
        </a:prstGeom>
        <a:solidFill>
          <a:srgbClr val="688947"/>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a:t>Cuantitativo</a:t>
          </a:r>
        </a:p>
      </dsp:txBody>
      <dsp:txXfrm>
        <a:off x="186650" y="345484"/>
        <a:ext cx="896610" cy="896610"/>
      </dsp:txXfrm>
    </dsp:sp>
    <dsp:sp modelId="{09A499AF-D422-4189-98C5-A4E941372512}">
      <dsp:nvSpPr>
        <dsp:cNvPr id="0" name=""/>
        <dsp:cNvSpPr/>
      </dsp:nvSpPr>
      <dsp:spPr>
        <a:xfrm>
          <a:off x="1371916" y="426070"/>
          <a:ext cx="735439" cy="735439"/>
        </a:xfrm>
        <a:prstGeom prst="mathPlus">
          <a:avLst/>
        </a:prstGeom>
        <a:solidFill>
          <a:srgbClr val="AAD47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a:off x="1469398" y="707302"/>
        <a:ext cx="540475" cy="172975"/>
      </dsp:txXfrm>
    </dsp:sp>
    <dsp:sp modelId="{66F9506A-BB1F-46D5-BB6E-33710E44279B}">
      <dsp:nvSpPr>
        <dsp:cNvPr id="0" name=""/>
        <dsp:cNvSpPr/>
      </dsp:nvSpPr>
      <dsp:spPr>
        <a:xfrm>
          <a:off x="2210316" y="159790"/>
          <a:ext cx="1267998" cy="1267998"/>
        </a:xfrm>
        <a:prstGeom prst="ellipse">
          <a:avLst/>
        </a:prstGeom>
        <a:solidFill>
          <a:srgbClr val="688947"/>
        </a:solidFill>
        <a:ln w="26425"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ES" sz="900" kern="1200" dirty="0">
              <a:solidFill>
                <a:prstClr val="white"/>
              </a:solidFill>
              <a:latin typeface="Arial"/>
              <a:ea typeface="+mn-ea"/>
              <a:cs typeface="+mn-cs"/>
            </a:rPr>
            <a:t>Cualitativo</a:t>
          </a:r>
        </a:p>
      </dsp:txBody>
      <dsp:txXfrm>
        <a:off x="2396010" y="345484"/>
        <a:ext cx="896610" cy="896610"/>
      </dsp:txXfrm>
    </dsp:sp>
    <dsp:sp modelId="{B3100B8D-9889-4E5D-A750-9EFCE2D438BB}">
      <dsp:nvSpPr>
        <dsp:cNvPr id="0" name=""/>
        <dsp:cNvSpPr/>
      </dsp:nvSpPr>
      <dsp:spPr>
        <a:xfrm>
          <a:off x="3581276" y="426070"/>
          <a:ext cx="735439" cy="735439"/>
        </a:xfrm>
        <a:prstGeom prst="mathEqual">
          <a:avLst/>
        </a:prstGeom>
        <a:solidFill>
          <a:srgbClr val="AAD47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s-ES" sz="800" kern="1200">
            <a:solidFill>
              <a:prstClr val="white"/>
            </a:solidFill>
            <a:latin typeface="Arial"/>
            <a:ea typeface="+mn-ea"/>
            <a:cs typeface="+mn-cs"/>
          </a:endParaRPr>
        </a:p>
      </dsp:txBody>
      <dsp:txXfrm>
        <a:off x="3678758" y="577570"/>
        <a:ext cx="540475" cy="432439"/>
      </dsp:txXfrm>
    </dsp:sp>
    <dsp:sp modelId="{7CBD8CED-2E7C-4FEA-903C-0B9D50405066}">
      <dsp:nvSpPr>
        <dsp:cNvPr id="0" name=""/>
        <dsp:cNvSpPr/>
      </dsp:nvSpPr>
      <dsp:spPr>
        <a:xfrm>
          <a:off x="4419677" y="159790"/>
          <a:ext cx="1267998" cy="1267998"/>
        </a:xfrm>
        <a:prstGeom prst="ellipse">
          <a:avLst/>
        </a:prstGeom>
        <a:solidFill>
          <a:srgbClr val="688947"/>
        </a:solidFill>
        <a:ln w="26425"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ES" sz="900" kern="1200" dirty="0">
              <a:solidFill>
                <a:prstClr val="white"/>
              </a:solidFill>
              <a:latin typeface="Arial"/>
              <a:ea typeface="+mn-ea"/>
              <a:cs typeface="+mn-cs"/>
            </a:rPr>
            <a:t>Modalidad de la Investigación</a:t>
          </a:r>
        </a:p>
      </dsp:txBody>
      <dsp:txXfrm>
        <a:off x="4605371" y="345484"/>
        <a:ext cx="896610" cy="8966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059D7A-F405-4FB4-AEA8-3D3BF1FDBB2E}">
      <dsp:nvSpPr>
        <dsp:cNvPr id="0" name=""/>
        <dsp:cNvSpPr/>
      </dsp:nvSpPr>
      <dsp:spPr>
        <a:xfrm>
          <a:off x="1410" y="450211"/>
          <a:ext cx="1717891" cy="687156"/>
        </a:xfrm>
        <a:prstGeom prst="chevron">
          <a:avLst/>
        </a:prstGeom>
        <a:solidFill>
          <a:srgbClr val="688947"/>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s-ES" sz="1200" kern="1200" dirty="0"/>
            <a:t>No Experimental</a:t>
          </a:r>
        </a:p>
      </dsp:txBody>
      <dsp:txXfrm>
        <a:off x="344988" y="450211"/>
        <a:ext cx="1030735" cy="687156"/>
      </dsp:txXfrm>
    </dsp:sp>
    <dsp:sp modelId="{852E240B-61C6-4EF4-AED5-649596002D4B}">
      <dsp:nvSpPr>
        <dsp:cNvPr id="0" name=""/>
        <dsp:cNvSpPr/>
      </dsp:nvSpPr>
      <dsp:spPr>
        <a:xfrm>
          <a:off x="1547511" y="450211"/>
          <a:ext cx="1717891" cy="687156"/>
        </a:xfrm>
        <a:prstGeom prst="chevron">
          <a:avLst/>
        </a:prstGeom>
        <a:solidFill>
          <a:srgbClr val="688947"/>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s-ES" sz="1200" kern="1200" dirty="0"/>
            <a:t>Transaccional</a:t>
          </a:r>
        </a:p>
      </dsp:txBody>
      <dsp:txXfrm>
        <a:off x="1891089" y="450211"/>
        <a:ext cx="1030735" cy="687156"/>
      </dsp:txXfrm>
    </dsp:sp>
    <dsp:sp modelId="{40D4416B-9B53-4611-8646-D165D03D01B6}">
      <dsp:nvSpPr>
        <dsp:cNvPr id="0" name=""/>
        <dsp:cNvSpPr/>
      </dsp:nvSpPr>
      <dsp:spPr>
        <a:xfrm>
          <a:off x="3093613" y="450211"/>
          <a:ext cx="1717891" cy="687156"/>
        </a:xfrm>
        <a:prstGeom prst="chevron">
          <a:avLst/>
        </a:prstGeom>
        <a:solidFill>
          <a:srgbClr val="688947"/>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s-ES" sz="1200" kern="1200" dirty="0"/>
            <a:t>Descriptiva</a:t>
          </a:r>
        </a:p>
      </dsp:txBody>
      <dsp:txXfrm>
        <a:off x="3437191" y="450211"/>
        <a:ext cx="1030735" cy="68715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524633-F3CF-4CDC-B580-1E1169C3A23B}" type="datetimeFigureOut">
              <a:rPr lang="es-EC" smtClean="0"/>
              <a:t>4/1/2018</a:t>
            </a:fld>
            <a:endParaRPr lang="es-EC"/>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AF73E9-D4DC-4ABE-9F41-08AF06D2C016}" type="slidenum">
              <a:rPr lang="es-EC" smtClean="0"/>
              <a:t>‹Nº›</a:t>
            </a:fld>
            <a:endParaRPr lang="es-EC"/>
          </a:p>
        </p:txBody>
      </p:sp>
    </p:spTree>
    <p:extLst>
      <p:ext uri="{BB962C8B-B14F-4D97-AF65-F5344CB8AC3E}">
        <p14:creationId xmlns:p14="http://schemas.microsoft.com/office/powerpoint/2010/main" val="1552771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0B853D9-F35F-4042-955E-107613B91BE0}" type="datetimeFigureOut">
              <a:rPr lang="es-EC"/>
              <a:pPr>
                <a:defRPr/>
              </a:pPr>
              <a:t>4/1/2018</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C"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EC"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0029262-5008-4C32-B8E7-0B0D846691E2}" type="slidenum">
              <a:rPr lang="es-EC"/>
              <a:pPr>
                <a:defRPr/>
              </a:pPr>
              <a:t>‹Nº›</a:t>
            </a:fld>
            <a:endParaRPr lang="es-EC"/>
          </a:p>
        </p:txBody>
      </p:sp>
    </p:spTree>
    <p:extLst>
      <p:ext uri="{BB962C8B-B14F-4D97-AF65-F5344CB8AC3E}">
        <p14:creationId xmlns:p14="http://schemas.microsoft.com/office/powerpoint/2010/main" val="35748344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2</a:t>
            </a:fld>
            <a:endParaRPr lang="es-EC" altLang="es-EC"/>
          </a:p>
        </p:txBody>
      </p:sp>
    </p:spTree>
    <p:extLst>
      <p:ext uri="{BB962C8B-B14F-4D97-AF65-F5344CB8AC3E}">
        <p14:creationId xmlns:p14="http://schemas.microsoft.com/office/powerpoint/2010/main" val="2138920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11</a:t>
            </a:fld>
            <a:endParaRPr lang="es-EC" altLang="es-EC"/>
          </a:p>
        </p:txBody>
      </p:sp>
    </p:spTree>
    <p:extLst>
      <p:ext uri="{BB962C8B-B14F-4D97-AF65-F5344CB8AC3E}">
        <p14:creationId xmlns:p14="http://schemas.microsoft.com/office/powerpoint/2010/main" val="3195773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12</a:t>
            </a:fld>
            <a:endParaRPr lang="es-EC" altLang="es-EC"/>
          </a:p>
        </p:txBody>
      </p:sp>
    </p:spTree>
    <p:extLst>
      <p:ext uri="{BB962C8B-B14F-4D97-AF65-F5344CB8AC3E}">
        <p14:creationId xmlns:p14="http://schemas.microsoft.com/office/powerpoint/2010/main" val="2179695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13</a:t>
            </a:fld>
            <a:endParaRPr lang="es-EC" altLang="es-EC"/>
          </a:p>
        </p:txBody>
      </p:sp>
    </p:spTree>
    <p:extLst>
      <p:ext uri="{BB962C8B-B14F-4D97-AF65-F5344CB8AC3E}">
        <p14:creationId xmlns:p14="http://schemas.microsoft.com/office/powerpoint/2010/main" val="758601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14</a:t>
            </a:fld>
            <a:endParaRPr lang="es-EC" altLang="es-EC"/>
          </a:p>
        </p:txBody>
      </p:sp>
    </p:spTree>
    <p:extLst>
      <p:ext uri="{BB962C8B-B14F-4D97-AF65-F5344CB8AC3E}">
        <p14:creationId xmlns:p14="http://schemas.microsoft.com/office/powerpoint/2010/main" val="694755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15</a:t>
            </a:fld>
            <a:endParaRPr lang="es-EC" altLang="es-EC"/>
          </a:p>
        </p:txBody>
      </p:sp>
    </p:spTree>
    <p:extLst>
      <p:ext uri="{BB962C8B-B14F-4D97-AF65-F5344CB8AC3E}">
        <p14:creationId xmlns:p14="http://schemas.microsoft.com/office/powerpoint/2010/main" val="3407414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16</a:t>
            </a:fld>
            <a:endParaRPr lang="es-EC" altLang="es-EC"/>
          </a:p>
        </p:txBody>
      </p:sp>
    </p:spTree>
    <p:extLst>
      <p:ext uri="{BB962C8B-B14F-4D97-AF65-F5344CB8AC3E}">
        <p14:creationId xmlns:p14="http://schemas.microsoft.com/office/powerpoint/2010/main" val="2182150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17</a:t>
            </a:fld>
            <a:endParaRPr lang="es-EC" altLang="es-EC"/>
          </a:p>
        </p:txBody>
      </p:sp>
    </p:spTree>
    <p:extLst>
      <p:ext uri="{BB962C8B-B14F-4D97-AF65-F5344CB8AC3E}">
        <p14:creationId xmlns:p14="http://schemas.microsoft.com/office/powerpoint/2010/main" val="3956428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18</a:t>
            </a:fld>
            <a:endParaRPr lang="es-EC" altLang="es-EC"/>
          </a:p>
        </p:txBody>
      </p:sp>
    </p:spTree>
    <p:extLst>
      <p:ext uri="{BB962C8B-B14F-4D97-AF65-F5344CB8AC3E}">
        <p14:creationId xmlns:p14="http://schemas.microsoft.com/office/powerpoint/2010/main" val="12944484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19</a:t>
            </a:fld>
            <a:endParaRPr lang="es-EC" altLang="es-EC"/>
          </a:p>
        </p:txBody>
      </p:sp>
    </p:spTree>
    <p:extLst>
      <p:ext uri="{BB962C8B-B14F-4D97-AF65-F5344CB8AC3E}">
        <p14:creationId xmlns:p14="http://schemas.microsoft.com/office/powerpoint/2010/main" val="24453100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20</a:t>
            </a:fld>
            <a:endParaRPr lang="es-EC" altLang="es-EC"/>
          </a:p>
        </p:txBody>
      </p:sp>
    </p:spTree>
    <p:extLst>
      <p:ext uri="{BB962C8B-B14F-4D97-AF65-F5344CB8AC3E}">
        <p14:creationId xmlns:p14="http://schemas.microsoft.com/office/powerpoint/2010/main" val="607495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3</a:t>
            </a:fld>
            <a:endParaRPr lang="es-EC" altLang="es-EC"/>
          </a:p>
        </p:txBody>
      </p:sp>
    </p:spTree>
    <p:extLst>
      <p:ext uri="{BB962C8B-B14F-4D97-AF65-F5344CB8AC3E}">
        <p14:creationId xmlns:p14="http://schemas.microsoft.com/office/powerpoint/2010/main" val="1233634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21</a:t>
            </a:fld>
            <a:endParaRPr lang="es-EC" altLang="es-EC"/>
          </a:p>
        </p:txBody>
      </p:sp>
    </p:spTree>
    <p:extLst>
      <p:ext uri="{BB962C8B-B14F-4D97-AF65-F5344CB8AC3E}">
        <p14:creationId xmlns:p14="http://schemas.microsoft.com/office/powerpoint/2010/main" val="11771735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22</a:t>
            </a:fld>
            <a:endParaRPr lang="es-EC" altLang="es-EC"/>
          </a:p>
        </p:txBody>
      </p:sp>
    </p:spTree>
    <p:extLst>
      <p:ext uri="{BB962C8B-B14F-4D97-AF65-F5344CB8AC3E}">
        <p14:creationId xmlns:p14="http://schemas.microsoft.com/office/powerpoint/2010/main" val="8979994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23</a:t>
            </a:fld>
            <a:endParaRPr lang="es-EC" altLang="es-EC"/>
          </a:p>
        </p:txBody>
      </p:sp>
    </p:spTree>
    <p:extLst>
      <p:ext uri="{BB962C8B-B14F-4D97-AF65-F5344CB8AC3E}">
        <p14:creationId xmlns:p14="http://schemas.microsoft.com/office/powerpoint/2010/main" val="8007198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24</a:t>
            </a:fld>
            <a:endParaRPr lang="es-EC" altLang="es-EC"/>
          </a:p>
        </p:txBody>
      </p:sp>
    </p:spTree>
    <p:extLst>
      <p:ext uri="{BB962C8B-B14F-4D97-AF65-F5344CB8AC3E}">
        <p14:creationId xmlns:p14="http://schemas.microsoft.com/office/powerpoint/2010/main" val="24335403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25</a:t>
            </a:fld>
            <a:endParaRPr lang="es-EC" altLang="es-EC"/>
          </a:p>
        </p:txBody>
      </p:sp>
    </p:spTree>
    <p:extLst>
      <p:ext uri="{BB962C8B-B14F-4D97-AF65-F5344CB8AC3E}">
        <p14:creationId xmlns:p14="http://schemas.microsoft.com/office/powerpoint/2010/main" val="11406188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26</a:t>
            </a:fld>
            <a:endParaRPr lang="es-EC" altLang="es-EC"/>
          </a:p>
        </p:txBody>
      </p:sp>
    </p:spTree>
    <p:extLst>
      <p:ext uri="{BB962C8B-B14F-4D97-AF65-F5344CB8AC3E}">
        <p14:creationId xmlns:p14="http://schemas.microsoft.com/office/powerpoint/2010/main" val="36665238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27</a:t>
            </a:fld>
            <a:endParaRPr lang="es-EC" altLang="es-EC"/>
          </a:p>
        </p:txBody>
      </p:sp>
    </p:spTree>
    <p:extLst>
      <p:ext uri="{BB962C8B-B14F-4D97-AF65-F5344CB8AC3E}">
        <p14:creationId xmlns:p14="http://schemas.microsoft.com/office/powerpoint/2010/main" val="12605467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28</a:t>
            </a:fld>
            <a:endParaRPr lang="es-EC" altLang="es-EC"/>
          </a:p>
        </p:txBody>
      </p:sp>
    </p:spTree>
    <p:extLst>
      <p:ext uri="{BB962C8B-B14F-4D97-AF65-F5344CB8AC3E}">
        <p14:creationId xmlns:p14="http://schemas.microsoft.com/office/powerpoint/2010/main" val="13891657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29</a:t>
            </a:fld>
            <a:endParaRPr lang="es-EC" altLang="es-EC"/>
          </a:p>
        </p:txBody>
      </p:sp>
    </p:spTree>
    <p:extLst>
      <p:ext uri="{BB962C8B-B14F-4D97-AF65-F5344CB8AC3E}">
        <p14:creationId xmlns:p14="http://schemas.microsoft.com/office/powerpoint/2010/main" val="3323403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4</a:t>
            </a:fld>
            <a:endParaRPr lang="es-EC" altLang="es-EC"/>
          </a:p>
        </p:txBody>
      </p:sp>
    </p:spTree>
    <p:extLst>
      <p:ext uri="{BB962C8B-B14F-4D97-AF65-F5344CB8AC3E}">
        <p14:creationId xmlns:p14="http://schemas.microsoft.com/office/powerpoint/2010/main" val="1481162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5</a:t>
            </a:fld>
            <a:endParaRPr lang="es-EC" altLang="es-EC"/>
          </a:p>
        </p:txBody>
      </p:sp>
    </p:spTree>
    <p:extLst>
      <p:ext uri="{BB962C8B-B14F-4D97-AF65-F5344CB8AC3E}">
        <p14:creationId xmlns:p14="http://schemas.microsoft.com/office/powerpoint/2010/main" val="1481162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6</a:t>
            </a:fld>
            <a:endParaRPr lang="es-EC" altLang="es-EC"/>
          </a:p>
        </p:txBody>
      </p:sp>
    </p:spTree>
    <p:extLst>
      <p:ext uri="{BB962C8B-B14F-4D97-AF65-F5344CB8AC3E}">
        <p14:creationId xmlns:p14="http://schemas.microsoft.com/office/powerpoint/2010/main" val="2649545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7</a:t>
            </a:fld>
            <a:endParaRPr lang="es-EC" altLang="es-EC"/>
          </a:p>
        </p:txBody>
      </p:sp>
    </p:spTree>
    <p:extLst>
      <p:ext uri="{BB962C8B-B14F-4D97-AF65-F5344CB8AC3E}">
        <p14:creationId xmlns:p14="http://schemas.microsoft.com/office/powerpoint/2010/main" val="3531966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8</a:t>
            </a:fld>
            <a:endParaRPr lang="es-EC" altLang="es-EC"/>
          </a:p>
        </p:txBody>
      </p:sp>
    </p:spTree>
    <p:extLst>
      <p:ext uri="{BB962C8B-B14F-4D97-AF65-F5344CB8AC3E}">
        <p14:creationId xmlns:p14="http://schemas.microsoft.com/office/powerpoint/2010/main" val="406115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9</a:t>
            </a:fld>
            <a:endParaRPr lang="es-EC" altLang="es-EC"/>
          </a:p>
        </p:txBody>
      </p:sp>
    </p:spTree>
    <p:extLst>
      <p:ext uri="{BB962C8B-B14F-4D97-AF65-F5344CB8AC3E}">
        <p14:creationId xmlns:p14="http://schemas.microsoft.com/office/powerpoint/2010/main" val="365696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altLang="es-EC"/>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958B-3FDF-4B58-ACE0-E1BA4283A01B}" type="slidenum">
              <a:rPr lang="es-EC" altLang="es-EC" smtClean="0"/>
              <a:pPr eaLnBrk="1" hangingPunct="1"/>
              <a:t>10</a:t>
            </a:fld>
            <a:endParaRPr lang="es-EC" altLang="es-EC"/>
          </a:p>
        </p:txBody>
      </p:sp>
    </p:spTree>
    <p:extLst>
      <p:ext uri="{BB962C8B-B14F-4D97-AF65-F5344CB8AC3E}">
        <p14:creationId xmlns:p14="http://schemas.microsoft.com/office/powerpoint/2010/main" val="3774247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5" name="Date Placeholder 3"/>
          <p:cNvSpPr>
            <a:spLocks noGrp="1"/>
          </p:cNvSpPr>
          <p:nvPr>
            <p:ph type="dt" sz="half" idx="10"/>
          </p:nvPr>
        </p:nvSpPr>
        <p:spPr/>
        <p:txBody>
          <a:bodyPr/>
          <a:lstStyle>
            <a:lvl1pPr>
              <a:defRPr/>
            </a:lvl1pPr>
          </a:lstStyle>
          <a:p>
            <a:pPr>
              <a:defRPr/>
            </a:pPr>
            <a:fld id="{AAB8C21B-2D1F-4CFD-A5C5-9B55E9E54234}" type="datetimeFigureOut">
              <a:rPr lang="es-AR"/>
              <a:pPr>
                <a:defRPr/>
              </a:pPr>
              <a:t>4/1/2018</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829A0643-E4E2-4171-9503-DCD38366359F}" type="slidenum">
              <a:rPr lang="es-AR"/>
              <a:pPr>
                <a:defRPr/>
              </a:pPr>
              <a:t>‹Nº›</a:t>
            </a:fld>
            <a:endParaRPr lang="es-AR"/>
          </a:p>
        </p:txBody>
      </p:sp>
    </p:spTree>
    <p:extLst>
      <p:ext uri="{BB962C8B-B14F-4D97-AF65-F5344CB8AC3E}">
        <p14:creationId xmlns:p14="http://schemas.microsoft.com/office/powerpoint/2010/main" val="710825186"/>
      </p:ext>
    </p:extLst>
  </p:cSld>
  <p:clrMapOvr>
    <a:masterClrMapping/>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lvl1pPr>
              <a:defRPr/>
            </a:lvl1pPr>
          </a:lstStyle>
          <a:p>
            <a:pPr>
              <a:defRPr/>
            </a:pPr>
            <a:fld id="{26439B22-F2EF-4A19-A27C-24C9C336357E}" type="datetimeFigureOut">
              <a:rPr lang="es-AR"/>
              <a:pPr>
                <a:defRPr/>
              </a:pPr>
              <a:t>4/1/2018</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823297A7-3023-4F59-8075-EF59BE09C1BC}" type="slidenum">
              <a:rPr lang="es-AR"/>
              <a:pPr>
                <a:defRPr/>
              </a:pPr>
              <a:t>‹Nº›</a:t>
            </a:fld>
            <a:endParaRPr lang="es-AR"/>
          </a:p>
        </p:txBody>
      </p:sp>
    </p:spTree>
    <p:extLst>
      <p:ext uri="{BB962C8B-B14F-4D97-AF65-F5344CB8AC3E}">
        <p14:creationId xmlns:p14="http://schemas.microsoft.com/office/powerpoint/2010/main" val="4293417096"/>
      </p:ext>
    </p:extLst>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CC6A5429-97AF-4725-B91F-88FBC77C4B7B}" type="datetimeFigureOut">
              <a:rPr lang="es-AR"/>
              <a:pPr>
                <a:defRPr/>
              </a:pPr>
              <a:t>4/1/2018</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17BB2BA5-5572-4A6D-8611-FCB189B0CFBF}" type="slidenum">
              <a:rPr lang="es-AR"/>
              <a:pPr>
                <a:defRPr/>
              </a:pPr>
              <a:t>‹Nº›</a:t>
            </a:fld>
            <a:endParaRPr lang="es-AR"/>
          </a:p>
        </p:txBody>
      </p:sp>
    </p:spTree>
    <p:extLst>
      <p:ext uri="{BB962C8B-B14F-4D97-AF65-F5344CB8AC3E}">
        <p14:creationId xmlns:p14="http://schemas.microsoft.com/office/powerpoint/2010/main" val="4036608293"/>
      </p:ext>
    </p:extLst>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lvl1pPr>
              <a:defRPr/>
            </a:lvl1pPr>
          </a:lstStyle>
          <a:p>
            <a:pPr>
              <a:defRPr/>
            </a:pPr>
            <a:fld id="{7B5AF75F-91C1-4DCE-BC95-A80044C657D1}" type="datetimeFigureOut">
              <a:rPr lang="es-AR"/>
              <a:pPr>
                <a:defRPr/>
              </a:pPr>
              <a:t>4/1/2018</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09FBBE50-C91B-4C0B-9F82-BB549FE84820}" type="slidenum">
              <a:rPr lang="es-AR"/>
              <a:pPr>
                <a:defRPr/>
              </a:pPr>
              <a:t>‹Nº›</a:t>
            </a:fld>
            <a:endParaRPr lang="es-AR"/>
          </a:p>
        </p:txBody>
      </p:sp>
    </p:spTree>
    <p:extLst>
      <p:ext uri="{BB962C8B-B14F-4D97-AF65-F5344CB8AC3E}">
        <p14:creationId xmlns:p14="http://schemas.microsoft.com/office/powerpoint/2010/main" val="2648111423"/>
      </p:ext>
    </p:extLst>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bg2"/>
        </a:solidFill>
        <a:effectLst/>
      </p:bgPr>
    </p:bg>
    <p:spTree>
      <p:nvGrpSpPr>
        <p:cNvPr id="1" name=""/>
        <p:cNvGrpSpPr/>
        <p:nvPr/>
      </p:nvGrpSpPr>
      <p:grpSpPr>
        <a:xfrm>
          <a:off x="0" y="0"/>
          <a:ext cx="0" cy="0"/>
          <a:chOff x="0" y="0"/>
          <a:chExt cx="0" cy="0"/>
        </a:xfrm>
      </p:grpSpPr>
      <p:cxnSp>
        <p:nvCxnSpPr>
          <p:cNvPr id="4" name="Straight Connector 6"/>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235B3258-D650-4395-8D78-D6000D210918}" type="datetimeFigureOut">
              <a:rPr lang="es-AR"/>
              <a:pPr>
                <a:defRPr/>
              </a:pPr>
              <a:t>4/1/2018</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1EA821A3-3A9E-41CB-A443-24CEC0A5A9BB}" type="slidenum">
              <a:rPr lang="es-AR"/>
              <a:pPr>
                <a:defRPr/>
              </a:pPr>
              <a:t>‹Nº›</a:t>
            </a:fld>
            <a:endParaRPr lang="es-AR"/>
          </a:p>
        </p:txBody>
      </p:sp>
    </p:spTree>
    <p:extLst>
      <p:ext uri="{BB962C8B-B14F-4D97-AF65-F5344CB8AC3E}">
        <p14:creationId xmlns:p14="http://schemas.microsoft.com/office/powerpoint/2010/main" val="515242982"/>
      </p:ext>
    </p:extLst>
  </p:cSld>
  <p:clrMapOvr>
    <a:overrideClrMapping bg1="dk1" tx1="lt1" bg2="dk2" tx2="lt2" accent1="accent1" accent2="accent2" accent3="accent3" accent4="accent4" accent5="accent5" accent6="accent6" hlink="hlink" folHlink="folHlink"/>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A4A24076-0045-40E9-8FD9-5460947B9416}" type="datetimeFigureOut">
              <a:rPr lang="es-AR"/>
              <a:pPr>
                <a:defRPr/>
              </a:pPr>
              <a:t>4/1/2018</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CA10340E-C949-4413-B1A6-CBAA7E9099D1}" type="slidenum">
              <a:rPr lang="es-AR"/>
              <a:pPr>
                <a:defRPr/>
              </a:pPr>
              <a:t>‹Nº›</a:t>
            </a:fld>
            <a:endParaRPr lang="es-AR"/>
          </a:p>
        </p:txBody>
      </p:sp>
    </p:spTree>
    <p:extLst>
      <p:ext uri="{BB962C8B-B14F-4D97-AF65-F5344CB8AC3E}">
        <p14:creationId xmlns:p14="http://schemas.microsoft.com/office/powerpoint/2010/main" val="2339900887"/>
      </p:ext>
    </p:extLst>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cxnSp>
        <p:nvCxnSpPr>
          <p:cNvPr id="7" name="Straight Connector 10"/>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6"/>
          <p:cNvSpPr>
            <a:spLocks noGrp="1"/>
          </p:cNvSpPr>
          <p:nvPr>
            <p:ph type="dt" sz="half" idx="10"/>
          </p:nvPr>
        </p:nvSpPr>
        <p:spPr/>
        <p:txBody>
          <a:bodyPr/>
          <a:lstStyle>
            <a:lvl1pPr>
              <a:defRPr/>
            </a:lvl1pPr>
          </a:lstStyle>
          <a:p>
            <a:pPr>
              <a:defRPr/>
            </a:pPr>
            <a:fld id="{9C10F44D-6A19-40CC-B71D-ABA7DFAC93FD}" type="datetimeFigureOut">
              <a:rPr lang="es-AR"/>
              <a:pPr>
                <a:defRPr/>
              </a:pPr>
              <a:t>4/1/2018</a:t>
            </a:fld>
            <a:endParaRPr lang="es-AR"/>
          </a:p>
        </p:txBody>
      </p:sp>
      <p:sp>
        <p:nvSpPr>
          <p:cNvPr id="9" name="Footer Placeholder 7"/>
          <p:cNvSpPr>
            <a:spLocks noGrp="1"/>
          </p:cNvSpPr>
          <p:nvPr>
            <p:ph type="ftr" sz="quarter" idx="11"/>
          </p:nvPr>
        </p:nvSpPr>
        <p:spPr/>
        <p:txBody>
          <a:bodyPr/>
          <a:lstStyle>
            <a:lvl1pPr>
              <a:defRPr/>
            </a:lvl1pPr>
          </a:lstStyle>
          <a:p>
            <a:pPr>
              <a:defRPr/>
            </a:pPr>
            <a:endParaRPr lang="es-AR"/>
          </a:p>
        </p:txBody>
      </p:sp>
      <p:sp>
        <p:nvSpPr>
          <p:cNvPr id="10" name="Slide Number Placeholder 8"/>
          <p:cNvSpPr>
            <a:spLocks noGrp="1"/>
          </p:cNvSpPr>
          <p:nvPr>
            <p:ph type="sldNum" sz="quarter" idx="12"/>
          </p:nvPr>
        </p:nvSpPr>
        <p:spPr/>
        <p:txBody>
          <a:bodyPr/>
          <a:lstStyle>
            <a:lvl1pPr>
              <a:defRPr/>
            </a:lvl1pPr>
          </a:lstStyle>
          <a:p>
            <a:pPr>
              <a:defRPr/>
            </a:pPr>
            <a:fld id="{A1942D43-C588-4ED2-B7A0-676DEA861151}" type="slidenum">
              <a:rPr lang="es-AR"/>
              <a:pPr>
                <a:defRPr/>
              </a:pPr>
              <a:t>‹Nº›</a:t>
            </a:fld>
            <a:endParaRPr lang="es-AR"/>
          </a:p>
        </p:txBody>
      </p:sp>
    </p:spTree>
    <p:extLst>
      <p:ext uri="{BB962C8B-B14F-4D97-AF65-F5344CB8AC3E}">
        <p14:creationId xmlns:p14="http://schemas.microsoft.com/office/powerpoint/2010/main" val="3716871250"/>
      </p:ext>
    </p:extLst>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3"/>
          <p:cNvSpPr>
            <a:spLocks noGrp="1"/>
          </p:cNvSpPr>
          <p:nvPr>
            <p:ph type="dt" sz="half" idx="10"/>
          </p:nvPr>
        </p:nvSpPr>
        <p:spPr/>
        <p:txBody>
          <a:bodyPr/>
          <a:lstStyle>
            <a:lvl1pPr>
              <a:defRPr/>
            </a:lvl1pPr>
          </a:lstStyle>
          <a:p>
            <a:pPr>
              <a:defRPr/>
            </a:pPr>
            <a:fld id="{F320C4E3-9FEA-4B23-9D6B-6A413464D299}" type="datetimeFigureOut">
              <a:rPr lang="es-AR"/>
              <a:pPr>
                <a:defRPr/>
              </a:pPr>
              <a:t>4/1/2018</a:t>
            </a:fld>
            <a:endParaRPr lang="es-AR"/>
          </a:p>
        </p:txBody>
      </p:sp>
      <p:sp>
        <p:nvSpPr>
          <p:cNvPr id="4" name="Footer Placeholder 4"/>
          <p:cNvSpPr>
            <a:spLocks noGrp="1"/>
          </p:cNvSpPr>
          <p:nvPr>
            <p:ph type="ftr" sz="quarter" idx="11"/>
          </p:nvPr>
        </p:nvSpPr>
        <p:spPr/>
        <p:txBody>
          <a:bodyPr/>
          <a:lstStyle>
            <a:lvl1pPr>
              <a:defRPr/>
            </a:lvl1pPr>
          </a:lstStyle>
          <a:p>
            <a:pPr>
              <a:defRPr/>
            </a:pPr>
            <a:endParaRPr lang="es-AR"/>
          </a:p>
        </p:txBody>
      </p:sp>
      <p:sp>
        <p:nvSpPr>
          <p:cNvPr id="5" name="Slide Number Placeholder 5"/>
          <p:cNvSpPr>
            <a:spLocks noGrp="1"/>
          </p:cNvSpPr>
          <p:nvPr>
            <p:ph type="sldNum" sz="quarter" idx="12"/>
          </p:nvPr>
        </p:nvSpPr>
        <p:spPr/>
        <p:txBody>
          <a:bodyPr/>
          <a:lstStyle>
            <a:lvl1pPr>
              <a:defRPr/>
            </a:lvl1pPr>
          </a:lstStyle>
          <a:p>
            <a:pPr>
              <a:defRPr/>
            </a:pPr>
            <a:fld id="{F2300585-3D4B-4B90-AB78-36B4B7B0D83D}" type="slidenum">
              <a:rPr lang="es-AR"/>
              <a:pPr>
                <a:defRPr/>
              </a:pPr>
              <a:t>‹Nº›</a:t>
            </a:fld>
            <a:endParaRPr lang="es-AR"/>
          </a:p>
        </p:txBody>
      </p:sp>
    </p:spTree>
    <p:extLst>
      <p:ext uri="{BB962C8B-B14F-4D97-AF65-F5344CB8AC3E}">
        <p14:creationId xmlns:p14="http://schemas.microsoft.com/office/powerpoint/2010/main" val="2205761803"/>
      </p:ext>
    </p:extLst>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80D73-6667-4748-ADAB-D0620B3DFEC4}" type="datetimeFigureOut">
              <a:rPr lang="es-AR"/>
              <a:pPr>
                <a:defRPr/>
              </a:pPr>
              <a:t>4/1/2018</a:t>
            </a:fld>
            <a:endParaRPr lang="es-AR"/>
          </a:p>
        </p:txBody>
      </p:sp>
      <p:sp>
        <p:nvSpPr>
          <p:cNvPr id="3" name="Footer Placeholder 4"/>
          <p:cNvSpPr>
            <a:spLocks noGrp="1"/>
          </p:cNvSpPr>
          <p:nvPr>
            <p:ph type="ftr" sz="quarter" idx="11"/>
          </p:nvPr>
        </p:nvSpPr>
        <p:spPr/>
        <p:txBody>
          <a:bodyPr/>
          <a:lstStyle>
            <a:lvl1pPr>
              <a:defRPr/>
            </a:lvl1pPr>
          </a:lstStyle>
          <a:p>
            <a:pPr>
              <a:defRPr/>
            </a:pPr>
            <a:endParaRPr lang="es-AR"/>
          </a:p>
        </p:txBody>
      </p:sp>
      <p:sp>
        <p:nvSpPr>
          <p:cNvPr id="4" name="Slide Number Placeholder 5"/>
          <p:cNvSpPr>
            <a:spLocks noGrp="1"/>
          </p:cNvSpPr>
          <p:nvPr>
            <p:ph type="sldNum" sz="quarter" idx="12"/>
          </p:nvPr>
        </p:nvSpPr>
        <p:spPr/>
        <p:txBody>
          <a:bodyPr/>
          <a:lstStyle>
            <a:lvl1pPr>
              <a:defRPr/>
            </a:lvl1pPr>
          </a:lstStyle>
          <a:p>
            <a:pPr>
              <a:defRPr/>
            </a:pPr>
            <a:fld id="{28478B62-8CF0-4D3A-AB5A-BB71B3C9E95F}" type="slidenum">
              <a:rPr lang="es-AR"/>
              <a:pPr>
                <a:defRPr/>
              </a:pPr>
              <a:t>‹Nº›</a:t>
            </a:fld>
            <a:endParaRPr lang="es-AR"/>
          </a:p>
        </p:txBody>
      </p:sp>
    </p:spTree>
    <p:extLst>
      <p:ext uri="{BB962C8B-B14F-4D97-AF65-F5344CB8AC3E}">
        <p14:creationId xmlns:p14="http://schemas.microsoft.com/office/powerpoint/2010/main" val="1868227331"/>
      </p:ext>
    </p:extLst>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fld id="{007F1036-FAC8-4DA2-AFAC-37846896721B}" type="datetimeFigureOut">
              <a:rPr lang="es-AR"/>
              <a:pPr>
                <a:defRPr/>
              </a:pPr>
              <a:t>4/1/2018</a:t>
            </a:fld>
            <a:endParaRPr lang="es-AR"/>
          </a:p>
        </p:txBody>
      </p:sp>
      <p:sp>
        <p:nvSpPr>
          <p:cNvPr id="7" name="Footer Placeholder 5"/>
          <p:cNvSpPr>
            <a:spLocks noGrp="1"/>
          </p:cNvSpPr>
          <p:nvPr>
            <p:ph type="ftr" sz="quarter" idx="11"/>
          </p:nvPr>
        </p:nvSpPr>
        <p:spPr/>
        <p:txBody>
          <a:bodyPr/>
          <a:lstStyle>
            <a:lvl1pPr>
              <a:defRPr/>
            </a:lvl1pPr>
          </a:lstStyle>
          <a:p>
            <a:pPr>
              <a:defRPr/>
            </a:pPr>
            <a:endParaRPr lang="es-AR"/>
          </a:p>
        </p:txBody>
      </p:sp>
      <p:sp>
        <p:nvSpPr>
          <p:cNvPr id="8" name="Slide Number Placeholder 6"/>
          <p:cNvSpPr>
            <a:spLocks noGrp="1"/>
          </p:cNvSpPr>
          <p:nvPr>
            <p:ph type="sldNum" sz="quarter" idx="12"/>
          </p:nvPr>
        </p:nvSpPr>
        <p:spPr/>
        <p:txBody>
          <a:bodyPr/>
          <a:lstStyle>
            <a:lvl1pPr>
              <a:defRPr/>
            </a:lvl1pPr>
          </a:lstStyle>
          <a:p>
            <a:pPr>
              <a:defRPr/>
            </a:pPr>
            <a:fld id="{86DD1B77-C692-4E8D-ACD0-4005A59C082C}" type="slidenum">
              <a:rPr lang="es-AR"/>
              <a:pPr>
                <a:defRPr/>
              </a:pPr>
              <a:t>‹Nº›</a:t>
            </a:fld>
            <a:endParaRPr lang="es-AR"/>
          </a:p>
        </p:txBody>
      </p:sp>
    </p:spTree>
    <p:extLst>
      <p:ext uri="{BB962C8B-B14F-4D97-AF65-F5344CB8AC3E}">
        <p14:creationId xmlns:p14="http://schemas.microsoft.com/office/powerpoint/2010/main" val="3447810194"/>
      </p:ext>
    </p:extLst>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D6A8CB85-BAB8-42E3-A9A5-3DD026147B2D}" type="datetimeFigureOut">
              <a:rPr lang="es-AR"/>
              <a:pPr>
                <a:defRPr/>
              </a:pPr>
              <a:t>4/1/2018</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AAC8213D-B1D1-4C4B-89B4-3934F15CB546}" type="slidenum">
              <a:rPr lang="es-AR"/>
              <a:pPr>
                <a:defRPr/>
              </a:pPr>
              <a:t>‹Nº›</a:t>
            </a:fld>
            <a:endParaRPr lang="es-AR"/>
          </a:p>
        </p:txBody>
      </p:sp>
    </p:spTree>
    <p:extLst>
      <p:ext uri="{BB962C8B-B14F-4D97-AF65-F5344CB8AC3E}">
        <p14:creationId xmlns:p14="http://schemas.microsoft.com/office/powerpoint/2010/main" val="2645641273"/>
      </p:ext>
    </p:extLst>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C"/>
              <a:t>Haga clic para modificar el estilo de texto del patrón</a:t>
            </a:r>
          </a:p>
          <a:p>
            <a:pPr lvl="1"/>
            <a:r>
              <a:rPr lang="es-ES" altLang="es-EC"/>
              <a:t>Segundo nivel</a:t>
            </a:r>
          </a:p>
          <a:p>
            <a:pPr lvl="2"/>
            <a:r>
              <a:rPr lang="es-ES" altLang="es-EC"/>
              <a:t>Tercer nivel</a:t>
            </a:r>
          </a:p>
          <a:p>
            <a:pPr lvl="3"/>
            <a:r>
              <a:rPr lang="es-ES" altLang="es-EC"/>
              <a:t>Cuarto nivel</a:t>
            </a:r>
          </a:p>
          <a:p>
            <a:pPr lvl="4"/>
            <a:r>
              <a:rPr lang="es-ES" altLang="es-EC"/>
              <a:t>Quinto nivel</a:t>
            </a:r>
            <a:endParaRPr lang="en-US" altLang="es-EC"/>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a:defRPr/>
            </a:pPr>
            <a:fld id="{4AFFADB1-CA55-466F-BC01-5A80C8118446}" type="datetimeFigureOut">
              <a:rPr lang="es-AR"/>
              <a:pPr>
                <a:defRPr/>
              </a:pPr>
              <a:t>4/1/2018</a:t>
            </a:fld>
            <a:endParaRPr lang="es-AR"/>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s-AR"/>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a:defRPr/>
            </a:pPr>
            <a:fld id="{2E3EDBB9-23E0-4AF3-B5A1-9C26C4D7C73E}" type="slidenum">
              <a:rPr lang="es-AR"/>
              <a:pPr>
                <a:defRPr/>
              </a:pPr>
              <a:t>‹Nº›</a:t>
            </a:fld>
            <a:endParaRPr lang="es-AR"/>
          </a:p>
        </p:txBody>
      </p:sp>
    </p:spTree>
  </p:cSld>
  <p:clrMap bg1="lt1" tx1="dk1" bg2="lt2" tx2="dk2" accent1="accent1" accent2="accent2" accent3="accent3" accent4="accent4" accent5="accent5" accent6="accent6" hlink="hlink" folHlink="folHlink"/>
  <p:sldLayoutIdLst>
    <p:sldLayoutId id="2147484491" r:id="rId1"/>
    <p:sldLayoutId id="2147484484" r:id="rId2"/>
    <p:sldLayoutId id="2147484492" r:id="rId3"/>
    <p:sldLayoutId id="2147484485" r:id="rId4"/>
    <p:sldLayoutId id="2147484493" r:id="rId5"/>
    <p:sldLayoutId id="2147484486" r:id="rId6"/>
    <p:sldLayoutId id="2147484487" r:id="rId7"/>
    <p:sldLayoutId id="2147484494" r:id="rId8"/>
    <p:sldLayoutId id="2147484488" r:id="rId9"/>
    <p:sldLayoutId id="2147484489" r:id="rId10"/>
    <p:sldLayoutId id="2147484490" r:id="rId11"/>
  </p:sldLayoutIdLst>
  <p:transition>
    <p:split orient="vert"/>
  </p:transition>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6.emf"/></Relationships>
</file>

<file path=ppt/slides/_rels/slide1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8.emf"/></Relationships>
</file>

<file path=ppt/slides/_rels/slide1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15.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4.emf"/></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7.emf"/></Relationships>
</file>

<file path=ppt/slides/_rels/slide18.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1.emf"/><Relationship Id="rId5" Type="http://schemas.openxmlformats.org/officeDocument/2006/relationships/image" Target="../media/image30.emf"/><Relationship Id="rId4" Type="http://schemas.openxmlformats.org/officeDocument/2006/relationships/image" Target="../media/image29.emf"/></Relationships>
</file>

<file path=ppt/slides/_rels/slide19.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36.emf"/><Relationship Id="rId5" Type="http://schemas.openxmlformats.org/officeDocument/2006/relationships/image" Target="../media/image35.emf"/><Relationship Id="rId4" Type="http://schemas.openxmlformats.org/officeDocument/2006/relationships/image" Target="../media/image34.emf"/></Relationships>
</file>

<file path=ppt/slides/_rels/slide21.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40.emf"/><Relationship Id="rId5" Type="http://schemas.openxmlformats.org/officeDocument/2006/relationships/image" Target="../media/image39.emf"/><Relationship Id="rId4" Type="http://schemas.openxmlformats.org/officeDocument/2006/relationships/image" Target="../media/image38.emf"/></Relationships>
</file>

<file path=ppt/slides/_rels/slide22.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txBox="1">
            <a:spLocks/>
          </p:cNvSpPr>
          <p:nvPr/>
        </p:nvSpPr>
        <p:spPr>
          <a:xfrm>
            <a:off x="179512" y="188913"/>
            <a:ext cx="8784976" cy="6429375"/>
          </a:xfrm>
          <a:prstGeom prst="rect">
            <a:avLst/>
          </a:prstGeom>
        </p:spPr>
        <p:txBody>
          <a:bodyPr/>
          <a:lstStyle/>
          <a:p>
            <a:pPr marL="274320" indent="-274320" algn="ctr" fontAlgn="auto">
              <a:lnSpc>
                <a:spcPct val="110000"/>
              </a:lnSpc>
              <a:spcBef>
                <a:spcPts val="0"/>
              </a:spcBef>
              <a:spcAft>
                <a:spcPts val="0"/>
              </a:spcAft>
              <a:buClr>
                <a:schemeClr val="accent3"/>
              </a:buClr>
              <a:buSzPct val="70000"/>
              <a:defRPr/>
            </a:pPr>
            <a:endParaRPr lang="es-MX" sz="2000" b="1" dirty="0">
              <a:latin typeface="+mj-lt"/>
            </a:endParaRPr>
          </a:p>
          <a:p>
            <a:pPr marL="274320" indent="-274320" algn="ctr" fontAlgn="auto">
              <a:lnSpc>
                <a:spcPct val="110000"/>
              </a:lnSpc>
              <a:spcBef>
                <a:spcPts val="0"/>
              </a:spcBef>
              <a:spcAft>
                <a:spcPts val="0"/>
              </a:spcAft>
              <a:buClr>
                <a:schemeClr val="accent3"/>
              </a:buClr>
              <a:buSzPct val="70000"/>
              <a:defRPr/>
            </a:pPr>
            <a:endParaRPr lang="es-MX" sz="2000" b="1" dirty="0">
              <a:latin typeface="+mj-lt"/>
            </a:endParaRPr>
          </a:p>
          <a:p>
            <a:pPr marL="342900" indent="-342900" algn="ctr" fontAlgn="auto">
              <a:lnSpc>
                <a:spcPct val="110000"/>
              </a:lnSpc>
              <a:spcBef>
                <a:spcPts val="0"/>
              </a:spcBef>
              <a:spcAft>
                <a:spcPts val="0"/>
              </a:spcAft>
              <a:buClr>
                <a:schemeClr val="accent3"/>
              </a:buClr>
              <a:buSzPct val="70000"/>
              <a:defRPr/>
            </a:pPr>
            <a:endParaRPr lang="es-ES" sz="2000" b="1" dirty="0">
              <a:latin typeface="+mj-lt"/>
            </a:endParaRPr>
          </a:p>
          <a:p>
            <a:pPr marL="342900" indent="-342900" algn="ctr" fontAlgn="auto">
              <a:lnSpc>
                <a:spcPct val="110000"/>
              </a:lnSpc>
              <a:spcBef>
                <a:spcPts val="0"/>
              </a:spcBef>
              <a:spcAft>
                <a:spcPts val="0"/>
              </a:spcAft>
              <a:buClr>
                <a:schemeClr val="accent3"/>
              </a:buClr>
              <a:buSzPct val="70000"/>
              <a:defRPr/>
            </a:pPr>
            <a:endParaRPr lang="es-ES" sz="2000" b="1" dirty="0">
              <a:latin typeface="+mj-lt"/>
            </a:endParaRPr>
          </a:p>
          <a:p>
            <a:pPr marL="342900" indent="-342900" algn="ctr" fontAlgn="auto">
              <a:lnSpc>
                <a:spcPct val="110000"/>
              </a:lnSpc>
              <a:spcBef>
                <a:spcPts val="0"/>
              </a:spcBef>
              <a:spcAft>
                <a:spcPts val="0"/>
              </a:spcAft>
              <a:buClr>
                <a:schemeClr val="accent3"/>
              </a:buClr>
              <a:buSzPct val="70000"/>
              <a:defRPr/>
            </a:pPr>
            <a:endParaRPr lang="es-ES" sz="2000" b="1" dirty="0">
              <a:latin typeface="+mj-lt"/>
            </a:endParaRPr>
          </a:p>
          <a:p>
            <a:pPr algn="ctr"/>
            <a:r>
              <a:rPr lang="es-EC" sz="2000" b="1" dirty="0"/>
              <a:t>          </a:t>
            </a:r>
            <a:endParaRPr lang="es-EC" sz="2000" dirty="0"/>
          </a:p>
          <a:p>
            <a:pPr algn="ctr"/>
            <a:r>
              <a:rPr lang="es-ES" b="1" dirty="0"/>
              <a:t>UNIVERSIDAD DE LAS FUERZAS ARMADAS – ESPE</a:t>
            </a:r>
            <a:endParaRPr lang="es-EC" dirty="0"/>
          </a:p>
          <a:p>
            <a:pPr algn="ctr">
              <a:defRPr/>
            </a:pPr>
            <a:endParaRPr lang="es-AR" sz="2000" b="1" dirty="0"/>
          </a:p>
          <a:p>
            <a:pPr algn="ctr">
              <a:defRPr/>
            </a:pPr>
            <a:endParaRPr lang="es-AR" sz="2000" b="1" dirty="0"/>
          </a:p>
          <a:p>
            <a:pPr algn="ctr">
              <a:defRPr/>
            </a:pPr>
            <a:r>
              <a:rPr lang="es-AR" sz="2000" b="1" dirty="0"/>
              <a:t>TEMA:</a:t>
            </a:r>
          </a:p>
          <a:p>
            <a:pPr algn="ctr"/>
            <a:r>
              <a:rPr lang="es-EC" sz="2000" b="1" dirty="0"/>
              <a:t> PERSPECTIVAS DEL CAMPO LABORAL DE LOS PROFESIONALES EN GESTIÓN DE RIESGOS EN LA PROVINCIA DE MANABÍ EN EL PERIODO 2016 - 2017.</a:t>
            </a:r>
          </a:p>
          <a:p>
            <a:pPr algn="ctr"/>
            <a:r>
              <a:rPr lang="es-ES" sz="2000" b="1" dirty="0">
                <a:latin typeface="+mj-lt"/>
              </a:rPr>
              <a:t> </a:t>
            </a:r>
            <a:endParaRPr lang="es-EC" sz="2000" b="1" dirty="0">
              <a:latin typeface="+mj-lt"/>
            </a:endParaRPr>
          </a:p>
          <a:p>
            <a:pPr algn="ctr">
              <a:defRPr/>
            </a:pPr>
            <a:r>
              <a:rPr lang="es-ES" sz="2000" b="1" dirty="0">
                <a:latin typeface="+mj-lt"/>
              </a:rPr>
              <a:t>AUTOR:</a:t>
            </a:r>
            <a:endParaRPr lang="es-EC" sz="2000" b="1" dirty="0">
              <a:latin typeface="+mj-lt"/>
            </a:endParaRPr>
          </a:p>
          <a:p>
            <a:pPr algn="ctr"/>
            <a:r>
              <a:rPr lang="es-ES" sz="2000" b="1" dirty="0"/>
              <a:t>PIEDRA VERA LUIS ENRIQUE</a:t>
            </a:r>
          </a:p>
          <a:p>
            <a:pPr algn="ctr"/>
            <a:endParaRPr lang="es-EC" sz="2000" b="1" dirty="0"/>
          </a:p>
          <a:p>
            <a:pPr algn="ctr"/>
            <a:r>
              <a:rPr lang="es-EC" sz="2000" b="1" dirty="0"/>
              <a:t>SANGOLQUÍ</a:t>
            </a:r>
          </a:p>
          <a:p>
            <a:pPr algn="ctr"/>
            <a:r>
              <a:rPr lang="es-EC" sz="2000" b="1" dirty="0" smtClean="0"/>
              <a:t>2018</a:t>
            </a:r>
            <a:endParaRPr lang="es-EC" sz="2000" dirty="0"/>
          </a:p>
          <a:p>
            <a:pPr algn="ctr">
              <a:defRPr/>
            </a:pPr>
            <a:endParaRPr lang="es-EC" sz="2000" b="1" dirty="0">
              <a:latin typeface="+mj-lt"/>
            </a:endParaRPr>
          </a:p>
          <a:p>
            <a:pPr marL="342900" indent="-342900" algn="ctr" fontAlgn="auto">
              <a:lnSpc>
                <a:spcPct val="110000"/>
              </a:lnSpc>
              <a:spcBef>
                <a:spcPts val="0"/>
              </a:spcBef>
              <a:spcAft>
                <a:spcPts val="0"/>
              </a:spcAft>
              <a:buClr>
                <a:schemeClr val="accent3"/>
              </a:buClr>
              <a:buSzPct val="70000"/>
              <a:defRPr/>
            </a:pPr>
            <a:endParaRPr lang="es-AR" sz="2000" b="1" dirty="0">
              <a:latin typeface="+mj-lt"/>
            </a:endParaRPr>
          </a:p>
          <a:p>
            <a:pPr marL="342900" indent="-342900" algn="ctr" fontAlgn="auto">
              <a:lnSpc>
                <a:spcPct val="110000"/>
              </a:lnSpc>
              <a:spcBef>
                <a:spcPts val="0"/>
              </a:spcBef>
              <a:spcAft>
                <a:spcPts val="0"/>
              </a:spcAft>
              <a:buClr>
                <a:schemeClr val="accent3"/>
              </a:buClr>
              <a:buSzPct val="70000"/>
              <a:defRPr/>
            </a:pPr>
            <a:endParaRPr lang="es-AR" sz="2000" b="1" dirty="0">
              <a:latin typeface="+mj-lt"/>
            </a:endParaRPr>
          </a:p>
        </p:txBody>
      </p:sp>
      <p:sp>
        <p:nvSpPr>
          <p:cNvPr id="2" name="1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Imagen 5">
            <a:extLst>
              <a:ext uri="{FF2B5EF4-FFF2-40B4-BE49-F238E27FC236}">
                <a16:creationId xmlns="" xmlns:a16="http://schemas.microsoft.com/office/drawing/2014/main" id="{0B25F18B-06BF-4BAA-B8EC-5DE1A85E0A31}"/>
              </a:ext>
            </a:extLst>
          </p:cNvPr>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83768" y="980728"/>
            <a:ext cx="3989705" cy="1161415"/>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2 CuadroTexto"/>
          <p:cNvSpPr txBox="1">
            <a:spLocks noChangeArrowheads="1"/>
          </p:cNvSpPr>
          <p:nvPr/>
        </p:nvSpPr>
        <p:spPr bwMode="auto">
          <a:xfrm>
            <a:off x="1691680" y="908720"/>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a:t>Resultado  en el Sector Empresarial</a:t>
            </a:r>
            <a:endParaRPr lang="es-EC" sz="2000" b="1" dirty="0"/>
          </a:p>
        </p:txBody>
      </p:sp>
      <p:sp>
        <p:nvSpPr>
          <p:cNvPr id="5" name="Rectángulo 4">
            <a:extLst>
              <a:ext uri="{FF2B5EF4-FFF2-40B4-BE49-F238E27FC236}">
                <a16:creationId xmlns="" xmlns:a16="http://schemas.microsoft.com/office/drawing/2014/main" id="{1E277C16-7996-4EE5-9DE0-DC84ECEA2675}"/>
              </a:ext>
            </a:extLst>
          </p:cNvPr>
          <p:cNvSpPr/>
          <p:nvPr/>
        </p:nvSpPr>
        <p:spPr>
          <a:xfrm>
            <a:off x="1763688" y="1448496"/>
            <a:ext cx="5904656" cy="261610"/>
          </a:xfrm>
          <a:prstGeom prst="rect">
            <a:avLst/>
          </a:prstGeom>
        </p:spPr>
        <p:txBody>
          <a:bodyPr wrap="square">
            <a:spAutoFit/>
          </a:bodyPr>
          <a:lstStyle/>
          <a:p>
            <a:pPr algn="ctr"/>
            <a:r>
              <a:rPr lang="es-EC" sz="1100" b="1" dirty="0"/>
              <a:t>Se cuenta con profesionales en Gestión de Riesgos</a:t>
            </a:r>
          </a:p>
        </p:txBody>
      </p:sp>
      <p:sp>
        <p:nvSpPr>
          <p:cNvPr id="6" name="Rectángulo 5">
            <a:extLst>
              <a:ext uri="{FF2B5EF4-FFF2-40B4-BE49-F238E27FC236}">
                <a16:creationId xmlns="" xmlns:a16="http://schemas.microsoft.com/office/drawing/2014/main" id="{0092C118-20BE-4DB0-A6BF-30F350DCFB38}"/>
              </a:ext>
            </a:extLst>
          </p:cNvPr>
          <p:cNvSpPr/>
          <p:nvPr/>
        </p:nvSpPr>
        <p:spPr>
          <a:xfrm>
            <a:off x="1691680" y="1802914"/>
            <a:ext cx="1353256" cy="246221"/>
          </a:xfrm>
          <a:prstGeom prst="rect">
            <a:avLst/>
          </a:prstGeom>
        </p:spPr>
        <p:txBody>
          <a:bodyPr wrap="none">
            <a:spAutoFit/>
          </a:bodyPr>
          <a:lstStyle/>
          <a:p>
            <a:r>
              <a:rPr lang="es-EC" sz="1000" b="1" dirty="0"/>
              <a:t>Empresas Públicas</a:t>
            </a:r>
          </a:p>
        </p:txBody>
      </p:sp>
      <p:sp>
        <p:nvSpPr>
          <p:cNvPr id="11" name="Rectángulo 10">
            <a:extLst>
              <a:ext uri="{FF2B5EF4-FFF2-40B4-BE49-F238E27FC236}">
                <a16:creationId xmlns="" xmlns:a16="http://schemas.microsoft.com/office/drawing/2014/main" id="{49C5F64E-CE60-41A6-B26C-2DF8070C340D}"/>
              </a:ext>
            </a:extLst>
          </p:cNvPr>
          <p:cNvSpPr/>
          <p:nvPr/>
        </p:nvSpPr>
        <p:spPr>
          <a:xfrm>
            <a:off x="6238913" y="1802913"/>
            <a:ext cx="1353256" cy="246221"/>
          </a:xfrm>
          <a:prstGeom prst="rect">
            <a:avLst/>
          </a:prstGeom>
        </p:spPr>
        <p:txBody>
          <a:bodyPr wrap="none">
            <a:spAutoFit/>
          </a:bodyPr>
          <a:lstStyle/>
          <a:p>
            <a:r>
              <a:rPr lang="es-EC" sz="1000" b="1" dirty="0"/>
              <a:t>Empresas Privadas</a:t>
            </a:r>
          </a:p>
        </p:txBody>
      </p:sp>
      <p:sp>
        <p:nvSpPr>
          <p:cNvPr id="12" name="Rectángulo 11">
            <a:extLst>
              <a:ext uri="{FF2B5EF4-FFF2-40B4-BE49-F238E27FC236}">
                <a16:creationId xmlns="" xmlns:a16="http://schemas.microsoft.com/office/drawing/2014/main" id="{90E0ACC3-B818-4EF2-A993-479AF8482675}"/>
              </a:ext>
            </a:extLst>
          </p:cNvPr>
          <p:cNvSpPr/>
          <p:nvPr/>
        </p:nvSpPr>
        <p:spPr>
          <a:xfrm>
            <a:off x="1763688" y="3492728"/>
            <a:ext cx="5904656" cy="261610"/>
          </a:xfrm>
          <a:prstGeom prst="rect">
            <a:avLst/>
          </a:prstGeom>
        </p:spPr>
        <p:txBody>
          <a:bodyPr wrap="square">
            <a:spAutoFit/>
          </a:bodyPr>
          <a:lstStyle/>
          <a:p>
            <a:pPr algn="ctr"/>
            <a:r>
              <a:rPr lang="es-EC" sz="1100" b="1" dirty="0"/>
              <a:t>Profesionales en el Área de Gestión de Riesgos </a:t>
            </a:r>
          </a:p>
        </p:txBody>
      </p:sp>
      <p:sp>
        <p:nvSpPr>
          <p:cNvPr id="13" name="Rectángulo 12">
            <a:extLst>
              <a:ext uri="{FF2B5EF4-FFF2-40B4-BE49-F238E27FC236}">
                <a16:creationId xmlns="" xmlns:a16="http://schemas.microsoft.com/office/drawing/2014/main" id="{742FD993-D7B0-4537-9236-875765C002C2}"/>
              </a:ext>
            </a:extLst>
          </p:cNvPr>
          <p:cNvSpPr/>
          <p:nvPr/>
        </p:nvSpPr>
        <p:spPr>
          <a:xfrm>
            <a:off x="1691680" y="3830851"/>
            <a:ext cx="1353256" cy="246221"/>
          </a:xfrm>
          <a:prstGeom prst="rect">
            <a:avLst/>
          </a:prstGeom>
        </p:spPr>
        <p:txBody>
          <a:bodyPr wrap="none">
            <a:spAutoFit/>
          </a:bodyPr>
          <a:lstStyle/>
          <a:p>
            <a:r>
              <a:rPr lang="es-EC" sz="1000" b="1" dirty="0"/>
              <a:t>Empresas Públicas</a:t>
            </a:r>
          </a:p>
        </p:txBody>
      </p:sp>
      <p:sp>
        <p:nvSpPr>
          <p:cNvPr id="16" name="Rectángulo 15">
            <a:extLst>
              <a:ext uri="{FF2B5EF4-FFF2-40B4-BE49-F238E27FC236}">
                <a16:creationId xmlns="" xmlns:a16="http://schemas.microsoft.com/office/drawing/2014/main" id="{ADB31A9C-F558-4686-8A59-4EAE432EE9D1}"/>
              </a:ext>
            </a:extLst>
          </p:cNvPr>
          <p:cNvSpPr/>
          <p:nvPr/>
        </p:nvSpPr>
        <p:spPr>
          <a:xfrm>
            <a:off x="6238913" y="3830850"/>
            <a:ext cx="1353256" cy="246221"/>
          </a:xfrm>
          <a:prstGeom prst="rect">
            <a:avLst/>
          </a:prstGeom>
        </p:spPr>
        <p:txBody>
          <a:bodyPr wrap="none">
            <a:spAutoFit/>
          </a:bodyPr>
          <a:lstStyle/>
          <a:p>
            <a:r>
              <a:rPr lang="es-EC" sz="1000" b="1" dirty="0"/>
              <a:t>Empresas Privadas</a:t>
            </a:r>
          </a:p>
        </p:txBody>
      </p:sp>
      <p:pic>
        <p:nvPicPr>
          <p:cNvPr id="2" name="Imagen 1">
            <a:extLst>
              <a:ext uri="{FF2B5EF4-FFF2-40B4-BE49-F238E27FC236}">
                <a16:creationId xmlns="" xmlns:a16="http://schemas.microsoft.com/office/drawing/2014/main" id="{1815FAA3-F3D2-497F-8CA3-7676DF309B91}"/>
              </a:ext>
            </a:extLst>
          </p:cNvPr>
          <p:cNvPicPr>
            <a:picLocks noChangeAspect="1"/>
          </p:cNvPicPr>
          <p:nvPr/>
        </p:nvPicPr>
        <p:blipFill>
          <a:blip r:embed="rId3"/>
          <a:stretch>
            <a:fillRect/>
          </a:stretch>
        </p:blipFill>
        <p:spPr>
          <a:xfrm>
            <a:off x="812853" y="2234934"/>
            <a:ext cx="4469045" cy="1254467"/>
          </a:xfrm>
          <a:prstGeom prst="rect">
            <a:avLst/>
          </a:prstGeom>
        </p:spPr>
      </p:pic>
      <p:pic>
        <p:nvPicPr>
          <p:cNvPr id="10" name="Imagen 9">
            <a:extLst>
              <a:ext uri="{FF2B5EF4-FFF2-40B4-BE49-F238E27FC236}">
                <a16:creationId xmlns="" xmlns:a16="http://schemas.microsoft.com/office/drawing/2014/main" id="{39430E85-BFA5-4117-9D00-545BBA769F56}"/>
              </a:ext>
            </a:extLst>
          </p:cNvPr>
          <p:cNvPicPr>
            <a:picLocks noChangeAspect="1"/>
          </p:cNvPicPr>
          <p:nvPr/>
        </p:nvPicPr>
        <p:blipFill>
          <a:blip r:embed="rId4"/>
          <a:stretch>
            <a:fillRect/>
          </a:stretch>
        </p:blipFill>
        <p:spPr>
          <a:xfrm>
            <a:off x="5175514" y="2174364"/>
            <a:ext cx="4469045" cy="1294003"/>
          </a:xfrm>
          <a:prstGeom prst="rect">
            <a:avLst/>
          </a:prstGeom>
        </p:spPr>
      </p:pic>
      <p:pic>
        <p:nvPicPr>
          <p:cNvPr id="15" name="Imagen 14">
            <a:extLst>
              <a:ext uri="{FF2B5EF4-FFF2-40B4-BE49-F238E27FC236}">
                <a16:creationId xmlns="" xmlns:a16="http://schemas.microsoft.com/office/drawing/2014/main" id="{92DFE946-8284-4BB4-94C6-DD74C99DD3A7}"/>
              </a:ext>
            </a:extLst>
          </p:cNvPr>
          <p:cNvPicPr>
            <a:picLocks noChangeAspect="1"/>
          </p:cNvPicPr>
          <p:nvPr/>
        </p:nvPicPr>
        <p:blipFill>
          <a:blip r:embed="rId5"/>
          <a:stretch>
            <a:fillRect/>
          </a:stretch>
        </p:blipFill>
        <p:spPr>
          <a:xfrm>
            <a:off x="683568" y="4153585"/>
            <a:ext cx="4286388" cy="2704415"/>
          </a:xfrm>
          <a:prstGeom prst="rect">
            <a:avLst/>
          </a:prstGeom>
        </p:spPr>
      </p:pic>
      <p:pic>
        <p:nvPicPr>
          <p:cNvPr id="17" name="Imagen 16">
            <a:extLst>
              <a:ext uri="{FF2B5EF4-FFF2-40B4-BE49-F238E27FC236}">
                <a16:creationId xmlns="" xmlns:a16="http://schemas.microsoft.com/office/drawing/2014/main" id="{DF778573-52D3-4CD2-AF79-8046AC414FF9}"/>
              </a:ext>
            </a:extLst>
          </p:cNvPr>
          <p:cNvPicPr>
            <a:picLocks noChangeAspect="1"/>
          </p:cNvPicPr>
          <p:nvPr/>
        </p:nvPicPr>
        <p:blipFill>
          <a:blip r:embed="rId6"/>
          <a:stretch>
            <a:fillRect/>
          </a:stretch>
        </p:blipFill>
        <p:spPr>
          <a:xfrm>
            <a:off x="5265130" y="4136574"/>
            <a:ext cx="3959083" cy="2721426"/>
          </a:xfrm>
          <a:prstGeom prst="rect">
            <a:avLst/>
          </a:prstGeom>
        </p:spPr>
      </p:pic>
    </p:spTree>
    <p:extLst>
      <p:ext uri="{BB962C8B-B14F-4D97-AF65-F5344CB8AC3E}">
        <p14:creationId xmlns:p14="http://schemas.microsoft.com/office/powerpoint/2010/main" val="1247925167"/>
      </p:ext>
    </p:extLst>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2 CuadroTexto"/>
          <p:cNvSpPr txBox="1">
            <a:spLocks noChangeArrowheads="1"/>
          </p:cNvSpPr>
          <p:nvPr/>
        </p:nvSpPr>
        <p:spPr bwMode="auto">
          <a:xfrm>
            <a:off x="1691680" y="908720"/>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a:t>Resultado  en el Sector Empresarial</a:t>
            </a:r>
            <a:endParaRPr lang="es-EC" sz="2000" b="1" dirty="0"/>
          </a:p>
        </p:txBody>
      </p:sp>
      <p:sp>
        <p:nvSpPr>
          <p:cNvPr id="5" name="Rectángulo 4">
            <a:extLst>
              <a:ext uri="{FF2B5EF4-FFF2-40B4-BE49-F238E27FC236}">
                <a16:creationId xmlns="" xmlns:a16="http://schemas.microsoft.com/office/drawing/2014/main" id="{1E277C16-7996-4EE5-9DE0-DC84ECEA2675}"/>
              </a:ext>
            </a:extLst>
          </p:cNvPr>
          <p:cNvSpPr/>
          <p:nvPr/>
        </p:nvSpPr>
        <p:spPr>
          <a:xfrm>
            <a:off x="1763688" y="1448496"/>
            <a:ext cx="5904656" cy="261610"/>
          </a:xfrm>
          <a:prstGeom prst="rect">
            <a:avLst/>
          </a:prstGeom>
        </p:spPr>
        <p:txBody>
          <a:bodyPr wrap="square">
            <a:spAutoFit/>
          </a:bodyPr>
          <a:lstStyle/>
          <a:p>
            <a:pPr algn="ctr"/>
            <a:r>
              <a:rPr lang="es-EC" sz="1100" b="1" dirty="0"/>
              <a:t>Formación para el Área de Gestión de Riesgo</a:t>
            </a:r>
          </a:p>
        </p:txBody>
      </p:sp>
      <p:pic>
        <p:nvPicPr>
          <p:cNvPr id="15" name="Imagen 14">
            <a:extLst>
              <a:ext uri="{FF2B5EF4-FFF2-40B4-BE49-F238E27FC236}">
                <a16:creationId xmlns="" xmlns:a16="http://schemas.microsoft.com/office/drawing/2014/main" id="{B813D879-5EBB-4C86-BFE9-FE1823BD8B4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34158" y="1744673"/>
            <a:ext cx="5219700" cy="4419600"/>
          </a:xfrm>
          <a:prstGeom prst="rect">
            <a:avLst/>
          </a:prstGeom>
          <a:noFill/>
          <a:ln>
            <a:noFill/>
          </a:ln>
        </p:spPr>
      </p:pic>
    </p:spTree>
    <p:extLst>
      <p:ext uri="{BB962C8B-B14F-4D97-AF65-F5344CB8AC3E}">
        <p14:creationId xmlns:p14="http://schemas.microsoft.com/office/powerpoint/2010/main" val="2907903681"/>
      </p:ext>
    </p:extLst>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 xmlns:a16="http://schemas.microsoft.com/office/drawing/2014/main" id="{CD5BBB54-4B5D-4E75-8D02-DA0A6C0F4CCC}"/>
              </a:ext>
            </a:extLst>
          </p:cNvPr>
          <p:cNvPicPr>
            <a:picLocks noChangeAspect="1"/>
          </p:cNvPicPr>
          <p:nvPr/>
        </p:nvPicPr>
        <p:blipFill>
          <a:blip r:embed="rId3"/>
          <a:stretch>
            <a:fillRect/>
          </a:stretch>
        </p:blipFill>
        <p:spPr>
          <a:xfrm>
            <a:off x="602278" y="2141943"/>
            <a:ext cx="4163724" cy="3591313"/>
          </a:xfrm>
          <a:prstGeom prst="rect">
            <a:avLst/>
          </a:prstGeom>
        </p:spPr>
      </p:pic>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2 CuadroTexto"/>
          <p:cNvSpPr txBox="1">
            <a:spLocks noChangeArrowheads="1"/>
          </p:cNvSpPr>
          <p:nvPr/>
        </p:nvSpPr>
        <p:spPr bwMode="auto">
          <a:xfrm>
            <a:off x="1691680" y="908720"/>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a:t>Resultado  en el Sector Empresarial</a:t>
            </a:r>
            <a:endParaRPr lang="es-EC" sz="2000" b="1" dirty="0"/>
          </a:p>
        </p:txBody>
      </p:sp>
      <p:sp>
        <p:nvSpPr>
          <p:cNvPr id="5" name="Rectángulo 4">
            <a:extLst>
              <a:ext uri="{FF2B5EF4-FFF2-40B4-BE49-F238E27FC236}">
                <a16:creationId xmlns="" xmlns:a16="http://schemas.microsoft.com/office/drawing/2014/main" id="{1E277C16-7996-4EE5-9DE0-DC84ECEA2675}"/>
              </a:ext>
            </a:extLst>
          </p:cNvPr>
          <p:cNvSpPr/>
          <p:nvPr/>
        </p:nvSpPr>
        <p:spPr>
          <a:xfrm>
            <a:off x="1469179" y="1469743"/>
            <a:ext cx="5904656" cy="261610"/>
          </a:xfrm>
          <a:prstGeom prst="rect">
            <a:avLst/>
          </a:prstGeom>
        </p:spPr>
        <p:txBody>
          <a:bodyPr wrap="square">
            <a:spAutoFit/>
          </a:bodyPr>
          <a:lstStyle/>
          <a:p>
            <a:pPr algn="ctr"/>
            <a:r>
              <a:rPr lang="es-EC" sz="1100" b="1" dirty="0"/>
              <a:t>Principales Amenazas Naturales</a:t>
            </a:r>
          </a:p>
        </p:txBody>
      </p:sp>
      <p:sp>
        <p:nvSpPr>
          <p:cNvPr id="6" name="Rectángulo 5">
            <a:extLst>
              <a:ext uri="{FF2B5EF4-FFF2-40B4-BE49-F238E27FC236}">
                <a16:creationId xmlns="" xmlns:a16="http://schemas.microsoft.com/office/drawing/2014/main" id="{0092C118-20BE-4DB0-A6BF-30F350DCFB38}"/>
              </a:ext>
            </a:extLst>
          </p:cNvPr>
          <p:cNvSpPr/>
          <p:nvPr/>
        </p:nvSpPr>
        <p:spPr>
          <a:xfrm>
            <a:off x="1118425" y="1770500"/>
            <a:ext cx="1353256" cy="246221"/>
          </a:xfrm>
          <a:prstGeom prst="rect">
            <a:avLst/>
          </a:prstGeom>
        </p:spPr>
        <p:txBody>
          <a:bodyPr wrap="none">
            <a:spAutoFit/>
          </a:bodyPr>
          <a:lstStyle/>
          <a:p>
            <a:r>
              <a:rPr lang="es-EC" sz="1000" b="1" dirty="0"/>
              <a:t>Empresas Públicas</a:t>
            </a:r>
          </a:p>
        </p:txBody>
      </p:sp>
      <p:sp>
        <p:nvSpPr>
          <p:cNvPr id="11" name="Rectángulo 10">
            <a:extLst>
              <a:ext uri="{FF2B5EF4-FFF2-40B4-BE49-F238E27FC236}">
                <a16:creationId xmlns="" xmlns:a16="http://schemas.microsoft.com/office/drawing/2014/main" id="{49C5F64E-CE60-41A6-B26C-2DF8070C340D}"/>
              </a:ext>
            </a:extLst>
          </p:cNvPr>
          <p:cNvSpPr/>
          <p:nvPr/>
        </p:nvSpPr>
        <p:spPr>
          <a:xfrm>
            <a:off x="6020579" y="1740666"/>
            <a:ext cx="1353256" cy="246221"/>
          </a:xfrm>
          <a:prstGeom prst="rect">
            <a:avLst/>
          </a:prstGeom>
        </p:spPr>
        <p:txBody>
          <a:bodyPr wrap="none">
            <a:spAutoFit/>
          </a:bodyPr>
          <a:lstStyle/>
          <a:p>
            <a:r>
              <a:rPr lang="es-EC" sz="1000" b="1" dirty="0"/>
              <a:t>Empresas Privadas</a:t>
            </a:r>
          </a:p>
        </p:txBody>
      </p:sp>
      <p:pic>
        <p:nvPicPr>
          <p:cNvPr id="8" name="Imagen 7">
            <a:extLst>
              <a:ext uri="{FF2B5EF4-FFF2-40B4-BE49-F238E27FC236}">
                <a16:creationId xmlns="" xmlns:a16="http://schemas.microsoft.com/office/drawing/2014/main" id="{B5C41FB9-9EA4-42FE-B918-85C81B61D49B}"/>
              </a:ext>
            </a:extLst>
          </p:cNvPr>
          <p:cNvPicPr>
            <a:picLocks noChangeAspect="1"/>
          </p:cNvPicPr>
          <p:nvPr/>
        </p:nvPicPr>
        <p:blipFill>
          <a:blip r:embed="rId4"/>
          <a:stretch>
            <a:fillRect/>
          </a:stretch>
        </p:blipFill>
        <p:spPr>
          <a:xfrm>
            <a:off x="5143866" y="2141942"/>
            <a:ext cx="4396686" cy="3591313"/>
          </a:xfrm>
          <a:prstGeom prst="rect">
            <a:avLst/>
          </a:prstGeom>
        </p:spPr>
      </p:pic>
    </p:spTree>
    <p:extLst>
      <p:ext uri="{BB962C8B-B14F-4D97-AF65-F5344CB8AC3E}">
        <p14:creationId xmlns:p14="http://schemas.microsoft.com/office/powerpoint/2010/main" val="862495788"/>
      </p:ext>
    </p:extLst>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2 CuadroTexto"/>
          <p:cNvSpPr txBox="1">
            <a:spLocks noChangeArrowheads="1"/>
          </p:cNvSpPr>
          <p:nvPr/>
        </p:nvSpPr>
        <p:spPr bwMode="auto">
          <a:xfrm>
            <a:off x="1691680" y="862725"/>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a:t>Resultado  en el Sector Empresarial</a:t>
            </a:r>
            <a:endParaRPr lang="es-EC" sz="2000" b="1" dirty="0"/>
          </a:p>
        </p:txBody>
      </p:sp>
      <p:sp>
        <p:nvSpPr>
          <p:cNvPr id="5" name="Rectángulo 4">
            <a:extLst>
              <a:ext uri="{FF2B5EF4-FFF2-40B4-BE49-F238E27FC236}">
                <a16:creationId xmlns="" xmlns:a16="http://schemas.microsoft.com/office/drawing/2014/main" id="{1E277C16-7996-4EE5-9DE0-DC84ECEA2675}"/>
              </a:ext>
            </a:extLst>
          </p:cNvPr>
          <p:cNvSpPr/>
          <p:nvPr/>
        </p:nvSpPr>
        <p:spPr>
          <a:xfrm>
            <a:off x="1469179" y="1469743"/>
            <a:ext cx="5904656" cy="261610"/>
          </a:xfrm>
          <a:prstGeom prst="rect">
            <a:avLst/>
          </a:prstGeom>
        </p:spPr>
        <p:txBody>
          <a:bodyPr wrap="square">
            <a:spAutoFit/>
          </a:bodyPr>
          <a:lstStyle/>
          <a:p>
            <a:pPr algn="ctr"/>
            <a:r>
              <a:rPr lang="es-EC" sz="1100" b="1" dirty="0"/>
              <a:t>Principales Amenazas Antrópicas</a:t>
            </a:r>
          </a:p>
        </p:txBody>
      </p:sp>
      <p:sp>
        <p:nvSpPr>
          <p:cNvPr id="6" name="Rectángulo 5">
            <a:extLst>
              <a:ext uri="{FF2B5EF4-FFF2-40B4-BE49-F238E27FC236}">
                <a16:creationId xmlns="" xmlns:a16="http://schemas.microsoft.com/office/drawing/2014/main" id="{0092C118-20BE-4DB0-A6BF-30F350DCFB38}"/>
              </a:ext>
            </a:extLst>
          </p:cNvPr>
          <p:cNvSpPr/>
          <p:nvPr/>
        </p:nvSpPr>
        <p:spPr>
          <a:xfrm>
            <a:off x="1118425" y="1770500"/>
            <a:ext cx="1353256" cy="246221"/>
          </a:xfrm>
          <a:prstGeom prst="rect">
            <a:avLst/>
          </a:prstGeom>
        </p:spPr>
        <p:txBody>
          <a:bodyPr wrap="none">
            <a:spAutoFit/>
          </a:bodyPr>
          <a:lstStyle/>
          <a:p>
            <a:r>
              <a:rPr lang="es-EC" sz="1000" b="1" dirty="0"/>
              <a:t>Empresas Públicas</a:t>
            </a:r>
          </a:p>
        </p:txBody>
      </p:sp>
      <p:sp>
        <p:nvSpPr>
          <p:cNvPr id="11" name="Rectángulo 10">
            <a:extLst>
              <a:ext uri="{FF2B5EF4-FFF2-40B4-BE49-F238E27FC236}">
                <a16:creationId xmlns="" xmlns:a16="http://schemas.microsoft.com/office/drawing/2014/main" id="{49C5F64E-CE60-41A6-B26C-2DF8070C340D}"/>
              </a:ext>
            </a:extLst>
          </p:cNvPr>
          <p:cNvSpPr/>
          <p:nvPr/>
        </p:nvSpPr>
        <p:spPr>
          <a:xfrm>
            <a:off x="6020579" y="1740666"/>
            <a:ext cx="1353256" cy="246221"/>
          </a:xfrm>
          <a:prstGeom prst="rect">
            <a:avLst/>
          </a:prstGeom>
        </p:spPr>
        <p:txBody>
          <a:bodyPr wrap="none">
            <a:spAutoFit/>
          </a:bodyPr>
          <a:lstStyle/>
          <a:p>
            <a:r>
              <a:rPr lang="es-EC" sz="1000" b="1" dirty="0"/>
              <a:t>Empresas Privadas</a:t>
            </a:r>
          </a:p>
        </p:txBody>
      </p:sp>
      <p:pic>
        <p:nvPicPr>
          <p:cNvPr id="2" name="Imagen 1">
            <a:extLst>
              <a:ext uri="{FF2B5EF4-FFF2-40B4-BE49-F238E27FC236}">
                <a16:creationId xmlns="" xmlns:a16="http://schemas.microsoft.com/office/drawing/2014/main" id="{ACB44FC9-DEA9-4171-A75E-1ABC975F9E35}"/>
              </a:ext>
            </a:extLst>
          </p:cNvPr>
          <p:cNvPicPr>
            <a:picLocks noChangeAspect="1"/>
          </p:cNvPicPr>
          <p:nvPr/>
        </p:nvPicPr>
        <p:blipFill>
          <a:blip r:embed="rId3"/>
          <a:stretch>
            <a:fillRect/>
          </a:stretch>
        </p:blipFill>
        <p:spPr>
          <a:xfrm>
            <a:off x="539552" y="2141942"/>
            <a:ext cx="4264320" cy="3717977"/>
          </a:xfrm>
          <a:prstGeom prst="rect">
            <a:avLst/>
          </a:prstGeom>
        </p:spPr>
      </p:pic>
      <p:pic>
        <p:nvPicPr>
          <p:cNvPr id="4" name="Imagen 3">
            <a:extLst>
              <a:ext uri="{FF2B5EF4-FFF2-40B4-BE49-F238E27FC236}">
                <a16:creationId xmlns="" xmlns:a16="http://schemas.microsoft.com/office/drawing/2014/main" id="{749A632F-FDFF-4D2E-B1E4-9CA27D3E5B4A}"/>
              </a:ext>
            </a:extLst>
          </p:cNvPr>
          <p:cNvPicPr>
            <a:picLocks noChangeAspect="1"/>
          </p:cNvPicPr>
          <p:nvPr/>
        </p:nvPicPr>
        <p:blipFill>
          <a:blip r:embed="rId4"/>
          <a:stretch>
            <a:fillRect/>
          </a:stretch>
        </p:blipFill>
        <p:spPr>
          <a:xfrm>
            <a:off x="5148064" y="2141173"/>
            <a:ext cx="4498899" cy="3717977"/>
          </a:xfrm>
          <a:prstGeom prst="rect">
            <a:avLst/>
          </a:prstGeom>
        </p:spPr>
      </p:pic>
    </p:spTree>
    <p:extLst>
      <p:ext uri="{BB962C8B-B14F-4D97-AF65-F5344CB8AC3E}">
        <p14:creationId xmlns:p14="http://schemas.microsoft.com/office/powerpoint/2010/main" val="3416615442"/>
      </p:ext>
    </p:extLst>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2 CuadroTexto"/>
          <p:cNvSpPr txBox="1">
            <a:spLocks noChangeArrowheads="1"/>
          </p:cNvSpPr>
          <p:nvPr/>
        </p:nvSpPr>
        <p:spPr bwMode="auto">
          <a:xfrm>
            <a:off x="1691680" y="908720"/>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a:t>Resultado  en el Sector Empresarial</a:t>
            </a:r>
            <a:endParaRPr lang="es-EC" sz="2000" b="1" dirty="0"/>
          </a:p>
        </p:txBody>
      </p:sp>
      <p:sp>
        <p:nvSpPr>
          <p:cNvPr id="5" name="Rectángulo 4">
            <a:extLst>
              <a:ext uri="{FF2B5EF4-FFF2-40B4-BE49-F238E27FC236}">
                <a16:creationId xmlns="" xmlns:a16="http://schemas.microsoft.com/office/drawing/2014/main" id="{1E277C16-7996-4EE5-9DE0-DC84ECEA2675}"/>
              </a:ext>
            </a:extLst>
          </p:cNvPr>
          <p:cNvSpPr/>
          <p:nvPr/>
        </p:nvSpPr>
        <p:spPr>
          <a:xfrm>
            <a:off x="1763688" y="1448496"/>
            <a:ext cx="5904656" cy="261610"/>
          </a:xfrm>
          <a:prstGeom prst="rect">
            <a:avLst/>
          </a:prstGeom>
        </p:spPr>
        <p:txBody>
          <a:bodyPr wrap="square">
            <a:spAutoFit/>
          </a:bodyPr>
          <a:lstStyle/>
          <a:p>
            <a:pPr algn="ctr"/>
            <a:r>
              <a:rPr lang="es-EC" sz="1100" b="1" dirty="0"/>
              <a:t>Facilidades de Contratar Profesionales </a:t>
            </a:r>
          </a:p>
        </p:txBody>
      </p:sp>
      <p:sp>
        <p:nvSpPr>
          <p:cNvPr id="6" name="Rectángulo 5">
            <a:extLst>
              <a:ext uri="{FF2B5EF4-FFF2-40B4-BE49-F238E27FC236}">
                <a16:creationId xmlns="" xmlns:a16="http://schemas.microsoft.com/office/drawing/2014/main" id="{0092C118-20BE-4DB0-A6BF-30F350DCFB38}"/>
              </a:ext>
            </a:extLst>
          </p:cNvPr>
          <p:cNvSpPr/>
          <p:nvPr/>
        </p:nvSpPr>
        <p:spPr>
          <a:xfrm>
            <a:off x="1691680" y="1802914"/>
            <a:ext cx="1353256" cy="246221"/>
          </a:xfrm>
          <a:prstGeom prst="rect">
            <a:avLst/>
          </a:prstGeom>
        </p:spPr>
        <p:txBody>
          <a:bodyPr wrap="none">
            <a:spAutoFit/>
          </a:bodyPr>
          <a:lstStyle/>
          <a:p>
            <a:r>
              <a:rPr lang="es-EC" sz="1000" b="1" dirty="0"/>
              <a:t>Empresas Públicas</a:t>
            </a:r>
          </a:p>
        </p:txBody>
      </p:sp>
      <p:sp>
        <p:nvSpPr>
          <p:cNvPr id="11" name="Rectángulo 10">
            <a:extLst>
              <a:ext uri="{FF2B5EF4-FFF2-40B4-BE49-F238E27FC236}">
                <a16:creationId xmlns="" xmlns:a16="http://schemas.microsoft.com/office/drawing/2014/main" id="{49C5F64E-CE60-41A6-B26C-2DF8070C340D}"/>
              </a:ext>
            </a:extLst>
          </p:cNvPr>
          <p:cNvSpPr/>
          <p:nvPr/>
        </p:nvSpPr>
        <p:spPr>
          <a:xfrm>
            <a:off x="6238913" y="1802913"/>
            <a:ext cx="1353256" cy="246221"/>
          </a:xfrm>
          <a:prstGeom prst="rect">
            <a:avLst/>
          </a:prstGeom>
        </p:spPr>
        <p:txBody>
          <a:bodyPr wrap="none">
            <a:spAutoFit/>
          </a:bodyPr>
          <a:lstStyle/>
          <a:p>
            <a:r>
              <a:rPr lang="es-EC" sz="1000" b="1" dirty="0"/>
              <a:t>Empresas Privadas</a:t>
            </a:r>
          </a:p>
        </p:txBody>
      </p:sp>
      <p:sp>
        <p:nvSpPr>
          <p:cNvPr id="12" name="Rectángulo 11">
            <a:extLst>
              <a:ext uri="{FF2B5EF4-FFF2-40B4-BE49-F238E27FC236}">
                <a16:creationId xmlns="" xmlns:a16="http://schemas.microsoft.com/office/drawing/2014/main" id="{90E0ACC3-B818-4EF2-A993-479AF8482675}"/>
              </a:ext>
            </a:extLst>
          </p:cNvPr>
          <p:cNvSpPr/>
          <p:nvPr/>
        </p:nvSpPr>
        <p:spPr>
          <a:xfrm>
            <a:off x="1763688" y="3492728"/>
            <a:ext cx="5904656" cy="261610"/>
          </a:xfrm>
          <a:prstGeom prst="rect">
            <a:avLst/>
          </a:prstGeom>
        </p:spPr>
        <p:txBody>
          <a:bodyPr wrap="square">
            <a:spAutoFit/>
          </a:bodyPr>
          <a:lstStyle/>
          <a:p>
            <a:pPr algn="ctr"/>
            <a:r>
              <a:rPr lang="es-EC" sz="1100" b="1" dirty="0"/>
              <a:t>Se cuenta con Historial de Eventos</a:t>
            </a:r>
          </a:p>
        </p:txBody>
      </p:sp>
      <p:sp>
        <p:nvSpPr>
          <p:cNvPr id="13" name="Rectángulo 12">
            <a:extLst>
              <a:ext uri="{FF2B5EF4-FFF2-40B4-BE49-F238E27FC236}">
                <a16:creationId xmlns="" xmlns:a16="http://schemas.microsoft.com/office/drawing/2014/main" id="{742FD993-D7B0-4537-9236-875765C002C2}"/>
              </a:ext>
            </a:extLst>
          </p:cNvPr>
          <p:cNvSpPr/>
          <p:nvPr/>
        </p:nvSpPr>
        <p:spPr>
          <a:xfrm>
            <a:off x="1691680" y="3830851"/>
            <a:ext cx="1353256" cy="246221"/>
          </a:xfrm>
          <a:prstGeom prst="rect">
            <a:avLst/>
          </a:prstGeom>
        </p:spPr>
        <p:txBody>
          <a:bodyPr wrap="none">
            <a:spAutoFit/>
          </a:bodyPr>
          <a:lstStyle/>
          <a:p>
            <a:r>
              <a:rPr lang="es-EC" sz="1000" b="1" dirty="0"/>
              <a:t>Empresas Públicas</a:t>
            </a:r>
          </a:p>
        </p:txBody>
      </p:sp>
      <p:sp>
        <p:nvSpPr>
          <p:cNvPr id="16" name="Rectángulo 15">
            <a:extLst>
              <a:ext uri="{FF2B5EF4-FFF2-40B4-BE49-F238E27FC236}">
                <a16:creationId xmlns="" xmlns:a16="http://schemas.microsoft.com/office/drawing/2014/main" id="{ADB31A9C-F558-4686-8A59-4EAE432EE9D1}"/>
              </a:ext>
            </a:extLst>
          </p:cNvPr>
          <p:cNvSpPr/>
          <p:nvPr/>
        </p:nvSpPr>
        <p:spPr>
          <a:xfrm>
            <a:off x="6238913" y="3830850"/>
            <a:ext cx="1353256" cy="246221"/>
          </a:xfrm>
          <a:prstGeom prst="rect">
            <a:avLst/>
          </a:prstGeom>
        </p:spPr>
        <p:txBody>
          <a:bodyPr wrap="none">
            <a:spAutoFit/>
          </a:bodyPr>
          <a:lstStyle/>
          <a:p>
            <a:r>
              <a:rPr lang="es-EC" sz="1000" b="1" dirty="0"/>
              <a:t>Empresas Privadas</a:t>
            </a:r>
          </a:p>
        </p:txBody>
      </p:sp>
      <p:pic>
        <p:nvPicPr>
          <p:cNvPr id="4" name="Imagen 3">
            <a:extLst>
              <a:ext uri="{FF2B5EF4-FFF2-40B4-BE49-F238E27FC236}">
                <a16:creationId xmlns="" xmlns:a16="http://schemas.microsoft.com/office/drawing/2014/main" id="{9BA40584-9ED6-41D7-90A9-301054F70DEB}"/>
              </a:ext>
            </a:extLst>
          </p:cNvPr>
          <p:cNvPicPr>
            <a:picLocks noChangeAspect="1"/>
          </p:cNvPicPr>
          <p:nvPr/>
        </p:nvPicPr>
        <p:blipFill>
          <a:blip r:embed="rId3"/>
          <a:stretch>
            <a:fillRect/>
          </a:stretch>
        </p:blipFill>
        <p:spPr>
          <a:xfrm>
            <a:off x="434644" y="2173586"/>
            <a:ext cx="5220584" cy="1219594"/>
          </a:xfrm>
          <a:prstGeom prst="rect">
            <a:avLst/>
          </a:prstGeom>
        </p:spPr>
      </p:pic>
      <p:pic>
        <p:nvPicPr>
          <p:cNvPr id="7" name="Imagen 6">
            <a:extLst>
              <a:ext uri="{FF2B5EF4-FFF2-40B4-BE49-F238E27FC236}">
                <a16:creationId xmlns="" xmlns:a16="http://schemas.microsoft.com/office/drawing/2014/main" id="{C61E2C10-5DB8-480E-AC7A-99C0AE031ABF}"/>
              </a:ext>
            </a:extLst>
          </p:cNvPr>
          <p:cNvPicPr>
            <a:picLocks noChangeAspect="1"/>
          </p:cNvPicPr>
          <p:nvPr/>
        </p:nvPicPr>
        <p:blipFill>
          <a:blip r:embed="rId4"/>
          <a:stretch>
            <a:fillRect/>
          </a:stretch>
        </p:blipFill>
        <p:spPr>
          <a:xfrm>
            <a:off x="5058052" y="2190080"/>
            <a:ext cx="5220584" cy="1219594"/>
          </a:xfrm>
          <a:prstGeom prst="rect">
            <a:avLst/>
          </a:prstGeom>
        </p:spPr>
      </p:pic>
      <p:pic>
        <p:nvPicPr>
          <p:cNvPr id="8" name="Imagen 7">
            <a:extLst>
              <a:ext uri="{FF2B5EF4-FFF2-40B4-BE49-F238E27FC236}">
                <a16:creationId xmlns="" xmlns:a16="http://schemas.microsoft.com/office/drawing/2014/main" id="{8CE18E9A-DE62-4B9D-8EF9-057CD94432B7}"/>
              </a:ext>
            </a:extLst>
          </p:cNvPr>
          <p:cNvPicPr>
            <a:picLocks noChangeAspect="1"/>
          </p:cNvPicPr>
          <p:nvPr/>
        </p:nvPicPr>
        <p:blipFill>
          <a:blip r:embed="rId5"/>
          <a:stretch>
            <a:fillRect/>
          </a:stretch>
        </p:blipFill>
        <p:spPr>
          <a:xfrm>
            <a:off x="539552" y="4365104"/>
            <a:ext cx="5220584" cy="1660723"/>
          </a:xfrm>
          <a:prstGeom prst="rect">
            <a:avLst/>
          </a:prstGeom>
        </p:spPr>
      </p:pic>
      <p:pic>
        <p:nvPicPr>
          <p:cNvPr id="9" name="Imagen 8">
            <a:extLst>
              <a:ext uri="{FF2B5EF4-FFF2-40B4-BE49-F238E27FC236}">
                <a16:creationId xmlns="" xmlns:a16="http://schemas.microsoft.com/office/drawing/2014/main" id="{9DDD1293-4CFC-4C8F-82EA-C67C7670CE85}"/>
              </a:ext>
            </a:extLst>
          </p:cNvPr>
          <p:cNvPicPr>
            <a:picLocks noChangeAspect="1"/>
          </p:cNvPicPr>
          <p:nvPr/>
        </p:nvPicPr>
        <p:blipFill>
          <a:blip r:embed="rId6"/>
          <a:stretch>
            <a:fillRect/>
          </a:stretch>
        </p:blipFill>
        <p:spPr>
          <a:xfrm>
            <a:off x="4981877" y="4365103"/>
            <a:ext cx="5220584" cy="1523347"/>
          </a:xfrm>
          <a:prstGeom prst="rect">
            <a:avLst/>
          </a:prstGeom>
        </p:spPr>
      </p:pic>
    </p:spTree>
    <p:extLst>
      <p:ext uri="{BB962C8B-B14F-4D97-AF65-F5344CB8AC3E}">
        <p14:creationId xmlns:p14="http://schemas.microsoft.com/office/powerpoint/2010/main" val="3975560800"/>
      </p:ext>
    </p:extLst>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2 CuadroTexto"/>
          <p:cNvSpPr txBox="1">
            <a:spLocks noChangeArrowheads="1"/>
          </p:cNvSpPr>
          <p:nvPr/>
        </p:nvSpPr>
        <p:spPr bwMode="auto">
          <a:xfrm>
            <a:off x="1691680" y="908720"/>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a:t>Resultado  en el Sector Empresarial</a:t>
            </a:r>
            <a:endParaRPr lang="es-EC" sz="2000" b="1" dirty="0"/>
          </a:p>
        </p:txBody>
      </p:sp>
      <p:sp>
        <p:nvSpPr>
          <p:cNvPr id="5" name="Rectángulo 4">
            <a:extLst>
              <a:ext uri="{FF2B5EF4-FFF2-40B4-BE49-F238E27FC236}">
                <a16:creationId xmlns="" xmlns:a16="http://schemas.microsoft.com/office/drawing/2014/main" id="{1E277C16-7996-4EE5-9DE0-DC84ECEA2675}"/>
              </a:ext>
            </a:extLst>
          </p:cNvPr>
          <p:cNvSpPr/>
          <p:nvPr/>
        </p:nvSpPr>
        <p:spPr>
          <a:xfrm>
            <a:off x="398867" y="1740878"/>
            <a:ext cx="3571844" cy="430887"/>
          </a:xfrm>
          <a:prstGeom prst="rect">
            <a:avLst/>
          </a:prstGeom>
        </p:spPr>
        <p:txBody>
          <a:bodyPr wrap="square">
            <a:spAutoFit/>
          </a:bodyPr>
          <a:lstStyle/>
          <a:p>
            <a:pPr algn="ctr"/>
            <a:r>
              <a:rPr lang="es-EC" sz="1100" b="1" dirty="0"/>
              <a:t>Se cuenta con profesionales en Seguridad y Salud Ocupacional</a:t>
            </a:r>
          </a:p>
        </p:txBody>
      </p:sp>
      <p:sp>
        <p:nvSpPr>
          <p:cNvPr id="12" name="Rectángulo 11">
            <a:extLst>
              <a:ext uri="{FF2B5EF4-FFF2-40B4-BE49-F238E27FC236}">
                <a16:creationId xmlns="" xmlns:a16="http://schemas.microsoft.com/office/drawing/2014/main" id="{90E0ACC3-B818-4EF2-A993-479AF8482675}"/>
              </a:ext>
            </a:extLst>
          </p:cNvPr>
          <p:cNvSpPr/>
          <p:nvPr/>
        </p:nvSpPr>
        <p:spPr>
          <a:xfrm>
            <a:off x="4911375" y="2757017"/>
            <a:ext cx="3787868" cy="430887"/>
          </a:xfrm>
          <a:prstGeom prst="rect">
            <a:avLst/>
          </a:prstGeom>
        </p:spPr>
        <p:txBody>
          <a:bodyPr wrap="square">
            <a:spAutoFit/>
          </a:bodyPr>
          <a:lstStyle/>
          <a:p>
            <a:pPr algn="ctr"/>
            <a:r>
              <a:rPr lang="es-EC" sz="1100" b="1" dirty="0"/>
              <a:t>Profesionales del Área de Seguridad y Salud Ocupacional</a:t>
            </a:r>
          </a:p>
        </p:txBody>
      </p:sp>
      <p:pic>
        <p:nvPicPr>
          <p:cNvPr id="4" name="Imagen 3">
            <a:extLst>
              <a:ext uri="{FF2B5EF4-FFF2-40B4-BE49-F238E27FC236}">
                <a16:creationId xmlns="" xmlns:a16="http://schemas.microsoft.com/office/drawing/2014/main" id="{53AF3595-ECA5-4AFF-BE37-FBBFE124FBC5}"/>
              </a:ext>
            </a:extLst>
          </p:cNvPr>
          <p:cNvPicPr>
            <a:picLocks noChangeAspect="1"/>
          </p:cNvPicPr>
          <p:nvPr/>
        </p:nvPicPr>
        <p:blipFill>
          <a:blip r:embed="rId3"/>
          <a:stretch>
            <a:fillRect/>
          </a:stretch>
        </p:blipFill>
        <p:spPr>
          <a:xfrm>
            <a:off x="428516" y="2420888"/>
            <a:ext cx="5220584" cy="1534032"/>
          </a:xfrm>
          <a:prstGeom prst="rect">
            <a:avLst/>
          </a:prstGeom>
        </p:spPr>
      </p:pic>
      <p:pic>
        <p:nvPicPr>
          <p:cNvPr id="7" name="Imagen 6">
            <a:extLst>
              <a:ext uri="{FF2B5EF4-FFF2-40B4-BE49-F238E27FC236}">
                <a16:creationId xmlns="" xmlns:a16="http://schemas.microsoft.com/office/drawing/2014/main" id="{A590E827-41BD-43EE-A7F8-8D1805FE218D}"/>
              </a:ext>
            </a:extLst>
          </p:cNvPr>
          <p:cNvPicPr>
            <a:picLocks noChangeAspect="1"/>
          </p:cNvPicPr>
          <p:nvPr/>
        </p:nvPicPr>
        <p:blipFill>
          <a:blip r:embed="rId4"/>
          <a:stretch>
            <a:fillRect/>
          </a:stretch>
        </p:blipFill>
        <p:spPr>
          <a:xfrm>
            <a:off x="4716016" y="3463163"/>
            <a:ext cx="4495900" cy="3090428"/>
          </a:xfrm>
          <a:prstGeom prst="rect">
            <a:avLst/>
          </a:prstGeom>
        </p:spPr>
      </p:pic>
    </p:spTree>
    <p:extLst>
      <p:ext uri="{BB962C8B-B14F-4D97-AF65-F5344CB8AC3E}">
        <p14:creationId xmlns:p14="http://schemas.microsoft.com/office/powerpoint/2010/main" val="1767353788"/>
      </p:ext>
    </p:extLst>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2 CuadroTexto"/>
          <p:cNvSpPr txBox="1">
            <a:spLocks noChangeArrowheads="1"/>
          </p:cNvSpPr>
          <p:nvPr/>
        </p:nvSpPr>
        <p:spPr bwMode="auto">
          <a:xfrm>
            <a:off x="1691680" y="908720"/>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a:t>Resultado  en el Sector Empresarial</a:t>
            </a:r>
            <a:endParaRPr lang="es-EC" sz="2000" b="1" dirty="0"/>
          </a:p>
        </p:txBody>
      </p:sp>
      <p:sp>
        <p:nvSpPr>
          <p:cNvPr id="5" name="Rectángulo 4">
            <a:extLst>
              <a:ext uri="{FF2B5EF4-FFF2-40B4-BE49-F238E27FC236}">
                <a16:creationId xmlns="" xmlns:a16="http://schemas.microsoft.com/office/drawing/2014/main" id="{1E277C16-7996-4EE5-9DE0-DC84ECEA2675}"/>
              </a:ext>
            </a:extLst>
          </p:cNvPr>
          <p:cNvSpPr/>
          <p:nvPr/>
        </p:nvSpPr>
        <p:spPr>
          <a:xfrm>
            <a:off x="1763688" y="1448496"/>
            <a:ext cx="5904656" cy="261610"/>
          </a:xfrm>
          <a:prstGeom prst="rect">
            <a:avLst/>
          </a:prstGeom>
        </p:spPr>
        <p:txBody>
          <a:bodyPr wrap="square">
            <a:spAutoFit/>
          </a:bodyPr>
          <a:lstStyle/>
          <a:p>
            <a:pPr algn="ctr"/>
            <a:r>
              <a:rPr lang="es-EC" sz="1100" b="1" dirty="0"/>
              <a:t>Tipo de Estudios del Área de Seguridad y Salud Ocupacional</a:t>
            </a:r>
          </a:p>
        </p:txBody>
      </p:sp>
      <p:pic>
        <p:nvPicPr>
          <p:cNvPr id="6" name="Imagen 5">
            <a:extLst>
              <a:ext uri="{FF2B5EF4-FFF2-40B4-BE49-F238E27FC236}">
                <a16:creationId xmlns="" xmlns:a16="http://schemas.microsoft.com/office/drawing/2014/main" id="{ED9704DD-97F2-4148-B7C5-5EF1CA14DC2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979712" y="1849772"/>
            <a:ext cx="5485408" cy="4603564"/>
          </a:xfrm>
          <a:prstGeom prst="rect">
            <a:avLst/>
          </a:prstGeom>
          <a:noFill/>
          <a:ln>
            <a:noFill/>
          </a:ln>
        </p:spPr>
      </p:pic>
    </p:spTree>
    <p:extLst>
      <p:ext uri="{BB962C8B-B14F-4D97-AF65-F5344CB8AC3E}">
        <p14:creationId xmlns:p14="http://schemas.microsoft.com/office/powerpoint/2010/main" val="583637396"/>
      </p:ext>
    </p:extLst>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2 CuadroTexto"/>
          <p:cNvSpPr txBox="1">
            <a:spLocks noChangeArrowheads="1"/>
          </p:cNvSpPr>
          <p:nvPr/>
        </p:nvSpPr>
        <p:spPr bwMode="auto">
          <a:xfrm>
            <a:off x="1691680" y="908720"/>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a:t>Resultado  en el Sector Empresarial</a:t>
            </a:r>
            <a:endParaRPr lang="es-EC" sz="2000" b="1" dirty="0"/>
          </a:p>
        </p:txBody>
      </p:sp>
      <p:sp>
        <p:nvSpPr>
          <p:cNvPr id="5" name="Rectángulo 4">
            <a:extLst>
              <a:ext uri="{FF2B5EF4-FFF2-40B4-BE49-F238E27FC236}">
                <a16:creationId xmlns="" xmlns:a16="http://schemas.microsoft.com/office/drawing/2014/main" id="{1E277C16-7996-4EE5-9DE0-DC84ECEA2675}"/>
              </a:ext>
            </a:extLst>
          </p:cNvPr>
          <p:cNvSpPr/>
          <p:nvPr/>
        </p:nvSpPr>
        <p:spPr>
          <a:xfrm>
            <a:off x="398867" y="1740878"/>
            <a:ext cx="3571844" cy="261610"/>
          </a:xfrm>
          <a:prstGeom prst="rect">
            <a:avLst/>
          </a:prstGeom>
        </p:spPr>
        <p:txBody>
          <a:bodyPr wrap="square">
            <a:spAutoFit/>
          </a:bodyPr>
          <a:lstStyle/>
          <a:p>
            <a:pPr algn="ctr"/>
            <a:r>
              <a:rPr lang="es-EC" sz="1100" b="1" dirty="0"/>
              <a:t>Principales Riesgos Laborales</a:t>
            </a:r>
          </a:p>
        </p:txBody>
      </p:sp>
      <p:sp>
        <p:nvSpPr>
          <p:cNvPr id="12" name="Rectángulo 11">
            <a:extLst>
              <a:ext uri="{FF2B5EF4-FFF2-40B4-BE49-F238E27FC236}">
                <a16:creationId xmlns="" xmlns:a16="http://schemas.microsoft.com/office/drawing/2014/main" id="{90E0ACC3-B818-4EF2-A993-479AF8482675}"/>
              </a:ext>
            </a:extLst>
          </p:cNvPr>
          <p:cNvSpPr/>
          <p:nvPr/>
        </p:nvSpPr>
        <p:spPr>
          <a:xfrm>
            <a:off x="4911375" y="2757017"/>
            <a:ext cx="3787868" cy="261610"/>
          </a:xfrm>
          <a:prstGeom prst="rect">
            <a:avLst/>
          </a:prstGeom>
        </p:spPr>
        <p:txBody>
          <a:bodyPr wrap="square">
            <a:spAutoFit/>
          </a:bodyPr>
          <a:lstStyle/>
          <a:p>
            <a:pPr algn="ctr"/>
            <a:r>
              <a:rPr lang="es-EC" sz="1100" b="1" dirty="0"/>
              <a:t>Se Cuenta con Historial de Eventos</a:t>
            </a:r>
          </a:p>
        </p:txBody>
      </p:sp>
      <p:pic>
        <p:nvPicPr>
          <p:cNvPr id="2" name="Imagen 1">
            <a:extLst>
              <a:ext uri="{FF2B5EF4-FFF2-40B4-BE49-F238E27FC236}">
                <a16:creationId xmlns="" xmlns:a16="http://schemas.microsoft.com/office/drawing/2014/main" id="{836C0A33-B15D-4988-B10E-628825996C13}"/>
              </a:ext>
            </a:extLst>
          </p:cNvPr>
          <p:cNvPicPr>
            <a:picLocks noChangeAspect="1"/>
          </p:cNvPicPr>
          <p:nvPr/>
        </p:nvPicPr>
        <p:blipFill>
          <a:blip r:embed="rId3"/>
          <a:stretch>
            <a:fillRect/>
          </a:stretch>
        </p:blipFill>
        <p:spPr>
          <a:xfrm>
            <a:off x="827584" y="2143696"/>
            <a:ext cx="4331393" cy="3805584"/>
          </a:xfrm>
          <a:prstGeom prst="rect">
            <a:avLst/>
          </a:prstGeom>
        </p:spPr>
      </p:pic>
      <p:pic>
        <p:nvPicPr>
          <p:cNvPr id="6" name="Imagen 5">
            <a:extLst>
              <a:ext uri="{FF2B5EF4-FFF2-40B4-BE49-F238E27FC236}">
                <a16:creationId xmlns="" xmlns:a16="http://schemas.microsoft.com/office/drawing/2014/main" id="{27F53A5E-FF4B-4A63-97B2-356A942A5276}"/>
              </a:ext>
            </a:extLst>
          </p:cNvPr>
          <p:cNvPicPr>
            <a:picLocks noChangeAspect="1"/>
          </p:cNvPicPr>
          <p:nvPr/>
        </p:nvPicPr>
        <p:blipFill>
          <a:blip r:embed="rId4"/>
          <a:stretch>
            <a:fillRect/>
          </a:stretch>
        </p:blipFill>
        <p:spPr>
          <a:xfrm>
            <a:off x="5315603" y="3140968"/>
            <a:ext cx="4561465" cy="1515067"/>
          </a:xfrm>
          <a:prstGeom prst="rect">
            <a:avLst/>
          </a:prstGeom>
        </p:spPr>
      </p:pic>
    </p:spTree>
    <p:extLst>
      <p:ext uri="{BB962C8B-B14F-4D97-AF65-F5344CB8AC3E}">
        <p14:creationId xmlns:p14="http://schemas.microsoft.com/office/powerpoint/2010/main" val="256042215"/>
      </p:ext>
    </p:extLst>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2 CuadroTexto"/>
          <p:cNvSpPr txBox="1">
            <a:spLocks noChangeArrowheads="1"/>
          </p:cNvSpPr>
          <p:nvPr/>
        </p:nvSpPr>
        <p:spPr bwMode="auto">
          <a:xfrm>
            <a:off x="1691680" y="908720"/>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a:t>Resultado  en el Sector Empresarial</a:t>
            </a:r>
            <a:endParaRPr lang="es-EC" sz="2000" b="1" dirty="0"/>
          </a:p>
        </p:txBody>
      </p:sp>
      <p:sp>
        <p:nvSpPr>
          <p:cNvPr id="5" name="Rectángulo 4">
            <a:extLst>
              <a:ext uri="{FF2B5EF4-FFF2-40B4-BE49-F238E27FC236}">
                <a16:creationId xmlns="" xmlns:a16="http://schemas.microsoft.com/office/drawing/2014/main" id="{1E277C16-7996-4EE5-9DE0-DC84ECEA2675}"/>
              </a:ext>
            </a:extLst>
          </p:cNvPr>
          <p:cNvSpPr/>
          <p:nvPr/>
        </p:nvSpPr>
        <p:spPr>
          <a:xfrm>
            <a:off x="1763688" y="1448496"/>
            <a:ext cx="5904656" cy="261610"/>
          </a:xfrm>
          <a:prstGeom prst="rect">
            <a:avLst/>
          </a:prstGeom>
        </p:spPr>
        <p:txBody>
          <a:bodyPr wrap="square">
            <a:spAutoFit/>
          </a:bodyPr>
          <a:lstStyle/>
          <a:p>
            <a:pPr algn="ctr"/>
            <a:r>
              <a:rPr lang="es-EC" sz="1100" b="1" dirty="0"/>
              <a:t>Niveles de Instrucción Necesarios </a:t>
            </a:r>
          </a:p>
        </p:txBody>
      </p:sp>
      <p:sp>
        <p:nvSpPr>
          <p:cNvPr id="6" name="Rectángulo 5">
            <a:extLst>
              <a:ext uri="{FF2B5EF4-FFF2-40B4-BE49-F238E27FC236}">
                <a16:creationId xmlns="" xmlns:a16="http://schemas.microsoft.com/office/drawing/2014/main" id="{0092C118-20BE-4DB0-A6BF-30F350DCFB38}"/>
              </a:ext>
            </a:extLst>
          </p:cNvPr>
          <p:cNvSpPr/>
          <p:nvPr/>
        </p:nvSpPr>
        <p:spPr>
          <a:xfrm>
            <a:off x="1691680" y="1802914"/>
            <a:ext cx="1353256" cy="246221"/>
          </a:xfrm>
          <a:prstGeom prst="rect">
            <a:avLst/>
          </a:prstGeom>
        </p:spPr>
        <p:txBody>
          <a:bodyPr wrap="none">
            <a:spAutoFit/>
          </a:bodyPr>
          <a:lstStyle/>
          <a:p>
            <a:r>
              <a:rPr lang="es-EC" sz="1000" b="1" dirty="0"/>
              <a:t>Empresas Públicas</a:t>
            </a:r>
          </a:p>
        </p:txBody>
      </p:sp>
      <p:sp>
        <p:nvSpPr>
          <p:cNvPr id="11" name="Rectángulo 10">
            <a:extLst>
              <a:ext uri="{FF2B5EF4-FFF2-40B4-BE49-F238E27FC236}">
                <a16:creationId xmlns="" xmlns:a16="http://schemas.microsoft.com/office/drawing/2014/main" id="{49C5F64E-CE60-41A6-B26C-2DF8070C340D}"/>
              </a:ext>
            </a:extLst>
          </p:cNvPr>
          <p:cNvSpPr/>
          <p:nvPr/>
        </p:nvSpPr>
        <p:spPr>
          <a:xfrm>
            <a:off x="6238913" y="1802913"/>
            <a:ext cx="1353256" cy="246221"/>
          </a:xfrm>
          <a:prstGeom prst="rect">
            <a:avLst/>
          </a:prstGeom>
        </p:spPr>
        <p:txBody>
          <a:bodyPr wrap="none">
            <a:spAutoFit/>
          </a:bodyPr>
          <a:lstStyle/>
          <a:p>
            <a:r>
              <a:rPr lang="es-EC" sz="1000" b="1" dirty="0"/>
              <a:t>Empresas Privadas</a:t>
            </a:r>
          </a:p>
        </p:txBody>
      </p:sp>
      <p:pic>
        <p:nvPicPr>
          <p:cNvPr id="2" name="Imagen 1">
            <a:extLst>
              <a:ext uri="{FF2B5EF4-FFF2-40B4-BE49-F238E27FC236}">
                <a16:creationId xmlns="" xmlns:a16="http://schemas.microsoft.com/office/drawing/2014/main" id="{1B1EE802-3702-49B1-A72E-25C3D9E5CA3A}"/>
              </a:ext>
            </a:extLst>
          </p:cNvPr>
          <p:cNvPicPr>
            <a:picLocks noChangeAspect="1"/>
          </p:cNvPicPr>
          <p:nvPr/>
        </p:nvPicPr>
        <p:blipFill>
          <a:blip r:embed="rId3"/>
          <a:stretch>
            <a:fillRect/>
          </a:stretch>
        </p:blipFill>
        <p:spPr>
          <a:xfrm>
            <a:off x="5459285" y="2141940"/>
            <a:ext cx="4418117" cy="2007139"/>
          </a:xfrm>
          <a:prstGeom prst="rect">
            <a:avLst/>
          </a:prstGeom>
        </p:spPr>
      </p:pic>
      <p:pic>
        <p:nvPicPr>
          <p:cNvPr id="10" name="Imagen 9">
            <a:extLst>
              <a:ext uri="{FF2B5EF4-FFF2-40B4-BE49-F238E27FC236}">
                <a16:creationId xmlns="" xmlns:a16="http://schemas.microsoft.com/office/drawing/2014/main" id="{5078AD30-06E7-45FD-A1E8-2D589135A2AA}"/>
              </a:ext>
            </a:extLst>
          </p:cNvPr>
          <p:cNvPicPr>
            <a:picLocks noChangeAspect="1"/>
          </p:cNvPicPr>
          <p:nvPr/>
        </p:nvPicPr>
        <p:blipFill>
          <a:blip r:embed="rId4"/>
          <a:stretch>
            <a:fillRect/>
          </a:stretch>
        </p:blipFill>
        <p:spPr>
          <a:xfrm>
            <a:off x="850772" y="2141941"/>
            <a:ext cx="4657331" cy="2007139"/>
          </a:xfrm>
          <a:prstGeom prst="rect">
            <a:avLst/>
          </a:prstGeom>
        </p:spPr>
      </p:pic>
      <p:sp>
        <p:nvSpPr>
          <p:cNvPr id="17" name="Rectángulo 16">
            <a:extLst>
              <a:ext uri="{FF2B5EF4-FFF2-40B4-BE49-F238E27FC236}">
                <a16:creationId xmlns="" xmlns:a16="http://schemas.microsoft.com/office/drawing/2014/main" id="{D0A2C37A-B32F-4B03-862E-0DE7115F4051}"/>
              </a:ext>
            </a:extLst>
          </p:cNvPr>
          <p:cNvSpPr/>
          <p:nvPr/>
        </p:nvSpPr>
        <p:spPr>
          <a:xfrm>
            <a:off x="1696269" y="4124505"/>
            <a:ext cx="5904656" cy="261610"/>
          </a:xfrm>
          <a:prstGeom prst="rect">
            <a:avLst/>
          </a:prstGeom>
        </p:spPr>
        <p:txBody>
          <a:bodyPr wrap="square">
            <a:spAutoFit/>
          </a:bodyPr>
          <a:lstStyle/>
          <a:p>
            <a:pPr algn="ctr"/>
            <a:r>
              <a:rPr lang="es-EC" sz="1100" b="1" dirty="0"/>
              <a:t>Niveles de Instrucción Necesarios </a:t>
            </a:r>
          </a:p>
        </p:txBody>
      </p:sp>
      <p:sp>
        <p:nvSpPr>
          <p:cNvPr id="18" name="Rectángulo 17">
            <a:extLst>
              <a:ext uri="{FF2B5EF4-FFF2-40B4-BE49-F238E27FC236}">
                <a16:creationId xmlns="" xmlns:a16="http://schemas.microsoft.com/office/drawing/2014/main" id="{00A7CF3B-D4AC-46FA-8BBA-D8BC9D8EA336}"/>
              </a:ext>
            </a:extLst>
          </p:cNvPr>
          <p:cNvSpPr/>
          <p:nvPr/>
        </p:nvSpPr>
        <p:spPr>
          <a:xfrm>
            <a:off x="1624261" y="4478923"/>
            <a:ext cx="1353256" cy="246221"/>
          </a:xfrm>
          <a:prstGeom prst="rect">
            <a:avLst/>
          </a:prstGeom>
        </p:spPr>
        <p:txBody>
          <a:bodyPr wrap="none">
            <a:spAutoFit/>
          </a:bodyPr>
          <a:lstStyle/>
          <a:p>
            <a:r>
              <a:rPr lang="es-EC" sz="1000" b="1" dirty="0"/>
              <a:t>Empresas Públicas</a:t>
            </a:r>
          </a:p>
        </p:txBody>
      </p:sp>
      <p:sp>
        <p:nvSpPr>
          <p:cNvPr id="19" name="Rectángulo 18">
            <a:extLst>
              <a:ext uri="{FF2B5EF4-FFF2-40B4-BE49-F238E27FC236}">
                <a16:creationId xmlns="" xmlns:a16="http://schemas.microsoft.com/office/drawing/2014/main" id="{D6565B88-81C6-4CA1-A516-4F1438FD5B1D}"/>
              </a:ext>
            </a:extLst>
          </p:cNvPr>
          <p:cNvSpPr/>
          <p:nvPr/>
        </p:nvSpPr>
        <p:spPr>
          <a:xfrm>
            <a:off x="6171494" y="4478922"/>
            <a:ext cx="1353256" cy="246221"/>
          </a:xfrm>
          <a:prstGeom prst="rect">
            <a:avLst/>
          </a:prstGeom>
        </p:spPr>
        <p:txBody>
          <a:bodyPr wrap="none">
            <a:spAutoFit/>
          </a:bodyPr>
          <a:lstStyle/>
          <a:p>
            <a:r>
              <a:rPr lang="es-EC" sz="1000" b="1" dirty="0"/>
              <a:t>Empresas Privadas</a:t>
            </a:r>
          </a:p>
        </p:txBody>
      </p:sp>
      <p:pic>
        <p:nvPicPr>
          <p:cNvPr id="20" name="Imagen 19">
            <a:extLst>
              <a:ext uri="{FF2B5EF4-FFF2-40B4-BE49-F238E27FC236}">
                <a16:creationId xmlns="" xmlns:a16="http://schemas.microsoft.com/office/drawing/2014/main" id="{51AB4D80-FAD7-4C58-9358-FB39E56348C1}"/>
              </a:ext>
            </a:extLst>
          </p:cNvPr>
          <p:cNvPicPr>
            <a:picLocks noChangeAspect="1"/>
          </p:cNvPicPr>
          <p:nvPr/>
        </p:nvPicPr>
        <p:blipFill>
          <a:blip r:embed="rId5"/>
          <a:stretch>
            <a:fillRect/>
          </a:stretch>
        </p:blipFill>
        <p:spPr>
          <a:xfrm>
            <a:off x="850772" y="4867166"/>
            <a:ext cx="4578665" cy="1730186"/>
          </a:xfrm>
          <a:prstGeom prst="rect">
            <a:avLst/>
          </a:prstGeom>
        </p:spPr>
      </p:pic>
      <p:pic>
        <p:nvPicPr>
          <p:cNvPr id="21" name="Imagen 20">
            <a:extLst>
              <a:ext uri="{FF2B5EF4-FFF2-40B4-BE49-F238E27FC236}">
                <a16:creationId xmlns="" xmlns:a16="http://schemas.microsoft.com/office/drawing/2014/main" id="{999B817B-9159-4382-917B-DF2AAD464C58}"/>
              </a:ext>
            </a:extLst>
          </p:cNvPr>
          <p:cNvPicPr>
            <a:picLocks noChangeAspect="1"/>
          </p:cNvPicPr>
          <p:nvPr/>
        </p:nvPicPr>
        <p:blipFill>
          <a:blip r:embed="rId6"/>
          <a:stretch>
            <a:fillRect/>
          </a:stretch>
        </p:blipFill>
        <p:spPr>
          <a:xfrm>
            <a:off x="5566784" y="4867166"/>
            <a:ext cx="4203118" cy="1730186"/>
          </a:xfrm>
          <a:prstGeom prst="rect">
            <a:avLst/>
          </a:prstGeom>
        </p:spPr>
      </p:pic>
    </p:spTree>
    <p:extLst>
      <p:ext uri="{BB962C8B-B14F-4D97-AF65-F5344CB8AC3E}">
        <p14:creationId xmlns:p14="http://schemas.microsoft.com/office/powerpoint/2010/main" val="1418673265"/>
      </p:ext>
    </p:extLst>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2 CuadroTexto"/>
          <p:cNvSpPr txBox="1">
            <a:spLocks noChangeArrowheads="1"/>
          </p:cNvSpPr>
          <p:nvPr/>
        </p:nvSpPr>
        <p:spPr bwMode="auto">
          <a:xfrm>
            <a:off x="1691680" y="836712"/>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dirty="0"/>
              <a:t>Resultado  en el Sector Empresarial</a:t>
            </a:r>
          </a:p>
        </p:txBody>
      </p:sp>
      <p:sp>
        <p:nvSpPr>
          <p:cNvPr id="5" name="Rectángulo 4">
            <a:extLst>
              <a:ext uri="{FF2B5EF4-FFF2-40B4-BE49-F238E27FC236}">
                <a16:creationId xmlns="" xmlns:a16="http://schemas.microsoft.com/office/drawing/2014/main" id="{1E277C16-7996-4EE5-9DE0-DC84ECEA2675}"/>
              </a:ext>
            </a:extLst>
          </p:cNvPr>
          <p:cNvSpPr/>
          <p:nvPr/>
        </p:nvSpPr>
        <p:spPr>
          <a:xfrm>
            <a:off x="107504" y="1740878"/>
            <a:ext cx="1800200" cy="430887"/>
          </a:xfrm>
          <a:prstGeom prst="rect">
            <a:avLst/>
          </a:prstGeom>
        </p:spPr>
        <p:txBody>
          <a:bodyPr wrap="square">
            <a:spAutoFit/>
          </a:bodyPr>
          <a:lstStyle/>
          <a:p>
            <a:pPr algn="ctr"/>
            <a:r>
              <a:rPr lang="es-EC" sz="1100" b="1" dirty="0"/>
              <a:t>Calificación de Profesionales</a:t>
            </a:r>
          </a:p>
        </p:txBody>
      </p:sp>
      <p:pic>
        <p:nvPicPr>
          <p:cNvPr id="15" name="Imagen 14">
            <a:extLst>
              <a:ext uri="{FF2B5EF4-FFF2-40B4-BE49-F238E27FC236}">
                <a16:creationId xmlns="" xmlns:a16="http://schemas.microsoft.com/office/drawing/2014/main" id="{A32139FE-6EFF-43BF-AA2D-3686B744877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412226" y="1412776"/>
            <a:ext cx="6336238" cy="5184576"/>
          </a:xfrm>
          <a:prstGeom prst="rect">
            <a:avLst/>
          </a:prstGeom>
          <a:noFill/>
          <a:ln>
            <a:noFill/>
          </a:ln>
        </p:spPr>
      </p:pic>
    </p:spTree>
    <p:extLst>
      <p:ext uri="{BB962C8B-B14F-4D97-AF65-F5344CB8AC3E}">
        <p14:creationId xmlns:p14="http://schemas.microsoft.com/office/powerpoint/2010/main" val="955408416"/>
      </p:ext>
    </p:extLst>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7 Rectángulo"/>
          <p:cNvSpPr/>
          <p:nvPr/>
        </p:nvSpPr>
        <p:spPr>
          <a:xfrm>
            <a:off x="1403648" y="1412776"/>
            <a:ext cx="7344816" cy="646331"/>
          </a:xfrm>
          <a:prstGeom prst="rect">
            <a:avLst/>
          </a:prstGeom>
        </p:spPr>
        <p:txBody>
          <a:bodyPr wrap="square">
            <a:spAutoFit/>
          </a:bodyPr>
          <a:lstStyle/>
          <a:p>
            <a:pPr lvl="0" algn="just"/>
            <a:r>
              <a:rPr lang="es-EC" dirty="0"/>
              <a:t>¿Cuáles son los referentes teóricos y metodológicos que procedan de fuentes confiables necesarios para el desarrollo de la investigación? </a:t>
            </a:r>
          </a:p>
        </p:txBody>
      </p:sp>
      <p:sp>
        <p:nvSpPr>
          <p:cNvPr id="9" name="8 Rectángulo"/>
          <p:cNvSpPr/>
          <p:nvPr/>
        </p:nvSpPr>
        <p:spPr>
          <a:xfrm>
            <a:off x="1403648" y="2348880"/>
            <a:ext cx="7344816" cy="923330"/>
          </a:xfrm>
          <a:prstGeom prst="rect">
            <a:avLst/>
          </a:prstGeom>
        </p:spPr>
        <p:txBody>
          <a:bodyPr wrap="square">
            <a:spAutoFit/>
          </a:bodyPr>
          <a:lstStyle/>
          <a:p>
            <a:pPr lvl="0" algn="just"/>
            <a:r>
              <a:rPr lang="es-EC" dirty="0"/>
              <a:t>¿Cuáles son los principales problemas que afectan el mercado laboral de los profesionales en Gestión de Riesgos en la provincia de Manabí?</a:t>
            </a:r>
          </a:p>
        </p:txBody>
      </p:sp>
      <p:sp>
        <p:nvSpPr>
          <p:cNvPr id="11" name="10 Rectángulo"/>
          <p:cNvSpPr/>
          <p:nvPr/>
        </p:nvSpPr>
        <p:spPr>
          <a:xfrm>
            <a:off x="1403648" y="3429000"/>
            <a:ext cx="7344816" cy="646331"/>
          </a:xfrm>
          <a:prstGeom prst="rect">
            <a:avLst/>
          </a:prstGeom>
        </p:spPr>
        <p:txBody>
          <a:bodyPr wrap="square">
            <a:spAutoFit/>
          </a:bodyPr>
          <a:lstStyle/>
          <a:p>
            <a:pPr lvl="0" algn="just"/>
            <a:r>
              <a:rPr lang="es-EC" dirty="0"/>
              <a:t>¿Diagnosticar la demanda de profesionales en Gestión de Riesgos en la Provincia de Manabí?</a:t>
            </a:r>
          </a:p>
        </p:txBody>
      </p:sp>
      <p:sp>
        <p:nvSpPr>
          <p:cNvPr id="12" name="11 Cheurón"/>
          <p:cNvSpPr/>
          <p:nvPr/>
        </p:nvSpPr>
        <p:spPr>
          <a:xfrm>
            <a:off x="868785" y="1556792"/>
            <a:ext cx="432048" cy="323166"/>
          </a:xfrm>
          <a:prstGeom prst="chevron">
            <a:avLst/>
          </a:prstGeom>
          <a:solidFill>
            <a:srgbClr val="92D050"/>
          </a:solidFill>
          <a:ln>
            <a:solidFill>
              <a:srgbClr val="92D050"/>
            </a:solidFill>
          </a:ln>
          <a:effectLst>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13" name="12 Cheurón"/>
          <p:cNvSpPr/>
          <p:nvPr/>
        </p:nvSpPr>
        <p:spPr>
          <a:xfrm>
            <a:off x="848694" y="2564904"/>
            <a:ext cx="432048" cy="323166"/>
          </a:xfrm>
          <a:prstGeom prst="chevron">
            <a:avLst/>
          </a:prstGeom>
          <a:solidFill>
            <a:srgbClr val="92D050"/>
          </a:solidFill>
          <a:ln>
            <a:solidFill>
              <a:srgbClr val="92D050"/>
            </a:solidFill>
          </a:ln>
          <a:effectLst>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15" name="14 Cheurón"/>
          <p:cNvSpPr/>
          <p:nvPr/>
        </p:nvSpPr>
        <p:spPr>
          <a:xfrm>
            <a:off x="868785" y="3573016"/>
            <a:ext cx="432048" cy="323166"/>
          </a:xfrm>
          <a:prstGeom prst="chevron">
            <a:avLst/>
          </a:prstGeom>
          <a:solidFill>
            <a:srgbClr val="92D050"/>
          </a:solidFill>
          <a:ln>
            <a:solidFill>
              <a:srgbClr val="92D050"/>
            </a:solidFill>
          </a:ln>
          <a:effectLst>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18" name="2 CuadroTexto"/>
          <p:cNvSpPr txBox="1">
            <a:spLocks noChangeArrowheads="1"/>
          </p:cNvSpPr>
          <p:nvPr/>
        </p:nvSpPr>
        <p:spPr bwMode="auto">
          <a:xfrm>
            <a:off x="-252536" y="772541"/>
            <a:ext cx="59046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2"/>
            <a:r>
              <a:rPr lang="es-ES" sz="2000" b="1" dirty="0"/>
              <a:t>Formulación del Problema</a:t>
            </a:r>
            <a:endParaRPr lang="es-EC" sz="2000" b="1" dirty="0"/>
          </a:p>
        </p:txBody>
      </p:sp>
      <p:sp>
        <p:nvSpPr>
          <p:cNvPr id="21" name="10 Rectángulo">
            <a:extLst>
              <a:ext uri="{FF2B5EF4-FFF2-40B4-BE49-F238E27FC236}">
                <a16:creationId xmlns="" xmlns:a16="http://schemas.microsoft.com/office/drawing/2014/main" id="{6B560D05-4219-4D08-96D9-41EA552E514C}"/>
              </a:ext>
            </a:extLst>
          </p:cNvPr>
          <p:cNvSpPr/>
          <p:nvPr/>
        </p:nvSpPr>
        <p:spPr>
          <a:xfrm>
            <a:off x="1300833" y="4280323"/>
            <a:ext cx="7344816" cy="646331"/>
          </a:xfrm>
          <a:prstGeom prst="rect">
            <a:avLst/>
          </a:prstGeom>
        </p:spPr>
        <p:txBody>
          <a:bodyPr wrap="square">
            <a:spAutoFit/>
          </a:bodyPr>
          <a:lstStyle/>
          <a:p>
            <a:pPr lvl="0" algn="just"/>
            <a:r>
              <a:rPr lang="es-EC" dirty="0"/>
              <a:t>¿Cuáles son las expectativas y la proyección laboral de los profesionales en Gestión de Riesgos en la provincia de Manabí?</a:t>
            </a:r>
          </a:p>
        </p:txBody>
      </p:sp>
      <p:sp>
        <p:nvSpPr>
          <p:cNvPr id="22" name="14 Cheurón">
            <a:extLst>
              <a:ext uri="{FF2B5EF4-FFF2-40B4-BE49-F238E27FC236}">
                <a16:creationId xmlns="" xmlns:a16="http://schemas.microsoft.com/office/drawing/2014/main" id="{C3C9FAB8-602F-4BD2-85F4-547F1533EBB8}"/>
              </a:ext>
            </a:extLst>
          </p:cNvPr>
          <p:cNvSpPr/>
          <p:nvPr/>
        </p:nvSpPr>
        <p:spPr>
          <a:xfrm>
            <a:off x="765970" y="4424339"/>
            <a:ext cx="432048" cy="323166"/>
          </a:xfrm>
          <a:prstGeom prst="chevron">
            <a:avLst/>
          </a:prstGeom>
          <a:solidFill>
            <a:srgbClr val="92D050"/>
          </a:solidFill>
          <a:ln>
            <a:solidFill>
              <a:srgbClr val="92D050"/>
            </a:solidFill>
          </a:ln>
          <a:effectLst>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Tree>
    <p:extLst>
      <p:ext uri="{BB962C8B-B14F-4D97-AF65-F5344CB8AC3E}">
        <p14:creationId xmlns:p14="http://schemas.microsoft.com/office/powerpoint/2010/main" val="1094467071"/>
      </p:ext>
    </p:extLst>
  </p:cSld>
  <p:clrMapOvr>
    <a:masterClrMapping/>
  </p:clrMapOvr>
  <p:transition>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2 CuadroTexto"/>
          <p:cNvSpPr txBox="1">
            <a:spLocks noChangeArrowheads="1"/>
          </p:cNvSpPr>
          <p:nvPr/>
        </p:nvSpPr>
        <p:spPr bwMode="auto">
          <a:xfrm>
            <a:off x="1691680" y="908720"/>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dirty="0"/>
              <a:t>Resultados en el Sector Educacional</a:t>
            </a:r>
          </a:p>
        </p:txBody>
      </p:sp>
      <p:sp>
        <p:nvSpPr>
          <p:cNvPr id="5" name="Rectángulo 4">
            <a:extLst>
              <a:ext uri="{FF2B5EF4-FFF2-40B4-BE49-F238E27FC236}">
                <a16:creationId xmlns="" xmlns:a16="http://schemas.microsoft.com/office/drawing/2014/main" id="{1E277C16-7996-4EE5-9DE0-DC84ECEA2675}"/>
              </a:ext>
            </a:extLst>
          </p:cNvPr>
          <p:cNvSpPr/>
          <p:nvPr/>
        </p:nvSpPr>
        <p:spPr>
          <a:xfrm>
            <a:off x="956493" y="1491378"/>
            <a:ext cx="2602359" cy="261610"/>
          </a:xfrm>
          <a:prstGeom prst="rect">
            <a:avLst/>
          </a:prstGeom>
        </p:spPr>
        <p:txBody>
          <a:bodyPr wrap="square">
            <a:spAutoFit/>
          </a:bodyPr>
          <a:lstStyle/>
          <a:p>
            <a:pPr algn="ctr"/>
            <a:r>
              <a:rPr lang="es-EC" sz="1100" b="1" dirty="0"/>
              <a:t>Especialidad de Estudios</a:t>
            </a:r>
          </a:p>
        </p:txBody>
      </p:sp>
      <p:pic>
        <p:nvPicPr>
          <p:cNvPr id="15" name="Imagen 14">
            <a:extLst>
              <a:ext uri="{FF2B5EF4-FFF2-40B4-BE49-F238E27FC236}">
                <a16:creationId xmlns="" xmlns:a16="http://schemas.microsoft.com/office/drawing/2014/main" id="{EB0D5E5F-C851-4405-877A-AA2A9EDE2BC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39552" y="1935536"/>
            <a:ext cx="3384376" cy="1253748"/>
          </a:xfrm>
          <a:prstGeom prst="rect">
            <a:avLst/>
          </a:prstGeom>
          <a:noFill/>
          <a:ln>
            <a:noFill/>
          </a:ln>
        </p:spPr>
      </p:pic>
      <p:sp>
        <p:nvSpPr>
          <p:cNvPr id="16" name="Rectángulo 15">
            <a:extLst>
              <a:ext uri="{FF2B5EF4-FFF2-40B4-BE49-F238E27FC236}">
                <a16:creationId xmlns="" xmlns:a16="http://schemas.microsoft.com/office/drawing/2014/main" id="{C20453BA-A742-4150-B6AB-DD447850F8D3}"/>
              </a:ext>
            </a:extLst>
          </p:cNvPr>
          <p:cNvSpPr/>
          <p:nvPr/>
        </p:nvSpPr>
        <p:spPr>
          <a:xfrm>
            <a:off x="4993977" y="1491378"/>
            <a:ext cx="2602359" cy="261610"/>
          </a:xfrm>
          <a:prstGeom prst="rect">
            <a:avLst/>
          </a:prstGeom>
        </p:spPr>
        <p:txBody>
          <a:bodyPr wrap="square">
            <a:spAutoFit/>
          </a:bodyPr>
          <a:lstStyle/>
          <a:p>
            <a:pPr algn="ctr"/>
            <a:r>
              <a:rPr lang="es-EC" sz="1100" b="1" dirty="0"/>
              <a:t>Deseos de Continuar Estudios</a:t>
            </a:r>
          </a:p>
        </p:txBody>
      </p:sp>
      <p:pic>
        <p:nvPicPr>
          <p:cNvPr id="22" name="Imagen 21">
            <a:extLst>
              <a:ext uri="{FF2B5EF4-FFF2-40B4-BE49-F238E27FC236}">
                <a16:creationId xmlns="" xmlns:a16="http://schemas.microsoft.com/office/drawing/2014/main" id="{FD7DBD0D-1897-4085-A6D7-7706B099485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44008" y="1935537"/>
            <a:ext cx="3384376" cy="845392"/>
          </a:xfrm>
          <a:prstGeom prst="rect">
            <a:avLst/>
          </a:prstGeom>
          <a:noFill/>
          <a:ln>
            <a:noFill/>
          </a:ln>
        </p:spPr>
      </p:pic>
      <p:sp>
        <p:nvSpPr>
          <p:cNvPr id="23" name="Rectángulo 22">
            <a:extLst>
              <a:ext uri="{FF2B5EF4-FFF2-40B4-BE49-F238E27FC236}">
                <a16:creationId xmlns="" xmlns:a16="http://schemas.microsoft.com/office/drawing/2014/main" id="{49B4DA72-CF52-4596-B6B9-5BD2526ED607}"/>
              </a:ext>
            </a:extLst>
          </p:cNvPr>
          <p:cNvSpPr/>
          <p:nvPr/>
        </p:nvSpPr>
        <p:spPr>
          <a:xfrm>
            <a:off x="930560" y="3537912"/>
            <a:ext cx="2602359" cy="261610"/>
          </a:xfrm>
          <a:prstGeom prst="rect">
            <a:avLst/>
          </a:prstGeom>
        </p:spPr>
        <p:txBody>
          <a:bodyPr wrap="square">
            <a:spAutoFit/>
          </a:bodyPr>
          <a:lstStyle/>
          <a:p>
            <a:pPr algn="ctr"/>
            <a:r>
              <a:rPr lang="es-EC" sz="1100" b="1" dirty="0"/>
              <a:t>Fuentes de Información</a:t>
            </a:r>
          </a:p>
        </p:txBody>
      </p:sp>
      <p:sp>
        <p:nvSpPr>
          <p:cNvPr id="24" name="Rectángulo 23">
            <a:extLst>
              <a:ext uri="{FF2B5EF4-FFF2-40B4-BE49-F238E27FC236}">
                <a16:creationId xmlns="" xmlns:a16="http://schemas.microsoft.com/office/drawing/2014/main" id="{004827C2-E538-4EC3-BB79-34E3A0E42E69}"/>
              </a:ext>
            </a:extLst>
          </p:cNvPr>
          <p:cNvSpPr/>
          <p:nvPr/>
        </p:nvSpPr>
        <p:spPr>
          <a:xfrm>
            <a:off x="5035016" y="3537912"/>
            <a:ext cx="2602359" cy="261610"/>
          </a:xfrm>
          <a:prstGeom prst="rect">
            <a:avLst/>
          </a:prstGeom>
        </p:spPr>
        <p:txBody>
          <a:bodyPr wrap="square">
            <a:spAutoFit/>
          </a:bodyPr>
          <a:lstStyle/>
          <a:p>
            <a:pPr algn="ctr"/>
            <a:r>
              <a:rPr lang="es-EC" sz="1100" b="1" dirty="0"/>
              <a:t>Carreras a Estudiar</a:t>
            </a:r>
          </a:p>
        </p:txBody>
      </p:sp>
      <p:pic>
        <p:nvPicPr>
          <p:cNvPr id="25" name="Imagen 24">
            <a:extLst>
              <a:ext uri="{FF2B5EF4-FFF2-40B4-BE49-F238E27FC236}">
                <a16:creationId xmlns="" xmlns:a16="http://schemas.microsoft.com/office/drawing/2014/main" id="{90424006-3BF0-4E25-B3B0-D748CD7591A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39552" y="3933056"/>
            <a:ext cx="3456384" cy="2160240"/>
          </a:xfrm>
          <a:prstGeom prst="rect">
            <a:avLst/>
          </a:prstGeom>
          <a:noFill/>
          <a:ln>
            <a:noFill/>
          </a:ln>
        </p:spPr>
      </p:pic>
      <p:pic>
        <p:nvPicPr>
          <p:cNvPr id="26" name="Imagen 25">
            <a:extLst>
              <a:ext uri="{FF2B5EF4-FFF2-40B4-BE49-F238E27FC236}">
                <a16:creationId xmlns="" xmlns:a16="http://schemas.microsoft.com/office/drawing/2014/main" id="{185E9B1A-73CA-4518-81C5-317B8FB4B61A}"/>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644008" y="3933056"/>
            <a:ext cx="3456384" cy="1152128"/>
          </a:xfrm>
          <a:prstGeom prst="rect">
            <a:avLst/>
          </a:prstGeom>
          <a:noFill/>
          <a:ln>
            <a:noFill/>
          </a:ln>
        </p:spPr>
      </p:pic>
    </p:spTree>
    <p:extLst>
      <p:ext uri="{BB962C8B-B14F-4D97-AF65-F5344CB8AC3E}">
        <p14:creationId xmlns:p14="http://schemas.microsoft.com/office/powerpoint/2010/main" val="3421097053"/>
      </p:ext>
    </p:extLst>
  </p:cSld>
  <p:clrMapOvr>
    <a:masterClrMapping/>
  </p:clrMapOvr>
  <p:transition>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2 CuadroTexto"/>
          <p:cNvSpPr txBox="1">
            <a:spLocks noChangeArrowheads="1"/>
          </p:cNvSpPr>
          <p:nvPr/>
        </p:nvSpPr>
        <p:spPr bwMode="auto">
          <a:xfrm>
            <a:off x="1691680" y="908720"/>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dirty="0"/>
              <a:t>Resultados en el Sector Educacional</a:t>
            </a:r>
          </a:p>
        </p:txBody>
      </p:sp>
      <p:sp>
        <p:nvSpPr>
          <p:cNvPr id="5" name="Rectángulo 4">
            <a:extLst>
              <a:ext uri="{FF2B5EF4-FFF2-40B4-BE49-F238E27FC236}">
                <a16:creationId xmlns="" xmlns:a16="http://schemas.microsoft.com/office/drawing/2014/main" id="{1E277C16-7996-4EE5-9DE0-DC84ECEA2675}"/>
              </a:ext>
            </a:extLst>
          </p:cNvPr>
          <p:cNvSpPr/>
          <p:nvPr/>
        </p:nvSpPr>
        <p:spPr>
          <a:xfrm>
            <a:off x="956493" y="1491378"/>
            <a:ext cx="2602359" cy="261610"/>
          </a:xfrm>
          <a:prstGeom prst="rect">
            <a:avLst/>
          </a:prstGeom>
        </p:spPr>
        <p:txBody>
          <a:bodyPr wrap="square">
            <a:spAutoFit/>
          </a:bodyPr>
          <a:lstStyle/>
          <a:p>
            <a:pPr algn="ctr"/>
            <a:r>
              <a:rPr lang="es-EC" sz="1100" b="1" dirty="0"/>
              <a:t>Interés de Estudiar</a:t>
            </a:r>
          </a:p>
        </p:txBody>
      </p:sp>
      <p:sp>
        <p:nvSpPr>
          <p:cNvPr id="16" name="Rectángulo 15">
            <a:extLst>
              <a:ext uri="{FF2B5EF4-FFF2-40B4-BE49-F238E27FC236}">
                <a16:creationId xmlns="" xmlns:a16="http://schemas.microsoft.com/office/drawing/2014/main" id="{C20453BA-A742-4150-B6AB-DD447850F8D3}"/>
              </a:ext>
            </a:extLst>
          </p:cNvPr>
          <p:cNvSpPr/>
          <p:nvPr/>
        </p:nvSpPr>
        <p:spPr>
          <a:xfrm>
            <a:off x="4993977" y="1491378"/>
            <a:ext cx="3384376" cy="261610"/>
          </a:xfrm>
          <a:prstGeom prst="rect">
            <a:avLst/>
          </a:prstGeom>
        </p:spPr>
        <p:txBody>
          <a:bodyPr wrap="square">
            <a:spAutoFit/>
          </a:bodyPr>
          <a:lstStyle/>
          <a:p>
            <a:pPr algn="ctr"/>
            <a:r>
              <a:rPr lang="es-EC" sz="1100" b="1" dirty="0"/>
              <a:t>Conocimiento sobre Oportunidades de Trabajo</a:t>
            </a:r>
          </a:p>
        </p:txBody>
      </p:sp>
      <p:sp>
        <p:nvSpPr>
          <p:cNvPr id="23" name="Rectángulo 22">
            <a:extLst>
              <a:ext uri="{FF2B5EF4-FFF2-40B4-BE49-F238E27FC236}">
                <a16:creationId xmlns="" xmlns:a16="http://schemas.microsoft.com/office/drawing/2014/main" id="{49B4DA72-CF52-4596-B6B9-5BD2526ED607}"/>
              </a:ext>
            </a:extLst>
          </p:cNvPr>
          <p:cNvSpPr/>
          <p:nvPr/>
        </p:nvSpPr>
        <p:spPr>
          <a:xfrm>
            <a:off x="796992" y="3825944"/>
            <a:ext cx="2921360" cy="261610"/>
          </a:xfrm>
          <a:prstGeom prst="rect">
            <a:avLst/>
          </a:prstGeom>
        </p:spPr>
        <p:txBody>
          <a:bodyPr wrap="square">
            <a:spAutoFit/>
          </a:bodyPr>
          <a:lstStyle/>
          <a:p>
            <a:pPr algn="ctr"/>
            <a:r>
              <a:rPr lang="es-EC" sz="1100" b="1" dirty="0"/>
              <a:t>Conocimiento sobre carreras en Manabí</a:t>
            </a:r>
          </a:p>
        </p:txBody>
      </p:sp>
      <p:sp>
        <p:nvSpPr>
          <p:cNvPr id="24" name="Rectángulo 23">
            <a:extLst>
              <a:ext uri="{FF2B5EF4-FFF2-40B4-BE49-F238E27FC236}">
                <a16:creationId xmlns="" xmlns:a16="http://schemas.microsoft.com/office/drawing/2014/main" id="{004827C2-E538-4EC3-BB79-34E3A0E42E69}"/>
              </a:ext>
            </a:extLst>
          </p:cNvPr>
          <p:cNvSpPr/>
          <p:nvPr/>
        </p:nvSpPr>
        <p:spPr>
          <a:xfrm>
            <a:off x="5035016" y="3825944"/>
            <a:ext cx="2602359" cy="261610"/>
          </a:xfrm>
          <a:prstGeom prst="rect">
            <a:avLst/>
          </a:prstGeom>
        </p:spPr>
        <p:txBody>
          <a:bodyPr wrap="square">
            <a:spAutoFit/>
          </a:bodyPr>
          <a:lstStyle/>
          <a:p>
            <a:pPr algn="ctr"/>
            <a:r>
              <a:rPr lang="es-EC" sz="1100" b="1" dirty="0"/>
              <a:t>Oferta Académica</a:t>
            </a:r>
          </a:p>
        </p:txBody>
      </p:sp>
      <p:pic>
        <p:nvPicPr>
          <p:cNvPr id="12" name="Imagen 11">
            <a:extLst>
              <a:ext uri="{FF2B5EF4-FFF2-40B4-BE49-F238E27FC236}">
                <a16:creationId xmlns="" xmlns:a16="http://schemas.microsoft.com/office/drawing/2014/main" id="{3BBF7841-3FB3-458E-80BD-56D2F8397B3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43465" y="1958182"/>
            <a:ext cx="3384377" cy="809511"/>
          </a:xfrm>
          <a:prstGeom prst="rect">
            <a:avLst/>
          </a:prstGeom>
          <a:noFill/>
          <a:ln>
            <a:noFill/>
          </a:ln>
        </p:spPr>
      </p:pic>
      <p:pic>
        <p:nvPicPr>
          <p:cNvPr id="13" name="Imagen 12">
            <a:extLst>
              <a:ext uri="{FF2B5EF4-FFF2-40B4-BE49-F238E27FC236}">
                <a16:creationId xmlns="" xmlns:a16="http://schemas.microsoft.com/office/drawing/2014/main" id="{E4B23658-0C75-4D75-9CD0-AD8A947B597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918516" y="1914581"/>
            <a:ext cx="3682019" cy="1622417"/>
          </a:xfrm>
          <a:prstGeom prst="rect">
            <a:avLst/>
          </a:prstGeom>
          <a:noFill/>
          <a:ln>
            <a:noFill/>
          </a:ln>
        </p:spPr>
      </p:pic>
      <p:pic>
        <p:nvPicPr>
          <p:cNvPr id="17" name="Imagen 16">
            <a:extLst>
              <a:ext uri="{FF2B5EF4-FFF2-40B4-BE49-F238E27FC236}">
                <a16:creationId xmlns="" xmlns:a16="http://schemas.microsoft.com/office/drawing/2014/main" id="{FB6FBD74-4423-4104-9474-ECF2A5FDCAA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41428" y="4214785"/>
            <a:ext cx="3486414" cy="1590479"/>
          </a:xfrm>
          <a:prstGeom prst="rect">
            <a:avLst/>
          </a:prstGeom>
          <a:noFill/>
          <a:ln>
            <a:noFill/>
          </a:ln>
        </p:spPr>
      </p:pic>
      <p:pic>
        <p:nvPicPr>
          <p:cNvPr id="18" name="Imagen 17">
            <a:extLst>
              <a:ext uri="{FF2B5EF4-FFF2-40B4-BE49-F238E27FC236}">
                <a16:creationId xmlns="" xmlns:a16="http://schemas.microsoft.com/office/drawing/2014/main" id="{4A7C986D-178E-4DD8-9A2C-3A9789A10185}"/>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918516" y="4220643"/>
            <a:ext cx="3682019" cy="754264"/>
          </a:xfrm>
          <a:prstGeom prst="rect">
            <a:avLst/>
          </a:prstGeom>
          <a:noFill/>
          <a:ln>
            <a:noFill/>
          </a:ln>
        </p:spPr>
      </p:pic>
    </p:spTree>
    <p:extLst>
      <p:ext uri="{BB962C8B-B14F-4D97-AF65-F5344CB8AC3E}">
        <p14:creationId xmlns:p14="http://schemas.microsoft.com/office/powerpoint/2010/main" val="594920605"/>
      </p:ext>
    </p:extLst>
  </p:cSld>
  <p:clrMapOvr>
    <a:masterClrMapping/>
  </p:clrMapOvr>
  <p:transition>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 xmlns:a16="http://schemas.microsoft.com/office/drawing/2014/main" id="{838D4C0E-9361-485D-B2A7-98DADEF13DE4}"/>
              </a:ext>
            </a:extLst>
          </p:cNvPr>
          <p:cNvPicPr>
            <a:picLocks noChangeAspect="1"/>
          </p:cNvPicPr>
          <p:nvPr/>
        </p:nvPicPr>
        <p:blipFill>
          <a:blip r:embed="rId3"/>
          <a:stretch>
            <a:fillRect/>
          </a:stretch>
        </p:blipFill>
        <p:spPr>
          <a:xfrm>
            <a:off x="4788024" y="620688"/>
            <a:ext cx="4114311" cy="6033974"/>
          </a:xfrm>
          <a:prstGeom prst="rect">
            <a:avLst/>
          </a:prstGeom>
        </p:spPr>
      </p:pic>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2 CuadroTexto"/>
          <p:cNvSpPr txBox="1">
            <a:spLocks noChangeArrowheads="1"/>
          </p:cNvSpPr>
          <p:nvPr/>
        </p:nvSpPr>
        <p:spPr bwMode="auto">
          <a:xfrm>
            <a:off x="114633" y="836712"/>
            <a:ext cx="4248472" cy="70788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dirty="0"/>
              <a:t>Resultados en el Sector Educacional</a:t>
            </a:r>
          </a:p>
        </p:txBody>
      </p:sp>
      <p:sp>
        <p:nvSpPr>
          <p:cNvPr id="5" name="Rectángulo 4">
            <a:extLst>
              <a:ext uri="{FF2B5EF4-FFF2-40B4-BE49-F238E27FC236}">
                <a16:creationId xmlns="" xmlns:a16="http://schemas.microsoft.com/office/drawing/2014/main" id="{1E277C16-7996-4EE5-9DE0-DC84ECEA2675}"/>
              </a:ext>
            </a:extLst>
          </p:cNvPr>
          <p:cNvSpPr/>
          <p:nvPr/>
        </p:nvSpPr>
        <p:spPr>
          <a:xfrm>
            <a:off x="1973205" y="1874389"/>
            <a:ext cx="2602359" cy="307777"/>
          </a:xfrm>
          <a:prstGeom prst="rect">
            <a:avLst/>
          </a:prstGeom>
        </p:spPr>
        <p:txBody>
          <a:bodyPr wrap="square">
            <a:spAutoFit/>
          </a:bodyPr>
          <a:lstStyle/>
          <a:p>
            <a:pPr algn="ctr"/>
            <a:r>
              <a:rPr lang="es-EC" sz="1400" b="1" dirty="0"/>
              <a:t>Estudio de Pertinencia</a:t>
            </a:r>
          </a:p>
        </p:txBody>
      </p:sp>
    </p:spTree>
    <p:extLst>
      <p:ext uri="{BB962C8B-B14F-4D97-AF65-F5344CB8AC3E}">
        <p14:creationId xmlns:p14="http://schemas.microsoft.com/office/powerpoint/2010/main" val="838234275"/>
      </p:ext>
    </p:extLst>
  </p:cSld>
  <p:clrMapOvr>
    <a:masterClrMapping/>
  </p:clrMapOvr>
  <p:transition>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 name="2 CuadroTexto"/>
          <p:cNvSpPr txBox="1">
            <a:spLocks noChangeArrowheads="1"/>
          </p:cNvSpPr>
          <p:nvPr/>
        </p:nvSpPr>
        <p:spPr bwMode="auto">
          <a:xfrm>
            <a:off x="1691680" y="796642"/>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dirty="0"/>
              <a:t>CONCLUSIONES</a:t>
            </a:r>
          </a:p>
        </p:txBody>
      </p:sp>
      <p:sp>
        <p:nvSpPr>
          <p:cNvPr id="9" name="8 Rectángulo"/>
          <p:cNvSpPr/>
          <p:nvPr/>
        </p:nvSpPr>
        <p:spPr>
          <a:xfrm>
            <a:off x="467544" y="1343670"/>
            <a:ext cx="8280920" cy="1754326"/>
          </a:xfrm>
          <a:prstGeom prst="rect">
            <a:avLst/>
          </a:prstGeom>
        </p:spPr>
        <p:txBody>
          <a:bodyPr wrap="square">
            <a:spAutoFit/>
          </a:bodyPr>
          <a:lstStyle/>
          <a:p>
            <a:pPr algn="just"/>
            <a:r>
              <a:rPr lang="es-EC" dirty="0"/>
              <a:t>Luego de concluido el estudio referente a las perspectivas del campo laboral de los profesionales en gestión de riesgos en la provincia de Manabí en el periodo 2016 – 2017, se logró comprobar la hipótesis planteada en la investigación, la cual nos refleja que sí existe una demanda laboral en el campo de la Gestión de Riesgos en la provincia de Manabí es por ello que las Universidades deben aumentar el cupo para estudiantes de esta especialidad.</a:t>
            </a:r>
          </a:p>
        </p:txBody>
      </p:sp>
      <p:sp>
        <p:nvSpPr>
          <p:cNvPr id="5" name="Rectángulo 4"/>
          <p:cNvSpPr/>
          <p:nvPr/>
        </p:nvSpPr>
        <p:spPr>
          <a:xfrm>
            <a:off x="467544" y="3140968"/>
            <a:ext cx="8303097" cy="2585323"/>
          </a:xfrm>
          <a:prstGeom prst="rect">
            <a:avLst/>
          </a:prstGeom>
        </p:spPr>
        <p:txBody>
          <a:bodyPr wrap="square">
            <a:spAutoFit/>
          </a:bodyPr>
          <a:lstStyle/>
          <a:p>
            <a:pPr algn="just"/>
            <a:r>
              <a:rPr lang="es-EC" dirty="0"/>
              <a:t>De igual forma, se logró atender a los objetivos planteado en principio, en tanto en la presente se otorga un panorama del nivel de pertinencia de mejorías en el campo de la Gestión de Riesgos, en tanto se podría mejorar la oferta académica atendiendo al resultado del instrumento aplicado en el presente proyecto. Así, se analizó el nivel de demanda laboral en el campo de la Gestión de Riesgo, se realizó un diagnóstico sintetizado de la diversidad surgente en este aspecto, para con ello elaborarse un estudio de pertinencia que generase un resultado que permitiese a las universidades tomar en consideración esta problemática.</a:t>
            </a:r>
            <a:endParaRPr lang="es-ES" dirty="0"/>
          </a:p>
        </p:txBody>
      </p:sp>
      <p:sp>
        <p:nvSpPr>
          <p:cNvPr id="7" name="Rectángulo 6">
            <a:extLst>
              <a:ext uri="{FF2B5EF4-FFF2-40B4-BE49-F238E27FC236}">
                <a16:creationId xmlns="" xmlns:a16="http://schemas.microsoft.com/office/drawing/2014/main" id="{972D37CC-2758-454C-8E7F-BA7E97F9527A}"/>
              </a:ext>
            </a:extLst>
          </p:cNvPr>
          <p:cNvSpPr/>
          <p:nvPr/>
        </p:nvSpPr>
        <p:spPr>
          <a:xfrm>
            <a:off x="445367" y="5879013"/>
            <a:ext cx="8303097" cy="369332"/>
          </a:xfrm>
          <a:prstGeom prst="rect">
            <a:avLst/>
          </a:prstGeom>
        </p:spPr>
        <p:txBody>
          <a:bodyPr wrap="square">
            <a:spAutoFit/>
          </a:bodyPr>
          <a:lstStyle/>
          <a:p>
            <a:pPr algn="just"/>
            <a:r>
              <a:rPr lang="es-EC" dirty="0"/>
              <a:t>Así, se arriban a las siguientes conclusiones:</a:t>
            </a:r>
            <a:endParaRPr lang="es-ES" dirty="0"/>
          </a:p>
        </p:txBody>
      </p:sp>
    </p:spTree>
    <p:extLst>
      <p:ext uri="{BB962C8B-B14F-4D97-AF65-F5344CB8AC3E}">
        <p14:creationId xmlns:p14="http://schemas.microsoft.com/office/powerpoint/2010/main" val="4001167655"/>
      </p:ext>
    </p:extLst>
  </p:cSld>
  <p:clrMapOvr>
    <a:masterClrMapping/>
  </p:clrMapOvr>
  <p:transition>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 name="2 CuadroTexto"/>
          <p:cNvSpPr txBox="1">
            <a:spLocks noChangeArrowheads="1"/>
          </p:cNvSpPr>
          <p:nvPr/>
        </p:nvSpPr>
        <p:spPr bwMode="auto">
          <a:xfrm>
            <a:off x="1691680" y="796642"/>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dirty="0"/>
              <a:t>CONCLUSIONES</a:t>
            </a:r>
          </a:p>
        </p:txBody>
      </p:sp>
      <p:sp>
        <p:nvSpPr>
          <p:cNvPr id="2" name="1 Rectángulo"/>
          <p:cNvSpPr/>
          <p:nvPr/>
        </p:nvSpPr>
        <p:spPr>
          <a:xfrm>
            <a:off x="1043608" y="1340768"/>
            <a:ext cx="7704856" cy="1200329"/>
          </a:xfrm>
          <a:prstGeom prst="rect">
            <a:avLst/>
          </a:prstGeom>
        </p:spPr>
        <p:txBody>
          <a:bodyPr wrap="square">
            <a:spAutoFit/>
          </a:bodyPr>
          <a:lstStyle/>
          <a:p>
            <a:pPr algn="just"/>
            <a:r>
              <a:rPr lang="es-EC" dirty="0"/>
              <a:t>Existe una alta necesidad de profesionales tanto de gestión de riesgo como de profesionales de seguridad y salud ocupacional, dicha escases permite que estas vacantes sean ocupadas por profesionales sin esta titulación, quienes una vez enrolados, reciben formación y capacitación.</a:t>
            </a:r>
          </a:p>
        </p:txBody>
      </p:sp>
      <p:sp>
        <p:nvSpPr>
          <p:cNvPr id="6" name="Rectángulo 5"/>
          <p:cNvSpPr/>
          <p:nvPr/>
        </p:nvSpPr>
        <p:spPr>
          <a:xfrm>
            <a:off x="1078226" y="2682786"/>
            <a:ext cx="7704856" cy="2031325"/>
          </a:xfrm>
          <a:prstGeom prst="rect">
            <a:avLst/>
          </a:prstGeom>
        </p:spPr>
        <p:txBody>
          <a:bodyPr wrap="square">
            <a:spAutoFit/>
          </a:bodyPr>
          <a:lstStyle/>
          <a:p>
            <a:pPr algn="just"/>
            <a:r>
              <a:rPr lang="es-EC" dirty="0"/>
              <a:t>El 100% de las empresas no cuentan con profesionales de gestión de riesgos. En el caso particular de las empresas del sector público estas reciben la colaboración de la Dirección de Gestión Riesgos Zona 4 Manabí – Santo Domingo de los Tsáchilas, por ser un ente con mayor capacidad técnica y financiera en el área de gestión de riesgos; mientras que, las empresas privadas cuentan con profesionales en seguridad y salud ocupacional más no con profesionales en gestión de riesgos.</a:t>
            </a:r>
          </a:p>
        </p:txBody>
      </p:sp>
      <p:sp>
        <p:nvSpPr>
          <p:cNvPr id="8" name="Rectángulo 5"/>
          <p:cNvSpPr/>
          <p:nvPr/>
        </p:nvSpPr>
        <p:spPr>
          <a:xfrm>
            <a:off x="1078226" y="4748951"/>
            <a:ext cx="7704856" cy="1200329"/>
          </a:xfrm>
          <a:prstGeom prst="rect">
            <a:avLst/>
          </a:prstGeom>
        </p:spPr>
        <p:txBody>
          <a:bodyPr wrap="square">
            <a:spAutoFit/>
          </a:bodyPr>
          <a:lstStyle/>
          <a:p>
            <a:pPr algn="just"/>
            <a:r>
              <a:rPr lang="es-EC" dirty="0"/>
              <a:t>Los profesionales más contratados para su formación y capacitación en el área de Seguridad y Gestión de Riesgos son los Ingenieros Industriales y los egresados de la Universidad con el 60% y 23% respectivamente y en menor medida los ingenieros mecánicos.</a:t>
            </a:r>
          </a:p>
        </p:txBody>
      </p:sp>
    </p:spTree>
    <p:extLst>
      <p:ext uri="{BB962C8B-B14F-4D97-AF65-F5344CB8AC3E}">
        <p14:creationId xmlns:p14="http://schemas.microsoft.com/office/powerpoint/2010/main" val="3976561288"/>
      </p:ext>
    </p:extLst>
  </p:cSld>
  <p:clrMapOvr>
    <a:masterClrMapping/>
  </p:clrMapOvr>
  <p:transition>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 name="2 CuadroTexto"/>
          <p:cNvSpPr txBox="1">
            <a:spLocks noChangeArrowheads="1"/>
          </p:cNvSpPr>
          <p:nvPr/>
        </p:nvSpPr>
        <p:spPr bwMode="auto">
          <a:xfrm>
            <a:off x="1691680" y="796642"/>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dirty="0"/>
              <a:t>CONCLUSIONES</a:t>
            </a:r>
          </a:p>
        </p:txBody>
      </p:sp>
      <p:sp>
        <p:nvSpPr>
          <p:cNvPr id="2" name="1 Rectángulo"/>
          <p:cNvSpPr/>
          <p:nvPr/>
        </p:nvSpPr>
        <p:spPr>
          <a:xfrm>
            <a:off x="1043608" y="1340768"/>
            <a:ext cx="7704856" cy="1200329"/>
          </a:xfrm>
          <a:prstGeom prst="rect">
            <a:avLst/>
          </a:prstGeom>
        </p:spPr>
        <p:txBody>
          <a:bodyPr wrap="square">
            <a:spAutoFit/>
          </a:bodyPr>
          <a:lstStyle/>
          <a:p>
            <a:pPr algn="just"/>
            <a:r>
              <a:rPr lang="es-EC" dirty="0"/>
              <a:t>Entre las principales amenazas naturales identificadas por las empresas públicas y privadas se encuentran los sismos con el 63% de los criterios emitidos por los encuestados, seguido por los derrumbes y desprendimientos con el 20% y en menor medida la sequía con el 17%.</a:t>
            </a:r>
          </a:p>
        </p:txBody>
      </p:sp>
      <p:sp>
        <p:nvSpPr>
          <p:cNvPr id="6" name="Rectángulo 5"/>
          <p:cNvSpPr/>
          <p:nvPr/>
        </p:nvSpPr>
        <p:spPr>
          <a:xfrm>
            <a:off x="1078226" y="2682786"/>
            <a:ext cx="7704856" cy="1754326"/>
          </a:xfrm>
          <a:prstGeom prst="rect">
            <a:avLst/>
          </a:prstGeom>
        </p:spPr>
        <p:txBody>
          <a:bodyPr wrap="square">
            <a:spAutoFit/>
          </a:bodyPr>
          <a:lstStyle/>
          <a:p>
            <a:pPr algn="just"/>
            <a:r>
              <a:rPr lang="es-EC" dirty="0"/>
              <a:t>Con respecto a las amenazas antrópicas, estas se encuentran más distribuidas siendo las más identificadas la conmoción social con el 34% de las opiniones, seguida por los incendios, los intoxicados y las perdidas internas con el 22%, 16% y 15% respectivamente. Por último, se encuentran las amenazas informáticas y la delincuencia con el 9% y 5% de los criterios de los encuestados.</a:t>
            </a:r>
          </a:p>
        </p:txBody>
      </p:sp>
      <p:sp>
        <p:nvSpPr>
          <p:cNvPr id="8" name="Rectángulo 5"/>
          <p:cNvSpPr/>
          <p:nvPr/>
        </p:nvSpPr>
        <p:spPr>
          <a:xfrm>
            <a:off x="1078226" y="4581128"/>
            <a:ext cx="7704856" cy="1200329"/>
          </a:xfrm>
          <a:prstGeom prst="rect">
            <a:avLst/>
          </a:prstGeom>
        </p:spPr>
        <p:txBody>
          <a:bodyPr wrap="square">
            <a:spAutoFit/>
          </a:bodyPr>
          <a:lstStyle/>
          <a:p>
            <a:pPr algn="just"/>
            <a:r>
              <a:rPr lang="es-EC" dirty="0"/>
              <a:t>Los principales profesionales contratados para cubrir los déficits en el área de Seguridad y Salud Ocupacional son primeramente los ingenieros industriales con el 87% de los criterios y los ingenieros mecánicos con los restantes 13% de opiniones por parte de los encuestados.</a:t>
            </a:r>
          </a:p>
        </p:txBody>
      </p:sp>
    </p:spTree>
    <p:extLst>
      <p:ext uri="{BB962C8B-B14F-4D97-AF65-F5344CB8AC3E}">
        <p14:creationId xmlns:p14="http://schemas.microsoft.com/office/powerpoint/2010/main" val="3400589204"/>
      </p:ext>
    </p:extLst>
  </p:cSld>
  <p:clrMapOvr>
    <a:masterClrMapping/>
  </p:clrMapOvr>
  <p:transition>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 name="2 CuadroTexto"/>
          <p:cNvSpPr txBox="1">
            <a:spLocks noChangeArrowheads="1"/>
          </p:cNvSpPr>
          <p:nvPr/>
        </p:nvSpPr>
        <p:spPr bwMode="auto">
          <a:xfrm>
            <a:off x="1691680" y="796642"/>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dirty="0"/>
              <a:t>CONCLUSIONES</a:t>
            </a:r>
          </a:p>
        </p:txBody>
      </p:sp>
      <p:sp>
        <p:nvSpPr>
          <p:cNvPr id="2" name="1 Rectángulo"/>
          <p:cNvSpPr/>
          <p:nvPr/>
        </p:nvSpPr>
        <p:spPr>
          <a:xfrm>
            <a:off x="1043608" y="1340768"/>
            <a:ext cx="7704856" cy="1200329"/>
          </a:xfrm>
          <a:prstGeom prst="rect">
            <a:avLst/>
          </a:prstGeom>
        </p:spPr>
        <p:txBody>
          <a:bodyPr wrap="square">
            <a:spAutoFit/>
          </a:bodyPr>
          <a:lstStyle/>
          <a:p>
            <a:pPr algn="just"/>
            <a:r>
              <a:rPr lang="es-EC" dirty="0"/>
              <a:t>De acuerdo con los criterios de los encuestados, los riesgos laborales más representativos son primeramente los riesgos ergonómicos de acuerdo con el criterio del 71% de los encuestados, seguido por el colapso estructural con el 25% y en menor medida las caídas con el 4%.</a:t>
            </a:r>
          </a:p>
        </p:txBody>
      </p:sp>
      <p:sp>
        <p:nvSpPr>
          <p:cNvPr id="6" name="Rectángulo 5"/>
          <p:cNvSpPr/>
          <p:nvPr/>
        </p:nvSpPr>
        <p:spPr>
          <a:xfrm>
            <a:off x="1078226" y="2682786"/>
            <a:ext cx="7704856" cy="1754326"/>
          </a:xfrm>
          <a:prstGeom prst="rect">
            <a:avLst/>
          </a:prstGeom>
        </p:spPr>
        <p:txBody>
          <a:bodyPr wrap="square">
            <a:spAutoFit/>
          </a:bodyPr>
          <a:lstStyle/>
          <a:p>
            <a:pPr algn="just"/>
            <a:r>
              <a:rPr lang="es-EC" dirty="0"/>
              <a:t>Con respecto a los niveles de instrucción requeridos por las empresas para los profesionales de Gestión de Riesgos y/o Seguridad y Salud Ocupacional son primeramente de tercer nivel de acuerdo al criterio del 47% de los encuestados, seguido por maestría de acuerdo a la opinión del 23% de los encuestados y en menor medida especialización y certificaciones con el 16% y 14% de las opiniones.</a:t>
            </a:r>
          </a:p>
        </p:txBody>
      </p:sp>
      <p:sp>
        <p:nvSpPr>
          <p:cNvPr id="8" name="Rectángulo 5"/>
          <p:cNvSpPr/>
          <p:nvPr/>
        </p:nvSpPr>
        <p:spPr>
          <a:xfrm>
            <a:off x="1078226" y="4581128"/>
            <a:ext cx="7704856" cy="1200329"/>
          </a:xfrm>
          <a:prstGeom prst="rect">
            <a:avLst/>
          </a:prstGeom>
        </p:spPr>
        <p:txBody>
          <a:bodyPr wrap="square">
            <a:spAutoFit/>
          </a:bodyPr>
          <a:lstStyle/>
          <a:p>
            <a:pPr algn="just"/>
            <a:r>
              <a:rPr lang="es-EC" dirty="0"/>
              <a:t>El 100% de los estudiantes de tercero de bachillerato si muestran su interés de estudiar una carrera referente a Gestión de Riesgo por la necesidad que tiene la sociedad de contar con futuros profesionales en esta área y por los fenómenos naturales ocurridos en los últimos meses.</a:t>
            </a:r>
          </a:p>
        </p:txBody>
      </p:sp>
    </p:spTree>
    <p:extLst>
      <p:ext uri="{BB962C8B-B14F-4D97-AF65-F5344CB8AC3E}">
        <p14:creationId xmlns:p14="http://schemas.microsoft.com/office/powerpoint/2010/main" val="1357949264"/>
      </p:ext>
    </p:extLst>
  </p:cSld>
  <p:clrMapOvr>
    <a:masterClrMapping/>
  </p:clrMapOvr>
  <p:transition>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 name="2 CuadroTexto"/>
          <p:cNvSpPr txBox="1">
            <a:spLocks noChangeArrowheads="1"/>
          </p:cNvSpPr>
          <p:nvPr/>
        </p:nvSpPr>
        <p:spPr bwMode="auto">
          <a:xfrm>
            <a:off x="1691680" y="796642"/>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dirty="0"/>
              <a:t>CONCLUSIONES</a:t>
            </a:r>
          </a:p>
        </p:txBody>
      </p:sp>
      <p:sp>
        <p:nvSpPr>
          <p:cNvPr id="2" name="1 Rectángulo"/>
          <p:cNvSpPr/>
          <p:nvPr/>
        </p:nvSpPr>
        <p:spPr>
          <a:xfrm>
            <a:off x="1043608" y="1340768"/>
            <a:ext cx="7704856" cy="2031325"/>
          </a:xfrm>
          <a:prstGeom prst="rect">
            <a:avLst/>
          </a:prstGeom>
        </p:spPr>
        <p:txBody>
          <a:bodyPr wrap="square">
            <a:spAutoFit/>
          </a:bodyPr>
          <a:lstStyle/>
          <a:p>
            <a:pPr algn="just"/>
            <a:r>
              <a:rPr lang="es-EC" dirty="0"/>
              <a:t>En el estudio de pertinencia se identifica que a la mayoría de los estudiantes le gustaría optar por oferta académica en Gestión de Riesgos por las oportunidades laborales existentes, desarrollar planes para empresas, solucionar problemas de las empresas con técnicas de ingeniería y administrativas, desarrollar estudios y proyectos para aplicar en las empresas, solucionar problemas con técnicas de Gestión de Riesgos. </a:t>
            </a:r>
          </a:p>
        </p:txBody>
      </p:sp>
      <p:sp>
        <p:nvSpPr>
          <p:cNvPr id="8" name="Rectángulo 5"/>
          <p:cNvSpPr/>
          <p:nvPr/>
        </p:nvSpPr>
        <p:spPr>
          <a:xfrm>
            <a:off x="1043608" y="3501008"/>
            <a:ext cx="7704856" cy="1200329"/>
          </a:xfrm>
          <a:prstGeom prst="rect">
            <a:avLst/>
          </a:prstGeom>
        </p:spPr>
        <p:txBody>
          <a:bodyPr wrap="square">
            <a:spAutoFit/>
          </a:bodyPr>
          <a:lstStyle/>
          <a:p>
            <a:pPr algn="just"/>
            <a:r>
              <a:rPr lang="es-EC" dirty="0"/>
              <a:t>Con esto, se comprueba que, de tener conocimiento adecuado del nivel de demanda laboral en el área de Gestión de Riesgos, las universidades podrían ofertar más opciones de estudios referentes a ese campo, con el fin de atender a las necesidades del mercado laboral.</a:t>
            </a:r>
          </a:p>
        </p:txBody>
      </p:sp>
    </p:spTree>
    <p:extLst>
      <p:ext uri="{BB962C8B-B14F-4D97-AF65-F5344CB8AC3E}">
        <p14:creationId xmlns:p14="http://schemas.microsoft.com/office/powerpoint/2010/main" val="3519930786"/>
      </p:ext>
    </p:extLst>
  </p:cSld>
  <p:clrMapOvr>
    <a:masterClrMapping/>
  </p:clrMapOvr>
  <p:transition>
    <p:split orient="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 name="2 CuadroTexto"/>
          <p:cNvSpPr txBox="1">
            <a:spLocks noChangeArrowheads="1"/>
          </p:cNvSpPr>
          <p:nvPr/>
        </p:nvSpPr>
        <p:spPr bwMode="auto">
          <a:xfrm>
            <a:off x="1691680" y="796642"/>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dirty="0"/>
              <a:t>RECOMENDACIONES</a:t>
            </a:r>
          </a:p>
        </p:txBody>
      </p:sp>
      <p:sp>
        <p:nvSpPr>
          <p:cNvPr id="9" name="8 Rectángulo"/>
          <p:cNvSpPr/>
          <p:nvPr/>
        </p:nvSpPr>
        <p:spPr>
          <a:xfrm>
            <a:off x="467544" y="1268760"/>
            <a:ext cx="8280920" cy="923330"/>
          </a:xfrm>
          <a:prstGeom prst="rect">
            <a:avLst/>
          </a:prstGeom>
        </p:spPr>
        <p:txBody>
          <a:bodyPr wrap="square">
            <a:spAutoFit/>
          </a:bodyPr>
          <a:lstStyle/>
          <a:p>
            <a:pPr algn="just"/>
            <a:r>
              <a:rPr lang="es-EC" dirty="0"/>
              <a:t> Luego de concluir la investigación referente a las perspectivas del campo laboral de los profesionales en gestión de riesgos en la provincia de Manabí en el periodo 2016 - 2017. Se recomienda lo siguiente:</a:t>
            </a:r>
          </a:p>
        </p:txBody>
      </p:sp>
      <p:sp>
        <p:nvSpPr>
          <p:cNvPr id="2" name="1 Rectángulo"/>
          <p:cNvSpPr/>
          <p:nvPr/>
        </p:nvSpPr>
        <p:spPr>
          <a:xfrm>
            <a:off x="1043608" y="2350621"/>
            <a:ext cx="7704856" cy="1200329"/>
          </a:xfrm>
          <a:prstGeom prst="rect">
            <a:avLst/>
          </a:prstGeom>
        </p:spPr>
        <p:txBody>
          <a:bodyPr wrap="square">
            <a:spAutoFit/>
          </a:bodyPr>
          <a:lstStyle/>
          <a:p>
            <a:pPr algn="just"/>
            <a:r>
              <a:rPr lang="es-EC" dirty="0"/>
              <a:t>Proporcionar oferta de formación de tercer y cuarto nivel por parte de las instituciones educativas en todo el país y en la provincia de Manabí en particular, que permita cubrir los déficits de profesionales en Gestión de Riesgo y Seguridad y Salud Ocupacional.</a:t>
            </a:r>
          </a:p>
        </p:txBody>
      </p:sp>
      <p:sp>
        <p:nvSpPr>
          <p:cNvPr id="6" name="Rectángulo 5"/>
          <p:cNvSpPr/>
          <p:nvPr/>
        </p:nvSpPr>
        <p:spPr>
          <a:xfrm>
            <a:off x="1056048" y="3645024"/>
            <a:ext cx="7692415" cy="1477328"/>
          </a:xfrm>
          <a:prstGeom prst="rect">
            <a:avLst/>
          </a:prstGeom>
        </p:spPr>
        <p:txBody>
          <a:bodyPr wrap="square">
            <a:spAutoFit/>
          </a:bodyPr>
          <a:lstStyle/>
          <a:p>
            <a:pPr algn="just"/>
            <a:r>
              <a:rPr lang="es-EC" dirty="0"/>
              <a:t>Actualizar dicha investigación en plazos de 3 años, con el fin de recibir retroalimentación sobre el comportamiento del campo laboral de los profesionales en gestión de riesgos en la provincia de Manabí y determinar si las ofertas de formación han cubierto las necesidades de profesionales.</a:t>
            </a:r>
            <a:endParaRPr lang="es-ES" dirty="0"/>
          </a:p>
        </p:txBody>
      </p:sp>
      <p:sp>
        <p:nvSpPr>
          <p:cNvPr id="8" name="Rectángulo 7">
            <a:extLst>
              <a:ext uri="{FF2B5EF4-FFF2-40B4-BE49-F238E27FC236}">
                <a16:creationId xmlns="" xmlns:a16="http://schemas.microsoft.com/office/drawing/2014/main" id="{B038EE99-9013-4586-A072-E8A16F6E18EC}"/>
              </a:ext>
            </a:extLst>
          </p:cNvPr>
          <p:cNvSpPr/>
          <p:nvPr/>
        </p:nvSpPr>
        <p:spPr>
          <a:xfrm>
            <a:off x="1043608" y="5221734"/>
            <a:ext cx="7692415" cy="1477328"/>
          </a:xfrm>
          <a:prstGeom prst="rect">
            <a:avLst/>
          </a:prstGeom>
        </p:spPr>
        <p:txBody>
          <a:bodyPr wrap="square">
            <a:spAutoFit/>
          </a:bodyPr>
          <a:lstStyle/>
          <a:p>
            <a:pPr algn="just"/>
            <a:r>
              <a:rPr lang="es-EC" dirty="0"/>
              <a:t>Realizar un estudio permanente de los niveles de oferta y demanda en el campo laboral de la Gestión de Riesgos, con el fin de conocer el panorama del entorno y las posibles necesidades que puedan ser atendidas a través de la toma de medidas que potencien el surgimiento de nuevos profesionales en esta área.</a:t>
            </a:r>
            <a:endParaRPr lang="es-ES" dirty="0"/>
          </a:p>
        </p:txBody>
      </p:sp>
    </p:spTree>
    <p:extLst>
      <p:ext uri="{BB962C8B-B14F-4D97-AF65-F5344CB8AC3E}">
        <p14:creationId xmlns:p14="http://schemas.microsoft.com/office/powerpoint/2010/main" val="1292989025"/>
      </p:ext>
    </p:extLst>
  </p:cSld>
  <p:clrMapOvr>
    <a:masterClrMapping/>
  </p:clrMapOvr>
  <p:transition>
    <p:split orient="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 name="2 CuadroTexto"/>
          <p:cNvSpPr txBox="1">
            <a:spLocks noChangeArrowheads="1"/>
          </p:cNvSpPr>
          <p:nvPr/>
        </p:nvSpPr>
        <p:spPr bwMode="auto">
          <a:xfrm>
            <a:off x="1691680" y="796642"/>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dirty="0"/>
              <a:t>RECOMENDACIONES</a:t>
            </a:r>
          </a:p>
        </p:txBody>
      </p:sp>
      <p:sp>
        <p:nvSpPr>
          <p:cNvPr id="2" name="1 Rectángulo"/>
          <p:cNvSpPr/>
          <p:nvPr/>
        </p:nvSpPr>
        <p:spPr>
          <a:xfrm>
            <a:off x="1043608" y="1340768"/>
            <a:ext cx="7704856" cy="923330"/>
          </a:xfrm>
          <a:prstGeom prst="rect">
            <a:avLst/>
          </a:prstGeom>
        </p:spPr>
        <p:txBody>
          <a:bodyPr wrap="square">
            <a:spAutoFit/>
          </a:bodyPr>
          <a:lstStyle/>
          <a:p>
            <a:pPr algn="just"/>
            <a:r>
              <a:rPr lang="es-EC" dirty="0"/>
              <a:t>Publicar la presente investigación en los medios pertinentes, y que contribuya como fuente de referencia a investigadores y estudiantes vinculados a la temática investigada.</a:t>
            </a:r>
          </a:p>
        </p:txBody>
      </p:sp>
    </p:spTree>
    <p:extLst>
      <p:ext uri="{BB962C8B-B14F-4D97-AF65-F5344CB8AC3E}">
        <p14:creationId xmlns:p14="http://schemas.microsoft.com/office/powerpoint/2010/main" val="2270758661"/>
      </p:ext>
    </p:extLst>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2 CuadroTexto"/>
          <p:cNvSpPr txBox="1">
            <a:spLocks noChangeArrowheads="1"/>
          </p:cNvSpPr>
          <p:nvPr/>
        </p:nvSpPr>
        <p:spPr bwMode="auto">
          <a:xfrm>
            <a:off x="-252536" y="858778"/>
            <a:ext cx="59046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2"/>
            <a:r>
              <a:rPr lang="es-ES" sz="2000" b="1" dirty="0"/>
              <a:t>Objetivo General</a:t>
            </a:r>
            <a:endParaRPr lang="es-EC" sz="2000" b="1" dirty="0"/>
          </a:p>
        </p:txBody>
      </p:sp>
      <p:sp>
        <p:nvSpPr>
          <p:cNvPr id="2" name="1 Rectángulo"/>
          <p:cNvSpPr/>
          <p:nvPr/>
        </p:nvSpPr>
        <p:spPr>
          <a:xfrm>
            <a:off x="467544" y="1330896"/>
            <a:ext cx="8280920" cy="1200329"/>
          </a:xfrm>
          <a:prstGeom prst="rect">
            <a:avLst/>
          </a:prstGeom>
        </p:spPr>
        <p:txBody>
          <a:bodyPr wrap="square">
            <a:spAutoFit/>
          </a:bodyPr>
          <a:lstStyle/>
          <a:p>
            <a:pPr algn="just"/>
            <a:r>
              <a:rPr lang="es-EC" dirty="0"/>
              <a:t>Contribuir al fortalecimiento del campo laboral de los profesionales en Gestión de Riesgos en la provincia de Manabí en el periodo 2016 – 2017, mediante el análisis de los criterios del estudio de pertinencia emitidos por el CES a fin de mejorar la oferta académica de educación superior. </a:t>
            </a:r>
          </a:p>
        </p:txBody>
      </p:sp>
      <p:sp>
        <p:nvSpPr>
          <p:cNvPr id="7" name="2 CuadroTexto"/>
          <p:cNvSpPr txBox="1">
            <a:spLocks noChangeArrowheads="1"/>
          </p:cNvSpPr>
          <p:nvPr/>
        </p:nvSpPr>
        <p:spPr bwMode="auto">
          <a:xfrm>
            <a:off x="-252536" y="2596842"/>
            <a:ext cx="59046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2"/>
            <a:r>
              <a:rPr lang="es-ES" sz="2000" b="1" dirty="0"/>
              <a:t>Objetivos Específicos</a:t>
            </a:r>
            <a:endParaRPr lang="es-EC" sz="2000" b="1" dirty="0"/>
          </a:p>
        </p:txBody>
      </p:sp>
      <p:sp>
        <p:nvSpPr>
          <p:cNvPr id="8" name="7 Rectángulo"/>
          <p:cNvSpPr/>
          <p:nvPr/>
        </p:nvSpPr>
        <p:spPr>
          <a:xfrm>
            <a:off x="1403648" y="3081734"/>
            <a:ext cx="7344816" cy="1200329"/>
          </a:xfrm>
          <a:prstGeom prst="rect">
            <a:avLst/>
          </a:prstGeom>
        </p:spPr>
        <p:txBody>
          <a:bodyPr wrap="square">
            <a:spAutoFit/>
          </a:bodyPr>
          <a:lstStyle/>
          <a:p>
            <a:pPr lvl="0" algn="just"/>
            <a:r>
              <a:rPr lang="es-EC" dirty="0"/>
              <a:t>Analizar la empleabilidad del campo laboral en el ámbito de la Gestión de Riesgos mediante el estudio de la oferta y la demanda de los profesionales en este campo del conocimiento para determinar los requerimientos laborales del sector en la provincia de Manabí.</a:t>
            </a:r>
          </a:p>
        </p:txBody>
      </p:sp>
      <p:sp>
        <p:nvSpPr>
          <p:cNvPr id="11" name="10 Rectángulo"/>
          <p:cNvSpPr/>
          <p:nvPr/>
        </p:nvSpPr>
        <p:spPr>
          <a:xfrm>
            <a:off x="1403648" y="4437112"/>
            <a:ext cx="7344816" cy="1200329"/>
          </a:xfrm>
          <a:prstGeom prst="rect">
            <a:avLst/>
          </a:prstGeom>
        </p:spPr>
        <p:txBody>
          <a:bodyPr wrap="square">
            <a:spAutoFit/>
          </a:bodyPr>
          <a:lstStyle/>
          <a:p>
            <a:pPr lvl="0" algn="just"/>
            <a:r>
              <a:rPr lang="es-EC" dirty="0"/>
              <a:t>Diagnosticar la política de diversificación en el ámbito laboral de la Gestión de Riesgos a través de la investigación de campo en la provincia de Manabí.  A fin de obtener una proyección laboral de los profesionales en este campo de conocimiento.</a:t>
            </a:r>
          </a:p>
        </p:txBody>
      </p:sp>
      <p:sp>
        <p:nvSpPr>
          <p:cNvPr id="12" name="11 Cheurón"/>
          <p:cNvSpPr/>
          <p:nvPr/>
        </p:nvSpPr>
        <p:spPr>
          <a:xfrm>
            <a:off x="868785" y="3537882"/>
            <a:ext cx="432048" cy="323166"/>
          </a:xfrm>
          <a:prstGeom prst="chevron">
            <a:avLst/>
          </a:prstGeom>
          <a:solidFill>
            <a:srgbClr val="92D050"/>
          </a:solidFill>
          <a:ln>
            <a:solidFill>
              <a:srgbClr val="92D050"/>
            </a:solidFill>
          </a:ln>
          <a:effectLst>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15" name="14 Cheurón"/>
          <p:cNvSpPr/>
          <p:nvPr/>
        </p:nvSpPr>
        <p:spPr>
          <a:xfrm>
            <a:off x="868785" y="4834026"/>
            <a:ext cx="432048" cy="323166"/>
          </a:xfrm>
          <a:prstGeom prst="chevron">
            <a:avLst/>
          </a:prstGeom>
          <a:solidFill>
            <a:srgbClr val="92D050"/>
          </a:solidFill>
          <a:ln>
            <a:solidFill>
              <a:srgbClr val="92D050"/>
            </a:solidFill>
          </a:ln>
          <a:effectLst>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C">
              <a:solidFill>
                <a:schemeClr val="tx1"/>
              </a:solidFill>
            </a:endParaRPr>
          </a:p>
        </p:txBody>
      </p:sp>
    </p:spTree>
    <p:extLst>
      <p:ext uri="{BB962C8B-B14F-4D97-AF65-F5344CB8AC3E}">
        <p14:creationId xmlns:p14="http://schemas.microsoft.com/office/powerpoint/2010/main" val="3784527970"/>
      </p:ext>
    </p:extLst>
  </p:cSld>
  <p:clrMapOvr>
    <a:masterClrMapping/>
  </p:clrMapOvr>
  <p:transition>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02726" y="2420888"/>
            <a:ext cx="7655117" cy="1938992"/>
          </a:xfrm>
          <a:prstGeom prst="rect">
            <a:avLst/>
          </a:prstGeom>
          <a:noFill/>
          <a:effectLst>
            <a:glow rad="228600">
              <a:schemeClr val="accent5">
                <a:satMod val="175000"/>
                <a:alpha val="40000"/>
              </a:schemeClr>
            </a:glow>
          </a:effectLst>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s-ES" sz="6000" b="1" dirty="0">
                <a:ln w="11430"/>
                <a:solidFill>
                  <a:srgbClr val="00B050"/>
                </a:solidFill>
                <a:effectLst>
                  <a:outerShdw blurRad="50800" dist="39000" dir="5460000" algn="tl">
                    <a:srgbClr val="000000">
                      <a:alpha val="38000"/>
                    </a:srgbClr>
                  </a:outerShdw>
                </a:effectLst>
              </a:rPr>
              <a:t>¡GRACIAS POR SU ATENCIÓN!</a:t>
            </a:r>
          </a:p>
        </p:txBody>
      </p:sp>
      <p:sp>
        <p:nvSpPr>
          <p:cNvPr id="3" name="3 Rectángulo"/>
          <p:cNvSpPr/>
          <p:nvPr/>
        </p:nvSpPr>
        <p:spPr>
          <a:xfrm>
            <a:off x="0" y="-27296"/>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rgbClr val="00B0F0"/>
              </a:solidFill>
            </a:endParaRPr>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2 CuadroTexto"/>
          <p:cNvSpPr txBox="1">
            <a:spLocks noChangeArrowheads="1"/>
          </p:cNvSpPr>
          <p:nvPr/>
        </p:nvSpPr>
        <p:spPr bwMode="auto">
          <a:xfrm>
            <a:off x="-252536" y="692696"/>
            <a:ext cx="59046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2"/>
            <a:r>
              <a:rPr lang="es-ES" sz="2000" b="1" dirty="0"/>
              <a:t>Objetivos Específicos</a:t>
            </a:r>
            <a:endParaRPr lang="es-EC" sz="2000" b="1" dirty="0"/>
          </a:p>
        </p:txBody>
      </p:sp>
      <p:sp>
        <p:nvSpPr>
          <p:cNvPr id="8" name="7 Rectángulo"/>
          <p:cNvSpPr/>
          <p:nvPr/>
        </p:nvSpPr>
        <p:spPr>
          <a:xfrm>
            <a:off x="1403648" y="1177588"/>
            <a:ext cx="7344816" cy="1200329"/>
          </a:xfrm>
          <a:prstGeom prst="rect">
            <a:avLst/>
          </a:prstGeom>
        </p:spPr>
        <p:txBody>
          <a:bodyPr wrap="square">
            <a:spAutoFit/>
          </a:bodyPr>
          <a:lstStyle/>
          <a:p>
            <a:pPr lvl="0" algn="just"/>
            <a:r>
              <a:rPr lang="es-EC" dirty="0"/>
              <a:t>Elaborar un estudio de pertinencia del campo laboral de la Gestión de Riesgos mediante un análisis comparativo de las dimensiones de docencia y territorio zonal con la finalidad de aportar a la eficiencia y eficacia de la formación laboral de la zona.</a:t>
            </a:r>
          </a:p>
        </p:txBody>
      </p:sp>
      <p:sp>
        <p:nvSpPr>
          <p:cNvPr id="11" name="10 Rectángulo"/>
          <p:cNvSpPr/>
          <p:nvPr/>
        </p:nvSpPr>
        <p:spPr>
          <a:xfrm>
            <a:off x="1403648" y="2532966"/>
            <a:ext cx="7344816" cy="1200329"/>
          </a:xfrm>
          <a:prstGeom prst="rect">
            <a:avLst/>
          </a:prstGeom>
        </p:spPr>
        <p:txBody>
          <a:bodyPr wrap="square">
            <a:spAutoFit/>
          </a:bodyPr>
          <a:lstStyle/>
          <a:p>
            <a:pPr lvl="0" algn="just"/>
            <a:r>
              <a:rPr lang="es-EC" dirty="0"/>
              <a:t>Analizar la situación de igualdad en el campo laboral de Gestión de Riesgos en la provincia a través de un estudio bibliográfico y estadístico con el propósito de sustentar una oferta educativa equitativa.</a:t>
            </a:r>
          </a:p>
        </p:txBody>
      </p:sp>
      <p:sp>
        <p:nvSpPr>
          <p:cNvPr id="12" name="11 Cheurón"/>
          <p:cNvSpPr/>
          <p:nvPr/>
        </p:nvSpPr>
        <p:spPr>
          <a:xfrm>
            <a:off x="868785" y="1633736"/>
            <a:ext cx="432048" cy="323166"/>
          </a:xfrm>
          <a:prstGeom prst="chevron">
            <a:avLst/>
          </a:prstGeom>
          <a:solidFill>
            <a:srgbClr val="92D050"/>
          </a:solidFill>
          <a:ln>
            <a:solidFill>
              <a:srgbClr val="92D050"/>
            </a:solidFill>
          </a:ln>
          <a:effectLst>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15" name="14 Cheurón"/>
          <p:cNvSpPr/>
          <p:nvPr/>
        </p:nvSpPr>
        <p:spPr>
          <a:xfrm>
            <a:off x="868785" y="2929880"/>
            <a:ext cx="432048" cy="323166"/>
          </a:xfrm>
          <a:prstGeom prst="chevron">
            <a:avLst/>
          </a:prstGeom>
          <a:solidFill>
            <a:srgbClr val="92D050"/>
          </a:solidFill>
          <a:ln>
            <a:solidFill>
              <a:srgbClr val="92D050"/>
            </a:solidFill>
          </a:ln>
          <a:effectLst>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C">
              <a:solidFill>
                <a:schemeClr val="tx1"/>
              </a:solidFill>
            </a:endParaRPr>
          </a:p>
        </p:txBody>
      </p:sp>
      <p:sp>
        <p:nvSpPr>
          <p:cNvPr id="10" name="10 Rectángulo">
            <a:extLst>
              <a:ext uri="{FF2B5EF4-FFF2-40B4-BE49-F238E27FC236}">
                <a16:creationId xmlns="" xmlns:a16="http://schemas.microsoft.com/office/drawing/2014/main" id="{1DEBAE02-67FD-4D88-9C8A-810B17AF18F7}"/>
              </a:ext>
            </a:extLst>
          </p:cNvPr>
          <p:cNvSpPr/>
          <p:nvPr/>
        </p:nvSpPr>
        <p:spPr>
          <a:xfrm>
            <a:off x="1403648" y="3998783"/>
            <a:ext cx="7344816" cy="1477328"/>
          </a:xfrm>
          <a:prstGeom prst="rect">
            <a:avLst/>
          </a:prstGeom>
        </p:spPr>
        <p:txBody>
          <a:bodyPr wrap="square">
            <a:spAutoFit/>
          </a:bodyPr>
          <a:lstStyle/>
          <a:p>
            <a:pPr lvl="0" algn="just"/>
            <a:r>
              <a:rPr lang="es-EC" dirty="0"/>
              <a:t>Recopilar y sistematizar datos relacionados con los aspectos de titulación, oferta regional y nacional de los profesionales en el campo de la Gestión de Riesgos de la provincia de Manabí mediante un análisis estadístico a fin de coadyuvar en el fortalecimiento del área de conocimiento de la Seguridad. </a:t>
            </a:r>
          </a:p>
        </p:txBody>
      </p:sp>
      <p:sp>
        <p:nvSpPr>
          <p:cNvPr id="13" name="14 Cheurón">
            <a:extLst>
              <a:ext uri="{FF2B5EF4-FFF2-40B4-BE49-F238E27FC236}">
                <a16:creationId xmlns="" xmlns:a16="http://schemas.microsoft.com/office/drawing/2014/main" id="{511EDFBD-3BD4-4D72-8481-F666509E6FCD}"/>
              </a:ext>
            </a:extLst>
          </p:cNvPr>
          <p:cNvSpPr/>
          <p:nvPr/>
        </p:nvSpPr>
        <p:spPr>
          <a:xfrm>
            <a:off x="868785" y="4395697"/>
            <a:ext cx="432048" cy="323166"/>
          </a:xfrm>
          <a:prstGeom prst="chevron">
            <a:avLst/>
          </a:prstGeom>
          <a:solidFill>
            <a:srgbClr val="92D050"/>
          </a:solidFill>
          <a:ln>
            <a:solidFill>
              <a:srgbClr val="92D050"/>
            </a:solidFill>
          </a:ln>
          <a:effectLst>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C">
              <a:solidFill>
                <a:schemeClr val="tx1"/>
              </a:solidFill>
            </a:endParaRPr>
          </a:p>
        </p:txBody>
      </p:sp>
    </p:spTree>
    <p:extLst>
      <p:ext uri="{BB962C8B-B14F-4D97-AF65-F5344CB8AC3E}">
        <p14:creationId xmlns:p14="http://schemas.microsoft.com/office/powerpoint/2010/main" val="2214884980"/>
      </p:ext>
    </p:extLst>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pic>
        <p:nvPicPr>
          <p:cNvPr id="14" name="13 Imagen" descr="Cantones de Manabí 201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196751"/>
            <a:ext cx="4104456" cy="5236839"/>
          </a:xfrm>
          <a:prstGeom prst="rect">
            <a:avLst/>
          </a:prstGeom>
          <a:noFill/>
          <a:ln>
            <a:noFill/>
          </a:ln>
        </p:spPr>
      </p:pic>
      <p:sp>
        <p:nvSpPr>
          <p:cNvPr id="2" name="1 CuadroTexto"/>
          <p:cNvSpPr txBox="1"/>
          <p:nvPr/>
        </p:nvSpPr>
        <p:spPr>
          <a:xfrm>
            <a:off x="179512" y="764704"/>
            <a:ext cx="6696744" cy="369332"/>
          </a:xfrm>
          <a:prstGeom prst="rect">
            <a:avLst/>
          </a:prstGeom>
          <a:noFill/>
        </p:spPr>
        <p:txBody>
          <a:bodyPr wrap="square" rtlCol="0">
            <a:spAutoFit/>
          </a:bodyPr>
          <a:lstStyle/>
          <a:p>
            <a:r>
              <a:rPr lang="es-EC" b="1" dirty="0" smtClean="0"/>
              <a:t>LOCALIZACIÓN DE LA PROVINCIA DE MANABÍ</a:t>
            </a:r>
            <a:endParaRPr lang="es-EC" b="1" dirty="0"/>
          </a:p>
        </p:txBody>
      </p:sp>
      <p:sp>
        <p:nvSpPr>
          <p:cNvPr id="5" name="4 CuadroTexto"/>
          <p:cNvSpPr txBox="1"/>
          <p:nvPr/>
        </p:nvSpPr>
        <p:spPr>
          <a:xfrm>
            <a:off x="5004048" y="2350914"/>
            <a:ext cx="3744416" cy="2308324"/>
          </a:xfrm>
          <a:prstGeom prst="rect">
            <a:avLst/>
          </a:prstGeom>
          <a:noFill/>
        </p:spPr>
        <p:txBody>
          <a:bodyPr wrap="square" rtlCol="0">
            <a:spAutoFit/>
          </a:bodyPr>
          <a:lstStyle/>
          <a:p>
            <a:pPr algn="just"/>
            <a:r>
              <a:rPr lang="es-ES" dirty="0"/>
              <a:t>La provincia de Manabí limita al norte con la provincia de Esmeraldas, al sur con las provincias de Santa Elena y Guayas, al este con las provincias de Guayas, Los Ríos y Santo Domingo de los Tsáchilas, y al oeste con el Océano Pacífico.</a:t>
            </a:r>
            <a:endParaRPr lang="es-EC" dirty="0"/>
          </a:p>
        </p:txBody>
      </p:sp>
      <p:sp>
        <p:nvSpPr>
          <p:cNvPr id="6" name="5 CuadroTexto"/>
          <p:cNvSpPr txBox="1"/>
          <p:nvPr/>
        </p:nvSpPr>
        <p:spPr>
          <a:xfrm>
            <a:off x="395536" y="6433591"/>
            <a:ext cx="4104456" cy="307777"/>
          </a:xfrm>
          <a:prstGeom prst="rect">
            <a:avLst/>
          </a:prstGeom>
          <a:noFill/>
        </p:spPr>
        <p:txBody>
          <a:bodyPr wrap="square" rtlCol="0">
            <a:spAutoFit/>
          </a:bodyPr>
          <a:lstStyle/>
          <a:p>
            <a:pPr algn="ctr"/>
            <a:r>
              <a:rPr lang="es-EC" sz="1400" dirty="0" smtClean="0"/>
              <a:t>Fuente: Consejo Provincial de Manabí</a:t>
            </a:r>
            <a:endParaRPr lang="es-EC" sz="1400" dirty="0"/>
          </a:p>
        </p:txBody>
      </p:sp>
    </p:spTree>
    <p:extLst>
      <p:ext uri="{BB962C8B-B14F-4D97-AF65-F5344CB8AC3E}">
        <p14:creationId xmlns:p14="http://schemas.microsoft.com/office/powerpoint/2010/main" val="1634601822"/>
      </p:ext>
    </p:extLst>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8" name="2 CuadroTexto"/>
          <p:cNvSpPr txBox="1">
            <a:spLocks noChangeArrowheads="1"/>
          </p:cNvSpPr>
          <p:nvPr/>
        </p:nvSpPr>
        <p:spPr bwMode="auto">
          <a:xfrm>
            <a:off x="-324544" y="836712"/>
            <a:ext cx="59046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2"/>
            <a:r>
              <a:rPr lang="es-ES" sz="2000" b="1" dirty="0"/>
              <a:t>Marco Teórico</a:t>
            </a:r>
            <a:endParaRPr lang="es-EC" sz="2000" b="1" dirty="0"/>
          </a:p>
        </p:txBody>
      </p:sp>
      <p:graphicFrame>
        <p:nvGraphicFramePr>
          <p:cNvPr id="2" name="1 Diagrama"/>
          <p:cNvGraphicFramePr/>
          <p:nvPr>
            <p:extLst>
              <p:ext uri="{D42A27DB-BD31-4B8C-83A1-F6EECF244321}">
                <p14:modId xmlns:p14="http://schemas.microsoft.com/office/powerpoint/2010/main" val="1677043099"/>
              </p:ext>
            </p:extLst>
          </p:nvPr>
        </p:nvGraphicFramePr>
        <p:xfrm>
          <a:off x="1524000" y="1397000"/>
          <a:ext cx="6096000" cy="46962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5674737"/>
      </p:ext>
    </p:extLst>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2 CuadroTexto"/>
          <p:cNvSpPr txBox="1">
            <a:spLocks noChangeArrowheads="1"/>
          </p:cNvSpPr>
          <p:nvPr/>
        </p:nvSpPr>
        <p:spPr bwMode="auto">
          <a:xfrm>
            <a:off x="323528" y="980728"/>
            <a:ext cx="4392488"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s-EC" sz="2000" b="1" dirty="0"/>
              <a:t>Método de Investigación</a:t>
            </a:r>
          </a:p>
        </p:txBody>
      </p:sp>
      <p:sp>
        <p:nvSpPr>
          <p:cNvPr id="8" name="7 Cheurón"/>
          <p:cNvSpPr/>
          <p:nvPr/>
        </p:nvSpPr>
        <p:spPr>
          <a:xfrm>
            <a:off x="436737" y="1628800"/>
            <a:ext cx="432048" cy="323166"/>
          </a:xfrm>
          <a:prstGeom prst="chevron">
            <a:avLst/>
          </a:prstGeom>
          <a:solidFill>
            <a:srgbClr val="92D050"/>
          </a:solidFill>
          <a:ln>
            <a:solidFill>
              <a:srgbClr val="92D050"/>
            </a:solidFill>
          </a:ln>
          <a:effectLst>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2" name="1 Rectángulo"/>
          <p:cNvSpPr/>
          <p:nvPr/>
        </p:nvSpPr>
        <p:spPr>
          <a:xfrm>
            <a:off x="1100120" y="1628800"/>
            <a:ext cx="2929007" cy="369332"/>
          </a:xfrm>
          <a:prstGeom prst="rect">
            <a:avLst/>
          </a:prstGeom>
        </p:spPr>
        <p:txBody>
          <a:bodyPr wrap="none">
            <a:spAutoFit/>
          </a:bodyPr>
          <a:lstStyle/>
          <a:p>
            <a:r>
              <a:rPr lang="es-EC" dirty="0"/>
              <a:t>Métodos análisis y síntesis</a:t>
            </a:r>
          </a:p>
        </p:txBody>
      </p:sp>
      <p:sp>
        <p:nvSpPr>
          <p:cNvPr id="10" name="9 Cheurón"/>
          <p:cNvSpPr/>
          <p:nvPr/>
        </p:nvSpPr>
        <p:spPr>
          <a:xfrm>
            <a:off x="436736" y="2132856"/>
            <a:ext cx="432048" cy="323166"/>
          </a:xfrm>
          <a:prstGeom prst="chevron">
            <a:avLst/>
          </a:prstGeom>
          <a:solidFill>
            <a:srgbClr val="92D050"/>
          </a:solidFill>
          <a:ln>
            <a:solidFill>
              <a:srgbClr val="92D050"/>
            </a:solidFill>
          </a:ln>
          <a:effectLst>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11" name="10 Rectángulo"/>
          <p:cNvSpPr/>
          <p:nvPr/>
        </p:nvSpPr>
        <p:spPr>
          <a:xfrm>
            <a:off x="1100119" y="2132856"/>
            <a:ext cx="3275256" cy="369332"/>
          </a:xfrm>
          <a:prstGeom prst="rect">
            <a:avLst/>
          </a:prstGeom>
        </p:spPr>
        <p:txBody>
          <a:bodyPr wrap="none">
            <a:spAutoFit/>
          </a:bodyPr>
          <a:lstStyle/>
          <a:p>
            <a:r>
              <a:rPr lang="es-EC" dirty="0"/>
              <a:t>Métodos inductivo y deductivo</a:t>
            </a:r>
          </a:p>
        </p:txBody>
      </p:sp>
      <p:graphicFrame>
        <p:nvGraphicFramePr>
          <p:cNvPr id="5" name="Diagrama 4">
            <a:extLst>
              <a:ext uri="{FF2B5EF4-FFF2-40B4-BE49-F238E27FC236}">
                <a16:creationId xmlns="" xmlns:a16="http://schemas.microsoft.com/office/drawing/2014/main" id="{EF739927-2EB5-4EA1-BA77-534699FD4A41}"/>
              </a:ext>
            </a:extLst>
          </p:cNvPr>
          <p:cNvGraphicFramePr/>
          <p:nvPr>
            <p:extLst>
              <p:ext uri="{D42A27DB-BD31-4B8C-83A1-F6EECF244321}">
                <p14:modId xmlns:p14="http://schemas.microsoft.com/office/powerpoint/2010/main" val="1346161076"/>
              </p:ext>
            </p:extLst>
          </p:nvPr>
        </p:nvGraphicFramePr>
        <p:xfrm>
          <a:off x="1835696" y="3292032"/>
          <a:ext cx="5688632" cy="15875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2 CuadroTexto">
            <a:extLst>
              <a:ext uri="{FF2B5EF4-FFF2-40B4-BE49-F238E27FC236}">
                <a16:creationId xmlns="" xmlns:a16="http://schemas.microsoft.com/office/drawing/2014/main" id="{C653B811-D788-4451-BBD7-0D55A99BE633}"/>
              </a:ext>
            </a:extLst>
          </p:cNvPr>
          <p:cNvSpPr txBox="1">
            <a:spLocks noChangeArrowheads="1"/>
          </p:cNvSpPr>
          <p:nvPr/>
        </p:nvSpPr>
        <p:spPr bwMode="auto">
          <a:xfrm>
            <a:off x="1100119" y="2854096"/>
            <a:ext cx="4392488"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s-EC" sz="2000" b="1" dirty="0"/>
              <a:t>Modalidad de la Investigación</a:t>
            </a:r>
          </a:p>
        </p:txBody>
      </p:sp>
      <p:sp>
        <p:nvSpPr>
          <p:cNvPr id="19" name="2 CuadroTexto">
            <a:extLst>
              <a:ext uri="{FF2B5EF4-FFF2-40B4-BE49-F238E27FC236}">
                <a16:creationId xmlns="" xmlns:a16="http://schemas.microsoft.com/office/drawing/2014/main" id="{D713A834-96B7-4129-A1FB-366C70701A00}"/>
              </a:ext>
            </a:extLst>
          </p:cNvPr>
          <p:cNvSpPr txBox="1">
            <a:spLocks noChangeArrowheads="1"/>
          </p:cNvSpPr>
          <p:nvPr/>
        </p:nvSpPr>
        <p:spPr bwMode="auto">
          <a:xfrm>
            <a:off x="2987824" y="4901273"/>
            <a:ext cx="4392488"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s-EC" sz="2000" b="1" dirty="0"/>
              <a:t>Tipo de Investigación</a:t>
            </a:r>
          </a:p>
        </p:txBody>
      </p:sp>
      <p:graphicFrame>
        <p:nvGraphicFramePr>
          <p:cNvPr id="9" name="Diagrama 8">
            <a:extLst>
              <a:ext uri="{FF2B5EF4-FFF2-40B4-BE49-F238E27FC236}">
                <a16:creationId xmlns="" xmlns:a16="http://schemas.microsoft.com/office/drawing/2014/main" id="{8B040C5A-E5C6-4C67-967E-58C088F337A2}"/>
              </a:ext>
            </a:extLst>
          </p:cNvPr>
          <p:cNvGraphicFramePr/>
          <p:nvPr>
            <p:extLst>
              <p:ext uri="{D42A27DB-BD31-4B8C-83A1-F6EECF244321}">
                <p14:modId xmlns:p14="http://schemas.microsoft.com/office/powerpoint/2010/main" val="3386785006"/>
              </p:ext>
            </p:extLst>
          </p:nvPr>
        </p:nvGraphicFramePr>
        <p:xfrm>
          <a:off x="3935548" y="5101328"/>
          <a:ext cx="4812915" cy="15875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953467951"/>
      </p:ext>
    </p:extLst>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2 CuadroTexto"/>
          <p:cNvSpPr txBox="1">
            <a:spLocks noChangeArrowheads="1"/>
          </p:cNvSpPr>
          <p:nvPr/>
        </p:nvSpPr>
        <p:spPr bwMode="auto">
          <a:xfrm>
            <a:off x="395536" y="980728"/>
            <a:ext cx="3312368" cy="70788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dirty="0"/>
              <a:t>Población y Muestra Sector Educacional</a:t>
            </a:r>
          </a:p>
        </p:txBody>
      </p:sp>
      <p:sp>
        <p:nvSpPr>
          <p:cNvPr id="13" name="2 CuadroTexto">
            <a:extLst>
              <a:ext uri="{FF2B5EF4-FFF2-40B4-BE49-F238E27FC236}">
                <a16:creationId xmlns="" xmlns:a16="http://schemas.microsoft.com/office/drawing/2014/main" id="{62DE1E5F-B730-48E6-926C-B3D81055BA76}"/>
              </a:ext>
            </a:extLst>
          </p:cNvPr>
          <p:cNvSpPr txBox="1">
            <a:spLocks noChangeArrowheads="1"/>
          </p:cNvSpPr>
          <p:nvPr/>
        </p:nvSpPr>
        <p:spPr bwMode="auto">
          <a:xfrm>
            <a:off x="5076056" y="980728"/>
            <a:ext cx="3312368" cy="70788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dirty="0"/>
              <a:t>Población y Muestra Sector Empresarial</a:t>
            </a:r>
          </a:p>
        </p:txBody>
      </p:sp>
      <p:pic>
        <p:nvPicPr>
          <p:cNvPr id="4" name="Imagen 3">
            <a:extLst>
              <a:ext uri="{FF2B5EF4-FFF2-40B4-BE49-F238E27FC236}">
                <a16:creationId xmlns="" xmlns:a16="http://schemas.microsoft.com/office/drawing/2014/main" id="{BEFA2395-B4CB-4027-B34D-E5CA9843FE0B}"/>
              </a:ext>
            </a:extLst>
          </p:cNvPr>
          <p:cNvPicPr>
            <a:picLocks noChangeAspect="1"/>
          </p:cNvPicPr>
          <p:nvPr/>
        </p:nvPicPr>
        <p:blipFill>
          <a:blip r:embed="rId3"/>
          <a:stretch>
            <a:fillRect/>
          </a:stretch>
        </p:blipFill>
        <p:spPr>
          <a:xfrm>
            <a:off x="402779" y="1988840"/>
            <a:ext cx="4324350" cy="3609975"/>
          </a:xfrm>
          <a:prstGeom prst="rect">
            <a:avLst/>
          </a:prstGeom>
        </p:spPr>
      </p:pic>
      <p:pic>
        <p:nvPicPr>
          <p:cNvPr id="6" name="Imagen 5">
            <a:extLst>
              <a:ext uri="{FF2B5EF4-FFF2-40B4-BE49-F238E27FC236}">
                <a16:creationId xmlns="" xmlns:a16="http://schemas.microsoft.com/office/drawing/2014/main" id="{8028ADC4-E6B5-410F-BFB4-BFA412D54DF9}"/>
              </a:ext>
            </a:extLst>
          </p:cNvPr>
          <p:cNvPicPr>
            <a:picLocks noChangeAspect="1"/>
          </p:cNvPicPr>
          <p:nvPr/>
        </p:nvPicPr>
        <p:blipFill>
          <a:blip r:embed="rId4"/>
          <a:stretch>
            <a:fillRect/>
          </a:stretch>
        </p:blipFill>
        <p:spPr>
          <a:xfrm>
            <a:off x="5111479" y="1988840"/>
            <a:ext cx="3867150" cy="3705225"/>
          </a:xfrm>
          <a:prstGeom prst="rect">
            <a:avLst/>
          </a:prstGeom>
        </p:spPr>
      </p:pic>
    </p:spTree>
    <p:extLst>
      <p:ext uri="{BB962C8B-B14F-4D97-AF65-F5344CB8AC3E}">
        <p14:creationId xmlns:p14="http://schemas.microsoft.com/office/powerpoint/2010/main" val="3700117156"/>
      </p:ext>
    </p:extLst>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476672"/>
          </a:xfrm>
          <a:prstGeom prst="rect">
            <a:avLst/>
          </a:prstGeom>
          <a:solidFill>
            <a:srgbClr val="92D050"/>
          </a:solidFill>
          <a:ln>
            <a:solidFill>
              <a:srgbClr val="92D05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2 CuadroTexto"/>
          <p:cNvSpPr txBox="1">
            <a:spLocks noChangeArrowheads="1"/>
          </p:cNvSpPr>
          <p:nvPr/>
        </p:nvSpPr>
        <p:spPr bwMode="auto">
          <a:xfrm>
            <a:off x="1691680" y="908720"/>
            <a:ext cx="5904656" cy="400110"/>
          </a:xfrm>
          <a:prstGeom prst="rect">
            <a:avLst/>
          </a:prstGeom>
          <a:noFill/>
          <a:ln w="9525">
            <a:noFill/>
            <a:miter lim="800000"/>
            <a:headEnd/>
            <a:tailEnd/>
          </a:ln>
          <a:effectLst>
            <a:reflection blurRad="6350" stA="50000" endA="275" endPos="40000" dist="101600" dir="5400000" sy="-100000" algn="bl" rotWithShape="0"/>
          </a:effectLst>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sz="2000" b="1"/>
              <a:t>Resultado  en el Sector Empresarial</a:t>
            </a:r>
            <a:endParaRPr lang="es-EC" sz="2000" b="1" dirty="0"/>
          </a:p>
        </p:txBody>
      </p:sp>
      <p:pic>
        <p:nvPicPr>
          <p:cNvPr id="4" name="Imagen 3">
            <a:extLst>
              <a:ext uri="{FF2B5EF4-FFF2-40B4-BE49-F238E27FC236}">
                <a16:creationId xmlns="" xmlns:a16="http://schemas.microsoft.com/office/drawing/2014/main" id="{DABCE908-B24D-4EE1-965E-C4ECF07659AD}"/>
              </a:ext>
            </a:extLst>
          </p:cNvPr>
          <p:cNvPicPr>
            <a:picLocks noChangeAspect="1"/>
          </p:cNvPicPr>
          <p:nvPr/>
        </p:nvPicPr>
        <p:blipFill>
          <a:blip r:embed="rId3"/>
          <a:stretch>
            <a:fillRect/>
          </a:stretch>
        </p:blipFill>
        <p:spPr>
          <a:xfrm>
            <a:off x="611560" y="2165140"/>
            <a:ext cx="3800058" cy="1839924"/>
          </a:xfrm>
          <a:prstGeom prst="rect">
            <a:avLst/>
          </a:prstGeom>
        </p:spPr>
      </p:pic>
      <p:sp>
        <p:nvSpPr>
          <p:cNvPr id="5" name="Rectángulo 4">
            <a:extLst>
              <a:ext uri="{FF2B5EF4-FFF2-40B4-BE49-F238E27FC236}">
                <a16:creationId xmlns="" xmlns:a16="http://schemas.microsoft.com/office/drawing/2014/main" id="{1E277C16-7996-4EE5-9DE0-DC84ECEA2675}"/>
              </a:ext>
            </a:extLst>
          </p:cNvPr>
          <p:cNvSpPr/>
          <p:nvPr/>
        </p:nvSpPr>
        <p:spPr>
          <a:xfrm>
            <a:off x="1763688" y="1448496"/>
            <a:ext cx="5904656" cy="261610"/>
          </a:xfrm>
          <a:prstGeom prst="rect">
            <a:avLst/>
          </a:prstGeom>
        </p:spPr>
        <p:txBody>
          <a:bodyPr wrap="square">
            <a:spAutoFit/>
          </a:bodyPr>
          <a:lstStyle/>
          <a:p>
            <a:pPr algn="ctr"/>
            <a:r>
              <a:rPr lang="es-EC" sz="1100" b="1" dirty="0"/>
              <a:t>El Área en la que se desenvuelve el Encuestado </a:t>
            </a:r>
          </a:p>
        </p:txBody>
      </p:sp>
      <p:sp>
        <p:nvSpPr>
          <p:cNvPr id="6" name="Rectángulo 5">
            <a:extLst>
              <a:ext uri="{FF2B5EF4-FFF2-40B4-BE49-F238E27FC236}">
                <a16:creationId xmlns="" xmlns:a16="http://schemas.microsoft.com/office/drawing/2014/main" id="{0092C118-20BE-4DB0-A6BF-30F350DCFB38}"/>
              </a:ext>
            </a:extLst>
          </p:cNvPr>
          <p:cNvSpPr/>
          <p:nvPr/>
        </p:nvSpPr>
        <p:spPr>
          <a:xfrm>
            <a:off x="1691680" y="1802914"/>
            <a:ext cx="1353256" cy="246221"/>
          </a:xfrm>
          <a:prstGeom prst="rect">
            <a:avLst/>
          </a:prstGeom>
        </p:spPr>
        <p:txBody>
          <a:bodyPr wrap="none">
            <a:spAutoFit/>
          </a:bodyPr>
          <a:lstStyle/>
          <a:p>
            <a:r>
              <a:rPr lang="es-EC" sz="1000" b="1" dirty="0"/>
              <a:t>Empresas Públicas</a:t>
            </a:r>
          </a:p>
        </p:txBody>
      </p:sp>
      <p:pic>
        <p:nvPicPr>
          <p:cNvPr id="7" name="Imagen 6">
            <a:extLst>
              <a:ext uri="{FF2B5EF4-FFF2-40B4-BE49-F238E27FC236}">
                <a16:creationId xmlns="" xmlns:a16="http://schemas.microsoft.com/office/drawing/2014/main" id="{FA10298F-E4E8-4513-9CE9-085E3CAB50E5}"/>
              </a:ext>
            </a:extLst>
          </p:cNvPr>
          <p:cNvPicPr>
            <a:picLocks noChangeAspect="1"/>
          </p:cNvPicPr>
          <p:nvPr/>
        </p:nvPicPr>
        <p:blipFill>
          <a:blip r:embed="rId4"/>
          <a:stretch>
            <a:fillRect/>
          </a:stretch>
        </p:blipFill>
        <p:spPr>
          <a:xfrm>
            <a:off x="5148064" y="2165140"/>
            <a:ext cx="3800058" cy="1839924"/>
          </a:xfrm>
          <a:prstGeom prst="rect">
            <a:avLst/>
          </a:prstGeom>
        </p:spPr>
      </p:pic>
      <p:sp>
        <p:nvSpPr>
          <p:cNvPr id="11" name="Rectángulo 10">
            <a:extLst>
              <a:ext uri="{FF2B5EF4-FFF2-40B4-BE49-F238E27FC236}">
                <a16:creationId xmlns="" xmlns:a16="http://schemas.microsoft.com/office/drawing/2014/main" id="{49C5F64E-CE60-41A6-B26C-2DF8070C340D}"/>
              </a:ext>
            </a:extLst>
          </p:cNvPr>
          <p:cNvSpPr/>
          <p:nvPr/>
        </p:nvSpPr>
        <p:spPr>
          <a:xfrm>
            <a:off x="6238913" y="1802913"/>
            <a:ext cx="1353256" cy="246221"/>
          </a:xfrm>
          <a:prstGeom prst="rect">
            <a:avLst/>
          </a:prstGeom>
        </p:spPr>
        <p:txBody>
          <a:bodyPr wrap="none">
            <a:spAutoFit/>
          </a:bodyPr>
          <a:lstStyle/>
          <a:p>
            <a:r>
              <a:rPr lang="es-EC" sz="1000" b="1" dirty="0"/>
              <a:t>Empresas Privadas</a:t>
            </a:r>
          </a:p>
        </p:txBody>
      </p:sp>
      <p:sp>
        <p:nvSpPr>
          <p:cNvPr id="12" name="Rectángulo 11">
            <a:extLst>
              <a:ext uri="{FF2B5EF4-FFF2-40B4-BE49-F238E27FC236}">
                <a16:creationId xmlns="" xmlns:a16="http://schemas.microsoft.com/office/drawing/2014/main" id="{90E0ACC3-B818-4EF2-A993-479AF8482675}"/>
              </a:ext>
            </a:extLst>
          </p:cNvPr>
          <p:cNvSpPr/>
          <p:nvPr/>
        </p:nvSpPr>
        <p:spPr>
          <a:xfrm>
            <a:off x="1827513" y="4006986"/>
            <a:ext cx="5904656" cy="261610"/>
          </a:xfrm>
          <a:prstGeom prst="rect">
            <a:avLst/>
          </a:prstGeom>
        </p:spPr>
        <p:txBody>
          <a:bodyPr wrap="square">
            <a:spAutoFit/>
          </a:bodyPr>
          <a:lstStyle/>
          <a:p>
            <a:pPr algn="ctr"/>
            <a:r>
              <a:rPr lang="es-EC" sz="1100" b="1" dirty="0"/>
              <a:t>Necesidad de Información </a:t>
            </a:r>
          </a:p>
        </p:txBody>
      </p:sp>
      <p:sp>
        <p:nvSpPr>
          <p:cNvPr id="13" name="Rectángulo 12">
            <a:extLst>
              <a:ext uri="{FF2B5EF4-FFF2-40B4-BE49-F238E27FC236}">
                <a16:creationId xmlns="" xmlns:a16="http://schemas.microsoft.com/office/drawing/2014/main" id="{742FD993-D7B0-4537-9236-875765C002C2}"/>
              </a:ext>
            </a:extLst>
          </p:cNvPr>
          <p:cNvSpPr/>
          <p:nvPr/>
        </p:nvSpPr>
        <p:spPr>
          <a:xfrm>
            <a:off x="1691680" y="4272512"/>
            <a:ext cx="1353256" cy="246221"/>
          </a:xfrm>
          <a:prstGeom prst="rect">
            <a:avLst/>
          </a:prstGeom>
        </p:spPr>
        <p:txBody>
          <a:bodyPr wrap="none">
            <a:spAutoFit/>
          </a:bodyPr>
          <a:lstStyle/>
          <a:p>
            <a:r>
              <a:rPr lang="es-EC" sz="1000" b="1" dirty="0"/>
              <a:t>Empresas Públicas</a:t>
            </a:r>
          </a:p>
        </p:txBody>
      </p:sp>
      <p:sp>
        <p:nvSpPr>
          <p:cNvPr id="16" name="Rectángulo 15">
            <a:extLst>
              <a:ext uri="{FF2B5EF4-FFF2-40B4-BE49-F238E27FC236}">
                <a16:creationId xmlns="" xmlns:a16="http://schemas.microsoft.com/office/drawing/2014/main" id="{ADB31A9C-F558-4686-8A59-4EAE432EE9D1}"/>
              </a:ext>
            </a:extLst>
          </p:cNvPr>
          <p:cNvSpPr/>
          <p:nvPr/>
        </p:nvSpPr>
        <p:spPr>
          <a:xfrm>
            <a:off x="6238913" y="4272511"/>
            <a:ext cx="1353256" cy="246221"/>
          </a:xfrm>
          <a:prstGeom prst="rect">
            <a:avLst/>
          </a:prstGeom>
        </p:spPr>
        <p:txBody>
          <a:bodyPr wrap="none">
            <a:spAutoFit/>
          </a:bodyPr>
          <a:lstStyle/>
          <a:p>
            <a:r>
              <a:rPr lang="es-EC" sz="1000" b="1" dirty="0"/>
              <a:t>Empresas Privadas</a:t>
            </a:r>
          </a:p>
        </p:txBody>
      </p:sp>
      <p:pic>
        <p:nvPicPr>
          <p:cNvPr id="8" name="Imagen 7">
            <a:extLst>
              <a:ext uri="{FF2B5EF4-FFF2-40B4-BE49-F238E27FC236}">
                <a16:creationId xmlns="" xmlns:a16="http://schemas.microsoft.com/office/drawing/2014/main" id="{5280A95B-C253-4C85-AE3D-AB5CC9FD2220}"/>
              </a:ext>
            </a:extLst>
          </p:cNvPr>
          <p:cNvPicPr>
            <a:picLocks noChangeAspect="1"/>
          </p:cNvPicPr>
          <p:nvPr/>
        </p:nvPicPr>
        <p:blipFill>
          <a:blip r:embed="rId5"/>
          <a:stretch>
            <a:fillRect/>
          </a:stretch>
        </p:blipFill>
        <p:spPr>
          <a:xfrm>
            <a:off x="615008" y="4786181"/>
            <a:ext cx="4563954" cy="1341086"/>
          </a:xfrm>
          <a:prstGeom prst="rect">
            <a:avLst/>
          </a:prstGeom>
        </p:spPr>
      </p:pic>
      <p:pic>
        <p:nvPicPr>
          <p:cNvPr id="9" name="Imagen 8">
            <a:extLst>
              <a:ext uri="{FF2B5EF4-FFF2-40B4-BE49-F238E27FC236}">
                <a16:creationId xmlns="" xmlns:a16="http://schemas.microsoft.com/office/drawing/2014/main" id="{439B5A1B-3DBC-442E-A77E-E28D7712CC98}"/>
              </a:ext>
            </a:extLst>
          </p:cNvPr>
          <p:cNvPicPr>
            <a:picLocks noChangeAspect="1"/>
          </p:cNvPicPr>
          <p:nvPr/>
        </p:nvPicPr>
        <p:blipFill>
          <a:blip r:embed="rId6"/>
          <a:stretch>
            <a:fillRect/>
          </a:stretch>
        </p:blipFill>
        <p:spPr>
          <a:xfrm>
            <a:off x="5175514" y="4732855"/>
            <a:ext cx="4548528" cy="1347192"/>
          </a:xfrm>
          <a:prstGeom prst="rect">
            <a:avLst/>
          </a:prstGeom>
        </p:spPr>
      </p:pic>
    </p:spTree>
    <p:extLst>
      <p:ext uri="{BB962C8B-B14F-4D97-AF65-F5344CB8AC3E}">
        <p14:creationId xmlns:p14="http://schemas.microsoft.com/office/powerpoint/2010/main" val="3473644861"/>
      </p:ext>
    </p:extLst>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Personalizado 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alizado 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Clarity</Template>
  <TotalTime>7005</TotalTime>
  <Words>1823</Words>
  <Application>Microsoft Office PowerPoint</Application>
  <PresentationFormat>Presentación en pantalla (4:3)</PresentationFormat>
  <Paragraphs>170</Paragraphs>
  <Slides>30</Slides>
  <Notes>28</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30</vt:i4>
      </vt:variant>
    </vt:vector>
  </HeadingPairs>
  <TitlesOfParts>
    <vt:vector size="33" baseType="lpstr">
      <vt:lpstr>Arial</vt:lpstr>
      <vt:lpstr>Calibri</vt:lpstr>
      <vt:lpstr>Claridad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Windows XP Colossus Edition 2 Reloaded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Colossus User</dc:creator>
  <cp:lastModifiedBy>pc4</cp:lastModifiedBy>
  <cp:revision>619</cp:revision>
  <cp:lastPrinted>2018-01-04T02:55:23Z</cp:lastPrinted>
  <dcterms:created xsi:type="dcterms:W3CDTF">2011-07-08T04:58:17Z</dcterms:created>
  <dcterms:modified xsi:type="dcterms:W3CDTF">2018-01-04T13:58:51Z</dcterms:modified>
</cp:coreProperties>
</file>