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838" r:id="rId1"/>
  </p:sldMasterIdLst>
  <p:notesMasterIdLst>
    <p:notesMasterId r:id="rId91"/>
  </p:notesMasterIdLst>
  <p:sldIdLst>
    <p:sldId id="256" r:id="rId2"/>
    <p:sldId id="257" r:id="rId3"/>
    <p:sldId id="258" r:id="rId4"/>
    <p:sldId id="359" r:id="rId5"/>
    <p:sldId id="358" r:id="rId6"/>
    <p:sldId id="361" r:id="rId7"/>
    <p:sldId id="362" r:id="rId8"/>
    <p:sldId id="259" r:id="rId9"/>
    <p:sldId id="261" r:id="rId10"/>
    <p:sldId id="262" r:id="rId11"/>
    <p:sldId id="263" r:id="rId12"/>
    <p:sldId id="354" r:id="rId13"/>
    <p:sldId id="275" r:id="rId14"/>
    <p:sldId id="284" r:id="rId15"/>
    <p:sldId id="375" r:id="rId16"/>
    <p:sldId id="365" r:id="rId17"/>
    <p:sldId id="374" r:id="rId18"/>
    <p:sldId id="372" r:id="rId19"/>
    <p:sldId id="371" r:id="rId20"/>
    <p:sldId id="367" r:id="rId21"/>
    <p:sldId id="276" r:id="rId22"/>
    <p:sldId id="360" r:id="rId23"/>
    <p:sldId id="277" r:id="rId24"/>
    <p:sldId id="280" r:id="rId25"/>
    <p:sldId id="366" r:id="rId26"/>
    <p:sldId id="281" r:id="rId27"/>
    <p:sldId id="363" r:id="rId28"/>
    <p:sldId id="364" r:id="rId29"/>
    <p:sldId id="376" r:id="rId30"/>
    <p:sldId id="368" r:id="rId31"/>
    <p:sldId id="370" r:id="rId32"/>
    <p:sldId id="282" r:id="rId33"/>
    <p:sldId id="283" r:id="rId34"/>
    <p:sldId id="378" r:id="rId35"/>
    <p:sldId id="285" r:id="rId36"/>
    <p:sldId id="379" r:id="rId37"/>
    <p:sldId id="288" r:id="rId38"/>
    <p:sldId id="380" r:id="rId39"/>
    <p:sldId id="381" r:id="rId40"/>
    <p:sldId id="382" r:id="rId41"/>
    <p:sldId id="383" r:id="rId42"/>
    <p:sldId id="385" r:id="rId43"/>
    <p:sldId id="384" r:id="rId44"/>
    <p:sldId id="386" r:id="rId45"/>
    <p:sldId id="393" r:id="rId46"/>
    <p:sldId id="387" r:id="rId47"/>
    <p:sldId id="388" r:id="rId48"/>
    <p:sldId id="389" r:id="rId49"/>
    <p:sldId id="390" r:id="rId50"/>
    <p:sldId id="391" r:id="rId51"/>
    <p:sldId id="392" r:id="rId52"/>
    <p:sldId id="394" r:id="rId53"/>
    <p:sldId id="399" r:id="rId54"/>
    <p:sldId id="398" r:id="rId55"/>
    <p:sldId id="397" r:id="rId56"/>
    <p:sldId id="400" r:id="rId57"/>
    <p:sldId id="401" r:id="rId58"/>
    <p:sldId id="402" r:id="rId59"/>
    <p:sldId id="403" r:id="rId60"/>
    <p:sldId id="404" r:id="rId61"/>
    <p:sldId id="406" r:id="rId62"/>
    <p:sldId id="407" r:id="rId63"/>
    <p:sldId id="408" r:id="rId64"/>
    <p:sldId id="409" r:id="rId65"/>
    <p:sldId id="410" r:id="rId66"/>
    <p:sldId id="411" r:id="rId67"/>
    <p:sldId id="412" r:id="rId68"/>
    <p:sldId id="418" r:id="rId69"/>
    <p:sldId id="415" r:id="rId70"/>
    <p:sldId id="416" r:id="rId71"/>
    <p:sldId id="414" r:id="rId72"/>
    <p:sldId id="417" r:id="rId73"/>
    <p:sldId id="419" r:id="rId74"/>
    <p:sldId id="413" r:id="rId75"/>
    <p:sldId id="420" r:id="rId76"/>
    <p:sldId id="421" r:id="rId77"/>
    <p:sldId id="422" r:id="rId78"/>
    <p:sldId id="423" r:id="rId79"/>
    <p:sldId id="424" r:id="rId80"/>
    <p:sldId id="425" r:id="rId81"/>
    <p:sldId id="426" r:id="rId82"/>
    <p:sldId id="429" r:id="rId83"/>
    <p:sldId id="427" r:id="rId84"/>
    <p:sldId id="430" r:id="rId85"/>
    <p:sldId id="432" r:id="rId86"/>
    <p:sldId id="433" r:id="rId87"/>
    <p:sldId id="431" r:id="rId88"/>
    <p:sldId id="428" r:id="rId89"/>
    <p:sldId id="434" r:id="rId9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B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8" autoAdjust="0"/>
    <p:restoredTop sz="95659"/>
  </p:normalViewPr>
  <p:slideViewPr>
    <p:cSldViewPr snapToGrid="0">
      <p:cViewPr varScale="1">
        <p:scale>
          <a:sx n="75" d="100"/>
          <a:sy n="75" d="100"/>
        </p:scale>
        <p:origin x="16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97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F4ABF-1AA0-B34E-A09C-87931F38CA87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8BC58511-43A2-3B44-B06B-399C268443D9}">
      <dgm:prSet phldrT="[Texto]" custT="1"/>
      <dgm:spPr/>
      <dgm:t>
        <a:bodyPr/>
        <a:lstStyle/>
        <a:p>
          <a:pPr algn="l"/>
          <a:r>
            <a:rPr lang="es-ES_tradnl" sz="2400" b="1" dirty="0" smtClean="0"/>
            <a:t>APRENDIZAJE</a:t>
          </a:r>
        </a:p>
        <a:p>
          <a:pPr algn="l"/>
          <a:r>
            <a:rPr lang="es-ES_tradnl" sz="2400" b="1" dirty="0" smtClean="0"/>
            <a:t>COMPETENCIAS</a:t>
          </a:r>
        </a:p>
        <a:p>
          <a:pPr algn="l"/>
          <a:r>
            <a:rPr lang="es-ES_tradnl" sz="2400" b="1" dirty="0" smtClean="0"/>
            <a:t>HABILIDADES</a:t>
          </a:r>
          <a:endParaRPr lang="es-ES_tradnl" sz="2400" b="1" dirty="0"/>
        </a:p>
      </dgm:t>
    </dgm:pt>
    <dgm:pt modelId="{60248FD4-3702-CD4B-95BE-40D6C7E6D645}" type="parTrans" cxnId="{26D1A29F-A51D-4C40-95A0-00CD02AC4D57}">
      <dgm:prSet/>
      <dgm:spPr/>
      <dgm:t>
        <a:bodyPr/>
        <a:lstStyle/>
        <a:p>
          <a:endParaRPr lang="es-ES_tradnl"/>
        </a:p>
      </dgm:t>
    </dgm:pt>
    <dgm:pt modelId="{5F348B87-A2DC-E649-99F4-A4FAEB572468}" type="sibTrans" cxnId="{26D1A29F-A51D-4C40-95A0-00CD02AC4D57}">
      <dgm:prSet/>
      <dgm:spPr/>
      <dgm:t>
        <a:bodyPr/>
        <a:lstStyle/>
        <a:p>
          <a:endParaRPr lang="es-ES_tradnl"/>
        </a:p>
      </dgm:t>
    </dgm:pt>
    <dgm:pt modelId="{7F0B78F7-4A6B-2F4C-A5AA-FFB74ABA5B1C}">
      <dgm:prSet phldrT="[Texto]" custT="1"/>
      <dgm:spPr/>
      <dgm:t>
        <a:bodyPr/>
        <a:lstStyle/>
        <a:p>
          <a:pPr algn="l"/>
          <a:r>
            <a:rPr lang="es-ES" sz="3200" b="1" dirty="0" smtClean="0"/>
            <a:t>COIP</a:t>
          </a:r>
          <a:r>
            <a:rPr lang="es-ES" sz="3200" b="1" baseline="0" dirty="0" smtClean="0"/>
            <a:t> 2015</a:t>
          </a:r>
          <a:endParaRPr lang="es-ES" sz="3200" b="1" dirty="0" smtClean="0"/>
        </a:p>
        <a:p>
          <a:pPr algn="l"/>
          <a:endParaRPr lang="es-ES" sz="2000" b="1" dirty="0" smtClean="0"/>
        </a:p>
        <a:p>
          <a:pPr algn="l"/>
          <a:r>
            <a:rPr lang="es-ES" sz="2000" b="1" dirty="0" smtClean="0"/>
            <a:t>PROHIBICION</a:t>
          </a:r>
          <a:r>
            <a:rPr lang="es-ES" sz="2000" b="1" baseline="0" dirty="0" smtClean="0"/>
            <a:t> PRACTICAS EN PREGRADO EN PACIENTES REALES</a:t>
          </a:r>
          <a:endParaRPr lang="es-ES_tradnl" sz="2000" b="1" dirty="0"/>
        </a:p>
      </dgm:t>
    </dgm:pt>
    <dgm:pt modelId="{C62959EB-73BB-9247-83D0-11A1B91C0F8C}" type="parTrans" cxnId="{81120AF7-39A4-DC42-B4E0-B267A5303F65}">
      <dgm:prSet/>
      <dgm:spPr/>
      <dgm:t>
        <a:bodyPr/>
        <a:lstStyle/>
        <a:p>
          <a:endParaRPr lang="es-ES_tradnl"/>
        </a:p>
      </dgm:t>
    </dgm:pt>
    <dgm:pt modelId="{49780F72-9880-D940-AE69-80493775357C}" type="sibTrans" cxnId="{81120AF7-39A4-DC42-B4E0-B267A5303F65}">
      <dgm:prSet/>
      <dgm:spPr/>
      <dgm:t>
        <a:bodyPr/>
        <a:lstStyle/>
        <a:p>
          <a:endParaRPr lang="es-ES_tradnl"/>
        </a:p>
      </dgm:t>
    </dgm:pt>
    <dgm:pt modelId="{56466AA8-B825-824D-90E3-227D42B7F96D}">
      <dgm:prSet phldrT="[Texto]"/>
      <dgm:spPr/>
      <dgm:t>
        <a:bodyPr/>
        <a:lstStyle/>
        <a:p>
          <a:pPr algn="l"/>
          <a:r>
            <a:rPr lang="es-ES" b="1" i="0" dirty="0" smtClean="0"/>
            <a:t>ESCENARIOS DE SIMULACION MEDICA</a:t>
          </a:r>
          <a:r>
            <a:rPr lang="es-ES_tradnl" b="1" i="0" dirty="0" smtClean="0"/>
            <a:t>.</a:t>
          </a:r>
          <a:endParaRPr lang="es-ES_tradnl" b="1" i="0" dirty="0"/>
        </a:p>
      </dgm:t>
    </dgm:pt>
    <dgm:pt modelId="{3ABEAEAF-F329-6D4E-858F-48865EBE0391}" type="parTrans" cxnId="{4E0C4E99-0225-B640-ADE5-1F44DB674EDF}">
      <dgm:prSet/>
      <dgm:spPr/>
      <dgm:t>
        <a:bodyPr/>
        <a:lstStyle/>
        <a:p>
          <a:endParaRPr lang="es-ES_tradnl"/>
        </a:p>
      </dgm:t>
    </dgm:pt>
    <dgm:pt modelId="{2D24108C-456A-2A41-9A46-4D8BA8EACC5A}" type="sibTrans" cxnId="{4E0C4E99-0225-B640-ADE5-1F44DB674EDF}">
      <dgm:prSet/>
      <dgm:spPr/>
      <dgm:t>
        <a:bodyPr/>
        <a:lstStyle/>
        <a:p>
          <a:endParaRPr lang="es-ES_tradnl"/>
        </a:p>
      </dgm:t>
    </dgm:pt>
    <dgm:pt modelId="{8FB9B06D-AEE3-CE4E-AE92-4F0E6A5E75D2}" type="pres">
      <dgm:prSet presAssocID="{811F4ABF-1AA0-B34E-A09C-87931F38CA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F7A937D3-D646-0844-A054-CC95F09591ED}" type="pres">
      <dgm:prSet presAssocID="{8BC58511-43A2-3B44-B06B-399C268443D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D246DE4-A03D-6E4D-B197-709848284845}" type="pres">
      <dgm:prSet presAssocID="{5F348B87-A2DC-E649-99F4-A4FAEB572468}" presName="sibTrans" presStyleLbl="sibTrans2D1" presStyleIdx="0" presStyleCnt="2"/>
      <dgm:spPr/>
      <dgm:t>
        <a:bodyPr/>
        <a:lstStyle/>
        <a:p>
          <a:endParaRPr lang="es-ES_tradnl"/>
        </a:p>
      </dgm:t>
    </dgm:pt>
    <dgm:pt modelId="{06F21917-0ADC-CB4A-A315-0625785096CD}" type="pres">
      <dgm:prSet presAssocID="{5F348B87-A2DC-E649-99F4-A4FAEB572468}" presName="connectorText" presStyleLbl="sibTrans2D1" presStyleIdx="0" presStyleCnt="2"/>
      <dgm:spPr/>
      <dgm:t>
        <a:bodyPr/>
        <a:lstStyle/>
        <a:p>
          <a:endParaRPr lang="es-ES_tradnl"/>
        </a:p>
      </dgm:t>
    </dgm:pt>
    <dgm:pt modelId="{587B7738-5B87-4640-AF30-597CE505385D}" type="pres">
      <dgm:prSet presAssocID="{7F0B78F7-4A6B-2F4C-A5AA-FFB74ABA5B1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644ECE0-3A84-1E48-A5FD-C8E3F8150250}" type="pres">
      <dgm:prSet presAssocID="{49780F72-9880-D940-AE69-80493775357C}" presName="sibTrans" presStyleLbl="sibTrans2D1" presStyleIdx="1" presStyleCnt="2"/>
      <dgm:spPr/>
      <dgm:t>
        <a:bodyPr/>
        <a:lstStyle/>
        <a:p>
          <a:endParaRPr lang="es-ES_tradnl"/>
        </a:p>
      </dgm:t>
    </dgm:pt>
    <dgm:pt modelId="{090EAF83-495B-D547-B17F-F11BE745A76A}" type="pres">
      <dgm:prSet presAssocID="{49780F72-9880-D940-AE69-80493775357C}" presName="connectorText" presStyleLbl="sibTrans2D1" presStyleIdx="1" presStyleCnt="2"/>
      <dgm:spPr/>
      <dgm:t>
        <a:bodyPr/>
        <a:lstStyle/>
        <a:p>
          <a:endParaRPr lang="es-ES_tradnl"/>
        </a:p>
      </dgm:t>
    </dgm:pt>
    <dgm:pt modelId="{2CA47611-AC6E-4942-8623-5E5D42AC79FE}" type="pres">
      <dgm:prSet presAssocID="{56466AA8-B825-824D-90E3-227D42B7F96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96065C6-8CB6-3241-9479-33BF9861FF29}" type="presOf" srcId="{56466AA8-B825-824D-90E3-227D42B7F96D}" destId="{2CA47611-AC6E-4942-8623-5E5D42AC79FE}" srcOrd="0" destOrd="0" presId="urn:microsoft.com/office/officeart/2005/8/layout/process1"/>
    <dgm:cxn modelId="{26F7930A-9A1C-AA42-9D45-98EF7F7E1E46}" type="presOf" srcId="{8BC58511-43A2-3B44-B06B-399C268443D9}" destId="{F7A937D3-D646-0844-A054-CC95F09591ED}" srcOrd="0" destOrd="0" presId="urn:microsoft.com/office/officeart/2005/8/layout/process1"/>
    <dgm:cxn modelId="{25F20832-DF67-6541-8DDB-78FA5CF8003D}" type="presOf" srcId="{49780F72-9880-D940-AE69-80493775357C}" destId="{1644ECE0-3A84-1E48-A5FD-C8E3F8150250}" srcOrd="0" destOrd="0" presId="urn:microsoft.com/office/officeart/2005/8/layout/process1"/>
    <dgm:cxn modelId="{26D1A29F-A51D-4C40-95A0-00CD02AC4D57}" srcId="{811F4ABF-1AA0-B34E-A09C-87931F38CA87}" destId="{8BC58511-43A2-3B44-B06B-399C268443D9}" srcOrd="0" destOrd="0" parTransId="{60248FD4-3702-CD4B-95BE-40D6C7E6D645}" sibTransId="{5F348B87-A2DC-E649-99F4-A4FAEB572468}"/>
    <dgm:cxn modelId="{4E0C4E99-0225-B640-ADE5-1F44DB674EDF}" srcId="{811F4ABF-1AA0-B34E-A09C-87931F38CA87}" destId="{56466AA8-B825-824D-90E3-227D42B7F96D}" srcOrd="2" destOrd="0" parTransId="{3ABEAEAF-F329-6D4E-858F-48865EBE0391}" sibTransId="{2D24108C-456A-2A41-9A46-4D8BA8EACC5A}"/>
    <dgm:cxn modelId="{AC25053A-69E1-9D47-9797-0BC7F2AB6330}" type="presOf" srcId="{7F0B78F7-4A6B-2F4C-A5AA-FFB74ABA5B1C}" destId="{587B7738-5B87-4640-AF30-597CE505385D}" srcOrd="0" destOrd="0" presId="urn:microsoft.com/office/officeart/2005/8/layout/process1"/>
    <dgm:cxn modelId="{E91BD8C1-D4BA-6646-B71A-250B06AC259B}" type="presOf" srcId="{811F4ABF-1AA0-B34E-A09C-87931F38CA87}" destId="{8FB9B06D-AEE3-CE4E-AE92-4F0E6A5E75D2}" srcOrd="0" destOrd="0" presId="urn:microsoft.com/office/officeart/2005/8/layout/process1"/>
    <dgm:cxn modelId="{485CF1C9-1B33-8B4D-81E2-26B222E6AE58}" type="presOf" srcId="{5F348B87-A2DC-E649-99F4-A4FAEB572468}" destId="{06F21917-0ADC-CB4A-A315-0625785096CD}" srcOrd="1" destOrd="0" presId="urn:microsoft.com/office/officeart/2005/8/layout/process1"/>
    <dgm:cxn modelId="{522ED621-BDD5-804B-9B4A-FD1739D95110}" type="presOf" srcId="{5F348B87-A2DC-E649-99F4-A4FAEB572468}" destId="{4D246DE4-A03D-6E4D-B197-709848284845}" srcOrd="0" destOrd="0" presId="urn:microsoft.com/office/officeart/2005/8/layout/process1"/>
    <dgm:cxn modelId="{93E108C7-3E1B-C44C-8680-84A693F51F9E}" type="presOf" srcId="{49780F72-9880-D940-AE69-80493775357C}" destId="{090EAF83-495B-D547-B17F-F11BE745A76A}" srcOrd="1" destOrd="0" presId="urn:microsoft.com/office/officeart/2005/8/layout/process1"/>
    <dgm:cxn modelId="{81120AF7-39A4-DC42-B4E0-B267A5303F65}" srcId="{811F4ABF-1AA0-B34E-A09C-87931F38CA87}" destId="{7F0B78F7-4A6B-2F4C-A5AA-FFB74ABA5B1C}" srcOrd="1" destOrd="0" parTransId="{C62959EB-73BB-9247-83D0-11A1B91C0F8C}" sibTransId="{49780F72-9880-D940-AE69-80493775357C}"/>
    <dgm:cxn modelId="{ABE2EAD7-5630-F24D-8AD4-F064885A3C45}" type="presParOf" srcId="{8FB9B06D-AEE3-CE4E-AE92-4F0E6A5E75D2}" destId="{F7A937D3-D646-0844-A054-CC95F09591ED}" srcOrd="0" destOrd="0" presId="urn:microsoft.com/office/officeart/2005/8/layout/process1"/>
    <dgm:cxn modelId="{F8629A00-0C72-384B-B122-5DC8E0055C83}" type="presParOf" srcId="{8FB9B06D-AEE3-CE4E-AE92-4F0E6A5E75D2}" destId="{4D246DE4-A03D-6E4D-B197-709848284845}" srcOrd="1" destOrd="0" presId="urn:microsoft.com/office/officeart/2005/8/layout/process1"/>
    <dgm:cxn modelId="{BC8AC745-74D9-B84B-8972-3C2899F10C55}" type="presParOf" srcId="{4D246DE4-A03D-6E4D-B197-709848284845}" destId="{06F21917-0ADC-CB4A-A315-0625785096CD}" srcOrd="0" destOrd="0" presId="urn:microsoft.com/office/officeart/2005/8/layout/process1"/>
    <dgm:cxn modelId="{818E480F-1AAF-A542-8BB7-9B2D2BAC42C7}" type="presParOf" srcId="{8FB9B06D-AEE3-CE4E-AE92-4F0E6A5E75D2}" destId="{587B7738-5B87-4640-AF30-597CE505385D}" srcOrd="2" destOrd="0" presId="urn:microsoft.com/office/officeart/2005/8/layout/process1"/>
    <dgm:cxn modelId="{DE02287C-3175-7247-8069-E5C137C6AC68}" type="presParOf" srcId="{8FB9B06D-AEE3-CE4E-AE92-4F0E6A5E75D2}" destId="{1644ECE0-3A84-1E48-A5FD-C8E3F8150250}" srcOrd="3" destOrd="0" presId="urn:microsoft.com/office/officeart/2005/8/layout/process1"/>
    <dgm:cxn modelId="{BCBCC235-BC6A-E84D-BE22-B5621F766953}" type="presParOf" srcId="{1644ECE0-3A84-1E48-A5FD-C8E3F8150250}" destId="{090EAF83-495B-D547-B17F-F11BE745A76A}" srcOrd="0" destOrd="0" presId="urn:microsoft.com/office/officeart/2005/8/layout/process1"/>
    <dgm:cxn modelId="{AE6E7515-C7B5-2F41-B416-18BAF7119E1D}" type="presParOf" srcId="{8FB9B06D-AEE3-CE4E-AE92-4F0E6A5E75D2}" destId="{2CA47611-AC6E-4942-8623-5E5D42AC79F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DDF60A-1DBF-4843-9C21-A3FE69F4CB9E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125E08B-36C6-423F-900C-C2AA85BE6EA6}">
      <dgm:prSet custT="1"/>
      <dgm:spPr/>
      <dgm:t>
        <a:bodyPr/>
        <a:lstStyle/>
        <a:p>
          <a:pPr algn="just"/>
          <a:r>
            <a:rPr lang="es-ES" sz="2800" b="1" dirty="0" smtClean="0"/>
            <a:t>EVALUAR EFICACIA DE LA SIMULACION</a:t>
          </a:r>
          <a:endParaRPr lang="en-US" sz="2800" b="1" dirty="0"/>
        </a:p>
      </dgm:t>
    </dgm:pt>
    <dgm:pt modelId="{83945952-5E29-4AEA-B64E-916A7928B9E7}" type="parTrans" cxnId="{4BE1E027-B3CB-462A-9F9E-F7AFFDDD2A32}">
      <dgm:prSet/>
      <dgm:spPr/>
      <dgm:t>
        <a:bodyPr/>
        <a:lstStyle/>
        <a:p>
          <a:pPr algn="just"/>
          <a:endParaRPr lang="en-US" sz="1800"/>
        </a:p>
      </dgm:t>
    </dgm:pt>
    <dgm:pt modelId="{87FFABAE-B9F1-4E7E-8FAC-ACC7A68E1F65}" type="sibTrans" cxnId="{4BE1E027-B3CB-462A-9F9E-F7AFFDDD2A32}">
      <dgm:prSet phldrT="1" phldr="0" custT="1"/>
      <dgm:spPr/>
      <dgm:t>
        <a:bodyPr/>
        <a:lstStyle/>
        <a:p>
          <a:pPr algn="just"/>
          <a:r>
            <a:rPr lang="en-US" sz="4800" dirty="0" smtClean="0"/>
            <a:t>  1</a:t>
          </a:r>
          <a:endParaRPr lang="en-US" sz="4800" dirty="0"/>
        </a:p>
      </dgm:t>
    </dgm:pt>
    <dgm:pt modelId="{CB912017-F811-437E-9DC8-6DAD15D03B7F}">
      <dgm:prSet custT="1"/>
      <dgm:spPr/>
      <dgm:t>
        <a:bodyPr/>
        <a:lstStyle/>
        <a:p>
          <a:pPr algn="just"/>
          <a:r>
            <a:rPr lang="es-ES_tradnl" sz="2800" b="1" dirty="0" smtClean="0"/>
            <a:t>IDENTIFICAR Y APLICAR</a:t>
          </a:r>
          <a:r>
            <a:rPr lang="es-ES_tradnl" sz="2800" b="1" baseline="0" dirty="0" smtClean="0"/>
            <a:t> MODELOS DE  SIMULACION</a:t>
          </a:r>
          <a:endParaRPr lang="en-US" sz="2800" b="1" dirty="0"/>
        </a:p>
      </dgm:t>
    </dgm:pt>
    <dgm:pt modelId="{B8B2863B-3422-4129-9C67-B0B19F9C6657}" type="parTrans" cxnId="{72747E75-8E31-4B10-A217-C5772381C2FC}">
      <dgm:prSet/>
      <dgm:spPr/>
      <dgm:t>
        <a:bodyPr/>
        <a:lstStyle/>
        <a:p>
          <a:pPr algn="just"/>
          <a:endParaRPr lang="en-US" sz="1800"/>
        </a:p>
      </dgm:t>
    </dgm:pt>
    <dgm:pt modelId="{BF85B3FA-262B-4580-83C7-0F72913A05E7}" type="sibTrans" cxnId="{72747E75-8E31-4B10-A217-C5772381C2FC}">
      <dgm:prSet phldrT="2" phldr="0" custT="1"/>
      <dgm:spPr/>
      <dgm:t>
        <a:bodyPr/>
        <a:lstStyle/>
        <a:p>
          <a:pPr algn="just"/>
          <a:r>
            <a:rPr lang="en-US" sz="4800" dirty="0" smtClean="0"/>
            <a:t>  2 </a:t>
          </a:r>
          <a:endParaRPr lang="en-US" sz="4800" dirty="0"/>
        </a:p>
      </dgm:t>
    </dgm:pt>
    <dgm:pt modelId="{E3685C9B-BA4F-4938-A7CC-54758843B28F}">
      <dgm:prSet custT="1"/>
      <dgm:spPr/>
      <dgm:t>
        <a:bodyPr/>
        <a:lstStyle/>
        <a:p>
          <a:pPr algn="just"/>
          <a:r>
            <a:rPr lang="es-ES_tradnl" sz="2800" b="1" dirty="0" smtClean="0"/>
            <a:t>DETERMINAR</a:t>
          </a:r>
          <a:r>
            <a:rPr lang="es-ES_tradnl" sz="2800" b="1" baseline="0" dirty="0" smtClean="0"/>
            <a:t> SI LA SIMUALCION ES COSTO - EFICAZ</a:t>
          </a:r>
          <a:endParaRPr lang="en-US" sz="2800" b="1" dirty="0"/>
        </a:p>
      </dgm:t>
    </dgm:pt>
    <dgm:pt modelId="{91ADBDC9-695A-4554-B637-64C12933505A}" type="parTrans" cxnId="{E0DDE756-BBBB-4EE5-B41F-0C85D95BE4E6}">
      <dgm:prSet/>
      <dgm:spPr/>
      <dgm:t>
        <a:bodyPr/>
        <a:lstStyle/>
        <a:p>
          <a:pPr algn="just"/>
          <a:endParaRPr lang="en-US" sz="1800"/>
        </a:p>
      </dgm:t>
    </dgm:pt>
    <dgm:pt modelId="{8E31DC34-B952-46AA-9737-B74BCA5025FE}" type="sibTrans" cxnId="{E0DDE756-BBBB-4EE5-B41F-0C85D95BE4E6}">
      <dgm:prSet phldrT="3" phldr="0" custT="1"/>
      <dgm:spPr/>
      <dgm:t>
        <a:bodyPr/>
        <a:lstStyle/>
        <a:p>
          <a:pPr algn="just"/>
          <a:r>
            <a:rPr lang="en-US" sz="4800" dirty="0" smtClean="0"/>
            <a:t> 3</a:t>
          </a:r>
          <a:endParaRPr lang="en-US" sz="4800" dirty="0"/>
        </a:p>
      </dgm:t>
    </dgm:pt>
    <dgm:pt modelId="{20FE7C08-D8C6-443B-B9BB-7A84D878EE21}" type="pres">
      <dgm:prSet presAssocID="{3FDDF60A-1DBF-4843-9C21-A3FE69F4CB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D0CBE46-956A-48D3-BF9D-CF82D9609AEA}" type="pres">
      <dgm:prSet presAssocID="{1125E08B-36C6-423F-900C-C2AA85BE6EA6}" presName="compositeNode" presStyleCnt="0"/>
      <dgm:spPr/>
    </dgm:pt>
    <dgm:pt modelId="{217DB020-62AF-4AC7-8BC7-3CACE385E7A9}" type="pres">
      <dgm:prSet presAssocID="{1125E08B-36C6-423F-900C-C2AA85BE6EA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6C4ADC8-021F-4E6A-A0C5-555B6AD44771}" type="pres">
      <dgm:prSet presAssocID="{1125E08B-36C6-423F-900C-C2AA85BE6EA6}" presName="parSh" presStyleCnt="0"/>
      <dgm:spPr/>
    </dgm:pt>
    <dgm:pt modelId="{3B483EAD-A6B1-49A5-8271-4EC9F12ECC3B}" type="pres">
      <dgm:prSet presAssocID="{1125E08B-36C6-423F-900C-C2AA85BE6EA6}" presName="lineNode" presStyleLbl="alignAccFollowNode1" presStyleIdx="0" presStyleCnt="9"/>
      <dgm:spPr/>
    </dgm:pt>
    <dgm:pt modelId="{1189579A-18A7-4792-8820-4B5178D75294}" type="pres">
      <dgm:prSet presAssocID="{1125E08B-36C6-423F-900C-C2AA85BE6EA6}" presName="lineArrowNode" presStyleLbl="alignAccFollowNode1" presStyleIdx="1" presStyleCnt="9"/>
      <dgm:spPr/>
    </dgm:pt>
    <dgm:pt modelId="{9F66FCB3-23D2-4586-BAC6-ED620BE127BA}" type="pres">
      <dgm:prSet presAssocID="{87FFABAE-B9F1-4E7E-8FAC-ACC7A68E1F65}" presName="sibTransNodeCircle" presStyleLbl="alignNode1" presStyleIdx="0" presStyleCnt="3">
        <dgm:presLayoutVars>
          <dgm:chMax val="0"/>
          <dgm:bulletEnabled/>
        </dgm:presLayoutVars>
      </dgm:prSet>
      <dgm:spPr/>
      <dgm:t>
        <a:bodyPr/>
        <a:lstStyle/>
        <a:p>
          <a:endParaRPr lang="es-ES_tradnl"/>
        </a:p>
      </dgm:t>
    </dgm:pt>
    <dgm:pt modelId="{BE730A6B-153C-4FE1-B3A5-18E6C0176E97}" type="pres">
      <dgm:prSet presAssocID="{87FFABAE-B9F1-4E7E-8FAC-ACC7A68E1F65}" presName="spacerBetweenCircleAndCallout" presStyleCnt="0">
        <dgm:presLayoutVars/>
      </dgm:prSet>
      <dgm:spPr/>
    </dgm:pt>
    <dgm:pt modelId="{1A30D067-FEAC-424D-AD40-6781BCA82B31}" type="pres">
      <dgm:prSet presAssocID="{1125E08B-36C6-423F-900C-C2AA85BE6EA6}" presName="nodeText" presStyleLbl="align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1CB4CA5-640D-4259-8193-B646D287907B}" type="pres">
      <dgm:prSet presAssocID="{87FFABAE-B9F1-4E7E-8FAC-ACC7A68E1F65}" presName="sibTransComposite" presStyleCnt="0"/>
      <dgm:spPr/>
    </dgm:pt>
    <dgm:pt modelId="{1E98F548-7B43-4058-A840-1A10B00AD514}" type="pres">
      <dgm:prSet presAssocID="{CB912017-F811-437E-9DC8-6DAD15D03B7F}" presName="compositeNode" presStyleCnt="0"/>
      <dgm:spPr/>
    </dgm:pt>
    <dgm:pt modelId="{FF071E49-645E-41C9-A27F-F3FCFB0AB36C}" type="pres">
      <dgm:prSet presAssocID="{CB912017-F811-437E-9DC8-6DAD15D03B7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E9858CA-8675-44B3-A9FC-CBA42AB094E9}" type="pres">
      <dgm:prSet presAssocID="{CB912017-F811-437E-9DC8-6DAD15D03B7F}" presName="parSh" presStyleCnt="0"/>
      <dgm:spPr/>
    </dgm:pt>
    <dgm:pt modelId="{38C0B3C6-446B-45A9-92EC-E1FEE30F0034}" type="pres">
      <dgm:prSet presAssocID="{CB912017-F811-437E-9DC8-6DAD15D03B7F}" presName="lineNode" presStyleLbl="alignAccFollowNode1" presStyleIdx="3" presStyleCnt="9"/>
      <dgm:spPr/>
    </dgm:pt>
    <dgm:pt modelId="{113AA9B1-B5D9-4254-BF9B-9B103FF0CC6A}" type="pres">
      <dgm:prSet presAssocID="{CB912017-F811-437E-9DC8-6DAD15D03B7F}" presName="lineArrowNode" presStyleLbl="alignAccFollowNode1" presStyleIdx="4" presStyleCnt="9"/>
      <dgm:spPr/>
    </dgm:pt>
    <dgm:pt modelId="{65551EC7-266E-436D-904D-7C9D0996BA72}" type="pres">
      <dgm:prSet presAssocID="{BF85B3FA-262B-4580-83C7-0F72913A05E7}" presName="sibTransNodeCircle" presStyleLbl="alignNode1" presStyleIdx="1" presStyleCnt="3">
        <dgm:presLayoutVars>
          <dgm:chMax val="0"/>
          <dgm:bulletEnabled/>
        </dgm:presLayoutVars>
      </dgm:prSet>
      <dgm:spPr/>
      <dgm:t>
        <a:bodyPr/>
        <a:lstStyle/>
        <a:p>
          <a:endParaRPr lang="es-ES_tradnl"/>
        </a:p>
      </dgm:t>
    </dgm:pt>
    <dgm:pt modelId="{40355A65-FB2B-4863-A036-2E2C7DEB7AA4}" type="pres">
      <dgm:prSet presAssocID="{BF85B3FA-262B-4580-83C7-0F72913A05E7}" presName="spacerBetweenCircleAndCallout" presStyleCnt="0">
        <dgm:presLayoutVars/>
      </dgm:prSet>
      <dgm:spPr/>
    </dgm:pt>
    <dgm:pt modelId="{424937B0-D302-478C-B733-36B195CB4CE5}" type="pres">
      <dgm:prSet presAssocID="{CB912017-F811-437E-9DC8-6DAD15D03B7F}" presName="nodeText" presStyleLbl="alignAccFollowNode1" presStyleIdx="5" presStyleCnt="9" custScaleX="10953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E10B90F-399D-464E-A27F-6A2B0D0139C9}" type="pres">
      <dgm:prSet presAssocID="{BF85B3FA-262B-4580-83C7-0F72913A05E7}" presName="sibTransComposite" presStyleCnt="0"/>
      <dgm:spPr/>
    </dgm:pt>
    <dgm:pt modelId="{18610964-1113-47FD-B66A-969699CF193F}" type="pres">
      <dgm:prSet presAssocID="{E3685C9B-BA4F-4938-A7CC-54758843B28F}" presName="compositeNode" presStyleCnt="0"/>
      <dgm:spPr/>
    </dgm:pt>
    <dgm:pt modelId="{D9C005AC-EF21-4A73-8C7F-857719073058}" type="pres">
      <dgm:prSet presAssocID="{E3685C9B-BA4F-4938-A7CC-54758843B28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8FC919E-8170-484C-8863-541BCE24EFDE}" type="pres">
      <dgm:prSet presAssocID="{E3685C9B-BA4F-4938-A7CC-54758843B28F}" presName="parSh" presStyleCnt="0"/>
      <dgm:spPr/>
    </dgm:pt>
    <dgm:pt modelId="{EF33F9BE-6695-4435-9AD8-A07E231FCE18}" type="pres">
      <dgm:prSet presAssocID="{E3685C9B-BA4F-4938-A7CC-54758843B28F}" presName="lineNode" presStyleLbl="alignAccFollowNode1" presStyleIdx="6" presStyleCnt="9"/>
      <dgm:spPr/>
    </dgm:pt>
    <dgm:pt modelId="{87429DE7-E8C6-4CA9-B375-1099F48E5FFD}" type="pres">
      <dgm:prSet presAssocID="{E3685C9B-BA4F-4938-A7CC-54758843B28F}" presName="lineArrowNode" presStyleLbl="alignAccFollowNode1" presStyleIdx="7" presStyleCnt="9"/>
      <dgm:spPr/>
    </dgm:pt>
    <dgm:pt modelId="{1E603CC2-D2D8-4B9F-8582-28F72C79460F}" type="pres">
      <dgm:prSet presAssocID="{8E31DC34-B952-46AA-9737-B74BCA5025FE}" presName="sibTransNodeCircle" presStyleLbl="alignNode1" presStyleIdx="2" presStyleCnt="3">
        <dgm:presLayoutVars>
          <dgm:chMax val="0"/>
          <dgm:bulletEnabled/>
        </dgm:presLayoutVars>
      </dgm:prSet>
      <dgm:spPr/>
      <dgm:t>
        <a:bodyPr/>
        <a:lstStyle/>
        <a:p>
          <a:endParaRPr lang="es-ES_tradnl"/>
        </a:p>
      </dgm:t>
    </dgm:pt>
    <dgm:pt modelId="{3B7852D5-E799-4818-BCD7-94DF487915AF}" type="pres">
      <dgm:prSet presAssocID="{8E31DC34-B952-46AA-9737-B74BCA5025FE}" presName="spacerBetweenCircleAndCallout" presStyleCnt="0">
        <dgm:presLayoutVars/>
      </dgm:prSet>
      <dgm:spPr/>
    </dgm:pt>
    <dgm:pt modelId="{B2FF3FB0-2D8D-4C91-93FF-4CD1D335013C}" type="pres">
      <dgm:prSet presAssocID="{E3685C9B-BA4F-4938-A7CC-54758843B28F}" presName="nodeText" presStyleLbl="alignAccFollowNode1" presStyleIdx="8" presStyleCnt="9" custScaleX="113104" custScaleY="1000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F25D248E-AF5D-4EAA-8681-2FF58E0E4AF1}" type="presOf" srcId="{3FDDF60A-1DBF-4843-9C21-A3FE69F4CB9E}" destId="{20FE7C08-D8C6-443B-B9BB-7A84D878EE21}" srcOrd="0" destOrd="0" presId="urn:microsoft.com/office/officeart/2016/7/layout/LinearArrowProcessNumbered"/>
    <dgm:cxn modelId="{72747E75-8E31-4B10-A217-C5772381C2FC}" srcId="{3FDDF60A-1DBF-4843-9C21-A3FE69F4CB9E}" destId="{CB912017-F811-437E-9DC8-6DAD15D03B7F}" srcOrd="1" destOrd="0" parTransId="{B8B2863B-3422-4129-9C67-B0B19F9C6657}" sibTransId="{BF85B3FA-262B-4580-83C7-0F72913A05E7}"/>
    <dgm:cxn modelId="{0CB5CF8D-AD57-47D0-B88E-847CAB25CD5C}" type="presOf" srcId="{BF85B3FA-262B-4580-83C7-0F72913A05E7}" destId="{65551EC7-266E-436D-904D-7C9D0996BA72}" srcOrd="0" destOrd="0" presId="urn:microsoft.com/office/officeart/2016/7/layout/LinearArrowProcessNumbered"/>
    <dgm:cxn modelId="{E0DDE756-BBBB-4EE5-B41F-0C85D95BE4E6}" srcId="{3FDDF60A-1DBF-4843-9C21-A3FE69F4CB9E}" destId="{E3685C9B-BA4F-4938-A7CC-54758843B28F}" srcOrd="2" destOrd="0" parTransId="{91ADBDC9-695A-4554-B637-64C12933505A}" sibTransId="{8E31DC34-B952-46AA-9737-B74BCA5025FE}"/>
    <dgm:cxn modelId="{77C5AFF6-1C3A-4B71-BC5C-0C106446EA18}" type="presOf" srcId="{8E31DC34-B952-46AA-9737-B74BCA5025FE}" destId="{1E603CC2-D2D8-4B9F-8582-28F72C79460F}" srcOrd="0" destOrd="0" presId="urn:microsoft.com/office/officeart/2016/7/layout/LinearArrowProcessNumbered"/>
    <dgm:cxn modelId="{6A421B02-EAB4-4167-BFC1-7D08B6CC3D6A}" type="presOf" srcId="{E3685C9B-BA4F-4938-A7CC-54758843B28F}" destId="{B2FF3FB0-2D8D-4C91-93FF-4CD1D335013C}" srcOrd="0" destOrd="0" presId="urn:microsoft.com/office/officeart/2016/7/layout/LinearArrowProcessNumbered"/>
    <dgm:cxn modelId="{59D7F48A-331E-45BC-BE74-C11823FE71D4}" type="presOf" srcId="{CB912017-F811-437E-9DC8-6DAD15D03B7F}" destId="{424937B0-D302-478C-B733-36B195CB4CE5}" srcOrd="0" destOrd="0" presId="urn:microsoft.com/office/officeart/2016/7/layout/LinearArrowProcessNumbered"/>
    <dgm:cxn modelId="{F5F3BBA0-B051-487C-B687-B96E324A5A55}" type="presOf" srcId="{1125E08B-36C6-423F-900C-C2AA85BE6EA6}" destId="{1A30D067-FEAC-424D-AD40-6781BCA82B31}" srcOrd="0" destOrd="0" presId="urn:microsoft.com/office/officeart/2016/7/layout/LinearArrowProcessNumbered"/>
    <dgm:cxn modelId="{2C9D3185-DFB2-4F05-9FBA-714AFA125D95}" type="presOf" srcId="{87FFABAE-B9F1-4E7E-8FAC-ACC7A68E1F65}" destId="{9F66FCB3-23D2-4586-BAC6-ED620BE127BA}" srcOrd="0" destOrd="0" presId="urn:microsoft.com/office/officeart/2016/7/layout/LinearArrowProcessNumbered"/>
    <dgm:cxn modelId="{4BE1E027-B3CB-462A-9F9E-F7AFFDDD2A32}" srcId="{3FDDF60A-1DBF-4843-9C21-A3FE69F4CB9E}" destId="{1125E08B-36C6-423F-900C-C2AA85BE6EA6}" srcOrd="0" destOrd="0" parTransId="{83945952-5E29-4AEA-B64E-916A7928B9E7}" sibTransId="{87FFABAE-B9F1-4E7E-8FAC-ACC7A68E1F65}"/>
    <dgm:cxn modelId="{C90DB660-D45C-447B-AAC4-C1C9DCC2BB08}" type="presParOf" srcId="{20FE7C08-D8C6-443B-B9BB-7A84D878EE21}" destId="{4D0CBE46-956A-48D3-BF9D-CF82D9609AEA}" srcOrd="0" destOrd="0" presId="urn:microsoft.com/office/officeart/2016/7/layout/LinearArrowProcessNumbered"/>
    <dgm:cxn modelId="{C804BEEF-C9AA-4BB9-B893-8D1FF6C3DF35}" type="presParOf" srcId="{4D0CBE46-956A-48D3-BF9D-CF82D9609AEA}" destId="{217DB020-62AF-4AC7-8BC7-3CACE385E7A9}" srcOrd="0" destOrd="0" presId="urn:microsoft.com/office/officeart/2016/7/layout/LinearArrowProcessNumbered"/>
    <dgm:cxn modelId="{4707A00B-FD7E-4DFC-9C8A-F6F6EF1F01A8}" type="presParOf" srcId="{4D0CBE46-956A-48D3-BF9D-CF82D9609AEA}" destId="{D6C4ADC8-021F-4E6A-A0C5-555B6AD44771}" srcOrd="1" destOrd="0" presId="urn:microsoft.com/office/officeart/2016/7/layout/LinearArrowProcessNumbered"/>
    <dgm:cxn modelId="{06455215-6056-4D53-AFAB-8EF0D615D908}" type="presParOf" srcId="{D6C4ADC8-021F-4E6A-A0C5-555B6AD44771}" destId="{3B483EAD-A6B1-49A5-8271-4EC9F12ECC3B}" srcOrd="0" destOrd="0" presId="urn:microsoft.com/office/officeart/2016/7/layout/LinearArrowProcessNumbered"/>
    <dgm:cxn modelId="{C326D020-8639-428E-9FB3-6AE8F40DDF12}" type="presParOf" srcId="{D6C4ADC8-021F-4E6A-A0C5-555B6AD44771}" destId="{1189579A-18A7-4792-8820-4B5178D75294}" srcOrd="1" destOrd="0" presId="urn:microsoft.com/office/officeart/2016/7/layout/LinearArrowProcessNumbered"/>
    <dgm:cxn modelId="{C0589DD0-F821-4215-BC28-885E3F7AA579}" type="presParOf" srcId="{D6C4ADC8-021F-4E6A-A0C5-555B6AD44771}" destId="{9F66FCB3-23D2-4586-BAC6-ED620BE127BA}" srcOrd="2" destOrd="0" presId="urn:microsoft.com/office/officeart/2016/7/layout/LinearArrowProcessNumbered"/>
    <dgm:cxn modelId="{D987A312-BEA2-49A1-812A-BA0029F21A3B}" type="presParOf" srcId="{D6C4ADC8-021F-4E6A-A0C5-555B6AD44771}" destId="{BE730A6B-153C-4FE1-B3A5-18E6C0176E97}" srcOrd="3" destOrd="0" presId="urn:microsoft.com/office/officeart/2016/7/layout/LinearArrowProcessNumbered"/>
    <dgm:cxn modelId="{1209CB0E-E0A5-4365-98E2-D0BF5144A8D4}" type="presParOf" srcId="{4D0CBE46-956A-48D3-BF9D-CF82D9609AEA}" destId="{1A30D067-FEAC-424D-AD40-6781BCA82B31}" srcOrd="2" destOrd="0" presId="urn:microsoft.com/office/officeart/2016/7/layout/LinearArrowProcessNumbered"/>
    <dgm:cxn modelId="{6084227C-5B82-43BB-B229-BBD800381A1C}" type="presParOf" srcId="{20FE7C08-D8C6-443B-B9BB-7A84D878EE21}" destId="{11CB4CA5-640D-4259-8193-B646D287907B}" srcOrd="1" destOrd="0" presId="urn:microsoft.com/office/officeart/2016/7/layout/LinearArrowProcessNumbered"/>
    <dgm:cxn modelId="{B926B74B-A23D-4A90-9FA2-51D504A581AF}" type="presParOf" srcId="{20FE7C08-D8C6-443B-B9BB-7A84D878EE21}" destId="{1E98F548-7B43-4058-A840-1A10B00AD514}" srcOrd="2" destOrd="0" presId="urn:microsoft.com/office/officeart/2016/7/layout/LinearArrowProcessNumbered"/>
    <dgm:cxn modelId="{1D28A7E7-49A5-45E4-BB66-F9C466F5E037}" type="presParOf" srcId="{1E98F548-7B43-4058-A840-1A10B00AD514}" destId="{FF071E49-645E-41C9-A27F-F3FCFB0AB36C}" srcOrd="0" destOrd="0" presId="urn:microsoft.com/office/officeart/2016/7/layout/LinearArrowProcessNumbered"/>
    <dgm:cxn modelId="{360604EA-02A3-43FC-A4B3-5CD2C1404DA1}" type="presParOf" srcId="{1E98F548-7B43-4058-A840-1A10B00AD514}" destId="{0E9858CA-8675-44B3-A9FC-CBA42AB094E9}" srcOrd="1" destOrd="0" presId="urn:microsoft.com/office/officeart/2016/7/layout/LinearArrowProcessNumbered"/>
    <dgm:cxn modelId="{B7553EA0-9A04-4805-9089-464471945D65}" type="presParOf" srcId="{0E9858CA-8675-44B3-A9FC-CBA42AB094E9}" destId="{38C0B3C6-446B-45A9-92EC-E1FEE30F0034}" srcOrd="0" destOrd="0" presId="urn:microsoft.com/office/officeart/2016/7/layout/LinearArrowProcessNumbered"/>
    <dgm:cxn modelId="{7C05377B-653C-4A4B-97B7-935A8B95CC3D}" type="presParOf" srcId="{0E9858CA-8675-44B3-A9FC-CBA42AB094E9}" destId="{113AA9B1-B5D9-4254-BF9B-9B103FF0CC6A}" srcOrd="1" destOrd="0" presId="urn:microsoft.com/office/officeart/2016/7/layout/LinearArrowProcessNumbered"/>
    <dgm:cxn modelId="{C40B6A67-B999-45C6-B15F-10B49418AD6A}" type="presParOf" srcId="{0E9858CA-8675-44B3-A9FC-CBA42AB094E9}" destId="{65551EC7-266E-436D-904D-7C9D0996BA72}" srcOrd="2" destOrd="0" presId="urn:microsoft.com/office/officeart/2016/7/layout/LinearArrowProcessNumbered"/>
    <dgm:cxn modelId="{2C7449AE-EB5D-42FA-BEBD-E0B72AAA0E9C}" type="presParOf" srcId="{0E9858CA-8675-44B3-A9FC-CBA42AB094E9}" destId="{40355A65-FB2B-4863-A036-2E2C7DEB7AA4}" srcOrd="3" destOrd="0" presId="urn:microsoft.com/office/officeart/2016/7/layout/LinearArrowProcessNumbered"/>
    <dgm:cxn modelId="{646D7E4D-56B6-4F44-A1A2-2FA5F3C423DE}" type="presParOf" srcId="{1E98F548-7B43-4058-A840-1A10B00AD514}" destId="{424937B0-D302-478C-B733-36B195CB4CE5}" srcOrd="2" destOrd="0" presId="urn:microsoft.com/office/officeart/2016/7/layout/LinearArrowProcessNumbered"/>
    <dgm:cxn modelId="{B0F611CF-7D2C-4C07-8624-3919668AD4A0}" type="presParOf" srcId="{20FE7C08-D8C6-443B-B9BB-7A84D878EE21}" destId="{BE10B90F-399D-464E-A27F-6A2B0D0139C9}" srcOrd="3" destOrd="0" presId="urn:microsoft.com/office/officeart/2016/7/layout/LinearArrowProcessNumbered"/>
    <dgm:cxn modelId="{C047FE5F-398A-4C12-892B-6BAB8304BAFB}" type="presParOf" srcId="{20FE7C08-D8C6-443B-B9BB-7A84D878EE21}" destId="{18610964-1113-47FD-B66A-969699CF193F}" srcOrd="4" destOrd="0" presId="urn:microsoft.com/office/officeart/2016/7/layout/LinearArrowProcessNumbered"/>
    <dgm:cxn modelId="{71108FF7-0D0A-43C3-897E-4B8036E33E97}" type="presParOf" srcId="{18610964-1113-47FD-B66A-969699CF193F}" destId="{D9C005AC-EF21-4A73-8C7F-857719073058}" srcOrd="0" destOrd="0" presId="urn:microsoft.com/office/officeart/2016/7/layout/LinearArrowProcessNumbered"/>
    <dgm:cxn modelId="{30D62D18-F367-46F3-BBFA-1003941FD99B}" type="presParOf" srcId="{18610964-1113-47FD-B66A-969699CF193F}" destId="{A8FC919E-8170-484C-8863-541BCE24EFDE}" srcOrd="1" destOrd="0" presId="urn:microsoft.com/office/officeart/2016/7/layout/LinearArrowProcessNumbered"/>
    <dgm:cxn modelId="{BD4CED09-8142-4114-A079-E803FD8687B5}" type="presParOf" srcId="{A8FC919E-8170-484C-8863-541BCE24EFDE}" destId="{EF33F9BE-6695-4435-9AD8-A07E231FCE18}" srcOrd="0" destOrd="0" presId="urn:microsoft.com/office/officeart/2016/7/layout/LinearArrowProcessNumbered"/>
    <dgm:cxn modelId="{0E71FEEF-6301-4ECA-8E45-DA6D281ABAFF}" type="presParOf" srcId="{A8FC919E-8170-484C-8863-541BCE24EFDE}" destId="{87429DE7-E8C6-4CA9-B375-1099F48E5FFD}" srcOrd="1" destOrd="0" presId="urn:microsoft.com/office/officeart/2016/7/layout/LinearArrowProcessNumbered"/>
    <dgm:cxn modelId="{884605BA-29C2-4CF3-AD66-27FCD593A313}" type="presParOf" srcId="{A8FC919E-8170-484C-8863-541BCE24EFDE}" destId="{1E603CC2-D2D8-4B9F-8582-28F72C79460F}" srcOrd="2" destOrd="0" presId="urn:microsoft.com/office/officeart/2016/7/layout/LinearArrowProcessNumbered"/>
    <dgm:cxn modelId="{1EE7CE61-C9FF-4C43-B1A7-C77E7D9D8DE3}" type="presParOf" srcId="{A8FC919E-8170-484C-8863-541BCE24EFDE}" destId="{3B7852D5-E799-4818-BCD7-94DF487915AF}" srcOrd="3" destOrd="0" presId="urn:microsoft.com/office/officeart/2016/7/layout/LinearArrowProcessNumbered"/>
    <dgm:cxn modelId="{157F1E26-2F97-4745-A88B-D107719501F7}" type="presParOf" srcId="{18610964-1113-47FD-B66A-969699CF193F}" destId="{B2FF3FB0-2D8D-4C91-93FF-4CD1D335013C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DDF60A-1DBF-4843-9C21-A3FE69F4CB9E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D6ABEFF-02AB-46B7-8E0C-078B6BB844E3}">
      <dgm:prSet custT="1"/>
      <dgm:spPr/>
      <dgm:t>
        <a:bodyPr/>
        <a:lstStyle/>
        <a:p>
          <a:pPr algn="just"/>
          <a:r>
            <a:rPr lang="es-ES_tradnl" sz="2800" b="1" dirty="0" smtClean="0"/>
            <a:t>IDENTIFICAR</a:t>
          </a:r>
          <a:r>
            <a:rPr lang="es-ES_tradnl" sz="2800" b="1" baseline="0" dirty="0" smtClean="0"/>
            <a:t> PROBLEMAS TECNICOS</a:t>
          </a:r>
        </a:p>
        <a:p>
          <a:pPr algn="just"/>
          <a:endParaRPr lang="en-US" sz="1400" dirty="0"/>
        </a:p>
      </dgm:t>
    </dgm:pt>
    <dgm:pt modelId="{58DBC0ED-09DF-4DAF-82A3-0777B28C2FC4}" type="parTrans" cxnId="{0E49B86D-2F25-4DED-BC62-FC00A81FAB06}">
      <dgm:prSet/>
      <dgm:spPr/>
      <dgm:t>
        <a:bodyPr/>
        <a:lstStyle/>
        <a:p>
          <a:endParaRPr lang="es-ES" sz="1200"/>
        </a:p>
      </dgm:t>
    </dgm:pt>
    <dgm:pt modelId="{982ED9EB-F1C5-4F99-AC3D-445A99162309}" type="sibTrans" cxnId="{0E49B86D-2F25-4DED-BC62-FC00A81FAB06}">
      <dgm:prSet phldrT="1" phldr="0" custT="1"/>
      <dgm:spPr/>
      <dgm:t>
        <a:bodyPr/>
        <a:lstStyle/>
        <a:p>
          <a:r>
            <a:rPr lang="es-ES" sz="4400" dirty="0" smtClean="0"/>
            <a:t>4</a:t>
          </a:r>
          <a:endParaRPr lang="es-ES" sz="4400" dirty="0"/>
        </a:p>
      </dgm:t>
    </dgm:pt>
    <dgm:pt modelId="{C45FF4F2-A135-41AB-AA53-653F26F3216C}">
      <dgm:prSet custT="1"/>
      <dgm:spPr/>
      <dgm:t>
        <a:bodyPr/>
        <a:lstStyle/>
        <a:p>
          <a:pPr algn="just"/>
          <a:r>
            <a:rPr lang="es-ES_tradnl" sz="2000" b="1" dirty="0" smtClean="0"/>
            <a:t>EVALUACION</a:t>
          </a:r>
          <a:r>
            <a:rPr lang="es-ES_tradnl" sz="2000" b="1" baseline="0" dirty="0" smtClean="0"/>
            <a:t> Y RETROALIMENTACION DE LA SIMULACION UTILIZANDO ENTORNOS VIRTUALES MOODLE 3.0</a:t>
          </a:r>
          <a:endParaRPr lang="en-US" sz="2000" b="1" dirty="0"/>
        </a:p>
      </dgm:t>
    </dgm:pt>
    <dgm:pt modelId="{30A1E975-81F3-4ED9-9930-9EFC18D66338}" type="parTrans" cxnId="{2485F026-E93A-4C3A-A172-24FF3015D084}">
      <dgm:prSet/>
      <dgm:spPr/>
      <dgm:t>
        <a:bodyPr/>
        <a:lstStyle/>
        <a:p>
          <a:endParaRPr lang="es-ES"/>
        </a:p>
      </dgm:t>
    </dgm:pt>
    <dgm:pt modelId="{653A1A93-E859-4E06-AF23-63E037547D6F}" type="sibTrans" cxnId="{2485F026-E93A-4C3A-A172-24FF3015D084}">
      <dgm:prSet phldrT="2" phldr="0"/>
      <dgm:spPr/>
      <dgm:t>
        <a:bodyPr/>
        <a:lstStyle/>
        <a:p>
          <a:r>
            <a:rPr lang="es-ES" dirty="0"/>
            <a:t>5</a:t>
          </a:r>
        </a:p>
      </dgm:t>
    </dgm:pt>
    <dgm:pt modelId="{20FE7C08-D8C6-443B-B9BB-7A84D878EE21}" type="pres">
      <dgm:prSet presAssocID="{3FDDF60A-1DBF-4843-9C21-A3FE69F4CB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5FBAF76-45F8-4C16-B2C9-F6A1B65C1B6B}" type="pres">
      <dgm:prSet presAssocID="{1D6ABEFF-02AB-46B7-8E0C-078B6BB844E3}" presName="compositeNode" presStyleCnt="0"/>
      <dgm:spPr/>
    </dgm:pt>
    <dgm:pt modelId="{C9A840D0-5F95-4485-827D-870F5598FBB7}" type="pres">
      <dgm:prSet presAssocID="{1D6ABEFF-02AB-46B7-8E0C-078B6BB844E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B585C08-DBE1-4994-8091-07DC39D99F3E}" type="pres">
      <dgm:prSet presAssocID="{1D6ABEFF-02AB-46B7-8E0C-078B6BB844E3}" presName="parSh" presStyleCnt="0"/>
      <dgm:spPr/>
    </dgm:pt>
    <dgm:pt modelId="{CA3CFFA1-F92C-4667-8556-15ADDBAF69DD}" type="pres">
      <dgm:prSet presAssocID="{1D6ABEFF-02AB-46B7-8E0C-078B6BB844E3}" presName="lineNode" presStyleLbl="alignAccFollowNode1" presStyleIdx="0" presStyleCnt="6"/>
      <dgm:spPr/>
    </dgm:pt>
    <dgm:pt modelId="{5E934587-87A9-40CB-A195-D1B69191C95C}" type="pres">
      <dgm:prSet presAssocID="{1D6ABEFF-02AB-46B7-8E0C-078B6BB844E3}" presName="lineArrowNode" presStyleLbl="alignAccFollowNode1" presStyleIdx="1" presStyleCnt="6"/>
      <dgm:spPr/>
    </dgm:pt>
    <dgm:pt modelId="{491523C9-B131-49BD-99C8-35EB1CB7B3A1}" type="pres">
      <dgm:prSet presAssocID="{982ED9EB-F1C5-4F99-AC3D-445A99162309}" presName="sibTransNodeCircle" presStyleLbl="alignNode1" presStyleIdx="0" presStyleCnt="2" custScaleX="100000" custScaleY="100000" custLinFactNeighborX="363" custLinFactNeighborY="-363">
        <dgm:presLayoutVars>
          <dgm:chMax val="0"/>
          <dgm:bulletEnabled/>
        </dgm:presLayoutVars>
      </dgm:prSet>
      <dgm:spPr/>
      <dgm:t>
        <a:bodyPr/>
        <a:lstStyle/>
        <a:p>
          <a:endParaRPr lang="es-ES_tradnl"/>
        </a:p>
      </dgm:t>
    </dgm:pt>
    <dgm:pt modelId="{72355E4A-7A64-47A2-A3B7-42891D23D839}" type="pres">
      <dgm:prSet presAssocID="{982ED9EB-F1C5-4F99-AC3D-445A99162309}" presName="spacerBetweenCircleAndCallout" presStyleCnt="0">
        <dgm:presLayoutVars/>
      </dgm:prSet>
      <dgm:spPr/>
    </dgm:pt>
    <dgm:pt modelId="{7B26D13A-BD97-482B-A2AB-5E274C5CEA52}" type="pres">
      <dgm:prSet presAssocID="{1D6ABEFF-02AB-46B7-8E0C-078B6BB844E3}" presName="nodeText" presStyleLbl="alignAccFollowNode1" presStyleIdx="2" presStyleCnt="6" custLinFactNeighborX="1731" custLinFactNeighborY="1951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982F259-8ECE-4CD6-A109-4F444F825CF8}" type="pres">
      <dgm:prSet presAssocID="{982ED9EB-F1C5-4F99-AC3D-445A99162309}" presName="sibTransComposite" presStyleCnt="0"/>
      <dgm:spPr/>
    </dgm:pt>
    <dgm:pt modelId="{80DF0DAA-FE75-4A0A-AD8E-04B023E57527}" type="pres">
      <dgm:prSet presAssocID="{C45FF4F2-A135-41AB-AA53-653F26F3216C}" presName="compositeNode" presStyleCnt="0"/>
      <dgm:spPr/>
    </dgm:pt>
    <dgm:pt modelId="{0E427308-EE74-4260-BFF7-C890C2A915F2}" type="pres">
      <dgm:prSet presAssocID="{C45FF4F2-A135-41AB-AA53-653F26F3216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55B6198-71FE-4B76-94E3-D1651D3C4ED1}" type="pres">
      <dgm:prSet presAssocID="{C45FF4F2-A135-41AB-AA53-653F26F3216C}" presName="parSh" presStyleCnt="0"/>
      <dgm:spPr/>
    </dgm:pt>
    <dgm:pt modelId="{B011D109-B113-46E0-962B-3DADA4E479C9}" type="pres">
      <dgm:prSet presAssocID="{C45FF4F2-A135-41AB-AA53-653F26F3216C}" presName="lineNode" presStyleLbl="alignAccFollowNode1" presStyleIdx="3" presStyleCnt="6"/>
      <dgm:spPr/>
    </dgm:pt>
    <dgm:pt modelId="{038121FF-D5F9-47AE-8ECF-2F246A6AD267}" type="pres">
      <dgm:prSet presAssocID="{C45FF4F2-A135-41AB-AA53-653F26F3216C}" presName="lineArrowNode" presStyleLbl="alignAccFollowNode1" presStyleIdx="4" presStyleCnt="6"/>
      <dgm:spPr/>
    </dgm:pt>
    <dgm:pt modelId="{49B036D0-3F32-461D-8775-F6B06E48EBBD}" type="pres">
      <dgm:prSet presAssocID="{653A1A93-E859-4E06-AF23-63E037547D6F}" presName="sibTransNodeCircle" presStyleLbl="alignNode1" presStyleIdx="1" presStyleCnt="2">
        <dgm:presLayoutVars>
          <dgm:chMax val="0"/>
          <dgm:bulletEnabled/>
        </dgm:presLayoutVars>
      </dgm:prSet>
      <dgm:spPr/>
      <dgm:t>
        <a:bodyPr/>
        <a:lstStyle/>
        <a:p>
          <a:endParaRPr lang="es-ES_tradnl"/>
        </a:p>
      </dgm:t>
    </dgm:pt>
    <dgm:pt modelId="{BCFDCCF3-AFEB-493D-B5A4-D0DAD2604A6C}" type="pres">
      <dgm:prSet presAssocID="{653A1A93-E859-4E06-AF23-63E037547D6F}" presName="spacerBetweenCircleAndCallout" presStyleCnt="0">
        <dgm:presLayoutVars/>
      </dgm:prSet>
      <dgm:spPr/>
    </dgm:pt>
    <dgm:pt modelId="{262457FC-01EC-4338-8303-D0B46C1ABD89}" type="pres">
      <dgm:prSet presAssocID="{C45FF4F2-A135-41AB-AA53-653F26F3216C}" presName="nodeText" presStyleLbl="alignAccFollowNode1" presStyleIdx="5" presStyleCnt="6" custScaleX="119653" custLinFactNeighborX="1185" custLinFactNeighborY="123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03EA3B9C-07D6-477C-AD28-942B9321F06A}" type="presOf" srcId="{982ED9EB-F1C5-4F99-AC3D-445A99162309}" destId="{491523C9-B131-49BD-99C8-35EB1CB7B3A1}" srcOrd="0" destOrd="0" presId="urn:microsoft.com/office/officeart/2016/7/layout/LinearArrowProcessNumbered"/>
    <dgm:cxn modelId="{F71A3BBD-8061-4236-BE92-2B1E027C245A}" type="presOf" srcId="{1D6ABEFF-02AB-46B7-8E0C-078B6BB844E3}" destId="{7B26D13A-BD97-482B-A2AB-5E274C5CEA52}" srcOrd="0" destOrd="0" presId="urn:microsoft.com/office/officeart/2016/7/layout/LinearArrowProcessNumbered"/>
    <dgm:cxn modelId="{0E49B86D-2F25-4DED-BC62-FC00A81FAB06}" srcId="{3FDDF60A-1DBF-4843-9C21-A3FE69F4CB9E}" destId="{1D6ABEFF-02AB-46B7-8E0C-078B6BB844E3}" srcOrd="0" destOrd="0" parTransId="{58DBC0ED-09DF-4DAF-82A3-0777B28C2FC4}" sibTransId="{982ED9EB-F1C5-4F99-AC3D-445A99162309}"/>
    <dgm:cxn modelId="{B26682D3-7ADE-4D5C-8CD0-BBCF8C9A26AC}" type="presOf" srcId="{653A1A93-E859-4E06-AF23-63E037547D6F}" destId="{49B036D0-3F32-461D-8775-F6B06E48EBBD}" srcOrd="0" destOrd="0" presId="urn:microsoft.com/office/officeart/2016/7/layout/LinearArrowProcessNumbered"/>
    <dgm:cxn modelId="{F25D248E-AF5D-4EAA-8681-2FF58E0E4AF1}" type="presOf" srcId="{3FDDF60A-1DBF-4843-9C21-A3FE69F4CB9E}" destId="{20FE7C08-D8C6-443B-B9BB-7A84D878EE21}" srcOrd="0" destOrd="0" presId="urn:microsoft.com/office/officeart/2016/7/layout/LinearArrowProcessNumbered"/>
    <dgm:cxn modelId="{2485F026-E93A-4C3A-A172-24FF3015D084}" srcId="{3FDDF60A-1DBF-4843-9C21-A3FE69F4CB9E}" destId="{C45FF4F2-A135-41AB-AA53-653F26F3216C}" srcOrd="1" destOrd="0" parTransId="{30A1E975-81F3-4ED9-9930-9EFC18D66338}" sibTransId="{653A1A93-E859-4E06-AF23-63E037547D6F}"/>
    <dgm:cxn modelId="{2DD275A1-2C8A-45D7-8130-FDF86C49AAC9}" type="presOf" srcId="{C45FF4F2-A135-41AB-AA53-653F26F3216C}" destId="{262457FC-01EC-4338-8303-D0B46C1ABD89}" srcOrd="0" destOrd="0" presId="urn:microsoft.com/office/officeart/2016/7/layout/LinearArrowProcessNumbered"/>
    <dgm:cxn modelId="{6AAAE748-E9FD-46F6-AE58-4A791F3BC8A2}" type="presParOf" srcId="{20FE7C08-D8C6-443B-B9BB-7A84D878EE21}" destId="{45FBAF76-45F8-4C16-B2C9-F6A1B65C1B6B}" srcOrd="0" destOrd="0" presId="urn:microsoft.com/office/officeart/2016/7/layout/LinearArrowProcessNumbered"/>
    <dgm:cxn modelId="{C8864289-9A5A-47B0-A6B6-D3D229CEAB5E}" type="presParOf" srcId="{45FBAF76-45F8-4C16-B2C9-F6A1B65C1B6B}" destId="{C9A840D0-5F95-4485-827D-870F5598FBB7}" srcOrd="0" destOrd="0" presId="urn:microsoft.com/office/officeart/2016/7/layout/LinearArrowProcessNumbered"/>
    <dgm:cxn modelId="{A7A696B7-49EB-46D2-8D5B-7AA92E3B09BF}" type="presParOf" srcId="{45FBAF76-45F8-4C16-B2C9-F6A1B65C1B6B}" destId="{EB585C08-DBE1-4994-8091-07DC39D99F3E}" srcOrd="1" destOrd="0" presId="urn:microsoft.com/office/officeart/2016/7/layout/LinearArrowProcessNumbered"/>
    <dgm:cxn modelId="{33CA8048-E40A-4EC7-9A83-E2E68135FC13}" type="presParOf" srcId="{EB585C08-DBE1-4994-8091-07DC39D99F3E}" destId="{CA3CFFA1-F92C-4667-8556-15ADDBAF69DD}" srcOrd="0" destOrd="0" presId="urn:microsoft.com/office/officeart/2016/7/layout/LinearArrowProcessNumbered"/>
    <dgm:cxn modelId="{726AE767-7BFC-4848-9F1B-70C5B6CC2ABA}" type="presParOf" srcId="{EB585C08-DBE1-4994-8091-07DC39D99F3E}" destId="{5E934587-87A9-40CB-A195-D1B69191C95C}" srcOrd="1" destOrd="0" presId="urn:microsoft.com/office/officeart/2016/7/layout/LinearArrowProcessNumbered"/>
    <dgm:cxn modelId="{CE2B24E0-7E66-4431-AB50-28A1A5163A2F}" type="presParOf" srcId="{EB585C08-DBE1-4994-8091-07DC39D99F3E}" destId="{491523C9-B131-49BD-99C8-35EB1CB7B3A1}" srcOrd="2" destOrd="0" presId="urn:microsoft.com/office/officeart/2016/7/layout/LinearArrowProcessNumbered"/>
    <dgm:cxn modelId="{C296DC9A-FDFA-40C7-987C-A50D2326B86F}" type="presParOf" srcId="{EB585C08-DBE1-4994-8091-07DC39D99F3E}" destId="{72355E4A-7A64-47A2-A3B7-42891D23D839}" srcOrd="3" destOrd="0" presId="urn:microsoft.com/office/officeart/2016/7/layout/LinearArrowProcessNumbered"/>
    <dgm:cxn modelId="{3B88D957-AD7B-42B4-89A7-FDE3FB4B282C}" type="presParOf" srcId="{45FBAF76-45F8-4C16-B2C9-F6A1B65C1B6B}" destId="{7B26D13A-BD97-482B-A2AB-5E274C5CEA52}" srcOrd="2" destOrd="0" presId="urn:microsoft.com/office/officeart/2016/7/layout/LinearArrowProcessNumbered"/>
    <dgm:cxn modelId="{5D3A68DC-0278-4BF7-A5A4-FA281100B70E}" type="presParOf" srcId="{20FE7C08-D8C6-443B-B9BB-7A84D878EE21}" destId="{E982F259-8ECE-4CD6-A109-4F444F825CF8}" srcOrd="1" destOrd="0" presId="urn:microsoft.com/office/officeart/2016/7/layout/LinearArrowProcessNumbered"/>
    <dgm:cxn modelId="{8B83A8E2-F832-4C5E-9678-ABA22EF11088}" type="presParOf" srcId="{20FE7C08-D8C6-443B-B9BB-7A84D878EE21}" destId="{80DF0DAA-FE75-4A0A-AD8E-04B023E57527}" srcOrd="2" destOrd="0" presId="urn:microsoft.com/office/officeart/2016/7/layout/LinearArrowProcessNumbered"/>
    <dgm:cxn modelId="{DC2FC9BE-1450-4D0C-982E-2F6AC5BDFE6E}" type="presParOf" srcId="{80DF0DAA-FE75-4A0A-AD8E-04B023E57527}" destId="{0E427308-EE74-4260-BFF7-C890C2A915F2}" srcOrd="0" destOrd="0" presId="urn:microsoft.com/office/officeart/2016/7/layout/LinearArrowProcessNumbered"/>
    <dgm:cxn modelId="{E2BBD7DF-1B19-4E34-BD86-878F9580AD53}" type="presParOf" srcId="{80DF0DAA-FE75-4A0A-AD8E-04B023E57527}" destId="{D55B6198-71FE-4B76-94E3-D1651D3C4ED1}" srcOrd="1" destOrd="0" presId="urn:microsoft.com/office/officeart/2016/7/layout/LinearArrowProcessNumbered"/>
    <dgm:cxn modelId="{DBA7B96C-A4BC-484B-8AD8-F6CFC8A42308}" type="presParOf" srcId="{D55B6198-71FE-4B76-94E3-D1651D3C4ED1}" destId="{B011D109-B113-46E0-962B-3DADA4E479C9}" srcOrd="0" destOrd="0" presId="urn:microsoft.com/office/officeart/2016/7/layout/LinearArrowProcessNumbered"/>
    <dgm:cxn modelId="{9241D719-F9E3-43E5-8BD5-817C853DE0F2}" type="presParOf" srcId="{D55B6198-71FE-4B76-94E3-D1651D3C4ED1}" destId="{038121FF-D5F9-47AE-8ECF-2F246A6AD267}" srcOrd="1" destOrd="0" presId="urn:microsoft.com/office/officeart/2016/7/layout/LinearArrowProcessNumbered"/>
    <dgm:cxn modelId="{AF3CFA2B-8548-4DE3-9207-A67CC1B28F18}" type="presParOf" srcId="{D55B6198-71FE-4B76-94E3-D1651D3C4ED1}" destId="{49B036D0-3F32-461D-8775-F6B06E48EBBD}" srcOrd="2" destOrd="0" presId="urn:microsoft.com/office/officeart/2016/7/layout/LinearArrowProcessNumbered"/>
    <dgm:cxn modelId="{4D4AC218-654F-467C-80DA-3F8C25773F22}" type="presParOf" srcId="{D55B6198-71FE-4B76-94E3-D1651D3C4ED1}" destId="{BCFDCCF3-AFEB-493D-B5A4-D0DAD2604A6C}" srcOrd="3" destOrd="0" presId="urn:microsoft.com/office/officeart/2016/7/layout/LinearArrowProcessNumbered"/>
    <dgm:cxn modelId="{B7BEBD41-D56E-4BCB-8C51-45C4C5A4CBCA}" type="presParOf" srcId="{80DF0DAA-FE75-4A0A-AD8E-04B023E57527}" destId="{262457FC-01EC-4338-8303-D0B46C1ABD8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2A15B7-B0CB-6F48-A49C-BD0510F667BD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50063F2C-87FC-0648-87D9-A3EB8EE94954}">
      <dgm:prSet phldrT="[Texto]"/>
      <dgm:spPr/>
      <dgm:t>
        <a:bodyPr/>
        <a:lstStyle/>
        <a:p>
          <a:r>
            <a:rPr lang="es-ES_tradnl" dirty="0" smtClean="0"/>
            <a:t>OBJETIVO</a:t>
          </a:r>
        </a:p>
        <a:p>
          <a:r>
            <a:rPr lang="es-ES_tradnl" dirty="0" smtClean="0"/>
            <a:t>ABIERTO</a:t>
          </a:r>
          <a:r>
            <a:rPr lang="es-ES_tradnl" baseline="0" dirty="0" smtClean="0"/>
            <a:t> Y CERRADO</a:t>
          </a:r>
        </a:p>
      </dgm:t>
    </dgm:pt>
    <dgm:pt modelId="{AA4DA2EB-20C9-9740-9806-61B84B0002F1}" type="parTrans" cxnId="{CBC0C743-6092-F54B-B284-96213E412DE0}">
      <dgm:prSet/>
      <dgm:spPr/>
      <dgm:t>
        <a:bodyPr/>
        <a:lstStyle/>
        <a:p>
          <a:endParaRPr lang="es-ES_tradnl"/>
        </a:p>
      </dgm:t>
    </dgm:pt>
    <dgm:pt modelId="{7A3E505E-24CB-5B44-9A64-910092B675BD}" type="sibTrans" cxnId="{CBC0C743-6092-F54B-B284-96213E412DE0}">
      <dgm:prSet/>
      <dgm:spPr/>
      <dgm:t>
        <a:bodyPr/>
        <a:lstStyle/>
        <a:p>
          <a:endParaRPr lang="es-ES_tradnl"/>
        </a:p>
      </dgm:t>
    </dgm:pt>
    <dgm:pt modelId="{2BABE49B-3A82-7946-830F-E2C5F5E20025}">
      <dgm:prSet phldrT="[Texto]"/>
      <dgm:spPr/>
      <dgm:t>
        <a:bodyPr/>
        <a:lstStyle/>
        <a:p>
          <a:r>
            <a:rPr lang="es-ES_tradnl" dirty="0" smtClean="0"/>
            <a:t>ABIERTO: DATOS DEMOGRAFICOS</a:t>
          </a:r>
          <a:endParaRPr lang="es-ES_tradnl" dirty="0"/>
        </a:p>
      </dgm:t>
    </dgm:pt>
    <dgm:pt modelId="{2903396A-6AAD-CE44-8BD1-7EEA552251ED}" type="parTrans" cxnId="{717D7D85-648B-DF4B-AFBF-4F87A01530AB}">
      <dgm:prSet/>
      <dgm:spPr/>
      <dgm:t>
        <a:bodyPr/>
        <a:lstStyle/>
        <a:p>
          <a:endParaRPr lang="es-ES_tradnl"/>
        </a:p>
      </dgm:t>
    </dgm:pt>
    <dgm:pt modelId="{ADB1869B-D2F1-4B4B-B262-C2113A9EECAA}" type="sibTrans" cxnId="{717D7D85-648B-DF4B-AFBF-4F87A01530AB}">
      <dgm:prSet/>
      <dgm:spPr/>
      <dgm:t>
        <a:bodyPr/>
        <a:lstStyle/>
        <a:p>
          <a:endParaRPr lang="es-ES_tradnl"/>
        </a:p>
      </dgm:t>
    </dgm:pt>
    <dgm:pt modelId="{899DD8F2-3407-7140-96EB-96F82268C8D5}">
      <dgm:prSet phldrT="[Texto]"/>
      <dgm:spPr/>
      <dgm:t>
        <a:bodyPr/>
        <a:lstStyle/>
        <a:p>
          <a:r>
            <a:rPr lang="es-ES_tradnl" dirty="0" smtClean="0"/>
            <a:t>ANONIMO</a:t>
          </a:r>
        </a:p>
        <a:p>
          <a:endParaRPr lang="es-ES_tradnl" dirty="0" smtClean="0"/>
        </a:p>
        <a:p>
          <a:r>
            <a:rPr lang="es-ES_tradnl" dirty="0" smtClean="0"/>
            <a:t>ALEATORIZACION</a:t>
          </a:r>
          <a:endParaRPr lang="es-ES_tradnl" dirty="0"/>
        </a:p>
      </dgm:t>
    </dgm:pt>
    <dgm:pt modelId="{CD6D8314-AF8C-E240-BEBF-C0197195F753}" type="parTrans" cxnId="{815DC70F-8E8F-FB4B-8CD0-4C12E2441229}">
      <dgm:prSet/>
      <dgm:spPr/>
      <dgm:t>
        <a:bodyPr/>
        <a:lstStyle/>
        <a:p>
          <a:endParaRPr lang="es-ES_tradnl"/>
        </a:p>
      </dgm:t>
    </dgm:pt>
    <dgm:pt modelId="{F89A214B-3946-1840-81AB-18E6D2AB6D19}" type="sibTrans" cxnId="{815DC70F-8E8F-FB4B-8CD0-4C12E2441229}">
      <dgm:prSet/>
      <dgm:spPr/>
      <dgm:t>
        <a:bodyPr/>
        <a:lstStyle/>
        <a:p>
          <a:endParaRPr lang="es-ES_tradnl"/>
        </a:p>
      </dgm:t>
    </dgm:pt>
    <dgm:pt modelId="{6B908E21-29E0-1746-8798-F135EB409FAF}">
      <dgm:prSet phldrT="[Texto]"/>
      <dgm:spPr/>
      <dgm:t>
        <a:bodyPr/>
        <a:lstStyle/>
        <a:p>
          <a:r>
            <a:rPr lang="es-ES_tradnl" dirty="0" smtClean="0"/>
            <a:t>CERRADOS: RESOLVER</a:t>
          </a:r>
          <a:r>
            <a:rPr lang="es-ES_tradnl" baseline="0" dirty="0" smtClean="0"/>
            <a:t> PREGUNTAS DE LOS OBJETIVOS</a:t>
          </a:r>
          <a:endParaRPr lang="es-ES_tradnl" dirty="0"/>
        </a:p>
      </dgm:t>
    </dgm:pt>
    <dgm:pt modelId="{ABC8E4D6-9A3A-C842-88FA-C91BFF6FEBF4}" type="parTrans" cxnId="{FDDD0310-BB42-3A47-A66A-0CBDE641A6AA}">
      <dgm:prSet/>
      <dgm:spPr/>
      <dgm:t>
        <a:bodyPr/>
        <a:lstStyle/>
        <a:p>
          <a:endParaRPr lang="es-ES_tradnl"/>
        </a:p>
      </dgm:t>
    </dgm:pt>
    <dgm:pt modelId="{AB181085-6835-0943-94F0-3596373AAE6C}" type="sibTrans" cxnId="{FDDD0310-BB42-3A47-A66A-0CBDE641A6AA}">
      <dgm:prSet/>
      <dgm:spPr/>
      <dgm:t>
        <a:bodyPr/>
        <a:lstStyle/>
        <a:p>
          <a:endParaRPr lang="es-ES_tradnl"/>
        </a:p>
      </dgm:t>
    </dgm:pt>
    <dgm:pt modelId="{9FE0CF2F-19C9-064B-80B0-5D8CDDC1BE4F}" type="pres">
      <dgm:prSet presAssocID="{DD2A15B7-B0CB-6F48-A49C-BD0510F667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02BD0F0A-176A-6641-9A98-0268A2B4FE93}" type="pres">
      <dgm:prSet presAssocID="{50063F2C-87FC-0648-87D9-A3EB8EE9495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886DE08-FD12-5244-A447-A84125D108E6}" type="pres">
      <dgm:prSet presAssocID="{7A3E505E-24CB-5B44-9A64-910092B675BD}" presName="sibTrans" presStyleCnt="0"/>
      <dgm:spPr/>
    </dgm:pt>
    <dgm:pt modelId="{6457153E-9D74-4044-9345-FA5AFB0F7838}" type="pres">
      <dgm:prSet presAssocID="{2BABE49B-3A82-7946-830F-E2C5F5E2002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67794EB-40F8-A647-84AE-61F19A886D28}" type="pres">
      <dgm:prSet presAssocID="{ADB1869B-D2F1-4B4B-B262-C2113A9EECAA}" presName="sibTrans" presStyleCnt="0"/>
      <dgm:spPr/>
    </dgm:pt>
    <dgm:pt modelId="{9B16BA02-F41F-4F43-8DF3-E470333EE230}" type="pres">
      <dgm:prSet presAssocID="{899DD8F2-3407-7140-96EB-96F82268C8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0F1E70A-5706-5F44-948B-2B1F61F615B3}" type="pres">
      <dgm:prSet presAssocID="{F89A214B-3946-1840-81AB-18E6D2AB6D19}" presName="sibTrans" presStyleCnt="0"/>
      <dgm:spPr/>
    </dgm:pt>
    <dgm:pt modelId="{03F45505-C24F-C645-AA70-1FE1AE166C8B}" type="pres">
      <dgm:prSet presAssocID="{6B908E21-29E0-1746-8798-F135EB409FA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FDDD0310-BB42-3A47-A66A-0CBDE641A6AA}" srcId="{DD2A15B7-B0CB-6F48-A49C-BD0510F667BD}" destId="{6B908E21-29E0-1746-8798-F135EB409FAF}" srcOrd="3" destOrd="0" parTransId="{ABC8E4D6-9A3A-C842-88FA-C91BFF6FEBF4}" sibTransId="{AB181085-6835-0943-94F0-3596373AAE6C}"/>
    <dgm:cxn modelId="{815DC70F-8E8F-FB4B-8CD0-4C12E2441229}" srcId="{DD2A15B7-B0CB-6F48-A49C-BD0510F667BD}" destId="{899DD8F2-3407-7140-96EB-96F82268C8D5}" srcOrd="2" destOrd="0" parTransId="{CD6D8314-AF8C-E240-BEBF-C0197195F753}" sibTransId="{F89A214B-3946-1840-81AB-18E6D2AB6D19}"/>
    <dgm:cxn modelId="{6078875A-4337-114E-BD64-3681793B6CF2}" type="presOf" srcId="{899DD8F2-3407-7140-96EB-96F82268C8D5}" destId="{9B16BA02-F41F-4F43-8DF3-E470333EE230}" srcOrd="0" destOrd="0" presId="urn:microsoft.com/office/officeart/2005/8/layout/default"/>
    <dgm:cxn modelId="{CBC0C743-6092-F54B-B284-96213E412DE0}" srcId="{DD2A15B7-B0CB-6F48-A49C-BD0510F667BD}" destId="{50063F2C-87FC-0648-87D9-A3EB8EE94954}" srcOrd="0" destOrd="0" parTransId="{AA4DA2EB-20C9-9740-9806-61B84B0002F1}" sibTransId="{7A3E505E-24CB-5B44-9A64-910092B675BD}"/>
    <dgm:cxn modelId="{717D7D85-648B-DF4B-AFBF-4F87A01530AB}" srcId="{DD2A15B7-B0CB-6F48-A49C-BD0510F667BD}" destId="{2BABE49B-3A82-7946-830F-E2C5F5E20025}" srcOrd="1" destOrd="0" parTransId="{2903396A-6AAD-CE44-8BD1-7EEA552251ED}" sibTransId="{ADB1869B-D2F1-4B4B-B262-C2113A9EECAA}"/>
    <dgm:cxn modelId="{470AB76F-1A5D-0C4B-9E2B-619C144B3566}" type="presOf" srcId="{DD2A15B7-B0CB-6F48-A49C-BD0510F667BD}" destId="{9FE0CF2F-19C9-064B-80B0-5D8CDDC1BE4F}" srcOrd="0" destOrd="0" presId="urn:microsoft.com/office/officeart/2005/8/layout/default"/>
    <dgm:cxn modelId="{D79BD61A-7337-FE43-B1A9-1A498671D35B}" type="presOf" srcId="{50063F2C-87FC-0648-87D9-A3EB8EE94954}" destId="{02BD0F0A-176A-6641-9A98-0268A2B4FE93}" srcOrd="0" destOrd="0" presId="urn:microsoft.com/office/officeart/2005/8/layout/default"/>
    <dgm:cxn modelId="{ADFEB487-FF5F-BB48-9902-E457EDA82E4A}" type="presOf" srcId="{2BABE49B-3A82-7946-830F-E2C5F5E20025}" destId="{6457153E-9D74-4044-9345-FA5AFB0F7838}" srcOrd="0" destOrd="0" presId="urn:microsoft.com/office/officeart/2005/8/layout/default"/>
    <dgm:cxn modelId="{2D69984C-2312-C042-AD2B-0A924614A123}" type="presOf" srcId="{6B908E21-29E0-1746-8798-F135EB409FAF}" destId="{03F45505-C24F-C645-AA70-1FE1AE166C8B}" srcOrd="0" destOrd="0" presId="urn:microsoft.com/office/officeart/2005/8/layout/default"/>
    <dgm:cxn modelId="{DD6A2216-4F5E-4741-BA61-282D85D3080B}" type="presParOf" srcId="{9FE0CF2F-19C9-064B-80B0-5D8CDDC1BE4F}" destId="{02BD0F0A-176A-6641-9A98-0268A2B4FE93}" srcOrd="0" destOrd="0" presId="urn:microsoft.com/office/officeart/2005/8/layout/default"/>
    <dgm:cxn modelId="{B7FA3B89-FF08-1148-A39A-84C738BE1ED3}" type="presParOf" srcId="{9FE0CF2F-19C9-064B-80B0-5D8CDDC1BE4F}" destId="{D886DE08-FD12-5244-A447-A84125D108E6}" srcOrd="1" destOrd="0" presId="urn:microsoft.com/office/officeart/2005/8/layout/default"/>
    <dgm:cxn modelId="{9E955ABE-29ED-0F45-97C1-AA62A78466ED}" type="presParOf" srcId="{9FE0CF2F-19C9-064B-80B0-5D8CDDC1BE4F}" destId="{6457153E-9D74-4044-9345-FA5AFB0F7838}" srcOrd="2" destOrd="0" presId="urn:microsoft.com/office/officeart/2005/8/layout/default"/>
    <dgm:cxn modelId="{BCED80A1-CE05-FA46-865D-BAC4A2FE4858}" type="presParOf" srcId="{9FE0CF2F-19C9-064B-80B0-5D8CDDC1BE4F}" destId="{C67794EB-40F8-A647-84AE-61F19A886D28}" srcOrd="3" destOrd="0" presId="urn:microsoft.com/office/officeart/2005/8/layout/default"/>
    <dgm:cxn modelId="{F89A167A-CD97-4C4C-8DD6-C76BFEC4F39D}" type="presParOf" srcId="{9FE0CF2F-19C9-064B-80B0-5D8CDDC1BE4F}" destId="{9B16BA02-F41F-4F43-8DF3-E470333EE230}" srcOrd="4" destOrd="0" presId="urn:microsoft.com/office/officeart/2005/8/layout/default"/>
    <dgm:cxn modelId="{7B8CC8DB-D470-3A4C-AF26-85C92BDC7D80}" type="presParOf" srcId="{9FE0CF2F-19C9-064B-80B0-5D8CDDC1BE4F}" destId="{10F1E70A-5706-5F44-948B-2B1F61F615B3}" srcOrd="5" destOrd="0" presId="urn:microsoft.com/office/officeart/2005/8/layout/default"/>
    <dgm:cxn modelId="{11B83A1E-B818-334E-822D-91A0361BD965}" type="presParOf" srcId="{9FE0CF2F-19C9-064B-80B0-5D8CDDC1BE4F}" destId="{03F45505-C24F-C645-AA70-1FE1AE166C8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937D3-D646-0844-A054-CC95F09591ED}">
      <dsp:nvSpPr>
        <dsp:cNvPr id="0" name=""/>
        <dsp:cNvSpPr/>
      </dsp:nvSpPr>
      <dsp:spPr>
        <a:xfrm>
          <a:off x="9897" y="864043"/>
          <a:ext cx="2958124" cy="2606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/>
            <a:t>APRENDIZAJE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/>
            <a:t>COMPETENCIAS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/>
            <a:t>HABILIDADES</a:t>
          </a:r>
          <a:endParaRPr lang="es-ES_tradnl" sz="2400" b="1" kern="1200" dirty="0"/>
        </a:p>
      </dsp:txBody>
      <dsp:txXfrm>
        <a:off x="86249" y="940395"/>
        <a:ext cx="2805420" cy="2454142"/>
      </dsp:txXfrm>
    </dsp:sp>
    <dsp:sp modelId="{4D246DE4-A03D-6E4D-B197-709848284845}">
      <dsp:nvSpPr>
        <dsp:cNvPr id="0" name=""/>
        <dsp:cNvSpPr/>
      </dsp:nvSpPr>
      <dsp:spPr>
        <a:xfrm>
          <a:off x="3263833" y="1800659"/>
          <a:ext cx="627122" cy="7336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600" kern="1200"/>
        </a:p>
      </dsp:txBody>
      <dsp:txXfrm>
        <a:off x="3263833" y="1947382"/>
        <a:ext cx="438985" cy="440168"/>
      </dsp:txXfrm>
    </dsp:sp>
    <dsp:sp modelId="{587B7738-5B87-4640-AF30-597CE505385D}">
      <dsp:nvSpPr>
        <dsp:cNvPr id="0" name=""/>
        <dsp:cNvSpPr/>
      </dsp:nvSpPr>
      <dsp:spPr>
        <a:xfrm>
          <a:off x="4151270" y="864043"/>
          <a:ext cx="2958124" cy="2606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/>
            <a:t>COIP</a:t>
          </a:r>
          <a:r>
            <a:rPr lang="es-ES" sz="3200" b="1" kern="1200" baseline="0" dirty="0" smtClean="0"/>
            <a:t> 2015</a:t>
          </a:r>
          <a:endParaRPr lang="es-ES" sz="3200" b="1" kern="1200" dirty="0" smtClean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PROHIBICION</a:t>
          </a:r>
          <a:r>
            <a:rPr lang="es-ES" sz="2000" b="1" kern="1200" baseline="0" dirty="0" smtClean="0"/>
            <a:t> PRACTICAS EN PREGRADO EN PACIENTES REALES</a:t>
          </a:r>
          <a:endParaRPr lang="es-ES_tradnl" sz="2000" b="1" kern="1200" dirty="0"/>
        </a:p>
      </dsp:txBody>
      <dsp:txXfrm>
        <a:off x="4227622" y="940395"/>
        <a:ext cx="2805420" cy="2454142"/>
      </dsp:txXfrm>
    </dsp:sp>
    <dsp:sp modelId="{1644ECE0-3A84-1E48-A5FD-C8E3F8150250}">
      <dsp:nvSpPr>
        <dsp:cNvPr id="0" name=""/>
        <dsp:cNvSpPr/>
      </dsp:nvSpPr>
      <dsp:spPr>
        <a:xfrm>
          <a:off x="7405207" y="1800659"/>
          <a:ext cx="627122" cy="7336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600" kern="1200"/>
        </a:p>
      </dsp:txBody>
      <dsp:txXfrm>
        <a:off x="7405207" y="1947382"/>
        <a:ext cx="438985" cy="440168"/>
      </dsp:txXfrm>
    </dsp:sp>
    <dsp:sp modelId="{2CA47611-AC6E-4942-8623-5E5D42AC79FE}">
      <dsp:nvSpPr>
        <dsp:cNvPr id="0" name=""/>
        <dsp:cNvSpPr/>
      </dsp:nvSpPr>
      <dsp:spPr>
        <a:xfrm>
          <a:off x="8292644" y="864043"/>
          <a:ext cx="2958124" cy="2606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i="0" kern="1200" dirty="0" smtClean="0"/>
            <a:t>ESCENARIOS DE SIMULACION MEDICA</a:t>
          </a:r>
          <a:r>
            <a:rPr lang="es-ES_tradnl" sz="3200" b="1" i="0" kern="1200" dirty="0" smtClean="0"/>
            <a:t>.</a:t>
          </a:r>
          <a:endParaRPr lang="es-ES_tradnl" sz="3200" b="1" i="0" kern="1200" dirty="0"/>
        </a:p>
      </dsp:txBody>
      <dsp:txXfrm>
        <a:off x="8368996" y="940395"/>
        <a:ext cx="2805420" cy="2454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83EAD-A6B1-49A5-8271-4EC9F12ECC3B}">
      <dsp:nvSpPr>
        <dsp:cNvPr id="0" name=""/>
        <dsp:cNvSpPr/>
      </dsp:nvSpPr>
      <dsp:spPr>
        <a:xfrm>
          <a:off x="1791086" y="930851"/>
          <a:ext cx="1426861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9579A-18A7-4792-8820-4B5178D75294}">
      <dsp:nvSpPr>
        <dsp:cNvPr id="0" name=""/>
        <dsp:cNvSpPr/>
      </dsp:nvSpPr>
      <dsp:spPr>
        <a:xfrm>
          <a:off x="3303559" y="810907"/>
          <a:ext cx="164089" cy="308327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283334"/>
            <a:satOff val="-2485"/>
            <a:lumOff val="-198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283334"/>
              <a:satOff val="-2485"/>
              <a:lumOff val="-1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6FCB3-23D2-4586-BAC6-ED620BE127BA}">
      <dsp:nvSpPr>
        <dsp:cNvPr id="0" name=""/>
        <dsp:cNvSpPr/>
      </dsp:nvSpPr>
      <dsp:spPr>
        <a:xfrm>
          <a:off x="841428" y="159586"/>
          <a:ext cx="1542601" cy="15426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862" tIns="59862" rIns="59862" bIns="59862" numCol="1" spcCol="1270" anchor="ctr" anchorCtr="0">
          <a:noAutofit/>
        </a:bodyPr>
        <a:lstStyle/>
        <a:p>
          <a:pPr lvl="0" algn="just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  1</a:t>
          </a:r>
          <a:endParaRPr lang="en-US" sz="4800" kern="1200" dirty="0"/>
        </a:p>
      </dsp:txBody>
      <dsp:txXfrm>
        <a:off x="1067337" y="385495"/>
        <a:ext cx="1090783" cy="1090783"/>
      </dsp:txXfrm>
    </dsp:sp>
    <dsp:sp modelId="{1A30D067-FEAC-424D-AD40-6781BCA82B31}">
      <dsp:nvSpPr>
        <dsp:cNvPr id="0" name=""/>
        <dsp:cNvSpPr/>
      </dsp:nvSpPr>
      <dsp:spPr>
        <a:xfrm>
          <a:off x="7509" y="1870640"/>
          <a:ext cx="321043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566669"/>
            <a:satOff val="-4971"/>
            <a:lumOff val="-396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566669"/>
              <a:satOff val="-4971"/>
              <a:lumOff val="-3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243" tIns="165100" rIns="253243" bIns="16510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EVALUAR EFICACIA DE LA SIMULACION</a:t>
          </a:r>
          <a:endParaRPr lang="en-US" sz="2800" b="1" kern="1200" dirty="0"/>
        </a:p>
      </dsp:txBody>
      <dsp:txXfrm>
        <a:off x="7509" y="2263760"/>
        <a:ext cx="3210437" cy="1572480"/>
      </dsp:txXfrm>
    </dsp:sp>
    <dsp:sp modelId="{38C0B3C6-446B-45A9-92EC-E1FEE30F0034}">
      <dsp:nvSpPr>
        <dsp:cNvPr id="0" name=""/>
        <dsp:cNvSpPr/>
      </dsp:nvSpPr>
      <dsp:spPr>
        <a:xfrm>
          <a:off x="3727640" y="930761"/>
          <a:ext cx="3210437" cy="71"/>
        </a:xfrm>
        <a:prstGeom prst="rect">
          <a:avLst/>
        </a:prstGeom>
        <a:solidFill>
          <a:schemeClr val="accent5">
            <a:tint val="40000"/>
            <a:alpha val="90000"/>
            <a:hueOff val="850003"/>
            <a:satOff val="-7456"/>
            <a:lumOff val="-594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850003"/>
              <a:satOff val="-7456"/>
              <a:lumOff val="-5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AA9B1-B5D9-4254-BF9B-9B103FF0CC6A}">
      <dsp:nvSpPr>
        <dsp:cNvPr id="0" name=""/>
        <dsp:cNvSpPr/>
      </dsp:nvSpPr>
      <dsp:spPr>
        <a:xfrm>
          <a:off x="7023689" y="810823"/>
          <a:ext cx="164089" cy="308486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1133337"/>
            <a:satOff val="-9941"/>
            <a:lumOff val="-791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1133337"/>
              <a:satOff val="-9941"/>
              <a:lumOff val="-7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51EC7-266E-436D-904D-7C9D0996BA72}">
      <dsp:nvSpPr>
        <dsp:cNvPr id="0" name=""/>
        <dsp:cNvSpPr/>
      </dsp:nvSpPr>
      <dsp:spPr>
        <a:xfrm>
          <a:off x="4561600" y="159539"/>
          <a:ext cx="1542516" cy="1542516"/>
        </a:xfrm>
        <a:prstGeom prst="ellipse">
          <a:avLst/>
        </a:prstGeom>
        <a:solidFill>
          <a:schemeClr val="accent5">
            <a:hueOff val="1063559"/>
            <a:satOff val="-11946"/>
            <a:lumOff val="-2549"/>
            <a:alphaOff val="0"/>
          </a:schemeClr>
        </a:solidFill>
        <a:ln w="19050" cap="rnd" cmpd="sng" algn="ctr">
          <a:solidFill>
            <a:schemeClr val="accent5">
              <a:hueOff val="1063559"/>
              <a:satOff val="-11946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858" tIns="59858" rIns="59858" bIns="59858" numCol="1" spcCol="1270" anchor="ctr" anchorCtr="0">
          <a:noAutofit/>
        </a:bodyPr>
        <a:lstStyle/>
        <a:p>
          <a:pPr lvl="0" algn="just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  2 </a:t>
          </a:r>
          <a:endParaRPr lang="en-US" sz="4800" kern="1200" dirty="0"/>
        </a:p>
      </dsp:txBody>
      <dsp:txXfrm>
        <a:off x="4787496" y="385435"/>
        <a:ext cx="1090724" cy="1090724"/>
      </dsp:txXfrm>
    </dsp:sp>
    <dsp:sp modelId="{424937B0-D302-478C-B733-36B195CB4CE5}">
      <dsp:nvSpPr>
        <dsp:cNvPr id="0" name=""/>
        <dsp:cNvSpPr/>
      </dsp:nvSpPr>
      <dsp:spPr>
        <a:xfrm>
          <a:off x="3574662" y="1870546"/>
          <a:ext cx="351639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416672"/>
            <a:satOff val="-12426"/>
            <a:lumOff val="-989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1416672"/>
              <a:satOff val="-12426"/>
              <a:lumOff val="-9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243" tIns="165100" rIns="253243" bIns="16510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/>
            <a:t>IDENTIFICAR Y APLICAR</a:t>
          </a:r>
          <a:r>
            <a:rPr lang="es-ES_tradnl" sz="2800" b="1" kern="1200" baseline="0" dirty="0" smtClean="0"/>
            <a:t> MODELOS DE  SIMULACION</a:t>
          </a:r>
          <a:endParaRPr lang="en-US" sz="2800" b="1" kern="1200" dirty="0"/>
        </a:p>
      </dsp:txBody>
      <dsp:txXfrm>
        <a:off x="3574662" y="2263666"/>
        <a:ext cx="3516392" cy="1572480"/>
      </dsp:txXfrm>
    </dsp:sp>
    <dsp:sp modelId="{EF33F9BE-6695-4435-9AD8-A07E231FCE18}">
      <dsp:nvSpPr>
        <dsp:cNvPr id="0" name=""/>
        <dsp:cNvSpPr/>
      </dsp:nvSpPr>
      <dsp:spPr>
        <a:xfrm>
          <a:off x="7505141" y="930804"/>
          <a:ext cx="1605218" cy="72"/>
        </a:xfrm>
        <a:prstGeom prst="rect">
          <a:avLst/>
        </a:prstGeom>
        <a:solidFill>
          <a:schemeClr val="accent5">
            <a:tint val="40000"/>
            <a:alpha val="90000"/>
            <a:hueOff val="1700006"/>
            <a:satOff val="-14912"/>
            <a:lumOff val="-1187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1700006"/>
              <a:satOff val="-14912"/>
              <a:lumOff val="-11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03CC2-D2D8-4B9F-8582-28F72C79460F}">
      <dsp:nvSpPr>
        <dsp:cNvPr id="0" name=""/>
        <dsp:cNvSpPr/>
      </dsp:nvSpPr>
      <dsp:spPr>
        <a:xfrm>
          <a:off x="8336201" y="156681"/>
          <a:ext cx="1548316" cy="1548316"/>
        </a:xfrm>
        <a:prstGeom prst="ellipse">
          <a:avLst/>
        </a:prstGeom>
        <a:solidFill>
          <a:schemeClr val="accent5">
            <a:hueOff val="2127119"/>
            <a:satOff val="-23891"/>
            <a:lumOff val="-5098"/>
            <a:alphaOff val="0"/>
          </a:schemeClr>
        </a:solidFill>
        <a:ln w="19050" cap="rnd" cmpd="sng" algn="ctr">
          <a:solidFill>
            <a:schemeClr val="accent5">
              <a:hueOff val="2127119"/>
              <a:satOff val="-23891"/>
              <a:lumOff val="-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83" tIns="60083" rIns="60083" bIns="60083" numCol="1" spcCol="1270" anchor="ctr" anchorCtr="0">
          <a:noAutofit/>
        </a:bodyPr>
        <a:lstStyle/>
        <a:p>
          <a:pPr lvl="0" algn="just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 3</a:t>
          </a:r>
          <a:endParaRPr lang="en-US" sz="4800" kern="1200" dirty="0"/>
        </a:p>
      </dsp:txBody>
      <dsp:txXfrm>
        <a:off x="8562947" y="383427"/>
        <a:ext cx="1094824" cy="1094824"/>
      </dsp:txXfrm>
    </dsp:sp>
    <dsp:sp modelId="{B2FF3FB0-2D8D-4C91-93FF-4CD1D335013C}">
      <dsp:nvSpPr>
        <dsp:cNvPr id="0" name=""/>
        <dsp:cNvSpPr/>
      </dsp:nvSpPr>
      <dsp:spPr>
        <a:xfrm>
          <a:off x="7294793" y="1870640"/>
          <a:ext cx="363113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2266675"/>
            <a:satOff val="-19882"/>
            <a:lumOff val="-158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2266675"/>
              <a:satOff val="-19882"/>
              <a:lumOff val="-15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243" tIns="165100" rIns="253243" bIns="16510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/>
            <a:t>DETERMINAR</a:t>
          </a:r>
          <a:r>
            <a:rPr lang="es-ES_tradnl" sz="2800" b="1" kern="1200" baseline="0" dirty="0" smtClean="0"/>
            <a:t> SI LA SIMUALCION ES COSTO - EFICAZ</a:t>
          </a:r>
          <a:endParaRPr lang="en-US" sz="2800" b="1" kern="1200" dirty="0"/>
        </a:p>
      </dsp:txBody>
      <dsp:txXfrm>
        <a:off x="7294793" y="2263760"/>
        <a:ext cx="3631133" cy="15724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CFFA1-F92C-4667-8556-15ADDBAF69DD}">
      <dsp:nvSpPr>
        <dsp:cNvPr id="0" name=""/>
        <dsp:cNvSpPr/>
      </dsp:nvSpPr>
      <dsp:spPr>
        <a:xfrm>
          <a:off x="2618067" y="862849"/>
          <a:ext cx="2087356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34587-87A9-40CB-A195-D1B69191C95C}">
      <dsp:nvSpPr>
        <dsp:cNvPr id="0" name=""/>
        <dsp:cNvSpPr/>
      </dsp:nvSpPr>
      <dsp:spPr>
        <a:xfrm>
          <a:off x="4830665" y="744949"/>
          <a:ext cx="240046" cy="300619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453335"/>
            <a:satOff val="-3976"/>
            <a:lumOff val="-317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453335"/>
              <a:satOff val="-3976"/>
              <a:lumOff val="-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523C9-B131-49BD-99C8-35EB1CB7B3A1}">
      <dsp:nvSpPr>
        <dsp:cNvPr id="0" name=""/>
        <dsp:cNvSpPr/>
      </dsp:nvSpPr>
      <dsp:spPr>
        <a:xfrm>
          <a:off x="1602346" y="97043"/>
          <a:ext cx="1520643" cy="15206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09" tIns="59009" rIns="59009" bIns="59009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4</a:t>
          </a:r>
          <a:endParaRPr lang="es-ES" sz="4400" kern="1200" dirty="0"/>
        </a:p>
      </dsp:txBody>
      <dsp:txXfrm>
        <a:off x="1825039" y="319736"/>
        <a:ext cx="1075257" cy="1075257"/>
      </dsp:txXfrm>
    </dsp:sp>
    <dsp:sp modelId="{7B26D13A-BD97-482B-A2AB-5E274C5CEA52}">
      <dsp:nvSpPr>
        <dsp:cNvPr id="0" name=""/>
        <dsp:cNvSpPr/>
      </dsp:nvSpPr>
      <dsp:spPr>
        <a:xfrm>
          <a:off x="90169" y="1889927"/>
          <a:ext cx="469655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906670"/>
            <a:satOff val="-7953"/>
            <a:lumOff val="-63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906670"/>
              <a:satOff val="-7953"/>
              <a:lumOff val="-6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469" tIns="165100" rIns="370469" bIns="16510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/>
            <a:t>IDENTIFICAR</a:t>
          </a:r>
          <a:r>
            <a:rPr lang="es-ES_tradnl" sz="2800" b="1" kern="1200" baseline="0" dirty="0" smtClean="0"/>
            <a:t> PROBLEMAS TECNICOS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0169" y="2283047"/>
        <a:ext cx="4696552" cy="1572480"/>
      </dsp:txXfrm>
    </dsp:sp>
    <dsp:sp modelId="{B011D109-B113-46E0-962B-3DADA4E479C9}">
      <dsp:nvSpPr>
        <dsp:cNvPr id="0" name=""/>
        <dsp:cNvSpPr/>
      </dsp:nvSpPr>
      <dsp:spPr>
        <a:xfrm>
          <a:off x="5688770" y="869540"/>
          <a:ext cx="2348276" cy="65"/>
        </a:xfrm>
        <a:prstGeom prst="rect">
          <a:avLst/>
        </a:prstGeom>
        <a:solidFill>
          <a:schemeClr val="accent5">
            <a:tint val="40000"/>
            <a:alpha val="90000"/>
            <a:hueOff val="1360005"/>
            <a:satOff val="-11929"/>
            <a:lumOff val="-95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1360005"/>
              <a:satOff val="-11929"/>
              <a:lumOff val="-9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036D0-3F32-461D-8775-F6B06E48EBBD}">
      <dsp:nvSpPr>
        <dsp:cNvPr id="0" name=""/>
        <dsp:cNvSpPr/>
      </dsp:nvSpPr>
      <dsp:spPr>
        <a:xfrm>
          <a:off x="7276724" y="109251"/>
          <a:ext cx="1520643" cy="1520643"/>
        </a:xfrm>
        <a:prstGeom prst="ellipse">
          <a:avLst/>
        </a:prstGeom>
        <a:solidFill>
          <a:schemeClr val="accent5">
            <a:hueOff val="2127119"/>
            <a:satOff val="-23891"/>
            <a:lumOff val="-5098"/>
            <a:alphaOff val="0"/>
          </a:schemeClr>
        </a:solidFill>
        <a:ln w="19050" cap="rnd" cmpd="sng" algn="ctr">
          <a:solidFill>
            <a:schemeClr val="accent5">
              <a:hueOff val="2127119"/>
              <a:satOff val="-23891"/>
              <a:lumOff val="-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09" tIns="59009" rIns="59009" bIns="59009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0" kern="1200" dirty="0"/>
            <a:t>5</a:t>
          </a:r>
        </a:p>
      </dsp:txBody>
      <dsp:txXfrm>
        <a:off x="7499417" y="331944"/>
        <a:ext cx="1075257" cy="1075257"/>
      </dsp:txXfrm>
    </dsp:sp>
    <dsp:sp modelId="{262457FC-01EC-4338-8303-D0B46C1ABD89}">
      <dsp:nvSpPr>
        <dsp:cNvPr id="0" name=""/>
        <dsp:cNvSpPr/>
      </dsp:nvSpPr>
      <dsp:spPr>
        <a:xfrm>
          <a:off x="5282917" y="1811560"/>
          <a:ext cx="561956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2266675"/>
            <a:satOff val="-19882"/>
            <a:lumOff val="-158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2266675"/>
              <a:satOff val="-19882"/>
              <a:lumOff val="-15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469" tIns="165100" rIns="370469" bIns="1651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EVALUACION</a:t>
          </a:r>
          <a:r>
            <a:rPr lang="es-ES_tradnl" sz="2000" b="1" kern="1200" baseline="0" dirty="0" smtClean="0"/>
            <a:t> Y RETROALIMENTACION DE LA SIMULACION UTILIZANDO ENTORNOS VIRTUALES MOODLE 3.0</a:t>
          </a:r>
          <a:endParaRPr lang="en-US" sz="2000" b="1" kern="1200" dirty="0"/>
        </a:p>
      </dsp:txBody>
      <dsp:txXfrm>
        <a:off x="5282917" y="2204680"/>
        <a:ext cx="5619566" cy="1572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D0F0A-176A-6641-9A98-0268A2B4FE93}">
      <dsp:nvSpPr>
        <dsp:cNvPr id="0" name=""/>
        <dsp:cNvSpPr/>
      </dsp:nvSpPr>
      <dsp:spPr>
        <a:xfrm>
          <a:off x="763" y="548462"/>
          <a:ext cx="2979236" cy="17875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500" kern="1200" dirty="0" smtClean="0"/>
            <a:t>OBJETIVO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500" kern="1200" dirty="0" smtClean="0"/>
            <a:t>ABIERTO</a:t>
          </a:r>
          <a:r>
            <a:rPr lang="es-ES_tradnl" sz="2500" kern="1200" baseline="0" dirty="0" smtClean="0"/>
            <a:t> Y CERRADO</a:t>
          </a:r>
        </a:p>
      </dsp:txBody>
      <dsp:txXfrm>
        <a:off x="763" y="548462"/>
        <a:ext cx="2979236" cy="1787542"/>
      </dsp:txXfrm>
    </dsp:sp>
    <dsp:sp modelId="{6457153E-9D74-4044-9345-FA5AFB0F7838}">
      <dsp:nvSpPr>
        <dsp:cNvPr id="0" name=""/>
        <dsp:cNvSpPr/>
      </dsp:nvSpPr>
      <dsp:spPr>
        <a:xfrm>
          <a:off x="3277924" y="548462"/>
          <a:ext cx="2979236" cy="17875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500" kern="1200" dirty="0" smtClean="0"/>
            <a:t>ABIERTO: DATOS DEMOGRAFICOS</a:t>
          </a:r>
          <a:endParaRPr lang="es-ES_tradnl" sz="2500" kern="1200" dirty="0"/>
        </a:p>
      </dsp:txBody>
      <dsp:txXfrm>
        <a:off x="3277924" y="548462"/>
        <a:ext cx="2979236" cy="1787542"/>
      </dsp:txXfrm>
    </dsp:sp>
    <dsp:sp modelId="{9B16BA02-F41F-4F43-8DF3-E470333EE230}">
      <dsp:nvSpPr>
        <dsp:cNvPr id="0" name=""/>
        <dsp:cNvSpPr/>
      </dsp:nvSpPr>
      <dsp:spPr>
        <a:xfrm>
          <a:off x="763" y="2633928"/>
          <a:ext cx="2979236" cy="17875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500" kern="1200" dirty="0" smtClean="0"/>
            <a:t>ANONIMO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500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500" kern="1200" dirty="0" smtClean="0"/>
            <a:t>ALEATORIZACION</a:t>
          </a:r>
          <a:endParaRPr lang="es-ES_tradnl" sz="2500" kern="1200" dirty="0"/>
        </a:p>
      </dsp:txBody>
      <dsp:txXfrm>
        <a:off x="763" y="2633928"/>
        <a:ext cx="2979236" cy="1787542"/>
      </dsp:txXfrm>
    </dsp:sp>
    <dsp:sp modelId="{03F45505-C24F-C645-AA70-1FE1AE166C8B}">
      <dsp:nvSpPr>
        <dsp:cNvPr id="0" name=""/>
        <dsp:cNvSpPr/>
      </dsp:nvSpPr>
      <dsp:spPr>
        <a:xfrm>
          <a:off x="3277924" y="2633928"/>
          <a:ext cx="2979236" cy="17875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500" kern="1200" dirty="0" smtClean="0"/>
            <a:t>CERRADOS: RESOLVER</a:t>
          </a:r>
          <a:r>
            <a:rPr lang="es-ES_tradnl" sz="2500" kern="1200" baseline="0" dirty="0" smtClean="0"/>
            <a:t> PREGUNTAS DE LOS OBJETIVOS</a:t>
          </a:r>
          <a:endParaRPr lang="es-ES_tradnl" sz="2500" kern="1200" dirty="0"/>
        </a:p>
      </dsp:txBody>
      <dsp:txXfrm>
        <a:off x="3277924" y="2633928"/>
        <a:ext cx="2979236" cy="1787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2CC20-A899-5F47-B90A-D7CAA305F06D}" type="datetimeFigureOut">
              <a:rPr lang="es-ES_tradnl" smtClean="0"/>
              <a:t>8/1/18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26970-6A3E-8447-9F74-02844E1847C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687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26970-6A3E-8447-9F74-02844E1847C1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17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s-EC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86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265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6574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356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8182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6242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6074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2756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592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369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519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488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602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240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65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88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834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6C0630C-252A-4003-8EA9-CAB9FA0640C4}" type="datetimeFigureOut">
              <a:rPr lang="es-EC" smtClean="0"/>
              <a:t>8/1/18</a:t>
            </a:fld>
            <a:endParaRPr lang="es-EC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D2F56F5-F011-408F-A81D-FA0C33205171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882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8A867EC-F99C-4365-9DE4-EA886C4D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311" y="2010332"/>
            <a:ext cx="2489471" cy="250138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C64FE1E-D6C9-445B-98B4-C94C0D784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635" y="2381300"/>
            <a:ext cx="7828654" cy="2060388"/>
          </a:xfrm>
        </p:spPr>
        <p:txBody>
          <a:bodyPr>
            <a:normAutofit/>
          </a:bodyPr>
          <a:lstStyle/>
          <a:p>
            <a:pPr algn="just"/>
            <a:r>
              <a:rPr lang="es-EC" sz="24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UNIVERSIDAD DE LAS FUERZAS ARMADAS – ESPE</a:t>
            </a:r>
            <a:br>
              <a:rPr lang="es-EC" sz="24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4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24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MAESTRÍA EN DOCENCIA UNIVERSITARIA</a:t>
            </a:r>
            <a:endParaRPr lang="es-ES" sz="20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88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F03F36-FB34-4F43-81EB-E4B52CE5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OBJETIVO GENERAL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86E761B-1C0A-44A0-9FB0-8234ADA27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35" y="2336800"/>
            <a:ext cx="11176000" cy="4089400"/>
          </a:xfrm>
        </p:spPr>
        <p:txBody>
          <a:bodyPr>
            <a:noAutofit/>
          </a:bodyPr>
          <a:lstStyle/>
          <a:p>
            <a:pPr algn="just"/>
            <a:r>
              <a:rPr lang="es-EC" sz="3200" dirty="0"/>
              <a:t>Evaluar la eficacia del uso de simuladores médicos de mediana fidelidad mediante la aplicación del TEST OSCE y entornos virtuales de aprendizaje, para el desarrollo de competencias diagnósticas y clínicas en los estudiantes de medicina matriculados en el Octavo y Noveno semestre de la carrera de Medicina de la Universidad de las Américas Quito.</a:t>
            </a:r>
            <a:endParaRPr lang="es-ES_tradnl" sz="3200" dirty="0"/>
          </a:p>
          <a:p>
            <a:pPr marL="0" indent="0" algn="just">
              <a:buNone/>
            </a:pP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42759243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FBCED6-56FB-4649-9330-E5BC43F3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4400" b="1">
                <a:solidFill>
                  <a:schemeClr val="bg1"/>
                </a:solidFill>
              </a:rPr>
              <a:t>Objetivos específicos</a:t>
            </a:r>
            <a:r>
              <a:rPr lang="es-EC" sz="4400" b="1">
                <a:solidFill>
                  <a:schemeClr val="bg1"/>
                </a:solidFill>
              </a:rPr>
              <a:t/>
            </a:r>
            <a:br>
              <a:rPr lang="es-EC" sz="4400" b="1">
                <a:solidFill>
                  <a:schemeClr val="bg1"/>
                </a:solidFill>
              </a:rPr>
            </a:br>
            <a:endParaRPr lang="es-EC" sz="4400">
              <a:solidFill>
                <a:schemeClr val="bg1"/>
              </a:solidFill>
            </a:endParaRPr>
          </a:p>
        </p:txBody>
      </p:sp>
      <p:graphicFrame>
        <p:nvGraphicFramePr>
          <p:cNvPr id="17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861978"/>
              </p:ext>
            </p:extLst>
          </p:nvPr>
        </p:nvGraphicFramePr>
        <p:xfrm>
          <a:off x="554477" y="2316480"/>
          <a:ext cx="11079804" cy="399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FA372D23-69FD-49CE-91E9-BF0B48926044}"/>
              </a:ext>
            </a:extLst>
          </p:cNvPr>
          <p:cNvSpPr txBox="1">
            <a:spLocks/>
          </p:cNvSpPr>
          <p:nvPr/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OBJETIVOS ESPECÍFICOS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0814393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FBCED6-56FB-4649-9330-E5BC43F3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4400" b="1">
                <a:solidFill>
                  <a:schemeClr val="bg1"/>
                </a:solidFill>
              </a:rPr>
              <a:t>Objetivos específicos</a:t>
            </a:r>
            <a:r>
              <a:rPr lang="es-EC" sz="4400" b="1">
                <a:solidFill>
                  <a:schemeClr val="bg1"/>
                </a:solidFill>
              </a:rPr>
              <a:t/>
            </a:r>
            <a:br>
              <a:rPr lang="es-EC" sz="4400" b="1">
                <a:solidFill>
                  <a:schemeClr val="bg1"/>
                </a:solidFill>
              </a:rPr>
            </a:br>
            <a:endParaRPr lang="es-EC" sz="4400">
              <a:solidFill>
                <a:schemeClr val="bg1"/>
              </a:solidFill>
            </a:endParaRPr>
          </a:p>
        </p:txBody>
      </p:sp>
      <p:graphicFrame>
        <p:nvGraphicFramePr>
          <p:cNvPr id="17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272326"/>
              </p:ext>
            </p:extLst>
          </p:nvPr>
        </p:nvGraphicFramePr>
        <p:xfrm>
          <a:off x="554477" y="2453832"/>
          <a:ext cx="10916034" cy="3855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FA372D23-69FD-49CE-91E9-BF0B48926044}"/>
              </a:ext>
            </a:extLst>
          </p:cNvPr>
          <p:cNvSpPr txBox="1">
            <a:spLocks/>
          </p:cNvSpPr>
          <p:nvPr/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OBJETIVOS ESPECÍFICOS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303163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5E15247A-A6FF-4B44-ACF7-61BF07FB4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METODOLOGÍA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090760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3C1B46-555D-466E-B46B-21B1ADAC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534" y="711199"/>
            <a:ext cx="8686800" cy="665480"/>
          </a:xfrm>
        </p:spPr>
        <p:txBody>
          <a:bodyPr/>
          <a:lstStyle/>
          <a:p>
            <a:pPr algn="ctr"/>
            <a:r>
              <a:rPr lang="es-E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Y TIPO DE INVESTIGACIÓN</a:t>
            </a:r>
            <a:endParaRPr lang="es-EC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72666" y="22402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1025" name="Imagen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" y="2188505"/>
            <a:ext cx="11006667" cy="46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0018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38587" y="1439277"/>
            <a:ext cx="9631578" cy="1788704"/>
          </a:xfrm>
        </p:spPr>
        <p:txBody>
          <a:bodyPr/>
          <a:lstStyle/>
          <a:p>
            <a:r>
              <a:rPr lang="es-ES_tradnl" sz="6000" b="1" dirty="0" smtClean="0"/>
              <a:t>LUGAR DEL DESARROLLO DE LA TESIS</a:t>
            </a:r>
            <a:endParaRPr lang="es-ES_tradnl" sz="6000" b="1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ES_tradnl" sz="2800" b="1" dirty="0" smtClean="0"/>
              <a:t>CENTRO DE SIMULACION CLNICA </a:t>
            </a:r>
          </a:p>
          <a:p>
            <a:r>
              <a:rPr lang="es-ES_tradnl" sz="2800" b="1" dirty="0" smtClean="0"/>
              <a:t>UNIVERSIDAD DE LAS AMERICAS QUITO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859944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5121" name="Imagen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25" y="4909"/>
            <a:ext cx="9683208" cy="685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316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sz="8800" b="1" dirty="0" smtClean="0"/>
              <a:t>SESION PILOTO</a:t>
            </a:r>
            <a:endParaRPr lang="es-ES_tradnl" sz="8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_tradnl" sz="4000" dirty="0" smtClean="0"/>
              <a:t>PARA DOCENTES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186349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24933" y="606449"/>
            <a:ext cx="25126372" cy="4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10241" name="Imagen 1" descr="../Desktop/Captura%20de%20pantalla%202017-08-16%20a%20la(s)%2019.56.45.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56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25599" y="253999"/>
            <a:ext cx="252936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9217" name="Imagen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64" y="1"/>
            <a:ext cx="8331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1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0F422448-54A2-496C-A159-7D745C58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400" y="894028"/>
            <a:ext cx="8460983" cy="2705034"/>
          </a:xfrm>
        </p:spPr>
        <p:txBody>
          <a:bodyPr>
            <a:noAutofit/>
          </a:bodyPr>
          <a:lstStyle/>
          <a:p>
            <a:pPr algn="ctr"/>
            <a:r>
              <a:rPr lang="es-ES_tradn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ENSEÑANZA </a:t>
            </a:r>
            <a:r>
              <a:rPr lang="es-ES_tradn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LA MEDICINA </a:t>
            </a:r>
            <a:r>
              <a:rPr lang="es-ES_tradn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BASADA EN TECNOLOGÍAS DE </a:t>
            </a:r>
            <a:r>
              <a:rPr lang="es-ES_tradn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SIMULACIÓN DE MEDIANA FIDELIDAD </a:t>
            </a:r>
            <a:r>
              <a:rPr lang="es-ES_tradn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ENTORNOS VIRTUALES DE APRENDIZAJE </a:t>
            </a:r>
            <a:endParaRPr lang="es-EC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06C1CB1-9D49-4548-8BD2-459AF4AA1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704" y="5382693"/>
            <a:ext cx="8825659" cy="101266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DAVID LARREATEGUI</a:t>
            </a:r>
          </a:p>
          <a:p>
            <a:pPr algn="just"/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LIZETH LAFUENTE</a:t>
            </a:r>
            <a:endParaRPr 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NOVIEMBRE 2017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0183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3C1B46-555D-466E-B46B-21B1ADAC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1" y="711199"/>
            <a:ext cx="5317066" cy="665480"/>
          </a:xfrm>
        </p:spPr>
        <p:txBody>
          <a:bodyPr/>
          <a:lstStyle/>
          <a:p>
            <a:pPr algn="ctr"/>
            <a:r>
              <a:rPr lang="es-E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SESION PILOTO</a:t>
            </a:r>
            <a:endParaRPr lang="es-EC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72666" y="22402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1025" name="Imagen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2" y="1845733"/>
            <a:ext cx="11814629" cy="50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94494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F0F8AF-8484-44E0-8CDF-6BE6CDB8D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287" y="2379133"/>
            <a:ext cx="3179980" cy="2362200"/>
          </a:xfrm>
        </p:spPr>
        <p:txBody>
          <a:bodyPr/>
          <a:lstStyle/>
          <a:p>
            <a:r>
              <a:rPr lang="es-ES" sz="4400" b="1" dirty="0" smtClean="0"/>
              <a:t>TEST OSCE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2800" b="1" dirty="0" smtClean="0"/>
              <a:t>(EXAMEN CLÍNICO OBJETIVO ESTRUCTURADO) 15 ESTACIONES</a:t>
            </a:r>
            <a:r>
              <a:rPr lang="es-ES" b="1" dirty="0" smtClean="0"/>
              <a:t/>
            </a:r>
            <a:br>
              <a:rPr lang="es-ES" b="1" dirty="0" smtClean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93732" y="677332"/>
            <a:ext cx="7298267" cy="5571067"/>
          </a:xfrm>
        </p:spPr>
        <p:txBody>
          <a:bodyPr>
            <a:noAutofit/>
          </a:bodyPr>
          <a:lstStyle/>
          <a:p>
            <a:r>
              <a:rPr lang="es-ES_tradnl" sz="3200" b="1" dirty="0" smtClean="0"/>
              <a:t>BASADO EN ESTACIONES</a:t>
            </a:r>
          </a:p>
          <a:p>
            <a:r>
              <a:rPr lang="es-ES_tradnl" sz="3200" b="1" dirty="0" smtClean="0"/>
              <a:t>VARIAN DE 7 A 15</a:t>
            </a:r>
          </a:p>
          <a:p>
            <a:r>
              <a:rPr lang="es-ES_tradnl" sz="3200" b="1" dirty="0" smtClean="0"/>
              <a:t>OBJETIVO Y RETROALIMENTACION</a:t>
            </a:r>
          </a:p>
          <a:p>
            <a:endParaRPr lang="es-ES_tradnl" sz="3200" b="1" dirty="0"/>
          </a:p>
          <a:p>
            <a:r>
              <a:rPr lang="es-ES_tradnl" sz="3200" b="1" dirty="0" smtClean="0"/>
              <a:t>EVIDENCIA DA SOPORTE QUE ES LA HERRAMIENTA MAS UTIL PARA EVALUAR LA EXPERIENCIA EN SIMULACION.</a:t>
            </a:r>
            <a:endParaRPr lang="es-ES_tradnl" sz="3200" b="1" dirty="0"/>
          </a:p>
        </p:txBody>
      </p:sp>
    </p:spTree>
    <p:extLst>
      <p:ext uri="{BB962C8B-B14F-4D97-AF65-F5344CB8AC3E}">
        <p14:creationId xmlns:p14="http://schemas.microsoft.com/office/powerpoint/2010/main" val="426967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99" y="23594"/>
            <a:ext cx="6637867" cy="679275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BEF0F8AF-8484-44E0-8CDF-6BE6CDB8D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379133"/>
            <a:ext cx="4199467" cy="2362200"/>
          </a:xfrm>
        </p:spPr>
        <p:txBody>
          <a:bodyPr/>
          <a:lstStyle/>
          <a:p>
            <a:r>
              <a:rPr lang="es-ES" sz="4400" b="1" dirty="0" smtClean="0"/>
              <a:t>TEST OSCE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_tradnl" b="1" dirty="0"/>
              <a:t> “</a:t>
            </a:r>
            <a:r>
              <a:rPr lang="es-ES_tradnl" b="1" dirty="0" err="1"/>
              <a:t>Checklist</a:t>
            </a:r>
            <a:r>
              <a:rPr lang="es-ES_tradnl" b="1" dirty="0"/>
              <a:t>” </a:t>
            </a:r>
            <a:r>
              <a:rPr lang="es-ES" b="1" dirty="0"/>
              <a:t/>
            </a:r>
            <a:br>
              <a:rPr lang="es-ES" b="1" dirty="0"/>
            </a:br>
            <a:r>
              <a:rPr lang="es-ES_tradnl" b="1" dirty="0" smtClean="0"/>
              <a:t>(</a:t>
            </a:r>
            <a:r>
              <a:rPr lang="es-ES_tradnl" b="1" dirty="0" err="1"/>
              <a:t>Harden</a:t>
            </a:r>
            <a:r>
              <a:rPr lang="es-ES_tradnl" b="1" dirty="0"/>
              <a:t> y </a:t>
            </a:r>
            <a:r>
              <a:rPr lang="es-ES_tradnl" b="1" dirty="0" err="1"/>
              <a:t>Gleeson</a:t>
            </a:r>
            <a:r>
              <a:rPr lang="es-ES_tradnl" b="1" dirty="0"/>
              <a:t>, 1979</a:t>
            </a:r>
            <a:r>
              <a:rPr lang="es-ES_tradnl" b="1" dirty="0" smtClean="0"/>
              <a:t>). </a:t>
            </a:r>
            <a:r>
              <a:rPr lang="es-ES" b="1" dirty="0" smtClean="0"/>
              <a:t/>
            </a:r>
            <a:br>
              <a:rPr lang="es-ES" b="1" dirty="0" smtClean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1824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4EA64152-C00E-4661-884D-326E034F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87" y="1938867"/>
            <a:ext cx="2793158" cy="1600200"/>
          </a:xfrm>
        </p:spPr>
        <p:txBody>
          <a:bodyPr/>
          <a:lstStyle/>
          <a:p>
            <a:pPr algn="ctr"/>
            <a:r>
              <a:rPr lang="es-ES" sz="3200" b="1" dirty="0" smtClean="0"/>
              <a:t>Estaciones </a:t>
            </a:r>
            <a:r>
              <a:rPr lang="es-ES" sz="3200" b="1" smtClean="0"/>
              <a:t>del OSCE</a:t>
            </a:r>
            <a:endParaRPr lang="es-EC" sz="3200" b="1" dirty="0"/>
          </a:p>
        </p:txBody>
      </p:sp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564154"/>
              </p:ext>
            </p:extLst>
          </p:nvPr>
        </p:nvGraphicFramePr>
        <p:xfrm>
          <a:off x="4572000" y="3"/>
          <a:ext cx="7619999" cy="6825720"/>
        </p:xfrm>
        <a:graphic>
          <a:graphicData uri="http://schemas.openxmlformats.org/drawingml/2006/table">
            <a:tbl>
              <a:tblPr firstRow="1" firstCol="1" bandRow="1"/>
              <a:tblGrid>
                <a:gridCol w="6037705"/>
                <a:gridCol w="403901"/>
                <a:gridCol w="1178393"/>
              </a:tblGrid>
              <a:tr h="693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ESTACIONES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TIPO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4079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Colocación de Electrodos 3-LEADS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Resultados al colocar en </a:t>
                      </a:r>
                      <a:r>
                        <a:rPr lang="es-ES_tradnl" sz="2000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posiciones </a:t>
                      </a: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los electrodos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Teórica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Arritmias (5 Ritmos)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1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Control del Monitor: Determinar el estado de las alarmas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Manejo de la Vía Aérea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Aspectos de </a:t>
                      </a:r>
                      <a:r>
                        <a:rPr lang="es-ES_tradnl" sz="2000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seguridad </a:t>
                      </a: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del uso del ventilador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Teórica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Medición de la oximetría de pulso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Problemas eléctricos del monitor al iniciar el equipo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Teórica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Colocación de una Bomba de infusión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Establecer los parámetros de una Bomba de infusión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Determinar la causa de </a:t>
                      </a:r>
                      <a:r>
                        <a:rPr lang="es-ES_tradnl" sz="2000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obstrucción </a:t>
                      </a: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en la bomba flujo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11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Instalación del tubo de ventilación mecánica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Medición de la presión arterial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13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Colocación de un paciente en caso de paro cardíaco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Práctica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Signos clínicos de Parada Cardíaca.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Teórica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195087" y="-190123"/>
            <a:ext cx="17055475" cy="80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77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FB6002-08EB-4818-A4E4-79FFD303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088" y="2294467"/>
            <a:ext cx="2793158" cy="1600200"/>
          </a:xfrm>
        </p:spPr>
        <p:txBody>
          <a:bodyPr>
            <a:normAutofit/>
          </a:bodyPr>
          <a:lstStyle/>
          <a:p>
            <a:r>
              <a:rPr lang="es-ES" b="1" dirty="0" smtClean="0"/>
              <a:t>PONDERACIÓN Y EVALUACIÓN DE LAS OSCE</a:t>
            </a:r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533317"/>
              </p:ext>
            </p:extLst>
          </p:nvPr>
        </p:nvGraphicFramePr>
        <p:xfrm>
          <a:off x="4792134" y="6"/>
          <a:ext cx="7399865" cy="6131794"/>
        </p:xfrm>
        <a:graphic>
          <a:graphicData uri="http://schemas.openxmlformats.org/drawingml/2006/table">
            <a:tbl>
              <a:tblPr firstRow="1" firstCol="1" bandRow="1"/>
              <a:tblGrid>
                <a:gridCol w="1814645"/>
                <a:gridCol w="1806629"/>
                <a:gridCol w="1573161"/>
                <a:gridCol w="2205430"/>
              </a:tblGrid>
              <a:tr h="810882">
                <a:tc>
                  <a:txBody>
                    <a:bodyPr/>
                    <a:lstStyle/>
                    <a:p>
                      <a:endParaRPr lang="es-ES_tradnl" sz="2000" dirty="0">
                        <a:effectLst/>
                        <a:latin typeface="Calibri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ELEMENTOS VALORADOS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MARCADO SOBRE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PORCENTAJE DE GANANCIA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1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A,A,E,F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8.89%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2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A,B,B,D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8.89%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3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B,B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4.44%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4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C,E,G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6.67%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C,E,G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6.67%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6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A,C,E,E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8.89%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7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B,D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4.44%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8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A,B,F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6.67%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9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D,G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4.44%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10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C,E,G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6.67%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11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E,G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4.44%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12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C,E,G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6.67%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13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A,B,E,F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8.89%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14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C,D,F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8.89%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ESTACION 15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B,D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4.44%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Total: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2000">
                        <a:effectLst/>
                        <a:latin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225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100%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4301067" y="6131804"/>
            <a:ext cx="7890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b="1" dirty="0">
                <a:latin typeface="Times New Roman" charset="0"/>
                <a:ea typeface="Calibri" charset="0"/>
                <a:cs typeface="Times New Roman" charset="0"/>
              </a:rPr>
              <a:t>A:</a:t>
            </a:r>
            <a:r>
              <a:rPr lang="es-ES" dirty="0">
                <a:latin typeface="Times New Roman" charset="0"/>
                <a:ea typeface="Calibri" charset="0"/>
                <a:cs typeface="Times New Roman" charset="0"/>
              </a:rPr>
              <a:t> Habilidades clínicas, </a:t>
            </a:r>
            <a:r>
              <a:rPr lang="es-ES" b="1" dirty="0">
                <a:latin typeface="Times New Roman" charset="0"/>
                <a:ea typeface="Calibri" charset="0"/>
                <a:cs typeface="Times New Roman" charset="0"/>
              </a:rPr>
              <a:t>B:</a:t>
            </a:r>
            <a:r>
              <a:rPr lang="es-ES" dirty="0">
                <a:latin typeface="Times New Roman" charset="0"/>
                <a:ea typeface="Calibri" charset="0"/>
                <a:cs typeface="Times New Roman" charset="0"/>
              </a:rPr>
              <a:t> Conocimiento y comprensión, </a:t>
            </a:r>
            <a:r>
              <a:rPr lang="es-ES" b="1" dirty="0">
                <a:latin typeface="Times New Roman" charset="0"/>
                <a:ea typeface="Calibri" charset="0"/>
                <a:cs typeface="Times New Roman" charset="0"/>
              </a:rPr>
              <a:t>C:</a:t>
            </a:r>
            <a:r>
              <a:rPr lang="es-ES" dirty="0">
                <a:latin typeface="Times New Roman" charset="0"/>
                <a:ea typeface="Calibri" charset="0"/>
                <a:cs typeface="Times New Roman" charset="0"/>
              </a:rPr>
              <a:t> Capacidad técnica</a:t>
            </a:r>
            <a:endParaRPr lang="es-ES_tradnl" sz="1600" dirty="0">
              <a:latin typeface="Calibri" charset="0"/>
              <a:ea typeface="Calibri" charset="0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es-ES" b="1" dirty="0">
                <a:latin typeface="Times New Roman" charset="0"/>
                <a:ea typeface="Calibri" charset="0"/>
                <a:cs typeface="Times New Roman" charset="0"/>
              </a:rPr>
              <a:t>D:</a:t>
            </a:r>
            <a:r>
              <a:rPr lang="es-ES" dirty="0">
                <a:latin typeface="Times New Roman" charset="0"/>
                <a:ea typeface="Calibri" charset="0"/>
                <a:cs typeface="Times New Roman" charset="0"/>
              </a:rPr>
              <a:t> Pensamiento crítico, </a:t>
            </a:r>
            <a:r>
              <a:rPr lang="es-ES" b="1" dirty="0">
                <a:latin typeface="Times New Roman" charset="0"/>
                <a:ea typeface="Calibri" charset="0"/>
                <a:cs typeface="Times New Roman" charset="0"/>
              </a:rPr>
              <a:t>E:</a:t>
            </a:r>
            <a:r>
              <a:rPr lang="es-ES" dirty="0">
                <a:latin typeface="Times New Roman" charset="0"/>
                <a:ea typeface="Calibri" charset="0"/>
                <a:cs typeface="Times New Roman" charset="0"/>
              </a:rPr>
              <a:t> Confianza, </a:t>
            </a:r>
            <a:r>
              <a:rPr lang="es-ES" b="1" dirty="0">
                <a:latin typeface="Times New Roman" charset="0"/>
                <a:ea typeface="Calibri" charset="0"/>
                <a:cs typeface="Times New Roman" charset="0"/>
              </a:rPr>
              <a:t>F:</a:t>
            </a:r>
            <a:r>
              <a:rPr lang="es-ES" dirty="0">
                <a:latin typeface="Times New Roman" charset="0"/>
                <a:ea typeface="Calibri" charset="0"/>
                <a:cs typeface="Times New Roman" charset="0"/>
              </a:rPr>
              <a:t> Comunicación, </a:t>
            </a:r>
            <a:r>
              <a:rPr lang="es-ES" b="1" dirty="0">
                <a:latin typeface="Times New Roman" charset="0"/>
                <a:ea typeface="Calibri" charset="0"/>
                <a:cs typeface="Times New Roman" charset="0"/>
              </a:rPr>
              <a:t>G:</a:t>
            </a:r>
            <a:r>
              <a:rPr lang="es-ES" dirty="0">
                <a:latin typeface="Times New Roman" charset="0"/>
                <a:ea typeface="Calibri" charset="0"/>
                <a:cs typeface="Times New Roman" charset="0"/>
              </a:rPr>
              <a:t> Solución de problemas</a:t>
            </a:r>
            <a:endParaRPr lang="es-ES_tradnl" sz="16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614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135"/>
            <a:ext cx="12192000" cy="26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352800" y="23944"/>
            <a:ext cx="190695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6153" name="Imagen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23945"/>
            <a:ext cx="5164667" cy="42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784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64581A-98F4-4EA8-884F-2F543068D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LOS ESCENARIOS DE SIMULACI</a:t>
            </a:r>
            <a:r>
              <a:rPr lang="es-ES" b="1" dirty="0" smtClean="0"/>
              <a:t>ÓN</a:t>
            </a:r>
            <a:endParaRPr lang="es-EC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47290"/>
              </p:ext>
            </p:extLst>
          </p:nvPr>
        </p:nvGraphicFramePr>
        <p:xfrm>
          <a:off x="5046133" y="0"/>
          <a:ext cx="7027334" cy="6734387"/>
        </p:xfrm>
        <a:graphic>
          <a:graphicData uri="http://schemas.openxmlformats.org/drawingml/2006/table">
            <a:tbl>
              <a:tblPr firstRow="1" firstCol="1" bandRow="1"/>
              <a:tblGrid>
                <a:gridCol w="1261294"/>
                <a:gridCol w="1245084"/>
                <a:gridCol w="1396665"/>
                <a:gridCol w="1493937"/>
                <a:gridCol w="219909"/>
                <a:gridCol w="1410445"/>
              </a:tblGrid>
              <a:tr h="85540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  <a:latin typeface="Times New Roman" charset="0"/>
                          <a:ea typeface="Calibri" charset="0"/>
                        </a:rPr>
                        <a:t>Sesiones de simulación</a:t>
                      </a:r>
                      <a:endParaRPr lang="es-ES_tradnl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  <a:endParaRPr lang="es-ES_tradnl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  <a:latin typeface="Times New Roman" charset="0"/>
                          <a:ea typeface="Calibri" charset="0"/>
                        </a:rPr>
                        <a:t>Grupo de estudiantes</a:t>
                      </a:r>
                      <a:endParaRPr lang="es-ES_tradnl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Times New Roman" charset="0"/>
                          <a:ea typeface="Calibri" charset="0"/>
                        </a:rPr>
                        <a:t>Sesión 1</a:t>
                      </a:r>
                      <a:endParaRPr lang="es-ES_tradnl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Times New Roman" charset="0"/>
                          <a:ea typeface="Calibri" charset="0"/>
                        </a:rPr>
                        <a:t>Sesión 2</a:t>
                      </a:r>
                      <a:endParaRPr lang="es-ES_tradnl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Times New Roman" charset="0"/>
                          <a:ea typeface="Calibri" charset="0"/>
                        </a:rPr>
                        <a:t>Sesión 3</a:t>
                      </a:r>
                      <a:endParaRPr lang="es-ES_tradnl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  <a:endParaRPr lang="es-ES_tradnl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Times New Roman" charset="0"/>
                          <a:ea typeface="Calibri" charset="0"/>
                        </a:rPr>
                        <a:t>Sesión X</a:t>
                      </a:r>
                      <a:endParaRPr lang="es-ES_tradnl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Times New Roman" charset="0"/>
                          <a:ea typeface="Calibri" charset="0"/>
                        </a:rPr>
                        <a:t>Grupo A</a:t>
                      </a:r>
                      <a:endParaRPr lang="es-ES_tradnl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Todos los Observadores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Escenario 3 para grupo A1 cuando A2 Observa.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Escenario 4 para el grupo A4 cuando A1 observa.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Times New Roman" charset="0"/>
                          <a:ea typeface="Calibri" charset="0"/>
                        </a:rPr>
                        <a:t>Grupo B</a:t>
                      </a:r>
                      <a:endParaRPr lang="es-ES_tradnl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Todos los Observadores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-Escenario 1 para el grupo B1 cuando B2 Observa.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-Escenario 2 para el Grupo B2 cuando B1 Observa.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Times New Roman" charset="0"/>
                          <a:ea typeface="Calibri" charset="0"/>
                        </a:rPr>
                        <a:t>Grupo C</a:t>
                      </a:r>
                      <a:endParaRPr lang="es-ES_tradnl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Todos los Observadores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  <a:endParaRPr lang="es-ES_tradnl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Times New Roman" charset="0"/>
                          <a:ea typeface="Calibri" charset="0"/>
                        </a:rPr>
                        <a:t>Grupo X</a:t>
                      </a:r>
                      <a:endParaRPr lang="es-ES_tradnl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-Escenario 1 para el Grupo X1 cuando X2 Observa.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-Escenario 2 para el Grupo X2 mientras X1 observa.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 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charset="0"/>
                          <a:ea typeface="Calibri" charset="0"/>
                        </a:rPr>
                        <a:t>Todos los Observadores durante una sesión con otro Grupo.</a:t>
                      </a:r>
                    </a:p>
                  </a:txBody>
                  <a:tcPr marL="50180" marR="50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>
          <a:xfrm>
            <a:off x="1046211" y="3129280"/>
            <a:ext cx="3450912" cy="2895599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Esquematización</a:t>
            </a:r>
            <a:r>
              <a:rPr lang="es-ES" sz="2800" dirty="0" smtClean="0"/>
              <a:t> de las sesiones de simulación y grupos de estudiantes y docentes.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60966384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64581A-98F4-4EA8-884F-2F543068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09" y="3259667"/>
            <a:ext cx="2793158" cy="1600200"/>
          </a:xfrm>
        </p:spPr>
        <p:txBody>
          <a:bodyPr/>
          <a:lstStyle/>
          <a:p>
            <a:r>
              <a:rPr lang="es-ES" b="1" dirty="0" smtClean="0"/>
              <a:t>ESTACIONES EVALUADAS</a:t>
            </a:r>
            <a:br>
              <a:rPr lang="es-ES" b="1" dirty="0" smtClean="0"/>
            </a:br>
            <a:r>
              <a:rPr lang="es-ES" b="1" dirty="0" smtClean="0"/>
              <a:t>OBJETIVAMENTE</a:t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>INDICACIONES ESPECIFICAS PREVIAS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endParaRPr lang="es-EC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67" y="0"/>
            <a:ext cx="8467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4117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6667" y="1295400"/>
            <a:ext cx="3437465" cy="1600200"/>
          </a:xfrm>
        </p:spPr>
        <p:txBody>
          <a:bodyPr/>
          <a:lstStyle/>
          <a:p>
            <a:r>
              <a:rPr lang="es-ES_tradnl" sz="3600" b="1" dirty="0" smtClean="0"/>
              <a:t>EVALUACION OBJETIVA</a:t>
            </a:r>
            <a:endParaRPr lang="es-ES_tradnl" sz="3600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DOCENTE NO INTERVIENE</a:t>
            </a:r>
          </a:p>
          <a:p>
            <a:r>
              <a:rPr lang="es-ES_tradnl" sz="2800" dirty="0" smtClean="0"/>
              <a:t>EVALUA LA HABILIDAD DEL ESTUDIANTE</a:t>
            </a:r>
            <a:endParaRPr lang="es-ES_tradnl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56" y="0"/>
            <a:ext cx="6627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62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5400" b="1" dirty="0" smtClean="0"/>
              <a:t>SESION DE SIMULACION</a:t>
            </a:r>
            <a:endParaRPr lang="es-ES_tradnl" sz="5400" b="1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304800" y="3543299"/>
            <a:ext cx="11717867" cy="2992967"/>
          </a:xfrm>
        </p:spPr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s-ES_tradnl" sz="3200" b="1" dirty="0" smtClean="0"/>
              <a:t>PARA EL GRUPO EXPERIMENTAL</a:t>
            </a:r>
          </a:p>
          <a:p>
            <a:pPr marL="457200" indent="-457200">
              <a:buFont typeface="Arial" charset="0"/>
              <a:buChar char="•"/>
            </a:pPr>
            <a:r>
              <a:rPr lang="es-ES_tradnl" sz="3200" b="1" dirty="0" smtClean="0"/>
              <a:t>BASADO EN 4 CASOS CLINICOS</a:t>
            </a:r>
          </a:p>
          <a:p>
            <a:pPr marL="457200" indent="-457200">
              <a:buFont typeface="Arial" charset="0"/>
              <a:buChar char="•"/>
            </a:pPr>
            <a:r>
              <a:rPr lang="es-ES_tradnl" sz="3200" b="1" dirty="0" smtClean="0"/>
              <a:t>INCLUIAN PROCEDIMIENTOS Y TECNICAS DE LAS OSCE</a:t>
            </a:r>
            <a:endParaRPr lang="es-ES_tradnl" sz="3200" b="1" dirty="0"/>
          </a:p>
        </p:txBody>
      </p:sp>
    </p:spTree>
    <p:extLst>
      <p:ext uri="{BB962C8B-B14F-4D97-AF65-F5344CB8AC3E}">
        <p14:creationId xmlns:p14="http://schemas.microsoft.com/office/powerpoint/2010/main" val="2083521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91C9E7-CAAB-4B90-92CC-49B82958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0" y="731350"/>
            <a:ext cx="10117773" cy="1021405"/>
          </a:xfrm>
        </p:spPr>
        <p:txBody>
          <a:bodyPr>
            <a:normAutofit/>
          </a:bodyPr>
          <a:lstStyle/>
          <a:p>
            <a:r>
              <a:rPr lang="es-EC" b="1" dirty="0"/>
              <a:t>ANTECEDENTES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118884259"/>
              </p:ext>
            </p:extLst>
          </p:nvPr>
        </p:nvGraphicFramePr>
        <p:xfrm>
          <a:off x="457201" y="2302933"/>
          <a:ext cx="11260666" cy="433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5153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" y="2789767"/>
            <a:ext cx="12151177" cy="378036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54423" y="816803"/>
            <a:ext cx="8778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SESIONES DE SIMULACION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936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554423" y="816803"/>
            <a:ext cx="8778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SESIONES DE SIMULACION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554423" y="3833228"/>
            <a:ext cx="20483329" cy="4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81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23" y="1779841"/>
            <a:ext cx="9025467" cy="50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09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21DDE0-077D-4122-9AA0-94D81DE98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2667000"/>
            <a:ext cx="4216400" cy="1600200"/>
          </a:xfrm>
        </p:spPr>
        <p:txBody>
          <a:bodyPr>
            <a:normAutofit fontScale="90000"/>
          </a:bodyPr>
          <a:lstStyle/>
          <a:p>
            <a:r>
              <a:rPr lang="es-ES" sz="4900" b="1" dirty="0" smtClean="0"/>
              <a:t>EL CUESTIONARIO </a:t>
            </a:r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256372"/>
              </p:ext>
            </p:extLst>
          </p:nvPr>
        </p:nvGraphicFramePr>
        <p:xfrm>
          <a:off x="5358341" y="1295399"/>
          <a:ext cx="6257925" cy="496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115396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E1F5E3-E5DE-4802-9EB5-FE762704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 smtClean="0"/>
              <a:t>DESARROLLO DEL AULA VIRTUAL</a:t>
            </a:r>
            <a:endParaRPr lang="es-EC" sz="3200" b="1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3AC3C1F-D1A0-43BE-83D4-A614BB709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8800" y="3129280"/>
            <a:ext cx="3623733" cy="2895599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PLATAFORMA MOODLE 3.0</a:t>
            </a:r>
            <a:endParaRPr lang="es-EC" sz="4000" b="1" dirty="0"/>
          </a:p>
        </p:txBody>
      </p:sp>
      <p:pic>
        <p:nvPicPr>
          <p:cNvPr id="9" name="Marcador de contenido 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32" y="1295400"/>
            <a:ext cx="8009467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61646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7333" y="1303866"/>
            <a:ext cx="11023599" cy="1373781"/>
          </a:xfrm>
        </p:spPr>
        <p:txBody>
          <a:bodyPr/>
          <a:lstStyle/>
          <a:p>
            <a:r>
              <a:rPr lang="es-ES_tradnl" sz="7200" b="1" dirty="0" smtClean="0"/>
              <a:t>ESTADO DE LA CUESTION</a:t>
            </a:r>
            <a:endParaRPr lang="es-ES_tradnl" sz="72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76303" y="3202580"/>
            <a:ext cx="8825658" cy="861420"/>
          </a:xfrm>
        </p:spPr>
        <p:txBody>
          <a:bodyPr>
            <a:noAutofit/>
          </a:bodyPr>
          <a:lstStyle/>
          <a:p>
            <a:pPr algn="ctr"/>
            <a:r>
              <a:rPr lang="es-ES_tradnl" sz="3600" smtClean="0"/>
              <a:t>ANALISIS DE LOS DATOS OBTENIDOS DE LA INVESTIGACION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1515834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E20AA7-5B39-4030-95CE-39FF52BE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73" y="3014133"/>
            <a:ext cx="2793158" cy="818010"/>
          </a:xfrm>
        </p:spPr>
        <p:txBody>
          <a:bodyPr/>
          <a:lstStyle/>
          <a:p>
            <a:r>
              <a:rPr lang="es-EC" sz="4400" b="1" dirty="0" smtClean="0"/>
              <a:t>MUESTRA</a:t>
            </a:r>
            <a:endParaRPr lang="es-EC" b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50013"/>
              </p:ext>
            </p:extLst>
          </p:nvPr>
        </p:nvGraphicFramePr>
        <p:xfrm>
          <a:off x="3064933" y="0"/>
          <a:ext cx="9127067" cy="6722535"/>
        </p:xfrm>
        <a:graphic>
          <a:graphicData uri="http://schemas.openxmlformats.org/drawingml/2006/table">
            <a:tbl>
              <a:tblPr firstRow="1" firstCol="1" bandRow="1"/>
              <a:tblGrid>
                <a:gridCol w="3191252"/>
                <a:gridCol w="2152914"/>
                <a:gridCol w="1992922"/>
                <a:gridCol w="1789979"/>
              </a:tblGrid>
              <a:tr h="9070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Grupo Experimental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Grupo Control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Población Estudiantil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7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Número de Estudiantes (n)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49 (49.5%)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50 (50.5%)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278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07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Género:  Masculino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             Femenino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7 (14.3%)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42 (85.7%)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9 (18.0%)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41 (82.0%)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39 (14.02%)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339 (85.9%)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Edad Promedio (Año)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23.3 (SD 7.5)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Rango(20-26)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24.2 (SD 8.4)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Rango (21-25)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23.7 (SD 8.7)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Rango (19-26)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07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Candidatos con experiencia Previa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20 (40.8%)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16(32.0%)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N/A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8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Promedio de años de experiencia de atención previa para estudiantes experimentados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2.2 (SD 2.1)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Rango (0.3 – 11)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3.4 (SD 2.6)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Rango (0.3 – 11)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N/A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069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3C1B46-555D-466E-B46B-21B1ADAC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1" y="711199"/>
            <a:ext cx="5317066" cy="665480"/>
          </a:xfrm>
        </p:spPr>
        <p:txBody>
          <a:bodyPr/>
          <a:lstStyle/>
          <a:p>
            <a:pPr algn="ctr"/>
            <a:r>
              <a:rPr lang="es-E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</a:t>
            </a:r>
            <a:endParaRPr lang="es-EC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72666" y="22402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0" y="1900766"/>
            <a:ext cx="11611611" cy="4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81707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2" y="270934"/>
            <a:ext cx="11331769" cy="647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55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58801" y="99111"/>
            <a:ext cx="10871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OSCE 1 GRUPO CONTROL</a:t>
            </a:r>
            <a:endParaRPr lang="es-ES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5" y="-1"/>
            <a:ext cx="11753304" cy="67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52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58801" y="337865"/>
            <a:ext cx="10871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OSCE 1 GRUPO EXPERIMENTAL</a:t>
            </a:r>
            <a:endParaRPr lang="es-ES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6" y="0"/>
            <a:ext cx="11038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7772" y="744720"/>
            <a:ext cx="8761413" cy="728480"/>
          </a:xfrm>
        </p:spPr>
        <p:txBody>
          <a:bodyPr/>
          <a:lstStyle/>
          <a:p>
            <a:pPr algn="ctr"/>
            <a:r>
              <a:rPr lang="es-ES_tradnl" sz="4800" b="1" dirty="0" smtClean="0"/>
              <a:t>CONCEPTO DE SIMULACION</a:t>
            </a:r>
            <a:endParaRPr lang="es-ES_tradnl" sz="4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419" y="1473200"/>
            <a:ext cx="7228911" cy="53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9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" y="3014133"/>
            <a:ext cx="120245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44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 </a:t>
            </a:r>
            <a:r>
              <a:rPr lang="mr-IN" dirty="0" smtClean="0"/>
              <a:t>–</a:t>
            </a:r>
            <a:r>
              <a:rPr lang="es-ES_tradnl" dirty="0" smtClean="0"/>
              <a:t> TEST PARA MEDIAS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558800" y="3543300"/>
            <a:ext cx="11226800" cy="2476500"/>
          </a:xfrm>
        </p:spPr>
        <p:txBody>
          <a:bodyPr>
            <a:noAutofit/>
          </a:bodyPr>
          <a:lstStyle/>
          <a:p>
            <a:r>
              <a:rPr lang="es-ES_tradnl" sz="3200" dirty="0"/>
              <a:t>Para determinar si las diferencias observadas se deben simplemente al hecho de que los datos se están analizando en dos muestras de tamaño medio, se llevaron a cabo </a:t>
            </a:r>
            <a:r>
              <a:rPr lang="es-ES_tradnl" sz="3200" b="1" dirty="0"/>
              <a:t>pruebas t</a:t>
            </a:r>
            <a:r>
              <a:rPr lang="es-ES_tradnl" sz="3200" dirty="0"/>
              <a:t> de muestras independientes </a:t>
            </a:r>
          </a:p>
        </p:txBody>
      </p:sp>
    </p:spTree>
    <p:extLst>
      <p:ext uri="{BB962C8B-B14F-4D97-AF65-F5344CB8AC3E}">
        <p14:creationId xmlns:p14="http://schemas.microsoft.com/office/powerpoint/2010/main" val="1290569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0"/>
            <a:ext cx="11566751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7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0"/>
            <a:ext cx="11317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2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" y="660400"/>
            <a:ext cx="11626543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4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9" y="452967"/>
            <a:ext cx="9139767" cy="632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97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OSCE 2</a:t>
            </a:r>
            <a:endParaRPr lang="es-ES_tradnl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RESULTADOS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7486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079364" cy="66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5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0"/>
            <a:ext cx="11067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40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5" y="469900"/>
            <a:ext cx="10761695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 smtClean="0"/>
              <a:t>HISTORIA DE LA SIMULACION</a:t>
            </a:r>
            <a:endParaRPr lang="es-ES_tradnl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" y="2252134"/>
            <a:ext cx="9960937" cy="43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87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3" y="342901"/>
            <a:ext cx="11567170" cy="614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53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0"/>
            <a:ext cx="1162450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59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ANALISIS DE RESULTADOS</a:t>
            </a:r>
            <a:br>
              <a:rPr lang="es-ES_tradnl" dirty="0" smtClean="0"/>
            </a:br>
            <a:r>
              <a:rPr lang="es-ES_tradnl" dirty="0" smtClean="0"/>
              <a:t>OSCE 1 VS OSCE 2</a:t>
            </a:r>
            <a:endParaRPr lang="es-ES_tradnl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RESULTADOS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470532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133"/>
            <a:ext cx="1215648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" y="275165"/>
            <a:ext cx="11850293" cy="58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3" y="-1"/>
            <a:ext cx="11556311" cy="65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95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67" y="0"/>
            <a:ext cx="6485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0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ANALISIS DE VARIABLES</a:t>
            </a:r>
            <a:br>
              <a:rPr lang="es-ES_tradnl" dirty="0" smtClean="0"/>
            </a:br>
            <a:r>
              <a:rPr lang="es-ES_tradnl" dirty="0" smtClean="0"/>
              <a:t>TOMADAS DEL CUESTIONARIO</a:t>
            </a:r>
            <a:endParaRPr lang="es-ES_tradnl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RESULTADOS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818174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DATOS OBTENIDOS DEL CUESTIONARIO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467" y="2603500"/>
            <a:ext cx="12056533" cy="3416300"/>
          </a:xfrm>
        </p:spPr>
        <p:txBody>
          <a:bodyPr>
            <a:noAutofit/>
          </a:bodyPr>
          <a:lstStyle/>
          <a:p>
            <a:r>
              <a:rPr lang="es-ES_tradnl" sz="3600" dirty="0" smtClean="0"/>
              <a:t>NIVEL DE CONFIANZA AL TRABAJAR EN SIMULACION</a:t>
            </a:r>
          </a:p>
          <a:p>
            <a:r>
              <a:rPr lang="es-ES_tradnl" sz="3600" dirty="0" smtClean="0"/>
              <a:t>EXPERIENCIA PREVIA EN SIMULACION</a:t>
            </a:r>
          </a:p>
          <a:p>
            <a:r>
              <a:rPr lang="es-ES_tradnl" sz="3600" dirty="0" smtClean="0"/>
              <a:t>GENERO</a:t>
            </a:r>
          </a:p>
          <a:p>
            <a:r>
              <a:rPr lang="es-ES_tradnl" sz="3600" dirty="0" smtClean="0"/>
              <a:t>EDAD</a:t>
            </a:r>
          </a:p>
          <a:p>
            <a:r>
              <a:rPr lang="es-ES_tradnl" sz="3600" dirty="0" smtClean="0"/>
              <a:t>PERCEPCION DEL NIVEL DE ESTRÉS 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17244157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410632"/>
            <a:ext cx="11746738" cy="4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5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00609" y="-1"/>
            <a:ext cx="241936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3073" name="Imagen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6581"/>
            <a:ext cx="12192000" cy="697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6861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482599"/>
            <a:ext cx="11368790" cy="41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848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0"/>
            <a:ext cx="1048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071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699"/>
            <a:ext cx="12019328" cy="53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206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444500"/>
            <a:ext cx="11514438" cy="39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579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419100"/>
            <a:ext cx="11495845" cy="44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2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934"/>
            <a:ext cx="11955687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256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2" y="452966"/>
            <a:ext cx="11450239" cy="447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16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6" y="440265"/>
            <a:ext cx="11627315" cy="31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7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GENERO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603500"/>
            <a:ext cx="12192000" cy="3416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ES_tradnl" dirty="0" smtClean="0"/>
          </a:p>
          <a:p>
            <a:r>
              <a:rPr lang="es-ES_tradnl" sz="2800" dirty="0" smtClean="0"/>
              <a:t>EL GENERO INTERVIENE EN LOS RESULTADOS</a:t>
            </a:r>
          </a:p>
          <a:p>
            <a:r>
              <a:rPr lang="es-ES_tradnl" sz="2800" dirty="0" smtClean="0"/>
              <a:t>MAYOR ESTRÉS EN MUJERES</a:t>
            </a:r>
          </a:p>
          <a:p>
            <a:r>
              <a:rPr lang="es-ES_tradnl" sz="2800" dirty="0" smtClean="0"/>
              <a:t>EL NIVEL DE CONFIANZA ES EL DOBLE EN VARONES</a:t>
            </a:r>
          </a:p>
          <a:p>
            <a:r>
              <a:rPr lang="es-ES_tradnl" sz="2800" dirty="0" smtClean="0"/>
              <a:t>EXISTE SESGO POR SER NUESTRA POBLACION MAYOR DE MUEJRES </a:t>
            </a:r>
            <a:r>
              <a:rPr lang="es-ES" sz="2800" dirty="0" smtClean="0"/>
              <a:t>???</a:t>
            </a:r>
            <a:endParaRPr lang="es-ES_tradnl" sz="2800" dirty="0" smtClean="0"/>
          </a:p>
          <a:p>
            <a:endParaRPr lang="es-ES_tradnl" sz="2800" dirty="0"/>
          </a:p>
          <a:p>
            <a:r>
              <a:rPr lang="es-ES_tradnl" sz="2800" dirty="0" smtClean="0"/>
              <a:t>ESTADISTICAMENTE SIGNIFICATIVO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2023621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7" y="317500"/>
            <a:ext cx="10744200" cy="63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3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94266" y="0"/>
            <a:ext cx="27444224" cy="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4097" name="Imagen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6" y="0"/>
            <a:ext cx="10937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9814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1481666"/>
            <a:ext cx="11356535" cy="33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512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EDAD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5600" y="2603500"/>
            <a:ext cx="11565467" cy="3416300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LA EDAD INTERVIENE EN LOS RESULTADOS</a:t>
            </a:r>
          </a:p>
          <a:p>
            <a:r>
              <a:rPr lang="es-ES_tradnl" sz="2800" dirty="0" smtClean="0"/>
              <a:t>EL NIVEL DE CONFIANZA ES SIMILAR EN VARONES.</a:t>
            </a:r>
          </a:p>
          <a:p>
            <a:r>
              <a:rPr lang="es-ES_tradnl" sz="2800" dirty="0" smtClean="0"/>
              <a:t>LA PERDIDA DE AÑOS PREVIOS INTERFIERE EN LOS RESULTADOS.</a:t>
            </a:r>
          </a:p>
          <a:p>
            <a:endParaRPr lang="es-ES_tradnl" sz="2800" dirty="0"/>
          </a:p>
          <a:p>
            <a:r>
              <a:rPr lang="es-ES_tradnl" sz="2800" dirty="0" smtClean="0"/>
              <a:t>ESTADISTICAMENTE SIGNIFICATIVO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7999894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57199"/>
            <a:ext cx="11303000" cy="61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71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6" y="419099"/>
            <a:ext cx="11765044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996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COMPARACION DE LOS RESULTADOS DE MEJORIA ENTRE OSCE Y LAS VARAIABLES DEL CUETIONARIO</a:t>
            </a:r>
            <a:endParaRPr lang="es-ES_tradnl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RESULTADOS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22573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" y="414867"/>
            <a:ext cx="11403748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63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" y="1274232"/>
            <a:ext cx="11526350" cy="36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52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66800"/>
            <a:ext cx="11478822" cy="46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153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2" y="1418167"/>
            <a:ext cx="11408689" cy="317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042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" y="1595966"/>
            <a:ext cx="1147738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44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25A2D4-A8DE-4BF5-9DB3-8FB04045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PLANTEAMIENTO DEL PROBLEMA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1867" y="2603499"/>
            <a:ext cx="11023599" cy="3915834"/>
          </a:xfrm>
        </p:spPr>
        <p:txBody>
          <a:bodyPr>
            <a:normAutofit/>
          </a:bodyPr>
          <a:lstStyle/>
          <a:p>
            <a:pPr algn="just"/>
            <a:r>
              <a:rPr lang="es-EC" sz="2800" dirty="0"/>
              <a:t>¿Cuál es la eficacia del uso de simuladores médicos de mediana fidelidad y entonos de aprendizaje virtual para el desarrollo de competencias diagnósticas y clínicas en los estudiantes de medicina matriculados en el Octavo y Noveno semestre de la carrera de Medicina de la Universidad de las Américas Quito?</a:t>
            </a:r>
            <a:endParaRPr lang="es-ES_tradnl" sz="2800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997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918633"/>
            <a:ext cx="11288798" cy="56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38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CONCLUSIONES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55522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9513046" cy="728480"/>
          </a:xfrm>
        </p:spPr>
        <p:txBody>
          <a:bodyPr/>
          <a:lstStyle/>
          <a:p>
            <a:r>
              <a:rPr lang="es-ES_tradnl" sz="4000" b="1" dirty="0" smtClean="0"/>
              <a:t>ASOCIADO AL OBJETIVO PRINCIPAL</a:t>
            </a:r>
            <a:endParaRPr lang="es-ES_tradnl" sz="4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5600" y="2603500"/>
            <a:ext cx="11176000" cy="3416300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El uso </a:t>
            </a:r>
            <a:r>
              <a:rPr lang="es-ES_tradnl" sz="3200" dirty="0"/>
              <a:t>de simulación basada en escenarios realistas para capacitar a los estudiantes de  medicina,  mejora las habilidades psicomotrices y cognitivas de los estudiantes que fueron evaluadas durante el Examen Clínico Objetivo Estructurado. </a:t>
            </a:r>
          </a:p>
        </p:txBody>
      </p:sp>
    </p:spTree>
    <p:extLst>
      <p:ext uri="{BB962C8B-B14F-4D97-AF65-F5344CB8AC3E}">
        <p14:creationId xmlns:p14="http://schemas.microsoft.com/office/powerpoint/2010/main" val="14257079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 POR OBJETIVOS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800" y="2603500"/>
            <a:ext cx="11700933" cy="3416300"/>
          </a:xfrm>
        </p:spPr>
        <p:txBody>
          <a:bodyPr>
            <a:normAutofit fontScale="92500" lnSpcReduction="20000"/>
          </a:bodyPr>
          <a:lstStyle/>
          <a:p>
            <a:r>
              <a:rPr lang="es-ES_tradnl" sz="2800" b="1" dirty="0" smtClean="0"/>
              <a:t>Se debe dar a los estudiantes la posibilidad de participar en </a:t>
            </a:r>
            <a:r>
              <a:rPr lang="es-ES_tradnl" sz="2800" b="1" dirty="0" err="1" smtClean="0"/>
              <a:t>formaci</a:t>
            </a:r>
            <a:r>
              <a:rPr lang="es-ES" sz="2800" b="1" dirty="0" smtClean="0"/>
              <a:t>ón progresiva en simulación.</a:t>
            </a:r>
          </a:p>
          <a:p>
            <a:endParaRPr lang="es-ES" sz="2800" b="1" dirty="0"/>
          </a:p>
          <a:p>
            <a:r>
              <a:rPr lang="es-ES" sz="2800" b="1" dirty="0" smtClean="0"/>
              <a:t>Proceso secuencial que camine por los grados de fidelidad presentados desde Baja Fidelidad.</a:t>
            </a:r>
          </a:p>
          <a:p>
            <a:endParaRPr lang="es-ES" sz="2800" b="1" dirty="0"/>
          </a:p>
          <a:p>
            <a:r>
              <a:rPr lang="es-ES" sz="2800" b="1" dirty="0" smtClean="0"/>
              <a:t>Requiere formación docente y capacitación en los programas tecnológicos.</a:t>
            </a:r>
          </a:p>
          <a:p>
            <a:endParaRPr lang="es-E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02769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 POR OBJETIVOS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603500"/>
            <a:ext cx="12192000" cy="3416300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Los </a:t>
            </a:r>
            <a:r>
              <a:rPr lang="es-ES_tradnl" sz="2800" dirty="0"/>
              <a:t>escenarios deben abordar objetivos de aprendizaje predefinidos y coincidir con el nivel de los participantes </a:t>
            </a:r>
            <a:r>
              <a:rPr lang="es-ES_tradnl" sz="2800" dirty="0" smtClean="0"/>
              <a:t>previstos.</a:t>
            </a:r>
          </a:p>
          <a:p>
            <a:endParaRPr lang="es-ES_tradnl" sz="2800" dirty="0"/>
          </a:p>
          <a:p>
            <a:r>
              <a:rPr lang="es-ES_tradnl" sz="2800" dirty="0" smtClean="0"/>
              <a:t>Evitar la </a:t>
            </a:r>
            <a:r>
              <a:rPr lang="es-ES_tradnl" sz="2800" dirty="0" err="1" smtClean="0"/>
              <a:t>improvisaci</a:t>
            </a:r>
            <a:r>
              <a:rPr lang="es-ES" sz="2800" dirty="0" smtClean="0"/>
              <a:t>ón</a:t>
            </a:r>
          </a:p>
          <a:p>
            <a:endParaRPr lang="es-ES" sz="2800" dirty="0"/>
          </a:p>
          <a:p>
            <a:r>
              <a:rPr lang="es-ES" sz="2800" dirty="0" smtClean="0"/>
              <a:t>Equipos multidisciplinarios que trabajen en Simulación.</a:t>
            </a:r>
            <a:endParaRPr lang="es-E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15944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 POR OBJETIVOS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603500"/>
            <a:ext cx="12192000" cy="3416300"/>
          </a:xfrm>
        </p:spPr>
        <p:txBody>
          <a:bodyPr>
            <a:normAutofit/>
          </a:bodyPr>
          <a:lstStyle/>
          <a:p>
            <a:r>
              <a:rPr lang="es-ES" sz="2800" dirty="0" smtClean="0"/>
              <a:t>Requiere tiempo previo en la preparación de la sesión.</a:t>
            </a:r>
          </a:p>
          <a:p>
            <a:endParaRPr lang="es-ES" sz="2800" dirty="0"/>
          </a:p>
          <a:p>
            <a:pPr marL="0" indent="0">
              <a:buNone/>
            </a:pPr>
            <a:r>
              <a:rPr lang="es-EC" dirty="0"/>
              <a:t>- El período de introducción y familiarización (Orientación) - 30 a 45 minutos,</a:t>
            </a:r>
            <a:endParaRPr lang="es-ES_tradnl" dirty="0"/>
          </a:p>
          <a:p>
            <a:pPr marL="0" indent="0">
              <a:buNone/>
            </a:pPr>
            <a:r>
              <a:rPr lang="es-EC" dirty="0"/>
              <a:t>- La participación en un escenario o más (Participación) - 10 a 30 minutos por caso,</a:t>
            </a:r>
            <a:endParaRPr lang="es-ES_tradnl" dirty="0"/>
          </a:p>
          <a:p>
            <a:pPr marL="0" indent="0">
              <a:buNone/>
            </a:pPr>
            <a:r>
              <a:rPr lang="es-EC" dirty="0"/>
              <a:t>- Los compañeros observando escenarios a distancia (Observación) - 10 a 30 minutos.</a:t>
            </a:r>
            <a:endParaRPr lang="es-ES_tradnl" dirty="0"/>
          </a:p>
          <a:p>
            <a:pPr marL="0" indent="0">
              <a:buNone/>
            </a:pPr>
            <a:r>
              <a:rPr lang="es-EC" dirty="0"/>
              <a:t>- La participación en la retroalimentación (Retroalimentación) - 20 a 30 minutos</a:t>
            </a:r>
            <a:endParaRPr lang="es-ES_tradnl" dirty="0"/>
          </a:p>
          <a:p>
            <a:endParaRPr lang="es-E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061905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 POR OBJETIVOS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603500"/>
            <a:ext cx="12192000" cy="3416300"/>
          </a:xfrm>
        </p:spPr>
        <p:txBody>
          <a:bodyPr>
            <a:normAutofit fontScale="92500" lnSpcReduction="20000"/>
          </a:bodyPr>
          <a:lstStyle/>
          <a:p>
            <a:r>
              <a:rPr lang="es-ES" sz="2800" dirty="0" smtClean="0"/>
              <a:t>Planificación Docente debe incluir:</a:t>
            </a:r>
          </a:p>
          <a:p>
            <a:endParaRPr lang="es-ES" sz="2800" dirty="0"/>
          </a:p>
          <a:p>
            <a:pPr lvl="0"/>
            <a:r>
              <a:rPr lang="es-EC" dirty="0"/>
              <a:t>La duración y el calendario </a:t>
            </a:r>
            <a:r>
              <a:rPr lang="es-EC" dirty="0" smtClean="0"/>
              <a:t>y los objetivos generales,</a:t>
            </a:r>
            <a:endParaRPr lang="es-ES_tradnl" dirty="0"/>
          </a:p>
          <a:p>
            <a:pPr lvl="0"/>
            <a:r>
              <a:rPr lang="es-EC" dirty="0"/>
              <a:t>El número de participantes,</a:t>
            </a:r>
            <a:endParaRPr lang="es-ES_tradnl" dirty="0"/>
          </a:p>
          <a:p>
            <a:pPr lvl="0"/>
            <a:r>
              <a:rPr lang="es-EC" dirty="0"/>
              <a:t>Su disciplina y nivel de experiencia,</a:t>
            </a:r>
            <a:endParaRPr lang="es-ES_tradnl" dirty="0"/>
          </a:p>
          <a:p>
            <a:pPr lvl="0"/>
            <a:r>
              <a:rPr lang="es-EC" dirty="0"/>
              <a:t>El número de escenarios a desarrollar </a:t>
            </a:r>
            <a:r>
              <a:rPr lang="es-EC" dirty="0" smtClean="0"/>
              <a:t>y </a:t>
            </a:r>
            <a:r>
              <a:rPr lang="es-EC" dirty="0"/>
              <a:t>sus objetivos de aprendizaje respectivos,</a:t>
            </a:r>
            <a:endParaRPr lang="es-ES_tradnl" dirty="0"/>
          </a:p>
          <a:p>
            <a:pPr lvl="0"/>
            <a:r>
              <a:rPr lang="es-EC" dirty="0"/>
              <a:t>Los recursos necesarios y disponibles (equipo, simulador de pacientes, ambiente).</a:t>
            </a:r>
            <a:endParaRPr lang="es-ES_tradnl" dirty="0"/>
          </a:p>
          <a:p>
            <a:pPr lvl="0"/>
            <a:r>
              <a:rPr lang="es-EC" dirty="0"/>
              <a:t>El compromiso y la experiencia de otros facilitadores,</a:t>
            </a:r>
            <a:endParaRPr lang="es-ES_tradnl" dirty="0"/>
          </a:p>
          <a:p>
            <a:pPr lvl="0"/>
            <a:r>
              <a:rPr lang="es-EC" dirty="0"/>
              <a:t>Si los participantes ya han estado expuestos a este enfoque </a:t>
            </a:r>
            <a:r>
              <a:rPr lang="es-EC" dirty="0" smtClean="0"/>
              <a:t>educativo</a:t>
            </a:r>
            <a:endParaRPr lang="es-ES_tradnl" dirty="0"/>
          </a:p>
          <a:p>
            <a:endParaRPr lang="es-E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98953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 POR OBJETIVOS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468" y="2603499"/>
            <a:ext cx="11870266" cy="3627967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La simulación es costo eficaz.  </a:t>
            </a:r>
          </a:p>
          <a:p>
            <a:pPr marL="0" indent="0">
              <a:buNone/>
            </a:pPr>
            <a:r>
              <a:rPr lang="es-ES" dirty="0" smtClean="0"/>
              <a:t>A pesar que colocar centros de simulación son muy costosos, permiten a las instituciones de educación lo siguiente:</a:t>
            </a:r>
          </a:p>
          <a:p>
            <a:endParaRPr lang="es-ES" dirty="0" smtClean="0"/>
          </a:p>
          <a:p>
            <a:r>
              <a:rPr lang="es-ES" dirty="0" smtClean="0"/>
              <a:t>Mejorar el desarrollo de habilidades a sus alumnos.</a:t>
            </a:r>
          </a:p>
          <a:p>
            <a:r>
              <a:rPr lang="es-ES" dirty="0"/>
              <a:t>Efecto </a:t>
            </a:r>
            <a:r>
              <a:rPr lang="es-ES" dirty="0" smtClean="0"/>
              <a:t>benéfico en </a:t>
            </a:r>
            <a:r>
              <a:rPr lang="es-ES" dirty="0"/>
              <a:t>la seguridad del paciente. </a:t>
            </a:r>
          </a:p>
          <a:p>
            <a:r>
              <a:rPr lang="es-ES" dirty="0"/>
              <a:t>Mas experiencia menos riesgo mas seguridad del </a:t>
            </a:r>
            <a:r>
              <a:rPr lang="es-ES" dirty="0" smtClean="0"/>
              <a:t>practicante</a:t>
            </a:r>
          </a:p>
          <a:p>
            <a:r>
              <a:rPr lang="es-ES" dirty="0" smtClean="0"/>
              <a:t>Mejoría en el rendimiento y la eficacia para el desarrollo de técnicas</a:t>
            </a:r>
            <a:endParaRPr lang="es-ES" dirty="0"/>
          </a:p>
          <a:p>
            <a:r>
              <a:rPr lang="es-ES" dirty="0" smtClean="0"/>
              <a:t>Cumplir con las leyes de mala práctica</a:t>
            </a:r>
          </a:p>
          <a:p>
            <a:r>
              <a:rPr lang="es-ES" dirty="0" smtClean="0"/>
              <a:t>Desarrolla equipos de docentes con </a:t>
            </a:r>
            <a:r>
              <a:rPr lang="es-ES" dirty="0" err="1" smtClean="0"/>
              <a:t>capacitqción</a:t>
            </a:r>
            <a:r>
              <a:rPr lang="es-ES" dirty="0" smtClean="0"/>
              <a:t> continua y mejoría progresiva de las aplicaciones tecnológicas.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368672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LINEAS FUTURAS DE TRABAJO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7067" y="2603499"/>
            <a:ext cx="11836399" cy="3915833"/>
          </a:xfrm>
        </p:spPr>
        <p:txBody>
          <a:bodyPr>
            <a:normAutofit/>
          </a:bodyPr>
          <a:lstStyle/>
          <a:p>
            <a:r>
              <a:rPr lang="es-ES_tradnl" sz="2400" dirty="0" smtClean="0"/>
              <a:t>Analizar el impacto de la </a:t>
            </a:r>
            <a:r>
              <a:rPr lang="es-ES_tradnl" sz="2400" dirty="0" err="1" smtClean="0"/>
              <a:t>simulaci</a:t>
            </a:r>
            <a:r>
              <a:rPr lang="es-ES" sz="2400" dirty="0" smtClean="0"/>
              <a:t>ón en otras ramas de la salud.</a:t>
            </a:r>
          </a:p>
          <a:p>
            <a:r>
              <a:rPr lang="es-ES" sz="2400" dirty="0" smtClean="0"/>
              <a:t>Regular y </a:t>
            </a:r>
            <a:r>
              <a:rPr lang="es-ES" sz="2400" dirty="0" err="1" smtClean="0"/>
              <a:t>Normatizar</a:t>
            </a:r>
            <a:r>
              <a:rPr lang="es-ES" sz="2400" dirty="0" smtClean="0"/>
              <a:t> los Centros de Simulación (Compra de Tecnologías).</a:t>
            </a:r>
          </a:p>
          <a:p>
            <a:r>
              <a:rPr lang="es-ES" sz="2400" dirty="0" smtClean="0"/>
              <a:t>Analizar el Impacto Ambiental de la simulación</a:t>
            </a:r>
          </a:p>
          <a:p>
            <a:r>
              <a:rPr lang="es-ES" sz="2400" dirty="0" smtClean="0"/>
              <a:t>El uso de </a:t>
            </a:r>
            <a:r>
              <a:rPr lang="es-ES" sz="2400" dirty="0" err="1" smtClean="0"/>
              <a:t>tecnologìas</a:t>
            </a:r>
            <a:r>
              <a:rPr lang="es-ES" sz="2400" dirty="0" smtClean="0"/>
              <a:t> de impresión 3D </a:t>
            </a:r>
          </a:p>
          <a:p>
            <a:r>
              <a:rPr lang="es-ES" sz="2400" dirty="0" smtClean="0"/>
              <a:t>Capacitación e interacción Ingeniería y Tecnología con ramas de la salud</a:t>
            </a:r>
          </a:p>
          <a:p>
            <a:r>
              <a:rPr lang="es-ES" sz="2400" dirty="0" smtClean="0"/>
              <a:t>Planes de capacitación docente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47838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954" y="897120"/>
            <a:ext cx="3637179" cy="728480"/>
          </a:xfrm>
        </p:spPr>
        <p:txBody>
          <a:bodyPr/>
          <a:lstStyle/>
          <a:p>
            <a:pPr algn="ctr"/>
            <a:r>
              <a:rPr lang="es-ES_tradnl" b="1" dirty="0"/>
              <a:t>G</a:t>
            </a:r>
            <a:r>
              <a:rPr lang="es-ES_tradnl" b="1" dirty="0" smtClean="0"/>
              <a:t>racias</a:t>
            </a:r>
            <a:endParaRPr lang="es-ES_tradnl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86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1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D03444-5714-42CB-B64D-5076655D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HIPÓTESIS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CADE726-9271-4FA1-96CD-92E4187A9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207313" cy="3416300"/>
          </a:xfrm>
        </p:spPr>
        <p:txBody>
          <a:bodyPr>
            <a:noAutofit/>
          </a:bodyPr>
          <a:lstStyle/>
          <a:p>
            <a:pPr algn="just"/>
            <a:r>
              <a:rPr lang="es-ES" sz="4000" dirty="0"/>
              <a:t>Los simuladores de mediana fidelidad y entornos virtuales como herramienta de aprendizaje, son eficaces para desarrollar competencias clínicas y diagnósticas en los estudiantes de medicina.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323781048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Naran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6762</TotalTime>
  <Words>1464</Words>
  <Application>Microsoft Macintosh PowerPoint</Application>
  <PresentationFormat>Panorámica</PresentationFormat>
  <Paragraphs>353</Paragraphs>
  <Slides>89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89</vt:i4>
      </vt:variant>
    </vt:vector>
  </HeadingPairs>
  <TitlesOfParts>
    <vt:vector size="96" baseType="lpstr">
      <vt:lpstr>Arial</vt:lpstr>
      <vt:lpstr>Calibri</vt:lpstr>
      <vt:lpstr>Century Gothic</vt:lpstr>
      <vt:lpstr>Mangal</vt:lpstr>
      <vt:lpstr>Times New Roman</vt:lpstr>
      <vt:lpstr>Wingdings 3</vt:lpstr>
      <vt:lpstr>Sala de reuniones Ion</vt:lpstr>
      <vt:lpstr>Presentación de PowerPoint</vt:lpstr>
      <vt:lpstr>ENSEÑANZA DE LA MEDICINA BASADA EN TECNOLOGÍAS DE SIMULACIÓN DE MEDIANA FIDELIDAD Y ENTORNOS VIRTUALES DE APRENDIZAJE </vt:lpstr>
      <vt:lpstr>ANTECEDENTES</vt:lpstr>
      <vt:lpstr>CONCEPTO DE SIMULACION</vt:lpstr>
      <vt:lpstr>HISTORIA DE LA SIMULACION</vt:lpstr>
      <vt:lpstr>Presentación de PowerPoint</vt:lpstr>
      <vt:lpstr>Presentación de PowerPoint</vt:lpstr>
      <vt:lpstr>PLANTEAMIENTO DEL PROBLEMA</vt:lpstr>
      <vt:lpstr>HIPÓTESIS</vt:lpstr>
      <vt:lpstr>OBJETIVO GENERAL</vt:lpstr>
      <vt:lpstr>Objetivos específicos </vt:lpstr>
      <vt:lpstr>Objetivos específicos </vt:lpstr>
      <vt:lpstr>METODOLOGÍA</vt:lpstr>
      <vt:lpstr>DISEÑO Y TIPO DE INVESTIGACIÓN</vt:lpstr>
      <vt:lpstr>LUGAR DEL DESARROLLO DE LA TESIS</vt:lpstr>
      <vt:lpstr>Presentación de PowerPoint</vt:lpstr>
      <vt:lpstr>SESION PILOTO</vt:lpstr>
      <vt:lpstr>Presentación de PowerPoint</vt:lpstr>
      <vt:lpstr>Presentación de PowerPoint</vt:lpstr>
      <vt:lpstr>SESION PILOTO</vt:lpstr>
      <vt:lpstr>TEST OSCE  (EXAMEN CLÍNICO OBJETIVO ESTRUCTURADO) 15 ESTACIONES </vt:lpstr>
      <vt:lpstr>TEST OSCE   “Checklist”  (Harden y Gleeson, 1979).  </vt:lpstr>
      <vt:lpstr>Estaciones del OSCE</vt:lpstr>
      <vt:lpstr>PONDERACIÓN Y EVALUACIÓN DE LAS OSCE </vt:lpstr>
      <vt:lpstr>Presentación de PowerPoint</vt:lpstr>
      <vt:lpstr>LOS ESCENARIOS DE SIMULACIÓN</vt:lpstr>
      <vt:lpstr>ESTACIONES EVALUADAS OBJETIVAMENTE  INDICACIONES ESPECIFICAS PREVIAS  </vt:lpstr>
      <vt:lpstr>EVALUACION OBJETIVA</vt:lpstr>
      <vt:lpstr>SESION DE SIMULACION</vt:lpstr>
      <vt:lpstr>Presentación de PowerPoint</vt:lpstr>
      <vt:lpstr>Presentación de PowerPoint</vt:lpstr>
      <vt:lpstr>EL CUESTIONARIO  </vt:lpstr>
      <vt:lpstr>DESARROLLO DEL AULA VIRTUAL</vt:lpstr>
      <vt:lpstr>ESTADO DE LA CUESTION</vt:lpstr>
      <vt:lpstr>MUESTRA</vt:lpstr>
      <vt:lpstr>MUESTRA</vt:lpstr>
      <vt:lpstr>Presentación de PowerPoint</vt:lpstr>
      <vt:lpstr>Presentación de PowerPoint</vt:lpstr>
      <vt:lpstr>Presentación de PowerPoint</vt:lpstr>
      <vt:lpstr>Presentación de PowerPoint</vt:lpstr>
      <vt:lpstr>T – TEST PARA MEDIAS</vt:lpstr>
      <vt:lpstr>Presentación de PowerPoint</vt:lpstr>
      <vt:lpstr>Presentación de PowerPoint</vt:lpstr>
      <vt:lpstr>Presentación de PowerPoint</vt:lpstr>
      <vt:lpstr>Presentación de PowerPoint</vt:lpstr>
      <vt:lpstr>OSCE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ANALISIS DE RESULTADOS OSCE 1 VS OSCE 2</vt:lpstr>
      <vt:lpstr>Presentación de PowerPoint</vt:lpstr>
      <vt:lpstr>Presentación de PowerPoint</vt:lpstr>
      <vt:lpstr>Presentación de PowerPoint</vt:lpstr>
      <vt:lpstr>Presentación de PowerPoint</vt:lpstr>
      <vt:lpstr>ANALISIS DE VARIABLES TOMADAS DEL CUESTIONARIO</vt:lpstr>
      <vt:lpstr>DATOS OBTENIDOS DEL CUESTIONARIO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GENERO</vt:lpstr>
      <vt:lpstr>Presentación de PowerPoint</vt:lpstr>
      <vt:lpstr>Presentación de PowerPoint</vt:lpstr>
      <vt:lpstr>EDAD</vt:lpstr>
      <vt:lpstr>Presentación de PowerPoint</vt:lpstr>
      <vt:lpstr>Presentación de PowerPoint</vt:lpstr>
      <vt:lpstr>COMPARACION DE LOS RESULTADOS DE MEJORIA ENTRE OSCE Y LAS VARAIABLES DEL CUETIONARIO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ASOCIADO AL OBJETIVO PRINCIPAL</vt:lpstr>
      <vt:lpstr>CONCLUSIONES POR OBJETIVOS</vt:lpstr>
      <vt:lpstr>CONCLUSIONES POR OBJETIVOS</vt:lpstr>
      <vt:lpstr>CONCLUSIONES POR OBJETIVOS</vt:lpstr>
      <vt:lpstr>CONCLUSIONES POR OBJETIVOS</vt:lpstr>
      <vt:lpstr>CONCLUSIONES POR OBJETIVOS</vt:lpstr>
      <vt:lpstr>LINEAS FUTURAS DE TRABAJO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 – ESPE  MAESTRÍA EN GESTIÓN DE SISTEMAS DE INFORMACIÓN E INTELIGENCIA DE NEGOCIOS</dc:title>
  <dc:creator>SANDRA CHUQUIMARCA</dc:creator>
  <cp:lastModifiedBy>Usuario de Microsoft Office</cp:lastModifiedBy>
  <cp:revision>101</cp:revision>
  <dcterms:created xsi:type="dcterms:W3CDTF">2017-09-19T01:49:15Z</dcterms:created>
  <dcterms:modified xsi:type="dcterms:W3CDTF">2018-01-08T15:27:05Z</dcterms:modified>
</cp:coreProperties>
</file>