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256" r:id="rId2"/>
    <p:sldId id="259" r:id="rId3"/>
    <p:sldId id="257" r:id="rId4"/>
    <p:sldId id="258" r:id="rId5"/>
    <p:sldId id="260" r:id="rId6"/>
    <p:sldId id="261" r:id="rId7"/>
    <p:sldId id="264" r:id="rId8"/>
    <p:sldId id="265" r:id="rId9"/>
    <p:sldId id="266" r:id="rId10"/>
    <p:sldId id="271" r:id="rId11"/>
    <p:sldId id="267" r:id="rId12"/>
    <p:sldId id="272" r:id="rId13"/>
    <p:sldId id="268" r:id="rId14"/>
    <p:sldId id="269" r:id="rId15"/>
    <p:sldId id="273" r:id="rId16"/>
    <p:sldId id="274" r:id="rId17"/>
    <p:sldId id="275" r:id="rId18"/>
    <p:sldId id="276" r:id="rId19"/>
    <p:sldId id="277" r:id="rId20"/>
    <p:sldId id="278" r:id="rId21"/>
    <p:sldId id="262" r:id="rId22"/>
    <p:sldId id="263" r:id="rId23"/>
    <p:sldId id="279" r:id="rId2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D4C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baseline="0">
                <a:solidFill>
                  <a:schemeClr val="tx1"/>
                </a:solidFill>
                <a:latin typeface="+mn-lt"/>
                <a:ea typeface="+mn-ea"/>
                <a:cs typeface="+mn-cs"/>
              </a:defRPr>
            </a:pPr>
            <a:r>
              <a:rPr lang="es-EC"/>
              <a:t>Establecimientos Turísticos</a:t>
            </a:r>
          </a:p>
        </c:rich>
      </c:tx>
      <c:layout/>
      <c:overlay val="0"/>
      <c:spPr>
        <a:noFill/>
        <a:ln>
          <a:noFill/>
        </a:ln>
        <a:effectLst/>
      </c:spPr>
      <c:txPr>
        <a:bodyPr rot="0" spcFirstLastPara="1" vertOverflow="ellipsis" vert="horz" wrap="square" anchor="ctr" anchorCtr="1"/>
        <a:lstStyle/>
        <a:p>
          <a:pPr>
            <a:defRPr sz="1680" b="1" i="0" u="none" strike="noStrike" kern="1200" baseline="0">
              <a:solidFill>
                <a:schemeClr val="tx1"/>
              </a:solidFill>
              <a:latin typeface="+mn-lt"/>
              <a:ea typeface="+mn-ea"/>
              <a:cs typeface="+mn-cs"/>
            </a:defRPr>
          </a:pPr>
          <a:endParaRPr lang="es-EC"/>
        </a:p>
      </c:txPr>
    </c:title>
    <c:autoTitleDeleted val="0"/>
    <c:plotArea>
      <c:layout/>
      <c:pieChart>
        <c:varyColors val="1"/>
        <c:ser>
          <c:idx val="0"/>
          <c:order val="0"/>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2"/>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3"/>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Lbls>
            <c:dLbl>
              <c:idx val="0"/>
              <c:layout>
                <c:manualLayout>
                  <c:x val="-4.1761759686892962E-3"/>
                  <c:y val="8.2291950436999078E-2"/>
                </c:manualLayout>
              </c:layout>
              <c:showLegendKey val="0"/>
              <c:showVal val="0"/>
              <c:showCatName val="0"/>
              <c:showSerName val="0"/>
              <c:showPercent val="1"/>
              <c:showBubbleSize val="0"/>
              <c:extLst>
                <c:ext xmlns:c15="http://schemas.microsoft.com/office/drawing/2012/chart" uri="{CE6537A1-D6FC-4f65-9D91-7224C49458BB}">
                  <c15:layout/>
                </c:ext>
              </c:extLst>
            </c:dLbl>
            <c:dLbl>
              <c:idx val="1"/>
              <c:layout>
                <c:manualLayout>
                  <c:x val="-6.1474245895256255E-2"/>
                  <c:y val="0.11338811799756036"/>
                </c:manualLayout>
              </c:layout>
              <c:showLegendKey val="0"/>
              <c:showVal val="0"/>
              <c:showCatName val="0"/>
              <c:showSerName val="0"/>
              <c:showPercent val="1"/>
              <c:showBubbleSize val="0"/>
              <c:extLst>
                <c:ext xmlns:c15="http://schemas.microsoft.com/office/drawing/2012/chart" uri="{CE6537A1-D6FC-4f65-9D91-7224C49458BB}">
                  <c15:layout/>
                </c:ext>
              </c:extLst>
            </c:dLbl>
            <c:dLbl>
              <c:idx val="2"/>
              <c:layout>
                <c:manualLayout>
                  <c:x val="8.2017505032642907E-2"/>
                  <c:y val="-0.17682456009453132"/>
                </c:manualLayout>
              </c:layout>
              <c:showLegendKey val="0"/>
              <c:showVal val="0"/>
              <c:showCatName val="0"/>
              <c:showSerName val="0"/>
              <c:showPercent val="1"/>
              <c:showBubbleSize val="0"/>
              <c:extLst>
                <c:ext xmlns:c15="http://schemas.microsoft.com/office/drawing/2012/chart" uri="{CE6537A1-D6FC-4f65-9D91-7224C49458BB}">
                  <c15:layout/>
                </c:ext>
              </c:extLst>
            </c:dLbl>
            <c:dLbl>
              <c:idx val="3"/>
              <c:layout>
                <c:manualLayout>
                  <c:x val="1.7984582155691296E-2"/>
                  <c:y val="9.6816508969889831E-2"/>
                </c:manualLayout>
              </c:layout>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EC"/>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Hoja1!$A$5:$A$8</c:f>
              <c:strCache>
                <c:ptCount val="4"/>
                <c:pt idx="0">
                  <c:v>Agencia de viajes </c:v>
                </c:pt>
                <c:pt idx="1">
                  <c:v>Alojamiento</c:v>
                </c:pt>
                <c:pt idx="2">
                  <c:v>Alimentos y bebidas</c:v>
                </c:pt>
                <c:pt idx="3">
                  <c:v>Museos e iglesias</c:v>
                </c:pt>
              </c:strCache>
            </c:strRef>
          </c:cat>
          <c:val>
            <c:numRef>
              <c:f>Hoja1!$B$5:$B$8</c:f>
              <c:numCache>
                <c:formatCode>General</c:formatCode>
                <c:ptCount val="4"/>
                <c:pt idx="0">
                  <c:v>16</c:v>
                </c:pt>
                <c:pt idx="1">
                  <c:v>73</c:v>
                </c:pt>
                <c:pt idx="2">
                  <c:v>428</c:v>
                </c:pt>
                <c:pt idx="3">
                  <c:v>29</c:v>
                </c:pt>
              </c:numCache>
            </c:numRef>
          </c:val>
        </c:ser>
        <c:dLbls>
          <c:showLegendKey val="0"/>
          <c:showVal val="0"/>
          <c:showCatName val="0"/>
          <c:showSerName val="0"/>
          <c:showPercent val="1"/>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EC"/>
        </a:p>
      </c:txPr>
    </c:legend>
    <c:plotVisOnly val="1"/>
    <c:dispBlanksAs val="gap"/>
    <c:showDLblsOverMax val="0"/>
  </c:chart>
  <c:spPr>
    <a:noFill/>
    <a:ln>
      <a:noFill/>
    </a:ln>
    <a:effectLst/>
  </c:spPr>
  <c:txPr>
    <a:bodyPr/>
    <a:lstStyle/>
    <a:p>
      <a:pPr>
        <a:defRPr sz="1400">
          <a:solidFill>
            <a:schemeClr val="tx1"/>
          </a:solidFill>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iagrams/_rels/drawing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7A5A0B-FA8C-47A9-86DF-E687FC76A808}" type="doc">
      <dgm:prSet loTypeId="urn:microsoft.com/office/officeart/2005/8/layout/arrow2" loCatId="process" qsTypeId="urn:microsoft.com/office/officeart/2005/8/quickstyle/simple3" qsCatId="simple" csTypeId="urn:microsoft.com/office/officeart/2005/8/colors/colorful2" csCatId="colorful" phldr="1"/>
      <dgm:spPr/>
    </dgm:pt>
    <dgm:pt modelId="{8019375D-0A1B-42A8-8117-AC5937A4CE89}">
      <dgm:prSet phldrT="[Texto]"/>
      <dgm:spPr/>
      <dgm:t>
        <a:bodyPr/>
        <a:lstStyle/>
        <a:p>
          <a:r>
            <a:rPr lang="es-EC" dirty="0" smtClean="0"/>
            <a:t>Plan de Ordenamiento Municipal de Quito </a:t>
          </a:r>
          <a:endParaRPr lang="es-EC" dirty="0"/>
        </a:p>
      </dgm:t>
    </dgm:pt>
    <dgm:pt modelId="{9DCD4B79-78FF-40E9-B9FB-162D5648FB10}" type="parTrans" cxnId="{D837C710-FDBA-4D51-A766-38C25705ABE7}">
      <dgm:prSet/>
      <dgm:spPr/>
      <dgm:t>
        <a:bodyPr/>
        <a:lstStyle/>
        <a:p>
          <a:endParaRPr lang="es-EC"/>
        </a:p>
      </dgm:t>
    </dgm:pt>
    <dgm:pt modelId="{129DBCE4-39AC-47A3-BD3C-FD27FF595AE7}" type="sibTrans" cxnId="{D837C710-FDBA-4D51-A766-38C25705ABE7}">
      <dgm:prSet/>
      <dgm:spPr/>
      <dgm:t>
        <a:bodyPr/>
        <a:lstStyle/>
        <a:p>
          <a:endParaRPr lang="es-EC"/>
        </a:p>
      </dgm:t>
    </dgm:pt>
    <dgm:pt modelId="{F8D9A3F8-6B59-4696-B7FB-CDD4A0488688}">
      <dgm:prSet phldrT="[Texto]"/>
      <dgm:spPr/>
      <dgm:t>
        <a:bodyPr/>
        <a:lstStyle/>
        <a:p>
          <a:r>
            <a:rPr lang="es-EC" dirty="0" smtClean="0"/>
            <a:t>Construcción Metro de Quito </a:t>
          </a:r>
          <a:endParaRPr lang="es-EC" dirty="0"/>
        </a:p>
      </dgm:t>
    </dgm:pt>
    <dgm:pt modelId="{B1A899EC-4440-427B-8AEF-4E987370E8FB}" type="parTrans" cxnId="{CCBA3121-7EEE-4A9A-9227-A1BFE8BA59F4}">
      <dgm:prSet/>
      <dgm:spPr/>
      <dgm:t>
        <a:bodyPr/>
        <a:lstStyle/>
        <a:p>
          <a:endParaRPr lang="es-EC"/>
        </a:p>
      </dgm:t>
    </dgm:pt>
    <dgm:pt modelId="{9BB244D8-5EBC-4D7E-A879-615A22AC05D4}" type="sibTrans" cxnId="{CCBA3121-7EEE-4A9A-9227-A1BFE8BA59F4}">
      <dgm:prSet/>
      <dgm:spPr/>
      <dgm:t>
        <a:bodyPr/>
        <a:lstStyle/>
        <a:p>
          <a:endParaRPr lang="es-EC"/>
        </a:p>
      </dgm:t>
    </dgm:pt>
    <dgm:pt modelId="{502FB3D6-1C49-450C-A1C1-4C28FA4DF695}">
      <dgm:prSet phldrT="[Texto]"/>
      <dgm:spPr/>
      <dgm:t>
        <a:bodyPr/>
        <a:lstStyle/>
        <a:p>
          <a:r>
            <a:rPr lang="es-EC" dirty="0" smtClean="0"/>
            <a:t>Peatonalizar el CHQ</a:t>
          </a:r>
          <a:endParaRPr lang="es-EC" dirty="0"/>
        </a:p>
      </dgm:t>
    </dgm:pt>
    <dgm:pt modelId="{334A087C-B2C6-4F9E-ACC8-B94EA8A511C0}" type="parTrans" cxnId="{11A3EC2B-D1A2-4C7A-AE48-10A4754903B3}">
      <dgm:prSet/>
      <dgm:spPr/>
      <dgm:t>
        <a:bodyPr/>
        <a:lstStyle/>
        <a:p>
          <a:endParaRPr lang="es-EC"/>
        </a:p>
      </dgm:t>
    </dgm:pt>
    <dgm:pt modelId="{3E842A37-DF45-4FBC-B530-A6720BFB3731}" type="sibTrans" cxnId="{11A3EC2B-D1A2-4C7A-AE48-10A4754903B3}">
      <dgm:prSet/>
      <dgm:spPr/>
      <dgm:t>
        <a:bodyPr/>
        <a:lstStyle/>
        <a:p>
          <a:endParaRPr lang="es-EC"/>
        </a:p>
      </dgm:t>
    </dgm:pt>
    <dgm:pt modelId="{5816403B-25B0-4E0F-9B34-D40F4FABC8AC}" type="pres">
      <dgm:prSet presAssocID="{447A5A0B-FA8C-47A9-86DF-E687FC76A808}" presName="arrowDiagram" presStyleCnt="0">
        <dgm:presLayoutVars>
          <dgm:chMax val="5"/>
          <dgm:dir/>
          <dgm:resizeHandles val="exact"/>
        </dgm:presLayoutVars>
      </dgm:prSet>
      <dgm:spPr/>
    </dgm:pt>
    <dgm:pt modelId="{397B4823-1936-469B-84A4-31CF7290FD94}" type="pres">
      <dgm:prSet presAssocID="{447A5A0B-FA8C-47A9-86DF-E687FC76A808}" presName="arrow" presStyleLbl="bgShp" presStyleIdx="0" presStyleCnt="1"/>
      <dgm:spPr/>
    </dgm:pt>
    <dgm:pt modelId="{C05208C8-42B9-4C1E-A207-CBC139719C60}" type="pres">
      <dgm:prSet presAssocID="{447A5A0B-FA8C-47A9-86DF-E687FC76A808}" presName="arrowDiagram3" presStyleCnt="0"/>
      <dgm:spPr/>
    </dgm:pt>
    <dgm:pt modelId="{9DAE60AB-56C1-46BF-AB14-239E9AA4A9F7}" type="pres">
      <dgm:prSet presAssocID="{8019375D-0A1B-42A8-8117-AC5937A4CE89}" presName="bullet3a" presStyleLbl="node1" presStyleIdx="0" presStyleCnt="3"/>
      <dgm:spPr/>
    </dgm:pt>
    <dgm:pt modelId="{D9637EDC-2E8D-45FF-848A-9D67DADF8628}" type="pres">
      <dgm:prSet presAssocID="{8019375D-0A1B-42A8-8117-AC5937A4CE89}" presName="textBox3a" presStyleLbl="revTx" presStyleIdx="0" presStyleCnt="3">
        <dgm:presLayoutVars>
          <dgm:bulletEnabled val="1"/>
        </dgm:presLayoutVars>
      </dgm:prSet>
      <dgm:spPr/>
      <dgm:t>
        <a:bodyPr/>
        <a:lstStyle/>
        <a:p>
          <a:endParaRPr lang="es-EC"/>
        </a:p>
      </dgm:t>
    </dgm:pt>
    <dgm:pt modelId="{FB6EDD14-7EFB-4983-9B42-F9B2252FED6D}" type="pres">
      <dgm:prSet presAssocID="{F8D9A3F8-6B59-4696-B7FB-CDD4A0488688}" presName="bullet3b" presStyleLbl="node1" presStyleIdx="1" presStyleCnt="3"/>
      <dgm:spPr/>
    </dgm:pt>
    <dgm:pt modelId="{66C4815C-6668-4F00-A3A1-B74344C0963F}" type="pres">
      <dgm:prSet presAssocID="{F8D9A3F8-6B59-4696-B7FB-CDD4A0488688}" presName="textBox3b" presStyleLbl="revTx" presStyleIdx="1" presStyleCnt="3">
        <dgm:presLayoutVars>
          <dgm:bulletEnabled val="1"/>
        </dgm:presLayoutVars>
      </dgm:prSet>
      <dgm:spPr/>
      <dgm:t>
        <a:bodyPr/>
        <a:lstStyle/>
        <a:p>
          <a:endParaRPr lang="es-EC"/>
        </a:p>
      </dgm:t>
    </dgm:pt>
    <dgm:pt modelId="{78F46961-FABB-45E4-879E-8C43B8ECDE08}" type="pres">
      <dgm:prSet presAssocID="{502FB3D6-1C49-450C-A1C1-4C28FA4DF695}" presName="bullet3c" presStyleLbl="node1" presStyleIdx="2" presStyleCnt="3"/>
      <dgm:spPr/>
    </dgm:pt>
    <dgm:pt modelId="{C2BFDD82-FE36-4AB1-85FA-65AFD87586D7}" type="pres">
      <dgm:prSet presAssocID="{502FB3D6-1C49-450C-A1C1-4C28FA4DF695}" presName="textBox3c" presStyleLbl="revTx" presStyleIdx="2" presStyleCnt="3">
        <dgm:presLayoutVars>
          <dgm:bulletEnabled val="1"/>
        </dgm:presLayoutVars>
      </dgm:prSet>
      <dgm:spPr/>
      <dgm:t>
        <a:bodyPr/>
        <a:lstStyle/>
        <a:p>
          <a:endParaRPr lang="es-EC"/>
        </a:p>
      </dgm:t>
    </dgm:pt>
  </dgm:ptLst>
  <dgm:cxnLst>
    <dgm:cxn modelId="{23F96634-154D-4130-B4F8-F9EF2D278DAF}" type="presOf" srcId="{F8D9A3F8-6B59-4696-B7FB-CDD4A0488688}" destId="{66C4815C-6668-4F00-A3A1-B74344C0963F}" srcOrd="0" destOrd="0" presId="urn:microsoft.com/office/officeart/2005/8/layout/arrow2"/>
    <dgm:cxn modelId="{11A3EC2B-D1A2-4C7A-AE48-10A4754903B3}" srcId="{447A5A0B-FA8C-47A9-86DF-E687FC76A808}" destId="{502FB3D6-1C49-450C-A1C1-4C28FA4DF695}" srcOrd="2" destOrd="0" parTransId="{334A087C-B2C6-4F9E-ACC8-B94EA8A511C0}" sibTransId="{3E842A37-DF45-4FBC-B530-A6720BFB3731}"/>
    <dgm:cxn modelId="{D27D2625-D094-4A43-A26A-F4E5F35AD26D}" type="presOf" srcId="{502FB3D6-1C49-450C-A1C1-4C28FA4DF695}" destId="{C2BFDD82-FE36-4AB1-85FA-65AFD87586D7}" srcOrd="0" destOrd="0" presId="urn:microsoft.com/office/officeart/2005/8/layout/arrow2"/>
    <dgm:cxn modelId="{2E69F9D1-2717-42BD-8DF5-196B43C1C2E8}" type="presOf" srcId="{447A5A0B-FA8C-47A9-86DF-E687FC76A808}" destId="{5816403B-25B0-4E0F-9B34-D40F4FABC8AC}" srcOrd="0" destOrd="0" presId="urn:microsoft.com/office/officeart/2005/8/layout/arrow2"/>
    <dgm:cxn modelId="{D837C710-FDBA-4D51-A766-38C25705ABE7}" srcId="{447A5A0B-FA8C-47A9-86DF-E687FC76A808}" destId="{8019375D-0A1B-42A8-8117-AC5937A4CE89}" srcOrd="0" destOrd="0" parTransId="{9DCD4B79-78FF-40E9-B9FB-162D5648FB10}" sibTransId="{129DBCE4-39AC-47A3-BD3C-FD27FF595AE7}"/>
    <dgm:cxn modelId="{CCBA3121-7EEE-4A9A-9227-A1BFE8BA59F4}" srcId="{447A5A0B-FA8C-47A9-86DF-E687FC76A808}" destId="{F8D9A3F8-6B59-4696-B7FB-CDD4A0488688}" srcOrd="1" destOrd="0" parTransId="{B1A899EC-4440-427B-8AEF-4E987370E8FB}" sibTransId="{9BB244D8-5EBC-4D7E-A879-615A22AC05D4}"/>
    <dgm:cxn modelId="{AB599F89-A55F-4F70-ACBB-67DA5724E508}" type="presOf" srcId="{8019375D-0A1B-42A8-8117-AC5937A4CE89}" destId="{D9637EDC-2E8D-45FF-848A-9D67DADF8628}" srcOrd="0" destOrd="0" presId="urn:microsoft.com/office/officeart/2005/8/layout/arrow2"/>
    <dgm:cxn modelId="{3A6C46CE-EDFE-435B-A5D1-0FD6EB58D2B7}" type="presParOf" srcId="{5816403B-25B0-4E0F-9B34-D40F4FABC8AC}" destId="{397B4823-1936-469B-84A4-31CF7290FD94}" srcOrd="0" destOrd="0" presId="urn:microsoft.com/office/officeart/2005/8/layout/arrow2"/>
    <dgm:cxn modelId="{714A61D8-4B80-4958-834B-2EAA1729666B}" type="presParOf" srcId="{5816403B-25B0-4E0F-9B34-D40F4FABC8AC}" destId="{C05208C8-42B9-4C1E-A207-CBC139719C60}" srcOrd="1" destOrd="0" presId="urn:microsoft.com/office/officeart/2005/8/layout/arrow2"/>
    <dgm:cxn modelId="{138194D1-8684-467F-8CDF-6CD0A6E2B347}" type="presParOf" srcId="{C05208C8-42B9-4C1E-A207-CBC139719C60}" destId="{9DAE60AB-56C1-46BF-AB14-239E9AA4A9F7}" srcOrd="0" destOrd="0" presId="urn:microsoft.com/office/officeart/2005/8/layout/arrow2"/>
    <dgm:cxn modelId="{FC6702E2-297D-42AA-9A95-F9CC4B810859}" type="presParOf" srcId="{C05208C8-42B9-4C1E-A207-CBC139719C60}" destId="{D9637EDC-2E8D-45FF-848A-9D67DADF8628}" srcOrd="1" destOrd="0" presId="urn:microsoft.com/office/officeart/2005/8/layout/arrow2"/>
    <dgm:cxn modelId="{35890EB2-8011-4721-9BAB-A6574AB1EED7}" type="presParOf" srcId="{C05208C8-42B9-4C1E-A207-CBC139719C60}" destId="{FB6EDD14-7EFB-4983-9B42-F9B2252FED6D}" srcOrd="2" destOrd="0" presId="urn:microsoft.com/office/officeart/2005/8/layout/arrow2"/>
    <dgm:cxn modelId="{F7BED1C6-6760-433A-A904-686DF7F5A612}" type="presParOf" srcId="{C05208C8-42B9-4C1E-A207-CBC139719C60}" destId="{66C4815C-6668-4F00-A3A1-B74344C0963F}" srcOrd="3" destOrd="0" presId="urn:microsoft.com/office/officeart/2005/8/layout/arrow2"/>
    <dgm:cxn modelId="{348A72FA-EEE1-43DC-BD5A-2D73255226F0}" type="presParOf" srcId="{C05208C8-42B9-4C1E-A207-CBC139719C60}" destId="{78F46961-FABB-45E4-879E-8C43B8ECDE08}" srcOrd="4" destOrd="0" presId="urn:microsoft.com/office/officeart/2005/8/layout/arrow2"/>
    <dgm:cxn modelId="{05333138-A284-44CB-9597-9A677D38F4B6}" type="presParOf" srcId="{C05208C8-42B9-4C1E-A207-CBC139719C60}" destId="{C2BFDD82-FE36-4AB1-85FA-65AFD87586D7}"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C6A7551-D043-4190-BC93-BB968A85794C}" type="doc">
      <dgm:prSet loTypeId="urn:microsoft.com/office/officeart/2005/8/layout/matrix3" loCatId="matrix" qsTypeId="urn:microsoft.com/office/officeart/2005/8/quickstyle/simple3" qsCatId="simple" csTypeId="urn:microsoft.com/office/officeart/2005/8/colors/colorful4" csCatId="colorful" phldr="1"/>
      <dgm:spPr/>
      <dgm:t>
        <a:bodyPr/>
        <a:lstStyle/>
        <a:p>
          <a:endParaRPr lang="es-EC"/>
        </a:p>
      </dgm:t>
    </dgm:pt>
    <dgm:pt modelId="{DF9F9265-93E5-49F7-8851-A34F42E05B52}">
      <dgm:prSet phldrT="[Texto]"/>
      <dgm:spPr/>
      <dgm:t>
        <a:bodyPr/>
        <a:lstStyle/>
        <a:p>
          <a:r>
            <a:rPr lang="es-EC" dirty="0" smtClean="0"/>
            <a:t>Turismo inclusive </a:t>
          </a:r>
          <a:endParaRPr lang="es-EC" dirty="0"/>
        </a:p>
      </dgm:t>
    </dgm:pt>
    <dgm:pt modelId="{97EFF8AA-F441-46C5-81D1-BA552C67A24B}" type="parTrans" cxnId="{E60B0CDA-2846-4F6A-8B79-962C8A2E3469}">
      <dgm:prSet/>
      <dgm:spPr/>
      <dgm:t>
        <a:bodyPr/>
        <a:lstStyle/>
        <a:p>
          <a:endParaRPr lang="es-EC"/>
        </a:p>
      </dgm:t>
    </dgm:pt>
    <dgm:pt modelId="{39DE1969-6106-4D7C-82E5-F99E45B19C46}" type="sibTrans" cxnId="{E60B0CDA-2846-4F6A-8B79-962C8A2E3469}">
      <dgm:prSet/>
      <dgm:spPr/>
      <dgm:t>
        <a:bodyPr/>
        <a:lstStyle/>
        <a:p>
          <a:endParaRPr lang="es-EC"/>
        </a:p>
      </dgm:t>
    </dgm:pt>
    <dgm:pt modelId="{1B37D481-120C-4EB2-99A5-904D43367CF9}">
      <dgm:prSet phldrT="[Texto]"/>
      <dgm:spPr/>
      <dgm:t>
        <a:bodyPr/>
        <a:lstStyle/>
        <a:p>
          <a:r>
            <a:rPr lang="es-EC" dirty="0" smtClean="0"/>
            <a:t>Mejora de ambiente</a:t>
          </a:r>
          <a:endParaRPr lang="es-EC" dirty="0"/>
        </a:p>
      </dgm:t>
    </dgm:pt>
    <dgm:pt modelId="{84272F5F-244D-4827-8FB7-9FEDF9E6F119}" type="parTrans" cxnId="{77550CC8-166C-4580-8F98-5C57D8E7E825}">
      <dgm:prSet/>
      <dgm:spPr/>
      <dgm:t>
        <a:bodyPr/>
        <a:lstStyle/>
        <a:p>
          <a:endParaRPr lang="es-EC"/>
        </a:p>
      </dgm:t>
    </dgm:pt>
    <dgm:pt modelId="{EAC792F1-A54E-442D-B918-B6A14B9EAC8A}" type="sibTrans" cxnId="{77550CC8-166C-4580-8F98-5C57D8E7E825}">
      <dgm:prSet/>
      <dgm:spPr/>
      <dgm:t>
        <a:bodyPr/>
        <a:lstStyle/>
        <a:p>
          <a:endParaRPr lang="es-EC"/>
        </a:p>
      </dgm:t>
    </dgm:pt>
    <dgm:pt modelId="{3DF8DD1F-CBB3-4D3D-83A2-DF792A2B36D1}">
      <dgm:prSet phldrT="[Texto]"/>
      <dgm:spPr/>
      <dgm:t>
        <a:bodyPr/>
        <a:lstStyle/>
        <a:p>
          <a:r>
            <a:rPr lang="es-EC" dirty="0" smtClean="0"/>
            <a:t>Mayor atracción </a:t>
          </a:r>
          <a:endParaRPr lang="es-EC" dirty="0"/>
        </a:p>
      </dgm:t>
    </dgm:pt>
    <dgm:pt modelId="{C309EE2C-1554-47AC-A470-28E9EFB04D40}" type="parTrans" cxnId="{CA92DB6E-631B-40E0-AF8B-545B474A8A69}">
      <dgm:prSet/>
      <dgm:spPr/>
      <dgm:t>
        <a:bodyPr/>
        <a:lstStyle/>
        <a:p>
          <a:endParaRPr lang="es-EC"/>
        </a:p>
      </dgm:t>
    </dgm:pt>
    <dgm:pt modelId="{47B1B571-E321-4AC0-AAF3-E1EF2F79804B}" type="sibTrans" cxnId="{CA92DB6E-631B-40E0-AF8B-545B474A8A69}">
      <dgm:prSet/>
      <dgm:spPr/>
      <dgm:t>
        <a:bodyPr/>
        <a:lstStyle/>
        <a:p>
          <a:endParaRPr lang="es-EC"/>
        </a:p>
      </dgm:t>
    </dgm:pt>
    <dgm:pt modelId="{828722D1-6EDF-47DF-8877-A1925D8ED90A}">
      <dgm:prSet phldrT="[Texto]"/>
      <dgm:spPr/>
      <dgm:t>
        <a:bodyPr/>
        <a:lstStyle/>
        <a:p>
          <a:r>
            <a:rPr lang="es-EC" dirty="0" smtClean="0"/>
            <a:t>Movilidad multimodal</a:t>
          </a:r>
          <a:endParaRPr lang="es-EC" dirty="0"/>
        </a:p>
      </dgm:t>
    </dgm:pt>
    <dgm:pt modelId="{0D618CD7-6379-4E9D-893B-A677C2033035}" type="parTrans" cxnId="{B10636DB-B6CD-473B-AD2F-673938BF541F}">
      <dgm:prSet/>
      <dgm:spPr/>
      <dgm:t>
        <a:bodyPr/>
        <a:lstStyle/>
        <a:p>
          <a:endParaRPr lang="es-EC"/>
        </a:p>
      </dgm:t>
    </dgm:pt>
    <dgm:pt modelId="{91C1D285-5E29-4C23-A5B5-6F8D0DB75E82}" type="sibTrans" cxnId="{B10636DB-B6CD-473B-AD2F-673938BF541F}">
      <dgm:prSet/>
      <dgm:spPr/>
      <dgm:t>
        <a:bodyPr/>
        <a:lstStyle/>
        <a:p>
          <a:endParaRPr lang="es-EC"/>
        </a:p>
      </dgm:t>
    </dgm:pt>
    <dgm:pt modelId="{29144275-863A-4E9D-B838-AE247B7ED06F}" type="pres">
      <dgm:prSet presAssocID="{6C6A7551-D043-4190-BC93-BB968A85794C}" presName="matrix" presStyleCnt="0">
        <dgm:presLayoutVars>
          <dgm:chMax val="1"/>
          <dgm:dir/>
          <dgm:resizeHandles val="exact"/>
        </dgm:presLayoutVars>
      </dgm:prSet>
      <dgm:spPr/>
      <dgm:t>
        <a:bodyPr/>
        <a:lstStyle/>
        <a:p>
          <a:endParaRPr lang="es-EC"/>
        </a:p>
      </dgm:t>
    </dgm:pt>
    <dgm:pt modelId="{41678D17-E0CC-4C3E-B249-036D633EA6E1}" type="pres">
      <dgm:prSet presAssocID="{6C6A7551-D043-4190-BC93-BB968A85794C}" presName="diamond" presStyleLbl="bgShp" presStyleIdx="0" presStyleCnt="1"/>
      <dgm:spPr/>
    </dgm:pt>
    <dgm:pt modelId="{8DB062AB-A6E2-4052-8FA0-1EC0B5A7A5B6}" type="pres">
      <dgm:prSet presAssocID="{6C6A7551-D043-4190-BC93-BB968A85794C}" presName="quad1" presStyleLbl="node1" presStyleIdx="0" presStyleCnt="4">
        <dgm:presLayoutVars>
          <dgm:chMax val="0"/>
          <dgm:chPref val="0"/>
          <dgm:bulletEnabled val="1"/>
        </dgm:presLayoutVars>
      </dgm:prSet>
      <dgm:spPr/>
      <dgm:t>
        <a:bodyPr/>
        <a:lstStyle/>
        <a:p>
          <a:endParaRPr lang="es-EC"/>
        </a:p>
      </dgm:t>
    </dgm:pt>
    <dgm:pt modelId="{385EC3E7-3EFD-42ED-9F4E-E68DE92AA653}" type="pres">
      <dgm:prSet presAssocID="{6C6A7551-D043-4190-BC93-BB968A85794C}" presName="quad2" presStyleLbl="node1" presStyleIdx="1" presStyleCnt="4">
        <dgm:presLayoutVars>
          <dgm:chMax val="0"/>
          <dgm:chPref val="0"/>
          <dgm:bulletEnabled val="1"/>
        </dgm:presLayoutVars>
      </dgm:prSet>
      <dgm:spPr/>
      <dgm:t>
        <a:bodyPr/>
        <a:lstStyle/>
        <a:p>
          <a:endParaRPr lang="es-EC"/>
        </a:p>
      </dgm:t>
    </dgm:pt>
    <dgm:pt modelId="{9D3E8732-5580-405D-AE4B-F697BF7E2F4F}" type="pres">
      <dgm:prSet presAssocID="{6C6A7551-D043-4190-BC93-BB968A85794C}" presName="quad3" presStyleLbl="node1" presStyleIdx="2" presStyleCnt="4">
        <dgm:presLayoutVars>
          <dgm:chMax val="0"/>
          <dgm:chPref val="0"/>
          <dgm:bulletEnabled val="1"/>
        </dgm:presLayoutVars>
      </dgm:prSet>
      <dgm:spPr/>
      <dgm:t>
        <a:bodyPr/>
        <a:lstStyle/>
        <a:p>
          <a:endParaRPr lang="es-EC"/>
        </a:p>
      </dgm:t>
    </dgm:pt>
    <dgm:pt modelId="{8BF8230F-084C-467B-8F28-DB91DD66E1BC}" type="pres">
      <dgm:prSet presAssocID="{6C6A7551-D043-4190-BC93-BB968A85794C}" presName="quad4" presStyleLbl="node1" presStyleIdx="3" presStyleCnt="4">
        <dgm:presLayoutVars>
          <dgm:chMax val="0"/>
          <dgm:chPref val="0"/>
          <dgm:bulletEnabled val="1"/>
        </dgm:presLayoutVars>
      </dgm:prSet>
      <dgm:spPr/>
      <dgm:t>
        <a:bodyPr/>
        <a:lstStyle/>
        <a:p>
          <a:endParaRPr lang="es-EC"/>
        </a:p>
      </dgm:t>
    </dgm:pt>
  </dgm:ptLst>
  <dgm:cxnLst>
    <dgm:cxn modelId="{F250F76F-56BE-4AF9-A8DE-9005BC208BA4}" type="presOf" srcId="{828722D1-6EDF-47DF-8877-A1925D8ED90A}" destId="{8BF8230F-084C-467B-8F28-DB91DD66E1BC}" srcOrd="0" destOrd="0" presId="urn:microsoft.com/office/officeart/2005/8/layout/matrix3"/>
    <dgm:cxn modelId="{77550CC8-166C-4580-8F98-5C57D8E7E825}" srcId="{6C6A7551-D043-4190-BC93-BB968A85794C}" destId="{1B37D481-120C-4EB2-99A5-904D43367CF9}" srcOrd="1" destOrd="0" parTransId="{84272F5F-244D-4827-8FB7-9FEDF9E6F119}" sibTransId="{EAC792F1-A54E-442D-B918-B6A14B9EAC8A}"/>
    <dgm:cxn modelId="{CA92DB6E-631B-40E0-AF8B-545B474A8A69}" srcId="{6C6A7551-D043-4190-BC93-BB968A85794C}" destId="{3DF8DD1F-CBB3-4D3D-83A2-DF792A2B36D1}" srcOrd="2" destOrd="0" parTransId="{C309EE2C-1554-47AC-A470-28E9EFB04D40}" sibTransId="{47B1B571-E321-4AC0-AAF3-E1EF2F79804B}"/>
    <dgm:cxn modelId="{D000ACDD-34B6-4D5F-9938-663D2733E781}" type="presOf" srcId="{6C6A7551-D043-4190-BC93-BB968A85794C}" destId="{29144275-863A-4E9D-B838-AE247B7ED06F}" srcOrd="0" destOrd="0" presId="urn:microsoft.com/office/officeart/2005/8/layout/matrix3"/>
    <dgm:cxn modelId="{18C31116-B73B-4538-B575-33B2F07FB7BB}" type="presOf" srcId="{1B37D481-120C-4EB2-99A5-904D43367CF9}" destId="{385EC3E7-3EFD-42ED-9F4E-E68DE92AA653}" srcOrd="0" destOrd="0" presId="urn:microsoft.com/office/officeart/2005/8/layout/matrix3"/>
    <dgm:cxn modelId="{B10636DB-B6CD-473B-AD2F-673938BF541F}" srcId="{6C6A7551-D043-4190-BC93-BB968A85794C}" destId="{828722D1-6EDF-47DF-8877-A1925D8ED90A}" srcOrd="3" destOrd="0" parTransId="{0D618CD7-6379-4E9D-893B-A677C2033035}" sibTransId="{91C1D285-5E29-4C23-A5B5-6F8D0DB75E82}"/>
    <dgm:cxn modelId="{E60B0CDA-2846-4F6A-8B79-962C8A2E3469}" srcId="{6C6A7551-D043-4190-BC93-BB968A85794C}" destId="{DF9F9265-93E5-49F7-8851-A34F42E05B52}" srcOrd="0" destOrd="0" parTransId="{97EFF8AA-F441-46C5-81D1-BA552C67A24B}" sibTransId="{39DE1969-6106-4D7C-82E5-F99E45B19C46}"/>
    <dgm:cxn modelId="{0CCD7849-4E39-4F8F-937A-799B083D3747}" type="presOf" srcId="{3DF8DD1F-CBB3-4D3D-83A2-DF792A2B36D1}" destId="{9D3E8732-5580-405D-AE4B-F697BF7E2F4F}" srcOrd="0" destOrd="0" presId="urn:microsoft.com/office/officeart/2005/8/layout/matrix3"/>
    <dgm:cxn modelId="{4483ED8F-FEED-4110-9BE7-67FBABF97495}" type="presOf" srcId="{DF9F9265-93E5-49F7-8851-A34F42E05B52}" destId="{8DB062AB-A6E2-4052-8FA0-1EC0B5A7A5B6}" srcOrd="0" destOrd="0" presId="urn:microsoft.com/office/officeart/2005/8/layout/matrix3"/>
    <dgm:cxn modelId="{6D88AD94-5110-4FB1-BC4C-61CFA5C6EADC}" type="presParOf" srcId="{29144275-863A-4E9D-B838-AE247B7ED06F}" destId="{41678D17-E0CC-4C3E-B249-036D633EA6E1}" srcOrd="0" destOrd="0" presId="urn:microsoft.com/office/officeart/2005/8/layout/matrix3"/>
    <dgm:cxn modelId="{A5360B35-2387-45A2-92E2-813A9ECEA2E7}" type="presParOf" srcId="{29144275-863A-4E9D-B838-AE247B7ED06F}" destId="{8DB062AB-A6E2-4052-8FA0-1EC0B5A7A5B6}" srcOrd="1" destOrd="0" presId="urn:microsoft.com/office/officeart/2005/8/layout/matrix3"/>
    <dgm:cxn modelId="{93CF4C0D-E457-4F3D-9B4F-10F7618090D0}" type="presParOf" srcId="{29144275-863A-4E9D-B838-AE247B7ED06F}" destId="{385EC3E7-3EFD-42ED-9F4E-E68DE92AA653}" srcOrd="2" destOrd="0" presId="urn:microsoft.com/office/officeart/2005/8/layout/matrix3"/>
    <dgm:cxn modelId="{FC19DAA1-6595-44B1-9A5A-3E901792F455}" type="presParOf" srcId="{29144275-863A-4E9D-B838-AE247B7ED06F}" destId="{9D3E8732-5580-405D-AE4B-F697BF7E2F4F}" srcOrd="3" destOrd="0" presId="urn:microsoft.com/office/officeart/2005/8/layout/matrix3"/>
    <dgm:cxn modelId="{899476F3-BCBD-497D-A2C8-DBCA6290EF7A}" type="presParOf" srcId="{29144275-863A-4E9D-B838-AE247B7ED06F}" destId="{8BF8230F-084C-467B-8F28-DB91DD66E1BC}"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68E34C-E75F-464B-B3BA-859F4E4C4077}" type="doc">
      <dgm:prSet loTypeId="urn:microsoft.com/office/officeart/2005/8/layout/process4" loCatId="list" qsTypeId="urn:microsoft.com/office/officeart/2005/8/quickstyle/simple3" qsCatId="simple" csTypeId="urn:microsoft.com/office/officeart/2005/8/colors/colorful2" csCatId="colorful" phldr="1"/>
      <dgm:spPr/>
      <dgm:t>
        <a:bodyPr/>
        <a:lstStyle/>
        <a:p>
          <a:endParaRPr lang="es-EC"/>
        </a:p>
      </dgm:t>
    </dgm:pt>
    <dgm:pt modelId="{6742C051-39B0-4548-8537-00AEA51E3F09}">
      <dgm:prSet phldrT="[Texto]"/>
      <dgm:spPr/>
      <dgm:t>
        <a:bodyPr/>
        <a:lstStyle/>
        <a:p>
          <a:r>
            <a:rPr lang="es-EC" dirty="0" smtClean="0"/>
            <a:t>Objetivo General </a:t>
          </a:r>
          <a:endParaRPr lang="es-EC" dirty="0"/>
        </a:p>
      </dgm:t>
    </dgm:pt>
    <dgm:pt modelId="{C78FFD06-8F3E-407F-AFA4-8305124D7234}" type="parTrans" cxnId="{75225515-802B-413F-9F48-FEEFDEF4F20E}">
      <dgm:prSet/>
      <dgm:spPr/>
      <dgm:t>
        <a:bodyPr/>
        <a:lstStyle/>
        <a:p>
          <a:endParaRPr lang="es-EC"/>
        </a:p>
      </dgm:t>
    </dgm:pt>
    <dgm:pt modelId="{BB125017-45AF-4A90-B9BA-13D88C7EE11A}" type="sibTrans" cxnId="{75225515-802B-413F-9F48-FEEFDEF4F20E}">
      <dgm:prSet/>
      <dgm:spPr/>
      <dgm:t>
        <a:bodyPr/>
        <a:lstStyle/>
        <a:p>
          <a:endParaRPr lang="es-EC"/>
        </a:p>
      </dgm:t>
    </dgm:pt>
    <dgm:pt modelId="{C44F3DE6-E7CB-41E4-B0A7-A6CA2C17DB8A}">
      <dgm:prSet phldrT="[Texto]"/>
      <dgm:spPr/>
      <dgm:t>
        <a:bodyPr/>
        <a:lstStyle/>
        <a:p>
          <a:r>
            <a:rPr lang="es-EC" dirty="0" smtClean="0"/>
            <a:t>Analizar la peatonalización como resultado de la estrategia vial aplicada en el Centro Histórico de Quito, y su incidencia en el desarrollo turístico, mediante un análisis de resultados determinando la efectividad de su aplicación</a:t>
          </a:r>
          <a:endParaRPr lang="es-EC" dirty="0"/>
        </a:p>
      </dgm:t>
    </dgm:pt>
    <dgm:pt modelId="{A3078570-412B-4E66-95DC-54FEE12A978F}" type="parTrans" cxnId="{DCDD21DF-BC4D-4AC5-A9A1-6963572C8EB7}">
      <dgm:prSet/>
      <dgm:spPr/>
      <dgm:t>
        <a:bodyPr/>
        <a:lstStyle/>
        <a:p>
          <a:endParaRPr lang="es-EC"/>
        </a:p>
      </dgm:t>
    </dgm:pt>
    <dgm:pt modelId="{BCFBF769-459C-471F-B82A-63E90A38C535}" type="sibTrans" cxnId="{DCDD21DF-BC4D-4AC5-A9A1-6963572C8EB7}">
      <dgm:prSet/>
      <dgm:spPr/>
      <dgm:t>
        <a:bodyPr/>
        <a:lstStyle/>
        <a:p>
          <a:endParaRPr lang="es-EC"/>
        </a:p>
      </dgm:t>
    </dgm:pt>
    <dgm:pt modelId="{088E8067-6A48-4552-BA4E-21ACCCB56534}">
      <dgm:prSet phldrT="[Texto]"/>
      <dgm:spPr/>
      <dgm:t>
        <a:bodyPr/>
        <a:lstStyle/>
        <a:p>
          <a:r>
            <a:rPr lang="es-EC" dirty="0" smtClean="0"/>
            <a:t>Objetivos Específicos</a:t>
          </a:r>
          <a:endParaRPr lang="es-EC" dirty="0"/>
        </a:p>
      </dgm:t>
    </dgm:pt>
    <dgm:pt modelId="{0D4B20B1-FF4E-465F-9B8D-9112615F2CCA}" type="parTrans" cxnId="{19FABD78-D8E8-47FD-A3F3-5510B03803F2}">
      <dgm:prSet/>
      <dgm:spPr/>
      <dgm:t>
        <a:bodyPr/>
        <a:lstStyle/>
        <a:p>
          <a:endParaRPr lang="es-EC"/>
        </a:p>
      </dgm:t>
    </dgm:pt>
    <dgm:pt modelId="{3503092F-6ABB-43E0-98F7-84EBD036EC54}" type="sibTrans" cxnId="{19FABD78-D8E8-47FD-A3F3-5510B03803F2}">
      <dgm:prSet/>
      <dgm:spPr/>
      <dgm:t>
        <a:bodyPr/>
        <a:lstStyle/>
        <a:p>
          <a:endParaRPr lang="es-EC"/>
        </a:p>
      </dgm:t>
    </dgm:pt>
    <dgm:pt modelId="{6220F519-FEED-4199-A2E8-7377C0F84EDC}">
      <dgm:prSet phldrT="[Texto]"/>
      <dgm:spPr/>
      <dgm:t>
        <a:bodyPr/>
        <a:lstStyle/>
        <a:p>
          <a:r>
            <a:rPr lang="es-EC" dirty="0" smtClean="0"/>
            <a:t>Definir los parámetros urbanísticos geográficos.</a:t>
          </a:r>
          <a:endParaRPr lang="es-EC" dirty="0"/>
        </a:p>
      </dgm:t>
    </dgm:pt>
    <dgm:pt modelId="{8E38B7D1-45EA-4456-A368-25953F248F41}" type="parTrans" cxnId="{393BC95B-B770-4280-8502-B0272C1C4635}">
      <dgm:prSet/>
      <dgm:spPr/>
      <dgm:t>
        <a:bodyPr/>
        <a:lstStyle/>
        <a:p>
          <a:endParaRPr lang="es-EC"/>
        </a:p>
      </dgm:t>
    </dgm:pt>
    <dgm:pt modelId="{4BBFE868-9672-4C12-BDB0-C720990C30CD}" type="sibTrans" cxnId="{393BC95B-B770-4280-8502-B0272C1C4635}">
      <dgm:prSet/>
      <dgm:spPr/>
      <dgm:t>
        <a:bodyPr/>
        <a:lstStyle/>
        <a:p>
          <a:endParaRPr lang="es-EC"/>
        </a:p>
      </dgm:t>
    </dgm:pt>
    <dgm:pt modelId="{B6A42BD3-EDFD-437E-8171-E5B10B7EE52B}">
      <dgm:prSet/>
      <dgm:spPr/>
      <dgm:t>
        <a:bodyPr/>
        <a:lstStyle/>
        <a:p>
          <a:r>
            <a:rPr lang="es-EC" dirty="0" smtClean="0"/>
            <a:t>Determinar la influencia de la peatonalización tanto en la movilidad como el desarrollo turístico.</a:t>
          </a:r>
          <a:endParaRPr lang="es-EC" dirty="0"/>
        </a:p>
      </dgm:t>
    </dgm:pt>
    <dgm:pt modelId="{1DD89277-B7B2-4162-8A49-511C067CCB31}" type="parTrans" cxnId="{EB1CCF64-34AF-470C-8A2E-E6B9BC621F65}">
      <dgm:prSet/>
      <dgm:spPr/>
      <dgm:t>
        <a:bodyPr/>
        <a:lstStyle/>
        <a:p>
          <a:endParaRPr lang="es-EC"/>
        </a:p>
      </dgm:t>
    </dgm:pt>
    <dgm:pt modelId="{BC07A8F9-D560-476D-A21F-82B039432E0E}" type="sibTrans" cxnId="{EB1CCF64-34AF-470C-8A2E-E6B9BC621F65}">
      <dgm:prSet/>
      <dgm:spPr/>
      <dgm:t>
        <a:bodyPr/>
        <a:lstStyle/>
        <a:p>
          <a:endParaRPr lang="es-EC"/>
        </a:p>
      </dgm:t>
    </dgm:pt>
    <dgm:pt modelId="{3C68B9EC-0A5F-469D-B922-07139610D0B7}">
      <dgm:prSet/>
      <dgm:spPr/>
      <dgm:t>
        <a:bodyPr/>
        <a:lstStyle/>
        <a:p>
          <a:r>
            <a:rPr lang="es-EC" dirty="0" smtClean="0"/>
            <a:t>Detallar la eficacia de la estrategia vial aplicada en el Centro Histórico de Quito.</a:t>
          </a:r>
          <a:endParaRPr lang="es-EC" dirty="0"/>
        </a:p>
      </dgm:t>
    </dgm:pt>
    <dgm:pt modelId="{66017E90-633A-4D15-84E9-A3449DD3E5CC}" type="parTrans" cxnId="{63F4F2CE-A79D-48D5-8140-A86A5B230A88}">
      <dgm:prSet/>
      <dgm:spPr/>
      <dgm:t>
        <a:bodyPr/>
        <a:lstStyle/>
        <a:p>
          <a:endParaRPr lang="es-EC"/>
        </a:p>
      </dgm:t>
    </dgm:pt>
    <dgm:pt modelId="{493F900C-BDAF-446E-996C-206089E3288A}" type="sibTrans" cxnId="{63F4F2CE-A79D-48D5-8140-A86A5B230A88}">
      <dgm:prSet/>
      <dgm:spPr/>
      <dgm:t>
        <a:bodyPr/>
        <a:lstStyle/>
        <a:p>
          <a:endParaRPr lang="es-EC"/>
        </a:p>
      </dgm:t>
    </dgm:pt>
    <dgm:pt modelId="{2772EDFE-5F1D-497B-AC05-A13D02F4F5B9}" type="pres">
      <dgm:prSet presAssocID="{5D68E34C-E75F-464B-B3BA-859F4E4C4077}" presName="Name0" presStyleCnt="0">
        <dgm:presLayoutVars>
          <dgm:dir/>
          <dgm:animLvl val="lvl"/>
          <dgm:resizeHandles val="exact"/>
        </dgm:presLayoutVars>
      </dgm:prSet>
      <dgm:spPr/>
      <dgm:t>
        <a:bodyPr/>
        <a:lstStyle/>
        <a:p>
          <a:endParaRPr lang="es-EC"/>
        </a:p>
      </dgm:t>
    </dgm:pt>
    <dgm:pt modelId="{852BFC05-E80B-4BDB-B27D-C9B8A4160F7B}" type="pres">
      <dgm:prSet presAssocID="{088E8067-6A48-4552-BA4E-21ACCCB56534}" presName="boxAndChildren" presStyleCnt="0"/>
      <dgm:spPr/>
      <dgm:t>
        <a:bodyPr/>
        <a:lstStyle/>
        <a:p>
          <a:endParaRPr lang="es-EC"/>
        </a:p>
      </dgm:t>
    </dgm:pt>
    <dgm:pt modelId="{0D11CCB3-0630-466B-AC29-E10AC1E402F2}" type="pres">
      <dgm:prSet presAssocID="{088E8067-6A48-4552-BA4E-21ACCCB56534}" presName="parentTextBox" presStyleLbl="node1" presStyleIdx="0" presStyleCnt="2"/>
      <dgm:spPr/>
      <dgm:t>
        <a:bodyPr/>
        <a:lstStyle/>
        <a:p>
          <a:endParaRPr lang="es-EC"/>
        </a:p>
      </dgm:t>
    </dgm:pt>
    <dgm:pt modelId="{1519AD73-2DF1-45F8-99A3-BC8020B939DE}" type="pres">
      <dgm:prSet presAssocID="{088E8067-6A48-4552-BA4E-21ACCCB56534}" presName="entireBox" presStyleLbl="node1" presStyleIdx="0" presStyleCnt="2"/>
      <dgm:spPr/>
      <dgm:t>
        <a:bodyPr/>
        <a:lstStyle/>
        <a:p>
          <a:endParaRPr lang="es-EC"/>
        </a:p>
      </dgm:t>
    </dgm:pt>
    <dgm:pt modelId="{0C9D1983-2844-42FB-B59E-7C588EDE04D3}" type="pres">
      <dgm:prSet presAssocID="{088E8067-6A48-4552-BA4E-21ACCCB56534}" presName="descendantBox" presStyleCnt="0"/>
      <dgm:spPr/>
      <dgm:t>
        <a:bodyPr/>
        <a:lstStyle/>
        <a:p>
          <a:endParaRPr lang="es-EC"/>
        </a:p>
      </dgm:t>
    </dgm:pt>
    <dgm:pt modelId="{FFC23BD8-47B3-4C90-9237-23CFD8C2C05B}" type="pres">
      <dgm:prSet presAssocID="{6220F519-FEED-4199-A2E8-7377C0F84EDC}" presName="childTextBox" presStyleLbl="fgAccFollowNode1" presStyleIdx="0" presStyleCnt="4">
        <dgm:presLayoutVars>
          <dgm:bulletEnabled val="1"/>
        </dgm:presLayoutVars>
      </dgm:prSet>
      <dgm:spPr/>
      <dgm:t>
        <a:bodyPr/>
        <a:lstStyle/>
        <a:p>
          <a:endParaRPr lang="es-EC"/>
        </a:p>
      </dgm:t>
    </dgm:pt>
    <dgm:pt modelId="{04D2D913-F8E9-4A5F-AC84-BED6CAA8115E}" type="pres">
      <dgm:prSet presAssocID="{B6A42BD3-EDFD-437E-8171-E5B10B7EE52B}" presName="childTextBox" presStyleLbl="fgAccFollowNode1" presStyleIdx="1" presStyleCnt="4">
        <dgm:presLayoutVars>
          <dgm:bulletEnabled val="1"/>
        </dgm:presLayoutVars>
      </dgm:prSet>
      <dgm:spPr/>
      <dgm:t>
        <a:bodyPr/>
        <a:lstStyle/>
        <a:p>
          <a:endParaRPr lang="es-EC"/>
        </a:p>
      </dgm:t>
    </dgm:pt>
    <dgm:pt modelId="{5E10047B-3FB2-44AA-AF20-DD8792BC2987}" type="pres">
      <dgm:prSet presAssocID="{3C68B9EC-0A5F-469D-B922-07139610D0B7}" presName="childTextBox" presStyleLbl="fgAccFollowNode1" presStyleIdx="2" presStyleCnt="4">
        <dgm:presLayoutVars>
          <dgm:bulletEnabled val="1"/>
        </dgm:presLayoutVars>
      </dgm:prSet>
      <dgm:spPr/>
      <dgm:t>
        <a:bodyPr/>
        <a:lstStyle/>
        <a:p>
          <a:endParaRPr lang="es-EC"/>
        </a:p>
      </dgm:t>
    </dgm:pt>
    <dgm:pt modelId="{CE25C493-BFD3-4054-AB12-0A2F1FB34DB9}" type="pres">
      <dgm:prSet presAssocID="{BB125017-45AF-4A90-B9BA-13D88C7EE11A}" presName="sp" presStyleCnt="0"/>
      <dgm:spPr/>
      <dgm:t>
        <a:bodyPr/>
        <a:lstStyle/>
        <a:p>
          <a:endParaRPr lang="es-EC"/>
        </a:p>
      </dgm:t>
    </dgm:pt>
    <dgm:pt modelId="{86792FD0-EABD-46CA-8732-D2B4D3063DE4}" type="pres">
      <dgm:prSet presAssocID="{6742C051-39B0-4548-8537-00AEA51E3F09}" presName="arrowAndChildren" presStyleCnt="0"/>
      <dgm:spPr/>
      <dgm:t>
        <a:bodyPr/>
        <a:lstStyle/>
        <a:p>
          <a:endParaRPr lang="es-EC"/>
        </a:p>
      </dgm:t>
    </dgm:pt>
    <dgm:pt modelId="{11DECA1C-CBE1-4A91-99CE-DFC6B76F20F6}" type="pres">
      <dgm:prSet presAssocID="{6742C051-39B0-4548-8537-00AEA51E3F09}" presName="parentTextArrow" presStyleLbl="node1" presStyleIdx="0" presStyleCnt="2"/>
      <dgm:spPr/>
      <dgm:t>
        <a:bodyPr/>
        <a:lstStyle/>
        <a:p>
          <a:endParaRPr lang="es-EC"/>
        </a:p>
      </dgm:t>
    </dgm:pt>
    <dgm:pt modelId="{31A1ADC8-B872-46E7-9495-D66F23B047D2}" type="pres">
      <dgm:prSet presAssocID="{6742C051-39B0-4548-8537-00AEA51E3F09}" presName="arrow" presStyleLbl="node1" presStyleIdx="1" presStyleCnt="2"/>
      <dgm:spPr/>
      <dgm:t>
        <a:bodyPr/>
        <a:lstStyle/>
        <a:p>
          <a:endParaRPr lang="es-EC"/>
        </a:p>
      </dgm:t>
    </dgm:pt>
    <dgm:pt modelId="{281334A8-B566-4857-83A8-DE2573A87F5B}" type="pres">
      <dgm:prSet presAssocID="{6742C051-39B0-4548-8537-00AEA51E3F09}" presName="descendantArrow" presStyleCnt="0"/>
      <dgm:spPr/>
      <dgm:t>
        <a:bodyPr/>
        <a:lstStyle/>
        <a:p>
          <a:endParaRPr lang="es-EC"/>
        </a:p>
      </dgm:t>
    </dgm:pt>
    <dgm:pt modelId="{BDDD9F21-DCB4-430F-92E4-5FA27EF5F0F7}" type="pres">
      <dgm:prSet presAssocID="{C44F3DE6-E7CB-41E4-B0A7-A6CA2C17DB8A}" presName="childTextArrow" presStyleLbl="fgAccFollowNode1" presStyleIdx="3" presStyleCnt="4">
        <dgm:presLayoutVars>
          <dgm:bulletEnabled val="1"/>
        </dgm:presLayoutVars>
      </dgm:prSet>
      <dgm:spPr/>
      <dgm:t>
        <a:bodyPr/>
        <a:lstStyle/>
        <a:p>
          <a:endParaRPr lang="es-EC"/>
        </a:p>
      </dgm:t>
    </dgm:pt>
  </dgm:ptLst>
  <dgm:cxnLst>
    <dgm:cxn modelId="{6D6C563C-2CD7-4618-995B-EB828A25CDA0}" type="presOf" srcId="{088E8067-6A48-4552-BA4E-21ACCCB56534}" destId="{0D11CCB3-0630-466B-AC29-E10AC1E402F2}" srcOrd="0" destOrd="0" presId="urn:microsoft.com/office/officeart/2005/8/layout/process4"/>
    <dgm:cxn modelId="{DCDD21DF-BC4D-4AC5-A9A1-6963572C8EB7}" srcId="{6742C051-39B0-4548-8537-00AEA51E3F09}" destId="{C44F3DE6-E7CB-41E4-B0A7-A6CA2C17DB8A}" srcOrd="0" destOrd="0" parTransId="{A3078570-412B-4E66-95DC-54FEE12A978F}" sibTransId="{BCFBF769-459C-471F-B82A-63E90A38C535}"/>
    <dgm:cxn modelId="{B5306306-5C8B-434A-BD78-E45F308F53FF}" type="presOf" srcId="{6220F519-FEED-4199-A2E8-7377C0F84EDC}" destId="{FFC23BD8-47B3-4C90-9237-23CFD8C2C05B}" srcOrd="0" destOrd="0" presId="urn:microsoft.com/office/officeart/2005/8/layout/process4"/>
    <dgm:cxn modelId="{4D32E4C8-248C-46AD-943C-8D10D14DDAC6}" type="presOf" srcId="{B6A42BD3-EDFD-437E-8171-E5B10B7EE52B}" destId="{04D2D913-F8E9-4A5F-AC84-BED6CAA8115E}" srcOrd="0" destOrd="0" presId="urn:microsoft.com/office/officeart/2005/8/layout/process4"/>
    <dgm:cxn modelId="{395C95BD-5255-46A1-A81B-69E13A3E08D0}" type="presOf" srcId="{5D68E34C-E75F-464B-B3BA-859F4E4C4077}" destId="{2772EDFE-5F1D-497B-AC05-A13D02F4F5B9}" srcOrd="0" destOrd="0" presId="urn:microsoft.com/office/officeart/2005/8/layout/process4"/>
    <dgm:cxn modelId="{6A765154-0B7C-4C92-98A9-85B19EF4116A}" type="presOf" srcId="{088E8067-6A48-4552-BA4E-21ACCCB56534}" destId="{1519AD73-2DF1-45F8-99A3-BC8020B939DE}" srcOrd="1" destOrd="0" presId="urn:microsoft.com/office/officeart/2005/8/layout/process4"/>
    <dgm:cxn modelId="{EBFAE26A-7548-436A-995E-344518453E9E}" type="presOf" srcId="{3C68B9EC-0A5F-469D-B922-07139610D0B7}" destId="{5E10047B-3FB2-44AA-AF20-DD8792BC2987}" srcOrd="0" destOrd="0" presId="urn:microsoft.com/office/officeart/2005/8/layout/process4"/>
    <dgm:cxn modelId="{B31E94FF-DDA6-4B2B-B5E3-39278584C04F}" type="presOf" srcId="{6742C051-39B0-4548-8537-00AEA51E3F09}" destId="{31A1ADC8-B872-46E7-9495-D66F23B047D2}" srcOrd="1" destOrd="0" presId="urn:microsoft.com/office/officeart/2005/8/layout/process4"/>
    <dgm:cxn modelId="{EB1CCF64-34AF-470C-8A2E-E6B9BC621F65}" srcId="{088E8067-6A48-4552-BA4E-21ACCCB56534}" destId="{B6A42BD3-EDFD-437E-8171-E5B10B7EE52B}" srcOrd="1" destOrd="0" parTransId="{1DD89277-B7B2-4162-8A49-511C067CCB31}" sibTransId="{BC07A8F9-D560-476D-A21F-82B039432E0E}"/>
    <dgm:cxn modelId="{19FABD78-D8E8-47FD-A3F3-5510B03803F2}" srcId="{5D68E34C-E75F-464B-B3BA-859F4E4C4077}" destId="{088E8067-6A48-4552-BA4E-21ACCCB56534}" srcOrd="1" destOrd="0" parTransId="{0D4B20B1-FF4E-465F-9B8D-9112615F2CCA}" sibTransId="{3503092F-6ABB-43E0-98F7-84EBD036EC54}"/>
    <dgm:cxn modelId="{EDCB6598-01C9-4BE7-9813-F1302E129A76}" type="presOf" srcId="{C44F3DE6-E7CB-41E4-B0A7-A6CA2C17DB8A}" destId="{BDDD9F21-DCB4-430F-92E4-5FA27EF5F0F7}" srcOrd="0" destOrd="0" presId="urn:microsoft.com/office/officeart/2005/8/layout/process4"/>
    <dgm:cxn modelId="{393BC95B-B770-4280-8502-B0272C1C4635}" srcId="{088E8067-6A48-4552-BA4E-21ACCCB56534}" destId="{6220F519-FEED-4199-A2E8-7377C0F84EDC}" srcOrd="0" destOrd="0" parTransId="{8E38B7D1-45EA-4456-A368-25953F248F41}" sibTransId="{4BBFE868-9672-4C12-BDB0-C720990C30CD}"/>
    <dgm:cxn modelId="{63F4F2CE-A79D-48D5-8140-A86A5B230A88}" srcId="{088E8067-6A48-4552-BA4E-21ACCCB56534}" destId="{3C68B9EC-0A5F-469D-B922-07139610D0B7}" srcOrd="2" destOrd="0" parTransId="{66017E90-633A-4D15-84E9-A3449DD3E5CC}" sibTransId="{493F900C-BDAF-446E-996C-206089E3288A}"/>
    <dgm:cxn modelId="{44E45662-AD8A-42BD-8601-9D169F03AE57}" type="presOf" srcId="{6742C051-39B0-4548-8537-00AEA51E3F09}" destId="{11DECA1C-CBE1-4A91-99CE-DFC6B76F20F6}" srcOrd="0" destOrd="0" presId="urn:microsoft.com/office/officeart/2005/8/layout/process4"/>
    <dgm:cxn modelId="{75225515-802B-413F-9F48-FEEFDEF4F20E}" srcId="{5D68E34C-E75F-464B-B3BA-859F4E4C4077}" destId="{6742C051-39B0-4548-8537-00AEA51E3F09}" srcOrd="0" destOrd="0" parTransId="{C78FFD06-8F3E-407F-AFA4-8305124D7234}" sibTransId="{BB125017-45AF-4A90-B9BA-13D88C7EE11A}"/>
    <dgm:cxn modelId="{1D803165-CB4E-4824-8BC1-FB43BE96F48D}" type="presParOf" srcId="{2772EDFE-5F1D-497B-AC05-A13D02F4F5B9}" destId="{852BFC05-E80B-4BDB-B27D-C9B8A4160F7B}" srcOrd="0" destOrd="0" presId="urn:microsoft.com/office/officeart/2005/8/layout/process4"/>
    <dgm:cxn modelId="{993B08AC-4F54-4408-84AA-19B4B9A5964C}" type="presParOf" srcId="{852BFC05-E80B-4BDB-B27D-C9B8A4160F7B}" destId="{0D11CCB3-0630-466B-AC29-E10AC1E402F2}" srcOrd="0" destOrd="0" presId="urn:microsoft.com/office/officeart/2005/8/layout/process4"/>
    <dgm:cxn modelId="{808C427E-EDC3-4C45-8213-CBD0BA0C623A}" type="presParOf" srcId="{852BFC05-E80B-4BDB-B27D-C9B8A4160F7B}" destId="{1519AD73-2DF1-45F8-99A3-BC8020B939DE}" srcOrd="1" destOrd="0" presId="urn:microsoft.com/office/officeart/2005/8/layout/process4"/>
    <dgm:cxn modelId="{06579BD2-2873-46AF-BEF3-AA4C42951269}" type="presParOf" srcId="{852BFC05-E80B-4BDB-B27D-C9B8A4160F7B}" destId="{0C9D1983-2844-42FB-B59E-7C588EDE04D3}" srcOrd="2" destOrd="0" presId="urn:microsoft.com/office/officeart/2005/8/layout/process4"/>
    <dgm:cxn modelId="{64BA8F0B-9129-4FB8-A20C-D516EF0516A6}" type="presParOf" srcId="{0C9D1983-2844-42FB-B59E-7C588EDE04D3}" destId="{FFC23BD8-47B3-4C90-9237-23CFD8C2C05B}" srcOrd="0" destOrd="0" presId="urn:microsoft.com/office/officeart/2005/8/layout/process4"/>
    <dgm:cxn modelId="{57CA7632-AE9F-4BAB-B44D-EAB08A22C13E}" type="presParOf" srcId="{0C9D1983-2844-42FB-B59E-7C588EDE04D3}" destId="{04D2D913-F8E9-4A5F-AC84-BED6CAA8115E}" srcOrd="1" destOrd="0" presId="urn:microsoft.com/office/officeart/2005/8/layout/process4"/>
    <dgm:cxn modelId="{050F4CB3-5583-4E25-A256-925F5846A80A}" type="presParOf" srcId="{0C9D1983-2844-42FB-B59E-7C588EDE04D3}" destId="{5E10047B-3FB2-44AA-AF20-DD8792BC2987}" srcOrd="2" destOrd="0" presId="urn:microsoft.com/office/officeart/2005/8/layout/process4"/>
    <dgm:cxn modelId="{702A0EB9-A0C1-4526-A2FE-4863DA1E052E}" type="presParOf" srcId="{2772EDFE-5F1D-497B-AC05-A13D02F4F5B9}" destId="{CE25C493-BFD3-4054-AB12-0A2F1FB34DB9}" srcOrd="1" destOrd="0" presId="urn:microsoft.com/office/officeart/2005/8/layout/process4"/>
    <dgm:cxn modelId="{93D09BEB-605A-4415-97F8-6840050F6C1D}" type="presParOf" srcId="{2772EDFE-5F1D-497B-AC05-A13D02F4F5B9}" destId="{86792FD0-EABD-46CA-8732-D2B4D3063DE4}" srcOrd="2" destOrd="0" presId="urn:microsoft.com/office/officeart/2005/8/layout/process4"/>
    <dgm:cxn modelId="{A00BE361-CE03-45BB-91AC-B037FE7D3D50}" type="presParOf" srcId="{86792FD0-EABD-46CA-8732-D2B4D3063DE4}" destId="{11DECA1C-CBE1-4A91-99CE-DFC6B76F20F6}" srcOrd="0" destOrd="0" presId="urn:microsoft.com/office/officeart/2005/8/layout/process4"/>
    <dgm:cxn modelId="{56C253E4-1A97-40F8-B859-3A51AC63D02A}" type="presParOf" srcId="{86792FD0-EABD-46CA-8732-D2B4D3063DE4}" destId="{31A1ADC8-B872-46E7-9495-D66F23B047D2}" srcOrd="1" destOrd="0" presId="urn:microsoft.com/office/officeart/2005/8/layout/process4"/>
    <dgm:cxn modelId="{33F2EA8B-C821-47D2-8FE9-786DB224E337}" type="presParOf" srcId="{86792FD0-EABD-46CA-8732-D2B4D3063DE4}" destId="{281334A8-B566-4857-83A8-DE2573A87F5B}" srcOrd="2" destOrd="0" presId="urn:microsoft.com/office/officeart/2005/8/layout/process4"/>
    <dgm:cxn modelId="{99C7ABB6-37A6-4C8D-AEE0-FA6165DC1391}" type="presParOf" srcId="{281334A8-B566-4857-83A8-DE2573A87F5B}" destId="{BDDD9F21-DCB4-430F-92E4-5FA27EF5F0F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C03F6E-9614-4949-AE29-CE5E99BD62AB}" type="doc">
      <dgm:prSet loTypeId="urn:microsoft.com/office/officeart/2005/8/layout/orgChart1" loCatId="hierarchy" qsTypeId="urn:microsoft.com/office/officeart/2005/8/quickstyle/simple3" qsCatId="simple" csTypeId="urn:microsoft.com/office/officeart/2005/8/colors/colorful3" csCatId="colorful" phldr="1"/>
      <dgm:spPr/>
      <dgm:t>
        <a:bodyPr/>
        <a:lstStyle/>
        <a:p>
          <a:endParaRPr lang="es-EC"/>
        </a:p>
      </dgm:t>
    </dgm:pt>
    <dgm:pt modelId="{A8F7BCB7-DCD0-43FC-BC4D-90DD8D68E222}">
      <dgm:prSet phldrT="[Texto]" custT="1"/>
      <dgm:spPr/>
      <dgm:t>
        <a:bodyPr/>
        <a:lstStyle/>
        <a:p>
          <a:r>
            <a:rPr lang="es-EC" sz="4400" dirty="0" smtClean="0">
              <a:latin typeface="+mn-lt"/>
              <a:cs typeface="Times New Roman" panose="02020603050405020304" pitchFamily="18" charset="0"/>
            </a:rPr>
            <a:t>Teoría de Desarrollo </a:t>
          </a:r>
          <a:endParaRPr lang="es-EC" sz="4400" dirty="0">
            <a:latin typeface="+mn-lt"/>
            <a:cs typeface="Times New Roman" panose="02020603050405020304" pitchFamily="18" charset="0"/>
          </a:endParaRPr>
        </a:p>
      </dgm:t>
    </dgm:pt>
    <dgm:pt modelId="{B68CBAD1-0CCE-4E9D-9A49-07884ABCBDA4}" type="parTrans" cxnId="{64C89DBA-F35D-43FF-A12C-344C1AD6133D}">
      <dgm:prSet/>
      <dgm:spPr/>
      <dgm:t>
        <a:bodyPr/>
        <a:lstStyle/>
        <a:p>
          <a:endParaRPr lang="es-EC" sz="1800">
            <a:latin typeface="+mn-lt"/>
          </a:endParaRPr>
        </a:p>
      </dgm:t>
    </dgm:pt>
    <dgm:pt modelId="{21651C08-AFF1-4C25-863A-58647E017D0C}" type="sibTrans" cxnId="{64C89DBA-F35D-43FF-A12C-344C1AD6133D}">
      <dgm:prSet/>
      <dgm:spPr/>
      <dgm:t>
        <a:bodyPr/>
        <a:lstStyle/>
        <a:p>
          <a:endParaRPr lang="es-EC" sz="1800">
            <a:latin typeface="+mn-lt"/>
          </a:endParaRPr>
        </a:p>
      </dgm:t>
    </dgm:pt>
    <dgm:pt modelId="{236D4BBE-01F2-4476-BA3A-7432ACF90238}">
      <dgm:prSet phldrT="[Texto]" custT="1"/>
      <dgm:spPr>
        <a:blipFill rotWithShape="0">
          <a:blip xmlns:r="http://schemas.openxmlformats.org/officeDocument/2006/relationships" r:embed="rId1"/>
          <a:stretch>
            <a:fillRect/>
          </a:stretch>
        </a:blipFill>
      </dgm:spPr>
      <dgm:t>
        <a:bodyPr/>
        <a:lstStyle/>
        <a:p>
          <a:r>
            <a:rPr lang="es-EC" sz="6600" dirty="0" smtClean="0">
              <a:latin typeface="+mn-lt"/>
            </a:rPr>
            <a:t>  </a:t>
          </a:r>
          <a:endParaRPr lang="es-EC" sz="6600" dirty="0">
            <a:latin typeface="+mn-lt"/>
          </a:endParaRPr>
        </a:p>
      </dgm:t>
    </dgm:pt>
    <dgm:pt modelId="{293F8017-F68C-4E80-9712-8FEB96E111FB}" type="parTrans" cxnId="{1B8FCC0D-8BF8-4A42-8195-5095BC1F5A4F}">
      <dgm:prSet/>
      <dgm:spPr/>
      <dgm:t>
        <a:bodyPr/>
        <a:lstStyle/>
        <a:p>
          <a:endParaRPr lang="es-EC" sz="1800">
            <a:latin typeface="+mn-lt"/>
          </a:endParaRPr>
        </a:p>
      </dgm:t>
    </dgm:pt>
    <dgm:pt modelId="{55988C47-7599-4A93-B0F5-FE4C5CACFDD7}" type="sibTrans" cxnId="{1B8FCC0D-8BF8-4A42-8195-5095BC1F5A4F}">
      <dgm:prSet/>
      <dgm:spPr/>
      <dgm:t>
        <a:bodyPr/>
        <a:lstStyle/>
        <a:p>
          <a:endParaRPr lang="es-EC" sz="1800">
            <a:latin typeface="+mn-lt"/>
          </a:endParaRPr>
        </a:p>
      </dgm:t>
    </dgm:pt>
    <dgm:pt modelId="{77665EEC-C2B3-478B-99A4-E5A3A982CE87}">
      <dgm:prSet phldrT="[Texto]" custT="1"/>
      <dgm:spPr>
        <a:blipFill rotWithShape="0">
          <a:blip xmlns:r="http://schemas.openxmlformats.org/officeDocument/2006/relationships" r:embed="rId2"/>
          <a:stretch>
            <a:fillRect/>
          </a:stretch>
        </a:blipFill>
      </dgm:spPr>
      <dgm:t>
        <a:bodyPr/>
        <a:lstStyle/>
        <a:p>
          <a:r>
            <a:rPr lang="es-EC" sz="6600" dirty="0" smtClean="0">
              <a:latin typeface="+mn-lt"/>
            </a:rPr>
            <a:t> </a:t>
          </a:r>
          <a:endParaRPr lang="es-EC" sz="6600" dirty="0">
            <a:latin typeface="+mn-lt"/>
          </a:endParaRPr>
        </a:p>
      </dgm:t>
    </dgm:pt>
    <dgm:pt modelId="{47CAF4C2-474C-41D0-878C-0F7B5A02F849}" type="parTrans" cxnId="{491F5B88-D666-4D1F-8D0C-74EBF44B27BC}">
      <dgm:prSet/>
      <dgm:spPr/>
      <dgm:t>
        <a:bodyPr/>
        <a:lstStyle/>
        <a:p>
          <a:endParaRPr lang="es-EC"/>
        </a:p>
      </dgm:t>
    </dgm:pt>
    <dgm:pt modelId="{D35C689D-C9E3-4346-83F1-1004B84C2088}" type="sibTrans" cxnId="{491F5B88-D666-4D1F-8D0C-74EBF44B27BC}">
      <dgm:prSet/>
      <dgm:spPr/>
      <dgm:t>
        <a:bodyPr/>
        <a:lstStyle/>
        <a:p>
          <a:endParaRPr lang="es-EC"/>
        </a:p>
      </dgm:t>
    </dgm:pt>
    <dgm:pt modelId="{B71D7F02-48E2-48E6-83FD-6871ACF445DC}" type="pres">
      <dgm:prSet presAssocID="{62C03F6E-9614-4949-AE29-CE5E99BD62AB}" presName="hierChild1" presStyleCnt="0">
        <dgm:presLayoutVars>
          <dgm:orgChart val="1"/>
          <dgm:chPref val="1"/>
          <dgm:dir/>
          <dgm:animOne val="branch"/>
          <dgm:animLvl val="lvl"/>
          <dgm:resizeHandles/>
        </dgm:presLayoutVars>
      </dgm:prSet>
      <dgm:spPr/>
      <dgm:t>
        <a:bodyPr/>
        <a:lstStyle/>
        <a:p>
          <a:endParaRPr lang="es-EC"/>
        </a:p>
      </dgm:t>
    </dgm:pt>
    <dgm:pt modelId="{258F6181-B920-4896-8E11-0F2D48F15F2C}" type="pres">
      <dgm:prSet presAssocID="{A8F7BCB7-DCD0-43FC-BC4D-90DD8D68E222}" presName="hierRoot1" presStyleCnt="0">
        <dgm:presLayoutVars>
          <dgm:hierBranch val="init"/>
        </dgm:presLayoutVars>
      </dgm:prSet>
      <dgm:spPr/>
    </dgm:pt>
    <dgm:pt modelId="{2D779333-00D1-4AE3-80DC-EF9457AF8420}" type="pres">
      <dgm:prSet presAssocID="{A8F7BCB7-DCD0-43FC-BC4D-90DD8D68E222}" presName="rootComposite1" presStyleCnt="0"/>
      <dgm:spPr/>
    </dgm:pt>
    <dgm:pt modelId="{D5BAFF3B-E7DA-46B4-A4F7-383615A7BA18}" type="pres">
      <dgm:prSet presAssocID="{A8F7BCB7-DCD0-43FC-BC4D-90DD8D68E222}" presName="rootText1" presStyleLbl="node0" presStyleIdx="0" presStyleCnt="1">
        <dgm:presLayoutVars>
          <dgm:chPref val="3"/>
        </dgm:presLayoutVars>
      </dgm:prSet>
      <dgm:spPr/>
      <dgm:t>
        <a:bodyPr/>
        <a:lstStyle/>
        <a:p>
          <a:endParaRPr lang="es-EC"/>
        </a:p>
      </dgm:t>
    </dgm:pt>
    <dgm:pt modelId="{46B4BF9F-3011-44FC-936C-6C974F0320CF}" type="pres">
      <dgm:prSet presAssocID="{A8F7BCB7-DCD0-43FC-BC4D-90DD8D68E222}" presName="rootConnector1" presStyleLbl="node1" presStyleIdx="0" presStyleCnt="0"/>
      <dgm:spPr/>
      <dgm:t>
        <a:bodyPr/>
        <a:lstStyle/>
        <a:p>
          <a:endParaRPr lang="es-EC"/>
        </a:p>
      </dgm:t>
    </dgm:pt>
    <dgm:pt modelId="{27C34576-498F-4BD0-96E4-4BB2A2371651}" type="pres">
      <dgm:prSet presAssocID="{A8F7BCB7-DCD0-43FC-BC4D-90DD8D68E222}" presName="hierChild2" presStyleCnt="0"/>
      <dgm:spPr/>
    </dgm:pt>
    <dgm:pt modelId="{678D349F-6CE5-4514-A74B-C8B0E3F78DA0}" type="pres">
      <dgm:prSet presAssocID="{293F8017-F68C-4E80-9712-8FEB96E111FB}" presName="Name37" presStyleLbl="parChTrans1D2" presStyleIdx="0" presStyleCnt="2"/>
      <dgm:spPr/>
      <dgm:t>
        <a:bodyPr/>
        <a:lstStyle/>
        <a:p>
          <a:endParaRPr lang="es-EC"/>
        </a:p>
      </dgm:t>
    </dgm:pt>
    <dgm:pt modelId="{D7F3634A-4C30-4457-BDB4-C56462DAA7CC}" type="pres">
      <dgm:prSet presAssocID="{236D4BBE-01F2-4476-BA3A-7432ACF90238}" presName="hierRoot2" presStyleCnt="0">
        <dgm:presLayoutVars>
          <dgm:hierBranch val="init"/>
        </dgm:presLayoutVars>
      </dgm:prSet>
      <dgm:spPr/>
    </dgm:pt>
    <dgm:pt modelId="{43C00B12-E857-4CF1-A285-AD888B89B806}" type="pres">
      <dgm:prSet presAssocID="{236D4BBE-01F2-4476-BA3A-7432ACF90238}" presName="rootComposite" presStyleCnt="0"/>
      <dgm:spPr/>
    </dgm:pt>
    <dgm:pt modelId="{23EC9E2F-7757-4F9B-901A-850E3FD1155C}" type="pres">
      <dgm:prSet presAssocID="{236D4BBE-01F2-4476-BA3A-7432ACF90238}" presName="rootText" presStyleLbl="node2" presStyleIdx="0" presStyleCnt="2">
        <dgm:presLayoutVars>
          <dgm:chPref val="3"/>
        </dgm:presLayoutVars>
      </dgm:prSet>
      <dgm:spPr/>
      <dgm:t>
        <a:bodyPr/>
        <a:lstStyle/>
        <a:p>
          <a:endParaRPr lang="es-EC"/>
        </a:p>
      </dgm:t>
    </dgm:pt>
    <dgm:pt modelId="{E8C35F3D-7938-4356-8137-CAD405FA7403}" type="pres">
      <dgm:prSet presAssocID="{236D4BBE-01F2-4476-BA3A-7432ACF90238}" presName="rootConnector" presStyleLbl="node2" presStyleIdx="0" presStyleCnt="2"/>
      <dgm:spPr/>
      <dgm:t>
        <a:bodyPr/>
        <a:lstStyle/>
        <a:p>
          <a:endParaRPr lang="es-EC"/>
        </a:p>
      </dgm:t>
    </dgm:pt>
    <dgm:pt modelId="{8BA83E25-9C3E-4872-8EAC-9448CFE989CC}" type="pres">
      <dgm:prSet presAssocID="{236D4BBE-01F2-4476-BA3A-7432ACF90238}" presName="hierChild4" presStyleCnt="0"/>
      <dgm:spPr/>
    </dgm:pt>
    <dgm:pt modelId="{106F7C9F-9283-411F-A043-A60AD569E23D}" type="pres">
      <dgm:prSet presAssocID="{236D4BBE-01F2-4476-BA3A-7432ACF90238}" presName="hierChild5" presStyleCnt="0"/>
      <dgm:spPr/>
    </dgm:pt>
    <dgm:pt modelId="{ED351B04-4EC6-43E7-8437-AB343F970FAE}" type="pres">
      <dgm:prSet presAssocID="{47CAF4C2-474C-41D0-878C-0F7B5A02F849}" presName="Name37" presStyleLbl="parChTrans1D2" presStyleIdx="1" presStyleCnt="2"/>
      <dgm:spPr/>
      <dgm:t>
        <a:bodyPr/>
        <a:lstStyle/>
        <a:p>
          <a:endParaRPr lang="es-EC"/>
        </a:p>
      </dgm:t>
    </dgm:pt>
    <dgm:pt modelId="{9D2BDB90-F8B7-483C-8CEC-26EDEC324639}" type="pres">
      <dgm:prSet presAssocID="{77665EEC-C2B3-478B-99A4-E5A3A982CE87}" presName="hierRoot2" presStyleCnt="0">
        <dgm:presLayoutVars>
          <dgm:hierBranch val="init"/>
        </dgm:presLayoutVars>
      </dgm:prSet>
      <dgm:spPr/>
    </dgm:pt>
    <dgm:pt modelId="{EF45E9D7-262B-4F57-995B-182079BCE55C}" type="pres">
      <dgm:prSet presAssocID="{77665EEC-C2B3-478B-99A4-E5A3A982CE87}" presName="rootComposite" presStyleCnt="0"/>
      <dgm:spPr/>
    </dgm:pt>
    <dgm:pt modelId="{36FDF4C5-37D6-400A-99C7-D4786EBABB4B}" type="pres">
      <dgm:prSet presAssocID="{77665EEC-C2B3-478B-99A4-E5A3A982CE87}" presName="rootText" presStyleLbl="node2" presStyleIdx="1" presStyleCnt="2">
        <dgm:presLayoutVars>
          <dgm:chPref val="3"/>
        </dgm:presLayoutVars>
      </dgm:prSet>
      <dgm:spPr/>
      <dgm:t>
        <a:bodyPr/>
        <a:lstStyle/>
        <a:p>
          <a:endParaRPr lang="es-EC"/>
        </a:p>
      </dgm:t>
    </dgm:pt>
    <dgm:pt modelId="{2169CD07-D61C-4DBE-84EA-1F2652C835F9}" type="pres">
      <dgm:prSet presAssocID="{77665EEC-C2B3-478B-99A4-E5A3A982CE87}" presName="rootConnector" presStyleLbl="node2" presStyleIdx="1" presStyleCnt="2"/>
      <dgm:spPr/>
      <dgm:t>
        <a:bodyPr/>
        <a:lstStyle/>
        <a:p>
          <a:endParaRPr lang="es-EC"/>
        </a:p>
      </dgm:t>
    </dgm:pt>
    <dgm:pt modelId="{D184159E-21D6-4C50-A63D-6DDEED5486A2}" type="pres">
      <dgm:prSet presAssocID="{77665EEC-C2B3-478B-99A4-E5A3A982CE87}" presName="hierChild4" presStyleCnt="0"/>
      <dgm:spPr/>
    </dgm:pt>
    <dgm:pt modelId="{01507142-C57E-4BD8-9B20-EB4ED0D6A08A}" type="pres">
      <dgm:prSet presAssocID="{77665EEC-C2B3-478B-99A4-E5A3A982CE87}" presName="hierChild5" presStyleCnt="0"/>
      <dgm:spPr/>
    </dgm:pt>
    <dgm:pt modelId="{56EC7CE4-1675-49B2-BE08-569E440F10E6}" type="pres">
      <dgm:prSet presAssocID="{A8F7BCB7-DCD0-43FC-BC4D-90DD8D68E222}" presName="hierChild3" presStyleCnt="0"/>
      <dgm:spPr/>
    </dgm:pt>
  </dgm:ptLst>
  <dgm:cxnLst>
    <dgm:cxn modelId="{64C89DBA-F35D-43FF-A12C-344C1AD6133D}" srcId="{62C03F6E-9614-4949-AE29-CE5E99BD62AB}" destId="{A8F7BCB7-DCD0-43FC-BC4D-90DD8D68E222}" srcOrd="0" destOrd="0" parTransId="{B68CBAD1-0CCE-4E9D-9A49-07884ABCBDA4}" sibTransId="{21651C08-AFF1-4C25-863A-58647E017D0C}"/>
    <dgm:cxn modelId="{CE458154-5711-4A53-83FB-BE5E589C2FE6}" type="presOf" srcId="{A8F7BCB7-DCD0-43FC-BC4D-90DD8D68E222}" destId="{D5BAFF3B-E7DA-46B4-A4F7-383615A7BA18}" srcOrd="0" destOrd="0" presId="urn:microsoft.com/office/officeart/2005/8/layout/orgChart1"/>
    <dgm:cxn modelId="{062A35F7-0BA7-40D2-BB13-8C4BD8E5CCEA}" type="presOf" srcId="{47CAF4C2-474C-41D0-878C-0F7B5A02F849}" destId="{ED351B04-4EC6-43E7-8437-AB343F970FAE}" srcOrd="0" destOrd="0" presId="urn:microsoft.com/office/officeart/2005/8/layout/orgChart1"/>
    <dgm:cxn modelId="{1B8FCC0D-8BF8-4A42-8195-5095BC1F5A4F}" srcId="{A8F7BCB7-DCD0-43FC-BC4D-90DD8D68E222}" destId="{236D4BBE-01F2-4476-BA3A-7432ACF90238}" srcOrd="0" destOrd="0" parTransId="{293F8017-F68C-4E80-9712-8FEB96E111FB}" sibTransId="{55988C47-7599-4A93-B0F5-FE4C5CACFDD7}"/>
    <dgm:cxn modelId="{3B500E8E-F322-435E-8CA3-FCF4CD293526}" type="presOf" srcId="{62C03F6E-9614-4949-AE29-CE5E99BD62AB}" destId="{B71D7F02-48E2-48E6-83FD-6871ACF445DC}" srcOrd="0" destOrd="0" presId="urn:microsoft.com/office/officeart/2005/8/layout/orgChart1"/>
    <dgm:cxn modelId="{491F5B88-D666-4D1F-8D0C-74EBF44B27BC}" srcId="{A8F7BCB7-DCD0-43FC-BC4D-90DD8D68E222}" destId="{77665EEC-C2B3-478B-99A4-E5A3A982CE87}" srcOrd="1" destOrd="0" parTransId="{47CAF4C2-474C-41D0-878C-0F7B5A02F849}" sibTransId="{D35C689D-C9E3-4346-83F1-1004B84C2088}"/>
    <dgm:cxn modelId="{6E0DD164-6C01-4196-B290-DE068B3A8822}" type="presOf" srcId="{236D4BBE-01F2-4476-BA3A-7432ACF90238}" destId="{E8C35F3D-7938-4356-8137-CAD405FA7403}" srcOrd="1" destOrd="0" presId="urn:microsoft.com/office/officeart/2005/8/layout/orgChart1"/>
    <dgm:cxn modelId="{68D3D85B-415D-4492-B395-567D8C27B762}" type="presOf" srcId="{293F8017-F68C-4E80-9712-8FEB96E111FB}" destId="{678D349F-6CE5-4514-A74B-C8B0E3F78DA0}" srcOrd="0" destOrd="0" presId="urn:microsoft.com/office/officeart/2005/8/layout/orgChart1"/>
    <dgm:cxn modelId="{9DB4269C-1DF9-48B3-83C2-BCF451B69627}" type="presOf" srcId="{77665EEC-C2B3-478B-99A4-E5A3A982CE87}" destId="{2169CD07-D61C-4DBE-84EA-1F2652C835F9}" srcOrd="1" destOrd="0" presId="urn:microsoft.com/office/officeart/2005/8/layout/orgChart1"/>
    <dgm:cxn modelId="{A65B7B44-6F37-4846-AE34-47544EB7F8D7}" type="presOf" srcId="{77665EEC-C2B3-478B-99A4-E5A3A982CE87}" destId="{36FDF4C5-37D6-400A-99C7-D4786EBABB4B}" srcOrd="0" destOrd="0" presId="urn:microsoft.com/office/officeart/2005/8/layout/orgChart1"/>
    <dgm:cxn modelId="{0855E651-138A-41D5-B879-867CE0B8D5A0}" type="presOf" srcId="{236D4BBE-01F2-4476-BA3A-7432ACF90238}" destId="{23EC9E2F-7757-4F9B-901A-850E3FD1155C}" srcOrd="0" destOrd="0" presId="urn:microsoft.com/office/officeart/2005/8/layout/orgChart1"/>
    <dgm:cxn modelId="{0F689475-EBFB-4E54-A029-685B99C9B907}" type="presOf" srcId="{A8F7BCB7-DCD0-43FC-BC4D-90DD8D68E222}" destId="{46B4BF9F-3011-44FC-936C-6C974F0320CF}" srcOrd="1" destOrd="0" presId="urn:microsoft.com/office/officeart/2005/8/layout/orgChart1"/>
    <dgm:cxn modelId="{E15D714A-B7D8-45AF-B070-BD5FB98E6E4C}" type="presParOf" srcId="{B71D7F02-48E2-48E6-83FD-6871ACF445DC}" destId="{258F6181-B920-4896-8E11-0F2D48F15F2C}" srcOrd="0" destOrd="0" presId="urn:microsoft.com/office/officeart/2005/8/layout/orgChart1"/>
    <dgm:cxn modelId="{64B67220-0E92-470A-B087-6868E5E8BF2A}" type="presParOf" srcId="{258F6181-B920-4896-8E11-0F2D48F15F2C}" destId="{2D779333-00D1-4AE3-80DC-EF9457AF8420}" srcOrd="0" destOrd="0" presId="urn:microsoft.com/office/officeart/2005/8/layout/orgChart1"/>
    <dgm:cxn modelId="{A4A222AC-90B2-4E4F-A6A6-E11B9189575F}" type="presParOf" srcId="{2D779333-00D1-4AE3-80DC-EF9457AF8420}" destId="{D5BAFF3B-E7DA-46B4-A4F7-383615A7BA18}" srcOrd="0" destOrd="0" presId="urn:microsoft.com/office/officeart/2005/8/layout/orgChart1"/>
    <dgm:cxn modelId="{87227EF5-8965-427B-AB42-E01106664568}" type="presParOf" srcId="{2D779333-00D1-4AE3-80DC-EF9457AF8420}" destId="{46B4BF9F-3011-44FC-936C-6C974F0320CF}" srcOrd="1" destOrd="0" presId="urn:microsoft.com/office/officeart/2005/8/layout/orgChart1"/>
    <dgm:cxn modelId="{EE9DEC23-D3A1-42DF-8779-4C00AB383B63}" type="presParOf" srcId="{258F6181-B920-4896-8E11-0F2D48F15F2C}" destId="{27C34576-498F-4BD0-96E4-4BB2A2371651}" srcOrd="1" destOrd="0" presId="urn:microsoft.com/office/officeart/2005/8/layout/orgChart1"/>
    <dgm:cxn modelId="{05ACCD4E-6353-4AE8-84FD-9E1102D6AA85}" type="presParOf" srcId="{27C34576-498F-4BD0-96E4-4BB2A2371651}" destId="{678D349F-6CE5-4514-A74B-C8B0E3F78DA0}" srcOrd="0" destOrd="0" presId="urn:microsoft.com/office/officeart/2005/8/layout/orgChart1"/>
    <dgm:cxn modelId="{432325FB-0CDC-4A5A-91F9-349653B70277}" type="presParOf" srcId="{27C34576-498F-4BD0-96E4-4BB2A2371651}" destId="{D7F3634A-4C30-4457-BDB4-C56462DAA7CC}" srcOrd="1" destOrd="0" presId="urn:microsoft.com/office/officeart/2005/8/layout/orgChart1"/>
    <dgm:cxn modelId="{2F897FEB-4BD4-4B1E-81FF-C44BEB62AF55}" type="presParOf" srcId="{D7F3634A-4C30-4457-BDB4-C56462DAA7CC}" destId="{43C00B12-E857-4CF1-A285-AD888B89B806}" srcOrd="0" destOrd="0" presId="urn:microsoft.com/office/officeart/2005/8/layout/orgChart1"/>
    <dgm:cxn modelId="{A8CBCCBD-F13B-4961-A54C-082A453C89BB}" type="presParOf" srcId="{43C00B12-E857-4CF1-A285-AD888B89B806}" destId="{23EC9E2F-7757-4F9B-901A-850E3FD1155C}" srcOrd="0" destOrd="0" presId="urn:microsoft.com/office/officeart/2005/8/layout/orgChart1"/>
    <dgm:cxn modelId="{2D89C0E3-DFD5-4CBB-AAF4-011ABA60542A}" type="presParOf" srcId="{43C00B12-E857-4CF1-A285-AD888B89B806}" destId="{E8C35F3D-7938-4356-8137-CAD405FA7403}" srcOrd="1" destOrd="0" presId="urn:microsoft.com/office/officeart/2005/8/layout/orgChart1"/>
    <dgm:cxn modelId="{6A152945-34AA-4E7A-BA68-00E80DCD3B90}" type="presParOf" srcId="{D7F3634A-4C30-4457-BDB4-C56462DAA7CC}" destId="{8BA83E25-9C3E-4872-8EAC-9448CFE989CC}" srcOrd="1" destOrd="0" presId="urn:microsoft.com/office/officeart/2005/8/layout/orgChart1"/>
    <dgm:cxn modelId="{E4070727-3C97-4A98-BCC0-F2528922B554}" type="presParOf" srcId="{D7F3634A-4C30-4457-BDB4-C56462DAA7CC}" destId="{106F7C9F-9283-411F-A043-A60AD569E23D}" srcOrd="2" destOrd="0" presId="urn:microsoft.com/office/officeart/2005/8/layout/orgChart1"/>
    <dgm:cxn modelId="{4E9ECEE0-CBB3-4C39-97AF-0EA072F6F0F7}" type="presParOf" srcId="{27C34576-498F-4BD0-96E4-4BB2A2371651}" destId="{ED351B04-4EC6-43E7-8437-AB343F970FAE}" srcOrd="2" destOrd="0" presId="urn:microsoft.com/office/officeart/2005/8/layout/orgChart1"/>
    <dgm:cxn modelId="{4D09DB23-31F7-4CCC-8CB4-A68E6DA59D4C}" type="presParOf" srcId="{27C34576-498F-4BD0-96E4-4BB2A2371651}" destId="{9D2BDB90-F8B7-483C-8CEC-26EDEC324639}" srcOrd="3" destOrd="0" presId="urn:microsoft.com/office/officeart/2005/8/layout/orgChart1"/>
    <dgm:cxn modelId="{4F93FF15-DBD2-40D5-981E-09F5F809724E}" type="presParOf" srcId="{9D2BDB90-F8B7-483C-8CEC-26EDEC324639}" destId="{EF45E9D7-262B-4F57-995B-182079BCE55C}" srcOrd="0" destOrd="0" presId="urn:microsoft.com/office/officeart/2005/8/layout/orgChart1"/>
    <dgm:cxn modelId="{39A3301E-6AEA-4412-8437-7E455251BE97}" type="presParOf" srcId="{EF45E9D7-262B-4F57-995B-182079BCE55C}" destId="{36FDF4C5-37D6-400A-99C7-D4786EBABB4B}" srcOrd="0" destOrd="0" presId="urn:microsoft.com/office/officeart/2005/8/layout/orgChart1"/>
    <dgm:cxn modelId="{854D55DE-92E5-4354-849D-89797B6AB185}" type="presParOf" srcId="{EF45E9D7-262B-4F57-995B-182079BCE55C}" destId="{2169CD07-D61C-4DBE-84EA-1F2652C835F9}" srcOrd="1" destOrd="0" presId="urn:microsoft.com/office/officeart/2005/8/layout/orgChart1"/>
    <dgm:cxn modelId="{9C3E8ED1-8F8D-4DCA-B126-6C4A210723D7}" type="presParOf" srcId="{9D2BDB90-F8B7-483C-8CEC-26EDEC324639}" destId="{D184159E-21D6-4C50-A63D-6DDEED5486A2}" srcOrd="1" destOrd="0" presId="urn:microsoft.com/office/officeart/2005/8/layout/orgChart1"/>
    <dgm:cxn modelId="{BC191E17-983F-4A10-8162-2FFD0C30C56A}" type="presParOf" srcId="{9D2BDB90-F8B7-483C-8CEC-26EDEC324639}" destId="{01507142-C57E-4BD8-9B20-EB4ED0D6A08A}" srcOrd="2" destOrd="0" presId="urn:microsoft.com/office/officeart/2005/8/layout/orgChart1"/>
    <dgm:cxn modelId="{719A47F7-F189-4C3C-804A-70EA6A85A0EE}" type="presParOf" srcId="{258F6181-B920-4896-8E11-0F2D48F15F2C}" destId="{56EC7CE4-1675-49B2-BE08-569E440F10E6}"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E23C36-3AF0-4E4F-8F81-3F339FCE068E}" type="doc">
      <dgm:prSet loTypeId="urn:microsoft.com/office/officeart/2005/8/layout/arrow6" loCatId="process" qsTypeId="urn:microsoft.com/office/officeart/2005/8/quickstyle/simple3" qsCatId="simple" csTypeId="urn:microsoft.com/office/officeart/2005/8/colors/colorful4" csCatId="colorful" phldr="1"/>
      <dgm:spPr/>
    </dgm:pt>
    <dgm:pt modelId="{04A81E38-E119-41D8-9685-51BE0B2C3324}">
      <dgm:prSet phldrT="[Texto]"/>
      <dgm:spPr/>
      <dgm:t>
        <a:bodyPr/>
        <a:lstStyle/>
        <a:p>
          <a:r>
            <a:rPr lang="es-EC" dirty="0" smtClean="0"/>
            <a:t>Muestreo no probabilístico, por conveniencia </a:t>
          </a:r>
          <a:endParaRPr lang="es-EC" dirty="0"/>
        </a:p>
      </dgm:t>
    </dgm:pt>
    <dgm:pt modelId="{9E424702-CAEE-43EE-863A-749FB5CE3D6F}" type="parTrans" cxnId="{5C47384B-B88B-49B7-9C87-E4C8490C14DC}">
      <dgm:prSet/>
      <dgm:spPr/>
      <dgm:t>
        <a:bodyPr/>
        <a:lstStyle/>
        <a:p>
          <a:endParaRPr lang="es-EC"/>
        </a:p>
      </dgm:t>
    </dgm:pt>
    <dgm:pt modelId="{52FE96B1-008C-486A-9BB3-B844313EC586}" type="sibTrans" cxnId="{5C47384B-B88B-49B7-9C87-E4C8490C14DC}">
      <dgm:prSet/>
      <dgm:spPr/>
      <dgm:t>
        <a:bodyPr/>
        <a:lstStyle/>
        <a:p>
          <a:endParaRPr lang="es-EC"/>
        </a:p>
      </dgm:t>
    </dgm:pt>
    <dgm:pt modelId="{20DCBF1F-DF10-45DA-86EB-31D33285DE76}">
      <dgm:prSet phldrT="[Texto]"/>
      <dgm:spPr/>
      <dgm:t>
        <a:bodyPr/>
        <a:lstStyle/>
        <a:p>
          <a:r>
            <a:rPr lang="es-EC" dirty="0" smtClean="0"/>
            <a:t>Entrevistas y encuestas</a:t>
          </a:r>
          <a:endParaRPr lang="es-EC" dirty="0"/>
        </a:p>
      </dgm:t>
    </dgm:pt>
    <dgm:pt modelId="{AC4C3494-03BA-4339-9A14-AE4970F21DEC}" type="parTrans" cxnId="{46FA23A0-3DEA-4E27-A6D0-B7D5A3B1B8F6}">
      <dgm:prSet/>
      <dgm:spPr/>
      <dgm:t>
        <a:bodyPr/>
        <a:lstStyle/>
        <a:p>
          <a:endParaRPr lang="es-EC"/>
        </a:p>
      </dgm:t>
    </dgm:pt>
    <dgm:pt modelId="{EA5B44DF-4FA5-4D68-A795-BD09B26B371D}" type="sibTrans" cxnId="{46FA23A0-3DEA-4E27-A6D0-B7D5A3B1B8F6}">
      <dgm:prSet/>
      <dgm:spPr/>
      <dgm:t>
        <a:bodyPr/>
        <a:lstStyle/>
        <a:p>
          <a:endParaRPr lang="es-EC"/>
        </a:p>
      </dgm:t>
    </dgm:pt>
    <dgm:pt modelId="{5E26D344-D89F-4E47-A24B-1BA55E85E385}" type="pres">
      <dgm:prSet presAssocID="{C2E23C36-3AF0-4E4F-8F81-3F339FCE068E}" presName="compositeShape" presStyleCnt="0">
        <dgm:presLayoutVars>
          <dgm:chMax val="2"/>
          <dgm:dir/>
          <dgm:resizeHandles val="exact"/>
        </dgm:presLayoutVars>
      </dgm:prSet>
      <dgm:spPr/>
    </dgm:pt>
    <dgm:pt modelId="{33F7C23A-6462-4B3D-9B77-AA8AFEC77847}" type="pres">
      <dgm:prSet presAssocID="{C2E23C36-3AF0-4E4F-8F81-3F339FCE068E}" presName="ribbon" presStyleLbl="node1" presStyleIdx="0" presStyleCnt="1"/>
      <dgm:spPr>
        <a:solidFill>
          <a:srgbClr val="FCD4C4"/>
        </a:solidFill>
      </dgm:spPr>
    </dgm:pt>
    <dgm:pt modelId="{73DC715C-5FF9-4BF7-8B72-C62A8F8E0F09}" type="pres">
      <dgm:prSet presAssocID="{C2E23C36-3AF0-4E4F-8F81-3F339FCE068E}" presName="leftArrowText" presStyleLbl="node1" presStyleIdx="0" presStyleCnt="1">
        <dgm:presLayoutVars>
          <dgm:chMax val="0"/>
          <dgm:bulletEnabled val="1"/>
        </dgm:presLayoutVars>
      </dgm:prSet>
      <dgm:spPr/>
      <dgm:t>
        <a:bodyPr/>
        <a:lstStyle/>
        <a:p>
          <a:endParaRPr lang="es-EC"/>
        </a:p>
      </dgm:t>
    </dgm:pt>
    <dgm:pt modelId="{3F955B1E-4383-48D5-B8FC-1CF8ADFA0AA3}" type="pres">
      <dgm:prSet presAssocID="{C2E23C36-3AF0-4E4F-8F81-3F339FCE068E}" presName="rightArrowText" presStyleLbl="node1" presStyleIdx="0" presStyleCnt="1">
        <dgm:presLayoutVars>
          <dgm:chMax val="0"/>
          <dgm:bulletEnabled val="1"/>
        </dgm:presLayoutVars>
      </dgm:prSet>
      <dgm:spPr/>
      <dgm:t>
        <a:bodyPr/>
        <a:lstStyle/>
        <a:p>
          <a:endParaRPr lang="es-EC"/>
        </a:p>
      </dgm:t>
    </dgm:pt>
  </dgm:ptLst>
  <dgm:cxnLst>
    <dgm:cxn modelId="{5C47384B-B88B-49B7-9C87-E4C8490C14DC}" srcId="{C2E23C36-3AF0-4E4F-8F81-3F339FCE068E}" destId="{04A81E38-E119-41D8-9685-51BE0B2C3324}" srcOrd="0" destOrd="0" parTransId="{9E424702-CAEE-43EE-863A-749FB5CE3D6F}" sibTransId="{52FE96B1-008C-486A-9BB3-B844313EC586}"/>
    <dgm:cxn modelId="{46FA23A0-3DEA-4E27-A6D0-B7D5A3B1B8F6}" srcId="{C2E23C36-3AF0-4E4F-8F81-3F339FCE068E}" destId="{20DCBF1F-DF10-45DA-86EB-31D33285DE76}" srcOrd="1" destOrd="0" parTransId="{AC4C3494-03BA-4339-9A14-AE4970F21DEC}" sibTransId="{EA5B44DF-4FA5-4D68-A795-BD09B26B371D}"/>
    <dgm:cxn modelId="{09EB3FC5-E225-48B6-B163-A8D7D3CCFB64}" type="presOf" srcId="{C2E23C36-3AF0-4E4F-8F81-3F339FCE068E}" destId="{5E26D344-D89F-4E47-A24B-1BA55E85E385}" srcOrd="0" destOrd="0" presId="urn:microsoft.com/office/officeart/2005/8/layout/arrow6"/>
    <dgm:cxn modelId="{49FC9524-3C5F-45AE-8F71-6EA118353C06}" type="presOf" srcId="{20DCBF1F-DF10-45DA-86EB-31D33285DE76}" destId="{3F955B1E-4383-48D5-B8FC-1CF8ADFA0AA3}" srcOrd="0" destOrd="0" presId="urn:microsoft.com/office/officeart/2005/8/layout/arrow6"/>
    <dgm:cxn modelId="{4A65768C-9662-4F98-8163-567AAE10D499}" type="presOf" srcId="{04A81E38-E119-41D8-9685-51BE0B2C3324}" destId="{73DC715C-5FF9-4BF7-8B72-C62A8F8E0F09}" srcOrd="0" destOrd="0" presId="urn:microsoft.com/office/officeart/2005/8/layout/arrow6"/>
    <dgm:cxn modelId="{5D9E54D3-F545-4788-9106-5E585F16653C}" type="presParOf" srcId="{5E26D344-D89F-4E47-A24B-1BA55E85E385}" destId="{33F7C23A-6462-4B3D-9B77-AA8AFEC77847}" srcOrd="0" destOrd="0" presId="urn:microsoft.com/office/officeart/2005/8/layout/arrow6"/>
    <dgm:cxn modelId="{D5C2EE29-B996-4DB2-AFE7-033E6A8FC5BE}" type="presParOf" srcId="{5E26D344-D89F-4E47-A24B-1BA55E85E385}" destId="{73DC715C-5FF9-4BF7-8B72-C62A8F8E0F09}" srcOrd="1" destOrd="0" presId="urn:microsoft.com/office/officeart/2005/8/layout/arrow6"/>
    <dgm:cxn modelId="{88A730EE-79F8-42EF-A9B9-FD6E60C9CAD4}" type="presParOf" srcId="{5E26D344-D89F-4E47-A24B-1BA55E85E385}" destId="{3F955B1E-4383-48D5-B8FC-1CF8ADFA0AA3}"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5D3FEEEC-625A-4D79-BDCD-6355CC261B81}" type="doc">
      <dgm:prSet loTypeId="urn:microsoft.com/office/officeart/2005/8/layout/orgChart1" loCatId="hierarchy" qsTypeId="urn:microsoft.com/office/officeart/2005/8/quickstyle/simple3" qsCatId="simple" csTypeId="urn:microsoft.com/office/officeart/2005/8/colors/colorful3" csCatId="colorful" phldr="1"/>
      <dgm:spPr/>
      <dgm:t>
        <a:bodyPr/>
        <a:lstStyle/>
        <a:p>
          <a:endParaRPr lang="es-EC"/>
        </a:p>
      </dgm:t>
    </dgm:pt>
    <dgm:pt modelId="{717F1DEF-F581-46FF-ADB2-04457D3DB9D3}">
      <dgm:prSet phldrT="[Texto]"/>
      <dgm:spPr/>
      <dgm:t>
        <a:bodyPr/>
        <a:lstStyle/>
        <a:p>
          <a:r>
            <a:rPr lang="es-EC" dirty="0" smtClean="0"/>
            <a:t>Unidades de análisis</a:t>
          </a:r>
          <a:endParaRPr lang="es-EC" dirty="0"/>
        </a:p>
      </dgm:t>
    </dgm:pt>
    <dgm:pt modelId="{CD3BE971-02E4-4FF2-B940-AF621370689F}" type="parTrans" cxnId="{BA7DF76E-4EE5-4BCE-A59F-99B4580349C1}">
      <dgm:prSet/>
      <dgm:spPr/>
      <dgm:t>
        <a:bodyPr/>
        <a:lstStyle/>
        <a:p>
          <a:endParaRPr lang="es-EC"/>
        </a:p>
      </dgm:t>
    </dgm:pt>
    <dgm:pt modelId="{AC82B3D7-43BE-4176-B284-D921E17080CE}" type="sibTrans" cxnId="{BA7DF76E-4EE5-4BCE-A59F-99B4580349C1}">
      <dgm:prSet/>
      <dgm:spPr/>
      <dgm:t>
        <a:bodyPr/>
        <a:lstStyle/>
        <a:p>
          <a:endParaRPr lang="es-EC"/>
        </a:p>
      </dgm:t>
    </dgm:pt>
    <dgm:pt modelId="{92BB21EE-4E01-4C19-B21F-E763D417EA70}">
      <dgm:prSet phldrT="[Texto]"/>
      <dgm:spPr/>
      <dgm:t>
        <a:bodyPr/>
        <a:lstStyle/>
        <a:p>
          <a:r>
            <a:rPr lang="es-EC" dirty="0" smtClean="0"/>
            <a:t>Habitantes </a:t>
          </a:r>
          <a:endParaRPr lang="es-EC" dirty="0"/>
        </a:p>
      </dgm:t>
    </dgm:pt>
    <dgm:pt modelId="{8F363D06-5F83-4F4D-89DE-D556B816F9B2}" type="parTrans" cxnId="{2D724AD8-87F1-45E3-AA1A-B7A2D22EEA57}">
      <dgm:prSet/>
      <dgm:spPr/>
      <dgm:t>
        <a:bodyPr/>
        <a:lstStyle/>
        <a:p>
          <a:endParaRPr lang="es-EC"/>
        </a:p>
      </dgm:t>
    </dgm:pt>
    <dgm:pt modelId="{73F5D6D8-D452-4643-907E-C005CC8CA324}" type="sibTrans" cxnId="{2D724AD8-87F1-45E3-AA1A-B7A2D22EEA57}">
      <dgm:prSet/>
      <dgm:spPr/>
      <dgm:t>
        <a:bodyPr/>
        <a:lstStyle/>
        <a:p>
          <a:endParaRPr lang="es-EC"/>
        </a:p>
      </dgm:t>
    </dgm:pt>
    <dgm:pt modelId="{17B7F5F1-AA07-4563-9F0F-FE88E2D194B3}">
      <dgm:prSet phldrT="[Texto]"/>
      <dgm:spPr/>
      <dgm:t>
        <a:bodyPr/>
        <a:lstStyle/>
        <a:p>
          <a:r>
            <a:rPr lang="es-EC" dirty="0" smtClean="0"/>
            <a:t>Turistas</a:t>
          </a:r>
          <a:endParaRPr lang="es-EC" dirty="0"/>
        </a:p>
      </dgm:t>
    </dgm:pt>
    <dgm:pt modelId="{F1E6EDBE-136D-49D0-9CA1-D6FD31D22153}" type="parTrans" cxnId="{C2B616EF-EBD3-4CD1-B847-A91351C6DDF3}">
      <dgm:prSet/>
      <dgm:spPr/>
      <dgm:t>
        <a:bodyPr/>
        <a:lstStyle/>
        <a:p>
          <a:endParaRPr lang="es-EC"/>
        </a:p>
      </dgm:t>
    </dgm:pt>
    <dgm:pt modelId="{4BC0202E-F949-443A-B752-8B6B40DAED26}" type="sibTrans" cxnId="{C2B616EF-EBD3-4CD1-B847-A91351C6DDF3}">
      <dgm:prSet/>
      <dgm:spPr/>
      <dgm:t>
        <a:bodyPr/>
        <a:lstStyle/>
        <a:p>
          <a:endParaRPr lang="es-EC"/>
        </a:p>
      </dgm:t>
    </dgm:pt>
    <dgm:pt modelId="{1E263B97-D6EE-439B-998A-E8E2F4C218EE}">
      <dgm:prSet phldrT="[Texto]"/>
      <dgm:spPr/>
      <dgm:t>
        <a:bodyPr/>
        <a:lstStyle/>
        <a:p>
          <a:r>
            <a:rPr lang="es-EC" dirty="0" smtClean="0"/>
            <a:t>Servidores turísticos</a:t>
          </a:r>
          <a:endParaRPr lang="es-EC" dirty="0"/>
        </a:p>
      </dgm:t>
    </dgm:pt>
    <dgm:pt modelId="{626527EE-9202-4EFD-B9A3-153EBBB68A89}" type="parTrans" cxnId="{8A79AA6F-5FA4-4BFC-9708-D2430737405D}">
      <dgm:prSet/>
      <dgm:spPr/>
      <dgm:t>
        <a:bodyPr/>
        <a:lstStyle/>
        <a:p>
          <a:endParaRPr lang="es-EC"/>
        </a:p>
      </dgm:t>
    </dgm:pt>
    <dgm:pt modelId="{F6F80430-6766-417D-8ADF-FEE3DD33C7AF}" type="sibTrans" cxnId="{8A79AA6F-5FA4-4BFC-9708-D2430737405D}">
      <dgm:prSet/>
      <dgm:spPr/>
      <dgm:t>
        <a:bodyPr/>
        <a:lstStyle/>
        <a:p>
          <a:endParaRPr lang="es-EC"/>
        </a:p>
      </dgm:t>
    </dgm:pt>
    <dgm:pt modelId="{B8EC5769-E9A4-4E8B-9294-CF82B40D7B55}" type="pres">
      <dgm:prSet presAssocID="{5D3FEEEC-625A-4D79-BDCD-6355CC261B81}" presName="hierChild1" presStyleCnt="0">
        <dgm:presLayoutVars>
          <dgm:orgChart val="1"/>
          <dgm:chPref val="1"/>
          <dgm:dir/>
          <dgm:animOne val="branch"/>
          <dgm:animLvl val="lvl"/>
          <dgm:resizeHandles/>
        </dgm:presLayoutVars>
      </dgm:prSet>
      <dgm:spPr/>
      <dgm:t>
        <a:bodyPr/>
        <a:lstStyle/>
        <a:p>
          <a:endParaRPr lang="es-EC"/>
        </a:p>
      </dgm:t>
    </dgm:pt>
    <dgm:pt modelId="{D9E32EFD-C1E8-4237-A279-1E8950521505}" type="pres">
      <dgm:prSet presAssocID="{717F1DEF-F581-46FF-ADB2-04457D3DB9D3}" presName="hierRoot1" presStyleCnt="0">
        <dgm:presLayoutVars>
          <dgm:hierBranch val="init"/>
        </dgm:presLayoutVars>
      </dgm:prSet>
      <dgm:spPr/>
    </dgm:pt>
    <dgm:pt modelId="{4DE853D6-738A-4915-8DBB-F542D3E2E850}" type="pres">
      <dgm:prSet presAssocID="{717F1DEF-F581-46FF-ADB2-04457D3DB9D3}" presName="rootComposite1" presStyleCnt="0"/>
      <dgm:spPr/>
    </dgm:pt>
    <dgm:pt modelId="{84FAF2DA-4769-4773-BB1A-897CAE019385}" type="pres">
      <dgm:prSet presAssocID="{717F1DEF-F581-46FF-ADB2-04457D3DB9D3}" presName="rootText1" presStyleLbl="node0" presStyleIdx="0" presStyleCnt="1">
        <dgm:presLayoutVars>
          <dgm:chPref val="3"/>
        </dgm:presLayoutVars>
      </dgm:prSet>
      <dgm:spPr/>
      <dgm:t>
        <a:bodyPr/>
        <a:lstStyle/>
        <a:p>
          <a:endParaRPr lang="es-EC"/>
        </a:p>
      </dgm:t>
    </dgm:pt>
    <dgm:pt modelId="{18D5F35F-60D6-4748-AE40-B7DCB264D0F0}" type="pres">
      <dgm:prSet presAssocID="{717F1DEF-F581-46FF-ADB2-04457D3DB9D3}" presName="rootConnector1" presStyleLbl="node1" presStyleIdx="0" presStyleCnt="0"/>
      <dgm:spPr/>
      <dgm:t>
        <a:bodyPr/>
        <a:lstStyle/>
        <a:p>
          <a:endParaRPr lang="es-EC"/>
        </a:p>
      </dgm:t>
    </dgm:pt>
    <dgm:pt modelId="{DF7D30B0-60E0-4AFF-89DE-F7E01F2F964F}" type="pres">
      <dgm:prSet presAssocID="{717F1DEF-F581-46FF-ADB2-04457D3DB9D3}" presName="hierChild2" presStyleCnt="0"/>
      <dgm:spPr/>
    </dgm:pt>
    <dgm:pt modelId="{935A4730-ED80-4A9F-ACB0-5CE4EC0B0BB6}" type="pres">
      <dgm:prSet presAssocID="{8F363D06-5F83-4F4D-89DE-D556B816F9B2}" presName="Name37" presStyleLbl="parChTrans1D2" presStyleIdx="0" presStyleCnt="3"/>
      <dgm:spPr/>
      <dgm:t>
        <a:bodyPr/>
        <a:lstStyle/>
        <a:p>
          <a:endParaRPr lang="es-EC"/>
        </a:p>
      </dgm:t>
    </dgm:pt>
    <dgm:pt modelId="{9A5237EB-F6ED-4FC2-9C89-6AC1D9DAB2EC}" type="pres">
      <dgm:prSet presAssocID="{92BB21EE-4E01-4C19-B21F-E763D417EA70}" presName="hierRoot2" presStyleCnt="0">
        <dgm:presLayoutVars>
          <dgm:hierBranch val="init"/>
        </dgm:presLayoutVars>
      </dgm:prSet>
      <dgm:spPr/>
    </dgm:pt>
    <dgm:pt modelId="{0D027E37-4458-4012-8910-DFCF0D8164B0}" type="pres">
      <dgm:prSet presAssocID="{92BB21EE-4E01-4C19-B21F-E763D417EA70}" presName="rootComposite" presStyleCnt="0"/>
      <dgm:spPr/>
    </dgm:pt>
    <dgm:pt modelId="{0DE2231F-79C1-4FDB-877B-38DA3E038EE4}" type="pres">
      <dgm:prSet presAssocID="{92BB21EE-4E01-4C19-B21F-E763D417EA70}" presName="rootText" presStyleLbl="node2" presStyleIdx="0" presStyleCnt="3">
        <dgm:presLayoutVars>
          <dgm:chPref val="3"/>
        </dgm:presLayoutVars>
      </dgm:prSet>
      <dgm:spPr/>
      <dgm:t>
        <a:bodyPr/>
        <a:lstStyle/>
        <a:p>
          <a:endParaRPr lang="es-EC"/>
        </a:p>
      </dgm:t>
    </dgm:pt>
    <dgm:pt modelId="{0AE75FC5-590E-4804-B7C5-04354113C33C}" type="pres">
      <dgm:prSet presAssocID="{92BB21EE-4E01-4C19-B21F-E763D417EA70}" presName="rootConnector" presStyleLbl="node2" presStyleIdx="0" presStyleCnt="3"/>
      <dgm:spPr/>
      <dgm:t>
        <a:bodyPr/>
        <a:lstStyle/>
        <a:p>
          <a:endParaRPr lang="es-EC"/>
        </a:p>
      </dgm:t>
    </dgm:pt>
    <dgm:pt modelId="{BB011975-D665-4D22-BE7D-035F84556CC5}" type="pres">
      <dgm:prSet presAssocID="{92BB21EE-4E01-4C19-B21F-E763D417EA70}" presName="hierChild4" presStyleCnt="0"/>
      <dgm:spPr/>
    </dgm:pt>
    <dgm:pt modelId="{F313BF2E-1D94-4E3E-9AD4-601F02A60465}" type="pres">
      <dgm:prSet presAssocID="{92BB21EE-4E01-4C19-B21F-E763D417EA70}" presName="hierChild5" presStyleCnt="0"/>
      <dgm:spPr/>
    </dgm:pt>
    <dgm:pt modelId="{648B3CFE-6D48-47EB-951E-85E7985BED5C}" type="pres">
      <dgm:prSet presAssocID="{F1E6EDBE-136D-49D0-9CA1-D6FD31D22153}" presName="Name37" presStyleLbl="parChTrans1D2" presStyleIdx="1" presStyleCnt="3"/>
      <dgm:spPr/>
      <dgm:t>
        <a:bodyPr/>
        <a:lstStyle/>
        <a:p>
          <a:endParaRPr lang="es-EC"/>
        </a:p>
      </dgm:t>
    </dgm:pt>
    <dgm:pt modelId="{B7EDCD6F-D28F-4770-89A8-2919A1530059}" type="pres">
      <dgm:prSet presAssocID="{17B7F5F1-AA07-4563-9F0F-FE88E2D194B3}" presName="hierRoot2" presStyleCnt="0">
        <dgm:presLayoutVars>
          <dgm:hierBranch val="init"/>
        </dgm:presLayoutVars>
      </dgm:prSet>
      <dgm:spPr/>
    </dgm:pt>
    <dgm:pt modelId="{D5718C89-304F-4FFB-9D8A-6838A57A6C2E}" type="pres">
      <dgm:prSet presAssocID="{17B7F5F1-AA07-4563-9F0F-FE88E2D194B3}" presName="rootComposite" presStyleCnt="0"/>
      <dgm:spPr/>
    </dgm:pt>
    <dgm:pt modelId="{461EB69D-C994-43F3-9791-FA215F6634AB}" type="pres">
      <dgm:prSet presAssocID="{17B7F5F1-AA07-4563-9F0F-FE88E2D194B3}" presName="rootText" presStyleLbl="node2" presStyleIdx="1" presStyleCnt="3">
        <dgm:presLayoutVars>
          <dgm:chPref val="3"/>
        </dgm:presLayoutVars>
      </dgm:prSet>
      <dgm:spPr/>
      <dgm:t>
        <a:bodyPr/>
        <a:lstStyle/>
        <a:p>
          <a:endParaRPr lang="es-EC"/>
        </a:p>
      </dgm:t>
    </dgm:pt>
    <dgm:pt modelId="{D9C51ADB-B0AA-44FE-BDC8-DE24FA5E3E5F}" type="pres">
      <dgm:prSet presAssocID="{17B7F5F1-AA07-4563-9F0F-FE88E2D194B3}" presName="rootConnector" presStyleLbl="node2" presStyleIdx="1" presStyleCnt="3"/>
      <dgm:spPr/>
      <dgm:t>
        <a:bodyPr/>
        <a:lstStyle/>
        <a:p>
          <a:endParaRPr lang="es-EC"/>
        </a:p>
      </dgm:t>
    </dgm:pt>
    <dgm:pt modelId="{FF9EBAF2-C4A3-4BC5-9281-2534E8C40172}" type="pres">
      <dgm:prSet presAssocID="{17B7F5F1-AA07-4563-9F0F-FE88E2D194B3}" presName="hierChild4" presStyleCnt="0"/>
      <dgm:spPr/>
    </dgm:pt>
    <dgm:pt modelId="{EBDDDD69-17C8-460A-8713-4502B4FE0F78}" type="pres">
      <dgm:prSet presAssocID="{17B7F5F1-AA07-4563-9F0F-FE88E2D194B3}" presName="hierChild5" presStyleCnt="0"/>
      <dgm:spPr/>
    </dgm:pt>
    <dgm:pt modelId="{09C7A2A7-6720-41C4-944F-1EEE7B6003CE}" type="pres">
      <dgm:prSet presAssocID="{626527EE-9202-4EFD-B9A3-153EBBB68A89}" presName="Name37" presStyleLbl="parChTrans1D2" presStyleIdx="2" presStyleCnt="3"/>
      <dgm:spPr/>
      <dgm:t>
        <a:bodyPr/>
        <a:lstStyle/>
        <a:p>
          <a:endParaRPr lang="es-EC"/>
        </a:p>
      </dgm:t>
    </dgm:pt>
    <dgm:pt modelId="{375A13AC-9B86-4927-9039-F22B80F0BAD2}" type="pres">
      <dgm:prSet presAssocID="{1E263B97-D6EE-439B-998A-E8E2F4C218EE}" presName="hierRoot2" presStyleCnt="0">
        <dgm:presLayoutVars>
          <dgm:hierBranch val="init"/>
        </dgm:presLayoutVars>
      </dgm:prSet>
      <dgm:spPr/>
    </dgm:pt>
    <dgm:pt modelId="{5980DD3D-B50F-486C-B4C9-C1C66632F8AC}" type="pres">
      <dgm:prSet presAssocID="{1E263B97-D6EE-439B-998A-E8E2F4C218EE}" presName="rootComposite" presStyleCnt="0"/>
      <dgm:spPr/>
    </dgm:pt>
    <dgm:pt modelId="{860FCEEA-9338-41AE-9742-2E3B9EEFA93E}" type="pres">
      <dgm:prSet presAssocID="{1E263B97-D6EE-439B-998A-E8E2F4C218EE}" presName="rootText" presStyleLbl="node2" presStyleIdx="2" presStyleCnt="3">
        <dgm:presLayoutVars>
          <dgm:chPref val="3"/>
        </dgm:presLayoutVars>
      </dgm:prSet>
      <dgm:spPr/>
      <dgm:t>
        <a:bodyPr/>
        <a:lstStyle/>
        <a:p>
          <a:endParaRPr lang="es-EC"/>
        </a:p>
      </dgm:t>
    </dgm:pt>
    <dgm:pt modelId="{CE4177CD-94BF-4EF2-B130-688DA8725373}" type="pres">
      <dgm:prSet presAssocID="{1E263B97-D6EE-439B-998A-E8E2F4C218EE}" presName="rootConnector" presStyleLbl="node2" presStyleIdx="2" presStyleCnt="3"/>
      <dgm:spPr/>
      <dgm:t>
        <a:bodyPr/>
        <a:lstStyle/>
        <a:p>
          <a:endParaRPr lang="es-EC"/>
        </a:p>
      </dgm:t>
    </dgm:pt>
    <dgm:pt modelId="{6629DC46-388F-4D97-B8D4-8E6D793A4655}" type="pres">
      <dgm:prSet presAssocID="{1E263B97-D6EE-439B-998A-E8E2F4C218EE}" presName="hierChild4" presStyleCnt="0"/>
      <dgm:spPr/>
    </dgm:pt>
    <dgm:pt modelId="{10EE9E63-9F57-4173-9E31-CA48BA79B593}" type="pres">
      <dgm:prSet presAssocID="{1E263B97-D6EE-439B-998A-E8E2F4C218EE}" presName="hierChild5" presStyleCnt="0"/>
      <dgm:spPr/>
    </dgm:pt>
    <dgm:pt modelId="{9FD07E7B-BD7F-492C-B097-357E2C1CAC8B}" type="pres">
      <dgm:prSet presAssocID="{717F1DEF-F581-46FF-ADB2-04457D3DB9D3}" presName="hierChild3" presStyleCnt="0"/>
      <dgm:spPr/>
    </dgm:pt>
  </dgm:ptLst>
  <dgm:cxnLst>
    <dgm:cxn modelId="{C1BD69D2-EED1-4B94-934A-1AF03AEB3710}" type="presOf" srcId="{17B7F5F1-AA07-4563-9F0F-FE88E2D194B3}" destId="{461EB69D-C994-43F3-9791-FA215F6634AB}" srcOrd="0" destOrd="0" presId="urn:microsoft.com/office/officeart/2005/8/layout/orgChart1"/>
    <dgm:cxn modelId="{F4F7F7D0-09B6-4D46-9ACB-FE11680125C3}" type="presOf" srcId="{717F1DEF-F581-46FF-ADB2-04457D3DB9D3}" destId="{18D5F35F-60D6-4748-AE40-B7DCB264D0F0}" srcOrd="1" destOrd="0" presId="urn:microsoft.com/office/officeart/2005/8/layout/orgChart1"/>
    <dgm:cxn modelId="{BA7DF76E-4EE5-4BCE-A59F-99B4580349C1}" srcId="{5D3FEEEC-625A-4D79-BDCD-6355CC261B81}" destId="{717F1DEF-F581-46FF-ADB2-04457D3DB9D3}" srcOrd="0" destOrd="0" parTransId="{CD3BE971-02E4-4FF2-B940-AF621370689F}" sibTransId="{AC82B3D7-43BE-4176-B284-D921E17080CE}"/>
    <dgm:cxn modelId="{B38ECFC5-DB50-4D6C-8BC4-E475941791B2}" type="presOf" srcId="{1E263B97-D6EE-439B-998A-E8E2F4C218EE}" destId="{860FCEEA-9338-41AE-9742-2E3B9EEFA93E}" srcOrd="0" destOrd="0" presId="urn:microsoft.com/office/officeart/2005/8/layout/orgChart1"/>
    <dgm:cxn modelId="{8A79AA6F-5FA4-4BFC-9708-D2430737405D}" srcId="{717F1DEF-F581-46FF-ADB2-04457D3DB9D3}" destId="{1E263B97-D6EE-439B-998A-E8E2F4C218EE}" srcOrd="2" destOrd="0" parTransId="{626527EE-9202-4EFD-B9A3-153EBBB68A89}" sibTransId="{F6F80430-6766-417D-8ADF-FEE3DD33C7AF}"/>
    <dgm:cxn modelId="{6D75098C-2313-4B90-BF85-ECA2037FAEA5}" type="presOf" srcId="{626527EE-9202-4EFD-B9A3-153EBBB68A89}" destId="{09C7A2A7-6720-41C4-944F-1EEE7B6003CE}" srcOrd="0" destOrd="0" presId="urn:microsoft.com/office/officeart/2005/8/layout/orgChart1"/>
    <dgm:cxn modelId="{98ECD3F7-EB1C-4A30-9F70-7BC5DA10743A}" type="presOf" srcId="{5D3FEEEC-625A-4D79-BDCD-6355CC261B81}" destId="{B8EC5769-E9A4-4E8B-9294-CF82B40D7B55}" srcOrd="0" destOrd="0" presId="urn:microsoft.com/office/officeart/2005/8/layout/orgChart1"/>
    <dgm:cxn modelId="{429A6D46-32AA-4D9C-8136-2D6862EFAFF1}" type="presOf" srcId="{1E263B97-D6EE-439B-998A-E8E2F4C218EE}" destId="{CE4177CD-94BF-4EF2-B130-688DA8725373}" srcOrd="1" destOrd="0" presId="urn:microsoft.com/office/officeart/2005/8/layout/orgChart1"/>
    <dgm:cxn modelId="{2D724AD8-87F1-45E3-AA1A-B7A2D22EEA57}" srcId="{717F1DEF-F581-46FF-ADB2-04457D3DB9D3}" destId="{92BB21EE-4E01-4C19-B21F-E763D417EA70}" srcOrd="0" destOrd="0" parTransId="{8F363D06-5F83-4F4D-89DE-D556B816F9B2}" sibTransId="{73F5D6D8-D452-4643-907E-C005CC8CA324}"/>
    <dgm:cxn modelId="{EF73AA62-6876-46D5-B7AF-036E746A001A}" type="presOf" srcId="{92BB21EE-4E01-4C19-B21F-E763D417EA70}" destId="{0DE2231F-79C1-4FDB-877B-38DA3E038EE4}" srcOrd="0" destOrd="0" presId="urn:microsoft.com/office/officeart/2005/8/layout/orgChart1"/>
    <dgm:cxn modelId="{F9FEC6B3-4871-486B-A2DE-46883E4D16D7}" type="presOf" srcId="{92BB21EE-4E01-4C19-B21F-E763D417EA70}" destId="{0AE75FC5-590E-4804-B7C5-04354113C33C}" srcOrd="1" destOrd="0" presId="urn:microsoft.com/office/officeart/2005/8/layout/orgChart1"/>
    <dgm:cxn modelId="{2A98C910-B39E-4FBF-BA8B-9975C80726F4}" type="presOf" srcId="{17B7F5F1-AA07-4563-9F0F-FE88E2D194B3}" destId="{D9C51ADB-B0AA-44FE-BDC8-DE24FA5E3E5F}" srcOrd="1" destOrd="0" presId="urn:microsoft.com/office/officeart/2005/8/layout/orgChart1"/>
    <dgm:cxn modelId="{EE124466-230E-4CD6-B1B9-8A7D4290847B}" type="presOf" srcId="{F1E6EDBE-136D-49D0-9CA1-D6FD31D22153}" destId="{648B3CFE-6D48-47EB-951E-85E7985BED5C}" srcOrd="0" destOrd="0" presId="urn:microsoft.com/office/officeart/2005/8/layout/orgChart1"/>
    <dgm:cxn modelId="{C2B616EF-EBD3-4CD1-B847-A91351C6DDF3}" srcId="{717F1DEF-F581-46FF-ADB2-04457D3DB9D3}" destId="{17B7F5F1-AA07-4563-9F0F-FE88E2D194B3}" srcOrd="1" destOrd="0" parTransId="{F1E6EDBE-136D-49D0-9CA1-D6FD31D22153}" sibTransId="{4BC0202E-F949-443A-B752-8B6B40DAED26}"/>
    <dgm:cxn modelId="{6C39838B-4227-4D0D-9C1C-DFF4B2593FF8}" type="presOf" srcId="{8F363D06-5F83-4F4D-89DE-D556B816F9B2}" destId="{935A4730-ED80-4A9F-ACB0-5CE4EC0B0BB6}" srcOrd="0" destOrd="0" presId="urn:microsoft.com/office/officeart/2005/8/layout/orgChart1"/>
    <dgm:cxn modelId="{24387AA2-A0F0-462F-BBED-DE18E4ECEB72}" type="presOf" srcId="{717F1DEF-F581-46FF-ADB2-04457D3DB9D3}" destId="{84FAF2DA-4769-4773-BB1A-897CAE019385}" srcOrd="0" destOrd="0" presId="urn:microsoft.com/office/officeart/2005/8/layout/orgChart1"/>
    <dgm:cxn modelId="{39ECB042-CFF9-4D42-A52C-EBEEF8C65D6D}" type="presParOf" srcId="{B8EC5769-E9A4-4E8B-9294-CF82B40D7B55}" destId="{D9E32EFD-C1E8-4237-A279-1E8950521505}" srcOrd="0" destOrd="0" presId="urn:microsoft.com/office/officeart/2005/8/layout/orgChart1"/>
    <dgm:cxn modelId="{99FDDF31-83FE-46C8-A36B-CF0D411E8D7B}" type="presParOf" srcId="{D9E32EFD-C1E8-4237-A279-1E8950521505}" destId="{4DE853D6-738A-4915-8DBB-F542D3E2E850}" srcOrd="0" destOrd="0" presId="urn:microsoft.com/office/officeart/2005/8/layout/orgChart1"/>
    <dgm:cxn modelId="{99E9EDAD-E1E0-41D4-907E-3250A63229B3}" type="presParOf" srcId="{4DE853D6-738A-4915-8DBB-F542D3E2E850}" destId="{84FAF2DA-4769-4773-BB1A-897CAE019385}" srcOrd="0" destOrd="0" presId="urn:microsoft.com/office/officeart/2005/8/layout/orgChart1"/>
    <dgm:cxn modelId="{FAF067C5-DE82-4121-9F45-0CB515906B18}" type="presParOf" srcId="{4DE853D6-738A-4915-8DBB-F542D3E2E850}" destId="{18D5F35F-60D6-4748-AE40-B7DCB264D0F0}" srcOrd="1" destOrd="0" presId="urn:microsoft.com/office/officeart/2005/8/layout/orgChart1"/>
    <dgm:cxn modelId="{0091A388-66E0-44FC-B0F8-1F8D3070991C}" type="presParOf" srcId="{D9E32EFD-C1E8-4237-A279-1E8950521505}" destId="{DF7D30B0-60E0-4AFF-89DE-F7E01F2F964F}" srcOrd="1" destOrd="0" presId="urn:microsoft.com/office/officeart/2005/8/layout/orgChart1"/>
    <dgm:cxn modelId="{92C0F2B1-8842-4CA3-AE56-80168E9418B0}" type="presParOf" srcId="{DF7D30B0-60E0-4AFF-89DE-F7E01F2F964F}" destId="{935A4730-ED80-4A9F-ACB0-5CE4EC0B0BB6}" srcOrd="0" destOrd="0" presId="urn:microsoft.com/office/officeart/2005/8/layout/orgChart1"/>
    <dgm:cxn modelId="{EC8BA6A3-E85D-4CC3-A438-F11DD3B27733}" type="presParOf" srcId="{DF7D30B0-60E0-4AFF-89DE-F7E01F2F964F}" destId="{9A5237EB-F6ED-4FC2-9C89-6AC1D9DAB2EC}" srcOrd="1" destOrd="0" presId="urn:microsoft.com/office/officeart/2005/8/layout/orgChart1"/>
    <dgm:cxn modelId="{4CC1A8C8-95AB-4215-9FA4-15DA48A264F3}" type="presParOf" srcId="{9A5237EB-F6ED-4FC2-9C89-6AC1D9DAB2EC}" destId="{0D027E37-4458-4012-8910-DFCF0D8164B0}" srcOrd="0" destOrd="0" presId="urn:microsoft.com/office/officeart/2005/8/layout/orgChart1"/>
    <dgm:cxn modelId="{D1BA3308-5005-48F9-AC90-5A2A6DCA2B9C}" type="presParOf" srcId="{0D027E37-4458-4012-8910-DFCF0D8164B0}" destId="{0DE2231F-79C1-4FDB-877B-38DA3E038EE4}" srcOrd="0" destOrd="0" presId="urn:microsoft.com/office/officeart/2005/8/layout/orgChart1"/>
    <dgm:cxn modelId="{90EAE59D-91CA-4100-9B30-08D7422E7264}" type="presParOf" srcId="{0D027E37-4458-4012-8910-DFCF0D8164B0}" destId="{0AE75FC5-590E-4804-B7C5-04354113C33C}" srcOrd="1" destOrd="0" presId="urn:microsoft.com/office/officeart/2005/8/layout/orgChart1"/>
    <dgm:cxn modelId="{AD9525A1-5736-4157-B7F8-EE54D7502E9F}" type="presParOf" srcId="{9A5237EB-F6ED-4FC2-9C89-6AC1D9DAB2EC}" destId="{BB011975-D665-4D22-BE7D-035F84556CC5}" srcOrd="1" destOrd="0" presId="urn:microsoft.com/office/officeart/2005/8/layout/orgChart1"/>
    <dgm:cxn modelId="{B1EC0D59-E467-46BF-BFB1-7B997986A555}" type="presParOf" srcId="{9A5237EB-F6ED-4FC2-9C89-6AC1D9DAB2EC}" destId="{F313BF2E-1D94-4E3E-9AD4-601F02A60465}" srcOrd="2" destOrd="0" presId="urn:microsoft.com/office/officeart/2005/8/layout/orgChart1"/>
    <dgm:cxn modelId="{F9EE8744-C0A7-41A9-AAB3-6852F017F9D3}" type="presParOf" srcId="{DF7D30B0-60E0-4AFF-89DE-F7E01F2F964F}" destId="{648B3CFE-6D48-47EB-951E-85E7985BED5C}" srcOrd="2" destOrd="0" presId="urn:microsoft.com/office/officeart/2005/8/layout/orgChart1"/>
    <dgm:cxn modelId="{1AF67395-7526-4EA8-AD34-7644E380B282}" type="presParOf" srcId="{DF7D30B0-60E0-4AFF-89DE-F7E01F2F964F}" destId="{B7EDCD6F-D28F-4770-89A8-2919A1530059}" srcOrd="3" destOrd="0" presId="urn:microsoft.com/office/officeart/2005/8/layout/orgChart1"/>
    <dgm:cxn modelId="{6BC5EDBF-6DBD-46ED-960E-167469C6E94A}" type="presParOf" srcId="{B7EDCD6F-D28F-4770-89A8-2919A1530059}" destId="{D5718C89-304F-4FFB-9D8A-6838A57A6C2E}" srcOrd="0" destOrd="0" presId="urn:microsoft.com/office/officeart/2005/8/layout/orgChart1"/>
    <dgm:cxn modelId="{AE6565D0-F6E2-4BBA-B07E-E097949B7EF8}" type="presParOf" srcId="{D5718C89-304F-4FFB-9D8A-6838A57A6C2E}" destId="{461EB69D-C994-43F3-9791-FA215F6634AB}" srcOrd="0" destOrd="0" presId="urn:microsoft.com/office/officeart/2005/8/layout/orgChart1"/>
    <dgm:cxn modelId="{24C5C373-5730-4AC4-A972-DF185EBBA296}" type="presParOf" srcId="{D5718C89-304F-4FFB-9D8A-6838A57A6C2E}" destId="{D9C51ADB-B0AA-44FE-BDC8-DE24FA5E3E5F}" srcOrd="1" destOrd="0" presId="urn:microsoft.com/office/officeart/2005/8/layout/orgChart1"/>
    <dgm:cxn modelId="{6F9BB2BB-BDC7-4ED2-A5F9-43877D6BAC92}" type="presParOf" srcId="{B7EDCD6F-D28F-4770-89A8-2919A1530059}" destId="{FF9EBAF2-C4A3-4BC5-9281-2534E8C40172}" srcOrd="1" destOrd="0" presId="urn:microsoft.com/office/officeart/2005/8/layout/orgChart1"/>
    <dgm:cxn modelId="{3D908887-AF7F-4923-ABB5-A2EFBFF2BEA2}" type="presParOf" srcId="{B7EDCD6F-D28F-4770-89A8-2919A1530059}" destId="{EBDDDD69-17C8-460A-8713-4502B4FE0F78}" srcOrd="2" destOrd="0" presId="urn:microsoft.com/office/officeart/2005/8/layout/orgChart1"/>
    <dgm:cxn modelId="{234C02AE-AEB0-4C20-9A93-F5152DF71431}" type="presParOf" srcId="{DF7D30B0-60E0-4AFF-89DE-F7E01F2F964F}" destId="{09C7A2A7-6720-41C4-944F-1EEE7B6003CE}" srcOrd="4" destOrd="0" presId="urn:microsoft.com/office/officeart/2005/8/layout/orgChart1"/>
    <dgm:cxn modelId="{04475F5D-E37A-47FA-9E76-DA1F7CFA112F}" type="presParOf" srcId="{DF7D30B0-60E0-4AFF-89DE-F7E01F2F964F}" destId="{375A13AC-9B86-4927-9039-F22B80F0BAD2}" srcOrd="5" destOrd="0" presId="urn:microsoft.com/office/officeart/2005/8/layout/orgChart1"/>
    <dgm:cxn modelId="{DE65F990-1931-4953-ADB9-283F49B09A03}" type="presParOf" srcId="{375A13AC-9B86-4927-9039-F22B80F0BAD2}" destId="{5980DD3D-B50F-486C-B4C9-C1C66632F8AC}" srcOrd="0" destOrd="0" presId="urn:microsoft.com/office/officeart/2005/8/layout/orgChart1"/>
    <dgm:cxn modelId="{1D813B8A-D50B-4C35-A091-1DDFA88B5F10}" type="presParOf" srcId="{5980DD3D-B50F-486C-B4C9-C1C66632F8AC}" destId="{860FCEEA-9338-41AE-9742-2E3B9EEFA93E}" srcOrd="0" destOrd="0" presId="urn:microsoft.com/office/officeart/2005/8/layout/orgChart1"/>
    <dgm:cxn modelId="{A1E9DF2D-F799-4281-8901-A17F377D1D95}" type="presParOf" srcId="{5980DD3D-B50F-486C-B4C9-C1C66632F8AC}" destId="{CE4177CD-94BF-4EF2-B130-688DA8725373}" srcOrd="1" destOrd="0" presId="urn:microsoft.com/office/officeart/2005/8/layout/orgChart1"/>
    <dgm:cxn modelId="{0E89C9C8-B799-4E54-BA27-D250B8DBEFA1}" type="presParOf" srcId="{375A13AC-9B86-4927-9039-F22B80F0BAD2}" destId="{6629DC46-388F-4D97-B8D4-8E6D793A4655}" srcOrd="1" destOrd="0" presId="urn:microsoft.com/office/officeart/2005/8/layout/orgChart1"/>
    <dgm:cxn modelId="{0FB670B5-DB52-474E-B18B-594CED360006}" type="presParOf" srcId="{375A13AC-9B86-4927-9039-F22B80F0BAD2}" destId="{10EE9E63-9F57-4173-9E31-CA48BA79B593}" srcOrd="2" destOrd="0" presId="urn:microsoft.com/office/officeart/2005/8/layout/orgChart1"/>
    <dgm:cxn modelId="{1D348A97-D0EF-4729-B69E-7DFF565E68A3}" type="presParOf" srcId="{D9E32EFD-C1E8-4237-A279-1E8950521505}" destId="{9FD07E7B-BD7F-492C-B097-357E2C1CAC8B}"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2B25A2-6FBB-4421-9C11-8E8DFBAC7514}" type="doc">
      <dgm:prSet loTypeId="urn:microsoft.com/office/officeart/2005/8/layout/radial6" loCatId="cycle" qsTypeId="urn:microsoft.com/office/officeart/2005/8/quickstyle/simple3" qsCatId="simple" csTypeId="urn:microsoft.com/office/officeart/2005/8/colors/colorful2" csCatId="colorful" phldr="1"/>
      <dgm:spPr/>
      <dgm:t>
        <a:bodyPr/>
        <a:lstStyle/>
        <a:p>
          <a:endParaRPr lang="es-EC"/>
        </a:p>
      </dgm:t>
    </dgm:pt>
    <dgm:pt modelId="{3F314BB8-BD17-4771-B83F-F3C6F46184E1}">
      <dgm:prSet phldrT="[Texto]" custT="1"/>
      <dgm:spPr/>
      <dgm:t>
        <a:bodyPr/>
        <a:lstStyle/>
        <a:p>
          <a:r>
            <a:rPr lang="es-EC" sz="2000" dirty="0" smtClean="0"/>
            <a:t>Habitantes </a:t>
          </a:r>
          <a:endParaRPr lang="es-EC" sz="2000" dirty="0"/>
        </a:p>
      </dgm:t>
    </dgm:pt>
    <dgm:pt modelId="{72380424-81F0-4415-B12C-F97EE707F047}" type="parTrans" cxnId="{4A1C769F-DE8B-4600-9E01-26AECCE5C504}">
      <dgm:prSet/>
      <dgm:spPr/>
      <dgm:t>
        <a:bodyPr/>
        <a:lstStyle/>
        <a:p>
          <a:endParaRPr lang="es-EC" sz="2400"/>
        </a:p>
      </dgm:t>
    </dgm:pt>
    <dgm:pt modelId="{8B7AF294-A1D4-4BC5-BC21-4AC1A21AE053}" type="sibTrans" cxnId="{4A1C769F-DE8B-4600-9E01-26AECCE5C504}">
      <dgm:prSet/>
      <dgm:spPr/>
      <dgm:t>
        <a:bodyPr/>
        <a:lstStyle/>
        <a:p>
          <a:endParaRPr lang="es-EC" sz="2400"/>
        </a:p>
      </dgm:t>
    </dgm:pt>
    <dgm:pt modelId="{5CDBA0AC-C68A-407D-ADBA-BB184D8C2AAD}">
      <dgm:prSet phldrT="[Texto]" custT="1"/>
      <dgm:spPr/>
      <dgm:t>
        <a:bodyPr/>
        <a:lstStyle/>
        <a:p>
          <a:r>
            <a:rPr lang="es-EC" sz="1600" dirty="0" smtClean="0"/>
            <a:t>52,87% mujeres</a:t>
          </a:r>
          <a:endParaRPr lang="es-EC" sz="1600" dirty="0"/>
        </a:p>
      </dgm:t>
    </dgm:pt>
    <dgm:pt modelId="{16B6CDAA-7F52-475B-953B-53D47C138A8E}" type="parTrans" cxnId="{56DB4C57-64F1-4ABA-9A06-D09D0327A60A}">
      <dgm:prSet/>
      <dgm:spPr/>
      <dgm:t>
        <a:bodyPr/>
        <a:lstStyle/>
        <a:p>
          <a:endParaRPr lang="es-EC" sz="2400"/>
        </a:p>
      </dgm:t>
    </dgm:pt>
    <dgm:pt modelId="{1A14EC1F-40AE-45CA-91BB-4E1D4871FA57}" type="sibTrans" cxnId="{56DB4C57-64F1-4ABA-9A06-D09D0327A60A}">
      <dgm:prSet/>
      <dgm:spPr/>
      <dgm:t>
        <a:bodyPr/>
        <a:lstStyle/>
        <a:p>
          <a:endParaRPr lang="es-EC" sz="2400"/>
        </a:p>
      </dgm:t>
    </dgm:pt>
    <dgm:pt modelId="{406584F5-AABB-4D3D-9494-7E18A6F6CA64}">
      <dgm:prSet phldrT="[Texto]" custT="1"/>
      <dgm:spPr/>
      <dgm:t>
        <a:bodyPr/>
        <a:lstStyle/>
        <a:p>
          <a:r>
            <a:rPr lang="es-EC" sz="1600" dirty="0" smtClean="0"/>
            <a:t>21,84% de 25 a 34 años</a:t>
          </a:r>
          <a:endParaRPr lang="es-EC" sz="1600" dirty="0"/>
        </a:p>
      </dgm:t>
    </dgm:pt>
    <dgm:pt modelId="{47E2B295-840B-44D4-9EFF-501F317417BC}" type="parTrans" cxnId="{1FA681F4-F9EB-4B55-AB6C-676C9E180F1E}">
      <dgm:prSet/>
      <dgm:spPr/>
      <dgm:t>
        <a:bodyPr/>
        <a:lstStyle/>
        <a:p>
          <a:endParaRPr lang="es-EC" sz="2400"/>
        </a:p>
      </dgm:t>
    </dgm:pt>
    <dgm:pt modelId="{1E65A681-2D17-424A-8A3A-0B4B36E71AF3}" type="sibTrans" cxnId="{1FA681F4-F9EB-4B55-AB6C-676C9E180F1E}">
      <dgm:prSet/>
      <dgm:spPr/>
      <dgm:t>
        <a:bodyPr/>
        <a:lstStyle/>
        <a:p>
          <a:endParaRPr lang="es-EC" sz="2400"/>
        </a:p>
      </dgm:t>
    </dgm:pt>
    <dgm:pt modelId="{B7373722-EBC1-4D4B-8A11-C58B19274408}">
      <dgm:prSet phldrT="[Texto]" custT="1"/>
      <dgm:spPr/>
      <dgm:t>
        <a:bodyPr/>
        <a:lstStyle/>
        <a:p>
          <a:r>
            <a:rPr lang="es-EC" sz="1600" dirty="0" smtClean="0"/>
            <a:t>96,55% ecuatorianos</a:t>
          </a:r>
          <a:endParaRPr lang="es-EC" sz="1600" dirty="0"/>
        </a:p>
      </dgm:t>
    </dgm:pt>
    <dgm:pt modelId="{4D4681F1-6D72-4C3D-B138-359F3EF503CC}" type="parTrans" cxnId="{0954482E-1FD1-4868-8887-E88E6B0A06A8}">
      <dgm:prSet/>
      <dgm:spPr/>
      <dgm:t>
        <a:bodyPr/>
        <a:lstStyle/>
        <a:p>
          <a:endParaRPr lang="es-EC" sz="2400"/>
        </a:p>
      </dgm:t>
    </dgm:pt>
    <dgm:pt modelId="{25B2D774-EB31-4CA7-845A-FF5804CDB130}" type="sibTrans" cxnId="{0954482E-1FD1-4868-8887-E88E6B0A06A8}">
      <dgm:prSet/>
      <dgm:spPr/>
      <dgm:t>
        <a:bodyPr/>
        <a:lstStyle/>
        <a:p>
          <a:endParaRPr lang="es-EC" sz="2400"/>
        </a:p>
      </dgm:t>
    </dgm:pt>
    <dgm:pt modelId="{3516243B-CB0D-4D82-B74C-762D14337650}" type="pres">
      <dgm:prSet presAssocID="{292B25A2-6FBB-4421-9C11-8E8DFBAC7514}" presName="Name0" presStyleCnt="0">
        <dgm:presLayoutVars>
          <dgm:chMax val="1"/>
          <dgm:dir/>
          <dgm:animLvl val="ctr"/>
          <dgm:resizeHandles val="exact"/>
        </dgm:presLayoutVars>
      </dgm:prSet>
      <dgm:spPr/>
      <dgm:t>
        <a:bodyPr/>
        <a:lstStyle/>
        <a:p>
          <a:endParaRPr lang="es-EC"/>
        </a:p>
      </dgm:t>
    </dgm:pt>
    <dgm:pt modelId="{ADCF6963-1D1E-4743-B4D6-3516E742406B}" type="pres">
      <dgm:prSet presAssocID="{3F314BB8-BD17-4771-B83F-F3C6F46184E1}" presName="centerShape" presStyleLbl="node0" presStyleIdx="0" presStyleCnt="1"/>
      <dgm:spPr/>
      <dgm:t>
        <a:bodyPr/>
        <a:lstStyle/>
        <a:p>
          <a:endParaRPr lang="es-EC"/>
        </a:p>
      </dgm:t>
    </dgm:pt>
    <dgm:pt modelId="{B354BFB3-97D4-4032-A431-24CF022031D3}" type="pres">
      <dgm:prSet presAssocID="{5CDBA0AC-C68A-407D-ADBA-BB184D8C2AAD}" presName="node" presStyleLbl="node1" presStyleIdx="0" presStyleCnt="3">
        <dgm:presLayoutVars>
          <dgm:bulletEnabled val="1"/>
        </dgm:presLayoutVars>
      </dgm:prSet>
      <dgm:spPr/>
      <dgm:t>
        <a:bodyPr/>
        <a:lstStyle/>
        <a:p>
          <a:endParaRPr lang="es-EC"/>
        </a:p>
      </dgm:t>
    </dgm:pt>
    <dgm:pt modelId="{928DF8E5-99EA-4518-AE44-C835BA66E278}" type="pres">
      <dgm:prSet presAssocID="{5CDBA0AC-C68A-407D-ADBA-BB184D8C2AAD}" presName="dummy" presStyleCnt="0"/>
      <dgm:spPr/>
    </dgm:pt>
    <dgm:pt modelId="{24EC8539-B8FA-4435-95CC-71914BB5146A}" type="pres">
      <dgm:prSet presAssocID="{1A14EC1F-40AE-45CA-91BB-4E1D4871FA57}" presName="sibTrans" presStyleLbl="sibTrans2D1" presStyleIdx="0" presStyleCnt="3"/>
      <dgm:spPr/>
      <dgm:t>
        <a:bodyPr/>
        <a:lstStyle/>
        <a:p>
          <a:endParaRPr lang="es-EC"/>
        </a:p>
      </dgm:t>
    </dgm:pt>
    <dgm:pt modelId="{63F4BD34-82BB-45EA-967B-8E94F7295603}" type="pres">
      <dgm:prSet presAssocID="{406584F5-AABB-4D3D-9494-7E18A6F6CA64}" presName="node" presStyleLbl="node1" presStyleIdx="1" presStyleCnt="3">
        <dgm:presLayoutVars>
          <dgm:bulletEnabled val="1"/>
        </dgm:presLayoutVars>
      </dgm:prSet>
      <dgm:spPr/>
      <dgm:t>
        <a:bodyPr/>
        <a:lstStyle/>
        <a:p>
          <a:endParaRPr lang="es-EC"/>
        </a:p>
      </dgm:t>
    </dgm:pt>
    <dgm:pt modelId="{87F476D1-5FC8-4B2B-A64E-8561E7E4FCAA}" type="pres">
      <dgm:prSet presAssocID="{406584F5-AABB-4D3D-9494-7E18A6F6CA64}" presName="dummy" presStyleCnt="0"/>
      <dgm:spPr/>
    </dgm:pt>
    <dgm:pt modelId="{090A9645-716C-4358-8C4E-6C822A0275CD}" type="pres">
      <dgm:prSet presAssocID="{1E65A681-2D17-424A-8A3A-0B4B36E71AF3}" presName="sibTrans" presStyleLbl="sibTrans2D1" presStyleIdx="1" presStyleCnt="3"/>
      <dgm:spPr/>
      <dgm:t>
        <a:bodyPr/>
        <a:lstStyle/>
        <a:p>
          <a:endParaRPr lang="es-EC"/>
        </a:p>
      </dgm:t>
    </dgm:pt>
    <dgm:pt modelId="{A4380916-965B-4A45-B5AB-AE2BDFDCAB9E}" type="pres">
      <dgm:prSet presAssocID="{B7373722-EBC1-4D4B-8A11-C58B19274408}" presName="node" presStyleLbl="node1" presStyleIdx="2" presStyleCnt="3">
        <dgm:presLayoutVars>
          <dgm:bulletEnabled val="1"/>
        </dgm:presLayoutVars>
      </dgm:prSet>
      <dgm:spPr/>
      <dgm:t>
        <a:bodyPr/>
        <a:lstStyle/>
        <a:p>
          <a:endParaRPr lang="es-EC"/>
        </a:p>
      </dgm:t>
    </dgm:pt>
    <dgm:pt modelId="{8CB8F48E-0578-48A2-9D2B-55E760B07E07}" type="pres">
      <dgm:prSet presAssocID="{B7373722-EBC1-4D4B-8A11-C58B19274408}" presName="dummy" presStyleCnt="0"/>
      <dgm:spPr/>
    </dgm:pt>
    <dgm:pt modelId="{8CD9AAA9-87DA-4FA5-BCB1-4EF40B267094}" type="pres">
      <dgm:prSet presAssocID="{25B2D774-EB31-4CA7-845A-FF5804CDB130}" presName="sibTrans" presStyleLbl="sibTrans2D1" presStyleIdx="2" presStyleCnt="3"/>
      <dgm:spPr/>
      <dgm:t>
        <a:bodyPr/>
        <a:lstStyle/>
        <a:p>
          <a:endParaRPr lang="es-EC"/>
        </a:p>
      </dgm:t>
    </dgm:pt>
  </dgm:ptLst>
  <dgm:cxnLst>
    <dgm:cxn modelId="{4A1C769F-DE8B-4600-9E01-26AECCE5C504}" srcId="{292B25A2-6FBB-4421-9C11-8E8DFBAC7514}" destId="{3F314BB8-BD17-4771-B83F-F3C6F46184E1}" srcOrd="0" destOrd="0" parTransId="{72380424-81F0-4415-B12C-F97EE707F047}" sibTransId="{8B7AF294-A1D4-4BC5-BC21-4AC1A21AE053}"/>
    <dgm:cxn modelId="{3A423EC6-2B6A-48A5-A7B3-9AC7724E70F6}" type="presOf" srcId="{1A14EC1F-40AE-45CA-91BB-4E1D4871FA57}" destId="{24EC8539-B8FA-4435-95CC-71914BB5146A}" srcOrd="0" destOrd="0" presId="urn:microsoft.com/office/officeart/2005/8/layout/radial6"/>
    <dgm:cxn modelId="{E5F50F9A-2705-4C72-B2CD-C1C006815C9D}" type="presOf" srcId="{292B25A2-6FBB-4421-9C11-8E8DFBAC7514}" destId="{3516243B-CB0D-4D82-B74C-762D14337650}" srcOrd="0" destOrd="0" presId="urn:microsoft.com/office/officeart/2005/8/layout/radial6"/>
    <dgm:cxn modelId="{8D96327A-9252-4136-9534-7549A18DB70E}" type="presOf" srcId="{5CDBA0AC-C68A-407D-ADBA-BB184D8C2AAD}" destId="{B354BFB3-97D4-4032-A431-24CF022031D3}" srcOrd="0" destOrd="0" presId="urn:microsoft.com/office/officeart/2005/8/layout/radial6"/>
    <dgm:cxn modelId="{611E0EB6-C7D8-4D8E-917D-761EC3CABBD7}" type="presOf" srcId="{3F314BB8-BD17-4771-B83F-F3C6F46184E1}" destId="{ADCF6963-1D1E-4743-B4D6-3516E742406B}" srcOrd="0" destOrd="0" presId="urn:microsoft.com/office/officeart/2005/8/layout/radial6"/>
    <dgm:cxn modelId="{1FA681F4-F9EB-4B55-AB6C-676C9E180F1E}" srcId="{3F314BB8-BD17-4771-B83F-F3C6F46184E1}" destId="{406584F5-AABB-4D3D-9494-7E18A6F6CA64}" srcOrd="1" destOrd="0" parTransId="{47E2B295-840B-44D4-9EFF-501F317417BC}" sibTransId="{1E65A681-2D17-424A-8A3A-0B4B36E71AF3}"/>
    <dgm:cxn modelId="{9B61B0EA-3E9E-4A07-BCF1-2680E76B1E3B}" type="presOf" srcId="{406584F5-AABB-4D3D-9494-7E18A6F6CA64}" destId="{63F4BD34-82BB-45EA-967B-8E94F7295603}" srcOrd="0" destOrd="0" presId="urn:microsoft.com/office/officeart/2005/8/layout/radial6"/>
    <dgm:cxn modelId="{0B3CD958-C729-490E-87B8-441F6FD0EF4C}" type="presOf" srcId="{1E65A681-2D17-424A-8A3A-0B4B36E71AF3}" destId="{090A9645-716C-4358-8C4E-6C822A0275CD}" srcOrd="0" destOrd="0" presId="urn:microsoft.com/office/officeart/2005/8/layout/radial6"/>
    <dgm:cxn modelId="{BABBCAB5-E573-4E5F-BE00-12FAE7F73CE1}" type="presOf" srcId="{B7373722-EBC1-4D4B-8A11-C58B19274408}" destId="{A4380916-965B-4A45-B5AB-AE2BDFDCAB9E}" srcOrd="0" destOrd="0" presId="urn:microsoft.com/office/officeart/2005/8/layout/radial6"/>
    <dgm:cxn modelId="{56DB4C57-64F1-4ABA-9A06-D09D0327A60A}" srcId="{3F314BB8-BD17-4771-B83F-F3C6F46184E1}" destId="{5CDBA0AC-C68A-407D-ADBA-BB184D8C2AAD}" srcOrd="0" destOrd="0" parTransId="{16B6CDAA-7F52-475B-953B-53D47C138A8E}" sibTransId="{1A14EC1F-40AE-45CA-91BB-4E1D4871FA57}"/>
    <dgm:cxn modelId="{0954482E-1FD1-4868-8887-E88E6B0A06A8}" srcId="{3F314BB8-BD17-4771-B83F-F3C6F46184E1}" destId="{B7373722-EBC1-4D4B-8A11-C58B19274408}" srcOrd="2" destOrd="0" parTransId="{4D4681F1-6D72-4C3D-B138-359F3EF503CC}" sibTransId="{25B2D774-EB31-4CA7-845A-FF5804CDB130}"/>
    <dgm:cxn modelId="{E7FC4675-DA0B-489D-B58A-EB4EE4DF3694}" type="presOf" srcId="{25B2D774-EB31-4CA7-845A-FF5804CDB130}" destId="{8CD9AAA9-87DA-4FA5-BCB1-4EF40B267094}" srcOrd="0" destOrd="0" presId="urn:microsoft.com/office/officeart/2005/8/layout/radial6"/>
    <dgm:cxn modelId="{69591001-0922-4924-8008-65B38FB2BD9E}" type="presParOf" srcId="{3516243B-CB0D-4D82-B74C-762D14337650}" destId="{ADCF6963-1D1E-4743-B4D6-3516E742406B}" srcOrd="0" destOrd="0" presId="urn:microsoft.com/office/officeart/2005/8/layout/radial6"/>
    <dgm:cxn modelId="{3183F9C0-BE95-4D42-BFB3-BC4B5A604DD9}" type="presParOf" srcId="{3516243B-CB0D-4D82-B74C-762D14337650}" destId="{B354BFB3-97D4-4032-A431-24CF022031D3}" srcOrd="1" destOrd="0" presId="urn:microsoft.com/office/officeart/2005/8/layout/radial6"/>
    <dgm:cxn modelId="{DF38C8AF-9880-4B02-9EE5-34B8DDFAB6CB}" type="presParOf" srcId="{3516243B-CB0D-4D82-B74C-762D14337650}" destId="{928DF8E5-99EA-4518-AE44-C835BA66E278}" srcOrd="2" destOrd="0" presId="urn:microsoft.com/office/officeart/2005/8/layout/radial6"/>
    <dgm:cxn modelId="{7C848D65-E0D7-4AA0-A3C8-648964A461D6}" type="presParOf" srcId="{3516243B-CB0D-4D82-B74C-762D14337650}" destId="{24EC8539-B8FA-4435-95CC-71914BB5146A}" srcOrd="3" destOrd="0" presId="urn:microsoft.com/office/officeart/2005/8/layout/radial6"/>
    <dgm:cxn modelId="{0621DB9C-D14F-42E5-AD77-B9D9C73432B9}" type="presParOf" srcId="{3516243B-CB0D-4D82-B74C-762D14337650}" destId="{63F4BD34-82BB-45EA-967B-8E94F7295603}" srcOrd="4" destOrd="0" presId="urn:microsoft.com/office/officeart/2005/8/layout/radial6"/>
    <dgm:cxn modelId="{92A5B223-1D14-40C6-888E-3FE097EE5229}" type="presParOf" srcId="{3516243B-CB0D-4D82-B74C-762D14337650}" destId="{87F476D1-5FC8-4B2B-A64E-8561E7E4FCAA}" srcOrd="5" destOrd="0" presId="urn:microsoft.com/office/officeart/2005/8/layout/radial6"/>
    <dgm:cxn modelId="{E560CBB1-795C-44BA-AB0E-012897181725}" type="presParOf" srcId="{3516243B-CB0D-4D82-B74C-762D14337650}" destId="{090A9645-716C-4358-8C4E-6C822A0275CD}" srcOrd="6" destOrd="0" presId="urn:microsoft.com/office/officeart/2005/8/layout/radial6"/>
    <dgm:cxn modelId="{DF9B2BD0-E0E2-40A6-9ADE-FA917626C255}" type="presParOf" srcId="{3516243B-CB0D-4D82-B74C-762D14337650}" destId="{A4380916-965B-4A45-B5AB-AE2BDFDCAB9E}" srcOrd="7" destOrd="0" presId="urn:microsoft.com/office/officeart/2005/8/layout/radial6"/>
    <dgm:cxn modelId="{A13DEF5D-B13C-402F-A6DB-3C403232CD88}" type="presParOf" srcId="{3516243B-CB0D-4D82-B74C-762D14337650}" destId="{8CB8F48E-0578-48A2-9D2B-55E760B07E07}" srcOrd="8" destOrd="0" presId="urn:microsoft.com/office/officeart/2005/8/layout/radial6"/>
    <dgm:cxn modelId="{176F0B88-8F77-4409-8C87-55B83DA88023}" type="presParOf" srcId="{3516243B-CB0D-4D82-B74C-762D14337650}" destId="{8CD9AAA9-87DA-4FA5-BCB1-4EF40B267094}"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138F293-5DF6-4CB8-9A9E-DF9E838F43A5}" type="doc">
      <dgm:prSet loTypeId="urn:microsoft.com/office/officeart/2009/3/layout/DescendingProcess" loCatId="process" qsTypeId="urn:microsoft.com/office/officeart/2005/8/quickstyle/simple3" qsCatId="simple" csTypeId="urn:microsoft.com/office/officeart/2005/8/colors/colorful4" csCatId="colorful" phldr="1"/>
      <dgm:spPr/>
      <dgm:t>
        <a:bodyPr/>
        <a:lstStyle/>
        <a:p>
          <a:endParaRPr lang="es-EC"/>
        </a:p>
      </dgm:t>
    </dgm:pt>
    <dgm:pt modelId="{F82E32DB-500A-40DC-B76D-5DF2CC8F1B27}">
      <dgm:prSet phldrT="[Texto]" custT="1"/>
      <dgm:spPr/>
      <dgm:t>
        <a:bodyPr/>
        <a:lstStyle/>
        <a:p>
          <a:r>
            <a:rPr lang="es-EC" sz="2000" dirty="0" smtClean="0"/>
            <a:t>Turistas </a:t>
          </a:r>
          <a:endParaRPr lang="es-EC" sz="2000" dirty="0"/>
        </a:p>
      </dgm:t>
    </dgm:pt>
    <dgm:pt modelId="{7D2FD978-1226-42FC-937F-EAF39CC33D5B}" type="parTrans" cxnId="{9A5190BB-4CF2-46EE-BD2E-9E0C0ED78694}">
      <dgm:prSet/>
      <dgm:spPr/>
      <dgm:t>
        <a:bodyPr/>
        <a:lstStyle/>
        <a:p>
          <a:endParaRPr lang="es-EC" sz="1600"/>
        </a:p>
      </dgm:t>
    </dgm:pt>
    <dgm:pt modelId="{07DB2259-5CC4-4E9E-AFBD-BE2F3C777CDC}" type="sibTrans" cxnId="{9A5190BB-4CF2-46EE-BD2E-9E0C0ED78694}">
      <dgm:prSet/>
      <dgm:spPr/>
      <dgm:t>
        <a:bodyPr/>
        <a:lstStyle/>
        <a:p>
          <a:endParaRPr lang="es-EC" sz="1600"/>
        </a:p>
      </dgm:t>
    </dgm:pt>
    <dgm:pt modelId="{9B7108B3-91F2-44D3-AE10-ECC82C294B16}">
      <dgm:prSet phldrT="[Texto]" custT="1"/>
      <dgm:spPr/>
      <dgm:t>
        <a:bodyPr/>
        <a:lstStyle/>
        <a:p>
          <a:r>
            <a:rPr lang="es-EC" sz="2000" dirty="0" smtClean="0"/>
            <a:t>52,27% femenino </a:t>
          </a:r>
          <a:endParaRPr lang="es-EC" sz="2000" dirty="0"/>
        </a:p>
      </dgm:t>
    </dgm:pt>
    <dgm:pt modelId="{40ADE625-1DBC-4224-B4AF-F0A3C30110FF}" type="parTrans" cxnId="{60B16ED0-C818-49C2-B951-82E7542A3C12}">
      <dgm:prSet/>
      <dgm:spPr/>
      <dgm:t>
        <a:bodyPr/>
        <a:lstStyle/>
        <a:p>
          <a:endParaRPr lang="es-EC" sz="1600"/>
        </a:p>
      </dgm:t>
    </dgm:pt>
    <dgm:pt modelId="{6255EA00-F9F5-4768-A245-B6D8D22BB3D8}" type="sibTrans" cxnId="{60B16ED0-C818-49C2-B951-82E7542A3C12}">
      <dgm:prSet/>
      <dgm:spPr/>
      <dgm:t>
        <a:bodyPr/>
        <a:lstStyle/>
        <a:p>
          <a:endParaRPr lang="es-EC" sz="1600"/>
        </a:p>
      </dgm:t>
    </dgm:pt>
    <dgm:pt modelId="{280111FA-3983-4FEE-AE56-793A8A0077A1}">
      <dgm:prSet phldrT="[Texto]" custT="1"/>
      <dgm:spPr/>
      <dgm:t>
        <a:bodyPr/>
        <a:lstStyle/>
        <a:p>
          <a:r>
            <a:rPr lang="es-EC" sz="2000" dirty="0" smtClean="0"/>
            <a:t>28,98% 35 a 44 años</a:t>
          </a:r>
          <a:endParaRPr lang="es-EC" sz="2000" dirty="0"/>
        </a:p>
      </dgm:t>
    </dgm:pt>
    <dgm:pt modelId="{3C94E7D0-2BF9-4719-ADAA-4844CFF4B4A8}" type="parTrans" cxnId="{A8DA459E-8ACD-4264-A811-DFF3E1EFAB01}">
      <dgm:prSet/>
      <dgm:spPr/>
      <dgm:t>
        <a:bodyPr/>
        <a:lstStyle/>
        <a:p>
          <a:endParaRPr lang="es-EC" sz="1600"/>
        </a:p>
      </dgm:t>
    </dgm:pt>
    <dgm:pt modelId="{BC9BBC59-F6D7-49BF-9453-B87F97E20A28}" type="sibTrans" cxnId="{A8DA459E-8ACD-4264-A811-DFF3E1EFAB01}">
      <dgm:prSet/>
      <dgm:spPr/>
      <dgm:t>
        <a:bodyPr/>
        <a:lstStyle/>
        <a:p>
          <a:endParaRPr lang="es-EC" sz="1600"/>
        </a:p>
      </dgm:t>
    </dgm:pt>
    <dgm:pt modelId="{9EC4E3D8-E1AB-46B8-8532-F27FF3C2A841}">
      <dgm:prSet phldrT="[Texto]" custT="1"/>
      <dgm:spPr/>
      <dgm:t>
        <a:bodyPr/>
        <a:lstStyle/>
        <a:p>
          <a:r>
            <a:rPr lang="es-EC" sz="2000" dirty="0" smtClean="0"/>
            <a:t>34,09 turismo</a:t>
          </a:r>
          <a:endParaRPr lang="es-EC" sz="2000" dirty="0"/>
        </a:p>
      </dgm:t>
    </dgm:pt>
    <dgm:pt modelId="{0152CA91-68AE-4F65-854E-E2D3294C4308}" type="parTrans" cxnId="{39B749F9-822E-478E-B031-B442CFB52A64}">
      <dgm:prSet/>
      <dgm:spPr/>
      <dgm:t>
        <a:bodyPr/>
        <a:lstStyle/>
        <a:p>
          <a:endParaRPr lang="es-EC" sz="1600"/>
        </a:p>
      </dgm:t>
    </dgm:pt>
    <dgm:pt modelId="{B4BC8A78-1503-4A0A-8091-543C9EEA7375}" type="sibTrans" cxnId="{39B749F9-822E-478E-B031-B442CFB52A64}">
      <dgm:prSet/>
      <dgm:spPr/>
      <dgm:t>
        <a:bodyPr/>
        <a:lstStyle/>
        <a:p>
          <a:endParaRPr lang="es-EC" sz="1600"/>
        </a:p>
      </dgm:t>
    </dgm:pt>
    <dgm:pt modelId="{23FEDE86-9FEF-42B2-BD31-FB9F75088EFD}">
      <dgm:prSet phldrT="[Texto]" custT="1"/>
      <dgm:spPr/>
      <dgm:t>
        <a:bodyPr/>
        <a:lstStyle/>
        <a:p>
          <a:r>
            <a:rPr lang="es-EC" sz="2000" dirty="0" smtClean="0"/>
            <a:t>26,14% destinan 5 días</a:t>
          </a:r>
          <a:endParaRPr lang="es-EC" sz="2000" dirty="0"/>
        </a:p>
      </dgm:t>
    </dgm:pt>
    <dgm:pt modelId="{7A5B22B6-F524-49DA-AAF5-6705D358D8E4}" type="parTrans" cxnId="{BC682F0A-A7E9-44D8-A95C-233A9C4DC31D}">
      <dgm:prSet/>
      <dgm:spPr/>
      <dgm:t>
        <a:bodyPr/>
        <a:lstStyle/>
        <a:p>
          <a:endParaRPr lang="es-EC" sz="1600"/>
        </a:p>
      </dgm:t>
    </dgm:pt>
    <dgm:pt modelId="{64EA01AD-EBFA-45E3-9AE0-15A05903BD6D}" type="sibTrans" cxnId="{BC682F0A-A7E9-44D8-A95C-233A9C4DC31D}">
      <dgm:prSet/>
      <dgm:spPr/>
      <dgm:t>
        <a:bodyPr/>
        <a:lstStyle/>
        <a:p>
          <a:endParaRPr lang="es-EC" sz="1600"/>
        </a:p>
      </dgm:t>
    </dgm:pt>
    <dgm:pt modelId="{B66F170D-AE40-45DE-B71C-6795F2129907}">
      <dgm:prSet phldrT="[Texto]" custT="1"/>
      <dgm:spPr/>
      <dgm:t>
        <a:bodyPr/>
        <a:lstStyle/>
        <a:p>
          <a:r>
            <a:rPr lang="es-EC" sz="2000" dirty="0" smtClean="0"/>
            <a:t>97,73% ocupan mas de una hora</a:t>
          </a:r>
          <a:endParaRPr lang="es-EC" sz="2000" dirty="0"/>
        </a:p>
      </dgm:t>
    </dgm:pt>
    <dgm:pt modelId="{30BF111C-1723-4572-9526-1E0954EB79F3}" type="parTrans" cxnId="{35BEFF85-B5CD-4ED7-821A-77CB0C5DA0D6}">
      <dgm:prSet/>
      <dgm:spPr/>
      <dgm:t>
        <a:bodyPr/>
        <a:lstStyle/>
        <a:p>
          <a:endParaRPr lang="es-EC" sz="1600"/>
        </a:p>
      </dgm:t>
    </dgm:pt>
    <dgm:pt modelId="{09FF6122-0494-4A1E-8498-06B5285549EF}" type="sibTrans" cxnId="{35BEFF85-B5CD-4ED7-821A-77CB0C5DA0D6}">
      <dgm:prSet/>
      <dgm:spPr/>
      <dgm:t>
        <a:bodyPr/>
        <a:lstStyle/>
        <a:p>
          <a:endParaRPr lang="es-EC" sz="1600"/>
        </a:p>
      </dgm:t>
    </dgm:pt>
    <dgm:pt modelId="{8A24ABDB-9C0E-4529-9DF6-21D6D32CAC01}">
      <dgm:prSet phldrT="[Texto]" custT="1"/>
      <dgm:spPr/>
      <dgm:t>
        <a:bodyPr/>
        <a:lstStyle/>
        <a:p>
          <a:r>
            <a:rPr lang="es-EC" sz="2000" dirty="0" smtClean="0"/>
            <a:t>36,36% $80 diario</a:t>
          </a:r>
          <a:endParaRPr lang="es-EC" sz="2000" dirty="0"/>
        </a:p>
      </dgm:t>
    </dgm:pt>
    <dgm:pt modelId="{F2521CCF-FA19-4FF6-BA30-F157D1317DAA}" type="parTrans" cxnId="{24A1E242-4DA4-456F-986D-70B91A4637A7}">
      <dgm:prSet/>
      <dgm:spPr/>
      <dgm:t>
        <a:bodyPr/>
        <a:lstStyle/>
        <a:p>
          <a:endParaRPr lang="es-EC"/>
        </a:p>
      </dgm:t>
    </dgm:pt>
    <dgm:pt modelId="{D9158B5B-2617-4572-BD10-B3670A4A6EA2}" type="sibTrans" cxnId="{24A1E242-4DA4-456F-986D-70B91A4637A7}">
      <dgm:prSet/>
      <dgm:spPr/>
      <dgm:t>
        <a:bodyPr/>
        <a:lstStyle/>
        <a:p>
          <a:endParaRPr lang="es-EC"/>
        </a:p>
      </dgm:t>
    </dgm:pt>
    <dgm:pt modelId="{2BE573BC-371F-42D3-AFCE-3BD376C7B083}" type="pres">
      <dgm:prSet presAssocID="{C138F293-5DF6-4CB8-9A9E-DF9E838F43A5}" presName="Name0" presStyleCnt="0">
        <dgm:presLayoutVars>
          <dgm:chMax val="7"/>
          <dgm:chPref val="5"/>
        </dgm:presLayoutVars>
      </dgm:prSet>
      <dgm:spPr/>
      <dgm:t>
        <a:bodyPr/>
        <a:lstStyle/>
        <a:p>
          <a:endParaRPr lang="es-EC"/>
        </a:p>
      </dgm:t>
    </dgm:pt>
    <dgm:pt modelId="{243B8885-955D-47C4-A5CA-FFED830DE2B0}" type="pres">
      <dgm:prSet presAssocID="{C138F293-5DF6-4CB8-9A9E-DF9E838F43A5}" presName="arrowNode" presStyleLbl="node1" presStyleIdx="0" presStyleCnt="1"/>
      <dgm:spPr/>
    </dgm:pt>
    <dgm:pt modelId="{F9B4ED92-D9C7-4961-A637-86E377F30809}" type="pres">
      <dgm:prSet presAssocID="{F82E32DB-500A-40DC-B76D-5DF2CC8F1B27}" presName="txNode1" presStyleLbl="revTx" presStyleIdx="0" presStyleCnt="7">
        <dgm:presLayoutVars>
          <dgm:bulletEnabled val="1"/>
        </dgm:presLayoutVars>
      </dgm:prSet>
      <dgm:spPr/>
      <dgm:t>
        <a:bodyPr/>
        <a:lstStyle/>
        <a:p>
          <a:endParaRPr lang="es-EC"/>
        </a:p>
      </dgm:t>
    </dgm:pt>
    <dgm:pt modelId="{4434A8A6-F2F9-416F-9775-4EB92D0B0A67}" type="pres">
      <dgm:prSet presAssocID="{9B7108B3-91F2-44D3-AE10-ECC82C294B16}" presName="txNode2" presStyleLbl="revTx" presStyleIdx="1" presStyleCnt="7">
        <dgm:presLayoutVars>
          <dgm:bulletEnabled val="1"/>
        </dgm:presLayoutVars>
      </dgm:prSet>
      <dgm:spPr/>
      <dgm:t>
        <a:bodyPr/>
        <a:lstStyle/>
        <a:p>
          <a:endParaRPr lang="es-EC"/>
        </a:p>
      </dgm:t>
    </dgm:pt>
    <dgm:pt modelId="{55C2D527-83D9-4BAA-8449-2938C523ACD9}" type="pres">
      <dgm:prSet presAssocID="{6255EA00-F9F5-4768-A245-B6D8D22BB3D8}" presName="dotNode2" presStyleCnt="0"/>
      <dgm:spPr/>
    </dgm:pt>
    <dgm:pt modelId="{AB127089-A23A-4B89-8EDF-44AA53AA505D}" type="pres">
      <dgm:prSet presAssocID="{6255EA00-F9F5-4768-A245-B6D8D22BB3D8}" presName="dotRepeatNode" presStyleLbl="fgShp" presStyleIdx="0" presStyleCnt="5"/>
      <dgm:spPr/>
      <dgm:t>
        <a:bodyPr/>
        <a:lstStyle/>
        <a:p>
          <a:endParaRPr lang="es-EC"/>
        </a:p>
      </dgm:t>
    </dgm:pt>
    <dgm:pt modelId="{416EE487-F6C0-4711-BBF8-C8AA10677A6E}" type="pres">
      <dgm:prSet presAssocID="{280111FA-3983-4FEE-AE56-793A8A0077A1}" presName="txNode3" presStyleLbl="revTx" presStyleIdx="2" presStyleCnt="7">
        <dgm:presLayoutVars>
          <dgm:bulletEnabled val="1"/>
        </dgm:presLayoutVars>
      </dgm:prSet>
      <dgm:spPr/>
      <dgm:t>
        <a:bodyPr/>
        <a:lstStyle/>
        <a:p>
          <a:endParaRPr lang="es-EC"/>
        </a:p>
      </dgm:t>
    </dgm:pt>
    <dgm:pt modelId="{2C2CA812-E73E-48F1-8DF4-EABEFE836F34}" type="pres">
      <dgm:prSet presAssocID="{BC9BBC59-F6D7-49BF-9453-B87F97E20A28}" presName="dotNode3" presStyleCnt="0"/>
      <dgm:spPr/>
    </dgm:pt>
    <dgm:pt modelId="{D160BFA5-D5B8-4960-BFE1-0E79631DE228}" type="pres">
      <dgm:prSet presAssocID="{BC9BBC59-F6D7-49BF-9453-B87F97E20A28}" presName="dotRepeatNode" presStyleLbl="fgShp" presStyleIdx="1" presStyleCnt="5"/>
      <dgm:spPr/>
      <dgm:t>
        <a:bodyPr/>
        <a:lstStyle/>
        <a:p>
          <a:endParaRPr lang="es-EC"/>
        </a:p>
      </dgm:t>
    </dgm:pt>
    <dgm:pt modelId="{9970DFF6-2E91-42B0-94C1-0CFBAEAD62AF}" type="pres">
      <dgm:prSet presAssocID="{9EC4E3D8-E1AB-46B8-8532-F27FF3C2A841}" presName="txNode4" presStyleLbl="revTx" presStyleIdx="3" presStyleCnt="7">
        <dgm:presLayoutVars>
          <dgm:bulletEnabled val="1"/>
        </dgm:presLayoutVars>
      </dgm:prSet>
      <dgm:spPr/>
      <dgm:t>
        <a:bodyPr/>
        <a:lstStyle/>
        <a:p>
          <a:endParaRPr lang="es-EC"/>
        </a:p>
      </dgm:t>
    </dgm:pt>
    <dgm:pt modelId="{5CEBD927-BB60-40C0-BFF3-F6244852BF7B}" type="pres">
      <dgm:prSet presAssocID="{B4BC8A78-1503-4A0A-8091-543C9EEA7375}" presName="dotNode4" presStyleCnt="0"/>
      <dgm:spPr/>
    </dgm:pt>
    <dgm:pt modelId="{83D37E52-C7AC-4F87-A7C3-4D4C7D6333E0}" type="pres">
      <dgm:prSet presAssocID="{B4BC8A78-1503-4A0A-8091-543C9EEA7375}" presName="dotRepeatNode" presStyleLbl="fgShp" presStyleIdx="2" presStyleCnt="5"/>
      <dgm:spPr/>
      <dgm:t>
        <a:bodyPr/>
        <a:lstStyle/>
        <a:p>
          <a:endParaRPr lang="es-EC"/>
        </a:p>
      </dgm:t>
    </dgm:pt>
    <dgm:pt modelId="{0A9F10D0-0F2B-4147-ADD5-A0F19BB279D6}" type="pres">
      <dgm:prSet presAssocID="{23FEDE86-9FEF-42B2-BD31-FB9F75088EFD}" presName="txNode5" presStyleLbl="revTx" presStyleIdx="4" presStyleCnt="7">
        <dgm:presLayoutVars>
          <dgm:bulletEnabled val="1"/>
        </dgm:presLayoutVars>
      </dgm:prSet>
      <dgm:spPr/>
      <dgm:t>
        <a:bodyPr/>
        <a:lstStyle/>
        <a:p>
          <a:endParaRPr lang="es-EC"/>
        </a:p>
      </dgm:t>
    </dgm:pt>
    <dgm:pt modelId="{73AF1D2A-ED71-4A76-A4A5-17A74A6E1E72}" type="pres">
      <dgm:prSet presAssocID="{64EA01AD-EBFA-45E3-9AE0-15A05903BD6D}" presName="dotNode5" presStyleCnt="0"/>
      <dgm:spPr/>
    </dgm:pt>
    <dgm:pt modelId="{52BC0E2C-5CF3-4176-AC8A-9C778031C36C}" type="pres">
      <dgm:prSet presAssocID="{64EA01AD-EBFA-45E3-9AE0-15A05903BD6D}" presName="dotRepeatNode" presStyleLbl="fgShp" presStyleIdx="3" presStyleCnt="5"/>
      <dgm:spPr/>
      <dgm:t>
        <a:bodyPr/>
        <a:lstStyle/>
        <a:p>
          <a:endParaRPr lang="es-EC"/>
        </a:p>
      </dgm:t>
    </dgm:pt>
    <dgm:pt modelId="{907B6E35-B699-435B-8C5D-43541E62BF6A}" type="pres">
      <dgm:prSet presAssocID="{B66F170D-AE40-45DE-B71C-6795F2129907}" presName="txNode6" presStyleLbl="revTx" presStyleIdx="5" presStyleCnt="7" custLinFactNeighborX="22243" custLinFactNeighborY="-17824">
        <dgm:presLayoutVars>
          <dgm:bulletEnabled val="1"/>
        </dgm:presLayoutVars>
      </dgm:prSet>
      <dgm:spPr/>
      <dgm:t>
        <a:bodyPr/>
        <a:lstStyle/>
        <a:p>
          <a:endParaRPr lang="es-EC"/>
        </a:p>
      </dgm:t>
    </dgm:pt>
    <dgm:pt modelId="{EE831FFD-C87A-4F2D-823A-A2BF73B19CD3}" type="pres">
      <dgm:prSet presAssocID="{09FF6122-0494-4A1E-8498-06B5285549EF}" presName="dotNode6" presStyleCnt="0"/>
      <dgm:spPr/>
    </dgm:pt>
    <dgm:pt modelId="{09CB6A7F-0051-42C0-9260-98FF46990873}" type="pres">
      <dgm:prSet presAssocID="{09FF6122-0494-4A1E-8498-06B5285549EF}" presName="dotRepeatNode" presStyleLbl="fgShp" presStyleIdx="4" presStyleCnt="5"/>
      <dgm:spPr/>
      <dgm:t>
        <a:bodyPr/>
        <a:lstStyle/>
        <a:p>
          <a:endParaRPr lang="es-EC"/>
        </a:p>
      </dgm:t>
    </dgm:pt>
    <dgm:pt modelId="{340E9271-74F1-44ED-A2B6-6E70C16EE56A}" type="pres">
      <dgm:prSet presAssocID="{8A24ABDB-9C0E-4529-9DF6-21D6D32CAC01}" presName="txNode7" presStyleLbl="revTx" presStyleIdx="6" presStyleCnt="7">
        <dgm:presLayoutVars>
          <dgm:bulletEnabled val="1"/>
        </dgm:presLayoutVars>
      </dgm:prSet>
      <dgm:spPr/>
      <dgm:t>
        <a:bodyPr/>
        <a:lstStyle/>
        <a:p>
          <a:endParaRPr lang="es-EC"/>
        </a:p>
      </dgm:t>
    </dgm:pt>
  </dgm:ptLst>
  <dgm:cxnLst>
    <dgm:cxn modelId="{F6E1DB6A-7E56-4B3A-AC3C-E80BF9D337A2}" type="presOf" srcId="{BC9BBC59-F6D7-49BF-9453-B87F97E20A28}" destId="{D160BFA5-D5B8-4960-BFE1-0E79631DE228}" srcOrd="0" destOrd="0" presId="urn:microsoft.com/office/officeart/2009/3/layout/DescendingProcess"/>
    <dgm:cxn modelId="{E50DEE80-8BA4-42D7-B7FF-F1E28116F24E}" type="presOf" srcId="{C138F293-5DF6-4CB8-9A9E-DF9E838F43A5}" destId="{2BE573BC-371F-42D3-AFCE-3BD376C7B083}" srcOrd="0" destOrd="0" presId="urn:microsoft.com/office/officeart/2009/3/layout/DescendingProcess"/>
    <dgm:cxn modelId="{F05832E0-D098-4C13-8A12-F7228CEBFC99}" type="presOf" srcId="{9B7108B3-91F2-44D3-AE10-ECC82C294B16}" destId="{4434A8A6-F2F9-416F-9775-4EB92D0B0A67}" srcOrd="0" destOrd="0" presId="urn:microsoft.com/office/officeart/2009/3/layout/DescendingProcess"/>
    <dgm:cxn modelId="{89462FBD-F2A8-46AA-9D91-02FE3AF6EE6B}" type="presOf" srcId="{8A24ABDB-9C0E-4529-9DF6-21D6D32CAC01}" destId="{340E9271-74F1-44ED-A2B6-6E70C16EE56A}" srcOrd="0" destOrd="0" presId="urn:microsoft.com/office/officeart/2009/3/layout/DescendingProcess"/>
    <dgm:cxn modelId="{BC682F0A-A7E9-44D8-A95C-233A9C4DC31D}" srcId="{C138F293-5DF6-4CB8-9A9E-DF9E838F43A5}" destId="{23FEDE86-9FEF-42B2-BD31-FB9F75088EFD}" srcOrd="4" destOrd="0" parTransId="{7A5B22B6-F524-49DA-AAF5-6705D358D8E4}" sibTransId="{64EA01AD-EBFA-45E3-9AE0-15A05903BD6D}"/>
    <dgm:cxn modelId="{60B16ED0-C818-49C2-B951-82E7542A3C12}" srcId="{C138F293-5DF6-4CB8-9A9E-DF9E838F43A5}" destId="{9B7108B3-91F2-44D3-AE10-ECC82C294B16}" srcOrd="1" destOrd="0" parTransId="{40ADE625-1DBC-4224-B4AF-F0A3C30110FF}" sibTransId="{6255EA00-F9F5-4768-A245-B6D8D22BB3D8}"/>
    <dgm:cxn modelId="{15E2B12C-7319-4F35-9BA9-B0B0C407BCBE}" type="presOf" srcId="{64EA01AD-EBFA-45E3-9AE0-15A05903BD6D}" destId="{52BC0E2C-5CF3-4176-AC8A-9C778031C36C}" srcOrd="0" destOrd="0" presId="urn:microsoft.com/office/officeart/2009/3/layout/DescendingProcess"/>
    <dgm:cxn modelId="{1D988D30-A00F-4331-9D57-60243105F974}" type="presOf" srcId="{23FEDE86-9FEF-42B2-BD31-FB9F75088EFD}" destId="{0A9F10D0-0F2B-4147-ADD5-A0F19BB279D6}" srcOrd="0" destOrd="0" presId="urn:microsoft.com/office/officeart/2009/3/layout/DescendingProcess"/>
    <dgm:cxn modelId="{3F53922E-7947-4340-A3E8-3B212F031DEB}" type="presOf" srcId="{B4BC8A78-1503-4A0A-8091-543C9EEA7375}" destId="{83D37E52-C7AC-4F87-A7C3-4D4C7D6333E0}" srcOrd="0" destOrd="0" presId="urn:microsoft.com/office/officeart/2009/3/layout/DescendingProcess"/>
    <dgm:cxn modelId="{BD735A56-D74F-43DA-A2D9-C3C8B72F7A88}" type="presOf" srcId="{9EC4E3D8-E1AB-46B8-8532-F27FF3C2A841}" destId="{9970DFF6-2E91-42B0-94C1-0CFBAEAD62AF}" srcOrd="0" destOrd="0" presId="urn:microsoft.com/office/officeart/2009/3/layout/DescendingProcess"/>
    <dgm:cxn modelId="{35BEFF85-B5CD-4ED7-821A-77CB0C5DA0D6}" srcId="{C138F293-5DF6-4CB8-9A9E-DF9E838F43A5}" destId="{B66F170D-AE40-45DE-B71C-6795F2129907}" srcOrd="5" destOrd="0" parTransId="{30BF111C-1723-4572-9526-1E0954EB79F3}" sibTransId="{09FF6122-0494-4A1E-8498-06B5285549EF}"/>
    <dgm:cxn modelId="{A8DA459E-8ACD-4264-A811-DFF3E1EFAB01}" srcId="{C138F293-5DF6-4CB8-9A9E-DF9E838F43A5}" destId="{280111FA-3983-4FEE-AE56-793A8A0077A1}" srcOrd="2" destOrd="0" parTransId="{3C94E7D0-2BF9-4719-ADAA-4844CFF4B4A8}" sibTransId="{BC9BBC59-F6D7-49BF-9453-B87F97E20A28}"/>
    <dgm:cxn modelId="{9A5190BB-4CF2-46EE-BD2E-9E0C0ED78694}" srcId="{C138F293-5DF6-4CB8-9A9E-DF9E838F43A5}" destId="{F82E32DB-500A-40DC-B76D-5DF2CC8F1B27}" srcOrd="0" destOrd="0" parTransId="{7D2FD978-1226-42FC-937F-EAF39CC33D5B}" sibTransId="{07DB2259-5CC4-4E9E-AFBD-BE2F3C777CDC}"/>
    <dgm:cxn modelId="{24A1E242-4DA4-456F-986D-70B91A4637A7}" srcId="{C138F293-5DF6-4CB8-9A9E-DF9E838F43A5}" destId="{8A24ABDB-9C0E-4529-9DF6-21D6D32CAC01}" srcOrd="6" destOrd="0" parTransId="{F2521CCF-FA19-4FF6-BA30-F157D1317DAA}" sibTransId="{D9158B5B-2617-4572-BD10-B3670A4A6EA2}"/>
    <dgm:cxn modelId="{073F900C-C96C-455F-AC98-DCAF1BF3924E}" type="presOf" srcId="{F82E32DB-500A-40DC-B76D-5DF2CC8F1B27}" destId="{F9B4ED92-D9C7-4961-A637-86E377F30809}" srcOrd="0" destOrd="0" presId="urn:microsoft.com/office/officeart/2009/3/layout/DescendingProcess"/>
    <dgm:cxn modelId="{0398E41A-EF70-4DE1-A469-1FE43162712C}" type="presOf" srcId="{6255EA00-F9F5-4768-A245-B6D8D22BB3D8}" destId="{AB127089-A23A-4B89-8EDF-44AA53AA505D}" srcOrd="0" destOrd="0" presId="urn:microsoft.com/office/officeart/2009/3/layout/DescendingProcess"/>
    <dgm:cxn modelId="{D4D9D335-D34F-48E3-9974-7C6590E90848}" type="presOf" srcId="{280111FA-3983-4FEE-AE56-793A8A0077A1}" destId="{416EE487-F6C0-4711-BBF8-C8AA10677A6E}" srcOrd="0" destOrd="0" presId="urn:microsoft.com/office/officeart/2009/3/layout/DescendingProcess"/>
    <dgm:cxn modelId="{88B68CA6-78F7-4682-B666-5FC2D4F78A57}" type="presOf" srcId="{B66F170D-AE40-45DE-B71C-6795F2129907}" destId="{907B6E35-B699-435B-8C5D-43541E62BF6A}" srcOrd="0" destOrd="0" presId="urn:microsoft.com/office/officeart/2009/3/layout/DescendingProcess"/>
    <dgm:cxn modelId="{39B749F9-822E-478E-B031-B442CFB52A64}" srcId="{C138F293-5DF6-4CB8-9A9E-DF9E838F43A5}" destId="{9EC4E3D8-E1AB-46B8-8532-F27FF3C2A841}" srcOrd="3" destOrd="0" parTransId="{0152CA91-68AE-4F65-854E-E2D3294C4308}" sibTransId="{B4BC8A78-1503-4A0A-8091-543C9EEA7375}"/>
    <dgm:cxn modelId="{0D82AE23-6A8A-4988-9D4C-BEF5EADE1BA2}" type="presOf" srcId="{09FF6122-0494-4A1E-8498-06B5285549EF}" destId="{09CB6A7F-0051-42C0-9260-98FF46990873}" srcOrd="0" destOrd="0" presId="urn:microsoft.com/office/officeart/2009/3/layout/DescendingProcess"/>
    <dgm:cxn modelId="{0A24D83C-CE37-4B5E-BB58-007023EA3959}" type="presParOf" srcId="{2BE573BC-371F-42D3-AFCE-3BD376C7B083}" destId="{243B8885-955D-47C4-A5CA-FFED830DE2B0}" srcOrd="0" destOrd="0" presId="urn:microsoft.com/office/officeart/2009/3/layout/DescendingProcess"/>
    <dgm:cxn modelId="{B92056E4-8389-42DF-8D6C-BF0C8829C28D}" type="presParOf" srcId="{2BE573BC-371F-42D3-AFCE-3BD376C7B083}" destId="{F9B4ED92-D9C7-4961-A637-86E377F30809}" srcOrd="1" destOrd="0" presId="urn:microsoft.com/office/officeart/2009/3/layout/DescendingProcess"/>
    <dgm:cxn modelId="{A671806A-ADCA-479C-946E-E5DDBD4E5E00}" type="presParOf" srcId="{2BE573BC-371F-42D3-AFCE-3BD376C7B083}" destId="{4434A8A6-F2F9-416F-9775-4EB92D0B0A67}" srcOrd="2" destOrd="0" presId="urn:microsoft.com/office/officeart/2009/3/layout/DescendingProcess"/>
    <dgm:cxn modelId="{7FD2C3E2-5728-4F13-9EB5-C527B5F9DB43}" type="presParOf" srcId="{2BE573BC-371F-42D3-AFCE-3BD376C7B083}" destId="{55C2D527-83D9-4BAA-8449-2938C523ACD9}" srcOrd="3" destOrd="0" presId="urn:microsoft.com/office/officeart/2009/3/layout/DescendingProcess"/>
    <dgm:cxn modelId="{FEBA9EA5-BA5C-4009-A01B-86DFF45CA932}" type="presParOf" srcId="{55C2D527-83D9-4BAA-8449-2938C523ACD9}" destId="{AB127089-A23A-4B89-8EDF-44AA53AA505D}" srcOrd="0" destOrd="0" presId="urn:microsoft.com/office/officeart/2009/3/layout/DescendingProcess"/>
    <dgm:cxn modelId="{7147C102-93E5-456C-BEC4-8D960AA19EE1}" type="presParOf" srcId="{2BE573BC-371F-42D3-AFCE-3BD376C7B083}" destId="{416EE487-F6C0-4711-BBF8-C8AA10677A6E}" srcOrd="4" destOrd="0" presId="urn:microsoft.com/office/officeart/2009/3/layout/DescendingProcess"/>
    <dgm:cxn modelId="{BDAADF9A-6C16-4625-B8A2-718782E42794}" type="presParOf" srcId="{2BE573BC-371F-42D3-AFCE-3BD376C7B083}" destId="{2C2CA812-E73E-48F1-8DF4-EABEFE836F34}" srcOrd="5" destOrd="0" presId="urn:microsoft.com/office/officeart/2009/3/layout/DescendingProcess"/>
    <dgm:cxn modelId="{C28923FF-FFFB-45E9-95B1-5FD53527C6A0}" type="presParOf" srcId="{2C2CA812-E73E-48F1-8DF4-EABEFE836F34}" destId="{D160BFA5-D5B8-4960-BFE1-0E79631DE228}" srcOrd="0" destOrd="0" presId="urn:microsoft.com/office/officeart/2009/3/layout/DescendingProcess"/>
    <dgm:cxn modelId="{1E9BEA87-CB21-425C-A6F4-F09349961A9F}" type="presParOf" srcId="{2BE573BC-371F-42D3-AFCE-3BD376C7B083}" destId="{9970DFF6-2E91-42B0-94C1-0CFBAEAD62AF}" srcOrd="6" destOrd="0" presId="urn:microsoft.com/office/officeart/2009/3/layout/DescendingProcess"/>
    <dgm:cxn modelId="{94FF8029-8A0F-40C2-92FF-B967B2199FCD}" type="presParOf" srcId="{2BE573BC-371F-42D3-AFCE-3BD376C7B083}" destId="{5CEBD927-BB60-40C0-BFF3-F6244852BF7B}" srcOrd="7" destOrd="0" presId="urn:microsoft.com/office/officeart/2009/3/layout/DescendingProcess"/>
    <dgm:cxn modelId="{4E0991DA-B3A8-498F-995D-B6CDC85B3476}" type="presParOf" srcId="{5CEBD927-BB60-40C0-BFF3-F6244852BF7B}" destId="{83D37E52-C7AC-4F87-A7C3-4D4C7D6333E0}" srcOrd="0" destOrd="0" presId="urn:microsoft.com/office/officeart/2009/3/layout/DescendingProcess"/>
    <dgm:cxn modelId="{845A351D-4C67-4572-9605-6556EADF2209}" type="presParOf" srcId="{2BE573BC-371F-42D3-AFCE-3BD376C7B083}" destId="{0A9F10D0-0F2B-4147-ADD5-A0F19BB279D6}" srcOrd="8" destOrd="0" presId="urn:microsoft.com/office/officeart/2009/3/layout/DescendingProcess"/>
    <dgm:cxn modelId="{E7CECD35-3CED-45C4-AF77-7664F7BAA33A}" type="presParOf" srcId="{2BE573BC-371F-42D3-AFCE-3BD376C7B083}" destId="{73AF1D2A-ED71-4A76-A4A5-17A74A6E1E72}" srcOrd="9" destOrd="0" presId="urn:microsoft.com/office/officeart/2009/3/layout/DescendingProcess"/>
    <dgm:cxn modelId="{A1E6CDAA-A3B3-4329-8FEE-710E9DCF4596}" type="presParOf" srcId="{73AF1D2A-ED71-4A76-A4A5-17A74A6E1E72}" destId="{52BC0E2C-5CF3-4176-AC8A-9C778031C36C}" srcOrd="0" destOrd="0" presId="urn:microsoft.com/office/officeart/2009/3/layout/DescendingProcess"/>
    <dgm:cxn modelId="{393A169F-BA24-4F30-AD81-7D739EB2B17A}" type="presParOf" srcId="{2BE573BC-371F-42D3-AFCE-3BD376C7B083}" destId="{907B6E35-B699-435B-8C5D-43541E62BF6A}" srcOrd="10" destOrd="0" presId="urn:microsoft.com/office/officeart/2009/3/layout/DescendingProcess"/>
    <dgm:cxn modelId="{50C706B5-FBEA-4DA3-B4AA-EE3249E4A9B6}" type="presParOf" srcId="{2BE573BC-371F-42D3-AFCE-3BD376C7B083}" destId="{EE831FFD-C87A-4F2D-823A-A2BF73B19CD3}" srcOrd="11" destOrd="0" presId="urn:microsoft.com/office/officeart/2009/3/layout/DescendingProcess"/>
    <dgm:cxn modelId="{C7044629-9942-44C4-853F-72B469226DE7}" type="presParOf" srcId="{EE831FFD-C87A-4F2D-823A-A2BF73B19CD3}" destId="{09CB6A7F-0051-42C0-9260-98FF46990873}" srcOrd="0" destOrd="0" presId="urn:microsoft.com/office/officeart/2009/3/layout/DescendingProcess"/>
    <dgm:cxn modelId="{C1E8926D-0BE2-44E3-88BC-F33F66CE8800}" type="presParOf" srcId="{2BE573BC-371F-42D3-AFCE-3BD376C7B083}" destId="{340E9271-74F1-44ED-A2B6-6E70C16EE56A}" srcOrd="12" destOrd="0" presId="urn:microsoft.com/office/officeart/2009/3/layout/Descending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9EEC2B-A94A-4DB0-B086-BFAEFE8C118A}" type="doc">
      <dgm:prSet loTypeId="urn:microsoft.com/office/officeart/2005/8/layout/default" loCatId="list" qsTypeId="urn:microsoft.com/office/officeart/2005/8/quickstyle/simple3" qsCatId="simple" csTypeId="urn:microsoft.com/office/officeart/2005/8/colors/colorful1" csCatId="colorful" phldr="1"/>
      <dgm:spPr/>
      <dgm:t>
        <a:bodyPr/>
        <a:lstStyle/>
        <a:p>
          <a:endParaRPr lang="es-EC"/>
        </a:p>
      </dgm:t>
    </dgm:pt>
    <dgm:pt modelId="{A2B46324-AE7F-44F6-B864-9FA149470D32}">
      <dgm:prSet phldrT="[Texto]"/>
      <dgm:spPr/>
      <dgm:t>
        <a:bodyPr/>
        <a:lstStyle/>
        <a:p>
          <a:r>
            <a:rPr lang="es-EC" dirty="0" smtClean="0"/>
            <a:t>El 80% de todos los trabajadores encuestados pertenecen al género femenino  y son ecuatorianos</a:t>
          </a:r>
          <a:endParaRPr lang="es-EC" dirty="0"/>
        </a:p>
      </dgm:t>
    </dgm:pt>
    <dgm:pt modelId="{6BBEB1EB-6E44-4AA4-951B-2E98AB3DA484}" type="parTrans" cxnId="{8EA90DF4-806E-45F6-B7CB-5ABAAA2E7ADA}">
      <dgm:prSet/>
      <dgm:spPr/>
      <dgm:t>
        <a:bodyPr/>
        <a:lstStyle/>
        <a:p>
          <a:endParaRPr lang="es-EC"/>
        </a:p>
      </dgm:t>
    </dgm:pt>
    <dgm:pt modelId="{0E63DE60-00FA-4C51-BC2A-317C72DF3AD5}" type="sibTrans" cxnId="{8EA90DF4-806E-45F6-B7CB-5ABAAA2E7ADA}">
      <dgm:prSet/>
      <dgm:spPr/>
      <dgm:t>
        <a:bodyPr/>
        <a:lstStyle/>
        <a:p>
          <a:endParaRPr lang="es-EC"/>
        </a:p>
      </dgm:t>
    </dgm:pt>
    <dgm:pt modelId="{C2F1CA25-D6FB-4CD0-A196-71EA1BD2E287}">
      <dgm:prSet phldrT="[Texto]"/>
      <dgm:spPr/>
      <dgm:t>
        <a:bodyPr/>
        <a:lstStyle/>
        <a:p>
          <a:r>
            <a:rPr lang="es-EC" dirty="0" smtClean="0"/>
            <a:t>Asimismo, el medio de transporte mas utilizado por ellos es el bus público y medios de transporte articulados</a:t>
          </a:r>
          <a:endParaRPr lang="es-EC" dirty="0"/>
        </a:p>
      </dgm:t>
    </dgm:pt>
    <dgm:pt modelId="{0695D123-76AF-4F55-9E15-CCB764D6BDAB}" type="parTrans" cxnId="{7B0A5BB4-1578-4DEB-ADD1-FE505984F646}">
      <dgm:prSet/>
      <dgm:spPr/>
      <dgm:t>
        <a:bodyPr/>
        <a:lstStyle/>
        <a:p>
          <a:endParaRPr lang="es-EC"/>
        </a:p>
      </dgm:t>
    </dgm:pt>
    <dgm:pt modelId="{9DED9167-417B-49E5-BF97-F36F38BE0041}" type="sibTrans" cxnId="{7B0A5BB4-1578-4DEB-ADD1-FE505984F646}">
      <dgm:prSet/>
      <dgm:spPr/>
      <dgm:t>
        <a:bodyPr/>
        <a:lstStyle/>
        <a:p>
          <a:endParaRPr lang="es-EC"/>
        </a:p>
      </dgm:t>
    </dgm:pt>
    <dgm:pt modelId="{84C00CC5-980E-4D53-B53D-BDA558575187}">
      <dgm:prSet phldrT="[Texto]"/>
      <dgm:spPr/>
      <dgm:t>
        <a:bodyPr/>
        <a:lstStyle/>
        <a:p>
          <a:r>
            <a:rPr lang="es-EC" dirty="0" smtClean="0"/>
            <a:t>En general los eventos culturales que se realizan en el CHQ aportan al desarrollo económico de los establecimientos</a:t>
          </a:r>
          <a:endParaRPr lang="es-EC" dirty="0"/>
        </a:p>
      </dgm:t>
    </dgm:pt>
    <dgm:pt modelId="{FEB9F466-4CDF-4F28-B97F-603E11483963}" type="parTrans" cxnId="{9906A42F-BBBB-4BA7-AA21-23F3C196431A}">
      <dgm:prSet/>
      <dgm:spPr/>
      <dgm:t>
        <a:bodyPr/>
        <a:lstStyle/>
        <a:p>
          <a:endParaRPr lang="es-EC"/>
        </a:p>
      </dgm:t>
    </dgm:pt>
    <dgm:pt modelId="{F8ED7916-BC34-4FC2-ADC2-F207E70D61AC}" type="sibTrans" cxnId="{9906A42F-BBBB-4BA7-AA21-23F3C196431A}">
      <dgm:prSet/>
      <dgm:spPr/>
      <dgm:t>
        <a:bodyPr/>
        <a:lstStyle/>
        <a:p>
          <a:endParaRPr lang="es-EC"/>
        </a:p>
      </dgm:t>
    </dgm:pt>
    <dgm:pt modelId="{E2C3595E-1EF7-40FB-AB07-3C9AA035ABCA}">
      <dgm:prSet phldrT="[Texto]"/>
      <dgm:spPr/>
      <dgm:t>
        <a:bodyPr/>
        <a:lstStyle/>
        <a:p>
          <a:r>
            <a:rPr lang="es-EC" dirty="0" smtClean="0"/>
            <a:t>La  procedencia de los turistas que acuden a los establecimientos son de Pichincha, Azuay, España, EEUU  y Venezuela </a:t>
          </a:r>
          <a:endParaRPr lang="es-EC" dirty="0"/>
        </a:p>
      </dgm:t>
    </dgm:pt>
    <dgm:pt modelId="{B2ACE684-761C-4A99-B544-A45F35133969}" type="parTrans" cxnId="{798BDDCB-9767-4659-AC58-46D57EB3DC5A}">
      <dgm:prSet/>
      <dgm:spPr/>
      <dgm:t>
        <a:bodyPr/>
        <a:lstStyle/>
        <a:p>
          <a:endParaRPr lang="es-EC"/>
        </a:p>
      </dgm:t>
    </dgm:pt>
    <dgm:pt modelId="{3750D46F-8B82-4E42-95BE-E4B54C079A4E}" type="sibTrans" cxnId="{798BDDCB-9767-4659-AC58-46D57EB3DC5A}">
      <dgm:prSet/>
      <dgm:spPr/>
      <dgm:t>
        <a:bodyPr/>
        <a:lstStyle/>
        <a:p>
          <a:endParaRPr lang="es-EC"/>
        </a:p>
      </dgm:t>
    </dgm:pt>
    <dgm:pt modelId="{EC8A04D8-4F5C-4195-8735-513476A6B289}" type="pres">
      <dgm:prSet presAssocID="{589EEC2B-A94A-4DB0-B086-BFAEFE8C118A}" presName="diagram" presStyleCnt="0">
        <dgm:presLayoutVars>
          <dgm:dir/>
          <dgm:resizeHandles val="exact"/>
        </dgm:presLayoutVars>
      </dgm:prSet>
      <dgm:spPr/>
      <dgm:t>
        <a:bodyPr/>
        <a:lstStyle/>
        <a:p>
          <a:endParaRPr lang="es-EC"/>
        </a:p>
      </dgm:t>
    </dgm:pt>
    <dgm:pt modelId="{FB7EDF75-A03A-421D-8C2E-3F0FD34E29CC}" type="pres">
      <dgm:prSet presAssocID="{A2B46324-AE7F-44F6-B864-9FA149470D32}" presName="node" presStyleLbl="node1" presStyleIdx="0" presStyleCnt="4">
        <dgm:presLayoutVars>
          <dgm:bulletEnabled val="1"/>
        </dgm:presLayoutVars>
      </dgm:prSet>
      <dgm:spPr/>
      <dgm:t>
        <a:bodyPr/>
        <a:lstStyle/>
        <a:p>
          <a:endParaRPr lang="es-EC"/>
        </a:p>
      </dgm:t>
    </dgm:pt>
    <dgm:pt modelId="{73408528-937D-4CB3-B71B-151CC8C67AED}" type="pres">
      <dgm:prSet presAssocID="{0E63DE60-00FA-4C51-BC2A-317C72DF3AD5}" presName="sibTrans" presStyleCnt="0"/>
      <dgm:spPr/>
    </dgm:pt>
    <dgm:pt modelId="{DAE871D0-0F7B-4C57-A9CB-F9886BB3B3F4}" type="pres">
      <dgm:prSet presAssocID="{C2F1CA25-D6FB-4CD0-A196-71EA1BD2E287}" presName="node" presStyleLbl="node1" presStyleIdx="1" presStyleCnt="4">
        <dgm:presLayoutVars>
          <dgm:bulletEnabled val="1"/>
        </dgm:presLayoutVars>
      </dgm:prSet>
      <dgm:spPr/>
      <dgm:t>
        <a:bodyPr/>
        <a:lstStyle/>
        <a:p>
          <a:endParaRPr lang="es-EC"/>
        </a:p>
      </dgm:t>
    </dgm:pt>
    <dgm:pt modelId="{FF0CB408-CD7D-4E5D-979C-A04475EC8E14}" type="pres">
      <dgm:prSet presAssocID="{9DED9167-417B-49E5-BF97-F36F38BE0041}" presName="sibTrans" presStyleCnt="0"/>
      <dgm:spPr/>
    </dgm:pt>
    <dgm:pt modelId="{D8F7D4FE-741F-43D9-87D4-357255E5CA55}" type="pres">
      <dgm:prSet presAssocID="{84C00CC5-980E-4D53-B53D-BDA558575187}" presName="node" presStyleLbl="node1" presStyleIdx="2" presStyleCnt="4">
        <dgm:presLayoutVars>
          <dgm:bulletEnabled val="1"/>
        </dgm:presLayoutVars>
      </dgm:prSet>
      <dgm:spPr/>
      <dgm:t>
        <a:bodyPr/>
        <a:lstStyle/>
        <a:p>
          <a:endParaRPr lang="es-EC"/>
        </a:p>
      </dgm:t>
    </dgm:pt>
    <dgm:pt modelId="{EB2F5BA0-B01B-4534-901C-365A39173C86}" type="pres">
      <dgm:prSet presAssocID="{F8ED7916-BC34-4FC2-ADC2-F207E70D61AC}" presName="sibTrans" presStyleCnt="0"/>
      <dgm:spPr/>
    </dgm:pt>
    <dgm:pt modelId="{5C7E4F76-F81E-4D23-9C82-73A97016CC28}" type="pres">
      <dgm:prSet presAssocID="{E2C3595E-1EF7-40FB-AB07-3C9AA035ABCA}" presName="node" presStyleLbl="node1" presStyleIdx="3" presStyleCnt="4">
        <dgm:presLayoutVars>
          <dgm:bulletEnabled val="1"/>
        </dgm:presLayoutVars>
      </dgm:prSet>
      <dgm:spPr/>
      <dgm:t>
        <a:bodyPr/>
        <a:lstStyle/>
        <a:p>
          <a:endParaRPr lang="es-EC"/>
        </a:p>
      </dgm:t>
    </dgm:pt>
  </dgm:ptLst>
  <dgm:cxnLst>
    <dgm:cxn modelId="{9906A42F-BBBB-4BA7-AA21-23F3C196431A}" srcId="{589EEC2B-A94A-4DB0-B086-BFAEFE8C118A}" destId="{84C00CC5-980E-4D53-B53D-BDA558575187}" srcOrd="2" destOrd="0" parTransId="{FEB9F466-4CDF-4F28-B97F-603E11483963}" sibTransId="{F8ED7916-BC34-4FC2-ADC2-F207E70D61AC}"/>
    <dgm:cxn modelId="{161D05A8-D34C-4AAD-A218-A9BE81A0ACBB}" type="presOf" srcId="{589EEC2B-A94A-4DB0-B086-BFAEFE8C118A}" destId="{EC8A04D8-4F5C-4195-8735-513476A6B289}" srcOrd="0" destOrd="0" presId="urn:microsoft.com/office/officeart/2005/8/layout/default"/>
    <dgm:cxn modelId="{798BDDCB-9767-4659-AC58-46D57EB3DC5A}" srcId="{589EEC2B-A94A-4DB0-B086-BFAEFE8C118A}" destId="{E2C3595E-1EF7-40FB-AB07-3C9AA035ABCA}" srcOrd="3" destOrd="0" parTransId="{B2ACE684-761C-4A99-B544-A45F35133969}" sibTransId="{3750D46F-8B82-4E42-95BE-E4B54C079A4E}"/>
    <dgm:cxn modelId="{4EE2B2D3-918C-4BEB-923C-C5FC86682D2A}" type="presOf" srcId="{E2C3595E-1EF7-40FB-AB07-3C9AA035ABCA}" destId="{5C7E4F76-F81E-4D23-9C82-73A97016CC28}" srcOrd="0" destOrd="0" presId="urn:microsoft.com/office/officeart/2005/8/layout/default"/>
    <dgm:cxn modelId="{F8E42BB9-637D-44D4-87FC-F63577AE0E83}" type="presOf" srcId="{C2F1CA25-D6FB-4CD0-A196-71EA1BD2E287}" destId="{DAE871D0-0F7B-4C57-A9CB-F9886BB3B3F4}" srcOrd="0" destOrd="0" presId="urn:microsoft.com/office/officeart/2005/8/layout/default"/>
    <dgm:cxn modelId="{D4F7FC01-2DF3-42BE-9C56-269A33151297}" type="presOf" srcId="{84C00CC5-980E-4D53-B53D-BDA558575187}" destId="{D8F7D4FE-741F-43D9-87D4-357255E5CA55}" srcOrd="0" destOrd="0" presId="urn:microsoft.com/office/officeart/2005/8/layout/default"/>
    <dgm:cxn modelId="{8EA90DF4-806E-45F6-B7CB-5ABAAA2E7ADA}" srcId="{589EEC2B-A94A-4DB0-B086-BFAEFE8C118A}" destId="{A2B46324-AE7F-44F6-B864-9FA149470D32}" srcOrd="0" destOrd="0" parTransId="{6BBEB1EB-6E44-4AA4-951B-2E98AB3DA484}" sibTransId="{0E63DE60-00FA-4C51-BC2A-317C72DF3AD5}"/>
    <dgm:cxn modelId="{EF071015-9705-403A-BE54-51D40168251D}" type="presOf" srcId="{A2B46324-AE7F-44F6-B864-9FA149470D32}" destId="{FB7EDF75-A03A-421D-8C2E-3F0FD34E29CC}" srcOrd="0" destOrd="0" presId="urn:microsoft.com/office/officeart/2005/8/layout/default"/>
    <dgm:cxn modelId="{7B0A5BB4-1578-4DEB-ADD1-FE505984F646}" srcId="{589EEC2B-A94A-4DB0-B086-BFAEFE8C118A}" destId="{C2F1CA25-D6FB-4CD0-A196-71EA1BD2E287}" srcOrd="1" destOrd="0" parTransId="{0695D123-76AF-4F55-9E15-CCB764D6BDAB}" sibTransId="{9DED9167-417B-49E5-BF97-F36F38BE0041}"/>
    <dgm:cxn modelId="{53EFE240-5417-4321-AD6B-18EF54C93FD4}" type="presParOf" srcId="{EC8A04D8-4F5C-4195-8735-513476A6B289}" destId="{FB7EDF75-A03A-421D-8C2E-3F0FD34E29CC}" srcOrd="0" destOrd="0" presId="urn:microsoft.com/office/officeart/2005/8/layout/default"/>
    <dgm:cxn modelId="{D583C25E-CA1C-48E8-9473-0AB0156107A8}" type="presParOf" srcId="{EC8A04D8-4F5C-4195-8735-513476A6B289}" destId="{73408528-937D-4CB3-B71B-151CC8C67AED}" srcOrd="1" destOrd="0" presId="urn:microsoft.com/office/officeart/2005/8/layout/default"/>
    <dgm:cxn modelId="{5CEC23D1-CD22-4FD2-921A-A550E0764A4F}" type="presParOf" srcId="{EC8A04D8-4F5C-4195-8735-513476A6B289}" destId="{DAE871D0-0F7B-4C57-A9CB-F9886BB3B3F4}" srcOrd="2" destOrd="0" presId="urn:microsoft.com/office/officeart/2005/8/layout/default"/>
    <dgm:cxn modelId="{7A946B45-0C7B-4745-BD90-58791E7BC14F}" type="presParOf" srcId="{EC8A04D8-4F5C-4195-8735-513476A6B289}" destId="{FF0CB408-CD7D-4E5D-979C-A04475EC8E14}" srcOrd="3" destOrd="0" presId="urn:microsoft.com/office/officeart/2005/8/layout/default"/>
    <dgm:cxn modelId="{B3F6CAE3-905E-4C70-B6CE-53E9038FEAC9}" type="presParOf" srcId="{EC8A04D8-4F5C-4195-8735-513476A6B289}" destId="{D8F7D4FE-741F-43D9-87D4-357255E5CA55}" srcOrd="4" destOrd="0" presId="urn:microsoft.com/office/officeart/2005/8/layout/default"/>
    <dgm:cxn modelId="{1E58090B-3B40-482F-8470-54E4F73D7D6D}" type="presParOf" srcId="{EC8A04D8-4F5C-4195-8735-513476A6B289}" destId="{EB2F5BA0-B01B-4534-901C-365A39173C86}" srcOrd="5" destOrd="0" presId="urn:microsoft.com/office/officeart/2005/8/layout/default"/>
    <dgm:cxn modelId="{F83E415E-1148-4DEC-B3EA-65404C145428}" type="presParOf" srcId="{EC8A04D8-4F5C-4195-8735-513476A6B289}" destId="{5C7E4F76-F81E-4D23-9C82-73A97016CC28}"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08F6821-6594-44A5-BDC1-9F032BDF9375}" type="doc">
      <dgm:prSet loTypeId="urn:microsoft.com/office/officeart/2005/8/layout/hierarchy3" loCatId="list" qsTypeId="urn:microsoft.com/office/officeart/2005/8/quickstyle/simple3" qsCatId="simple" csTypeId="urn:microsoft.com/office/officeart/2005/8/colors/colorful1" csCatId="colorful" phldr="1"/>
      <dgm:spPr/>
      <dgm:t>
        <a:bodyPr/>
        <a:lstStyle/>
        <a:p>
          <a:endParaRPr lang="es-EC"/>
        </a:p>
      </dgm:t>
    </dgm:pt>
    <dgm:pt modelId="{F33E4585-210F-4B5C-8647-674739B5E8DF}">
      <dgm:prSet phldrT="[Texto]"/>
      <dgm:spPr/>
      <dgm:t>
        <a:bodyPr/>
        <a:lstStyle/>
        <a:p>
          <a:r>
            <a:rPr lang="es-EC" dirty="0" smtClean="0"/>
            <a:t>Servidores turísticos </a:t>
          </a:r>
          <a:endParaRPr lang="es-EC" dirty="0"/>
        </a:p>
      </dgm:t>
    </dgm:pt>
    <dgm:pt modelId="{CD6B69BE-3585-4F99-A36D-D0D9765FA798}" type="parTrans" cxnId="{008E8540-C6C2-4635-B5D5-3B61D9883251}">
      <dgm:prSet/>
      <dgm:spPr/>
      <dgm:t>
        <a:bodyPr/>
        <a:lstStyle/>
        <a:p>
          <a:endParaRPr lang="es-EC"/>
        </a:p>
      </dgm:t>
    </dgm:pt>
    <dgm:pt modelId="{3FF74816-A122-44CD-BABD-D378516C02C2}" type="sibTrans" cxnId="{008E8540-C6C2-4635-B5D5-3B61D9883251}">
      <dgm:prSet/>
      <dgm:spPr/>
      <dgm:t>
        <a:bodyPr/>
        <a:lstStyle/>
        <a:p>
          <a:endParaRPr lang="es-EC"/>
        </a:p>
      </dgm:t>
    </dgm:pt>
    <dgm:pt modelId="{3246AC98-F4EE-44DC-8A5F-91AB83B3F160}">
      <dgm:prSet phldrT="[Texto]"/>
      <dgm:spPr/>
      <dgm:t>
        <a:bodyPr/>
        <a:lstStyle/>
        <a:p>
          <a:r>
            <a:rPr lang="es-EC" dirty="0" smtClean="0"/>
            <a:t>El 90% de los trabajadores esta de acuerdo con la peatonalización</a:t>
          </a:r>
          <a:endParaRPr lang="es-EC" dirty="0"/>
        </a:p>
      </dgm:t>
    </dgm:pt>
    <dgm:pt modelId="{C798FEF3-C7AE-4C8E-AE30-3A7E9E604FE1}" type="parTrans" cxnId="{FE6F5F39-399E-4649-BA64-D3763CDAAF08}">
      <dgm:prSet/>
      <dgm:spPr/>
      <dgm:t>
        <a:bodyPr/>
        <a:lstStyle/>
        <a:p>
          <a:endParaRPr lang="es-EC"/>
        </a:p>
      </dgm:t>
    </dgm:pt>
    <dgm:pt modelId="{61959ABC-BF38-45FC-A1B5-9A0A8450DC8A}" type="sibTrans" cxnId="{FE6F5F39-399E-4649-BA64-D3763CDAAF08}">
      <dgm:prSet/>
      <dgm:spPr/>
      <dgm:t>
        <a:bodyPr/>
        <a:lstStyle/>
        <a:p>
          <a:endParaRPr lang="es-EC"/>
        </a:p>
      </dgm:t>
    </dgm:pt>
    <dgm:pt modelId="{7BA89A6B-01FB-4330-8136-B2A708BBDB53}" type="pres">
      <dgm:prSet presAssocID="{B08F6821-6594-44A5-BDC1-9F032BDF9375}" presName="diagram" presStyleCnt="0">
        <dgm:presLayoutVars>
          <dgm:chPref val="1"/>
          <dgm:dir/>
          <dgm:animOne val="branch"/>
          <dgm:animLvl val="lvl"/>
          <dgm:resizeHandles/>
        </dgm:presLayoutVars>
      </dgm:prSet>
      <dgm:spPr/>
      <dgm:t>
        <a:bodyPr/>
        <a:lstStyle/>
        <a:p>
          <a:endParaRPr lang="es-EC"/>
        </a:p>
      </dgm:t>
    </dgm:pt>
    <dgm:pt modelId="{E65AD1E8-DCDE-49A7-B5DC-95059F756AE6}" type="pres">
      <dgm:prSet presAssocID="{F33E4585-210F-4B5C-8647-674739B5E8DF}" presName="root" presStyleCnt="0"/>
      <dgm:spPr/>
    </dgm:pt>
    <dgm:pt modelId="{24BA31FB-1089-4C84-A125-DD9C0C487776}" type="pres">
      <dgm:prSet presAssocID="{F33E4585-210F-4B5C-8647-674739B5E8DF}" presName="rootComposite" presStyleCnt="0"/>
      <dgm:spPr/>
    </dgm:pt>
    <dgm:pt modelId="{4169FC2C-C91E-4666-AC9B-352CB5E52081}" type="pres">
      <dgm:prSet presAssocID="{F33E4585-210F-4B5C-8647-674739B5E8DF}" presName="rootText" presStyleLbl="node1" presStyleIdx="0" presStyleCnt="1"/>
      <dgm:spPr/>
      <dgm:t>
        <a:bodyPr/>
        <a:lstStyle/>
        <a:p>
          <a:endParaRPr lang="es-EC"/>
        </a:p>
      </dgm:t>
    </dgm:pt>
    <dgm:pt modelId="{89D71E30-8023-419D-BDD0-949C75D95BF8}" type="pres">
      <dgm:prSet presAssocID="{F33E4585-210F-4B5C-8647-674739B5E8DF}" presName="rootConnector" presStyleLbl="node1" presStyleIdx="0" presStyleCnt="1"/>
      <dgm:spPr/>
      <dgm:t>
        <a:bodyPr/>
        <a:lstStyle/>
        <a:p>
          <a:endParaRPr lang="es-EC"/>
        </a:p>
      </dgm:t>
    </dgm:pt>
    <dgm:pt modelId="{F43DC608-BA8E-4D85-BA41-97CC1B7A060B}" type="pres">
      <dgm:prSet presAssocID="{F33E4585-210F-4B5C-8647-674739B5E8DF}" presName="childShape" presStyleCnt="0"/>
      <dgm:spPr/>
    </dgm:pt>
    <dgm:pt modelId="{D9DCEF04-17B4-4ACF-A83A-17DAE0E86A84}" type="pres">
      <dgm:prSet presAssocID="{C798FEF3-C7AE-4C8E-AE30-3A7E9E604FE1}" presName="Name13" presStyleLbl="parChTrans1D2" presStyleIdx="0" presStyleCnt="1"/>
      <dgm:spPr/>
      <dgm:t>
        <a:bodyPr/>
        <a:lstStyle/>
        <a:p>
          <a:endParaRPr lang="es-EC"/>
        </a:p>
      </dgm:t>
    </dgm:pt>
    <dgm:pt modelId="{C8D2AFCB-8927-4CDA-9919-9887EDC3A3CF}" type="pres">
      <dgm:prSet presAssocID="{3246AC98-F4EE-44DC-8A5F-91AB83B3F160}" presName="childText" presStyleLbl="bgAcc1" presStyleIdx="0" presStyleCnt="1">
        <dgm:presLayoutVars>
          <dgm:bulletEnabled val="1"/>
        </dgm:presLayoutVars>
      </dgm:prSet>
      <dgm:spPr/>
      <dgm:t>
        <a:bodyPr/>
        <a:lstStyle/>
        <a:p>
          <a:endParaRPr lang="es-EC"/>
        </a:p>
      </dgm:t>
    </dgm:pt>
  </dgm:ptLst>
  <dgm:cxnLst>
    <dgm:cxn modelId="{DB2C4C9A-B9E1-4432-851E-0296199DD2A9}" type="presOf" srcId="{F33E4585-210F-4B5C-8647-674739B5E8DF}" destId="{4169FC2C-C91E-4666-AC9B-352CB5E52081}" srcOrd="0" destOrd="0" presId="urn:microsoft.com/office/officeart/2005/8/layout/hierarchy3"/>
    <dgm:cxn modelId="{68F00089-9FCE-4E4F-96D8-C191000B2810}" type="presOf" srcId="{B08F6821-6594-44A5-BDC1-9F032BDF9375}" destId="{7BA89A6B-01FB-4330-8136-B2A708BBDB53}" srcOrd="0" destOrd="0" presId="urn:microsoft.com/office/officeart/2005/8/layout/hierarchy3"/>
    <dgm:cxn modelId="{239F7EAC-73AE-4EF7-9CFD-7E9C81E9CB0B}" type="presOf" srcId="{3246AC98-F4EE-44DC-8A5F-91AB83B3F160}" destId="{C8D2AFCB-8927-4CDA-9919-9887EDC3A3CF}" srcOrd="0" destOrd="0" presId="urn:microsoft.com/office/officeart/2005/8/layout/hierarchy3"/>
    <dgm:cxn modelId="{FE6F5F39-399E-4649-BA64-D3763CDAAF08}" srcId="{F33E4585-210F-4B5C-8647-674739B5E8DF}" destId="{3246AC98-F4EE-44DC-8A5F-91AB83B3F160}" srcOrd="0" destOrd="0" parTransId="{C798FEF3-C7AE-4C8E-AE30-3A7E9E604FE1}" sibTransId="{61959ABC-BF38-45FC-A1B5-9A0A8450DC8A}"/>
    <dgm:cxn modelId="{008E8540-C6C2-4635-B5D5-3B61D9883251}" srcId="{B08F6821-6594-44A5-BDC1-9F032BDF9375}" destId="{F33E4585-210F-4B5C-8647-674739B5E8DF}" srcOrd="0" destOrd="0" parTransId="{CD6B69BE-3585-4F99-A36D-D0D9765FA798}" sibTransId="{3FF74816-A122-44CD-BABD-D378516C02C2}"/>
    <dgm:cxn modelId="{2B578883-1E41-4D54-8689-0DD69F99EFD7}" type="presOf" srcId="{F33E4585-210F-4B5C-8647-674739B5E8DF}" destId="{89D71E30-8023-419D-BDD0-949C75D95BF8}" srcOrd="1" destOrd="0" presId="urn:microsoft.com/office/officeart/2005/8/layout/hierarchy3"/>
    <dgm:cxn modelId="{55A29009-7315-4AC9-8D33-43FFE9193259}" type="presOf" srcId="{C798FEF3-C7AE-4C8E-AE30-3A7E9E604FE1}" destId="{D9DCEF04-17B4-4ACF-A83A-17DAE0E86A84}" srcOrd="0" destOrd="0" presId="urn:microsoft.com/office/officeart/2005/8/layout/hierarchy3"/>
    <dgm:cxn modelId="{35C778BC-5486-4D4B-892D-E937B4A640FA}" type="presParOf" srcId="{7BA89A6B-01FB-4330-8136-B2A708BBDB53}" destId="{E65AD1E8-DCDE-49A7-B5DC-95059F756AE6}" srcOrd="0" destOrd="0" presId="urn:microsoft.com/office/officeart/2005/8/layout/hierarchy3"/>
    <dgm:cxn modelId="{DEBB39B6-29D9-444F-8145-FA5FBDBB2BC9}" type="presParOf" srcId="{E65AD1E8-DCDE-49A7-B5DC-95059F756AE6}" destId="{24BA31FB-1089-4C84-A125-DD9C0C487776}" srcOrd="0" destOrd="0" presId="urn:microsoft.com/office/officeart/2005/8/layout/hierarchy3"/>
    <dgm:cxn modelId="{ACEED98B-F140-4D6F-BA9A-28990AB23948}" type="presParOf" srcId="{24BA31FB-1089-4C84-A125-DD9C0C487776}" destId="{4169FC2C-C91E-4666-AC9B-352CB5E52081}" srcOrd="0" destOrd="0" presId="urn:microsoft.com/office/officeart/2005/8/layout/hierarchy3"/>
    <dgm:cxn modelId="{4C34DB41-33CA-4C1A-A633-F3D5399D177A}" type="presParOf" srcId="{24BA31FB-1089-4C84-A125-DD9C0C487776}" destId="{89D71E30-8023-419D-BDD0-949C75D95BF8}" srcOrd="1" destOrd="0" presId="urn:microsoft.com/office/officeart/2005/8/layout/hierarchy3"/>
    <dgm:cxn modelId="{4AC3E3C6-D310-479F-A717-BCBCC74CCD04}" type="presParOf" srcId="{E65AD1E8-DCDE-49A7-B5DC-95059F756AE6}" destId="{F43DC608-BA8E-4D85-BA41-97CC1B7A060B}" srcOrd="1" destOrd="0" presId="urn:microsoft.com/office/officeart/2005/8/layout/hierarchy3"/>
    <dgm:cxn modelId="{4CB3D7A3-D9CC-4145-A274-A75AB7C2D30B}" type="presParOf" srcId="{F43DC608-BA8E-4D85-BA41-97CC1B7A060B}" destId="{D9DCEF04-17B4-4ACF-A83A-17DAE0E86A84}" srcOrd="0" destOrd="0" presId="urn:microsoft.com/office/officeart/2005/8/layout/hierarchy3"/>
    <dgm:cxn modelId="{EB3E3EF4-D8FA-4A40-849D-CFDF0F662A13}" type="presParOf" srcId="{F43DC608-BA8E-4D85-BA41-97CC1B7A060B}" destId="{C8D2AFCB-8927-4CDA-9919-9887EDC3A3CF}" srcOrd="1" destOrd="0" presId="urn:microsoft.com/office/officeart/2005/8/layout/hierarchy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B4823-1936-469B-84A4-31CF7290FD94}">
      <dsp:nvSpPr>
        <dsp:cNvPr id="0" name=""/>
        <dsp:cNvSpPr/>
      </dsp:nvSpPr>
      <dsp:spPr>
        <a:xfrm>
          <a:off x="1115241" y="0"/>
          <a:ext cx="8935455" cy="5584659"/>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DAE60AB-56C1-46BF-AB14-239E9AA4A9F7}">
      <dsp:nvSpPr>
        <dsp:cNvPr id="0" name=""/>
        <dsp:cNvSpPr/>
      </dsp:nvSpPr>
      <dsp:spPr>
        <a:xfrm>
          <a:off x="2250043" y="3854532"/>
          <a:ext cx="232321" cy="232321"/>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9637EDC-2E8D-45FF-848A-9D67DADF8628}">
      <dsp:nvSpPr>
        <dsp:cNvPr id="0" name=""/>
        <dsp:cNvSpPr/>
      </dsp:nvSpPr>
      <dsp:spPr>
        <a:xfrm>
          <a:off x="2366204" y="3970693"/>
          <a:ext cx="2081961" cy="16139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103" tIns="0" rIns="0" bIns="0" numCol="1" spcCol="1270" anchor="t" anchorCtr="0">
          <a:noAutofit/>
        </a:bodyPr>
        <a:lstStyle/>
        <a:p>
          <a:pPr lvl="0" algn="l" defTabSz="1066800">
            <a:lnSpc>
              <a:spcPct val="90000"/>
            </a:lnSpc>
            <a:spcBef>
              <a:spcPct val="0"/>
            </a:spcBef>
            <a:spcAft>
              <a:spcPct val="35000"/>
            </a:spcAft>
          </a:pPr>
          <a:r>
            <a:rPr lang="es-EC" sz="2400" kern="1200" dirty="0" smtClean="0"/>
            <a:t>Plan de Ordenamiento Municipal de Quito </a:t>
          </a:r>
          <a:endParaRPr lang="es-EC" sz="2400" kern="1200" dirty="0"/>
        </a:p>
      </dsp:txBody>
      <dsp:txXfrm>
        <a:off x="2366204" y="3970693"/>
        <a:ext cx="2081961" cy="1613966"/>
      </dsp:txXfrm>
    </dsp:sp>
    <dsp:sp modelId="{FB6EDD14-7EFB-4983-9B42-F9B2252FED6D}">
      <dsp:nvSpPr>
        <dsp:cNvPr id="0" name=""/>
        <dsp:cNvSpPr/>
      </dsp:nvSpPr>
      <dsp:spPr>
        <a:xfrm>
          <a:off x="4300731" y="2336621"/>
          <a:ext cx="419966" cy="419966"/>
        </a:xfrm>
        <a:prstGeom prst="ellipse">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6C4815C-6668-4F00-A3A1-B74344C0963F}">
      <dsp:nvSpPr>
        <dsp:cNvPr id="0" name=""/>
        <dsp:cNvSpPr/>
      </dsp:nvSpPr>
      <dsp:spPr>
        <a:xfrm>
          <a:off x="4510714" y="2546604"/>
          <a:ext cx="2144509" cy="3038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532" tIns="0" rIns="0" bIns="0" numCol="1" spcCol="1270" anchor="t" anchorCtr="0">
          <a:noAutofit/>
        </a:bodyPr>
        <a:lstStyle/>
        <a:p>
          <a:pPr lvl="0" algn="l" defTabSz="1066800">
            <a:lnSpc>
              <a:spcPct val="90000"/>
            </a:lnSpc>
            <a:spcBef>
              <a:spcPct val="0"/>
            </a:spcBef>
            <a:spcAft>
              <a:spcPct val="35000"/>
            </a:spcAft>
          </a:pPr>
          <a:r>
            <a:rPr lang="es-EC" sz="2400" kern="1200" dirty="0" smtClean="0"/>
            <a:t>Construcción Metro de Quito </a:t>
          </a:r>
          <a:endParaRPr lang="es-EC" sz="2400" kern="1200" dirty="0"/>
        </a:p>
      </dsp:txBody>
      <dsp:txXfrm>
        <a:off x="4510714" y="2546604"/>
        <a:ext cx="2144509" cy="3038055"/>
      </dsp:txXfrm>
    </dsp:sp>
    <dsp:sp modelId="{78F46961-FABB-45E4-879E-8C43B8ECDE08}">
      <dsp:nvSpPr>
        <dsp:cNvPr id="0" name=""/>
        <dsp:cNvSpPr/>
      </dsp:nvSpPr>
      <dsp:spPr>
        <a:xfrm>
          <a:off x="6766916" y="1412918"/>
          <a:ext cx="580804" cy="580804"/>
        </a:xfrm>
        <a:prstGeom prst="ellipse">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2BFDD82-FE36-4AB1-85FA-65AFD87586D7}">
      <dsp:nvSpPr>
        <dsp:cNvPr id="0" name=""/>
        <dsp:cNvSpPr/>
      </dsp:nvSpPr>
      <dsp:spPr>
        <a:xfrm>
          <a:off x="7057319" y="1703321"/>
          <a:ext cx="2144509" cy="388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756" tIns="0" rIns="0" bIns="0" numCol="1" spcCol="1270" anchor="t" anchorCtr="0">
          <a:noAutofit/>
        </a:bodyPr>
        <a:lstStyle/>
        <a:p>
          <a:pPr lvl="0" algn="l" defTabSz="1066800">
            <a:lnSpc>
              <a:spcPct val="90000"/>
            </a:lnSpc>
            <a:spcBef>
              <a:spcPct val="0"/>
            </a:spcBef>
            <a:spcAft>
              <a:spcPct val="35000"/>
            </a:spcAft>
          </a:pPr>
          <a:r>
            <a:rPr lang="es-EC" sz="2400" kern="1200" dirty="0" smtClean="0"/>
            <a:t>Peatonalizar el CHQ</a:t>
          </a:r>
          <a:endParaRPr lang="es-EC" sz="2400" kern="1200" dirty="0"/>
        </a:p>
      </dsp:txBody>
      <dsp:txXfrm>
        <a:off x="7057319" y="1703321"/>
        <a:ext cx="2144509" cy="38813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78D17-E0CC-4C3E-B249-036D633EA6E1}">
      <dsp:nvSpPr>
        <dsp:cNvPr id="0" name=""/>
        <dsp:cNvSpPr/>
      </dsp:nvSpPr>
      <dsp:spPr>
        <a:xfrm>
          <a:off x="1354666" y="0"/>
          <a:ext cx="5418667" cy="5418667"/>
        </a:xfrm>
        <a:prstGeom prst="diamond">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8DB062AB-A6E2-4052-8FA0-1EC0B5A7A5B6}">
      <dsp:nvSpPr>
        <dsp:cNvPr id="0" name=""/>
        <dsp:cNvSpPr/>
      </dsp:nvSpPr>
      <dsp:spPr>
        <a:xfrm>
          <a:off x="1869439" y="514773"/>
          <a:ext cx="2113280" cy="211328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dirty="0" smtClean="0"/>
            <a:t>Turismo inclusive </a:t>
          </a:r>
          <a:endParaRPr lang="es-EC" sz="2700" kern="1200" dirty="0"/>
        </a:p>
      </dsp:txBody>
      <dsp:txXfrm>
        <a:off x="1972601" y="617935"/>
        <a:ext cx="1906956" cy="1906956"/>
      </dsp:txXfrm>
    </dsp:sp>
    <dsp:sp modelId="{385EC3E7-3EFD-42ED-9F4E-E68DE92AA653}">
      <dsp:nvSpPr>
        <dsp:cNvPr id="0" name=""/>
        <dsp:cNvSpPr/>
      </dsp:nvSpPr>
      <dsp:spPr>
        <a:xfrm>
          <a:off x="4145280" y="514773"/>
          <a:ext cx="2113280" cy="2113280"/>
        </a:xfrm>
        <a:prstGeom prst="roundRect">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dirty="0" smtClean="0"/>
            <a:t>Mejora de ambiente</a:t>
          </a:r>
          <a:endParaRPr lang="es-EC" sz="2700" kern="1200" dirty="0"/>
        </a:p>
      </dsp:txBody>
      <dsp:txXfrm>
        <a:off x="4248442" y="617935"/>
        <a:ext cx="1906956" cy="1906956"/>
      </dsp:txXfrm>
    </dsp:sp>
    <dsp:sp modelId="{9D3E8732-5580-405D-AE4B-F697BF7E2F4F}">
      <dsp:nvSpPr>
        <dsp:cNvPr id="0" name=""/>
        <dsp:cNvSpPr/>
      </dsp:nvSpPr>
      <dsp:spPr>
        <a:xfrm>
          <a:off x="1869439" y="2790613"/>
          <a:ext cx="2113280" cy="2113280"/>
        </a:xfrm>
        <a:prstGeom prst="roundRect">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dirty="0" smtClean="0"/>
            <a:t>Mayor atracción </a:t>
          </a:r>
          <a:endParaRPr lang="es-EC" sz="2700" kern="1200" dirty="0"/>
        </a:p>
      </dsp:txBody>
      <dsp:txXfrm>
        <a:off x="1972601" y="2893775"/>
        <a:ext cx="1906956" cy="1906956"/>
      </dsp:txXfrm>
    </dsp:sp>
    <dsp:sp modelId="{8BF8230F-084C-467B-8F28-DB91DD66E1BC}">
      <dsp:nvSpPr>
        <dsp:cNvPr id="0" name=""/>
        <dsp:cNvSpPr/>
      </dsp:nvSpPr>
      <dsp:spPr>
        <a:xfrm>
          <a:off x="4145280" y="2790613"/>
          <a:ext cx="2113280" cy="2113280"/>
        </a:xfrm>
        <a:prstGeom prst="roundRect">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dirty="0" smtClean="0"/>
            <a:t>Movilidad multimodal</a:t>
          </a:r>
          <a:endParaRPr lang="es-EC" sz="2700" kern="1200" dirty="0"/>
        </a:p>
      </dsp:txBody>
      <dsp:txXfrm>
        <a:off x="4248442" y="2893775"/>
        <a:ext cx="1906956" cy="19069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9AD73-2DF1-45F8-99A3-BC8020B939DE}">
      <dsp:nvSpPr>
        <dsp:cNvPr id="0" name=""/>
        <dsp:cNvSpPr/>
      </dsp:nvSpPr>
      <dsp:spPr>
        <a:xfrm>
          <a:off x="0" y="3218056"/>
          <a:ext cx="11797048" cy="211139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1592" tIns="291592" rIns="291592" bIns="291592" numCol="1" spcCol="1270" anchor="ctr" anchorCtr="0">
          <a:noAutofit/>
        </a:bodyPr>
        <a:lstStyle/>
        <a:p>
          <a:pPr lvl="0" algn="ctr" defTabSz="1822450">
            <a:lnSpc>
              <a:spcPct val="90000"/>
            </a:lnSpc>
            <a:spcBef>
              <a:spcPct val="0"/>
            </a:spcBef>
            <a:spcAft>
              <a:spcPct val="35000"/>
            </a:spcAft>
          </a:pPr>
          <a:r>
            <a:rPr lang="es-EC" sz="4100" kern="1200" dirty="0" smtClean="0"/>
            <a:t>Objetivos Específicos</a:t>
          </a:r>
          <a:endParaRPr lang="es-EC" sz="4100" kern="1200" dirty="0"/>
        </a:p>
      </dsp:txBody>
      <dsp:txXfrm>
        <a:off x="0" y="3218056"/>
        <a:ext cx="11797048" cy="1140152"/>
      </dsp:txXfrm>
    </dsp:sp>
    <dsp:sp modelId="{FFC23BD8-47B3-4C90-9237-23CFD8C2C05B}">
      <dsp:nvSpPr>
        <dsp:cNvPr id="0" name=""/>
        <dsp:cNvSpPr/>
      </dsp:nvSpPr>
      <dsp:spPr>
        <a:xfrm>
          <a:off x="5760" y="4315980"/>
          <a:ext cx="3928509" cy="971240"/>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lvl="0" algn="ctr" defTabSz="755650">
            <a:lnSpc>
              <a:spcPct val="90000"/>
            </a:lnSpc>
            <a:spcBef>
              <a:spcPct val="0"/>
            </a:spcBef>
            <a:spcAft>
              <a:spcPct val="35000"/>
            </a:spcAft>
          </a:pPr>
          <a:r>
            <a:rPr lang="es-EC" sz="1700" kern="1200" dirty="0" smtClean="0"/>
            <a:t>Definir los parámetros urbanísticos geográficos.</a:t>
          </a:r>
          <a:endParaRPr lang="es-EC" sz="1700" kern="1200" dirty="0"/>
        </a:p>
      </dsp:txBody>
      <dsp:txXfrm>
        <a:off x="5760" y="4315980"/>
        <a:ext cx="3928509" cy="971240"/>
      </dsp:txXfrm>
    </dsp:sp>
    <dsp:sp modelId="{04D2D913-F8E9-4A5F-AC84-BED6CAA8115E}">
      <dsp:nvSpPr>
        <dsp:cNvPr id="0" name=""/>
        <dsp:cNvSpPr/>
      </dsp:nvSpPr>
      <dsp:spPr>
        <a:xfrm>
          <a:off x="3934269" y="4315980"/>
          <a:ext cx="3928509" cy="971240"/>
        </a:xfrm>
        <a:prstGeom prst="rect">
          <a:avLst/>
        </a:prstGeom>
        <a:solidFill>
          <a:schemeClr val="accent2">
            <a:tint val="40000"/>
            <a:alpha val="90000"/>
            <a:hueOff val="-283075"/>
            <a:satOff val="-25115"/>
            <a:lumOff val="-256"/>
            <a:alphaOff val="0"/>
          </a:schemeClr>
        </a:solidFill>
        <a:ln w="6350" cap="flat" cmpd="sng" algn="ctr">
          <a:solidFill>
            <a:schemeClr val="accent2">
              <a:tint val="40000"/>
              <a:alpha val="90000"/>
              <a:hueOff val="-283075"/>
              <a:satOff val="-25115"/>
              <a:lumOff val="-25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lvl="0" algn="ctr" defTabSz="755650">
            <a:lnSpc>
              <a:spcPct val="90000"/>
            </a:lnSpc>
            <a:spcBef>
              <a:spcPct val="0"/>
            </a:spcBef>
            <a:spcAft>
              <a:spcPct val="35000"/>
            </a:spcAft>
          </a:pPr>
          <a:r>
            <a:rPr lang="es-EC" sz="1700" kern="1200" dirty="0" smtClean="0"/>
            <a:t>Determinar la influencia de la peatonalización tanto en la movilidad como el desarrollo turístico.</a:t>
          </a:r>
          <a:endParaRPr lang="es-EC" sz="1700" kern="1200" dirty="0"/>
        </a:p>
      </dsp:txBody>
      <dsp:txXfrm>
        <a:off x="3934269" y="4315980"/>
        <a:ext cx="3928509" cy="971240"/>
      </dsp:txXfrm>
    </dsp:sp>
    <dsp:sp modelId="{5E10047B-3FB2-44AA-AF20-DD8792BC2987}">
      <dsp:nvSpPr>
        <dsp:cNvPr id="0" name=""/>
        <dsp:cNvSpPr/>
      </dsp:nvSpPr>
      <dsp:spPr>
        <a:xfrm>
          <a:off x="7862778" y="4315980"/>
          <a:ext cx="3928509" cy="971240"/>
        </a:xfrm>
        <a:prstGeom prst="rect">
          <a:avLst/>
        </a:prstGeom>
        <a:solidFill>
          <a:schemeClr val="accent2">
            <a:tint val="40000"/>
            <a:alpha val="90000"/>
            <a:hueOff val="-566151"/>
            <a:satOff val="-50231"/>
            <a:lumOff val="-513"/>
            <a:alphaOff val="0"/>
          </a:schemeClr>
        </a:solidFill>
        <a:ln w="6350" cap="flat" cmpd="sng" algn="ctr">
          <a:solidFill>
            <a:schemeClr val="accent2">
              <a:tint val="40000"/>
              <a:alpha val="90000"/>
              <a:hueOff val="-566151"/>
              <a:satOff val="-50231"/>
              <a:lumOff val="-51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lvl="0" algn="ctr" defTabSz="755650">
            <a:lnSpc>
              <a:spcPct val="90000"/>
            </a:lnSpc>
            <a:spcBef>
              <a:spcPct val="0"/>
            </a:spcBef>
            <a:spcAft>
              <a:spcPct val="35000"/>
            </a:spcAft>
          </a:pPr>
          <a:r>
            <a:rPr lang="es-EC" sz="1700" kern="1200" dirty="0" smtClean="0"/>
            <a:t>Detallar la eficacia de la estrategia vial aplicada en el Centro Histórico de Quito.</a:t>
          </a:r>
          <a:endParaRPr lang="es-EC" sz="1700" kern="1200" dirty="0"/>
        </a:p>
      </dsp:txBody>
      <dsp:txXfrm>
        <a:off x="7862778" y="4315980"/>
        <a:ext cx="3928509" cy="971240"/>
      </dsp:txXfrm>
    </dsp:sp>
    <dsp:sp modelId="{31A1ADC8-B872-46E7-9495-D66F23B047D2}">
      <dsp:nvSpPr>
        <dsp:cNvPr id="0" name=""/>
        <dsp:cNvSpPr/>
      </dsp:nvSpPr>
      <dsp:spPr>
        <a:xfrm rot="10800000">
          <a:off x="0" y="2404"/>
          <a:ext cx="11797048" cy="3247322"/>
        </a:xfrm>
        <a:prstGeom prst="upArrowCallou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1592" tIns="291592" rIns="291592" bIns="291592" numCol="1" spcCol="1270" anchor="ctr" anchorCtr="0">
          <a:noAutofit/>
        </a:bodyPr>
        <a:lstStyle/>
        <a:p>
          <a:pPr lvl="0" algn="ctr" defTabSz="1822450">
            <a:lnSpc>
              <a:spcPct val="90000"/>
            </a:lnSpc>
            <a:spcBef>
              <a:spcPct val="0"/>
            </a:spcBef>
            <a:spcAft>
              <a:spcPct val="35000"/>
            </a:spcAft>
          </a:pPr>
          <a:r>
            <a:rPr lang="es-EC" sz="4100" kern="1200" dirty="0" smtClean="0"/>
            <a:t>Objetivo General </a:t>
          </a:r>
          <a:endParaRPr lang="es-EC" sz="4100" kern="1200" dirty="0"/>
        </a:p>
      </dsp:txBody>
      <dsp:txXfrm rot="-10800000">
        <a:off x="0" y="2404"/>
        <a:ext cx="11797048" cy="1139810"/>
      </dsp:txXfrm>
    </dsp:sp>
    <dsp:sp modelId="{BDDD9F21-DCB4-430F-92E4-5FA27EF5F0F7}">
      <dsp:nvSpPr>
        <dsp:cNvPr id="0" name=""/>
        <dsp:cNvSpPr/>
      </dsp:nvSpPr>
      <dsp:spPr>
        <a:xfrm>
          <a:off x="0" y="1142214"/>
          <a:ext cx="11797048" cy="970949"/>
        </a:xfrm>
        <a:prstGeom prst="rect">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lvl="0" algn="ctr" defTabSz="755650">
            <a:lnSpc>
              <a:spcPct val="90000"/>
            </a:lnSpc>
            <a:spcBef>
              <a:spcPct val="0"/>
            </a:spcBef>
            <a:spcAft>
              <a:spcPct val="35000"/>
            </a:spcAft>
          </a:pPr>
          <a:r>
            <a:rPr lang="es-EC" sz="1700" kern="1200" dirty="0" smtClean="0"/>
            <a:t>Analizar la peatonalización como resultado de la estrategia vial aplicada en el Centro Histórico de Quito, y su incidencia en el desarrollo turístico, mediante un análisis de resultados determinando la efectividad de su aplicación</a:t>
          </a:r>
          <a:endParaRPr lang="es-EC" sz="1700" kern="1200" dirty="0"/>
        </a:p>
      </dsp:txBody>
      <dsp:txXfrm>
        <a:off x="0" y="1142214"/>
        <a:ext cx="11797048" cy="9709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51B04-4EC6-43E7-8437-AB343F970FAE}">
      <dsp:nvSpPr>
        <dsp:cNvPr id="0" name=""/>
        <dsp:cNvSpPr/>
      </dsp:nvSpPr>
      <dsp:spPr>
        <a:xfrm>
          <a:off x="4170078" y="1960773"/>
          <a:ext cx="2282064" cy="792121"/>
        </a:xfrm>
        <a:custGeom>
          <a:avLst/>
          <a:gdLst/>
          <a:ahLst/>
          <a:cxnLst/>
          <a:rect l="0" t="0" r="0" b="0"/>
          <a:pathLst>
            <a:path>
              <a:moveTo>
                <a:pt x="0" y="0"/>
              </a:moveTo>
              <a:lnTo>
                <a:pt x="0" y="396060"/>
              </a:lnTo>
              <a:lnTo>
                <a:pt x="2282064" y="396060"/>
              </a:lnTo>
              <a:lnTo>
                <a:pt x="2282064" y="79212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8D349F-6CE5-4514-A74B-C8B0E3F78DA0}">
      <dsp:nvSpPr>
        <dsp:cNvPr id="0" name=""/>
        <dsp:cNvSpPr/>
      </dsp:nvSpPr>
      <dsp:spPr>
        <a:xfrm>
          <a:off x="1888014" y="1960773"/>
          <a:ext cx="2282064" cy="792121"/>
        </a:xfrm>
        <a:custGeom>
          <a:avLst/>
          <a:gdLst/>
          <a:ahLst/>
          <a:cxnLst/>
          <a:rect l="0" t="0" r="0" b="0"/>
          <a:pathLst>
            <a:path>
              <a:moveTo>
                <a:pt x="2282064" y="0"/>
              </a:moveTo>
              <a:lnTo>
                <a:pt x="2282064" y="396060"/>
              </a:lnTo>
              <a:lnTo>
                <a:pt x="0" y="396060"/>
              </a:lnTo>
              <a:lnTo>
                <a:pt x="0" y="79212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BAFF3B-E7DA-46B4-A4F7-383615A7BA18}">
      <dsp:nvSpPr>
        <dsp:cNvPr id="0" name=""/>
        <dsp:cNvSpPr/>
      </dsp:nvSpPr>
      <dsp:spPr>
        <a:xfrm>
          <a:off x="2284074" y="74769"/>
          <a:ext cx="3772007" cy="188600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s-EC" sz="4400" kern="1200" dirty="0" smtClean="0">
              <a:latin typeface="+mn-lt"/>
              <a:cs typeface="Times New Roman" panose="02020603050405020304" pitchFamily="18" charset="0"/>
            </a:rPr>
            <a:t>Teoría de Desarrollo </a:t>
          </a:r>
          <a:endParaRPr lang="es-EC" sz="4400" kern="1200" dirty="0">
            <a:latin typeface="+mn-lt"/>
            <a:cs typeface="Times New Roman" panose="02020603050405020304" pitchFamily="18" charset="0"/>
          </a:endParaRPr>
        </a:p>
      </dsp:txBody>
      <dsp:txXfrm>
        <a:off x="2284074" y="74769"/>
        <a:ext cx="3772007" cy="1886003"/>
      </dsp:txXfrm>
    </dsp:sp>
    <dsp:sp modelId="{23EC9E2F-7757-4F9B-901A-850E3FD1155C}">
      <dsp:nvSpPr>
        <dsp:cNvPr id="0" name=""/>
        <dsp:cNvSpPr/>
      </dsp:nvSpPr>
      <dsp:spPr>
        <a:xfrm>
          <a:off x="2010" y="2752894"/>
          <a:ext cx="3772007" cy="1886003"/>
        </a:xfrm>
        <a:prstGeom prst="rect">
          <a:avLst/>
        </a:prstGeom>
        <a:blipFill rotWithShape="0">
          <a:blip xmlns:r="http://schemas.openxmlformats.org/officeDocument/2006/relationships" r:embed="rId1"/>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2933700">
            <a:lnSpc>
              <a:spcPct val="90000"/>
            </a:lnSpc>
            <a:spcBef>
              <a:spcPct val="0"/>
            </a:spcBef>
            <a:spcAft>
              <a:spcPct val="35000"/>
            </a:spcAft>
          </a:pPr>
          <a:r>
            <a:rPr lang="es-EC" sz="6600" kern="1200" dirty="0" smtClean="0">
              <a:latin typeface="+mn-lt"/>
            </a:rPr>
            <a:t>  </a:t>
          </a:r>
          <a:endParaRPr lang="es-EC" sz="6600" kern="1200" dirty="0">
            <a:latin typeface="+mn-lt"/>
          </a:endParaRPr>
        </a:p>
      </dsp:txBody>
      <dsp:txXfrm>
        <a:off x="2010" y="2752894"/>
        <a:ext cx="3772007" cy="1886003"/>
      </dsp:txXfrm>
    </dsp:sp>
    <dsp:sp modelId="{36FDF4C5-37D6-400A-99C7-D4786EBABB4B}">
      <dsp:nvSpPr>
        <dsp:cNvPr id="0" name=""/>
        <dsp:cNvSpPr/>
      </dsp:nvSpPr>
      <dsp:spPr>
        <a:xfrm>
          <a:off x="4566139" y="2752894"/>
          <a:ext cx="3772007" cy="1886003"/>
        </a:xfrm>
        <a:prstGeom prst="rect">
          <a:avLst/>
        </a:prstGeom>
        <a:blipFill rotWithShape="0">
          <a:blip xmlns:r="http://schemas.openxmlformats.org/officeDocument/2006/relationships" r:embed="rId2"/>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2933700">
            <a:lnSpc>
              <a:spcPct val="90000"/>
            </a:lnSpc>
            <a:spcBef>
              <a:spcPct val="0"/>
            </a:spcBef>
            <a:spcAft>
              <a:spcPct val="35000"/>
            </a:spcAft>
          </a:pPr>
          <a:r>
            <a:rPr lang="es-EC" sz="6600" kern="1200" dirty="0" smtClean="0">
              <a:latin typeface="+mn-lt"/>
            </a:rPr>
            <a:t> </a:t>
          </a:r>
          <a:endParaRPr lang="es-EC" sz="6600" kern="1200" dirty="0">
            <a:latin typeface="+mn-lt"/>
          </a:endParaRPr>
        </a:p>
      </dsp:txBody>
      <dsp:txXfrm>
        <a:off x="4566139" y="2752894"/>
        <a:ext cx="3772007" cy="18860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7C23A-6462-4B3D-9B77-AA8AFEC77847}">
      <dsp:nvSpPr>
        <dsp:cNvPr id="0" name=""/>
        <dsp:cNvSpPr/>
      </dsp:nvSpPr>
      <dsp:spPr>
        <a:xfrm>
          <a:off x="140811" y="0"/>
          <a:ext cx="7071140" cy="2828456"/>
        </a:xfrm>
        <a:prstGeom prst="leftRightRibbon">
          <a:avLst/>
        </a:prstGeom>
        <a:solidFill>
          <a:srgbClr val="FCD4C4"/>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3DC715C-5FF9-4BF7-8B72-C62A8F8E0F09}">
      <dsp:nvSpPr>
        <dsp:cNvPr id="0" name=""/>
        <dsp:cNvSpPr/>
      </dsp:nvSpPr>
      <dsp:spPr>
        <a:xfrm>
          <a:off x="989348" y="494979"/>
          <a:ext cx="2333476" cy="1385943"/>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85344" rIns="0" bIns="91440" numCol="1" spcCol="1270" anchor="ctr" anchorCtr="0">
          <a:noAutofit/>
        </a:bodyPr>
        <a:lstStyle/>
        <a:p>
          <a:pPr lvl="0" algn="ctr" defTabSz="1066800">
            <a:lnSpc>
              <a:spcPct val="90000"/>
            </a:lnSpc>
            <a:spcBef>
              <a:spcPct val="0"/>
            </a:spcBef>
            <a:spcAft>
              <a:spcPct val="35000"/>
            </a:spcAft>
          </a:pPr>
          <a:r>
            <a:rPr lang="es-EC" sz="2400" kern="1200" dirty="0" smtClean="0"/>
            <a:t>Muestreo no probabilístico, por conveniencia </a:t>
          </a:r>
          <a:endParaRPr lang="es-EC" sz="2400" kern="1200" dirty="0"/>
        </a:p>
      </dsp:txBody>
      <dsp:txXfrm>
        <a:off x="989348" y="494979"/>
        <a:ext cx="2333476" cy="1385943"/>
      </dsp:txXfrm>
    </dsp:sp>
    <dsp:sp modelId="{3F955B1E-4383-48D5-B8FC-1CF8ADFA0AA3}">
      <dsp:nvSpPr>
        <dsp:cNvPr id="0" name=""/>
        <dsp:cNvSpPr/>
      </dsp:nvSpPr>
      <dsp:spPr>
        <a:xfrm>
          <a:off x="3676381" y="947532"/>
          <a:ext cx="2757744" cy="1385943"/>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85344" rIns="0" bIns="91440" numCol="1" spcCol="1270" anchor="ctr" anchorCtr="0">
          <a:noAutofit/>
        </a:bodyPr>
        <a:lstStyle/>
        <a:p>
          <a:pPr lvl="0" algn="ctr" defTabSz="1066800">
            <a:lnSpc>
              <a:spcPct val="90000"/>
            </a:lnSpc>
            <a:spcBef>
              <a:spcPct val="0"/>
            </a:spcBef>
            <a:spcAft>
              <a:spcPct val="35000"/>
            </a:spcAft>
          </a:pPr>
          <a:r>
            <a:rPr lang="es-EC" sz="2400" kern="1200" dirty="0" smtClean="0"/>
            <a:t>Entrevistas y encuestas</a:t>
          </a:r>
          <a:endParaRPr lang="es-EC" sz="2400" kern="1200" dirty="0"/>
        </a:p>
      </dsp:txBody>
      <dsp:txXfrm>
        <a:off x="3676381" y="947532"/>
        <a:ext cx="2757744" cy="13859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C7A2A7-6720-41C4-944F-1EEE7B6003CE}">
      <dsp:nvSpPr>
        <dsp:cNvPr id="0" name=""/>
        <dsp:cNvSpPr/>
      </dsp:nvSpPr>
      <dsp:spPr>
        <a:xfrm>
          <a:off x="4064000" y="1216236"/>
          <a:ext cx="2875309" cy="499020"/>
        </a:xfrm>
        <a:custGeom>
          <a:avLst/>
          <a:gdLst/>
          <a:ahLst/>
          <a:cxnLst/>
          <a:rect l="0" t="0" r="0" b="0"/>
          <a:pathLst>
            <a:path>
              <a:moveTo>
                <a:pt x="0" y="0"/>
              </a:moveTo>
              <a:lnTo>
                <a:pt x="0" y="249510"/>
              </a:lnTo>
              <a:lnTo>
                <a:pt x="2875309" y="249510"/>
              </a:lnTo>
              <a:lnTo>
                <a:pt x="2875309" y="4990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8B3CFE-6D48-47EB-951E-85E7985BED5C}">
      <dsp:nvSpPr>
        <dsp:cNvPr id="0" name=""/>
        <dsp:cNvSpPr/>
      </dsp:nvSpPr>
      <dsp:spPr>
        <a:xfrm>
          <a:off x="4018280" y="1216236"/>
          <a:ext cx="91440" cy="499020"/>
        </a:xfrm>
        <a:custGeom>
          <a:avLst/>
          <a:gdLst/>
          <a:ahLst/>
          <a:cxnLst/>
          <a:rect l="0" t="0" r="0" b="0"/>
          <a:pathLst>
            <a:path>
              <a:moveTo>
                <a:pt x="45720" y="0"/>
              </a:moveTo>
              <a:lnTo>
                <a:pt x="45720" y="4990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5A4730-ED80-4A9F-ACB0-5CE4EC0B0BB6}">
      <dsp:nvSpPr>
        <dsp:cNvPr id="0" name=""/>
        <dsp:cNvSpPr/>
      </dsp:nvSpPr>
      <dsp:spPr>
        <a:xfrm>
          <a:off x="1188690" y="1216236"/>
          <a:ext cx="2875309" cy="499020"/>
        </a:xfrm>
        <a:custGeom>
          <a:avLst/>
          <a:gdLst/>
          <a:ahLst/>
          <a:cxnLst/>
          <a:rect l="0" t="0" r="0" b="0"/>
          <a:pathLst>
            <a:path>
              <a:moveTo>
                <a:pt x="2875309" y="0"/>
              </a:moveTo>
              <a:lnTo>
                <a:pt x="2875309" y="249510"/>
              </a:lnTo>
              <a:lnTo>
                <a:pt x="0" y="249510"/>
              </a:lnTo>
              <a:lnTo>
                <a:pt x="0" y="4990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FAF2DA-4769-4773-BB1A-897CAE019385}">
      <dsp:nvSpPr>
        <dsp:cNvPr id="0" name=""/>
        <dsp:cNvSpPr/>
      </dsp:nvSpPr>
      <dsp:spPr>
        <a:xfrm>
          <a:off x="2875855" y="28092"/>
          <a:ext cx="2376289" cy="1188144"/>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s-EC" sz="3800" kern="1200" dirty="0" smtClean="0"/>
            <a:t>Unidades de análisis</a:t>
          </a:r>
          <a:endParaRPr lang="es-EC" sz="3800" kern="1200" dirty="0"/>
        </a:p>
      </dsp:txBody>
      <dsp:txXfrm>
        <a:off x="2875855" y="28092"/>
        <a:ext cx="2376289" cy="1188144"/>
      </dsp:txXfrm>
    </dsp:sp>
    <dsp:sp modelId="{0DE2231F-79C1-4FDB-877B-38DA3E038EE4}">
      <dsp:nvSpPr>
        <dsp:cNvPr id="0" name=""/>
        <dsp:cNvSpPr/>
      </dsp:nvSpPr>
      <dsp:spPr>
        <a:xfrm>
          <a:off x="545" y="1715257"/>
          <a:ext cx="2376289" cy="1188144"/>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s-EC" sz="3800" kern="1200" dirty="0" smtClean="0"/>
            <a:t>Habitantes </a:t>
          </a:r>
          <a:endParaRPr lang="es-EC" sz="3800" kern="1200" dirty="0"/>
        </a:p>
      </dsp:txBody>
      <dsp:txXfrm>
        <a:off x="545" y="1715257"/>
        <a:ext cx="2376289" cy="1188144"/>
      </dsp:txXfrm>
    </dsp:sp>
    <dsp:sp modelId="{461EB69D-C994-43F3-9791-FA215F6634AB}">
      <dsp:nvSpPr>
        <dsp:cNvPr id="0" name=""/>
        <dsp:cNvSpPr/>
      </dsp:nvSpPr>
      <dsp:spPr>
        <a:xfrm>
          <a:off x="2875855" y="1715257"/>
          <a:ext cx="2376289" cy="1188144"/>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s-EC" sz="3800" kern="1200" dirty="0" smtClean="0"/>
            <a:t>Turistas</a:t>
          </a:r>
          <a:endParaRPr lang="es-EC" sz="3800" kern="1200" dirty="0"/>
        </a:p>
      </dsp:txBody>
      <dsp:txXfrm>
        <a:off x="2875855" y="1715257"/>
        <a:ext cx="2376289" cy="1188144"/>
      </dsp:txXfrm>
    </dsp:sp>
    <dsp:sp modelId="{860FCEEA-9338-41AE-9742-2E3B9EEFA93E}">
      <dsp:nvSpPr>
        <dsp:cNvPr id="0" name=""/>
        <dsp:cNvSpPr/>
      </dsp:nvSpPr>
      <dsp:spPr>
        <a:xfrm>
          <a:off x="5751165" y="1715257"/>
          <a:ext cx="2376289" cy="1188144"/>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es-EC" sz="3800" kern="1200" dirty="0" smtClean="0"/>
            <a:t>Servidores turísticos</a:t>
          </a:r>
          <a:endParaRPr lang="es-EC" sz="3800" kern="1200" dirty="0"/>
        </a:p>
      </dsp:txBody>
      <dsp:txXfrm>
        <a:off x="5751165" y="1715257"/>
        <a:ext cx="2376289" cy="11881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9AAA9-87DA-4FA5-BCB1-4EF40B267094}">
      <dsp:nvSpPr>
        <dsp:cNvPr id="0" name=""/>
        <dsp:cNvSpPr/>
      </dsp:nvSpPr>
      <dsp:spPr>
        <a:xfrm>
          <a:off x="1369344" y="626267"/>
          <a:ext cx="4181055" cy="4181055"/>
        </a:xfrm>
        <a:prstGeom prst="blockArc">
          <a:avLst>
            <a:gd name="adj1" fmla="val 9000000"/>
            <a:gd name="adj2" fmla="val 16200000"/>
            <a:gd name="adj3" fmla="val 4643"/>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090A9645-716C-4358-8C4E-6C822A0275CD}">
      <dsp:nvSpPr>
        <dsp:cNvPr id="0" name=""/>
        <dsp:cNvSpPr/>
      </dsp:nvSpPr>
      <dsp:spPr>
        <a:xfrm>
          <a:off x="1369344" y="626267"/>
          <a:ext cx="4181055" cy="4181055"/>
        </a:xfrm>
        <a:prstGeom prst="blockArc">
          <a:avLst>
            <a:gd name="adj1" fmla="val 1800000"/>
            <a:gd name="adj2" fmla="val 9000000"/>
            <a:gd name="adj3" fmla="val 4643"/>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24EC8539-B8FA-4435-95CC-71914BB5146A}">
      <dsp:nvSpPr>
        <dsp:cNvPr id="0" name=""/>
        <dsp:cNvSpPr/>
      </dsp:nvSpPr>
      <dsp:spPr>
        <a:xfrm>
          <a:off x="1369344" y="626267"/>
          <a:ext cx="4181055" cy="4181055"/>
        </a:xfrm>
        <a:prstGeom prst="blockArc">
          <a:avLst>
            <a:gd name="adj1" fmla="val 16200000"/>
            <a:gd name="adj2" fmla="val 1800000"/>
            <a:gd name="adj3" fmla="val 4643"/>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ADCF6963-1D1E-4743-B4D6-3516E742406B}">
      <dsp:nvSpPr>
        <dsp:cNvPr id="0" name=""/>
        <dsp:cNvSpPr/>
      </dsp:nvSpPr>
      <dsp:spPr>
        <a:xfrm>
          <a:off x="2496919" y="1753842"/>
          <a:ext cx="1925905" cy="1925905"/>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kern="1200" dirty="0" smtClean="0"/>
            <a:t>Habitantes </a:t>
          </a:r>
          <a:endParaRPr lang="es-EC" sz="2000" kern="1200" dirty="0"/>
        </a:p>
      </dsp:txBody>
      <dsp:txXfrm>
        <a:off x="2778961" y="2035884"/>
        <a:ext cx="1361821" cy="1361821"/>
      </dsp:txXfrm>
    </dsp:sp>
    <dsp:sp modelId="{B354BFB3-97D4-4032-A431-24CF022031D3}">
      <dsp:nvSpPr>
        <dsp:cNvPr id="0" name=""/>
        <dsp:cNvSpPr/>
      </dsp:nvSpPr>
      <dsp:spPr>
        <a:xfrm>
          <a:off x="2785805" y="733"/>
          <a:ext cx="1348133" cy="1348133"/>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52,87% mujeres</a:t>
          </a:r>
          <a:endParaRPr lang="es-EC" sz="1600" kern="1200" dirty="0"/>
        </a:p>
      </dsp:txBody>
      <dsp:txXfrm>
        <a:off x="2983235" y="198163"/>
        <a:ext cx="953273" cy="953273"/>
      </dsp:txXfrm>
    </dsp:sp>
    <dsp:sp modelId="{63F4BD34-82BB-45EA-967B-8E94F7295603}">
      <dsp:nvSpPr>
        <dsp:cNvPr id="0" name=""/>
        <dsp:cNvSpPr/>
      </dsp:nvSpPr>
      <dsp:spPr>
        <a:xfrm>
          <a:off x="4554224" y="3063725"/>
          <a:ext cx="1348133" cy="1348133"/>
        </a:xfrm>
        <a:prstGeom prst="ellipse">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21,84% de 25 a 34 años</a:t>
          </a:r>
          <a:endParaRPr lang="es-EC" sz="1600" kern="1200" dirty="0"/>
        </a:p>
      </dsp:txBody>
      <dsp:txXfrm>
        <a:off x="4751654" y="3261155"/>
        <a:ext cx="953273" cy="953273"/>
      </dsp:txXfrm>
    </dsp:sp>
    <dsp:sp modelId="{A4380916-965B-4A45-B5AB-AE2BDFDCAB9E}">
      <dsp:nvSpPr>
        <dsp:cNvPr id="0" name=""/>
        <dsp:cNvSpPr/>
      </dsp:nvSpPr>
      <dsp:spPr>
        <a:xfrm>
          <a:off x="1017385" y="3063725"/>
          <a:ext cx="1348133" cy="1348133"/>
        </a:xfrm>
        <a:prstGeom prst="ellipse">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96,55% ecuatorianos</a:t>
          </a:r>
          <a:endParaRPr lang="es-EC" sz="1600" kern="1200" dirty="0"/>
        </a:p>
      </dsp:txBody>
      <dsp:txXfrm>
        <a:off x="1214815" y="3261155"/>
        <a:ext cx="953273" cy="9532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3B8885-955D-47C4-A5CA-FFED830DE2B0}">
      <dsp:nvSpPr>
        <dsp:cNvPr id="0" name=""/>
        <dsp:cNvSpPr/>
      </dsp:nvSpPr>
      <dsp:spPr>
        <a:xfrm rot="4396374">
          <a:off x="1429563" y="981621"/>
          <a:ext cx="4258427" cy="2969722"/>
        </a:xfrm>
        <a:prstGeom prst="swooshArrow">
          <a:avLst>
            <a:gd name="adj1" fmla="val 16310"/>
            <a:gd name="adj2" fmla="val 313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B127089-A23A-4B89-8EDF-44AA53AA505D}">
      <dsp:nvSpPr>
        <dsp:cNvPr id="0" name=""/>
        <dsp:cNvSpPr/>
      </dsp:nvSpPr>
      <dsp:spPr>
        <a:xfrm>
          <a:off x="2880988" y="1274678"/>
          <a:ext cx="107538" cy="107538"/>
        </a:xfrm>
        <a:prstGeom prst="ellipse">
          <a:avLst/>
        </a:prstGeom>
        <a:gradFill rotWithShape="0">
          <a:gsLst>
            <a:gs pos="0">
              <a:schemeClr val="accent4">
                <a:tint val="40000"/>
                <a:hueOff val="0"/>
                <a:satOff val="0"/>
                <a:lumOff val="0"/>
                <a:alphaOff val="0"/>
                <a:lumMod val="110000"/>
                <a:satMod val="105000"/>
                <a:tint val="67000"/>
              </a:schemeClr>
            </a:gs>
            <a:gs pos="50000">
              <a:schemeClr val="accent4">
                <a:tint val="40000"/>
                <a:hueOff val="0"/>
                <a:satOff val="0"/>
                <a:lumOff val="0"/>
                <a:alphaOff val="0"/>
                <a:lumMod val="105000"/>
                <a:satMod val="103000"/>
                <a:tint val="73000"/>
              </a:schemeClr>
            </a:gs>
            <a:gs pos="100000">
              <a:schemeClr val="accent4">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D160BFA5-D5B8-4960-BFE1-0E79631DE228}">
      <dsp:nvSpPr>
        <dsp:cNvPr id="0" name=""/>
        <dsp:cNvSpPr/>
      </dsp:nvSpPr>
      <dsp:spPr>
        <a:xfrm>
          <a:off x="3396483" y="1635277"/>
          <a:ext cx="107538" cy="107538"/>
        </a:xfrm>
        <a:prstGeom prst="ellipse">
          <a:avLst/>
        </a:prstGeom>
        <a:gradFill rotWithShape="0">
          <a:gsLst>
            <a:gs pos="0">
              <a:schemeClr val="accent4">
                <a:tint val="40000"/>
                <a:hueOff val="0"/>
                <a:satOff val="0"/>
                <a:lumOff val="0"/>
                <a:alphaOff val="0"/>
                <a:lumMod val="110000"/>
                <a:satMod val="105000"/>
                <a:tint val="67000"/>
              </a:schemeClr>
            </a:gs>
            <a:gs pos="50000">
              <a:schemeClr val="accent4">
                <a:tint val="40000"/>
                <a:hueOff val="0"/>
                <a:satOff val="0"/>
                <a:lumOff val="0"/>
                <a:alphaOff val="0"/>
                <a:lumMod val="105000"/>
                <a:satMod val="103000"/>
                <a:tint val="73000"/>
              </a:schemeClr>
            </a:gs>
            <a:gs pos="100000">
              <a:schemeClr val="accent4">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83D37E52-C7AC-4F87-A7C3-4D4C7D6333E0}">
      <dsp:nvSpPr>
        <dsp:cNvPr id="0" name=""/>
        <dsp:cNvSpPr/>
      </dsp:nvSpPr>
      <dsp:spPr>
        <a:xfrm>
          <a:off x="3830583" y="2055566"/>
          <a:ext cx="107538" cy="107538"/>
        </a:xfrm>
        <a:prstGeom prst="ellipse">
          <a:avLst/>
        </a:prstGeom>
        <a:gradFill rotWithShape="0">
          <a:gsLst>
            <a:gs pos="0">
              <a:schemeClr val="accent4">
                <a:tint val="40000"/>
                <a:hueOff val="0"/>
                <a:satOff val="0"/>
                <a:lumOff val="0"/>
                <a:alphaOff val="0"/>
                <a:lumMod val="110000"/>
                <a:satMod val="105000"/>
                <a:tint val="67000"/>
              </a:schemeClr>
            </a:gs>
            <a:gs pos="50000">
              <a:schemeClr val="accent4">
                <a:tint val="40000"/>
                <a:hueOff val="0"/>
                <a:satOff val="0"/>
                <a:lumOff val="0"/>
                <a:alphaOff val="0"/>
                <a:lumMod val="105000"/>
                <a:satMod val="103000"/>
                <a:tint val="73000"/>
              </a:schemeClr>
            </a:gs>
            <a:gs pos="100000">
              <a:schemeClr val="accent4">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F9B4ED92-D9C7-4961-A637-86E377F30809}">
      <dsp:nvSpPr>
        <dsp:cNvPr id="0" name=""/>
        <dsp:cNvSpPr/>
      </dsp:nvSpPr>
      <dsp:spPr>
        <a:xfrm>
          <a:off x="1144091" y="0"/>
          <a:ext cx="2007716" cy="789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b" anchorCtr="0">
          <a:noAutofit/>
        </a:bodyPr>
        <a:lstStyle/>
        <a:p>
          <a:pPr lvl="0" algn="ctr" defTabSz="889000">
            <a:lnSpc>
              <a:spcPct val="90000"/>
            </a:lnSpc>
            <a:spcBef>
              <a:spcPct val="0"/>
            </a:spcBef>
            <a:spcAft>
              <a:spcPct val="35000"/>
            </a:spcAft>
          </a:pPr>
          <a:r>
            <a:rPr lang="es-EC" sz="2000" kern="1200" dirty="0" smtClean="0"/>
            <a:t>Turistas </a:t>
          </a:r>
          <a:endParaRPr lang="es-EC" sz="2000" kern="1200" dirty="0"/>
        </a:p>
      </dsp:txBody>
      <dsp:txXfrm>
        <a:off x="1144091" y="0"/>
        <a:ext cx="2007716" cy="789274"/>
      </dsp:txXfrm>
    </dsp:sp>
    <dsp:sp modelId="{4434A8A6-F2F9-416F-9775-4EB92D0B0A67}">
      <dsp:nvSpPr>
        <dsp:cNvPr id="0" name=""/>
        <dsp:cNvSpPr/>
      </dsp:nvSpPr>
      <dsp:spPr>
        <a:xfrm>
          <a:off x="3531646" y="933810"/>
          <a:ext cx="3038706" cy="789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35000"/>
            </a:spcAft>
          </a:pPr>
          <a:r>
            <a:rPr lang="es-EC" sz="2000" kern="1200" dirty="0" smtClean="0"/>
            <a:t>52,27% femenino </a:t>
          </a:r>
          <a:endParaRPr lang="es-EC" sz="2000" kern="1200" dirty="0"/>
        </a:p>
      </dsp:txBody>
      <dsp:txXfrm>
        <a:off x="3531646" y="933810"/>
        <a:ext cx="3038706" cy="789274"/>
      </dsp:txXfrm>
    </dsp:sp>
    <dsp:sp modelId="{416EE487-F6C0-4711-BBF8-C8AA10677A6E}">
      <dsp:nvSpPr>
        <dsp:cNvPr id="0" name=""/>
        <dsp:cNvSpPr/>
      </dsp:nvSpPr>
      <dsp:spPr>
        <a:xfrm>
          <a:off x="1144091" y="1294410"/>
          <a:ext cx="1790666" cy="789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r" defTabSz="889000">
            <a:lnSpc>
              <a:spcPct val="90000"/>
            </a:lnSpc>
            <a:spcBef>
              <a:spcPct val="0"/>
            </a:spcBef>
            <a:spcAft>
              <a:spcPct val="35000"/>
            </a:spcAft>
          </a:pPr>
          <a:r>
            <a:rPr lang="es-EC" sz="2000" kern="1200" dirty="0" smtClean="0"/>
            <a:t>28,98% 35 a 44 años</a:t>
          </a:r>
          <a:endParaRPr lang="es-EC" sz="2000" kern="1200" dirty="0"/>
        </a:p>
      </dsp:txBody>
      <dsp:txXfrm>
        <a:off x="1144091" y="1294410"/>
        <a:ext cx="1790666" cy="789274"/>
      </dsp:txXfrm>
    </dsp:sp>
    <dsp:sp modelId="{52BC0E2C-5CF3-4176-AC8A-9C778031C36C}">
      <dsp:nvSpPr>
        <dsp:cNvPr id="0" name=""/>
        <dsp:cNvSpPr/>
      </dsp:nvSpPr>
      <dsp:spPr>
        <a:xfrm>
          <a:off x="4206081" y="2520251"/>
          <a:ext cx="107538" cy="107538"/>
        </a:xfrm>
        <a:prstGeom prst="ellipse">
          <a:avLst/>
        </a:prstGeom>
        <a:gradFill rotWithShape="0">
          <a:gsLst>
            <a:gs pos="0">
              <a:schemeClr val="accent4">
                <a:tint val="40000"/>
                <a:hueOff val="0"/>
                <a:satOff val="0"/>
                <a:lumOff val="0"/>
                <a:alphaOff val="0"/>
                <a:lumMod val="110000"/>
                <a:satMod val="105000"/>
                <a:tint val="67000"/>
              </a:schemeClr>
            </a:gs>
            <a:gs pos="50000">
              <a:schemeClr val="accent4">
                <a:tint val="40000"/>
                <a:hueOff val="0"/>
                <a:satOff val="0"/>
                <a:lumOff val="0"/>
                <a:alphaOff val="0"/>
                <a:lumMod val="105000"/>
                <a:satMod val="103000"/>
                <a:tint val="73000"/>
              </a:schemeClr>
            </a:gs>
            <a:gs pos="100000">
              <a:schemeClr val="accent4">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9970DFF6-2E91-42B0-94C1-0CFBAEAD62AF}">
      <dsp:nvSpPr>
        <dsp:cNvPr id="0" name=""/>
        <dsp:cNvSpPr/>
      </dsp:nvSpPr>
      <dsp:spPr>
        <a:xfrm>
          <a:off x="4454110" y="1714698"/>
          <a:ext cx="2116241" cy="789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35000"/>
            </a:spcAft>
          </a:pPr>
          <a:r>
            <a:rPr lang="es-EC" sz="2000" kern="1200" dirty="0" smtClean="0"/>
            <a:t>34,09 turismo</a:t>
          </a:r>
          <a:endParaRPr lang="es-EC" sz="2000" kern="1200" dirty="0"/>
        </a:p>
      </dsp:txBody>
      <dsp:txXfrm>
        <a:off x="4454110" y="1714698"/>
        <a:ext cx="2116241" cy="789274"/>
      </dsp:txXfrm>
    </dsp:sp>
    <dsp:sp modelId="{0A9F10D0-0F2B-4147-ADD5-A0F19BB279D6}">
      <dsp:nvSpPr>
        <dsp:cNvPr id="0" name=""/>
        <dsp:cNvSpPr/>
      </dsp:nvSpPr>
      <dsp:spPr>
        <a:xfrm>
          <a:off x="1144091" y="2179383"/>
          <a:ext cx="2713130" cy="789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r" defTabSz="889000">
            <a:lnSpc>
              <a:spcPct val="90000"/>
            </a:lnSpc>
            <a:spcBef>
              <a:spcPct val="0"/>
            </a:spcBef>
            <a:spcAft>
              <a:spcPct val="35000"/>
            </a:spcAft>
          </a:pPr>
          <a:r>
            <a:rPr lang="es-EC" sz="2000" kern="1200" dirty="0" smtClean="0"/>
            <a:t>26,14% destinan 5 días</a:t>
          </a:r>
          <a:endParaRPr lang="es-EC" sz="2000" kern="1200" dirty="0"/>
        </a:p>
      </dsp:txBody>
      <dsp:txXfrm>
        <a:off x="1144091" y="2179383"/>
        <a:ext cx="2713130" cy="789274"/>
      </dsp:txXfrm>
    </dsp:sp>
    <dsp:sp modelId="{09CB6A7F-0051-42C0-9260-98FF46990873}">
      <dsp:nvSpPr>
        <dsp:cNvPr id="0" name=""/>
        <dsp:cNvSpPr/>
      </dsp:nvSpPr>
      <dsp:spPr>
        <a:xfrm>
          <a:off x="4508866" y="2994309"/>
          <a:ext cx="107538" cy="107538"/>
        </a:xfrm>
        <a:prstGeom prst="ellipse">
          <a:avLst/>
        </a:prstGeom>
        <a:gradFill rotWithShape="0">
          <a:gsLst>
            <a:gs pos="0">
              <a:schemeClr val="accent4">
                <a:tint val="40000"/>
                <a:hueOff val="0"/>
                <a:satOff val="0"/>
                <a:lumOff val="0"/>
                <a:alphaOff val="0"/>
                <a:lumMod val="110000"/>
                <a:satMod val="105000"/>
                <a:tint val="67000"/>
              </a:schemeClr>
            </a:gs>
            <a:gs pos="50000">
              <a:schemeClr val="accent4">
                <a:tint val="40000"/>
                <a:hueOff val="0"/>
                <a:satOff val="0"/>
                <a:lumOff val="0"/>
                <a:alphaOff val="0"/>
                <a:lumMod val="105000"/>
                <a:satMod val="103000"/>
                <a:tint val="73000"/>
              </a:schemeClr>
            </a:gs>
            <a:gs pos="100000">
              <a:schemeClr val="accent4">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907B6E35-B699-435B-8C5D-43541E62BF6A}">
      <dsp:nvSpPr>
        <dsp:cNvPr id="0" name=""/>
        <dsp:cNvSpPr/>
      </dsp:nvSpPr>
      <dsp:spPr>
        <a:xfrm>
          <a:off x="5346756" y="2512761"/>
          <a:ext cx="1573615" cy="789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l" defTabSz="889000">
            <a:lnSpc>
              <a:spcPct val="90000"/>
            </a:lnSpc>
            <a:spcBef>
              <a:spcPct val="0"/>
            </a:spcBef>
            <a:spcAft>
              <a:spcPct val="35000"/>
            </a:spcAft>
          </a:pPr>
          <a:r>
            <a:rPr lang="es-EC" sz="2000" kern="1200" dirty="0" smtClean="0"/>
            <a:t>97,73% ocupan mas de una hora</a:t>
          </a:r>
          <a:endParaRPr lang="es-EC" sz="2000" kern="1200" dirty="0"/>
        </a:p>
      </dsp:txBody>
      <dsp:txXfrm>
        <a:off x="5346756" y="2512761"/>
        <a:ext cx="1573615" cy="789274"/>
      </dsp:txXfrm>
    </dsp:sp>
    <dsp:sp modelId="{340E9271-74F1-44ED-A2B6-6E70C16EE56A}">
      <dsp:nvSpPr>
        <dsp:cNvPr id="0" name=""/>
        <dsp:cNvSpPr/>
      </dsp:nvSpPr>
      <dsp:spPr>
        <a:xfrm>
          <a:off x="3857222" y="4143690"/>
          <a:ext cx="2713130" cy="789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t" anchorCtr="0">
          <a:noAutofit/>
        </a:bodyPr>
        <a:lstStyle/>
        <a:p>
          <a:pPr lvl="0" algn="ctr" defTabSz="889000">
            <a:lnSpc>
              <a:spcPct val="90000"/>
            </a:lnSpc>
            <a:spcBef>
              <a:spcPct val="0"/>
            </a:spcBef>
            <a:spcAft>
              <a:spcPct val="35000"/>
            </a:spcAft>
          </a:pPr>
          <a:r>
            <a:rPr lang="es-EC" sz="2000" kern="1200" dirty="0" smtClean="0"/>
            <a:t>36,36% $80 diario</a:t>
          </a:r>
          <a:endParaRPr lang="es-EC" sz="2000" kern="1200" dirty="0"/>
        </a:p>
      </dsp:txBody>
      <dsp:txXfrm>
        <a:off x="3857222" y="4143690"/>
        <a:ext cx="2713130" cy="78927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EDF75-A03A-421D-8C2E-3F0FD34E29CC}">
      <dsp:nvSpPr>
        <dsp:cNvPr id="0" name=""/>
        <dsp:cNvSpPr/>
      </dsp:nvSpPr>
      <dsp:spPr>
        <a:xfrm>
          <a:off x="844" y="108188"/>
          <a:ext cx="3291826" cy="1975095"/>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smtClean="0"/>
            <a:t>El 80% de todos los trabajadores encuestados pertenecen al género femenino  y son ecuatorianos</a:t>
          </a:r>
          <a:endParaRPr lang="es-EC" sz="2200" kern="1200" dirty="0"/>
        </a:p>
      </dsp:txBody>
      <dsp:txXfrm>
        <a:off x="844" y="108188"/>
        <a:ext cx="3291826" cy="1975095"/>
      </dsp:txXfrm>
    </dsp:sp>
    <dsp:sp modelId="{DAE871D0-0F7B-4C57-A9CB-F9886BB3B3F4}">
      <dsp:nvSpPr>
        <dsp:cNvPr id="0" name=""/>
        <dsp:cNvSpPr/>
      </dsp:nvSpPr>
      <dsp:spPr>
        <a:xfrm>
          <a:off x="3621853" y="108188"/>
          <a:ext cx="3291826" cy="1975095"/>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smtClean="0"/>
            <a:t>Asimismo, el medio de transporte mas utilizado por ellos es el bus público y medios de transporte articulados</a:t>
          </a:r>
          <a:endParaRPr lang="es-EC" sz="2200" kern="1200" dirty="0"/>
        </a:p>
      </dsp:txBody>
      <dsp:txXfrm>
        <a:off x="3621853" y="108188"/>
        <a:ext cx="3291826" cy="1975095"/>
      </dsp:txXfrm>
    </dsp:sp>
    <dsp:sp modelId="{D8F7D4FE-741F-43D9-87D4-357255E5CA55}">
      <dsp:nvSpPr>
        <dsp:cNvPr id="0" name=""/>
        <dsp:cNvSpPr/>
      </dsp:nvSpPr>
      <dsp:spPr>
        <a:xfrm>
          <a:off x="844" y="2412466"/>
          <a:ext cx="3291826" cy="1975095"/>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smtClean="0"/>
            <a:t>En general los eventos culturales que se realizan en el CHQ aportan al desarrollo económico de los establecimientos</a:t>
          </a:r>
          <a:endParaRPr lang="es-EC" sz="2200" kern="1200" dirty="0"/>
        </a:p>
      </dsp:txBody>
      <dsp:txXfrm>
        <a:off x="844" y="2412466"/>
        <a:ext cx="3291826" cy="1975095"/>
      </dsp:txXfrm>
    </dsp:sp>
    <dsp:sp modelId="{5C7E4F76-F81E-4D23-9C82-73A97016CC28}">
      <dsp:nvSpPr>
        <dsp:cNvPr id="0" name=""/>
        <dsp:cNvSpPr/>
      </dsp:nvSpPr>
      <dsp:spPr>
        <a:xfrm>
          <a:off x="3621853" y="2412466"/>
          <a:ext cx="3291826" cy="1975095"/>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smtClean="0"/>
            <a:t>La  procedencia de los turistas que acuden a los establecimientos son de Pichincha, Azuay, España, EEUU  y Venezuela </a:t>
          </a:r>
          <a:endParaRPr lang="es-EC" sz="2200" kern="1200" dirty="0"/>
        </a:p>
      </dsp:txBody>
      <dsp:txXfrm>
        <a:off x="3621853" y="2412466"/>
        <a:ext cx="3291826" cy="19750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9FC2C-C91E-4666-AC9B-352CB5E52081}">
      <dsp:nvSpPr>
        <dsp:cNvPr id="0" name=""/>
        <dsp:cNvSpPr/>
      </dsp:nvSpPr>
      <dsp:spPr>
        <a:xfrm>
          <a:off x="0" y="830372"/>
          <a:ext cx="3090230" cy="1545115"/>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58420" rIns="87630" bIns="58420" numCol="1" spcCol="1270" anchor="ctr" anchorCtr="0">
          <a:noAutofit/>
        </a:bodyPr>
        <a:lstStyle/>
        <a:p>
          <a:pPr lvl="0" algn="ctr" defTabSz="2044700">
            <a:lnSpc>
              <a:spcPct val="90000"/>
            </a:lnSpc>
            <a:spcBef>
              <a:spcPct val="0"/>
            </a:spcBef>
            <a:spcAft>
              <a:spcPct val="35000"/>
            </a:spcAft>
          </a:pPr>
          <a:r>
            <a:rPr lang="es-EC" sz="4600" kern="1200" dirty="0" smtClean="0"/>
            <a:t>Servidores turísticos </a:t>
          </a:r>
          <a:endParaRPr lang="es-EC" sz="4600" kern="1200" dirty="0"/>
        </a:p>
      </dsp:txBody>
      <dsp:txXfrm>
        <a:off x="45255" y="875627"/>
        <a:ext cx="2999720" cy="1454605"/>
      </dsp:txXfrm>
    </dsp:sp>
    <dsp:sp modelId="{D9DCEF04-17B4-4ACF-A83A-17DAE0E86A84}">
      <dsp:nvSpPr>
        <dsp:cNvPr id="0" name=""/>
        <dsp:cNvSpPr/>
      </dsp:nvSpPr>
      <dsp:spPr>
        <a:xfrm>
          <a:off x="309023" y="2375487"/>
          <a:ext cx="309023" cy="1158836"/>
        </a:xfrm>
        <a:custGeom>
          <a:avLst/>
          <a:gdLst/>
          <a:ahLst/>
          <a:cxnLst/>
          <a:rect l="0" t="0" r="0" b="0"/>
          <a:pathLst>
            <a:path>
              <a:moveTo>
                <a:pt x="0" y="0"/>
              </a:moveTo>
              <a:lnTo>
                <a:pt x="0" y="1158836"/>
              </a:lnTo>
              <a:lnTo>
                <a:pt x="309023" y="115883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D2AFCB-8927-4CDA-9919-9887EDC3A3CF}">
      <dsp:nvSpPr>
        <dsp:cNvPr id="0" name=""/>
        <dsp:cNvSpPr/>
      </dsp:nvSpPr>
      <dsp:spPr>
        <a:xfrm>
          <a:off x="618046" y="2761766"/>
          <a:ext cx="2472184" cy="1545115"/>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EC" sz="2200" kern="1200" dirty="0" smtClean="0"/>
            <a:t>El 90% de los trabajadores esta de acuerdo con la peatonalización</a:t>
          </a:r>
          <a:endParaRPr lang="es-EC" sz="2200" kern="1200" dirty="0"/>
        </a:p>
      </dsp:txBody>
      <dsp:txXfrm>
        <a:off x="663301" y="2807021"/>
        <a:ext cx="2381674" cy="1454605"/>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44B44BFF-F91A-4C51-B320-1E77D2FF90BC}" type="datetimeFigureOut">
              <a:rPr lang="es-EC" smtClean="0"/>
              <a:t>11/01/2018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18B33F2-EA4D-492C-B0B2-319DB9E6785F}" type="slidenum">
              <a:rPr lang="es-EC" smtClean="0"/>
              <a:t>‹Nº›</a:t>
            </a:fld>
            <a:endParaRPr lang="es-EC"/>
          </a:p>
        </p:txBody>
      </p:sp>
    </p:spTree>
    <p:extLst>
      <p:ext uri="{BB962C8B-B14F-4D97-AF65-F5344CB8AC3E}">
        <p14:creationId xmlns:p14="http://schemas.microsoft.com/office/powerpoint/2010/main" val="3023489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44B44BFF-F91A-4C51-B320-1E77D2FF90BC}" type="datetimeFigureOut">
              <a:rPr lang="es-EC" smtClean="0"/>
              <a:t>11/01/2018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18B33F2-EA4D-492C-B0B2-319DB9E6785F}" type="slidenum">
              <a:rPr lang="es-EC" smtClean="0"/>
              <a:t>‹Nº›</a:t>
            </a:fld>
            <a:endParaRPr lang="es-EC"/>
          </a:p>
        </p:txBody>
      </p:sp>
    </p:spTree>
    <p:extLst>
      <p:ext uri="{BB962C8B-B14F-4D97-AF65-F5344CB8AC3E}">
        <p14:creationId xmlns:p14="http://schemas.microsoft.com/office/powerpoint/2010/main" val="659459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44B44BFF-F91A-4C51-B320-1E77D2FF90BC}" type="datetimeFigureOut">
              <a:rPr lang="es-EC" smtClean="0"/>
              <a:t>11/01/2018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18B33F2-EA4D-492C-B0B2-319DB9E6785F}" type="slidenum">
              <a:rPr lang="es-EC" smtClean="0"/>
              <a:t>‹Nº›</a:t>
            </a:fld>
            <a:endParaRPr lang="es-EC"/>
          </a:p>
        </p:txBody>
      </p:sp>
    </p:spTree>
    <p:extLst>
      <p:ext uri="{BB962C8B-B14F-4D97-AF65-F5344CB8AC3E}">
        <p14:creationId xmlns:p14="http://schemas.microsoft.com/office/powerpoint/2010/main" val="1992401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44B44BFF-F91A-4C51-B320-1E77D2FF90BC}" type="datetimeFigureOut">
              <a:rPr lang="es-EC" smtClean="0"/>
              <a:t>11/01/2018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18B33F2-EA4D-492C-B0B2-319DB9E6785F}" type="slidenum">
              <a:rPr lang="es-EC" smtClean="0"/>
              <a:t>‹Nº›</a:t>
            </a:fld>
            <a:endParaRPr lang="es-EC"/>
          </a:p>
        </p:txBody>
      </p:sp>
    </p:spTree>
    <p:extLst>
      <p:ext uri="{BB962C8B-B14F-4D97-AF65-F5344CB8AC3E}">
        <p14:creationId xmlns:p14="http://schemas.microsoft.com/office/powerpoint/2010/main" val="3459911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44B44BFF-F91A-4C51-B320-1E77D2FF90BC}" type="datetimeFigureOut">
              <a:rPr lang="es-EC" smtClean="0"/>
              <a:t>11/01/2018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F18B33F2-EA4D-492C-B0B2-319DB9E6785F}" type="slidenum">
              <a:rPr lang="es-EC" smtClean="0"/>
              <a:t>‹Nº›</a:t>
            </a:fld>
            <a:endParaRPr lang="es-EC"/>
          </a:p>
        </p:txBody>
      </p:sp>
    </p:spTree>
    <p:extLst>
      <p:ext uri="{BB962C8B-B14F-4D97-AF65-F5344CB8AC3E}">
        <p14:creationId xmlns:p14="http://schemas.microsoft.com/office/powerpoint/2010/main" val="3039115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44B44BFF-F91A-4C51-B320-1E77D2FF90BC}" type="datetimeFigureOut">
              <a:rPr lang="es-EC" smtClean="0"/>
              <a:t>11/01/2018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F18B33F2-EA4D-492C-B0B2-319DB9E6785F}" type="slidenum">
              <a:rPr lang="es-EC" smtClean="0"/>
              <a:t>‹Nº›</a:t>
            </a:fld>
            <a:endParaRPr lang="es-EC"/>
          </a:p>
        </p:txBody>
      </p:sp>
    </p:spTree>
    <p:extLst>
      <p:ext uri="{BB962C8B-B14F-4D97-AF65-F5344CB8AC3E}">
        <p14:creationId xmlns:p14="http://schemas.microsoft.com/office/powerpoint/2010/main" val="1105061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44B44BFF-F91A-4C51-B320-1E77D2FF90BC}" type="datetimeFigureOut">
              <a:rPr lang="es-EC" smtClean="0"/>
              <a:t>11/01/2018</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F18B33F2-EA4D-492C-B0B2-319DB9E6785F}" type="slidenum">
              <a:rPr lang="es-EC" smtClean="0"/>
              <a:t>‹Nº›</a:t>
            </a:fld>
            <a:endParaRPr lang="es-EC"/>
          </a:p>
        </p:txBody>
      </p:sp>
    </p:spTree>
    <p:extLst>
      <p:ext uri="{BB962C8B-B14F-4D97-AF65-F5344CB8AC3E}">
        <p14:creationId xmlns:p14="http://schemas.microsoft.com/office/powerpoint/2010/main" val="2374449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44B44BFF-F91A-4C51-B320-1E77D2FF90BC}" type="datetimeFigureOut">
              <a:rPr lang="es-EC" smtClean="0"/>
              <a:t>11/01/2018</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F18B33F2-EA4D-492C-B0B2-319DB9E6785F}" type="slidenum">
              <a:rPr lang="es-EC" smtClean="0"/>
              <a:t>‹Nº›</a:t>
            </a:fld>
            <a:endParaRPr lang="es-EC"/>
          </a:p>
        </p:txBody>
      </p:sp>
    </p:spTree>
    <p:extLst>
      <p:ext uri="{BB962C8B-B14F-4D97-AF65-F5344CB8AC3E}">
        <p14:creationId xmlns:p14="http://schemas.microsoft.com/office/powerpoint/2010/main" val="3691523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B44BFF-F91A-4C51-B320-1E77D2FF90BC}" type="datetimeFigureOut">
              <a:rPr lang="es-EC" smtClean="0"/>
              <a:t>11/01/2018</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F18B33F2-EA4D-492C-B0B2-319DB9E6785F}" type="slidenum">
              <a:rPr lang="es-EC" smtClean="0"/>
              <a:t>‹Nº›</a:t>
            </a:fld>
            <a:endParaRPr lang="es-EC"/>
          </a:p>
        </p:txBody>
      </p:sp>
    </p:spTree>
    <p:extLst>
      <p:ext uri="{BB962C8B-B14F-4D97-AF65-F5344CB8AC3E}">
        <p14:creationId xmlns:p14="http://schemas.microsoft.com/office/powerpoint/2010/main" val="3676978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44B44BFF-F91A-4C51-B320-1E77D2FF90BC}" type="datetimeFigureOut">
              <a:rPr lang="es-EC" smtClean="0"/>
              <a:t>11/01/2018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F18B33F2-EA4D-492C-B0B2-319DB9E6785F}" type="slidenum">
              <a:rPr lang="es-EC" smtClean="0"/>
              <a:t>‹Nº›</a:t>
            </a:fld>
            <a:endParaRPr lang="es-EC"/>
          </a:p>
        </p:txBody>
      </p:sp>
    </p:spTree>
    <p:extLst>
      <p:ext uri="{BB962C8B-B14F-4D97-AF65-F5344CB8AC3E}">
        <p14:creationId xmlns:p14="http://schemas.microsoft.com/office/powerpoint/2010/main" val="4004900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44B44BFF-F91A-4C51-B320-1E77D2FF90BC}" type="datetimeFigureOut">
              <a:rPr lang="es-EC" smtClean="0"/>
              <a:t>11/01/2018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F18B33F2-EA4D-492C-B0B2-319DB9E6785F}" type="slidenum">
              <a:rPr lang="es-EC" smtClean="0"/>
              <a:t>‹Nº›</a:t>
            </a:fld>
            <a:endParaRPr lang="es-EC"/>
          </a:p>
        </p:txBody>
      </p:sp>
    </p:spTree>
    <p:extLst>
      <p:ext uri="{BB962C8B-B14F-4D97-AF65-F5344CB8AC3E}">
        <p14:creationId xmlns:p14="http://schemas.microsoft.com/office/powerpoint/2010/main" val="3462025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B44BFF-F91A-4C51-B320-1E77D2FF90BC}" type="datetimeFigureOut">
              <a:rPr lang="es-EC" smtClean="0"/>
              <a:t>11/01/2018</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8B33F2-EA4D-492C-B0B2-319DB9E6785F}" type="slidenum">
              <a:rPr lang="es-EC" smtClean="0"/>
              <a:t>‹Nº›</a:t>
            </a:fld>
            <a:endParaRPr lang="es-EC"/>
          </a:p>
        </p:txBody>
      </p:sp>
    </p:spTree>
    <p:extLst>
      <p:ext uri="{BB962C8B-B14F-4D97-AF65-F5344CB8AC3E}">
        <p14:creationId xmlns:p14="http://schemas.microsoft.com/office/powerpoint/2010/main" val="270010104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chart" Target="../charts/chart1.xml"/><Relationship Id="rId7" Type="http://schemas.openxmlformats.org/officeDocument/2006/relationships/diagramColors" Target="../diagrams/colors8.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diagramColors" Target="../diagrams/colors9.xml"/><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diagramQuickStyle" Target="../diagrams/quickStyle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diagramLayout" Target="../diagrams/layout9.xml"/><Relationship Id="rId5" Type="http://schemas.openxmlformats.org/officeDocument/2006/relationships/image" Target="../media/image36.jpeg"/><Relationship Id="rId10" Type="http://schemas.openxmlformats.org/officeDocument/2006/relationships/diagramData" Target="../diagrams/data9.xml"/><Relationship Id="rId4" Type="http://schemas.openxmlformats.org/officeDocument/2006/relationships/image" Target="../media/image35.jpeg"/><Relationship Id="rId9" Type="http://schemas.openxmlformats.org/officeDocument/2006/relationships/image" Target="../media/image40.jpeg"/><Relationship Id="rId14" Type="http://schemas.microsoft.com/office/2007/relationships/diagramDrawing" Target="../diagrams/drawing9.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1.png"/><Relationship Id="rId7" Type="http://schemas.openxmlformats.org/officeDocument/2006/relationships/diagramColors" Target="../diagrams/colors10.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6.jpeg"/><Relationship Id="rId7" Type="http://schemas.openxmlformats.org/officeDocument/2006/relationships/diagramQuickStyle" Target="../diagrams/quickStyle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7.jpeg"/><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10.jpe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Plantilla Powerpoint para Profesores"/>
          <p:cNvPicPr>
            <a:picLocks noChangeAspect="1" noChangeArrowheads="1"/>
          </p:cNvPicPr>
          <p:nvPr/>
        </p:nvPicPr>
        <p:blipFill rotWithShape="1">
          <a:blip r:embed="rId2">
            <a:extLst>
              <a:ext uri="{28A0092B-C50C-407E-A947-70E740481C1C}">
                <a14:useLocalDpi xmlns:a14="http://schemas.microsoft.com/office/drawing/2010/main" val="0"/>
              </a:ext>
            </a:extLst>
          </a:blip>
          <a:srcRect b="2602"/>
          <a:stretch/>
        </p:blipFill>
        <p:spPr bwMode="auto">
          <a:xfrm>
            <a:off x="-1" y="579548"/>
            <a:ext cx="12192001" cy="627845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ctrTitle"/>
          </p:nvPr>
        </p:nvSpPr>
        <p:spPr>
          <a:xfrm>
            <a:off x="1788775" y="3929894"/>
            <a:ext cx="10032641" cy="1183170"/>
          </a:xfrm>
        </p:spPr>
        <p:txBody>
          <a:bodyPr>
            <a:normAutofit/>
          </a:bodyPr>
          <a:lstStyle/>
          <a:p>
            <a:r>
              <a:rPr lang="es-EC" sz="2400" b="1" dirty="0" smtClean="0">
                <a:latin typeface="Arial" panose="020B0604020202020204" pitchFamily="34" charset="0"/>
                <a:cs typeface="Arial" panose="020B0604020202020204" pitchFamily="34" charset="0"/>
              </a:rPr>
              <a:t>TEMA: LA PEATONALIZACIÓN COMO RESULTADO DE LA ESTRATEGIA VIAL APLICADA EN EL CENTRO HISTÓRICO DE QUITO Y LA INFLUENCIA EN EL DESARROLLO TURÍSTICO </a:t>
            </a:r>
            <a:endParaRPr lang="es-EC" sz="2400" b="1" dirty="0">
              <a:latin typeface="Arial" panose="020B0604020202020204" pitchFamily="34" charset="0"/>
              <a:cs typeface="Arial" panose="020B0604020202020204" pitchFamily="34" charset="0"/>
            </a:endParaRPr>
          </a:p>
        </p:txBody>
      </p:sp>
      <p:sp>
        <p:nvSpPr>
          <p:cNvPr id="3" name="Subtítulo 2"/>
          <p:cNvSpPr>
            <a:spLocks noGrp="1"/>
          </p:cNvSpPr>
          <p:nvPr>
            <p:ph type="subTitle" idx="1"/>
          </p:nvPr>
        </p:nvSpPr>
        <p:spPr>
          <a:xfrm>
            <a:off x="4219978" y="5707026"/>
            <a:ext cx="4653566" cy="557011"/>
          </a:xfrm>
        </p:spPr>
        <p:txBody>
          <a:bodyPr>
            <a:normAutofit/>
          </a:bodyPr>
          <a:lstStyle/>
          <a:p>
            <a:r>
              <a:rPr lang="es-EC" sz="2800" dirty="0" smtClean="0"/>
              <a:t>Autor: Johanna Tovar </a:t>
            </a:r>
            <a:endParaRPr lang="es-EC" sz="2800" dirty="0"/>
          </a:p>
        </p:txBody>
      </p:sp>
      <p:pic>
        <p:nvPicPr>
          <p:cNvPr id="4" name="Picture 2" descr="Resultado de imagen para logo es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5018" y="344710"/>
            <a:ext cx="6053071" cy="1563313"/>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2184282" y="2311227"/>
            <a:ext cx="9103069" cy="461665"/>
          </a:xfrm>
          <a:prstGeom prst="rect">
            <a:avLst/>
          </a:prstGeom>
          <a:noFill/>
        </p:spPr>
        <p:txBody>
          <a:bodyPr wrap="none" rtlCol="0">
            <a:spAutoFit/>
          </a:bodyPr>
          <a:lstStyle/>
          <a:p>
            <a:pPr algn="ctr"/>
            <a:r>
              <a:rPr lang="es-EC" sz="2400" dirty="0" smtClean="0"/>
              <a:t>INGENIERÍA EN ADMINISTRACIÓN TURÍSTICA Y HOTELERA </a:t>
            </a:r>
            <a:endParaRPr lang="es-EC" sz="2400" dirty="0"/>
          </a:p>
        </p:txBody>
      </p:sp>
      <p:sp>
        <p:nvSpPr>
          <p:cNvPr id="6" name="CuadroTexto 5"/>
          <p:cNvSpPr txBox="1"/>
          <p:nvPr/>
        </p:nvSpPr>
        <p:spPr>
          <a:xfrm>
            <a:off x="3666352" y="3071282"/>
            <a:ext cx="6277488" cy="461665"/>
          </a:xfrm>
          <a:prstGeom prst="rect">
            <a:avLst/>
          </a:prstGeom>
          <a:noFill/>
        </p:spPr>
        <p:txBody>
          <a:bodyPr wrap="none" rtlCol="0">
            <a:spAutoFit/>
          </a:bodyPr>
          <a:lstStyle/>
          <a:p>
            <a:r>
              <a:rPr lang="es-EC" sz="2400" dirty="0" smtClean="0"/>
              <a:t>DEFENSA DE TRABAJO DE TITULACIÓN </a:t>
            </a:r>
            <a:endParaRPr lang="es-EC" sz="2400" dirty="0"/>
          </a:p>
        </p:txBody>
      </p:sp>
    </p:spTree>
    <p:extLst>
      <p:ext uri="{BB962C8B-B14F-4D97-AF65-F5344CB8AC3E}">
        <p14:creationId xmlns:p14="http://schemas.microsoft.com/office/powerpoint/2010/main" val="307486622"/>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97288" y="133306"/>
            <a:ext cx="10515600" cy="1011281"/>
          </a:xfrm>
        </p:spPr>
        <p:txBody>
          <a:bodyPr/>
          <a:lstStyle/>
          <a:p>
            <a:r>
              <a:rPr lang="es-EC" b="1" dirty="0" smtClean="0"/>
              <a:t>Resultados </a:t>
            </a:r>
            <a:endParaRPr lang="es-EC" b="1" dirty="0"/>
          </a:p>
        </p:txBody>
      </p:sp>
      <p:sp>
        <p:nvSpPr>
          <p:cNvPr id="6" name="CuadroTexto 5"/>
          <p:cNvSpPr txBox="1"/>
          <p:nvPr/>
        </p:nvSpPr>
        <p:spPr>
          <a:xfrm>
            <a:off x="4645125" y="913754"/>
            <a:ext cx="2901756" cy="461665"/>
          </a:xfrm>
          <a:prstGeom prst="rect">
            <a:avLst/>
          </a:prstGeom>
          <a:noFill/>
        </p:spPr>
        <p:txBody>
          <a:bodyPr wrap="none" rtlCol="0">
            <a:spAutoFit/>
          </a:bodyPr>
          <a:lstStyle/>
          <a:p>
            <a:pPr algn="ctr"/>
            <a:r>
              <a:rPr lang="es-EC" sz="2400" b="1" dirty="0" smtClean="0"/>
              <a:t>Aspecto Movilidad</a:t>
            </a:r>
            <a:endParaRPr lang="es-EC" sz="2400" b="1" dirty="0"/>
          </a:p>
        </p:txBody>
      </p:sp>
      <p:sp>
        <p:nvSpPr>
          <p:cNvPr id="9" name="CuadroTexto 8"/>
          <p:cNvSpPr txBox="1"/>
          <p:nvPr/>
        </p:nvSpPr>
        <p:spPr>
          <a:xfrm>
            <a:off x="4471677" y="1479304"/>
            <a:ext cx="3248646" cy="461665"/>
          </a:xfrm>
          <a:prstGeom prst="rect">
            <a:avLst/>
          </a:prstGeom>
          <a:noFill/>
        </p:spPr>
        <p:txBody>
          <a:bodyPr wrap="none" rtlCol="0">
            <a:spAutoFit/>
          </a:bodyPr>
          <a:lstStyle/>
          <a:p>
            <a:r>
              <a:rPr lang="es-EC" sz="2400" dirty="0" smtClean="0"/>
              <a:t>Medios de Transporte </a:t>
            </a:r>
            <a:endParaRPr lang="es-EC" sz="2400" dirty="0"/>
          </a:p>
        </p:txBody>
      </p:sp>
      <p:sp>
        <p:nvSpPr>
          <p:cNvPr id="11" name="Rectángulo 10"/>
          <p:cNvSpPr/>
          <p:nvPr/>
        </p:nvSpPr>
        <p:spPr>
          <a:xfrm>
            <a:off x="6551636" y="5764534"/>
            <a:ext cx="5322685" cy="646331"/>
          </a:xfrm>
          <a:prstGeom prst="rect">
            <a:avLst/>
          </a:prstGeom>
        </p:spPr>
        <p:txBody>
          <a:bodyPr wrap="square">
            <a:spAutoFit/>
          </a:bodyPr>
          <a:lstStyle/>
          <a:p>
            <a:r>
              <a:rPr lang="es-EC" dirty="0" smtClean="0"/>
              <a:t>Consideran que es muy </a:t>
            </a:r>
            <a:r>
              <a:rPr lang="es-EC" dirty="0"/>
              <a:t>bueno y bueno contando con el 77,27% y el 22,73</a:t>
            </a:r>
            <a:r>
              <a:rPr lang="es-EC" dirty="0" smtClean="0"/>
              <a:t>% respectivamente.</a:t>
            </a:r>
            <a:endParaRPr lang="es-EC" dirty="0"/>
          </a:p>
        </p:txBody>
      </p:sp>
      <p:sp>
        <p:nvSpPr>
          <p:cNvPr id="12" name="Rectángulo 11"/>
          <p:cNvSpPr/>
          <p:nvPr/>
        </p:nvSpPr>
        <p:spPr>
          <a:xfrm>
            <a:off x="255494" y="5666848"/>
            <a:ext cx="5433810" cy="646331"/>
          </a:xfrm>
          <a:prstGeom prst="rect">
            <a:avLst/>
          </a:prstGeom>
        </p:spPr>
        <p:txBody>
          <a:bodyPr wrap="square">
            <a:spAutoFit/>
          </a:bodyPr>
          <a:lstStyle/>
          <a:p>
            <a:r>
              <a:rPr lang="es-EC" dirty="0" smtClean="0"/>
              <a:t>El </a:t>
            </a:r>
            <a:r>
              <a:rPr lang="es-EC" dirty="0"/>
              <a:t>38,51</a:t>
            </a:r>
            <a:r>
              <a:rPr lang="es-EC" dirty="0" smtClean="0"/>
              <a:t>% consideran bueno, el </a:t>
            </a:r>
            <a:r>
              <a:rPr lang="es-EC" dirty="0"/>
              <a:t>31,18%</a:t>
            </a:r>
            <a:r>
              <a:rPr lang="es-EC" dirty="0" smtClean="0"/>
              <a:t> </a:t>
            </a:r>
            <a:r>
              <a:rPr lang="es-EC" dirty="0"/>
              <a:t>muy </a:t>
            </a:r>
            <a:r>
              <a:rPr lang="es-EC" dirty="0" smtClean="0"/>
              <a:t>bueno y el 29,31% mencionan que es malo.</a:t>
            </a:r>
            <a:endParaRPr lang="es-EC" dirty="0"/>
          </a:p>
        </p:txBody>
      </p:sp>
      <p:sp>
        <p:nvSpPr>
          <p:cNvPr id="13" name="Rectángulo 12"/>
          <p:cNvSpPr/>
          <p:nvPr/>
        </p:nvSpPr>
        <p:spPr>
          <a:xfrm>
            <a:off x="217997" y="5328167"/>
            <a:ext cx="4497078" cy="276999"/>
          </a:xfrm>
          <a:prstGeom prst="rect">
            <a:avLst/>
          </a:prstGeom>
        </p:spPr>
        <p:txBody>
          <a:bodyPr wrap="square">
            <a:spAutoFit/>
          </a:bodyPr>
          <a:lstStyle/>
          <a:p>
            <a:pPr algn="ctr"/>
            <a:r>
              <a:rPr lang="es-EC" sz="1200" dirty="0" smtClean="0"/>
              <a:t>Calidad del servicio de transporte – habitantes </a:t>
            </a:r>
            <a:endParaRPr lang="es-EC" sz="1200" dirty="0"/>
          </a:p>
        </p:txBody>
      </p:sp>
      <p:sp>
        <p:nvSpPr>
          <p:cNvPr id="14" name="Rectángulo 13"/>
          <p:cNvSpPr/>
          <p:nvPr/>
        </p:nvSpPr>
        <p:spPr>
          <a:xfrm>
            <a:off x="7375592" y="5456427"/>
            <a:ext cx="3674772" cy="276999"/>
          </a:xfrm>
          <a:prstGeom prst="rect">
            <a:avLst/>
          </a:prstGeom>
        </p:spPr>
        <p:txBody>
          <a:bodyPr wrap="square">
            <a:spAutoFit/>
          </a:bodyPr>
          <a:lstStyle/>
          <a:p>
            <a:pPr algn="ctr"/>
            <a:r>
              <a:rPr lang="es-EC" sz="1200" dirty="0"/>
              <a:t>Calidad del servicio de transporte</a:t>
            </a:r>
            <a:r>
              <a:rPr lang="es-EC" sz="1200" dirty="0" smtClean="0"/>
              <a:t>– turistas</a:t>
            </a:r>
            <a:endParaRPr lang="es-EC" sz="1200" dirty="0"/>
          </a:p>
        </p:txBody>
      </p:sp>
      <p:pic>
        <p:nvPicPr>
          <p:cNvPr id="15" name="Imagen 14"/>
          <p:cNvPicPr/>
          <p:nvPr/>
        </p:nvPicPr>
        <p:blipFill rotWithShape="1">
          <a:blip r:embed="rId3" cstate="print">
            <a:extLst>
              <a:ext uri="{28A0092B-C50C-407E-A947-70E740481C1C}">
                <a14:useLocalDpi xmlns:a14="http://schemas.microsoft.com/office/drawing/2010/main" val="0"/>
              </a:ext>
            </a:extLst>
          </a:blip>
          <a:srcRect b="6444"/>
          <a:stretch/>
        </p:blipFill>
        <p:spPr bwMode="auto">
          <a:xfrm>
            <a:off x="436746" y="1939720"/>
            <a:ext cx="5252558" cy="3388447"/>
          </a:xfrm>
          <a:prstGeom prst="rect">
            <a:avLst/>
          </a:prstGeom>
          <a:noFill/>
          <a:ln>
            <a:noFill/>
          </a:ln>
          <a:extLst>
            <a:ext uri="{53640926-AAD7-44D8-BBD7-CCE9431645EC}">
              <a14:shadowObscured xmlns:a14="http://schemas.microsoft.com/office/drawing/2010/main"/>
            </a:ext>
          </a:extLst>
        </p:spPr>
      </p:pic>
      <p:pic>
        <p:nvPicPr>
          <p:cNvPr id="18" name="Imagen 17"/>
          <p:cNvPicPr/>
          <p:nvPr/>
        </p:nvPicPr>
        <p:blipFill rotWithShape="1">
          <a:blip r:embed="rId4" cstate="print">
            <a:extLst>
              <a:ext uri="{28A0092B-C50C-407E-A947-70E740481C1C}">
                <a14:useLocalDpi xmlns:a14="http://schemas.microsoft.com/office/drawing/2010/main" val="0"/>
              </a:ext>
            </a:extLst>
          </a:blip>
          <a:srcRect b="6582"/>
          <a:stretch/>
        </p:blipFill>
        <p:spPr bwMode="auto">
          <a:xfrm>
            <a:off x="6369164" y="1939720"/>
            <a:ext cx="5087405" cy="34855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6135438"/>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97288" y="133306"/>
            <a:ext cx="10515600" cy="1011281"/>
          </a:xfrm>
        </p:spPr>
        <p:txBody>
          <a:bodyPr/>
          <a:lstStyle/>
          <a:p>
            <a:r>
              <a:rPr lang="es-EC" b="1" dirty="0" smtClean="0"/>
              <a:t>Resultados </a:t>
            </a:r>
            <a:endParaRPr lang="es-EC" b="1" dirty="0"/>
          </a:p>
        </p:txBody>
      </p:sp>
      <p:sp>
        <p:nvSpPr>
          <p:cNvPr id="6" name="CuadroTexto 5"/>
          <p:cNvSpPr txBox="1"/>
          <p:nvPr/>
        </p:nvSpPr>
        <p:spPr>
          <a:xfrm>
            <a:off x="4645125" y="913754"/>
            <a:ext cx="2901756" cy="461665"/>
          </a:xfrm>
          <a:prstGeom prst="rect">
            <a:avLst/>
          </a:prstGeom>
          <a:noFill/>
        </p:spPr>
        <p:txBody>
          <a:bodyPr wrap="none" rtlCol="0">
            <a:spAutoFit/>
          </a:bodyPr>
          <a:lstStyle/>
          <a:p>
            <a:pPr algn="ctr"/>
            <a:r>
              <a:rPr lang="es-EC" sz="2400" b="1" dirty="0" smtClean="0"/>
              <a:t>Aspecto Movilidad</a:t>
            </a:r>
            <a:endParaRPr lang="es-EC" sz="2400" b="1" dirty="0"/>
          </a:p>
        </p:txBody>
      </p:sp>
      <p:sp>
        <p:nvSpPr>
          <p:cNvPr id="9" name="CuadroTexto 8"/>
          <p:cNvSpPr txBox="1"/>
          <p:nvPr/>
        </p:nvSpPr>
        <p:spPr>
          <a:xfrm>
            <a:off x="5245391" y="1428986"/>
            <a:ext cx="1074333" cy="461665"/>
          </a:xfrm>
          <a:prstGeom prst="rect">
            <a:avLst/>
          </a:prstGeom>
          <a:noFill/>
        </p:spPr>
        <p:txBody>
          <a:bodyPr wrap="none" rtlCol="0">
            <a:spAutoFit/>
          </a:bodyPr>
          <a:lstStyle/>
          <a:p>
            <a:r>
              <a:rPr lang="es-EC" sz="2400" dirty="0" smtClean="0"/>
              <a:t>Rutas </a:t>
            </a:r>
            <a:endParaRPr lang="es-EC" sz="2400" dirty="0"/>
          </a:p>
        </p:txBody>
      </p:sp>
      <p:sp>
        <p:nvSpPr>
          <p:cNvPr id="13" name="Rectángulo 12"/>
          <p:cNvSpPr/>
          <p:nvPr/>
        </p:nvSpPr>
        <p:spPr>
          <a:xfrm>
            <a:off x="1152961" y="6163313"/>
            <a:ext cx="3674772" cy="646331"/>
          </a:xfrm>
          <a:prstGeom prst="rect">
            <a:avLst/>
          </a:prstGeom>
        </p:spPr>
        <p:txBody>
          <a:bodyPr wrap="square">
            <a:spAutoFit/>
          </a:bodyPr>
          <a:lstStyle/>
          <a:p>
            <a:pPr algn="ctr"/>
            <a:r>
              <a:rPr lang="es-EC" sz="1200" dirty="0"/>
              <a:t>Sistema Metropolitano </a:t>
            </a:r>
            <a:r>
              <a:rPr lang="es-EC" sz="1200" dirty="0" smtClean="0"/>
              <a:t>Actual de </a:t>
            </a:r>
            <a:r>
              <a:rPr lang="es-EC" sz="1200" dirty="0"/>
              <a:t>Transporte</a:t>
            </a:r>
          </a:p>
          <a:p>
            <a:pPr algn="ctr"/>
            <a:r>
              <a:rPr lang="es-EC" sz="1200" dirty="0"/>
              <a:t>Fuente: Quito Alcaldía</a:t>
            </a:r>
          </a:p>
          <a:p>
            <a:pPr algn="ctr"/>
            <a:endParaRPr lang="es-EC" sz="1200" dirty="0"/>
          </a:p>
        </p:txBody>
      </p:sp>
      <p:sp>
        <p:nvSpPr>
          <p:cNvPr id="3" name="Rectángulo redondeado 2"/>
          <p:cNvSpPr/>
          <p:nvPr/>
        </p:nvSpPr>
        <p:spPr>
          <a:xfrm>
            <a:off x="8443956" y="1417550"/>
            <a:ext cx="2673440" cy="937537"/>
          </a:xfrm>
          <a:prstGeom prst="roundRect">
            <a:avLst/>
          </a:prstGeom>
          <a:solidFill>
            <a:srgbClr val="FCD4C4"/>
          </a:solidFill>
          <a:ln>
            <a:solidFill>
              <a:srgbClr val="FCD4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Existen 12 compañías de buses que cruzan por el CHQ</a:t>
            </a:r>
            <a:endParaRPr lang="es-EC" dirty="0">
              <a:solidFill>
                <a:schemeClr val="tx1"/>
              </a:solidFill>
            </a:endParaRPr>
          </a:p>
        </p:txBody>
      </p:sp>
      <p:pic>
        <p:nvPicPr>
          <p:cNvPr id="15" name="Imagen 14" descr="mapa sistema transporte"/>
          <p:cNvPicPr/>
          <p:nvPr/>
        </p:nvPicPr>
        <p:blipFill>
          <a:blip r:embed="rId3">
            <a:extLst>
              <a:ext uri="{28A0092B-C50C-407E-A947-70E740481C1C}">
                <a14:useLocalDpi xmlns:a14="http://schemas.microsoft.com/office/drawing/2010/main" val="0"/>
              </a:ext>
            </a:extLst>
          </a:blip>
          <a:srcRect/>
          <a:stretch>
            <a:fillRect/>
          </a:stretch>
        </p:blipFill>
        <p:spPr bwMode="auto">
          <a:xfrm>
            <a:off x="473477" y="1925036"/>
            <a:ext cx="6262173" cy="4189920"/>
          </a:xfrm>
          <a:prstGeom prst="rect">
            <a:avLst/>
          </a:prstGeom>
          <a:noFill/>
          <a:ln>
            <a:noFill/>
          </a:ln>
        </p:spPr>
      </p:pic>
      <p:pic>
        <p:nvPicPr>
          <p:cNvPr id="5122" name="Picture 2" descr="http://gobiernoabierto.quito.gob.ec/wp-content/uploads/2015/02/franj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719156"/>
            <a:ext cx="12192000" cy="18097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Resultado de imagen para lineas de buses en el centro histórico de qui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9108" y="2677547"/>
            <a:ext cx="4503390" cy="2783095"/>
          </a:xfrm>
          <a:prstGeom prst="rect">
            <a:avLst/>
          </a:prstGeom>
          <a:noFill/>
          <a:extLst>
            <a:ext uri="{909E8E84-426E-40DD-AFC4-6F175D3DCCD1}">
              <a14:hiddenFill xmlns:a14="http://schemas.microsoft.com/office/drawing/2010/main">
                <a:solidFill>
                  <a:srgbClr val="FFFFFF"/>
                </a:solidFill>
              </a14:hiddenFill>
            </a:ext>
          </a:extLst>
        </p:spPr>
      </p:pic>
      <p:sp>
        <p:nvSpPr>
          <p:cNvPr id="20" name="Rectángulo 19"/>
          <p:cNvSpPr/>
          <p:nvPr/>
        </p:nvSpPr>
        <p:spPr>
          <a:xfrm>
            <a:off x="7744798" y="5770725"/>
            <a:ext cx="3674772" cy="461665"/>
          </a:xfrm>
          <a:prstGeom prst="rect">
            <a:avLst/>
          </a:prstGeom>
        </p:spPr>
        <p:txBody>
          <a:bodyPr wrap="square">
            <a:spAutoFit/>
          </a:bodyPr>
          <a:lstStyle/>
          <a:p>
            <a:pPr algn="ctr"/>
            <a:r>
              <a:rPr lang="es-EC" sz="1200" dirty="0" smtClean="0"/>
              <a:t>Transporte Público </a:t>
            </a:r>
            <a:endParaRPr lang="es-EC" sz="1200" dirty="0"/>
          </a:p>
          <a:p>
            <a:pPr algn="ctr"/>
            <a:r>
              <a:rPr lang="es-EC" sz="1200" dirty="0" smtClean="0"/>
              <a:t>Fuente: El Comercio</a:t>
            </a:r>
            <a:endParaRPr lang="es-EC" sz="1200" dirty="0"/>
          </a:p>
        </p:txBody>
      </p:sp>
    </p:spTree>
    <p:extLst>
      <p:ext uri="{BB962C8B-B14F-4D97-AF65-F5344CB8AC3E}">
        <p14:creationId xmlns:p14="http://schemas.microsoft.com/office/powerpoint/2010/main" val="2574584528"/>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97288" y="133306"/>
            <a:ext cx="10515600" cy="1011281"/>
          </a:xfrm>
        </p:spPr>
        <p:txBody>
          <a:bodyPr/>
          <a:lstStyle/>
          <a:p>
            <a:r>
              <a:rPr lang="es-EC" b="1" dirty="0" smtClean="0"/>
              <a:t>Resultados </a:t>
            </a:r>
            <a:endParaRPr lang="es-EC" b="1" dirty="0"/>
          </a:p>
        </p:txBody>
      </p:sp>
      <p:sp>
        <p:nvSpPr>
          <p:cNvPr id="6" name="CuadroTexto 5"/>
          <p:cNvSpPr txBox="1"/>
          <p:nvPr/>
        </p:nvSpPr>
        <p:spPr>
          <a:xfrm>
            <a:off x="4645125" y="913754"/>
            <a:ext cx="2901756" cy="461665"/>
          </a:xfrm>
          <a:prstGeom prst="rect">
            <a:avLst/>
          </a:prstGeom>
          <a:noFill/>
        </p:spPr>
        <p:txBody>
          <a:bodyPr wrap="none" rtlCol="0">
            <a:spAutoFit/>
          </a:bodyPr>
          <a:lstStyle/>
          <a:p>
            <a:pPr algn="ctr"/>
            <a:r>
              <a:rPr lang="es-EC" sz="2400" b="1" dirty="0" smtClean="0"/>
              <a:t>Aspecto Movilidad</a:t>
            </a:r>
            <a:endParaRPr lang="es-EC" sz="2400" b="1" dirty="0"/>
          </a:p>
        </p:txBody>
      </p:sp>
      <p:sp>
        <p:nvSpPr>
          <p:cNvPr id="9" name="CuadroTexto 8"/>
          <p:cNvSpPr txBox="1"/>
          <p:nvPr/>
        </p:nvSpPr>
        <p:spPr>
          <a:xfrm>
            <a:off x="5245391" y="1428986"/>
            <a:ext cx="1883657" cy="461665"/>
          </a:xfrm>
          <a:prstGeom prst="rect">
            <a:avLst/>
          </a:prstGeom>
          <a:noFill/>
        </p:spPr>
        <p:txBody>
          <a:bodyPr wrap="none" rtlCol="0">
            <a:spAutoFit/>
          </a:bodyPr>
          <a:lstStyle/>
          <a:p>
            <a:r>
              <a:rPr lang="es-EC" sz="2400" dirty="0" smtClean="0"/>
              <a:t>Tráfico CHQ</a:t>
            </a:r>
            <a:endParaRPr lang="es-EC" sz="2400" dirty="0"/>
          </a:p>
        </p:txBody>
      </p:sp>
      <p:sp>
        <p:nvSpPr>
          <p:cNvPr id="13" name="Rectángulo 12"/>
          <p:cNvSpPr/>
          <p:nvPr/>
        </p:nvSpPr>
        <p:spPr>
          <a:xfrm>
            <a:off x="787214" y="5331407"/>
            <a:ext cx="4609034" cy="276999"/>
          </a:xfrm>
          <a:prstGeom prst="rect">
            <a:avLst/>
          </a:prstGeom>
        </p:spPr>
        <p:txBody>
          <a:bodyPr wrap="square">
            <a:spAutoFit/>
          </a:bodyPr>
          <a:lstStyle/>
          <a:p>
            <a:pPr algn="ctr"/>
            <a:r>
              <a:rPr lang="es-EC" sz="1200" dirty="0" smtClean="0"/>
              <a:t>Tráfico habitual deteriora las edificaciones - habitantes</a:t>
            </a:r>
            <a:endParaRPr lang="es-EC" sz="1200" dirty="0"/>
          </a:p>
        </p:txBody>
      </p:sp>
      <p:sp>
        <p:nvSpPr>
          <p:cNvPr id="20" name="Rectángulo 19"/>
          <p:cNvSpPr/>
          <p:nvPr/>
        </p:nvSpPr>
        <p:spPr>
          <a:xfrm>
            <a:off x="6787166" y="5200772"/>
            <a:ext cx="4632404" cy="276999"/>
          </a:xfrm>
          <a:prstGeom prst="rect">
            <a:avLst/>
          </a:prstGeom>
        </p:spPr>
        <p:txBody>
          <a:bodyPr wrap="square">
            <a:spAutoFit/>
          </a:bodyPr>
          <a:lstStyle/>
          <a:p>
            <a:pPr algn="ctr"/>
            <a:r>
              <a:rPr lang="es-EC" sz="1200" dirty="0"/>
              <a:t>Tráfico habitual deteriora las edificaciones - </a:t>
            </a:r>
            <a:r>
              <a:rPr lang="es-EC" sz="1200" dirty="0" smtClean="0"/>
              <a:t>turistas</a:t>
            </a:r>
            <a:endParaRPr lang="es-EC" sz="1200" dirty="0"/>
          </a:p>
        </p:txBody>
      </p:sp>
      <p:pic>
        <p:nvPicPr>
          <p:cNvPr id="12" name="Imagen 11"/>
          <p:cNvPicPr/>
          <p:nvPr/>
        </p:nvPicPr>
        <p:blipFill rotWithShape="1">
          <a:blip r:embed="rId3" cstate="print">
            <a:extLst>
              <a:ext uri="{28A0092B-C50C-407E-A947-70E740481C1C}">
                <a14:useLocalDpi xmlns:a14="http://schemas.microsoft.com/office/drawing/2010/main" val="0"/>
              </a:ext>
            </a:extLst>
          </a:blip>
          <a:srcRect b="6873"/>
          <a:stretch/>
        </p:blipFill>
        <p:spPr bwMode="auto">
          <a:xfrm>
            <a:off x="421468" y="1912460"/>
            <a:ext cx="4974780" cy="3326682"/>
          </a:xfrm>
          <a:prstGeom prst="rect">
            <a:avLst/>
          </a:prstGeom>
          <a:noFill/>
          <a:ln>
            <a:noFill/>
          </a:ln>
          <a:extLst>
            <a:ext uri="{53640926-AAD7-44D8-BBD7-CCE9431645EC}">
              <a14:shadowObscured xmlns:a14="http://schemas.microsoft.com/office/drawing/2010/main"/>
            </a:ext>
          </a:extLst>
        </p:spPr>
      </p:pic>
      <p:sp>
        <p:nvSpPr>
          <p:cNvPr id="5" name="Rectángulo 4"/>
          <p:cNvSpPr/>
          <p:nvPr/>
        </p:nvSpPr>
        <p:spPr>
          <a:xfrm>
            <a:off x="606985" y="5616270"/>
            <a:ext cx="4948103" cy="1200329"/>
          </a:xfrm>
          <a:prstGeom prst="rect">
            <a:avLst/>
          </a:prstGeom>
        </p:spPr>
        <p:txBody>
          <a:bodyPr wrap="square">
            <a:spAutoFit/>
          </a:bodyPr>
          <a:lstStyle/>
          <a:p>
            <a:r>
              <a:rPr lang="es-EC" dirty="0" smtClean="0">
                <a:latin typeface="Times New Roman" panose="02020603050405020304" pitchFamily="18" charset="0"/>
                <a:ea typeface="Calibri" panose="020F0502020204030204" pitchFamily="34" charset="0"/>
              </a:rPr>
              <a:t>El 87,93 </a:t>
            </a:r>
            <a:r>
              <a:rPr lang="es-EC" dirty="0">
                <a:latin typeface="Times New Roman" panose="02020603050405020304" pitchFamily="18" charset="0"/>
                <a:ea typeface="Calibri" panose="020F0502020204030204" pitchFamily="34" charset="0"/>
              </a:rPr>
              <a:t>está de acuerdo a que si se llegan a deteriorar, </a:t>
            </a:r>
            <a:r>
              <a:rPr lang="es-EC" dirty="0" smtClean="0">
                <a:latin typeface="Times New Roman" panose="02020603050405020304" pitchFamily="18" charset="0"/>
                <a:ea typeface="Calibri" panose="020F0502020204030204" pitchFamily="34" charset="0"/>
              </a:rPr>
              <a:t>el </a:t>
            </a:r>
            <a:r>
              <a:rPr lang="es-EC" dirty="0">
                <a:latin typeface="Times New Roman" panose="02020603050405020304" pitchFamily="18" charset="0"/>
                <a:ea typeface="Calibri" panose="020F0502020204030204" pitchFamily="34" charset="0"/>
              </a:rPr>
              <a:t>8,05% está algo de acuerdo a esta situación, y por último en un punto neutral el 4,02% está ni de acuerdo ni desacuerdo </a:t>
            </a:r>
            <a:endParaRPr lang="es-EC" dirty="0"/>
          </a:p>
        </p:txBody>
      </p:sp>
      <p:pic>
        <p:nvPicPr>
          <p:cNvPr id="17" name="Imagen 16"/>
          <p:cNvPicPr/>
          <p:nvPr/>
        </p:nvPicPr>
        <p:blipFill rotWithShape="1">
          <a:blip r:embed="rId4" cstate="print">
            <a:extLst>
              <a:ext uri="{28A0092B-C50C-407E-A947-70E740481C1C}">
                <a14:useLocalDpi xmlns:a14="http://schemas.microsoft.com/office/drawing/2010/main" val="0"/>
              </a:ext>
            </a:extLst>
          </a:blip>
          <a:srcRect b="6955"/>
          <a:stretch/>
        </p:blipFill>
        <p:spPr bwMode="auto">
          <a:xfrm>
            <a:off x="6526889" y="1950831"/>
            <a:ext cx="4986823" cy="3249941"/>
          </a:xfrm>
          <a:prstGeom prst="rect">
            <a:avLst/>
          </a:prstGeom>
          <a:noFill/>
          <a:ln>
            <a:noFill/>
          </a:ln>
        </p:spPr>
      </p:pic>
      <p:sp>
        <p:nvSpPr>
          <p:cNvPr id="7" name="Rectángulo 6"/>
          <p:cNvSpPr/>
          <p:nvPr/>
        </p:nvSpPr>
        <p:spPr>
          <a:xfrm>
            <a:off x="6526888" y="5339271"/>
            <a:ext cx="5624479" cy="1477328"/>
          </a:xfrm>
          <a:prstGeom prst="rect">
            <a:avLst/>
          </a:prstGeom>
        </p:spPr>
        <p:txBody>
          <a:bodyPr wrap="square">
            <a:spAutoFit/>
          </a:bodyPr>
          <a:lstStyle/>
          <a:p>
            <a:r>
              <a:rPr lang="es-EC" dirty="0" smtClean="0">
                <a:latin typeface="Times New Roman" panose="02020603050405020304" pitchFamily="18" charset="0"/>
                <a:ea typeface="Calibri" panose="020F0502020204030204" pitchFamily="34" charset="0"/>
              </a:rPr>
              <a:t>El 43,75</a:t>
            </a:r>
            <a:r>
              <a:rPr lang="es-EC" dirty="0">
                <a:latin typeface="Times New Roman" panose="02020603050405020304" pitchFamily="18" charset="0"/>
                <a:ea typeface="Calibri" panose="020F0502020204030204" pitchFamily="34" charset="0"/>
              </a:rPr>
              <a:t>% y el 28,41% se encuentran algo de acuerdo y de acuerdo respectivamente, sin embargo el 20,45% están ni de acuerdo ni </a:t>
            </a:r>
            <a:r>
              <a:rPr lang="es-EC" dirty="0" smtClean="0">
                <a:latin typeface="Times New Roman" panose="02020603050405020304" pitchFamily="18" charset="0"/>
                <a:ea typeface="Calibri" panose="020F0502020204030204" pitchFamily="34" charset="0"/>
              </a:rPr>
              <a:t>desacuerdo, </a:t>
            </a:r>
            <a:r>
              <a:rPr lang="es-EC" dirty="0">
                <a:latin typeface="Times New Roman" panose="02020603050405020304" pitchFamily="18" charset="0"/>
                <a:ea typeface="Calibri" panose="020F0502020204030204" pitchFamily="34" charset="0"/>
              </a:rPr>
              <a:t>asimismo el 5.68% y el 1,70% se consideran estar algo en desacuerdo y nada de acuerdo respectivamente</a:t>
            </a:r>
            <a:endParaRPr lang="es-EC" dirty="0"/>
          </a:p>
        </p:txBody>
      </p:sp>
    </p:spTree>
    <p:extLst>
      <p:ext uri="{BB962C8B-B14F-4D97-AF65-F5344CB8AC3E}">
        <p14:creationId xmlns:p14="http://schemas.microsoft.com/office/powerpoint/2010/main" val="762578206"/>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97288" y="133306"/>
            <a:ext cx="10515600" cy="1011281"/>
          </a:xfrm>
        </p:spPr>
        <p:txBody>
          <a:bodyPr/>
          <a:lstStyle/>
          <a:p>
            <a:r>
              <a:rPr lang="es-EC" b="1" dirty="0" smtClean="0"/>
              <a:t>Resultados </a:t>
            </a:r>
            <a:endParaRPr lang="es-EC" b="1" dirty="0"/>
          </a:p>
        </p:txBody>
      </p:sp>
      <p:sp>
        <p:nvSpPr>
          <p:cNvPr id="6" name="CuadroTexto 5"/>
          <p:cNvSpPr txBox="1"/>
          <p:nvPr/>
        </p:nvSpPr>
        <p:spPr>
          <a:xfrm>
            <a:off x="4645125" y="913754"/>
            <a:ext cx="2901756" cy="461665"/>
          </a:xfrm>
          <a:prstGeom prst="rect">
            <a:avLst/>
          </a:prstGeom>
          <a:noFill/>
        </p:spPr>
        <p:txBody>
          <a:bodyPr wrap="none" rtlCol="0">
            <a:spAutoFit/>
          </a:bodyPr>
          <a:lstStyle/>
          <a:p>
            <a:pPr algn="ctr"/>
            <a:r>
              <a:rPr lang="es-EC" sz="2400" b="1" dirty="0" smtClean="0"/>
              <a:t>Aspecto Movilidad</a:t>
            </a:r>
            <a:endParaRPr lang="es-EC" sz="2400" b="1" dirty="0"/>
          </a:p>
        </p:txBody>
      </p:sp>
      <p:sp>
        <p:nvSpPr>
          <p:cNvPr id="9" name="CuadroTexto 8"/>
          <p:cNvSpPr txBox="1"/>
          <p:nvPr/>
        </p:nvSpPr>
        <p:spPr>
          <a:xfrm>
            <a:off x="5258270" y="1479304"/>
            <a:ext cx="1933543" cy="461665"/>
          </a:xfrm>
          <a:prstGeom prst="rect">
            <a:avLst/>
          </a:prstGeom>
          <a:noFill/>
        </p:spPr>
        <p:txBody>
          <a:bodyPr wrap="none" rtlCol="0">
            <a:spAutoFit/>
          </a:bodyPr>
          <a:lstStyle/>
          <a:p>
            <a:r>
              <a:rPr lang="es-EC" sz="2400" dirty="0" smtClean="0"/>
              <a:t>Señalización</a:t>
            </a:r>
            <a:endParaRPr lang="es-EC" sz="2400" dirty="0"/>
          </a:p>
        </p:txBody>
      </p:sp>
      <p:sp>
        <p:nvSpPr>
          <p:cNvPr id="11" name="Rectángulo 10"/>
          <p:cNvSpPr/>
          <p:nvPr/>
        </p:nvSpPr>
        <p:spPr>
          <a:xfrm>
            <a:off x="6551636" y="5764534"/>
            <a:ext cx="5322685" cy="923330"/>
          </a:xfrm>
          <a:prstGeom prst="rect">
            <a:avLst/>
          </a:prstGeom>
        </p:spPr>
        <p:txBody>
          <a:bodyPr wrap="square">
            <a:spAutoFit/>
          </a:bodyPr>
          <a:lstStyle/>
          <a:p>
            <a:r>
              <a:rPr lang="es-EC" dirty="0" smtClean="0">
                <a:solidFill>
                  <a:srgbClr val="000000"/>
                </a:solidFill>
                <a:latin typeface="Times New Roman" panose="02020603050405020304" pitchFamily="18" charset="0"/>
                <a:ea typeface="Calibri" panose="020F0502020204030204" pitchFamily="34" charset="0"/>
              </a:rPr>
              <a:t>El 75</a:t>
            </a:r>
            <a:r>
              <a:rPr lang="es-EC" dirty="0">
                <a:solidFill>
                  <a:srgbClr val="000000"/>
                </a:solidFill>
                <a:latin typeface="Times New Roman" panose="02020603050405020304" pitchFamily="18" charset="0"/>
                <a:ea typeface="Calibri" panose="020F0502020204030204" pitchFamily="34" charset="0"/>
              </a:rPr>
              <a:t>% de los </a:t>
            </a:r>
            <a:r>
              <a:rPr lang="es-EC" dirty="0" smtClean="0">
                <a:solidFill>
                  <a:srgbClr val="000000"/>
                </a:solidFill>
                <a:latin typeface="Times New Roman" panose="02020603050405020304" pitchFamily="18" charset="0"/>
                <a:ea typeface="Calibri" panose="020F0502020204030204" pitchFamily="34" charset="0"/>
              </a:rPr>
              <a:t>encuestados sostiene que la señalización existente es muy buena, </a:t>
            </a:r>
            <a:r>
              <a:rPr lang="es-EC" dirty="0">
                <a:solidFill>
                  <a:srgbClr val="000000"/>
                </a:solidFill>
                <a:latin typeface="Times New Roman" panose="02020603050405020304" pitchFamily="18" charset="0"/>
                <a:ea typeface="Calibri" panose="020F0502020204030204" pitchFamily="34" charset="0"/>
              </a:rPr>
              <a:t>mientras que el 25% menciona que es </a:t>
            </a:r>
            <a:r>
              <a:rPr lang="es-EC" dirty="0" smtClean="0">
                <a:solidFill>
                  <a:srgbClr val="000000"/>
                </a:solidFill>
                <a:latin typeface="Times New Roman" panose="02020603050405020304" pitchFamily="18" charset="0"/>
                <a:ea typeface="Calibri" panose="020F0502020204030204" pitchFamily="34" charset="0"/>
              </a:rPr>
              <a:t>buena.</a:t>
            </a:r>
            <a:endParaRPr lang="es-EC" dirty="0"/>
          </a:p>
        </p:txBody>
      </p:sp>
      <p:sp>
        <p:nvSpPr>
          <p:cNvPr id="12" name="Rectángulo 11"/>
          <p:cNvSpPr/>
          <p:nvPr/>
        </p:nvSpPr>
        <p:spPr>
          <a:xfrm>
            <a:off x="297288" y="5764534"/>
            <a:ext cx="5112712" cy="646331"/>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rPr>
              <a:t>El 54,02</a:t>
            </a:r>
            <a:r>
              <a:rPr lang="es-EC" dirty="0" smtClean="0">
                <a:latin typeface="Times New Roman" panose="02020603050405020304" pitchFamily="18" charset="0"/>
                <a:ea typeface="Calibri" panose="020F0502020204030204" pitchFamily="34" charset="0"/>
              </a:rPr>
              <a:t>% consideran muy buena la señalización existente y el </a:t>
            </a:r>
            <a:r>
              <a:rPr lang="es-EC" dirty="0">
                <a:latin typeface="Times New Roman" panose="02020603050405020304" pitchFamily="18" charset="0"/>
                <a:ea typeface="Calibri" panose="020F0502020204030204" pitchFamily="34" charset="0"/>
              </a:rPr>
              <a:t>45,98% lo nominan como </a:t>
            </a:r>
            <a:r>
              <a:rPr lang="es-EC" dirty="0" smtClean="0">
                <a:latin typeface="Times New Roman" panose="02020603050405020304" pitchFamily="18" charset="0"/>
                <a:ea typeface="Calibri" panose="020F0502020204030204" pitchFamily="34" charset="0"/>
              </a:rPr>
              <a:t>buena.</a:t>
            </a:r>
            <a:endParaRPr lang="es-EC" dirty="0"/>
          </a:p>
        </p:txBody>
      </p:sp>
      <p:sp>
        <p:nvSpPr>
          <p:cNvPr id="13" name="Rectángulo 12"/>
          <p:cNvSpPr/>
          <p:nvPr/>
        </p:nvSpPr>
        <p:spPr>
          <a:xfrm>
            <a:off x="959777" y="5395203"/>
            <a:ext cx="3674772" cy="461665"/>
          </a:xfrm>
          <a:prstGeom prst="rect">
            <a:avLst/>
          </a:prstGeom>
        </p:spPr>
        <p:txBody>
          <a:bodyPr wrap="square">
            <a:spAutoFit/>
          </a:bodyPr>
          <a:lstStyle/>
          <a:p>
            <a:pPr algn="ctr"/>
            <a:r>
              <a:rPr lang="es-EC" sz="1200" dirty="0"/>
              <a:t>Señalización - Habitantes </a:t>
            </a:r>
          </a:p>
          <a:p>
            <a:pPr algn="ctr"/>
            <a:endParaRPr lang="es-EC" sz="1200" dirty="0"/>
          </a:p>
        </p:txBody>
      </p:sp>
      <p:sp>
        <p:nvSpPr>
          <p:cNvPr id="14" name="Rectángulo 13"/>
          <p:cNvSpPr/>
          <p:nvPr/>
        </p:nvSpPr>
        <p:spPr>
          <a:xfrm>
            <a:off x="7375592" y="5456427"/>
            <a:ext cx="3674772" cy="461665"/>
          </a:xfrm>
          <a:prstGeom prst="rect">
            <a:avLst/>
          </a:prstGeom>
        </p:spPr>
        <p:txBody>
          <a:bodyPr wrap="square">
            <a:spAutoFit/>
          </a:bodyPr>
          <a:lstStyle/>
          <a:p>
            <a:pPr algn="ctr"/>
            <a:r>
              <a:rPr lang="es-EC" sz="1200" dirty="0"/>
              <a:t>Señalización - </a:t>
            </a:r>
            <a:r>
              <a:rPr lang="es-EC" sz="1200" dirty="0" smtClean="0"/>
              <a:t> turistas</a:t>
            </a:r>
            <a:endParaRPr lang="es-EC" sz="1200" dirty="0"/>
          </a:p>
          <a:p>
            <a:pPr algn="ctr"/>
            <a:endParaRPr lang="es-EC" sz="1200" dirty="0"/>
          </a:p>
        </p:txBody>
      </p:sp>
      <p:pic>
        <p:nvPicPr>
          <p:cNvPr id="15" name="Imagen 14"/>
          <p:cNvPicPr/>
          <p:nvPr/>
        </p:nvPicPr>
        <p:blipFill rotWithShape="1">
          <a:blip r:embed="rId3" cstate="print">
            <a:extLst>
              <a:ext uri="{28A0092B-C50C-407E-A947-70E740481C1C}">
                <a14:useLocalDpi xmlns:a14="http://schemas.microsoft.com/office/drawing/2010/main" val="0"/>
              </a:ext>
            </a:extLst>
          </a:blip>
          <a:srcRect b="6793"/>
          <a:stretch/>
        </p:blipFill>
        <p:spPr bwMode="auto">
          <a:xfrm>
            <a:off x="573803" y="1839875"/>
            <a:ext cx="4684467" cy="3555328"/>
          </a:xfrm>
          <a:prstGeom prst="rect">
            <a:avLst/>
          </a:prstGeom>
          <a:noFill/>
          <a:ln>
            <a:noFill/>
          </a:ln>
          <a:extLst>
            <a:ext uri="{53640926-AAD7-44D8-BBD7-CCE9431645EC}">
              <a14:shadowObscured xmlns:a14="http://schemas.microsoft.com/office/drawing/2010/main"/>
            </a:ext>
          </a:extLst>
        </p:spPr>
      </p:pic>
      <p:pic>
        <p:nvPicPr>
          <p:cNvPr id="17" name="Imagen 16"/>
          <p:cNvPicPr/>
          <p:nvPr/>
        </p:nvPicPr>
        <p:blipFill rotWithShape="1">
          <a:blip r:embed="rId4" cstate="print">
            <a:extLst>
              <a:ext uri="{28A0092B-C50C-407E-A947-70E740481C1C}">
                <a14:useLocalDpi xmlns:a14="http://schemas.microsoft.com/office/drawing/2010/main" val="0"/>
              </a:ext>
            </a:extLst>
          </a:blip>
          <a:srcRect b="6281"/>
          <a:stretch/>
        </p:blipFill>
        <p:spPr bwMode="auto">
          <a:xfrm>
            <a:off x="6246796" y="1952969"/>
            <a:ext cx="5447221" cy="34422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4818400"/>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97288" y="133306"/>
            <a:ext cx="10515600" cy="1011281"/>
          </a:xfrm>
        </p:spPr>
        <p:txBody>
          <a:bodyPr/>
          <a:lstStyle/>
          <a:p>
            <a:r>
              <a:rPr lang="es-EC" b="1" dirty="0" smtClean="0"/>
              <a:t>Resultados </a:t>
            </a:r>
            <a:endParaRPr lang="es-EC" b="1" dirty="0"/>
          </a:p>
        </p:txBody>
      </p:sp>
      <p:sp>
        <p:nvSpPr>
          <p:cNvPr id="6" name="CuadroTexto 5"/>
          <p:cNvSpPr txBox="1"/>
          <p:nvPr/>
        </p:nvSpPr>
        <p:spPr>
          <a:xfrm>
            <a:off x="4558566" y="913754"/>
            <a:ext cx="3074881" cy="461665"/>
          </a:xfrm>
          <a:prstGeom prst="rect">
            <a:avLst/>
          </a:prstGeom>
          <a:noFill/>
        </p:spPr>
        <p:txBody>
          <a:bodyPr wrap="none" rtlCol="0">
            <a:spAutoFit/>
          </a:bodyPr>
          <a:lstStyle/>
          <a:p>
            <a:pPr algn="ctr"/>
            <a:r>
              <a:rPr lang="es-EC" sz="2400" b="1" dirty="0" smtClean="0"/>
              <a:t>Análisis de actores </a:t>
            </a:r>
            <a:endParaRPr lang="es-EC" sz="2400" b="1" dirty="0"/>
          </a:p>
        </p:txBody>
      </p:sp>
      <p:sp>
        <p:nvSpPr>
          <p:cNvPr id="9" name="CuadroTexto 8"/>
          <p:cNvSpPr txBox="1"/>
          <p:nvPr/>
        </p:nvSpPr>
        <p:spPr>
          <a:xfrm>
            <a:off x="4188266" y="1340805"/>
            <a:ext cx="3764172" cy="461665"/>
          </a:xfrm>
          <a:prstGeom prst="rect">
            <a:avLst/>
          </a:prstGeom>
          <a:noFill/>
        </p:spPr>
        <p:txBody>
          <a:bodyPr wrap="none" rtlCol="0">
            <a:spAutoFit/>
          </a:bodyPr>
          <a:lstStyle/>
          <a:p>
            <a:r>
              <a:rPr lang="es-EC" sz="2400" dirty="0" smtClean="0"/>
              <a:t>Actividad que lo involucra </a:t>
            </a:r>
            <a:endParaRPr lang="es-EC" sz="2400" dirty="0"/>
          </a:p>
        </p:txBody>
      </p:sp>
      <p:graphicFrame>
        <p:nvGraphicFramePr>
          <p:cNvPr id="3" name="Diagrama 2"/>
          <p:cNvGraphicFramePr/>
          <p:nvPr>
            <p:extLst>
              <p:ext uri="{D42A27DB-BD31-4B8C-83A1-F6EECF244321}">
                <p14:modId xmlns:p14="http://schemas.microsoft.com/office/powerpoint/2010/main" val="1407003170"/>
              </p:ext>
            </p:extLst>
          </p:nvPr>
        </p:nvGraphicFramePr>
        <p:xfrm>
          <a:off x="-752408" y="1779935"/>
          <a:ext cx="6919744" cy="5078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a 4"/>
          <p:cNvGraphicFramePr/>
          <p:nvPr>
            <p:extLst>
              <p:ext uri="{D42A27DB-BD31-4B8C-83A1-F6EECF244321}">
                <p14:modId xmlns:p14="http://schemas.microsoft.com/office/powerpoint/2010/main" val="1794706423"/>
              </p:ext>
            </p:extLst>
          </p:nvPr>
        </p:nvGraphicFramePr>
        <p:xfrm>
          <a:off x="4881094" y="1925035"/>
          <a:ext cx="7714444" cy="49329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03616948"/>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97288" y="133306"/>
            <a:ext cx="10515600" cy="1011281"/>
          </a:xfrm>
        </p:spPr>
        <p:txBody>
          <a:bodyPr/>
          <a:lstStyle/>
          <a:p>
            <a:r>
              <a:rPr lang="es-EC" b="1" dirty="0" smtClean="0"/>
              <a:t>Resultados </a:t>
            </a:r>
            <a:endParaRPr lang="es-EC" b="1" dirty="0"/>
          </a:p>
        </p:txBody>
      </p:sp>
      <p:sp>
        <p:nvSpPr>
          <p:cNvPr id="6" name="CuadroTexto 5"/>
          <p:cNvSpPr txBox="1"/>
          <p:nvPr/>
        </p:nvSpPr>
        <p:spPr>
          <a:xfrm>
            <a:off x="4558566" y="913754"/>
            <a:ext cx="3074881" cy="461665"/>
          </a:xfrm>
          <a:prstGeom prst="rect">
            <a:avLst/>
          </a:prstGeom>
          <a:noFill/>
        </p:spPr>
        <p:txBody>
          <a:bodyPr wrap="none" rtlCol="0">
            <a:spAutoFit/>
          </a:bodyPr>
          <a:lstStyle/>
          <a:p>
            <a:pPr algn="ctr"/>
            <a:r>
              <a:rPr lang="es-EC" sz="2400" b="1" dirty="0" smtClean="0"/>
              <a:t>Análisis de actores </a:t>
            </a:r>
            <a:endParaRPr lang="es-EC" sz="2400" b="1" dirty="0"/>
          </a:p>
        </p:txBody>
      </p:sp>
      <p:sp>
        <p:nvSpPr>
          <p:cNvPr id="9" name="CuadroTexto 8"/>
          <p:cNvSpPr txBox="1"/>
          <p:nvPr/>
        </p:nvSpPr>
        <p:spPr>
          <a:xfrm>
            <a:off x="4188266" y="1340805"/>
            <a:ext cx="3764172" cy="461665"/>
          </a:xfrm>
          <a:prstGeom prst="rect">
            <a:avLst/>
          </a:prstGeom>
          <a:noFill/>
        </p:spPr>
        <p:txBody>
          <a:bodyPr wrap="none" rtlCol="0">
            <a:spAutoFit/>
          </a:bodyPr>
          <a:lstStyle/>
          <a:p>
            <a:r>
              <a:rPr lang="es-EC" sz="2400" dirty="0" smtClean="0"/>
              <a:t>Actividad que lo involucra </a:t>
            </a:r>
            <a:endParaRPr lang="es-EC" sz="2400" dirty="0"/>
          </a:p>
        </p:txBody>
      </p:sp>
      <p:graphicFrame>
        <p:nvGraphicFramePr>
          <p:cNvPr id="7" name="Gráfico 6"/>
          <p:cNvGraphicFramePr>
            <a:graphicFrameLocks/>
          </p:cNvGraphicFramePr>
          <p:nvPr>
            <p:extLst>
              <p:ext uri="{D42A27DB-BD31-4B8C-83A1-F6EECF244321}">
                <p14:modId xmlns:p14="http://schemas.microsoft.com/office/powerpoint/2010/main" val="4190105848"/>
              </p:ext>
            </p:extLst>
          </p:nvPr>
        </p:nvGraphicFramePr>
        <p:xfrm>
          <a:off x="211539" y="2024967"/>
          <a:ext cx="5858813" cy="46105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Diagrama 4"/>
          <p:cNvGraphicFramePr/>
          <p:nvPr>
            <p:extLst>
              <p:ext uri="{D42A27DB-BD31-4B8C-83A1-F6EECF244321}">
                <p14:modId xmlns:p14="http://schemas.microsoft.com/office/powerpoint/2010/main" val="1447185772"/>
              </p:ext>
            </p:extLst>
          </p:nvPr>
        </p:nvGraphicFramePr>
        <p:xfrm>
          <a:off x="5164429" y="2082359"/>
          <a:ext cx="6914524" cy="44957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78995453"/>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97288" y="133306"/>
            <a:ext cx="10515600" cy="1011281"/>
          </a:xfrm>
        </p:spPr>
        <p:txBody>
          <a:bodyPr/>
          <a:lstStyle/>
          <a:p>
            <a:r>
              <a:rPr lang="es-EC" b="1" dirty="0" smtClean="0"/>
              <a:t>Resultados </a:t>
            </a:r>
            <a:endParaRPr lang="es-EC" b="1" dirty="0"/>
          </a:p>
        </p:txBody>
      </p:sp>
      <p:sp>
        <p:nvSpPr>
          <p:cNvPr id="6" name="CuadroTexto 5"/>
          <p:cNvSpPr txBox="1"/>
          <p:nvPr/>
        </p:nvSpPr>
        <p:spPr>
          <a:xfrm>
            <a:off x="4558566" y="913754"/>
            <a:ext cx="3074881" cy="461665"/>
          </a:xfrm>
          <a:prstGeom prst="rect">
            <a:avLst/>
          </a:prstGeom>
          <a:noFill/>
        </p:spPr>
        <p:txBody>
          <a:bodyPr wrap="none" rtlCol="0">
            <a:spAutoFit/>
          </a:bodyPr>
          <a:lstStyle/>
          <a:p>
            <a:pPr algn="ctr"/>
            <a:r>
              <a:rPr lang="es-EC" sz="2400" b="1" dirty="0" smtClean="0"/>
              <a:t>Análisis de actores </a:t>
            </a:r>
            <a:endParaRPr lang="es-EC" sz="2400" b="1" dirty="0"/>
          </a:p>
        </p:txBody>
      </p:sp>
      <p:sp>
        <p:nvSpPr>
          <p:cNvPr id="9" name="CuadroTexto 8"/>
          <p:cNvSpPr txBox="1"/>
          <p:nvPr/>
        </p:nvSpPr>
        <p:spPr>
          <a:xfrm>
            <a:off x="3338261" y="1317610"/>
            <a:ext cx="5747727" cy="461665"/>
          </a:xfrm>
          <a:prstGeom prst="rect">
            <a:avLst/>
          </a:prstGeom>
          <a:noFill/>
        </p:spPr>
        <p:txBody>
          <a:bodyPr wrap="none" rtlCol="0">
            <a:spAutoFit/>
          </a:bodyPr>
          <a:lstStyle/>
          <a:p>
            <a:r>
              <a:rPr lang="es-EC" sz="2400" dirty="0" smtClean="0"/>
              <a:t>Incremento de Actividades Comerciales </a:t>
            </a:r>
            <a:endParaRPr lang="es-EC" sz="2400" dirty="0"/>
          </a:p>
        </p:txBody>
      </p:sp>
      <p:pic>
        <p:nvPicPr>
          <p:cNvPr id="1026" name="Picture 2" descr="Resultado de imagen para centro comercial hermano miguel qui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620" y="2617058"/>
            <a:ext cx="3476222" cy="26071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mercado de san francisco qui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5862" y="2683636"/>
            <a:ext cx="3441861" cy="25813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vendedores autonomos en el centro histórico de qui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8713" y="2683636"/>
            <a:ext cx="4104093" cy="2499781"/>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1146220" y="2202287"/>
            <a:ext cx="2018501" cy="369332"/>
          </a:xfrm>
          <a:prstGeom prst="rect">
            <a:avLst/>
          </a:prstGeom>
          <a:noFill/>
        </p:spPr>
        <p:txBody>
          <a:bodyPr wrap="none" rtlCol="0">
            <a:spAutoFit/>
          </a:bodyPr>
          <a:lstStyle/>
          <a:p>
            <a:r>
              <a:rPr lang="es-EC" dirty="0" smtClean="0"/>
              <a:t>Comercio Formal </a:t>
            </a:r>
            <a:endParaRPr lang="es-EC" dirty="0"/>
          </a:p>
        </p:txBody>
      </p:sp>
      <p:sp>
        <p:nvSpPr>
          <p:cNvPr id="8" name="CuadroTexto 7"/>
          <p:cNvSpPr txBox="1"/>
          <p:nvPr/>
        </p:nvSpPr>
        <p:spPr>
          <a:xfrm>
            <a:off x="3922175" y="2155867"/>
            <a:ext cx="3711272" cy="369332"/>
          </a:xfrm>
          <a:prstGeom prst="rect">
            <a:avLst/>
          </a:prstGeom>
          <a:noFill/>
        </p:spPr>
        <p:txBody>
          <a:bodyPr wrap="none" rtlCol="0">
            <a:spAutoFit/>
          </a:bodyPr>
          <a:lstStyle/>
          <a:p>
            <a:r>
              <a:rPr lang="es-EC" dirty="0" smtClean="0"/>
              <a:t>Comercio de productor perecibles </a:t>
            </a:r>
            <a:endParaRPr lang="es-EC" dirty="0"/>
          </a:p>
        </p:txBody>
      </p:sp>
      <p:sp>
        <p:nvSpPr>
          <p:cNvPr id="13" name="CuadroTexto 12"/>
          <p:cNvSpPr txBox="1"/>
          <p:nvPr/>
        </p:nvSpPr>
        <p:spPr>
          <a:xfrm>
            <a:off x="8390901" y="2148083"/>
            <a:ext cx="2813591" cy="369332"/>
          </a:xfrm>
          <a:prstGeom prst="rect">
            <a:avLst/>
          </a:prstGeom>
          <a:noFill/>
        </p:spPr>
        <p:txBody>
          <a:bodyPr wrap="none" rtlCol="0">
            <a:spAutoFit/>
          </a:bodyPr>
          <a:lstStyle/>
          <a:p>
            <a:r>
              <a:rPr lang="es-EC" dirty="0" smtClean="0"/>
              <a:t>Comerciantes autónomos</a:t>
            </a:r>
            <a:endParaRPr lang="es-EC" dirty="0"/>
          </a:p>
        </p:txBody>
      </p:sp>
      <p:sp>
        <p:nvSpPr>
          <p:cNvPr id="14" name="Rectángulo 13"/>
          <p:cNvSpPr/>
          <p:nvPr/>
        </p:nvSpPr>
        <p:spPr>
          <a:xfrm>
            <a:off x="-42930" y="5348615"/>
            <a:ext cx="3674772" cy="830997"/>
          </a:xfrm>
          <a:prstGeom prst="rect">
            <a:avLst/>
          </a:prstGeom>
        </p:spPr>
        <p:txBody>
          <a:bodyPr wrap="square">
            <a:spAutoFit/>
          </a:bodyPr>
          <a:lstStyle/>
          <a:p>
            <a:pPr algn="ctr"/>
            <a:r>
              <a:rPr lang="es-EC" sz="1200" dirty="0" smtClean="0"/>
              <a:t>Centro comercial Hermano Miguel  </a:t>
            </a:r>
          </a:p>
          <a:p>
            <a:pPr algn="ctr"/>
            <a:r>
              <a:rPr lang="es-EC" sz="1200" dirty="0"/>
              <a:t>Fuente Dirección de Centros Comerciales Populares</a:t>
            </a:r>
            <a:endParaRPr lang="es-EC" sz="1200" dirty="0" smtClean="0"/>
          </a:p>
          <a:p>
            <a:pPr algn="ctr"/>
            <a:endParaRPr lang="es-EC" sz="1200" dirty="0"/>
          </a:p>
        </p:txBody>
      </p:sp>
      <p:sp>
        <p:nvSpPr>
          <p:cNvPr id="15" name="Rectángulo 14"/>
          <p:cNvSpPr/>
          <p:nvPr/>
        </p:nvSpPr>
        <p:spPr>
          <a:xfrm>
            <a:off x="3772951" y="5423469"/>
            <a:ext cx="3674772" cy="830997"/>
          </a:xfrm>
          <a:prstGeom prst="rect">
            <a:avLst/>
          </a:prstGeom>
        </p:spPr>
        <p:txBody>
          <a:bodyPr wrap="square">
            <a:spAutoFit/>
          </a:bodyPr>
          <a:lstStyle/>
          <a:p>
            <a:pPr algn="ctr"/>
            <a:r>
              <a:rPr lang="es-EC" sz="1200" dirty="0" smtClean="0"/>
              <a:t>Mercado San Francisco</a:t>
            </a:r>
          </a:p>
          <a:p>
            <a:pPr algn="ctr"/>
            <a:r>
              <a:rPr lang="es-EC" sz="1200" dirty="0"/>
              <a:t>Fuente Dirección de Mercados, Ferias y Plataformas</a:t>
            </a:r>
            <a:endParaRPr lang="es-EC" sz="1200" dirty="0" smtClean="0"/>
          </a:p>
          <a:p>
            <a:pPr algn="ctr"/>
            <a:endParaRPr lang="es-EC" sz="1200" dirty="0"/>
          </a:p>
        </p:txBody>
      </p:sp>
      <p:sp>
        <p:nvSpPr>
          <p:cNvPr id="16" name="Rectángulo 15"/>
          <p:cNvSpPr/>
          <p:nvPr/>
        </p:nvSpPr>
        <p:spPr>
          <a:xfrm>
            <a:off x="7933373" y="5441447"/>
            <a:ext cx="3674772" cy="646331"/>
          </a:xfrm>
          <a:prstGeom prst="rect">
            <a:avLst/>
          </a:prstGeom>
        </p:spPr>
        <p:txBody>
          <a:bodyPr wrap="square">
            <a:spAutoFit/>
          </a:bodyPr>
          <a:lstStyle/>
          <a:p>
            <a:pPr algn="ctr"/>
            <a:r>
              <a:rPr lang="es-EC" sz="1200" dirty="0" smtClean="0"/>
              <a:t>Vendedor Autónomo </a:t>
            </a:r>
          </a:p>
          <a:p>
            <a:pPr algn="ctr"/>
            <a:r>
              <a:rPr lang="es-EC" sz="1200" dirty="0"/>
              <a:t>Fuente </a:t>
            </a:r>
            <a:r>
              <a:rPr lang="es-EC" sz="1200" dirty="0" smtClean="0"/>
              <a:t>El Comercio </a:t>
            </a:r>
          </a:p>
          <a:p>
            <a:pPr algn="ctr"/>
            <a:endParaRPr lang="es-EC" sz="1200" dirty="0"/>
          </a:p>
        </p:txBody>
      </p:sp>
    </p:spTree>
    <p:extLst>
      <p:ext uri="{BB962C8B-B14F-4D97-AF65-F5344CB8AC3E}">
        <p14:creationId xmlns:p14="http://schemas.microsoft.com/office/powerpoint/2010/main" val="1073084576"/>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97288" y="133306"/>
            <a:ext cx="10515600" cy="1011281"/>
          </a:xfrm>
        </p:spPr>
        <p:txBody>
          <a:bodyPr/>
          <a:lstStyle/>
          <a:p>
            <a:r>
              <a:rPr lang="es-EC" b="1" dirty="0" smtClean="0"/>
              <a:t>Resultados </a:t>
            </a:r>
            <a:endParaRPr lang="es-EC" b="1" dirty="0"/>
          </a:p>
        </p:txBody>
      </p:sp>
      <p:sp>
        <p:nvSpPr>
          <p:cNvPr id="6" name="CuadroTexto 5"/>
          <p:cNvSpPr txBox="1"/>
          <p:nvPr/>
        </p:nvSpPr>
        <p:spPr>
          <a:xfrm>
            <a:off x="4558566" y="913754"/>
            <a:ext cx="3074881" cy="461665"/>
          </a:xfrm>
          <a:prstGeom prst="rect">
            <a:avLst/>
          </a:prstGeom>
          <a:noFill/>
        </p:spPr>
        <p:txBody>
          <a:bodyPr wrap="none" rtlCol="0">
            <a:spAutoFit/>
          </a:bodyPr>
          <a:lstStyle/>
          <a:p>
            <a:pPr algn="ctr"/>
            <a:r>
              <a:rPr lang="es-EC" sz="2400" b="1" dirty="0" smtClean="0"/>
              <a:t>Análisis de actores </a:t>
            </a:r>
            <a:endParaRPr lang="es-EC" sz="2400" b="1" dirty="0"/>
          </a:p>
        </p:txBody>
      </p:sp>
      <p:sp>
        <p:nvSpPr>
          <p:cNvPr id="9" name="CuadroTexto 8"/>
          <p:cNvSpPr txBox="1"/>
          <p:nvPr/>
        </p:nvSpPr>
        <p:spPr>
          <a:xfrm>
            <a:off x="3338261" y="1317610"/>
            <a:ext cx="5730095" cy="461665"/>
          </a:xfrm>
          <a:prstGeom prst="rect">
            <a:avLst/>
          </a:prstGeom>
          <a:noFill/>
        </p:spPr>
        <p:txBody>
          <a:bodyPr wrap="none" rtlCol="0">
            <a:spAutoFit/>
          </a:bodyPr>
          <a:lstStyle/>
          <a:p>
            <a:r>
              <a:rPr lang="es-EC" sz="2400" dirty="0" smtClean="0"/>
              <a:t>Incremento de Actividades Económicas  </a:t>
            </a:r>
            <a:endParaRPr lang="es-EC" sz="2400" dirty="0"/>
          </a:p>
        </p:txBody>
      </p:sp>
      <p:sp>
        <p:nvSpPr>
          <p:cNvPr id="15" name="Rectángulo 14"/>
          <p:cNvSpPr/>
          <p:nvPr/>
        </p:nvSpPr>
        <p:spPr>
          <a:xfrm>
            <a:off x="4558566" y="5247752"/>
            <a:ext cx="3674772" cy="276999"/>
          </a:xfrm>
          <a:prstGeom prst="rect">
            <a:avLst/>
          </a:prstGeom>
        </p:spPr>
        <p:txBody>
          <a:bodyPr wrap="square">
            <a:spAutoFit/>
          </a:bodyPr>
          <a:lstStyle/>
          <a:p>
            <a:pPr algn="ctr"/>
            <a:r>
              <a:rPr lang="es-EC" sz="1200" dirty="0" smtClean="0"/>
              <a:t>Incremento </a:t>
            </a:r>
            <a:r>
              <a:rPr lang="es-EC" sz="1200" dirty="0"/>
              <a:t>de Actividades Económicas </a:t>
            </a:r>
          </a:p>
        </p:txBody>
      </p:sp>
      <p:pic>
        <p:nvPicPr>
          <p:cNvPr id="17" name="Imagen 16"/>
          <p:cNvPicPr/>
          <p:nvPr/>
        </p:nvPicPr>
        <p:blipFill rotWithShape="1">
          <a:blip r:embed="rId3" cstate="print">
            <a:extLst>
              <a:ext uri="{28A0092B-C50C-407E-A947-70E740481C1C}">
                <a14:useLocalDpi xmlns:a14="http://schemas.microsoft.com/office/drawing/2010/main" val="0"/>
              </a:ext>
            </a:extLst>
          </a:blip>
          <a:srcRect b="6715"/>
          <a:stretch/>
        </p:blipFill>
        <p:spPr bwMode="auto">
          <a:xfrm>
            <a:off x="3437863" y="1779275"/>
            <a:ext cx="5152345" cy="3423086"/>
          </a:xfrm>
          <a:prstGeom prst="rect">
            <a:avLst/>
          </a:prstGeom>
          <a:noFill/>
          <a:ln>
            <a:noFill/>
          </a:ln>
          <a:extLst>
            <a:ext uri="{53640926-AAD7-44D8-BBD7-CCE9431645EC}">
              <a14:shadowObscured xmlns:a14="http://schemas.microsoft.com/office/drawing/2010/main"/>
            </a:ext>
          </a:extLst>
        </p:spPr>
      </p:pic>
      <p:sp>
        <p:nvSpPr>
          <p:cNvPr id="5" name="Rectángulo 4"/>
          <p:cNvSpPr/>
          <p:nvPr/>
        </p:nvSpPr>
        <p:spPr>
          <a:xfrm>
            <a:off x="903649" y="5570142"/>
            <a:ext cx="10984605" cy="1200329"/>
          </a:xfrm>
          <a:prstGeom prst="rect">
            <a:avLst/>
          </a:prstGeom>
        </p:spPr>
        <p:txBody>
          <a:bodyPr wrap="square">
            <a:spAutoFit/>
          </a:bodyPr>
          <a:lstStyle/>
          <a:p>
            <a:r>
              <a:rPr lang="es-EC" dirty="0" smtClean="0">
                <a:latin typeface="Times New Roman" panose="02020603050405020304" pitchFamily="18" charset="0"/>
                <a:ea typeface="Calibri" panose="020F0502020204030204" pitchFamily="34" charset="0"/>
              </a:rPr>
              <a:t>El 38,51</a:t>
            </a:r>
            <a:r>
              <a:rPr lang="es-EC" dirty="0">
                <a:latin typeface="Times New Roman" panose="02020603050405020304" pitchFamily="18" charset="0"/>
                <a:ea typeface="Calibri" panose="020F0502020204030204" pitchFamily="34" charset="0"/>
              </a:rPr>
              <a:t>% mencionan que están de acuerdo a que con la peatonalización la actividad comercial aumentaría notablemente, el 28,16% considera algo de acuerdo a esta posibilidad, con el 17,82% </a:t>
            </a:r>
            <a:r>
              <a:rPr lang="es-EC" dirty="0" smtClean="0">
                <a:latin typeface="Times New Roman" panose="02020603050405020304" pitchFamily="18" charset="0"/>
                <a:ea typeface="Calibri" panose="020F0502020204030204" pitchFamily="34" charset="0"/>
              </a:rPr>
              <a:t>está ni </a:t>
            </a:r>
            <a:r>
              <a:rPr lang="es-EC" dirty="0">
                <a:latin typeface="Times New Roman" panose="02020603050405020304" pitchFamily="18" charset="0"/>
                <a:ea typeface="Calibri" panose="020F0502020204030204" pitchFamily="34" charset="0"/>
              </a:rPr>
              <a:t>de acuerdo ni en desacuerdo, asimismo el 9,77% se ha expresado que están algo en desacuerdo, por ultimo con el 5,75% se encuentran nada de acuerdo</a:t>
            </a:r>
            <a:endParaRPr lang="es-EC" dirty="0"/>
          </a:p>
        </p:txBody>
      </p:sp>
    </p:spTree>
    <p:extLst>
      <p:ext uri="{BB962C8B-B14F-4D97-AF65-F5344CB8AC3E}">
        <p14:creationId xmlns:p14="http://schemas.microsoft.com/office/powerpoint/2010/main" val="2760829614"/>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97288" y="133306"/>
            <a:ext cx="10515600" cy="1011281"/>
          </a:xfrm>
        </p:spPr>
        <p:txBody>
          <a:bodyPr/>
          <a:lstStyle/>
          <a:p>
            <a:r>
              <a:rPr lang="es-EC" b="1" dirty="0" smtClean="0"/>
              <a:t>Resultados </a:t>
            </a:r>
            <a:endParaRPr lang="es-EC" b="1" dirty="0"/>
          </a:p>
        </p:txBody>
      </p:sp>
      <p:sp>
        <p:nvSpPr>
          <p:cNvPr id="6" name="CuadroTexto 5"/>
          <p:cNvSpPr txBox="1"/>
          <p:nvPr/>
        </p:nvSpPr>
        <p:spPr>
          <a:xfrm>
            <a:off x="4819332" y="907434"/>
            <a:ext cx="3074881" cy="461665"/>
          </a:xfrm>
          <a:prstGeom prst="rect">
            <a:avLst/>
          </a:prstGeom>
          <a:noFill/>
        </p:spPr>
        <p:txBody>
          <a:bodyPr wrap="none" rtlCol="0">
            <a:spAutoFit/>
          </a:bodyPr>
          <a:lstStyle/>
          <a:p>
            <a:pPr algn="ctr"/>
            <a:r>
              <a:rPr lang="es-EC" sz="2400" b="1" dirty="0" smtClean="0"/>
              <a:t>Análisis de actores </a:t>
            </a:r>
            <a:endParaRPr lang="es-EC" sz="2400" b="1" dirty="0"/>
          </a:p>
        </p:txBody>
      </p:sp>
      <p:sp>
        <p:nvSpPr>
          <p:cNvPr id="9" name="CuadroTexto 8"/>
          <p:cNvSpPr txBox="1"/>
          <p:nvPr/>
        </p:nvSpPr>
        <p:spPr>
          <a:xfrm>
            <a:off x="5178789" y="1372799"/>
            <a:ext cx="2355966" cy="461665"/>
          </a:xfrm>
          <a:prstGeom prst="rect">
            <a:avLst/>
          </a:prstGeom>
          <a:noFill/>
        </p:spPr>
        <p:txBody>
          <a:bodyPr wrap="none" rtlCol="0">
            <a:spAutoFit/>
          </a:bodyPr>
          <a:lstStyle/>
          <a:p>
            <a:r>
              <a:rPr lang="es-EC" sz="2400" dirty="0" smtClean="0"/>
              <a:t>Calidad de Vida</a:t>
            </a:r>
            <a:endParaRPr lang="es-EC" sz="2400" dirty="0"/>
          </a:p>
        </p:txBody>
      </p:sp>
      <p:sp>
        <p:nvSpPr>
          <p:cNvPr id="15" name="Rectángulo 14"/>
          <p:cNvSpPr/>
          <p:nvPr/>
        </p:nvSpPr>
        <p:spPr>
          <a:xfrm>
            <a:off x="4558565" y="5508062"/>
            <a:ext cx="3674772" cy="276999"/>
          </a:xfrm>
          <a:prstGeom prst="rect">
            <a:avLst/>
          </a:prstGeom>
        </p:spPr>
        <p:txBody>
          <a:bodyPr wrap="square">
            <a:spAutoFit/>
          </a:bodyPr>
          <a:lstStyle/>
          <a:p>
            <a:pPr algn="ctr"/>
            <a:r>
              <a:rPr lang="es-EC" sz="1200" dirty="0" smtClean="0"/>
              <a:t>Calidad de vida </a:t>
            </a:r>
            <a:endParaRPr lang="es-EC" sz="1200" dirty="0"/>
          </a:p>
        </p:txBody>
      </p:sp>
      <p:sp>
        <p:nvSpPr>
          <p:cNvPr id="5" name="Rectángulo 4"/>
          <p:cNvSpPr/>
          <p:nvPr/>
        </p:nvSpPr>
        <p:spPr>
          <a:xfrm>
            <a:off x="903649" y="5869991"/>
            <a:ext cx="10984605" cy="923330"/>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rPr>
              <a:t>El 71,84% se encuentra de acuerdo a que con la peatonalización la calidad de vida de los habitantes y transeúntes mejoraría, así mismo el 15,52% menciona que esta algo de acuerdo, sin embargo existe un grupo minino del 12,64% que dice estar ni de acuerdo ni </a:t>
            </a:r>
            <a:r>
              <a:rPr lang="es-EC" dirty="0" smtClean="0">
                <a:latin typeface="Times New Roman" panose="02020603050405020304" pitchFamily="18" charset="0"/>
                <a:ea typeface="Calibri" panose="020F0502020204030204" pitchFamily="34" charset="0"/>
              </a:rPr>
              <a:t>desacuerdo.</a:t>
            </a:r>
            <a:endParaRPr lang="es-EC" dirty="0"/>
          </a:p>
        </p:txBody>
      </p:sp>
      <p:pic>
        <p:nvPicPr>
          <p:cNvPr id="10" name="Imagen 9"/>
          <p:cNvPicPr/>
          <p:nvPr/>
        </p:nvPicPr>
        <p:blipFill rotWithShape="1">
          <a:blip r:embed="rId3" cstate="print">
            <a:extLst>
              <a:ext uri="{28A0092B-C50C-407E-A947-70E740481C1C}">
                <a14:useLocalDpi xmlns:a14="http://schemas.microsoft.com/office/drawing/2010/main" val="0"/>
              </a:ext>
            </a:extLst>
          </a:blip>
          <a:srcRect b="6504"/>
          <a:stretch/>
        </p:blipFill>
        <p:spPr bwMode="auto">
          <a:xfrm>
            <a:off x="3800316" y="1843404"/>
            <a:ext cx="5112912" cy="366465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72482466"/>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97287" y="133306"/>
            <a:ext cx="11692943" cy="1011281"/>
          </a:xfrm>
        </p:spPr>
        <p:txBody>
          <a:bodyPr/>
          <a:lstStyle/>
          <a:p>
            <a:r>
              <a:rPr lang="es-EC" b="1" dirty="0" smtClean="0"/>
              <a:t>Resultados</a:t>
            </a:r>
            <a:endParaRPr lang="es-EC" b="1" dirty="0"/>
          </a:p>
        </p:txBody>
      </p:sp>
      <p:sp>
        <p:nvSpPr>
          <p:cNvPr id="15" name="Rectángulo 14"/>
          <p:cNvSpPr/>
          <p:nvPr/>
        </p:nvSpPr>
        <p:spPr>
          <a:xfrm>
            <a:off x="206062" y="4121240"/>
            <a:ext cx="3674772" cy="276999"/>
          </a:xfrm>
          <a:prstGeom prst="rect">
            <a:avLst/>
          </a:prstGeom>
        </p:spPr>
        <p:txBody>
          <a:bodyPr wrap="square">
            <a:spAutoFit/>
          </a:bodyPr>
          <a:lstStyle/>
          <a:p>
            <a:pPr algn="ctr"/>
            <a:r>
              <a:rPr lang="es-EC" sz="1200" dirty="0" smtClean="0"/>
              <a:t>Peatonalizar – Habitantes  </a:t>
            </a:r>
            <a:endParaRPr lang="es-EC" sz="1200" dirty="0"/>
          </a:p>
        </p:txBody>
      </p:sp>
      <p:pic>
        <p:nvPicPr>
          <p:cNvPr id="11" name="Imagen 10"/>
          <p:cNvPicPr/>
          <p:nvPr/>
        </p:nvPicPr>
        <p:blipFill>
          <a:blip r:embed="rId3">
            <a:extLst>
              <a:ext uri="{28A0092B-C50C-407E-A947-70E740481C1C}">
                <a14:useLocalDpi xmlns:a14="http://schemas.microsoft.com/office/drawing/2010/main" val="0"/>
              </a:ext>
            </a:extLst>
          </a:blip>
          <a:srcRect/>
          <a:stretch>
            <a:fillRect/>
          </a:stretch>
        </p:blipFill>
        <p:spPr bwMode="auto">
          <a:xfrm>
            <a:off x="297287" y="1144588"/>
            <a:ext cx="3682285" cy="2976652"/>
          </a:xfrm>
          <a:prstGeom prst="rect">
            <a:avLst/>
          </a:prstGeom>
          <a:ln w="9525" cap="sq">
            <a:solidFill>
              <a:schemeClr val="tx1"/>
            </a:solidFill>
            <a:prstDash val="solid"/>
            <a:miter lim="800000"/>
          </a:ln>
          <a:effectLst/>
        </p:spPr>
      </p:pic>
      <p:pic>
        <p:nvPicPr>
          <p:cNvPr id="2050" name="Picture 2" descr="Resultado de imagen para camin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062" y="4489128"/>
            <a:ext cx="2026237" cy="11389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bicicle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2299" y="4489128"/>
            <a:ext cx="1511948" cy="149985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para trolebus quit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6062" y="5628119"/>
            <a:ext cx="2030161" cy="965864"/>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13"/>
          <p:cNvSpPr/>
          <p:nvPr/>
        </p:nvSpPr>
        <p:spPr>
          <a:xfrm>
            <a:off x="122323" y="6574512"/>
            <a:ext cx="1096857" cy="276999"/>
          </a:xfrm>
          <a:prstGeom prst="rect">
            <a:avLst/>
          </a:prstGeom>
        </p:spPr>
        <p:txBody>
          <a:bodyPr wrap="square">
            <a:spAutoFit/>
          </a:bodyPr>
          <a:lstStyle/>
          <a:p>
            <a:pPr algn="ctr"/>
            <a:r>
              <a:rPr lang="es-EC" sz="1200" dirty="0" err="1" smtClean="0"/>
              <a:t>Ecuavisa</a:t>
            </a:r>
            <a:r>
              <a:rPr lang="es-EC" sz="1200" dirty="0" smtClean="0"/>
              <a:t> </a:t>
            </a:r>
            <a:endParaRPr lang="es-EC" sz="1200" dirty="0"/>
          </a:p>
        </p:txBody>
      </p:sp>
      <p:sp>
        <p:nvSpPr>
          <p:cNvPr id="16" name="Rectángulo 15"/>
          <p:cNvSpPr/>
          <p:nvPr/>
        </p:nvSpPr>
        <p:spPr>
          <a:xfrm>
            <a:off x="2215107" y="5991843"/>
            <a:ext cx="1529140" cy="276999"/>
          </a:xfrm>
          <a:prstGeom prst="rect">
            <a:avLst/>
          </a:prstGeom>
        </p:spPr>
        <p:txBody>
          <a:bodyPr wrap="square">
            <a:spAutoFit/>
          </a:bodyPr>
          <a:lstStyle/>
          <a:p>
            <a:pPr algn="ctr"/>
            <a:r>
              <a:rPr lang="es-EC" sz="1200" dirty="0" smtClean="0"/>
              <a:t>Cuentos Cortos</a:t>
            </a:r>
            <a:endParaRPr lang="es-EC" sz="1200" dirty="0"/>
          </a:p>
        </p:txBody>
      </p:sp>
      <p:sp>
        <p:nvSpPr>
          <p:cNvPr id="17" name="Rectángulo 16"/>
          <p:cNvSpPr/>
          <p:nvPr/>
        </p:nvSpPr>
        <p:spPr>
          <a:xfrm>
            <a:off x="122323" y="5341385"/>
            <a:ext cx="1089759" cy="276999"/>
          </a:xfrm>
          <a:prstGeom prst="rect">
            <a:avLst/>
          </a:prstGeom>
        </p:spPr>
        <p:txBody>
          <a:bodyPr wrap="square">
            <a:spAutoFit/>
          </a:bodyPr>
          <a:lstStyle/>
          <a:p>
            <a:pPr algn="ctr"/>
            <a:r>
              <a:rPr lang="es-EC" sz="1200" dirty="0" smtClean="0"/>
              <a:t>BBC.com</a:t>
            </a:r>
            <a:endParaRPr lang="es-EC" sz="1200" dirty="0"/>
          </a:p>
        </p:txBody>
      </p:sp>
      <p:pic>
        <p:nvPicPr>
          <p:cNvPr id="18" name="Imagen 17"/>
          <p:cNvPicPr/>
          <p:nvPr/>
        </p:nvPicPr>
        <p:blipFill>
          <a:blip r:embed="rId7">
            <a:extLst>
              <a:ext uri="{28A0092B-C50C-407E-A947-70E740481C1C}">
                <a14:useLocalDpi xmlns:a14="http://schemas.microsoft.com/office/drawing/2010/main" val="0"/>
              </a:ext>
            </a:extLst>
          </a:blip>
          <a:srcRect/>
          <a:stretch>
            <a:fillRect/>
          </a:stretch>
        </p:blipFill>
        <p:spPr bwMode="auto">
          <a:xfrm>
            <a:off x="4571037" y="1144587"/>
            <a:ext cx="3748715" cy="3021829"/>
          </a:xfrm>
          <a:prstGeom prst="rect">
            <a:avLst/>
          </a:prstGeom>
          <a:noFill/>
          <a:ln>
            <a:noFill/>
          </a:ln>
        </p:spPr>
      </p:pic>
      <p:sp>
        <p:nvSpPr>
          <p:cNvPr id="19" name="Rectángulo 18"/>
          <p:cNvSpPr/>
          <p:nvPr/>
        </p:nvSpPr>
        <p:spPr>
          <a:xfrm>
            <a:off x="4258620" y="4202674"/>
            <a:ext cx="3674772" cy="276999"/>
          </a:xfrm>
          <a:prstGeom prst="rect">
            <a:avLst/>
          </a:prstGeom>
        </p:spPr>
        <p:txBody>
          <a:bodyPr wrap="square">
            <a:spAutoFit/>
          </a:bodyPr>
          <a:lstStyle/>
          <a:p>
            <a:pPr algn="ctr"/>
            <a:r>
              <a:rPr lang="es-EC" sz="1200" dirty="0" smtClean="0"/>
              <a:t>Peatonalizar – Turistas</a:t>
            </a:r>
            <a:endParaRPr lang="es-EC" sz="1200" dirty="0"/>
          </a:p>
        </p:txBody>
      </p:sp>
      <p:pic>
        <p:nvPicPr>
          <p:cNvPr id="2056" name="Picture 8" descr="Resultado de imagen para teatro al aire libr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41344" y="4714973"/>
            <a:ext cx="2039763" cy="152982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sultado de imagen para fiesta de la luz quito 201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08002" y="4589355"/>
            <a:ext cx="1738648" cy="1719401"/>
          </a:xfrm>
          <a:prstGeom prst="rect">
            <a:avLst/>
          </a:prstGeom>
          <a:noFill/>
          <a:extLst>
            <a:ext uri="{909E8E84-426E-40DD-AFC4-6F175D3DCCD1}">
              <a14:hiddenFill xmlns:a14="http://schemas.microsoft.com/office/drawing/2010/main">
                <a:solidFill>
                  <a:srgbClr val="FFFFFF"/>
                </a:solidFill>
              </a14:hiddenFill>
            </a:ext>
          </a:extLst>
        </p:spPr>
      </p:pic>
      <p:sp>
        <p:nvSpPr>
          <p:cNvPr id="21" name="Rectángulo 20"/>
          <p:cNvSpPr/>
          <p:nvPr/>
        </p:nvSpPr>
        <p:spPr>
          <a:xfrm>
            <a:off x="6487056" y="6308756"/>
            <a:ext cx="1529140" cy="276999"/>
          </a:xfrm>
          <a:prstGeom prst="rect">
            <a:avLst/>
          </a:prstGeom>
        </p:spPr>
        <p:txBody>
          <a:bodyPr wrap="square">
            <a:spAutoFit/>
          </a:bodyPr>
          <a:lstStyle/>
          <a:p>
            <a:pPr algn="ctr"/>
            <a:r>
              <a:rPr lang="es-EC" sz="1200" dirty="0" smtClean="0"/>
              <a:t>Quito Alcaldía</a:t>
            </a:r>
            <a:endParaRPr lang="es-EC" sz="1200" dirty="0"/>
          </a:p>
        </p:txBody>
      </p:sp>
      <p:sp>
        <p:nvSpPr>
          <p:cNvPr id="22" name="Rectángulo 21"/>
          <p:cNvSpPr/>
          <p:nvPr/>
        </p:nvSpPr>
        <p:spPr>
          <a:xfrm>
            <a:off x="4464378" y="6203096"/>
            <a:ext cx="1529140" cy="276999"/>
          </a:xfrm>
          <a:prstGeom prst="rect">
            <a:avLst/>
          </a:prstGeom>
        </p:spPr>
        <p:txBody>
          <a:bodyPr wrap="square">
            <a:spAutoFit/>
          </a:bodyPr>
          <a:lstStyle/>
          <a:p>
            <a:pPr algn="ctr"/>
            <a:r>
              <a:rPr lang="es-EC" sz="1200" dirty="0" smtClean="0"/>
              <a:t>Flickr.com</a:t>
            </a:r>
            <a:endParaRPr lang="es-EC" sz="1200" dirty="0"/>
          </a:p>
        </p:txBody>
      </p:sp>
      <p:graphicFrame>
        <p:nvGraphicFramePr>
          <p:cNvPr id="3" name="Diagrama 2"/>
          <p:cNvGraphicFramePr/>
          <p:nvPr>
            <p:extLst>
              <p:ext uri="{D42A27DB-BD31-4B8C-83A1-F6EECF244321}">
                <p14:modId xmlns:p14="http://schemas.microsoft.com/office/powerpoint/2010/main" val="1353540730"/>
              </p:ext>
            </p:extLst>
          </p:nvPr>
        </p:nvGraphicFramePr>
        <p:xfrm>
          <a:off x="8797315" y="860373"/>
          <a:ext cx="3090230" cy="513725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993494855"/>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632138" y="225063"/>
            <a:ext cx="10515600" cy="1325563"/>
          </a:xfrm>
        </p:spPr>
        <p:txBody>
          <a:bodyPr/>
          <a:lstStyle/>
          <a:p>
            <a:pPr algn="ctr"/>
            <a:r>
              <a:rPr lang="es-EC" b="1" dirty="0" smtClean="0"/>
              <a:t>Antecedentes </a:t>
            </a:r>
            <a:endParaRPr lang="es-EC" b="1" dirty="0"/>
          </a:p>
        </p:txBody>
      </p:sp>
      <p:pic>
        <p:nvPicPr>
          <p:cNvPr id="1026" name="Picture 2" descr="http://www.metrodequito.gob.ec/noticias/imagenes/1512752676.tunela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38" y="1594589"/>
            <a:ext cx="3478989" cy="2321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a 7"/>
          <p:cNvGraphicFramePr/>
          <p:nvPr>
            <p:extLst>
              <p:ext uri="{D42A27DB-BD31-4B8C-83A1-F6EECF244321}">
                <p14:modId xmlns:p14="http://schemas.microsoft.com/office/powerpoint/2010/main" val="1300420128"/>
              </p:ext>
            </p:extLst>
          </p:nvPr>
        </p:nvGraphicFramePr>
        <p:xfrm>
          <a:off x="1221370" y="798491"/>
          <a:ext cx="11165938" cy="55846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CuadroTexto 9"/>
          <p:cNvSpPr txBox="1"/>
          <p:nvPr/>
        </p:nvSpPr>
        <p:spPr>
          <a:xfrm>
            <a:off x="1221370" y="3934641"/>
            <a:ext cx="2339244" cy="430887"/>
          </a:xfrm>
          <a:prstGeom prst="rect">
            <a:avLst/>
          </a:prstGeom>
          <a:noFill/>
        </p:spPr>
        <p:txBody>
          <a:bodyPr wrap="square" rtlCol="0">
            <a:spAutoFit/>
          </a:bodyPr>
          <a:lstStyle/>
          <a:p>
            <a:pPr algn="ctr"/>
            <a:r>
              <a:rPr lang="es-EC" sz="1100" dirty="0" smtClean="0"/>
              <a:t>Construcción Metro de Quito</a:t>
            </a:r>
          </a:p>
          <a:p>
            <a:pPr algn="ctr"/>
            <a:r>
              <a:rPr lang="es-EC" sz="1100" dirty="0" smtClean="0"/>
              <a:t>Fuente: </a:t>
            </a:r>
            <a:r>
              <a:rPr lang="es-EC" sz="1100" dirty="0"/>
              <a:t>Quito Alcaldía – Metro </a:t>
            </a:r>
          </a:p>
        </p:txBody>
      </p:sp>
      <p:pic>
        <p:nvPicPr>
          <p:cNvPr id="1028" name="Picture 4" descr="http://www.institutodelaciudad.com.ec/images/ch/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72296" y="3700164"/>
            <a:ext cx="3577315" cy="2682987"/>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p:cNvSpPr txBox="1"/>
          <p:nvPr/>
        </p:nvSpPr>
        <p:spPr>
          <a:xfrm>
            <a:off x="9178367" y="6383151"/>
            <a:ext cx="2771244" cy="430887"/>
          </a:xfrm>
          <a:prstGeom prst="rect">
            <a:avLst/>
          </a:prstGeom>
          <a:noFill/>
        </p:spPr>
        <p:txBody>
          <a:bodyPr wrap="square" rtlCol="0">
            <a:spAutoFit/>
          </a:bodyPr>
          <a:lstStyle/>
          <a:p>
            <a:pPr algn="ctr"/>
            <a:r>
              <a:rPr lang="es-EC" sz="1100" dirty="0" smtClean="0"/>
              <a:t>Calle Espejo</a:t>
            </a:r>
          </a:p>
          <a:p>
            <a:pPr algn="ctr"/>
            <a:r>
              <a:rPr lang="es-EC" sz="1100" dirty="0" smtClean="0"/>
              <a:t>Fuente: Instituto de la Ciudad Quito</a:t>
            </a:r>
            <a:endParaRPr lang="es-EC" sz="1100" dirty="0"/>
          </a:p>
        </p:txBody>
      </p:sp>
    </p:spTree>
    <p:extLst>
      <p:ext uri="{BB962C8B-B14F-4D97-AF65-F5344CB8AC3E}">
        <p14:creationId xmlns:p14="http://schemas.microsoft.com/office/powerpoint/2010/main" val="3383644731"/>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97287" y="133306"/>
            <a:ext cx="11692943" cy="1011281"/>
          </a:xfrm>
        </p:spPr>
        <p:txBody>
          <a:bodyPr/>
          <a:lstStyle/>
          <a:p>
            <a:r>
              <a:rPr lang="es-EC" b="1" dirty="0" smtClean="0"/>
              <a:t>Resultados </a:t>
            </a:r>
            <a:endParaRPr lang="es-EC" b="1" dirty="0"/>
          </a:p>
        </p:txBody>
      </p:sp>
      <p:sp>
        <p:nvSpPr>
          <p:cNvPr id="15" name="Rectángulo 14"/>
          <p:cNvSpPr/>
          <p:nvPr/>
        </p:nvSpPr>
        <p:spPr>
          <a:xfrm>
            <a:off x="1570940" y="4988276"/>
            <a:ext cx="3674772" cy="276999"/>
          </a:xfrm>
          <a:prstGeom prst="rect">
            <a:avLst/>
          </a:prstGeom>
        </p:spPr>
        <p:txBody>
          <a:bodyPr wrap="square">
            <a:spAutoFit/>
          </a:bodyPr>
          <a:lstStyle/>
          <a:p>
            <a:pPr algn="ctr"/>
            <a:r>
              <a:rPr lang="es-EC" sz="1200" dirty="0" smtClean="0"/>
              <a:t>Proyección de demanda de turistas </a:t>
            </a:r>
            <a:endParaRPr lang="es-EC" sz="1200" dirty="0"/>
          </a:p>
        </p:txBody>
      </p:sp>
      <p:pic>
        <p:nvPicPr>
          <p:cNvPr id="20" name="Imagen 19"/>
          <p:cNvPicPr/>
          <p:nvPr/>
        </p:nvPicPr>
        <p:blipFill>
          <a:blip r:embed="rId3">
            <a:extLst>
              <a:ext uri="{28A0092B-C50C-407E-A947-70E740481C1C}">
                <a14:useLocalDpi xmlns:a14="http://schemas.microsoft.com/office/drawing/2010/main" val="0"/>
              </a:ext>
            </a:extLst>
          </a:blip>
          <a:srcRect/>
          <a:stretch>
            <a:fillRect/>
          </a:stretch>
        </p:blipFill>
        <p:spPr bwMode="auto">
          <a:xfrm>
            <a:off x="297287" y="1277893"/>
            <a:ext cx="6222079" cy="3710383"/>
          </a:xfrm>
          <a:prstGeom prst="rect">
            <a:avLst/>
          </a:prstGeom>
          <a:noFill/>
        </p:spPr>
      </p:pic>
      <p:graphicFrame>
        <p:nvGraphicFramePr>
          <p:cNvPr id="5" name="Diagrama 4"/>
          <p:cNvGraphicFramePr/>
          <p:nvPr>
            <p:extLst>
              <p:ext uri="{D42A27DB-BD31-4B8C-83A1-F6EECF244321}">
                <p14:modId xmlns:p14="http://schemas.microsoft.com/office/powerpoint/2010/main" val="3873267515"/>
              </p:ext>
            </p:extLst>
          </p:nvPr>
        </p:nvGraphicFramePr>
        <p:xfrm>
          <a:off x="5245712" y="1015798"/>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89119590"/>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Libros Plantilla de PowerPoint es una buena plantilla de PowerPoint educadores y PPT para maestros que se pueden utilizar para crear o realizar impresionantes plantillas de PowerPoint con capítulos, secciones o presentaciones de libros relacionados"/>
          <p:cNvPicPr>
            <a:picLocks noChangeAspect="1" noChangeArrowheads="1"/>
          </p:cNvPicPr>
          <p:nvPr/>
        </p:nvPicPr>
        <p:blipFill rotWithShape="1">
          <a:blip r:embed="rId2">
            <a:extLst>
              <a:ext uri="{28A0092B-C50C-407E-A947-70E740481C1C}">
                <a14:useLocalDpi xmlns:a14="http://schemas.microsoft.com/office/drawing/2010/main" val="0"/>
              </a:ext>
            </a:extLst>
          </a:blip>
          <a:srcRect b="2005"/>
          <a:stretch/>
        </p:blipFill>
        <p:spPr bwMode="auto">
          <a:xfrm>
            <a:off x="0" y="-8361"/>
            <a:ext cx="12192000" cy="692431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515156" y="0"/>
            <a:ext cx="10515600" cy="1325563"/>
          </a:xfrm>
        </p:spPr>
        <p:txBody>
          <a:bodyPr/>
          <a:lstStyle/>
          <a:p>
            <a:pPr algn="ctr"/>
            <a:r>
              <a:rPr lang="es-EC" b="1" dirty="0" smtClean="0"/>
              <a:t>Conclusiones </a:t>
            </a:r>
            <a:endParaRPr lang="es-EC" b="1" dirty="0"/>
          </a:p>
        </p:txBody>
      </p:sp>
      <p:sp>
        <p:nvSpPr>
          <p:cNvPr id="3" name="Marcador de contenido 2"/>
          <p:cNvSpPr>
            <a:spLocks noGrp="1"/>
          </p:cNvSpPr>
          <p:nvPr>
            <p:ph idx="1"/>
          </p:nvPr>
        </p:nvSpPr>
        <p:spPr>
          <a:xfrm>
            <a:off x="540914" y="1068946"/>
            <a:ext cx="10489842" cy="3580327"/>
          </a:xfrm>
        </p:spPr>
        <p:txBody>
          <a:bodyPr>
            <a:noAutofit/>
          </a:bodyPr>
          <a:lstStyle/>
          <a:p>
            <a:pPr algn="just">
              <a:lnSpc>
                <a:spcPct val="100000"/>
              </a:lnSpc>
            </a:pPr>
            <a:r>
              <a:rPr lang="es-EC" sz="2000" dirty="0"/>
              <a:t>La peatonalización se considera una alternativa altamente potencial para el desarrollo turístico del sector que sea peatonalizado, teniendo en cuenta que esta colabora con la conservación del patrimonio edificado del Centro Histórico de Quito, lo cual se considera como uno de los atractivos más importantes de la ciudad ya que guarda un valor histórico que se ha venido preservando desde años </a:t>
            </a:r>
            <a:r>
              <a:rPr lang="es-EC" sz="2000" dirty="0" smtClean="0"/>
              <a:t>atrás.</a:t>
            </a:r>
          </a:p>
          <a:p>
            <a:pPr algn="just">
              <a:lnSpc>
                <a:spcPct val="100000"/>
              </a:lnSpc>
            </a:pPr>
            <a:r>
              <a:rPr lang="es-EC" sz="2000" dirty="0"/>
              <a:t>Las características que implica un programa de peatonalización de un sector, se considera como un método para mejorar la movilidad peatonal, la calidad de ambiente y por ende la calidad de vida de la ciudadanía, se debe considerara que al ser un lugar patrimonial las modificaciones que se deban aplicar al CHQ no serán relevantes ya que este sector podría perder la esencia que lo caracteriza, sin embargo es razonable que exista modificaciones superficiales para que la movilidad de peatones sea fácil y segura. </a:t>
            </a:r>
          </a:p>
        </p:txBody>
      </p:sp>
      <p:sp>
        <p:nvSpPr>
          <p:cNvPr id="5" name="Rectángulo 4"/>
          <p:cNvSpPr/>
          <p:nvPr/>
        </p:nvSpPr>
        <p:spPr>
          <a:xfrm>
            <a:off x="515156" y="4813118"/>
            <a:ext cx="8036416" cy="1631216"/>
          </a:xfrm>
          <a:prstGeom prst="rect">
            <a:avLst/>
          </a:prstGeom>
        </p:spPr>
        <p:txBody>
          <a:bodyPr wrap="square">
            <a:spAutoFit/>
          </a:bodyPr>
          <a:lstStyle/>
          <a:p>
            <a:pPr marL="285750" indent="-285750" algn="just">
              <a:buFont typeface="Arial" panose="020B0604020202020204" pitchFamily="34" charset="0"/>
              <a:buChar char="•"/>
            </a:pPr>
            <a:r>
              <a:rPr lang="es-EC" sz="2000" dirty="0"/>
              <a:t>La </a:t>
            </a:r>
            <a:r>
              <a:rPr lang="es-EC" sz="2000" dirty="0" smtClean="0"/>
              <a:t>personas </a:t>
            </a:r>
            <a:r>
              <a:rPr lang="es-EC" sz="2000" dirty="0"/>
              <a:t>asocian la peatonalización con la disminución de contaminación ambiental y auditiva en el CHQ, como es mencionado en el Plan de Ordenamiento Municipal de Quito, que lo considera como una táctica para el mejoramiento de la calidad de vida de los actores que se encuentran dentro del </a:t>
            </a:r>
            <a:r>
              <a:rPr lang="es-EC" sz="2000" dirty="0" smtClean="0"/>
              <a:t>CHQ</a:t>
            </a:r>
            <a:r>
              <a:rPr lang="es-EC" sz="2000" dirty="0"/>
              <a:t>.</a:t>
            </a:r>
          </a:p>
        </p:txBody>
      </p:sp>
    </p:spTree>
    <p:extLst>
      <p:ext uri="{BB962C8B-B14F-4D97-AF65-F5344CB8AC3E}">
        <p14:creationId xmlns:p14="http://schemas.microsoft.com/office/powerpoint/2010/main" val="1834708360"/>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bros Plantilla de PowerPoint es una buena plantilla de PowerPoint educadores y PPT para maestros que se pueden utilizar para crear o realizar impresionantes plantillas de PowerPoint con capítulos, secciones o presentaciones de libros relacionados"/>
          <p:cNvPicPr>
            <a:picLocks noChangeAspect="1" noChangeArrowheads="1"/>
          </p:cNvPicPr>
          <p:nvPr/>
        </p:nvPicPr>
        <p:blipFill rotWithShape="1">
          <a:blip r:embed="rId2">
            <a:extLst>
              <a:ext uri="{28A0092B-C50C-407E-A947-70E740481C1C}">
                <a14:useLocalDpi xmlns:a14="http://schemas.microsoft.com/office/drawing/2010/main" val="0"/>
              </a:ext>
            </a:extLst>
          </a:blip>
          <a:srcRect b="2005"/>
          <a:stretch/>
        </p:blipFill>
        <p:spPr bwMode="auto">
          <a:xfrm>
            <a:off x="0" y="-8361"/>
            <a:ext cx="12192000" cy="692431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477591" y="107548"/>
            <a:ext cx="10515600" cy="1325563"/>
          </a:xfrm>
        </p:spPr>
        <p:txBody>
          <a:bodyPr/>
          <a:lstStyle/>
          <a:p>
            <a:pPr algn="ctr"/>
            <a:r>
              <a:rPr lang="es-EC" b="1" dirty="0" smtClean="0"/>
              <a:t>Recomendaciones </a:t>
            </a:r>
            <a:endParaRPr lang="es-EC" b="1" dirty="0"/>
          </a:p>
        </p:txBody>
      </p:sp>
      <p:sp>
        <p:nvSpPr>
          <p:cNvPr id="5" name="Marcador de contenido 4"/>
          <p:cNvSpPr>
            <a:spLocks noGrp="1"/>
          </p:cNvSpPr>
          <p:nvPr>
            <p:ph idx="1"/>
          </p:nvPr>
        </p:nvSpPr>
        <p:spPr>
          <a:xfrm>
            <a:off x="838200" y="1253330"/>
            <a:ext cx="10154991" cy="3099729"/>
          </a:xfrm>
        </p:spPr>
        <p:txBody>
          <a:bodyPr>
            <a:noAutofit/>
          </a:bodyPr>
          <a:lstStyle/>
          <a:p>
            <a:pPr algn="just">
              <a:lnSpc>
                <a:spcPct val="100000"/>
              </a:lnSpc>
            </a:pPr>
            <a:r>
              <a:rPr lang="es-EC" sz="2000" dirty="0"/>
              <a:t>Es recomendable que las autoridades pertinentes otorguen una fecha oficial en a que se concluya la construcción de la construcción del Metro Q, ya que se ha venido dando retrasos en la entrega del proyecto y en la aplicación de programas que vienen de la mano con esto, sin embargo los retrasos surgidos últimamente es razonable, ya que existió el cambio de mando de la </a:t>
            </a:r>
            <a:r>
              <a:rPr lang="es-EC" sz="2000" dirty="0" smtClean="0"/>
              <a:t>Alcaldía.</a:t>
            </a:r>
          </a:p>
          <a:p>
            <a:pPr algn="just">
              <a:lnSpc>
                <a:spcPct val="100000"/>
              </a:lnSpc>
            </a:pPr>
            <a:r>
              <a:rPr lang="es-EC" sz="2000" dirty="0"/>
              <a:t>Se recomienda a las agencias de viajes y empresas pertenecientes al municipio y que se encuentran ligados al turismo, generar recorridos en el cual intervengan todos los sitios turísticos del CHQ, ya que este cuenta con un gran número de lugares, sin embargo solo se promocionan los más nombrados a nivel nacional, dejando a un lado la riqueza histórica que los demás </a:t>
            </a:r>
            <a:r>
              <a:rPr lang="es-EC" sz="2000" dirty="0" smtClean="0"/>
              <a:t>guardan.</a:t>
            </a:r>
          </a:p>
        </p:txBody>
      </p:sp>
      <p:sp>
        <p:nvSpPr>
          <p:cNvPr id="3" name="Rectángulo 2"/>
          <p:cNvSpPr/>
          <p:nvPr/>
        </p:nvSpPr>
        <p:spPr>
          <a:xfrm>
            <a:off x="838200" y="4533364"/>
            <a:ext cx="7803524" cy="1631216"/>
          </a:xfrm>
          <a:prstGeom prst="rect">
            <a:avLst/>
          </a:prstGeom>
        </p:spPr>
        <p:txBody>
          <a:bodyPr wrap="square">
            <a:spAutoFit/>
          </a:bodyPr>
          <a:lstStyle/>
          <a:p>
            <a:pPr marL="285750" indent="-285750" algn="just">
              <a:buFont typeface="Arial" panose="020B0604020202020204" pitchFamily="34" charset="0"/>
              <a:buChar char="•"/>
            </a:pPr>
            <a:r>
              <a:rPr lang="es-EC" sz="2000" dirty="0"/>
              <a:t>La aplicación de la peatonalización es fundamental que se lleven a cabo actividades recreacionales y participativas en los espacios públicos del CHQ, ya que esto incentivará a la población a acudir con más frecuencia al sector y disfrutar de actividades que permiten el desarrollo integral de las personas.</a:t>
            </a:r>
          </a:p>
        </p:txBody>
      </p:sp>
    </p:spTree>
    <p:extLst>
      <p:ext uri="{BB962C8B-B14F-4D97-AF65-F5344CB8AC3E}">
        <p14:creationId xmlns:p14="http://schemas.microsoft.com/office/powerpoint/2010/main" val="1873644756"/>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dirty="0"/>
          </a:p>
        </p:txBody>
      </p:sp>
      <p:pic>
        <p:nvPicPr>
          <p:cNvPr id="7170" name="Picture 2" descr="Por todo y por tanto que me has dado. Sé que te esperaré el resto de mi vida, lo tengo claro.  Aunque digas que no puede ser. Sólo hay una persona dentro de mí corazón y esa eres tú. Te amo, mi pequeña y gañana princesa. Te querré siempre y siempre te querré a mi lado. Así que eso de casarse con otro, no. Estamos??? PD: y nunca, nunca, se me olvida que me quieres, desde el primer día que me lo dijiste, pero cuando lo oigo, mi corazón entra en barrena... Y tampoco olvides nunca, nunca, lo mucho 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
            <a:ext cx="12192000" cy="6855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612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Marcador de contenido 3"/>
          <p:cNvGraphicFramePr>
            <a:graphicFrameLocks noGrp="1"/>
          </p:cNvGraphicFramePr>
          <p:nvPr>
            <p:ph idx="1"/>
            <p:extLst>
              <p:ext uri="{D42A27DB-BD31-4B8C-83A1-F6EECF244321}">
                <p14:modId xmlns:p14="http://schemas.microsoft.com/office/powerpoint/2010/main" val="3263765114"/>
              </p:ext>
            </p:extLst>
          </p:nvPr>
        </p:nvGraphicFramePr>
        <p:xfrm>
          <a:off x="296214" y="643943"/>
          <a:ext cx="11797048" cy="53318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2845551"/>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838200" y="73667"/>
            <a:ext cx="6386848" cy="1325563"/>
          </a:xfrm>
        </p:spPr>
        <p:txBody>
          <a:bodyPr/>
          <a:lstStyle/>
          <a:p>
            <a:pPr algn="ctr"/>
            <a:r>
              <a:rPr lang="es-EC" b="1" dirty="0" smtClean="0"/>
              <a:t>Teoría de Soporte </a:t>
            </a:r>
            <a:endParaRPr lang="es-EC" b="1" dirty="0"/>
          </a:p>
        </p:txBody>
      </p:sp>
      <p:pic>
        <p:nvPicPr>
          <p:cNvPr id="2050" name="Picture 2" descr="Resultado de imagen para trafico centro histórico de qui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7727" y="405642"/>
            <a:ext cx="3233923" cy="21475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centro histórico de quito peatonalizad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1821" y="3489518"/>
            <a:ext cx="2134189" cy="28496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a 13"/>
          <p:cNvGraphicFramePr/>
          <p:nvPr>
            <p:extLst>
              <p:ext uri="{D42A27DB-BD31-4B8C-83A1-F6EECF244321}">
                <p14:modId xmlns:p14="http://schemas.microsoft.com/office/powerpoint/2010/main" val="3345811928"/>
              </p:ext>
            </p:extLst>
          </p:nvPr>
        </p:nvGraphicFramePr>
        <p:xfrm>
          <a:off x="157570" y="1399230"/>
          <a:ext cx="8340157" cy="47136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 name="CuadroTexto 17"/>
          <p:cNvSpPr txBox="1"/>
          <p:nvPr/>
        </p:nvSpPr>
        <p:spPr>
          <a:xfrm>
            <a:off x="9178367" y="6383151"/>
            <a:ext cx="2771244" cy="430887"/>
          </a:xfrm>
          <a:prstGeom prst="rect">
            <a:avLst/>
          </a:prstGeom>
          <a:noFill/>
        </p:spPr>
        <p:txBody>
          <a:bodyPr wrap="square" rtlCol="0">
            <a:spAutoFit/>
          </a:bodyPr>
          <a:lstStyle/>
          <a:p>
            <a:pPr algn="ctr"/>
            <a:r>
              <a:rPr lang="es-EC" sz="1100" dirty="0" smtClean="0"/>
              <a:t>Calle Mejía </a:t>
            </a:r>
          </a:p>
          <a:p>
            <a:pPr algn="ctr"/>
            <a:r>
              <a:rPr lang="es-EC" sz="1100" dirty="0" smtClean="0"/>
              <a:t>Fuente: Instituto de la Ciudad Quito</a:t>
            </a:r>
            <a:endParaRPr lang="es-EC" sz="1100" dirty="0"/>
          </a:p>
        </p:txBody>
      </p:sp>
      <p:sp>
        <p:nvSpPr>
          <p:cNvPr id="19" name="CuadroTexto 18"/>
          <p:cNvSpPr txBox="1"/>
          <p:nvPr/>
        </p:nvSpPr>
        <p:spPr>
          <a:xfrm>
            <a:off x="8859839" y="2598258"/>
            <a:ext cx="2771244" cy="430887"/>
          </a:xfrm>
          <a:prstGeom prst="rect">
            <a:avLst/>
          </a:prstGeom>
          <a:noFill/>
        </p:spPr>
        <p:txBody>
          <a:bodyPr wrap="square" rtlCol="0">
            <a:spAutoFit/>
          </a:bodyPr>
          <a:lstStyle/>
          <a:p>
            <a:pPr algn="ctr"/>
            <a:r>
              <a:rPr lang="es-EC" sz="1100" dirty="0" smtClean="0"/>
              <a:t>Calles del CHQ</a:t>
            </a:r>
          </a:p>
          <a:p>
            <a:pPr algn="ctr"/>
            <a:r>
              <a:rPr lang="es-EC" sz="1100" dirty="0" smtClean="0"/>
              <a:t>Fuente: Diario El Universo</a:t>
            </a:r>
            <a:endParaRPr lang="es-EC" sz="1100" dirty="0"/>
          </a:p>
        </p:txBody>
      </p:sp>
      <p:sp>
        <p:nvSpPr>
          <p:cNvPr id="20" name="CuadroTexto 19"/>
          <p:cNvSpPr txBox="1"/>
          <p:nvPr/>
        </p:nvSpPr>
        <p:spPr>
          <a:xfrm>
            <a:off x="5415589" y="6054562"/>
            <a:ext cx="2771244" cy="430887"/>
          </a:xfrm>
          <a:prstGeom prst="rect">
            <a:avLst/>
          </a:prstGeom>
          <a:noFill/>
        </p:spPr>
        <p:txBody>
          <a:bodyPr wrap="square" rtlCol="0">
            <a:spAutoFit/>
          </a:bodyPr>
          <a:lstStyle/>
          <a:p>
            <a:pPr algn="ctr"/>
            <a:r>
              <a:rPr lang="es-EC" sz="1100" dirty="0" smtClean="0"/>
              <a:t>Plaza e Iglesia de San Francisco </a:t>
            </a:r>
          </a:p>
          <a:p>
            <a:pPr algn="ctr"/>
            <a:r>
              <a:rPr lang="es-EC" sz="1100" dirty="0" smtClean="0"/>
              <a:t>Fuente: El Ciudadano</a:t>
            </a:r>
            <a:endParaRPr lang="es-EC" sz="1100" dirty="0"/>
          </a:p>
        </p:txBody>
      </p:sp>
    </p:spTree>
    <p:extLst>
      <p:ext uri="{BB962C8B-B14F-4D97-AF65-F5344CB8AC3E}">
        <p14:creationId xmlns:p14="http://schemas.microsoft.com/office/powerpoint/2010/main" val="2437048806"/>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79"/>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838200" y="236338"/>
            <a:ext cx="10515600" cy="1077308"/>
          </a:xfrm>
        </p:spPr>
        <p:txBody>
          <a:bodyPr/>
          <a:lstStyle/>
          <a:p>
            <a:pPr algn="ctr"/>
            <a:r>
              <a:rPr lang="es-EC" b="1" dirty="0" smtClean="0"/>
              <a:t>Metodología </a:t>
            </a:r>
            <a:endParaRPr lang="es-EC" b="1" dirty="0"/>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288141135"/>
              </p:ext>
            </p:extLst>
          </p:nvPr>
        </p:nvGraphicFramePr>
        <p:xfrm>
          <a:off x="1008637" y="845364"/>
          <a:ext cx="7352763" cy="2828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a 5"/>
          <p:cNvGraphicFramePr/>
          <p:nvPr>
            <p:extLst>
              <p:ext uri="{D42A27DB-BD31-4B8C-83A1-F6EECF244321}">
                <p14:modId xmlns:p14="http://schemas.microsoft.com/office/powerpoint/2010/main" val="2209457288"/>
              </p:ext>
            </p:extLst>
          </p:nvPr>
        </p:nvGraphicFramePr>
        <p:xfrm>
          <a:off x="410514" y="3752308"/>
          <a:ext cx="8128000" cy="29314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076" name="Picture 4" descr="Resultado de imagen para fiesta de la luz 2017 quit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07725" y="1809924"/>
            <a:ext cx="2764613" cy="2764613"/>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p:cNvSpPr txBox="1"/>
          <p:nvPr/>
        </p:nvSpPr>
        <p:spPr>
          <a:xfrm>
            <a:off x="9107725" y="4639928"/>
            <a:ext cx="2771244" cy="430887"/>
          </a:xfrm>
          <a:prstGeom prst="rect">
            <a:avLst/>
          </a:prstGeom>
          <a:noFill/>
        </p:spPr>
        <p:txBody>
          <a:bodyPr wrap="square" rtlCol="0">
            <a:spAutoFit/>
          </a:bodyPr>
          <a:lstStyle/>
          <a:p>
            <a:pPr algn="ctr"/>
            <a:r>
              <a:rPr lang="es-EC" sz="1100" dirty="0" smtClean="0"/>
              <a:t>Publicidad Fiesta de la Luz </a:t>
            </a:r>
          </a:p>
          <a:p>
            <a:pPr algn="ctr"/>
            <a:r>
              <a:rPr lang="es-EC" sz="1100" dirty="0" smtClean="0"/>
              <a:t>Fuente: Quito Cultural</a:t>
            </a:r>
            <a:endParaRPr lang="es-EC" sz="1100" dirty="0"/>
          </a:p>
        </p:txBody>
      </p:sp>
    </p:spTree>
    <p:extLst>
      <p:ext uri="{BB962C8B-B14F-4D97-AF65-F5344CB8AC3E}">
        <p14:creationId xmlns:p14="http://schemas.microsoft.com/office/powerpoint/2010/main" val="230416557"/>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97288" y="133306"/>
            <a:ext cx="10515600" cy="1011281"/>
          </a:xfrm>
        </p:spPr>
        <p:txBody>
          <a:bodyPr/>
          <a:lstStyle/>
          <a:p>
            <a:r>
              <a:rPr lang="es-EC" b="1" dirty="0" smtClean="0"/>
              <a:t>Resultados </a:t>
            </a:r>
            <a:endParaRPr lang="es-EC" b="1" dirty="0"/>
          </a:p>
        </p:txBody>
      </p:sp>
      <p:sp>
        <p:nvSpPr>
          <p:cNvPr id="6" name="CuadroTexto 5"/>
          <p:cNvSpPr txBox="1"/>
          <p:nvPr/>
        </p:nvSpPr>
        <p:spPr>
          <a:xfrm>
            <a:off x="3559088" y="913754"/>
            <a:ext cx="5073825" cy="461665"/>
          </a:xfrm>
          <a:prstGeom prst="rect">
            <a:avLst/>
          </a:prstGeom>
          <a:noFill/>
        </p:spPr>
        <p:txBody>
          <a:bodyPr wrap="none" rtlCol="0">
            <a:spAutoFit/>
          </a:bodyPr>
          <a:lstStyle/>
          <a:p>
            <a:pPr algn="ctr"/>
            <a:r>
              <a:rPr lang="es-EC" sz="2400" b="1" dirty="0" smtClean="0"/>
              <a:t>Aspecto Urbanístico - Geográfico</a:t>
            </a:r>
            <a:endParaRPr lang="es-EC" sz="2400" b="1" dirty="0"/>
          </a:p>
        </p:txBody>
      </p:sp>
      <p:pic>
        <p:nvPicPr>
          <p:cNvPr id="8" name="Imagen 7" descr="http://www.epmmop.gob.ec/epmmop/images/proyectos/estacionamientos/2014_09_16_ESTACIONAMIENTOS_CENTRO_HISTORICO.jpg"/>
          <p:cNvPicPr/>
          <p:nvPr/>
        </p:nvPicPr>
        <p:blipFill>
          <a:blip r:embed="rId3">
            <a:extLst>
              <a:ext uri="{28A0092B-C50C-407E-A947-70E740481C1C}">
                <a14:useLocalDpi xmlns:a14="http://schemas.microsoft.com/office/drawing/2010/main" val="0"/>
              </a:ext>
            </a:extLst>
          </a:blip>
          <a:srcRect/>
          <a:stretch>
            <a:fillRect/>
          </a:stretch>
        </p:blipFill>
        <p:spPr bwMode="auto">
          <a:xfrm>
            <a:off x="7146458" y="2252304"/>
            <a:ext cx="4534679" cy="4134701"/>
          </a:xfrm>
          <a:prstGeom prst="rect">
            <a:avLst/>
          </a:prstGeom>
          <a:noFill/>
          <a:ln>
            <a:noFill/>
          </a:ln>
        </p:spPr>
      </p:pic>
      <p:pic>
        <p:nvPicPr>
          <p:cNvPr id="4098" name="Picture 2" descr="https://andes.info.ec/images/NOVIEMBRE/ANDES%20Cultura%20Noviembre%202017/b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32" y="2476657"/>
            <a:ext cx="5437168" cy="3600000"/>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p:cNvSpPr txBox="1"/>
          <p:nvPr/>
        </p:nvSpPr>
        <p:spPr>
          <a:xfrm>
            <a:off x="1188258" y="1784160"/>
            <a:ext cx="3786388" cy="461665"/>
          </a:xfrm>
          <a:prstGeom prst="rect">
            <a:avLst/>
          </a:prstGeom>
          <a:noFill/>
        </p:spPr>
        <p:txBody>
          <a:bodyPr wrap="square" rtlCol="0">
            <a:spAutoFit/>
          </a:bodyPr>
          <a:lstStyle/>
          <a:p>
            <a:pPr algn="ctr"/>
            <a:r>
              <a:rPr lang="es-EC" sz="2400" dirty="0" smtClean="0"/>
              <a:t>Accesibilidad</a:t>
            </a:r>
            <a:endParaRPr lang="es-EC" sz="2400" dirty="0"/>
          </a:p>
        </p:txBody>
      </p:sp>
      <p:sp>
        <p:nvSpPr>
          <p:cNvPr id="11" name="CuadroTexto 10"/>
          <p:cNvSpPr txBox="1"/>
          <p:nvPr/>
        </p:nvSpPr>
        <p:spPr>
          <a:xfrm>
            <a:off x="7393728" y="1621666"/>
            <a:ext cx="3786388" cy="461665"/>
          </a:xfrm>
          <a:prstGeom prst="rect">
            <a:avLst/>
          </a:prstGeom>
          <a:noFill/>
        </p:spPr>
        <p:txBody>
          <a:bodyPr wrap="square" rtlCol="0">
            <a:spAutoFit/>
          </a:bodyPr>
          <a:lstStyle/>
          <a:p>
            <a:pPr algn="ctr"/>
            <a:r>
              <a:rPr lang="es-EC" sz="2400" dirty="0" smtClean="0"/>
              <a:t>Zonas de Parqueo </a:t>
            </a:r>
            <a:endParaRPr lang="es-EC" sz="2400" dirty="0"/>
          </a:p>
        </p:txBody>
      </p:sp>
      <p:sp>
        <p:nvSpPr>
          <p:cNvPr id="12" name="CuadroTexto 11"/>
          <p:cNvSpPr txBox="1"/>
          <p:nvPr/>
        </p:nvSpPr>
        <p:spPr>
          <a:xfrm>
            <a:off x="7146459" y="6380526"/>
            <a:ext cx="4534679" cy="430887"/>
          </a:xfrm>
          <a:prstGeom prst="rect">
            <a:avLst/>
          </a:prstGeom>
          <a:noFill/>
        </p:spPr>
        <p:txBody>
          <a:bodyPr wrap="square" rtlCol="0">
            <a:spAutoFit/>
          </a:bodyPr>
          <a:lstStyle/>
          <a:p>
            <a:pPr algn="ctr"/>
            <a:r>
              <a:rPr lang="es-EC" sz="1100" dirty="0"/>
              <a:t>Estacionamientos en el Centro Histórico</a:t>
            </a:r>
          </a:p>
          <a:p>
            <a:pPr algn="ctr"/>
            <a:r>
              <a:rPr lang="es-EC" sz="1100" dirty="0"/>
              <a:t>Fuente Empresa Pública Metropolitana de Movilidad y Obras Públicas</a:t>
            </a:r>
          </a:p>
        </p:txBody>
      </p:sp>
      <p:sp>
        <p:nvSpPr>
          <p:cNvPr id="13" name="CuadroTexto 12"/>
          <p:cNvSpPr txBox="1"/>
          <p:nvPr/>
        </p:nvSpPr>
        <p:spPr>
          <a:xfrm>
            <a:off x="1348811" y="6210951"/>
            <a:ext cx="4534679" cy="430887"/>
          </a:xfrm>
          <a:prstGeom prst="rect">
            <a:avLst/>
          </a:prstGeom>
          <a:noFill/>
        </p:spPr>
        <p:txBody>
          <a:bodyPr wrap="square" rtlCol="0">
            <a:spAutoFit/>
          </a:bodyPr>
          <a:lstStyle/>
          <a:p>
            <a:pPr algn="ctr"/>
            <a:r>
              <a:rPr lang="es-EC" sz="1100" dirty="0" smtClean="0"/>
              <a:t>Guías No videntes </a:t>
            </a:r>
            <a:endParaRPr lang="es-EC" sz="1100" dirty="0"/>
          </a:p>
          <a:p>
            <a:pPr algn="ctr"/>
            <a:r>
              <a:rPr lang="es-EC" sz="1100" dirty="0"/>
              <a:t>Fuente </a:t>
            </a:r>
            <a:r>
              <a:rPr lang="es-EC" sz="1100" dirty="0" smtClean="0"/>
              <a:t>Andes informa</a:t>
            </a:r>
            <a:endParaRPr lang="es-EC" sz="1100" dirty="0"/>
          </a:p>
        </p:txBody>
      </p:sp>
    </p:spTree>
    <p:extLst>
      <p:ext uri="{BB962C8B-B14F-4D97-AF65-F5344CB8AC3E}">
        <p14:creationId xmlns:p14="http://schemas.microsoft.com/office/powerpoint/2010/main" val="192195265"/>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97288" y="133306"/>
            <a:ext cx="10515600" cy="1011281"/>
          </a:xfrm>
        </p:spPr>
        <p:txBody>
          <a:bodyPr/>
          <a:lstStyle/>
          <a:p>
            <a:r>
              <a:rPr lang="es-EC" b="1" dirty="0" smtClean="0"/>
              <a:t>Resultados </a:t>
            </a:r>
            <a:endParaRPr lang="es-EC" b="1" dirty="0"/>
          </a:p>
        </p:txBody>
      </p:sp>
      <p:sp>
        <p:nvSpPr>
          <p:cNvPr id="6" name="CuadroTexto 5"/>
          <p:cNvSpPr txBox="1"/>
          <p:nvPr/>
        </p:nvSpPr>
        <p:spPr>
          <a:xfrm>
            <a:off x="3559088" y="913754"/>
            <a:ext cx="5073825" cy="461665"/>
          </a:xfrm>
          <a:prstGeom prst="rect">
            <a:avLst/>
          </a:prstGeom>
          <a:noFill/>
        </p:spPr>
        <p:txBody>
          <a:bodyPr wrap="none" rtlCol="0">
            <a:spAutoFit/>
          </a:bodyPr>
          <a:lstStyle/>
          <a:p>
            <a:pPr algn="ctr"/>
            <a:r>
              <a:rPr lang="es-EC" sz="2400" b="1" dirty="0" smtClean="0"/>
              <a:t>Aspecto Urbanístico - Geográfico</a:t>
            </a:r>
            <a:endParaRPr lang="es-EC" sz="2400" b="1" dirty="0"/>
          </a:p>
        </p:txBody>
      </p:sp>
      <p:pic>
        <p:nvPicPr>
          <p:cNvPr id="7" name="Imagen 6"/>
          <p:cNvPicPr/>
          <p:nvPr/>
        </p:nvPicPr>
        <p:blipFill rotWithShape="1">
          <a:blip r:embed="rId3" cstate="print">
            <a:extLst>
              <a:ext uri="{28A0092B-C50C-407E-A947-70E740481C1C}">
                <a14:useLocalDpi xmlns:a14="http://schemas.microsoft.com/office/drawing/2010/main" val="0"/>
              </a:ext>
            </a:extLst>
          </a:blip>
          <a:srcRect/>
          <a:stretch/>
        </p:blipFill>
        <p:spPr bwMode="auto">
          <a:xfrm>
            <a:off x="280417" y="1992326"/>
            <a:ext cx="3777615" cy="3637915"/>
          </a:xfrm>
          <a:prstGeom prst="rect">
            <a:avLst/>
          </a:prstGeom>
          <a:ln>
            <a:noFill/>
          </a:ln>
          <a:extLst>
            <a:ext uri="{53640926-AAD7-44D8-BBD7-CCE9431645EC}">
              <a14:shadowObscured xmlns:a14="http://schemas.microsoft.com/office/drawing/2010/main"/>
            </a:ext>
          </a:extLst>
        </p:spPr>
      </p:pic>
      <p:sp>
        <p:nvSpPr>
          <p:cNvPr id="9" name="Rectángulo 8"/>
          <p:cNvSpPr/>
          <p:nvPr/>
        </p:nvSpPr>
        <p:spPr>
          <a:xfrm>
            <a:off x="280416" y="5631505"/>
            <a:ext cx="3777615" cy="461665"/>
          </a:xfrm>
          <a:prstGeom prst="rect">
            <a:avLst/>
          </a:prstGeom>
        </p:spPr>
        <p:txBody>
          <a:bodyPr wrap="square">
            <a:spAutoFit/>
          </a:bodyPr>
          <a:lstStyle/>
          <a:p>
            <a:pPr algn="ctr"/>
            <a:r>
              <a:rPr lang="es-EC" sz="1200" dirty="0"/>
              <a:t>Espacios públicos del CHQ</a:t>
            </a:r>
          </a:p>
          <a:p>
            <a:pPr algn="ctr"/>
            <a:r>
              <a:rPr lang="es-EC" sz="1200" dirty="0"/>
              <a:t>Fuente Municipio del Distrito Metropolitano de Quito</a:t>
            </a:r>
          </a:p>
        </p:txBody>
      </p:sp>
      <p:sp>
        <p:nvSpPr>
          <p:cNvPr id="11" name="CuadroTexto 10"/>
          <p:cNvSpPr txBox="1"/>
          <p:nvPr/>
        </p:nvSpPr>
        <p:spPr>
          <a:xfrm>
            <a:off x="836446" y="1556190"/>
            <a:ext cx="2121093" cy="369332"/>
          </a:xfrm>
          <a:prstGeom prst="rect">
            <a:avLst/>
          </a:prstGeom>
          <a:noFill/>
        </p:spPr>
        <p:txBody>
          <a:bodyPr wrap="none" rtlCol="0">
            <a:spAutoFit/>
          </a:bodyPr>
          <a:lstStyle/>
          <a:p>
            <a:r>
              <a:rPr lang="es-EC" dirty="0" smtClean="0"/>
              <a:t>Espacios Públicos </a:t>
            </a:r>
            <a:endParaRPr lang="es-EC" dirty="0"/>
          </a:p>
        </p:txBody>
      </p:sp>
      <p:sp>
        <p:nvSpPr>
          <p:cNvPr id="12" name="CuadroTexto 11"/>
          <p:cNvSpPr txBox="1"/>
          <p:nvPr/>
        </p:nvSpPr>
        <p:spPr>
          <a:xfrm>
            <a:off x="5141715" y="1555703"/>
            <a:ext cx="2287806" cy="369332"/>
          </a:xfrm>
          <a:prstGeom prst="rect">
            <a:avLst/>
          </a:prstGeom>
          <a:noFill/>
        </p:spPr>
        <p:txBody>
          <a:bodyPr wrap="none" rtlCol="0">
            <a:spAutoFit/>
          </a:bodyPr>
          <a:lstStyle/>
          <a:p>
            <a:r>
              <a:rPr lang="es-EC" dirty="0" smtClean="0"/>
              <a:t>Espacios Culturales </a:t>
            </a:r>
            <a:endParaRPr lang="es-EC" dirty="0"/>
          </a:p>
        </p:txBody>
      </p:sp>
      <p:sp>
        <p:nvSpPr>
          <p:cNvPr id="14" name="Rectángulo 13"/>
          <p:cNvSpPr/>
          <p:nvPr/>
        </p:nvSpPr>
        <p:spPr>
          <a:xfrm>
            <a:off x="4568118" y="5155589"/>
            <a:ext cx="3674772" cy="646331"/>
          </a:xfrm>
          <a:prstGeom prst="rect">
            <a:avLst/>
          </a:prstGeom>
        </p:spPr>
        <p:txBody>
          <a:bodyPr wrap="square">
            <a:spAutoFit/>
          </a:bodyPr>
          <a:lstStyle/>
          <a:p>
            <a:pPr algn="ctr"/>
            <a:r>
              <a:rPr lang="es-EC" sz="1200" dirty="0"/>
              <a:t>Teatro </a:t>
            </a:r>
            <a:r>
              <a:rPr lang="es-EC" sz="1200" dirty="0" smtClean="0"/>
              <a:t>Bolívar</a:t>
            </a:r>
            <a:endParaRPr lang="es-EC" sz="1200" dirty="0"/>
          </a:p>
          <a:p>
            <a:pPr algn="ctr"/>
            <a:r>
              <a:rPr lang="es-EC" sz="1200" dirty="0"/>
              <a:t>Fuente: http://bit.ly/2B9Y53V</a:t>
            </a:r>
          </a:p>
          <a:p>
            <a:pPr algn="ctr"/>
            <a:endParaRPr lang="es-EC" sz="1200" dirty="0"/>
          </a:p>
        </p:txBody>
      </p:sp>
      <p:pic>
        <p:nvPicPr>
          <p:cNvPr id="15" name="Imagen 14" descr="http://www.museosquito.gob.ec/images/40%20camilo%20egas%20web.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2979" y="1992326"/>
            <a:ext cx="3301646" cy="3056192"/>
          </a:xfrm>
          <a:prstGeom prst="rect">
            <a:avLst/>
          </a:prstGeom>
          <a:noFill/>
          <a:ln>
            <a:noFill/>
          </a:ln>
        </p:spPr>
      </p:pic>
      <p:pic>
        <p:nvPicPr>
          <p:cNvPr id="16" name="Imagen 15" descr="http://www.teatrobolivar.org/file/sobre/foto6/width=640/height=360/format=JPG/fit=crop/crop=0x518+3490x1963/rev=3/t=394573/e=never/k=17fd7a7f/foto6.jpg"/>
          <p:cNvPicPr/>
          <p:nvPr/>
        </p:nvPicPr>
        <p:blipFill>
          <a:blip r:embed="rId5">
            <a:extLst>
              <a:ext uri="{28A0092B-C50C-407E-A947-70E740481C1C}">
                <a14:useLocalDpi xmlns:a14="http://schemas.microsoft.com/office/drawing/2010/main" val="0"/>
              </a:ext>
            </a:extLst>
          </a:blip>
          <a:srcRect/>
          <a:stretch>
            <a:fillRect/>
          </a:stretch>
        </p:blipFill>
        <p:spPr bwMode="auto">
          <a:xfrm>
            <a:off x="4460020" y="2155867"/>
            <a:ext cx="4042195" cy="2768890"/>
          </a:xfrm>
          <a:prstGeom prst="rect">
            <a:avLst/>
          </a:prstGeom>
          <a:noFill/>
          <a:ln>
            <a:noFill/>
          </a:ln>
        </p:spPr>
      </p:pic>
      <p:sp>
        <p:nvSpPr>
          <p:cNvPr id="17" name="CuadroTexto 16"/>
          <p:cNvSpPr txBox="1"/>
          <p:nvPr/>
        </p:nvSpPr>
        <p:spPr>
          <a:xfrm>
            <a:off x="9259899" y="1555703"/>
            <a:ext cx="2249334" cy="369332"/>
          </a:xfrm>
          <a:prstGeom prst="rect">
            <a:avLst/>
          </a:prstGeom>
          <a:noFill/>
        </p:spPr>
        <p:txBody>
          <a:bodyPr wrap="none" rtlCol="0">
            <a:spAutoFit/>
          </a:bodyPr>
          <a:lstStyle/>
          <a:p>
            <a:r>
              <a:rPr lang="es-EC" dirty="0" smtClean="0"/>
              <a:t>Atractivos turísticos </a:t>
            </a:r>
            <a:endParaRPr lang="es-EC" dirty="0"/>
          </a:p>
        </p:txBody>
      </p:sp>
      <p:sp>
        <p:nvSpPr>
          <p:cNvPr id="18" name="Rectángulo 17"/>
          <p:cNvSpPr/>
          <p:nvPr/>
        </p:nvSpPr>
        <p:spPr>
          <a:xfrm>
            <a:off x="8718222" y="5168576"/>
            <a:ext cx="3674772" cy="461665"/>
          </a:xfrm>
          <a:prstGeom prst="rect">
            <a:avLst/>
          </a:prstGeom>
        </p:spPr>
        <p:txBody>
          <a:bodyPr wrap="square">
            <a:spAutoFit/>
          </a:bodyPr>
          <a:lstStyle/>
          <a:p>
            <a:pPr algn="ctr"/>
            <a:r>
              <a:rPr lang="es-EC" sz="1200" dirty="0"/>
              <a:t>Museo Camilo Egas</a:t>
            </a:r>
          </a:p>
          <a:p>
            <a:pPr algn="ctr"/>
            <a:r>
              <a:rPr lang="es-EC" sz="1200" dirty="0"/>
              <a:t>Fuente: http://bit.ly/2j255Il</a:t>
            </a:r>
          </a:p>
        </p:txBody>
      </p:sp>
    </p:spTree>
    <p:extLst>
      <p:ext uri="{BB962C8B-B14F-4D97-AF65-F5344CB8AC3E}">
        <p14:creationId xmlns:p14="http://schemas.microsoft.com/office/powerpoint/2010/main" val="480718040"/>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97288" y="133306"/>
            <a:ext cx="10515600" cy="1011281"/>
          </a:xfrm>
        </p:spPr>
        <p:txBody>
          <a:bodyPr/>
          <a:lstStyle/>
          <a:p>
            <a:r>
              <a:rPr lang="es-EC" b="1" dirty="0" smtClean="0"/>
              <a:t>Resultados </a:t>
            </a:r>
            <a:endParaRPr lang="es-EC" b="1" dirty="0"/>
          </a:p>
        </p:txBody>
      </p:sp>
      <p:sp>
        <p:nvSpPr>
          <p:cNvPr id="6" name="CuadroTexto 5"/>
          <p:cNvSpPr txBox="1"/>
          <p:nvPr/>
        </p:nvSpPr>
        <p:spPr>
          <a:xfrm>
            <a:off x="4645125" y="913754"/>
            <a:ext cx="2901756" cy="461665"/>
          </a:xfrm>
          <a:prstGeom prst="rect">
            <a:avLst/>
          </a:prstGeom>
          <a:noFill/>
        </p:spPr>
        <p:txBody>
          <a:bodyPr wrap="none" rtlCol="0">
            <a:spAutoFit/>
          </a:bodyPr>
          <a:lstStyle/>
          <a:p>
            <a:pPr algn="ctr"/>
            <a:r>
              <a:rPr lang="es-EC" sz="2400" b="1" dirty="0" smtClean="0"/>
              <a:t>Aspecto Movilidad</a:t>
            </a:r>
            <a:endParaRPr lang="es-EC" sz="2400" b="1" dirty="0"/>
          </a:p>
        </p:txBody>
      </p:sp>
      <p:pic>
        <p:nvPicPr>
          <p:cNvPr id="7" name="Imagen 6"/>
          <p:cNvPicPr/>
          <p:nvPr/>
        </p:nvPicPr>
        <p:blipFill rotWithShape="1">
          <a:blip r:embed="rId3" cstate="print">
            <a:extLst>
              <a:ext uri="{28A0092B-C50C-407E-A947-70E740481C1C}">
                <a14:useLocalDpi xmlns:a14="http://schemas.microsoft.com/office/drawing/2010/main" val="0"/>
              </a:ext>
            </a:extLst>
          </a:blip>
          <a:srcRect b="6647"/>
          <a:stretch/>
        </p:blipFill>
        <p:spPr bwMode="auto">
          <a:xfrm>
            <a:off x="6551636" y="1940969"/>
            <a:ext cx="4981394" cy="3454234"/>
          </a:xfrm>
          <a:prstGeom prst="rect">
            <a:avLst/>
          </a:prstGeom>
          <a:noFill/>
          <a:ln>
            <a:noFill/>
          </a:ln>
          <a:extLst>
            <a:ext uri="{53640926-AAD7-44D8-BBD7-CCE9431645EC}">
              <a14:shadowObscured xmlns:a14="http://schemas.microsoft.com/office/drawing/2010/main"/>
            </a:ext>
          </a:extLst>
        </p:spPr>
      </p:pic>
      <p:sp>
        <p:nvSpPr>
          <p:cNvPr id="9" name="CuadroTexto 8"/>
          <p:cNvSpPr txBox="1"/>
          <p:nvPr/>
        </p:nvSpPr>
        <p:spPr>
          <a:xfrm>
            <a:off x="5258270" y="1479304"/>
            <a:ext cx="1675459" cy="461665"/>
          </a:xfrm>
          <a:prstGeom prst="rect">
            <a:avLst/>
          </a:prstGeom>
          <a:noFill/>
        </p:spPr>
        <p:txBody>
          <a:bodyPr wrap="none" rtlCol="0">
            <a:spAutoFit/>
          </a:bodyPr>
          <a:lstStyle/>
          <a:p>
            <a:r>
              <a:rPr lang="es-EC" sz="2400" dirty="0" smtClean="0"/>
              <a:t>Seguridad </a:t>
            </a:r>
            <a:endParaRPr lang="es-EC" sz="2400" dirty="0"/>
          </a:p>
        </p:txBody>
      </p:sp>
      <p:pic>
        <p:nvPicPr>
          <p:cNvPr id="10" name="Imagen 9"/>
          <p:cNvPicPr/>
          <p:nvPr/>
        </p:nvPicPr>
        <p:blipFill rotWithShape="1">
          <a:blip r:embed="rId4" cstate="print">
            <a:extLst>
              <a:ext uri="{28A0092B-C50C-407E-A947-70E740481C1C}">
                <a14:useLocalDpi xmlns:a14="http://schemas.microsoft.com/office/drawing/2010/main" val="0"/>
              </a:ext>
            </a:extLst>
          </a:blip>
          <a:srcRect b="6500"/>
          <a:stretch/>
        </p:blipFill>
        <p:spPr bwMode="auto">
          <a:xfrm>
            <a:off x="415435" y="1924836"/>
            <a:ext cx="5036621" cy="3470367"/>
          </a:xfrm>
          <a:prstGeom prst="rect">
            <a:avLst/>
          </a:prstGeom>
          <a:noFill/>
          <a:ln>
            <a:noFill/>
          </a:ln>
          <a:extLst>
            <a:ext uri="{53640926-AAD7-44D8-BBD7-CCE9431645EC}">
              <a14:shadowObscured xmlns:a14="http://schemas.microsoft.com/office/drawing/2010/main"/>
            </a:ext>
          </a:extLst>
        </p:spPr>
      </p:pic>
      <p:sp>
        <p:nvSpPr>
          <p:cNvPr id="11" name="Rectángulo 10"/>
          <p:cNvSpPr/>
          <p:nvPr/>
        </p:nvSpPr>
        <p:spPr>
          <a:xfrm>
            <a:off x="6551636" y="5764534"/>
            <a:ext cx="5322685" cy="923330"/>
          </a:xfrm>
          <a:prstGeom prst="rect">
            <a:avLst/>
          </a:prstGeom>
        </p:spPr>
        <p:txBody>
          <a:bodyPr wrap="square">
            <a:spAutoFit/>
          </a:bodyPr>
          <a:lstStyle/>
          <a:p>
            <a:r>
              <a:rPr lang="es-EC" dirty="0">
                <a:solidFill>
                  <a:srgbClr val="000000"/>
                </a:solidFill>
                <a:latin typeface="Times New Roman" panose="02020603050405020304" pitchFamily="18" charset="0"/>
                <a:ea typeface="Calibri" panose="020F0502020204030204" pitchFamily="34" charset="0"/>
              </a:rPr>
              <a:t>64,77%  y 5,11% consideran que </a:t>
            </a:r>
            <a:r>
              <a:rPr lang="es-EC" dirty="0" smtClean="0">
                <a:solidFill>
                  <a:srgbClr val="000000"/>
                </a:solidFill>
                <a:latin typeface="Times New Roman" panose="02020603050405020304" pitchFamily="18" charset="0"/>
                <a:ea typeface="Calibri" panose="020F0502020204030204" pitchFamily="34" charset="0"/>
              </a:rPr>
              <a:t>el </a:t>
            </a:r>
            <a:r>
              <a:rPr lang="es-EC" dirty="0">
                <a:solidFill>
                  <a:srgbClr val="000000"/>
                </a:solidFill>
                <a:latin typeface="Times New Roman" panose="02020603050405020304" pitchFamily="18" charset="0"/>
                <a:ea typeface="Calibri" panose="020F0502020204030204" pitchFamily="34" charset="0"/>
              </a:rPr>
              <a:t>servicio es </a:t>
            </a:r>
            <a:r>
              <a:rPr lang="es-EC" dirty="0" smtClean="0">
                <a:solidFill>
                  <a:srgbClr val="000000"/>
                </a:solidFill>
                <a:latin typeface="Times New Roman" panose="02020603050405020304" pitchFamily="18" charset="0"/>
                <a:ea typeface="Calibri" panose="020F0502020204030204" pitchFamily="34" charset="0"/>
              </a:rPr>
              <a:t>bueno </a:t>
            </a:r>
            <a:r>
              <a:rPr lang="es-EC" dirty="0">
                <a:solidFill>
                  <a:srgbClr val="000000"/>
                </a:solidFill>
                <a:latin typeface="Times New Roman" panose="02020603050405020304" pitchFamily="18" charset="0"/>
                <a:ea typeface="Calibri" panose="020F0502020204030204" pitchFamily="34" charset="0"/>
              </a:rPr>
              <a:t>y muy bueno respectivamente, sin embargo el 15,91% menciona que es muy malo y 14,20% </a:t>
            </a:r>
            <a:r>
              <a:rPr lang="es-EC" dirty="0" smtClean="0">
                <a:solidFill>
                  <a:srgbClr val="000000"/>
                </a:solidFill>
                <a:latin typeface="Times New Roman" panose="02020603050405020304" pitchFamily="18" charset="0"/>
                <a:ea typeface="Calibri" panose="020F0502020204030204" pitchFamily="34" charset="0"/>
              </a:rPr>
              <a:t>es malo.</a:t>
            </a:r>
            <a:endParaRPr lang="es-EC" dirty="0"/>
          </a:p>
        </p:txBody>
      </p:sp>
      <p:sp>
        <p:nvSpPr>
          <p:cNvPr id="12" name="Rectángulo 11"/>
          <p:cNvSpPr/>
          <p:nvPr/>
        </p:nvSpPr>
        <p:spPr>
          <a:xfrm>
            <a:off x="297288" y="5764534"/>
            <a:ext cx="5433810" cy="923330"/>
          </a:xfrm>
          <a:prstGeom prst="rect">
            <a:avLst/>
          </a:prstGeom>
        </p:spPr>
        <p:txBody>
          <a:bodyPr wrap="square">
            <a:spAutoFit/>
          </a:bodyPr>
          <a:lstStyle/>
          <a:p>
            <a:r>
              <a:rPr lang="es-EC" dirty="0" smtClean="0">
                <a:latin typeface="Times New Roman" panose="02020603050405020304" pitchFamily="18" charset="0"/>
                <a:ea typeface="Calibri" panose="020F0502020204030204" pitchFamily="34" charset="0"/>
              </a:rPr>
              <a:t>El 40,23</a:t>
            </a:r>
            <a:r>
              <a:rPr lang="es-EC" dirty="0">
                <a:latin typeface="Times New Roman" panose="02020603050405020304" pitchFamily="18" charset="0"/>
                <a:ea typeface="Calibri" panose="020F0502020204030204" pitchFamily="34" charset="0"/>
              </a:rPr>
              <a:t>% </a:t>
            </a:r>
            <a:r>
              <a:rPr lang="es-EC" dirty="0" smtClean="0">
                <a:latin typeface="Times New Roman" panose="02020603050405020304" pitchFamily="18" charset="0"/>
                <a:ea typeface="Calibri" panose="020F0502020204030204" pitchFamily="34" charset="0"/>
              </a:rPr>
              <a:t>mencionan </a:t>
            </a:r>
            <a:r>
              <a:rPr lang="es-EC" dirty="0">
                <a:latin typeface="Times New Roman" panose="02020603050405020304" pitchFamily="18" charset="0"/>
                <a:ea typeface="Calibri" panose="020F0502020204030204" pitchFamily="34" charset="0"/>
              </a:rPr>
              <a:t>que es mala, el </a:t>
            </a:r>
            <a:r>
              <a:rPr lang="es-EC" dirty="0" smtClean="0">
                <a:latin typeface="Times New Roman" panose="02020603050405020304" pitchFamily="18" charset="0"/>
                <a:ea typeface="Calibri" panose="020F0502020204030204" pitchFamily="34" charset="0"/>
              </a:rPr>
              <a:t>33,33</a:t>
            </a:r>
            <a:r>
              <a:rPr lang="es-EC" dirty="0">
                <a:latin typeface="Times New Roman" panose="02020603050405020304" pitchFamily="18" charset="0"/>
                <a:ea typeface="Calibri" panose="020F0502020204030204" pitchFamily="34" charset="0"/>
              </a:rPr>
              <a:t>% acota que el servicio es muy </a:t>
            </a:r>
            <a:r>
              <a:rPr lang="es-EC" dirty="0" smtClean="0">
                <a:latin typeface="Times New Roman" panose="02020603050405020304" pitchFamily="18" charset="0"/>
                <a:ea typeface="Calibri" panose="020F0502020204030204" pitchFamily="34" charset="0"/>
              </a:rPr>
              <a:t>malo, </a:t>
            </a:r>
            <a:r>
              <a:rPr lang="es-EC" dirty="0">
                <a:latin typeface="Times New Roman" panose="02020603050405020304" pitchFamily="18" charset="0"/>
                <a:ea typeface="Calibri" panose="020F0502020204030204" pitchFamily="34" charset="0"/>
              </a:rPr>
              <a:t>por ultimo solo el 28,44% considera que la seguridad dentro de esta zona es buena</a:t>
            </a:r>
            <a:endParaRPr lang="es-EC" dirty="0"/>
          </a:p>
        </p:txBody>
      </p:sp>
      <p:sp>
        <p:nvSpPr>
          <p:cNvPr id="13" name="Rectángulo 12"/>
          <p:cNvSpPr/>
          <p:nvPr/>
        </p:nvSpPr>
        <p:spPr>
          <a:xfrm>
            <a:off x="959777" y="5395203"/>
            <a:ext cx="3674772" cy="461665"/>
          </a:xfrm>
          <a:prstGeom prst="rect">
            <a:avLst/>
          </a:prstGeom>
        </p:spPr>
        <p:txBody>
          <a:bodyPr wrap="square">
            <a:spAutoFit/>
          </a:bodyPr>
          <a:lstStyle/>
          <a:p>
            <a:pPr algn="ctr"/>
            <a:r>
              <a:rPr lang="es-EC" sz="1200" dirty="0" smtClean="0"/>
              <a:t>Servicio de seguridad - habitantes</a:t>
            </a:r>
            <a:endParaRPr lang="es-EC" sz="1200" dirty="0"/>
          </a:p>
          <a:p>
            <a:pPr algn="ctr"/>
            <a:endParaRPr lang="es-EC" sz="1200" dirty="0"/>
          </a:p>
        </p:txBody>
      </p:sp>
      <p:sp>
        <p:nvSpPr>
          <p:cNvPr id="14" name="Rectángulo 13"/>
          <p:cNvSpPr/>
          <p:nvPr/>
        </p:nvSpPr>
        <p:spPr>
          <a:xfrm>
            <a:off x="7375592" y="5456427"/>
            <a:ext cx="3674772" cy="461665"/>
          </a:xfrm>
          <a:prstGeom prst="rect">
            <a:avLst/>
          </a:prstGeom>
        </p:spPr>
        <p:txBody>
          <a:bodyPr wrap="square">
            <a:spAutoFit/>
          </a:bodyPr>
          <a:lstStyle/>
          <a:p>
            <a:pPr algn="ctr"/>
            <a:r>
              <a:rPr lang="es-EC" sz="1200" dirty="0" smtClean="0"/>
              <a:t>Servicio de seguridad - turistas</a:t>
            </a:r>
            <a:endParaRPr lang="es-EC" sz="1200" dirty="0"/>
          </a:p>
          <a:p>
            <a:pPr algn="ctr"/>
            <a:endParaRPr lang="es-EC" sz="1200" dirty="0"/>
          </a:p>
        </p:txBody>
      </p:sp>
    </p:spTree>
    <p:extLst>
      <p:ext uri="{BB962C8B-B14F-4D97-AF65-F5344CB8AC3E}">
        <p14:creationId xmlns:p14="http://schemas.microsoft.com/office/powerpoint/2010/main" val="3115847430"/>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97288" y="133306"/>
            <a:ext cx="10515600" cy="1011281"/>
          </a:xfrm>
        </p:spPr>
        <p:txBody>
          <a:bodyPr/>
          <a:lstStyle/>
          <a:p>
            <a:r>
              <a:rPr lang="es-EC" b="1" dirty="0" smtClean="0"/>
              <a:t>Resultados </a:t>
            </a:r>
            <a:endParaRPr lang="es-EC" b="1" dirty="0"/>
          </a:p>
        </p:txBody>
      </p:sp>
      <p:sp>
        <p:nvSpPr>
          <p:cNvPr id="6" name="CuadroTexto 5"/>
          <p:cNvSpPr txBox="1"/>
          <p:nvPr/>
        </p:nvSpPr>
        <p:spPr>
          <a:xfrm>
            <a:off x="4645125" y="913754"/>
            <a:ext cx="2901756" cy="461665"/>
          </a:xfrm>
          <a:prstGeom prst="rect">
            <a:avLst/>
          </a:prstGeom>
          <a:noFill/>
        </p:spPr>
        <p:txBody>
          <a:bodyPr wrap="none" rtlCol="0">
            <a:spAutoFit/>
          </a:bodyPr>
          <a:lstStyle/>
          <a:p>
            <a:pPr algn="ctr"/>
            <a:r>
              <a:rPr lang="es-EC" sz="2400" b="1" dirty="0" smtClean="0"/>
              <a:t>Aspecto Movilidad</a:t>
            </a:r>
            <a:endParaRPr lang="es-EC" sz="2400" b="1" dirty="0"/>
          </a:p>
        </p:txBody>
      </p:sp>
      <p:sp>
        <p:nvSpPr>
          <p:cNvPr id="9" name="CuadroTexto 8"/>
          <p:cNvSpPr txBox="1"/>
          <p:nvPr/>
        </p:nvSpPr>
        <p:spPr>
          <a:xfrm>
            <a:off x="4471677" y="1479304"/>
            <a:ext cx="3248646" cy="461665"/>
          </a:xfrm>
          <a:prstGeom prst="rect">
            <a:avLst/>
          </a:prstGeom>
          <a:noFill/>
        </p:spPr>
        <p:txBody>
          <a:bodyPr wrap="none" rtlCol="0">
            <a:spAutoFit/>
          </a:bodyPr>
          <a:lstStyle/>
          <a:p>
            <a:r>
              <a:rPr lang="es-EC" sz="2400" dirty="0" smtClean="0"/>
              <a:t>Medios de Transporte </a:t>
            </a:r>
            <a:endParaRPr lang="es-EC" sz="2400" dirty="0"/>
          </a:p>
        </p:txBody>
      </p:sp>
      <p:sp>
        <p:nvSpPr>
          <p:cNvPr id="11" name="Rectángulo 10"/>
          <p:cNvSpPr/>
          <p:nvPr/>
        </p:nvSpPr>
        <p:spPr>
          <a:xfrm>
            <a:off x="6551636" y="5764534"/>
            <a:ext cx="5322685" cy="923330"/>
          </a:xfrm>
          <a:prstGeom prst="rect">
            <a:avLst/>
          </a:prstGeom>
        </p:spPr>
        <p:txBody>
          <a:bodyPr wrap="square">
            <a:spAutoFit/>
          </a:bodyPr>
          <a:lstStyle/>
          <a:p>
            <a:r>
              <a:rPr lang="es-EC" dirty="0"/>
              <a:t>59,66% hizo uso de transporte articulado como el trolebús, Ecovía y medios de transporte turístico contratado, </a:t>
            </a:r>
            <a:r>
              <a:rPr lang="es-EC" dirty="0" smtClean="0"/>
              <a:t>el </a:t>
            </a:r>
            <a:r>
              <a:rPr lang="es-EC" dirty="0"/>
              <a:t>23,86% </a:t>
            </a:r>
            <a:r>
              <a:rPr lang="es-EC" dirty="0" smtClean="0"/>
              <a:t>hacen uso de bus.</a:t>
            </a:r>
            <a:endParaRPr lang="es-EC" dirty="0"/>
          </a:p>
        </p:txBody>
      </p:sp>
      <p:sp>
        <p:nvSpPr>
          <p:cNvPr id="12" name="Rectángulo 11"/>
          <p:cNvSpPr/>
          <p:nvPr/>
        </p:nvSpPr>
        <p:spPr>
          <a:xfrm>
            <a:off x="217997" y="5576846"/>
            <a:ext cx="5433810" cy="1200329"/>
          </a:xfrm>
          <a:prstGeom prst="rect">
            <a:avLst/>
          </a:prstGeom>
        </p:spPr>
        <p:txBody>
          <a:bodyPr wrap="square">
            <a:spAutoFit/>
          </a:bodyPr>
          <a:lstStyle/>
          <a:p>
            <a:r>
              <a:rPr lang="es-EC" dirty="0"/>
              <a:t>21,26% el uso de buses, </a:t>
            </a:r>
            <a:r>
              <a:rPr lang="es-EC" dirty="0" smtClean="0"/>
              <a:t>el </a:t>
            </a:r>
            <a:r>
              <a:rPr lang="es-EC" dirty="0"/>
              <a:t>19,54% personas que ingresan </a:t>
            </a:r>
            <a:r>
              <a:rPr lang="es-EC" dirty="0" smtClean="0"/>
              <a:t>mediante automóvil</a:t>
            </a:r>
            <a:r>
              <a:rPr lang="es-EC" dirty="0"/>
              <a:t>, </a:t>
            </a:r>
            <a:r>
              <a:rPr lang="es-EC" dirty="0" smtClean="0"/>
              <a:t>el </a:t>
            </a:r>
            <a:r>
              <a:rPr lang="es-EC" dirty="0"/>
              <a:t>17,82% hacen uso de bicicleta, </a:t>
            </a:r>
            <a:r>
              <a:rPr lang="es-EC" dirty="0" smtClean="0"/>
              <a:t>el </a:t>
            </a:r>
            <a:r>
              <a:rPr lang="es-EC" dirty="0"/>
              <a:t>14,94% </a:t>
            </a:r>
            <a:r>
              <a:rPr lang="es-EC" dirty="0" smtClean="0"/>
              <a:t> taxi, por </a:t>
            </a:r>
            <a:r>
              <a:rPr lang="es-EC" dirty="0"/>
              <a:t>ultimo con el 13,22% el uso de motocicleta y otros </a:t>
            </a:r>
            <a:r>
              <a:rPr lang="es-EC" dirty="0" smtClean="0"/>
              <a:t>medios.</a:t>
            </a:r>
            <a:endParaRPr lang="es-EC" dirty="0"/>
          </a:p>
        </p:txBody>
      </p:sp>
      <p:sp>
        <p:nvSpPr>
          <p:cNvPr id="13" name="Rectángulo 12"/>
          <p:cNvSpPr/>
          <p:nvPr/>
        </p:nvSpPr>
        <p:spPr>
          <a:xfrm>
            <a:off x="217997" y="5328167"/>
            <a:ext cx="4497078" cy="276999"/>
          </a:xfrm>
          <a:prstGeom prst="rect">
            <a:avLst/>
          </a:prstGeom>
        </p:spPr>
        <p:txBody>
          <a:bodyPr wrap="square">
            <a:spAutoFit/>
          </a:bodyPr>
          <a:lstStyle/>
          <a:p>
            <a:pPr algn="ctr"/>
            <a:r>
              <a:rPr lang="es-EC" sz="1200" dirty="0" smtClean="0"/>
              <a:t>Medio de transporte – habitantes </a:t>
            </a:r>
            <a:endParaRPr lang="es-EC" sz="1200" dirty="0"/>
          </a:p>
        </p:txBody>
      </p:sp>
      <p:sp>
        <p:nvSpPr>
          <p:cNvPr id="14" name="Rectángulo 13"/>
          <p:cNvSpPr/>
          <p:nvPr/>
        </p:nvSpPr>
        <p:spPr>
          <a:xfrm>
            <a:off x="7375592" y="5456427"/>
            <a:ext cx="3674772" cy="276999"/>
          </a:xfrm>
          <a:prstGeom prst="rect">
            <a:avLst/>
          </a:prstGeom>
        </p:spPr>
        <p:txBody>
          <a:bodyPr wrap="square">
            <a:spAutoFit/>
          </a:bodyPr>
          <a:lstStyle/>
          <a:p>
            <a:pPr algn="ctr"/>
            <a:r>
              <a:rPr lang="es-EC" sz="1200" dirty="0"/>
              <a:t>Medio de transporte – </a:t>
            </a:r>
            <a:r>
              <a:rPr lang="es-EC" sz="1200" dirty="0" smtClean="0"/>
              <a:t>turistas</a:t>
            </a:r>
            <a:endParaRPr lang="es-EC" sz="1200" dirty="0"/>
          </a:p>
        </p:txBody>
      </p:sp>
      <p:pic>
        <p:nvPicPr>
          <p:cNvPr id="16" name="Imagen 15"/>
          <p:cNvPicPr/>
          <p:nvPr/>
        </p:nvPicPr>
        <p:blipFill rotWithShape="1">
          <a:blip r:embed="rId3" cstate="print">
            <a:extLst>
              <a:ext uri="{28A0092B-C50C-407E-A947-70E740481C1C}">
                <a14:useLocalDpi xmlns:a14="http://schemas.microsoft.com/office/drawing/2010/main" val="0"/>
              </a:ext>
            </a:extLst>
          </a:blip>
          <a:srcRect b="5527"/>
          <a:stretch/>
        </p:blipFill>
        <p:spPr bwMode="auto">
          <a:xfrm>
            <a:off x="462695" y="2108482"/>
            <a:ext cx="4944413" cy="3193288"/>
          </a:xfrm>
          <a:prstGeom prst="rect">
            <a:avLst/>
          </a:prstGeom>
          <a:noFill/>
          <a:ln>
            <a:noFill/>
          </a:ln>
          <a:extLst>
            <a:ext uri="{53640926-AAD7-44D8-BBD7-CCE9431645EC}">
              <a14:shadowObscured xmlns:a14="http://schemas.microsoft.com/office/drawing/2010/main"/>
            </a:ext>
          </a:extLst>
        </p:spPr>
      </p:pic>
      <p:pic>
        <p:nvPicPr>
          <p:cNvPr id="17" name="Imagen 16"/>
          <p:cNvPicPr/>
          <p:nvPr/>
        </p:nvPicPr>
        <p:blipFill rotWithShape="1">
          <a:blip r:embed="rId4" cstate="print">
            <a:extLst>
              <a:ext uri="{28A0092B-C50C-407E-A947-70E740481C1C}">
                <a14:useLocalDpi xmlns:a14="http://schemas.microsoft.com/office/drawing/2010/main" val="0"/>
              </a:ext>
            </a:extLst>
          </a:blip>
          <a:srcRect b="5948"/>
          <a:stretch/>
        </p:blipFill>
        <p:spPr bwMode="auto">
          <a:xfrm>
            <a:off x="6551636" y="2155867"/>
            <a:ext cx="4781772" cy="31723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0867862"/>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alizado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426</TotalTime>
  <Words>1450</Words>
  <Application>Microsoft Office PowerPoint</Application>
  <PresentationFormat>Panorámica</PresentationFormat>
  <Paragraphs>171</Paragraphs>
  <Slides>23</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23</vt:i4>
      </vt:variant>
    </vt:vector>
  </HeadingPairs>
  <TitlesOfParts>
    <vt:vector size="27" baseType="lpstr">
      <vt:lpstr>Arial</vt:lpstr>
      <vt:lpstr>Calibri</vt:lpstr>
      <vt:lpstr>Times New Roman</vt:lpstr>
      <vt:lpstr>Tema de Office</vt:lpstr>
      <vt:lpstr>TEMA: LA PEATONALIZACIÓN COMO RESULTADO DE LA ESTRATEGIA VIAL APLICADA EN EL CENTRO HISTÓRICO DE QUITO Y LA INFLUENCIA EN EL DESARROLLO TURÍSTICO </vt:lpstr>
      <vt:lpstr>Antecedentes </vt:lpstr>
      <vt:lpstr>Presentación de PowerPoint</vt:lpstr>
      <vt:lpstr>Teoría de Soporte </vt:lpstr>
      <vt:lpstr>Metodología </vt:lpstr>
      <vt:lpstr>Resultados </vt:lpstr>
      <vt:lpstr>Resultados </vt:lpstr>
      <vt:lpstr>Resultados </vt:lpstr>
      <vt:lpstr>Resultados </vt:lpstr>
      <vt:lpstr>Resultados </vt:lpstr>
      <vt:lpstr>Resultados </vt:lpstr>
      <vt:lpstr>Resultados </vt:lpstr>
      <vt:lpstr>Resultados </vt:lpstr>
      <vt:lpstr>Resultados </vt:lpstr>
      <vt:lpstr>Resultados </vt:lpstr>
      <vt:lpstr>Resultados </vt:lpstr>
      <vt:lpstr>Resultados </vt:lpstr>
      <vt:lpstr>Resultados </vt:lpstr>
      <vt:lpstr>Resultados</vt:lpstr>
      <vt:lpstr>Resultados </vt:lpstr>
      <vt:lpstr>Conclusiones </vt:lpstr>
      <vt:lpstr>Recomendaciones </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 LA PEATONALIZACIÓN COMO RESULTADO DE LA ESTRATEGIA VIAL APLICADA EN EL CENTRO HISTÓRICO DE QUITO Y LA INFLUENCIA EN EL DESARROLLO TURÍSTICO</dc:title>
  <dc:creator>Johanna Tovar</dc:creator>
  <cp:lastModifiedBy>Johanna Tovar</cp:lastModifiedBy>
  <cp:revision>43</cp:revision>
  <dcterms:created xsi:type="dcterms:W3CDTF">2017-12-09T01:18:38Z</dcterms:created>
  <dcterms:modified xsi:type="dcterms:W3CDTF">2018-01-12T00:09:12Z</dcterms:modified>
</cp:coreProperties>
</file>