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2" r:id="rId2"/>
  </p:sldMasterIdLst>
  <p:notesMasterIdLst>
    <p:notesMasterId r:id="rId42"/>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E5ACB-911D-4728-B68A-3AC5F3CFDCC0}" type="datetimeFigureOut">
              <a:rPr lang="es-EC" smtClean="0"/>
              <a:pPr/>
              <a:t>12/01/2018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BF4BC-0CE1-4F55-9E3D-95E5BF2C2DB6}" type="slidenum">
              <a:rPr lang="es-EC" smtClean="0"/>
              <a:pPr/>
              <a:t>‹Nº›</a:t>
            </a:fld>
            <a:endParaRPr lang="es-EC"/>
          </a:p>
        </p:txBody>
      </p:sp>
    </p:spTree>
    <p:extLst>
      <p:ext uri="{BB962C8B-B14F-4D97-AF65-F5344CB8AC3E}">
        <p14:creationId xmlns="" xmlns:p14="http://schemas.microsoft.com/office/powerpoint/2010/main" val="102040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 xmlns:p14="http://schemas.microsoft.com/office/powerpoint/2010/main" val="38073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3"/>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891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09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s-ES" smtClean="0"/>
              <a:t>Haga clic para modificar el estilo de título del patrón</a:t>
            </a:r>
            <a:endParaRPr lang="es-E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2B5245-8F85-43B7-B05B-24885B579852}" type="datetimeFigureOut">
              <a:rPr lang="es-EC" smtClean="0"/>
              <a:pPr/>
              <a:t>12/01/2018</a:t>
            </a:fld>
            <a:endParaRPr lang="es-EC"/>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s-EC"/>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8189AB-391E-424F-B42B-C97179B7E30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89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41"/>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09600" y="3938591"/>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6197600" y="3938591"/>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3"/>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91"/>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91"/>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s-ES" smtClean="0"/>
              <a:t>Haga clic para modificar el estilo de título del patrón</a:t>
            </a:r>
            <a:endParaRPr lang="es-E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C02B5245-8F85-43B7-B05B-24885B579852}" type="datetimeFigureOut">
              <a:rPr lang="es-EC" smtClean="0"/>
              <a:pPr/>
              <a:t>12/01/2018</a:t>
            </a:fld>
            <a:endParaRPr lang="es-EC"/>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s-EC"/>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08189AB-391E-424F-B42B-C97179B7E30D}"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2" cstate="print"/>
          <a:srcRect/>
          <a:stretch>
            <a:fillRect/>
          </a:stretch>
        </p:blipFill>
        <p:spPr bwMode="auto">
          <a:xfrm>
            <a:off x="2117" y="1588"/>
            <a:ext cx="12192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3" cstate="print"/>
          <a:srcRect/>
          <a:stretch>
            <a:fillRect/>
          </a:stretch>
        </p:blipFill>
        <p:spPr bwMode="auto">
          <a:xfrm>
            <a:off x="8879417" y="5949953"/>
            <a:ext cx="3073400" cy="563563"/>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randomBar dir="ver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2" cstate="print"/>
          <a:srcRect/>
          <a:stretch>
            <a:fillRect/>
          </a:stretch>
        </p:blipFill>
        <p:spPr bwMode="auto">
          <a:xfrm>
            <a:off x="2117" y="1588"/>
            <a:ext cx="12192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3" cstate="print"/>
          <a:srcRect/>
          <a:stretch>
            <a:fillRect/>
          </a:stretch>
        </p:blipFill>
        <p:spPr bwMode="auto">
          <a:xfrm>
            <a:off x="8879417" y="5949951"/>
            <a:ext cx="3073400" cy="563563"/>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med">
    <p:randomBar dir="ver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ubtítulo"/>
          <p:cNvSpPr txBox="1">
            <a:spLocks/>
          </p:cNvSpPr>
          <p:nvPr/>
        </p:nvSpPr>
        <p:spPr>
          <a:xfrm>
            <a:off x="2511682" y="1295402"/>
            <a:ext cx="7787148" cy="141500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2400" b="1" dirty="0">
                <a:latin typeface="Times New Roman" panose="02020603050405020304" pitchFamily="18" charset="0"/>
                <a:cs typeface="Times New Roman" panose="02020603050405020304" pitchFamily="18" charset="0"/>
              </a:rPr>
              <a:t>DEPARTAMENTO DE ELÉCTRICA Y ELECTRÓNICA</a:t>
            </a:r>
          </a:p>
          <a:p>
            <a:pPr marL="0" indent="0" algn="ctr">
              <a:buNone/>
            </a:pPr>
            <a:endParaRPr lang="es-EC" sz="2400" b="1" dirty="0">
              <a:latin typeface="Times New Roman" panose="02020603050405020304" pitchFamily="18" charset="0"/>
              <a:cs typeface="Times New Roman" panose="02020603050405020304" pitchFamily="18" charset="0"/>
            </a:endParaRPr>
          </a:p>
          <a:p>
            <a:pPr marL="0" indent="0" algn="ctr">
              <a:buNone/>
            </a:pPr>
            <a:r>
              <a:rPr lang="es-EC" sz="2400" b="1" dirty="0">
                <a:latin typeface="Times New Roman" panose="02020603050405020304" pitchFamily="18" charset="0"/>
                <a:cs typeface="Times New Roman" panose="02020603050405020304" pitchFamily="18" charset="0"/>
              </a:rPr>
              <a:t>CARRERA DE ELECTRÓNICA EN AUTOMATIZACIÓN Y CONTROL</a:t>
            </a:r>
          </a:p>
          <a:p>
            <a:pPr marL="0" indent="0" algn="ctr">
              <a:buNone/>
            </a:pPr>
            <a:endParaRPr lang="es-EC"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233720" y="5009860"/>
            <a:ext cx="6343069" cy="461665"/>
          </a:xfrm>
          <a:prstGeom prst="rect">
            <a:avLst/>
          </a:prstGeom>
        </p:spPr>
        <p:txBody>
          <a:bodyPr wrap="square">
            <a:spAutoFit/>
          </a:bodyPr>
          <a:lstStyle/>
          <a:p>
            <a:pPr algn="ctr"/>
            <a:r>
              <a:rPr lang="es-EC" sz="2400" dirty="0">
                <a:latin typeface="Times New Roman" panose="02020603050405020304" pitchFamily="18" charset="0"/>
                <a:cs typeface="Times New Roman" panose="02020603050405020304" pitchFamily="18" charset="0"/>
              </a:rPr>
              <a:t>AUTOR: JOHN ANDRÉS OCHOA TORRES</a:t>
            </a:r>
            <a:endParaRPr lang="es-MX"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681687" y="5638803"/>
            <a:ext cx="5447139" cy="461665"/>
          </a:xfrm>
          <a:prstGeom prst="rect">
            <a:avLst/>
          </a:prstGeom>
        </p:spPr>
        <p:txBody>
          <a:bodyPr wrap="square">
            <a:spAutoFit/>
          </a:bodyPr>
          <a:lstStyle/>
          <a:p>
            <a:pPr algn="ctr"/>
            <a:r>
              <a:rPr lang="es-EC" sz="2400" dirty="0">
                <a:latin typeface="Times New Roman" panose="02020603050405020304" pitchFamily="18" charset="0"/>
                <a:cs typeface="Times New Roman" panose="02020603050405020304" pitchFamily="18" charset="0"/>
              </a:rPr>
              <a:t>DIRECTOR: ING. VÍCTOR PROAÑO</a:t>
            </a:r>
            <a:endParaRPr lang="es-MX"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327098" y="3250750"/>
            <a:ext cx="8156319" cy="1938992"/>
          </a:xfrm>
          <a:prstGeom prst="rect">
            <a:avLst/>
          </a:prstGeom>
        </p:spPr>
        <p:txBody>
          <a:bodyPr wrap="square">
            <a:spAutoFit/>
          </a:bodyPr>
          <a:lstStyle/>
          <a:p>
            <a:pPr algn="ctr"/>
            <a:r>
              <a:rPr lang="es-EC" sz="2400" dirty="0">
                <a:latin typeface="Times New Roman" panose="02020603050405020304" pitchFamily="18" charset="0"/>
                <a:cs typeface="Times New Roman" panose="02020603050405020304" pitchFamily="18" charset="0"/>
              </a:rPr>
              <a:t>TEMA: </a:t>
            </a:r>
            <a:r>
              <a:rPr lang="es-MX" sz="2400" dirty="0">
                <a:latin typeface="Times New Roman" panose="02020603050405020304" pitchFamily="18" charset="0"/>
                <a:cs typeface="Times New Roman" panose="02020603050405020304" pitchFamily="18" charset="0"/>
              </a:rPr>
              <a:t>DISEÑO E IMPLEMENTACIÓN DE UN SISTEMA DE CONTROL INTELIGENTE APLICADO A UNA CAMINADORA PARA EL ENTRENAMIENTO CARDIO VASCULAR EFICIENTE</a:t>
            </a:r>
            <a:endParaRPr lang="es-EC" sz="2400" dirty="0">
              <a:latin typeface="Times New Roman" panose="02020603050405020304" pitchFamily="18" charset="0"/>
              <a:cs typeface="Times New Roman" panose="02020603050405020304" pitchFamily="18" charset="0"/>
            </a:endParaRPr>
          </a:p>
          <a:p>
            <a:pPr algn="ct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0719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B29B6F7C-E323-4010-AE92-B627EF476A8F}"/>
              </a:ext>
            </a:extLst>
          </p:cNvPr>
          <p:cNvPicPr/>
          <p:nvPr/>
        </p:nvPicPr>
        <p:blipFill>
          <a:blip r:embed="rId2" cstate="print"/>
          <a:srcRect/>
          <a:stretch>
            <a:fillRect/>
          </a:stretch>
        </p:blipFill>
        <p:spPr bwMode="auto">
          <a:xfrm>
            <a:off x="1110975" y="1424183"/>
            <a:ext cx="2946400" cy="3134995"/>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6DC9D777-EC16-4E8A-96AB-A8D1EECE58F8}"/>
              </a:ext>
            </a:extLst>
          </p:cNvPr>
          <p:cNvSpPr/>
          <p:nvPr/>
        </p:nvSpPr>
        <p:spPr>
          <a:xfrm>
            <a:off x="265044" y="4768766"/>
            <a:ext cx="4691269" cy="553998"/>
          </a:xfrm>
          <a:prstGeom prst="rect">
            <a:avLst/>
          </a:prstGeom>
        </p:spPr>
        <p:txBody>
          <a:bodyPr wrap="squar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Receptor inalámbrico RE07s</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p>
            <a:pPr algn="ctr"/>
            <a:r>
              <a:rPr lang="es-ES" sz="1200" b="1" dirty="0">
                <a:effectLst/>
                <a:latin typeface="Times New Roman" panose="02020603050405020304" pitchFamily="18" charset="0"/>
                <a:ea typeface="Times New Roman" panose="02020603050405020304" pitchFamily="18" charset="0"/>
              </a:rPr>
              <a:t>Fuente: </a:t>
            </a:r>
            <a:r>
              <a:rPr lang="es-ES" sz="1200" dirty="0" err="1">
                <a:effectLst/>
                <a:latin typeface="Times New Roman" panose="02020603050405020304" pitchFamily="18" charset="0"/>
                <a:ea typeface="Times New Roman" panose="02020603050405020304" pitchFamily="18" charset="0"/>
              </a:rPr>
              <a:t>Datasheet</a:t>
            </a:r>
            <a:r>
              <a:rPr lang="es-ES" sz="1200" dirty="0">
                <a:effectLst/>
                <a:latin typeface="Times New Roman" panose="02020603050405020304" pitchFamily="18" charset="0"/>
                <a:ea typeface="Times New Roman" panose="02020603050405020304" pitchFamily="18" charset="0"/>
              </a:rPr>
              <a:t> RE07S</a:t>
            </a:r>
            <a:endParaRPr lang="es-EC" dirty="0"/>
          </a:p>
        </p:txBody>
      </p:sp>
      <p:graphicFrame>
        <p:nvGraphicFramePr>
          <p:cNvPr id="4" name="Tabla 3">
            <a:extLst>
              <a:ext uri="{FF2B5EF4-FFF2-40B4-BE49-F238E27FC236}">
                <a16:creationId xmlns="" xmlns:a16="http://schemas.microsoft.com/office/drawing/2014/main" id="{B8786B1E-6054-40C7-B145-9FA4EDA2A1A3}"/>
              </a:ext>
            </a:extLst>
          </p:cNvPr>
          <p:cNvGraphicFramePr>
            <a:graphicFrameLocks noGrp="1"/>
          </p:cNvGraphicFramePr>
          <p:nvPr>
            <p:extLst>
              <p:ext uri="{D42A27DB-BD31-4B8C-83A1-F6EECF244321}">
                <p14:modId xmlns="" xmlns:p14="http://schemas.microsoft.com/office/powerpoint/2010/main" val="2313136569"/>
              </p:ext>
            </p:extLst>
          </p:nvPr>
        </p:nvGraphicFramePr>
        <p:xfrm>
          <a:off x="4730337" y="1145885"/>
          <a:ext cx="7037595" cy="4433278"/>
        </p:xfrm>
        <a:graphic>
          <a:graphicData uri="http://schemas.openxmlformats.org/drawingml/2006/table">
            <a:tbl>
              <a:tblPr firstRow="1" firstCol="1" bandRow="1">
                <a:tableStyleId>{5C22544A-7EE6-4342-B048-85BDC9FD1C3A}</a:tableStyleId>
              </a:tblPr>
              <a:tblGrid>
                <a:gridCol w="1407519">
                  <a:extLst>
                    <a:ext uri="{9D8B030D-6E8A-4147-A177-3AD203B41FA5}">
                      <a16:colId xmlns="" xmlns:a16="http://schemas.microsoft.com/office/drawing/2014/main" val="2706907568"/>
                    </a:ext>
                  </a:extLst>
                </a:gridCol>
                <a:gridCol w="1407519">
                  <a:extLst>
                    <a:ext uri="{9D8B030D-6E8A-4147-A177-3AD203B41FA5}">
                      <a16:colId xmlns="" xmlns:a16="http://schemas.microsoft.com/office/drawing/2014/main" val="3762936118"/>
                    </a:ext>
                  </a:extLst>
                </a:gridCol>
                <a:gridCol w="1407519">
                  <a:extLst>
                    <a:ext uri="{9D8B030D-6E8A-4147-A177-3AD203B41FA5}">
                      <a16:colId xmlns="" xmlns:a16="http://schemas.microsoft.com/office/drawing/2014/main" val="1927492584"/>
                    </a:ext>
                  </a:extLst>
                </a:gridCol>
                <a:gridCol w="1407519">
                  <a:extLst>
                    <a:ext uri="{9D8B030D-6E8A-4147-A177-3AD203B41FA5}">
                      <a16:colId xmlns="" xmlns:a16="http://schemas.microsoft.com/office/drawing/2014/main" val="1918459917"/>
                    </a:ext>
                  </a:extLst>
                </a:gridCol>
                <a:gridCol w="1407519">
                  <a:extLst>
                    <a:ext uri="{9D8B030D-6E8A-4147-A177-3AD203B41FA5}">
                      <a16:colId xmlns="" xmlns:a16="http://schemas.microsoft.com/office/drawing/2014/main" val="786462772"/>
                    </a:ext>
                  </a:extLst>
                </a:gridCol>
              </a:tblGrid>
              <a:tr h="355635">
                <a:tc>
                  <a:txBody>
                    <a:bodyPr/>
                    <a:lstStyle/>
                    <a:p>
                      <a:pPr>
                        <a:lnSpc>
                          <a:spcPct val="150000"/>
                        </a:lnSpc>
                        <a:spcAft>
                          <a:spcPts val="0"/>
                        </a:spcAft>
                      </a:pPr>
                      <a:r>
                        <a:rPr lang="es-ES" sz="1400">
                          <a:effectLst/>
                        </a:rPr>
                        <a:t>Parámetro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Min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Typ</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Max</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Unidad</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95748775"/>
                  </a:ext>
                </a:extLst>
              </a:tr>
              <a:tr h="737739">
                <a:tc>
                  <a:txBody>
                    <a:bodyPr/>
                    <a:lstStyle/>
                    <a:p>
                      <a:pPr>
                        <a:lnSpc>
                          <a:spcPct val="150000"/>
                        </a:lnSpc>
                        <a:spcAft>
                          <a:spcPts val="0"/>
                        </a:spcAft>
                      </a:pPr>
                      <a:r>
                        <a:rPr lang="es-ES" sz="1400">
                          <a:effectLst/>
                        </a:rPr>
                        <a:t>Voltaje de alimentación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V</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10123488"/>
                  </a:ext>
                </a:extLst>
              </a:tr>
              <a:tr h="1126687">
                <a:tc>
                  <a:txBody>
                    <a:bodyPr/>
                    <a:lstStyle/>
                    <a:p>
                      <a:pPr>
                        <a:lnSpc>
                          <a:spcPct val="150000"/>
                        </a:lnSpc>
                        <a:spcAft>
                          <a:spcPts val="0"/>
                        </a:spcAft>
                      </a:pPr>
                      <a:r>
                        <a:rPr lang="es-ES" sz="1400">
                          <a:effectLst/>
                        </a:rPr>
                        <a:t>Corriente de fuente promedio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200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uA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514200522"/>
                  </a:ext>
                </a:extLst>
              </a:tr>
              <a:tr h="737739">
                <a:tc>
                  <a:txBody>
                    <a:bodyPr/>
                    <a:lstStyle/>
                    <a:p>
                      <a:pPr>
                        <a:lnSpc>
                          <a:spcPct val="150000"/>
                        </a:lnSpc>
                        <a:spcAft>
                          <a:spcPts val="0"/>
                        </a:spcAft>
                      </a:pPr>
                      <a:r>
                        <a:rPr lang="es-ES" sz="1400">
                          <a:effectLst/>
                        </a:rPr>
                        <a:t>Temperatura de operación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ºC</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96277409"/>
                  </a:ext>
                </a:extLst>
              </a:tr>
              <a:tr h="737739">
                <a:tc>
                  <a:txBody>
                    <a:bodyPr/>
                    <a:lstStyle/>
                    <a:p>
                      <a:pPr>
                        <a:lnSpc>
                          <a:spcPct val="150000"/>
                        </a:lnSpc>
                        <a:spcAft>
                          <a:spcPts val="0"/>
                        </a:spcAft>
                      </a:pPr>
                      <a:r>
                        <a:rPr lang="es-ES" sz="1400">
                          <a:effectLst/>
                        </a:rPr>
                        <a:t>Ancho de pulso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14.6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15.6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16.6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ms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288198418"/>
                  </a:ext>
                </a:extLst>
              </a:tr>
              <a:tr h="737739">
                <a:tc>
                  <a:txBody>
                    <a:bodyPr/>
                    <a:lstStyle/>
                    <a:p>
                      <a:pPr>
                        <a:lnSpc>
                          <a:spcPct val="150000"/>
                        </a:lnSpc>
                        <a:spcAft>
                          <a:spcPts val="0"/>
                        </a:spcAft>
                      </a:pPr>
                      <a:r>
                        <a:rPr lang="es-ES" sz="1400">
                          <a:effectLst/>
                        </a:rPr>
                        <a:t>Rango de recepción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80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105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cm</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714872251"/>
                  </a:ext>
                </a:extLst>
              </a:tr>
            </a:tbl>
          </a:graphicData>
        </a:graphic>
      </p:graphicFrame>
      <p:sp>
        <p:nvSpPr>
          <p:cNvPr id="5" name="Rectángulo 4">
            <a:extLst>
              <a:ext uri="{FF2B5EF4-FFF2-40B4-BE49-F238E27FC236}">
                <a16:creationId xmlns="" xmlns:a16="http://schemas.microsoft.com/office/drawing/2014/main" id="{08367A47-E0F8-4E93-8F81-574444CF3609}"/>
              </a:ext>
            </a:extLst>
          </p:cNvPr>
          <p:cNvSpPr/>
          <p:nvPr/>
        </p:nvSpPr>
        <p:spPr>
          <a:xfrm>
            <a:off x="5394491" y="5646212"/>
            <a:ext cx="3584636" cy="400110"/>
          </a:xfrm>
          <a:prstGeom prst="rect">
            <a:avLst/>
          </a:prstGeom>
        </p:spPr>
        <p:txBody>
          <a:bodyPr wrap="none">
            <a:spAutoFit/>
          </a:bodyPr>
          <a:lstStyle/>
          <a:p>
            <a:r>
              <a:rPr lang="es-EC" sz="2000" dirty="0">
                <a:latin typeface="Times New Roman" panose="02020603050405020304" pitchFamily="18" charset="0"/>
                <a:ea typeface="Times New Roman" panose="02020603050405020304" pitchFamily="18" charset="0"/>
                <a:cs typeface="Times New Roman" panose="02020603050405020304" pitchFamily="18" charset="0"/>
              </a:rPr>
              <a:t>Especificaciones técnicas RE07S</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333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o">
            <a:extLst>
              <a:ext uri="{FF2B5EF4-FFF2-40B4-BE49-F238E27FC236}">
                <a16:creationId xmlns="" xmlns:a16="http://schemas.microsoft.com/office/drawing/2014/main" id="{2DF84FE1-FD87-4626-B076-27CE697AA871}"/>
              </a:ext>
            </a:extLst>
          </p:cNvPr>
          <p:cNvGrpSpPr/>
          <p:nvPr/>
        </p:nvGrpSpPr>
        <p:grpSpPr>
          <a:xfrm>
            <a:off x="1097825" y="923555"/>
            <a:ext cx="8892480" cy="2016224"/>
            <a:chOff x="0" y="1340768"/>
            <a:chExt cx="8892480" cy="2016224"/>
          </a:xfrm>
        </p:grpSpPr>
        <p:sp>
          <p:nvSpPr>
            <p:cNvPr id="3" name="1 Rectángulo">
              <a:extLst>
                <a:ext uri="{FF2B5EF4-FFF2-40B4-BE49-F238E27FC236}">
                  <a16:creationId xmlns="" xmlns:a16="http://schemas.microsoft.com/office/drawing/2014/main" id="{55BA2921-C76C-4AD1-9B84-6F1FA06F2941}"/>
                </a:ext>
              </a:extLst>
            </p:cNvPr>
            <p:cNvSpPr/>
            <p:nvPr/>
          </p:nvSpPr>
          <p:spPr>
            <a:xfrm>
              <a:off x="2843808" y="1988840"/>
              <a:ext cx="144016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4" name="4 Rectángulo">
              <a:extLst>
                <a:ext uri="{FF2B5EF4-FFF2-40B4-BE49-F238E27FC236}">
                  <a16:creationId xmlns="" xmlns:a16="http://schemas.microsoft.com/office/drawing/2014/main" id="{926D3DFC-0741-48A4-BD0A-56AA8702D6FD}"/>
                </a:ext>
              </a:extLst>
            </p:cNvPr>
            <p:cNvSpPr/>
            <p:nvPr/>
          </p:nvSpPr>
          <p:spPr>
            <a:xfrm>
              <a:off x="5004048" y="1988840"/>
              <a:ext cx="144016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5" name="5 Rectángulo">
              <a:extLst>
                <a:ext uri="{FF2B5EF4-FFF2-40B4-BE49-F238E27FC236}">
                  <a16:creationId xmlns="" xmlns:a16="http://schemas.microsoft.com/office/drawing/2014/main" id="{A01B4B9E-ADD6-4E87-A055-5AC4DAACE037}"/>
                </a:ext>
              </a:extLst>
            </p:cNvPr>
            <p:cNvSpPr/>
            <p:nvPr/>
          </p:nvSpPr>
          <p:spPr>
            <a:xfrm>
              <a:off x="7164288" y="1988840"/>
              <a:ext cx="144016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6" name="7 Conector recto de flecha">
              <a:extLst>
                <a:ext uri="{FF2B5EF4-FFF2-40B4-BE49-F238E27FC236}">
                  <a16:creationId xmlns="" xmlns:a16="http://schemas.microsoft.com/office/drawing/2014/main" id="{2E58D672-470C-45AD-8154-282967E39ED2}"/>
                </a:ext>
              </a:extLst>
            </p:cNvPr>
            <p:cNvCxnSpPr>
              <a:stCxn id="3" idx="3"/>
              <a:endCxn id="4" idx="1"/>
            </p:cNvCxnSpPr>
            <p:nvPr/>
          </p:nvCxnSpPr>
          <p:spPr>
            <a:xfrm>
              <a:off x="4283968" y="2348880"/>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9 Conector recto de flecha">
              <a:extLst>
                <a:ext uri="{FF2B5EF4-FFF2-40B4-BE49-F238E27FC236}">
                  <a16:creationId xmlns="" xmlns:a16="http://schemas.microsoft.com/office/drawing/2014/main" id="{46F4C130-44A6-433C-8D7F-68DE55707E0E}"/>
                </a:ext>
              </a:extLst>
            </p:cNvPr>
            <p:cNvCxnSpPr>
              <a:stCxn id="4" idx="3"/>
              <a:endCxn id="5" idx="1"/>
            </p:cNvCxnSpPr>
            <p:nvPr/>
          </p:nvCxnSpPr>
          <p:spPr>
            <a:xfrm>
              <a:off x="6444208" y="2348880"/>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10 CuadroTexto">
              <a:extLst>
                <a:ext uri="{FF2B5EF4-FFF2-40B4-BE49-F238E27FC236}">
                  <a16:creationId xmlns="" xmlns:a16="http://schemas.microsoft.com/office/drawing/2014/main" id="{7734E404-8C8A-4FFE-9561-6A4F2526D66E}"/>
                </a:ext>
              </a:extLst>
            </p:cNvPr>
            <p:cNvSpPr txBox="1"/>
            <p:nvPr/>
          </p:nvSpPr>
          <p:spPr>
            <a:xfrm>
              <a:off x="2771800" y="2204864"/>
              <a:ext cx="1512168"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Receptor RE07S</a:t>
              </a:r>
            </a:p>
          </p:txBody>
        </p:sp>
        <p:sp>
          <p:nvSpPr>
            <p:cNvPr id="9" name="11 Rectángulo">
              <a:extLst>
                <a:ext uri="{FF2B5EF4-FFF2-40B4-BE49-F238E27FC236}">
                  <a16:creationId xmlns="" xmlns:a16="http://schemas.microsoft.com/office/drawing/2014/main" id="{87666AFE-C450-49F1-81A9-BAF7A4881CBC}"/>
                </a:ext>
              </a:extLst>
            </p:cNvPr>
            <p:cNvSpPr/>
            <p:nvPr/>
          </p:nvSpPr>
          <p:spPr>
            <a:xfrm>
              <a:off x="504056" y="1988840"/>
              <a:ext cx="1152128"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10" name="12 CuadroTexto">
              <a:extLst>
                <a:ext uri="{FF2B5EF4-FFF2-40B4-BE49-F238E27FC236}">
                  <a16:creationId xmlns="" xmlns:a16="http://schemas.microsoft.com/office/drawing/2014/main" id="{93AED16A-0798-49D2-80DA-0774650B980E}"/>
                </a:ext>
              </a:extLst>
            </p:cNvPr>
            <p:cNvSpPr txBox="1"/>
            <p:nvPr/>
          </p:nvSpPr>
          <p:spPr>
            <a:xfrm>
              <a:off x="0" y="2060848"/>
              <a:ext cx="216024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dirty="0"/>
                <a:t>Transmisor </a:t>
              </a:r>
            </a:p>
            <a:p>
              <a:pPr algn="ctr"/>
              <a:r>
                <a:rPr lang="es-ES" dirty="0"/>
                <a:t>Polar H1</a:t>
              </a:r>
            </a:p>
          </p:txBody>
        </p:sp>
        <p:sp>
          <p:nvSpPr>
            <p:cNvPr id="11" name="13 CuadroTexto">
              <a:extLst>
                <a:ext uri="{FF2B5EF4-FFF2-40B4-BE49-F238E27FC236}">
                  <a16:creationId xmlns="" xmlns:a16="http://schemas.microsoft.com/office/drawing/2014/main" id="{95588ED2-7815-4DB8-98BF-804BF8C53F73}"/>
                </a:ext>
              </a:extLst>
            </p:cNvPr>
            <p:cNvSpPr txBox="1"/>
            <p:nvPr/>
          </p:nvSpPr>
          <p:spPr>
            <a:xfrm>
              <a:off x="5076056" y="2204864"/>
              <a:ext cx="1512168"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Arduino DUE</a:t>
              </a:r>
            </a:p>
          </p:txBody>
        </p:sp>
        <p:sp>
          <p:nvSpPr>
            <p:cNvPr id="12" name="14 CuadroTexto">
              <a:extLst>
                <a:ext uri="{FF2B5EF4-FFF2-40B4-BE49-F238E27FC236}">
                  <a16:creationId xmlns="" xmlns:a16="http://schemas.microsoft.com/office/drawing/2014/main" id="{35B4164D-C6E7-4741-A27D-111730679B25}"/>
                </a:ext>
              </a:extLst>
            </p:cNvPr>
            <p:cNvSpPr txBox="1"/>
            <p:nvPr/>
          </p:nvSpPr>
          <p:spPr>
            <a:xfrm>
              <a:off x="7380312" y="2204864"/>
              <a:ext cx="1512168"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STM32F4</a:t>
              </a:r>
            </a:p>
          </p:txBody>
        </p:sp>
        <p:pic>
          <p:nvPicPr>
            <p:cNvPr id="13" name="Picture 6" descr="Image result for wireless">
              <a:extLst>
                <a:ext uri="{FF2B5EF4-FFF2-40B4-BE49-F238E27FC236}">
                  <a16:creationId xmlns="" xmlns:a16="http://schemas.microsoft.com/office/drawing/2014/main" id="{EABE56C6-25B7-4945-8B57-689BAA17DBA1}"/>
                </a:ext>
              </a:extLst>
            </p:cNvPr>
            <p:cNvPicPr>
              <a:picLocks noChangeAspect="1" noChangeArrowheads="1"/>
            </p:cNvPicPr>
            <p:nvPr/>
          </p:nvPicPr>
          <p:blipFill>
            <a:blip r:embed="rId2" cstate="print"/>
            <a:srcRect b="22531"/>
            <a:stretch>
              <a:fillRect/>
            </a:stretch>
          </p:blipFill>
          <p:spPr bwMode="auto">
            <a:xfrm rot="5400000">
              <a:off x="1236106" y="1796341"/>
              <a:ext cx="2016224" cy="1105077"/>
            </a:xfrm>
            <a:prstGeom prst="rect">
              <a:avLst/>
            </a:prstGeom>
            <a:noFill/>
          </p:spPr>
        </p:pic>
        <p:sp>
          <p:nvSpPr>
            <p:cNvPr id="14" name="21 CuadroTexto">
              <a:extLst>
                <a:ext uri="{FF2B5EF4-FFF2-40B4-BE49-F238E27FC236}">
                  <a16:creationId xmlns="" xmlns:a16="http://schemas.microsoft.com/office/drawing/2014/main" id="{502E72E5-1044-4615-A044-B2020B178366}"/>
                </a:ext>
              </a:extLst>
            </p:cNvPr>
            <p:cNvSpPr txBox="1"/>
            <p:nvPr/>
          </p:nvSpPr>
          <p:spPr>
            <a:xfrm>
              <a:off x="4355976" y="2060848"/>
              <a:ext cx="633507" cy="338554"/>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Pulso</a:t>
              </a:r>
            </a:p>
          </p:txBody>
        </p:sp>
        <p:sp>
          <p:nvSpPr>
            <p:cNvPr id="15" name="22 CuadroTexto">
              <a:extLst>
                <a:ext uri="{FF2B5EF4-FFF2-40B4-BE49-F238E27FC236}">
                  <a16:creationId xmlns="" xmlns:a16="http://schemas.microsoft.com/office/drawing/2014/main" id="{423C3E2C-DDDD-43FC-8501-830F335448B7}"/>
                </a:ext>
              </a:extLst>
            </p:cNvPr>
            <p:cNvSpPr txBox="1"/>
            <p:nvPr/>
          </p:nvSpPr>
          <p:spPr>
            <a:xfrm>
              <a:off x="6372201" y="2060848"/>
              <a:ext cx="906274" cy="584775"/>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dirty="0"/>
                <a:t>Ritmo</a:t>
              </a:r>
            </a:p>
            <a:p>
              <a:pPr algn="ctr"/>
              <a:r>
                <a:rPr lang="es-ES" sz="1600" dirty="0"/>
                <a:t>Cardíaco</a:t>
              </a:r>
            </a:p>
          </p:txBody>
        </p:sp>
      </p:grpSp>
      <p:sp>
        <p:nvSpPr>
          <p:cNvPr id="16" name="Rectángulo 15">
            <a:extLst>
              <a:ext uri="{FF2B5EF4-FFF2-40B4-BE49-F238E27FC236}">
                <a16:creationId xmlns="" xmlns:a16="http://schemas.microsoft.com/office/drawing/2014/main" id="{EF0CC384-35DA-4747-92AB-2871C86D39BB}"/>
              </a:ext>
            </a:extLst>
          </p:cNvPr>
          <p:cNvSpPr/>
          <p:nvPr/>
        </p:nvSpPr>
        <p:spPr>
          <a:xfrm>
            <a:off x="727598" y="505670"/>
            <a:ext cx="3826689"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Esquema adquisición de ritmo cardiaco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17" name="Imagen 16">
            <a:extLst>
              <a:ext uri="{FF2B5EF4-FFF2-40B4-BE49-F238E27FC236}">
                <a16:creationId xmlns="" xmlns:a16="http://schemas.microsoft.com/office/drawing/2014/main" id="{A366CD86-A548-42B3-B0E2-241B15BD5593}"/>
              </a:ext>
            </a:extLst>
          </p:cNvPr>
          <p:cNvPicPr/>
          <p:nvPr/>
        </p:nvPicPr>
        <p:blipFill>
          <a:blip r:embed="rId3" cstate="print"/>
          <a:srcRect/>
          <a:stretch>
            <a:fillRect/>
          </a:stretch>
        </p:blipFill>
        <p:spPr bwMode="auto">
          <a:xfrm>
            <a:off x="2099844" y="3429000"/>
            <a:ext cx="6723684" cy="2763927"/>
          </a:xfrm>
          <a:prstGeom prst="rect">
            <a:avLst/>
          </a:prstGeom>
          <a:noFill/>
          <a:ln w="9525">
            <a:noFill/>
            <a:miter lim="800000"/>
            <a:headEnd/>
            <a:tailEnd/>
          </a:ln>
        </p:spPr>
      </p:pic>
      <p:sp>
        <p:nvSpPr>
          <p:cNvPr id="18" name="Rectángulo 17">
            <a:extLst>
              <a:ext uri="{FF2B5EF4-FFF2-40B4-BE49-F238E27FC236}">
                <a16:creationId xmlns="" xmlns:a16="http://schemas.microsoft.com/office/drawing/2014/main" id="{96CB9EDD-211B-4758-A578-5C137F5EB155}"/>
              </a:ext>
            </a:extLst>
          </p:cNvPr>
          <p:cNvSpPr/>
          <p:nvPr/>
        </p:nvSpPr>
        <p:spPr>
          <a:xfrm>
            <a:off x="735836" y="3059668"/>
            <a:ext cx="4470263"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Diagrama eléctrico adquisición ritmo cardiaco</a:t>
            </a:r>
            <a:endParaRPr lang="es-EC" dirty="0"/>
          </a:p>
        </p:txBody>
      </p:sp>
    </p:spTree>
    <p:extLst>
      <p:ext uri="{BB962C8B-B14F-4D97-AF65-F5344CB8AC3E}">
        <p14:creationId xmlns="" xmlns:p14="http://schemas.microsoft.com/office/powerpoint/2010/main" val="382470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B35C4BEF-1C01-47A8-BF16-F020D96E606B}"/>
              </a:ext>
            </a:extLst>
          </p:cNvPr>
          <p:cNvSpPr/>
          <p:nvPr/>
        </p:nvSpPr>
        <p:spPr>
          <a:xfrm>
            <a:off x="303103" y="204572"/>
            <a:ext cx="4916731"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Programa para la decodificación del ritmo cardiaco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3 Imagen"/>
          <p:cNvPicPr/>
          <p:nvPr/>
        </p:nvPicPr>
        <p:blipFill>
          <a:blip r:embed="rId2" cstate="print"/>
          <a:srcRect/>
          <a:stretch>
            <a:fillRect/>
          </a:stretch>
        </p:blipFill>
        <p:spPr bwMode="auto">
          <a:xfrm>
            <a:off x="2652583" y="683740"/>
            <a:ext cx="6260757" cy="5420497"/>
          </a:xfrm>
          <a:prstGeom prst="rect">
            <a:avLst/>
          </a:prstGeom>
          <a:noFill/>
          <a:ln w="9525">
            <a:noFill/>
            <a:miter lim="800000"/>
            <a:headEnd/>
            <a:tailEnd/>
          </a:ln>
        </p:spPr>
      </p:pic>
    </p:spTree>
    <p:extLst>
      <p:ext uri="{BB962C8B-B14F-4D97-AF65-F5344CB8AC3E}">
        <p14:creationId xmlns="" xmlns:p14="http://schemas.microsoft.com/office/powerpoint/2010/main" val="238805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3D22BD7-A668-4C2B-85EC-3B15F55FF809}"/>
              </a:ext>
            </a:extLst>
          </p:cNvPr>
          <p:cNvSpPr/>
          <p:nvPr/>
        </p:nvSpPr>
        <p:spPr>
          <a:xfrm>
            <a:off x="281121" y="118548"/>
            <a:ext cx="6479723" cy="487506"/>
          </a:xfrm>
          <a:prstGeom prst="rect">
            <a:avLst/>
          </a:prstGeom>
        </p:spPr>
        <p:txBody>
          <a:bodyPr wrap="none">
            <a:spAutoFit/>
          </a:bodyPr>
          <a:lstStyle/>
          <a:p>
            <a:pPr lvl="1">
              <a:lnSpc>
                <a:spcPct val="107000"/>
              </a:lnSpc>
              <a:spcBef>
                <a:spcPts val="1000"/>
              </a:spcBef>
              <a:spcAft>
                <a:spcPts val="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Interfaz entre señal de control y caminadora</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 xmlns:a16="http://schemas.microsoft.com/office/drawing/2014/main" id="{D7E9CDB7-F9A9-437F-BABA-D4EDE455D6B4}"/>
              </a:ext>
            </a:extLst>
          </p:cNvPr>
          <p:cNvPicPr/>
          <p:nvPr/>
        </p:nvPicPr>
        <p:blipFill>
          <a:blip r:embed="rId2" cstate="print"/>
          <a:srcRect/>
          <a:stretch>
            <a:fillRect/>
          </a:stretch>
        </p:blipFill>
        <p:spPr bwMode="auto">
          <a:xfrm>
            <a:off x="2759676" y="1248880"/>
            <a:ext cx="5946491" cy="3479639"/>
          </a:xfrm>
          <a:prstGeom prst="rect">
            <a:avLst/>
          </a:prstGeom>
          <a:noFill/>
          <a:ln w="9525">
            <a:noFill/>
            <a:miter lim="800000"/>
            <a:headEnd/>
            <a:tailEnd/>
          </a:ln>
        </p:spPr>
      </p:pic>
      <p:sp>
        <p:nvSpPr>
          <p:cNvPr id="4" name="Rectángulo 3">
            <a:extLst>
              <a:ext uri="{FF2B5EF4-FFF2-40B4-BE49-F238E27FC236}">
                <a16:creationId xmlns="" xmlns:a16="http://schemas.microsoft.com/office/drawing/2014/main" id="{984EAB5F-4882-45E1-9D7C-D7E4AE1C5F15}"/>
              </a:ext>
            </a:extLst>
          </p:cNvPr>
          <p:cNvSpPr/>
          <p:nvPr/>
        </p:nvSpPr>
        <p:spPr>
          <a:xfrm>
            <a:off x="4356069" y="5026912"/>
            <a:ext cx="2973891"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Controlador del motor MC-60</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40631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3421D64C-51A0-4ECB-9053-F68F24F8D512}"/>
              </a:ext>
            </a:extLst>
          </p:cNvPr>
          <p:cNvPicPr/>
          <p:nvPr/>
        </p:nvPicPr>
        <p:blipFill>
          <a:blip r:embed="rId2" cstate="print"/>
          <a:srcRect/>
          <a:stretch>
            <a:fillRect/>
          </a:stretch>
        </p:blipFill>
        <p:spPr bwMode="auto">
          <a:xfrm>
            <a:off x="1174529" y="653525"/>
            <a:ext cx="7519871" cy="5550950"/>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6BF7B564-4A20-40DF-8188-AB2308C0A7AB}"/>
              </a:ext>
            </a:extLst>
          </p:cNvPr>
          <p:cNvSpPr/>
          <p:nvPr/>
        </p:nvSpPr>
        <p:spPr>
          <a:xfrm>
            <a:off x="771181" y="186933"/>
            <a:ext cx="3192605"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Programa en la tarjeta STM32F4</a:t>
            </a:r>
            <a:endParaRPr lang="es-EC" dirty="0"/>
          </a:p>
        </p:txBody>
      </p:sp>
    </p:spTree>
    <p:extLst>
      <p:ext uri="{BB962C8B-B14F-4D97-AF65-F5344CB8AC3E}">
        <p14:creationId xmlns="" xmlns:p14="http://schemas.microsoft.com/office/powerpoint/2010/main" val="411147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578B0553-2E2A-4FE5-99EB-2B4CAA5A2701}"/>
              </a:ext>
            </a:extLst>
          </p:cNvPr>
          <p:cNvPicPr/>
          <p:nvPr/>
        </p:nvPicPr>
        <p:blipFill>
          <a:blip r:embed="rId2" cstate="print"/>
          <a:srcRect/>
          <a:stretch>
            <a:fillRect/>
          </a:stretch>
        </p:blipFill>
        <p:spPr bwMode="auto">
          <a:xfrm>
            <a:off x="3275497" y="708528"/>
            <a:ext cx="5085910" cy="5440943"/>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B260B066-F476-4E42-9A8B-C44E16618954}"/>
              </a:ext>
            </a:extLst>
          </p:cNvPr>
          <p:cNvSpPr/>
          <p:nvPr/>
        </p:nvSpPr>
        <p:spPr>
          <a:xfrm>
            <a:off x="1066424" y="193827"/>
            <a:ext cx="1922321"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Programa en la PC</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40119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88828BB6-B2A7-493D-BFD3-03A5484E7B74}"/>
              </a:ext>
            </a:extLst>
          </p:cNvPr>
          <p:cNvPicPr/>
          <p:nvPr/>
        </p:nvPicPr>
        <p:blipFill>
          <a:blip r:embed="rId2" cstate="print"/>
          <a:srcRect t="4655"/>
          <a:stretch>
            <a:fillRect/>
          </a:stretch>
        </p:blipFill>
        <p:spPr bwMode="auto">
          <a:xfrm>
            <a:off x="2399249" y="651385"/>
            <a:ext cx="7393505" cy="5259084"/>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73453AA4-1BD0-4FBC-B444-759C56DF1239}"/>
              </a:ext>
            </a:extLst>
          </p:cNvPr>
          <p:cNvSpPr/>
          <p:nvPr/>
        </p:nvSpPr>
        <p:spPr>
          <a:xfrm>
            <a:off x="698135" y="156609"/>
            <a:ext cx="3595856"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Pérdida de la señal de ritmo cardiaco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10161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646F0CD4-7612-42F6-80C0-03487D70B184}"/>
              </a:ext>
            </a:extLst>
          </p:cNvPr>
          <p:cNvPicPr/>
          <p:nvPr/>
        </p:nvPicPr>
        <p:blipFill>
          <a:blip r:embed="rId2" cstate="print"/>
          <a:srcRect t="3683"/>
          <a:stretch>
            <a:fillRect/>
          </a:stretch>
        </p:blipFill>
        <p:spPr bwMode="auto">
          <a:xfrm>
            <a:off x="2398800" y="661752"/>
            <a:ext cx="7394400" cy="5259600"/>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43E5CFC3-913A-4F17-B76F-1B9CF192B791}"/>
              </a:ext>
            </a:extLst>
          </p:cNvPr>
          <p:cNvSpPr/>
          <p:nvPr/>
        </p:nvSpPr>
        <p:spPr>
          <a:xfrm>
            <a:off x="325394" y="121528"/>
            <a:ext cx="4160113"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Recuperación de la señal de ritmo cardiaco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93510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F8151AC9-B80A-41E3-A953-BB54328A5D2A}"/>
              </a:ext>
            </a:extLst>
          </p:cNvPr>
          <p:cNvPicPr/>
          <p:nvPr/>
        </p:nvPicPr>
        <p:blipFill>
          <a:blip r:embed="rId2" cstate="print"/>
          <a:srcRect/>
          <a:stretch>
            <a:fillRect/>
          </a:stretch>
        </p:blipFill>
        <p:spPr bwMode="auto">
          <a:xfrm>
            <a:off x="2133856" y="1627588"/>
            <a:ext cx="7924289" cy="3284772"/>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0596A757-DCC0-4B8C-BDB6-CF8ACE1E3A1F}"/>
              </a:ext>
            </a:extLst>
          </p:cNvPr>
          <p:cNvSpPr/>
          <p:nvPr/>
        </p:nvSpPr>
        <p:spPr>
          <a:xfrm>
            <a:off x="435474" y="181917"/>
            <a:ext cx="4730782"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Diagrama eléctrico interfaz de la señal de control</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52800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8DD7CA93-E9F7-4791-9ADD-890785B84330}"/>
              </a:ext>
            </a:extLst>
          </p:cNvPr>
          <p:cNvSpPr/>
          <p:nvPr/>
        </p:nvSpPr>
        <p:spPr>
          <a:xfrm>
            <a:off x="2093845" y="758408"/>
            <a:ext cx="8004313" cy="1224951"/>
          </a:xfrm>
          <a:prstGeom prst="rect">
            <a:avLst/>
          </a:prstGeom>
        </p:spPr>
        <p:txBody>
          <a:bodyPr wrap="square">
            <a:spAutoFit/>
          </a:bodyPr>
          <a:lstStyle/>
          <a:p>
            <a:pPr lvl="0" algn="ctr">
              <a:lnSpc>
                <a:spcPct val="115000"/>
              </a:lnSpc>
              <a:spcBef>
                <a:spcPts val="1200"/>
              </a:spcBef>
              <a:spcAft>
                <a:spcPts val="0"/>
              </a:spcAft>
            </a:pPr>
            <a:r>
              <a:rPr lang="es-EC" sz="3200" b="1" kern="0" dirty="0">
                <a:latin typeface="Times New Roman" panose="02020603050405020304" pitchFamily="18" charset="0"/>
                <a:ea typeface="Times New Roman" panose="02020603050405020304" pitchFamily="18" charset="0"/>
                <a:cs typeface="Times New Roman" panose="02020603050405020304" pitchFamily="18" charset="0"/>
              </a:rPr>
              <a:t>DISEÑO E IMPLEMENTACIÓN DEL CONTROLADOR INTELIGENTE</a:t>
            </a:r>
          </a:p>
        </p:txBody>
      </p:sp>
      <p:pic>
        <p:nvPicPr>
          <p:cNvPr id="4" name="Imagen 3">
            <a:extLst>
              <a:ext uri="{FF2B5EF4-FFF2-40B4-BE49-F238E27FC236}">
                <a16:creationId xmlns="" xmlns:a16="http://schemas.microsoft.com/office/drawing/2014/main" id="{43AB8A67-CB3F-4AE3-ADE6-0983FB59ACCF}"/>
              </a:ext>
            </a:extLst>
          </p:cNvPr>
          <p:cNvPicPr/>
          <p:nvPr/>
        </p:nvPicPr>
        <p:blipFill>
          <a:blip r:embed="rId2" cstate="print"/>
          <a:srcRect t="4851"/>
          <a:stretch>
            <a:fillRect/>
          </a:stretch>
        </p:blipFill>
        <p:spPr bwMode="auto">
          <a:xfrm>
            <a:off x="808385" y="2721542"/>
            <a:ext cx="5115337" cy="2812184"/>
          </a:xfrm>
          <a:prstGeom prst="rect">
            <a:avLst/>
          </a:prstGeom>
          <a:noFill/>
          <a:ln w="9525">
            <a:noFill/>
            <a:miter lim="800000"/>
            <a:headEnd/>
            <a:tailEnd/>
          </a:ln>
        </p:spPr>
      </p:pic>
      <p:sp>
        <p:nvSpPr>
          <p:cNvPr id="5" name="Rectángulo 4">
            <a:extLst>
              <a:ext uri="{FF2B5EF4-FFF2-40B4-BE49-F238E27FC236}">
                <a16:creationId xmlns="" xmlns:a16="http://schemas.microsoft.com/office/drawing/2014/main" id="{C249AC90-A719-428A-A0E3-86EE34B17268}"/>
              </a:ext>
            </a:extLst>
          </p:cNvPr>
          <p:cNvSpPr/>
          <p:nvPr/>
        </p:nvSpPr>
        <p:spPr>
          <a:xfrm>
            <a:off x="1600889" y="5732130"/>
            <a:ext cx="3530325"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Señal rampa para el ciclo de trabajo</a:t>
            </a:r>
            <a:endParaRPr lang="es-EC" dirty="0"/>
          </a:p>
        </p:txBody>
      </p:sp>
      <p:pic>
        <p:nvPicPr>
          <p:cNvPr id="6" name="Imagen 5">
            <a:extLst>
              <a:ext uri="{FF2B5EF4-FFF2-40B4-BE49-F238E27FC236}">
                <a16:creationId xmlns="" xmlns:a16="http://schemas.microsoft.com/office/drawing/2014/main" id="{C386319B-31E1-4F29-9FD4-8DF2DA234F3A}"/>
              </a:ext>
            </a:extLst>
          </p:cNvPr>
          <p:cNvPicPr/>
          <p:nvPr/>
        </p:nvPicPr>
        <p:blipFill>
          <a:blip r:embed="rId3" cstate="print"/>
          <a:srcRect/>
          <a:stretch>
            <a:fillRect/>
          </a:stretch>
        </p:blipFill>
        <p:spPr bwMode="auto">
          <a:xfrm>
            <a:off x="6268279" y="2628779"/>
            <a:ext cx="5115339" cy="2904949"/>
          </a:xfrm>
          <a:prstGeom prst="rect">
            <a:avLst/>
          </a:prstGeom>
          <a:noFill/>
          <a:ln w="9525">
            <a:noFill/>
            <a:miter lim="800000"/>
            <a:headEnd/>
            <a:tailEnd/>
          </a:ln>
        </p:spPr>
      </p:pic>
      <p:sp>
        <p:nvSpPr>
          <p:cNvPr id="7" name="Rectángulo 6">
            <a:extLst>
              <a:ext uri="{FF2B5EF4-FFF2-40B4-BE49-F238E27FC236}">
                <a16:creationId xmlns="" xmlns:a16="http://schemas.microsoft.com/office/drawing/2014/main" id="{4869C036-5F9D-4FB1-A02A-BBE7493A3921}"/>
              </a:ext>
            </a:extLst>
          </p:cNvPr>
          <p:cNvSpPr/>
          <p:nvPr/>
        </p:nvSpPr>
        <p:spPr>
          <a:xfrm>
            <a:off x="6615407" y="5591764"/>
            <a:ext cx="4421082" cy="507831"/>
          </a:xfrm>
          <a:prstGeom prst="rect">
            <a:avLst/>
          </a:prstGeom>
        </p:spPr>
        <p:txBody>
          <a:bodyPr wrap="none">
            <a:spAutoFit/>
          </a:bodyPr>
          <a:lstStyle/>
          <a:p>
            <a:pPr indent="144145" algn="ctr">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Respuesta del ritmo cardiaco en lazo abierto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 xmlns:a16="http://schemas.microsoft.com/office/drawing/2014/main" id="{AC2EFF0C-EFD8-428E-9082-A22AE40A488D}"/>
              </a:ext>
            </a:extLst>
          </p:cNvPr>
          <p:cNvSpPr txBox="1"/>
          <p:nvPr/>
        </p:nvSpPr>
        <p:spPr>
          <a:xfrm>
            <a:off x="808383" y="1983256"/>
            <a:ext cx="4046364" cy="738664"/>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Diseño del controlador difuso</a:t>
            </a:r>
          </a:p>
          <a:p>
            <a:endParaRPr lang="es-EC" dirty="0"/>
          </a:p>
        </p:txBody>
      </p:sp>
    </p:spTree>
    <p:extLst>
      <p:ext uri="{BB962C8B-B14F-4D97-AF65-F5344CB8AC3E}">
        <p14:creationId xmlns="" xmlns:p14="http://schemas.microsoft.com/office/powerpoint/2010/main" val="8682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Footer Placeholder 4"/>
          <p:cNvSpPr txBox="1">
            <a:spLocks/>
          </p:cNvSpPr>
          <p:nvPr/>
        </p:nvSpPr>
        <p:spPr>
          <a:xfrm>
            <a:off x="4343400" y="6400803"/>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AUTOR: JOHN OCHOA</a:t>
            </a:r>
          </a:p>
        </p:txBody>
      </p:sp>
      <p:sp>
        <p:nvSpPr>
          <p:cNvPr id="5" name="Rectángulo 6"/>
          <p:cNvSpPr/>
          <p:nvPr/>
        </p:nvSpPr>
        <p:spPr>
          <a:xfrm>
            <a:off x="4467762" y="27356"/>
            <a:ext cx="2646878" cy="646331"/>
          </a:xfrm>
          <a:prstGeom prst="rect">
            <a:avLst/>
          </a:prstGeom>
          <a:noFill/>
        </p:spPr>
        <p:txBody>
          <a:bodyPr wrap="none" lIns="91440" tIns="45720" rIns="91440" bIns="45720">
            <a:spAutoFit/>
          </a:bodyPr>
          <a:lstStyle/>
          <a:p>
            <a:pPr algn="ctr"/>
            <a:r>
              <a:rPr lang="es-E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OBJETIVOS</a:t>
            </a:r>
          </a:p>
        </p:txBody>
      </p:sp>
      <p:sp>
        <p:nvSpPr>
          <p:cNvPr id="6" name="Rectángulo 6"/>
          <p:cNvSpPr/>
          <p:nvPr/>
        </p:nvSpPr>
        <p:spPr>
          <a:xfrm>
            <a:off x="1750357" y="838957"/>
            <a:ext cx="3667992" cy="523220"/>
          </a:xfrm>
          <a:prstGeom prst="rect">
            <a:avLst/>
          </a:prstGeom>
          <a:noFill/>
        </p:spPr>
        <p:txBody>
          <a:bodyPr wrap="none" lIns="91440" tIns="45720" rIns="91440" bIns="45720">
            <a:spAutoFit/>
          </a:bodyPr>
          <a:lstStyle/>
          <a:p>
            <a:pPr algn="ctr"/>
            <a:r>
              <a:rPr lang="es-E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 GENERAL</a:t>
            </a:r>
          </a:p>
        </p:txBody>
      </p:sp>
      <p:sp>
        <p:nvSpPr>
          <p:cNvPr id="7" name="Rectángulo 6"/>
          <p:cNvSpPr/>
          <p:nvPr/>
        </p:nvSpPr>
        <p:spPr>
          <a:xfrm>
            <a:off x="1626112" y="2520216"/>
            <a:ext cx="4410182" cy="523220"/>
          </a:xfrm>
          <a:prstGeom prst="rect">
            <a:avLst/>
          </a:prstGeom>
          <a:noFill/>
        </p:spPr>
        <p:txBody>
          <a:bodyPr wrap="none" lIns="91440" tIns="45720" rIns="91440" bIns="45720">
            <a:spAutoFit/>
          </a:bodyPr>
          <a:lstStyle/>
          <a:p>
            <a:pPr algn="ctr"/>
            <a:r>
              <a:rPr lang="es-E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OBJETIVOS ESPECÍFICOS</a:t>
            </a:r>
          </a:p>
        </p:txBody>
      </p:sp>
      <p:sp>
        <p:nvSpPr>
          <p:cNvPr id="2" name="Rectangle 1"/>
          <p:cNvSpPr/>
          <p:nvPr/>
        </p:nvSpPr>
        <p:spPr>
          <a:xfrm>
            <a:off x="1941394" y="1596887"/>
            <a:ext cx="7049183" cy="923330"/>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Diseñar e implementar un sistema de control inteligente aplicado a una caminadora para el entrenamiento cardio vascular eficiente basado en HIIT</a:t>
            </a:r>
            <a:r>
              <a:rPr lang="es-E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sp>
        <p:nvSpPr>
          <p:cNvPr id="3" name="Rectangle 2"/>
          <p:cNvSpPr/>
          <p:nvPr/>
        </p:nvSpPr>
        <p:spPr>
          <a:xfrm>
            <a:off x="1941394" y="3124202"/>
            <a:ext cx="8309215" cy="3170099"/>
          </a:xfrm>
          <a:prstGeom prst="rect">
            <a:avLst/>
          </a:prstGeom>
        </p:spPr>
        <p:txBody>
          <a:bodyPr wrap="square">
            <a:spAutoFit/>
          </a:bodyPr>
          <a:lstStyle/>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Adquirir correctamente las señales de ritmo cardíaco en la tarjeta STM32.</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Adaptar la señal de control al hardware existente de la caminadora.</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Diseñar e implementar un controlador inteligente, utilizando la tarjeta STM32 basado en lógica difusa.</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Analizar y desarrollar el programa de entrenamiento de tipo HIIT, con los respectivos valores de ritmo cardíaco personalizados al individuo.</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Elaborar una interfaz gráfica de usuario, con el software MATLAB para el ingreso de datos y la visualización del ritmo cardíaco en tiempo real.</a:t>
            </a:r>
            <a:endParaRPr lang="es-EC"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Desarrollar pruebas de funcionamiento del sistema con el fin de valorar el desempeño.</a:t>
            </a:r>
            <a:endParaRPr lang="es-EC" dirty="0">
              <a:latin typeface="Times New Roman" panose="02020603050405020304" pitchFamily="18" charset="0"/>
              <a:cs typeface="Times New Roman" panose="02020603050405020304" pitchFamily="18" charset="0"/>
            </a:endParaRPr>
          </a:p>
          <a:p>
            <a:pPr algn="just"/>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359638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Rectángulo 1">
                <a:extLst>
                  <a:ext uri="{FF2B5EF4-FFF2-40B4-BE49-F238E27FC236}">
                    <a16:creationId xmlns:a16="http://schemas.microsoft.com/office/drawing/2014/main" id="{C01F9BC7-964B-428E-BD3C-7523C56B63CB}"/>
                  </a:ext>
                </a:extLst>
              </p:cNvPr>
              <p:cNvSpPr/>
              <p:nvPr/>
            </p:nvSpPr>
            <p:spPr>
              <a:xfrm>
                <a:off x="1567179" y="1391413"/>
                <a:ext cx="468442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𝐸𝑟𝑟𝑜𝑟</m:t>
                      </m:r>
                      <m:r>
                        <a:rPr lang="es-EC" i="0">
                          <a:latin typeface="Cambria Math" panose="02040503050406030204" pitchFamily="18" charset="0"/>
                        </a:rPr>
                        <m:t>=</m:t>
                      </m:r>
                      <m:r>
                        <a:rPr lang="es-EC" i="1">
                          <a:latin typeface="Cambria Math" panose="02040503050406030204" pitchFamily="18" charset="0"/>
                        </a:rPr>
                        <m:t>𝑆𝑒𝑡</m:t>
                      </m:r>
                      <m:r>
                        <a:rPr lang="es-EC" i="0">
                          <a:latin typeface="Cambria Math" panose="02040503050406030204" pitchFamily="18" charset="0"/>
                        </a:rPr>
                        <m:t> </m:t>
                      </m:r>
                      <m:r>
                        <a:rPr lang="es-EC" i="1">
                          <a:latin typeface="Cambria Math" panose="02040503050406030204" pitchFamily="18" charset="0"/>
                        </a:rPr>
                        <m:t>𝑃𝑜𝑖𝑛𝑡</m:t>
                      </m:r>
                      <m:r>
                        <a:rPr lang="es-EC" i="0">
                          <a:latin typeface="Cambria Math" panose="02040503050406030204" pitchFamily="18" charset="0"/>
                        </a:rPr>
                        <m:t>−</m:t>
                      </m:r>
                      <m:r>
                        <a:rPr lang="es-EC" i="1">
                          <a:latin typeface="Cambria Math" panose="02040503050406030204" pitchFamily="18" charset="0"/>
                        </a:rPr>
                        <m:t>𝑅𝑖𝑡𝑚𝑜</m:t>
                      </m:r>
                      <m:r>
                        <a:rPr lang="es-EC" i="0">
                          <a:latin typeface="Cambria Math" panose="02040503050406030204" pitchFamily="18" charset="0"/>
                        </a:rPr>
                        <m:t> </m:t>
                      </m:r>
                      <m:r>
                        <a:rPr lang="es-EC" i="1">
                          <a:latin typeface="Cambria Math" panose="02040503050406030204" pitchFamily="18" charset="0"/>
                        </a:rPr>
                        <m:t>𝑐𝑎𝑟𝑑𝑖𝑎𝑐𝑜</m:t>
                      </m:r>
                      <m:r>
                        <a:rPr lang="es-EC" i="0">
                          <a:latin typeface="Cambria Math" panose="02040503050406030204" pitchFamily="18" charset="0"/>
                        </a:rPr>
                        <m:t> </m:t>
                      </m:r>
                      <m:r>
                        <a:rPr lang="es-EC" i="1">
                          <a:latin typeface="Cambria Math" panose="02040503050406030204" pitchFamily="18" charset="0"/>
                        </a:rPr>
                        <m:t>𝑎𝑐𝑡𝑢𝑎𝑙</m:t>
                      </m:r>
                    </m:oMath>
                  </m:oMathPara>
                </a14:m>
                <a:endParaRPr lang="es-EC" dirty="0"/>
              </a:p>
            </p:txBody>
          </p:sp>
        </mc:Choice>
        <mc:Fallback>
          <p:sp>
            <p:nvSpPr>
              <p:cNvPr id="2" name="Rectángulo 1">
                <a:extLst>
                  <a:ext uri="{FF2B5EF4-FFF2-40B4-BE49-F238E27FC236}">
                    <a16:creationId xmlns="" xmlns:a16="http://schemas.microsoft.com/office/drawing/2014/main" id="{C01F9BC7-964B-428E-BD3C-7523C56B63CB}"/>
                  </a:ext>
                </a:extLst>
              </p:cNvPr>
              <p:cNvSpPr>
                <a:spLocks noRot="1" noChangeAspect="1" noMove="1" noResize="1" noEditPoints="1" noAdjustHandles="1" noChangeArrowheads="1" noChangeShapeType="1" noTextEdit="1"/>
              </p:cNvSpPr>
              <p:nvPr/>
            </p:nvSpPr>
            <p:spPr>
              <a:xfrm>
                <a:off x="1567179" y="1391413"/>
                <a:ext cx="4684424" cy="369332"/>
              </a:xfrm>
              <a:prstGeom prst="rect">
                <a:avLst/>
              </a:prstGeom>
              <a:blipFill>
                <a:blip r:embed="rId2" cstate="print"/>
                <a:stretch>
                  <a:fillRect/>
                </a:stretch>
              </a:blipFill>
            </p:spPr>
            <p:txBody>
              <a:bodyPr/>
              <a:lstStyle/>
              <a:p>
                <a:r>
                  <a:rPr lang="es-EC">
                    <a:noFill/>
                  </a:rPr>
                  <a:t> </a:t>
                </a:r>
              </a:p>
            </p:txBody>
          </p:sp>
        </mc:Fallback>
      </mc:AlternateContent>
      <mc:AlternateContent xmlns:mc="http://schemas.openxmlformats.org/markup-compatibility/2006">
        <mc:Choice xmlns="" xmlns:a14="http://schemas.microsoft.com/office/drawing/2010/main" Requires="a14">
          <p:sp>
            <p:nvSpPr>
              <p:cNvPr id="3" name="Rectángulo 2">
                <a:extLst>
                  <a:ext uri="{FF2B5EF4-FFF2-40B4-BE49-F238E27FC236}">
                    <a16:creationId xmlns:a16="http://schemas.microsoft.com/office/drawing/2014/main" id="{98CEDCB1-960C-4343-B8AA-EB7E404D1B92}"/>
                  </a:ext>
                </a:extLst>
              </p:cNvPr>
              <p:cNvSpPr/>
              <p:nvPr/>
            </p:nvSpPr>
            <p:spPr>
              <a:xfrm>
                <a:off x="2870517" y="2146367"/>
                <a:ext cx="207774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EC" smtClean="0">
                              <a:latin typeface="Cambria Math" panose="02040503050406030204" pitchFamily="18" charset="0"/>
                            </a:rPr>
                          </m:ctrlPr>
                        </m:dPr>
                        <m:e>
                          <m:r>
                            <a:rPr lang="es-EC" i="1">
                              <a:latin typeface="Cambria Math" panose="02040503050406030204" pitchFamily="18" charset="0"/>
                            </a:rPr>
                            <m:t>𝑒</m:t>
                          </m:r>
                          <m:r>
                            <a:rPr lang="es-EC" i="0">
                              <a:latin typeface="Cambria Math" panose="02040503050406030204" pitchFamily="18" charset="0"/>
                            </a:rPr>
                            <m:t>=</m:t>
                          </m:r>
                          <m:r>
                            <a:rPr lang="es-EC" i="1">
                              <a:latin typeface="Cambria Math" panose="02040503050406030204" pitchFamily="18" charset="0"/>
                            </a:rPr>
                            <m:t>𝑠𝑝</m:t>
                          </m:r>
                          <m:r>
                            <a:rPr lang="es-EC" i="0">
                              <a:latin typeface="Cambria Math" panose="02040503050406030204" pitchFamily="18" charset="0"/>
                            </a:rPr>
                            <m:t>−</m:t>
                          </m:r>
                          <m:r>
                            <a:rPr lang="es-EC" i="1">
                              <a:latin typeface="Cambria Math" panose="02040503050406030204" pitchFamily="18" charset="0"/>
                            </a:rPr>
                            <m:t>h𝑟</m:t>
                          </m:r>
                          <m:r>
                            <a:rPr lang="es-EC" i="0">
                              <a:latin typeface="Cambria Math" panose="02040503050406030204" pitchFamily="18" charset="0"/>
                            </a:rPr>
                            <m:t> [</m:t>
                          </m:r>
                          <m:r>
                            <a:rPr lang="es-EC" i="1">
                              <a:latin typeface="Cambria Math" panose="02040503050406030204" pitchFamily="18" charset="0"/>
                            </a:rPr>
                            <m:t>𝑏𝑝𝑚</m:t>
                          </m:r>
                        </m:e>
                      </m:d>
                    </m:oMath>
                  </m:oMathPara>
                </a14:m>
                <a:endParaRPr lang="es-EC" dirty="0"/>
              </a:p>
            </p:txBody>
          </p:sp>
        </mc:Choice>
        <mc:Fallback>
          <p:sp>
            <p:nvSpPr>
              <p:cNvPr id="3" name="Rectángulo 2">
                <a:extLst>
                  <a:ext uri="{FF2B5EF4-FFF2-40B4-BE49-F238E27FC236}">
                    <a16:creationId xmlns="" xmlns:a16="http://schemas.microsoft.com/office/drawing/2014/main" id="{98CEDCB1-960C-4343-B8AA-EB7E404D1B92}"/>
                  </a:ext>
                </a:extLst>
              </p:cNvPr>
              <p:cNvSpPr>
                <a:spLocks noRot="1" noChangeAspect="1" noMove="1" noResize="1" noEditPoints="1" noAdjustHandles="1" noChangeArrowheads="1" noChangeShapeType="1" noTextEdit="1"/>
              </p:cNvSpPr>
              <p:nvPr/>
            </p:nvSpPr>
            <p:spPr>
              <a:xfrm>
                <a:off x="2870518" y="2146367"/>
                <a:ext cx="2077748" cy="369332"/>
              </a:xfrm>
              <a:prstGeom prst="rect">
                <a:avLst/>
              </a:prstGeom>
              <a:blipFill>
                <a:blip r:embed="rId3" cstate="print"/>
                <a:stretch>
                  <a:fillRect t="-126230" r="-20528" b="-188525"/>
                </a:stretch>
              </a:blipFill>
            </p:spPr>
            <p:txBody>
              <a:bodyPr/>
              <a:lstStyle/>
              <a:p>
                <a:r>
                  <a:rPr lang="es-EC">
                    <a:noFill/>
                  </a:rPr>
                  <a:t> </a:t>
                </a:r>
              </a:p>
            </p:txBody>
          </p:sp>
        </mc:Fallback>
      </mc:AlternateContent>
      <mc:AlternateContent xmlns:mc="http://schemas.openxmlformats.org/markup-compatibility/2006">
        <mc:Choice xmlns="" xmlns:a14="http://schemas.microsoft.com/office/drawing/2010/main" Requires="a14">
          <p:sp>
            <p:nvSpPr>
              <p:cNvPr id="4" name="Rectángulo 3">
                <a:extLst>
                  <a:ext uri="{FF2B5EF4-FFF2-40B4-BE49-F238E27FC236}">
                    <a16:creationId xmlns:a16="http://schemas.microsoft.com/office/drawing/2014/main" id="{0E249854-3321-45D3-91CB-FB9FA75F4D31}"/>
                  </a:ext>
                </a:extLst>
              </p:cNvPr>
              <p:cNvSpPr/>
              <p:nvPr/>
            </p:nvSpPr>
            <p:spPr>
              <a:xfrm>
                <a:off x="1258957" y="2913029"/>
                <a:ext cx="7779026" cy="66684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𝑅</m:t>
                      </m:r>
                      <m:r>
                        <a:rPr lang="es-EC" i="1" smtClean="0">
                          <a:latin typeface="Cambria Math" panose="02040503050406030204" pitchFamily="18" charset="0"/>
                        </a:rPr>
                        <m:t>𝑎𝑧</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𝑐𝑎𝑚𝑏𝑖𝑜</m:t>
                      </m:r>
                      <m:r>
                        <a:rPr lang="es-EC" i="0">
                          <a:latin typeface="Cambria Math" panose="02040503050406030204" pitchFamily="18" charset="0"/>
                        </a:rPr>
                        <m:t> </m:t>
                      </m:r>
                      <m:r>
                        <a:rPr lang="es-EC" i="1">
                          <a:latin typeface="Cambria Math" panose="02040503050406030204" pitchFamily="18" charset="0"/>
                        </a:rPr>
                        <m:t>𝑑𝑒𝑙</m:t>
                      </m:r>
                      <m:r>
                        <a:rPr lang="es-EC" i="0">
                          <a:latin typeface="Cambria Math" panose="02040503050406030204" pitchFamily="18" charset="0"/>
                        </a:rPr>
                        <m:t> </m:t>
                      </m:r>
                      <m:r>
                        <a:rPr lang="es-EC" i="1">
                          <a:latin typeface="Cambria Math" panose="02040503050406030204" pitchFamily="18" charset="0"/>
                        </a:rPr>
                        <m:t>𝑟𝑖𝑡𝑚𝑜</m:t>
                      </m:r>
                      <m:r>
                        <a:rPr lang="es-EC" i="0">
                          <a:latin typeface="Cambria Math" panose="02040503050406030204" pitchFamily="18" charset="0"/>
                        </a:rPr>
                        <m:t> </m:t>
                      </m:r>
                      <m:r>
                        <a:rPr lang="es-EC" i="1">
                          <a:latin typeface="Cambria Math" panose="02040503050406030204" pitchFamily="18" charset="0"/>
                        </a:rPr>
                        <m:t>𝑐𝑎𝑟𝑑𝑖𝑎𝑐𝑜</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𝑉𝑎𝑙𝑜𝑟</m:t>
                          </m:r>
                          <m:r>
                            <a:rPr lang="es-EC" i="0">
                              <a:latin typeface="Cambria Math" panose="02040503050406030204" pitchFamily="18" charset="0"/>
                            </a:rPr>
                            <m:t> </m:t>
                          </m:r>
                          <m:r>
                            <a:rPr lang="es-EC" i="1">
                              <a:latin typeface="Cambria Math" panose="02040503050406030204" pitchFamily="18" charset="0"/>
                            </a:rPr>
                            <m:t>𝑎𝑐𝑡𝑢𝑎𝑙</m:t>
                          </m:r>
                          <m:r>
                            <a:rPr lang="es-EC" i="0">
                              <a:latin typeface="Cambria Math" panose="02040503050406030204" pitchFamily="18" charset="0"/>
                            </a:rPr>
                            <m:t>−</m:t>
                          </m:r>
                          <m:r>
                            <a:rPr lang="es-EC" i="1">
                              <a:latin typeface="Cambria Math" panose="02040503050406030204" pitchFamily="18" charset="0"/>
                            </a:rPr>
                            <m:t>𝑉𝑎𝑙𝑜𝑟</m:t>
                          </m:r>
                          <m:r>
                            <a:rPr lang="es-EC" i="0">
                              <a:latin typeface="Cambria Math" panose="02040503050406030204" pitchFamily="18" charset="0"/>
                            </a:rPr>
                            <m:t> </m:t>
                          </m:r>
                          <m:r>
                            <a:rPr lang="es-EC" i="1">
                              <a:latin typeface="Cambria Math" panose="02040503050406030204" pitchFamily="18" charset="0"/>
                            </a:rPr>
                            <m:t>𝑎𝑛𝑡𝑒𝑟𝑖𝑜𝑟</m:t>
                          </m:r>
                        </m:num>
                        <m:den>
                          <m:r>
                            <a:rPr lang="es-EC" i="0">
                              <a:latin typeface="Cambria Math" panose="02040503050406030204" pitchFamily="18" charset="0"/>
                            </a:rPr>
                            <m:t>1 </m:t>
                          </m:r>
                          <m:r>
                            <a:rPr lang="es-EC" i="1">
                              <a:latin typeface="Cambria Math" panose="02040503050406030204" pitchFamily="18" charset="0"/>
                            </a:rPr>
                            <m:t>𝑠𝑒𝑔𝑢𝑛𝑑𝑜</m:t>
                          </m:r>
                        </m:den>
                      </m:f>
                    </m:oMath>
                  </m:oMathPara>
                </a14:m>
                <a:endParaRPr lang="es-EC" dirty="0"/>
              </a:p>
            </p:txBody>
          </p:sp>
        </mc:Choice>
        <mc:Fallback>
          <p:sp>
            <p:nvSpPr>
              <p:cNvPr id="4" name="Rectángulo 3">
                <a:extLst>
                  <a:ext uri="{FF2B5EF4-FFF2-40B4-BE49-F238E27FC236}">
                    <a16:creationId xmlns="" xmlns:a16="http://schemas.microsoft.com/office/drawing/2014/main" id="{0E249854-3321-45D3-91CB-FB9FA75F4D31}"/>
                  </a:ext>
                </a:extLst>
              </p:cNvPr>
              <p:cNvSpPr>
                <a:spLocks noRot="1" noChangeAspect="1" noMove="1" noResize="1" noEditPoints="1" noAdjustHandles="1" noChangeArrowheads="1" noChangeShapeType="1" noTextEdit="1"/>
              </p:cNvSpPr>
              <p:nvPr/>
            </p:nvSpPr>
            <p:spPr>
              <a:xfrm>
                <a:off x="1258957" y="2913031"/>
                <a:ext cx="7779027" cy="666849"/>
              </a:xfrm>
              <a:prstGeom prst="rect">
                <a:avLst/>
              </a:prstGeom>
              <a:blipFill>
                <a:blip r:embed="rId4" cstate="print"/>
                <a:stretch>
                  <a:fillRect/>
                </a:stretch>
              </a:blipFill>
            </p:spPr>
            <p:txBody>
              <a:bodyPr/>
              <a:lstStyle/>
              <a:p>
                <a:r>
                  <a:rPr lang="es-EC">
                    <a:noFill/>
                  </a:rPr>
                  <a:t> </a:t>
                </a:r>
              </a:p>
            </p:txBody>
          </p:sp>
        </mc:Fallback>
      </mc:AlternateContent>
      <mc:AlternateContent xmlns:mc="http://schemas.openxmlformats.org/markup-compatibility/2006">
        <mc:Choice xmlns="" xmlns:a14="http://schemas.microsoft.com/office/drawing/2010/main" Requires="a14">
          <p:sp>
            <p:nvSpPr>
              <p:cNvPr id="5" name="Rectángulo 4">
                <a:extLst>
                  <a:ext uri="{FF2B5EF4-FFF2-40B4-BE49-F238E27FC236}">
                    <a16:creationId xmlns:a16="http://schemas.microsoft.com/office/drawing/2014/main" id="{60C98403-C50A-46C7-8AF5-363252AD58FB}"/>
                  </a:ext>
                </a:extLst>
              </p:cNvPr>
              <p:cNvSpPr/>
              <p:nvPr/>
            </p:nvSpPr>
            <p:spPr>
              <a:xfrm>
                <a:off x="2582265" y="4086865"/>
                <a:ext cx="3669338" cy="7087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r>
                        <a:rPr lang="es-EC" i="1">
                          <a:latin typeface="Cambria Math" panose="02040503050406030204" pitchFamily="18" charset="0"/>
                        </a:rPr>
                        <m:t>h𝑟</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 </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1">
                                  <a:latin typeface="Cambria Math" panose="02040503050406030204" pitchFamily="18" charset="0"/>
                                </a:rPr>
                                <m:t>h𝑟</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m:t>
                              </m:r>
                              <m:r>
                                <a:rPr lang="es-EC" i="1">
                                  <a:latin typeface="Cambria Math" panose="02040503050406030204" pitchFamily="18" charset="0"/>
                                </a:rPr>
                                <m:t>h𝑟</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−1</m:t>
                              </m:r>
                            </m:e>
                          </m:d>
                        </m:num>
                        <m:den>
                          <m:r>
                            <a:rPr lang="es-EC" i="0">
                              <a:latin typeface="Cambria Math" panose="02040503050406030204" pitchFamily="18" charset="0"/>
                            </a:rPr>
                            <m:t>1 </m:t>
                          </m:r>
                          <m:r>
                            <a:rPr lang="es-EC" i="1">
                              <a:latin typeface="Cambria Math" panose="02040503050406030204" pitchFamily="18" charset="0"/>
                            </a:rPr>
                            <m:t>𝑠</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𝑏𝑝𝑚</m:t>
                              </m:r>
                            </m:num>
                            <m:den>
                              <m:r>
                                <a:rPr lang="es-EC" i="1">
                                  <a:latin typeface="Cambria Math" panose="02040503050406030204" pitchFamily="18" charset="0"/>
                                </a:rPr>
                                <m:t>𝑠</m:t>
                              </m:r>
                            </m:den>
                          </m:f>
                        </m:e>
                      </m:d>
                    </m:oMath>
                  </m:oMathPara>
                </a14:m>
                <a:endParaRPr lang="es-EC" dirty="0"/>
              </a:p>
            </p:txBody>
          </p:sp>
        </mc:Choice>
        <mc:Fallback>
          <p:sp>
            <p:nvSpPr>
              <p:cNvPr id="5" name="Rectángulo 4">
                <a:extLst>
                  <a:ext uri="{FF2B5EF4-FFF2-40B4-BE49-F238E27FC236}">
                    <a16:creationId xmlns="" xmlns:a16="http://schemas.microsoft.com/office/drawing/2014/main" id="{60C98403-C50A-46C7-8AF5-363252AD58FB}"/>
                  </a:ext>
                </a:extLst>
              </p:cNvPr>
              <p:cNvSpPr>
                <a:spLocks noRot="1" noChangeAspect="1" noMove="1" noResize="1" noEditPoints="1" noAdjustHandles="1" noChangeArrowheads="1" noChangeShapeType="1" noTextEdit="1"/>
              </p:cNvSpPr>
              <p:nvPr/>
            </p:nvSpPr>
            <p:spPr>
              <a:xfrm>
                <a:off x="2582265" y="4086865"/>
                <a:ext cx="3669339" cy="708720"/>
              </a:xfrm>
              <a:prstGeom prst="rect">
                <a:avLst/>
              </a:prstGeom>
              <a:blipFill>
                <a:blip r:embed="rId5" cstate="print"/>
                <a:stretch>
                  <a:fillRect/>
                </a:stretch>
              </a:blipFill>
            </p:spPr>
            <p:txBody>
              <a:bodyPr/>
              <a:lstStyle/>
              <a:p>
                <a:r>
                  <a:rPr lang="es-EC">
                    <a:noFill/>
                  </a:rPr>
                  <a:t> </a:t>
                </a:r>
              </a:p>
            </p:txBody>
          </p:sp>
        </mc:Fallback>
      </mc:AlternateContent>
      <mc:AlternateContent xmlns:mc="http://schemas.openxmlformats.org/markup-compatibility/2006">
        <mc:Choice xmlns="" xmlns:a14="http://schemas.microsoft.com/office/drawing/2010/main" Requires="a14">
          <p:sp>
            <p:nvSpPr>
              <p:cNvPr id="6" name="Rectángulo 5">
                <a:extLst>
                  <a:ext uri="{FF2B5EF4-FFF2-40B4-BE49-F238E27FC236}">
                    <a16:creationId xmlns:a16="http://schemas.microsoft.com/office/drawing/2014/main" id="{4CF1B0B5-E70D-45C2-A157-032D8425C365}"/>
                  </a:ext>
                </a:extLst>
              </p:cNvPr>
              <p:cNvSpPr/>
              <p:nvPr/>
            </p:nvSpPr>
            <p:spPr>
              <a:xfrm>
                <a:off x="2870517" y="5117906"/>
                <a:ext cx="282500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EC" smtClean="0">
                              <a:latin typeface="Cambria Math" panose="02040503050406030204" pitchFamily="18" charset="0"/>
                            </a:rPr>
                          </m:ctrlPr>
                        </m:dPr>
                        <m:e>
                          <m:r>
                            <a:rPr lang="es-EC" i="1">
                              <a:latin typeface="Cambria Math" panose="02040503050406030204" pitchFamily="18" charset="0"/>
                            </a:rPr>
                            <m:t>𝑑</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m:t>
                          </m:r>
                          <m:r>
                            <a:rPr lang="es-EC" i="1">
                              <a:latin typeface="Cambria Math" panose="02040503050406030204" pitchFamily="18" charset="0"/>
                            </a:rPr>
                            <m:t>𝑑</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−1)+ ∆</m:t>
                          </m:r>
                          <m:r>
                            <a:rPr lang="es-EC" i="1">
                              <a:latin typeface="Cambria Math" panose="02040503050406030204" pitchFamily="18" charset="0"/>
                            </a:rPr>
                            <m:t>𝑑</m:t>
                          </m:r>
                          <m:r>
                            <a:rPr lang="es-EC" i="0">
                              <a:latin typeface="Cambria Math" panose="02040503050406030204" pitchFamily="18" charset="0"/>
                            </a:rPr>
                            <m:t> [%</m:t>
                          </m:r>
                        </m:e>
                      </m:d>
                    </m:oMath>
                  </m:oMathPara>
                </a14:m>
                <a:endParaRPr lang="es-EC" dirty="0"/>
              </a:p>
            </p:txBody>
          </p:sp>
        </mc:Choice>
        <mc:Fallback>
          <p:sp>
            <p:nvSpPr>
              <p:cNvPr id="6" name="Rectángulo 5">
                <a:extLst>
                  <a:ext uri="{FF2B5EF4-FFF2-40B4-BE49-F238E27FC236}">
                    <a16:creationId xmlns="" xmlns:a16="http://schemas.microsoft.com/office/drawing/2014/main" id="{4CF1B0B5-E70D-45C2-A157-032D8425C365}"/>
                  </a:ext>
                </a:extLst>
              </p:cNvPr>
              <p:cNvSpPr>
                <a:spLocks noRot="1" noChangeAspect="1" noMove="1" noResize="1" noEditPoints="1" noAdjustHandles="1" noChangeArrowheads="1" noChangeShapeType="1" noTextEdit="1"/>
              </p:cNvSpPr>
              <p:nvPr/>
            </p:nvSpPr>
            <p:spPr>
              <a:xfrm>
                <a:off x="2870518" y="5117906"/>
                <a:ext cx="2825004" cy="369332"/>
              </a:xfrm>
              <a:prstGeom prst="rect">
                <a:avLst/>
              </a:prstGeom>
              <a:blipFill>
                <a:blip r:embed="rId6" cstate="print"/>
                <a:stretch>
                  <a:fillRect t="-128333" r="-15119" b="-193333"/>
                </a:stretch>
              </a:blipFill>
            </p:spPr>
            <p:txBody>
              <a:bodyPr/>
              <a:lstStyle/>
              <a:p>
                <a:r>
                  <a:rPr lang="es-EC">
                    <a:noFill/>
                  </a:rPr>
                  <a:t> </a:t>
                </a:r>
              </a:p>
            </p:txBody>
          </p:sp>
        </mc:Fallback>
      </mc:AlternateContent>
      <p:sp>
        <p:nvSpPr>
          <p:cNvPr id="7" name="Rectángulo 2">
            <a:extLst>
              <a:ext uri="{FF2B5EF4-FFF2-40B4-BE49-F238E27FC236}">
                <a16:creationId xmlns="" xmlns:a16="http://schemas.microsoft.com/office/drawing/2014/main" id="{43E5CFC3-913A-4F17-B76F-1B9CF192B791}"/>
              </a:ext>
            </a:extLst>
          </p:cNvPr>
          <p:cNvSpPr/>
          <p:nvPr/>
        </p:nvSpPr>
        <p:spPr>
          <a:xfrm>
            <a:off x="786947" y="138003"/>
            <a:ext cx="1095173" cy="369332"/>
          </a:xfrm>
          <a:prstGeom prst="rect">
            <a:avLst/>
          </a:prstGeom>
        </p:spPr>
        <p:txBody>
          <a:bodyPr wrap="none">
            <a:spAutoFit/>
          </a:bodyPr>
          <a:lstStyle/>
          <a:p>
            <a:pPr algn="ctr"/>
            <a:r>
              <a:rPr lang="es-ES" b="1" dirty="0" smtClean="0">
                <a:latin typeface="Times New Roman" panose="02020603050405020304" pitchFamily="18" charset="0"/>
                <a:ea typeface="Calibri" panose="020F0502020204030204" pitchFamily="34" charset="0"/>
                <a:cs typeface="Times New Roman" panose="02020603050405020304" pitchFamily="18" charset="0"/>
              </a:rPr>
              <a:t>Entradas</a:t>
            </a:r>
            <a:endParaRPr lang="es-EC" sz="1600" b="1"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11850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F0561E0E-8323-4592-B7C1-1525229ED844}"/>
              </a:ext>
            </a:extLst>
          </p:cNvPr>
          <p:cNvPicPr/>
          <p:nvPr/>
        </p:nvPicPr>
        <p:blipFill>
          <a:blip r:embed="rId2" cstate="print"/>
          <a:srcRect b="4688"/>
          <a:stretch>
            <a:fillRect/>
          </a:stretch>
        </p:blipFill>
        <p:spPr bwMode="auto">
          <a:xfrm>
            <a:off x="411892" y="2057971"/>
            <a:ext cx="5458823" cy="2382224"/>
          </a:xfrm>
          <a:prstGeom prst="rect">
            <a:avLst/>
          </a:prstGeom>
          <a:noFill/>
          <a:ln w="9525">
            <a:noFill/>
            <a:miter lim="800000"/>
            <a:headEnd/>
            <a:tailEnd/>
          </a:ln>
        </p:spPr>
      </p:pic>
      <mc:AlternateContent xmlns:mc="http://schemas.openxmlformats.org/markup-compatibility/2006">
        <mc:Choice xmlns="" xmlns:a14="http://schemas.microsoft.com/office/drawing/2010/main" Requires="a14">
          <p:sp>
            <p:nvSpPr>
              <p:cNvPr id="3" name="Rectángulo 2">
                <a:extLst>
                  <a:ext uri="{FF2B5EF4-FFF2-40B4-BE49-F238E27FC236}">
                    <a16:creationId xmlns:a16="http://schemas.microsoft.com/office/drawing/2014/main" id="{B3810B78-BEA6-47CD-BB2D-CEAAA6A57679}"/>
                  </a:ext>
                </a:extLst>
              </p:cNvPr>
              <p:cNvSpPr/>
              <p:nvPr/>
            </p:nvSpPr>
            <p:spPr>
              <a:xfrm>
                <a:off x="2120095" y="1409899"/>
                <a:ext cx="232397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EC" smtClean="0">
                              <a:latin typeface="Cambria Math" panose="02040503050406030204" pitchFamily="18" charset="0"/>
                            </a:rPr>
                          </m:ctrlPr>
                        </m:dPr>
                        <m:e>
                          <m:r>
                            <a:rPr lang="es-EC" i="1">
                              <a:latin typeface="Cambria Math" panose="02040503050406030204" pitchFamily="18" charset="0"/>
                            </a:rPr>
                            <m:t>𝑒</m:t>
                          </m:r>
                          <m:r>
                            <a:rPr lang="es-EC" i="0">
                              <a:latin typeface="Cambria Math" panose="02040503050406030204" pitchFamily="18" charset="0"/>
                            </a:rPr>
                            <m:t>=</m:t>
                          </m:r>
                          <m:d>
                            <m:dPr>
                              <m:begChr m:val="{"/>
                              <m:endChr m:val="}"/>
                              <m:ctrlPr>
                                <a:rPr lang="es-EC" i="1">
                                  <a:latin typeface="Cambria Math" panose="02040503050406030204" pitchFamily="18" charset="0"/>
                                </a:rPr>
                              </m:ctrlPr>
                            </m:dPr>
                            <m:e>
                              <m:r>
                                <a:rPr lang="es-EC" i="0">
                                  <a:latin typeface="Cambria Math" panose="02040503050406030204" pitchFamily="18" charset="0"/>
                                </a:rPr>
                                <m:t>−20 , 20</m:t>
                              </m:r>
                            </m:e>
                          </m:d>
                          <m:r>
                            <a:rPr lang="es-EC" i="0">
                              <a:latin typeface="Cambria Math" panose="02040503050406030204" pitchFamily="18" charset="0"/>
                            </a:rPr>
                            <m:t> [</m:t>
                          </m:r>
                          <m:r>
                            <a:rPr lang="es-EC" i="1">
                              <a:latin typeface="Cambria Math" panose="02040503050406030204" pitchFamily="18" charset="0"/>
                            </a:rPr>
                            <m:t>𝑏𝑝𝑚</m:t>
                          </m:r>
                        </m:e>
                      </m:d>
                    </m:oMath>
                  </m:oMathPara>
                </a14:m>
                <a:endParaRPr lang="es-EC" dirty="0"/>
              </a:p>
            </p:txBody>
          </p:sp>
        </mc:Choice>
        <mc:Fallback>
          <p:sp>
            <p:nvSpPr>
              <p:cNvPr id="3" name="Rectángulo 2">
                <a:extLst>
                  <a:ext uri="{FF2B5EF4-FFF2-40B4-BE49-F238E27FC236}">
                    <a16:creationId xmlns="" xmlns:a16="http://schemas.microsoft.com/office/drawing/2014/main" id="{B3810B78-BEA6-47CD-BB2D-CEAAA6A57679}"/>
                  </a:ext>
                </a:extLst>
              </p:cNvPr>
              <p:cNvSpPr>
                <a:spLocks noRot="1" noChangeAspect="1" noMove="1" noResize="1" noEditPoints="1" noAdjustHandles="1" noChangeArrowheads="1" noChangeShapeType="1" noTextEdit="1"/>
              </p:cNvSpPr>
              <p:nvPr/>
            </p:nvSpPr>
            <p:spPr>
              <a:xfrm>
                <a:off x="2120095" y="1409899"/>
                <a:ext cx="2323971" cy="369332"/>
              </a:xfrm>
              <a:prstGeom prst="rect">
                <a:avLst/>
              </a:prstGeom>
              <a:blipFill>
                <a:blip r:embed="rId3" cstate="print"/>
                <a:stretch>
                  <a:fillRect t="-126230" r="-18635" b="-188525"/>
                </a:stretch>
              </a:blipFill>
            </p:spPr>
            <p:txBody>
              <a:bodyPr/>
              <a:lstStyle/>
              <a:p>
                <a:r>
                  <a:rPr lang="es-EC">
                    <a:noFill/>
                  </a:rPr>
                  <a:t> </a:t>
                </a:r>
              </a:p>
            </p:txBody>
          </p:sp>
        </mc:Fallback>
      </mc:AlternateContent>
      <p:sp>
        <p:nvSpPr>
          <p:cNvPr id="4" name="Rectángulo 3">
            <a:extLst>
              <a:ext uri="{FF2B5EF4-FFF2-40B4-BE49-F238E27FC236}">
                <a16:creationId xmlns="" xmlns:a16="http://schemas.microsoft.com/office/drawing/2014/main" id="{5D1CD3FD-A077-404F-A685-D78A91344102}"/>
              </a:ext>
            </a:extLst>
          </p:cNvPr>
          <p:cNvSpPr/>
          <p:nvPr/>
        </p:nvSpPr>
        <p:spPr>
          <a:xfrm>
            <a:off x="1102092" y="4507845"/>
            <a:ext cx="4359976"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Funciones de membresía de la variable error</a:t>
            </a:r>
            <a:endParaRPr lang="es-EC" dirty="0"/>
          </a:p>
        </p:txBody>
      </p:sp>
      <mc:AlternateContent xmlns:mc="http://schemas.openxmlformats.org/markup-compatibility/2006">
        <mc:Choice xmlns="" xmlns:a14="http://schemas.microsoft.com/office/drawing/2010/main" Requires="a14">
          <p:sp>
            <p:nvSpPr>
              <p:cNvPr id="5" name="Rectángulo 4">
                <a:extLst>
                  <a:ext uri="{FF2B5EF4-FFF2-40B4-BE49-F238E27FC236}">
                    <a16:creationId xmlns:a16="http://schemas.microsoft.com/office/drawing/2014/main" id="{3D72A478-CF9D-44B9-9E42-49363C327C3C}"/>
                  </a:ext>
                </a:extLst>
              </p:cNvPr>
              <p:cNvSpPr/>
              <p:nvPr/>
            </p:nvSpPr>
            <p:spPr>
              <a:xfrm>
                <a:off x="7690779" y="1240205"/>
                <a:ext cx="2336602" cy="7087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EC" smtClean="0">
                              <a:latin typeface="Cambria Math" panose="02040503050406030204" pitchFamily="18" charset="0"/>
                            </a:rPr>
                          </m:ctrlPr>
                        </m:dPr>
                        <m:e>
                          <m:r>
                            <a:rPr lang="es-EC">
                              <a:latin typeface="Cambria Math" panose="02040503050406030204" pitchFamily="18" charset="0"/>
                            </a:rPr>
                            <m:t>∆</m:t>
                          </m:r>
                          <m:r>
                            <a:rPr lang="es-EC" i="1">
                              <a:latin typeface="Cambria Math" panose="02040503050406030204" pitchFamily="18" charset="0"/>
                            </a:rPr>
                            <m:t>h𝑟</m:t>
                          </m:r>
                          <m:r>
                            <a:rPr lang="es-EC" i="0">
                              <a:latin typeface="Cambria Math" panose="02040503050406030204" pitchFamily="18" charset="0"/>
                            </a:rPr>
                            <m:t>=</m:t>
                          </m:r>
                          <m:d>
                            <m:dPr>
                              <m:begChr m:val="{"/>
                              <m:endChr m:val="}"/>
                              <m:ctrlPr>
                                <a:rPr lang="es-EC" i="1">
                                  <a:latin typeface="Cambria Math" panose="02040503050406030204" pitchFamily="18" charset="0"/>
                                </a:rPr>
                              </m:ctrlPr>
                            </m:dPr>
                            <m:e>
                              <m:r>
                                <a:rPr lang="es-EC" i="0">
                                  <a:latin typeface="Cambria Math" panose="02040503050406030204" pitchFamily="18" charset="0"/>
                                </a:rPr>
                                <m:t>−5 , 5</m:t>
                              </m:r>
                            </m:e>
                          </m:d>
                          <m:r>
                            <a:rPr lang="es-EC" i="0">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𝑏𝑝𝑚</m:t>
                              </m:r>
                            </m:num>
                            <m:den>
                              <m:r>
                                <a:rPr lang="es-EC" i="1">
                                  <a:latin typeface="Cambria Math" panose="02040503050406030204" pitchFamily="18" charset="0"/>
                                </a:rPr>
                                <m:t>𝑠</m:t>
                              </m:r>
                            </m:den>
                          </m:f>
                        </m:e>
                      </m:d>
                    </m:oMath>
                  </m:oMathPara>
                </a14:m>
                <a:endParaRPr lang="es-EC" dirty="0"/>
              </a:p>
            </p:txBody>
          </p:sp>
        </mc:Choice>
        <mc:Fallback>
          <p:sp>
            <p:nvSpPr>
              <p:cNvPr id="5" name="Rectángulo 4">
                <a:extLst>
                  <a:ext uri="{FF2B5EF4-FFF2-40B4-BE49-F238E27FC236}">
                    <a16:creationId xmlns="" xmlns:a16="http://schemas.microsoft.com/office/drawing/2014/main" id="{3D72A478-CF9D-44B9-9E42-49363C327C3C}"/>
                  </a:ext>
                </a:extLst>
              </p:cNvPr>
              <p:cNvSpPr>
                <a:spLocks noRot="1" noChangeAspect="1" noMove="1" noResize="1" noEditPoints="1" noAdjustHandles="1" noChangeArrowheads="1" noChangeShapeType="1" noTextEdit="1"/>
              </p:cNvSpPr>
              <p:nvPr/>
            </p:nvSpPr>
            <p:spPr>
              <a:xfrm>
                <a:off x="7690779" y="1240205"/>
                <a:ext cx="2336603" cy="708720"/>
              </a:xfrm>
              <a:prstGeom prst="rect">
                <a:avLst/>
              </a:prstGeom>
              <a:blipFill>
                <a:blip r:embed="rId4" cstate="print"/>
                <a:stretch>
                  <a:fillRect/>
                </a:stretch>
              </a:blipFill>
            </p:spPr>
            <p:txBody>
              <a:bodyPr/>
              <a:lstStyle/>
              <a:p>
                <a:r>
                  <a:rPr lang="es-EC">
                    <a:noFill/>
                  </a:rPr>
                  <a:t> </a:t>
                </a:r>
              </a:p>
            </p:txBody>
          </p:sp>
        </mc:Fallback>
      </mc:AlternateContent>
      <p:pic>
        <p:nvPicPr>
          <p:cNvPr id="6" name="Imagen 5">
            <a:extLst>
              <a:ext uri="{FF2B5EF4-FFF2-40B4-BE49-F238E27FC236}">
                <a16:creationId xmlns="" xmlns:a16="http://schemas.microsoft.com/office/drawing/2014/main" id="{40968A2B-F8E1-43FF-BD1C-5D99BCC3D761}"/>
              </a:ext>
            </a:extLst>
          </p:cNvPr>
          <p:cNvPicPr/>
          <p:nvPr/>
        </p:nvPicPr>
        <p:blipFill>
          <a:blip r:embed="rId5" cstate="print"/>
          <a:srcRect b="3802"/>
          <a:stretch>
            <a:fillRect/>
          </a:stretch>
        </p:blipFill>
        <p:spPr bwMode="auto">
          <a:xfrm>
            <a:off x="6096000" y="2057970"/>
            <a:ext cx="5321643" cy="2382225"/>
          </a:xfrm>
          <a:prstGeom prst="rect">
            <a:avLst/>
          </a:prstGeom>
          <a:noFill/>
          <a:ln w="9525">
            <a:noFill/>
            <a:miter lim="800000"/>
            <a:headEnd/>
            <a:tailEnd/>
          </a:ln>
        </p:spPr>
      </p:pic>
      <p:sp>
        <p:nvSpPr>
          <p:cNvPr id="7" name="Rectángulo 6">
            <a:extLst>
              <a:ext uri="{FF2B5EF4-FFF2-40B4-BE49-F238E27FC236}">
                <a16:creationId xmlns="" xmlns:a16="http://schemas.microsoft.com/office/drawing/2014/main" id="{C63A6824-36D1-446D-A76B-463BF2F97974}"/>
              </a:ext>
            </a:extLst>
          </p:cNvPr>
          <p:cNvSpPr/>
          <p:nvPr/>
        </p:nvSpPr>
        <p:spPr>
          <a:xfrm>
            <a:off x="6096000" y="4507845"/>
            <a:ext cx="5879238"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Funciones de membresía razón de cambio del ritmo cardiaco</a:t>
            </a:r>
            <a:endParaRPr lang="es-EC" dirty="0"/>
          </a:p>
        </p:txBody>
      </p:sp>
    </p:spTree>
    <p:extLst>
      <p:ext uri="{BB962C8B-B14F-4D97-AF65-F5344CB8AC3E}">
        <p14:creationId xmlns="" xmlns:p14="http://schemas.microsoft.com/office/powerpoint/2010/main" val="3024120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Rectángulo 1">
                <a:extLst>
                  <a:ext uri="{FF2B5EF4-FFF2-40B4-BE49-F238E27FC236}">
                    <a16:creationId xmlns:a16="http://schemas.microsoft.com/office/drawing/2014/main" id="{91E017AD-297C-46A2-B191-B0AD7EA54AED}"/>
                  </a:ext>
                </a:extLst>
              </p:cNvPr>
              <p:cNvSpPr/>
              <p:nvPr/>
            </p:nvSpPr>
            <p:spPr>
              <a:xfrm>
                <a:off x="5071937" y="1442038"/>
                <a:ext cx="204812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EC" smtClean="0">
                              <a:latin typeface="Cambria Math" panose="02040503050406030204" pitchFamily="18" charset="0"/>
                            </a:rPr>
                          </m:ctrlPr>
                        </m:dPr>
                        <m:e>
                          <m:r>
                            <a:rPr lang="es-EC" i="1">
                              <a:latin typeface="Cambria Math" panose="02040503050406030204" pitchFamily="18" charset="0"/>
                            </a:rPr>
                            <m:t>𝑑</m:t>
                          </m:r>
                          <m:r>
                            <a:rPr lang="es-EC" i="0">
                              <a:latin typeface="Cambria Math" panose="02040503050406030204" pitchFamily="18" charset="0"/>
                            </a:rPr>
                            <m:t>=</m:t>
                          </m:r>
                          <m:d>
                            <m:dPr>
                              <m:begChr m:val="{"/>
                              <m:endChr m:val="}"/>
                              <m:ctrlPr>
                                <a:rPr lang="es-EC" i="1">
                                  <a:latin typeface="Cambria Math" panose="02040503050406030204" pitchFamily="18" charset="0"/>
                                </a:rPr>
                              </m:ctrlPr>
                            </m:dPr>
                            <m:e>
                              <m:r>
                                <a:rPr lang="es-EC" i="0">
                                  <a:latin typeface="Cambria Math" panose="02040503050406030204" pitchFamily="18" charset="0"/>
                                </a:rPr>
                                <m:t>−10 , 10</m:t>
                              </m:r>
                            </m:e>
                          </m:d>
                          <m:r>
                            <a:rPr lang="es-EC" i="0">
                              <a:latin typeface="Cambria Math" panose="02040503050406030204" pitchFamily="18" charset="0"/>
                            </a:rPr>
                            <m:t>[%</m:t>
                          </m:r>
                        </m:e>
                      </m:d>
                    </m:oMath>
                  </m:oMathPara>
                </a14:m>
                <a:endParaRPr lang="es-EC" dirty="0"/>
              </a:p>
            </p:txBody>
          </p:sp>
        </mc:Choice>
        <mc:Fallback>
          <p:sp>
            <p:nvSpPr>
              <p:cNvPr id="2" name="Rectángulo 1">
                <a:extLst>
                  <a:ext uri="{FF2B5EF4-FFF2-40B4-BE49-F238E27FC236}">
                    <a16:creationId xmlns="" xmlns:a16="http://schemas.microsoft.com/office/drawing/2014/main" id="{91E017AD-297C-46A2-B191-B0AD7EA54AED}"/>
                  </a:ext>
                </a:extLst>
              </p:cNvPr>
              <p:cNvSpPr>
                <a:spLocks noRot="1" noChangeAspect="1" noMove="1" noResize="1" noEditPoints="1" noAdjustHandles="1" noChangeArrowheads="1" noChangeShapeType="1" noTextEdit="1"/>
              </p:cNvSpPr>
              <p:nvPr/>
            </p:nvSpPr>
            <p:spPr>
              <a:xfrm>
                <a:off x="5071938" y="1442038"/>
                <a:ext cx="2048125" cy="369332"/>
              </a:xfrm>
              <a:prstGeom prst="rect">
                <a:avLst/>
              </a:prstGeom>
              <a:blipFill>
                <a:blip r:embed="rId2" cstate="print"/>
                <a:stretch>
                  <a:fillRect t="-128333" r="-21429" b="-193333"/>
                </a:stretch>
              </a:blipFill>
            </p:spPr>
            <p:txBody>
              <a:bodyPr/>
              <a:lstStyle/>
              <a:p>
                <a:r>
                  <a:rPr lang="es-EC">
                    <a:noFill/>
                  </a:rPr>
                  <a:t> </a:t>
                </a:r>
              </a:p>
            </p:txBody>
          </p:sp>
        </mc:Fallback>
      </mc:AlternateContent>
      <p:pic>
        <p:nvPicPr>
          <p:cNvPr id="3" name="Imagen 2">
            <a:extLst>
              <a:ext uri="{FF2B5EF4-FFF2-40B4-BE49-F238E27FC236}">
                <a16:creationId xmlns="" xmlns:a16="http://schemas.microsoft.com/office/drawing/2014/main" id="{B226C523-BD3D-4789-B669-002DAC1E1BC1}"/>
              </a:ext>
            </a:extLst>
          </p:cNvPr>
          <p:cNvPicPr/>
          <p:nvPr/>
        </p:nvPicPr>
        <p:blipFill>
          <a:blip r:embed="rId3" cstate="print"/>
          <a:srcRect b="5694"/>
          <a:stretch>
            <a:fillRect/>
          </a:stretch>
        </p:blipFill>
        <p:spPr bwMode="auto">
          <a:xfrm>
            <a:off x="3037556" y="2152405"/>
            <a:ext cx="6116887" cy="2796209"/>
          </a:xfrm>
          <a:prstGeom prst="rect">
            <a:avLst/>
          </a:prstGeom>
          <a:noFill/>
          <a:ln w="9525">
            <a:noFill/>
            <a:miter lim="800000"/>
            <a:headEnd/>
            <a:tailEnd/>
          </a:ln>
        </p:spPr>
      </p:pic>
      <p:sp>
        <p:nvSpPr>
          <p:cNvPr id="4" name="Rectángulo 3">
            <a:extLst>
              <a:ext uri="{FF2B5EF4-FFF2-40B4-BE49-F238E27FC236}">
                <a16:creationId xmlns="" xmlns:a16="http://schemas.microsoft.com/office/drawing/2014/main" id="{46F85029-FA4E-410A-B37B-7643E3B9E3B6}"/>
              </a:ext>
            </a:extLst>
          </p:cNvPr>
          <p:cNvSpPr/>
          <p:nvPr/>
        </p:nvSpPr>
        <p:spPr>
          <a:xfrm>
            <a:off x="3486952" y="5384382"/>
            <a:ext cx="5218095"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Funciones de membresía variación del ciclo de trabajo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Rectángulo 2">
            <a:extLst>
              <a:ext uri="{FF2B5EF4-FFF2-40B4-BE49-F238E27FC236}">
                <a16:creationId xmlns="" xmlns:a16="http://schemas.microsoft.com/office/drawing/2014/main" id="{43E5CFC3-913A-4F17-B76F-1B9CF192B791}"/>
              </a:ext>
            </a:extLst>
          </p:cNvPr>
          <p:cNvSpPr/>
          <p:nvPr/>
        </p:nvSpPr>
        <p:spPr>
          <a:xfrm>
            <a:off x="934425" y="138003"/>
            <a:ext cx="800219" cy="369332"/>
          </a:xfrm>
          <a:prstGeom prst="rect">
            <a:avLst/>
          </a:prstGeom>
        </p:spPr>
        <p:txBody>
          <a:bodyPr wrap="none">
            <a:spAutoFit/>
          </a:bodyPr>
          <a:lstStyle/>
          <a:p>
            <a:pPr algn="ctr"/>
            <a:r>
              <a:rPr lang="es-ES" b="1" dirty="0" smtClean="0">
                <a:latin typeface="Times New Roman" panose="02020603050405020304" pitchFamily="18" charset="0"/>
                <a:ea typeface="Calibri" panose="020F0502020204030204" pitchFamily="34" charset="0"/>
                <a:cs typeface="Times New Roman" panose="02020603050405020304" pitchFamily="18" charset="0"/>
              </a:rPr>
              <a:t>Salida</a:t>
            </a:r>
            <a:endParaRPr lang="es-EC" sz="1600" b="1"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09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1848" y="782594"/>
            <a:ext cx="7866724" cy="296563"/>
          </a:xfrm>
          <a:prstGeom prst="rect">
            <a:avLst/>
          </a:prstGeom>
          <a:noFill/>
        </p:spPr>
      </p:pic>
      <p:sp>
        <p:nvSpPr>
          <p:cNvPr id="4096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592064" y="757881"/>
            <a:ext cx="2727960" cy="304800"/>
          </a:xfrm>
          <a:prstGeom prst="rect">
            <a:avLst/>
          </a:prstGeom>
          <a:noFill/>
        </p:spPr>
      </p:pic>
    </p:spTree>
    <p:extLst>
      <p:ext uri="{BB962C8B-B14F-4D97-AF65-F5344CB8AC3E}">
        <p14:creationId xmlns="" xmlns:p14="http://schemas.microsoft.com/office/powerpoint/2010/main" val="2782592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679BD939-FC70-4A21-A9F4-4DD749560FA8}"/>
              </a:ext>
            </a:extLst>
          </p:cNvPr>
          <p:cNvGraphicFramePr>
            <a:graphicFrameLocks noGrp="1"/>
          </p:cNvGraphicFramePr>
          <p:nvPr>
            <p:extLst>
              <p:ext uri="{D42A27DB-BD31-4B8C-83A1-F6EECF244321}">
                <p14:modId xmlns="" xmlns:p14="http://schemas.microsoft.com/office/powerpoint/2010/main" val="1725154789"/>
              </p:ext>
            </p:extLst>
          </p:nvPr>
        </p:nvGraphicFramePr>
        <p:xfrm>
          <a:off x="2690192" y="1519826"/>
          <a:ext cx="6811616" cy="3383481"/>
        </p:xfrm>
        <a:graphic>
          <a:graphicData uri="http://schemas.openxmlformats.org/drawingml/2006/table">
            <a:tbl>
              <a:tblPr firstRow="1" firstCol="1" bandRow="1">
                <a:tableStyleId>{5C22544A-7EE6-4342-B048-85BDC9FD1C3A}</a:tableStyleId>
              </a:tblPr>
              <a:tblGrid>
                <a:gridCol w="973088">
                  <a:extLst>
                    <a:ext uri="{9D8B030D-6E8A-4147-A177-3AD203B41FA5}">
                      <a16:colId xmlns="" xmlns:a16="http://schemas.microsoft.com/office/drawing/2014/main" val="2197537463"/>
                    </a:ext>
                  </a:extLst>
                </a:gridCol>
                <a:gridCol w="973088">
                  <a:extLst>
                    <a:ext uri="{9D8B030D-6E8A-4147-A177-3AD203B41FA5}">
                      <a16:colId xmlns="" xmlns:a16="http://schemas.microsoft.com/office/drawing/2014/main" val="3480785316"/>
                    </a:ext>
                  </a:extLst>
                </a:gridCol>
                <a:gridCol w="973088">
                  <a:extLst>
                    <a:ext uri="{9D8B030D-6E8A-4147-A177-3AD203B41FA5}">
                      <a16:colId xmlns="" xmlns:a16="http://schemas.microsoft.com/office/drawing/2014/main" val="2368935072"/>
                    </a:ext>
                  </a:extLst>
                </a:gridCol>
                <a:gridCol w="973088">
                  <a:extLst>
                    <a:ext uri="{9D8B030D-6E8A-4147-A177-3AD203B41FA5}">
                      <a16:colId xmlns="" xmlns:a16="http://schemas.microsoft.com/office/drawing/2014/main" val="2787729071"/>
                    </a:ext>
                  </a:extLst>
                </a:gridCol>
                <a:gridCol w="973088">
                  <a:extLst>
                    <a:ext uri="{9D8B030D-6E8A-4147-A177-3AD203B41FA5}">
                      <a16:colId xmlns="" xmlns:a16="http://schemas.microsoft.com/office/drawing/2014/main" val="1054721086"/>
                    </a:ext>
                  </a:extLst>
                </a:gridCol>
                <a:gridCol w="973088">
                  <a:extLst>
                    <a:ext uri="{9D8B030D-6E8A-4147-A177-3AD203B41FA5}">
                      <a16:colId xmlns="" xmlns:a16="http://schemas.microsoft.com/office/drawing/2014/main" val="3190819466"/>
                    </a:ext>
                  </a:extLst>
                </a:gridCol>
                <a:gridCol w="973088">
                  <a:extLst>
                    <a:ext uri="{9D8B030D-6E8A-4147-A177-3AD203B41FA5}">
                      <a16:colId xmlns="" xmlns:a16="http://schemas.microsoft.com/office/drawing/2014/main" val="2827635427"/>
                    </a:ext>
                  </a:extLst>
                </a:gridCol>
              </a:tblGrid>
              <a:tr h="408748">
                <a:tc rowSpan="2" gridSpan="2">
                  <a:txBody>
                    <a:bodyPr/>
                    <a:lstStyle/>
                    <a:p>
                      <a:pPr algn="ctr">
                        <a:lnSpc>
                          <a:spcPct val="107000"/>
                        </a:lnSpc>
                        <a:spcAft>
                          <a:spcPts val="0"/>
                        </a:spcAft>
                      </a:pPr>
                      <a:r>
                        <a:rPr lang="es-ES" sz="1800">
                          <a:effectLst/>
                        </a:rPr>
                        <a:t>Variación de velocidad</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rowSpan="2" hMerge="1">
                  <a:txBody>
                    <a:bodyPr/>
                    <a:lstStyle/>
                    <a:p>
                      <a:endParaRPr lang="es-EC"/>
                    </a:p>
                  </a:txBody>
                  <a:tcPr/>
                </a:tc>
                <a:tc gridSpan="5">
                  <a:txBody>
                    <a:bodyPr/>
                    <a:lstStyle/>
                    <a:p>
                      <a:pPr algn="ctr">
                        <a:lnSpc>
                          <a:spcPct val="107000"/>
                        </a:lnSpc>
                        <a:spcAft>
                          <a:spcPts val="0"/>
                        </a:spcAft>
                      </a:pPr>
                      <a:r>
                        <a:rPr lang="es-ES" sz="1600" dirty="0">
                          <a:effectLst/>
                        </a:rPr>
                        <a:t>Error</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185883796"/>
                  </a:ext>
                </a:extLst>
              </a:tr>
              <a:tr h="427665">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S" sz="1400">
                          <a:effectLst/>
                        </a:rPr>
                        <a:t>GN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PN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Z</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PP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GP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extLst>
                  <a:ext uri="{0D108BD9-81ED-4DB2-BD59-A6C34878D82A}">
                    <a16:rowId xmlns="" xmlns:a16="http://schemas.microsoft.com/office/drawing/2014/main" val="3306663915"/>
                  </a:ext>
                </a:extLst>
              </a:tr>
              <a:tr h="356882">
                <a:tc rowSpan="5">
                  <a:txBody>
                    <a:bodyPr/>
                    <a:lstStyle/>
                    <a:p>
                      <a:pPr algn="ctr">
                        <a:lnSpc>
                          <a:spcPct val="107000"/>
                        </a:lnSpc>
                        <a:spcAft>
                          <a:spcPts val="0"/>
                        </a:spcAft>
                      </a:pPr>
                      <a:r>
                        <a:rPr lang="es-ES" sz="1800" dirty="0">
                          <a:effectLst/>
                        </a:rPr>
                        <a:t>Razón de </a:t>
                      </a:r>
                      <a:endParaRPr lang="es-EC" sz="1400" dirty="0">
                        <a:effectLst/>
                      </a:endParaRPr>
                    </a:p>
                    <a:p>
                      <a:pPr algn="ctr">
                        <a:lnSpc>
                          <a:spcPct val="107000"/>
                        </a:lnSpc>
                        <a:spcAft>
                          <a:spcPts val="0"/>
                        </a:spcAft>
                      </a:pPr>
                      <a:r>
                        <a:rPr lang="es-ES" sz="1800" dirty="0">
                          <a:effectLst/>
                        </a:rPr>
                        <a:t>cambio del </a:t>
                      </a:r>
                      <a:endParaRPr lang="es-EC" sz="1400" dirty="0">
                        <a:effectLst/>
                      </a:endParaRPr>
                    </a:p>
                    <a:p>
                      <a:pPr algn="ctr">
                        <a:lnSpc>
                          <a:spcPct val="107000"/>
                        </a:lnSpc>
                        <a:spcAft>
                          <a:spcPts val="0"/>
                        </a:spcAft>
                      </a:pPr>
                      <a:r>
                        <a:rPr lang="es-ES" sz="1800" dirty="0">
                          <a:effectLst/>
                        </a:rPr>
                        <a:t>ritmo cardiaco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GN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extLst>
                  <a:ext uri="{0D108BD9-81ED-4DB2-BD59-A6C34878D82A}">
                    <a16:rowId xmlns="" xmlns:a16="http://schemas.microsoft.com/office/drawing/2014/main" val="2448703506"/>
                  </a:ext>
                </a:extLst>
              </a:tr>
              <a:tr h="356882">
                <a:tc vMerge="1">
                  <a:txBody>
                    <a:bodyPr/>
                    <a:lstStyle/>
                    <a:p>
                      <a:endParaRPr lang="es-EC"/>
                    </a:p>
                  </a:txBody>
                  <a:tcPr/>
                </a:tc>
                <a:tc>
                  <a:txBody>
                    <a:bodyPr/>
                    <a:lstStyle/>
                    <a:p>
                      <a:pPr algn="ctr">
                        <a:lnSpc>
                          <a:spcPct val="107000"/>
                        </a:lnSpc>
                        <a:spcAft>
                          <a:spcPts val="0"/>
                        </a:spcAft>
                      </a:pPr>
                      <a:r>
                        <a:rPr lang="es-ES" sz="1400">
                          <a:effectLst/>
                        </a:rPr>
                        <a:t>PN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extLst>
                  <a:ext uri="{0D108BD9-81ED-4DB2-BD59-A6C34878D82A}">
                    <a16:rowId xmlns="" xmlns:a16="http://schemas.microsoft.com/office/drawing/2014/main" val="279560612"/>
                  </a:ext>
                </a:extLst>
              </a:tr>
              <a:tr h="356882">
                <a:tc vMerge="1">
                  <a:txBody>
                    <a:bodyPr/>
                    <a:lstStyle/>
                    <a:p>
                      <a:endParaRPr lang="es-EC"/>
                    </a:p>
                  </a:txBody>
                  <a:tcPr/>
                </a:tc>
                <a:tc>
                  <a:txBody>
                    <a:bodyPr/>
                    <a:lstStyle/>
                    <a:p>
                      <a:pPr algn="ctr">
                        <a:lnSpc>
                          <a:spcPct val="107000"/>
                        </a:lnSpc>
                        <a:spcAft>
                          <a:spcPts val="0"/>
                        </a:spcAft>
                      </a:pPr>
                      <a:r>
                        <a:rPr lang="es-ES" sz="1400">
                          <a:effectLst/>
                        </a:rPr>
                        <a:t>Z</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extLst>
                  <a:ext uri="{0D108BD9-81ED-4DB2-BD59-A6C34878D82A}">
                    <a16:rowId xmlns="" xmlns:a16="http://schemas.microsoft.com/office/drawing/2014/main" val="4001926016"/>
                  </a:ext>
                </a:extLst>
              </a:tr>
              <a:tr h="356882">
                <a:tc vMerge="1">
                  <a:txBody>
                    <a:bodyPr/>
                    <a:lstStyle/>
                    <a:p>
                      <a:endParaRPr lang="es-EC"/>
                    </a:p>
                  </a:txBody>
                  <a:tcPr/>
                </a:tc>
                <a:tc>
                  <a:txBody>
                    <a:bodyPr/>
                    <a:lstStyle/>
                    <a:p>
                      <a:pPr algn="ctr">
                        <a:lnSpc>
                          <a:spcPct val="107000"/>
                        </a:lnSpc>
                        <a:spcAft>
                          <a:spcPts val="0"/>
                        </a:spcAft>
                      </a:pPr>
                      <a:r>
                        <a:rPr lang="es-ES" sz="1400">
                          <a:effectLst/>
                        </a:rPr>
                        <a:t>PP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AP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extLst>
                  <a:ext uri="{0D108BD9-81ED-4DB2-BD59-A6C34878D82A}">
                    <a16:rowId xmlns="" xmlns:a16="http://schemas.microsoft.com/office/drawing/2014/main" val="4044162883"/>
                  </a:ext>
                </a:extLst>
              </a:tr>
              <a:tr h="1119540">
                <a:tc vMerge="1">
                  <a:txBody>
                    <a:bodyPr/>
                    <a:lstStyle/>
                    <a:p>
                      <a:endParaRPr lang="es-EC"/>
                    </a:p>
                  </a:txBody>
                  <a:tcPr/>
                </a:tc>
                <a:tc>
                  <a:txBody>
                    <a:bodyPr/>
                    <a:lstStyle/>
                    <a:p>
                      <a:pPr algn="ctr">
                        <a:lnSpc>
                          <a:spcPct val="107000"/>
                        </a:lnSpc>
                        <a:spcAft>
                          <a:spcPts val="0"/>
                        </a:spcAft>
                      </a:pPr>
                      <a:r>
                        <a:rPr lang="es-ES" sz="1400">
                          <a:effectLst/>
                        </a:rPr>
                        <a:t>GP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DM</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a:effectLst/>
                        </a:rPr>
                        <a:t>DP</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tc>
                  <a:txBody>
                    <a:bodyPr/>
                    <a:lstStyle/>
                    <a:p>
                      <a:pPr algn="ctr">
                        <a:lnSpc>
                          <a:spcPct val="107000"/>
                        </a:lnSpc>
                        <a:spcAft>
                          <a:spcPts val="0"/>
                        </a:spcAft>
                      </a:pPr>
                      <a:r>
                        <a:rPr lang="es-ES" sz="1400" dirty="0">
                          <a:effectLst/>
                        </a:rPr>
                        <a:t>M</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1" marR="44451" marT="0" marB="0" anchor="b"/>
                </a:tc>
                <a:extLst>
                  <a:ext uri="{0D108BD9-81ED-4DB2-BD59-A6C34878D82A}">
                    <a16:rowId xmlns="" xmlns:a16="http://schemas.microsoft.com/office/drawing/2014/main" val="593307236"/>
                  </a:ext>
                </a:extLst>
              </a:tr>
            </a:tbl>
          </a:graphicData>
        </a:graphic>
      </p:graphicFrame>
      <p:sp>
        <p:nvSpPr>
          <p:cNvPr id="3" name="Rectángulo 2">
            <a:extLst>
              <a:ext uri="{FF2B5EF4-FFF2-40B4-BE49-F238E27FC236}">
                <a16:creationId xmlns="" xmlns:a16="http://schemas.microsoft.com/office/drawing/2014/main" id="{9D6CC3E4-9F8A-44D9-88B3-8A321FF5C506}"/>
              </a:ext>
            </a:extLst>
          </p:cNvPr>
          <p:cNvSpPr/>
          <p:nvPr/>
        </p:nvSpPr>
        <p:spPr>
          <a:xfrm>
            <a:off x="1059872" y="153143"/>
            <a:ext cx="3238835" cy="369332"/>
          </a:xfrm>
          <a:prstGeom prst="rect">
            <a:avLst/>
          </a:prstGeom>
        </p:spPr>
        <p:txBody>
          <a:bodyPr wrap="none">
            <a:spAutoFit/>
          </a:bodyPr>
          <a:lstStyle/>
          <a:p>
            <a:r>
              <a:rPr lang="es-EC" b="1" dirty="0">
                <a:latin typeface="Calibri" panose="020F0502020204030204" pitchFamily="34" charset="0"/>
                <a:ea typeface="Times New Roman" panose="02020603050405020304" pitchFamily="18" charset="0"/>
                <a:cs typeface="Times New Roman" panose="02020603050405020304" pitchFamily="18" charset="0"/>
              </a:rPr>
              <a:t>Matriz de reglas del controlador</a:t>
            </a:r>
            <a:endParaRPr lang="es-EC" b="1" dirty="0"/>
          </a:p>
        </p:txBody>
      </p:sp>
    </p:spTree>
    <p:extLst>
      <p:ext uri="{BB962C8B-B14F-4D97-AF65-F5344CB8AC3E}">
        <p14:creationId xmlns="" xmlns:p14="http://schemas.microsoft.com/office/powerpoint/2010/main" val="420527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F9622D9-5EFE-4566-A48A-5A5E1A280B43}"/>
              </a:ext>
            </a:extLst>
          </p:cNvPr>
          <p:cNvSpPr/>
          <p:nvPr/>
        </p:nvSpPr>
        <p:spPr>
          <a:xfrm>
            <a:off x="579851" y="137530"/>
            <a:ext cx="4417428" cy="487506"/>
          </a:xfrm>
          <a:prstGeom prst="rect">
            <a:avLst/>
          </a:prstGeom>
        </p:spPr>
        <p:txBody>
          <a:bodyPr wrap="none">
            <a:spAutoFit/>
          </a:bodyPr>
          <a:lstStyle/>
          <a:p>
            <a:pPr>
              <a:lnSpc>
                <a:spcPct val="107000"/>
              </a:lnSpc>
              <a:spcBef>
                <a:spcPts val="1000"/>
              </a:spcBef>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Implementación del controlador</a:t>
            </a:r>
          </a:p>
        </p:txBody>
      </p:sp>
      <p:pic>
        <p:nvPicPr>
          <p:cNvPr id="3" name="Imagen 2">
            <a:extLst>
              <a:ext uri="{FF2B5EF4-FFF2-40B4-BE49-F238E27FC236}">
                <a16:creationId xmlns="" xmlns:a16="http://schemas.microsoft.com/office/drawing/2014/main" id="{9F15E59B-E100-48A4-9205-5D0CA9D77849}"/>
              </a:ext>
            </a:extLst>
          </p:cNvPr>
          <p:cNvPicPr/>
          <p:nvPr/>
        </p:nvPicPr>
        <p:blipFill>
          <a:blip r:embed="rId2" cstate="print"/>
          <a:srcRect/>
          <a:stretch>
            <a:fillRect/>
          </a:stretch>
        </p:blipFill>
        <p:spPr bwMode="auto">
          <a:xfrm>
            <a:off x="3471462" y="1257001"/>
            <a:ext cx="5249076" cy="3652023"/>
          </a:xfrm>
          <a:prstGeom prst="rect">
            <a:avLst/>
          </a:prstGeom>
          <a:noFill/>
          <a:ln w="9525">
            <a:noFill/>
            <a:miter lim="800000"/>
            <a:headEnd/>
            <a:tailEnd/>
          </a:ln>
        </p:spPr>
      </p:pic>
      <p:sp>
        <p:nvSpPr>
          <p:cNvPr id="4" name="Rectángulo 3">
            <a:extLst>
              <a:ext uri="{FF2B5EF4-FFF2-40B4-BE49-F238E27FC236}">
                <a16:creationId xmlns="" xmlns:a16="http://schemas.microsoft.com/office/drawing/2014/main" id="{1926ED8B-C48A-4CC1-97BD-DCA935E81967}"/>
              </a:ext>
            </a:extLst>
          </p:cNvPr>
          <p:cNvSpPr/>
          <p:nvPr/>
        </p:nvSpPr>
        <p:spPr>
          <a:xfrm>
            <a:off x="4092887" y="5313594"/>
            <a:ext cx="4006225"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Pantalla de configuración del controlador</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318745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797285" y="754707"/>
            <a:ext cx="3476727" cy="5348585"/>
            <a:chOff x="1194128" y="590896"/>
            <a:chExt cx="3476727" cy="5348585"/>
          </a:xfrm>
        </p:grpSpPr>
        <p:pic>
          <p:nvPicPr>
            <p:cNvPr id="2" name="Imagen 1">
              <a:extLst>
                <a:ext uri="{FF2B5EF4-FFF2-40B4-BE49-F238E27FC236}">
                  <a16:creationId xmlns="" xmlns:a16="http://schemas.microsoft.com/office/drawing/2014/main" id="{B2478DAD-4EC2-4A94-8479-C66C117A4AD4}"/>
                </a:ext>
              </a:extLst>
            </p:cNvPr>
            <p:cNvPicPr/>
            <p:nvPr/>
          </p:nvPicPr>
          <p:blipFill>
            <a:blip r:embed="rId2" cstate="print"/>
            <a:srcRect/>
            <a:stretch>
              <a:fillRect/>
            </a:stretch>
          </p:blipFill>
          <p:spPr bwMode="auto">
            <a:xfrm>
              <a:off x="1194128" y="590896"/>
              <a:ext cx="3476727" cy="2621862"/>
            </a:xfrm>
            <a:prstGeom prst="rect">
              <a:avLst/>
            </a:prstGeom>
            <a:noFill/>
            <a:ln w="9525">
              <a:noFill/>
              <a:miter lim="800000"/>
              <a:headEnd/>
              <a:tailEnd/>
            </a:ln>
          </p:spPr>
        </p:pic>
        <p:pic>
          <p:nvPicPr>
            <p:cNvPr id="3" name="Imagen 2">
              <a:extLst>
                <a:ext uri="{FF2B5EF4-FFF2-40B4-BE49-F238E27FC236}">
                  <a16:creationId xmlns="" xmlns:a16="http://schemas.microsoft.com/office/drawing/2014/main" id="{51078FC6-565D-48C6-BC72-04C2BC429FE3}"/>
                </a:ext>
              </a:extLst>
            </p:cNvPr>
            <p:cNvPicPr/>
            <p:nvPr/>
          </p:nvPicPr>
          <p:blipFill>
            <a:blip r:embed="rId3" cstate="print"/>
            <a:srcRect/>
            <a:stretch>
              <a:fillRect/>
            </a:stretch>
          </p:blipFill>
          <p:spPr bwMode="auto">
            <a:xfrm>
              <a:off x="1210606" y="3066740"/>
              <a:ext cx="3460249" cy="2872741"/>
            </a:xfrm>
            <a:prstGeom prst="rect">
              <a:avLst/>
            </a:prstGeom>
            <a:noFill/>
            <a:ln w="9525">
              <a:noFill/>
              <a:miter lim="800000"/>
              <a:headEnd/>
              <a:tailEnd/>
            </a:ln>
          </p:spPr>
        </p:pic>
      </p:grpSp>
      <p:sp>
        <p:nvSpPr>
          <p:cNvPr id="4" name="Rectángulo 3">
            <a:extLst>
              <a:ext uri="{FF2B5EF4-FFF2-40B4-BE49-F238E27FC236}">
                <a16:creationId xmlns="" xmlns:a16="http://schemas.microsoft.com/office/drawing/2014/main" id="{3C513E68-EDF5-4735-ABA3-3EC2806DCB67}"/>
              </a:ext>
            </a:extLst>
          </p:cNvPr>
          <p:cNvSpPr/>
          <p:nvPr/>
        </p:nvSpPr>
        <p:spPr>
          <a:xfrm>
            <a:off x="667265" y="192811"/>
            <a:ext cx="3429144"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Pantalla de configuración de reglas</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1717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435BC29B-2893-4209-B16C-5E7138885B14}"/>
              </a:ext>
            </a:extLst>
          </p:cNvPr>
          <p:cNvPicPr/>
          <p:nvPr/>
        </p:nvPicPr>
        <p:blipFill>
          <a:blip r:embed="rId2" cstate="print"/>
          <a:srcRect l="8164" t="6897" r="5026" b="4598"/>
          <a:stretch>
            <a:fillRect/>
          </a:stretch>
        </p:blipFill>
        <p:spPr bwMode="auto">
          <a:xfrm>
            <a:off x="938889" y="1821731"/>
            <a:ext cx="4096937" cy="2853838"/>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D7F976F9-811B-4FC3-BB03-D2C89CE65724}"/>
              </a:ext>
            </a:extLst>
          </p:cNvPr>
          <p:cNvSpPr/>
          <p:nvPr/>
        </p:nvSpPr>
        <p:spPr>
          <a:xfrm>
            <a:off x="1923475" y="4793110"/>
            <a:ext cx="2127762"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Superficie de control</a:t>
            </a:r>
            <a:endParaRPr lang="es-EC" dirty="0"/>
          </a:p>
        </p:txBody>
      </p:sp>
      <p:pic>
        <p:nvPicPr>
          <p:cNvPr id="4" name="Imagen 3">
            <a:extLst>
              <a:ext uri="{FF2B5EF4-FFF2-40B4-BE49-F238E27FC236}">
                <a16:creationId xmlns="" xmlns:a16="http://schemas.microsoft.com/office/drawing/2014/main" id="{F746B774-F52C-4604-8BA7-3A316D4D2A24}"/>
              </a:ext>
            </a:extLst>
          </p:cNvPr>
          <p:cNvPicPr/>
          <p:nvPr/>
        </p:nvPicPr>
        <p:blipFill>
          <a:blip r:embed="rId3" cstate="print"/>
          <a:srcRect/>
          <a:stretch>
            <a:fillRect/>
          </a:stretch>
        </p:blipFill>
        <p:spPr bwMode="auto">
          <a:xfrm>
            <a:off x="5448662" y="1403002"/>
            <a:ext cx="5804452" cy="3759440"/>
          </a:xfrm>
          <a:prstGeom prst="rect">
            <a:avLst/>
          </a:prstGeom>
          <a:noFill/>
          <a:ln w="9525">
            <a:noFill/>
            <a:miter lim="800000"/>
            <a:headEnd/>
            <a:tailEnd/>
          </a:ln>
        </p:spPr>
      </p:pic>
      <p:sp>
        <p:nvSpPr>
          <p:cNvPr id="5" name="Rectángulo 4">
            <a:extLst>
              <a:ext uri="{FF2B5EF4-FFF2-40B4-BE49-F238E27FC236}">
                <a16:creationId xmlns="" xmlns:a16="http://schemas.microsoft.com/office/drawing/2014/main" id="{C617E04F-27D0-4763-81A9-164777EE5803}"/>
              </a:ext>
            </a:extLst>
          </p:cNvPr>
          <p:cNvSpPr/>
          <p:nvPr/>
        </p:nvSpPr>
        <p:spPr>
          <a:xfrm>
            <a:off x="6628750" y="5270332"/>
            <a:ext cx="3444276" cy="369332"/>
          </a:xfrm>
          <a:prstGeom prst="rect">
            <a:avLst/>
          </a:prstGeom>
        </p:spPr>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Verificación offline del controlador</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336288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6D3F5275-6D91-4E64-9E8C-7A9D559A3280}"/>
              </a:ext>
            </a:extLst>
          </p:cNvPr>
          <p:cNvSpPr/>
          <p:nvPr/>
        </p:nvSpPr>
        <p:spPr>
          <a:xfrm>
            <a:off x="969676" y="192753"/>
            <a:ext cx="3168111"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Esquema del controlador difuso</a:t>
            </a:r>
            <a:endParaRPr lang="es-EC" dirty="0"/>
          </a:p>
        </p:txBody>
      </p:sp>
      <p:pic>
        <p:nvPicPr>
          <p:cNvPr id="4" name="3 Imagen"/>
          <p:cNvPicPr/>
          <p:nvPr/>
        </p:nvPicPr>
        <p:blipFill>
          <a:blip r:embed="rId2" cstate="print"/>
          <a:srcRect/>
          <a:stretch>
            <a:fillRect/>
          </a:stretch>
        </p:blipFill>
        <p:spPr bwMode="auto">
          <a:xfrm>
            <a:off x="2141838" y="1655806"/>
            <a:ext cx="7455103" cy="3147471"/>
          </a:xfrm>
          <a:prstGeom prst="rect">
            <a:avLst/>
          </a:prstGeom>
          <a:noFill/>
          <a:ln w="9525">
            <a:noFill/>
            <a:miter lim="800000"/>
            <a:headEnd/>
            <a:tailEnd/>
          </a:ln>
        </p:spPr>
      </p:pic>
    </p:spTree>
    <p:extLst>
      <p:ext uri="{BB962C8B-B14F-4D97-AF65-F5344CB8AC3E}">
        <p14:creationId xmlns="" xmlns:p14="http://schemas.microsoft.com/office/powerpoint/2010/main" val="338722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69F2AD4-ED40-49AB-BEC3-A32FADDEB72D}"/>
              </a:ext>
            </a:extLst>
          </p:cNvPr>
          <p:cNvSpPr/>
          <p:nvPr/>
        </p:nvSpPr>
        <p:spPr>
          <a:xfrm>
            <a:off x="2378766" y="639138"/>
            <a:ext cx="7434471" cy="1224951"/>
          </a:xfrm>
          <a:prstGeom prst="rect">
            <a:avLst/>
          </a:prstGeom>
        </p:spPr>
        <p:txBody>
          <a:bodyPr wrap="square">
            <a:spAutoFit/>
          </a:bodyPr>
          <a:lstStyle/>
          <a:p>
            <a:pPr lvl="0" algn="ctr">
              <a:lnSpc>
                <a:spcPct val="115000"/>
              </a:lnSpc>
              <a:spcBef>
                <a:spcPts val="1200"/>
              </a:spcBef>
              <a:spcAft>
                <a:spcPts val="0"/>
              </a:spcAft>
            </a:pPr>
            <a:r>
              <a:rPr lang="es-EC" sz="3200" b="1" kern="0" dirty="0">
                <a:latin typeface="Times New Roman" panose="02020603050405020304" pitchFamily="18" charset="0"/>
                <a:ea typeface="Times New Roman" panose="02020603050405020304" pitchFamily="18" charset="0"/>
                <a:cs typeface="Times New Roman" panose="02020603050405020304" pitchFamily="18" charset="0"/>
              </a:rPr>
              <a:t>ANÁLISIS Y PROGRAMACIÓN DEL ENTRENAMIENTO </a:t>
            </a:r>
          </a:p>
        </p:txBody>
      </p:sp>
      <p:sp>
        <p:nvSpPr>
          <p:cNvPr id="3" name="Rectángulo 2">
            <a:extLst>
              <a:ext uri="{FF2B5EF4-FFF2-40B4-BE49-F238E27FC236}">
                <a16:creationId xmlns="" xmlns:a16="http://schemas.microsoft.com/office/drawing/2014/main" id="{7DBA1A60-6A79-409B-ACBF-2BF030A2F1A9}"/>
              </a:ext>
            </a:extLst>
          </p:cNvPr>
          <p:cNvSpPr/>
          <p:nvPr/>
        </p:nvSpPr>
        <p:spPr>
          <a:xfrm>
            <a:off x="545207" y="2137190"/>
            <a:ext cx="8953990" cy="487506"/>
          </a:xfrm>
          <a:prstGeom prst="rect">
            <a:avLst/>
          </a:prstGeom>
        </p:spPr>
        <p:txBody>
          <a:bodyPr wrap="none">
            <a:spAutoFit/>
          </a:bodyPr>
          <a:lstStyle/>
          <a:p>
            <a:pPr>
              <a:lnSpc>
                <a:spcPct val="107000"/>
              </a:lnSpc>
              <a:spcBef>
                <a:spcPts val="1000"/>
              </a:spcBef>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Programa de entrenamiento de alta intensidad por intervalos HIIT</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 xmlns:a16="http://schemas.microsoft.com/office/drawing/2014/main" id="{7B1B2893-681B-46FE-8397-377363BBBFE3}"/>
              </a:ext>
            </a:extLst>
          </p:cNvPr>
          <p:cNvSpPr/>
          <p:nvPr/>
        </p:nvSpPr>
        <p:spPr>
          <a:xfrm>
            <a:off x="901148" y="2871186"/>
            <a:ext cx="6096000" cy="2308324"/>
          </a:xfrm>
          <a:prstGeom prst="rect">
            <a:avLst/>
          </a:prstGeom>
        </p:spPr>
        <p:txBody>
          <a:bodyPr>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Calentamiento:</a:t>
            </a:r>
            <a:r>
              <a:rPr lang="es-EC" dirty="0">
                <a:latin typeface="Times New Roman" panose="02020603050405020304" pitchFamily="18" charset="0"/>
                <a:ea typeface="Times New Roman" panose="02020603050405020304" pitchFamily="18" charset="0"/>
                <a:cs typeface="Times New Roman" panose="02020603050405020304" pitchFamily="18" charset="0"/>
              </a:rPr>
              <a:t> 5-10 minutos</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HIIT:</a:t>
            </a:r>
            <a:r>
              <a:rPr lang="es-EC" dirty="0">
                <a:latin typeface="Times New Roman" panose="02020603050405020304" pitchFamily="18" charset="0"/>
                <a:ea typeface="Times New Roman" panose="02020603050405020304" pitchFamily="18" charset="0"/>
                <a:cs typeface="Times New Roman" panose="02020603050405020304" pitchFamily="18" charset="0"/>
              </a:rPr>
              <a:t> Turnos de 4 minutos a un 90%-95% del ritmo cardiaco máximo, con descansos activos de 2-3 minutos a un 60%-70% del ritmo cardiaco máximo</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Enfriamiento:</a:t>
            </a:r>
            <a:r>
              <a:rPr lang="es-EC" dirty="0">
                <a:latin typeface="Times New Roman" panose="02020603050405020304" pitchFamily="18" charset="0"/>
                <a:ea typeface="Times New Roman" panose="02020603050405020304" pitchFamily="18" charset="0"/>
                <a:cs typeface="Times New Roman" panose="02020603050405020304" pitchFamily="18" charset="0"/>
              </a:rPr>
              <a:t> 3-5 minutos</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94838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E42FE1A-A826-486C-AF42-916AB6447022}"/>
              </a:ext>
            </a:extLst>
          </p:cNvPr>
          <p:cNvSpPr/>
          <p:nvPr/>
        </p:nvSpPr>
        <p:spPr>
          <a:xfrm>
            <a:off x="617493" y="109952"/>
            <a:ext cx="8577284" cy="487506"/>
          </a:xfrm>
          <a:prstGeom prst="rect">
            <a:avLst/>
          </a:prstGeom>
        </p:spPr>
        <p:txBody>
          <a:bodyPr wrap="none">
            <a:spAutoFit/>
          </a:bodyPr>
          <a:lstStyle/>
          <a:p>
            <a:pPr>
              <a:lnSpc>
                <a:spcPct val="107000"/>
              </a:lnSpc>
              <a:spcBef>
                <a:spcPts val="1000"/>
              </a:spcBef>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Programación en software </a:t>
            </a:r>
            <a:r>
              <a:rPr lang="es-EC" sz="2400" b="1" dirty="0">
                <a:latin typeface="Times New Roman" panose="02020603050405020304" pitchFamily="18" charset="0"/>
                <a:ea typeface="Times New Roman" panose="02020603050405020304" pitchFamily="18" charset="0"/>
                <a:cs typeface="Times New Roman" panose="02020603050405020304" pitchFamily="18" charset="0"/>
              </a:rPr>
              <a:t>M</a:t>
            </a:r>
            <a:r>
              <a:rPr lang="es-EC"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atlab </a:t>
            </a: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de la sesión de entrenamiento</a:t>
            </a:r>
          </a:p>
        </p:txBody>
      </p:sp>
      <p:pic>
        <p:nvPicPr>
          <p:cNvPr id="3" name="Imagen 2">
            <a:extLst>
              <a:ext uri="{FF2B5EF4-FFF2-40B4-BE49-F238E27FC236}">
                <a16:creationId xmlns="" xmlns:a16="http://schemas.microsoft.com/office/drawing/2014/main" id="{5433E449-371A-4F3C-B458-A403FD6739E9}"/>
              </a:ext>
            </a:extLst>
          </p:cNvPr>
          <p:cNvPicPr/>
          <p:nvPr/>
        </p:nvPicPr>
        <p:blipFill>
          <a:blip r:embed="rId2" cstate="print"/>
          <a:srcRect/>
          <a:stretch>
            <a:fillRect/>
          </a:stretch>
        </p:blipFill>
        <p:spPr bwMode="auto">
          <a:xfrm>
            <a:off x="460974" y="1303008"/>
            <a:ext cx="6464183" cy="3113033"/>
          </a:xfrm>
          <a:prstGeom prst="rect">
            <a:avLst/>
          </a:prstGeom>
          <a:noFill/>
          <a:ln w="9525">
            <a:noFill/>
            <a:miter lim="800000"/>
            <a:headEnd/>
            <a:tailEnd/>
          </a:ln>
        </p:spPr>
      </p:pic>
      <p:pic>
        <p:nvPicPr>
          <p:cNvPr id="4" name="Imagen 3">
            <a:extLst>
              <a:ext uri="{FF2B5EF4-FFF2-40B4-BE49-F238E27FC236}">
                <a16:creationId xmlns="" xmlns:a16="http://schemas.microsoft.com/office/drawing/2014/main" id="{B35D8E6E-EF45-4726-B40D-DCADB83AAB70}"/>
              </a:ext>
            </a:extLst>
          </p:cNvPr>
          <p:cNvPicPr/>
          <p:nvPr/>
        </p:nvPicPr>
        <p:blipFill>
          <a:blip r:embed="rId3" cstate="print"/>
          <a:srcRect/>
          <a:stretch>
            <a:fillRect/>
          </a:stretch>
        </p:blipFill>
        <p:spPr bwMode="auto">
          <a:xfrm>
            <a:off x="8072419" y="1284473"/>
            <a:ext cx="3121729" cy="3113033"/>
          </a:xfrm>
          <a:prstGeom prst="rect">
            <a:avLst/>
          </a:prstGeom>
          <a:noFill/>
          <a:ln w="9525">
            <a:noFill/>
            <a:miter lim="800000"/>
            <a:headEnd/>
            <a:tailEnd/>
          </a:ln>
        </p:spPr>
      </p:pic>
      <p:sp>
        <p:nvSpPr>
          <p:cNvPr id="5" name="Rectángulo 4">
            <a:extLst>
              <a:ext uri="{FF2B5EF4-FFF2-40B4-BE49-F238E27FC236}">
                <a16:creationId xmlns="" xmlns:a16="http://schemas.microsoft.com/office/drawing/2014/main" id="{8978357F-5711-4274-B385-A031549B07A4}"/>
              </a:ext>
            </a:extLst>
          </p:cNvPr>
          <p:cNvSpPr/>
          <p:nvPr/>
        </p:nvSpPr>
        <p:spPr>
          <a:xfrm>
            <a:off x="1444891" y="5124855"/>
            <a:ext cx="4792915"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Protocolo HIIT como señal que varía en el tiempo</a:t>
            </a:r>
            <a:endParaRPr lang="es-EC" dirty="0"/>
          </a:p>
        </p:txBody>
      </p:sp>
      <p:sp>
        <p:nvSpPr>
          <p:cNvPr id="6" name="Rectángulo 5">
            <a:extLst>
              <a:ext uri="{FF2B5EF4-FFF2-40B4-BE49-F238E27FC236}">
                <a16:creationId xmlns="" xmlns:a16="http://schemas.microsoft.com/office/drawing/2014/main" id="{BE816760-4C4D-412C-836B-D651F2BAE3CA}"/>
              </a:ext>
            </a:extLst>
          </p:cNvPr>
          <p:cNvSpPr/>
          <p:nvPr/>
        </p:nvSpPr>
        <p:spPr>
          <a:xfrm>
            <a:off x="7473807" y="5124855"/>
            <a:ext cx="4055341" cy="369332"/>
          </a:xfrm>
          <a:prstGeom prst="rect">
            <a:avLst/>
          </a:prstGeom>
        </p:spPr>
        <p:txBody>
          <a:bodyPr wrap="none">
            <a:spAutoFit/>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Señal de referencia en latidos por minuto</a:t>
            </a:r>
            <a:endParaRPr lang="es-EC" dirty="0"/>
          </a:p>
        </p:txBody>
      </p:sp>
    </p:spTree>
    <p:extLst>
      <p:ext uri="{BB962C8B-B14F-4D97-AF65-F5344CB8AC3E}">
        <p14:creationId xmlns="" xmlns:p14="http://schemas.microsoft.com/office/powerpoint/2010/main" val="88761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6">
            <a:extLst>
              <a:ext uri="{FF2B5EF4-FFF2-40B4-BE49-F238E27FC236}">
                <a16:creationId xmlns="" xmlns:a16="http://schemas.microsoft.com/office/drawing/2014/main" id="{3A4E8DA9-AE38-497E-8F16-86F317B371EF}"/>
              </a:ext>
            </a:extLst>
          </p:cNvPr>
          <p:cNvSpPr/>
          <p:nvPr/>
        </p:nvSpPr>
        <p:spPr>
          <a:xfrm>
            <a:off x="4208303" y="0"/>
            <a:ext cx="3775393" cy="646331"/>
          </a:xfrm>
          <a:prstGeom prst="rect">
            <a:avLst/>
          </a:prstGeom>
          <a:noFill/>
        </p:spPr>
        <p:txBody>
          <a:bodyPr wrap="none" lIns="91440" tIns="45720" rIns="91440" bIns="45720">
            <a:spAutoFit/>
          </a:bodyPr>
          <a:lstStyle/>
          <a:p>
            <a:pPr algn="ctr"/>
            <a:r>
              <a:rPr lang="es-E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ANTECEDENTES</a:t>
            </a:r>
            <a:endPar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026" name="Picture 2" descr="Resultado de imagen para persona confundida animada">
            <a:extLst>
              <a:ext uri="{FF2B5EF4-FFF2-40B4-BE49-F238E27FC236}">
                <a16:creationId xmlns="" xmlns:a16="http://schemas.microsoft.com/office/drawing/2014/main" id="{E9F4B446-DAE0-4FFD-8AEE-CE9922FC552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4728" y="1133477"/>
            <a:ext cx="2295525" cy="2295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n relacionada">
            <a:extLst>
              <a:ext uri="{FF2B5EF4-FFF2-40B4-BE49-F238E27FC236}">
                <a16:creationId xmlns="" xmlns:a16="http://schemas.microsoft.com/office/drawing/2014/main" id="{4A3E6565-4A76-4D5E-A48F-A597A8B025B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93779" y="1238250"/>
            <a:ext cx="3616692" cy="206925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Resultado de imagen para caminadora">
            <a:extLst>
              <a:ext uri="{FF2B5EF4-FFF2-40B4-BE49-F238E27FC236}">
                <a16:creationId xmlns="" xmlns:a16="http://schemas.microsoft.com/office/drawing/2014/main" id="{62BAC871-F077-4534-B6FA-1B2E1AB55AF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65352" y="1609621"/>
            <a:ext cx="4597365" cy="4306292"/>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Resultado de imagen para chip">
            <a:extLst>
              <a:ext uri="{FF2B5EF4-FFF2-40B4-BE49-F238E27FC236}">
                <a16:creationId xmlns="" xmlns:a16="http://schemas.microsoft.com/office/drawing/2014/main" id="{527296A4-8E97-4558-BCED-7910C748DE71}"/>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55599" y="3762769"/>
            <a:ext cx="3088208" cy="2060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uadroTexto 2">
            <a:extLst>
              <a:ext uri="{FF2B5EF4-FFF2-40B4-BE49-F238E27FC236}">
                <a16:creationId xmlns="" xmlns:a16="http://schemas.microsoft.com/office/drawing/2014/main" id="{24618B35-6544-4D2B-BD85-51AEB46DDD0C}"/>
              </a:ext>
            </a:extLst>
          </p:cNvPr>
          <p:cNvSpPr txBox="1"/>
          <p:nvPr/>
        </p:nvSpPr>
        <p:spPr>
          <a:xfrm>
            <a:off x="2680252" y="5923154"/>
            <a:ext cx="187102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PI(</a:t>
            </a:r>
            <a:r>
              <a:rPr lang="en-US" dirty="0" err="1" smtClean="0">
                <a:latin typeface="Times New Roman" panose="02020603050405020304" pitchFamily="18" charset="0"/>
                <a:cs typeface="Times New Roman" panose="02020603050405020304" pitchFamily="18" charset="0"/>
              </a:rPr>
              <a:t>difuso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vs. PID</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4058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87355B3-5593-42D7-B0BF-A471A0EA9B2B}"/>
              </a:ext>
            </a:extLst>
          </p:cNvPr>
          <p:cNvSpPr/>
          <p:nvPr/>
        </p:nvSpPr>
        <p:spPr>
          <a:xfrm>
            <a:off x="2598889" y="0"/>
            <a:ext cx="6994222" cy="658642"/>
          </a:xfrm>
          <a:prstGeom prst="rect">
            <a:avLst/>
          </a:prstGeom>
        </p:spPr>
        <p:txBody>
          <a:bodyPr wrap="none">
            <a:spAutoFit/>
          </a:bodyPr>
          <a:lstStyle/>
          <a:p>
            <a:pPr lvl="0" algn="ctr">
              <a:lnSpc>
                <a:spcPct val="115000"/>
              </a:lnSpc>
              <a:spcBef>
                <a:spcPts val="1200"/>
              </a:spcBef>
              <a:spcAft>
                <a:spcPts val="0"/>
              </a:spcAft>
            </a:pPr>
            <a:r>
              <a:rPr lang="es-EC" sz="3200" b="1" kern="0" dirty="0">
                <a:latin typeface="Times New Roman" panose="02020603050405020304" pitchFamily="18" charset="0"/>
                <a:ea typeface="Times New Roman" panose="02020603050405020304" pitchFamily="18" charset="0"/>
                <a:cs typeface="Times New Roman" panose="02020603050405020304" pitchFamily="18" charset="0"/>
              </a:rPr>
              <a:t>INTERFAZ GRÁFICA DE USUARIO</a:t>
            </a:r>
          </a:p>
        </p:txBody>
      </p:sp>
      <p:sp>
        <p:nvSpPr>
          <p:cNvPr id="3" name="Rectángulo 2">
            <a:extLst>
              <a:ext uri="{FF2B5EF4-FFF2-40B4-BE49-F238E27FC236}">
                <a16:creationId xmlns="" xmlns:a16="http://schemas.microsoft.com/office/drawing/2014/main" id="{4C3E59B6-7B16-40E1-9966-2E5704D15803}"/>
              </a:ext>
            </a:extLst>
          </p:cNvPr>
          <p:cNvSpPr/>
          <p:nvPr/>
        </p:nvSpPr>
        <p:spPr>
          <a:xfrm>
            <a:off x="499526" y="672992"/>
            <a:ext cx="6009979" cy="487506"/>
          </a:xfrm>
          <a:prstGeom prst="rect">
            <a:avLst/>
          </a:prstGeom>
        </p:spPr>
        <p:txBody>
          <a:bodyPr wrap="none">
            <a:spAutoFit/>
          </a:bodyPr>
          <a:lstStyle/>
          <a:p>
            <a:pPr>
              <a:lnSpc>
                <a:spcPct val="107000"/>
              </a:lnSpc>
              <a:spcBef>
                <a:spcPts val="1000"/>
              </a:spcBef>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Elaboración de la interfaz gráfica en Matlab</a:t>
            </a:r>
          </a:p>
        </p:txBody>
      </p:sp>
      <p:pic>
        <p:nvPicPr>
          <p:cNvPr id="4" name="Imagen 3">
            <a:extLst>
              <a:ext uri="{FF2B5EF4-FFF2-40B4-BE49-F238E27FC236}">
                <a16:creationId xmlns="" xmlns:a16="http://schemas.microsoft.com/office/drawing/2014/main" id="{59054404-148D-4B32-A57B-64242B03791F}"/>
              </a:ext>
            </a:extLst>
          </p:cNvPr>
          <p:cNvPicPr/>
          <p:nvPr/>
        </p:nvPicPr>
        <p:blipFill>
          <a:blip r:embed="rId2" cstate="print"/>
          <a:srcRect/>
          <a:stretch>
            <a:fillRect/>
          </a:stretch>
        </p:blipFill>
        <p:spPr bwMode="auto">
          <a:xfrm>
            <a:off x="1115528" y="1397317"/>
            <a:ext cx="3336291" cy="4063365"/>
          </a:xfrm>
          <a:prstGeom prst="rect">
            <a:avLst/>
          </a:prstGeom>
          <a:noFill/>
          <a:ln w="9525">
            <a:noFill/>
            <a:miter lim="800000"/>
            <a:headEnd/>
            <a:tailEnd/>
          </a:ln>
        </p:spPr>
      </p:pic>
      <p:pic>
        <p:nvPicPr>
          <p:cNvPr id="5" name="Imagen 4">
            <a:extLst>
              <a:ext uri="{FF2B5EF4-FFF2-40B4-BE49-F238E27FC236}">
                <a16:creationId xmlns="" xmlns:a16="http://schemas.microsoft.com/office/drawing/2014/main" id="{168A233B-3191-4C74-A15A-EF952B19772B}"/>
              </a:ext>
            </a:extLst>
          </p:cNvPr>
          <p:cNvPicPr/>
          <p:nvPr/>
        </p:nvPicPr>
        <p:blipFill>
          <a:blip r:embed="rId3" cstate="print"/>
          <a:srcRect/>
          <a:stretch>
            <a:fillRect/>
          </a:stretch>
        </p:blipFill>
        <p:spPr bwMode="auto">
          <a:xfrm>
            <a:off x="5518063" y="1397317"/>
            <a:ext cx="4848720" cy="4063365"/>
          </a:xfrm>
          <a:prstGeom prst="rect">
            <a:avLst/>
          </a:prstGeom>
          <a:noFill/>
          <a:ln w="9525">
            <a:noFill/>
            <a:miter lim="800000"/>
            <a:headEnd/>
            <a:tailEnd/>
          </a:ln>
        </p:spPr>
      </p:pic>
    </p:spTree>
    <p:extLst>
      <p:ext uri="{BB962C8B-B14F-4D97-AF65-F5344CB8AC3E}">
        <p14:creationId xmlns="" xmlns:p14="http://schemas.microsoft.com/office/powerpoint/2010/main" val="119875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803F72A1-5B5D-4218-9D0F-E267FEC99C52}"/>
              </a:ext>
            </a:extLst>
          </p:cNvPr>
          <p:cNvPicPr/>
          <p:nvPr/>
        </p:nvPicPr>
        <p:blipFill>
          <a:blip r:embed="rId2" cstate="print"/>
          <a:srcRect l="1462" r="4306" b="3794"/>
          <a:stretch>
            <a:fillRect/>
          </a:stretch>
        </p:blipFill>
        <p:spPr bwMode="auto">
          <a:xfrm>
            <a:off x="2178622" y="799160"/>
            <a:ext cx="7834755" cy="4996070"/>
          </a:xfrm>
          <a:prstGeom prst="rect">
            <a:avLst/>
          </a:prstGeom>
          <a:noFill/>
          <a:ln w="9525">
            <a:noFill/>
            <a:miter lim="800000"/>
            <a:headEnd/>
            <a:tailEnd/>
          </a:ln>
        </p:spPr>
      </p:pic>
    </p:spTree>
    <p:extLst>
      <p:ext uri="{BB962C8B-B14F-4D97-AF65-F5344CB8AC3E}">
        <p14:creationId xmlns="" xmlns:p14="http://schemas.microsoft.com/office/powerpoint/2010/main" val="2462645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89113D5-49C3-4B5C-B6B6-1827D2CDECB4}"/>
              </a:ext>
            </a:extLst>
          </p:cNvPr>
          <p:cNvSpPr/>
          <p:nvPr/>
        </p:nvSpPr>
        <p:spPr>
          <a:xfrm>
            <a:off x="3403598" y="679142"/>
            <a:ext cx="5384807" cy="658642"/>
          </a:xfrm>
          <a:prstGeom prst="rect">
            <a:avLst/>
          </a:prstGeom>
        </p:spPr>
        <p:txBody>
          <a:bodyPr wrap="none">
            <a:spAutoFit/>
          </a:bodyPr>
          <a:lstStyle/>
          <a:p>
            <a:pPr lvl="0" algn="ctr">
              <a:lnSpc>
                <a:spcPct val="115000"/>
              </a:lnSpc>
              <a:spcBef>
                <a:spcPts val="1200"/>
              </a:spcBef>
              <a:spcAft>
                <a:spcPts val="0"/>
              </a:spcAft>
            </a:pPr>
            <a:r>
              <a:rPr lang="es-EC" sz="3200" b="1" kern="0" dirty="0">
                <a:latin typeface="Times New Roman" panose="02020603050405020304" pitchFamily="18" charset="0"/>
                <a:ea typeface="Times New Roman" panose="02020603050405020304" pitchFamily="18" charset="0"/>
                <a:cs typeface="Times New Roman" panose="02020603050405020304" pitchFamily="18" charset="0"/>
              </a:rPr>
              <a:t>PRUEBAS Y RESULTADOS</a:t>
            </a:r>
          </a:p>
        </p:txBody>
      </p:sp>
      <p:pic>
        <p:nvPicPr>
          <p:cNvPr id="3" name="Imagen 2" descr="C:\Users\John\Desktop\Tesis\TesisESCRITO\DOC\ss\IMG_2538.JPG">
            <a:extLst>
              <a:ext uri="{FF2B5EF4-FFF2-40B4-BE49-F238E27FC236}">
                <a16:creationId xmlns="" xmlns:a16="http://schemas.microsoft.com/office/drawing/2014/main" id="{7E97E6D0-9DC9-4FDD-9B1A-A2430865AE7B}"/>
              </a:ext>
            </a:extLst>
          </p:cNvPr>
          <p:cNvPicPr/>
          <p:nvPr/>
        </p:nvPicPr>
        <p:blipFill>
          <a:blip r:embed="rId2" cstate="print"/>
          <a:srcRect l="10144" t="4472" b="5488"/>
          <a:stretch>
            <a:fillRect/>
          </a:stretch>
        </p:blipFill>
        <p:spPr bwMode="auto">
          <a:xfrm>
            <a:off x="356485" y="1906366"/>
            <a:ext cx="5048817" cy="3884834"/>
          </a:xfrm>
          <a:prstGeom prst="rect">
            <a:avLst/>
          </a:prstGeom>
          <a:noFill/>
          <a:ln w="9525">
            <a:noFill/>
            <a:miter lim="800000"/>
            <a:headEnd/>
            <a:tailEnd/>
          </a:ln>
        </p:spPr>
      </p:pic>
      <p:pic>
        <p:nvPicPr>
          <p:cNvPr id="4" name="Imagen 3" descr="C:\Users\John\Desktop\Tesis\TesisESCRITO\DOC\ss\IMG_2542.JPG">
            <a:extLst>
              <a:ext uri="{FF2B5EF4-FFF2-40B4-BE49-F238E27FC236}">
                <a16:creationId xmlns="" xmlns:a16="http://schemas.microsoft.com/office/drawing/2014/main" id="{326B09C7-1EDD-46F5-820E-56A9C4086D7E}"/>
              </a:ext>
            </a:extLst>
          </p:cNvPr>
          <p:cNvPicPr/>
          <p:nvPr/>
        </p:nvPicPr>
        <p:blipFill>
          <a:blip r:embed="rId3" cstate="print"/>
          <a:srcRect l="9078" t="14431" r="15392"/>
          <a:stretch>
            <a:fillRect/>
          </a:stretch>
        </p:blipFill>
        <p:spPr bwMode="auto">
          <a:xfrm>
            <a:off x="5713277" y="1357375"/>
            <a:ext cx="5259523" cy="4524442"/>
          </a:xfrm>
          <a:prstGeom prst="rect">
            <a:avLst/>
          </a:prstGeom>
          <a:noFill/>
          <a:ln w="9525">
            <a:noFill/>
            <a:miter lim="800000"/>
            <a:headEnd/>
            <a:tailEnd/>
          </a:ln>
        </p:spPr>
      </p:pic>
      <p:pic>
        <p:nvPicPr>
          <p:cNvPr id="5" name="Imagen 4" descr="C:\Users\John\Desktop\Tesis\TesisESCRITO\DOC\ss\IMG_2543.JPG">
            <a:extLst>
              <a:ext uri="{FF2B5EF4-FFF2-40B4-BE49-F238E27FC236}">
                <a16:creationId xmlns="" xmlns:a16="http://schemas.microsoft.com/office/drawing/2014/main" id="{E3DCDFD1-0B59-4764-BEAC-0ADE6907F3EF}"/>
              </a:ext>
            </a:extLst>
          </p:cNvPr>
          <p:cNvPicPr/>
          <p:nvPr/>
        </p:nvPicPr>
        <p:blipFill>
          <a:blip r:embed="rId4" cstate="print">
            <a:lum bright="10000"/>
          </a:blip>
          <a:srcRect l="17578" t="13211" r="20761" b="9271"/>
          <a:stretch>
            <a:fillRect/>
          </a:stretch>
        </p:blipFill>
        <p:spPr bwMode="auto">
          <a:xfrm>
            <a:off x="9119287" y="2859525"/>
            <a:ext cx="1433383" cy="1473577"/>
          </a:xfrm>
          <a:prstGeom prst="rect">
            <a:avLst/>
          </a:prstGeom>
          <a:noFill/>
          <a:ln w="9525">
            <a:noFill/>
            <a:miter lim="800000"/>
            <a:headEnd/>
            <a:tailEnd/>
          </a:ln>
        </p:spPr>
      </p:pic>
    </p:spTree>
    <p:extLst>
      <p:ext uri="{BB962C8B-B14F-4D97-AF65-F5344CB8AC3E}">
        <p14:creationId xmlns="" xmlns:p14="http://schemas.microsoft.com/office/powerpoint/2010/main" val="137966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5D676D62-AC1D-4E86-89A8-70F52D81DEB6}"/>
              </a:ext>
            </a:extLst>
          </p:cNvPr>
          <p:cNvPicPr/>
          <p:nvPr/>
        </p:nvPicPr>
        <p:blipFill>
          <a:blip r:embed="rId2" cstate="print"/>
          <a:srcRect/>
          <a:stretch>
            <a:fillRect/>
          </a:stretch>
        </p:blipFill>
        <p:spPr bwMode="auto">
          <a:xfrm>
            <a:off x="1259465" y="3429000"/>
            <a:ext cx="6347283" cy="2674729"/>
          </a:xfrm>
          <a:prstGeom prst="rect">
            <a:avLst/>
          </a:prstGeom>
          <a:noFill/>
          <a:ln w="9525">
            <a:noFill/>
            <a:miter lim="800000"/>
            <a:headEnd/>
            <a:tailEnd/>
          </a:ln>
        </p:spPr>
      </p:pic>
      <p:pic>
        <p:nvPicPr>
          <p:cNvPr id="6" name="Imagen 5">
            <a:extLst>
              <a:ext uri="{FF2B5EF4-FFF2-40B4-BE49-F238E27FC236}">
                <a16:creationId xmlns="" xmlns:a16="http://schemas.microsoft.com/office/drawing/2014/main" id="{B8275FCD-95E8-4957-AECA-315D09DDD2E9}"/>
              </a:ext>
            </a:extLst>
          </p:cNvPr>
          <p:cNvPicPr/>
          <p:nvPr/>
        </p:nvPicPr>
        <p:blipFill>
          <a:blip r:embed="rId3" cstate="print"/>
          <a:srcRect/>
          <a:stretch>
            <a:fillRect/>
          </a:stretch>
        </p:blipFill>
        <p:spPr bwMode="auto">
          <a:xfrm>
            <a:off x="1259465" y="732990"/>
            <a:ext cx="6347283" cy="2369931"/>
          </a:xfrm>
          <a:prstGeom prst="rect">
            <a:avLst/>
          </a:prstGeom>
          <a:noFill/>
          <a:ln w="9525">
            <a:noFill/>
            <a:miter lim="800000"/>
            <a:headEnd/>
            <a:tailEnd/>
          </a:ln>
        </p:spPr>
      </p:pic>
      <p:sp>
        <p:nvSpPr>
          <p:cNvPr id="7" name="Rectángulo 6">
            <a:extLst>
              <a:ext uri="{FF2B5EF4-FFF2-40B4-BE49-F238E27FC236}">
                <a16:creationId xmlns="" xmlns:a16="http://schemas.microsoft.com/office/drawing/2014/main" id="{EEE608ED-DA03-4B08-A5DB-CDBA1BAF0DF9}"/>
              </a:ext>
            </a:extLst>
          </p:cNvPr>
          <p:cNvSpPr/>
          <p:nvPr/>
        </p:nvSpPr>
        <p:spPr>
          <a:xfrm>
            <a:off x="7606749" y="1812320"/>
            <a:ext cx="3734997" cy="507831"/>
          </a:xfrm>
          <a:prstGeom prst="rect">
            <a:avLst/>
          </a:prstGeom>
        </p:spPr>
        <p:txBody>
          <a:bodyPr wrap="none">
            <a:spAutoFit/>
          </a:bodyPr>
          <a:lstStyle/>
          <a:p>
            <a:pPr indent="144145" algn="ctr">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Ritmo cardiaco de los 10 voluntarios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 xmlns:a16="http://schemas.microsoft.com/office/drawing/2014/main" id="{97DC8B58-415B-47BE-AD8B-1A56F870775A}"/>
              </a:ext>
            </a:extLst>
          </p:cNvPr>
          <p:cNvSpPr/>
          <p:nvPr/>
        </p:nvSpPr>
        <p:spPr>
          <a:xfrm>
            <a:off x="7606750" y="4690250"/>
            <a:ext cx="3760645" cy="507831"/>
          </a:xfrm>
          <a:prstGeom prst="rect">
            <a:avLst/>
          </a:prstGeom>
        </p:spPr>
        <p:txBody>
          <a:bodyPr wrap="none">
            <a:spAutoFit/>
          </a:bodyPr>
          <a:lstStyle/>
          <a:p>
            <a:pPr indent="144145" algn="ctr">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Respuesta del controlador inteligente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89985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56A7075D-6A62-4965-9F5E-6DBDB90F4666}"/>
              </a:ext>
            </a:extLst>
          </p:cNvPr>
          <p:cNvPicPr/>
          <p:nvPr/>
        </p:nvPicPr>
        <p:blipFill>
          <a:blip r:embed="rId2" cstate="print"/>
          <a:srcRect/>
          <a:stretch>
            <a:fillRect/>
          </a:stretch>
        </p:blipFill>
        <p:spPr bwMode="auto">
          <a:xfrm>
            <a:off x="490807" y="758593"/>
            <a:ext cx="6837100" cy="2868116"/>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2B29F6D2-2649-4E43-AE64-31F91BBB5693}"/>
              </a:ext>
            </a:extLst>
          </p:cNvPr>
          <p:cNvSpPr/>
          <p:nvPr/>
        </p:nvSpPr>
        <p:spPr>
          <a:xfrm>
            <a:off x="7094817" y="1765742"/>
            <a:ext cx="3645229" cy="507831"/>
          </a:xfrm>
          <a:prstGeom prst="rect">
            <a:avLst/>
          </a:prstGeom>
        </p:spPr>
        <p:txBody>
          <a:bodyPr wrap="none">
            <a:spAutoFit/>
          </a:bodyPr>
          <a:lstStyle/>
          <a:p>
            <a:pPr indent="144145" algn="ctr">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Promedio ritmo cardiaco y set </a:t>
            </a:r>
            <a:r>
              <a:rPr lang="es-ES" dirty="0" err="1">
                <a:latin typeface="Times New Roman" panose="02020603050405020304" pitchFamily="18" charset="0"/>
                <a:ea typeface="Times New Roman" panose="02020603050405020304" pitchFamily="18" charset="0"/>
                <a:cs typeface="Times New Roman" panose="02020603050405020304" pitchFamily="18" charset="0"/>
              </a:rPr>
              <a:t>point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 xmlns:a16="http://schemas.microsoft.com/office/drawing/2014/main" id="{F30F02C0-4600-461D-89D9-AF064EE8F50E}"/>
              </a:ext>
            </a:extLst>
          </p:cNvPr>
          <p:cNvPicPr/>
          <p:nvPr/>
        </p:nvPicPr>
        <p:blipFill>
          <a:blip r:embed="rId3" cstate="print"/>
          <a:srcRect/>
          <a:stretch>
            <a:fillRect/>
          </a:stretch>
        </p:blipFill>
        <p:spPr bwMode="auto">
          <a:xfrm>
            <a:off x="608287" y="3697856"/>
            <a:ext cx="6744335" cy="2492168"/>
          </a:xfrm>
          <a:prstGeom prst="rect">
            <a:avLst/>
          </a:prstGeom>
          <a:noFill/>
          <a:ln w="9525">
            <a:noFill/>
            <a:miter lim="800000"/>
            <a:headEnd/>
            <a:tailEnd/>
          </a:ln>
        </p:spPr>
      </p:pic>
      <p:sp>
        <p:nvSpPr>
          <p:cNvPr id="5" name="Rectángulo 4">
            <a:extLst>
              <a:ext uri="{FF2B5EF4-FFF2-40B4-BE49-F238E27FC236}">
                <a16:creationId xmlns="" xmlns:a16="http://schemas.microsoft.com/office/drawing/2014/main" id="{7D6E5595-B35A-4867-B427-71A5C421D5DE}"/>
              </a:ext>
            </a:extLst>
          </p:cNvPr>
          <p:cNvSpPr/>
          <p:nvPr/>
        </p:nvSpPr>
        <p:spPr>
          <a:xfrm>
            <a:off x="7228338" y="4681700"/>
            <a:ext cx="5077031" cy="369332"/>
          </a:xfrm>
          <a:prstGeom prst="rect">
            <a:avLst/>
          </a:prstGeom>
        </p:spPr>
        <p:txBody>
          <a:bodyPr wrap="none">
            <a:spAutoFit/>
          </a:bodyPr>
          <a:lstStyle/>
          <a:p>
            <a:r>
              <a:rPr lang="es-ES" dirty="0">
                <a:latin typeface="Times New Roman" panose="02020603050405020304" pitchFamily="18" charset="0"/>
                <a:ea typeface="Times New Roman" panose="02020603050405020304" pitchFamily="18" charset="0"/>
              </a:rPr>
              <a:t>Promedio ritmo cardiaco y promedio ciclo de trabajo</a:t>
            </a:r>
            <a:endParaRPr lang="es-EC" dirty="0"/>
          </a:p>
        </p:txBody>
      </p:sp>
    </p:spTree>
    <p:extLst>
      <p:ext uri="{BB962C8B-B14F-4D97-AF65-F5344CB8AC3E}">
        <p14:creationId xmlns="" xmlns:p14="http://schemas.microsoft.com/office/powerpoint/2010/main" val="3664383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E09D8C6-E5F0-43AE-BAC2-880FB1991848}"/>
              </a:ext>
            </a:extLst>
          </p:cNvPr>
          <p:cNvSpPr txBox="1"/>
          <p:nvPr/>
        </p:nvSpPr>
        <p:spPr>
          <a:xfrm>
            <a:off x="715618" y="883321"/>
            <a:ext cx="2590774" cy="584775"/>
          </a:xfrm>
          <a:prstGeom prst="rect">
            <a:avLst/>
          </a:prstGeom>
          <a:noFill/>
        </p:spPr>
        <p:txBody>
          <a:bodyPr wrap="none" rtlCol="0">
            <a:spAutoFit/>
          </a:bodyPr>
          <a:lstStyle/>
          <a:p>
            <a:r>
              <a:rPr lang="es-EC" sz="3200" b="1" dirty="0">
                <a:latin typeface="Times New Roman" panose="02020603050405020304" pitchFamily="18" charset="0"/>
                <a:cs typeface="Times New Roman" panose="02020603050405020304" pitchFamily="18" charset="0"/>
              </a:rPr>
              <a:t>Conclusiones </a:t>
            </a:r>
          </a:p>
        </p:txBody>
      </p:sp>
      <p:sp>
        <p:nvSpPr>
          <p:cNvPr id="4" name="Rectángulo 3">
            <a:extLst>
              <a:ext uri="{FF2B5EF4-FFF2-40B4-BE49-F238E27FC236}">
                <a16:creationId xmlns="" xmlns:a16="http://schemas.microsoft.com/office/drawing/2014/main" id="{DFF409F0-F4B3-4C24-8526-A5B295D976BE}"/>
              </a:ext>
            </a:extLst>
          </p:cNvPr>
          <p:cNvSpPr/>
          <p:nvPr/>
        </p:nvSpPr>
        <p:spPr>
          <a:xfrm>
            <a:off x="715619" y="1680730"/>
            <a:ext cx="9356035" cy="4175502"/>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Se realizó la recepción del pulso cardiaco y la estimación del ritmo cardiaco en la tarjeta Arduino Due, la </a:t>
            </a:r>
            <a:r>
              <a:rPr lang="es-ES" dirty="0" smtClean="0">
                <a:latin typeface="Times New Roman" panose="02020603050405020304" pitchFamily="18" charset="0"/>
                <a:ea typeface="Calibri" panose="020F0502020204030204" pitchFamily="34" charset="0"/>
                <a:cs typeface="Arial" panose="020B0604020202020204" pitchFamily="34" charset="0"/>
              </a:rPr>
              <a:t>cual envía </a:t>
            </a:r>
            <a:r>
              <a:rPr lang="es-ES" dirty="0">
                <a:latin typeface="Times New Roman" panose="02020603050405020304" pitchFamily="18" charset="0"/>
                <a:ea typeface="Calibri" panose="020F0502020204030204" pitchFamily="34" charset="0"/>
                <a:cs typeface="Arial" panose="020B0604020202020204" pitchFamily="34" charset="0"/>
              </a:rPr>
              <a:t>dicho ritmo cardiaco a la tarjeta STM32F4 en una codificación binaria de 8 bits de forma paralela</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Para evitar el uso del conversor digital análogo del Arduino </a:t>
            </a:r>
            <a:r>
              <a:rPr lang="es-ES" dirty="0" err="1">
                <a:latin typeface="Times New Roman" panose="02020603050405020304" pitchFamily="18" charset="0"/>
                <a:ea typeface="Calibri" panose="020F0502020204030204" pitchFamily="34" charset="0"/>
                <a:cs typeface="Arial" panose="020B0604020202020204" pitchFamily="34" charset="0"/>
              </a:rPr>
              <a:t>Due</a:t>
            </a:r>
            <a:r>
              <a:rPr lang="es-ES" dirty="0">
                <a:latin typeface="Times New Roman" panose="02020603050405020304" pitchFamily="18" charset="0"/>
                <a:ea typeface="Calibri" panose="020F0502020204030204" pitchFamily="34" charset="0"/>
                <a:cs typeface="Arial" panose="020B0604020202020204" pitchFamily="34" charset="0"/>
              </a:rPr>
              <a:t>, que por su naturaleza tenía una variabilidad de alrededor de un latido por minuto, se hizo uso de la comunicación digital paralela, la cual mejoró considerablemente la calidad de la señal receptada, además de ayudar en la inmunidad contra el ruido electromagnético</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La adquisición del ritmo cardiaco se realizó en la tarjeta STM32F4 la cual realiza el proceso de decodificación del código binario, recuperándose así la señal original en latidos por minuto</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44299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6AB67E80-63F2-4F32-B2B0-808DA7C64470}"/>
              </a:ext>
            </a:extLst>
          </p:cNvPr>
          <p:cNvSpPr/>
          <p:nvPr/>
        </p:nvSpPr>
        <p:spPr>
          <a:xfrm>
            <a:off x="616227" y="1465258"/>
            <a:ext cx="10959548" cy="4739759"/>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El control del motor de la caminadora se lo realizó introduciendo una señal externa al controlador que ya poseía </a:t>
            </a:r>
            <a:r>
              <a:rPr lang="es-ES" dirty="0" smtClean="0">
                <a:latin typeface="Times New Roman" panose="02020603050405020304" pitchFamily="18" charset="0"/>
                <a:ea typeface="Calibri" panose="020F0502020204030204" pitchFamily="34" charset="0"/>
                <a:cs typeface="Arial" panose="020B0604020202020204" pitchFamily="34" charset="0"/>
              </a:rPr>
              <a:t>ésta</a:t>
            </a:r>
            <a:r>
              <a:rPr lang="es-ES" dirty="0">
                <a:latin typeface="Times New Roman" panose="02020603050405020304" pitchFamily="18" charset="0"/>
                <a:ea typeface="Calibri" panose="020F0502020204030204" pitchFamily="34" charset="0"/>
                <a:cs typeface="Arial" panose="020B0604020202020204" pitchFamily="34" charset="0"/>
              </a:rPr>
              <a:t>, dicha señal tuvo que ser aislada galvánicamente, mediante modulación por ancho de pulso PWM y un optoacoplador, para evitar el ingreso de perturbaciones de origen electromagnético</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El controlador difuso fue diseñado en base a la experiencia del autor y de las distintas pruebas en lazo abierto para poder conocer de mejor manera el comportamiento del ritmo cardiaco ante estímulos físicos externos</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Para darle inteligencia al controlador difuso se utilizó dos entradas, la primera el error, y la segunda la razón cambio del ritmo cardiaco, ya que se consideró que cada persona tendrá una respuesta de ritmo cardiaco diferente</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r>
              <a:rPr lang="es-ES" dirty="0">
                <a:latin typeface="Times New Roman" panose="02020603050405020304" pitchFamily="18" charset="0"/>
                <a:ea typeface="Calibri" panose="020F0502020204030204" pitchFamily="34" charset="0"/>
                <a:cs typeface="Arial" panose="020B060402020202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Se utilizó la metodología "hombre en el lazo" o "</a:t>
            </a:r>
            <a:r>
              <a:rPr lang="es-ES" dirty="0" err="1">
                <a:latin typeface="Times New Roman" panose="02020603050405020304" pitchFamily="18" charset="0"/>
                <a:ea typeface="Calibri" panose="020F0502020204030204" pitchFamily="34" charset="0"/>
                <a:cs typeface="Arial" panose="020B0604020202020204" pitchFamily="34" charset="0"/>
              </a:rPr>
              <a:t>man</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on</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the</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loop</a:t>
            </a:r>
            <a:r>
              <a:rPr lang="es-ES" dirty="0">
                <a:latin typeface="Times New Roman" panose="02020603050405020304" pitchFamily="18" charset="0"/>
                <a:ea typeface="Calibri" panose="020F0502020204030204" pitchFamily="34" charset="0"/>
                <a:cs typeface="Arial" panose="020B0604020202020204" pitchFamily="34" charset="0"/>
              </a:rPr>
              <a:t>" para el desarrollo de las reglas control de tipo si-entonces basado en el libro "</a:t>
            </a:r>
            <a:r>
              <a:rPr lang="es-ES" dirty="0" err="1">
                <a:latin typeface="Times New Roman" panose="02020603050405020304" pitchFamily="18" charset="0"/>
                <a:ea typeface="Calibri" panose="020F0502020204030204" pitchFamily="34" charset="0"/>
                <a:cs typeface="Arial" panose="020B0604020202020204" pitchFamily="34" charset="0"/>
              </a:rPr>
              <a:t>Fuzzy</a:t>
            </a:r>
            <a:r>
              <a:rPr lang="es-ES" dirty="0">
                <a:latin typeface="Times New Roman" panose="02020603050405020304" pitchFamily="18" charset="0"/>
                <a:ea typeface="Calibri" panose="020F0502020204030204" pitchFamily="34" charset="0"/>
                <a:cs typeface="Arial" panose="020B0604020202020204" pitchFamily="34" charset="0"/>
              </a:rPr>
              <a:t> Control" cuyos autores son Kevin </a:t>
            </a:r>
            <a:r>
              <a:rPr lang="es-ES" dirty="0" err="1">
                <a:latin typeface="Times New Roman" panose="02020603050405020304" pitchFamily="18" charset="0"/>
                <a:ea typeface="Calibri" panose="020F0502020204030204" pitchFamily="34" charset="0"/>
                <a:cs typeface="Arial" panose="020B0604020202020204" pitchFamily="34" charset="0"/>
              </a:rPr>
              <a:t>Passino</a:t>
            </a:r>
            <a:r>
              <a:rPr lang="es-ES" dirty="0">
                <a:latin typeface="Times New Roman" panose="02020603050405020304" pitchFamily="18" charset="0"/>
                <a:ea typeface="Calibri" panose="020F0502020204030204" pitchFamily="34" charset="0"/>
                <a:cs typeface="Arial" panose="020B0604020202020204" pitchFamily="34" charset="0"/>
              </a:rPr>
              <a:t> y Stephen </a:t>
            </a:r>
            <a:r>
              <a:rPr lang="es-ES" dirty="0" err="1">
                <a:latin typeface="Times New Roman" panose="02020603050405020304" pitchFamily="18" charset="0"/>
                <a:ea typeface="Calibri" panose="020F0502020204030204" pitchFamily="34" charset="0"/>
                <a:cs typeface="Arial" panose="020B0604020202020204" pitchFamily="34" charset="0"/>
              </a:rPr>
              <a:t>Yurkovich</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Passino</a:t>
            </a:r>
            <a:r>
              <a:rPr lang="es-ES" dirty="0">
                <a:latin typeface="Times New Roman" panose="02020603050405020304" pitchFamily="18" charset="0"/>
                <a:ea typeface="Calibri" panose="020F0502020204030204" pitchFamily="34" charset="0"/>
                <a:cs typeface="Arial" panose="020B0604020202020204" pitchFamily="34" charset="0"/>
              </a:rPr>
              <a:t> &amp; </a:t>
            </a:r>
            <a:r>
              <a:rPr lang="es-ES" dirty="0" err="1">
                <a:latin typeface="Times New Roman" panose="02020603050405020304" pitchFamily="18" charset="0"/>
                <a:ea typeface="Calibri" panose="020F0502020204030204" pitchFamily="34" charset="0"/>
                <a:cs typeface="Arial" panose="020B0604020202020204" pitchFamily="34" charset="0"/>
              </a:rPr>
              <a:t>Yurkovich</a:t>
            </a:r>
            <a:r>
              <a:rPr lang="es-ES" dirty="0">
                <a:latin typeface="Times New Roman" panose="02020603050405020304" pitchFamily="18" charset="0"/>
                <a:ea typeface="Calibri" panose="020F0502020204030204" pitchFamily="34" charset="0"/>
                <a:cs typeface="Arial" panose="020B0604020202020204" pitchFamily="34" charset="0"/>
              </a:rPr>
              <a:t>, 1998)</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 xmlns:a16="http://schemas.microsoft.com/office/drawing/2014/main" id="{D38DCEFF-892F-460F-AAD3-10FA4C8CC494}"/>
              </a:ext>
            </a:extLst>
          </p:cNvPr>
          <p:cNvSpPr txBox="1"/>
          <p:nvPr/>
        </p:nvSpPr>
        <p:spPr>
          <a:xfrm>
            <a:off x="715618" y="883321"/>
            <a:ext cx="2590774" cy="584775"/>
          </a:xfrm>
          <a:prstGeom prst="rect">
            <a:avLst/>
          </a:prstGeom>
          <a:noFill/>
        </p:spPr>
        <p:txBody>
          <a:bodyPr wrap="none" rtlCol="0">
            <a:spAutoFit/>
          </a:bodyPr>
          <a:lstStyle/>
          <a:p>
            <a:r>
              <a:rPr lang="es-EC" sz="3200" b="1" dirty="0">
                <a:latin typeface="Times New Roman" panose="02020603050405020304" pitchFamily="18" charset="0"/>
                <a:cs typeface="Times New Roman" panose="02020603050405020304" pitchFamily="18" charset="0"/>
              </a:rPr>
              <a:t>Conclusiones </a:t>
            </a:r>
          </a:p>
        </p:txBody>
      </p:sp>
    </p:spTree>
    <p:extLst>
      <p:ext uri="{BB962C8B-B14F-4D97-AF65-F5344CB8AC3E}">
        <p14:creationId xmlns="" xmlns:p14="http://schemas.microsoft.com/office/powerpoint/2010/main" val="2290235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A5980BF-4BC1-4A54-99C3-C967EEF4C90A}"/>
              </a:ext>
            </a:extLst>
          </p:cNvPr>
          <p:cNvSpPr/>
          <p:nvPr/>
        </p:nvSpPr>
        <p:spPr>
          <a:xfrm>
            <a:off x="530087" y="1422835"/>
            <a:ext cx="11131827" cy="5006499"/>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Se diseño un programa de entrenamiento de alta intensidad por intervalos HIIT personalizado a la edad del voluntario siguiendo los lineamientos del artículo científico "High </a:t>
            </a:r>
            <a:r>
              <a:rPr lang="es-ES" dirty="0" err="1">
                <a:latin typeface="Times New Roman" panose="02020603050405020304" pitchFamily="18" charset="0"/>
                <a:ea typeface="Calibri" panose="020F0502020204030204" pitchFamily="34" charset="0"/>
                <a:cs typeface="Arial" panose="020B0604020202020204" pitchFamily="34" charset="0"/>
              </a:rPr>
              <a:t>Intensity</a:t>
            </a:r>
            <a:r>
              <a:rPr lang="es-ES" dirty="0">
                <a:latin typeface="Times New Roman" panose="02020603050405020304" pitchFamily="18" charset="0"/>
                <a:ea typeface="Calibri" panose="020F0502020204030204" pitchFamily="34" charset="0"/>
                <a:cs typeface="Arial" panose="020B0604020202020204" pitchFamily="34" charset="0"/>
              </a:rPr>
              <a:t> Interval Training </a:t>
            </a:r>
            <a:r>
              <a:rPr lang="es-ES" dirty="0" err="1">
                <a:latin typeface="Times New Roman" panose="02020603050405020304" pitchFamily="18" charset="0"/>
                <a:ea typeface="Calibri" panose="020F0502020204030204" pitchFamily="34" charset="0"/>
                <a:cs typeface="Arial" panose="020B0604020202020204" pitchFamily="34" charset="0"/>
              </a:rPr>
              <a:t>to</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Maximize</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Cardiac</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Benefits</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of</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Exercise</a:t>
            </a:r>
            <a:r>
              <a:rPr lang="es-ES" dirty="0">
                <a:latin typeface="Times New Roman" panose="02020603050405020304" pitchFamily="18" charset="0"/>
                <a:ea typeface="Calibri" panose="020F0502020204030204" pitchFamily="34" charset="0"/>
                <a:cs typeface="Arial" panose="020B0604020202020204" pitchFamily="34" charset="0"/>
              </a:rPr>
              <a:t> Training?" el cual concluye que la alta intensidad es un factor de éxito importante cuando se diseñan programas de ejercicio físico efectivos (</a:t>
            </a:r>
            <a:r>
              <a:rPr lang="es-ES" dirty="0" err="1">
                <a:latin typeface="Times New Roman" panose="02020603050405020304" pitchFamily="18" charset="0"/>
                <a:ea typeface="Calibri" panose="020F0502020204030204" pitchFamily="34" charset="0"/>
                <a:cs typeface="Arial" panose="020B0604020202020204" pitchFamily="34" charset="0"/>
              </a:rPr>
              <a:t>Wisløff</a:t>
            </a:r>
            <a:r>
              <a:rPr lang="es-ES" dirty="0">
                <a:latin typeface="Times New Roman" panose="02020603050405020304" pitchFamily="18" charset="0"/>
                <a:ea typeface="Calibri" panose="020F0502020204030204" pitchFamily="34" charset="0"/>
                <a:cs typeface="Arial" panose="020B0604020202020204" pitchFamily="34" charset="0"/>
              </a:rPr>
              <a:t>, </a:t>
            </a:r>
            <a:r>
              <a:rPr lang="es-ES" dirty="0" err="1">
                <a:latin typeface="Times New Roman" panose="02020603050405020304" pitchFamily="18" charset="0"/>
                <a:ea typeface="Calibri" panose="020F0502020204030204" pitchFamily="34" charset="0"/>
                <a:cs typeface="Arial" panose="020B0604020202020204" pitchFamily="34" charset="0"/>
              </a:rPr>
              <a:t>Ellingsen</a:t>
            </a:r>
            <a:r>
              <a:rPr lang="es-ES" dirty="0">
                <a:latin typeface="Times New Roman" panose="02020603050405020304" pitchFamily="18" charset="0"/>
                <a:ea typeface="Calibri" panose="020F0502020204030204" pitchFamily="34" charset="0"/>
                <a:cs typeface="Arial" panose="020B0604020202020204" pitchFamily="34" charset="0"/>
              </a:rPr>
              <a:t>, &amp; </a:t>
            </a:r>
            <a:r>
              <a:rPr lang="es-ES" dirty="0" err="1">
                <a:latin typeface="Times New Roman" panose="02020603050405020304" pitchFamily="18" charset="0"/>
                <a:ea typeface="Calibri" panose="020F0502020204030204" pitchFamily="34" charset="0"/>
                <a:cs typeface="Arial" panose="020B0604020202020204" pitchFamily="34" charset="0"/>
              </a:rPr>
              <a:t>Kemi</a:t>
            </a:r>
            <a:r>
              <a:rPr lang="es-ES" dirty="0">
                <a:latin typeface="Times New Roman" panose="02020603050405020304" pitchFamily="18" charset="0"/>
                <a:ea typeface="Calibri" panose="020F0502020204030204" pitchFamily="34" charset="0"/>
                <a:cs typeface="Arial" panose="020B0604020202020204" pitchFamily="34" charset="0"/>
              </a:rPr>
              <a:t>, 2009)</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La elaboración de la interfaz gráfica de usuario fue realizada con la ayuda de la herramienta GUIDE de Matlab, la cual consiste en la ventana principal, una ventana de ayuda, y la ventana que muestra toda la información relevante en tiempo real donde también es posible parar el entrenamiento por completo en caso de ser necesario</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s-ES" dirty="0">
                <a:latin typeface="Times New Roman" panose="02020603050405020304" pitchFamily="18" charset="0"/>
                <a:ea typeface="Calibri" panose="020F0502020204030204" pitchFamily="34" charset="0"/>
                <a:cs typeface="Arial" panose="020B0604020202020204" pitchFamily="34" charset="0"/>
              </a:rPr>
              <a:t>Se realizaron pruebas de funcionamiento a diez personas de distintas edades y estados físicos para poder valorar el desempeño del sistema implementado bajo las mismas condiciones, donde se hallaron resultados muy prometedores, se concluye que los lineamientos del entrenamiento eficiente se cumplieron con poco error y poco </a:t>
            </a:r>
            <a:r>
              <a:rPr lang="es-ES" dirty="0" err="1">
                <a:latin typeface="Times New Roman" panose="02020603050405020304" pitchFamily="18" charset="0"/>
                <a:ea typeface="Calibri" panose="020F0502020204030204" pitchFamily="34" charset="0"/>
                <a:cs typeface="Arial" panose="020B0604020202020204" pitchFamily="34" charset="0"/>
              </a:rPr>
              <a:t>sobreimpulso</a:t>
            </a:r>
            <a:r>
              <a:rPr lang="es-ES" sz="2000" dirty="0">
                <a:effectLst/>
                <a:latin typeface="Times New Roman" panose="02020603050405020304" pitchFamily="18" charset="0"/>
                <a:ea typeface="Calibri" panose="020F0502020204030204" pitchFamily="34" charset="0"/>
                <a:cs typeface="Arial" panose="020B0604020202020204" pitchFamily="34" charset="0"/>
              </a:rPr>
              <a:t>.</a:t>
            </a:r>
            <a:endParaRPr lang="es-EC" dirty="0"/>
          </a:p>
        </p:txBody>
      </p:sp>
      <p:sp>
        <p:nvSpPr>
          <p:cNvPr id="3" name="CuadroTexto 2">
            <a:extLst>
              <a:ext uri="{FF2B5EF4-FFF2-40B4-BE49-F238E27FC236}">
                <a16:creationId xmlns="" xmlns:a16="http://schemas.microsoft.com/office/drawing/2014/main" id="{11020442-DAF2-4EC3-8621-393EFB3502F8}"/>
              </a:ext>
            </a:extLst>
          </p:cNvPr>
          <p:cNvSpPr txBox="1"/>
          <p:nvPr/>
        </p:nvSpPr>
        <p:spPr>
          <a:xfrm>
            <a:off x="715618" y="883321"/>
            <a:ext cx="2590774" cy="584775"/>
          </a:xfrm>
          <a:prstGeom prst="rect">
            <a:avLst/>
          </a:prstGeom>
          <a:noFill/>
        </p:spPr>
        <p:txBody>
          <a:bodyPr wrap="none" rtlCol="0">
            <a:spAutoFit/>
          </a:bodyPr>
          <a:lstStyle/>
          <a:p>
            <a:r>
              <a:rPr lang="es-EC" sz="3200" b="1" dirty="0">
                <a:latin typeface="Times New Roman" panose="02020603050405020304" pitchFamily="18" charset="0"/>
                <a:cs typeface="Times New Roman" panose="02020603050405020304" pitchFamily="18" charset="0"/>
              </a:rPr>
              <a:t>Conclusiones </a:t>
            </a:r>
          </a:p>
        </p:txBody>
      </p:sp>
    </p:spTree>
    <p:extLst>
      <p:ext uri="{BB962C8B-B14F-4D97-AF65-F5344CB8AC3E}">
        <p14:creationId xmlns="" xmlns:p14="http://schemas.microsoft.com/office/powerpoint/2010/main" val="776110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1EB3CB31-A682-40CB-A407-C9759B7DAEF9}"/>
              </a:ext>
            </a:extLst>
          </p:cNvPr>
          <p:cNvSpPr txBox="1"/>
          <p:nvPr/>
        </p:nvSpPr>
        <p:spPr>
          <a:xfrm>
            <a:off x="622854" y="715619"/>
            <a:ext cx="3308919" cy="584775"/>
          </a:xfrm>
          <a:prstGeom prst="rect">
            <a:avLst/>
          </a:prstGeom>
          <a:noFill/>
        </p:spPr>
        <p:txBody>
          <a:bodyPr wrap="none" rtlCol="0">
            <a:spAutoFit/>
          </a:bodyPr>
          <a:lstStyle/>
          <a:p>
            <a:r>
              <a:rPr lang="es-EC" sz="3200" b="1" dirty="0">
                <a:latin typeface="Times New Roman" panose="02020603050405020304" pitchFamily="18" charset="0"/>
                <a:cs typeface="Times New Roman" panose="02020603050405020304" pitchFamily="18" charset="0"/>
              </a:rPr>
              <a:t>Recomendaciones</a:t>
            </a:r>
          </a:p>
        </p:txBody>
      </p:sp>
      <p:sp>
        <p:nvSpPr>
          <p:cNvPr id="3" name="Rectángulo 2">
            <a:extLst>
              <a:ext uri="{FF2B5EF4-FFF2-40B4-BE49-F238E27FC236}">
                <a16:creationId xmlns="" xmlns:a16="http://schemas.microsoft.com/office/drawing/2014/main" id="{8210B15E-3A7F-4A15-ABD3-F0E52F2B6666}"/>
              </a:ext>
            </a:extLst>
          </p:cNvPr>
          <p:cNvSpPr/>
          <p:nvPr/>
        </p:nvSpPr>
        <p:spPr>
          <a:xfrm>
            <a:off x="874643" y="1300394"/>
            <a:ext cx="9859619" cy="5155257"/>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Realizar mantenimiento periódico de la caminadora, en especial de la banda ya que en cierto punto esta genera demasiada fricción aumentando la carga del motor hasta el punto que se activan las protecciones de corriente y esta se apaga por completo</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r>
              <a:rPr lang="es-EC" dirty="0">
                <a:latin typeface="Times New Roman" panose="02020603050405020304" pitchFamily="18" charset="0"/>
                <a:ea typeface="Calibri" panose="020F0502020204030204" pitchFamily="34" charset="0"/>
                <a:cs typeface="Arial" panose="020B060402020202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Trabajar en un ambiente donde los voltajes de alimentación de la caminadora se mantengan en 120 </a:t>
            </a:r>
            <a:r>
              <a:rPr lang="es-EC" dirty="0" err="1">
                <a:latin typeface="Times New Roman" panose="02020603050405020304" pitchFamily="18" charset="0"/>
                <a:ea typeface="Calibri" panose="020F0502020204030204" pitchFamily="34" charset="0"/>
                <a:cs typeface="Arial" panose="020B0604020202020204" pitchFamily="34" charset="0"/>
              </a:rPr>
              <a:t>Vac</a:t>
            </a:r>
            <a:r>
              <a:rPr lang="es-EC" dirty="0">
                <a:latin typeface="Times New Roman" panose="02020603050405020304" pitchFamily="18" charset="0"/>
                <a:ea typeface="Calibri" panose="020F0502020204030204" pitchFamily="34" charset="0"/>
                <a:cs typeface="Arial" panose="020B0604020202020204" pitchFamily="34" charset="0"/>
              </a:rPr>
              <a:t> con poca variación, ya que con valores bajo 110 </a:t>
            </a:r>
            <a:r>
              <a:rPr lang="es-EC" dirty="0" err="1">
                <a:latin typeface="Times New Roman" panose="02020603050405020304" pitchFamily="18" charset="0"/>
                <a:ea typeface="Calibri" panose="020F0502020204030204" pitchFamily="34" charset="0"/>
                <a:cs typeface="Arial" panose="020B0604020202020204" pitchFamily="34" charset="0"/>
              </a:rPr>
              <a:t>Vac</a:t>
            </a:r>
            <a:r>
              <a:rPr lang="es-EC" dirty="0">
                <a:latin typeface="Times New Roman" panose="02020603050405020304" pitchFamily="18" charset="0"/>
                <a:ea typeface="Calibri" panose="020F0502020204030204" pitchFamily="34" charset="0"/>
                <a:cs typeface="Arial" panose="020B0604020202020204" pitchFamily="34" charset="0"/>
              </a:rPr>
              <a:t> se observó que la caminadora sufría de baja potencia y su velocidad se mantenía sumamente baja aún cuando se enviaban altos valores de ciclo de trabajo al motor</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Considerar el ruido electromagnético en las etapas iniciales de diseño del hardware para evitar en el futuro el completo rediseño del mismo</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r>
              <a:rPr lang="es-EC" dirty="0">
                <a:latin typeface="Times New Roman" panose="02020603050405020304" pitchFamily="18" charset="0"/>
                <a:ea typeface="Calibri" panose="020F0502020204030204" pitchFamily="34" charset="0"/>
                <a:cs typeface="Arial" panose="020B060402020202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Se recomienda el uso de la metodología "hombre en el lazo" o "</a:t>
            </a:r>
            <a:r>
              <a:rPr lang="es-EC" dirty="0" err="1">
                <a:latin typeface="Times New Roman" panose="02020603050405020304" pitchFamily="18" charset="0"/>
                <a:ea typeface="Calibri" panose="020F0502020204030204" pitchFamily="34" charset="0"/>
                <a:cs typeface="Arial" panose="020B0604020202020204" pitchFamily="34" charset="0"/>
              </a:rPr>
              <a:t>man</a:t>
            </a:r>
            <a:r>
              <a:rPr lang="es-EC" dirty="0">
                <a:latin typeface="Times New Roman" panose="02020603050405020304" pitchFamily="18" charset="0"/>
                <a:ea typeface="Calibri" panose="020F0502020204030204" pitchFamily="34" charset="0"/>
                <a:cs typeface="Arial" panose="020B0604020202020204" pitchFamily="34" charset="0"/>
              </a:rPr>
              <a:t> </a:t>
            </a:r>
            <a:r>
              <a:rPr lang="es-EC" dirty="0" err="1">
                <a:latin typeface="Times New Roman" panose="02020603050405020304" pitchFamily="18" charset="0"/>
                <a:ea typeface="Calibri" panose="020F0502020204030204" pitchFamily="34" charset="0"/>
                <a:cs typeface="Arial" panose="020B0604020202020204" pitchFamily="34" charset="0"/>
              </a:rPr>
              <a:t>on</a:t>
            </a:r>
            <a:r>
              <a:rPr lang="es-EC" dirty="0">
                <a:latin typeface="Times New Roman" panose="02020603050405020304" pitchFamily="18" charset="0"/>
                <a:ea typeface="Calibri" panose="020F0502020204030204" pitchFamily="34" charset="0"/>
                <a:cs typeface="Arial" panose="020B0604020202020204" pitchFamily="34" charset="0"/>
              </a:rPr>
              <a:t> </a:t>
            </a:r>
            <a:r>
              <a:rPr lang="es-EC" dirty="0" err="1">
                <a:latin typeface="Times New Roman" panose="02020603050405020304" pitchFamily="18" charset="0"/>
                <a:ea typeface="Calibri" panose="020F0502020204030204" pitchFamily="34" charset="0"/>
                <a:cs typeface="Arial" panose="020B0604020202020204" pitchFamily="34" charset="0"/>
              </a:rPr>
              <a:t>the</a:t>
            </a:r>
            <a:r>
              <a:rPr lang="es-EC" dirty="0">
                <a:latin typeface="Times New Roman" panose="02020603050405020304" pitchFamily="18" charset="0"/>
                <a:ea typeface="Calibri" panose="020F0502020204030204" pitchFamily="34" charset="0"/>
                <a:cs typeface="Arial" panose="020B0604020202020204" pitchFamily="34" charset="0"/>
              </a:rPr>
              <a:t> </a:t>
            </a:r>
            <a:r>
              <a:rPr lang="es-EC" dirty="0" err="1">
                <a:latin typeface="Times New Roman" panose="02020603050405020304" pitchFamily="18" charset="0"/>
                <a:ea typeface="Calibri" panose="020F0502020204030204" pitchFamily="34" charset="0"/>
                <a:cs typeface="Arial" panose="020B0604020202020204" pitchFamily="34" charset="0"/>
              </a:rPr>
              <a:t>loop</a:t>
            </a:r>
            <a:r>
              <a:rPr lang="es-EC" dirty="0">
                <a:latin typeface="Times New Roman" panose="02020603050405020304" pitchFamily="18" charset="0"/>
                <a:ea typeface="Calibri" panose="020F0502020204030204" pitchFamily="34" charset="0"/>
                <a:cs typeface="Arial" panose="020B0604020202020204" pitchFamily="34" charset="0"/>
              </a:rPr>
              <a:t>" para el desarrollo intuitivo de las reglas de control en toda aplicación que utilice lógica difusa</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1608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574FCC51-017C-459C-9C98-179BE01B6C9A}"/>
              </a:ext>
            </a:extLst>
          </p:cNvPr>
          <p:cNvSpPr/>
          <p:nvPr/>
        </p:nvSpPr>
        <p:spPr>
          <a:xfrm>
            <a:off x="675861" y="1373410"/>
            <a:ext cx="10774017" cy="5098832"/>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Tomar en cuenta la velocidad o frecuencia a la cual va a correr el programa para poder compensar dicha velocidad añadiendo una ganancia a la salida del controlador o directamente modificando el rango en la etapa de "</a:t>
            </a:r>
            <a:r>
              <a:rPr lang="es-EC" dirty="0" err="1">
                <a:latin typeface="Times New Roman" panose="02020603050405020304" pitchFamily="18" charset="0"/>
                <a:ea typeface="Calibri" panose="020F0502020204030204" pitchFamily="34" charset="0"/>
                <a:cs typeface="Arial" panose="020B0604020202020204" pitchFamily="34" charset="0"/>
              </a:rPr>
              <a:t>defusificación</a:t>
            </a:r>
            <a:r>
              <a:rPr lang="es-EC" dirty="0">
                <a:latin typeface="Times New Roman" panose="02020603050405020304" pitchFamily="18" charset="0"/>
                <a:ea typeface="Calibri" panose="020F0502020204030204" pitchFamily="34" charset="0"/>
                <a:cs typeface="Arial" panose="020B0604020202020204" pitchFamily="34" charset="0"/>
              </a:rPr>
              <a:t>" de la salida</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Realizar una interfaz gráfica de usuario lo más simple posible para que cualquier persona, independientemente de sus conocimientos de control de procesos, la puedan utilizar y entender</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Arial" panose="020B0604020202020204" pitchFamily="34" charset="0"/>
              </a:rPr>
              <a:t>Debido a las características físicas de la banda, que debe ser colocada justo debajo de los músculos pectorales, y que capta el ritmo cardiaco, ocasionalmente se perdían pulsos, en hombres se recomienda el uso de gel conductor con el cual muchas veces no existió una sola pérdida de pulso</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r>
              <a:rPr lang="es-EC" dirty="0">
                <a:latin typeface="Times New Roman" panose="02020603050405020304" pitchFamily="18" charset="0"/>
                <a:ea typeface="Calibri" panose="020F0502020204030204" pitchFamily="34" charset="0"/>
                <a:cs typeface="Arial" panose="020B0604020202020204" pitchFamily="34" charset="0"/>
              </a:rPr>
              <a:t> En mujeres el gel no ayudó de forma significativa y la pérdida de pulsos era tan grande que se decidió parar la prueba</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r>
              <a:rPr lang="es-EC" dirty="0">
                <a:latin typeface="Times New Roman" panose="02020603050405020304" pitchFamily="18" charset="0"/>
                <a:ea typeface="Calibri" panose="020F0502020204030204" pitchFamily="34" charset="0"/>
                <a:cs typeface="Arial" panose="020B0604020202020204" pitchFamily="34" charset="0"/>
              </a:rPr>
              <a:t> Para evitar problemas con la banda se recomienda utilizar otros tipos de detección del latido cardiaco, como lo son las pulseras en las muñecas</a:t>
            </a:r>
            <a:r>
              <a:rPr lang="es-EC" sz="2000" dirty="0">
                <a:effectLst/>
                <a:latin typeface="Times New Roman" panose="02020603050405020304" pitchFamily="18" charset="0"/>
                <a:ea typeface="Calibri" panose="020F0502020204030204" pitchFamily="34" charset="0"/>
                <a:cs typeface="Arial" panose="020B0604020202020204" pitchFamily="34" charset="0"/>
              </a:rPr>
              <a:t>.</a:t>
            </a:r>
            <a:r>
              <a:rPr lang="es-EC" dirty="0">
                <a:latin typeface="Times New Roman" panose="02020603050405020304" pitchFamily="18" charset="0"/>
                <a:ea typeface="Calibri" panose="020F0502020204030204" pitchFamily="34" charset="0"/>
                <a:cs typeface="Arial" panose="020B060402020202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 xmlns:a16="http://schemas.microsoft.com/office/drawing/2014/main" id="{461036C8-0D31-46FD-A389-1B3ED7EF18C0}"/>
              </a:ext>
            </a:extLst>
          </p:cNvPr>
          <p:cNvSpPr txBox="1"/>
          <p:nvPr/>
        </p:nvSpPr>
        <p:spPr>
          <a:xfrm>
            <a:off x="622854" y="715619"/>
            <a:ext cx="3308919" cy="584775"/>
          </a:xfrm>
          <a:prstGeom prst="rect">
            <a:avLst/>
          </a:prstGeom>
          <a:noFill/>
        </p:spPr>
        <p:txBody>
          <a:bodyPr wrap="none" rtlCol="0">
            <a:spAutoFit/>
          </a:bodyPr>
          <a:lstStyle/>
          <a:p>
            <a:r>
              <a:rPr lang="es-EC" sz="3200" b="1" dirty="0">
                <a:latin typeface="Times New Roman" panose="02020603050405020304" pitchFamily="18" charset="0"/>
                <a:cs typeface="Times New Roman" panose="02020603050405020304" pitchFamily="18" charset="0"/>
              </a:rPr>
              <a:t>Recomendaciones</a:t>
            </a:r>
          </a:p>
        </p:txBody>
      </p:sp>
    </p:spTree>
    <p:extLst>
      <p:ext uri="{BB962C8B-B14F-4D97-AF65-F5344CB8AC3E}">
        <p14:creationId xmlns="" xmlns:p14="http://schemas.microsoft.com/office/powerpoint/2010/main" val="278021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C84E519F-65EB-43E7-9276-238B0BB7DE9C}"/>
              </a:ext>
            </a:extLst>
          </p:cNvPr>
          <p:cNvSpPr txBox="1"/>
          <p:nvPr/>
        </p:nvSpPr>
        <p:spPr>
          <a:xfrm>
            <a:off x="4068302" y="0"/>
            <a:ext cx="4724370"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SEÑALES</a:t>
            </a:r>
            <a:r>
              <a:rPr lang="es-EC" sz="3200" b="1" dirty="0">
                <a:latin typeface="Times New Roman" panose="02020603050405020304" pitchFamily="18" charset="0"/>
                <a:cs typeface="Times New Roman" panose="02020603050405020304" pitchFamily="18" charset="0"/>
              </a:rPr>
              <a:t> CARDÍACAS </a:t>
            </a:r>
          </a:p>
        </p:txBody>
      </p:sp>
      <p:sp>
        <p:nvSpPr>
          <p:cNvPr id="3" name="CuadroTexto 2">
            <a:extLst>
              <a:ext uri="{FF2B5EF4-FFF2-40B4-BE49-F238E27FC236}">
                <a16:creationId xmlns="" xmlns:a16="http://schemas.microsoft.com/office/drawing/2014/main" id="{9D6BEA26-F7B9-42F1-A167-DCD0B912B6D1}"/>
              </a:ext>
            </a:extLst>
          </p:cNvPr>
          <p:cNvSpPr txBox="1"/>
          <p:nvPr/>
        </p:nvSpPr>
        <p:spPr>
          <a:xfrm>
            <a:off x="1012300" y="633456"/>
            <a:ext cx="1646605"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Señal ECG</a:t>
            </a:r>
          </a:p>
        </p:txBody>
      </p:sp>
      <p:pic>
        <p:nvPicPr>
          <p:cNvPr id="4" name="Imagen 3">
            <a:extLst>
              <a:ext uri="{FF2B5EF4-FFF2-40B4-BE49-F238E27FC236}">
                <a16:creationId xmlns="" xmlns:a16="http://schemas.microsoft.com/office/drawing/2014/main" id="{81D64AF1-5353-46E4-97AC-A3A200C2C4B4}"/>
              </a:ext>
            </a:extLst>
          </p:cNvPr>
          <p:cNvPicPr/>
          <p:nvPr/>
        </p:nvPicPr>
        <p:blipFill>
          <a:blip r:embed="rId2" cstate="print"/>
          <a:srcRect/>
          <a:stretch>
            <a:fillRect/>
          </a:stretch>
        </p:blipFill>
        <p:spPr bwMode="auto">
          <a:xfrm>
            <a:off x="1012299" y="1338463"/>
            <a:ext cx="4452731" cy="3213074"/>
          </a:xfrm>
          <a:prstGeom prst="rect">
            <a:avLst/>
          </a:prstGeom>
          <a:noFill/>
          <a:ln w="9525">
            <a:noFill/>
            <a:miter lim="800000"/>
            <a:headEnd/>
            <a:tailEnd/>
          </a:ln>
        </p:spPr>
      </p:pic>
      <p:sp>
        <p:nvSpPr>
          <p:cNvPr id="5" name="Rectángulo 4">
            <a:extLst>
              <a:ext uri="{FF2B5EF4-FFF2-40B4-BE49-F238E27FC236}">
                <a16:creationId xmlns="" xmlns:a16="http://schemas.microsoft.com/office/drawing/2014/main" id="{C0D94736-489E-461A-9DE9-42D3F7233C4E}"/>
              </a:ext>
            </a:extLst>
          </p:cNvPr>
          <p:cNvSpPr/>
          <p:nvPr/>
        </p:nvSpPr>
        <p:spPr>
          <a:xfrm>
            <a:off x="108660" y="4763959"/>
            <a:ext cx="6096000" cy="566950"/>
          </a:xfrm>
          <a:prstGeom prst="rect">
            <a:avLst/>
          </a:prstGeom>
        </p:spPr>
        <p:txBody>
          <a:bodyPr>
            <a:spAutoFit/>
          </a:bodyPr>
          <a:lstStyle/>
          <a:p>
            <a:pPr algn="ctr"/>
            <a:r>
              <a:rPr lang="es-EC" dirty="0">
                <a:effectLst/>
                <a:latin typeface="Times New Roman" panose="02020603050405020304" pitchFamily="18" charset="0"/>
                <a:ea typeface="Calibri" panose="020F0502020204030204" pitchFamily="34" charset="0"/>
                <a:cs typeface="Times New Roman" panose="02020603050405020304" pitchFamily="18" charset="0"/>
              </a:rPr>
              <a:t>Forma de onda típica de un registro ECG</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r>
              <a:rPr lang="es-EC" sz="1200" dirty="0">
                <a:latin typeface="Times New Roman" panose="02020603050405020304" pitchFamily="18" charset="0"/>
                <a:ea typeface="Times New Roman" panose="02020603050405020304" pitchFamily="18" charset="0"/>
                <a:cs typeface="Times New Roman" panose="02020603050405020304" pitchFamily="18" charset="0"/>
              </a:rPr>
              <a:t>Fuente:</a:t>
            </a: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(Vidal Silva &amp; </a:t>
            </a:r>
            <a:r>
              <a:rPr lang="es-ES" sz="1200" dirty="0" err="1">
                <a:latin typeface="Times New Roman" panose="02020603050405020304" pitchFamily="18" charset="0"/>
                <a:ea typeface="Times New Roman" panose="02020603050405020304" pitchFamily="18" charset="0"/>
                <a:cs typeface="Times New Roman" panose="02020603050405020304" pitchFamily="18" charset="0"/>
              </a:rPr>
              <a:t>Pavesi</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1200" dirty="0" err="1">
                <a:latin typeface="Times New Roman" panose="02020603050405020304" pitchFamily="18" charset="0"/>
                <a:ea typeface="Times New Roman" panose="02020603050405020304" pitchFamily="18" charset="0"/>
                <a:cs typeface="Times New Roman" panose="02020603050405020304" pitchFamily="18" charset="0"/>
              </a:rPr>
              <a:t>Farriol</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 2005)</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 xmlns:a16="http://schemas.microsoft.com/office/drawing/2014/main" id="{FA6190EF-7769-4F2F-B6B7-BBDA104B715B}"/>
              </a:ext>
            </a:extLst>
          </p:cNvPr>
          <p:cNvGraphicFramePr>
            <a:graphicFrameLocks noGrp="1"/>
          </p:cNvGraphicFramePr>
          <p:nvPr>
            <p:extLst>
              <p:ext uri="{D42A27DB-BD31-4B8C-83A1-F6EECF244321}">
                <p14:modId xmlns="" xmlns:p14="http://schemas.microsoft.com/office/powerpoint/2010/main" val="3643382879"/>
              </p:ext>
            </p:extLst>
          </p:nvPr>
        </p:nvGraphicFramePr>
        <p:xfrm>
          <a:off x="5861422" y="1789234"/>
          <a:ext cx="5962317" cy="2160105"/>
        </p:xfrm>
        <a:graphic>
          <a:graphicData uri="http://schemas.openxmlformats.org/drawingml/2006/table">
            <a:tbl>
              <a:tblPr firstRow="1" firstCol="1" bandRow="1">
                <a:tableStyleId>{5C22544A-7EE6-4342-B048-85BDC9FD1C3A}</a:tableStyleId>
              </a:tblPr>
              <a:tblGrid>
                <a:gridCol w="1987439">
                  <a:extLst>
                    <a:ext uri="{9D8B030D-6E8A-4147-A177-3AD203B41FA5}">
                      <a16:colId xmlns="" xmlns:a16="http://schemas.microsoft.com/office/drawing/2014/main" val="1459215715"/>
                    </a:ext>
                  </a:extLst>
                </a:gridCol>
                <a:gridCol w="1987439">
                  <a:extLst>
                    <a:ext uri="{9D8B030D-6E8A-4147-A177-3AD203B41FA5}">
                      <a16:colId xmlns="" xmlns:a16="http://schemas.microsoft.com/office/drawing/2014/main" val="4045487861"/>
                    </a:ext>
                  </a:extLst>
                </a:gridCol>
                <a:gridCol w="1987439">
                  <a:extLst>
                    <a:ext uri="{9D8B030D-6E8A-4147-A177-3AD203B41FA5}">
                      <a16:colId xmlns="" xmlns:a16="http://schemas.microsoft.com/office/drawing/2014/main" val="3161321043"/>
                    </a:ext>
                  </a:extLst>
                </a:gridCol>
              </a:tblGrid>
              <a:tr h="481675">
                <a:tc>
                  <a:txBody>
                    <a:bodyPr/>
                    <a:lstStyle/>
                    <a:p>
                      <a:pPr>
                        <a:lnSpc>
                          <a:spcPct val="150000"/>
                        </a:lnSpc>
                        <a:spcAft>
                          <a:spcPts val="0"/>
                        </a:spcAft>
                      </a:pPr>
                      <a:r>
                        <a:rPr lang="es-EC" sz="1400">
                          <a:effectLst/>
                        </a:rPr>
                        <a:t>SEÑAL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AMPLITUD(mV)</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Rango</a:t>
                      </a:r>
                      <a:r>
                        <a:rPr lang="es-EC" sz="1400" dirty="0">
                          <a:effectLst/>
                        </a:rPr>
                        <a:t> Frecuencial(Hz)</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64373372"/>
                  </a:ext>
                </a:extLst>
              </a:tr>
              <a:tr h="554900">
                <a:tc>
                  <a:txBody>
                    <a:bodyPr/>
                    <a:lstStyle/>
                    <a:p>
                      <a:pPr>
                        <a:lnSpc>
                          <a:spcPct val="150000"/>
                        </a:lnSpc>
                        <a:spcAft>
                          <a:spcPts val="0"/>
                        </a:spcAft>
                      </a:pPr>
                      <a:r>
                        <a:rPr lang="es-EC" sz="1400">
                          <a:effectLst/>
                        </a:rPr>
                        <a:t>ECG</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0</a:t>
                      </a:r>
                      <a:r>
                        <a:rPr lang="es-EC" sz="1600">
                          <a:effectLst/>
                        </a:rPr>
                        <a:t>.</a:t>
                      </a:r>
                      <a:r>
                        <a:rPr lang="es-EC" sz="1400">
                          <a:effectLst/>
                        </a:rPr>
                        <a:t>02 - 5</a:t>
                      </a:r>
                      <a:r>
                        <a:rPr lang="es-EC" sz="1600">
                          <a:effectLst/>
                        </a:rPr>
                        <a:t>.</a:t>
                      </a:r>
                      <a:r>
                        <a:rPr lang="es-EC" sz="1400">
                          <a:effectLst/>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0</a:t>
                      </a:r>
                      <a:r>
                        <a:rPr lang="es-EC" sz="1600">
                          <a:effectLst/>
                        </a:rPr>
                        <a:t>.</a:t>
                      </a:r>
                      <a:r>
                        <a:rPr lang="es-EC" sz="1400">
                          <a:effectLst/>
                        </a:rPr>
                        <a:t>05 - 100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39240551"/>
                  </a:ext>
                </a:extLst>
              </a:tr>
              <a:tr h="554900">
                <a:tc>
                  <a:txBody>
                    <a:bodyPr/>
                    <a:lstStyle/>
                    <a:p>
                      <a:pPr>
                        <a:lnSpc>
                          <a:spcPct val="150000"/>
                        </a:lnSpc>
                        <a:spcAft>
                          <a:spcPts val="0"/>
                        </a:spcAft>
                      </a:pPr>
                      <a:r>
                        <a:rPr lang="es-EC" sz="1400">
                          <a:effectLst/>
                        </a:rPr>
                        <a:t>EEG</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0</a:t>
                      </a:r>
                      <a:r>
                        <a:rPr lang="es-EC" sz="1600">
                          <a:effectLst/>
                        </a:rPr>
                        <a:t>.</a:t>
                      </a:r>
                      <a:r>
                        <a:rPr lang="es-EC" sz="1400">
                          <a:effectLst/>
                        </a:rPr>
                        <a:t>0002 - 0</a:t>
                      </a:r>
                      <a:r>
                        <a:rPr lang="es-EC" sz="1600">
                          <a:effectLst/>
                        </a:rPr>
                        <a:t>.</a:t>
                      </a:r>
                      <a:r>
                        <a:rPr lang="es-EC" sz="1400">
                          <a:effectLst/>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DC - 150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75001804"/>
                  </a:ext>
                </a:extLst>
              </a:tr>
              <a:tr h="568630">
                <a:tc>
                  <a:txBody>
                    <a:bodyPr/>
                    <a:lstStyle/>
                    <a:p>
                      <a:pPr>
                        <a:lnSpc>
                          <a:spcPct val="150000"/>
                        </a:lnSpc>
                        <a:spcAft>
                          <a:spcPts val="0"/>
                        </a:spcAft>
                      </a:pPr>
                      <a:r>
                        <a:rPr lang="es-EC" sz="1400">
                          <a:effectLst/>
                        </a:rPr>
                        <a:t>EMG</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dirty="0">
                          <a:effectLst/>
                        </a:rPr>
                        <a:t>0</a:t>
                      </a:r>
                      <a:r>
                        <a:rPr lang="es-EC" sz="1600" dirty="0">
                          <a:effectLst/>
                        </a:rPr>
                        <a:t>.</a:t>
                      </a:r>
                      <a:r>
                        <a:rPr lang="es-EC" sz="1400" dirty="0">
                          <a:effectLst/>
                        </a:rPr>
                        <a:t>1 - 5</a:t>
                      </a:r>
                      <a:r>
                        <a:rPr lang="es-EC" sz="1600" dirty="0">
                          <a:effectLst/>
                        </a:rPr>
                        <a:t>.</a:t>
                      </a:r>
                      <a:r>
                        <a:rPr lang="es-EC" sz="1400" dirty="0">
                          <a:effectLst/>
                        </a:rPr>
                        <a:t>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dirty="0">
                          <a:effectLst/>
                        </a:rPr>
                        <a:t>DC - 10000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247687170"/>
                  </a:ext>
                </a:extLst>
              </a:tr>
            </a:tbl>
          </a:graphicData>
        </a:graphic>
      </p:graphicFrame>
      <p:sp>
        <p:nvSpPr>
          <p:cNvPr id="7" name="Rectángulo 6">
            <a:extLst>
              <a:ext uri="{FF2B5EF4-FFF2-40B4-BE49-F238E27FC236}">
                <a16:creationId xmlns="" xmlns:a16="http://schemas.microsoft.com/office/drawing/2014/main" id="{3553A887-C06B-48F4-B657-F7A26AD3A579}"/>
              </a:ext>
            </a:extLst>
          </p:cNvPr>
          <p:cNvSpPr/>
          <p:nvPr/>
        </p:nvSpPr>
        <p:spPr>
          <a:xfrm>
            <a:off x="5393344" y="4151429"/>
            <a:ext cx="6798656" cy="800219"/>
          </a:xfrm>
          <a:prstGeom prst="rect">
            <a:avLst/>
          </a:prstGeom>
        </p:spPr>
        <p:txBody>
          <a:bodyPr wrap="none">
            <a:spAutoFit/>
          </a:bodyPr>
          <a:lstStyle/>
          <a:p>
            <a:pPr algn="ctr"/>
            <a:r>
              <a:rPr lang="es-EC" dirty="0">
                <a:latin typeface="Times New Roman" panose="02020603050405020304" pitchFamily="18" charset="0"/>
                <a:ea typeface="Calibri" panose="020F0502020204030204" pitchFamily="34" charset="0"/>
                <a:cs typeface="Times New Roman" panose="02020603050405020304" pitchFamily="18" charset="0"/>
              </a:rPr>
              <a:t>Amplitud y rango frecuencial de señales bioeléctricas típicas</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s-EC" sz="1200" dirty="0">
                <a:latin typeface="Times New Roman" panose="02020603050405020304" pitchFamily="18" charset="0"/>
                <a:cs typeface="Times New Roman" panose="02020603050405020304" pitchFamily="18" charset="0"/>
              </a:rPr>
              <a:t>Fuente: </a:t>
            </a:r>
            <a:r>
              <a:rPr lang="es-ES" sz="1200" dirty="0">
                <a:latin typeface="Times New Roman" panose="02020603050405020304" pitchFamily="18" charset="0"/>
                <a:cs typeface="Times New Roman" panose="02020603050405020304" pitchFamily="18" charset="0"/>
              </a:rPr>
              <a:t>(Vidal Silva &amp; </a:t>
            </a:r>
            <a:r>
              <a:rPr lang="es-ES" sz="1200" dirty="0" err="1">
                <a:latin typeface="Times New Roman" panose="02020603050405020304" pitchFamily="18" charset="0"/>
                <a:cs typeface="Times New Roman" panose="02020603050405020304" pitchFamily="18" charset="0"/>
              </a:rPr>
              <a:t>Pavesi</a:t>
            </a:r>
            <a:r>
              <a:rPr lang="es-ES" sz="1200" dirty="0">
                <a:latin typeface="Times New Roman" panose="02020603050405020304" pitchFamily="18" charset="0"/>
                <a:cs typeface="Times New Roman" panose="02020603050405020304" pitchFamily="18" charset="0"/>
              </a:rPr>
              <a:t> </a:t>
            </a:r>
            <a:r>
              <a:rPr lang="es-ES" sz="1200" dirty="0" err="1">
                <a:latin typeface="Times New Roman" panose="02020603050405020304" pitchFamily="18" charset="0"/>
                <a:cs typeface="Times New Roman" panose="02020603050405020304" pitchFamily="18" charset="0"/>
              </a:rPr>
              <a:t>Farriol</a:t>
            </a:r>
            <a:r>
              <a:rPr lang="es-ES" sz="1200" dirty="0">
                <a:latin typeface="Times New Roman" panose="02020603050405020304" pitchFamily="18" charset="0"/>
                <a:cs typeface="Times New Roman" panose="02020603050405020304" pitchFamily="18" charset="0"/>
              </a:rPr>
              <a:t>, 2005)</a:t>
            </a:r>
            <a:endParaRPr lang="es-EC" sz="1200" dirty="0">
              <a:latin typeface="Times New Roman" panose="02020603050405020304" pitchFamily="18" charset="0"/>
              <a:cs typeface="Times New Roman" panose="02020603050405020304" pitchFamily="18" charset="0"/>
            </a:endParaRPr>
          </a:p>
          <a:p>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58224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368FF608-9A7C-4767-BCAF-0FDC71F1C307}"/>
              </a:ext>
            </a:extLst>
          </p:cNvPr>
          <p:cNvSpPr txBox="1"/>
          <p:nvPr/>
        </p:nvSpPr>
        <p:spPr>
          <a:xfrm>
            <a:off x="987469" y="103512"/>
            <a:ext cx="4158511"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Adquisición de ritmo cardíaco</a:t>
            </a:r>
          </a:p>
        </p:txBody>
      </p:sp>
      <p:pic>
        <p:nvPicPr>
          <p:cNvPr id="3" name="Imagen 2" descr="File:Polar RS400 Heart Rate Monitor.jpg">
            <a:extLst>
              <a:ext uri="{FF2B5EF4-FFF2-40B4-BE49-F238E27FC236}">
                <a16:creationId xmlns="" xmlns:a16="http://schemas.microsoft.com/office/drawing/2014/main" id="{73B5AB0F-45F6-4C95-B983-7CE9F8370344}"/>
              </a:ext>
            </a:extLst>
          </p:cNvPr>
          <p:cNvPicPr/>
          <p:nvPr/>
        </p:nvPicPr>
        <p:blipFill>
          <a:blip r:embed="rId2" cstate="print"/>
          <a:srcRect/>
          <a:stretch>
            <a:fillRect/>
          </a:stretch>
        </p:blipFill>
        <p:spPr bwMode="auto">
          <a:xfrm>
            <a:off x="4155335" y="1217446"/>
            <a:ext cx="4304569" cy="3764080"/>
          </a:xfrm>
          <a:prstGeom prst="rect">
            <a:avLst/>
          </a:prstGeom>
          <a:noFill/>
          <a:ln w="9525">
            <a:noFill/>
            <a:miter lim="800000"/>
            <a:headEnd/>
            <a:tailEnd/>
          </a:ln>
        </p:spPr>
      </p:pic>
      <p:sp>
        <p:nvSpPr>
          <p:cNvPr id="4" name="Rectángulo 3">
            <a:extLst>
              <a:ext uri="{FF2B5EF4-FFF2-40B4-BE49-F238E27FC236}">
                <a16:creationId xmlns="" xmlns:a16="http://schemas.microsoft.com/office/drawing/2014/main" id="{99C9E8B1-A1D5-4864-8AAB-DFD1529B0A0B}"/>
              </a:ext>
            </a:extLst>
          </p:cNvPr>
          <p:cNvSpPr/>
          <p:nvPr/>
        </p:nvSpPr>
        <p:spPr>
          <a:xfrm>
            <a:off x="3039762" y="5113097"/>
            <a:ext cx="6096000" cy="553998"/>
          </a:xfrm>
          <a:prstGeom prst="rect">
            <a:avLst/>
          </a:prstGeom>
        </p:spPr>
        <p:txBody>
          <a:bodyPr>
            <a:spAutoFit/>
          </a:bodyPr>
          <a:lstStyle/>
          <a:p>
            <a:pPr algn="ctr"/>
            <a:r>
              <a:rPr lang="es-EC" dirty="0">
                <a:latin typeface="Times New Roman" panose="02020603050405020304" pitchFamily="18" charset="0"/>
                <a:ea typeface="Calibri" panose="020F0502020204030204" pitchFamily="34" charset="0"/>
                <a:cs typeface="Times New Roman" panose="02020603050405020304" pitchFamily="18" charset="0"/>
              </a:rPr>
              <a:t>Monitor de ritmo cardiaco Polar RS400</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p>
            <a:pPr algn="ctr"/>
            <a:r>
              <a:rPr lang="es-EC" sz="1200" dirty="0">
                <a:effectLst/>
                <a:latin typeface="Times New Roman" panose="02020603050405020304" pitchFamily="18" charset="0"/>
                <a:ea typeface="Calibri" panose="020F0502020204030204" pitchFamily="34" charset="0"/>
                <a:cs typeface="Arial" panose="020B0604020202020204" pitchFamily="34" charset="0"/>
              </a:rPr>
              <a:t>Fuente: www.polar.com</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56590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7CDE9A7A-FEFF-4BC8-BEAC-C85BCC361EF4}"/>
              </a:ext>
            </a:extLst>
          </p:cNvPr>
          <p:cNvSpPr txBox="1"/>
          <p:nvPr/>
        </p:nvSpPr>
        <p:spPr>
          <a:xfrm>
            <a:off x="1010391" y="118556"/>
            <a:ext cx="2086661" cy="461665"/>
          </a:xfrm>
          <a:prstGeom prst="rect">
            <a:avLst/>
          </a:prstGeom>
          <a:noFill/>
        </p:spPr>
        <p:txBody>
          <a:bodyPr wrap="none" rtlCol="0">
            <a:spAutoFit/>
          </a:bodyPr>
          <a:lstStyle/>
          <a:p>
            <a:r>
              <a:rPr lang="es-EC" sz="2400" b="1" dirty="0">
                <a:latin typeface="Times New Roman" panose="02020603050405020304" pitchFamily="18" charset="0"/>
                <a:cs typeface="Times New Roman" panose="02020603050405020304" pitchFamily="18" charset="0"/>
              </a:rPr>
              <a:t>Control difuso</a:t>
            </a:r>
          </a:p>
        </p:txBody>
      </p:sp>
      <p:pic>
        <p:nvPicPr>
          <p:cNvPr id="3" name="Imagen 2">
            <a:extLst>
              <a:ext uri="{FF2B5EF4-FFF2-40B4-BE49-F238E27FC236}">
                <a16:creationId xmlns="" xmlns:a16="http://schemas.microsoft.com/office/drawing/2014/main" id="{B03E4324-E9E4-4C8E-A247-CF4166F7657B}"/>
              </a:ext>
            </a:extLst>
          </p:cNvPr>
          <p:cNvPicPr/>
          <p:nvPr/>
        </p:nvPicPr>
        <p:blipFill>
          <a:blip r:embed="rId2" cstate="print"/>
          <a:srcRect/>
          <a:stretch>
            <a:fillRect/>
          </a:stretch>
        </p:blipFill>
        <p:spPr bwMode="auto">
          <a:xfrm>
            <a:off x="2922233" y="1515875"/>
            <a:ext cx="6347537" cy="3379305"/>
          </a:xfrm>
          <a:prstGeom prst="rect">
            <a:avLst/>
          </a:prstGeom>
          <a:noFill/>
          <a:ln w="9525">
            <a:noFill/>
            <a:miter lim="800000"/>
            <a:headEnd/>
            <a:tailEnd/>
          </a:ln>
        </p:spPr>
      </p:pic>
      <p:sp>
        <p:nvSpPr>
          <p:cNvPr id="4" name="Rectángulo 3">
            <a:extLst>
              <a:ext uri="{FF2B5EF4-FFF2-40B4-BE49-F238E27FC236}">
                <a16:creationId xmlns="" xmlns:a16="http://schemas.microsoft.com/office/drawing/2014/main" id="{ACB64E60-EC3C-438F-8EFA-5566FACB6694}"/>
              </a:ext>
            </a:extLst>
          </p:cNvPr>
          <p:cNvSpPr/>
          <p:nvPr/>
        </p:nvSpPr>
        <p:spPr>
          <a:xfrm>
            <a:off x="3048000" y="5241235"/>
            <a:ext cx="6096000" cy="566950"/>
          </a:xfrm>
          <a:prstGeom prst="rect">
            <a:avLst/>
          </a:prstGeom>
        </p:spPr>
        <p:txBody>
          <a:bodyPr>
            <a:spAutoFit/>
          </a:bodyPr>
          <a:lstStyle/>
          <a:p>
            <a:pPr algn="ctr"/>
            <a:r>
              <a:rPr lang="es-EC" dirty="0">
                <a:latin typeface="Times New Roman" panose="02020603050405020304" pitchFamily="18" charset="0"/>
                <a:ea typeface="Calibri" panose="020F0502020204030204" pitchFamily="34" charset="0"/>
                <a:cs typeface="Times New Roman" panose="02020603050405020304" pitchFamily="18" charset="0"/>
              </a:rPr>
              <a:t>Arquitectura de un controlador difuso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Passino</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Yurkovich</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1998)</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4155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92500E1-53AC-45F1-961E-BE6F3B9BAC5B}"/>
              </a:ext>
            </a:extLst>
          </p:cNvPr>
          <p:cNvSpPr/>
          <p:nvPr/>
        </p:nvSpPr>
        <p:spPr>
          <a:xfrm>
            <a:off x="460603" y="122129"/>
            <a:ext cx="7076661" cy="487506"/>
          </a:xfrm>
          <a:prstGeom prst="rect">
            <a:avLst/>
          </a:prstGeom>
        </p:spPr>
        <p:txBody>
          <a:bodyPr wrap="square">
            <a:spAutoFit/>
          </a:bodyPr>
          <a:lstStyle/>
          <a:p>
            <a:pPr lvl="1">
              <a:lnSpc>
                <a:spcPct val="107000"/>
              </a:lnSpc>
              <a:spcBef>
                <a:spcPts val="1000"/>
              </a:spcBef>
              <a:spcAft>
                <a:spcPts val="0"/>
              </a:spcAft>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Entrenamiento por Intervalos de Alta intensidad</a:t>
            </a:r>
          </a:p>
        </p:txBody>
      </p:sp>
      <p:sp>
        <p:nvSpPr>
          <p:cNvPr id="3" name="Rectángulo 2">
            <a:extLst>
              <a:ext uri="{FF2B5EF4-FFF2-40B4-BE49-F238E27FC236}">
                <a16:creationId xmlns="" xmlns:a16="http://schemas.microsoft.com/office/drawing/2014/main" id="{4E610EC0-A557-4DB0-8EBF-0067CF8E960E}"/>
              </a:ext>
            </a:extLst>
          </p:cNvPr>
          <p:cNvSpPr/>
          <p:nvPr/>
        </p:nvSpPr>
        <p:spPr>
          <a:xfrm>
            <a:off x="5504621" y="2119483"/>
            <a:ext cx="6533321" cy="2308324"/>
          </a:xfrm>
          <a:prstGeom prst="rect">
            <a:avLst/>
          </a:prstGeom>
        </p:spPr>
        <p:txBody>
          <a:bodyPr wrap="square">
            <a:spAutoFit/>
          </a:bodyPr>
          <a:lstStyle/>
          <a:p>
            <a:pPr algn="just">
              <a:lnSpc>
                <a:spcPct val="150000"/>
              </a:lnSpc>
            </a:pPr>
            <a:r>
              <a:rPr lang="es-EC" b="1" dirty="0">
                <a:latin typeface="Times New Roman" panose="02020603050405020304" pitchFamily="18" charset="0"/>
                <a:ea typeface="Times New Roman" panose="02020603050405020304" pitchFamily="18" charset="0"/>
                <a:cs typeface="Times New Roman" panose="02020603050405020304" pitchFamily="18" charset="0"/>
              </a:rPr>
              <a:t>Calentamiento:</a:t>
            </a:r>
            <a:r>
              <a:rPr lang="es-EC" dirty="0">
                <a:latin typeface="Times New Roman" panose="02020603050405020304" pitchFamily="18" charset="0"/>
                <a:ea typeface="Times New Roman" panose="02020603050405020304" pitchFamily="18" charset="0"/>
                <a:cs typeface="Times New Roman" panose="02020603050405020304" pitchFamily="18" charset="0"/>
              </a:rPr>
              <a:t> 5-10 minutos</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s-EC" b="1" dirty="0">
                <a:latin typeface="Times New Roman" panose="02020603050405020304" pitchFamily="18" charset="0"/>
                <a:ea typeface="Times New Roman" panose="02020603050405020304" pitchFamily="18" charset="0"/>
                <a:cs typeface="Times New Roman" panose="02020603050405020304" pitchFamily="18" charset="0"/>
              </a:rPr>
              <a:t>HIIT:</a:t>
            </a:r>
            <a:r>
              <a:rPr lang="es-EC" dirty="0">
                <a:latin typeface="Times New Roman" panose="02020603050405020304" pitchFamily="18" charset="0"/>
                <a:ea typeface="Times New Roman" panose="02020603050405020304" pitchFamily="18" charset="0"/>
                <a:cs typeface="Times New Roman" panose="02020603050405020304" pitchFamily="18" charset="0"/>
              </a:rPr>
              <a:t> Turnos de 4 minutos a un 90%-95% del ritmo cardiaco máximo, con descansos activos de 2-3 minutos a un 60%-70% del ritmo cardiaco máximo</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s-EC" b="1" dirty="0">
                <a:latin typeface="Times New Roman" panose="02020603050405020304" pitchFamily="18" charset="0"/>
                <a:ea typeface="Times New Roman" panose="02020603050405020304" pitchFamily="18" charset="0"/>
                <a:cs typeface="Times New Roman" panose="02020603050405020304" pitchFamily="18" charset="0"/>
              </a:rPr>
              <a:t>Enfriamiento:</a:t>
            </a:r>
            <a:r>
              <a:rPr lang="es-EC" dirty="0">
                <a:latin typeface="Times New Roman" panose="02020603050405020304" pitchFamily="18" charset="0"/>
                <a:ea typeface="Times New Roman" panose="02020603050405020304" pitchFamily="18" charset="0"/>
                <a:cs typeface="Times New Roman" panose="02020603050405020304" pitchFamily="18" charset="0"/>
              </a:rPr>
              <a:t> 3-5 minutos</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2" descr="Resultado de imagen para tiempo">
            <a:extLst>
              <a:ext uri="{FF2B5EF4-FFF2-40B4-BE49-F238E27FC236}">
                <a16:creationId xmlns="" xmlns:a16="http://schemas.microsoft.com/office/drawing/2014/main" id="{B56BE205-27AF-4132-8AFA-83CBC878AE9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3095" y="1554381"/>
            <a:ext cx="4762500" cy="3438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493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62DC316-8AEF-46DF-AFEC-8F5022E3E06A}"/>
              </a:ext>
            </a:extLst>
          </p:cNvPr>
          <p:cNvSpPr/>
          <p:nvPr/>
        </p:nvSpPr>
        <p:spPr>
          <a:xfrm>
            <a:off x="1284009" y="0"/>
            <a:ext cx="9623981" cy="584775"/>
          </a:xfrm>
          <a:prstGeom prst="rect">
            <a:avLst/>
          </a:prstGeom>
        </p:spPr>
        <p:txBody>
          <a:bodyPr wrap="none">
            <a:spAutoFit/>
          </a:bodyPr>
          <a:lstStyle/>
          <a:p>
            <a:r>
              <a:rPr lang="es-EC" sz="3200" b="1" dirty="0">
                <a:latin typeface="Times New Roman" panose="02020603050405020304" pitchFamily="18" charset="0"/>
                <a:ea typeface="Times New Roman" panose="02020603050405020304" pitchFamily="18" charset="0"/>
                <a:cs typeface="Times New Roman" panose="02020603050405020304" pitchFamily="18" charset="0"/>
              </a:rPr>
              <a:t>DISEÑO E IMPLEMENTACIÓN DEL HARDWARE</a:t>
            </a:r>
            <a:endParaRPr lang="es-EC" sz="3200" b="1" dirty="0">
              <a:latin typeface="Times New Roman" panose="02020603050405020304" pitchFamily="18" charset="0"/>
              <a:cs typeface="Times New Roman" panose="02020603050405020304" pitchFamily="18" charset="0"/>
            </a:endParaRPr>
          </a:p>
        </p:txBody>
      </p:sp>
      <p:grpSp>
        <p:nvGrpSpPr>
          <p:cNvPr id="3" name="54 Grupo">
            <a:extLst>
              <a:ext uri="{FF2B5EF4-FFF2-40B4-BE49-F238E27FC236}">
                <a16:creationId xmlns="" xmlns:a16="http://schemas.microsoft.com/office/drawing/2014/main" id="{717A2EFC-312C-49EA-9062-007BF3AAE4B0}"/>
              </a:ext>
            </a:extLst>
          </p:cNvPr>
          <p:cNvGrpSpPr/>
          <p:nvPr/>
        </p:nvGrpSpPr>
        <p:grpSpPr>
          <a:xfrm>
            <a:off x="1235676" y="1375718"/>
            <a:ext cx="9498227" cy="2773989"/>
            <a:chOff x="323528" y="1484784"/>
            <a:chExt cx="8216038" cy="2232248"/>
          </a:xfrm>
        </p:grpSpPr>
        <p:sp>
          <p:nvSpPr>
            <p:cNvPr id="4" name="4 Elipse">
              <a:extLst>
                <a:ext uri="{FF2B5EF4-FFF2-40B4-BE49-F238E27FC236}">
                  <a16:creationId xmlns="" xmlns:a16="http://schemas.microsoft.com/office/drawing/2014/main" id="{383B24B0-C2AD-4D90-BCB1-FB08C124956C}"/>
                </a:ext>
              </a:extLst>
            </p:cNvPr>
            <p:cNvSpPr/>
            <p:nvPr/>
          </p:nvSpPr>
          <p:spPr>
            <a:xfrm>
              <a:off x="1547664" y="1628800"/>
              <a:ext cx="576064"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5" name="3 Rectángulo">
              <a:extLst>
                <a:ext uri="{FF2B5EF4-FFF2-40B4-BE49-F238E27FC236}">
                  <a16:creationId xmlns="" xmlns:a16="http://schemas.microsoft.com/office/drawing/2014/main" id="{68AE2F72-2578-4738-A94B-703CD8509C56}"/>
                </a:ext>
              </a:extLst>
            </p:cNvPr>
            <p:cNvSpPr/>
            <p:nvPr/>
          </p:nvSpPr>
          <p:spPr>
            <a:xfrm>
              <a:off x="3059832" y="1484784"/>
              <a:ext cx="1224136" cy="86409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6" name="5 CuadroTexto">
              <a:extLst>
                <a:ext uri="{FF2B5EF4-FFF2-40B4-BE49-F238E27FC236}">
                  <a16:creationId xmlns="" xmlns:a16="http://schemas.microsoft.com/office/drawing/2014/main" id="{41716A62-D46D-4B18-8422-AE4D357C031B}"/>
                </a:ext>
              </a:extLst>
            </p:cNvPr>
            <p:cNvSpPr txBox="1"/>
            <p:nvPr/>
          </p:nvSpPr>
          <p:spPr>
            <a:xfrm>
              <a:off x="1547664" y="1700808"/>
              <a:ext cx="576064"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a:t>
              </a:r>
            </a:p>
          </p:txBody>
        </p:sp>
        <p:sp>
          <p:nvSpPr>
            <p:cNvPr id="7" name="6 CuadroTexto">
              <a:extLst>
                <a:ext uri="{FF2B5EF4-FFF2-40B4-BE49-F238E27FC236}">
                  <a16:creationId xmlns="" xmlns:a16="http://schemas.microsoft.com/office/drawing/2014/main" id="{D085D962-8E19-4EAB-A84C-A4CA3B227980}"/>
                </a:ext>
              </a:extLst>
            </p:cNvPr>
            <p:cNvSpPr txBox="1"/>
            <p:nvPr/>
          </p:nvSpPr>
          <p:spPr>
            <a:xfrm>
              <a:off x="1691680" y="1844824"/>
              <a:ext cx="648072" cy="46166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dirty="0"/>
                <a:t>-</a:t>
              </a:r>
            </a:p>
          </p:txBody>
        </p:sp>
        <p:cxnSp>
          <p:nvCxnSpPr>
            <p:cNvPr id="8" name="11 Conector recto de flecha">
              <a:extLst>
                <a:ext uri="{FF2B5EF4-FFF2-40B4-BE49-F238E27FC236}">
                  <a16:creationId xmlns="" xmlns:a16="http://schemas.microsoft.com/office/drawing/2014/main" id="{E6C5BE34-5094-4260-88AD-0A6C918CF573}"/>
                </a:ext>
              </a:extLst>
            </p:cNvPr>
            <p:cNvCxnSpPr>
              <a:endCxn id="5" idx="1"/>
            </p:cNvCxnSpPr>
            <p:nvPr/>
          </p:nvCxnSpPr>
          <p:spPr>
            <a:xfrm>
              <a:off x="2123728" y="1916832"/>
              <a:ext cx="936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13 Rectángulo">
              <a:extLst>
                <a:ext uri="{FF2B5EF4-FFF2-40B4-BE49-F238E27FC236}">
                  <a16:creationId xmlns="" xmlns:a16="http://schemas.microsoft.com/office/drawing/2014/main" id="{878AE089-3FD8-4F85-AD67-9DE8D9185FBC}"/>
                </a:ext>
              </a:extLst>
            </p:cNvPr>
            <p:cNvSpPr/>
            <p:nvPr/>
          </p:nvSpPr>
          <p:spPr>
            <a:xfrm>
              <a:off x="5292080" y="1484784"/>
              <a:ext cx="1224136" cy="86409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10" name="15 Conector recto de flecha">
              <a:extLst>
                <a:ext uri="{FF2B5EF4-FFF2-40B4-BE49-F238E27FC236}">
                  <a16:creationId xmlns="" xmlns:a16="http://schemas.microsoft.com/office/drawing/2014/main" id="{136DA99F-98F7-47B8-BB80-052D88295C29}"/>
                </a:ext>
              </a:extLst>
            </p:cNvPr>
            <p:cNvCxnSpPr>
              <a:stCxn id="9" idx="3"/>
            </p:cNvCxnSpPr>
            <p:nvPr/>
          </p:nvCxnSpPr>
          <p:spPr>
            <a:xfrm>
              <a:off x="6516216" y="1916832"/>
              <a:ext cx="11521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6 Rectángulo">
              <a:extLst>
                <a:ext uri="{FF2B5EF4-FFF2-40B4-BE49-F238E27FC236}">
                  <a16:creationId xmlns="" xmlns:a16="http://schemas.microsoft.com/office/drawing/2014/main" id="{76CFE3F7-CB66-4F87-9651-DF1A66D1534A}"/>
                </a:ext>
              </a:extLst>
            </p:cNvPr>
            <p:cNvSpPr/>
            <p:nvPr/>
          </p:nvSpPr>
          <p:spPr>
            <a:xfrm>
              <a:off x="4139952" y="2996952"/>
              <a:ext cx="1224136" cy="72008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12" name="23 Conector recto de flecha">
              <a:extLst>
                <a:ext uri="{FF2B5EF4-FFF2-40B4-BE49-F238E27FC236}">
                  <a16:creationId xmlns="" xmlns:a16="http://schemas.microsoft.com/office/drawing/2014/main" id="{C6C63B0D-2D71-4B22-8FA2-EDCBD49EDF6A}"/>
                </a:ext>
              </a:extLst>
            </p:cNvPr>
            <p:cNvCxnSpPr>
              <a:endCxn id="11" idx="3"/>
            </p:cNvCxnSpPr>
            <p:nvPr/>
          </p:nvCxnSpPr>
          <p:spPr>
            <a:xfrm flipH="1">
              <a:off x="5364088" y="3356992"/>
              <a:ext cx="16561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25 Conector recto">
              <a:extLst>
                <a:ext uri="{FF2B5EF4-FFF2-40B4-BE49-F238E27FC236}">
                  <a16:creationId xmlns="" xmlns:a16="http://schemas.microsoft.com/office/drawing/2014/main" id="{30E5E86F-E52F-473B-8A8A-2BF31E4679C6}"/>
                </a:ext>
              </a:extLst>
            </p:cNvPr>
            <p:cNvCxnSpPr/>
            <p:nvPr/>
          </p:nvCxnSpPr>
          <p:spPr>
            <a:xfrm flipV="1">
              <a:off x="7020272" y="1916832"/>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27 Conector recto">
              <a:extLst>
                <a:ext uri="{FF2B5EF4-FFF2-40B4-BE49-F238E27FC236}">
                  <a16:creationId xmlns="" xmlns:a16="http://schemas.microsoft.com/office/drawing/2014/main" id="{92E9BF43-6FAF-4F89-8796-042AE88F1168}"/>
                </a:ext>
              </a:extLst>
            </p:cNvPr>
            <p:cNvCxnSpPr>
              <a:stCxn id="11" idx="1"/>
            </p:cNvCxnSpPr>
            <p:nvPr/>
          </p:nvCxnSpPr>
          <p:spPr>
            <a:xfrm flipH="1">
              <a:off x="1835696" y="3356992"/>
              <a:ext cx="2304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29 Conector recto de flecha">
              <a:extLst>
                <a:ext uri="{FF2B5EF4-FFF2-40B4-BE49-F238E27FC236}">
                  <a16:creationId xmlns="" xmlns:a16="http://schemas.microsoft.com/office/drawing/2014/main" id="{EDD328E7-63AC-4FB6-B639-99416C2E4D64}"/>
                </a:ext>
              </a:extLst>
            </p:cNvPr>
            <p:cNvCxnSpPr/>
            <p:nvPr/>
          </p:nvCxnSpPr>
          <p:spPr>
            <a:xfrm flipV="1">
              <a:off x="1835696" y="2204864"/>
              <a:ext cx="0"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32 Conector recto de flecha">
              <a:extLst>
                <a:ext uri="{FF2B5EF4-FFF2-40B4-BE49-F238E27FC236}">
                  <a16:creationId xmlns="" xmlns:a16="http://schemas.microsoft.com/office/drawing/2014/main" id="{AF8A5D5B-BBDE-454C-BE30-F864A082F12D}"/>
                </a:ext>
              </a:extLst>
            </p:cNvPr>
            <p:cNvCxnSpPr>
              <a:stCxn id="5" idx="3"/>
              <a:endCxn id="9" idx="1"/>
            </p:cNvCxnSpPr>
            <p:nvPr/>
          </p:nvCxnSpPr>
          <p:spPr>
            <a:xfrm>
              <a:off x="4283968" y="1916832"/>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37 Conector recto de flecha">
              <a:extLst>
                <a:ext uri="{FF2B5EF4-FFF2-40B4-BE49-F238E27FC236}">
                  <a16:creationId xmlns="" xmlns:a16="http://schemas.microsoft.com/office/drawing/2014/main" id="{923BB4C0-8BB5-4C48-906E-494641F1F5C6}"/>
                </a:ext>
              </a:extLst>
            </p:cNvPr>
            <p:cNvCxnSpPr/>
            <p:nvPr/>
          </p:nvCxnSpPr>
          <p:spPr>
            <a:xfrm>
              <a:off x="323528" y="1916832"/>
              <a:ext cx="12241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39 CuadroTexto">
              <a:extLst>
                <a:ext uri="{FF2B5EF4-FFF2-40B4-BE49-F238E27FC236}">
                  <a16:creationId xmlns="" xmlns:a16="http://schemas.microsoft.com/office/drawing/2014/main" id="{F4CB0114-6B5A-411E-9743-61A9B85D89DD}"/>
                </a:ext>
              </a:extLst>
            </p:cNvPr>
            <p:cNvSpPr txBox="1"/>
            <p:nvPr/>
          </p:nvSpPr>
          <p:spPr>
            <a:xfrm>
              <a:off x="395536" y="1628800"/>
              <a:ext cx="1224136"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Referencia</a:t>
              </a:r>
            </a:p>
          </p:txBody>
        </p:sp>
        <p:sp>
          <p:nvSpPr>
            <p:cNvPr id="19" name="41 CuadroTexto">
              <a:extLst>
                <a:ext uri="{FF2B5EF4-FFF2-40B4-BE49-F238E27FC236}">
                  <a16:creationId xmlns="" xmlns:a16="http://schemas.microsoft.com/office/drawing/2014/main" id="{C1FD298D-E01B-48AC-B223-12E671242245}"/>
                </a:ext>
              </a:extLst>
            </p:cNvPr>
            <p:cNvSpPr txBox="1"/>
            <p:nvPr/>
          </p:nvSpPr>
          <p:spPr>
            <a:xfrm>
              <a:off x="4355976" y="3212976"/>
              <a:ext cx="86409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Sensor</a:t>
              </a:r>
            </a:p>
          </p:txBody>
        </p:sp>
        <p:sp>
          <p:nvSpPr>
            <p:cNvPr id="20" name="42 CuadroTexto">
              <a:extLst>
                <a:ext uri="{FF2B5EF4-FFF2-40B4-BE49-F238E27FC236}">
                  <a16:creationId xmlns="" xmlns:a16="http://schemas.microsoft.com/office/drawing/2014/main" id="{F5EDFFD1-C83E-4059-A324-81F11F1604E8}"/>
                </a:ext>
              </a:extLst>
            </p:cNvPr>
            <p:cNvSpPr txBox="1"/>
            <p:nvPr/>
          </p:nvSpPr>
          <p:spPr>
            <a:xfrm>
              <a:off x="3088336" y="1733953"/>
              <a:ext cx="1224136"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Controlador</a:t>
              </a:r>
            </a:p>
          </p:txBody>
        </p:sp>
        <p:sp>
          <p:nvSpPr>
            <p:cNvPr id="21" name="43 CuadroTexto">
              <a:extLst>
                <a:ext uri="{FF2B5EF4-FFF2-40B4-BE49-F238E27FC236}">
                  <a16:creationId xmlns="" xmlns:a16="http://schemas.microsoft.com/office/drawing/2014/main" id="{035667C7-E9C5-498C-9F94-A4AA5C690252}"/>
                </a:ext>
              </a:extLst>
            </p:cNvPr>
            <p:cNvSpPr txBox="1"/>
            <p:nvPr/>
          </p:nvSpPr>
          <p:spPr>
            <a:xfrm>
              <a:off x="5508104" y="1700808"/>
              <a:ext cx="86409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Planta</a:t>
              </a:r>
            </a:p>
          </p:txBody>
        </p:sp>
        <p:sp>
          <p:nvSpPr>
            <p:cNvPr id="22" name="46 CuadroTexto">
              <a:extLst>
                <a:ext uri="{FF2B5EF4-FFF2-40B4-BE49-F238E27FC236}">
                  <a16:creationId xmlns="" xmlns:a16="http://schemas.microsoft.com/office/drawing/2014/main" id="{BB8DE0EF-BD71-47BB-BBF3-9F6F8237445F}"/>
                </a:ext>
              </a:extLst>
            </p:cNvPr>
            <p:cNvSpPr txBox="1"/>
            <p:nvPr/>
          </p:nvSpPr>
          <p:spPr>
            <a:xfrm>
              <a:off x="2195736" y="3068960"/>
              <a:ext cx="1656184"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Realimentación</a:t>
              </a:r>
            </a:p>
          </p:txBody>
        </p:sp>
        <p:sp>
          <p:nvSpPr>
            <p:cNvPr id="23" name="47 CuadroTexto">
              <a:extLst>
                <a:ext uri="{FF2B5EF4-FFF2-40B4-BE49-F238E27FC236}">
                  <a16:creationId xmlns="" xmlns:a16="http://schemas.microsoft.com/office/drawing/2014/main" id="{36EB9BFA-CD8A-43E5-A132-1F47057D5FB0}"/>
                </a:ext>
              </a:extLst>
            </p:cNvPr>
            <p:cNvSpPr txBox="1"/>
            <p:nvPr/>
          </p:nvSpPr>
          <p:spPr>
            <a:xfrm>
              <a:off x="4283968" y="1628800"/>
              <a:ext cx="1008112"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Señal de Control</a:t>
              </a:r>
            </a:p>
          </p:txBody>
        </p:sp>
        <p:sp>
          <p:nvSpPr>
            <p:cNvPr id="24" name="48 CuadroTexto">
              <a:extLst>
                <a:ext uri="{FF2B5EF4-FFF2-40B4-BE49-F238E27FC236}">
                  <a16:creationId xmlns="" xmlns:a16="http://schemas.microsoft.com/office/drawing/2014/main" id="{A0C9EC6B-5A83-4A91-86D5-A709640E3A2E}"/>
                </a:ext>
              </a:extLst>
            </p:cNvPr>
            <p:cNvSpPr txBox="1"/>
            <p:nvPr/>
          </p:nvSpPr>
          <p:spPr>
            <a:xfrm>
              <a:off x="2195736" y="1628800"/>
              <a:ext cx="792088" cy="33855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Error</a:t>
              </a:r>
            </a:p>
          </p:txBody>
        </p:sp>
        <p:sp>
          <p:nvSpPr>
            <p:cNvPr id="25" name="53 CuadroTexto">
              <a:extLst>
                <a:ext uri="{FF2B5EF4-FFF2-40B4-BE49-F238E27FC236}">
                  <a16:creationId xmlns="" xmlns:a16="http://schemas.microsoft.com/office/drawing/2014/main" id="{45C50254-5183-41DD-94DD-27FD14070539}"/>
                </a:ext>
              </a:extLst>
            </p:cNvPr>
            <p:cNvSpPr txBox="1"/>
            <p:nvPr/>
          </p:nvSpPr>
          <p:spPr>
            <a:xfrm>
              <a:off x="6451334" y="1668574"/>
              <a:ext cx="2088232"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a:t>Salida</a:t>
              </a:r>
            </a:p>
            <a:p>
              <a:r>
                <a:rPr lang="es-ES" sz="1600" dirty="0"/>
                <a:t>Señal Controlada</a:t>
              </a:r>
            </a:p>
          </p:txBody>
        </p:sp>
      </p:grpSp>
      <p:sp>
        <p:nvSpPr>
          <p:cNvPr id="26" name="Rectángulo 25">
            <a:extLst>
              <a:ext uri="{FF2B5EF4-FFF2-40B4-BE49-F238E27FC236}">
                <a16:creationId xmlns="" xmlns:a16="http://schemas.microsoft.com/office/drawing/2014/main" id="{389D79E6-ADDC-4FF8-A2D5-0265A4A9BB5F}"/>
              </a:ext>
            </a:extLst>
          </p:cNvPr>
          <p:cNvSpPr/>
          <p:nvPr/>
        </p:nvSpPr>
        <p:spPr>
          <a:xfrm>
            <a:off x="4568304" y="4501510"/>
            <a:ext cx="3371436"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cs typeface="Times New Roman" panose="02020603050405020304" pitchFamily="18" charset="0"/>
              </a:rPr>
              <a:t>Sistema de control en lazo cerrado</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1299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3C0BF492-1E6B-43D4-9489-F5DF80395B1B}"/>
              </a:ext>
            </a:extLst>
          </p:cNvPr>
          <p:cNvPicPr/>
          <p:nvPr/>
        </p:nvPicPr>
        <p:blipFill>
          <a:blip r:embed="rId2" cstate="print"/>
          <a:srcRect/>
          <a:stretch>
            <a:fillRect/>
          </a:stretch>
        </p:blipFill>
        <p:spPr bwMode="auto">
          <a:xfrm>
            <a:off x="1294990" y="1439967"/>
            <a:ext cx="2826385" cy="2660015"/>
          </a:xfrm>
          <a:prstGeom prst="rect">
            <a:avLst/>
          </a:prstGeom>
          <a:noFill/>
          <a:ln w="9525">
            <a:noFill/>
            <a:miter lim="800000"/>
            <a:headEnd/>
            <a:tailEnd/>
          </a:ln>
        </p:spPr>
      </p:pic>
      <p:sp>
        <p:nvSpPr>
          <p:cNvPr id="3" name="Rectángulo 2">
            <a:extLst>
              <a:ext uri="{FF2B5EF4-FFF2-40B4-BE49-F238E27FC236}">
                <a16:creationId xmlns="" xmlns:a16="http://schemas.microsoft.com/office/drawing/2014/main" id="{7E2D40C1-F113-4BA7-B68A-9AD0CBA59B99}"/>
              </a:ext>
            </a:extLst>
          </p:cNvPr>
          <p:cNvSpPr/>
          <p:nvPr/>
        </p:nvSpPr>
        <p:spPr>
          <a:xfrm>
            <a:off x="943026" y="139609"/>
            <a:ext cx="4158511" cy="461665"/>
          </a:xfrm>
          <a:prstGeom prst="rect">
            <a:avLst/>
          </a:prstGeom>
        </p:spPr>
        <p:txBody>
          <a:bodyPr wrap="none">
            <a:spAutoFit/>
          </a:bodyPr>
          <a:lstStyle/>
          <a:p>
            <a:r>
              <a:rPr lang="es-EC" sz="2400" b="1" dirty="0">
                <a:latin typeface="Times New Roman" panose="02020603050405020304" pitchFamily="18" charset="0"/>
                <a:cs typeface="Times New Roman" panose="02020603050405020304" pitchFamily="18" charset="0"/>
              </a:rPr>
              <a:t>Adquisición de ritmo cardíaco</a:t>
            </a:r>
          </a:p>
        </p:txBody>
      </p:sp>
      <p:sp>
        <p:nvSpPr>
          <p:cNvPr id="4" name="Rectángulo 3">
            <a:extLst>
              <a:ext uri="{FF2B5EF4-FFF2-40B4-BE49-F238E27FC236}">
                <a16:creationId xmlns="" xmlns:a16="http://schemas.microsoft.com/office/drawing/2014/main" id="{38EDD9B7-B46D-4E54-968F-CE6FB1E36D8A}"/>
              </a:ext>
            </a:extLst>
          </p:cNvPr>
          <p:cNvSpPr/>
          <p:nvPr/>
        </p:nvSpPr>
        <p:spPr>
          <a:xfrm>
            <a:off x="-331580" y="4357450"/>
            <a:ext cx="6096000" cy="632802"/>
          </a:xfrm>
          <a:prstGeom prst="rect">
            <a:avLst/>
          </a:prstGeom>
        </p:spPr>
        <p:txBody>
          <a:bodyPr>
            <a:sp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Heart rate monitor interface HRMI</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Fuente</a:t>
            </a: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www</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danjuliodesigns</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com</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 xmlns:a16="http://schemas.microsoft.com/office/drawing/2014/main" id="{D8CA7F01-2682-4765-BB4B-7287A9723AF4}"/>
              </a:ext>
            </a:extLst>
          </p:cNvPr>
          <p:cNvGraphicFramePr>
            <a:graphicFrameLocks noGrp="1"/>
          </p:cNvGraphicFramePr>
          <p:nvPr>
            <p:extLst>
              <p:ext uri="{D42A27DB-BD31-4B8C-83A1-F6EECF244321}">
                <p14:modId xmlns="" xmlns:p14="http://schemas.microsoft.com/office/powerpoint/2010/main" val="2323218149"/>
              </p:ext>
            </p:extLst>
          </p:nvPr>
        </p:nvGraphicFramePr>
        <p:xfrm>
          <a:off x="4870670" y="912159"/>
          <a:ext cx="6671975" cy="4561706"/>
        </p:xfrm>
        <a:graphic>
          <a:graphicData uri="http://schemas.openxmlformats.org/drawingml/2006/table">
            <a:tbl>
              <a:tblPr firstRow="1" firstCol="1" bandRow="1">
                <a:tableStyleId>{5C22544A-7EE6-4342-B048-85BDC9FD1C3A}</a:tableStyleId>
              </a:tblPr>
              <a:tblGrid>
                <a:gridCol w="1334395">
                  <a:extLst>
                    <a:ext uri="{9D8B030D-6E8A-4147-A177-3AD203B41FA5}">
                      <a16:colId xmlns="" xmlns:a16="http://schemas.microsoft.com/office/drawing/2014/main" val="3219156694"/>
                    </a:ext>
                  </a:extLst>
                </a:gridCol>
                <a:gridCol w="1334395">
                  <a:extLst>
                    <a:ext uri="{9D8B030D-6E8A-4147-A177-3AD203B41FA5}">
                      <a16:colId xmlns="" xmlns:a16="http://schemas.microsoft.com/office/drawing/2014/main" val="3840383430"/>
                    </a:ext>
                  </a:extLst>
                </a:gridCol>
                <a:gridCol w="1334395">
                  <a:extLst>
                    <a:ext uri="{9D8B030D-6E8A-4147-A177-3AD203B41FA5}">
                      <a16:colId xmlns="" xmlns:a16="http://schemas.microsoft.com/office/drawing/2014/main" val="4111448581"/>
                    </a:ext>
                  </a:extLst>
                </a:gridCol>
                <a:gridCol w="1334395">
                  <a:extLst>
                    <a:ext uri="{9D8B030D-6E8A-4147-A177-3AD203B41FA5}">
                      <a16:colId xmlns="" xmlns:a16="http://schemas.microsoft.com/office/drawing/2014/main" val="1037088493"/>
                    </a:ext>
                  </a:extLst>
                </a:gridCol>
                <a:gridCol w="1334395">
                  <a:extLst>
                    <a:ext uri="{9D8B030D-6E8A-4147-A177-3AD203B41FA5}">
                      <a16:colId xmlns="" xmlns:a16="http://schemas.microsoft.com/office/drawing/2014/main" val="370864354"/>
                    </a:ext>
                  </a:extLst>
                </a:gridCol>
              </a:tblGrid>
              <a:tr h="325837">
                <a:tc>
                  <a:txBody>
                    <a:bodyPr/>
                    <a:lstStyle/>
                    <a:p>
                      <a:pPr>
                        <a:lnSpc>
                          <a:spcPct val="150000"/>
                        </a:lnSpc>
                        <a:spcAft>
                          <a:spcPts val="0"/>
                        </a:spcAft>
                      </a:pPr>
                      <a:r>
                        <a:rPr lang="es-ES" sz="1400" dirty="0">
                          <a:effectLst/>
                        </a:rPr>
                        <a:t>Parámetro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Min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Typ</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Max</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Unidad</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9668464"/>
                  </a:ext>
                </a:extLst>
              </a:tr>
              <a:tr h="651672">
                <a:tc>
                  <a:txBody>
                    <a:bodyPr/>
                    <a:lstStyle/>
                    <a:p>
                      <a:pPr>
                        <a:lnSpc>
                          <a:spcPct val="150000"/>
                        </a:lnSpc>
                        <a:spcAft>
                          <a:spcPts val="0"/>
                        </a:spcAft>
                      </a:pPr>
                      <a:r>
                        <a:rPr lang="es-ES" sz="1400" dirty="0">
                          <a:effectLst/>
                        </a:rPr>
                        <a:t>Voltaje de alimentación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3.6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5.5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V</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22281072"/>
                  </a:ext>
                </a:extLst>
              </a:tr>
              <a:tr h="977509">
                <a:tc>
                  <a:txBody>
                    <a:bodyPr/>
                    <a:lstStyle/>
                    <a:p>
                      <a:pPr>
                        <a:lnSpc>
                          <a:spcPct val="150000"/>
                        </a:lnSpc>
                        <a:spcAft>
                          <a:spcPts val="0"/>
                        </a:spcAft>
                      </a:pPr>
                      <a:r>
                        <a:rPr lang="es-ES" sz="1400" dirty="0">
                          <a:effectLst/>
                        </a:rPr>
                        <a:t>Voltaje de alimentación USB</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4.5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5.5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V</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4059249"/>
                  </a:ext>
                </a:extLst>
              </a:tr>
              <a:tr h="651672">
                <a:tc>
                  <a:txBody>
                    <a:bodyPr/>
                    <a:lstStyle/>
                    <a:p>
                      <a:pPr>
                        <a:lnSpc>
                          <a:spcPct val="150000"/>
                        </a:lnSpc>
                        <a:spcAft>
                          <a:spcPts val="0"/>
                        </a:spcAft>
                      </a:pPr>
                      <a:r>
                        <a:rPr lang="es-ES" sz="1400">
                          <a:effectLst/>
                        </a:rPr>
                        <a:t>Corriente externa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45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mA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34284226"/>
                  </a:ext>
                </a:extLst>
              </a:tr>
              <a:tr h="651672">
                <a:tc>
                  <a:txBody>
                    <a:bodyPr/>
                    <a:lstStyle/>
                    <a:p>
                      <a:pPr>
                        <a:lnSpc>
                          <a:spcPct val="150000"/>
                        </a:lnSpc>
                        <a:spcAft>
                          <a:spcPts val="0"/>
                        </a:spcAft>
                      </a:pPr>
                      <a:r>
                        <a:rPr lang="es-ES" sz="1400">
                          <a:effectLst/>
                        </a:rPr>
                        <a:t>Rango recepción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80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92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100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cm</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04774836"/>
                  </a:ext>
                </a:extLst>
              </a:tr>
              <a:tr h="651672">
                <a:tc>
                  <a:txBody>
                    <a:bodyPr/>
                    <a:lstStyle/>
                    <a:p>
                      <a:pPr>
                        <a:lnSpc>
                          <a:spcPct val="150000"/>
                        </a:lnSpc>
                        <a:spcAft>
                          <a:spcPts val="0"/>
                        </a:spcAft>
                      </a:pPr>
                      <a:r>
                        <a:rPr lang="es-ES" sz="1400">
                          <a:effectLst/>
                        </a:rPr>
                        <a:t>Frecuencia recepción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5.5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kHz</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44986252"/>
                  </a:ext>
                </a:extLst>
              </a:tr>
              <a:tr h="651672">
                <a:tc>
                  <a:txBody>
                    <a:bodyPr/>
                    <a:lstStyle/>
                    <a:p>
                      <a:pPr>
                        <a:lnSpc>
                          <a:spcPct val="150000"/>
                        </a:lnSpc>
                        <a:spcAft>
                          <a:spcPts val="0"/>
                        </a:spcAft>
                      </a:pPr>
                      <a:r>
                        <a:rPr lang="es-ES" sz="1400">
                          <a:effectLst/>
                        </a:rPr>
                        <a:t>Temperatura de operación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20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60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err="1">
                          <a:effectLst/>
                        </a:rPr>
                        <a:t>ºC</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22860162"/>
                  </a:ext>
                </a:extLst>
              </a:tr>
            </a:tbl>
          </a:graphicData>
        </a:graphic>
      </p:graphicFrame>
      <p:sp>
        <p:nvSpPr>
          <p:cNvPr id="6" name="Rectángulo 5">
            <a:extLst>
              <a:ext uri="{FF2B5EF4-FFF2-40B4-BE49-F238E27FC236}">
                <a16:creationId xmlns="" xmlns:a16="http://schemas.microsoft.com/office/drawing/2014/main" id="{4EE73F45-05F5-4A0E-A47E-114A75ADD69F}"/>
              </a:ext>
            </a:extLst>
          </p:cNvPr>
          <p:cNvSpPr/>
          <p:nvPr/>
        </p:nvSpPr>
        <p:spPr>
          <a:xfrm>
            <a:off x="6623166" y="5611757"/>
            <a:ext cx="3198311"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cs typeface="Times New Roman" panose="02020603050405020304" pitchFamily="18" charset="0"/>
              </a:rPr>
              <a:t>Especificaciones técnicas HRMI</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09695412"/>
      </p:ext>
    </p:extLst>
  </p:cSld>
  <p:clrMapOvr>
    <a:masterClrMapping/>
  </p:clrMapOvr>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357</TotalTime>
  <Words>1603</Words>
  <Application>Microsoft Office PowerPoint</Application>
  <PresentationFormat>Personalizado</PresentationFormat>
  <Paragraphs>252</Paragraphs>
  <Slides>39</Slides>
  <Notes>1</Notes>
  <HiddenSlides>0</HiddenSlides>
  <MMClips>0</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ESPE</vt:lpstr>
      <vt:lpstr>1_ESPE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Denisse Sofia</dc:creator>
  <cp:lastModifiedBy>John</cp:lastModifiedBy>
  <cp:revision>93</cp:revision>
  <dcterms:created xsi:type="dcterms:W3CDTF">2018-01-11T16:56:52Z</dcterms:created>
  <dcterms:modified xsi:type="dcterms:W3CDTF">2018-01-12T05:59:47Z</dcterms:modified>
</cp:coreProperties>
</file>