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Average" panose="020B0604020202020204" charset="0"/>
      <p:regular r:id="rId35"/>
    </p:embeddedFont>
    <p:embeddedFont>
      <p:font typeface="Oswald"/>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7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9682C8-BC25-4130-BA0E-ED59B76659A4}">
  <a:tblStyle styleId="{129682C8-BC25-4130-BA0E-ED59B76659A4}"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96508850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47809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93534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70473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53956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784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6189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57182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90136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70005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81443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5527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290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40991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90778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68199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85232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65262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55204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620572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2337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181433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9592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97312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64196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328161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06194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2237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08093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60607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42925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25402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90056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‹Nº›</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‹Nº›</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‹Nº›</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‹Nº›</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‹Nº›</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‹Nº›</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‹Nº›</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‹Nº›</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‹Nº›</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‹Nº›</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‹Nº›</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buChar char="●"/>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‹Nº›</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71250" y="1579325"/>
            <a:ext cx="7801500" cy="1178700"/>
          </a:xfrm>
          <a:prstGeom prst="rect">
            <a:avLst/>
          </a:prstGeom>
        </p:spPr>
        <p:txBody>
          <a:bodyPr lIns="91425" tIns="91425" rIns="91425" bIns="91425" anchor="b" anchorCtr="0">
            <a:noAutofit/>
          </a:bodyPr>
          <a:lstStyle/>
          <a:p>
            <a:pPr lvl="0" rtl="0">
              <a:spcBef>
                <a:spcPts val="0"/>
              </a:spcBef>
              <a:buNone/>
            </a:pPr>
            <a:r>
              <a:rPr lang="en" sz="2200" b="1" dirty="0">
                <a:solidFill>
                  <a:srgbClr val="FFFFFF"/>
                </a:solidFill>
                <a:latin typeface="Times New Roman"/>
                <a:ea typeface="Times New Roman"/>
                <a:cs typeface="Times New Roman"/>
                <a:sym typeface="Times New Roman"/>
              </a:rPr>
              <a:t>DESARROLLO DE UNA APLICACIÓN EN ANDROID QUE PERMITA  GEOMULTIHOMING ENTRE REDES WIFI Y DATOS MÓVILES</a:t>
            </a:r>
          </a:p>
        </p:txBody>
      </p:sp>
      <p:pic>
        <p:nvPicPr>
          <p:cNvPr id="60" name="Shape 60"/>
          <p:cNvPicPr preferRelativeResize="0"/>
          <p:nvPr/>
        </p:nvPicPr>
        <p:blipFill>
          <a:blip r:embed="rId3">
            <a:alphaModFix/>
          </a:blip>
          <a:stretch>
            <a:fillRect/>
          </a:stretch>
        </p:blipFill>
        <p:spPr>
          <a:xfrm>
            <a:off x="2443150" y="135887"/>
            <a:ext cx="4257675" cy="1266825"/>
          </a:xfrm>
          <a:prstGeom prst="rect">
            <a:avLst/>
          </a:prstGeom>
          <a:noFill/>
          <a:ln>
            <a:noFill/>
          </a:ln>
        </p:spPr>
      </p:pic>
      <p:sp>
        <p:nvSpPr>
          <p:cNvPr id="61" name="Shape 61"/>
          <p:cNvSpPr txBox="1">
            <a:spLocks noGrp="1"/>
          </p:cNvSpPr>
          <p:nvPr>
            <p:ph type="subTitle" idx="1"/>
          </p:nvPr>
        </p:nvSpPr>
        <p:spPr>
          <a:xfrm>
            <a:off x="4590000" y="3540475"/>
            <a:ext cx="4554000" cy="1602900"/>
          </a:xfrm>
          <a:prstGeom prst="rect">
            <a:avLst/>
          </a:prstGeom>
        </p:spPr>
        <p:txBody>
          <a:bodyPr lIns="91425" tIns="91425" rIns="91425" bIns="91425" anchor="t" anchorCtr="0">
            <a:noAutofit/>
          </a:bodyPr>
          <a:lstStyle/>
          <a:p>
            <a:pPr lvl="0" rtl="0">
              <a:lnSpc>
                <a:spcPct val="115000"/>
              </a:lnSpc>
              <a:spcBef>
                <a:spcPts val="0"/>
              </a:spcBef>
              <a:buNone/>
            </a:pPr>
            <a:r>
              <a:rPr lang="en" sz="1400" b="1" dirty="0">
                <a:solidFill>
                  <a:schemeClr val="accent6"/>
                </a:solidFill>
                <a:latin typeface="Times New Roman"/>
                <a:ea typeface="Times New Roman"/>
                <a:cs typeface="Times New Roman"/>
                <a:sym typeface="Times New Roman"/>
              </a:rPr>
              <a:t>DIRECTORA:</a:t>
            </a:r>
          </a:p>
          <a:p>
            <a:pPr lvl="0" rtl="0">
              <a:lnSpc>
                <a:spcPct val="115000"/>
              </a:lnSpc>
              <a:spcBef>
                <a:spcPts val="0"/>
              </a:spcBef>
              <a:buNone/>
            </a:pPr>
            <a:r>
              <a:rPr lang="en" sz="1400" b="1" dirty="0">
                <a:solidFill>
                  <a:schemeClr val="accent6"/>
                </a:solidFill>
                <a:latin typeface="Times New Roman"/>
                <a:ea typeface="Times New Roman"/>
                <a:cs typeface="Times New Roman"/>
                <a:sym typeface="Times New Roman"/>
              </a:rPr>
              <a:t> </a:t>
            </a:r>
          </a:p>
          <a:p>
            <a:pPr lvl="0" rtl="0">
              <a:lnSpc>
                <a:spcPct val="115000"/>
              </a:lnSpc>
              <a:spcBef>
                <a:spcPts val="0"/>
              </a:spcBef>
              <a:buNone/>
            </a:pPr>
            <a:r>
              <a:rPr lang="en" sz="1400" b="1" dirty="0">
                <a:solidFill>
                  <a:schemeClr val="accent6"/>
                </a:solidFill>
                <a:latin typeface="Times New Roman"/>
                <a:ea typeface="Times New Roman"/>
                <a:cs typeface="Times New Roman"/>
                <a:sym typeface="Times New Roman"/>
              </a:rPr>
              <a:t>Guerrero Idrovo Rosa Graciela</a:t>
            </a:r>
          </a:p>
        </p:txBody>
      </p:sp>
      <p:sp>
        <p:nvSpPr>
          <p:cNvPr id="62" name="Shape 62"/>
          <p:cNvSpPr txBox="1">
            <a:spLocks noGrp="1"/>
          </p:cNvSpPr>
          <p:nvPr>
            <p:ph type="subTitle" idx="1"/>
          </p:nvPr>
        </p:nvSpPr>
        <p:spPr>
          <a:xfrm>
            <a:off x="0" y="3540475"/>
            <a:ext cx="4590000" cy="1602900"/>
          </a:xfrm>
          <a:prstGeom prst="rect">
            <a:avLst/>
          </a:prstGeom>
        </p:spPr>
        <p:txBody>
          <a:bodyPr lIns="91425" tIns="91425" rIns="91425" bIns="91425" anchor="t" anchorCtr="0">
            <a:noAutofit/>
          </a:bodyPr>
          <a:lstStyle/>
          <a:p>
            <a:pPr lvl="0" rtl="0">
              <a:lnSpc>
                <a:spcPct val="115000"/>
              </a:lnSpc>
              <a:spcBef>
                <a:spcPts val="0"/>
              </a:spcBef>
              <a:buNone/>
            </a:pPr>
            <a:r>
              <a:rPr lang="en" sz="1400" b="1" dirty="0">
                <a:solidFill>
                  <a:schemeClr val="accent6"/>
                </a:solidFill>
                <a:latin typeface="Times New Roman"/>
                <a:ea typeface="Times New Roman"/>
                <a:cs typeface="Times New Roman"/>
                <a:sym typeface="Times New Roman"/>
              </a:rPr>
              <a:t>AUTORES:</a:t>
            </a:r>
          </a:p>
          <a:p>
            <a:pPr lvl="0" rtl="0">
              <a:lnSpc>
                <a:spcPct val="115000"/>
              </a:lnSpc>
              <a:spcBef>
                <a:spcPts val="0"/>
              </a:spcBef>
              <a:buNone/>
            </a:pPr>
            <a:r>
              <a:rPr lang="en" sz="1400" b="1" dirty="0">
                <a:solidFill>
                  <a:schemeClr val="accent6"/>
                </a:solidFill>
                <a:latin typeface="Times New Roman"/>
                <a:ea typeface="Times New Roman"/>
                <a:cs typeface="Times New Roman"/>
                <a:sym typeface="Times New Roman"/>
              </a:rPr>
              <a:t> </a:t>
            </a:r>
          </a:p>
          <a:p>
            <a:pPr lvl="0" rtl="0">
              <a:lnSpc>
                <a:spcPct val="115000"/>
              </a:lnSpc>
              <a:spcBef>
                <a:spcPts val="0"/>
              </a:spcBef>
              <a:buNone/>
            </a:pPr>
            <a:r>
              <a:rPr lang="en" sz="1400" b="1" dirty="0">
                <a:solidFill>
                  <a:schemeClr val="accent6"/>
                </a:solidFill>
                <a:latin typeface="Times New Roman"/>
                <a:ea typeface="Times New Roman"/>
                <a:cs typeface="Times New Roman"/>
                <a:sym typeface="Times New Roman"/>
              </a:rPr>
              <a:t>Bauz Rosas Víctor Andrés</a:t>
            </a:r>
          </a:p>
          <a:p>
            <a:pPr lvl="0" rtl="0">
              <a:lnSpc>
                <a:spcPct val="115000"/>
              </a:lnSpc>
              <a:spcBef>
                <a:spcPts val="0"/>
              </a:spcBef>
              <a:buNone/>
            </a:pPr>
            <a:r>
              <a:rPr lang="en" sz="1400" b="1" dirty="0">
                <a:solidFill>
                  <a:schemeClr val="accent6"/>
                </a:solidFill>
                <a:latin typeface="Times New Roman"/>
                <a:ea typeface="Times New Roman"/>
                <a:cs typeface="Times New Roman"/>
                <a:sym typeface="Times New Roman"/>
              </a:rPr>
              <a:t>Latacunga Andrade Jorge Stalin</a:t>
            </a:r>
          </a:p>
        </p:txBody>
      </p:sp>
      <p:sp>
        <p:nvSpPr>
          <p:cNvPr id="63" name="Shape 63"/>
          <p:cNvSpPr txBox="1"/>
          <p:nvPr/>
        </p:nvSpPr>
        <p:spPr>
          <a:xfrm>
            <a:off x="3776536" y="4610950"/>
            <a:ext cx="1590900" cy="402600"/>
          </a:xfrm>
          <a:prstGeom prst="rect">
            <a:avLst/>
          </a:prstGeom>
          <a:noFill/>
          <a:ln>
            <a:noFill/>
          </a:ln>
        </p:spPr>
        <p:txBody>
          <a:bodyPr lIns="91425" tIns="91425" rIns="91425" bIns="91425" anchor="t" anchorCtr="0">
            <a:noAutofit/>
          </a:bodyPr>
          <a:lstStyle/>
          <a:p>
            <a:pPr lvl="0" algn="ctr" rtl="0">
              <a:lnSpc>
                <a:spcPct val="115000"/>
              </a:lnSpc>
              <a:spcBef>
                <a:spcPts val="0"/>
              </a:spcBef>
              <a:buNone/>
            </a:pPr>
            <a:r>
              <a:rPr lang="en" b="1" dirty="0">
                <a:solidFill>
                  <a:schemeClr val="accent6"/>
                </a:solidFill>
                <a:latin typeface="Times New Roman"/>
                <a:ea typeface="Times New Roman"/>
                <a:cs typeface="Times New Roman"/>
                <a:sym typeface="Times New Roman"/>
              </a:rPr>
              <a:t>AGOSTO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645900" y="2141250"/>
            <a:ext cx="7852200" cy="861000"/>
          </a:xfrm>
          <a:prstGeom prst="rect">
            <a:avLst/>
          </a:prstGeom>
        </p:spPr>
        <p:txBody>
          <a:bodyPr lIns="91425" tIns="91425" rIns="91425" bIns="91425" anchor="ctr" anchorCtr="0">
            <a:noAutofit/>
          </a:bodyPr>
          <a:lstStyle/>
          <a:p>
            <a:pPr lvl="0">
              <a:spcBef>
                <a:spcPts val="0"/>
              </a:spcBef>
              <a:buNone/>
            </a:pPr>
            <a:r>
              <a:rPr lang="en" dirty="0">
                <a:latin typeface="Times New Roman" panose="02020603050405020304" pitchFamily="18" charset="0"/>
                <a:cs typeface="Times New Roman" panose="02020603050405020304" pitchFamily="18" charset="0"/>
              </a:rPr>
              <a:t>ANÁLISIS, DISEÑO E IMPLANTACIÓN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dirty="0">
                <a:latin typeface="Times New Roman" panose="02020603050405020304" pitchFamily="18" charset="0"/>
                <a:cs typeface="Times New Roman" panose="02020603050405020304" pitchFamily="18" charset="0"/>
              </a:rPr>
              <a:t>ARQUITECTURA</a:t>
            </a:r>
          </a:p>
        </p:txBody>
      </p:sp>
      <p:grpSp>
        <p:nvGrpSpPr>
          <p:cNvPr id="130" name="Shape 130"/>
          <p:cNvGrpSpPr/>
          <p:nvPr/>
        </p:nvGrpSpPr>
        <p:grpSpPr>
          <a:xfrm>
            <a:off x="636475" y="1109600"/>
            <a:ext cx="7683750" cy="3820975"/>
            <a:chOff x="152400" y="1170125"/>
            <a:chExt cx="7683750" cy="3820975"/>
          </a:xfrm>
        </p:grpSpPr>
        <p:sp>
          <p:nvSpPr>
            <p:cNvPr id="131" name="Shape 131"/>
            <p:cNvSpPr/>
            <p:nvPr/>
          </p:nvSpPr>
          <p:spPr>
            <a:xfrm>
              <a:off x="158850" y="1172425"/>
              <a:ext cx="7677300" cy="38121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32" name="Shape 132" descr="Arquitectura AlphaCore.png"/>
            <p:cNvPicPr preferRelativeResize="0"/>
            <p:nvPr/>
          </p:nvPicPr>
          <p:blipFill>
            <a:blip r:embed="rId3">
              <a:alphaModFix/>
            </a:blip>
            <a:stretch>
              <a:fillRect/>
            </a:stretch>
          </p:blipFill>
          <p:spPr>
            <a:xfrm>
              <a:off x="152400" y="1170125"/>
              <a:ext cx="7675351" cy="3820975"/>
            </a:xfrm>
            <a:prstGeom prst="rect">
              <a:avLst/>
            </a:prstGeom>
            <a:noFill/>
            <a:ln>
              <a:noFill/>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671250" y="2141250"/>
            <a:ext cx="7852200" cy="861000"/>
          </a:xfrm>
          <a:prstGeom prst="rect">
            <a:avLst/>
          </a:prstGeom>
        </p:spPr>
        <p:txBody>
          <a:bodyPr lIns="91425" tIns="91425" rIns="91425" bIns="91425" anchor="ctr" anchorCtr="0">
            <a:noAutofit/>
          </a:bodyPr>
          <a:lstStyle/>
          <a:p>
            <a:pPr lvl="0">
              <a:spcBef>
                <a:spcPts val="0"/>
              </a:spcBef>
              <a:buNone/>
            </a:pPr>
            <a:r>
              <a:rPr lang="en" dirty="0">
                <a:latin typeface="Times New Roman" panose="02020603050405020304" pitchFamily="18" charset="0"/>
                <a:cs typeface="Times New Roman" panose="02020603050405020304" pitchFamily="18" charset="0"/>
              </a:rPr>
              <a:t>COMPONENTES CREADOS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dirty="0" smtClean="0">
                <a:latin typeface="Times New Roman" panose="02020603050405020304" pitchFamily="18" charset="0"/>
                <a:cs typeface="Times New Roman" panose="02020603050405020304" pitchFamily="18" charset="0"/>
              </a:rPr>
              <a:t>Interfaz </a:t>
            </a:r>
            <a:r>
              <a:rPr lang="en" dirty="0">
                <a:latin typeface="Times New Roman" panose="02020603050405020304" pitchFamily="18" charset="0"/>
                <a:cs typeface="Times New Roman" panose="02020603050405020304" pitchFamily="18" charset="0"/>
              </a:rPr>
              <a:t>de Ping</a:t>
            </a:r>
          </a:p>
        </p:txBody>
      </p:sp>
      <p:grpSp>
        <p:nvGrpSpPr>
          <p:cNvPr id="143" name="Shape 143"/>
          <p:cNvGrpSpPr/>
          <p:nvPr/>
        </p:nvGrpSpPr>
        <p:grpSpPr>
          <a:xfrm>
            <a:off x="1997000" y="1017725"/>
            <a:ext cx="5150000" cy="3829750"/>
            <a:chOff x="152400" y="1170125"/>
            <a:chExt cx="5150000" cy="3829750"/>
          </a:xfrm>
        </p:grpSpPr>
        <p:sp>
          <p:nvSpPr>
            <p:cNvPr id="144" name="Shape 144"/>
            <p:cNvSpPr/>
            <p:nvPr/>
          </p:nvSpPr>
          <p:spPr>
            <a:xfrm>
              <a:off x="166400" y="1179975"/>
              <a:ext cx="5136000" cy="38199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45" name="Shape 145" descr="Diagrama de Interfaz de Ping.png"/>
            <p:cNvPicPr preferRelativeResize="0"/>
            <p:nvPr/>
          </p:nvPicPr>
          <p:blipFill>
            <a:blip r:embed="rId3">
              <a:alphaModFix/>
            </a:blip>
            <a:stretch>
              <a:fillRect/>
            </a:stretch>
          </p:blipFill>
          <p:spPr>
            <a:xfrm>
              <a:off x="152400" y="1170125"/>
              <a:ext cx="5141607" cy="3820975"/>
            </a:xfrm>
            <a:prstGeom prst="rect">
              <a:avLst/>
            </a:prstGeom>
            <a:noFill/>
            <a:ln>
              <a:noFill/>
            </a:ln>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rtl="0">
              <a:spcBef>
                <a:spcPts val="0"/>
              </a:spcBef>
              <a:buNone/>
            </a:pPr>
            <a:r>
              <a:rPr lang="en" dirty="0">
                <a:latin typeface="Times New Roman" panose="02020603050405020304" pitchFamily="18" charset="0"/>
                <a:cs typeface="Times New Roman" panose="02020603050405020304" pitchFamily="18" charset="0"/>
              </a:rPr>
              <a:t>Interfaz para Velocidad de la Conexión</a:t>
            </a:r>
          </a:p>
        </p:txBody>
      </p:sp>
      <p:grpSp>
        <p:nvGrpSpPr>
          <p:cNvPr id="151" name="Shape 151"/>
          <p:cNvGrpSpPr/>
          <p:nvPr/>
        </p:nvGrpSpPr>
        <p:grpSpPr>
          <a:xfrm>
            <a:off x="1984750" y="1017725"/>
            <a:ext cx="5174499" cy="3820974"/>
            <a:chOff x="152400" y="1170125"/>
            <a:chExt cx="5174499" cy="3820974"/>
          </a:xfrm>
        </p:grpSpPr>
        <p:sp>
          <p:nvSpPr>
            <p:cNvPr id="152" name="Shape 152"/>
            <p:cNvSpPr/>
            <p:nvPr/>
          </p:nvSpPr>
          <p:spPr>
            <a:xfrm>
              <a:off x="158850" y="1179975"/>
              <a:ext cx="5158500" cy="38046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53" name="Shape 153" descr="Interfaz de Velocidad Conexión.png"/>
            <p:cNvPicPr preferRelativeResize="0"/>
            <p:nvPr/>
          </p:nvPicPr>
          <p:blipFill>
            <a:blip r:embed="rId3">
              <a:alphaModFix/>
            </a:blip>
            <a:stretch>
              <a:fillRect/>
            </a:stretch>
          </p:blipFill>
          <p:spPr>
            <a:xfrm>
              <a:off x="152400" y="1170125"/>
              <a:ext cx="5174499" cy="3820974"/>
            </a:xfrm>
            <a:prstGeom prst="rect">
              <a:avLst/>
            </a:prstGeom>
            <a:noFill/>
            <a:ln>
              <a:noFill/>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rtl="0">
              <a:spcBef>
                <a:spcPts val="0"/>
              </a:spcBef>
              <a:buNone/>
            </a:pPr>
            <a:r>
              <a:rPr lang="en" dirty="0">
                <a:latin typeface="Times New Roman" panose="02020603050405020304" pitchFamily="18" charset="0"/>
                <a:cs typeface="Times New Roman" panose="02020603050405020304" pitchFamily="18" charset="0"/>
              </a:rPr>
              <a:t>Escaneo de redes Wireless</a:t>
            </a:r>
          </a:p>
        </p:txBody>
      </p:sp>
      <p:grpSp>
        <p:nvGrpSpPr>
          <p:cNvPr id="159" name="Shape 159"/>
          <p:cNvGrpSpPr/>
          <p:nvPr/>
        </p:nvGrpSpPr>
        <p:grpSpPr>
          <a:xfrm>
            <a:off x="2632550" y="1017725"/>
            <a:ext cx="3878900" cy="3830800"/>
            <a:chOff x="2633625" y="1017725"/>
            <a:chExt cx="3878900" cy="3830800"/>
          </a:xfrm>
        </p:grpSpPr>
        <p:sp>
          <p:nvSpPr>
            <p:cNvPr id="160" name="Shape 160"/>
            <p:cNvSpPr/>
            <p:nvPr/>
          </p:nvSpPr>
          <p:spPr>
            <a:xfrm>
              <a:off x="2639825" y="1021125"/>
              <a:ext cx="3872700" cy="38274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61" name="Shape 161" descr="Diagrama de Escaneo de redes Wireless.png"/>
            <p:cNvPicPr preferRelativeResize="0"/>
            <p:nvPr/>
          </p:nvPicPr>
          <p:blipFill>
            <a:blip r:embed="rId3">
              <a:alphaModFix/>
            </a:blip>
            <a:stretch>
              <a:fillRect/>
            </a:stretch>
          </p:blipFill>
          <p:spPr>
            <a:xfrm>
              <a:off x="2633625" y="1017725"/>
              <a:ext cx="3876755" cy="3820974"/>
            </a:xfrm>
            <a:prstGeom prst="rect">
              <a:avLst/>
            </a:prstGeom>
            <a:noFill/>
            <a:ln>
              <a:noFill/>
            </a:ln>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rtl="0">
              <a:spcBef>
                <a:spcPts val="0"/>
              </a:spcBef>
              <a:buNone/>
            </a:pPr>
            <a:r>
              <a:rPr lang="en" dirty="0">
                <a:latin typeface="Times New Roman" panose="02020603050405020304" pitchFamily="18" charset="0"/>
                <a:cs typeface="Times New Roman" panose="02020603050405020304" pitchFamily="18" charset="0"/>
              </a:rPr>
              <a:t>Interfaz GPS</a:t>
            </a:r>
          </a:p>
        </p:txBody>
      </p:sp>
      <p:grpSp>
        <p:nvGrpSpPr>
          <p:cNvPr id="167" name="Shape 167"/>
          <p:cNvGrpSpPr/>
          <p:nvPr/>
        </p:nvGrpSpPr>
        <p:grpSpPr>
          <a:xfrm>
            <a:off x="3347150" y="1098275"/>
            <a:ext cx="2449700" cy="3829750"/>
            <a:chOff x="152400" y="1170125"/>
            <a:chExt cx="2449700" cy="3829750"/>
          </a:xfrm>
        </p:grpSpPr>
        <p:sp>
          <p:nvSpPr>
            <p:cNvPr id="168" name="Shape 168"/>
            <p:cNvSpPr/>
            <p:nvPr/>
          </p:nvSpPr>
          <p:spPr>
            <a:xfrm>
              <a:off x="166400" y="1179975"/>
              <a:ext cx="2435700" cy="38199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69" name="Shape 169" descr="Diagrama GPS.png"/>
            <p:cNvPicPr preferRelativeResize="0"/>
            <p:nvPr/>
          </p:nvPicPr>
          <p:blipFill>
            <a:blip r:embed="rId3">
              <a:alphaModFix/>
            </a:blip>
            <a:stretch>
              <a:fillRect/>
            </a:stretch>
          </p:blipFill>
          <p:spPr>
            <a:xfrm>
              <a:off x="152400" y="1170125"/>
              <a:ext cx="2441505" cy="3820976"/>
            </a:xfrm>
            <a:prstGeom prst="rect">
              <a:avLst/>
            </a:prstGeom>
            <a:noFill/>
            <a:ln>
              <a:noFill/>
            </a:ln>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2116200"/>
            <a:ext cx="8520600" cy="911100"/>
          </a:xfrm>
          <a:prstGeom prst="rect">
            <a:avLst/>
          </a:prstGeom>
        </p:spPr>
        <p:txBody>
          <a:bodyPr lIns="91425" tIns="91425" rIns="91425" bIns="91425" anchor="t" anchorCtr="0">
            <a:noAutofit/>
          </a:bodyPr>
          <a:lstStyle/>
          <a:p>
            <a:pPr lvl="0" algn="ctr" rtl="0">
              <a:spcBef>
                <a:spcPts val="0"/>
              </a:spcBef>
              <a:buNone/>
            </a:pPr>
            <a:r>
              <a:rPr lang="en" sz="4800" dirty="0">
                <a:latin typeface="Times New Roman" panose="02020603050405020304" pitchFamily="18" charset="0"/>
                <a:cs typeface="Times New Roman" panose="02020603050405020304" pitchFamily="18" charset="0"/>
              </a:rPr>
              <a:t>EVALUACIONES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697563" y="1401204"/>
            <a:ext cx="7852200" cy="2725956"/>
          </a:xfrm>
          <a:prstGeom prst="rect">
            <a:avLst/>
          </a:prstGeom>
        </p:spPr>
        <p:txBody>
          <a:bodyPr lIns="91425" tIns="91425" rIns="91425" bIns="91425" anchor="ctr" anchorCtr="0">
            <a:noAutofit/>
          </a:bodyPr>
          <a:lstStyle/>
          <a:p>
            <a:pPr marL="457200" lvl="0" indent="-228600">
              <a:spcBef>
                <a:spcPts val="0"/>
              </a:spcBef>
              <a:buAutoNum type="arabicPeriod"/>
            </a:pPr>
            <a:r>
              <a:rPr lang="en" dirty="0">
                <a:latin typeface="Times New Roman" panose="02020603050405020304" pitchFamily="18" charset="0"/>
                <a:cs typeface="Times New Roman" panose="02020603050405020304" pitchFamily="18" charset="0"/>
              </a:rPr>
              <a:t>EVALUACIÓN DE LA APLICACIÓN </a:t>
            </a:r>
            <a:r>
              <a:rPr lang="en" dirty="0" smtClean="0">
                <a:latin typeface="Times New Roman" panose="02020603050405020304" pitchFamily="18" charset="0"/>
                <a:cs typeface="Times New Roman" panose="02020603050405020304" pitchFamily="18" charset="0"/>
              </a:rPr>
              <a:t>DESARROLLADA</a:t>
            </a:r>
            <a:br>
              <a:rPr lang="en" dirty="0" smtClean="0">
                <a:latin typeface="Times New Roman" panose="02020603050405020304" pitchFamily="18" charset="0"/>
                <a:cs typeface="Times New Roman" panose="02020603050405020304" pitchFamily="18" charset="0"/>
              </a:rPr>
            </a:br>
            <a:endParaRPr lang="en" dirty="0">
              <a:latin typeface="Times New Roman" panose="02020603050405020304" pitchFamily="18" charset="0"/>
              <a:cs typeface="Times New Roman" panose="02020603050405020304" pitchFamily="18" charset="0"/>
            </a:endParaRPr>
          </a:p>
          <a:p>
            <a:pPr marL="457200" lvl="0" indent="-228600">
              <a:spcBef>
                <a:spcPts val="0"/>
              </a:spcBef>
              <a:buAutoNum type="arabicPeriod"/>
            </a:pPr>
            <a:r>
              <a:rPr lang="en" dirty="0">
                <a:latin typeface="Times New Roman" panose="02020603050405020304" pitchFamily="18" charset="0"/>
                <a:cs typeface="Times New Roman" panose="02020603050405020304" pitchFamily="18" charset="0"/>
              </a:rPr>
              <a:t>EVALUACIÓN DE USABILIDAD DE LA APLICACIÓN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Shape 185"/>
          <p:cNvSpPr txBox="1">
            <a:spLocks noGrp="1"/>
          </p:cNvSpPr>
          <p:nvPr>
            <p:ph type="body" idx="1"/>
          </p:nvPr>
        </p:nvSpPr>
        <p:spPr>
          <a:xfrm>
            <a:off x="335130" y="225139"/>
            <a:ext cx="8520600" cy="1801013"/>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r>
              <a:rPr lang="en" sz="3600" dirty="0">
                <a:solidFill>
                  <a:schemeClr val="dk1"/>
                </a:solidFill>
                <a:latin typeface="Times New Roman" panose="02020603050405020304" pitchFamily="18" charset="0"/>
                <a:ea typeface="Oswald"/>
                <a:cs typeface="Times New Roman" panose="02020603050405020304" pitchFamily="18" charset="0"/>
                <a:sym typeface="Oswald"/>
              </a:rPr>
              <a:t>EVALUACIÓN DE LA APLICACIÓN </a:t>
            </a:r>
            <a:r>
              <a:rPr lang="en" sz="3600" dirty="0" smtClean="0">
                <a:solidFill>
                  <a:schemeClr val="dk1"/>
                </a:solidFill>
                <a:latin typeface="Times New Roman" panose="02020603050405020304" pitchFamily="18" charset="0"/>
                <a:ea typeface="Oswald"/>
                <a:cs typeface="Times New Roman" panose="02020603050405020304" pitchFamily="18" charset="0"/>
                <a:sym typeface="Oswald"/>
              </a:rPr>
              <a:t>DESARROLLADA vs FORMA TRADICIONAL</a:t>
            </a:r>
            <a:endParaRPr lang="en" sz="3600" dirty="0">
              <a:solidFill>
                <a:schemeClr val="dk1"/>
              </a:solidFill>
              <a:latin typeface="Times New Roman" panose="02020603050405020304" pitchFamily="18" charset="0"/>
              <a:ea typeface="Oswald"/>
              <a:cs typeface="Times New Roman" panose="02020603050405020304" pitchFamily="18" charset="0"/>
              <a:sym typeface="Oswald"/>
            </a:endParaRPr>
          </a:p>
        </p:txBody>
      </p:sp>
      <p:pic>
        <p:nvPicPr>
          <p:cNvPr id="3" name="Imagen 2" descr="D:\Programas Secundarios\Dropbox\ELABORACION TESIS\TESIS\Evidencia de aplicacion cuestionarios\IMG_042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130" y="2427437"/>
            <a:ext cx="2687832" cy="2015874"/>
          </a:xfrm>
          <a:prstGeom prst="rect">
            <a:avLst/>
          </a:prstGeom>
          <a:noFill/>
          <a:ln>
            <a:noFill/>
          </a:ln>
        </p:spPr>
      </p:pic>
      <p:pic>
        <p:nvPicPr>
          <p:cNvPr id="4" name="Imagen 3" descr="D:\Programas Secundarios\Dropbox\ELABORACION TESIS\TESIS\Evidencia de aplicacion cuestionarios\IMG_042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0916" y="2427437"/>
            <a:ext cx="2688131" cy="2015874"/>
          </a:xfrm>
          <a:prstGeom prst="rect">
            <a:avLst/>
          </a:prstGeom>
          <a:noFill/>
          <a:ln>
            <a:noFill/>
          </a:ln>
        </p:spPr>
      </p:pic>
      <p:pic>
        <p:nvPicPr>
          <p:cNvPr id="5" name="Imagen 4" descr="D:\Programas Secundarios\Dropbox\ELABORACION TESIS\TESIS\Evidencia de aplicacion cuestionarios\IMG_058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7001" y="2427437"/>
            <a:ext cx="2688729" cy="2015874"/>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dirty="0">
                <a:latin typeface="Times New Roman" panose="02020603050405020304" pitchFamily="18" charset="0"/>
                <a:cs typeface="Times New Roman" panose="02020603050405020304" pitchFamily="18" charset="0"/>
              </a:rPr>
              <a:t>AGENDA</a:t>
            </a:r>
          </a:p>
        </p:txBody>
      </p:sp>
      <p:sp>
        <p:nvSpPr>
          <p:cNvPr id="69" name="Shape 69"/>
          <p:cNvSpPr txBox="1">
            <a:spLocks noGrp="1"/>
          </p:cNvSpPr>
          <p:nvPr>
            <p:ph type="body" idx="1"/>
          </p:nvPr>
        </p:nvSpPr>
        <p:spPr>
          <a:xfrm>
            <a:off x="311700" y="1381649"/>
            <a:ext cx="8520600" cy="3137723"/>
          </a:xfrm>
          <a:prstGeom prst="rect">
            <a:avLst/>
          </a:prstGeom>
        </p:spPr>
        <p:txBody>
          <a:bodyPr lIns="91425" tIns="91425" rIns="91425" bIns="91425" anchor="t" anchorCtr="0">
            <a:noAutofit/>
          </a:bodyPr>
          <a:lstStyle/>
          <a:p>
            <a:pPr marL="457200" lvl="0" indent="-381000" rtl="0">
              <a:spcBef>
                <a:spcPts val="0"/>
              </a:spcBef>
              <a:buSzPct val="100000"/>
            </a:pPr>
            <a:r>
              <a:rPr lang="en" sz="2400" dirty="0">
                <a:latin typeface="Times New Roman" panose="02020603050405020304" pitchFamily="18" charset="0"/>
                <a:cs typeface="Times New Roman" panose="02020603050405020304" pitchFamily="18" charset="0"/>
              </a:rPr>
              <a:t>Introducción</a:t>
            </a:r>
          </a:p>
          <a:p>
            <a:pPr marL="457200" lvl="0" indent="-381000" rtl="0">
              <a:spcBef>
                <a:spcPts val="0"/>
              </a:spcBef>
              <a:buSzPct val="100000"/>
            </a:pPr>
            <a:r>
              <a:rPr lang="en" sz="2400" dirty="0">
                <a:latin typeface="Times New Roman" panose="02020603050405020304" pitchFamily="18" charset="0"/>
                <a:cs typeface="Times New Roman" panose="02020603050405020304" pitchFamily="18" charset="0"/>
              </a:rPr>
              <a:t>Análisis, diseño e implantación</a:t>
            </a:r>
          </a:p>
          <a:p>
            <a:pPr marL="457200" lvl="0" indent="-381000" rtl="0">
              <a:spcBef>
                <a:spcPts val="0"/>
              </a:spcBef>
              <a:buSzPct val="100000"/>
            </a:pPr>
            <a:r>
              <a:rPr lang="en" sz="2400" dirty="0">
                <a:latin typeface="Times New Roman" panose="02020603050405020304" pitchFamily="18" charset="0"/>
                <a:cs typeface="Times New Roman" panose="02020603050405020304" pitchFamily="18" charset="0"/>
              </a:rPr>
              <a:t>Evaluaciones</a:t>
            </a:r>
          </a:p>
          <a:p>
            <a:pPr marL="457200" lvl="0" indent="-381000" rtl="0">
              <a:spcBef>
                <a:spcPts val="0"/>
              </a:spcBef>
              <a:buSzPct val="100000"/>
            </a:pPr>
            <a:r>
              <a:rPr lang="en" sz="2400" dirty="0">
                <a:latin typeface="Times New Roman" panose="02020603050405020304" pitchFamily="18" charset="0"/>
                <a:cs typeface="Times New Roman" panose="02020603050405020304" pitchFamily="18" charset="0"/>
              </a:rPr>
              <a:t>Conclusiones y recomendaciones</a:t>
            </a:r>
          </a:p>
          <a:p>
            <a:pPr marL="457200" lvl="0" indent="-381000">
              <a:spcBef>
                <a:spcPts val="0"/>
              </a:spcBef>
              <a:buSzPct val="100000"/>
            </a:pPr>
            <a:r>
              <a:rPr lang="en" sz="2400" dirty="0">
                <a:latin typeface="Times New Roman" panose="02020603050405020304" pitchFamily="18" charset="0"/>
                <a:cs typeface="Times New Roman" panose="02020603050405020304" pitchFamily="18" charset="0"/>
              </a:rPr>
              <a:t>Líneas de trabajo futuro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graphicFrame>
        <p:nvGraphicFramePr>
          <p:cNvPr id="190" name="Shape 190"/>
          <p:cNvGraphicFramePr/>
          <p:nvPr>
            <p:extLst>
              <p:ext uri="{D42A27DB-BD31-4B8C-83A1-F6EECF244321}">
                <p14:modId xmlns:p14="http://schemas.microsoft.com/office/powerpoint/2010/main" val="347585873"/>
              </p:ext>
            </p:extLst>
          </p:nvPr>
        </p:nvGraphicFramePr>
        <p:xfrm>
          <a:off x="523525" y="1212250"/>
          <a:ext cx="8045150" cy="3281874"/>
        </p:xfrm>
        <a:graphic>
          <a:graphicData uri="http://schemas.openxmlformats.org/drawingml/2006/table">
            <a:tbl>
              <a:tblPr>
                <a:noFill/>
                <a:tableStyleId>{129682C8-BC25-4130-BA0E-ED59B76659A4}</a:tableStyleId>
              </a:tblPr>
              <a:tblGrid>
                <a:gridCol w="1637175"/>
                <a:gridCol w="4080125"/>
                <a:gridCol w="1163925"/>
                <a:gridCol w="1163925"/>
              </a:tblGrid>
              <a:tr h="257175">
                <a:tc>
                  <a:txBody>
                    <a:bodyPr/>
                    <a:lstStyle/>
                    <a:p>
                      <a:pPr marL="0" marR="0" lvl="0" indent="0" algn="ctr" rtl="0">
                        <a:lnSpc>
                          <a:spcPct val="115000"/>
                        </a:lnSpc>
                        <a:spcBef>
                          <a:spcPts val="0"/>
                        </a:spcBef>
                        <a:spcAft>
                          <a:spcPts val="0"/>
                        </a:spcAft>
                        <a:buNone/>
                      </a:pPr>
                      <a:r>
                        <a:rPr lang="en" sz="1200" b="1" dirty="0">
                          <a:solidFill>
                            <a:schemeClr val="accent6"/>
                          </a:solidFill>
                          <a:latin typeface="Times New Roman"/>
                          <a:ea typeface="Times New Roman"/>
                          <a:cs typeface="Times New Roman"/>
                          <a:sym typeface="Times New Roman"/>
                        </a:rPr>
                        <a:t>Dimensión</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9050" cap="flat" cmpd="sng">
                      <a:solidFill>
                        <a:srgbClr val="C9C9C9"/>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None/>
                      </a:pPr>
                      <a:r>
                        <a:rPr lang="en" sz="1200" b="1">
                          <a:solidFill>
                            <a:schemeClr val="accent6"/>
                          </a:solidFill>
                          <a:latin typeface="Times New Roman"/>
                          <a:ea typeface="Times New Roman"/>
                          <a:cs typeface="Times New Roman"/>
                          <a:sym typeface="Times New Roman"/>
                        </a:rPr>
                        <a:t>Preguntas</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9050" cap="flat" cmpd="sng">
                      <a:solidFill>
                        <a:srgbClr val="C9C9C9"/>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None/>
                      </a:pPr>
                      <a:r>
                        <a:rPr lang="en" sz="1200" b="1">
                          <a:solidFill>
                            <a:schemeClr val="accent6"/>
                          </a:solidFill>
                          <a:latin typeface="Times New Roman"/>
                          <a:ea typeface="Times New Roman"/>
                          <a:cs typeface="Times New Roman"/>
                          <a:sym typeface="Times New Roman"/>
                        </a:rPr>
                        <a:t>Si</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9050" cap="flat" cmpd="sng">
                      <a:solidFill>
                        <a:srgbClr val="C9C9C9"/>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None/>
                      </a:pPr>
                      <a:r>
                        <a:rPr lang="en" sz="1200" b="1">
                          <a:solidFill>
                            <a:schemeClr val="accent6"/>
                          </a:solidFill>
                          <a:latin typeface="Times New Roman"/>
                          <a:ea typeface="Times New Roman"/>
                          <a:cs typeface="Times New Roman"/>
                          <a:sym typeface="Times New Roman"/>
                        </a:rPr>
                        <a:t>No</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9050" cap="flat" cmpd="sng">
                      <a:solidFill>
                        <a:srgbClr val="C9C9C9"/>
                      </a:solidFill>
                      <a:prstDash val="solid"/>
                      <a:round/>
                      <a:headEnd type="none" w="med" len="med"/>
                      <a:tailEnd type="none" w="med" len="med"/>
                    </a:lnB>
                  </a:tcPr>
                </a:tc>
              </a:tr>
              <a:tr h="266700">
                <a:tc rowSpan="2">
                  <a:txBody>
                    <a:bodyPr/>
                    <a:lstStyle/>
                    <a:p>
                      <a:pPr lvl="0" algn="ctr" rtl="0">
                        <a:lnSpc>
                          <a:spcPct val="115000"/>
                        </a:lnSpc>
                        <a:spcBef>
                          <a:spcPts val="0"/>
                        </a:spcBef>
                        <a:buNone/>
                      </a:pPr>
                      <a:r>
                        <a:rPr lang="en" sz="1200" b="1" dirty="0">
                          <a:solidFill>
                            <a:schemeClr val="bg1"/>
                          </a:solidFill>
                          <a:latin typeface="Times New Roman"/>
                          <a:ea typeface="Times New Roman"/>
                          <a:cs typeface="Times New Roman"/>
                          <a:sym typeface="Times New Roman"/>
                        </a:rPr>
                        <a:t>Conocimiento Previo</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90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solidFill>
                      <a:srgbClr val="EDEDED"/>
                    </a:solidFill>
                  </a:tcPr>
                </a:tc>
                <a:tc>
                  <a:txBody>
                    <a:bodyPr/>
                    <a:lstStyle/>
                    <a:p>
                      <a:pPr lvl="0" algn="just" rtl="0">
                        <a:lnSpc>
                          <a:spcPct val="115000"/>
                        </a:lnSpc>
                        <a:spcBef>
                          <a:spcPts val="0"/>
                        </a:spcBef>
                        <a:buNone/>
                      </a:pPr>
                      <a:r>
                        <a:rPr lang="en" sz="1200" dirty="0">
                          <a:solidFill>
                            <a:schemeClr val="bg1"/>
                          </a:solidFill>
                          <a:latin typeface="Times New Roman"/>
                          <a:ea typeface="Times New Roman"/>
                          <a:cs typeface="Times New Roman"/>
                          <a:sym typeface="Times New Roman"/>
                        </a:rPr>
                        <a:t>¿Conocías el concepto de multihoming</a:t>
                      </a:r>
                      <a:r>
                        <a:rPr lang="en" sz="1200" dirty="0" smtClean="0">
                          <a:solidFill>
                            <a:schemeClr val="bg1"/>
                          </a:solidFill>
                          <a:latin typeface="Times New Roman"/>
                          <a:ea typeface="Times New Roman"/>
                          <a:cs typeface="Times New Roman"/>
                          <a:sym typeface="Times New Roman"/>
                        </a:rPr>
                        <a:t>?*</a:t>
                      </a:r>
                      <a:endParaRPr lang="en" sz="1200" dirty="0">
                        <a:solidFill>
                          <a:schemeClr val="bg1"/>
                        </a:solidFill>
                        <a:latin typeface="Times New Roman"/>
                        <a:ea typeface="Times New Roman"/>
                        <a:cs typeface="Times New Roman"/>
                        <a:sym typeface="Times New Roman"/>
                      </a:endParaRP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90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solidFill>
                      <a:srgbClr val="EDEDED"/>
                    </a:solidFill>
                  </a:tcPr>
                </a:tc>
                <a:tc>
                  <a:txBody>
                    <a:bodyPr/>
                    <a:lstStyle/>
                    <a:p>
                      <a:pPr lvl="0" algn="ctr" rtl="0">
                        <a:lnSpc>
                          <a:spcPct val="115000"/>
                        </a:lnSpc>
                        <a:spcBef>
                          <a:spcPts val="0"/>
                        </a:spcBef>
                        <a:buNone/>
                      </a:pPr>
                      <a:r>
                        <a:rPr lang="en" sz="1200" dirty="0">
                          <a:solidFill>
                            <a:schemeClr val="bg1"/>
                          </a:solidFill>
                          <a:latin typeface="Times New Roman"/>
                          <a:ea typeface="Times New Roman"/>
                          <a:cs typeface="Times New Roman"/>
                          <a:sym typeface="Times New Roman"/>
                        </a:rPr>
                        <a:t>1 (5%)</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90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solidFill>
                      <a:srgbClr val="EDEDED"/>
                    </a:solidFill>
                  </a:tcPr>
                </a:tc>
                <a:tc>
                  <a:txBody>
                    <a:bodyPr/>
                    <a:lstStyle/>
                    <a:p>
                      <a:pPr lvl="0" algn="ctr" rtl="0">
                        <a:lnSpc>
                          <a:spcPct val="115000"/>
                        </a:lnSpc>
                        <a:spcBef>
                          <a:spcPts val="0"/>
                        </a:spcBef>
                        <a:buNone/>
                      </a:pPr>
                      <a:r>
                        <a:rPr lang="en" sz="1200" dirty="0">
                          <a:solidFill>
                            <a:schemeClr val="bg1"/>
                          </a:solidFill>
                          <a:latin typeface="Times New Roman"/>
                          <a:ea typeface="Times New Roman"/>
                          <a:cs typeface="Times New Roman"/>
                          <a:sym typeface="Times New Roman"/>
                        </a:rPr>
                        <a:t>19 (95%)</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90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solidFill>
                      <a:srgbClr val="EDEDED"/>
                    </a:solidFill>
                  </a:tcPr>
                </a:tc>
              </a:tr>
              <a:tr h="628650">
                <a:tc vMerge="1">
                  <a:txBody>
                    <a:bodyPr/>
                    <a:lstStyle/>
                    <a:p>
                      <a:endParaRPr lang="es-EC"/>
                    </a:p>
                  </a:txBody>
                  <a:tcPr/>
                </a:tc>
                <a:tc>
                  <a:txBody>
                    <a:bodyPr/>
                    <a:lstStyle/>
                    <a:p>
                      <a:pPr lvl="0" algn="just" rtl="0">
                        <a:lnSpc>
                          <a:spcPct val="115000"/>
                        </a:lnSpc>
                        <a:spcBef>
                          <a:spcPts val="0"/>
                        </a:spcBef>
                        <a:buNone/>
                      </a:pPr>
                      <a:r>
                        <a:rPr lang="en" sz="1200" dirty="0">
                          <a:solidFill>
                            <a:srgbClr val="FFFFFF"/>
                          </a:solidFill>
                          <a:latin typeface="Times New Roman"/>
                          <a:ea typeface="Times New Roman"/>
                          <a:cs typeface="Times New Roman"/>
                          <a:sym typeface="Times New Roman"/>
                        </a:rPr>
                        <a:t>¿Consideras que es un concepto aplicable al mundo moderno en que todo se basa en la conectividad al internet?</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tcPr>
                </a:tc>
                <a:tc>
                  <a:txBody>
                    <a:bodyPr/>
                    <a:lstStyle/>
                    <a:p>
                      <a:pPr lvl="0" algn="ctr" rtl="0">
                        <a:lnSpc>
                          <a:spcPct val="115000"/>
                        </a:lnSpc>
                        <a:spcBef>
                          <a:spcPts val="0"/>
                        </a:spcBef>
                        <a:buNone/>
                      </a:pPr>
                      <a:r>
                        <a:rPr lang="en" sz="1200" dirty="0">
                          <a:solidFill>
                            <a:srgbClr val="FFFFFF"/>
                          </a:solidFill>
                          <a:latin typeface="Times New Roman"/>
                          <a:ea typeface="Times New Roman"/>
                          <a:cs typeface="Times New Roman"/>
                          <a:sym typeface="Times New Roman"/>
                        </a:rPr>
                        <a:t>18 (90%)</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tcPr>
                </a:tc>
                <a:tc>
                  <a:txBody>
                    <a:bodyPr/>
                    <a:lstStyle/>
                    <a:p>
                      <a:pPr lvl="0" algn="ctr" rtl="0">
                        <a:lnSpc>
                          <a:spcPct val="115000"/>
                        </a:lnSpc>
                        <a:spcBef>
                          <a:spcPts val="0"/>
                        </a:spcBef>
                        <a:buNone/>
                      </a:pPr>
                      <a:r>
                        <a:rPr lang="en" sz="1200">
                          <a:solidFill>
                            <a:srgbClr val="FFFFFF"/>
                          </a:solidFill>
                          <a:latin typeface="Times New Roman"/>
                          <a:ea typeface="Times New Roman"/>
                          <a:cs typeface="Times New Roman"/>
                          <a:sym typeface="Times New Roman"/>
                        </a:rPr>
                        <a:t>2 (10%)</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tcPr>
                </a:tc>
              </a:tr>
              <a:tr h="438150">
                <a:tc rowSpan="2">
                  <a:txBody>
                    <a:bodyPr/>
                    <a:lstStyle/>
                    <a:p>
                      <a:pPr lvl="0" algn="ctr" rtl="0">
                        <a:lnSpc>
                          <a:spcPct val="115000"/>
                        </a:lnSpc>
                        <a:spcBef>
                          <a:spcPts val="0"/>
                        </a:spcBef>
                        <a:buNone/>
                      </a:pPr>
                      <a:r>
                        <a:rPr lang="en" sz="1200" b="1" dirty="0">
                          <a:solidFill>
                            <a:schemeClr val="bg1"/>
                          </a:solidFill>
                          <a:latin typeface="Times New Roman"/>
                          <a:ea typeface="Times New Roman"/>
                          <a:cs typeface="Times New Roman"/>
                          <a:sym typeface="Times New Roman"/>
                        </a:rPr>
                        <a:t>Facilidad de Uso</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solidFill>
                      <a:srgbClr val="EDEDED"/>
                    </a:solidFill>
                  </a:tcPr>
                </a:tc>
                <a:tc>
                  <a:txBody>
                    <a:bodyPr/>
                    <a:lstStyle/>
                    <a:p>
                      <a:pPr lvl="0" algn="just" rtl="0">
                        <a:lnSpc>
                          <a:spcPct val="115000"/>
                        </a:lnSpc>
                        <a:spcBef>
                          <a:spcPts val="0"/>
                        </a:spcBef>
                        <a:buNone/>
                      </a:pPr>
                      <a:r>
                        <a:rPr lang="en" sz="1200" dirty="0">
                          <a:solidFill>
                            <a:schemeClr val="bg1"/>
                          </a:solidFill>
                          <a:latin typeface="Times New Roman"/>
                          <a:ea typeface="Times New Roman"/>
                          <a:cs typeface="Times New Roman"/>
                          <a:sym typeface="Times New Roman"/>
                        </a:rPr>
                        <a:t>¿Te ha parecido fácil configurar y usar la aplicación</a:t>
                      </a:r>
                      <a:r>
                        <a:rPr lang="en" sz="1200" dirty="0" smtClean="0">
                          <a:solidFill>
                            <a:schemeClr val="bg1"/>
                          </a:solidFill>
                          <a:latin typeface="Times New Roman"/>
                          <a:ea typeface="Times New Roman"/>
                          <a:cs typeface="Times New Roman"/>
                          <a:sym typeface="Times New Roman"/>
                        </a:rPr>
                        <a:t>?*</a:t>
                      </a:r>
                      <a:endParaRPr lang="en" sz="1200" dirty="0">
                        <a:solidFill>
                          <a:schemeClr val="bg1"/>
                        </a:solidFill>
                        <a:latin typeface="Times New Roman"/>
                        <a:ea typeface="Times New Roman"/>
                        <a:cs typeface="Times New Roman"/>
                        <a:sym typeface="Times New Roman"/>
                      </a:endParaRP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solidFill>
                      <a:srgbClr val="EDEDED"/>
                    </a:solidFill>
                  </a:tcPr>
                </a:tc>
                <a:tc>
                  <a:txBody>
                    <a:bodyPr/>
                    <a:lstStyle/>
                    <a:p>
                      <a:pPr lvl="0" algn="ctr" rtl="0">
                        <a:lnSpc>
                          <a:spcPct val="115000"/>
                        </a:lnSpc>
                        <a:spcBef>
                          <a:spcPts val="0"/>
                        </a:spcBef>
                        <a:buNone/>
                      </a:pPr>
                      <a:r>
                        <a:rPr lang="en" sz="1200" dirty="0">
                          <a:solidFill>
                            <a:schemeClr val="bg1"/>
                          </a:solidFill>
                          <a:latin typeface="Times New Roman"/>
                          <a:ea typeface="Times New Roman"/>
                          <a:cs typeface="Times New Roman"/>
                          <a:sym typeface="Times New Roman"/>
                        </a:rPr>
                        <a:t>17 (85%)</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solidFill>
                      <a:srgbClr val="EDEDED"/>
                    </a:solidFill>
                  </a:tcPr>
                </a:tc>
                <a:tc>
                  <a:txBody>
                    <a:bodyPr/>
                    <a:lstStyle/>
                    <a:p>
                      <a:pPr lvl="0" algn="ctr" rtl="0">
                        <a:lnSpc>
                          <a:spcPct val="115000"/>
                        </a:lnSpc>
                        <a:spcBef>
                          <a:spcPts val="0"/>
                        </a:spcBef>
                        <a:buNone/>
                      </a:pPr>
                      <a:r>
                        <a:rPr lang="en" sz="1200" dirty="0">
                          <a:solidFill>
                            <a:schemeClr val="bg1"/>
                          </a:solidFill>
                          <a:latin typeface="Times New Roman"/>
                          <a:ea typeface="Times New Roman"/>
                          <a:cs typeface="Times New Roman"/>
                          <a:sym typeface="Times New Roman"/>
                        </a:rPr>
                        <a:t>3 (15%)</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solidFill>
                      <a:srgbClr val="EDEDED"/>
                    </a:solidFill>
                  </a:tcPr>
                </a:tc>
              </a:tr>
              <a:tr h="628650">
                <a:tc vMerge="1">
                  <a:txBody>
                    <a:bodyPr/>
                    <a:lstStyle/>
                    <a:p>
                      <a:endParaRPr lang="es-EC"/>
                    </a:p>
                  </a:txBody>
                  <a:tcPr/>
                </a:tc>
                <a:tc>
                  <a:txBody>
                    <a:bodyPr/>
                    <a:lstStyle/>
                    <a:p>
                      <a:pPr lvl="0" algn="just" rtl="0">
                        <a:lnSpc>
                          <a:spcPct val="115000"/>
                        </a:lnSpc>
                        <a:spcBef>
                          <a:spcPts val="0"/>
                        </a:spcBef>
                        <a:buNone/>
                      </a:pPr>
                      <a:r>
                        <a:rPr lang="en" sz="1200">
                          <a:solidFill>
                            <a:schemeClr val="accent6"/>
                          </a:solidFill>
                          <a:latin typeface="Times New Roman"/>
                          <a:ea typeface="Times New Roman"/>
                          <a:cs typeface="Times New Roman"/>
                          <a:sym typeface="Times New Roman"/>
                        </a:rPr>
                        <a:t>¿La combinación de los colores usados te ha causado algún tipo de desmotivación para el uso de la app?</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tcPr>
                </a:tc>
                <a:tc>
                  <a:txBody>
                    <a:bodyPr/>
                    <a:lstStyle/>
                    <a:p>
                      <a:pPr lvl="0" algn="ctr" rtl="0">
                        <a:lnSpc>
                          <a:spcPct val="115000"/>
                        </a:lnSpc>
                        <a:spcBef>
                          <a:spcPts val="0"/>
                        </a:spcBef>
                        <a:buNone/>
                      </a:pPr>
                      <a:r>
                        <a:rPr lang="en" sz="1200">
                          <a:solidFill>
                            <a:schemeClr val="accent6"/>
                          </a:solidFill>
                          <a:latin typeface="Times New Roman"/>
                          <a:ea typeface="Times New Roman"/>
                          <a:cs typeface="Times New Roman"/>
                          <a:sym typeface="Times New Roman"/>
                        </a:rPr>
                        <a:t>5 (25%)</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tcPr>
                </a:tc>
                <a:tc>
                  <a:txBody>
                    <a:bodyPr/>
                    <a:lstStyle/>
                    <a:p>
                      <a:pPr lvl="0" algn="ctr" rtl="0">
                        <a:lnSpc>
                          <a:spcPct val="115000"/>
                        </a:lnSpc>
                        <a:spcBef>
                          <a:spcPts val="0"/>
                        </a:spcBef>
                        <a:buNone/>
                      </a:pPr>
                      <a:r>
                        <a:rPr lang="en" sz="1200">
                          <a:solidFill>
                            <a:schemeClr val="accent6"/>
                          </a:solidFill>
                          <a:latin typeface="Times New Roman"/>
                          <a:ea typeface="Times New Roman"/>
                          <a:cs typeface="Times New Roman"/>
                          <a:sym typeface="Times New Roman"/>
                        </a:rPr>
                        <a:t>15 (75%)</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tcPr>
                </a:tc>
              </a:tr>
              <a:tr h="800100">
                <a:tc>
                  <a:txBody>
                    <a:bodyPr/>
                    <a:lstStyle/>
                    <a:p>
                      <a:pPr lvl="0" algn="ctr" rtl="0">
                        <a:lnSpc>
                          <a:spcPct val="115000"/>
                        </a:lnSpc>
                        <a:spcBef>
                          <a:spcPts val="0"/>
                        </a:spcBef>
                        <a:buNone/>
                      </a:pPr>
                      <a:r>
                        <a:rPr lang="en" sz="1200" b="1" dirty="0">
                          <a:solidFill>
                            <a:schemeClr val="bg1"/>
                          </a:solidFill>
                          <a:latin typeface="Times New Roman"/>
                          <a:ea typeface="Times New Roman"/>
                          <a:cs typeface="Times New Roman"/>
                          <a:sym typeface="Times New Roman"/>
                        </a:rPr>
                        <a:t>Utilidad</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solidFill>
                      <a:srgbClr val="EDEDED"/>
                    </a:solidFill>
                  </a:tcPr>
                </a:tc>
                <a:tc>
                  <a:txBody>
                    <a:bodyPr/>
                    <a:lstStyle/>
                    <a:p>
                      <a:pPr lvl="0" algn="just" rtl="0">
                        <a:lnSpc>
                          <a:spcPct val="115000"/>
                        </a:lnSpc>
                        <a:spcBef>
                          <a:spcPts val="0"/>
                        </a:spcBef>
                        <a:buNone/>
                      </a:pPr>
                      <a:r>
                        <a:rPr lang="en" sz="1200" dirty="0">
                          <a:solidFill>
                            <a:schemeClr val="bg1"/>
                          </a:solidFill>
                          <a:latin typeface="Times New Roman"/>
                          <a:ea typeface="Times New Roman"/>
                          <a:cs typeface="Times New Roman"/>
                          <a:sym typeface="Times New Roman"/>
                        </a:rPr>
                        <a:t>¿Crees que el concepto de la aplicación puede usarse en ámbitos transaccionales o con fines recreativos (e-gaming, chat, streamings, social media, etc</a:t>
                      </a:r>
                      <a:r>
                        <a:rPr lang="en" sz="1200" dirty="0" smtClean="0">
                          <a:solidFill>
                            <a:schemeClr val="bg1"/>
                          </a:solidFill>
                          <a:latin typeface="Times New Roman"/>
                          <a:ea typeface="Times New Roman"/>
                          <a:cs typeface="Times New Roman"/>
                          <a:sym typeface="Times New Roman"/>
                        </a:rPr>
                        <a:t>)?*</a:t>
                      </a:r>
                      <a:endParaRPr lang="en" sz="1200" dirty="0">
                        <a:solidFill>
                          <a:schemeClr val="bg1"/>
                        </a:solidFill>
                        <a:latin typeface="Times New Roman"/>
                        <a:ea typeface="Times New Roman"/>
                        <a:cs typeface="Times New Roman"/>
                        <a:sym typeface="Times New Roman"/>
                      </a:endParaRP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solidFill>
                      <a:srgbClr val="EDEDED"/>
                    </a:solidFill>
                  </a:tcPr>
                </a:tc>
                <a:tc>
                  <a:txBody>
                    <a:bodyPr/>
                    <a:lstStyle/>
                    <a:p>
                      <a:pPr lvl="0" algn="ctr" rtl="0">
                        <a:lnSpc>
                          <a:spcPct val="115000"/>
                        </a:lnSpc>
                        <a:spcBef>
                          <a:spcPts val="0"/>
                        </a:spcBef>
                        <a:buNone/>
                      </a:pPr>
                      <a:r>
                        <a:rPr lang="en" sz="1200" dirty="0">
                          <a:solidFill>
                            <a:schemeClr val="bg1"/>
                          </a:solidFill>
                          <a:latin typeface="Times New Roman"/>
                          <a:ea typeface="Times New Roman"/>
                          <a:cs typeface="Times New Roman"/>
                          <a:sym typeface="Times New Roman"/>
                        </a:rPr>
                        <a:t>17 (85%)</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solidFill>
                      <a:srgbClr val="EDEDED"/>
                    </a:solidFill>
                  </a:tcPr>
                </a:tc>
                <a:tc>
                  <a:txBody>
                    <a:bodyPr/>
                    <a:lstStyle/>
                    <a:p>
                      <a:pPr lvl="0" algn="ctr" rtl="0">
                        <a:lnSpc>
                          <a:spcPct val="115000"/>
                        </a:lnSpc>
                        <a:spcBef>
                          <a:spcPts val="0"/>
                        </a:spcBef>
                        <a:buNone/>
                      </a:pPr>
                      <a:r>
                        <a:rPr lang="en" sz="1200" dirty="0">
                          <a:solidFill>
                            <a:schemeClr val="bg1"/>
                          </a:solidFill>
                          <a:latin typeface="Times New Roman"/>
                          <a:ea typeface="Times New Roman"/>
                          <a:cs typeface="Times New Roman"/>
                          <a:sym typeface="Times New Roman"/>
                        </a:rPr>
                        <a:t>3 (15%)</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solidFill>
                      <a:srgbClr val="EDEDED"/>
                    </a:solidFill>
                  </a:tcPr>
                </a:tc>
              </a:tr>
            </a:tbl>
          </a:graphicData>
        </a:graphic>
      </p:graphicFrame>
      <p:sp>
        <p:nvSpPr>
          <p:cNvPr id="191" name="Shape 191"/>
          <p:cNvSpPr txBox="1">
            <a:spLocks noGrp="1"/>
          </p:cNvSpPr>
          <p:nvPr>
            <p:ph type="body" idx="1"/>
          </p:nvPr>
        </p:nvSpPr>
        <p:spPr>
          <a:xfrm>
            <a:off x="523525" y="555125"/>
            <a:ext cx="7681175" cy="458100"/>
          </a:xfrm>
          <a:prstGeom prst="rect">
            <a:avLst/>
          </a:prstGeom>
        </p:spPr>
        <p:txBody>
          <a:bodyPr lIns="91425" tIns="91425" rIns="91425" bIns="91425" anchor="ctr" anchorCtr="0">
            <a:noAutofit/>
          </a:bodyPr>
          <a:lstStyle/>
          <a:p>
            <a:pPr marL="0" marR="0" lvl="0" indent="0" algn="l" rtl="0">
              <a:lnSpc>
                <a:spcPct val="115000"/>
              </a:lnSpc>
              <a:spcBef>
                <a:spcPts val="0"/>
              </a:spcBef>
              <a:spcAft>
                <a:spcPts val="1600"/>
              </a:spcAft>
              <a:buNone/>
            </a:pPr>
            <a:r>
              <a:rPr lang="en" sz="2400" b="1" dirty="0">
                <a:solidFill>
                  <a:schemeClr val="dk1"/>
                </a:solidFill>
                <a:latin typeface="Times New Roman" panose="02020603050405020304" pitchFamily="18" charset="0"/>
                <a:cs typeface="Times New Roman" panose="02020603050405020304" pitchFamily="18" charset="0"/>
              </a:rPr>
              <a:t>Resultados de la encuesta usando la aplicación Android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460225" y="555125"/>
            <a:ext cx="7744475" cy="458100"/>
          </a:xfrm>
          <a:prstGeom prst="rect">
            <a:avLst/>
          </a:prstGeom>
        </p:spPr>
        <p:txBody>
          <a:bodyPr lIns="91425" tIns="91425" rIns="91425" bIns="91425" anchor="ctr" anchorCtr="0">
            <a:noAutofit/>
          </a:bodyPr>
          <a:lstStyle/>
          <a:p>
            <a:pPr marL="0" marR="0" lvl="0" indent="0" algn="l" rtl="0">
              <a:lnSpc>
                <a:spcPct val="115000"/>
              </a:lnSpc>
              <a:spcBef>
                <a:spcPts val="0"/>
              </a:spcBef>
              <a:spcAft>
                <a:spcPts val="1600"/>
              </a:spcAft>
              <a:buNone/>
            </a:pPr>
            <a:r>
              <a:rPr lang="en" sz="2400" b="1" dirty="0">
                <a:solidFill>
                  <a:schemeClr val="dk1"/>
                </a:solidFill>
                <a:latin typeface="Times New Roman" panose="02020603050405020304" pitchFamily="18" charset="0"/>
                <a:cs typeface="Times New Roman" panose="02020603050405020304" pitchFamily="18" charset="0"/>
              </a:rPr>
              <a:t>Resultados de la encuesta usando la manera tradicional</a:t>
            </a:r>
          </a:p>
        </p:txBody>
      </p:sp>
      <p:graphicFrame>
        <p:nvGraphicFramePr>
          <p:cNvPr id="197" name="Shape 197"/>
          <p:cNvGraphicFramePr/>
          <p:nvPr>
            <p:extLst>
              <p:ext uri="{D42A27DB-BD31-4B8C-83A1-F6EECF244321}">
                <p14:modId xmlns:p14="http://schemas.microsoft.com/office/powerpoint/2010/main" val="2525127360"/>
              </p:ext>
            </p:extLst>
          </p:nvPr>
        </p:nvGraphicFramePr>
        <p:xfrm>
          <a:off x="460225" y="1202050"/>
          <a:ext cx="8223525" cy="3295560"/>
        </p:xfrm>
        <a:graphic>
          <a:graphicData uri="http://schemas.openxmlformats.org/drawingml/2006/table">
            <a:tbl>
              <a:tblPr>
                <a:noFill/>
                <a:tableStyleId>{129682C8-BC25-4130-BA0E-ED59B76659A4}</a:tableStyleId>
              </a:tblPr>
              <a:tblGrid>
                <a:gridCol w="1673475"/>
                <a:gridCol w="4170600"/>
                <a:gridCol w="1189725"/>
                <a:gridCol w="1189725"/>
              </a:tblGrid>
              <a:tr h="257175">
                <a:tc>
                  <a:txBody>
                    <a:bodyPr/>
                    <a:lstStyle/>
                    <a:p>
                      <a:pPr lvl="0" algn="ctr" rtl="0">
                        <a:lnSpc>
                          <a:spcPct val="115000"/>
                        </a:lnSpc>
                        <a:spcBef>
                          <a:spcPts val="0"/>
                        </a:spcBef>
                        <a:buNone/>
                      </a:pPr>
                      <a:r>
                        <a:rPr lang="en" sz="1200" b="1" dirty="0">
                          <a:solidFill>
                            <a:schemeClr val="accent6"/>
                          </a:solidFill>
                          <a:latin typeface="Times New Roman"/>
                          <a:ea typeface="Times New Roman"/>
                          <a:cs typeface="Times New Roman"/>
                          <a:sym typeface="Times New Roman"/>
                        </a:rPr>
                        <a:t>Dimensión</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9050" cap="flat" cmpd="sng">
                      <a:solidFill>
                        <a:srgbClr val="C9C9C9"/>
                      </a:solidFill>
                      <a:prstDash val="solid"/>
                      <a:round/>
                      <a:headEnd type="none" w="med" len="med"/>
                      <a:tailEnd type="none" w="med" len="med"/>
                    </a:lnB>
                  </a:tcPr>
                </a:tc>
                <a:tc>
                  <a:txBody>
                    <a:bodyPr/>
                    <a:lstStyle/>
                    <a:p>
                      <a:pPr lvl="0" algn="ctr" rtl="0">
                        <a:lnSpc>
                          <a:spcPct val="115000"/>
                        </a:lnSpc>
                        <a:spcBef>
                          <a:spcPts val="0"/>
                        </a:spcBef>
                        <a:buNone/>
                      </a:pPr>
                      <a:r>
                        <a:rPr lang="en" sz="1200" b="1">
                          <a:solidFill>
                            <a:schemeClr val="accent6"/>
                          </a:solidFill>
                          <a:latin typeface="Times New Roman"/>
                          <a:ea typeface="Times New Roman"/>
                          <a:cs typeface="Times New Roman"/>
                          <a:sym typeface="Times New Roman"/>
                        </a:rPr>
                        <a:t>Preguntas</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9050" cap="flat" cmpd="sng">
                      <a:solidFill>
                        <a:srgbClr val="C9C9C9"/>
                      </a:solidFill>
                      <a:prstDash val="solid"/>
                      <a:round/>
                      <a:headEnd type="none" w="med" len="med"/>
                      <a:tailEnd type="none" w="med" len="med"/>
                    </a:lnB>
                  </a:tcPr>
                </a:tc>
                <a:tc>
                  <a:txBody>
                    <a:bodyPr/>
                    <a:lstStyle/>
                    <a:p>
                      <a:pPr lvl="0" algn="ctr" rtl="0">
                        <a:lnSpc>
                          <a:spcPct val="115000"/>
                        </a:lnSpc>
                        <a:spcBef>
                          <a:spcPts val="0"/>
                        </a:spcBef>
                        <a:buNone/>
                      </a:pPr>
                      <a:r>
                        <a:rPr lang="en" sz="1200" b="1">
                          <a:solidFill>
                            <a:schemeClr val="accent6"/>
                          </a:solidFill>
                          <a:latin typeface="Times New Roman"/>
                          <a:ea typeface="Times New Roman"/>
                          <a:cs typeface="Times New Roman"/>
                          <a:sym typeface="Times New Roman"/>
                        </a:rPr>
                        <a:t>Si</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9050" cap="flat" cmpd="sng">
                      <a:solidFill>
                        <a:srgbClr val="C9C9C9"/>
                      </a:solidFill>
                      <a:prstDash val="solid"/>
                      <a:round/>
                      <a:headEnd type="none" w="med" len="med"/>
                      <a:tailEnd type="none" w="med" len="med"/>
                    </a:lnB>
                  </a:tcPr>
                </a:tc>
                <a:tc>
                  <a:txBody>
                    <a:bodyPr/>
                    <a:lstStyle/>
                    <a:p>
                      <a:pPr lvl="0" algn="ctr" rtl="0">
                        <a:lnSpc>
                          <a:spcPct val="115000"/>
                        </a:lnSpc>
                        <a:spcBef>
                          <a:spcPts val="0"/>
                        </a:spcBef>
                        <a:buNone/>
                      </a:pPr>
                      <a:r>
                        <a:rPr lang="en" sz="1200" b="1">
                          <a:solidFill>
                            <a:schemeClr val="accent6"/>
                          </a:solidFill>
                          <a:latin typeface="Times New Roman"/>
                          <a:ea typeface="Times New Roman"/>
                          <a:cs typeface="Times New Roman"/>
                          <a:sym typeface="Times New Roman"/>
                        </a:rPr>
                        <a:t>No</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9050" cap="flat" cmpd="sng">
                      <a:solidFill>
                        <a:srgbClr val="C9C9C9"/>
                      </a:solidFill>
                      <a:prstDash val="solid"/>
                      <a:round/>
                      <a:headEnd type="none" w="med" len="med"/>
                      <a:tailEnd type="none" w="med" len="med"/>
                    </a:lnB>
                  </a:tcPr>
                </a:tc>
              </a:tr>
              <a:tr h="266700">
                <a:tc rowSpan="2">
                  <a:txBody>
                    <a:bodyPr/>
                    <a:lstStyle/>
                    <a:p>
                      <a:pPr lvl="0" algn="ctr" rtl="0">
                        <a:lnSpc>
                          <a:spcPct val="115000"/>
                        </a:lnSpc>
                        <a:spcBef>
                          <a:spcPts val="0"/>
                        </a:spcBef>
                        <a:buNone/>
                      </a:pPr>
                      <a:r>
                        <a:rPr lang="en" sz="1200" b="1" dirty="0">
                          <a:solidFill>
                            <a:schemeClr val="bg1"/>
                          </a:solidFill>
                          <a:latin typeface="Times New Roman"/>
                          <a:ea typeface="Times New Roman"/>
                          <a:cs typeface="Times New Roman"/>
                          <a:sym typeface="Times New Roman"/>
                        </a:rPr>
                        <a:t>Conocimiento Previo</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90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solidFill>
                      <a:srgbClr val="EDEDED"/>
                    </a:solidFill>
                  </a:tcPr>
                </a:tc>
                <a:tc>
                  <a:txBody>
                    <a:bodyPr/>
                    <a:lstStyle/>
                    <a:p>
                      <a:pPr lvl="0" algn="just" rtl="0">
                        <a:lnSpc>
                          <a:spcPct val="115000"/>
                        </a:lnSpc>
                        <a:spcBef>
                          <a:spcPts val="0"/>
                        </a:spcBef>
                        <a:buNone/>
                      </a:pPr>
                      <a:r>
                        <a:rPr lang="en" sz="1200" dirty="0">
                          <a:solidFill>
                            <a:schemeClr val="bg1"/>
                          </a:solidFill>
                          <a:latin typeface="Times New Roman"/>
                          <a:ea typeface="Times New Roman"/>
                          <a:cs typeface="Times New Roman"/>
                          <a:sym typeface="Times New Roman"/>
                        </a:rPr>
                        <a:t>¿Conocías el concepto de multihoming</a:t>
                      </a:r>
                      <a:r>
                        <a:rPr lang="en" sz="1200" dirty="0" smtClean="0">
                          <a:solidFill>
                            <a:schemeClr val="bg1"/>
                          </a:solidFill>
                          <a:latin typeface="Times New Roman"/>
                          <a:ea typeface="Times New Roman"/>
                          <a:cs typeface="Times New Roman"/>
                          <a:sym typeface="Times New Roman"/>
                        </a:rPr>
                        <a:t>?*</a:t>
                      </a:r>
                      <a:endParaRPr lang="en" sz="1200" dirty="0">
                        <a:solidFill>
                          <a:schemeClr val="bg1"/>
                        </a:solidFill>
                        <a:latin typeface="Times New Roman"/>
                        <a:ea typeface="Times New Roman"/>
                        <a:cs typeface="Times New Roman"/>
                        <a:sym typeface="Times New Roman"/>
                      </a:endParaRP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90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solidFill>
                      <a:srgbClr val="EDEDED"/>
                    </a:solidFill>
                  </a:tcPr>
                </a:tc>
                <a:tc>
                  <a:txBody>
                    <a:bodyPr/>
                    <a:lstStyle/>
                    <a:p>
                      <a:pPr lvl="0" algn="ctr" rtl="0">
                        <a:lnSpc>
                          <a:spcPct val="115000"/>
                        </a:lnSpc>
                        <a:spcBef>
                          <a:spcPts val="0"/>
                        </a:spcBef>
                        <a:buNone/>
                      </a:pPr>
                      <a:r>
                        <a:rPr lang="en" sz="1200" dirty="0">
                          <a:solidFill>
                            <a:schemeClr val="bg1"/>
                          </a:solidFill>
                          <a:latin typeface="Times New Roman"/>
                          <a:ea typeface="Times New Roman"/>
                          <a:cs typeface="Times New Roman"/>
                          <a:sym typeface="Times New Roman"/>
                        </a:rPr>
                        <a:t>3 (15%)</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90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solidFill>
                      <a:srgbClr val="EDEDED"/>
                    </a:solidFill>
                  </a:tcPr>
                </a:tc>
                <a:tc>
                  <a:txBody>
                    <a:bodyPr/>
                    <a:lstStyle/>
                    <a:p>
                      <a:pPr lvl="0" algn="ctr" rtl="0">
                        <a:lnSpc>
                          <a:spcPct val="115000"/>
                        </a:lnSpc>
                        <a:spcBef>
                          <a:spcPts val="0"/>
                        </a:spcBef>
                        <a:buNone/>
                      </a:pPr>
                      <a:r>
                        <a:rPr lang="en" sz="1200" dirty="0">
                          <a:solidFill>
                            <a:schemeClr val="bg1"/>
                          </a:solidFill>
                          <a:latin typeface="Times New Roman"/>
                          <a:ea typeface="Times New Roman"/>
                          <a:cs typeface="Times New Roman"/>
                          <a:sym typeface="Times New Roman"/>
                        </a:rPr>
                        <a:t>17 (85%)</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90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solidFill>
                      <a:srgbClr val="EDEDED"/>
                    </a:solidFill>
                  </a:tcPr>
                </a:tc>
              </a:tr>
              <a:tr h="628650">
                <a:tc vMerge="1">
                  <a:txBody>
                    <a:bodyPr/>
                    <a:lstStyle/>
                    <a:p>
                      <a:endParaRPr lang="es-EC"/>
                    </a:p>
                  </a:txBody>
                  <a:tcPr/>
                </a:tc>
                <a:tc>
                  <a:txBody>
                    <a:bodyPr/>
                    <a:lstStyle/>
                    <a:p>
                      <a:pPr lvl="0" algn="just" rtl="0">
                        <a:lnSpc>
                          <a:spcPct val="115000"/>
                        </a:lnSpc>
                        <a:spcBef>
                          <a:spcPts val="0"/>
                        </a:spcBef>
                        <a:buNone/>
                      </a:pPr>
                      <a:r>
                        <a:rPr lang="en" sz="1200">
                          <a:solidFill>
                            <a:schemeClr val="accent6"/>
                          </a:solidFill>
                          <a:latin typeface="Times New Roman"/>
                          <a:ea typeface="Times New Roman"/>
                          <a:cs typeface="Times New Roman"/>
                          <a:sym typeface="Times New Roman"/>
                        </a:rPr>
                        <a:t>¿Consideras que es un concepto aplicable al mundo moderno en que todo se basa en la conectividad al internet?</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tcPr>
                </a:tc>
                <a:tc>
                  <a:txBody>
                    <a:bodyPr/>
                    <a:lstStyle/>
                    <a:p>
                      <a:pPr lvl="0" algn="ctr" rtl="0">
                        <a:lnSpc>
                          <a:spcPct val="115000"/>
                        </a:lnSpc>
                        <a:spcBef>
                          <a:spcPts val="0"/>
                        </a:spcBef>
                        <a:buNone/>
                      </a:pPr>
                      <a:r>
                        <a:rPr lang="en" sz="1200">
                          <a:solidFill>
                            <a:schemeClr val="accent6"/>
                          </a:solidFill>
                          <a:latin typeface="Times New Roman"/>
                          <a:ea typeface="Times New Roman"/>
                          <a:cs typeface="Times New Roman"/>
                          <a:sym typeface="Times New Roman"/>
                        </a:rPr>
                        <a:t>14 (70%)</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tcPr>
                </a:tc>
                <a:tc>
                  <a:txBody>
                    <a:bodyPr/>
                    <a:lstStyle/>
                    <a:p>
                      <a:pPr lvl="0" algn="ctr" rtl="0">
                        <a:lnSpc>
                          <a:spcPct val="115000"/>
                        </a:lnSpc>
                        <a:spcBef>
                          <a:spcPts val="0"/>
                        </a:spcBef>
                        <a:buNone/>
                      </a:pPr>
                      <a:r>
                        <a:rPr lang="en" sz="1200">
                          <a:solidFill>
                            <a:schemeClr val="accent6"/>
                          </a:solidFill>
                          <a:latin typeface="Times New Roman"/>
                          <a:ea typeface="Times New Roman"/>
                          <a:cs typeface="Times New Roman"/>
                          <a:sym typeface="Times New Roman"/>
                        </a:rPr>
                        <a:t>6 (30%)</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tcPr>
                </a:tc>
              </a:tr>
              <a:tr h="438150">
                <a:tc rowSpan="2">
                  <a:txBody>
                    <a:bodyPr/>
                    <a:lstStyle/>
                    <a:p>
                      <a:pPr lvl="0" algn="ctr" rtl="0">
                        <a:lnSpc>
                          <a:spcPct val="115000"/>
                        </a:lnSpc>
                        <a:spcBef>
                          <a:spcPts val="0"/>
                        </a:spcBef>
                        <a:buNone/>
                      </a:pPr>
                      <a:r>
                        <a:rPr lang="en" sz="1200" b="1" dirty="0">
                          <a:solidFill>
                            <a:schemeClr val="bg1"/>
                          </a:solidFill>
                          <a:latin typeface="Times New Roman"/>
                          <a:ea typeface="Times New Roman"/>
                          <a:cs typeface="Times New Roman"/>
                          <a:sym typeface="Times New Roman"/>
                        </a:rPr>
                        <a:t>Facilidad de Uso</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solidFill>
                      <a:srgbClr val="EDEDED"/>
                    </a:solidFill>
                  </a:tcPr>
                </a:tc>
                <a:tc>
                  <a:txBody>
                    <a:bodyPr/>
                    <a:lstStyle/>
                    <a:p>
                      <a:pPr lvl="0" algn="just" rtl="0">
                        <a:lnSpc>
                          <a:spcPct val="115000"/>
                        </a:lnSpc>
                        <a:spcBef>
                          <a:spcPts val="0"/>
                        </a:spcBef>
                        <a:buNone/>
                      </a:pPr>
                      <a:r>
                        <a:rPr lang="en" sz="1200" dirty="0">
                          <a:solidFill>
                            <a:schemeClr val="bg1"/>
                          </a:solidFill>
                          <a:latin typeface="Times New Roman"/>
                          <a:ea typeface="Times New Roman"/>
                          <a:cs typeface="Times New Roman"/>
                          <a:sym typeface="Times New Roman"/>
                        </a:rPr>
                        <a:t>¿Te ha parecido fácil usar múltiple redes a la vez</a:t>
                      </a:r>
                      <a:r>
                        <a:rPr lang="en" sz="1200" dirty="0" smtClean="0">
                          <a:solidFill>
                            <a:schemeClr val="bg1"/>
                          </a:solidFill>
                          <a:latin typeface="Times New Roman"/>
                          <a:ea typeface="Times New Roman"/>
                          <a:cs typeface="Times New Roman"/>
                          <a:sym typeface="Times New Roman"/>
                        </a:rPr>
                        <a:t>?*</a:t>
                      </a:r>
                      <a:endParaRPr lang="en" sz="1200" dirty="0">
                        <a:solidFill>
                          <a:schemeClr val="bg1"/>
                        </a:solidFill>
                        <a:latin typeface="Times New Roman"/>
                        <a:ea typeface="Times New Roman"/>
                        <a:cs typeface="Times New Roman"/>
                        <a:sym typeface="Times New Roman"/>
                      </a:endParaRP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solidFill>
                      <a:srgbClr val="EDEDED"/>
                    </a:solidFill>
                  </a:tcPr>
                </a:tc>
                <a:tc>
                  <a:txBody>
                    <a:bodyPr/>
                    <a:lstStyle/>
                    <a:p>
                      <a:pPr lvl="0" algn="ctr" rtl="0">
                        <a:lnSpc>
                          <a:spcPct val="115000"/>
                        </a:lnSpc>
                        <a:spcBef>
                          <a:spcPts val="0"/>
                        </a:spcBef>
                        <a:buNone/>
                      </a:pPr>
                      <a:r>
                        <a:rPr lang="en" sz="1200" dirty="0">
                          <a:solidFill>
                            <a:schemeClr val="bg1"/>
                          </a:solidFill>
                          <a:latin typeface="Times New Roman"/>
                          <a:ea typeface="Times New Roman"/>
                          <a:cs typeface="Times New Roman"/>
                          <a:sym typeface="Times New Roman"/>
                        </a:rPr>
                        <a:t>6 (30%)</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solidFill>
                      <a:srgbClr val="EDEDED"/>
                    </a:solidFill>
                  </a:tcPr>
                </a:tc>
                <a:tc>
                  <a:txBody>
                    <a:bodyPr/>
                    <a:lstStyle/>
                    <a:p>
                      <a:pPr lvl="0" algn="ctr" rtl="0">
                        <a:lnSpc>
                          <a:spcPct val="115000"/>
                        </a:lnSpc>
                        <a:spcBef>
                          <a:spcPts val="0"/>
                        </a:spcBef>
                        <a:buNone/>
                      </a:pPr>
                      <a:r>
                        <a:rPr lang="en" sz="1200" dirty="0">
                          <a:solidFill>
                            <a:schemeClr val="bg1"/>
                          </a:solidFill>
                          <a:latin typeface="Times New Roman"/>
                          <a:ea typeface="Times New Roman"/>
                          <a:cs typeface="Times New Roman"/>
                          <a:sym typeface="Times New Roman"/>
                        </a:rPr>
                        <a:t>14 (70%)</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solidFill>
                      <a:srgbClr val="EDEDED"/>
                    </a:solidFill>
                  </a:tcPr>
                </a:tc>
              </a:tr>
              <a:tr h="628650">
                <a:tc vMerge="1">
                  <a:txBody>
                    <a:bodyPr/>
                    <a:lstStyle/>
                    <a:p>
                      <a:endParaRPr lang="es-EC"/>
                    </a:p>
                  </a:txBody>
                  <a:tcPr/>
                </a:tc>
                <a:tc>
                  <a:txBody>
                    <a:bodyPr/>
                    <a:lstStyle/>
                    <a:p>
                      <a:pPr lvl="0" algn="just" rtl="0">
                        <a:lnSpc>
                          <a:spcPct val="115000"/>
                        </a:lnSpc>
                        <a:spcBef>
                          <a:spcPts val="0"/>
                        </a:spcBef>
                        <a:buNone/>
                      </a:pPr>
                      <a:r>
                        <a:rPr lang="en" sz="1200" dirty="0">
                          <a:solidFill>
                            <a:schemeClr val="accent6"/>
                          </a:solidFill>
                          <a:latin typeface="Times New Roman"/>
                          <a:ea typeface="Times New Roman"/>
                          <a:cs typeface="Times New Roman"/>
                          <a:sym typeface="Times New Roman"/>
                        </a:rPr>
                        <a:t>¿Crees que los participantes que usaron la aplicación lograron realizar las tareas con mayor facilidad</a:t>
                      </a:r>
                      <a:r>
                        <a:rPr lang="en" sz="1200" dirty="0" smtClean="0">
                          <a:solidFill>
                            <a:schemeClr val="accent6"/>
                          </a:solidFill>
                          <a:latin typeface="Times New Roman"/>
                          <a:ea typeface="Times New Roman"/>
                          <a:cs typeface="Times New Roman"/>
                          <a:sym typeface="Times New Roman"/>
                        </a:rPr>
                        <a:t>?*</a:t>
                      </a:r>
                      <a:endParaRPr lang="en" sz="1200" dirty="0">
                        <a:solidFill>
                          <a:schemeClr val="accent6"/>
                        </a:solidFill>
                        <a:latin typeface="Times New Roman"/>
                        <a:ea typeface="Times New Roman"/>
                        <a:cs typeface="Times New Roman"/>
                        <a:sym typeface="Times New Roman"/>
                      </a:endParaRP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tcPr>
                </a:tc>
                <a:tc>
                  <a:txBody>
                    <a:bodyPr/>
                    <a:lstStyle/>
                    <a:p>
                      <a:pPr lvl="0" algn="ctr" rtl="0">
                        <a:lnSpc>
                          <a:spcPct val="115000"/>
                        </a:lnSpc>
                        <a:spcBef>
                          <a:spcPts val="0"/>
                        </a:spcBef>
                        <a:buNone/>
                      </a:pPr>
                      <a:r>
                        <a:rPr lang="en" sz="1200">
                          <a:solidFill>
                            <a:schemeClr val="accent6"/>
                          </a:solidFill>
                          <a:latin typeface="Times New Roman"/>
                          <a:ea typeface="Times New Roman"/>
                          <a:cs typeface="Times New Roman"/>
                          <a:sym typeface="Times New Roman"/>
                        </a:rPr>
                        <a:t>17 (85%)</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tcPr>
                </a:tc>
                <a:tc>
                  <a:txBody>
                    <a:bodyPr/>
                    <a:lstStyle/>
                    <a:p>
                      <a:pPr lvl="0" algn="ctr" rtl="0">
                        <a:lnSpc>
                          <a:spcPct val="115000"/>
                        </a:lnSpc>
                        <a:spcBef>
                          <a:spcPts val="0"/>
                        </a:spcBef>
                        <a:buNone/>
                      </a:pPr>
                      <a:r>
                        <a:rPr lang="en" sz="1200">
                          <a:solidFill>
                            <a:schemeClr val="accent6"/>
                          </a:solidFill>
                          <a:latin typeface="Times New Roman"/>
                          <a:ea typeface="Times New Roman"/>
                          <a:cs typeface="Times New Roman"/>
                          <a:sym typeface="Times New Roman"/>
                        </a:rPr>
                        <a:t>3 (15%)</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tcPr>
                </a:tc>
              </a:tr>
              <a:tr h="800100">
                <a:tc>
                  <a:txBody>
                    <a:bodyPr/>
                    <a:lstStyle/>
                    <a:p>
                      <a:pPr lvl="0" algn="ctr" rtl="0">
                        <a:lnSpc>
                          <a:spcPct val="115000"/>
                        </a:lnSpc>
                        <a:spcBef>
                          <a:spcPts val="0"/>
                        </a:spcBef>
                        <a:buNone/>
                      </a:pPr>
                      <a:r>
                        <a:rPr lang="en" sz="1200" b="1" dirty="0">
                          <a:solidFill>
                            <a:schemeClr val="bg1"/>
                          </a:solidFill>
                          <a:latin typeface="Times New Roman"/>
                          <a:ea typeface="Times New Roman"/>
                          <a:cs typeface="Times New Roman"/>
                          <a:sym typeface="Times New Roman"/>
                        </a:rPr>
                        <a:t>Utilidad</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solidFill>
                      <a:srgbClr val="EDEDED"/>
                    </a:solidFill>
                  </a:tcPr>
                </a:tc>
                <a:tc>
                  <a:txBody>
                    <a:bodyPr/>
                    <a:lstStyle/>
                    <a:p>
                      <a:pPr lvl="0" algn="just" rtl="0">
                        <a:lnSpc>
                          <a:spcPct val="115000"/>
                        </a:lnSpc>
                        <a:spcBef>
                          <a:spcPts val="0"/>
                        </a:spcBef>
                        <a:buNone/>
                      </a:pPr>
                      <a:r>
                        <a:rPr lang="en" sz="1200" dirty="0">
                          <a:solidFill>
                            <a:schemeClr val="bg1"/>
                          </a:solidFill>
                          <a:latin typeface="Times New Roman"/>
                          <a:ea typeface="Times New Roman"/>
                          <a:cs typeface="Times New Roman"/>
                          <a:sym typeface="Times New Roman"/>
                        </a:rPr>
                        <a:t>¿Crees que el concepto de la aplicación puede usarse en ámbitos transaccionales o con fines recreativos (e-gaming, chat, streamings, social media, etc)?</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solidFill>
                      <a:srgbClr val="EDEDED"/>
                    </a:solidFill>
                  </a:tcPr>
                </a:tc>
                <a:tc>
                  <a:txBody>
                    <a:bodyPr/>
                    <a:lstStyle/>
                    <a:p>
                      <a:pPr lvl="0" algn="ctr" rtl="0">
                        <a:lnSpc>
                          <a:spcPct val="115000"/>
                        </a:lnSpc>
                        <a:spcBef>
                          <a:spcPts val="0"/>
                        </a:spcBef>
                        <a:buNone/>
                      </a:pPr>
                      <a:r>
                        <a:rPr lang="en" sz="1200" dirty="0">
                          <a:solidFill>
                            <a:schemeClr val="bg1"/>
                          </a:solidFill>
                          <a:latin typeface="Times New Roman"/>
                          <a:ea typeface="Times New Roman"/>
                          <a:cs typeface="Times New Roman"/>
                          <a:sym typeface="Times New Roman"/>
                        </a:rPr>
                        <a:t>13 (65%)</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solidFill>
                      <a:srgbClr val="EDEDED"/>
                    </a:solidFill>
                  </a:tcPr>
                </a:tc>
                <a:tc>
                  <a:txBody>
                    <a:bodyPr/>
                    <a:lstStyle/>
                    <a:p>
                      <a:pPr lvl="0" algn="ctr" rtl="0">
                        <a:lnSpc>
                          <a:spcPct val="115000"/>
                        </a:lnSpc>
                        <a:spcBef>
                          <a:spcPts val="0"/>
                        </a:spcBef>
                        <a:buNone/>
                      </a:pPr>
                      <a:r>
                        <a:rPr lang="en" sz="1200" dirty="0">
                          <a:solidFill>
                            <a:schemeClr val="bg1"/>
                          </a:solidFill>
                          <a:latin typeface="Times New Roman"/>
                          <a:ea typeface="Times New Roman"/>
                          <a:cs typeface="Times New Roman"/>
                          <a:sym typeface="Times New Roman"/>
                        </a:rPr>
                        <a:t>7 (35%)</a:t>
                      </a:r>
                    </a:p>
                  </a:txBody>
                  <a:tcPr marL="68575" marR="68575" marT="91425" marB="91425">
                    <a:lnL w="12650" cap="flat" cmpd="sng">
                      <a:solidFill>
                        <a:srgbClr val="C9C9C9"/>
                      </a:solidFill>
                      <a:prstDash val="solid"/>
                      <a:round/>
                      <a:headEnd type="none" w="med" len="med"/>
                      <a:tailEnd type="none" w="med" len="med"/>
                    </a:lnL>
                    <a:lnR w="12650" cap="flat" cmpd="sng">
                      <a:solidFill>
                        <a:srgbClr val="C9C9C9"/>
                      </a:solidFill>
                      <a:prstDash val="solid"/>
                      <a:round/>
                      <a:headEnd type="none" w="med" len="med"/>
                      <a:tailEnd type="none" w="med" len="med"/>
                    </a:lnR>
                    <a:lnT w="12650" cap="flat" cmpd="sng">
                      <a:solidFill>
                        <a:srgbClr val="C9C9C9"/>
                      </a:solidFill>
                      <a:prstDash val="solid"/>
                      <a:round/>
                      <a:headEnd type="none" w="med" len="med"/>
                      <a:tailEnd type="none" w="med" len="med"/>
                    </a:lnT>
                    <a:lnB w="12650" cap="flat" cmpd="sng">
                      <a:solidFill>
                        <a:srgbClr val="C9C9C9"/>
                      </a:solidFill>
                      <a:prstDash val="solid"/>
                      <a:round/>
                      <a:headEnd type="none" w="med" len="med"/>
                      <a:tailEnd type="none" w="med" len="med"/>
                    </a:lnB>
                    <a:solidFill>
                      <a:srgbClr val="EDEDED"/>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697564" y="430862"/>
            <a:ext cx="7852200" cy="861000"/>
          </a:xfrm>
          <a:prstGeom prst="rect">
            <a:avLst/>
          </a:prstGeom>
        </p:spPr>
        <p:txBody>
          <a:bodyPr lIns="91425" tIns="91425" rIns="91425" bIns="91425" anchor="ctr" anchorCtr="0">
            <a:noAutofit/>
          </a:bodyPr>
          <a:lstStyle/>
          <a:p>
            <a:pPr lvl="0">
              <a:spcBef>
                <a:spcPts val="0"/>
              </a:spcBef>
              <a:buNone/>
            </a:pPr>
            <a:r>
              <a:rPr lang="en" dirty="0">
                <a:latin typeface="Times New Roman" panose="02020603050405020304" pitchFamily="18" charset="0"/>
                <a:cs typeface="Times New Roman" panose="02020603050405020304" pitchFamily="18" charset="0"/>
              </a:rPr>
              <a:t>EVALUACIÓN DE USABILIDAD DE LA APLICACIÓN</a:t>
            </a:r>
          </a:p>
        </p:txBody>
      </p:sp>
      <p:pic>
        <p:nvPicPr>
          <p:cNvPr id="3" name="Imagen 2" descr="D:\Programas Secundarios\Dropbox\ELABORACION TESIS\TESIS\Evidencia de aplicacion cuestionarios\IMG_058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620" y="1998919"/>
            <a:ext cx="2702454" cy="2026165"/>
          </a:xfrm>
          <a:prstGeom prst="rect">
            <a:avLst/>
          </a:prstGeom>
          <a:noFill/>
          <a:ln>
            <a:noFill/>
          </a:ln>
        </p:spPr>
      </p:pic>
      <p:pic>
        <p:nvPicPr>
          <p:cNvPr id="4" name="Imagen 3" descr="D:\Programas Secundarios\Dropbox\ELABORACION TESIS\TESIS\Evidencia de aplicacion cuestionarios\IMG_042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620" y="1986219"/>
            <a:ext cx="2702455" cy="2026616"/>
          </a:xfrm>
          <a:prstGeom prst="rect">
            <a:avLst/>
          </a:prstGeom>
          <a:noFill/>
          <a:ln>
            <a:noFill/>
          </a:ln>
        </p:spPr>
      </p:pic>
      <p:pic>
        <p:nvPicPr>
          <p:cNvPr id="5" name="Imagen 4" descr="D:\Programas Secundarios\Dropbox\ELABORACION TESIS\TESIS\Evidencia de aplicacion cuestionarios\IMG_058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4967" y="1986219"/>
            <a:ext cx="2726668" cy="2044319"/>
          </a:xfrm>
          <a:prstGeom prst="rect">
            <a:avLst/>
          </a:prstGeom>
          <a:noFill/>
          <a:ln>
            <a:noFill/>
          </a:ln>
        </p:spPr>
      </p:pic>
      <p:pic>
        <p:nvPicPr>
          <p:cNvPr id="6" name="Imagen 5" descr="D:\Programas Secundarios\Dropbox\ELABORACION TESIS\TESIS\Evidencia de aplicacion cuestionarios\IMG_059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0527" y="1986219"/>
            <a:ext cx="2719393" cy="2038865"/>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latin typeface="Times New Roman" panose="02020603050405020304" pitchFamily="18" charset="0"/>
                <a:cs typeface="Times New Roman" panose="02020603050405020304" pitchFamily="18" charset="0"/>
              </a:rPr>
              <a:t>Tiempos de conexión</a:t>
            </a:r>
          </a:p>
        </p:txBody>
      </p:sp>
      <p:sp>
        <p:nvSpPr>
          <p:cNvPr id="208" name="Shape 208"/>
          <p:cNvSpPr txBox="1">
            <a:spLocks noGrp="1"/>
          </p:cNvSpPr>
          <p:nvPr>
            <p:ph type="body" idx="1"/>
          </p:nvPr>
        </p:nvSpPr>
        <p:spPr>
          <a:xfrm>
            <a:off x="311700" y="1152475"/>
            <a:ext cx="2091300" cy="419100"/>
          </a:xfrm>
          <a:prstGeom prst="rect">
            <a:avLst/>
          </a:prstGeom>
        </p:spPr>
        <p:txBody>
          <a:bodyPr lIns="91425" tIns="91425" rIns="91425" bIns="91425" anchor="t" anchorCtr="0">
            <a:noAutofit/>
          </a:bodyPr>
          <a:lstStyle/>
          <a:p>
            <a:pPr lvl="0">
              <a:spcBef>
                <a:spcPts val="0"/>
              </a:spcBef>
              <a:buNone/>
            </a:pPr>
            <a:r>
              <a:rPr lang="en" dirty="0">
                <a:solidFill>
                  <a:schemeClr val="tx1"/>
                </a:solidFill>
                <a:latin typeface="Times New Roman" panose="02020603050405020304" pitchFamily="18" charset="0"/>
                <a:cs typeface="Times New Roman" panose="02020603050405020304" pitchFamily="18" charset="0"/>
              </a:rPr>
              <a:t>Aplicación Android</a:t>
            </a:r>
          </a:p>
        </p:txBody>
      </p:sp>
      <p:sp>
        <p:nvSpPr>
          <p:cNvPr id="209" name="Shape 209"/>
          <p:cNvSpPr txBox="1">
            <a:spLocks noGrp="1"/>
          </p:cNvSpPr>
          <p:nvPr>
            <p:ph type="body" idx="1"/>
          </p:nvPr>
        </p:nvSpPr>
        <p:spPr>
          <a:xfrm>
            <a:off x="2586337" y="1152475"/>
            <a:ext cx="2091300" cy="419100"/>
          </a:xfrm>
          <a:prstGeom prst="rect">
            <a:avLst/>
          </a:prstGeom>
        </p:spPr>
        <p:txBody>
          <a:bodyPr lIns="91425" tIns="91425" rIns="91425" bIns="91425" anchor="t" anchorCtr="0">
            <a:noAutofit/>
          </a:bodyPr>
          <a:lstStyle/>
          <a:p>
            <a:pPr lvl="0" rtl="0">
              <a:spcBef>
                <a:spcPts val="0"/>
              </a:spcBef>
              <a:buNone/>
            </a:pPr>
            <a:r>
              <a:rPr lang="en">
                <a:solidFill>
                  <a:schemeClr val="tx1"/>
                </a:solidFill>
                <a:latin typeface="Times New Roman" panose="02020603050405020304" pitchFamily="18" charset="0"/>
                <a:cs typeface="Times New Roman" panose="02020603050405020304" pitchFamily="18" charset="0"/>
              </a:rPr>
              <a:t>Manera Tradicional</a:t>
            </a:r>
          </a:p>
        </p:txBody>
      </p:sp>
      <p:graphicFrame>
        <p:nvGraphicFramePr>
          <p:cNvPr id="210" name="Shape 210"/>
          <p:cNvGraphicFramePr/>
          <p:nvPr>
            <p:extLst>
              <p:ext uri="{D42A27DB-BD31-4B8C-83A1-F6EECF244321}">
                <p14:modId xmlns:p14="http://schemas.microsoft.com/office/powerpoint/2010/main" val="821395618"/>
              </p:ext>
            </p:extLst>
          </p:nvPr>
        </p:nvGraphicFramePr>
        <p:xfrm>
          <a:off x="475800" y="1571575"/>
          <a:ext cx="1763100" cy="3288552"/>
        </p:xfrm>
        <a:graphic>
          <a:graphicData uri="http://schemas.openxmlformats.org/drawingml/2006/table">
            <a:tbl>
              <a:tblPr>
                <a:noFill/>
                <a:tableStyleId>{129682C8-BC25-4130-BA0E-ED59B76659A4}</a:tableStyleId>
              </a:tblPr>
              <a:tblGrid>
                <a:gridCol w="881550"/>
                <a:gridCol w="881550"/>
              </a:tblGrid>
              <a:tr h="396200">
                <a:tc>
                  <a:txBody>
                    <a:bodyPr/>
                    <a:lstStyle/>
                    <a:p>
                      <a:pPr lvl="0" rtl="0">
                        <a:spcBef>
                          <a:spcPts val="0"/>
                        </a:spcBef>
                        <a:buNone/>
                      </a:pPr>
                      <a:endParaRPr dirty="0">
                        <a:solidFill>
                          <a:schemeClr val="bg1"/>
                        </a:solidFill>
                      </a:endParaRPr>
                    </a:p>
                  </a:txBody>
                  <a:tcPr marL="44450" marR="44450" marT="91425" marB="91425">
                    <a:lnR w="12650" cap="flat" cmpd="sng">
                      <a:solidFill>
                        <a:srgbClr val="000000"/>
                      </a:solidFill>
                      <a:prstDash val="solid"/>
                      <a:round/>
                      <a:headEnd type="none" w="med" len="med"/>
                      <a:tailEnd type="none" w="med" len="med"/>
                    </a:lnR>
                    <a:lnB w="12650" cap="flat" cmpd="sng">
                      <a:solidFill>
                        <a:srgbClr val="000000"/>
                      </a:solidFill>
                      <a:prstDash val="solid"/>
                      <a:round/>
                      <a:headEnd type="none" w="med" len="med"/>
                      <a:tailEnd type="none" w="med" len="med"/>
                    </a:lnB>
                  </a:tcPr>
                </a:tc>
                <a:tc>
                  <a:txBody>
                    <a:bodyPr/>
                    <a:lstStyle/>
                    <a:p>
                      <a:pPr marL="63500" marR="63500" lvl="0" indent="0" algn="ctr" rtl="0">
                        <a:lnSpc>
                          <a:spcPct val="115000"/>
                        </a:lnSpc>
                        <a:spcBef>
                          <a:spcPts val="0"/>
                        </a:spcBef>
                        <a:buNone/>
                      </a:pPr>
                      <a:r>
                        <a:rPr lang="en" sz="1100" b="1" dirty="0">
                          <a:solidFill>
                            <a:schemeClr val="bg1"/>
                          </a:solidFill>
                        </a:rPr>
                        <a:t>Tiempo</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E4DFEC"/>
                    </a:solidFill>
                  </a:tcPr>
                </a:tc>
              </a:tr>
              <a:tr h="0">
                <a:tc>
                  <a:txBody>
                    <a:bodyPr/>
                    <a:lstStyle/>
                    <a:p>
                      <a:pPr marL="63500" marR="63500" lvl="0" indent="0" algn="ctr" rtl="0">
                        <a:lnSpc>
                          <a:spcPct val="115000"/>
                        </a:lnSpc>
                        <a:spcBef>
                          <a:spcPts val="0"/>
                        </a:spcBef>
                        <a:buNone/>
                      </a:pPr>
                      <a:r>
                        <a:rPr lang="en" sz="1100" b="1" i="1" dirty="0">
                          <a:solidFill>
                            <a:schemeClr val="bg1"/>
                          </a:solidFill>
                        </a:rPr>
                        <a:t>Usuario</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E4DFEC"/>
                    </a:solidFill>
                  </a:tcPr>
                </a:tc>
                <a:tc>
                  <a:txBody>
                    <a:bodyPr/>
                    <a:lstStyle/>
                    <a:p>
                      <a:pPr marL="63500" marR="63500" lvl="0" indent="0" algn="ctr" rtl="0">
                        <a:lnSpc>
                          <a:spcPct val="115000"/>
                        </a:lnSpc>
                        <a:spcBef>
                          <a:spcPts val="0"/>
                        </a:spcBef>
                        <a:buNone/>
                      </a:pPr>
                      <a:r>
                        <a:rPr lang="en" sz="1100" b="1" dirty="0">
                          <a:solidFill>
                            <a:schemeClr val="bg1"/>
                          </a:solidFill>
                        </a:rPr>
                        <a:t>Tarea 1</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E4DFEC"/>
                    </a:solidFill>
                  </a:tcPr>
                </a:tc>
              </a:tr>
              <a:tr h="0">
                <a:tc>
                  <a:txBody>
                    <a:bodyPr/>
                    <a:lstStyle/>
                    <a:p>
                      <a:pPr marL="63500" marR="63500" lvl="0" indent="0" algn="ctr" rtl="0">
                        <a:lnSpc>
                          <a:spcPct val="115000"/>
                        </a:lnSpc>
                        <a:spcBef>
                          <a:spcPts val="0"/>
                        </a:spcBef>
                        <a:buNone/>
                      </a:pPr>
                      <a:r>
                        <a:rPr lang="en">
                          <a:solidFill>
                            <a:schemeClr val="bg1"/>
                          </a:solidFill>
                        </a:rPr>
                        <a:t>1</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F2F2F2"/>
                    </a:solidFill>
                  </a:tcPr>
                </a:tc>
                <a:tc>
                  <a:txBody>
                    <a:bodyPr/>
                    <a:lstStyle/>
                    <a:p>
                      <a:pPr marL="63500" marR="63500" lvl="0" indent="0" algn="r" rtl="0">
                        <a:lnSpc>
                          <a:spcPct val="115000"/>
                        </a:lnSpc>
                        <a:spcBef>
                          <a:spcPts val="0"/>
                        </a:spcBef>
                        <a:buNone/>
                      </a:pPr>
                      <a:r>
                        <a:rPr lang="en" dirty="0">
                          <a:solidFill>
                            <a:schemeClr val="bg1"/>
                          </a:solidFill>
                        </a:rPr>
                        <a:t>0:01:30</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F2F2F2"/>
                    </a:solidFill>
                  </a:tcPr>
                </a:tc>
              </a:tr>
              <a:tr h="0">
                <a:tc>
                  <a:txBody>
                    <a:bodyPr/>
                    <a:lstStyle/>
                    <a:p>
                      <a:pPr marL="63500" marR="63500" lvl="0" indent="0" algn="ctr" rtl="0">
                        <a:lnSpc>
                          <a:spcPct val="115000"/>
                        </a:lnSpc>
                        <a:spcBef>
                          <a:spcPts val="0"/>
                        </a:spcBef>
                        <a:buNone/>
                      </a:pPr>
                      <a:r>
                        <a:rPr lang="en">
                          <a:solidFill>
                            <a:schemeClr val="bg1"/>
                          </a:solidFill>
                        </a:rPr>
                        <a:t>2</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F2F2F2"/>
                    </a:solidFill>
                  </a:tcPr>
                </a:tc>
                <a:tc>
                  <a:txBody>
                    <a:bodyPr/>
                    <a:lstStyle/>
                    <a:p>
                      <a:pPr marL="63500" marR="63500" lvl="0" indent="0" algn="r" rtl="0">
                        <a:lnSpc>
                          <a:spcPct val="115000"/>
                        </a:lnSpc>
                        <a:spcBef>
                          <a:spcPts val="0"/>
                        </a:spcBef>
                        <a:buNone/>
                      </a:pPr>
                      <a:r>
                        <a:rPr lang="en" dirty="0">
                          <a:solidFill>
                            <a:schemeClr val="bg1"/>
                          </a:solidFill>
                        </a:rPr>
                        <a:t>0:01:22</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F2F2F2"/>
                    </a:solidFill>
                  </a:tcPr>
                </a:tc>
              </a:tr>
              <a:tr h="0">
                <a:tc>
                  <a:txBody>
                    <a:bodyPr/>
                    <a:lstStyle/>
                    <a:p>
                      <a:pPr marL="63500" marR="63500" lvl="0" indent="0" algn="ctr" rtl="0">
                        <a:lnSpc>
                          <a:spcPct val="115000"/>
                        </a:lnSpc>
                        <a:spcBef>
                          <a:spcPts val="0"/>
                        </a:spcBef>
                        <a:buNone/>
                      </a:pPr>
                      <a:r>
                        <a:rPr lang="en">
                          <a:solidFill>
                            <a:schemeClr val="bg1"/>
                          </a:solidFill>
                        </a:rPr>
                        <a:t>3</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F2F2F2"/>
                    </a:solidFill>
                  </a:tcPr>
                </a:tc>
                <a:tc>
                  <a:txBody>
                    <a:bodyPr/>
                    <a:lstStyle/>
                    <a:p>
                      <a:pPr marL="63500" marR="63500" lvl="0" indent="0" algn="r" rtl="0">
                        <a:lnSpc>
                          <a:spcPct val="115000"/>
                        </a:lnSpc>
                        <a:spcBef>
                          <a:spcPts val="0"/>
                        </a:spcBef>
                        <a:buNone/>
                      </a:pPr>
                      <a:r>
                        <a:rPr lang="en" dirty="0">
                          <a:solidFill>
                            <a:schemeClr val="bg1"/>
                          </a:solidFill>
                        </a:rPr>
                        <a:t>0:01:32</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F2F2F2"/>
                    </a:solidFill>
                  </a:tcPr>
                </a:tc>
              </a:tr>
              <a:tr h="0">
                <a:tc>
                  <a:txBody>
                    <a:bodyPr/>
                    <a:lstStyle/>
                    <a:p>
                      <a:pPr marL="63500" marR="63500" lvl="0" indent="0" algn="ctr" rtl="0">
                        <a:lnSpc>
                          <a:spcPct val="115000"/>
                        </a:lnSpc>
                        <a:spcBef>
                          <a:spcPts val="0"/>
                        </a:spcBef>
                        <a:buNone/>
                      </a:pPr>
                      <a:r>
                        <a:rPr lang="en">
                          <a:solidFill>
                            <a:schemeClr val="bg1"/>
                          </a:solidFill>
                        </a:rPr>
                        <a:t>4</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F2F2F2"/>
                    </a:solidFill>
                  </a:tcPr>
                </a:tc>
                <a:tc>
                  <a:txBody>
                    <a:bodyPr/>
                    <a:lstStyle/>
                    <a:p>
                      <a:pPr marL="63500" marR="63500" lvl="0" indent="0" algn="r" rtl="0">
                        <a:lnSpc>
                          <a:spcPct val="115000"/>
                        </a:lnSpc>
                        <a:spcBef>
                          <a:spcPts val="0"/>
                        </a:spcBef>
                        <a:buNone/>
                      </a:pPr>
                      <a:r>
                        <a:rPr lang="en" dirty="0">
                          <a:solidFill>
                            <a:schemeClr val="bg1"/>
                          </a:solidFill>
                        </a:rPr>
                        <a:t>0:01:27</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F2F2F2"/>
                    </a:solidFill>
                  </a:tcPr>
                </a:tc>
              </a:tr>
              <a:tr h="0">
                <a:tc>
                  <a:txBody>
                    <a:bodyPr/>
                    <a:lstStyle/>
                    <a:p>
                      <a:pPr marL="63500" marR="63500" lvl="0" indent="0" algn="ctr" rtl="0">
                        <a:lnSpc>
                          <a:spcPct val="115000"/>
                        </a:lnSpc>
                        <a:spcBef>
                          <a:spcPts val="0"/>
                        </a:spcBef>
                        <a:buNone/>
                      </a:pPr>
                      <a:r>
                        <a:rPr lang="en">
                          <a:solidFill>
                            <a:schemeClr val="bg1"/>
                          </a:solidFill>
                        </a:rPr>
                        <a:t>5</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F2F2F2"/>
                    </a:solidFill>
                  </a:tcPr>
                </a:tc>
                <a:tc>
                  <a:txBody>
                    <a:bodyPr/>
                    <a:lstStyle/>
                    <a:p>
                      <a:pPr marL="63500" marR="63500" lvl="0" indent="0" algn="r" rtl="0">
                        <a:lnSpc>
                          <a:spcPct val="115000"/>
                        </a:lnSpc>
                        <a:spcBef>
                          <a:spcPts val="0"/>
                        </a:spcBef>
                        <a:buNone/>
                      </a:pPr>
                      <a:r>
                        <a:rPr lang="en" dirty="0">
                          <a:solidFill>
                            <a:schemeClr val="bg1"/>
                          </a:solidFill>
                        </a:rPr>
                        <a:t>0:01:20</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F2F2F2"/>
                    </a:solidFill>
                  </a:tcPr>
                </a:tc>
              </a:tr>
              <a:tr h="0">
                <a:tc>
                  <a:txBody>
                    <a:bodyPr/>
                    <a:lstStyle/>
                    <a:p>
                      <a:pPr marL="63500" marR="63500" lvl="0" indent="0" algn="ctr" rtl="0">
                        <a:lnSpc>
                          <a:spcPct val="115000"/>
                        </a:lnSpc>
                        <a:spcBef>
                          <a:spcPts val="0"/>
                        </a:spcBef>
                        <a:buNone/>
                      </a:pPr>
                      <a:r>
                        <a:rPr lang="en" sz="1100" b="1">
                          <a:solidFill>
                            <a:schemeClr val="bg1"/>
                          </a:solidFill>
                        </a:rPr>
                        <a:t>Promedio</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F2F2F2"/>
                    </a:solidFill>
                  </a:tcPr>
                </a:tc>
                <a:tc>
                  <a:txBody>
                    <a:bodyPr/>
                    <a:lstStyle/>
                    <a:p>
                      <a:pPr marL="63500" marR="63500" lvl="0" indent="0" algn="r" rtl="0">
                        <a:lnSpc>
                          <a:spcPct val="115000"/>
                        </a:lnSpc>
                        <a:spcBef>
                          <a:spcPts val="0"/>
                        </a:spcBef>
                        <a:buNone/>
                      </a:pPr>
                      <a:r>
                        <a:rPr lang="en" sz="1100" b="1" dirty="0">
                          <a:solidFill>
                            <a:schemeClr val="bg1"/>
                          </a:solidFill>
                        </a:rPr>
                        <a:t>00:01:26</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F2F2F2"/>
                    </a:solidFill>
                  </a:tcPr>
                </a:tc>
              </a:tr>
            </a:tbl>
          </a:graphicData>
        </a:graphic>
      </p:graphicFrame>
      <p:graphicFrame>
        <p:nvGraphicFramePr>
          <p:cNvPr id="211" name="Shape 211"/>
          <p:cNvGraphicFramePr/>
          <p:nvPr>
            <p:extLst>
              <p:ext uri="{D42A27DB-BD31-4B8C-83A1-F6EECF244321}">
                <p14:modId xmlns:p14="http://schemas.microsoft.com/office/powerpoint/2010/main" val="3872016047"/>
              </p:ext>
            </p:extLst>
          </p:nvPr>
        </p:nvGraphicFramePr>
        <p:xfrm>
          <a:off x="2812837" y="1571575"/>
          <a:ext cx="1638300" cy="3288552"/>
        </p:xfrm>
        <a:graphic>
          <a:graphicData uri="http://schemas.openxmlformats.org/drawingml/2006/table">
            <a:tbl>
              <a:tblPr>
                <a:noFill/>
                <a:tableStyleId>{129682C8-BC25-4130-BA0E-ED59B76659A4}</a:tableStyleId>
              </a:tblPr>
              <a:tblGrid>
                <a:gridCol w="819150"/>
                <a:gridCol w="819150"/>
              </a:tblGrid>
              <a:tr h="0">
                <a:tc>
                  <a:txBody>
                    <a:bodyPr/>
                    <a:lstStyle/>
                    <a:p>
                      <a:pPr lvl="0" rtl="0">
                        <a:spcBef>
                          <a:spcPts val="0"/>
                        </a:spcBef>
                        <a:buNone/>
                      </a:pPr>
                      <a:endParaRPr dirty="0">
                        <a:solidFill>
                          <a:schemeClr val="bg1"/>
                        </a:solidFill>
                      </a:endParaRPr>
                    </a:p>
                  </a:txBody>
                  <a:tcPr marL="44450" marR="44450" marT="91425" marB="91425">
                    <a:lnR w="12650" cap="flat" cmpd="sng">
                      <a:solidFill>
                        <a:srgbClr val="000000"/>
                      </a:solidFill>
                      <a:prstDash val="solid"/>
                      <a:round/>
                      <a:headEnd type="none" w="med" len="med"/>
                      <a:tailEnd type="none" w="med" len="med"/>
                    </a:lnR>
                    <a:lnB w="12650"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100" b="1" dirty="0">
                          <a:solidFill>
                            <a:schemeClr val="bg1"/>
                          </a:solidFill>
                        </a:rPr>
                        <a:t>Tiempo</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E4DFEC"/>
                    </a:solidFill>
                  </a:tcPr>
                </a:tc>
              </a:tr>
              <a:tr h="0">
                <a:tc>
                  <a:txBody>
                    <a:bodyPr/>
                    <a:lstStyle/>
                    <a:p>
                      <a:pPr lvl="0" algn="ctr" rtl="0">
                        <a:lnSpc>
                          <a:spcPct val="115000"/>
                        </a:lnSpc>
                        <a:spcBef>
                          <a:spcPts val="0"/>
                        </a:spcBef>
                        <a:buNone/>
                      </a:pPr>
                      <a:r>
                        <a:rPr lang="en" sz="1100" b="1" i="1">
                          <a:solidFill>
                            <a:schemeClr val="bg1"/>
                          </a:solidFill>
                        </a:rPr>
                        <a:t>Usuario</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E4DFEC"/>
                    </a:solidFill>
                  </a:tcPr>
                </a:tc>
                <a:tc>
                  <a:txBody>
                    <a:bodyPr/>
                    <a:lstStyle/>
                    <a:p>
                      <a:pPr lvl="0" algn="ctr" rtl="0">
                        <a:lnSpc>
                          <a:spcPct val="115000"/>
                        </a:lnSpc>
                        <a:spcBef>
                          <a:spcPts val="0"/>
                        </a:spcBef>
                        <a:buNone/>
                      </a:pPr>
                      <a:r>
                        <a:rPr lang="en" sz="1100" b="1" dirty="0">
                          <a:solidFill>
                            <a:schemeClr val="bg1"/>
                          </a:solidFill>
                        </a:rPr>
                        <a:t>Tarea 1</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E4DFEC"/>
                    </a:solidFill>
                  </a:tcPr>
                </a:tc>
              </a:tr>
              <a:tr h="0">
                <a:tc>
                  <a:txBody>
                    <a:bodyPr/>
                    <a:lstStyle/>
                    <a:p>
                      <a:pPr lvl="0" algn="ctr" rtl="0">
                        <a:lnSpc>
                          <a:spcPct val="115000"/>
                        </a:lnSpc>
                        <a:spcBef>
                          <a:spcPts val="0"/>
                        </a:spcBef>
                        <a:buNone/>
                      </a:pPr>
                      <a:r>
                        <a:rPr lang="en">
                          <a:solidFill>
                            <a:schemeClr val="bg1"/>
                          </a:solidFill>
                        </a:rPr>
                        <a:t>1</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F2F2F2"/>
                    </a:solidFill>
                  </a:tcPr>
                </a:tc>
                <a:tc>
                  <a:txBody>
                    <a:bodyPr/>
                    <a:lstStyle/>
                    <a:p>
                      <a:pPr lvl="0" algn="r" rtl="0">
                        <a:lnSpc>
                          <a:spcPct val="115000"/>
                        </a:lnSpc>
                        <a:spcBef>
                          <a:spcPts val="0"/>
                        </a:spcBef>
                        <a:buNone/>
                      </a:pPr>
                      <a:r>
                        <a:rPr lang="en" dirty="0">
                          <a:solidFill>
                            <a:schemeClr val="bg1"/>
                          </a:solidFill>
                        </a:rPr>
                        <a:t>0:08:17</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F2F2F2"/>
                    </a:solidFill>
                  </a:tcPr>
                </a:tc>
              </a:tr>
              <a:tr h="0">
                <a:tc>
                  <a:txBody>
                    <a:bodyPr/>
                    <a:lstStyle/>
                    <a:p>
                      <a:pPr lvl="0" algn="ctr" rtl="0">
                        <a:lnSpc>
                          <a:spcPct val="115000"/>
                        </a:lnSpc>
                        <a:spcBef>
                          <a:spcPts val="0"/>
                        </a:spcBef>
                        <a:buNone/>
                      </a:pPr>
                      <a:r>
                        <a:rPr lang="en">
                          <a:solidFill>
                            <a:schemeClr val="bg1"/>
                          </a:solidFill>
                        </a:rPr>
                        <a:t>2</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F2F2F2"/>
                    </a:solidFill>
                  </a:tcPr>
                </a:tc>
                <a:tc>
                  <a:txBody>
                    <a:bodyPr/>
                    <a:lstStyle/>
                    <a:p>
                      <a:pPr lvl="0" algn="r" rtl="0">
                        <a:lnSpc>
                          <a:spcPct val="115000"/>
                        </a:lnSpc>
                        <a:spcBef>
                          <a:spcPts val="0"/>
                        </a:spcBef>
                        <a:buNone/>
                      </a:pPr>
                      <a:r>
                        <a:rPr lang="en" dirty="0">
                          <a:solidFill>
                            <a:schemeClr val="bg1"/>
                          </a:solidFill>
                        </a:rPr>
                        <a:t>0:08:22</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F2F2F2"/>
                    </a:solidFill>
                  </a:tcPr>
                </a:tc>
              </a:tr>
              <a:tr h="0">
                <a:tc>
                  <a:txBody>
                    <a:bodyPr/>
                    <a:lstStyle/>
                    <a:p>
                      <a:pPr lvl="0" algn="ctr" rtl="0">
                        <a:lnSpc>
                          <a:spcPct val="115000"/>
                        </a:lnSpc>
                        <a:spcBef>
                          <a:spcPts val="0"/>
                        </a:spcBef>
                        <a:buNone/>
                      </a:pPr>
                      <a:r>
                        <a:rPr lang="en">
                          <a:solidFill>
                            <a:schemeClr val="bg1"/>
                          </a:solidFill>
                        </a:rPr>
                        <a:t>3</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F2F2F2"/>
                    </a:solidFill>
                  </a:tcPr>
                </a:tc>
                <a:tc>
                  <a:txBody>
                    <a:bodyPr/>
                    <a:lstStyle/>
                    <a:p>
                      <a:pPr lvl="0" algn="r" rtl="0">
                        <a:lnSpc>
                          <a:spcPct val="115000"/>
                        </a:lnSpc>
                        <a:spcBef>
                          <a:spcPts val="0"/>
                        </a:spcBef>
                        <a:buNone/>
                      </a:pPr>
                      <a:r>
                        <a:rPr lang="en" dirty="0">
                          <a:solidFill>
                            <a:schemeClr val="bg1"/>
                          </a:solidFill>
                        </a:rPr>
                        <a:t>0:09:29</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F2F2F2"/>
                    </a:solidFill>
                  </a:tcPr>
                </a:tc>
              </a:tr>
              <a:tr h="0">
                <a:tc>
                  <a:txBody>
                    <a:bodyPr/>
                    <a:lstStyle/>
                    <a:p>
                      <a:pPr lvl="0" algn="ctr" rtl="0">
                        <a:lnSpc>
                          <a:spcPct val="115000"/>
                        </a:lnSpc>
                        <a:spcBef>
                          <a:spcPts val="0"/>
                        </a:spcBef>
                        <a:buNone/>
                      </a:pPr>
                      <a:r>
                        <a:rPr lang="en">
                          <a:solidFill>
                            <a:schemeClr val="bg1"/>
                          </a:solidFill>
                        </a:rPr>
                        <a:t>4</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F2F2F2"/>
                    </a:solidFill>
                  </a:tcPr>
                </a:tc>
                <a:tc>
                  <a:txBody>
                    <a:bodyPr/>
                    <a:lstStyle/>
                    <a:p>
                      <a:pPr lvl="0" algn="r" rtl="0">
                        <a:lnSpc>
                          <a:spcPct val="115000"/>
                        </a:lnSpc>
                        <a:spcBef>
                          <a:spcPts val="0"/>
                        </a:spcBef>
                        <a:buNone/>
                      </a:pPr>
                      <a:r>
                        <a:rPr lang="en" dirty="0">
                          <a:solidFill>
                            <a:schemeClr val="bg1"/>
                          </a:solidFill>
                        </a:rPr>
                        <a:t>0:07:57</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F2F2F2"/>
                    </a:solidFill>
                  </a:tcPr>
                </a:tc>
              </a:tr>
              <a:tr h="0">
                <a:tc>
                  <a:txBody>
                    <a:bodyPr/>
                    <a:lstStyle/>
                    <a:p>
                      <a:pPr lvl="0" algn="ctr" rtl="0">
                        <a:lnSpc>
                          <a:spcPct val="115000"/>
                        </a:lnSpc>
                        <a:spcBef>
                          <a:spcPts val="0"/>
                        </a:spcBef>
                        <a:buNone/>
                      </a:pPr>
                      <a:r>
                        <a:rPr lang="en">
                          <a:solidFill>
                            <a:schemeClr val="bg1"/>
                          </a:solidFill>
                        </a:rPr>
                        <a:t>5</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F2F2F2"/>
                    </a:solidFill>
                  </a:tcPr>
                </a:tc>
                <a:tc>
                  <a:txBody>
                    <a:bodyPr/>
                    <a:lstStyle/>
                    <a:p>
                      <a:pPr lvl="0" algn="r" rtl="0">
                        <a:lnSpc>
                          <a:spcPct val="115000"/>
                        </a:lnSpc>
                        <a:spcBef>
                          <a:spcPts val="0"/>
                        </a:spcBef>
                        <a:buNone/>
                      </a:pPr>
                      <a:r>
                        <a:rPr lang="en" dirty="0">
                          <a:solidFill>
                            <a:schemeClr val="bg1"/>
                          </a:solidFill>
                        </a:rPr>
                        <a:t>0:08:21</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F2F2F2"/>
                    </a:solidFill>
                  </a:tcPr>
                </a:tc>
              </a:tr>
              <a:tr h="0">
                <a:tc>
                  <a:txBody>
                    <a:bodyPr/>
                    <a:lstStyle/>
                    <a:p>
                      <a:pPr lvl="0" algn="ctr" rtl="0">
                        <a:lnSpc>
                          <a:spcPct val="115000"/>
                        </a:lnSpc>
                        <a:spcBef>
                          <a:spcPts val="0"/>
                        </a:spcBef>
                        <a:buNone/>
                      </a:pPr>
                      <a:r>
                        <a:rPr lang="en" sz="1100" b="1">
                          <a:solidFill>
                            <a:schemeClr val="bg1"/>
                          </a:solidFill>
                        </a:rPr>
                        <a:t>Promedio</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F2F2F2"/>
                    </a:solidFill>
                  </a:tcPr>
                </a:tc>
                <a:tc>
                  <a:txBody>
                    <a:bodyPr/>
                    <a:lstStyle/>
                    <a:p>
                      <a:pPr lvl="0" algn="r" rtl="0">
                        <a:lnSpc>
                          <a:spcPct val="115000"/>
                        </a:lnSpc>
                        <a:spcBef>
                          <a:spcPts val="0"/>
                        </a:spcBef>
                        <a:buNone/>
                      </a:pPr>
                      <a:r>
                        <a:rPr lang="en" sz="1100" b="1" dirty="0">
                          <a:solidFill>
                            <a:schemeClr val="bg1"/>
                          </a:solidFill>
                        </a:rPr>
                        <a:t>00:08:29</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F2F2F2"/>
                    </a:solidFill>
                  </a:tcPr>
                </a:tc>
              </a:tr>
            </a:tbl>
          </a:graphicData>
        </a:graphic>
      </p:graphicFrame>
      <p:sp>
        <p:nvSpPr>
          <p:cNvPr id="212" name="Shape 212"/>
          <p:cNvSpPr txBox="1">
            <a:spLocks noGrp="1"/>
          </p:cNvSpPr>
          <p:nvPr>
            <p:ph type="body" idx="1"/>
          </p:nvPr>
        </p:nvSpPr>
        <p:spPr>
          <a:xfrm>
            <a:off x="6241125" y="883075"/>
            <a:ext cx="2091300" cy="957900"/>
          </a:xfrm>
          <a:prstGeom prst="rect">
            <a:avLst/>
          </a:prstGeom>
        </p:spPr>
        <p:txBody>
          <a:bodyPr lIns="91425" tIns="91425" rIns="91425" bIns="91425" anchor="t" anchorCtr="0">
            <a:noAutofit/>
          </a:bodyPr>
          <a:lstStyle/>
          <a:p>
            <a:pPr lvl="0" algn="ctr">
              <a:lnSpc>
                <a:spcPct val="100000"/>
              </a:lnSpc>
              <a:spcBef>
                <a:spcPts val="0"/>
              </a:spcBef>
              <a:spcAft>
                <a:spcPts val="0"/>
              </a:spcAft>
              <a:buNone/>
            </a:pPr>
            <a:r>
              <a:rPr lang="en">
                <a:solidFill>
                  <a:schemeClr val="tx1"/>
                </a:solidFill>
                <a:latin typeface="Times New Roman" panose="02020603050405020304" pitchFamily="18" charset="0"/>
                <a:cs typeface="Times New Roman" panose="02020603050405020304" pitchFamily="18" charset="0"/>
              </a:rPr>
              <a:t>Aplicación Android</a:t>
            </a:r>
          </a:p>
          <a:p>
            <a:pPr lvl="0" algn="ctr">
              <a:lnSpc>
                <a:spcPct val="100000"/>
              </a:lnSpc>
              <a:spcBef>
                <a:spcPts val="0"/>
              </a:spcBef>
              <a:spcAft>
                <a:spcPts val="0"/>
              </a:spcAft>
              <a:buNone/>
            </a:pPr>
            <a:r>
              <a:rPr lang="en">
                <a:solidFill>
                  <a:schemeClr val="tx1"/>
                </a:solidFill>
                <a:latin typeface="Times New Roman" panose="02020603050405020304" pitchFamily="18" charset="0"/>
                <a:cs typeface="Times New Roman" panose="02020603050405020304" pitchFamily="18" charset="0"/>
              </a:rPr>
              <a:t>VS</a:t>
            </a:r>
          </a:p>
          <a:p>
            <a:pPr lvl="0" algn="ctr" rtl="0">
              <a:lnSpc>
                <a:spcPct val="100000"/>
              </a:lnSpc>
              <a:spcBef>
                <a:spcPts val="0"/>
              </a:spcBef>
              <a:spcAft>
                <a:spcPts val="0"/>
              </a:spcAft>
              <a:buNone/>
            </a:pPr>
            <a:r>
              <a:rPr lang="en">
                <a:solidFill>
                  <a:schemeClr val="tx1"/>
                </a:solidFill>
                <a:latin typeface="Times New Roman" panose="02020603050405020304" pitchFamily="18" charset="0"/>
                <a:cs typeface="Times New Roman" panose="02020603050405020304" pitchFamily="18" charset="0"/>
              </a:rPr>
              <a:t>Manera Tradicional</a:t>
            </a:r>
          </a:p>
        </p:txBody>
      </p:sp>
      <p:pic>
        <p:nvPicPr>
          <p:cNvPr id="213" name="Shape 213"/>
          <p:cNvPicPr preferRelativeResize="0"/>
          <p:nvPr/>
        </p:nvPicPr>
        <p:blipFill>
          <a:blip r:embed="rId3">
            <a:alphaModFix/>
          </a:blip>
          <a:stretch>
            <a:fillRect/>
          </a:stretch>
        </p:blipFill>
        <p:spPr>
          <a:xfrm>
            <a:off x="4679737" y="1993375"/>
            <a:ext cx="4388062" cy="1915914"/>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591660" y="555125"/>
            <a:ext cx="7613040" cy="458100"/>
          </a:xfrm>
          <a:prstGeom prst="rect">
            <a:avLst/>
          </a:prstGeom>
        </p:spPr>
        <p:txBody>
          <a:bodyPr lIns="91425" tIns="91425" rIns="91425" bIns="91425" anchor="ctr" anchorCtr="0">
            <a:noAutofit/>
          </a:bodyPr>
          <a:lstStyle/>
          <a:p>
            <a:pPr marL="0" marR="0" lvl="0" indent="0" algn="l" rtl="0">
              <a:lnSpc>
                <a:spcPct val="115000"/>
              </a:lnSpc>
              <a:spcBef>
                <a:spcPts val="0"/>
              </a:spcBef>
              <a:spcAft>
                <a:spcPts val="1600"/>
              </a:spcAft>
              <a:buNone/>
            </a:pPr>
            <a:r>
              <a:rPr lang="en" sz="2400" b="1" dirty="0">
                <a:solidFill>
                  <a:schemeClr val="dk1"/>
                </a:solidFill>
                <a:latin typeface="Times New Roman" panose="02020603050405020304" pitchFamily="18" charset="0"/>
                <a:cs typeface="Times New Roman" panose="02020603050405020304" pitchFamily="18" charset="0"/>
              </a:rPr>
              <a:t>Resultados de la encuesta usando la aplicación Android</a:t>
            </a:r>
          </a:p>
        </p:txBody>
      </p:sp>
      <p:graphicFrame>
        <p:nvGraphicFramePr>
          <p:cNvPr id="219" name="Shape 219"/>
          <p:cNvGraphicFramePr/>
          <p:nvPr>
            <p:extLst>
              <p:ext uri="{D42A27DB-BD31-4B8C-83A1-F6EECF244321}">
                <p14:modId xmlns:p14="http://schemas.microsoft.com/office/powerpoint/2010/main" val="2871656128"/>
              </p:ext>
            </p:extLst>
          </p:nvPr>
        </p:nvGraphicFramePr>
        <p:xfrm>
          <a:off x="516475" y="1324458"/>
          <a:ext cx="8106600" cy="3428940"/>
        </p:xfrm>
        <a:graphic>
          <a:graphicData uri="http://schemas.openxmlformats.org/drawingml/2006/table">
            <a:tbl>
              <a:tblPr>
                <a:noFill/>
                <a:tableStyleId>{129682C8-BC25-4130-BA0E-ED59B76659A4}</a:tableStyleId>
              </a:tblPr>
              <a:tblGrid>
                <a:gridCol w="4053300"/>
                <a:gridCol w="4053300"/>
              </a:tblGrid>
              <a:tr h="269400">
                <a:tc>
                  <a:txBody>
                    <a:bodyPr/>
                    <a:lstStyle/>
                    <a:p>
                      <a:pPr marL="228600" lvl="0" indent="0" algn="ctr" rtl="0">
                        <a:lnSpc>
                          <a:spcPct val="115000"/>
                        </a:lnSpc>
                        <a:spcBef>
                          <a:spcPts val="0"/>
                        </a:spcBef>
                        <a:spcAft>
                          <a:spcPts val="600"/>
                        </a:spcAft>
                        <a:buNone/>
                      </a:pPr>
                      <a:r>
                        <a:rPr lang="en" b="1" dirty="0">
                          <a:latin typeface="Times New Roman"/>
                          <a:ea typeface="Times New Roman"/>
                          <a:cs typeface="Times New Roman"/>
                          <a:sym typeface="Times New Roman"/>
                        </a:rPr>
                        <a:t>Grupo 1</a:t>
                      </a:r>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37474F"/>
                    </a:solidFill>
                  </a:tcPr>
                </a:tc>
                <a:tc>
                  <a:txBody>
                    <a:bodyPr/>
                    <a:lstStyle/>
                    <a:p>
                      <a:pPr marL="228600" lvl="0" indent="0" algn="ctr" rtl="0">
                        <a:lnSpc>
                          <a:spcPct val="115000"/>
                        </a:lnSpc>
                        <a:spcBef>
                          <a:spcPts val="0"/>
                        </a:spcBef>
                        <a:spcAft>
                          <a:spcPts val="600"/>
                        </a:spcAft>
                        <a:buNone/>
                      </a:pPr>
                      <a:r>
                        <a:rPr lang="en" b="1" dirty="0">
                          <a:latin typeface="Times New Roman"/>
                          <a:ea typeface="Times New Roman"/>
                          <a:cs typeface="Times New Roman"/>
                          <a:sym typeface="Times New Roman"/>
                        </a:rPr>
                        <a:t>Grupo 2</a:t>
                      </a:r>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rgbClr val="37474F"/>
                    </a:solidFill>
                  </a:tcPr>
                </a:tc>
              </a:tr>
              <a:tr h="2984200">
                <a:tc>
                  <a:txBody>
                    <a:bodyPr/>
                    <a:lstStyle/>
                    <a:p>
                      <a:pPr marL="228600" lvl="0" indent="0" algn="ctr" rtl="0">
                        <a:lnSpc>
                          <a:spcPct val="115000"/>
                        </a:lnSpc>
                        <a:spcBef>
                          <a:spcPts val="0"/>
                        </a:spcBef>
                        <a:spcAft>
                          <a:spcPts val="600"/>
                        </a:spcAft>
                        <a:buNone/>
                      </a:pPr>
                      <a:r>
                        <a:rPr lang="en">
                          <a:solidFill>
                            <a:schemeClr val="accent6"/>
                          </a:solidFill>
                          <a:latin typeface="Times New Roman"/>
                          <a:ea typeface="Times New Roman"/>
                          <a:cs typeface="Times New Roman"/>
                          <a:sym typeface="Times New Roman"/>
                        </a:rPr>
                        <a:t>Con Aplicación</a:t>
                      </a:r>
                    </a:p>
                    <a:p>
                      <a:pPr marL="228600" lvl="0" indent="0" algn="ctr" rtl="0">
                        <a:lnSpc>
                          <a:spcPct val="115000"/>
                        </a:lnSpc>
                        <a:spcBef>
                          <a:spcPts val="0"/>
                        </a:spcBef>
                        <a:spcAft>
                          <a:spcPts val="600"/>
                        </a:spcAft>
                        <a:buNone/>
                      </a:pPr>
                      <a:endParaRPr>
                        <a:solidFill>
                          <a:schemeClr val="accent6"/>
                        </a:solidFill>
                        <a:latin typeface="Times New Roman"/>
                        <a:ea typeface="Times New Roman"/>
                        <a:cs typeface="Times New Roman"/>
                        <a:sym typeface="Times New Roman"/>
                      </a:endParaRPr>
                    </a:p>
                    <a:p>
                      <a:pPr marL="228600" lvl="0" indent="0" algn="ctr" rtl="0">
                        <a:lnSpc>
                          <a:spcPct val="115000"/>
                        </a:lnSpc>
                        <a:spcBef>
                          <a:spcPts val="0"/>
                        </a:spcBef>
                        <a:spcAft>
                          <a:spcPts val="600"/>
                        </a:spcAft>
                        <a:buNone/>
                      </a:pPr>
                      <a:endParaRPr>
                        <a:solidFill>
                          <a:schemeClr val="accent6"/>
                        </a:solidFill>
                        <a:latin typeface="Times New Roman"/>
                        <a:ea typeface="Times New Roman"/>
                        <a:cs typeface="Times New Roman"/>
                        <a:sym typeface="Times New Roman"/>
                      </a:endParaRPr>
                    </a:p>
                    <a:p>
                      <a:pPr marL="228600" lvl="0" indent="0" algn="ctr" rtl="0">
                        <a:lnSpc>
                          <a:spcPct val="115000"/>
                        </a:lnSpc>
                        <a:spcBef>
                          <a:spcPts val="0"/>
                        </a:spcBef>
                        <a:spcAft>
                          <a:spcPts val="600"/>
                        </a:spcAft>
                        <a:buNone/>
                      </a:pPr>
                      <a:endParaRPr>
                        <a:solidFill>
                          <a:schemeClr val="accent6"/>
                        </a:solidFill>
                        <a:latin typeface="Times New Roman"/>
                        <a:ea typeface="Times New Roman"/>
                        <a:cs typeface="Times New Roman"/>
                        <a:sym typeface="Times New Roman"/>
                      </a:endParaRPr>
                    </a:p>
                    <a:p>
                      <a:pPr marL="228600" lvl="0" indent="0" algn="ctr" rtl="0">
                        <a:lnSpc>
                          <a:spcPct val="115000"/>
                        </a:lnSpc>
                        <a:spcBef>
                          <a:spcPts val="0"/>
                        </a:spcBef>
                        <a:spcAft>
                          <a:spcPts val="600"/>
                        </a:spcAft>
                        <a:buNone/>
                      </a:pPr>
                      <a:endParaRPr>
                        <a:solidFill>
                          <a:schemeClr val="accent6"/>
                        </a:solidFill>
                        <a:latin typeface="Times New Roman"/>
                        <a:ea typeface="Times New Roman"/>
                        <a:cs typeface="Times New Roman"/>
                        <a:sym typeface="Times New Roman"/>
                      </a:endParaRPr>
                    </a:p>
                    <a:p>
                      <a:pPr marL="228600" lvl="0" indent="0" algn="ctr" rtl="0">
                        <a:lnSpc>
                          <a:spcPct val="115000"/>
                        </a:lnSpc>
                        <a:spcBef>
                          <a:spcPts val="0"/>
                        </a:spcBef>
                        <a:spcAft>
                          <a:spcPts val="600"/>
                        </a:spcAft>
                        <a:buNone/>
                      </a:pPr>
                      <a:endParaRPr>
                        <a:solidFill>
                          <a:schemeClr val="accent6"/>
                        </a:solidFill>
                        <a:latin typeface="Times New Roman"/>
                        <a:ea typeface="Times New Roman"/>
                        <a:cs typeface="Times New Roman"/>
                        <a:sym typeface="Times New Roman"/>
                      </a:endParaRPr>
                    </a:p>
                    <a:p>
                      <a:pPr marL="228600" lvl="0" indent="0" algn="ctr" rtl="0">
                        <a:lnSpc>
                          <a:spcPct val="115000"/>
                        </a:lnSpc>
                        <a:spcBef>
                          <a:spcPts val="0"/>
                        </a:spcBef>
                        <a:spcAft>
                          <a:spcPts val="600"/>
                        </a:spcAft>
                        <a:buNone/>
                      </a:pPr>
                      <a:endParaRPr>
                        <a:solidFill>
                          <a:schemeClr val="accent6"/>
                        </a:solidFill>
                        <a:latin typeface="Times New Roman"/>
                        <a:ea typeface="Times New Roman"/>
                        <a:cs typeface="Times New Roman"/>
                        <a:sym typeface="Times New Roman"/>
                      </a:endParaRPr>
                    </a:p>
                    <a:p>
                      <a:pPr marL="228600" lvl="0" indent="0" algn="ctr" rtl="0">
                        <a:lnSpc>
                          <a:spcPct val="115000"/>
                        </a:lnSpc>
                        <a:spcBef>
                          <a:spcPts val="0"/>
                        </a:spcBef>
                        <a:spcAft>
                          <a:spcPts val="600"/>
                        </a:spcAft>
                        <a:buNone/>
                      </a:pPr>
                      <a:endParaRPr>
                        <a:solidFill>
                          <a:schemeClr val="accent6"/>
                        </a:solidFill>
                        <a:latin typeface="Times New Roman"/>
                        <a:ea typeface="Times New Roman"/>
                        <a:cs typeface="Times New Roman"/>
                        <a:sym typeface="Times New Roman"/>
                      </a:endParaRPr>
                    </a:p>
                    <a:p>
                      <a:pPr marL="228600" lvl="0" indent="0" algn="ctr" rtl="0">
                        <a:lnSpc>
                          <a:spcPct val="115000"/>
                        </a:lnSpc>
                        <a:spcBef>
                          <a:spcPts val="0"/>
                        </a:spcBef>
                        <a:spcAft>
                          <a:spcPts val="600"/>
                        </a:spcAft>
                        <a:buNone/>
                      </a:pPr>
                      <a:r>
                        <a:rPr lang="en">
                          <a:solidFill>
                            <a:schemeClr val="accent6"/>
                          </a:solidFill>
                          <a:latin typeface="Times New Roman"/>
                          <a:ea typeface="Times New Roman"/>
                          <a:cs typeface="Times New Roman"/>
                          <a:sym typeface="Times New Roman"/>
                        </a:rPr>
                        <a:t>Sesión 1</a:t>
                      </a:r>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228600" lvl="0" indent="0" algn="ctr" rtl="0">
                        <a:lnSpc>
                          <a:spcPct val="115000"/>
                        </a:lnSpc>
                        <a:spcBef>
                          <a:spcPts val="0"/>
                        </a:spcBef>
                        <a:spcAft>
                          <a:spcPts val="600"/>
                        </a:spcAft>
                        <a:buNone/>
                      </a:pPr>
                      <a:r>
                        <a:rPr lang="en" dirty="0">
                          <a:solidFill>
                            <a:schemeClr val="accent6"/>
                          </a:solidFill>
                          <a:latin typeface="Times New Roman"/>
                          <a:ea typeface="Times New Roman"/>
                          <a:cs typeface="Times New Roman"/>
                          <a:sym typeface="Times New Roman"/>
                        </a:rPr>
                        <a:t>Sin Aplicación</a:t>
                      </a:r>
                    </a:p>
                    <a:p>
                      <a:pPr marL="228600" lvl="0" indent="0" algn="ctr" rtl="0">
                        <a:lnSpc>
                          <a:spcPct val="115000"/>
                        </a:lnSpc>
                        <a:spcBef>
                          <a:spcPts val="0"/>
                        </a:spcBef>
                        <a:spcAft>
                          <a:spcPts val="600"/>
                        </a:spcAft>
                        <a:buNone/>
                      </a:pPr>
                      <a:endParaRPr dirty="0">
                        <a:solidFill>
                          <a:schemeClr val="accent6"/>
                        </a:solidFill>
                        <a:latin typeface="Times New Roman"/>
                        <a:ea typeface="Times New Roman"/>
                        <a:cs typeface="Times New Roman"/>
                        <a:sym typeface="Times New Roman"/>
                      </a:endParaRPr>
                    </a:p>
                    <a:p>
                      <a:pPr marL="228600" lvl="0" indent="0" algn="ctr" rtl="0">
                        <a:lnSpc>
                          <a:spcPct val="115000"/>
                        </a:lnSpc>
                        <a:spcBef>
                          <a:spcPts val="0"/>
                        </a:spcBef>
                        <a:spcAft>
                          <a:spcPts val="600"/>
                        </a:spcAft>
                        <a:buNone/>
                      </a:pPr>
                      <a:endParaRPr dirty="0">
                        <a:solidFill>
                          <a:schemeClr val="accent6"/>
                        </a:solidFill>
                        <a:latin typeface="Times New Roman"/>
                        <a:ea typeface="Times New Roman"/>
                        <a:cs typeface="Times New Roman"/>
                        <a:sym typeface="Times New Roman"/>
                      </a:endParaRPr>
                    </a:p>
                    <a:p>
                      <a:pPr marL="228600" lvl="0" indent="0" algn="ctr" rtl="0">
                        <a:lnSpc>
                          <a:spcPct val="115000"/>
                        </a:lnSpc>
                        <a:spcBef>
                          <a:spcPts val="0"/>
                        </a:spcBef>
                        <a:spcAft>
                          <a:spcPts val="600"/>
                        </a:spcAft>
                        <a:buNone/>
                      </a:pPr>
                      <a:endParaRPr dirty="0">
                        <a:solidFill>
                          <a:schemeClr val="accent6"/>
                        </a:solidFill>
                        <a:latin typeface="Times New Roman"/>
                        <a:ea typeface="Times New Roman"/>
                        <a:cs typeface="Times New Roman"/>
                        <a:sym typeface="Times New Roman"/>
                      </a:endParaRPr>
                    </a:p>
                    <a:p>
                      <a:pPr marL="228600" lvl="0" indent="0" algn="ctr" rtl="0">
                        <a:lnSpc>
                          <a:spcPct val="115000"/>
                        </a:lnSpc>
                        <a:spcBef>
                          <a:spcPts val="0"/>
                        </a:spcBef>
                        <a:spcAft>
                          <a:spcPts val="600"/>
                        </a:spcAft>
                        <a:buNone/>
                      </a:pPr>
                      <a:endParaRPr dirty="0">
                        <a:solidFill>
                          <a:schemeClr val="accent6"/>
                        </a:solidFill>
                        <a:latin typeface="Times New Roman"/>
                        <a:ea typeface="Times New Roman"/>
                        <a:cs typeface="Times New Roman"/>
                        <a:sym typeface="Times New Roman"/>
                      </a:endParaRPr>
                    </a:p>
                    <a:p>
                      <a:pPr marL="228600" lvl="0" indent="0" algn="ctr" rtl="0">
                        <a:lnSpc>
                          <a:spcPct val="115000"/>
                        </a:lnSpc>
                        <a:spcBef>
                          <a:spcPts val="0"/>
                        </a:spcBef>
                        <a:spcAft>
                          <a:spcPts val="600"/>
                        </a:spcAft>
                        <a:buNone/>
                      </a:pPr>
                      <a:endParaRPr dirty="0">
                        <a:solidFill>
                          <a:schemeClr val="accent6"/>
                        </a:solidFill>
                        <a:latin typeface="Times New Roman"/>
                        <a:ea typeface="Times New Roman"/>
                        <a:cs typeface="Times New Roman"/>
                        <a:sym typeface="Times New Roman"/>
                      </a:endParaRPr>
                    </a:p>
                    <a:p>
                      <a:pPr marL="228600" lvl="0" indent="0" algn="ctr" rtl="0">
                        <a:lnSpc>
                          <a:spcPct val="115000"/>
                        </a:lnSpc>
                        <a:spcBef>
                          <a:spcPts val="0"/>
                        </a:spcBef>
                        <a:spcAft>
                          <a:spcPts val="600"/>
                        </a:spcAft>
                        <a:buNone/>
                      </a:pPr>
                      <a:endParaRPr dirty="0">
                        <a:solidFill>
                          <a:schemeClr val="accent6"/>
                        </a:solidFill>
                        <a:latin typeface="Times New Roman"/>
                        <a:ea typeface="Times New Roman"/>
                        <a:cs typeface="Times New Roman"/>
                        <a:sym typeface="Times New Roman"/>
                      </a:endParaRPr>
                    </a:p>
                    <a:p>
                      <a:pPr marL="228600" lvl="0" indent="0" algn="ctr" rtl="0">
                        <a:lnSpc>
                          <a:spcPct val="115000"/>
                        </a:lnSpc>
                        <a:spcBef>
                          <a:spcPts val="0"/>
                        </a:spcBef>
                        <a:spcAft>
                          <a:spcPts val="600"/>
                        </a:spcAft>
                        <a:buNone/>
                      </a:pPr>
                      <a:endParaRPr dirty="0">
                        <a:solidFill>
                          <a:schemeClr val="accent6"/>
                        </a:solidFill>
                        <a:latin typeface="Times New Roman"/>
                        <a:ea typeface="Times New Roman"/>
                        <a:cs typeface="Times New Roman"/>
                        <a:sym typeface="Times New Roman"/>
                      </a:endParaRPr>
                    </a:p>
                    <a:p>
                      <a:pPr marL="228600" lvl="0" indent="0" algn="ctr" rtl="0">
                        <a:lnSpc>
                          <a:spcPct val="115000"/>
                        </a:lnSpc>
                        <a:spcBef>
                          <a:spcPts val="0"/>
                        </a:spcBef>
                        <a:spcAft>
                          <a:spcPts val="600"/>
                        </a:spcAft>
                        <a:buNone/>
                      </a:pPr>
                      <a:r>
                        <a:rPr lang="en" dirty="0">
                          <a:solidFill>
                            <a:schemeClr val="accent6"/>
                          </a:solidFill>
                          <a:latin typeface="Times New Roman"/>
                          <a:ea typeface="Times New Roman"/>
                          <a:cs typeface="Times New Roman"/>
                          <a:sym typeface="Times New Roman"/>
                        </a:rPr>
                        <a:t>Sesión 2</a:t>
                      </a:r>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r>
            </a:tbl>
          </a:graphicData>
        </a:graphic>
      </p:graphicFrame>
      <p:graphicFrame>
        <p:nvGraphicFramePr>
          <p:cNvPr id="220" name="Shape 220"/>
          <p:cNvGraphicFramePr/>
          <p:nvPr>
            <p:extLst>
              <p:ext uri="{D42A27DB-BD31-4B8C-83A1-F6EECF244321}">
                <p14:modId xmlns:p14="http://schemas.microsoft.com/office/powerpoint/2010/main" val="581997261"/>
              </p:ext>
            </p:extLst>
          </p:nvPr>
        </p:nvGraphicFramePr>
        <p:xfrm>
          <a:off x="591660" y="2175240"/>
          <a:ext cx="3854825" cy="2088492"/>
        </p:xfrm>
        <a:graphic>
          <a:graphicData uri="http://schemas.openxmlformats.org/drawingml/2006/table">
            <a:tbl>
              <a:tblPr>
                <a:noFill/>
                <a:tableStyleId>{129682C8-BC25-4130-BA0E-ED59B76659A4}</a:tableStyleId>
              </a:tblPr>
              <a:tblGrid>
                <a:gridCol w="2491300"/>
                <a:gridCol w="1363525"/>
              </a:tblGrid>
              <a:tr h="244500">
                <a:tc>
                  <a:txBody>
                    <a:bodyPr/>
                    <a:lstStyle/>
                    <a:p>
                      <a:pPr lvl="0" rtl="0">
                        <a:lnSpc>
                          <a:spcPct val="115000"/>
                        </a:lnSpc>
                        <a:spcBef>
                          <a:spcPts val="0"/>
                        </a:spcBef>
                        <a:buNone/>
                      </a:pPr>
                      <a:r>
                        <a:rPr lang="en" sz="1100" b="1" i="1" dirty="0">
                          <a:solidFill>
                            <a:schemeClr val="bg1"/>
                          </a:solidFill>
                        </a:rPr>
                        <a:t>Dimensión</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chemeClr val="accent6"/>
                    </a:solidFill>
                  </a:tcPr>
                </a:tc>
                <a:tc>
                  <a:txBody>
                    <a:bodyPr/>
                    <a:lstStyle/>
                    <a:p>
                      <a:pPr lvl="0" rtl="0">
                        <a:lnSpc>
                          <a:spcPct val="115000"/>
                        </a:lnSpc>
                        <a:spcBef>
                          <a:spcPts val="0"/>
                        </a:spcBef>
                        <a:buNone/>
                      </a:pPr>
                      <a:r>
                        <a:rPr lang="en" sz="1100" b="1" i="1">
                          <a:solidFill>
                            <a:schemeClr val="bg1"/>
                          </a:solidFill>
                        </a:rPr>
                        <a:t>% Promedio</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chemeClr val="accent6"/>
                    </a:solidFill>
                  </a:tcPr>
                </a:tc>
              </a:tr>
              <a:tr h="214425">
                <a:tc>
                  <a:txBody>
                    <a:bodyPr/>
                    <a:lstStyle/>
                    <a:p>
                      <a:pPr lvl="0" rtl="0">
                        <a:lnSpc>
                          <a:spcPct val="115000"/>
                        </a:lnSpc>
                        <a:spcBef>
                          <a:spcPts val="0"/>
                        </a:spcBef>
                        <a:buNone/>
                      </a:pPr>
                      <a:r>
                        <a:rPr lang="en" dirty="0">
                          <a:solidFill>
                            <a:schemeClr val="bg1"/>
                          </a:solidFill>
                        </a:rPr>
                        <a:t>Usabilidad</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chemeClr val="accent6"/>
                    </a:solidFill>
                  </a:tcPr>
                </a:tc>
                <a:tc>
                  <a:txBody>
                    <a:bodyPr/>
                    <a:lstStyle/>
                    <a:p>
                      <a:pPr lvl="0" algn="r" rtl="0">
                        <a:lnSpc>
                          <a:spcPct val="115000"/>
                        </a:lnSpc>
                        <a:spcBef>
                          <a:spcPts val="0"/>
                        </a:spcBef>
                        <a:buNone/>
                      </a:pPr>
                      <a:r>
                        <a:rPr lang="en">
                          <a:solidFill>
                            <a:schemeClr val="bg1"/>
                          </a:solidFill>
                        </a:rPr>
                        <a:t>82,86%</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chemeClr val="accent6"/>
                    </a:solidFill>
                  </a:tcPr>
                </a:tc>
              </a:tr>
              <a:tr h="214425">
                <a:tc>
                  <a:txBody>
                    <a:bodyPr/>
                    <a:lstStyle/>
                    <a:p>
                      <a:pPr lvl="0" rtl="0">
                        <a:lnSpc>
                          <a:spcPct val="115000"/>
                        </a:lnSpc>
                        <a:spcBef>
                          <a:spcPts val="0"/>
                        </a:spcBef>
                        <a:buNone/>
                      </a:pPr>
                      <a:r>
                        <a:rPr lang="en" dirty="0">
                          <a:solidFill>
                            <a:schemeClr val="bg1"/>
                          </a:solidFill>
                        </a:rPr>
                        <a:t>Facilidad de uso</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chemeClr val="accent6"/>
                    </a:solidFill>
                  </a:tcPr>
                </a:tc>
                <a:tc>
                  <a:txBody>
                    <a:bodyPr/>
                    <a:lstStyle/>
                    <a:p>
                      <a:pPr lvl="0" algn="r" rtl="0">
                        <a:lnSpc>
                          <a:spcPct val="115000"/>
                        </a:lnSpc>
                        <a:spcBef>
                          <a:spcPts val="0"/>
                        </a:spcBef>
                        <a:buNone/>
                      </a:pPr>
                      <a:r>
                        <a:rPr lang="en">
                          <a:solidFill>
                            <a:schemeClr val="bg1"/>
                          </a:solidFill>
                        </a:rPr>
                        <a:t>76,00%</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chemeClr val="accent6"/>
                    </a:solidFill>
                  </a:tcPr>
                </a:tc>
              </a:tr>
              <a:tr h="294050">
                <a:tc>
                  <a:txBody>
                    <a:bodyPr/>
                    <a:lstStyle/>
                    <a:p>
                      <a:pPr lvl="0" rtl="0">
                        <a:lnSpc>
                          <a:spcPct val="115000"/>
                        </a:lnSpc>
                        <a:spcBef>
                          <a:spcPts val="0"/>
                        </a:spcBef>
                        <a:buNone/>
                      </a:pPr>
                      <a:r>
                        <a:rPr lang="en">
                          <a:solidFill>
                            <a:schemeClr val="bg1"/>
                          </a:solidFill>
                        </a:rPr>
                        <a:t>Facilidad de aprendizaje</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chemeClr val="accent6"/>
                    </a:solidFill>
                  </a:tcPr>
                </a:tc>
                <a:tc>
                  <a:txBody>
                    <a:bodyPr/>
                    <a:lstStyle/>
                    <a:p>
                      <a:pPr lvl="0" algn="r" rtl="0">
                        <a:lnSpc>
                          <a:spcPct val="115000"/>
                        </a:lnSpc>
                        <a:spcBef>
                          <a:spcPts val="0"/>
                        </a:spcBef>
                        <a:buNone/>
                      </a:pPr>
                      <a:r>
                        <a:rPr lang="en" dirty="0">
                          <a:solidFill>
                            <a:schemeClr val="bg1"/>
                          </a:solidFill>
                        </a:rPr>
                        <a:t>91,00%</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chemeClr val="accent6"/>
                    </a:solidFill>
                  </a:tcPr>
                </a:tc>
              </a:tr>
              <a:tr h="214425">
                <a:tc>
                  <a:txBody>
                    <a:bodyPr/>
                    <a:lstStyle/>
                    <a:p>
                      <a:pPr lvl="0" rtl="0">
                        <a:lnSpc>
                          <a:spcPct val="115000"/>
                        </a:lnSpc>
                        <a:spcBef>
                          <a:spcPts val="0"/>
                        </a:spcBef>
                        <a:buNone/>
                      </a:pPr>
                      <a:r>
                        <a:rPr lang="en">
                          <a:solidFill>
                            <a:schemeClr val="bg1"/>
                          </a:solidFill>
                        </a:rPr>
                        <a:t>Satisfacción</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chemeClr val="accent6"/>
                    </a:solidFill>
                  </a:tcPr>
                </a:tc>
                <a:tc>
                  <a:txBody>
                    <a:bodyPr/>
                    <a:lstStyle/>
                    <a:p>
                      <a:pPr lvl="0" algn="r" rtl="0">
                        <a:lnSpc>
                          <a:spcPct val="115000"/>
                        </a:lnSpc>
                        <a:spcBef>
                          <a:spcPts val="0"/>
                        </a:spcBef>
                        <a:buNone/>
                      </a:pPr>
                      <a:r>
                        <a:rPr lang="en" dirty="0">
                          <a:solidFill>
                            <a:schemeClr val="bg1"/>
                          </a:solidFill>
                        </a:rPr>
                        <a:t>80,57%</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chemeClr val="accent6"/>
                    </a:solidFill>
                  </a:tcPr>
                </a:tc>
              </a:tr>
            </a:tbl>
          </a:graphicData>
        </a:graphic>
      </p:graphicFrame>
      <p:graphicFrame>
        <p:nvGraphicFramePr>
          <p:cNvPr id="221" name="Shape 221"/>
          <p:cNvGraphicFramePr/>
          <p:nvPr>
            <p:extLst>
              <p:ext uri="{D42A27DB-BD31-4B8C-83A1-F6EECF244321}">
                <p14:modId xmlns:p14="http://schemas.microsoft.com/office/powerpoint/2010/main" val="4119915094"/>
              </p:ext>
            </p:extLst>
          </p:nvPr>
        </p:nvGraphicFramePr>
        <p:xfrm>
          <a:off x="4711502" y="2175240"/>
          <a:ext cx="3826125" cy="2088492"/>
        </p:xfrm>
        <a:graphic>
          <a:graphicData uri="http://schemas.openxmlformats.org/drawingml/2006/table">
            <a:tbl>
              <a:tblPr>
                <a:noFill/>
                <a:tableStyleId>{129682C8-BC25-4130-BA0E-ED59B76659A4}</a:tableStyleId>
              </a:tblPr>
              <a:tblGrid>
                <a:gridCol w="2443575"/>
                <a:gridCol w="1382550"/>
              </a:tblGrid>
              <a:tr h="352425">
                <a:tc>
                  <a:txBody>
                    <a:bodyPr/>
                    <a:lstStyle/>
                    <a:p>
                      <a:pPr lvl="0" rtl="0">
                        <a:lnSpc>
                          <a:spcPct val="115000"/>
                        </a:lnSpc>
                        <a:spcBef>
                          <a:spcPts val="0"/>
                        </a:spcBef>
                        <a:buNone/>
                      </a:pPr>
                      <a:r>
                        <a:rPr lang="en" sz="1100" b="1" i="1" dirty="0">
                          <a:solidFill>
                            <a:schemeClr val="bg1"/>
                          </a:solidFill>
                        </a:rPr>
                        <a:t>Dimensión</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chemeClr val="accent6"/>
                    </a:solidFill>
                  </a:tcPr>
                </a:tc>
                <a:tc>
                  <a:txBody>
                    <a:bodyPr/>
                    <a:lstStyle/>
                    <a:p>
                      <a:pPr lvl="0" rtl="0">
                        <a:lnSpc>
                          <a:spcPct val="115000"/>
                        </a:lnSpc>
                        <a:spcBef>
                          <a:spcPts val="0"/>
                        </a:spcBef>
                        <a:buNone/>
                      </a:pPr>
                      <a:r>
                        <a:rPr lang="en" sz="1100" b="1" i="1">
                          <a:solidFill>
                            <a:schemeClr val="bg1"/>
                          </a:solidFill>
                        </a:rPr>
                        <a:t>% Promedio</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chemeClr val="accent6"/>
                    </a:solidFill>
                  </a:tcPr>
                </a:tc>
              </a:tr>
              <a:tr h="0">
                <a:tc>
                  <a:txBody>
                    <a:bodyPr/>
                    <a:lstStyle/>
                    <a:p>
                      <a:pPr lvl="0" rtl="0">
                        <a:lnSpc>
                          <a:spcPct val="115000"/>
                        </a:lnSpc>
                        <a:spcBef>
                          <a:spcPts val="0"/>
                        </a:spcBef>
                        <a:buNone/>
                      </a:pPr>
                      <a:r>
                        <a:rPr lang="en" dirty="0">
                          <a:solidFill>
                            <a:schemeClr val="bg1"/>
                          </a:solidFill>
                        </a:rPr>
                        <a:t>Usabilidad</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chemeClr val="accent6"/>
                    </a:solidFill>
                  </a:tcPr>
                </a:tc>
                <a:tc>
                  <a:txBody>
                    <a:bodyPr/>
                    <a:lstStyle/>
                    <a:p>
                      <a:pPr lvl="0" algn="r" rtl="0">
                        <a:lnSpc>
                          <a:spcPct val="115000"/>
                        </a:lnSpc>
                        <a:spcBef>
                          <a:spcPts val="0"/>
                        </a:spcBef>
                        <a:buNone/>
                      </a:pPr>
                      <a:r>
                        <a:rPr lang="en">
                          <a:solidFill>
                            <a:schemeClr val="bg1"/>
                          </a:solidFill>
                        </a:rPr>
                        <a:t>61,14%</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chemeClr val="accent6"/>
                    </a:solidFill>
                  </a:tcPr>
                </a:tc>
              </a:tr>
              <a:tr h="0">
                <a:tc>
                  <a:txBody>
                    <a:bodyPr/>
                    <a:lstStyle/>
                    <a:p>
                      <a:pPr lvl="0" rtl="0">
                        <a:lnSpc>
                          <a:spcPct val="115000"/>
                        </a:lnSpc>
                        <a:spcBef>
                          <a:spcPts val="0"/>
                        </a:spcBef>
                        <a:buNone/>
                      </a:pPr>
                      <a:r>
                        <a:rPr lang="en" dirty="0">
                          <a:solidFill>
                            <a:schemeClr val="bg1"/>
                          </a:solidFill>
                        </a:rPr>
                        <a:t>Facilidad de uso</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chemeClr val="accent6"/>
                    </a:solidFill>
                  </a:tcPr>
                </a:tc>
                <a:tc>
                  <a:txBody>
                    <a:bodyPr/>
                    <a:lstStyle/>
                    <a:p>
                      <a:pPr lvl="0" algn="r" rtl="0">
                        <a:lnSpc>
                          <a:spcPct val="115000"/>
                        </a:lnSpc>
                        <a:spcBef>
                          <a:spcPts val="0"/>
                        </a:spcBef>
                        <a:buNone/>
                      </a:pPr>
                      <a:r>
                        <a:rPr lang="en" dirty="0">
                          <a:solidFill>
                            <a:schemeClr val="bg1"/>
                          </a:solidFill>
                        </a:rPr>
                        <a:t>55,20%</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chemeClr val="accent6"/>
                    </a:solidFill>
                  </a:tcPr>
                </a:tc>
              </a:tr>
              <a:tr h="352425">
                <a:tc>
                  <a:txBody>
                    <a:bodyPr/>
                    <a:lstStyle/>
                    <a:p>
                      <a:pPr lvl="0" rtl="0">
                        <a:lnSpc>
                          <a:spcPct val="115000"/>
                        </a:lnSpc>
                        <a:spcBef>
                          <a:spcPts val="0"/>
                        </a:spcBef>
                        <a:buNone/>
                      </a:pPr>
                      <a:r>
                        <a:rPr lang="en" dirty="0">
                          <a:solidFill>
                            <a:schemeClr val="bg1"/>
                          </a:solidFill>
                        </a:rPr>
                        <a:t>Facilidad de aprendizaje</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chemeClr val="accent6"/>
                    </a:solidFill>
                  </a:tcPr>
                </a:tc>
                <a:tc>
                  <a:txBody>
                    <a:bodyPr/>
                    <a:lstStyle/>
                    <a:p>
                      <a:pPr lvl="0" algn="r" rtl="0">
                        <a:lnSpc>
                          <a:spcPct val="115000"/>
                        </a:lnSpc>
                        <a:spcBef>
                          <a:spcPts val="0"/>
                        </a:spcBef>
                        <a:buNone/>
                      </a:pPr>
                      <a:r>
                        <a:rPr lang="en" dirty="0">
                          <a:solidFill>
                            <a:schemeClr val="bg1"/>
                          </a:solidFill>
                        </a:rPr>
                        <a:t>57,00%</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chemeClr val="accent6"/>
                    </a:solidFill>
                  </a:tcPr>
                </a:tc>
              </a:tr>
              <a:tr h="0">
                <a:tc>
                  <a:txBody>
                    <a:bodyPr/>
                    <a:lstStyle/>
                    <a:p>
                      <a:pPr lvl="0" rtl="0">
                        <a:lnSpc>
                          <a:spcPct val="115000"/>
                        </a:lnSpc>
                        <a:spcBef>
                          <a:spcPts val="0"/>
                        </a:spcBef>
                        <a:buNone/>
                      </a:pPr>
                      <a:r>
                        <a:rPr lang="en">
                          <a:solidFill>
                            <a:schemeClr val="bg1"/>
                          </a:solidFill>
                        </a:rPr>
                        <a:t>Satisfacción</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chemeClr val="accent6"/>
                    </a:solidFill>
                  </a:tcPr>
                </a:tc>
                <a:tc>
                  <a:txBody>
                    <a:bodyPr/>
                    <a:lstStyle/>
                    <a:p>
                      <a:pPr lvl="0" algn="r" rtl="0">
                        <a:lnSpc>
                          <a:spcPct val="115000"/>
                        </a:lnSpc>
                        <a:spcBef>
                          <a:spcPts val="0"/>
                        </a:spcBef>
                        <a:buNone/>
                      </a:pPr>
                      <a:r>
                        <a:rPr lang="en" dirty="0">
                          <a:solidFill>
                            <a:schemeClr val="bg1"/>
                          </a:solidFill>
                        </a:rPr>
                        <a:t>53,14%</a:t>
                      </a:r>
                    </a:p>
                  </a:txBody>
                  <a:tcPr marL="44450" marR="44450"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solidFill>
                      <a:schemeClr val="accent6"/>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endParaRPr/>
          </a:p>
        </p:txBody>
      </p:sp>
      <p:sp>
        <p:nvSpPr>
          <p:cNvPr id="227" name="Shape 22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dirty="0"/>
          </a:p>
        </p:txBody>
      </p:sp>
      <p:pic>
        <p:nvPicPr>
          <p:cNvPr id="228" name="Shape 228" descr="Screenshot_2.png"/>
          <p:cNvPicPr preferRelativeResize="0"/>
          <p:nvPr/>
        </p:nvPicPr>
        <p:blipFill>
          <a:blip r:embed="rId3">
            <a:alphaModFix/>
          </a:blip>
          <a:stretch>
            <a:fillRect/>
          </a:stretch>
        </p:blipFill>
        <p:spPr>
          <a:xfrm>
            <a:off x="1637032" y="0"/>
            <a:ext cx="5869935" cy="5143499"/>
          </a:xfrm>
          <a:prstGeom prst="rect">
            <a:avLst/>
          </a:prstGeom>
          <a:noFill/>
          <a:ln>
            <a:noFill/>
          </a:ln>
        </p:spPr>
      </p:pic>
      <p:sp>
        <p:nvSpPr>
          <p:cNvPr id="2" name="CuadroTexto 1"/>
          <p:cNvSpPr txBox="1"/>
          <p:nvPr/>
        </p:nvSpPr>
        <p:spPr>
          <a:xfrm>
            <a:off x="5460087" y="3933894"/>
            <a:ext cx="1723546" cy="646331"/>
          </a:xfrm>
          <a:prstGeom prst="rect">
            <a:avLst/>
          </a:prstGeom>
          <a:noFill/>
        </p:spPr>
        <p:txBody>
          <a:bodyPr wrap="square" rtlCol="0">
            <a:spAutoFit/>
          </a:bodyPr>
          <a:lstStyle/>
          <a:p>
            <a:r>
              <a:rPr lang="es-EC" sz="900" dirty="0" smtClean="0">
                <a:latin typeface="Times New Roman" panose="02020603050405020304" pitchFamily="18" charset="0"/>
                <a:cs typeface="Times New Roman" panose="02020603050405020304" pitchFamily="18" charset="0"/>
              </a:rPr>
              <a:t>Facilidad de aprendizaje: 34%</a:t>
            </a:r>
          </a:p>
          <a:p>
            <a:r>
              <a:rPr lang="es-EC" sz="900" dirty="0" smtClean="0">
                <a:latin typeface="Times New Roman" panose="02020603050405020304" pitchFamily="18" charset="0"/>
                <a:cs typeface="Times New Roman" panose="02020603050405020304" pitchFamily="18" charset="0"/>
              </a:rPr>
              <a:t>Satisfacción	       : 27,43%</a:t>
            </a:r>
          </a:p>
          <a:p>
            <a:r>
              <a:rPr lang="es-EC" sz="900" dirty="0">
                <a:latin typeface="Times New Roman" panose="02020603050405020304" pitchFamily="18" charset="0"/>
                <a:cs typeface="Times New Roman" panose="02020603050405020304" pitchFamily="18" charset="0"/>
              </a:rPr>
              <a:t>Usabilidad	       : 21,72</a:t>
            </a:r>
            <a:r>
              <a:rPr lang="es-EC" sz="900" dirty="0" smtClean="0">
                <a:latin typeface="Times New Roman" panose="02020603050405020304" pitchFamily="18" charset="0"/>
                <a:cs typeface="Times New Roman" panose="02020603050405020304" pitchFamily="18" charset="0"/>
              </a:rPr>
              <a:t>%</a:t>
            </a:r>
          </a:p>
          <a:p>
            <a:r>
              <a:rPr lang="es-EC" sz="900" dirty="0" smtClean="0">
                <a:latin typeface="Times New Roman" panose="02020603050405020304" pitchFamily="18" charset="0"/>
                <a:cs typeface="Times New Roman" panose="02020603050405020304" pitchFamily="18" charset="0"/>
              </a:rPr>
              <a:t>Facilidad de uso	       : 20,8 %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939300" y="555125"/>
            <a:ext cx="7265400" cy="458100"/>
          </a:xfrm>
          <a:prstGeom prst="rect">
            <a:avLst/>
          </a:prstGeom>
        </p:spPr>
        <p:txBody>
          <a:bodyPr lIns="91425" tIns="91425" rIns="91425" bIns="91425" anchor="ctr" anchorCtr="0">
            <a:noAutofit/>
          </a:bodyPr>
          <a:lstStyle/>
          <a:p>
            <a:pPr marL="0" marR="0" lvl="0" indent="0" algn="ctr" rtl="0">
              <a:lnSpc>
                <a:spcPct val="115000"/>
              </a:lnSpc>
              <a:spcBef>
                <a:spcPts val="0"/>
              </a:spcBef>
              <a:spcAft>
                <a:spcPts val="1600"/>
              </a:spcAft>
              <a:buNone/>
            </a:pPr>
            <a:r>
              <a:rPr lang="en" sz="2400" b="1" dirty="0">
                <a:solidFill>
                  <a:schemeClr val="dk1"/>
                </a:solidFill>
                <a:latin typeface="Times New Roman" panose="02020603050405020304" pitchFamily="18" charset="0"/>
                <a:cs typeface="Times New Roman" panose="02020603050405020304" pitchFamily="18" charset="0"/>
              </a:rPr>
              <a:t>Porcentajes resultantes de las dimensiones de USE</a:t>
            </a:r>
          </a:p>
        </p:txBody>
      </p:sp>
      <p:pic>
        <p:nvPicPr>
          <p:cNvPr id="234" name="Shape 234"/>
          <p:cNvPicPr preferRelativeResize="0"/>
          <p:nvPr/>
        </p:nvPicPr>
        <p:blipFill>
          <a:blip r:embed="rId3">
            <a:alphaModFix/>
          </a:blip>
          <a:stretch>
            <a:fillRect/>
          </a:stretch>
        </p:blipFill>
        <p:spPr>
          <a:xfrm>
            <a:off x="590112" y="1187925"/>
            <a:ext cx="7963774" cy="2767650"/>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97220" y="1926842"/>
            <a:ext cx="8520600" cy="776700"/>
          </a:xfrm>
          <a:prstGeom prst="rect">
            <a:avLst/>
          </a:prstGeom>
        </p:spPr>
        <p:txBody>
          <a:bodyPr lIns="91425" tIns="91425" rIns="91425" bIns="91425" anchor="t" anchorCtr="0">
            <a:noAutofit/>
          </a:bodyPr>
          <a:lstStyle/>
          <a:p>
            <a:pPr lvl="0" algn="ctr" rtl="0">
              <a:lnSpc>
                <a:spcPct val="150000"/>
              </a:lnSpc>
              <a:spcBef>
                <a:spcPts val="0"/>
              </a:spcBef>
              <a:buClr>
                <a:srgbClr val="000000"/>
              </a:buClr>
              <a:buSzPct val="25000"/>
              <a:buFont typeface="Arial"/>
              <a:buNone/>
            </a:pPr>
            <a:r>
              <a:rPr lang="en" sz="4800" dirty="0">
                <a:latin typeface="Times New Roman" panose="02020603050405020304" pitchFamily="18" charset="0"/>
                <a:cs typeface="Times New Roman" panose="02020603050405020304" pitchFamily="18" charset="0"/>
              </a:rPr>
              <a:t>CONCLUSIONES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311700" y="540825"/>
            <a:ext cx="8520600" cy="3975900"/>
          </a:xfrm>
          <a:prstGeom prst="rect">
            <a:avLst/>
          </a:prstGeom>
        </p:spPr>
        <p:txBody>
          <a:bodyPr lIns="91425" tIns="91425" rIns="91425" bIns="91425" anchor="t" anchorCtr="0">
            <a:noAutofit/>
          </a:bodyPr>
          <a:lstStyle/>
          <a:p>
            <a:pPr lvl="0" indent="444500" algn="just" rtl="0">
              <a:lnSpc>
                <a:spcPct val="150000"/>
              </a:lnSpc>
              <a:spcBef>
                <a:spcPts val="0"/>
              </a:spcBef>
              <a:spcAft>
                <a:spcPts val="0"/>
              </a:spcAft>
              <a:buNone/>
            </a:pPr>
            <a:endParaRPr dirty="0">
              <a:solidFill>
                <a:schemeClr val="accent6"/>
              </a:solidFill>
              <a:latin typeface="Times New Roman" panose="02020603050405020304" pitchFamily="18" charset="0"/>
              <a:ea typeface="Oswald"/>
              <a:cs typeface="Times New Roman" panose="02020603050405020304" pitchFamily="18" charset="0"/>
              <a:sym typeface="Oswald"/>
            </a:endParaRPr>
          </a:p>
          <a:p>
            <a:pPr lvl="0" indent="444500" algn="just" rtl="0">
              <a:lnSpc>
                <a:spcPct val="150000"/>
              </a:lnSpc>
              <a:spcBef>
                <a:spcPts val="0"/>
              </a:spcBef>
              <a:spcAft>
                <a:spcPts val="0"/>
              </a:spcAft>
              <a:buNone/>
            </a:pPr>
            <a:r>
              <a:rPr lang="en" dirty="0">
                <a:solidFill>
                  <a:schemeClr val="accent6"/>
                </a:solidFill>
                <a:latin typeface="Times New Roman" panose="02020603050405020304" pitchFamily="18" charset="0"/>
                <a:ea typeface="Oswald"/>
                <a:cs typeface="Times New Roman" panose="02020603050405020304" pitchFamily="18" charset="0"/>
                <a:sym typeface="Oswald"/>
              </a:rPr>
              <a:t>Sobre la evaluación de la aplicación desarrollada en ambas sesiones hubo porcentajes altos en cuanto la facilidad de uso, aprendizaje y satisfacción se refiere. Al hacer una comparación entre las dos sesiones se comprueba que haciendo uso de la aplicación Android se mejora los tiempos de conexión y continuidad del servicio de internet.</a:t>
            </a:r>
          </a:p>
          <a:p>
            <a:pPr lvl="0" indent="444500" algn="just" rtl="0">
              <a:lnSpc>
                <a:spcPct val="150000"/>
              </a:lnSpc>
              <a:spcBef>
                <a:spcPts val="0"/>
              </a:spcBef>
              <a:spcAft>
                <a:spcPts val="0"/>
              </a:spcAft>
              <a:buNone/>
            </a:pPr>
            <a:r>
              <a:rPr lang="en" dirty="0">
                <a:solidFill>
                  <a:schemeClr val="accent6"/>
                </a:solidFill>
                <a:latin typeface="Times New Roman" panose="02020603050405020304" pitchFamily="18" charset="0"/>
                <a:ea typeface="Oswald"/>
                <a:cs typeface="Times New Roman" panose="02020603050405020304" pitchFamily="18" charset="0"/>
                <a:sym typeface="Oswald"/>
              </a:rPr>
              <a:t> </a:t>
            </a:r>
          </a:p>
          <a:p>
            <a:pPr lvl="0" indent="444500" algn="just" rtl="0">
              <a:lnSpc>
                <a:spcPct val="150000"/>
              </a:lnSpc>
              <a:spcBef>
                <a:spcPts val="0"/>
              </a:spcBef>
              <a:spcAft>
                <a:spcPts val="0"/>
              </a:spcAft>
              <a:buNone/>
            </a:pPr>
            <a:r>
              <a:rPr lang="en" dirty="0">
                <a:solidFill>
                  <a:schemeClr val="accent6"/>
                </a:solidFill>
                <a:latin typeface="Times New Roman" panose="02020603050405020304" pitchFamily="18" charset="0"/>
                <a:ea typeface="Oswald"/>
                <a:cs typeface="Times New Roman" panose="02020603050405020304" pitchFamily="18" charset="0"/>
                <a:sym typeface="Oswald"/>
              </a:rPr>
              <a:t>La evaluación de usabilidad de la aplicación Android, arrojo resultados que afirman que se consiguió que el aplicativo es fácil de usar, mantiene la conectividad continua a internet y optimiza el uso de la batería del dispositivo móvil.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311700" y="678900"/>
            <a:ext cx="8520600" cy="3890100"/>
          </a:xfrm>
          <a:prstGeom prst="rect">
            <a:avLst/>
          </a:prstGeom>
        </p:spPr>
        <p:txBody>
          <a:bodyPr lIns="91425" tIns="91425" rIns="91425" bIns="91425" anchor="t" anchorCtr="0">
            <a:noAutofit/>
          </a:bodyPr>
          <a:lstStyle/>
          <a:p>
            <a:pPr lvl="0" indent="444500" algn="just" rtl="0">
              <a:lnSpc>
                <a:spcPct val="150000"/>
              </a:lnSpc>
              <a:spcBef>
                <a:spcPts val="0"/>
              </a:spcBef>
              <a:spcAft>
                <a:spcPts val="0"/>
              </a:spcAft>
              <a:buNone/>
            </a:pPr>
            <a:endParaRPr dirty="0">
              <a:solidFill>
                <a:schemeClr val="accent6"/>
              </a:solidFill>
              <a:latin typeface="Times New Roman" panose="02020603050405020304" pitchFamily="18" charset="0"/>
              <a:ea typeface="Oswald"/>
              <a:cs typeface="Times New Roman" panose="02020603050405020304" pitchFamily="18" charset="0"/>
              <a:sym typeface="Oswald"/>
            </a:endParaRPr>
          </a:p>
          <a:p>
            <a:pPr lvl="0" indent="444500" algn="just" rtl="0">
              <a:lnSpc>
                <a:spcPct val="150000"/>
              </a:lnSpc>
              <a:spcBef>
                <a:spcPts val="0"/>
              </a:spcBef>
              <a:spcAft>
                <a:spcPts val="0"/>
              </a:spcAft>
              <a:buNone/>
            </a:pPr>
            <a:endParaRPr dirty="0">
              <a:solidFill>
                <a:schemeClr val="accent6"/>
              </a:solidFill>
              <a:latin typeface="Times New Roman" panose="02020603050405020304" pitchFamily="18" charset="0"/>
              <a:ea typeface="Oswald"/>
              <a:cs typeface="Times New Roman" panose="02020603050405020304" pitchFamily="18" charset="0"/>
              <a:sym typeface="Oswald"/>
            </a:endParaRPr>
          </a:p>
          <a:p>
            <a:pPr lvl="0" indent="444500" algn="just" rtl="0">
              <a:lnSpc>
                <a:spcPct val="150000"/>
              </a:lnSpc>
              <a:spcBef>
                <a:spcPts val="0"/>
              </a:spcBef>
              <a:spcAft>
                <a:spcPts val="0"/>
              </a:spcAft>
              <a:buNone/>
            </a:pPr>
            <a:r>
              <a:rPr lang="en" dirty="0">
                <a:solidFill>
                  <a:schemeClr val="accent6"/>
                </a:solidFill>
                <a:latin typeface="Times New Roman" panose="02020603050405020304" pitchFamily="18" charset="0"/>
                <a:ea typeface="Oswald"/>
                <a:cs typeface="Times New Roman" panose="02020603050405020304" pitchFamily="18" charset="0"/>
                <a:sym typeface="Oswald"/>
              </a:rPr>
              <a:t>Finalmente, la hipótesis </a:t>
            </a:r>
            <a:r>
              <a:rPr lang="en" dirty="0" smtClean="0">
                <a:solidFill>
                  <a:schemeClr val="accent6"/>
                </a:solidFill>
                <a:latin typeface="Times New Roman" panose="02020603050405020304" pitchFamily="18" charset="0"/>
                <a:ea typeface="Oswald"/>
                <a:cs typeface="Times New Roman" panose="02020603050405020304" pitchFamily="18" charset="0"/>
                <a:sym typeface="Oswald"/>
              </a:rPr>
              <a:t>se </a:t>
            </a:r>
            <a:r>
              <a:rPr lang="en" dirty="0">
                <a:solidFill>
                  <a:schemeClr val="accent6"/>
                </a:solidFill>
                <a:latin typeface="Times New Roman" panose="02020603050405020304" pitchFamily="18" charset="0"/>
                <a:ea typeface="Oswald"/>
                <a:cs typeface="Times New Roman" panose="02020603050405020304" pitchFamily="18" charset="0"/>
                <a:sym typeface="Oswald"/>
              </a:rPr>
              <a:t>acepta, después de haber hecho las respectivas evaluaciones, la satisfacción de los usuarios fue mayor al hacer uso del aplicativo ya que los participantes indicaron que la aplicación Android permite realizar un cambio automático entre las redes WiFi y datos móviles usando la técnica de geomultihoming y también se amenoró el uso de la batería del dispositivo móvil.</a:t>
            </a:r>
          </a:p>
          <a:p>
            <a:pPr lvl="0" rtl="0">
              <a:spcBef>
                <a:spcPts val="0"/>
              </a:spcBef>
              <a:buNone/>
            </a:pPr>
            <a:endParaRPr sz="1400" dirty="0">
              <a:solidFill>
                <a:schemeClr val="accent6"/>
              </a:solidFill>
              <a:latin typeface="Times New Roman" panose="02020603050405020304" pitchFamily="18" charset="0"/>
              <a:ea typeface="Oswald"/>
              <a:cs typeface="Times New Roman" panose="02020603050405020304" pitchFamily="18" charset="0"/>
              <a:sym typeface="Oswa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645900" y="2141250"/>
            <a:ext cx="7852200" cy="861000"/>
          </a:xfrm>
          <a:prstGeom prst="rect">
            <a:avLst/>
          </a:prstGeom>
        </p:spPr>
        <p:txBody>
          <a:bodyPr lIns="91425" tIns="91425" rIns="91425" bIns="91425" anchor="ctr" anchorCtr="0">
            <a:noAutofit/>
          </a:bodyPr>
          <a:lstStyle/>
          <a:p>
            <a:pPr lvl="0" rtl="0">
              <a:spcBef>
                <a:spcPts val="0"/>
              </a:spcBef>
              <a:buNone/>
            </a:pPr>
            <a:r>
              <a:rPr lang="en" dirty="0">
                <a:latin typeface="Times New Roman" panose="02020603050405020304" pitchFamily="18" charset="0"/>
                <a:cs typeface="Times New Roman" panose="02020603050405020304" pitchFamily="18" charset="0"/>
              </a:rPr>
              <a:t>ANTECEDENTES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77484" y="1813592"/>
            <a:ext cx="8520600" cy="911100"/>
          </a:xfrm>
          <a:prstGeom prst="rect">
            <a:avLst/>
          </a:prstGeom>
        </p:spPr>
        <p:txBody>
          <a:bodyPr lIns="91425" tIns="91425" rIns="91425" bIns="91425" anchor="t" anchorCtr="0">
            <a:noAutofit/>
          </a:bodyPr>
          <a:lstStyle/>
          <a:p>
            <a:pPr lvl="0" algn="ctr" rtl="0">
              <a:spcBef>
                <a:spcPts val="0"/>
              </a:spcBef>
              <a:buNone/>
            </a:pPr>
            <a:r>
              <a:rPr lang="en" sz="4800" dirty="0">
                <a:latin typeface="Times New Roman" panose="02020603050405020304" pitchFamily="18" charset="0"/>
                <a:cs typeface="Times New Roman" panose="02020603050405020304" pitchFamily="18" charset="0"/>
              </a:rPr>
              <a:t>LÍNEAS DE TRABAJO FUTURO</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p:nvPr/>
        </p:nvSpPr>
        <p:spPr>
          <a:xfrm>
            <a:off x="418587" y="1102875"/>
            <a:ext cx="2629500" cy="2244900"/>
          </a:xfrm>
          <a:prstGeom prst="wedgeRectCallout">
            <a:avLst>
              <a:gd name="adj1" fmla="val -20833"/>
              <a:gd name="adj2" fmla="val 62500"/>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60" name="Shape 260"/>
          <p:cNvSpPr/>
          <p:nvPr/>
        </p:nvSpPr>
        <p:spPr>
          <a:xfrm>
            <a:off x="3257244" y="1102875"/>
            <a:ext cx="2629500" cy="2244900"/>
          </a:xfrm>
          <a:prstGeom prst="wedgeRectCallout">
            <a:avLst>
              <a:gd name="adj1" fmla="val -20833"/>
              <a:gd name="adj2" fmla="val 62500"/>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261" name="Shape 261"/>
          <p:cNvSpPr/>
          <p:nvPr/>
        </p:nvSpPr>
        <p:spPr>
          <a:xfrm>
            <a:off x="6095901" y="1102875"/>
            <a:ext cx="2629500" cy="2244900"/>
          </a:xfrm>
          <a:prstGeom prst="wedgeRectCallout">
            <a:avLst>
              <a:gd name="adj1" fmla="val -20833"/>
              <a:gd name="adj2" fmla="val 62500"/>
            </a:avLst>
          </a:prstGeom>
          <a:solidFill>
            <a:schemeClr val="dk1"/>
          </a:solidFill>
          <a:ln>
            <a:noFill/>
          </a:ln>
        </p:spPr>
        <p:txBody>
          <a:bodyPr lIns="91425" tIns="91425" rIns="91425" bIns="91425" anchor="ctr" anchorCtr="0">
            <a:noAutofit/>
          </a:bodyPr>
          <a:lstStyle/>
          <a:p>
            <a:pPr lvl="0">
              <a:spcBef>
                <a:spcPts val="0"/>
              </a:spcBef>
              <a:buNone/>
            </a:pPr>
            <a:endParaRPr/>
          </a:p>
        </p:txBody>
      </p:sp>
      <p:pic>
        <p:nvPicPr>
          <p:cNvPr id="262" name="Shape 262"/>
          <p:cNvPicPr preferRelativeResize="0"/>
          <p:nvPr/>
        </p:nvPicPr>
        <p:blipFill rotWithShape="1">
          <a:blip r:embed="rId3">
            <a:alphaModFix/>
          </a:blip>
          <a:srcRect r="25009"/>
          <a:stretch/>
        </p:blipFill>
        <p:spPr>
          <a:xfrm>
            <a:off x="689050" y="1527314"/>
            <a:ext cx="2092054" cy="1396050"/>
          </a:xfrm>
          <a:prstGeom prst="rect">
            <a:avLst/>
          </a:prstGeom>
          <a:noFill/>
          <a:ln>
            <a:noFill/>
          </a:ln>
        </p:spPr>
      </p:pic>
      <p:pic>
        <p:nvPicPr>
          <p:cNvPr id="263" name="Shape 263"/>
          <p:cNvPicPr preferRelativeResize="0"/>
          <p:nvPr/>
        </p:nvPicPr>
        <p:blipFill>
          <a:blip r:embed="rId4">
            <a:alphaModFix/>
          </a:blip>
          <a:stretch>
            <a:fillRect/>
          </a:stretch>
        </p:blipFill>
        <p:spPr>
          <a:xfrm>
            <a:off x="3437462" y="1572350"/>
            <a:ext cx="2362700" cy="1305974"/>
          </a:xfrm>
          <a:prstGeom prst="rect">
            <a:avLst/>
          </a:prstGeom>
          <a:noFill/>
          <a:ln>
            <a:noFill/>
          </a:ln>
        </p:spPr>
      </p:pic>
      <p:sp>
        <p:nvSpPr>
          <p:cNvPr id="264" name="Shape 264"/>
          <p:cNvSpPr txBox="1">
            <a:spLocks noGrp="1"/>
          </p:cNvSpPr>
          <p:nvPr>
            <p:ph type="title"/>
          </p:nvPr>
        </p:nvSpPr>
        <p:spPr>
          <a:xfrm>
            <a:off x="504850" y="3854750"/>
            <a:ext cx="2457000" cy="690300"/>
          </a:xfrm>
          <a:prstGeom prst="rect">
            <a:avLst/>
          </a:prstGeom>
        </p:spPr>
        <p:txBody>
          <a:bodyPr lIns="91425" tIns="91425" rIns="91425" bIns="91425" anchor="t" anchorCtr="0">
            <a:noAutofit/>
          </a:bodyPr>
          <a:lstStyle/>
          <a:p>
            <a:pPr lvl="0" algn="ctr" rtl="0">
              <a:spcBef>
                <a:spcPts val="0"/>
              </a:spcBef>
              <a:spcAft>
                <a:spcPts val="1200"/>
              </a:spcAft>
              <a:buNone/>
            </a:pPr>
            <a:r>
              <a:rPr lang="en" sz="2100" dirty="0">
                <a:latin typeface="Times New Roman" panose="02020603050405020304" pitchFamily="18" charset="0"/>
                <a:cs typeface="Times New Roman" panose="02020603050405020304" pitchFamily="18" charset="0"/>
              </a:rPr>
              <a:t>Múltiples plataformas</a:t>
            </a:r>
          </a:p>
        </p:txBody>
      </p:sp>
      <p:sp>
        <p:nvSpPr>
          <p:cNvPr id="265" name="Shape 265"/>
          <p:cNvSpPr txBox="1">
            <a:spLocks noGrp="1"/>
          </p:cNvSpPr>
          <p:nvPr>
            <p:ph type="title"/>
          </p:nvPr>
        </p:nvSpPr>
        <p:spPr>
          <a:xfrm>
            <a:off x="3390325" y="3854750"/>
            <a:ext cx="2457000" cy="690300"/>
          </a:xfrm>
          <a:prstGeom prst="rect">
            <a:avLst/>
          </a:prstGeom>
        </p:spPr>
        <p:txBody>
          <a:bodyPr lIns="91425" tIns="91425" rIns="91425" bIns="91425" anchor="t" anchorCtr="0">
            <a:noAutofit/>
          </a:bodyPr>
          <a:lstStyle/>
          <a:p>
            <a:pPr lvl="0" algn="ctr" rtl="0">
              <a:spcBef>
                <a:spcPts val="0"/>
              </a:spcBef>
              <a:spcAft>
                <a:spcPts val="1200"/>
              </a:spcAft>
              <a:buNone/>
            </a:pPr>
            <a:r>
              <a:rPr lang="en" sz="2100">
                <a:latin typeface="Times New Roman" panose="02020603050405020304" pitchFamily="18" charset="0"/>
                <a:cs typeface="Times New Roman" panose="02020603050405020304" pitchFamily="18" charset="0"/>
              </a:rPr>
              <a:t>Lógica difusa</a:t>
            </a:r>
          </a:p>
        </p:txBody>
      </p:sp>
      <p:sp>
        <p:nvSpPr>
          <p:cNvPr id="266" name="Shape 266"/>
          <p:cNvSpPr txBox="1">
            <a:spLocks noGrp="1"/>
          </p:cNvSpPr>
          <p:nvPr>
            <p:ph type="title"/>
          </p:nvPr>
        </p:nvSpPr>
        <p:spPr>
          <a:xfrm>
            <a:off x="6182150" y="3854750"/>
            <a:ext cx="2457000" cy="690300"/>
          </a:xfrm>
          <a:prstGeom prst="rect">
            <a:avLst/>
          </a:prstGeom>
        </p:spPr>
        <p:txBody>
          <a:bodyPr lIns="91425" tIns="91425" rIns="91425" bIns="91425" anchor="t" anchorCtr="0">
            <a:noAutofit/>
          </a:bodyPr>
          <a:lstStyle/>
          <a:p>
            <a:pPr lvl="0" algn="ctr" rtl="0">
              <a:spcBef>
                <a:spcPts val="0"/>
              </a:spcBef>
              <a:spcAft>
                <a:spcPts val="1200"/>
              </a:spcAft>
              <a:buNone/>
            </a:pPr>
            <a:r>
              <a:rPr lang="en" sz="2100">
                <a:latin typeface="Times New Roman" panose="02020603050405020304" pitchFamily="18" charset="0"/>
                <a:cs typeface="Times New Roman" panose="02020603050405020304" pitchFamily="18" charset="0"/>
              </a:rPr>
              <a:t>Módulos extra</a:t>
            </a:r>
          </a:p>
        </p:txBody>
      </p:sp>
      <p:pic>
        <p:nvPicPr>
          <p:cNvPr id="267" name="Shape 267"/>
          <p:cNvPicPr preferRelativeResize="0"/>
          <p:nvPr/>
        </p:nvPicPr>
        <p:blipFill>
          <a:blip r:embed="rId5">
            <a:alphaModFix/>
          </a:blip>
          <a:stretch>
            <a:fillRect/>
          </a:stretch>
        </p:blipFill>
        <p:spPr>
          <a:xfrm>
            <a:off x="6362900" y="1420462"/>
            <a:ext cx="2095500" cy="1609725"/>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311700" y="2116200"/>
            <a:ext cx="8520600" cy="911100"/>
          </a:xfrm>
          <a:prstGeom prst="rect">
            <a:avLst/>
          </a:prstGeom>
        </p:spPr>
        <p:txBody>
          <a:bodyPr lIns="91425" tIns="91425" rIns="91425" bIns="91425" anchor="t" anchorCtr="0">
            <a:noAutofit/>
          </a:bodyPr>
          <a:lstStyle/>
          <a:p>
            <a:pPr lvl="0" algn="ctr" rtl="0">
              <a:spcBef>
                <a:spcPts val="0"/>
              </a:spcBef>
              <a:buNone/>
            </a:pPr>
            <a:r>
              <a:rPr lang="en" sz="4800" dirty="0">
                <a:latin typeface="Times New Roman" panose="02020603050405020304" pitchFamily="18" charset="0"/>
                <a:cs typeface="Times New Roman" panose="02020603050405020304" pitchFamily="18" charset="0"/>
              </a:rPr>
              <a:t>Gracias totales</a:t>
            </a:r>
            <a:r>
              <a:rPr lang="en" sz="4800" dirty="0" smtClean="0">
                <a:latin typeface="Times New Roman" panose="02020603050405020304" pitchFamily="18" charset="0"/>
                <a:cs typeface="Times New Roman" panose="02020603050405020304" pitchFamily="18" charset="0"/>
              </a:rPr>
              <a:t>!</a:t>
            </a:r>
            <a:br>
              <a:rPr lang="en" sz="4800" dirty="0" smtClean="0">
                <a:latin typeface="Times New Roman" panose="02020603050405020304" pitchFamily="18" charset="0"/>
                <a:cs typeface="Times New Roman" panose="02020603050405020304" pitchFamily="18" charset="0"/>
              </a:rPr>
            </a:br>
            <a:r>
              <a:rPr lang="en" sz="4800" dirty="0">
                <a:latin typeface="Times New Roman" panose="02020603050405020304" pitchFamily="18" charset="0"/>
                <a:cs typeface="Times New Roman" panose="02020603050405020304" pitchFamily="18" charset="0"/>
              </a:rPr>
              <a:t/>
            </a:r>
            <a:br>
              <a:rPr lang="en" sz="4800" dirty="0">
                <a:latin typeface="Times New Roman" panose="02020603050405020304" pitchFamily="18" charset="0"/>
                <a:cs typeface="Times New Roman" panose="02020603050405020304" pitchFamily="18" charset="0"/>
              </a:rPr>
            </a:br>
            <a:endParaRPr lang="en" sz="4800" dirty="0">
              <a:latin typeface="Times New Roman" panose="02020603050405020304" pitchFamily="18" charset="0"/>
              <a:cs typeface="Times New Roman" panose="02020603050405020304" pitchFamily="18" charset="0"/>
            </a:endParaRPr>
          </a:p>
        </p:txBody>
      </p:sp>
      <p:sp>
        <p:nvSpPr>
          <p:cNvPr id="3" name="Shape 272"/>
          <p:cNvSpPr txBox="1">
            <a:spLocks/>
          </p:cNvSpPr>
          <p:nvPr/>
        </p:nvSpPr>
        <p:spPr>
          <a:xfrm>
            <a:off x="6587498" y="3768628"/>
            <a:ext cx="2145536" cy="9111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Font typeface="Oswald"/>
              <a:buNone/>
              <a:defRPr sz="3000" b="0" i="0" u="none" strike="noStrike" cap="none">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pPr algn="ctr"/>
            <a:r>
              <a:rPr lang="en" sz="2400" dirty="0" smtClean="0">
                <a:latin typeface="Times New Roman" panose="02020603050405020304" pitchFamily="18" charset="0"/>
                <a:cs typeface="Times New Roman" panose="02020603050405020304" pitchFamily="18" charset="0"/>
              </a:rPr>
              <a:t>PREGUNTAS?</a:t>
            </a:r>
            <a:r>
              <a:rPr lang="en" sz="4800" dirty="0" smtClean="0">
                <a:latin typeface="Times New Roman" panose="02020603050405020304" pitchFamily="18" charset="0"/>
                <a:cs typeface="Times New Roman" panose="02020603050405020304" pitchFamily="18" charset="0"/>
              </a:rPr>
              <a:t/>
            </a:r>
            <a:br>
              <a:rPr lang="en" sz="4800" dirty="0" smtClean="0">
                <a:latin typeface="Times New Roman" panose="02020603050405020304" pitchFamily="18" charset="0"/>
                <a:cs typeface="Times New Roman" panose="02020603050405020304" pitchFamily="18" charset="0"/>
              </a:rPr>
            </a:br>
            <a:r>
              <a:rPr lang="en" sz="4800" dirty="0" smtClean="0">
                <a:latin typeface="Times New Roman" panose="02020603050405020304" pitchFamily="18" charset="0"/>
                <a:cs typeface="Times New Roman" panose="02020603050405020304" pitchFamily="18" charset="0"/>
              </a:rPr>
              <a:t/>
            </a:r>
            <a:br>
              <a:rPr lang="en" sz="4800" dirty="0" smtClean="0">
                <a:latin typeface="Times New Roman" panose="02020603050405020304" pitchFamily="18" charset="0"/>
                <a:cs typeface="Times New Roman" panose="02020603050405020304" pitchFamily="18" charset="0"/>
              </a:rPr>
            </a:br>
            <a:endParaRPr lang="en" sz="4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519025" y="1205425"/>
            <a:ext cx="2313000" cy="406800"/>
          </a:xfrm>
          <a:prstGeom prst="rect">
            <a:avLst/>
          </a:prstGeom>
        </p:spPr>
        <p:txBody>
          <a:bodyPr lIns="91425" tIns="91425" rIns="91425" bIns="91425" anchor="t" anchorCtr="0">
            <a:noAutofit/>
          </a:bodyPr>
          <a:lstStyle/>
          <a:p>
            <a:pPr lvl="0" algn="just" rtl="0">
              <a:spcBef>
                <a:spcPts val="0"/>
              </a:spcBef>
              <a:buNone/>
            </a:pPr>
            <a:r>
              <a:rPr lang="en" sz="1600" dirty="0">
                <a:latin typeface="Times New Roman" panose="02020603050405020304" pitchFamily="18" charset="0"/>
                <a:cs typeface="Times New Roman" panose="02020603050405020304" pitchFamily="18" charset="0"/>
              </a:rPr>
              <a:t>Estar conectado siempre</a:t>
            </a:r>
          </a:p>
        </p:txBody>
      </p:sp>
      <p:pic>
        <p:nvPicPr>
          <p:cNvPr id="80" name="Shape 80" descr="always-connected.jpg"/>
          <p:cNvPicPr preferRelativeResize="0"/>
          <p:nvPr/>
        </p:nvPicPr>
        <p:blipFill>
          <a:blip r:embed="rId3">
            <a:alphaModFix/>
          </a:blip>
          <a:stretch>
            <a:fillRect/>
          </a:stretch>
        </p:blipFill>
        <p:spPr>
          <a:xfrm>
            <a:off x="561325" y="1694025"/>
            <a:ext cx="2228400" cy="1774374"/>
          </a:xfrm>
          <a:prstGeom prst="rect">
            <a:avLst/>
          </a:prstGeom>
          <a:noFill/>
          <a:ln>
            <a:noFill/>
          </a:ln>
        </p:spPr>
      </p:pic>
      <p:sp>
        <p:nvSpPr>
          <p:cNvPr id="81" name="Shape 81"/>
          <p:cNvSpPr txBox="1">
            <a:spLocks noGrp="1"/>
          </p:cNvSpPr>
          <p:nvPr>
            <p:ph type="body" idx="1"/>
          </p:nvPr>
        </p:nvSpPr>
        <p:spPr>
          <a:xfrm>
            <a:off x="3453967" y="1205425"/>
            <a:ext cx="1953300" cy="406800"/>
          </a:xfrm>
          <a:prstGeom prst="rect">
            <a:avLst/>
          </a:prstGeom>
        </p:spPr>
        <p:txBody>
          <a:bodyPr lIns="91425" tIns="91425" rIns="91425" bIns="91425" anchor="t" anchorCtr="0">
            <a:noAutofit/>
          </a:bodyPr>
          <a:lstStyle/>
          <a:p>
            <a:pPr lvl="0" algn="just" rtl="0">
              <a:spcBef>
                <a:spcPts val="0"/>
              </a:spcBef>
              <a:buNone/>
            </a:pPr>
            <a:r>
              <a:rPr lang="en" sz="1600" dirty="0">
                <a:latin typeface="Times New Roman" panose="02020603050405020304" pitchFamily="18" charset="0"/>
                <a:cs typeface="Times New Roman" panose="02020603050405020304" pitchFamily="18" charset="0"/>
              </a:rPr>
              <a:t>Dispositivos móviles</a:t>
            </a:r>
          </a:p>
        </p:txBody>
      </p:sp>
      <p:pic>
        <p:nvPicPr>
          <p:cNvPr id="82" name="Shape 82" descr="Acceso Aula Virtual.jpg"/>
          <p:cNvPicPr preferRelativeResize="0"/>
          <p:nvPr/>
        </p:nvPicPr>
        <p:blipFill>
          <a:blip r:embed="rId4">
            <a:alphaModFix/>
          </a:blip>
          <a:stretch>
            <a:fillRect/>
          </a:stretch>
        </p:blipFill>
        <p:spPr>
          <a:xfrm>
            <a:off x="3545393" y="1684562"/>
            <a:ext cx="1770441" cy="1774373"/>
          </a:xfrm>
          <a:prstGeom prst="rect">
            <a:avLst/>
          </a:prstGeom>
          <a:noFill/>
          <a:ln>
            <a:noFill/>
          </a:ln>
        </p:spPr>
      </p:pic>
      <p:sp>
        <p:nvSpPr>
          <p:cNvPr id="83" name="Shape 83"/>
          <p:cNvSpPr txBox="1">
            <a:spLocks noGrp="1"/>
          </p:cNvSpPr>
          <p:nvPr>
            <p:ph type="body" idx="1"/>
          </p:nvPr>
        </p:nvSpPr>
        <p:spPr>
          <a:xfrm>
            <a:off x="6275450" y="1205425"/>
            <a:ext cx="2352900" cy="406800"/>
          </a:xfrm>
          <a:prstGeom prst="rect">
            <a:avLst/>
          </a:prstGeom>
        </p:spPr>
        <p:txBody>
          <a:bodyPr lIns="91425" tIns="91425" rIns="91425" bIns="91425" anchor="t" anchorCtr="0">
            <a:noAutofit/>
          </a:bodyPr>
          <a:lstStyle/>
          <a:p>
            <a:pPr lvl="0" algn="just" rtl="0">
              <a:spcBef>
                <a:spcPts val="0"/>
              </a:spcBef>
              <a:buNone/>
            </a:pPr>
            <a:r>
              <a:rPr lang="en" sz="1600" dirty="0">
                <a:latin typeface="Times New Roman" panose="02020603050405020304" pitchFamily="18" charset="0"/>
                <a:cs typeface="Times New Roman" panose="02020603050405020304" pitchFamily="18" charset="0"/>
              </a:rPr>
              <a:t>Conexiones inalámbricas</a:t>
            </a:r>
          </a:p>
        </p:txBody>
      </p:sp>
      <p:pic>
        <p:nvPicPr>
          <p:cNvPr id="84" name="Shape 84" descr="Sin título-1.png"/>
          <p:cNvPicPr preferRelativeResize="0"/>
          <p:nvPr/>
        </p:nvPicPr>
        <p:blipFill rotWithShape="1">
          <a:blip r:embed="rId5">
            <a:alphaModFix/>
          </a:blip>
          <a:srcRect t="14639"/>
          <a:stretch/>
        </p:blipFill>
        <p:spPr>
          <a:xfrm>
            <a:off x="6071509" y="1684562"/>
            <a:ext cx="2760790" cy="1774374"/>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645900" y="2141250"/>
            <a:ext cx="7852200" cy="861000"/>
          </a:xfrm>
          <a:prstGeom prst="rect">
            <a:avLst/>
          </a:prstGeom>
        </p:spPr>
        <p:txBody>
          <a:bodyPr lIns="91425" tIns="91425" rIns="91425" bIns="91425" anchor="t" anchorCtr="0">
            <a:noAutofit/>
          </a:bodyPr>
          <a:lstStyle/>
          <a:p>
            <a:pPr lvl="0" rtl="0">
              <a:spcBef>
                <a:spcPts val="0"/>
              </a:spcBef>
              <a:buNone/>
            </a:pPr>
            <a:r>
              <a:rPr lang="en" dirty="0">
                <a:latin typeface="Times New Roman" panose="02020603050405020304" pitchFamily="18" charset="0"/>
                <a:cs typeface="Times New Roman" panose="02020603050405020304" pitchFamily="18" charset="0"/>
              </a:rPr>
              <a:t>PLANTEAMIENTO DEL PROBLEMA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descr="problema.png"/>
          <p:cNvPicPr preferRelativeResize="0"/>
          <p:nvPr/>
        </p:nvPicPr>
        <p:blipFill>
          <a:blip r:embed="rId3">
            <a:alphaModFix/>
          </a:blip>
          <a:stretch>
            <a:fillRect/>
          </a:stretch>
        </p:blipFill>
        <p:spPr>
          <a:xfrm>
            <a:off x="1267275" y="152400"/>
            <a:ext cx="6451600" cy="4838700"/>
          </a:xfrm>
          <a:prstGeom prst="rect">
            <a:avLst/>
          </a:prstGeom>
          <a:noFill/>
          <a:ln>
            <a:noFill/>
          </a:ln>
        </p:spPr>
      </p:pic>
      <p:sp>
        <p:nvSpPr>
          <p:cNvPr id="95" name="Shape 95"/>
          <p:cNvSpPr txBox="1">
            <a:spLocks noGrp="1"/>
          </p:cNvSpPr>
          <p:nvPr>
            <p:ph type="body" idx="4294967295"/>
          </p:nvPr>
        </p:nvSpPr>
        <p:spPr>
          <a:xfrm>
            <a:off x="0" y="2418775"/>
            <a:ext cx="2590800" cy="490800"/>
          </a:xfrm>
          <a:prstGeom prst="rect">
            <a:avLst/>
          </a:prstGeom>
        </p:spPr>
        <p:txBody>
          <a:bodyPr lIns="91425" tIns="91425" rIns="91425" bIns="91425" anchor="t" anchorCtr="0">
            <a:noAutofit/>
          </a:bodyPr>
          <a:lstStyle/>
          <a:p>
            <a:pPr lvl="0" rtl="0">
              <a:spcBef>
                <a:spcPts val="0"/>
              </a:spcBef>
              <a:buNone/>
            </a:pPr>
            <a:r>
              <a:rPr lang="en" dirty="0">
                <a:solidFill>
                  <a:srgbClr val="000000"/>
                </a:solidFill>
                <a:highlight>
                  <a:srgbClr val="FFFFFF"/>
                </a:highlight>
              </a:rPr>
              <a:t>Disponibilidad red WiFi</a:t>
            </a:r>
          </a:p>
        </p:txBody>
      </p:sp>
      <p:sp>
        <p:nvSpPr>
          <p:cNvPr id="96" name="Shape 96"/>
          <p:cNvSpPr txBox="1">
            <a:spLocks noGrp="1"/>
          </p:cNvSpPr>
          <p:nvPr>
            <p:ph type="body" idx="4294967295"/>
          </p:nvPr>
        </p:nvSpPr>
        <p:spPr>
          <a:xfrm>
            <a:off x="102600" y="4534675"/>
            <a:ext cx="2590800" cy="490800"/>
          </a:xfrm>
          <a:prstGeom prst="rect">
            <a:avLst/>
          </a:prstGeom>
        </p:spPr>
        <p:txBody>
          <a:bodyPr lIns="91425" tIns="91425" rIns="91425" bIns="91425" anchor="t" anchorCtr="0">
            <a:noAutofit/>
          </a:bodyPr>
          <a:lstStyle/>
          <a:p>
            <a:pPr lvl="0" rtl="0">
              <a:spcBef>
                <a:spcPts val="0"/>
              </a:spcBef>
              <a:buNone/>
            </a:pPr>
            <a:r>
              <a:rPr lang="en">
                <a:solidFill>
                  <a:srgbClr val="000000"/>
                </a:solidFill>
                <a:highlight>
                  <a:srgbClr val="FFFFFF"/>
                </a:highlight>
              </a:rPr>
              <a:t>Activación datos móviles</a:t>
            </a:r>
          </a:p>
        </p:txBody>
      </p:sp>
      <p:sp>
        <p:nvSpPr>
          <p:cNvPr id="97" name="Shape 97"/>
          <p:cNvSpPr txBox="1">
            <a:spLocks noGrp="1"/>
          </p:cNvSpPr>
          <p:nvPr>
            <p:ph type="body" idx="4294967295"/>
          </p:nvPr>
        </p:nvSpPr>
        <p:spPr>
          <a:xfrm>
            <a:off x="4773575" y="3050825"/>
            <a:ext cx="4119000" cy="371100"/>
          </a:xfrm>
          <a:prstGeom prst="rect">
            <a:avLst/>
          </a:prstGeom>
        </p:spPr>
        <p:txBody>
          <a:bodyPr lIns="91425" tIns="91425" rIns="91425" bIns="91425" anchor="t" anchorCtr="0">
            <a:noAutofit/>
          </a:bodyPr>
          <a:lstStyle/>
          <a:p>
            <a:pPr lvl="0" rtl="0">
              <a:spcBef>
                <a:spcPts val="0"/>
              </a:spcBef>
              <a:buNone/>
            </a:pPr>
            <a:r>
              <a:rPr lang="en" sz="1600">
                <a:solidFill>
                  <a:srgbClr val="000000"/>
                </a:solidFill>
                <a:highlight>
                  <a:srgbClr val="FFFFFF"/>
                </a:highlight>
              </a:rPr>
              <a:t>En contacto con amigos y familiares, negocios</a:t>
            </a:r>
          </a:p>
        </p:txBody>
      </p:sp>
      <p:sp>
        <p:nvSpPr>
          <p:cNvPr id="98" name="Shape 98"/>
          <p:cNvSpPr txBox="1">
            <a:spLocks noGrp="1"/>
          </p:cNvSpPr>
          <p:nvPr>
            <p:ph type="body" idx="4294967295"/>
          </p:nvPr>
        </p:nvSpPr>
        <p:spPr>
          <a:xfrm>
            <a:off x="5118050" y="4594525"/>
            <a:ext cx="2999100" cy="371100"/>
          </a:xfrm>
          <a:prstGeom prst="rect">
            <a:avLst/>
          </a:prstGeom>
        </p:spPr>
        <p:txBody>
          <a:bodyPr lIns="91425" tIns="91425" rIns="91425" bIns="91425" anchor="t" anchorCtr="0">
            <a:noAutofit/>
          </a:bodyPr>
          <a:lstStyle/>
          <a:p>
            <a:pPr lvl="0" rtl="0">
              <a:spcBef>
                <a:spcPts val="0"/>
              </a:spcBef>
              <a:buNone/>
            </a:pPr>
            <a:r>
              <a:rPr lang="en" sz="1600">
                <a:solidFill>
                  <a:srgbClr val="000000"/>
                </a:solidFill>
                <a:highlight>
                  <a:srgbClr val="FFFFFF"/>
                </a:highlight>
              </a:rPr>
              <a:t>Olvidan activar los datos móviles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671250" y="2141250"/>
            <a:ext cx="7852200" cy="861000"/>
          </a:xfrm>
          <a:prstGeom prst="rect">
            <a:avLst/>
          </a:prstGeom>
        </p:spPr>
        <p:txBody>
          <a:bodyPr lIns="91425" tIns="91425" rIns="91425" bIns="91425" anchor="ctr" anchorCtr="0">
            <a:noAutofit/>
          </a:bodyPr>
          <a:lstStyle/>
          <a:p>
            <a:pPr lvl="0">
              <a:spcBef>
                <a:spcPts val="0"/>
              </a:spcBef>
              <a:buNone/>
            </a:pPr>
            <a:r>
              <a:rPr lang="en" dirty="0">
                <a:latin typeface="Times New Roman" panose="02020603050405020304" pitchFamily="18" charset="0"/>
                <a:cs typeface="Times New Roman" panose="02020603050405020304" pitchFamily="18" charset="0"/>
              </a:rPr>
              <a:t>OBJETIVOS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latin typeface="Times New Roman" panose="02020603050405020304" pitchFamily="18" charset="0"/>
                <a:cs typeface="Times New Roman" panose="02020603050405020304" pitchFamily="18" charset="0"/>
              </a:rPr>
              <a:t>Objetivo General</a:t>
            </a:r>
          </a:p>
        </p:txBody>
      </p:sp>
      <p:sp>
        <p:nvSpPr>
          <p:cNvPr id="109" name="Shape 10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gn="just">
              <a:spcBef>
                <a:spcPts val="0"/>
              </a:spcBef>
              <a:buNone/>
            </a:pPr>
            <a:r>
              <a:rPr lang="en" sz="2400" dirty="0">
                <a:latin typeface="Times New Roman" panose="02020603050405020304" pitchFamily="18" charset="0"/>
                <a:cs typeface="Times New Roman" panose="02020603050405020304" pitchFamily="18" charset="0"/>
              </a:rPr>
              <a:t>Desarrollar una aplicación móvil utilizando la herramienta Android Studio, que permita implementar la técnica de multihoming entre las interfaces que disponga el dispositivo móvil, para garantizar la continuidad del servicio de acceso a internet y minimiza el uso de la batería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latin typeface="Times New Roman" panose="02020603050405020304" pitchFamily="18" charset="0"/>
                <a:cs typeface="Times New Roman" panose="02020603050405020304" pitchFamily="18" charset="0"/>
              </a:rPr>
              <a:t>Objetivos Específicos</a:t>
            </a:r>
          </a:p>
        </p:txBody>
      </p:sp>
      <p:sp>
        <p:nvSpPr>
          <p:cNvPr id="115" name="Shape 115"/>
          <p:cNvSpPr/>
          <p:nvPr/>
        </p:nvSpPr>
        <p:spPr>
          <a:xfrm>
            <a:off x="311700" y="1230109"/>
            <a:ext cx="5441829" cy="493500"/>
          </a:xfrm>
          <a:prstGeom prst="wedgeRectCallout">
            <a:avLst>
              <a:gd name="adj1" fmla="val -20483"/>
              <a:gd name="adj2" fmla="val 50322"/>
            </a:avLst>
          </a:prstGeom>
          <a:solidFill>
            <a:schemeClr val="accent5"/>
          </a:solidFill>
          <a:ln>
            <a:noFill/>
          </a:ln>
        </p:spPr>
        <p:txBody>
          <a:bodyPr lIns="91425" tIns="91425" rIns="91425" bIns="91425" anchor="ctr" anchorCtr="0">
            <a:noAutofit/>
          </a:bodyPr>
          <a:lstStyle/>
          <a:p>
            <a:pPr lvl="0">
              <a:spcBef>
                <a:spcPts val="0"/>
              </a:spcBef>
              <a:buNone/>
            </a:pPr>
            <a:r>
              <a:rPr lang="en" sz="2400" dirty="0" smtClean="0">
                <a:latin typeface="Times New Roman" panose="02020603050405020304" pitchFamily="18" charset="0"/>
                <a:cs typeface="Times New Roman" panose="02020603050405020304" pitchFamily="18" charset="0"/>
              </a:rPr>
              <a:t>Realizar el análisis de </a:t>
            </a:r>
            <a:r>
              <a:rPr lang="en" sz="2400" dirty="0">
                <a:latin typeface="Times New Roman" panose="02020603050405020304" pitchFamily="18" charset="0"/>
                <a:cs typeface="Times New Roman" panose="02020603050405020304" pitchFamily="18" charset="0"/>
              </a:rPr>
              <a:t>estado del arte</a:t>
            </a:r>
          </a:p>
        </p:txBody>
      </p:sp>
      <p:sp>
        <p:nvSpPr>
          <p:cNvPr id="116" name="Shape 116"/>
          <p:cNvSpPr/>
          <p:nvPr/>
        </p:nvSpPr>
        <p:spPr>
          <a:xfrm>
            <a:off x="809383" y="2138113"/>
            <a:ext cx="5365386" cy="493500"/>
          </a:xfrm>
          <a:prstGeom prst="wedgeRectCallout">
            <a:avLst>
              <a:gd name="adj1" fmla="val -20483"/>
              <a:gd name="adj2" fmla="val 50322"/>
            </a:avLst>
          </a:prstGeom>
          <a:solidFill>
            <a:schemeClr val="accent5"/>
          </a:solidFill>
          <a:ln>
            <a:noFill/>
          </a:ln>
        </p:spPr>
        <p:txBody>
          <a:bodyPr lIns="91425" tIns="91425" rIns="91425" bIns="91425" anchor="ctr" anchorCtr="0">
            <a:noAutofit/>
          </a:bodyPr>
          <a:lstStyle/>
          <a:p>
            <a:pPr lvl="0" rtl="0">
              <a:spcBef>
                <a:spcPts val="0"/>
              </a:spcBef>
              <a:buNone/>
            </a:pPr>
            <a:r>
              <a:rPr lang="en" sz="2400" dirty="0" smtClean="0">
                <a:latin typeface="Times New Roman" panose="02020603050405020304" pitchFamily="18" charset="0"/>
                <a:cs typeface="Times New Roman" panose="02020603050405020304" pitchFamily="18" charset="0"/>
              </a:rPr>
              <a:t>Definir herramientas </a:t>
            </a:r>
            <a:r>
              <a:rPr lang="en" sz="2400" dirty="0">
                <a:latin typeface="Times New Roman" panose="02020603050405020304" pitchFamily="18" charset="0"/>
                <a:cs typeface="Times New Roman" panose="02020603050405020304" pitchFamily="18" charset="0"/>
              </a:rPr>
              <a:t>software para UI</a:t>
            </a:r>
          </a:p>
        </p:txBody>
      </p:sp>
      <p:sp>
        <p:nvSpPr>
          <p:cNvPr id="117" name="Shape 117"/>
          <p:cNvSpPr/>
          <p:nvPr/>
        </p:nvSpPr>
        <p:spPr>
          <a:xfrm>
            <a:off x="1272050" y="3123751"/>
            <a:ext cx="7204288" cy="493500"/>
          </a:xfrm>
          <a:prstGeom prst="wedgeRectCallout">
            <a:avLst>
              <a:gd name="adj1" fmla="val -20483"/>
              <a:gd name="adj2" fmla="val 50322"/>
            </a:avLst>
          </a:prstGeom>
          <a:solidFill>
            <a:schemeClr val="accent5"/>
          </a:solidFill>
          <a:ln>
            <a:noFill/>
          </a:ln>
        </p:spPr>
        <p:txBody>
          <a:bodyPr lIns="91425" tIns="91425" rIns="91425" bIns="91425" anchor="ctr" anchorCtr="0">
            <a:noAutofit/>
          </a:bodyPr>
          <a:lstStyle/>
          <a:p>
            <a:pPr lvl="0" rtl="0">
              <a:spcBef>
                <a:spcPts val="0"/>
              </a:spcBef>
              <a:buNone/>
            </a:pPr>
            <a:r>
              <a:rPr lang="en" sz="2400" dirty="0" smtClean="0">
                <a:latin typeface="Times New Roman" panose="02020603050405020304" pitchFamily="18" charset="0"/>
                <a:cs typeface="Times New Roman" panose="02020603050405020304" pitchFamily="18" charset="0"/>
              </a:rPr>
              <a:t>Desarrollar la aplicación </a:t>
            </a:r>
            <a:r>
              <a:rPr lang="en" sz="2400" dirty="0">
                <a:latin typeface="Times New Roman" panose="02020603050405020304" pitchFamily="18" charset="0"/>
                <a:cs typeface="Times New Roman" panose="02020603050405020304" pitchFamily="18" charset="0"/>
              </a:rPr>
              <a:t>que permita multihoming</a:t>
            </a:r>
          </a:p>
        </p:txBody>
      </p:sp>
      <p:sp>
        <p:nvSpPr>
          <p:cNvPr id="119" name="Shape 119"/>
          <p:cNvSpPr/>
          <p:nvPr/>
        </p:nvSpPr>
        <p:spPr>
          <a:xfrm>
            <a:off x="2387400" y="4076385"/>
            <a:ext cx="6444900" cy="572700"/>
          </a:xfrm>
          <a:prstGeom prst="wedgeRectCallout">
            <a:avLst>
              <a:gd name="adj1" fmla="val -20483"/>
              <a:gd name="adj2" fmla="val 50322"/>
            </a:avLst>
          </a:prstGeom>
          <a:solidFill>
            <a:schemeClr val="accent5"/>
          </a:solidFill>
          <a:ln>
            <a:noFill/>
          </a:ln>
        </p:spPr>
        <p:txBody>
          <a:bodyPr lIns="91425" tIns="91425" rIns="91425" bIns="91425" anchor="ctr" anchorCtr="0">
            <a:noAutofit/>
          </a:bodyPr>
          <a:lstStyle/>
          <a:p>
            <a:pPr lvl="0" rtl="0">
              <a:spcBef>
                <a:spcPts val="0"/>
              </a:spcBef>
              <a:buNone/>
            </a:pPr>
            <a:r>
              <a:rPr lang="en" sz="2400" dirty="0">
                <a:latin typeface="Times New Roman" panose="02020603050405020304" pitchFamily="18" charset="0"/>
                <a:cs typeface="Times New Roman" panose="02020603050405020304" pitchFamily="18" charset="0"/>
              </a:rPr>
              <a:t>Evaluación conectividad WiFi y datos móviles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782</Words>
  <Application>Microsoft Office PowerPoint</Application>
  <PresentationFormat>Presentación en pantalla (16:9)</PresentationFormat>
  <Paragraphs>186</Paragraphs>
  <Slides>32</Slides>
  <Notes>32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32</vt:i4>
      </vt:variant>
    </vt:vector>
  </HeadingPairs>
  <TitlesOfParts>
    <vt:vector size="37" baseType="lpstr">
      <vt:lpstr>Average</vt:lpstr>
      <vt:lpstr>Times New Roman</vt:lpstr>
      <vt:lpstr>Oswald</vt:lpstr>
      <vt:lpstr>Arial</vt:lpstr>
      <vt:lpstr>Slate</vt:lpstr>
      <vt:lpstr>DESARROLLO DE UNA APLICACIÓN EN ANDROID QUE PERMITA  GEOMULTIHOMING ENTRE REDES WIFI Y DATOS MÓVILES</vt:lpstr>
      <vt:lpstr>AGENDA</vt:lpstr>
      <vt:lpstr>ANTECEDENTES</vt:lpstr>
      <vt:lpstr>Presentación de PowerPoint</vt:lpstr>
      <vt:lpstr>PLANTEAMIENTO DEL PROBLEMA</vt:lpstr>
      <vt:lpstr>Presentación de PowerPoint</vt:lpstr>
      <vt:lpstr>OBJETIVOS</vt:lpstr>
      <vt:lpstr>Objetivo General</vt:lpstr>
      <vt:lpstr>Objetivos Específicos</vt:lpstr>
      <vt:lpstr>ANÁLISIS, DISEÑO E IMPLANTACIÓN</vt:lpstr>
      <vt:lpstr>ARQUITECTURA</vt:lpstr>
      <vt:lpstr>COMPONENTES CREADOS</vt:lpstr>
      <vt:lpstr>Interfaz de Ping</vt:lpstr>
      <vt:lpstr>Interfaz para Velocidad de la Conexión</vt:lpstr>
      <vt:lpstr>Escaneo de redes Wireless</vt:lpstr>
      <vt:lpstr>Interfaz GPS</vt:lpstr>
      <vt:lpstr>EVALUACIONES</vt:lpstr>
      <vt:lpstr>EVALUACIÓN DE LA APLICACIÓN DESARROLLADA  EVALUACIÓN DE USABILIDAD DE LA APLICACIÓN</vt:lpstr>
      <vt:lpstr>Presentación de PowerPoint</vt:lpstr>
      <vt:lpstr>Presentación de PowerPoint</vt:lpstr>
      <vt:lpstr>Presentación de PowerPoint</vt:lpstr>
      <vt:lpstr>EVALUACIÓN DE USABILIDAD DE LA APLICACIÓN</vt:lpstr>
      <vt:lpstr>Tiempos de conexión</vt:lpstr>
      <vt:lpstr>Presentación de PowerPoint</vt:lpstr>
      <vt:lpstr>Presentación de PowerPoint</vt:lpstr>
      <vt:lpstr>Presentación de PowerPoint</vt:lpstr>
      <vt:lpstr>CONCLUSIONES</vt:lpstr>
      <vt:lpstr>Presentación de PowerPoint</vt:lpstr>
      <vt:lpstr>Presentación de PowerPoint</vt:lpstr>
      <vt:lpstr>LÍNEAS DE TRABAJO FUTURO</vt:lpstr>
      <vt:lpstr>Múltiples plataformas</vt:lpstr>
      <vt:lpstr>Gracias totales!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DESARROLLO DE UNA APLICACIÓN EN ANDROID QUE PERMITA  GEOMULTIHOMING ENTRE REDES WIFI Y DATOS MÓVILES</dc:title>
  <cp:lastModifiedBy>Usuario de Windows</cp:lastModifiedBy>
  <cp:revision>10</cp:revision>
  <dcterms:modified xsi:type="dcterms:W3CDTF">2017-08-30T14:54:05Z</dcterms:modified>
</cp:coreProperties>
</file>