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0.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08" r:id="rId1"/>
  </p:sldMasterIdLst>
  <p:sldIdLst>
    <p:sldId id="258" r:id="rId2"/>
    <p:sldId id="259" r:id="rId3"/>
    <p:sldId id="260" r:id="rId4"/>
    <p:sldId id="261" r:id="rId5"/>
    <p:sldId id="316" r:id="rId6"/>
    <p:sldId id="315" r:id="rId7"/>
    <p:sldId id="266" r:id="rId8"/>
    <p:sldId id="262" r:id="rId9"/>
    <p:sldId id="294" r:id="rId10"/>
    <p:sldId id="267" r:id="rId11"/>
    <p:sldId id="268" r:id="rId12"/>
    <p:sldId id="269" r:id="rId13"/>
    <p:sldId id="270" r:id="rId14"/>
    <p:sldId id="276" r:id="rId15"/>
    <p:sldId id="271" r:id="rId16"/>
    <p:sldId id="272" r:id="rId17"/>
    <p:sldId id="295" r:id="rId18"/>
    <p:sldId id="296" r:id="rId19"/>
    <p:sldId id="275" r:id="rId20"/>
    <p:sldId id="278" r:id="rId21"/>
    <p:sldId id="297" r:id="rId22"/>
    <p:sldId id="280" r:id="rId23"/>
    <p:sldId id="298" r:id="rId24"/>
    <p:sldId id="300" r:id="rId25"/>
    <p:sldId id="301" r:id="rId26"/>
    <p:sldId id="283" r:id="rId27"/>
    <p:sldId id="293" r:id="rId28"/>
    <p:sldId id="292" r:id="rId29"/>
    <p:sldId id="302" r:id="rId30"/>
    <p:sldId id="310" r:id="rId31"/>
    <p:sldId id="291" r:id="rId32"/>
    <p:sldId id="284" r:id="rId33"/>
    <p:sldId id="311" r:id="rId34"/>
    <p:sldId id="285" r:id="rId35"/>
    <p:sldId id="312" r:id="rId36"/>
    <p:sldId id="314" r:id="rId37"/>
    <p:sldId id="318" r:id="rId38"/>
    <p:sldId id="317" r:id="rId39"/>
    <p:sldId id="313"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ristina%20Veloso\Downloads\Matriz%20de%20operacionalizaci&#243;n%20cristina(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pc1\Desktop\Matriz%20de%20operacionalizaci&#243;n%20cristina.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Cristina%20Veloso\Desktop\Tesis%20presentacion\ZONA%20DE%20HOSPITALES%20(Recuperado).xlsx" TargetMode="External"/><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ristina%20Veloso\Downloads\Matriz%20de%20operacionalizaci&#243;n%20cristina(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ristina%20Veloso\Downloads\Matriz%20de%20operacionalizaci&#243;n%20cristina(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c1\Desktop\Matriz%20de%20operacionalizaci&#243;n%20cristin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c1\Desktop\Matriz%20de%20operacionalizaci&#243;n%20cristin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c1\Desktop\Matriz%20de%20operacionalizaci&#243;n%20cristin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c1\Desktop\Matriz%20de%20operacionalizaci&#243;n%20cristin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c1\Desktop\Matriz%20de%20operacionalizaci&#243;n%20cristin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c1\Desktop\Matriz%20de%20operacionalizaci&#243;n%20cristi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sz="2000"/>
            </a:pPr>
            <a:r>
              <a:rPr lang="es-EC" sz="2000" dirty="0"/>
              <a:t>Hallazgos primer objetivo</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7.6273782899074685E-3"/>
                  <c:y val="-2.75165501035030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B34-4D2C-A47C-598197B42FD0}"/>
                </c:ext>
              </c:extLst>
            </c:dLbl>
            <c:dLbl>
              <c:idx val="1"/>
              <c:layout>
                <c:manualLayout>
                  <c:x val="7.6273782899074685E-3"/>
                  <c:y val="-1.83443667356687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B34-4D2C-A47C-598197B42FD0}"/>
                </c:ext>
              </c:extLst>
            </c:dLbl>
            <c:dLbl>
              <c:idx val="2"/>
              <c:layout>
                <c:manualLayout>
                  <c:x val="-3.9952472365145269E-17"/>
                  <c:y val="-2.06374125776272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B34-4D2C-A47C-598197B42FD0}"/>
                </c:ext>
              </c:extLst>
            </c:dLbl>
            <c:dLbl>
              <c:idx val="3"/>
              <c:layout>
                <c:manualLayout>
                  <c:x val="-3.2688764099603434E-3"/>
                  <c:y val="-2.9809595945461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B34-4D2C-A47C-598197B42FD0}"/>
                </c:ext>
              </c:extLst>
            </c:dLbl>
            <c:dLbl>
              <c:idx val="4"/>
              <c:layout>
                <c:manualLayout>
                  <c:x val="1.0896254699867811E-3"/>
                  <c:y val="-1.8344366735668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B34-4D2C-A47C-598197B42FD0}"/>
                </c:ext>
              </c:extLst>
            </c:dLbl>
            <c:dLbl>
              <c:idx val="5"/>
              <c:layout>
                <c:manualLayout>
                  <c:x val="-7.9904944730290538E-17"/>
                  <c:y val="-2.293045841958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B34-4D2C-A47C-598197B42FD0}"/>
                </c:ext>
              </c:extLst>
            </c:dLbl>
            <c:dLbl>
              <c:idx val="6"/>
              <c:layout>
                <c:manualLayout>
                  <c:x val="-5.4481273499339062E-3"/>
                  <c:y val="-2.293045841958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B34-4D2C-A47C-598197B42F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'[Matriz de operacionalización cristina(1).xlsx]CALIDAD PERCIBIDA'!$B$4:$D$10</c:f>
              <c:multiLvlStrCache>
                <c:ptCount val="7"/>
                <c:lvl>
                  <c:pt idx="0">
                    <c:v>Casi siempre</c:v>
                  </c:pt>
                  <c:pt idx="1">
                    <c:v>Si previenen</c:v>
                  </c:pt>
                  <c:pt idx="2">
                    <c:v>No atienden</c:v>
                  </c:pt>
                  <c:pt idx="3">
                    <c:v>Rara vez</c:v>
                  </c:pt>
                  <c:pt idx="4">
                    <c:v>No tienen </c:v>
                  </c:pt>
                  <c:pt idx="5">
                    <c:v>Rara vez médicos y enfermeras</c:v>
                  </c:pt>
                  <c:pt idx="6">
                    <c:v>Rara vez personal de apoyo</c:v>
                  </c:pt>
                </c:lvl>
                <c:lvl>
                  <c:pt idx="0">
                    <c:v>Atención permanente</c:v>
                  </c:pt>
                  <c:pt idx="1">
                    <c:v>Prevención</c:v>
                  </c:pt>
                  <c:pt idx="2">
                    <c:v>Atención tratamientos y protocolos</c:v>
                  </c:pt>
                  <c:pt idx="3">
                    <c:v>Información necesaria</c:v>
                  </c:pt>
                  <c:pt idx="4">
                    <c:v>Tecnología necesaria</c:v>
                  </c:pt>
                  <c:pt idx="5">
                    <c:v>Atención constante</c:v>
                  </c:pt>
                </c:lvl>
                <c:lvl>
                  <c:pt idx="0">
                    <c:v>Se anticipa</c:v>
                  </c:pt>
                  <c:pt idx="3">
                    <c:v>Accesibilidad</c:v>
                  </c:pt>
                </c:lvl>
              </c:multiLvlStrCache>
            </c:multiLvlStrRef>
          </c:cat>
          <c:val>
            <c:numRef>
              <c:f>'[Matriz de operacionalización cristina(1).xlsx]CALIDAD PERCIBIDA'!$E$4:$E$10</c:f>
              <c:numCache>
                <c:formatCode>0.00%</c:formatCode>
                <c:ptCount val="7"/>
                <c:pt idx="0">
                  <c:v>0.55300000000000005</c:v>
                </c:pt>
                <c:pt idx="1">
                  <c:v>0.628</c:v>
                </c:pt>
                <c:pt idx="2">
                  <c:v>0.64900000000000002</c:v>
                </c:pt>
                <c:pt idx="3">
                  <c:v>0.59899999999999998</c:v>
                </c:pt>
                <c:pt idx="4">
                  <c:v>0.60299999999999998</c:v>
                </c:pt>
                <c:pt idx="5">
                  <c:v>0.58199999999999996</c:v>
                </c:pt>
                <c:pt idx="6">
                  <c:v>0.53900000000000003</c:v>
                </c:pt>
              </c:numCache>
            </c:numRef>
          </c:val>
          <c:extLst>
            <c:ext xmlns:c16="http://schemas.microsoft.com/office/drawing/2014/chart" uri="{C3380CC4-5D6E-409C-BE32-E72D297353CC}">
              <c16:uniqueId val="{00000000-018B-4E60-815F-7E7639BDBE37}"/>
            </c:ext>
          </c:extLst>
        </c:ser>
        <c:dLbls>
          <c:showLegendKey val="0"/>
          <c:showVal val="1"/>
          <c:showCatName val="0"/>
          <c:showSerName val="0"/>
          <c:showPercent val="0"/>
          <c:showBubbleSize val="0"/>
        </c:dLbls>
        <c:gapWidth val="150"/>
        <c:shape val="cylinder"/>
        <c:axId val="76883840"/>
        <c:axId val="78631296"/>
        <c:axId val="0"/>
      </c:bar3DChart>
      <c:catAx>
        <c:axId val="76883840"/>
        <c:scaling>
          <c:orientation val="minMax"/>
        </c:scaling>
        <c:delete val="0"/>
        <c:axPos val="b"/>
        <c:numFmt formatCode="General" sourceLinked="0"/>
        <c:majorTickMark val="none"/>
        <c:minorTickMark val="none"/>
        <c:tickLblPos val="nextTo"/>
        <c:txPr>
          <a:bodyPr/>
          <a:lstStyle/>
          <a:p>
            <a:pPr>
              <a:defRPr sz="1100"/>
            </a:pPr>
            <a:endParaRPr lang="es-EC"/>
          </a:p>
        </c:txPr>
        <c:crossAx val="78631296"/>
        <c:crosses val="autoZero"/>
        <c:auto val="1"/>
        <c:lblAlgn val="ctr"/>
        <c:lblOffset val="100"/>
        <c:noMultiLvlLbl val="0"/>
      </c:catAx>
      <c:valAx>
        <c:axId val="78631296"/>
        <c:scaling>
          <c:orientation val="minMax"/>
        </c:scaling>
        <c:delete val="1"/>
        <c:axPos val="l"/>
        <c:numFmt formatCode="0.00%" sourceLinked="1"/>
        <c:majorTickMark val="none"/>
        <c:minorTickMark val="none"/>
        <c:tickLblPos val="nextTo"/>
        <c:crossAx val="76883840"/>
        <c:crosses val="autoZero"/>
        <c:crossBetween val="between"/>
      </c:valAx>
    </c:plotArea>
    <c:plotVisOnly val="1"/>
    <c:dispBlanksAs val="gap"/>
    <c:showDLblsOverMax val="0"/>
  </c:chart>
  <c:txPr>
    <a:bodyPr/>
    <a:lstStyle/>
    <a:p>
      <a:pPr>
        <a:defRPr sz="1200"/>
      </a:pPr>
      <a:endParaRPr lang="es-EC"/>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Hoja6!$B$4:$E$24</c:f>
              <c:multiLvlStrCache>
                <c:ptCount val="21"/>
                <c:lvl>
                  <c:pt idx="0">
                    <c:v>Casi siempre</c:v>
                  </c:pt>
                  <c:pt idx="1">
                    <c:v>Si previenen</c:v>
                  </c:pt>
                  <c:pt idx="2">
                    <c:v>No atienden</c:v>
                  </c:pt>
                  <c:pt idx="3">
                    <c:v>Rara vez</c:v>
                  </c:pt>
                  <c:pt idx="4">
                    <c:v>No tienen </c:v>
                  </c:pt>
                  <c:pt idx="5">
                    <c:v>Rara vez médicos y enfermeras</c:v>
                  </c:pt>
                  <c:pt idx="6">
                    <c:v>Rara vez personal de apoyo</c:v>
                  </c:pt>
                  <c:pt idx="7">
                    <c:v>Rara vez</c:v>
                  </c:pt>
                  <c:pt idx="8">
                    <c:v>No</c:v>
                  </c:pt>
                  <c:pt idx="9">
                    <c:v>No</c:v>
                  </c:pt>
                  <c:pt idx="10">
                    <c:v>No</c:v>
                  </c:pt>
                  <c:pt idx="11">
                    <c:v>Casi siempre</c:v>
                  </c:pt>
                  <c:pt idx="12">
                    <c:v>No</c:v>
                  </c:pt>
                  <c:pt idx="13">
                    <c:v>No</c:v>
                  </c:pt>
                  <c:pt idx="14">
                    <c:v>Rara vez</c:v>
                  </c:pt>
                  <c:pt idx="15">
                    <c:v>Rara vez</c:v>
                  </c:pt>
                  <c:pt idx="16">
                    <c:v>No</c:v>
                  </c:pt>
                  <c:pt idx="17">
                    <c:v>No</c:v>
                  </c:pt>
                  <c:pt idx="19">
                    <c:v>No</c:v>
                  </c:pt>
                  <c:pt idx="20">
                    <c:v>Si </c:v>
                  </c:pt>
                </c:lvl>
                <c:lvl>
                  <c:pt idx="0">
                    <c:v>Atención permanente</c:v>
                  </c:pt>
                  <c:pt idx="1">
                    <c:v>Prevención</c:v>
                  </c:pt>
                  <c:pt idx="2">
                    <c:v>Atención tratamientos y protocolos</c:v>
                  </c:pt>
                  <c:pt idx="3">
                    <c:v>Información necesaria</c:v>
                  </c:pt>
                  <c:pt idx="4">
                    <c:v>Tecnología necesaria</c:v>
                  </c:pt>
                  <c:pt idx="5">
                    <c:v>Atención constante</c:v>
                  </c:pt>
                  <c:pt idx="7">
                    <c:v>Mejorar la estadía</c:v>
                  </c:pt>
                  <c:pt idx="8">
                    <c:v>Atención amable</c:v>
                  </c:pt>
                  <c:pt idx="9">
                    <c:v>Carácter amable y  respetuoso</c:v>
                  </c:pt>
                  <c:pt idx="10">
                    <c:v>Quejas y sugerencias</c:v>
                  </c:pt>
                  <c:pt idx="11">
                    <c:v>Atención comentarios</c:v>
                  </c:pt>
                  <c:pt idx="12">
                    <c:v>Relación de respeto</c:v>
                  </c:pt>
                  <c:pt idx="13">
                    <c:v>Presentan e identifican</c:v>
                  </c:pt>
                  <c:pt idx="14">
                    <c:v>Medicamentos necesarios</c:v>
                  </c:pt>
                  <c:pt idx="15">
                    <c:v>Medicamentos en farmacia</c:v>
                  </c:pt>
                  <c:pt idx="16">
                    <c:v>Información oportuna</c:v>
                  </c:pt>
                  <c:pt idx="17">
                    <c:v>Alternativas de tratamiento</c:v>
                  </c:pt>
                  <c:pt idx="18">
                    <c:v>Identificación e indumentario</c:v>
                  </c:pt>
                  <c:pt idx="19">
                    <c:v>Informe detallado</c:v>
                  </c:pt>
                  <c:pt idx="20">
                    <c:v>Procedimientos seguros</c:v>
                  </c:pt>
                </c:lvl>
                <c:lvl>
                  <c:pt idx="0">
                    <c:v>Se anticipa</c:v>
                  </c:pt>
                  <c:pt idx="3">
                    <c:v>Accesibilidad</c:v>
                  </c:pt>
                  <c:pt idx="7">
                    <c:v>Conforta</c:v>
                  </c:pt>
                  <c:pt idx="11">
                    <c:v>Mantiene relaciones de confianza</c:v>
                  </c:pt>
                  <c:pt idx="14">
                    <c:v>Explica y facilita</c:v>
                  </c:pt>
                  <c:pt idx="18">
                    <c:v>Seguridad</c:v>
                  </c:pt>
                </c:lvl>
                <c:lvl>
                  <c:pt idx="0">
                    <c:v>CALIDAD PERCIBIDA</c:v>
                  </c:pt>
                  <c:pt idx="7">
                    <c:v>CONFIANZA</c:v>
                  </c:pt>
                  <c:pt idx="14">
                    <c:v>CALIDAD DEL SERVICIO</c:v>
                  </c:pt>
                </c:lvl>
              </c:multiLvlStrCache>
            </c:multiLvlStrRef>
          </c:cat>
          <c:val>
            <c:numRef>
              <c:f>Hoja6!$F$4:$F$24</c:f>
              <c:numCache>
                <c:formatCode>0.00%</c:formatCode>
                <c:ptCount val="21"/>
                <c:pt idx="0">
                  <c:v>0.55300000000000005</c:v>
                </c:pt>
                <c:pt idx="1">
                  <c:v>0.628</c:v>
                </c:pt>
                <c:pt idx="2">
                  <c:v>0.64900000000000002</c:v>
                </c:pt>
                <c:pt idx="3">
                  <c:v>0.59899999999999998</c:v>
                </c:pt>
                <c:pt idx="4">
                  <c:v>0.60299999999999998</c:v>
                </c:pt>
                <c:pt idx="5">
                  <c:v>0.58199999999999996</c:v>
                </c:pt>
                <c:pt idx="6">
                  <c:v>0.53900000000000003</c:v>
                </c:pt>
                <c:pt idx="7">
                  <c:v>0.64500000000000002</c:v>
                </c:pt>
                <c:pt idx="8">
                  <c:v>0.60599999999999998</c:v>
                </c:pt>
                <c:pt idx="9">
                  <c:v>0.60299999999999998</c:v>
                </c:pt>
                <c:pt idx="10">
                  <c:v>0.68799999999999994</c:v>
                </c:pt>
                <c:pt idx="11">
                  <c:v>0.58199999999999996</c:v>
                </c:pt>
                <c:pt idx="12">
                  <c:v>0.61</c:v>
                </c:pt>
                <c:pt idx="13">
                  <c:v>0.69499999999999995</c:v>
                </c:pt>
                <c:pt idx="14">
                  <c:v>0.61</c:v>
                </c:pt>
                <c:pt idx="15">
                  <c:v>0.57799999999999996</c:v>
                </c:pt>
                <c:pt idx="16">
                  <c:v>0.624</c:v>
                </c:pt>
                <c:pt idx="17">
                  <c:v>0.67700000000000005</c:v>
                </c:pt>
                <c:pt idx="18">
                  <c:v>0.61299999999999999</c:v>
                </c:pt>
                <c:pt idx="19">
                  <c:v>0.64500000000000002</c:v>
                </c:pt>
                <c:pt idx="20">
                  <c:v>0.81899999999999995</c:v>
                </c:pt>
              </c:numCache>
            </c:numRef>
          </c:val>
          <c:extLst>
            <c:ext xmlns:c16="http://schemas.microsoft.com/office/drawing/2014/chart" uri="{C3380CC4-5D6E-409C-BE32-E72D297353CC}">
              <c16:uniqueId val="{00000000-8B34-4464-B90D-1B4BC1006DFA}"/>
            </c:ext>
          </c:extLst>
        </c:ser>
        <c:dLbls>
          <c:showLegendKey val="0"/>
          <c:showVal val="1"/>
          <c:showCatName val="0"/>
          <c:showSerName val="0"/>
          <c:showPercent val="0"/>
          <c:showBubbleSize val="0"/>
        </c:dLbls>
        <c:gapWidth val="150"/>
        <c:shape val="cylinder"/>
        <c:axId val="72399104"/>
        <c:axId val="73079808"/>
        <c:axId val="0"/>
      </c:bar3DChart>
      <c:catAx>
        <c:axId val="72399104"/>
        <c:scaling>
          <c:orientation val="minMax"/>
        </c:scaling>
        <c:delete val="0"/>
        <c:axPos val="l"/>
        <c:numFmt formatCode="General" sourceLinked="0"/>
        <c:majorTickMark val="none"/>
        <c:minorTickMark val="none"/>
        <c:tickLblPos val="nextTo"/>
        <c:txPr>
          <a:bodyPr/>
          <a:lstStyle/>
          <a:p>
            <a:pPr>
              <a:defRPr sz="700"/>
            </a:pPr>
            <a:endParaRPr lang="es-EC"/>
          </a:p>
        </c:txPr>
        <c:crossAx val="73079808"/>
        <c:crosses val="autoZero"/>
        <c:auto val="1"/>
        <c:lblAlgn val="ctr"/>
        <c:lblOffset val="100"/>
        <c:noMultiLvlLbl val="0"/>
      </c:catAx>
      <c:valAx>
        <c:axId val="73079808"/>
        <c:scaling>
          <c:orientation val="minMax"/>
        </c:scaling>
        <c:delete val="1"/>
        <c:axPos val="b"/>
        <c:numFmt formatCode="0.00%" sourceLinked="1"/>
        <c:majorTickMark val="out"/>
        <c:minorTickMark val="none"/>
        <c:tickLblPos val="nextTo"/>
        <c:crossAx val="7239910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Hoja1!$C$21</c:f>
              <c:strCache>
                <c:ptCount val="1"/>
                <c:pt idx="0">
                  <c:v>N° HOSPITALES BASICOS </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FE5-4C0C-AC45-7A6AD1FE8E0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FE5-4C0C-AC45-7A6AD1FE8E0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FE5-4C0C-AC45-7A6AD1FE8E0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FE5-4C0C-AC45-7A6AD1FE8E04}"/>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3FE5-4C0C-AC45-7A6AD1FE8E04}"/>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3FE5-4C0C-AC45-7A6AD1FE8E0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3FE5-4C0C-AC45-7A6AD1FE8E0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3FE5-4C0C-AC45-7A6AD1FE8E04}"/>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3FE5-4C0C-AC45-7A6AD1FE8E04}"/>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3FE5-4C0C-AC45-7A6AD1FE8E04}"/>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5-3FE5-4C0C-AC45-7A6AD1FE8E04}"/>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7-3FE5-4C0C-AC45-7A6AD1FE8E04}"/>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9-3FE5-4C0C-AC45-7A6AD1FE8E0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Hoja1!$B$22:$B$34</c:f>
              <c:strCache>
                <c:ptCount val="13"/>
                <c:pt idx="0">
                  <c:v>CARCHI </c:v>
                </c:pt>
                <c:pt idx="1">
                  <c:v>ESMERALDAS</c:v>
                </c:pt>
                <c:pt idx="2">
                  <c:v>IMBABURA </c:v>
                </c:pt>
                <c:pt idx="3">
                  <c:v>PICHINCA </c:v>
                </c:pt>
                <c:pt idx="4">
                  <c:v>COTOPAXI</c:v>
                </c:pt>
                <c:pt idx="5">
                  <c:v>MANABI</c:v>
                </c:pt>
                <c:pt idx="6">
                  <c:v>BOLIVAR</c:v>
                </c:pt>
                <c:pt idx="7">
                  <c:v>GUAYAS</c:v>
                </c:pt>
                <c:pt idx="8">
                  <c:v>LOS RIOS</c:v>
                </c:pt>
                <c:pt idx="9">
                  <c:v>SANTA ELENA </c:v>
                </c:pt>
                <c:pt idx="10">
                  <c:v>GALAPAGOS</c:v>
                </c:pt>
                <c:pt idx="11">
                  <c:v>MORONA SANTIAGO</c:v>
                </c:pt>
                <c:pt idx="12">
                  <c:v>HUAQUILLAS</c:v>
                </c:pt>
              </c:strCache>
            </c:strRef>
          </c:cat>
          <c:val>
            <c:numRef>
              <c:f>Hoja1!$C$22:$C$34</c:f>
              <c:numCache>
                <c:formatCode>General</c:formatCode>
                <c:ptCount val="13"/>
                <c:pt idx="0">
                  <c:v>2</c:v>
                </c:pt>
                <c:pt idx="1">
                  <c:v>1</c:v>
                </c:pt>
                <c:pt idx="2">
                  <c:v>1</c:v>
                </c:pt>
                <c:pt idx="3">
                  <c:v>5</c:v>
                </c:pt>
                <c:pt idx="4">
                  <c:v>1</c:v>
                </c:pt>
                <c:pt idx="5">
                  <c:v>1</c:v>
                </c:pt>
                <c:pt idx="6">
                  <c:v>2</c:v>
                </c:pt>
                <c:pt idx="7">
                  <c:v>4</c:v>
                </c:pt>
                <c:pt idx="8">
                  <c:v>2</c:v>
                </c:pt>
                <c:pt idx="9">
                  <c:v>2</c:v>
                </c:pt>
                <c:pt idx="10">
                  <c:v>1</c:v>
                </c:pt>
                <c:pt idx="11">
                  <c:v>5</c:v>
                </c:pt>
                <c:pt idx="12">
                  <c:v>1</c:v>
                </c:pt>
              </c:numCache>
            </c:numRef>
          </c:val>
          <c:extLst>
            <c:ext xmlns:c16="http://schemas.microsoft.com/office/drawing/2014/chart" uri="{C3380CC4-5D6E-409C-BE32-E72D297353CC}">
              <c16:uniqueId val="{0000001A-3FE5-4C0C-AC45-7A6AD1FE8E0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663188976377953"/>
          <c:y val="6.944435893895407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Hoja1!$C$14</c:f>
              <c:strCache>
                <c:ptCount val="1"/>
                <c:pt idx="0">
                  <c:v>N° HOSPITALES BASICOS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BCC-4FF7-8345-E56CF3A0666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BCC-4FF7-8345-E56CF3A0666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BCC-4FF7-8345-E56CF3A0666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BCC-4FF7-8345-E56CF3A0666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Hoja1!$B$15:$B$18</c:f>
              <c:strCache>
                <c:ptCount val="4"/>
                <c:pt idx="0">
                  <c:v>PICHINCHA </c:v>
                </c:pt>
                <c:pt idx="2">
                  <c:v>GUAYAS </c:v>
                </c:pt>
                <c:pt idx="3">
                  <c:v>CUENCA </c:v>
                </c:pt>
              </c:strCache>
            </c:strRef>
          </c:cat>
          <c:val>
            <c:numRef>
              <c:f>Hoja1!$C$15:$C$18</c:f>
              <c:numCache>
                <c:formatCode>General</c:formatCode>
                <c:ptCount val="4"/>
                <c:pt idx="0">
                  <c:v>5</c:v>
                </c:pt>
                <c:pt idx="1">
                  <c:v>1</c:v>
                </c:pt>
                <c:pt idx="2">
                  <c:v>0</c:v>
                </c:pt>
              </c:numCache>
            </c:numRef>
          </c:val>
          <c:extLst>
            <c:ext xmlns:c16="http://schemas.microsoft.com/office/drawing/2014/chart" uri="{C3380CC4-5D6E-409C-BE32-E72D297353CC}">
              <c16:uniqueId val="{00000008-7BCC-4FF7-8345-E56CF3A0666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s-EC" dirty="0"/>
              <a:t>Hallazgos segundo objetivo</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'[Matriz de operacionalización cristina(1).xlsx]CONFIANZA'!$C$4:$E$10</c:f>
              <c:multiLvlStrCache>
                <c:ptCount val="7"/>
                <c:lvl>
                  <c:pt idx="0">
                    <c:v>Rara vez</c:v>
                  </c:pt>
                  <c:pt idx="1">
                    <c:v>No</c:v>
                  </c:pt>
                  <c:pt idx="2">
                    <c:v>No</c:v>
                  </c:pt>
                  <c:pt idx="3">
                    <c:v>No</c:v>
                  </c:pt>
                  <c:pt idx="4">
                    <c:v>Casi siempre</c:v>
                  </c:pt>
                  <c:pt idx="5">
                    <c:v>No</c:v>
                  </c:pt>
                  <c:pt idx="6">
                    <c:v>No</c:v>
                  </c:pt>
                </c:lvl>
                <c:lvl>
                  <c:pt idx="0">
                    <c:v>Mejorar la estadía</c:v>
                  </c:pt>
                  <c:pt idx="1">
                    <c:v>Atención amable</c:v>
                  </c:pt>
                  <c:pt idx="2">
                    <c:v>Carácter amable y  respetuoso</c:v>
                  </c:pt>
                  <c:pt idx="3">
                    <c:v>Quejas y sugerencias</c:v>
                  </c:pt>
                  <c:pt idx="4">
                    <c:v>Atención comentarios</c:v>
                  </c:pt>
                  <c:pt idx="5">
                    <c:v>Relación de respeto</c:v>
                  </c:pt>
                  <c:pt idx="6">
                    <c:v>Presentan e identifican</c:v>
                  </c:pt>
                </c:lvl>
                <c:lvl>
                  <c:pt idx="0">
                    <c:v>Conforta</c:v>
                  </c:pt>
                  <c:pt idx="4">
                    <c:v>Mantiene relaciones de confianza</c:v>
                  </c:pt>
                </c:lvl>
              </c:multiLvlStrCache>
            </c:multiLvlStrRef>
          </c:cat>
          <c:val>
            <c:numRef>
              <c:f>'[Matriz de operacionalización cristina(1).xlsx]CONFIANZA'!$F$4:$F$10</c:f>
              <c:numCache>
                <c:formatCode>0.00%</c:formatCode>
                <c:ptCount val="7"/>
                <c:pt idx="0">
                  <c:v>0.64500000000000002</c:v>
                </c:pt>
                <c:pt idx="1">
                  <c:v>0.60599999999999998</c:v>
                </c:pt>
                <c:pt idx="2">
                  <c:v>0.60299999999999998</c:v>
                </c:pt>
                <c:pt idx="3">
                  <c:v>0.68799999999999994</c:v>
                </c:pt>
                <c:pt idx="4">
                  <c:v>0.58199999999999996</c:v>
                </c:pt>
                <c:pt idx="5">
                  <c:v>0.61</c:v>
                </c:pt>
                <c:pt idx="6">
                  <c:v>0.69499999999999995</c:v>
                </c:pt>
              </c:numCache>
            </c:numRef>
          </c:val>
          <c:extLst>
            <c:ext xmlns:c16="http://schemas.microsoft.com/office/drawing/2014/chart" uri="{C3380CC4-5D6E-409C-BE32-E72D297353CC}">
              <c16:uniqueId val="{00000000-7804-4635-899C-6B9D255A19D1}"/>
            </c:ext>
          </c:extLst>
        </c:ser>
        <c:dLbls>
          <c:showLegendKey val="0"/>
          <c:showVal val="1"/>
          <c:showCatName val="0"/>
          <c:showSerName val="0"/>
          <c:showPercent val="0"/>
          <c:showBubbleSize val="0"/>
        </c:dLbls>
        <c:gapWidth val="150"/>
        <c:shape val="cylinder"/>
        <c:axId val="62536320"/>
        <c:axId val="65143936"/>
        <c:axId val="0"/>
      </c:bar3DChart>
      <c:catAx>
        <c:axId val="62536320"/>
        <c:scaling>
          <c:orientation val="minMax"/>
        </c:scaling>
        <c:delete val="0"/>
        <c:axPos val="l"/>
        <c:numFmt formatCode="General" sourceLinked="0"/>
        <c:majorTickMark val="none"/>
        <c:minorTickMark val="none"/>
        <c:tickLblPos val="nextTo"/>
        <c:txPr>
          <a:bodyPr/>
          <a:lstStyle/>
          <a:p>
            <a:pPr>
              <a:defRPr sz="1400"/>
            </a:pPr>
            <a:endParaRPr lang="es-EC"/>
          </a:p>
        </c:txPr>
        <c:crossAx val="65143936"/>
        <c:crosses val="autoZero"/>
        <c:auto val="1"/>
        <c:lblAlgn val="ctr"/>
        <c:lblOffset val="100"/>
        <c:noMultiLvlLbl val="0"/>
      </c:catAx>
      <c:valAx>
        <c:axId val="65143936"/>
        <c:scaling>
          <c:orientation val="minMax"/>
        </c:scaling>
        <c:delete val="1"/>
        <c:axPos val="b"/>
        <c:numFmt formatCode="0.00%" sourceLinked="1"/>
        <c:majorTickMark val="out"/>
        <c:minorTickMark val="none"/>
        <c:tickLblPos val="nextTo"/>
        <c:crossAx val="62536320"/>
        <c:crosses val="autoZero"/>
        <c:crossBetween val="between"/>
      </c:valAx>
    </c:plotArea>
    <c:plotVisOnly val="1"/>
    <c:dispBlanksAs val="gap"/>
    <c:showDLblsOverMax val="0"/>
  </c:chart>
  <c:txPr>
    <a:bodyPr/>
    <a:lstStyle/>
    <a:p>
      <a:pPr>
        <a:defRPr sz="1800"/>
      </a:pPr>
      <a:endParaRPr lang="es-EC"/>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s-EC" dirty="0"/>
              <a:t>Hallazgos tercer objetivo</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'[Matriz de operacionalización cristina(1).xlsx]CALIDAD DEL SERVICIO'!$C$4:$E$10</c:f>
              <c:multiLvlStrCache>
                <c:ptCount val="7"/>
                <c:lvl>
                  <c:pt idx="0">
                    <c:v>Rara vez</c:v>
                  </c:pt>
                  <c:pt idx="1">
                    <c:v>Rara vez</c:v>
                  </c:pt>
                  <c:pt idx="2">
                    <c:v>No</c:v>
                  </c:pt>
                  <c:pt idx="3">
                    <c:v>No</c:v>
                  </c:pt>
                  <c:pt idx="5">
                    <c:v>No</c:v>
                  </c:pt>
                  <c:pt idx="6">
                    <c:v>Si </c:v>
                  </c:pt>
                </c:lvl>
                <c:lvl>
                  <c:pt idx="0">
                    <c:v>Medicamentos necesarios</c:v>
                  </c:pt>
                  <c:pt idx="1">
                    <c:v>Medicamentos en farmacia</c:v>
                  </c:pt>
                  <c:pt idx="2">
                    <c:v>Información oportuna</c:v>
                  </c:pt>
                  <c:pt idx="3">
                    <c:v>Alternativas de tratamiento</c:v>
                  </c:pt>
                  <c:pt idx="4">
                    <c:v>Identificación e indumentario</c:v>
                  </c:pt>
                  <c:pt idx="5">
                    <c:v>Informe detallado</c:v>
                  </c:pt>
                  <c:pt idx="6">
                    <c:v>Procedimientos seguros</c:v>
                  </c:pt>
                </c:lvl>
                <c:lvl>
                  <c:pt idx="0">
                    <c:v>Explica y facilita</c:v>
                  </c:pt>
                  <c:pt idx="4">
                    <c:v>Seguridad</c:v>
                  </c:pt>
                </c:lvl>
              </c:multiLvlStrCache>
            </c:multiLvlStrRef>
          </c:cat>
          <c:val>
            <c:numRef>
              <c:f>'[Matriz de operacionalización cristina(1).xlsx]CALIDAD DEL SERVICIO'!$F$4:$F$10</c:f>
              <c:numCache>
                <c:formatCode>0.00%</c:formatCode>
                <c:ptCount val="7"/>
                <c:pt idx="0">
                  <c:v>0.61</c:v>
                </c:pt>
                <c:pt idx="1">
                  <c:v>0.57799999999999996</c:v>
                </c:pt>
                <c:pt idx="2">
                  <c:v>0.624</c:v>
                </c:pt>
                <c:pt idx="3">
                  <c:v>0.67700000000000005</c:v>
                </c:pt>
                <c:pt idx="4">
                  <c:v>0.61299999999999999</c:v>
                </c:pt>
                <c:pt idx="5">
                  <c:v>0.64500000000000002</c:v>
                </c:pt>
                <c:pt idx="6">
                  <c:v>0.81899999999999995</c:v>
                </c:pt>
              </c:numCache>
            </c:numRef>
          </c:val>
          <c:extLst>
            <c:ext xmlns:c16="http://schemas.microsoft.com/office/drawing/2014/chart" uri="{C3380CC4-5D6E-409C-BE32-E72D297353CC}">
              <c16:uniqueId val="{00000000-9C65-4CB6-954A-89D631764CC3}"/>
            </c:ext>
          </c:extLst>
        </c:ser>
        <c:dLbls>
          <c:showLegendKey val="0"/>
          <c:showVal val="1"/>
          <c:showCatName val="0"/>
          <c:showSerName val="0"/>
          <c:showPercent val="0"/>
          <c:showBubbleSize val="0"/>
        </c:dLbls>
        <c:gapWidth val="150"/>
        <c:shape val="cylinder"/>
        <c:axId val="65291392"/>
        <c:axId val="65293696"/>
        <c:axId val="0"/>
      </c:bar3DChart>
      <c:catAx>
        <c:axId val="65291392"/>
        <c:scaling>
          <c:orientation val="minMax"/>
        </c:scaling>
        <c:delete val="0"/>
        <c:axPos val="l"/>
        <c:numFmt formatCode="General" sourceLinked="0"/>
        <c:majorTickMark val="none"/>
        <c:minorTickMark val="none"/>
        <c:tickLblPos val="nextTo"/>
        <c:crossAx val="65293696"/>
        <c:crosses val="autoZero"/>
        <c:auto val="1"/>
        <c:lblAlgn val="ctr"/>
        <c:lblOffset val="100"/>
        <c:noMultiLvlLbl val="0"/>
      </c:catAx>
      <c:valAx>
        <c:axId val="65293696"/>
        <c:scaling>
          <c:orientation val="minMax"/>
        </c:scaling>
        <c:delete val="1"/>
        <c:axPos val="b"/>
        <c:numFmt formatCode="0.00%" sourceLinked="1"/>
        <c:majorTickMark val="out"/>
        <c:minorTickMark val="none"/>
        <c:tickLblPos val="nextTo"/>
        <c:crossAx val="652913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5.6950380404923642E-3"/>
                  <c:y val="-6.29050601838945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81B-42C1-B4DB-C94EFAA38C91}"/>
                </c:ext>
              </c:extLst>
            </c:dLbl>
            <c:dLbl>
              <c:idx val="1"/>
              <c:layout>
                <c:manualLayout>
                  <c:x val="-5.6020814275467134E-3"/>
                  <c:y val="-6.37391315789257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81B-42C1-B4DB-C94EFAA38C91}"/>
                </c:ext>
              </c:extLst>
            </c:dLbl>
            <c:dLbl>
              <c:idx val="2"/>
              <c:layout>
                <c:manualLayout>
                  <c:x val="-7.0606996675244395E-3"/>
                  <c:y val="-4.86656091208801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81B-42C1-B4DB-C94EFAA38C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'CALIDAD PERCIBIDA'!$B$4:$D$6</c:f>
              <c:multiLvlStrCache>
                <c:ptCount val="3"/>
                <c:lvl>
                  <c:pt idx="0">
                    <c:v>Casi siempre</c:v>
                  </c:pt>
                  <c:pt idx="1">
                    <c:v>Si previenen</c:v>
                  </c:pt>
                  <c:pt idx="2">
                    <c:v>No atienden</c:v>
                  </c:pt>
                </c:lvl>
                <c:lvl>
                  <c:pt idx="0">
                    <c:v>Atención permanente</c:v>
                  </c:pt>
                  <c:pt idx="1">
                    <c:v>Prevención</c:v>
                  </c:pt>
                  <c:pt idx="2">
                    <c:v>Atención tratamientos y protocolos</c:v>
                  </c:pt>
                </c:lvl>
                <c:lvl>
                  <c:pt idx="0">
                    <c:v>Se anticipa</c:v>
                  </c:pt>
                </c:lvl>
              </c:multiLvlStrCache>
            </c:multiLvlStrRef>
          </c:cat>
          <c:val>
            <c:numRef>
              <c:f>'CALIDAD PERCIBIDA'!$E$4:$E$6</c:f>
              <c:numCache>
                <c:formatCode>0.00%</c:formatCode>
                <c:ptCount val="3"/>
                <c:pt idx="0">
                  <c:v>0.55300000000000005</c:v>
                </c:pt>
                <c:pt idx="1">
                  <c:v>0.628</c:v>
                </c:pt>
                <c:pt idx="2">
                  <c:v>0.64900000000000002</c:v>
                </c:pt>
              </c:numCache>
            </c:numRef>
          </c:val>
          <c:extLst>
            <c:ext xmlns:c16="http://schemas.microsoft.com/office/drawing/2014/chart" uri="{C3380CC4-5D6E-409C-BE32-E72D297353CC}">
              <c16:uniqueId val="{00000003-781B-42C1-B4DB-C94EFAA38C91}"/>
            </c:ext>
          </c:extLst>
        </c:ser>
        <c:dLbls>
          <c:showLegendKey val="0"/>
          <c:showVal val="1"/>
          <c:showCatName val="0"/>
          <c:showSerName val="0"/>
          <c:showPercent val="0"/>
          <c:showBubbleSize val="0"/>
        </c:dLbls>
        <c:gapWidth val="150"/>
        <c:shape val="cylinder"/>
        <c:axId val="72452736"/>
        <c:axId val="72472064"/>
        <c:axId val="0"/>
      </c:bar3DChart>
      <c:catAx>
        <c:axId val="72452736"/>
        <c:scaling>
          <c:orientation val="minMax"/>
        </c:scaling>
        <c:delete val="0"/>
        <c:axPos val="b"/>
        <c:numFmt formatCode="General" sourceLinked="0"/>
        <c:majorTickMark val="none"/>
        <c:minorTickMark val="none"/>
        <c:tickLblPos val="nextTo"/>
        <c:crossAx val="72472064"/>
        <c:crosses val="autoZero"/>
        <c:auto val="1"/>
        <c:lblAlgn val="ctr"/>
        <c:lblOffset val="100"/>
        <c:noMultiLvlLbl val="0"/>
      </c:catAx>
      <c:valAx>
        <c:axId val="72472064"/>
        <c:scaling>
          <c:orientation val="minMax"/>
        </c:scaling>
        <c:delete val="1"/>
        <c:axPos val="l"/>
        <c:numFmt formatCode="0.00%" sourceLinked="1"/>
        <c:majorTickMark val="out"/>
        <c:minorTickMark val="none"/>
        <c:tickLblPos val="nextTo"/>
        <c:crossAx val="72452736"/>
        <c:crosses val="autoZero"/>
        <c:crossBetween val="between"/>
      </c:valAx>
    </c:plotArea>
    <c:plotVisOnly val="1"/>
    <c:dispBlanksAs val="gap"/>
    <c:showDLblsOverMax val="0"/>
  </c:chart>
  <c:txPr>
    <a:bodyPr/>
    <a:lstStyle/>
    <a:p>
      <a:pPr>
        <a:defRPr sz="10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7.2178475204136266E-3"/>
                  <c:y val="-2.59259334867114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DF1-4367-A3A5-E93E7988D503}"/>
                </c:ext>
              </c:extLst>
            </c:dLbl>
            <c:dLbl>
              <c:idx val="1"/>
              <c:layout>
                <c:manualLayout>
                  <c:x val="0"/>
                  <c:y val="-2.16076058772687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DF1-4367-A3A5-E93E7988D503}"/>
                </c:ext>
              </c:extLst>
            </c:dLbl>
            <c:dLbl>
              <c:idx val="2"/>
              <c:layout>
                <c:manualLayout>
                  <c:x val="7.2178475204136266E-3"/>
                  <c:y val="-4.32098891445190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DF1-4367-A3A5-E93E7988D503}"/>
                </c:ext>
              </c:extLst>
            </c:dLbl>
            <c:dLbl>
              <c:idx val="3"/>
              <c:layout>
                <c:manualLayout>
                  <c:x val="4.8118983469424177E-3"/>
                  <c:y val="-4.32098891445190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DF1-4367-A3A5-E93E7988D50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'CALIDAD PERCIBIDA'!$B$7:$D$10</c:f>
              <c:multiLvlStrCache>
                <c:ptCount val="4"/>
                <c:lvl>
                  <c:pt idx="0">
                    <c:v>Rara vez</c:v>
                  </c:pt>
                  <c:pt idx="1">
                    <c:v>No tienen </c:v>
                  </c:pt>
                  <c:pt idx="2">
                    <c:v>Rara vez médicos y enfermeras</c:v>
                  </c:pt>
                  <c:pt idx="3">
                    <c:v>Rara vez personal de apoyo</c:v>
                  </c:pt>
                </c:lvl>
                <c:lvl>
                  <c:pt idx="0">
                    <c:v>Información necesaria</c:v>
                  </c:pt>
                  <c:pt idx="1">
                    <c:v>Tecnología necesaria</c:v>
                  </c:pt>
                  <c:pt idx="2">
                    <c:v>Atención constante</c:v>
                  </c:pt>
                </c:lvl>
                <c:lvl>
                  <c:pt idx="0">
                    <c:v>Accesibilidad</c:v>
                  </c:pt>
                </c:lvl>
              </c:multiLvlStrCache>
            </c:multiLvlStrRef>
          </c:cat>
          <c:val>
            <c:numRef>
              <c:f>'CALIDAD PERCIBIDA'!$E$7:$E$10</c:f>
              <c:numCache>
                <c:formatCode>0.00%</c:formatCode>
                <c:ptCount val="4"/>
                <c:pt idx="0">
                  <c:v>0.59899999999999998</c:v>
                </c:pt>
                <c:pt idx="1">
                  <c:v>0.60299999999999998</c:v>
                </c:pt>
                <c:pt idx="2">
                  <c:v>0.58199999999999996</c:v>
                </c:pt>
                <c:pt idx="3">
                  <c:v>0.53900000000000003</c:v>
                </c:pt>
              </c:numCache>
            </c:numRef>
          </c:val>
          <c:extLst>
            <c:ext xmlns:c16="http://schemas.microsoft.com/office/drawing/2014/chart" uri="{C3380CC4-5D6E-409C-BE32-E72D297353CC}">
              <c16:uniqueId val="{00000004-4DF1-4367-A3A5-E93E7988D503}"/>
            </c:ext>
          </c:extLst>
        </c:ser>
        <c:dLbls>
          <c:showLegendKey val="0"/>
          <c:showVal val="1"/>
          <c:showCatName val="0"/>
          <c:showSerName val="0"/>
          <c:showPercent val="0"/>
          <c:showBubbleSize val="0"/>
        </c:dLbls>
        <c:gapWidth val="150"/>
        <c:shape val="cylinder"/>
        <c:axId val="72520064"/>
        <c:axId val="72522368"/>
        <c:axId val="0"/>
      </c:bar3DChart>
      <c:catAx>
        <c:axId val="72520064"/>
        <c:scaling>
          <c:orientation val="minMax"/>
        </c:scaling>
        <c:delete val="0"/>
        <c:axPos val="b"/>
        <c:numFmt formatCode="General" sourceLinked="0"/>
        <c:majorTickMark val="none"/>
        <c:minorTickMark val="none"/>
        <c:tickLblPos val="nextTo"/>
        <c:crossAx val="72522368"/>
        <c:crosses val="autoZero"/>
        <c:auto val="1"/>
        <c:lblAlgn val="ctr"/>
        <c:lblOffset val="100"/>
        <c:noMultiLvlLbl val="0"/>
      </c:catAx>
      <c:valAx>
        <c:axId val="72522368"/>
        <c:scaling>
          <c:orientation val="minMax"/>
        </c:scaling>
        <c:delete val="1"/>
        <c:axPos val="l"/>
        <c:numFmt formatCode="0.00%" sourceLinked="1"/>
        <c:majorTickMark val="out"/>
        <c:minorTickMark val="none"/>
        <c:tickLblPos val="nextTo"/>
        <c:crossAx val="72520064"/>
        <c:crosses val="autoZero"/>
        <c:crossBetween val="between"/>
      </c:valAx>
    </c:plotArea>
    <c:plotVisOnly val="1"/>
    <c:dispBlanksAs val="gap"/>
    <c:showDLblsOverMax val="0"/>
  </c:chart>
  <c:txPr>
    <a:bodyPr/>
    <a:lstStyle/>
    <a:p>
      <a:pPr>
        <a:defRPr sz="14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2.4610509617767782E-3"/>
                  <c:y val="-1.67687370005152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31D-4A86-BC0F-2E9F9F62E7BC}"/>
                </c:ext>
              </c:extLst>
            </c:dLbl>
            <c:dLbl>
              <c:idx val="1"/>
              <c:layout>
                <c:manualLayout>
                  <c:x val="-2.4577998665821078E-3"/>
                  <c:y val="-1.67774650901574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31D-4A86-BC0F-2E9F9F62E7BC}"/>
                </c:ext>
              </c:extLst>
            </c:dLbl>
            <c:dLbl>
              <c:idx val="2"/>
              <c:layout>
                <c:manualLayout>
                  <c:x val="0"/>
                  <c:y val="-2.09718313626967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31D-4A86-BC0F-2E9F9F62E7BC}"/>
                </c:ext>
              </c:extLst>
            </c:dLbl>
            <c:dLbl>
              <c:idx val="3"/>
              <c:layout>
                <c:manualLayout>
                  <c:x val="0"/>
                  <c:y val="-1.67774650901574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31D-4A86-BC0F-2E9F9F62E7B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CONFIANZA!$C$4:$E$7</c:f>
              <c:multiLvlStrCache>
                <c:ptCount val="4"/>
                <c:lvl>
                  <c:pt idx="0">
                    <c:v>Rara vez</c:v>
                  </c:pt>
                  <c:pt idx="1">
                    <c:v>No</c:v>
                  </c:pt>
                  <c:pt idx="2">
                    <c:v>No</c:v>
                  </c:pt>
                  <c:pt idx="3">
                    <c:v>No</c:v>
                  </c:pt>
                </c:lvl>
                <c:lvl>
                  <c:pt idx="0">
                    <c:v>Mejorar la estadía</c:v>
                  </c:pt>
                  <c:pt idx="1">
                    <c:v>Atención amable</c:v>
                  </c:pt>
                  <c:pt idx="2">
                    <c:v>Carácter amable y  respetuoso</c:v>
                  </c:pt>
                  <c:pt idx="3">
                    <c:v>Quejas y sugerencias</c:v>
                  </c:pt>
                </c:lvl>
                <c:lvl>
                  <c:pt idx="0">
                    <c:v>Conforta</c:v>
                  </c:pt>
                </c:lvl>
              </c:multiLvlStrCache>
            </c:multiLvlStrRef>
          </c:cat>
          <c:val>
            <c:numRef>
              <c:f>CONFIANZA!$F$4:$F$7</c:f>
              <c:numCache>
                <c:formatCode>0.00%</c:formatCode>
                <c:ptCount val="4"/>
                <c:pt idx="0">
                  <c:v>0.64500000000000002</c:v>
                </c:pt>
                <c:pt idx="1">
                  <c:v>0.60599999999999998</c:v>
                </c:pt>
                <c:pt idx="2">
                  <c:v>0.60299999999999998</c:v>
                </c:pt>
                <c:pt idx="3">
                  <c:v>0.68799999999999994</c:v>
                </c:pt>
              </c:numCache>
            </c:numRef>
          </c:val>
          <c:extLst>
            <c:ext xmlns:c16="http://schemas.microsoft.com/office/drawing/2014/chart" uri="{C3380CC4-5D6E-409C-BE32-E72D297353CC}">
              <c16:uniqueId val="{00000000-0AD2-4099-A3F7-A0B475BFDB95}"/>
            </c:ext>
          </c:extLst>
        </c:ser>
        <c:dLbls>
          <c:showLegendKey val="0"/>
          <c:showVal val="1"/>
          <c:showCatName val="0"/>
          <c:showSerName val="0"/>
          <c:showPercent val="0"/>
          <c:showBubbleSize val="0"/>
        </c:dLbls>
        <c:gapWidth val="150"/>
        <c:shape val="cylinder"/>
        <c:axId val="65186432"/>
        <c:axId val="65315584"/>
        <c:axId val="0"/>
      </c:bar3DChart>
      <c:catAx>
        <c:axId val="65186432"/>
        <c:scaling>
          <c:orientation val="minMax"/>
        </c:scaling>
        <c:delete val="0"/>
        <c:axPos val="b"/>
        <c:numFmt formatCode="General" sourceLinked="0"/>
        <c:majorTickMark val="none"/>
        <c:minorTickMark val="none"/>
        <c:tickLblPos val="nextTo"/>
        <c:crossAx val="65315584"/>
        <c:crosses val="autoZero"/>
        <c:auto val="1"/>
        <c:lblAlgn val="ctr"/>
        <c:lblOffset val="100"/>
        <c:noMultiLvlLbl val="0"/>
      </c:catAx>
      <c:valAx>
        <c:axId val="65315584"/>
        <c:scaling>
          <c:orientation val="minMax"/>
        </c:scaling>
        <c:delete val="1"/>
        <c:axPos val="l"/>
        <c:numFmt formatCode="0.00%" sourceLinked="1"/>
        <c:majorTickMark val="out"/>
        <c:minorTickMark val="none"/>
        <c:tickLblPos val="nextTo"/>
        <c:crossAx val="65186432"/>
        <c:crosses val="autoZero"/>
        <c:crossBetween val="between"/>
      </c:valAx>
    </c:plotArea>
    <c:plotVisOnly val="1"/>
    <c:dispBlanksAs val="gap"/>
    <c:showDLblsOverMax val="0"/>
  </c:chart>
  <c:txPr>
    <a:bodyPr/>
    <a:lstStyle/>
    <a:p>
      <a:pPr>
        <a:defRPr sz="11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view3D>
      <c:rotX val="15"/>
      <c:rotY val="20"/>
      <c:rAngAx val="1"/>
    </c:view3D>
    <c:floor>
      <c:thickness val="0"/>
    </c:floor>
    <c:sideWall>
      <c:thickness val="0"/>
    </c:sideWall>
    <c:backWall>
      <c:thickness val="0"/>
    </c:backWall>
    <c:plotArea>
      <c:layout/>
      <c:bar3DChart>
        <c:barDir val="col"/>
        <c:grouping val="standard"/>
        <c:varyColors val="0"/>
        <c:ser>
          <c:idx val="0"/>
          <c:order val="0"/>
          <c:invertIfNegative val="0"/>
          <c:dLbls>
            <c:dLbl>
              <c:idx val="0"/>
              <c:layout>
                <c:manualLayout>
                  <c:x val="9.3423259545636524E-3"/>
                  <c:y val="-5.0881975531726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E35-42E3-AD11-2601414E62D8}"/>
                </c:ext>
              </c:extLst>
            </c:dLbl>
            <c:dLbl>
              <c:idx val="1"/>
              <c:layout>
                <c:manualLayout>
                  <c:x val="0"/>
                  <c:y val="-6.59110956202062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E35-42E3-AD11-2601414E62D8}"/>
                </c:ext>
              </c:extLst>
            </c:dLbl>
            <c:dLbl>
              <c:idx val="2"/>
              <c:layout>
                <c:manualLayout>
                  <c:x val="-1.2973466400918318E-3"/>
                  <c:y val="-5.15481060746198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E35-42E3-AD11-2601414E62D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CONFIANZA!$C$8:$E$10</c:f>
              <c:multiLvlStrCache>
                <c:ptCount val="3"/>
                <c:lvl>
                  <c:pt idx="0">
                    <c:v>Casi siempre</c:v>
                  </c:pt>
                  <c:pt idx="1">
                    <c:v>No</c:v>
                  </c:pt>
                  <c:pt idx="2">
                    <c:v>No</c:v>
                  </c:pt>
                </c:lvl>
                <c:lvl>
                  <c:pt idx="0">
                    <c:v>Atención comentarios</c:v>
                  </c:pt>
                  <c:pt idx="1">
                    <c:v>Relación de respeto</c:v>
                  </c:pt>
                  <c:pt idx="2">
                    <c:v>Presentan e identifican</c:v>
                  </c:pt>
                </c:lvl>
                <c:lvl>
                  <c:pt idx="0">
                    <c:v>Mantiene relaciones de confianza</c:v>
                  </c:pt>
                </c:lvl>
              </c:multiLvlStrCache>
            </c:multiLvlStrRef>
          </c:cat>
          <c:val>
            <c:numRef>
              <c:f>CONFIANZA!$F$8:$F$10</c:f>
              <c:numCache>
                <c:formatCode>0.00%</c:formatCode>
                <c:ptCount val="3"/>
                <c:pt idx="0">
                  <c:v>0.58199999999999996</c:v>
                </c:pt>
                <c:pt idx="1">
                  <c:v>0.61</c:v>
                </c:pt>
                <c:pt idx="2">
                  <c:v>0.69499999999999995</c:v>
                </c:pt>
              </c:numCache>
            </c:numRef>
          </c:val>
          <c:extLst>
            <c:ext xmlns:c16="http://schemas.microsoft.com/office/drawing/2014/chart" uri="{C3380CC4-5D6E-409C-BE32-E72D297353CC}">
              <c16:uniqueId val="{00000003-0E35-42E3-AD11-2601414E62D8}"/>
            </c:ext>
          </c:extLst>
        </c:ser>
        <c:dLbls>
          <c:showLegendKey val="0"/>
          <c:showVal val="1"/>
          <c:showCatName val="0"/>
          <c:showSerName val="0"/>
          <c:showPercent val="0"/>
          <c:showBubbleSize val="0"/>
        </c:dLbls>
        <c:gapWidth val="150"/>
        <c:shape val="box"/>
        <c:axId val="65320064"/>
        <c:axId val="65333120"/>
        <c:axId val="114638848"/>
      </c:bar3DChart>
      <c:catAx>
        <c:axId val="65320064"/>
        <c:scaling>
          <c:orientation val="minMax"/>
        </c:scaling>
        <c:delete val="0"/>
        <c:axPos val="b"/>
        <c:numFmt formatCode="General" sourceLinked="0"/>
        <c:majorTickMark val="none"/>
        <c:minorTickMark val="none"/>
        <c:tickLblPos val="nextTo"/>
        <c:crossAx val="65333120"/>
        <c:crosses val="autoZero"/>
        <c:auto val="1"/>
        <c:lblAlgn val="ctr"/>
        <c:lblOffset val="100"/>
        <c:noMultiLvlLbl val="0"/>
      </c:catAx>
      <c:valAx>
        <c:axId val="65333120"/>
        <c:scaling>
          <c:orientation val="minMax"/>
        </c:scaling>
        <c:delete val="1"/>
        <c:axPos val="l"/>
        <c:numFmt formatCode="0.00%" sourceLinked="1"/>
        <c:majorTickMark val="out"/>
        <c:minorTickMark val="none"/>
        <c:tickLblPos val="nextTo"/>
        <c:crossAx val="65320064"/>
        <c:crosses val="autoZero"/>
        <c:crossBetween val="between"/>
      </c:valAx>
      <c:serAx>
        <c:axId val="114638848"/>
        <c:scaling>
          <c:orientation val="minMax"/>
        </c:scaling>
        <c:delete val="0"/>
        <c:axPos val="b"/>
        <c:majorTickMark val="out"/>
        <c:minorTickMark val="none"/>
        <c:tickLblPos val="nextTo"/>
        <c:crossAx val="65333120"/>
        <c:crosses val="autoZero"/>
      </c:serAx>
    </c:plotArea>
    <c:plotVisOnly val="1"/>
    <c:dispBlanksAs val="gap"/>
    <c:showDLblsOverMax val="0"/>
  </c:chart>
  <c:txPr>
    <a:bodyPr/>
    <a:lstStyle/>
    <a:p>
      <a:pPr>
        <a:defRPr sz="12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0"/>
                  <c:y val="-2.19734664337132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1F7-4028-8BCF-61F5991ECE83}"/>
                </c:ext>
              </c:extLst>
            </c:dLbl>
            <c:dLbl>
              <c:idx val="1"/>
              <c:layout>
                <c:manualLayout>
                  <c:x val="0"/>
                  <c:y val="-2.63278368503338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1F7-4028-8BCF-61F5991ECE83}"/>
                </c:ext>
              </c:extLst>
            </c:dLbl>
            <c:dLbl>
              <c:idx val="2"/>
              <c:layout>
                <c:manualLayout>
                  <c:x val="0"/>
                  <c:y val="-1.75787731469706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1F7-4028-8BCF-61F5991ECE83}"/>
                </c:ext>
              </c:extLst>
            </c:dLbl>
            <c:dLbl>
              <c:idx val="3"/>
              <c:layout>
                <c:manualLayout>
                  <c:x val="-8.9818389998861838E-17"/>
                  <c:y val="-1.31840798602279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1F7-4028-8BCF-61F5991ECE8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'CALIDAD DEL SERVICIO'!$C$4:$E$7</c:f>
              <c:multiLvlStrCache>
                <c:ptCount val="4"/>
                <c:lvl>
                  <c:pt idx="0">
                    <c:v>Rara vez</c:v>
                  </c:pt>
                  <c:pt idx="1">
                    <c:v>Rara vez</c:v>
                  </c:pt>
                  <c:pt idx="2">
                    <c:v>No</c:v>
                  </c:pt>
                  <c:pt idx="3">
                    <c:v>No</c:v>
                  </c:pt>
                </c:lvl>
                <c:lvl>
                  <c:pt idx="0">
                    <c:v>Medicamentos necesarios</c:v>
                  </c:pt>
                  <c:pt idx="1">
                    <c:v>Medicamentos en farmacia</c:v>
                  </c:pt>
                  <c:pt idx="2">
                    <c:v>Información oportuna</c:v>
                  </c:pt>
                  <c:pt idx="3">
                    <c:v>Alternativas de tratamiento</c:v>
                  </c:pt>
                </c:lvl>
                <c:lvl>
                  <c:pt idx="0">
                    <c:v>Explica y facilita</c:v>
                  </c:pt>
                </c:lvl>
              </c:multiLvlStrCache>
            </c:multiLvlStrRef>
          </c:cat>
          <c:val>
            <c:numRef>
              <c:f>'CALIDAD DEL SERVICIO'!$F$4:$F$7</c:f>
              <c:numCache>
                <c:formatCode>0.00%</c:formatCode>
                <c:ptCount val="4"/>
                <c:pt idx="0">
                  <c:v>0.61</c:v>
                </c:pt>
                <c:pt idx="1">
                  <c:v>0.57799999999999996</c:v>
                </c:pt>
                <c:pt idx="2">
                  <c:v>0.624</c:v>
                </c:pt>
                <c:pt idx="3">
                  <c:v>0.67700000000000005</c:v>
                </c:pt>
              </c:numCache>
            </c:numRef>
          </c:val>
          <c:extLst>
            <c:ext xmlns:c16="http://schemas.microsoft.com/office/drawing/2014/chart" uri="{C3380CC4-5D6E-409C-BE32-E72D297353CC}">
              <c16:uniqueId val="{00000000-ACC6-41CD-8A25-4953B3EB55AC}"/>
            </c:ext>
          </c:extLst>
        </c:ser>
        <c:dLbls>
          <c:showLegendKey val="0"/>
          <c:showVal val="1"/>
          <c:showCatName val="0"/>
          <c:showSerName val="0"/>
          <c:showPercent val="0"/>
          <c:showBubbleSize val="0"/>
        </c:dLbls>
        <c:gapWidth val="150"/>
        <c:shape val="cylinder"/>
        <c:axId val="72408064"/>
        <c:axId val="72412544"/>
        <c:axId val="0"/>
      </c:bar3DChart>
      <c:catAx>
        <c:axId val="72408064"/>
        <c:scaling>
          <c:orientation val="minMax"/>
        </c:scaling>
        <c:delete val="0"/>
        <c:axPos val="b"/>
        <c:numFmt formatCode="General" sourceLinked="0"/>
        <c:majorTickMark val="none"/>
        <c:minorTickMark val="none"/>
        <c:tickLblPos val="nextTo"/>
        <c:crossAx val="72412544"/>
        <c:crosses val="autoZero"/>
        <c:auto val="1"/>
        <c:lblAlgn val="ctr"/>
        <c:lblOffset val="100"/>
        <c:noMultiLvlLbl val="0"/>
      </c:catAx>
      <c:valAx>
        <c:axId val="72412544"/>
        <c:scaling>
          <c:orientation val="minMax"/>
        </c:scaling>
        <c:delete val="1"/>
        <c:axPos val="l"/>
        <c:numFmt formatCode="0.00%" sourceLinked="1"/>
        <c:majorTickMark val="out"/>
        <c:minorTickMark val="none"/>
        <c:tickLblPos val="nextTo"/>
        <c:crossAx val="72408064"/>
        <c:crosses val="autoZero"/>
        <c:crossBetween val="between"/>
      </c:valAx>
    </c:plotArea>
    <c:plotVisOnly val="1"/>
    <c:dispBlanksAs val="gap"/>
    <c:showDLblsOverMax val="0"/>
  </c:chart>
  <c:txPr>
    <a:bodyPr/>
    <a:lstStyle/>
    <a:p>
      <a:pPr>
        <a:defRPr sz="1400"/>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2.2330588827876037E-17"/>
                  <c:y val="-3.63293224474092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423-406B-ADBC-D5F35DCECAE2}"/>
                </c:ext>
              </c:extLst>
            </c:dLbl>
            <c:dLbl>
              <c:idx val="1"/>
              <c:layout>
                <c:manualLayout>
                  <c:x val="2.4360923773902236E-3"/>
                  <c:y val="-4.08704877533353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423-406B-ADBC-D5F35DCECAE2}"/>
                </c:ext>
              </c:extLst>
            </c:dLbl>
            <c:dLbl>
              <c:idx val="2"/>
              <c:layout>
                <c:manualLayout>
                  <c:x val="2.4360923773902236E-3"/>
                  <c:y val="-2.72469918355568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423-406B-ADBC-D5F35DCECAE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'CALIDAD DEL SERVICIO'!$C$8:$E$10</c:f>
              <c:multiLvlStrCache>
                <c:ptCount val="3"/>
                <c:lvl>
                  <c:pt idx="1">
                    <c:v>No</c:v>
                  </c:pt>
                  <c:pt idx="2">
                    <c:v>Si </c:v>
                  </c:pt>
                </c:lvl>
                <c:lvl>
                  <c:pt idx="0">
                    <c:v>Identificación e indumentario</c:v>
                  </c:pt>
                  <c:pt idx="1">
                    <c:v>Informe detallado</c:v>
                  </c:pt>
                  <c:pt idx="2">
                    <c:v>Procedimientos seguros</c:v>
                  </c:pt>
                </c:lvl>
                <c:lvl>
                  <c:pt idx="0">
                    <c:v>Seguridad</c:v>
                  </c:pt>
                </c:lvl>
              </c:multiLvlStrCache>
            </c:multiLvlStrRef>
          </c:cat>
          <c:val>
            <c:numRef>
              <c:f>'CALIDAD DEL SERVICIO'!$F$8:$F$10</c:f>
              <c:numCache>
                <c:formatCode>0.00%</c:formatCode>
                <c:ptCount val="3"/>
                <c:pt idx="0">
                  <c:v>0.61299999999999999</c:v>
                </c:pt>
                <c:pt idx="1">
                  <c:v>0.64500000000000002</c:v>
                </c:pt>
                <c:pt idx="2">
                  <c:v>0.81899999999999995</c:v>
                </c:pt>
              </c:numCache>
            </c:numRef>
          </c:val>
          <c:extLst>
            <c:ext xmlns:c16="http://schemas.microsoft.com/office/drawing/2014/chart" uri="{C3380CC4-5D6E-409C-BE32-E72D297353CC}">
              <c16:uniqueId val="{00000003-E423-406B-ADBC-D5F35DCECAE2}"/>
            </c:ext>
          </c:extLst>
        </c:ser>
        <c:dLbls>
          <c:showLegendKey val="0"/>
          <c:showVal val="1"/>
          <c:showCatName val="0"/>
          <c:showSerName val="0"/>
          <c:showPercent val="0"/>
          <c:showBubbleSize val="0"/>
        </c:dLbls>
        <c:gapWidth val="150"/>
        <c:shape val="cylinder"/>
        <c:axId val="72960256"/>
        <c:axId val="73027584"/>
        <c:axId val="0"/>
      </c:bar3DChart>
      <c:catAx>
        <c:axId val="72960256"/>
        <c:scaling>
          <c:orientation val="minMax"/>
        </c:scaling>
        <c:delete val="0"/>
        <c:axPos val="b"/>
        <c:numFmt formatCode="General" sourceLinked="0"/>
        <c:majorTickMark val="none"/>
        <c:minorTickMark val="none"/>
        <c:tickLblPos val="nextTo"/>
        <c:crossAx val="73027584"/>
        <c:crosses val="autoZero"/>
        <c:auto val="1"/>
        <c:lblAlgn val="ctr"/>
        <c:lblOffset val="100"/>
        <c:noMultiLvlLbl val="0"/>
      </c:catAx>
      <c:valAx>
        <c:axId val="73027584"/>
        <c:scaling>
          <c:orientation val="minMax"/>
        </c:scaling>
        <c:delete val="1"/>
        <c:axPos val="l"/>
        <c:numFmt formatCode="0.00%" sourceLinked="1"/>
        <c:majorTickMark val="out"/>
        <c:minorTickMark val="none"/>
        <c:tickLblPos val="nextTo"/>
        <c:crossAx val="72960256"/>
        <c:crosses val="autoZero"/>
        <c:crossBetween val="between"/>
      </c:valAx>
    </c:plotArea>
    <c:plotVisOnly val="1"/>
    <c:dispBlanksAs val="gap"/>
    <c:showDLblsOverMax val="0"/>
  </c:chart>
  <c:txPr>
    <a:bodyPr/>
    <a:lstStyle/>
    <a:p>
      <a:pPr>
        <a:defRPr sz="1400"/>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A44CA-CB89-4613-A02C-E7BD9CE72A75}"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s-ES"/>
        </a:p>
      </dgm:t>
    </dgm:pt>
    <dgm:pt modelId="{E9691F0B-7FA4-42AB-8743-B94CFF846829}">
      <dgm:prSet phldrT="[Texto]" custT="1"/>
      <dgm:spPr/>
      <dgm:t>
        <a:bodyPr/>
        <a:lstStyle/>
        <a:p>
          <a:r>
            <a:rPr lang="es-ES" sz="1000" dirty="0" smtClean="0"/>
            <a:t>Se evidencia que la administración de la institución es incapaz  </a:t>
          </a:r>
          <a:endParaRPr lang="es-ES" sz="1000" dirty="0"/>
        </a:p>
      </dgm:t>
    </dgm:pt>
    <dgm:pt modelId="{FBB5A829-FA07-4464-B73A-70734CA16206}" type="parTrans" cxnId="{19CAB428-1E38-4509-8481-EE6568F802B4}">
      <dgm:prSet/>
      <dgm:spPr/>
      <dgm:t>
        <a:bodyPr/>
        <a:lstStyle/>
        <a:p>
          <a:endParaRPr lang="es-ES" sz="1000"/>
        </a:p>
      </dgm:t>
    </dgm:pt>
    <dgm:pt modelId="{326575DA-5090-4F6B-9B12-3D4525844F09}" type="sibTrans" cxnId="{19CAB428-1E38-4509-8481-EE6568F802B4}">
      <dgm:prSet custT="1"/>
      <dgm:spPr/>
      <dgm:t>
        <a:bodyPr/>
        <a:lstStyle/>
        <a:p>
          <a:endParaRPr lang="es-ES" sz="1000"/>
        </a:p>
      </dgm:t>
    </dgm:pt>
    <dgm:pt modelId="{44F2DD81-0791-4876-B3C2-A506E1F2842D}">
      <dgm:prSet phldrT="[Texto]" custT="1"/>
      <dgm:spPr/>
      <dgm:t>
        <a:bodyPr/>
        <a:lstStyle/>
        <a:p>
          <a:r>
            <a:rPr lang="es-ES" sz="1000" dirty="0" smtClean="0"/>
            <a:t>Por tal afecta al paciente a los acompañantes evidenciando un elevado nivel de insatisfacción </a:t>
          </a:r>
        </a:p>
        <a:p>
          <a:endParaRPr lang="es-ES" sz="1000" dirty="0"/>
        </a:p>
      </dgm:t>
    </dgm:pt>
    <dgm:pt modelId="{43EB6C1C-0CA2-4E30-BF4E-0978C4D2C5C5}" type="parTrans" cxnId="{453A174B-5AA9-44A5-8E6E-ECFBDAF66156}">
      <dgm:prSet/>
      <dgm:spPr/>
      <dgm:t>
        <a:bodyPr/>
        <a:lstStyle/>
        <a:p>
          <a:endParaRPr lang="es-ES" sz="1000"/>
        </a:p>
      </dgm:t>
    </dgm:pt>
    <dgm:pt modelId="{5FD8B33B-3A23-48E8-96E8-46153F825CDE}" type="sibTrans" cxnId="{453A174B-5AA9-44A5-8E6E-ECFBDAF66156}">
      <dgm:prSet custT="1"/>
      <dgm:spPr/>
      <dgm:t>
        <a:bodyPr/>
        <a:lstStyle/>
        <a:p>
          <a:endParaRPr lang="es-ES" sz="1000"/>
        </a:p>
      </dgm:t>
    </dgm:pt>
    <dgm:pt modelId="{E36C3512-63AB-4AFE-BF91-53424B446AE7}">
      <dgm:prSet phldrT="[Texto]" custT="1"/>
      <dgm:spPr/>
      <dgm:t>
        <a:bodyPr/>
        <a:lstStyle/>
        <a:p>
          <a:r>
            <a:rPr lang="es-ES" sz="1000" dirty="0" smtClean="0"/>
            <a:t>De lograr una coordinación entre el personal de salud  </a:t>
          </a:r>
          <a:endParaRPr lang="es-ES" sz="1000" dirty="0"/>
        </a:p>
      </dgm:t>
    </dgm:pt>
    <dgm:pt modelId="{DAACC7C5-D12A-4D67-878D-C1A6D8FCA58A}" type="sibTrans" cxnId="{20A6DF24-0FBB-48D4-8791-3B169BDB98A8}">
      <dgm:prSet custT="1"/>
      <dgm:spPr/>
      <dgm:t>
        <a:bodyPr/>
        <a:lstStyle/>
        <a:p>
          <a:endParaRPr lang="es-ES" sz="1000"/>
        </a:p>
      </dgm:t>
    </dgm:pt>
    <dgm:pt modelId="{13A760D0-34F2-431A-9361-41CAC47CBEE4}" type="parTrans" cxnId="{20A6DF24-0FBB-48D4-8791-3B169BDB98A8}">
      <dgm:prSet/>
      <dgm:spPr/>
      <dgm:t>
        <a:bodyPr/>
        <a:lstStyle/>
        <a:p>
          <a:endParaRPr lang="es-ES" sz="1000"/>
        </a:p>
      </dgm:t>
    </dgm:pt>
    <dgm:pt modelId="{A4D75537-DBDF-46F1-B206-A6A4C0C8E9AA}">
      <dgm:prSet phldrT="[Texto]" custT="1"/>
      <dgm:spPr/>
      <dgm:t>
        <a:bodyPr/>
        <a:lstStyle/>
        <a:p>
          <a:r>
            <a:rPr lang="es-ES" sz="1000" dirty="0" smtClean="0"/>
            <a:t>Normativas o un protocolo que permita al personal de salud desempeñarse con los factores  internos y externos.</a:t>
          </a:r>
        </a:p>
        <a:p>
          <a:endParaRPr lang="es-ES" sz="1000" dirty="0"/>
        </a:p>
      </dgm:t>
    </dgm:pt>
    <dgm:pt modelId="{43242AB8-5FB6-46AD-AE9B-09219F48B502}" type="sibTrans" cxnId="{2C5CFAB6-609F-4A9D-90E7-DC67E9FDBA29}">
      <dgm:prSet custT="1"/>
      <dgm:spPr/>
      <dgm:t>
        <a:bodyPr/>
        <a:lstStyle/>
        <a:p>
          <a:endParaRPr lang="es-ES" sz="1000"/>
        </a:p>
      </dgm:t>
    </dgm:pt>
    <dgm:pt modelId="{8B221F17-AB8B-40B2-9CC5-BE1439D787A5}" type="parTrans" cxnId="{2C5CFAB6-609F-4A9D-90E7-DC67E9FDBA29}">
      <dgm:prSet/>
      <dgm:spPr/>
      <dgm:t>
        <a:bodyPr/>
        <a:lstStyle/>
        <a:p>
          <a:endParaRPr lang="es-ES" sz="1000"/>
        </a:p>
      </dgm:t>
    </dgm:pt>
    <dgm:pt modelId="{7BB6F5F6-AD6E-4858-BA00-5A2306114D8B}" type="pres">
      <dgm:prSet presAssocID="{1CAA44CA-CB89-4613-A02C-E7BD9CE72A75}" presName="Name0" presStyleCnt="0">
        <dgm:presLayoutVars>
          <dgm:dir/>
          <dgm:resizeHandles val="exact"/>
        </dgm:presLayoutVars>
      </dgm:prSet>
      <dgm:spPr/>
      <dgm:t>
        <a:bodyPr/>
        <a:lstStyle/>
        <a:p>
          <a:endParaRPr lang="es-ES"/>
        </a:p>
      </dgm:t>
    </dgm:pt>
    <dgm:pt modelId="{5FEBB1CE-62A5-49ED-867D-ED716F79D41F}" type="pres">
      <dgm:prSet presAssocID="{E9691F0B-7FA4-42AB-8743-B94CFF846829}" presName="node" presStyleLbl="node1" presStyleIdx="0" presStyleCnt="4" custScaleX="116752" custScaleY="96631" custRadScaleRad="78370" custRadScaleInc="-3304">
        <dgm:presLayoutVars>
          <dgm:bulletEnabled val="1"/>
        </dgm:presLayoutVars>
      </dgm:prSet>
      <dgm:spPr/>
      <dgm:t>
        <a:bodyPr/>
        <a:lstStyle/>
        <a:p>
          <a:endParaRPr lang="es-ES"/>
        </a:p>
      </dgm:t>
    </dgm:pt>
    <dgm:pt modelId="{33EBB5AC-9139-4F17-B76A-C78B8F56A5AF}" type="pres">
      <dgm:prSet presAssocID="{326575DA-5090-4F6B-9B12-3D4525844F09}" presName="sibTrans" presStyleLbl="sibTrans2D1" presStyleIdx="0" presStyleCnt="4"/>
      <dgm:spPr/>
      <dgm:t>
        <a:bodyPr/>
        <a:lstStyle/>
        <a:p>
          <a:endParaRPr lang="es-ES"/>
        </a:p>
      </dgm:t>
    </dgm:pt>
    <dgm:pt modelId="{0684738C-FFB6-4626-9D56-8E802674FE29}" type="pres">
      <dgm:prSet presAssocID="{326575DA-5090-4F6B-9B12-3D4525844F09}" presName="connectorText" presStyleLbl="sibTrans2D1" presStyleIdx="0" presStyleCnt="4"/>
      <dgm:spPr/>
      <dgm:t>
        <a:bodyPr/>
        <a:lstStyle/>
        <a:p>
          <a:endParaRPr lang="es-ES"/>
        </a:p>
      </dgm:t>
    </dgm:pt>
    <dgm:pt modelId="{47F4AC94-46E8-4ACF-9F60-7D1C8AA0BDC7}" type="pres">
      <dgm:prSet presAssocID="{44F2DD81-0791-4876-B3C2-A506E1F2842D}" presName="node" presStyleLbl="node1" presStyleIdx="1" presStyleCnt="4" custScaleX="122544" custRadScaleRad="122861">
        <dgm:presLayoutVars>
          <dgm:bulletEnabled val="1"/>
        </dgm:presLayoutVars>
      </dgm:prSet>
      <dgm:spPr/>
      <dgm:t>
        <a:bodyPr/>
        <a:lstStyle/>
        <a:p>
          <a:endParaRPr lang="es-ES"/>
        </a:p>
      </dgm:t>
    </dgm:pt>
    <dgm:pt modelId="{73450B6E-D2D3-45FD-846B-1A2CFC26F833}" type="pres">
      <dgm:prSet presAssocID="{5FD8B33B-3A23-48E8-96E8-46153F825CDE}" presName="sibTrans" presStyleLbl="sibTrans2D1" presStyleIdx="1" presStyleCnt="4"/>
      <dgm:spPr/>
      <dgm:t>
        <a:bodyPr/>
        <a:lstStyle/>
        <a:p>
          <a:endParaRPr lang="es-ES"/>
        </a:p>
      </dgm:t>
    </dgm:pt>
    <dgm:pt modelId="{754C3935-8038-4B00-BABC-F23D4B173AF1}" type="pres">
      <dgm:prSet presAssocID="{5FD8B33B-3A23-48E8-96E8-46153F825CDE}" presName="connectorText" presStyleLbl="sibTrans2D1" presStyleIdx="1" presStyleCnt="4"/>
      <dgm:spPr/>
      <dgm:t>
        <a:bodyPr/>
        <a:lstStyle/>
        <a:p>
          <a:endParaRPr lang="es-ES"/>
        </a:p>
      </dgm:t>
    </dgm:pt>
    <dgm:pt modelId="{C1CEDB77-BE9D-41A5-9D3E-505BB10E6B01}" type="pres">
      <dgm:prSet presAssocID="{A4D75537-DBDF-46F1-B206-A6A4C0C8E9AA}" presName="node" presStyleLbl="node1" presStyleIdx="2" presStyleCnt="4" custScaleX="120163" custRadScaleRad="84493" custRadScaleInc="-8385">
        <dgm:presLayoutVars>
          <dgm:bulletEnabled val="1"/>
        </dgm:presLayoutVars>
      </dgm:prSet>
      <dgm:spPr/>
      <dgm:t>
        <a:bodyPr/>
        <a:lstStyle/>
        <a:p>
          <a:endParaRPr lang="es-ES"/>
        </a:p>
      </dgm:t>
    </dgm:pt>
    <dgm:pt modelId="{71262F89-9B42-4E51-A242-16D94A4BA140}" type="pres">
      <dgm:prSet presAssocID="{43242AB8-5FB6-46AD-AE9B-09219F48B502}" presName="sibTrans" presStyleLbl="sibTrans2D1" presStyleIdx="2" presStyleCnt="4"/>
      <dgm:spPr/>
      <dgm:t>
        <a:bodyPr/>
        <a:lstStyle/>
        <a:p>
          <a:endParaRPr lang="es-ES"/>
        </a:p>
      </dgm:t>
    </dgm:pt>
    <dgm:pt modelId="{907D0D92-9B0D-4625-97C6-A35B5B543AEA}" type="pres">
      <dgm:prSet presAssocID="{43242AB8-5FB6-46AD-AE9B-09219F48B502}" presName="connectorText" presStyleLbl="sibTrans2D1" presStyleIdx="2" presStyleCnt="4"/>
      <dgm:spPr/>
      <dgm:t>
        <a:bodyPr/>
        <a:lstStyle/>
        <a:p>
          <a:endParaRPr lang="es-ES"/>
        </a:p>
      </dgm:t>
    </dgm:pt>
    <dgm:pt modelId="{A479C963-6983-478A-A38B-F8FBDC956AF8}" type="pres">
      <dgm:prSet presAssocID="{E36C3512-63AB-4AFE-BF91-53424B446AE7}" presName="node" presStyleLbl="node1" presStyleIdx="3" presStyleCnt="4" custScaleX="111394">
        <dgm:presLayoutVars>
          <dgm:bulletEnabled val="1"/>
        </dgm:presLayoutVars>
      </dgm:prSet>
      <dgm:spPr/>
      <dgm:t>
        <a:bodyPr/>
        <a:lstStyle/>
        <a:p>
          <a:endParaRPr lang="es-ES"/>
        </a:p>
      </dgm:t>
    </dgm:pt>
    <dgm:pt modelId="{B86A1C31-EEB6-44C7-8EC8-F254E0639A67}" type="pres">
      <dgm:prSet presAssocID="{DAACC7C5-D12A-4D67-878D-C1A6D8FCA58A}" presName="sibTrans" presStyleLbl="sibTrans2D1" presStyleIdx="3" presStyleCnt="4"/>
      <dgm:spPr/>
      <dgm:t>
        <a:bodyPr/>
        <a:lstStyle/>
        <a:p>
          <a:endParaRPr lang="es-ES"/>
        </a:p>
      </dgm:t>
    </dgm:pt>
    <dgm:pt modelId="{5BE8030F-3AE3-4F37-A43A-3FBB2F1A673A}" type="pres">
      <dgm:prSet presAssocID="{DAACC7C5-D12A-4D67-878D-C1A6D8FCA58A}" presName="connectorText" presStyleLbl="sibTrans2D1" presStyleIdx="3" presStyleCnt="4"/>
      <dgm:spPr/>
      <dgm:t>
        <a:bodyPr/>
        <a:lstStyle/>
        <a:p>
          <a:endParaRPr lang="es-ES"/>
        </a:p>
      </dgm:t>
    </dgm:pt>
  </dgm:ptLst>
  <dgm:cxnLst>
    <dgm:cxn modelId="{DB6DE590-45E6-4D3E-89AD-C59DAE109311}" type="presOf" srcId="{326575DA-5090-4F6B-9B12-3D4525844F09}" destId="{0684738C-FFB6-4626-9D56-8E802674FE29}" srcOrd="1" destOrd="0" presId="urn:microsoft.com/office/officeart/2005/8/layout/cycle7"/>
    <dgm:cxn modelId="{D8C1461A-3E53-4446-B031-CE82F4B70A87}" type="presOf" srcId="{326575DA-5090-4F6B-9B12-3D4525844F09}" destId="{33EBB5AC-9139-4F17-B76A-C78B8F56A5AF}" srcOrd="0" destOrd="0" presId="urn:microsoft.com/office/officeart/2005/8/layout/cycle7"/>
    <dgm:cxn modelId="{A99C48EC-C1FD-473D-9F0C-69D40FBFE3CC}" type="presOf" srcId="{A4D75537-DBDF-46F1-B206-A6A4C0C8E9AA}" destId="{C1CEDB77-BE9D-41A5-9D3E-505BB10E6B01}" srcOrd="0" destOrd="0" presId="urn:microsoft.com/office/officeart/2005/8/layout/cycle7"/>
    <dgm:cxn modelId="{453A174B-5AA9-44A5-8E6E-ECFBDAF66156}" srcId="{1CAA44CA-CB89-4613-A02C-E7BD9CE72A75}" destId="{44F2DD81-0791-4876-B3C2-A506E1F2842D}" srcOrd="1" destOrd="0" parTransId="{43EB6C1C-0CA2-4E30-BF4E-0978C4D2C5C5}" sibTransId="{5FD8B33B-3A23-48E8-96E8-46153F825CDE}"/>
    <dgm:cxn modelId="{A1205CC4-4447-4187-8965-B8F5189A5820}" type="presOf" srcId="{1CAA44CA-CB89-4613-A02C-E7BD9CE72A75}" destId="{7BB6F5F6-AD6E-4858-BA00-5A2306114D8B}" srcOrd="0" destOrd="0" presId="urn:microsoft.com/office/officeart/2005/8/layout/cycle7"/>
    <dgm:cxn modelId="{1C0B7783-6972-4084-85F2-917B69AB1673}" type="presOf" srcId="{43242AB8-5FB6-46AD-AE9B-09219F48B502}" destId="{71262F89-9B42-4E51-A242-16D94A4BA140}" srcOrd="0" destOrd="0" presId="urn:microsoft.com/office/officeart/2005/8/layout/cycle7"/>
    <dgm:cxn modelId="{BDF0A0C7-BE0E-47A4-B6DD-5773A7F00C61}" type="presOf" srcId="{44F2DD81-0791-4876-B3C2-A506E1F2842D}" destId="{47F4AC94-46E8-4ACF-9F60-7D1C8AA0BDC7}" srcOrd="0" destOrd="0" presId="urn:microsoft.com/office/officeart/2005/8/layout/cycle7"/>
    <dgm:cxn modelId="{56147702-435D-4DB8-8D64-BFEBD36733AF}" type="presOf" srcId="{DAACC7C5-D12A-4D67-878D-C1A6D8FCA58A}" destId="{B86A1C31-EEB6-44C7-8EC8-F254E0639A67}" srcOrd="0" destOrd="0" presId="urn:microsoft.com/office/officeart/2005/8/layout/cycle7"/>
    <dgm:cxn modelId="{5753ED56-E807-44D1-B08B-97E40B92717D}" type="presOf" srcId="{DAACC7C5-D12A-4D67-878D-C1A6D8FCA58A}" destId="{5BE8030F-3AE3-4F37-A43A-3FBB2F1A673A}" srcOrd="1" destOrd="0" presId="urn:microsoft.com/office/officeart/2005/8/layout/cycle7"/>
    <dgm:cxn modelId="{9205D70B-8A76-430D-86B9-27410E3A978D}" type="presOf" srcId="{5FD8B33B-3A23-48E8-96E8-46153F825CDE}" destId="{73450B6E-D2D3-45FD-846B-1A2CFC26F833}" srcOrd="0" destOrd="0" presId="urn:microsoft.com/office/officeart/2005/8/layout/cycle7"/>
    <dgm:cxn modelId="{19CAB428-1E38-4509-8481-EE6568F802B4}" srcId="{1CAA44CA-CB89-4613-A02C-E7BD9CE72A75}" destId="{E9691F0B-7FA4-42AB-8743-B94CFF846829}" srcOrd="0" destOrd="0" parTransId="{FBB5A829-FA07-4464-B73A-70734CA16206}" sibTransId="{326575DA-5090-4F6B-9B12-3D4525844F09}"/>
    <dgm:cxn modelId="{136A0AA6-B699-4B37-B40C-703C9A240BA4}" type="presOf" srcId="{5FD8B33B-3A23-48E8-96E8-46153F825CDE}" destId="{754C3935-8038-4B00-BABC-F23D4B173AF1}" srcOrd="1" destOrd="0" presId="urn:microsoft.com/office/officeart/2005/8/layout/cycle7"/>
    <dgm:cxn modelId="{046FC133-5858-45DF-AB39-F655BFF5C4C1}" type="presOf" srcId="{E36C3512-63AB-4AFE-BF91-53424B446AE7}" destId="{A479C963-6983-478A-A38B-F8FBDC956AF8}" srcOrd="0" destOrd="0" presId="urn:microsoft.com/office/officeart/2005/8/layout/cycle7"/>
    <dgm:cxn modelId="{F255E46D-2F8C-4921-9E74-918C3FEB8A7E}" type="presOf" srcId="{E9691F0B-7FA4-42AB-8743-B94CFF846829}" destId="{5FEBB1CE-62A5-49ED-867D-ED716F79D41F}" srcOrd="0" destOrd="0" presId="urn:microsoft.com/office/officeart/2005/8/layout/cycle7"/>
    <dgm:cxn modelId="{D3551330-8412-4AEB-A1A3-6E44C1866EA5}" type="presOf" srcId="{43242AB8-5FB6-46AD-AE9B-09219F48B502}" destId="{907D0D92-9B0D-4625-97C6-A35B5B543AEA}" srcOrd="1" destOrd="0" presId="urn:microsoft.com/office/officeart/2005/8/layout/cycle7"/>
    <dgm:cxn modelId="{20A6DF24-0FBB-48D4-8791-3B169BDB98A8}" srcId="{1CAA44CA-CB89-4613-A02C-E7BD9CE72A75}" destId="{E36C3512-63AB-4AFE-BF91-53424B446AE7}" srcOrd="3" destOrd="0" parTransId="{13A760D0-34F2-431A-9361-41CAC47CBEE4}" sibTransId="{DAACC7C5-D12A-4D67-878D-C1A6D8FCA58A}"/>
    <dgm:cxn modelId="{2C5CFAB6-609F-4A9D-90E7-DC67E9FDBA29}" srcId="{1CAA44CA-CB89-4613-A02C-E7BD9CE72A75}" destId="{A4D75537-DBDF-46F1-B206-A6A4C0C8E9AA}" srcOrd="2" destOrd="0" parTransId="{8B221F17-AB8B-40B2-9CC5-BE1439D787A5}" sibTransId="{43242AB8-5FB6-46AD-AE9B-09219F48B502}"/>
    <dgm:cxn modelId="{C8E45B4F-0068-4141-981A-8F7CE5980535}" type="presParOf" srcId="{7BB6F5F6-AD6E-4858-BA00-5A2306114D8B}" destId="{5FEBB1CE-62A5-49ED-867D-ED716F79D41F}" srcOrd="0" destOrd="0" presId="urn:microsoft.com/office/officeart/2005/8/layout/cycle7"/>
    <dgm:cxn modelId="{86961139-2770-44A6-AB98-4D547A2B504C}" type="presParOf" srcId="{7BB6F5F6-AD6E-4858-BA00-5A2306114D8B}" destId="{33EBB5AC-9139-4F17-B76A-C78B8F56A5AF}" srcOrd="1" destOrd="0" presId="urn:microsoft.com/office/officeart/2005/8/layout/cycle7"/>
    <dgm:cxn modelId="{F864ECF2-BF63-4B2A-8FAB-F89C2366FFBF}" type="presParOf" srcId="{33EBB5AC-9139-4F17-B76A-C78B8F56A5AF}" destId="{0684738C-FFB6-4626-9D56-8E802674FE29}" srcOrd="0" destOrd="0" presId="urn:microsoft.com/office/officeart/2005/8/layout/cycle7"/>
    <dgm:cxn modelId="{188E494A-9BF6-43B4-A76D-AB0009D68509}" type="presParOf" srcId="{7BB6F5F6-AD6E-4858-BA00-5A2306114D8B}" destId="{47F4AC94-46E8-4ACF-9F60-7D1C8AA0BDC7}" srcOrd="2" destOrd="0" presId="urn:microsoft.com/office/officeart/2005/8/layout/cycle7"/>
    <dgm:cxn modelId="{B7B5DD3B-0BD8-475D-B481-F0656C549A7F}" type="presParOf" srcId="{7BB6F5F6-AD6E-4858-BA00-5A2306114D8B}" destId="{73450B6E-D2D3-45FD-846B-1A2CFC26F833}" srcOrd="3" destOrd="0" presId="urn:microsoft.com/office/officeart/2005/8/layout/cycle7"/>
    <dgm:cxn modelId="{2269BFB9-15A9-4E49-B8DE-0CD2558BB818}" type="presParOf" srcId="{73450B6E-D2D3-45FD-846B-1A2CFC26F833}" destId="{754C3935-8038-4B00-BABC-F23D4B173AF1}" srcOrd="0" destOrd="0" presId="urn:microsoft.com/office/officeart/2005/8/layout/cycle7"/>
    <dgm:cxn modelId="{C3773EF2-CB3E-4D79-A5BA-92A549697A5D}" type="presParOf" srcId="{7BB6F5F6-AD6E-4858-BA00-5A2306114D8B}" destId="{C1CEDB77-BE9D-41A5-9D3E-505BB10E6B01}" srcOrd="4" destOrd="0" presId="urn:microsoft.com/office/officeart/2005/8/layout/cycle7"/>
    <dgm:cxn modelId="{EE6BC78E-D179-49AE-BCC8-8D2EE4FDB224}" type="presParOf" srcId="{7BB6F5F6-AD6E-4858-BA00-5A2306114D8B}" destId="{71262F89-9B42-4E51-A242-16D94A4BA140}" srcOrd="5" destOrd="0" presId="urn:microsoft.com/office/officeart/2005/8/layout/cycle7"/>
    <dgm:cxn modelId="{A461BFAA-1917-46E4-9144-526C41E0CF1A}" type="presParOf" srcId="{71262F89-9B42-4E51-A242-16D94A4BA140}" destId="{907D0D92-9B0D-4625-97C6-A35B5B543AEA}" srcOrd="0" destOrd="0" presId="urn:microsoft.com/office/officeart/2005/8/layout/cycle7"/>
    <dgm:cxn modelId="{26A61974-3064-4502-8D84-AB177DDBA335}" type="presParOf" srcId="{7BB6F5F6-AD6E-4858-BA00-5A2306114D8B}" destId="{A479C963-6983-478A-A38B-F8FBDC956AF8}" srcOrd="6" destOrd="0" presId="urn:microsoft.com/office/officeart/2005/8/layout/cycle7"/>
    <dgm:cxn modelId="{EDEB8B31-10CC-4868-9C01-112C276C5B12}" type="presParOf" srcId="{7BB6F5F6-AD6E-4858-BA00-5A2306114D8B}" destId="{B86A1C31-EEB6-44C7-8EC8-F254E0639A67}" srcOrd="7" destOrd="0" presId="urn:microsoft.com/office/officeart/2005/8/layout/cycle7"/>
    <dgm:cxn modelId="{521E5682-5D9D-4E63-BB5F-06607D6B4A70}" type="presParOf" srcId="{B86A1C31-EEB6-44C7-8EC8-F254E0639A67}" destId="{5BE8030F-3AE3-4F37-A43A-3FBB2F1A673A}"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E162B-542E-4416-9B6C-66FFC0DE4D74}" type="doc">
      <dgm:prSet loTypeId="urn:microsoft.com/office/officeart/2005/8/layout/vList6" loCatId="process" qsTypeId="urn:microsoft.com/office/officeart/2005/8/quickstyle/simple1" qsCatId="simple" csTypeId="urn:microsoft.com/office/officeart/2005/8/colors/accent0_1" csCatId="mainScheme" phldr="1"/>
      <dgm:spPr/>
      <dgm:t>
        <a:bodyPr/>
        <a:lstStyle/>
        <a:p>
          <a:endParaRPr lang="es-ES"/>
        </a:p>
      </dgm:t>
    </dgm:pt>
    <dgm:pt modelId="{C7E74479-3AE3-4126-963A-576B79FB0E3F}">
      <dgm:prSet phldrT="[Texto]" custT="1"/>
      <dgm:spPr/>
      <dgm:t>
        <a:bodyPr/>
        <a:lstStyle/>
        <a:p>
          <a:r>
            <a:rPr lang="es-ES" sz="1200" dirty="0" smtClean="0"/>
            <a:t>HUMANIZACION DEL CUIDADO DE LA SALUD  </a:t>
          </a:r>
          <a:endParaRPr lang="es-ES" sz="1200" dirty="0"/>
        </a:p>
      </dgm:t>
    </dgm:pt>
    <dgm:pt modelId="{15F5D549-C389-4FAE-9728-E77C84098AC3}" type="parTrans" cxnId="{C1B92599-019C-41CD-8EBC-97DD4C471B08}">
      <dgm:prSet/>
      <dgm:spPr/>
      <dgm:t>
        <a:bodyPr/>
        <a:lstStyle/>
        <a:p>
          <a:endParaRPr lang="es-ES" sz="1200"/>
        </a:p>
      </dgm:t>
    </dgm:pt>
    <dgm:pt modelId="{766F4163-E74E-41E2-9F3D-820C10ADDA97}" type="sibTrans" cxnId="{C1B92599-019C-41CD-8EBC-97DD4C471B08}">
      <dgm:prSet/>
      <dgm:spPr/>
      <dgm:t>
        <a:bodyPr/>
        <a:lstStyle/>
        <a:p>
          <a:endParaRPr lang="es-ES" sz="1200"/>
        </a:p>
      </dgm:t>
    </dgm:pt>
    <dgm:pt modelId="{E1278FF1-E213-4E14-A7C0-964A73A9F2C5}">
      <dgm:prSet phldrT="[Texto]" custT="1"/>
      <dgm:spPr/>
      <dgm:t>
        <a:bodyPr/>
        <a:lstStyle/>
        <a:p>
          <a:r>
            <a:rPr lang="es-ES" sz="1200" dirty="0" smtClean="0"/>
            <a:t>PROBLEMA IDENTIFICADO </a:t>
          </a:r>
          <a:endParaRPr lang="es-ES" sz="1200" dirty="0"/>
        </a:p>
      </dgm:t>
    </dgm:pt>
    <dgm:pt modelId="{DC1AB391-B9AD-497B-98F2-A46ED967A771}" type="parTrans" cxnId="{31EDBB05-AFE3-4DD8-96EB-824E0F6C6098}">
      <dgm:prSet/>
      <dgm:spPr/>
      <dgm:t>
        <a:bodyPr/>
        <a:lstStyle/>
        <a:p>
          <a:endParaRPr lang="es-ES" sz="1200"/>
        </a:p>
      </dgm:t>
    </dgm:pt>
    <dgm:pt modelId="{53C25AA4-0C20-4EE2-9432-C925E37C9369}" type="sibTrans" cxnId="{31EDBB05-AFE3-4DD8-96EB-824E0F6C6098}">
      <dgm:prSet/>
      <dgm:spPr/>
      <dgm:t>
        <a:bodyPr/>
        <a:lstStyle/>
        <a:p>
          <a:endParaRPr lang="es-ES" sz="1200"/>
        </a:p>
      </dgm:t>
    </dgm:pt>
    <dgm:pt modelId="{34253525-0BD9-4BE0-846F-0E2556619DCE}">
      <dgm:prSet phldrT="[Texto]" custT="1"/>
      <dgm:spPr/>
      <dgm:t>
        <a:bodyPr/>
        <a:lstStyle/>
        <a:p>
          <a:r>
            <a:rPr lang="es-EC" sz="1200" dirty="0" smtClean="0"/>
            <a:t>Pérdida de interés y deshumanización por parte del personal médico y de apoyo </a:t>
          </a:r>
          <a:endParaRPr lang="es-ES" sz="1200" dirty="0"/>
        </a:p>
      </dgm:t>
    </dgm:pt>
    <dgm:pt modelId="{73612FE4-44B2-496A-9155-B671DE8E3E16}" type="parTrans" cxnId="{1ACFE9D1-EAE8-4909-B050-3D82F236C902}">
      <dgm:prSet/>
      <dgm:spPr/>
      <dgm:t>
        <a:bodyPr/>
        <a:lstStyle/>
        <a:p>
          <a:endParaRPr lang="es-ES" sz="1200"/>
        </a:p>
      </dgm:t>
    </dgm:pt>
    <dgm:pt modelId="{5055D3ED-BBCB-43CC-B623-555D762CE9AD}" type="sibTrans" cxnId="{1ACFE9D1-EAE8-4909-B050-3D82F236C902}">
      <dgm:prSet/>
      <dgm:spPr/>
      <dgm:t>
        <a:bodyPr/>
        <a:lstStyle/>
        <a:p>
          <a:endParaRPr lang="es-ES" sz="1200"/>
        </a:p>
      </dgm:t>
    </dgm:pt>
    <dgm:pt modelId="{D508F8B4-6D4B-4107-8D90-76EC1F0F3907}">
      <dgm:prSet phldrT="[Texto]" custT="1"/>
      <dgm:spPr/>
      <dgm:t>
        <a:bodyPr/>
        <a:lstStyle/>
        <a:p>
          <a:r>
            <a:rPr lang="es-EC" sz="1200" b="0" dirty="0" smtClean="0"/>
            <a:t>NOMBRE DE LA ESTRATEGIA</a:t>
          </a:r>
          <a:endParaRPr lang="es-ES" sz="1200" b="0" dirty="0"/>
        </a:p>
      </dgm:t>
    </dgm:pt>
    <dgm:pt modelId="{3905FFD4-4423-41B1-9F96-939A55EBABD7}" type="parTrans" cxnId="{8EA471A4-4D30-4D04-A6DC-8C6F85AC18F9}">
      <dgm:prSet/>
      <dgm:spPr/>
      <dgm:t>
        <a:bodyPr/>
        <a:lstStyle/>
        <a:p>
          <a:endParaRPr lang="es-ES" sz="1200"/>
        </a:p>
      </dgm:t>
    </dgm:pt>
    <dgm:pt modelId="{659E7F23-8497-4052-9D1C-737F6FD3DB75}" type="sibTrans" cxnId="{8EA471A4-4D30-4D04-A6DC-8C6F85AC18F9}">
      <dgm:prSet/>
      <dgm:spPr/>
      <dgm:t>
        <a:bodyPr/>
        <a:lstStyle/>
        <a:p>
          <a:endParaRPr lang="es-ES" sz="1200"/>
        </a:p>
      </dgm:t>
    </dgm:pt>
    <dgm:pt modelId="{662ABBCC-4620-44E7-B7E3-098C42D0051C}">
      <dgm:prSet phldrT="[Texto]" custT="1"/>
      <dgm:spPr/>
      <dgm:t>
        <a:bodyPr/>
        <a:lstStyle/>
        <a:p>
          <a:r>
            <a:rPr lang="es-EC" sz="1200" dirty="0" smtClean="0"/>
            <a:t>Las humanización del servicio basada en la comunicación laboral </a:t>
          </a:r>
          <a:endParaRPr lang="es-ES" sz="1200" dirty="0"/>
        </a:p>
      </dgm:t>
    </dgm:pt>
    <dgm:pt modelId="{2493F42D-4A93-4A0C-A8DB-0237C86ED2DA}" type="parTrans" cxnId="{B3CF0C2A-1AE7-4F7A-B327-FCBC2C0EFE2C}">
      <dgm:prSet/>
      <dgm:spPr/>
      <dgm:t>
        <a:bodyPr/>
        <a:lstStyle/>
        <a:p>
          <a:endParaRPr lang="es-ES" sz="1200"/>
        </a:p>
      </dgm:t>
    </dgm:pt>
    <dgm:pt modelId="{4234AF26-6F27-451E-9214-6712D5F067F2}" type="sibTrans" cxnId="{B3CF0C2A-1AE7-4F7A-B327-FCBC2C0EFE2C}">
      <dgm:prSet/>
      <dgm:spPr/>
      <dgm:t>
        <a:bodyPr/>
        <a:lstStyle/>
        <a:p>
          <a:endParaRPr lang="es-ES" sz="1200"/>
        </a:p>
      </dgm:t>
    </dgm:pt>
    <dgm:pt modelId="{B7CC3660-0057-44F8-9079-90C401797BEC}">
      <dgm:prSet phldrT="[Texto]" custT="1"/>
      <dgm:spPr/>
      <dgm:t>
        <a:bodyPr/>
        <a:lstStyle/>
        <a:p>
          <a:r>
            <a:rPr lang="es-EC" sz="1200" b="0" dirty="0" smtClean="0"/>
            <a:t>OBJETIVO</a:t>
          </a:r>
          <a:endParaRPr lang="es-ES" sz="1200" b="0" dirty="0"/>
        </a:p>
      </dgm:t>
    </dgm:pt>
    <dgm:pt modelId="{64E99A64-C934-4890-9E95-3E5ABE13C890}" type="parTrans" cxnId="{5BB2F6F4-6D3B-4A37-B91A-CEEB55C41F9C}">
      <dgm:prSet/>
      <dgm:spPr/>
      <dgm:t>
        <a:bodyPr/>
        <a:lstStyle/>
        <a:p>
          <a:endParaRPr lang="es-ES" sz="1200"/>
        </a:p>
      </dgm:t>
    </dgm:pt>
    <dgm:pt modelId="{1E4024B5-CF3C-4C9C-98FE-4047706F38DA}" type="sibTrans" cxnId="{5BB2F6F4-6D3B-4A37-B91A-CEEB55C41F9C}">
      <dgm:prSet/>
      <dgm:spPr/>
      <dgm:t>
        <a:bodyPr/>
        <a:lstStyle/>
        <a:p>
          <a:endParaRPr lang="es-ES" sz="1200"/>
        </a:p>
      </dgm:t>
    </dgm:pt>
    <dgm:pt modelId="{2B2119F3-72E8-4228-96A1-130724A2601D}">
      <dgm:prSet custT="1"/>
      <dgm:spPr/>
      <dgm:t>
        <a:bodyPr/>
        <a:lstStyle/>
        <a:p>
          <a:r>
            <a:rPr lang="es-EC" sz="1200" dirty="0" smtClean="0"/>
            <a:t>RECURSOS</a:t>
          </a:r>
          <a:endParaRPr lang="es-EC" sz="1200" dirty="0"/>
        </a:p>
      </dgm:t>
    </dgm:pt>
    <dgm:pt modelId="{A2FC6927-3517-4808-86C2-D4B5B20C7F62}" type="sibTrans" cxnId="{2FCE855D-CC7E-4934-B00A-7DDC2B05DFB2}">
      <dgm:prSet/>
      <dgm:spPr/>
      <dgm:t>
        <a:bodyPr/>
        <a:lstStyle/>
        <a:p>
          <a:endParaRPr lang="es-ES" sz="1200"/>
        </a:p>
      </dgm:t>
    </dgm:pt>
    <dgm:pt modelId="{A0CD8E18-C51B-4F60-A4BE-CE41CF5EA49B}" type="parTrans" cxnId="{2FCE855D-CC7E-4934-B00A-7DDC2B05DFB2}">
      <dgm:prSet/>
      <dgm:spPr/>
      <dgm:t>
        <a:bodyPr/>
        <a:lstStyle/>
        <a:p>
          <a:endParaRPr lang="es-ES" sz="1200"/>
        </a:p>
      </dgm:t>
    </dgm:pt>
    <dgm:pt modelId="{FCA26CB6-6B2E-441C-A1FC-CF3ECB049916}">
      <dgm:prSet custT="1"/>
      <dgm:spPr/>
      <dgm:t>
        <a:bodyPr/>
        <a:lstStyle/>
        <a:p>
          <a:r>
            <a:rPr lang="es-EC" sz="1200" dirty="0" smtClean="0"/>
            <a:t>¿LE IMPORTA A ALGUIEN?</a:t>
          </a:r>
          <a:endParaRPr lang="es-EC" sz="1200" dirty="0"/>
        </a:p>
      </dgm:t>
    </dgm:pt>
    <dgm:pt modelId="{E5DA3739-CD90-4732-A47A-C3EC454BA8B4}" type="sibTrans" cxnId="{783A9EB0-C72C-4C4B-8A5F-9E081B2E286E}">
      <dgm:prSet/>
      <dgm:spPr/>
      <dgm:t>
        <a:bodyPr/>
        <a:lstStyle/>
        <a:p>
          <a:endParaRPr lang="es-ES" sz="1200"/>
        </a:p>
      </dgm:t>
    </dgm:pt>
    <dgm:pt modelId="{62173177-241C-457A-8DFB-329C01D37CD5}" type="parTrans" cxnId="{783A9EB0-C72C-4C4B-8A5F-9E081B2E286E}">
      <dgm:prSet/>
      <dgm:spPr/>
      <dgm:t>
        <a:bodyPr/>
        <a:lstStyle/>
        <a:p>
          <a:endParaRPr lang="es-ES" sz="1200"/>
        </a:p>
      </dgm:t>
    </dgm:pt>
    <dgm:pt modelId="{6C6D146C-96BD-486F-8804-8ABCEEB87EE4}">
      <dgm:prSet custT="1"/>
      <dgm:spPr/>
      <dgm:t>
        <a:bodyPr/>
        <a:lstStyle/>
        <a:p>
          <a:r>
            <a:rPr lang="es-EC" sz="1200" dirty="0" smtClean="0"/>
            <a:t>TALLER DE IDENTIFICACIÓN DE NECESIDADES INDIVIDUALES</a:t>
          </a:r>
        </a:p>
        <a:p>
          <a:r>
            <a:rPr lang="es-EC" sz="1200" dirty="0" smtClean="0"/>
            <a:t>. PROCEDIMIENTOS </a:t>
          </a:r>
          <a:endParaRPr lang="es-EC" sz="1200" dirty="0"/>
        </a:p>
      </dgm:t>
    </dgm:pt>
    <dgm:pt modelId="{67DD1758-6525-421B-9310-0B82B9511A81}" type="sibTrans" cxnId="{22070EAE-CB73-4323-9F76-7D8700949853}">
      <dgm:prSet/>
      <dgm:spPr/>
      <dgm:t>
        <a:bodyPr/>
        <a:lstStyle/>
        <a:p>
          <a:endParaRPr lang="es-ES" sz="1200"/>
        </a:p>
      </dgm:t>
    </dgm:pt>
    <dgm:pt modelId="{77B3CF10-1FDE-4F49-8CE3-81C9A1F32963}" type="parTrans" cxnId="{22070EAE-CB73-4323-9F76-7D8700949853}">
      <dgm:prSet/>
      <dgm:spPr/>
      <dgm:t>
        <a:bodyPr/>
        <a:lstStyle/>
        <a:p>
          <a:endParaRPr lang="es-ES" sz="1200"/>
        </a:p>
      </dgm:t>
    </dgm:pt>
    <dgm:pt modelId="{DE3F49F9-F9B8-40F1-AA6C-14168F0B4CF1}">
      <dgm:prSet custT="1"/>
      <dgm:spPr/>
      <dgm:t>
        <a:bodyPr/>
        <a:lstStyle/>
        <a:p>
          <a:r>
            <a:rPr lang="es-EC" sz="1200" dirty="0" smtClean="0"/>
            <a:t>Dar a conocer al personal médico y de apoyo que le importa el paciente y acompañantes sus actividades dentro del servicio de urgencias pediátricas</a:t>
          </a:r>
          <a:endParaRPr lang="es-ES" sz="1200" dirty="0"/>
        </a:p>
      </dgm:t>
    </dgm:pt>
    <dgm:pt modelId="{D00FECFD-F7C6-4894-A897-3D0DFF0E3B60}" type="parTrans" cxnId="{B4B1CCCD-ABCC-4267-908B-4E6B8F63E1E2}">
      <dgm:prSet/>
      <dgm:spPr/>
      <dgm:t>
        <a:bodyPr/>
        <a:lstStyle/>
        <a:p>
          <a:endParaRPr lang="es-ES" sz="1200"/>
        </a:p>
      </dgm:t>
    </dgm:pt>
    <dgm:pt modelId="{649DF377-BF5B-4C8F-B359-8FB48B04F590}" type="sibTrans" cxnId="{B4B1CCCD-ABCC-4267-908B-4E6B8F63E1E2}">
      <dgm:prSet/>
      <dgm:spPr/>
      <dgm:t>
        <a:bodyPr/>
        <a:lstStyle/>
        <a:p>
          <a:endParaRPr lang="es-ES" sz="1200"/>
        </a:p>
      </dgm:t>
    </dgm:pt>
    <dgm:pt modelId="{A1A93309-C63C-48CD-8E3B-687AA2C8F93A}">
      <dgm:prSet custT="1"/>
      <dgm:spPr/>
      <dgm:t>
        <a:bodyPr/>
        <a:lstStyle/>
        <a:p>
          <a:r>
            <a:rPr lang="es-EC" sz="1200" dirty="0" smtClean="0"/>
            <a:t>Hacer reuniones específicas con el personal médico y </a:t>
          </a:r>
          <a:r>
            <a:rPr lang="es-EC" sz="1200" smtClean="0"/>
            <a:t>de apoyo en </a:t>
          </a:r>
          <a:r>
            <a:rPr lang="es-EC" sz="1200" dirty="0" smtClean="0"/>
            <a:t>donde tengan la oportunidad de expresar sus preocupaciones, estados de ánimo y su propuesta de trabajo.</a:t>
          </a:r>
          <a:endParaRPr lang="es-ES" sz="1200" dirty="0"/>
        </a:p>
      </dgm:t>
    </dgm:pt>
    <dgm:pt modelId="{FFEE70CE-BF39-462D-A12D-289368381786}" type="parTrans" cxnId="{D482B2EE-6D9D-4EFC-8C29-B1A556ED30AE}">
      <dgm:prSet/>
      <dgm:spPr/>
      <dgm:t>
        <a:bodyPr/>
        <a:lstStyle/>
        <a:p>
          <a:endParaRPr lang="es-ES" sz="1200"/>
        </a:p>
      </dgm:t>
    </dgm:pt>
    <dgm:pt modelId="{5FF87759-ADCE-495F-8813-6FED488C2ABA}" type="sibTrans" cxnId="{D482B2EE-6D9D-4EFC-8C29-B1A556ED30AE}">
      <dgm:prSet/>
      <dgm:spPr/>
      <dgm:t>
        <a:bodyPr/>
        <a:lstStyle/>
        <a:p>
          <a:endParaRPr lang="es-ES" sz="1200"/>
        </a:p>
      </dgm:t>
    </dgm:pt>
    <dgm:pt modelId="{ED3ED865-A9B6-4962-875C-A855EF8064D2}">
      <dgm:prSet custT="1"/>
      <dgm:spPr/>
      <dgm:t>
        <a:bodyPr/>
        <a:lstStyle/>
        <a:p>
          <a:r>
            <a:rPr lang="es-EC" sz="1200" dirty="0" smtClean="0"/>
            <a:t>EVALUACIÖN</a:t>
          </a:r>
          <a:endParaRPr lang="es-EC" sz="1200" dirty="0"/>
        </a:p>
      </dgm:t>
    </dgm:pt>
    <dgm:pt modelId="{29148BAC-71F1-4F73-A42B-785E9BFF9A86}" type="parTrans" cxnId="{E4A56534-4A2B-4660-9D32-6AC44892CF87}">
      <dgm:prSet/>
      <dgm:spPr/>
      <dgm:t>
        <a:bodyPr/>
        <a:lstStyle/>
        <a:p>
          <a:endParaRPr lang="es-ES" sz="1200"/>
        </a:p>
      </dgm:t>
    </dgm:pt>
    <dgm:pt modelId="{49755B15-4AD7-4593-9F33-D20A0E9878E3}" type="sibTrans" cxnId="{E4A56534-4A2B-4660-9D32-6AC44892CF87}">
      <dgm:prSet/>
      <dgm:spPr/>
      <dgm:t>
        <a:bodyPr/>
        <a:lstStyle/>
        <a:p>
          <a:endParaRPr lang="es-ES" sz="1200"/>
        </a:p>
      </dgm:t>
    </dgm:pt>
    <dgm:pt modelId="{8F238B4E-0489-4B0D-AC5C-387C33413283}">
      <dgm:prSet custT="1"/>
      <dgm:spPr/>
      <dgm:t>
        <a:bodyPr/>
        <a:lstStyle/>
        <a:p>
          <a:r>
            <a:rPr lang="es-EC" sz="1200" smtClean="0"/>
            <a:t>Material de papelería </a:t>
          </a:r>
          <a:endParaRPr lang="es-ES" sz="1200"/>
        </a:p>
      </dgm:t>
    </dgm:pt>
    <dgm:pt modelId="{EDED2EE4-64BB-4883-8277-C44BF6CEBE03}" type="parTrans" cxnId="{AFA5B29D-5823-4EAC-B129-D7EE618071E9}">
      <dgm:prSet/>
      <dgm:spPr/>
      <dgm:t>
        <a:bodyPr/>
        <a:lstStyle/>
        <a:p>
          <a:endParaRPr lang="es-ES" sz="1200"/>
        </a:p>
      </dgm:t>
    </dgm:pt>
    <dgm:pt modelId="{7302EA6B-C485-4923-A201-3AA81EEF2AEB}" type="sibTrans" cxnId="{AFA5B29D-5823-4EAC-B129-D7EE618071E9}">
      <dgm:prSet/>
      <dgm:spPr/>
      <dgm:t>
        <a:bodyPr/>
        <a:lstStyle/>
        <a:p>
          <a:endParaRPr lang="es-ES" sz="1200"/>
        </a:p>
      </dgm:t>
    </dgm:pt>
    <dgm:pt modelId="{D7187500-6939-42CB-95AB-6EEAC15AC318}">
      <dgm:prSet custT="1"/>
      <dgm:spPr/>
      <dgm:t>
        <a:bodyPr/>
        <a:lstStyle/>
        <a:p>
          <a:r>
            <a:rPr lang="es-ES" sz="1200" dirty="0" smtClean="0"/>
            <a:t>Informes de necesidades mediatas e inmediatas </a:t>
          </a:r>
          <a:endParaRPr lang="es-ES" sz="1200" dirty="0"/>
        </a:p>
      </dgm:t>
    </dgm:pt>
    <dgm:pt modelId="{E02D9239-C029-4FC1-987D-DB83B151FAED}" type="parTrans" cxnId="{1FA364BF-BF39-4E1C-874F-7099D26486CD}">
      <dgm:prSet/>
      <dgm:spPr/>
      <dgm:t>
        <a:bodyPr/>
        <a:lstStyle/>
        <a:p>
          <a:endParaRPr lang="es-ES" sz="1200"/>
        </a:p>
      </dgm:t>
    </dgm:pt>
    <dgm:pt modelId="{E22170CA-8D74-49E2-8FA3-B2301A2CB000}" type="sibTrans" cxnId="{1FA364BF-BF39-4E1C-874F-7099D26486CD}">
      <dgm:prSet/>
      <dgm:spPr/>
      <dgm:t>
        <a:bodyPr/>
        <a:lstStyle/>
        <a:p>
          <a:endParaRPr lang="es-ES" sz="1200"/>
        </a:p>
      </dgm:t>
    </dgm:pt>
    <dgm:pt modelId="{725DAB64-2504-446C-BB32-505B3A453BF2}">
      <dgm:prSet custT="1"/>
      <dgm:spPr/>
      <dgm:t>
        <a:bodyPr/>
        <a:lstStyle/>
        <a:p>
          <a:r>
            <a:rPr lang="es-ES" sz="1200" dirty="0" err="1" smtClean="0"/>
            <a:t>Levartar</a:t>
          </a:r>
          <a:r>
            <a:rPr lang="es-ES" sz="1200" dirty="0" smtClean="0"/>
            <a:t> ideas del personal </a:t>
          </a:r>
          <a:endParaRPr lang="es-ES" sz="1200" dirty="0"/>
        </a:p>
      </dgm:t>
    </dgm:pt>
    <dgm:pt modelId="{FCA737FC-1A67-4EBC-B53B-178401EEA680}" type="parTrans" cxnId="{73BBBF11-7146-460C-98FE-98F254F98101}">
      <dgm:prSet/>
      <dgm:spPr/>
      <dgm:t>
        <a:bodyPr/>
        <a:lstStyle/>
        <a:p>
          <a:endParaRPr lang="es-ES" sz="1200"/>
        </a:p>
      </dgm:t>
    </dgm:pt>
    <dgm:pt modelId="{6D3DA717-8589-432F-BE83-3F49D87ECBCF}" type="sibTrans" cxnId="{73BBBF11-7146-460C-98FE-98F254F98101}">
      <dgm:prSet/>
      <dgm:spPr/>
      <dgm:t>
        <a:bodyPr/>
        <a:lstStyle/>
        <a:p>
          <a:endParaRPr lang="es-ES" sz="1200"/>
        </a:p>
      </dgm:t>
    </dgm:pt>
    <dgm:pt modelId="{D56FB2D7-A886-4D6D-99FD-3315A9E849B3}">
      <dgm:prSet custT="1"/>
      <dgm:spPr/>
      <dgm:t>
        <a:bodyPr/>
        <a:lstStyle/>
        <a:p>
          <a:r>
            <a:rPr lang="es-EC" sz="1200" dirty="0" smtClean="0"/>
            <a:t>Valorar a los pacientes y acompañantes como persona importante para el servicio de salud, dándoles los espacios para solicitar información así como informarles de los tratamientos a ser aplicados.</a:t>
          </a:r>
          <a:endParaRPr lang="es-ES" sz="1200" dirty="0"/>
        </a:p>
      </dgm:t>
    </dgm:pt>
    <dgm:pt modelId="{BBBB3A17-3723-4450-8ABC-98FE94FD18F9}" type="parTrans" cxnId="{3CAD0851-7A10-4020-AD8F-387BBD6CFB20}">
      <dgm:prSet/>
      <dgm:spPr/>
      <dgm:t>
        <a:bodyPr/>
        <a:lstStyle/>
        <a:p>
          <a:endParaRPr lang="es-ES" sz="1200"/>
        </a:p>
      </dgm:t>
    </dgm:pt>
    <dgm:pt modelId="{FDDC34BD-9C73-4457-A09F-F519F1BA1E63}" type="sibTrans" cxnId="{3CAD0851-7A10-4020-AD8F-387BBD6CFB20}">
      <dgm:prSet/>
      <dgm:spPr/>
      <dgm:t>
        <a:bodyPr/>
        <a:lstStyle/>
        <a:p>
          <a:endParaRPr lang="es-ES" sz="1200"/>
        </a:p>
      </dgm:t>
    </dgm:pt>
    <dgm:pt modelId="{350B79C7-575C-4576-AFC3-9F9CBC6CFBB0}">
      <dgm:prSet phldrT="[Texto]" custT="1"/>
      <dgm:spPr/>
      <dgm:t>
        <a:bodyPr/>
        <a:lstStyle/>
        <a:p>
          <a:endParaRPr lang="es-ES" sz="1200" dirty="0"/>
        </a:p>
      </dgm:t>
    </dgm:pt>
    <dgm:pt modelId="{D45DB763-E567-4722-9B87-EAFFB95A1644}" type="parTrans" cxnId="{6C894BB9-1B1F-471A-937B-9624DD61931A}">
      <dgm:prSet/>
      <dgm:spPr/>
    </dgm:pt>
    <dgm:pt modelId="{0547B296-F780-4321-AE21-85A9D7E5D075}" type="sibTrans" cxnId="{6C894BB9-1B1F-471A-937B-9624DD61931A}">
      <dgm:prSet/>
      <dgm:spPr/>
    </dgm:pt>
    <dgm:pt modelId="{56556A7B-B3CD-4F35-8D2E-4A43E3FA47CA}">
      <dgm:prSet phldrT="[Texto]" custT="1"/>
      <dgm:spPr/>
      <dgm:t>
        <a:bodyPr/>
        <a:lstStyle/>
        <a:p>
          <a:endParaRPr lang="es-ES" sz="1200" dirty="0"/>
        </a:p>
      </dgm:t>
    </dgm:pt>
    <dgm:pt modelId="{A93095FD-72F2-447E-B968-3F68553C4FC0}" type="parTrans" cxnId="{54FC8E34-6E1F-4DE8-BD81-BF18AF1327F4}">
      <dgm:prSet/>
      <dgm:spPr/>
    </dgm:pt>
    <dgm:pt modelId="{74D8D25E-5072-4EAB-879F-2446949782E0}" type="sibTrans" cxnId="{54FC8E34-6E1F-4DE8-BD81-BF18AF1327F4}">
      <dgm:prSet/>
      <dgm:spPr/>
    </dgm:pt>
    <dgm:pt modelId="{FD98DC80-69F3-4D17-A392-F3B0003327C9}">
      <dgm:prSet custT="1"/>
      <dgm:spPr/>
      <dgm:t>
        <a:bodyPr/>
        <a:lstStyle/>
        <a:p>
          <a:r>
            <a:rPr lang="en-GB" sz="1200" dirty="0" smtClean="0"/>
            <a:t>Transformar los actuales canales de comunicación existentes en el servicio de urgencias pediátricas de los hospitales básicas de Pichincha a partir de una comunicación directa y sistemática supervisada </a:t>
          </a:r>
          <a:endParaRPr lang="es-ES" sz="1200" dirty="0"/>
        </a:p>
      </dgm:t>
    </dgm:pt>
    <dgm:pt modelId="{83A71F1E-5106-4569-BC0B-FC252D2F4765}" type="parTrans" cxnId="{9443F7CD-ADB1-4A73-A8F7-9B4654996044}">
      <dgm:prSet/>
      <dgm:spPr/>
    </dgm:pt>
    <dgm:pt modelId="{614D0B24-92FC-4D5D-936B-C663CBD8E302}" type="sibTrans" cxnId="{9443F7CD-ADB1-4A73-A8F7-9B4654996044}">
      <dgm:prSet/>
      <dgm:spPr/>
    </dgm:pt>
    <dgm:pt modelId="{ED4C0C88-4F13-449B-9E23-674F060E1E90}" type="pres">
      <dgm:prSet presAssocID="{691E162B-542E-4416-9B6C-66FFC0DE4D74}" presName="Name0" presStyleCnt="0">
        <dgm:presLayoutVars>
          <dgm:dir/>
          <dgm:animLvl val="lvl"/>
          <dgm:resizeHandles/>
        </dgm:presLayoutVars>
      </dgm:prSet>
      <dgm:spPr/>
      <dgm:t>
        <a:bodyPr/>
        <a:lstStyle/>
        <a:p>
          <a:endParaRPr lang="es-ES"/>
        </a:p>
      </dgm:t>
    </dgm:pt>
    <dgm:pt modelId="{F402CAF9-A639-4F2B-B758-EBB4A439A7D2}" type="pres">
      <dgm:prSet presAssocID="{C7E74479-3AE3-4126-963A-576B79FB0E3F}" presName="linNode" presStyleCnt="0"/>
      <dgm:spPr/>
    </dgm:pt>
    <dgm:pt modelId="{7CED6944-4ABB-4198-9A2B-73D300220394}" type="pres">
      <dgm:prSet presAssocID="{C7E74479-3AE3-4126-963A-576B79FB0E3F}" presName="parentShp" presStyleLbl="node1" presStyleIdx="0" presStyleCnt="8">
        <dgm:presLayoutVars>
          <dgm:bulletEnabled val="1"/>
        </dgm:presLayoutVars>
      </dgm:prSet>
      <dgm:spPr/>
      <dgm:t>
        <a:bodyPr/>
        <a:lstStyle/>
        <a:p>
          <a:endParaRPr lang="es-ES"/>
        </a:p>
      </dgm:t>
    </dgm:pt>
    <dgm:pt modelId="{90216C3D-0FCE-4994-9C0E-031E43CF3586}" type="pres">
      <dgm:prSet presAssocID="{C7E74479-3AE3-4126-963A-576B79FB0E3F}" presName="childShp" presStyleLbl="bgAccFollowNode1" presStyleIdx="0" presStyleCnt="8">
        <dgm:presLayoutVars>
          <dgm:bulletEnabled val="1"/>
        </dgm:presLayoutVars>
      </dgm:prSet>
      <dgm:spPr/>
      <dgm:t>
        <a:bodyPr/>
        <a:lstStyle/>
        <a:p>
          <a:endParaRPr lang="es-ES"/>
        </a:p>
      </dgm:t>
    </dgm:pt>
    <dgm:pt modelId="{EBD729AE-922B-41C9-9A2D-B810BF768BB4}" type="pres">
      <dgm:prSet presAssocID="{766F4163-E74E-41E2-9F3D-820C10ADDA97}" presName="spacing" presStyleCnt="0"/>
      <dgm:spPr/>
    </dgm:pt>
    <dgm:pt modelId="{753D9BDE-1E28-42E7-A49C-67259BBBE25A}" type="pres">
      <dgm:prSet presAssocID="{E1278FF1-E213-4E14-A7C0-964A73A9F2C5}" presName="linNode" presStyleCnt="0"/>
      <dgm:spPr/>
    </dgm:pt>
    <dgm:pt modelId="{55CC6ECA-E106-4584-9327-1495D2A96496}" type="pres">
      <dgm:prSet presAssocID="{E1278FF1-E213-4E14-A7C0-964A73A9F2C5}" presName="parentShp" presStyleLbl="node1" presStyleIdx="1" presStyleCnt="8" custScaleX="59692">
        <dgm:presLayoutVars>
          <dgm:bulletEnabled val="1"/>
        </dgm:presLayoutVars>
      </dgm:prSet>
      <dgm:spPr/>
      <dgm:t>
        <a:bodyPr/>
        <a:lstStyle/>
        <a:p>
          <a:endParaRPr lang="es-ES"/>
        </a:p>
      </dgm:t>
    </dgm:pt>
    <dgm:pt modelId="{5CC14FAC-940D-4C7E-B49A-2D76F3E27B1C}" type="pres">
      <dgm:prSet presAssocID="{E1278FF1-E213-4E14-A7C0-964A73A9F2C5}" presName="childShp" presStyleLbl="bgAccFollowNode1" presStyleIdx="1" presStyleCnt="8" custScaleY="114739" custLinFactNeighborX="18846" custLinFactNeighborY="-2291">
        <dgm:presLayoutVars>
          <dgm:bulletEnabled val="1"/>
        </dgm:presLayoutVars>
      </dgm:prSet>
      <dgm:spPr/>
      <dgm:t>
        <a:bodyPr/>
        <a:lstStyle/>
        <a:p>
          <a:endParaRPr lang="es-ES"/>
        </a:p>
      </dgm:t>
    </dgm:pt>
    <dgm:pt modelId="{AD136E36-D92B-4B3E-961C-C92407C0C6E7}" type="pres">
      <dgm:prSet presAssocID="{53C25AA4-0C20-4EE2-9432-C925E37C9369}" presName="spacing" presStyleCnt="0"/>
      <dgm:spPr/>
    </dgm:pt>
    <dgm:pt modelId="{B843A7AC-6C1C-4185-93AB-CA894B3AAB74}" type="pres">
      <dgm:prSet presAssocID="{D508F8B4-6D4B-4107-8D90-76EC1F0F3907}" presName="linNode" presStyleCnt="0"/>
      <dgm:spPr/>
    </dgm:pt>
    <dgm:pt modelId="{C5F700A8-06AB-4408-9BB0-13426B1A4D4F}" type="pres">
      <dgm:prSet presAssocID="{D508F8B4-6D4B-4107-8D90-76EC1F0F3907}" presName="parentShp" presStyleLbl="node1" presStyleIdx="2" presStyleCnt="8">
        <dgm:presLayoutVars>
          <dgm:bulletEnabled val="1"/>
        </dgm:presLayoutVars>
      </dgm:prSet>
      <dgm:spPr/>
      <dgm:t>
        <a:bodyPr/>
        <a:lstStyle/>
        <a:p>
          <a:endParaRPr lang="es-ES"/>
        </a:p>
      </dgm:t>
    </dgm:pt>
    <dgm:pt modelId="{91DFC9F3-0D06-459F-ADCB-464B9F7D07E2}" type="pres">
      <dgm:prSet presAssocID="{D508F8B4-6D4B-4107-8D90-76EC1F0F3907}" presName="childShp" presStyleLbl="bgAccFollowNode1" presStyleIdx="2" presStyleCnt="8" custScaleY="99741">
        <dgm:presLayoutVars>
          <dgm:bulletEnabled val="1"/>
        </dgm:presLayoutVars>
      </dgm:prSet>
      <dgm:spPr/>
      <dgm:t>
        <a:bodyPr/>
        <a:lstStyle/>
        <a:p>
          <a:endParaRPr lang="es-ES"/>
        </a:p>
      </dgm:t>
    </dgm:pt>
    <dgm:pt modelId="{A30939F0-5670-408B-A915-81F24A8F4A5B}" type="pres">
      <dgm:prSet presAssocID="{659E7F23-8497-4052-9D1C-737F6FD3DB75}" presName="spacing" presStyleCnt="0"/>
      <dgm:spPr/>
    </dgm:pt>
    <dgm:pt modelId="{77EA0D49-605D-4DAB-B215-E2767BC148DD}" type="pres">
      <dgm:prSet presAssocID="{B7CC3660-0057-44F8-9079-90C401797BEC}" presName="linNode" presStyleCnt="0"/>
      <dgm:spPr/>
    </dgm:pt>
    <dgm:pt modelId="{765C8268-FE93-4141-A514-4D1969863F9B}" type="pres">
      <dgm:prSet presAssocID="{B7CC3660-0057-44F8-9079-90C401797BEC}" presName="parentShp" presStyleLbl="node1" presStyleIdx="3" presStyleCnt="8">
        <dgm:presLayoutVars>
          <dgm:bulletEnabled val="1"/>
        </dgm:presLayoutVars>
      </dgm:prSet>
      <dgm:spPr/>
      <dgm:t>
        <a:bodyPr/>
        <a:lstStyle/>
        <a:p>
          <a:endParaRPr lang="es-ES"/>
        </a:p>
      </dgm:t>
    </dgm:pt>
    <dgm:pt modelId="{3BC4C5A0-2F79-48C2-BCC6-4650A7654FE7}" type="pres">
      <dgm:prSet presAssocID="{B7CC3660-0057-44F8-9079-90C401797BEC}" presName="childShp" presStyleLbl="bgAccFollowNode1" presStyleIdx="3" presStyleCnt="8" custScaleY="172342" custLinFactNeighborY="-7487">
        <dgm:presLayoutVars>
          <dgm:bulletEnabled val="1"/>
        </dgm:presLayoutVars>
      </dgm:prSet>
      <dgm:spPr/>
      <dgm:t>
        <a:bodyPr/>
        <a:lstStyle/>
        <a:p>
          <a:endParaRPr lang="es-ES"/>
        </a:p>
      </dgm:t>
    </dgm:pt>
    <dgm:pt modelId="{DC7F7CEE-3FD4-4A3B-898B-BDEF266C373B}" type="pres">
      <dgm:prSet presAssocID="{1E4024B5-CF3C-4C9C-98FE-4047706F38DA}" presName="spacing" presStyleCnt="0"/>
      <dgm:spPr/>
    </dgm:pt>
    <dgm:pt modelId="{68E69035-CF75-4D2F-99A6-FD4FB498D5C4}" type="pres">
      <dgm:prSet presAssocID="{6C6D146C-96BD-486F-8804-8ABCEEB87EE4}" presName="linNode" presStyleCnt="0"/>
      <dgm:spPr/>
    </dgm:pt>
    <dgm:pt modelId="{6CFEE40C-B2D1-41E8-8BAD-949A0F6B0C81}" type="pres">
      <dgm:prSet presAssocID="{6C6D146C-96BD-486F-8804-8ABCEEB87EE4}" presName="parentShp" presStyleLbl="node1" presStyleIdx="4" presStyleCnt="8" custScaleY="190750" custLinFactNeighborX="-229" custLinFactNeighborY="4942">
        <dgm:presLayoutVars>
          <dgm:bulletEnabled val="1"/>
        </dgm:presLayoutVars>
      </dgm:prSet>
      <dgm:spPr/>
      <dgm:t>
        <a:bodyPr/>
        <a:lstStyle/>
        <a:p>
          <a:endParaRPr lang="es-ES"/>
        </a:p>
      </dgm:t>
    </dgm:pt>
    <dgm:pt modelId="{74BB781B-FFB2-4FA0-ADE2-1C1692E73868}" type="pres">
      <dgm:prSet presAssocID="{6C6D146C-96BD-486F-8804-8ABCEEB87EE4}" presName="childShp" presStyleLbl="bgAccFollowNode1" presStyleIdx="4" presStyleCnt="8" custScaleY="258355">
        <dgm:presLayoutVars>
          <dgm:bulletEnabled val="1"/>
        </dgm:presLayoutVars>
      </dgm:prSet>
      <dgm:spPr/>
      <dgm:t>
        <a:bodyPr/>
        <a:lstStyle/>
        <a:p>
          <a:endParaRPr lang="es-ES"/>
        </a:p>
      </dgm:t>
    </dgm:pt>
    <dgm:pt modelId="{F185A8B7-4EE7-44FD-BDD2-75B5365A42E0}" type="pres">
      <dgm:prSet presAssocID="{67DD1758-6525-421B-9310-0B82B9511A81}" presName="spacing" presStyleCnt="0"/>
      <dgm:spPr/>
    </dgm:pt>
    <dgm:pt modelId="{117A7CFC-F9AD-41CC-B482-D935BC46D3E2}" type="pres">
      <dgm:prSet presAssocID="{FCA26CB6-6B2E-441C-A1FC-CF3ECB049916}" presName="linNode" presStyleCnt="0"/>
      <dgm:spPr/>
    </dgm:pt>
    <dgm:pt modelId="{7909AE55-A312-4737-90B9-9CAB86853A35}" type="pres">
      <dgm:prSet presAssocID="{FCA26CB6-6B2E-441C-A1FC-CF3ECB049916}" presName="parentShp" presStyleLbl="node1" presStyleIdx="5" presStyleCnt="8">
        <dgm:presLayoutVars>
          <dgm:bulletEnabled val="1"/>
        </dgm:presLayoutVars>
      </dgm:prSet>
      <dgm:spPr/>
      <dgm:t>
        <a:bodyPr/>
        <a:lstStyle/>
        <a:p>
          <a:endParaRPr lang="es-ES"/>
        </a:p>
      </dgm:t>
    </dgm:pt>
    <dgm:pt modelId="{E25C9B95-A072-4CB1-91B0-A15893425169}" type="pres">
      <dgm:prSet presAssocID="{FCA26CB6-6B2E-441C-A1FC-CF3ECB049916}" presName="childShp" presStyleLbl="bgAccFollowNode1" presStyleIdx="5" presStyleCnt="8" custScaleY="167204">
        <dgm:presLayoutVars>
          <dgm:bulletEnabled val="1"/>
        </dgm:presLayoutVars>
      </dgm:prSet>
      <dgm:spPr/>
      <dgm:t>
        <a:bodyPr/>
        <a:lstStyle/>
        <a:p>
          <a:endParaRPr lang="es-ES"/>
        </a:p>
      </dgm:t>
    </dgm:pt>
    <dgm:pt modelId="{CCF47037-EB1A-4C16-9E09-4FB69A4AE337}" type="pres">
      <dgm:prSet presAssocID="{E5DA3739-CD90-4732-A47A-C3EC454BA8B4}" presName="spacing" presStyleCnt="0"/>
      <dgm:spPr/>
    </dgm:pt>
    <dgm:pt modelId="{5742D320-F8B0-4085-827A-4FF9C23F0DFF}" type="pres">
      <dgm:prSet presAssocID="{2B2119F3-72E8-4228-96A1-130724A2601D}" presName="linNode" presStyleCnt="0"/>
      <dgm:spPr/>
    </dgm:pt>
    <dgm:pt modelId="{BD3AE570-3990-4289-85CD-082F04400C08}" type="pres">
      <dgm:prSet presAssocID="{2B2119F3-72E8-4228-96A1-130724A2601D}" presName="parentShp" presStyleLbl="node1" presStyleIdx="6" presStyleCnt="8" custLinFactNeighborX="-637">
        <dgm:presLayoutVars>
          <dgm:bulletEnabled val="1"/>
        </dgm:presLayoutVars>
      </dgm:prSet>
      <dgm:spPr/>
      <dgm:t>
        <a:bodyPr/>
        <a:lstStyle/>
        <a:p>
          <a:endParaRPr lang="es-ES"/>
        </a:p>
      </dgm:t>
    </dgm:pt>
    <dgm:pt modelId="{1A289FA2-55E6-432E-BC41-9C99AF05699A}" type="pres">
      <dgm:prSet presAssocID="{2B2119F3-72E8-4228-96A1-130724A2601D}" presName="childShp" presStyleLbl="bgAccFollowNode1" presStyleIdx="6" presStyleCnt="8" custScaleY="76911" custLinFactNeighborY="15297">
        <dgm:presLayoutVars>
          <dgm:bulletEnabled val="1"/>
        </dgm:presLayoutVars>
      </dgm:prSet>
      <dgm:spPr/>
      <dgm:t>
        <a:bodyPr/>
        <a:lstStyle/>
        <a:p>
          <a:endParaRPr lang="es-ES"/>
        </a:p>
      </dgm:t>
    </dgm:pt>
    <dgm:pt modelId="{24A5F5E7-66DA-4541-9754-5C5E52CD757F}" type="pres">
      <dgm:prSet presAssocID="{A2FC6927-3517-4808-86C2-D4B5B20C7F62}" presName="spacing" presStyleCnt="0"/>
      <dgm:spPr/>
    </dgm:pt>
    <dgm:pt modelId="{1714DB48-DCFF-4360-ACF8-626157E953AD}" type="pres">
      <dgm:prSet presAssocID="{ED3ED865-A9B6-4962-875C-A855EF8064D2}" presName="linNode" presStyleCnt="0"/>
      <dgm:spPr/>
    </dgm:pt>
    <dgm:pt modelId="{9177126E-6227-4466-AD2A-8142FFC069E9}" type="pres">
      <dgm:prSet presAssocID="{ED3ED865-A9B6-4962-875C-A855EF8064D2}" presName="parentShp" presStyleLbl="node1" presStyleIdx="7" presStyleCnt="8" custLinFactNeighborX="-637">
        <dgm:presLayoutVars>
          <dgm:bulletEnabled val="1"/>
        </dgm:presLayoutVars>
      </dgm:prSet>
      <dgm:spPr/>
      <dgm:t>
        <a:bodyPr/>
        <a:lstStyle/>
        <a:p>
          <a:endParaRPr lang="es-ES"/>
        </a:p>
      </dgm:t>
    </dgm:pt>
    <dgm:pt modelId="{ED257D6D-F8C7-4782-9445-8BAAFDE3007F}" type="pres">
      <dgm:prSet presAssocID="{ED3ED865-A9B6-4962-875C-A855EF8064D2}" presName="childShp" presStyleLbl="bgAccFollowNode1" presStyleIdx="7" presStyleCnt="8" custScaleY="90471">
        <dgm:presLayoutVars>
          <dgm:bulletEnabled val="1"/>
        </dgm:presLayoutVars>
      </dgm:prSet>
      <dgm:spPr/>
      <dgm:t>
        <a:bodyPr/>
        <a:lstStyle/>
        <a:p>
          <a:endParaRPr lang="es-ES"/>
        </a:p>
      </dgm:t>
    </dgm:pt>
  </dgm:ptLst>
  <dgm:cxnLst>
    <dgm:cxn modelId="{1FA364BF-BF39-4E1C-874F-7099D26486CD}" srcId="{ED3ED865-A9B6-4962-875C-A855EF8064D2}" destId="{D7187500-6939-42CB-95AB-6EEAC15AC318}" srcOrd="0" destOrd="0" parTransId="{E02D9239-C029-4FC1-987D-DB83B151FAED}" sibTransId="{E22170CA-8D74-49E2-8FA3-B2301A2CB000}"/>
    <dgm:cxn modelId="{B33B2945-5C5C-4240-9FE6-0385B3637CEA}" type="presOf" srcId="{A1A93309-C63C-48CD-8E3B-687AA2C8F93A}" destId="{E25C9B95-A072-4CB1-91B0-A15893425169}" srcOrd="0" destOrd="0" presId="urn:microsoft.com/office/officeart/2005/8/layout/vList6"/>
    <dgm:cxn modelId="{B4B1CCCD-ABCC-4267-908B-4E6B8F63E1E2}" srcId="{6C6D146C-96BD-486F-8804-8ABCEEB87EE4}" destId="{DE3F49F9-F9B8-40F1-AA6C-14168F0B4CF1}" srcOrd="0" destOrd="0" parTransId="{D00FECFD-F7C6-4894-A897-3D0DFF0E3B60}" sibTransId="{649DF377-BF5B-4C8F-B359-8FB48B04F590}"/>
    <dgm:cxn modelId="{FCEB62BA-C4BC-4FBA-9F88-654AC064CF8F}" type="presOf" srcId="{D56FB2D7-A886-4D6D-99FD-3315A9E849B3}" destId="{74BB781B-FFB2-4FA0-ADE2-1C1692E73868}" srcOrd="0" destOrd="1" presId="urn:microsoft.com/office/officeart/2005/8/layout/vList6"/>
    <dgm:cxn modelId="{5BF13BFB-D741-461E-BC56-E484A21F6FA4}" type="presOf" srcId="{2B2119F3-72E8-4228-96A1-130724A2601D}" destId="{BD3AE570-3990-4289-85CD-082F04400C08}" srcOrd="0" destOrd="0" presId="urn:microsoft.com/office/officeart/2005/8/layout/vList6"/>
    <dgm:cxn modelId="{E4A56534-4A2B-4660-9D32-6AC44892CF87}" srcId="{691E162B-542E-4416-9B6C-66FFC0DE4D74}" destId="{ED3ED865-A9B6-4962-875C-A855EF8064D2}" srcOrd="7" destOrd="0" parTransId="{29148BAC-71F1-4F73-A42B-785E9BFF9A86}" sibTransId="{49755B15-4AD7-4593-9F33-D20A0E9878E3}"/>
    <dgm:cxn modelId="{17B7B834-7906-465D-9F64-EFBA78A62687}" type="presOf" srcId="{ED3ED865-A9B6-4962-875C-A855EF8064D2}" destId="{9177126E-6227-4466-AD2A-8142FFC069E9}" srcOrd="0" destOrd="0" presId="urn:microsoft.com/office/officeart/2005/8/layout/vList6"/>
    <dgm:cxn modelId="{95C6DF0B-DDA3-41CA-ADC0-1F6D0329B696}" type="presOf" srcId="{DE3F49F9-F9B8-40F1-AA6C-14168F0B4CF1}" destId="{74BB781B-FFB2-4FA0-ADE2-1C1692E73868}" srcOrd="0" destOrd="0" presId="urn:microsoft.com/office/officeart/2005/8/layout/vList6"/>
    <dgm:cxn modelId="{6C894BB9-1B1F-471A-937B-9624DD61931A}" srcId="{E1278FF1-E213-4E14-A7C0-964A73A9F2C5}" destId="{350B79C7-575C-4576-AFC3-9F9CBC6CFBB0}" srcOrd="0" destOrd="0" parTransId="{D45DB763-E567-4722-9B87-EAFFB95A1644}" sibTransId="{0547B296-F780-4321-AE21-85A9D7E5D075}"/>
    <dgm:cxn modelId="{783A9EB0-C72C-4C4B-8A5F-9E081B2E286E}" srcId="{691E162B-542E-4416-9B6C-66FFC0DE4D74}" destId="{FCA26CB6-6B2E-441C-A1FC-CF3ECB049916}" srcOrd="5" destOrd="0" parTransId="{62173177-241C-457A-8DFB-329C01D37CD5}" sibTransId="{E5DA3739-CD90-4732-A47A-C3EC454BA8B4}"/>
    <dgm:cxn modelId="{C1B92599-019C-41CD-8EBC-97DD4C471B08}" srcId="{691E162B-542E-4416-9B6C-66FFC0DE4D74}" destId="{C7E74479-3AE3-4126-963A-576B79FB0E3F}" srcOrd="0" destOrd="0" parTransId="{15F5D549-C389-4FAE-9728-E77C84098AC3}" sibTransId="{766F4163-E74E-41E2-9F3D-820C10ADDA97}"/>
    <dgm:cxn modelId="{54FC8E34-6E1F-4DE8-BD81-BF18AF1327F4}" srcId="{D508F8B4-6D4B-4107-8D90-76EC1F0F3907}" destId="{56556A7B-B3CD-4F35-8D2E-4A43E3FA47CA}" srcOrd="0" destOrd="0" parTransId="{A93095FD-72F2-447E-B968-3F68553C4FC0}" sibTransId="{74D8D25E-5072-4EAB-879F-2446949782E0}"/>
    <dgm:cxn modelId="{9443F7CD-ADB1-4A73-A8F7-9B4654996044}" srcId="{B7CC3660-0057-44F8-9079-90C401797BEC}" destId="{FD98DC80-69F3-4D17-A392-F3B0003327C9}" srcOrd="0" destOrd="0" parTransId="{83A71F1E-5106-4569-BC0B-FC252D2F4765}" sibTransId="{614D0B24-92FC-4D5D-936B-C663CBD8E302}"/>
    <dgm:cxn modelId="{C3652AA4-969F-48AB-90DC-ABBFC6185A86}" type="presOf" srcId="{B7CC3660-0057-44F8-9079-90C401797BEC}" destId="{765C8268-FE93-4141-A514-4D1969863F9B}" srcOrd="0" destOrd="0" presId="urn:microsoft.com/office/officeart/2005/8/layout/vList6"/>
    <dgm:cxn modelId="{73BBBF11-7146-460C-98FE-98F254F98101}" srcId="{FCA26CB6-6B2E-441C-A1FC-CF3ECB049916}" destId="{725DAB64-2504-446C-BB32-505B3A453BF2}" srcOrd="1" destOrd="0" parTransId="{FCA737FC-1A67-4EBC-B53B-178401EEA680}" sibTransId="{6D3DA717-8589-432F-BE83-3F49D87ECBCF}"/>
    <dgm:cxn modelId="{B3CF0C2A-1AE7-4F7A-B327-FCBC2C0EFE2C}" srcId="{D508F8B4-6D4B-4107-8D90-76EC1F0F3907}" destId="{662ABBCC-4620-44E7-B7E3-098C42D0051C}" srcOrd="1" destOrd="0" parTransId="{2493F42D-4A93-4A0C-A8DB-0237C86ED2DA}" sibTransId="{4234AF26-6F27-451E-9214-6712D5F067F2}"/>
    <dgm:cxn modelId="{710A93F6-B010-472D-ABE0-57860617D104}" type="presOf" srcId="{D508F8B4-6D4B-4107-8D90-76EC1F0F3907}" destId="{C5F700A8-06AB-4408-9BB0-13426B1A4D4F}" srcOrd="0" destOrd="0" presId="urn:microsoft.com/office/officeart/2005/8/layout/vList6"/>
    <dgm:cxn modelId="{7C5A8ECE-87CC-4AB1-A1DC-9F564EAC09D8}" type="presOf" srcId="{725DAB64-2504-446C-BB32-505B3A453BF2}" destId="{E25C9B95-A072-4CB1-91B0-A15893425169}" srcOrd="0" destOrd="1" presId="urn:microsoft.com/office/officeart/2005/8/layout/vList6"/>
    <dgm:cxn modelId="{A86BAB19-6E80-4287-9134-7C822D7E309E}" type="presOf" srcId="{56556A7B-B3CD-4F35-8D2E-4A43E3FA47CA}" destId="{91DFC9F3-0D06-459F-ADCB-464B9F7D07E2}" srcOrd="0" destOrd="0" presId="urn:microsoft.com/office/officeart/2005/8/layout/vList6"/>
    <dgm:cxn modelId="{41A86BDE-B89F-4051-9A57-94D75C8C8FE0}" type="presOf" srcId="{E1278FF1-E213-4E14-A7C0-964A73A9F2C5}" destId="{55CC6ECA-E106-4584-9327-1495D2A96496}" srcOrd="0" destOrd="0" presId="urn:microsoft.com/office/officeart/2005/8/layout/vList6"/>
    <dgm:cxn modelId="{D482B2EE-6D9D-4EFC-8C29-B1A556ED30AE}" srcId="{FCA26CB6-6B2E-441C-A1FC-CF3ECB049916}" destId="{A1A93309-C63C-48CD-8E3B-687AA2C8F93A}" srcOrd="0" destOrd="0" parTransId="{FFEE70CE-BF39-462D-A12D-289368381786}" sibTransId="{5FF87759-ADCE-495F-8813-6FED488C2ABA}"/>
    <dgm:cxn modelId="{AFA5B29D-5823-4EAC-B129-D7EE618071E9}" srcId="{2B2119F3-72E8-4228-96A1-130724A2601D}" destId="{8F238B4E-0489-4B0D-AC5C-387C33413283}" srcOrd="0" destOrd="0" parTransId="{EDED2EE4-64BB-4883-8277-C44BF6CEBE03}" sibTransId="{7302EA6B-C485-4923-A201-3AA81EEF2AEB}"/>
    <dgm:cxn modelId="{22070EAE-CB73-4323-9F76-7D8700949853}" srcId="{691E162B-542E-4416-9B6C-66FFC0DE4D74}" destId="{6C6D146C-96BD-486F-8804-8ABCEEB87EE4}" srcOrd="4" destOrd="0" parTransId="{77B3CF10-1FDE-4F49-8CE3-81C9A1F32963}" sibTransId="{67DD1758-6525-421B-9310-0B82B9511A81}"/>
    <dgm:cxn modelId="{2FCE855D-CC7E-4934-B00A-7DDC2B05DFB2}" srcId="{691E162B-542E-4416-9B6C-66FFC0DE4D74}" destId="{2B2119F3-72E8-4228-96A1-130724A2601D}" srcOrd="6" destOrd="0" parTransId="{A0CD8E18-C51B-4F60-A4BE-CE41CF5EA49B}" sibTransId="{A2FC6927-3517-4808-86C2-D4B5B20C7F62}"/>
    <dgm:cxn modelId="{426597DF-D1AE-41B2-A72A-0141421C2E36}" type="presOf" srcId="{8F238B4E-0489-4B0D-AC5C-387C33413283}" destId="{1A289FA2-55E6-432E-BC41-9C99AF05699A}" srcOrd="0" destOrd="0" presId="urn:microsoft.com/office/officeart/2005/8/layout/vList6"/>
    <dgm:cxn modelId="{651BF2D3-7055-4D1B-83D9-7BEDC96C8662}" type="presOf" srcId="{662ABBCC-4620-44E7-B7E3-098C42D0051C}" destId="{91DFC9F3-0D06-459F-ADCB-464B9F7D07E2}" srcOrd="0" destOrd="1" presId="urn:microsoft.com/office/officeart/2005/8/layout/vList6"/>
    <dgm:cxn modelId="{C3F6BF61-7A8C-4F14-82C0-344F384ACDAF}" type="presOf" srcId="{D7187500-6939-42CB-95AB-6EEAC15AC318}" destId="{ED257D6D-F8C7-4782-9445-8BAAFDE3007F}" srcOrd="0" destOrd="0" presId="urn:microsoft.com/office/officeart/2005/8/layout/vList6"/>
    <dgm:cxn modelId="{42AB7B0B-8159-4809-B7F9-3285A6E1F6D2}" type="presOf" srcId="{6C6D146C-96BD-486F-8804-8ABCEEB87EE4}" destId="{6CFEE40C-B2D1-41E8-8BAD-949A0F6B0C81}" srcOrd="0" destOrd="0" presId="urn:microsoft.com/office/officeart/2005/8/layout/vList6"/>
    <dgm:cxn modelId="{3CAD0851-7A10-4020-AD8F-387BBD6CFB20}" srcId="{6C6D146C-96BD-486F-8804-8ABCEEB87EE4}" destId="{D56FB2D7-A886-4D6D-99FD-3315A9E849B3}" srcOrd="1" destOrd="0" parTransId="{BBBB3A17-3723-4450-8ABC-98FE94FD18F9}" sibTransId="{FDDC34BD-9C73-4457-A09F-F519F1BA1E63}"/>
    <dgm:cxn modelId="{019C26A5-C1E4-4C1C-BA50-01666DBEE33F}" type="presOf" srcId="{FCA26CB6-6B2E-441C-A1FC-CF3ECB049916}" destId="{7909AE55-A312-4737-90B9-9CAB86853A35}" srcOrd="0" destOrd="0" presId="urn:microsoft.com/office/officeart/2005/8/layout/vList6"/>
    <dgm:cxn modelId="{FFA2E799-10E9-46DC-A7B8-0CEAC238A247}" type="presOf" srcId="{34253525-0BD9-4BE0-846F-0E2556619DCE}" destId="{5CC14FAC-940D-4C7E-B49A-2D76F3E27B1C}" srcOrd="0" destOrd="1" presId="urn:microsoft.com/office/officeart/2005/8/layout/vList6"/>
    <dgm:cxn modelId="{1ACFE9D1-EAE8-4909-B050-3D82F236C902}" srcId="{E1278FF1-E213-4E14-A7C0-964A73A9F2C5}" destId="{34253525-0BD9-4BE0-846F-0E2556619DCE}" srcOrd="1" destOrd="0" parTransId="{73612FE4-44B2-496A-9155-B671DE8E3E16}" sibTransId="{5055D3ED-BBCB-43CC-B623-555D762CE9AD}"/>
    <dgm:cxn modelId="{5BB2F6F4-6D3B-4A37-B91A-CEEB55C41F9C}" srcId="{691E162B-542E-4416-9B6C-66FFC0DE4D74}" destId="{B7CC3660-0057-44F8-9079-90C401797BEC}" srcOrd="3" destOrd="0" parTransId="{64E99A64-C934-4890-9E95-3E5ABE13C890}" sibTransId="{1E4024B5-CF3C-4C9C-98FE-4047706F38DA}"/>
    <dgm:cxn modelId="{31EDBB05-AFE3-4DD8-96EB-824E0F6C6098}" srcId="{691E162B-542E-4416-9B6C-66FFC0DE4D74}" destId="{E1278FF1-E213-4E14-A7C0-964A73A9F2C5}" srcOrd="1" destOrd="0" parTransId="{DC1AB391-B9AD-497B-98F2-A46ED967A771}" sibTransId="{53C25AA4-0C20-4EE2-9432-C925E37C9369}"/>
    <dgm:cxn modelId="{02C03920-7C90-4130-9694-1F2DD810F82A}" type="presOf" srcId="{FD98DC80-69F3-4D17-A392-F3B0003327C9}" destId="{3BC4C5A0-2F79-48C2-BCC6-4650A7654FE7}" srcOrd="0" destOrd="0" presId="urn:microsoft.com/office/officeart/2005/8/layout/vList6"/>
    <dgm:cxn modelId="{DB33EA0C-ABCF-43E3-89D5-C485D78A752E}" type="presOf" srcId="{691E162B-542E-4416-9B6C-66FFC0DE4D74}" destId="{ED4C0C88-4F13-449B-9E23-674F060E1E90}" srcOrd="0" destOrd="0" presId="urn:microsoft.com/office/officeart/2005/8/layout/vList6"/>
    <dgm:cxn modelId="{5DDCC87F-4BBB-4F15-9377-CF4CE60C0268}" type="presOf" srcId="{C7E74479-3AE3-4126-963A-576B79FB0E3F}" destId="{7CED6944-4ABB-4198-9A2B-73D300220394}" srcOrd="0" destOrd="0" presId="urn:microsoft.com/office/officeart/2005/8/layout/vList6"/>
    <dgm:cxn modelId="{77F606DB-0E3E-4999-8159-BE76302FB1C8}" type="presOf" srcId="{350B79C7-575C-4576-AFC3-9F9CBC6CFBB0}" destId="{5CC14FAC-940D-4C7E-B49A-2D76F3E27B1C}" srcOrd="0" destOrd="0" presId="urn:microsoft.com/office/officeart/2005/8/layout/vList6"/>
    <dgm:cxn modelId="{8EA471A4-4D30-4D04-A6DC-8C6F85AC18F9}" srcId="{691E162B-542E-4416-9B6C-66FFC0DE4D74}" destId="{D508F8B4-6D4B-4107-8D90-76EC1F0F3907}" srcOrd="2" destOrd="0" parTransId="{3905FFD4-4423-41B1-9F96-939A55EBABD7}" sibTransId="{659E7F23-8497-4052-9D1C-737F6FD3DB75}"/>
    <dgm:cxn modelId="{5448B604-F2ED-47A2-B88C-FFF539B4C6E7}" type="presParOf" srcId="{ED4C0C88-4F13-449B-9E23-674F060E1E90}" destId="{F402CAF9-A639-4F2B-B758-EBB4A439A7D2}" srcOrd="0" destOrd="0" presId="urn:microsoft.com/office/officeart/2005/8/layout/vList6"/>
    <dgm:cxn modelId="{85799FEE-DBC2-47BD-8543-B71B595A646D}" type="presParOf" srcId="{F402CAF9-A639-4F2B-B758-EBB4A439A7D2}" destId="{7CED6944-4ABB-4198-9A2B-73D300220394}" srcOrd="0" destOrd="0" presId="urn:microsoft.com/office/officeart/2005/8/layout/vList6"/>
    <dgm:cxn modelId="{7AFDFD25-FA3C-4A53-B97A-9CFB49A038C6}" type="presParOf" srcId="{F402CAF9-A639-4F2B-B758-EBB4A439A7D2}" destId="{90216C3D-0FCE-4994-9C0E-031E43CF3586}" srcOrd="1" destOrd="0" presId="urn:microsoft.com/office/officeart/2005/8/layout/vList6"/>
    <dgm:cxn modelId="{BAF7045C-67A6-4D65-9DA6-B5F9755A6452}" type="presParOf" srcId="{ED4C0C88-4F13-449B-9E23-674F060E1E90}" destId="{EBD729AE-922B-41C9-9A2D-B810BF768BB4}" srcOrd="1" destOrd="0" presId="urn:microsoft.com/office/officeart/2005/8/layout/vList6"/>
    <dgm:cxn modelId="{A4EAD6AC-DCB0-4E8D-AA2A-DDC56A4F2F86}" type="presParOf" srcId="{ED4C0C88-4F13-449B-9E23-674F060E1E90}" destId="{753D9BDE-1E28-42E7-A49C-67259BBBE25A}" srcOrd="2" destOrd="0" presId="urn:microsoft.com/office/officeart/2005/8/layout/vList6"/>
    <dgm:cxn modelId="{08C65285-7A02-4070-8725-286C03EBFB02}" type="presParOf" srcId="{753D9BDE-1E28-42E7-A49C-67259BBBE25A}" destId="{55CC6ECA-E106-4584-9327-1495D2A96496}" srcOrd="0" destOrd="0" presId="urn:microsoft.com/office/officeart/2005/8/layout/vList6"/>
    <dgm:cxn modelId="{90EA4667-3E4E-444B-A121-44BA642C2A91}" type="presParOf" srcId="{753D9BDE-1E28-42E7-A49C-67259BBBE25A}" destId="{5CC14FAC-940D-4C7E-B49A-2D76F3E27B1C}" srcOrd="1" destOrd="0" presId="urn:microsoft.com/office/officeart/2005/8/layout/vList6"/>
    <dgm:cxn modelId="{52146882-E845-433E-9D0D-6AEA8A79A227}" type="presParOf" srcId="{ED4C0C88-4F13-449B-9E23-674F060E1E90}" destId="{AD136E36-D92B-4B3E-961C-C92407C0C6E7}" srcOrd="3" destOrd="0" presId="urn:microsoft.com/office/officeart/2005/8/layout/vList6"/>
    <dgm:cxn modelId="{B4AFB22F-DF77-48FC-AB91-9AF8FC82AD73}" type="presParOf" srcId="{ED4C0C88-4F13-449B-9E23-674F060E1E90}" destId="{B843A7AC-6C1C-4185-93AB-CA894B3AAB74}" srcOrd="4" destOrd="0" presId="urn:microsoft.com/office/officeart/2005/8/layout/vList6"/>
    <dgm:cxn modelId="{20B0AED4-EE40-44BC-96FD-100A3A459F2D}" type="presParOf" srcId="{B843A7AC-6C1C-4185-93AB-CA894B3AAB74}" destId="{C5F700A8-06AB-4408-9BB0-13426B1A4D4F}" srcOrd="0" destOrd="0" presId="urn:microsoft.com/office/officeart/2005/8/layout/vList6"/>
    <dgm:cxn modelId="{F35D4A74-02FF-4C35-B0B5-312AAF7F234A}" type="presParOf" srcId="{B843A7AC-6C1C-4185-93AB-CA894B3AAB74}" destId="{91DFC9F3-0D06-459F-ADCB-464B9F7D07E2}" srcOrd="1" destOrd="0" presId="urn:microsoft.com/office/officeart/2005/8/layout/vList6"/>
    <dgm:cxn modelId="{904BB15C-1712-480D-94B4-52F6C502536D}" type="presParOf" srcId="{ED4C0C88-4F13-449B-9E23-674F060E1E90}" destId="{A30939F0-5670-408B-A915-81F24A8F4A5B}" srcOrd="5" destOrd="0" presId="urn:microsoft.com/office/officeart/2005/8/layout/vList6"/>
    <dgm:cxn modelId="{86FAA8BE-BA47-4ECA-91A7-54AC0C1B84B5}" type="presParOf" srcId="{ED4C0C88-4F13-449B-9E23-674F060E1E90}" destId="{77EA0D49-605D-4DAB-B215-E2767BC148DD}" srcOrd="6" destOrd="0" presId="urn:microsoft.com/office/officeart/2005/8/layout/vList6"/>
    <dgm:cxn modelId="{4BDD8E54-4007-4E15-B94B-0A1B62F01E69}" type="presParOf" srcId="{77EA0D49-605D-4DAB-B215-E2767BC148DD}" destId="{765C8268-FE93-4141-A514-4D1969863F9B}" srcOrd="0" destOrd="0" presId="urn:microsoft.com/office/officeart/2005/8/layout/vList6"/>
    <dgm:cxn modelId="{BF5EB0CB-F7EE-4546-A9B4-26A306D77CFC}" type="presParOf" srcId="{77EA0D49-605D-4DAB-B215-E2767BC148DD}" destId="{3BC4C5A0-2F79-48C2-BCC6-4650A7654FE7}" srcOrd="1" destOrd="0" presId="urn:microsoft.com/office/officeart/2005/8/layout/vList6"/>
    <dgm:cxn modelId="{0D776954-BE22-4226-8384-360BB3E3F07D}" type="presParOf" srcId="{ED4C0C88-4F13-449B-9E23-674F060E1E90}" destId="{DC7F7CEE-3FD4-4A3B-898B-BDEF266C373B}" srcOrd="7" destOrd="0" presId="urn:microsoft.com/office/officeart/2005/8/layout/vList6"/>
    <dgm:cxn modelId="{E62A6613-3BEB-4420-A6F8-35A6872358F3}" type="presParOf" srcId="{ED4C0C88-4F13-449B-9E23-674F060E1E90}" destId="{68E69035-CF75-4D2F-99A6-FD4FB498D5C4}" srcOrd="8" destOrd="0" presId="urn:microsoft.com/office/officeart/2005/8/layout/vList6"/>
    <dgm:cxn modelId="{4AA44513-3C39-4BED-B60A-AE2CEB816B3E}" type="presParOf" srcId="{68E69035-CF75-4D2F-99A6-FD4FB498D5C4}" destId="{6CFEE40C-B2D1-41E8-8BAD-949A0F6B0C81}" srcOrd="0" destOrd="0" presId="urn:microsoft.com/office/officeart/2005/8/layout/vList6"/>
    <dgm:cxn modelId="{ACC5DC1A-F16E-498C-8E38-0A31EDE0826C}" type="presParOf" srcId="{68E69035-CF75-4D2F-99A6-FD4FB498D5C4}" destId="{74BB781B-FFB2-4FA0-ADE2-1C1692E73868}" srcOrd="1" destOrd="0" presId="urn:microsoft.com/office/officeart/2005/8/layout/vList6"/>
    <dgm:cxn modelId="{69671323-1E65-4A0E-BB9D-AE1032F2431D}" type="presParOf" srcId="{ED4C0C88-4F13-449B-9E23-674F060E1E90}" destId="{F185A8B7-4EE7-44FD-BDD2-75B5365A42E0}" srcOrd="9" destOrd="0" presId="urn:microsoft.com/office/officeart/2005/8/layout/vList6"/>
    <dgm:cxn modelId="{BC76E7BF-D6A2-4407-BBE4-537185E37817}" type="presParOf" srcId="{ED4C0C88-4F13-449B-9E23-674F060E1E90}" destId="{117A7CFC-F9AD-41CC-B482-D935BC46D3E2}" srcOrd="10" destOrd="0" presId="urn:microsoft.com/office/officeart/2005/8/layout/vList6"/>
    <dgm:cxn modelId="{3BA29265-59BB-412F-8E3B-92A9162EB338}" type="presParOf" srcId="{117A7CFC-F9AD-41CC-B482-D935BC46D3E2}" destId="{7909AE55-A312-4737-90B9-9CAB86853A35}" srcOrd="0" destOrd="0" presId="urn:microsoft.com/office/officeart/2005/8/layout/vList6"/>
    <dgm:cxn modelId="{3DC1A661-44E4-4BE1-A497-8AD4A8538B98}" type="presParOf" srcId="{117A7CFC-F9AD-41CC-B482-D935BC46D3E2}" destId="{E25C9B95-A072-4CB1-91B0-A15893425169}" srcOrd="1" destOrd="0" presId="urn:microsoft.com/office/officeart/2005/8/layout/vList6"/>
    <dgm:cxn modelId="{361C5F64-313E-4F40-AAD3-A12A9259A3E4}" type="presParOf" srcId="{ED4C0C88-4F13-449B-9E23-674F060E1E90}" destId="{CCF47037-EB1A-4C16-9E09-4FB69A4AE337}" srcOrd="11" destOrd="0" presId="urn:microsoft.com/office/officeart/2005/8/layout/vList6"/>
    <dgm:cxn modelId="{46D90F05-24A9-44C4-9907-DC158C00FF3B}" type="presParOf" srcId="{ED4C0C88-4F13-449B-9E23-674F060E1E90}" destId="{5742D320-F8B0-4085-827A-4FF9C23F0DFF}" srcOrd="12" destOrd="0" presId="urn:microsoft.com/office/officeart/2005/8/layout/vList6"/>
    <dgm:cxn modelId="{70F44D69-1D40-46AA-BB52-43B9DF842F99}" type="presParOf" srcId="{5742D320-F8B0-4085-827A-4FF9C23F0DFF}" destId="{BD3AE570-3990-4289-85CD-082F04400C08}" srcOrd="0" destOrd="0" presId="urn:microsoft.com/office/officeart/2005/8/layout/vList6"/>
    <dgm:cxn modelId="{00587BE4-FF6A-4A5F-96F6-CC74090413EB}" type="presParOf" srcId="{5742D320-F8B0-4085-827A-4FF9C23F0DFF}" destId="{1A289FA2-55E6-432E-BC41-9C99AF05699A}" srcOrd="1" destOrd="0" presId="urn:microsoft.com/office/officeart/2005/8/layout/vList6"/>
    <dgm:cxn modelId="{E5433429-B3B9-4A11-A1B5-7872786DF5ED}" type="presParOf" srcId="{ED4C0C88-4F13-449B-9E23-674F060E1E90}" destId="{24A5F5E7-66DA-4541-9754-5C5E52CD757F}" srcOrd="13" destOrd="0" presId="urn:microsoft.com/office/officeart/2005/8/layout/vList6"/>
    <dgm:cxn modelId="{10BF9ACA-741B-4131-B48B-ECB5A16FB333}" type="presParOf" srcId="{ED4C0C88-4F13-449B-9E23-674F060E1E90}" destId="{1714DB48-DCFF-4360-ACF8-626157E953AD}" srcOrd="14" destOrd="0" presId="urn:microsoft.com/office/officeart/2005/8/layout/vList6"/>
    <dgm:cxn modelId="{657DBF79-AFA9-4BFB-9D3E-697EEFFE8425}" type="presParOf" srcId="{1714DB48-DCFF-4360-ACF8-626157E953AD}" destId="{9177126E-6227-4466-AD2A-8142FFC069E9}" srcOrd="0" destOrd="0" presId="urn:microsoft.com/office/officeart/2005/8/layout/vList6"/>
    <dgm:cxn modelId="{C0EFEDA7-40AD-4A6E-B5F6-5F7FDCC8E987}" type="presParOf" srcId="{1714DB48-DCFF-4360-ACF8-626157E953AD}" destId="{ED257D6D-F8C7-4782-9445-8BAAFDE3007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DD1A1-64E9-4F0A-AE3F-9267DDE87E58}" type="doc">
      <dgm:prSet loTypeId="urn:microsoft.com/office/officeart/2005/8/layout/arrow1" loCatId="process" qsTypeId="urn:microsoft.com/office/officeart/2005/8/quickstyle/3d1" qsCatId="3D" csTypeId="urn:microsoft.com/office/officeart/2005/8/colors/colorful3" csCatId="colorful" phldr="1"/>
      <dgm:spPr/>
      <dgm:t>
        <a:bodyPr/>
        <a:lstStyle/>
        <a:p>
          <a:endParaRPr lang="es-EC"/>
        </a:p>
      </dgm:t>
    </dgm:pt>
    <dgm:pt modelId="{0521E3C1-7681-4891-B905-10D92554ADBC}">
      <dgm:prSet phldrT="[Texto]"/>
      <dgm:spPr/>
      <dgm:t>
        <a:bodyPr/>
        <a:lstStyle/>
        <a:p>
          <a:r>
            <a:rPr lang="en-GB" dirty="0" smtClean="0"/>
            <a:t>La calidad percibida por los acompañantes de pacientes que asisten al servicio de urgencias pediátricas de los hospitales básicos de la Provincia de Pichincha se revela como insuficiente situación que se debe en gran medida al elevado nivel de deshumanización en el trato brindado por el personal médico y de enfermería</a:t>
          </a:r>
          <a:endParaRPr lang="es-EC" dirty="0"/>
        </a:p>
      </dgm:t>
    </dgm:pt>
    <dgm:pt modelId="{8D95A650-B3C4-4946-9FF5-D83EB0152F94}" type="parTrans" cxnId="{20F4719B-FB14-471F-AA50-36CBBD47B603}">
      <dgm:prSet/>
      <dgm:spPr/>
      <dgm:t>
        <a:bodyPr/>
        <a:lstStyle/>
        <a:p>
          <a:endParaRPr lang="es-EC"/>
        </a:p>
      </dgm:t>
    </dgm:pt>
    <dgm:pt modelId="{1A8D46B9-6BE9-4FE0-8B68-097F4EE24191}" type="sibTrans" cxnId="{20F4719B-FB14-471F-AA50-36CBBD47B603}">
      <dgm:prSet/>
      <dgm:spPr/>
      <dgm:t>
        <a:bodyPr/>
        <a:lstStyle/>
        <a:p>
          <a:endParaRPr lang="es-EC"/>
        </a:p>
      </dgm:t>
    </dgm:pt>
    <dgm:pt modelId="{11258195-BF90-49CC-A17F-67E7A88A3F4E}">
      <dgm:prSet phldrT="[Texto]"/>
      <dgm:spPr/>
      <dgm:t>
        <a:bodyPr/>
        <a:lstStyle/>
        <a:p>
          <a:r>
            <a:rPr lang="en-GB" dirty="0" smtClean="0"/>
            <a:t>Se verifica un bajo nivel de confianza de los acompañantes de los pacientes que asisten al servicio de urgencias pediátricas de los hospitales básicos de la Provincia de Pichincha dada la falta de comunicación existente entre los mismos y el personal médico y de enfermería, el cual no informa adecuadamente acerca del tratamiento y estado de salud general del paciente</a:t>
          </a:r>
          <a:endParaRPr lang="es-EC" dirty="0"/>
        </a:p>
      </dgm:t>
    </dgm:pt>
    <dgm:pt modelId="{B1129D8F-BDAA-4186-B8C3-5D63D81EF41E}" type="parTrans" cxnId="{23B9E5ED-82FB-4341-9273-EA48AE82EE06}">
      <dgm:prSet/>
      <dgm:spPr/>
      <dgm:t>
        <a:bodyPr/>
        <a:lstStyle/>
        <a:p>
          <a:endParaRPr lang="es-EC"/>
        </a:p>
      </dgm:t>
    </dgm:pt>
    <dgm:pt modelId="{44C51AF5-12AA-45D0-B2F9-5961217B9497}" type="sibTrans" cxnId="{23B9E5ED-82FB-4341-9273-EA48AE82EE06}">
      <dgm:prSet/>
      <dgm:spPr/>
      <dgm:t>
        <a:bodyPr/>
        <a:lstStyle/>
        <a:p>
          <a:endParaRPr lang="es-EC"/>
        </a:p>
      </dgm:t>
    </dgm:pt>
    <dgm:pt modelId="{518AD58A-7CF7-4A61-AD15-5E68B40021C5}" type="pres">
      <dgm:prSet presAssocID="{44FDD1A1-64E9-4F0A-AE3F-9267DDE87E58}" presName="cycle" presStyleCnt="0">
        <dgm:presLayoutVars>
          <dgm:dir/>
          <dgm:resizeHandles val="exact"/>
        </dgm:presLayoutVars>
      </dgm:prSet>
      <dgm:spPr/>
      <dgm:t>
        <a:bodyPr/>
        <a:lstStyle/>
        <a:p>
          <a:endParaRPr lang="es-ES"/>
        </a:p>
      </dgm:t>
    </dgm:pt>
    <dgm:pt modelId="{2B3A2285-B438-4C12-9074-0ED1C169893D}" type="pres">
      <dgm:prSet presAssocID="{0521E3C1-7681-4891-B905-10D92554ADBC}" presName="arrow" presStyleLbl="node1" presStyleIdx="0" presStyleCnt="2">
        <dgm:presLayoutVars>
          <dgm:bulletEnabled val="1"/>
        </dgm:presLayoutVars>
      </dgm:prSet>
      <dgm:spPr/>
      <dgm:t>
        <a:bodyPr/>
        <a:lstStyle/>
        <a:p>
          <a:endParaRPr lang="es-ES"/>
        </a:p>
      </dgm:t>
    </dgm:pt>
    <dgm:pt modelId="{67C26CF9-FC7E-40EC-81E6-47132E0FE06D}" type="pres">
      <dgm:prSet presAssocID="{11258195-BF90-49CC-A17F-67E7A88A3F4E}" presName="arrow" presStyleLbl="node1" presStyleIdx="1" presStyleCnt="2">
        <dgm:presLayoutVars>
          <dgm:bulletEnabled val="1"/>
        </dgm:presLayoutVars>
      </dgm:prSet>
      <dgm:spPr/>
      <dgm:t>
        <a:bodyPr/>
        <a:lstStyle/>
        <a:p>
          <a:endParaRPr lang="es-ES"/>
        </a:p>
      </dgm:t>
    </dgm:pt>
  </dgm:ptLst>
  <dgm:cxnLst>
    <dgm:cxn modelId="{20F4719B-FB14-471F-AA50-36CBBD47B603}" srcId="{44FDD1A1-64E9-4F0A-AE3F-9267DDE87E58}" destId="{0521E3C1-7681-4891-B905-10D92554ADBC}" srcOrd="0" destOrd="0" parTransId="{8D95A650-B3C4-4946-9FF5-D83EB0152F94}" sibTransId="{1A8D46B9-6BE9-4FE0-8B68-097F4EE24191}"/>
    <dgm:cxn modelId="{73F5B37B-161C-43F1-90CE-32DE0FA347D8}" type="presOf" srcId="{44FDD1A1-64E9-4F0A-AE3F-9267DDE87E58}" destId="{518AD58A-7CF7-4A61-AD15-5E68B40021C5}" srcOrd="0" destOrd="0" presId="urn:microsoft.com/office/officeart/2005/8/layout/arrow1"/>
    <dgm:cxn modelId="{ED82A142-07C1-4773-AA8C-D138BD727C68}" type="presOf" srcId="{0521E3C1-7681-4891-B905-10D92554ADBC}" destId="{2B3A2285-B438-4C12-9074-0ED1C169893D}" srcOrd="0" destOrd="0" presId="urn:microsoft.com/office/officeart/2005/8/layout/arrow1"/>
    <dgm:cxn modelId="{ADABB201-EF1C-4134-AD4C-184396473048}" type="presOf" srcId="{11258195-BF90-49CC-A17F-67E7A88A3F4E}" destId="{67C26CF9-FC7E-40EC-81E6-47132E0FE06D}" srcOrd="0" destOrd="0" presId="urn:microsoft.com/office/officeart/2005/8/layout/arrow1"/>
    <dgm:cxn modelId="{23B9E5ED-82FB-4341-9273-EA48AE82EE06}" srcId="{44FDD1A1-64E9-4F0A-AE3F-9267DDE87E58}" destId="{11258195-BF90-49CC-A17F-67E7A88A3F4E}" srcOrd="1" destOrd="0" parTransId="{B1129D8F-BDAA-4186-B8C3-5D63D81EF41E}" sibTransId="{44C51AF5-12AA-45D0-B2F9-5961217B9497}"/>
    <dgm:cxn modelId="{EE098CCD-4765-4048-99AA-532F1537090F}" type="presParOf" srcId="{518AD58A-7CF7-4A61-AD15-5E68B40021C5}" destId="{2B3A2285-B438-4C12-9074-0ED1C169893D}" srcOrd="0" destOrd="0" presId="urn:microsoft.com/office/officeart/2005/8/layout/arrow1"/>
    <dgm:cxn modelId="{DB99DBC0-2B30-42B5-B1FF-B3F4D8B89928}" type="presParOf" srcId="{518AD58A-7CF7-4A61-AD15-5E68B40021C5}" destId="{67C26CF9-FC7E-40EC-81E6-47132E0FE06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DD1A1-64E9-4F0A-AE3F-9267DDE87E58}"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s-EC"/>
        </a:p>
      </dgm:t>
    </dgm:pt>
    <dgm:pt modelId="{0521E3C1-7681-4891-B905-10D92554ADBC}">
      <dgm:prSet phldrT="[Texto]"/>
      <dgm:spPr/>
      <dgm:t>
        <a:bodyPr/>
        <a:lstStyle/>
        <a:p>
          <a:r>
            <a:rPr lang="en-GB" dirty="0" smtClean="0"/>
            <a:t>La calidad del servicio brindado por el personal médico y de enfermería de emergencias pediátricas de los hospitales básicos de la Provincia de Pichincha se revela como insuficiente debido a la atención poco amable que brindan a los acompañantes de pacientes no brindando tiempo suficiente a los mismos como para demostrar respeto por la dignidad de pacientes y acompañantes</a:t>
          </a:r>
          <a:endParaRPr lang="es-EC" dirty="0"/>
        </a:p>
      </dgm:t>
    </dgm:pt>
    <dgm:pt modelId="{8D95A650-B3C4-4946-9FF5-D83EB0152F94}" type="parTrans" cxnId="{20F4719B-FB14-471F-AA50-36CBBD47B603}">
      <dgm:prSet/>
      <dgm:spPr/>
      <dgm:t>
        <a:bodyPr/>
        <a:lstStyle/>
        <a:p>
          <a:endParaRPr lang="es-EC"/>
        </a:p>
      </dgm:t>
    </dgm:pt>
    <dgm:pt modelId="{1A8D46B9-6BE9-4FE0-8B68-097F4EE24191}" type="sibTrans" cxnId="{20F4719B-FB14-471F-AA50-36CBBD47B603}">
      <dgm:prSet/>
      <dgm:spPr/>
      <dgm:t>
        <a:bodyPr/>
        <a:lstStyle/>
        <a:p>
          <a:endParaRPr lang="es-EC" dirty="0"/>
        </a:p>
      </dgm:t>
    </dgm:pt>
    <dgm:pt modelId="{11258195-BF90-49CC-A17F-67E7A88A3F4E}">
      <dgm:prSet phldrT="[Texto]"/>
      <dgm:spPr/>
      <dgm:t>
        <a:bodyPr/>
        <a:lstStyle/>
        <a:p>
          <a:r>
            <a:rPr lang="en-GB" dirty="0" smtClean="0"/>
            <a:t>Actualmente no se verifican estrategias, políticas o actividades dirigidas a mejorar de forma sistemática la calidad del servicio brindado por el personal médico y de enfermería de urgencias pediátricas de los hospitales básicos de la Provincia de Pichincha, situación que afecta la imagen del servicio de salud pública nacional</a:t>
          </a:r>
          <a:endParaRPr lang="es-EC" dirty="0"/>
        </a:p>
      </dgm:t>
    </dgm:pt>
    <dgm:pt modelId="{B1129D8F-BDAA-4186-B8C3-5D63D81EF41E}" type="parTrans" cxnId="{23B9E5ED-82FB-4341-9273-EA48AE82EE06}">
      <dgm:prSet/>
      <dgm:spPr/>
      <dgm:t>
        <a:bodyPr/>
        <a:lstStyle/>
        <a:p>
          <a:endParaRPr lang="es-EC"/>
        </a:p>
      </dgm:t>
    </dgm:pt>
    <dgm:pt modelId="{44C51AF5-12AA-45D0-B2F9-5961217B9497}" type="sibTrans" cxnId="{23B9E5ED-82FB-4341-9273-EA48AE82EE06}">
      <dgm:prSet/>
      <dgm:spPr/>
      <dgm:t>
        <a:bodyPr/>
        <a:lstStyle/>
        <a:p>
          <a:endParaRPr lang="es-EC"/>
        </a:p>
      </dgm:t>
    </dgm:pt>
    <dgm:pt modelId="{366833D0-5F1D-466D-A24B-0D4B836AF0A5}" type="pres">
      <dgm:prSet presAssocID="{44FDD1A1-64E9-4F0A-AE3F-9267DDE87E58}" presName="outerComposite" presStyleCnt="0">
        <dgm:presLayoutVars>
          <dgm:chMax val="5"/>
          <dgm:dir/>
          <dgm:resizeHandles val="exact"/>
        </dgm:presLayoutVars>
      </dgm:prSet>
      <dgm:spPr/>
      <dgm:t>
        <a:bodyPr/>
        <a:lstStyle/>
        <a:p>
          <a:endParaRPr lang="es-ES"/>
        </a:p>
      </dgm:t>
    </dgm:pt>
    <dgm:pt modelId="{7234B849-AA4D-4276-9381-41BA8D58355E}" type="pres">
      <dgm:prSet presAssocID="{44FDD1A1-64E9-4F0A-AE3F-9267DDE87E58}" presName="dummyMaxCanvas" presStyleCnt="0">
        <dgm:presLayoutVars/>
      </dgm:prSet>
      <dgm:spPr/>
    </dgm:pt>
    <dgm:pt modelId="{9A8DA176-1D30-4952-B8C3-923043688110}" type="pres">
      <dgm:prSet presAssocID="{44FDD1A1-64E9-4F0A-AE3F-9267DDE87E58}" presName="TwoNodes_1" presStyleLbl="node1" presStyleIdx="0" presStyleCnt="2">
        <dgm:presLayoutVars>
          <dgm:bulletEnabled val="1"/>
        </dgm:presLayoutVars>
      </dgm:prSet>
      <dgm:spPr/>
      <dgm:t>
        <a:bodyPr/>
        <a:lstStyle/>
        <a:p>
          <a:endParaRPr lang="es-ES"/>
        </a:p>
      </dgm:t>
    </dgm:pt>
    <dgm:pt modelId="{379F1DEE-9266-4600-8B0F-B3C30EA58EBC}" type="pres">
      <dgm:prSet presAssocID="{44FDD1A1-64E9-4F0A-AE3F-9267DDE87E58}" presName="TwoNodes_2" presStyleLbl="node1" presStyleIdx="1" presStyleCnt="2">
        <dgm:presLayoutVars>
          <dgm:bulletEnabled val="1"/>
        </dgm:presLayoutVars>
      </dgm:prSet>
      <dgm:spPr/>
      <dgm:t>
        <a:bodyPr/>
        <a:lstStyle/>
        <a:p>
          <a:endParaRPr lang="es-EC"/>
        </a:p>
      </dgm:t>
    </dgm:pt>
    <dgm:pt modelId="{BAE1493D-3D8F-47E7-912C-CA565A51A868}" type="pres">
      <dgm:prSet presAssocID="{44FDD1A1-64E9-4F0A-AE3F-9267DDE87E58}" presName="TwoConn_1-2" presStyleLbl="fgAccFollowNode1" presStyleIdx="0" presStyleCnt="1">
        <dgm:presLayoutVars>
          <dgm:bulletEnabled val="1"/>
        </dgm:presLayoutVars>
      </dgm:prSet>
      <dgm:spPr/>
      <dgm:t>
        <a:bodyPr/>
        <a:lstStyle/>
        <a:p>
          <a:endParaRPr lang="es-ES"/>
        </a:p>
      </dgm:t>
    </dgm:pt>
    <dgm:pt modelId="{43ABCC2B-05A7-4551-A914-264017AAC2D9}" type="pres">
      <dgm:prSet presAssocID="{44FDD1A1-64E9-4F0A-AE3F-9267DDE87E58}" presName="TwoNodes_1_text" presStyleLbl="node1" presStyleIdx="1" presStyleCnt="2">
        <dgm:presLayoutVars>
          <dgm:bulletEnabled val="1"/>
        </dgm:presLayoutVars>
      </dgm:prSet>
      <dgm:spPr/>
      <dgm:t>
        <a:bodyPr/>
        <a:lstStyle/>
        <a:p>
          <a:endParaRPr lang="es-ES"/>
        </a:p>
      </dgm:t>
    </dgm:pt>
    <dgm:pt modelId="{B43A47D6-5F5D-425F-B8EB-87FCFC256267}" type="pres">
      <dgm:prSet presAssocID="{44FDD1A1-64E9-4F0A-AE3F-9267DDE87E58}" presName="TwoNodes_2_text" presStyleLbl="node1" presStyleIdx="1" presStyleCnt="2">
        <dgm:presLayoutVars>
          <dgm:bulletEnabled val="1"/>
        </dgm:presLayoutVars>
      </dgm:prSet>
      <dgm:spPr/>
      <dgm:t>
        <a:bodyPr/>
        <a:lstStyle/>
        <a:p>
          <a:endParaRPr lang="es-EC"/>
        </a:p>
      </dgm:t>
    </dgm:pt>
  </dgm:ptLst>
  <dgm:cxnLst>
    <dgm:cxn modelId="{D6C2C4AD-EA5F-4590-8935-134A5A1C3E1E}" type="presOf" srcId="{1A8D46B9-6BE9-4FE0-8B68-097F4EE24191}" destId="{BAE1493D-3D8F-47E7-912C-CA565A51A868}" srcOrd="0" destOrd="0" presId="urn:microsoft.com/office/officeart/2005/8/layout/vProcess5"/>
    <dgm:cxn modelId="{20F4719B-FB14-471F-AA50-36CBBD47B603}" srcId="{44FDD1A1-64E9-4F0A-AE3F-9267DDE87E58}" destId="{0521E3C1-7681-4891-B905-10D92554ADBC}" srcOrd="0" destOrd="0" parTransId="{8D95A650-B3C4-4946-9FF5-D83EB0152F94}" sibTransId="{1A8D46B9-6BE9-4FE0-8B68-097F4EE24191}"/>
    <dgm:cxn modelId="{23B9E5ED-82FB-4341-9273-EA48AE82EE06}" srcId="{44FDD1A1-64E9-4F0A-AE3F-9267DDE87E58}" destId="{11258195-BF90-49CC-A17F-67E7A88A3F4E}" srcOrd="1" destOrd="0" parTransId="{B1129D8F-BDAA-4186-B8C3-5D63D81EF41E}" sibTransId="{44C51AF5-12AA-45D0-B2F9-5961217B9497}"/>
    <dgm:cxn modelId="{EFFC3C4C-8E0F-4293-BD1F-B2D9711E9C00}" type="presOf" srcId="{0521E3C1-7681-4891-B905-10D92554ADBC}" destId="{43ABCC2B-05A7-4551-A914-264017AAC2D9}" srcOrd="1" destOrd="0" presId="urn:microsoft.com/office/officeart/2005/8/layout/vProcess5"/>
    <dgm:cxn modelId="{4BB37F47-6203-4179-9A41-C075BBD89FFD}" type="presOf" srcId="{44FDD1A1-64E9-4F0A-AE3F-9267DDE87E58}" destId="{366833D0-5F1D-466D-A24B-0D4B836AF0A5}" srcOrd="0" destOrd="0" presId="urn:microsoft.com/office/officeart/2005/8/layout/vProcess5"/>
    <dgm:cxn modelId="{B8A2422B-FF94-4FAF-A8C4-74EC17AE638C}" type="presOf" srcId="{0521E3C1-7681-4891-B905-10D92554ADBC}" destId="{9A8DA176-1D30-4952-B8C3-923043688110}" srcOrd="0" destOrd="0" presId="urn:microsoft.com/office/officeart/2005/8/layout/vProcess5"/>
    <dgm:cxn modelId="{7B6D166A-BC39-414C-A2E2-3FCBC383AB85}" type="presOf" srcId="{11258195-BF90-49CC-A17F-67E7A88A3F4E}" destId="{B43A47D6-5F5D-425F-B8EB-87FCFC256267}" srcOrd="1" destOrd="0" presId="urn:microsoft.com/office/officeart/2005/8/layout/vProcess5"/>
    <dgm:cxn modelId="{7D3D4965-2112-44A7-8A77-E37B3915D610}" type="presOf" srcId="{11258195-BF90-49CC-A17F-67E7A88A3F4E}" destId="{379F1DEE-9266-4600-8B0F-B3C30EA58EBC}" srcOrd="0" destOrd="0" presId="urn:microsoft.com/office/officeart/2005/8/layout/vProcess5"/>
    <dgm:cxn modelId="{3EEAEAD8-7EEC-47F4-85FB-982081277D3A}" type="presParOf" srcId="{366833D0-5F1D-466D-A24B-0D4B836AF0A5}" destId="{7234B849-AA4D-4276-9381-41BA8D58355E}" srcOrd="0" destOrd="0" presId="urn:microsoft.com/office/officeart/2005/8/layout/vProcess5"/>
    <dgm:cxn modelId="{FA5DB921-3E0B-446C-B503-EDEDA22007C1}" type="presParOf" srcId="{366833D0-5F1D-466D-A24B-0D4B836AF0A5}" destId="{9A8DA176-1D30-4952-B8C3-923043688110}" srcOrd="1" destOrd="0" presId="urn:microsoft.com/office/officeart/2005/8/layout/vProcess5"/>
    <dgm:cxn modelId="{F4639435-3997-488F-A797-DFD76FE280E9}" type="presParOf" srcId="{366833D0-5F1D-466D-A24B-0D4B836AF0A5}" destId="{379F1DEE-9266-4600-8B0F-B3C30EA58EBC}" srcOrd="2" destOrd="0" presId="urn:microsoft.com/office/officeart/2005/8/layout/vProcess5"/>
    <dgm:cxn modelId="{612511E6-1734-40E8-A415-695BB9AEAE45}" type="presParOf" srcId="{366833D0-5F1D-466D-A24B-0D4B836AF0A5}" destId="{BAE1493D-3D8F-47E7-912C-CA565A51A868}" srcOrd="3" destOrd="0" presId="urn:microsoft.com/office/officeart/2005/8/layout/vProcess5"/>
    <dgm:cxn modelId="{55BC1051-2EC3-4EA5-A642-5F75CA739CD0}" type="presParOf" srcId="{366833D0-5F1D-466D-A24B-0D4B836AF0A5}" destId="{43ABCC2B-05A7-4551-A914-264017AAC2D9}" srcOrd="4" destOrd="0" presId="urn:microsoft.com/office/officeart/2005/8/layout/vProcess5"/>
    <dgm:cxn modelId="{E51D46E6-364B-4842-B4F0-E580CA6F4150}" type="presParOf" srcId="{366833D0-5F1D-466D-A24B-0D4B836AF0A5}" destId="{B43A47D6-5F5D-425F-B8EB-87FCFC25626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06B6C0-90D8-4DD7-8139-8AD3A5B656C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C2D4EFBA-020A-4B46-85A0-73A17049411B}">
      <dgm:prSet phldrT="[Texto]"/>
      <dgm:spPr/>
      <dgm:t>
        <a:bodyPr/>
        <a:lstStyle/>
        <a:p>
          <a:r>
            <a:rPr lang="es-EC" noProof="0" dirty="0" smtClean="0"/>
            <a:t>Implementar un plan sistemático de capacitaciones dirigidas al personal médico y de enfermería del servicio de urgencias pediátricas de los hospitales básicos de la Provincia de Pichincha con el objetivo de desarrollar conocimientos, destrezas y habilidades que humanicen el trato brindado a acompañantes y pacientes</a:t>
          </a:r>
          <a:endParaRPr lang="es-EC" noProof="0" dirty="0"/>
        </a:p>
      </dgm:t>
    </dgm:pt>
    <dgm:pt modelId="{08BF2C9F-50BF-4EF5-9BFC-DBAB5E27D92E}" type="parTrans" cxnId="{29ED5E12-109A-442B-BF12-550EC903F312}">
      <dgm:prSet/>
      <dgm:spPr/>
      <dgm:t>
        <a:bodyPr/>
        <a:lstStyle/>
        <a:p>
          <a:endParaRPr lang="es-EC" noProof="0" dirty="0"/>
        </a:p>
      </dgm:t>
    </dgm:pt>
    <dgm:pt modelId="{A962D7CB-AB41-4B25-B5FD-6117F349E181}" type="sibTrans" cxnId="{29ED5E12-109A-442B-BF12-550EC903F312}">
      <dgm:prSet/>
      <dgm:spPr/>
      <dgm:t>
        <a:bodyPr/>
        <a:lstStyle/>
        <a:p>
          <a:endParaRPr lang="es-EC" noProof="0" dirty="0"/>
        </a:p>
      </dgm:t>
    </dgm:pt>
    <dgm:pt modelId="{BC20C37A-BC07-40F6-B622-169C9B9F1E6F}">
      <dgm:prSet phldrT="[Texto]"/>
      <dgm:spPr/>
      <dgm:t>
        <a:bodyPr/>
        <a:lstStyle/>
        <a:p>
          <a:r>
            <a:rPr lang="es-EC" noProof="0" dirty="0" smtClean="0"/>
            <a:t>Desarrollar nuevos canales de comunicación entre el personal médico, de enfermería, acompañantes y pacientes en el que se recalque la importancia de ser susceptibles a quejas, sugerencias, comentarios que contribuyan a la mejora sistemática de la atención con el objetivo de tomar medidas que agilicen dicha comunicación en post de lograr un mejor nivel de satisfacción de acompañantes y pacientes</a:t>
          </a:r>
          <a:endParaRPr lang="es-EC" noProof="0" dirty="0"/>
        </a:p>
      </dgm:t>
    </dgm:pt>
    <dgm:pt modelId="{77BCB7E6-CF47-4FCB-962E-DF90E2DF89A3}" type="parTrans" cxnId="{3BFA1934-88C2-4C3A-89B3-9B6C6EA6F310}">
      <dgm:prSet/>
      <dgm:spPr/>
      <dgm:t>
        <a:bodyPr/>
        <a:lstStyle/>
        <a:p>
          <a:endParaRPr lang="es-EC" noProof="0" dirty="0"/>
        </a:p>
      </dgm:t>
    </dgm:pt>
    <dgm:pt modelId="{6FD708D1-0ADF-426B-833B-0421A529A859}" type="sibTrans" cxnId="{3BFA1934-88C2-4C3A-89B3-9B6C6EA6F310}">
      <dgm:prSet/>
      <dgm:spPr/>
      <dgm:t>
        <a:bodyPr/>
        <a:lstStyle/>
        <a:p>
          <a:endParaRPr lang="es-EC" noProof="0" dirty="0"/>
        </a:p>
      </dgm:t>
    </dgm:pt>
    <dgm:pt modelId="{85ECC49C-DB4E-46BC-B3AC-B04DB9E0A014}" type="pres">
      <dgm:prSet presAssocID="{7806B6C0-90D8-4DD7-8139-8AD3A5B656C9}" presName="diagram" presStyleCnt="0">
        <dgm:presLayoutVars>
          <dgm:dir/>
          <dgm:resizeHandles val="exact"/>
        </dgm:presLayoutVars>
      </dgm:prSet>
      <dgm:spPr/>
      <dgm:t>
        <a:bodyPr/>
        <a:lstStyle/>
        <a:p>
          <a:endParaRPr lang="es-ES"/>
        </a:p>
      </dgm:t>
    </dgm:pt>
    <dgm:pt modelId="{E5AED159-46D7-4383-B623-EFCF8013CCD2}" type="pres">
      <dgm:prSet presAssocID="{C2D4EFBA-020A-4B46-85A0-73A17049411B}" presName="node" presStyleLbl="node1" presStyleIdx="0" presStyleCnt="2">
        <dgm:presLayoutVars>
          <dgm:bulletEnabled val="1"/>
        </dgm:presLayoutVars>
      </dgm:prSet>
      <dgm:spPr/>
      <dgm:t>
        <a:bodyPr/>
        <a:lstStyle/>
        <a:p>
          <a:endParaRPr lang="es-ES"/>
        </a:p>
      </dgm:t>
    </dgm:pt>
    <dgm:pt modelId="{B14BB267-2B97-47E1-B913-292FC02BDCE0}" type="pres">
      <dgm:prSet presAssocID="{A962D7CB-AB41-4B25-B5FD-6117F349E181}" presName="sibTrans" presStyleCnt="0"/>
      <dgm:spPr/>
    </dgm:pt>
    <dgm:pt modelId="{566010A8-C6A2-42B9-9DD9-DA9671F0D6A4}" type="pres">
      <dgm:prSet presAssocID="{BC20C37A-BC07-40F6-B622-169C9B9F1E6F}" presName="node" presStyleLbl="node1" presStyleIdx="1" presStyleCnt="2">
        <dgm:presLayoutVars>
          <dgm:bulletEnabled val="1"/>
        </dgm:presLayoutVars>
      </dgm:prSet>
      <dgm:spPr/>
      <dgm:t>
        <a:bodyPr/>
        <a:lstStyle/>
        <a:p>
          <a:endParaRPr lang="es-ES"/>
        </a:p>
      </dgm:t>
    </dgm:pt>
  </dgm:ptLst>
  <dgm:cxnLst>
    <dgm:cxn modelId="{6C198A28-5E49-43A5-9E87-A1E1A43039A0}" type="presOf" srcId="{7806B6C0-90D8-4DD7-8139-8AD3A5B656C9}" destId="{85ECC49C-DB4E-46BC-B3AC-B04DB9E0A014}" srcOrd="0" destOrd="0" presId="urn:microsoft.com/office/officeart/2005/8/layout/default"/>
    <dgm:cxn modelId="{3BFA1934-88C2-4C3A-89B3-9B6C6EA6F310}" srcId="{7806B6C0-90D8-4DD7-8139-8AD3A5B656C9}" destId="{BC20C37A-BC07-40F6-B622-169C9B9F1E6F}" srcOrd="1" destOrd="0" parTransId="{77BCB7E6-CF47-4FCB-962E-DF90E2DF89A3}" sibTransId="{6FD708D1-0ADF-426B-833B-0421A529A859}"/>
    <dgm:cxn modelId="{BB6DAC89-CAD2-4C0E-9378-438175A48017}" type="presOf" srcId="{BC20C37A-BC07-40F6-B622-169C9B9F1E6F}" destId="{566010A8-C6A2-42B9-9DD9-DA9671F0D6A4}" srcOrd="0" destOrd="0" presId="urn:microsoft.com/office/officeart/2005/8/layout/default"/>
    <dgm:cxn modelId="{E39EB02E-2259-4A28-9C10-31A48A90FD93}" type="presOf" srcId="{C2D4EFBA-020A-4B46-85A0-73A17049411B}" destId="{E5AED159-46D7-4383-B623-EFCF8013CCD2}" srcOrd="0" destOrd="0" presId="urn:microsoft.com/office/officeart/2005/8/layout/default"/>
    <dgm:cxn modelId="{29ED5E12-109A-442B-BF12-550EC903F312}" srcId="{7806B6C0-90D8-4DD7-8139-8AD3A5B656C9}" destId="{C2D4EFBA-020A-4B46-85A0-73A17049411B}" srcOrd="0" destOrd="0" parTransId="{08BF2C9F-50BF-4EF5-9BFC-DBAB5E27D92E}" sibTransId="{A962D7CB-AB41-4B25-B5FD-6117F349E181}"/>
    <dgm:cxn modelId="{E07B219F-9548-454A-8A5A-D69BD7EB2B32}" type="presParOf" srcId="{85ECC49C-DB4E-46BC-B3AC-B04DB9E0A014}" destId="{E5AED159-46D7-4383-B623-EFCF8013CCD2}" srcOrd="0" destOrd="0" presId="urn:microsoft.com/office/officeart/2005/8/layout/default"/>
    <dgm:cxn modelId="{6DD671F4-00E8-4E80-92AF-3187785DD7C9}" type="presParOf" srcId="{85ECC49C-DB4E-46BC-B3AC-B04DB9E0A014}" destId="{B14BB267-2B97-47E1-B913-292FC02BDCE0}" srcOrd="1" destOrd="0" presId="urn:microsoft.com/office/officeart/2005/8/layout/default"/>
    <dgm:cxn modelId="{8B8E93BD-0850-4DEF-AFD6-090508F21D04}" type="presParOf" srcId="{85ECC49C-DB4E-46BC-B3AC-B04DB9E0A014}" destId="{566010A8-C6A2-42B9-9DD9-DA9671F0D6A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06B6C0-90D8-4DD7-8139-8AD3A5B656C9}" type="doc">
      <dgm:prSet loTypeId="urn:microsoft.com/office/officeart/2005/8/layout/target3" loCatId="list" qsTypeId="urn:microsoft.com/office/officeart/2005/8/quickstyle/3d1" qsCatId="3D" csTypeId="urn:microsoft.com/office/officeart/2005/8/colors/colorful3" csCatId="colorful" phldr="1"/>
      <dgm:spPr/>
      <dgm:t>
        <a:bodyPr/>
        <a:lstStyle/>
        <a:p>
          <a:endParaRPr lang="es-EC"/>
        </a:p>
      </dgm:t>
    </dgm:pt>
    <dgm:pt modelId="{C2D4EFBA-020A-4B46-85A0-73A17049411B}">
      <dgm:prSet phldrT="[Texto]"/>
      <dgm:spPr/>
      <dgm:t>
        <a:bodyPr/>
        <a:lstStyle/>
        <a:p>
          <a:r>
            <a:rPr lang="es-EC" noProof="0" dirty="0" smtClean="0"/>
            <a:t>Ampliar los periodos específicos de atención al cliente haciendo hincapié en que la única actividad a la que se subordina el personal médico y de enfermería es la de brindar una atención personalizada en la cual se informe y detalle al paciente aspectos tales como su estado de salud, tratamiento a aplicar, tratamientos alternativos, aspectos que incidirán en el incremento de la satisfacción de acompañantes y pacientes.</a:t>
          </a:r>
          <a:endParaRPr lang="es-EC" noProof="0" dirty="0"/>
        </a:p>
      </dgm:t>
    </dgm:pt>
    <dgm:pt modelId="{08BF2C9F-50BF-4EF5-9BFC-DBAB5E27D92E}" type="parTrans" cxnId="{29ED5E12-109A-442B-BF12-550EC903F312}">
      <dgm:prSet/>
      <dgm:spPr/>
      <dgm:t>
        <a:bodyPr/>
        <a:lstStyle/>
        <a:p>
          <a:endParaRPr lang="es-EC" noProof="0" dirty="0"/>
        </a:p>
      </dgm:t>
    </dgm:pt>
    <dgm:pt modelId="{A962D7CB-AB41-4B25-B5FD-6117F349E181}" type="sibTrans" cxnId="{29ED5E12-109A-442B-BF12-550EC903F312}">
      <dgm:prSet/>
      <dgm:spPr/>
      <dgm:t>
        <a:bodyPr/>
        <a:lstStyle/>
        <a:p>
          <a:endParaRPr lang="es-EC" noProof="0" dirty="0"/>
        </a:p>
      </dgm:t>
    </dgm:pt>
    <dgm:pt modelId="{BC20C37A-BC07-40F6-B622-169C9B9F1E6F}">
      <dgm:prSet phldrT="[Texto]"/>
      <dgm:spPr/>
      <dgm:t>
        <a:bodyPr/>
        <a:lstStyle/>
        <a:p>
          <a:r>
            <a:rPr lang="es-EC" noProof="0" dirty="0" smtClean="0"/>
            <a:t>Desarrollar nuevas estrategias, políticas y actividades a través de las cuales se logre una supervisión constante de la atención del personal médico y de enfermería dirigida hacia acompañantes y pacientes de forma tal que se logre humanizar la labor de salud rescatándose de esta forma la imagen, misión y visión del sistema de salud público</a:t>
          </a:r>
          <a:endParaRPr lang="es-EC" noProof="0" dirty="0"/>
        </a:p>
      </dgm:t>
    </dgm:pt>
    <dgm:pt modelId="{77BCB7E6-CF47-4FCB-962E-DF90E2DF89A3}" type="parTrans" cxnId="{3BFA1934-88C2-4C3A-89B3-9B6C6EA6F310}">
      <dgm:prSet/>
      <dgm:spPr/>
      <dgm:t>
        <a:bodyPr/>
        <a:lstStyle/>
        <a:p>
          <a:endParaRPr lang="es-EC" noProof="0" dirty="0"/>
        </a:p>
      </dgm:t>
    </dgm:pt>
    <dgm:pt modelId="{6FD708D1-0ADF-426B-833B-0421A529A859}" type="sibTrans" cxnId="{3BFA1934-88C2-4C3A-89B3-9B6C6EA6F310}">
      <dgm:prSet/>
      <dgm:spPr/>
      <dgm:t>
        <a:bodyPr/>
        <a:lstStyle/>
        <a:p>
          <a:endParaRPr lang="es-EC" noProof="0" dirty="0"/>
        </a:p>
      </dgm:t>
    </dgm:pt>
    <dgm:pt modelId="{45C0D14F-7C49-403A-9112-2F367C09300F}" type="pres">
      <dgm:prSet presAssocID="{7806B6C0-90D8-4DD7-8139-8AD3A5B656C9}" presName="Name0" presStyleCnt="0">
        <dgm:presLayoutVars>
          <dgm:chMax val="7"/>
          <dgm:dir/>
          <dgm:animLvl val="lvl"/>
          <dgm:resizeHandles val="exact"/>
        </dgm:presLayoutVars>
      </dgm:prSet>
      <dgm:spPr/>
      <dgm:t>
        <a:bodyPr/>
        <a:lstStyle/>
        <a:p>
          <a:endParaRPr lang="es-ES"/>
        </a:p>
      </dgm:t>
    </dgm:pt>
    <dgm:pt modelId="{6088AFBC-CDD8-491A-9645-2BC8963D6129}" type="pres">
      <dgm:prSet presAssocID="{C2D4EFBA-020A-4B46-85A0-73A17049411B}" presName="circle1" presStyleLbl="node1" presStyleIdx="0" presStyleCnt="2"/>
      <dgm:spPr/>
    </dgm:pt>
    <dgm:pt modelId="{7390F70B-C025-4997-9B52-014578904E9F}" type="pres">
      <dgm:prSet presAssocID="{C2D4EFBA-020A-4B46-85A0-73A17049411B}" presName="space" presStyleCnt="0"/>
      <dgm:spPr/>
    </dgm:pt>
    <dgm:pt modelId="{51761E8C-CCA4-4F69-9171-10077CF41779}" type="pres">
      <dgm:prSet presAssocID="{C2D4EFBA-020A-4B46-85A0-73A17049411B}" presName="rect1" presStyleLbl="alignAcc1" presStyleIdx="0" presStyleCnt="2"/>
      <dgm:spPr/>
      <dgm:t>
        <a:bodyPr/>
        <a:lstStyle/>
        <a:p>
          <a:endParaRPr lang="es-ES"/>
        </a:p>
      </dgm:t>
    </dgm:pt>
    <dgm:pt modelId="{F0F3DA94-DD38-488C-A6A7-E24C54260B96}" type="pres">
      <dgm:prSet presAssocID="{BC20C37A-BC07-40F6-B622-169C9B9F1E6F}" presName="vertSpace2" presStyleLbl="node1" presStyleIdx="0" presStyleCnt="2"/>
      <dgm:spPr/>
    </dgm:pt>
    <dgm:pt modelId="{D5813107-BFC4-42B2-88DE-0F69DE72BAE6}" type="pres">
      <dgm:prSet presAssocID="{BC20C37A-BC07-40F6-B622-169C9B9F1E6F}" presName="circle2" presStyleLbl="node1" presStyleIdx="1" presStyleCnt="2"/>
      <dgm:spPr/>
    </dgm:pt>
    <dgm:pt modelId="{EB30C63C-80DA-4252-B69D-2957866839E9}" type="pres">
      <dgm:prSet presAssocID="{BC20C37A-BC07-40F6-B622-169C9B9F1E6F}" presName="rect2" presStyleLbl="alignAcc1" presStyleIdx="1" presStyleCnt="2"/>
      <dgm:spPr/>
      <dgm:t>
        <a:bodyPr/>
        <a:lstStyle/>
        <a:p>
          <a:endParaRPr lang="es-ES"/>
        </a:p>
      </dgm:t>
    </dgm:pt>
    <dgm:pt modelId="{C5118006-D79A-4E26-892E-F50FF3028149}" type="pres">
      <dgm:prSet presAssocID="{C2D4EFBA-020A-4B46-85A0-73A17049411B}" presName="rect1ParTxNoCh" presStyleLbl="alignAcc1" presStyleIdx="1" presStyleCnt="2">
        <dgm:presLayoutVars>
          <dgm:chMax val="1"/>
          <dgm:bulletEnabled val="1"/>
        </dgm:presLayoutVars>
      </dgm:prSet>
      <dgm:spPr/>
      <dgm:t>
        <a:bodyPr/>
        <a:lstStyle/>
        <a:p>
          <a:endParaRPr lang="es-ES"/>
        </a:p>
      </dgm:t>
    </dgm:pt>
    <dgm:pt modelId="{3CE888BB-3D75-455B-B66A-839D0056E886}" type="pres">
      <dgm:prSet presAssocID="{BC20C37A-BC07-40F6-B622-169C9B9F1E6F}" presName="rect2ParTxNoCh" presStyleLbl="alignAcc1" presStyleIdx="1" presStyleCnt="2">
        <dgm:presLayoutVars>
          <dgm:chMax val="1"/>
          <dgm:bulletEnabled val="1"/>
        </dgm:presLayoutVars>
      </dgm:prSet>
      <dgm:spPr/>
      <dgm:t>
        <a:bodyPr/>
        <a:lstStyle/>
        <a:p>
          <a:endParaRPr lang="es-ES"/>
        </a:p>
      </dgm:t>
    </dgm:pt>
  </dgm:ptLst>
  <dgm:cxnLst>
    <dgm:cxn modelId="{1A2E275B-572E-4E21-AD7E-D5698ED0A995}" type="presOf" srcId="{BC20C37A-BC07-40F6-B622-169C9B9F1E6F}" destId="{3CE888BB-3D75-455B-B66A-839D0056E886}" srcOrd="1" destOrd="0" presId="urn:microsoft.com/office/officeart/2005/8/layout/target3"/>
    <dgm:cxn modelId="{29ED5E12-109A-442B-BF12-550EC903F312}" srcId="{7806B6C0-90D8-4DD7-8139-8AD3A5B656C9}" destId="{C2D4EFBA-020A-4B46-85A0-73A17049411B}" srcOrd="0" destOrd="0" parTransId="{08BF2C9F-50BF-4EF5-9BFC-DBAB5E27D92E}" sibTransId="{A962D7CB-AB41-4B25-B5FD-6117F349E181}"/>
    <dgm:cxn modelId="{A1EF4D0D-A838-499B-A8FF-3E4BC67F38AC}" type="presOf" srcId="{7806B6C0-90D8-4DD7-8139-8AD3A5B656C9}" destId="{45C0D14F-7C49-403A-9112-2F367C09300F}" srcOrd="0" destOrd="0" presId="urn:microsoft.com/office/officeart/2005/8/layout/target3"/>
    <dgm:cxn modelId="{00B22270-CBD5-45CC-864B-1A94B079C882}" type="presOf" srcId="{C2D4EFBA-020A-4B46-85A0-73A17049411B}" destId="{51761E8C-CCA4-4F69-9171-10077CF41779}" srcOrd="0" destOrd="0" presId="urn:microsoft.com/office/officeart/2005/8/layout/target3"/>
    <dgm:cxn modelId="{87756198-74E6-4DCD-AA03-B46FBE978D8C}" type="presOf" srcId="{BC20C37A-BC07-40F6-B622-169C9B9F1E6F}" destId="{EB30C63C-80DA-4252-B69D-2957866839E9}" srcOrd="0" destOrd="0" presId="urn:microsoft.com/office/officeart/2005/8/layout/target3"/>
    <dgm:cxn modelId="{06A0C838-C1D8-4C98-BF75-46F65E3860F8}" type="presOf" srcId="{C2D4EFBA-020A-4B46-85A0-73A17049411B}" destId="{C5118006-D79A-4E26-892E-F50FF3028149}" srcOrd="1" destOrd="0" presId="urn:microsoft.com/office/officeart/2005/8/layout/target3"/>
    <dgm:cxn modelId="{3BFA1934-88C2-4C3A-89B3-9B6C6EA6F310}" srcId="{7806B6C0-90D8-4DD7-8139-8AD3A5B656C9}" destId="{BC20C37A-BC07-40F6-B622-169C9B9F1E6F}" srcOrd="1" destOrd="0" parTransId="{77BCB7E6-CF47-4FCB-962E-DF90E2DF89A3}" sibTransId="{6FD708D1-0ADF-426B-833B-0421A529A859}"/>
    <dgm:cxn modelId="{D266DA55-3C2E-43E8-82CE-0C42FECBC8EC}" type="presParOf" srcId="{45C0D14F-7C49-403A-9112-2F367C09300F}" destId="{6088AFBC-CDD8-491A-9645-2BC8963D6129}" srcOrd="0" destOrd="0" presId="urn:microsoft.com/office/officeart/2005/8/layout/target3"/>
    <dgm:cxn modelId="{71E6FB62-7C58-4F79-9B57-A2528D5DE2F0}" type="presParOf" srcId="{45C0D14F-7C49-403A-9112-2F367C09300F}" destId="{7390F70B-C025-4997-9B52-014578904E9F}" srcOrd="1" destOrd="0" presId="urn:microsoft.com/office/officeart/2005/8/layout/target3"/>
    <dgm:cxn modelId="{E45D6F3C-0A9E-4B2E-8237-36A3ACE55286}" type="presParOf" srcId="{45C0D14F-7C49-403A-9112-2F367C09300F}" destId="{51761E8C-CCA4-4F69-9171-10077CF41779}" srcOrd="2" destOrd="0" presId="urn:microsoft.com/office/officeart/2005/8/layout/target3"/>
    <dgm:cxn modelId="{2B7DE12D-77AD-47E1-A5D7-1ED9DAD80C72}" type="presParOf" srcId="{45C0D14F-7C49-403A-9112-2F367C09300F}" destId="{F0F3DA94-DD38-488C-A6A7-E24C54260B96}" srcOrd="3" destOrd="0" presId="urn:microsoft.com/office/officeart/2005/8/layout/target3"/>
    <dgm:cxn modelId="{6E8A1849-B9B0-4F99-9FD5-577626602216}" type="presParOf" srcId="{45C0D14F-7C49-403A-9112-2F367C09300F}" destId="{D5813107-BFC4-42B2-88DE-0F69DE72BAE6}" srcOrd="4" destOrd="0" presId="urn:microsoft.com/office/officeart/2005/8/layout/target3"/>
    <dgm:cxn modelId="{D154C872-0D3D-41CB-B4F4-C6230E80D34E}" type="presParOf" srcId="{45C0D14F-7C49-403A-9112-2F367C09300F}" destId="{EB30C63C-80DA-4252-B69D-2957866839E9}" srcOrd="5" destOrd="0" presId="urn:microsoft.com/office/officeart/2005/8/layout/target3"/>
    <dgm:cxn modelId="{21652391-96E5-4214-837B-B66CEECC4996}" type="presParOf" srcId="{45C0D14F-7C49-403A-9112-2F367C09300F}" destId="{C5118006-D79A-4E26-892E-F50FF3028149}" srcOrd="6" destOrd="0" presId="urn:microsoft.com/office/officeart/2005/8/layout/target3"/>
    <dgm:cxn modelId="{7129ADE0-D336-4667-BBF7-89D6AB539E4A}" type="presParOf" srcId="{45C0D14F-7C49-403A-9112-2F367C09300F}" destId="{3CE888BB-3D75-455B-B66A-839D0056E886}"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BB1CE-62A5-49ED-867D-ED716F79D41F}">
      <dsp:nvSpPr>
        <dsp:cNvPr id="0" name=""/>
        <dsp:cNvSpPr/>
      </dsp:nvSpPr>
      <dsp:spPr>
        <a:xfrm>
          <a:off x="2310536" y="349399"/>
          <a:ext cx="1876545" cy="7765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Se evidencia que la administración de la institución es incapaz  </a:t>
          </a:r>
          <a:endParaRPr lang="es-ES" sz="1000" kern="1200" dirty="0"/>
        </a:p>
      </dsp:txBody>
      <dsp:txXfrm>
        <a:off x="2333281" y="372144"/>
        <a:ext cx="1831055" cy="731081"/>
      </dsp:txXfrm>
    </dsp:sp>
    <dsp:sp modelId="{33EBB5AC-9139-4F17-B76A-C78B8F56A5AF}">
      <dsp:nvSpPr>
        <dsp:cNvPr id="0" name=""/>
        <dsp:cNvSpPr/>
      </dsp:nvSpPr>
      <dsp:spPr>
        <a:xfrm rot="1925950">
          <a:off x="3933372" y="1194619"/>
          <a:ext cx="536156" cy="28127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4017755" y="1250874"/>
        <a:ext cx="367390" cy="168766"/>
      </dsp:txXfrm>
    </dsp:sp>
    <dsp:sp modelId="{47F4AC94-46E8-4ACF-9F60-7D1C8AA0BDC7}">
      <dsp:nvSpPr>
        <dsp:cNvPr id="0" name=""/>
        <dsp:cNvSpPr/>
      </dsp:nvSpPr>
      <dsp:spPr>
        <a:xfrm>
          <a:off x="4190852" y="1544542"/>
          <a:ext cx="1969640" cy="803646"/>
        </a:xfrm>
        <a:prstGeom prst="roundRect">
          <a:avLst>
            <a:gd name="adj" fmla="val 10000"/>
          </a:avLst>
        </a:prstGeom>
        <a:solidFill>
          <a:schemeClr val="accent3">
            <a:hueOff val="-2290779"/>
            <a:satOff val="-19457"/>
            <a:lumOff val="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Por tal afecta al paciente a los acompañantes evidenciando un elevado nivel de insatisfacción </a:t>
          </a:r>
        </a:p>
        <a:p>
          <a:pPr lvl="0" algn="ctr" defTabSz="444500">
            <a:lnSpc>
              <a:spcPct val="90000"/>
            </a:lnSpc>
            <a:spcBef>
              <a:spcPct val="0"/>
            </a:spcBef>
            <a:spcAft>
              <a:spcPct val="35000"/>
            </a:spcAft>
          </a:pPr>
          <a:endParaRPr lang="es-ES" sz="1000" kern="1200" dirty="0"/>
        </a:p>
      </dsp:txBody>
      <dsp:txXfrm>
        <a:off x="4214390" y="1568080"/>
        <a:ext cx="1922564" cy="756570"/>
      </dsp:txXfrm>
    </dsp:sp>
    <dsp:sp modelId="{73450B6E-D2D3-45FD-846B-1A2CFC26F833}">
      <dsp:nvSpPr>
        <dsp:cNvPr id="0" name=""/>
        <dsp:cNvSpPr/>
      </dsp:nvSpPr>
      <dsp:spPr>
        <a:xfrm rot="8657599">
          <a:off x="4002740" y="2456091"/>
          <a:ext cx="536156" cy="281276"/>
        </a:xfrm>
        <a:prstGeom prst="leftRightArrow">
          <a:avLst>
            <a:gd name="adj1" fmla="val 60000"/>
            <a:gd name="adj2" fmla="val 50000"/>
          </a:avLst>
        </a:prstGeom>
        <a:solidFill>
          <a:schemeClr val="accent3">
            <a:hueOff val="-2290779"/>
            <a:satOff val="-19457"/>
            <a:lumOff val="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4087123" y="2512346"/>
        <a:ext cx="367390" cy="168766"/>
      </dsp:txXfrm>
    </dsp:sp>
    <dsp:sp modelId="{C1CEDB77-BE9D-41A5-9D3E-505BB10E6B01}">
      <dsp:nvSpPr>
        <dsp:cNvPr id="0" name=""/>
        <dsp:cNvSpPr/>
      </dsp:nvSpPr>
      <dsp:spPr>
        <a:xfrm>
          <a:off x="2400280" y="2845269"/>
          <a:ext cx="1931370" cy="803646"/>
        </a:xfrm>
        <a:prstGeom prst="roundRect">
          <a:avLst>
            <a:gd name="adj" fmla="val 10000"/>
          </a:avLst>
        </a:prstGeom>
        <a:solidFill>
          <a:schemeClr val="accent3">
            <a:hueOff val="-4581557"/>
            <a:satOff val="-38914"/>
            <a:lumOff val="1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Normativas o un protocolo que permita al personal de salud desempeñarse con los factores  internos y externos.</a:t>
          </a:r>
        </a:p>
        <a:p>
          <a:pPr lvl="0" algn="ctr" defTabSz="444500">
            <a:lnSpc>
              <a:spcPct val="90000"/>
            </a:lnSpc>
            <a:spcBef>
              <a:spcPct val="0"/>
            </a:spcBef>
            <a:spcAft>
              <a:spcPct val="35000"/>
            </a:spcAft>
          </a:pPr>
          <a:endParaRPr lang="es-ES" sz="1000" kern="1200" dirty="0"/>
        </a:p>
      </dsp:txBody>
      <dsp:txXfrm>
        <a:off x="2423818" y="2868807"/>
        <a:ext cx="1884294" cy="756570"/>
      </dsp:txXfrm>
    </dsp:sp>
    <dsp:sp modelId="{71262F89-9B42-4E51-A242-16D94A4BA140}">
      <dsp:nvSpPr>
        <dsp:cNvPr id="0" name=""/>
        <dsp:cNvSpPr/>
      </dsp:nvSpPr>
      <dsp:spPr>
        <a:xfrm rot="13116838">
          <a:off x="2283598" y="2456091"/>
          <a:ext cx="536156" cy="281276"/>
        </a:xfrm>
        <a:prstGeom prst="leftRightArrow">
          <a:avLst>
            <a:gd name="adj1" fmla="val 60000"/>
            <a:gd name="adj2" fmla="val 50000"/>
          </a:avLst>
        </a:prstGeom>
        <a:solidFill>
          <a:schemeClr val="accent3">
            <a:hueOff val="-4581557"/>
            <a:satOff val="-38914"/>
            <a:lumOff val="1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2367981" y="2512346"/>
        <a:ext cx="367390" cy="168766"/>
      </dsp:txXfrm>
    </dsp:sp>
    <dsp:sp modelId="{A479C963-6983-478A-A38B-F8FBDC956AF8}">
      <dsp:nvSpPr>
        <dsp:cNvPr id="0" name=""/>
        <dsp:cNvSpPr/>
      </dsp:nvSpPr>
      <dsp:spPr>
        <a:xfrm>
          <a:off x="842173" y="1544542"/>
          <a:ext cx="1790427" cy="803646"/>
        </a:xfrm>
        <a:prstGeom prst="roundRect">
          <a:avLst>
            <a:gd name="adj" fmla="val 10000"/>
          </a:avLst>
        </a:prstGeom>
        <a:solidFill>
          <a:schemeClr val="accent3">
            <a:hueOff val="-6872335"/>
            <a:satOff val="-58371"/>
            <a:lumOff val="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De lograr una coordinación entre el personal de salud  </a:t>
          </a:r>
          <a:endParaRPr lang="es-ES" sz="1000" kern="1200" dirty="0"/>
        </a:p>
      </dsp:txBody>
      <dsp:txXfrm>
        <a:off x="865711" y="1568080"/>
        <a:ext cx="1743351" cy="756570"/>
      </dsp:txXfrm>
    </dsp:sp>
    <dsp:sp modelId="{B86A1C31-EEB6-44C7-8EC8-F254E0639A67}">
      <dsp:nvSpPr>
        <dsp:cNvPr id="0" name=""/>
        <dsp:cNvSpPr/>
      </dsp:nvSpPr>
      <dsp:spPr>
        <a:xfrm rot="19281046">
          <a:off x="2233484" y="1194619"/>
          <a:ext cx="536156" cy="281276"/>
        </a:xfrm>
        <a:prstGeom prst="leftRightArrow">
          <a:avLst>
            <a:gd name="adj1" fmla="val 60000"/>
            <a:gd name="adj2" fmla="val 50000"/>
          </a:avLst>
        </a:prstGeom>
        <a:solidFill>
          <a:schemeClr val="accent3">
            <a:hueOff val="-6872335"/>
            <a:satOff val="-58371"/>
            <a:lumOff val="1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317867" y="1250874"/>
        <a:ext cx="367390" cy="168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16C3D-0FCE-4994-9C0E-031E43CF3586}">
      <dsp:nvSpPr>
        <dsp:cNvPr id="0" name=""/>
        <dsp:cNvSpPr/>
      </dsp:nvSpPr>
      <dsp:spPr>
        <a:xfrm>
          <a:off x="4431810" y="2762"/>
          <a:ext cx="6647715" cy="470118"/>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D6944-4ABB-4198-9A2B-73D300220394}">
      <dsp:nvSpPr>
        <dsp:cNvPr id="0" name=""/>
        <dsp:cNvSpPr/>
      </dsp:nvSpPr>
      <dsp:spPr>
        <a:xfrm>
          <a:off x="0" y="2762"/>
          <a:ext cx="4431810" cy="4701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S" sz="1200" kern="1200" dirty="0" smtClean="0"/>
            <a:t>HUMANIZACION DEL CUIDADO DE LA SALUD  </a:t>
          </a:r>
          <a:endParaRPr lang="es-ES" sz="1200" kern="1200" dirty="0"/>
        </a:p>
      </dsp:txBody>
      <dsp:txXfrm>
        <a:off x="22949" y="25711"/>
        <a:ext cx="4385912" cy="424220"/>
      </dsp:txXfrm>
    </dsp:sp>
    <dsp:sp modelId="{5CC14FAC-940D-4C7E-B49A-2D76F3E27B1C}">
      <dsp:nvSpPr>
        <dsp:cNvPr id="0" name=""/>
        <dsp:cNvSpPr/>
      </dsp:nvSpPr>
      <dsp:spPr>
        <a:xfrm>
          <a:off x="4374980" y="509122"/>
          <a:ext cx="6641223" cy="539409"/>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C" sz="1200" kern="1200" dirty="0" smtClean="0"/>
            <a:t>Pérdida de interés y deshumanización por parte del personal médico y de apoyo </a:t>
          </a:r>
          <a:endParaRPr lang="es-ES" sz="1200" kern="1200" dirty="0"/>
        </a:p>
      </dsp:txBody>
      <dsp:txXfrm>
        <a:off x="4374980" y="576548"/>
        <a:ext cx="6438945" cy="404557"/>
      </dsp:txXfrm>
    </dsp:sp>
    <dsp:sp modelId="{55CC6ECA-E106-4584-9327-1495D2A96496}">
      <dsp:nvSpPr>
        <dsp:cNvPr id="0" name=""/>
        <dsp:cNvSpPr/>
      </dsp:nvSpPr>
      <dsp:spPr>
        <a:xfrm>
          <a:off x="897724" y="554538"/>
          <a:ext cx="2642852" cy="4701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S" sz="1200" kern="1200" dirty="0" smtClean="0"/>
            <a:t>PROBLEMA IDENTIFICADO </a:t>
          </a:r>
          <a:endParaRPr lang="es-ES" sz="1200" kern="1200" dirty="0"/>
        </a:p>
      </dsp:txBody>
      <dsp:txXfrm>
        <a:off x="920673" y="577487"/>
        <a:ext cx="2596954" cy="424220"/>
      </dsp:txXfrm>
    </dsp:sp>
    <dsp:sp modelId="{91DFC9F3-0D06-459F-ADCB-464B9F7D07E2}">
      <dsp:nvSpPr>
        <dsp:cNvPr id="0" name=""/>
        <dsp:cNvSpPr/>
      </dsp:nvSpPr>
      <dsp:spPr>
        <a:xfrm>
          <a:off x="4431810" y="1106922"/>
          <a:ext cx="6647715" cy="468901"/>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r>
            <a:rPr lang="es-EC" sz="1200" kern="1200" dirty="0" smtClean="0"/>
            <a:t>Las humanización del servicio basada en la comunicación laboral </a:t>
          </a:r>
          <a:endParaRPr lang="es-ES" sz="1200" kern="1200" dirty="0"/>
        </a:p>
      </dsp:txBody>
      <dsp:txXfrm>
        <a:off x="4431810" y="1165535"/>
        <a:ext cx="6471877" cy="351675"/>
      </dsp:txXfrm>
    </dsp:sp>
    <dsp:sp modelId="{C5F700A8-06AB-4408-9BB0-13426B1A4D4F}">
      <dsp:nvSpPr>
        <dsp:cNvPr id="0" name=""/>
        <dsp:cNvSpPr/>
      </dsp:nvSpPr>
      <dsp:spPr>
        <a:xfrm>
          <a:off x="0" y="1106314"/>
          <a:ext cx="4431810" cy="4701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0" kern="1200" dirty="0" smtClean="0"/>
            <a:t>NOMBRE DE LA ESTRATEGIA</a:t>
          </a:r>
          <a:endParaRPr lang="es-ES" sz="1200" b="0" kern="1200" dirty="0"/>
        </a:p>
      </dsp:txBody>
      <dsp:txXfrm>
        <a:off x="22949" y="1129263"/>
        <a:ext cx="4385912" cy="424220"/>
      </dsp:txXfrm>
    </dsp:sp>
    <dsp:sp modelId="{3BC4C5A0-2F79-48C2-BCC6-4650A7654FE7}">
      <dsp:nvSpPr>
        <dsp:cNvPr id="0" name=""/>
        <dsp:cNvSpPr/>
      </dsp:nvSpPr>
      <dsp:spPr>
        <a:xfrm>
          <a:off x="4432892" y="1588247"/>
          <a:ext cx="6641223" cy="81021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t>Transformar los actuales canales de comunicación existentes en el servicio de urgencias pediátricas de los hospitales básicas de Pichincha a partir de una comunicación directa y sistemática supervisada </a:t>
          </a:r>
          <a:endParaRPr lang="es-ES" sz="1200" kern="1200" dirty="0"/>
        </a:p>
      </dsp:txBody>
      <dsp:txXfrm>
        <a:off x="4432892" y="1689524"/>
        <a:ext cx="6337394" cy="607659"/>
      </dsp:txXfrm>
    </dsp:sp>
    <dsp:sp modelId="{765C8268-FE93-4141-A514-4D1969863F9B}">
      <dsp:nvSpPr>
        <dsp:cNvPr id="0" name=""/>
        <dsp:cNvSpPr/>
      </dsp:nvSpPr>
      <dsp:spPr>
        <a:xfrm>
          <a:off x="5409" y="1793491"/>
          <a:ext cx="4427482" cy="4701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0" kern="1200" dirty="0" smtClean="0"/>
            <a:t>OBJETIVO</a:t>
          </a:r>
          <a:endParaRPr lang="es-ES" sz="1200" b="0" kern="1200" dirty="0"/>
        </a:p>
      </dsp:txBody>
      <dsp:txXfrm>
        <a:off x="28358" y="1816440"/>
        <a:ext cx="4381584" cy="424220"/>
      </dsp:txXfrm>
    </dsp:sp>
    <dsp:sp modelId="{74BB781B-FFB2-4FA0-ADE2-1C1692E73868}">
      <dsp:nvSpPr>
        <dsp:cNvPr id="0" name=""/>
        <dsp:cNvSpPr/>
      </dsp:nvSpPr>
      <dsp:spPr>
        <a:xfrm>
          <a:off x="4432892" y="2480668"/>
          <a:ext cx="6641223" cy="121457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Dar a conocer al personal médico y de apoyo que le importa el paciente y acompañantes sus actividades dentro del servicio de urgencias pediátricas</a:t>
          </a:r>
          <a:endParaRPr lang="es-ES" sz="1200" kern="1200" dirty="0"/>
        </a:p>
        <a:p>
          <a:pPr marL="114300" lvl="1" indent="-114300" algn="l" defTabSz="533400">
            <a:lnSpc>
              <a:spcPct val="90000"/>
            </a:lnSpc>
            <a:spcBef>
              <a:spcPct val="0"/>
            </a:spcBef>
            <a:spcAft>
              <a:spcPct val="15000"/>
            </a:spcAft>
            <a:buChar char="••"/>
          </a:pPr>
          <a:r>
            <a:rPr lang="es-EC" sz="1200" kern="1200" dirty="0" smtClean="0"/>
            <a:t>Valorar a los pacientes y acompañantes como persona importante para el servicio de salud, dándoles los espacios para solicitar información así como informarles de los tratamientos a ser aplicados.</a:t>
          </a:r>
          <a:endParaRPr lang="es-ES" sz="1200" kern="1200" dirty="0"/>
        </a:p>
      </dsp:txBody>
      <dsp:txXfrm>
        <a:off x="4432892" y="2632490"/>
        <a:ext cx="6185757" cy="910931"/>
      </dsp:txXfrm>
    </dsp:sp>
    <dsp:sp modelId="{6CFEE40C-B2D1-41E8-8BAD-949A0F6B0C81}">
      <dsp:nvSpPr>
        <dsp:cNvPr id="0" name=""/>
        <dsp:cNvSpPr/>
      </dsp:nvSpPr>
      <dsp:spPr>
        <a:xfrm>
          <a:off x="0" y="2662814"/>
          <a:ext cx="4427482" cy="89675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kern="1200" dirty="0" smtClean="0"/>
            <a:t>TALLER DE IDENTIFICACIÓN DE NECESIDADES INDIVIDUALES</a:t>
          </a:r>
        </a:p>
        <a:p>
          <a:pPr lvl="0" algn="ctr" defTabSz="533400">
            <a:lnSpc>
              <a:spcPct val="90000"/>
            </a:lnSpc>
            <a:spcBef>
              <a:spcPct val="0"/>
            </a:spcBef>
            <a:spcAft>
              <a:spcPct val="35000"/>
            </a:spcAft>
          </a:pPr>
          <a:r>
            <a:rPr lang="es-EC" sz="1200" kern="1200" dirty="0" smtClean="0"/>
            <a:t>. PROCEDIMIENTOS </a:t>
          </a:r>
          <a:endParaRPr lang="es-EC" sz="1200" kern="1200" dirty="0"/>
        </a:p>
      </dsp:txBody>
      <dsp:txXfrm>
        <a:off x="43776" y="2706590"/>
        <a:ext cx="4339930" cy="809199"/>
      </dsp:txXfrm>
    </dsp:sp>
    <dsp:sp modelId="{E25C9B95-A072-4CB1-91B0-A15893425169}">
      <dsp:nvSpPr>
        <dsp:cNvPr id="0" name=""/>
        <dsp:cNvSpPr/>
      </dsp:nvSpPr>
      <dsp:spPr>
        <a:xfrm>
          <a:off x="4432892" y="3742256"/>
          <a:ext cx="6641223" cy="78605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Hacer reuniones específicas con el personal médico y </a:t>
          </a:r>
          <a:r>
            <a:rPr lang="es-EC" sz="1200" kern="1200" smtClean="0"/>
            <a:t>de apoyo en </a:t>
          </a:r>
          <a:r>
            <a:rPr lang="es-EC" sz="1200" kern="1200" dirty="0" smtClean="0"/>
            <a:t>donde tengan la oportunidad de expresar sus preocupaciones, estados de ánimo y su propuesta de trabajo.</a:t>
          </a:r>
          <a:endParaRPr lang="es-ES" sz="1200" kern="1200" dirty="0"/>
        </a:p>
        <a:p>
          <a:pPr marL="114300" lvl="1" indent="-114300" algn="l" defTabSz="533400">
            <a:lnSpc>
              <a:spcPct val="90000"/>
            </a:lnSpc>
            <a:spcBef>
              <a:spcPct val="0"/>
            </a:spcBef>
            <a:spcAft>
              <a:spcPct val="15000"/>
            </a:spcAft>
            <a:buChar char="••"/>
          </a:pPr>
          <a:r>
            <a:rPr lang="es-ES" sz="1200" kern="1200" dirty="0" err="1" smtClean="0"/>
            <a:t>Levartar</a:t>
          </a:r>
          <a:r>
            <a:rPr lang="es-ES" sz="1200" kern="1200" dirty="0" smtClean="0"/>
            <a:t> ideas del personal </a:t>
          </a:r>
          <a:endParaRPr lang="es-ES" sz="1200" kern="1200" dirty="0"/>
        </a:p>
      </dsp:txBody>
      <dsp:txXfrm>
        <a:off x="4432892" y="3840513"/>
        <a:ext cx="6346452" cy="589543"/>
      </dsp:txXfrm>
    </dsp:sp>
    <dsp:sp modelId="{7909AE55-A312-4737-90B9-9CAB86853A35}">
      <dsp:nvSpPr>
        <dsp:cNvPr id="0" name=""/>
        <dsp:cNvSpPr/>
      </dsp:nvSpPr>
      <dsp:spPr>
        <a:xfrm>
          <a:off x="5409" y="3900225"/>
          <a:ext cx="4427482" cy="4701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kern="1200" dirty="0" smtClean="0"/>
            <a:t>¿LE IMPORTA A ALGUIEN?</a:t>
          </a:r>
          <a:endParaRPr lang="es-EC" sz="1200" kern="1200" dirty="0"/>
        </a:p>
      </dsp:txBody>
      <dsp:txXfrm>
        <a:off x="28358" y="3923174"/>
        <a:ext cx="4381584" cy="424220"/>
      </dsp:txXfrm>
    </dsp:sp>
    <dsp:sp modelId="{1A289FA2-55E6-432E-BC41-9C99AF05699A}">
      <dsp:nvSpPr>
        <dsp:cNvPr id="0" name=""/>
        <dsp:cNvSpPr/>
      </dsp:nvSpPr>
      <dsp:spPr>
        <a:xfrm>
          <a:off x="4431810" y="4701512"/>
          <a:ext cx="6647715" cy="361573"/>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smtClean="0"/>
            <a:t>Material de papelería </a:t>
          </a:r>
          <a:endParaRPr lang="es-ES" sz="1200" kern="1200"/>
        </a:p>
      </dsp:txBody>
      <dsp:txXfrm>
        <a:off x="4431810" y="4746709"/>
        <a:ext cx="6512125" cy="271179"/>
      </dsp:txXfrm>
    </dsp:sp>
    <dsp:sp modelId="{BD3AE570-3990-4289-85CD-082F04400C08}">
      <dsp:nvSpPr>
        <dsp:cNvPr id="0" name=""/>
        <dsp:cNvSpPr/>
      </dsp:nvSpPr>
      <dsp:spPr>
        <a:xfrm>
          <a:off x="0" y="4575325"/>
          <a:ext cx="4431810" cy="4701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kern="1200" dirty="0" smtClean="0"/>
            <a:t>RECURSOS</a:t>
          </a:r>
          <a:endParaRPr lang="es-EC" sz="1200" kern="1200" dirty="0"/>
        </a:p>
      </dsp:txBody>
      <dsp:txXfrm>
        <a:off x="22949" y="4598274"/>
        <a:ext cx="4385912" cy="424220"/>
      </dsp:txXfrm>
    </dsp:sp>
    <dsp:sp modelId="{ED257D6D-F8C7-4782-9445-8BAAFDE3007F}">
      <dsp:nvSpPr>
        <dsp:cNvPr id="0" name=""/>
        <dsp:cNvSpPr/>
      </dsp:nvSpPr>
      <dsp:spPr>
        <a:xfrm>
          <a:off x="4431810" y="5114854"/>
          <a:ext cx="6647715" cy="425321"/>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Informes de necesidades mediatas e inmediatas </a:t>
          </a:r>
          <a:endParaRPr lang="es-ES" sz="1200" kern="1200" dirty="0"/>
        </a:p>
      </dsp:txBody>
      <dsp:txXfrm>
        <a:off x="4431810" y="5168019"/>
        <a:ext cx="6488220" cy="318991"/>
      </dsp:txXfrm>
    </dsp:sp>
    <dsp:sp modelId="{9177126E-6227-4466-AD2A-8142FFC069E9}">
      <dsp:nvSpPr>
        <dsp:cNvPr id="0" name=""/>
        <dsp:cNvSpPr/>
      </dsp:nvSpPr>
      <dsp:spPr>
        <a:xfrm>
          <a:off x="0" y="5092456"/>
          <a:ext cx="4431810" cy="4701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kern="1200" dirty="0" smtClean="0"/>
            <a:t>EVALUACIÖN</a:t>
          </a:r>
          <a:endParaRPr lang="es-EC" sz="1200" kern="1200" dirty="0"/>
        </a:p>
      </dsp:txBody>
      <dsp:txXfrm>
        <a:off x="22949" y="5115405"/>
        <a:ext cx="4385912" cy="424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A2285-B438-4C12-9074-0ED1C169893D}">
      <dsp:nvSpPr>
        <dsp:cNvPr id="0" name=""/>
        <dsp:cNvSpPr/>
      </dsp:nvSpPr>
      <dsp:spPr>
        <a:xfrm rot="16200000">
          <a:off x="469" y="22680"/>
          <a:ext cx="5373306" cy="5373306"/>
        </a:xfrm>
        <a:prstGeom prst="upArrow">
          <a:avLst>
            <a:gd name="adj1" fmla="val 50000"/>
            <a:gd name="adj2" fmla="val 35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La calidad percibida por los acompañantes de pacientes que asisten al servicio de urgencias pediátricas de los hospitales básicos de la Provincia de Pichincha se revela como insuficiente situación que se debe en gran medida al elevado nivel de deshumanización en el trato brindado por el personal médico y de enfermería</a:t>
          </a:r>
          <a:endParaRPr lang="es-EC" sz="1800" kern="1200" dirty="0"/>
        </a:p>
      </dsp:txBody>
      <dsp:txXfrm rot="5400000">
        <a:off x="940798" y="1366006"/>
        <a:ext cx="4432977" cy="2686653"/>
      </dsp:txXfrm>
    </dsp:sp>
    <dsp:sp modelId="{67C26CF9-FC7E-40EC-81E6-47132E0FE06D}">
      <dsp:nvSpPr>
        <dsp:cNvPr id="0" name=""/>
        <dsp:cNvSpPr/>
      </dsp:nvSpPr>
      <dsp:spPr>
        <a:xfrm rot="5400000">
          <a:off x="5912923" y="22680"/>
          <a:ext cx="5373306" cy="5373306"/>
        </a:xfrm>
        <a:prstGeom prst="upArrow">
          <a:avLst>
            <a:gd name="adj1" fmla="val 50000"/>
            <a:gd name="adj2" fmla="val 35000"/>
          </a:avLst>
        </a:prstGeom>
        <a:gradFill rotWithShape="0">
          <a:gsLst>
            <a:gs pos="0">
              <a:schemeClr val="accent3">
                <a:hueOff val="-6872335"/>
                <a:satOff val="-58371"/>
                <a:lumOff val="195"/>
                <a:alphaOff val="0"/>
                <a:tint val="75000"/>
                <a:shade val="85000"/>
                <a:satMod val="230000"/>
              </a:schemeClr>
            </a:gs>
            <a:gs pos="25000">
              <a:schemeClr val="accent3">
                <a:hueOff val="-6872335"/>
                <a:satOff val="-58371"/>
                <a:lumOff val="195"/>
                <a:alphaOff val="0"/>
                <a:tint val="90000"/>
                <a:shade val="70000"/>
                <a:satMod val="220000"/>
              </a:schemeClr>
            </a:gs>
            <a:gs pos="50000">
              <a:schemeClr val="accent3">
                <a:hueOff val="-6872335"/>
                <a:satOff val="-58371"/>
                <a:lumOff val="195"/>
                <a:alphaOff val="0"/>
                <a:tint val="90000"/>
                <a:shade val="58000"/>
                <a:satMod val="225000"/>
              </a:schemeClr>
            </a:gs>
            <a:gs pos="65000">
              <a:schemeClr val="accent3">
                <a:hueOff val="-6872335"/>
                <a:satOff val="-58371"/>
                <a:lumOff val="195"/>
                <a:alphaOff val="0"/>
                <a:tint val="90000"/>
                <a:shade val="58000"/>
                <a:satMod val="225000"/>
              </a:schemeClr>
            </a:gs>
            <a:gs pos="80000">
              <a:schemeClr val="accent3">
                <a:hueOff val="-6872335"/>
                <a:satOff val="-58371"/>
                <a:lumOff val="195"/>
                <a:alphaOff val="0"/>
                <a:tint val="90000"/>
                <a:shade val="69000"/>
                <a:satMod val="220000"/>
              </a:schemeClr>
            </a:gs>
            <a:gs pos="100000">
              <a:schemeClr val="accent3">
                <a:hueOff val="-6872335"/>
                <a:satOff val="-58371"/>
                <a:lumOff val="195"/>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Se verifica un bajo nivel de confianza de los acompañantes de los pacientes que asisten al servicio de urgencias pediátricas de los hospitales básicos de la Provincia de Pichincha dada la falta de comunicación existente entre los mismos y el personal médico y de enfermería, el cual no informa adecuadamente acerca del tratamiento y estado de salud general del paciente</a:t>
          </a:r>
          <a:endParaRPr lang="es-EC" sz="1800" kern="1200" dirty="0"/>
        </a:p>
      </dsp:txBody>
      <dsp:txXfrm rot="-5400000">
        <a:off x="5912923" y="1366007"/>
        <a:ext cx="4432977" cy="2686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DA176-1D30-4952-B8C3-923043688110}">
      <dsp:nvSpPr>
        <dsp:cNvPr id="0" name=""/>
        <dsp:cNvSpPr/>
      </dsp:nvSpPr>
      <dsp:spPr>
        <a:xfrm>
          <a:off x="0" y="0"/>
          <a:ext cx="9593694" cy="243840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t>La calidad del servicio brindado por el personal médico y de enfermería de emergencias pediátricas de los hospitales básicos de la Provincia de Pichincha se revela como insuficiente debido a la atención poco amable que brindan a los acompañantes de pacientes no brindando tiempo suficiente a los mismos como para demostrar respeto por la dignidad de pacientes y acompañantes</a:t>
          </a:r>
          <a:endParaRPr lang="es-EC" sz="2200" kern="1200" dirty="0"/>
        </a:p>
      </dsp:txBody>
      <dsp:txXfrm>
        <a:off x="71418" y="71418"/>
        <a:ext cx="7073418" cy="2295564"/>
      </dsp:txXfrm>
    </dsp:sp>
    <dsp:sp modelId="{379F1DEE-9266-4600-8B0F-B3C30EA58EBC}">
      <dsp:nvSpPr>
        <dsp:cNvPr id="0" name=""/>
        <dsp:cNvSpPr/>
      </dsp:nvSpPr>
      <dsp:spPr>
        <a:xfrm>
          <a:off x="1693004" y="2980266"/>
          <a:ext cx="9593694" cy="2438400"/>
        </a:xfrm>
        <a:prstGeom prst="roundRect">
          <a:avLst>
            <a:gd name="adj" fmla="val 10000"/>
          </a:avLst>
        </a:prstGeom>
        <a:gradFill rotWithShape="0">
          <a:gsLst>
            <a:gs pos="0">
              <a:schemeClr val="accent5">
                <a:hueOff val="10638099"/>
                <a:satOff val="-460"/>
                <a:lumOff val="-20981"/>
                <a:alphaOff val="0"/>
                <a:tint val="75000"/>
                <a:shade val="85000"/>
                <a:satMod val="230000"/>
              </a:schemeClr>
            </a:gs>
            <a:gs pos="25000">
              <a:schemeClr val="accent5">
                <a:hueOff val="10638099"/>
                <a:satOff val="-460"/>
                <a:lumOff val="-20981"/>
                <a:alphaOff val="0"/>
                <a:tint val="90000"/>
                <a:shade val="70000"/>
                <a:satMod val="220000"/>
              </a:schemeClr>
            </a:gs>
            <a:gs pos="50000">
              <a:schemeClr val="accent5">
                <a:hueOff val="10638099"/>
                <a:satOff val="-460"/>
                <a:lumOff val="-20981"/>
                <a:alphaOff val="0"/>
                <a:tint val="90000"/>
                <a:shade val="58000"/>
                <a:satMod val="225000"/>
              </a:schemeClr>
            </a:gs>
            <a:gs pos="65000">
              <a:schemeClr val="accent5">
                <a:hueOff val="10638099"/>
                <a:satOff val="-460"/>
                <a:lumOff val="-20981"/>
                <a:alphaOff val="0"/>
                <a:tint val="90000"/>
                <a:shade val="58000"/>
                <a:satMod val="225000"/>
              </a:schemeClr>
            </a:gs>
            <a:gs pos="80000">
              <a:schemeClr val="accent5">
                <a:hueOff val="10638099"/>
                <a:satOff val="-460"/>
                <a:lumOff val="-20981"/>
                <a:alphaOff val="0"/>
                <a:tint val="90000"/>
                <a:shade val="69000"/>
                <a:satMod val="220000"/>
              </a:schemeClr>
            </a:gs>
            <a:gs pos="100000">
              <a:schemeClr val="accent5">
                <a:hueOff val="10638099"/>
                <a:satOff val="-460"/>
                <a:lumOff val="-2098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t>Actualmente no se verifican estrategias, políticas o actividades dirigidas a mejorar de forma sistemática la calidad del servicio brindado por el personal médico y de enfermería de urgencias pediátricas de los hospitales básicos de la Provincia de Pichincha, situación que afecta la imagen del servicio de salud pública nacional</a:t>
          </a:r>
          <a:endParaRPr lang="es-EC" sz="2200" kern="1200" dirty="0"/>
        </a:p>
      </dsp:txBody>
      <dsp:txXfrm>
        <a:off x="1764422" y="3051684"/>
        <a:ext cx="6172893" cy="2295564"/>
      </dsp:txXfrm>
    </dsp:sp>
    <dsp:sp modelId="{BAE1493D-3D8F-47E7-912C-CA565A51A868}">
      <dsp:nvSpPr>
        <dsp:cNvPr id="0" name=""/>
        <dsp:cNvSpPr/>
      </dsp:nvSpPr>
      <dsp:spPr>
        <a:xfrm>
          <a:off x="8008734" y="1916853"/>
          <a:ext cx="1584960" cy="1584960"/>
        </a:xfrm>
        <a:prstGeom prst="downArrow">
          <a:avLst>
            <a:gd name="adj1" fmla="val 55000"/>
            <a:gd name="adj2" fmla="val 45000"/>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p>
      </dsp:txBody>
      <dsp:txXfrm>
        <a:off x="8365350" y="1916853"/>
        <a:ext cx="871728" cy="1192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ED159-46D7-4383-B623-EFCF8013CCD2}">
      <dsp:nvSpPr>
        <dsp:cNvPr id="0" name=""/>
        <dsp:cNvSpPr/>
      </dsp:nvSpPr>
      <dsp:spPr>
        <a:xfrm>
          <a:off x="1421" y="1232486"/>
          <a:ext cx="5542237" cy="33253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noProof="0" dirty="0" smtClean="0"/>
            <a:t>Implementar un plan sistemático de capacitaciones dirigidas al personal médico y de enfermería del servicio de urgencias pediátricas de los hospitales básicos de la Provincia de Pichincha con el objetivo de desarrollar conocimientos, destrezas y habilidades que humanicen el trato brindado a acompañantes y pacientes</a:t>
          </a:r>
          <a:endParaRPr lang="es-EC" sz="2200" kern="1200" noProof="0" dirty="0"/>
        </a:p>
      </dsp:txBody>
      <dsp:txXfrm>
        <a:off x="1421" y="1232486"/>
        <a:ext cx="5542237" cy="3325342"/>
      </dsp:txXfrm>
    </dsp:sp>
    <dsp:sp modelId="{566010A8-C6A2-42B9-9DD9-DA9671F0D6A4}">
      <dsp:nvSpPr>
        <dsp:cNvPr id="0" name=""/>
        <dsp:cNvSpPr/>
      </dsp:nvSpPr>
      <dsp:spPr>
        <a:xfrm>
          <a:off x="6097882" y="1232486"/>
          <a:ext cx="5542237" cy="3325342"/>
        </a:xfrm>
        <a:prstGeom prst="rect">
          <a:avLst/>
        </a:prstGeom>
        <a:solidFill>
          <a:schemeClr val="accent3">
            <a:hueOff val="-6872335"/>
            <a:satOff val="-58371"/>
            <a:lumOff val="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noProof="0" dirty="0" smtClean="0"/>
            <a:t>Desarrollar nuevos canales de comunicación entre el personal médico, de enfermería, acompañantes y pacientes en el que se recalque la importancia de ser susceptibles a quejas, sugerencias, comentarios que contribuyan a la mejora sistemática de la atención con el objetivo de tomar medidas que agilicen dicha comunicación en post de lograr un mejor nivel de satisfacción de acompañantes y pacientes</a:t>
          </a:r>
          <a:endParaRPr lang="es-EC" sz="2200" kern="1200" noProof="0" dirty="0"/>
        </a:p>
      </dsp:txBody>
      <dsp:txXfrm>
        <a:off x="6097882" y="1232486"/>
        <a:ext cx="5542237" cy="3325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8AFBC-CDD8-491A-9645-2BC8963D6129}">
      <dsp:nvSpPr>
        <dsp:cNvPr id="0" name=""/>
        <dsp:cNvSpPr/>
      </dsp:nvSpPr>
      <dsp:spPr>
        <a:xfrm>
          <a:off x="0" y="0"/>
          <a:ext cx="5612858" cy="5612858"/>
        </a:xfrm>
        <a:prstGeom prst="pie">
          <a:avLst>
            <a:gd name="adj1" fmla="val 5400000"/>
            <a:gd name="adj2" fmla="val 1620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761E8C-CCA4-4F69-9171-10077CF41779}">
      <dsp:nvSpPr>
        <dsp:cNvPr id="0" name=""/>
        <dsp:cNvSpPr/>
      </dsp:nvSpPr>
      <dsp:spPr>
        <a:xfrm>
          <a:off x="2806429" y="0"/>
          <a:ext cx="8835111" cy="5612858"/>
        </a:xfrm>
        <a:prstGeom prst="rect">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noProof="0" dirty="0" smtClean="0"/>
            <a:t>Ampliar los periodos específicos de atención al cliente haciendo hincapié en que la única actividad a la que se subordina el personal médico y de enfermería es la de brindar una atención personalizada en la cual se informe y detalle al paciente aspectos tales como su estado de salud, tratamiento a aplicar, tratamientos alternativos, aspectos que incidirán en el incremento de la satisfacción de acompañantes y pacientes.</a:t>
          </a:r>
          <a:endParaRPr lang="es-EC" sz="2500" kern="1200" noProof="0" dirty="0"/>
        </a:p>
      </dsp:txBody>
      <dsp:txXfrm>
        <a:off x="2806429" y="0"/>
        <a:ext cx="8835111" cy="2666108"/>
      </dsp:txXfrm>
    </dsp:sp>
    <dsp:sp modelId="{D5813107-BFC4-42B2-88DE-0F69DE72BAE6}">
      <dsp:nvSpPr>
        <dsp:cNvPr id="0" name=""/>
        <dsp:cNvSpPr/>
      </dsp:nvSpPr>
      <dsp:spPr>
        <a:xfrm>
          <a:off x="1473375" y="2666108"/>
          <a:ext cx="2666108" cy="2666108"/>
        </a:xfrm>
        <a:prstGeom prst="pie">
          <a:avLst>
            <a:gd name="adj1" fmla="val 5400000"/>
            <a:gd name="adj2" fmla="val 16200000"/>
          </a:avLst>
        </a:prstGeom>
        <a:gradFill rotWithShape="0">
          <a:gsLst>
            <a:gs pos="0">
              <a:schemeClr val="accent3">
                <a:hueOff val="-6872335"/>
                <a:satOff val="-58371"/>
                <a:lumOff val="195"/>
                <a:alphaOff val="0"/>
                <a:tint val="75000"/>
                <a:shade val="85000"/>
                <a:satMod val="230000"/>
              </a:schemeClr>
            </a:gs>
            <a:gs pos="25000">
              <a:schemeClr val="accent3">
                <a:hueOff val="-6872335"/>
                <a:satOff val="-58371"/>
                <a:lumOff val="195"/>
                <a:alphaOff val="0"/>
                <a:tint val="90000"/>
                <a:shade val="70000"/>
                <a:satMod val="220000"/>
              </a:schemeClr>
            </a:gs>
            <a:gs pos="50000">
              <a:schemeClr val="accent3">
                <a:hueOff val="-6872335"/>
                <a:satOff val="-58371"/>
                <a:lumOff val="195"/>
                <a:alphaOff val="0"/>
                <a:tint val="90000"/>
                <a:shade val="58000"/>
                <a:satMod val="225000"/>
              </a:schemeClr>
            </a:gs>
            <a:gs pos="65000">
              <a:schemeClr val="accent3">
                <a:hueOff val="-6872335"/>
                <a:satOff val="-58371"/>
                <a:lumOff val="195"/>
                <a:alphaOff val="0"/>
                <a:tint val="90000"/>
                <a:shade val="58000"/>
                <a:satMod val="225000"/>
              </a:schemeClr>
            </a:gs>
            <a:gs pos="80000">
              <a:schemeClr val="accent3">
                <a:hueOff val="-6872335"/>
                <a:satOff val="-58371"/>
                <a:lumOff val="195"/>
                <a:alphaOff val="0"/>
                <a:tint val="90000"/>
                <a:shade val="69000"/>
                <a:satMod val="220000"/>
              </a:schemeClr>
            </a:gs>
            <a:gs pos="100000">
              <a:schemeClr val="accent3">
                <a:hueOff val="-6872335"/>
                <a:satOff val="-58371"/>
                <a:lumOff val="195"/>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30C63C-80DA-4252-B69D-2957866839E9}">
      <dsp:nvSpPr>
        <dsp:cNvPr id="0" name=""/>
        <dsp:cNvSpPr/>
      </dsp:nvSpPr>
      <dsp:spPr>
        <a:xfrm>
          <a:off x="2806429" y="2666108"/>
          <a:ext cx="8835111" cy="2666108"/>
        </a:xfrm>
        <a:prstGeom prst="rect">
          <a:avLst/>
        </a:prstGeom>
        <a:solidFill>
          <a:schemeClr val="lt1">
            <a:alpha val="90000"/>
            <a:hueOff val="0"/>
            <a:satOff val="0"/>
            <a:lumOff val="0"/>
            <a:alphaOff val="0"/>
          </a:schemeClr>
        </a:solidFill>
        <a:ln w="10000" cap="flat" cmpd="sng" algn="ctr">
          <a:solidFill>
            <a:schemeClr val="accent3">
              <a:hueOff val="-6872335"/>
              <a:satOff val="-58371"/>
              <a:lumOff val="195"/>
              <a:alphaOff val="0"/>
            </a:schemeClr>
          </a:solidFill>
          <a:prstDash val="solid"/>
        </a:ln>
        <a:effectLst>
          <a:outerShdw blurRad="76200" dist="50800" dir="5400000" rotWithShape="0">
            <a:srgbClr val="4E3B3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noProof="0" dirty="0" smtClean="0"/>
            <a:t>Desarrollar nuevas estrategias, políticas y actividades a través de las cuales se logre una supervisión constante de la atención del personal médico y de enfermería dirigida hacia acompañantes y pacientes de forma tal que se logre humanizar la labor de salud rescatándose de esta forma la imagen, misión y visión del sistema de salud público</a:t>
          </a:r>
          <a:endParaRPr lang="es-EC" sz="2500" kern="1200" noProof="0" dirty="0"/>
        </a:p>
      </dsp:txBody>
      <dsp:txXfrm>
        <a:off x="2806429" y="2666108"/>
        <a:ext cx="8835111" cy="266610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0.65822</cdr:x>
      <cdr:y>0.05459</cdr:y>
    </cdr:from>
    <cdr:to>
      <cdr:x>0.94451</cdr:x>
      <cdr:y>0.14823</cdr:y>
    </cdr:to>
    <cdr:sp macro="" textlink="">
      <cdr:nvSpPr>
        <cdr:cNvPr id="2" name="Rectángulo redondeado 1"/>
        <cdr:cNvSpPr/>
      </cdr:nvSpPr>
      <cdr:spPr>
        <a:xfrm xmlns:a="http://schemas.openxmlformats.org/drawingml/2006/main">
          <a:off x="7671773" y="302359"/>
          <a:ext cx="3336821" cy="518615"/>
        </a:xfrm>
        <a:prstGeom xmlns:a="http://schemas.openxmlformats.org/drawingml/2006/main" prst="roundRect">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EC" sz="1100" b="0" smtClean="0">
              <a:effectLst/>
            </a:rPr>
            <a:t>Determinar la calidad percibida de los familiares de los pacientes que asisten al servicio de urgencias pediátricas </a:t>
          </a:r>
          <a:endParaRPr lang="es-EC"/>
        </a:p>
      </cdr:txBody>
    </cdr:sp>
  </cdr:relSizeAnchor>
</c:userShapes>
</file>

<file path=ppt/drawings/drawing2.xml><?xml version="1.0" encoding="utf-8"?>
<c:userShapes xmlns:c="http://schemas.openxmlformats.org/drawingml/2006/chart">
  <cdr:relSizeAnchor xmlns:cdr="http://schemas.openxmlformats.org/drawingml/2006/chartDrawing">
    <cdr:from>
      <cdr:x>0.02353</cdr:x>
      <cdr:y>0.00471</cdr:y>
    </cdr:from>
    <cdr:to>
      <cdr:x>0.33835</cdr:x>
      <cdr:y>0.11083</cdr:y>
    </cdr:to>
    <cdr:sp macro="" textlink="">
      <cdr:nvSpPr>
        <cdr:cNvPr id="2" name="Rectángulo redondeado 1"/>
        <cdr:cNvSpPr/>
      </cdr:nvSpPr>
      <cdr:spPr>
        <a:xfrm xmlns:a="http://schemas.openxmlformats.org/drawingml/2006/main">
          <a:off x="276399" y="27964"/>
          <a:ext cx="3698544" cy="629906"/>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EC" sz="1100" b="0" dirty="0" smtClean="0">
              <a:effectLst/>
            </a:rPr>
            <a:t>Establecer el nivel de confianza de los familiares de los pacientes que asisten al servicio de urgencias pediátricas </a:t>
          </a:r>
          <a:endParaRPr lang="es-EC"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Título"/>
          <p:cNvSpPr>
            <a:spLocks noGrp="1"/>
          </p:cNvSpPr>
          <p:nvPr>
            <p:ph type="ctrTitle"/>
          </p:nvPr>
        </p:nvSpPr>
        <p:spPr>
          <a:xfrm>
            <a:off x="508000" y="4853412"/>
            <a:ext cx="112776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2" name="1 Marcador de pie de página"/>
          <p:cNvSpPr>
            <a:spLocks noGrp="1"/>
          </p:cNvSpPr>
          <p:nvPr>
            <p:ph type="ftr" sz="quarter" idx="11"/>
          </p:nvPr>
        </p:nvSpPr>
        <p:spPr/>
        <p:txBody>
          <a:bodyPr/>
          <a:lstStyle/>
          <a:p>
            <a:endParaRPr lang="es-EC" dirty="0"/>
          </a:p>
        </p:txBody>
      </p:sp>
      <p:sp>
        <p:nvSpPr>
          <p:cNvPr id="15" name="14 Marcador de número de diapositiva"/>
          <p:cNvSpPr>
            <a:spLocks noGrp="1"/>
          </p:cNvSpPr>
          <p:nvPr>
            <p:ph type="sldNum" sz="quarter" idx="12"/>
          </p:nvPr>
        </p:nvSpPr>
        <p:spPr>
          <a:xfrm>
            <a:off x="10972800" y="6473952"/>
            <a:ext cx="1011936" cy="246888"/>
          </a:xfrm>
        </p:spPr>
        <p:txBody>
          <a:bodyPr/>
          <a:lstStyle/>
          <a:p>
            <a:fld id="{AA0A3C5E-A611-4B8A-AC04-7DC8A936DC64}" type="slidenum">
              <a:rPr lang="es-EC" smtClean="0"/>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44000" y="549277"/>
            <a:ext cx="2438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549277"/>
            <a:ext cx="83312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19" name="18 Marcador de pie de página"/>
          <p:cNvSpPr>
            <a:spLocks noGrp="1"/>
          </p:cNvSpPr>
          <p:nvPr>
            <p:ph type="ftr" sz="quarter" idx="11"/>
          </p:nvPr>
        </p:nvSpPr>
        <p:spPr>
          <a:xfrm>
            <a:off x="4775200" y="76201"/>
            <a:ext cx="3860800" cy="288925"/>
          </a:xfrm>
        </p:spPr>
        <p:txBody>
          <a:bodyPr/>
          <a:lstStyle/>
          <a:p>
            <a:endParaRPr lang="es-EC" dirty="0"/>
          </a:p>
        </p:txBody>
      </p:sp>
      <p:sp>
        <p:nvSpPr>
          <p:cNvPr id="16" name="15 Marcador de número de diapositiva"/>
          <p:cNvSpPr>
            <a:spLocks noGrp="1"/>
          </p:cNvSpPr>
          <p:nvPr>
            <p:ph type="sldNum" sz="quarter" idx="12"/>
          </p:nvPr>
        </p:nvSpPr>
        <p:spPr>
          <a:xfrm>
            <a:off x="10972800" y="6473952"/>
            <a:ext cx="1011936" cy="246888"/>
          </a:xfrm>
        </p:spPr>
        <p:txBody>
          <a:bodyPr/>
          <a:lstStyle/>
          <a:p>
            <a:fld id="{AA0A3C5E-A611-4B8A-AC04-7DC8A936DC64}" type="slidenum">
              <a:rPr lang="es-EC" smtClean="0"/>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texto"/>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11" name="10 Marcador de pie de página"/>
          <p:cNvSpPr>
            <a:spLocks noGrp="1"/>
          </p:cNvSpPr>
          <p:nvPr>
            <p:ph type="ftr" sz="quarter" idx="11"/>
          </p:nvPr>
        </p:nvSpPr>
        <p:spPr/>
        <p:txBody>
          <a:bodyPr/>
          <a:lstStyle/>
          <a:p>
            <a:endParaRPr lang="es-EC" dirty="0"/>
          </a:p>
        </p:txBody>
      </p:sp>
      <p:sp>
        <p:nvSpPr>
          <p:cNvPr id="16" name="15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
        <p:nvSpPr>
          <p:cNvPr id="8" name="7 Título"/>
          <p:cNvSpPr>
            <a:spLocks noGrp="1"/>
          </p:cNvSpPr>
          <p:nvPr>
            <p:ph type="title"/>
          </p:nvPr>
        </p:nvSpPr>
        <p:spPr>
          <a:xfrm>
            <a:off x="240633" y="2947086"/>
            <a:ext cx="115824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402336" y="457200"/>
            <a:ext cx="115824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10" name="9 Marcador de pie de página"/>
          <p:cNvSpPr>
            <a:spLocks noGrp="1"/>
          </p:cNvSpPr>
          <p:nvPr>
            <p:ph type="ftr" sz="quarter" idx="11"/>
          </p:nvPr>
        </p:nvSpPr>
        <p:spPr/>
        <p:txBody>
          <a:bodyPr/>
          <a:lstStyle/>
          <a:p>
            <a:endParaRPr lang="es-EC" dirty="0"/>
          </a:p>
        </p:txBody>
      </p:sp>
      <p:sp>
        <p:nvSpPr>
          <p:cNvPr id="31" name="30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406400" y="5410200"/>
            <a:ext cx="114808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a:xfrm>
            <a:off x="10972800" y="6477000"/>
            <a:ext cx="1016000" cy="246888"/>
          </a:xfrm>
        </p:spPr>
        <p:txBody>
          <a:bodyPr/>
          <a:lstStyle/>
          <a:p>
            <a:fld id="{AA0A3C5E-A611-4B8A-AC04-7DC8A936DC64}" type="slidenum">
              <a:rPr lang="es-EC" smtClean="0"/>
              <a:t>‹Nº›</a:t>
            </a:fld>
            <a:endParaRPr lang="es-EC" dirty="0"/>
          </a:p>
        </p:txBody>
      </p:sp>
      <p:sp>
        <p:nvSpPr>
          <p:cNvPr id="11" name="10 Conector recto"/>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402336" y="457200"/>
            <a:ext cx="115824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21" name="20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24" name="23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Título"/>
          <p:cNvSpPr>
            <a:spLocks noGrp="1"/>
          </p:cNvSpPr>
          <p:nvPr>
            <p:ph type="title"/>
          </p:nvPr>
        </p:nvSpPr>
        <p:spPr>
          <a:xfrm>
            <a:off x="609600" y="5486400"/>
            <a:ext cx="112776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29" name="28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45B90629-1B1D-46A8-9116-068C181835FB}" type="datetimeFigureOut">
              <a:rPr lang="es-EC" smtClean="0"/>
              <a:t>9/1/2018</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31" name="30 Marcador de número de diapositiva"/>
          <p:cNvSpPr>
            <a:spLocks noGrp="1"/>
          </p:cNvSpPr>
          <p:nvPr>
            <p:ph type="sldNum" sz="quarter" idx="12"/>
          </p:nvPr>
        </p:nvSpPr>
        <p:spPr/>
        <p:txBody>
          <a:bodyPr/>
          <a:lstStyle/>
          <a:p>
            <a:fld id="{AA0A3C5E-A611-4B8A-AC04-7DC8A936DC64}" type="slidenum">
              <a:rPr lang="es-EC" smtClean="0"/>
              <a:t>‹Nº›</a:t>
            </a:fld>
            <a:endParaRPr lang="es-EC" dirty="0"/>
          </a:p>
        </p:txBody>
      </p:sp>
      <p:sp>
        <p:nvSpPr>
          <p:cNvPr id="17" name="16 Título"/>
          <p:cNvSpPr>
            <a:spLocks noGrp="1"/>
          </p:cNvSpPr>
          <p:nvPr>
            <p:ph type="title"/>
          </p:nvPr>
        </p:nvSpPr>
        <p:spPr>
          <a:xfrm>
            <a:off x="508000" y="4993760"/>
            <a:ext cx="78232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arcador de texto"/>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45B90629-1B1D-46A8-9116-068C181835FB}" type="datetimeFigureOut">
              <a:rPr lang="es-EC" smtClean="0"/>
              <a:t>9/1/2018</a:t>
            </a:fld>
            <a:endParaRPr lang="es-EC" dirty="0"/>
          </a:p>
        </p:txBody>
      </p:sp>
      <p:sp>
        <p:nvSpPr>
          <p:cNvPr id="28" name="27 Marcador de pie de página"/>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dirty="0"/>
          </a:p>
        </p:txBody>
      </p:sp>
      <p:sp>
        <p:nvSpPr>
          <p:cNvPr id="5" name="4 Marcador de número de diapositiva"/>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A0A3C5E-A611-4B8A-AC04-7DC8A936DC64}" type="slidenum">
              <a:rPr lang="es-EC" smtClean="0"/>
              <a:t>‹Nº›</a:t>
            </a:fld>
            <a:endParaRPr lang="es-EC" dirty="0"/>
          </a:p>
        </p:txBody>
      </p:sp>
      <p:sp>
        <p:nvSpPr>
          <p:cNvPr id="10" name="9 Marcador de título"/>
          <p:cNvSpPr>
            <a:spLocks noGrp="1"/>
          </p:cNvSpPr>
          <p:nvPr>
            <p:ph type="title"/>
          </p:nvPr>
        </p:nvSpPr>
        <p:spPr>
          <a:xfrm>
            <a:off x="406400" y="457200"/>
            <a:ext cx="115824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Conector recto"/>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tmp"/><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pn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414391" y="1384887"/>
            <a:ext cx="9704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b="1" dirty="0" smtClean="0">
                <a:latin typeface="Times New Roman" panose="02020603050405020304" pitchFamily="18" charset="0"/>
                <a:cs typeface="Times New Roman" panose="02020603050405020304" pitchFamily="18" charset="0"/>
              </a:rPr>
              <a:t>DEPARTAMENTO </a:t>
            </a:r>
            <a:r>
              <a:rPr lang="es-ES" altLang="es-EC" b="1" dirty="0">
                <a:latin typeface="Times New Roman" panose="02020603050405020304" pitchFamily="18" charset="0"/>
                <a:cs typeface="Times New Roman" panose="02020603050405020304" pitchFamily="18" charset="0"/>
              </a:rPr>
              <a:t>DE CIENCIAS ECONÓMICAS, ADMINISTRATIVAS Y DE </a:t>
            </a:r>
            <a:r>
              <a:rPr lang="es-ES" altLang="es-EC" b="1" dirty="0" smtClean="0">
                <a:latin typeface="Times New Roman" panose="02020603050405020304" pitchFamily="18" charset="0"/>
                <a:cs typeface="Times New Roman" panose="02020603050405020304" pitchFamily="18" charset="0"/>
              </a:rPr>
              <a:t>COMERCIO</a:t>
            </a:r>
          </a:p>
          <a:p>
            <a:pPr algn="ctr" eaLnBrk="1" hangingPunct="1"/>
            <a:r>
              <a:rPr lang="es-ES" altLang="es-EC" b="1" dirty="0" smtClean="0">
                <a:latin typeface="Times New Roman" panose="02020603050405020304" pitchFamily="18" charset="0"/>
                <a:cs typeface="Times New Roman" panose="02020603050405020304" pitchFamily="18" charset="0"/>
              </a:rPr>
              <a:t>CARRERA DE ADMINISTRACIÓN  </a:t>
            </a:r>
            <a:endParaRPr lang="es-ES" altLang="es-EC" b="1" dirty="0">
              <a:latin typeface="Times New Roman" panose="02020603050405020304" pitchFamily="18" charset="0"/>
              <a:cs typeface="Times New Roman" panose="02020603050405020304" pitchFamily="18" charset="0"/>
            </a:endParaRPr>
          </a:p>
        </p:txBody>
      </p:sp>
      <p:sp>
        <p:nvSpPr>
          <p:cNvPr id="4100" name="5 CuadroTexto"/>
          <p:cNvSpPr txBox="1">
            <a:spLocks noChangeArrowheads="1"/>
          </p:cNvSpPr>
          <p:nvPr/>
        </p:nvSpPr>
        <p:spPr bwMode="auto">
          <a:xfrm>
            <a:off x="2747169" y="2352580"/>
            <a:ext cx="7272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sz="1600" b="1" dirty="0" smtClean="0"/>
              <a:t>TRABAJO DE TITULACIÓN, PREVIO A LA OBTENCIÓN DEL TÍTULO DE ING. ADMINISTRADORA.</a:t>
            </a:r>
            <a:endParaRPr lang="es-ES" altLang="es-EC" b="1" dirty="0"/>
          </a:p>
        </p:txBody>
      </p:sp>
      <p:sp>
        <p:nvSpPr>
          <p:cNvPr id="7" name="6 Rectángulo redondeado"/>
          <p:cNvSpPr/>
          <p:nvPr/>
        </p:nvSpPr>
        <p:spPr>
          <a:xfrm>
            <a:off x="2747169" y="3258722"/>
            <a:ext cx="7345362" cy="149107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ES" sz="1600" b="1" dirty="0">
              <a:solidFill>
                <a:schemeClr val="tx1"/>
              </a:solidFill>
              <a:latin typeface="+mj-lt"/>
            </a:endParaRPr>
          </a:p>
          <a:p>
            <a:pPr algn="ctr">
              <a:defRPr/>
            </a:pPr>
            <a:r>
              <a:rPr lang="es-ES" sz="1600" b="1" dirty="0">
                <a:solidFill>
                  <a:schemeClr val="tx1"/>
                </a:solidFill>
                <a:latin typeface="+mj-lt"/>
              </a:rPr>
              <a:t>TEMA: </a:t>
            </a:r>
            <a:r>
              <a:rPr lang="es-ES" sz="1600" b="1" dirty="0" smtClean="0">
                <a:solidFill>
                  <a:schemeClr val="tx1"/>
                </a:solidFill>
                <a:latin typeface="+mj-lt"/>
              </a:rPr>
              <a:t>“</a:t>
            </a:r>
            <a:r>
              <a:rPr lang="es-EC" b="1" dirty="0"/>
              <a:t>SATISFACCIÓN DE LOS USUARIO DEL SERVICIO DE URGENCIAS  PEDIÁTRICAS EN LOS HOSPITALES BÁSICOS DE LA PROVINCIA DE PICHINCHA</a:t>
            </a:r>
            <a:r>
              <a:rPr lang="es-ES" b="1" i="1" dirty="0" smtClean="0">
                <a:solidFill>
                  <a:schemeClr val="tx1"/>
                </a:solidFill>
                <a:latin typeface="+mj-lt"/>
              </a:rPr>
              <a:t>.”</a:t>
            </a:r>
          </a:p>
          <a:p>
            <a:pPr algn="ctr">
              <a:defRPr/>
            </a:pPr>
            <a:endParaRPr lang="es-ES" sz="2000" i="1" dirty="0"/>
          </a:p>
        </p:txBody>
      </p:sp>
      <p:sp>
        <p:nvSpPr>
          <p:cNvPr id="4102" name="7 CuadroTexto"/>
          <p:cNvSpPr txBox="1">
            <a:spLocks noChangeArrowheads="1"/>
          </p:cNvSpPr>
          <p:nvPr/>
        </p:nvSpPr>
        <p:spPr bwMode="auto">
          <a:xfrm>
            <a:off x="2927350" y="4856117"/>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b="1" i="1" dirty="0" smtClean="0"/>
              <a:t>AUTORA: </a:t>
            </a:r>
            <a:r>
              <a:rPr lang="es-ES" altLang="es-EC" b="1" i="1" dirty="0"/>
              <a:t>VELOSO CANCHIG CRISTINA ELIZABETH</a:t>
            </a:r>
            <a:endParaRPr lang="es-ES" altLang="es-EC" dirty="0"/>
          </a:p>
        </p:txBody>
      </p:sp>
      <p:graphicFrame>
        <p:nvGraphicFramePr>
          <p:cNvPr id="10" name="9 Tabla"/>
          <p:cNvGraphicFramePr>
            <a:graphicFrameLocks noGrp="1"/>
          </p:cNvGraphicFramePr>
          <p:nvPr>
            <p:extLst>
              <p:ext uri="{D42A27DB-BD31-4B8C-83A1-F6EECF244321}">
                <p14:modId xmlns:p14="http://schemas.microsoft.com/office/powerpoint/2010/main" val="976351277"/>
              </p:ext>
            </p:extLst>
          </p:nvPr>
        </p:nvGraphicFramePr>
        <p:xfrm>
          <a:off x="3432176" y="5638800"/>
          <a:ext cx="5668963" cy="642939"/>
        </p:xfrm>
        <a:graphic>
          <a:graphicData uri="http://schemas.openxmlformats.org/drawingml/2006/table">
            <a:tbl>
              <a:tblPr/>
              <a:tblGrid>
                <a:gridCol w="2834164">
                  <a:extLst>
                    <a:ext uri="{9D8B030D-6E8A-4147-A177-3AD203B41FA5}">
                      <a16:colId xmlns:a16="http://schemas.microsoft.com/office/drawing/2014/main" val="20000"/>
                    </a:ext>
                  </a:extLst>
                </a:gridCol>
                <a:gridCol w="2834799">
                  <a:extLst>
                    <a:ext uri="{9D8B030D-6E8A-4147-A177-3AD203B41FA5}">
                      <a16:colId xmlns:a16="http://schemas.microsoft.com/office/drawing/2014/main" val="20001"/>
                    </a:ext>
                  </a:extLst>
                </a:gridCol>
              </a:tblGrid>
              <a:tr h="642939">
                <a:tc>
                  <a:txBody>
                    <a:bodyPr/>
                    <a:lstStyle/>
                    <a:p>
                      <a:pPr algn="ctr"/>
                      <a:r>
                        <a:rPr lang="es-ES" sz="1200" b="1" dirty="0" smtClean="0">
                          <a:solidFill>
                            <a:schemeClr val="tx1"/>
                          </a:solidFill>
                          <a:latin typeface="Arial"/>
                          <a:ea typeface="Times New Roman"/>
                          <a:cs typeface="Times New Roman"/>
                        </a:rPr>
                        <a:t>Director</a:t>
                      </a:r>
                      <a:r>
                        <a:rPr lang="es-ES" sz="1200" b="1" baseline="0" dirty="0" smtClean="0">
                          <a:solidFill>
                            <a:schemeClr val="tx1"/>
                          </a:solidFill>
                          <a:latin typeface="Arial"/>
                          <a:ea typeface="Times New Roman"/>
                          <a:cs typeface="Times New Roman"/>
                        </a:rPr>
                        <a:t> del Proyecto</a:t>
                      </a:r>
                      <a:endParaRPr lang="es-ES" sz="1100" dirty="0">
                        <a:solidFill>
                          <a:schemeClr val="tx1"/>
                        </a:solidFill>
                        <a:latin typeface="Calibri"/>
                        <a:ea typeface="Times New Roman"/>
                        <a:cs typeface="Times New Roman"/>
                      </a:endParaRPr>
                    </a:p>
                    <a:p>
                      <a:pPr algn="ctr"/>
                      <a:endParaRPr lang="es-ES" sz="1200" b="1" dirty="0" smtClean="0">
                        <a:solidFill>
                          <a:schemeClr val="tx1"/>
                        </a:solidFill>
                        <a:latin typeface="Arial"/>
                        <a:ea typeface="Times New Roman"/>
                        <a:cs typeface="Times New Roman"/>
                      </a:endParaRPr>
                    </a:p>
                    <a:p>
                      <a:pPr algn="ctr"/>
                      <a:r>
                        <a:rPr lang="es-ES" sz="1200" b="1" dirty="0" smtClean="0">
                          <a:solidFill>
                            <a:schemeClr val="tx1"/>
                          </a:solidFill>
                          <a:latin typeface="+mn-lt"/>
                          <a:ea typeface="Times New Roman"/>
                          <a:cs typeface="Times New Roman"/>
                        </a:rPr>
                        <a:t>Mgt. Eduardo Sandoval Rodrígue</a:t>
                      </a:r>
                      <a:r>
                        <a:rPr lang="es-ES" sz="1200" b="1" dirty="0" smtClean="0">
                          <a:solidFill>
                            <a:schemeClr val="tx1"/>
                          </a:solidFill>
                          <a:latin typeface="Arial"/>
                          <a:ea typeface="Times New Roman"/>
                          <a:cs typeface="Times New Roman"/>
                        </a:rPr>
                        <a:t>z</a:t>
                      </a:r>
                      <a:endParaRPr lang="es-ES" sz="1100" dirty="0">
                        <a:solidFill>
                          <a:schemeClr val="tx1"/>
                        </a:solidFill>
                        <a:latin typeface="Calibri"/>
                        <a:ea typeface="Times New Roman"/>
                        <a:cs typeface="Times New Roman"/>
                      </a:endParaRPr>
                    </a:p>
                  </a:txBody>
                  <a:tcPr marL="68584" marR="68584" marT="0" marB="0">
                    <a:lnL>
                      <a:noFill/>
                    </a:lnL>
                    <a:lnR>
                      <a:noFill/>
                    </a:lnR>
                    <a:lnT>
                      <a:noFill/>
                    </a:lnT>
                    <a:lnB>
                      <a:noFill/>
                    </a:lnB>
                  </a:tcPr>
                </a:tc>
                <a:tc>
                  <a:txBody>
                    <a:bodyPr/>
                    <a:lstStyle/>
                    <a:p>
                      <a:pPr algn="ctr">
                        <a:lnSpc>
                          <a:spcPct val="115000"/>
                        </a:lnSpc>
                        <a:spcAft>
                          <a:spcPts val="1000"/>
                        </a:spcAft>
                      </a:pPr>
                      <a:endParaRPr lang="es-ES" sz="1100" b="0" dirty="0">
                        <a:solidFill>
                          <a:schemeClr val="tx1"/>
                        </a:solidFill>
                        <a:latin typeface="Calibri"/>
                        <a:ea typeface="Calibri"/>
                        <a:cs typeface="Times New Roman"/>
                      </a:endParaRPr>
                    </a:p>
                  </a:txBody>
                  <a:tcPr marL="68584" marR="68584"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 name="Imagen 2"/>
          <p:cNvPicPr>
            <a:picLocks noChangeAspect="1"/>
          </p:cNvPicPr>
          <p:nvPr/>
        </p:nvPicPr>
        <p:blipFill>
          <a:blip r:embed="rId2"/>
          <a:stretch>
            <a:fillRect/>
          </a:stretch>
        </p:blipFill>
        <p:spPr>
          <a:xfrm>
            <a:off x="4995030" y="293109"/>
            <a:ext cx="4686373" cy="1091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832" y="46355"/>
            <a:ext cx="1379157" cy="137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268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44051" y="170300"/>
            <a:ext cx="4355680" cy="769441"/>
          </a:xfrm>
          <a:prstGeom prst="rect">
            <a:avLst/>
          </a:prstGeom>
          <a:noFill/>
        </p:spPr>
        <p:txBody>
          <a:bodyPr wrap="none" rtlCol="0">
            <a:spAutoFit/>
          </a:bodyPr>
          <a:lstStyle/>
          <a:p>
            <a:r>
              <a:rPr lang="es-ES" sz="4400" b="1" dirty="0" smtClean="0"/>
              <a:t>M</a:t>
            </a:r>
            <a:r>
              <a:rPr lang="es-ES" sz="2800" b="1" dirty="0" smtClean="0"/>
              <a:t>atriz Operacionalización </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515155" y="1081826"/>
            <a:ext cx="10998558" cy="5473520"/>
          </a:xfrm>
          <a:prstGeom prst="rect">
            <a:avLst/>
          </a:prstGeom>
        </p:spPr>
      </p:pic>
    </p:spTree>
    <p:extLst>
      <p:ext uri="{BB962C8B-B14F-4D97-AF65-F5344CB8AC3E}">
        <p14:creationId xmlns:p14="http://schemas.microsoft.com/office/powerpoint/2010/main" val="20785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492839" y="31000"/>
            <a:ext cx="1705916" cy="769441"/>
          </a:xfrm>
          <a:prstGeom prst="rect">
            <a:avLst/>
          </a:prstGeom>
          <a:noFill/>
        </p:spPr>
        <p:txBody>
          <a:bodyPr wrap="none" rtlCol="0">
            <a:spAutoFit/>
          </a:bodyPr>
          <a:lstStyle/>
          <a:p>
            <a:r>
              <a:rPr lang="es-ES" sz="4400" b="1" dirty="0" smtClean="0"/>
              <a:t>E</a:t>
            </a:r>
            <a:r>
              <a:rPr lang="es-ES" sz="2800" b="1" dirty="0" smtClean="0"/>
              <a:t>ncuesta</a:t>
            </a:r>
            <a:endParaRPr lang="es-ES" sz="2800" b="1" dirty="0"/>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05" y="785610"/>
            <a:ext cx="3592704" cy="5845805"/>
          </a:xfrm>
          <a:prstGeom prst="rect">
            <a:avLst/>
          </a:prstGeom>
          <a:noFill/>
          <a:ln>
            <a:noFill/>
          </a:ln>
        </p:spPr>
      </p:pic>
      <p:pic>
        <p:nvPicPr>
          <p:cNvPr id="9" name="8 Imagen"/>
          <p:cNvPicPr/>
          <p:nvPr/>
        </p:nvPicPr>
        <p:blipFill rotWithShape="1">
          <a:blip r:embed="rId3" cstate="print">
            <a:extLst>
              <a:ext uri="{28A0092B-C50C-407E-A947-70E740481C1C}">
                <a14:useLocalDpi xmlns:a14="http://schemas.microsoft.com/office/drawing/2010/main" val="0"/>
              </a:ext>
            </a:extLst>
          </a:blip>
          <a:srcRect b="1090"/>
          <a:stretch/>
        </p:blipFill>
        <p:spPr bwMode="auto">
          <a:xfrm>
            <a:off x="3953815" y="785610"/>
            <a:ext cx="3696237" cy="5845805"/>
          </a:xfrm>
          <a:prstGeom prst="rect">
            <a:avLst/>
          </a:prstGeom>
          <a:noFill/>
          <a:ln>
            <a:noFill/>
          </a:ln>
          <a:extLst>
            <a:ext uri="{53640926-AAD7-44D8-BBD7-CCE9431645EC}">
              <a14:shadowObscured xmlns:a14="http://schemas.microsoft.com/office/drawing/2010/main"/>
            </a:ext>
          </a:extLst>
        </p:spPr>
      </p:pic>
      <p:pic>
        <p:nvPicPr>
          <p:cNvPr id="10" name="9 Imagen"/>
          <p:cNvPicPr/>
          <p:nvPr/>
        </p:nvPicPr>
        <p:blipFill rotWithShape="1">
          <a:blip r:embed="rId4" cstate="print">
            <a:extLst>
              <a:ext uri="{28A0092B-C50C-407E-A947-70E740481C1C}">
                <a14:useLocalDpi xmlns:a14="http://schemas.microsoft.com/office/drawing/2010/main" val="0"/>
              </a:ext>
            </a:extLst>
          </a:blip>
          <a:srcRect b="1067"/>
          <a:stretch/>
        </p:blipFill>
        <p:spPr bwMode="auto">
          <a:xfrm>
            <a:off x="7765962" y="785610"/>
            <a:ext cx="4253865" cy="58458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398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05135" y="160259"/>
            <a:ext cx="4572919" cy="830997"/>
          </a:xfrm>
          <a:prstGeom prst="rect">
            <a:avLst/>
          </a:prstGeom>
          <a:noFill/>
        </p:spPr>
        <p:txBody>
          <a:bodyPr wrap="none" rtlCol="0">
            <a:spAutoFit/>
          </a:bodyPr>
          <a:lstStyle/>
          <a:p>
            <a:r>
              <a:rPr lang="es-ES" sz="4800" b="1" dirty="0" smtClean="0"/>
              <a:t>P</a:t>
            </a:r>
            <a:r>
              <a:rPr lang="es-ES" sz="2800" b="1" dirty="0" smtClean="0"/>
              <a:t>oblación Objeto de Estudio</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63227" y="1306624"/>
            <a:ext cx="9879581" cy="1862048"/>
          </a:xfrm>
          <a:prstGeom prst="rect">
            <a:avLst/>
          </a:prstGeom>
        </p:spPr>
        <p:txBody>
          <a:bodyPr wrap="square">
            <a:spAutoFit/>
          </a:bodyPr>
          <a:lstStyle/>
          <a:p>
            <a:pPr indent="180340" algn="just">
              <a:spcBef>
                <a:spcPts val="1200"/>
              </a:spcBef>
              <a:spcAft>
                <a:spcPts val="1800"/>
              </a:spcAft>
            </a:pPr>
            <a:r>
              <a:rPr lang="es-EC" dirty="0"/>
              <a:t>La población objeto de la presente investigación está dada por los padres o tutores de los niños que asisten al servicio de urgencias pediátricas de los Hospitales básicos de Pichincha</a:t>
            </a:r>
            <a:r>
              <a:rPr lang="es-EC" dirty="0" smtClean="0"/>
              <a:t>. </a:t>
            </a:r>
            <a:r>
              <a:rPr lang="es-EC" dirty="0"/>
              <a:t>El universo está dado por los usuarios del servicio de urgencias pediátricas de los 5 hospitales básico de la Provincia de Pichincha, </a:t>
            </a:r>
            <a:r>
              <a:rPr lang="es-EC" dirty="0" smtClean="0"/>
              <a:t>atendió </a:t>
            </a:r>
            <a:r>
              <a:rPr lang="es-EC" dirty="0"/>
              <a:t>el siguiente número de pacientes</a:t>
            </a:r>
          </a:p>
          <a:p>
            <a:pPr indent="180340" algn="just">
              <a:spcBef>
                <a:spcPts val="1200"/>
              </a:spcBef>
              <a:spcAft>
                <a:spcPts val="18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0 Imagen"/>
          <p:cNvPicPr/>
          <p:nvPr/>
        </p:nvPicPr>
        <p:blipFill>
          <a:blip r:embed="rId3">
            <a:extLst>
              <a:ext uri="{28A0092B-C50C-407E-A947-70E740481C1C}">
                <a14:useLocalDpi xmlns:a14="http://schemas.microsoft.com/office/drawing/2010/main" val="0"/>
              </a:ext>
            </a:extLst>
          </a:blip>
          <a:stretch>
            <a:fillRect/>
          </a:stretch>
        </p:blipFill>
        <p:spPr>
          <a:xfrm>
            <a:off x="2891594" y="3651161"/>
            <a:ext cx="5400040" cy="1410970"/>
          </a:xfrm>
          <a:prstGeom prst="rect">
            <a:avLst/>
          </a:prstGeom>
        </p:spPr>
      </p:pic>
    </p:spTree>
    <p:extLst>
      <p:ext uri="{BB962C8B-B14F-4D97-AF65-F5344CB8AC3E}">
        <p14:creationId xmlns:p14="http://schemas.microsoft.com/office/powerpoint/2010/main" val="385786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77379" y="170146"/>
            <a:ext cx="1609736" cy="769441"/>
          </a:xfrm>
          <a:prstGeom prst="rect">
            <a:avLst/>
          </a:prstGeom>
          <a:noFill/>
        </p:spPr>
        <p:txBody>
          <a:bodyPr wrap="none" rtlCol="0">
            <a:spAutoFit/>
          </a:bodyPr>
          <a:lstStyle/>
          <a:p>
            <a:r>
              <a:rPr lang="es-ES" sz="4400" b="1" dirty="0" smtClean="0"/>
              <a:t>M</a:t>
            </a:r>
            <a:r>
              <a:rPr lang="es-ES" sz="2800" b="1" dirty="0" smtClean="0"/>
              <a:t>uestra</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77379" y="948539"/>
            <a:ext cx="9879581" cy="1477328"/>
          </a:xfrm>
          <a:prstGeom prst="rect">
            <a:avLst/>
          </a:prstGeom>
        </p:spPr>
        <p:txBody>
          <a:bodyPr wrap="square">
            <a:spAutoFit/>
          </a:bodyPr>
          <a:lstStyle/>
          <a:p>
            <a:pPr algn="just"/>
            <a:r>
              <a:rPr lang="es-EC" dirty="0"/>
              <a:t>Para la determinación de la muestra se utilizó el muestreo probabilístico al azar en el cual todo elemento del universo goza de las mismas oportunidades de ser parte de la muestra, estructurándose el mismo a partir de un procedimiento en el que no existe ningún tipo de probabilidad de beneficiar a una parte de la población sobre otra</a:t>
            </a:r>
            <a:r>
              <a:rPr lang="es-EC" dirty="0" smtClean="0"/>
              <a:t>. Por </a:t>
            </a:r>
            <a:r>
              <a:rPr lang="es-EC" dirty="0"/>
              <a:t>ser una población superior a las 100 personas se obtendrá la muestra aplicando la fórmula finita de Laura Fisher:</a:t>
            </a:r>
          </a:p>
        </p:txBody>
      </p:sp>
      <p:pic>
        <p:nvPicPr>
          <p:cNvPr id="6" name="Imagen 5"/>
          <p:cNvPicPr>
            <a:picLocks noChangeAspect="1"/>
          </p:cNvPicPr>
          <p:nvPr/>
        </p:nvPicPr>
        <p:blipFill rotWithShape="1">
          <a:blip r:embed="rId3"/>
          <a:srcRect t="19828" b="23688"/>
          <a:stretch/>
        </p:blipFill>
        <p:spPr>
          <a:xfrm>
            <a:off x="881998" y="2643404"/>
            <a:ext cx="3210233" cy="673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0 Imagen"/>
          <p:cNvPicPr/>
          <p:nvPr/>
        </p:nvPicPr>
        <p:blipFill>
          <a:blip r:embed="rId4">
            <a:extLst>
              <a:ext uri="{28A0092B-C50C-407E-A947-70E740481C1C}">
                <a14:useLocalDpi xmlns:a14="http://schemas.microsoft.com/office/drawing/2010/main" val="0"/>
              </a:ext>
            </a:extLst>
          </a:blip>
          <a:stretch>
            <a:fillRect/>
          </a:stretch>
        </p:blipFill>
        <p:spPr>
          <a:xfrm>
            <a:off x="2197290" y="3534771"/>
            <a:ext cx="4151995" cy="3152492"/>
          </a:xfrm>
          <a:prstGeom prst="rect">
            <a:avLst/>
          </a:prstGeom>
        </p:spPr>
      </p:pic>
      <p:sp>
        <p:nvSpPr>
          <p:cNvPr id="11" name="10 CuadroTexto"/>
          <p:cNvSpPr txBox="1"/>
          <p:nvPr/>
        </p:nvSpPr>
        <p:spPr>
          <a:xfrm>
            <a:off x="7688157" y="2425867"/>
            <a:ext cx="3884397" cy="769441"/>
          </a:xfrm>
          <a:prstGeom prst="rect">
            <a:avLst/>
          </a:prstGeom>
          <a:noFill/>
        </p:spPr>
        <p:txBody>
          <a:bodyPr wrap="none" rtlCol="0">
            <a:spAutoFit/>
          </a:bodyPr>
          <a:lstStyle/>
          <a:p>
            <a:r>
              <a:rPr lang="es-ES" sz="4400" b="1" dirty="0" smtClean="0"/>
              <a:t>M</a:t>
            </a:r>
            <a:r>
              <a:rPr lang="es-ES" sz="2800" b="1" dirty="0" smtClean="0"/>
              <a:t>uestra por Hospitales</a:t>
            </a:r>
            <a:endParaRPr lang="es-ES" sz="2800" b="1" dirty="0"/>
          </a:p>
        </p:txBody>
      </p:sp>
      <p:graphicFrame>
        <p:nvGraphicFramePr>
          <p:cNvPr id="4" name="Tabla 3"/>
          <p:cNvGraphicFramePr>
            <a:graphicFrameLocks noGrp="1"/>
          </p:cNvGraphicFramePr>
          <p:nvPr>
            <p:extLst>
              <p:ext uri="{D42A27DB-BD31-4B8C-83A1-F6EECF244321}">
                <p14:modId xmlns:p14="http://schemas.microsoft.com/office/powerpoint/2010/main" val="2453237888"/>
              </p:ext>
            </p:extLst>
          </p:nvPr>
        </p:nvGraphicFramePr>
        <p:xfrm>
          <a:off x="6609284" y="3534771"/>
          <a:ext cx="4996815" cy="2430093"/>
        </p:xfrm>
        <a:graphic>
          <a:graphicData uri="http://schemas.openxmlformats.org/drawingml/2006/table">
            <a:tbl>
              <a:tblPr firstRow="1" firstCol="1" bandRow="1">
                <a:tableStyleId>{5C22544A-7EE6-4342-B048-85BDC9FD1C3A}</a:tableStyleId>
              </a:tblPr>
              <a:tblGrid>
                <a:gridCol w="2985135">
                  <a:extLst>
                    <a:ext uri="{9D8B030D-6E8A-4147-A177-3AD203B41FA5}">
                      <a16:colId xmlns:a16="http://schemas.microsoft.com/office/drawing/2014/main" val="556766956"/>
                    </a:ext>
                  </a:extLst>
                </a:gridCol>
                <a:gridCol w="1005840">
                  <a:extLst>
                    <a:ext uri="{9D8B030D-6E8A-4147-A177-3AD203B41FA5}">
                      <a16:colId xmlns:a16="http://schemas.microsoft.com/office/drawing/2014/main" val="331599935"/>
                    </a:ext>
                  </a:extLst>
                </a:gridCol>
                <a:gridCol w="1005840">
                  <a:extLst>
                    <a:ext uri="{9D8B030D-6E8A-4147-A177-3AD203B41FA5}">
                      <a16:colId xmlns:a16="http://schemas.microsoft.com/office/drawing/2014/main" val="1040651574"/>
                    </a:ext>
                  </a:extLst>
                </a:gridCol>
              </a:tblGrid>
              <a:tr h="312790">
                <a:tc>
                  <a:txBody>
                    <a:bodyPr/>
                    <a:lstStyle/>
                    <a:p>
                      <a:pPr>
                        <a:lnSpc>
                          <a:spcPct val="107000"/>
                        </a:lnSpc>
                        <a:spcAft>
                          <a:spcPts val="0"/>
                        </a:spcAft>
                      </a:pPr>
                      <a:r>
                        <a:rPr lang="en-GB" sz="1100">
                          <a:effectLst/>
                        </a:rPr>
                        <a:t>Personal de Emergencias Pediátricas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Pacientes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Muestra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6598058"/>
                  </a:ext>
                </a:extLst>
              </a:tr>
              <a:tr h="327591">
                <a:tc>
                  <a:txBody>
                    <a:bodyPr/>
                    <a:lstStyle/>
                    <a:p>
                      <a:pPr>
                        <a:lnSpc>
                          <a:spcPct val="107000"/>
                        </a:lnSpc>
                        <a:spcAft>
                          <a:spcPts val="0"/>
                        </a:spcAft>
                      </a:pPr>
                      <a:r>
                        <a:rPr lang="en-GB" sz="1100">
                          <a:effectLst/>
                        </a:rPr>
                        <a:t>Hospital Básico de Nanegalito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187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49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4496382"/>
                  </a:ext>
                </a:extLst>
              </a:tr>
              <a:tr h="312790">
                <a:tc>
                  <a:txBody>
                    <a:bodyPr/>
                    <a:lstStyle/>
                    <a:p>
                      <a:pPr>
                        <a:lnSpc>
                          <a:spcPct val="107000"/>
                        </a:lnSpc>
                        <a:spcAft>
                          <a:spcPts val="0"/>
                        </a:spcAft>
                      </a:pPr>
                      <a:r>
                        <a:rPr lang="en-GB" sz="1100">
                          <a:effectLst/>
                        </a:rPr>
                        <a:t>Hospital Básico de Machachi</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312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82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356170"/>
                  </a:ext>
                </a:extLst>
              </a:tr>
              <a:tr h="312790">
                <a:tc>
                  <a:txBody>
                    <a:bodyPr/>
                    <a:lstStyle/>
                    <a:p>
                      <a:pPr>
                        <a:lnSpc>
                          <a:spcPct val="107000"/>
                        </a:lnSpc>
                        <a:spcAft>
                          <a:spcPts val="0"/>
                        </a:spcAft>
                      </a:pPr>
                      <a:r>
                        <a:rPr lang="en-GB" sz="1100">
                          <a:effectLst/>
                        </a:rPr>
                        <a:t>Hospital Básico de Sangolquí</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215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57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852977"/>
                  </a:ext>
                </a:extLst>
              </a:tr>
              <a:tr h="538552">
                <a:tc>
                  <a:txBody>
                    <a:bodyPr/>
                    <a:lstStyle/>
                    <a:p>
                      <a:pPr>
                        <a:lnSpc>
                          <a:spcPct val="107000"/>
                        </a:lnSpc>
                        <a:spcAft>
                          <a:spcPts val="0"/>
                        </a:spcAft>
                      </a:pPr>
                      <a:r>
                        <a:rPr lang="es-EC" sz="1100">
                          <a:effectLst/>
                        </a:rPr>
                        <a:t>Hospital Básico Raúl Maldonado Mejía Cayambe</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193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51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1615287"/>
                  </a:ext>
                </a:extLst>
              </a:tr>
              <a:tr h="312790">
                <a:tc>
                  <a:txBody>
                    <a:bodyPr/>
                    <a:lstStyle/>
                    <a:p>
                      <a:pPr>
                        <a:lnSpc>
                          <a:spcPct val="107000"/>
                        </a:lnSpc>
                        <a:spcAft>
                          <a:spcPts val="0"/>
                        </a:spcAft>
                      </a:pPr>
                      <a:r>
                        <a:rPr lang="en-GB" sz="1100">
                          <a:effectLst/>
                        </a:rPr>
                        <a:t>Hospital Básico Yaruqui</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164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43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37652"/>
                  </a:ext>
                </a:extLst>
              </a:tr>
              <a:tr h="312790">
                <a:tc>
                  <a:txBody>
                    <a:bodyPr/>
                    <a:lstStyle/>
                    <a:p>
                      <a:pPr>
                        <a:lnSpc>
                          <a:spcPct val="107000"/>
                        </a:lnSpc>
                        <a:spcAft>
                          <a:spcPts val="0"/>
                        </a:spcAft>
                      </a:pPr>
                      <a:r>
                        <a:rPr lang="en-GB" sz="1100">
                          <a:effectLst/>
                        </a:rPr>
                        <a:t>TOTAL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rPr>
                        <a:t>1.071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rPr>
                        <a:t>282</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3143344"/>
                  </a:ext>
                </a:extLst>
              </a:tr>
            </a:tbl>
          </a:graphicData>
        </a:graphic>
      </p:graphicFrame>
    </p:spTree>
    <p:extLst>
      <p:ext uri="{BB962C8B-B14F-4D97-AF65-F5344CB8AC3E}">
        <p14:creationId xmlns:p14="http://schemas.microsoft.com/office/powerpoint/2010/main" val="284875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a:xfrm>
            <a:off x="227527" y="325671"/>
            <a:ext cx="9556123" cy="285273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RESULTADOS </a:t>
            </a:r>
            <a:r>
              <a:rPr lang="es-EC" sz="48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 </a:t>
            </a:r>
            <a:r>
              <a:rPr lang="es-EC" sz="4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a:t>
            </a:r>
            <a:r>
              <a:rPr lang="es-EC" sz="4800" b="1" dirty="0"/>
              <a:t>D</a:t>
            </a:r>
            <a:r>
              <a:rPr lang="es-EC" sz="4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INVESTIGACIÓN</a:t>
            </a:r>
            <a:endParaRPr lang="en-US" sz="48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0735" y="681855"/>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3569891" y="2533172"/>
            <a:ext cx="5750844" cy="6452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CALIDAD DEL SERVICIO SATISFACCION DEL PACIENTE </a:t>
            </a:r>
            <a:endParaRPr lang="es-EC" b="1"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486" y="3348386"/>
            <a:ext cx="6842079" cy="3266053"/>
          </a:xfrm>
          <a:prstGeom prst="rect">
            <a:avLst/>
          </a:prstGeom>
        </p:spPr>
      </p:pic>
    </p:spTree>
    <p:extLst>
      <p:ext uri="{BB962C8B-B14F-4D97-AF65-F5344CB8AC3E}">
        <p14:creationId xmlns:p14="http://schemas.microsoft.com/office/powerpoint/2010/main" val="934276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73689" y="183179"/>
            <a:ext cx="2848344" cy="769441"/>
          </a:xfrm>
          <a:prstGeom prst="rect">
            <a:avLst/>
          </a:prstGeom>
          <a:noFill/>
        </p:spPr>
        <p:txBody>
          <a:bodyPr wrap="none" rtlCol="0">
            <a:spAutoFit/>
          </a:bodyPr>
          <a:lstStyle/>
          <a:p>
            <a:r>
              <a:rPr lang="es-ES" sz="4400" b="1" dirty="0" smtClean="0"/>
              <a:t>I</a:t>
            </a:r>
            <a:r>
              <a:rPr lang="es-ES" sz="2800" b="1" dirty="0" smtClean="0"/>
              <a:t>nforme ejecutivo</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2104459005"/>
              </p:ext>
            </p:extLst>
          </p:nvPr>
        </p:nvGraphicFramePr>
        <p:xfrm>
          <a:off x="991674" y="1493949"/>
          <a:ext cx="10380371" cy="4533365"/>
        </p:xfrm>
        <a:graphic>
          <a:graphicData uri="http://schemas.openxmlformats.org/drawingml/2006/table">
            <a:tbl>
              <a:tblPr firstRow="1" firstCol="1" bandRow="1">
                <a:tableStyleId>{1FECB4D8-DB02-4DC6-A0A2-4F2EBAE1DC90}</a:tableStyleId>
              </a:tblPr>
              <a:tblGrid>
                <a:gridCol w="7810625">
                  <a:extLst>
                    <a:ext uri="{9D8B030D-6E8A-4147-A177-3AD203B41FA5}">
                      <a16:colId xmlns:a16="http://schemas.microsoft.com/office/drawing/2014/main" val="20000"/>
                    </a:ext>
                  </a:extLst>
                </a:gridCol>
                <a:gridCol w="2569746">
                  <a:extLst>
                    <a:ext uri="{9D8B030D-6E8A-4147-A177-3AD203B41FA5}">
                      <a16:colId xmlns:a16="http://schemas.microsoft.com/office/drawing/2014/main" val="20001"/>
                    </a:ext>
                  </a:extLst>
                </a:gridCol>
              </a:tblGrid>
              <a:tr h="383279">
                <a:tc>
                  <a:txBody>
                    <a:bodyPr/>
                    <a:lstStyle/>
                    <a:p>
                      <a:pPr algn="ctr">
                        <a:lnSpc>
                          <a:spcPct val="115000"/>
                        </a:lnSpc>
                        <a:spcAft>
                          <a:spcPts val="0"/>
                        </a:spcAft>
                      </a:pPr>
                      <a:r>
                        <a:rPr lang="es-EC" sz="2000" dirty="0">
                          <a:effectLst/>
                        </a:rPr>
                        <a:t>Objetivo Especifico</a:t>
                      </a:r>
                      <a:endParaRPr lang="es-EC" sz="2000" dirty="0">
                        <a:effectLst/>
                        <a:latin typeface="Times New Roman"/>
                        <a:ea typeface="Calibri"/>
                        <a:cs typeface="Times New Roman"/>
                      </a:endParaRPr>
                    </a:p>
                  </a:txBody>
                  <a:tcPr marL="68580" marR="68580" marT="0" marB="0" anchor="ctr"/>
                </a:tc>
                <a:tc>
                  <a:txBody>
                    <a:bodyPr/>
                    <a:lstStyle/>
                    <a:p>
                      <a:pPr algn="ctr">
                        <a:lnSpc>
                          <a:spcPct val="115000"/>
                        </a:lnSpc>
                        <a:spcAft>
                          <a:spcPts val="0"/>
                        </a:spcAft>
                      </a:pPr>
                      <a:r>
                        <a:rPr lang="es-EC" sz="2000" dirty="0">
                          <a:effectLst/>
                        </a:rPr>
                        <a:t>Variables </a:t>
                      </a:r>
                      <a:endParaRPr lang="es-EC" sz="20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0"/>
                  </a:ext>
                </a:extLst>
              </a:tr>
              <a:tr h="1257869">
                <a:tc>
                  <a:txBody>
                    <a:bodyPr/>
                    <a:lstStyle/>
                    <a:p>
                      <a:pPr algn="just">
                        <a:lnSpc>
                          <a:spcPct val="115000"/>
                        </a:lnSpc>
                        <a:spcAft>
                          <a:spcPts val="0"/>
                        </a:spcAft>
                      </a:pPr>
                      <a:r>
                        <a:rPr lang="es-EC" sz="2000" b="0" dirty="0">
                          <a:effectLst/>
                        </a:rPr>
                        <a:t>Determinar la calidad percibida de los familiares de los pacientes que asisten al servicio de urgencias pediátricas de los Hospitales Básicos de la Provincia de Pichincha.</a:t>
                      </a:r>
                      <a:endParaRPr lang="es-EC" sz="2000" b="0" dirty="0">
                        <a:effectLst/>
                        <a:latin typeface="Times New Roman"/>
                        <a:ea typeface="Calibri"/>
                        <a:cs typeface="Times New Roman"/>
                      </a:endParaRPr>
                    </a:p>
                  </a:txBody>
                  <a:tcPr marL="68580" marR="68580" marT="0" marB="0" anchor="ctr"/>
                </a:tc>
                <a:tc>
                  <a:txBody>
                    <a:bodyPr/>
                    <a:lstStyle/>
                    <a:p>
                      <a:pPr algn="just">
                        <a:lnSpc>
                          <a:spcPct val="115000"/>
                        </a:lnSpc>
                        <a:spcAft>
                          <a:spcPts val="0"/>
                        </a:spcAft>
                      </a:pPr>
                      <a:r>
                        <a:rPr lang="es-EC" sz="2000" dirty="0">
                          <a:effectLst/>
                        </a:rPr>
                        <a:t>Calidad percibida </a:t>
                      </a:r>
                      <a:endParaRPr lang="es-EC" sz="20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1"/>
                  </a:ext>
                </a:extLst>
              </a:tr>
              <a:tr h="1634348">
                <a:tc>
                  <a:txBody>
                    <a:bodyPr/>
                    <a:lstStyle/>
                    <a:p>
                      <a:pPr algn="just">
                        <a:lnSpc>
                          <a:spcPct val="115000"/>
                        </a:lnSpc>
                        <a:spcAft>
                          <a:spcPts val="0"/>
                        </a:spcAft>
                      </a:pPr>
                      <a:r>
                        <a:rPr lang="es-EC" sz="2000" b="0" dirty="0">
                          <a:effectLst/>
                        </a:rPr>
                        <a:t>Establecer el nivel de confianza de los familiares de los pacientes que asisten al servicio de urgencias pediátricas de los Hospitales Básicos de la Provincia de Pichincha con la atención prestada.</a:t>
                      </a:r>
                      <a:endParaRPr lang="es-EC" sz="2000" b="0" dirty="0">
                        <a:effectLst/>
                        <a:latin typeface="Times New Roman"/>
                        <a:ea typeface="Calibri"/>
                        <a:cs typeface="Times New Roman"/>
                      </a:endParaRPr>
                    </a:p>
                  </a:txBody>
                  <a:tcPr marL="68580" marR="68580" marT="0" marB="0" anchor="ctr"/>
                </a:tc>
                <a:tc>
                  <a:txBody>
                    <a:bodyPr/>
                    <a:lstStyle/>
                    <a:p>
                      <a:pPr algn="just">
                        <a:lnSpc>
                          <a:spcPct val="115000"/>
                        </a:lnSpc>
                        <a:spcAft>
                          <a:spcPts val="0"/>
                        </a:spcAft>
                      </a:pPr>
                      <a:r>
                        <a:rPr lang="es-EC" sz="2000" dirty="0">
                          <a:effectLst/>
                        </a:rPr>
                        <a:t>Confianza </a:t>
                      </a:r>
                      <a:endParaRPr lang="es-EC" sz="20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2"/>
                  </a:ext>
                </a:extLst>
              </a:tr>
              <a:tr h="1257869">
                <a:tc>
                  <a:txBody>
                    <a:bodyPr/>
                    <a:lstStyle/>
                    <a:p>
                      <a:pPr algn="just">
                        <a:lnSpc>
                          <a:spcPct val="115000"/>
                        </a:lnSpc>
                        <a:spcAft>
                          <a:spcPts val="0"/>
                        </a:spcAft>
                      </a:pPr>
                      <a:r>
                        <a:rPr lang="es-EC" sz="2000" b="0" dirty="0">
                          <a:effectLst/>
                        </a:rPr>
                        <a:t>Establecer la calidad del servicio del personal de urgencias pediátricas, de los Hospitales Básicos de la Provincia de Pichincha.</a:t>
                      </a:r>
                      <a:endParaRPr lang="es-EC" sz="2000" b="0" dirty="0">
                        <a:effectLst/>
                        <a:latin typeface="Times New Roman"/>
                        <a:ea typeface="Calibri"/>
                        <a:cs typeface="Times New Roman"/>
                      </a:endParaRPr>
                    </a:p>
                  </a:txBody>
                  <a:tcPr marL="68580" marR="68580" marT="0" marB="0" anchor="ctr"/>
                </a:tc>
                <a:tc>
                  <a:txBody>
                    <a:bodyPr/>
                    <a:lstStyle/>
                    <a:p>
                      <a:pPr algn="just">
                        <a:lnSpc>
                          <a:spcPct val="115000"/>
                        </a:lnSpc>
                        <a:spcAft>
                          <a:spcPts val="0"/>
                        </a:spcAft>
                      </a:pPr>
                      <a:r>
                        <a:rPr lang="es-EC" sz="2000" dirty="0">
                          <a:effectLst/>
                        </a:rPr>
                        <a:t>Calidad de servicio </a:t>
                      </a:r>
                      <a:endParaRPr lang="es-EC" sz="20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850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63277" y="127902"/>
            <a:ext cx="1947969" cy="646331"/>
          </a:xfrm>
          <a:prstGeom prst="rect">
            <a:avLst/>
          </a:prstGeom>
          <a:noFill/>
        </p:spPr>
        <p:txBody>
          <a:bodyPr wrap="none" rtlCol="0">
            <a:spAutoFit/>
          </a:bodyPr>
          <a:lstStyle/>
          <a:p>
            <a:r>
              <a:rPr lang="es-ES" sz="3600" b="1" dirty="0" smtClean="0"/>
              <a:t>R</a:t>
            </a:r>
            <a:r>
              <a:rPr lang="es-ES" sz="2800" b="1" dirty="0" smtClean="0"/>
              <a:t>esultados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Gráfico"/>
          <p:cNvGraphicFramePr/>
          <p:nvPr>
            <p:extLst>
              <p:ext uri="{D42A27DB-BD31-4B8C-83A1-F6EECF244321}">
                <p14:modId xmlns:p14="http://schemas.microsoft.com/office/powerpoint/2010/main" val="2046434753"/>
              </p:ext>
            </p:extLst>
          </p:nvPr>
        </p:nvGraphicFramePr>
        <p:xfrm>
          <a:off x="257576" y="939587"/>
          <a:ext cx="11655381" cy="5538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40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63277" y="127902"/>
            <a:ext cx="1947969" cy="646331"/>
          </a:xfrm>
          <a:prstGeom prst="rect">
            <a:avLst/>
          </a:prstGeom>
          <a:noFill/>
        </p:spPr>
        <p:txBody>
          <a:bodyPr wrap="none" rtlCol="0">
            <a:spAutoFit/>
          </a:bodyPr>
          <a:lstStyle/>
          <a:p>
            <a:r>
              <a:rPr lang="es-ES" sz="3600" b="1" dirty="0" smtClean="0"/>
              <a:t>R</a:t>
            </a:r>
            <a:r>
              <a:rPr lang="es-ES" sz="2800" b="1" dirty="0" smtClean="0"/>
              <a:t>esultados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Gráfico"/>
          <p:cNvGraphicFramePr/>
          <p:nvPr>
            <p:extLst>
              <p:ext uri="{D42A27DB-BD31-4B8C-83A1-F6EECF244321}">
                <p14:modId xmlns:p14="http://schemas.microsoft.com/office/powerpoint/2010/main" val="3764532565"/>
              </p:ext>
            </p:extLst>
          </p:nvPr>
        </p:nvGraphicFramePr>
        <p:xfrm>
          <a:off x="242216" y="774233"/>
          <a:ext cx="11748015" cy="5935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820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63277" y="127902"/>
            <a:ext cx="1947969" cy="646331"/>
          </a:xfrm>
          <a:prstGeom prst="rect">
            <a:avLst/>
          </a:prstGeom>
          <a:noFill/>
        </p:spPr>
        <p:txBody>
          <a:bodyPr wrap="none" rtlCol="0">
            <a:spAutoFit/>
          </a:bodyPr>
          <a:lstStyle/>
          <a:p>
            <a:r>
              <a:rPr lang="es-ES" sz="3600" b="1" dirty="0" smtClean="0"/>
              <a:t>R</a:t>
            </a:r>
            <a:r>
              <a:rPr lang="es-ES" sz="2800" b="1" dirty="0" smtClean="0"/>
              <a:t>esultados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Gráfico"/>
          <p:cNvGraphicFramePr/>
          <p:nvPr>
            <p:extLst>
              <p:ext uri="{D42A27DB-BD31-4B8C-83A1-F6EECF244321}">
                <p14:modId xmlns:p14="http://schemas.microsoft.com/office/powerpoint/2010/main" val="775987965"/>
              </p:ext>
            </p:extLst>
          </p:nvPr>
        </p:nvGraphicFramePr>
        <p:xfrm>
          <a:off x="367163" y="786541"/>
          <a:ext cx="11361921" cy="591047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redondeado 1"/>
          <p:cNvSpPr/>
          <p:nvPr/>
        </p:nvSpPr>
        <p:spPr>
          <a:xfrm>
            <a:off x="627797" y="939587"/>
            <a:ext cx="3875964" cy="38424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400"/>
              <a:t>Establecer la calidad del servicio del personal de urgencias pediátricas</a:t>
            </a:r>
          </a:p>
        </p:txBody>
      </p:sp>
    </p:spTree>
    <p:extLst>
      <p:ext uri="{BB962C8B-B14F-4D97-AF65-F5344CB8AC3E}">
        <p14:creationId xmlns:p14="http://schemas.microsoft.com/office/powerpoint/2010/main" val="121650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15797" y="147380"/>
            <a:ext cx="3487173" cy="830997"/>
          </a:xfrm>
          <a:prstGeom prst="rect">
            <a:avLst/>
          </a:prstGeom>
          <a:noFill/>
        </p:spPr>
        <p:txBody>
          <a:bodyPr wrap="none" rtlCol="0">
            <a:spAutoFit/>
          </a:bodyPr>
          <a:lstStyle/>
          <a:p>
            <a:r>
              <a:rPr lang="es-ES" sz="4800" b="1" dirty="0" smtClean="0"/>
              <a:t>I</a:t>
            </a:r>
            <a:r>
              <a:rPr lang="es-ES" sz="2800" b="1" dirty="0" smtClean="0"/>
              <a:t>nforme por Variables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525440" y="1643811"/>
            <a:ext cx="8964760" cy="3093154"/>
          </a:xfrm>
          <a:prstGeom prst="rect">
            <a:avLst/>
          </a:prstGeom>
        </p:spPr>
        <p:txBody>
          <a:bodyPr wrap="square">
            <a:spAutoFit/>
          </a:bodyPr>
          <a:lstStyle/>
          <a:p>
            <a:pPr indent="180340">
              <a:lnSpc>
                <a:spcPct val="150000"/>
              </a:lnSpc>
              <a:spcBef>
                <a:spcPts val="1200"/>
              </a:spcBef>
              <a:spcAft>
                <a:spcPts val="1800"/>
              </a:spcAft>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Las variables de estudio están dadas por: </a:t>
            </a:r>
          </a:p>
          <a:p>
            <a:pPr indent="180340">
              <a:lnSpc>
                <a:spcPct val="150000"/>
              </a:lnSpc>
              <a:spcBef>
                <a:spcPts val="1200"/>
              </a:spcBef>
              <a:spcAft>
                <a:spcPts val="1800"/>
              </a:spcAft>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1.- La calidad percibida, </a:t>
            </a:r>
          </a:p>
          <a:p>
            <a:pPr indent="180340">
              <a:lnSpc>
                <a:spcPct val="150000"/>
              </a:lnSpc>
              <a:spcBef>
                <a:spcPts val="1200"/>
              </a:spcBef>
              <a:spcAft>
                <a:spcPts val="1800"/>
              </a:spcAft>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2.- Co</a:t>
            </a: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nfiabilidad y </a:t>
            </a:r>
          </a:p>
          <a:p>
            <a:pPr indent="180340">
              <a:lnSpc>
                <a:spcPct val="150000"/>
              </a:lnSpc>
              <a:spcBef>
                <a:spcPts val="1200"/>
              </a:spcBef>
              <a:spcAft>
                <a:spcPts val="1800"/>
              </a:spcAft>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3.- </a:t>
            </a:r>
            <a:r>
              <a:rPr lang="es-EC" sz="2000" dirty="0">
                <a:latin typeface="Times New Roman" panose="02020603050405020304" pitchFamily="18" charset="0"/>
                <a:ea typeface="Calibri" panose="020F0502020204030204" pitchFamily="34" charset="0"/>
                <a:cs typeface="Times New Roman" panose="02020603050405020304" pitchFamily="18" charset="0"/>
              </a:rPr>
              <a:t>C</a:t>
            </a: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alidad de servicio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0273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a:xfrm>
            <a:off x="2346039" y="622712"/>
            <a:ext cx="8904462" cy="231457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C"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PLANTEAMIENTO DEL </a:t>
            </a:r>
            <a:r>
              <a:rPr lang="es-EC"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PROBLEMA</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34" y="669702"/>
            <a:ext cx="925830" cy="9258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satisfacción servicio de salu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5775" y="1780000"/>
            <a:ext cx="6674242" cy="445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55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7215" y="148640"/>
            <a:ext cx="1978427" cy="707886"/>
          </a:xfrm>
          <a:prstGeom prst="rect">
            <a:avLst/>
          </a:prstGeom>
          <a:noFill/>
        </p:spPr>
        <p:txBody>
          <a:bodyPr wrap="none" rtlCol="0">
            <a:spAutoFit/>
          </a:bodyPr>
          <a:lstStyle/>
          <a:p>
            <a:r>
              <a:rPr lang="es-ES" sz="4000" b="1" dirty="0" smtClean="0"/>
              <a:t>R</a:t>
            </a:r>
            <a:r>
              <a:rPr lang="es-ES" sz="2800" b="1" dirty="0" smtClean="0"/>
              <a:t>esultados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48829" y="1229114"/>
            <a:ext cx="3409310" cy="498663"/>
          </a:xfrm>
          <a:prstGeom prst="rect">
            <a:avLst/>
          </a:prstGeom>
        </p:spPr>
        <p:txBody>
          <a:bodyPr wrap="square">
            <a:spAutoFit/>
          </a:bodyPr>
          <a:lstStyle/>
          <a:p>
            <a:pPr marL="447675" lvl="2" indent="-228600">
              <a:lnSpc>
                <a:spcPct val="150000"/>
              </a:lnSpc>
              <a:spcBef>
                <a:spcPts val="1200"/>
              </a:spcBef>
              <a:spcAft>
                <a:spcPts val="1800"/>
              </a:spcAft>
              <a:buFont typeface="+mj-lt"/>
              <a:buAutoNum type="arabicPeriod"/>
            </a:pPr>
            <a:r>
              <a:rPr lang="es-EC"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 anticipa</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ángulo 6"/>
          <p:cNvSpPr/>
          <p:nvPr/>
        </p:nvSpPr>
        <p:spPr>
          <a:xfrm>
            <a:off x="3065172" y="248689"/>
            <a:ext cx="8072728" cy="1200329"/>
          </a:xfrm>
          <a:prstGeom prst="rect">
            <a:avLst/>
          </a:prstGeom>
        </p:spPr>
        <p:txBody>
          <a:bodyPr wrap="square">
            <a:spAutoFit/>
          </a:bodyPr>
          <a:lstStyle/>
          <a:p>
            <a:pPr lvl="2">
              <a:spcBef>
                <a:spcPts val="1200"/>
              </a:spcBef>
              <a:spcAft>
                <a:spcPts val="1800"/>
              </a:spcAft>
            </a:pPr>
            <a:r>
              <a:rPr lang="es-EC"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Calidad Percibida: </a:t>
            </a:r>
            <a:r>
              <a:rPr lang="es-EC" dirty="0" smtClean="0"/>
              <a:t>La </a:t>
            </a:r>
            <a:r>
              <a:rPr lang="es-EC" dirty="0"/>
              <a:t>satisfacción percibida por el paciente, la misma está compuesta por la accesibilidad a servicios y atenciones, así como el nivel de anticipación del personal que brinda el servicio ante inquietudes y necesidades del cliente</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8 Gráfico"/>
          <p:cNvGraphicFramePr/>
          <p:nvPr>
            <p:extLst>
              <p:ext uri="{D42A27DB-BD31-4B8C-83A1-F6EECF244321}">
                <p14:modId xmlns:p14="http://schemas.microsoft.com/office/powerpoint/2010/main" val="1801287522"/>
              </p:ext>
            </p:extLst>
          </p:nvPr>
        </p:nvGraphicFramePr>
        <p:xfrm>
          <a:off x="1746428" y="1727777"/>
          <a:ext cx="8993443" cy="4864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983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7215" y="148640"/>
            <a:ext cx="1978427" cy="707886"/>
          </a:xfrm>
          <a:prstGeom prst="rect">
            <a:avLst/>
          </a:prstGeom>
          <a:noFill/>
        </p:spPr>
        <p:txBody>
          <a:bodyPr wrap="none" rtlCol="0">
            <a:spAutoFit/>
          </a:bodyPr>
          <a:lstStyle/>
          <a:p>
            <a:r>
              <a:rPr lang="es-ES" sz="4000" b="1" dirty="0" smtClean="0"/>
              <a:t>R</a:t>
            </a:r>
            <a:r>
              <a:rPr lang="es-ES" sz="2800" b="1" dirty="0" smtClean="0"/>
              <a:t>esultados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48829" y="1229114"/>
            <a:ext cx="3409310" cy="498663"/>
          </a:xfrm>
          <a:prstGeom prst="rect">
            <a:avLst/>
          </a:prstGeom>
        </p:spPr>
        <p:txBody>
          <a:bodyPr wrap="square">
            <a:spAutoFit/>
          </a:bodyPr>
          <a:lstStyle/>
          <a:p>
            <a:pPr marL="447675" lvl="2" indent="-228600">
              <a:lnSpc>
                <a:spcPct val="150000"/>
              </a:lnSpc>
              <a:spcBef>
                <a:spcPts val="1200"/>
              </a:spcBef>
              <a:spcAft>
                <a:spcPts val="1800"/>
              </a:spcAft>
              <a:buFont typeface="+mj-lt"/>
              <a:buAutoNum type="arabicPeriod"/>
            </a:pPr>
            <a:r>
              <a:rPr lang="es-EC"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Accesibilidad</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ángulo 6"/>
          <p:cNvSpPr/>
          <p:nvPr/>
        </p:nvSpPr>
        <p:spPr>
          <a:xfrm>
            <a:off x="3065172" y="248689"/>
            <a:ext cx="8072728" cy="1200329"/>
          </a:xfrm>
          <a:prstGeom prst="rect">
            <a:avLst/>
          </a:prstGeom>
        </p:spPr>
        <p:txBody>
          <a:bodyPr wrap="square">
            <a:spAutoFit/>
          </a:bodyPr>
          <a:lstStyle/>
          <a:p>
            <a:pPr lvl="2">
              <a:spcBef>
                <a:spcPts val="1200"/>
              </a:spcBef>
              <a:spcAft>
                <a:spcPts val="1800"/>
              </a:spcAft>
            </a:pPr>
            <a:r>
              <a:rPr lang="es-EC"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Calidad Percibida: </a:t>
            </a:r>
            <a:r>
              <a:rPr lang="es-EC" dirty="0" smtClean="0"/>
              <a:t>La </a:t>
            </a:r>
            <a:r>
              <a:rPr lang="es-EC" dirty="0"/>
              <a:t>satisfacción percibida por el paciente, la misma está compuesta por la accesibilidad a servicios y atenciones, así como el nivel de anticipación del personal que brinda el servicio ante inquietudes y necesidades del cliente</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7 Gráfico"/>
          <p:cNvGraphicFramePr/>
          <p:nvPr>
            <p:extLst>
              <p:ext uri="{D42A27DB-BD31-4B8C-83A1-F6EECF244321}">
                <p14:modId xmlns:p14="http://schemas.microsoft.com/office/powerpoint/2010/main" val="3526532297"/>
              </p:ext>
            </p:extLst>
          </p:nvPr>
        </p:nvGraphicFramePr>
        <p:xfrm>
          <a:off x="3065172" y="1478444"/>
          <a:ext cx="8200998" cy="49496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6116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008" y="231701"/>
            <a:ext cx="1978427" cy="707886"/>
          </a:xfrm>
          <a:prstGeom prst="rect">
            <a:avLst/>
          </a:prstGeom>
          <a:noFill/>
        </p:spPr>
        <p:txBody>
          <a:bodyPr wrap="none" rtlCol="0">
            <a:spAutoFit/>
          </a:bodyPr>
          <a:lstStyle/>
          <a:p>
            <a:r>
              <a:rPr lang="es-ES" sz="4000" b="1" dirty="0" smtClean="0"/>
              <a:t>R</a:t>
            </a:r>
            <a:r>
              <a:rPr lang="es-ES" sz="2800" b="1" dirty="0" smtClean="0"/>
              <a:t>esultados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57007" y="1296883"/>
            <a:ext cx="1978427" cy="498663"/>
          </a:xfrm>
          <a:prstGeom prst="rect">
            <a:avLst/>
          </a:prstGeom>
        </p:spPr>
        <p:txBody>
          <a:bodyPr wrap="none">
            <a:spAutoFit/>
          </a:bodyPr>
          <a:lstStyle/>
          <a:p>
            <a:pPr marL="627063" lvl="2" indent="-176213">
              <a:lnSpc>
                <a:spcPct val="150000"/>
              </a:lnSpc>
              <a:spcBef>
                <a:spcPts val="1200"/>
              </a:spcBef>
              <a:spcAft>
                <a:spcPts val="1800"/>
              </a:spcAft>
              <a:buFont typeface="+mj-lt"/>
              <a:buAutoNum type="arabicPeriod"/>
            </a:pPr>
            <a:r>
              <a:rPr lang="es-EC"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Conforta</a:t>
            </a:r>
            <a:r>
              <a:rPr lang="es-EC"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2449180" y="451312"/>
            <a:ext cx="8660097" cy="923330"/>
          </a:xfrm>
          <a:prstGeom prst="rect">
            <a:avLst/>
          </a:prstGeom>
        </p:spPr>
        <p:txBody>
          <a:bodyPr wrap="square">
            <a:spAutoFit/>
          </a:bodyPr>
          <a:lstStyle/>
          <a:p>
            <a:pPr indent="180340">
              <a:spcBef>
                <a:spcPts val="1200"/>
              </a:spcBef>
              <a:spcAft>
                <a:spcPts val="180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Confiabilidad: </a:t>
            </a:r>
            <a:r>
              <a:rPr lang="es-EC" dirty="0" smtClean="0">
                <a:latin typeface="Times New Roman" panose="02020603050405020304" pitchFamily="18" charset="0"/>
                <a:ea typeface="Calibri" panose="020F0502020204030204" pitchFamily="34" charset="0"/>
                <a:cs typeface="Times New Roman" panose="02020603050405020304" pitchFamily="18" charset="0"/>
              </a:rPr>
              <a:t>El </a:t>
            </a:r>
            <a:r>
              <a:rPr lang="es-EC" dirty="0">
                <a:latin typeface="Times New Roman" panose="02020603050405020304" pitchFamily="18" charset="0"/>
                <a:ea typeface="Calibri" panose="020F0502020204030204" pitchFamily="34" charset="0"/>
                <a:cs typeface="Times New Roman" panose="02020603050405020304" pitchFamily="18" charset="0"/>
              </a:rPr>
              <a:t>nivel de seguridad brindado al paciente, el cual considera que el bien o servicio percibido posee las garantías necesarias para lograr los objetivos, así como expectativas del cliente: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9 Gráfico"/>
          <p:cNvGraphicFramePr/>
          <p:nvPr>
            <p:extLst>
              <p:ext uri="{D42A27DB-BD31-4B8C-83A1-F6EECF244321}">
                <p14:modId xmlns:p14="http://schemas.microsoft.com/office/powerpoint/2010/main" val="2182819146"/>
              </p:ext>
            </p:extLst>
          </p:nvPr>
        </p:nvGraphicFramePr>
        <p:xfrm>
          <a:off x="2210938" y="1546213"/>
          <a:ext cx="9376012" cy="5113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121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008" y="231701"/>
            <a:ext cx="1978427" cy="707886"/>
          </a:xfrm>
          <a:prstGeom prst="rect">
            <a:avLst/>
          </a:prstGeom>
          <a:noFill/>
        </p:spPr>
        <p:txBody>
          <a:bodyPr wrap="none" rtlCol="0">
            <a:spAutoFit/>
          </a:bodyPr>
          <a:lstStyle/>
          <a:p>
            <a:r>
              <a:rPr lang="es-ES" sz="4000" b="1" dirty="0" smtClean="0"/>
              <a:t>R</a:t>
            </a:r>
            <a:r>
              <a:rPr lang="es-ES" sz="2800" b="1" dirty="0" smtClean="0"/>
              <a:t>esultados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57007" y="1296883"/>
            <a:ext cx="1580975" cy="1938992"/>
          </a:xfrm>
          <a:prstGeom prst="rect">
            <a:avLst/>
          </a:prstGeom>
        </p:spPr>
        <p:txBody>
          <a:bodyPr wrap="square">
            <a:spAutoFit/>
          </a:bodyPr>
          <a:lstStyle/>
          <a:p>
            <a:pPr marL="0" lvl="2">
              <a:lnSpc>
                <a:spcPct val="150000"/>
              </a:lnSpc>
              <a:spcBef>
                <a:spcPts val="1200"/>
              </a:spcBef>
              <a:spcAft>
                <a:spcPts val="1800"/>
              </a:spcAft>
            </a:pPr>
            <a:r>
              <a:rPr lang="es-EC"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Mantiene relaciones de confianza:</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2449180" y="451312"/>
            <a:ext cx="8660097" cy="923330"/>
          </a:xfrm>
          <a:prstGeom prst="rect">
            <a:avLst/>
          </a:prstGeom>
        </p:spPr>
        <p:txBody>
          <a:bodyPr wrap="square">
            <a:spAutoFit/>
          </a:bodyPr>
          <a:lstStyle/>
          <a:p>
            <a:pPr indent="180340">
              <a:spcBef>
                <a:spcPts val="1200"/>
              </a:spcBef>
              <a:spcAft>
                <a:spcPts val="180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Confiabilidad: </a:t>
            </a:r>
            <a:r>
              <a:rPr lang="es-EC" dirty="0" smtClean="0">
                <a:latin typeface="Times New Roman" panose="02020603050405020304" pitchFamily="18" charset="0"/>
                <a:ea typeface="Calibri" panose="020F0502020204030204" pitchFamily="34" charset="0"/>
                <a:cs typeface="Times New Roman" panose="02020603050405020304" pitchFamily="18" charset="0"/>
              </a:rPr>
              <a:t>El </a:t>
            </a:r>
            <a:r>
              <a:rPr lang="es-EC" dirty="0">
                <a:latin typeface="Times New Roman" panose="02020603050405020304" pitchFamily="18" charset="0"/>
                <a:ea typeface="Calibri" panose="020F0502020204030204" pitchFamily="34" charset="0"/>
                <a:cs typeface="Times New Roman" panose="02020603050405020304" pitchFamily="18" charset="0"/>
              </a:rPr>
              <a:t>nivel de seguridad brindado al paciente, el cual considera que el bien o servicio percibido posee las garantías necesarias para lograr los objetivos, así como expectativas del cliente: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6 Gráfico"/>
          <p:cNvGraphicFramePr/>
          <p:nvPr>
            <p:extLst>
              <p:ext uri="{D42A27DB-BD31-4B8C-83A1-F6EECF244321}">
                <p14:modId xmlns:p14="http://schemas.microsoft.com/office/powerpoint/2010/main" val="4142484256"/>
              </p:ext>
            </p:extLst>
          </p:nvPr>
        </p:nvGraphicFramePr>
        <p:xfrm>
          <a:off x="2043397" y="1497182"/>
          <a:ext cx="9789211" cy="5135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892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008" y="231701"/>
            <a:ext cx="1978427" cy="707886"/>
          </a:xfrm>
          <a:prstGeom prst="rect">
            <a:avLst/>
          </a:prstGeom>
          <a:noFill/>
        </p:spPr>
        <p:txBody>
          <a:bodyPr wrap="none" rtlCol="0">
            <a:spAutoFit/>
          </a:bodyPr>
          <a:lstStyle/>
          <a:p>
            <a:r>
              <a:rPr lang="es-ES" sz="4000" b="1" dirty="0" smtClean="0"/>
              <a:t>R</a:t>
            </a:r>
            <a:r>
              <a:rPr lang="es-ES" sz="2800" b="1" dirty="0" smtClean="0"/>
              <a:t>esultados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57007" y="1296883"/>
            <a:ext cx="1580975" cy="1015663"/>
          </a:xfrm>
          <a:prstGeom prst="rect">
            <a:avLst/>
          </a:prstGeom>
        </p:spPr>
        <p:txBody>
          <a:bodyPr wrap="square">
            <a:spAutoFit/>
          </a:bodyPr>
          <a:lstStyle/>
          <a:p>
            <a:pPr marL="0" lvl="2">
              <a:lnSpc>
                <a:spcPct val="150000"/>
              </a:lnSpc>
              <a:spcBef>
                <a:spcPts val="1200"/>
              </a:spcBef>
              <a:spcAft>
                <a:spcPts val="1800"/>
              </a:spcAft>
            </a:pPr>
            <a:r>
              <a:rPr lang="es-EC"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Explica y Facilita:</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2449180" y="451312"/>
            <a:ext cx="8660097" cy="646331"/>
          </a:xfrm>
          <a:prstGeom prst="rect">
            <a:avLst/>
          </a:prstGeom>
        </p:spPr>
        <p:txBody>
          <a:bodyPr wrap="square">
            <a:spAutoFit/>
          </a:bodyPr>
          <a:lstStyle/>
          <a:p>
            <a:pPr indent="180340">
              <a:spcBef>
                <a:spcPts val="1200"/>
              </a:spcBef>
              <a:spcAft>
                <a:spcPts val="180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Calidad de servicio: </a:t>
            </a:r>
            <a:r>
              <a:rPr lang="es-EC" dirty="0" smtClean="0"/>
              <a:t>Nivel </a:t>
            </a:r>
            <a:r>
              <a:rPr lang="es-EC" dirty="0"/>
              <a:t>de satisfacción percibida por el cliente al quedar plenamente satisfechas sus inquietudes y necesidades,</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7 Gráfico"/>
          <p:cNvGraphicFramePr/>
          <p:nvPr>
            <p:extLst>
              <p:ext uri="{D42A27DB-BD31-4B8C-83A1-F6EECF244321}">
                <p14:modId xmlns:p14="http://schemas.microsoft.com/office/powerpoint/2010/main" val="4226660096"/>
              </p:ext>
            </p:extLst>
          </p:nvPr>
        </p:nvGraphicFramePr>
        <p:xfrm>
          <a:off x="1595723" y="1296883"/>
          <a:ext cx="10305125" cy="528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245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008" y="231701"/>
            <a:ext cx="1978427" cy="707886"/>
          </a:xfrm>
          <a:prstGeom prst="rect">
            <a:avLst/>
          </a:prstGeom>
          <a:noFill/>
        </p:spPr>
        <p:txBody>
          <a:bodyPr wrap="none" rtlCol="0">
            <a:spAutoFit/>
          </a:bodyPr>
          <a:lstStyle/>
          <a:p>
            <a:r>
              <a:rPr lang="es-ES" sz="4000" b="1" dirty="0" smtClean="0"/>
              <a:t>R</a:t>
            </a:r>
            <a:r>
              <a:rPr lang="es-ES" sz="2800" b="1" dirty="0" smtClean="0"/>
              <a:t>esultados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57007" y="1296883"/>
            <a:ext cx="1580975" cy="498663"/>
          </a:xfrm>
          <a:prstGeom prst="rect">
            <a:avLst/>
          </a:prstGeom>
        </p:spPr>
        <p:txBody>
          <a:bodyPr wrap="square">
            <a:spAutoFit/>
          </a:bodyPr>
          <a:lstStyle/>
          <a:p>
            <a:pPr marL="0" lvl="2">
              <a:lnSpc>
                <a:spcPct val="150000"/>
              </a:lnSpc>
              <a:spcBef>
                <a:spcPts val="1200"/>
              </a:spcBef>
              <a:spcAft>
                <a:spcPts val="1800"/>
              </a:spcAft>
            </a:pPr>
            <a:r>
              <a:rPr lang="es-EC"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Seguridad:</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2449180" y="451312"/>
            <a:ext cx="8660097" cy="646331"/>
          </a:xfrm>
          <a:prstGeom prst="rect">
            <a:avLst/>
          </a:prstGeom>
        </p:spPr>
        <p:txBody>
          <a:bodyPr wrap="square">
            <a:spAutoFit/>
          </a:bodyPr>
          <a:lstStyle/>
          <a:p>
            <a:pPr indent="180340">
              <a:spcBef>
                <a:spcPts val="1200"/>
              </a:spcBef>
              <a:spcAft>
                <a:spcPts val="180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Calidad de servicio: </a:t>
            </a:r>
            <a:r>
              <a:rPr lang="es-EC" dirty="0" smtClean="0"/>
              <a:t>Nivel </a:t>
            </a:r>
            <a:r>
              <a:rPr lang="es-EC" dirty="0"/>
              <a:t>de satisfacción percibida por el cliente al quedar plenamente satisfechas sus inquietudes y necesidades,</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6 Gráfico"/>
          <p:cNvGraphicFramePr/>
          <p:nvPr>
            <p:extLst>
              <p:ext uri="{D42A27DB-BD31-4B8C-83A1-F6EECF244321}">
                <p14:modId xmlns:p14="http://schemas.microsoft.com/office/powerpoint/2010/main" val="3031825393"/>
              </p:ext>
            </p:extLst>
          </p:nvPr>
        </p:nvGraphicFramePr>
        <p:xfrm>
          <a:off x="1797320" y="1296883"/>
          <a:ext cx="10076232" cy="539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362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50359" y="101119"/>
            <a:ext cx="2878737" cy="707886"/>
          </a:xfrm>
          <a:prstGeom prst="rect">
            <a:avLst/>
          </a:prstGeom>
          <a:noFill/>
        </p:spPr>
        <p:txBody>
          <a:bodyPr wrap="none" rtlCol="0">
            <a:spAutoFit/>
          </a:bodyPr>
          <a:lstStyle/>
          <a:p>
            <a:r>
              <a:rPr lang="es-ES" sz="4000" b="1" dirty="0" smtClean="0"/>
              <a:t>I</a:t>
            </a:r>
            <a:r>
              <a:rPr lang="es-ES" sz="2800" b="1" dirty="0" smtClean="0"/>
              <a:t>nforme bivariado</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540" y="101119"/>
            <a:ext cx="925830" cy="925830"/>
          </a:xfrm>
          <a:prstGeom prst="rect">
            <a:avLst/>
          </a:prstGeom>
          <a:noFill/>
          <a:extLst>
            <a:ext uri="{909E8E84-426E-40DD-AFC4-6F175D3DCCD1}">
              <a14:hiddenFill xmlns:a14="http://schemas.microsoft.com/office/drawing/2010/main">
                <a:solidFill>
                  <a:srgbClr val="FFFFFF"/>
                </a:solidFill>
              </a14:hiddenFill>
            </a:ext>
          </a:extLst>
        </p:spPr>
      </p:pic>
      <p:pic>
        <p:nvPicPr>
          <p:cNvPr id="9" name="0 Imagen"/>
          <p:cNvPicPr/>
          <p:nvPr/>
        </p:nvPicPr>
        <p:blipFill>
          <a:blip r:embed="rId3">
            <a:extLst>
              <a:ext uri="{28A0092B-C50C-407E-A947-70E740481C1C}">
                <a14:useLocalDpi xmlns:a14="http://schemas.microsoft.com/office/drawing/2010/main" val="0"/>
              </a:ext>
            </a:extLst>
          </a:blip>
          <a:stretch>
            <a:fillRect/>
          </a:stretch>
        </p:blipFill>
        <p:spPr>
          <a:xfrm>
            <a:off x="509056" y="1067290"/>
            <a:ext cx="5741619" cy="2082011"/>
          </a:xfrm>
          <a:prstGeom prst="rect">
            <a:avLst/>
          </a:prstGeom>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6810232" y="1150198"/>
            <a:ext cx="5110063" cy="3735701"/>
          </a:xfrm>
          <a:prstGeom prst="rect">
            <a:avLst/>
          </a:prstGeom>
          <a:noFill/>
          <a:ln>
            <a:noFill/>
          </a:ln>
        </p:spPr>
      </p:pic>
      <p:graphicFrame>
        <p:nvGraphicFramePr>
          <p:cNvPr id="2" name="Diagrama 1"/>
          <p:cNvGraphicFramePr/>
          <p:nvPr>
            <p:extLst>
              <p:ext uri="{D42A27DB-BD31-4B8C-83A1-F6EECF244321}">
                <p14:modId xmlns:p14="http://schemas.microsoft.com/office/powerpoint/2010/main" val="1036610369"/>
              </p:ext>
            </p:extLst>
          </p:nvPr>
        </p:nvGraphicFramePr>
        <p:xfrm>
          <a:off x="509056" y="2834641"/>
          <a:ext cx="6649969" cy="38927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2855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675712" y="132093"/>
            <a:ext cx="2768963" cy="523220"/>
          </a:xfrm>
          <a:prstGeom prst="rect">
            <a:avLst/>
          </a:prstGeom>
          <a:noFill/>
        </p:spPr>
        <p:txBody>
          <a:bodyPr wrap="none" rtlCol="0">
            <a:spAutoFit/>
          </a:bodyPr>
          <a:lstStyle/>
          <a:p>
            <a:r>
              <a:rPr lang="es-ES" sz="2800" b="1" dirty="0" smtClean="0"/>
              <a:t>Resumen Global </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45" y="-43999"/>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8 Gráfico"/>
          <p:cNvGraphicFramePr/>
          <p:nvPr>
            <p:extLst>
              <p:ext uri="{D42A27DB-BD31-4B8C-83A1-F6EECF244321}">
                <p14:modId xmlns:p14="http://schemas.microsoft.com/office/powerpoint/2010/main" val="206901572"/>
              </p:ext>
            </p:extLst>
          </p:nvPr>
        </p:nvGraphicFramePr>
        <p:xfrm>
          <a:off x="443921" y="677977"/>
          <a:ext cx="11566109" cy="6077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527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a:xfrm>
            <a:off x="3575715" y="462915"/>
            <a:ext cx="4667534" cy="2059622"/>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7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PROPUESTA</a:t>
            </a:r>
            <a:endParaRPr lang="en-US" sz="7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104" y="462915"/>
            <a:ext cx="1367108" cy="136710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sultado de imagen para satisfacción del paci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32" y="2026692"/>
            <a:ext cx="10714390" cy="366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564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23972" y="291350"/>
            <a:ext cx="1811650" cy="707886"/>
          </a:xfrm>
          <a:prstGeom prst="rect">
            <a:avLst/>
          </a:prstGeom>
          <a:noFill/>
        </p:spPr>
        <p:txBody>
          <a:bodyPr wrap="none" rtlCol="0">
            <a:spAutoFit/>
          </a:bodyPr>
          <a:lstStyle/>
          <a:p>
            <a:r>
              <a:rPr lang="es-ES" sz="4000" b="1" dirty="0" smtClean="0"/>
              <a:t>P</a:t>
            </a:r>
            <a:r>
              <a:rPr lang="es-ES" sz="2800" b="1" dirty="0" smtClean="0"/>
              <a:t>ropuesta</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790" y="168940"/>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837338" y="457230"/>
            <a:ext cx="7820411" cy="477054"/>
          </a:xfrm>
          <a:prstGeom prst="rect">
            <a:avLst/>
          </a:prstGeom>
        </p:spPr>
        <p:txBody>
          <a:bodyPr wrap="none">
            <a:spAutoFit/>
          </a:bodyPr>
          <a:lstStyle/>
          <a:p>
            <a:r>
              <a:rPr lang="en-GB" sz="2500" b="1" dirty="0">
                <a:latin typeface="Times New Roman" panose="02020603050405020304" pitchFamily="18" charset="0"/>
                <a:cs typeface="Times New Roman" panose="02020603050405020304" pitchFamily="18" charset="0"/>
              </a:rPr>
              <a:t>Estrategias para fomentar la humanización del servicio </a:t>
            </a:r>
            <a:endParaRPr lang="es-EC" sz="2500" b="1" dirty="0">
              <a:latin typeface="Times New Roman" panose="02020603050405020304" pitchFamily="18" charset="0"/>
              <a:cs typeface="Times New Roman" panose="02020603050405020304" pitchFamily="18" charset="0"/>
            </a:endParaRPr>
          </a:p>
        </p:txBody>
      </p:sp>
      <p:graphicFrame>
        <p:nvGraphicFramePr>
          <p:cNvPr id="8" name="Diagrama 7"/>
          <p:cNvGraphicFramePr/>
          <p:nvPr>
            <p:extLst>
              <p:ext uri="{D42A27DB-BD31-4B8C-83A1-F6EECF244321}">
                <p14:modId xmlns:p14="http://schemas.microsoft.com/office/powerpoint/2010/main" val="2193859421"/>
              </p:ext>
            </p:extLst>
          </p:nvPr>
        </p:nvGraphicFramePr>
        <p:xfrm>
          <a:off x="470790" y="1094770"/>
          <a:ext cx="11079526" cy="556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99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77926" y="176114"/>
            <a:ext cx="3142142" cy="923330"/>
          </a:xfrm>
          <a:prstGeom prst="rect">
            <a:avLst/>
          </a:prstGeom>
          <a:noFill/>
        </p:spPr>
        <p:txBody>
          <a:bodyPr wrap="none" rtlCol="0">
            <a:spAutoFit/>
          </a:bodyPr>
          <a:lstStyle/>
          <a:p>
            <a:r>
              <a:rPr lang="es-ES" sz="5400" b="1" dirty="0" smtClean="0"/>
              <a:t>Á</a:t>
            </a:r>
            <a:r>
              <a:rPr lang="es-ES" sz="2800" b="1" dirty="0" smtClean="0"/>
              <a:t>rbol de Problema</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6170" y="13757"/>
            <a:ext cx="925830" cy="925830"/>
          </a:xfrm>
          <a:prstGeom prst="rect">
            <a:avLst/>
          </a:prstGeom>
          <a:noFill/>
          <a:extLst>
            <a:ext uri="{909E8E84-426E-40DD-AFC4-6F175D3DCCD1}">
              <a14:hiddenFill xmlns:a14="http://schemas.microsoft.com/office/drawing/2010/main">
                <a:solidFill>
                  <a:srgbClr val="FFFFFF"/>
                </a:solidFill>
              </a14:hiddenFill>
            </a:ext>
          </a:extLst>
        </p:spPr>
      </p:pic>
      <p:sp>
        <p:nvSpPr>
          <p:cNvPr id="57" name="2 Rectángulo"/>
          <p:cNvSpPr>
            <a:spLocks noChangeArrowheads="1"/>
          </p:cNvSpPr>
          <p:nvPr/>
        </p:nvSpPr>
        <p:spPr bwMode="auto">
          <a:xfrm>
            <a:off x="2781133" y="1484254"/>
            <a:ext cx="2008009" cy="936406"/>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Baja productividad laboral y elevados índices de ausentismo</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58" name="4 Rectángulo"/>
          <p:cNvSpPr>
            <a:spLocks noChangeArrowheads="1"/>
          </p:cNvSpPr>
          <p:nvPr/>
        </p:nvSpPr>
        <p:spPr bwMode="auto">
          <a:xfrm>
            <a:off x="5240497" y="1510566"/>
            <a:ext cx="1924513" cy="863353"/>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Inadecuado manejo de los protocolos de atención</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59" name="26 Rectángulo"/>
          <p:cNvSpPr>
            <a:spLocks noChangeArrowheads="1"/>
          </p:cNvSpPr>
          <p:nvPr/>
        </p:nvSpPr>
        <p:spPr bwMode="auto">
          <a:xfrm>
            <a:off x="8061232" y="1557214"/>
            <a:ext cx="1533524" cy="993598"/>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Retardo en la atención y desinformación al paciente</a:t>
            </a:r>
            <a:endParaRPr kumimoji="0" lang="es-EC" altLang="es-EC"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2"/>
          <p:cNvSpPr>
            <a:spLocks noChangeArrowheads="1"/>
          </p:cNvSpPr>
          <p:nvPr/>
        </p:nvSpPr>
        <p:spPr bwMode="auto">
          <a:xfrm>
            <a:off x="294143" y="867674"/>
            <a:ext cx="19782780" cy="47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1" name="Rectangle 56"/>
          <p:cNvSpPr>
            <a:spLocks noChangeArrowheads="1"/>
          </p:cNvSpPr>
          <p:nvPr/>
        </p:nvSpPr>
        <p:spPr bwMode="auto">
          <a:xfrm>
            <a:off x="312821" y="906023"/>
            <a:ext cx="19782780"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smtClean="0">
                <a:ln>
                  <a:noFill/>
                </a:ln>
                <a:solidFill>
                  <a:schemeClr val="tx1"/>
                </a:solidFill>
                <a:effectLst/>
                <a:latin typeface="Arial" panose="020B0604020202020204" pitchFamily="34" charset="0"/>
              </a:rPr>
              <a:t/>
            </a:r>
            <a:br>
              <a:rPr kumimoji="0" lang="es-EC" altLang="es-EC" sz="1800" b="0" i="0" u="none" strike="noStrike" cap="none" normalizeH="0" baseline="0" dirty="0" smtClean="0">
                <a:ln>
                  <a:noFill/>
                </a:ln>
                <a:solidFill>
                  <a:schemeClr val="tx1"/>
                </a:solidFill>
                <a:effectLst/>
                <a:latin typeface="Arial" panose="020B0604020202020204" pitchFamily="34" charset="0"/>
              </a:rPr>
            </a:br>
            <a:endParaRPr kumimoji="0" lang="es-EC" altLang="es-EC"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Efecto </a:t>
            </a:r>
            <a:endParaRPr kumimoji="0" lang="es-EC" altLang="es-EC"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s-EC" altLang="es-EC"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58"/>
          <p:cNvSpPr>
            <a:spLocks noChangeArrowheads="1"/>
          </p:cNvSpPr>
          <p:nvPr/>
        </p:nvSpPr>
        <p:spPr bwMode="auto">
          <a:xfrm>
            <a:off x="1155032" y="27982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3" name="1 Rectángulo"/>
          <p:cNvSpPr>
            <a:spLocks noChangeArrowheads="1"/>
          </p:cNvSpPr>
          <p:nvPr/>
        </p:nvSpPr>
        <p:spPr bwMode="auto">
          <a:xfrm>
            <a:off x="3445795" y="3260228"/>
            <a:ext cx="5462587" cy="100965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BAJA CALIDAD DE LA ATENCIÓN DEL PERSONAL DEL SERVICIO DE URGENCIAS  PEDIATRICAS DE LOS HOSPITALES BÁSICOS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4" name="Rectangle 60"/>
          <p:cNvSpPr>
            <a:spLocks noChangeArrowheads="1"/>
          </p:cNvSpPr>
          <p:nvPr/>
        </p:nvSpPr>
        <p:spPr bwMode="auto">
          <a:xfrm>
            <a:off x="1155032" y="32554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smtClean="0">
                <a:ln>
                  <a:noFill/>
                </a:ln>
                <a:solidFill>
                  <a:schemeClr val="tx1"/>
                </a:solidFill>
                <a:effectLst/>
                <a:latin typeface="Arial" panose="020B0604020202020204" pitchFamily="34" charset="0"/>
              </a:rPr>
              <a:t/>
            </a:r>
            <a:br>
              <a:rPr kumimoji="0" lang="es-EC" altLang="es-EC" sz="1800" b="0" i="0" u="none" strike="noStrike" cap="none" normalizeH="0" baseline="0" dirty="0" smtClean="0">
                <a:ln>
                  <a:noFill/>
                </a:ln>
                <a:solidFill>
                  <a:schemeClr val="tx1"/>
                </a:solidFill>
                <a:effectLst/>
                <a:latin typeface="Arial" panose="020B0604020202020204" pitchFamily="34" charset="0"/>
              </a:rPr>
            </a:br>
            <a:endParaRPr kumimoji="0" lang="es-EC" altLang="es-EC"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Problema </a:t>
            </a:r>
            <a:endParaRPr kumimoji="0" lang="es-EC" altLang="es-EC"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5" name="6 Rectángulo"/>
          <p:cNvSpPr>
            <a:spLocks noChangeArrowheads="1"/>
          </p:cNvSpPr>
          <p:nvPr/>
        </p:nvSpPr>
        <p:spPr bwMode="auto">
          <a:xfrm>
            <a:off x="5436299" y="4889094"/>
            <a:ext cx="2122488" cy="128270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Insuficiente capacitación del personal </a:t>
            </a:r>
            <a:r>
              <a:rPr lang="es-EC" altLang="es-EC" sz="1200" dirty="0" smtClean="0">
                <a:latin typeface="Arial" panose="020B0604020202020204" pitchFamily="34" charset="0"/>
                <a:ea typeface="Times New Roman" panose="02020603050405020304" pitchFamily="18" charset="0"/>
              </a:rPr>
              <a:t>medico</a:t>
            </a: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en protocolos de atención al paciente</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6" name="8 Rectángulo"/>
          <p:cNvSpPr>
            <a:spLocks noChangeArrowheads="1"/>
          </p:cNvSpPr>
          <p:nvPr/>
        </p:nvSpPr>
        <p:spPr bwMode="auto">
          <a:xfrm>
            <a:off x="2684368" y="4938216"/>
            <a:ext cx="1766887" cy="126365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Escaso rendimiento laboral producto del exceso de trabajo</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7" name="25 Rectángulo"/>
          <p:cNvSpPr>
            <a:spLocks noChangeArrowheads="1"/>
          </p:cNvSpPr>
          <p:nvPr/>
        </p:nvSpPr>
        <p:spPr bwMode="auto">
          <a:xfrm>
            <a:off x="8061231" y="4923928"/>
            <a:ext cx="1533525" cy="1143000"/>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Escasa comunicación entre departamentos</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68" name="Rectangle 64"/>
          <p:cNvSpPr>
            <a:spLocks noChangeArrowheads="1"/>
          </p:cNvSpPr>
          <p:nvPr/>
        </p:nvSpPr>
        <p:spPr bwMode="auto">
          <a:xfrm>
            <a:off x="638080" y="42698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9" name="Rectangle 68"/>
          <p:cNvSpPr>
            <a:spLocks noChangeArrowheads="1"/>
          </p:cNvSpPr>
          <p:nvPr/>
        </p:nvSpPr>
        <p:spPr bwMode="auto">
          <a:xfrm>
            <a:off x="638080" y="47270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smtClean="0">
                <a:ln>
                  <a:noFill/>
                </a:ln>
                <a:solidFill>
                  <a:schemeClr val="tx1"/>
                </a:solidFill>
                <a:effectLst/>
                <a:latin typeface="Arial" panose="020B0604020202020204" pitchFamily="34" charset="0"/>
              </a:rPr>
              <a:t/>
            </a:r>
            <a:br>
              <a:rPr kumimoji="0" lang="es-EC" altLang="es-EC" sz="1800" b="0" i="0" u="none" strike="noStrike" cap="none" normalizeH="0" baseline="0" dirty="0" smtClean="0">
                <a:ln>
                  <a:noFill/>
                </a:ln>
                <a:solidFill>
                  <a:schemeClr val="tx1"/>
                </a:solidFill>
                <a:effectLst/>
                <a:latin typeface="Arial" panose="020B0604020202020204" pitchFamily="34" charset="0"/>
              </a:rPr>
            </a:br>
            <a:endParaRPr kumimoji="0" lang="es-EC" altLang="es-EC"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Causa </a:t>
            </a:r>
            <a:endParaRPr kumimoji="0" lang="es-EC" altLang="es-EC"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cxnSp>
        <p:nvCxnSpPr>
          <p:cNvPr id="70" name="11 Conector recto de flecha"/>
          <p:cNvCxnSpPr/>
          <p:nvPr/>
        </p:nvCxnSpPr>
        <p:spPr>
          <a:xfrm>
            <a:off x="3920068" y="4398465"/>
            <a:ext cx="0" cy="525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11 Conector recto de flecha"/>
          <p:cNvCxnSpPr/>
          <p:nvPr/>
        </p:nvCxnSpPr>
        <p:spPr>
          <a:xfrm flipH="1">
            <a:off x="6431149" y="4320826"/>
            <a:ext cx="66394" cy="5053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11 Conector recto de flecha"/>
          <p:cNvCxnSpPr/>
          <p:nvPr/>
        </p:nvCxnSpPr>
        <p:spPr>
          <a:xfrm>
            <a:off x="8644059" y="4342268"/>
            <a:ext cx="0" cy="49720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11 Conector recto de flecha"/>
          <p:cNvCxnSpPr/>
          <p:nvPr/>
        </p:nvCxnSpPr>
        <p:spPr>
          <a:xfrm flipH="1" flipV="1">
            <a:off x="4186989" y="2550811"/>
            <a:ext cx="18421" cy="7014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5" name="11 Conector recto de flecha"/>
          <p:cNvCxnSpPr/>
          <p:nvPr/>
        </p:nvCxnSpPr>
        <p:spPr>
          <a:xfrm flipV="1">
            <a:off x="8573948" y="2601415"/>
            <a:ext cx="70111" cy="6508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11 Conector recto de flecha"/>
          <p:cNvCxnSpPr/>
          <p:nvPr/>
        </p:nvCxnSpPr>
        <p:spPr>
          <a:xfrm flipH="1" flipV="1">
            <a:off x="6241257" y="2375989"/>
            <a:ext cx="41928" cy="8285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713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69380" y="214622"/>
            <a:ext cx="1811650" cy="707886"/>
          </a:xfrm>
          <a:prstGeom prst="rect">
            <a:avLst/>
          </a:prstGeom>
          <a:noFill/>
        </p:spPr>
        <p:txBody>
          <a:bodyPr wrap="none" rtlCol="0">
            <a:spAutoFit/>
          </a:bodyPr>
          <a:lstStyle/>
          <a:p>
            <a:r>
              <a:rPr lang="es-ES" sz="4000" b="1" dirty="0" smtClean="0"/>
              <a:t>P</a:t>
            </a:r>
            <a:r>
              <a:rPr lang="es-ES" sz="2800" b="1" dirty="0" smtClean="0"/>
              <a:t>ropuesta</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61" y="105650"/>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1256565371"/>
              </p:ext>
            </p:extLst>
          </p:nvPr>
        </p:nvGraphicFramePr>
        <p:xfrm>
          <a:off x="968992" y="1567112"/>
          <a:ext cx="9799092" cy="4114800"/>
        </p:xfrm>
        <a:graphic>
          <a:graphicData uri="http://schemas.openxmlformats.org/drawingml/2006/table">
            <a:tbl>
              <a:tblPr firstRow="1" firstCol="1" bandRow="1">
                <a:tableStyleId>{1FECB4D8-DB02-4DC6-A0A2-4F2EBAE1DC90}</a:tableStyleId>
              </a:tblPr>
              <a:tblGrid>
                <a:gridCol w="2134698">
                  <a:extLst>
                    <a:ext uri="{9D8B030D-6E8A-4147-A177-3AD203B41FA5}">
                      <a16:colId xmlns:a16="http://schemas.microsoft.com/office/drawing/2014/main" val="20000"/>
                    </a:ext>
                  </a:extLst>
                </a:gridCol>
                <a:gridCol w="2092728">
                  <a:extLst>
                    <a:ext uri="{9D8B030D-6E8A-4147-A177-3AD203B41FA5}">
                      <a16:colId xmlns:a16="http://schemas.microsoft.com/office/drawing/2014/main" val="20001"/>
                    </a:ext>
                  </a:extLst>
                </a:gridCol>
                <a:gridCol w="2954300">
                  <a:extLst>
                    <a:ext uri="{9D8B030D-6E8A-4147-A177-3AD203B41FA5}">
                      <a16:colId xmlns:a16="http://schemas.microsoft.com/office/drawing/2014/main" val="20002"/>
                    </a:ext>
                  </a:extLst>
                </a:gridCol>
                <a:gridCol w="2617366">
                  <a:extLst>
                    <a:ext uri="{9D8B030D-6E8A-4147-A177-3AD203B41FA5}">
                      <a16:colId xmlns:a16="http://schemas.microsoft.com/office/drawing/2014/main" val="20003"/>
                    </a:ext>
                  </a:extLst>
                </a:gridCol>
              </a:tblGrid>
              <a:tr h="0">
                <a:tc>
                  <a:txBody>
                    <a:bodyPr/>
                    <a:lstStyle/>
                    <a:p>
                      <a:pPr>
                        <a:lnSpc>
                          <a:spcPct val="150000"/>
                        </a:lnSpc>
                        <a:spcAft>
                          <a:spcPts val="0"/>
                        </a:spcAft>
                      </a:pPr>
                      <a:r>
                        <a:rPr lang="en-GB" sz="1800" dirty="0">
                          <a:effectLst/>
                        </a:rPr>
                        <a:t>ÍTEM</a:t>
                      </a:r>
                      <a:endParaRPr lang="es-EC" sz="1600" dirty="0">
                        <a:effectLst/>
                        <a:latin typeface="Times New Roman"/>
                        <a:ea typeface="Calibri"/>
                        <a:cs typeface="Times New Roman"/>
                      </a:endParaRPr>
                    </a:p>
                  </a:txBody>
                  <a:tcPr marL="68580" marR="68580" marT="0" marB="0"/>
                </a:tc>
                <a:tc>
                  <a:txBody>
                    <a:bodyPr/>
                    <a:lstStyle/>
                    <a:p>
                      <a:pPr>
                        <a:lnSpc>
                          <a:spcPct val="150000"/>
                        </a:lnSpc>
                        <a:spcAft>
                          <a:spcPts val="0"/>
                        </a:spcAft>
                      </a:pPr>
                      <a:r>
                        <a:rPr lang="en-GB" sz="1800" dirty="0">
                          <a:effectLst/>
                        </a:rPr>
                        <a:t>CANTIDAD</a:t>
                      </a:r>
                      <a:endParaRPr lang="es-EC" sz="1600" dirty="0">
                        <a:effectLst/>
                        <a:latin typeface="Times New Roman"/>
                        <a:ea typeface="Calibri"/>
                        <a:cs typeface="Times New Roman"/>
                      </a:endParaRPr>
                    </a:p>
                  </a:txBody>
                  <a:tcPr marL="68580" marR="68580" marT="0" marB="0"/>
                </a:tc>
                <a:tc>
                  <a:txBody>
                    <a:bodyPr/>
                    <a:lstStyle/>
                    <a:p>
                      <a:pPr>
                        <a:lnSpc>
                          <a:spcPct val="150000"/>
                        </a:lnSpc>
                        <a:spcAft>
                          <a:spcPts val="0"/>
                        </a:spcAft>
                      </a:pPr>
                      <a:r>
                        <a:rPr lang="en-GB" sz="1800" dirty="0">
                          <a:effectLst/>
                        </a:rPr>
                        <a:t>VALOR UNITARIO</a:t>
                      </a:r>
                      <a:endParaRPr lang="es-EC" sz="1600" dirty="0">
                        <a:effectLst/>
                        <a:latin typeface="Times New Roman"/>
                        <a:ea typeface="Calibri"/>
                        <a:cs typeface="Times New Roman"/>
                      </a:endParaRPr>
                    </a:p>
                  </a:txBody>
                  <a:tcPr marL="68580" marR="68580" marT="0" marB="0"/>
                </a:tc>
                <a:tc>
                  <a:txBody>
                    <a:bodyPr/>
                    <a:lstStyle/>
                    <a:p>
                      <a:pPr>
                        <a:lnSpc>
                          <a:spcPct val="150000"/>
                        </a:lnSpc>
                        <a:spcAft>
                          <a:spcPts val="0"/>
                        </a:spcAft>
                      </a:pPr>
                      <a:r>
                        <a:rPr lang="en-GB" sz="1800" dirty="0">
                          <a:effectLst/>
                        </a:rPr>
                        <a:t>VALOR TOTAL</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50000"/>
                        </a:lnSpc>
                        <a:spcAft>
                          <a:spcPts val="0"/>
                        </a:spcAft>
                      </a:pPr>
                      <a:r>
                        <a:rPr lang="en-GB" sz="1800" dirty="0">
                          <a:effectLst/>
                        </a:rPr>
                        <a:t>Capacitadores</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2</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70.00</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980.00</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en-GB" sz="1800" dirty="0">
                          <a:effectLst/>
                        </a:rPr>
                        <a:t>Copias</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800</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0.03</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24.00</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lnSpc>
                          <a:spcPct val="150000"/>
                        </a:lnSpc>
                        <a:spcAft>
                          <a:spcPts val="0"/>
                        </a:spcAft>
                      </a:pPr>
                      <a:r>
                        <a:rPr lang="en-GB" sz="1800" dirty="0">
                          <a:effectLst/>
                        </a:rPr>
                        <a:t>Esferos</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25</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0.20</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35.00</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lnSpc>
                          <a:spcPct val="150000"/>
                        </a:lnSpc>
                        <a:spcAft>
                          <a:spcPts val="0"/>
                        </a:spcAft>
                      </a:pPr>
                      <a:r>
                        <a:rPr lang="en-GB" sz="1800" dirty="0">
                          <a:effectLst/>
                        </a:rPr>
                        <a:t>Lápices</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50</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0.30</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105.00</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lnSpc>
                          <a:spcPct val="150000"/>
                        </a:lnSpc>
                        <a:spcAft>
                          <a:spcPts val="0"/>
                        </a:spcAft>
                      </a:pPr>
                      <a:r>
                        <a:rPr lang="en-GB" sz="1800" dirty="0">
                          <a:effectLst/>
                        </a:rPr>
                        <a:t>Hojas de papel bond</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1.000</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4.00</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8.00</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lnSpc>
                          <a:spcPct val="150000"/>
                        </a:lnSpc>
                        <a:spcAft>
                          <a:spcPts val="0"/>
                        </a:spcAft>
                      </a:pPr>
                      <a:r>
                        <a:rPr lang="en-GB" sz="1800" dirty="0">
                          <a:effectLst/>
                        </a:rPr>
                        <a:t>Refrigerio</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25</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5.00</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875.00</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lnSpc>
                          <a:spcPct val="150000"/>
                        </a:lnSpc>
                        <a:spcAft>
                          <a:spcPts val="0"/>
                        </a:spcAft>
                      </a:pPr>
                      <a:r>
                        <a:rPr lang="en-GB" sz="1800" dirty="0">
                          <a:effectLst/>
                        </a:rPr>
                        <a:t>Subtotal</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 </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 </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2027.00</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lnSpc>
                          <a:spcPct val="150000"/>
                        </a:lnSpc>
                        <a:spcAft>
                          <a:spcPts val="0"/>
                        </a:spcAft>
                      </a:pPr>
                      <a:r>
                        <a:rPr lang="en-GB" sz="1800" dirty="0">
                          <a:effectLst/>
                        </a:rPr>
                        <a:t>Imprevistos 10%</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 </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 </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202.70</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lnSpc>
                          <a:spcPct val="150000"/>
                        </a:lnSpc>
                        <a:spcAft>
                          <a:spcPts val="0"/>
                        </a:spcAft>
                      </a:pPr>
                      <a:r>
                        <a:rPr lang="en-GB" sz="1800" dirty="0">
                          <a:effectLst/>
                        </a:rPr>
                        <a:t>TOTAL</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 </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 </a:t>
                      </a:r>
                      <a:endParaRPr lang="es-EC" sz="16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n-GB" sz="1800" dirty="0">
                          <a:effectLst/>
                        </a:rPr>
                        <a:t>2229.70</a:t>
                      </a:r>
                      <a:endParaRPr lang="es-EC"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7" name="6 CuadroTexto"/>
          <p:cNvSpPr txBox="1"/>
          <p:nvPr/>
        </p:nvSpPr>
        <p:spPr>
          <a:xfrm>
            <a:off x="5548322" y="460843"/>
            <a:ext cx="1811843" cy="461665"/>
          </a:xfrm>
          <a:prstGeom prst="rect">
            <a:avLst/>
          </a:prstGeom>
          <a:noFill/>
        </p:spPr>
        <p:txBody>
          <a:bodyPr wrap="none" rtlCol="0">
            <a:spAutoFit/>
          </a:bodyPr>
          <a:lstStyle/>
          <a:p>
            <a:r>
              <a:rPr lang="es-ES" sz="2400" b="1" dirty="0" smtClean="0"/>
              <a:t>Presupuesto</a:t>
            </a:r>
            <a:endParaRPr lang="es-ES" sz="1600" b="1" dirty="0"/>
          </a:p>
        </p:txBody>
      </p:sp>
    </p:spTree>
    <p:extLst>
      <p:ext uri="{BB962C8B-B14F-4D97-AF65-F5344CB8AC3E}">
        <p14:creationId xmlns:p14="http://schemas.microsoft.com/office/powerpoint/2010/main" val="324841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a:xfrm>
            <a:off x="2074460" y="558449"/>
            <a:ext cx="8777690" cy="209645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5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CONCLUSIONES Y RECOMENDACIONES</a:t>
            </a:r>
            <a:endParaRPr lang="en-US" sz="45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2" descr="http://360.espe.edu.ec/images/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921" y="470905"/>
            <a:ext cx="1926665" cy="192666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930" y="2371444"/>
            <a:ext cx="7524750" cy="4229100"/>
          </a:xfrm>
          <a:prstGeom prst="rect">
            <a:avLst/>
          </a:prstGeom>
        </p:spPr>
      </p:pic>
    </p:spTree>
    <p:extLst>
      <p:ext uri="{BB962C8B-B14F-4D97-AF65-F5344CB8AC3E}">
        <p14:creationId xmlns:p14="http://schemas.microsoft.com/office/powerpoint/2010/main" val="791599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83807" y="170146"/>
            <a:ext cx="2323072" cy="769441"/>
          </a:xfrm>
          <a:prstGeom prst="rect">
            <a:avLst/>
          </a:prstGeom>
          <a:noFill/>
        </p:spPr>
        <p:txBody>
          <a:bodyPr wrap="none" rtlCol="0">
            <a:spAutoFit/>
          </a:bodyPr>
          <a:lstStyle/>
          <a:p>
            <a:r>
              <a:rPr lang="es-ES" sz="4400" b="1" dirty="0" smtClean="0"/>
              <a:t>C</a:t>
            </a:r>
            <a:r>
              <a:rPr lang="es-ES" sz="2800" b="1" dirty="0" smtClean="0"/>
              <a:t>onclusiones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666" y="67239"/>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215449239"/>
              </p:ext>
            </p:extLst>
          </p:nvPr>
        </p:nvGraphicFramePr>
        <p:xfrm>
          <a:off x="477670" y="1130656"/>
          <a:ext cx="112866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01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83807" y="170146"/>
            <a:ext cx="2323072" cy="769441"/>
          </a:xfrm>
          <a:prstGeom prst="rect">
            <a:avLst/>
          </a:prstGeom>
          <a:noFill/>
        </p:spPr>
        <p:txBody>
          <a:bodyPr wrap="none" rtlCol="0">
            <a:spAutoFit/>
          </a:bodyPr>
          <a:lstStyle/>
          <a:p>
            <a:r>
              <a:rPr lang="es-ES" sz="4400" b="1" dirty="0" smtClean="0"/>
              <a:t>C</a:t>
            </a:r>
            <a:r>
              <a:rPr lang="es-ES" sz="2800" b="1" dirty="0" smtClean="0"/>
              <a:t>onclusiones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666" y="67239"/>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609920876"/>
              </p:ext>
            </p:extLst>
          </p:nvPr>
        </p:nvGraphicFramePr>
        <p:xfrm>
          <a:off x="477670" y="1130656"/>
          <a:ext cx="112866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570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54744" y="231701"/>
            <a:ext cx="3174267" cy="707886"/>
          </a:xfrm>
          <a:prstGeom prst="rect">
            <a:avLst/>
          </a:prstGeom>
          <a:noFill/>
        </p:spPr>
        <p:txBody>
          <a:bodyPr wrap="none" rtlCol="0">
            <a:spAutoFit/>
          </a:bodyPr>
          <a:lstStyle/>
          <a:p>
            <a:r>
              <a:rPr lang="es-ES" sz="4000" b="1" dirty="0" smtClean="0"/>
              <a:t>R</a:t>
            </a:r>
            <a:r>
              <a:rPr lang="es-ES" sz="2800" b="1" dirty="0" smtClean="0"/>
              <a:t>ecomendaciones </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95" y="189548"/>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879675915"/>
              </p:ext>
            </p:extLst>
          </p:nvPr>
        </p:nvGraphicFramePr>
        <p:xfrm>
          <a:off x="272955" y="719666"/>
          <a:ext cx="11641541" cy="5790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72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54743" y="189237"/>
            <a:ext cx="3174267" cy="707886"/>
          </a:xfrm>
          <a:prstGeom prst="rect">
            <a:avLst/>
          </a:prstGeom>
          <a:noFill/>
        </p:spPr>
        <p:txBody>
          <a:bodyPr wrap="none" rtlCol="0">
            <a:spAutoFit/>
          </a:bodyPr>
          <a:lstStyle/>
          <a:p>
            <a:r>
              <a:rPr lang="es-ES" sz="4000" b="1" dirty="0" smtClean="0"/>
              <a:t>R</a:t>
            </a:r>
            <a:r>
              <a:rPr lang="es-ES" sz="2800" b="1" dirty="0" smtClean="0"/>
              <a:t>ecomendaciones </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95" y="189548"/>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2042745325"/>
              </p:ext>
            </p:extLst>
          </p:nvPr>
        </p:nvGraphicFramePr>
        <p:xfrm>
          <a:off x="272955" y="897122"/>
          <a:ext cx="11641541" cy="5612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629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355910" y="342350"/>
            <a:ext cx="3480179" cy="1184825"/>
          </a:xfrm>
        </p:spPr>
        <p:txBody>
          <a:bodyPr/>
          <a:lstStyle/>
          <a:p>
            <a:r>
              <a:rPr lang="es-EC" dirty="0" smtClean="0"/>
              <a:t>EVIDENCIAS </a:t>
            </a:r>
            <a:endParaRPr lang="es-EC" dirty="0"/>
          </a:p>
        </p:txBody>
      </p:sp>
      <p:pic>
        <p:nvPicPr>
          <p:cNvPr id="4" name="Imagen 3" descr="C:\Users\pc1\Pictures\WATH 5\IMG-20171113-WA00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586" y="1377048"/>
            <a:ext cx="4337098" cy="4996455"/>
          </a:xfrm>
          <a:prstGeom prst="rect">
            <a:avLst/>
          </a:prstGeom>
          <a:noFill/>
          <a:ln>
            <a:noFill/>
          </a:ln>
        </p:spPr>
      </p:pic>
      <p:pic>
        <p:nvPicPr>
          <p:cNvPr id="5" name="Imagen 4" descr="C:\Users\pc1\Pictures\WATH 5\IMG-20171113-WA00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152" y="1527175"/>
            <a:ext cx="5049672" cy="4846328"/>
          </a:xfrm>
          <a:prstGeom prst="rect">
            <a:avLst/>
          </a:prstGeom>
          <a:noFill/>
          <a:ln>
            <a:noFill/>
          </a:ln>
        </p:spPr>
      </p:pic>
    </p:spTree>
    <p:extLst>
      <p:ext uri="{BB962C8B-B14F-4D97-AF65-F5344CB8AC3E}">
        <p14:creationId xmlns:p14="http://schemas.microsoft.com/office/powerpoint/2010/main" val="3787561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94829" y="559558"/>
            <a:ext cx="3132919" cy="698310"/>
          </a:xfrm>
        </p:spPr>
        <p:txBody>
          <a:bodyPr/>
          <a:lstStyle/>
          <a:p>
            <a:r>
              <a:rPr lang="es-EC" dirty="0" smtClean="0">
                <a:latin typeface="Bell MT" panose="02020503060305020303" pitchFamily="18" charset="0"/>
              </a:rPr>
              <a:t>ZONA GEOGRAFICA </a:t>
            </a:r>
            <a:endParaRPr lang="es-EC" dirty="0">
              <a:latin typeface="Bell MT" panose="02020503060305020303"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498587507"/>
              </p:ext>
            </p:extLst>
          </p:nvPr>
        </p:nvGraphicFramePr>
        <p:xfrm>
          <a:off x="509613" y="2028968"/>
          <a:ext cx="3721100" cy="2667000"/>
        </p:xfrm>
        <a:graphic>
          <a:graphicData uri="http://schemas.openxmlformats.org/drawingml/2006/table">
            <a:tbl>
              <a:tblPr>
                <a:tableStyleId>{5C22544A-7EE6-4342-B048-85BDC9FD1C3A}</a:tableStyleId>
              </a:tblPr>
              <a:tblGrid>
                <a:gridCol w="1625600">
                  <a:extLst>
                    <a:ext uri="{9D8B030D-6E8A-4147-A177-3AD203B41FA5}">
                      <a16:colId xmlns:a16="http://schemas.microsoft.com/office/drawing/2014/main" val="4282856265"/>
                    </a:ext>
                  </a:extLst>
                </a:gridCol>
                <a:gridCol w="2095500">
                  <a:extLst>
                    <a:ext uri="{9D8B030D-6E8A-4147-A177-3AD203B41FA5}">
                      <a16:colId xmlns:a16="http://schemas.microsoft.com/office/drawing/2014/main" val="3644084681"/>
                    </a:ext>
                  </a:extLst>
                </a:gridCol>
              </a:tblGrid>
              <a:tr h="190500">
                <a:tc>
                  <a:txBody>
                    <a:bodyPr/>
                    <a:lstStyle/>
                    <a:p>
                      <a:pPr algn="l" fontAlgn="b"/>
                      <a:r>
                        <a:rPr lang="es-EC" sz="1100" u="none" strike="noStrike" dirty="0">
                          <a:effectLst/>
                        </a:rPr>
                        <a:t>PROVINCIAS </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N° HOSPITALES BASICOS </a:t>
                      </a:r>
                      <a:endParaRPr lang="es-EC"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0741178"/>
                  </a:ext>
                </a:extLst>
              </a:tr>
              <a:tr h="190500">
                <a:tc>
                  <a:txBody>
                    <a:bodyPr/>
                    <a:lstStyle/>
                    <a:p>
                      <a:pPr algn="l" fontAlgn="b"/>
                      <a:r>
                        <a:rPr lang="es-EC" sz="1100" u="none" strike="noStrike" dirty="0">
                          <a:effectLst/>
                        </a:rPr>
                        <a:t>CARCHI </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1873170"/>
                  </a:ext>
                </a:extLst>
              </a:tr>
              <a:tr h="190500">
                <a:tc>
                  <a:txBody>
                    <a:bodyPr/>
                    <a:lstStyle/>
                    <a:p>
                      <a:pPr algn="l" fontAlgn="b"/>
                      <a:r>
                        <a:rPr lang="es-EC" sz="1100" u="none" strike="noStrike" dirty="0">
                          <a:effectLst/>
                        </a:rPr>
                        <a:t>ESMERALDAS</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7060657"/>
                  </a:ext>
                </a:extLst>
              </a:tr>
              <a:tr h="190500">
                <a:tc>
                  <a:txBody>
                    <a:bodyPr/>
                    <a:lstStyle/>
                    <a:p>
                      <a:pPr algn="l" fontAlgn="b"/>
                      <a:r>
                        <a:rPr lang="es-EC" sz="1100" u="none" strike="noStrike" dirty="0">
                          <a:effectLst/>
                        </a:rPr>
                        <a:t>IMBABURA </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8363024"/>
                  </a:ext>
                </a:extLst>
              </a:tr>
              <a:tr h="190500">
                <a:tc>
                  <a:txBody>
                    <a:bodyPr/>
                    <a:lstStyle/>
                    <a:p>
                      <a:pPr algn="l" fontAlgn="b"/>
                      <a:r>
                        <a:rPr lang="es-EC" sz="1100" u="none" strike="noStrike" dirty="0">
                          <a:effectLst/>
                        </a:rPr>
                        <a:t>PICHINCA </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3601950"/>
                  </a:ext>
                </a:extLst>
              </a:tr>
              <a:tr h="190500">
                <a:tc>
                  <a:txBody>
                    <a:bodyPr/>
                    <a:lstStyle/>
                    <a:p>
                      <a:pPr algn="l" fontAlgn="b"/>
                      <a:r>
                        <a:rPr lang="es-EC" sz="1100" u="none" strike="noStrike" dirty="0">
                          <a:effectLst/>
                        </a:rPr>
                        <a:t>COTOPAXI</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2521043"/>
                  </a:ext>
                </a:extLst>
              </a:tr>
              <a:tr h="190500">
                <a:tc>
                  <a:txBody>
                    <a:bodyPr/>
                    <a:lstStyle/>
                    <a:p>
                      <a:pPr algn="l" fontAlgn="b"/>
                      <a:r>
                        <a:rPr lang="es-EC" sz="1100" u="none" strike="noStrike" dirty="0">
                          <a:effectLst/>
                        </a:rPr>
                        <a:t>MANABI</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4822462"/>
                  </a:ext>
                </a:extLst>
              </a:tr>
              <a:tr h="190500">
                <a:tc>
                  <a:txBody>
                    <a:bodyPr/>
                    <a:lstStyle/>
                    <a:p>
                      <a:pPr algn="l" fontAlgn="b"/>
                      <a:r>
                        <a:rPr lang="es-EC" sz="1100" u="none" strike="noStrike" dirty="0">
                          <a:effectLst/>
                        </a:rPr>
                        <a:t>BOLIVAR</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4076814"/>
                  </a:ext>
                </a:extLst>
              </a:tr>
              <a:tr h="190500">
                <a:tc>
                  <a:txBody>
                    <a:bodyPr/>
                    <a:lstStyle/>
                    <a:p>
                      <a:pPr algn="l" fontAlgn="b"/>
                      <a:r>
                        <a:rPr lang="es-EC" sz="1100" u="none" strike="noStrike" dirty="0">
                          <a:effectLst/>
                        </a:rPr>
                        <a:t>GUAYAS</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7921764"/>
                  </a:ext>
                </a:extLst>
              </a:tr>
              <a:tr h="190500">
                <a:tc>
                  <a:txBody>
                    <a:bodyPr/>
                    <a:lstStyle/>
                    <a:p>
                      <a:pPr algn="l" fontAlgn="b"/>
                      <a:r>
                        <a:rPr lang="es-EC" sz="1100" u="none" strike="noStrike">
                          <a:effectLst/>
                        </a:rPr>
                        <a:t>LOS RIOS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6733170"/>
                  </a:ext>
                </a:extLst>
              </a:tr>
              <a:tr h="190500">
                <a:tc>
                  <a:txBody>
                    <a:bodyPr/>
                    <a:lstStyle/>
                    <a:p>
                      <a:pPr algn="l" fontAlgn="b"/>
                      <a:r>
                        <a:rPr lang="es-EC" sz="1100" u="none" strike="noStrike">
                          <a:effectLst/>
                        </a:rPr>
                        <a:t>SANTA ELENA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0751765"/>
                  </a:ext>
                </a:extLst>
              </a:tr>
              <a:tr h="190500">
                <a:tc>
                  <a:txBody>
                    <a:bodyPr/>
                    <a:lstStyle/>
                    <a:p>
                      <a:pPr algn="l" fontAlgn="b"/>
                      <a:r>
                        <a:rPr lang="es-EC" sz="1100" u="none" strike="noStrike">
                          <a:effectLst/>
                        </a:rPr>
                        <a:t>GALAPAGOS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0662016"/>
                  </a:ext>
                </a:extLst>
              </a:tr>
              <a:tr h="190500">
                <a:tc>
                  <a:txBody>
                    <a:bodyPr/>
                    <a:lstStyle/>
                    <a:p>
                      <a:pPr algn="l" fontAlgn="b"/>
                      <a:r>
                        <a:rPr lang="es-EC" sz="1100" u="none" strike="noStrike">
                          <a:effectLst/>
                        </a:rPr>
                        <a:t>MORONA SANTIAGO</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997254"/>
                  </a:ext>
                </a:extLst>
              </a:tr>
              <a:tr h="190500">
                <a:tc>
                  <a:txBody>
                    <a:bodyPr/>
                    <a:lstStyle/>
                    <a:p>
                      <a:pPr algn="l" fontAlgn="b"/>
                      <a:r>
                        <a:rPr lang="es-EC" sz="1100" u="none" strike="noStrike">
                          <a:effectLst/>
                        </a:rPr>
                        <a:t>HUAQUILLAS</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4310479"/>
                  </a:ext>
                </a:extLst>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1498240670"/>
              </p:ext>
            </p:extLst>
          </p:nvPr>
        </p:nvGraphicFramePr>
        <p:xfrm>
          <a:off x="4932853" y="1833919"/>
          <a:ext cx="7075715" cy="3807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829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641725" y="228600"/>
            <a:ext cx="4394200" cy="723900"/>
          </a:xfrm>
        </p:spPr>
        <p:txBody>
          <a:bodyPr/>
          <a:lstStyle/>
          <a:p>
            <a:r>
              <a:rPr lang="es-EC" dirty="0" smtClean="0">
                <a:latin typeface="Algerian" panose="04020705040A02060702" pitchFamily="82" charset="0"/>
              </a:rPr>
              <a:t>AMBITO GEOGRAFICO</a:t>
            </a:r>
            <a:endParaRPr lang="es-EC" dirty="0">
              <a:latin typeface="Algerian" panose="04020705040A02060702" pitchFamily="82" charset="0"/>
            </a:endParaRPr>
          </a:p>
        </p:txBody>
      </p:sp>
      <p:graphicFrame>
        <p:nvGraphicFramePr>
          <p:cNvPr id="5" name="Gráfico 4"/>
          <p:cNvGraphicFramePr>
            <a:graphicFrameLocks/>
          </p:cNvGraphicFramePr>
          <p:nvPr>
            <p:extLst>
              <p:ext uri="{D42A27DB-BD31-4B8C-83A1-F6EECF244321}">
                <p14:modId xmlns:p14="http://schemas.microsoft.com/office/powerpoint/2010/main" val="3716415838"/>
              </p:ext>
            </p:extLst>
          </p:nvPr>
        </p:nvGraphicFramePr>
        <p:xfrm>
          <a:off x="6318913" y="1391502"/>
          <a:ext cx="5090615" cy="4982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280856138"/>
              </p:ext>
            </p:extLst>
          </p:nvPr>
        </p:nvGraphicFramePr>
        <p:xfrm>
          <a:off x="678744" y="2191632"/>
          <a:ext cx="4851400" cy="2843211"/>
        </p:xfrm>
        <a:graphic>
          <a:graphicData uri="http://schemas.openxmlformats.org/drawingml/2006/table">
            <a:tbl>
              <a:tblPr>
                <a:tableStyleId>{5C22544A-7EE6-4342-B048-85BDC9FD1C3A}</a:tableStyleId>
              </a:tblPr>
              <a:tblGrid>
                <a:gridCol w="2425700">
                  <a:extLst>
                    <a:ext uri="{9D8B030D-6E8A-4147-A177-3AD203B41FA5}">
                      <a16:colId xmlns:a16="http://schemas.microsoft.com/office/drawing/2014/main" val="1557644040"/>
                    </a:ext>
                  </a:extLst>
                </a:gridCol>
                <a:gridCol w="2425700">
                  <a:extLst>
                    <a:ext uri="{9D8B030D-6E8A-4147-A177-3AD203B41FA5}">
                      <a16:colId xmlns:a16="http://schemas.microsoft.com/office/drawing/2014/main" val="508397286"/>
                    </a:ext>
                  </a:extLst>
                </a:gridCol>
              </a:tblGrid>
              <a:tr h="563012">
                <a:tc>
                  <a:txBody>
                    <a:bodyPr/>
                    <a:lstStyle/>
                    <a:p>
                      <a:pPr algn="l" fontAlgn="b"/>
                      <a:r>
                        <a:rPr lang="es-EC" sz="1100" u="none" strike="noStrike" dirty="0">
                          <a:effectLst/>
                        </a:rPr>
                        <a:t>PROVINCIA </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a:effectLst/>
                        </a:rPr>
                        <a:t>N° HOSPITALES BASICOS </a:t>
                      </a:r>
                      <a:endParaRPr lang="es-EC"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4817929"/>
                  </a:ext>
                </a:extLst>
              </a:tr>
              <a:tr h="563012">
                <a:tc rowSpan="2">
                  <a:txBody>
                    <a:bodyPr/>
                    <a:lstStyle/>
                    <a:p>
                      <a:pPr algn="l" fontAlgn="b"/>
                      <a:r>
                        <a:rPr lang="es-EC" sz="1100" u="none" strike="noStrike">
                          <a:effectLst/>
                        </a:rPr>
                        <a:t>PICHINCHA </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8789208"/>
                  </a:ext>
                </a:extLst>
              </a:tr>
              <a:tr h="563012">
                <a:tc vMerge="1">
                  <a:txBody>
                    <a:bodyPr/>
                    <a:lstStyle/>
                    <a:p>
                      <a:endParaRPr lang="es-EC"/>
                    </a:p>
                  </a:txBody>
                  <a:tcPr/>
                </a:tc>
                <a:tc>
                  <a:txBody>
                    <a:bodyPr/>
                    <a:lstStyle/>
                    <a:p>
                      <a:pPr algn="r" fontAlgn="b"/>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1750711"/>
                  </a:ext>
                </a:extLst>
              </a:tr>
              <a:tr h="563012">
                <a:tc>
                  <a:txBody>
                    <a:bodyPr/>
                    <a:lstStyle/>
                    <a:p>
                      <a:pPr algn="l" fontAlgn="b"/>
                      <a:r>
                        <a:rPr lang="es-EC" sz="1100" u="none" strike="noStrike">
                          <a:effectLst/>
                        </a:rPr>
                        <a:t>GUAYAS </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0</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2690749"/>
                  </a:ext>
                </a:extLst>
              </a:tr>
              <a:tr h="591163">
                <a:tc>
                  <a:txBody>
                    <a:bodyPr/>
                    <a:lstStyle/>
                    <a:p>
                      <a:pPr algn="l" fontAlgn="b"/>
                      <a:r>
                        <a:rPr lang="es-EC" sz="1100" u="none" strike="noStrike">
                          <a:effectLst/>
                        </a:rPr>
                        <a:t>CUENCA </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6840274"/>
                  </a:ext>
                </a:extLst>
              </a:tr>
            </a:tbl>
          </a:graphicData>
        </a:graphic>
      </p:graphicFrame>
    </p:spTree>
    <p:extLst>
      <p:ext uri="{BB962C8B-B14F-4D97-AF65-F5344CB8AC3E}">
        <p14:creationId xmlns:p14="http://schemas.microsoft.com/office/powerpoint/2010/main" val="3119200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51631" y="2306472"/>
            <a:ext cx="8475259" cy="230832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7200" b="1" cap="none" spc="0" dirty="0" smtClean="0">
                <a:ln/>
                <a:solidFill>
                  <a:schemeClr val="accent3"/>
                </a:solidFill>
                <a:effectLst/>
                <a:latin typeface="Algerian" panose="04020705040A02060702" pitchFamily="82" charset="0"/>
              </a:rPr>
              <a:t>MUCHAS GRACIAS POR SU ATENCIÓN </a:t>
            </a:r>
            <a:endParaRPr lang="es-ES" sz="7200" b="1" cap="none" spc="0" dirty="0">
              <a:ln/>
              <a:solidFill>
                <a:schemeClr val="accent3"/>
              </a:solidFill>
              <a:effectLst/>
              <a:latin typeface="Algerian" panose="04020705040A02060702" pitchFamily="82" charset="0"/>
            </a:endParaRPr>
          </a:p>
        </p:txBody>
      </p:sp>
    </p:spTree>
    <p:extLst>
      <p:ext uri="{BB962C8B-B14F-4D97-AF65-F5344CB8AC3E}">
        <p14:creationId xmlns:p14="http://schemas.microsoft.com/office/powerpoint/2010/main" val="83882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61481" y="190023"/>
            <a:ext cx="5771452" cy="707886"/>
          </a:xfrm>
          <a:prstGeom prst="rect">
            <a:avLst/>
          </a:prstGeom>
          <a:noFill/>
        </p:spPr>
        <p:txBody>
          <a:bodyPr wrap="none" rtlCol="0">
            <a:spAutoFit/>
          </a:bodyPr>
          <a:lstStyle/>
          <a:p>
            <a:r>
              <a:rPr lang="es-ES" sz="4000" b="1" dirty="0" smtClean="0"/>
              <a:t>M</a:t>
            </a:r>
            <a:r>
              <a:rPr lang="es-ES" sz="2800" b="1" dirty="0" smtClean="0"/>
              <a:t>atriz de Síntesis del Marco Teórico</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42" y="190023"/>
            <a:ext cx="925830" cy="925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p:cNvGraphicFramePr>
            <a:graphicFrameLocks noGrp="1"/>
          </p:cNvGraphicFramePr>
          <p:nvPr>
            <p:extLst>
              <p:ext uri="{D42A27DB-BD31-4B8C-83A1-F6EECF244321}">
                <p14:modId xmlns:p14="http://schemas.microsoft.com/office/powerpoint/2010/main" val="775339185"/>
              </p:ext>
            </p:extLst>
          </p:nvPr>
        </p:nvGraphicFramePr>
        <p:xfrm>
          <a:off x="1323833" y="1115853"/>
          <a:ext cx="9908274" cy="5594008"/>
        </p:xfrm>
        <a:graphic>
          <a:graphicData uri="http://schemas.openxmlformats.org/drawingml/2006/table">
            <a:tbl>
              <a:tblPr firstRow="1" firstCol="1" bandRow="1"/>
              <a:tblGrid>
                <a:gridCol w="2170715">
                  <a:extLst>
                    <a:ext uri="{9D8B030D-6E8A-4147-A177-3AD203B41FA5}">
                      <a16:colId xmlns:a16="http://schemas.microsoft.com/office/drawing/2014/main" val="3647819616"/>
                    </a:ext>
                  </a:extLst>
                </a:gridCol>
                <a:gridCol w="2006923">
                  <a:extLst>
                    <a:ext uri="{9D8B030D-6E8A-4147-A177-3AD203B41FA5}">
                      <a16:colId xmlns:a16="http://schemas.microsoft.com/office/drawing/2014/main" val="195539613"/>
                    </a:ext>
                  </a:extLst>
                </a:gridCol>
                <a:gridCol w="1942894">
                  <a:extLst>
                    <a:ext uri="{9D8B030D-6E8A-4147-A177-3AD203B41FA5}">
                      <a16:colId xmlns:a16="http://schemas.microsoft.com/office/drawing/2014/main" val="584842797"/>
                    </a:ext>
                  </a:extLst>
                </a:gridCol>
                <a:gridCol w="1910879">
                  <a:extLst>
                    <a:ext uri="{9D8B030D-6E8A-4147-A177-3AD203B41FA5}">
                      <a16:colId xmlns:a16="http://schemas.microsoft.com/office/drawing/2014/main" val="3725702524"/>
                    </a:ext>
                  </a:extLst>
                </a:gridCol>
                <a:gridCol w="1876863">
                  <a:extLst>
                    <a:ext uri="{9D8B030D-6E8A-4147-A177-3AD203B41FA5}">
                      <a16:colId xmlns:a16="http://schemas.microsoft.com/office/drawing/2014/main" val="3584445324"/>
                    </a:ext>
                  </a:extLst>
                </a:gridCol>
              </a:tblGrid>
              <a:tr h="163468">
                <a:tc gridSpan="5">
                  <a:txBody>
                    <a:bodyPr/>
                    <a:lstStyle/>
                    <a:p>
                      <a:pPr algn="ctr">
                        <a:lnSpc>
                          <a:spcPct val="107000"/>
                        </a:lnSpc>
                        <a:spcAft>
                          <a:spcPts val="0"/>
                        </a:spcAft>
                      </a:pPr>
                      <a:r>
                        <a:rPr lang="es-EC" sz="105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MARCO TEORICO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02002979"/>
                  </a:ext>
                </a:extLst>
              </a:tr>
              <a:tr h="163468">
                <a:tc>
                  <a:txBody>
                    <a:bodyPr/>
                    <a:lstStyle/>
                    <a:p>
                      <a:pPr>
                        <a:lnSpc>
                          <a:spcPct val="107000"/>
                        </a:lnSpc>
                        <a:spcAft>
                          <a:spcPts val="0"/>
                        </a:spcAft>
                      </a:pPr>
                      <a:r>
                        <a:rPr lang="es-EC" sz="105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Teoría de Soporte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Documento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Marco Referencial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509464"/>
                  </a:ext>
                </a:extLst>
              </a:tr>
              <a:tr h="490403">
                <a:tc>
                  <a:txBody>
                    <a:bodyPr/>
                    <a:lstStyle/>
                    <a:p>
                      <a:pPr>
                        <a:lnSpc>
                          <a:spcPct val="107000"/>
                        </a:lnSpc>
                        <a:spcAft>
                          <a:spcPts val="0"/>
                        </a:spcAft>
                      </a:pPr>
                      <a:r>
                        <a:rPr lang="es-EC" sz="105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Satisfacción del consumidor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Autores:  Idrobo Xavier*; Cáceres Pavlov. **; Viera Paulina. **; Fuentes Xavier.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Documento 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Documento 2</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Documento 3</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067627"/>
                  </a:ext>
                </a:extLst>
              </a:tr>
              <a:tr h="163468">
                <a:tc>
                  <a:txBody>
                    <a:bodyPr/>
                    <a:lstStyle/>
                    <a:p>
                      <a:pPr>
                        <a:lnSpc>
                          <a:spcPct val="107000"/>
                        </a:lnSpc>
                        <a:spcAft>
                          <a:spcPts val="0"/>
                        </a:spcAft>
                      </a:pPr>
                      <a:r>
                        <a:rPr lang="es-EC" sz="105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Teoría del Cuidado Humano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5">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Título del papper: Evaluación de la calidad de la atención de enfermería en un servicio de hospitalización en Bogotá D.C.</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1101279"/>
                  </a:ext>
                </a:extLst>
              </a:tr>
              <a:tr h="326935">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(Jean, Watson, 1979)</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rowSpan="7">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Satisfacción y calidad: análisis de la equivalencia  o no de los términos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Percepción de la calidad del cuidado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Propuesta de una escala para medir la calidad del</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1775134"/>
                  </a:ext>
                </a:extLst>
              </a:tr>
              <a:tr h="326935">
                <a:tc>
                  <a:txBody>
                    <a:bodyPr/>
                    <a:lstStyle/>
                    <a:p>
                      <a:pPr>
                        <a:lnSpc>
                          <a:spcPct val="107000"/>
                        </a:lnSpc>
                        <a:spcAft>
                          <a:spcPts val="0"/>
                        </a:spcAft>
                      </a:pPr>
                      <a:r>
                        <a:rPr lang="es-EC" sz="1050">
                          <a:effectLst/>
                          <a:latin typeface="Times New Roman" panose="02020603050405020304" pitchFamily="18" charset="0"/>
                          <a:ea typeface="Times New Roman" panose="02020603050405020304" pitchFamily="18" charset="0"/>
                          <a:cs typeface="Times New Roman" panose="02020603050405020304" pitchFamily="18" charset="0"/>
                        </a:rPr>
                        <a:t>Relación paciente – personal de salud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 enfermería en el servicio de urgencias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servicio de los centros de atención secundaria de</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87530325"/>
                  </a:ext>
                </a:extLst>
              </a:tr>
              <a:tr h="163468">
                <a:tc>
                  <a:txBody>
                    <a:bodyPr/>
                    <a:lstStyle/>
                    <a:p>
                      <a:pPr>
                        <a:lnSpc>
                          <a:spcPct val="107000"/>
                        </a:lnSpc>
                        <a:spcAft>
                          <a:spcPts val="0"/>
                        </a:spcAft>
                      </a:pPr>
                      <a:r>
                        <a:rPr lang="en-GB" sz="1050">
                          <a:effectLst/>
                          <a:latin typeface="Times New Roman" panose="02020603050405020304" pitchFamily="18" charset="0"/>
                          <a:ea typeface="Times New Roman" panose="02020603050405020304" pitchFamily="18" charset="0"/>
                          <a:cs typeface="Times New Roman" panose="02020603050405020304" pitchFamily="18" charset="0"/>
                        </a:rPr>
                        <a:t>Manejo del paciente</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salud*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0476604"/>
                  </a:ext>
                </a:extLst>
              </a:tr>
              <a:tr h="163468">
                <a:tc>
                  <a:txBody>
                    <a:bodyPr/>
                    <a:lstStyle/>
                    <a:p>
                      <a:pPr>
                        <a:lnSpc>
                          <a:spcPct val="107000"/>
                        </a:lnSpc>
                        <a:spcAft>
                          <a:spcPts val="0"/>
                        </a:spcAft>
                      </a:pPr>
                      <a:r>
                        <a:rPr lang="es-EC" sz="105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Rol del personal de salud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00067257"/>
                  </a:ext>
                </a:extLst>
              </a:tr>
              <a:tr h="163468">
                <a:tc>
                  <a:txBody>
                    <a:bodyPr/>
                    <a:lstStyle/>
                    <a:p>
                      <a:pPr>
                        <a:lnSpc>
                          <a:spcPct val="107000"/>
                        </a:lnSpc>
                      </a:pPr>
                      <a:endParaRPr lang="es-EC" sz="1050">
                        <a:effectLst/>
                        <a:latin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s-EC" sz="1050">
                        <a:effectLst/>
                        <a:latin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vMerge="1">
                  <a:txBody>
                    <a:bodyPr/>
                    <a:lstStyle/>
                    <a:p>
                      <a:endParaRPr lang="es-EC"/>
                    </a:p>
                  </a:txBody>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5569684"/>
                  </a:ext>
                </a:extLst>
              </a:tr>
              <a:tr h="163468">
                <a:tc>
                  <a:txBody>
                    <a:bodyPr/>
                    <a:lstStyle/>
                    <a:p>
                      <a:pPr>
                        <a:lnSpc>
                          <a:spcPct val="107000"/>
                        </a:lnSpc>
                      </a:pPr>
                      <a:endParaRPr lang="es-EC" sz="1050">
                        <a:effectLst/>
                        <a:latin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Wiley Online Library</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3369704"/>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Indexada en PlubMed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5962700"/>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9418991"/>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Método Care - Q</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24822"/>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7146014"/>
                  </a:ext>
                </a:extLst>
              </a:tr>
              <a:tr h="326935">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(Patricia Larson, 1981)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Teoría: Satisfacción del Cuidado Humano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8970056"/>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8349392"/>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856208"/>
                  </a:ext>
                </a:extLst>
              </a:tr>
              <a:tr h="163468">
                <a:tc>
                  <a:txBody>
                    <a:bodyPr/>
                    <a:lstStyle/>
                    <a:p>
                      <a:pPr>
                        <a:lnSpc>
                          <a:spcPct val="107000"/>
                        </a:lnSpc>
                        <a:spcAft>
                          <a:spcPts val="0"/>
                        </a:spcAft>
                      </a:pPr>
                      <a:r>
                        <a:rPr lang="es-EC" sz="105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Calidad Percibida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Variables: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Variables: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Variables: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Variables: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extLst>
                  <a:ext uri="{0D108BD9-81ED-4DB2-BD59-A6C34878D82A}">
                    <a16:rowId xmlns:a16="http://schemas.microsoft.com/office/drawing/2014/main" val="3401230518"/>
                  </a:ext>
                </a:extLst>
              </a:tr>
              <a:tr h="163468">
                <a:tc>
                  <a:txBody>
                    <a:bodyPr/>
                    <a:lstStyle/>
                    <a:p>
                      <a:pPr>
                        <a:lnSpc>
                          <a:spcPct val="107000"/>
                        </a:lnSpc>
                        <a:spcAft>
                          <a:spcPts val="0"/>
                        </a:spcAft>
                      </a:pPr>
                      <a:r>
                        <a:rPr lang="es-EC" sz="105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Satisfacción del paciente</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1458754"/>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Servicios de salud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Factor de cuidado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Calidad Percibida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Calidad del servicio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Satisfacción del paciente</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2874483"/>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Proceso</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Calidad de atención</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Satisfacción del paciente</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Servicios de salud</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1987072"/>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Cuidado como ciencia</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Expectativas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1502761"/>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Satisfacción</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062446"/>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07000"/>
                        </a:lnSpc>
                        <a:spcAft>
                          <a:spcPts val="0"/>
                        </a:spcAft>
                      </a:pPr>
                      <a:r>
                        <a:rPr lang="es-EC" sz="105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Estudios posteriores</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25103804"/>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s-EC" sz="1050">
                        <a:effectLst/>
                        <a:latin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4">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Análisis  efecto de la disconformidad sobre la satisfacción</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Estudio de las dimensiones de aplicación a la satisfacción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Factores de calidad en el servicio, claves para evitar la percepción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31550644"/>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704759971"/>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782405260"/>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189770061"/>
                  </a:ext>
                </a:extLst>
              </a:tr>
              <a:tr h="163468">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05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985" marR="32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05076"/>
                  </a:ext>
                </a:extLst>
              </a:tr>
            </a:tbl>
          </a:graphicData>
        </a:graphic>
      </p:graphicFrame>
    </p:spTree>
    <p:extLst>
      <p:ext uri="{BB962C8B-B14F-4D97-AF65-F5344CB8AC3E}">
        <p14:creationId xmlns:p14="http://schemas.microsoft.com/office/powerpoint/2010/main" val="49544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Matriz de Operacionalización</a:t>
            </a:r>
            <a:endParaRPr lang="es-EC" dirty="0"/>
          </a:p>
        </p:txBody>
      </p:sp>
      <p:sp>
        <p:nvSpPr>
          <p:cNvPr id="3" name="Marcador de contenido 2"/>
          <p:cNvSpPr>
            <a:spLocks noGrp="1"/>
          </p:cNvSpPr>
          <p:nvPr>
            <p:ph idx="1"/>
          </p:nvPr>
        </p:nvSpPr>
        <p:spPr/>
        <p:txBody>
          <a:bodyPr/>
          <a:lstStyle/>
          <a:p>
            <a:pPr indent="180340">
              <a:lnSpc>
                <a:spcPct val="150000"/>
              </a:lnSpc>
              <a:spcBef>
                <a:spcPts val="1200"/>
              </a:spcBef>
              <a:spcAft>
                <a:spcPts val="1800"/>
              </a:spcAft>
            </a:pPr>
            <a:r>
              <a:rPr lang="es-EC" dirty="0">
                <a:latin typeface="Times New Roman" panose="02020603050405020304" pitchFamily="18" charset="0"/>
                <a:ea typeface="Calibri" panose="020F0502020204030204" pitchFamily="34" charset="0"/>
                <a:cs typeface="Times New Roman" panose="02020603050405020304" pitchFamily="18" charset="0"/>
              </a:rPr>
              <a:t>Las variables de estudio están dadas por: </a:t>
            </a:r>
          </a:p>
          <a:p>
            <a:pPr indent="180340">
              <a:lnSpc>
                <a:spcPct val="150000"/>
              </a:lnSpc>
              <a:spcBef>
                <a:spcPts val="1200"/>
              </a:spcBef>
              <a:spcAft>
                <a:spcPts val="1800"/>
              </a:spcAft>
            </a:pPr>
            <a:r>
              <a:rPr lang="es-EC" dirty="0">
                <a:latin typeface="Times New Roman" panose="02020603050405020304" pitchFamily="18" charset="0"/>
                <a:ea typeface="Calibri" panose="020F0502020204030204" pitchFamily="34" charset="0"/>
                <a:cs typeface="Times New Roman" panose="02020603050405020304" pitchFamily="18" charset="0"/>
              </a:rPr>
              <a:t>1.- La calidad percibida, </a:t>
            </a:r>
          </a:p>
          <a:p>
            <a:pPr indent="180340">
              <a:lnSpc>
                <a:spcPct val="150000"/>
              </a:lnSpc>
              <a:spcBef>
                <a:spcPts val="1200"/>
              </a:spcBef>
              <a:spcAft>
                <a:spcPts val="1800"/>
              </a:spcAft>
            </a:pPr>
            <a:r>
              <a:rPr lang="es-EC" dirty="0">
                <a:latin typeface="Times New Roman" panose="02020603050405020304" pitchFamily="18" charset="0"/>
                <a:ea typeface="Calibri" panose="020F0502020204030204" pitchFamily="34" charset="0"/>
                <a:cs typeface="Times New Roman" panose="02020603050405020304" pitchFamily="18" charset="0"/>
              </a:rPr>
              <a:t>2.- Confiabilidad y </a:t>
            </a:r>
          </a:p>
          <a:p>
            <a:pPr indent="180340">
              <a:lnSpc>
                <a:spcPct val="150000"/>
              </a:lnSpc>
              <a:spcBef>
                <a:spcPts val="1200"/>
              </a:spcBef>
              <a:spcAft>
                <a:spcPts val="1800"/>
              </a:spcAft>
            </a:pPr>
            <a:r>
              <a:rPr lang="es-EC" dirty="0">
                <a:latin typeface="Times New Roman" panose="02020603050405020304" pitchFamily="18" charset="0"/>
                <a:ea typeface="Calibri" panose="020F0502020204030204" pitchFamily="34" charset="0"/>
                <a:cs typeface="Times New Roman" panose="02020603050405020304" pitchFamily="18" charset="0"/>
              </a:rPr>
              <a:t>3.- Calidad de servicio</a:t>
            </a:r>
          </a:p>
        </p:txBody>
      </p:sp>
    </p:spTree>
    <p:extLst>
      <p:ext uri="{BB962C8B-B14F-4D97-AF65-F5344CB8AC3E}">
        <p14:creationId xmlns:p14="http://schemas.microsoft.com/office/powerpoint/2010/main" val="150012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Grp="1" noChangeArrowheads="1"/>
          </p:cNvSpPr>
          <p:nvPr>
            <p:ph type="title"/>
          </p:nvPr>
        </p:nvSpPr>
        <p:spPr bwMode="auto">
          <a:xfrm>
            <a:off x="3721768" y="427757"/>
            <a:ext cx="67751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_tradnl" altLang="es-MX" sz="4400" b="1" dirty="0" smtClean="0">
                <a:solidFill>
                  <a:srgbClr val="595959"/>
                </a:solidFill>
              </a:rPr>
              <a:t>O</a:t>
            </a:r>
            <a:r>
              <a:rPr lang="es-ES_tradnl" altLang="es-MX" sz="2800" b="1" dirty="0" smtClean="0">
                <a:solidFill>
                  <a:srgbClr val="595959"/>
                </a:solidFill>
              </a:rPr>
              <a:t>bjetivo general</a:t>
            </a:r>
            <a:endParaRPr lang="en-US" altLang="es-MX" sz="2800" b="1" dirty="0">
              <a:solidFill>
                <a:srgbClr val="595959"/>
              </a:solidFill>
            </a:endParaRPr>
          </a:p>
        </p:txBody>
      </p:sp>
      <p:sp>
        <p:nvSpPr>
          <p:cNvPr id="5" name="Marcador de contenido 4"/>
          <p:cNvSpPr>
            <a:spLocks noGrp="1"/>
          </p:cNvSpPr>
          <p:nvPr>
            <p:ph idx="1"/>
          </p:nvPr>
        </p:nvSpPr>
        <p:spPr>
          <a:xfrm>
            <a:off x="2219158" y="1506037"/>
            <a:ext cx="6908800" cy="15259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1600" dirty="0"/>
              <a:t>Determinar la satisfacción del usuario del servicio de u</a:t>
            </a:r>
            <a:r>
              <a:rPr lang="en-GB" sz="1600" dirty="0" smtClean="0"/>
              <a:t>rgencias </a:t>
            </a:r>
            <a:r>
              <a:rPr lang="en-GB" sz="1600" dirty="0" smtClean="0"/>
              <a:t>pediátricas </a:t>
            </a:r>
            <a:r>
              <a:rPr lang="en-GB" sz="1600" dirty="0"/>
              <a:t>en los hospitales básicos de la provincia de </a:t>
            </a:r>
            <a:r>
              <a:rPr lang="en-GB" sz="1600" dirty="0" smtClean="0"/>
              <a:t>Pichincha</a:t>
            </a:r>
            <a:endParaRPr lang="es-EC" sz="1600" dirty="0"/>
          </a:p>
        </p:txBody>
      </p:sp>
      <p:sp>
        <p:nvSpPr>
          <p:cNvPr id="6" name="Oval 12"/>
          <p:cNvSpPr>
            <a:spLocks noChangeArrowheads="1"/>
          </p:cNvSpPr>
          <p:nvPr/>
        </p:nvSpPr>
        <p:spPr bwMode="auto">
          <a:xfrm>
            <a:off x="4945572" y="3718774"/>
            <a:ext cx="1714512" cy="83011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s-ES_tradnl" sz="1400" dirty="0" smtClean="0">
                <a:solidFill>
                  <a:schemeClr val="tx1"/>
                </a:solidFill>
              </a:rPr>
              <a:t>Instrumento </a:t>
            </a:r>
            <a:endParaRPr lang="es-ES" sz="1400" dirty="0">
              <a:solidFill>
                <a:schemeClr val="tx1"/>
              </a:solidFill>
            </a:endParaRPr>
          </a:p>
        </p:txBody>
      </p:sp>
      <p:sp>
        <p:nvSpPr>
          <p:cNvPr id="7" name="AutoShape 28"/>
          <p:cNvSpPr>
            <a:spLocks noChangeArrowheads="1"/>
          </p:cNvSpPr>
          <p:nvPr/>
        </p:nvSpPr>
        <p:spPr bwMode="auto">
          <a:xfrm rot="5400000">
            <a:off x="5458299" y="3118657"/>
            <a:ext cx="689059" cy="511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65000"/>
              <a:lumOff val="35000"/>
            </a:schemeClr>
          </a:solidFill>
          <a:ln>
            <a:solidFill>
              <a:schemeClr val="tx1">
                <a:lumMod val="50000"/>
                <a:lumOff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s-EC" dirty="0">
              <a:solidFill>
                <a:schemeClr val="lt1"/>
              </a:solidFill>
            </a:endParaRPr>
          </a:p>
        </p:txBody>
      </p:sp>
      <p:sp>
        <p:nvSpPr>
          <p:cNvPr id="8" name="AutoShape 28"/>
          <p:cNvSpPr>
            <a:spLocks noChangeArrowheads="1"/>
          </p:cNvSpPr>
          <p:nvPr/>
        </p:nvSpPr>
        <p:spPr bwMode="auto">
          <a:xfrm rot="5400000">
            <a:off x="5440544" y="4617838"/>
            <a:ext cx="724568" cy="511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65000"/>
              <a:lumOff val="35000"/>
            </a:schemeClr>
          </a:solidFill>
          <a:ln>
            <a:solidFill>
              <a:schemeClr val="tx1">
                <a:lumMod val="50000"/>
                <a:lumOff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s-EC" dirty="0">
              <a:solidFill>
                <a:schemeClr val="lt1"/>
              </a:solidFill>
            </a:endParaRPr>
          </a:p>
        </p:txBody>
      </p:sp>
      <p:sp>
        <p:nvSpPr>
          <p:cNvPr id="9" name="Rectángulo redondeado 8"/>
          <p:cNvSpPr/>
          <p:nvPr/>
        </p:nvSpPr>
        <p:spPr>
          <a:xfrm>
            <a:off x="4627266" y="5242452"/>
            <a:ext cx="2092584" cy="11217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s-EC" sz="1100" dirty="0" smtClean="0"/>
          </a:p>
          <a:p>
            <a:pPr algn="just"/>
            <a:r>
              <a:rPr lang="es-EC" sz="1100" dirty="0" smtClean="0"/>
              <a:t>Del </a:t>
            </a:r>
            <a:r>
              <a:rPr lang="es-ES" sz="1100" dirty="0"/>
              <a:t>modelo </a:t>
            </a:r>
            <a:r>
              <a:rPr lang="es-EC" sz="1100" dirty="0" smtClean="0"/>
              <a:t>CARE –Q  creado por Patricia Larson</a:t>
            </a:r>
            <a:endParaRPr lang="es-EC" sz="1100" dirty="0"/>
          </a:p>
          <a:p>
            <a:pPr algn="just"/>
            <a:endParaRPr lang="es-EC" sz="1100" dirty="0"/>
          </a:p>
        </p:txBody>
      </p:sp>
    </p:spTree>
    <p:extLst>
      <p:ext uri="{BB962C8B-B14F-4D97-AF65-F5344CB8AC3E}">
        <p14:creationId xmlns:p14="http://schemas.microsoft.com/office/powerpoint/2010/main" val="89889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p:cNvSpPr>
            <a:spLocks noChangeArrowheads="1"/>
          </p:cNvSpPr>
          <p:nvPr/>
        </p:nvSpPr>
        <p:spPr bwMode="auto">
          <a:xfrm>
            <a:off x="4595813" y="702028"/>
            <a:ext cx="3842334" cy="477054"/>
          </a:xfrm>
          <a:prstGeom prst="rect">
            <a:avLst/>
          </a:prstGeom>
          <a:noFill/>
          <a:ln w="9525">
            <a:noFill/>
            <a:miter lim="800000"/>
            <a:headEnd/>
            <a:tailEnd/>
          </a:ln>
        </p:spPr>
        <p:txBody>
          <a:bodyPr wrap="square">
            <a:spAutoFit/>
          </a:bodyPr>
          <a:lstStyle/>
          <a:p>
            <a:pPr>
              <a:defRPr/>
            </a:pPr>
            <a:r>
              <a:rPr lang="es-EC" sz="2500" b="1" dirty="0" smtClean="0">
                <a:solidFill>
                  <a:schemeClr val="tx1">
                    <a:lumMod val="65000"/>
                    <a:lumOff val="35000"/>
                  </a:schemeClr>
                </a:solidFill>
              </a:rPr>
              <a:t>OBJETIVOS ESPECIFICOS </a:t>
            </a:r>
            <a:endParaRPr lang="es-ES" sz="2500" b="1" dirty="0">
              <a:solidFill>
                <a:schemeClr val="tx1">
                  <a:lumMod val="65000"/>
                  <a:lumOff val="35000"/>
                </a:schemeClr>
              </a:solidFill>
            </a:endParaRPr>
          </a:p>
        </p:txBody>
      </p:sp>
      <p:sp>
        <p:nvSpPr>
          <p:cNvPr id="19" name="25 Rectángulo redondeado"/>
          <p:cNvSpPr/>
          <p:nvPr/>
        </p:nvSpPr>
        <p:spPr>
          <a:xfrm>
            <a:off x="1237180" y="4095029"/>
            <a:ext cx="3940262" cy="132920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600" dirty="0"/>
              <a:t>Establecer la calidad del servicio del personal de urgencias pediátricas, de los Hospitales Básicos de la Provincia de Pichincha</a:t>
            </a:r>
            <a:endParaRPr lang="es-EC" sz="1600" dirty="0"/>
          </a:p>
        </p:txBody>
      </p:sp>
      <p:sp>
        <p:nvSpPr>
          <p:cNvPr id="22" name="33 Rectángulo redondeado"/>
          <p:cNvSpPr/>
          <p:nvPr/>
        </p:nvSpPr>
        <p:spPr>
          <a:xfrm>
            <a:off x="6651783" y="1849300"/>
            <a:ext cx="4595476" cy="133358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EC" sz="1600" dirty="0" smtClean="0">
                <a:solidFill>
                  <a:schemeClr val="tx1"/>
                </a:solidFill>
              </a:rPr>
              <a:t>Establecer </a:t>
            </a:r>
            <a:r>
              <a:rPr lang="es-EC" sz="1600" dirty="0">
                <a:solidFill>
                  <a:schemeClr val="tx1"/>
                </a:solidFill>
              </a:rPr>
              <a:t>el nivel de confianza de los familiares de los pacientes que asisten al servicio de urgencias pediátricas de los Hospitales Básicos de la Provincia de Pichincha con la atención prestada</a:t>
            </a:r>
            <a:endParaRPr lang="es-ES" sz="1600" dirty="0">
              <a:solidFill>
                <a:schemeClr val="tx1"/>
              </a:solidFill>
            </a:endParaRPr>
          </a:p>
        </p:txBody>
      </p:sp>
      <p:sp>
        <p:nvSpPr>
          <p:cNvPr id="29" name="45 Rectángulo redondeado"/>
          <p:cNvSpPr/>
          <p:nvPr/>
        </p:nvSpPr>
        <p:spPr>
          <a:xfrm>
            <a:off x="934011" y="1643071"/>
            <a:ext cx="4546600" cy="116998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lvl="0" algn="ctr"/>
            <a:r>
              <a:rPr lang="en-GB" sz="1600" dirty="0"/>
              <a:t>Determinar la calidad percibida de los familiares de los pacientes que asisten al servicio de urgencias pediátricas de los Hospitales Básicos de la Provincia de Pichincha</a:t>
            </a:r>
            <a:endParaRPr lang="es-EC" sz="1600" dirty="0"/>
          </a:p>
        </p:txBody>
      </p:sp>
      <p:sp>
        <p:nvSpPr>
          <p:cNvPr id="35" name="33 Rectángulo redondeado"/>
          <p:cNvSpPr/>
          <p:nvPr/>
        </p:nvSpPr>
        <p:spPr>
          <a:xfrm>
            <a:off x="6651783" y="4095029"/>
            <a:ext cx="4595476" cy="133358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lvl="0" algn="ctr"/>
            <a:r>
              <a:rPr lang="es-EC" sz="1600" dirty="0"/>
              <a:t>Elaborar una propuesta de intervención dirigida al personal de salud en el servicio de urgencias pediátricas para mejorar la atención brindada a los usuarios que acuden a los servicios de pediátrica y mejorar su grado de satisfacción.</a:t>
            </a:r>
          </a:p>
        </p:txBody>
      </p:sp>
    </p:spTree>
    <p:extLst>
      <p:ext uri="{BB962C8B-B14F-4D97-AF65-F5344CB8AC3E}">
        <p14:creationId xmlns:p14="http://schemas.microsoft.com/office/powerpoint/2010/main" val="2633762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2" grpId="0" animBg="1"/>
      <p:bldP spid="29"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97841" y="207290"/>
            <a:ext cx="4954433" cy="769441"/>
          </a:xfrm>
          <a:prstGeom prst="rect">
            <a:avLst/>
          </a:prstGeom>
          <a:noFill/>
        </p:spPr>
        <p:txBody>
          <a:bodyPr wrap="none" rtlCol="0">
            <a:spAutoFit/>
          </a:bodyPr>
          <a:lstStyle/>
          <a:p>
            <a:r>
              <a:rPr lang="es-ES" sz="4400" b="1" dirty="0" smtClean="0"/>
              <a:t>M</a:t>
            </a:r>
            <a:r>
              <a:rPr lang="es-ES" sz="2800" b="1" dirty="0" smtClean="0"/>
              <a:t>atriz de Categorías Variables</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952" y="129095"/>
            <a:ext cx="925830" cy="92583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a:srcRect l="24336" t="46408" r="19756" b="8443"/>
          <a:stretch/>
        </p:blipFill>
        <p:spPr>
          <a:xfrm>
            <a:off x="897952" y="1419368"/>
            <a:ext cx="10552084" cy="4735773"/>
          </a:xfrm>
          <a:prstGeom prst="rect">
            <a:avLst/>
          </a:prstGeom>
        </p:spPr>
      </p:pic>
    </p:spTree>
    <p:extLst>
      <p:ext uri="{BB962C8B-B14F-4D97-AF65-F5344CB8AC3E}">
        <p14:creationId xmlns:p14="http://schemas.microsoft.com/office/powerpoint/2010/main" val="71513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57460" y="285484"/>
            <a:ext cx="3560847" cy="769441"/>
          </a:xfrm>
          <a:prstGeom prst="rect">
            <a:avLst/>
          </a:prstGeom>
          <a:noFill/>
        </p:spPr>
        <p:txBody>
          <a:bodyPr wrap="none" rtlCol="0">
            <a:spAutoFit/>
          </a:bodyPr>
          <a:lstStyle/>
          <a:p>
            <a:r>
              <a:rPr lang="es-ES" sz="4400" b="1" dirty="0" smtClean="0"/>
              <a:t>M</a:t>
            </a:r>
            <a:r>
              <a:rPr lang="es-ES" sz="2800" b="1" dirty="0" smtClean="0"/>
              <a:t>atriz de Categorías </a:t>
            </a:r>
            <a:endParaRPr lang="es-ES" sz="2800" b="1" dirty="0"/>
          </a:p>
        </p:txBody>
      </p:sp>
      <p:pic>
        <p:nvPicPr>
          <p:cNvPr id="21" name="Picture 2" descr="http://360.espe.edu.ec/images/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952" y="129095"/>
            <a:ext cx="925830" cy="92583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srcRect l="11304" t="20141" r="15870" b="9622"/>
          <a:stretch/>
        </p:blipFill>
        <p:spPr>
          <a:xfrm>
            <a:off x="764274" y="1054925"/>
            <a:ext cx="10918209" cy="5431809"/>
          </a:xfrm>
          <a:prstGeom prst="rect">
            <a:avLst/>
          </a:prstGeom>
        </p:spPr>
      </p:pic>
    </p:spTree>
    <p:extLst>
      <p:ext uri="{BB962C8B-B14F-4D97-AF65-F5344CB8AC3E}">
        <p14:creationId xmlns:p14="http://schemas.microsoft.com/office/powerpoint/2010/main" val="405651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13895</TotalTime>
  <Words>1953</Words>
  <Application>Microsoft Office PowerPoint</Application>
  <PresentationFormat>Panorámica</PresentationFormat>
  <Paragraphs>387</Paragraphs>
  <Slides>39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39</vt:i4>
      </vt:variant>
    </vt:vector>
  </HeadingPairs>
  <TitlesOfParts>
    <vt:vector size="49" baseType="lpstr">
      <vt:lpstr>MS PGothic</vt:lpstr>
      <vt:lpstr>Algerian</vt:lpstr>
      <vt:lpstr>Arial</vt:lpstr>
      <vt:lpstr>Bell MT</vt:lpstr>
      <vt:lpstr>Calibri</vt:lpstr>
      <vt:lpstr>Franklin Gothic Book</vt:lpstr>
      <vt:lpstr>Franklin Gothic Medium</vt:lpstr>
      <vt:lpstr>Times New Roman</vt:lpstr>
      <vt:lpstr>Wingdings 2</vt:lpstr>
      <vt:lpstr>Viajes</vt:lpstr>
      <vt:lpstr>Presentación de PowerPoint</vt:lpstr>
      <vt:lpstr>PLANTEAMIENTO DEL PROBLEMA</vt:lpstr>
      <vt:lpstr>Presentación de PowerPoint</vt:lpstr>
      <vt:lpstr>Presentación de PowerPoint</vt:lpstr>
      <vt:lpstr>Matriz de Operacionalización</vt:lpstr>
      <vt:lpstr>Objetivo general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DE LA DINVESTIGACIÓN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vt:lpstr>
      <vt:lpstr>Presentación de PowerPoint</vt:lpstr>
      <vt:lpstr>Presentación de PowerPoint</vt:lpstr>
      <vt:lpstr>CONCLUSIONES Y RECOMENDACIONES</vt:lpstr>
      <vt:lpstr>Presentación de PowerPoint</vt:lpstr>
      <vt:lpstr>Presentación de PowerPoint</vt:lpstr>
      <vt:lpstr>Presentación de PowerPoint</vt:lpstr>
      <vt:lpstr>Presentación de PowerPoint</vt:lpstr>
      <vt:lpstr>EVIDENCIAS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SEGURIDAD Y DEFENSA CARRERA DE INGENIERÍA EN SEGURIDAD  TEMA DE TESIS:  “DISEÑO DE UN MODELO DE GESTIÓN DE SEGURIDAD INTEGRAL DENTRO DEL PROYECTO COCA CODO SINCLAIR”</dc:title>
  <dc:creator>Windows User</dc:creator>
  <cp:lastModifiedBy>Cristina Veloso</cp:lastModifiedBy>
  <cp:revision>80</cp:revision>
  <dcterms:created xsi:type="dcterms:W3CDTF">2017-11-18T17:21:04Z</dcterms:created>
  <dcterms:modified xsi:type="dcterms:W3CDTF">2018-01-09T20:57:18Z</dcterms:modified>
</cp:coreProperties>
</file>