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2"/>
  </p:notesMasterIdLst>
  <p:sldIdLst>
    <p:sldId id="257" r:id="rId2"/>
    <p:sldId id="369" r:id="rId3"/>
    <p:sldId id="424" r:id="rId4"/>
    <p:sldId id="371" r:id="rId5"/>
    <p:sldId id="373" r:id="rId6"/>
    <p:sldId id="374" r:id="rId7"/>
    <p:sldId id="367" r:id="rId8"/>
    <p:sldId id="376" r:id="rId9"/>
    <p:sldId id="422" r:id="rId10"/>
    <p:sldId id="423" r:id="rId11"/>
    <p:sldId id="375" r:id="rId12"/>
    <p:sldId id="378" r:id="rId13"/>
    <p:sldId id="379" r:id="rId14"/>
    <p:sldId id="431" r:id="rId15"/>
    <p:sldId id="264" r:id="rId16"/>
    <p:sldId id="389" r:id="rId17"/>
    <p:sldId id="390" r:id="rId18"/>
    <p:sldId id="400" r:id="rId19"/>
    <p:sldId id="401" r:id="rId20"/>
    <p:sldId id="402" r:id="rId21"/>
    <p:sldId id="404" r:id="rId22"/>
    <p:sldId id="407" r:id="rId23"/>
    <p:sldId id="410" r:id="rId24"/>
    <p:sldId id="409" r:id="rId25"/>
    <p:sldId id="282" r:id="rId26"/>
    <p:sldId id="412" r:id="rId27"/>
    <p:sldId id="283" r:id="rId28"/>
    <p:sldId id="413" r:id="rId29"/>
    <p:sldId id="287" r:id="rId30"/>
    <p:sldId id="288" r:id="rId31"/>
    <p:sldId id="314" r:id="rId32"/>
    <p:sldId id="425" r:id="rId33"/>
    <p:sldId id="426" r:id="rId34"/>
    <p:sldId id="315" r:id="rId35"/>
    <p:sldId id="349" r:id="rId36"/>
    <p:sldId id="316" r:id="rId37"/>
    <p:sldId id="317" r:id="rId38"/>
    <p:sldId id="350" r:id="rId39"/>
    <p:sldId id="351" r:id="rId40"/>
    <p:sldId id="318" r:id="rId41"/>
    <p:sldId id="427" r:id="rId42"/>
    <p:sldId id="322" r:id="rId43"/>
    <p:sldId id="428" r:id="rId44"/>
    <p:sldId id="332" r:id="rId45"/>
    <p:sldId id="357" r:id="rId46"/>
    <p:sldId id="352" r:id="rId47"/>
    <p:sldId id="333" r:id="rId48"/>
    <p:sldId id="334" r:id="rId49"/>
    <p:sldId id="429" r:id="rId50"/>
    <p:sldId id="360" r:id="rId51"/>
    <p:sldId id="430" r:id="rId52"/>
    <p:sldId id="361" r:id="rId53"/>
    <p:sldId id="345" r:id="rId54"/>
    <p:sldId id="419" r:id="rId55"/>
    <p:sldId id="362" r:id="rId56"/>
    <p:sldId id="420" r:id="rId57"/>
    <p:sldId id="363" r:id="rId58"/>
    <p:sldId id="346" r:id="rId59"/>
    <p:sldId id="364" r:id="rId60"/>
    <p:sldId id="347" r:id="rId61"/>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varScale="1">
        <p:scale>
          <a:sx n="70" d="100"/>
          <a:sy n="70" d="100"/>
        </p:scale>
        <p:origin x="-139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36AC45-81DD-489B-8D1E-01832C05D83B}" type="datetimeFigureOut">
              <a:rPr lang="es-ES" smtClean="0"/>
              <a:t>05/01/2018</a:t>
            </a:fld>
            <a:endParaRPr lang="es-ES" dirty="0"/>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EE030-5063-4084-8CCA-EA42DC9031BC}" type="slidenum">
              <a:rPr lang="es-ES" smtClean="0"/>
              <a:t>‹Nº›</a:t>
            </a:fld>
            <a:endParaRPr lang="es-ES" dirty="0"/>
          </a:p>
        </p:txBody>
      </p:sp>
    </p:spTree>
    <p:extLst>
      <p:ext uri="{BB962C8B-B14F-4D97-AF65-F5344CB8AC3E}">
        <p14:creationId xmlns:p14="http://schemas.microsoft.com/office/powerpoint/2010/main" val="2952084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D1D838D-392B-405A-914E-90DA1D4B61F7}" type="datetimeFigureOut">
              <a:rPr lang="es-EC" smtClean="0"/>
              <a:t>05/01/2018</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16228711-A528-4EDB-8283-2AA937F20066}" type="slidenum">
              <a:rPr lang="es-EC" smtClean="0"/>
              <a:t>‹Nº›</a:t>
            </a:fld>
            <a:endParaRPr lang="es-EC"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887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D1D838D-392B-405A-914E-90DA1D4B61F7}" type="datetimeFigureOut">
              <a:rPr lang="es-EC" smtClean="0"/>
              <a:t>05/01/2018</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16228711-A528-4EDB-8283-2AA937F20066}" type="slidenum">
              <a:rPr lang="es-EC" smtClean="0"/>
              <a:t>‹Nº›</a:t>
            </a:fld>
            <a:endParaRPr lang="es-EC" dirty="0"/>
          </a:p>
        </p:txBody>
      </p:sp>
    </p:spTree>
    <p:extLst>
      <p:ext uri="{BB962C8B-B14F-4D97-AF65-F5344CB8AC3E}">
        <p14:creationId xmlns:p14="http://schemas.microsoft.com/office/powerpoint/2010/main" val="2919402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D1D838D-392B-405A-914E-90DA1D4B61F7}" type="datetimeFigureOut">
              <a:rPr lang="es-EC" smtClean="0"/>
              <a:t>05/01/2018</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16228711-A528-4EDB-8283-2AA937F20066}" type="slidenum">
              <a:rPr lang="es-EC" smtClean="0"/>
              <a:t>‹Nº›</a:t>
            </a:fld>
            <a:endParaRPr lang="es-EC" dirty="0"/>
          </a:p>
        </p:txBody>
      </p:sp>
    </p:spTree>
    <p:extLst>
      <p:ext uri="{BB962C8B-B14F-4D97-AF65-F5344CB8AC3E}">
        <p14:creationId xmlns:p14="http://schemas.microsoft.com/office/powerpoint/2010/main" val="252218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D1D838D-392B-405A-914E-90DA1D4B61F7}" type="datetimeFigureOut">
              <a:rPr lang="es-EC" smtClean="0"/>
              <a:t>05/01/2018</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16228711-A528-4EDB-8283-2AA937F20066}" type="slidenum">
              <a:rPr lang="es-EC" smtClean="0"/>
              <a:t>‹Nº›</a:t>
            </a:fld>
            <a:endParaRPr lang="es-EC" dirty="0"/>
          </a:p>
        </p:txBody>
      </p:sp>
    </p:spTree>
    <p:extLst>
      <p:ext uri="{BB962C8B-B14F-4D97-AF65-F5344CB8AC3E}">
        <p14:creationId xmlns:p14="http://schemas.microsoft.com/office/powerpoint/2010/main" val="3910648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D1D838D-392B-405A-914E-90DA1D4B61F7}" type="datetimeFigureOut">
              <a:rPr lang="es-EC" smtClean="0"/>
              <a:t>05/01/2018</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16228711-A528-4EDB-8283-2AA937F20066}" type="slidenum">
              <a:rPr lang="es-EC" smtClean="0"/>
              <a:t>‹Nº›</a:t>
            </a:fld>
            <a:endParaRPr lang="es-EC"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0221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D1D838D-392B-405A-914E-90DA1D4B61F7}" type="datetimeFigureOut">
              <a:rPr lang="es-EC" smtClean="0"/>
              <a:t>05/01/2018</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16228711-A528-4EDB-8283-2AA937F20066}" type="slidenum">
              <a:rPr lang="es-EC" smtClean="0"/>
              <a:t>‹Nº›</a:t>
            </a:fld>
            <a:endParaRPr lang="es-EC" dirty="0"/>
          </a:p>
        </p:txBody>
      </p:sp>
    </p:spTree>
    <p:extLst>
      <p:ext uri="{BB962C8B-B14F-4D97-AF65-F5344CB8AC3E}">
        <p14:creationId xmlns:p14="http://schemas.microsoft.com/office/powerpoint/2010/main" val="424377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2960" y="2582334"/>
            <a:ext cx="370332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63440" y="2582334"/>
            <a:ext cx="370332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D1D838D-392B-405A-914E-90DA1D4B61F7}" type="datetimeFigureOut">
              <a:rPr lang="es-EC" smtClean="0"/>
              <a:t>05/01/2018</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16228711-A528-4EDB-8283-2AA937F20066}" type="slidenum">
              <a:rPr lang="es-EC" smtClean="0"/>
              <a:t>‹Nº›</a:t>
            </a:fld>
            <a:endParaRPr lang="es-EC" dirty="0"/>
          </a:p>
        </p:txBody>
      </p:sp>
    </p:spTree>
    <p:extLst>
      <p:ext uri="{BB962C8B-B14F-4D97-AF65-F5344CB8AC3E}">
        <p14:creationId xmlns:p14="http://schemas.microsoft.com/office/powerpoint/2010/main" val="54517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D1D838D-392B-405A-914E-90DA1D4B61F7}" type="datetimeFigureOut">
              <a:rPr lang="es-EC" smtClean="0"/>
              <a:t>05/01/2018</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16228711-A528-4EDB-8283-2AA937F20066}" type="slidenum">
              <a:rPr lang="es-EC" smtClean="0"/>
              <a:t>‹Nº›</a:t>
            </a:fld>
            <a:endParaRPr lang="es-EC" dirty="0"/>
          </a:p>
        </p:txBody>
      </p:sp>
    </p:spTree>
    <p:extLst>
      <p:ext uri="{BB962C8B-B14F-4D97-AF65-F5344CB8AC3E}">
        <p14:creationId xmlns:p14="http://schemas.microsoft.com/office/powerpoint/2010/main" val="906325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D1D838D-392B-405A-914E-90DA1D4B61F7}" type="datetimeFigureOut">
              <a:rPr lang="es-EC" smtClean="0"/>
              <a:t>05/01/2018</a:t>
            </a:fld>
            <a:endParaRPr lang="es-EC"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dirty="0"/>
          </a:p>
        </p:txBody>
      </p:sp>
      <p:sp>
        <p:nvSpPr>
          <p:cNvPr id="9" name="Slide Number Placeholder 8"/>
          <p:cNvSpPr>
            <a:spLocks noGrp="1"/>
          </p:cNvSpPr>
          <p:nvPr>
            <p:ph type="sldNum" sz="quarter" idx="12"/>
          </p:nvPr>
        </p:nvSpPr>
        <p:spPr/>
        <p:txBody>
          <a:bodyPr/>
          <a:lstStyle/>
          <a:p>
            <a:fld id="{16228711-A528-4EDB-8283-2AA937F20066}" type="slidenum">
              <a:rPr lang="es-EC" smtClean="0"/>
              <a:t>‹Nº›</a:t>
            </a:fld>
            <a:endParaRPr lang="es-EC" dirty="0"/>
          </a:p>
        </p:txBody>
      </p:sp>
    </p:spTree>
    <p:extLst>
      <p:ext uri="{BB962C8B-B14F-4D97-AF65-F5344CB8AC3E}">
        <p14:creationId xmlns:p14="http://schemas.microsoft.com/office/powerpoint/2010/main" val="3137370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7D1D838D-392B-405A-914E-90DA1D4B61F7}" type="datetimeFigureOut">
              <a:rPr lang="es-EC" smtClean="0"/>
              <a:t>05/01/2018</a:t>
            </a:fld>
            <a:endParaRPr lang="es-EC"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s-EC"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6228711-A528-4EDB-8283-2AA937F20066}" type="slidenum">
              <a:rPr lang="es-EC" smtClean="0"/>
              <a:t>‹Nº›</a:t>
            </a:fld>
            <a:endParaRPr lang="es-EC" dirty="0"/>
          </a:p>
        </p:txBody>
      </p:sp>
    </p:spTree>
    <p:extLst>
      <p:ext uri="{BB962C8B-B14F-4D97-AF65-F5344CB8AC3E}">
        <p14:creationId xmlns:p14="http://schemas.microsoft.com/office/powerpoint/2010/main" val="3775093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D1D838D-392B-405A-914E-90DA1D4B61F7}" type="datetimeFigureOut">
              <a:rPr lang="es-EC" smtClean="0"/>
              <a:t>05/01/2018</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16228711-A528-4EDB-8283-2AA937F20066}" type="slidenum">
              <a:rPr lang="es-EC" smtClean="0"/>
              <a:t>‹Nº›</a:t>
            </a:fld>
            <a:endParaRPr lang="es-EC" dirty="0"/>
          </a:p>
        </p:txBody>
      </p:sp>
    </p:spTree>
    <p:extLst>
      <p:ext uri="{BB962C8B-B14F-4D97-AF65-F5344CB8AC3E}">
        <p14:creationId xmlns:p14="http://schemas.microsoft.com/office/powerpoint/2010/main" val="4240263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7D1D838D-392B-405A-914E-90DA1D4B61F7}" type="datetimeFigureOut">
              <a:rPr lang="es-EC" smtClean="0"/>
              <a:t>05/01/2018</a:t>
            </a:fld>
            <a:endParaRPr lang="es-EC"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16228711-A528-4EDB-8283-2AA937F20066}" type="slidenum">
              <a:rPr lang="es-EC" smtClean="0"/>
              <a:t>‹Nº›</a:t>
            </a:fld>
            <a:endParaRPr lang="es-EC"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2919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tmp"/></Relationships>
</file>

<file path=ppt/slides/_rels/slide1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tmp"/><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tmp"/><Relationship Id="rId5" Type="http://schemas.openxmlformats.org/officeDocument/2006/relationships/image" Target="../media/image1.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tmp"/></Relationships>
</file>

<file path=ppt/slides/_rels/slide1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tmp"/><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2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3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3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emf"/></Relationships>
</file>

<file path=ppt/slides/_rels/slide3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1.wmf"/></Relationships>
</file>

<file path=ppt/slides/_rels/slide4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g"/></Relationships>
</file>

<file path=ppt/slides/_rels/slide4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7.emf"/><Relationship Id="rId4" Type="http://schemas.openxmlformats.org/officeDocument/2006/relationships/image" Target="../media/image56.emf"/></Relationships>
</file>

<file path=ppt/slides/_rels/slide4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emf"/></Relationships>
</file>

<file path=ppt/slides/_rels/slide5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5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580322"/>
            <a:ext cx="9144000" cy="5277678"/>
          </a:xfrm>
        </p:spPr>
        <p:txBody>
          <a:bodyPr>
            <a:normAutofit fontScale="47500" lnSpcReduction="20000"/>
          </a:bodyPr>
          <a:lstStyle/>
          <a:p>
            <a:pPr algn="ctr">
              <a:lnSpc>
                <a:spcPct val="110000"/>
              </a:lnSpc>
            </a:pPr>
            <a:r>
              <a:rPr lang="es-ES" b="1" dirty="0">
                <a:solidFill>
                  <a:schemeClr val="tx1"/>
                </a:solidFill>
                <a:latin typeface="Times New Roman" panose="02020603050405020304" pitchFamily="18" charset="0"/>
                <a:cs typeface="Times New Roman" panose="02020603050405020304" pitchFamily="18" charset="0"/>
              </a:rPr>
              <a:t>DEPARTAMENTO DE CIENCIAS DE LA TIERRA Y LA CONSTRUCCIÓN</a:t>
            </a:r>
            <a:endParaRPr lang="es-ES" dirty="0">
              <a:solidFill>
                <a:schemeClr val="tx1"/>
              </a:solidFill>
              <a:latin typeface="Times New Roman" panose="02020603050405020304" pitchFamily="18" charset="0"/>
              <a:cs typeface="Times New Roman" panose="02020603050405020304" pitchFamily="18" charset="0"/>
            </a:endParaRPr>
          </a:p>
          <a:p>
            <a:pPr algn="ctr">
              <a:lnSpc>
                <a:spcPct val="110000"/>
              </a:lnSpc>
              <a:spcBef>
                <a:spcPts val="0"/>
              </a:spcBef>
              <a:spcAft>
                <a:spcPts val="0"/>
              </a:spcAft>
            </a:pPr>
            <a:r>
              <a:rPr lang="es-ES" b="1" dirty="0">
                <a:solidFill>
                  <a:schemeClr val="tx1"/>
                </a:solidFill>
                <a:latin typeface="Times New Roman" panose="02020603050405020304" pitchFamily="18" charset="0"/>
                <a:cs typeface="Times New Roman" panose="02020603050405020304" pitchFamily="18" charset="0"/>
              </a:rPr>
              <a:t>CARRERA DE INGENIERÍA CIVIL</a:t>
            </a:r>
            <a:endParaRPr lang="es-ES" dirty="0">
              <a:solidFill>
                <a:schemeClr val="tx1"/>
              </a:solidFill>
              <a:latin typeface="Times New Roman" panose="02020603050405020304" pitchFamily="18" charset="0"/>
              <a:cs typeface="Times New Roman" panose="02020603050405020304" pitchFamily="18" charset="0"/>
            </a:endParaRPr>
          </a:p>
          <a:p>
            <a:pPr algn="ctr"/>
            <a:r>
              <a:rPr lang="es-ES" b="1" dirty="0">
                <a:solidFill>
                  <a:schemeClr val="tx1"/>
                </a:solidFill>
                <a:latin typeface="Times New Roman" panose="02020603050405020304" pitchFamily="18" charset="0"/>
                <a:cs typeface="Times New Roman" panose="02020603050405020304" pitchFamily="18" charset="0"/>
              </a:rPr>
              <a:t>TESIS PREVIO A LA OBTENCIÓN DEL TÍTULO DE </a:t>
            </a:r>
            <a:r>
              <a:rPr lang="es-ES" b="1" dirty="0" smtClean="0">
                <a:solidFill>
                  <a:schemeClr val="tx1"/>
                </a:solidFill>
                <a:latin typeface="Times New Roman" panose="02020603050405020304" pitchFamily="18" charset="0"/>
                <a:cs typeface="Times New Roman" panose="02020603050405020304" pitchFamily="18" charset="0"/>
              </a:rPr>
              <a:t>INGENIERO CIVIL</a:t>
            </a:r>
          </a:p>
          <a:p>
            <a:pPr algn="ctr"/>
            <a:endParaRPr lang="es-ES" b="1" dirty="0">
              <a:solidFill>
                <a:schemeClr val="tx1"/>
              </a:solidFill>
              <a:latin typeface="Times New Roman" panose="02020603050405020304" pitchFamily="18" charset="0"/>
              <a:cs typeface="Times New Roman" panose="02020603050405020304" pitchFamily="18" charset="0"/>
            </a:endParaRPr>
          </a:p>
          <a:p>
            <a:pPr algn="ctr"/>
            <a:endParaRPr lang="es-ES" b="1" dirty="0" smtClean="0">
              <a:solidFill>
                <a:schemeClr val="tx1"/>
              </a:solidFill>
              <a:latin typeface="Times New Roman" panose="02020603050405020304" pitchFamily="18" charset="0"/>
              <a:cs typeface="Times New Roman" panose="02020603050405020304" pitchFamily="18" charset="0"/>
            </a:endParaRPr>
          </a:p>
          <a:p>
            <a:pPr algn="ctr"/>
            <a:r>
              <a:rPr lang="es-ES" dirty="0">
                <a:solidFill>
                  <a:schemeClr val="tx1"/>
                </a:solidFill>
                <a:latin typeface="Times New Roman" panose="02020603050405020304" pitchFamily="18" charset="0"/>
                <a:cs typeface="Times New Roman" panose="02020603050405020304" pitchFamily="18" charset="0"/>
              </a:rPr>
              <a:t>  </a:t>
            </a:r>
          </a:p>
          <a:p>
            <a:pPr algn="ctr">
              <a:lnSpc>
                <a:spcPct val="120000"/>
              </a:lnSpc>
              <a:spcBef>
                <a:spcPts val="200"/>
              </a:spcBef>
            </a:pPr>
            <a:r>
              <a:rPr lang="es-ES" sz="5800" b="1" dirty="0" smtClean="0">
                <a:solidFill>
                  <a:schemeClr val="tx1"/>
                </a:solidFill>
                <a:latin typeface="Times New Roman" panose="02020603050405020304" pitchFamily="18" charset="0"/>
                <a:cs typeface="Times New Roman" panose="02020603050405020304" pitchFamily="18" charset="0"/>
              </a:rPr>
              <a:t>EVALUACIÓN </a:t>
            </a:r>
            <a:r>
              <a:rPr lang="es-ES" sz="5800" b="1" dirty="0">
                <a:solidFill>
                  <a:schemeClr val="tx1"/>
                </a:solidFill>
                <a:latin typeface="Times New Roman" panose="02020603050405020304" pitchFamily="18" charset="0"/>
                <a:cs typeface="Times New Roman" panose="02020603050405020304" pitchFamily="18" charset="0"/>
              </a:rPr>
              <a:t>ESTRUCTURAL DE LA EDIFICACIÓN PATRIMONIAL REHABILITADA CASA IMBABURA EN EL CENTRO HISTÓRICO DE </a:t>
            </a:r>
            <a:r>
              <a:rPr lang="es-ES" sz="5800" b="1" dirty="0" smtClean="0">
                <a:solidFill>
                  <a:schemeClr val="tx1"/>
                </a:solidFill>
                <a:latin typeface="Times New Roman" panose="02020603050405020304" pitchFamily="18" charset="0"/>
                <a:cs typeface="Times New Roman" panose="02020603050405020304" pitchFamily="18" charset="0"/>
              </a:rPr>
              <a:t>QUITO</a:t>
            </a:r>
            <a:endParaRPr lang="es-ES" sz="5800" b="1" dirty="0">
              <a:solidFill>
                <a:schemeClr val="tx1"/>
              </a:solidFill>
              <a:latin typeface="Times New Roman" panose="02020603050405020304" pitchFamily="18" charset="0"/>
              <a:cs typeface="Times New Roman" panose="02020603050405020304" pitchFamily="18" charset="0"/>
            </a:endParaRPr>
          </a:p>
          <a:p>
            <a:pPr algn="ctr"/>
            <a:endParaRPr lang="es-ES" dirty="0" smtClean="0">
              <a:solidFill>
                <a:schemeClr val="tx1"/>
              </a:solidFill>
              <a:latin typeface="Times New Roman" panose="02020603050405020304" pitchFamily="18" charset="0"/>
              <a:cs typeface="Times New Roman" panose="02020603050405020304" pitchFamily="18" charset="0"/>
            </a:endParaRPr>
          </a:p>
          <a:p>
            <a:pPr algn="ctr"/>
            <a:r>
              <a:rPr lang="es-ES" dirty="0">
                <a:solidFill>
                  <a:schemeClr val="tx1"/>
                </a:solidFill>
                <a:latin typeface="Times New Roman" panose="02020603050405020304" pitchFamily="18" charset="0"/>
                <a:cs typeface="Times New Roman" panose="02020603050405020304" pitchFamily="18" charset="0"/>
              </a:rPr>
              <a:t> </a:t>
            </a:r>
          </a:p>
          <a:p>
            <a:pPr algn="ctr"/>
            <a:endParaRPr lang="es-ES" dirty="0">
              <a:solidFill>
                <a:schemeClr val="tx1"/>
              </a:solidFill>
              <a:latin typeface="Times New Roman" panose="02020603050405020304" pitchFamily="18" charset="0"/>
              <a:cs typeface="Times New Roman" panose="02020603050405020304" pitchFamily="18" charset="0"/>
            </a:endParaRPr>
          </a:p>
          <a:p>
            <a:pPr algn="ctr">
              <a:lnSpc>
                <a:spcPct val="120000"/>
              </a:lnSpc>
            </a:pPr>
            <a:r>
              <a:rPr lang="es-ES" b="1" dirty="0">
                <a:solidFill>
                  <a:schemeClr val="tx1"/>
                </a:solidFill>
                <a:latin typeface="Times New Roman" panose="02020603050405020304" pitchFamily="18" charset="0"/>
                <a:cs typeface="Times New Roman" panose="02020603050405020304" pitchFamily="18" charset="0"/>
              </a:rPr>
              <a:t>AUTOR: BOLÍVAR ANDRÉS, HEREMBÁS ORTEGA</a:t>
            </a:r>
            <a:endParaRPr lang="es-ES" dirty="0">
              <a:solidFill>
                <a:schemeClr val="tx1"/>
              </a:solidFill>
              <a:latin typeface="Times New Roman" panose="02020603050405020304" pitchFamily="18" charset="0"/>
              <a:cs typeface="Times New Roman" panose="02020603050405020304" pitchFamily="18" charset="0"/>
            </a:endParaRPr>
          </a:p>
          <a:p>
            <a:pPr algn="ctr">
              <a:lnSpc>
                <a:spcPct val="120000"/>
              </a:lnSpc>
            </a:pP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DIRECTORA: ING CAROLINA </a:t>
            </a:r>
            <a:r>
              <a:rPr lang="es-ES" b="1" dirty="0">
                <a:solidFill>
                  <a:schemeClr val="tx1"/>
                </a:solidFill>
                <a:latin typeface="Times New Roman" panose="02020603050405020304" pitchFamily="18" charset="0"/>
                <a:cs typeface="Times New Roman" panose="02020603050405020304" pitchFamily="18" charset="0"/>
              </a:rPr>
              <a:t>ROBALINO </a:t>
            </a:r>
            <a:r>
              <a:rPr lang="es-ES" b="1" dirty="0" smtClean="0">
                <a:solidFill>
                  <a:schemeClr val="tx1"/>
                </a:solidFill>
                <a:latin typeface="Times New Roman" panose="02020603050405020304" pitchFamily="18" charset="0"/>
                <a:cs typeface="Times New Roman" panose="02020603050405020304" pitchFamily="18" charset="0"/>
              </a:rPr>
              <a:t>MDI</a:t>
            </a:r>
            <a:endParaRPr lang="es-ES" dirty="0">
              <a:solidFill>
                <a:schemeClr val="tx1"/>
              </a:solidFill>
              <a:latin typeface="Times New Roman" panose="02020603050405020304" pitchFamily="18" charset="0"/>
              <a:cs typeface="Times New Roman" panose="02020603050405020304" pitchFamily="18" charset="0"/>
            </a:endParaRPr>
          </a:p>
          <a:p>
            <a:pPr algn="ctr">
              <a:lnSpc>
                <a:spcPct val="120000"/>
              </a:lnSpc>
            </a:pPr>
            <a:r>
              <a:rPr lang="es-ES" b="1" dirty="0">
                <a:solidFill>
                  <a:schemeClr val="tx1"/>
                </a:solidFill>
                <a:latin typeface="Times New Roman" panose="02020603050405020304" pitchFamily="18" charset="0"/>
                <a:cs typeface="Times New Roman" panose="02020603050405020304" pitchFamily="18" charset="0"/>
              </a:rPr>
              <a:t> </a:t>
            </a:r>
            <a:endParaRPr lang="es-ES" b="1" dirty="0" smtClean="0">
              <a:solidFill>
                <a:schemeClr val="tx1"/>
              </a:solidFill>
              <a:latin typeface="Times New Roman" panose="02020603050405020304" pitchFamily="18" charset="0"/>
              <a:cs typeface="Times New Roman" panose="02020603050405020304" pitchFamily="18" charset="0"/>
            </a:endParaRPr>
          </a:p>
          <a:p>
            <a:pPr marL="0" algn="ctr">
              <a:lnSpc>
                <a:spcPct val="120000"/>
              </a:lnSpc>
              <a:spcBef>
                <a:spcPts val="0"/>
              </a:spcBef>
              <a:spcAft>
                <a:spcPts val="0"/>
              </a:spcAft>
            </a:pPr>
            <a:r>
              <a:rPr lang="es-ES" b="1" dirty="0" smtClean="0">
                <a:solidFill>
                  <a:schemeClr val="tx1"/>
                </a:solidFill>
                <a:latin typeface="Times New Roman" panose="02020603050405020304" pitchFamily="18" charset="0"/>
                <a:cs typeface="Times New Roman" panose="02020603050405020304" pitchFamily="18" charset="0"/>
              </a:rPr>
              <a:t>SANGOLQUÍ</a:t>
            </a:r>
            <a:endParaRPr lang="es-ES" dirty="0">
              <a:solidFill>
                <a:schemeClr val="tx1"/>
              </a:solidFill>
              <a:latin typeface="Times New Roman" panose="02020603050405020304" pitchFamily="18" charset="0"/>
              <a:cs typeface="Times New Roman" panose="02020603050405020304" pitchFamily="18" charset="0"/>
            </a:endParaRPr>
          </a:p>
          <a:p>
            <a:pPr marL="0" algn="ctr">
              <a:lnSpc>
                <a:spcPct val="120000"/>
              </a:lnSpc>
              <a:spcBef>
                <a:spcPts val="0"/>
              </a:spcBef>
              <a:spcAft>
                <a:spcPts val="0"/>
              </a:spcAft>
            </a:pP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Enero 2018</a:t>
            </a:r>
            <a:endParaRPr lang="es-ES" dirty="0">
              <a:solidFill>
                <a:schemeClr val="tx1"/>
              </a:solidFill>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p:txBody>
      </p:sp>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8673" y="98870"/>
            <a:ext cx="4372378" cy="112924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Tree>
    <p:extLst>
      <p:ext uri="{BB962C8B-B14F-4D97-AF65-F5344CB8AC3E}">
        <p14:creationId xmlns:p14="http://schemas.microsoft.com/office/powerpoint/2010/main" val="3939568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5" name="Título 6"/>
          <p:cNvSpPr>
            <a:spLocks noGrp="1"/>
          </p:cNvSpPr>
          <p:nvPr>
            <p:ph type="title"/>
          </p:nvPr>
        </p:nvSpPr>
        <p:spPr>
          <a:xfrm>
            <a:off x="1458049" y="299112"/>
            <a:ext cx="6273625" cy="680398"/>
          </a:xfrm>
        </p:spPr>
        <p:txBody>
          <a:bodyPr>
            <a:normAutofit fontScale="90000"/>
          </a:bodyPr>
          <a:lstStyle/>
          <a:p>
            <a:pPr algn="ctr"/>
            <a:r>
              <a:rPr lang="es-EC" b="1" dirty="0" smtClean="0">
                <a:latin typeface="Times New Roman" panose="02020603050405020304" pitchFamily="18" charset="0"/>
                <a:cs typeface="Times New Roman" panose="02020603050405020304" pitchFamily="18" charset="0"/>
              </a:rPr>
              <a:t>METAS</a:t>
            </a:r>
            <a:endParaRPr lang="es-EC" b="1" dirty="0">
              <a:latin typeface="Times New Roman" panose="02020603050405020304" pitchFamily="18" charset="0"/>
              <a:cs typeface="Times New Roman" panose="02020603050405020304" pitchFamily="18" charset="0"/>
            </a:endParaRPr>
          </a:p>
        </p:txBody>
      </p:sp>
      <p:sp>
        <p:nvSpPr>
          <p:cNvPr id="7" name="Marcador de contenido 2"/>
          <p:cNvSpPr>
            <a:spLocks noGrp="1"/>
          </p:cNvSpPr>
          <p:nvPr>
            <p:ph idx="1"/>
          </p:nvPr>
        </p:nvSpPr>
        <p:spPr>
          <a:xfrm>
            <a:off x="414338" y="2733655"/>
            <a:ext cx="8343900" cy="3349625"/>
          </a:xfrm>
        </p:spPr>
        <p:txBody>
          <a:bodyPr>
            <a:noAutofit/>
          </a:bodyPr>
          <a:lstStyle/>
          <a:p>
            <a:pPr>
              <a:buClr>
                <a:srgbClr val="0070C0"/>
              </a:buClr>
              <a:buFont typeface="Arial" panose="020B0604020202020204" pitchFamily="34" charset="0"/>
              <a:buChar char="•"/>
            </a:pPr>
            <a:r>
              <a:rPr lang="es-ES" sz="2800" dirty="0" smtClean="0">
                <a:solidFill>
                  <a:schemeClr val="tx1"/>
                </a:solidFill>
              </a:rPr>
              <a:t>Modelar </a:t>
            </a:r>
            <a:r>
              <a:rPr lang="es-ES" sz="2800" dirty="0">
                <a:solidFill>
                  <a:schemeClr val="tx1"/>
                </a:solidFill>
              </a:rPr>
              <a:t>la estructura mediante el software de análisis estructural basado en elementos finitos, comprobando que las derivas y análisis sismo resistente se encuentren bajo los parámetros de la norma ecuatoriana de </a:t>
            </a:r>
            <a:r>
              <a:rPr lang="es-ES" sz="2800" dirty="0" smtClean="0">
                <a:solidFill>
                  <a:schemeClr val="tx1"/>
                </a:solidFill>
              </a:rPr>
              <a:t>construcción</a:t>
            </a:r>
            <a:endParaRPr lang="es-ES" sz="2800" dirty="0">
              <a:solidFill>
                <a:schemeClr val="tx1"/>
              </a:solidFill>
            </a:endParaRPr>
          </a:p>
          <a:p>
            <a:pPr>
              <a:buClr>
                <a:srgbClr val="0070C0"/>
              </a:buClr>
              <a:buFont typeface="Arial" panose="020B0604020202020204" pitchFamily="34" charset="0"/>
              <a:buChar char="•"/>
            </a:pPr>
            <a:endParaRPr lang="es-EC" sz="2800" dirty="0"/>
          </a:p>
        </p:txBody>
      </p:sp>
    </p:spTree>
    <p:extLst>
      <p:ext uri="{BB962C8B-B14F-4D97-AF65-F5344CB8AC3E}">
        <p14:creationId xmlns:p14="http://schemas.microsoft.com/office/powerpoint/2010/main" val="7110226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5" name="Título 6"/>
          <p:cNvSpPr>
            <a:spLocks noGrp="1"/>
          </p:cNvSpPr>
          <p:nvPr>
            <p:ph type="title"/>
          </p:nvPr>
        </p:nvSpPr>
        <p:spPr>
          <a:xfrm>
            <a:off x="1458049" y="892576"/>
            <a:ext cx="6273625" cy="110163"/>
          </a:xfrm>
        </p:spPr>
        <p:txBody>
          <a:bodyPr>
            <a:normAutofit fontScale="90000"/>
          </a:bodyPr>
          <a:lstStyle/>
          <a:p>
            <a:pPr algn="ctr"/>
            <a:r>
              <a:rPr lang="es-EC" b="1" dirty="0" smtClean="0">
                <a:latin typeface="Times New Roman" panose="02020603050405020304" pitchFamily="18" charset="0"/>
                <a:cs typeface="Times New Roman" panose="02020603050405020304" pitchFamily="18" charset="0"/>
              </a:rPr>
              <a:t>LOCALIZACIÓN</a:t>
            </a:r>
            <a:endParaRPr lang="es-EC" b="1" dirty="0">
              <a:latin typeface="Times New Roman" panose="02020603050405020304" pitchFamily="18" charset="0"/>
              <a:cs typeface="Times New Roman" panose="02020603050405020304" pitchFamily="18" charset="0"/>
            </a:endParaRPr>
          </a:p>
        </p:txBody>
      </p:sp>
      <p:sp>
        <p:nvSpPr>
          <p:cNvPr id="7" name="Marcador de contenido 2"/>
          <p:cNvSpPr>
            <a:spLocks noGrp="1"/>
          </p:cNvSpPr>
          <p:nvPr>
            <p:ph idx="1"/>
          </p:nvPr>
        </p:nvSpPr>
        <p:spPr>
          <a:xfrm>
            <a:off x="161926" y="1274130"/>
            <a:ext cx="8907320" cy="2057834"/>
          </a:xfrm>
        </p:spPr>
        <p:txBody>
          <a:bodyPr>
            <a:noAutofit/>
          </a:bodyPr>
          <a:lstStyle/>
          <a:p>
            <a:pPr algn="ctr"/>
            <a:r>
              <a:rPr lang="es-ES" sz="2800" b="1" dirty="0" smtClean="0">
                <a:solidFill>
                  <a:schemeClr val="tx1"/>
                </a:solidFill>
                <a:latin typeface="Times New Roman" panose="02020603050405020304" pitchFamily="18" charset="0"/>
                <a:cs typeface="Times New Roman" panose="02020603050405020304" pitchFamily="18" charset="0"/>
              </a:rPr>
              <a:t>Ubicación de la vivienda:</a:t>
            </a:r>
          </a:p>
          <a:p>
            <a:pPr algn="ctr"/>
            <a:r>
              <a:rPr lang="es-ES" sz="2800" dirty="0" smtClean="0">
                <a:solidFill>
                  <a:schemeClr val="tx1"/>
                </a:solidFill>
                <a:latin typeface="Times New Roman" panose="02020603050405020304" pitchFamily="18" charset="0"/>
                <a:cs typeface="Times New Roman" panose="02020603050405020304" pitchFamily="18" charset="0"/>
              </a:rPr>
              <a:t>Provincia </a:t>
            </a:r>
            <a:r>
              <a:rPr lang="es-ES" sz="2800" dirty="0">
                <a:solidFill>
                  <a:schemeClr val="tx1"/>
                </a:solidFill>
                <a:latin typeface="Times New Roman" panose="02020603050405020304" pitchFamily="18" charset="0"/>
                <a:cs typeface="Times New Roman" panose="02020603050405020304" pitchFamily="18" charset="0"/>
              </a:rPr>
              <a:t>de Pichincha, Cantón Quito, Parroquia Centro Histórico, Barrio San Roque Calle Imbabura entre Bolívar y Alianza, </a:t>
            </a:r>
            <a:r>
              <a:rPr lang="es-ES" sz="2800" dirty="0" smtClean="0">
                <a:solidFill>
                  <a:schemeClr val="tx1"/>
                </a:solidFill>
                <a:latin typeface="Times New Roman" panose="02020603050405020304" pitchFamily="18" charset="0"/>
                <a:cs typeface="Times New Roman" panose="02020603050405020304" pitchFamily="18" charset="0"/>
              </a:rPr>
              <a:t>Quito-Ecuador</a:t>
            </a:r>
            <a:endParaRPr lang="es-EC" sz="2800" dirty="0"/>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311" y="3172178"/>
            <a:ext cx="6553401" cy="369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06874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10" name="Título 6"/>
          <p:cNvSpPr>
            <a:spLocks noGrp="1"/>
          </p:cNvSpPr>
          <p:nvPr>
            <p:ph type="title"/>
          </p:nvPr>
        </p:nvSpPr>
        <p:spPr>
          <a:xfrm>
            <a:off x="1458049" y="22583"/>
            <a:ext cx="6273625" cy="1352199"/>
          </a:xfrm>
        </p:spPr>
        <p:txBody>
          <a:bodyPr>
            <a:normAutofit/>
          </a:bodyPr>
          <a:lstStyle/>
          <a:p>
            <a:pPr algn="ctr"/>
            <a:r>
              <a:rPr lang="es-EC" sz="4300" b="1" dirty="0" smtClean="0">
                <a:latin typeface="Times New Roman" panose="02020603050405020304" pitchFamily="18" charset="0"/>
                <a:cs typeface="Times New Roman" panose="02020603050405020304" pitchFamily="18" charset="0"/>
              </a:rPr>
              <a:t>CARACTERÍSTICAS DEL INMUEBLE</a:t>
            </a:r>
            <a:endParaRPr lang="es-EC" sz="4300" b="1" dirty="0">
              <a:latin typeface="Times New Roman" panose="02020603050405020304" pitchFamily="18" charset="0"/>
              <a:cs typeface="Times New Roman" panose="02020603050405020304" pitchFamily="18" charset="0"/>
            </a:endParaRPr>
          </a:p>
        </p:txBody>
      </p:sp>
      <p:sp>
        <p:nvSpPr>
          <p:cNvPr id="11" name="Marcador de contenido 2"/>
          <p:cNvSpPr>
            <a:spLocks noGrp="1"/>
          </p:cNvSpPr>
          <p:nvPr>
            <p:ph idx="1"/>
          </p:nvPr>
        </p:nvSpPr>
        <p:spPr>
          <a:xfrm>
            <a:off x="0" y="2106607"/>
            <a:ext cx="9143999" cy="3621017"/>
          </a:xfrm>
        </p:spPr>
        <p:txBody>
          <a:bodyPr>
            <a:noAutofit/>
          </a:bodyPr>
          <a:lstStyle/>
          <a:p>
            <a:pPr algn="ctr"/>
            <a:r>
              <a:rPr lang="es-ES" sz="2800" b="1" dirty="0" smtClean="0">
                <a:solidFill>
                  <a:schemeClr val="tx1"/>
                </a:solidFill>
                <a:latin typeface="Times New Roman" panose="02020603050405020304" pitchFamily="18" charset="0"/>
                <a:cs typeface="Times New Roman" panose="02020603050405020304" pitchFamily="18" charset="0"/>
              </a:rPr>
              <a:t>Data: </a:t>
            </a:r>
            <a:r>
              <a:rPr lang="es-ES" sz="2800" dirty="0" smtClean="0">
                <a:solidFill>
                  <a:schemeClr val="tx1"/>
                </a:solidFill>
                <a:latin typeface="Times New Roman" panose="02020603050405020304" pitchFamily="18" charset="0"/>
                <a:cs typeface="Times New Roman" panose="02020603050405020304" pitchFamily="18" charset="0"/>
              </a:rPr>
              <a:t>siglo </a:t>
            </a:r>
            <a:r>
              <a:rPr lang="es-ES" sz="2800" dirty="0">
                <a:solidFill>
                  <a:schemeClr val="tx1"/>
                </a:solidFill>
                <a:latin typeface="Times New Roman" panose="02020603050405020304" pitchFamily="18" charset="0"/>
                <a:cs typeface="Times New Roman" panose="02020603050405020304" pitchFamily="18" charset="0"/>
              </a:rPr>
              <a:t>XX en su tercer </a:t>
            </a:r>
            <a:r>
              <a:rPr lang="es-ES" sz="2800" dirty="0" smtClean="0">
                <a:solidFill>
                  <a:schemeClr val="tx1"/>
                </a:solidFill>
                <a:latin typeface="Times New Roman" panose="02020603050405020304" pitchFamily="18" charset="0"/>
                <a:cs typeface="Times New Roman" panose="02020603050405020304" pitchFamily="18" charset="0"/>
              </a:rPr>
              <a:t>periodo</a:t>
            </a:r>
          </a:p>
          <a:p>
            <a:pPr algn="ctr"/>
            <a:endParaRPr lang="es-ES" sz="2800" dirty="0" smtClean="0">
              <a:solidFill>
                <a:schemeClr val="tx1"/>
              </a:solidFill>
              <a:latin typeface="Times New Roman" panose="02020603050405020304" pitchFamily="18" charset="0"/>
              <a:cs typeface="Times New Roman" panose="02020603050405020304" pitchFamily="18" charset="0"/>
            </a:endParaRPr>
          </a:p>
          <a:p>
            <a:pPr algn="ctr"/>
            <a:r>
              <a:rPr lang="es-ES" sz="2800" b="1" dirty="0" smtClean="0">
                <a:solidFill>
                  <a:schemeClr val="tx1"/>
                </a:solidFill>
                <a:latin typeface="Times New Roman" panose="02020603050405020304" pitchFamily="18" charset="0"/>
                <a:cs typeface="Times New Roman" panose="02020603050405020304" pitchFamily="18" charset="0"/>
              </a:rPr>
              <a:t> V</a:t>
            </a:r>
            <a:r>
              <a:rPr lang="es-ES" sz="2800" dirty="0" smtClean="0">
                <a:solidFill>
                  <a:schemeClr val="tx1"/>
                </a:solidFill>
                <a:latin typeface="Times New Roman" panose="02020603050405020304" pitchFamily="18" charset="0"/>
                <a:cs typeface="Times New Roman" panose="02020603050405020304" pitchFamily="18" charset="0"/>
              </a:rPr>
              <a:t>ivienda </a:t>
            </a:r>
            <a:r>
              <a:rPr lang="es-ES" sz="2800" dirty="0">
                <a:solidFill>
                  <a:schemeClr val="tx1"/>
                </a:solidFill>
                <a:latin typeface="Times New Roman" panose="02020603050405020304" pitchFamily="18" charset="0"/>
                <a:cs typeface="Times New Roman" panose="02020603050405020304" pitchFamily="18" charset="0"/>
              </a:rPr>
              <a:t>urbana tradicional de uso residencial originalmente, </a:t>
            </a:r>
            <a:r>
              <a:rPr lang="es-ES" sz="2800" dirty="0" smtClean="0">
                <a:solidFill>
                  <a:schemeClr val="tx1"/>
                </a:solidFill>
                <a:latin typeface="Times New Roman" panose="02020603050405020304" pitchFamily="18" charset="0"/>
                <a:cs typeface="Times New Roman" panose="02020603050405020304" pitchFamily="18" charset="0"/>
              </a:rPr>
              <a:t>actualmente el </a:t>
            </a:r>
            <a:r>
              <a:rPr lang="es-ES" sz="2800" dirty="0">
                <a:solidFill>
                  <a:schemeClr val="tx1"/>
                </a:solidFill>
                <a:latin typeface="Times New Roman" panose="02020603050405020304" pitchFamily="18" charset="0"/>
                <a:cs typeface="Times New Roman" panose="02020603050405020304" pitchFamily="18" charset="0"/>
              </a:rPr>
              <a:t>uso es compartido </a:t>
            </a:r>
            <a:r>
              <a:rPr lang="es-ES" sz="2800" dirty="0" smtClean="0">
                <a:solidFill>
                  <a:schemeClr val="tx1"/>
                </a:solidFill>
                <a:latin typeface="Times New Roman" panose="02020603050405020304" pitchFamily="18" charset="0"/>
                <a:cs typeface="Times New Roman" panose="02020603050405020304" pitchFamily="18" charset="0"/>
              </a:rPr>
              <a:t>residencial </a:t>
            </a:r>
            <a:r>
              <a:rPr lang="es-ES" sz="2800" dirty="0">
                <a:solidFill>
                  <a:schemeClr val="tx1"/>
                </a:solidFill>
                <a:latin typeface="Times New Roman" panose="02020603050405020304" pitchFamily="18" charset="0"/>
                <a:cs typeface="Times New Roman" panose="02020603050405020304" pitchFamily="18" charset="0"/>
              </a:rPr>
              <a:t>y </a:t>
            </a:r>
            <a:r>
              <a:rPr lang="es-ES" sz="2800" dirty="0" smtClean="0">
                <a:solidFill>
                  <a:schemeClr val="tx1"/>
                </a:solidFill>
                <a:latin typeface="Times New Roman" panose="02020603050405020304" pitchFamily="18" charset="0"/>
                <a:cs typeface="Times New Roman" panose="02020603050405020304" pitchFamily="18" charset="0"/>
              </a:rPr>
              <a:t>comercial</a:t>
            </a:r>
          </a:p>
          <a:p>
            <a:pPr algn="ctr"/>
            <a:endParaRPr lang="es-ES" sz="2800" dirty="0" smtClean="0">
              <a:solidFill>
                <a:schemeClr val="tx1"/>
              </a:solidFill>
              <a:latin typeface="Times New Roman" panose="02020603050405020304" pitchFamily="18" charset="0"/>
              <a:cs typeface="Times New Roman" panose="02020603050405020304" pitchFamily="18" charset="0"/>
            </a:endParaRPr>
          </a:p>
          <a:p>
            <a:pPr algn="ctr"/>
            <a:r>
              <a:rPr lang="es-ES" sz="2800" b="1" dirty="0" smtClean="0">
                <a:solidFill>
                  <a:schemeClr val="tx1"/>
                </a:solidFill>
                <a:latin typeface="Times New Roman" panose="02020603050405020304" pitchFamily="18" charset="0"/>
                <a:cs typeface="Times New Roman" panose="02020603050405020304" pitchFamily="18" charset="0"/>
              </a:rPr>
              <a:t>Régimen </a:t>
            </a:r>
            <a:r>
              <a:rPr lang="es-ES" sz="2800" b="1" dirty="0">
                <a:solidFill>
                  <a:schemeClr val="tx1"/>
                </a:solidFill>
                <a:latin typeface="Times New Roman" panose="02020603050405020304" pitchFamily="18" charset="0"/>
                <a:cs typeface="Times New Roman" panose="02020603050405020304" pitchFamily="18" charset="0"/>
              </a:rPr>
              <a:t>de </a:t>
            </a:r>
            <a:r>
              <a:rPr lang="es-ES" sz="2800" b="1" dirty="0" smtClean="0">
                <a:solidFill>
                  <a:schemeClr val="tx1"/>
                </a:solidFill>
                <a:latin typeface="Times New Roman" panose="02020603050405020304" pitchFamily="18" charset="0"/>
                <a:cs typeface="Times New Roman" panose="02020603050405020304" pitchFamily="18" charset="0"/>
              </a:rPr>
              <a:t>propiedad: </a:t>
            </a:r>
            <a:r>
              <a:rPr lang="es-ES" sz="2800" dirty="0">
                <a:solidFill>
                  <a:schemeClr val="tx1"/>
                </a:solidFill>
                <a:latin typeface="Times New Roman" panose="02020603050405020304" pitchFamily="18" charset="0"/>
                <a:cs typeface="Times New Roman" panose="02020603050405020304" pitchFamily="18" charset="0"/>
              </a:rPr>
              <a:t>privado de tipo particular, ocupado por el propietario con arrendamiento parcial, con un buen estado de conservación en </a:t>
            </a:r>
            <a:r>
              <a:rPr lang="es-ES" sz="2800" dirty="0" smtClean="0">
                <a:solidFill>
                  <a:schemeClr val="tx1"/>
                </a:solidFill>
                <a:latin typeface="Times New Roman" panose="02020603050405020304" pitchFamily="18" charset="0"/>
                <a:cs typeface="Times New Roman" panose="02020603050405020304" pitchFamily="18" charset="0"/>
              </a:rPr>
              <a:t>general</a:t>
            </a:r>
          </a:p>
          <a:p>
            <a:pPr algn="ctr"/>
            <a:endParaRPr lang="es-EC" sz="2800" dirty="0" smtClean="0"/>
          </a:p>
          <a:p>
            <a:pPr algn="ctr"/>
            <a:endParaRPr lang="es-EC" sz="2800" dirty="0"/>
          </a:p>
          <a:p>
            <a:pPr algn="ctr"/>
            <a:endParaRPr lang="es-EC" sz="2800" dirty="0" smtClean="0"/>
          </a:p>
          <a:p>
            <a:pPr marL="0" indent="0" algn="ctr">
              <a:buNone/>
            </a:pPr>
            <a:endParaRPr lang="es-ES" sz="2800" dirty="0" smtClean="0">
              <a:solidFill>
                <a:schemeClr val="tx1"/>
              </a:solidFill>
              <a:latin typeface="Times New Roman" panose="02020603050405020304" pitchFamily="18" charset="0"/>
              <a:cs typeface="Times New Roman" panose="02020603050405020304" pitchFamily="18" charset="0"/>
            </a:endParaRPr>
          </a:p>
          <a:p>
            <a:pPr marL="0" indent="0" algn="ctr">
              <a:buNone/>
            </a:pPr>
            <a:r>
              <a:rPr lang="es-ES" sz="2800" dirty="0" smtClean="0">
                <a:solidFill>
                  <a:schemeClr val="tx1"/>
                </a:solidFill>
                <a:latin typeface="Times New Roman" panose="02020603050405020304" pitchFamily="18" charset="0"/>
                <a:cs typeface="Times New Roman" panose="02020603050405020304" pitchFamily="18" charset="0"/>
              </a:rPr>
              <a:t>La </a:t>
            </a:r>
            <a:r>
              <a:rPr lang="es-ES" sz="2800" dirty="0">
                <a:solidFill>
                  <a:schemeClr val="tx1"/>
                </a:solidFill>
                <a:latin typeface="Times New Roman" panose="02020603050405020304" pitchFamily="18" charset="0"/>
                <a:cs typeface="Times New Roman" panose="02020603050405020304" pitchFamily="18" charset="0"/>
              </a:rPr>
              <a:t>vivienda de dos niveles posee una trama urbana tipo damero, con un estilo Neo historicista, con fachada baja de forma recta ubicada al frente, adaptada a la topografía del terreno que es en pendiente, posee una ornamentación de aleros con canecillos en el segundo nivel con un antepecho en hierro forjado, con paños lisos de color amarillo, zócalos ornamentados, vanos en las puerta principal, puertas secundarias y ventanas </a:t>
            </a:r>
            <a:r>
              <a:rPr lang="es-ES" sz="2800" dirty="0" smtClean="0">
                <a:solidFill>
                  <a:schemeClr val="tx1"/>
                </a:solidFill>
                <a:latin typeface="Times New Roman" panose="02020603050405020304" pitchFamily="18" charset="0"/>
                <a:cs typeface="Times New Roman" panose="02020603050405020304" pitchFamily="18" charset="0"/>
              </a:rPr>
              <a:t>principales</a:t>
            </a:r>
            <a:r>
              <a:rPr lang="es-ES" sz="2800" dirty="0">
                <a:solidFill>
                  <a:schemeClr val="tx1"/>
                </a:solidFill>
                <a:latin typeface="Times New Roman" panose="02020603050405020304" pitchFamily="18" charset="0"/>
                <a:cs typeface="Times New Roman" panose="02020603050405020304" pitchFamily="18" charset="0"/>
              </a:rPr>
              <a:t>.</a:t>
            </a:r>
            <a:endParaRPr lang="es-EC"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86465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pic>
        <p:nvPicPr>
          <p:cNvPr id="7" name="Picture 2"/>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629" y="1379095"/>
            <a:ext cx="3753487" cy="274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6870" y="1379095"/>
            <a:ext cx="3404673" cy="274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629" y="4287187"/>
            <a:ext cx="3753487" cy="215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6870" y="4287187"/>
            <a:ext cx="3404673" cy="215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ítulo 6"/>
          <p:cNvSpPr>
            <a:spLocks noGrp="1"/>
          </p:cNvSpPr>
          <p:nvPr>
            <p:ph type="title"/>
          </p:nvPr>
        </p:nvSpPr>
        <p:spPr>
          <a:xfrm>
            <a:off x="1458049" y="22583"/>
            <a:ext cx="6273625" cy="1245129"/>
          </a:xfrm>
        </p:spPr>
        <p:txBody>
          <a:bodyPr>
            <a:normAutofit/>
          </a:bodyPr>
          <a:lstStyle/>
          <a:p>
            <a:pPr algn="ctr"/>
            <a:r>
              <a:rPr lang="es-EC" sz="4300" b="1" dirty="0" smtClean="0">
                <a:latin typeface="Times New Roman" panose="02020603050405020304" pitchFamily="18" charset="0"/>
                <a:cs typeface="Times New Roman" panose="02020603050405020304" pitchFamily="18" charset="0"/>
              </a:rPr>
              <a:t>CARACTERÍSTICAS DEL INMUEBLE</a:t>
            </a:r>
            <a:endParaRPr lang="es-EC" sz="4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1062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 películ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0955" y="477672"/>
            <a:ext cx="8352930" cy="5540991"/>
          </a:xfrm>
        </p:spPr>
      </p:pic>
    </p:spTree>
    <p:extLst>
      <p:ext uri="{BB962C8B-B14F-4D97-AF65-F5344CB8AC3E}">
        <p14:creationId xmlns:p14="http://schemas.microsoft.com/office/powerpoint/2010/main" val="4258675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668250"/>
            <a:ext cx="9144000" cy="3610781"/>
          </a:xfrm>
        </p:spPr>
        <p:txBody>
          <a:bodyPr>
            <a:normAutofit/>
          </a:bodyPr>
          <a:lstStyle/>
          <a:p>
            <a:pPr algn="ctr"/>
            <a:r>
              <a:rPr lang="es-ES" sz="2800" b="1" dirty="0" smtClean="0">
                <a:solidFill>
                  <a:schemeClr val="tx1"/>
                </a:solidFill>
                <a:latin typeface="Times New Roman" panose="02020603050405020304" pitchFamily="18" charset="0"/>
                <a:cs typeface="Times New Roman" panose="02020603050405020304" pitchFamily="18" charset="0"/>
              </a:rPr>
              <a:t>Los refuerzos,  </a:t>
            </a:r>
            <a:r>
              <a:rPr lang="es-ES" sz="2800" dirty="0" smtClean="0">
                <a:solidFill>
                  <a:schemeClr val="tx1"/>
                </a:solidFill>
                <a:latin typeface="Times New Roman" panose="02020603050405020304" pitchFamily="18" charset="0"/>
                <a:cs typeface="Times New Roman" panose="02020603050405020304" pitchFamily="18" charset="0"/>
              </a:rPr>
              <a:t>se </a:t>
            </a:r>
            <a:r>
              <a:rPr lang="es-ES" sz="2800" dirty="0">
                <a:solidFill>
                  <a:schemeClr val="tx1"/>
                </a:solidFill>
                <a:latin typeface="Times New Roman" panose="02020603050405020304" pitchFamily="18" charset="0"/>
                <a:cs typeface="Times New Roman" panose="02020603050405020304" pitchFamily="18" charset="0"/>
              </a:rPr>
              <a:t>contemplan en madera con un sistema de dos muros reforzados mediante cruces de San Andrés, reforzamiento de un muro con uso de cruz y refuerzos con llaves en encuentros de muros tipo T </a:t>
            </a:r>
            <a:endParaRPr lang="es-EC" sz="2800" dirty="0">
              <a:solidFill>
                <a:schemeClr val="tx1"/>
              </a:solidFill>
              <a:latin typeface="Times New Roman" panose="02020603050405020304" pitchFamily="18" charset="0"/>
              <a:cs typeface="Times New Roman" panose="02020603050405020304" pitchFamily="18" charset="0"/>
            </a:endParaRPr>
          </a:p>
        </p:txBody>
      </p:sp>
      <p:grpSp>
        <p:nvGrpSpPr>
          <p:cNvPr id="8" name="7 Grupo"/>
          <p:cNvGrpSpPr>
            <a:grpSpLocks noChangeAspect="1"/>
          </p:cNvGrpSpPr>
          <p:nvPr/>
        </p:nvGrpSpPr>
        <p:grpSpPr>
          <a:xfrm>
            <a:off x="0" y="3702779"/>
            <a:ext cx="9144000" cy="3142158"/>
            <a:chOff x="1755880" y="3204994"/>
            <a:chExt cx="9720000" cy="3240000"/>
          </a:xfrm>
        </p:grpSpPr>
        <p:grpSp>
          <p:nvGrpSpPr>
            <p:cNvPr id="2" name="1 Grupo"/>
            <p:cNvGrpSpPr/>
            <p:nvPr/>
          </p:nvGrpSpPr>
          <p:grpSpPr>
            <a:xfrm>
              <a:off x="1755880" y="3204994"/>
              <a:ext cx="6480000" cy="3240000"/>
              <a:chOff x="1755880" y="3204994"/>
              <a:chExt cx="6480000" cy="3240000"/>
            </a:xfrm>
          </p:grpSpPr>
          <p:pic>
            <p:nvPicPr>
              <p:cNvPr id="4098" name="Picture 2" descr="D:\Users\csoto\Documents\PERSONALES\ECUADOR\TESIS ECUADOR\TESIS AGOSTO\FOTOS 2\20170330_093349.jpg"/>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5880" y="3204994"/>
                <a:ext cx="3240000" cy="324000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4099" name="Picture 3" descr="D:\Users\csoto\Documents\PERSONALES\ECUADOR\TESIS ECUADOR\TESIS AGOSTO\FOTOS 2\20170330_093410.jp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995880" y="3204994"/>
                <a:ext cx="3240000" cy="324000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4100" name="Picture 4" descr="D:\Users\csoto\Documents\PERSONALES\ECUADOR\TESIS ECUADOR\TESIS AGOSTO\FOTOS 2\20170330_093626.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5880" y="3204994"/>
              <a:ext cx="3240000" cy="324000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12" name="Picture 14" descr="http://www.espe.edu.ec/portal/images/section/lctier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descr="Recorte de pantalla"/>
          <p:cNvPicPr>
            <a:picLocks noChangeAspect="1"/>
          </p:cNvPicPr>
          <p:nvPr/>
        </p:nvPicPr>
        <p:blipFill rotWithShape="1">
          <a:blip r:embed="rId6">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14" name="Título 6"/>
          <p:cNvSpPr>
            <a:spLocks noGrp="1"/>
          </p:cNvSpPr>
          <p:nvPr>
            <p:ph type="title"/>
          </p:nvPr>
        </p:nvSpPr>
        <p:spPr>
          <a:xfrm>
            <a:off x="1458049" y="22583"/>
            <a:ext cx="6273625" cy="1352199"/>
          </a:xfrm>
        </p:spPr>
        <p:txBody>
          <a:bodyPr>
            <a:normAutofit/>
          </a:bodyPr>
          <a:lstStyle/>
          <a:p>
            <a:pPr algn="ctr"/>
            <a:r>
              <a:rPr lang="es-EC" sz="4300" b="1" dirty="0" smtClean="0">
                <a:latin typeface="Times New Roman" panose="02020603050405020304" pitchFamily="18" charset="0"/>
                <a:cs typeface="Times New Roman" panose="02020603050405020304" pitchFamily="18" charset="0"/>
              </a:rPr>
              <a:t>CARACTERÍSTICAS DEL INMUEBLE</a:t>
            </a:r>
            <a:endParaRPr lang="es-EC" sz="4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167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7" name="Título 6"/>
          <p:cNvSpPr>
            <a:spLocks noGrp="1"/>
          </p:cNvSpPr>
          <p:nvPr>
            <p:ph type="title"/>
          </p:nvPr>
        </p:nvSpPr>
        <p:spPr>
          <a:xfrm>
            <a:off x="1484175" y="269112"/>
            <a:ext cx="6273625" cy="680398"/>
          </a:xfrm>
        </p:spPr>
        <p:txBody>
          <a:bodyPr>
            <a:normAutofit fontScale="90000"/>
          </a:bodyPr>
          <a:lstStyle/>
          <a:p>
            <a:pPr algn="ctr"/>
            <a:r>
              <a:rPr lang="es-EC" b="1" dirty="0" smtClean="0">
                <a:latin typeface="Times New Roman" panose="02020603050405020304" pitchFamily="18" charset="0"/>
                <a:cs typeface="Times New Roman" panose="02020603050405020304" pitchFamily="18" charset="0"/>
              </a:rPr>
              <a:t>MATERIALES</a:t>
            </a:r>
            <a:endParaRPr lang="es-EC" b="1" dirty="0">
              <a:latin typeface="Times New Roman" panose="02020603050405020304" pitchFamily="18" charset="0"/>
              <a:cs typeface="Times New Roman" panose="02020603050405020304" pitchFamily="18" charset="0"/>
            </a:endParaRPr>
          </a:p>
        </p:txBody>
      </p:sp>
      <p:sp>
        <p:nvSpPr>
          <p:cNvPr id="10" name="Marcador de contenido 2"/>
          <p:cNvSpPr>
            <a:spLocks noGrp="1"/>
          </p:cNvSpPr>
          <p:nvPr>
            <p:ph idx="1"/>
          </p:nvPr>
        </p:nvSpPr>
        <p:spPr>
          <a:xfrm>
            <a:off x="-16618" y="1848934"/>
            <a:ext cx="9160618" cy="1047641"/>
          </a:xfrm>
        </p:spPr>
        <p:txBody>
          <a:bodyPr>
            <a:noAutofit/>
          </a:bodyPr>
          <a:lstStyle/>
          <a:p>
            <a:pPr algn="ctr"/>
            <a:r>
              <a:rPr lang="es-ES" sz="2800" b="1" dirty="0">
                <a:solidFill>
                  <a:schemeClr val="tx1"/>
                </a:solidFill>
                <a:latin typeface="Times New Roman" panose="02020603050405020304" pitchFamily="18" charset="0"/>
                <a:cs typeface="Times New Roman" panose="02020603050405020304" pitchFamily="18" charset="0"/>
              </a:rPr>
              <a:t>Las propiedades mecánicas </a:t>
            </a:r>
            <a:r>
              <a:rPr lang="es-ES" sz="2800" dirty="0">
                <a:solidFill>
                  <a:schemeClr val="tx1"/>
                </a:solidFill>
                <a:latin typeface="Times New Roman" panose="02020603050405020304" pitchFamily="18" charset="0"/>
                <a:cs typeface="Times New Roman" panose="02020603050405020304" pitchFamily="18" charset="0"/>
              </a:rPr>
              <a:t>del adobe se pueden considerar débiles en comparación con el concreto o el </a:t>
            </a:r>
            <a:r>
              <a:rPr lang="es-ES" sz="2800" dirty="0" smtClean="0">
                <a:solidFill>
                  <a:schemeClr val="tx1"/>
                </a:solidFill>
                <a:latin typeface="Times New Roman" panose="02020603050405020304" pitchFamily="18" charset="0"/>
                <a:cs typeface="Times New Roman" panose="02020603050405020304" pitchFamily="18" charset="0"/>
              </a:rPr>
              <a:t>acero</a:t>
            </a:r>
          </a:p>
          <a:p>
            <a:pPr algn="ctr"/>
            <a:endParaRPr lang="es-ES" sz="2800" dirty="0" smtClean="0">
              <a:solidFill>
                <a:schemeClr val="tx1"/>
              </a:solidFill>
              <a:latin typeface="Times New Roman" panose="02020603050405020304" pitchFamily="18" charset="0"/>
              <a:cs typeface="Times New Roman" panose="02020603050405020304" pitchFamily="18" charset="0"/>
            </a:endParaRPr>
          </a:p>
          <a:p>
            <a:pPr algn="ctr"/>
            <a:r>
              <a:rPr lang="es-ES" sz="2800" b="1" dirty="0" smtClean="0">
                <a:solidFill>
                  <a:schemeClr val="tx1"/>
                </a:solidFill>
                <a:latin typeface="Times New Roman" panose="02020603050405020304" pitchFamily="18" charset="0"/>
                <a:cs typeface="Times New Roman" panose="02020603050405020304" pitchFamily="18" charset="0"/>
              </a:rPr>
              <a:t>La </a:t>
            </a:r>
            <a:r>
              <a:rPr lang="es-ES" sz="2800" b="1" dirty="0">
                <a:solidFill>
                  <a:schemeClr val="tx1"/>
                </a:solidFill>
                <a:latin typeface="Times New Roman" panose="02020603050405020304" pitchFamily="18" charset="0"/>
                <a:cs typeface="Times New Roman" panose="02020603050405020304" pitchFamily="18" charset="0"/>
              </a:rPr>
              <a:t>Norma Ecuatoriana de Construcción </a:t>
            </a:r>
            <a:r>
              <a:rPr lang="es-ES" sz="2800" dirty="0">
                <a:solidFill>
                  <a:schemeClr val="tx1"/>
                </a:solidFill>
                <a:latin typeface="Times New Roman" panose="02020603050405020304" pitchFamily="18" charset="0"/>
                <a:cs typeface="Times New Roman" panose="02020603050405020304" pitchFamily="18" charset="0"/>
              </a:rPr>
              <a:t>NEC-SE-MP Mampostería </a:t>
            </a:r>
            <a:r>
              <a:rPr lang="es-ES" sz="2800" dirty="0" smtClean="0">
                <a:solidFill>
                  <a:schemeClr val="tx1"/>
                </a:solidFill>
                <a:latin typeface="Times New Roman" panose="02020603050405020304" pitchFamily="18" charset="0"/>
                <a:cs typeface="Times New Roman" panose="02020603050405020304" pitchFamily="18" charset="0"/>
              </a:rPr>
              <a:t>Estructural, </a:t>
            </a:r>
            <a:r>
              <a:rPr lang="es-ES" sz="2800" dirty="0">
                <a:solidFill>
                  <a:schemeClr val="tx1"/>
                </a:solidFill>
                <a:latin typeface="Times New Roman" panose="02020603050405020304" pitchFamily="18" charset="0"/>
                <a:cs typeface="Times New Roman" panose="02020603050405020304" pitchFamily="18" charset="0"/>
              </a:rPr>
              <a:t>establece </a:t>
            </a:r>
            <a:r>
              <a:rPr lang="es-ES" sz="2800" dirty="0" smtClean="0">
                <a:solidFill>
                  <a:schemeClr val="tx1"/>
                </a:solidFill>
                <a:latin typeface="Times New Roman" panose="02020603050405020304" pitchFamily="18" charset="0"/>
                <a:cs typeface="Times New Roman" panose="02020603050405020304" pitchFamily="18" charset="0"/>
              </a:rPr>
              <a:t>sus propiedades mecánicas:</a:t>
            </a:r>
          </a:p>
          <a:p>
            <a:pPr algn="ctr"/>
            <a:endParaRPr lang="es-ES" sz="2800" dirty="0">
              <a:solidFill>
                <a:schemeClr val="tx1"/>
              </a:solidFill>
              <a:latin typeface="Times New Roman" panose="02020603050405020304" pitchFamily="18" charset="0"/>
              <a:cs typeface="Times New Roman" panose="02020603050405020304" pitchFamily="18" charset="0"/>
            </a:endParaRPr>
          </a:p>
          <a:p>
            <a:pPr algn="ctr"/>
            <a:endParaRPr lang="es-EC" sz="2800" dirty="0">
              <a:solidFill>
                <a:schemeClr val="tx1"/>
              </a:solidFill>
              <a:latin typeface="Times New Roman" panose="02020603050405020304" pitchFamily="18" charset="0"/>
              <a:cs typeface="Times New Roman" panose="02020603050405020304" pitchFamily="18" charset="0"/>
            </a:endParaRPr>
          </a:p>
        </p:txBody>
      </p:sp>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30" r="17846" b="22442"/>
          <a:stretch/>
        </p:blipFill>
        <p:spPr bwMode="auto">
          <a:xfrm>
            <a:off x="-16618" y="4539545"/>
            <a:ext cx="9294099" cy="233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7123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7" name="Título 6"/>
          <p:cNvSpPr>
            <a:spLocks noGrp="1"/>
          </p:cNvSpPr>
          <p:nvPr>
            <p:ph type="title"/>
          </p:nvPr>
        </p:nvSpPr>
        <p:spPr>
          <a:xfrm>
            <a:off x="1484175" y="269112"/>
            <a:ext cx="6273625" cy="680398"/>
          </a:xfrm>
        </p:spPr>
        <p:txBody>
          <a:bodyPr>
            <a:normAutofit fontScale="90000"/>
          </a:bodyPr>
          <a:lstStyle/>
          <a:p>
            <a:pPr algn="ctr"/>
            <a:r>
              <a:rPr lang="es-EC" b="1" dirty="0" smtClean="0">
                <a:latin typeface="Times New Roman" panose="02020603050405020304" pitchFamily="18" charset="0"/>
                <a:cs typeface="Times New Roman" panose="02020603050405020304" pitchFamily="18" charset="0"/>
              </a:rPr>
              <a:t>MATERIALES</a:t>
            </a:r>
            <a:endParaRPr lang="es-EC" b="1" dirty="0">
              <a:latin typeface="Times New Roman" panose="02020603050405020304" pitchFamily="18" charset="0"/>
              <a:cs typeface="Times New Roman" panose="02020603050405020304" pitchFamily="18" charset="0"/>
            </a:endParaRPr>
          </a:p>
        </p:txBody>
      </p:sp>
      <p:sp>
        <p:nvSpPr>
          <p:cNvPr id="8" name="Marcador de contenido 2"/>
          <p:cNvSpPr>
            <a:spLocks noGrp="1"/>
          </p:cNvSpPr>
          <p:nvPr>
            <p:ph idx="1"/>
          </p:nvPr>
        </p:nvSpPr>
        <p:spPr>
          <a:xfrm>
            <a:off x="0" y="1236613"/>
            <a:ext cx="9144000" cy="958850"/>
          </a:xfrm>
        </p:spPr>
        <p:txBody>
          <a:bodyPr>
            <a:noAutofit/>
          </a:bodyPr>
          <a:lstStyle/>
          <a:p>
            <a:pPr algn="ctr"/>
            <a:r>
              <a:rPr lang="es-ES" sz="2800" b="1" dirty="0" smtClean="0">
                <a:solidFill>
                  <a:schemeClr val="tx1"/>
                </a:solidFill>
                <a:latin typeface="Times New Roman" panose="02020603050405020304" pitchFamily="18" charset="0"/>
                <a:cs typeface="Times New Roman" panose="02020603050405020304" pitchFamily="18" charset="0"/>
              </a:rPr>
              <a:t>Madera: </a:t>
            </a:r>
            <a:r>
              <a:rPr lang="es-ES" sz="2800" dirty="0" smtClean="0">
                <a:solidFill>
                  <a:schemeClr val="tx1"/>
                </a:solidFill>
                <a:latin typeface="Times New Roman" panose="02020603050405020304" pitchFamily="18" charset="0"/>
                <a:cs typeface="Times New Roman" panose="02020603050405020304" pitchFamily="18" charset="0"/>
              </a:rPr>
              <a:t>material anisotrópico. Para el caso de la vivienda en estudio se utilizó el eucalipto</a:t>
            </a:r>
          </a:p>
          <a:p>
            <a:pPr algn="ctr"/>
            <a:endParaRPr lang="es-ES" sz="2800" dirty="0" smtClean="0">
              <a:solidFill>
                <a:schemeClr val="tx1"/>
              </a:solidFill>
              <a:latin typeface="Times New Roman" panose="02020603050405020304" pitchFamily="18" charset="0"/>
              <a:cs typeface="Times New Roman" panose="02020603050405020304" pitchFamily="18" charset="0"/>
            </a:endParaRPr>
          </a:p>
          <a:p>
            <a:pPr algn="ctr"/>
            <a:r>
              <a:rPr lang="es-ES" sz="2800" b="1" dirty="0" smtClean="0">
                <a:solidFill>
                  <a:schemeClr val="tx1"/>
                </a:solidFill>
                <a:latin typeface="Times New Roman" panose="02020603050405020304" pitchFamily="18" charset="0"/>
                <a:cs typeface="Times New Roman" panose="02020603050405020304" pitchFamily="18" charset="0"/>
              </a:rPr>
              <a:t>Propiedades:</a:t>
            </a:r>
            <a:endParaRPr lang="es-EC" sz="2800" b="1" dirty="0">
              <a:solidFill>
                <a:schemeClr val="tx1"/>
              </a:solidFill>
              <a:latin typeface="Times New Roman" panose="02020603050405020304" pitchFamily="18" charset="0"/>
              <a:cs typeface="Times New Roman" panose="02020603050405020304" pitchFamily="18" charset="0"/>
            </a:endParaRPr>
          </a:p>
        </p:txBody>
      </p:sp>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08" r="17846" b="18991"/>
          <a:stretch/>
        </p:blipFill>
        <p:spPr bwMode="auto">
          <a:xfrm>
            <a:off x="842962" y="3262631"/>
            <a:ext cx="7448828" cy="234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7554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68" b="51831"/>
          <a:stretch/>
        </p:blipFill>
        <p:spPr bwMode="auto">
          <a:xfrm>
            <a:off x="640638" y="1010982"/>
            <a:ext cx="7678562" cy="5903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4" descr="http://www.espe.edu.ec/portal/images/section/lctier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346" y="17714"/>
            <a:ext cx="1068246" cy="101516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Recorte de pantalla"/>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6452" y="49870"/>
            <a:ext cx="1126548" cy="961111"/>
          </a:xfrm>
          <a:prstGeom prst="rect">
            <a:avLst/>
          </a:prstGeom>
          <a:ln>
            <a:noFill/>
          </a:ln>
          <a:effectLst/>
        </p:spPr>
      </p:pic>
      <p:sp>
        <p:nvSpPr>
          <p:cNvPr id="9" name="Título 6"/>
          <p:cNvSpPr>
            <a:spLocks noGrp="1"/>
          </p:cNvSpPr>
          <p:nvPr>
            <p:ph type="title"/>
          </p:nvPr>
        </p:nvSpPr>
        <p:spPr>
          <a:xfrm>
            <a:off x="1143000" y="0"/>
            <a:ext cx="6920345" cy="1010981"/>
          </a:xfrm>
        </p:spPr>
        <p:txBody>
          <a:bodyPr>
            <a:noAutofit/>
          </a:bodyPr>
          <a:lstStyle/>
          <a:p>
            <a:pPr algn="ctr"/>
            <a:r>
              <a:rPr lang="es-EC" sz="3200" b="1" dirty="0" smtClean="0">
                <a:latin typeface="Times New Roman" panose="02020603050405020304" pitchFamily="18" charset="0"/>
                <a:cs typeface="Times New Roman" panose="02020603050405020304" pitchFamily="18" charset="0"/>
              </a:rPr>
              <a:t>EVALUACIÓN SIMPLIFICADA CASA IMBABURA</a:t>
            </a:r>
            <a:endParaRPr lang="es-EC"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3275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3346" y="17714"/>
            <a:ext cx="1068246" cy="101516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452" y="49870"/>
            <a:ext cx="1126548" cy="961111"/>
          </a:xfrm>
          <a:prstGeom prst="rect">
            <a:avLst/>
          </a:prstGeom>
          <a:ln>
            <a:noFill/>
          </a:ln>
          <a:effec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7689"/>
          <a:stretch/>
        </p:blipFill>
        <p:spPr bwMode="auto">
          <a:xfrm>
            <a:off x="1008898" y="791192"/>
            <a:ext cx="7075230" cy="60668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ítulo 6"/>
          <p:cNvSpPr>
            <a:spLocks noGrp="1"/>
          </p:cNvSpPr>
          <p:nvPr>
            <p:ph type="title"/>
          </p:nvPr>
        </p:nvSpPr>
        <p:spPr>
          <a:xfrm>
            <a:off x="1143000" y="81399"/>
            <a:ext cx="6920345" cy="741323"/>
          </a:xfrm>
        </p:spPr>
        <p:txBody>
          <a:bodyPr>
            <a:noAutofit/>
          </a:bodyPr>
          <a:lstStyle/>
          <a:p>
            <a:pPr algn="ctr"/>
            <a:r>
              <a:rPr lang="es-EC" sz="3000" b="1" dirty="0" smtClean="0">
                <a:latin typeface="Times New Roman" panose="02020603050405020304" pitchFamily="18" charset="0"/>
                <a:cs typeface="Times New Roman" panose="02020603050405020304" pitchFamily="18" charset="0"/>
              </a:rPr>
              <a:t>EVALUACIÓN SIMPLIFICADA</a:t>
            </a:r>
            <a:br>
              <a:rPr lang="es-EC" sz="3000" b="1" dirty="0" smtClean="0">
                <a:latin typeface="Times New Roman" panose="02020603050405020304" pitchFamily="18" charset="0"/>
                <a:cs typeface="Times New Roman" panose="02020603050405020304" pitchFamily="18" charset="0"/>
              </a:rPr>
            </a:br>
            <a:r>
              <a:rPr lang="es-EC" sz="3000" b="1" dirty="0" smtClean="0">
                <a:latin typeface="Times New Roman" panose="02020603050405020304" pitchFamily="18" charset="0"/>
                <a:cs typeface="Times New Roman" panose="02020603050405020304" pitchFamily="18" charset="0"/>
              </a:rPr>
              <a:t> CASA IMBABURA</a:t>
            </a:r>
            <a:endParaRPr lang="es-EC"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1758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5" name="Título 6"/>
          <p:cNvSpPr>
            <a:spLocks noGrp="1"/>
          </p:cNvSpPr>
          <p:nvPr>
            <p:ph type="title"/>
          </p:nvPr>
        </p:nvSpPr>
        <p:spPr>
          <a:xfrm>
            <a:off x="1436339" y="240990"/>
            <a:ext cx="6271323" cy="680398"/>
          </a:xfrm>
        </p:spPr>
        <p:txBody>
          <a:bodyPr>
            <a:normAutofit fontScale="90000"/>
          </a:bodyPr>
          <a:lstStyle/>
          <a:p>
            <a:pPr algn="ctr"/>
            <a:r>
              <a:rPr lang="es-EC" b="1" dirty="0" smtClean="0">
                <a:solidFill>
                  <a:schemeClr val="tx1"/>
                </a:solidFill>
                <a:latin typeface="Times New Roman" panose="02020603050405020304" pitchFamily="18" charset="0"/>
                <a:cs typeface="Times New Roman" panose="02020603050405020304" pitchFamily="18" charset="0"/>
              </a:rPr>
              <a:t>CONTENIDO</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7" name="Marcador de contenido 7"/>
          <p:cNvSpPr>
            <a:spLocks noGrp="1"/>
          </p:cNvSpPr>
          <p:nvPr>
            <p:ph idx="1"/>
          </p:nvPr>
        </p:nvSpPr>
        <p:spPr>
          <a:xfrm>
            <a:off x="275770" y="1949883"/>
            <a:ext cx="8868229" cy="5590288"/>
          </a:xfrm>
        </p:spPr>
        <p:txBody>
          <a:bodyPr numCol="1">
            <a:noAutofit/>
          </a:bodyPr>
          <a:lstStyle/>
          <a:p>
            <a:pPr marL="54000" algn="just">
              <a:lnSpc>
                <a:spcPct val="100000"/>
              </a:lnSpc>
              <a:spcBef>
                <a:spcPts val="0"/>
              </a:spcBef>
              <a:spcAft>
                <a:spcPts val="0"/>
              </a:spcAft>
            </a:pPr>
            <a:r>
              <a:rPr lang="es-ES" sz="2800" b="1" dirty="0" smtClean="0">
                <a:solidFill>
                  <a:schemeClr val="tx1"/>
                </a:solidFill>
                <a:latin typeface="Times New Roman" panose="02020603050405020304" pitchFamily="18" charset="0"/>
                <a:cs typeface="Times New Roman" panose="02020603050405020304" pitchFamily="18" charset="0"/>
              </a:rPr>
              <a:t>1. PLANTEAMIENTO DEL PROBLEMA</a:t>
            </a:r>
            <a:endParaRPr lang="es-ES" sz="2800" b="1" dirty="0">
              <a:solidFill>
                <a:schemeClr val="tx1"/>
              </a:solidFill>
              <a:latin typeface="Times New Roman" panose="02020603050405020304" pitchFamily="18" charset="0"/>
              <a:cs typeface="Times New Roman" panose="02020603050405020304" pitchFamily="18" charset="0"/>
            </a:endParaRPr>
          </a:p>
          <a:p>
            <a:pPr marL="54000" algn="just">
              <a:lnSpc>
                <a:spcPct val="100000"/>
              </a:lnSpc>
              <a:spcBef>
                <a:spcPts val="0"/>
              </a:spcBef>
              <a:spcAft>
                <a:spcPts val="0"/>
              </a:spcAft>
            </a:pPr>
            <a:r>
              <a:rPr lang="es-ES" sz="2800" b="1" dirty="0" smtClean="0">
                <a:solidFill>
                  <a:schemeClr val="tx1"/>
                </a:solidFill>
                <a:latin typeface="Times New Roman" panose="02020603050405020304" pitchFamily="18" charset="0"/>
                <a:cs typeface="Times New Roman" panose="02020603050405020304" pitchFamily="18" charset="0"/>
              </a:rPr>
              <a:t>2. JUSTIFICACIÓN E IMPORTANCIA</a:t>
            </a:r>
            <a:r>
              <a:rPr lang="es-ES" sz="2800" b="1" dirty="0">
                <a:solidFill>
                  <a:schemeClr val="tx1"/>
                </a:solidFill>
                <a:latin typeface="Times New Roman" panose="02020603050405020304" pitchFamily="18" charset="0"/>
                <a:cs typeface="Times New Roman" panose="02020603050405020304" pitchFamily="18" charset="0"/>
              </a:rPr>
              <a:t>	</a:t>
            </a:r>
          </a:p>
          <a:p>
            <a:pPr marL="54000" algn="just">
              <a:lnSpc>
                <a:spcPct val="100000"/>
              </a:lnSpc>
              <a:spcBef>
                <a:spcPts val="0"/>
              </a:spcBef>
              <a:spcAft>
                <a:spcPts val="0"/>
              </a:spcAft>
            </a:pPr>
            <a:r>
              <a:rPr lang="es-ES" sz="2800" b="1" dirty="0" smtClean="0">
                <a:solidFill>
                  <a:schemeClr val="tx1"/>
                </a:solidFill>
                <a:latin typeface="Times New Roman" panose="02020603050405020304" pitchFamily="18" charset="0"/>
                <a:cs typeface="Times New Roman" panose="02020603050405020304" pitchFamily="18" charset="0"/>
              </a:rPr>
              <a:t>3. OBJETIVOS</a:t>
            </a:r>
            <a:endParaRPr lang="es-ES" sz="2800" b="1" dirty="0">
              <a:solidFill>
                <a:schemeClr val="tx1"/>
              </a:solidFill>
              <a:latin typeface="Times New Roman" panose="02020603050405020304" pitchFamily="18" charset="0"/>
              <a:cs typeface="Times New Roman" panose="02020603050405020304" pitchFamily="18" charset="0"/>
            </a:endParaRPr>
          </a:p>
          <a:p>
            <a:pPr marL="54000" algn="just">
              <a:lnSpc>
                <a:spcPct val="100000"/>
              </a:lnSpc>
              <a:spcBef>
                <a:spcPts val="0"/>
              </a:spcBef>
              <a:spcAft>
                <a:spcPts val="0"/>
              </a:spcAft>
            </a:pPr>
            <a:r>
              <a:rPr lang="es-ES" sz="2800" b="1" dirty="0" smtClean="0">
                <a:solidFill>
                  <a:schemeClr val="tx1"/>
                </a:solidFill>
                <a:latin typeface="Times New Roman" panose="02020603050405020304" pitchFamily="18" charset="0"/>
                <a:cs typeface="Times New Roman" panose="02020603050405020304" pitchFamily="18" charset="0"/>
              </a:rPr>
              <a:t>4. METAS</a:t>
            </a:r>
            <a:endParaRPr lang="es-EC" sz="2800" b="1" dirty="0">
              <a:solidFill>
                <a:schemeClr val="tx1"/>
              </a:solidFill>
              <a:latin typeface="Times New Roman" panose="02020603050405020304" pitchFamily="18" charset="0"/>
              <a:cs typeface="Times New Roman" panose="02020603050405020304" pitchFamily="18" charset="0"/>
            </a:endParaRPr>
          </a:p>
          <a:p>
            <a:pPr marL="54000" algn="just">
              <a:lnSpc>
                <a:spcPct val="100000"/>
              </a:lnSpc>
              <a:spcBef>
                <a:spcPts val="0"/>
              </a:spcBef>
              <a:spcAft>
                <a:spcPts val="0"/>
              </a:spcAft>
            </a:pPr>
            <a:r>
              <a:rPr lang="es-ES" sz="2800" b="1" dirty="0" smtClean="0">
                <a:solidFill>
                  <a:schemeClr val="tx1"/>
                </a:solidFill>
                <a:latin typeface="Times New Roman" panose="02020603050405020304" pitchFamily="18" charset="0"/>
                <a:cs typeface="Times New Roman" panose="02020603050405020304" pitchFamily="18" charset="0"/>
              </a:rPr>
              <a:t>5. </a:t>
            </a:r>
            <a:r>
              <a:rPr lang="es-ES" sz="2800" b="1" dirty="0">
                <a:solidFill>
                  <a:schemeClr val="tx1"/>
                </a:solidFill>
                <a:latin typeface="Times New Roman" panose="02020603050405020304" pitchFamily="18" charset="0"/>
                <a:cs typeface="Times New Roman" panose="02020603050405020304" pitchFamily="18" charset="0"/>
              </a:rPr>
              <a:t>LOCALIZACIÓN </a:t>
            </a:r>
            <a:endParaRPr lang="es-ES" sz="2800" b="1" dirty="0" smtClean="0">
              <a:solidFill>
                <a:schemeClr val="tx1"/>
              </a:solidFill>
              <a:latin typeface="Times New Roman" panose="02020603050405020304" pitchFamily="18" charset="0"/>
              <a:cs typeface="Times New Roman" panose="02020603050405020304" pitchFamily="18" charset="0"/>
            </a:endParaRPr>
          </a:p>
          <a:p>
            <a:pPr marL="54000" algn="just">
              <a:lnSpc>
                <a:spcPct val="100000"/>
              </a:lnSpc>
              <a:spcBef>
                <a:spcPts val="0"/>
              </a:spcBef>
              <a:spcAft>
                <a:spcPts val="0"/>
              </a:spcAft>
            </a:pPr>
            <a:r>
              <a:rPr lang="es-ES" sz="2800" b="1" dirty="0">
                <a:solidFill>
                  <a:schemeClr val="tx1"/>
                </a:solidFill>
                <a:latin typeface="Times New Roman" panose="02020603050405020304" pitchFamily="18" charset="0"/>
                <a:cs typeface="Times New Roman" panose="02020603050405020304" pitchFamily="18" charset="0"/>
              </a:rPr>
              <a:t>6</a:t>
            </a:r>
            <a:r>
              <a:rPr lang="es-ES" sz="2800" b="1" dirty="0" smtClean="0">
                <a:solidFill>
                  <a:schemeClr val="tx1"/>
                </a:solidFill>
                <a:latin typeface="Times New Roman" panose="02020603050405020304" pitchFamily="18" charset="0"/>
                <a:cs typeface="Times New Roman" panose="02020603050405020304" pitchFamily="18" charset="0"/>
              </a:rPr>
              <a:t>. CARACTERÍSTICAS DEL INMUEBLE</a:t>
            </a:r>
            <a:endParaRPr lang="es-EC" sz="2800" b="1" dirty="0">
              <a:solidFill>
                <a:schemeClr val="tx1"/>
              </a:solidFill>
              <a:latin typeface="Times New Roman" panose="02020603050405020304" pitchFamily="18" charset="0"/>
              <a:cs typeface="Times New Roman" panose="02020603050405020304" pitchFamily="18" charset="0"/>
            </a:endParaRPr>
          </a:p>
          <a:p>
            <a:pPr marL="54000" algn="just">
              <a:lnSpc>
                <a:spcPct val="100000"/>
              </a:lnSpc>
              <a:spcBef>
                <a:spcPts val="0"/>
              </a:spcBef>
              <a:spcAft>
                <a:spcPts val="0"/>
              </a:spcAft>
            </a:pPr>
            <a:r>
              <a:rPr lang="es-ES" sz="2800" b="1" dirty="0">
                <a:solidFill>
                  <a:schemeClr val="tx1"/>
                </a:solidFill>
                <a:latin typeface="Times New Roman" panose="02020603050405020304" pitchFamily="18" charset="0"/>
                <a:cs typeface="Times New Roman" panose="02020603050405020304" pitchFamily="18" charset="0"/>
              </a:rPr>
              <a:t>7</a:t>
            </a:r>
            <a:r>
              <a:rPr lang="es-ES" sz="2800" b="1" dirty="0" smtClean="0">
                <a:solidFill>
                  <a:schemeClr val="tx1"/>
                </a:solidFill>
                <a:latin typeface="Times New Roman" panose="02020603050405020304" pitchFamily="18" charset="0"/>
                <a:cs typeface="Times New Roman" panose="02020603050405020304" pitchFamily="18" charset="0"/>
              </a:rPr>
              <a:t>. MATERIALES</a:t>
            </a:r>
            <a:endParaRPr lang="es-ES" sz="2800" b="1" dirty="0">
              <a:solidFill>
                <a:schemeClr val="tx1"/>
              </a:solidFill>
              <a:latin typeface="Times New Roman" panose="02020603050405020304" pitchFamily="18" charset="0"/>
              <a:cs typeface="Times New Roman" panose="02020603050405020304" pitchFamily="18" charset="0"/>
            </a:endParaRPr>
          </a:p>
          <a:p>
            <a:pPr marL="54000" algn="just">
              <a:lnSpc>
                <a:spcPct val="100000"/>
              </a:lnSpc>
              <a:spcBef>
                <a:spcPts val="0"/>
              </a:spcBef>
              <a:spcAft>
                <a:spcPts val="0"/>
              </a:spcAft>
            </a:pPr>
            <a:r>
              <a:rPr lang="es-ES" sz="2800" b="1" dirty="0">
                <a:solidFill>
                  <a:schemeClr val="tx1"/>
                </a:solidFill>
                <a:latin typeface="Times New Roman" panose="02020603050405020304" pitchFamily="18" charset="0"/>
                <a:cs typeface="Times New Roman" panose="02020603050405020304" pitchFamily="18" charset="0"/>
              </a:rPr>
              <a:t>8</a:t>
            </a:r>
            <a:r>
              <a:rPr lang="es-ES" sz="2800" b="1" dirty="0" smtClean="0">
                <a:solidFill>
                  <a:schemeClr val="tx1"/>
                </a:solidFill>
                <a:latin typeface="Times New Roman" panose="02020603050405020304" pitchFamily="18" charset="0"/>
                <a:cs typeface="Times New Roman" panose="02020603050405020304" pitchFamily="18" charset="0"/>
              </a:rPr>
              <a:t>.  VULNERABILIDAD SÍSMICA</a:t>
            </a:r>
            <a:endParaRPr lang="es-ES" sz="2800" b="1" dirty="0">
              <a:solidFill>
                <a:schemeClr val="tx1"/>
              </a:solidFill>
              <a:latin typeface="Times New Roman" panose="02020603050405020304" pitchFamily="18" charset="0"/>
              <a:cs typeface="Times New Roman" panose="02020603050405020304" pitchFamily="18" charset="0"/>
            </a:endParaRPr>
          </a:p>
          <a:p>
            <a:pPr marL="54000" algn="just">
              <a:lnSpc>
                <a:spcPct val="100000"/>
              </a:lnSpc>
              <a:spcBef>
                <a:spcPts val="0"/>
              </a:spcBef>
              <a:spcAft>
                <a:spcPts val="0"/>
              </a:spcAft>
            </a:pPr>
            <a:r>
              <a:rPr lang="es-ES" sz="2800" b="1" dirty="0" smtClean="0">
                <a:solidFill>
                  <a:schemeClr val="tx1"/>
                </a:solidFill>
                <a:latin typeface="Times New Roman" panose="02020603050405020304" pitchFamily="18" charset="0"/>
                <a:cs typeface="Times New Roman" panose="02020603050405020304" pitchFamily="18" charset="0"/>
              </a:rPr>
              <a:t>9. </a:t>
            </a:r>
            <a:r>
              <a:rPr lang="es-EC" sz="2800" b="1" dirty="0" smtClean="0">
                <a:solidFill>
                  <a:schemeClr val="tx1"/>
                </a:solidFill>
                <a:latin typeface="Times New Roman" panose="02020603050405020304" pitchFamily="18" charset="0"/>
                <a:cs typeface="Times New Roman" panose="02020603050405020304" pitchFamily="18" charset="0"/>
              </a:rPr>
              <a:t>EVALUACIÓN </a:t>
            </a:r>
            <a:r>
              <a:rPr lang="es-EC" sz="2800" b="1" dirty="0">
                <a:solidFill>
                  <a:schemeClr val="tx1"/>
                </a:solidFill>
                <a:latin typeface="Times New Roman" panose="02020603050405020304" pitchFamily="18" charset="0"/>
                <a:cs typeface="Times New Roman" panose="02020603050405020304" pitchFamily="18" charset="0"/>
              </a:rPr>
              <a:t>SIMPLIFICADA CASA </a:t>
            </a:r>
            <a:r>
              <a:rPr lang="es-EC" sz="2800" b="1" dirty="0" smtClean="0">
                <a:solidFill>
                  <a:schemeClr val="tx1"/>
                </a:solidFill>
                <a:latin typeface="Times New Roman" panose="02020603050405020304" pitchFamily="18" charset="0"/>
                <a:cs typeface="Times New Roman" panose="02020603050405020304" pitchFamily="18" charset="0"/>
              </a:rPr>
              <a:t>IMBABURA</a:t>
            </a:r>
          </a:p>
          <a:p>
            <a:pPr marL="54000" algn="just">
              <a:lnSpc>
                <a:spcPct val="100000"/>
              </a:lnSpc>
              <a:spcBef>
                <a:spcPts val="0"/>
              </a:spcBef>
              <a:spcAft>
                <a:spcPts val="0"/>
              </a:spcAft>
            </a:pPr>
            <a:r>
              <a:rPr lang="es-EC" sz="2800" b="1" dirty="0" smtClean="0">
                <a:solidFill>
                  <a:schemeClr val="tx1"/>
                </a:solidFill>
                <a:latin typeface="Times New Roman" panose="02020603050405020304" pitchFamily="18" charset="0"/>
                <a:cs typeface="Times New Roman" panose="02020603050405020304" pitchFamily="18" charset="0"/>
              </a:rPr>
              <a:t>10. ESTUDIO DE SUELOS</a:t>
            </a:r>
          </a:p>
          <a:p>
            <a:pPr marL="54000" algn="just">
              <a:lnSpc>
                <a:spcPct val="100000"/>
              </a:lnSpc>
              <a:spcBef>
                <a:spcPts val="0"/>
              </a:spcBef>
              <a:spcAft>
                <a:spcPts val="0"/>
              </a:spcAft>
            </a:pPr>
            <a:r>
              <a:rPr lang="es-EC" sz="2800" b="1" dirty="0" smtClean="0">
                <a:solidFill>
                  <a:schemeClr val="tx1"/>
                </a:solidFill>
                <a:latin typeface="Times New Roman" panose="02020603050405020304" pitchFamily="18" charset="0"/>
                <a:cs typeface="Times New Roman" panose="02020603050405020304" pitchFamily="18" charset="0"/>
              </a:rPr>
              <a:t>11. DISTRIBUCIÓN DE MUROS</a:t>
            </a:r>
          </a:p>
          <a:p>
            <a:pPr marL="54000" algn="just">
              <a:lnSpc>
                <a:spcPct val="100000"/>
              </a:lnSpc>
              <a:spcBef>
                <a:spcPts val="0"/>
              </a:spcBef>
              <a:spcAft>
                <a:spcPts val="0"/>
              </a:spcAft>
            </a:pPr>
            <a:endParaRPr lang="es-E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39868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5" name="Título 6"/>
          <p:cNvSpPr>
            <a:spLocks noGrp="1"/>
          </p:cNvSpPr>
          <p:nvPr>
            <p:ph type="title"/>
          </p:nvPr>
        </p:nvSpPr>
        <p:spPr>
          <a:xfrm>
            <a:off x="1524000" y="43961"/>
            <a:ext cx="6273625" cy="680398"/>
          </a:xfrm>
        </p:spPr>
        <p:txBody>
          <a:bodyPr>
            <a:normAutofit fontScale="90000"/>
          </a:bodyPr>
          <a:lstStyle/>
          <a:p>
            <a:pPr algn="ctr"/>
            <a:r>
              <a:rPr lang="es-EC" b="1" dirty="0" smtClean="0">
                <a:latin typeface="Times New Roman" panose="02020603050405020304" pitchFamily="18" charset="0"/>
                <a:cs typeface="Times New Roman" panose="02020603050405020304" pitchFamily="18" charset="0"/>
              </a:rPr>
              <a:t>ESTUDIO DE SUELOS</a:t>
            </a:r>
            <a:endParaRPr lang="es-EC" b="1" dirty="0">
              <a:latin typeface="Times New Roman" panose="02020603050405020304" pitchFamily="18" charset="0"/>
              <a:cs typeface="Times New Roman" panose="02020603050405020304" pitchFamily="18" charset="0"/>
            </a:endParaRPr>
          </a:p>
        </p:txBody>
      </p:sp>
      <p:sp>
        <p:nvSpPr>
          <p:cNvPr id="2" name="Rectángulo 1"/>
          <p:cNvSpPr/>
          <p:nvPr/>
        </p:nvSpPr>
        <p:spPr>
          <a:xfrm>
            <a:off x="2459814" y="669194"/>
            <a:ext cx="4412042" cy="523220"/>
          </a:xfrm>
          <a:prstGeom prst="rect">
            <a:avLst/>
          </a:prstGeom>
        </p:spPr>
        <p:txBody>
          <a:bodyPr wrap="none">
            <a:spAutoFit/>
          </a:bodyPr>
          <a:lstStyle/>
          <a:p>
            <a:r>
              <a:rPr lang="es-ES" sz="2800" b="1" dirty="0"/>
              <a:t>E</a:t>
            </a:r>
            <a:r>
              <a:rPr lang="es-ES" sz="2800" b="1" dirty="0" smtClean="0"/>
              <a:t>nsayo </a:t>
            </a:r>
            <a:r>
              <a:rPr lang="es-ES" sz="2800" b="1" dirty="0"/>
              <a:t>de refracción sísmica</a:t>
            </a:r>
          </a:p>
        </p:txBody>
      </p:sp>
      <p:grpSp>
        <p:nvGrpSpPr>
          <p:cNvPr id="11" name="Grupo 10"/>
          <p:cNvGrpSpPr/>
          <p:nvPr/>
        </p:nvGrpSpPr>
        <p:grpSpPr>
          <a:xfrm>
            <a:off x="0" y="1267712"/>
            <a:ext cx="5918835" cy="3687498"/>
            <a:chOff x="-3093720" y="2727960"/>
            <a:chExt cx="5425440" cy="3276600"/>
          </a:xfrm>
        </p:grpSpPr>
        <p:pic>
          <p:nvPicPr>
            <p:cNvPr id="8" name="Picture 5"/>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167" t="5276" r="19015"/>
            <a:stretch/>
          </p:blipFill>
          <p:spPr bwMode="auto">
            <a:xfrm>
              <a:off x="-3093720" y="2727960"/>
              <a:ext cx="536448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ángulo 9"/>
            <p:cNvSpPr/>
            <p:nvPr/>
          </p:nvSpPr>
          <p:spPr>
            <a:xfrm>
              <a:off x="2148840" y="3840480"/>
              <a:ext cx="182880" cy="434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4" name="Marcador de contenido 2"/>
          <p:cNvSpPr txBox="1">
            <a:spLocks/>
          </p:cNvSpPr>
          <p:nvPr/>
        </p:nvSpPr>
        <p:spPr>
          <a:xfrm>
            <a:off x="5199961" y="1630493"/>
            <a:ext cx="3944039" cy="66542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s-ES" sz="1900" b="1" dirty="0" smtClean="0">
                <a:solidFill>
                  <a:schemeClr val="tx1"/>
                </a:solidFill>
                <a:latin typeface="Times New Roman" panose="02020603050405020304" pitchFamily="18" charset="0"/>
                <a:cs typeface="Times New Roman" panose="02020603050405020304" pitchFamily="18" charset="0"/>
              </a:rPr>
              <a:t>Medir tiempo de propagación </a:t>
            </a:r>
            <a:r>
              <a:rPr lang="es-ES" sz="1900" dirty="0" smtClean="0">
                <a:solidFill>
                  <a:schemeClr val="tx1"/>
                </a:solidFill>
                <a:latin typeface="Times New Roman" panose="02020603050405020304" pitchFamily="18" charset="0"/>
                <a:cs typeface="Times New Roman" panose="02020603050405020304" pitchFamily="18" charset="0"/>
              </a:rPr>
              <a:t>de las ondas elásticas, que transcurren entre dos puntos </a:t>
            </a:r>
          </a:p>
        </p:txBody>
      </p:sp>
      <p:sp>
        <p:nvSpPr>
          <p:cNvPr id="16" name="Marcador de contenido 2"/>
          <p:cNvSpPr txBox="1">
            <a:spLocks/>
          </p:cNvSpPr>
          <p:nvPr/>
        </p:nvSpPr>
        <p:spPr>
          <a:xfrm>
            <a:off x="5777577" y="2839267"/>
            <a:ext cx="3291669" cy="139678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s-ES" sz="1900" b="1" dirty="0" smtClean="0">
                <a:solidFill>
                  <a:schemeClr val="tx1"/>
                </a:solidFill>
                <a:latin typeface="Times New Roman" panose="02020603050405020304" pitchFamily="18" charset="0"/>
                <a:cs typeface="Times New Roman" panose="02020603050405020304" pitchFamily="18" charset="0"/>
              </a:rPr>
              <a:t>El primero </a:t>
            </a:r>
            <a:r>
              <a:rPr lang="es-ES" sz="1900" dirty="0" smtClean="0">
                <a:solidFill>
                  <a:schemeClr val="tx1"/>
                </a:solidFill>
                <a:latin typeface="Times New Roman" panose="02020603050405020304" pitchFamily="18" charset="0"/>
                <a:cs typeface="Times New Roman" panose="02020603050405020304" pitchFamily="18" charset="0"/>
              </a:rPr>
              <a:t>donde se generan las ondas sísmicas realizando detonaciones controladas con explosivos o con martillos, producen vibraciones en el suelo</a:t>
            </a:r>
          </a:p>
        </p:txBody>
      </p:sp>
      <p:sp>
        <p:nvSpPr>
          <p:cNvPr id="17" name="Marcador de contenido 2"/>
          <p:cNvSpPr txBox="1">
            <a:spLocks/>
          </p:cNvSpPr>
          <p:nvPr/>
        </p:nvSpPr>
        <p:spPr>
          <a:xfrm>
            <a:off x="7815" y="4903840"/>
            <a:ext cx="9136185" cy="15822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s-ES" sz="1900" b="1" dirty="0" smtClean="0">
                <a:solidFill>
                  <a:schemeClr val="tx1"/>
                </a:solidFill>
                <a:latin typeface="Times New Roman" panose="02020603050405020304" pitchFamily="18" charset="0"/>
                <a:cs typeface="Times New Roman" panose="02020603050405020304" pitchFamily="18" charset="0"/>
              </a:rPr>
              <a:t>El segundo </a:t>
            </a:r>
            <a:r>
              <a:rPr lang="es-ES" sz="1900" dirty="0" smtClean="0">
                <a:solidFill>
                  <a:schemeClr val="tx1"/>
                </a:solidFill>
                <a:latin typeface="Times New Roman" panose="02020603050405020304" pitchFamily="18" charset="0"/>
                <a:cs typeface="Times New Roman" panose="02020603050405020304" pitchFamily="18" charset="0"/>
              </a:rPr>
              <a:t>corresponde a la llegada o punto de observación el cual se encuentra a una distancia conocida, entre ambos puntos se coloca un tendido sísmico (sensores colocados en línea recta), detectando las vibraciones producidas por la detonación y donde cada sensor recolecta la información del movimiento del terreno en función del tiempo (sismogramas) </a:t>
            </a:r>
          </a:p>
          <a:p>
            <a:pPr algn="ctr"/>
            <a:endParaRPr lang="es-ES" sz="1000" dirty="0" smtClean="0">
              <a:solidFill>
                <a:schemeClr val="tx1"/>
              </a:solidFill>
              <a:latin typeface="Times New Roman" panose="02020603050405020304" pitchFamily="18" charset="0"/>
              <a:cs typeface="Times New Roman" panose="02020603050405020304" pitchFamily="18" charset="0"/>
            </a:endParaRPr>
          </a:p>
          <a:p>
            <a:pPr algn="ctr"/>
            <a:r>
              <a:rPr lang="es-ES" sz="1900" b="1" dirty="0" smtClean="0">
                <a:solidFill>
                  <a:schemeClr val="tx1"/>
                </a:solidFill>
                <a:latin typeface="Times New Roman" panose="02020603050405020304" pitchFamily="18" charset="0"/>
                <a:cs typeface="Times New Roman" panose="02020603050405020304" pitchFamily="18" charset="0"/>
              </a:rPr>
              <a:t>Los datos </a:t>
            </a:r>
            <a:r>
              <a:rPr lang="es-ES" sz="1900" dirty="0" smtClean="0">
                <a:solidFill>
                  <a:schemeClr val="tx1"/>
                </a:solidFill>
                <a:latin typeface="Times New Roman" panose="02020603050405020304" pitchFamily="18" charset="0"/>
                <a:cs typeface="Times New Roman" panose="02020603050405020304" pitchFamily="18" charset="0"/>
              </a:rPr>
              <a:t>se analizan para determinar el tiempo en que las ondas recorren cada sensor</a:t>
            </a:r>
            <a:endParaRPr lang="es-EC" sz="19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10260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5" name="Título 6"/>
          <p:cNvSpPr>
            <a:spLocks noGrp="1"/>
          </p:cNvSpPr>
          <p:nvPr>
            <p:ph type="title"/>
          </p:nvPr>
        </p:nvSpPr>
        <p:spPr>
          <a:xfrm>
            <a:off x="1427227" y="59277"/>
            <a:ext cx="6273625" cy="680398"/>
          </a:xfrm>
        </p:spPr>
        <p:txBody>
          <a:bodyPr>
            <a:normAutofit fontScale="90000"/>
          </a:bodyPr>
          <a:lstStyle/>
          <a:p>
            <a:pPr algn="ctr"/>
            <a:r>
              <a:rPr lang="es-EC" b="1" dirty="0" smtClean="0">
                <a:latin typeface="Times New Roman" panose="02020603050405020304" pitchFamily="18" charset="0"/>
                <a:cs typeface="Times New Roman" panose="02020603050405020304" pitchFamily="18" charset="0"/>
              </a:rPr>
              <a:t>ESTUDIO DE SUELOS</a:t>
            </a:r>
            <a:endParaRPr lang="es-EC" b="1" dirty="0">
              <a:latin typeface="Times New Roman" panose="02020603050405020304" pitchFamily="18" charset="0"/>
              <a:cs typeface="Times New Roman" panose="02020603050405020304" pitchFamily="18" charset="0"/>
            </a:endParaRPr>
          </a:p>
        </p:txBody>
      </p:sp>
      <p:sp>
        <p:nvSpPr>
          <p:cNvPr id="7" name="1 Rectángulo"/>
          <p:cNvSpPr/>
          <p:nvPr/>
        </p:nvSpPr>
        <p:spPr>
          <a:xfrm>
            <a:off x="8098" y="1583345"/>
            <a:ext cx="5808502" cy="1643527"/>
          </a:xfrm>
          <a:prstGeom prst="rect">
            <a:avLst/>
          </a:prstGeom>
        </p:spPr>
        <p:txBody>
          <a:bodyPr wrap="square">
            <a:spAutoFit/>
          </a:bodyPr>
          <a:lstStyle/>
          <a:p>
            <a:pPr marL="68580" indent="-68580" algn="ctr">
              <a:lnSpc>
                <a:spcPct val="90000"/>
              </a:lnSpc>
              <a:spcBef>
                <a:spcPts val="900"/>
              </a:spcBef>
              <a:spcAft>
                <a:spcPts val="150"/>
              </a:spcAft>
              <a:buClr>
                <a:schemeClr val="accent1"/>
              </a:buClr>
              <a:buSzPct val="100000"/>
              <a:buFont typeface="Calibri" panose="020F0502020204030204" pitchFamily="34" charset="0"/>
              <a:buChar char=" "/>
            </a:pPr>
            <a:r>
              <a:rPr lang="es-ES" sz="2800" dirty="0" smtClean="0">
                <a:latin typeface="Times New Roman" panose="02020603050405020304" pitchFamily="18" charset="0"/>
                <a:cs typeface="Times New Roman" panose="02020603050405020304" pitchFamily="18" charset="0"/>
              </a:rPr>
              <a:t>Se </a:t>
            </a:r>
            <a:r>
              <a:rPr lang="es-ES" sz="2800" dirty="0">
                <a:latin typeface="Times New Roman" panose="02020603050405020304" pitchFamily="18" charset="0"/>
                <a:cs typeface="Times New Roman" panose="02020603050405020304" pitchFamily="18" charset="0"/>
              </a:rPr>
              <a:t>genera la prueba </a:t>
            </a:r>
            <a:r>
              <a:rPr lang="es-ES" sz="2800" b="1" dirty="0">
                <a:latin typeface="Times New Roman" panose="02020603050405020304" pitchFamily="18" charset="0"/>
                <a:cs typeface="Times New Roman" panose="02020603050405020304" pitchFamily="18" charset="0"/>
              </a:rPr>
              <a:t>con</a:t>
            </a:r>
            <a:r>
              <a:rPr lang="es-ES" sz="2800" dirty="0">
                <a:latin typeface="Times New Roman" panose="02020603050405020304" pitchFamily="18" charset="0"/>
                <a:cs typeface="Times New Roman" panose="02020603050405020304" pitchFamily="18" charset="0"/>
              </a:rPr>
              <a:t> martillo golpeando cada uno de los geófonos instalados y tomando las lecturas en el </a:t>
            </a:r>
            <a:r>
              <a:rPr lang="es-ES" sz="2800" dirty="0" smtClean="0">
                <a:latin typeface="Times New Roman" panose="02020603050405020304" pitchFamily="18" charset="0"/>
                <a:cs typeface="Times New Roman" panose="02020603050405020304" pitchFamily="18" charset="0"/>
              </a:rPr>
              <a:t>sismógrafo</a:t>
            </a:r>
            <a:endParaRPr lang="es-ES" sz="2800" dirty="0">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508" t="28731" b="22149"/>
          <a:stretch/>
        </p:blipFill>
        <p:spPr bwMode="auto">
          <a:xfrm>
            <a:off x="5816600" y="1375635"/>
            <a:ext cx="3327400" cy="340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ángulo 8"/>
          <p:cNvSpPr/>
          <p:nvPr/>
        </p:nvSpPr>
        <p:spPr>
          <a:xfrm>
            <a:off x="1388567" y="748147"/>
            <a:ext cx="6537302" cy="523220"/>
          </a:xfrm>
          <a:prstGeom prst="rect">
            <a:avLst/>
          </a:prstGeom>
        </p:spPr>
        <p:txBody>
          <a:bodyPr wrap="none">
            <a:spAutoFit/>
          </a:bodyPr>
          <a:lstStyle/>
          <a:p>
            <a:r>
              <a:rPr lang="es-ES" sz="2800" b="1" dirty="0" smtClean="0">
                <a:latin typeface="Times New Roman" panose="02020603050405020304" pitchFamily="18" charset="0"/>
                <a:cs typeface="Times New Roman" panose="02020603050405020304" pitchFamily="18" charset="0"/>
              </a:rPr>
              <a:t>Ensayo </a:t>
            </a:r>
            <a:r>
              <a:rPr lang="es-ES" sz="2800" b="1" dirty="0">
                <a:latin typeface="Times New Roman" panose="02020603050405020304" pitchFamily="18" charset="0"/>
                <a:cs typeface="Times New Roman" panose="02020603050405020304" pitchFamily="18" charset="0"/>
              </a:rPr>
              <a:t>de refracción sísmica en </a:t>
            </a:r>
            <a:r>
              <a:rPr lang="es-ES" sz="2800" b="1" dirty="0" smtClean="0">
                <a:latin typeface="Times New Roman" panose="02020603050405020304" pitchFamily="18" charset="0"/>
                <a:cs typeface="Times New Roman" panose="02020603050405020304" pitchFamily="18" charset="0"/>
              </a:rPr>
              <a:t>vivienda </a:t>
            </a:r>
            <a:endParaRPr lang="es-ES" sz="2800" b="1" dirty="0"/>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0213" r="45639"/>
          <a:stretch/>
        </p:blipFill>
        <p:spPr bwMode="auto">
          <a:xfrm>
            <a:off x="1830364" y="3226872"/>
            <a:ext cx="3160278" cy="336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 Rectángulo"/>
          <p:cNvSpPr/>
          <p:nvPr/>
        </p:nvSpPr>
        <p:spPr>
          <a:xfrm>
            <a:off x="4724400" y="4879602"/>
            <a:ext cx="3988086" cy="867930"/>
          </a:xfrm>
          <a:prstGeom prst="rect">
            <a:avLst/>
          </a:prstGeom>
        </p:spPr>
        <p:txBody>
          <a:bodyPr wrap="square">
            <a:spAutoFit/>
          </a:bodyPr>
          <a:lstStyle/>
          <a:p>
            <a:pPr marL="68580" indent="-68580" algn="ctr">
              <a:lnSpc>
                <a:spcPct val="90000"/>
              </a:lnSpc>
              <a:spcBef>
                <a:spcPts val="900"/>
              </a:spcBef>
              <a:spcAft>
                <a:spcPts val="150"/>
              </a:spcAft>
              <a:buClr>
                <a:schemeClr val="accent1"/>
              </a:buClr>
              <a:buSzPct val="100000"/>
              <a:buFont typeface="Calibri" panose="020F0502020204030204" pitchFamily="34" charset="0"/>
              <a:buChar char=" "/>
            </a:pPr>
            <a:r>
              <a:rPr lang="es-ES" sz="2800" b="1" dirty="0" smtClean="0">
                <a:latin typeface="Times New Roman" panose="02020603050405020304" pitchFamily="18" charset="0"/>
                <a:cs typeface="Times New Roman" panose="02020603050405020304" pitchFamily="18" charset="0"/>
              </a:rPr>
              <a:t>Toma de </a:t>
            </a:r>
            <a:r>
              <a:rPr lang="es-ES" sz="2800" b="1" dirty="0">
                <a:latin typeface="Times New Roman" panose="02020603050405020304" pitchFamily="18" charset="0"/>
                <a:cs typeface="Times New Roman" panose="02020603050405020304" pitchFamily="18" charset="0"/>
              </a:rPr>
              <a:t>lecturas </a:t>
            </a:r>
            <a:r>
              <a:rPr lang="es-ES" sz="2800" dirty="0">
                <a:latin typeface="Times New Roman" panose="02020603050405020304" pitchFamily="18" charset="0"/>
                <a:cs typeface="Times New Roman" panose="02020603050405020304" pitchFamily="18" charset="0"/>
              </a:rPr>
              <a:t>en el </a:t>
            </a:r>
            <a:r>
              <a:rPr lang="es-ES" sz="2800" dirty="0" smtClean="0">
                <a:latin typeface="Times New Roman" panose="02020603050405020304" pitchFamily="18" charset="0"/>
                <a:cs typeface="Times New Roman" panose="02020603050405020304" pitchFamily="18" charset="0"/>
              </a:rPr>
              <a:t>sismógrafo</a:t>
            </a:r>
            <a:endParaRPr lang="es-ES" sz="2800" dirty="0">
              <a:latin typeface="Times New Roman" panose="02020603050405020304" pitchFamily="18" charset="0"/>
              <a:cs typeface="Times New Roman" panose="02020603050405020304" pitchFamily="18" charset="0"/>
            </a:endParaRPr>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3680" b="50965"/>
          <a:stretch/>
        </p:blipFill>
        <p:spPr bwMode="auto">
          <a:xfrm>
            <a:off x="198830" y="3226872"/>
            <a:ext cx="2646094" cy="336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5827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5" name="Título 6"/>
          <p:cNvSpPr>
            <a:spLocks noGrp="1"/>
          </p:cNvSpPr>
          <p:nvPr>
            <p:ph type="title"/>
          </p:nvPr>
        </p:nvSpPr>
        <p:spPr>
          <a:xfrm>
            <a:off x="1427227" y="59277"/>
            <a:ext cx="6273625" cy="680398"/>
          </a:xfrm>
        </p:spPr>
        <p:txBody>
          <a:bodyPr>
            <a:normAutofit fontScale="90000"/>
          </a:bodyPr>
          <a:lstStyle/>
          <a:p>
            <a:pPr algn="ctr"/>
            <a:r>
              <a:rPr lang="es-EC" b="1" dirty="0" smtClean="0">
                <a:latin typeface="Times New Roman" panose="02020603050405020304" pitchFamily="18" charset="0"/>
                <a:cs typeface="Times New Roman" panose="02020603050405020304" pitchFamily="18" charset="0"/>
              </a:rPr>
              <a:t>ESTUDIO DE SUELOS</a:t>
            </a:r>
            <a:endParaRPr lang="es-EC" b="1" dirty="0">
              <a:latin typeface="Times New Roman" panose="02020603050405020304" pitchFamily="18" charset="0"/>
              <a:cs typeface="Times New Roman" panose="02020603050405020304" pitchFamily="18" charset="0"/>
            </a:endParaRPr>
          </a:p>
        </p:txBody>
      </p:sp>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688" r="18006" b="23218"/>
          <a:stretch/>
        </p:blipFill>
        <p:spPr bwMode="auto">
          <a:xfrm>
            <a:off x="1324672" y="4007224"/>
            <a:ext cx="6100882" cy="233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11 Rectángulo"/>
          <p:cNvSpPr/>
          <p:nvPr/>
        </p:nvSpPr>
        <p:spPr>
          <a:xfrm>
            <a:off x="513397" y="1769520"/>
            <a:ext cx="8495732" cy="2031325"/>
          </a:xfrm>
          <a:prstGeom prst="rect">
            <a:avLst/>
          </a:prstGeom>
        </p:spPr>
        <p:txBody>
          <a:bodyPr wrap="square">
            <a:spAutoFit/>
          </a:bodyPr>
          <a:lstStyle/>
          <a:p>
            <a:pPr marL="68580" indent="-68580" algn="ctr">
              <a:lnSpc>
                <a:spcPct val="90000"/>
              </a:lnSpc>
              <a:spcBef>
                <a:spcPts val="900"/>
              </a:spcBef>
              <a:spcAft>
                <a:spcPts val="150"/>
              </a:spcAft>
              <a:buClr>
                <a:schemeClr val="accent1"/>
              </a:buClr>
              <a:buSzPct val="100000"/>
              <a:buFont typeface="Calibri" panose="020F0502020204030204" pitchFamily="34" charset="0"/>
              <a:buChar char=" "/>
            </a:pPr>
            <a:r>
              <a:rPr lang="es-ES" sz="2800" dirty="0">
                <a:latin typeface="Times New Roman" panose="02020603050405020304" pitchFamily="18" charset="0"/>
                <a:cs typeface="Times New Roman" panose="02020603050405020304" pitchFamily="18" charset="0"/>
              </a:rPr>
              <a:t>Mediante el ensayo de refracción sísmica se pudo determinar el tipo de suelo sobre el cual reposa la edificación, resultando </a:t>
            </a:r>
            <a:r>
              <a:rPr lang="es-E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 suelo tipo D</a:t>
            </a:r>
            <a:r>
              <a:rPr lang="es-ES" sz="2800" dirty="0">
                <a:latin typeface="Times New Roman" panose="02020603050405020304" pitchFamily="18" charset="0"/>
                <a:cs typeface="Times New Roman" panose="02020603050405020304" pitchFamily="18" charset="0"/>
              </a:rPr>
              <a:t>, que se describen como suelos rígidos, medianamente densos o firmes, este tipo de suelo es considerado de alto peligro </a:t>
            </a:r>
            <a:r>
              <a:rPr lang="es-ES" sz="2800" dirty="0" smtClean="0">
                <a:latin typeface="Times New Roman" panose="02020603050405020304" pitchFamily="18" charset="0"/>
                <a:cs typeface="Times New Roman" panose="02020603050405020304" pitchFamily="18" charset="0"/>
              </a:rPr>
              <a:t>sísmico</a:t>
            </a:r>
            <a:endParaRPr lang="es-E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7495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8235" y="59277"/>
            <a:ext cx="1001011" cy="95127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155199" cy="985554"/>
          </a:xfrm>
          <a:prstGeom prst="rect">
            <a:avLst/>
          </a:prstGeom>
          <a:ln>
            <a:noFill/>
          </a:ln>
          <a:effectLst/>
        </p:spPr>
      </p:pic>
      <p:pic>
        <p:nvPicPr>
          <p:cNvPr id="5" name="Picture 2"/>
          <p:cNvPicPr preferRelativeResize="0">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4888" y="1035424"/>
            <a:ext cx="8733865" cy="5822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ítulo 6"/>
          <p:cNvSpPr>
            <a:spLocks noGrp="1"/>
          </p:cNvSpPr>
          <p:nvPr>
            <p:ph type="title"/>
          </p:nvPr>
        </p:nvSpPr>
        <p:spPr>
          <a:xfrm>
            <a:off x="1524000" y="-2197"/>
            <a:ext cx="6273625" cy="1206047"/>
          </a:xfrm>
        </p:spPr>
        <p:txBody>
          <a:bodyPr>
            <a:normAutofit/>
          </a:bodyPr>
          <a:lstStyle/>
          <a:p>
            <a:pPr algn="ctr"/>
            <a:r>
              <a:rPr lang="es-EC" sz="4000" b="1" dirty="0" smtClean="0">
                <a:latin typeface="Times New Roman" panose="02020603050405020304" pitchFamily="18" charset="0"/>
                <a:cs typeface="Times New Roman" panose="02020603050405020304" pitchFamily="18" charset="0"/>
              </a:rPr>
              <a:t>DISTRIBUCIÓN DE MUROS</a:t>
            </a:r>
            <a:endParaRPr lang="es-EC"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6525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preferRelativeResize="0">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9945" y="1035424"/>
            <a:ext cx="8751384" cy="583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4" descr="http://www.espe.edu.ec/portal/images/section/lctier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8235" y="59277"/>
            <a:ext cx="1001011" cy="95127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Recorte de pantalla"/>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61925" y="49870"/>
            <a:ext cx="1155199" cy="985554"/>
          </a:xfrm>
          <a:prstGeom prst="rect">
            <a:avLst/>
          </a:prstGeom>
          <a:ln>
            <a:noFill/>
          </a:ln>
          <a:effectLst/>
        </p:spPr>
      </p:pic>
      <p:sp>
        <p:nvSpPr>
          <p:cNvPr id="10" name="Título 6"/>
          <p:cNvSpPr>
            <a:spLocks noGrp="1"/>
          </p:cNvSpPr>
          <p:nvPr>
            <p:ph type="title"/>
          </p:nvPr>
        </p:nvSpPr>
        <p:spPr>
          <a:xfrm>
            <a:off x="1524000" y="-2197"/>
            <a:ext cx="6273625" cy="1206047"/>
          </a:xfrm>
        </p:spPr>
        <p:txBody>
          <a:bodyPr>
            <a:normAutofit/>
          </a:bodyPr>
          <a:lstStyle/>
          <a:p>
            <a:pPr algn="ctr"/>
            <a:r>
              <a:rPr lang="es-EC" sz="4000" b="1" dirty="0" smtClean="0">
                <a:latin typeface="Times New Roman" panose="02020603050405020304" pitchFamily="18" charset="0"/>
                <a:cs typeface="Times New Roman" panose="02020603050405020304" pitchFamily="18" charset="0"/>
              </a:rPr>
              <a:t>DISTRIBUCIÓN DE MUROS</a:t>
            </a:r>
            <a:endParaRPr lang="es-EC"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3138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398088" y="95303"/>
            <a:ext cx="6273625" cy="680398"/>
          </a:xfrm>
        </p:spPr>
        <p:txBody>
          <a:bodyPr>
            <a:normAutofit fontScale="90000"/>
          </a:bodyPr>
          <a:lstStyle/>
          <a:p>
            <a:pPr algn="ctr"/>
            <a:r>
              <a:rPr lang="es-EC" b="1" dirty="0" smtClean="0">
                <a:latin typeface="Times New Roman" panose="02020603050405020304" pitchFamily="18" charset="0"/>
                <a:cs typeface="Times New Roman" panose="02020603050405020304" pitchFamily="18" charset="0"/>
              </a:rPr>
              <a:t>CARGAS</a:t>
            </a:r>
            <a:endParaRPr lang="es-EC" b="1"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4892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4" y="95303"/>
            <a:ext cx="1362075" cy="1162050"/>
          </a:xfrm>
          <a:prstGeom prst="rect">
            <a:avLst/>
          </a:prstGeom>
          <a:ln>
            <a:noFill/>
          </a:ln>
        </p:spPr>
      </p:pic>
      <p:pic>
        <p:nvPicPr>
          <p:cNvPr id="1843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80" r="23299" b="12505"/>
          <a:stretch/>
        </p:blipFill>
        <p:spPr bwMode="auto">
          <a:xfrm>
            <a:off x="524599" y="2238920"/>
            <a:ext cx="8147366" cy="4683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1030518" y="1757267"/>
            <a:ext cx="7402917" cy="461665"/>
          </a:xfrm>
          <a:prstGeom prst="rect">
            <a:avLst/>
          </a:prstGeom>
          <a:noFill/>
        </p:spPr>
        <p:txBody>
          <a:bodyPr wrap="square" rtlCol="0">
            <a:spAutoFit/>
          </a:bodyPr>
          <a:lstStyle/>
          <a:p>
            <a:pPr algn="ctr"/>
            <a:r>
              <a:rPr lang="es-ES" sz="2400" b="1" dirty="0">
                <a:latin typeface="Times New Roman" pitchFamily="18" charset="0"/>
                <a:cs typeface="Times New Roman" pitchFamily="18" charset="0"/>
              </a:rPr>
              <a:t>Carga peso propio de elementos estructurales</a:t>
            </a:r>
          </a:p>
        </p:txBody>
      </p:sp>
      <p:sp>
        <p:nvSpPr>
          <p:cNvPr id="2" name="Rectángulo 1"/>
          <p:cNvSpPr/>
          <p:nvPr/>
        </p:nvSpPr>
        <p:spPr>
          <a:xfrm>
            <a:off x="2352936" y="970711"/>
            <a:ext cx="4615752" cy="461665"/>
          </a:xfrm>
          <a:prstGeom prst="rect">
            <a:avLst/>
          </a:prstGeom>
        </p:spPr>
        <p:txBody>
          <a:bodyPr wrap="none">
            <a:spAutoFit/>
          </a:bodyPr>
          <a:lstStyle/>
          <a:p>
            <a:pPr algn="ctr"/>
            <a:r>
              <a:rPr lang="es-EC" sz="2400" b="1" dirty="0" smtClean="0">
                <a:latin typeface="Times New Roman" panose="02020603050405020304" pitchFamily="18" charset="0"/>
                <a:cs typeface="Times New Roman" panose="02020603050405020304" pitchFamily="18" charset="0"/>
              </a:rPr>
              <a:t>VERTICALES PERMANENTES</a:t>
            </a:r>
            <a:endParaRPr lang="es-EC"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23216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337684" y="112131"/>
            <a:ext cx="6273625" cy="680398"/>
          </a:xfrm>
        </p:spPr>
        <p:txBody>
          <a:bodyPr>
            <a:normAutofit fontScale="90000"/>
          </a:bodyPr>
          <a:lstStyle/>
          <a:p>
            <a:pPr algn="ctr"/>
            <a:r>
              <a:rPr lang="es-EC" b="1" dirty="0" smtClean="0">
                <a:latin typeface="Times New Roman" panose="02020603050405020304" pitchFamily="18" charset="0"/>
                <a:cs typeface="Times New Roman" panose="02020603050405020304" pitchFamily="18" charset="0"/>
              </a:rPr>
              <a:t>CARGAS</a:t>
            </a:r>
            <a:endParaRPr lang="es-EC" b="1"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4892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4" y="95303"/>
            <a:ext cx="1362075" cy="1162050"/>
          </a:xfrm>
          <a:prstGeom prst="rect">
            <a:avLst/>
          </a:prstGeom>
          <a:ln>
            <a:noFill/>
          </a:ln>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15" y="2352666"/>
            <a:ext cx="3869381" cy="107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179" r="31478" b="19261"/>
          <a:stretch/>
        </p:blipFill>
        <p:spPr bwMode="auto">
          <a:xfrm>
            <a:off x="106672" y="4619144"/>
            <a:ext cx="4494151" cy="1751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113" r="31318" b="31729"/>
          <a:stretch/>
        </p:blipFill>
        <p:spPr bwMode="auto">
          <a:xfrm>
            <a:off x="4305390" y="3375084"/>
            <a:ext cx="4838610" cy="120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CuadroTexto"/>
          <p:cNvSpPr txBox="1"/>
          <p:nvPr/>
        </p:nvSpPr>
        <p:spPr>
          <a:xfrm>
            <a:off x="194874" y="1899410"/>
            <a:ext cx="3613245" cy="461665"/>
          </a:xfrm>
          <a:prstGeom prst="rect">
            <a:avLst/>
          </a:prstGeom>
          <a:noFill/>
        </p:spPr>
        <p:txBody>
          <a:bodyPr wrap="square" rtlCol="0">
            <a:spAutoFit/>
          </a:bodyPr>
          <a:lstStyle/>
          <a:p>
            <a:pPr algn="ctr"/>
            <a:r>
              <a:rPr lang="es-ES" sz="2400" b="1" dirty="0">
                <a:latin typeface="Times New Roman" pitchFamily="18" charset="0"/>
                <a:cs typeface="Times New Roman" pitchFamily="18" charset="0"/>
              </a:rPr>
              <a:t>Carga adicionales nivel 1</a:t>
            </a:r>
          </a:p>
        </p:txBody>
      </p:sp>
      <p:sp>
        <p:nvSpPr>
          <p:cNvPr id="15" name="14 CuadroTexto"/>
          <p:cNvSpPr txBox="1"/>
          <p:nvPr/>
        </p:nvSpPr>
        <p:spPr>
          <a:xfrm>
            <a:off x="-148807" y="3881966"/>
            <a:ext cx="4723709" cy="830997"/>
          </a:xfrm>
          <a:prstGeom prst="rect">
            <a:avLst/>
          </a:prstGeom>
          <a:noFill/>
        </p:spPr>
        <p:txBody>
          <a:bodyPr wrap="square" rtlCol="0">
            <a:spAutoFit/>
          </a:bodyPr>
          <a:lstStyle/>
          <a:p>
            <a:pPr algn="ctr"/>
            <a:r>
              <a:rPr lang="es-ES" sz="2400" b="1" dirty="0">
                <a:latin typeface="Times New Roman" pitchFamily="18" charset="0"/>
                <a:cs typeface="Times New Roman" pitchFamily="18" charset="0"/>
              </a:rPr>
              <a:t>Carga adicionales techo de madera</a:t>
            </a:r>
          </a:p>
        </p:txBody>
      </p:sp>
      <p:sp>
        <p:nvSpPr>
          <p:cNvPr id="16" name="15 CuadroTexto"/>
          <p:cNvSpPr txBox="1"/>
          <p:nvPr/>
        </p:nvSpPr>
        <p:spPr>
          <a:xfrm>
            <a:off x="4049910" y="2544651"/>
            <a:ext cx="5349569" cy="830997"/>
          </a:xfrm>
          <a:prstGeom prst="rect">
            <a:avLst/>
          </a:prstGeom>
          <a:noFill/>
        </p:spPr>
        <p:txBody>
          <a:bodyPr wrap="square" rtlCol="0">
            <a:spAutoFit/>
          </a:bodyPr>
          <a:lstStyle/>
          <a:p>
            <a:pPr algn="ctr"/>
            <a:r>
              <a:rPr lang="es-ES" sz="2400" b="1" dirty="0">
                <a:latin typeface="Times New Roman" pitchFamily="18" charset="0"/>
                <a:cs typeface="Times New Roman" pitchFamily="18" charset="0"/>
              </a:rPr>
              <a:t>Carga adicionales techo placa </a:t>
            </a:r>
            <a:endParaRPr lang="es-ES" sz="2400" b="1" dirty="0" smtClean="0">
              <a:latin typeface="Times New Roman" pitchFamily="18" charset="0"/>
              <a:cs typeface="Times New Roman" pitchFamily="18" charset="0"/>
            </a:endParaRPr>
          </a:p>
          <a:p>
            <a:pPr algn="ctr"/>
            <a:r>
              <a:rPr lang="es-ES" sz="2400" b="1" dirty="0" smtClean="0">
                <a:latin typeface="Times New Roman" pitchFamily="18" charset="0"/>
                <a:cs typeface="Times New Roman" pitchFamily="18" charset="0"/>
              </a:rPr>
              <a:t>colaborante</a:t>
            </a:r>
            <a:endParaRPr lang="es-ES" sz="2400" b="1" dirty="0">
              <a:latin typeface="Times New Roman" pitchFamily="18" charset="0"/>
              <a:cs typeface="Times New Roman" pitchFamily="18" charset="0"/>
            </a:endParaRPr>
          </a:p>
        </p:txBody>
      </p:sp>
      <p:sp>
        <p:nvSpPr>
          <p:cNvPr id="17" name="Rectángulo 16"/>
          <p:cNvSpPr/>
          <p:nvPr/>
        </p:nvSpPr>
        <p:spPr>
          <a:xfrm>
            <a:off x="2352936" y="970711"/>
            <a:ext cx="4615752" cy="461665"/>
          </a:xfrm>
          <a:prstGeom prst="rect">
            <a:avLst/>
          </a:prstGeom>
        </p:spPr>
        <p:txBody>
          <a:bodyPr wrap="none">
            <a:spAutoFit/>
          </a:bodyPr>
          <a:lstStyle/>
          <a:p>
            <a:pPr algn="ctr"/>
            <a:r>
              <a:rPr lang="es-EC" sz="2400" b="1" dirty="0" smtClean="0">
                <a:latin typeface="Times New Roman" panose="02020603050405020304" pitchFamily="18" charset="0"/>
                <a:cs typeface="Times New Roman" panose="02020603050405020304" pitchFamily="18" charset="0"/>
              </a:rPr>
              <a:t>VERTICALES PERMANENTES</a:t>
            </a:r>
            <a:endParaRPr lang="es-EC"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83525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458049" y="71458"/>
            <a:ext cx="6273625" cy="680398"/>
          </a:xfrm>
        </p:spPr>
        <p:txBody>
          <a:bodyPr>
            <a:normAutofit fontScale="90000"/>
          </a:bodyPr>
          <a:lstStyle/>
          <a:p>
            <a:pPr algn="ctr"/>
            <a:r>
              <a:rPr lang="es-EC" b="1" dirty="0" smtClean="0">
                <a:latin typeface="Times New Roman" panose="02020603050405020304" pitchFamily="18" charset="0"/>
                <a:cs typeface="Times New Roman" panose="02020603050405020304" pitchFamily="18" charset="0"/>
              </a:rPr>
              <a:t>CARGAS</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0" y="1679156"/>
            <a:ext cx="9033733" cy="1858523"/>
          </a:xfrm>
        </p:spPr>
        <p:txBody>
          <a:bodyPr>
            <a:noAutofit/>
          </a:bodyPr>
          <a:lstStyle/>
          <a:p>
            <a:pPr algn="ctr"/>
            <a:r>
              <a:rPr lang="es-ES" sz="2400" dirty="0" smtClean="0">
                <a:solidFill>
                  <a:schemeClr val="tx1"/>
                </a:solidFill>
                <a:latin typeface="Times New Roman" panose="02020603050405020304" pitchFamily="18" charset="0"/>
                <a:cs typeface="Times New Roman" panose="02020603050405020304" pitchFamily="18" charset="0"/>
              </a:rPr>
              <a:t>Las cargas variables también </a:t>
            </a:r>
            <a:r>
              <a:rPr lang="es-ES" sz="2400" dirty="0">
                <a:solidFill>
                  <a:schemeClr val="tx1"/>
                </a:solidFill>
                <a:latin typeface="Times New Roman" panose="02020603050405020304" pitchFamily="18" charset="0"/>
                <a:cs typeface="Times New Roman" panose="02020603050405020304" pitchFamily="18" charset="0"/>
              </a:rPr>
              <a:t>conocidas como cargas </a:t>
            </a:r>
            <a:r>
              <a:rPr lang="es-ES" sz="2400" dirty="0" smtClean="0">
                <a:solidFill>
                  <a:schemeClr val="tx1"/>
                </a:solidFill>
                <a:latin typeface="Times New Roman" panose="02020603050405020304" pitchFamily="18" charset="0"/>
                <a:cs typeface="Times New Roman" panose="02020603050405020304" pitchFamily="18" charset="0"/>
              </a:rPr>
              <a:t>vivas </a:t>
            </a:r>
            <a:r>
              <a:rPr lang="es-ES" sz="2400" dirty="0">
                <a:solidFill>
                  <a:schemeClr val="tx1"/>
                </a:solidFill>
                <a:latin typeface="Times New Roman" panose="02020603050405020304" pitchFamily="18" charset="0"/>
                <a:cs typeface="Times New Roman" panose="02020603050405020304" pitchFamily="18" charset="0"/>
              </a:rPr>
              <a:t>son aquellas donde su acción sobre la estructura  no permanece igual a lo largo del tiempo, por lo que se pueden definir como cargas temporales, para la vivienda en estudio definimos </a:t>
            </a:r>
            <a:r>
              <a:rPr lang="es-ES" sz="2400" b="1" dirty="0">
                <a:solidFill>
                  <a:schemeClr val="tx1"/>
                </a:solidFill>
                <a:latin typeface="Times New Roman" panose="02020603050405020304" pitchFamily="18" charset="0"/>
                <a:cs typeface="Times New Roman" panose="02020603050405020304" pitchFamily="18" charset="0"/>
              </a:rPr>
              <a:t>dos cargas vivas </a:t>
            </a:r>
            <a:r>
              <a:rPr lang="es-ES" sz="2400" dirty="0">
                <a:solidFill>
                  <a:schemeClr val="tx1"/>
                </a:solidFill>
                <a:latin typeface="Times New Roman" panose="02020603050405020304" pitchFamily="18" charset="0"/>
                <a:cs typeface="Times New Roman" panose="02020603050405020304" pitchFamily="18" charset="0"/>
              </a:rPr>
              <a:t>como es la</a:t>
            </a:r>
            <a:r>
              <a:rPr lang="es-ES" sz="2400" b="1" dirty="0">
                <a:solidFill>
                  <a:schemeClr val="tx1"/>
                </a:solidFill>
                <a:latin typeface="Times New Roman" panose="02020603050405020304" pitchFamily="18" charset="0"/>
                <a:cs typeface="Times New Roman" panose="02020603050405020304" pitchFamily="18" charset="0"/>
              </a:rPr>
              <a:t> carga viva de piso del nivel 1</a:t>
            </a:r>
            <a:r>
              <a:rPr lang="es-ES" sz="2400" dirty="0">
                <a:solidFill>
                  <a:schemeClr val="tx1"/>
                </a:solidFill>
                <a:latin typeface="Times New Roman" panose="02020603050405020304" pitchFamily="18" charset="0"/>
                <a:cs typeface="Times New Roman" panose="02020603050405020304" pitchFamily="18" charset="0"/>
              </a:rPr>
              <a:t> y la</a:t>
            </a:r>
            <a:r>
              <a:rPr lang="es-ES" sz="2400" b="1" dirty="0">
                <a:solidFill>
                  <a:schemeClr val="tx1"/>
                </a:solidFill>
                <a:latin typeface="Times New Roman" panose="02020603050405020304" pitchFamily="18" charset="0"/>
                <a:cs typeface="Times New Roman" panose="02020603050405020304" pitchFamily="18" charset="0"/>
              </a:rPr>
              <a:t> carga viva de techo</a:t>
            </a:r>
            <a:r>
              <a:rPr lang="es-ES" sz="2400" dirty="0">
                <a:solidFill>
                  <a:schemeClr val="tx1"/>
                </a:solidFill>
                <a:latin typeface="Times New Roman" panose="02020603050405020304" pitchFamily="18" charset="0"/>
                <a:cs typeface="Times New Roman" panose="02020603050405020304" pitchFamily="18" charset="0"/>
              </a:rPr>
              <a:t>, estas cargas están definidas en la norma NEC-SE-CG y dependen directamente de la ocupación o el uso de la edificación</a:t>
            </a:r>
            <a:endParaRPr lang="es-EC" sz="2400" dirty="0">
              <a:solidFill>
                <a:schemeClr val="tx1"/>
              </a:solidFill>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595" y="18931"/>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7014" y="35334"/>
            <a:ext cx="1362075" cy="1162050"/>
          </a:xfrm>
          <a:prstGeom prst="rect">
            <a:avLst/>
          </a:prstGeom>
          <a:ln>
            <a:noFill/>
          </a:ln>
        </p:spPr>
      </p:pic>
      <p:pic>
        <p:nvPicPr>
          <p:cNvPr id="19458" name="Picture 2"/>
          <p:cNvPicPr preferRelativeResize="0">
            <a:picLocks noChangeAspect="1" noChangeArrowheads="1"/>
          </p:cNvPicPr>
          <p:nvPr/>
        </p:nvPicPr>
        <p:blipFill rotWithShape="1">
          <a:blip r:embed="rId4" cstate="print">
            <a:extLst>
              <a:ext uri="{28A0092B-C50C-407E-A947-70E740481C1C}">
                <a14:useLocalDpi xmlns:a14="http://schemas.microsoft.com/office/drawing/2010/main" val="0"/>
              </a:ext>
            </a:extLst>
          </a:blip>
          <a:srcRect l="34223" r="34363" b="27458"/>
          <a:stretch/>
        </p:blipFill>
        <p:spPr bwMode="auto">
          <a:xfrm>
            <a:off x="51880" y="4871803"/>
            <a:ext cx="3956046" cy="197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preferRelativeResize="0">
            <a:picLocks noChangeAspect="1" noChangeArrowheads="1"/>
          </p:cNvPicPr>
          <p:nvPr/>
        </p:nvPicPr>
        <p:blipFill rotWithShape="1">
          <a:blip r:embed="rId5" cstate="print">
            <a:extLst>
              <a:ext uri="{28A0092B-C50C-407E-A947-70E740481C1C}">
                <a14:useLocalDpi xmlns:a14="http://schemas.microsoft.com/office/drawing/2010/main" val="0"/>
              </a:ext>
            </a:extLst>
          </a:blip>
          <a:srcRect l="35671" r="35640" b="25253"/>
          <a:stretch/>
        </p:blipFill>
        <p:spPr bwMode="auto">
          <a:xfrm>
            <a:off x="5240740" y="4871803"/>
            <a:ext cx="3956046" cy="197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27014" y="4353555"/>
            <a:ext cx="3613245" cy="461665"/>
          </a:xfrm>
          <a:prstGeom prst="rect">
            <a:avLst/>
          </a:prstGeom>
          <a:noFill/>
        </p:spPr>
        <p:txBody>
          <a:bodyPr wrap="square" rtlCol="0">
            <a:spAutoFit/>
          </a:bodyPr>
          <a:lstStyle/>
          <a:p>
            <a:pPr algn="ctr"/>
            <a:r>
              <a:rPr lang="es-ES" sz="2400" b="1" dirty="0">
                <a:latin typeface="Times New Roman" pitchFamily="18" charset="0"/>
                <a:cs typeface="Times New Roman" pitchFamily="18" charset="0"/>
              </a:rPr>
              <a:t>Carga variables nivel 1</a:t>
            </a:r>
          </a:p>
        </p:txBody>
      </p:sp>
      <p:sp>
        <p:nvSpPr>
          <p:cNvPr id="12" name="11 CuadroTexto"/>
          <p:cNvSpPr txBox="1"/>
          <p:nvPr/>
        </p:nvSpPr>
        <p:spPr>
          <a:xfrm>
            <a:off x="5412140" y="4353554"/>
            <a:ext cx="3613245" cy="461665"/>
          </a:xfrm>
          <a:prstGeom prst="rect">
            <a:avLst/>
          </a:prstGeom>
          <a:noFill/>
        </p:spPr>
        <p:txBody>
          <a:bodyPr wrap="square" rtlCol="0">
            <a:spAutoFit/>
          </a:bodyPr>
          <a:lstStyle/>
          <a:p>
            <a:pPr algn="ctr"/>
            <a:r>
              <a:rPr lang="es-ES" sz="2400" b="1" dirty="0">
                <a:latin typeface="Times New Roman" pitchFamily="18" charset="0"/>
                <a:cs typeface="Times New Roman" pitchFamily="18" charset="0"/>
              </a:rPr>
              <a:t>Carga variables de techo</a:t>
            </a:r>
          </a:p>
        </p:txBody>
      </p:sp>
      <p:sp>
        <p:nvSpPr>
          <p:cNvPr id="2" name="Rectángulo 1"/>
          <p:cNvSpPr/>
          <p:nvPr/>
        </p:nvSpPr>
        <p:spPr>
          <a:xfrm>
            <a:off x="2701868" y="966551"/>
            <a:ext cx="4007828" cy="461665"/>
          </a:xfrm>
          <a:prstGeom prst="rect">
            <a:avLst/>
          </a:prstGeom>
        </p:spPr>
        <p:txBody>
          <a:bodyPr wrap="none">
            <a:spAutoFit/>
          </a:bodyPr>
          <a:lstStyle/>
          <a:p>
            <a:r>
              <a:rPr lang="es-ES" sz="2400" b="1" dirty="0" smtClean="0">
                <a:latin typeface="Times New Roman" panose="02020603050405020304" pitchFamily="18" charset="0"/>
                <a:cs typeface="Times New Roman" panose="02020603050405020304" pitchFamily="18" charset="0"/>
              </a:rPr>
              <a:t>VERTICALES VARIABLES</a:t>
            </a:r>
            <a:endParaRPr lang="es-ES" sz="2400" b="1" dirty="0"/>
          </a:p>
        </p:txBody>
      </p:sp>
    </p:spTree>
    <p:extLst>
      <p:ext uri="{BB962C8B-B14F-4D97-AF65-F5344CB8AC3E}">
        <p14:creationId xmlns:p14="http://schemas.microsoft.com/office/powerpoint/2010/main" val="16593850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458049" y="131425"/>
            <a:ext cx="6273625" cy="680398"/>
          </a:xfrm>
        </p:spPr>
        <p:txBody>
          <a:bodyPr>
            <a:normAutofit fontScale="90000"/>
          </a:bodyPr>
          <a:lstStyle/>
          <a:p>
            <a:pPr algn="ctr"/>
            <a:r>
              <a:rPr lang="es-EC" b="1" dirty="0" smtClean="0">
                <a:latin typeface="Times New Roman" panose="02020603050405020304" pitchFamily="18" charset="0"/>
                <a:cs typeface="Times New Roman" panose="02020603050405020304" pitchFamily="18" charset="0"/>
              </a:rPr>
              <a:t>CARGAS</a:t>
            </a:r>
            <a:endParaRPr lang="es-EC" b="1"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7605" y="18938"/>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7014" y="50331"/>
            <a:ext cx="1362075" cy="1162050"/>
          </a:xfrm>
          <a:prstGeom prst="rect">
            <a:avLst/>
          </a:prstGeom>
          <a:ln>
            <a:noFill/>
          </a:ln>
        </p:spPr>
      </p:pic>
      <p:graphicFrame>
        <p:nvGraphicFramePr>
          <p:cNvPr id="2" name="1 Tabla"/>
          <p:cNvGraphicFramePr>
            <a:graphicFrameLocks noGrp="1"/>
          </p:cNvGraphicFramePr>
          <p:nvPr>
            <p:extLst>
              <p:ext uri="{D42A27DB-BD31-4B8C-83A1-F6EECF244321}">
                <p14:modId xmlns:p14="http://schemas.microsoft.com/office/powerpoint/2010/main" val="280777895"/>
              </p:ext>
            </p:extLst>
          </p:nvPr>
        </p:nvGraphicFramePr>
        <p:xfrm>
          <a:off x="27015" y="1484026"/>
          <a:ext cx="9072212" cy="5194092"/>
        </p:xfrm>
        <a:graphic>
          <a:graphicData uri="http://schemas.openxmlformats.org/drawingml/2006/table">
            <a:tbl>
              <a:tblPr firstRow="1" firstCol="1" bandRow="1"/>
              <a:tblGrid>
                <a:gridCol w="4238544"/>
                <a:gridCol w="1892928"/>
                <a:gridCol w="1491061"/>
                <a:gridCol w="1449679"/>
              </a:tblGrid>
              <a:tr h="394741">
                <a:tc>
                  <a:txBody>
                    <a:bodyPr/>
                    <a:lstStyle/>
                    <a:p>
                      <a:pPr marL="0" marR="0" indent="0" algn="ctr" defTabSz="914400" rtl="0" eaLnBrk="1" fontAlgn="auto" latinLnBrk="0" hangingPunct="1">
                        <a:lnSpc>
                          <a:spcPct val="150000"/>
                        </a:lnSpc>
                        <a:spcBef>
                          <a:spcPts val="600"/>
                        </a:spcBef>
                        <a:spcAft>
                          <a:spcPts val="0"/>
                        </a:spcAft>
                        <a:buClrTx/>
                        <a:buSzTx/>
                        <a:buFontTx/>
                        <a:buNone/>
                        <a:tabLst/>
                        <a:defRPr/>
                      </a:pPr>
                      <a:r>
                        <a:rPr lang="es-ES" sz="2000" b="1" dirty="0" smtClean="0">
                          <a:solidFill>
                            <a:srgbClr val="000000"/>
                          </a:solidFill>
                          <a:effectLst/>
                          <a:latin typeface="Arial"/>
                          <a:ea typeface="Times New Roman"/>
                        </a:rPr>
                        <a:t>Parámetro</a:t>
                      </a:r>
                      <a:endParaRPr lang="es-ES" sz="2000" dirty="0" smtClean="0">
                        <a:effectLst/>
                        <a:latin typeface="Times New Roman"/>
                        <a:ea typeface="Times New Roman"/>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50000"/>
                        </a:lnSpc>
                        <a:spcBef>
                          <a:spcPts val="600"/>
                        </a:spcBef>
                        <a:spcAft>
                          <a:spcPts val="0"/>
                        </a:spcAft>
                      </a:pPr>
                      <a:r>
                        <a:rPr lang="es-ES" sz="2000" b="1" dirty="0" smtClean="0">
                          <a:solidFill>
                            <a:srgbClr val="000000"/>
                          </a:solidFill>
                          <a:effectLst/>
                          <a:latin typeface="Arial"/>
                          <a:ea typeface="Times New Roman"/>
                        </a:rPr>
                        <a:t>Variable</a:t>
                      </a:r>
                      <a:endParaRPr lang="es-ES" sz="2000" dirty="0">
                        <a:effectLst/>
                        <a:latin typeface="Times New Roman"/>
                        <a:ea typeface="Times New Roman"/>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50000"/>
                        </a:lnSpc>
                        <a:spcBef>
                          <a:spcPts val="600"/>
                        </a:spcBef>
                        <a:spcAft>
                          <a:spcPts val="0"/>
                        </a:spcAft>
                      </a:pPr>
                      <a:r>
                        <a:rPr lang="es-ES" sz="2000" b="1" dirty="0">
                          <a:solidFill>
                            <a:srgbClr val="000000"/>
                          </a:solidFill>
                          <a:effectLst/>
                          <a:latin typeface="Arial"/>
                          <a:ea typeface="Times New Roman"/>
                        </a:rPr>
                        <a:t>Valor</a:t>
                      </a:r>
                      <a:endParaRPr lang="es-ES" sz="2000" dirty="0">
                        <a:effectLst/>
                        <a:latin typeface="Times New Roman"/>
                        <a:ea typeface="Times New Roman"/>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50000"/>
                        </a:lnSpc>
                        <a:spcBef>
                          <a:spcPts val="600"/>
                        </a:spcBef>
                        <a:spcAft>
                          <a:spcPts val="0"/>
                        </a:spcAft>
                      </a:pPr>
                      <a:r>
                        <a:rPr lang="es-ES" sz="2000" b="1">
                          <a:solidFill>
                            <a:srgbClr val="000000"/>
                          </a:solidFill>
                          <a:effectLst/>
                          <a:latin typeface="Arial"/>
                          <a:ea typeface="Times New Roman"/>
                        </a:rPr>
                        <a:t>Unidad</a:t>
                      </a:r>
                      <a:endParaRPr lang="es-ES" sz="2000">
                        <a:effectLst/>
                        <a:latin typeface="Times New Roman"/>
                        <a:ea typeface="Times New Roman"/>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394741">
                <a:tc>
                  <a:txBody>
                    <a:bodyPr/>
                    <a:lstStyle/>
                    <a:p>
                      <a:pPr algn="ctr">
                        <a:lnSpc>
                          <a:spcPct val="150000"/>
                        </a:lnSpc>
                        <a:spcBef>
                          <a:spcPts val="600"/>
                        </a:spcBef>
                        <a:spcAft>
                          <a:spcPts val="0"/>
                        </a:spcAft>
                      </a:pPr>
                      <a:r>
                        <a:rPr lang="es-ES" sz="2000" dirty="0" smtClean="0">
                          <a:effectLst/>
                          <a:latin typeface="Arial" pitchFamily="34" charset="0"/>
                          <a:ea typeface="Times New Roman"/>
                          <a:cs typeface="Arial" pitchFamily="34" charset="0"/>
                        </a:rPr>
                        <a:t>Factor de aceleración </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Z</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a:solidFill>
                            <a:srgbClr val="000000"/>
                          </a:solidFill>
                          <a:effectLst/>
                          <a:latin typeface="Arial" pitchFamily="34" charset="0"/>
                          <a:ea typeface="Times New Roman"/>
                          <a:cs typeface="Arial" pitchFamily="34" charset="0"/>
                        </a:rPr>
                        <a:t>0,400</a:t>
                      </a:r>
                      <a:endParaRPr lang="es-ES" sz="200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smtClean="0">
                          <a:solidFill>
                            <a:srgbClr val="000000"/>
                          </a:solidFill>
                          <a:effectLst/>
                          <a:latin typeface="Arial" pitchFamily="34" charset="0"/>
                          <a:ea typeface="Times New Roman"/>
                          <a:cs typeface="Arial" pitchFamily="34" charset="0"/>
                        </a:rPr>
                        <a:t>s/u</a:t>
                      </a: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741">
                <a:tc>
                  <a:txBody>
                    <a:bodyPr/>
                    <a:lstStyle/>
                    <a:p>
                      <a:pPr algn="ctr">
                        <a:lnSpc>
                          <a:spcPct val="150000"/>
                        </a:lnSpc>
                        <a:spcBef>
                          <a:spcPts val="600"/>
                        </a:spcBef>
                        <a:spcAft>
                          <a:spcPts val="0"/>
                        </a:spcAft>
                      </a:pPr>
                      <a:r>
                        <a:rPr lang="es-ES" sz="2000" dirty="0" smtClean="0">
                          <a:effectLst/>
                          <a:latin typeface="Arial" pitchFamily="34" charset="0"/>
                          <a:ea typeface="Times New Roman"/>
                          <a:cs typeface="Arial" pitchFamily="34" charset="0"/>
                        </a:rPr>
                        <a:t>Coeficiente</a:t>
                      </a:r>
                      <a:r>
                        <a:rPr lang="es-ES" sz="2000" baseline="0" dirty="0" smtClean="0">
                          <a:effectLst/>
                          <a:latin typeface="Arial" pitchFamily="34" charset="0"/>
                          <a:ea typeface="Times New Roman"/>
                          <a:cs typeface="Arial" pitchFamily="34" charset="0"/>
                        </a:rPr>
                        <a:t>  Fa</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Fa</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1,200 </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s/u</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741">
                <a:tc>
                  <a:txBody>
                    <a:bodyPr/>
                    <a:lstStyle/>
                    <a:p>
                      <a:pPr marL="0" marR="0" indent="0" algn="ctr" defTabSz="914400" rtl="0" eaLnBrk="1" fontAlgn="auto" latinLnBrk="0" hangingPunct="1">
                        <a:lnSpc>
                          <a:spcPct val="150000"/>
                        </a:lnSpc>
                        <a:spcBef>
                          <a:spcPts val="600"/>
                        </a:spcBef>
                        <a:spcAft>
                          <a:spcPts val="0"/>
                        </a:spcAft>
                        <a:buClrTx/>
                        <a:buSzTx/>
                        <a:buFontTx/>
                        <a:buNone/>
                        <a:tabLst/>
                        <a:defRPr/>
                      </a:pPr>
                      <a:r>
                        <a:rPr lang="es-ES" sz="2000" dirty="0" smtClean="0">
                          <a:effectLst/>
                          <a:latin typeface="Arial" pitchFamily="34" charset="0"/>
                          <a:ea typeface="Times New Roman"/>
                          <a:cs typeface="Arial" pitchFamily="34" charset="0"/>
                        </a:rPr>
                        <a:t>Coeficiente</a:t>
                      </a:r>
                      <a:r>
                        <a:rPr lang="es-ES" sz="2000" baseline="0" dirty="0" smtClean="0">
                          <a:effectLst/>
                          <a:latin typeface="Arial" pitchFamily="34" charset="0"/>
                          <a:ea typeface="Times New Roman"/>
                          <a:cs typeface="Arial" pitchFamily="34" charset="0"/>
                        </a:rPr>
                        <a:t>  Fd</a:t>
                      </a:r>
                      <a:endParaRPr lang="es-ES" sz="2000" dirty="0" smtClean="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a:solidFill>
                            <a:srgbClr val="000000"/>
                          </a:solidFill>
                          <a:effectLst/>
                          <a:latin typeface="Arial" pitchFamily="34" charset="0"/>
                          <a:ea typeface="Times New Roman"/>
                          <a:cs typeface="Arial" pitchFamily="34" charset="0"/>
                        </a:rPr>
                        <a:t>Fd</a:t>
                      </a:r>
                      <a:endParaRPr lang="es-ES" sz="200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1,190</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s/u</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741">
                <a:tc>
                  <a:txBody>
                    <a:bodyPr/>
                    <a:lstStyle/>
                    <a:p>
                      <a:pPr marL="0" marR="0" indent="0" algn="ctr" defTabSz="914400" rtl="0" eaLnBrk="1" fontAlgn="auto" latinLnBrk="0" hangingPunct="1">
                        <a:lnSpc>
                          <a:spcPct val="150000"/>
                        </a:lnSpc>
                        <a:spcBef>
                          <a:spcPts val="600"/>
                        </a:spcBef>
                        <a:spcAft>
                          <a:spcPts val="0"/>
                        </a:spcAft>
                        <a:buClrTx/>
                        <a:buSzTx/>
                        <a:buFontTx/>
                        <a:buNone/>
                        <a:tabLst/>
                        <a:defRPr/>
                      </a:pPr>
                      <a:r>
                        <a:rPr lang="es-ES" sz="2000" dirty="0" smtClean="0">
                          <a:effectLst/>
                          <a:latin typeface="Arial" pitchFamily="34" charset="0"/>
                          <a:ea typeface="Times New Roman"/>
                          <a:cs typeface="Arial" pitchFamily="34" charset="0"/>
                        </a:rPr>
                        <a:t>Coeficiente</a:t>
                      </a:r>
                      <a:r>
                        <a:rPr lang="es-ES" sz="2000" baseline="0" dirty="0" smtClean="0">
                          <a:effectLst/>
                          <a:latin typeface="Arial" pitchFamily="34" charset="0"/>
                          <a:ea typeface="Times New Roman"/>
                          <a:cs typeface="Arial" pitchFamily="34" charset="0"/>
                        </a:rPr>
                        <a:t>  Fs</a:t>
                      </a:r>
                      <a:endParaRPr lang="es-ES" sz="2000" dirty="0" smtClean="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a:solidFill>
                            <a:srgbClr val="000000"/>
                          </a:solidFill>
                          <a:effectLst/>
                          <a:latin typeface="Arial" pitchFamily="34" charset="0"/>
                          <a:ea typeface="Times New Roman"/>
                          <a:cs typeface="Arial" pitchFamily="34" charset="0"/>
                        </a:rPr>
                        <a:t>Fs</a:t>
                      </a:r>
                      <a:endParaRPr lang="es-ES" sz="200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1,280</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s/u</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092">
                <a:tc>
                  <a:txBody>
                    <a:bodyPr/>
                    <a:lstStyle/>
                    <a:p>
                      <a:pPr algn="ctr">
                        <a:lnSpc>
                          <a:spcPct val="150000"/>
                        </a:lnSpc>
                        <a:spcBef>
                          <a:spcPts val="600"/>
                        </a:spcBef>
                        <a:spcAft>
                          <a:spcPts val="0"/>
                        </a:spcAft>
                      </a:pPr>
                      <a:r>
                        <a:rPr lang="es-ES" sz="2000" dirty="0" smtClean="0">
                          <a:effectLst/>
                          <a:latin typeface="Arial" pitchFamily="34" charset="0"/>
                          <a:ea typeface="Times New Roman"/>
                          <a:cs typeface="Arial" pitchFamily="34" charset="0"/>
                        </a:rPr>
                        <a:t>Relación de amplificación espectral</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ƞ</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2,480</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s/u</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741">
                <a:tc>
                  <a:txBody>
                    <a:bodyPr/>
                    <a:lstStyle/>
                    <a:p>
                      <a:pPr algn="ctr">
                        <a:lnSpc>
                          <a:spcPct val="150000"/>
                        </a:lnSpc>
                        <a:spcBef>
                          <a:spcPts val="600"/>
                        </a:spcBef>
                        <a:spcAft>
                          <a:spcPts val="0"/>
                        </a:spcAft>
                      </a:pPr>
                      <a:r>
                        <a:rPr lang="es-ES" sz="2000" dirty="0" smtClean="0">
                          <a:effectLst/>
                          <a:latin typeface="Arial" pitchFamily="34" charset="0"/>
                          <a:ea typeface="Times New Roman"/>
                          <a:cs typeface="Arial" pitchFamily="34" charset="0"/>
                        </a:rPr>
                        <a:t>Periodo Limite T = To</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a:solidFill>
                            <a:srgbClr val="000000"/>
                          </a:solidFill>
                          <a:effectLst/>
                          <a:latin typeface="Arial" pitchFamily="34" charset="0"/>
                          <a:ea typeface="Times New Roman"/>
                          <a:cs typeface="Arial" pitchFamily="34" charset="0"/>
                        </a:rPr>
                        <a:t>To</a:t>
                      </a:r>
                      <a:endParaRPr lang="es-ES" sz="200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0,130</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seg</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741">
                <a:tc>
                  <a:txBody>
                    <a:bodyPr/>
                    <a:lstStyle/>
                    <a:p>
                      <a:pPr marL="0" marR="0" indent="0" algn="ctr" defTabSz="914400" rtl="0" eaLnBrk="1" fontAlgn="auto" latinLnBrk="0" hangingPunct="1">
                        <a:lnSpc>
                          <a:spcPct val="150000"/>
                        </a:lnSpc>
                        <a:spcBef>
                          <a:spcPts val="600"/>
                        </a:spcBef>
                        <a:spcAft>
                          <a:spcPts val="0"/>
                        </a:spcAft>
                        <a:buClrTx/>
                        <a:buSzTx/>
                        <a:buFontTx/>
                        <a:buNone/>
                        <a:tabLst/>
                        <a:defRPr/>
                      </a:pPr>
                      <a:r>
                        <a:rPr lang="es-ES" sz="2000" dirty="0" smtClean="0">
                          <a:effectLst/>
                          <a:latin typeface="Arial" pitchFamily="34" charset="0"/>
                          <a:ea typeface="Times New Roman"/>
                          <a:cs typeface="Arial" pitchFamily="34" charset="0"/>
                        </a:rPr>
                        <a:t>Periodo Limite T = Tc</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a:solidFill>
                            <a:srgbClr val="000000"/>
                          </a:solidFill>
                          <a:effectLst/>
                          <a:latin typeface="Arial" pitchFamily="34" charset="0"/>
                          <a:ea typeface="Times New Roman"/>
                          <a:cs typeface="Arial" pitchFamily="34" charset="0"/>
                        </a:rPr>
                        <a:t>Tc</a:t>
                      </a:r>
                      <a:endParaRPr lang="es-ES" sz="200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0,700</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seg</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741">
                <a:tc>
                  <a:txBody>
                    <a:bodyPr/>
                    <a:lstStyle/>
                    <a:p>
                      <a:pPr marL="0" marR="0" indent="0" algn="ctr" defTabSz="914400" rtl="0" eaLnBrk="1" fontAlgn="auto" latinLnBrk="0" hangingPunct="1">
                        <a:lnSpc>
                          <a:spcPct val="150000"/>
                        </a:lnSpc>
                        <a:spcBef>
                          <a:spcPts val="600"/>
                        </a:spcBef>
                        <a:spcAft>
                          <a:spcPts val="0"/>
                        </a:spcAft>
                        <a:buClrTx/>
                        <a:buSzTx/>
                        <a:buFontTx/>
                        <a:buNone/>
                        <a:tabLst/>
                        <a:defRPr/>
                      </a:pPr>
                      <a:r>
                        <a:rPr lang="es-ES" sz="2000" dirty="0" smtClean="0">
                          <a:effectLst/>
                          <a:latin typeface="Arial" pitchFamily="34" charset="0"/>
                          <a:ea typeface="Times New Roman"/>
                          <a:cs typeface="Arial" pitchFamily="34" charset="0"/>
                        </a:rPr>
                        <a:t>Periodo Limite T = Tl</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a:solidFill>
                            <a:srgbClr val="000000"/>
                          </a:solidFill>
                          <a:effectLst/>
                          <a:latin typeface="Arial" pitchFamily="34" charset="0"/>
                          <a:ea typeface="Times New Roman"/>
                          <a:cs typeface="Arial" pitchFamily="34" charset="0"/>
                        </a:rPr>
                        <a:t>Tl</a:t>
                      </a:r>
                      <a:endParaRPr lang="es-ES" sz="200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2,860</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seg</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741">
                <a:tc>
                  <a:txBody>
                    <a:bodyPr/>
                    <a:lstStyle/>
                    <a:p>
                      <a:pPr algn="ctr">
                        <a:lnSpc>
                          <a:spcPct val="150000"/>
                        </a:lnSpc>
                        <a:spcBef>
                          <a:spcPts val="600"/>
                        </a:spcBef>
                        <a:spcAft>
                          <a:spcPts val="0"/>
                        </a:spcAft>
                      </a:pPr>
                      <a:r>
                        <a:rPr lang="es-ES" sz="2000" dirty="0" smtClean="0">
                          <a:effectLst/>
                          <a:latin typeface="Arial" pitchFamily="34" charset="0"/>
                          <a:ea typeface="Times New Roman"/>
                          <a:cs typeface="Arial" pitchFamily="34" charset="0"/>
                        </a:rPr>
                        <a:t>Factor periodo</a:t>
                      </a:r>
                      <a:r>
                        <a:rPr lang="es-ES" sz="2000" baseline="0" dirty="0" smtClean="0">
                          <a:effectLst/>
                          <a:latin typeface="Arial" pitchFamily="34" charset="0"/>
                          <a:ea typeface="Times New Roman"/>
                          <a:cs typeface="Arial" pitchFamily="34" charset="0"/>
                        </a:rPr>
                        <a:t> de retorno</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a:solidFill>
                            <a:srgbClr val="000000"/>
                          </a:solidFill>
                          <a:effectLst/>
                          <a:latin typeface="Arial" pitchFamily="34" charset="0"/>
                          <a:ea typeface="Times New Roman"/>
                          <a:cs typeface="Arial" pitchFamily="34" charset="0"/>
                        </a:rPr>
                        <a:t>r</a:t>
                      </a:r>
                      <a:endParaRPr lang="es-ES" sz="200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1,000</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s/u</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741">
                <a:tc>
                  <a:txBody>
                    <a:bodyPr/>
                    <a:lstStyle/>
                    <a:p>
                      <a:pPr algn="ctr">
                        <a:lnSpc>
                          <a:spcPct val="150000"/>
                        </a:lnSpc>
                        <a:spcBef>
                          <a:spcPts val="600"/>
                        </a:spcBef>
                        <a:spcAft>
                          <a:spcPts val="0"/>
                        </a:spcAft>
                      </a:pPr>
                      <a:r>
                        <a:rPr lang="es-ES" sz="2000" dirty="0" smtClean="0">
                          <a:effectLst/>
                          <a:latin typeface="Arial" pitchFamily="34" charset="0"/>
                          <a:ea typeface="Times New Roman"/>
                          <a:cs typeface="Arial" pitchFamily="34" charset="0"/>
                        </a:rPr>
                        <a:t>Aceleración</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a:solidFill>
                            <a:srgbClr val="000000"/>
                          </a:solidFill>
                          <a:effectLst/>
                          <a:latin typeface="Arial" pitchFamily="34" charset="0"/>
                          <a:ea typeface="Times New Roman"/>
                          <a:cs typeface="Arial" pitchFamily="34" charset="0"/>
                        </a:rPr>
                        <a:t>Sa</a:t>
                      </a:r>
                      <a:endParaRPr lang="es-ES" sz="200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a:solidFill>
                            <a:srgbClr val="000000"/>
                          </a:solidFill>
                          <a:effectLst/>
                          <a:latin typeface="Arial" pitchFamily="34" charset="0"/>
                          <a:ea typeface="Times New Roman"/>
                          <a:cs typeface="Arial" pitchFamily="34" charset="0"/>
                        </a:rPr>
                        <a:t>1,190</a:t>
                      </a:r>
                      <a:endParaRPr lang="es-ES" sz="200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2000" dirty="0">
                          <a:solidFill>
                            <a:srgbClr val="000000"/>
                          </a:solidFill>
                          <a:effectLst/>
                          <a:latin typeface="Arial" pitchFamily="34" charset="0"/>
                          <a:ea typeface="Times New Roman"/>
                          <a:cs typeface="Arial" pitchFamily="34" charset="0"/>
                        </a:rPr>
                        <a:t>g</a:t>
                      </a:r>
                      <a:endParaRPr lang="es-ES" sz="2000" dirty="0">
                        <a:effectLst/>
                        <a:latin typeface="Arial" pitchFamily="34" charset="0"/>
                        <a:ea typeface="Times New Roman"/>
                        <a:cs typeface="Arial" pitchFamily="34"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599362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458049" y="206369"/>
            <a:ext cx="6273625" cy="680398"/>
          </a:xfrm>
        </p:spPr>
        <p:txBody>
          <a:bodyPr>
            <a:normAutofit fontScale="90000"/>
          </a:bodyPr>
          <a:lstStyle/>
          <a:p>
            <a:pPr algn="ctr"/>
            <a:r>
              <a:rPr lang="es-EC" b="1" dirty="0" smtClean="0">
                <a:latin typeface="Times New Roman" panose="02020603050405020304" pitchFamily="18" charset="0"/>
                <a:cs typeface="Times New Roman" panose="02020603050405020304" pitchFamily="18" charset="0"/>
              </a:rPr>
              <a:t>CARGAS</a:t>
            </a:r>
            <a:endParaRPr lang="es-EC" b="1"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585" y="18932"/>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2024" y="20345"/>
            <a:ext cx="1362075" cy="1162050"/>
          </a:xfrm>
          <a:prstGeom prst="rect">
            <a:avLst/>
          </a:prstGeom>
          <a:ln>
            <a:noFill/>
          </a:ln>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6790" y="3047386"/>
            <a:ext cx="5772416" cy="3193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413" r="35715" b="10721"/>
          <a:stretch/>
        </p:blipFill>
        <p:spPr bwMode="auto">
          <a:xfrm>
            <a:off x="12024" y="2466935"/>
            <a:ext cx="3365797" cy="43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2326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5" name="Título 6"/>
          <p:cNvSpPr>
            <a:spLocks noGrp="1"/>
          </p:cNvSpPr>
          <p:nvPr>
            <p:ph type="title"/>
          </p:nvPr>
        </p:nvSpPr>
        <p:spPr>
          <a:xfrm>
            <a:off x="1436339" y="240990"/>
            <a:ext cx="6271323" cy="680398"/>
          </a:xfrm>
        </p:spPr>
        <p:txBody>
          <a:bodyPr>
            <a:normAutofit fontScale="90000"/>
          </a:bodyPr>
          <a:lstStyle/>
          <a:p>
            <a:pPr algn="ctr"/>
            <a:r>
              <a:rPr lang="es-EC" b="1" dirty="0" smtClean="0">
                <a:solidFill>
                  <a:schemeClr val="tx1"/>
                </a:solidFill>
                <a:latin typeface="Times New Roman" panose="02020603050405020304" pitchFamily="18" charset="0"/>
                <a:cs typeface="Times New Roman" panose="02020603050405020304" pitchFamily="18" charset="0"/>
              </a:rPr>
              <a:t>CONTENIDO</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7" name="Marcador de contenido 7"/>
          <p:cNvSpPr>
            <a:spLocks noGrp="1"/>
          </p:cNvSpPr>
          <p:nvPr>
            <p:ph idx="1"/>
          </p:nvPr>
        </p:nvSpPr>
        <p:spPr>
          <a:xfrm>
            <a:off x="508000" y="2428854"/>
            <a:ext cx="8636000" cy="5590288"/>
          </a:xfrm>
        </p:spPr>
        <p:txBody>
          <a:bodyPr numCol="1">
            <a:noAutofit/>
          </a:bodyPr>
          <a:lstStyle/>
          <a:p>
            <a:pPr marL="0" indent="0" algn="just">
              <a:lnSpc>
                <a:spcPct val="100000"/>
              </a:lnSpc>
              <a:spcBef>
                <a:spcPts val="0"/>
              </a:spcBef>
              <a:spcAft>
                <a:spcPts val="0"/>
              </a:spcAft>
              <a:buNone/>
            </a:pPr>
            <a:r>
              <a:rPr lang="es-EC" sz="2800" b="1" dirty="0">
                <a:solidFill>
                  <a:schemeClr val="tx1"/>
                </a:solidFill>
                <a:latin typeface="Times New Roman" panose="02020603050405020304" pitchFamily="18" charset="0"/>
                <a:cs typeface="Times New Roman" panose="02020603050405020304" pitchFamily="18" charset="0"/>
              </a:rPr>
              <a:t> </a:t>
            </a:r>
            <a:r>
              <a:rPr lang="es-EC" sz="2800" b="1" dirty="0" smtClean="0">
                <a:solidFill>
                  <a:schemeClr val="tx1"/>
                </a:solidFill>
                <a:latin typeface="Times New Roman" panose="02020603050405020304" pitchFamily="18" charset="0"/>
                <a:cs typeface="Times New Roman" panose="02020603050405020304" pitchFamily="18" charset="0"/>
              </a:rPr>
              <a:t>12. CARGAS</a:t>
            </a:r>
          </a:p>
          <a:p>
            <a:pPr marL="54000" algn="just">
              <a:lnSpc>
                <a:spcPct val="100000"/>
              </a:lnSpc>
              <a:spcBef>
                <a:spcPts val="0"/>
              </a:spcBef>
              <a:spcAft>
                <a:spcPts val="0"/>
              </a:spcAft>
            </a:pPr>
            <a:r>
              <a:rPr lang="es-EC" sz="2800" b="1" dirty="0" smtClean="0">
                <a:solidFill>
                  <a:schemeClr val="tx1"/>
                </a:solidFill>
                <a:latin typeface="Times New Roman" panose="02020603050405020304" pitchFamily="18" charset="0"/>
                <a:cs typeface="Times New Roman" panose="02020603050405020304" pitchFamily="18" charset="0"/>
              </a:rPr>
              <a:t>13. MODELAMIENTO</a:t>
            </a:r>
          </a:p>
          <a:p>
            <a:pPr marL="54000" algn="just">
              <a:lnSpc>
                <a:spcPct val="100000"/>
              </a:lnSpc>
              <a:spcBef>
                <a:spcPts val="0"/>
              </a:spcBef>
              <a:spcAft>
                <a:spcPts val="0"/>
              </a:spcAft>
            </a:pPr>
            <a:r>
              <a:rPr lang="es-EC" sz="2800" b="1" dirty="0" smtClean="0">
                <a:solidFill>
                  <a:schemeClr val="tx1"/>
                </a:solidFill>
                <a:latin typeface="Times New Roman" panose="02020603050405020304" pitchFamily="18" charset="0"/>
                <a:cs typeface="Times New Roman" panose="02020603050405020304" pitchFamily="18" charset="0"/>
              </a:rPr>
              <a:t>14. RESULTADOS</a:t>
            </a:r>
          </a:p>
          <a:p>
            <a:pPr marL="54000" algn="just">
              <a:lnSpc>
                <a:spcPct val="100000"/>
              </a:lnSpc>
              <a:spcBef>
                <a:spcPts val="0"/>
              </a:spcBef>
              <a:spcAft>
                <a:spcPts val="0"/>
              </a:spcAft>
            </a:pPr>
            <a:r>
              <a:rPr lang="es-EC" sz="2800" b="1" dirty="0" smtClean="0">
                <a:solidFill>
                  <a:schemeClr val="tx1"/>
                </a:solidFill>
                <a:latin typeface="Times New Roman" panose="02020603050405020304" pitchFamily="18" charset="0"/>
                <a:cs typeface="Times New Roman" panose="02020603050405020304" pitchFamily="18" charset="0"/>
              </a:rPr>
              <a:t>15. CONCLUSIONES</a:t>
            </a:r>
          </a:p>
          <a:p>
            <a:pPr marL="54000" algn="just">
              <a:lnSpc>
                <a:spcPct val="100000"/>
              </a:lnSpc>
              <a:spcBef>
                <a:spcPts val="0"/>
              </a:spcBef>
              <a:spcAft>
                <a:spcPts val="0"/>
              </a:spcAft>
            </a:pPr>
            <a:r>
              <a:rPr lang="es-EC" sz="2800" b="1" dirty="0" smtClean="0">
                <a:solidFill>
                  <a:schemeClr val="tx1"/>
                </a:solidFill>
                <a:latin typeface="Times New Roman" panose="02020603050405020304" pitchFamily="18" charset="0"/>
                <a:cs typeface="Times New Roman" panose="02020603050405020304" pitchFamily="18" charset="0"/>
              </a:rPr>
              <a:t>16. RECOMENDACIONES</a:t>
            </a:r>
          </a:p>
          <a:p>
            <a:pPr marL="54000" algn="just">
              <a:lnSpc>
                <a:spcPct val="100000"/>
              </a:lnSpc>
              <a:spcBef>
                <a:spcPts val="0"/>
              </a:spcBef>
              <a:spcAft>
                <a:spcPts val="0"/>
              </a:spcAft>
            </a:pPr>
            <a:endParaRPr lang="es-E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57798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377065" y="145706"/>
            <a:ext cx="6273625" cy="680398"/>
          </a:xfrm>
        </p:spPr>
        <p:txBody>
          <a:bodyPr>
            <a:normAutofit fontScale="90000"/>
          </a:bodyPr>
          <a:lstStyle/>
          <a:p>
            <a:pPr algn="ctr"/>
            <a:r>
              <a:rPr lang="es-EC" b="1" dirty="0" smtClean="0">
                <a:latin typeface="Times New Roman" panose="02020603050405020304" pitchFamily="18" charset="0"/>
                <a:cs typeface="Times New Roman" panose="02020603050405020304" pitchFamily="18" charset="0"/>
              </a:rPr>
              <a:t>CARGAS</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50726" y="1089831"/>
            <a:ext cx="9129206" cy="1681111"/>
          </a:xfrm>
        </p:spPr>
        <p:txBody>
          <a:bodyPr>
            <a:noAutofit/>
          </a:bodyPr>
          <a:lstStyle/>
          <a:p>
            <a:pPr algn="ctr"/>
            <a:r>
              <a:rPr lang="es-EC" sz="2400" b="1" dirty="0">
                <a:solidFill>
                  <a:schemeClr val="tx1"/>
                </a:solidFill>
                <a:latin typeface="Times New Roman" panose="02020603050405020304" pitchFamily="18" charset="0"/>
                <a:cs typeface="Times New Roman" panose="02020603050405020304" pitchFamily="18" charset="0"/>
              </a:rPr>
              <a:t>FUERZAS </a:t>
            </a:r>
            <a:r>
              <a:rPr lang="es-EC" sz="2400" b="1" dirty="0" smtClean="0">
                <a:solidFill>
                  <a:schemeClr val="tx1"/>
                </a:solidFill>
                <a:latin typeface="Times New Roman" panose="02020603050405020304" pitchFamily="18" charset="0"/>
                <a:cs typeface="Times New Roman" panose="02020603050405020304" pitchFamily="18" charset="0"/>
              </a:rPr>
              <a:t>ESTÁTICAS</a:t>
            </a:r>
          </a:p>
          <a:p>
            <a:pPr algn="ctr"/>
            <a:endParaRPr lang="es-EC" sz="2400" b="1" dirty="0">
              <a:solidFill>
                <a:schemeClr val="tx1"/>
              </a:solidFill>
              <a:latin typeface="Times New Roman" panose="02020603050405020304" pitchFamily="18" charset="0"/>
              <a:cs typeface="Times New Roman" panose="02020603050405020304" pitchFamily="18" charset="0"/>
            </a:endParaRPr>
          </a:p>
          <a:p>
            <a:pPr algn="ctr"/>
            <a:r>
              <a:rPr lang="es-EC" sz="2400" dirty="0">
                <a:solidFill>
                  <a:schemeClr val="tx1"/>
                </a:solidFill>
                <a:latin typeface="Times New Roman" panose="02020603050405020304" pitchFamily="18" charset="0"/>
                <a:cs typeface="Times New Roman" panose="02020603050405020304" pitchFamily="18" charset="0"/>
              </a:rPr>
              <a:t>Las fuerzas estáticas que intervienen en la estructura de análisis, se determinan mediante el </a:t>
            </a:r>
            <a:r>
              <a:rPr lang="es-EC" sz="2400" b="1" dirty="0">
                <a:solidFill>
                  <a:schemeClr val="tx1"/>
                </a:solidFill>
                <a:latin typeface="Times New Roman" panose="02020603050405020304" pitchFamily="18" charset="0"/>
                <a:cs typeface="Times New Roman" panose="02020603050405020304" pitchFamily="18" charset="0"/>
              </a:rPr>
              <a:t>cálculo del cortante basal de diseño</a:t>
            </a:r>
            <a:r>
              <a:rPr lang="es-EC" sz="2400" dirty="0">
                <a:solidFill>
                  <a:schemeClr val="tx1"/>
                </a:solidFill>
                <a:latin typeface="Times New Roman" panose="02020603050405020304" pitchFamily="18" charset="0"/>
                <a:cs typeface="Times New Roman" panose="02020603050405020304" pitchFamily="18" charset="0"/>
              </a:rPr>
              <a:t>, el cual corresponde a </a:t>
            </a:r>
            <a:r>
              <a:rPr lang="es-EC" sz="2400" b="1" dirty="0">
                <a:solidFill>
                  <a:schemeClr val="tx1"/>
                </a:solidFill>
                <a:latin typeface="Times New Roman" panose="02020603050405020304" pitchFamily="18" charset="0"/>
                <a:cs typeface="Times New Roman" panose="02020603050405020304" pitchFamily="18" charset="0"/>
              </a:rPr>
              <a:t>la suma de las fuerzas horizontales procedentes del sismo que actúan sobre la </a:t>
            </a:r>
            <a:r>
              <a:rPr lang="es-EC" sz="2400" b="1" dirty="0" smtClean="0">
                <a:solidFill>
                  <a:schemeClr val="tx1"/>
                </a:solidFill>
                <a:latin typeface="Times New Roman" panose="02020603050405020304" pitchFamily="18" charset="0"/>
                <a:cs typeface="Times New Roman" panose="02020603050405020304" pitchFamily="18" charset="0"/>
              </a:rPr>
              <a:t>estructura</a:t>
            </a:r>
            <a:endParaRPr lang="es-EC" sz="2400" b="1" dirty="0">
              <a:solidFill>
                <a:schemeClr val="tx1"/>
              </a:solidFill>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585"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4990" y="0"/>
            <a:ext cx="1362075" cy="1162050"/>
          </a:xfrm>
          <a:prstGeom prst="rect">
            <a:avLst/>
          </a:prstGeom>
          <a:ln>
            <a:noFill/>
          </a:ln>
        </p:spPr>
      </p:pic>
      <p:pic>
        <p:nvPicPr>
          <p:cNvPr id="2253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567" r="38162"/>
          <a:stretch/>
        </p:blipFill>
        <p:spPr bwMode="auto">
          <a:xfrm>
            <a:off x="844845" y="4079857"/>
            <a:ext cx="2722814" cy="10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284" r="35069" b="20818"/>
          <a:stretch/>
        </p:blipFill>
        <p:spPr bwMode="auto">
          <a:xfrm>
            <a:off x="4286804" y="4133425"/>
            <a:ext cx="4123460" cy="221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035" r="39957"/>
          <a:stretch/>
        </p:blipFill>
        <p:spPr bwMode="auto">
          <a:xfrm>
            <a:off x="636066" y="5591329"/>
            <a:ext cx="2252908" cy="75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0018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296125" y="472247"/>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MODELAMIENTO</a:t>
            </a:r>
            <a:endParaRPr lang="es-EC" b="1"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0"/>
            <a:ext cx="1362075" cy="1162050"/>
          </a:xfrm>
          <a:prstGeom prst="rect">
            <a:avLst/>
          </a:prstGeom>
          <a:ln>
            <a:noFill/>
          </a:ln>
        </p:spPr>
      </p:pic>
      <p:pic>
        <p:nvPicPr>
          <p:cNvPr id="27650" name="Picture 2"/>
          <p:cNvPicPr preferRelativeResize="0">
            <a:picLocks noChangeAspect="1" noChangeArrowheads="1"/>
          </p:cNvPicPr>
          <p:nvPr/>
        </p:nvPicPr>
        <p:blipFill rotWithShape="1">
          <a:blip r:embed="rId4">
            <a:extLst>
              <a:ext uri="{28A0092B-C50C-407E-A947-70E740481C1C}">
                <a14:useLocalDpi xmlns:a14="http://schemas.microsoft.com/office/drawing/2010/main" val="0"/>
              </a:ext>
            </a:extLst>
          </a:blip>
          <a:srcRect l="55312" t="38954" r="14188" b="14013"/>
          <a:stretch/>
        </p:blipFill>
        <p:spPr bwMode="auto">
          <a:xfrm>
            <a:off x="0" y="2231225"/>
            <a:ext cx="4458062" cy="445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6" descr="ARQ-PB"/>
          <p:cNvPicPr/>
          <p:nvPr/>
        </p:nvPicPr>
        <p:blipFill rotWithShape="1">
          <a:blip r:embed="rId5" cstate="print">
            <a:extLst>
              <a:ext uri="{28A0092B-C50C-407E-A947-70E740481C1C}">
                <a14:useLocalDpi xmlns:a14="http://schemas.microsoft.com/office/drawing/2010/main" val="0"/>
              </a:ext>
            </a:extLst>
          </a:blip>
          <a:srcRect l="10143" t="29396" b="20137"/>
          <a:stretch/>
        </p:blipFill>
        <p:spPr bwMode="auto">
          <a:xfrm>
            <a:off x="4682168" y="2467779"/>
            <a:ext cx="4153359" cy="40085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15140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382461" y="731873"/>
            <a:ext cx="6050509"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ANÁLISIS DE CONVERGENCIA</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29563" y="1412271"/>
            <a:ext cx="9123614" cy="3610780"/>
          </a:xfrm>
        </p:spPr>
        <p:txBody>
          <a:bodyPr>
            <a:normAutofit/>
          </a:bodyPr>
          <a:lstStyle/>
          <a:p>
            <a:pPr algn="ctr"/>
            <a:r>
              <a:rPr lang="es-ES" sz="2400" dirty="0" smtClean="0">
                <a:solidFill>
                  <a:schemeClr val="tx1"/>
                </a:solidFill>
                <a:latin typeface="Times New Roman" panose="02020603050405020304" pitchFamily="18" charset="0"/>
                <a:cs typeface="Times New Roman" panose="02020603050405020304" pitchFamily="18" charset="0"/>
              </a:rPr>
              <a:t>Se hace </a:t>
            </a:r>
            <a:r>
              <a:rPr lang="es-ES" sz="2400" dirty="0">
                <a:solidFill>
                  <a:schemeClr val="tx1"/>
                </a:solidFill>
                <a:latin typeface="Times New Roman" panose="02020603050405020304" pitchFamily="18" charset="0"/>
                <a:cs typeface="Times New Roman" panose="02020603050405020304" pitchFamily="18" charset="0"/>
              </a:rPr>
              <a:t>modificando las dimensiones de los elementos que componen el mallado iniciando con una configuración </a:t>
            </a:r>
            <a:r>
              <a:rPr lang="es-ES" sz="2400" dirty="0" smtClean="0">
                <a:solidFill>
                  <a:schemeClr val="tx1"/>
                </a:solidFill>
                <a:latin typeface="Times New Roman" panose="02020603050405020304" pitchFamily="18" charset="0"/>
                <a:cs typeface="Times New Roman" panose="02020603050405020304" pitchFamily="18" charset="0"/>
              </a:rPr>
              <a:t>de </a:t>
            </a:r>
            <a:r>
              <a:rPr lang="es-ES" sz="2400" dirty="0">
                <a:solidFill>
                  <a:schemeClr val="tx1"/>
                </a:solidFill>
                <a:latin typeface="Times New Roman" panose="02020603050405020304" pitchFamily="18" charset="0"/>
                <a:cs typeface="Times New Roman" panose="02020603050405020304" pitchFamily="18" charset="0"/>
              </a:rPr>
              <a:t>pocos elementos, hasta obtener un mallado fino con la suficiente cantidad de elementos, donde se </a:t>
            </a:r>
            <a:r>
              <a:rPr lang="es-ES" sz="2400" dirty="0" smtClean="0">
                <a:solidFill>
                  <a:schemeClr val="tx1"/>
                </a:solidFill>
                <a:latin typeface="Times New Roman" panose="02020603050405020304" pitchFamily="18" charset="0"/>
                <a:cs typeface="Times New Roman" panose="02020603050405020304" pitchFamily="18" charset="0"/>
              </a:rPr>
              <a:t>verifica </a:t>
            </a:r>
            <a:r>
              <a:rPr lang="es-ES" sz="2400" dirty="0">
                <a:solidFill>
                  <a:schemeClr val="tx1"/>
                </a:solidFill>
                <a:latin typeface="Times New Roman" panose="02020603050405020304" pitchFamily="18" charset="0"/>
                <a:cs typeface="Times New Roman" panose="02020603050405020304" pitchFamily="18" charset="0"/>
              </a:rPr>
              <a:t>el valor de la reacción en la zona estudiada, en nuestro caso la </a:t>
            </a:r>
            <a:r>
              <a:rPr lang="es-ES" sz="2400" b="1" dirty="0">
                <a:solidFill>
                  <a:schemeClr val="tx1"/>
                </a:solidFill>
                <a:latin typeface="Times New Roman" panose="02020603050405020304" pitchFamily="18" charset="0"/>
                <a:cs typeface="Times New Roman" panose="02020603050405020304" pitchFamily="18" charset="0"/>
              </a:rPr>
              <a:t>reacción R-2 </a:t>
            </a:r>
            <a:r>
              <a:rPr lang="es-ES" sz="2400" dirty="0">
                <a:solidFill>
                  <a:schemeClr val="tx1"/>
                </a:solidFill>
                <a:latin typeface="Times New Roman" panose="02020603050405020304" pitchFamily="18" charset="0"/>
                <a:cs typeface="Times New Roman" panose="02020603050405020304" pitchFamily="18" charset="0"/>
              </a:rPr>
              <a:t>de la restricción tipo rodillo, que se produce por la cargas </a:t>
            </a:r>
            <a:r>
              <a:rPr lang="es-ES" sz="2400" dirty="0" smtClean="0">
                <a:solidFill>
                  <a:schemeClr val="tx1"/>
                </a:solidFill>
                <a:latin typeface="Times New Roman" panose="02020603050405020304" pitchFamily="18" charset="0"/>
                <a:cs typeface="Times New Roman" panose="02020603050405020304" pitchFamily="18" charset="0"/>
              </a:rPr>
              <a:t>actuantes</a:t>
            </a:r>
            <a:endParaRPr lang="es-EC" sz="2400" dirty="0">
              <a:solidFill>
                <a:schemeClr val="tx1"/>
              </a:solidFill>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584"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20386" y="23192"/>
            <a:ext cx="1362075" cy="1162050"/>
          </a:xfrm>
          <a:prstGeom prst="rect">
            <a:avLst/>
          </a:prstGeom>
          <a:ln>
            <a:noFill/>
          </a:ln>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639" r="19585" b="13438"/>
          <a:stretch/>
        </p:blipFill>
        <p:spPr bwMode="auto">
          <a:xfrm>
            <a:off x="701423" y="3380583"/>
            <a:ext cx="7779894" cy="373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4000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296125" y="611100"/>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ANALISIS DE CONVERGENCIA</a:t>
            </a:r>
            <a:endParaRPr lang="es-EC" b="1"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10375"/>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30075"/>
            <a:ext cx="1362075" cy="1162050"/>
          </a:xfrm>
          <a:prstGeom prst="rect">
            <a:avLst/>
          </a:prstGeom>
          <a:ln>
            <a:noFill/>
          </a:ln>
        </p:spPr>
      </p:pic>
      <p:pic>
        <p:nvPicPr>
          <p:cNvPr id="25602" name="Picture 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5" y="2398426"/>
            <a:ext cx="4555137" cy="2803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8863" y="2398426"/>
            <a:ext cx="4555137" cy="2803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0826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362075" y="267231"/>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MODELAMIENTO</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0" y="1307118"/>
            <a:ext cx="9069245" cy="1377405"/>
          </a:xfrm>
        </p:spPr>
        <p:txBody>
          <a:bodyPr>
            <a:normAutofit/>
          </a:bodyPr>
          <a:lstStyle/>
          <a:p>
            <a:pPr algn="just"/>
            <a:r>
              <a:rPr lang="es-EC" sz="2400" b="1" dirty="0" smtClean="0">
                <a:solidFill>
                  <a:schemeClr val="tx1"/>
                </a:solidFill>
                <a:latin typeface="Times New Roman" panose="02020603050405020304" pitchFamily="18" charset="0"/>
                <a:cs typeface="Times New Roman" panose="02020603050405020304" pitchFamily="18" charset="0"/>
              </a:rPr>
              <a:t>Preprocesamiento</a:t>
            </a:r>
          </a:p>
          <a:p>
            <a:pPr algn="just"/>
            <a:r>
              <a:rPr lang="es-EC" sz="2400" dirty="0" smtClean="0">
                <a:solidFill>
                  <a:schemeClr val="tx1"/>
                </a:solidFill>
                <a:latin typeface="Times New Roman" panose="02020603050405020304" pitchFamily="18" charset="0"/>
                <a:cs typeface="Times New Roman" panose="02020603050405020304" pitchFamily="18" charset="0"/>
              </a:rPr>
              <a:t>Definición de materiales y secciones de los diferentes elementos estructurales que conforman la vivienda Imbabura</a:t>
            </a:r>
          </a:p>
          <a:p>
            <a:pPr algn="just"/>
            <a:endParaRPr lang="es-EC" sz="2400" dirty="0">
              <a:solidFill>
                <a:schemeClr val="tx1"/>
              </a:solidFill>
              <a:latin typeface="Times New Roman" panose="02020603050405020304" pitchFamily="18" charset="0"/>
              <a:cs typeface="Times New Roman" panose="02020603050405020304" pitchFamily="18" charset="0"/>
            </a:endParaRPr>
          </a:p>
          <a:p>
            <a:pPr algn="just"/>
            <a:endParaRPr lang="es-EC" sz="2400" dirty="0">
              <a:solidFill>
                <a:schemeClr val="tx1"/>
              </a:solidFill>
              <a:latin typeface="Times New Roman" panose="02020603050405020304" pitchFamily="18" charset="0"/>
              <a:cs typeface="Times New Roman" panose="02020603050405020304" pitchFamily="18" charset="0"/>
            </a:endParaRPr>
          </a:p>
          <a:p>
            <a:endParaRPr lang="es-EC" sz="2400" dirty="0"/>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3213"/>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49598"/>
            <a:ext cx="1362075" cy="1162050"/>
          </a:xfrm>
          <a:prstGeom prst="rect">
            <a:avLst/>
          </a:prstGeom>
          <a:ln>
            <a:noFill/>
          </a:ln>
        </p:spPr>
      </p:pic>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1160" y="4602549"/>
            <a:ext cx="3422977" cy="2155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66" r="16724" b="20763"/>
          <a:stretch/>
        </p:blipFill>
        <p:spPr bwMode="auto">
          <a:xfrm>
            <a:off x="681037" y="2684523"/>
            <a:ext cx="7450111" cy="191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657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532803" y="472247"/>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MODELAMIENTO</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0" y="1529977"/>
            <a:ext cx="8907321" cy="546620"/>
          </a:xfrm>
        </p:spPr>
        <p:txBody>
          <a:bodyPr>
            <a:noAutofit/>
          </a:bodyPr>
          <a:lstStyle/>
          <a:p>
            <a:pPr algn="ctr"/>
            <a:r>
              <a:rPr lang="es-EC" sz="2400" dirty="0" smtClean="0">
                <a:solidFill>
                  <a:schemeClr val="tx1"/>
                </a:solidFill>
                <a:latin typeface="Times New Roman" panose="02020603050405020304" pitchFamily="18" charset="0"/>
                <a:cs typeface="Times New Roman" panose="02020603050405020304" pitchFamily="18" charset="0"/>
              </a:rPr>
              <a:t>Luego se definen las secciones </a:t>
            </a:r>
            <a:r>
              <a:rPr lang="es-EC" sz="2400" dirty="0">
                <a:solidFill>
                  <a:schemeClr val="tx1"/>
                </a:solidFill>
                <a:latin typeface="Times New Roman" panose="02020603050405020304" pitchFamily="18" charset="0"/>
                <a:cs typeface="Times New Roman" panose="02020603050405020304" pitchFamily="18" charset="0"/>
              </a:rPr>
              <a:t>de los muros y losas</a:t>
            </a:r>
          </a:p>
          <a:p>
            <a:pPr algn="ctr"/>
            <a:r>
              <a:rPr lang="es-EC" sz="2400" dirty="0" smtClean="0">
                <a:solidFill>
                  <a:schemeClr val="tx1"/>
                </a:solidFill>
                <a:latin typeface="Times New Roman" panose="02020603050405020304" pitchFamily="18" charset="0"/>
                <a:cs typeface="Times New Roman" panose="02020603050405020304" pitchFamily="18" charset="0"/>
              </a:rPr>
              <a:t> con </a:t>
            </a:r>
            <a:r>
              <a:rPr lang="es-EC" sz="2400" b="1" dirty="0" smtClean="0">
                <a:solidFill>
                  <a:schemeClr val="tx1"/>
                </a:solidFill>
                <a:latin typeface="Times New Roman" panose="02020603050405020304" pitchFamily="18" charset="0"/>
                <a:cs typeface="Times New Roman" panose="02020603050405020304" pitchFamily="18" charset="0"/>
              </a:rPr>
              <a:t>elementos tipo </a:t>
            </a:r>
            <a:r>
              <a:rPr lang="es-EC" sz="2400" b="1" dirty="0" err="1" smtClean="0">
                <a:solidFill>
                  <a:schemeClr val="tx1"/>
                </a:solidFill>
                <a:latin typeface="Times New Roman" panose="02020603050405020304" pitchFamily="18" charset="0"/>
                <a:cs typeface="Times New Roman" panose="02020603050405020304" pitchFamily="18" charset="0"/>
              </a:rPr>
              <a:t>shell</a:t>
            </a:r>
            <a:r>
              <a:rPr lang="es-EC" sz="2400" b="1" dirty="0" smtClean="0">
                <a:solidFill>
                  <a:schemeClr val="tx1"/>
                </a:solidFill>
                <a:latin typeface="Times New Roman" panose="02020603050405020304" pitchFamily="18" charset="0"/>
                <a:cs typeface="Times New Roman" panose="02020603050405020304" pitchFamily="18" charset="0"/>
              </a:rPr>
              <a:t> </a:t>
            </a:r>
          </a:p>
          <a:p>
            <a:pPr algn="ctr"/>
            <a:r>
              <a:rPr lang="es-EC" sz="2400" dirty="0" smtClean="0">
                <a:solidFill>
                  <a:schemeClr val="tx1"/>
                </a:solidFill>
                <a:latin typeface="Times New Roman" panose="02020603050405020304" pitchFamily="18" charset="0"/>
                <a:cs typeface="Times New Roman" panose="02020603050405020304" pitchFamily="18" charset="0"/>
              </a:rPr>
              <a:t>como</a:t>
            </a:r>
            <a:endParaRPr lang="es-EC" sz="2400" dirty="0">
              <a:solidFill>
                <a:schemeClr val="tx1"/>
              </a:solidFill>
              <a:latin typeface="Times New Roman" panose="02020603050405020304" pitchFamily="18" charset="0"/>
              <a:cs typeface="Times New Roman" panose="02020603050405020304" pitchFamily="18" charset="0"/>
            </a:endParaRPr>
          </a:p>
          <a:p>
            <a:pPr algn="ctr"/>
            <a:endParaRPr lang="es-EC" sz="2400" dirty="0">
              <a:solidFill>
                <a:schemeClr val="tx1"/>
              </a:solidFill>
              <a:latin typeface="Times New Roman" panose="02020603050405020304" pitchFamily="18" charset="0"/>
              <a:cs typeface="Times New Roman" panose="02020603050405020304" pitchFamily="18" charset="0"/>
            </a:endParaRPr>
          </a:p>
          <a:p>
            <a:pPr algn="ctr"/>
            <a:endParaRPr lang="es-EC" sz="2400" dirty="0"/>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23192"/>
            <a:ext cx="1362075" cy="1162050"/>
          </a:xfrm>
          <a:prstGeom prst="rect">
            <a:avLst/>
          </a:prstGeom>
          <a:ln>
            <a:noFill/>
          </a:ln>
        </p:spPr>
      </p:pic>
      <p:pic>
        <p:nvPicPr>
          <p:cNvPr id="2867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45" r="16242" b="28471"/>
          <a:stretch/>
        </p:blipFill>
        <p:spPr bwMode="auto">
          <a:xfrm>
            <a:off x="598078" y="2892491"/>
            <a:ext cx="7921128" cy="142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0 Imagen"/>
          <p:cNvPicPr/>
          <p:nvPr/>
        </p:nvPicPr>
        <p:blipFill rotWithShape="1">
          <a:blip r:embed="rId5" cstate="print">
            <a:extLst>
              <a:ext uri="{28A0092B-C50C-407E-A947-70E740481C1C}">
                <a14:useLocalDpi xmlns:a14="http://schemas.microsoft.com/office/drawing/2010/main" val="0"/>
              </a:ext>
            </a:extLst>
          </a:blip>
          <a:srcRect l="3730" t="1603" r="2252" b="-1"/>
          <a:stretch/>
        </p:blipFill>
        <p:spPr bwMode="auto">
          <a:xfrm>
            <a:off x="848298" y="4318611"/>
            <a:ext cx="3216925" cy="2429221"/>
          </a:xfrm>
          <a:prstGeom prst="rect">
            <a:avLst/>
          </a:prstGeom>
          <a:ln>
            <a:noFill/>
          </a:ln>
          <a:extLst>
            <a:ext uri="{53640926-AAD7-44D8-BBD7-CCE9431645EC}">
              <a14:shadowObscured xmlns:a14="http://schemas.microsoft.com/office/drawing/2010/main"/>
            </a:ext>
          </a:extLst>
        </p:spPr>
      </p:pic>
      <p:pic>
        <p:nvPicPr>
          <p:cNvPr id="9" name="0 Imagen"/>
          <p:cNvPicPr/>
          <p:nvPr/>
        </p:nvPicPr>
        <p:blipFill rotWithShape="1">
          <a:blip r:embed="rId6" cstate="print">
            <a:extLst>
              <a:ext uri="{28A0092B-C50C-407E-A947-70E740481C1C}">
                <a14:useLocalDpi xmlns:a14="http://schemas.microsoft.com/office/drawing/2010/main" val="0"/>
              </a:ext>
            </a:extLst>
          </a:blip>
          <a:srcRect r="61888"/>
          <a:stretch/>
        </p:blipFill>
        <p:spPr bwMode="auto">
          <a:xfrm>
            <a:off x="4801817" y="4537771"/>
            <a:ext cx="2806227" cy="19908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3970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471102" y="264018"/>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MODELAMIENTO</a:t>
            </a:r>
            <a:endParaRPr lang="es-EC" b="1" dirty="0">
              <a:latin typeface="Times New Roman" panose="02020603050405020304" pitchFamily="18" charset="0"/>
              <a:cs typeface="Times New Roman" panose="02020603050405020304" pitchFamily="18" charset="0"/>
            </a:endParaRPr>
          </a:p>
        </p:txBody>
      </p:sp>
      <p:sp>
        <p:nvSpPr>
          <p:cNvPr id="9" name="Marcador de contenido 2"/>
          <p:cNvSpPr>
            <a:spLocks noGrp="1"/>
          </p:cNvSpPr>
          <p:nvPr>
            <p:ph idx="1"/>
          </p:nvPr>
        </p:nvSpPr>
        <p:spPr>
          <a:xfrm>
            <a:off x="236679" y="1833809"/>
            <a:ext cx="8367675" cy="481037"/>
          </a:xfrm>
        </p:spPr>
        <p:txBody>
          <a:bodyPr>
            <a:normAutofit/>
          </a:bodyPr>
          <a:lstStyle/>
          <a:p>
            <a:pPr algn="ctr"/>
            <a:r>
              <a:rPr lang="es-EC" sz="2400" dirty="0" smtClean="0">
                <a:solidFill>
                  <a:schemeClr val="tx1"/>
                </a:solidFill>
                <a:latin typeface="Times New Roman" panose="02020603050405020304" pitchFamily="18" charset="0"/>
                <a:cs typeface="Times New Roman" panose="02020603050405020304" pitchFamily="18" charset="0"/>
              </a:rPr>
              <a:t>Se establece el </a:t>
            </a:r>
            <a:r>
              <a:rPr lang="es-EC" sz="2400" b="1" dirty="0" smtClean="0">
                <a:solidFill>
                  <a:schemeClr val="tx1"/>
                </a:solidFill>
                <a:latin typeface="Times New Roman" panose="02020603050405020304" pitchFamily="18" charset="0"/>
                <a:cs typeface="Times New Roman" panose="02020603050405020304" pitchFamily="18" charset="0"/>
              </a:rPr>
              <a:t>espectro de diseño </a:t>
            </a:r>
            <a:r>
              <a:rPr lang="es-EC" sz="2400" dirty="0" smtClean="0">
                <a:solidFill>
                  <a:schemeClr val="tx1"/>
                </a:solidFill>
                <a:latin typeface="Times New Roman" panose="02020603050405020304" pitchFamily="18" charset="0"/>
                <a:cs typeface="Times New Roman" panose="02020603050405020304" pitchFamily="18" charset="0"/>
              </a:rPr>
              <a:t>a utilizar para la simulación</a:t>
            </a:r>
          </a:p>
          <a:p>
            <a:pPr algn="just"/>
            <a:endParaRPr lang="es-EC" sz="2400" dirty="0">
              <a:solidFill>
                <a:schemeClr val="tx1"/>
              </a:solidFill>
              <a:latin typeface="Times New Roman" panose="02020603050405020304" pitchFamily="18" charset="0"/>
              <a:cs typeface="Times New Roman" panose="02020603050405020304" pitchFamily="18" charset="0"/>
            </a:endParaRPr>
          </a:p>
          <a:p>
            <a:pPr algn="just"/>
            <a:endParaRPr lang="es-EC" sz="2400" dirty="0">
              <a:solidFill>
                <a:schemeClr val="tx1"/>
              </a:solidFill>
              <a:latin typeface="Times New Roman" panose="02020603050405020304" pitchFamily="18" charset="0"/>
              <a:cs typeface="Times New Roman" panose="02020603050405020304" pitchFamily="18" charset="0"/>
            </a:endParaRPr>
          </a:p>
          <a:p>
            <a:endParaRPr lang="es-EC" sz="2400" dirty="0"/>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23193"/>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23192"/>
            <a:ext cx="1362075" cy="1162050"/>
          </a:xfrm>
          <a:prstGeom prst="rect">
            <a:avLst/>
          </a:prstGeom>
          <a:ln>
            <a:noFill/>
          </a:ln>
        </p:spPr>
      </p:pic>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378" y="2314846"/>
            <a:ext cx="4482058" cy="4528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82862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480414" y="264018"/>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MODELAMIENTO</a:t>
            </a:r>
            <a:endParaRPr lang="es-EC" b="1"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70543"/>
            <a:ext cx="1362075" cy="1162050"/>
          </a:xfrm>
          <a:prstGeom prst="rect">
            <a:avLst/>
          </a:prstGeom>
          <a:ln>
            <a:noFill/>
          </a:ln>
        </p:spPr>
      </p:pic>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6941" y="1560358"/>
            <a:ext cx="5658272" cy="214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6941" y="3932776"/>
            <a:ext cx="5658272" cy="2887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p:cNvSpPr/>
          <p:nvPr/>
        </p:nvSpPr>
        <p:spPr>
          <a:xfrm>
            <a:off x="91487" y="1963945"/>
            <a:ext cx="5861242" cy="830997"/>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Patrón </a:t>
            </a:r>
            <a:r>
              <a:rPr lang="es-EC" sz="2400" b="1" dirty="0">
                <a:latin typeface="Times New Roman" panose="02020603050405020304" pitchFamily="18" charset="0"/>
                <a:cs typeface="Times New Roman" panose="02020603050405020304" pitchFamily="18" charset="0"/>
              </a:rPr>
              <a:t>de carga </a:t>
            </a:r>
            <a:endParaRPr lang="es-EC" sz="2400" b="1" dirty="0" smtClean="0">
              <a:latin typeface="Times New Roman" panose="02020603050405020304" pitchFamily="18" charset="0"/>
              <a:cs typeface="Times New Roman" panose="02020603050405020304" pitchFamily="18" charset="0"/>
            </a:endParaRPr>
          </a:p>
          <a:p>
            <a:pPr algn="just"/>
            <a:r>
              <a:rPr lang="es-EC" sz="2400" b="1" dirty="0">
                <a:latin typeface="Times New Roman" panose="02020603050405020304" pitchFamily="18" charset="0"/>
                <a:cs typeface="Times New Roman" panose="02020603050405020304" pitchFamily="18" charset="0"/>
              </a:rPr>
              <a:t>a</a:t>
            </a:r>
            <a:r>
              <a:rPr lang="es-EC" sz="2400" b="1" dirty="0" smtClean="0">
                <a:latin typeface="Times New Roman" panose="02020603050405020304" pitchFamily="18" charset="0"/>
                <a:cs typeface="Times New Roman" panose="02020603050405020304" pitchFamily="18" charset="0"/>
              </a:rPr>
              <a:t> utilizar</a:t>
            </a:r>
            <a:endParaRPr lang="es-EC" sz="2400" b="1" dirty="0">
              <a:latin typeface="Times New Roman" panose="02020603050405020304" pitchFamily="18" charset="0"/>
              <a:cs typeface="Times New Roman" panose="02020603050405020304" pitchFamily="18" charset="0"/>
            </a:endParaRPr>
          </a:p>
        </p:txBody>
      </p:sp>
      <p:sp>
        <p:nvSpPr>
          <p:cNvPr id="7" name="Rectángulo 6"/>
          <p:cNvSpPr/>
          <p:nvPr/>
        </p:nvSpPr>
        <p:spPr>
          <a:xfrm>
            <a:off x="91487" y="5745590"/>
            <a:ext cx="2151551" cy="461665"/>
          </a:xfrm>
          <a:prstGeom prst="rect">
            <a:avLst/>
          </a:prstGeom>
        </p:spPr>
        <p:txBody>
          <a:bodyPr wrap="none">
            <a:spAutoFit/>
          </a:bodyPr>
          <a:lstStyle/>
          <a:p>
            <a:pPr algn="just"/>
            <a:r>
              <a:rPr lang="es-EC" sz="2400" b="1" dirty="0" smtClean="0">
                <a:latin typeface="Times New Roman" panose="02020603050405020304" pitchFamily="18" charset="0"/>
                <a:cs typeface="Times New Roman" panose="02020603050405020304" pitchFamily="18" charset="0"/>
              </a:rPr>
              <a:t>Casos de </a:t>
            </a:r>
            <a:r>
              <a:rPr lang="es-EC" sz="2400" b="1" dirty="0">
                <a:latin typeface="Times New Roman" panose="02020603050405020304" pitchFamily="18" charset="0"/>
                <a:cs typeface="Times New Roman" panose="02020603050405020304" pitchFamily="18" charset="0"/>
              </a:rPr>
              <a:t>carga</a:t>
            </a:r>
          </a:p>
        </p:txBody>
      </p:sp>
    </p:spTree>
    <p:extLst>
      <p:ext uri="{BB962C8B-B14F-4D97-AF65-F5344CB8AC3E}">
        <p14:creationId xmlns:p14="http://schemas.microsoft.com/office/powerpoint/2010/main" val="41975508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480414" y="240826"/>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MODELAMIENTO</a:t>
            </a:r>
            <a:endParaRPr lang="es-EC" b="1"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0"/>
            <a:ext cx="1362075" cy="1162050"/>
          </a:xfrm>
          <a:prstGeom prst="rect">
            <a:avLst/>
          </a:prstGeom>
          <a:ln>
            <a:noFill/>
          </a:ln>
        </p:spPr>
      </p:pic>
      <p:pic>
        <p:nvPicPr>
          <p:cNvPr id="327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0065" y="921224"/>
            <a:ext cx="3979767" cy="274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4824" y="3708744"/>
            <a:ext cx="2743200" cy="314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p:cNvSpPr/>
          <p:nvPr/>
        </p:nvSpPr>
        <p:spPr>
          <a:xfrm>
            <a:off x="45226" y="1743862"/>
            <a:ext cx="2751762" cy="830997"/>
          </a:xfrm>
          <a:prstGeom prst="rect">
            <a:avLst/>
          </a:prstGeom>
        </p:spPr>
        <p:txBody>
          <a:bodyPr wrap="square">
            <a:spAutoFit/>
          </a:bodyPr>
          <a:lstStyle/>
          <a:p>
            <a:r>
              <a:rPr lang="es-EC" sz="2400" b="1" dirty="0" smtClean="0">
                <a:latin typeface="Times New Roman" panose="02020603050405020304" pitchFamily="18" charset="0"/>
                <a:cs typeface="Times New Roman" panose="02020603050405020304" pitchFamily="18" charset="0"/>
              </a:rPr>
              <a:t>Combinaciones </a:t>
            </a:r>
            <a:r>
              <a:rPr lang="es-EC" sz="2400" b="1" dirty="0">
                <a:latin typeface="Times New Roman" panose="02020603050405020304" pitchFamily="18" charset="0"/>
                <a:cs typeface="Times New Roman" panose="02020603050405020304" pitchFamily="18" charset="0"/>
              </a:rPr>
              <a:t>de carga </a:t>
            </a:r>
            <a:r>
              <a:rPr lang="es-EC" sz="2400" b="1" dirty="0" smtClean="0">
                <a:latin typeface="Times New Roman" panose="02020603050405020304" pitchFamily="18" charset="0"/>
                <a:cs typeface="Times New Roman" panose="02020603050405020304" pitchFamily="18" charset="0"/>
              </a:rPr>
              <a:t>según norma</a:t>
            </a:r>
            <a:endParaRPr lang="es-EC" sz="2400" b="1" dirty="0">
              <a:latin typeface="Times New Roman" panose="02020603050405020304" pitchFamily="18" charset="0"/>
              <a:cs typeface="Times New Roman" panose="02020603050405020304" pitchFamily="18" charset="0"/>
            </a:endParaRPr>
          </a:p>
        </p:txBody>
      </p:sp>
      <p:sp>
        <p:nvSpPr>
          <p:cNvPr id="7" name="Rectángulo 6"/>
          <p:cNvSpPr/>
          <p:nvPr/>
        </p:nvSpPr>
        <p:spPr>
          <a:xfrm>
            <a:off x="45226" y="4867873"/>
            <a:ext cx="2751762" cy="830997"/>
          </a:xfrm>
          <a:prstGeom prst="rect">
            <a:avLst/>
          </a:prstGeom>
        </p:spPr>
        <p:txBody>
          <a:bodyPr wrap="square">
            <a:spAutoFit/>
          </a:bodyPr>
          <a:lstStyle/>
          <a:p>
            <a:r>
              <a:rPr lang="es-EC" sz="2400" b="1" dirty="0" smtClean="0">
                <a:latin typeface="Times New Roman" panose="02020603050405020304" pitchFamily="18" charset="0"/>
                <a:cs typeface="Times New Roman" panose="02020603050405020304" pitchFamily="18" charset="0"/>
              </a:rPr>
              <a:t>Participación </a:t>
            </a:r>
            <a:r>
              <a:rPr lang="es-EC" sz="2400" b="1" dirty="0">
                <a:latin typeface="Times New Roman" panose="02020603050405020304" pitchFamily="18" charset="0"/>
                <a:cs typeface="Times New Roman" panose="02020603050405020304" pitchFamily="18" charset="0"/>
              </a:rPr>
              <a:t>de las masas en el modelo</a:t>
            </a:r>
          </a:p>
        </p:txBody>
      </p:sp>
    </p:spTree>
    <p:extLst>
      <p:ext uri="{BB962C8B-B14F-4D97-AF65-F5344CB8AC3E}">
        <p14:creationId xmlns:p14="http://schemas.microsoft.com/office/powerpoint/2010/main" val="41635117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498385" y="287211"/>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MODELAMIENTO</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763244" y="1793815"/>
            <a:ext cx="7744945" cy="716803"/>
          </a:xfrm>
        </p:spPr>
        <p:txBody>
          <a:bodyPr>
            <a:noAutofit/>
          </a:bodyPr>
          <a:lstStyle/>
          <a:p>
            <a:pPr algn="just"/>
            <a:r>
              <a:rPr lang="es-EC" sz="2400" b="1" dirty="0" smtClean="0">
                <a:solidFill>
                  <a:schemeClr val="tx1"/>
                </a:solidFill>
                <a:latin typeface="Times New Roman" panose="02020603050405020304" pitchFamily="18" charset="0"/>
                <a:cs typeface="Times New Roman" panose="02020603050405020304" pitchFamily="18" charset="0"/>
              </a:rPr>
              <a:t>Asignaciones de cargas que actúan sobre la edificación</a:t>
            </a:r>
          </a:p>
          <a:p>
            <a:pPr algn="just"/>
            <a:endParaRPr lang="es-EC" sz="2400" b="1" dirty="0">
              <a:solidFill>
                <a:schemeClr val="tx1"/>
              </a:solidFill>
              <a:latin typeface="Times New Roman" panose="02020603050405020304" pitchFamily="18" charset="0"/>
              <a:cs typeface="Times New Roman" panose="02020603050405020304" pitchFamily="18" charset="0"/>
            </a:endParaRPr>
          </a:p>
          <a:p>
            <a:pPr algn="just"/>
            <a:endParaRPr lang="es-EC" sz="2400" b="1" dirty="0" smtClean="0">
              <a:solidFill>
                <a:schemeClr val="tx1"/>
              </a:solidFill>
              <a:latin typeface="Times New Roman" panose="02020603050405020304" pitchFamily="18" charset="0"/>
              <a:cs typeface="Times New Roman" panose="02020603050405020304" pitchFamily="18" charset="0"/>
            </a:endParaRPr>
          </a:p>
          <a:p>
            <a:pPr algn="just"/>
            <a:endParaRPr lang="es-EC" sz="2400" b="1" dirty="0">
              <a:solidFill>
                <a:schemeClr val="tx1"/>
              </a:solidFill>
              <a:latin typeface="Times New Roman" panose="02020603050405020304" pitchFamily="18" charset="0"/>
              <a:cs typeface="Times New Roman" panose="02020603050405020304" pitchFamily="18" charset="0"/>
            </a:endParaRPr>
          </a:p>
          <a:p>
            <a:pPr algn="just"/>
            <a:endParaRPr lang="es-EC" sz="2400" b="1" dirty="0" smtClean="0">
              <a:solidFill>
                <a:schemeClr val="tx1"/>
              </a:solidFill>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46385"/>
            <a:ext cx="1362075" cy="1162050"/>
          </a:xfrm>
          <a:prstGeom prst="rect">
            <a:avLst/>
          </a:prstGeom>
          <a:ln>
            <a:noFill/>
          </a:ln>
        </p:spPr>
      </p:pic>
      <p:pic>
        <p:nvPicPr>
          <p:cNvPr id="337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377" r="21374" b="17925"/>
          <a:stretch/>
        </p:blipFill>
        <p:spPr bwMode="auto">
          <a:xfrm>
            <a:off x="309157" y="2751444"/>
            <a:ext cx="8346949" cy="302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745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5" name="Título 6"/>
          <p:cNvSpPr>
            <a:spLocks noGrp="1"/>
          </p:cNvSpPr>
          <p:nvPr>
            <p:ph type="title"/>
          </p:nvPr>
        </p:nvSpPr>
        <p:spPr>
          <a:xfrm>
            <a:off x="1458049" y="627356"/>
            <a:ext cx="6273625" cy="680398"/>
          </a:xfrm>
        </p:spPr>
        <p:txBody>
          <a:bodyPr>
            <a:normAutofit fontScale="90000"/>
          </a:bodyPr>
          <a:lstStyle/>
          <a:p>
            <a:pPr algn="ctr"/>
            <a:r>
              <a:rPr lang="es-EC" b="1" dirty="0" smtClean="0">
                <a:solidFill>
                  <a:schemeClr val="tx1"/>
                </a:solidFill>
                <a:latin typeface="Times New Roman" panose="02020603050405020304" pitchFamily="18" charset="0"/>
                <a:cs typeface="Times New Roman" panose="02020603050405020304" pitchFamily="18" charset="0"/>
              </a:rPr>
              <a:t>PLANTEAMIENTO DEL PROBLEMA</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7" name="Marcador de contenido 2"/>
          <p:cNvSpPr>
            <a:spLocks noGrp="1"/>
          </p:cNvSpPr>
          <p:nvPr>
            <p:ph idx="1"/>
          </p:nvPr>
        </p:nvSpPr>
        <p:spPr>
          <a:xfrm>
            <a:off x="-11070" y="1650666"/>
            <a:ext cx="9155070" cy="4937421"/>
          </a:xfrm>
        </p:spPr>
        <p:txBody>
          <a:bodyPr>
            <a:noAutofit/>
          </a:bodyPr>
          <a:lstStyle/>
          <a:p>
            <a:r>
              <a:rPr lang="es-VE" sz="2800" b="1" dirty="0" smtClean="0">
                <a:solidFill>
                  <a:schemeClr val="tx1"/>
                </a:solidFill>
                <a:latin typeface="Times New Roman" panose="02020603050405020304" pitchFamily="18" charset="0"/>
                <a:cs typeface="Times New Roman" panose="02020603050405020304" pitchFamily="18" charset="0"/>
              </a:rPr>
              <a:t>Riesgo </a:t>
            </a:r>
            <a:r>
              <a:rPr lang="es-VE" sz="2800" b="1" dirty="0">
                <a:solidFill>
                  <a:schemeClr val="tx1"/>
                </a:solidFill>
                <a:latin typeface="Times New Roman" panose="02020603050405020304" pitchFamily="18" charset="0"/>
                <a:cs typeface="Times New Roman" panose="02020603050405020304" pitchFamily="18" charset="0"/>
              </a:rPr>
              <a:t>sísmico </a:t>
            </a:r>
            <a:r>
              <a:rPr lang="es-VE" sz="2800" b="1" dirty="0" smtClean="0">
                <a:solidFill>
                  <a:schemeClr val="tx1"/>
                </a:solidFill>
                <a:latin typeface="Times New Roman" panose="02020603050405020304" pitchFamily="18" charset="0"/>
                <a:cs typeface="Times New Roman" panose="02020603050405020304" pitchFamily="18" charset="0"/>
              </a:rPr>
              <a:t>de Quito: </a:t>
            </a:r>
            <a:r>
              <a:rPr lang="es-VE" sz="2800" dirty="0" smtClean="0">
                <a:solidFill>
                  <a:schemeClr val="tx1"/>
                </a:solidFill>
                <a:latin typeface="Times New Roman" panose="02020603050405020304" pitchFamily="18" charset="0"/>
                <a:cs typeface="Times New Roman" panose="02020603050405020304" pitchFamily="18" charset="0"/>
              </a:rPr>
              <a:t>Factor de riesgo 0,4</a:t>
            </a:r>
          </a:p>
          <a:p>
            <a:r>
              <a:rPr lang="es-VE" sz="2800" dirty="0" smtClean="0">
                <a:solidFill>
                  <a:schemeClr val="tx1"/>
                </a:solidFill>
                <a:latin typeface="Times New Roman" panose="02020603050405020304" pitchFamily="18" charset="0"/>
                <a:cs typeface="Times New Roman" panose="02020603050405020304" pitchFamily="18" charset="0"/>
              </a:rPr>
              <a:t>Factor amplificado al considerar </a:t>
            </a:r>
            <a:r>
              <a:rPr lang="es-VE" sz="2800" dirty="0">
                <a:solidFill>
                  <a:schemeClr val="tx1"/>
                </a:solidFill>
                <a:latin typeface="Times New Roman" panose="02020603050405020304" pitchFamily="18" charset="0"/>
                <a:cs typeface="Times New Roman" panose="02020603050405020304" pitchFamily="18" charset="0"/>
              </a:rPr>
              <a:t>la vulnerabilidad </a:t>
            </a:r>
            <a:r>
              <a:rPr lang="es-VE" sz="2800" dirty="0" smtClean="0">
                <a:solidFill>
                  <a:schemeClr val="tx1"/>
                </a:solidFill>
                <a:latin typeface="Times New Roman" panose="02020603050405020304" pitchFamily="18" charset="0"/>
                <a:cs typeface="Times New Roman" panose="02020603050405020304" pitchFamily="18" charset="0"/>
              </a:rPr>
              <a:t>de las estructuras del Centro Histórico</a:t>
            </a:r>
            <a:r>
              <a:rPr lang="es-VE" sz="2800" dirty="0">
                <a:solidFill>
                  <a:schemeClr val="tx1"/>
                </a:solidFill>
                <a:latin typeface="Times New Roman" panose="02020603050405020304" pitchFamily="18" charset="0"/>
                <a:cs typeface="Times New Roman" panose="02020603050405020304" pitchFamily="18" charset="0"/>
              </a:rPr>
              <a:t>.</a:t>
            </a:r>
            <a:endParaRPr lang="es-VE" sz="2800" dirty="0" smtClean="0">
              <a:solidFill>
                <a:schemeClr val="tx1"/>
              </a:solidFill>
              <a:latin typeface="Times New Roman" panose="02020603050405020304" pitchFamily="18" charset="0"/>
              <a:cs typeface="Times New Roman" panose="02020603050405020304" pitchFamily="18" charset="0"/>
            </a:endParaRPr>
          </a:p>
          <a:p>
            <a:r>
              <a:rPr lang="es-VE" sz="2800" dirty="0" smtClean="0">
                <a:solidFill>
                  <a:schemeClr val="tx1"/>
                </a:solidFill>
                <a:latin typeface="Times New Roman" panose="02020603050405020304" pitchFamily="18" charset="0"/>
                <a:cs typeface="Times New Roman" panose="02020603050405020304" pitchFamily="18" charset="0"/>
              </a:rPr>
              <a:t>Se </a:t>
            </a:r>
            <a:r>
              <a:rPr lang="es-VE" sz="2800" dirty="0">
                <a:solidFill>
                  <a:schemeClr val="tx1"/>
                </a:solidFill>
                <a:latin typeface="Times New Roman" panose="02020603050405020304" pitchFamily="18" charset="0"/>
                <a:cs typeface="Times New Roman" panose="02020603050405020304" pitchFamily="18" charset="0"/>
              </a:rPr>
              <a:t>desconoce la realización de una evaluación sismo </a:t>
            </a:r>
            <a:r>
              <a:rPr lang="es-VE" sz="2800" dirty="0" smtClean="0">
                <a:solidFill>
                  <a:schemeClr val="tx1"/>
                </a:solidFill>
                <a:latin typeface="Times New Roman" panose="02020603050405020304" pitchFamily="18" charset="0"/>
                <a:cs typeface="Times New Roman" panose="02020603050405020304" pitchFamily="18" charset="0"/>
              </a:rPr>
              <a:t>resistente, considerando criterios conocimientos actuales y normados nacionalmente.</a:t>
            </a:r>
          </a:p>
          <a:p>
            <a:r>
              <a:rPr lang="es-VE" sz="2800" dirty="0" smtClean="0">
                <a:solidFill>
                  <a:schemeClr val="tx1"/>
                </a:solidFill>
                <a:latin typeface="Times New Roman" panose="02020603050405020304" pitchFamily="18" charset="0"/>
                <a:cs typeface="Times New Roman" panose="02020603050405020304" pitchFamily="18" charset="0"/>
              </a:rPr>
              <a:t>Deficiencias estructurales pueden generar colapso.</a:t>
            </a:r>
          </a:p>
          <a:p>
            <a:r>
              <a:rPr lang="es-VE" sz="2800" dirty="0" smtClean="0">
                <a:solidFill>
                  <a:schemeClr val="tx1"/>
                </a:solidFill>
                <a:latin typeface="Times New Roman" panose="02020603050405020304" pitchFamily="18" charset="0"/>
                <a:cs typeface="Times New Roman" panose="02020603050405020304" pitchFamily="18" charset="0"/>
              </a:rPr>
              <a:t>Carencia de información genera incertidumbre.</a:t>
            </a:r>
          </a:p>
          <a:p>
            <a:endParaRPr lang="es-VE"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32490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375939" y="287209"/>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MODELAMIENTO</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721818" y="988795"/>
            <a:ext cx="6039153" cy="1010948"/>
          </a:xfrm>
        </p:spPr>
        <p:txBody>
          <a:bodyPr>
            <a:normAutofit/>
          </a:bodyPr>
          <a:lstStyle/>
          <a:p>
            <a:pPr algn="just"/>
            <a:r>
              <a:rPr lang="es-EC" sz="2400" b="1" dirty="0" smtClean="0">
                <a:solidFill>
                  <a:schemeClr val="tx1"/>
                </a:solidFill>
                <a:latin typeface="Times New Roman" panose="02020603050405020304" pitchFamily="18" charset="0"/>
                <a:cs typeface="Times New Roman" panose="02020603050405020304" pitchFamily="18" charset="0"/>
              </a:rPr>
              <a:t>Reforzamientos realizados a la edificación</a:t>
            </a:r>
            <a:endParaRPr lang="es-EC" sz="2400" b="1" dirty="0">
              <a:solidFill>
                <a:schemeClr val="tx1"/>
              </a:solidFill>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2"/>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3864" y="46383"/>
            <a:ext cx="1362075" cy="1162050"/>
          </a:xfrm>
          <a:prstGeom prst="rect">
            <a:avLst/>
          </a:prstGeom>
          <a:ln>
            <a:noFill/>
          </a:ln>
        </p:spPr>
      </p:pic>
      <p:pic>
        <p:nvPicPr>
          <p:cNvPr id="34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721" y="4042827"/>
            <a:ext cx="4164089" cy="272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490" y="2121554"/>
            <a:ext cx="4091444" cy="2822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18253"/>
            <a:ext cx="4164090" cy="2906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240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375939" y="287209"/>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MODELAMIENTO</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721818" y="988795"/>
            <a:ext cx="6039153" cy="1010948"/>
          </a:xfrm>
        </p:spPr>
        <p:txBody>
          <a:bodyPr>
            <a:normAutofit/>
          </a:bodyPr>
          <a:lstStyle/>
          <a:p>
            <a:pPr algn="just"/>
            <a:r>
              <a:rPr lang="es-EC" sz="2400" b="1" dirty="0" smtClean="0">
                <a:solidFill>
                  <a:schemeClr val="tx1"/>
                </a:solidFill>
                <a:latin typeface="Times New Roman" panose="02020603050405020304" pitchFamily="18" charset="0"/>
                <a:cs typeface="Times New Roman" panose="02020603050405020304" pitchFamily="18" charset="0"/>
              </a:rPr>
              <a:t>Reforzamientos realizados a la edificación</a:t>
            </a:r>
            <a:endParaRPr lang="es-EC" sz="2400" b="1" dirty="0">
              <a:solidFill>
                <a:schemeClr val="tx1"/>
              </a:solidFill>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2"/>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3864" y="46383"/>
            <a:ext cx="1362075" cy="1162050"/>
          </a:xfrm>
          <a:prstGeom prst="rect">
            <a:avLst/>
          </a:prstGeom>
          <a:ln>
            <a:noFill/>
          </a:ln>
        </p:spPr>
      </p:pic>
      <p:pic>
        <p:nvPicPr>
          <p:cNvPr id="9" name="Imagen 8"/>
          <p:cNvPicPr/>
          <p:nvPr/>
        </p:nvPicPr>
        <p:blipFill rotWithShape="1">
          <a:blip r:embed="rId4" cstate="print">
            <a:extLst>
              <a:ext uri="{28A0092B-C50C-407E-A947-70E740481C1C}">
                <a14:useLocalDpi xmlns:a14="http://schemas.microsoft.com/office/drawing/2010/main" val="0"/>
              </a:ext>
            </a:extLst>
          </a:blip>
          <a:srcRect l="50637" t="19969" r="31796" b="34995"/>
          <a:stretch/>
        </p:blipFill>
        <p:spPr bwMode="auto">
          <a:xfrm>
            <a:off x="13864" y="1449259"/>
            <a:ext cx="8986917" cy="527102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45335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362075" y="264018"/>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MODELAMIENTO</a:t>
            </a:r>
            <a:endParaRPr lang="es-EC" b="1" dirty="0">
              <a:latin typeface="Times New Roman" panose="02020603050405020304" pitchFamily="18" charset="0"/>
              <a:cs typeface="Times New Roman" panose="02020603050405020304" pitchFamily="18" charset="0"/>
            </a:endParaRPr>
          </a:p>
        </p:txBody>
      </p:sp>
      <p:sp>
        <p:nvSpPr>
          <p:cNvPr id="12" name="Marcador de contenido 2"/>
          <p:cNvSpPr>
            <a:spLocks noGrp="1"/>
          </p:cNvSpPr>
          <p:nvPr>
            <p:ph idx="1"/>
          </p:nvPr>
        </p:nvSpPr>
        <p:spPr>
          <a:xfrm>
            <a:off x="760164" y="1257780"/>
            <a:ext cx="7844009" cy="1364234"/>
          </a:xfrm>
        </p:spPr>
        <p:txBody>
          <a:bodyPr>
            <a:normAutofit/>
          </a:bodyPr>
          <a:lstStyle/>
          <a:p>
            <a:pPr algn="just"/>
            <a:r>
              <a:rPr lang="es-EC" dirty="0"/>
              <a:t>Para el caso de las </a:t>
            </a:r>
            <a:r>
              <a:rPr lang="es-EC" dirty="0" smtClean="0"/>
              <a:t>llaves y refuerzos </a:t>
            </a:r>
            <a:r>
              <a:rPr lang="es-EC" dirty="0"/>
              <a:t>de </a:t>
            </a:r>
            <a:r>
              <a:rPr lang="es-EC" dirty="0" smtClean="0"/>
              <a:t>madera </a:t>
            </a:r>
            <a:r>
              <a:rPr lang="es-EC" dirty="0"/>
              <a:t>fueron </a:t>
            </a:r>
            <a:r>
              <a:rPr lang="es-EC" dirty="0" smtClean="0"/>
              <a:t>considerados </a:t>
            </a:r>
            <a:r>
              <a:rPr lang="es-EC" dirty="0"/>
              <a:t>en la </a:t>
            </a:r>
            <a:r>
              <a:rPr lang="es-EC" dirty="0" smtClean="0"/>
              <a:t>introducción </a:t>
            </a:r>
            <a:r>
              <a:rPr lang="es-EC" dirty="0"/>
              <a:t>de los materiales como elementos de madera con sus </a:t>
            </a:r>
            <a:r>
              <a:rPr lang="es-EC" dirty="0" smtClean="0"/>
              <a:t>características físicas </a:t>
            </a:r>
            <a:r>
              <a:rPr lang="es-EC" dirty="0"/>
              <a:t>y </a:t>
            </a:r>
            <a:r>
              <a:rPr lang="es-EC" dirty="0" smtClean="0"/>
              <a:t>mecánicas </a:t>
            </a:r>
            <a:r>
              <a:rPr lang="es-EC" dirty="0"/>
              <a:t>consideradas en las definiciones.</a:t>
            </a:r>
            <a:endParaRPr lang="es-EC" b="1" dirty="0">
              <a:solidFill>
                <a:schemeClr val="tx1"/>
              </a:solidFill>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46383"/>
            <a:ext cx="1362075" cy="1162050"/>
          </a:xfrm>
          <a:prstGeom prst="rect">
            <a:avLst/>
          </a:prstGeom>
          <a:ln>
            <a:noFill/>
          </a:ln>
        </p:spPr>
      </p:pic>
      <p:pic>
        <p:nvPicPr>
          <p:cNvPr id="1026" name="Picture 2" descr="https://attachment.outlook.office.net/owa/bolivar_andres1991@hotmail.com/service.svc/s/GetFileAttachment?id=AQMkADAwATY0MDABLTk3NwA4LTVhZWMtMDACLTAwCgBGAAAD%2BnckBOhiP0GOktIBSPk8KgcA6RF%2Fey8%2FHkiOl5hNLiUP7wAAAgEMAAAA6RF%2Fey8%2FHkiOl5hNLiUP7wABVAqtTAAAAAESABAALoJnct1QgEGI9MLZqdzo%2FA%3D%3D&amp;X-OWA-CANARY=l7j-aFzyk0qVMnCmS83G_QDPQzM0UdUYsw1UfD-Yh5b8IAwzkyByR6w7uPLgUu5TOBFTRULlOZ0.&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NDA5NjAwLTI1NDEyNDcyMTJcIixcInB1aWRcIjpcIjE3NTkyMjExNDU2ODg4MTJcIixcIm9pZFwiOlwiMDAwNjQwMDAtOTc3OC01YWVj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NDgyNDI1OCwibmJmIjoxNTE0ODIzNjU4fQ.1q33yCnGwmMOd8pmiknzIoXiKGegP6RCf0zbdS5QrEeWzVXyDUuN7vhBkpgeaCiHpfzESjRCIWCMS6yhCCE_4rWNm63lIQ3l42cM2CtvMcuINaY0_y3byJgUCD_idVQPS-uEPKMBfm6_azVLEIpHZG9AmYsBNu1pX7iFpEOL7hsXxSKkl5Iiw7uDgc_-LnqY9yvRYWS39Ns5yNKj3vx5mbmPk1Z2MISyDCNySTXYSjotTIUbl9cvYSuAHcpRpHwvnCJRKgmyVIyfxk637q4R1b-1UD0qODtgRZBThTaZUAZl4QoNQHuqDezu_MXnEea8xrOOHl55HA9LPX13q99UeA&amp;owa=outlook.live.com&amp;isc=1&amp;isImagePreview=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1993" y="2369555"/>
            <a:ext cx="2800350" cy="3829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0248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362075" y="264018"/>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MODELAMIENTO</a:t>
            </a:r>
            <a:endParaRPr lang="es-EC" b="1" dirty="0">
              <a:latin typeface="Times New Roman" panose="02020603050405020304" pitchFamily="18" charset="0"/>
              <a:cs typeface="Times New Roman" panose="02020603050405020304" pitchFamily="18" charset="0"/>
            </a:endParaRPr>
          </a:p>
        </p:txBody>
      </p:sp>
      <p:sp>
        <p:nvSpPr>
          <p:cNvPr id="12" name="Marcador de contenido 2"/>
          <p:cNvSpPr>
            <a:spLocks noGrp="1"/>
          </p:cNvSpPr>
          <p:nvPr>
            <p:ph idx="1"/>
          </p:nvPr>
        </p:nvSpPr>
        <p:spPr>
          <a:xfrm>
            <a:off x="5045725" y="1257779"/>
            <a:ext cx="3558448" cy="4966365"/>
          </a:xfrm>
        </p:spPr>
        <p:txBody>
          <a:bodyPr>
            <a:normAutofit lnSpcReduction="10000"/>
          </a:bodyPr>
          <a:lstStyle/>
          <a:p>
            <a:pPr algn="just"/>
            <a:r>
              <a:rPr lang="es-ES" dirty="0"/>
              <a:t>Las separaciones (grietas) </a:t>
            </a:r>
            <a:r>
              <a:rPr lang="es-ES" dirty="0" smtClean="0"/>
              <a:t>inducidas </a:t>
            </a:r>
            <a:r>
              <a:rPr lang="es-ES" dirty="0"/>
              <a:t>se ubican en los </a:t>
            </a:r>
            <a:r>
              <a:rPr lang="es-ES" dirty="0" smtClean="0"/>
              <a:t>vértices </a:t>
            </a:r>
            <a:r>
              <a:rPr lang="es-ES" dirty="0"/>
              <a:t>de la zona </a:t>
            </a:r>
            <a:r>
              <a:rPr lang="es-ES" dirty="0" smtClean="0"/>
              <a:t>intervenida</a:t>
            </a:r>
            <a:r>
              <a:rPr lang="es-EC" dirty="0" smtClean="0"/>
              <a:t>.</a:t>
            </a:r>
          </a:p>
          <a:p>
            <a:pPr algn="just"/>
            <a:r>
              <a:rPr lang="es-ES" dirty="0"/>
              <a:t>U</a:t>
            </a:r>
            <a:r>
              <a:rPr lang="es-ES" dirty="0" smtClean="0"/>
              <a:t>na </a:t>
            </a:r>
            <a:r>
              <a:rPr lang="es-ES" dirty="0"/>
              <a:t>de las fallas típicas </a:t>
            </a:r>
            <a:r>
              <a:rPr lang="es-ES" dirty="0" smtClean="0"/>
              <a:t>debido </a:t>
            </a:r>
            <a:r>
              <a:rPr lang="es-ES" dirty="0"/>
              <a:t>a sismos son las separaciones en los </a:t>
            </a:r>
            <a:r>
              <a:rPr lang="es-ES" dirty="0" smtClean="0"/>
              <a:t>vértices.</a:t>
            </a:r>
          </a:p>
          <a:p>
            <a:pPr algn="just"/>
            <a:r>
              <a:rPr lang="es-ES" dirty="0"/>
              <a:t>A</a:t>
            </a:r>
            <a:r>
              <a:rPr lang="es-ES" dirty="0" smtClean="0"/>
              <a:t> </a:t>
            </a:r>
            <a:r>
              <a:rPr lang="es-ES" dirty="0"/>
              <a:t>nivel de simulación se induce una separación entre ellos tomando la condición más </a:t>
            </a:r>
            <a:r>
              <a:rPr lang="es-ES" dirty="0" smtClean="0"/>
              <a:t>desfavorable.</a:t>
            </a:r>
          </a:p>
          <a:p>
            <a:pPr algn="just"/>
            <a:r>
              <a:rPr lang="es-EC" dirty="0"/>
              <a:t>Para el modelado de la grieta se creo un eje adicional el cual esta separado a una distancia de 6 cm, lo que </a:t>
            </a:r>
            <a:r>
              <a:rPr lang="es-EC" dirty="0" smtClean="0"/>
              <a:t>proporcionaría </a:t>
            </a:r>
            <a:r>
              <a:rPr lang="es-EC" dirty="0"/>
              <a:t>la </a:t>
            </a:r>
            <a:r>
              <a:rPr lang="es-EC" dirty="0" smtClean="0"/>
              <a:t>condición </a:t>
            </a:r>
            <a:r>
              <a:rPr lang="es-EC" dirty="0"/>
              <a:t>de agrietamiento del muro.</a:t>
            </a:r>
            <a:endParaRPr lang="es-EC" b="1" dirty="0">
              <a:solidFill>
                <a:schemeClr val="tx1"/>
              </a:solidFill>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46383"/>
            <a:ext cx="1362075" cy="1162050"/>
          </a:xfrm>
          <a:prstGeom prst="rect">
            <a:avLst/>
          </a:prstGeom>
          <a:ln>
            <a:noFill/>
          </a:ln>
        </p:spPr>
      </p:pic>
      <p:pic>
        <p:nvPicPr>
          <p:cNvPr id="7" name="0 Imagen"/>
          <p:cNvPicPr/>
          <p:nvPr/>
        </p:nvPicPr>
        <p:blipFill>
          <a:blip r:embed="rId4">
            <a:extLst>
              <a:ext uri="{28A0092B-C50C-407E-A947-70E740481C1C}">
                <a14:useLocalDpi xmlns:a14="http://schemas.microsoft.com/office/drawing/2010/main" val="0"/>
              </a:ext>
            </a:extLst>
          </a:blip>
          <a:stretch>
            <a:fillRect/>
          </a:stretch>
        </p:blipFill>
        <p:spPr>
          <a:xfrm>
            <a:off x="1058358" y="1162051"/>
            <a:ext cx="3249237" cy="29972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0 Imagen"/>
          <p:cNvPicPr/>
          <p:nvPr/>
        </p:nvPicPr>
        <p:blipFill>
          <a:blip r:embed="rId5" cstate="print">
            <a:extLst>
              <a:ext uri="{28A0092B-C50C-407E-A947-70E740481C1C}">
                <a14:useLocalDpi xmlns:a14="http://schemas.microsoft.com/office/drawing/2010/main" val="0"/>
              </a:ext>
            </a:extLst>
          </a:blip>
          <a:stretch>
            <a:fillRect/>
          </a:stretch>
        </p:blipFill>
        <p:spPr>
          <a:xfrm>
            <a:off x="1058358" y="4159265"/>
            <a:ext cx="3249237" cy="2715260"/>
          </a:xfrm>
          <a:prstGeom prst="rect">
            <a:avLst/>
          </a:prstGeom>
        </p:spPr>
      </p:pic>
    </p:spTree>
    <p:extLst>
      <p:ext uri="{BB962C8B-B14F-4D97-AF65-F5344CB8AC3E}">
        <p14:creationId xmlns:p14="http://schemas.microsoft.com/office/powerpoint/2010/main" val="14539009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443037" y="287209"/>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RESULTADOS</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0" y="1510031"/>
            <a:ext cx="9069245" cy="1492249"/>
          </a:xfrm>
        </p:spPr>
        <p:txBody>
          <a:bodyPr>
            <a:noAutofit/>
          </a:bodyPr>
          <a:lstStyle/>
          <a:p>
            <a:pPr algn="ctr"/>
            <a:r>
              <a:rPr lang="es-EC" sz="2400" dirty="0" smtClean="0">
                <a:solidFill>
                  <a:schemeClr val="tx1"/>
                </a:solidFill>
                <a:latin typeface="Times New Roman" panose="02020603050405020304" pitchFamily="18" charset="0"/>
                <a:cs typeface="Times New Roman" panose="02020603050405020304" pitchFamily="18" charset="0"/>
              </a:rPr>
              <a:t>Se obtienen los valores a ser verificados. </a:t>
            </a:r>
          </a:p>
          <a:p>
            <a:pPr algn="ctr"/>
            <a:r>
              <a:rPr lang="es-EC" sz="2400" b="1" dirty="0" smtClean="0">
                <a:solidFill>
                  <a:schemeClr val="tx1"/>
                </a:solidFill>
                <a:latin typeface="Times New Roman" panose="02020603050405020304" pitchFamily="18" charset="0"/>
                <a:cs typeface="Times New Roman" panose="02020603050405020304" pitchFamily="18" charset="0"/>
              </a:rPr>
              <a:t>Evaluando el comportamiento de los esfuerzos y desplazamientos laterales o deriva de la edificación antes y después de haberse realizado la rehabilitación con la implementación de los refuerzos en madera bajo condiciones originales y agrietadas.</a:t>
            </a:r>
          </a:p>
          <a:p>
            <a:pPr algn="ctr"/>
            <a:endParaRPr lang="es-EC" sz="2400" b="1" dirty="0">
              <a:solidFill>
                <a:schemeClr val="tx1"/>
              </a:solidFill>
              <a:latin typeface="Times New Roman" panose="02020603050405020304" pitchFamily="18" charset="0"/>
              <a:cs typeface="Times New Roman" panose="02020603050405020304" pitchFamily="18" charset="0"/>
            </a:endParaRPr>
          </a:p>
          <a:p>
            <a:pPr lvl="0" algn="ctr"/>
            <a:r>
              <a:rPr lang="es-ES" sz="2400" dirty="0"/>
              <a:t>Esfuerzo a compresión = 20 T/m².</a:t>
            </a:r>
            <a:endParaRPr lang="es-EC" sz="2400" dirty="0"/>
          </a:p>
          <a:p>
            <a:pPr lvl="0" algn="ctr"/>
            <a:r>
              <a:rPr lang="es-ES" sz="2400" dirty="0"/>
              <a:t>Esfuerzo a tracción = 15 T/m².</a:t>
            </a:r>
            <a:endParaRPr lang="es-EC" sz="2400" dirty="0"/>
          </a:p>
          <a:p>
            <a:pPr lvl="0" algn="ctr"/>
            <a:r>
              <a:rPr lang="es-ES" sz="2400" dirty="0"/>
              <a:t>Esfuerzo por corte = 6 T/m².</a:t>
            </a:r>
            <a:endParaRPr lang="es-EC" sz="2400" dirty="0"/>
          </a:p>
          <a:p>
            <a:pPr algn="ctr"/>
            <a:r>
              <a:rPr lang="es-ES" sz="2400" dirty="0"/>
              <a:t> </a:t>
            </a:r>
            <a:endParaRPr lang="es-EC" sz="2400" dirty="0"/>
          </a:p>
          <a:p>
            <a:pPr algn="ctr"/>
            <a:endParaRPr lang="es-EC" sz="2400" dirty="0"/>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4" y="-6114"/>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46383"/>
            <a:ext cx="1362075" cy="1162050"/>
          </a:xfrm>
          <a:prstGeom prst="rect">
            <a:avLst/>
          </a:prstGeom>
          <a:ln>
            <a:noFill/>
          </a:ln>
        </p:spPr>
      </p:pic>
    </p:spTree>
    <p:extLst>
      <p:ext uri="{BB962C8B-B14F-4D97-AF65-F5344CB8AC3E}">
        <p14:creationId xmlns:p14="http://schemas.microsoft.com/office/powerpoint/2010/main" val="13326932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362075" y="253881"/>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RESULTADOS</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45226" y="1273439"/>
            <a:ext cx="8907321" cy="3017520"/>
          </a:xfrm>
        </p:spPr>
        <p:txBody>
          <a:bodyPr>
            <a:normAutofit/>
          </a:bodyPr>
          <a:lstStyle/>
          <a:p>
            <a:pPr algn="ctr"/>
            <a:r>
              <a:rPr lang="es-EC" sz="2400" dirty="0" smtClean="0">
                <a:solidFill>
                  <a:schemeClr val="tx1"/>
                </a:solidFill>
                <a:latin typeface="Times New Roman" panose="02020603050405020304" pitchFamily="18" charset="0"/>
                <a:cs typeface="Times New Roman" panose="02020603050405020304" pitchFamily="18" charset="0"/>
              </a:rPr>
              <a:t>Una vez realiza la corrida en el software de calculo estructural se obtienen los valores a ser verificados, donde se evalúa el comportamiento de los esfuerzos de la edificación antes y después de haberse realizado la rehabilitación con la implementación de los refuerzos en madera. </a:t>
            </a:r>
            <a:endParaRPr lang="es-EC" sz="2400" dirty="0">
              <a:solidFill>
                <a:schemeClr val="tx1"/>
              </a:solidFill>
              <a:latin typeface="Times New Roman" panose="02020603050405020304" pitchFamily="18" charset="0"/>
              <a:cs typeface="Times New Roman" panose="02020603050405020304" pitchFamily="18" charset="0"/>
            </a:endParaRPr>
          </a:p>
          <a:p>
            <a:pPr algn="ctr"/>
            <a:endParaRPr lang="es-EC" sz="2400" dirty="0"/>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46383"/>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46383"/>
            <a:ext cx="1362075" cy="1162050"/>
          </a:xfrm>
          <a:prstGeom prst="rect">
            <a:avLst/>
          </a:prstGeom>
          <a:ln>
            <a:noFill/>
          </a:ln>
        </p:spPr>
      </p:pic>
      <p:pic>
        <p:nvPicPr>
          <p:cNvPr id="36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80" y="3459296"/>
            <a:ext cx="3125336" cy="218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a 6"/>
          <p:cNvGraphicFramePr>
            <a:graphicFrameLocks noGrp="1"/>
          </p:cNvGraphicFramePr>
          <p:nvPr>
            <p:extLst>
              <p:ext uri="{D42A27DB-BD31-4B8C-83A1-F6EECF244321}">
                <p14:modId xmlns:p14="http://schemas.microsoft.com/office/powerpoint/2010/main" val="2808796167"/>
              </p:ext>
            </p:extLst>
          </p:nvPr>
        </p:nvGraphicFramePr>
        <p:xfrm>
          <a:off x="3360143" y="3216925"/>
          <a:ext cx="5592405" cy="3139807"/>
        </p:xfrm>
        <a:graphic>
          <a:graphicData uri="http://schemas.openxmlformats.org/drawingml/2006/table">
            <a:tbl>
              <a:tblPr/>
              <a:tblGrid>
                <a:gridCol w="690596"/>
                <a:gridCol w="745453"/>
                <a:gridCol w="958871"/>
                <a:gridCol w="639497"/>
                <a:gridCol w="639497"/>
                <a:gridCol w="639497"/>
                <a:gridCol w="639497"/>
                <a:gridCol w="639497"/>
              </a:tblGrid>
              <a:tr h="481102">
                <a:tc rowSpan="2">
                  <a:txBody>
                    <a:bodyPr/>
                    <a:lstStyle/>
                    <a:p>
                      <a:pPr algn="ctr">
                        <a:spcBef>
                          <a:spcPts val="100"/>
                        </a:spcBef>
                        <a:spcAft>
                          <a:spcPts val="100"/>
                        </a:spcAft>
                      </a:pPr>
                      <a:r>
                        <a:rPr lang="es-ES" sz="1000" b="1" dirty="0" err="1">
                          <a:solidFill>
                            <a:srgbClr val="000000"/>
                          </a:solidFill>
                          <a:effectLst/>
                          <a:latin typeface="Arial" panose="020B0604020202020204" pitchFamily="34" charset="0"/>
                          <a:ea typeface="Times New Roman" panose="02020603050405020304" pitchFamily="18" charset="0"/>
                        </a:rPr>
                        <a:t>Area</a:t>
                      </a:r>
                      <a:r>
                        <a:rPr lang="es-ES" sz="1000" b="1" dirty="0">
                          <a:solidFill>
                            <a:srgbClr val="000000"/>
                          </a:solidFill>
                          <a:effectLst/>
                          <a:latin typeface="Arial" panose="020B0604020202020204" pitchFamily="34" charset="0"/>
                          <a:ea typeface="Times New Roman" panose="02020603050405020304" pitchFamily="18" charset="0"/>
                        </a:rPr>
                        <a:t> </a:t>
                      </a:r>
                      <a:r>
                        <a:rPr lang="es-ES" sz="1000" b="1" dirty="0" err="1">
                          <a:solidFill>
                            <a:srgbClr val="000000"/>
                          </a:solidFill>
                          <a:effectLst/>
                          <a:latin typeface="Arial" panose="020B0604020202020204" pitchFamily="34" charset="0"/>
                          <a:ea typeface="Times New Roman" panose="02020603050405020304" pitchFamily="18" charset="0"/>
                        </a:rPr>
                        <a:t>Elem</a:t>
                      </a:r>
                      <a:endParaRPr lang="es-EC" sz="1000" b="1"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rowSpan="2">
                  <a:txBody>
                    <a:bodyPr/>
                    <a:lstStyle/>
                    <a:p>
                      <a:pPr algn="ctr">
                        <a:spcBef>
                          <a:spcPts val="100"/>
                        </a:spcBef>
                        <a:spcAft>
                          <a:spcPts val="100"/>
                        </a:spcAft>
                      </a:pPr>
                      <a:r>
                        <a:rPr lang="es-ES" sz="1000" b="1" dirty="0">
                          <a:solidFill>
                            <a:srgbClr val="000000"/>
                          </a:solidFill>
                          <a:effectLst/>
                          <a:latin typeface="Arial" panose="020B0604020202020204" pitchFamily="34" charset="0"/>
                          <a:ea typeface="Times New Roman" panose="02020603050405020304" pitchFamily="18" charset="0"/>
                        </a:rPr>
                        <a:t>Shell </a:t>
                      </a:r>
                      <a:r>
                        <a:rPr lang="es-ES" sz="1000" b="1" dirty="0" err="1">
                          <a:solidFill>
                            <a:srgbClr val="000000"/>
                          </a:solidFill>
                          <a:effectLst/>
                          <a:latin typeface="Arial" panose="020B0604020202020204" pitchFamily="34" charset="0"/>
                          <a:ea typeface="Times New Roman" panose="02020603050405020304" pitchFamily="18" charset="0"/>
                        </a:rPr>
                        <a:t>Type</a:t>
                      </a:r>
                      <a:endParaRPr lang="es-EC" sz="1000" b="1"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rowSpan="2">
                  <a:txBody>
                    <a:bodyPr/>
                    <a:lstStyle/>
                    <a:p>
                      <a:pPr algn="ctr">
                        <a:spcBef>
                          <a:spcPts val="100"/>
                        </a:spcBef>
                        <a:spcAft>
                          <a:spcPts val="100"/>
                        </a:spcAft>
                      </a:pPr>
                      <a:r>
                        <a:rPr lang="es-ES" sz="1000" b="1" dirty="0">
                          <a:solidFill>
                            <a:srgbClr val="000000"/>
                          </a:solidFill>
                          <a:effectLst/>
                          <a:latin typeface="Arial" panose="020B0604020202020204" pitchFamily="34" charset="0"/>
                          <a:ea typeface="Times New Roman" panose="02020603050405020304" pitchFamily="18" charset="0"/>
                        </a:rPr>
                        <a:t>Output Case</a:t>
                      </a:r>
                      <a:endParaRPr lang="es-EC" sz="1000" b="1"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2">
                  <a:txBody>
                    <a:bodyPr/>
                    <a:lstStyle/>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Compresión</a:t>
                      </a:r>
                      <a:endParaRPr lang="es-EC" sz="10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s-EC"/>
                    </a:p>
                  </a:txBody>
                  <a:tcPr/>
                </a:tc>
                <a:tc gridSpan="2">
                  <a:txBody>
                    <a:bodyPr/>
                    <a:lstStyle/>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Tracción</a:t>
                      </a:r>
                      <a:endParaRPr lang="es-EC" sz="10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s-EC"/>
                    </a:p>
                  </a:txBody>
                  <a:tcPr/>
                </a:tc>
                <a:tc>
                  <a:txBody>
                    <a:bodyPr/>
                    <a:lstStyle/>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Corte</a:t>
                      </a:r>
                      <a:endParaRPr lang="es-EC" sz="10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531741">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S11    (T/m²)</a:t>
                      </a:r>
                      <a:endParaRPr lang="es-EC" sz="10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S22</a:t>
                      </a:r>
                      <a:endParaRPr lang="es-EC" sz="1000" b="1">
                        <a:solidFill>
                          <a:srgbClr val="000000"/>
                        </a:solidFill>
                        <a:effectLst/>
                        <a:latin typeface="Arial" panose="020B0604020202020204" pitchFamily="34" charset="0"/>
                        <a:ea typeface="Times New Roman" panose="02020603050405020304" pitchFamily="18" charset="0"/>
                      </a:endParaRPr>
                    </a:p>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(T/m²)</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S11    (T/m²)</a:t>
                      </a:r>
                      <a:endParaRPr lang="es-EC" sz="10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S22</a:t>
                      </a:r>
                      <a:endParaRPr lang="es-EC" sz="1000" b="1">
                        <a:solidFill>
                          <a:srgbClr val="000000"/>
                        </a:solidFill>
                        <a:effectLst/>
                        <a:latin typeface="Arial" panose="020B0604020202020204" pitchFamily="34" charset="0"/>
                        <a:ea typeface="Times New Roman" panose="02020603050405020304" pitchFamily="18" charset="0"/>
                      </a:endParaRPr>
                    </a:p>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(T/m²)</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S12</a:t>
                      </a:r>
                      <a:endParaRPr lang="es-EC" sz="1000" b="1">
                        <a:solidFill>
                          <a:srgbClr val="000000"/>
                        </a:solidFill>
                        <a:effectLst/>
                        <a:latin typeface="Arial" panose="020B0604020202020204" pitchFamily="34" charset="0"/>
                        <a:ea typeface="Times New Roman" panose="02020603050405020304" pitchFamily="18" charset="0"/>
                      </a:endParaRPr>
                    </a:p>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(T/m²)</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531741">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M-8 S/R</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Shell-Thick</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900" dirty="0">
                          <a:solidFill>
                            <a:srgbClr val="000000"/>
                          </a:solidFill>
                          <a:effectLst/>
                          <a:latin typeface="Arial" panose="020B0604020202020204" pitchFamily="34" charset="0"/>
                          <a:ea typeface="Times New Roman" panose="02020603050405020304" pitchFamily="18" charset="0"/>
                        </a:rPr>
                        <a:t>ENVOLVENTE</a:t>
                      </a:r>
                      <a:endParaRPr lang="es-EC" sz="9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0,20</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0,32</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2,62</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10,43</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1,91</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1741">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M-8 R</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Shell-Thick</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900" dirty="0">
                          <a:solidFill>
                            <a:srgbClr val="000000"/>
                          </a:solidFill>
                          <a:effectLst/>
                          <a:latin typeface="Arial" panose="020B0604020202020204" pitchFamily="34" charset="0"/>
                          <a:ea typeface="Times New Roman" panose="02020603050405020304" pitchFamily="18" charset="0"/>
                        </a:rPr>
                        <a:t>ENVOLVENTE</a:t>
                      </a:r>
                      <a:endParaRPr lang="es-EC" sz="9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0,26</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0,00 </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2,54</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10,09</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1,74</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1741">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M-8 A S/R</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Shell-Thick</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900" dirty="0">
                          <a:solidFill>
                            <a:srgbClr val="000000"/>
                          </a:solidFill>
                          <a:effectLst/>
                          <a:latin typeface="Arial" panose="020B0604020202020204" pitchFamily="34" charset="0"/>
                          <a:ea typeface="Times New Roman" panose="02020603050405020304" pitchFamily="18" charset="0"/>
                        </a:rPr>
                        <a:t>ENVOLVENTE</a:t>
                      </a:r>
                      <a:endParaRPr lang="es-EC" sz="9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1.07</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2.21</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3.37</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FF0000"/>
                          </a:solidFill>
                          <a:effectLst/>
                          <a:latin typeface="Arial" panose="020B0604020202020204" pitchFamily="34" charset="0"/>
                          <a:ea typeface="Times New Roman" panose="02020603050405020304" pitchFamily="18" charset="0"/>
                        </a:rPr>
                        <a:t>19.02</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0.17</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1741">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M-8 A R</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Shell-Thick</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900" dirty="0">
                          <a:solidFill>
                            <a:srgbClr val="000000"/>
                          </a:solidFill>
                          <a:effectLst/>
                          <a:latin typeface="Arial" panose="020B0604020202020204" pitchFamily="34" charset="0"/>
                          <a:ea typeface="Times New Roman" panose="02020603050405020304" pitchFamily="18" charset="0"/>
                        </a:rPr>
                        <a:t>ENVOLVENTE</a:t>
                      </a:r>
                      <a:endParaRPr lang="es-EC" sz="9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0.92</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0.24</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2.81</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FF0000"/>
                          </a:solidFill>
                          <a:effectLst/>
                          <a:latin typeface="Arial" panose="020B0604020202020204" pitchFamily="34" charset="0"/>
                          <a:ea typeface="Times New Roman" panose="02020603050405020304" pitchFamily="18" charset="0"/>
                        </a:rPr>
                        <a:t>17.15</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5.41</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639053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362075" y="234338"/>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RESULTADOS</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0" y="1396388"/>
            <a:ext cx="9098294" cy="3017520"/>
          </a:xfrm>
        </p:spPr>
        <p:txBody>
          <a:bodyPr>
            <a:normAutofit/>
          </a:bodyPr>
          <a:lstStyle/>
          <a:p>
            <a:pPr lvl="0"/>
            <a:r>
              <a:rPr lang="es-ES" sz="2400" dirty="0"/>
              <a:t>Los refuerzos instalados mejoraron el desempeño del muro reduciendo los valores de esfuerzos, </a:t>
            </a:r>
            <a:r>
              <a:rPr lang="es-ES" sz="2400" dirty="0" smtClean="0"/>
              <a:t>en las dos condiciones de </a:t>
            </a:r>
            <a:r>
              <a:rPr lang="es-ES" sz="2400" dirty="0"/>
              <a:t>estudio</a:t>
            </a:r>
            <a:r>
              <a:rPr lang="es-ES" sz="2400" dirty="0" smtClean="0"/>
              <a:t>, pero aun existe falla, </a:t>
            </a:r>
            <a:r>
              <a:rPr lang="es-ES" sz="2400" dirty="0"/>
              <a:t>debido a esto se infiere que no se realizó una evaluación estructural con la finalidad de determinar el refuerzo idóneo para la </a:t>
            </a:r>
            <a:r>
              <a:rPr lang="es-ES" sz="2400" dirty="0" smtClean="0"/>
              <a:t>rehabilitación</a:t>
            </a:r>
            <a:r>
              <a:rPr lang="es-ES" sz="2400" dirty="0"/>
              <a:t>.</a:t>
            </a:r>
            <a:endParaRPr lang="es-EC" sz="2400" dirty="0"/>
          </a:p>
          <a:p>
            <a:r>
              <a:rPr lang="es-ES" sz="2400" dirty="0"/>
              <a:t> </a:t>
            </a:r>
            <a:endParaRPr lang="es-EC" sz="2400" dirty="0"/>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23192"/>
            <a:ext cx="1362075" cy="1162050"/>
          </a:xfrm>
          <a:prstGeom prst="rect">
            <a:avLst/>
          </a:prstGeom>
          <a:ln>
            <a:noFill/>
          </a:ln>
        </p:spPr>
      </p:pic>
      <p:pic>
        <p:nvPicPr>
          <p:cNvPr id="37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219" y="3745872"/>
            <a:ext cx="3332655" cy="229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a 6"/>
          <p:cNvGraphicFramePr>
            <a:graphicFrameLocks noGrp="1"/>
          </p:cNvGraphicFramePr>
          <p:nvPr>
            <p:extLst>
              <p:ext uri="{D42A27DB-BD31-4B8C-83A1-F6EECF244321}">
                <p14:modId xmlns:p14="http://schemas.microsoft.com/office/powerpoint/2010/main" val="3701245249"/>
              </p:ext>
            </p:extLst>
          </p:nvPr>
        </p:nvGraphicFramePr>
        <p:xfrm>
          <a:off x="3530957" y="3316077"/>
          <a:ext cx="5414741" cy="2979457"/>
        </p:xfrm>
        <a:graphic>
          <a:graphicData uri="http://schemas.openxmlformats.org/drawingml/2006/table">
            <a:tbl>
              <a:tblPr/>
              <a:tblGrid>
                <a:gridCol w="668657"/>
                <a:gridCol w="721771"/>
                <a:gridCol w="928408"/>
                <a:gridCol w="619181"/>
                <a:gridCol w="619181"/>
                <a:gridCol w="619181"/>
                <a:gridCol w="619181"/>
                <a:gridCol w="619181"/>
              </a:tblGrid>
              <a:tr h="432253">
                <a:tc rowSpan="2">
                  <a:txBody>
                    <a:bodyPr/>
                    <a:lstStyle/>
                    <a:p>
                      <a:pPr algn="ctr">
                        <a:spcBef>
                          <a:spcPts val="100"/>
                        </a:spcBef>
                        <a:spcAft>
                          <a:spcPts val="100"/>
                        </a:spcAft>
                      </a:pPr>
                      <a:r>
                        <a:rPr lang="es-ES" sz="800" b="1" dirty="0" err="1">
                          <a:solidFill>
                            <a:srgbClr val="000000"/>
                          </a:solidFill>
                          <a:effectLst/>
                          <a:latin typeface="Arial" panose="020B0604020202020204" pitchFamily="34" charset="0"/>
                          <a:ea typeface="Times New Roman" panose="02020603050405020304" pitchFamily="18" charset="0"/>
                        </a:rPr>
                        <a:t>Area</a:t>
                      </a:r>
                      <a:r>
                        <a:rPr lang="es-ES" sz="800" b="1" dirty="0">
                          <a:solidFill>
                            <a:srgbClr val="000000"/>
                          </a:solidFill>
                          <a:effectLst/>
                          <a:latin typeface="Arial" panose="020B0604020202020204" pitchFamily="34" charset="0"/>
                          <a:ea typeface="Times New Roman" panose="02020603050405020304" pitchFamily="18" charset="0"/>
                        </a:rPr>
                        <a:t> </a:t>
                      </a:r>
                      <a:r>
                        <a:rPr lang="es-ES" sz="800" b="1" dirty="0" err="1">
                          <a:solidFill>
                            <a:srgbClr val="000000"/>
                          </a:solidFill>
                          <a:effectLst/>
                          <a:latin typeface="Arial" panose="020B0604020202020204" pitchFamily="34" charset="0"/>
                          <a:ea typeface="Times New Roman" panose="02020603050405020304" pitchFamily="18" charset="0"/>
                        </a:rPr>
                        <a:t>Elem</a:t>
                      </a:r>
                      <a:endParaRPr lang="es-EC" sz="800" b="1"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rowSpan="2">
                  <a:txBody>
                    <a:bodyPr/>
                    <a:lstStyle/>
                    <a:p>
                      <a:pPr algn="ctr">
                        <a:spcBef>
                          <a:spcPts val="100"/>
                        </a:spcBef>
                        <a:spcAft>
                          <a:spcPts val="100"/>
                        </a:spcAft>
                      </a:pPr>
                      <a:r>
                        <a:rPr lang="es-ES" sz="800" b="1">
                          <a:solidFill>
                            <a:srgbClr val="000000"/>
                          </a:solidFill>
                          <a:effectLst/>
                          <a:latin typeface="Arial" panose="020B0604020202020204" pitchFamily="34" charset="0"/>
                          <a:ea typeface="Times New Roman" panose="02020603050405020304" pitchFamily="18" charset="0"/>
                        </a:rPr>
                        <a:t>Shell Type</a:t>
                      </a:r>
                      <a:endParaRPr lang="es-EC" sz="8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rowSpan="2">
                  <a:txBody>
                    <a:bodyPr/>
                    <a:lstStyle/>
                    <a:p>
                      <a:pPr algn="ctr">
                        <a:spcBef>
                          <a:spcPts val="100"/>
                        </a:spcBef>
                        <a:spcAft>
                          <a:spcPts val="100"/>
                        </a:spcAft>
                      </a:pPr>
                      <a:r>
                        <a:rPr lang="es-ES" sz="800" b="1">
                          <a:solidFill>
                            <a:srgbClr val="000000"/>
                          </a:solidFill>
                          <a:effectLst/>
                          <a:latin typeface="Arial" panose="020B0604020202020204" pitchFamily="34" charset="0"/>
                          <a:ea typeface="Times New Roman" panose="02020603050405020304" pitchFamily="18" charset="0"/>
                        </a:rPr>
                        <a:t>Output Case</a:t>
                      </a:r>
                      <a:endParaRPr lang="es-EC" sz="8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2">
                  <a:txBody>
                    <a:bodyPr/>
                    <a:lstStyle/>
                    <a:p>
                      <a:pPr algn="ctr">
                        <a:spcBef>
                          <a:spcPts val="100"/>
                        </a:spcBef>
                        <a:spcAft>
                          <a:spcPts val="100"/>
                        </a:spcAft>
                      </a:pPr>
                      <a:r>
                        <a:rPr lang="es-ES" sz="800" b="1">
                          <a:solidFill>
                            <a:srgbClr val="000000"/>
                          </a:solidFill>
                          <a:effectLst/>
                          <a:latin typeface="Arial" panose="020B0604020202020204" pitchFamily="34" charset="0"/>
                          <a:ea typeface="Times New Roman" panose="02020603050405020304" pitchFamily="18" charset="0"/>
                        </a:rPr>
                        <a:t>Compresión</a:t>
                      </a:r>
                      <a:endParaRPr lang="es-EC" sz="8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s-EC"/>
                    </a:p>
                  </a:txBody>
                  <a:tcPr/>
                </a:tc>
                <a:tc gridSpan="2">
                  <a:txBody>
                    <a:bodyPr/>
                    <a:lstStyle/>
                    <a:p>
                      <a:pPr algn="ctr">
                        <a:spcBef>
                          <a:spcPts val="100"/>
                        </a:spcBef>
                        <a:spcAft>
                          <a:spcPts val="100"/>
                        </a:spcAft>
                      </a:pPr>
                      <a:r>
                        <a:rPr lang="es-ES" sz="800" b="1">
                          <a:solidFill>
                            <a:srgbClr val="000000"/>
                          </a:solidFill>
                          <a:effectLst/>
                          <a:latin typeface="Arial" panose="020B0604020202020204" pitchFamily="34" charset="0"/>
                          <a:ea typeface="Times New Roman" panose="02020603050405020304" pitchFamily="18" charset="0"/>
                        </a:rPr>
                        <a:t>Tracción</a:t>
                      </a:r>
                      <a:endParaRPr lang="es-EC" sz="8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s-EC"/>
                    </a:p>
                  </a:txBody>
                  <a:tcPr/>
                </a:tc>
                <a:tc>
                  <a:txBody>
                    <a:bodyPr/>
                    <a:lstStyle/>
                    <a:p>
                      <a:pPr algn="ctr">
                        <a:spcBef>
                          <a:spcPts val="100"/>
                        </a:spcBef>
                        <a:spcAft>
                          <a:spcPts val="100"/>
                        </a:spcAft>
                      </a:pPr>
                      <a:r>
                        <a:rPr lang="es-ES" sz="800" b="1">
                          <a:solidFill>
                            <a:srgbClr val="000000"/>
                          </a:solidFill>
                          <a:effectLst/>
                          <a:latin typeface="Arial" panose="020B0604020202020204" pitchFamily="34" charset="0"/>
                          <a:ea typeface="Times New Roman" panose="02020603050405020304" pitchFamily="18" charset="0"/>
                        </a:rPr>
                        <a:t>Corte</a:t>
                      </a:r>
                      <a:endParaRPr lang="es-EC" sz="8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43225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spcBef>
                          <a:spcPts val="100"/>
                        </a:spcBef>
                        <a:spcAft>
                          <a:spcPts val="100"/>
                        </a:spcAft>
                      </a:pPr>
                      <a:r>
                        <a:rPr lang="es-ES" sz="800" b="1">
                          <a:solidFill>
                            <a:srgbClr val="000000"/>
                          </a:solidFill>
                          <a:effectLst/>
                          <a:latin typeface="Arial" panose="020B0604020202020204" pitchFamily="34" charset="0"/>
                          <a:ea typeface="Times New Roman" panose="02020603050405020304" pitchFamily="18" charset="0"/>
                        </a:rPr>
                        <a:t>S11    (T/m²)</a:t>
                      </a:r>
                      <a:endParaRPr lang="es-EC" sz="8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Bef>
                          <a:spcPts val="100"/>
                        </a:spcBef>
                        <a:spcAft>
                          <a:spcPts val="100"/>
                        </a:spcAft>
                      </a:pPr>
                      <a:r>
                        <a:rPr lang="es-ES" sz="800" b="1">
                          <a:solidFill>
                            <a:srgbClr val="000000"/>
                          </a:solidFill>
                          <a:effectLst/>
                          <a:latin typeface="Arial" panose="020B0604020202020204" pitchFamily="34" charset="0"/>
                          <a:ea typeface="Times New Roman" panose="02020603050405020304" pitchFamily="18" charset="0"/>
                        </a:rPr>
                        <a:t>S22</a:t>
                      </a:r>
                      <a:endParaRPr lang="es-EC" sz="800" b="1">
                        <a:solidFill>
                          <a:srgbClr val="000000"/>
                        </a:solidFill>
                        <a:effectLst/>
                        <a:latin typeface="Arial" panose="020B0604020202020204" pitchFamily="34" charset="0"/>
                        <a:ea typeface="Times New Roman" panose="02020603050405020304" pitchFamily="18" charset="0"/>
                      </a:endParaRPr>
                    </a:p>
                    <a:p>
                      <a:pPr algn="ctr">
                        <a:spcBef>
                          <a:spcPts val="100"/>
                        </a:spcBef>
                        <a:spcAft>
                          <a:spcPts val="100"/>
                        </a:spcAft>
                      </a:pPr>
                      <a:r>
                        <a:rPr lang="es-ES" sz="800" b="1">
                          <a:solidFill>
                            <a:srgbClr val="000000"/>
                          </a:solidFill>
                          <a:effectLst/>
                          <a:latin typeface="Arial" panose="020B0604020202020204" pitchFamily="34" charset="0"/>
                          <a:ea typeface="Times New Roman" panose="02020603050405020304" pitchFamily="18" charset="0"/>
                        </a:rPr>
                        <a:t>(T/m²)</a:t>
                      </a:r>
                      <a:endParaRPr lang="es-EC" sz="8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Bef>
                          <a:spcPts val="100"/>
                        </a:spcBef>
                        <a:spcAft>
                          <a:spcPts val="100"/>
                        </a:spcAft>
                      </a:pPr>
                      <a:r>
                        <a:rPr lang="es-ES" sz="800" b="1">
                          <a:solidFill>
                            <a:srgbClr val="000000"/>
                          </a:solidFill>
                          <a:effectLst/>
                          <a:latin typeface="Arial" panose="020B0604020202020204" pitchFamily="34" charset="0"/>
                          <a:ea typeface="Times New Roman" panose="02020603050405020304" pitchFamily="18" charset="0"/>
                        </a:rPr>
                        <a:t>S11    (T/m²)</a:t>
                      </a:r>
                      <a:endParaRPr lang="es-EC" sz="8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Bef>
                          <a:spcPts val="100"/>
                        </a:spcBef>
                        <a:spcAft>
                          <a:spcPts val="100"/>
                        </a:spcAft>
                      </a:pPr>
                      <a:r>
                        <a:rPr lang="es-ES" sz="800" b="1">
                          <a:solidFill>
                            <a:srgbClr val="000000"/>
                          </a:solidFill>
                          <a:effectLst/>
                          <a:latin typeface="Arial" panose="020B0604020202020204" pitchFamily="34" charset="0"/>
                          <a:ea typeface="Times New Roman" panose="02020603050405020304" pitchFamily="18" charset="0"/>
                        </a:rPr>
                        <a:t>S22</a:t>
                      </a:r>
                      <a:endParaRPr lang="es-EC" sz="800" b="1">
                        <a:solidFill>
                          <a:srgbClr val="000000"/>
                        </a:solidFill>
                        <a:effectLst/>
                        <a:latin typeface="Arial" panose="020B0604020202020204" pitchFamily="34" charset="0"/>
                        <a:ea typeface="Times New Roman" panose="02020603050405020304" pitchFamily="18" charset="0"/>
                      </a:endParaRPr>
                    </a:p>
                    <a:p>
                      <a:pPr algn="ctr">
                        <a:spcBef>
                          <a:spcPts val="100"/>
                        </a:spcBef>
                        <a:spcAft>
                          <a:spcPts val="100"/>
                        </a:spcAft>
                      </a:pPr>
                      <a:r>
                        <a:rPr lang="es-ES" sz="800" b="1">
                          <a:solidFill>
                            <a:srgbClr val="000000"/>
                          </a:solidFill>
                          <a:effectLst/>
                          <a:latin typeface="Arial" panose="020B0604020202020204" pitchFamily="34" charset="0"/>
                          <a:ea typeface="Times New Roman" panose="02020603050405020304" pitchFamily="18" charset="0"/>
                        </a:rPr>
                        <a:t>(T/m²)</a:t>
                      </a:r>
                      <a:endParaRPr lang="es-EC" sz="8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Bef>
                          <a:spcPts val="100"/>
                        </a:spcBef>
                        <a:spcAft>
                          <a:spcPts val="100"/>
                        </a:spcAft>
                      </a:pPr>
                      <a:r>
                        <a:rPr lang="es-ES" sz="800" b="1">
                          <a:solidFill>
                            <a:srgbClr val="000000"/>
                          </a:solidFill>
                          <a:effectLst/>
                          <a:latin typeface="Arial" panose="020B0604020202020204" pitchFamily="34" charset="0"/>
                          <a:ea typeface="Times New Roman" panose="02020603050405020304" pitchFamily="18" charset="0"/>
                        </a:rPr>
                        <a:t>S12</a:t>
                      </a:r>
                      <a:endParaRPr lang="es-EC" sz="800" b="1">
                        <a:solidFill>
                          <a:srgbClr val="000000"/>
                        </a:solidFill>
                        <a:effectLst/>
                        <a:latin typeface="Arial" panose="020B0604020202020204" pitchFamily="34" charset="0"/>
                        <a:ea typeface="Times New Roman" panose="02020603050405020304" pitchFamily="18" charset="0"/>
                      </a:endParaRPr>
                    </a:p>
                    <a:p>
                      <a:pPr algn="ctr">
                        <a:spcBef>
                          <a:spcPts val="100"/>
                        </a:spcBef>
                        <a:spcAft>
                          <a:spcPts val="100"/>
                        </a:spcAft>
                      </a:pPr>
                      <a:r>
                        <a:rPr lang="es-ES" sz="800" b="1">
                          <a:solidFill>
                            <a:srgbClr val="000000"/>
                          </a:solidFill>
                          <a:effectLst/>
                          <a:latin typeface="Arial" panose="020B0604020202020204" pitchFamily="34" charset="0"/>
                          <a:ea typeface="Times New Roman" panose="02020603050405020304" pitchFamily="18" charset="0"/>
                        </a:rPr>
                        <a:t>(T/m²)</a:t>
                      </a:r>
                      <a:endParaRPr lang="es-EC" sz="8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432253">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M-13 S/R</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Shell-</a:t>
                      </a:r>
                      <a:r>
                        <a:rPr lang="es-ES" sz="1000" dirty="0" err="1">
                          <a:solidFill>
                            <a:srgbClr val="000000"/>
                          </a:solidFill>
                          <a:effectLst/>
                          <a:latin typeface="Arial" panose="020B0604020202020204" pitchFamily="34" charset="0"/>
                          <a:ea typeface="Times New Roman" panose="02020603050405020304" pitchFamily="18" charset="0"/>
                        </a:rPr>
                        <a:t>Thick</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900" dirty="0">
                          <a:solidFill>
                            <a:srgbClr val="000000"/>
                          </a:solidFill>
                          <a:effectLst/>
                          <a:latin typeface="Arial" panose="020B0604020202020204" pitchFamily="34" charset="0"/>
                          <a:ea typeface="Times New Roman" panose="02020603050405020304" pitchFamily="18" charset="0"/>
                        </a:rPr>
                        <a:t>ENVOLVENTE</a:t>
                      </a:r>
                      <a:endParaRPr lang="es-EC" sz="9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10,94</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4,96</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b="1">
                          <a:solidFill>
                            <a:srgbClr val="FF0000"/>
                          </a:solidFill>
                          <a:effectLst/>
                          <a:latin typeface="Arial" panose="020B0604020202020204" pitchFamily="34" charset="0"/>
                          <a:ea typeface="Times New Roman" panose="02020603050405020304" pitchFamily="18" charset="0"/>
                        </a:rPr>
                        <a:t>15,01</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10,14</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b="1">
                          <a:solidFill>
                            <a:srgbClr val="FF0000"/>
                          </a:solidFill>
                          <a:effectLst/>
                          <a:latin typeface="Arial" panose="020B0604020202020204" pitchFamily="34" charset="0"/>
                          <a:ea typeface="Times New Roman" panose="02020603050405020304" pitchFamily="18" charset="0"/>
                        </a:rPr>
                        <a:t>32,90</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253">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M-13 R</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Shell-</a:t>
                      </a:r>
                      <a:r>
                        <a:rPr lang="es-ES" sz="1000" dirty="0" err="1">
                          <a:solidFill>
                            <a:srgbClr val="000000"/>
                          </a:solidFill>
                          <a:effectLst/>
                          <a:latin typeface="Arial" panose="020B0604020202020204" pitchFamily="34" charset="0"/>
                          <a:ea typeface="Times New Roman" panose="02020603050405020304" pitchFamily="18" charset="0"/>
                        </a:rPr>
                        <a:t>Thick</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900" dirty="0">
                          <a:solidFill>
                            <a:srgbClr val="000000"/>
                          </a:solidFill>
                          <a:effectLst/>
                          <a:latin typeface="Arial" panose="020B0604020202020204" pitchFamily="34" charset="0"/>
                          <a:ea typeface="Times New Roman" panose="02020603050405020304" pitchFamily="18" charset="0"/>
                        </a:rPr>
                        <a:t>ENVOLVENTE</a:t>
                      </a:r>
                      <a:endParaRPr lang="es-EC" sz="9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4,62</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7,12</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10,.32</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9,83</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b="1">
                          <a:solidFill>
                            <a:srgbClr val="FF0000"/>
                          </a:solidFill>
                          <a:effectLst/>
                          <a:latin typeface="Arial" panose="020B0604020202020204" pitchFamily="34" charset="0"/>
                          <a:ea typeface="Times New Roman" panose="02020603050405020304" pitchFamily="18" charset="0"/>
                        </a:rPr>
                        <a:t>25,63</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253">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M-13 A S/R</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Shell-Thick</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900" dirty="0">
                          <a:solidFill>
                            <a:srgbClr val="000000"/>
                          </a:solidFill>
                          <a:effectLst/>
                          <a:latin typeface="Arial" panose="020B0604020202020204" pitchFamily="34" charset="0"/>
                          <a:ea typeface="Times New Roman" panose="02020603050405020304" pitchFamily="18" charset="0"/>
                        </a:rPr>
                        <a:t>ENVOLVENTE</a:t>
                      </a:r>
                      <a:endParaRPr lang="es-EC" sz="9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19.25</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FF0000"/>
                          </a:solidFill>
                          <a:effectLst/>
                          <a:latin typeface="Arial" panose="020B0604020202020204" pitchFamily="34" charset="0"/>
                          <a:ea typeface="Times New Roman" panose="02020603050405020304" pitchFamily="18" charset="0"/>
                        </a:rPr>
                        <a:t>26.55</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FF0000"/>
                          </a:solidFill>
                          <a:effectLst/>
                          <a:latin typeface="Arial" panose="020B0604020202020204" pitchFamily="34" charset="0"/>
                          <a:ea typeface="Times New Roman" panose="02020603050405020304" pitchFamily="18" charset="0"/>
                        </a:rPr>
                        <a:t>17.78</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FF0000"/>
                          </a:solidFill>
                          <a:effectLst/>
                          <a:latin typeface="Arial" panose="020B0604020202020204" pitchFamily="34" charset="0"/>
                          <a:ea typeface="Times New Roman" panose="02020603050405020304" pitchFamily="18" charset="0"/>
                        </a:rPr>
                        <a:t>22.04</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b="1">
                          <a:solidFill>
                            <a:srgbClr val="FF0000"/>
                          </a:solidFill>
                          <a:effectLst/>
                          <a:latin typeface="Arial" panose="020B0604020202020204" pitchFamily="34" charset="0"/>
                          <a:ea typeface="Times New Roman" panose="02020603050405020304" pitchFamily="18" charset="0"/>
                        </a:rPr>
                        <a:t>9.26</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8192">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M-13 A R</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 </a:t>
                      </a:r>
                      <a:endParaRPr lang="es-EC" sz="1000">
                        <a:solidFill>
                          <a:srgbClr val="000000"/>
                        </a:solidFill>
                        <a:effectLst/>
                        <a:latin typeface="Arial" panose="020B0604020202020204" pitchFamily="34" charset="0"/>
                        <a:ea typeface="Times New Roman" panose="02020603050405020304" pitchFamily="18" charset="0"/>
                      </a:endParaRPr>
                    </a:p>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Shell-Thick</a:t>
                      </a:r>
                      <a:endParaRPr lang="es-EC" sz="1000">
                        <a:solidFill>
                          <a:srgbClr val="000000"/>
                        </a:solidFill>
                        <a:effectLst/>
                        <a:latin typeface="Arial" panose="020B0604020202020204" pitchFamily="34" charset="0"/>
                        <a:ea typeface="Times New Roman" panose="02020603050405020304" pitchFamily="18" charset="0"/>
                      </a:endParaRPr>
                    </a:p>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 </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900" dirty="0">
                          <a:solidFill>
                            <a:srgbClr val="000000"/>
                          </a:solidFill>
                          <a:effectLst/>
                          <a:latin typeface="Arial" panose="020B0604020202020204" pitchFamily="34" charset="0"/>
                          <a:ea typeface="Times New Roman" panose="02020603050405020304" pitchFamily="18" charset="0"/>
                        </a:rPr>
                        <a:t>ENVOLVENTE</a:t>
                      </a:r>
                      <a:endParaRPr lang="es-EC" sz="9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11.73</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FF0000"/>
                          </a:solidFill>
                          <a:effectLst/>
                          <a:latin typeface="Arial" panose="020B0604020202020204" pitchFamily="34" charset="0"/>
                          <a:ea typeface="Times New Roman" panose="02020603050405020304" pitchFamily="18" charset="0"/>
                        </a:rPr>
                        <a:t>22.87</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14.26</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FF0000"/>
                          </a:solidFill>
                          <a:effectLst/>
                          <a:latin typeface="Arial" panose="020B0604020202020204" pitchFamily="34" charset="0"/>
                          <a:ea typeface="Times New Roman" panose="02020603050405020304" pitchFamily="18" charset="0"/>
                        </a:rPr>
                        <a:t>18.63</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b="1" dirty="0">
                          <a:solidFill>
                            <a:srgbClr val="000000"/>
                          </a:solidFill>
                          <a:effectLst/>
                          <a:latin typeface="Arial" panose="020B0604020202020204" pitchFamily="34" charset="0"/>
                          <a:ea typeface="Times New Roman" panose="02020603050405020304" pitchFamily="18" charset="0"/>
                        </a:rPr>
                        <a:t>2.53</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463015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428363" y="240826"/>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RESULTADOS</a:t>
            </a:r>
            <a:endParaRPr lang="es-EC" b="1"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1831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0"/>
            <a:ext cx="1362075" cy="1162050"/>
          </a:xfrm>
          <a:prstGeom prst="rect">
            <a:avLst/>
          </a:prstGeom>
          <a:ln>
            <a:noFill/>
          </a:ln>
        </p:spPr>
      </p:pic>
      <p:pic>
        <p:nvPicPr>
          <p:cNvPr id="389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88" y="3668983"/>
            <a:ext cx="3464994" cy="226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a 2"/>
          <p:cNvGraphicFramePr>
            <a:graphicFrameLocks noGrp="1"/>
          </p:cNvGraphicFramePr>
          <p:nvPr>
            <p:extLst>
              <p:ext uri="{D42A27DB-BD31-4B8C-83A1-F6EECF244321}">
                <p14:modId xmlns:p14="http://schemas.microsoft.com/office/powerpoint/2010/main" val="430783915"/>
              </p:ext>
            </p:extLst>
          </p:nvPr>
        </p:nvGraphicFramePr>
        <p:xfrm>
          <a:off x="3690651" y="3514379"/>
          <a:ext cx="5117245" cy="2601230"/>
        </p:xfrm>
        <a:graphic>
          <a:graphicData uri="http://schemas.openxmlformats.org/drawingml/2006/table">
            <a:tbl>
              <a:tblPr/>
              <a:tblGrid>
                <a:gridCol w="631920"/>
                <a:gridCol w="682116"/>
                <a:gridCol w="877399"/>
                <a:gridCol w="585162"/>
                <a:gridCol w="473379"/>
                <a:gridCol w="696945"/>
                <a:gridCol w="585162"/>
                <a:gridCol w="585162"/>
              </a:tblGrid>
              <a:tr h="423726">
                <a:tc rowSpan="2">
                  <a:txBody>
                    <a:bodyPr/>
                    <a:lstStyle/>
                    <a:p>
                      <a:pPr algn="ctr">
                        <a:spcBef>
                          <a:spcPts val="100"/>
                        </a:spcBef>
                        <a:spcAft>
                          <a:spcPts val="100"/>
                        </a:spcAft>
                      </a:pPr>
                      <a:r>
                        <a:rPr lang="es-ES" sz="1000" b="1" dirty="0" err="1">
                          <a:solidFill>
                            <a:srgbClr val="000000"/>
                          </a:solidFill>
                          <a:effectLst/>
                          <a:latin typeface="Arial" panose="020B0604020202020204" pitchFamily="34" charset="0"/>
                          <a:ea typeface="Times New Roman" panose="02020603050405020304" pitchFamily="18" charset="0"/>
                        </a:rPr>
                        <a:t>Area</a:t>
                      </a:r>
                      <a:r>
                        <a:rPr lang="es-ES" sz="1000" b="1" dirty="0">
                          <a:solidFill>
                            <a:srgbClr val="000000"/>
                          </a:solidFill>
                          <a:effectLst/>
                          <a:latin typeface="Arial" panose="020B0604020202020204" pitchFamily="34" charset="0"/>
                          <a:ea typeface="Times New Roman" panose="02020603050405020304" pitchFamily="18" charset="0"/>
                        </a:rPr>
                        <a:t> </a:t>
                      </a:r>
                      <a:r>
                        <a:rPr lang="es-ES" sz="1000" b="1" dirty="0" err="1">
                          <a:solidFill>
                            <a:srgbClr val="000000"/>
                          </a:solidFill>
                          <a:effectLst/>
                          <a:latin typeface="Arial" panose="020B0604020202020204" pitchFamily="34" charset="0"/>
                          <a:ea typeface="Times New Roman" panose="02020603050405020304" pitchFamily="18" charset="0"/>
                        </a:rPr>
                        <a:t>Elem</a:t>
                      </a:r>
                      <a:endParaRPr lang="es-EC" sz="1000" b="1"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rowSpan="2">
                  <a:txBody>
                    <a:bodyPr/>
                    <a:lstStyle/>
                    <a:p>
                      <a:pPr algn="ctr">
                        <a:spcBef>
                          <a:spcPts val="100"/>
                        </a:spcBef>
                        <a:spcAft>
                          <a:spcPts val="100"/>
                        </a:spcAft>
                      </a:pPr>
                      <a:r>
                        <a:rPr lang="es-ES" sz="1000" b="1" dirty="0">
                          <a:solidFill>
                            <a:srgbClr val="000000"/>
                          </a:solidFill>
                          <a:effectLst/>
                          <a:latin typeface="Arial" panose="020B0604020202020204" pitchFamily="34" charset="0"/>
                          <a:ea typeface="Times New Roman" panose="02020603050405020304" pitchFamily="18" charset="0"/>
                        </a:rPr>
                        <a:t>Shell </a:t>
                      </a:r>
                      <a:r>
                        <a:rPr lang="es-ES" sz="1000" b="1" dirty="0" err="1">
                          <a:solidFill>
                            <a:srgbClr val="000000"/>
                          </a:solidFill>
                          <a:effectLst/>
                          <a:latin typeface="Arial" panose="020B0604020202020204" pitchFamily="34" charset="0"/>
                          <a:ea typeface="Times New Roman" panose="02020603050405020304" pitchFamily="18" charset="0"/>
                        </a:rPr>
                        <a:t>Type</a:t>
                      </a:r>
                      <a:endParaRPr lang="es-EC" sz="1000" b="1"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rowSpan="2">
                  <a:txBody>
                    <a:bodyPr/>
                    <a:lstStyle/>
                    <a:p>
                      <a:pPr algn="ctr">
                        <a:spcBef>
                          <a:spcPts val="100"/>
                        </a:spcBef>
                        <a:spcAft>
                          <a:spcPts val="100"/>
                        </a:spcAft>
                      </a:pPr>
                      <a:r>
                        <a:rPr lang="es-ES" sz="1000" b="1" dirty="0">
                          <a:solidFill>
                            <a:srgbClr val="000000"/>
                          </a:solidFill>
                          <a:effectLst/>
                          <a:latin typeface="Arial" panose="020B0604020202020204" pitchFamily="34" charset="0"/>
                          <a:ea typeface="Times New Roman" panose="02020603050405020304" pitchFamily="18" charset="0"/>
                        </a:rPr>
                        <a:t>Output Case</a:t>
                      </a:r>
                      <a:endParaRPr lang="es-EC" sz="1000" b="1"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2">
                  <a:txBody>
                    <a:bodyPr/>
                    <a:lstStyle/>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Compresión</a:t>
                      </a:r>
                      <a:endParaRPr lang="es-EC" sz="10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s-EC"/>
                    </a:p>
                  </a:txBody>
                  <a:tcPr/>
                </a:tc>
                <a:tc gridSpan="2">
                  <a:txBody>
                    <a:bodyPr/>
                    <a:lstStyle/>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Tracción</a:t>
                      </a:r>
                      <a:endParaRPr lang="es-EC" sz="10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s-EC"/>
                    </a:p>
                  </a:txBody>
                  <a:tcPr/>
                </a:tc>
                <a:tc>
                  <a:txBody>
                    <a:bodyPr/>
                    <a:lstStyle/>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Corte</a:t>
                      </a:r>
                      <a:endParaRPr lang="es-EC" sz="10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423726">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S11    (T/m²)</a:t>
                      </a:r>
                      <a:endParaRPr lang="es-EC" sz="10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S22</a:t>
                      </a:r>
                      <a:endParaRPr lang="es-EC" sz="1000" b="1">
                        <a:solidFill>
                          <a:srgbClr val="000000"/>
                        </a:solidFill>
                        <a:effectLst/>
                        <a:latin typeface="Arial" panose="020B0604020202020204" pitchFamily="34" charset="0"/>
                        <a:ea typeface="Times New Roman" panose="02020603050405020304" pitchFamily="18" charset="0"/>
                      </a:endParaRPr>
                    </a:p>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(T/m²)</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S11    (T/m²)</a:t>
                      </a:r>
                      <a:endParaRPr lang="es-EC" sz="1000" b="1">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S22</a:t>
                      </a:r>
                      <a:endParaRPr lang="es-EC" sz="1000" b="1">
                        <a:solidFill>
                          <a:srgbClr val="000000"/>
                        </a:solidFill>
                        <a:effectLst/>
                        <a:latin typeface="Arial" panose="020B0604020202020204" pitchFamily="34" charset="0"/>
                        <a:ea typeface="Times New Roman" panose="02020603050405020304" pitchFamily="18" charset="0"/>
                      </a:endParaRPr>
                    </a:p>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(T/m²)</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S12</a:t>
                      </a:r>
                      <a:endParaRPr lang="es-EC" sz="1000" b="1">
                        <a:solidFill>
                          <a:srgbClr val="000000"/>
                        </a:solidFill>
                        <a:effectLst/>
                        <a:latin typeface="Arial" panose="020B0604020202020204" pitchFamily="34" charset="0"/>
                        <a:ea typeface="Times New Roman" panose="02020603050405020304" pitchFamily="18" charset="0"/>
                      </a:endParaRPr>
                    </a:p>
                    <a:p>
                      <a:pPr algn="ctr">
                        <a:spcBef>
                          <a:spcPts val="100"/>
                        </a:spcBef>
                        <a:spcAft>
                          <a:spcPts val="100"/>
                        </a:spcAft>
                      </a:pPr>
                      <a:r>
                        <a:rPr lang="es-ES" sz="1000" b="1">
                          <a:solidFill>
                            <a:srgbClr val="000000"/>
                          </a:solidFill>
                          <a:effectLst/>
                          <a:latin typeface="Arial" panose="020B0604020202020204" pitchFamily="34" charset="0"/>
                          <a:ea typeface="Times New Roman" panose="02020603050405020304" pitchFamily="18" charset="0"/>
                        </a:rPr>
                        <a:t>(T/m²)</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423726">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M-L S/R</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Shell-Thick</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800" dirty="0">
                          <a:solidFill>
                            <a:srgbClr val="000000"/>
                          </a:solidFill>
                          <a:effectLst/>
                          <a:latin typeface="Arial" panose="020B0604020202020204" pitchFamily="34" charset="0"/>
                          <a:ea typeface="Times New Roman" panose="02020603050405020304" pitchFamily="18" charset="0"/>
                        </a:rPr>
                        <a:t>ENVOLVENTE</a:t>
                      </a:r>
                      <a:endParaRPr lang="es-EC" sz="8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1,33</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3,76</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3,46</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b="1">
                          <a:solidFill>
                            <a:srgbClr val="FF0000"/>
                          </a:solidFill>
                          <a:effectLst/>
                          <a:latin typeface="Arial" panose="020B0604020202020204" pitchFamily="34" charset="0"/>
                          <a:ea typeface="Times New Roman" panose="02020603050405020304" pitchFamily="18" charset="0"/>
                        </a:rPr>
                        <a:t>18,07</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1,90</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726">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M-L R</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Shell-Thick</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800" dirty="0">
                          <a:solidFill>
                            <a:srgbClr val="000000"/>
                          </a:solidFill>
                          <a:effectLst/>
                          <a:latin typeface="Arial" panose="020B0604020202020204" pitchFamily="34" charset="0"/>
                          <a:ea typeface="Times New Roman" panose="02020603050405020304" pitchFamily="18" charset="0"/>
                        </a:rPr>
                        <a:t>ENVOLVENTE</a:t>
                      </a:r>
                      <a:endParaRPr lang="es-EC" sz="8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1,33</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3,76</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4,91</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b="1" dirty="0">
                          <a:solidFill>
                            <a:srgbClr val="FF0000"/>
                          </a:solidFill>
                          <a:effectLst/>
                          <a:latin typeface="Arial" panose="020B0604020202020204" pitchFamily="34" charset="0"/>
                          <a:ea typeface="Times New Roman" panose="02020603050405020304" pitchFamily="18" charset="0"/>
                        </a:rPr>
                        <a:t>18,10</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4,13</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726">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M-L A S/R</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Shell-Thick</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800" dirty="0">
                          <a:solidFill>
                            <a:srgbClr val="000000"/>
                          </a:solidFill>
                          <a:effectLst/>
                          <a:latin typeface="Arial" panose="020B0604020202020204" pitchFamily="34" charset="0"/>
                          <a:ea typeface="Times New Roman" panose="02020603050405020304" pitchFamily="18" charset="0"/>
                        </a:rPr>
                        <a:t>ENVOLVENTE</a:t>
                      </a:r>
                      <a:endParaRPr lang="es-EC" sz="8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FF0000"/>
                          </a:solidFill>
                          <a:effectLst/>
                          <a:latin typeface="Arial" panose="020B0604020202020204" pitchFamily="34" charset="0"/>
                          <a:ea typeface="Times New Roman" panose="02020603050405020304" pitchFamily="18" charset="0"/>
                        </a:rPr>
                        <a:t>23.64</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12.76</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7.65</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b="1" dirty="0">
                          <a:solidFill>
                            <a:srgbClr val="FF0000"/>
                          </a:solidFill>
                          <a:effectLst/>
                          <a:latin typeface="Arial" panose="020B0604020202020204" pitchFamily="34" charset="0"/>
                          <a:ea typeface="Times New Roman" panose="02020603050405020304" pitchFamily="18" charset="0"/>
                        </a:rPr>
                        <a:t>21.53</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0.42</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726">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M-L A R</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Shell-Thick</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800" dirty="0">
                          <a:solidFill>
                            <a:srgbClr val="000000"/>
                          </a:solidFill>
                          <a:effectLst/>
                          <a:latin typeface="Arial" panose="020B0604020202020204" pitchFamily="34" charset="0"/>
                          <a:ea typeface="Times New Roman" panose="02020603050405020304" pitchFamily="18" charset="0"/>
                        </a:rPr>
                        <a:t>ENVOLVENTE</a:t>
                      </a:r>
                      <a:endParaRPr lang="es-EC" sz="8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FF0000"/>
                          </a:solidFill>
                          <a:effectLst/>
                          <a:latin typeface="Arial" panose="020B0604020202020204" pitchFamily="34" charset="0"/>
                          <a:ea typeface="Times New Roman" panose="02020603050405020304" pitchFamily="18" charset="0"/>
                        </a:rPr>
                        <a:t>20.15</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6.27</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a:solidFill>
                            <a:srgbClr val="000000"/>
                          </a:solidFill>
                          <a:effectLst/>
                          <a:latin typeface="Arial" panose="020B0604020202020204" pitchFamily="34" charset="0"/>
                          <a:ea typeface="Times New Roman" panose="02020603050405020304" pitchFamily="18" charset="0"/>
                        </a:rPr>
                        <a:t>5.93</a:t>
                      </a:r>
                      <a:endParaRPr lang="es-EC" sz="100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b="1" dirty="0">
                          <a:solidFill>
                            <a:srgbClr val="FF0000"/>
                          </a:solidFill>
                          <a:effectLst/>
                          <a:latin typeface="Arial" panose="020B0604020202020204" pitchFamily="34" charset="0"/>
                          <a:ea typeface="Times New Roman" panose="02020603050405020304" pitchFamily="18" charset="0"/>
                        </a:rPr>
                        <a:t>19.57</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s-ES" sz="1000" dirty="0">
                          <a:solidFill>
                            <a:srgbClr val="000000"/>
                          </a:solidFill>
                          <a:effectLst/>
                          <a:latin typeface="Arial" panose="020B0604020202020204" pitchFamily="34" charset="0"/>
                          <a:ea typeface="Times New Roman" panose="02020603050405020304" pitchFamily="18" charset="0"/>
                        </a:rPr>
                        <a:t>0.24</a:t>
                      </a:r>
                      <a:endParaRPr lang="es-EC" sz="1000" dirty="0">
                        <a:solidFill>
                          <a:srgbClr val="000000"/>
                        </a:solidFill>
                        <a:effectLst/>
                        <a:latin typeface="Arial" panose="020B0604020202020204" pitchFamily="34" charset="0"/>
                        <a:ea typeface="Times New Roman" panose="02020603050405020304" pitchFamily="18"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1 CuadroTexto"/>
          <p:cNvSpPr txBox="1"/>
          <p:nvPr/>
        </p:nvSpPr>
        <p:spPr>
          <a:xfrm>
            <a:off x="485775" y="1328738"/>
            <a:ext cx="8186738" cy="2246769"/>
          </a:xfrm>
          <a:prstGeom prst="rect">
            <a:avLst/>
          </a:prstGeom>
          <a:noFill/>
        </p:spPr>
        <p:txBody>
          <a:bodyPr wrap="square" rtlCol="0">
            <a:spAutoFit/>
          </a:bodyPr>
          <a:lstStyle/>
          <a:p>
            <a:pPr lvl="0" algn="just"/>
            <a:r>
              <a:rPr lang="es-ES" sz="2000" dirty="0"/>
              <a:t>El esfuerzo a tracción S22 y a compresión S11 sobrepasan el valor límite establecido respectivamente, antes y después de realizada la </a:t>
            </a:r>
            <a:r>
              <a:rPr lang="es-ES" sz="2000" dirty="0" smtClean="0"/>
              <a:t>rehabilitación, </a:t>
            </a:r>
            <a:r>
              <a:rPr lang="es-ES" sz="2000" dirty="0"/>
              <a:t>además de identificar que el refuerzo colocado está ubicado en el lado opuesto donde se presenta la falla, </a:t>
            </a:r>
            <a:r>
              <a:rPr lang="es-ES" sz="2000" dirty="0" smtClean="0"/>
              <a:t> </a:t>
            </a:r>
            <a:r>
              <a:rPr lang="es-ES" sz="2000" dirty="0"/>
              <a:t>según lo evidenciado en </a:t>
            </a:r>
            <a:r>
              <a:rPr lang="es-ES" sz="2000" dirty="0" smtClean="0"/>
              <a:t>los </a:t>
            </a:r>
            <a:r>
              <a:rPr lang="es-ES" sz="2000" dirty="0"/>
              <a:t>muros a los que se le realizaron rehabilitaciones con la incorporación de refuerzos en madera resultan ser insuficientes.</a:t>
            </a:r>
            <a:endParaRPr lang="es-EC" sz="2000" dirty="0"/>
          </a:p>
          <a:p>
            <a:pPr algn="just"/>
            <a:endParaRPr lang="es-EC" sz="2000" dirty="0"/>
          </a:p>
        </p:txBody>
      </p:sp>
    </p:spTree>
    <p:extLst>
      <p:ext uri="{BB962C8B-B14F-4D97-AF65-F5344CB8AC3E}">
        <p14:creationId xmlns:p14="http://schemas.microsoft.com/office/powerpoint/2010/main" val="24904741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480414" y="264018"/>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RESULTADOS</a:t>
            </a:r>
            <a:endParaRPr lang="es-EC" b="1" dirty="0">
              <a:latin typeface="Times New Roman" panose="02020603050405020304" pitchFamily="18" charset="0"/>
              <a:cs typeface="Times New Roman" panose="02020603050405020304" pitchFamily="18" charset="0"/>
            </a:endParaRPr>
          </a:p>
        </p:txBody>
      </p:sp>
      <p:sp>
        <p:nvSpPr>
          <p:cNvPr id="17" name="Marcador de contenido 2"/>
          <p:cNvSpPr>
            <a:spLocks noGrp="1"/>
          </p:cNvSpPr>
          <p:nvPr>
            <p:ph idx="1"/>
          </p:nvPr>
        </p:nvSpPr>
        <p:spPr>
          <a:xfrm>
            <a:off x="251245" y="1741936"/>
            <a:ext cx="8907321" cy="3017520"/>
          </a:xfrm>
        </p:spPr>
        <p:txBody>
          <a:bodyPr>
            <a:normAutofit/>
          </a:bodyPr>
          <a:lstStyle/>
          <a:p>
            <a:pPr algn="ctr"/>
            <a:r>
              <a:rPr lang="es-EC" sz="2400" b="1" dirty="0" smtClean="0">
                <a:solidFill>
                  <a:schemeClr val="tx1"/>
                </a:solidFill>
                <a:latin typeface="Times New Roman" panose="02020603050405020304" pitchFamily="18" charset="0"/>
                <a:cs typeface="Times New Roman" panose="02020603050405020304" pitchFamily="18" charset="0"/>
              </a:rPr>
              <a:t>Esfuerzos en muros en ambas direcciones horizontal y vertical, sin intervenir</a:t>
            </a:r>
            <a:endParaRPr lang="es-EC" sz="2400" b="1" dirty="0">
              <a:solidFill>
                <a:schemeClr val="tx1"/>
              </a:solidFill>
              <a:latin typeface="Times New Roman" panose="02020603050405020304" pitchFamily="18" charset="0"/>
              <a:cs typeface="Times New Roman" panose="02020603050405020304" pitchFamily="18" charset="0"/>
            </a:endParaRPr>
          </a:p>
          <a:p>
            <a:pPr algn="ctr"/>
            <a:endParaRPr lang="es-EC" sz="2400" b="1" dirty="0"/>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0"/>
            <a:ext cx="1362075" cy="1162050"/>
          </a:xfrm>
          <a:prstGeom prst="rect">
            <a:avLst/>
          </a:prstGeom>
          <a:ln>
            <a:noFill/>
          </a:ln>
        </p:spPr>
      </p:pic>
      <p:pic>
        <p:nvPicPr>
          <p:cNvPr id="39938" name="Picture 2"/>
          <p:cNvPicPr preferRelativeResize="0">
            <a:picLocks noChangeAspect="1" noChangeArrowheads="1"/>
          </p:cNvPicPr>
          <p:nvPr/>
        </p:nvPicPr>
        <p:blipFill rotWithShape="1">
          <a:blip r:embed="rId4" cstate="print">
            <a:extLst>
              <a:ext uri="{28A0092B-C50C-407E-A947-70E740481C1C}">
                <a14:useLocalDpi xmlns:a14="http://schemas.microsoft.com/office/drawing/2010/main" val="0"/>
              </a:ext>
            </a:extLst>
          </a:blip>
          <a:srcRect l="21995" r="22447" b="7101"/>
          <a:stretch/>
        </p:blipFill>
        <p:spPr bwMode="auto">
          <a:xfrm>
            <a:off x="34789" y="2660914"/>
            <a:ext cx="4326196" cy="419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preferRelativeResize="0">
            <a:picLocks noChangeAspect="1" noChangeArrowheads="1"/>
          </p:cNvPicPr>
          <p:nvPr/>
        </p:nvPicPr>
        <p:blipFill rotWithShape="1">
          <a:blip r:embed="rId5" cstate="print">
            <a:extLst>
              <a:ext uri="{28A0092B-C50C-407E-A947-70E740481C1C}">
                <a14:useLocalDpi xmlns:a14="http://schemas.microsoft.com/office/drawing/2010/main" val="0"/>
              </a:ext>
            </a:extLst>
          </a:blip>
          <a:srcRect l="22312" r="22612" b="8251"/>
          <a:stretch/>
        </p:blipFill>
        <p:spPr bwMode="auto">
          <a:xfrm>
            <a:off x="4961481" y="2660914"/>
            <a:ext cx="4197085" cy="419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31994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568137" y="269282"/>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RESULTADOS</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30839" y="1426068"/>
            <a:ext cx="4792620" cy="3292475"/>
          </a:xfrm>
        </p:spPr>
        <p:txBody>
          <a:bodyPr>
            <a:noAutofit/>
          </a:bodyPr>
          <a:lstStyle/>
          <a:p>
            <a:pPr marL="0" indent="0" algn="just">
              <a:buNone/>
            </a:pPr>
            <a:endParaRPr lang="es-EC" sz="2400" dirty="0">
              <a:solidFill>
                <a:schemeClr val="tx1"/>
              </a:solidFill>
              <a:latin typeface="Times New Roman" panose="02020603050405020304" pitchFamily="18" charset="0"/>
              <a:cs typeface="Times New Roman" panose="02020603050405020304" pitchFamily="18" charset="0"/>
            </a:endParaRPr>
          </a:p>
          <a:p>
            <a:pPr algn="just"/>
            <a:endParaRPr lang="es-EC" sz="2400" dirty="0">
              <a:solidFill>
                <a:schemeClr val="tx1"/>
              </a:solidFill>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6993" y="5264"/>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30839" y="0"/>
            <a:ext cx="1362075" cy="1162050"/>
          </a:xfrm>
          <a:prstGeom prst="rect">
            <a:avLst/>
          </a:prstGeom>
          <a:ln>
            <a:noFill/>
          </a:ln>
        </p:spPr>
      </p:pic>
      <p:pic>
        <p:nvPicPr>
          <p:cNvPr id="7" name="0 Imagen"/>
          <p:cNvPicPr/>
          <p:nvPr/>
        </p:nvPicPr>
        <p:blipFill rotWithShape="1">
          <a:blip r:embed="rId4">
            <a:extLst>
              <a:ext uri="{28A0092B-C50C-407E-A947-70E740481C1C}">
                <a14:useLocalDpi xmlns:a14="http://schemas.microsoft.com/office/drawing/2010/main" val="0"/>
              </a:ext>
            </a:extLst>
          </a:blip>
          <a:srcRect l="3507" t="13813" r="26600" b="4080"/>
          <a:stretch/>
        </p:blipFill>
        <p:spPr>
          <a:xfrm>
            <a:off x="400050" y="928688"/>
            <a:ext cx="8458199" cy="5672137"/>
          </a:xfrm>
          <a:prstGeom prst="rect">
            <a:avLst/>
          </a:prstGeom>
        </p:spPr>
      </p:pic>
    </p:spTree>
    <p:extLst>
      <p:ext uri="{BB962C8B-B14F-4D97-AF65-F5344CB8AC3E}">
        <p14:creationId xmlns:p14="http://schemas.microsoft.com/office/powerpoint/2010/main" val="17382004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5" name="Título 6"/>
          <p:cNvSpPr>
            <a:spLocks noGrp="1"/>
          </p:cNvSpPr>
          <p:nvPr>
            <p:ph type="title"/>
          </p:nvPr>
        </p:nvSpPr>
        <p:spPr>
          <a:xfrm>
            <a:off x="1458049" y="627356"/>
            <a:ext cx="6273625" cy="680398"/>
          </a:xfrm>
        </p:spPr>
        <p:txBody>
          <a:bodyPr>
            <a:normAutofit fontScale="90000"/>
          </a:bodyPr>
          <a:lstStyle/>
          <a:p>
            <a:pPr algn="ctr"/>
            <a:r>
              <a:rPr lang="es-EC" b="1" dirty="0" smtClean="0">
                <a:solidFill>
                  <a:schemeClr val="tx1"/>
                </a:solidFill>
                <a:latin typeface="Times New Roman" panose="02020603050405020304" pitchFamily="18" charset="0"/>
                <a:cs typeface="Times New Roman" panose="02020603050405020304" pitchFamily="18" charset="0"/>
              </a:rPr>
              <a:t>PLANTEAMIENTO DEL PROBLEMA</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7" name="Marcador de contenido 2"/>
          <p:cNvSpPr>
            <a:spLocks noGrp="1"/>
          </p:cNvSpPr>
          <p:nvPr>
            <p:ph idx="1"/>
          </p:nvPr>
        </p:nvSpPr>
        <p:spPr>
          <a:xfrm>
            <a:off x="-11070" y="1906636"/>
            <a:ext cx="9155070" cy="3330575"/>
          </a:xfrm>
        </p:spPr>
        <p:txBody>
          <a:bodyPr>
            <a:noAutofit/>
          </a:bodyPr>
          <a:lstStyle/>
          <a:p>
            <a:pPr algn="ctr"/>
            <a:r>
              <a:rPr lang="es-VE" sz="2800" b="1" dirty="0" smtClean="0">
                <a:solidFill>
                  <a:schemeClr val="tx1"/>
                </a:solidFill>
                <a:latin typeface="Times New Roman" panose="02020603050405020304" pitchFamily="18" charset="0"/>
                <a:cs typeface="Times New Roman" panose="02020603050405020304" pitchFamily="18" charset="0"/>
              </a:rPr>
              <a:t>¿Qué se pretende?</a:t>
            </a:r>
          </a:p>
          <a:p>
            <a:pPr algn="ctr"/>
            <a:endParaRPr lang="es-VE" sz="2800" b="1" dirty="0" smtClean="0">
              <a:solidFill>
                <a:schemeClr val="tx1"/>
              </a:solidFill>
              <a:latin typeface="Times New Roman" panose="02020603050405020304" pitchFamily="18" charset="0"/>
              <a:cs typeface="Times New Roman" panose="02020603050405020304" pitchFamily="18" charset="0"/>
            </a:endParaRPr>
          </a:p>
          <a:p>
            <a:pPr algn="ctr"/>
            <a:r>
              <a:rPr lang="es-VE" sz="2800" dirty="0" smtClean="0">
                <a:solidFill>
                  <a:schemeClr val="tx1"/>
                </a:solidFill>
                <a:latin typeface="Times New Roman" panose="02020603050405020304" pitchFamily="18" charset="0"/>
                <a:cs typeface="Times New Roman" panose="02020603050405020304" pitchFamily="18" charset="0"/>
              </a:rPr>
              <a:t>Esta investigación contempla la evaluación estructural de la adecuación de una vivienda, en el Centro Histórico de Quito, realizada por el Instituto Metropolitano de Patrimonio</a:t>
            </a:r>
          </a:p>
          <a:p>
            <a:pPr algn="ctr"/>
            <a:endParaRPr lang="es-VE" sz="2800" dirty="0" smtClean="0">
              <a:solidFill>
                <a:schemeClr val="tx1"/>
              </a:solidFill>
              <a:latin typeface="Times New Roman" panose="02020603050405020304" pitchFamily="18" charset="0"/>
              <a:cs typeface="Times New Roman" panose="02020603050405020304" pitchFamily="18" charset="0"/>
            </a:endParaRPr>
          </a:p>
          <a:p>
            <a:pPr algn="ctr"/>
            <a:r>
              <a:rPr lang="es-VE" sz="2800" dirty="0" smtClean="0">
                <a:solidFill>
                  <a:schemeClr val="tx1"/>
                </a:solidFill>
                <a:latin typeface="Times New Roman" panose="02020603050405020304" pitchFamily="18" charset="0"/>
                <a:cs typeface="Times New Roman" panose="02020603050405020304" pitchFamily="18" charset="0"/>
              </a:rPr>
              <a:t>Constatando la eficiencia de los trabajos realizados, donde estos estén basados </a:t>
            </a:r>
            <a:r>
              <a:rPr lang="es-VE" sz="2800" dirty="0">
                <a:solidFill>
                  <a:schemeClr val="tx1"/>
                </a:solidFill>
                <a:latin typeface="Times New Roman" panose="02020603050405020304" pitchFamily="18" charset="0"/>
                <a:cs typeface="Times New Roman" panose="02020603050405020304" pitchFamily="18" charset="0"/>
              </a:rPr>
              <a:t>en un </a:t>
            </a:r>
            <a:r>
              <a:rPr lang="es-VE" sz="2800" dirty="0" smtClean="0">
                <a:solidFill>
                  <a:schemeClr val="tx1"/>
                </a:solidFill>
                <a:latin typeface="Times New Roman" panose="02020603050405020304" pitchFamily="18" charset="0"/>
                <a:cs typeface="Times New Roman" panose="02020603050405020304" pitchFamily="18" charset="0"/>
              </a:rPr>
              <a:t>modelo matemático acorde </a:t>
            </a:r>
            <a:r>
              <a:rPr lang="es-VE" sz="2800" dirty="0">
                <a:solidFill>
                  <a:schemeClr val="tx1"/>
                </a:solidFill>
                <a:latin typeface="Times New Roman" panose="02020603050405020304" pitchFamily="18" charset="0"/>
                <a:cs typeface="Times New Roman" panose="02020603050405020304" pitchFamily="18" charset="0"/>
              </a:rPr>
              <a:t>a la </a:t>
            </a:r>
            <a:r>
              <a:rPr lang="es-VE" sz="2800" dirty="0" smtClean="0">
                <a:solidFill>
                  <a:schemeClr val="tx1"/>
                </a:solidFill>
                <a:latin typeface="Times New Roman" panose="02020603050405020304" pitchFamily="18" charset="0"/>
                <a:cs typeface="Times New Roman" panose="02020603050405020304" pitchFamily="18" charset="0"/>
              </a:rPr>
              <a:t>realidad y así establecer un reforzamiento adecuado de  la edificación. </a:t>
            </a:r>
            <a:endParaRPr lang="es-EC"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71105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458049" y="157540"/>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RESULTADOS</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356152" y="1436867"/>
            <a:ext cx="8477417" cy="3292475"/>
          </a:xfrm>
        </p:spPr>
        <p:txBody>
          <a:bodyPr>
            <a:normAutofit/>
          </a:bodyPr>
          <a:lstStyle/>
          <a:p>
            <a:pPr marL="0" indent="0" algn="ctr">
              <a:buNone/>
            </a:pPr>
            <a:r>
              <a:rPr lang="es-EC" sz="2400" dirty="0" smtClean="0">
                <a:solidFill>
                  <a:schemeClr val="tx1"/>
                </a:solidFill>
                <a:latin typeface="Times New Roman" panose="02020603050405020304" pitchFamily="18" charset="0"/>
                <a:cs typeface="Times New Roman" panose="02020603050405020304" pitchFamily="18" charset="0"/>
              </a:rPr>
              <a:t>Debido a la deficiencia en algunos muros se establecen nuevos refuerzos adicionales a los ya establecidos</a:t>
            </a:r>
            <a:endParaRPr lang="es-EC" sz="2400" dirty="0">
              <a:solidFill>
                <a:schemeClr val="tx1"/>
              </a:solidFill>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30023" y="46385"/>
            <a:ext cx="1362075" cy="1162050"/>
          </a:xfrm>
          <a:prstGeom prst="rect">
            <a:avLst/>
          </a:prstGeom>
          <a:ln>
            <a:noFill/>
          </a:ln>
        </p:spPr>
      </p:pic>
      <p:pic>
        <p:nvPicPr>
          <p:cNvPr id="51202" name="Picture 2"/>
          <p:cNvPicPr preferRelativeResize="0">
            <a:picLocks noChangeAspect="1" noChangeArrowheads="1"/>
          </p:cNvPicPr>
          <p:nvPr/>
        </p:nvPicPr>
        <p:blipFill rotWithShape="1">
          <a:blip r:embed="rId4" cstate="print">
            <a:extLst>
              <a:ext uri="{28A0092B-C50C-407E-A947-70E740481C1C}">
                <a14:useLocalDpi xmlns:a14="http://schemas.microsoft.com/office/drawing/2010/main" val="0"/>
              </a:ext>
            </a:extLst>
          </a:blip>
          <a:srcRect l="21991" r="22452" b="6876"/>
          <a:stretch/>
        </p:blipFill>
        <p:spPr bwMode="auto">
          <a:xfrm>
            <a:off x="120474" y="2400300"/>
            <a:ext cx="4524709" cy="4524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p:cNvPicPr preferRelativeResize="0">
            <a:picLocks noChangeAspect="1" noChangeArrowheads="1"/>
          </p:cNvPicPr>
          <p:nvPr/>
        </p:nvPicPr>
        <p:blipFill rotWithShape="1">
          <a:blip r:embed="rId5" cstate="print">
            <a:extLst>
              <a:ext uri="{28A0092B-C50C-407E-A947-70E740481C1C}">
                <a14:useLocalDpi xmlns:a14="http://schemas.microsoft.com/office/drawing/2010/main" val="0"/>
              </a:ext>
            </a:extLst>
          </a:blip>
          <a:srcRect l="22151" r="22452" b="7948"/>
          <a:stretch/>
        </p:blipFill>
        <p:spPr bwMode="auto">
          <a:xfrm>
            <a:off x="4544537" y="2400300"/>
            <a:ext cx="4524709" cy="4524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767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568137" y="269282"/>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RESULTADOS</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30839" y="1426068"/>
            <a:ext cx="4792620" cy="3292475"/>
          </a:xfrm>
        </p:spPr>
        <p:txBody>
          <a:bodyPr>
            <a:noAutofit/>
          </a:bodyPr>
          <a:lstStyle/>
          <a:p>
            <a:pPr marL="0" indent="0" algn="just">
              <a:buNone/>
            </a:pPr>
            <a:endParaRPr lang="es-EC" sz="2400" dirty="0">
              <a:solidFill>
                <a:schemeClr val="tx1"/>
              </a:solidFill>
              <a:latin typeface="Times New Roman" panose="02020603050405020304" pitchFamily="18" charset="0"/>
              <a:cs typeface="Times New Roman" panose="02020603050405020304" pitchFamily="18" charset="0"/>
            </a:endParaRPr>
          </a:p>
          <a:p>
            <a:pPr algn="just"/>
            <a:r>
              <a:rPr lang="es-EC" sz="2400" dirty="0" smtClean="0">
                <a:solidFill>
                  <a:schemeClr val="tx1"/>
                </a:solidFill>
                <a:latin typeface="Times New Roman" panose="02020603050405020304" pitchFamily="18" charset="0"/>
                <a:cs typeface="Times New Roman" panose="02020603050405020304" pitchFamily="18" charset="0"/>
              </a:rPr>
              <a:t>Para las derivas se verifica el desplazamiento de la edificación en ambos sentido X.</a:t>
            </a:r>
          </a:p>
          <a:p>
            <a:pPr algn="just"/>
            <a:r>
              <a:rPr lang="es-ES" sz="2400" dirty="0">
                <a:solidFill>
                  <a:schemeClr val="tx1"/>
                </a:solidFill>
                <a:latin typeface="Times New Roman" panose="02020603050405020304" pitchFamily="18" charset="0"/>
                <a:cs typeface="Times New Roman" panose="02020603050405020304" pitchFamily="18" charset="0"/>
              </a:rPr>
              <a:t>Caso 1: Muros en condición original.</a:t>
            </a:r>
          </a:p>
          <a:p>
            <a:pPr algn="just"/>
            <a:r>
              <a:rPr lang="es-ES" sz="2400" dirty="0">
                <a:solidFill>
                  <a:schemeClr val="tx1"/>
                </a:solidFill>
                <a:latin typeface="Times New Roman" panose="02020603050405020304" pitchFamily="18" charset="0"/>
                <a:cs typeface="Times New Roman" panose="02020603050405020304" pitchFamily="18" charset="0"/>
              </a:rPr>
              <a:t>Caso 2: Muros reforzados por el IMP.</a:t>
            </a:r>
          </a:p>
          <a:p>
            <a:pPr algn="just"/>
            <a:r>
              <a:rPr lang="es-ES" sz="2400" dirty="0">
                <a:solidFill>
                  <a:schemeClr val="tx1"/>
                </a:solidFill>
                <a:latin typeface="Times New Roman" panose="02020603050405020304" pitchFamily="18" charset="0"/>
                <a:cs typeface="Times New Roman" panose="02020603050405020304" pitchFamily="18" charset="0"/>
              </a:rPr>
              <a:t>Caso 3: Muros en condición original con la presencia de un agrietamiento.</a:t>
            </a:r>
          </a:p>
          <a:p>
            <a:pPr algn="just"/>
            <a:r>
              <a:rPr lang="es-ES" sz="2400" dirty="0">
                <a:solidFill>
                  <a:schemeClr val="tx1"/>
                </a:solidFill>
                <a:latin typeface="Times New Roman" panose="02020603050405020304" pitchFamily="18" charset="0"/>
                <a:cs typeface="Times New Roman" panose="02020603050405020304" pitchFamily="18" charset="0"/>
              </a:rPr>
              <a:t>Caso 4: Muros reforzados por el IMP con la presencia de un agrietamiento</a:t>
            </a:r>
            <a:endParaRPr lang="es-EC" sz="2400" dirty="0">
              <a:solidFill>
                <a:schemeClr val="tx1"/>
              </a:solidFill>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6993" y="5264"/>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30839" y="0"/>
            <a:ext cx="1362075" cy="1162050"/>
          </a:xfrm>
          <a:prstGeom prst="rect">
            <a:avLst/>
          </a:prstGeom>
          <a:ln>
            <a:noFill/>
          </a:ln>
        </p:spPr>
      </p:pic>
      <p:pic>
        <p:nvPicPr>
          <p:cNvPr id="4915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501" r="18963" b="6378"/>
          <a:stretch/>
        </p:blipFill>
        <p:spPr bwMode="auto">
          <a:xfrm>
            <a:off x="5134767" y="1714500"/>
            <a:ext cx="4009233" cy="413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28165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438765" y="264018"/>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RESULTADOS</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43542" y="1355457"/>
            <a:ext cx="9144000" cy="3292475"/>
          </a:xfrm>
        </p:spPr>
        <p:txBody>
          <a:bodyPr>
            <a:normAutofit/>
          </a:bodyPr>
          <a:lstStyle/>
          <a:p>
            <a:pPr marL="0" indent="0" algn="ctr">
              <a:buNone/>
            </a:pPr>
            <a:r>
              <a:rPr lang="es-ES" sz="2400" dirty="0">
                <a:solidFill>
                  <a:schemeClr val="tx1"/>
                </a:solidFill>
                <a:latin typeface="Times New Roman" panose="02020603050405020304" pitchFamily="18" charset="0"/>
                <a:cs typeface="Times New Roman" panose="02020603050405020304" pitchFamily="18" charset="0"/>
              </a:rPr>
              <a:t>Con el objeto de conocer el costo de la ejecución de un proyecto de ingeniería que permita el cálculo, simulación y evaluación sísmica de una edificación patrimonial, en específico el caso de la vivienda Imbabura. Se solicitó una cotización del costo del proyecto, obteniendo como respuesta la </a:t>
            </a:r>
            <a:r>
              <a:rPr lang="es-ES" sz="2400" dirty="0" smtClean="0">
                <a:solidFill>
                  <a:schemeClr val="tx1"/>
                </a:solidFill>
                <a:latin typeface="Times New Roman" panose="02020603050405020304" pitchFamily="18" charset="0"/>
                <a:cs typeface="Times New Roman" panose="02020603050405020304" pitchFamily="18" charset="0"/>
              </a:rPr>
              <a:t>cotización</a:t>
            </a:r>
            <a:endParaRPr lang="es-ES" sz="2400" dirty="0">
              <a:solidFill>
                <a:schemeClr val="tx1"/>
              </a:solidFill>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46385"/>
            <a:ext cx="1362075" cy="1162050"/>
          </a:xfrm>
          <a:prstGeom prst="rect">
            <a:avLst/>
          </a:prstGeom>
          <a:ln>
            <a:noFill/>
          </a:ln>
        </p:spPr>
      </p:pic>
      <p:pic>
        <p:nvPicPr>
          <p:cNvPr id="522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43768" b="24634"/>
          <a:stretch/>
        </p:blipFill>
        <p:spPr bwMode="auto">
          <a:xfrm>
            <a:off x="50372" y="3265714"/>
            <a:ext cx="9050086" cy="3490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815189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378859" y="287209"/>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CONCLUSIONES</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74170" y="2096408"/>
            <a:ext cx="8636001" cy="3292475"/>
          </a:xfrm>
        </p:spPr>
        <p:txBody>
          <a:bodyPr>
            <a:noAutofit/>
          </a:bodyPr>
          <a:lstStyle/>
          <a:p>
            <a:pPr lvl="0" algn="just"/>
            <a:r>
              <a:rPr lang="es-ES" sz="2400" dirty="0">
                <a:solidFill>
                  <a:schemeClr val="tx1"/>
                </a:solidFill>
                <a:latin typeface="Times New Roman" panose="02020603050405020304" pitchFamily="18" charset="0"/>
                <a:cs typeface="Times New Roman" panose="02020603050405020304" pitchFamily="18" charset="0"/>
              </a:rPr>
              <a:t>En referencia a los refuerzos implementados se evidenció que algunos de estos no lograron mejorar el comportamiento de la estructura ante las acciones sísmicas, como ocurrió en el caso del muro M-L, donde es importante destacar que en el análisis realizado del antes y después de la incorporación del refuerzo se determinó que la ubicación de estos refuerzos no generaban cambio alguno en el desempeño del muro además de poseer una ubicación errónea, ya que donde los esfuerzos actuantes sobrepasaban los admisibles, no se implementó ningún tipo de refuerzo.</a:t>
            </a:r>
            <a:r>
              <a:rPr lang="es-EC" sz="2400" dirty="0">
                <a:solidFill>
                  <a:schemeClr val="tx1"/>
                </a:solidFill>
                <a:latin typeface="Times New Roman" panose="02020603050405020304" pitchFamily="18" charset="0"/>
                <a:cs typeface="Times New Roman" panose="02020603050405020304" pitchFamily="18" charset="0"/>
              </a:rPr>
              <a:t> </a:t>
            </a: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5681"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784" y="46383"/>
            <a:ext cx="1362075" cy="1162050"/>
          </a:xfrm>
          <a:prstGeom prst="rect">
            <a:avLst/>
          </a:prstGeom>
          <a:ln>
            <a:noFill/>
          </a:ln>
        </p:spPr>
      </p:pic>
    </p:spTree>
    <p:extLst>
      <p:ext uri="{BB962C8B-B14F-4D97-AF65-F5344CB8AC3E}">
        <p14:creationId xmlns:p14="http://schemas.microsoft.com/office/powerpoint/2010/main" val="26962089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378859" y="287209"/>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CONCLUSIONES</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59657" y="2241551"/>
            <a:ext cx="8795658" cy="3292475"/>
          </a:xfrm>
        </p:spPr>
        <p:txBody>
          <a:bodyPr>
            <a:noAutofit/>
          </a:bodyPr>
          <a:lstStyle/>
          <a:p>
            <a:pPr lvl="0" algn="just"/>
            <a:r>
              <a:rPr lang="es-EC" sz="2400" dirty="0">
                <a:solidFill>
                  <a:schemeClr val="tx1"/>
                </a:solidFill>
                <a:latin typeface="Times New Roman" panose="02020603050405020304" pitchFamily="18" charset="0"/>
                <a:cs typeface="Times New Roman" panose="02020603050405020304" pitchFamily="18" charset="0"/>
              </a:rPr>
              <a:t> </a:t>
            </a:r>
            <a:r>
              <a:rPr lang="es-ES" sz="2400" dirty="0" smtClean="0">
                <a:solidFill>
                  <a:schemeClr val="tx1"/>
                </a:solidFill>
                <a:latin typeface="Times New Roman" panose="02020603050405020304" pitchFamily="18" charset="0"/>
                <a:cs typeface="Times New Roman" panose="02020603050405020304" pitchFamily="18" charset="0"/>
              </a:rPr>
              <a:t>En </a:t>
            </a:r>
            <a:r>
              <a:rPr lang="es-ES" sz="2400" dirty="0">
                <a:solidFill>
                  <a:schemeClr val="tx1"/>
                </a:solidFill>
                <a:latin typeface="Times New Roman" panose="02020603050405020304" pitchFamily="18" charset="0"/>
                <a:cs typeface="Times New Roman" panose="02020603050405020304" pitchFamily="18" charset="0"/>
              </a:rPr>
              <a:t>el caso del muro M-13, este se destaca ya que no se evidencia una evaluación del refuerzo instalado, </a:t>
            </a:r>
            <a:r>
              <a:rPr lang="es-ES" sz="2400" dirty="0" smtClean="0">
                <a:solidFill>
                  <a:schemeClr val="tx1"/>
                </a:solidFill>
                <a:latin typeface="Times New Roman" panose="02020603050405020304" pitchFamily="18" charset="0"/>
                <a:cs typeface="Times New Roman" panose="02020603050405020304" pitchFamily="18" charset="0"/>
              </a:rPr>
              <a:t>arrojando </a:t>
            </a:r>
            <a:r>
              <a:rPr lang="es-ES" sz="2400" dirty="0">
                <a:solidFill>
                  <a:schemeClr val="tx1"/>
                </a:solidFill>
                <a:latin typeface="Times New Roman" panose="02020603050405020304" pitchFamily="18" charset="0"/>
                <a:cs typeface="Times New Roman" panose="02020603050405020304" pitchFamily="18" charset="0"/>
              </a:rPr>
              <a:t>como resultado la falla del muro por el esfuerzo de corte presente en este, debido a esta falla se realizó una nueva evaluación, esta vez incorporando un nuevo diseño para la rehabilitación (que estaba planteado en la planificación original), para este caso resulto que el refuerzo planteado es el ideal para el muro ya que mejoró considerablemente el esfuerzo por corte del muro pasando de 25,63 T/m² a 5,22 T/m², lo que implica una disminución de casi el 80</a:t>
            </a:r>
            <a:r>
              <a:rPr lang="es-ES" sz="2400" dirty="0" smtClean="0">
                <a:solidFill>
                  <a:schemeClr val="tx1"/>
                </a:solidFill>
                <a:latin typeface="Times New Roman" panose="02020603050405020304" pitchFamily="18" charset="0"/>
                <a:cs typeface="Times New Roman" panose="02020603050405020304" pitchFamily="18" charset="0"/>
              </a:rPr>
              <a:t>%</a:t>
            </a:r>
            <a:endParaRPr lang="es-EC" sz="2400" dirty="0"/>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5681"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784" y="46383"/>
            <a:ext cx="1362075" cy="1162050"/>
          </a:xfrm>
          <a:prstGeom prst="rect">
            <a:avLst/>
          </a:prstGeom>
          <a:ln>
            <a:noFill/>
          </a:ln>
        </p:spPr>
      </p:pic>
    </p:spTree>
    <p:extLst>
      <p:ext uri="{BB962C8B-B14F-4D97-AF65-F5344CB8AC3E}">
        <p14:creationId xmlns:p14="http://schemas.microsoft.com/office/powerpoint/2010/main" val="4669460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362075" y="287209"/>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CONCLUSIONES</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45226" y="1777093"/>
            <a:ext cx="8907321" cy="3292475"/>
          </a:xfrm>
        </p:spPr>
        <p:txBody>
          <a:bodyPr>
            <a:noAutofit/>
          </a:bodyPr>
          <a:lstStyle/>
          <a:p>
            <a:pPr lvl="0" algn="just"/>
            <a:r>
              <a:rPr lang="es-ES" sz="2400" dirty="0">
                <a:solidFill>
                  <a:schemeClr val="tx1"/>
                </a:solidFill>
                <a:latin typeface="Times New Roman" panose="02020603050405020304" pitchFamily="18" charset="0"/>
                <a:cs typeface="Times New Roman" panose="02020603050405020304" pitchFamily="18" charset="0"/>
              </a:rPr>
              <a:t>El refuerzo implementado en el muro M-8, en base al análisis del antes y después realizado, se demostró que dicho refuerzo no era necesario ya que los valores de esfuerzos que se generaban en su totalidad eran menores a los </a:t>
            </a:r>
            <a:r>
              <a:rPr lang="es-ES" sz="2400" dirty="0" smtClean="0">
                <a:solidFill>
                  <a:schemeClr val="tx1"/>
                </a:solidFill>
                <a:latin typeface="Times New Roman" panose="02020603050405020304" pitchFamily="18" charset="0"/>
                <a:cs typeface="Times New Roman" panose="02020603050405020304" pitchFamily="18" charset="0"/>
              </a:rPr>
              <a:t>admisibles</a:t>
            </a:r>
          </a:p>
          <a:p>
            <a:pPr lvl="0" algn="just"/>
            <a:endParaRPr lang="es-ES" sz="2400" dirty="0">
              <a:solidFill>
                <a:schemeClr val="tx1"/>
              </a:solidFill>
              <a:latin typeface="Times New Roman" panose="02020603050405020304" pitchFamily="18" charset="0"/>
              <a:cs typeface="Times New Roman" panose="02020603050405020304" pitchFamily="18" charset="0"/>
            </a:endParaRPr>
          </a:p>
          <a:p>
            <a:pPr lvl="0" algn="just"/>
            <a:r>
              <a:rPr lang="es-ES" sz="2400" dirty="0" smtClean="0">
                <a:solidFill>
                  <a:schemeClr val="tx1"/>
                </a:solidFill>
                <a:latin typeface="Times New Roman" panose="02020603050405020304" pitchFamily="18" charset="0"/>
                <a:cs typeface="Times New Roman" panose="02020603050405020304" pitchFamily="18" charset="0"/>
              </a:rPr>
              <a:t>En </a:t>
            </a:r>
            <a:r>
              <a:rPr lang="es-ES" sz="2400" dirty="0">
                <a:solidFill>
                  <a:schemeClr val="tx1"/>
                </a:solidFill>
                <a:latin typeface="Times New Roman" panose="02020603050405020304" pitchFamily="18" charset="0"/>
                <a:cs typeface="Times New Roman" panose="02020603050405020304" pitchFamily="18" charset="0"/>
              </a:rPr>
              <a:t>la evaluación del resto de los muros que componen la edificación, los cuales no estaban reforzados, se encontró que algunos de estos presentaban fallas ya sea por tracción o por corte obteniendo desviaciones que iban desde un 7,46% hasta 76,49% en función de los esfuerzos admisibles establecidos según sea el caso, lo que origino que se realizaran los diseños de nuevos refuerzos adicionales a los muros que presentaron </a:t>
            </a:r>
            <a:r>
              <a:rPr lang="es-ES" sz="2400" dirty="0" smtClean="0">
                <a:solidFill>
                  <a:schemeClr val="tx1"/>
                </a:solidFill>
                <a:latin typeface="Times New Roman" panose="02020603050405020304" pitchFamily="18" charset="0"/>
                <a:cs typeface="Times New Roman" panose="02020603050405020304" pitchFamily="18" charset="0"/>
              </a:rPr>
              <a:t>fallas</a:t>
            </a:r>
            <a:endParaRPr lang="es-ES" sz="2400" dirty="0">
              <a:solidFill>
                <a:schemeClr val="tx1"/>
              </a:solidFill>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46383"/>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46383"/>
            <a:ext cx="1362075" cy="1162050"/>
          </a:xfrm>
          <a:prstGeom prst="rect">
            <a:avLst/>
          </a:prstGeom>
          <a:ln>
            <a:noFill/>
          </a:ln>
        </p:spPr>
      </p:pic>
    </p:spTree>
    <p:extLst>
      <p:ext uri="{BB962C8B-B14F-4D97-AF65-F5344CB8AC3E}">
        <p14:creationId xmlns:p14="http://schemas.microsoft.com/office/powerpoint/2010/main" val="22425661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362075" y="287209"/>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CONCLUSIONES</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45226" y="1777093"/>
            <a:ext cx="8907321" cy="3292475"/>
          </a:xfrm>
        </p:spPr>
        <p:txBody>
          <a:bodyPr>
            <a:noAutofit/>
          </a:bodyPr>
          <a:lstStyle/>
          <a:p>
            <a:pPr algn="just"/>
            <a:r>
              <a:rPr lang="es-ES" sz="2400" dirty="0" smtClean="0">
                <a:solidFill>
                  <a:schemeClr val="tx1"/>
                </a:solidFill>
                <a:latin typeface="Times New Roman" panose="02020603050405020304" pitchFamily="18" charset="0"/>
                <a:cs typeface="Times New Roman" panose="02020603050405020304" pitchFamily="18" charset="0"/>
              </a:rPr>
              <a:t>No </a:t>
            </a:r>
            <a:r>
              <a:rPr lang="es-ES" sz="2400" dirty="0">
                <a:solidFill>
                  <a:schemeClr val="tx1"/>
                </a:solidFill>
                <a:latin typeface="Times New Roman" panose="02020603050405020304" pitchFamily="18" charset="0"/>
                <a:cs typeface="Times New Roman" panose="02020603050405020304" pitchFamily="18" charset="0"/>
              </a:rPr>
              <a:t>se evidencia información alguna referente a una evaluación estructural o modelado de la edificación que garantice y soporte las decisiones de los refuerzos </a:t>
            </a:r>
            <a:r>
              <a:rPr lang="es-ES" sz="2400" dirty="0" smtClean="0">
                <a:solidFill>
                  <a:schemeClr val="tx1"/>
                </a:solidFill>
                <a:latin typeface="Times New Roman" panose="02020603050405020304" pitchFamily="18" charset="0"/>
                <a:cs typeface="Times New Roman" panose="02020603050405020304" pitchFamily="18" charset="0"/>
              </a:rPr>
              <a:t>implementados</a:t>
            </a:r>
          </a:p>
          <a:p>
            <a:pPr algn="just"/>
            <a:endParaRPr lang="es-ES" sz="2400" dirty="0">
              <a:solidFill>
                <a:schemeClr val="tx1"/>
              </a:solidFill>
              <a:latin typeface="Times New Roman" panose="02020603050405020304" pitchFamily="18" charset="0"/>
              <a:cs typeface="Times New Roman" panose="02020603050405020304" pitchFamily="18" charset="0"/>
            </a:endParaRPr>
          </a:p>
          <a:p>
            <a:pPr algn="just"/>
            <a:endParaRPr lang="es-ES" sz="2400" dirty="0">
              <a:solidFill>
                <a:schemeClr val="tx1"/>
              </a:solidFill>
              <a:latin typeface="Times New Roman" panose="02020603050405020304" pitchFamily="18" charset="0"/>
              <a:cs typeface="Times New Roman" panose="02020603050405020304" pitchFamily="18" charset="0"/>
            </a:endParaRPr>
          </a:p>
          <a:p>
            <a:pPr algn="just"/>
            <a:r>
              <a:rPr lang="es-ES" sz="2400" dirty="0">
                <a:solidFill>
                  <a:schemeClr val="tx1"/>
                </a:solidFill>
                <a:latin typeface="Times New Roman" panose="02020603050405020304" pitchFamily="18" charset="0"/>
                <a:cs typeface="Times New Roman" panose="02020603050405020304" pitchFamily="18" charset="0"/>
              </a:rPr>
              <a:t>Debido a todo lo expuesto anteriormente se evidencia que no se realiza una evaluación estructural a la edificación con personal calificado y </a:t>
            </a:r>
            <a:r>
              <a:rPr lang="es-ES" sz="2400" dirty="0" smtClean="0">
                <a:solidFill>
                  <a:schemeClr val="tx1"/>
                </a:solidFill>
                <a:latin typeface="Times New Roman" panose="02020603050405020304" pitchFamily="18" charset="0"/>
                <a:cs typeface="Times New Roman" panose="02020603050405020304" pitchFamily="18" charset="0"/>
              </a:rPr>
              <a:t> </a:t>
            </a:r>
            <a:r>
              <a:rPr lang="es-ES" sz="2400" dirty="0">
                <a:solidFill>
                  <a:schemeClr val="tx1"/>
                </a:solidFill>
                <a:latin typeface="Times New Roman" panose="02020603050405020304" pitchFamily="18" charset="0"/>
                <a:cs typeface="Times New Roman" panose="02020603050405020304" pitchFamily="18" charset="0"/>
              </a:rPr>
              <a:t>especializado en el diseño </a:t>
            </a:r>
            <a:r>
              <a:rPr lang="es-ES" sz="2400" dirty="0" smtClean="0">
                <a:solidFill>
                  <a:schemeClr val="tx1"/>
                </a:solidFill>
                <a:latin typeface="Times New Roman" panose="02020603050405020304" pitchFamily="18" charset="0"/>
                <a:cs typeface="Times New Roman" panose="02020603050405020304" pitchFamily="18" charset="0"/>
              </a:rPr>
              <a:t>estructural</a:t>
            </a:r>
            <a:endParaRPr lang="es-EC" sz="2400" dirty="0">
              <a:solidFill>
                <a:schemeClr val="tx1"/>
              </a:solidFill>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46383"/>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46383"/>
            <a:ext cx="1362075" cy="1162050"/>
          </a:xfrm>
          <a:prstGeom prst="rect">
            <a:avLst/>
          </a:prstGeom>
          <a:ln>
            <a:noFill/>
          </a:ln>
        </p:spPr>
      </p:pic>
    </p:spTree>
    <p:extLst>
      <p:ext uri="{BB962C8B-B14F-4D97-AF65-F5344CB8AC3E}">
        <p14:creationId xmlns:p14="http://schemas.microsoft.com/office/powerpoint/2010/main" val="18952523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296125" y="317007"/>
            <a:ext cx="6273625" cy="680398"/>
          </a:xfrm>
        </p:spPr>
        <p:txBody>
          <a:bodyPr>
            <a:noAutofit/>
          </a:bodyPr>
          <a:lstStyle/>
          <a:p>
            <a:pPr algn="ctr"/>
            <a:r>
              <a:rPr lang="es-EC" dirty="0" smtClean="0">
                <a:latin typeface="Times New Roman" panose="02020603050405020304" pitchFamily="18" charset="0"/>
                <a:cs typeface="Times New Roman" panose="02020603050405020304" pitchFamily="18" charset="0"/>
              </a:rPr>
              <a:t>CONCLUSIONES</a:t>
            </a:r>
            <a:endParaRPr lang="es-EC"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61924" y="2241550"/>
            <a:ext cx="8907321" cy="3292475"/>
          </a:xfrm>
        </p:spPr>
        <p:txBody>
          <a:bodyPr>
            <a:normAutofit lnSpcReduction="10000"/>
          </a:bodyPr>
          <a:lstStyle/>
          <a:p>
            <a:pPr lvl="0" algn="just"/>
            <a:r>
              <a:rPr lang="es-ES" sz="2400" dirty="0">
                <a:solidFill>
                  <a:schemeClr val="tx1"/>
                </a:solidFill>
                <a:latin typeface="Times New Roman" panose="02020603050405020304" pitchFamily="18" charset="0"/>
                <a:cs typeface="Times New Roman" panose="02020603050405020304" pitchFamily="18" charset="0"/>
              </a:rPr>
              <a:t>El IMP no contempla dentro de sus procedimientos la evaluación estructural de las edificaciones a ser rehabilitadas, donde estas evaluaciones deben ser realizadas por profesionales de la ingeniería civil con </a:t>
            </a:r>
            <a:r>
              <a:rPr lang="es-ES" sz="2400" dirty="0" smtClean="0">
                <a:solidFill>
                  <a:schemeClr val="tx1"/>
                </a:solidFill>
                <a:latin typeface="Times New Roman" panose="02020603050405020304" pitchFamily="18" charset="0"/>
                <a:cs typeface="Times New Roman" panose="02020603050405020304" pitchFamily="18" charset="0"/>
              </a:rPr>
              <a:t>conocimientos </a:t>
            </a:r>
            <a:r>
              <a:rPr lang="es-ES" sz="2400" dirty="0">
                <a:solidFill>
                  <a:schemeClr val="tx1"/>
                </a:solidFill>
                <a:latin typeface="Times New Roman" panose="02020603050405020304" pitchFamily="18" charset="0"/>
                <a:cs typeface="Times New Roman" panose="02020603050405020304" pitchFamily="18" charset="0"/>
              </a:rPr>
              <a:t>en estructuras sismos </a:t>
            </a:r>
            <a:r>
              <a:rPr lang="es-ES" sz="2400" dirty="0" smtClean="0">
                <a:solidFill>
                  <a:schemeClr val="tx1"/>
                </a:solidFill>
                <a:latin typeface="Times New Roman" panose="02020603050405020304" pitchFamily="18" charset="0"/>
                <a:cs typeface="Times New Roman" panose="02020603050405020304" pitchFamily="18" charset="0"/>
              </a:rPr>
              <a:t>resistentes</a:t>
            </a:r>
          </a:p>
          <a:p>
            <a:pPr lvl="0" algn="just"/>
            <a:endParaRPr lang="es-ES" sz="2400" dirty="0">
              <a:solidFill>
                <a:schemeClr val="tx1"/>
              </a:solidFill>
              <a:latin typeface="Times New Roman" panose="02020603050405020304" pitchFamily="18" charset="0"/>
              <a:cs typeface="Times New Roman" panose="02020603050405020304" pitchFamily="18" charset="0"/>
            </a:endParaRPr>
          </a:p>
          <a:p>
            <a:pPr lvl="0" algn="just"/>
            <a:endParaRPr lang="es-ES" sz="2400" dirty="0">
              <a:solidFill>
                <a:schemeClr val="tx1"/>
              </a:solidFill>
              <a:latin typeface="Times New Roman" panose="02020603050405020304" pitchFamily="18" charset="0"/>
              <a:cs typeface="Times New Roman" panose="02020603050405020304" pitchFamily="18" charset="0"/>
            </a:endParaRPr>
          </a:p>
          <a:p>
            <a:pPr lvl="0" algn="just"/>
            <a:r>
              <a:rPr lang="es-ES" sz="2400" dirty="0">
                <a:solidFill>
                  <a:schemeClr val="tx1"/>
                </a:solidFill>
                <a:latin typeface="Times New Roman" panose="02020603050405020304" pitchFamily="18" charset="0"/>
                <a:cs typeface="Times New Roman" panose="02020603050405020304" pitchFamily="18" charset="0"/>
              </a:rPr>
              <a:t>Realizar un análisis sísmico de ingeniería representaría tan solo el 0,4% del monto del proyecto. No hacerlo podría generar costos incuantificables debidos a daños por eventos sísmicos.</a:t>
            </a: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701" y="-15524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108857"/>
            <a:ext cx="1362075" cy="1162050"/>
          </a:xfrm>
          <a:prstGeom prst="rect">
            <a:avLst/>
          </a:prstGeom>
          <a:ln>
            <a:noFill/>
          </a:ln>
        </p:spPr>
      </p:pic>
    </p:spTree>
    <p:extLst>
      <p:ext uri="{BB962C8B-B14F-4D97-AF65-F5344CB8AC3E}">
        <p14:creationId xmlns:p14="http://schemas.microsoft.com/office/powerpoint/2010/main" val="32556747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296125" y="472247"/>
            <a:ext cx="6557286"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RECOMENDACIONES</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0" y="1846144"/>
            <a:ext cx="9013370" cy="3711694"/>
          </a:xfrm>
        </p:spPr>
        <p:txBody>
          <a:bodyPr>
            <a:noAutofit/>
          </a:bodyPr>
          <a:lstStyle/>
          <a:p>
            <a:pPr lvl="0" algn="just"/>
            <a:r>
              <a:rPr lang="es-ES" sz="2400" dirty="0" smtClean="0">
                <a:solidFill>
                  <a:schemeClr val="tx1"/>
                </a:solidFill>
                <a:latin typeface="Times New Roman" panose="02020603050405020304" pitchFamily="18" charset="0"/>
                <a:cs typeface="Times New Roman" panose="02020603050405020304" pitchFamily="18" charset="0"/>
              </a:rPr>
              <a:t>Las actividades </a:t>
            </a:r>
            <a:r>
              <a:rPr lang="es-ES" sz="2400" dirty="0">
                <a:solidFill>
                  <a:schemeClr val="tx1"/>
                </a:solidFill>
                <a:latin typeface="Times New Roman" panose="02020603050405020304" pitchFamily="18" charset="0"/>
                <a:cs typeface="Times New Roman" panose="02020603050405020304" pitchFamily="18" charset="0"/>
              </a:rPr>
              <a:t>tanto de evaluación como de </a:t>
            </a:r>
            <a:r>
              <a:rPr lang="es-ES" sz="2400" dirty="0" smtClean="0">
                <a:solidFill>
                  <a:schemeClr val="tx1"/>
                </a:solidFill>
                <a:latin typeface="Times New Roman" panose="02020603050405020304" pitchFamily="18" charset="0"/>
                <a:cs typeface="Times New Roman" panose="02020603050405020304" pitchFamily="18" charset="0"/>
              </a:rPr>
              <a:t>reforzamiento </a:t>
            </a:r>
            <a:r>
              <a:rPr lang="es-ES" sz="2400" dirty="0">
                <a:solidFill>
                  <a:schemeClr val="tx1"/>
                </a:solidFill>
                <a:latin typeface="Times New Roman" panose="02020603050405020304" pitchFamily="18" charset="0"/>
                <a:cs typeface="Times New Roman" panose="02020603050405020304" pitchFamily="18" charset="0"/>
              </a:rPr>
              <a:t>y supervisión deben ser realizadas por ingenieros civiles con conocimientos en el diseño sísmico de </a:t>
            </a:r>
            <a:r>
              <a:rPr lang="es-ES" sz="2400" dirty="0" smtClean="0">
                <a:solidFill>
                  <a:schemeClr val="tx1"/>
                </a:solidFill>
                <a:latin typeface="Times New Roman" panose="02020603050405020304" pitchFamily="18" charset="0"/>
                <a:cs typeface="Times New Roman" panose="02020603050405020304" pitchFamily="18" charset="0"/>
              </a:rPr>
              <a:t>estructuras.</a:t>
            </a:r>
          </a:p>
          <a:p>
            <a:pPr lvl="0" algn="just"/>
            <a:endParaRPr lang="es-ES" sz="2400" dirty="0" smtClean="0">
              <a:solidFill>
                <a:schemeClr val="tx1"/>
              </a:solidFill>
              <a:latin typeface="Times New Roman" panose="02020603050405020304" pitchFamily="18" charset="0"/>
              <a:cs typeface="Times New Roman" panose="02020603050405020304" pitchFamily="18" charset="0"/>
            </a:endParaRPr>
          </a:p>
          <a:p>
            <a:pPr algn="just"/>
            <a:r>
              <a:rPr lang="es-ES" sz="2400" dirty="0">
                <a:solidFill>
                  <a:schemeClr val="tx1"/>
                </a:solidFill>
                <a:latin typeface="Times New Roman" panose="02020603050405020304" pitchFamily="18" charset="0"/>
                <a:cs typeface="Times New Roman" panose="02020603050405020304" pitchFamily="18" charset="0"/>
              </a:rPr>
              <a:t>Se debe evitar la implementación de refuerzos basados en experiencias previas, con esto se hace referencia a que cada rehabilitación es única y por lo tanto cada refuerzo que se considere debe ser diseñado y avalado por un profesional de la ingeniería civil</a:t>
            </a:r>
          </a:p>
          <a:p>
            <a:pPr lvl="0" algn="just"/>
            <a:endParaRPr lang="es-ES" sz="2400" dirty="0" smtClean="0">
              <a:solidFill>
                <a:schemeClr val="tx1"/>
              </a:solidFill>
              <a:latin typeface="Times New Roman" panose="02020603050405020304" pitchFamily="18" charset="0"/>
              <a:cs typeface="Times New Roman" panose="02020603050405020304" pitchFamily="18" charset="0"/>
            </a:endParaRPr>
          </a:p>
          <a:p>
            <a:pPr lvl="0" algn="just"/>
            <a:endParaRPr lang="es-ES" sz="2400" dirty="0" smtClean="0">
              <a:solidFill>
                <a:schemeClr val="tx1"/>
              </a:solidFill>
              <a:latin typeface="Times New Roman" panose="02020603050405020304" pitchFamily="18" charset="0"/>
              <a:cs typeface="Times New Roman" panose="02020603050405020304" pitchFamily="18" charset="0"/>
            </a:endParaRPr>
          </a:p>
          <a:p>
            <a:pPr lvl="0" algn="just"/>
            <a:endParaRPr lang="es-EC" sz="2400" dirty="0"/>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3411"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0" y="46383"/>
            <a:ext cx="1362075" cy="1162050"/>
          </a:xfrm>
          <a:prstGeom prst="rect">
            <a:avLst/>
          </a:prstGeom>
          <a:ln>
            <a:noFill/>
          </a:ln>
        </p:spPr>
      </p:pic>
    </p:spTree>
    <p:extLst>
      <p:ext uri="{BB962C8B-B14F-4D97-AF65-F5344CB8AC3E}">
        <p14:creationId xmlns:p14="http://schemas.microsoft.com/office/powerpoint/2010/main" val="23986947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364343" y="472247"/>
            <a:ext cx="6508036"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RECOMENDACIONES</a:t>
            </a:r>
            <a:endParaRPr lang="es-EC"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61924" y="2241550"/>
            <a:ext cx="8907321" cy="3292475"/>
          </a:xfrm>
        </p:spPr>
        <p:txBody>
          <a:bodyPr>
            <a:normAutofit/>
          </a:bodyPr>
          <a:lstStyle/>
          <a:p>
            <a:pPr algn="just">
              <a:lnSpc>
                <a:spcPct val="100000"/>
              </a:lnSpc>
            </a:pPr>
            <a:r>
              <a:rPr lang="es-ES" sz="2400" dirty="0" smtClean="0">
                <a:solidFill>
                  <a:schemeClr val="tx1"/>
                </a:solidFill>
                <a:latin typeface="Times New Roman" panose="02020603050405020304" pitchFamily="18" charset="0"/>
                <a:cs typeface="Times New Roman" panose="02020603050405020304" pitchFamily="18" charset="0"/>
              </a:rPr>
              <a:t>Es necesario el estudio de nuevas técnicas de reforzamiento sísmico de estructuras, con la implementación de otro tipo de materiales adicionales a los ya utilizados</a:t>
            </a:r>
            <a:endParaRPr lang="es-ES" sz="2400" dirty="0">
              <a:solidFill>
                <a:schemeClr val="tx1"/>
              </a:solidFill>
              <a:latin typeface="Times New Roman" panose="02020603050405020304" pitchFamily="18" charset="0"/>
              <a:cs typeface="Times New Roman" panose="02020603050405020304" pitchFamily="18" charset="0"/>
            </a:endParaRPr>
          </a:p>
          <a:p>
            <a:pPr algn="just">
              <a:lnSpc>
                <a:spcPct val="100000"/>
              </a:lnSpc>
            </a:pPr>
            <a:endParaRPr lang="es-ES" sz="2400" dirty="0" smtClean="0">
              <a:solidFill>
                <a:schemeClr val="tx1"/>
              </a:solidFill>
              <a:latin typeface="Times New Roman" panose="02020603050405020304" pitchFamily="18" charset="0"/>
              <a:cs typeface="Times New Roman" panose="02020603050405020304" pitchFamily="18" charset="0"/>
            </a:endParaRPr>
          </a:p>
          <a:p>
            <a:pPr algn="just">
              <a:lnSpc>
                <a:spcPct val="100000"/>
              </a:lnSpc>
            </a:pPr>
            <a:r>
              <a:rPr lang="es-ES" sz="2400" dirty="0" smtClean="0">
                <a:solidFill>
                  <a:schemeClr val="tx1"/>
                </a:solidFill>
                <a:latin typeface="Times New Roman" panose="02020603050405020304" pitchFamily="18" charset="0"/>
                <a:cs typeface="Times New Roman" panose="02020603050405020304" pitchFamily="18" charset="0"/>
              </a:rPr>
              <a:t>Se recomienda al IMP la contratación  de profesionales en el ámbito de la ingeniería civil para brindar apoyo y cubrir la carencia de información en la evaluación de estructuras patrimoniales.</a:t>
            </a:r>
          </a:p>
          <a:p>
            <a:pPr lvl="0" algn="just"/>
            <a:endParaRPr lang="es-EC" sz="2400" dirty="0"/>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379" y="0"/>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04777" y="46385"/>
            <a:ext cx="1362075" cy="1162050"/>
          </a:xfrm>
          <a:prstGeom prst="rect">
            <a:avLst/>
          </a:prstGeom>
          <a:ln>
            <a:noFill/>
          </a:ln>
        </p:spPr>
      </p:pic>
    </p:spTree>
    <p:extLst>
      <p:ext uri="{BB962C8B-B14F-4D97-AF65-F5344CB8AC3E}">
        <p14:creationId xmlns:p14="http://schemas.microsoft.com/office/powerpoint/2010/main" val="4147105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8" name="Título 6"/>
          <p:cNvSpPr txBox="1">
            <a:spLocks/>
          </p:cNvSpPr>
          <p:nvPr/>
        </p:nvSpPr>
        <p:spPr>
          <a:xfrm>
            <a:off x="1458049" y="650801"/>
            <a:ext cx="6273625" cy="680398"/>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300" b="1" dirty="0" smtClean="0">
                <a:latin typeface="Times New Roman" panose="02020603050405020304" pitchFamily="18" charset="0"/>
                <a:cs typeface="Times New Roman" panose="02020603050405020304" pitchFamily="18" charset="0"/>
              </a:rPr>
              <a:t>JUSTIFICACIÓN E IMPORTANCIA</a:t>
            </a:r>
            <a:endParaRPr lang="es-EC" sz="4300" b="1" dirty="0">
              <a:latin typeface="Times New Roman" panose="02020603050405020304" pitchFamily="18" charset="0"/>
              <a:cs typeface="Times New Roman" panose="02020603050405020304" pitchFamily="18" charset="0"/>
            </a:endParaRPr>
          </a:p>
        </p:txBody>
      </p:sp>
      <p:sp>
        <p:nvSpPr>
          <p:cNvPr id="9" name="Marcador de contenido 2"/>
          <p:cNvSpPr txBox="1">
            <a:spLocks/>
          </p:cNvSpPr>
          <p:nvPr/>
        </p:nvSpPr>
        <p:spPr>
          <a:xfrm>
            <a:off x="161926" y="2100875"/>
            <a:ext cx="8907320" cy="301752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buFont typeface="Arial" panose="020B0604020202020204" pitchFamily="34" charset="0"/>
              <a:buChar char="•"/>
            </a:pPr>
            <a:r>
              <a:rPr lang="es-VE" sz="2800" b="1" dirty="0" smtClean="0">
                <a:solidFill>
                  <a:schemeClr val="tx1"/>
                </a:solidFill>
                <a:latin typeface="Times New Roman" panose="02020603050405020304" pitchFamily="18" charset="0"/>
                <a:cs typeface="Times New Roman" panose="02020603050405020304" pitchFamily="18" charset="0"/>
              </a:rPr>
              <a:t> Establecer</a:t>
            </a:r>
            <a:r>
              <a:rPr lang="es-VE" sz="2800" dirty="0" smtClean="0">
                <a:solidFill>
                  <a:schemeClr val="tx1"/>
                </a:solidFill>
                <a:latin typeface="Times New Roman" panose="02020603050405020304" pitchFamily="18" charset="0"/>
                <a:cs typeface="Times New Roman" panose="02020603050405020304" pitchFamily="18" charset="0"/>
              </a:rPr>
              <a:t> las mejores prácticas para la evaluación del reforzamiento, rehabilitación o modificaciones de las edificaciones de carácter patrimonial</a:t>
            </a:r>
          </a:p>
          <a:p>
            <a:pPr algn="just">
              <a:buFont typeface="Arial" panose="020B0604020202020204" pitchFamily="34" charset="0"/>
              <a:buChar char="•"/>
            </a:pPr>
            <a:endParaRPr lang="es-EC" sz="2800" dirty="0" smtClean="0">
              <a:solidFill>
                <a:schemeClr val="tx1"/>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s-VE" sz="2800" b="1" dirty="0" smtClean="0">
                <a:solidFill>
                  <a:schemeClr val="tx1"/>
                </a:solidFill>
                <a:latin typeface="Times New Roman" panose="02020603050405020304" pitchFamily="18" charset="0"/>
                <a:cs typeface="Times New Roman" panose="02020603050405020304" pitchFamily="18" charset="0"/>
              </a:rPr>
              <a:t> Mejorar</a:t>
            </a:r>
            <a:r>
              <a:rPr lang="es-VE" sz="2800" dirty="0" smtClean="0">
                <a:solidFill>
                  <a:schemeClr val="tx1"/>
                </a:solidFill>
                <a:latin typeface="Times New Roman" panose="02020603050405020304" pitchFamily="18" charset="0"/>
                <a:cs typeface="Times New Roman" panose="02020603050405020304" pitchFamily="18" charset="0"/>
              </a:rPr>
              <a:t> los procedimientos y métodos de rehabilitación de las viviendas coloniales del Centro Histórico de Quito, ayudando a preservar al patrimonio cultural y además </a:t>
            </a:r>
            <a:r>
              <a:rPr lang="es-VE" sz="2800" b="1" dirty="0" smtClean="0">
                <a:solidFill>
                  <a:schemeClr val="tx1"/>
                </a:solidFill>
                <a:latin typeface="Times New Roman" panose="02020603050405020304" pitchFamily="18" charset="0"/>
                <a:cs typeface="Times New Roman" panose="02020603050405020304" pitchFamily="18" charset="0"/>
              </a:rPr>
              <a:t>resguardar</a:t>
            </a:r>
            <a:r>
              <a:rPr lang="es-VE" sz="2800" dirty="0" smtClean="0">
                <a:solidFill>
                  <a:schemeClr val="tx1"/>
                </a:solidFill>
                <a:latin typeface="Times New Roman" panose="02020603050405020304" pitchFamily="18" charset="0"/>
                <a:cs typeface="Times New Roman" panose="02020603050405020304" pitchFamily="18" charset="0"/>
              </a:rPr>
              <a:t> la integridad física de los ocupantes estas instalaciones</a:t>
            </a:r>
            <a:endParaRPr lang="es-EC" sz="2800" dirty="0"/>
          </a:p>
        </p:txBody>
      </p:sp>
    </p:spTree>
    <p:extLst>
      <p:ext uri="{BB962C8B-B14F-4D97-AF65-F5344CB8AC3E}">
        <p14:creationId xmlns:p14="http://schemas.microsoft.com/office/powerpoint/2010/main" val="31685848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6"/>
          <p:cNvSpPr>
            <a:spLocks noGrp="1"/>
          </p:cNvSpPr>
          <p:nvPr>
            <p:ph type="title"/>
          </p:nvPr>
        </p:nvSpPr>
        <p:spPr>
          <a:xfrm>
            <a:off x="1433544" y="3195523"/>
            <a:ext cx="6273625" cy="680398"/>
          </a:xfrm>
        </p:spPr>
        <p:txBody>
          <a:bodyPr>
            <a:noAutofit/>
          </a:bodyPr>
          <a:lstStyle/>
          <a:p>
            <a:pPr algn="ctr"/>
            <a:r>
              <a:rPr lang="es-EC" b="1" dirty="0" smtClean="0">
                <a:latin typeface="Times New Roman" panose="02020603050405020304" pitchFamily="18" charset="0"/>
                <a:cs typeface="Times New Roman" panose="02020603050405020304" pitchFamily="18" charset="0"/>
              </a:rPr>
              <a:t>GRACIAS</a:t>
            </a:r>
            <a:endParaRPr lang="es-EC" b="1" dirty="0">
              <a:latin typeface="Times New Roman" panose="02020603050405020304" pitchFamily="18" charset="0"/>
              <a:cs typeface="Times New Roman" panose="02020603050405020304" pitchFamily="18" charset="0"/>
            </a:endParaRPr>
          </a:p>
        </p:txBody>
      </p:sp>
      <p:pic>
        <p:nvPicPr>
          <p:cNvPr id="5"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6585" y="2908312"/>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752504" y="2954696"/>
            <a:ext cx="1362075" cy="1162050"/>
          </a:xfrm>
          <a:prstGeom prst="rect">
            <a:avLst/>
          </a:prstGeom>
          <a:ln>
            <a:noFill/>
          </a:ln>
        </p:spPr>
      </p:pic>
    </p:spTree>
    <p:extLst>
      <p:ext uri="{BB962C8B-B14F-4D97-AF65-F5344CB8AC3E}">
        <p14:creationId xmlns:p14="http://schemas.microsoft.com/office/powerpoint/2010/main" val="233009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5" name="Título 6"/>
          <p:cNvSpPr>
            <a:spLocks noGrp="1"/>
          </p:cNvSpPr>
          <p:nvPr>
            <p:ph type="title"/>
          </p:nvPr>
        </p:nvSpPr>
        <p:spPr>
          <a:xfrm>
            <a:off x="1458049" y="299112"/>
            <a:ext cx="6273625" cy="680398"/>
          </a:xfrm>
        </p:spPr>
        <p:txBody>
          <a:bodyPr>
            <a:normAutofit fontScale="90000"/>
          </a:bodyPr>
          <a:lstStyle/>
          <a:p>
            <a:pPr algn="ctr"/>
            <a:r>
              <a:rPr lang="es-EC" b="1" dirty="0" smtClean="0">
                <a:latin typeface="Times New Roman" panose="02020603050405020304" pitchFamily="18" charset="0"/>
                <a:cs typeface="Times New Roman" panose="02020603050405020304" pitchFamily="18" charset="0"/>
              </a:rPr>
              <a:t>OBJETIVOS</a:t>
            </a:r>
            <a:endParaRPr lang="es-EC" b="1" dirty="0">
              <a:latin typeface="Times New Roman" panose="02020603050405020304" pitchFamily="18" charset="0"/>
              <a:cs typeface="Times New Roman" panose="02020603050405020304" pitchFamily="18" charset="0"/>
            </a:endParaRPr>
          </a:p>
        </p:txBody>
      </p:sp>
      <p:sp>
        <p:nvSpPr>
          <p:cNvPr id="7" name="Marcador de contenido 2"/>
          <p:cNvSpPr>
            <a:spLocks noGrp="1"/>
          </p:cNvSpPr>
          <p:nvPr>
            <p:ph idx="1"/>
          </p:nvPr>
        </p:nvSpPr>
        <p:spPr>
          <a:xfrm>
            <a:off x="161926" y="2124321"/>
            <a:ext cx="8907320" cy="3349625"/>
          </a:xfrm>
        </p:spPr>
        <p:txBody>
          <a:bodyPr>
            <a:noAutofit/>
          </a:bodyPr>
          <a:lstStyle/>
          <a:p>
            <a:pPr algn="ctr"/>
            <a:r>
              <a:rPr lang="es-EC" sz="2800" b="1" dirty="0" smtClean="0">
                <a:solidFill>
                  <a:schemeClr val="tx1"/>
                </a:solidFill>
                <a:latin typeface="Times New Roman" panose="02020603050405020304" pitchFamily="18" charset="0"/>
                <a:cs typeface="Times New Roman" panose="02020603050405020304" pitchFamily="18" charset="0"/>
              </a:rPr>
              <a:t>GENERAL</a:t>
            </a:r>
          </a:p>
          <a:p>
            <a:pPr algn="ctr"/>
            <a:endParaRPr lang="es-EC" sz="2800" b="1" dirty="0">
              <a:solidFill>
                <a:schemeClr val="tx1"/>
              </a:solidFill>
              <a:latin typeface="Times New Roman" panose="02020603050405020304" pitchFamily="18" charset="0"/>
              <a:cs typeface="Times New Roman" panose="02020603050405020304" pitchFamily="18" charset="0"/>
            </a:endParaRPr>
          </a:p>
          <a:p>
            <a:pPr algn="ctr">
              <a:lnSpc>
                <a:spcPct val="120000"/>
              </a:lnSpc>
            </a:pPr>
            <a:r>
              <a:rPr lang="es-ES" sz="2800" dirty="0">
                <a:solidFill>
                  <a:schemeClr val="tx1"/>
                </a:solidFill>
                <a:latin typeface="Times New Roman" panose="02020603050405020304" pitchFamily="18" charset="0"/>
                <a:cs typeface="Times New Roman" panose="02020603050405020304" pitchFamily="18" charset="0"/>
              </a:rPr>
              <a:t>Evaluar el comportamiento estructural y estabilidad de la edificación de vivienda patrimonial rehabilitada, bajo condiciones sísmicas, acorde a su tipología constructiva y aplicando la normativa vigente del país</a:t>
            </a:r>
            <a:r>
              <a:rPr lang="es-ES" sz="2800" dirty="0" smtClean="0">
                <a:solidFill>
                  <a:schemeClr val="tx1"/>
                </a:solidFill>
                <a:latin typeface="Times New Roman" panose="02020603050405020304" pitchFamily="18" charset="0"/>
                <a:cs typeface="Times New Roman" panose="02020603050405020304" pitchFamily="18" charset="0"/>
              </a:rPr>
              <a:t>.</a:t>
            </a:r>
            <a:endParaRPr lang="es-E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6197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5" name="Título 6"/>
          <p:cNvSpPr>
            <a:spLocks noGrp="1"/>
          </p:cNvSpPr>
          <p:nvPr>
            <p:ph type="title"/>
          </p:nvPr>
        </p:nvSpPr>
        <p:spPr>
          <a:xfrm>
            <a:off x="1458049" y="299112"/>
            <a:ext cx="6273625" cy="680398"/>
          </a:xfrm>
        </p:spPr>
        <p:txBody>
          <a:bodyPr>
            <a:normAutofit fontScale="90000"/>
          </a:bodyPr>
          <a:lstStyle/>
          <a:p>
            <a:pPr algn="ctr"/>
            <a:r>
              <a:rPr lang="es-EC" b="1" dirty="0" smtClean="0">
                <a:latin typeface="Times New Roman" panose="02020603050405020304" pitchFamily="18" charset="0"/>
                <a:cs typeface="Times New Roman" panose="02020603050405020304" pitchFamily="18" charset="0"/>
              </a:rPr>
              <a:t>OBJETIVOS</a:t>
            </a:r>
            <a:endParaRPr lang="es-EC" b="1" dirty="0">
              <a:latin typeface="Times New Roman" panose="02020603050405020304" pitchFamily="18" charset="0"/>
              <a:cs typeface="Times New Roman" panose="02020603050405020304" pitchFamily="18" charset="0"/>
            </a:endParaRPr>
          </a:p>
        </p:txBody>
      </p:sp>
      <p:sp>
        <p:nvSpPr>
          <p:cNvPr id="7" name="Marcador de contenido 2"/>
          <p:cNvSpPr>
            <a:spLocks noGrp="1"/>
          </p:cNvSpPr>
          <p:nvPr>
            <p:ph idx="1"/>
          </p:nvPr>
        </p:nvSpPr>
        <p:spPr>
          <a:xfrm>
            <a:off x="161926" y="1327156"/>
            <a:ext cx="8907320" cy="3349625"/>
          </a:xfrm>
        </p:spPr>
        <p:txBody>
          <a:bodyPr>
            <a:noAutofit/>
          </a:bodyPr>
          <a:lstStyle/>
          <a:p>
            <a:pPr algn="ctr">
              <a:lnSpc>
                <a:spcPct val="120000"/>
              </a:lnSpc>
            </a:pPr>
            <a:r>
              <a:rPr lang="es-EC" sz="2800" b="1" dirty="0" smtClean="0">
                <a:solidFill>
                  <a:schemeClr val="tx1"/>
                </a:solidFill>
                <a:latin typeface="Times New Roman" panose="02020603050405020304" pitchFamily="18" charset="0"/>
                <a:cs typeface="Times New Roman" panose="02020603050405020304" pitchFamily="18" charset="0"/>
              </a:rPr>
              <a:t>ESPECÍFICOS</a:t>
            </a:r>
          </a:p>
          <a:p>
            <a:pPr algn="ctr">
              <a:lnSpc>
                <a:spcPct val="100000"/>
              </a:lnSpc>
              <a:spcBef>
                <a:spcPts val="600"/>
              </a:spcBef>
            </a:pPr>
            <a:endParaRPr lang="es-EC" sz="2800" b="1" dirty="0">
              <a:solidFill>
                <a:schemeClr val="tx1"/>
              </a:solidFill>
              <a:latin typeface="Times New Roman" panose="02020603050405020304" pitchFamily="18" charset="0"/>
              <a:cs typeface="Times New Roman" panose="02020603050405020304" pitchFamily="18" charset="0"/>
            </a:endParaRPr>
          </a:p>
          <a:p>
            <a:pPr algn="just">
              <a:lnSpc>
                <a:spcPct val="100000"/>
              </a:lnSpc>
              <a:spcBef>
                <a:spcPts val="0"/>
              </a:spcBef>
              <a:buFont typeface="Arial" panose="020B0604020202020204" pitchFamily="34" charset="0"/>
              <a:buChar char="•"/>
            </a:pPr>
            <a:r>
              <a:rPr lang="es-EC" sz="2800" dirty="0">
                <a:solidFill>
                  <a:schemeClr val="tx1"/>
                </a:solidFill>
                <a:latin typeface="Times New Roman" panose="02020603050405020304" pitchFamily="18" charset="0"/>
                <a:cs typeface="Times New Roman" panose="02020603050405020304" pitchFamily="18" charset="0"/>
              </a:rPr>
              <a:t> </a:t>
            </a:r>
            <a:r>
              <a:rPr lang="es-ES" sz="2800" dirty="0">
                <a:solidFill>
                  <a:schemeClr val="tx1"/>
                </a:solidFill>
                <a:latin typeface="Times New Roman" panose="02020603050405020304" pitchFamily="18" charset="0"/>
                <a:cs typeface="Times New Roman" panose="02020603050405020304" pitchFamily="18" charset="0"/>
              </a:rPr>
              <a:t>Determinar la composición arquitectónica y estructural de </a:t>
            </a:r>
            <a:r>
              <a:rPr lang="es-ES" sz="2800" dirty="0" smtClean="0">
                <a:solidFill>
                  <a:schemeClr val="tx1"/>
                </a:solidFill>
                <a:latin typeface="Times New Roman" panose="02020603050405020304" pitchFamily="18" charset="0"/>
                <a:cs typeface="Times New Roman" panose="02020603050405020304" pitchFamily="18" charset="0"/>
              </a:rPr>
              <a:t>la</a:t>
            </a:r>
          </a:p>
          <a:p>
            <a:pPr marL="0" indent="0" algn="just">
              <a:lnSpc>
                <a:spcPct val="100000"/>
              </a:lnSpc>
              <a:spcBef>
                <a:spcPts val="0"/>
              </a:spcBef>
              <a:buNone/>
            </a:pPr>
            <a:r>
              <a:rPr lang="es-ES" sz="2800" dirty="0" smtClean="0">
                <a:solidFill>
                  <a:schemeClr val="tx1"/>
                </a:solidFill>
                <a:latin typeface="Times New Roman" panose="02020603050405020304" pitchFamily="18" charset="0"/>
                <a:cs typeface="Times New Roman" panose="02020603050405020304" pitchFamily="18" charset="0"/>
              </a:rPr>
              <a:t>  edificación </a:t>
            </a:r>
            <a:r>
              <a:rPr lang="es-ES" sz="2800" dirty="0">
                <a:solidFill>
                  <a:schemeClr val="tx1"/>
                </a:solidFill>
                <a:latin typeface="Times New Roman" panose="02020603050405020304" pitchFamily="18" charset="0"/>
                <a:cs typeface="Times New Roman" panose="02020603050405020304" pitchFamily="18" charset="0"/>
              </a:rPr>
              <a:t>patrimonial rehabilitada “Casa Imbabura</a:t>
            </a:r>
            <a:r>
              <a:rPr lang="es-ES" sz="2800" dirty="0" smtClean="0">
                <a:solidFill>
                  <a:schemeClr val="tx1"/>
                </a:solidFill>
                <a:latin typeface="Times New Roman" panose="02020603050405020304" pitchFamily="18" charset="0"/>
                <a:cs typeface="Times New Roman" panose="02020603050405020304" pitchFamily="18" charset="0"/>
              </a:rPr>
              <a:t>”</a:t>
            </a:r>
            <a:endParaRPr lang="es-ES" sz="2800" dirty="0">
              <a:solidFill>
                <a:schemeClr val="tx1"/>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s-EC" sz="2800" dirty="0">
                <a:solidFill>
                  <a:schemeClr val="tx1"/>
                </a:solidFill>
                <a:latin typeface="Times New Roman" panose="02020603050405020304" pitchFamily="18" charset="0"/>
                <a:cs typeface="Times New Roman" panose="02020603050405020304" pitchFamily="18" charset="0"/>
              </a:rPr>
              <a:t> </a:t>
            </a:r>
            <a:r>
              <a:rPr lang="es-ES" sz="2800" dirty="0">
                <a:solidFill>
                  <a:schemeClr val="tx1"/>
                </a:solidFill>
                <a:latin typeface="Times New Roman" panose="02020603050405020304" pitchFamily="18" charset="0"/>
                <a:cs typeface="Times New Roman" panose="02020603050405020304" pitchFamily="18" charset="0"/>
              </a:rPr>
              <a:t>Definir los riesgos sísmicos presentes en la </a:t>
            </a:r>
            <a:r>
              <a:rPr lang="es-ES" sz="2800" dirty="0" smtClean="0">
                <a:solidFill>
                  <a:schemeClr val="tx1"/>
                </a:solidFill>
                <a:latin typeface="Times New Roman" panose="02020603050405020304" pitchFamily="18" charset="0"/>
                <a:cs typeface="Times New Roman" panose="02020603050405020304" pitchFamily="18" charset="0"/>
              </a:rPr>
              <a:t>zona</a:t>
            </a:r>
            <a:endParaRPr lang="es-EC" sz="2800" dirty="0">
              <a:solidFill>
                <a:schemeClr val="tx1"/>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s-ES" sz="2800" dirty="0" smtClean="0">
                <a:solidFill>
                  <a:schemeClr val="tx1"/>
                </a:solidFill>
                <a:latin typeface="Times New Roman" panose="02020603050405020304" pitchFamily="18" charset="0"/>
                <a:cs typeface="Times New Roman" panose="02020603050405020304" pitchFamily="18" charset="0"/>
              </a:rPr>
              <a:t> Identificar </a:t>
            </a:r>
            <a:r>
              <a:rPr lang="es-ES" sz="2800" dirty="0">
                <a:solidFill>
                  <a:schemeClr val="tx1"/>
                </a:solidFill>
                <a:latin typeface="Times New Roman" panose="02020603050405020304" pitchFamily="18" charset="0"/>
                <a:cs typeface="Times New Roman" panose="02020603050405020304" pitchFamily="18" charset="0"/>
              </a:rPr>
              <a:t>la vulnerabilidad de la estructura, mediante la inspección y evaluación sísmica </a:t>
            </a:r>
            <a:r>
              <a:rPr lang="es-ES" sz="2800" dirty="0" smtClean="0">
                <a:solidFill>
                  <a:schemeClr val="tx1"/>
                </a:solidFill>
                <a:latin typeface="Times New Roman" panose="02020603050405020304" pitchFamily="18" charset="0"/>
                <a:cs typeface="Times New Roman" panose="02020603050405020304" pitchFamily="18" charset="0"/>
              </a:rPr>
              <a:t>simplificada</a:t>
            </a:r>
            <a:r>
              <a:rPr lang="es-EC" sz="2800" dirty="0" smtClean="0">
                <a:solidFill>
                  <a:schemeClr val="tx1"/>
                </a:solidFill>
                <a:latin typeface="Times New Roman" panose="02020603050405020304" pitchFamily="18" charset="0"/>
                <a:cs typeface="Times New Roman" panose="02020603050405020304" pitchFamily="18" charset="0"/>
              </a:rPr>
              <a:t> </a:t>
            </a:r>
            <a:endParaRPr lang="es-EC" sz="2800" dirty="0">
              <a:solidFill>
                <a:schemeClr val="tx1"/>
              </a:solidFill>
              <a:latin typeface="Times New Roman" panose="02020603050405020304" pitchFamily="18" charset="0"/>
              <a:cs typeface="Times New Roman" panose="02020603050405020304" pitchFamily="18" charset="0"/>
            </a:endParaRPr>
          </a:p>
          <a:p>
            <a:pPr lvl="0" algn="just">
              <a:buFont typeface="Arial" panose="020B0604020202020204" pitchFamily="34" charset="0"/>
              <a:buChar char="•"/>
            </a:pPr>
            <a:r>
              <a:rPr lang="es-ES" sz="2800" dirty="0" smtClean="0">
                <a:solidFill>
                  <a:schemeClr val="tx1"/>
                </a:solidFill>
                <a:latin typeface="Times New Roman" panose="02020603050405020304" pitchFamily="18" charset="0"/>
                <a:cs typeface="Times New Roman" panose="02020603050405020304" pitchFamily="18" charset="0"/>
              </a:rPr>
              <a:t> Establecer </a:t>
            </a:r>
            <a:r>
              <a:rPr lang="es-ES" sz="2800" dirty="0">
                <a:solidFill>
                  <a:schemeClr val="tx1"/>
                </a:solidFill>
                <a:latin typeface="Times New Roman" panose="02020603050405020304" pitchFamily="18" charset="0"/>
                <a:cs typeface="Times New Roman" panose="02020603050405020304" pitchFamily="18" charset="0"/>
              </a:rPr>
              <a:t>el comportamiento estructural de la edificación patrimonial rehabilitada del Centro Histórico de Quito, a través de técnicas de simulación computacional y bajo las condiciones estáticas y dinámicas de la </a:t>
            </a:r>
            <a:r>
              <a:rPr lang="es-ES" sz="2800" dirty="0" smtClean="0">
                <a:solidFill>
                  <a:schemeClr val="tx1"/>
                </a:solidFill>
                <a:latin typeface="Times New Roman" panose="02020603050405020304" pitchFamily="18" charset="0"/>
                <a:cs typeface="Times New Roman" panose="02020603050405020304" pitchFamily="18" charset="0"/>
              </a:rPr>
              <a:t>zona</a:t>
            </a:r>
            <a:endParaRPr lang="es-EC" sz="2800" dirty="0">
              <a:solidFill>
                <a:schemeClr val="tx1"/>
              </a:solidFill>
              <a:latin typeface="Times New Roman" panose="02020603050405020304" pitchFamily="18" charset="0"/>
              <a:cs typeface="Times New Roman" panose="02020603050405020304" pitchFamily="18" charset="0"/>
            </a:endParaRPr>
          </a:p>
          <a:p>
            <a:pPr algn="ctr"/>
            <a:endParaRPr lang="es-EC" sz="2800" dirty="0"/>
          </a:p>
        </p:txBody>
      </p:sp>
    </p:spTree>
    <p:extLst>
      <p:ext uri="{BB962C8B-B14F-4D97-AF65-F5344CB8AC3E}">
        <p14:creationId xmlns:p14="http://schemas.microsoft.com/office/powerpoint/2010/main" val="1926013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4" descr="http://www.espe.edu.ec/portal/images/section/lcti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625" y="59277"/>
            <a:ext cx="1271621" cy="120843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61925" y="49870"/>
            <a:ext cx="1362075" cy="1162050"/>
          </a:xfrm>
          <a:prstGeom prst="rect">
            <a:avLst/>
          </a:prstGeom>
          <a:ln>
            <a:noFill/>
          </a:ln>
          <a:effectLst/>
        </p:spPr>
      </p:pic>
      <p:sp>
        <p:nvSpPr>
          <p:cNvPr id="5" name="Título 6"/>
          <p:cNvSpPr>
            <a:spLocks noGrp="1"/>
          </p:cNvSpPr>
          <p:nvPr>
            <p:ph type="title"/>
          </p:nvPr>
        </p:nvSpPr>
        <p:spPr>
          <a:xfrm>
            <a:off x="1458049" y="299112"/>
            <a:ext cx="6273625" cy="680398"/>
          </a:xfrm>
        </p:spPr>
        <p:txBody>
          <a:bodyPr>
            <a:normAutofit fontScale="90000"/>
          </a:bodyPr>
          <a:lstStyle/>
          <a:p>
            <a:pPr algn="ctr"/>
            <a:r>
              <a:rPr lang="es-EC" b="1" dirty="0" smtClean="0">
                <a:latin typeface="Times New Roman" panose="02020603050405020304" pitchFamily="18" charset="0"/>
                <a:cs typeface="Times New Roman" panose="02020603050405020304" pitchFamily="18" charset="0"/>
              </a:rPr>
              <a:t>METAS</a:t>
            </a:r>
            <a:endParaRPr lang="es-EC" b="1" dirty="0">
              <a:latin typeface="Times New Roman" panose="02020603050405020304" pitchFamily="18" charset="0"/>
              <a:cs typeface="Times New Roman" panose="02020603050405020304" pitchFamily="18" charset="0"/>
            </a:endParaRPr>
          </a:p>
        </p:txBody>
      </p:sp>
      <p:sp>
        <p:nvSpPr>
          <p:cNvPr id="7" name="Marcador de contenido 2"/>
          <p:cNvSpPr>
            <a:spLocks noGrp="1"/>
          </p:cNvSpPr>
          <p:nvPr>
            <p:ph idx="1"/>
          </p:nvPr>
        </p:nvSpPr>
        <p:spPr>
          <a:xfrm>
            <a:off x="-2184" y="1456381"/>
            <a:ext cx="9144000" cy="3349625"/>
          </a:xfrm>
        </p:spPr>
        <p:txBody>
          <a:bodyPr>
            <a:noAutofit/>
          </a:bodyPr>
          <a:lstStyle/>
          <a:p>
            <a:pPr>
              <a:buClr>
                <a:srgbClr val="0070C0"/>
              </a:buClr>
              <a:buFont typeface="Arial" panose="020B0604020202020204" pitchFamily="34" charset="0"/>
              <a:buChar char="•"/>
            </a:pPr>
            <a:r>
              <a:rPr lang="es-ES" sz="2800" dirty="0" smtClean="0">
                <a:solidFill>
                  <a:schemeClr val="tx1"/>
                </a:solidFill>
                <a:latin typeface="Times New Roman" panose="02020603050405020304" pitchFamily="18" charset="0"/>
                <a:cs typeface="Times New Roman" panose="02020603050405020304" pitchFamily="18" charset="0"/>
              </a:rPr>
              <a:t>Verificar </a:t>
            </a:r>
            <a:r>
              <a:rPr lang="es-ES" sz="2800" dirty="0">
                <a:solidFill>
                  <a:schemeClr val="tx1"/>
                </a:solidFill>
                <a:latin typeface="Times New Roman" panose="02020603050405020304" pitchFamily="18" charset="0"/>
                <a:cs typeface="Times New Roman" panose="02020603050405020304" pitchFamily="18" charset="0"/>
              </a:rPr>
              <a:t>en sitio los materiales empleados en la edificación patrimonial y la información arquitectónica y estructural de acuerdo a los planos existentes y el levantamiento </a:t>
            </a:r>
            <a:r>
              <a:rPr lang="es-ES" sz="2800" dirty="0" smtClean="0">
                <a:solidFill>
                  <a:schemeClr val="tx1"/>
                </a:solidFill>
                <a:latin typeface="Times New Roman" panose="02020603050405020304" pitchFamily="18" charset="0"/>
                <a:cs typeface="Times New Roman" panose="02020603050405020304" pitchFamily="18" charset="0"/>
              </a:rPr>
              <a:t>dimensional</a:t>
            </a:r>
          </a:p>
          <a:p>
            <a:pPr marL="0" indent="0">
              <a:buClr>
                <a:srgbClr val="0070C0"/>
              </a:buClr>
              <a:buNone/>
            </a:pPr>
            <a:endParaRPr lang="es-ES" sz="2800" dirty="0" smtClean="0">
              <a:solidFill>
                <a:schemeClr val="tx1"/>
              </a:solidFill>
              <a:latin typeface="Times New Roman" panose="02020603050405020304" pitchFamily="18" charset="0"/>
              <a:cs typeface="Times New Roman" panose="02020603050405020304" pitchFamily="18" charset="0"/>
            </a:endParaRPr>
          </a:p>
          <a:p>
            <a:pPr>
              <a:buClr>
                <a:srgbClr val="0070C0"/>
              </a:buClr>
              <a:buFont typeface="Arial" panose="020B0604020202020204" pitchFamily="34" charset="0"/>
              <a:buChar char="•"/>
            </a:pPr>
            <a:r>
              <a:rPr lang="es-ES" sz="2800" dirty="0" smtClean="0">
                <a:solidFill>
                  <a:schemeClr val="tx1"/>
                </a:solidFill>
                <a:latin typeface="Times New Roman" panose="02020603050405020304" pitchFamily="18" charset="0"/>
                <a:cs typeface="Times New Roman" panose="02020603050405020304" pitchFamily="18" charset="0"/>
              </a:rPr>
              <a:t>Realizar </a:t>
            </a:r>
            <a:r>
              <a:rPr lang="es-ES" sz="2800" dirty="0">
                <a:solidFill>
                  <a:schemeClr val="tx1"/>
                </a:solidFill>
                <a:latin typeface="Times New Roman" panose="02020603050405020304" pitchFamily="18" charset="0"/>
                <a:cs typeface="Times New Roman" panose="02020603050405020304" pitchFamily="18" charset="0"/>
              </a:rPr>
              <a:t>un estudio de suelos mediante el ensayo de refracción </a:t>
            </a:r>
            <a:r>
              <a:rPr lang="es-ES" sz="2800" dirty="0" smtClean="0">
                <a:solidFill>
                  <a:schemeClr val="tx1"/>
                </a:solidFill>
                <a:latin typeface="Times New Roman" panose="02020603050405020304" pitchFamily="18" charset="0"/>
                <a:cs typeface="Times New Roman" panose="02020603050405020304" pitchFamily="18" charset="0"/>
              </a:rPr>
              <a:t>sísmica</a:t>
            </a:r>
          </a:p>
          <a:p>
            <a:pPr>
              <a:buClr>
                <a:srgbClr val="0070C0"/>
              </a:buClr>
              <a:buFont typeface="Arial" panose="020B0604020202020204" pitchFamily="34" charset="0"/>
              <a:buChar char="•"/>
            </a:pPr>
            <a:endParaRPr lang="es-ES" sz="2800" dirty="0">
              <a:solidFill>
                <a:schemeClr val="tx1"/>
              </a:solidFill>
              <a:latin typeface="Times New Roman" panose="02020603050405020304" pitchFamily="18" charset="0"/>
              <a:cs typeface="Times New Roman" panose="02020603050405020304" pitchFamily="18" charset="0"/>
            </a:endParaRPr>
          </a:p>
          <a:p>
            <a:pPr>
              <a:buClr>
                <a:srgbClr val="0070C0"/>
              </a:buClr>
              <a:buFont typeface="Arial" panose="020B0604020202020204" pitchFamily="34" charset="0"/>
              <a:buChar char="•"/>
            </a:pPr>
            <a:r>
              <a:rPr lang="es-ES" sz="2800" dirty="0" smtClean="0">
                <a:solidFill>
                  <a:schemeClr val="tx1"/>
                </a:solidFill>
                <a:latin typeface="Times New Roman" panose="02020603050405020304" pitchFamily="18" charset="0"/>
                <a:cs typeface="Times New Roman" panose="02020603050405020304" pitchFamily="18" charset="0"/>
              </a:rPr>
              <a:t>Determinar </a:t>
            </a:r>
            <a:r>
              <a:rPr lang="es-ES" sz="2800" dirty="0">
                <a:solidFill>
                  <a:schemeClr val="tx1"/>
                </a:solidFill>
                <a:latin typeface="Times New Roman" panose="02020603050405020304" pitchFamily="18" charset="0"/>
                <a:cs typeface="Times New Roman" panose="02020603050405020304" pitchFamily="18" charset="0"/>
              </a:rPr>
              <a:t>las irregularidades geométricas y estructurales de la edificación patrimonial, según lo establecido en las normas, a fin de calcular el índice de vulnerabilidad de la estructura a través del formato </a:t>
            </a:r>
            <a:r>
              <a:rPr lang="es-ES" sz="2800" dirty="0" smtClean="0">
                <a:solidFill>
                  <a:schemeClr val="tx1"/>
                </a:solidFill>
                <a:latin typeface="Times New Roman" panose="02020603050405020304" pitchFamily="18" charset="0"/>
                <a:cs typeface="Times New Roman" panose="02020603050405020304" pitchFamily="18" charset="0"/>
              </a:rPr>
              <a:t>FEMA</a:t>
            </a:r>
            <a:endParaRPr lang="es-EC"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320605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12198</TotalTime>
  <Words>2463</Words>
  <Application>Microsoft Office PowerPoint</Application>
  <PresentationFormat>Presentación en pantalla (4:3)</PresentationFormat>
  <Paragraphs>409</Paragraphs>
  <Slides>60</Slides>
  <Notes>0</Notes>
  <HiddenSlides>0</HiddenSlides>
  <MMClips>1</MMClips>
  <ScaleCrop>false</ScaleCrop>
  <HeadingPairs>
    <vt:vector size="4" baseType="variant">
      <vt:variant>
        <vt:lpstr>Tema</vt:lpstr>
      </vt:variant>
      <vt:variant>
        <vt:i4>1</vt:i4>
      </vt:variant>
      <vt:variant>
        <vt:lpstr>Títulos de diapositiva</vt:lpstr>
      </vt:variant>
      <vt:variant>
        <vt:i4>60</vt:i4>
      </vt:variant>
    </vt:vector>
  </HeadingPairs>
  <TitlesOfParts>
    <vt:vector size="61" baseType="lpstr">
      <vt:lpstr>Retrospección</vt:lpstr>
      <vt:lpstr>Presentación de PowerPoint</vt:lpstr>
      <vt:lpstr>CONTENIDO</vt:lpstr>
      <vt:lpstr>CONTENIDO</vt:lpstr>
      <vt:lpstr>PLANTEAMIENTO DEL PROBLEMA</vt:lpstr>
      <vt:lpstr>PLANTEAMIENTO DEL PROBLEMA</vt:lpstr>
      <vt:lpstr>Presentación de PowerPoint</vt:lpstr>
      <vt:lpstr>OBJETIVOS</vt:lpstr>
      <vt:lpstr>OBJETIVOS</vt:lpstr>
      <vt:lpstr>METAS</vt:lpstr>
      <vt:lpstr>METAS</vt:lpstr>
      <vt:lpstr>LOCALIZACIÓN</vt:lpstr>
      <vt:lpstr>CARACTERÍSTICAS DEL INMUEBLE</vt:lpstr>
      <vt:lpstr>CARACTERÍSTICAS DEL INMUEBLE</vt:lpstr>
      <vt:lpstr>Presentación de PowerPoint</vt:lpstr>
      <vt:lpstr>CARACTERÍSTICAS DEL INMUEBLE</vt:lpstr>
      <vt:lpstr>MATERIALES</vt:lpstr>
      <vt:lpstr>MATERIALES</vt:lpstr>
      <vt:lpstr>EVALUACIÓN SIMPLIFICADA CASA IMBABURA</vt:lpstr>
      <vt:lpstr>EVALUACIÓN SIMPLIFICADA  CASA IMBABURA</vt:lpstr>
      <vt:lpstr>ESTUDIO DE SUELOS</vt:lpstr>
      <vt:lpstr>ESTUDIO DE SUELOS</vt:lpstr>
      <vt:lpstr>ESTUDIO DE SUELOS</vt:lpstr>
      <vt:lpstr>DISTRIBUCIÓN DE MUROS</vt:lpstr>
      <vt:lpstr>DISTRIBUCIÓN DE MUROS</vt:lpstr>
      <vt:lpstr>CARGAS</vt:lpstr>
      <vt:lpstr>CARGAS</vt:lpstr>
      <vt:lpstr>CARGAS</vt:lpstr>
      <vt:lpstr>CARGAS</vt:lpstr>
      <vt:lpstr>CARGAS</vt:lpstr>
      <vt:lpstr>CARGAS</vt:lpstr>
      <vt:lpstr>MODELAMIENTO</vt:lpstr>
      <vt:lpstr>ANÁLISIS DE CONVERGENCIA</vt:lpstr>
      <vt:lpstr>ANALISIS DE CONVERGENCIA</vt:lpstr>
      <vt:lpstr>MODELAMIENTO</vt:lpstr>
      <vt:lpstr>MODELAMIENTO</vt:lpstr>
      <vt:lpstr>MODELAMIENTO</vt:lpstr>
      <vt:lpstr>MODELAMIENTO</vt:lpstr>
      <vt:lpstr>MODELAMIENTO</vt:lpstr>
      <vt:lpstr>MODELAMIENTO</vt:lpstr>
      <vt:lpstr>MODELAMIENTO</vt:lpstr>
      <vt:lpstr>MODELAMIENTO</vt:lpstr>
      <vt:lpstr>MODELAMIENTO</vt:lpstr>
      <vt:lpstr>MODELAMIENTO</vt:lpstr>
      <vt:lpstr>RESULTADOS</vt:lpstr>
      <vt:lpstr>RESULTADOS</vt:lpstr>
      <vt:lpstr>RESULTADOS</vt:lpstr>
      <vt:lpstr>RESULTADOS</vt:lpstr>
      <vt:lpstr>RESULTADOS</vt:lpstr>
      <vt:lpstr>RESULTADOS</vt:lpstr>
      <vt:lpstr>RESULTADOS</vt:lpstr>
      <vt:lpstr>RESULTADOS</vt:lpstr>
      <vt:lpstr>RESULTADOS</vt:lpstr>
      <vt:lpstr>CONCLUSIONES</vt:lpstr>
      <vt:lpstr>CONCLUSIONES</vt:lpstr>
      <vt:lpstr>CONCLUSIONES</vt:lpstr>
      <vt:lpstr>CONCLUSIONES</vt:lpstr>
      <vt:lpstr>CONCLUSIONES</vt:lpstr>
      <vt:lpstr>RECOMENDACIONES</vt:lpstr>
      <vt:lpstr>RECOMENDACIONES</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LEO ESPINOZA</dc:creator>
  <cp:lastModifiedBy>Bolivar</cp:lastModifiedBy>
  <cp:revision>238</cp:revision>
  <dcterms:created xsi:type="dcterms:W3CDTF">2017-08-03T20:09:28Z</dcterms:created>
  <dcterms:modified xsi:type="dcterms:W3CDTF">2018-01-05T23:46:18Z</dcterms:modified>
</cp:coreProperties>
</file>