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307" r:id="rId5"/>
    <p:sldId id="308" r:id="rId6"/>
    <p:sldId id="266" r:id="rId7"/>
    <p:sldId id="268" r:id="rId8"/>
    <p:sldId id="274" r:id="rId9"/>
    <p:sldId id="319" r:id="rId10"/>
    <p:sldId id="320" r:id="rId11"/>
    <p:sldId id="321" r:id="rId12"/>
    <p:sldId id="322" r:id="rId13"/>
    <p:sldId id="275" r:id="rId14"/>
    <p:sldId id="277" r:id="rId15"/>
    <p:sldId id="278" r:id="rId16"/>
    <p:sldId id="309" r:id="rId17"/>
    <p:sldId id="284" r:id="rId18"/>
    <p:sldId id="285" r:id="rId19"/>
    <p:sldId id="325" r:id="rId20"/>
    <p:sldId id="327" r:id="rId21"/>
    <p:sldId id="287" r:id="rId22"/>
    <p:sldId id="290" r:id="rId23"/>
    <p:sldId id="291" r:id="rId24"/>
    <p:sldId id="331" r:id="rId25"/>
    <p:sldId id="328" r:id="rId26"/>
    <p:sldId id="293" r:id="rId27"/>
    <p:sldId id="313" r:id="rId28"/>
    <p:sldId id="315" r:id="rId29"/>
    <p:sldId id="294" r:id="rId30"/>
    <p:sldId id="323" r:id="rId31"/>
    <p:sldId id="324" r:id="rId32"/>
    <p:sldId id="314" r:id="rId33"/>
    <p:sldId id="302" r:id="rId34"/>
    <p:sldId id="303" r:id="rId35"/>
    <p:sldId id="304" r:id="rId36"/>
    <p:sldId id="332" r:id="rId37"/>
    <p:sldId id="333" r:id="rId38"/>
    <p:sldId id="306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4EA"/>
    <a:srgbClr val="33CCCC"/>
    <a:srgbClr val="F5BDE5"/>
    <a:srgbClr val="CCFF99"/>
    <a:srgbClr val="FFFF99"/>
    <a:srgbClr val="66FF99"/>
    <a:srgbClr val="00FF00"/>
    <a:srgbClr val="006666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70" d="100"/>
          <a:sy n="7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SUBSIDI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SUBSIDI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ESTADOS%20FINANCIEROS%20CONSOLIDAD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ESTADOS%20FINANCIEROS%20CONSOLID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Copia%20de%202016_AnuarioTransportes_Grafico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ESTADOS%20FINANCIEROS%20CONSOLIDAD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ESTADOS%20FINANCIEROS%20CONSOLIDADO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ESTADOS%20FINANCIEROS%20CONSOLIDADO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seph\Documents\Copia%20de%202016_AnuarioTransportes_Grafico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oseph\Documents\Copia%20de%202016_AnuarioTransportes_Gra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PLAN%20DE%20TITULACION\Plan%20de%20tabulacion%20de%20la%20encues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ph\Documents\SUBSID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Hoja5!$B$3:$K$3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Hoja5!$B$2:$K$2</c:f>
              <c:numCache>
                <c:formatCode>General</c:formatCode>
                <c:ptCount val="10"/>
                <c:pt idx="0">
                  <c:v>0</c:v>
                </c:pt>
              </c:numCache>
            </c:numRef>
          </c:val>
        </c:ser>
        <c:ser>
          <c:idx val="3"/>
          <c:order val="1"/>
          <c:spPr>
            <a:solidFill>
              <a:srgbClr val="FFFF00"/>
            </a:solidFill>
          </c:spPr>
          <c:invertIfNegative val="0"/>
          <c:dLbls>
            <c:spPr>
              <a:solidFill>
                <a:srgbClr val="33CCCC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Hoja5!$B$3:$K$3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Hoja5!$B$5:$K$5</c:f>
              <c:numCache>
                <c:formatCode>#,##0</c:formatCode>
                <c:ptCount val="10"/>
                <c:pt idx="0">
                  <c:v>14640</c:v>
                </c:pt>
                <c:pt idx="1">
                  <c:v>12816</c:v>
                </c:pt>
                <c:pt idx="2">
                  <c:v>15808</c:v>
                </c:pt>
                <c:pt idx="3">
                  <c:v>12048</c:v>
                </c:pt>
                <c:pt idx="4">
                  <c:v>18320</c:v>
                </c:pt>
                <c:pt idx="5">
                  <c:v>13600</c:v>
                </c:pt>
                <c:pt idx="6">
                  <c:v>12800</c:v>
                </c:pt>
                <c:pt idx="7">
                  <c:v>16352</c:v>
                </c:pt>
                <c:pt idx="8">
                  <c:v>23008</c:v>
                </c:pt>
                <c:pt idx="9">
                  <c:v>32752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1935488"/>
        <c:axId val="181990912"/>
      </c:barChart>
      <c:catAx>
        <c:axId val="18193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Subsidios</a:t>
                </a:r>
                <a:r>
                  <a:rPr lang="es-EC" baseline="0"/>
                  <a:t> en MILLONES</a:t>
                </a:r>
                <a:endParaRPr lang="es-EC"/>
              </a:p>
            </c:rich>
          </c:tx>
          <c:overlay val="0"/>
        </c:title>
        <c:majorTickMark val="none"/>
        <c:minorTickMark val="none"/>
        <c:tickLblPos val="nextTo"/>
        <c:crossAx val="181990912"/>
        <c:crosses val="autoZero"/>
        <c:auto val="1"/>
        <c:lblAlgn val="ctr"/>
        <c:lblOffset val="100"/>
        <c:noMultiLvlLbl val="0"/>
      </c:catAx>
      <c:valAx>
        <c:axId val="18199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935488"/>
        <c:crosses val="autoZero"/>
        <c:crossBetween val="between"/>
      </c:valAx>
    </c:plotArea>
    <c:plotVisOnly val="1"/>
    <c:dispBlanksAs val="gap"/>
    <c:showDLblsOverMax val="0"/>
  </c:chart>
  <c:spPr>
    <a:pattFill prst="pct50">
      <a:fgClr>
        <a:srgbClr val="7030A0"/>
      </a:fgClr>
      <a:bgClr>
        <a:schemeClr val="bg1"/>
      </a:bgClr>
    </a:patt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'CREDITOS CFN'!$D$12</c:f>
              <c:strCache>
                <c:ptCount val="1"/>
                <c:pt idx="0">
                  <c:v>MILLONES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'CREDITOS CFN'!$C$13:$C$17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'CREDITOS CFN'!$D$13:$D$17</c:f>
              <c:numCache>
                <c:formatCode>#,##0.00</c:formatCode>
                <c:ptCount val="5"/>
                <c:pt idx="0">
                  <c:v>13655849</c:v>
                </c:pt>
                <c:pt idx="1">
                  <c:v>33975421</c:v>
                </c:pt>
                <c:pt idx="2">
                  <c:v>33709983</c:v>
                </c:pt>
                <c:pt idx="3">
                  <c:v>37378776</c:v>
                </c:pt>
                <c:pt idx="4">
                  <c:v>45769694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4022912"/>
        <c:axId val="184024448"/>
      </c:barChart>
      <c:catAx>
        <c:axId val="1840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4024448"/>
        <c:crosses val="autoZero"/>
        <c:auto val="1"/>
        <c:lblAlgn val="ctr"/>
        <c:lblOffset val="100"/>
        <c:noMultiLvlLbl val="0"/>
      </c:catAx>
      <c:valAx>
        <c:axId val="1840244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84022912"/>
        <c:crosses val="autoZero"/>
        <c:crossBetween val="between"/>
      </c:valAx>
      <c:spPr>
        <a:pattFill prst="pct40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</c:spPr>
    </c:plotArea>
    <c:plotVisOnly val="1"/>
    <c:dispBlanksAs val="gap"/>
    <c:showDLblsOverMax val="0"/>
  </c:chart>
  <c:spPr>
    <a:pattFill prst="pct40">
      <a:fgClr>
        <a:srgbClr val="00B0F0"/>
      </a:fgClr>
      <a:bgClr>
        <a:schemeClr val="bg1"/>
      </a:bgClr>
    </a:patt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0"/>
          <c:spPr>
            <a:pattFill prst="pct40">
              <a:fgClr>
                <a:srgbClr val="00B050"/>
              </a:fgClr>
              <a:bgClr>
                <a:schemeClr val="bg1"/>
              </a:bgClr>
            </a:pattFill>
          </c:spPr>
          <c:explosion val="25"/>
          <c:dPt>
            <c:idx val="0"/>
            <c:bubble3D val="0"/>
            <c:spPr>
              <a:pattFill prst="pct40">
                <a:fgClr>
                  <a:srgbClr val="FFC000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pct4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'PREGUNTA 2.'!$B$5:$B$6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 2.'!$D$5:$D$6</c:f>
              <c:numCache>
                <c:formatCode>0%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solidFill>
          <a:schemeClr val="tx1"/>
        </a:solidFill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spPr>
    <a:pattFill prst="pct5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Financiamiento interno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1"/>
          <c:order val="0"/>
          <c:invertIfNegative val="0"/>
          <c:cat>
            <c:strRef>
              <c:f>Hoja2!$B$5:$B$7</c:f>
              <c:strCache>
                <c:ptCount val="3"/>
                <c:pt idx="0">
                  <c:v>Aporte de socios</c:v>
                </c:pt>
                <c:pt idx="1">
                  <c:v>Utilidades retenidas</c:v>
                </c:pt>
                <c:pt idx="2">
                  <c:v>Venta de activos</c:v>
                </c:pt>
              </c:strCache>
            </c:strRef>
          </c:cat>
          <c:val>
            <c:numRef>
              <c:f>Hoja2!$D$5:$D$7</c:f>
              <c:numCache>
                <c:formatCode>0%</c:formatCode>
                <c:ptCount val="3"/>
                <c:pt idx="0">
                  <c:v>0.27450980392156865</c:v>
                </c:pt>
                <c:pt idx="1">
                  <c:v>0.15686274509803921</c:v>
                </c:pt>
                <c:pt idx="2">
                  <c:v>7.8431372549019607E-2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83744384"/>
        <c:axId val="183745920"/>
        <c:axId val="0"/>
      </c:bar3DChart>
      <c:catAx>
        <c:axId val="183744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3745920"/>
        <c:crosses val="autoZero"/>
        <c:auto val="1"/>
        <c:lblAlgn val="ctr"/>
        <c:lblOffset val="100"/>
        <c:noMultiLvlLbl val="0"/>
      </c:catAx>
      <c:valAx>
        <c:axId val="183745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744384"/>
        <c:crosses val="autoZero"/>
        <c:crossBetween val="between"/>
      </c:valAx>
    </c:plotArea>
    <c:plotVisOnly val="1"/>
    <c:dispBlanksAs val="gap"/>
    <c:showDLblsOverMax val="0"/>
  </c:chart>
  <c:spPr>
    <a:solidFill>
      <a:srgbClr val="FFC000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Financiamiento</a:t>
            </a:r>
            <a:r>
              <a:rPr lang="es-EC" baseline="0"/>
              <a:t> externo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invertIfNegative val="0"/>
          <c:cat>
            <c:strRef>
              <c:f>Hoja2!$B$9:$B$12</c:f>
              <c:strCache>
                <c:ptCount val="4"/>
                <c:pt idx="0">
                  <c:v>Proveedores</c:v>
                </c:pt>
                <c:pt idx="1">
                  <c:v>Préstamo con bancos publicos</c:v>
                </c:pt>
                <c:pt idx="2">
                  <c:v>Préstamo con bancos privados</c:v>
                </c:pt>
                <c:pt idx="3">
                  <c:v>Préstamo con Cooperativas de ahorro y crédito</c:v>
                </c:pt>
              </c:strCache>
            </c:strRef>
          </c:cat>
          <c:val>
            <c:numRef>
              <c:f>Hoja2!$D$9:$D$12</c:f>
              <c:numCache>
                <c:formatCode>0%</c:formatCode>
                <c:ptCount val="4"/>
                <c:pt idx="0">
                  <c:v>0.29411764705882354</c:v>
                </c:pt>
                <c:pt idx="1">
                  <c:v>0</c:v>
                </c:pt>
                <c:pt idx="2">
                  <c:v>0</c:v>
                </c:pt>
                <c:pt idx="3">
                  <c:v>0.17647058823529413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3783424"/>
        <c:axId val="183784960"/>
      </c:barChart>
      <c:catAx>
        <c:axId val="183783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3784960"/>
        <c:crosses val="autoZero"/>
        <c:auto val="1"/>
        <c:lblAlgn val="ctr"/>
        <c:lblOffset val="100"/>
        <c:noMultiLvlLbl val="0"/>
      </c:catAx>
      <c:valAx>
        <c:axId val="183784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783424"/>
        <c:crosses val="autoZero"/>
        <c:crossBetween val="between"/>
      </c:valAx>
    </c:plotArea>
    <c:plotVisOnly val="1"/>
    <c:dispBlanksAs val="gap"/>
    <c:showDLblsOverMax val="0"/>
  </c:chart>
  <c:spPr>
    <a:solidFill>
      <a:srgbClr val="FFC000"/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40">
              <a:fgClr>
                <a:srgbClr val="FFC000"/>
              </a:fgClr>
              <a:bgClr>
                <a:schemeClr val="bg1"/>
              </a:bgClr>
            </a:pattFill>
          </c:spPr>
          <c:explosion val="25"/>
          <c:dPt>
            <c:idx val="3"/>
            <c:bubble3D val="0"/>
            <c:spPr>
              <a:pattFill prst="pct40">
                <a:fgClr>
                  <a:srgbClr val="FC2486"/>
                </a:fgClr>
                <a:bgClr>
                  <a:schemeClr val="bg1"/>
                </a:bgClr>
              </a:pattFill>
            </c:spPr>
          </c:dPt>
          <c:dLbls>
            <c:dLbl>
              <c:idx val="2"/>
              <c:layout>
                <c:manualLayout>
                  <c:x val="-0.15649803149606301"/>
                  <c:y val="2.23541848935549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020888013998251"/>
                  <c:y val="-7.58282298046077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5'!$B$5:$B$8</c:f>
              <c:strCache>
                <c:ptCount val="4"/>
                <c:pt idx="0">
                  <c:v>Bancos publicos </c:v>
                </c:pt>
                <c:pt idx="1">
                  <c:v>Bancos privados</c:v>
                </c:pt>
                <c:pt idx="2">
                  <c:v>Cooperativas de ahorro y credito</c:v>
                </c:pt>
                <c:pt idx="3">
                  <c:v>Proveedores</c:v>
                </c:pt>
              </c:strCache>
            </c:strRef>
          </c:cat>
          <c:val>
            <c:numRef>
              <c:f>'PREGUNTA 5'!$C$5:$C$8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5'!$B$5:$B$8</c:f>
              <c:strCache>
                <c:ptCount val="4"/>
                <c:pt idx="0">
                  <c:v>Bancos publicos </c:v>
                </c:pt>
                <c:pt idx="1">
                  <c:v>Bancos privados</c:v>
                </c:pt>
                <c:pt idx="2">
                  <c:v>Cooperativas de ahorro y credito</c:v>
                </c:pt>
                <c:pt idx="3">
                  <c:v>Proveedores</c:v>
                </c:pt>
              </c:strCache>
            </c:strRef>
          </c:cat>
          <c:val>
            <c:numRef>
              <c:f>'PREGUNTA 5'!$D$5:$D$8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0.41666666666666669</c:v>
                </c:pt>
                <c:pt idx="3">
                  <c:v>0.58333333333333337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  <c:spPr>
        <a:solidFill>
          <a:schemeClr val="tx1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spPr>
    <a:pattFill prst="pct5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pattFill prst="pct40">
                <a:fgClr>
                  <a:srgbClr val="D9FD23"/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pct40">
                <a:fgClr>
                  <a:srgbClr val="FC2486"/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pct40">
                <a:fgClr>
                  <a:srgbClr val="00B050"/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pct4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6'!$B$5:$B$9</c:f>
              <c:strCache>
                <c:ptCount val="5"/>
                <c:pt idx="0">
                  <c:v>Garantia solidaria</c:v>
                </c:pt>
                <c:pt idx="1">
                  <c:v>Garantia hipotecaria</c:v>
                </c:pt>
                <c:pt idx="2">
                  <c:v>Garantia Pignoraticia ( bienes muebles)</c:v>
                </c:pt>
                <c:pt idx="3">
                  <c:v>Garantia real (Inmuebles)</c:v>
                </c:pt>
                <c:pt idx="4">
                  <c:v>N/R</c:v>
                </c:pt>
              </c:strCache>
            </c:strRef>
          </c:cat>
          <c:val>
            <c:numRef>
              <c:f>'PREGUNTA 6'!$C$5:$C$9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6'!$B$5:$B$9</c:f>
              <c:strCache>
                <c:ptCount val="5"/>
                <c:pt idx="0">
                  <c:v>Garantia solidaria</c:v>
                </c:pt>
                <c:pt idx="1">
                  <c:v>Garantia hipotecaria</c:v>
                </c:pt>
                <c:pt idx="2">
                  <c:v>Garantia Pignoraticia ( bienes muebles)</c:v>
                </c:pt>
                <c:pt idx="3">
                  <c:v>Garantia real (Inmuebles)</c:v>
                </c:pt>
                <c:pt idx="4">
                  <c:v>N/R</c:v>
                </c:pt>
              </c:strCache>
            </c:strRef>
          </c:cat>
          <c:val>
            <c:numRef>
              <c:f>'PREGUNTA 6'!$D$5:$D$9</c:f>
              <c:numCache>
                <c:formatCode>0%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0.35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solidFill>
          <a:schemeClr val="tx1"/>
        </a:solidFill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spPr>
    <a:pattFill prst="pct5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0"/>
          <c:explosion val="25"/>
          <c:dPt>
            <c:idx val="1"/>
            <c:bubble3D val="0"/>
            <c:spPr>
              <a:pattFill prst="pct4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pct40">
                <a:fgClr>
                  <a:srgbClr val="92D050"/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pct40">
                <a:fgClr>
                  <a:srgbClr val="B30D88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3.9446696381887178E-2"/>
                  <c:y val="-1.42968066491688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598011047435639E-2"/>
                  <c:y val="-4.714931466899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'PREGUNTA 7'!$B$5:$B$9</c:f>
              <c:strCache>
                <c:ptCount val="5"/>
                <c:pt idx="0">
                  <c:v>Muy adecaudo</c:v>
                </c:pt>
                <c:pt idx="1">
                  <c:v>Adecuado</c:v>
                </c:pt>
                <c:pt idx="2">
                  <c:v>Poco adecuado</c:v>
                </c:pt>
                <c:pt idx="3">
                  <c:v>Pesimamente</c:v>
                </c:pt>
                <c:pt idx="4">
                  <c:v>Regular</c:v>
                </c:pt>
              </c:strCache>
            </c:strRef>
          </c:cat>
          <c:val>
            <c:numRef>
              <c:f>'PREGUNTA 7'!$D$5:$D$9</c:f>
              <c:numCache>
                <c:formatCode>0%</c:formatCode>
                <c:ptCount val="5"/>
                <c:pt idx="0">
                  <c:v>0</c:v>
                </c:pt>
                <c:pt idx="1">
                  <c:v>5.5555555555555552E-2</c:v>
                </c:pt>
                <c:pt idx="2">
                  <c:v>0.5</c:v>
                </c:pt>
                <c:pt idx="3">
                  <c:v>0.44444444444444442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46746079816946"/>
          <c:y val="0.71938773419088375"/>
          <c:w val="0.66331350593010197"/>
          <c:h val="0.19652818172503211"/>
        </c:manualLayout>
      </c:layout>
      <c:overlay val="0"/>
      <c:spPr>
        <a:solidFill>
          <a:schemeClr val="tx1"/>
        </a:solidFill>
      </c:spPr>
      <c:txPr>
        <a:bodyPr/>
        <a:lstStyle/>
        <a:p>
          <a:pPr rtl="0">
            <a:defRPr b="1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spPr>
    <a:pattFill prst="pct5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pattFill prst="pct40">
                <a:fgClr>
                  <a:srgbClr val="290DF7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pct40">
                <a:fgClr>
                  <a:srgbClr val="C00000"/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pct40">
                <a:fgClr>
                  <a:srgbClr val="92D050"/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pct40">
                <a:fgClr>
                  <a:srgbClr val="B634D0"/>
                </a:fgClr>
                <a:bgClr>
                  <a:schemeClr val="bg1"/>
                </a:bgClr>
              </a:pattFill>
            </c:spPr>
          </c:dPt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8'!$B$4:$B$7</c:f>
              <c:strCache>
                <c:ptCount val="4"/>
                <c:pt idx="0">
                  <c:v>Alta tasa de interes</c:v>
                </c:pt>
                <c:pt idx="1">
                  <c:v>Incertidumbre sobre la situacion economica</c:v>
                </c:pt>
                <c:pt idx="2">
                  <c:v>Demaciados requisitos</c:v>
                </c:pt>
                <c:pt idx="3">
                  <c:v>Garantias complicadas</c:v>
                </c:pt>
              </c:strCache>
            </c:strRef>
          </c:cat>
          <c:val>
            <c:numRef>
              <c:f>'PREGUNTA 8'!$C$4:$C$7</c:f>
              <c:numCache>
                <c:formatCode>General</c:formatCode>
                <c:ptCount val="4"/>
                <c:pt idx="0">
                  <c:v>16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8'!$B$4:$B$7</c:f>
              <c:strCache>
                <c:ptCount val="4"/>
                <c:pt idx="0">
                  <c:v>Alta tasa de interes</c:v>
                </c:pt>
                <c:pt idx="1">
                  <c:v>Incertidumbre sobre la situacion economica</c:v>
                </c:pt>
                <c:pt idx="2">
                  <c:v>Demaciados requisitos</c:v>
                </c:pt>
                <c:pt idx="3">
                  <c:v>Garantias complicadas</c:v>
                </c:pt>
              </c:strCache>
            </c:strRef>
          </c:cat>
          <c:val>
            <c:numRef>
              <c:f>'PREGUNTA 8'!$D$4:$D$7</c:f>
              <c:numCache>
                <c:formatCode>0%</c:formatCode>
                <c:ptCount val="4"/>
                <c:pt idx="0">
                  <c:v>0.66666666666666663</c:v>
                </c:pt>
                <c:pt idx="1">
                  <c:v>0</c:v>
                </c:pt>
                <c:pt idx="2">
                  <c:v>0.25</c:v>
                </c:pt>
                <c:pt idx="3">
                  <c:v>8.3333333333333329E-2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solidFill>
          <a:schemeClr val="tx1"/>
        </a:solidFill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spPr>
    <a:pattFill prst="pct5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Razón </a:t>
            </a:r>
            <a:r>
              <a:rPr lang="es-EC" dirty="0"/>
              <a:t>de liquidez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dPt>
            <c:idx val="0"/>
            <c:bubble3D val="0"/>
            <c:spPr/>
          </c:dPt>
          <c:dPt>
            <c:idx val="1"/>
            <c:bubble3D val="0"/>
          </c:dPt>
          <c:dPt>
            <c:idx val="2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009E-2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INDICADORES!$C$4:$G$4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INDICADORES!$C$5:$G$5</c:f>
              <c:numCache>
                <c:formatCode>0.00</c:formatCode>
                <c:ptCount val="5"/>
                <c:pt idx="0">
                  <c:v>0.64055691598476594</c:v>
                </c:pt>
                <c:pt idx="1">
                  <c:v>0.69692867924013013</c:v>
                </c:pt>
                <c:pt idx="2">
                  <c:v>0.78670681687624788</c:v>
                </c:pt>
                <c:pt idx="3">
                  <c:v>1.1196990592667386</c:v>
                </c:pt>
                <c:pt idx="4">
                  <c:v>1.0810448725732102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04320"/>
        <c:axId val="184906112"/>
      </c:lineChart>
      <c:catAx>
        <c:axId val="1849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4906112"/>
        <c:crosses val="autoZero"/>
        <c:auto val="1"/>
        <c:lblAlgn val="ctr"/>
        <c:lblOffset val="100"/>
        <c:noMultiLvlLbl val="0"/>
      </c:catAx>
      <c:valAx>
        <c:axId val="1849061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4904320"/>
        <c:crosses val="autoZero"/>
        <c:crossBetween val="between"/>
      </c:valAx>
      <c:spPr>
        <a:pattFill prst="pct40">
          <a:fgClr>
            <a:srgbClr val="00B050"/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Apalancamiento del activo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dPt>
            <c:idx val="0"/>
            <c:bubble3D val="0"/>
            <c:spPr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5555555555555558E-3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0.1388888888888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INDICADORES!$C$26:$G$26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INDICADORES!$C$27:$G$27</c:f>
              <c:numCache>
                <c:formatCode>0%</c:formatCode>
                <c:ptCount val="5"/>
                <c:pt idx="0">
                  <c:v>0.82532775899263444</c:v>
                </c:pt>
                <c:pt idx="1">
                  <c:v>0.81623842012563208</c:v>
                </c:pt>
                <c:pt idx="2">
                  <c:v>0.7857397582507325</c:v>
                </c:pt>
                <c:pt idx="3">
                  <c:v>0.77145189531455427</c:v>
                </c:pt>
                <c:pt idx="4">
                  <c:v>0.80961931882019733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39648"/>
        <c:axId val="184941184"/>
      </c:lineChart>
      <c:catAx>
        <c:axId val="1849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4941184"/>
        <c:crosses val="autoZero"/>
        <c:auto val="1"/>
        <c:lblAlgn val="ctr"/>
        <c:lblOffset val="100"/>
        <c:noMultiLvlLbl val="0"/>
      </c:catAx>
      <c:valAx>
        <c:axId val="184941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939648"/>
        <c:crosses val="autoZero"/>
        <c:crossBetween val="between"/>
      </c:valAx>
      <c:spPr>
        <a:pattFill prst="pct40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</c:spPr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'GRÁFICO 9'!$A$45:$A$53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'GRÁFICO 9'!$B$45:$B$53</c:f>
              <c:numCache>
                <c:formatCode>_(* #,##0_);_(* \(#,##0\);_(* "-"??_);_(@_)</c:formatCode>
                <c:ptCount val="9"/>
                <c:pt idx="0">
                  <c:v>19664</c:v>
                </c:pt>
                <c:pt idx="1">
                  <c:v>21528</c:v>
                </c:pt>
                <c:pt idx="2">
                  <c:v>25588</c:v>
                </c:pt>
                <c:pt idx="3">
                  <c:v>24626</c:v>
                </c:pt>
                <c:pt idx="4">
                  <c:v>23842</c:v>
                </c:pt>
                <c:pt idx="5">
                  <c:v>28169</c:v>
                </c:pt>
                <c:pt idx="6">
                  <c:v>38658</c:v>
                </c:pt>
                <c:pt idx="7">
                  <c:v>35706</c:v>
                </c:pt>
                <c:pt idx="8">
                  <c:v>30269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53952"/>
        <c:axId val="183459840"/>
      </c:barChart>
      <c:catAx>
        <c:axId val="1834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3459840"/>
        <c:crosses val="autoZero"/>
        <c:auto val="1"/>
        <c:lblAlgn val="ctr"/>
        <c:lblOffset val="100"/>
        <c:noMultiLvlLbl val="0"/>
      </c:catAx>
      <c:valAx>
        <c:axId val="18345984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83453952"/>
        <c:crosses val="autoZero"/>
        <c:crossBetween val="between"/>
      </c:valAx>
      <c:spPr>
        <a:pattFill prst="pct4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Apalancamiento patrimonial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INDICADORES!$B$47</c:f>
              <c:strCache>
                <c:ptCount val="1"/>
                <c:pt idx="0">
                  <c:v>APALANCAMIENTO</c:v>
                </c:pt>
              </c:strCache>
            </c:strRef>
          </c:tx>
          <c:dPt>
            <c:idx val="0"/>
            <c:bubble3D val="0"/>
            <c:spPr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INDICADORES!$C$46:$G$46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INDICADORES!$C$47:$G$47</c:f>
              <c:numCache>
                <c:formatCode>0.00%</c:formatCode>
                <c:ptCount val="5"/>
                <c:pt idx="0">
                  <c:v>4.7300000000000002E-2</c:v>
                </c:pt>
                <c:pt idx="1">
                  <c:v>4.4400000000000002E-2</c:v>
                </c:pt>
                <c:pt idx="2">
                  <c:v>3.6700000000000003E-2</c:v>
                </c:pt>
                <c:pt idx="3">
                  <c:v>3.3799999999999997E-2</c:v>
                </c:pt>
                <c:pt idx="4">
                  <c:v>4.2500000000000003E-2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036160"/>
        <c:axId val="185068160"/>
      </c:lineChart>
      <c:catAx>
        <c:axId val="1850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5068160"/>
        <c:crosses val="autoZero"/>
        <c:auto val="1"/>
        <c:lblAlgn val="ctr"/>
        <c:lblOffset val="100"/>
        <c:noMultiLvlLbl val="0"/>
      </c:catAx>
      <c:valAx>
        <c:axId val="1850681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036160"/>
        <c:crosses val="autoZero"/>
        <c:crossBetween val="between"/>
      </c:valAx>
      <c:spPr>
        <a:pattFill prst="pct40">
          <a:fgClr>
            <a:srgbClr val="00B050"/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Rendimiento sobre activos - ROA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INDICADORES!$D$87:$E$87</c:f>
              <c:strCache>
                <c:ptCount val="1"/>
                <c:pt idx="0">
                  <c:v>Rendimiento sobre activos - ROA Utilidad neta / Activo total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INDICADORES!$F$86:$J$86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INDICADORES!$F$87:$J$87</c:f>
              <c:numCache>
                <c:formatCode>0.00%</c:formatCode>
                <c:ptCount val="5"/>
                <c:pt idx="0">
                  <c:v>0.11843550702370047</c:v>
                </c:pt>
                <c:pt idx="1">
                  <c:v>3.4584022500617081E-3</c:v>
                </c:pt>
                <c:pt idx="2">
                  <c:v>1.4679995730095685E-2</c:v>
                </c:pt>
                <c:pt idx="3">
                  <c:v>0.14895658154187005</c:v>
                </c:pt>
                <c:pt idx="4">
                  <c:v>9.6766840528566527E-3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66944"/>
        <c:axId val="185268480"/>
      </c:lineChart>
      <c:catAx>
        <c:axId val="18526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268480"/>
        <c:crosses val="autoZero"/>
        <c:auto val="1"/>
        <c:lblAlgn val="ctr"/>
        <c:lblOffset val="100"/>
        <c:noMultiLvlLbl val="0"/>
      </c:catAx>
      <c:valAx>
        <c:axId val="1852684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266944"/>
        <c:crosses val="autoZero"/>
        <c:crossBetween val="between"/>
      </c:valAx>
      <c:spPr>
        <a:pattFill prst="pct40">
          <a:fgClr>
            <a:srgbClr val="00B050"/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Rendimiento sobre el capital - ROE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INDICADORES!$D$89:$E$89</c:f>
              <c:strCache>
                <c:ptCount val="1"/>
                <c:pt idx="0">
                  <c:v>Rendimiento sobre el capital - ROE Utilidad neta / Patrimonio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INDICADORES!$F$88:$J$88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INDICADORES!$F$89:$J$89</c:f>
              <c:numCache>
                <c:formatCode>0.00%</c:formatCode>
                <c:ptCount val="5"/>
                <c:pt idx="0">
                  <c:v>0.67804424069137803</c:v>
                </c:pt>
                <c:pt idx="1">
                  <c:v>1.8820050700620383E-2</c:v>
                </c:pt>
                <c:pt idx="2">
                  <c:v>6.8514791219523502E-2</c:v>
                </c:pt>
                <c:pt idx="3">
                  <c:v>0.6517515502781408</c:v>
                </c:pt>
                <c:pt idx="4">
                  <c:v>5.0828077685664087E-2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12544"/>
        <c:axId val="185626624"/>
      </c:lineChart>
      <c:catAx>
        <c:axId val="1856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626624"/>
        <c:crosses val="autoZero"/>
        <c:auto val="1"/>
        <c:lblAlgn val="ctr"/>
        <c:lblOffset val="100"/>
        <c:noMultiLvlLbl val="0"/>
      </c:catAx>
      <c:valAx>
        <c:axId val="1856266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612544"/>
        <c:crosses val="autoZero"/>
        <c:crossBetween val="between"/>
      </c:valAx>
      <c:spPr>
        <a:pattFill prst="pct40">
          <a:fgClr>
            <a:srgbClr val="00B050"/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E5B4EA"/>
              </a:solidFill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</c:spPr>
          </c:dPt>
          <c:dLbls>
            <c:spPr>
              <a:solidFill>
                <a:srgbClr val="CCFF99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Hoja1!$B$6:$B$9</c:f>
              <c:strCache>
                <c:ptCount val="4"/>
                <c:pt idx="0">
                  <c:v>Gastos operativos</c:v>
                </c:pt>
                <c:pt idx="1">
                  <c:v>Pago a proveedores</c:v>
                </c:pt>
                <c:pt idx="2">
                  <c:v>Pago de sueldo</c:v>
                </c:pt>
                <c:pt idx="3">
                  <c:v>Pago de renta a local</c:v>
                </c:pt>
              </c:strCache>
            </c:strRef>
          </c:cat>
          <c:val>
            <c:numRef>
              <c:f>Hoja1!$D$6:$D$9</c:f>
              <c:numCache>
                <c:formatCode>0%</c:formatCode>
                <c:ptCount val="4"/>
                <c:pt idx="0">
                  <c:v>0.20967741935483872</c:v>
                </c:pt>
                <c:pt idx="1">
                  <c:v>0.20967741935483872</c:v>
                </c:pt>
                <c:pt idx="2">
                  <c:v>4.8387096774193547E-2</c:v>
                </c:pt>
                <c:pt idx="3">
                  <c:v>1.6129032258064516E-2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398784"/>
        <c:axId val="185456512"/>
      </c:barChart>
      <c:catAx>
        <c:axId val="185398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5456512"/>
        <c:crosses val="autoZero"/>
        <c:auto val="1"/>
        <c:lblAlgn val="ctr"/>
        <c:lblOffset val="100"/>
        <c:noMultiLvlLbl val="0"/>
      </c:catAx>
      <c:valAx>
        <c:axId val="185456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398784"/>
        <c:crosses val="autoZero"/>
        <c:crossBetween val="between"/>
      </c:valAx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Hoja1!$B$11:$B$14</c:f>
              <c:strCache>
                <c:ptCount val="4"/>
                <c:pt idx="0">
                  <c:v>Vehículos</c:v>
                </c:pt>
                <c:pt idx="1">
                  <c:v>Ampliación y remodelación de instalaciones</c:v>
                </c:pt>
                <c:pt idx="2">
                  <c:v>Tecnología</c:v>
                </c:pt>
                <c:pt idx="3">
                  <c:v>Mnatenimiento</c:v>
                </c:pt>
              </c:strCache>
            </c:strRef>
          </c:cat>
          <c:val>
            <c:numRef>
              <c:f>Hoja1!$D$11:$D$14</c:f>
              <c:numCache>
                <c:formatCode>0%</c:formatCode>
                <c:ptCount val="4"/>
                <c:pt idx="0">
                  <c:v>0.24193548387096775</c:v>
                </c:pt>
                <c:pt idx="1">
                  <c:v>4.8387096774193547E-2</c:v>
                </c:pt>
                <c:pt idx="2">
                  <c:v>0.16129032258064516</c:v>
                </c:pt>
                <c:pt idx="3">
                  <c:v>6.4516129032258063E-2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92992"/>
        <c:axId val="185494528"/>
      </c:barChart>
      <c:catAx>
        <c:axId val="18549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5494528"/>
        <c:crosses val="autoZero"/>
        <c:auto val="1"/>
        <c:lblAlgn val="ctr"/>
        <c:lblOffset val="100"/>
        <c:noMultiLvlLbl val="0"/>
      </c:catAx>
      <c:valAx>
        <c:axId val="185494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5492992"/>
        <c:crosses val="autoZero"/>
        <c:crossBetween val="between"/>
      </c:valAx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50548298563435"/>
          <c:y val="4.8007928135666851E-2"/>
          <c:w val="0.56897723802426459"/>
          <c:h val="0.85986312515096852"/>
        </c:manualLayout>
      </c:layout>
      <c:pieChart>
        <c:varyColors val="1"/>
        <c:ser>
          <c:idx val="0"/>
          <c:order val="0"/>
          <c:explosion val="6"/>
          <c:dLbls>
            <c:dLbl>
              <c:idx val="0"/>
              <c:layout>
                <c:manualLayout>
                  <c:x val="-0.14749858267716534"/>
                  <c:y val="0.174910684381616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impericia e impruddencia del conductor
51,9%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no respeta las señales de tránsito
13,4%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exceso velocidad
12,4%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390164102649211E-2"/>
                  <c:y val="6.34647711666547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mal rebasamiento invadir carril
7,5%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211657479322312E-2"/>
                  <c:y val="5.6386972832669505E-3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embriaguez o          </a:t>
                    </a:r>
                  </a:p>
                  <a:p>
                    <a:r>
                      <a:rPr lang="en-US" sz="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droga 7,1%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053776289452463E-2"/>
                  <c:y val="9.5202008474141037E-3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imprudencia </a:t>
                    </a:r>
                  </a:p>
                  <a:p>
                    <a:r>
                      <a:rPr lang="en-US" sz="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del peatón
3,9%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61203928192522E-3"/>
                  <c:y val="2.655948841309449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otras causas
3,8%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8592961272866881E-3"/>
                  <c:y val="-1.14608322553342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'GRÁFICO 15'!$A$20:$A$26</c:f>
              <c:strCache>
                <c:ptCount val="7"/>
                <c:pt idx="0">
                  <c:v>IMPERICIA E IMPRUDDENCIA DEL CONDUCTOR</c:v>
                </c:pt>
                <c:pt idx="1">
                  <c:v>NO RESPETA LAS SEÑALES DE TRÁNSITO</c:v>
                </c:pt>
                <c:pt idx="2">
                  <c:v>EXCESO VELOCIDAD</c:v>
                </c:pt>
                <c:pt idx="3">
                  <c:v>MAL REBASAMIENTO INVADIR CARRIL</c:v>
                </c:pt>
                <c:pt idx="4">
                  <c:v>EMBRIAGUEZ O DROGA</c:v>
                </c:pt>
                <c:pt idx="5">
                  <c:v>IMPRUDENCIA  DEL PEATÓN</c:v>
                </c:pt>
                <c:pt idx="6">
                  <c:v>OTRAS CAUSAS</c:v>
                </c:pt>
              </c:strCache>
            </c:strRef>
          </c:cat>
          <c:val>
            <c:numRef>
              <c:f>'GRÁFICO 15'!$B$20:$B$26</c:f>
              <c:numCache>
                <c:formatCode>_(* #,##0_);_(* \(#,##0\);_(* "-"??_);_(@_)</c:formatCode>
                <c:ptCount val="7"/>
                <c:pt idx="0">
                  <c:v>15709</c:v>
                </c:pt>
                <c:pt idx="1">
                  <c:v>4054</c:v>
                </c:pt>
                <c:pt idx="2">
                  <c:v>3755</c:v>
                </c:pt>
                <c:pt idx="3">
                  <c:v>2268</c:v>
                </c:pt>
                <c:pt idx="4">
                  <c:v>2164</c:v>
                </c:pt>
                <c:pt idx="5">
                  <c:v>1173</c:v>
                </c:pt>
                <c:pt idx="6">
                  <c:v>1146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'GRÁFICO 15'!$A$20:$A$26</c:f>
              <c:strCache>
                <c:ptCount val="7"/>
                <c:pt idx="0">
                  <c:v>IMPERICIA E IMPRUDDENCIA DEL CONDUCTOR</c:v>
                </c:pt>
                <c:pt idx="1">
                  <c:v>NO RESPETA LAS SEÑALES DE TRÁNSITO</c:v>
                </c:pt>
                <c:pt idx="2">
                  <c:v>EXCESO VELOCIDAD</c:v>
                </c:pt>
                <c:pt idx="3">
                  <c:v>MAL REBASAMIENTO INVADIR CARRIL</c:v>
                </c:pt>
                <c:pt idx="4">
                  <c:v>EMBRIAGUEZ O DROGA</c:v>
                </c:pt>
                <c:pt idx="5">
                  <c:v>IMPRUDENCIA  DEL PEATÓN</c:v>
                </c:pt>
                <c:pt idx="6">
                  <c:v>OTRAS CAUSAS</c:v>
                </c:pt>
              </c:strCache>
            </c:strRef>
          </c:cat>
          <c:val>
            <c:numRef>
              <c:f>'GRÁFICO 15'!$C$20:$C$29</c:f>
              <c:numCache>
                <c:formatCode>0.0%</c:formatCode>
                <c:ptCount val="10"/>
                <c:pt idx="0">
                  <c:v>0.51897981433149432</c:v>
                </c:pt>
                <c:pt idx="1">
                  <c:v>0.13393240609204135</c:v>
                </c:pt>
                <c:pt idx="2">
                  <c:v>0.12405431299349169</c:v>
                </c:pt>
                <c:pt idx="3">
                  <c:v>7.4928144306055697E-2</c:v>
                </c:pt>
                <c:pt idx="4">
                  <c:v>7.1492285836994948E-2</c:v>
                </c:pt>
                <c:pt idx="5">
                  <c:v>3.8752519078925636E-2</c:v>
                </c:pt>
                <c:pt idx="6">
                  <c:v>3.7860517360996396E-2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99"/>
      </c:pie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/>
      </a:pPr>
      <a:endParaRPr lang="es-EC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342103209575"/>
          <c:y val="3.9973634853917396E-2"/>
          <c:w val="0.5768660752111443"/>
          <c:h val="0.80242680202863914"/>
        </c:manualLayout>
      </c:layout>
      <c:pieChart>
        <c:varyColors val="1"/>
        <c:ser>
          <c:idx val="0"/>
          <c:order val="0"/>
          <c:explosion val="7"/>
          <c:dLbls>
            <c:dLbl>
              <c:idx val="0"/>
              <c:layout>
                <c:manualLayout>
                  <c:x val="0.15983908771318972"/>
                  <c:y val="0.128669522517804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Choques
45,4%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627800233078891"/>
                  <c:y val="9.66468368539084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Atropellos
16,8%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Estrellamiento13,3%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562567719273541E-3"/>
                  <c:y val="-1.56177539754962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Perdida de pista
10,8%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448181325512449"/>
                  <c:y val="1.41419750276880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Rozamientos
6,8%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777030401564176E-2"/>
                  <c:y val="3.42584922549421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Caida de pasajeros
2,8%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281361910310555"/>
                  <c:y val="9.707055213844706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VolcamientoS
2,5%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756098884995147E-3"/>
                  <c:y val="-2.37278264011646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Otros
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'GRÁFICO 12'!$A$35:$A$42</c:f>
              <c:strCache>
                <c:ptCount val="8"/>
                <c:pt idx="0">
                  <c:v>CHOQUES</c:v>
                </c:pt>
                <c:pt idx="1">
                  <c:v>ATROPELLOS</c:v>
                </c:pt>
                <c:pt idx="2">
                  <c:v>ESTRELLAMIENTOS</c:v>
                </c:pt>
                <c:pt idx="3">
                  <c:v>PÉRDIDA DE PISTA</c:v>
                </c:pt>
                <c:pt idx="4">
                  <c:v>ROZAMIENTOS</c:v>
                </c:pt>
                <c:pt idx="5">
                  <c:v>CAÍDA PASAJEROS</c:v>
                </c:pt>
                <c:pt idx="6">
                  <c:v>VOLCAMIENTOS</c:v>
                </c:pt>
                <c:pt idx="7">
                  <c:v>OTROS</c:v>
                </c:pt>
              </c:strCache>
            </c:strRef>
          </c:cat>
          <c:val>
            <c:numRef>
              <c:f>'GRÁFICO 12'!$C$35:$C$42</c:f>
              <c:numCache>
                <c:formatCode>0.0%</c:formatCode>
                <c:ptCount val="8"/>
                <c:pt idx="0">
                  <c:v>0.45409494862730848</c:v>
                </c:pt>
                <c:pt idx="1">
                  <c:v>0.16766328587003204</c:v>
                </c:pt>
                <c:pt idx="2">
                  <c:v>0.13271003336747167</c:v>
                </c:pt>
                <c:pt idx="3">
                  <c:v>0.10813043047342165</c:v>
                </c:pt>
                <c:pt idx="4">
                  <c:v>6.7759093461957784E-2</c:v>
                </c:pt>
                <c:pt idx="5">
                  <c:v>2.7552941953814133E-2</c:v>
                </c:pt>
                <c:pt idx="6">
                  <c:v>2.5207307806666888E-2</c:v>
                </c:pt>
                <c:pt idx="7">
                  <c:v>1.6881958439327365E-2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32"/>
      </c:pie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/>
      </a:pPr>
      <a:endParaRPr lang="es-EC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33CCCC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Hoja1!$D$2:$D$5</c:f>
              <c:strCache>
                <c:ptCount val="4"/>
                <c:pt idx="0">
                  <c:v>Aporte de socios</c:v>
                </c:pt>
                <c:pt idx="1">
                  <c:v>Utilidades retenidas</c:v>
                </c:pt>
                <c:pt idx="2">
                  <c:v>Proveedores</c:v>
                </c:pt>
                <c:pt idx="3">
                  <c:v>Cooperativas de ahorro y crédito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0.27</c:v>
                </c:pt>
                <c:pt idx="1">
                  <c:v>0.16</c:v>
                </c:pt>
                <c:pt idx="2">
                  <c:v>0.28999999999999998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341056"/>
        <c:axId val="183342592"/>
        <c:axId val="0"/>
      </c:bar3DChart>
      <c:catAx>
        <c:axId val="18334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342592"/>
        <c:crosses val="autoZero"/>
        <c:auto val="1"/>
        <c:lblAlgn val="ctr"/>
        <c:lblOffset val="100"/>
        <c:noMultiLvlLbl val="0"/>
      </c:catAx>
      <c:valAx>
        <c:axId val="183342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341056"/>
        <c:crosses val="autoZero"/>
        <c:crossBetween val="between"/>
      </c:valAx>
    </c:plotArea>
    <c:plotVisOnly val="1"/>
    <c:dispBlanksAs val="gap"/>
    <c:showDLblsOverMax val="0"/>
  </c:chart>
  <c:spPr>
    <a:pattFill prst="pct90">
      <a:fgClr>
        <a:srgbClr val="E5B4EA"/>
      </a:fgClr>
      <a:bgClr>
        <a:schemeClr val="bg1"/>
      </a:bgClr>
    </a:patt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Hoja3!$E$2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Hoja3!$D$3:$D$4</c:f>
              <c:strCache>
                <c:ptCount val="2"/>
                <c:pt idx="0">
                  <c:v>10.000 a 30.000</c:v>
                </c:pt>
                <c:pt idx="1">
                  <c:v>30.000 a 50.000</c:v>
                </c:pt>
              </c:strCache>
            </c:strRef>
          </c:cat>
          <c:val>
            <c:numRef>
              <c:f>Hoja3!$E$3:$E$4</c:f>
              <c:numCache>
                <c:formatCode>0%</c:formatCode>
                <c:ptCount val="2"/>
                <c:pt idx="0">
                  <c:v>0.44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502336"/>
        <c:axId val="183503872"/>
        <c:axId val="0"/>
      </c:bar3DChart>
      <c:catAx>
        <c:axId val="18350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503872"/>
        <c:crosses val="autoZero"/>
        <c:auto val="1"/>
        <c:lblAlgn val="ctr"/>
        <c:lblOffset val="100"/>
        <c:noMultiLvlLbl val="0"/>
      </c:catAx>
      <c:valAx>
        <c:axId val="183503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502336"/>
        <c:crosses val="autoZero"/>
        <c:crossBetween val="between"/>
      </c:valAx>
    </c:plotArea>
    <c:plotVisOnly val="1"/>
    <c:dispBlanksAs val="gap"/>
    <c:showDLblsOverMax val="0"/>
  </c:chart>
  <c:spPr>
    <a:pattFill prst="pct90">
      <a:fgClr>
        <a:srgbClr val="E5B4EA"/>
      </a:fgClr>
      <a:bgClr>
        <a:schemeClr val="bg1"/>
      </a:bgClr>
    </a:patt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Hoja4!$E$3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Hoja4!$D$4:$D$5</c:f>
              <c:strCache>
                <c:ptCount val="2"/>
                <c:pt idx="0">
                  <c:v>Proveedores</c:v>
                </c:pt>
                <c:pt idx="1">
                  <c:v>Cooperativa de ahorro y credito</c:v>
                </c:pt>
              </c:strCache>
            </c:strRef>
          </c:cat>
          <c:val>
            <c:numRef>
              <c:f>Hoja4!$E$4:$E$5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545216"/>
        <c:axId val="183547008"/>
        <c:axId val="0"/>
      </c:bar3DChart>
      <c:catAx>
        <c:axId val="18354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547008"/>
        <c:crosses val="autoZero"/>
        <c:auto val="1"/>
        <c:lblAlgn val="ctr"/>
        <c:lblOffset val="100"/>
        <c:noMultiLvlLbl val="0"/>
      </c:catAx>
      <c:valAx>
        <c:axId val="183547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545216"/>
        <c:crosses val="autoZero"/>
        <c:crossBetween val="between"/>
      </c:valAx>
    </c:plotArea>
    <c:plotVisOnly val="1"/>
    <c:dispBlanksAs val="gap"/>
    <c:showDLblsOverMax val="0"/>
  </c:chart>
  <c:spPr>
    <a:pattFill prst="pct90">
      <a:fgClr>
        <a:srgbClr val="E5B4EA"/>
      </a:fgClr>
      <a:bgClr>
        <a:schemeClr val="bg1"/>
      </a:bgClr>
    </a:patt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pattFill prst="pct40">
                <a:fgClr>
                  <a:srgbClr val="290DF7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pct4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Lbls>
            <c:dLbl>
              <c:idx val="2"/>
              <c:layout>
                <c:manualLayout>
                  <c:x val="3.8887795275590553E-2"/>
                  <c:y val="1.25611185394278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111220472440945E-2"/>
                  <c:y val="1.71194638406048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16'!$B$4:$B$7</c:f>
              <c:strCache>
                <c:ptCount val="4"/>
                <c:pt idx="0">
                  <c:v>Entre   US$  1 000 a US$ 10 000</c:v>
                </c:pt>
                <c:pt idx="1">
                  <c:v>Más de  US$  10 000 a US$ 50 000</c:v>
                </c:pt>
                <c:pt idx="2">
                  <c:v>Entre   US$  50 000 a US$ 100 000</c:v>
                </c:pt>
                <c:pt idx="3">
                  <c:v>Más de  US$  100 000</c:v>
                </c:pt>
              </c:strCache>
            </c:strRef>
          </c:cat>
          <c:val>
            <c:numRef>
              <c:f>'PREGUNTA 16'!$C$4:$C$7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dLbls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16'!$B$4:$B$7</c:f>
              <c:strCache>
                <c:ptCount val="4"/>
                <c:pt idx="0">
                  <c:v>Entre   US$  1 000 a US$ 10 000</c:v>
                </c:pt>
                <c:pt idx="1">
                  <c:v>Más de  US$  10 000 a US$ 50 000</c:v>
                </c:pt>
                <c:pt idx="2">
                  <c:v>Entre   US$  50 000 a US$ 100 000</c:v>
                </c:pt>
                <c:pt idx="3">
                  <c:v>Más de  US$  100 000</c:v>
                </c:pt>
              </c:strCache>
            </c:strRef>
          </c:cat>
          <c:val>
            <c:numRef>
              <c:f>'PREGUNTA 16'!$D$4:$D$7</c:f>
              <c:numCache>
                <c:formatCode>0%</c:formatCode>
                <c:ptCount val="4"/>
                <c:pt idx="0">
                  <c:v>0.9375</c:v>
                </c:pt>
                <c:pt idx="1">
                  <c:v>6.25E-2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solidFill>
          <a:schemeClr val="tx1"/>
        </a:solidFill>
      </c:spPr>
      <c:txPr>
        <a:bodyPr/>
        <a:lstStyle/>
        <a:p>
          <a:pPr rtl="0">
            <a:defRPr b="1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spPr>
    <a:pattFill prst="pct5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dLbls>
            <c:dLbl>
              <c:idx val="0"/>
              <c:layout>
                <c:manualLayout>
                  <c:x val="-8.1841432225063945E-2"/>
                  <c:y val="9.1954022988505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2.867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21312872975282E-2"/>
                  <c:y val="-9.1954022988505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4.539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841432225063876E-2"/>
                  <c:y val="9.8522167487684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2.630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841432225063945E-2"/>
                  <c:y val="-9.8522167487684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3.493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280477408354646E-2"/>
                  <c:y val="-9.8522167487684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1.888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Hoja1!$J$22:$N$22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Hoja1!$J$23:$N$23</c:f>
              <c:numCache>
                <c:formatCode>#,##0.00</c:formatCode>
                <c:ptCount val="5"/>
                <c:pt idx="0">
                  <c:v>2867</c:v>
                </c:pt>
                <c:pt idx="1">
                  <c:v>4539.54</c:v>
                </c:pt>
                <c:pt idx="2">
                  <c:v>2630</c:v>
                </c:pt>
                <c:pt idx="3">
                  <c:v>3493.84</c:v>
                </c:pt>
                <c:pt idx="4">
                  <c:v>1888.1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22272"/>
        <c:axId val="183624064"/>
      </c:lineChart>
      <c:catAx>
        <c:axId val="1836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3624064"/>
        <c:crosses val="autoZero"/>
        <c:auto val="1"/>
        <c:lblAlgn val="ctr"/>
        <c:lblOffset val="100"/>
        <c:noMultiLvlLbl val="0"/>
      </c:catAx>
      <c:valAx>
        <c:axId val="1836240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83622272"/>
        <c:crosses val="autoZero"/>
        <c:crossBetween val="between"/>
      </c:valAx>
      <c:spPr>
        <a:pattFill prst="pct40">
          <a:fgClr>
            <a:srgbClr val="00B050"/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pattFill prst="pct40">
      <a:fgClr>
        <a:srgbClr val="00B050"/>
      </a:fgClr>
      <a:bgClr>
        <a:schemeClr val="bg1"/>
      </a:bgClr>
    </a:pattFill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8C9B2-D370-46E9-BF18-226751B3D14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F978AF-8331-4EB0-827E-035D713F405C}">
      <dgm:prSet phldrT="[Texto]"/>
      <dgm:spPr>
        <a:solidFill>
          <a:srgbClr val="33CCCC"/>
        </a:solidFill>
      </dgm:spPr>
      <dgm:t>
        <a:bodyPr/>
        <a:lstStyle/>
        <a:p>
          <a:pPr algn="just"/>
          <a:r>
            <a:rPr lang="es-EC" dirty="0" smtClean="0"/>
            <a:t>Analizar la falta de financiamiento de las Cooperativas de transporte de pasajeros masivo urbano del Distrito Metropolitano de Quito, a través de un estudio cualitativo y cuantitativo para mejorar la calidad del servicio y rentabilidad</a:t>
          </a:r>
          <a:endParaRPr lang="es-EC" dirty="0"/>
        </a:p>
      </dgm:t>
    </dgm:pt>
    <dgm:pt modelId="{3392234E-321A-4F98-ABBC-F38197FC438C}" type="parTrans" cxnId="{9B229FF2-51E1-4EF8-BFAF-A60744450DA7}">
      <dgm:prSet/>
      <dgm:spPr/>
      <dgm:t>
        <a:bodyPr/>
        <a:lstStyle/>
        <a:p>
          <a:pPr algn="just"/>
          <a:endParaRPr lang="es-EC"/>
        </a:p>
      </dgm:t>
    </dgm:pt>
    <dgm:pt modelId="{01193A0D-464B-4886-A8E7-EE6B04557385}" type="sibTrans" cxnId="{9B229FF2-51E1-4EF8-BFAF-A60744450DA7}">
      <dgm:prSet/>
      <dgm:spPr/>
      <dgm:t>
        <a:bodyPr/>
        <a:lstStyle/>
        <a:p>
          <a:pPr algn="just"/>
          <a:endParaRPr lang="es-EC"/>
        </a:p>
      </dgm:t>
    </dgm:pt>
    <dgm:pt modelId="{3E410238-7351-4432-AFD4-C2F6C5A5FC8F}">
      <dgm:prSet phldrT="[Texto]"/>
      <dgm:spPr>
        <a:solidFill>
          <a:srgbClr val="FFC000"/>
        </a:solidFill>
      </dgm:spPr>
      <dgm:t>
        <a:bodyPr/>
        <a:lstStyle/>
        <a:p>
          <a:pPr algn="just"/>
          <a:r>
            <a:rPr lang="es-EC" dirty="0" smtClean="0"/>
            <a:t>Investigar la política gubernamental y leyes que respalda al sector de las cooperativas de transporte.</a:t>
          </a:r>
          <a:endParaRPr lang="es-EC" dirty="0"/>
        </a:p>
      </dgm:t>
    </dgm:pt>
    <dgm:pt modelId="{C4F8606F-A20E-4AC2-8958-4BAC9FCC4BA3}" type="parTrans" cxnId="{666C5FA5-BF20-471D-9230-DDE75474E7A4}">
      <dgm:prSet/>
      <dgm:spPr/>
      <dgm:t>
        <a:bodyPr/>
        <a:lstStyle/>
        <a:p>
          <a:pPr algn="just"/>
          <a:endParaRPr lang="es-EC"/>
        </a:p>
      </dgm:t>
    </dgm:pt>
    <dgm:pt modelId="{3FA46FB9-A52C-4435-B1CA-C25E1C86F875}" type="sibTrans" cxnId="{666C5FA5-BF20-471D-9230-DDE75474E7A4}">
      <dgm:prSet/>
      <dgm:spPr/>
      <dgm:t>
        <a:bodyPr/>
        <a:lstStyle/>
        <a:p>
          <a:pPr algn="just"/>
          <a:endParaRPr lang="es-EC"/>
        </a:p>
      </dgm:t>
    </dgm:pt>
    <dgm:pt modelId="{C21138DF-6254-4163-A267-B09D0C799A33}">
      <dgm:prSet phldrT="[Texto]"/>
      <dgm:spPr>
        <a:solidFill>
          <a:srgbClr val="FFC000"/>
        </a:solidFill>
      </dgm:spPr>
      <dgm:t>
        <a:bodyPr/>
        <a:lstStyle/>
        <a:p>
          <a:pPr algn="just"/>
          <a:r>
            <a:rPr lang="es-EC" dirty="0" smtClean="0"/>
            <a:t>Analizar las fuentes de financiamiento para el sector de cooperativas de transporte de pasajeros urbano masivas del Distrito Metropolitano de Quito.</a:t>
          </a:r>
          <a:endParaRPr lang="es-EC" dirty="0"/>
        </a:p>
      </dgm:t>
    </dgm:pt>
    <dgm:pt modelId="{3E26632E-3729-47D6-8F0F-1416BF48CE03}" type="parTrans" cxnId="{277F315C-5463-48BD-9AFE-E4DD2F52D879}">
      <dgm:prSet/>
      <dgm:spPr/>
      <dgm:t>
        <a:bodyPr/>
        <a:lstStyle/>
        <a:p>
          <a:pPr algn="just"/>
          <a:endParaRPr lang="es-EC"/>
        </a:p>
      </dgm:t>
    </dgm:pt>
    <dgm:pt modelId="{F0E55B65-8B6B-451D-9C46-3F886C5D1083}" type="sibTrans" cxnId="{277F315C-5463-48BD-9AFE-E4DD2F52D879}">
      <dgm:prSet/>
      <dgm:spPr/>
      <dgm:t>
        <a:bodyPr/>
        <a:lstStyle/>
        <a:p>
          <a:pPr algn="just"/>
          <a:endParaRPr lang="es-EC"/>
        </a:p>
      </dgm:t>
    </dgm:pt>
    <dgm:pt modelId="{CB402036-1938-4307-9D10-CEDEAB9A7E8C}">
      <dgm:prSet phldrT="[Texto]"/>
      <dgm:spPr>
        <a:solidFill>
          <a:srgbClr val="FFC000"/>
        </a:solidFill>
      </dgm:spPr>
      <dgm:t>
        <a:bodyPr/>
        <a:lstStyle/>
        <a:p>
          <a:pPr algn="just"/>
          <a:r>
            <a:rPr lang="es-EC" dirty="0" smtClean="0"/>
            <a:t>Analizar la administración de recursos financieros obtenidos para las cooperativas de transporte Urbano.</a:t>
          </a:r>
          <a:endParaRPr lang="es-EC" dirty="0"/>
        </a:p>
      </dgm:t>
    </dgm:pt>
    <dgm:pt modelId="{46768959-9404-4AB3-AD5E-5831B8C4D8D1}" type="parTrans" cxnId="{A9B54699-D726-4DE9-B614-FB281975C2D5}">
      <dgm:prSet/>
      <dgm:spPr/>
      <dgm:t>
        <a:bodyPr/>
        <a:lstStyle/>
        <a:p>
          <a:pPr algn="just"/>
          <a:endParaRPr lang="es-EC"/>
        </a:p>
      </dgm:t>
    </dgm:pt>
    <dgm:pt modelId="{921BA719-90FD-48F2-98D5-1E2017F9D72E}" type="sibTrans" cxnId="{A9B54699-D726-4DE9-B614-FB281975C2D5}">
      <dgm:prSet/>
      <dgm:spPr/>
      <dgm:t>
        <a:bodyPr/>
        <a:lstStyle/>
        <a:p>
          <a:pPr algn="just"/>
          <a:endParaRPr lang="es-EC"/>
        </a:p>
      </dgm:t>
    </dgm:pt>
    <dgm:pt modelId="{95DDD7FB-E8B6-479E-B3CF-A01C4572B854}" type="pres">
      <dgm:prSet presAssocID="{EF88C9B2-D370-46E9-BF18-226751B3D14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FB6E0B7-C60B-4CF7-849E-12F59B43E244}" type="pres">
      <dgm:prSet presAssocID="{00F978AF-8331-4EB0-827E-035D713F405C}" presName="root" presStyleCnt="0">
        <dgm:presLayoutVars>
          <dgm:chMax/>
          <dgm:chPref val="4"/>
        </dgm:presLayoutVars>
      </dgm:prSet>
      <dgm:spPr/>
    </dgm:pt>
    <dgm:pt modelId="{C054E953-414C-4873-A44C-47FCF0CA72F3}" type="pres">
      <dgm:prSet presAssocID="{00F978AF-8331-4EB0-827E-035D713F405C}" presName="rootComposite" presStyleCnt="0">
        <dgm:presLayoutVars/>
      </dgm:prSet>
      <dgm:spPr/>
    </dgm:pt>
    <dgm:pt modelId="{8A2D9856-B196-48A1-9202-FFC06C5C7189}" type="pres">
      <dgm:prSet presAssocID="{00F978AF-8331-4EB0-827E-035D713F405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5380B3A2-A7C7-41B3-A92E-EB1C2C174D4A}" type="pres">
      <dgm:prSet presAssocID="{00F978AF-8331-4EB0-827E-035D713F405C}" presName="childShape" presStyleCnt="0">
        <dgm:presLayoutVars>
          <dgm:chMax val="0"/>
          <dgm:chPref val="0"/>
        </dgm:presLayoutVars>
      </dgm:prSet>
      <dgm:spPr/>
    </dgm:pt>
    <dgm:pt modelId="{4177A48F-8649-443E-951F-EC7BB2261245}" type="pres">
      <dgm:prSet presAssocID="{3E410238-7351-4432-AFD4-C2F6C5A5FC8F}" presName="childComposite" presStyleCnt="0">
        <dgm:presLayoutVars>
          <dgm:chMax val="0"/>
          <dgm:chPref val="0"/>
        </dgm:presLayoutVars>
      </dgm:prSet>
      <dgm:spPr/>
    </dgm:pt>
    <dgm:pt modelId="{F85F41AF-7505-4045-9115-66026703B734}" type="pres">
      <dgm:prSet presAssocID="{3E410238-7351-4432-AFD4-C2F6C5A5FC8F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DAFB26D-7843-4748-8639-FE3263FE0582}" type="pres">
      <dgm:prSet presAssocID="{3E410238-7351-4432-AFD4-C2F6C5A5FC8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4E5A32-782B-499F-B7D5-DD40854408C5}" type="pres">
      <dgm:prSet presAssocID="{C21138DF-6254-4163-A267-B09D0C799A33}" presName="childComposite" presStyleCnt="0">
        <dgm:presLayoutVars>
          <dgm:chMax val="0"/>
          <dgm:chPref val="0"/>
        </dgm:presLayoutVars>
      </dgm:prSet>
      <dgm:spPr/>
    </dgm:pt>
    <dgm:pt modelId="{1FB4920F-ECC7-49D9-A6CC-8D56268C1C09}" type="pres">
      <dgm:prSet presAssocID="{C21138DF-6254-4163-A267-B09D0C799A33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D3A0015-5479-44F3-B301-22AA0F9ADC38}" type="pres">
      <dgm:prSet presAssocID="{C21138DF-6254-4163-A267-B09D0C799A3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90C0E6-37EB-4BA5-98CE-1AAE4719A329}" type="pres">
      <dgm:prSet presAssocID="{CB402036-1938-4307-9D10-CEDEAB9A7E8C}" presName="childComposite" presStyleCnt="0">
        <dgm:presLayoutVars>
          <dgm:chMax val="0"/>
          <dgm:chPref val="0"/>
        </dgm:presLayoutVars>
      </dgm:prSet>
      <dgm:spPr/>
    </dgm:pt>
    <dgm:pt modelId="{DDD4F915-178E-4807-8F8D-6CAE221DEA25}" type="pres">
      <dgm:prSet presAssocID="{CB402036-1938-4307-9D10-CEDEAB9A7E8C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68DFD29-1178-4901-8F4B-9E6089B1064A}" type="pres">
      <dgm:prSet presAssocID="{CB402036-1938-4307-9D10-CEDEAB9A7E8C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8E60D5-1695-4F1D-8446-568ACFD49E79}" type="presOf" srcId="{3E410238-7351-4432-AFD4-C2F6C5A5FC8F}" destId="{9DAFB26D-7843-4748-8639-FE3263FE0582}" srcOrd="0" destOrd="0" presId="urn:microsoft.com/office/officeart/2008/layout/PictureAccentList"/>
    <dgm:cxn modelId="{1FA4A69B-AE90-47C6-AB0E-F6E478CAF417}" type="presOf" srcId="{00F978AF-8331-4EB0-827E-035D713F405C}" destId="{8A2D9856-B196-48A1-9202-FFC06C5C7189}" srcOrd="0" destOrd="0" presId="urn:microsoft.com/office/officeart/2008/layout/PictureAccentList"/>
    <dgm:cxn modelId="{AD5951AF-C0B2-4198-88B3-EFAD689F0F34}" type="presOf" srcId="{EF88C9B2-D370-46E9-BF18-226751B3D14B}" destId="{95DDD7FB-E8B6-479E-B3CF-A01C4572B854}" srcOrd="0" destOrd="0" presId="urn:microsoft.com/office/officeart/2008/layout/PictureAccentList"/>
    <dgm:cxn modelId="{277F315C-5463-48BD-9AFE-E4DD2F52D879}" srcId="{00F978AF-8331-4EB0-827E-035D713F405C}" destId="{C21138DF-6254-4163-A267-B09D0C799A33}" srcOrd="1" destOrd="0" parTransId="{3E26632E-3729-47D6-8F0F-1416BF48CE03}" sibTransId="{F0E55B65-8B6B-451D-9C46-3F886C5D1083}"/>
    <dgm:cxn modelId="{666C5FA5-BF20-471D-9230-DDE75474E7A4}" srcId="{00F978AF-8331-4EB0-827E-035D713F405C}" destId="{3E410238-7351-4432-AFD4-C2F6C5A5FC8F}" srcOrd="0" destOrd="0" parTransId="{C4F8606F-A20E-4AC2-8958-4BAC9FCC4BA3}" sibTransId="{3FA46FB9-A52C-4435-B1CA-C25E1C86F875}"/>
    <dgm:cxn modelId="{9B229FF2-51E1-4EF8-BFAF-A60744450DA7}" srcId="{EF88C9B2-D370-46E9-BF18-226751B3D14B}" destId="{00F978AF-8331-4EB0-827E-035D713F405C}" srcOrd="0" destOrd="0" parTransId="{3392234E-321A-4F98-ABBC-F38197FC438C}" sibTransId="{01193A0D-464B-4886-A8E7-EE6B04557385}"/>
    <dgm:cxn modelId="{A9B54699-D726-4DE9-B614-FB281975C2D5}" srcId="{00F978AF-8331-4EB0-827E-035D713F405C}" destId="{CB402036-1938-4307-9D10-CEDEAB9A7E8C}" srcOrd="2" destOrd="0" parTransId="{46768959-9404-4AB3-AD5E-5831B8C4D8D1}" sibTransId="{921BA719-90FD-48F2-98D5-1E2017F9D72E}"/>
    <dgm:cxn modelId="{0F6D6F1A-CE7E-4F90-AA36-6AC08304FBAA}" type="presOf" srcId="{C21138DF-6254-4163-A267-B09D0C799A33}" destId="{1D3A0015-5479-44F3-B301-22AA0F9ADC38}" srcOrd="0" destOrd="0" presId="urn:microsoft.com/office/officeart/2008/layout/PictureAccentList"/>
    <dgm:cxn modelId="{143C483D-CC86-4BB8-98F3-D4717569ED9F}" type="presOf" srcId="{CB402036-1938-4307-9D10-CEDEAB9A7E8C}" destId="{168DFD29-1178-4901-8F4B-9E6089B1064A}" srcOrd="0" destOrd="0" presId="urn:microsoft.com/office/officeart/2008/layout/PictureAccentList"/>
    <dgm:cxn modelId="{50C48CDA-B5FE-453B-AC25-F6F635162C4B}" type="presParOf" srcId="{95DDD7FB-E8B6-479E-B3CF-A01C4572B854}" destId="{3FB6E0B7-C60B-4CF7-849E-12F59B43E244}" srcOrd="0" destOrd="0" presId="urn:microsoft.com/office/officeart/2008/layout/PictureAccentList"/>
    <dgm:cxn modelId="{1E8AFE95-7363-4980-A6DC-43927AE3581F}" type="presParOf" srcId="{3FB6E0B7-C60B-4CF7-849E-12F59B43E244}" destId="{C054E953-414C-4873-A44C-47FCF0CA72F3}" srcOrd="0" destOrd="0" presId="urn:microsoft.com/office/officeart/2008/layout/PictureAccentList"/>
    <dgm:cxn modelId="{00F1D862-E27F-4589-90F9-FF7C3A140580}" type="presParOf" srcId="{C054E953-414C-4873-A44C-47FCF0CA72F3}" destId="{8A2D9856-B196-48A1-9202-FFC06C5C7189}" srcOrd="0" destOrd="0" presId="urn:microsoft.com/office/officeart/2008/layout/PictureAccentList"/>
    <dgm:cxn modelId="{76F335E7-43FD-44EA-8EA0-6A31C5B1CF14}" type="presParOf" srcId="{3FB6E0B7-C60B-4CF7-849E-12F59B43E244}" destId="{5380B3A2-A7C7-41B3-A92E-EB1C2C174D4A}" srcOrd="1" destOrd="0" presId="urn:microsoft.com/office/officeart/2008/layout/PictureAccentList"/>
    <dgm:cxn modelId="{2A97108A-A0FE-4793-981B-619A31132260}" type="presParOf" srcId="{5380B3A2-A7C7-41B3-A92E-EB1C2C174D4A}" destId="{4177A48F-8649-443E-951F-EC7BB2261245}" srcOrd="0" destOrd="0" presId="urn:microsoft.com/office/officeart/2008/layout/PictureAccentList"/>
    <dgm:cxn modelId="{6755F5F6-D792-45AC-B002-C0D1FB604E8A}" type="presParOf" srcId="{4177A48F-8649-443E-951F-EC7BB2261245}" destId="{F85F41AF-7505-4045-9115-66026703B734}" srcOrd="0" destOrd="0" presId="urn:microsoft.com/office/officeart/2008/layout/PictureAccentList"/>
    <dgm:cxn modelId="{B001C670-568B-4B10-8185-DBDA56EFA51A}" type="presParOf" srcId="{4177A48F-8649-443E-951F-EC7BB2261245}" destId="{9DAFB26D-7843-4748-8639-FE3263FE0582}" srcOrd="1" destOrd="0" presId="urn:microsoft.com/office/officeart/2008/layout/PictureAccentList"/>
    <dgm:cxn modelId="{35809075-F8DA-4217-9A7B-3D97AEEFB5D3}" type="presParOf" srcId="{5380B3A2-A7C7-41B3-A92E-EB1C2C174D4A}" destId="{DA4E5A32-782B-499F-B7D5-DD40854408C5}" srcOrd="1" destOrd="0" presId="urn:microsoft.com/office/officeart/2008/layout/PictureAccentList"/>
    <dgm:cxn modelId="{9E65B054-84AC-4C77-A381-70819AFC6B8B}" type="presParOf" srcId="{DA4E5A32-782B-499F-B7D5-DD40854408C5}" destId="{1FB4920F-ECC7-49D9-A6CC-8D56268C1C09}" srcOrd="0" destOrd="0" presId="urn:microsoft.com/office/officeart/2008/layout/PictureAccentList"/>
    <dgm:cxn modelId="{F0A453D5-22DF-42A2-BC3F-ED35C53B6C94}" type="presParOf" srcId="{DA4E5A32-782B-499F-B7D5-DD40854408C5}" destId="{1D3A0015-5479-44F3-B301-22AA0F9ADC38}" srcOrd="1" destOrd="0" presId="urn:microsoft.com/office/officeart/2008/layout/PictureAccentList"/>
    <dgm:cxn modelId="{BBBC9B65-7AF8-4D0A-B5CA-D05AE1EF0D78}" type="presParOf" srcId="{5380B3A2-A7C7-41B3-A92E-EB1C2C174D4A}" destId="{CF90C0E6-37EB-4BA5-98CE-1AAE4719A329}" srcOrd="2" destOrd="0" presId="urn:microsoft.com/office/officeart/2008/layout/PictureAccentList"/>
    <dgm:cxn modelId="{8581004C-2A17-4DF9-9F1C-D53A960B1EFC}" type="presParOf" srcId="{CF90C0E6-37EB-4BA5-98CE-1AAE4719A329}" destId="{DDD4F915-178E-4807-8F8D-6CAE221DEA25}" srcOrd="0" destOrd="0" presId="urn:microsoft.com/office/officeart/2008/layout/PictureAccentList"/>
    <dgm:cxn modelId="{0F403667-51EF-4E28-ABDF-F5B63E70FC0A}" type="presParOf" srcId="{CF90C0E6-37EB-4BA5-98CE-1AAE4719A329}" destId="{168DFD29-1178-4901-8F4B-9E6089B1064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921FC-E47F-4A5E-8867-8722B8A8BCF6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7FDCC9F-6993-4CAC-B79C-CD8D0BED4DF9}">
      <dgm:prSet phldrT="[Texto]" custT="1"/>
      <dgm:spPr/>
      <dgm:t>
        <a:bodyPr/>
        <a:lstStyle/>
        <a:p>
          <a:r>
            <a:rPr lang="es-EC" sz="2400" dirty="0" smtClean="0"/>
            <a:t>Adquisición de activos fijos</a:t>
          </a:r>
          <a:endParaRPr lang="es-EC" sz="2400" dirty="0"/>
        </a:p>
      </dgm:t>
    </dgm:pt>
    <dgm:pt modelId="{943C9157-A31C-47CF-BC5D-8A2FB1C7B5AF}" type="parTrans" cxnId="{2B30E889-3B2C-4EE1-B84F-FC35E54DF03C}">
      <dgm:prSet/>
      <dgm:spPr/>
      <dgm:t>
        <a:bodyPr/>
        <a:lstStyle/>
        <a:p>
          <a:endParaRPr lang="es-EC"/>
        </a:p>
      </dgm:t>
    </dgm:pt>
    <dgm:pt modelId="{CF8BA2F5-2A70-464F-97E9-F2524B231969}" type="sibTrans" cxnId="{2B30E889-3B2C-4EE1-B84F-FC35E54DF03C}">
      <dgm:prSet/>
      <dgm:spPr/>
      <dgm:t>
        <a:bodyPr/>
        <a:lstStyle/>
        <a:p>
          <a:endParaRPr lang="es-EC"/>
        </a:p>
      </dgm:t>
    </dgm:pt>
    <dgm:pt modelId="{5263B105-7B7C-44C9-A54E-701899304A4B}">
      <dgm:prSet phldrT="[Texto]"/>
      <dgm:spPr/>
      <dgm:t>
        <a:bodyPr/>
        <a:lstStyle/>
        <a:p>
          <a:pPr algn="just"/>
          <a:r>
            <a:rPr lang="es-EC" dirty="0" smtClean="0"/>
            <a:t>Vehículos el 24%, tecnología el 16%, 6% mantenimiento y el 5% remodelación de instalaciones.</a:t>
          </a:r>
          <a:endParaRPr lang="es-EC" dirty="0"/>
        </a:p>
      </dgm:t>
    </dgm:pt>
    <dgm:pt modelId="{4C25FDA0-C622-4E77-AC66-50A76837F00D}" type="parTrans" cxnId="{A34B059C-AAC0-4679-B914-795E5BAAA1EE}">
      <dgm:prSet/>
      <dgm:spPr/>
      <dgm:t>
        <a:bodyPr/>
        <a:lstStyle/>
        <a:p>
          <a:endParaRPr lang="es-EC"/>
        </a:p>
      </dgm:t>
    </dgm:pt>
    <dgm:pt modelId="{D65FE6C2-2438-4F93-85A6-1974A98FC68C}" type="sibTrans" cxnId="{A34B059C-AAC0-4679-B914-795E5BAAA1EE}">
      <dgm:prSet/>
      <dgm:spPr/>
      <dgm:t>
        <a:bodyPr/>
        <a:lstStyle/>
        <a:p>
          <a:endParaRPr lang="es-EC"/>
        </a:p>
      </dgm:t>
    </dgm:pt>
    <dgm:pt modelId="{5EC5A08B-7F78-4127-9C12-E54446BA9794}" type="pres">
      <dgm:prSet presAssocID="{100921FC-E47F-4A5E-8867-8722B8A8BC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4D8D9CF-2FCF-4973-B48A-9D9A29C37B92}" type="pres">
      <dgm:prSet presAssocID="{77FDCC9F-6993-4CAC-B79C-CD8D0BED4DF9}" presName="root" presStyleCnt="0"/>
      <dgm:spPr/>
    </dgm:pt>
    <dgm:pt modelId="{278302EB-CC39-4845-9FDC-256C22D0BCDC}" type="pres">
      <dgm:prSet presAssocID="{77FDCC9F-6993-4CAC-B79C-CD8D0BED4DF9}" presName="rootComposite" presStyleCnt="0"/>
      <dgm:spPr/>
    </dgm:pt>
    <dgm:pt modelId="{5D80647F-5BFA-40EC-B523-2B0E1A597965}" type="pres">
      <dgm:prSet presAssocID="{77FDCC9F-6993-4CAC-B79C-CD8D0BED4DF9}" presName="rootText" presStyleLbl="node1" presStyleIdx="0" presStyleCnt="1"/>
      <dgm:spPr/>
      <dgm:t>
        <a:bodyPr/>
        <a:lstStyle/>
        <a:p>
          <a:endParaRPr lang="es-EC"/>
        </a:p>
      </dgm:t>
    </dgm:pt>
    <dgm:pt modelId="{F6E8FC02-1AD0-41E1-8BF9-C4EF40C26F85}" type="pres">
      <dgm:prSet presAssocID="{77FDCC9F-6993-4CAC-B79C-CD8D0BED4DF9}" presName="rootConnector" presStyleLbl="node1" presStyleIdx="0" presStyleCnt="1"/>
      <dgm:spPr/>
      <dgm:t>
        <a:bodyPr/>
        <a:lstStyle/>
        <a:p>
          <a:endParaRPr lang="es-EC"/>
        </a:p>
      </dgm:t>
    </dgm:pt>
    <dgm:pt modelId="{BFB1E913-3BCF-4A88-8FA5-4C634A603D70}" type="pres">
      <dgm:prSet presAssocID="{77FDCC9F-6993-4CAC-B79C-CD8D0BED4DF9}" presName="childShape" presStyleCnt="0"/>
      <dgm:spPr/>
    </dgm:pt>
    <dgm:pt modelId="{AB5F4E4C-AE67-40BA-BF75-276ADC1E03CD}" type="pres">
      <dgm:prSet presAssocID="{4C25FDA0-C622-4E77-AC66-50A76837F00D}" presName="Name13" presStyleLbl="parChTrans1D2" presStyleIdx="0" presStyleCnt="1"/>
      <dgm:spPr/>
      <dgm:t>
        <a:bodyPr/>
        <a:lstStyle/>
        <a:p>
          <a:endParaRPr lang="es-EC"/>
        </a:p>
      </dgm:t>
    </dgm:pt>
    <dgm:pt modelId="{975F3246-FDD9-4F66-B89D-A0921F80C085}" type="pres">
      <dgm:prSet presAssocID="{5263B105-7B7C-44C9-A54E-701899304A4B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512788-62D2-4041-B44F-2E053AA28255}" type="presOf" srcId="{5263B105-7B7C-44C9-A54E-701899304A4B}" destId="{975F3246-FDD9-4F66-B89D-A0921F80C085}" srcOrd="0" destOrd="0" presId="urn:microsoft.com/office/officeart/2005/8/layout/hierarchy3"/>
    <dgm:cxn modelId="{518B4F0A-9FFF-4D63-98BD-3A023B97EE5F}" type="presOf" srcId="{100921FC-E47F-4A5E-8867-8722B8A8BCF6}" destId="{5EC5A08B-7F78-4127-9C12-E54446BA9794}" srcOrd="0" destOrd="0" presId="urn:microsoft.com/office/officeart/2005/8/layout/hierarchy3"/>
    <dgm:cxn modelId="{401A0122-2D9A-4B1E-B46A-AD911DCDAC39}" type="presOf" srcId="{77FDCC9F-6993-4CAC-B79C-CD8D0BED4DF9}" destId="{5D80647F-5BFA-40EC-B523-2B0E1A597965}" srcOrd="0" destOrd="0" presId="urn:microsoft.com/office/officeart/2005/8/layout/hierarchy3"/>
    <dgm:cxn modelId="{A34B059C-AAC0-4679-B914-795E5BAAA1EE}" srcId="{77FDCC9F-6993-4CAC-B79C-CD8D0BED4DF9}" destId="{5263B105-7B7C-44C9-A54E-701899304A4B}" srcOrd="0" destOrd="0" parTransId="{4C25FDA0-C622-4E77-AC66-50A76837F00D}" sibTransId="{D65FE6C2-2438-4F93-85A6-1974A98FC68C}"/>
    <dgm:cxn modelId="{2B30E889-3B2C-4EE1-B84F-FC35E54DF03C}" srcId="{100921FC-E47F-4A5E-8867-8722B8A8BCF6}" destId="{77FDCC9F-6993-4CAC-B79C-CD8D0BED4DF9}" srcOrd="0" destOrd="0" parTransId="{943C9157-A31C-47CF-BC5D-8A2FB1C7B5AF}" sibTransId="{CF8BA2F5-2A70-464F-97E9-F2524B231969}"/>
    <dgm:cxn modelId="{ED1FB412-423E-4660-9BDF-DF28268BAB4E}" type="presOf" srcId="{77FDCC9F-6993-4CAC-B79C-CD8D0BED4DF9}" destId="{F6E8FC02-1AD0-41E1-8BF9-C4EF40C26F85}" srcOrd="1" destOrd="0" presId="urn:microsoft.com/office/officeart/2005/8/layout/hierarchy3"/>
    <dgm:cxn modelId="{30E5148D-59E5-43AA-8CD3-782180B96AFE}" type="presOf" srcId="{4C25FDA0-C622-4E77-AC66-50A76837F00D}" destId="{AB5F4E4C-AE67-40BA-BF75-276ADC1E03CD}" srcOrd="0" destOrd="0" presId="urn:microsoft.com/office/officeart/2005/8/layout/hierarchy3"/>
    <dgm:cxn modelId="{31BFEF5B-D87B-4B43-AF77-37D4696315C7}" type="presParOf" srcId="{5EC5A08B-7F78-4127-9C12-E54446BA9794}" destId="{24D8D9CF-2FCF-4973-B48A-9D9A29C37B92}" srcOrd="0" destOrd="0" presId="urn:microsoft.com/office/officeart/2005/8/layout/hierarchy3"/>
    <dgm:cxn modelId="{78DF120C-0862-4473-BCA7-40382CF0CB09}" type="presParOf" srcId="{24D8D9CF-2FCF-4973-B48A-9D9A29C37B92}" destId="{278302EB-CC39-4845-9FDC-256C22D0BCDC}" srcOrd="0" destOrd="0" presId="urn:microsoft.com/office/officeart/2005/8/layout/hierarchy3"/>
    <dgm:cxn modelId="{D9E9FFE3-847B-45DD-9666-09DFACE3A5AF}" type="presParOf" srcId="{278302EB-CC39-4845-9FDC-256C22D0BCDC}" destId="{5D80647F-5BFA-40EC-B523-2B0E1A597965}" srcOrd="0" destOrd="0" presId="urn:microsoft.com/office/officeart/2005/8/layout/hierarchy3"/>
    <dgm:cxn modelId="{F246A730-C596-46E9-B06D-4B42F24870CB}" type="presParOf" srcId="{278302EB-CC39-4845-9FDC-256C22D0BCDC}" destId="{F6E8FC02-1AD0-41E1-8BF9-C4EF40C26F85}" srcOrd="1" destOrd="0" presId="urn:microsoft.com/office/officeart/2005/8/layout/hierarchy3"/>
    <dgm:cxn modelId="{AC52B6AA-7905-4252-B890-3F1E3AF6EA5D}" type="presParOf" srcId="{24D8D9CF-2FCF-4973-B48A-9D9A29C37B92}" destId="{BFB1E913-3BCF-4A88-8FA5-4C634A603D70}" srcOrd="1" destOrd="0" presId="urn:microsoft.com/office/officeart/2005/8/layout/hierarchy3"/>
    <dgm:cxn modelId="{3FF882D5-E3CE-49DC-B4AE-F4AC0B69EF04}" type="presParOf" srcId="{BFB1E913-3BCF-4A88-8FA5-4C634A603D70}" destId="{AB5F4E4C-AE67-40BA-BF75-276ADC1E03CD}" srcOrd="0" destOrd="0" presId="urn:microsoft.com/office/officeart/2005/8/layout/hierarchy3"/>
    <dgm:cxn modelId="{55058E73-B14F-4415-86D4-502B9DC27211}" type="presParOf" srcId="{BFB1E913-3BCF-4A88-8FA5-4C634A603D70}" destId="{975F3246-FDD9-4F66-B89D-A0921F80C08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921FC-E47F-4A5E-8867-8722B8A8BCF6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16E23C66-F40D-4BFB-B1A9-B4E5D1F8D55B}">
      <dgm:prSet phldrT="[Texto]"/>
      <dgm:spPr/>
      <dgm:t>
        <a:bodyPr/>
        <a:lstStyle/>
        <a:p>
          <a:pPr algn="just"/>
          <a:r>
            <a:rPr lang="es-EC" dirty="0" smtClean="0"/>
            <a:t>Gastos operativos y pago a proveedores 21%, renta de local 2%, sueldos y salarios 5%.</a:t>
          </a:r>
          <a:endParaRPr lang="es-EC" dirty="0"/>
        </a:p>
      </dgm:t>
    </dgm:pt>
    <dgm:pt modelId="{96E064A2-8697-4428-9010-6BF21671BF70}" type="parTrans" cxnId="{31E47F48-E3A2-4BB1-BBBD-D3548CC4A1F7}">
      <dgm:prSet/>
      <dgm:spPr/>
      <dgm:t>
        <a:bodyPr/>
        <a:lstStyle/>
        <a:p>
          <a:endParaRPr lang="es-EC"/>
        </a:p>
      </dgm:t>
    </dgm:pt>
    <dgm:pt modelId="{63A2A8F3-286E-4B56-8299-B752F806D1C3}" type="sibTrans" cxnId="{31E47F48-E3A2-4BB1-BBBD-D3548CC4A1F7}">
      <dgm:prSet/>
      <dgm:spPr/>
      <dgm:t>
        <a:bodyPr/>
        <a:lstStyle/>
        <a:p>
          <a:endParaRPr lang="es-EC"/>
        </a:p>
      </dgm:t>
    </dgm:pt>
    <dgm:pt modelId="{4E1A3863-9AE9-4A7F-93A4-6D78EC375BF7}">
      <dgm:prSet phldrT="[Texto]" custT="1"/>
      <dgm:spPr/>
      <dgm:t>
        <a:bodyPr/>
        <a:lstStyle/>
        <a:p>
          <a:r>
            <a:rPr lang="es-EC" sz="3200" dirty="0" smtClean="0"/>
            <a:t>Capital de trabajo</a:t>
          </a:r>
          <a:endParaRPr lang="es-EC" sz="3200" dirty="0"/>
        </a:p>
      </dgm:t>
    </dgm:pt>
    <dgm:pt modelId="{D961E7EA-5E49-4295-9329-B1778BC8CAA0}" type="sibTrans" cxnId="{7469C9AA-E951-449E-86BC-68168C003BB3}">
      <dgm:prSet/>
      <dgm:spPr/>
      <dgm:t>
        <a:bodyPr/>
        <a:lstStyle/>
        <a:p>
          <a:endParaRPr lang="es-EC"/>
        </a:p>
      </dgm:t>
    </dgm:pt>
    <dgm:pt modelId="{D6FFE2F5-D498-4E7A-96EE-69E02B1DB74D}" type="parTrans" cxnId="{7469C9AA-E951-449E-86BC-68168C003BB3}">
      <dgm:prSet/>
      <dgm:spPr/>
      <dgm:t>
        <a:bodyPr/>
        <a:lstStyle/>
        <a:p>
          <a:endParaRPr lang="es-EC"/>
        </a:p>
      </dgm:t>
    </dgm:pt>
    <dgm:pt modelId="{5EC5A08B-7F78-4127-9C12-E54446BA9794}" type="pres">
      <dgm:prSet presAssocID="{100921FC-E47F-4A5E-8867-8722B8A8BC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858F35F-9BEE-4251-A5CA-F52BB437EFFA}" type="pres">
      <dgm:prSet presAssocID="{4E1A3863-9AE9-4A7F-93A4-6D78EC375BF7}" presName="root" presStyleCnt="0"/>
      <dgm:spPr/>
    </dgm:pt>
    <dgm:pt modelId="{3DED5EE0-BED1-4F54-A163-CCF9EBAEE2AE}" type="pres">
      <dgm:prSet presAssocID="{4E1A3863-9AE9-4A7F-93A4-6D78EC375BF7}" presName="rootComposite" presStyleCnt="0"/>
      <dgm:spPr/>
    </dgm:pt>
    <dgm:pt modelId="{373F2976-BB98-4AFB-B226-71300BDD0516}" type="pres">
      <dgm:prSet presAssocID="{4E1A3863-9AE9-4A7F-93A4-6D78EC375BF7}" presName="rootText" presStyleLbl="node1" presStyleIdx="0" presStyleCnt="1"/>
      <dgm:spPr/>
      <dgm:t>
        <a:bodyPr/>
        <a:lstStyle/>
        <a:p>
          <a:endParaRPr lang="es-EC"/>
        </a:p>
      </dgm:t>
    </dgm:pt>
    <dgm:pt modelId="{007968AF-CF01-4E0F-8344-FE363DF2DC25}" type="pres">
      <dgm:prSet presAssocID="{4E1A3863-9AE9-4A7F-93A4-6D78EC375B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EA7EEA53-55C1-463D-9999-FCB4D00C0235}" type="pres">
      <dgm:prSet presAssocID="{4E1A3863-9AE9-4A7F-93A4-6D78EC375BF7}" presName="childShape" presStyleCnt="0"/>
      <dgm:spPr/>
    </dgm:pt>
    <dgm:pt modelId="{DD5A5253-D57C-4DAB-9ABA-138F36FAFD49}" type="pres">
      <dgm:prSet presAssocID="{96E064A2-8697-4428-9010-6BF21671BF70}" presName="Name13" presStyleLbl="parChTrans1D2" presStyleIdx="0" presStyleCnt="1"/>
      <dgm:spPr/>
      <dgm:t>
        <a:bodyPr/>
        <a:lstStyle/>
        <a:p>
          <a:endParaRPr lang="es-EC"/>
        </a:p>
      </dgm:t>
    </dgm:pt>
    <dgm:pt modelId="{2B00AC04-F942-46D3-A735-515F6BB7A9ED}" type="pres">
      <dgm:prSet presAssocID="{16E23C66-F40D-4BFB-B1A9-B4E5D1F8D55B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B9E047-85E7-4326-AD18-1DA151051226}" type="presOf" srcId="{96E064A2-8697-4428-9010-6BF21671BF70}" destId="{DD5A5253-D57C-4DAB-9ABA-138F36FAFD49}" srcOrd="0" destOrd="0" presId="urn:microsoft.com/office/officeart/2005/8/layout/hierarchy3"/>
    <dgm:cxn modelId="{331033B0-4AE7-4773-B303-5F36DC22E9D3}" type="presOf" srcId="{100921FC-E47F-4A5E-8867-8722B8A8BCF6}" destId="{5EC5A08B-7F78-4127-9C12-E54446BA9794}" srcOrd="0" destOrd="0" presId="urn:microsoft.com/office/officeart/2005/8/layout/hierarchy3"/>
    <dgm:cxn modelId="{03F19B66-BC24-4BBC-95FB-EC3167EB8046}" type="presOf" srcId="{4E1A3863-9AE9-4A7F-93A4-6D78EC375BF7}" destId="{007968AF-CF01-4E0F-8344-FE363DF2DC25}" srcOrd="1" destOrd="0" presId="urn:microsoft.com/office/officeart/2005/8/layout/hierarchy3"/>
    <dgm:cxn modelId="{7469C9AA-E951-449E-86BC-68168C003BB3}" srcId="{100921FC-E47F-4A5E-8867-8722B8A8BCF6}" destId="{4E1A3863-9AE9-4A7F-93A4-6D78EC375BF7}" srcOrd="0" destOrd="0" parTransId="{D6FFE2F5-D498-4E7A-96EE-69E02B1DB74D}" sibTransId="{D961E7EA-5E49-4295-9329-B1778BC8CAA0}"/>
    <dgm:cxn modelId="{C61FAEC0-E03C-43C4-BC2C-6D41A29425C8}" type="presOf" srcId="{4E1A3863-9AE9-4A7F-93A4-6D78EC375BF7}" destId="{373F2976-BB98-4AFB-B226-71300BDD0516}" srcOrd="0" destOrd="0" presId="urn:microsoft.com/office/officeart/2005/8/layout/hierarchy3"/>
    <dgm:cxn modelId="{31E47F48-E3A2-4BB1-BBBD-D3548CC4A1F7}" srcId="{4E1A3863-9AE9-4A7F-93A4-6D78EC375BF7}" destId="{16E23C66-F40D-4BFB-B1A9-B4E5D1F8D55B}" srcOrd="0" destOrd="0" parTransId="{96E064A2-8697-4428-9010-6BF21671BF70}" sibTransId="{63A2A8F3-286E-4B56-8299-B752F806D1C3}"/>
    <dgm:cxn modelId="{91B97295-1390-48E7-A78E-7409A7A27DFE}" type="presOf" srcId="{16E23C66-F40D-4BFB-B1A9-B4E5D1F8D55B}" destId="{2B00AC04-F942-46D3-A735-515F6BB7A9ED}" srcOrd="0" destOrd="0" presId="urn:microsoft.com/office/officeart/2005/8/layout/hierarchy3"/>
    <dgm:cxn modelId="{A55A0163-3752-42D3-8524-5901EA89C595}" type="presParOf" srcId="{5EC5A08B-7F78-4127-9C12-E54446BA9794}" destId="{1858F35F-9BEE-4251-A5CA-F52BB437EFFA}" srcOrd="0" destOrd="0" presId="urn:microsoft.com/office/officeart/2005/8/layout/hierarchy3"/>
    <dgm:cxn modelId="{2D96108B-7404-493F-B566-091906AF33E0}" type="presParOf" srcId="{1858F35F-9BEE-4251-A5CA-F52BB437EFFA}" destId="{3DED5EE0-BED1-4F54-A163-CCF9EBAEE2AE}" srcOrd="0" destOrd="0" presId="urn:microsoft.com/office/officeart/2005/8/layout/hierarchy3"/>
    <dgm:cxn modelId="{A8A2039B-8F71-45B0-B4EC-E13BE449B4FA}" type="presParOf" srcId="{3DED5EE0-BED1-4F54-A163-CCF9EBAEE2AE}" destId="{373F2976-BB98-4AFB-B226-71300BDD0516}" srcOrd="0" destOrd="0" presId="urn:microsoft.com/office/officeart/2005/8/layout/hierarchy3"/>
    <dgm:cxn modelId="{5B8D3391-A50B-4131-A751-990FEF0B27E5}" type="presParOf" srcId="{3DED5EE0-BED1-4F54-A163-CCF9EBAEE2AE}" destId="{007968AF-CF01-4E0F-8344-FE363DF2DC25}" srcOrd="1" destOrd="0" presId="urn:microsoft.com/office/officeart/2005/8/layout/hierarchy3"/>
    <dgm:cxn modelId="{E214CEE8-1D1B-48D0-A456-359DA9922AA0}" type="presParOf" srcId="{1858F35F-9BEE-4251-A5CA-F52BB437EFFA}" destId="{EA7EEA53-55C1-463D-9999-FCB4D00C0235}" srcOrd="1" destOrd="0" presId="urn:microsoft.com/office/officeart/2005/8/layout/hierarchy3"/>
    <dgm:cxn modelId="{6B5DF220-BB59-41E5-AEFB-D5AE8AD96B44}" type="presParOf" srcId="{EA7EEA53-55C1-463D-9999-FCB4D00C0235}" destId="{DD5A5253-D57C-4DAB-9ABA-138F36FAFD49}" srcOrd="0" destOrd="0" presId="urn:microsoft.com/office/officeart/2005/8/layout/hierarchy3"/>
    <dgm:cxn modelId="{6F0F5EF3-3567-413A-B0F2-84A7A1D66E1F}" type="presParOf" srcId="{EA7EEA53-55C1-463D-9999-FCB4D00C0235}" destId="{2B00AC04-F942-46D3-A735-515F6BB7A9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D9856-B196-48A1-9202-FFC06C5C7189}">
      <dsp:nvSpPr>
        <dsp:cNvPr id="0" name=""/>
        <dsp:cNvSpPr/>
      </dsp:nvSpPr>
      <dsp:spPr>
        <a:xfrm>
          <a:off x="393799" y="1851"/>
          <a:ext cx="7442001" cy="1113448"/>
        </a:xfrm>
        <a:prstGeom prst="roundRect">
          <a:avLst>
            <a:gd name="adj" fmla="val 10000"/>
          </a:avLst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Analizar la falta de financiamiento de las Cooperativas de transporte de pasajeros masivo urbano del Distrito Metropolitano de Quito, a través de un estudio cualitativo y cuantitativo para mejorar la calidad del servicio y rentabilidad</a:t>
          </a:r>
          <a:endParaRPr lang="es-EC" sz="1900" kern="1200" dirty="0"/>
        </a:p>
      </dsp:txBody>
      <dsp:txXfrm>
        <a:off x="426411" y="34463"/>
        <a:ext cx="7376777" cy="1048224"/>
      </dsp:txXfrm>
    </dsp:sp>
    <dsp:sp modelId="{F85F41AF-7505-4045-9115-66026703B734}">
      <dsp:nvSpPr>
        <dsp:cNvPr id="0" name=""/>
        <dsp:cNvSpPr/>
      </dsp:nvSpPr>
      <dsp:spPr>
        <a:xfrm>
          <a:off x="393799" y="1315720"/>
          <a:ext cx="1113448" cy="11134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FB26D-7843-4748-8639-FE3263FE0582}">
      <dsp:nvSpPr>
        <dsp:cNvPr id="0" name=""/>
        <dsp:cNvSpPr/>
      </dsp:nvSpPr>
      <dsp:spPr>
        <a:xfrm>
          <a:off x="1574054" y="1315720"/>
          <a:ext cx="6261746" cy="1113448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Investigar la política gubernamental y leyes que respalda al sector de las cooperativas de transporte.</a:t>
          </a:r>
          <a:endParaRPr lang="es-EC" sz="1800" kern="1200" dirty="0"/>
        </a:p>
      </dsp:txBody>
      <dsp:txXfrm>
        <a:off x="1628418" y="1370084"/>
        <a:ext cx="6153018" cy="1004720"/>
      </dsp:txXfrm>
    </dsp:sp>
    <dsp:sp modelId="{1FB4920F-ECC7-49D9-A6CC-8D56268C1C09}">
      <dsp:nvSpPr>
        <dsp:cNvPr id="0" name=""/>
        <dsp:cNvSpPr/>
      </dsp:nvSpPr>
      <dsp:spPr>
        <a:xfrm>
          <a:off x="393799" y="2562782"/>
          <a:ext cx="1113448" cy="11134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A0015-5479-44F3-B301-22AA0F9ADC38}">
      <dsp:nvSpPr>
        <dsp:cNvPr id="0" name=""/>
        <dsp:cNvSpPr/>
      </dsp:nvSpPr>
      <dsp:spPr>
        <a:xfrm>
          <a:off x="1574054" y="2562782"/>
          <a:ext cx="6261746" cy="1113448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las fuentes de financiamiento para el sector de cooperativas de transporte de pasajeros urbano masivas del Distrito Metropolitano de Quito.</a:t>
          </a:r>
          <a:endParaRPr lang="es-EC" sz="1800" kern="1200" dirty="0"/>
        </a:p>
      </dsp:txBody>
      <dsp:txXfrm>
        <a:off x="1628418" y="2617146"/>
        <a:ext cx="6153018" cy="1004720"/>
      </dsp:txXfrm>
    </dsp:sp>
    <dsp:sp modelId="{DDD4F915-178E-4807-8F8D-6CAE221DEA25}">
      <dsp:nvSpPr>
        <dsp:cNvPr id="0" name=""/>
        <dsp:cNvSpPr/>
      </dsp:nvSpPr>
      <dsp:spPr>
        <a:xfrm>
          <a:off x="393799" y="3809844"/>
          <a:ext cx="1113448" cy="11134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DFD29-1178-4901-8F4B-9E6089B1064A}">
      <dsp:nvSpPr>
        <dsp:cNvPr id="0" name=""/>
        <dsp:cNvSpPr/>
      </dsp:nvSpPr>
      <dsp:spPr>
        <a:xfrm>
          <a:off x="1574054" y="3809844"/>
          <a:ext cx="6261746" cy="1113448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la administración de recursos financieros obtenidos para las cooperativas de transporte Urbano.</a:t>
          </a:r>
          <a:endParaRPr lang="es-EC" sz="1800" kern="1200" dirty="0"/>
        </a:p>
      </dsp:txBody>
      <dsp:txXfrm>
        <a:off x="1628418" y="3864208"/>
        <a:ext cx="6153018" cy="100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0.38414</cdr:x>
      <cdr:y>0.11612</cdr:y>
    </cdr:from>
    <cdr:to>
      <cdr:x>0.59573</cdr:x>
      <cdr:y>0.1747</cdr:y>
    </cdr:to>
    <cdr:sp macro="" textlink="">
      <cdr:nvSpPr>
        <cdr:cNvPr id="3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9272" y="607784"/>
          <a:ext cx="1850315" cy="3066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C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ea typeface="Calibri" pitchFamily="34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0.48954</cdr:x>
      <cdr:y>0.0857</cdr:y>
    </cdr:from>
    <cdr:to>
      <cdr:x>0.51214</cdr:x>
      <cdr:y>0.13259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02314" y="483513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es-EC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0.13648</cdr:x>
      <cdr:y>0</cdr:y>
    </cdr:from>
    <cdr:to>
      <cdr:x>0.85303</cdr:x>
      <cdr:y>0.14247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576064" y="0"/>
          <a:ext cx="30243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s-EC" sz="1400" b="1" dirty="0" smtClean="0"/>
            <a:t>MONTO SOLICITADO USD</a:t>
          </a:r>
          <a:endParaRPr lang="es-EC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D5308-0864-4F70-967F-0F6293F3359E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40182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3F56-327A-460A-8F54-8E1EECF66AB7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6085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3E403-8D8B-4970-ADD2-E2CEBA38B666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5096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8356-248A-4C32-A8FC-23C3BCF09CA6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8710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97766-2B28-4A91-95CE-02AB6546870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586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8F331-1B0D-456C-8432-56FBC37D6228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7283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F9290-D3A9-448A-AA1D-51E19C8E51FC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101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F6DE-CA2D-4040-BAB3-25D89A519196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7448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9317-2410-47F0-8EDB-1284910C0C6D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10409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35C28-F48E-472B-B24B-002448404C0C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39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7BC4-940B-48C0-B307-53904FCEE96C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3798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97C59B-3335-40BA-8388-57EBD7BB8257}" type="slidenum">
              <a:rPr lang="es-ES" altLang="es-EC"/>
              <a:pPr/>
              <a:t>‹Nº›</a:t>
            </a:fld>
            <a:endParaRPr lang="es-E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slide" Target="slide8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ENCUESTA%20A%20LAS%20COOPERATIVAS%20DE%20TRANSPORTE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slide" Target="slide17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8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hyperlink" Target="PAPERS.xls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VERSO.xls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MUESTRA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0" y="21649"/>
            <a:ext cx="8421934" cy="15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35596" y="1572229"/>
            <a:ext cx="781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/>
              <a:t>DEPARTAMENTO DE CIENCIAS ECON</a:t>
            </a:r>
            <a:r>
              <a:rPr lang="es-EC" sz="2000" b="1" dirty="0"/>
              <a:t>ÓMICAS Y ADMINISTRATIVAS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28029" y="2221984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CARRERA DE CONTABILIDAD Y AUDITORIA</a:t>
            </a:r>
          </a:p>
          <a:p>
            <a:endParaRPr lang="es-ES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“</a:t>
            </a:r>
            <a:r>
              <a:rPr lang="es-EC" b="1" dirty="0"/>
              <a:t>FINANCIAMIENTO DE LAS COOPERATIVAS DE TRANSPORTE TERRESTRE DE PASAJEROS URBANO MASIVO CASO DE ESTUDIO DISTRITO METROPOLITANO DE QUITO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096753" y="39825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SANDY BETSABE CAMPOVERDE GRANDA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69751" y="4644229"/>
            <a:ext cx="3268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TUTOR: ING. OSCAR CHICAIZA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020272" y="5517232"/>
            <a:ext cx="2082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SANGOLQUI</a:t>
            </a:r>
          </a:p>
          <a:p>
            <a:pPr algn="ctr"/>
            <a:endPara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3542" y="1640509"/>
            <a:ext cx="1660186" cy="777895"/>
          </a:xfrm>
          <a:prstGeom prst="roundRect">
            <a:avLst/>
          </a:prstGeom>
          <a:solidFill>
            <a:srgbClr val="E5B4EA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FORMULA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dondear rectángulo de esquina diagonal"/>
              <p:cNvSpPr/>
              <p:nvPr/>
            </p:nvSpPr>
            <p:spPr>
              <a:xfrm>
                <a:off x="164169" y="3212976"/>
                <a:ext cx="2088232" cy="1512168"/>
              </a:xfrm>
              <a:prstGeom prst="round2DiagRect">
                <a:avLst/>
              </a:prstGeom>
              <a:solidFill>
                <a:srgbClr val="E5B4EA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b="0" dirty="0" smtClean="0">
                    <a:solidFill>
                      <a:schemeClr val="tx1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s-EC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num>
                      <m:den>
                        <m:sSup>
                          <m:sSupPr>
                            <m:ctrlP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s-EC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endParaRPr lang="es-MX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4 Redondear rectángulo de esquina diagona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9" y="3212976"/>
                <a:ext cx="2088232" cy="1512168"/>
              </a:xfrm>
              <a:prstGeom prst="round2Diag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65287" y="392531"/>
            <a:ext cx="5662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/>
              <a:t>CALCULO DE LA MUESTRA</a:t>
            </a:r>
            <a:endParaRPr lang="es-EC" sz="3200" dirty="0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586633" y="3152111"/>
            <a:ext cx="2808312" cy="2751474"/>
          </a:xfrm>
          <a:prstGeom prst="round2DiagRect">
            <a:avLst/>
          </a:prstGeom>
          <a:solidFill>
            <a:srgbClr val="E5B4EA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solidFill>
                  <a:schemeClr val="tx1"/>
                </a:solidFill>
              </a:rPr>
              <a:t>n = Tamaño de la muestra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p = Probabilidad de éxito de un evento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q = Probabilidad de fracaso de un evento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e = Grado de error admisible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Z = Valor Z de la distribución normal correspondiente a un nivel de confianza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N = Tamaño de la población de estudio.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946673" y="1640509"/>
            <a:ext cx="2088232" cy="708371"/>
          </a:xfrm>
          <a:prstGeom prst="roundRect">
            <a:avLst/>
          </a:prstGeom>
          <a:solidFill>
            <a:srgbClr val="E5B4EA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TERMINOLOGIA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228184" y="1640509"/>
            <a:ext cx="2088232" cy="708370"/>
          </a:xfrm>
          <a:prstGeom prst="roundRect">
            <a:avLst/>
          </a:prstGeom>
          <a:solidFill>
            <a:srgbClr val="E5B4EA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APLICACION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dondear rectángulo de esquina diagonal"/>
              <p:cNvSpPr/>
              <p:nvPr/>
            </p:nvSpPr>
            <p:spPr>
              <a:xfrm>
                <a:off x="5652120" y="3135841"/>
                <a:ext cx="3312368" cy="2093359"/>
              </a:xfrm>
              <a:prstGeom prst="round2DiagRect">
                <a:avLst/>
              </a:prstGeom>
              <a:solidFill>
                <a:srgbClr val="E5B4EA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20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r>
                        <a:rPr lang="es-EC" sz="12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𝟗𝟓</m:t>
                              </m:r>
                            </m:e>
                            <m:sup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𝟒𝟔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s-EC" sz="1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𝟗𝟓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s-EC" sz="1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𝟎𝟓</m:t>
                          </m:r>
                        </m:num>
                        <m:den>
                          <m:sSup>
                            <m:sSupPr>
                              <m:ctrlP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𝟎𝟓</m:t>
                              </m:r>
                            </m:e>
                            <m:sup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s-EC" sz="1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𝟒𝟔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s-EC" sz="1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)+</m:t>
                          </m:r>
                          <m:sSup>
                            <m:sSupPr>
                              <m:ctrlP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𝟗𝟓</m:t>
                              </m:r>
                            </m:e>
                            <m:sup>
                              <m:r>
                                <a:rPr lang="es-EC" sz="1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s-EC" sz="1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𝟗𝟓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s-EC" sz="1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EC" sz="1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𝟎𝟓</m:t>
                          </m:r>
                        </m:den>
                      </m:f>
                    </m:oMath>
                  </m:oMathPara>
                </a14:m>
                <a:endParaRPr lang="es-EC" sz="12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s-EC" sz="12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s-EC" sz="12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C" sz="1200" b="1" i="1">
                          <a:solidFill>
                            <a:schemeClr val="tx1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s-EC" sz="12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s-EC" sz="120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17 Redondear rectángulo de esquina diagona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35841"/>
                <a:ext cx="3312368" cy="2093359"/>
              </a:xfrm>
              <a:prstGeom prst="round2Diag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Gifs ANimados Flechas (10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337" y="2645235"/>
            <a:ext cx="409575" cy="3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ifs ANimados Flechas (10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1601" y="2539038"/>
            <a:ext cx="409575" cy="4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fs ANimados Flechas (10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6001" y="2503416"/>
            <a:ext cx="409575" cy="4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784968" cy="99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INSTRUMENTOS DE INVESTIGACIÓN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439651" y="4257257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1" dirty="0" smtClean="0">
                <a:hlinkClick r:id="rId2" action="ppaction://hlinkfile"/>
              </a:rPr>
              <a:t>Aplicación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876770" y="3056928"/>
            <a:ext cx="365567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Estados Financieros </a:t>
            </a:r>
          </a:p>
          <a:p>
            <a:r>
              <a:rPr lang="es-EC" b="1" dirty="0" smtClean="0"/>
              <a:t>Ley  orgánica de transporte terrestre transito y seguridad vial</a:t>
            </a:r>
            <a:endParaRPr lang="es-EC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55" y="5129808"/>
            <a:ext cx="1953657" cy="17281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15616" y="1895871"/>
            <a:ext cx="1942110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s-EC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ENCUESTA</a:t>
            </a:r>
            <a:endParaRPr lang="es-EC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48064" y="1970920"/>
            <a:ext cx="2415661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DOCUMENTAL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979712" y="2357536"/>
            <a:ext cx="0" cy="4525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387488" y="2452696"/>
            <a:ext cx="0" cy="604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51520" y="2821484"/>
            <a:ext cx="216129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C" b="1" dirty="0" smtClean="0"/>
              <a:t>Confiabilidad</a:t>
            </a:r>
          </a:p>
          <a:p>
            <a:pPr lvl="0"/>
            <a:r>
              <a:rPr lang="es-EC" b="1" dirty="0" smtClean="0"/>
              <a:t>Validez</a:t>
            </a:r>
          </a:p>
          <a:p>
            <a:pPr lvl="0"/>
            <a:r>
              <a:rPr lang="es-EC" b="1" dirty="0" smtClean="0"/>
              <a:t>Objetividad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868658" y="5890427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1" dirty="0" smtClean="0"/>
              <a:t>Redacción</a:t>
            </a:r>
            <a:endParaRPr lang="es-EC" dirty="0"/>
          </a:p>
        </p:txBody>
      </p:sp>
      <p:sp>
        <p:nvSpPr>
          <p:cNvPr id="21" name="20 Rectángulo"/>
          <p:cNvSpPr/>
          <p:nvPr/>
        </p:nvSpPr>
        <p:spPr>
          <a:xfrm>
            <a:off x="2447763" y="4997211"/>
            <a:ext cx="349238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C" b="1" dirty="0" smtClean="0"/>
              <a:t>Tipo </a:t>
            </a:r>
            <a:r>
              <a:rPr lang="es-EC" b="1" dirty="0"/>
              <a:t>de </a:t>
            </a:r>
            <a:r>
              <a:rPr lang="es-EC" b="1" dirty="0" smtClean="0"/>
              <a:t>preguntas</a:t>
            </a:r>
          </a:p>
          <a:p>
            <a:r>
              <a:rPr lang="es-EC" b="1" dirty="0" smtClean="0"/>
              <a:t>De alternativas</a:t>
            </a:r>
            <a:r>
              <a:rPr lang="es-EC" b="1" dirty="0"/>
              <a:t> </a:t>
            </a:r>
            <a:r>
              <a:rPr lang="es-EC" b="1" dirty="0" smtClean="0"/>
              <a:t>- Dicotómica</a:t>
            </a:r>
            <a:endParaRPr lang="es-EC" dirty="0"/>
          </a:p>
        </p:txBody>
      </p:sp>
      <p:cxnSp>
        <p:nvCxnSpPr>
          <p:cNvPr id="25" name="24 Conector angular"/>
          <p:cNvCxnSpPr>
            <a:endCxn id="4" idx="1"/>
          </p:cNvCxnSpPr>
          <p:nvPr/>
        </p:nvCxnSpPr>
        <p:spPr>
          <a:xfrm rot="16200000" flipH="1">
            <a:off x="857071" y="3859343"/>
            <a:ext cx="697110" cy="468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endCxn id="21" idx="1"/>
          </p:cNvCxnSpPr>
          <p:nvPr/>
        </p:nvCxnSpPr>
        <p:spPr>
          <a:xfrm rot="16200000" flipH="1">
            <a:off x="1920323" y="4792937"/>
            <a:ext cx="693788" cy="361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endCxn id="20" idx="1"/>
          </p:cNvCxnSpPr>
          <p:nvPr/>
        </p:nvCxnSpPr>
        <p:spPr>
          <a:xfrm rot="16200000" flipH="1">
            <a:off x="3504682" y="5711116"/>
            <a:ext cx="431551" cy="2964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cono de sp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32" y="5908185"/>
            <a:ext cx="933016" cy="9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97768"/>
            <a:ext cx="6491064" cy="1143000"/>
          </a:xfrm>
        </p:spPr>
        <p:txBody>
          <a:bodyPr/>
          <a:lstStyle/>
          <a:p>
            <a:r>
              <a:rPr lang="es-EC" sz="3200" b="1" dirty="0" smtClean="0"/>
              <a:t>PROCESAMIENTO DE DATOS</a:t>
            </a:r>
            <a:endParaRPr lang="es-EC" sz="3200" b="1" dirty="0"/>
          </a:p>
        </p:txBody>
      </p:sp>
      <p:sp>
        <p:nvSpPr>
          <p:cNvPr id="5" name="4 Rectángulo"/>
          <p:cNvSpPr/>
          <p:nvPr/>
        </p:nvSpPr>
        <p:spPr>
          <a:xfrm>
            <a:off x="329057" y="1412777"/>
            <a:ext cx="244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1560" y="1597442"/>
            <a:ext cx="1368152" cy="566771"/>
          </a:xfrm>
          <a:prstGeom prst="roundRect">
            <a:avLst/>
          </a:prstGeom>
          <a:solidFill>
            <a:srgbClr val="00FF00"/>
          </a:solidFill>
          <a:effectLst>
            <a:glow rad="139700">
              <a:srgbClr val="00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763688" y="2875610"/>
            <a:ext cx="1789082" cy="56677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dirty="0">
                <a:solidFill>
                  <a:schemeClr val="tx1"/>
                </a:solidFill>
              </a:rPr>
              <a:t>Codificación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492241" y="3986480"/>
            <a:ext cx="3111765" cy="9149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dirty="0">
                <a:solidFill>
                  <a:schemeClr val="tx1"/>
                </a:solidFill>
              </a:rPr>
              <a:t>Ingreso de información al sistema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90029" y="2046985"/>
            <a:ext cx="3529731" cy="369332"/>
          </a:xfrm>
          <a:prstGeom prst="rect">
            <a:avLst/>
          </a:prstGeom>
          <a:solidFill>
            <a:srgbClr val="CCFF99"/>
          </a:solidFill>
          <a:effectLst>
            <a:glow rad="139700">
              <a:srgbClr val="CCFF9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Hoja </a:t>
            </a:r>
            <a:r>
              <a:rPr lang="es-EC" dirty="0"/>
              <a:t>electrónica </a:t>
            </a:r>
            <a:r>
              <a:rPr lang="es-EC" dirty="0" smtClean="0"/>
              <a:t>Excel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512862" y="4684621"/>
            <a:ext cx="3384376" cy="1477328"/>
          </a:xfrm>
          <a:prstGeom prst="rect">
            <a:avLst/>
          </a:prstGeom>
          <a:solidFill>
            <a:srgbClr val="CCFF99"/>
          </a:solidFill>
          <a:effectLst>
            <a:glow rad="139700">
              <a:srgbClr val="CCFF99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s-EC" dirty="0" smtClean="0"/>
              <a:t>Evaluar </a:t>
            </a:r>
            <a:r>
              <a:rPr lang="es-EC" dirty="0"/>
              <a:t>y definir datos </a:t>
            </a:r>
            <a:endParaRPr lang="es-EC" dirty="0" smtClean="0"/>
          </a:p>
          <a:p>
            <a:r>
              <a:rPr lang="es-EC" dirty="0" smtClean="0"/>
              <a:t>Editar </a:t>
            </a:r>
            <a:r>
              <a:rPr lang="es-EC" dirty="0"/>
              <a:t>los </a:t>
            </a:r>
            <a:r>
              <a:rPr lang="es-EC" dirty="0" smtClean="0"/>
              <a:t>datos</a:t>
            </a:r>
          </a:p>
          <a:p>
            <a:r>
              <a:rPr lang="es-EC" dirty="0" smtClean="0"/>
              <a:t>Tabulación </a:t>
            </a:r>
            <a:r>
              <a:rPr lang="es-EC" dirty="0"/>
              <a:t>de cada una de las </a:t>
            </a:r>
            <a:r>
              <a:rPr lang="es-EC" dirty="0" smtClean="0"/>
              <a:t>pregunta.</a:t>
            </a:r>
            <a:endParaRPr lang="es-EC" dirty="0"/>
          </a:p>
          <a:p>
            <a:pPr lvl="0"/>
            <a:r>
              <a:rPr lang="es-EC" dirty="0" smtClean="0"/>
              <a:t>Procesamiento </a:t>
            </a:r>
            <a:r>
              <a:rPr lang="es-EC" dirty="0"/>
              <a:t>y </a:t>
            </a:r>
            <a:r>
              <a:rPr lang="es-EC" dirty="0" smtClean="0"/>
              <a:t>análisis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411760" y="3247816"/>
            <a:ext cx="2016224" cy="1477328"/>
          </a:xfrm>
          <a:prstGeom prst="rect">
            <a:avLst/>
          </a:prstGeom>
          <a:solidFill>
            <a:srgbClr val="CCFF99"/>
          </a:solidFill>
          <a:effectLst>
            <a:glow rad="139700">
              <a:srgbClr val="CCFF99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s-EC" dirty="0" smtClean="0"/>
              <a:t>Pregunta</a:t>
            </a:r>
          </a:p>
          <a:p>
            <a:pPr lvl="0"/>
            <a:r>
              <a:rPr lang="es-EC" dirty="0" smtClean="0"/>
              <a:t>Tabulación</a:t>
            </a:r>
          </a:p>
          <a:p>
            <a:pPr lvl="0"/>
            <a:r>
              <a:rPr lang="es-EC" dirty="0" smtClean="0"/>
              <a:t>Gráfico </a:t>
            </a:r>
          </a:p>
          <a:p>
            <a:pPr lvl="0"/>
            <a:r>
              <a:rPr lang="es-EC" dirty="0" smtClean="0"/>
              <a:t>Análisis e Interpretación</a:t>
            </a:r>
            <a:endParaRPr lang="es-EC" dirty="0"/>
          </a:p>
        </p:txBody>
      </p:sp>
      <p:pic>
        <p:nvPicPr>
          <p:cNvPr id="12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323260" y="1018577"/>
            <a:ext cx="3298326" cy="279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9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202" y="404664"/>
            <a:ext cx="6876078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MATRIZ DE OPERACIONALIZACIÓN DE VARIABLES</a:t>
            </a:r>
            <a:endParaRPr lang="es-EC" sz="4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98238"/>
              </p:ext>
            </p:extLst>
          </p:nvPr>
        </p:nvGraphicFramePr>
        <p:xfrm>
          <a:off x="179513" y="1942941"/>
          <a:ext cx="8712966" cy="34117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6648"/>
                <a:gridCol w="1115519"/>
                <a:gridCol w="360040"/>
                <a:gridCol w="1061216"/>
                <a:gridCol w="522960"/>
                <a:gridCol w="1737994"/>
                <a:gridCol w="1142326"/>
                <a:gridCol w="1296144"/>
                <a:gridCol w="1080119"/>
              </a:tblGrid>
              <a:tr h="930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Categoría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Subvariable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Tipos de Información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Fuente de Información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Técnica o instrumento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0320"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Política gubernamental y leyes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Políticas económica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1.1.1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Subsidios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 / GAD´s / MTOP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Recolección de información Documental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03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1.1.2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Compensaciones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 / GAD´s / MTOP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01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Normativa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1.2.1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Regulación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 /  MTOP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01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1.2.2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Planificación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 /  MTOP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01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1.2.3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Fiscalización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Secundaria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 / MTOP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01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1.2.4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Control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ANT /  MTOP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Resultado de imagen para presupuesto gif animado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04" y="5354699"/>
            <a:ext cx="1396396" cy="15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55758"/>
              </p:ext>
            </p:extLst>
          </p:nvPr>
        </p:nvGraphicFramePr>
        <p:xfrm>
          <a:off x="179512" y="749460"/>
          <a:ext cx="8719027" cy="4531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2901"/>
                <a:gridCol w="1024570"/>
                <a:gridCol w="736157"/>
                <a:gridCol w="736157"/>
                <a:gridCol w="648607"/>
                <a:gridCol w="1980443"/>
                <a:gridCol w="1115901"/>
                <a:gridCol w="1008112"/>
                <a:gridCol w="1086179"/>
              </a:tblGrid>
              <a:tr h="751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Categoría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Variable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Subvariable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Tipos de Información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Fuente de Información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Técnica o instrumento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</a:tr>
              <a:tr h="501080">
                <a:tc rowSpan="10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rowSpan="10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Fuentes de financiamiento 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Fondos propios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2.1.1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Aporte de los socios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rowSpan="10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 / Fuente directa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</a:tr>
              <a:tr h="501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2.1.2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Utilidades retenidas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2.1.3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Venta de activos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Deuda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Proveedores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Prestamos Bancos públicos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Prestamos banco privados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Cooperativas de ahorro y crédito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Interés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Plazos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6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2.2.7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Garantías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Encuesta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97" marR="40597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87379"/>
            <a:ext cx="1446218" cy="16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6019"/>
              </p:ext>
            </p:extLst>
          </p:nvPr>
        </p:nvGraphicFramePr>
        <p:xfrm>
          <a:off x="179512" y="980728"/>
          <a:ext cx="8568951" cy="48026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6369"/>
                <a:gridCol w="1133884"/>
                <a:gridCol w="309947"/>
                <a:gridCol w="882255"/>
                <a:gridCol w="485897"/>
                <a:gridCol w="2122045"/>
                <a:gridCol w="1341227"/>
                <a:gridCol w="968664"/>
                <a:gridCol w="968663"/>
              </a:tblGrid>
              <a:tr h="137219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Categoría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Subvariable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Tipos de Información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Fuente de Información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Técnica o instrumento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86099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recursos financieros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Razones Financieras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3.1.1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Liquidez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Súper de Compañías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Documental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Recolección de información Documental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860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3.1.2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Apalancamiento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Súper de Compañías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Documental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60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3.1.3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Rentabilidad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Súper de Compañías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Documental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60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Planeación financiera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3.2.1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Inversión en capital de trabajo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Encuesta / Fuente directa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860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3.2.2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Inversión en Activos fijos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Primaria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Encuesta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Imagen relacionada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56" y="5705872"/>
            <a:ext cx="905243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997" y="2348137"/>
            <a:ext cx="8229600" cy="1143000"/>
          </a:xfrm>
        </p:spPr>
        <p:txBody>
          <a:bodyPr/>
          <a:lstStyle/>
          <a:p>
            <a:r>
              <a:rPr lang="es-EC" sz="8000" b="1" dirty="0" smtClean="0"/>
              <a:t>RESULTADOS DE </a:t>
            </a:r>
            <a:r>
              <a:rPr lang="es-EC" sz="7200" b="1" dirty="0" smtClean="0"/>
              <a:t>LA</a:t>
            </a:r>
            <a:r>
              <a:rPr lang="es-EC" sz="8000" b="1" dirty="0" smtClean="0"/>
              <a:t> INVESTIGACIÓN</a:t>
            </a:r>
            <a:endParaRPr lang="es-EC" sz="8000" b="1" dirty="0"/>
          </a:p>
        </p:txBody>
      </p:sp>
    </p:spTree>
    <p:extLst>
      <p:ext uri="{BB962C8B-B14F-4D97-AF65-F5344CB8AC3E}">
        <p14:creationId xmlns:p14="http://schemas.microsoft.com/office/powerpoint/2010/main" val="20262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nfor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ombo">
            <a:hlinkClick r:id="rId3" action="ppaction://hlinksldjump"/>
          </p:cNvPr>
          <p:cNvSpPr/>
          <p:nvPr/>
        </p:nvSpPr>
        <p:spPr>
          <a:xfrm>
            <a:off x="683568" y="908720"/>
            <a:ext cx="4050704" cy="3528392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INFORME EJECUTIVO</a:t>
            </a:r>
            <a:endParaRPr lang="es-EC" dirty="0"/>
          </a:p>
        </p:txBody>
      </p:sp>
      <p:sp>
        <p:nvSpPr>
          <p:cNvPr id="6" name="5 Rombo">
            <a:hlinkClick r:id="rId4" action="ppaction://hlinksldjump"/>
          </p:cNvPr>
          <p:cNvSpPr/>
          <p:nvPr/>
        </p:nvSpPr>
        <p:spPr>
          <a:xfrm>
            <a:off x="5076056" y="2238498"/>
            <a:ext cx="3024336" cy="3782789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INFORME POR VARIABLE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54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476672"/>
            <a:ext cx="7151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dirty="0" smtClean="0"/>
              <a:t>CATEGORÍA 1. </a:t>
            </a:r>
          </a:p>
          <a:p>
            <a:pPr lvl="0"/>
            <a:r>
              <a:rPr lang="es-EC" sz="2400" b="1" dirty="0" smtClean="0"/>
              <a:t>        </a:t>
            </a:r>
          </a:p>
          <a:p>
            <a:pPr lvl="0"/>
            <a:r>
              <a:rPr lang="es-EC" sz="2400" b="1" dirty="0"/>
              <a:t> </a:t>
            </a:r>
            <a:r>
              <a:rPr lang="es-EC" sz="2400" b="1" dirty="0" smtClean="0"/>
              <a:t>              POLITICA GUBERNAMENTAL Y LEYES</a:t>
            </a:r>
            <a:endParaRPr lang="es-EC" sz="2400" b="1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588300"/>
              </p:ext>
            </p:extLst>
          </p:nvPr>
        </p:nvGraphicFramePr>
        <p:xfrm>
          <a:off x="323528" y="1916832"/>
          <a:ext cx="45057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62844"/>
              </p:ext>
            </p:extLst>
          </p:nvPr>
        </p:nvGraphicFramePr>
        <p:xfrm>
          <a:off x="4283968" y="5157192"/>
          <a:ext cx="4464497" cy="137160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165056"/>
                <a:gridCol w="937704"/>
                <a:gridCol w="1361737"/>
              </a:tblGrid>
              <a:tr h="2448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COMPENSACIÓN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VIGENTES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TERMINADAS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Exoneración arancelarias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 Renova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Combustible subsidiado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</a:tr>
              <a:tr h="2448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Rehúsa – Llanta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x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5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39840"/>
              </p:ext>
            </p:extLst>
          </p:nvPr>
        </p:nvGraphicFramePr>
        <p:xfrm>
          <a:off x="187444" y="1460977"/>
          <a:ext cx="8640958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152"/>
                <a:gridCol w="1164801"/>
                <a:gridCol w="1164801"/>
                <a:gridCol w="1164801"/>
                <a:gridCol w="1164801"/>
                <a:gridCol w="1164801"/>
                <a:gridCol w="1164801"/>
              </a:tblGrid>
              <a:tr h="213360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VEHICULOS</a:t>
                      </a:r>
                      <a:r>
                        <a:rPr lang="es-EC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CHATARRIZADOS POR MODALIDA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MODALIDA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Taxi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399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2611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1967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1120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7407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Carga liviana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356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1021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Escolar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516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1686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Urbano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439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951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Inter/intraprovincial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367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1064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Carga pesada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537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867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2140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3880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3557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3009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12996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B4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05998"/>
              </p:ext>
            </p:extLst>
          </p:nvPr>
        </p:nvGraphicFramePr>
        <p:xfrm>
          <a:off x="183675" y="4005064"/>
          <a:ext cx="8568951" cy="230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663"/>
                <a:gridCol w="972050"/>
                <a:gridCol w="941643"/>
                <a:gridCol w="1033847"/>
                <a:gridCol w="972050"/>
                <a:gridCol w="1918598"/>
                <a:gridCol w="972050"/>
                <a:gridCol w="972050"/>
              </a:tblGrid>
              <a:tr h="52063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INCENTIVOS</a:t>
                      </a:r>
                      <a:r>
                        <a:rPr lang="es-EC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ENTREGADOS POR LA CFN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2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TAXIS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CARGA LIVIANA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ESCOLAR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URBANO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INTRA E INTERPROVINCIAL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CARGA PESADA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1.161.404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13.787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12.289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24.285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25.510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1.237.275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3.692.507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312807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2.241.295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1.543.471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2.127.619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362.913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10.280.612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7.050.864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1066461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3.566.004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888.650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2.180.404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1.278.167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16.030.550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5.288.771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1158291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3.680.529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2.693.566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2.928.348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2.913.777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18.663.282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2.986.915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712766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3.276.527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5.040.345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4.879.463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9.900.679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26.796.695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20.180.461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3.264.112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12.776.644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10.190.317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12.115.834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14.481.046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73.008.414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5B4EA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13828" y="260648"/>
            <a:ext cx="7151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dirty="0" smtClean="0"/>
              <a:t>CATEGORÍA 1. </a:t>
            </a:r>
          </a:p>
          <a:p>
            <a:pPr lvl="0"/>
            <a:r>
              <a:rPr lang="es-EC" sz="2400" b="1" dirty="0" smtClean="0"/>
              <a:t>        </a:t>
            </a:r>
          </a:p>
          <a:p>
            <a:pPr lvl="0"/>
            <a:r>
              <a:rPr lang="es-EC" sz="2400" b="1" dirty="0"/>
              <a:t> </a:t>
            </a:r>
            <a:r>
              <a:rPr lang="es-EC" sz="2400" b="1" dirty="0" smtClean="0"/>
              <a:t>              POLITICA GUBERNAMENTAL Y LEYES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9878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2557" y="4756510"/>
            <a:ext cx="1129327" cy="5474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Subsidios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32808" y="3407367"/>
            <a:ext cx="689411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financiamiento cooperativas de transporte urbano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6" y="1985226"/>
            <a:ext cx="2787561" cy="763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Gubernamental y leyes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0865" y="2809558"/>
            <a:ext cx="790080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140594" y="4571445"/>
            <a:ext cx="1806975" cy="3817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Interno y externo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214777" y="5243595"/>
            <a:ext cx="1249487" cy="3432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840">
            <a:off x="7442758" y="3708964"/>
            <a:ext cx="651119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18405" y="2814856"/>
            <a:ext cx="762867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32557" y="68946"/>
            <a:ext cx="63684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C" sz="2800" b="1" dirty="0" smtClean="0"/>
              <a:t>PLANTEAMIENTO DEL PROBLEMA </a:t>
            </a:r>
            <a:endParaRPr lang="es-EC" sz="1100" dirty="0"/>
          </a:p>
        </p:txBody>
      </p:sp>
      <p:sp>
        <p:nvSpPr>
          <p:cNvPr id="18" name="17 Rectángulo"/>
          <p:cNvSpPr/>
          <p:nvPr/>
        </p:nvSpPr>
        <p:spPr>
          <a:xfrm>
            <a:off x="317445" y="715277"/>
            <a:ext cx="7127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dirty="0" smtClean="0"/>
              <a:t>La constitución de la  República del Ecuador emitida el 2008; indica en su artículo  394 que todo ciudadano tiene derecho a la libertad de transportación.</a:t>
            </a:r>
            <a:endParaRPr lang="es-EC" dirty="0"/>
          </a:p>
        </p:txBody>
      </p:sp>
      <p:sp>
        <p:nvSpPr>
          <p:cNvPr id="20" name="19 Rectángulo"/>
          <p:cNvSpPr/>
          <p:nvPr/>
        </p:nvSpPr>
        <p:spPr>
          <a:xfrm>
            <a:off x="6144314" y="1985227"/>
            <a:ext cx="2053993" cy="763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recursos financieros</a:t>
            </a:r>
          </a:p>
        </p:txBody>
      </p:sp>
      <p:pic>
        <p:nvPicPr>
          <p:cNvPr id="21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9750" y="2784131"/>
            <a:ext cx="722737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41057" y="2061944"/>
            <a:ext cx="219765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de financiamiento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871791" y="5280647"/>
            <a:ext cx="2225276" cy="3817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Activos fijos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808081" y="6038969"/>
            <a:ext cx="2225276" cy="3817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de trabajo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79912" y="5243594"/>
            <a:ext cx="1249487" cy="3432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Plazo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171625" y="4590685"/>
            <a:ext cx="1249487" cy="3432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Garantías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643901" y="4390561"/>
            <a:ext cx="2248835" cy="3817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Liquidez - Rentabilidad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360204" y="4756510"/>
            <a:ext cx="122982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Compensaciones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0127" y="3720842"/>
            <a:ext cx="646402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30 Conector recto"/>
          <p:cNvCxnSpPr/>
          <p:nvPr/>
        </p:nvCxnSpPr>
        <p:spPr>
          <a:xfrm>
            <a:off x="477463" y="4220101"/>
            <a:ext cx="216024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6885" y="4085737"/>
            <a:ext cx="475755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031" y="4085737"/>
            <a:ext cx="475755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6037" y="3709759"/>
            <a:ext cx="646402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56 Conector recto"/>
          <p:cNvCxnSpPr/>
          <p:nvPr/>
        </p:nvCxnSpPr>
        <p:spPr>
          <a:xfrm>
            <a:off x="3443373" y="4209018"/>
            <a:ext cx="216024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8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2795" y="4074654"/>
            <a:ext cx="475755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0941" y="4074654"/>
            <a:ext cx="475755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9056" y="4797266"/>
            <a:ext cx="415021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933" y="4787516"/>
            <a:ext cx="340368" cy="5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840">
            <a:off x="7607436" y="4785404"/>
            <a:ext cx="521602" cy="4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840">
            <a:off x="7736399" y="5539173"/>
            <a:ext cx="377013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4" grpId="0" animBg="1"/>
      <p:bldP spid="17" grpId="0" animBg="1"/>
      <p:bldP spid="20" grpId="0" animBg="1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7697" y="609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ACCIDENTES DE TRÁNSITO EN EL PAÍS, PERIODO 2012-2016</a:t>
            </a:r>
            <a:endParaRPr lang="es-EC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740269367"/>
              </p:ext>
            </p:extLst>
          </p:nvPr>
        </p:nvGraphicFramePr>
        <p:xfrm>
          <a:off x="519931" y="980728"/>
          <a:ext cx="7076405" cy="186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895661972"/>
              </p:ext>
            </p:extLst>
          </p:nvPr>
        </p:nvGraphicFramePr>
        <p:xfrm>
          <a:off x="0" y="3645024"/>
          <a:ext cx="4561205" cy="307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107504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/>
              <a:t>DISTRIBUCIÓN DE ACCIDENTES DE TRÁNSITO SEGÚN CAUSA 2016</a:t>
            </a:r>
            <a:endParaRPr lang="es-EC" b="1" dirty="0"/>
          </a:p>
        </p:txBody>
      </p:sp>
      <p:sp>
        <p:nvSpPr>
          <p:cNvPr id="8" name="7 Rectángulo"/>
          <p:cNvSpPr/>
          <p:nvPr/>
        </p:nvSpPr>
        <p:spPr>
          <a:xfrm>
            <a:off x="4283968" y="292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/>
              <a:t>ACCIDENTES DE TRÁNSITO SEGÚN CLASE -2016</a:t>
            </a:r>
            <a:endParaRPr lang="es-EC" b="1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761416142"/>
              </p:ext>
            </p:extLst>
          </p:nvPr>
        </p:nvGraphicFramePr>
        <p:xfrm>
          <a:off x="4273490" y="3571248"/>
          <a:ext cx="4592955" cy="31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07504" y="146059"/>
            <a:ext cx="8116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dirty="0" smtClean="0"/>
              <a:t>CATEGORÍA 1. POLITICA GUBERNAMENTAL Y LEYES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4563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052071430"/>
              </p:ext>
            </p:extLst>
          </p:nvPr>
        </p:nvGraphicFramePr>
        <p:xfrm>
          <a:off x="224745" y="1916832"/>
          <a:ext cx="43053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251520" y="260648"/>
            <a:ext cx="5761445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s-EC" sz="2400" b="1" dirty="0" smtClean="0"/>
              <a:t>CATEGORÍA 2. </a:t>
            </a:r>
          </a:p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endParaRPr lang="es-EC" sz="2400" b="1" dirty="0" smtClean="0"/>
          </a:p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s-EC" sz="2400" b="1" dirty="0"/>
              <a:t> </a:t>
            </a:r>
            <a:r>
              <a:rPr lang="es-EC" sz="2400" b="1" dirty="0" smtClean="0"/>
              <a:t>       FUENTES </a:t>
            </a:r>
            <a:r>
              <a:rPr lang="es-EC" sz="2400" b="1" dirty="0"/>
              <a:t>DE FINANCIAMIENTO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915471508"/>
              </p:ext>
            </p:extLst>
          </p:nvPr>
        </p:nvGraphicFramePr>
        <p:xfrm>
          <a:off x="2915816" y="4581128"/>
          <a:ext cx="42207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765968653"/>
              </p:ext>
            </p:extLst>
          </p:nvPr>
        </p:nvGraphicFramePr>
        <p:xfrm>
          <a:off x="5004048" y="2348880"/>
          <a:ext cx="3600450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436096" y="18448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PRESTAMOS RECIBIDOS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596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48" y="476672"/>
            <a:ext cx="849694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s-EC" sz="2400" b="1" dirty="0" smtClean="0"/>
              <a:t>CATEGORÍA 3. </a:t>
            </a:r>
          </a:p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endParaRPr lang="es-EC" sz="2400" b="1" dirty="0" smtClean="0"/>
          </a:p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s-EC" sz="2400" b="1" dirty="0"/>
              <a:t> </a:t>
            </a:r>
            <a:r>
              <a:rPr lang="es-EC" sz="2400" b="1" dirty="0" smtClean="0"/>
              <a:t>        ADMINISTRACION </a:t>
            </a:r>
            <a:r>
              <a:rPr lang="es-EC" sz="2400" b="1" dirty="0"/>
              <a:t>DE RECURSOS FINANCIEROS</a:t>
            </a:r>
          </a:p>
        </p:txBody>
      </p:sp>
      <p:graphicFrame>
        <p:nvGraphicFramePr>
          <p:cNvPr id="7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648606"/>
              </p:ext>
            </p:extLst>
          </p:nvPr>
        </p:nvGraphicFramePr>
        <p:xfrm>
          <a:off x="179513" y="1988840"/>
          <a:ext cx="244827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110286"/>
              </p:ext>
            </p:extLst>
          </p:nvPr>
        </p:nvGraphicFramePr>
        <p:xfrm>
          <a:off x="5148064" y="2564904"/>
          <a:ext cx="36430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961725"/>
              </p:ext>
            </p:extLst>
          </p:nvPr>
        </p:nvGraphicFramePr>
        <p:xfrm>
          <a:off x="2627784" y="3501008"/>
          <a:ext cx="244827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652120" y="2153101"/>
            <a:ext cx="280831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GASTOS MENSUALES</a:t>
            </a:r>
            <a:endParaRPr lang="es-EC" dirty="0"/>
          </a:p>
        </p:txBody>
      </p:sp>
      <p:sp>
        <p:nvSpPr>
          <p:cNvPr id="10" name="9 Botón de acción: Hacia atrás o Anterior">
            <a:hlinkClick r:id="rId13" action="ppaction://hlinksldjump" highlightClick="1"/>
          </p:cNvPr>
          <p:cNvSpPr/>
          <p:nvPr/>
        </p:nvSpPr>
        <p:spPr>
          <a:xfrm>
            <a:off x="8801792" y="6453336"/>
            <a:ext cx="342208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96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6555" y="730238"/>
            <a:ext cx="557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VARIABLE: 1.1 POLÍTICA ECONÓMICA </a:t>
            </a:r>
            <a:endParaRPr lang="es-EC" b="1" dirty="0"/>
          </a:p>
        </p:txBody>
      </p:sp>
      <p:sp>
        <p:nvSpPr>
          <p:cNvPr id="5" name="4 Rectángulo"/>
          <p:cNvSpPr/>
          <p:nvPr/>
        </p:nvSpPr>
        <p:spPr>
          <a:xfrm>
            <a:off x="251520" y="25717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/>
              <a:t>CATEGORIA 1. POLÍTICA GUBERNAMENTAL Y LEYES</a:t>
            </a:r>
            <a:endParaRPr lang="es-EC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34723"/>
              </p:ext>
            </p:extLst>
          </p:nvPr>
        </p:nvGraphicFramePr>
        <p:xfrm>
          <a:off x="6228184" y="3068960"/>
          <a:ext cx="2311400" cy="5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504825"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Compensaciones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4105"/>
              </p:ext>
            </p:extLst>
          </p:nvPr>
        </p:nvGraphicFramePr>
        <p:xfrm>
          <a:off x="971600" y="1340768"/>
          <a:ext cx="2311400" cy="4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Subsidios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92597"/>
              </p:ext>
            </p:extLst>
          </p:nvPr>
        </p:nvGraphicFramePr>
        <p:xfrm>
          <a:off x="236620" y="1916832"/>
          <a:ext cx="5544616" cy="32773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82151"/>
                <a:gridCol w="681021"/>
                <a:gridCol w="720080"/>
                <a:gridCol w="864096"/>
                <a:gridCol w="792088"/>
                <a:gridCol w="705180"/>
              </a:tblGrid>
              <a:tr h="41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RUBRO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N. DE PASAJEROS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TARIFA USD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USD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SUBSIDO - MUNICIPIO DMQ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Media Tarifa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450  1.000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1.000,00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TARIFAS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Personas con discapacidad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8,50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255,00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Estudiantes, adultos mayores, niños y adolescentes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10,20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306,00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Tarifa completa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680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5.100,00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Gastos fijos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4.340,25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Gastos variables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2.443,00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Gastos de gestión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698,00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4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850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188,70</a:t>
                      </a: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6.661,00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7.481,25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06123"/>
              </p:ext>
            </p:extLst>
          </p:nvPr>
        </p:nvGraphicFramePr>
        <p:xfrm>
          <a:off x="5940152" y="3789040"/>
          <a:ext cx="2890664" cy="271317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83982"/>
                <a:gridCol w="1906682"/>
              </a:tblGrid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N. DE EXONERACIONES ARANCELARIAS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6.179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2009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3.219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4.733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2011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3.799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4.179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22.109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862631" y="53012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- 820,25</a:t>
            </a:r>
            <a:endParaRPr lang="es-EC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687785264"/>
              </p:ext>
            </p:extLst>
          </p:nvPr>
        </p:nvGraphicFramePr>
        <p:xfrm>
          <a:off x="4302939" y="4319520"/>
          <a:ext cx="4445625" cy="247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565481917"/>
              </p:ext>
            </p:extLst>
          </p:nvPr>
        </p:nvGraphicFramePr>
        <p:xfrm>
          <a:off x="506555" y="1484784"/>
          <a:ext cx="4824536" cy="260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5479831"/>
            <a:ext cx="314403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SUBSIDIO - COMBUSTIBLE</a:t>
            </a:r>
            <a:endParaRPr lang="es-EC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08104" y="2348880"/>
            <a:ext cx="345002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CREDITOS ENTREGADOS POR LA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CORPORACIÓN </a:t>
            </a: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 NACIONAL (Millones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PLAN RENOVA</a:t>
            </a:r>
            <a:endParaRPr lang="es-EC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6555" y="730238"/>
            <a:ext cx="557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VARIABLE: 1.1 POLÍTICA ECONÓMICA 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251520" y="25717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/>
              <a:t>CATEGORIA 1. POLÍTICA GUBERNAMENTAL Y LEYES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040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8135"/>
              </p:ext>
            </p:extLst>
          </p:nvPr>
        </p:nvGraphicFramePr>
        <p:xfrm>
          <a:off x="179512" y="1412776"/>
          <a:ext cx="4032448" cy="4928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704"/>
                <a:gridCol w="110708"/>
                <a:gridCol w="1576347"/>
                <a:gridCol w="1174689"/>
              </a:tblGrid>
              <a:tr h="264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Valores que impone la Ley de tránsito vigente desde el 29 de marzo 2011, impone multas según lo siguiente: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LEVES DE PRIMERA 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CLASES 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68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5% remuneración básica unificada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1,5 puntos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4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LEVES DE SEGUNDA CLASES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10% remuneración básica unificada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3 puntos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4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LEVES DE TERCERA CLASES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15% remuneración básica unificada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4,5 puntos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72351"/>
              </p:ext>
            </p:extLst>
          </p:nvPr>
        </p:nvGraphicFramePr>
        <p:xfrm>
          <a:off x="4499992" y="1484784"/>
          <a:ext cx="4430858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349"/>
                <a:gridCol w="91571"/>
                <a:gridCol w="1744180"/>
                <a:gridCol w="1299758"/>
              </a:tblGrid>
              <a:tr h="283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GRAVES DE PRIMERA CLASE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138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% remuneración básica 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unificada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 puntos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3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GRAVES DE SEGUNDA CLASE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138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40% remuneración básica 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unificada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7,5 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puntos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3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GRAVES DE TERCERA CLASE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35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50% remuneración básica unificada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 puntos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3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MUY GRAVES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 remuneración básica unificada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Reducción en la licencia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10 puntos</a:t>
                      </a: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1" marR="66171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838937"/>
            <a:ext cx="323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VARIABLE: 1.2 NORMATIVA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395536" y="213067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/>
              <a:t>CATEGORIA 1. POLITICA GUBERNAMENTAL Y LEYES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5705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2" y="620688"/>
            <a:ext cx="397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VARIABLE: 2.1 FONDOS PROPIOS</a:t>
            </a:r>
            <a:endParaRPr lang="es-EC" b="1" dirty="0"/>
          </a:p>
        </p:txBody>
      </p:sp>
      <p:sp>
        <p:nvSpPr>
          <p:cNvPr id="10" name="9 Rectángulo"/>
          <p:cNvSpPr/>
          <p:nvPr/>
        </p:nvSpPr>
        <p:spPr>
          <a:xfrm>
            <a:off x="611560" y="147990"/>
            <a:ext cx="5970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CATEGORÍA 2. FUENTES DE FINANCIAMIENTO</a:t>
            </a:r>
            <a:endParaRPr lang="es-MX" sz="2000" b="1" dirty="0"/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92321"/>
              </p:ext>
            </p:extLst>
          </p:nvPr>
        </p:nvGraphicFramePr>
        <p:xfrm>
          <a:off x="107504" y="1445561"/>
          <a:ext cx="27204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1073728"/>
            <a:ext cx="26642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Solicitud de préstamo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644008" y="1580484"/>
            <a:ext cx="28803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Fuente de financiamiento</a:t>
            </a:r>
            <a:endParaRPr lang="es-EC" dirty="0"/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28203"/>
              </p:ext>
            </p:extLst>
          </p:nvPr>
        </p:nvGraphicFramePr>
        <p:xfrm>
          <a:off x="2909569" y="2204864"/>
          <a:ext cx="36724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4821"/>
              </p:ext>
            </p:extLst>
          </p:nvPr>
        </p:nvGraphicFramePr>
        <p:xfrm>
          <a:off x="5220071" y="4365104"/>
          <a:ext cx="3647905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0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2" y="609655"/>
            <a:ext cx="269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VARIABLE: 2.2 DEUDA</a:t>
            </a:r>
            <a:endParaRPr lang="es-EC" b="1" dirty="0"/>
          </a:p>
        </p:txBody>
      </p:sp>
      <p:sp>
        <p:nvSpPr>
          <p:cNvPr id="10" name="9 Rectángulo"/>
          <p:cNvSpPr/>
          <p:nvPr/>
        </p:nvSpPr>
        <p:spPr>
          <a:xfrm>
            <a:off x="611560" y="147990"/>
            <a:ext cx="5970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CATEGORÍA 2. FUENTES DE FINANCIAMIENTO</a:t>
            </a:r>
            <a:endParaRPr lang="es-MX" sz="20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58415"/>
              </p:ext>
            </p:extLst>
          </p:nvPr>
        </p:nvGraphicFramePr>
        <p:xfrm>
          <a:off x="5004048" y="2276872"/>
          <a:ext cx="2311400" cy="507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507365"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 smtClean="0">
                          <a:effectLst/>
                        </a:rPr>
                        <a:t>Entidad financiera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8777"/>
              </p:ext>
            </p:extLst>
          </p:nvPr>
        </p:nvGraphicFramePr>
        <p:xfrm>
          <a:off x="1691680" y="5373216"/>
          <a:ext cx="2311400" cy="507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507365"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 smtClean="0">
                          <a:effectLst/>
                        </a:rPr>
                        <a:t>Garantías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052828"/>
              </p:ext>
            </p:extLst>
          </p:nvPr>
        </p:nvGraphicFramePr>
        <p:xfrm>
          <a:off x="179511" y="1340768"/>
          <a:ext cx="425303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125668"/>
              </p:ext>
            </p:extLst>
          </p:nvPr>
        </p:nvGraphicFramePr>
        <p:xfrm>
          <a:off x="4432547" y="3501008"/>
          <a:ext cx="460395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80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92559"/>
              </p:ext>
            </p:extLst>
          </p:nvPr>
        </p:nvGraphicFramePr>
        <p:xfrm>
          <a:off x="5148064" y="1988840"/>
          <a:ext cx="2311400" cy="507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507365"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Plazos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38065"/>
              </p:ext>
            </p:extLst>
          </p:nvPr>
        </p:nvGraphicFramePr>
        <p:xfrm>
          <a:off x="107504" y="893193"/>
          <a:ext cx="4752527" cy="301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23801"/>
              </p:ext>
            </p:extLst>
          </p:nvPr>
        </p:nvGraphicFramePr>
        <p:xfrm>
          <a:off x="1090831" y="5373216"/>
          <a:ext cx="2311400" cy="83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40535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Motivo por el cual no solicitaría un préstamo</a:t>
                      </a:r>
                      <a:endParaRPr lang="es-EC" dirty="0"/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814045"/>
              </p:ext>
            </p:extLst>
          </p:nvPr>
        </p:nvGraphicFramePr>
        <p:xfrm>
          <a:off x="3593471" y="3861048"/>
          <a:ext cx="5328592" cy="283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899592" y="476672"/>
            <a:ext cx="269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VARIABLE: 2.2 DEUDA</a:t>
            </a:r>
            <a:endParaRPr lang="es-EC" b="1" dirty="0"/>
          </a:p>
        </p:txBody>
      </p:sp>
      <p:sp>
        <p:nvSpPr>
          <p:cNvPr id="13" name="12 Rectángulo"/>
          <p:cNvSpPr/>
          <p:nvPr/>
        </p:nvSpPr>
        <p:spPr>
          <a:xfrm>
            <a:off x="611560" y="147990"/>
            <a:ext cx="5970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CATEGORÍA 2. FUENTES DE FINANCIAMIENTO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8061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03160" y="291833"/>
            <a:ext cx="8273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CATEGORÍA 3. ADMINISTRACIÓN DE LOS RECURSOS FINANCIEROS</a:t>
            </a:r>
            <a:endParaRPr lang="es-MX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547175" y="1154361"/>
            <a:ext cx="734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VARIABLE: 3.1 RAZONES FINANCIERAS</a:t>
            </a:r>
            <a:endParaRPr lang="es-EC" b="1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67708"/>
              </p:ext>
            </p:extLst>
          </p:nvPr>
        </p:nvGraphicFramePr>
        <p:xfrm>
          <a:off x="526352" y="1634176"/>
          <a:ext cx="2311400" cy="507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507365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Liquidez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499729"/>
                  </p:ext>
                </p:extLst>
              </p:nvPr>
            </p:nvGraphicFramePr>
            <p:xfrm>
              <a:off x="364193" y="2348880"/>
              <a:ext cx="4999895" cy="1800201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1053430"/>
                    <a:gridCol w="987049"/>
                    <a:gridCol w="986472"/>
                    <a:gridCol w="986472"/>
                    <a:gridCol w="986472"/>
                  </a:tblGrid>
                  <a:tr h="59752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𝐋𝐢𝐪𝐮𝐢𝐝𝐞𝐳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𝐂𝐨𝐫𝐫𝐢𝐞𝐧𝐭𝐞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: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𝐀𝐜𝐭𝐢𝐯𝐨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𝐂𝐨𝐫𝐫𝐢𝐞𝐧𝐭𝐞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𝐏𝐚𝐬𝐢𝐯𝐨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𝐂𝐨𝐫𝐫𝐢𝐞𝐧𝐭𝐞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832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362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𝟑𝟗𝟕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𝟑𝟐𝟎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𝟓𝟐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𝟕𝟒𝟐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𝟓𝟓𝟔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𝟔𝟏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2.920.423,89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4.190.420,02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3.237.236,26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4.114.920,82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3.817.284,18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3.409.205,49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4.857.103,50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4.492.971,22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32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0,64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0,70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0,79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1,12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1,08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499729"/>
                  </p:ext>
                </p:extLst>
              </p:nvPr>
            </p:nvGraphicFramePr>
            <p:xfrm>
              <a:off x="364193" y="2348880"/>
              <a:ext cx="4999895" cy="1800201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1053430"/>
                    <a:gridCol w="987049"/>
                    <a:gridCol w="986472"/>
                    <a:gridCol w="986472"/>
                    <a:gridCol w="986472"/>
                  </a:tblGrid>
                  <a:tr h="597520">
                    <a:tc gridSpan="5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22" b="-2102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832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36237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78" t="-139423" r="-373988" b="-5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7407" t="-139423" r="-299383" b="-5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8696" t="-139423" r="-201242" b="-5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6790" t="-139423" r="-100000" b="-5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06790" t="-139423" b="-52885"/>
                          </a:stretch>
                        </a:blipFill>
                      </a:tcPr>
                    </a:tc>
                  </a:tr>
                  <a:tr h="2832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0,64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0,70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0,79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1,12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1,08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933022"/>
              </p:ext>
            </p:extLst>
          </p:nvPr>
        </p:nvGraphicFramePr>
        <p:xfrm>
          <a:off x="5436096" y="1772816"/>
          <a:ext cx="3582144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19518"/>
              </p:ext>
            </p:extLst>
          </p:nvPr>
        </p:nvGraphicFramePr>
        <p:xfrm>
          <a:off x="5614173" y="4221088"/>
          <a:ext cx="2311400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 smtClean="0">
                          <a:effectLst/>
                        </a:rPr>
                        <a:t>Apalancamiento del activo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193260"/>
              </p:ext>
            </p:extLst>
          </p:nvPr>
        </p:nvGraphicFramePr>
        <p:xfrm>
          <a:off x="251520" y="4509120"/>
          <a:ext cx="46085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297941"/>
                  </p:ext>
                </p:extLst>
              </p:nvPr>
            </p:nvGraphicFramePr>
            <p:xfrm>
              <a:off x="5148064" y="4725144"/>
              <a:ext cx="3776332" cy="1979608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716844"/>
                    <a:gridCol w="764872"/>
                    <a:gridCol w="764872"/>
                    <a:gridCol w="764872"/>
                    <a:gridCol w="764872"/>
                  </a:tblGrid>
                  <a:tr h="636844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𝑬𝒏𝒅𝒆𝒖𝒅𝒂𝒎𝒊𝒆𝒏𝒕𝒐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𝒅𝒆𝒍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𝒂𝒄𝒕𝒊𝒗𝒐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: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𝑷𝒂𝒔𝒊𝒗𝒐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𝑻𝒐𝒕𝒂𝒍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𝑨𝒄𝒕𝒊𝒗𝒐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𝑻𝒐𝒕𝒂𝒍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353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2012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721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𝟏𝟐𝟖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𝟓𝟎𝟔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𝟕𝟖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𝟒𝟐𝟓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𝟓𝟒𝟑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𝟎𝟐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5.343.312,03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6.546.263,81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5.479.249,87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6.973.364,67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5.813.370,26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7.535.622,50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6.727.158,56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8.309.039,08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353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0,83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0,82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0,79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0,77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0,81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297941"/>
                  </p:ext>
                </p:extLst>
              </p:nvPr>
            </p:nvGraphicFramePr>
            <p:xfrm>
              <a:off x="5148064" y="4725144"/>
              <a:ext cx="3776332" cy="1979608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716844"/>
                    <a:gridCol w="764872"/>
                    <a:gridCol w="764872"/>
                    <a:gridCol w="764872"/>
                    <a:gridCol w="764872"/>
                  </a:tblGrid>
                  <a:tr h="636844">
                    <a:tc gridSpan="5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b="-2095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353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2012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7215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145455" r="-425424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94400" t="-145455" r="-301600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92857" t="-145455" r="-19920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95200" t="-145455" r="-100800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392063" t="-145455" b="-50000"/>
                          </a:stretch>
                        </a:blipFill>
                      </a:tcPr>
                    </a:tc>
                  </a:tr>
                  <a:tr h="3353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0,83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0,82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0,79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0,77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0,81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42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6271948" cy="864096"/>
          </a:xfrm>
        </p:spPr>
        <p:txBody>
          <a:bodyPr/>
          <a:lstStyle/>
          <a:p>
            <a:r>
              <a:rPr lang="es-EC" b="1" dirty="0" smtClean="0"/>
              <a:t>OBJETIVOS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77874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Trabajo\Pictures\rrqhkw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90456"/>
            <a:ext cx="1467544" cy="1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6979"/>
              </p:ext>
            </p:extLst>
          </p:nvPr>
        </p:nvGraphicFramePr>
        <p:xfrm>
          <a:off x="542887" y="1412776"/>
          <a:ext cx="4079665" cy="284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80"/>
                <a:gridCol w="3156285"/>
              </a:tblGrid>
              <a:tr h="284073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 smtClean="0">
                          <a:effectLst/>
                        </a:rPr>
                        <a:t>Apalancamiento patrimonial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149441"/>
              </p:ext>
            </p:extLst>
          </p:nvPr>
        </p:nvGraphicFramePr>
        <p:xfrm>
          <a:off x="3635896" y="4077072"/>
          <a:ext cx="48965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9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269306"/>
                  </p:ext>
                </p:extLst>
              </p:nvPr>
            </p:nvGraphicFramePr>
            <p:xfrm>
              <a:off x="251521" y="1772816"/>
              <a:ext cx="4464496" cy="2232249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847476"/>
                    <a:gridCol w="904255"/>
                    <a:gridCol w="904255"/>
                    <a:gridCol w="904255"/>
                    <a:gridCol w="904255"/>
                  </a:tblGrid>
                  <a:tr h="718119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𝑬𝒏𝒅𝒆𝒖𝒅𝒂𝒎𝒊𝒆𝒏𝒕𝒐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𝒑𝒂𝒕𝒓𝒊𝒎𝒐𝒏𝒊𝒂𝒍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: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𝑷𝒂𝒔𝒊𝒗𝒐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𝑻𝒐𝒕𝒂𝒍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𝑷𝒂𝒕𝒓𝒊𝒎𝒐𝒏𝒊𝒐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780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579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𝟏𝟐𝟖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𝟓𝟎𝟔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𝟕𝟖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𝟐𝟗𝟕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𝟎𝟑𝟔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𝟐𝟒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5.343.312,03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1.202.951,78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5.479.249,87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1.494.114,80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5.813.370,26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1.722.252,24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6.727.158,56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1.581.880,52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80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4,73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4,44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3,67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3,38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4,25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9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269306"/>
                  </p:ext>
                </p:extLst>
              </p:nvPr>
            </p:nvGraphicFramePr>
            <p:xfrm>
              <a:off x="251521" y="1772816"/>
              <a:ext cx="4464496" cy="2232249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847476"/>
                    <a:gridCol w="904255"/>
                    <a:gridCol w="904255"/>
                    <a:gridCol w="904255"/>
                    <a:gridCol w="904255"/>
                  </a:tblGrid>
                  <a:tr h="718119">
                    <a:tc gridSpan="5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847" b="-2101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780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579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45968" r="-427338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3289" t="-145968" r="-298658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4595" t="-145968" r="-20067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92617" t="-145968" r="-99329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95270" t="-145968" b="-50000"/>
                          </a:stretch>
                        </a:blipFill>
                      </a:tcPr>
                    </a:tc>
                  </a:tr>
                  <a:tr h="3780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4,73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4,44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3,67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3,38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4,25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12 Rectángulo"/>
          <p:cNvSpPr/>
          <p:nvPr/>
        </p:nvSpPr>
        <p:spPr>
          <a:xfrm>
            <a:off x="251521" y="143470"/>
            <a:ext cx="796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CATEGORÍA 3. ADMINISTRACIÓN DE LOS RECURSOS FINANCIEROS</a:t>
            </a:r>
            <a:endParaRPr lang="es-MX" sz="2000" b="1" dirty="0"/>
          </a:p>
        </p:txBody>
      </p:sp>
      <p:sp>
        <p:nvSpPr>
          <p:cNvPr id="14" name="13 Rectángulo"/>
          <p:cNvSpPr/>
          <p:nvPr/>
        </p:nvSpPr>
        <p:spPr>
          <a:xfrm>
            <a:off x="547174" y="846500"/>
            <a:ext cx="734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VARIABLE: 3.1 RAZONES FINANCIERAS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541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34013"/>
              </p:ext>
            </p:extLst>
          </p:nvPr>
        </p:nvGraphicFramePr>
        <p:xfrm>
          <a:off x="547175" y="1518213"/>
          <a:ext cx="2311400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156"/>
                <a:gridCol w="1788244"/>
              </a:tblGrid>
              <a:tr h="186925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 smtClean="0">
                          <a:effectLst/>
                        </a:rPr>
                        <a:t>Rentabilidad ROA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486339"/>
              </p:ext>
            </p:extLst>
          </p:nvPr>
        </p:nvGraphicFramePr>
        <p:xfrm>
          <a:off x="5076056" y="1052736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835440"/>
              </p:ext>
            </p:extLst>
          </p:nvPr>
        </p:nvGraphicFramePr>
        <p:xfrm>
          <a:off x="251520" y="3789040"/>
          <a:ext cx="41044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486476"/>
                  </p:ext>
                </p:extLst>
              </p:nvPr>
            </p:nvGraphicFramePr>
            <p:xfrm>
              <a:off x="4571999" y="4365104"/>
              <a:ext cx="4320482" cy="2195632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901399"/>
                    <a:gridCol w="852130"/>
                    <a:gridCol w="855651"/>
                    <a:gridCol w="855651"/>
                    <a:gridCol w="855651"/>
                  </a:tblGrid>
                  <a:tr h="706339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𝑹𝑶𝑬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𝑼𝒕𝒊𝒍𝒊𝒅𝒂𝒅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𝒏𝒆𝒕𝒂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𝑷𝒂𝒕𝒓𝒊𝒎𝒐𝒏𝒊𝒐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718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5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𝟖𝟕𝟗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𝟒𝟒𝟕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𝟗𝟓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𝟐𝟗𝟕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𝟎𝟑𝟔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𝟐𝟒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22.639,61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1.202.951,78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102.368,96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1.494.114,80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1.122.480,57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1.722.252,24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80.403,95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1.581.880,52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18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67,80%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1,88%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6,85%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65,18%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5,08%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486476"/>
                  </p:ext>
                </p:extLst>
              </p:nvPr>
            </p:nvGraphicFramePr>
            <p:xfrm>
              <a:off x="4571999" y="4365104"/>
              <a:ext cx="4320482" cy="2195632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901399"/>
                    <a:gridCol w="852130"/>
                    <a:gridCol w="855651"/>
                    <a:gridCol w="855651"/>
                    <a:gridCol w="855651"/>
                  </a:tblGrid>
                  <a:tr h="706339">
                    <a:tc gridSpan="5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b="-2112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718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45507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45082" r="-379054" b="-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05714" t="-145082" r="-300714" b="-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5714" t="-145082" r="-200714" b="-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3546" t="-145082" r="-99291" b="-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06429" t="-145082" b="-50820"/>
                          </a:stretch>
                        </a:blipFill>
                      </a:tcPr>
                    </a:tc>
                  </a:tr>
                  <a:tr h="3718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67,80%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1,88%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6,85%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65,18%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5,08%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4461185"/>
                  </p:ext>
                </p:extLst>
              </p:nvPr>
            </p:nvGraphicFramePr>
            <p:xfrm>
              <a:off x="179512" y="1844823"/>
              <a:ext cx="4752530" cy="1872206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950506"/>
                    <a:gridCol w="950506"/>
                    <a:gridCol w="950506"/>
                    <a:gridCol w="950506"/>
                    <a:gridCol w="950506"/>
                  </a:tblGrid>
                  <a:tr h="625086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𝑹𝑶𝑨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𝑼𝒕𝒊𝒍𝒊𝒅𝒂𝒅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𝑵𝒆𝒕𝒂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𝑨𝒄𝒕𝒊𝒗𝒐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𝒕𝒐𝒕𝒂𝒍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93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597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𝟖𝟕𝟗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𝟒𝟒𝟕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𝟗𝟓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𝟒𝟐𝟓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𝟓𝟒𝟑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𝟎𝟐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22.639,61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6.546.263,81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102.368,96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6.973.364,67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1.122.480,57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7.535.622,50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80.403,95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8.309.039,08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93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11,84%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0,35%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1,47%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14,90%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0,97%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4461185"/>
                  </p:ext>
                </p:extLst>
              </p:nvPr>
            </p:nvGraphicFramePr>
            <p:xfrm>
              <a:off x="179512" y="1844823"/>
              <a:ext cx="4752530" cy="1872206"/>
            </p:xfrm>
            <a:graphic>
              <a:graphicData uri="http://schemas.openxmlformats.org/drawingml/2006/table">
                <a:tbl>
                  <a:tblPr firstRow="1" firstCol="1" bandRow="1">
                    <a:tableStyleId>{10A1B5D5-9B99-4C35-A422-299274C87663}</a:tableStyleId>
                  </a:tblPr>
                  <a:tblGrid>
                    <a:gridCol w="950506"/>
                    <a:gridCol w="950506"/>
                    <a:gridCol w="950506"/>
                    <a:gridCol w="950506"/>
                    <a:gridCol w="950506"/>
                  </a:tblGrid>
                  <a:tr h="625086">
                    <a:tc gridSpan="5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971" r="-128" b="-2038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93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2012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2013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2014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2015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2016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5974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140741" r="-40064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00000" t="-140741" r="-30064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00000" t="-140741" r="-20064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300000" t="-140741" r="-10064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400000" t="-140741" r="-641" b="-50000"/>
                          </a:stretch>
                        </a:blipFill>
                      </a:tcPr>
                    </a:tc>
                  </a:tr>
                  <a:tr h="293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11,84%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0,35%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1,47%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14,90%</a:t>
                          </a:r>
                          <a:endParaRPr lang="es-EC" sz="100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0,97%</a:t>
                          </a:r>
                          <a:endParaRPr lang="es-EC" sz="1000" dirty="0">
                            <a:solidFill>
                              <a:srgbClr val="76923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8 Rectángulo"/>
          <p:cNvSpPr/>
          <p:nvPr/>
        </p:nvSpPr>
        <p:spPr>
          <a:xfrm>
            <a:off x="179512" y="11663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CATEGORÍA 3. ADMINISTRACIÓN DE LOS RECURSOS FINANCIEROS</a:t>
            </a:r>
            <a:endParaRPr lang="es-MX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251519" y="824518"/>
            <a:ext cx="734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VARIABLE: 3.1 RAZONES FINANCIERAS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19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025545"/>
            <a:ext cx="495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VARIABLE: 3.2  PLANEACIÓN FINANCIERA</a:t>
            </a:r>
            <a:endParaRPr lang="es-EC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69061"/>
              </p:ext>
            </p:extLst>
          </p:nvPr>
        </p:nvGraphicFramePr>
        <p:xfrm>
          <a:off x="5418451" y="2060848"/>
          <a:ext cx="3023856" cy="29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411"/>
                <a:gridCol w="2339445"/>
              </a:tblGrid>
              <a:tr h="291341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 smtClean="0">
                          <a:effectLst/>
                        </a:rPr>
                        <a:t>Inversión </a:t>
                      </a:r>
                      <a:r>
                        <a:rPr lang="es-EC" sz="1600" u="none" strike="noStrike" dirty="0">
                          <a:effectLst/>
                        </a:rPr>
                        <a:t>en Activos fijos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67546"/>
              </p:ext>
            </p:extLst>
          </p:nvPr>
        </p:nvGraphicFramePr>
        <p:xfrm>
          <a:off x="467544" y="2132856"/>
          <a:ext cx="3744417" cy="29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502"/>
                <a:gridCol w="2896915"/>
              </a:tblGrid>
              <a:tr h="291341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Inversión </a:t>
                      </a:r>
                      <a:r>
                        <a:rPr lang="es-MX" sz="1600" u="none" strike="noStrike" dirty="0">
                          <a:effectLst/>
                        </a:rPr>
                        <a:t>en capital de trabajo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651921"/>
              </p:ext>
            </p:extLst>
          </p:nvPr>
        </p:nvGraphicFramePr>
        <p:xfrm>
          <a:off x="179512" y="2636912"/>
          <a:ext cx="44644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354063" y="1941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CATEGORÍA 3. ADMINISTRACIÓN DE LOS RECURSOS FINANCIEROS</a:t>
            </a:r>
            <a:endParaRPr lang="es-MX" sz="2000" b="1" dirty="0"/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506305"/>
              </p:ext>
            </p:extLst>
          </p:nvPr>
        </p:nvGraphicFramePr>
        <p:xfrm>
          <a:off x="4788024" y="2708920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0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5770984" cy="690949"/>
          </a:xfrm>
        </p:spPr>
        <p:txBody>
          <a:bodyPr/>
          <a:lstStyle/>
          <a:p>
            <a:r>
              <a:rPr lang="es-EC" sz="3200" b="1" dirty="0" smtClean="0"/>
              <a:t>PROPUESTA DE VALOR</a:t>
            </a:r>
            <a:endParaRPr lang="es-EC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323528" y="1024487"/>
            <a:ext cx="82089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s-EC" b="1" dirty="0"/>
              <a:t>MODELO DE FINANCIAMIENTO A TRAVÉS DE CRÉDITO BANCARIO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3609"/>
              </p:ext>
            </p:extLst>
          </p:nvPr>
        </p:nvGraphicFramePr>
        <p:xfrm>
          <a:off x="215167" y="3381245"/>
          <a:ext cx="8640960" cy="347184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135735"/>
                <a:gridCol w="1301045"/>
                <a:gridCol w="1301045"/>
                <a:gridCol w="1301045"/>
                <a:gridCol w="1301045"/>
                <a:gridCol w="1301045"/>
              </a:tblGrid>
              <a:tr h="42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CUENTAS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2020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2021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Ventas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10.051.163,24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12.061.395,89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14.473.675,07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17.368.410,08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20.842.092,09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de ventas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4.037.619,86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4845143,832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5814172,598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6977007,118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8372408,542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bruta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6.013.543,38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7.216.252,06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8.659.502,47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10.391.402,96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12.469.683,55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adm y ventas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5.468.929,35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6562715,22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7875258,264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9450309,917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11340371,9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operacional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544.614,03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653.536,84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784.244,20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941.093,04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1.129.311,65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Depreciación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antes de impuesto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504.614,03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613.536,84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744.244,20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901.093,04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1.089.311,65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Impuesto y participaciones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170.054,93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206.761,91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250.810,30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303.668,36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367.098,03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después de impuesto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334.559,10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406.774,92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493.433,91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597.424,69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722.213,63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Depreciación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Flujo de caja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374.559,10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446.774,92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533.433,91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637.424,69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762.213,63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4441" y="2708920"/>
            <a:ext cx="74024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ESTADOS FINANCIEROS PROYECTADOS CON FONDOS PROPIOS</a:t>
            </a:r>
            <a:endParaRPr kumimoji="0" lang="es-EC" alt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91680" y="1556792"/>
            <a:ext cx="561662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Adquisición de bus urbano: 200.000,00</a:t>
            </a:r>
          </a:p>
          <a:p>
            <a:r>
              <a:rPr lang="es-EC" dirty="0" smtClean="0"/>
              <a:t>Tasa de interés: 11,83% (Actividades productivas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60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89640"/>
              </p:ext>
            </p:extLst>
          </p:nvPr>
        </p:nvGraphicFramePr>
        <p:xfrm>
          <a:off x="323524" y="1666026"/>
          <a:ext cx="8352931" cy="457128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96186"/>
                <a:gridCol w="1251349"/>
                <a:gridCol w="1251349"/>
                <a:gridCol w="1251349"/>
                <a:gridCol w="1251349"/>
                <a:gridCol w="1251349"/>
              </a:tblGrid>
              <a:tr h="547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CUENTAS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2020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2021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Ventas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10.051.163,24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12.061.395,89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14.473.675,07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17.368.410,08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20.842.092,09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 de ventas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4.037.619,86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4845143,832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5814172,598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6977007,118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8372408,542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utilidad bruta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6.013.543,38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7.216.252,06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8.659.502,47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10.391.402,96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12.469.683,55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 adm y ventas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5.468.929,35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6562715,22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7875258,264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9450309,917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11340371,9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utilidad operacional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544.614,03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653.536,84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784.244,20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941.093,04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1.129.311,65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Depreciación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Utilidad antes de impuesto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504.614,03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613.536,84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744.244,20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901.093,04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1.089.311,65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Gastos financieros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$22.005,58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$18.110,87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$13.729,60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$8.800,97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$3.256,62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Utilidad antes de impuestos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$482.608,45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$595.425,97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$730.514,61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$892.292,07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$1.086.055,03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Impuesto y participaciones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162.639,05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200.658,55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246.183,42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300.702,43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366.000,55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Utilidad neta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319.969,40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394.767,42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484.331,18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591.589,64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720.054,49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Depreciación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40.000,00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Flujo de caja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359.969,40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434.767,42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524.331,18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631.589,64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760.054,49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672372"/>
            <a:ext cx="49685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ESTADO DE SITUACIÓN </a:t>
            </a:r>
            <a:r>
              <a:rPr kumimoji="0" lang="es-EC" alt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FINANCIERA PROYECTADOS CON CRÉDITO BANCARIO </a:t>
            </a:r>
            <a:endParaRPr kumimoji="0" lang="es-EC" alt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33876"/>
              </p:ext>
            </p:extLst>
          </p:nvPr>
        </p:nvGraphicFramePr>
        <p:xfrm>
          <a:off x="251520" y="836712"/>
          <a:ext cx="7973582" cy="17241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58765"/>
                <a:gridCol w="3085539"/>
                <a:gridCol w="3529278"/>
              </a:tblGrid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CAPITAL PROPIO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DEUDA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operacional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3.852.799,77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3.852.799,77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Intereses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65.903,64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antes de impuestos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3.852.799,77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3.786.896,13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Impuestos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1.298.393,52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1.276.183,99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 neta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2.554.406,24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2.510.712,13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58949"/>
            <a:ext cx="57606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ANÁLISIS DE ALTERNATIVA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4941168"/>
            <a:ext cx="6913654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200" b="1" dirty="0" smtClean="0">
                <a:solidFill>
                  <a:schemeClr val="tx1"/>
                </a:solidFill>
              </a:rPr>
              <a:t>Deuda</a:t>
            </a:r>
            <a:r>
              <a:rPr lang="es-EC" sz="1200" b="1" dirty="0">
                <a:solidFill>
                  <a:schemeClr val="tx1"/>
                </a:solidFill>
              </a:rPr>
              <a:t>					</a:t>
            </a:r>
            <a:r>
              <a:rPr lang="es-EC" sz="1200" dirty="0">
                <a:solidFill>
                  <a:schemeClr val="tx1"/>
                </a:solidFill>
              </a:rPr>
              <a:t>200.000,00</a:t>
            </a:r>
          </a:p>
          <a:p>
            <a:r>
              <a:rPr lang="es-EC" sz="1200" b="1" dirty="0">
                <a:solidFill>
                  <a:schemeClr val="tx1"/>
                </a:solidFill>
              </a:rPr>
              <a:t>Monto de intereses			</a:t>
            </a:r>
            <a:r>
              <a:rPr lang="es-EC" sz="1200" dirty="0">
                <a:solidFill>
                  <a:schemeClr val="tx1"/>
                </a:solidFill>
              </a:rPr>
              <a:t>65.903,64</a:t>
            </a:r>
          </a:p>
          <a:p>
            <a:r>
              <a:rPr lang="es-EC" sz="1200" b="1" dirty="0">
                <a:solidFill>
                  <a:schemeClr val="tx1"/>
                </a:solidFill>
              </a:rPr>
              <a:t>(-) Beneficios tributarios		</a:t>
            </a:r>
            <a:r>
              <a:rPr lang="es-EC" sz="1200" dirty="0">
                <a:solidFill>
                  <a:schemeClr val="tx1"/>
                </a:solidFill>
              </a:rPr>
              <a:t>22.209,53</a:t>
            </a:r>
          </a:p>
          <a:p>
            <a:r>
              <a:rPr lang="es-EC" sz="1200" b="1" dirty="0">
                <a:solidFill>
                  <a:schemeClr val="tx1"/>
                </a:solidFill>
              </a:rPr>
              <a:t>Costo real de la deuda		</a:t>
            </a:r>
            <a:r>
              <a:rPr lang="es-EC" sz="1200" dirty="0">
                <a:solidFill>
                  <a:schemeClr val="tx1"/>
                </a:solidFill>
              </a:rPr>
              <a:t>43.694,11</a:t>
            </a:r>
          </a:p>
          <a:p>
            <a:r>
              <a:rPr lang="es-EC" sz="1200" i="1" dirty="0">
                <a:solidFill>
                  <a:schemeClr val="tx1"/>
                </a:solidFill>
              </a:rPr>
              <a:t> </a:t>
            </a:r>
            <a:endParaRPr lang="es-EC" sz="1200" b="1" dirty="0">
              <a:solidFill>
                <a:schemeClr val="tx1"/>
              </a:solidFill>
            </a:endParaRPr>
          </a:p>
          <a:p>
            <a:r>
              <a:rPr lang="es-EC" sz="1200" b="1" i="1" dirty="0">
                <a:solidFill>
                  <a:schemeClr val="tx1"/>
                </a:solidFill>
              </a:rPr>
              <a:t> </a:t>
            </a:r>
            <a:r>
              <a:rPr lang="es-EC" sz="1200" b="1" dirty="0" smtClean="0">
                <a:solidFill>
                  <a:schemeClr val="tx1"/>
                </a:solidFill>
              </a:rPr>
              <a:t>Costo </a:t>
            </a:r>
            <a:r>
              <a:rPr lang="es-EC" sz="1200" b="1" dirty="0">
                <a:solidFill>
                  <a:schemeClr val="tx1"/>
                </a:solidFill>
              </a:rPr>
              <a:t>de la deuda:</a:t>
            </a:r>
            <a:endParaRPr lang="es-EC" sz="1200" dirty="0">
              <a:solidFill>
                <a:schemeClr val="tx1"/>
              </a:solidFill>
            </a:endParaRPr>
          </a:p>
          <a:p>
            <a:r>
              <a:rPr lang="es-EC" sz="1200" b="1" dirty="0">
                <a:solidFill>
                  <a:schemeClr val="tx1"/>
                </a:solidFill>
              </a:rPr>
              <a:t> </a:t>
            </a:r>
            <a:endParaRPr lang="es-EC" sz="1200" dirty="0">
              <a:solidFill>
                <a:schemeClr val="tx1"/>
              </a:solidFill>
            </a:endParaRPr>
          </a:p>
          <a:p>
            <a:r>
              <a:rPr lang="es-EC" sz="1200" b="1" dirty="0">
                <a:solidFill>
                  <a:schemeClr val="tx1"/>
                </a:solidFill>
              </a:rPr>
              <a:t>KD=	interés  (1-K) = </a:t>
            </a:r>
            <a:r>
              <a:rPr lang="es-EC" sz="1200" dirty="0">
                <a:solidFill>
                  <a:schemeClr val="tx1"/>
                </a:solidFill>
              </a:rPr>
              <a:t>0,1183 (1 - 0,337) =	7,84</a:t>
            </a:r>
            <a:r>
              <a:rPr lang="es-EC" sz="1200" dirty="0" smtClean="0">
                <a:solidFill>
                  <a:schemeClr val="tx1"/>
                </a:solidFill>
              </a:rPr>
              <a:t>%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91680" y="3933056"/>
            <a:ext cx="26642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b="1" dirty="0" smtClean="0"/>
              <a:t>1</a:t>
            </a:r>
            <a:r>
              <a:rPr lang="es-EC" sz="1200" b="1" dirty="0"/>
              <a:t>. </a:t>
            </a:r>
            <a:r>
              <a:rPr lang="es-EC" sz="1200" dirty="0"/>
              <a:t>No </a:t>
            </a:r>
            <a:r>
              <a:rPr lang="es-EC" sz="1200" dirty="0" smtClean="0"/>
              <a:t>intereses</a:t>
            </a:r>
            <a:endParaRPr lang="es-EC" sz="1200" dirty="0"/>
          </a:p>
          <a:p>
            <a:r>
              <a:rPr lang="es-EC" sz="1200" dirty="0"/>
              <a:t>2. </a:t>
            </a:r>
            <a:r>
              <a:rPr lang="es-EC" sz="1200" dirty="0" smtClean="0"/>
              <a:t>Impuesto  </a:t>
            </a:r>
            <a:r>
              <a:rPr lang="es-EC" sz="1200" dirty="0"/>
              <a:t>de USD </a:t>
            </a:r>
            <a:r>
              <a:rPr lang="es-EC" sz="1200" dirty="0" smtClean="0"/>
              <a:t>1.298.393,24</a:t>
            </a:r>
          </a:p>
          <a:p>
            <a:r>
              <a:rPr lang="es-EC" sz="1200" dirty="0" smtClean="0"/>
              <a:t>3. Mas Impuestos </a:t>
            </a:r>
            <a:r>
              <a:rPr lang="es-EC" sz="1200" dirty="0"/>
              <a:t>USD 22.209,53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939639" y="3589939"/>
            <a:ext cx="331236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b="1" i="1" dirty="0" smtClean="0"/>
              <a:t>1</a:t>
            </a:r>
            <a:r>
              <a:rPr lang="es-EC" sz="1200" b="1" i="1" dirty="0"/>
              <a:t>. I</a:t>
            </a:r>
            <a:r>
              <a:rPr lang="es-EC" sz="1200" dirty="0" smtClean="0"/>
              <a:t>ntereses  </a:t>
            </a:r>
            <a:r>
              <a:rPr lang="es-EC" sz="1200" dirty="0"/>
              <a:t>USD 65.903,64.</a:t>
            </a:r>
          </a:p>
          <a:p>
            <a:r>
              <a:rPr lang="es-EC" sz="1200" dirty="0" smtClean="0"/>
              <a:t>2. Impuesto  </a:t>
            </a:r>
            <a:r>
              <a:rPr lang="es-EC" sz="1200" dirty="0"/>
              <a:t>de USD </a:t>
            </a:r>
            <a:r>
              <a:rPr lang="es-EC" sz="1200" dirty="0" smtClean="0"/>
              <a:t>1.276.183,99</a:t>
            </a:r>
          </a:p>
          <a:p>
            <a:r>
              <a:rPr lang="es-EC" sz="1200" dirty="0" smtClean="0"/>
              <a:t>3. Menos impuestos </a:t>
            </a:r>
            <a:r>
              <a:rPr lang="es-EC" sz="1200" dirty="0"/>
              <a:t>USD </a:t>
            </a:r>
            <a:r>
              <a:rPr lang="es-EC" sz="1200" dirty="0" smtClean="0"/>
              <a:t>22.209,53 - </a:t>
            </a:r>
            <a:r>
              <a:rPr lang="es-EC" sz="1200" dirty="0"/>
              <a:t>65.903,64</a:t>
            </a:r>
            <a:endParaRPr lang="es-EC" sz="1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es-EC" sz="1200" dirty="0" smtClean="0"/>
              <a:t>4. Flujo de neto </a:t>
            </a:r>
            <a:r>
              <a:rPr lang="es-EC" sz="1200" dirty="0"/>
              <a:t>de caja sería una salida de </a:t>
            </a:r>
            <a:r>
              <a:rPr lang="es-EC" sz="1200" dirty="0" smtClean="0"/>
              <a:t>USD 43.694,11.</a:t>
            </a:r>
            <a:endParaRPr lang="es-EC" sz="1200" dirty="0"/>
          </a:p>
        </p:txBody>
      </p:sp>
      <p:pic>
        <p:nvPicPr>
          <p:cNvPr id="12290" name="Picture 2" descr="Resultado de imagen para FLECHA ANIM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43" y="2636912"/>
            <a:ext cx="7920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FLECHA ANIM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86" y="2619422"/>
            <a:ext cx="7920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Rectángulo redondeado"/>
          <p:cNvSpPr/>
          <p:nvPr/>
        </p:nvSpPr>
        <p:spPr>
          <a:xfrm>
            <a:off x="1637316" y="544536"/>
            <a:ext cx="4662876" cy="45811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CONCLUSIONES</a:t>
            </a:r>
            <a:endParaRPr lang="es-EC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35011" y="1389201"/>
            <a:ext cx="6685461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200" dirty="0">
                <a:solidFill>
                  <a:schemeClr val="tx1"/>
                </a:solidFill>
              </a:rPr>
              <a:t>El subsidio que reciben las operadoras de transporte en la actualidad va de USD 450.00 A USD 1000,00, el mismo que representa un ingreso mensual conjuntamente con el cobro de pasajes USD 6.661,00 </a:t>
            </a:r>
            <a:r>
              <a:rPr lang="es-EC" sz="1200" dirty="0" smtClean="0">
                <a:solidFill>
                  <a:schemeClr val="tx1"/>
                </a:solidFill>
              </a:rPr>
              <a:t>no </a:t>
            </a:r>
            <a:r>
              <a:rPr lang="es-EC" sz="1200" dirty="0">
                <a:solidFill>
                  <a:schemeClr val="tx1"/>
                </a:solidFill>
              </a:rPr>
              <a:t>es suficiente para cubrir los gastos mensuales de cada </a:t>
            </a:r>
            <a:r>
              <a:rPr lang="es-EC" sz="1200" dirty="0" smtClean="0">
                <a:solidFill>
                  <a:schemeClr val="tx1"/>
                </a:solidFill>
              </a:rPr>
              <a:t>unidad.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70786" y="2338581"/>
            <a:ext cx="6649686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200" dirty="0">
                <a:solidFill>
                  <a:schemeClr val="tx1"/>
                </a:solidFill>
              </a:rPr>
              <a:t>Las compensaciones </a:t>
            </a:r>
            <a:r>
              <a:rPr lang="es-EC" sz="1200" dirty="0" smtClean="0">
                <a:solidFill>
                  <a:schemeClr val="tx1"/>
                </a:solidFill>
              </a:rPr>
              <a:t>buscaron </a:t>
            </a:r>
            <a:r>
              <a:rPr lang="es-EC" sz="1200" dirty="0">
                <a:solidFill>
                  <a:schemeClr val="tx1"/>
                </a:solidFill>
              </a:rPr>
              <a:t>una mejora en la calidad del servicio de transporte púbico, </a:t>
            </a:r>
            <a:r>
              <a:rPr lang="es-EC" sz="1200" dirty="0" smtClean="0">
                <a:solidFill>
                  <a:schemeClr val="tx1"/>
                </a:solidFill>
              </a:rPr>
              <a:t>permitiendo renovar el parque automotor de la ciudad de Quito, e incentivaron al sector </a:t>
            </a:r>
            <a:r>
              <a:rPr lang="es-EC" sz="1200" dirty="0">
                <a:solidFill>
                  <a:schemeClr val="tx1"/>
                </a:solidFill>
              </a:rPr>
              <a:t>automotriz </a:t>
            </a:r>
            <a:r>
              <a:rPr lang="es-EC" sz="1200" dirty="0" smtClean="0">
                <a:solidFill>
                  <a:schemeClr val="tx1"/>
                </a:solidFill>
              </a:rPr>
              <a:t>, permitiendo a los concesionarios elevar sus ventas por el proyecto plan Renova.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80114" y="3405778"/>
            <a:ext cx="6640358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200" dirty="0" smtClean="0">
                <a:solidFill>
                  <a:schemeClr val="tx1"/>
                </a:solidFill>
              </a:rPr>
              <a:t> La </a:t>
            </a:r>
            <a:r>
              <a:rPr lang="es-EC" sz="1200" dirty="0">
                <a:solidFill>
                  <a:schemeClr val="tx1"/>
                </a:solidFill>
              </a:rPr>
              <a:t>efectiva fiscalización y control de tránsito, </a:t>
            </a:r>
            <a:r>
              <a:rPr lang="es-EC" sz="1200" dirty="0" smtClean="0">
                <a:solidFill>
                  <a:schemeClr val="tx1"/>
                </a:solidFill>
              </a:rPr>
              <a:t>a </a:t>
            </a:r>
            <a:r>
              <a:rPr lang="es-EC" sz="1200" dirty="0">
                <a:solidFill>
                  <a:schemeClr val="tx1"/>
                </a:solidFill>
              </a:rPr>
              <a:t>cargo de la Agencia nacional de tránsito, permitió que a nivel nacional, disminuyeran el número de  accidentes de tránsito en un 15,2% en el 2016, </a:t>
            </a:r>
            <a:r>
              <a:rPr lang="es-EC" sz="1200" dirty="0" smtClean="0">
                <a:solidFill>
                  <a:schemeClr val="tx1"/>
                </a:solidFill>
              </a:rPr>
              <a:t>en relación al 2015.</a:t>
            </a:r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" y="76242"/>
            <a:ext cx="1553872" cy="1553872"/>
          </a:xfrm>
          <a:prstGeom prst="rect">
            <a:avLst/>
          </a:prstGeom>
        </p:spPr>
      </p:pic>
      <p:pic>
        <p:nvPicPr>
          <p:cNvPr id="24" name="Picture 2" descr="Imagen relacionad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1" y="1125802"/>
            <a:ext cx="1468355" cy="11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6" y="3142378"/>
            <a:ext cx="1468355" cy="11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8" y="2075181"/>
            <a:ext cx="1468355" cy="11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n relacionad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4" y="4315508"/>
            <a:ext cx="1468355" cy="11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5" y="5467425"/>
            <a:ext cx="1468355" cy="11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1"/>
          <p:cNvSpPr txBox="1"/>
          <p:nvPr/>
        </p:nvSpPr>
        <p:spPr>
          <a:xfrm>
            <a:off x="2135009" y="4578907"/>
            <a:ext cx="6685463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200" dirty="0">
                <a:solidFill>
                  <a:schemeClr val="tx1"/>
                </a:solidFill>
              </a:rPr>
              <a:t>La mayoría de los empresarios de los operados de transporte del DMQ, </a:t>
            </a:r>
            <a:r>
              <a:rPr lang="es-EC" sz="1200" dirty="0" smtClean="0">
                <a:solidFill>
                  <a:schemeClr val="tx1"/>
                </a:solidFill>
              </a:rPr>
              <a:t>revela </a:t>
            </a:r>
            <a:r>
              <a:rPr lang="es-EC" sz="1200" dirty="0">
                <a:solidFill>
                  <a:schemeClr val="tx1"/>
                </a:solidFill>
              </a:rPr>
              <a:t>que su principal fuente para financiar sus actividades productivas ha sido </a:t>
            </a:r>
            <a:r>
              <a:rPr lang="es-EC" sz="1200" dirty="0" smtClean="0">
                <a:solidFill>
                  <a:schemeClr val="tx1"/>
                </a:solidFill>
              </a:rPr>
              <a:t>los </a:t>
            </a:r>
            <a:r>
              <a:rPr lang="es-EC" sz="1200" dirty="0">
                <a:solidFill>
                  <a:schemeClr val="tx1"/>
                </a:solidFill>
              </a:rPr>
              <a:t>proveedores y las cooperativas de ahorro y crédito</a:t>
            </a:r>
            <a:r>
              <a:rPr lang="es-EC" sz="1200" dirty="0" smtClean="0">
                <a:solidFill>
                  <a:schemeClr val="tx1"/>
                </a:solidFill>
              </a:rPr>
              <a:t>.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" name="CuadroTexto 10"/>
          <p:cNvSpPr txBox="1"/>
          <p:nvPr/>
        </p:nvSpPr>
        <p:spPr>
          <a:xfrm>
            <a:off x="2180114" y="5638491"/>
            <a:ext cx="6640358" cy="830997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200" dirty="0">
                <a:solidFill>
                  <a:schemeClr val="tx1"/>
                </a:solidFill>
              </a:rPr>
              <a:t>La liquidez de las operadoras no es favorable ya que este rango debe ir </a:t>
            </a:r>
            <a:r>
              <a:rPr lang="es-EC" sz="1200" dirty="0" smtClean="0">
                <a:solidFill>
                  <a:schemeClr val="tx1"/>
                </a:solidFill>
              </a:rPr>
              <a:t>entre aproximadamente </a:t>
            </a:r>
            <a:r>
              <a:rPr lang="es-EC" sz="1200" dirty="0">
                <a:solidFill>
                  <a:schemeClr val="tx1"/>
                </a:solidFill>
              </a:rPr>
              <a:t>1.5 y 2; en el caso de las operadoras este ratio es menor de 1,5 lo que significa que las cooperativas en cualquier momento van a tener problemas en cumplir con sus obligaciones </a:t>
            </a:r>
            <a:r>
              <a:rPr lang="es-EC" sz="1200" dirty="0" smtClean="0">
                <a:solidFill>
                  <a:schemeClr val="tx1"/>
                </a:solidFill>
              </a:rPr>
              <a:t>contraídas. 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5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5976664" cy="720080"/>
          </a:xfrm>
          <a:solidFill>
            <a:srgbClr val="FFC000"/>
          </a:solidFill>
        </p:spPr>
        <p:txBody>
          <a:bodyPr/>
          <a:lstStyle/>
          <a:p>
            <a:r>
              <a:rPr lang="es-EC" sz="3600" b="1" dirty="0" smtClean="0">
                <a:latin typeface="Cambria" panose="02040503050406030204" pitchFamily="18" charset="0"/>
              </a:rPr>
              <a:t>RECOMENDACIONES</a:t>
            </a:r>
            <a:endParaRPr lang="es-EC" sz="3600" b="1" dirty="0">
              <a:latin typeface="Cambria" panose="020405030504060302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15282" y="1593815"/>
            <a:ext cx="7589166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C" sz="1200" dirty="0" smtClean="0"/>
              <a:t>Se </a:t>
            </a:r>
            <a:r>
              <a:rPr lang="es-EC" sz="1200" dirty="0"/>
              <a:t>recomienda a las autoridades respectivas </a:t>
            </a:r>
            <a:r>
              <a:rPr lang="es-EC" sz="1200" dirty="0" smtClean="0"/>
              <a:t>que las tarifas de transporte, </a:t>
            </a:r>
            <a:r>
              <a:rPr lang="es-EC" sz="1200" dirty="0"/>
              <a:t>se realice en base a un estudio técnico, tomando en consideración todos los gastos que incurre poner la marcha una unidad de transporte, más no tratarlo como tema político.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30603" y="3458246"/>
            <a:ext cx="7589166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/>
              <a:t>Se </a:t>
            </a:r>
            <a:r>
              <a:rPr lang="es-EC" sz="1200" dirty="0"/>
              <a:t>recomienda seguir con los controles, que realiza la Agencia Nacional de Tránsito, para poder reducir a un 5% los accidentes de tránsito, por ende, deben establecer sanciones más rigurosas y multas más </a:t>
            </a:r>
            <a:r>
              <a:rPr lang="es-EC" sz="1200" dirty="0" smtClean="0"/>
              <a:t>fuertes.</a:t>
            </a:r>
            <a:endParaRPr lang="es-EC" sz="1200" dirty="0"/>
          </a:p>
        </p:txBody>
      </p:sp>
      <p:pic>
        <p:nvPicPr>
          <p:cNvPr id="11266" name="Picture 2" descr="Imagen relacion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0146"/>
            <a:ext cx="763762" cy="8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1332"/>
            <a:ext cx="756199" cy="8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763762" cy="8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 relacion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4672"/>
            <a:ext cx="756199" cy="8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15282" y="2420888"/>
            <a:ext cx="7589166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es-EC" sz="1200" dirty="0"/>
              <a:t>El incentivo de la chatarrizacion ha contribuido a más de la mejora y calidad en el servicio de transporte, a la mejorar el medio ambiente; por lo tanto, sería factible que a este incentivo se lo amplié al transporte particular, ya que existen muchas unidades sumamente antiguas en </a:t>
            </a:r>
            <a:r>
              <a:rPr lang="es-EC" sz="1200" dirty="0" smtClean="0"/>
              <a:t>circulación.</a:t>
            </a:r>
            <a:endParaRPr lang="es-EC" sz="1200" dirty="0"/>
          </a:p>
        </p:txBody>
      </p:sp>
      <p:pic>
        <p:nvPicPr>
          <p:cNvPr id="12" name="Picture 2" descr="Imagen relacionad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48391"/>
            <a:ext cx="691754" cy="8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015282" y="4457990"/>
            <a:ext cx="7589166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C" sz="1200" dirty="0" smtClean="0"/>
              <a:t>El </a:t>
            </a:r>
            <a:r>
              <a:rPr lang="es-EC" sz="1200" dirty="0"/>
              <a:t>acceso al crédito y las facilidades de financiamiento son un factor primordial para </a:t>
            </a:r>
            <a:r>
              <a:rPr lang="es-EC" sz="1200" dirty="0" smtClean="0"/>
              <a:t>nuevas </a:t>
            </a:r>
            <a:r>
              <a:rPr lang="es-EC" sz="1200" dirty="0"/>
              <a:t>inversiones, </a:t>
            </a:r>
            <a:r>
              <a:rPr lang="es-EC" sz="1200" dirty="0" smtClean="0"/>
              <a:t>el </a:t>
            </a:r>
            <a:r>
              <a:rPr lang="es-EC" sz="1200" dirty="0"/>
              <a:t>empresario debe contar con un excelente record </a:t>
            </a:r>
            <a:r>
              <a:rPr lang="es-EC" sz="1200" dirty="0" smtClean="0"/>
              <a:t>crediticio, </a:t>
            </a:r>
            <a:r>
              <a:rPr lang="es-EC" sz="1200" dirty="0"/>
              <a:t>por eso se recomienda, tener cuentas monetarias o de ahorro en las instituciones bancarias generar un historial financiero</a:t>
            </a:r>
            <a:r>
              <a:rPr lang="es-EC" sz="1200" dirty="0" smtClean="0"/>
              <a:t>. </a:t>
            </a:r>
            <a:endParaRPr lang="es-EC" sz="1200" dirty="0"/>
          </a:p>
        </p:txBody>
      </p:sp>
      <p:sp>
        <p:nvSpPr>
          <p:cNvPr id="15" name="14 Rectángulo"/>
          <p:cNvSpPr/>
          <p:nvPr/>
        </p:nvSpPr>
        <p:spPr>
          <a:xfrm>
            <a:off x="1007719" y="5625992"/>
            <a:ext cx="7596727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C" sz="1200" dirty="0" smtClean="0"/>
              <a:t>Se </a:t>
            </a:r>
            <a:r>
              <a:rPr lang="es-EC" sz="1200" dirty="0"/>
              <a:t>recomienda a las operadoras de transporte mantener una planeación financiera efectiva, donde el empresario le permita tomar decisiones </a:t>
            </a:r>
            <a:r>
              <a:rPr lang="es-EC" sz="1200" dirty="0" smtClean="0"/>
              <a:t>acertadas, tener </a:t>
            </a:r>
            <a:r>
              <a:rPr lang="es-EC" sz="1200" dirty="0"/>
              <a:t>en cuenta cuánto dinero ingresa y cuánto dinero </a:t>
            </a:r>
            <a:r>
              <a:rPr lang="es-EC" sz="1200" dirty="0" smtClean="0"/>
              <a:t>egresa, disminuyendo los gastos innecesarios.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1432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gracias animadas con movimiento para power poi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3"/>
            <a:ext cx="7920880" cy="31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17 Conector recto"/>
          <p:cNvCxnSpPr/>
          <p:nvPr/>
        </p:nvCxnSpPr>
        <p:spPr>
          <a:xfrm>
            <a:off x="6147146" y="5973702"/>
            <a:ext cx="1233166" cy="2147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6147146" y="4703475"/>
            <a:ext cx="1233166" cy="659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228184" y="2420888"/>
            <a:ext cx="936104" cy="389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6" idx="0"/>
          </p:cNvCxnSpPr>
          <p:nvPr/>
        </p:nvCxnSpPr>
        <p:spPr>
          <a:xfrm flipV="1">
            <a:off x="5942471" y="1442565"/>
            <a:ext cx="204675" cy="642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4295958" y="2996952"/>
            <a:ext cx="1121526" cy="9493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 flipV="1">
            <a:off x="2962560" y="2756464"/>
            <a:ext cx="735044" cy="1257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1430761" y="2615803"/>
            <a:ext cx="1121526" cy="3811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612272" y="1692368"/>
            <a:ext cx="1231536" cy="8387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19" y="0"/>
            <a:ext cx="5391017" cy="968508"/>
          </a:xfrm>
        </p:spPr>
        <p:txBody>
          <a:bodyPr>
            <a:normAutofit/>
          </a:bodyPr>
          <a:lstStyle/>
          <a:p>
            <a:r>
              <a:rPr lang="es-EC" sz="3200" dirty="0" smtClean="0"/>
              <a:t>MATRIZ DE VARIABLES</a:t>
            </a:r>
            <a:endParaRPr lang="es-EC" sz="3200" dirty="0"/>
          </a:p>
        </p:txBody>
      </p:sp>
      <p:sp>
        <p:nvSpPr>
          <p:cNvPr id="3" name="2 Elipse"/>
          <p:cNvSpPr/>
          <p:nvPr/>
        </p:nvSpPr>
        <p:spPr>
          <a:xfrm>
            <a:off x="2962560" y="3946270"/>
            <a:ext cx="2666795" cy="6964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Financiamiento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 rot="1444666">
            <a:off x="4572000" y="2035860"/>
            <a:ext cx="2280968" cy="11274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Fuentes de financiamiento</a:t>
            </a:r>
            <a:endParaRPr lang="es-EC" sz="1600" dirty="0"/>
          </a:p>
        </p:txBody>
      </p:sp>
      <p:sp>
        <p:nvSpPr>
          <p:cNvPr id="7" name="6 Elipse"/>
          <p:cNvSpPr/>
          <p:nvPr/>
        </p:nvSpPr>
        <p:spPr>
          <a:xfrm rot="18235172">
            <a:off x="1424885" y="2315429"/>
            <a:ext cx="2405799" cy="10911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Política Gubernamental y leyes</a:t>
            </a:r>
            <a:endParaRPr lang="es-EC" sz="1600" dirty="0"/>
          </a:p>
        </p:txBody>
      </p:sp>
      <p:sp>
        <p:nvSpPr>
          <p:cNvPr id="8" name="7 Elipse"/>
          <p:cNvSpPr/>
          <p:nvPr/>
        </p:nvSpPr>
        <p:spPr>
          <a:xfrm rot="19768998">
            <a:off x="4383025" y="5169456"/>
            <a:ext cx="2160240" cy="11910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Administración de recursos financieros</a:t>
            </a:r>
            <a:endParaRPr lang="es-EC" sz="1600" dirty="0"/>
          </a:p>
        </p:txBody>
      </p:sp>
      <p:sp>
        <p:nvSpPr>
          <p:cNvPr id="10" name="9 Elipse"/>
          <p:cNvSpPr/>
          <p:nvPr/>
        </p:nvSpPr>
        <p:spPr>
          <a:xfrm rot="19369962">
            <a:off x="223236" y="2370143"/>
            <a:ext cx="1570722" cy="8470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Normativa</a:t>
            </a:r>
            <a:endParaRPr lang="es-EC" sz="1600" dirty="0"/>
          </a:p>
        </p:txBody>
      </p:sp>
      <p:sp>
        <p:nvSpPr>
          <p:cNvPr id="11" name="10 Elipse"/>
          <p:cNvSpPr/>
          <p:nvPr/>
        </p:nvSpPr>
        <p:spPr>
          <a:xfrm rot="19553274">
            <a:off x="1053734" y="936503"/>
            <a:ext cx="1728191" cy="9317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Política económica</a:t>
            </a:r>
            <a:endParaRPr lang="es-EC" sz="1600" dirty="0"/>
          </a:p>
        </p:txBody>
      </p:sp>
      <p:sp>
        <p:nvSpPr>
          <p:cNvPr id="12" name="11 Elipse"/>
          <p:cNvSpPr/>
          <p:nvPr/>
        </p:nvSpPr>
        <p:spPr>
          <a:xfrm>
            <a:off x="5417484" y="532059"/>
            <a:ext cx="1459325" cy="10875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Fondos propios</a:t>
            </a:r>
            <a:endParaRPr lang="es-EC" sz="1600" dirty="0"/>
          </a:p>
        </p:txBody>
      </p:sp>
      <p:sp>
        <p:nvSpPr>
          <p:cNvPr id="13" name="12 Elipse"/>
          <p:cNvSpPr/>
          <p:nvPr/>
        </p:nvSpPr>
        <p:spPr>
          <a:xfrm>
            <a:off x="6852967" y="5605682"/>
            <a:ext cx="1780322" cy="11655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Planeación financiera</a:t>
            </a:r>
            <a:endParaRPr lang="es-EC" sz="1600" dirty="0"/>
          </a:p>
        </p:txBody>
      </p:sp>
      <p:sp>
        <p:nvSpPr>
          <p:cNvPr id="14" name="13 Elipse"/>
          <p:cNvSpPr/>
          <p:nvPr/>
        </p:nvSpPr>
        <p:spPr>
          <a:xfrm>
            <a:off x="6752117" y="4413519"/>
            <a:ext cx="1780322" cy="10545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Razones financieras</a:t>
            </a:r>
            <a:endParaRPr lang="es-EC" sz="1600" dirty="0"/>
          </a:p>
        </p:txBody>
      </p:sp>
      <p:sp>
        <p:nvSpPr>
          <p:cNvPr id="16" name="15 Elipse"/>
          <p:cNvSpPr/>
          <p:nvPr/>
        </p:nvSpPr>
        <p:spPr>
          <a:xfrm>
            <a:off x="6752117" y="1442565"/>
            <a:ext cx="1459325" cy="10885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Deuda</a:t>
            </a:r>
            <a:endParaRPr lang="es-EC" sz="1600" dirty="0"/>
          </a:p>
        </p:txBody>
      </p:sp>
      <p:cxnSp>
        <p:nvCxnSpPr>
          <p:cNvPr id="20" name="19 Conector recto"/>
          <p:cNvCxnSpPr>
            <a:endCxn id="8" idx="0"/>
          </p:cNvCxnSpPr>
          <p:nvPr/>
        </p:nvCxnSpPr>
        <p:spPr>
          <a:xfrm>
            <a:off x="4716016" y="4642757"/>
            <a:ext cx="444721" cy="609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5040560" cy="504056"/>
          </a:xfrm>
        </p:spPr>
        <p:txBody>
          <a:bodyPr/>
          <a:lstStyle/>
          <a:p>
            <a:r>
              <a:rPr lang="es-EC" sz="2800" b="1" dirty="0" smtClean="0"/>
              <a:t>SINTISIS MARCO TEORICO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50642"/>
              </p:ext>
            </p:extLst>
          </p:nvPr>
        </p:nvGraphicFramePr>
        <p:xfrm>
          <a:off x="107504" y="755389"/>
          <a:ext cx="3240360" cy="55899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88165"/>
                <a:gridCol w="1752195"/>
              </a:tblGrid>
              <a:tr h="5079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TEORÍAS DE SOPORTE</a:t>
                      </a:r>
                      <a:endParaRPr lang="es-EC" sz="11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2627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hlinkClick r:id="rId2" action="ppaction://hlinksldjump"/>
                        </a:rPr>
                        <a:t>Teoría 1: Finanzas Corporativas (</a:t>
                      </a:r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  <a:hlinkClick r:id="rId2" action="ppaction://hlinksldjump"/>
                        </a:rPr>
                        <a:t>9ª edición) </a:t>
                      </a:r>
                      <a:endParaRPr lang="es-EC" sz="1100" dirty="0" smtClean="0">
                        <a:solidFill>
                          <a:schemeClr val="tx1"/>
                        </a:solidFill>
                        <a:effectLst/>
                        <a:hlinkClick r:id="rId2" action="ppaction://hlinksldjump"/>
                      </a:endParaRPr>
                    </a:p>
                    <a:p>
                      <a:pPr algn="just"/>
                      <a:r>
                        <a:rPr lang="es-EC" sz="11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Autor: Ross Westerfield Jaffe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hlinkClick r:id="rId3" action="ppaction://hlinksldjump"/>
                        </a:rPr>
                        <a:t>Teorías 2 : Fundamentos de administración financiera (1</a:t>
                      </a:r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  <a:hlinkClick r:id="rId3" action="ppaction://hlinksldjump"/>
                        </a:rPr>
                        <a:t>3ª edición) </a:t>
                      </a:r>
                      <a:endParaRPr lang="es-EC" sz="1100" dirty="0" smtClean="0">
                        <a:solidFill>
                          <a:schemeClr val="tx1"/>
                        </a:solidFill>
                        <a:effectLst/>
                        <a:hlinkClick r:id="rId3" action="ppaction://hlinksldjump"/>
                      </a:endParaRPr>
                    </a:p>
                    <a:p>
                      <a:pPr algn="just"/>
                      <a:r>
                        <a:rPr lang="es-EC" sz="11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Autor: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James C. Van Horne</a:t>
                      </a: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John M. Wachowicz, Jr.</a:t>
                      </a:r>
                      <a:endParaRPr lang="es-EC" sz="1100" b="0" i="0" u="none" strike="noStrike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8138">
                <a:tc gridSpan="2">
                  <a:txBody>
                    <a:bodyPr/>
                    <a:lstStyle/>
                    <a:p>
                      <a:pPr algn="ctr"/>
                      <a:r>
                        <a:rPr lang="es-EC" sz="1100" dirty="0" smtClean="0"/>
                        <a:t>VARIABLES</a:t>
                      </a:r>
                      <a:endParaRPr lang="es-EC" sz="11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</a:tr>
              <a:tr h="819515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Decisión</a:t>
                      </a:r>
                      <a:r>
                        <a:rPr lang="es-EC" sz="1100" baseline="0" dirty="0" smtClean="0"/>
                        <a:t> de financiamiento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Análisis</a:t>
                      </a:r>
                      <a:r>
                        <a:rPr lang="es-EC" sz="1100" baseline="0" dirty="0" smtClean="0"/>
                        <a:t> financiero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19515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Planeación Financiera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Indicadores financieros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8815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Análisis</a:t>
                      </a:r>
                      <a:r>
                        <a:rPr lang="es-EC" sz="1100" baseline="0" dirty="0" smtClean="0"/>
                        <a:t> de estados financieros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Inversión en activos fijos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1051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Capital de trabajo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Inversión en capital de trabajo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8928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Razones financieras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Financiamiento 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3367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Teoría Jerarquía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39009"/>
              </p:ext>
            </p:extLst>
          </p:nvPr>
        </p:nvGraphicFramePr>
        <p:xfrm>
          <a:off x="5724129" y="692696"/>
          <a:ext cx="3312367" cy="54006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01287"/>
                <a:gridCol w="1005540"/>
                <a:gridCol w="1005540"/>
              </a:tblGrid>
              <a:tr h="28412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  <a:hlinkClick r:id="rId4" action="ppaction://hlinkfile"/>
                        </a:rPr>
                        <a:t> PAPERS RELACIONADOS</a:t>
                      </a:r>
                      <a:endParaRPr lang="es-EC" sz="1100" b="1" dirty="0" smtClean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4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</a:rPr>
                        <a:t>PAPER 1</a:t>
                      </a:r>
                      <a:endParaRPr lang="es-EC" sz="11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</a:rPr>
                        <a:t>PAPER 2</a:t>
                      </a:r>
                    </a:p>
                    <a:p>
                      <a:pPr algn="ctr"/>
                      <a:endParaRPr lang="es-EC" sz="11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</a:rPr>
                        <a:t>PAPER 3</a:t>
                      </a:r>
                    </a:p>
                    <a:p>
                      <a:pPr algn="ctr"/>
                      <a:endParaRPr lang="es-EC" sz="11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401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Financiación del servicio público de transporte urbano: un estudio empírico en las empresas Españoles</a:t>
                      </a:r>
                      <a:endParaRPr lang="es-EC" sz="11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Situación actual del transporte público urbano: la visión de las empresas operadoras</a:t>
                      </a:r>
                    </a:p>
                    <a:p>
                      <a:pPr algn="just"/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La financiación del transporte urbano y metropolitano desde los presupuestos del estado</a:t>
                      </a:r>
                      <a:endParaRPr lang="es-EC" sz="11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741">
                <a:tc gridSpan="3"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+mj-lt"/>
                        </a:rPr>
                        <a:t>VARIABLE</a:t>
                      </a:r>
                      <a:endParaRPr lang="es-EC" sz="11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28650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Aportaciones del Estado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Financiamiento interno y externo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Fondos públicos (presupuesto</a:t>
                      </a:r>
                      <a:r>
                        <a:rPr lang="es-EC" sz="1100" baseline="0" dirty="0" smtClean="0"/>
                        <a:t> del Estado)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8650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Recaudaciones por tarifas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Aporte de entidades públicas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Inversiones por empresas privadas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180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Instituciones</a:t>
                      </a:r>
                      <a:r>
                        <a:rPr lang="es-EC" sz="1100" baseline="0" dirty="0" smtClean="0"/>
                        <a:t> financieras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Ratios financieros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Rentabilidad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044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Planeación</a:t>
                      </a:r>
                      <a:r>
                        <a:rPr lang="es-EC" sz="1100" baseline="0" dirty="0" smtClean="0"/>
                        <a:t> financiera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Deuda</a:t>
                      </a:r>
                      <a:endParaRPr lang="es-EC" sz="11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69456"/>
              </p:ext>
            </p:extLst>
          </p:nvPr>
        </p:nvGraphicFramePr>
        <p:xfrm>
          <a:off x="3347864" y="836712"/>
          <a:ext cx="2376264" cy="48245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76264"/>
              </a:tblGrid>
              <a:tr h="618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  <a:hlinkClick r:id="rId4" action="ppaction://hlinkfile"/>
                        </a:rPr>
                        <a:t>PAPER BASE</a:t>
                      </a:r>
                      <a:endParaRPr lang="es-EC" sz="1100" dirty="0" smtClean="0">
                        <a:effectLst/>
                      </a:endParaRPr>
                    </a:p>
                    <a:p>
                      <a:pPr algn="ctr"/>
                      <a:endParaRPr lang="es-EC" sz="1100" b="1" dirty="0">
                        <a:latin typeface="+mj-lt"/>
                      </a:endParaRPr>
                    </a:p>
                  </a:txBody>
                  <a:tcPr/>
                </a:tc>
              </a:tr>
              <a:tr h="8792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Financiación de nuevas empresas: Comparación de fuentes de financiamiento en Colombia y Chile</a:t>
                      </a:r>
                      <a:endParaRPr lang="es-EC" sz="11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9559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/>
                        <a:t>VARIABLES</a:t>
                      </a:r>
                      <a:endParaRPr lang="es-EC" sz="1100" b="1" dirty="0">
                        <a:latin typeface="+mj-lt"/>
                      </a:endParaRPr>
                    </a:p>
                  </a:txBody>
                  <a:tcPr/>
                </a:tc>
              </a:tr>
              <a:tr h="596647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Fuentes de financiamiento:</a:t>
                      </a:r>
                      <a:r>
                        <a:rPr lang="es-EC" sz="1100" baseline="0" dirty="0" smtClean="0"/>
                        <a:t> Interno y externo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/>
                </a:tc>
              </a:tr>
              <a:tr h="596647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Financiamiento para</a:t>
                      </a:r>
                      <a:r>
                        <a:rPr lang="es-EC" sz="1100" baseline="0" dirty="0" smtClean="0"/>
                        <a:t> activos fijos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/>
                </a:tc>
              </a:tr>
              <a:tr h="443979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Financiamiento para capital de trabajo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/>
                </a:tc>
              </a:tr>
              <a:tr h="334121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Aportes</a:t>
                      </a:r>
                      <a:r>
                        <a:rPr lang="es-EC" sz="1100" baseline="0" dirty="0" smtClean="0"/>
                        <a:t> del gobierno</a:t>
                      </a:r>
                      <a:endParaRPr lang="es-EC" sz="1100" dirty="0">
                        <a:latin typeface="+mj-lt"/>
                      </a:endParaRPr>
                    </a:p>
                  </a:txBody>
                  <a:tcPr/>
                </a:tc>
              </a:tr>
              <a:tr h="334121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TEORIAS</a:t>
                      </a:r>
                      <a:endParaRPr lang="es-EC" sz="1100" b="1" dirty="0">
                        <a:latin typeface="+mj-lt"/>
                      </a:endParaRPr>
                    </a:p>
                  </a:txBody>
                  <a:tcPr/>
                </a:tc>
              </a:tr>
              <a:tr h="286391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Finanzas</a:t>
                      </a:r>
                      <a:r>
                        <a:rPr lang="es-EC" sz="1100" baseline="0" dirty="0" smtClean="0"/>
                        <a:t> corporativas</a:t>
                      </a:r>
                      <a:endParaRPr lang="es-EC" sz="1100" dirty="0">
                        <a:latin typeface="+mj-lt"/>
                      </a:endParaRPr>
                    </a:p>
                  </a:txBody>
                  <a:tcPr/>
                </a:tc>
              </a:tr>
              <a:tr h="465384"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/>
                        <a:t>Fundamentos de administración financiera</a:t>
                      </a:r>
                      <a:endParaRPr lang="es-EC" sz="11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8532440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85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55040"/>
              </p:ext>
            </p:extLst>
          </p:nvPr>
        </p:nvGraphicFramePr>
        <p:xfrm>
          <a:off x="152788" y="781052"/>
          <a:ext cx="8811700" cy="5615281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369532"/>
                <a:gridCol w="6442168"/>
              </a:tblGrid>
              <a:tr h="1966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CONTENIDO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1381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Decisiones </a:t>
                      </a:r>
                      <a:r>
                        <a:rPr lang="es-EC" sz="1200" dirty="0" smtClean="0">
                          <a:effectLst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</a:rPr>
                        <a:t> Financiamiento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Financiamiento: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Acudir a recursos</a:t>
                      </a:r>
                      <a:r>
                        <a:rPr lang="es-EC" sz="1200" baseline="0" dirty="0" smtClean="0">
                          <a:effectLst/>
                        </a:rPr>
                        <a:t> ajenos para mejorar la liquidez.</a:t>
                      </a:r>
                      <a:endParaRPr lang="es-ES" sz="12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effectLst/>
                        </a:rPr>
                        <a:t>Financiamiento según su exigibilidad : Corto y largo plazo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effectLst/>
                        </a:rPr>
                        <a:t>Financiamiento según su procedencia: Interno y externo</a:t>
                      </a:r>
                      <a:endParaRPr lang="es-EC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754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Análisis de estados financieros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Evaluar la posición financiera, presente y pasada, y los resultados de las operaciones de una empresa, mediante el estado de situación financiera, estado de resultado, estado de flujo de efectivo, estado de cambio en el patrimonio y notas aclaratorias.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377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Razones financieras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Permiten evaluar la situación económica que posee un negocio, en cuanto a liquidez, apalancamiento y rentabilidad.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393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Planeación financiera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Inversión </a:t>
                      </a:r>
                      <a:r>
                        <a:rPr lang="es-EC" sz="1200" dirty="0">
                          <a:effectLst/>
                        </a:rPr>
                        <a:t>y 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financiamiento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4571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Capital de trabajo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Dinero con el que cuenta para poner en marcha las</a:t>
                      </a:r>
                      <a:r>
                        <a:rPr lang="es-EC" sz="1200" baseline="0" dirty="0" smtClean="0">
                          <a:effectLst/>
                        </a:rPr>
                        <a:t> actividades diarias, hacer frente a las obligaciones de menos costo.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4571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Administración del efectivo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Cubrir todas las operaciones de la empresa, garantiza el logro de metas y objetivos, manteniendo una liquidez estable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  <a:tr h="579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Teoría de la jerarquía financiera  (pecking order theory)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Orden en que se utilizan las fuentes de financiamiento, siendo las fuentes internas primeras y por ultimo acceder a la deuda.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339" marR="49339" marT="0" marB="0"/>
                </a:tc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846144" y="180881"/>
            <a:ext cx="3528392" cy="413953"/>
            <a:chOff x="2743199" y="408582"/>
            <a:chExt cx="2641600" cy="962025"/>
          </a:xfrm>
        </p:grpSpPr>
        <p:sp>
          <p:nvSpPr>
            <p:cNvPr id="5" name="4 Rectángulo redondeado"/>
            <p:cNvSpPr/>
            <p:nvPr/>
          </p:nvSpPr>
          <p:spPr>
            <a:xfrm>
              <a:off x="2743199" y="408582"/>
              <a:ext cx="2641600" cy="962025"/>
            </a:xfrm>
            <a:prstGeom prst="round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790161" y="455544"/>
              <a:ext cx="2547676" cy="86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hlinkClick r:id="rId2" action="ppaction://hlinksldjump"/>
                </a:rPr>
                <a:t>FINANZAS CORPORATIVAS</a:t>
              </a:r>
              <a:endParaRPr lang="es-EC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84212"/>
              </p:ext>
            </p:extLst>
          </p:nvPr>
        </p:nvGraphicFramePr>
        <p:xfrm>
          <a:off x="179512" y="1484784"/>
          <a:ext cx="8640960" cy="4752529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416539"/>
                <a:gridCol w="6224421"/>
              </a:tblGrid>
              <a:tr h="385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VARIABLES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CONTENIDO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708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Análisis</a:t>
                      </a:r>
                      <a:r>
                        <a:rPr lang="es-EC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financieros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permite identificar los aspectos económicos y financieros que opera la empresa con respecto al nivel de liquidez, solvencia, endeudamiento, eficiencia, rendimiento y rentabilidad, facilitando la toma de decisiones gerenciales, económicas y financieras en la actividad empresarial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3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Indicadores Financieros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Herramientas claves para determinar la situación económica de la empresa, y tomar decisiones acertadas para maximizar las acciones de los accionistas.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4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Inversión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 valor, es decir, los activos que una  empresa debería invertir con el fin de conseguir un buen equilibrio entre rentabilidad, riesgo y liquidez.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4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</a:rPr>
                        <a:t>Financiamiento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Obtención de fondos, combinación de deuda y capital, con</a:t>
                      </a:r>
                      <a:r>
                        <a:rPr lang="es-EC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</a:t>
                      </a: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propósito de obtener  recursos necesarios a un mínimo costo.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4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Administración de recursos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vez que se adquieren los bienes y se obtiene el financiamiento adecuado, hay que administrar los bienes de manera eficiente, maximizar la riqueza de los accionistas.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179512" y="422510"/>
            <a:ext cx="6696744" cy="576064"/>
            <a:chOff x="2743199" y="406796"/>
            <a:chExt cx="2641600" cy="14446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" name="4 Rectángulo redondeado"/>
            <p:cNvSpPr/>
            <p:nvPr/>
          </p:nvSpPr>
          <p:spPr>
            <a:xfrm>
              <a:off x="2743199" y="406796"/>
              <a:ext cx="2641600" cy="144462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813720" y="477317"/>
              <a:ext cx="2500558" cy="130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hlinkClick r:id="rId2" action="ppaction://hlinksldjump"/>
                </a:rPr>
                <a:t>FUNDAMENTOS DE ADMINISTRACION FINANCIERA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655" y="1749245"/>
            <a:ext cx="5344675" cy="610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bg1"/>
                </a:solidFill>
                <a:latin typeface="Cambria" panose="02040503050406030204" pitchFamily="18" charset="0"/>
                <a:hlinkClick r:id="rId2" action="ppaction://hlinksldjump"/>
              </a:rPr>
              <a:t>POBLACIÓN</a:t>
            </a:r>
            <a:endParaRPr lang="es-EC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05394" y="4345229"/>
            <a:ext cx="5344675" cy="763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400" b="1" dirty="0">
                <a:latin typeface="Cambria" panose="02040503050406030204" pitchFamily="18" charset="0"/>
                <a:hlinkClick r:id="rId3" action="ppaction://hlinksldjump"/>
              </a:rPr>
              <a:t>MATRIZ DE OPERACIONALIZACIÓN DE VARIABLES</a:t>
            </a:r>
            <a:endParaRPr lang="es-EC" sz="2400" b="1" dirty="0">
              <a:latin typeface="Cambria" panose="020405030504060302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5394" y="3003047"/>
            <a:ext cx="5344675" cy="610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 smtClean="0">
                <a:latin typeface="Cambria" panose="02040503050406030204" pitchFamily="18" charset="0"/>
                <a:hlinkClick r:id="rId4" action="ppaction://hlinksldjump"/>
              </a:rPr>
              <a:t>INSTRUMENTOS</a:t>
            </a:r>
            <a:endParaRPr lang="es-EC" sz="2400" b="1" dirty="0">
              <a:latin typeface="Cambria" panose="02040503050406030204" pitchFamily="18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51520" y="346645"/>
            <a:ext cx="5987008" cy="634082"/>
          </a:xfrm>
        </p:spPr>
        <p:txBody>
          <a:bodyPr/>
          <a:lstStyle/>
          <a:p>
            <a:r>
              <a:rPr lang="es-EC" sz="3600" b="1" dirty="0" smtClean="0"/>
              <a:t>MARCO METODOLOGICO                </a:t>
            </a:r>
            <a:endParaRPr lang="es-EC" sz="3600" dirty="0"/>
          </a:p>
        </p:txBody>
      </p:sp>
      <p:pic>
        <p:nvPicPr>
          <p:cNvPr id="9" name="Picture 2" descr="Resultado de imagen para mapa de qui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6214" b="7076"/>
          <a:stretch/>
        </p:blipFill>
        <p:spPr bwMode="auto">
          <a:xfrm>
            <a:off x="179510" y="1412776"/>
            <a:ext cx="273630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transporte urbano 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323528" y="725681"/>
            <a:ext cx="2088232" cy="1008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POBLACION OBJETO DE ESTUDIO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2850612" y="725681"/>
            <a:ext cx="5609820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Cooperativas de transporte masivo urbano de pasajeros del Distrito Metropolitano de Quito.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3528" y="2114947"/>
            <a:ext cx="2088232" cy="1008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hlinkClick r:id="rId3" action="ppaction://hlinkfile"/>
              </a:rPr>
              <a:t>POBLACION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2843808" y="1970931"/>
            <a:ext cx="5616624" cy="115212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46 operadoras servicio urbano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23528" y="3771131"/>
            <a:ext cx="2088232" cy="86409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>MUESTRA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21573" y="4902210"/>
            <a:ext cx="2088232" cy="86409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METODO DE MUESTREO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2850612" y="3573016"/>
            <a:ext cx="5616624" cy="106221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 smtClean="0">
                <a:solidFill>
                  <a:schemeClr val="tx1"/>
                </a:solidFill>
              </a:rPr>
              <a:t>16 cooperativas  del </a:t>
            </a:r>
            <a:r>
              <a:rPr lang="es-EC" sz="1400" dirty="0">
                <a:solidFill>
                  <a:schemeClr val="tx1"/>
                </a:solidFill>
              </a:rPr>
              <a:t>D</a:t>
            </a:r>
            <a:r>
              <a:rPr lang="es-EC" sz="1400" dirty="0" smtClean="0">
                <a:solidFill>
                  <a:schemeClr val="tx1"/>
                </a:solidFill>
              </a:rPr>
              <a:t>istrito </a:t>
            </a:r>
            <a:r>
              <a:rPr lang="es-EC" sz="1400" dirty="0">
                <a:solidFill>
                  <a:schemeClr val="tx1"/>
                </a:solidFill>
              </a:rPr>
              <a:t>M</a:t>
            </a:r>
            <a:r>
              <a:rPr lang="es-EC" sz="1400" dirty="0" smtClean="0">
                <a:solidFill>
                  <a:schemeClr val="tx1"/>
                </a:solidFill>
              </a:rPr>
              <a:t>etropolitano de Quito, registradas en la cámara de transporte urbano.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.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2843808" y="4923259"/>
            <a:ext cx="5616624" cy="82199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Se escogió como método de muestreo el Aleatorio Simple puesto  que  todos los elementos de la población tienen la misma probabilidad de ser escogidos</a:t>
            </a:r>
          </a:p>
        </p:txBody>
      </p:sp>
      <p:pic>
        <p:nvPicPr>
          <p:cNvPr id="3078" name="Picture 6" descr="Gifs ANimados Flechas (10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32" y="2457078"/>
            <a:ext cx="4000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ifs ANimados Flechas (10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30" y="5172333"/>
            <a:ext cx="4000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fs ANimados Flechas (10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89" y="3969246"/>
            <a:ext cx="4000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ifs ANimados Flechas (10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05" y="1067812"/>
            <a:ext cx="4000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3032</Words>
  <Application>Microsoft Office PowerPoint</Application>
  <PresentationFormat>Presentación en pantalla (4:3)</PresentationFormat>
  <Paragraphs>911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Diseño predeterminado</vt:lpstr>
      <vt:lpstr>Presentación de PowerPoint</vt:lpstr>
      <vt:lpstr>Presentación de PowerPoint</vt:lpstr>
      <vt:lpstr>OBJETIVOS </vt:lpstr>
      <vt:lpstr>MATRIZ DE VARIABLES</vt:lpstr>
      <vt:lpstr>SINTISIS MARCO TEORICO</vt:lpstr>
      <vt:lpstr>Presentación de PowerPoint</vt:lpstr>
      <vt:lpstr>Presentación de PowerPoint</vt:lpstr>
      <vt:lpstr>MARCO METODOLOGICO                </vt:lpstr>
      <vt:lpstr>Presentación de PowerPoint</vt:lpstr>
      <vt:lpstr>Presentación de PowerPoint</vt:lpstr>
      <vt:lpstr>INSTRUMENTOS DE INVESTIGACIÓN</vt:lpstr>
      <vt:lpstr>PROCESAMIENTO DE DATOS</vt:lpstr>
      <vt:lpstr>MATRIZ DE OPERACIONALIZACIÓN DE VARIABLES</vt:lpstr>
      <vt:lpstr>Presentación de PowerPoint</vt:lpstr>
      <vt:lpstr>Presentación de PowerPoint</vt:lpstr>
      <vt:lpstr>RESULTADOS DE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DE VALOR</vt:lpstr>
      <vt:lpstr>Presentación de PowerPoint</vt:lpstr>
      <vt:lpstr>Presentación de PowerPoint</vt:lpstr>
      <vt:lpstr>Presentación de PowerPoint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Sandy Campoverde</cp:lastModifiedBy>
  <cp:revision>907</cp:revision>
  <dcterms:created xsi:type="dcterms:W3CDTF">2010-05-23T14:28:12Z</dcterms:created>
  <dcterms:modified xsi:type="dcterms:W3CDTF">2018-01-17T15:19:35Z</dcterms:modified>
</cp:coreProperties>
</file>