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98" r:id="rId4"/>
    <p:sldId id="273" r:id="rId5"/>
    <p:sldId id="274" r:id="rId6"/>
    <p:sldId id="299" r:id="rId7"/>
    <p:sldId id="300" r:id="rId8"/>
    <p:sldId id="258" r:id="rId9"/>
    <p:sldId id="275" r:id="rId10"/>
    <p:sldId id="262" r:id="rId11"/>
    <p:sldId id="303" r:id="rId12"/>
    <p:sldId id="281" r:id="rId13"/>
    <p:sldId id="264" r:id="rId14"/>
    <p:sldId id="265" r:id="rId15"/>
    <p:sldId id="266" r:id="rId16"/>
    <p:sldId id="282" r:id="rId17"/>
    <p:sldId id="267" r:id="rId18"/>
    <p:sldId id="283" r:id="rId19"/>
    <p:sldId id="284" r:id="rId20"/>
    <p:sldId id="285" r:id="rId21"/>
    <p:sldId id="286" r:id="rId22"/>
    <p:sldId id="287" r:id="rId23"/>
    <p:sldId id="288" r:id="rId24"/>
    <p:sldId id="304" r:id="rId25"/>
    <p:sldId id="306" r:id="rId26"/>
    <p:sldId id="307" r:id="rId27"/>
    <p:sldId id="308" r:id="rId28"/>
    <p:sldId id="309" r:id="rId29"/>
    <p:sldId id="292" r:id="rId30"/>
    <p:sldId id="269" r:id="rId31"/>
    <p:sldId id="294" r:id="rId32"/>
    <p:sldId id="296" r:id="rId33"/>
    <p:sldId id="301" r:id="rId34"/>
    <p:sldId id="302" r:id="rId35"/>
    <p:sldId id="276" r:id="rId36"/>
    <p:sldId id="271" r:id="rId37"/>
    <p:sldId id="297"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FF99"/>
    <a:srgbClr val="3366FF"/>
    <a:srgbClr val="CCFF99"/>
    <a:srgbClr val="FFFF99"/>
    <a:srgbClr val="CCECFF"/>
    <a:srgbClr val="00FFFF"/>
    <a:srgbClr val="0066FF"/>
    <a:srgbClr val="CCFF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456" autoAdjust="0"/>
    <p:restoredTop sz="94660"/>
  </p:normalViewPr>
  <p:slideViewPr>
    <p:cSldViewPr snapToGrid="0">
      <p:cViewPr varScale="1">
        <p:scale>
          <a:sx n="73" d="100"/>
          <a:sy n="73" d="100"/>
        </p:scale>
        <p:origin x="-68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D1F95-AB1E-4FF5-A938-069776DFDAD3}" type="doc">
      <dgm:prSet loTypeId="urn:microsoft.com/office/officeart/2005/8/layout/arrow2" loCatId="process" qsTypeId="urn:microsoft.com/office/officeart/2005/8/quickstyle/simple2" qsCatId="simple" csTypeId="urn:microsoft.com/office/officeart/2005/8/colors/colorful1#1" csCatId="colorful" phldr="1"/>
      <dgm:spPr/>
      <dgm:t>
        <a:bodyPr/>
        <a:lstStyle/>
        <a:p>
          <a:endParaRPr lang="es-ES"/>
        </a:p>
      </dgm:t>
    </dgm:pt>
    <dgm:pt modelId="{57F7E695-EA08-4B94-80A7-E189B98CBC11}">
      <dgm:prSet phldrT="[Texto]" custT="1"/>
      <dgm:spPr/>
      <dgm:t>
        <a:bodyPr/>
        <a:lstStyle/>
        <a:p>
          <a:r>
            <a:rPr lang="es-MX" sz="1200" dirty="0" smtClean="0">
              <a:latin typeface="Times New Roman" panose="02020603050405020304" pitchFamily="18" charset="0"/>
              <a:cs typeface="Times New Roman" panose="02020603050405020304" pitchFamily="18" charset="0"/>
            </a:rPr>
            <a:t>SEGMENTO  5 (H. 1´000.000)</a:t>
          </a:r>
        </a:p>
        <a:p>
          <a:r>
            <a:rPr lang="es-MX" sz="1200" dirty="0" smtClean="0">
              <a:latin typeface="Times New Roman" panose="02020603050405020304" pitchFamily="18" charset="0"/>
              <a:cs typeface="Times New Roman" panose="02020603050405020304" pitchFamily="18" charset="0"/>
            </a:rPr>
            <a:t>CA, BC y CC</a:t>
          </a:r>
          <a:endParaRPr lang="es-ES" sz="1200" dirty="0">
            <a:latin typeface="Times New Roman" panose="02020603050405020304" pitchFamily="18" charset="0"/>
            <a:cs typeface="Times New Roman" panose="02020603050405020304" pitchFamily="18" charset="0"/>
          </a:endParaRPr>
        </a:p>
      </dgm:t>
    </dgm:pt>
    <dgm:pt modelId="{DD0EDCA2-D527-4743-8757-7165EB3935A9}" type="parTrans" cxnId="{590B3326-2E55-4F0E-B484-103255DDEE4A}">
      <dgm:prSet/>
      <dgm:spPr/>
      <dgm:t>
        <a:bodyPr/>
        <a:lstStyle/>
        <a:p>
          <a:endParaRPr lang="es-ES" sz="1200">
            <a:latin typeface="Times New Roman" panose="02020603050405020304" pitchFamily="18" charset="0"/>
            <a:cs typeface="Times New Roman" panose="02020603050405020304" pitchFamily="18" charset="0"/>
          </a:endParaRPr>
        </a:p>
      </dgm:t>
    </dgm:pt>
    <dgm:pt modelId="{49A1A9EB-5113-4FEA-A3E5-1D084AC0BAE8}" type="sibTrans" cxnId="{590B3326-2E55-4F0E-B484-103255DDEE4A}">
      <dgm:prSet/>
      <dgm:spPr/>
      <dgm:t>
        <a:bodyPr/>
        <a:lstStyle/>
        <a:p>
          <a:endParaRPr lang="es-ES" sz="1200">
            <a:latin typeface="Times New Roman" panose="02020603050405020304" pitchFamily="18" charset="0"/>
            <a:cs typeface="Times New Roman" panose="02020603050405020304" pitchFamily="18" charset="0"/>
          </a:endParaRPr>
        </a:p>
      </dgm:t>
    </dgm:pt>
    <dgm:pt modelId="{6DF78314-10D6-4147-A8CF-2A7C5A2FF6C5}">
      <dgm:prSet phldrT="[Texto]" custT="1"/>
      <dgm:spPr/>
      <dgm:t>
        <a:bodyPr/>
        <a:lstStyle/>
        <a:p>
          <a:r>
            <a:rPr lang="es-MX" sz="1200" dirty="0" smtClean="0">
              <a:latin typeface="Times New Roman" panose="02020603050405020304" pitchFamily="18" charset="0"/>
              <a:cs typeface="Times New Roman" panose="02020603050405020304" pitchFamily="18" charset="0"/>
            </a:rPr>
            <a:t>SEGMENTO  4   (M. a $ 1’000.000 hasta $ 5’000.000)</a:t>
          </a:r>
          <a:endParaRPr lang="es-ES" sz="1200" dirty="0">
            <a:latin typeface="Times New Roman" panose="02020603050405020304" pitchFamily="18" charset="0"/>
            <a:cs typeface="Times New Roman" panose="02020603050405020304" pitchFamily="18" charset="0"/>
          </a:endParaRPr>
        </a:p>
      </dgm:t>
    </dgm:pt>
    <dgm:pt modelId="{FED9166A-5E25-40BA-9162-ACAD6A68994F}" type="parTrans" cxnId="{D13EBFC4-784E-4B96-A2FA-8AD4A08BB44D}">
      <dgm:prSet/>
      <dgm:spPr/>
      <dgm:t>
        <a:bodyPr/>
        <a:lstStyle/>
        <a:p>
          <a:endParaRPr lang="es-ES" sz="1200">
            <a:latin typeface="Times New Roman" panose="02020603050405020304" pitchFamily="18" charset="0"/>
            <a:cs typeface="Times New Roman" panose="02020603050405020304" pitchFamily="18" charset="0"/>
          </a:endParaRPr>
        </a:p>
      </dgm:t>
    </dgm:pt>
    <dgm:pt modelId="{99491109-06FC-4BB4-8203-D025CD46405B}" type="sibTrans" cxnId="{D13EBFC4-784E-4B96-A2FA-8AD4A08BB44D}">
      <dgm:prSet/>
      <dgm:spPr/>
      <dgm:t>
        <a:bodyPr/>
        <a:lstStyle/>
        <a:p>
          <a:endParaRPr lang="es-ES" sz="1200">
            <a:latin typeface="Times New Roman" panose="02020603050405020304" pitchFamily="18" charset="0"/>
            <a:cs typeface="Times New Roman" panose="02020603050405020304" pitchFamily="18" charset="0"/>
          </a:endParaRPr>
        </a:p>
      </dgm:t>
    </dgm:pt>
    <dgm:pt modelId="{D9DB09E1-ECFB-4FDC-89F5-3D5305C1E665}">
      <dgm:prSet phldrT="[Texto]" custT="1"/>
      <dgm:spPr/>
      <dgm:t>
        <a:bodyPr/>
        <a:lstStyle/>
        <a:p>
          <a:r>
            <a:rPr lang="es-MX" sz="1200" dirty="0" smtClean="0">
              <a:latin typeface="Times New Roman" panose="02020603050405020304" pitchFamily="18" charset="0"/>
              <a:cs typeface="Times New Roman" panose="02020603050405020304" pitchFamily="18" charset="0"/>
            </a:rPr>
            <a:t>SEGMENTO 2  </a:t>
          </a:r>
        </a:p>
        <a:p>
          <a:r>
            <a:rPr lang="es-MX" sz="1200" dirty="0" smtClean="0">
              <a:latin typeface="Times New Roman" panose="02020603050405020304" pitchFamily="18" charset="0"/>
              <a:cs typeface="Times New Roman" panose="02020603050405020304" pitchFamily="18" charset="0"/>
            </a:rPr>
            <a:t>(M. a $ 20’000.000 hasta $ 80’000.000)</a:t>
          </a:r>
          <a:endParaRPr lang="es-ES" sz="1200" dirty="0">
            <a:latin typeface="Times New Roman" panose="02020603050405020304" pitchFamily="18" charset="0"/>
            <a:cs typeface="Times New Roman" panose="02020603050405020304" pitchFamily="18" charset="0"/>
          </a:endParaRPr>
        </a:p>
      </dgm:t>
    </dgm:pt>
    <dgm:pt modelId="{4FBAD439-FE22-4B0A-8AD1-50A5874FD772}" type="parTrans" cxnId="{461F2187-EA70-4E91-A59C-243D9EB6D836}">
      <dgm:prSet/>
      <dgm:spPr/>
      <dgm:t>
        <a:bodyPr/>
        <a:lstStyle/>
        <a:p>
          <a:endParaRPr lang="es-ES" sz="1200">
            <a:latin typeface="Times New Roman" panose="02020603050405020304" pitchFamily="18" charset="0"/>
            <a:cs typeface="Times New Roman" panose="02020603050405020304" pitchFamily="18" charset="0"/>
          </a:endParaRPr>
        </a:p>
      </dgm:t>
    </dgm:pt>
    <dgm:pt modelId="{FFF479B2-856D-42EA-B416-B5566B1D7D3E}" type="sibTrans" cxnId="{461F2187-EA70-4E91-A59C-243D9EB6D836}">
      <dgm:prSet/>
      <dgm:spPr/>
      <dgm:t>
        <a:bodyPr/>
        <a:lstStyle/>
        <a:p>
          <a:endParaRPr lang="es-ES" sz="1200">
            <a:latin typeface="Times New Roman" panose="02020603050405020304" pitchFamily="18" charset="0"/>
            <a:cs typeface="Times New Roman" panose="02020603050405020304" pitchFamily="18" charset="0"/>
          </a:endParaRPr>
        </a:p>
      </dgm:t>
    </dgm:pt>
    <dgm:pt modelId="{6BE20B8E-3D38-420D-AB29-01DFB308EEE4}">
      <dgm:prSet phldrT="[Texto]" custT="1"/>
      <dgm:spPr/>
      <dgm:t>
        <a:bodyPr/>
        <a:lstStyle/>
        <a:p>
          <a:r>
            <a:rPr lang="es-MX" sz="1200" dirty="0" smtClean="0">
              <a:latin typeface="Times New Roman" panose="02020603050405020304" pitchFamily="18" charset="0"/>
              <a:cs typeface="Times New Roman" panose="02020603050405020304" pitchFamily="18" charset="0"/>
            </a:rPr>
            <a:t>SEGMENTO 3     </a:t>
          </a:r>
        </a:p>
        <a:p>
          <a:r>
            <a:rPr lang="es-MX" sz="1200" dirty="0" smtClean="0">
              <a:latin typeface="Times New Roman" panose="02020603050405020304" pitchFamily="18" charset="0"/>
              <a:cs typeface="Times New Roman" panose="02020603050405020304" pitchFamily="18" charset="0"/>
            </a:rPr>
            <a:t>(M. a $ 5’000.000 hasta $ 20’000.000)</a:t>
          </a:r>
          <a:endParaRPr lang="es-ES" sz="1200" dirty="0">
            <a:latin typeface="Times New Roman" panose="02020603050405020304" pitchFamily="18" charset="0"/>
            <a:cs typeface="Times New Roman" panose="02020603050405020304" pitchFamily="18" charset="0"/>
          </a:endParaRPr>
        </a:p>
      </dgm:t>
    </dgm:pt>
    <dgm:pt modelId="{8EAC6A1D-5D86-45E1-914C-9FFE4E45D50A}" type="parTrans" cxnId="{CDCEC262-6600-43EF-A8BC-C5544900EAF7}">
      <dgm:prSet/>
      <dgm:spPr/>
      <dgm:t>
        <a:bodyPr/>
        <a:lstStyle/>
        <a:p>
          <a:endParaRPr lang="es-ES" sz="1200">
            <a:latin typeface="Times New Roman" panose="02020603050405020304" pitchFamily="18" charset="0"/>
            <a:cs typeface="Times New Roman" panose="02020603050405020304" pitchFamily="18" charset="0"/>
          </a:endParaRPr>
        </a:p>
      </dgm:t>
    </dgm:pt>
    <dgm:pt modelId="{671EDF46-CB2E-402C-ADC3-B00042BEE31B}" type="sibTrans" cxnId="{CDCEC262-6600-43EF-A8BC-C5544900EAF7}">
      <dgm:prSet/>
      <dgm:spPr/>
      <dgm:t>
        <a:bodyPr/>
        <a:lstStyle/>
        <a:p>
          <a:endParaRPr lang="es-ES" sz="1200">
            <a:latin typeface="Times New Roman" panose="02020603050405020304" pitchFamily="18" charset="0"/>
            <a:cs typeface="Times New Roman" panose="02020603050405020304" pitchFamily="18" charset="0"/>
          </a:endParaRPr>
        </a:p>
      </dgm:t>
    </dgm:pt>
    <dgm:pt modelId="{99DFBB26-6855-48EF-8796-84BA50E81D09}">
      <dgm:prSet phldrT="[Texto]" custT="1"/>
      <dgm:spPr/>
      <dgm:t>
        <a:bodyPr/>
        <a:lstStyle/>
        <a:p>
          <a:r>
            <a:rPr lang="es-MX" sz="1200" dirty="0" smtClean="0">
              <a:latin typeface="Times New Roman" panose="02020603050405020304" pitchFamily="18" charset="0"/>
              <a:cs typeface="Times New Roman" panose="02020603050405020304" pitchFamily="18" charset="0"/>
            </a:rPr>
            <a:t>SEGMENTO 1 </a:t>
          </a:r>
        </a:p>
        <a:p>
          <a:r>
            <a:rPr lang="es-MX" sz="1200" dirty="0" smtClean="0">
              <a:latin typeface="Times New Roman" panose="02020603050405020304" pitchFamily="18" charset="0"/>
              <a:cs typeface="Times New Roman" panose="02020603050405020304" pitchFamily="18" charset="0"/>
            </a:rPr>
            <a:t>(M. a $ 80’000.000)</a:t>
          </a:r>
          <a:endParaRPr lang="es-ES" sz="1200" dirty="0">
            <a:latin typeface="Times New Roman" panose="02020603050405020304" pitchFamily="18" charset="0"/>
            <a:cs typeface="Times New Roman" panose="02020603050405020304" pitchFamily="18" charset="0"/>
          </a:endParaRPr>
        </a:p>
      </dgm:t>
    </dgm:pt>
    <dgm:pt modelId="{CCBEE274-4379-4D62-88E5-215A31CF796A}" type="parTrans" cxnId="{DB8A6412-538F-45D4-8225-C33E408D7AAF}">
      <dgm:prSet/>
      <dgm:spPr/>
      <dgm:t>
        <a:bodyPr/>
        <a:lstStyle/>
        <a:p>
          <a:endParaRPr lang="es-EC" sz="1200">
            <a:latin typeface="Times New Roman" panose="02020603050405020304" pitchFamily="18" charset="0"/>
            <a:cs typeface="Times New Roman" panose="02020603050405020304" pitchFamily="18" charset="0"/>
          </a:endParaRPr>
        </a:p>
      </dgm:t>
    </dgm:pt>
    <dgm:pt modelId="{27246ED8-1817-4C1C-9591-B67D0D6EE64C}" type="sibTrans" cxnId="{DB8A6412-538F-45D4-8225-C33E408D7AAF}">
      <dgm:prSet/>
      <dgm:spPr/>
      <dgm:t>
        <a:bodyPr/>
        <a:lstStyle/>
        <a:p>
          <a:endParaRPr lang="es-EC" sz="1200">
            <a:latin typeface="Times New Roman" panose="02020603050405020304" pitchFamily="18" charset="0"/>
            <a:cs typeface="Times New Roman" panose="02020603050405020304" pitchFamily="18" charset="0"/>
          </a:endParaRPr>
        </a:p>
      </dgm:t>
    </dgm:pt>
    <dgm:pt modelId="{BD74B7D3-1F32-45DC-BB62-3D5E077A7B7A}" type="pres">
      <dgm:prSet presAssocID="{91CD1F95-AB1E-4FF5-A938-069776DFDAD3}" presName="arrowDiagram" presStyleCnt="0">
        <dgm:presLayoutVars>
          <dgm:chMax val="5"/>
          <dgm:dir/>
          <dgm:resizeHandles val="exact"/>
        </dgm:presLayoutVars>
      </dgm:prSet>
      <dgm:spPr/>
      <dgm:t>
        <a:bodyPr/>
        <a:lstStyle/>
        <a:p>
          <a:endParaRPr lang="es-EC"/>
        </a:p>
      </dgm:t>
    </dgm:pt>
    <dgm:pt modelId="{A5A4AE78-9747-4FA6-873F-56B015A603CA}" type="pres">
      <dgm:prSet presAssocID="{91CD1F95-AB1E-4FF5-A938-069776DFDAD3}" presName="arrow" presStyleLbl="bgShp" presStyleIdx="0" presStyleCnt="1"/>
      <dgm:spPr/>
    </dgm:pt>
    <dgm:pt modelId="{E0F28C83-AF57-4C3C-B706-FEDFC1927C8E}" type="pres">
      <dgm:prSet presAssocID="{91CD1F95-AB1E-4FF5-A938-069776DFDAD3}" presName="arrowDiagram5" presStyleCnt="0"/>
      <dgm:spPr/>
    </dgm:pt>
    <dgm:pt modelId="{E0F98F0D-F262-47A5-B184-8CA0713AB78F}" type="pres">
      <dgm:prSet presAssocID="{57F7E695-EA08-4B94-80A7-E189B98CBC11}" presName="bullet5a" presStyleLbl="node1" presStyleIdx="0" presStyleCnt="5"/>
      <dgm:spPr/>
    </dgm:pt>
    <dgm:pt modelId="{3799C3F9-087C-4737-93D3-4B8643D41736}" type="pres">
      <dgm:prSet presAssocID="{57F7E695-EA08-4B94-80A7-E189B98CBC11}" presName="textBox5a" presStyleLbl="revTx" presStyleIdx="0" presStyleCnt="5">
        <dgm:presLayoutVars>
          <dgm:bulletEnabled val="1"/>
        </dgm:presLayoutVars>
      </dgm:prSet>
      <dgm:spPr/>
      <dgm:t>
        <a:bodyPr/>
        <a:lstStyle/>
        <a:p>
          <a:endParaRPr lang="es-EC"/>
        </a:p>
      </dgm:t>
    </dgm:pt>
    <dgm:pt modelId="{892CE3A4-6E6D-4B35-A6FB-2ED62BA5557D}" type="pres">
      <dgm:prSet presAssocID="{6DF78314-10D6-4147-A8CF-2A7C5A2FF6C5}" presName="bullet5b" presStyleLbl="node1" presStyleIdx="1" presStyleCnt="5"/>
      <dgm:spPr/>
    </dgm:pt>
    <dgm:pt modelId="{21B0F95C-7EAB-4B50-9D1A-490622A86EE0}" type="pres">
      <dgm:prSet presAssocID="{6DF78314-10D6-4147-A8CF-2A7C5A2FF6C5}" presName="textBox5b" presStyleLbl="revTx" presStyleIdx="1" presStyleCnt="5">
        <dgm:presLayoutVars>
          <dgm:bulletEnabled val="1"/>
        </dgm:presLayoutVars>
      </dgm:prSet>
      <dgm:spPr/>
      <dgm:t>
        <a:bodyPr/>
        <a:lstStyle/>
        <a:p>
          <a:endParaRPr lang="es-EC"/>
        </a:p>
      </dgm:t>
    </dgm:pt>
    <dgm:pt modelId="{93645527-F474-4E43-BF0A-07DF750C021A}" type="pres">
      <dgm:prSet presAssocID="{6BE20B8E-3D38-420D-AB29-01DFB308EEE4}" presName="bullet5c" presStyleLbl="node1" presStyleIdx="2" presStyleCnt="5"/>
      <dgm:spPr/>
    </dgm:pt>
    <dgm:pt modelId="{8F30686D-28A6-4011-9BF5-256246645982}" type="pres">
      <dgm:prSet presAssocID="{6BE20B8E-3D38-420D-AB29-01DFB308EEE4}" presName="textBox5c" presStyleLbl="revTx" presStyleIdx="2" presStyleCnt="5">
        <dgm:presLayoutVars>
          <dgm:bulletEnabled val="1"/>
        </dgm:presLayoutVars>
      </dgm:prSet>
      <dgm:spPr/>
      <dgm:t>
        <a:bodyPr/>
        <a:lstStyle/>
        <a:p>
          <a:endParaRPr lang="es-EC"/>
        </a:p>
      </dgm:t>
    </dgm:pt>
    <dgm:pt modelId="{5DC3FA5F-AD02-41BC-82A3-FB24C5AE651E}" type="pres">
      <dgm:prSet presAssocID="{D9DB09E1-ECFB-4FDC-89F5-3D5305C1E665}" presName="bullet5d" presStyleLbl="node1" presStyleIdx="3" presStyleCnt="5"/>
      <dgm:spPr/>
    </dgm:pt>
    <dgm:pt modelId="{E0B224C0-59E2-4E81-9817-103FC109C8FD}" type="pres">
      <dgm:prSet presAssocID="{D9DB09E1-ECFB-4FDC-89F5-3D5305C1E665}" presName="textBox5d" presStyleLbl="revTx" presStyleIdx="3" presStyleCnt="5">
        <dgm:presLayoutVars>
          <dgm:bulletEnabled val="1"/>
        </dgm:presLayoutVars>
      </dgm:prSet>
      <dgm:spPr/>
      <dgm:t>
        <a:bodyPr/>
        <a:lstStyle/>
        <a:p>
          <a:endParaRPr lang="es-EC"/>
        </a:p>
      </dgm:t>
    </dgm:pt>
    <dgm:pt modelId="{3A0AF35A-22B9-4CC1-8763-CF320E80BF46}" type="pres">
      <dgm:prSet presAssocID="{99DFBB26-6855-48EF-8796-84BA50E81D09}" presName="bullet5e" presStyleLbl="node1" presStyleIdx="4" presStyleCnt="5"/>
      <dgm:spPr/>
    </dgm:pt>
    <dgm:pt modelId="{2614E17E-FFDE-4F5E-97FE-73D3EAF5AC99}" type="pres">
      <dgm:prSet presAssocID="{99DFBB26-6855-48EF-8796-84BA50E81D09}" presName="textBox5e" presStyleLbl="revTx" presStyleIdx="4" presStyleCnt="5">
        <dgm:presLayoutVars>
          <dgm:bulletEnabled val="1"/>
        </dgm:presLayoutVars>
      </dgm:prSet>
      <dgm:spPr/>
      <dgm:t>
        <a:bodyPr/>
        <a:lstStyle/>
        <a:p>
          <a:endParaRPr lang="es-EC"/>
        </a:p>
      </dgm:t>
    </dgm:pt>
  </dgm:ptLst>
  <dgm:cxnLst>
    <dgm:cxn modelId="{4B582AE8-9885-41BB-B08C-F9E4E25F57B5}" type="presOf" srcId="{6DF78314-10D6-4147-A8CF-2A7C5A2FF6C5}" destId="{21B0F95C-7EAB-4B50-9D1A-490622A86EE0}" srcOrd="0" destOrd="0" presId="urn:microsoft.com/office/officeart/2005/8/layout/arrow2"/>
    <dgm:cxn modelId="{D13EBFC4-784E-4B96-A2FA-8AD4A08BB44D}" srcId="{91CD1F95-AB1E-4FF5-A938-069776DFDAD3}" destId="{6DF78314-10D6-4147-A8CF-2A7C5A2FF6C5}" srcOrd="1" destOrd="0" parTransId="{FED9166A-5E25-40BA-9162-ACAD6A68994F}" sibTransId="{99491109-06FC-4BB4-8203-D025CD46405B}"/>
    <dgm:cxn modelId="{BD914C51-5AB0-461E-B413-44387B311423}" type="presOf" srcId="{D9DB09E1-ECFB-4FDC-89F5-3D5305C1E665}" destId="{E0B224C0-59E2-4E81-9817-103FC109C8FD}" srcOrd="0" destOrd="0" presId="urn:microsoft.com/office/officeart/2005/8/layout/arrow2"/>
    <dgm:cxn modelId="{590B3326-2E55-4F0E-B484-103255DDEE4A}" srcId="{91CD1F95-AB1E-4FF5-A938-069776DFDAD3}" destId="{57F7E695-EA08-4B94-80A7-E189B98CBC11}" srcOrd="0" destOrd="0" parTransId="{DD0EDCA2-D527-4743-8757-7165EB3935A9}" sibTransId="{49A1A9EB-5113-4FEA-A3E5-1D084AC0BAE8}"/>
    <dgm:cxn modelId="{3F23EC83-6272-42A1-BF0C-17343DAB7922}" type="presOf" srcId="{91CD1F95-AB1E-4FF5-A938-069776DFDAD3}" destId="{BD74B7D3-1F32-45DC-BB62-3D5E077A7B7A}" srcOrd="0" destOrd="0" presId="urn:microsoft.com/office/officeart/2005/8/layout/arrow2"/>
    <dgm:cxn modelId="{3910F0F7-7852-43AC-9FDE-90BB7AF1100E}" type="presOf" srcId="{57F7E695-EA08-4B94-80A7-E189B98CBC11}" destId="{3799C3F9-087C-4737-93D3-4B8643D41736}" srcOrd="0" destOrd="0" presId="urn:microsoft.com/office/officeart/2005/8/layout/arrow2"/>
    <dgm:cxn modelId="{461F2187-EA70-4E91-A59C-243D9EB6D836}" srcId="{91CD1F95-AB1E-4FF5-A938-069776DFDAD3}" destId="{D9DB09E1-ECFB-4FDC-89F5-3D5305C1E665}" srcOrd="3" destOrd="0" parTransId="{4FBAD439-FE22-4B0A-8AD1-50A5874FD772}" sibTransId="{FFF479B2-856D-42EA-B416-B5566B1D7D3E}"/>
    <dgm:cxn modelId="{777F3B7C-0C6C-4CEA-ABF4-399B186A0E80}" type="presOf" srcId="{99DFBB26-6855-48EF-8796-84BA50E81D09}" destId="{2614E17E-FFDE-4F5E-97FE-73D3EAF5AC99}" srcOrd="0" destOrd="0" presId="urn:microsoft.com/office/officeart/2005/8/layout/arrow2"/>
    <dgm:cxn modelId="{CDCEC262-6600-43EF-A8BC-C5544900EAF7}" srcId="{91CD1F95-AB1E-4FF5-A938-069776DFDAD3}" destId="{6BE20B8E-3D38-420D-AB29-01DFB308EEE4}" srcOrd="2" destOrd="0" parTransId="{8EAC6A1D-5D86-45E1-914C-9FFE4E45D50A}" sibTransId="{671EDF46-CB2E-402C-ADC3-B00042BEE31B}"/>
    <dgm:cxn modelId="{0B745706-0702-43C4-ABB6-D2AAB5DEC4F7}" type="presOf" srcId="{6BE20B8E-3D38-420D-AB29-01DFB308EEE4}" destId="{8F30686D-28A6-4011-9BF5-256246645982}" srcOrd="0" destOrd="0" presId="urn:microsoft.com/office/officeart/2005/8/layout/arrow2"/>
    <dgm:cxn modelId="{DB8A6412-538F-45D4-8225-C33E408D7AAF}" srcId="{91CD1F95-AB1E-4FF5-A938-069776DFDAD3}" destId="{99DFBB26-6855-48EF-8796-84BA50E81D09}" srcOrd="4" destOrd="0" parTransId="{CCBEE274-4379-4D62-88E5-215A31CF796A}" sibTransId="{27246ED8-1817-4C1C-9591-B67D0D6EE64C}"/>
    <dgm:cxn modelId="{061704BB-D428-481D-B949-9314CB7C9E45}" type="presParOf" srcId="{BD74B7D3-1F32-45DC-BB62-3D5E077A7B7A}" destId="{A5A4AE78-9747-4FA6-873F-56B015A603CA}" srcOrd="0" destOrd="0" presId="urn:microsoft.com/office/officeart/2005/8/layout/arrow2"/>
    <dgm:cxn modelId="{E62ACD4A-A7AF-4DFA-AB4F-DDAE7953F4A9}" type="presParOf" srcId="{BD74B7D3-1F32-45DC-BB62-3D5E077A7B7A}" destId="{E0F28C83-AF57-4C3C-B706-FEDFC1927C8E}" srcOrd="1" destOrd="0" presId="urn:microsoft.com/office/officeart/2005/8/layout/arrow2"/>
    <dgm:cxn modelId="{0B260E1E-58C5-46AC-9C6B-867AEBC68598}" type="presParOf" srcId="{E0F28C83-AF57-4C3C-B706-FEDFC1927C8E}" destId="{E0F98F0D-F262-47A5-B184-8CA0713AB78F}" srcOrd="0" destOrd="0" presId="urn:microsoft.com/office/officeart/2005/8/layout/arrow2"/>
    <dgm:cxn modelId="{76F9530C-F640-4CA2-B0E4-BC6AFF919705}" type="presParOf" srcId="{E0F28C83-AF57-4C3C-B706-FEDFC1927C8E}" destId="{3799C3F9-087C-4737-93D3-4B8643D41736}" srcOrd="1" destOrd="0" presId="urn:microsoft.com/office/officeart/2005/8/layout/arrow2"/>
    <dgm:cxn modelId="{3AEA2ABD-FA25-4BF6-B9B6-709D9CC888E6}" type="presParOf" srcId="{E0F28C83-AF57-4C3C-B706-FEDFC1927C8E}" destId="{892CE3A4-6E6D-4B35-A6FB-2ED62BA5557D}" srcOrd="2" destOrd="0" presId="urn:microsoft.com/office/officeart/2005/8/layout/arrow2"/>
    <dgm:cxn modelId="{B94A13C6-8C4D-4960-A2CF-9A582712A51C}" type="presParOf" srcId="{E0F28C83-AF57-4C3C-B706-FEDFC1927C8E}" destId="{21B0F95C-7EAB-4B50-9D1A-490622A86EE0}" srcOrd="3" destOrd="0" presId="urn:microsoft.com/office/officeart/2005/8/layout/arrow2"/>
    <dgm:cxn modelId="{4FAD7D7C-C7E9-4E6F-B347-E3B33667618C}" type="presParOf" srcId="{E0F28C83-AF57-4C3C-B706-FEDFC1927C8E}" destId="{93645527-F474-4E43-BF0A-07DF750C021A}" srcOrd="4" destOrd="0" presId="urn:microsoft.com/office/officeart/2005/8/layout/arrow2"/>
    <dgm:cxn modelId="{E604A7C6-15C4-4F3E-80B0-F61D64E8ED18}" type="presParOf" srcId="{E0F28C83-AF57-4C3C-B706-FEDFC1927C8E}" destId="{8F30686D-28A6-4011-9BF5-256246645982}" srcOrd="5" destOrd="0" presId="urn:microsoft.com/office/officeart/2005/8/layout/arrow2"/>
    <dgm:cxn modelId="{89CDAD9F-7593-48D5-8BA8-217FAA9A1EA6}" type="presParOf" srcId="{E0F28C83-AF57-4C3C-B706-FEDFC1927C8E}" destId="{5DC3FA5F-AD02-41BC-82A3-FB24C5AE651E}" srcOrd="6" destOrd="0" presId="urn:microsoft.com/office/officeart/2005/8/layout/arrow2"/>
    <dgm:cxn modelId="{DD2AF8F6-71E9-432E-B73A-8E62060C435C}" type="presParOf" srcId="{E0F28C83-AF57-4C3C-B706-FEDFC1927C8E}" destId="{E0B224C0-59E2-4E81-9817-103FC109C8FD}" srcOrd="7" destOrd="0" presId="urn:microsoft.com/office/officeart/2005/8/layout/arrow2"/>
    <dgm:cxn modelId="{D6E48791-C242-4944-8639-FB8A108A242E}" type="presParOf" srcId="{E0F28C83-AF57-4C3C-B706-FEDFC1927C8E}" destId="{3A0AF35A-22B9-4CC1-8763-CF320E80BF46}" srcOrd="8" destOrd="0" presId="urn:microsoft.com/office/officeart/2005/8/layout/arrow2"/>
    <dgm:cxn modelId="{4A854CBA-0449-4617-B693-6E1A960467B7}" type="presParOf" srcId="{E0F28C83-AF57-4C3C-B706-FEDFC1927C8E}" destId="{2614E17E-FFDE-4F5E-97FE-73D3EAF5AC99}"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A81370-CC0D-4088-96D7-4FA02B79C85D}" type="doc">
      <dgm:prSet loTypeId="urn:microsoft.com/office/officeart/2005/8/layout/bProcess4" loCatId="process" qsTypeId="urn:microsoft.com/office/officeart/2005/8/quickstyle/simple1" qsCatId="simple" csTypeId="urn:microsoft.com/office/officeart/2005/8/colors/colorful1#6" csCatId="colorful" phldr="1"/>
      <dgm:spPr/>
      <dgm:t>
        <a:bodyPr/>
        <a:lstStyle/>
        <a:p>
          <a:endParaRPr lang="es-EC"/>
        </a:p>
      </dgm:t>
    </dgm:pt>
    <dgm:pt modelId="{0059FCD2-F223-4FFB-9F71-4F97C6C6C678}">
      <dgm:prSet phldrT="[Texto]"/>
      <dgm:spPr/>
      <dgm:t>
        <a:bodyPr/>
        <a:lstStyle/>
        <a:p>
          <a:r>
            <a:rPr lang="es-EC" dirty="0" smtClean="0"/>
            <a:t>Identificar</a:t>
          </a:r>
          <a:endParaRPr lang="es-EC" dirty="0"/>
        </a:p>
      </dgm:t>
    </dgm:pt>
    <dgm:pt modelId="{F805C90A-3390-4337-B067-4F98731D30FB}" type="parTrans" cxnId="{B5190F24-F6DD-4F16-B3B7-DC892B61F991}">
      <dgm:prSet/>
      <dgm:spPr/>
      <dgm:t>
        <a:bodyPr/>
        <a:lstStyle/>
        <a:p>
          <a:endParaRPr lang="es-EC"/>
        </a:p>
      </dgm:t>
    </dgm:pt>
    <dgm:pt modelId="{EA12A972-5365-45B5-BB25-4E94BFD7D2A4}" type="sibTrans" cxnId="{B5190F24-F6DD-4F16-B3B7-DC892B61F991}">
      <dgm:prSet/>
      <dgm:spPr/>
      <dgm:t>
        <a:bodyPr/>
        <a:lstStyle/>
        <a:p>
          <a:endParaRPr lang="es-EC"/>
        </a:p>
      </dgm:t>
    </dgm:pt>
    <dgm:pt modelId="{049926D1-A812-4169-AA5C-33FB7790E644}">
      <dgm:prSet phldrT="[Texto]"/>
      <dgm:spPr/>
      <dgm:t>
        <a:bodyPr/>
        <a:lstStyle/>
        <a:p>
          <a:r>
            <a:rPr lang="es-EC" dirty="0" smtClean="0"/>
            <a:t>Falencias</a:t>
          </a:r>
          <a:endParaRPr lang="es-EC" dirty="0"/>
        </a:p>
      </dgm:t>
    </dgm:pt>
    <dgm:pt modelId="{6499748E-CC80-4165-B04B-6E60F5CEC61D}" type="parTrans" cxnId="{29858000-BB6A-426B-AB24-B9137A7D5C60}">
      <dgm:prSet/>
      <dgm:spPr/>
      <dgm:t>
        <a:bodyPr/>
        <a:lstStyle/>
        <a:p>
          <a:endParaRPr lang="es-EC"/>
        </a:p>
      </dgm:t>
    </dgm:pt>
    <dgm:pt modelId="{B060AA23-1FC7-402D-956A-AF80D271827D}" type="sibTrans" cxnId="{29858000-BB6A-426B-AB24-B9137A7D5C60}">
      <dgm:prSet/>
      <dgm:spPr/>
      <dgm:t>
        <a:bodyPr/>
        <a:lstStyle/>
        <a:p>
          <a:endParaRPr lang="es-EC"/>
        </a:p>
      </dgm:t>
    </dgm:pt>
    <dgm:pt modelId="{A4F3FE7D-C5E8-4BB8-9885-6F8A91951CBD}">
      <dgm:prSet phldrT="[Texto]"/>
      <dgm:spPr/>
      <dgm:t>
        <a:bodyPr/>
        <a:lstStyle/>
        <a:p>
          <a:r>
            <a:rPr lang="es-EC" dirty="0" smtClean="0"/>
            <a:t>Administrativo, Económico y Financiero</a:t>
          </a:r>
          <a:endParaRPr lang="es-EC" dirty="0"/>
        </a:p>
      </dgm:t>
    </dgm:pt>
    <dgm:pt modelId="{9A1A7B1D-3F37-4A53-BECC-D388C7A0C7E6}" type="parTrans" cxnId="{C2E7F811-DF0B-44F9-A345-25A5FBF63CE4}">
      <dgm:prSet/>
      <dgm:spPr/>
      <dgm:t>
        <a:bodyPr/>
        <a:lstStyle/>
        <a:p>
          <a:endParaRPr lang="es-EC"/>
        </a:p>
      </dgm:t>
    </dgm:pt>
    <dgm:pt modelId="{95024AB4-568B-4607-B7D2-AC615EF2CAD5}" type="sibTrans" cxnId="{C2E7F811-DF0B-44F9-A345-25A5FBF63CE4}">
      <dgm:prSet/>
      <dgm:spPr/>
      <dgm:t>
        <a:bodyPr/>
        <a:lstStyle/>
        <a:p>
          <a:endParaRPr lang="es-EC"/>
        </a:p>
      </dgm:t>
    </dgm:pt>
    <dgm:pt modelId="{BB2CA36C-0937-4CC8-902E-B51CF4E4904B}">
      <dgm:prSet phldrT="[Texto]"/>
      <dgm:spPr/>
      <dgm:t>
        <a:bodyPr/>
        <a:lstStyle/>
        <a:p>
          <a:r>
            <a:rPr lang="es-EC" dirty="0" smtClean="0"/>
            <a:t>Tomar decisiones</a:t>
          </a:r>
          <a:endParaRPr lang="es-EC" dirty="0"/>
        </a:p>
      </dgm:t>
    </dgm:pt>
    <dgm:pt modelId="{D8853A3D-7D0C-4CEA-8FE4-44484A824FE4}" type="parTrans" cxnId="{CD2AABA1-5585-46CC-8E70-73CCB0D07349}">
      <dgm:prSet/>
      <dgm:spPr/>
      <dgm:t>
        <a:bodyPr/>
        <a:lstStyle/>
        <a:p>
          <a:endParaRPr lang="es-EC"/>
        </a:p>
      </dgm:t>
    </dgm:pt>
    <dgm:pt modelId="{331169D6-479B-4DCF-A377-FEE399D9A26A}" type="sibTrans" cxnId="{CD2AABA1-5585-46CC-8E70-73CCB0D07349}">
      <dgm:prSet/>
      <dgm:spPr/>
      <dgm:t>
        <a:bodyPr/>
        <a:lstStyle/>
        <a:p>
          <a:endParaRPr lang="es-EC"/>
        </a:p>
      </dgm:t>
    </dgm:pt>
    <dgm:pt modelId="{6AB639AA-8D71-4E57-A6F7-7AFE2F78595F}">
      <dgm:prSet phldrT="[Texto]"/>
      <dgm:spPr/>
      <dgm:t>
        <a:bodyPr/>
        <a:lstStyle/>
        <a:p>
          <a:r>
            <a:rPr lang="es-EC" dirty="0" smtClean="0"/>
            <a:t>Administración</a:t>
          </a:r>
          <a:endParaRPr lang="es-EC" dirty="0"/>
        </a:p>
      </dgm:t>
    </dgm:pt>
    <dgm:pt modelId="{6C8A13CE-10E0-4660-896E-FFE6A032F4C5}" type="parTrans" cxnId="{EA4BFE15-F69F-46B8-A36F-E1DF59708C59}">
      <dgm:prSet/>
      <dgm:spPr/>
      <dgm:t>
        <a:bodyPr/>
        <a:lstStyle/>
        <a:p>
          <a:endParaRPr lang="es-EC"/>
        </a:p>
      </dgm:t>
    </dgm:pt>
    <dgm:pt modelId="{FC429B95-D6BF-4097-B279-D68C47D240A7}" type="sibTrans" cxnId="{EA4BFE15-F69F-46B8-A36F-E1DF59708C59}">
      <dgm:prSet/>
      <dgm:spPr/>
      <dgm:t>
        <a:bodyPr/>
        <a:lstStyle/>
        <a:p>
          <a:endParaRPr lang="es-EC"/>
        </a:p>
      </dgm:t>
    </dgm:pt>
    <dgm:pt modelId="{C0F76CD4-978D-4DE9-BF36-CBE864AEA06D}">
      <dgm:prSet phldrT="[Texto]"/>
      <dgm:spPr/>
      <dgm:t>
        <a:bodyPr/>
        <a:lstStyle/>
        <a:p>
          <a:r>
            <a:rPr lang="es-EC" dirty="0" smtClean="0"/>
            <a:t>Idea clara de la situación financiera</a:t>
          </a:r>
          <a:endParaRPr lang="es-EC" dirty="0"/>
        </a:p>
      </dgm:t>
    </dgm:pt>
    <dgm:pt modelId="{D154B0FA-75AA-4D27-B9B1-BBBC476D8E7B}" type="parTrans" cxnId="{C679DEF4-8348-496F-9884-04EEC0FE3276}">
      <dgm:prSet/>
      <dgm:spPr/>
      <dgm:t>
        <a:bodyPr/>
        <a:lstStyle/>
        <a:p>
          <a:endParaRPr lang="es-EC"/>
        </a:p>
      </dgm:t>
    </dgm:pt>
    <dgm:pt modelId="{D4ABF37B-07AF-4162-9BE9-F4EB5DE5937A}" type="sibTrans" cxnId="{C679DEF4-8348-496F-9884-04EEC0FE3276}">
      <dgm:prSet/>
      <dgm:spPr/>
      <dgm:t>
        <a:bodyPr/>
        <a:lstStyle/>
        <a:p>
          <a:endParaRPr lang="es-EC"/>
        </a:p>
      </dgm:t>
    </dgm:pt>
    <dgm:pt modelId="{8E2BC316-7928-43E8-935C-1F7F87565427}">
      <dgm:prSet phldrT="[Texto]"/>
      <dgm:spPr/>
      <dgm:t>
        <a:bodyPr/>
        <a:lstStyle/>
        <a:p>
          <a:r>
            <a:rPr lang="es-EC" dirty="0" smtClean="0"/>
            <a:t>Reducir riesgos</a:t>
          </a:r>
          <a:endParaRPr lang="es-EC" dirty="0"/>
        </a:p>
      </dgm:t>
    </dgm:pt>
    <dgm:pt modelId="{5A508E0A-02E2-4E00-A7D1-DDD33B490ABF}" type="parTrans" cxnId="{79467316-2025-41DF-8FAC-C323F68D932A}">
      <dgm:prSet/>
      <dgm:spPr/>
      <dgm:t>
        <a:bodyPr/>
        <a:lstStyle/>
        <a:p>
          <a:endParaRPr lang="es-EC"/>
        </a:p>
      </dgm:t>
    </dgm:pt>
    <dgm:pt modelId="{0A9CC707-B60C-4605-946F-C1799DE05A46}" type="sibTrans" cxnId="{79467316-2025-41DF-8FAC-C323F68D932A}">
      <dgm:prSet/>
      <dgm:spPr/>
      <dgm:t>
        <a:bodyPr/>
        <a:lstStyle/>
        <a:p>
          <a:endParaRPr lang="es-EC"/>
        </a:p>
      </dgm:t>
    </dgm:pt>
    <dgm:pt modelId="{5678E3C8-FBEE-48EE-873D-3A53AC4A0A93}">
      <dgm:prSet phldrT="[Texto]"/>
      <dgm:spPr/>
      <dgm:t>
        <a:bodyPr/>
        <a:lstStyle/>
        <a:p>
          <a:r>
            <a:rPr lang="es-EC" dirty="0" smtClean="0"/>
            <a:t>Que afecten a la organización</a:t>
          </a:r>
          <a:endParaRPr lang="es-EC" dirty="0"/>
        </a:p>
      </dgm:t>
    </dgm:pt>
    <dgm:pt modelId="{4A80F59A-FEE8-400C-A85A-C63F84E40C55}" type="parTrans" cxnId="{C2E81134-820F-41A4-84BA-9F4C0F40B96A}">
      <dgm:prSet/>
      <dgm:spPr/>
      <dgm:t>
        <a:bodyPr/>
        <a:lstStyle/>
        <a:p>
          <a:endParaRPr lang="es-EC"/>
        </a:p>
      </dgm:t>
    </dgm:pt>
    <dgm:pt modelId="{CEE9108E-1DF0-4600-B8F3-96044364843E}" type="sibTrans" cxnId="{C2E81134-820F-41A4-84BA-9F4C0F40B96A}">
      <dgm:prSet/>
      <dgm:spPr/>
      <dgm:t>
        <a:bodyPr/>
        <a:lstStyle/>
        <a:p>
          <a:endParaRPr lang="es-EC"/>
        </a:p>
      </dgm:t>
    </dgm:pt>
    <dgm:pt modelId="{80CD3C88-4CFA-40CA-9ECC-BC968BA37558}">
      <dgm:prSet phldrT="[Texto]"/>
      <dgm:spPr/>
      <dgm:t>
        <a:bodyPr/>
        <a:lstStyle/>
        <a:p>
          <a:r>
            <a:rPr lang="es-EC" dirty="0" smtClean="0"/>
            <a:t>Sostenibilidad financiera a largo plazo</a:t>
          </a:r>
          <a:endParaRPr lang="es-EC" dirty="0"/>
        </a:p>
      </dgm:t>
    </dgm:pt>
    <dgm:pt modelId="{C761F357-720C-4160-A7FC-CECA4CF468A5}" type="parTrans" cxnId="{759CEC93-5E7B-4727-B0B7-3B89FFBB8879}">
      <dgm:prSet/>
      <dgm:spPr/>
      <dgm:t>
        <a:bodyPr/>
        <a:lstStyle/>
        <a:p>
          <a:endParaRPr lang="es-EC"/>
        </a:p>
      </dgm:t>
    </dgm:pt>
    <dgm:pt modelId="{6632287B-43FB-4BF4-AEBC-A061AF712B6B}" type="sibTrans" cxnId="{759CEC93-5E7B-4727-B0B7-3B89FFBB8879}">
      <dgm:prSet/>
      <dgm:spPr/>
      <dgm:t>
        <a:bodyPr/>
        <a:lstStyle/>
        <a:p>
          <a:endParaRPr lang="es-EC"/>
        </a:p>
      </dgm:t>
    </dgm:pt>
    <dgm:pt modelId="{EC6F32B3-A471-494E-A951-0F9C8C05DB17}" type="pres">
      <dgm:prSet presAssocID="{CEA81370-CC0D-4088-96D7-4FA02B79C85D}" presName="Name0" presStyleCnt="0">
        <dgm:presLayoutVars>
          <dgm:dir/>
          <dgm:resizeHandles/>
        </dgm:presLayoutVars>
      </dgm:prSet>
      <dgm:spPr/>
      <dgm:t>
        <a:bodyPr/>
        <a:lstStyle/>
        <a:p>
          <a:endParaRPr lang="es-EC"/>
        </a:p>
      </dgm:t>
    </dgm:pt>
    <dgm:pt modelId="{AE392834-767F-44B5-9A9D-1ED7F54346B4}" type="pres">
      <dgm:prSet presAssocID="{0059FCD2-F223-4FFB-9F71-4F97C6C6C678}" presName="compNode" presStyleCnt="0"/>
      <dgm:spPr/>
    </dgm:pt>
    <dgm:pt modelId="{BC1AC332-DE8E-461E-B649-607C131A7F04}" type="pres">
      <dgm:prSet presAssocID="{0059FCD2-F223-4FFB-9F71-4F97C6C6C678}" presName="dummyConnPt" presStyleCnt="0"/>
      <dgm:spPr/>
    </dgm:pt>
    <dgm:pt modelId="{EF5CABBE-57C6-4117-BAC3-5A2FCB209F71}" type="pres">
      <dgm:prSet presAssocID="{0059FCD2-F223-4FFB-9F71-4F97C6C6C678}" presName="node" presStyleLbl="node1" presStyleIdx="0" presStyleCnt="9">
        <dgm:presLayoutVars>
          <dgm:bulletEnabled val="1"/>
        </dgm:presLayoutVars>
      </dgm:prSet>
      <dgm:spPr/>
      <dgm:t>
        <a:bodyPr/>
        <a:lstStyle/>
        <a:p>
          <a:endParaRPr lang="es-EC"/>
        </a:p>
      </dgm:t>
    </dgm:pt>
    <dgm:pt modelId="{BBB9DFA9-3280-4D48-8B87-570AA879E099}" type="pres">
      <dgm:prSet presAssocID="{EA12A972-5365-45B5-BB25-4E94BFD7D2A4}" presName="sibTrans" presStyleLbl="bgSibTrans2D1" presStyleIdx="0" presStyleCnt="8"/>
      <dgm:spPr/>
      <dgm:t>
        <a:bodyPr/>
        <a:lstStyle/>
        <a:p>
          <a:endParaRPr lang="es-EC"/>
        </a:p>
      </dgm:t>
    </dgm:pt>
    <dgm:pt modelId="{44CFE552-E7A6-4C29-BBC0-480553384F43}" type="pres">
      <dgm:prSet presAssocID="{049926D1-A812-4169-AA5C-33FB7790E644}" presName="compNode" presStyleCnt="0"/>
      <dgm:spPr/>
    </dgm:pt>
    <dgm:pt modelId="{330EC0A8-8C05-4F1F-A911-29420A4563E8}" type="pres">
      <dgm:prSet presAssocID="{049926D1-A812-4169-AA5C-33FB7790E644}" presName="dummyConnPt" presStyleCnt="0"/>
      <dgm:spPr/>
    </dgm:pt>
    <dgm:pt modelId="{2CCF730A-F7F1-4CC7-8AEA-04E548CA1ED1}" type="pres">
      <dgm:prSet presAssocID="{049926D1-A812-4169-AA5C-33FB7790E644}" presName="node" presStyleLbl="node1" presStyleIdx="1" presStyleCnt="9">
        <dgm:presLayoutVars>
          <dgm:bulletEnabled val="1"/>
        </dgm:presLayoutVars>
      </dgm:prSet>
      <dgm:spPr/>
      <dgm:t>
        <a:bodyPr/>
        <a:lstStyle/>
        <a:p>
          <a:endParaRPr lang="es-EC"/>
        </a:p>
      </dgm:t>
    </dgm:pt>
    <dgm:pt modelId="{37ABD4F8-ABD9-4981-9A67-D9C7C438BC18}" type="pres">
      <dgm:prSet presAssocID="{B060AA23-1FC7-402D-956A-AF80D271827D}" presName="sibTrans" presStyleLbl="bgSibTrans2D1" presStyleIdx="1" presStyleCnt="8"/>
      <dgm:spPr/>
      <dgm:t>
        <a:bodyPr/>
        <a:lstStyle/>
        <a:p>
          <a:endParaRPr lang="es-EC"/>
        </a:p>
      </dgm:t>
    </dgm:pt>
    <dgm:pt modelId="{DD5E4374-49E6-461E-8980-F1780FAD5DF9}" type="pres">
      <dgm:prSet presAssocID="{A4F3FE7D-C5E8-4BB8-9885-6F8A91951CBD}" presName="compNode" presStyleCnt="0"/>
      <dgm:spPr/>
    </dgm:pt>
    <dgm:pt modelId="{D6ABE642-D680-44EE-BE3C-10CB3185498C}" type="pres">
      <dgm:prSet presAssocID="{A4F3FE7D-C5E8-4BB8-9885-6F8A91951CBD}" presName="dummyConnPt" presStyleCnt="0"/>
      <dgm:spPr/>
    </dgm:pt>
    <dgm:pt modelId="{02D9B22D-9EC1-4F28-B0E7-A7168BB98325}" type="pres">
      <dgm:prSet presAssocID="{A4F3FE7D-C5E8-4BB8-9885-6F8A91951CBD}" presName="node" presStyleLbl="node1" presStyleIdx="2" presStyleCnt="9">
        <dgm:presLayoutVars>
          <dgm:bulletEnabled val="1"/>
        </dgm:presLayoutVars>
      </dgm:prSet>
      <dgm:spPr/>
      <dgm:t>
        <a:bodyPr/>
        <a:lstStyle/>
        <a:p>
          <a:endParaRPr lang="es-EC"/>
        </a:p>
      </dgm:t>
    </dgm:pt>
    <dgm:pt modelId="{B81AA8B1-5D40-47C7-B959-7F20EAFFEEE8}" type="pres">
      <dgm:prSet presAssocID="{95024AB4-568B-4607-B7D2-AC615EF2CAD5}" presName="sibTrans" presStyleLbl="bgSibTrans2D1" presStyleIdx="2" presStyleCnt="8"/>
      <dgm:spPr/>
      <dgm:t>
        <a:bodyPr/>
        <a:lstStyle/>
        <a:p>
          <a:endParaRPr lang="es-EC"/>
        </a:p>
      </dgm:t>
    </dgm:pt>
    <dgm:pt modelId="{5C084839-CAB8-4CAE-8E68-8D2569C84287}" type="pres">
      <dgm:prSet presAssocID="{BB2CA36C-0937-4CC8-902E-B51CF4E4904B}" presName="compNode" presStyleCnt="0"/>
      <dgm:spPr/>
    </dgm:pt>
    <dgm:pt modelId="{973E43DE-A073-40D0-BD2A-0797396FB1A3}" type="pres">
      <dgm:prSet presAssocID="{BB2CA36C-0937-4CC8-902E-B51CF4E4904B}" presName="dummyConnPt" presStyleCnt="0"/>
      <dgm:spPr/>
    </dgm:pt>
    <dgm:pt modelId="{FAE4C260-090C-4388-BCAB-5AB6D44D94F3}" type="pres">
      <dgm:prSet presAssocID="{BB2CA36C-0937-4CC8-902E-B51CF4E4904B}" presName="node" presStyleLbl="node1" presStyleIdx="3" presStyleCnt="9">
        <dgm:presLayoutVars>
          <dgm:bulletEnabled val="1"/>
        </dgm:presLayoutVars>
      </dgm:prSet>
      <dgm:spPr/>
      <dgm:t>
        <a:bodyPr/>
        <a:lstStyle/>
        <a:p>
          <a:endParaRPr lang="es-EC"/>
        </a:p>
      </dgm:t>
    </dgm:pt>
    <dgm:pt modelId="{40D6456B-F8D0-45AA-B07A-637C05D3EEF0}" type="pres">
      <dgm:prSet presAssocID="{331169D6-479B-4DCF-A377-FEE399D9A26A}" presName="sibTrans" presStyleLbl="bgSibTrans2D1" presStyleIdx="3" presStyleCnt="8"/>
      <dgm:spPr/>
      <dgm:t>
        <a:bodyPr/>
        <a:lstStyle/>
        <a:p>
          <a:endParaRPr lang="es-EC"/>
        </a:p>
      </dgm:t>
    </dgm:pt>
    <dgm:pt modelId="{4AEB4D83-1D59-4993-932E-E51C7A34C752}" type="pres">
      <dgm:prSet presAssocID="{6AB639AA-8D71-4E57-A6F7-7AFE2F78595F}" presName="compNode" presStyleCnt="0"/>
      <dgm:spPr/>
    </dgm:pt>
    <dgm:pt modelId="{451A13AA-5813-4149-A995-976535F34359}" type="pres">
      <dgm:prSet presAssocID="{6AB639AA-8D71-4E57-A6F7-7AFE2F78595F}" presName="dummyConnPt" presStyleCnt="0"/>
      <dgm:spPr/>
    </dgm:pt>
    <dgm:pt modelId="{C0C40FDE-4A8C-4FCA-8867-21C464DD2DB9}" type="pres">
      <dgm:prSet presAssocID="{6AB639AA-8D71-4E57-A6F7-7AFE2F78595F}" presName="node" presStyleLbl="node1" presStyleIdx="4" presStyleCnt="9">
        <dgm:presLayoutVars>
          <dgm:bulletEnabled val="1"/>
        </dgm:presLayoutVars>
      </dgm:prSet>
      <dgm:spPr/>
      <dgm:t>
        <a:bodyPr/>
        <a:lstStyle/>
        <a:p>
          <a:endParaRPr lang="es-EC"/>
        </a:p>
      </dgm:t>
    </dgm:pt>
    <dgm:pt modelId="{D59848FC-B664-43EC-8FAA-700B54548E76}" type="pres">
      <dgm:prSet presAssocID="{FC429B95-D6BF-4097-B279-D68C47D240A7}" presName="sibTrans" presStyleLbl="bgSibTrans2D1" presStyleIdx="4" presStyleCnt="8"/>
      <dgm:spPr/>
      <dgm:t>
        <a:bodyPr/>
        <a:lstStyle/>
        <a:p>
          <a:endParaRPr lang="es-EC"/>
        </a:p>
      </dgm:t>
    </dgm:pt>
    <dgm:pt modelId="{BD9FB09E-3AD1-4A86-9E27-EECF3832E9E0}" type="pres">
      <dgm:prSet presAssocID="{C0F76CD4-978D-4DE9-BF36-CBE864AEA06D}" presName="compNode" presStyleCnt="0"/>
      <dgm:spPr/>
    </dgm:pt>
    <dgm:pt modelId="{EC08344C-DE4E-4A17-847F-8D6018998CA8}" type="pres">
      <dgm:prSet presAssocID="{C0F76CD4-978D-4DE9-BF36-CBE864AEA06D}" presName="dummyConnPt" presStyleCnt="0"/>
      <dgm:spPr/>
    </dgm:pt>
    <dgm:pt modelId="{4833B181-A71C-48FD-998B-55BAA9E19BBE}" type="pres">
      <dgm:prSet presAssocID="{C0F76CD4-978D-4DE9-BF36-CBE864AEA06D}" presName="node" presStyleLbl="node1" presStyleIdx="5" presStyleCnt="9">
        <dgm:presLayoutVars>
          <dgm:bulletEnabled val="1"/>
        </dgm:presLayoutVars>
      </dgm:prSet>
      <dgm:spPr/>
      <dgm:t>
        <a:bodyPr/>
        <a:lstStyle/>
        <a:p>
          <a:endParaRPr lang="es-EC"/>
        </a:p>
      </dgm:t>
    </dgm:pt>
    <dgm:pt modelId="{FFBD3A35-73F3-41FC-BA29-41AAD60DE987}" type="pres">
      <dgm:prSet presAssocID="{D4ABF37B-07AF-4162-9BE9-F4EB5DE5937A}" presName="sibTrans" presStyleLbl="bgSibTrans2D1" presStyleIdx="5" presStyleCnt="8"/>
      <dgm:spPr/>
      <dgm:t>
        <a:bodyPr/>
        <a:lstStyle/>
        <a:p>
          <a:endParaRPr lang="es-EC"/>
        </a:p>
      </dgm:t>
    </dgm:pt>
    <dgm:pt modelId="{11A9C750-AAB9-4ABA-950F-09BC187E370F}" type="pres">
      <dgm:prSet presAssocID="{8E2BC316-7928-43E8-935C-1F7F87565427}" presName="compNode" presStyleCnt="0"/>
      <dgm:spPr/>
    </dgm:pt>
    <dgm:pt modelId="{F254419B-3F1A-40C8-A93E-7A0C65D56E76}" type="pres">
      <dgm:prSet presAssocID="{8E2BC316-7928-43E8-935C-1F7F87565427}" presName="dummyConnPt" presStyleCnt="0"/>
      <dgm:spPr/>
    </dgm:pt>
    <dgm:pt modelId="{B9463BED-D30C-4F26-AAAF-4906C1584315}" type="pres">
      <dgm:prSet presAssocID="{8E2BC316-7928-43E8-935C-1F7F87565427}" presName="node" presStyleLbl="node1" presStyleIdx="6" presStyleCnt="9">
        <dgm:presLayoutVars>
          <dgm:bulletEnabled val="1"/>
        </dgm:presLayoutVars>
      </dgm:prSet>
      <dgm:spPr/>
      <dgm:t>
        <a:bodyPr/>
        <a:lstStyle/>
        <a:p>
          <a:endParaRPr lang="es-EC"/>
        </a:p>
      </dgm:t>
    </dgm:pt>
    <dgm:pt modelId="{0B16B034-A5A8-4BA5-B257-6994E13D1B38}" type="pres">
      <dgm:prSet presAssocID="{0A9CC707-B60C-4605-946F-C1799DE05A46}" presName="sibTrans" presStyleLbl="bgSibTrans2D1" presStyleIdx="6" presStyleCnt="8"/>
      <dgm:spPr/>
      <dgm:t>
        <a:bodyPr/>
        <a:lstStyle/>
        <a:p>
          <a:endParaRPr lang="es-EC"/>
        </a:p>
      </dgm:t>
    </dgm:pt>
    <dgm:pt modelId="{6E05A0B9-E810-4941-9C3F-3EE9BFC5CC24}" type="pres">
      <dgm:prSet presAssocID="{5678E3C8-FBEE-48EE-873D-3A53AC4A0A93}" presName="compNode" presStyleCnt="0"/>
      <dgm:spPr/>
    </dgm:pt>
    <dgm:pt modelId="{1312732C-77E3-4D47-AFC2-8CF510BFDE58}" type="pres">
      <dgm:prSet presAssocID="{5678E3C8-FBEE-48EE-873D-3A53AC4A0A93}" presName="dummyConnPt" presStyleCnt="0"/>
      <dgm:spPr/>
    </dgm:pt>
    <dgm:pt modelId="{262AEAAB-4FE5-440E-9304-9CC4BE396528}" type="pres">
      <dgm:prSet presAssocID="{5678E3C8-FBEE-48EE-873D-3A53AC4A0A93}" presName="node" presStyleLbl="node1" presStyleIdx="7" presStyleCnt="9">
        <dgm:presLayoutVars>
          <dgm:bulletEnabled val="1"/>
        </dgm:presLayoutVars>
      </dgm:prSet>
      <dgm:spPr/>
      <dgm:t>
        <a:bodyPr/>
        <a:lstStyle/>
        <a:p>
          <a:endParaRPr lang="es-EC"/>
        </a:p>
      </dgm:t>
    </dgm:pt>
    <dgm:pt modelId="{579CE884-B0AD-4C69-B494-D077BE3B5D5A}" type="pres">
      <dgm:prSet presAssocID="{CEE9108E-1DF0-4600-B8F3-96044364843E}" presName="sibTrans" presStyleLbl="bgSibTrans2D1" presStyleIdx="7" presStyleCnt="8"/>
      <dgm:spPr/>
      <dgm:t>
        <a:bodyPr/>
        <a:lstStyle/>
        <a:p>
          <a:endParaRPr lang="es-EC"/>
        </a:p>
      </dgm:t>
    </dgm:pt>
    <dgm:pt modelId="{5ACC4C40-BE01-474B-922A-AD32D1D29350}" type="pres">
      <dgm:prSet presAssocID="{80CD3C88-4CFA-40CA-9ECC-BC968BA37558}" presName="compNode" presStyleCnt="0"/>
      <dgm:spPr/>
    </dgm:pt>
    <dgm:pt modelId="{3679046A-A057-4A1B-AA39-BC66184E8635}" type="pres">
      <dgm:prSet presAssocID="{80CD3C88-4CFA-40CA-9ECC-BC968BA37558}" presName="dummyConnPt" presStyleCnt="0"/>
      <dgm:spPr/>
    </dgm:pt>
    <dgm:pt modelId="{92F7FA66-408B-474E-AFC6-D763FE55E472}" type="pres">
      <dgm:prSet presAssocID="{80CD3C88-4CFA-40CA-9ECC-BC968BA37558}" presName="node" presStyleLbl="node1" presStyleIdx="8" presStyleCnt="9">
        <dgm:presLayoutVars>
          <dgm:bulletEnabled val="1"/>
        </dgm:presLayoutVars>
      </dgm:prSet>
      <dgm:spPr/>
      <dgm:t>
        <a:bodyPr/>
        <a:lstStyle/>
        <a:p>
          <a:endParaRPr lang="es-EC"/>
        </a:p>
      </dgm:t>
    </dgm:pt>
  </dgm:ptLst>
  <dgm:cxnLst>
    <dgm:cxn modelId="{376A2488-1A1F-4748-8F2F-64D58D4AED97}" type="presOf" srcId="{0059FCD2-F223-4FFB-9F71-4F97C6C6C678}" destId="{EF5CABBE-57C6-4117-BAC3-5A2FCB209F71}" srcOrd="0" destOrd="0" presId="urn:microsoft.com/office/officeart/2005/8/layout/bProcess4"/>
    <dgm:cxn modelId="{C2E7F811-DF0B-44F9-A345-25A5FBF63CE4}" srcId="{CEA81370-CC0D-4088-96D7-4FA02B79C85D}" destId="{A4F3FE7D-C5E8-4BB8-9885-6F8A91951CBD}" srcOrd="2" destOrd="0" parTransId="{9A1A7B1D-3F37-4A53-BECC-D388C7A0C7E6}" sibTransId="{95024AB4-568B-4607-B7D2-AC615EF2CAD5}"/>
    <dgm:cxn modelId="{F12358D7-47CB-4D83-B433-B2B2F50FDE58}" type="presOf" srcId="{A4F3FE7D-C5E8-4BB8-9885-6F8A91951CBD}" destId="{02D9B22D-9EC1-4F28-B0E7-A7168BB98325}" srcOrd="0" destOrd="0" presId="urn:microsoft.com/office/officeart/2005/8/layout/bProcess4"/>
    <dgm:cxn modelId="{957A8243-1927-42EA-921E-52BA1065367C}" type="presOf" srcId="{D4ABF37B-07AF-4162-9BE9-F4EB5DE5937A}" destId="{FFBD3A35-73F3-41FC-BA29-41AAD60DE987}" srcOrd="0" destOrd="0" presId="urn:microsoft.com/office/officeart/2005/8/layout/bProcess4"/>
    <dgm:cxn modelId="{B5190F24-F6DD-4F16-B3B7-DC892B61F991}" srcId="{CEA81370-CC0D-4088-96D7-4FA02B79C85D}" destId="{0059FCD2-F223-4FFB-9F71-4F97C6C6C678}" srcOrd="0" destOrd="0" parTransId="{F805C90A-3390-4337-B067-4F98731D30FB}" sibTransId="{EA12A972-5365-45B5-BB25-4E94BFD7D2A4}"/>
    <dgm:cxn modelId="{0552E880-8C7D-443E-AF66-B4A3C11651F6}" type="presOf" srcId="{049926D1-A812-4169-AA5C-33FB7790E644}" destId="{2CCF730A-F7F1-4CC7-8AEA-04E548CA1ED1}" srcOrd="0" destOrd="0" presId="urn:microsoft.com/office/officeart/2005/8/layout/bProcess4"/>
    <dgm:cxn modelId="{D794D67D-AA4E-49B3-A3A4-E92AFAFFF75F}" type="presOf" srcId="{CEE9108E-1DF0-4600-B8F3-96044364843E}" destId="{579CE884-B0AD-4C69-B494-D077BE3B5D5A}" srcOrd="0" destOrd="0" presId="urn:microsoft.com/office/officeart/2005/8/layout/bProcess4"/>
    <dgm:cxn modelId="{06A95A6F-29FF-433D-AF1C-B1DE8F238700}" type="presOf" srcId="{80CD3C88-4CFA-40CA-9ECC-BC968BA37558}" destId="{92F7FA66-408B-474E-AFC6-D763FE55E472}" srcOrd="0" destOrd="0" presId="urn:microsoft.com/office/officeart/2005/8/layout/bProcess4"/>
    <dgm:cxn modelId="{29858000-BB6A-426B-AB24-B9137A7D5C60}" srcId="{CEA81370-CC0D-4088-96D7-4FA02B79C85D}" destId="{049926D1-A812-4169-AA5C-33FB7790E644}" srcOrd="1" destOrd="0" parTransId="{6499748E-CC80-4165-B04B-6E60F5CEC61D}" sibTransId="{B060AA23-1FC7-402D-956A-AF80D271827D}"/>
    <dgm:cxn modelId="{C679DEF4-8348-496F-9884-04EEC0FE3276}" srcId="{CEA81370-CC0D-4088-96D7-4FA02B79C85D}" destId="{C0F76CD4-978D-4DE9-BF36-CBE864AEA06D}" srcOrd="5" destOrd="0" parTransId="{D154B0FA-75AA-4D27-B9B1-BBBC476D8E7B}" sibTransId="{D4ABF37B-07AF-4162-9BE9-F4EB5DE5937A}"/>
    <dgm:cxn modelId="{E0286BC7-32CA-4F5C-9992-2886AD919515}" type="presOf" srcId="{C0F76CD4-978D-4DE9-BF36-CBE864AEA06D}" destId="{4833B181-A71C-48FD-998B-55BAA9E19BBE}" srcOrd="0" destOrd="0" presId="urn:microsoft.com/office/officeart/2005/8/layout/bProcess4"/>
    <dgm:cxn modelId="{FB7EAB4B-0850-4D2B-B57A-07200962FCBE}" type="presOf" srcId="{CEA81370-CC0D-4088-96D7-4FA02B79C85D}" destId="{EC6F32B3-A471-494E-A951-0F9C8C05DB17}" srcOrd="0" destOrd="0" presId="urn:microsoft.com/office/officeart/2005/8/layout/bProcess4"/>
    <dgm:cxn modelId="{79467316-2025-41DF-8FAC-C323F68D932A}" srcId="{CEA81370-CC0D-4088-96D7-4FA02B79C85D}" destId="{8E2BC316-7928-43E8-935C-1F7F87565427}" srcOrd="6" destOrd="0" parTransId="{5A508E0A-02E2-4E00-A7D1-DDD33B490ABF}" sibTransId="{0A9CC707-B60C-4605-946F-C1799DE05A46}"/>
    <dgm:cxn modelId="{2E1F8A3A-C516-4AFB-AF78-96CEC70E49D4}" type="presOf" srcId="{FC429B95-D6BF-4097-B279-D68C47D240A7}" destId="{D59848FC-B664-43EC-8FAA-700B54548E76}" srcOrd="0" destOrd="0" presId="urn:microsoft.com/office/officeart/2005/8/layout/bProcess4"/>
    <dgm:cxn modelId="{E462A169-9704-4739-8963-0D2CF3FA7B73}" type="presOf" srcId="{6AB639AA-8D71-4E57-A6F7-7AFE2F78595F}" destId="{C0C40FDE-4A8C-4FCA-8867-21C464DD2DB9}" srcOrd="0" destOrd="0" presId="urn:microsoft.com/office/officeart/2005/8/layout/bProcess4"/>
    <dgm:cxn modelId="{C2E81134-820F-41A4-84BA-9F4C0F40B96A}" srcId="{CEA81370-CC0D-4088-96D7-4FA02B79C85D}" destId="{5678E3C8-FBEE-48EE-873D-3A53AC4A0A93}" srcOrd="7" destOrd="0" parTransId="{4A80F59A-FEE8-400C-A85A-C63F84E40C55}" sibTransId="{CEE9108E-1DF0-4600-B8F3-96044364843E}"/>
    <dgm:cxn modelId="{908FBDF8-EC32-4AA3-B172-2869EC8ABEFB}" type="presOf" srcId="{BB2CA36C-0937-4CC8-902E-B51CF4E4904B}" destId="{FAE4C260-090C-4388-BCAB-5AB6D44D94F3}" srcOrd="0" destOrd="0" presId="urn:microsoft.com/office/officeart/2005/8/layout/bProcess4"/>
    <dgm:cxn modelId="{612FB9C2-567D-414C-85B6-09C27ABF0090}" type="presOf" srcId="{331169D6-479B-4DCF-A377-FEE399D9A26A}" destId="{40D6456B-F8D0-45AA-B07A-637C05D3EEF0}" srcOrd="0" destOrd="0" presId="urn:microsoft.com/office/officeart/2005/8/layout/bProcess4"/>
    <dgm:cxn modelId="{23192530-6226-43A2-848E-3B42D6329E2F}" type="presOf" srcId="{B060AA23-1FC7-402D-956A-AF80D271827D}" destId="{37ABD4F8-ABD9-4981-9A67-D9C7C438BC18}" srcOrd="0" destOrd="0" presId="urn:microsoft.com/office/officeart/2005/8/layout/bProcess4"/>
    <dgm:cxn modelId="{EA4BFE15-F69F-46B8-A36F-E1DF59708C59}" srcId="{CEA81370-CC0D-4088-96D7-4FA02B79C85D}" destId="{6AB639AA-8D71-4E57-A6F7-7AFE2F78595F}" srcOrd="4" destOrd="0" parTransId="{6C8A13CE-10E0-4660-896E-FFE6A032F4C5}" sibTransId="{FC429B95-D6BF-4097-B279-D68C47D240A7}"/>
    <dgm:cxn modelId="{4BB924EA-9DC1-4C12-A70E-D1B5ECF18E29}" type="presOf" srcId="{5678E3C8-FBEE-48EE-873D-3A53AC4A0A93}" destId="{262AEAAB-4FE5-440E-9304-9CC4BE396528}" srcOrd="0" destOrd="0" presId="urn:microsoft.com/office/officeart/2005/8/layout/bProcess4"/>
    <dgm:cxn modelId="{69EF3D78-825A-48BA-80A3-0B7F2ADD6B8E}" type="presOf" srcId="{8E2BC316-7928-43E8-935C-1F7F87565427}" destId="{B9463BED-D30C-4F26-AAAF-4906C1584315}" srcOrd="0" destOrd="0" presId="urn:microsoft.com/office/officeart/2005/8/layout/bProcess4"/>
    <dgm:cxn modelId="{759CEC93-5E7B-4727-B0B7-3B89FFBB8879}" srcId="{CEA81370-CC0D-4088-96D7-4FA02B79C85D}" destId="{80CD3C88-4CFA-40CA-9ECC-BC968BA37558}" srcOrd="8" destOrd="0" parTransId="{C761F357-720C-4160-A7FC-CECA4CF468A5}" sibTransId="{6632287B-43FB-4BF4-AEBC-A061AF712B6B}"/>
    <dgm:cxn modelId="{CD2AABA1-5585-46CC-8E70-73CCB0D07349}" srcId="{CEA81370-CC0D-4088-96D7-4FA02B79C85D}" destId="{BB2CA36C-0937-4CC8-902E-B51CF4E4904B}" srcOrd="3" destOrd="0" parTransId="{D8853A3D-7D0C-4CEA-8FE4-44484A824FE4}" sibTransId="{331169D6-479B-4DCF-A377-FEE399D9A26A}"/>
    <dgm:cxn modelId="{2607362B-807D-43AE-8514-D2831420DB9B}" type="presOf" srcId="{EA12A972-5365-45B5-BB25-4E94BFD7D2A4}" destId="{BBB9DFA9-3280-4D48-8B87-570AA879E099}" srcOrd="0" destOrd="0" presId="urn:microsoft.com/office/officeart/2005/8/layout/bProcess4"/>
    <dgm:cxn modelId="{E7B00AF6-C68C-442F-934E-492FEA1B0046}" type="presOf" srcId="{0A9CC707-B60C-4605-946F-C1799DE05A46}" destId="{0B16B034-A5A8-4BA5-B257-6994E13D1B38}" srcOrd="0" destOrd="0" presId="urn:microsoft.com/office/officeart/2005/8/layout/bProcess4"/>
    <dgm:cxn modelId="{356B3D39-6A9B-4F6B-B567-096B445D6650}" type="presOf" srcId="{95024AB4-568B-4607-B7D2-AC615EF2CAD5}" destId="{B81AA8B1-5D40-47C7-B959-7F20EAFFEEE8}" srcOrd="0" destOrd="0" presId="urn:microsoft.com/office/officeart/2005/8/layout/bProcess4"/>
    <dgm:cxn modelId="{1E63B6AC-2957-451B-95C9-33AD584A6999}" type="presParOf" srcId="{EC6F32B3-A471-494E-A951-0F9C8C05DB17}" destId="{AE392834-767F-44B5-9A9D-1ED7F54346B4}" srcOrd="0" destOrd="0" presId="urn:microsoft.com/office/officeart/2005/8/layout/bProcess4"/>
    <dgm:cxn modelId="{DCA2F70D-8647-47B2-8A4E-DF73284B1EE0}" type="presParOf" srcId="{AE392834-767F-44B5-9A9D-1ED7F54346B4}" destId="{BC1AC332-DE8E-461E-B649-607C131A7F04}" srcOrd="0" destOrd="0" presId="urn:microsoft.com/office/officeart/2005/8/layout/bProcess4"/>
    <dgm:cxn modelId="{C22457D8-4F5F-40A8-B722-4B2605D31C7E}" type="presParOf" srcId="{AE392834-767F-44B5-9A9D-1ED7F54346B4}" destId="{EF5CABBE-57C6-4117-BAC3-5A2FCB209F71}" srcOrd="1" destOrd="0" presId="urn:microsoft.com/office/officeart/2005/8/layout/bProcess4"/>
    <dgm:cxn modelId="{B6491ACC-EBFD-4F9E-A0D6-F5603D51DA6A}" type="presParOf" srcId="{EC6F32B3-A471-494E-A951-0F9C8C05DB17}" destId="{BBB9DFA9-3280-4D48-8B87-570AA879E099}" srcOrd="1" destOrd="0" presId="urn:microsoft.com/office/officeart/2005/8/layout/bProcess4"/>
    <dgm:cxn modelId="{CEC71AC1-546E-4B12-96A7-1A909959D917}" type="presParOf" srcId="{EC6F32B3-A471-494E-A951-0F9C8C05DB17}" destId="{44CFE552-E7A6-4C29-BBC0-480553384F43}" srcOrd="2" destOrd="0" presId="urn:microsoft.com/office/officeart/2005/8/layout/bProcess4"/>
    <dgm:cxn modelId="{8B2BDEC5-722A-4F26-9263-FE986D38E8D3}" type="presParOf" srcId="{44CFE552-E7A6-4C29-BBC0-480553384F43}" destId="{330EC0A8-8C05-4F1F-A911-29420A4563E8}" srcOrd="0" destOrd="0" presId="urn:microsoft.com/office/officeart/2005/8/layout/bProcess4"/>
    <dgm:cxn modelId="{DDC76F7B-31F1-4FBF-AAD1-2BC11CB0E09A}" type="presParOf" srcId="{44CFE552-E7A6-4C29-BBC0-480553384F43}" destId="{2CCF730A-F7F1-4CC7-8AEA-04E548CA1ED1}" srcOrd="1" destOrd="0" presId="urn:microsoft.com/office/officeart/2005/8/layout/bProcess4"/>
    <dgm:cxn modelId="{A7273215-29EF-44BE-B850-2E3F1E550100}" type="presParOf" srcId="{EC6F32B3-A471-494E-A951-0F9C8C05DB17}" destId="{37ABD4F8-ABD9-4981-9A67-D9C7C438BC18}" srcOrd="3" destOrd="0" presId="urn:microsoft.com/office/officeart/2005/8/layout/bProcess4"/>
    <dgm:cxn modelId="{00C95D19-1F32-42E4-B01A-FC4F7149949B}" type="presParOf" srcId="{EC6F32B3-A471-494E-A951-0F9C8C05DB17}" destId="{DD5E4374-49E6-461E-8980-F1780FAD5DF9}" srcOrd="4" destOrd="0" presId="urn:microsoft.com/office/officeart/2005/8/layout/bProcess4"/>
    <dgm:cxn modelId="{9F9AFDCD-8F3F-4F63-89EF-7453962FA38C}" type="presParOf" srcId="{DD5E4374-49E6-461E-8980-F1780FAD5DF9}" destId="{D6ABE642-D680-44EE-BE3C-10CB3185498C}" srcOrd="0" destOrd="0" presId="urn:microsoft.com/office/officeart/2005/8/layout/bProcess4"/>
    <dgm:cxn modelId="{7B5C6BB7-4024-4E7B-97B7-AD10C3941923}" type="presParOf" srcId="{DD5E4374-49E6-461E-8980-F1780FAD5DF9}" destId="{02D9B22D-9EC1-4F28-B0E7-A7168BB98325}" srcOrd="1" destOrd="0" presId="urn:microsoft.com/office/officeart/2005/8/layout/bProcess4"/>
    <dgm:cxn modelId="{C9566235-6DEA-4D8A-AB3C-444FAB56861B}" type="presParOf" srcId="{EC6F32B3-A471-494E-A951-0F9C8C05DB17}" destId="{B81AA8B1-5D40-47C7-B959-7F20EAFFEEE8}" srcOrd="5" destOrd="0" presId="urn:microsoft.com/office/officeart/2005/8/layout/bProcess4"/>
    <dgm:cxn modelId="{E666DF1A-94D4-48A3-A73F-F5EE5549BEF1}" type="presParOf" srcId="{EC6F32B3-A471-494E-A951-0F9C8C05DB17}" destId="{5C084839-CAB8-4CAE-8E68-8D2569C84287}" srcOrd="6" destOrd="0" presId="urn:microsoft.com/office/officeart/2005/8/layout/bProcess4"/>
    <dgm:cxn modelId="{30EF0E31-B996-4ED0-9AFC-29826C7990AD}" type="presParOf" srcId="{5C084839-CAB8-4CAE-8E68-8D2569C84287}" destId="{973E43DE-A073-40D0-BD2A-0797396FB1A3}" srcOrd="0" destOrd="0" presId="urn:microsoft.com/office/officeart/2005/8/layout/bProcess4"/>
    <dgm:cxn modelId="{F02B2FF9-03EB-41C5-AD92-1F53306C8976}" type="presParOf" srcId="{5C084839-CAB8-4CAE-8E68-8D2569C84287}" destId="{FAE4C260-090C-4388-BCAB-5AB6D44D94F3}" srcOrd="1" destOrd="0" presId="urn:microsoft.com/office/officeart/2005/8/layout/bProcess4"/>
    <dgm:cxn modelId="{C2C58F17-6947-42ED-954C-FD467F8D969E}" type="presParOf" srcId="{EC6F32B3-A471-494E-A951-0F9C8C05DB17}" destId="{40D6456B-F8D0-45AA-B07A-637C05D3EEF0}" srcOrd="7" destOrd="0" presId="urn:microsoft.com/office/officeart/2005/8/layout/bProcess4"/>
    <dgm:cxn modelId="{896BDEB1-B8C6-41B2-AF0A-E7B660F6EF7C}" type="presParOf" srcId="{EC6F32B3-A471-494E-A951-0F9C8C05DB17}" destId="{4AEB4D83-1D59-4993-932E-E51C7A34C752}" srcOrd="8" destOrd="0" presId="urn:microsoft.com/office/officeart/2005/8/layout/bProcess4"/>
    <dgm:cxn modelId="{B1452D77-3596-4572-8565-B2AF2E33C7C6}" type="presParOf" srcId="{4AEB4D83-1D59-4993-932E-E51C7A34C752}" destId="{451A13AA-5813-4149-A995-976535F34359}" srcOrd="0" destOrd="0" presId="urn:microsoft.com/office/officeart/2005/8/layout/bProcess4"/>
    <dgm:cxn modelId="{FBDB1E68-08C9-4D1E-88FD-5A202D6AA4D6}" type="presParOf" srcId="{4AEB4D83-1D59-4993-932E-E51C7A34C752}" destId="{C0C40FDE-4A8C-4FCA-8867-21C464DD2DB9}" srcOrd="1" destOrd="0" presId="urn:microsoft.com/office/officeart/2005/8/layout/bProcess4"/>
    <dgm:cxn modelId="{DA1EDC48-CCCB-4294-B75B-DC216C39E7B6}" type="presParOf" srcId="{EC6F32B3-A471-494E-A951-0F9C8C05DB17}" destId="{D59848FC-B664-43EC-8FAA-700B54548E76}" srcOrd="9" destOrd="0" presId="urn:microsoft.com/office/officeart/2005/8/layout/bProcess4"/>
    <dgm:cxn modelId="{668A95E0-71E5-4A70-B2B5-EA88AA13E39B}" type="presParOf" srcId="{EC6F32B3-A471-494E-A951-0F9C8C05DB17}" destId="{BD9FB09E-3AD1-4A86-9E27-EECF3832E9E0}" srcOrd="10" destOrd="0" presId="urn:microsoft.com/office/officeart/2005/8/layout/bProcess4"/>
    <dgm:cxn modelId="{7D355E99-69BE-459C-A5D0-BCEFD21065A7}" type="presParOf" srcId="{BD9FB09E-3AD1-4A86-9E27-EECF3832E9E0}" destId="{EC08344C-DE4E-4A17-847F-8D6018998CA8}" srcOrd="0" destOrd="0" presId="urn:microsoft.com/office/officeart/2005/8/layout/bProcess4"/>
    <dgm:cxn modelId="{3C674937-5FAF-4A1E-8A35-476E06E6480E}" type="presParOf" srcId="{BD9FB09E-3AD1-4A86-9E27-EECF3832E9E0}" destId="{4833B181-A71C-48FD-998B-55BAA9E19BBE}" srcOrd="1" destOrd="0" presId="urn:microsoft.com/office/officeart/2005/8/layout/bProcess4"/>
    <dgm:cxn modelId="{1C574D93-2873-4AA7-A763-E6A5A45FA4D7}" type="presParOf" srcId="{EC6F32B3-A471-494E-A951-0F9C8C05DB17}" destId="{FFBD3A35-73F3-41FC-BA29-41AAD60DE987}" srcOrd="11" destOrd="0" presId="urn:microsoft.com/office/officeart/2005/8/layout/bProcess4"/>
    <dgm:cxn modelId="{55543875-270E-46BE-8470-2FE5FDFAD0C6}" type="presParOf" srcId="{EC6F32B3-A471-494E-A951-0F9C8C05DB17}" destId="{11A9C750-AAB9-4ABA-950F-09BC187E370F}" srcOrd="12" destOrd="0" presId="urn:microsoft.com/office/officeart/2005/8/layout/bProcess4"/>
    <dgm:cxn modelId="{1009CEC7-FE9F-42A8-9773-C0E2F7A3D7D9}" type="presParOf" srcId="{11A9C750-AAB9-4ABA-950F-09BC187E370F}" destId="{F254419B-3F1A-40C8-A93E-7A0C65D56E76}" srcOrd="0" destOrd="0" presId="urn:microsoft.com/office/officeart/2005/8/layout/bProcess4"/>
    <dgm:cxn modelId="{C279AF9E-8E5E-4ED0-B698-9156E412BD1C}" type="presParOf" srcId="{11A9C750-AAB9-4ABA-950F-09BC187E370F}" destId="{B9463BED-D30C-4F26-AAAF-4906C1584315}" srcOrd="1" destOrd="0" presId="urn:microsoft.com/office/officeart/2005/8/layout/bProcess4"/>
    <dgm:cxn modelId="{9AF890A0-4830-4E60-8466-BC8FADC10AA8}" type="presParOf" srcId="{EC6F32B3-A471-494E-A951-0F9C8C05DB17}" destId="{0B16B034-A5A8-4BA5-B257-6994E13D1B38}" srcOrd="13" destOrd="0" presId="urn:microsoft.com/office/officeart/2005/8/layout/bProcess4"/>
    <dgm:cxn modelId="{52C93A8D-6A32-4634-8F09-F7B1F8453E49}" type="presParOf" srcId="{EC6F32B3-A471-494E-A951-0F9C8C05DB17}" destId="{6E05A0B9-E810-4941-9C3F-3EE9BFC5CC24}" srcOrd="14" destOrd="0" presId="urn:microsoft.com/office/officeart/2005/8/layout/bProcess4"/>
    <dgm:cxn modelId="{D791F607-03AB-4EA8-8B54-1202A04F0ED9}" type="presParOf" srcId="{6E05A0B9-E810-4941-9C3F-3EE9BFC5CC24}" destId="{1312732C-77E3-4D47-AFC2-8CF510BFDE58}" srcOrd="0" destOrd="0" presId="urn:microsoft.com/office/officeart/2005/8/layout/bProcess4"/>
    <dgm:cxn modelId="{28C802FB-4E6A-47FA-9B7C-92723E778834}" type="presParOf" srcId="{6E05A0B9-E810-4941-9C3F-3EE9BFC5CC24}" destId="{262AEAAB-4FE5-440E-9304-9CC4BE396528}" srcOrd="1" destOrd="0" presId="urn:microsoft.com/office/officeart/2005/8/layout/bProcess4"/>
    <dgm:cxn modelId="{7AB01BB9-12D3-456E-8F7C-7B92BE1058A8}" type="presParOf" srcId="{EC6F32B3-A471-494E-A951-0F9C8C05DB17}" destId="{579CE884-B0AD-4C69-B494-D077BE3B5D5A}" srcOrd="15" destOrd="0" presId="urn:microsoft.com/office/officeart/2005/8/layout/bProcess4"/>
    <dgm:cxn modelId="{86BCD617-9C22-401D-8E1F-829CEEB78BB8}" type="presParOf" srcId="{EC6F32B3-A471-494E-A951-0F9C8C05DB17}" destId="{5ACC4C40-BE01-474B-922A-AD32D1D29350}" srcOrd="16" destOrd="0" presId="urn:microsoft.com/office/officeart/2005/8/layout/bProcess4"/>
    <dgm:cxn modelId="{6C926B58-73B2-4E8A-9CB2-701A559157D7}" type="presParOf" srcId="{5ACC4C40-BE01-474B-922A-AD32D1D29350}" destId="{3679046A-A057-4A1B-AA39-BC66184E8635}" srcOrd="0" destOrd="0" presId="urn:microsoft.com/office/officeart/2005/8/layout/bProcess4"/>
    <dgm:cxn modelId="{D148DFEC-8AEF-46E7-BAE0-617233D35897}" type="presParOf" srcId="{5ACC4C40-BE01-474B-922A-AD32D1D29350}" destId="{92F7FA66-408B-474E-AFC6-D763FE55E472}"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E3399C-728A-4F1E-BA93-7E3F1F9FC50B}" type="doc">
      <dgm:prSet loTypeId="urn:microsoft.com/office/officeart/2005/8/layout/radial5" loCatId="cycle" qsTypeId="urn:microsoft.com/office/officeart/2005/8/quickstyle/simple1" qsCatId="simple" csTypeId="urn:microsoft.com/office/officeart/2005/8/colors/colorful1#8" csCatId="colorful" phldr="1"/>
      <dgm:spPr/>
      <dgm:t>
        <a:bodyPr/>
        <a:lstStyle/>
        <a:p>
          <a:endParaRPr lang="es-EC"/>
        </a:p>
      </dgm:t>
    </dgm:pt>
    <dgm:pt modelId="{7C40B992-50BC-429D-AED2-8A1EB0FB0F1E}">
      <dgm:prSet phldrT="[Texto]" custT="1"/>
      <dgm:spPr/>
      <dgm:t>
        <a:bodyPr/>
        <a:lstStyle/>
        <a:p>
          <a:r>
            <a:rPr lang="es-EC" sz="1800" dirty="0" smtClean="0"/>
            <a:t>BENEFICIOS</a:t>
          </a:r>
          <a:endParaRPr lang="es-EC" sz="1800" dirty="0"/>
        </a:p>
      </dgm:t>
    </dgm:pt>
    <dgm:pt modelId="{1709F4F4-A49A-4A0A-BB47-B249F79BA2EE}" type="parTrans" cxnId="{7DC1471A-509C-48E5-851D-4D2AB3DA9E1A}">
      <dgm:prSet/>
      <dgm:spPr/>
      <dgm:t>
        <a:bodyPr/>
        <a:lstStyle/>
        <a:p>
          <a:endParaRPr lang="es-EC" sz="2400"/>
        </a:p>
      </dgm:t>
    </dgm:pt>
    <dgm:pt modelId="{1E6D5729-E2AF-467F-8F39-7AF6F3A78B97}" type="sibTrans" cxnId="{7DC1471A-509C-48E5-851D-4D2AB3DA9E1A}">
      <dgm:prSet/>
      <dgm:spPr/>
      <dgm:t>
        <a:bodyPr/>
        <a:lstStyle/>
        <a:p>
          <a:endParaRPr lang="es-EC" sz="2400"/>
        </a:p>
      </dgm:t>
    </dgm:pt>
    <dgm:pt modelId="{3588E8FA-C803-4608-B1AA-664D239EABC4}">
      <dgm:prSet phldrT="[Texto]" custT="1"/>
      <dgm:spPr/>
      <dgm:t>
        <a:bodyPr/>
        <a:lstStyle/>
        <a:p>
          <a:r>
            <a:rPr lang="es-EC" sz="1400" dirty="0" smtClean="0"/>
            <a:t>Visión detallada de la gestión</a:t>
          </a:r>
          <a:endParaRPr lang="es-EC" sz="1400" dirty="0"/>
        </a:p>
      </dgm:t>
    </dgm:pt>
    <dgm:pt modelId="{5D302D9F-713B-40B6-9712-7917BE968C9F}" type="parTrans" cxnId="{4F1AC273-444C-42B7-ACC5-B879226A0050}">
      <dgm:prSet custT="1"/>
      <dgm:spPr/>
      <dgm:t>
        <a:bodyPr/>
        <a:lstStyle/>
        <a:p>
          <a:endParaRPr lang="es-EC" sz="1400"/>
        </a:p>
      </dgm:t>
    </dgm:pt>
    <dgm:pt modelId="{CE2CDF8B-29A4-488E-ABDD-2B91574F9D03}" type="sibTrans" cxnId="{4F1AC273-444C-42B7-ACC5-B879226A0050}">
      <dgm:prSet/>
      <dgm:spPr/>
      <dgm:t>
        <a:bodyPr/>
        <a:lstStyle/>
        <a:p>
          <a:endParaRPr lang="es-EC" sz="2400"/>
        </a:p>
      </dgm:t>
    </dgm:pt>
    <dgm:pt modelId="{C838B356-A0E0-419D-B871-84244E30AE7A}">
      <dgm:prSet phldrT="[Texto]" custT="1"/>
      <dgm:spPr/>
      <dgm:t>
        <a:bodyPr/>
        <a:lstStyle/>
        <a:p>
          <a:r>
            <a:rPr lang="es-EC" sz="1400" dirty="0" smtClean="0"/>
            <a:t>Generar mediciones por cada área</a:t>
          </a:r>
          <a:endParaRPr lang="es-EC" sz="1400" dirty="0"/>
        </a:p>
      </dgm:t>
    </dgm:pt>
    <dgm:pt modelId="{0FD01257-4212-4D09-92B4-8C49284EB551}" type="parTrans" cxnId="{1F9A6EAC-66F2-4531-847A-8803C908C6A4}">
      <dgm:prSet custT="1"/>
      <dgm:spPr/>
      <dgm:t>
        <a:bodyPr/>
        <a:lstStyle/>
        <a:p>
          <a:endParaRPr lang="es-EC" sz="1400"/>
        </a:p>
      </dgm:t>
    </dgm:pt>
    <dgm:pt modelId="{CE15B68C-A330-49D9-90A0-E691C175CE19}" type="sibTrans" cxnId="{1F9A6EAC-66F2-4531-847A-8803C908C6A4}">
      <dgm:prSet/>
      <dgm:spPr/>
      <dgm:t>
        <a:bodyPr/>
        <a:lstStyle/>
        <a:p>
          <a:endParaRPr lang="es-EC" sz="2400"/>
        </a:p>
      </dgm:t>
    </dgm:pt>
    <dgm:pt modelId="{CF15AEC7-54A6-49F4-9136-FD8B807187FA}">
      <dgm:prSet phldrT="[Texto]" custT="1"/>
      <dgm:spPr/>
      <dgm:t>
        <a:bodyPr/>
        <a:lstStyle/>
        <a:p>
          <a:r>
            <a:rPr lang="es-EC" sz="1400" dirty="0" smtClean="0"/>
            <a:t>Útil para asignar responsabilidades</a:t>
          </a:r>
          <a:endParaRPr lang="es-EC" sz="1400" dirty="0"/>
        </a:p>
      </dgm:t>
    </dgm:pt>
    <dgm:pt modelId="{F6A92053-4707-43DA-9F49-164B05525099}" type="parTrans" cxnId="{206209AF-3094-4CA0-AD04-B4BD57FE4286}">
      <dgm:prSet custT="1"/>
      <dgm:spPr/>
      <dgm:t>
        <a:bodyPr/>
        <a:lstStyle/>
        <a:p>
          <a:endParaRPr lang="es-EC" sz="1400"/>
        </a:p>
      </dgm:t>
    </dgm:pt>
    <dgm:pt modelId="{95BF984F-E30A-40EE-A519-D318457078E2}" type="sibTrans" cxnId="{206209AF-3094-4CA0-AD04-B4BD57FE4286}">
      <dgm:prSet/>
      <dgm:spPr/>
      <dgm:t>
        <a:bodyPr/>
        <a:lstStyle/>
        <a:p>
          <a:endParaRPr lang="es-EC" sz="2400"/>
        </a:p>
      </dgm:t>
    </dgm:pt>
    <dgm:pt modelId="{44303C9A-EF24-4FE1-B278-F86B58AF0D5E}">
      <dgm:prSet phldrT="[Texto]" custT="1"/>
      <dgm:spPr/>
      <dgm:t>
        <a:bodyPr/>
        <a:lstStyle/>
        <a:p>
          <a:r>
            <a:rPr lang="es-EC" sz="1400" dirty="0" smtClean="0"/>
            <a:t>Lograr la visión propuesta</a:t>
          </a:r>
          <a:endParaRPr lang="es-EC" sz="1400" dirty="0"/>
        </a:p>
      </dgm:t>
    </dgm:pt>
    <dgm:pt modelId="{1F5DA102-FF1D-447B-A4FB-CFBE44848004}" type="parTrans" cxnId="{CB2B52EC-D11D-4CAC-93E1-EF4CC7647B21}">
      <dgm:prSet custT="1"/>
      <dgm:spPr/>
      <dgm:t>
        <a:bodyPr/>
        <a:lstStyle/>
        <a:p>
          <a:endParaRPr lang="es-EC" sz="1400"/>
        </a:p>
      </dgm:t>
    </dgm:pt>
    <dgm:pt modelId="{4CE1805B-F3F4-46A9-BC0E-38061948F36D}" type="sibTrans" cxnId="{CB2B52EC-D11D-4CAC-93E1-EF4CC7647B21}">
      <dgm:prSet/>
      <dgm:spPr/>
      <dgm:t>
        <a:bodyPr/>
        <a:lstStyle/>
        <a:p>
          <a:endParaRPr lang="es-EC" sz="2400"/>
        </a:p>
      </dgm:t>
    </dgm:pt>
    <dgm:pt modelId="{87E958FE-C426-4447-8603-133EC83A989D}">
      <dgm:prSet phldrT="[Texto]" custT="1"/>
      <dgm:spPr/>
      <dgm:t>
        <a:bodyPr/>
        <a:lstStyle/>
        <a:p>
          <a:r>
            <a:rPr lang="es-EC" sz="1400" dirty="0" smtClean="0"/>
            <a:t>Sistema de alerta temprana</a:t>
          </a:r>
          <a:endParaRPr lang="es-EC" sz="1400" dirty="0"/>
        </a:p>
      </dgm:t>
    </dgm:pt>
    <dgm:pt modelId="{7250974C-BD54-4B3F-9E66-4538BA07F17E}" type="parTrans" cxnId="{209DA5EE-F687-47DA-BC6C-312E454E57D2}">
      <dgm:prSet custT="1"/>
      <dgm:spPr/>
      <dgm:t>
        <a:bodyPr/>
        <a:lstStyle/>
        <a:p>
          <a:endParaRPr lang="es-EC" sz="1400"/>
        </a:p>
      </dgm:t>
    </dgm:pt>
    <dgm:pt modelId="{77F1B2B9-E143-47DB-87A6-5AE8CD371059}" type="sibTrans" cxnId="{209DA5EE-F687-47DA-BC6C-312E454E57D2}">
      <dgm:prSet/>
      <dgm:spPr/>
      <dgm:t>
        <a:bodyPr/>
        <a:lstStyle/>
        <a:p>
          <a:endParaRPr lang="es-EC" sz="2400"/>
        </a:p>
      </dgm:t>
    </dgm:pt>
    <dgm:pt modelId="{0901B688-1E3B-416C-B1AD-1113CFAE347C}" type="pres">
      <dgm:prSet presAssocID="{DDE3399C-728A-4F1E-BA93-7E3F1F9FC50B}" presName="Name0" presStyleCnt="0">
        <dgm:presLayoutVars>
          <dgm:chMax val="1"/>
          <dgm:dir/>
          <dgm:animLvl val="ctr"/>
          <dgm:resizeHandles val="exact"/>
        </dgm:presLayoutVars>
      </dgm:prSet>
      <dgm:spPr/>
      <dgm:t>
        <a:bodyPr/>
        <a:lstStyle/>
        <a:p>
          <a:endParaRPr lang="es-EC"/>
        </a:p>
      </dgm:t>
    </dgm:pt>
    <dgm:pt modelId="{DB61F15A-84FB-4018-92EC-D4E4CDE7BD46}" type="pres">
      <dgm:prSet presAssocID="{7C40B992-50BC-429D-AED2-8A1EB0FB0F1E}" presName="centerShape" presStyleLbl="node0" presStyleIdx="0" presStyleCnt="1"/>
      <dgm:spPr/>
      <dgm:t>
        <a:bodyPr/>
        <a:lstStyle/>
        <a:p>
          <a:endParaRPr lang="es-EC"/>
        </a:p>
      </dgm:t>
    </dgm:pt>
    <dgm:pt modelId="{35D6EE68-5F42-4D82-85B2-15BCA8D69A0C}" type="pres">
      <dgm:prSet presAssocID="{5D302D9F-713B-40B6-9712-7917BE968C9F}" presName="parTrans" presStyleLbl="sibTrans2D1" presStyleIdx="0" presStyleCnt="5"/>
      <dgm:spPr/>
      <dgm:t>
        <a:bodyPr/>
        <a:lstStyle/>
        <a:p>
          <a:endParaRPr lang="es-EC"/>
        </a:p>
      </dgm:t>
    </dgm:pt>
    <dgm:pt modelId="{9EC73699-6433-48DA-99D7-908CC494B437}" type="pres">
      <dgm:prSet presAssocID="{5D302D9F-713B-40B6-9712-7917BE968C9F}" presName="connectorText" presStyleLbl="sibTrans2D1" presStyleIdx="0" presStyleCnt="5"/>
      <dgm:spPr/>
      <dgm:t>
        <a:bodyPr/>
        <a:lstStyle/>
        <a:p>
          <a:endParaRPr lang="es-EC"/>
        </a:p>
      </dgm:t>
    </dgm:pt>
    <dgm:pt modelId="{E255F16E-B4AD-4820-B693-95FA9A8866BA}" type="pres">
      <dgm:prSet presAssocID="{3588E8FA-C803-4608-B1AA-664D239EABC4}" presName="node" presStyleLbl="node1" presStyleIdx="0" presStyleCnt="5">
        <dgm:presLayoutVars>
          <dgm:bulletEnabled val="1"/>
        </dgm:presLayoutVars>
      </dgm:prSet>
      <dgm:spPr/>
      <dgm:t>
        <a:bodyPr/>
        <a:lstStyle/>
        <a:p>
          <a:endParaRPr lang="es-EC"/>
        </a:p>
      </dgm:t>
    </dgm:pt>
    <dgm:pt modelId="{B1960024-F952-4179-85F8-489EB6608998}" type="pres">
      <dgm:prSet presAssocID="{0FD01257-4212-4D09-92B4-8C49284EB551}" presName="parTrans" presStyleLbl="sibTrans2D1" presStyleIdx="1" presStyleCnt="5"/>
      <dgm:spPr/>
      <dgm:t>
        <a:bodyPr/>
        <a:lstStyle/>
        <a:p>
          <a:endParaRPr lang="es-EC"/>
        </a:p>
      </dgm:t>
    </dgm:pt>
    <dgm:pt modelId="{7A3F91CB-2799-4514-83FA-2199494CEEB1}" type="pres">
      <dgm:prSet presAssocID="{0FD01257-4212-4D09-92B4-8C49284EB551}" presName="connectorText" presStyleLbl="sibTrans2D1" presStyleIdx="1" presStyleCnt="5"/>
      <dgm:spPr/>
      <dgm:t>
        <a:bodyPr/>
        <a:lstStyle/>
        <a:p>
          <a:endParaRPr lang="es-EC"/>
        </a:p>
      </dgm:t>
    </dgm:pt>
    <dgm:pt modelId="{F536F1E6-1A05-40AE-B52E-B43E653E778A}" type="pres">
      <dgm:prSet presAssocID="{C838B356-A0E0-419D-B871-84244E30AE7A}" presName="node" presStyleLbl="node1" presStyleIdx="1" presStyleCnt="5">
        <dgm:presLayoutVars>
          <dgm:bulletEnabled val="1"/>
        </dgm:presLayoutVars>
      </dgm:prSet>
      <dgm:spPr/>
      <dgm:t>
        <a:bodyPr/>
        <a:lstStyle/>
        <a:p>
          <a:endParaRPr lang="es-EC"/>
        </a:p>
      </dgm:t>
    </dgm:pt>
    <dgm:pt modelId="{1FF8A46B-0AC8-44DD-8AF8-64DF63BB101C}" type="pres">
      <dgm:prSet presAssocID="{7250974C-BD54-4B3F-9E66-4538BA07F17E}" presName="parTrans" presStyleLbl="sibTrans2D1" presStyleIdx="2" presStyleCnt="5"/>
      <dgm:spPr/>
      <dgm:t>
        <a:bodyPr/>
        <a:lstStyle/>
        <a:p>
          <a:endParaRPr lang="es-EC"/>
        </a:p>
      </dgm:t>
    </dgm:pt>
    <dgm:pt modelId="{3A070382-DA09-4F4A-ADBC-2E1DF8970269}" type="pres">
      <dgm:prSet presAssocID="{7250974C-BD54-4B3F-9E66-4538BA07F17E}" presName="connectorText" presStyleLbl="sibTrans2D1" presStyleIdx="2" presStyleCnt="5"/>
      <dgm:spPr/>
      <dgm:t>
        <a:bodyPr/>
        <a:lstStyle/>
        <a:p>
          <a:endParaRPr lang="es-EC"/>
        </a:p>
      </dgm:t>
    </dgm:pt>
    <dgm:pt modelId="{C9882D32-0FB9-4C95-9E0F-10ACB694C0BE}" type="pres">
      <dgm:prSet presAssocID="{87E958FE-C426-4447-8603-133EC83A989D}" presName="node" presStyleLbl="node1" presStyleIdx="2" presStyleCnt="5">
        <dgm:presLayoutVars>
          <dgm:bulletEnabled val="1"/>
        </dgm:presLayoutVars>
      </dgm:prSet>
      <dgm:spPr/>
      <dgm:t>
        <a:bodyPr/>
        <a:lstStyle/>
        <a:p>
          <a:endParaRPr lang="es-EC"/>
        </a:p>
      </dgm:t>
    </dgm:pt>
    <dgm:pt modelId="{6FE2D6C3-44F4-4FD0-98D4-FE9DF267878E}" type="pres">
      <dgm:prSet presAssocID="{F6A92053-4707-43DA-9F49-164B05525099}" presName="parTrans" presStyleLbl="sibTrans2D1" presStyleIdx="3" presStyleCnt="5"/>
      <dgm:spPr/>
      <dgm:t>
        <a:bodyPr/>
        <a:lstStyle/>
        <a:p>
          <a:endParaRPr lang="es-EC"/>
        </a:p>
      </dgm:t>
    </dgm:pt>
    <dgm:pt modelId="{6FB409B5-1995-4E78-A099-A84CC83263C6}" type="pres">
      <dgm:prSet presAssocID="{F6A92053-4707-43DA-9F49-164B05525099}" presName="connectorText" presStyleLbl="sibTrans2D1" presStyleIdx="3" presStyleCnt="5"/>
      <dgm:spPr/>
      <dgm:t>
        <a:bodyPr/>
        <a:lstStyle/>
        <a:p>
          <a:endParaRPr lang="es-EC"/>
        </a:p>
      </dgm:t>
    </dgm:pt>
    <dgm:pt modelId="{8A141449-799D-40F8-A2C0-F940AFB66986}" type="pres">
      <dgm:prSet presAssocID="{CF15AEC7-54A6-49F4-9136-FD8B807187FA}" presName="node" presStyleLbl="node1" presStyleIdx="3" presStyleCnt="5">
        <dgm:presLayoutVars>
          <dgm:bulletEnabled val="1"/>
        </dgm:presLayoutVars>
      </dgm:prSet>
      <dgm:spPr/>
      <dgm:t>
        <a:bodyPr/>
        <a:lstStyle/>
        <a:p>
          <a:endParaRPr lang="es-EC"/>
        </a:p>
      </dgm:t>
    </dgm:pt>
    <dgm:pt modelId="{16657B5E-B185-4310-9FE9-FCFF4F2D5F83}" type="pres">
      <dgm:prSet presAssocID="{1F5DA102-FF1D-447B-A4FB-CFBE44848004}" presName="parTrans" presStyleLbl="sibTrans2D1" presStyleIdx="4" presStyleCnt="5"/>
      <dgm:spPr/>
      <dgm:t>
        <a:bodyPr/>
        <a:lstStyle/>
        <a:p>
          <a:endParaRPr lang="es-EC"/>
        </a:p>
      </dgm:t>
    </dgm:pt>
    <dgm:pt modelId="{7C165070-5A6D-444A-9E2E-DE533B8A5612}" type="pres">
      <dgm:prSet presAssocID="{1F5DA102-FF1D-447B-A4FB-CFBE44848004}" presName="connectorText" presStyleLbl="sibTrans2D1" presStyleIdx="4" presStyleCnt="5"/>
      <dgm:spPr/>
      <dgm:t>
        <a:bodyPr/>
        <a:lstStyle/>
        <a:p>
          <a:endParaRPr lang="es-EC"/>
        </a:p>
      </dgm:t>
    </dgm:pt>
    <dgm:pt modelId="{FF1B9CD6-AFF4-41C2-8142-67018173373D}" type="pres">
      <dgm:prSet presAssocID="{44303C9A-EF24-4FE1-B278-F86B58AF0D5E}" presName="node" presStyleLbl="node1" presStyleIdx="4" presStyleCnt="5">
        <dgm:presLayoutVars>
          <dgm:bulletEnabled val="1"/>
        </dgm:presLayoutVars>
      </dgm:prSet>
      <dgm:spPr/>
      <dgm:t>
        <a:bodyPr/>
        <a:lstStyle/>
        <a:p>
          <a:endParaRPr lang="es-EC"/>
        </a:p>
      </dgm:t>
    </dgm:pt>
  </dgm:ptLst>
  <dgm:cxnLst>
    <dgm:cxn modelId="{0994855C-6929-4BFF-A99E-A770BE622AFB}" type="presOf" srcId="{7250974C-BD54-4B3F-9E66-4538BA07F17E}" destId="{3A070382-DA09-4F4A-ADBC-2E1DF8970269}" srcOrd="1" destOrd="0" presId="urn:microsoft.com/office/officeart/2005/8/layout/radial5"/>
    <dgm:cxn modelId="{0438CAC5-9301-4374-A3DE-84D485503FA4}" type="presOf" srcId="{1F5DA102-FF1D-447B-A4FB-CFBE44848004}" destId="{16657B5E-B185-4310-9FE9-FCFF4F2D5F83}" srcOrd="0" destOrd="0" presId="urn:microsoft.com/office/officeart/2005/8/layout/radial5"/>
    <dgm:cxn modelId="{A5DB0C4B-4B64-4580-8458-4B9B8A3CA8FE}" type="presOf" srcId="{DDE3399C-728A-4F1E-BA93-7E3F1F9FC50B}" destId="{0901B688-1E3B-416C-B1AD-1113CFAE347C}" srcOrd="0" destOrd="0" presId="urn:microsoft.com/office/officeart/2005/8/layout/radial5"/>
    <dgm:cxn modelId="{031CEA9A-0105-4BAB-957B-E7222304D084}" type="presOf" srcId="{5D302D9F-713B-40B6-9712-7917BE968C9F}" destId="{35D6EE68-5F42-4D82-85B2-15BCA8D69A0C}" srcOrd="0" destOrd="0" presId="urn:microsoft.com/office/officeart/2005/8/layout/radial5"/>
    <dgm:cxn modelId="{4F1AC273-444C-42B7-ACC5-B879226A0050}" srcId="{7C40B992-50BC-429D-AED2-8A1EB0FB0F1E}" destId="{3588E8FA-C803-4608-B1AA-664D239EABC4}" srcOrd="0" destOrd="0" parTransId="{5D302D9F-713B-40B6-9712-7917BE968C9F}" sibTransId="{CE2CDF8B-29A4-488E-ABDD-2B91574F9D03}"/>
    <dgm:cxn modelId="{204835B2-39AF-404B-B663-00A5D497EE88}" type="presOf" srcId="{C838B356-A0E0-419D-B871-84244E30AE7A}" destId="{F536F1E6-1A05-40AE-B52E-B43E653E778A}" srcOrd="0" destOrd="0" presId="urn:microsoft.com/office/officeart/2005/8/layout/radial5"/>
    <dgm:cxn modelId="{024E036E-EEDC-49E8-B329-53ED55B4C0A8}" type="presOf" srcId="{F6A92053-4707-43DA-9F49-164B05525099}" destId="{6FB409B5-1995-4E78-A099-A84CC83263C6}" srcOrd="1" destOrd="0" presId="urn:microsoft.com/office/officeart/2005/8/layout/radial5"/>
    <dgm:cxn modelId="{7DC1471A-509C-48E5-851D-4D2AB3DA9E1A}" srcId="{DDE3399C-728A-4F1E-BA93-7E3F1F9FC50B}" destId="{7C40B992-50BC-429D-AED2-8A1EB0FB0F1E}" srcOrd="0" destOrd="0" parTransId="{1709F4F4-A49A-4A0A-BB47-B249F79BA2EE}" sibTransId="{1E6D5729-E2AF-467F-8F39-7AF6F3A78B97}"/>
    <dgm:cxn modelId="{209DA5EE-F687-47DA-BC6C-312E454E57D2}" srcId="{7C40B992-50BC-429D-AED2-8A1EB0FB0F1E}" destId="{87E958FE-C426-4447-8603-133EC83A989D}" srcOrd="2" destOrd="0" parTransId="{7250974C-BD54-4B3F-9E66-4538BA07F17E}" sibTransId="{77F1B2B9-E143-47DB-87A6-5AE8CD371059}"/>
    <dgm:cxn modelId="{CF18DE02-6FDD-4ECE-8D37-B290352D5D88}" type="presOf" srcId="{5D302D9F-713B-40B6-9712-7917BE968C9F}" destId="{9EC73699-6433-48DA-99D7-908CC494B437}" srcOrd="1" destOrd="0" presId="urn:microsoft.com/office/officeart/2005/8/layout/radial5"/>
    <dgm:cxn modelId="{FB309468-A680-495F-8583-C080ADB53E54}" type="presOf" srcId="{87E958FE-C426-4447-8603-133EC83A989D}" destId="{C9882D32-0FB9-4C95-9E0F-10ACB694C0BE}" srcOrd="0" destOrd="0" presId="urn:microsoft.com/office/officeart/2005/8/layout/radial5"/>
    <dgm:cxn modelId="{76FA98C5-6F46-4EB4-B7FB-4269FB4A7552}" type="presOf" srcId="{7250974C-BD54-4B3F-9E66-4538BA07F17E}" destId="{1FF8A46B-0AC8-44DD-8AF8-64DF63BB101C}" srcOrd="0" destOrd="0" presId="urn:microsoft.com/office/officeart/2005/8/layout/radial5"/>
    <dgm:cxn modelId="{E026EE40-7723-4245-B6F4-2DEDF31D994C}" type="presOf" srcId="{1F5DA102-FF1D-447B-A4FB-CFBE44848004}" destId="{7C165070-5A6D-444A-9E2E-DE533B8A5612}" srcOrd="1" destOrd="0" presId="urn:microsoft.com/office/officeart/2005/8/layout/radial5"/>
    <dgm:cxn modelId="{1F9A6EAC-66F2-4531-847A-8803C908C6A4}" srcId="{7C40B992-50BC-429D-AED2-8A1EB0FB0F1E}" destId="{C838B356-A0E0-419D-B871-84244E30AE7A}" srcOrd="1" destOrd="0" parTransId="{0FD01257-4212-4D09-92B4-8C49284EB551}" sibTransId="{CE15B68C-A330-49D9-90A0-E691C175CE19}"/>
    <dgm:cxn modelId="{E96C9904-3DC5-4C12-85E8-651A2C5CA349}" type="presOf" srcId="{3588E8FA-C803-4608-B1AA-664D239EABC4}" destId="{E255F16E-B4AD-4820-B693-95FA9A8866BA}" srcOrd="0" destOrd="0" presId="urn:microsoft.com/office/officeart/2005/8/layout/radial5"/>
    <dgm:cxn modelId="{62A5F46A-8FB0-4426-9C1C-406C53D4448E}" type="presOf" srcId="{0FD01257-4212-4D09-92B4-8C49284EB551}" destId="{B1960024-F952-4179-85F8-489EB6608998}" srcOrd="0" destOrd="0" presId="urn:microsoft.com/office/officeart/2005/8/layout/radial5"/>
    <dgm:cxn modelId="{500AC00F-65EB-4C8C-9036-4CCE4DAC7B50}" type="presOf" srcId="{0FD01257-4212-4D09-92B4-8C49284EB551}" destId="{7A3F91CB-2799-4514-83FA-2199494CEEB1}" srcOrd="1" destOrd="0" presId="urn:microsoft.com/office/officeart/2005/8/layout/radial5"/>
    <dgm:cxn modelId="{370B9C65-3483-4025-8186-9105B9192250}" type="presOf" srcId="{44303C9A-EF24-4FE1-B278-F86B58AF0D5E}" destId="{FF1B9CD6-AFF4-41C2-8142-67018173373D}" srcOrd="0" destOrd="0" presId="urn:microsoft.com/office/officeart/2005/8/layout/radial5"/>
    <dgm:cxn modelId="{3B9B8B23-3D80-42B3-89EC-55AC246AE775}" type="presOf" srcId="{CF15AEC7-54A6-49F4-9136-FD8B807187FA}" destId="{8A141449-799D-40F8-A2C0-F940AFB66986}" srcOrd="0" destOrd="0" presId="urn:microsoft.com/office/officeart/2005/8/layout/radial5"/>
    <dgm:cxn modelId="{CB2B52EC-D11D-4CAC-93E1-EF4CC7647B21}" srcId="{7C40B992-50BC-429D-AED2-8A1EB0FB0F1E}" destId="{44303C9A-EF24-4FE1-B278-F86B58AF0D5E}" srcOrd="4" destOrd="0" parTransId="{1F5DA102-FF1D-447B-A4FB-CFBE44848004}" sibTransId="{4CE1805B-F3F4-46A9-BC0E-38061948F36D}"/>
    <dgm:cxn modelId="{506F2E47-8AA5-45E9-A912-94F3F2B33B5A}" type="presOf" srcId="{7C40B992-50BC-429D-AED2-8A1EB0FB0F1E}" destId="{DB61F15A-84FB-4018-92EC-D4E4CDE7BD46}" srcOrd="0" destOrd="0" presId="urn:microsoft.com/office/officeart/2005/8/layout/radial5"/>
    <dgm:cxn modelId="{3320A0F5-8719-44DE-B2DD-B9EE548B22B9}" type="presOf" srcId="{F6A92053-4707-43DA-9F49-164B05525099}" destId="{6FE2D6C3-44F4-4FD0-98D4-FE9DF267878E}" srcOrd="0" destOrd="0" presId="urn:microsoft.com/office/officeart/2005/8/layout/radial5"/>
    <dgm:cxn modelId="{206209AF-3094-4CA0-AD04-B4BD57FE4286}" srcId="{7C40B992-50BC-429D-AED2-8A1EB0FB0F1E}" destId="{CF15AEC7-54A6-49F4-9136-FD8B807187FA}" srcOrd="3" destOrd="0" parTransId="{F6A92053-4707-43DA-9F49-164B05525099}" sibTransId="{95BF984F-E30A-40EE-A519-D318457078E2}"/>
    <dgm:cxn modelId="{D0E35D4F-6A8B-4956-901F-AE50D668BFF2}" type="presParOf" srcId="{0901B688-1E3B-416C-B1AD-1113CFAE347C}" destId="{DB61F15A-84FB-4018-92EC-D4E4CDE7BD46}" srcOrd="0" destOrd="0" presId="urn:microsoft.com/office/officeart/2005/8/layout/radial5"/>
    <dgm:cxn modelId="{DCAA6B5C-75D4-4EED-9A4C-13163747AE65}" type="presParOf" srcId="{0901B688-1E3B-416C-B1AD-1113CFAE347C}" destId="{35D6EE68-5F42-4D82-85B2-15BCA8D69A0C}" srcOrd="1" destOrd="0" presId="urn:microsoft.com/office/officeart/2005/8/layout/radial5"/>
    <dgm:cxn modelId="{CD112503-94B4-4250-9746-E0231C5CCC6E}" type="presParOf" srcId="{35D6EE68-5F42-4D82-85B2-15BCA8D69A0C}" destId="{9EC73699-6433-48DA-99D7-908CC494B437}" srcOrd="0" destOrd="0" presId="urn:microsoft.com/office/officeart/2005/8/layout/radial5"/>
    <dgm:cxn modelId="{B3F12F54-75E5-463A-B0C7-FA239AFCB60B}" type="presParOf" srcId="{0901B688-1E3B-416C-B1AD-1113CFAE347C}" destId="{E255F16E-B4AD-4820-B693-95FA9A8866BA}" srcOrd="2" destOrd="0" presId="urn:microsoft.com/office/officeart/2005/8/layout/radial5"/>
    <dgm:cxn modelId="{DC8865B7-EA8F-4D96-9849-9EDFD18004E5}" type="presParOf" srcId="{0901B688-1E3B-416C-B1AD-1113CFAE347C}" destId="{B1960024-F952-4179-85F8-489EB6608998}" srcOrd="3" destOrd="0" presId="urn:microsoft.com/office/officeart/2005/8/layout/radial5"/>
    <dgm:cxn modelId="{E2F331A2-81F4-4A7A-8A7E-2C805CF74A8E}" type="presParOf" srcId="{B1960024-F952-4179-85F8-489EB6608998}" destId="{7A3F91CB-2799-4514-83FA-2199494CEEB1}" srcOrd="0" destOrd="0" presId="urn:microsoft.com/office/officeart/2005/8/layout/radial5"/>
    <dgm:cxn modelId="{178F859B-C23C-49FE-86EB-1460154653D6}" type="presParOf" srcId="{0901B688-1E3B-416C-B1AD-1113CFAE347C}" destId="{F536F1E6-1A05-40AE-B52E-B43E653E778A}" srcOrd="4" destOrd="0" presId="urn:microsoft.com/office/officeart/2005/8/layout/radial5"/>
    <dgm:cxn modelId="{E21CD330-F461-46DF-A8A6-DF94F2CFF443}" type="presParOf" srcId="{0901B688-1E3B-416C-B1AD-1113CFAE347C}" destId="{1FF8A46B-0AC8-44DD-8AF8-64DF63BB101C}" srcOrd="5" destOrd="0" presId="urn:microsoft.com/office/officeart/2005/8/layout/radial5"/>
    <dgm:cxn modelId="{60DB5074-6BF1-4CCF-B3F1-50868D682E45}" type="presParOf" srcId="{1FF8A46B-0AC8-44DD-8AF8-64DF63BB101C}" destId="{3A070382-DA09-4F4A-ADBC-2E1DF8970269}" srcOrd="0" destOrd="0" presId="urn:microsoft.com/office/officeart/2005/8/layout/radial5"/>
    <dgm:cxn modelId="{72845748-DC8F-43B7-857B-180E9117DE66}" type="presParOf" srcId="{0901B688-1E3B-416C-B1AD-1113CFAE347C}" destId="{C9882D32-0FB9-4C95-9E0F-10ACB694C0BE}" srcOrd="6" destOrd="0" presId="urn:microsoft.com/office/officeart/2005/8/layout/radial5"/>
    <dgm:cxn modelId="{058816E7-C7C9-4DC9-B565-1FDDB9D762D5}" type="presParOf" srcId="{0901B688-1E3B-416C-B1AD-1113CFAE347C}" destId="{6FE2D6C3-44F4-4FD0-98D4-FE9DF267878E}" srcOrd="7" destOrd="0" presId="urn:microsoft.com/office/officeart/2005/8/layout/radial5"/>
    <dgm:cxn modelId="{DBB19C23-FB25-42D8-AC1C-4C3B6A8BA11F}" type="presParOf" srcId="{6FE2D6C3-44F4-4FD0-98D4-FE9DF267878E}" destId="{6FB409B5-1995-4E78-A099-A84CC83263C6}" srcOrd="0" destOrd="0" presId="urn:microsoft.com/office/officeart/2005/8/layout/radial5"/>
    <dgm:cxn modelId="{1D75EBBF-F28F-4265-80D7-023B36A78682}" type="presParOf" srcId="{0901B688-1E3B-416C-B1AD-1113CFAE347C}" destId="{8A141449-799D-40F8-A2C0-F940AFB66986}" srcOrd="8" destOrd="0" presId="urn:microsoft.com/office/officeart/2005/8/layout/radial5"/>
    <dgm:cxn modelId="{CF93FA98-2625-4597-B8F8-A4C4E07A183D}" type="presParOf" srcId="{0901B688-1E3B-416C-B1AD-1113CFAE347C}" destId="{16657B5E-B185-4310-9FE9-FCFF4F2D5F83}" srcOrd="9" destOrd="0" presId="urn:microsoft.com/office/officeart/2005/8/layout/radial5"/>
    <dgm:cxn modelId="{594485FA-EAB0-4AA1-8A24-3F29876142EC}" type="presParOf" srcId="{16657B5E-B185-4310-9FE9-FCFF4F2D5F83}" destId="{7C165070-5A6D-444A-9E2E-DE533B8A5612}" srcOrd="0" destOrd="0" presId="urn:microsoft.com/office/officeart/2005/8/layout/radial5"/>
    <dgm:cxn modelId="{4905B853-7E2C-422E-808B-7CA1CD250690}" type="presParOf" srcId="{0901B688-1E3B-416C-B1AD-1113CFAE347C}" destId="{FF1B9CD6-AFF4-41C2-8142-67018173373D}"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D7EA5-329E-4CB8-BDD7-92D168326205}" type="doc">
      <dgm:prSet loTypeId="urn:microsoft.com/office/officeart/2005/8/layout/pyramid4" loCatId="pyramid" qsTypeId="urn:microsoft.com/office/officeart/2005/8/quickstyle/simple1" qsCatId="simple" csTypeId="urn:microsoft.com/office/officeart/2005/8/colors/colorful1#2" csCatId="colorful" phldr="1"/>
      <dgm:spPr/>
      <dgm:t>
        <a:bodyPr/>
        <a:lstStyle/>
        <a:p>
          <a:endParaRPr lang="es-EC"/>
        </a:p>
      </dgm:t>
    </dgm:pt>
    <dgm:pt modelId="{2C2AAB34-056B-4F46-81B6-B0525A22EC7A}">
      <dgm:prSet phldrT="[Texto]"/>
      <dgm:spPr>
        <a:solidFill>
          <a:srgbClr val="3399FF"/>
        </a:solidFill>
      </dgm:spPr>
      <dgm:t>
        <a:bodyPr/>
        <a:lstStyle/>
        <a:p>
          <a:r>
            <a:rPr lang="es-EC" dirty="0" smtClean="0"/>
            <a:t>Indicador a calificarse</a:t>
          </a:r>
          <a:endParaRPr lang="es-EC" dirty="0"/>
        </a:p>
      </dgm:t>
    </dgm:pt>
    <dgm:pt modelId="{61828E18-F48C-4757-8D48-ADB36172CDEB}" type="parTrans" cxnId="{51A65898-CF03-477A-884B-75E69DD00D44}">
      <dgm:prSet/>
      <dgm:spPr/>
      <dgm:t>
        <a:bodyPr/>
        <a:lstStyle/>
        <a:p>
          <a:endParaRPr lang="es-EC"/>
        </a:p>
      </dgm:t>
    </dgm:pt>
    <dgm:pt modelId="{663BDB26-82BB-49AB-8619-B011D84FC591}" type="sibTrans" cxnId="{51A65898-CF03-477A-884B-75E69DD00D44}">
      <dgm:prSet/>
      <dgm:spPr/>
      <dgm:t>
        <a:bodyPr/>
        <a:lstStyle/>
        <a:p>
          <a:endParaRPr lang="es-EC"/>
        </a:p>
      </dgm:t>
    </dgm:pt>
    <dgm:pt modelId="{027AB791-F9A5-4EBF-AF79-A5F8348AFBBA}">
      <dgm:prSet phldrT="[Texto]"/>
      <dgm:spPr>
        <a:solidFill>
          <a:srgbClr val="3399FF"/>
        </a:solidFill>
      </dgm:spPr>
      <dgm:t>
        <a:bodyPr/>
        <a:lstStyle/>
        <a:p>
          <a:r>
            <a:rPr lang="es-EC" dirty="0" smtClean="0"/>
            <a:t>Criterio de Calificación</a:t>
          </a:r>
          <a:endParaRPr lang="es-EC" dirty="0"/>
        </a:p>
      </dgm:t>
    </dgm:pt>
    <dgm:pt modelId="{4767BAD9-5B48-4E75-804E-0CB9DDA36922}" type="parTrans" cxnId="{290F7CA3-629B-49B3-B274-1C681151EE53}">
      <dgm:prSet/>
      <dgm:spPr/>
      <dgm:t>
        <a:bodyPr/>
        <a:lstStyle/>
        <a:p>
          <a:endParaRPr lang="es-EC"/>
        </a:p>
      </dgm:t>
    </dgm:pt>
    <dgm:pt modelId="{1BEAAB2F-13A6-4BFE-ABDB-BF30FCBE9936}" type="sibTrans" cxnId="{290F7CA3-629B-49B3-B274-1C681151EE53}">
      <dgm:prSet/>
      <dgm:spPr/>
      <dgm:t>
        <a:bodyPr/>
        <a:lstStyle/>
        <a:p>
          <a:endParaRPr lang="es-EC"/>
        </a:p>
      </dgm:t>
    </dgm:pt>
    <dgm:pt modelId="{E4AEE7C4-4AF9-4F88-9D22-CD64FFAE7118}">
      <dgm:prSet phldrT="[Texto]"/>
      <dgm:spPr>
        <a:solidFill>
          <a:srgbClr val="3399FF"/>
        </a:solidFill>
      </dgm:spPr>
      <dgm:t>
        <a:bodyPr/>
        <a:lstStyle/>
        <a:p>
          <a:r>
            <a:rPr lang="es-EC" dirty="0" smtClean="0"/>
            <a:t>Intervalos de calificación</a:t>
          </a:r>
          <a:endParaRPr lang="es-EC" dirty="0"/>
        </a:p>
      </dgm:t>
    </dgm:pt>
    <dgm:pt modelId="{3E2DF945-1DB4-4F59-B40D-B3978C7CE699}" type="parTrans" cxnId="{D0EB9EAF-517C-44A3-AC9A-29D3C84BA7E6}">
      <dgm:prSet/>
      <dgm:spPr/>
      <dgm:t>
        <a:bodyPr/>
        <a:lstStyle/>
        <a:p>
          <a:endParaRPr lang="es-EC"/>
        </a:p>
      </dgm:t>
    </dgm:pt>
    <dgm:pt modelId="{C64F0C3D-2BA2-4948-80FD-58EFF657F074}" type="sibTrans" cxnId="{D0EB9EAF-517C-44A3-AC9A-29D3C84BA7E6}">
      <dgm:prSet/>
      <dgm:spPr/>
      <dgm:t>
        <a:bodyPr/>
        <a:lstStyle/>
        <a:p>
          <a:endParaRPr lang="es-EC"/>
        </a:p>
      </dgm:t>
    </dgm:pt>
    <dgm:pt modelId="{02A771E1-A1C5-440D-8433-D19784EB1296}">
      <dgm:prSet phldrT="[Texto]"/>
      <dgm:spPr>
        <a:solidFill>
          <a:srgbClr val="3399FF"/>
        </a:solidFill>
      </dgm:spPr>
      <dgm:t>
        <a:bodyPr/>
        <a:lstStyle/>
        <a:p>
          <a:r>
            <a:rPr lang="es-EC" dirty="0" smtClean="0"/>
            <a:t>Calificación CAMEL</a:t>
          </a:r>
          <a:endParaRPr lang="es-EC" dirty="0"/>
        </a:p>
      </dgm:t>
    </dgm:pt>
    <dgm:pt modelId="{437A60CD-7DC3-4DF4-A512-A7B1117B3A37}" type="parTrans" cxnId="{AAD73FF0-4FFD-4DE6-8B07-C80D12F4302F}">
      <dgm:prSet/>
      <dgm:spPr/>
      <dgm:t>
        <a:bodyPr/>
        <a:lstStyle/>
        <a:p>
          <a:endParaRPr lang="es-EC"/>
        </a:p>
      </dgm:t>
    </dgm:pt>
    <dgm:pt modelId="{67177C33-C8AD-4336-9E5B-4C47EE944A5C}" type="sibTrans" cxnId="{AAD73FF0-4FFD-4DE6-8B07-C80D12F4302F}">
      <dgm:prSet/>
      <dgm:spPr/>
      <dgm:t>
        <a:bodyPr/>
        <a:lstStyle/>
        <a:p>
          <a:endParaRPr lang="es-EC"/>
        </a:p>
      </dgm:t>
    </dgm:pt>
    <dgm:pt modelId="{5FCB36AC-21E5-4B88-ACE7-DC334B154100}" type="pres">
      <dgm:prSet presAssocID="{A13D7EA5-329E-4CB8-BDD7-92D168326205}" presName="compositeShape" presStyleCnt="0">
        <dgm:presLayoutVars>
          <dgm:chMax val="9"/>
          <dgm:dir/>
          <dgm:resizeHandles val="exact"/>
        </dgm:presLayoutVars>
      </dgm:prSet>
      <dgm:spPr/>
      <dgm:t>
        <a:bodyPr/>
        <a:lstStyle/>
        <a:p>
          <a:endParaRPr lang="es-ES"/>
        </a:p>
      </dgm:t>
    </dgm:pt>
    <dgm:pt modelId="{BA643E73-27A6-4B4C-A568-74244E1437BC}" type="pres">
      <dgm:prSet presAssocID="{A13D7EA5-329E-4CB8-BDD7-92D168326205}" presName="triangle1" presStyleLbl="node1" presStyleIdx="0" presStyleCnt="4">
        <dgm:presLayoutVars>
          <dgm:bulletEnabled val="1"/>
        </dgm:presLayoutVars>
      </dgm:prSet>
      <dgm:spPr/>
      <dgm:t>
        <a:bodyPr/>
        <a:lstStyle/>
        <a:p>
          <a:endParaRPr lang="es-EC"/>
        </a:p>
      </dgm:t>
    </dgm:pt>
    <dgm:pt modelId="{6A3486DF-4F8D-470A-89DA-F36FE259AA6E}" type="pres">
      <dgm:prSet presAssocID="{A13D7EA5-329E-4CB8-BDD7-92D168326205}" presName="triangle2" presStyleLbl="node1" presStyleIdx="1" presStyleCnt="4">
        <dgm:presLayoutVars>
          <dgm:bulletEnabled val="1"/>
        </dgm:presLayoutVars>
      </dgm:prSet>
      <dgm:spPr/>
      <dgm:t>
        <a:bodyPr/>
        <a:lstStyle/>
        <a:p>
          <a:endParaRPr lang="es-ES"/>
        </a:p>
      </dgm:t>
    </dgm:pt>
    <dgm:pt modelId="{4DCBB5AA-8B3D-46CB-8AD6-553D9386E667}" type="pres">
      <dgm:prSet presAssocID="{A13D7EA5-329E-4CB8-BDD7-92D168326205}" presName="triangle3" presStyleLbl="node1" presStyleIdx="2" presStyleCnt="4">
        <dgm:presLayoutVars>
          <dgm:bulletEnabled val="1"/>
        </dgm:presLayoutVars>
      </dgm:prSet>
      <dgm:spPr/>
      <dgm:t>
        <a:bodyPr/>
        <a:lstStyle/>
        <a:p>
          <a:endParaRPr lang="es-ES"/>
        </a:p>
      </dgm:t>
    </dgm:pt>
    <dgm:pt modelId="{AF940070-81ED-4EAB-A6A0-0671DCEDD5A9}" type="pres">
      <dgm:prSet presAssocID="{A13D7EA5-329E-4CB8-BDD7-92D168326205}" presName="triangle4" presStyleLbl="node1" presStyleIdx="3" presStyleCnt="4">
        <dgm:presLayoutVars>
          <dgm:bulletEnabled val="1"/>
        </dgm:presLayoutVars>
      </dgm:prSet>
      <dgm:spPr/>
      <dgm:t>
        <a:bodyPr/>
        <a:lstStyle/>
        <a:p>
          <a:endParaRPr lang="es-EC"/>
        </a:p>
      </dgm:t>
    </dgm:pt>
  </dgm:ptLst>
  <dgm:cxnLst>
    <dgm:cxn modelId="{51A65898-CF03-477A-884B-75E69DD00D44}" srcId="{A13D7EA5-329E-4CB8-BDD7-92D168326205}" destId="{2C2AAB34-056B-4F46-81B6-B0525A22EC7A}" srcOrd="0" destOrd="0" parTransId="{61828E18-F48C-4757-8D48-ADB36172CDEB}" sibTransId="{663BDB26-82BB-49AB-8619-B011D84FC591}"/>
    <dgm:cxn modelId="{290F7CA3-629B-49B3-B274-1C681151EE53}" srcId="{A13D7EA5-329E-4CB8-BDD7-92D168326205}" destId="{027AB791-F9A5-4EBF-AF79-A5F8348AFBBA}" srcOrd="1" destOrd="0" parTransId="{4767BAD9-5B48-4E75-804E-0CB9DDA36922}" sibTransId="{1BEAAB2F-13A6-4BFE-ABDB-BF30FCBE9936}"/>
    <dgm:cxn modelId="{AAD73FF0-4FFD-4DE6-8B07-C80D12F4302F}" srcId="{A13D7EA5-329E-4CB8-BDD7-92D168326205}" destId="{02A771E1-A1C5-440D-8433-D19784EB1296}" srcOrd="3" destOrd="0" parTransId="{437A60CD-7DC3-4DF4-A512-A7B1117B3A37}" sibTransId="{67177C33-C8AD-4336-9E5B-4C47EE944A5C}"/>
    <dgm:cxn modelId="{D0EB9EAF-517C-44A3-AC9A-29D3C84BA7E6}" srcId="{A13D7EA5-329E-4CB8-BDD7-92D168326205}" destId="{E4AEE7C4-4AF9-4F88-9D22-CD64FFAE7118}" srcOrd="2" destOrd="0" parTransId="{3E2DF945-1DB4-4F59-B40D-B3978C7CE699}" sibTransId="{C64F0C3D-2BA2-4948-80FD-58EFF657F074}"/>
    <dgm:cxn modelId="{4F83E42A-88CC-43D5-82D8-4869A8C163B3}" type="presOf" srcId="{A13D7EA5-329E-4CB8-BDD7-92D168326205}" destId="{5FCB36AC-21E5-4B88-ACE7-DC334B154100}" srcOrd="0" destOrd="0" presId="urn:microsoft.com/office/officeart/2005/8/layout/pyramid4"/>
    <dgm:cxn modelId="{79AEC9A7-B0E7-4FDA-B05C-F650BB53B32A}" type="presOf" srcId="{02A771E1-A1C5-440D-8433-D19784EB1296}" destId="{AF940070-81ED-4EAB-A6A0-0671DCEDD5A9}" srcOrd="0" destOrd="0" presId="urn:microsoft.com/office/officeart/2005/8/layout/pyramid4"/>
    <dgm:cxn modelId="{DA70C366-7249-43CA-AAD2-15A7995962D6}" type="presOf" srcId="{E4AEE7C4-4AF9-4F88-9D22-CD64FFAE7118}" destId="{4DCBB5AA-8B3D-46CB-8AD6-553D9386E667}" srcOrd="0" destOrd="0" presId="urn:microsoft.com/office/officeart/2005/8/layout/pyramid4"/>
    <dgm:cxn modelId="{05E88035-6F88-4BD3-86D6-AF159E1FCB84}" type="presOf" srcId="{2C2AAB34-056B-4F46-81B6-B0525A22EC7A}" destId="{BA643E73-27A6-4B4C-A568-74244E1437BC}" srcOrd="0" destOrd="0" presId="urn:microsoft.com/office/officeart/2005/8/layout/pyramid4"/>
    <dgm:cxn modelId="{5784F4FE-0C04-436E-AB60-A9DB38907A75}" type="presOf" srcId="{027AB791-F9A5-4EBF-AF79-A5F8348AFBBA}" destId="{6A3486DF-4F8D-470A-89DA-F36FE259AA6E}" srcOrd="0" destOrd="0" presId="urn:microsoft.com/office/officeart/2005/8/layout/pyramid4"/>
    <dgm:cxn modelId="{6CC51759-6C57-4FA0-A9B2-20905604999A}" type="presParOf" srcId="{5FCB36AC-21E5-4B88-ACE7-DC334B154100}" destId="{BA643E73-27A6-4B4C-A568-74244E1437BC}" srcOrd="0" destOrd="0" presId="urn:microsoft.com/office/officeart/2005/8/layout/pyramid4"/>
    <dgm:cxn modelId="{B748808D-00A7-4F2C-B25D-46D7CFBF8A98}" type="presParOf" srcId="{5FCB36AC-21E5-4B88-ACE7-DC334B154100}" destId="{6A3486DF-4F8D-470A-89DA-F36FE259AA6E}" srcOrd="1" destOrd="0" presId="urn:microsoft.com/office/officeart/2005/8/layout/pyramid4"/>
    <dgm:cxn modelId="{33D991B2-2763-4B9E-825F-6D7C14E5060F}" type="presParOf" srcId="{5FCB36AC-21E5-4B88-ACE7-DC334B154100}" destId="{4DCBB5AA-8B3D-46CB-8AD6-553D9386E667}" srcOrd="2" destOrd="0" presId="urn:microsoft.com/office/officeart/2005/8/layout/pyramid4"/>
    <dgm:cxn modelId="{843FA14D-84D0-4C38-8B30-5C6EA3F897C6}" type="presParOf" srcId="{5FCB36AC-21E5-4B88-ACE7-DC334B154100}" destId="{AF940070-81ED-4EAB-A6A0-0671DCEDD5A9}"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A51E1-7A79-4740-91AE-B8D6D1E8C2C9}"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s-ES"/>
        </a:p>
      </dgm:t>
    </dgm:pt>
    <dgm:pt modelId="{5FEF7BE1-067E-457D-AFCB-8537612C9267}">
      <dgm:prSet phldrT="[Texto]" custT="1"/>
      <dgm:spPr/>
      <dgm:t>
        <a:bodyPr/>
        <a:lstStyle/>
        <a:p>
          <a:r>
            <a:rPr lang="es-ES" sz="2800" dirty="0">
              <a:solidFill>
                <a:schemeClr val="tx1"/>
              </a:solidFill>
            </a:rPr>
            <a:t>Informe Ejecutivo </a:t>
          </a:r>
        </a:p>
      </dgm:t>
    </dgm:pt>
    <dgm:pt modelId="{B3807BF0-CF75-4DDE-B774-B1D36AFF9F7F}" type="parTrans" cxnId="{2DBF8343-7DE6-4376-9ABF-ABC523A86833}">
      <dgm:prSet/>
      <dgm:spPr/>
      <dgm:t>
        <a:bodyPr/>
        <a:lstStyle/>
        <a:p>
          <a:endParaRPr lang="es-ES">
            <a:solidFill>
              <a:schemeClr val="tx1"/>
            </a:solidFill>
          </a:endParaRPr>
        </a:p>
      </dgm:t>
    </dgm:pt>
    <dgm:pt modelId="{ED8C111A-BE0E-4C62-8993-08AE21E8C890}" type="sibTrans" cxnId="{2DBF8343-7DE6-4376-9ABF-ABC523A86833}">
      <dgm:prSet/>
      <dgm:spPr/>
      <dgm:t>
        <a:bodyPr/>
        <a:lstStyle/>
        <a:p>
          <a:endParaRPr lang="es-ES">
            <a:solidFill>
              <a:schemeClr val="tx1"/>
            </a:solidFill>
          </a:endParaRPr>
        </a:p>
      </dgm:t>
    </dgm:pt>
    <dgm:pt modelId="{E1CD9B72-4A1B-4261-ABC8-16860C9B5A09}">
      <dgm:prSet phldrT="[Texto]"/>
      <dgm:spPr/>
      <dgm:t>
        <a:bodyPr/>
        <a:lstStyle/>
        <a:p>
          <a:r>
            <a:rPr lang="es-ES" dirty="0">
              <a:solidFill>
                <a:schemeClr val="tx1"/>
              </a:solidFill>
            </a:rPr>
            <a:t>Informe por variables</a:t>
          </a:r>
        </a:p>
      </dgm:t>
    </dgm:pt>
    <dgm:pt modelId="{BEC6EADD-7B4D-41E7-BB2F-546783E46232}" type="parTrans" cxnId="{D1DAC549-E6DD-40F4-AF5F-E0AD43D08E36}">
      <dgm:prSet/>
      <dgm:spPr/>
      <dgm:t>
        <a:bodyPr/>
        <a:lstStyle/>
        <a:p>
          <a:endParaRPr lang="es-ES">
            <a:solidFill>
              <a:schemeClr val="tx1"/>
            </a:solidFill>
          </a:endParaRPr>
        </a:p>
      </dgm:t>
    </dgm:pt>
    <dgm:pt modelId="{B6DBAC3C-E63E-4C6A-A67E-F270878B62C1}" type="sibTrans" cxnId="{D1DAC549-E6DD-40F4-AF5F-E0AD43D08E36}">
      <dgm:prSet/>
      <dgm:spPr/>
      <dgm:t>
        <a:bodyPr/>
        <a:lstStyle/>
        <a:p>
          <a:endParaRPr lang="es-ES">
            <a:solidFill>
              <a:schemeClr val="tx1"/>
            </a:solidFill>
          </a:endParaRPr>
        </a:p>
      </dgm:t>
    </dgm:pt>
    <dgm:pt modelId="{16EBDE37-C99D-431C-AAFE-F9E249B3EA31}">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800" b="1" dirty="0">
              <a:solidFill>
                <a:schemeClr val="tx1"/>
              </a:solidFill>
            </a:rPr>
            <a:t>Objetivo </a:t>
          </a:r>
          <a:r>
            <a:rPr lang="es-ES" sz="1800" b="1" dirty="0" smtClean="0">
              <a:solidFill>
                <a:schemeClr val="tx1"/>
              </a:solidFill>
            </a:rPr>
            <a:t>1: 2</a:t>
          </a:r>
          <a:r>
            <a:rPr lang="es-ES" sz="1800" dirty="0" smtClean="0">
              <a:solidFill>
                <a:schemeClr val="tx1"/>
              </a:solidFill>
            </a:rPr>
            <a:t> variables</a:t>
          </a:r>
          <a:endParaRPr lang="es-ES" sz="1800" dirty="0">
            <a:solidFill>
              <a:schemeClr val="tx1"/>
            </a:solidFill>
          </a:endParaRPr>
        </a:p>
      </dgm:t>
    </dgm:pt>
    <dgm:pt modelId="{EE5D59F0-D583-43AB-80EE-6F1745B4CB08}" type="parTrans" cxnId="{E273430A-0EFD-4B9F-8CBF-376A86D4BC8D}">
      <dgm:prSet/>
      <dgm:spPr/>
      <dgm:t>
        <a:bodyPr/>
        <a:lstStyle/>
        <a:p>
          <a:endParaRPr lang="es-ES">
            <a:solidFill>
              <a:schemeClr val="tx1"/>
            </a:solidFill>
          </a:endParaRPr>
        </a:p>
      </dgm:t>
    </dgm:pt>
    <dgm:pt modelId="{DBC3CDC5-F415-4931-A63C-D4535DA21AB3}" type="sibTrans" cxnId="{E273430A-0EFD-4B9F-8CBF-376A86D4BC8D}">
      <dgm:prSet/>
      <dgm:spPr/>
      <dgm:t>
        <a:bodyPr/>
        <a:lstStyle/>
        <a:p>
          <a:endParaRPr lang="es-ES">
            <a:solidFill>
              <a:schemeClr val="tx1"/>
            </a:solidFill>
          </a:endParaRPr>
        </a:p>
      </dgm:t>
    </dgm:pt>
    <dgm:pt modelId="{5D3EC25E-F50D-4574-A620-0E89DBCB656B}">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800" b="1" dirty="0">
              <a:solidFill>
                <a:schemeClr val="tx1"/>
              </a:solidFill>
            </a:rPr>
            <a:t>Objetivo 2: </a:t>
          </a:r>
          <a:r>
            <a:rPr lang="es-ES" sz="1800" b="1" dirty="0" smtClean="0">
              <a:solidFill>
                <a:schemeClr val="tx1"/>
              </a:solidFill>
            </a:rPr>
            <a:t>3</a:t>
          </a:r>
          <a:r>
            <a:rPr lang="es-ES" sz="1800" dirty="0" smtClean="0">
              <a:solidFill>
                <a:schemeClr val="tx1"/>
              </a:solidFill>
            </a:rPr>
            <a:t> </a:t>
          </a:r>
          <a:r>
            <a:rPr lang="es-ES" sz="1800" dirty="0">
              <a:solidFill>
                <a:schemeClr val="tx1"/>
              </a:solidFill>
            </a:rPr>
            <a:t>variables</a:t>
          </a:r>
        </a:p>
      </dgm:t>
    </dgm:pt>
    <dgm:pt modelId="{0F5D3B00-5A23-4C4D-BE7D-AEA9A2177A3D}" type="parTrans" cxnId="{2343E2B2-08CD-4DF2-A93C-C9E3BE334B47}">
      <dgm:prSet/>
      <dgm:spPr/>
      <dgm:t>
        <a:bodyPr/>
        <a:lstStyle/>
        <a:p>
          <a:endParaRPr lang="es-ES">
            <a:solidFill>
              <a:schemeClr val="tx1"/>
            </a:solidFill>
          </a:endParaRPr>
        </a:p>
      </dgm:t>
    </dgm:pt>
    <dgm:pt modelId="{321E3928-BBF5-4052-BB33-EBD9544FFC83}" type="sibTrans" cxnId="{2343E2B2-08CD-4DF2-A93C-C9E3BE334B47}">
      <dgm:prSet/>
      <dgm:spPr/>
      <dgm:t>
        <a:bodyPr/>
        <a:lstStyle/>
        <a:p>
          <a:endParaRPr lang="es-ES">
            <a:solidFill>
              <a:schemeClr val="tx1"/>
            </a:solidFill>
          </a:endParaRPr>
        </a:p>
      </dgm:t>
    </dgm:pt>
    <dgm:pt modelId="{B69146E5-EB88-4406-B5E9-296E2E5E52A8}">
      <dgm:prSet phldrT="[Texto]"/>
      <dgm:spPr/>
      <dgm:t>
        <a:bodyPr/>
        <a:lstStyle/>
        <a:p>
          <a:r>
            <a:rPr lang="es-ES">
              <a:solidFill>
                <a:schemeClr val="tx1"/>
              </a:solidFill>
            </a:rPr>
            <a:t>Informe </a:t>
          </a:r>
          <a:r>
            <a:rPr lang="es-ES" smtClean="0">
              <a:solidFill>
                <a:schemeClr val="tx1"/>
              </a:solidFill>
            </a:rPr>
            <a:t>detallado</a:t>
          </a:r>
          <a:endParaRPr lang="es-ES" dirty="0">
            <a:solidFill>
              <a:schemeClr val="tx1"/>
            </a:solidFill>
          </a:endParaRPr>
        </a:p>
      </dgm:t>
    </dgm:pt>
    <dgm:pt modelId="{4F6573DD-4055-4FE4-98F9-40D88112B800}" type="parTrans" cxnId="{B01B04D1-2CB4-40C3-87DD-FAB83E183893}">
      <dgm:prSet/>
      <dgm:spPr/>
      <dgm:t>
        <a:bodyPr/>
        <a:lstStyle/>
        <a:p>
          <a:endParaRPr lang="es-ES">
            <a:solidFill>
              <a:schemeClr val="tx1"/>
            </a:solidFill>
          </a:endParaRPr>
        </a:p>
      </dgm:t>
    </dgm:pt>
    <dgm:pt modelId="{9EAAF556-3CA4-40AC-B2D6-30EB31BBD639}" type="sibTrans" cxnId="{B01B04D1-2CB4-40C3-87DD-FAB83E183893}">
      <dgm:prSet/>
      <dgm:spPr/>
      <dgm:t>
        <a:bodyPr/>
        <a:lstStyle/>
        <a:p>
          <a:endParaRPr lang="es-ES">
            <a:solidFill>
              <a:schemeClr val="tx1"/>
            </a:solidFill>
          </a:endParaRPr>
        </a:p>
      </dgm:t>
    </dgm:pt>
    <dgm:pt modelId="{5594614E-AA2C-49A6-84C6-8FDA5A5B07BA}">
      <dgm:prSet phldrT="[Texto]" custT="1"/>
      <dgm:spPr>
        <a:solidFill>
          <a:srgbClr val="3399FF"/>
        </a:solidFill>
      </dgm:spPr>
      <dgm:t>
        <a:bodyPr/>
        <a:lstStyle/>
        <a:p>
          <a:r>
            <a:rPr lang="es-ES" sz="2400" dirty="0">
              <a:solidFill>
                <a:schemeClr val="tx1"/>
              </a:solidFill>
            </a:rPr>
            <a:t>Análisis de frecuencias</a:t>
          </a:r>
        </a:p>
      </dgm:t>
    </dgm:pt>
    <dgm:pt modelId="{B61CC187-3593-44A4-B237-89100C3E80FC}" type="parTrans" cxnId="{29880809-2580-4CDB-ABEF-A545184FE4B4}">
      <dgm:prSet/>
      <dgm:spPr/>
      <dgm:t>
        <a:bodyPr/>
        <a:lstStyle/>
        <a:p>
          <a:endParaRPr lang="es-ES">
            <a:solidFill>
              <a:schemeClr val="tx1"/>
            </a:solidFill>
          </a:endParaRPr>
        </a:p>
      </dgm:t>
    </dgm:pt>
    <dgm:pt modelId="{7494817F-487A-4C0F-8594-851E9CC0FD76}" type="sibTrans" cxnId="{29880809-2580-4CDB-ABEF-A545184FE4B4}">
      <dgm:prSet/>
      <dgm:spPr/>
      <dgm:t>
        <a:bodyPr/>
        <a:lstStyle/>
        <a:p>
          <a:endParaRPr lang="es-ES">
            <a:solidFill>
              <a:schemeClr val="tx1"/>
            </a:solidFill>
          </a:endParaRPr>
        </a:p>
      </dgm:t>
    </dgm:pt>
    <dgm:pt modelId="{19B45436-C4F4-4D03-97AE-8451629796EF}">
      <dgm:prSet phldrT="[Texto]"/>
      <dgm:spPr>
        <a:solidFill>
          <a:srgbClr val="3399FF"/>
        </a:solidFill>
      </dgm:spPr>
      <dgm:t>
        <a:bodyPr/>
        <a:lstStyle/>
        <a:p>
          <a:endParaRPr lang="es-ES" sz="2800" dirty="0">
            <a:solidFill>
              <a:schemeClr val="tx1"/>
            </a:solidFill>
          </a:endParaRPr>
        </a:p>
      </dgm:t>
    </dgm:pt>
    <dgm:pt modelId="{1CF28D74-E930-42BF-BF66-2E531EFEA9C5}" type="parTrans" cxnId="{08269770-BD11-42D2-9419-A8A51CB40E37}">
      <dgm:prSet/>
      <dgm:spPr/>
      <dgm:t>
        <a:bodyPr/>
        <a:lstStyle/>
        <a:p>
          <a:endParaRPr lang="es-ES">
            <a:solidFill>
              <a:schemeClr val="tx1"/>
            </a:solidFill>
          </a:endParaRPr>
        </a:p>
      </dgm:t>
    </dgm:pt>
    <dgm:pt modelId="{80A017D7-5A51-427A-9429-40D066C00A8E}" type="sibTrans" cxnId="{08269770-BD11-42D2-9419-A8A51CB40E37}">
      <dgm:prSet/>
      <dgm:spPr/>
      <dgm:t>
        <a:bodyPr/>
        <a:lstStyle/>
        <a:p>
          <a:endParaRPr lang="es-ES">
            <a:solidFill>
              <a:schemeClr val="tx1"/>
            </a:solidFill>
          </a:endParaRPr>
        </a:p>
      </dgm:t>
    </dgm:pt>
    <dgm:pt modelId="{BA022820-0FCC-4D3D-8CF5-0E476BF32826}">
      <dgm:prSet phldrT="[Texto]"/>
      <dgm:spPr>
        <a:solidFill>
          <a:srgbClr val="3399FF"/>
        </a:solidFill>
      </dgm:spPr>
      <dgm:t>
        <a:bodyPr/>
        <a:lstStyle/>
        <a:p>
          <a:endParaRPr lang="es-ES" sz="2800" dirty="0">
            <a:solidFill>
              <a:schemeClr val="tx1"/>
            </a:solidFill>
          </a:endParaRPr>
        </a:p>
      </dgm:t>
    </dgm:pt>
    <dgm:pt modelId="{F1D2B99A-BEA5-487B-9A4A-DF092008973C}" type="parTrans" cxnId="{E3E14E5E-C70B-469D-A922-B20B6E8AA89F}">
      <dgm:prSet/>
      <dgm:spPr/>
      <dgm:t>
        <a:bodyPr/>
        <a:lstStyle/>
        <a:p>
          <a:endParaRPr lang="es-ES">
            <a:solidFill>
              <a:schemeClr val="tx1"/>
            </a:solidFill>
          </a:endParaRPr>
        </a:p>
      </dgm:t>
    </dgm:pt>
    <dgm:pt modelId="{6719DC83-8FFA-4CF7-9D6E-9C7FBB6A3FA8}" type="sibTrans" cxnId="{E3E14E5E-C70B-469D-A922-B20B6E8AA89F}">
      <dgm:prSet/>
      <dgm:spPr/>
      <dgm:t>
        <a:bodyPr/>
        <a:lstStyle/>
        <a:p>
          <a:endParaRPr lang="es-ES">
            <a:solidFill>
              <a:schemeClr val="tx1"/>
            </a:solidFill>
          </a:endParaRPr>
        </a:p>
      </dgm:t>
    </dgm:pt>
    <dgm:pt modelId="{F8D686EF-4DB7-4675-96A6-5E95ED8E764F}">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s-ES" sz="1800" dirty="0">
            <a:solidFill>
              <a:schemeClr val="tx1"/>
            </a:solidFill>
          </a:endParaRPr>
        </a:p>
      </dgm:t>
    </dgm:pt>
    <dgm:pt modelId="{A6721702-C32F-4BF8-B930-2EF7F1AB3F0C}" type="parTrans" cxnId="{AF22F859-F305-44CA-8492-E9C1CC6AC529}">
      <dgm:prSet/>
      <dgm:spPr/>
      <dgm:t>
        <a:bodyPr/>
        <a:lstStyle/>
        <a:p>
          <a:endParaRPr lang="es-ES">
            <a:solidFill>
              <a:schemeClr val="tx1"/>
            </a:solidFill>
          </a:endParaRPr>
        </a:p>
      </dgm:t>
    </dgm:pt>
    <dgm:pt modelId="{F7888A35-2353-4634-AFFD-46A28ADA3A0F}" type="sibTrans" cxnId="{AF22F859-F305-44CA-8492-E9C1CC6AC529}">
      <dgm:prSet/>
      <dgm:spPr/>
      <dgm:t>
        <a:bodyPr/>
        <a:lstStyle/>
        <a:p>
          <a:endParaRPr lang="es-ES">
            <a:solidFill>
              <a:schemeClr val="tx1"/>
            </a:solidFill>
          </a:endParaRPr>
        </a:p>
      </dgm:t>
    </dgm:pt>
    <dgm:pt modelId="{89051AA4-78F6-413C-8C76-3C5CC87846E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800" b="1" dirty="0">
              <a:solidFill>
                <a:schemeClr val="tx1"/>
              </a:solidFill>
            </a:rPr>
            <a:t>Objetivo 3: </a:t>
          </a:r>
          <a:r>
            <a:rPr lang="es-ES" sz="1800" b="1" dirty="0" smtClean="0">
              <a:solidFill>
                <a:schemeClr val="tx1"/>
              </a:solidFill>
            </a:rPr>
            <a:t>5</a:t>
          </a:r>
          <a:r>
            <a:rPr lang="es-ES" sz="1800" dirty="0" smtClean="0">
              <a:solidFill>
                <a:schemeClr val="tx1"/>
              </a:solidFill>
            </a:rPr>
            <a:t> variables</a:t>
          </a:r>
          <a:endParaRPr lang="es-ES" sz="1800" dirty="0">
            <a:solidFill>
              <a:schemeClr val="tx1"/>
            </a:solidFill>
          </a:endParaRPr>
        </a:p>
      </dgm:t>
    </dgm:pt>
    <dgm:pt modelId="{EDC07657-AEDA-4466-AA2A-1CE796741BCF}" type="parTrans" cxnId="{D572148F-73FB-4C5C-B2A4-A54A419B203A}">
      <dgm:prSet/>
      <dgm:spPr/>
      <dgm:t>
        <a:bodyPr/>
        <a:lstStyle/>
        <a:p>
          <a:endParaRPr lang="es-ES">
            <a:solidFill>
              <a:schemeClr val="tx1"/>
            </a:solidFill>
          </a:endParaRPr>
        </a:p>
      </dgm:t>
    </dgm:pt>
    <dgm:pt modelId="{F24A89DC-6E71-4CF6-B1E5-6B6AEFDC1CAC}" type="sibTrans" cxnId="{D572148F-73FB-4C5C-B2A4-A54A419B203A}">
      <dgm:prSet/>
      <dgm:spPr/>
      <dgm:t>
        <a:bodyPr/>
        <a:lstStyle/>
        <a:p>
          <a:endParaRPr lang="es-ES">
            <a:solidFill>
              <a:schemeClr val="tx1"/>
            </a:solidFill>
          </a:endParaRPr>
        </a:p>
      </dgm:t>
    </dgm:pt>
    <dgm:pt modelId="{08363254-A4E5-47AE-815A-D05F61C689ED}">
      <dgm:prSet phldrT="[Texto]"/>
      <dgm:spPr>
        <a:solidFill>
          <a:srgbClr val="3399FF"/>
        </a:solidFill>
      </dgm:spPr>
      <dgm:t>
        <a:bodyPr/>
        <a:lstStyle/>
        <a:p>
          <a:endParaRPr lang="es-ES" sz="2800" dirty="0">
            <a:solidFill>
              <a:schemeClr val="tx1"/>
            </a:solidFill>
          </a:endParaRPr>
        </a:p>
      </dgm:t>
    </dgm:pt>
    <dgm:pt modelId="{CEABD9B6-BDCE-4545-BF3D-296BF1E6EE7D}" type="parTrans" cxnId="{0999FFA4-D545-401F-B841-4069E4661218}">
      <dgm:prSet/>
      <dgm:spPr/>
      <dgm:t>
        <a:bodyPr/>
        <a:lstStyle/>
        <a:p>
          <a:endParaRPr lang="es-ES">
            <a:solidFill>
              <a:schemeClr val="tx1"/>
            </a:solidFill>
          </a:endParaRPr>
        </a:p>
      </dgm:t>
    </dgm:pt>
    <dgm:pt modelId="{D000463C-79D9-457B-A11B-53334B201CD5}" type="sibTrans" cxnId="{0999FFA4-D545-401F-B841-4069E4661218}">
      <dgm:prSet/>
      <dgm:spPr/>
      <dgm:t>
        <a:bodyPr/>
        <a:lstStyle/>
        <a:p>
          <a:endParaRPr lang="es-ES">
            <a:solidFill>
              <a:schemeClr val="tx1"/>
            </a:solidFill>
          </a:endParaRPr>
        </a:p>
      </dgm:t>
    </dgm:pt>
    <dgm:pt modelId="{239646BC-89CD-4B0D-A596-F93D2D0AEED0}">
      <dgm:prSet phldrT="[Texto]"/>
      <dgm:spPr>
        <a:solidFill>
          <a:srgbClr val="3399FF"/>
        </a:solidFill>
      </dgm:spPr>
      <dgm:t>
        <a:bodyPr/>
        <a:lstStyle/>
        <a:p>
          <a:endParaRPr lang="es-ES" sz="2800" dirty="0">
            <a:solidFill>
              <a:schemeClr val="tx1"/>
            </a:solidFill>
          </a:endParaRPr>
        </a:p>
      </dgm:t>
    </dgm:pt>
    <dgm:pt modelId="{5B9097F0-62BA-4C68-9B69-875DB90AE65F}" type="parTrans" cxnId="{51DF64BC-6A1C-41B9-A341-38F0B9EA563A}">
      <dgm:prSet/>
      <dgm:spPr/>
      <dgm:t>
        <a:bodyPr/>
        <a:lstStyle/>
        <a:p>
          <a:endParaRPr lang="es-ES">
            <a:solidFill>
              <a:schemeClr val="tx1"/>
            </a:solidFill>
          </a:endParaRPr>
        </a:p>
      </dgm:t>
    </dgm:pt>
    <dgm:pt modelId="{CA8A1031-9E99-4286-81EE-FE1014D57A53}" type="sibTrans" cxnId="{51DF64BC-6A1C-41B9-A341-38F0B9EA563A}">
      <dgm:prSet/>
      <dgm:spPr/>
      <dgm:t>
        <a:bodyPr/>
        <a:lstStyle/>
        <a:p>
          <a:endParaRPr lang="es-ES">
            <a:solidFill>
              <a:schemeClr val="tx1"/>
            </a:solidFill>
          </a:endParaRPr>
        </a:p>
      </dgm:t>
    </dgm:pt>
    <dgm:pt modelId="{1F56C961-0FF5-4396-BC80-BFCDFCCE1B0D}">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S" sz="1800" b="1" dirty="0">
              <a:solidFill>
                <a:schemeClr val="tx1"/>
              </a:solidFill>
            </a:rPr>
            <a:t>Objetivo </a:t>
          </a:r>
          <a:r>
            <a:rPr lang="es-ES" sz="1800" b="1" dirty="0" smtClean="0">
              <a:solidFill>
                <a:schemeClr val="tx1"/>
              </a:solidFill>
            </a:rPr>
            <a:t>1:      </a:t>
          </a:r>
          <a:r>
            <a:rPr lang="es-ES" sz="1800" dirty="0" smtClean="0">
              <a:solidFill>
                <a:schemeClr val="tx1"/>
              </a:solidFill>
            </a:rPr>
            <a:t>Evolución Financiera</a:t>
          </a:r>
          <a:endParaRPr lang="es-ES" sz="1800" dirty="0">
            <a:solidFill>
              <a:schemeClr val="tx1"/>
            </a:solidFill>
          </a:endParaRPr>
        </a:p>
      </dgm:t>
    </dgm:pt>
    <dgm:pt modelId="{3D872D49-1EEF-4B3A-9FB3-CC1C2C326E9D}" type="sibTrans" cxnId="{38514BEC-4268-4E42-A51C-CED0BE3170C2}">
      <dgm:prSet/>
      <dgm:spPr/>
      <dgm:t>
        <a:bodyPr/>
        <a:lstStyle/>
        <a:p>
          <a:endParaRPr lang="es-ES">
            <a:solidFill>
              <a:schemeClr val="tx1"/>
            </a:solidFill>
          </a:endParaRPr>
        </a:p>
      </dgm:t>
    </dgm:pt>
    <dgm:pt modelId="{F0ACE189-7085-4F94-929C-0B15D077F7F1}" type="parTrans" cxnId="{38514BEC-4268-4E42-A51C-CED0BE3170C2}">
      <dgm:prSet/>
      <dgm:spPr/>
      <dgm:t>
        <a:bodyPr/>
        <a:lstStyle/>
        <a:p>
          <a:endParaRPr lang="es-ES">
            <a:solidFill>
              <a:schemeClr val="tx1"/>
            </a:solidFill>
          </a:endParaRPr>
        </a:p>
      </dgm:t>
    </dgm:pt>
    <dgm:pt modelId="{B7AD569D-B520-483E-93D8-B522DDCC5088}">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S" sz="1800" b="1" dirty="0">
              <a:solidFill>
                <a:schemeClr val="tx1"/>
              </a:solidFill>
            </a:rPr>
            <a:t>Objetivo 2: </a:t>
          </a:r>
          <a:r>
            <a:rPr lang="es-ES" sz="1800" b="1" dirty="0" smtClean="0">
              <a:solidFill>
                <a:schemeClr val="tx1"/>
              </a:solidFill>
            </a:rPr>
            <a:t>     </a:t>
          </a:r>
          <a:r>
            <a:rPr lang="es-ES" sz="1800" dirty="0" smtClean="0">
              <a:solidFill>
                <a:schemeClr val="tx1"/>
              </a:solidFill>
            </a:rPr>
            <a:t>Estructura Financiera</a:t>
          </a:r>
          <a:endParaRPr lang="es-ES" sz="1800" dirty="0">
            <a:solidFill>
              <a:schemeClr val="tx1"/>
            </a:solidFill>
          </a:endParaRPr>
        </a:p>
      </dgm:t>
    </dgm:pt>
    <dgm:pt modelId="{7779B3A3-6B1C-430E-8F59-38B6B36280BF}" type="sibTrans" cxnId="{CF4EDF16-1355-4853-A98F-4AE621A9A6CB}">
      <dgm:prSet/>
      <dgm:spPr/>
      <dgm:t>
        <a:bodyPr/>
        <a:lstStyle/>
        <a:p>
          <a:endParaRPr lang="es-ES">
            <a:solidFill>
              <a:schemeClr val="tx1"/>
            </a:solidFill>
          </a:endParaRPr>
        </a:p>
      </dgm:t>
    </dgm:pt>
    <dgm:pt modelId="{A24CA302-0243-4810-A4F0-03EDC5981A65}" type="parTrans" cxnId="{CF4EDF16-1355-4853-A98F-4AE621A9A6CB}">
      <dgm:prSet/>
      <dgm:spPr/>
      <dgm:t>
        <a:bodyPr/>
        <a:lstStyle/>
        <a:p>
          <a:endParaRPr lang="es-ES">
            <a:solidFill>
              <a:schemeClr val="tx1"/>
            </a:solidFill>
          </a:endParaRPr>
        </a:p>
      </dgm:t>
    </dgm:pt>
    <dgm:pt modelId="{26E55F16-1E0D-49A4-A2DC-44D5E5198CB1}">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S" sz="1800" b="1" dirty="0">
              <a:solidFill>
                <a:schemeClr val="tx1"/>
              </a:solidFill>
            </a:rPr>
            <a:t>Objetivo 3: </a:t>
          </a:r>
          <a:r>
            <a:rPr lang="es-ES" sz="1800" b="1" dirty="0" smtClean="0">
              <a:solidFill>
                <a:schemeClr val="tx1"/>
              </a:solidFill>
            </a:rPr>
            <a:t>    Situación Financieros - CAMEL</a:t>
          </a:r>
          <a:endParaRPr lang="es-ES" sz="1800" dirty="0">
            <a:solidFill>
              <a:schemeClr val="tx1"/>
            </a:solidFill>
          </a:endParaRPr>
        </a:p>
      </dgm:t>
    </dgm:pt>
    <dgm:pt modelId="{E8AED670-0D84-4DF5-A383-EFE4718CF7A8}" type="sibTrans" cxnId="{0F71C18E-3E62-4A6E-B223-99C0E07A82C5}">
      <dgm:prSet/>
      <dgm:spPr/>
      <dgm:t>
        <a:bodyPr/>
        <a:lstStyle/>
        <a:p>
          <a:endParaRPr lang="es-ES">
            <a:solidFill>
              <a:schemeClr val="tx1"/>
            </a:solidFill>
          </a:endParaRPr>
        </a:p>
      </dgm:t>
    </dgm:pt>
    <dgm:pt modelId="{A4592C7F-66E7-41B5-B8A2-E4251BC1C729}" type="parTrans" cxnId="{0F71C18E-3E62-4A6E-B223-99C0E07A82C5}">
      <dgm:prSet/>
      <dgm:spPr/>
      <dgm:t>
        <a:bodyPr/>
        <a:lstStyle/>
        <a:p>
          <a:endParaRPr lang="es-ES">
            <a:solidFill>
              <a:schemeClr val="tx1"/>
            </a:solidFill>
          </a:endParaRPr>
        </a:p>
      </dgm:t>
    </dgm:pt>
    <dgm:pt modelId="{1C651D86-DB8F-48BE-AFBE-6066BB908851}">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s-ES" sz="1800" dirty="0">
            <a:solidFill>
              <a:schemeClr val="tx1"/>
            </a:solidFill>
          </a:endParaRPr>
        </a:p>
      </dgm:t>
    </dgm:pt>
    <dgm:pt modelId="{1F026875-5AE7-4983-9996-2AA2277A8979}" type="parTrans" cxnId="{22A0968C-EE7B-4AD2-A4E0-8BDD9A306F79}">
      <dgm:prSet/>
      <dgm:spPr/>
      <dgm:t>
        <a:bodyPr/>
        <a:lstStyle/>
        <a:p>
          <a:endParaRPr lang="es-EC">
            <a:solidFill>
              <a:schemeClr val="tx1"/>
            </a:solidFill>
          </a:endParaRPr>
        </a:p>
      </dgm:t>
    </dgm:pt>
    <dgm:pt modelId="{AB2F32B4-7E50-4A3E-9BE1-DC3472197CAA}" type="sibTrans" cxnId="{22A0968C-EE7B-4AD2-A4E0-8BDD9A306F79}">
      <dgm:prSet/>
      <dgm:spPr/>
      <dgm:t>
        <a:bodyPr/>
        <a:lstStyle/>
        <a:p>
          <a:endParaRPr lang="es-EC">
            <a:solidFill>
              <a:schemeClr val="tx1"/>
            </a:solidFill>
          </a:endParaRPr>
        </a:p>
      </dgm:t>
    </dgm:pt>
    <dgm:pt modelId="{5768C3CF-B96C-4E72-973A-2C5B75BD606A}">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s-ES" sz="1800" dirty="0">
            <a:solidFill>
              <a:schemeClr val="tx1"/>
            </a:solidFill>
          </a:endParaRPr>
        </a:p>
      </dgm:t>
    </dgm:pt>
    <dgm:pt modelId="{D6B6DF62-B1F2-4CC9-B06C-0A00EB016D22}" type="parTrans" cxnId="{05E52A69-8A93-4EBF-8DB1-161D8F354E46}">
      <dgm:prSet/>
      <dgm:spPr/>
      <dgm:t>
        <a:bodyPr/>
        <a:lstStyle/>
        <a:p>
          <a:endParaRPr lang="es-EC">
            <a:solidFill>
              <a:schemeClr val="tx1"/>
            </a:solidFill>
          </a:endParaRPr>
        </a:p>
      </dgm:t>
    </dgm:pt>
    <dgm:pt modelId="{6D597B00-94B1-49B1-9296-CE242C51D56C}" type="sibTrans" cxnId="{05E52A69-8A93-4EBF-8DB1-161D8F354E46}">
      <dgm:prSet/>
      <dgm:spPr/>
      <dgm:t>
        <a:bodyPr/>
        <a:lstStyle/>
        <a:p>
          <a:endParaRPr lang="es-EC">
            <a:solidFill>
              <a:schemeClr val="tx1"/>
            </a:solidFill>
          </a:endParaRPr>
        </a:p>
      </dgm:t>
    </dgm:pt>
    <dgm:pt modelId="{DACB93E3-8E67-49E3-AE0D-F485BCE8896B}">
      <dgm:prSet phldrT="[Texto]"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s-ES" sz="1800" dirty="0">
            <a:solidFill>
              <a:schemeClr val="tx1"/>
            </a:solidFill>
          </a:endParaRPr>
        </a:p>
      </dgm:t>
    </dgm:pt>
    <dgm:pt modelId="{F7A3C670-4AB4-4D90-B190-D6707E40A519}" type="parTrans" cxnId="{94D8CC17-56C1-4D3F-AA5C-495138BEB342}">
      <dgm:prSet/>
      <dgm:spPr/>
      <dgm:t>
        <a:bodyPr/>
        <a:lstStyle/>
        <a:p>
          <a:endParaRPr lang="es-EC">
            <a:solidFill>
              <a:schemeClr val="tx1"/>
            </a:solidFill>
          </a:endParaRPr>
        </a:p>
      </dgm:t>
    </dgm:pt>
    <dgm:pt modelId="{AD3361AE-1C95-455C-9F83-7F66D1521776}" type="sibTrans" cxnId="{94D8CC17-56C1-4D3F-AA5C-495138BEB342}">
      <dgm:prSet/>
      <dgm:spPr/>
      <dgm:t>
        <a:bodyPr/>
        <a:lstStyle/>
        <a:p>
          <a:endParaRPr lang="es-EC">
            <a:solidFill>
              <a:schemeClr val="tx1"/>
            </a:solidFill>
          </a:endParaRPr>
        </a:p>
      </dgm:t>
    </dgm:pt>
    <dgm:pt modelId="{0B8C67F1-62A2-4D9E-A51A-8CF996724D9C}">
      <dgm:prSet phldrT="[Texto]" custT="1">
        <dgm:style>
          <a:lnRef idx="1">
            <a:schemeClr val="accent4"/>
          </a:lnRef>
          <a:fillRef idx="2">
            <a:schemeClr val="accent4"/>
          </a:fillRef>
          <a:effectRef idx="1">
            <a:schemeClr val="accent4"/>
          </a:effectRef>
          <a:fontRef idx="minor">
            <a:schemeClr val="dk1"/>
          </a:fontRef>
        </dgm:style>
      </dgm:prSet>
      <dgm:spPr/>
      <dgm:t>
        <a:bodyPr/>
        <a:lstStyle/>
        <a:p>
          <a:endParaRPr lang="es-ES" sz="1800" dirty="0">
            <a:solidFill>
              <a:schemeClr val="tx1"/>
            </a:solidFill>
          </a:endParaRPr>
        </a:p>
      </dgm:t>
    </dgm:pt>
    <dgm:pt modelId="{563ED164-3A80-4D9A-BA74-AA2D3CD16598}" type="parTrans" cxnId="{EE09159E-77D3-42E3-A657-A84A607FDACA}">
      <dgm:prSet/>
      <dgm:spPr/>
      <dgm:t>
        <a:bodyPr/>
        <a:lstStyle/>
        <a:p>
          <a:endParaRPr lang="es-EC">
            <a:solidFill>
              <a:schemeClr val="tx1"/>
            </a:solidFill>
          </a:endParaRPr>
        </a:p>
      </dgm:t>
    </dgm:pt>
    <dgm:pt modelId="{55CCF6F5-4059-403A-83F5-B9C31ED5219E}" type="sibTrans" cxnId="{EE09159E-77D3-42E3-A657-A84A607FDACA}">
      <dgm:prSet/>
      <dgm:spPr/>
      <dgm:t>
        <a:bodyPr/>
        <a:lstStyle/>
        <a:p>
          <a:endParaRPr lang="es-EC">
            <a:solidFill>
              <a:schemeClr val="tx1"/>
            </a:solidFill>
          </a:endParaRPr>
        </a:p>
      </dgm:t>
    </dgm:pt>
    <dgm:pt modelId="{4B3C4D12-8BF7-475F-A587-3035DFF8C60C}">
      <dgm:prSet phldrT="[Texto]" custT="1">
        <dgm:style>
          <a:lnRef idx="1">
            <a:schemeClr val="accent4"/>
          </a:lnRef>
          <a:fillRef idx="2">
            <a:schemeClr val="accent4"/>
          </a:fillRef>
          <a:effectRef idx="1">
            <a:schemeClr val="accent4"/>
          </a:effectRef>
          <a:fontRef idx="minor">
            <a:schemeClr val="dk1"/>
          </a:fontRef>
        </dgm:style>
      </dgm:prSet>
      <dgm:spPr/>
      <dgm:t>
        <a:bodyPr/>
        <a:lstStyle/>
        <a:p>
          <a:endParaRPr lang="es-ES" sz="1800" dirty="0">
            <a:solidFill>
              <a:schemeClr val="tx1"/>
            </a:solidFill>
          </a:endParaRPr>
        </a:p>
      </dgm:t>
    </dgm:pt>
    <dgm:pt modelId="{52B20CA5-B618-4ABA-AF2C-417DBB951FD5}" type="parTrans" cxnId="{A728AE0D-A349-4D5B-B495-6707809B904C}">
      <dgm:prSet/>
      <dgm:spPr/>
      <dgm:t>
        <a:bodyPr/>
        <a:lstStyle/>
        <a:p>
          <a:endParaRPr lang="es-EC">
            <a:solidFill>
              <a:schemeClr val="tx1"/>
            </a:solidFill>
          </a:endParaRPr>
        </a:p>
      </dgm:t>
    </dgm:pt>
    <dgm:pt modelId="{AB1985D6-69DA-4FDA-A9BD-28863919C627}" type="sibTrans" cxnId="{A728AE0D-A349-4D5B-B495-6707809B904C}">
      <dgm:prSet/>
      <dgm:spPr/>
      <dgm:t>
        <a:bodyPr/>
        <a:lstStyle/>
        <a:p>
          <a:endParaRPr lang="es-EC">
            <a:solidFill>
              <a:schemeClr val="tx1"/>
            </a:solidFill>
          </a:endParaRPr>
        </a:p>
      </dgm:t>
    </dgm:pt>
    <dgm:pt modelId="{EF0BE092-52DD-457B-B5F6-25C82BE716A9}">
      <dgm:prSet phldrT="[Texto]" custT="1">
        <dgm:style>
          <a:lnRef idx="1">
            <a:schemeClr val="accent4"/>
          </a:lnRef>
          <a:fillRef idx="2">
            <a:schemeClr val="accent4"/>
          </a:fillRef>
          <a:effectRef idx="1">
            <a:schemeClr val="accent4"/>
          </a:effectRef>
          <a:fontRef idx="minor">
            <a:schemeClr val="dk1"/>
          </a:fontRef>
        </dgm:style>
      </dgm:prSet>
      <dgm:spPr/>
      <dgm:t>
        <a:bodyPr/>
        <a:lstStyle/>
        <a:p>
          <a:endParaRPr lang="es-ES" sz="1800" dirty="0">
            <a:solidFill>
              <a:schemeClr val="tx1"/>
            </a:solidFill>
          </a:endParaRPr>
        </a:p>
      </dgm:t>
    </dgm:pt>
    <dgm:pt modelId="{DC9C3913-4578-490E-A81E-30D6EAF8D58D}" type="parTrans" cxnId="{B9ADB3C2-9C83-41F6-B89A-9F9F44BEC943}">
      <dgm:prSet/>
      <dgm:spPr/>
      <dgm:t>
        <a:bodyPr/>
        <a:lstStyle/>
        <a:p>
          <a:endParaRPr lang="es-EC">
            <a:solidFill>
              <a:schemeClr val="tx1"/>
            </a:solidFill>
          </a:endParaRPr>
        </a:p>
      </dgm:t>
    </dgm:pt>
    <dgm:pt modelId="{5FEFC192-B1FC-4B9A-97FB-B89F1C1CBCE8}" type="sibTrans" cxnId="{B9ADB3C2-9C83-41F6-B89A-9F9F44BEC943}">
      <dgm:prSet/>
      <dgm:spPr/>
      <dgm:t>
        <a:bodyPr/>
        <a:lstStyle/>
        <a:p>
          <a:endParaRPr lang="es-EC">
            <a:solidFill>
              <a:schemeClr val="tx1"/>
            </a:solidFill>
          </a:endParaRPr>
        </a:p>
      </dgm:t>
    </dgm:pt>
    <dgm:pt modelId="{74DF9D05-6C8A-451B-A3C7-BD8F1DA0096C}">
      <dgm:prSet phldrT="[Texto]" custT="1">
        <dgm:style>
          <a:lnRef idx="1">
            <a:schemeClr val="accent4"/>
          </a:lnRef>
          <a:fillRef idx="2">
            <a:schemeClr val="accent4"/>
          </a:fillRef>
          <a:effectRef idx="1">
            <a:schemeClr val="accent4"/>
          </a:effectRef>
          <a:fontRef idx="minor">
            <a:schemeClr val="dk1"/>
          </a:fontRef>
        </dgm:style>
      </dgm:prSet>
      <dgm:spPr/>
      <dgm:t>
        <a:bodyPr/>
        <a:lstStyle/>
        <a:p>
          <a:endParaRPr lang="es-ES" sz="1800" dirty="0">
            <a:solidFill>
              <a:schemeClr val="tx1"/>
            </a:solidFill>
          </a:endParaRPr>
        </a:p>
      </dgm:t>
    </dgm:pt>
    <dgm:pt modelId="{1C268EAD-E971-4CF9-BCAA-9E03AC0915BB}" type="parTrans" cxnId="{1C17CAAB-D9C3-4C04-98AA-E462BB74C10E}">
      <dgm:prSet/>
      <dgm:spPr/>
      <dgm:t>
        <a:bodyPr/>
        <a:lstStyle/>
        <a:p>
          <a:endParaRPr lang="es-EC">
            <a:solidFill>
              <a:schemeClr val="tx1"/>
            </a:solidFill>
          </a:endParaRPr>
        </a:p>
      </dgm:t>
    </dgm:pt>
    <dgm:pt modelId="{B6E6ABF8-BE28-46EB-B00D-7BC9534459F9}" type="sibTrans" cxnId="{1C17CAAB-D9C3-4C04-98AA-E462BB74C10E}">
      <dgm:prSet/>
      <dgm:spPr/>
      <dgm:t>
        <a:bodyPr/>
        <a:lstStyle/>
        <a:p>
          <a:endParaRPr lang="es-EC">
            <a:solidFill>
              <a:schemeClr val="tx1"/>
            </a:solidFill>
          </a:endParaRPr>
        </a:p>
      </dgm:t>
    </dgm:pt>
    <dgm:pt modelId="{83DCE97D-F98C-46A7-9723-8BEDF4B1C161}" type="pres">
      <dgm:prSet presAssocID="{0B3A51E1-7A79-4740-91AE-B8D6D1E8C2C9}" presName="linearFlow" presStyleCnt="0">
        <dgm:presLayoutVars>
          <dgm:dir/>
          <dgm:animLvl val="lvl"/>
          <dgm:resizeHandles/>
        </dgm:presLayoutVars>
      </dgm:prSet>
      <dgm:spPr/>
      <dgm:t>
        <a:bodyPr/>
        <a:lstStyle/>
        <a:p>
          <a:endParaRPr lang="es-EC"/>
        </a:p>
      </dgm:t>
    </dgm:pt>
    <dgm:pt modelId="{F7291613-1DC9-4774-87DD-32750E2FFF81}" type="pres">
      <dgm:prSet presAssocID="{5FEF7BE1-067E-457D-AFCB-8537612C9267}" presName="compositeNode" presStyleCnt="0">
        <dgm:presLayoutVars>
          <dgm:bulletEnabled val="1"/>
        </dgm:presLayoutVars>
      </dgm:prSet>
      <dgm:spPr/>
    </dgm:pt>
    <dgm:pt modelId="{29225D28-BC8D-48FB-8E24-E9CA23200405}" type="pres">
      <dgm:prSet presAssocID="{5FEF7BE1-067E-457D-AFCB-8537612C9267}" presName="image"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274377B8-63BB-41E9-9D4A-014B384CBEEE}" type="pres">
      <dgm:prSet presAssocID="{5FEF7BE1-067E-457D-AFCB-8537612C9267}" presName="childNode" presStyleLbl="node1" presStyleIdx="0" presStyleCnt="3">
        <dgm:presLayoutVars>
          <dgm:bulletEnabled val="1"/>
        </dgm:presLayoutVars>
      </dgm:prSet>
      <dgm:spPr/>
      <dgm:t>
        <a:bodyPr/>
        <a:lstStyle/>
        <a:p>
          <a:endParaRPr lang="es-EC"/>
        </a:p>
      </dgm:t>
    </dgm:pt>
    <dgm:pt modelId="{308D3588-5A5E-41EB-A55E-24EA20B30DDD}" type="pres">
      <dgm:prSet presAssocID="{5FEF7BE1-067E-457D-AFCB-8537612C9267}" presName="parentNode" presStyleLbl="revTx" presStyleIdx="0" presStyleCnt="3">
        <dgm:presLayoutVars>
          <dgm:chMax val="0"/>
          <dgm:bulletEnabled val="1"/>
        </dgm:presLayoutVars>
      </dgm:prSet>
      <dgm:spPr/>
      <dgm:t>
        <a:bodyPr/>
        <a:lstStyle/>
        <a:p>
          <a:endParaRPr lang="es-EC"/>
        </a:p>
      </dgm:t>
    </dgm:pt>
    <dgm:pt modelId="{4082932A-EB8D-48FD-B297-28621F78E568}" type="pres">
      <dgm:prSet presAssocID="{ED8C111A-BE0E-4C62-8993-08AE21E8C890}" presName="sibTrans" presStyleCnt="0"/>
      <dgm:spPr/>
    </dgm:pt>
    <dgm:pt modelId="{0738D4B7-C61C-4E3B-B3C7-4BFD3ACC9F2C}" type="pres">
      <dgm:prSet presAssocID="{E1CD9B72-4A1B-4261-ABC8-16860C9B5A09}" presName="compositeNode" presStyleCnt="0">
        <dgm:presLayoutVars>
          <dgm:bulletEnabled val="1"/>
        </dgm:presLayoutVars>
      </dgm:prSet>
      <dgm:spPr/>
    </dgm:pt>
    <dgm:pt modelId="{6195738F-BC6C-4370-89E9-C5925F238020}" type="pres">
      <dgm:prSet presAssocID="{E1CD9B72-4A1B-4261-ABC8-16860C9B5A09}" presName="image"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ED125608-9038-4A9F-B0D3-3DCC2F9195A2}" type="pres">
      <dgm:prSet presAssocID="{E1CD9B72-4A1B-4261-ABC8-16860C9B5A09}" presName="childNode" presStyleLbl="node1" presStyleIdx="1" presStyleCnt="3">
        <dgm:presLayoutVars>
          <dgm:bulletEnabled val="1"/>
        </dgm:presLayoutVars>
      </dgm:prSet>
      <dgm:spPr/>
      <dgm:t>
        <a:bodyPr/>
        <a:lstStyle/>
        <a:p>
          <a:endParaRPr lang="es-EC"/>
        </a:p>
      </dgm:t>
    </dgm:pt>
    <dgm:pt modelId="{FDC80813-AE4C-486C-A177-205E4D48917B}" type="pres">
      <dgm:prSet presAssocID="{E1CD9B72-4A1B-4261-ABC8-16860C9B5A09}" presName="parentNode" presStyleLbl="revTx" presStyleIdx="1" presStyleCnt="3">
        <dgm:presLayoutVars>
          <dgm:chMax val="0"/>
          <dgm:bulletEnabled val="1"/>
        </dgm:presLayoutVars>
      </dgm:prSet>
      <dgm:spPr/>
      <dgm:t>
        <a:bodyPr/>
        <a:lstStyle/>
        <a:p>
          <a:endParaRPr lang="es-EC"/>
        </a:p>
      </dgm:t>
    </dgm:pt>
    <dgm:pt modelId="{0F4107A1-59EA-48AD-A8DD-6B1BC222033D}" type="pres">
      <dgm:prSet presAssocID="{B6DBAC3C-E63E-4C6A-A67E-F270878B62C1}" presName="sibTrans" presStyleCnt="0"/>
      <dgm:spPr/>
    </dgm:pt>
    <dgm:pt modelId="{5F98D4DE-44A6-4D6F-B090-24E2E654CAAE}" type="pres">
      <dgm:prSet presAssocID="{B69146E5-EB88-4406-B5E9-296E2E5E52A8}" presName="compositeNode" presStyleCnt="0">
        <dgm:presLayoutVars>
          <dgm:bulletEnabled val="1"/>
        </dgm:presLayoutVars>
      </dgm:prSet>
      <dgm:spPr/>
    </dgm:pt>
    <dgm:pt modelId="{290D0818-7085-433F-9716-59A5C0A0335A}" type="pres">
      <dgm:prSet presAssocID="{B69146E5-EB88-4406-B5E9-296E2E5E52A8}" presName="imag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2CA22848-1EA5-45FA-9D54-3BE3B86D0725}" type="pres">
      <dgm:prSet presAssocID="{B69146E5-EB88-4406-B5E9-296E2E5E52A8}" presName="childNode" presStyleLbl="node1" presStyleIdx="2" presStyleCnt="3" custScaleX="93637">
        <dgm:presLayoutVars>
          <dgm:bulletEnabled val="1"/>
        </dgm:presLayoutVars>
      </dgm:prSet>
      <dgm:spPr/>
      <dgm:t>
        <a:bodyPr/>
        <a:lstStyle/>
        <a:p>
          <a:endParaRPr lang="es-EC"/>
        </a:p>
      </dgm:t>
    </dgm:pt>
    <dgm:pt modelId="{03C8380A-013D-4B11-8B0C-F5D5E8E30C92}" type="pres">
      <dgm:prSet presAssocID="{B69146E5-EB88-4406-B5E9-296E2E5E52A8}" presName="parentNode" presStyleLbl="revTx" presStyleIdx="2" presStyleCnt="3">
        <dgm:presLayoutVars>
          <dgm:chMax val="0"/>
          <dgm:bulletEnabled val="1"/>
        </dgm:presLayoutVars>
      </dgm:prSet>
      <dgm:spPr/>
      <dgm:t>
        <a:bodyPr/>
        <a:lstStyle/>
        <a:p>
          <a:endParaRPr lang="es-EC"/>
        </a:p>
      </dgm:t>
    </dgm:pt>
  </dgm:ptLst>
  <dgm:cxnLst>
    <dgm:cxn modelId="{51DF64BC-6A1C-41B9-A341-38F0B9EA563A}" srcId="{B69146E5-EB88-4406-B5E9-296E2E5E52A8}" destId="{239646BC-89CD-4B0D-A596-F93D2D0AEED0}" srcOrd="3" destOrd="0" parTransId="{5B9097F0-62BA-4C68-9B69-875DB90AE65F}" sibTransId="{CA8A1031-9E99-4286-81EE-FE1014D57A53}"/>
    <dgm:cxn modelId="{EE09159E-77D3-42E3-A657-A84A607FDACA}" srcId="{E1CD9B72-4A1B-4261-ABC8-16860C9B5A09}" destId="{0B8C67F1-62A2-4D9E-A51A-8CF996724D9C}" srcOrd="2" destOrd="0" parTransId="{563ED164-3A80-4D9A-BA74-AA2D3CD16598}" sibTransId="{55CCF6F5-4059-403A-83F5-B9C31ED5219E}"/>
    <dgm:cxn modelId="{B22E8F7D-FA20-4511-B18A-DCB4B09318E7}" type="presOf" srcId="{5D3EC25E-F50D-4574-A620-0E89DBCB656B}" destId="{ED125608-9038-4A9F-B0D3-3DCC2F9195A2}" srcOrd="0" destOrd="3" presId="urn:microsoft.com/office/officeart/2005/8/layout/hList2#1"/>
    <dgm:cxn modelId="{EF309B88-CD5C-4128-9B88-07AC69C29D3E}" type="presOf" srcId="{08363254-A4E5-47AE-815A-D05F61C689ED}" destId="{2CA22848-1EA5-45FA-9D54-3BE3B86D0725}" srcOrd="0" destOrd="2" presId="urn:microsoft.com/office/officeart/2005/8/layout/hList2#1"/>
    <dgm:cxn modelId="{2C55F4B0-E579-4375-9877-953E6AF18D6E}" type="presOf" srcId="{5768C3CF-B96C-4E72-973A-2C5B75BD606A}" destId="{274377B8-63BB-41E9-9D4A-014B384CBEEE}" srcOrd="0" destOrd="4" presId="urn:microsoft.com/office/officeart/2005/8/layout/hList2#1"/>
    <dgm:cxn modelId="{2EFA3C22-196B-4A93-8170-6D5E9244B405}" type="presOf" srcId="{5FEF7BE1-067E-457D-AFCB-8537612C9267}" destId="{308D3588-5A5E-41EB-A55E-24EA20B30DDD}" srcOrd="0" destOrd="0" presId="urn:microsoft.com/office/officeart/2005/8/layout/hList2#1"/>
    <dgm:cxn modelId="{E3E14E5E-C70B-469D-A922-B20B6E8AA89F}" srcId="{B69146E5-EB88-4406-B5E9-296E2E5E52A8}" destId="{BA022820-0FCC-4D3D-8CF5-0E476BF32826}" srcOrd="4" destOrd="0" parTransId="{F1D2B99A-BEA5-487B-9A4A-DF092008973C}" sibTransId="{6719DC83-8FFA-4CF7-9D6E-9C7FBB6A3FA8}"/>
    <dgm:cxn modelId="{22A0968C-EE7B-4AD2-A4E0-8BDD9A306F79}" srcId="{5FEF7BE1-067E-457D-AFCB-8537612C9267}" destId="{1C651D86-DB8F-48BE-AFBE-6066BB908851}" srcOrd="2" destOrd="0" parTransId="{1F026875-5AE7-4983-9996-2AA2277A8979}" sibTransId="{AB2F32B4-7E50-4A3E-9BE1-DC3472197CAA}"/>
    <dgm:cxn modelId="{5DCFA64D-F5DA-46E8-BD97-9B435A9BF3B5}" type="presOf" srcId="{26E55F16-1E0D-49A4-A2DC-44D5E5198CB1}" destId="{274377B8-63BB-41E9-9D4A-014B384CBEEE}" srcOrd="0" destOrd="5" presId="urn:microsoft.com/office/officeart/2005/8/layout/hList2#1"/>
    <dgm:cxn modelId="{2DBF8343-7DE6-4376-9ABF-ABC523A86833}" srcId="{0B3A51E1-7A79-4740-91AE-B8D6D1E8C2C9}" destId="{5FEF7BE1-067E-457D-AFCB-8537612C9267}" srcOrd="0" destOrd="0" parTransId="{B3807BF0-CF75-4DDE-B774-B1D36AFF9F7F}" sibTransId="{ED8C111A-BE0E-4C62-8993-08AE21E8C890}"/>
    <dgm:cxn modelId="{29880809-2580-4CDB-ABEF-A545184FE4B4}" srcId="{B69146E5-EB88-4406-B5E9-296E2E5E52A8}" destId="{5594614E-AA2C-49A6-84C6-8FDA5A5B07BA}" srcOrd="0" destOrd="0" parTransId="{B61CC187-3593-44A4-B237-89100C3E80FC}" sibTransId="{7494817F-487A-4C0F-8594-851E9CC0FD76}"/>
    <dgm:cxn modelId="{EF1A8CE0-19F4-467E-A76D-8278742C6DFB}" type="presOf" srcId="{BA022820-0FCC-4D3D-8CF5-0E476BF32826}" destId="{2CA22848-1EA5-45FA-9D54-3BE3B86D0725}" srcOrd="0" destOrd="4" presId="urn:microsoft.com/office/officeart/2005/8/layout/hList2#1"/>
    <dgm:cxn modelId="{6F55CE52-0226-4938-BEDC-FC0EE4FDF525}" type="presOf" srcId="{F8D686EF-4DB7-4675-96A6-5E95ED8E764F}" destId="{274377B8-63BB-41E9-9D4A-014B384CBEEE}" srcOrd="0" destOrd="0" presId="urn:microsoft.com/office/officeart/2005/8/layout/hList2#1"/>
    <dgm:cxn modelId="{2FB3638B-1466-4CAC-B279-CC0D1AC5A748}" type="presOf" srcId="{16EBDE37-C99D-431C-AAFE-F9E249B3EA31}" destId="{ED125608-9038-4A9F-B0D3-3DCC2F9195A2}" srcOrd="0" destOrd="0" presId="urn:microsoft.com/office/officeart/2005/8/layout/hList2#1"/>
    <dgm:cxn modelId="{B01B04D1-2CB4-40C3-87DD-FAB83E183893}" srcId="{0B3A51E1-7A79-4740-91AE-B8D6D1E8C2C9}" destId="{B69146E5-EB88-4406-B5E9-296E2E5E52A8}" srcOrd="2" destOrd="0" parTransId="{4F6573DD-4055-4FE4-98F9-40D88112B800}" sibTransId="{9EAAF556-3CA4-40AC-B2D6-30EB31BBD639}"/>
    <dgm:cxn modelId="{E323A60A-6FAB-4158-9E53-C695E0067F70}" type="presOf" srcId="{0B3A51E1-7A79-4740-91AE-B8D6D1E8C2C9}" destId="{83DCE97D-F98C-46A7-9723-8BEDF4B1C161}" srcOrd="0" destOrd="0" presId="urn:microsoft.com/office/officeart/2005/8/layout/hList2#1"/>
    <dgm:cxn modelId="{D572148F-73FB-4C5C-B2A4-A54A419B203A}" srcId="{E1CD9B72-4A1B-4261-ABC8-16860C9B5A09}" destId="{89051AA4-78F6-413C-8C76-3C5CC87846E4}" srcOrd="6" destOrd="0" parTransId="{EDC07657-AEDA-4466-AA2A-1CE796741BCF}" sibTransId="{F24A89DC-6E71-4CF6-B1E5-6B6AEFDC1CAC}"/>
    <dgm:cxn modelId="{ABC33D11-FC7C-4AAC-91E6-90BAAF7BE982}" type="presOf" srcId="{EF0BE092-52DD-457B-B5F6-25C82BE716A9}" destId="{ED125608-9038-4A9F-B0D3-3DCC2F9195A2}" srcOrd="0" destOrd="1" presId="urn:microsoft.com/office/officeart/2005/8/layout/hList2#1"/>
    <dgm:cxn modelId="{C1FFE81D-B14C-47EC-BF3C-84F9E2D2ADD7}" type="presOf" srcId="{5594614E-AA2C-49A6-84C6-8FDA5A5B07BA}" destId="{2CA22848-1EA5-45FA-9D54-3BE3B86D0725}" srcOrd="0" destOrd="0" presId="urn:microsoft.com/office/officeart/2005/8/layout/hList2#1"/>
    <dgm:cxn modelId="{A728AE0D-A349-4D5B-B495-6707809B904C}" srcId="{E1CD9B72-4A1B-4261-ABC8-16860C9B5A09}" destId="{4B3C4D12-8BF7-475F-A587-3035DFF8C60C}" srcOrd="5" destOrd="0" parTransId="{52B20CA5-B618-4ABA-AF2C-417DBB951FD5}" sibTransId="{AB1985D6-69DA-4FDA-A9BD-28863919C627}"/>
    <dgm:cxn modelId="{08269770-BD11-42D2-9419-A8A51CB40E37}" srcId="{B69146E5-EB88-4406-B5E9-296E2E5E52A8}" destId="{19B45436-C4F4-4D03-97AE-8451629796EF}" srcOrd="1" destOrd="0" parTransId="{1CF28D74-E930-42BF-BF66-2E531EFEA9C5}" sibTransId="{80A017D7-5A51-427A-9429-40D066C00A8E}"/>
    <dgm:cxn modelId="{05E52A69-8A93-4EBF-8DB1-161D8F354E46}" srcId="{5FEF7BE1-067E-457D-AFCB-8537612C9267}" destId="{5768C3CF-B96C-4E72-973A-2C5B75BD606A}" srcOrd="4" destOrd="0" parTransId="{D6B6DF62-B1F2-4CC9-B06C-0A00EB016D22}" sibTransId="{6D597B00-94B1-49B1-9296-CE242C51D56C}"/>
    <dgm:cxn modelId="{2EC25EF4-DC74-431F-AB72-F1728D1B66E2}" type="presOf" srcId="{B69146E5-EB88-4406-B5E9-296E2E5E52A8}" destId="{03C8380A-013D-4B11-8B0C-F5D5E8E30C92}" srcOrd="0" destOrd="0" presId="urn:microsoft.com/office/officeart/2005/8/layout/hList2#1"/>
    <dgm:cxn modelId="{848A6C78-B9AE-42F3-9353-13A9902EA969}" type="presOf" srcId="{74DF9D05-6C8A-451B-A3C7-BD8F1DA0096C}" destId="{ED125608-9038-4A9F-B0D3-3DCC2F9195A2}" srcOrd="0" destOrd="4" presId="urn:microsoft.com/office/officeart/2005/8/layout/hList2#1"/>
    <dgm:cxn modelId="{CF4EDF16-1355-4853-A98F-4AE621A9A6CB}" srcId="{5FEF7BE1-067E-457D-AFCB-8537612C9267}" destId="{B7AD569D-B520-483E-93D8-B522DDCC5088}" srcOrd="3" destOrd="0" parTransId="{A24CA302-0243-4810-A4F0-03EDC5981A65}" sibTransId="{7779B3A3-6B1C-430E-8F59-38B6B36280BF}"/>
    <dgm:cxn modelId="{F9C31865-C124-49CC-90FA-5661EA05D3E7}" type="presOf" srcId="{E1CD9B72-4A1B-4261-ABC8-16860C9B5A09}" destId="{FDC80813-AE4C-486C-A177-205E4D48917B}" srcOrd="0" destOrd="0" presId="urn:microsoft.com/office/officeart/2005/8/layout/hList2#1"/>
    <dgm:cxn modelId="{84E50EB1-9EDB-4AAE-A6E8-076184C5AD46}" type="presOf" srcId="{89051AA4-78F6-413C-8C76-3C5CC87846E4}" destId="{ED125608-9038-4A9F-B0D3-3DCC2F9195A2}" srcOrd="0" destOrd="6" presId="urn:microsoft.com/office/officeart/2005/8/layout/hList2#1"/>
    <dgm:cxn modelId="{B9ADB3C2-9C83-41F6-B89A-9F9F44BEC943}" srcId="{E1CD9B72-4A1B-4261-ABC8-16860C9B5A09}" destId="{EF0BE092-52DD-457B-B5F6-25C82BE716A9}" srcOrd="1" destOrd="0" parTransId="{DC9C3913-4578-490E-A81E-30D6EAF8D58D}" sibTransId="{5FEFC192-B1FC-4B9A-97FB-B89F1C1CBCE8}"/>
    <dgm:cxn modelId="{E273430A-0EFD-4B9F-8CBF-376A86D4BC8D}" srcId="{E1CD9B72-4A1B-4261-ABC8-16860C9B5A09}" destId="{16EBDE37-C99D-431C-AAFE-F9E249B3EA31}" srcOrd="0" destOrd="0" parTransId="{EE5D59F0-D583-43AB-80EE-6F1745B4CB08}" sibTransId="{DBC3CDC5-F415-4931-A63C-D4535DA21AB3}"/>
    <dgm:cxn modelId="{D4B531B8-8B90-430E-BBF9-8A594745B2CB}" type="presOf" srcId="{DACB93E3-8E67-49E3-AE0D-F485BCE8896B}" destId="{274377B8-63BB-41E9-9D4A-014B384CBEEE}" srcOrd="0" destOrd="6" presId="urn:microsoft.com/office/officeart/2005/8/layout/hList2#1"/>
    <dgm:cxn modelId="{2343E2B2-08CD-4DF2-A93C-C9E3BE334B47}" srcId="{E1CD9B72-4A1B-4261-ABC8-16860C9B5A09}" destId="{5D3EC25E-F50D-4574-A620-0E89DBCB656B}" srcOrd="3" destOrd="0" parTransId="{0F5D3B00-5A23-4C4D-BE7D-AEA9A2177A3D}" sibTransId="{321E3928-BBF5-4052-BB33-EBD9544FFC83}"/>
    <dgm:cxn modelId="{B2DD032B-3B71-4853-BCFC-49CF2BC25D3E}" type="presOf" srcId="{1C651D86-DB8F-48BE-AFBE-6066BB908851}" destId="{274377B8-63BB-41E9-9D4A-014B384CBEEE}" srcOrd="0" destOrd="2" presId="urn:microsoft.com/office/officeart/2005/8/layout/hList2#1"/>
    <dgm:cxn modelId="{0868B2CF-5EE0-4812-A6CD-5590600D9821}" type="presOf" srcId="{B7AD569D-B520-483E-93D8-B522DDCC5088}" destId="{274377B8-63BB-41E9-9D4A-014B384CBEEE}" srcOrd="0" destOrd="3" presId="urn:microsoft.com/office/officeart/2005/8/layout/hList2#1"/>
    <dgm:cxn modelId="{AAAAF2C0-6698-4275-93A5-19F81BE27B67}" type="presOf" srcId="{0B8C67F1-62A2-4D9E-A51A-8CF996724D9C}" destId="{ED125608-9038-4A9F-B0D3-3DCC2F9195A2}" srcOrd="0" destOrd="2" presId="urn:microsoft.com/office/officeart/2005/8/layout/hList2#1"/>
    <dgm:cxn modelId="{94D8CC17-56C1-4D3F-AA5C-495138BEB342}" srcId="{5FEF7BE1-067E-457D-AFCB-8537612C9267}" destId="{DACB93E3-8E67-49E3-AE0D-F485BCE8896B}" srcOrd="6" destOrd="0" parTransId="{F7A3C670-4AB4-4D90-B190-D6707E40A519}" sibTransId="{AD3361AE-1C95-455C-9F83-7F66D1521776}"/>
    <dgm:cxn modelId="{38514BEC-4268-4E42-A51C-CED0BE3170C2}" srcId="{5FEF7BE1-067E-457D-AFCB-8537612C9267}" destId="{1F56C961-0FF5-4396-BC80-BFCDFCCE1B0D}" srcOrd="1" destOrd="0" parTransId="{F0ACE189-7085-4F94-929C-0B15D077F7F1}" sibTransId="{3D872D49-1EEF-4B3A-9FB3-CC1C2C326E9D}"/>
    <dgm:cxn modelId="{0F71C18E-3E62-4A6E-B223-99C0E07A82C5}" srcId="{5FEF7BE1-067E-457D-AFCB-8537612C9267}" destId="{26E55F16-1E0D-49A4-A2DC-44D5E5198CB1}" srcOrd="5" destOrd="0" parTransId="{A4592C7F-66E7-41B5-B8A2-E4251BC1C729}" sibTransId="{E8AED670-0D84-4DF5-A383-EFE4718CF7A8}"/>
    <dgm:cxn modelId="{0999FFA4-D545-401F-B841-4069E4661218}" srcId="{B69146E5-EB88-4406-B5E9-296E2E5E52A8}" destId="{08363254-A4E5-47AE-815A-D05F61C689ED}" srcOrd="2" destOrd="0" parTransId="{CEABD9B6-BDCE-4545-BF3D-296BF1E6EE7D}" sibTransId="{D000463C-79D9-457B-A11B-53334B201CD5}"/>
    <dgm:cxn modelId="{AF22F859-F305-44CA-8492-E9C1CC6AC529}" srcId="{5FEF7BE1-067E-457D-AFCB-8537612C9267}" destId="{F8D686EF-4DB7-4675-96A6-5E95ED8E764F}" srcOrd="0" destOrd="0" parTransId="{A6721702-C32F-4BF8-B930-2EF7F1AB3F0C}" sibTransId="{F7888A35-2353-4634-AFFD-46A28ADA3A0F}"/>
    <dgm:cxn modelId="{1C17CAAB-D9C3-4C04-98AA-E462BB74C10E}" srcId="{E1CD9B72-4A1B-4261-ABC8-16860C9B5A09}" destId="{74DF9D05-6C8A-451B-A3C7-BD8F1DA0096C}" srcOrd="4" destOrd="0" parTransId="{1C268EAD-E971-4CF9-BCAA-9E03AC0915BB}" sibTransId="{B6E6ABF8-BE28-46EB-B00D-7BC9534459F9}"/>
    <dgm:cxn modelId="{6D105276-A0AF-4D13-8826-7244FBC61B28}" type="presOf" srcId="{4B3C4D12-8BF7-475F-A587-3035DFF8C60C}" destId="{ED125608-9038-4A9F-B0D3-3DCC2F9195A2}" srcOrd="0" destOrd="5" presId="urn:microsoft.com/office/officeart/2005/8/layout/hList2#1"/>
    <dgm:cxn modelId="{9960CB94-9872-4AC9-8CC8-83DAED1E5308}" type="presOf" srcId="{1F56C961-0FF5-4396-BC80-BFCDFCCE1B0D}" destId="{274377B8-63BB-41E9-9D4A-014B384CBEEE}" srcOrd="0" destOrd="1" presId="urn:microsoft.com/office/officeart/2005/8/layout/hList2#1"/>
    <dgm:cxn modelId="{68A1206E-865A-4349-8749-192AA3AA6756}" type="presOf" srcId="{19B45436-C4F4-4D03-97AE-8451629796EF}" destId="{2CA22848-1EA5-45FA-9D54-3BE3B86D0725}" srcOrd="0" destOrd="1" presId="urn:microsoft.com/office/officeart/2005/8/layout/hList2#1"/>
    <dgm:cxn modelId="{91BA6AB0-42F3-45EA-86CB-90CD0AA325A4}" type="presOf" srcId="{239646BC-89CD-4B0D-A596-F93D2D0AEED0}" destId="{2CA22848-1EA5-45FA-9D54-3BE3B86D0725}" srcOrd="0" destOrd="3" presId="urn:microsoft.com/office/officeart/2005/8/layout/hList2#1"/>
    <dgm:cxn modelId="{D1DAC549-E6DD-40F4-AF5F-E0AD43D08E36}" srcId="{0B3A51E1-7A79-4740-91AE-B8D6D1E8C2C9}" destId="{E1CD9B72-4A1B-4261-ABC8-16860C9B5A09}" srcOrd="1" destOrd="0" parTransId="{BEC6EADD-7B4D-41E7-BB2F-546783E46232}" sibTransId="{B6DBAC3C-E63E-4C6A-A67E-F270878B62C1}"/>
    <dgm:cxn modelId="{8929D36A-4384-4C7C-A3D0-5CE64DFA5CAF}" type="presParOf" srcId="{83DCE97D-F98C-46A7-9723-8BEDF4B1C161}" destId="{F7291613-1DC9-4774-87DD-32750E2FFF81}" srcOrd="0" destOrd="0" presId="urn:microsoft.com/office/officeart/2005/8/layout/hList2#1"/>
    <dgm:cxn modelId="{04AD0BE4-E21A-4A38-9475-B8E7DC416DCF}" type="presParOf" srcId="{F7291613-1DC9-4774-87DD-32750E2FFF81}" destId="{29225D28-BC8D-48FB-8E24-E9CA23200405}" srcOrd="0" destOrd="0" presId="urn:microsoft.com/office/officeart/2005/8/layout/hList2#1"/>
    <dgm:cxn modelId="{F8F3505E-3866-4BFD-A8D9-0FA4A1686B4A}" type="presParOf" srcId="{F7291613-1DC9-4774-87DD-32750E2FFF81}" destId="{274377B8-63BB-41E9-9D4A-014B384CBEEE}" srcOrd="1" destOrd="0" presId="urn:microsoft.com/office/officeart/2005/8/layout/hList2#1"/>
    <dgm:cxn modelId="{EAC78236-E0CF-4DBB-BC41-1D41FD678423}" type="presParOf" srcId="{F7291613-1DC9-4774-87DD-32750E2FFF81}" destId="{308D3588-5A5E-41EB-A55E-24EA20B30DDD}" srcOrd="2" destOrd="0" presId="urn:microsoft.com/office/officeart/2005/8/layout/hList2#1"/>
    <dgm:cxn modelId="{A796E156-BA23-4238-A6DF-14C65FEFCD6A}" type="presParOf" srcId="{83DCE97D-F98C-46A7-9723-8BEDF4B1C161}" destId="{4082932A-EB8D-48FD-B297-28621F78E568}" srcOrd="1" destOrd="0" presId="urn:microsoft.com/office/officeart/2005/8/layout/hList2#1"/>
    <dgm:cxn modelId="{440F6457-7F69-44EE-B8A5-152A66646D6C}" type="presParOf" srcId="{83DCE97D-F98C-46A7-9723-8BEDF4B1C161}" destId="{0738D4B7-C61C-4E3B-B3C7-4BFD3ACC9F2C}" srcOrd="2" destOrd="0" presId="urn:microsoft.com/office/officeart/2005/8/layout/hList2#1"/>
    <dgm:cxn modelId="{5C72E30F-FDD9-4A6B-9555-2E21FB50DC1C}" type="presParOf" srcId="{0738D4B7-C61C-4E3B-B3C7-4BFD3ACC9F2C}" destId="{6195738F-BC6C-4370-89E9-C5925F238020}" srcOrd="0" destOrd="0" presId="urn:microsoft.com/office/officeart/2005/8/layout/hList2#1"/>
    <dgm:cxn modelId="{385C1ADE-1309-4F33-991C-95BDCA4A2A4A}" type="presParOf" srcId="{0738D4B7-C61C-4E3B-B3C7-4BFD3ACC9F2C}" destId="{ED125608-9038-4A9F-B0D3-3DCC2F9195A2}" srcOrd="1" destOrd="0" presId="urn:microsoft.com/office/officeart/2005/8/layout/hList2#1"/>
    <dgm:cxn modelId="{5010F76F-372D-405B-9C34-C0482120372D}" type="presParOf" srcId="{0738D4B7-C61C-4E3B-B3C7-4BFD3ACC9F2C}" destId="{FDC80813-AE4C-486C-A177-205E4D48917B}" srcOrd="2" destOrd="0" presId="urn:microsoft.com/office/officeart/2005/8/layout/hList2#1"/>
    <dgm:cxn modelId="{08EBB66C-0E7F-41E3-93C1-76E7295AAD8D}" type="presParOf" srcId="{83DCE97D-F98C-46A7-9723-8BEDF4B1C161}" destId="{0F4107A1-59EA-48AD-A8DD-6B1BC222033D}" srcOrd="3" destOrd="0" presId="urn:microsoft.com/office/officeart/2005/8/layout/hList2#1"/>
    <dgm:cxn modelId="{549D0B21-6D45-4B1D-9AFB-93988A534859}" type="presParOf" srcId="{83DCE97D-F98C-46A7-9723-8BEDF4B1C161}" destId="{5F98D4DE-44A6-4D6F-B090-24E2E654CAAE}" srcOrd="4" destOrd="0" presId="urn:microsoft.com/office/officeart/2005/8/layout/hList2#1"/>
    <dgm:cxn modelId="{6984B64D-2F66-4630-BB81-391540188049}" type="presParOf" srcId="{5F98D4DE-44A6-4D6F-B090-24E2E654CAAE}" destId="{290D0818-7085-433F-9716-59A5C0A0335A}" srcOrd="0" destOrd="0" presId="urn:microsoft.com/office/officeart/2005/8/layout/hList2#1"/>
    <dgm:cxn modelId="{13C1C0FF-8F51-418C-AFE5-A69C438ADB45}" type="presParOf" srcId="{5F98D4DE-44A6-4D6F-B090-24E2E654CAAE}" destId="{2CA22848-1EA5-45FA-9D54-3BE3B86D0725}" srcOrd="1" destOrd="0" presId="urn:microsoft.com/office/officeart/2005/8/layout/hList2#1"/>
    <dgm:cxn modelId="{3602B953-8C93-4DA4-8DCA-FACFB6728A79}" type="presParOf" srcId="{5F98D4DE-44A6-4D6F-B090-24E2E654CAAE}" destId="{03C8380A-013D-4B11-8B0C-F5D5E8E30C92}"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0F1743-69E3-4301-BF7D-25486CF7B3AE}"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es-ES"/>
        </a:p>
      </dgm:t>
    </dgm:pt>
    <dgm:pt modelId="{4DC96098-35C8-48F8-8543-06B70C25F8D0}">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b="1" dirty="0" smtClean="0">
              <a:solidFill>
                <a:schemeClr val="tx1"/>
              </a:solidFill>
            </a:rPr>
            <a:t>EVOLUCIÓN FINANCIERA</a:t>
          </a:r>
        </a:p>
        <a:p>
          <a:r>
            <a:rPr lang="es-ES" b="0" dirty="0" smtClean="0">
              <a:solidFill>
                <a:schemeClr val="tx1"/>
              </a:solidFill>
            </a:rPr>
            <a:t>- Cambios en la normativa</a:t>
          </a:r>
        </a:p>
        <a:p>
          <a:r>
            <a:rPr lang="es-ES" b="0" dirty="0" smtClean="0">
              <a:solidFill>
                <a:schemeClr val="tx1"/>
              </a:solidFill>
            </a:rPr>
            <a:t>- Reducción y reclasificación de instituciones</a:t>
          </a:r>
          <a:endParaRPr lang="es-ES" b="0" dirty="0">
            <a:solidFill>
              <a:schemeClr val="tx1"/>
            </a:solidFill>
          </a:endParaRPr>
        </a:p>
      </dgm:t>
    </dgm:pt>
    <dgm:pt modelId="{62C49637-2A58-4506-98E6-874EBEB4884E}" type="parTrans" cxnId="{3775B389-8F59-493F-A966-A5991E1DCA80}">
      <dgm:prSet/>
      <dgm:spPr/>
      <dgm:t>
        <a:bodyPr/>
        <a:lstStyle/>
        <a:p>
          <a:endParaRPr lang="es-ES">
            <a:solidFill>
              <a:schemeClr val="tx1"/>
            </a:solidFill>
          </a:endParaRPr>
        </a:p>
      </dgm:t>
    </dgm:pt>
    <dgm:pt modelId="{3FCE7204-D327-45CF-8C0B-D7601CEF5BE9}" type="sibTrans" cxnId="{3775B389-8F59-493F-A966-A5991E1DCA80}">
      <dgm:prSet/>
      <dgm:spPr/>
      <dgm:t>
        <a:bodyPr/>
        <a:lstStyle/>
        <a:p>
          <a:endParaRPr lang="es-ES">
            <a:solidFill>
              <a:schemeClr val="tx1"/>
            </a:solidFill>
          </a:endParaRPr>
        </a:p>
      </dgm:t>
    </dgm:pt>
    <dgm:pt modelId="{941C87B7-6A38-485F-8EF4-C5970F91A8C8}">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b="1" dirty="0" smtClean="0">
              <a:solidFill>
                <a:schemeClr val="tx1"/>
              </a:solidFill>
            </a:rPr>
            <a:t>ESTRUCTURA FINANCIERA</a:t>
          </a:r>
        </a:p>
        <a:p>
          <a:r>
            <a:rPr lang="es-ES" dirty="0" smtClean="0">
              <a:solidFill>
                <a:schemeClr val="tx1"/>
              </a:solidFill>
            </a:rPr>
            <a:t>- Concentración de crédito en el sector consumo</a:t>
          </a:r>
        </a:p>
        <a:p>
          <a:r>
            <a:rPr lang="es-ES" dirty="0" smtClean="0">
              <a:solidFill>
                <a:schemeClr val="tx1"/>
              </a:solidFill>
            </a:rPr>
            <a:t>- Financiamiento: depósito a plazo fijo</a:t>
          </a:r>
          <a:endParaRPr lang="es-ES" dirty="0">
            <a:solidFill>
              <a:schemeClr val="tx1"/>
            </a:solidFill>
          </a:endParaRPr>
        </a:p>
      </dgm:t>
    </dgm:pt>
    <dgm:pt modelId="{8779A25B-E53A-4A1C-99C9-1BC22FDDCB2C}" type="parTrans" cxnId="{116257D1-F9E0-44E0-AB37-19951E791C02}">
      <dgm:prSet/>
      <dgm:spPr/>
      <dgm:t>
        <a:bodyPr/>
        <a:lstStyle/>
        <a:p>
          <a:endParaRPr lang="es-ES">
            <a:solidFill>
              <a:schemeClr val="tx1"/>
            </a:solidFill>
          </a:endParaRPr>
        </a:p>
      </dgm:t>
    </dgm:pt>
    <dgm:pt modelId="{F53D1EAA-D85E-419A-B432-CF0A84616DFE}" type="sibTrans" cxnId="{116257D1-F9E0-44E0-AB37-19951E791C02}">
      <dgm:prSet/>
      <dgm:spPr/>
      <dgm:t>
        <a:bodyPr/>
        <a:lstStyle/>
        <a:p>
          <a:endParaRPr lang="es-ES">
            <a:solidFill>
              <a:schemeClr val="tx1"/>
            </a:solidFill>
          </a:endParaRPr>
        </a:p>
      </dgm:t>
    </dgm:pt>
    <dgm:pt modelId="{C757277D-95A8-49AA-8FD4-B6C54836F406}">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smtClean="0">
              <a:solidFill>
                <a:schemeClr val="tx1"/>
              </a:solidFill>
            </a:rPr>
            <a:t>Situación Financiera CAMEL</a:t>
          </a:r>
        </a:p>
        <a:p>
          <a:r>
            <a:rPr lang="es-ES" dirty="0" smtClean="0">
              <a:solidFill>
                <a:schemeClr val="tx1"/>
              </a:solidFill>
            </a:rPr>
            <a:t>- No existe institución muy sostenible ni insostenible</a:t>
          </a:r>
        </a:p>
      </dgm:t>
    </dgm:pt>
    <dgm:pt modelId="{6EFC696A-7707-471B-AD4F-EEC524CEE985}" type="parTrans" cxnId="{0179E500-3C3A-44BD-8FE8-724348939354}">
      <dgm:prSet/>
      <dgm:spPr/>
      <dgm:t>
        <a:bodyPr/>
        <a:lstStyle/>
        <a:p>
          <a:endParaRPr lang="es-ES">
            <a:solidFill>
              <a:schemeClr val="tx1"/>
            </a:solidFill>
          </a:endParaRPr>
        </a:p>
      </dgm:t>
    </dgm:pt>
    <dgm:pt modelId="{26467FB4-9152-4EB2-AEC7-9B11463D5F67}" type="sibTrans" cxnId="{0179E500-3C3A-44BD-8FE8-724348939354}">
      <dgm:prSet/>
      <dgm:spPr/>
      <dgm:t>
        <a:bodyPr/>
        <a:lstStyle/>
        <a:p>
          <a:endParaRPr lang="es-ES">
            <a:solidFill>
              <a:schemeClr val="tx1"/>
            </a:solidFill>
          </a:endParaRPr>
        </a:p>
      </dgm:t>
    </dgm:pt>
    <dgm:pt modelId="{F43A89F4-8686-4DC9-9D51-068D58974D21}" type="pres">
      <dgm:prSet presAssocID="{7F0F1743-69E3-4301-BF7D-25486CF7B3AE}" presName="linear" presStyleCnt="0">
        <dgm:presLayoutVars>
          <dgm:dir/>
          <dgm:animLvl val="lvl"/>
          <dgm:resizeHandles val="exact"/>
        </dgm:presLayoutVars>
      </dgm:prSet>
      <dgm:spPr/>
      <dgm:t>
        <a:bodyPr/>
        <a:lstStyle/>
        <a:p>
          <a:endParaRPr lang="es-EC"/>
        </a:p>
      </dgm:t>
    </dgm:pt>
    <dgm:pt modelId="{0278D858-6E48-4BB2-8479-03CDD0F26978}" type="pres">
      <dgm:prSet presAssocID="{4DC96098-35C8-48F8-8543-06B70C25F8D0}" presName="parentLin" presStyleCnt="0"/>
      <dgm:spPr/>
    </dgm:pt>
    <dgm:pt modelId="{5E9DD9D2-8BAC-4959-A3DF-62EE637B4106}" type="pres">
      <dgm:prSet presAssocID="{4DC96098-35C8-48F8-8543-06B70C25F8D0}" presName="parentLeftMargin" presStyleLbl="node1" presStyleIdx="0" presStyleCnt="3"/>
      <dgm:spPr/>
      <dgm:t>
        <a:bodyPr/>
        <a:lstStyle/>
        <a:p>
          <a:endParaRPr lang="es-EC"/>
        </a:p>
      </dgm:t>
    </dgm:pt>
    <dgm:pt modelId="{FFA3CEDB-7202-4BD2-A488-EC3DA6D7FC9A}" type="pres">
      <dgm:prSet presAssocID="{4DC96098-35C8-48F8-8543-06B70C25F8D0}" presName="parentText" presStyleLbl="node1" presStyleIdx="0" presStyleCnt="3" custScaleX="127938" custScaleY="220023" custLinFactNeighborX="7258" custLinFactNeighborY="-77717">
        <dgm:presLayoutVars>
          <dgm:chMax val="0"/>
          <dgm:bulletEnabled val="1"/>
        </dgm:presLayoutVars>
      </dgm:prSet>
      <dgm:spPr/>
      <dgm:t>
        <a:bodyPr/>
        <a:lstStyle/>
        <a:p>
          <a:endParaRPr lang="es-ES"/>
        </a:p>
      </dgm:t>
    </dgm:pt>
    <dgm:pt modelId="{1A6BBADE-1672-4472-97CC-67040229EB1E}" type="pres">
      <dgm:prSet presAssocID="{4DC96098-35C8-48F8-8543-06B70C25F8D0}" presName="negativeSpace" presStyleCnt="0"/>
      <dgm:spPr/>
    </dgm:pt>
    <dgm:pt modelId="{43E82FFD-E2DE-41F0-8FF7-6A7367745F07}" type="pres">
      <dgm:prSet presAssocID="{4DC96098-35C8-48F8-8543-06B70C25F8D0}" presName="childText" presStyleLbl="conFgAcc1" presStyleIdx="0" presStyleCnt="3">
        <dgm:presLayoutVars>
          <dgm:bulletEnabled val="1"/>
        </dgm:presLayoutVars>
      </dgm:prSet>
      <dgm:spPr/>
    </dgm:pt>
    <dgm:pt modelId="{4D8D9677-D941-4986-A379-73ED506C98A7}" type="pres">
      <dgm:prSet presAssocID="{3FCE7204-D327-45CF-8C0B-D7601CEF5BE9}" presName="spaceBetweenRectangles" presStyleCnt="0"/>
      <dgm:spPr/>
    </dgm:pt>
    <dgm:pt modelId="{BEBCA02D-1362-41AA-98C8-A669F7226831}" type="pres">
      <dgm:prSet presAssocID="{941C87B7-6A38-485F-8EF4-C5970F91A8C8}" presName="parentLin" presStyleCnt="0"/>
      <dgm:spPr/>
    </dgm:pt>
    <dgm:pt modelId="{6A1573B8-3FE9-4AAD-B90F-B132B324E24D}" type="pres">
      <dgm:prSet presAssocID="{941C87B7-6A38-485F-8EF4-C5970F91A8C8}" presName="parentLeftMargin" presStyleLbl="node1" presStyleIdx="0" presStyleCnt="3"/>
      <dgm:spPr/>
      <dgm:t>
        <a:bodyPr/>
        <a:lstStyle/>
        <a:p>
          <a:endParaRPr lang="es-EC"/>
        </a:p>
      </dgm:t>
    </dgm:pt>
    <dgm:pt modelId="{7594AB78-722F-4E74-BE97-BF05B694DD6C}" type="pres">
      <dgm:prSet presAssocID="{941C87B7-6A38-485F-8EF4-C5970F91A8C8}" presName="parentText" presStyleLbl="node1" presStyleIdx="1" presStyleCnt="3" custScaleX="128184" custScaleY="219249" custLinFactNeighborX="7258" custLinFactNeighborY="-77717">
        <dgm:presLayoutVars>
          <dgm:chMax val="0"/>
          <dgm:bulletEnabled val="1"/>
        </dgm:presLayoutVars>
      </dgm:prSet>
      <dgm:spPr/>
      <dgm:t>
        <a:bodyPr/>
        <a:lstStyle/>
        <a:p>
          <a:endParaRPr lang="es-ES"/>
        </a:p>
      </dgm:t>
    </dgm:pt>
    <dgm:pt modelId="{FCCE27E5-7406-4BC3-86B8-6FD7828B334A}" type="pres">
      <dgm:prSet presAssocID="{941C87B7-6A38-485F-8EF4-C5970F91A8C8}" presName="negativeSpace" presStyleCnt="0"/>
      <dgm:spPr/>
    </dgm:pt>
    <dgm:pt modelId="{D45F820A-D7CD-460D-ABE0-4E3DF08B79B3}" type="pres">
      <dgm:prSet presAssocID="{941C87B7-6A38-485F-8EF4-C5970F91A8C8}" presName="childText" presStyleLbl="conFgAcc1" presStyleIdx="1" presStyleCnt="3">
        <dgm:presLayoutVars>
          <dgm:bulletEnabled val="1"/>
        </dgm:presLayoutVars>
      </dgm:prSet>
      <dgm:spPr/>
    </dgm:pt>
    <dgm:pt modelId="{D764E861-6CE4-408A-9EF5-6EF410F26E4E}" type="pres">
      <dgm:prSet presAssocID="{F53D1EAA-D85E-419A-B432-CF0A84616DFE}" presName="spaceBetweenRectangles" presStyleCnt="0"/>
      <dgm:spPr/>
    </dgm:pt>
    <dgm:pt modelId="{995CDC04-2AC3-450F-B257-BB188114BC9C}" type="pres">
      <dgm:prSet presAssocID="{C757277D-95A8-49AA-8FD4-B6C54836F406}" presName="parentLin" presStyleCnt="0"/>
      <dgm:spPr/>
    </dgm:pt>
    <dgm:pt modelId="{52E94ABD-8CEE-4E58-B710-A4EBB0E63859}" type="pres">
      <dgm:prSet presAssocID="{C757277D-95A8-49AA-8FD4-B6C54836F406}" presName="parentLeftMargin" presStyleLbl="node1" presStyleIdx="1" presStyleCnt="3"/>
      <dgm:spPr/>
      <dgm:t>
        <a:bodyPr/>
        <a:lstStyle/>
        <a:p>
          <a:endParaRPr lang="es-EC"/>
        </a:p>
      </dgm:t>
    </dgm:pt>
    <dgm:pt modelId="{8C071C24-D33B-418C-9199-375135A9DADC}" type="pres">
      <dgm:prSet presAssocID="{C757277D-95A8-49AA-8FD4-B6C54836F406}" presName="parentText" presStyleLbl="node1" presStyleIdx="2" presStyleCnt="3" custScaleX="127361" custScaleY="196428" custLinFactNeighborX="7258" custLinFactNeighborY="-77717">
        <dgm:presLayoutVars>
          <dgm:chMax val="0"/>
          <dgm:bulletEnabled val="1"/>
        </dgm:presLayoutVars>
      </dgm:prSet>
      <dgm:spPr/>
      <dgm:t>
        <a:bodyPr/>
        <a:lstStyle/>
        <a:p>
          <a:endParaRPr lang="es-ES"/>
        </a:p>
      </dgm:t>
    </dgm:pt>
    <dgm:pt modelId="{5E98E6E2-250D-4CD7-BD5C-C0917FD8766F}" type="pres">
      <dgm:prSet presAssocID="{C757277D-95A8-49AA-8FD4-B6C54836F406}" presName="negativeSpace" presStyleCnt="0"/>
      <dgm:spPr/>
    </dgm:pt>
    <dgm:pt modelId="{919D9582-5037-4F97-83A1-B71DB067CDCD}" type="pres">
      <dgm:prSet presAssocID="{C757277D-95A8-49AA-8FD4-B6C54836F406}" presName="childText" presStyleLbl="conFgAcc1" presStyleIdx="2" presStyleCnt="3">
        <dgm:presLayoutVars>
          <dgm:bulletEnabled val="1"/>
        </dgm:presLayoutVars>
      </dgm:prSet>
      <dgm:spPr/>
    </dgm:pt>
  </dgm:ptLst>
  <dgm:cxnLst>
    <dgm:cxn modelId="{29B7D6C1-2858-4E08-8994-D66C2406C5A4}" type="presOf" srcId="{941C87B7-6A38-485F-8EF4-C5970F91A8C8}" destId="{7594AB78-722F-4E74-BE97-BF05B694DD6C}" srcOrd="1" destOrd="0" presId="urn:microsoft.com/office/officeart/2005/8/layout/list1"/>
    <dgm:cxn modelId="{5E7AC9D0-8876-4880-864C-180DABB5F597}" type="presOf" srcId="{4DC96098-35C8-48F8-8543-06B70C25F8D0}" destId="{FFA3CEDB-7202-4BD2-A488-EC3DA6D7FC9A}" srcOrd="1" destOrd="0" presId="urn:microsoft.com/office/officeart/2005/8/layout/list1"/>
    <dgm:cxn modelId="{0179E500-3C3A-44BD-8FE8-724348939354}" srcId="{7F0F1743-69E3-4301-BF7D-25486CF7B3AE}" destId="{C757277D-95A8-49AA-8FD4-B6C54836F406}" srcOrd="2" destOrd="0" parTransId="{6EFC696A-7707-471B-AD4F-EEC524CEE985}" sibTransId="{26467FB4-9152-4EB2-AEC7-9B11463D5F67}"/>
    <dgm:cxn modelId="{5E41EFCA-64B6-47F1-8541-4F7CC6D0E74D}" type="presOf" srcId="{4DC96098-35C8-48F8-8543-06B70C25F8D0}" destId="{5E9DD9D2-8BAC-4959-A3DF-62EE637B4106}" srcOrd="0" destOrd="0" presId="urn:microsoft.com/office/officeart/2005/8/layout/list1"/>
    <dgm:cxn modelId="{DF9BE423-8161-4F8B-8067-E2E3AC767547}" type="presOf" srcId="{C757277D-95A8-49AA-8FD4-B6C54836F406}" destId="{8C071C24-D33B-418C-9199-375135A9DADC}" srcOrd="1" destOrd="0" presId="urn:microsoft.com/office/officeart/2005/8/layout/list1"/>
    <dgm:cxn modelId="{067EDB41-B4BA-4D49-96B1-4BFEC380111E}" type="presOf" srcId="{C757277D-95A8-49AA-8FD4-B6C54836F406}" destId="{52E94ABD-8CEE-4E58-B710-A4EBB0E63859}" srcOrd="0" destOrd="0" presId="urn:microsoft.com/office/officeart/2005/8/layout/list1"/>
    <dgm:cxn modelId="{DA67B58A-AC5D-4407-82D5-0B85F95E75B4}" type="presOf" srcId="{941C87B7-6A38-485F-8EF4-C5970F91A8C8}" destId="{6A1573B8-3FE9-4AAD-B90F-B132B324E24D}" srcOrd="0" destOrd="0" presId="urn:microsoft.com/office/officeart/2005/8/layout/list1"/>
    <dgm:cxn modelId="{3775B389-8F59-493F-A966-A5991E1DCA80}" srcId="{7F0F1743-69E3-4301-BF7D-25486CF7B3AE}" destId="{4DC96098-35C8-48F8-8543-06B70C25F8D0}" srcOrd="0" destOrd="0" parTransId="{62C49637-2A58-4506-98E6-874EBEB4884E}" sibTransId="{3FCE7204-D327-45CF-8C0B-D7601CEF5BE9}"/>
    <dgm:cxn modelId="{1227CD71-2516-4B1C-B79D-5A42E6A78815}" type="presOf" srcId="{7F0F1743-69E3-4301-BF7D-25486CF7B3AE}" destId="{F43A89F4-8686-4DC9-9D51-068D58974D21}" srcOrd="0" destOrd="0" presId="urn:microsoft.com/office/officeart/2005/8/layout/list1"/>
    <dgm:cxn modelId="{116257D1-F9E0-44E0-AB37-19951E791C02}" srcId="{7F0F1743-69E3-4301-BF7D-25486CF7B3AE}" destId="{941C87B7-6A38-485F-8EF4-C5970F91A8C8}" srcOrd="1" destOrd="0" parTransId="{8779A25B-E53A-4A1C-99C9-1BC22FDDCB2C}" sibTransId="{F53D1EAA-D85E-419A-B432-CF0A84616DFE}"/>
    <dgm:cxn modelId="{825CA745-CB41-46A8-8C73-40549946D13E}" type="presParOf" srcId="{F43A89F4-8686-4DC9-9D51-068D58974D21}" destId="{0278D858-6E48-4BB2-8479-03CDD0F26978}" srcOrd="0" destOrd="0" presId="urn:microsoft.com/office/officeart/2005/8/layout/list1"/>
    <dgm:cxn modelId="{82F8BC55-87D5-4921-9AD8-849649A8584B}" type="presParOf" srcId="{0278D858-6E48-4BB2-8479-03CDD0F26978}" destId="{5E9DD9D2-8BAC-4959-A3DF-62EE637B4106}" srcOrd="0" destOrd="0" presId="urn:microsoft.com/office/officeart/2005/8/layout/list1"/>
    <dgm:cxn modelId="{2F5916C6-4E67-4271-BFE3-426D0173657B}" type="presParOf" srcId="{0278D858-6E48-4BB2-8479-03CDD0F26978}" destId="{FFA3CEDB-7202-4BD2-A488-EC3DA6D7FC9A}" srcOrd="1" destOrd="0" presId="urn:microsoft.com/office/officeart/2005/8/layout/list1"/>
    <dgm:cxn modelId="{0D23A7B4-B908-4F24-BE82-470DB9CC2834}" type="presParOf" srcId="{F43A89F4-8686-4DC9-9D51-068D58974D21}" destId="{1A6BBADE-1672-4472-97CC-67040229EB1E}" srcOrd="1" destOrd="0" presId="urn:microsoft.com/office/officeart/2005/8/layout/list1"/>
    <dgm:cxn modelId="{D6C73D7F-F325-41B8-A95B-B12F4C3635B7}" type="presParOf" srcId="{F43A89F4-8686-4DC9-9D51-068D58974D21}" destId="{43E82FFD-E2DE-41F0-8FF7-6A7367745F07}" srcOrd="2" destOrd="0" presId="urn:microsoft.com/office/officeart/2005/8/layout/list1"/>
    <dgm:cxn modelId="{BC2CCC8B-7B08-47B1-ABAA-7E17023803D5}" type="presParOf" srcId="{F43A89F4-8686-4DC9-9D51-068D58974D21}" destId="{4D8D9677-D941-4986-A379-73ED506C98A7}" srcOrd="3" destOrd="0" presId="urn:microsoft.com/office/officeart/2005/8/layout/list1"/>
    <dgm:cxn modelId="{3EF98486-6729-4885-B887-CC54AE7F2ABD}" type="presParOf" srcId="{F43A89F4-8686-4DC9-9D51-068D58974D21}" destId="{BEBCA02D-1362-41AA-98C8-A669F7226831}" srcOrd="4" destOrd="0" presId="urn:microsoft.com/office/officeart/2005/8/layout/list1"/>
    <dgm:cxn modelId="{DE334A9A-7EC9-41CE-9AF6-AD9391C2FEBB}" type="presParOf" srcId="{BEBCA02D-1362-41AA-98C8-A669F7226831}" destId="{6A1573B8-3FE9-4AAD-B90F-B132B324E24D}" srcOrd="0" destOrd="0" presId="urn:microsoft.com/office/officeart/2005/8/layout/list1"/>
    <dgm:cxn modelId="{8268087F-99D1-4887-81B7-8EB32D2E33C9}" type="presParOf" srcId="{BEBCA02D-1362-41AA-98C8-A669F7226831}" destId="{7594AB78-722F-4E74-BE97-BF05B694DD6C}" srcOrd="1" destOrd="0" presId="urn:microsoft.com/office/officeart/2005/8/layout/list1"/>
    <dgm:cxn modelId="{E4499F31-7DC2-4771-8646-3390EC2C868C}" type="presParOf" srcId="{F43A89F4-8686-4DC9-9D51-068D58974D21}" destId="{FCCE27E5-7406-4BC3-86B8-6FD7828B334A}" srcOrd="5" destOrd="0" presId="urn:microsoft.com/office/officeart/2005/8/layout/list1"/>
    <dgm:cxn modelId="{EF97D0CE-A5F1-4D9E-B2F1-BCCBB2C9635F}" type="presParOf" srcId="{F43A89F4-8686-4DC9-9D51-068D58974D21}" destId="{D45F820A-D7CD-460D-ABE0-4E3DF08B79B3}" srcOrd="6" destOrd="0" presId="urn:microsoft.com/office/officeart/2005/8/layout/list1"/>
    <dgm:cxn modelId="{449FD02B-AFF3-4EA6-9C35-05EB01A50976}" type="presParOf" srcId="{F43A89F4-8686-4DC9-9D51-068D58974D21}" destId="{D764E861-6CE4-408A-9EF5-6EF410F26E4E}" srcOrd="7" destOrd="0" presId="urn:microsoft.com/office/officeart/2005/8/layout/list1"/>
    <dgm:cxn modelId="{5FFF0E85-0338-4A65-A2B8-33A5F259E3AB}" type="presParOf" srcId="{F43A89F4-8686-4DC9-9D51-068D58974D21}" destId="{995CDC04-2AC3-450F-B257-BB188114BC9C}" srcOrd="8" destOrd="0" presId="urn:microsoft.com/office/officeart/2005/8/layout/list1"/>
    <dgm:cxn modelId="{3BB987DF-FCC5-44F7-849F-680CA09E5E34}" type="presParOf" srcId="{995CDC04-2AC3-450F-B257-BB188114BC9C}" destId="{52E94ABD-8CEE-4E58-B710-A4EBB0E63859}" srcOrd="0" destOrd="0" presId="urn:microsoft.com/office/officeart/2005/8/layout/list1"/>
    <dgm:cxn modelId="{D79FCFCA-4415-4F6F-952A-C6CB75E267E7}" type="presParOf" srcId="{995CDC04-2AC3-450F-B257-BB188114BC9C}" destId="{8C071C24-D33B-418C-9199-375135A9DADC}" srcOrd="1" destOrd="0" presId="urn:microsoft.com/office/officeart/2005/8/layout/list1"/>
    <dgm:cxn modelId="{EBC52C9D-2C56-4EC6-86E1-35A3E8E118E0}" type="presParOf" srcId="{F43A89F4-8686-4DC9-9D51-068D58974D21}" destId="{5E98E6E2-250D-4CD7-BD5C-C0917FD8766F}" srcOrd="9" destOrd="0" presId="urn:microsoft.com/office/officeart/2005/8/layout/list1"/>
    <dgm:cxn modelId="{9D9D0612-F60B-4EF8-A0AC-0680CCD8F1A0}" type="presParOf" srcId="{F43A89F4-8686-4DC9-9D51-068D58974D21}" destId="{919D9582-5037-4F97-83A1-B71DB067CDCD}" srcOrd="10" destOrd="0" presId="urn:microsoft.com/office/officeart/2005/8/layout/list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80580-BE29-4BEE-A1D4-1FF6695C9E18}" type="doc">
      <dgm:prSet loTypeId="urn:microsoft.com/office/officeart/2009/3/layout/RandomtoResultProcess" loCatId="process" qsTypeId="urn:microsoft.com/office/officeart/2005/8/quickstyle/simple1" qsCatId="simple" csTypeId="urn:microsoft.com/office/officeart/2005/8/colors/colorful1#4" csCatId="colorful" phldr="1"/>
      <dgm:spPr/>
      <dgm:t>
        <a:bodyPr/>
        <a:lstStyle/>
        <a:p>
          <a:endParaRPr lang="es-EC"/>
        </a:p>
      </dgm:t>
    </dgm:pt>
    <dgm:pt modelId="{CFF4654F-DD6B-4FCB-AF00-DB6A0264801B}">
      <dgm:prSet phldrT="[Texto]"/>
      <dgm:spPr/>
      <dgm:t>
        <a:bodyPr/>
        <a:lstStyle/>
        <a:p>
          <a:r>
            <a:rPr lang="es-EC" dirty="0" smtClean="0"/>
            <a:t>Objetivo 1</a:t>
          </a:r>
          <a:endParaRPr lang="es-EC" dirty="0"/>
        </a:p>
      </dgm:t>
    </dgm:pt>
    <dgm:pt modelId="{214F4E0A-B902-4849-BC1C-5E4DCB786721}" type="parTrans" cxnId="{DF3C0AC9-0061-4697-976A-EEDAC67F17EC}">
      <dgm:prSet/>
      <dgm:spPr/>
      <dgm:t>
        <a:bodyPr/>
        <a:lstStyle/>
        <a:p>
          <a:endParaRPr lang="es-EC"/>
        </a:p>
      </dgm:t>
    </dgm:pt>
    <dgm:pt modelId="{87B250A7-A217-47E7-8F03-C085FF8B03CD}" type="sibTrans" cxnId="{DF3C0AC9-0061-4697-976A-EEDAC67F17EC}">
      <dgm:prSet/>
      <dgm:spPr/>
      <dgm:t>
        <a:bodyPr/>
        <a:lstStyle/>
        <a:p>
          <a:endParaRPr lang="es-EC"/>
        </a:p>
      </dgm:t>
    </dgm:pt>
    <dgm:pt modelId="{60412431-9898-4246-B668-F699529719FB}">
      <dgm:prSet phldrT="[Texto]"/>
      <dgm:spPr/>
      <dgm:t>
        <a:bodyPr/>
        <a:lstStyle/>
        <a:p>
          <a:r>
            <a:rPr lang="es-EC" dirty="0" smtClean="0"/>
            <a:t>Crecimiento </a:t>
          </a:r>
          <a:endParaRPr lang="es-EC" dirty="0"/>
        </a:p>
      </dgm:t>
    </dgm:pt>
    <dgm:pt modelId="{E6BD580D-3248-46AD-AAFB-A4F423A69E7F}" type="parTrans" cxnId="{B63C7EDE-D76D-41D0-9226-A630764F311B}">
      <dgm:prSet/>
      <dgm:spPr/>
      <dgm:t>
        <a:bodyPr/>
        <a:lstStyle/>
        <a:p>
          <a:endParaRPr lang="es-EC"/>
        </a:p>
      </dgm:t>
    </dgm:pt>
    <dgm:pt modelId="{C1236529-6F49-4770-B943-D493997E6E2C}" type="sibTrans" cxnId="{B63C7EDE-D76D-41D0-9226-A630764F311B}">
      <dgm:prSet/>
      <dgm:spPr/>
      <dgm:t>
        <a:bodyPr/>
        <a:lstStyle/>
        <a:p>
          <a:endParaRPr lang="es-EC"/>
        </a:p>
      </dgm:t>
    </dgm:pt>
    <dgm:pt modelId="{B4C65433-F65B-459C-9ED6-07283D548BA0}">
      <dgm:prSet phldrT="[Texto]"/>
      <dgm:spPr/>
      <dgm:t>
        <a:bodyPr/>
        <a:lstStyle/>
        <a:p>
          <a:r>
            <a:rPr lang="es-EC" dirty="0" smtClean="0"/>
            <a:t>Evolución Financiera</a:t>
          </a:r>
          <a:endParaRPr lang="es-EC" dirty="0"/>
        </a:p>
      </dgm:t>
    </dgm:pt>
    <dgm:pt modelId="{98451333-B301-4E11-86B2-FF559264A2D2}" type="parTrans" cxnId="{3AAA1F85-C5D9-463E-BEC9-FC88AC5A31DE}">
      <dgm:prSet/>
      <dgm:spPr/>
      <dgm:t>
        <a:bodyPr/>
        <a:lstStyle/>
        <a:p>
          <a:endParaRPr lang="es-EC"/>
        </a:p>
      </dgm:t>
    </dgm:pt>
    <dgm:pt modelId="{866BE1A3-02CE-4023-A4CC-5E3317F14978}" type="sibTrans" cxnId="{3AAA1F85-C5D9-463E-BEC9-FC88AC5A31DE}">
      <dgm:prSet/>
      <dgm:spPr/>
      <dgm:t>
        <a:bodyPr/>
        <a:lstStyle/>
        <a:p>
          <a:endParaRPr lang="es-EC"/>
        </a:p>
      </dgm:t>
    </dgm:pt>
    <dgm:pt modelId="{55729CB2-567B-438C-9470-6875CBC351A0}">
      <dgm:prSet phldrT="[Texto]"/>
      <dgm:spPr/>
      <dgm:t>
        <a:bodyPr/>
        <a:lstStyle/>
        <a:p>
          <a:r>
            <a:rPr lang="es-EC" dirty="0" smtClean="0"/>
            <a:t>Calidad de la cartera</a:t>
          </a:r>
          <a:endParaRPr lang="es-EC" dirty="0"/>
        </a:p>
      </dgm:t>
    </dgm:pt>
    <dgm:pt modelId="{6467894C-29DC-49BE-AEA6-28912A380C5A}" type="parTrans" cxnId="{B3DDAA6E-77A8-4209-BAD3-9740625D48E0}">
      <dgm:prSet/>
      <dgm:spPr/>
      <dgm:t>
        <a:bodyPr/>
        <a:lstStyle/>
        <a:p>
          <a:endParaRPr lang="es-EC"/>
        </a:p>
      </dgm:t>
    </dgm:pt>
    <dgm:pt modelId="{853CC8A7-B707-459E-859F-ACC7CC839BE8}" type="sibTrans" cxnId="{B3DDAA6E-77A8-4209-BAD3-9740625D48E0}">
      <dgm:prSet/>
      <dgm:spPr/>
      <dgm:t>
        <a:bodyPr/>
        <a:lstStyle/>
        <a:p>
          <a:endParaRPr lang="es-EC"/>
        </a:p>
      </dgm:t>
    </dgm:pt>
    <dgm:pt modelId="{141C1504-7B85-4D4F-A4BC-4CEED3441AFA}" type="pres">
      <dgm:prSet presAssocID="{D5A80580-BE29-4BEE-A1D4-1FF6695C9E18}" presName="Name0" presStyleCnt="0">
        <dgm:presLayoutVars>
          <dgm:dir/>
          <dgm:animOne val="branch"/>
          <dgm:animLvl val="lvl"/>
        </dgm:presLayoutVars>
      </dgm:prSet>
      <dgm:spPr/>
      <dgm:t>
        <a:bodyPr/>
        <a:lstStyle/>
        <a:p>
          <a:endParaRPr lang="es-ES"/>
        </a:p>
      </dgm:t>
    </dgm:pt>
    <dgm:pt modelId="{5E1C0E4C-0B66-4026-823F-1306FA5CE3E1}" type="pres">
      <dgm:prSet presAssocID="{CFF4654F-DD6B-4FCB-AF00-DB6A0264801B}" presName="chaos" presStyleCnt="0"/>
      <dgm:spPr/>
    </dgm:pt>
    <dgm:pt modelId="{4A346965-A911-43E0-B372-9C0AA7869C31}" type="pres">
      <dgm:prSet presAssocID="{CFF4654F-DD6B-4FCB-AF00-DB6A0264801B}" presName="parTx1" presStyleLbl="revTx" presStyleIdx="0" presStyleCnt="3"/>
      <dgm:spPr/>
      <dgm:t>
        <a:bodyPr/>
        <a:lstStyle/>
        <a:p>
          <a:endParaRPr lang="es-EC"/>
        </a:p>
      </dgm:t>
    </dgm:pt>
    <dgm:pt modelId="{9EC6AAD5-C0C2-434F-8899-AE68FA6D7585}" type="pres">
      <dgm:prSet presAssocID="{CFF4654F-DD6B-4FCB-AF00-DB6A0264801B}" presName="desTx1" presStyleLbl="revTx" presStyleIdx="1" presStyleCnt="3">
        <dgm:presLayoutVars>
          <dgm:bulletEnabled val="1"/>
        </dgm:presLayoutVars>
      </dgm:prSet>
      <dgm:spPr/>
      <dgm:t>
        <a:bodyPr/>
        <a:lstStyle/>
        <a:p>
          <a:endParaRPr lang="es-EC"/>
        </a:p>
      </dgm:t>
    </dgm:pt>
    <dgm:pt modelId="{EF9D037A-3776-44D4-90F3-57023754D239}" type="pres">
      <dgm:prSet presAssocID="{CFF4654F-DD6B-4FCB-AF00-DB6A0264801B}" presName="c1" presStyleLbl="node1" presStyleIdx="0" presStyleCnt="19"/>
      <dgm:spPr/>
    </dgm:pt>
    <dgm:pt modelId="{0662CD23-2C03-45BF-97B1-AA36498D04E0}" type="pres">
      <dgm:prSet presAssocID="{CFF4654F-DD6B-4FCB-AF00-DB6A0264801B}" presName="c2" presStyleLbl="node1" presStyleIdx="1" presStyleCnt="19"/>
      <dgm:spPr/>
    </dgm:pt>
    <dgm:pt modelId="{ECDFFCF2-C406-4264-B574-40AAB2CF8D7D}" type="pres">
      <dgm:prSet presAssocID="{CFF4654F-DD6B-4FCB-AF00-DB6A0264801B}" presName="c3" presStyleLbl="node1" presStyleIdx="2" presStyleCnt="19"/>
      <dgm:spPr/>
    </dgm:pt>
    <dgm:pt modelId="{813F58EA-EF17-48BF-9C5E-4D04CB9B3F98}" type="pres">
      <dgm:prSet presAssocID="{CFF4654F-DD6B-4FCB-AF00-DB6A0264801B}" presName="c4" presStyleLbl="node1" presStyleIdx="3" presStyleCnt="19"/>
      <dgm:spPr/>
    </dgm:pt>
    <dgm:pt modelId="{47EC9D71-18F2-4CE5-9033-C4A700A8F98A}" type="pres">
      <dgm:prSet presAssocID="{CFF4654F-DD6B-4FCB-AF00-DB6A0264801B}" presName="c5" presStyleLbl="node1" presStyleIdx="4" presStyleCnt="19"/>
      <dgm:spPr/>
    </dgm:pt>
    <dgm:pt modelId="{516E917F-417C-43CD-8E03-72281A40CCAB}" type="pres">
      <dgm:prSet presAssocID="{CFF4654F-DD6B-4FCB-AF00-DB6A0264801B}" presName="c6" presStyleLbl="node1" presStyleIdx="5" presStyleCnt="19"/>
      <dgm:spPr/>
    </dgm:pt>
    <dgm:pt modelId="{57BA547B-3254-4B99-9788-AFC1109B2B79}" type="pres">
      <dgm:prSet presAssocID="{CFF4654F-DD6B-4FCB-AF00-DB6A0264801B}" presName="c7" presStyleLbl="node1" presStyleIdx="6" presStyleCnt="19"/>
      <dgm:spPr/>
    </dgm:pt>
    <dgm:pt modelId="{CB59969D-8368-4664-870B-5D736347B00C}" type="pres">
      <dgm:prSet presAssocID="{CFF4654F-DD6B-4FCB-AF00-DB6A0264801B}" presName="c8" presStyleLbl="node1" presStyleIdx="7" presStyleCnt="19"/>
      <dgm:spPr/>
    </dgm:pt>
    <dgm:pt modelId="{28E1B5CA-075D-4E1F-A08F-DB8AAA9082AD}" type="pres">
      <dgm:prSet presAssocID="{CFF4654F-DD6B-4FCB-AF00-DB6A0264801B}" presName="c9" presStyleLbl="node1" presStyleIdx="8" presStyleCnt="19"/>
      <dgm:spPr/>
    </dgm:pt>
    <dgm:pt modelId="{B3978AA9-679C-4A29-B3B1-FBE6D01CA860}" type="pres">
      <dgm:prSet presAssocID="{CFF4654F-DD6B-4FCB-AF00-DB6A0264801B}" presName="c10" presStyleLbl="node1" presStyleIdx="9" presStyleCnt="19"/>
      <dgm:spPr/>
    </dgm:pt>
    <dgm:pt modelId="{4520F8A5-0339-476A-99E7-CEB88D48CBC3}" type="pres">
      <dgm:prSet presAssocID="{CFF4654F-DD6B-4FCB-AF00-DB6A0264801B}" presName="c11" presStyleLbl="node1" presStyleIdx="10" presStyleCnt="19"/>
      <dgm:spPr/>
    </dgm:pt>
    <dgm:pt modelId="{C4949731-FB62-476F-A0D5-25414BFDC138}" type="pres">
      <dgm:prSet presAssocID="{CFF4654F-DD6B-4FCB-AF00-DB6A0264801B}" presName="c12" presStyleLbl="node1" presStyleIdx="11" presStyleCnt="19"/>
      <dgm:spPr/>
    </dgm:pt>
    <dgm:pt modelId="{839C9FDC-F7C7-41D0-9899-6DB1AA722F94}" type="pres">
      <dgm:prSet presAssocID="{CFF4654F-DD6B-4FCB-AF00-DB6A0264801B}" presName="c13" presStyleLbl="node1" presStyleIdx="12" presStyleCnt="19"/>
      <dgm:spPr/>
    </dgm:pt>
    <dgm:pt modelId="{F9EFF451-2BD8-411F-9B5C-FA484F9F1CF1}" type="pres">
      <dgm:prSet presAssocID="{CFF4654F-DD6B-4FCB-AF00-DB6A0264801B}" presName="c14" presStyleLbl="node1" presStyleIdx="13" presStyleCnt="19"/>
      <dgm:spPr/>
    </dgm:pt>
    <dgm:pt modelId="{40952945-E928-4036-985F-492E90FF8F3A}" type="pres">
      <dgm:prSet presAssocID="{CFF4654F-DD6B-4FCB-AF00-DB6A0264801B}" presName="c15" presStyleLbl="node1" presStyleIdx="14" presStyleCnt="19"/>
      <dgm:spPr/>
    </dgm:pt>
    <dgm:pt modelId="{F4DF9EBE-59C8-4F40-AA53-E25F144291DC}" type="pres">
      <dgm:prSet presAssocID="{CFF4654F-DD6B-4FCB-AF00-DB6A0264801B}" presName="c16" presStyleLbl="node1" presStyleIdx="15" presStyleCnt="19"/>
      <dgm:spPr/>
    </dgm:pt>
    <dgm:pt modelId="{538310A0-65D6-4F57-BBD9-E26CE69E4D7E}" type="pres">
      <dgm:prSet presAssocID="{CFF4654F-DD6B-4FCB-AF00-DB6A0264801B}" presName="c17" presStyleLbl="node1" presStyleIdx="16" presStyleCnt="19"/>
      <dgm:spPr/>
    </dgm:pt>
    <dgm:pt modelId="{117711AE-7DE1-4511-9535-51C75D1C4A4F}" type="pres">
      <dgm:prSet presAssocID="{CFF4654F-DD6B-4FCB-AF00-DB6A0264801B}" presName="c18" presStyleLbl="node1" presStyleIdx="17" presStyleCnt="19"/>
      <dgm:spPr/>
    </dgm:pt>
    <dgm:pt modelId="{DE4E4665-F1B3-48A5-B485-B485B48E5050}" type="pres">
      <dgm:prSet presAssocID="{87B250A7-A217-47E7-8F03-C085FF8B03CD}" presName="chevronComposite1" presStyleCnt="0"/>
      <dgm:spPr/>
    </dgm:pt>
    <dgm:pt modelId="{3387B1B6-19F8-4DD1-AD60-8010A22FFC39}" type="pres">
      <dgm:prSet presAssocID="{87B250A7-A217-47E7-8F03-C085FF8B03CD}" presName="chevron1" presStyleLbl="sibTrans2D1" presStyleIdx="0" presStyleCnt="2"/>
      <dgm:spPr/>
    </dgm:pt>
    <dgm:pt modelId="{F7DFA19A-F12E-4E99-BF54-A9BDE5810FE3}" type="pres">
      <dgm:prSet presAssocID="{87B250A7-A217-47E7-8F03-C085FF8B03CD}" presName="spChevron1" presStyleCnt="0"/>
      <dgm:spPr/>
    </dgm:pt>
    <dgm:pt modelId="{E68EC0C2-BCFB-40ED-82E2-891BB243C09C}" type="pres">
      <dgm:prSet presAssocID="{87B250A7-A217-47E7-8F03-C085FF8B03CD}" presName="overlap" presStyleCnt="0"/>
      <dgm:spPr/>
    </dgm:pt>
    <dgm:pt modelId="{4BFDA766-F579-4896-BF99-2F3B026C5A64}" type="pres">
      <dgm:prSet presAssocID="{87B250A7-A217-47E7-8F03-C085FF8B03CD}" presName="chevronComposite2" presStyleCnt="0"/>
      <dgm:spPr/>
    </dgm:pt>
    <dgm:pt modelId="{5BD3A2A4-F465-4451-8294-2D312ACEECF6}" type="pres">
      <dgm:prSet presAssocID="{87B250A7-A217-47E7-8F03-C085FF8B03CD}" presName="chevron2" presStyleLbl="sibTrans2D1" presStyleIdx="1" presStyleCnt="2"/>
      <dgm:spPr/>
    </dgm:pt>
    <dgm:pt modelId="{E77D3324-6F02-4CA1-B624-9B5259889191}" type="pres">
      <dgm:prSet presAssocID="{87B250A7-A217-47E7-8F03-C085FF8B03CD}" presName="spChevron2" presStyleCnt="0"/>
      <dgm:spPr/>
    </dgm:pt>
    <dgm:pt modelId="{6450B8E7-36D1-47B2-B4CE-07D084E70F83}" type="pres">
      <dgm:prSet presAssocID="{B4C65433-F65B-459C-9ED6-07283D548BA0}" presName="last" presStyleCnt="0"/>
      <dgm:spPr/>
    </dgm:pt>
    <dgm:pt modelId="{6422057B-D79C-43AC-848A-F09DEDC7F5AD}" type="pres">
      <dgm:prSet presAssocID="{B4C65433-F65B-459C-9ED6-07283D548BA0}" presName="circleTx" presStyleLbl="node1" presStyleIdx="18" presStyleCnt="19"/>
      <dgm:spPr/>
      <dgm:t>
        <a:bodyPr/>
        <a:lstStyle/>
        <a:p>
          <a:endParaRPr lang="es-ES"/>
        </a:p>
      </dgm:t>
    </dgm:pt>
    <dgm:pt modelId="{71854585-ECEB-48CB-960C-D00D9050E911}" type="pres">
      <dgm:prSet presAssocID="{B4C65433-F65B-459C-9ED6-07283D548BA0}" presName="desTxN" presStyleLbl="revTx" presStyleIdx="2" presStyleCnt="3">
        <dgm:presLayoutVars>
          <dgm:bulletEnabled val="1"/>
        </dgm:presLayoutVars>
      </dgm:prSet>
      <dgm:spPr/>
      <dgm:t>
        <a:bodyPr/>
        <a:lstStyle/>
        <a:p>
          <a:endParaRPr lang="es-ES"/>
        </a:p>
      </dgm:t>
    </dgm:pt>
    <dgm:pt modelId="{F49A8B50-A14D-434E-863C-F1008FAD98E4}" type="pres">
      <dgm:prSet presAssocID="{B4C65433-F65B-459C-9ED6-07283D548BA0}" presName="spN" presStyleCnt="0"/>
      <dgm:spPr/>
    </dgm:pt>
  </dgm:ptLst>
  <dgm:cxnLst>
    <dgm:cxn modelId="{B3DDAA6E-77A8-4209-BAD3-9740625D48E0}" srcId="{B4C65433-F65B-459C-9ED6-07283D548BA0}" destId="{55729CB2-567B-438C-9470-6875CBC351A0}" srcOrd="0" destOrd="0" parTransId="{6467894C-29DC-49BE-AEA6-28912A380C5A}" sibTransId="{853CC8A7-B707-459E-859F-ACC7CC839BE8}"/>
    <dgm:cxn modelId="{3AAA1F85-C5D9-463E-BEC9-FC88AC5A31DE}" srcId="{D5A80580-BE29-4BEE-A1D4-1FF6695C9E18}" destId="{B4C65433-F65B-459C-9ED6-07283D548BA0}" srcOrd="1" destOrd="0" parTransId="{98451333-B301-4E11-86B2-FF559264A2D2}" sibTransId="{866BE1A3-02CE-4023-A4CC-5E3317F14978}"/>
    <dgm:cxn modelId="{F3ACE930-5D24-4F36-B7D7-05A713CB4699}" type="presOf" srcId="{B4C65433-F65B-459C-9ED6-07283D548BA0}" destId="{6422057B-D79C-43AC-848A-F09DEDC7F5AD}" srcOrd="0" destOrd="0" presId="urn:microsoft.com/office/officeart/2009/3/layout/RandomtoResultProcess"/>
    <dgm:cxn modelId="{88887D7E-D558-444C-93BA-4C417A93DC3C}" type="presOf" srcId="{D5A80580-BE29-4BEE-A1D4-1FF6695C9E18}" destId="{141C1504-7B85-4D4F-A4BC-4CEED3441AFA}" srcOrd="0" destOrd="0" presId="urn:microsoft.com/office/officeart/2009/3/layout/RandomtoResultProcess"/>
    <dgm:cxn modelId="{B63C7EDE-D76D-41D0-9226-A630764F311B}" srcId="{CFF4654F-DD6B-4FCB-AF00-DB6A0264801B}" destId="{60412431-9898-4246-B668-F699529719FB}" srcOrd="0" destOrd="0" parTransId="{E6BD580D-3248-46AD-AAFB-A4F423A69E7F}" sibTransId="{C1236529-6F49-4770-B943-D493997E6E2C}"/>
    <dgm:cxn modelId="{DF3C0AC9-0061-4697-976A-EEDAC67F17EC}" srcId="{D5A80580-BE29-4BEE-A1D4-1FF6695C9E18}" destId="{CFF4654F-DD6B-4FCB-AF00-DB6A0264801B}" srcOrd="0" destOrd="0" parTransId="{214F4E0A-B902-4849-BC1C-5E4DCB786721}" sibTransId="{87B250A7-A217-47E7-8F03-C085FF8B03CD}"/>
    <dgm:cxn modelId="{632D9409-F7ED-4B18-970E-C6749C0A373C}" type="presOf" srcId="{60412431-9898-4246-B668-F699529719FB}" destId="{9EC6AAD5-C0C2-434F-8899-AE68FA6D7585}" srcOrd="0" destOrd="0" presId="urn:microsoft.com/office/officeart/2009/3/layout/RandomtoResultProcess"/>
    <dgm:cxn modelId="{1D4BA934-5518-4F08-A966-1934685CE411}" type="presOf" srcId="{CFF4654F-DD6B-4FCB-AF00-DB6A0264801B}" destId="{4A346965-A911-43E0-B372-9C0AA7869C31}" srcOrd="0" destOrd="0" presId="urn:microsoft.com/office/officeart/2009/3/layout/RandomtoResultProcess"/>
    <dgm:cxn modelId="{66C3FB5A-BCC3-43F7-9C20-F6150FAE2CDC}" type="presOf" srcId="{55729CB2-567B-438C-9470-6875CBC351A0}" destId="{71854585-ECEB-48CB-960C-D00D9050E911}" srcOrd="0" destOrd="0" presId="urn:microsoft.com/office/officeart/2009/3/layout/RandomtoResultProcess"/>
    <dgm:cxn modelId="{FA0C349A-A5B3-49A2-A136-D5B7718F7189}" type="presParOf" srcId="{141C1504-7B85-4D4F-A4BC-4CEED3441AFA}" destId="{5E1C0E4C-0B66-4026-823F-1306FA5CE3E1}" srcOrd="0" destOrd="0" presId="urn:microsoft.com/office/officeart/2009/3/layout/RandomtoResultProcess"/>
    <dgm:cxn modelId="{B8D57F14-FAA8-446D-8225-823DCD27AF90}" type="presParOf" srcId="{5E1C0E4C-0B66-4026-823F-1306FA5CE3E1}" destId="{4A346965-A911-43E0-B372-9C0AA7869C31}" srcOrd="0" destOrd="0" presId="urn:microsoft.com/office/officeart/2009/3/layout/RandomtoResultProcess"/>
    <dgm:cxn modelId="{1E4F8438-A6FA-4E72-B78D-1F081A223AAE}" type="presParOf" srcId="{5E1C0E4C-0B66-4026-823F-1306FA5CE3E1}" destId="{9EC6AAD5-C0C2-434F-8899-AE68FA6D7585}" srcOrd="1" destOrd="0" presId="urn:microsoft.com/office/officeart/2009/3/layout/RandomtoResultProcess"/>
    <dgm:cxn modelId="{5B3AE6EE-4B27-410B-A394-B4407260BE1A}" type="presParOf" srcId="{5E1C0E4C-0B66-4026-823F-1306FA5CE3E1}" destId="{EF9D037A-3776-44D4-90F3-57023754D239}" srcOrd="2" destOrd="0" presId="urn:microsoft.com/office/officeart/2009/3/layout/RandomtoResultProcess"/>
    <dgm:cxn modelId="{A43EB257-F6C7-4E41-B664-73B83F63BB46}" type="presParOf" srcId="{5E1C0E4C-0B66-4026-823F-1306FA5CE3E1}" destId="{0662CD23-2C03-45BF-97B1-AA36498D04E0}" srcOrd="3" destOrd="0" presId="urn:microsoft.com/office/officeart/2009/3/layout/RandomtoResultProcess"/>
    <dgm:cxn modelId="{C65382B9-24A7-4106-8FEB-535311E87119}" type="presParOf" srcId="{5E1C0E4C-0B66-4026-823F-1306FA5CE3E1}" destId="{ECDFFCF2-C406-4264-B574-40AAB2CF8D7D}" srcOrd="4" destOrd="0" presId="urn:microsoft.com/office/officeart/2009/3/layout/RandomtoResultProcess"/>
    <dgm:cxn modelId="{F642F43F-B474-441A-8588-40E2D5C43B8D}" type="presParOf" srcId="{5E1C0E4C-0B66-4026-823F-1306FA5CE3E1}" destId="{813F58EA-EF17-48BF-9C5E-4D04CB9B3F98}" srcOrd="5" destOrd="0" presId="urn:microsoft.com/office/officeart/2009/3/layout/RandomtoResultProcess"/>
    <dgm:cxn modelId="{85A355F9-CB92-4004-BDCB-D4719686631F}" type="presParOf" srcId="{5E1C0E4C-0B66-4026-823F-1306FA5CE3E1}" destId="{47EC9D71-18F2-4CE5-9033-C4A700A8F98A}" srcOrd="6" destOrd="0" presId="urn:microsoft.com/office/officeart/2009/3/layout/RandomtoResultProcess"/>
    <dgm:cxn modelId="{E24B1C49-C209-44E6-8025-AC24D3AE51C0}" type="presParOf" srcId="{5E1C0E4C-0B66-4026-823F-1306FA5CE3E1}" destId="{516E917F-417C-43CD-8E03-72281A40CCAB}" srcOrd="7" destOrd="0" presId="urn:microsoft.com/office/officeart/2009/3/layout/RandomtoResultProcess"/>
    <dgm:cxn modelId="{59D1B353-78C7-41B9-98D8-2EBB87EB2E82}" type="presParOf" srcId="{5E1C0E4C-0B66-4026-823F-1306FA5CE3E1}" destId="{57BA547B-3254-4B99-9788-AFC1109B2B79}" srcOrd="8" destOrd="0" presId="urn:microsoft.com/office/officeart/2009/3/layout/RandomtoResultProcess"/>
    <dgm:cxn modelId="{B29525B3-E2BB-4361-9BD4-AB3F667215A2}" type="presParOf" srcId="{5E1C0E4C-0B66-4026-823F-1306FA5CE3E1}" destId="{CB59969D-8368-4664-870B-5D736347B00C}" srcOrd="9" destOrd="0" presId="urn:microsoft.com/office/officeart/2009/3/layout/RandomtoResultProcess"/>
    <dgm:cxn modelId="{411CA660-84AF-4868-946E-C59B901A7232}" type="presParOf" srcId="{5E1C0E4C-0B66-4026-823F-1306FA5CE3E1}" destId="{28E1B5CA-075D-4E1F-A08F-DB8AAA9082AD}" srcOrd="10" destOrd="0" presId="urn:microsoft.com/office/officeart/2009/3/layout/RandomtoResultProcess"/>
    <dgm:cxn modelId="{623B28ED-22F8-4E8F-8353-B93842F55910}" type="presParOf" srcId="{5E1C0E4C-0B66-4026-823F-1306FA5CE3E1}" destId="{B3978AA9-679C-4A29-B3B1-FBE6D01CA860}" srcOrd="11" destOrd="0" presId="urn:microsoft.com/office/officeart/2009/3/layout/RandomtoResultProcess"/>
    <dgm:cxn modelId="{D1A2E38A-F4A1-488E-9510-2EA1300EBEC4}" type="presParOf" srcId="{5E1C0E4C-0B66-4026-823F-1306FA5CE3E1}" destId="{4520F8A5-0339-476A-99E7-CEB88D48CBC3}" srcOrd="12" destOrd="0" presId="urn:microsoft.com/office/officeart/2009/3/layout/RandomtoResultProcess"/>
    <dgm:cxn modelId="{4D0BDE48-D86C-4ACD-8CCE-F640727AB8F4}" type="presParOf" srcId="{5E1C0E4C-0B66-4026-823F-1306FA5CE3E1}" destId="{C4949731-FB62-476F-A0D5-25414BFDC138}" srcOrd="13" destOrd="0" presId="urn:microsoft.com/office/officeart/2009/3/layout/RandomtoResultProcess"/>
    <dgm:cxn modelId="{8BA36D7B-07E4-4689-947C-2F9144851148}" type="presParOf" srcId="{5E1C0E4C-0B66-4026-823F-1306FA5CE3E1}" destId="{839C9FDC-F7C7-41D0-9899-6DB1AA722F94}" srcOrd="14" destOrd="0" presId="urn:microsoft.com/office/officeart/2009/3/layout/RandomtoResultProcess"/>
    <dgm:cxn modelId="{B4E0F07B-347C-42CF-9EB1-0311CFD70C36}" type="presParOf" srcId="{5E1C0E4C-0B66-4026-823F-1306FA5CE3E1}" destId="{F9EFF451-2BD8-411F-9B5C-FA484F9F1CF1}" srcOrd="15" destOrd="0" presId="urn:microsoft.com/office/officeart/2009/3/layout/RandomtoResultProcess"/>
    <dgm:cxn modelId="{97432BBE-3A37-4E19-8349-906131137386}" type="presParOf" srcId="{5E1C0E4C-0B66-4026-823F-1306FA5CE3E1}" destId="{40952945-E928-4036-985F-492E90FF8F3A}" srcOrd="16" destOrd="0" presId="urn:microsoft.com/office/officeart/2009/3/layout/RandomtoResultProcess"/>
    <dgm:cxn modelId="{2DDD060B-C809-4535-AD7D-1C10D74E403D}" type="presParOf" srcId="{5E1C0E4C-0B66-4026-823F-1306FA5CE3E1}" destId="{F4DF9EBE-59C8-4F40-AA53-E25F144291DC}" srcOrd="17" destOrd="0" presId="urn:microsoft.com/office/officeart/2009/3/layout/RandomtoResultProcess"/>
    <dgm:cxn modelId="{14BA70A9-3EDE-4EE5-B87E-8FB726556F27}" type="presParOf" srcId="{5E1C0E4C-0B66-4026-823F-1306FA5CE3E1}" destId="{538310A0-65D6-4F57-BBD9-E26CE69E4D7E}" srcOrd="18" destOrd="0" presId="urn:microsoft.com/office/officeart/2009/3/layout/RandomtoResultProcess"/>
    <dgm:cxn modelId="{7FE694BF-E152-4F8C-B094-A2B29D40683A}" type="presParOf" srcId="{5E1C0E4C-0B66-4026-823F-1306FA5CE3E1}" destId="{117711AE-7DE1-4511-9535-51C75D1C4A4F}" srcOrd="19" destOrd="0" presId="urn:microsoft.com/office/officeart/2009/3/layout/RandomtoResultProcess"/>
    <dgm:cxn modelId="{B00070A8-6EE6-4E34-A79A-AE1BEAF4BB30}" type="presParOf" srcId="{141C1504-7B85-4D4F-A4BC-4CEED3441AFA}" destId="{DE4E4665-F1B3-48A5-B485-B485B48E5050}" srcOrd="1" destOrd="0" presId="urn:microsoft.com/office/officeart/2009/3/layout/RandomtoResultProcess"/>
    <dgm:cxn modelId="{CF9AE82E-C6CA-4492-AAD6-7515390A084C}" type="presParOf" srcId="{DE4E4665-F1B3-48A5-B485-B485B48E5050}" destId="{3387B1B6-19F8-4DD1-AD60-8010A22FFC39}" srcOrd="0" destOrd="0" presId="urn:microsoft.com/office/officeart/2009/3/layout/RandomtoResultProcess"/>
    <dgm:cxn modelId="{F167D2F3-A2CD-42F5-9042-4A91A96838FA}" type="presParOf" srcId="{DE4E4665-F1B3-48A5-B485-B485B48E5050}" destId="{F7DFA19A-F12E-4E99-BF54-A9BDE5810FE3}" srcOrd="1" destOrd="0" presId="urn:microsoft.com/office/officeart/2009/3/layout/RandomtoResultProcess"/>
    <dgm:cxn modelId="{F3269D5F-C335-456B-AED9-5B0E2A7CD914}" type="presParOf" srcId="{141C1504-7B85-4D4F-A4BC-4CEED3441AFA}" destId="{E68EC0C2-BCFB-40ED-82E2-891BB243C09C}" srcOrd="2" destOrd="0" presId="urn:microsoft.com/office/officeart/2009/3/layout/RandomtoResultProcess"/>
    <dgm:cxn modelId="{119111AE-ECE3-4555-83A7-D15B441E67FF}" type="presParOf" srcId="{141C1504-7B85-4D4F-A4BC-4CEED3441AFA}" destId="{4BFDA766-F579-4896-BF99-2F3B026C5A64}" srcOrd="3" destOrd="0" presId="urn:microsoft.com/office/officeart/2009/3/layout/RandomtoResultProcess"/>
    <dgm:cxn modelId="{06D322D0-D623-415E-9E81-3F995A06F140}" type="presParOf" srcId="{4BFDA766-F579-4896-BF99-2F3B026C5A64}" destId="{5BD3A2A4-F465-4451-8294-2D312ACEECF6}" srcOrd="0" destOrd="0" presId="urn:microsoft.com/office/officeart/2009/3/layout/RandomtoResultProcess"/>
    <dgm:cxn modelId="{64EC761E-5261-44CF-9966-37A39D7DFE57}" type="presParOf" srcId="{4BFDA766-F579-4896-BF99-2F3B026C5A64}" destId="{E77D3324-6F02-4CA1-B624-9B5259889191}" srcOrd="1" destOrd="0" presId="urn:microsoft.com/office/officeart/2009/3/layout/RandomtoResultProcess"/>
    <dgm:cxn modelId="{19C2B331-D965-4774-AD36-5DE5AC2B1917}" type="presParOf" srcId="{141C1504-7B85-4D4F-A4BC-4CEED3441AFA}" destId="{6450B8E7-36D1-47B2-B4CE-07D084E70F83}" srcOrd="4" destOrd="0" presId="urn:microsoft.com/office/officeart/2009/3/layout/RandomtoResultProcess"/>
    <dgm:cxn modelId="{77A49DAD-5E73-42F6-9E87-722F9DAA5C6B}" type="presParOf" srcId="{6450B8E7-36D1-47B2-B4CE-07D084E70F83}" destId="{6422057B-D79C-43AC-848A-F09DEDC7F5AD}" srcOrd="0" destOrd="0" presId="urn:microsoft.com/office/officeart/2009/3/layout/RandomtoResultProcess"/>
    <dgm:cxn modelId="{28C1D4EF-4AB9-46ED-8F4B-1BA193014339}" type="presParOf" srcId="{6450B8E7-36D1-47B2-B4CE-07D084E70F83}" destId="{71854585-ECEB-48CB-960C-D00D9050E911}" srcOrd="1" destOrd="0" presId="urn:microsoft.com/office/officeart/2009/3/layout/RandomtoResultProcess"/>
    <dgm:cxn modelId="{5FE3E8AC-49DC-4326-8CD9-B7200FEC5E6D}" type="presParOf" srcId="{6450B8E7-36D1-47B2-B4CE-07D084E70F83}" destId="{F49A8B50-A14D-434E-863C-F1008FAD98E4}" srcOrd="2"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A80580-BE29-4BEE-A1D4-1FF6695C9E18}" type="doc">
      <dgm:prSet loTypeId="urn:microsoft.com/office/officeart/2009/3/layout/RandomtoResultProcess" loCatId="process" qsTypeId="urn:microsoft.com/office/officeart/2005/8/quickstyle/simple1" qsCatId="simple" csTypeId="urn:microsoft.com/office/officeart/2005/8/colors/colorful1#5" csCatId="colorful" phldr="1"/>
      <dgm:spPr/>
      <dgm:t>
        <a:bodyPr/>
        <a:lstStyle/>
        <a:p>
          <a:endParaRPr lang="es-EC"/>
        </a:p>
      </dgm:t>
    </dgm:pt>
    <dgm:pt modelId="{CFF4654F-DD6B-4FCB-AF00-DB6A0264801B}">
      <dgm:prSet phldrT="[Texto]"/>
      <dgm:spPr/>
      <dgm:t>
        <a:bodyPr/>
        <a:lstStyle/>
        <a:p>
          <a:r>
            <a:rPr lang="es-EC" dirty="0" smtClean="0"/>
            <a:t>Objetivo 2</a:t>
          </a:r>
          <a:endParaRPr lang="es-EC" dirty="0"/>
        </a:p>
      </dgm:t>
    </dgm:pt>
    <dgm:pt modelId="{214F4E0A-B902-4849-BC1C-5E4DCB786721}" type="parTrans" cxnId="{DF3C0AC9-0061-4697-976A-EEDAC67F17EC}">
      <dgm:prSet/>
      <dgm:spPr/>
      <dgm:t>
        <a:bodyPr/>
        <a:lstStyle/>
        <a:p>
          <a:endParaRPr lang="es-EC"/>
        </a:p>
      </dgm:t>
    </dgm:pt>
    <dgm:pt modelId="{87B250A7-A217-47E7-8F03-C085FF8B03CD}" type="sibTrans" cxnId="{DF3C0AC9-0061-4697-976A-EEDAC67F17EC}">
      <dgm:prSet/>
      <dgm:spPr/>
      <dgm:t>
        <a:bodyPr/>
        <a:lstStyle/>
        <a:p>
          <a:endParaRPr lang="es-EC"/>
        </a:p>
      </dgm:t>
    </dgm:pt>
    <dgm:pt modelId="{60412431-9898-4246-B668-F699529719FB}">
      <dgm:prSet phldrT="[Texto]"/>
      <dgm:spPr/>
      <dgm:t>
        <a:bodyPr/>
        <a:lstStyle/>
        <a:p>
          <a:r>
            <a:rPr lang="es-EC" dirty="0" smtClean="0"/>
            <a:t>Activo </a:t>
          </a:r>
          <a:endParaRPr lang="es-EC" dirty="0"/>
        </a:p>
      </dgm:t>
    </dgm:pt>
    <dgm:pt modelId="{E6BD580D-3248-46AD-AAFB-A4F423A69E7F}" type="parTrans" cxnId="{B63C7EDE-D76D-41D0-9226-A630764F311B}">
      <dgm:prSet/>
      <dgm:spPr/>
      <dgm:t>
        <a:bodyPr/>
        <a:lstStyle/>
        <a:p>
          <a:endParaRPr lang="es-EC"/>
        </a:p>
      </dgm:t>
    </dgm:pt>
    <dgm:pt modelId="{C1236529-6F49-4770-B943-D493997E6E2C}" type="sibTrans" cxnId="{B63C7EDE-D76D-41D0-9226-A630764F311B}">
      <dgm:prSet/>
      <dgm:spPr/>
      <dgm:t>
        <a:bodyPr/>
        <a:lstStyle/>
        <a:p>
          <a:endParaRPr lang="es-EC"/>
        </a:p>
      </dgm:t>
    </dgm:pt>
    <dgm:pt modelId="{B4C65433-F65B-459C-9ED6-07283D548BA0}">
      <dgm:prSet phldrT="[Texto]"/>
      <dgm:spPr/>
      <dgm:t>
        <a:bodyPr/>
        <a:lstStyle/>
        <a:p>
          <a:r>
            <a:rPr lang="es-EC" dirty="0" smtClean="0"/>
            <a:t>Estructura Financiera</a:t>
          </a:r>
          <a:endParaRPr lang="es-EC" dirty="0"/>
        </a:p>
      </dgm:t>
    </dgm:pt>
    <dgm:pt modelId="{98451333-B301-4E11-86B2-FF559264A2D2}" type="parTrans" cxnId="{3AAA1F85-C5D9-463E-BEC9-FC88AC5A31DE}">
      <dgm:prSet/>
      <dgm:spPr/>
      <dgm:t>
        <a:bodyPr/>
        <a:lstStyle/>
        <a:p>
          <a:endParaRPr lang="es-EC"/>
        </a:p>
      </dgm:t>
    </dgm:pt>
    <dgm:pt modelId="{866BE1A3-02CE-4023-A4CC-5E3317F14978}" type="sibTrans" cxnId="{3AAA1F85-C5D9-463E-BEC9-FC88AC5A31DE}">
      <dgm:prSet/>
      <dgm:spPr/>
      <dgm:t>
        <a:bodyPr/>
        <a:lstStyle/>
        <a:p>
          <a:endParaRPr lang="es-EC"/>
        </a:p>
      </dgm:t>
    </dgm:pt>
    <dgm:pt modelId="{55729CB2-567B-438C-9470-6875CBC351A0}">
      <dgm:prSet phldrT="[Texto]"/>
      <dgm:spPr/>
      <dgm:t>
        <a:bodyPr/>
        <a:lstStyle/>
        <a:p>
          <a:r>
            <a:rPr lang="es-EC" dirty="0" smtClean="0"/>
            <a:t>Patrimonio</a:t>
          </a:r>
          <a:endParaRPr lang="es-EC" dirty="0"/>
        </a:p>
      </dgm:t>
    </dgm:pt>
    <dgm:pt modelId="{6467894C-29DC-49BE-AEA6-28912A380C5A}" type="parTrans" cxnId="{B3DDAA6E-77A8-4209-BAD3-9740625D48E0}">
      <dgm:prSet/>
      <dgm:spPr/>
      <dgm:t>
        <a:bodyPr/>
        <a:lstStyle/>
        <a:p>
          <a:endParaRPr lang="es-EC"/>
        </a:p>
      </dgm:t>
    </dgm:pt>
    <dgm:pt modelId="{853CC8A7-B707-459E-859F-ACC7CC839BE8}" type="sibTrans" cxnId="{B3DDAA6E-77A8-4209-BAD3-9740625D48E0}">
      <dgm:prSet/>
      <dgm:spPr/>
      <dgm:t>
        <a:bodyPr/>
        <a:lstStyle/>
        <a:p>
          <a:endParaRPr lang="es-EC"/>
        </a:p>
      </dgm:t>
    </dgm:pt>
    <dgm:pt modelId="{141C1504-7B85-4D4F-A4BC-4CEED3441AFA}" type="pres">
      <dgm:prSet presAssocID="{D5A80580-BE29-4BEE-A1D4-1FF6695C9E18}" presName="Name0" presStyleCnt="0">
        <dgm:presLayoutVars>
          <dgm:dir/>
          <dgm:animOne val="branch"/>
          <dgm:animLvl val="lvl"/>
        </dgm:presLayoutVars>
      </dgm:prSet>
      <dgm:spPr/>
      <dgm:t>
        <a:bodyPr/>
        <a:lstStyle/>
        <a:p>
          <a:endParaRPr lang="es-ES"/>
        </a:p>
      </dgm:t>
    </dgm:pt>
    <dgm:pt modelId="{5E1C0E4C-0B66-4026-823F-1306FA5CE3E1}" type="pres">
      <dgm:prSet presAssocID="{CFF4654F-DD6B-4FCB-AF00-DB6A0264801B}" presName="chaos" presStyleCnt="0"/>
      <dgm:spPr/>
    </dgm:pt>
    <dgm:pt modelId="{4A346965-A911-43E0-B372-9C0AA7869C31}" type="pres">
      <dgm:prSet presAssocID="{CFF4654F-DD6B-4FCB-AF00-DB6A0264801B}" presName="parTx1" presStyleLbl="revTx" presStyleIdx="0" presStyleCnt="3"/>
      <dgm:spPr/>
      <dgm:t>
        <a:bodyPr/>
        <a:lstStyle/>
        <a:p>
          <a:endParaRPr lang="es-EC"/>
        </a:p>
      </dgm:t>
    </dgm:pt>
    <dgm:pt modelId="{9EC6AAD5-C0C2-434F-8899-AE68FA6D7585}" type="pres">
      <dgm:prSet presAssocID="{CFF4654F-DD6B-4FCB-AF00-DB6A0264801B}" presName="desTx1" presStyleLbl="revTx" presStyleIdx="1" presStyleCnt="3" custLinFactNeighborX="-7142">
        <dgm:presLayoutVars>
          <dgm:bulletEnabled val="1"/>
        </dgm:presLayoutVars>
      </dgm:prSet>
      <dgm:spPr/>
      <dgm:t>
        <a:bodyPr/>
        <a:lstStyle/>
        <a:p>
          <a:endParaRPr lang="es-EC"/>
        </a:p>
      </dgm:t>
    </dgm:pt>
    <dgm:pt modelId="{EF9D037A-3776-44D4-90F3-57023754D239}" type="pres">
      <dgm:prSet presAssocID="{CFF4654F-DD6B-4FCB-AF00-DB6A0264801B}" presName="c1" presStyleLbl="node1" presStyleIdx="0" presStyleCnt="19"/>
      <dgm:spPr/>
    </dgm:pt>
    <dgm:pt modelId="{0662CD23-2C03-45BF-97B1-AA36498D04E0}" type="pres">
      <dgm:prSet presAssocID="{CFF4654F-DD6B-4FCB-AF00-DB6A0264801B}" presName="c2" presStyleLbl="node1" presStyleIdx="1" presStyleCnt="19"/>
      <dgm:spPr/>
    </dgm:pt>
    <dgm:pt modelId="{ECDFFCF2-C406-4264-B574-40AAB2CF8D7D}" type="pres">
      <dgm:prSet presAssocID="{CFF4654F-DD6B-4FCB-AF00-DB6A0264801B}" presName="c3" presStyleLbl="node1" presStyleIdx="2" presStyleCnt="19"/>
      <dgm:spPr/>
    </dgm:pt>
    <dgm:pt modelId="{813F58EA-EF17-48BF-9C5E-4D04CB9B3F98}" type="pres">
      <dgm:prSet presAssocID="{CFF4654F-DD6B-4FCB-AF00-DB6A0264801B}" presName="c4" presStyleLbl="node1" presStyleIdx="3" presStyleCnt="19"/>
      <dgm:spPr/>
    </dgm:pt>
    <dgm:pt modelId="{47EC9D71-18F2-4CE5-9033-C4A700A8F98A}" type="pres">
      <dgm:prSet presAssocID="{CFF4654F-DD6B-4FCB-AF00-DB6A0264801B}" presName="c5" presStyleLbl="node1" presStyleIdx="4" presStyleCnt="19"/>
      <dgm:spPr/>
    </dgm:pt>
    <dgm:pt modelId="{516E917F-417C-43CD-8E03-72281A40CCAB}" type="pres">
      <dgm:prSet presAssocID="{CFF4654F-DD6B-4FCB-AF00-DB6A0264801B}" presName="c6" presStyleLbl="node1" presStyleIdx="5" presStyleCnt="19"/>
      <dgm:spPr/>
    </dgm:pt>
    <dgm:pt modelId="{57BA547B-3254-4B99-9788-AFC1109B2B79}" type="pres">
      <dgm:prSet presAssocID="{CFF4654F-DD6B-4FCB-AF00-DB6A0264801B}" presName="c7" presStyleLbl="node1" presStyleIdx="6" presStyleCnt="19"/>
      <dgm:spPr/>
    </dgm:pt>
    <dgm:pt modelId="{CB59969D-8368-4664-870B-5D736347B00C}" type="pres">
      <dgm:prSet presAssocID="{CFF4654F-DD6B-4FCB-AF00-DB6A0264801B}" presName="c8" presStyleLbl="node1" presStyleIdx="7" presStyleCnt="19"/>
      <dgm:spPr/>
    </dgm:pt>
    <dgm:pt modelId="{28E1B5CA-075D-4E1F-A08F-DB8AAA9082AD}" type="pres">
      <dgm:prSet presAssocID="{CFF4654F-DD6B-4FCB-AF00-DB6A0264801B}" presName="c9" presStyleLbl="node1" presStyleIdx="8" presStyleCnt="19"/>
      <dgm:spPr/>
    </dgm:pt>
    <dgm:pt modelId="{B3978AA9-679C-4A29-B3B1-FBE6D01CA860}" type="pres">
      <dgm:prSet presAssocID="{CFF4654F-DD6B-4FCB-AF00-DB6A0264801B}" presName="c10" presStyleLbl="node1" presStyleIdx="9" presStyleCnt="19"/>
      <dgm:spPr/>
    </dgm:pt>
    <dgm:pt modelId="{4520F8A5-0339-476A-99E7-CEB88D48CBC3}" type="pres">
      <dgm:prSet presAssocID="{CFF4654F-DD6B-4FCB-AF00-DB6A0264801B}" presName="c11" presStyleLbl="node1" presStyleIdx="10" presStyleCnt="19"/>
      <dgm:spPr/>
    </dgm:pt>
    <dgm:pt modelId="{C4949731-FB62-476F-A0D5-25414BFDC138}" type="pres">
      <dgm:prSet presAssocID="{CFF4654F-DD6B-4FCB-AF00-DB6A0264801B}" presName="c12" presStyleLbl="node1" presStyleIdx="11" presStyleCnt="19"/>
      <dgm:spPr/>
    </dgm:pt>
    <dgm:pt modelId="{839C9FDC-F7C7-41D0-9899-6DB1AA722F94}" type="pres">
      <dgm:prSet presAssocID="{CFF4654F-DD6B-4FCB-AF00-DB6A0264801B}" presName="c13" presStyleLbl="node1" presStyleIdx="12" presStyleCnt="19"/>
      <dgm:spPr/>
    </dgm:pt>
    <dgm:pt modelId="{F9EFF451-2BD8-411F-9B5C-FA484F9F1CF1}" type="pres">
      <dgm:prSet presAssocID="{CFF4654F-DD6B-4FCB-AF00-DB6A0264801B}" presName="c14" presStyleLbl="node1" presStyleIdx="13" presStyleCnt="19"/>
      <dgm:spPr/>
    </dgm:pt>
    <dgm:pt modelId="{40952945-E928-4036-985F-492E90FF8F3A}" type="pres">
      <dgm:prSet presAssocID="{CFF4654F-DD6B-4FCB-AF00-DB6A0264801B}" presName="c15" presStyleLbl="node1" presStyleIdx="14" presStyleCnt="19"/>
      <dgm:spPr/>
    </dgm:pt>
    <dgm:pt modelId="{F4DF9EBE-59C8-4F40-AA53-E25F144291DC}" type="pres">
      <dgm:prSet presAssocID="{CFF4654F-DD6B-4FCB-AF00-DB6A0264801B}" presName="c16" presStyleLbl="node1" presStyleIdx="15" presStyleCnt="19"/>
      <dgm:spPr/>
    </dgm:pt>
    <dgm:pt modelId="{538310A0-65D6-4F57-BBD9-E26CE69E4D7E}" type="pres">
      <dgm:prSet presAssocID="{CFF4654F-DD6B-4FCB-AF00-DB6A0264801B}" presName="c17" presStyleLbl="node1" presStyleIdx="16" presStyleCnt="19"/>
      <dgm:spPr/>
    </dgm:pt>
    <dgm:pt modelId="{117711AE-7DE1-4511-9535-51C75D1C4A4F}" type="pres">
      <dgm:prSet presAssocID="{CFF4654F-DD6B-4FCB-AF00-DB6A0264801B}" presName="c18" presStyleLbl="node1" presStyleIdx="17" presStyleCnt="19"/>
      <dgm:spPr/>
    </dgm:pt>
    <dgm:pt modelId="{DE4E4665-F1B3-48A5-B485-B485B48E5050}" type="pres">
      <dgm:prSet presAssocID="{87B250A7-A217-47E7-8F03-C085FF8B03CD}" presName="chevronComposite1" presStyleCnt="0"/>
      <dgm:spPr/>
    </dgm:pt>
    <dgm:pt modelId="{3387B1B6-19F8-4DD1-AD60-8010A22FFC39}" type="pres">
      <dgm:prSet presAssocID="{87B250A7-A217-47E7-8F03-C085FF8B03CD}" presName="chevron1" presStyleLbl="sibTrans2D1" presStyleIdx="0" presStyleCnt="2"/>
      <dgm:spPr/>
    </dgm:pt>
    <dgm:pt modelId="{F7DFA19A-F12E-4E99-BF54-A9BDE5810FE3}" type="pres">
      <dgm:prSet presAssocID="{87B250A7-A217-47E7-8F03-C085FF8B03CD}" presName="spChevron1" presStyleCnt="0"/>
      <dgm:spPr/>
    </dgm:pt>
    <dgm:pt modelId="{E68EC0C2-BCFB-40ED-82E2-891BB243C09C}" type="pres">
      <dgm:prSet presAssocID="{87B250A7-A217-47E7-8F03-C085FF8B03CD}" presName="overlap" presStyleCnt="0"/>
      <dgm:spPr/>
    </dgm:pt>
    <dgm:pt modelId="{4BFDA766-F579-4896-BF99-2F3B026C5A64}" type="pres">
      <dgm:prSet presAssocID="{87B250A7-A217-47E7-8F03-C085FF8B03CD}" presName="chevronComposite2" presStyleCnt="0"/>
      <dgm:spPr/>
    </dgm:pt>
    <dgm:pt modelId="{5BD3A2A4-F465-4451-8294-2D312ACEECF6}" type="pres">
      <dgm:prSet presAssocID="{87B250A7-A217-47E7-8F03-C085FF8B03CD}" presName="chevron2" presStyleLbl="sibTrans2D1" presStyleIdx="1" presStyleCnt="2"/>
      <dgm:spPr/>
    </dgm:pt>
    <dgm:pt modelId="{E77D3324-6F02-4CA1-B624-9B5259889191}" type="pres">
      <dgm:prSet presAssocID="{87B250A7-A217-47E7-8F03-C085FF8B03CD}" presName="spChevron2" presStyleCnt="0"/>
      <dgm:spPr/>
    </dgm:pt>
    <dgm:pt modelId="{6450B8E7-36D1-47B2-B4CE-07D084E70F83}" type="pres">
      <dgm:prSet presAssocID="{B4C65433-F65B-459C-9ED6-07283D548BA0}" presName="last" presStyleCnt="0"/>
      <dgm:spPr/>
    </dgm:pt>
    <dgm:pt modelId="{6422057B-D79C-43AC-848A-F09DEDC7F5AD}" type="pres">
      <dgm:prSet presAssocID="{B4C65433-F65B-459C-9ED6-07283D548BA0}" presName="circleTx" presStyleLbl="node1" presStyleIdx="18" presStyleCnt="19"/>
      <dgm:spPr/>
      <dgm:t>
        <a:bodyPr/>
        <a:lstStyle/>
        <a:p>
          <a:endParaRPr lang="es-EC"/>
        </a:p>
      </dgm:t>
    </dgm:pt>
    <dgm:pt modelId="{71854585-ECEB-48CB-960C-D00D9050E911}" type="pres">
      <dgm:prSet presAssocID="{B4C65433-F65B-459C-9ED6-07283D548BA0}" presName="desTxN" presStyleLbl="revTx" presStyleIdx="2" presStyleCnt="3">
        <dgm:presLayoutVars>
          <dgm:bulletEnabled val="1"/>
        </dgm:presLayoutVars>
      </dgm:prSet>
      <dgm:spPr/>
      <dgm:t>
        <a:bodyPr/>
        <a:lstStyle/>
        <a:p>
          <a:endParaRPr lang="es-EC"/>
        </a:p>
      </dgm:t>
    </dgm:pt>
    <dgm:pt modelId="{F49A8B50-A14D-434E-863C-F1008FAD98E4}" type="pres">
      <dgm:prSet presAssocID="{B4C65433-F65B-459C-9ED6-07283D548BA0}" presName="spN" presStyleCnt="0"/>
      <dgm:spPr/>
    </dgm:pt>
  </dgm:ptLst>
  <dgm:cxnLst>
    <dgm:cxn modelId="{B3DDAA6E-77A8-4209-BAD3-9740625D48E0}" srcId="{B4C65433-F65B-459C-9ED6-07283D548BA0}" destId="{55729CB2-567B-438C-9470-6875CBC351A0}" srcOrd="0" destOrd="0" parTransId="{6467894C-29DC-49BE-AEA6-28912A380C5A}" sibTransId="{853CC8A7-B707-459E-859F-ACC7CC839BE8}"/>
    <dgm:cxn modelId="{3AAA1F85-C5D9-463E-BEC9-FC88AC5A31DE}" srcId="{D5A80580-BE29-4BEE-A1D4-1FF6695C9E18}" destId="{B4C65433-F65B-459C-9ED6-07283D548BA0}" srcOrd="1" destOrd="0" parTransId="{98451333-B301-4E11-86B2-FF559264A2D2}" sibTransId="{866BE1A3-02CE-4023-A4CC-5E3317F14978}"/>
    <dgm:cxn modelId="{851AE9FB-A9F4-4C8B-B4EA-0670679A07F1}" type="presOf" srcId="{D5A80580-BE29-4BEE-A1D4-1FF6695C9E18}" destId="{141C1504-7B85-4D4F-A4BC-4CEED3441AFA}" srcOrd="0" destOrd="0" presId="urn:microsoft.com/office/officeart/2009/3/layout/RandomtoResultProcess"/>
    <dgm:cxn modelId="{6418084D-B194-4244-B0B2-9032D8F6E7B1}" type="presOf" srcId="{CFF4654F-DD6B-4FCB-AF00-DB6A0264801B}" destId="{4A346965-A911-43E0-B372-9C0AA7869C31}" srcOrd="0" destOrd="0" presId="urn:microsoft.com/office/officeart/2009/3/layout/RandomtoResultProcess"/>
    <dgm:cxn modelId="{506937C0-1DE1-4943-BF69-C002B0D4A1DC}" type="presOf" srcId="{B4C65433-F65B-459C-9ED6-07283D548BA0}" destId="{6422057B-D79C-43AC-848A-F09DEDC7F5AD}" srcOrd="0" destOrd="0" presId="urn:microsoft.com/office/officeart/2009/3/layout/RandomtoResultProcess"/>
    <dgm:cxn modelId="{B63C7EDE-D76D-41D0-9226-A630764F311B}" srcId="{CFF4654F-DD6B-4FCB-AF00-DB6A0264801B}" destId="{60412431-9898-4246-B668-F699529719FB}" srcOrd="0" destOrd="0" parTransId="{E6BD580D-3248-46AD-AAFB-A4F423A69E7F}" sibTransId="{C1236529-6F49-4770-B943-D493997E6E2C}"/>
    <dgm:cxn modelId="{4752790D-BC90-415C-80E9-E306DE56CDB2}" type="presOf" srcId="{60412431-9898-4246-B668-F699529719FB}" destId="{9EC6AAD5-C0C2-434F-8899-AE68FA6D7585}" srcOrd="0" destOrd="0" presId="urn:microsoft.com/office/officeart/2009/3/layout/RandomtoResultProcess"/>
    <dgm:cxn modelId="{72AE3218-B98A-4D59-B590-547F7F92E74A}" type="presOf" srcId="{55729CB2-567B-438C-9470-6875CBC351A0}" destId="{71854585-ECEB-48CB-960C-D00D9050E911}" srcOrd="0" destOrd="0" presId="urn:microsoft.com/office/officeart/2009/3/layout/RandomtoResultProcess"/>
    <dgm:cxn modelId="{DF3C0AC9-0061-4697-976A-EEDAC67F17EC}" srcId="{D5A80580-BE29-4BEE-A1D4-1FF6695C9E18}" destId="{CFF4654F-DD6B-4FCB-AF00-DB6A0264801B}" srcOrd="0" destOrd="0" parTransId="{214F4E0A-B902-4849-BC1C-5E4DCB786721}" sibTransId="{87B250A7-A217-47E7-8F03-C085FF8B03CD}"/>
    <dgm:cxn modelId="{5D24B9B9-2A72-4830-8290-53409B8ACCCD}" type="presParOf" srcId="{141C1504-7B85-4D4F-A4BC-4CEED3441AFA}" destId="{5E1C0E4C-0B66-4026-823F-1306FA5CE3E1}" srcOrd="0" destOrd="0" presId="urn:microsoft.com/office/officeart/2009/3/layout/RandomtoResultProcess"/>
    <dgm:cxn modelId="{11B96F7E-4E75-4B08-B5C5-FB52C2639391}" type="presParOf" srcId="{5E1C0E4C-0B66-4026-823F-1306FA5CE3E1}" destId="{4A346965-A911-43E0-B372-9C0AA7869C31}" srcOrd="0" destOrd="0" presId="urn:microsoft.com/office/officeart/2009/3/layout/RandomtoResultProcess"/>
    <dgm:cxn modelId="{37BA326F-0850-4008-B6EF-B09623161EB2}" type="presParOf" srcId="{5E1C0E4C-0B66-4026-823F-1306FA5CE3E1}" destId="{9EC6AAD5-C0C2-434F-8899-AE68FA6D7585}" srcOrd="1" destOrd="0" presId="urn:microsoft.com/office/officeart/2009/3/layout/RandomtoResultProcess"/>
    <dgm:cxn modelId="{5A99079B-9826-4550-9686-76B445F30272}" type="presParOf" srcId="{5E1C0E4C-0B66-4026-823F-1306FA5CE3E1}" destId="{EF9D037A-3776-44D4-90F3-57023754D239}" srcOrd="2" destOrd="0" presId="urn:microsoft.com/office/officeart/2009/3/layout/RandomtoResultProcess"/>
    <dgm:cxn modelId="{B3CD40F5-8685-4D6E-8640-27D77B36EE80}" type="presParOf" srcId="{5E1C0E4C-0B66-4026-823F-1306FA5CE3E1}" destId="{0662CD23-2C03-45BF-97B1-AA36498D04E0}" srcOrd="3" destOrd="0" presId="urn:microsoft.com/office/officeart/2009/3/layout/RandomtoResultProcess"/>
    <dgm:cxn modelId="{B1DE30B5-144A-4F30-8A25-B216FFD49666}" type="presParOf" srcId="{5E1C0E4C-0B66-4026-823F-1306FA5CE3E1}" destId="{ECDFFCF2-C406-4264-B574-40AAB2CF8D7D}" srcOrd="4" destOrd="0" presId="urn:microsoft.com/office/officeart/2009/3/layout/RandomtoResultProcess"/>
    <dgm:cxn modelId="{4E65F6B5-AFFB-47E2-8698-57A5D75BA96B}" type="presParOf" srcId="{5E1C0E4C-0B66-4026-823F-1306FA5CE3E1}" destId="{813F58EA-EF17-48BF-9C5E-4D04CB9B3F98}" srcOrd="5" destOrd="0" presId="urn:microsoft.com/office/officeart/2009/3/layout/RandomtoResultProcess"/>
    <dgm:cxn modelId="{38B75745-854C-4BAC-9289-832B096BFE96}" type="presParOf" srcId="{5E1C0E4C-0B66-4026-823F-1306FA5CE3E1}" destId="{47EC9D71-18F2-4CE5-9033-C4A700A8F98A}" srcOrd="6" destOrd="0" presId="urn:microsoft.com/office/officeart/2009/3/layout/RandomtoResultProcess"/>
    <dgm:cxn modelId="{099BFE70-6450-4853-982E-32395D233A85}" type="presParOf" srcId="{5E1C0E4C-0B66-4026-823F-1306FA5CE3E1}" destId="{516E917F-417C-43CD-8E03-72281A40CCAB}" srcOrd="7" destOrd="0" presId="urn:microsoft.com/office/officeart/2009/3/layout/RandomtoResultProcess"/>
    <dgm:cxn modelId="{AEE12E3A-C5BD-44D3-B2F1-6808DE1066C2}" type="presParOf" srcId="{5E1C0E4C-0B66-4026-823F-1306FA5CE3E1}" destId="{57BA547B-3254-4B99-9788-AFC1109B2B79}" srcOrd="8" destOrd="0" presId="urn:microsoft.com/office/officeart/2009/3/layout/RandomtoResultProcess"/>
    <dgm:cxn modelId="{82CD9800-AB6D-4716-BAAC-F76D594A943B}" type="presParOf" srcId="{5E1C0E4C-0B66-4026-823F-1306FA5CE3E1}" destId="{CB59969D-8368-4664-870B-5D736347B00C}" srcOrd="9" destOrd="0" presId="urn:microsoft.com/office/officeart/2009/3/layout/RandomtoResultProcess"/>
    <dgm:cxn modelId="{59680FB3-4D08-4CB3-AC87-53175D8B96A8}" type="presParOf" srcId="{5E1C0E4C-0B66-4026-823F-1306FA5CE3E1}" destId="{28E1B5CA-075D-4E1F-A08F-DB8AAA9082AD}" srcOrd="10" destOrd="0" presId="urn:microsoft.com/office/officeart/2009/3/layout/RandomtoResultProcess"/>
    <dgm:cxn modelId="{68F95386-F67E-41EC-9214-8BA06D2B3741}" type="presParOf" srcId="{5E1C0E4C-0B66-4026-823F-1306FA5CE3E1}" destId="{B3978AA9-679C-4A29-B3B1-FBE6D01CA860}" srcOrd="11" destOrd="0" presId="urn:microsoft.com/office/officeart/2009/3/layout/RandomtoResultProcess"/>
    <dgm:cxn modelId="{BA24C8B8-EBA3-48CD-BB4E-4CF1C3A75CF1}" type="presParOf" srcId="{5E1C0E4C-0B66-4026-823F-1306FA5CE3E1}" destId="{4520F8A5-0339-476A-99E7-CEB88D48CBC3}" srcOrd="12" destOrd="0" presId="urn:microsoft.com/office/officeart/2009/3/layout/RandomtoResultProcess"/>
    <dgm:cxn modelId="{F8885DCE-B7BA-4C71-8AD9-4D4780314EAD}" type="presParOf" srcId="{5E1C0E4C-0B66-4026-823F-1306FA5CE3E1}" destId="{C4949731-FB62-476F-A0D5-25414BFDC138}" srcOrd="13" destOrd="0" presId="urn:microsoft.com/office/officeart/2009/3/layout/RandomtoResultProcess"/>
    <dgm:cxn modelId="{B133ADA7-7817-4015-A0FB-03EE780DAE8B}" type="presParOf" srcId="{5E1C0E4C-0B66-4026-823F-1306FA5CE3E1}" destId="{839C9FDC-F7C7-41D0-9899-6DB1AA722F94}" srcOrd="14" destOrd="0" presId="urn:microsoft.com/office/officeart/2009/3/layout/RandomtoResultProcess"/>
    <dgm:cxn modelId="{9E89C589-C681-4831-9598-03A7180ADF25}" type="presParOf" srcId="{5E1C0E4C-0B66-4026-823F-1306FA5CE3E1}" destId="{F9EFF451-2BD8-411F-9B5C-FA484F9F1CF1}" srcOrd="15" destOrd="0" presId="urn:microsoft.com/office/officeart/2009/3/layout/RandomtoResultProcess"/>
    <dgm:cxn modelId="{B4595B4C-70D6-4D0B-80A8-B3D03F3A8FF2}" type="presParOf" srcId="{5E1C0E4C-0B66-4026-823F-1306FA5CE3E1}" destId="{40952945-E928-4036-985F-492E90FF8F3A}" srcOrd="16" destOrd="0" presId="urn:microsoft.com/office/officeart/2009/3/layout/RandomtoResultProcess"/>
    <dgm:cxn modelId="{49A04B46-4967-42D2-AC3C-DB9306C4C322}" type="presParOf" srcId="{5E1C0E4C-0B66-4026-823F-1306FA5CE3E1}" destId="{F4DF9EBE-59C8-4F40-AA53-E25F144291DC}" srcOrd="17" destOrd="0" presId="urn:microsoft.com/office/officeart/2009/3/layout/RandomtoResultProcess"/>
    <dgm:cxn modelId="{7D15E4F8-B18A-4453-9CBC-8CFAE3FB5DAF}" type="presParOf" srcId="{5E1C0E4C-0B66-4026-823F-1306FA5CE3E1}" destId="{538310A0-65D6-4F57-BBD9-E26CE69E4D7E}" srcOrd="18" destOrd="0" presId="urn:microsoft.com/office/officeart/2009/3/layout/RandomtoResultProcess"/>
    <dgm:cxn modelId="{956B0B82-5332-4FB1-947D-D7E5A1C80CDD}" type="presParOf" srcId="{5E1C0E4C-0B66-4026-823F-1306FA5CE3E1}" destId="{117711AE-7DE1-4511-9535-51C75D1C4A4F}" srcOrd="19" destOrd="0" presId="urn:microsoft.com/office/officeart/2009/3/layout/RandomtoResultProcess"/>
    <dgm:cxn modelId="{8ED31662-22D5-4725-B72F-A220CB6E4F8A}" type="presParOf" srcId="{141C1504-7B85-4D4F-A4BC-4CEED3441AFA}" destId="{DE4E4665-F1B3-48A5-B485-B485B48E5050}" srcOrd="1" destOrd="0" presId="urn:microsoft.com/office/officeart/2009/3/layout/RandomtoResultProcess"/>
    <dgm:cxn modelId="{E1874390-FD7A-4B9A-9C7B-53FD1F1B876E}" type="presParOf" srcId="{DE4E4665-F1B3-48A5-B485-B485B48E5050}" destId="{3387B1B6-19F8-4DD1-AD60-8010A22FFC39}" srcOrd="0" destOrd="0" presId="urn:microsoft.com/office/officeart/2009/3/layout/RandomtoResultProcess"/>
    <dgm:cxn modelId="{0313FA35-0F22-4241-87C0-F34B5968D419}" type="presParOf" srcId="{DE4E4665-F1B3-48A5-B485-B485B48E5050}" destId="{F7DFA19A-F12E-4E99-BF54-A9BDE5810FE3}" srcOrd="1" destOrd="0" presId="urn:microsoft.com/office/officeart/2009/3/layout/RandomtoResultProcess"/>
    <dgm:cxn modelId="{857AF184-B52A-4206-B211-1EAEFA594B85}" type="presParOf" srcId="{141C1504-7B85-4D4F-A4BC-4CEED3441AFA}" destId="{E68EC0C2-BCFB-40ED-82E2-891BB243C09C}" srcOrd="2" destOrd="0" presId="urn:microsoft.com/office/officeart/2009/3/layout/RandomtoResultProcess"/>
    <dgm:cxn modelId="{9108DF22-BC30-4351-A426-BEDCEFF7F0F5}" type="presParOf" srcId="{141C1504-7B85-4D4F-A4BC-4CEED3441AFA}" destId="{4BFDA766-F579-4896-BF99-2F3B026C5A64}" srcOrd="3" destOrd="0" presId="urn:microsoft.com/office/officeart/2009/3/layout/RandomtoResultProcess"/>
    <dgm:cxn modelId="{5FBD9C3D-CC5D-49F2-BAEF-D0D5E6A671D9}" type="presParOf" srcId="{4BFDA766-F579-4896-BF99-2F3B026C5A64}" destId="{5BD3A2A4-F465-4451-8294-2D312ACEECF6}" srcOrd="0" destOrd="0" presId="urn:microsoft.com/office/officeart/2009/3/layout/RandomtoResultProcess"/>
    <dgm:cxn modelId="{99AF5399-A809-4F8C-9F21-2E40D74DFF86}" type="presParOf" srcId="{4BFDA766-F579-4896-BF99-2F3B026C5A64}" destId="{E77D3324-6F02-4CA1-B624-9B5259889191}" srcOrd="1" destOrd="0" presId="urn:microsoft.com/office/officeart/2009/3/layout/RandomtoResultProcess"/>
    <dgm:cxn modelId="{53E43C20-2A42-4D8E-AE3D-7E2D748124F6}" type="presParOf" srcId="{141C1504-7B85-4D4F-A4BC-4CEED3441AFA}" destId="{6450B8E7-36D1-47B2-B4CE-07D084E70F83}" srcOrd="4" destOrd="0" presId="urn:microsoft.com/office/officeart/2009/3/layout/RandomtoResultProcess"/>
    <dgm:cxn modelId="{ADC47B81-2808-4865-867E-326108D2F739}" type="presParOf" srcId="{6450B8E7-36D1-47B2-B4CE-07D084E70F83}" destId="{6422057B-D79C-43AC-848A-F09DEDC7F5AD}" srcOrd="0" destOrd="0" presId="urn:microsoft.com/office/officeart/2009/3/layout/RandomtoResultProcess"/>
    <dgm:cxn modelId="{977678D7-F030-4ED3-BAC3-5312A83221E7}" type="presParOf" srcId="{6450B8E7-36D1-47B2-B4CE-07D084E70F83}" destId="{71854585-ECEB-48CB-960C-D00D9050E911}" srcOrd="1" destOrd="0" presId="urn:microsoft.com/office/officeart/2009/3/layout/RandomtoResultProcess"/>
    <dgm:cxn modelId="{C3ED458D-6375-4761-ADA6-F77F77A479DB}" type="presParOf" srcId="{6450B8E7-36D1-47B2-B4CE-07D084E70F83}" destId="{F49A8B50-A14D-434E-863C-F1008FAD98E4}" srcOrd="2"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A80580-BE29-4BEE-A1D4-1FF6695C9E18}" type="doc">
      <dgm:prSet loTypeId="urn:microsoft.com/office/officeart/2009/3/layout/RandomtoResultProcess" loCatId="process" qsTypeId="urn:microsoft.com/office/officeart/2005/8/quickstyle/simple1" qsCatId="simple" csTypeId="urn:microsoft.com/office/officeart/2005/8/colors/colorful1#4" csCatId="colorful" phldr="1"/>
      <dgm:spPr/>
      <dgm:t>
        <a:bodyPr/>
        <a:lstStyle/>
        <a:p>
          <a:endParaRPr lang="es-EC"/>
        </a:p>
      </dgm:t>
    </dgm:pt>
    <dgm:pt modelId="{CFF4654F-DD6B-4FCB-AF00-DB6A0264801B}">
      <dgm:prSet phldrT="[Texto]"/>
      <dgm:spPr/>
      <dgm:t>
        <a:bodyPr/>
        <a:lstStyle/>
        <a:p>
          <a:r>
            <a:rPr lang="es-EC" dirty="0" smtClean="0"/>
            <a:t>Objetivo 3</a:t>
          </a:r>
          <a:endParaRPr lang="es-EC" dirty="0"/>
        </a:p>
      </dgm:t>
    </dgm:pt>
    <dgm:pt modelId="{214F4E0A-B902-4849-BC1C-5E4DCB786721}" type="parTrans" cxnId="{DF3C0AC9-0061-4697-976A-EEDAC67F17EC}">
      <dgm:prSet/>
      <dgm:spPr/>
      <dgm:t>
        <a:bodyPr/>
        <a:lstStyle/>
        <a:p>
          <a:endParaRPr lang="es-EC"/>
        </a:p>
      </dgm:t>
    </dgm:pt>
    <dgm:pt modelId="{87B250A7-A217-47E7-8F03-C085FF8B03CD}" type="sibTrans" cxnId="{DF3C0AC9-0061-4697-976A-EEDAC67F17EC}">
      <dgm:prSet/>
      <dgm:spPr/>
      <dgm:t>
        <a:bodyPr/>
        <a:lstStyle/>
        <a:p>
          <a:endParaRPr lang="es-EC"/>
        </a:p>
      </dgm:t>
    </dgm:pt>
    <dgm:pt modelId="{B4C65433-F65B-459C-9ED6-07283D548BA0}">
      <dgm:prSet phldrT="[Texto]"/>
      <dgm:spPr/>
      <dgm:t>
        <a:bodyPr/>
        <a:lstStyle/>
        <a:p>
          <a:r>
            <a:rPr lang="es-EC" dirty="0" smtClean="0"/>
            <a:t>Situación Financiera</a:t>
          </a:r>
        </a:p>
        <a:p>
          <a:r>
            <a:rPr lang="es-EC" dirty="0" smtClean="0"/>
            <a:t>CAMEL</a:t>
          </a:r>
          <a:endParaRPr lang="es-EC" dirty="0"/>
        </a:p>
      </dgm:t>
    </dgm:pt>
    <dgm:pt modelId="{98451333-B301-4E11-86B2-FF559264A2D2}" type="parTrans" cxnId="{3AAA1F85-C5D9-463E-BEC9-FC88AC5A31DE}">
      <dgm:prSet/>
      <dgm:spPr/>
      <dgm:t>
        <a:bodyPr/>
        <a:lstStyle/>
        <a:p>
          <a:endParaRPr lang="es-EC"/>
        </a:p>
      </dgm:t>
    </dgm:pt>
    <dgm:pt modelId="{866BE1A3-02CE-4023-A4CC-5E3317F14978}" type="sibTrans" cxnId="{3AAA1F85-C5D9-463E-BEC9-FC88AC5A31DE}">
      <dgm:prSet/>
      <dgm:spPr/>
      <dgm:t>
        <a:bodyPr/>
        <a:lstStyle/>
        <a:p>
          <a:endParaRPr lang="es-EC"/>
        </a:p>
      </dgm:t>
    </dgm:pt>
    <dgm:pt modelId="{141C1504-7B85-4D4F-A4BC-4CEED3441AFA}" type="pres">
      <dgm:prSet presAssocID="{D5A80580-BE29-4BEE-A1D4-1FF6695C9E18}" presName="Name0" presStyleCnt="0">
        <dgm:presLayoutVars>
          <dgm:dir/>
          <dgm:animOne val="branch"/>
          <dgm:animLvl val="lvl"/>
        </dgm:presLayoutVars>
      </dgm:prSet>
      <dgm:spPr/>
      <dgm:t>
        <a:bodyPr/>
        <a:lstStyle/>
        <a:p>
          <a:endParaRPr lang="es-ES"/>
        </a:p>
      </dgm:t>
    </dgm:pt>
    <dgm:pt modelId="{5E1C0E4C-0B66-4026-823F-1306FA5CE3E1}" type="pres">
      <dgm:prSet presAssocID="{CFF4654F-DD6B-4FCB-AF00-DB6A0264801B}" presName="chaos" presStyleCnt="0"/>
      <dgm:spPr/>
    </dgm:pt>
    <dgm:pt modelId="{4A346965-A911-43E0-B372-9C0AA7869C31}" type="pres">
      <dgm:prSet presAssocID="{CFF4654F-DD6B-4FCB-AF00-DB6A0264801B}" presName="parTx1" presStyleLbl="revTx" presStyleIdx="0" presStyleCnt="1"/>
      <dgm:spPr/>
      <dgm:t>
        <a:bodyPr/>
        <a:lstStyle/>
        <a:p>
          <a:endParaRPr lang="es-EC"/>
        </a:p>
      </dgm:t>
    </dgm:pt>
    <dgm:pt modelId="{EF9D037A-3776-44D4-90F3-57023754D239}" type="pres">
      <dgm:prSet presAssocID="{CFF4654F-DD6B-4FCB-AF00-DB6A0264801B}" presName="c1" presStyleLbl="node1" presStyleIdx="0" presStyleCnt="19"/>
      <dgm:spPr/>
    </dgm:pt>
    <dgm:pt modelId="{0662CD23-2C03-45BF-97B1-AA36498D04E0}" type="pres">
      <dgm:prSet presAssocID="{CFF4654F-DD6B-4FCB-AF00-DB6A0264801B}" presName="c2" presStyleLbl="node1" presStyleIdx="1" presStyleCnt="19"/>
      <dgm:spPr/>
    </dgm:pt>
    <dgm:pt modelId="{ECDFFCF2-C406-4264-B574-40AAB2CF8D7D}" type="pres">
      <dgm:prSet presAssocID="{CFF4654F-DD6B-4FCB-AF00-DB6A0264801B}" presName="c3" presStyleLbl="node1" presStyleIdx="2" presStyleCnt="19"/>
      <dgm:spPr/>
    </dgm:pt>
    <dgm:pt modelId="{813F58EA-EF17-48BF-9C5E-4D04CB9B3F98}" type="pres">
      <dgm:prSet presAssocID="{CFF4654F-DD6B-4FCB-AF00-DB6A0264801B}" presName="c4" presStyleLbl="node1" presStyleIdx="3" presStyleCnt="19"/>
      <dgm:spPr/>
    </dgm:pt>
    <dgm:pt modelId="{47EC9D71-18F2-4CE5-9033-C4A700A8F98A}" type="pres">
      <dgm:prSet presAssocID="{CFF4654F-DD6B-4FCB-AF00-DB6A0264801B}" presName="c5" presStyleLbl="node1" presStyleIdx="4" presStyleCnt="19"/>
      <dgm:spPr/>
    </dgm:pt>
    <dgm:pt modelId="{516E917F-417C-43CD-8E03-72281A40CCAB}" type="pres">
      <dgm:prSet presAssocID="{CFF4654F-DD6B-4FCB-AF00-DB6A0264801B}" presName="c6" presStyleLbl="node1" presStyleIdx="5" presStyleCnt="19"/>
      <dgm:spPr/>
    </dgm:pt>
    <dgm:pt modelId="{57BA547B-3254-4B99-9788-AFC1109B2B79}" type="pres">
      <dgm:prSet presAssocID="{CFF4654F-DD6B-4FCB-AF00-DB6A0264801B}" presName="c7" presStyleLbl="node1" presStyleIdx="6" presStyleCnt="19"/>
      <dgm:spPr/>
    </dgm:pt>
    <dgm:pt modelId="{CB59969D-8368-4664-870B-5D736347B00C}" type="pres">
      <dgm:prSet presAssocID="{CFF4654F-DD6B-4FCB-AF00-DB6A0264801B}" presName="c8" presStyleLbl="node1" presStyleIdx="7" presStyleCnt="19"/>
      <dgm:spPr/>
    </dgm:pt>
    <dgm:pt modelId="{28E1B5CA-075D-4E1F-A08F-DB8AAA9082AD}" type="pres">
      <dgm:prSet presAssocID="{CFF4654F-DD6B-4FCB-AF00-DB6A0264801B}" presName="c9" presStyleLbl="node1" presStyleIdx="8" presStyleCnt="19"/>
      <dgm:spPr/>
    </dgm:pt>
    <dgm:pt modelId="{B3978AA9-679C-4A29-B3B1-FBE6D01CA860}" type="pres">
      <dgm:prSet presAssocID="{CFF4654F-DD6B-4FCB-AF00-DB6A0264801B}" presName="c10" presStyleLbl="node1" presStyleIdx="9" presStyleCnt="19"/>
      <dgm:spPr/>
    </dgm:pt>
    <dgm:pt modelId="{4520F8A5-0339-476A-99E7-CEB88D48CBC3}" type="pres">
      <dgm:prSet presAssocID="{CFF4654F-DD6B-4FCB-AF00-DB6A0264801B}" presName="c11" presStyleLbl="node1" presStyleIdx="10" presStyleCnt="19"/>
      <dgm:spPr/>
    </dgm:pt>
    <dgm:pt modelId="{C4949731-FB62-476F-A0D5-25414BFDC138}" type="pres">
      <dgm:prSet presAssocID="{CFF4654F-DD6B-4FCB-AF00-DB6A0264801B}" presName="c12" presStyleLbl="node1" presStyleIdx="11" presStyleCnt="19"/>
      <dgm:spPr/>
    </dgm:pt>
    <dgm:pt modelId="{839C9FDC-F7C7-41D0-9899-6DB1AA722F94}" type="pres">
      <dgm:prSet presAssocID="{CFF4654F-DD6B-4FCB-AF00-DB6A0264801B}" presName="c13" presStyleLbl="node1" presStyleIdx="12" presStyleCnt="19"/>
      <dgm:spPr/>
    </dgm:pt>
    <dgm:pt modelId="{F9EFF451-2BD8-411F-9B5C-FA484F9F1CF1}" type="pres">
      <dgm:prSet presAssocID="{CFF4654F-DD6B-4FCB-AF00-DB6A0264801B}" presName="c14" presStyleLbl="node1" presStyleIdx="13" presStyleCnt="19"/>
      <dgm:spPr/>
    </dgm:pt>
    <dgm:pt modelId="{40952945-E928-4036-985F-492E90FF8F3A}" type="pres">
      <dgm:prSet presAssocID="{CFF4654F-DD6B-4FCB-AF00-DB6A0264801B}" presName="c15" presStyleLbl="node1" presStyleIdx="14" presStyleCnt="19"/>
      <dgm:spPr/>
    </dgm:pt>
    <dgm:pt modelId="{F4DF9EBE-59C8-4F40-AA53-E25F144291DC}" type="pres">
      <dgm:prSet presAssocID="{CFF4654F-DD6B-4FCB-AF00-DB6A0264801B}" presName="c16" presStyleLbl="node1" presStyleIdx="15" presStyleCnt="19"/>
      <dgm:spPr/>
    </dgm:pt>
    <dgm:pt modelId="{538310A0-65D6-4F57-BBD9-E26CE69E4D7E}" type="pres">
      <dgm:prSet presAssocID="{CFF4654F-DD6B-4FCB-AF00-DB6A0264801B}" presName="c17" presStyleLbl="node1" presStyleIdx="16" presStyleCnt="19"/>
      <dgm:spPr/>
    </dgm:pt>
    <dgm:pt modelId="{117711AE-7DE1-4511-9535-51C75D1C4A4F}" type="pres">
      <dgm:prSet presAssocID="{CFF4654F-DD6B-4FCB-AF00-DB6A0264801B}" presName="c18" presStyleLbl="node1" presStyleIdx="17" presStyleCnt="19"/>
      <dgm:spPr/>
    </dgm:pt>
    <dgm:pt modelId="{DE4E4665-F1B3-48A5-B485-B485B48E5050}" type="pres">
      <dgm:prSet presAssocID="{87B250A7-A217-47E7-8F03-C085FF8B03CD}" presName="chevronComposite1" presStyleCnt="0"/>
      <dgm:spPr/>
    </dgm:pt>
    <dgm:pt modelId="{3387B1B6-19F8-4DD1-AD60-8010A22FFC39}" type="pres">
      <dgm:prSet presAssocID="{87B250A7-A217-47E7-8F03-C085FF8B03CD}" presName="chevron1" presStyleLbl="sibTrans2D1" presStyleIdx="0" presStyleCnt="2"/>
      <dgm:spPr/>
    </dgm:pt>
    <dgm:pt modelId="{F7DFA19A-F12E-4E99-BF54-A9BDE5810FE3}" type="pres">
      <dgm:prSet presAssocID="{87B250A7-A217-47E7-8F03-C085FF8B03CD}" presName="spChevron1" presStyleCnt="0"/>
      <dgm:spPr/>
    </dgm:pt>
    <dgm:pt modelId="{E68EC0C2-BCFB-40ED-82E2-891BB243C09C}" type="pres">
      <dgm:prSet presAssocID="{87B250A7-A217-47E7-8F03-C085FF8B03CD}" presName="overlap" presStyleCnt="0"/>
      <dgm:spPr/>
    </dgm:pt>
    <dgm:pt modelId="{4BFDA766-F579-4896-BF99-2F3B026C5A64}" type="pres">
      <dgm:prSet presAssocID="{87B250A7-A217-47E7-8F03-C085FF8B03CD}" presName="chevronComposite2" presStyleCnt="0"/>
      <dgm:spPr/>
    </dgm:pt>
    <dgm:pt modelId="{5BD3A2A4-F465-4451-8294-2D312ACEECF6}" type="pres">
      <dgm:prSet presAssocID="{87B250A7-A217-47E7-8F03-C085FF8B03CD}" presName="chevron2" presStyleLbl="sibTrans2D1" presStyleIdx="1" presStyleCnt="2"/>
      <dgm:spPr/>
    </dgm:pt>
    <dgm:pt modelId="{E77D3324-6F02-4CA1-B624-9B5259889191}" type="pres">
      <dgm:prSet presAssocID="{87B250A7-A217-47E7-8F03-C085FF8B03CD}" presName="spChevron2" presStyleCnt="0"/>
      <dgm:spPr/>
    </dgm:pt>
    <dgm:pt modelId="{6450B8E7-36D1-47B2-B4CE-07D084E70F83}" type="pres">
      <dgm:prSet presAssocID="{B4C65433-F65B-459C-9ED6-07283D548BA0}" presName="last" presStyleCnt="0"/>
      <dgm:spPr/>
    </dgm:pt>
    <dgm:pt modelId="{6422057B-D79C-43AC-848A-F09DEDC7F5AD}" type="pres">
      <dgm:prSet presAssocID="{B4C65433-F65B-459C-9ED6-07283D548BA0}" presName="circleTx" presStyleLbl="node1" presStyleIdx="18" presStyleCnt="19"/>
      <dgm:spPr/>
      <dgm:t>
        <a:bodyPr/>
        <a:lstStyle/>
        <a:p>
          <a:endParaRPr lang="es-EC"/>
        </a:p>
      </dgm:t>
    </dgm:pt>
    <dgm:pt modelId="{F49A8B50-A14D-434E-863C-F1008FAD98E4}" type="pres">
      <dgm:prSet presAssocID="{B4C65433-F65B-459C-9ED6-07283D548BA0}" presName="spN" presStyleCnt="0"/>
      <dgm:spPr/>
    </dgm:pt>
  </dgm:ptLst>
  <dgm:cxnLst>
    <dgm:cxn modelId="{3AAA1F85-C5D9-463E-BEC9-FC88AC5A31DE}" srcId="{D5A80580-BE29-4BEE-A1D4-1FF6695C9E18}" destId="{B4C65433-F65B-459C-9ED6-07283D548BA0}" srcOrd="1" destOrd="0" parTransId="{98451333-B301-4E11-86B2-FF559264A2D2}" sibTransId="{866BE1A3-02CE-4023-A4CC-5E3317F14978}"/>
    <dgm:cxn modelId="{D355F99D-2F68-4A5B-BB9E-47016811ECB1}" type="presOf" srcId="{D5A80580-BE29-4BEE-A1D4-1FF6695C9E18}" destId="{141C1504-7B85-4D4F-A4BC-4CEED3441AFA}" srcOrd="0" destOrd="0" presId="urn:microsoft.com/office/officeart/2009/3/layout/RandomtoResultProcess"/>
    <dgm:cxn modelId="{F22D29F7-EE7C-41B8-AE1E-5689A01997EE}" type="presOf" srcId="{CFF4654F-DD6B-4FCB-AF00-DB6A0264801B}" destId="{4A346965-A911-43E0-B372-9C0AA7869C31}" srcOrd="0" destOrd="0" presId="urn:microsoft.com/office/officeart/2009/3/layout/RandomtoResultProcess"/>
    <dgm:cxn modelId="{6CF1D3CD-BC96-4102-8143-913074BE9391}" type="presOf" srcId="{B4C65433-F65B-459C-9ED6-07283D548BA0}" destId="{6422057B-D79C-43AC-848A-F09DEDC7F5AD}" srcOrd="0" destOrd="0" presId="urn:microsoft.com/office/officeart/2009/3/layout/RandomtoResultProcess"/>
    <dgm:cxn modelId="{DF3C0AC9-0061-4697-976A-EEDAC67F17EC}" srcId="{D5A80580-BE29-4BEE-A1D4-1FF6695C9E18}" destId="{CFF4654F-DD6B-4FCB-AF00-DB6A0264801B}" srcOrd="0" destOrd="0" parTransId="{214F4E0A-B902-4849-BC1C-5E4DCB786721}" sibTransId="{87B250A7-A217-47E7-8F03-C085FF8B03CD}"/>
    <dgm:cxn modelId="{37BBEE02-0651-4C3B-BF2E-04548EF3A918}" type="presParOf" srcId="{141C1504-7B85-4D4F-A4BC-4CEED3441AFA}" destId="{5E1C0E4C-0B66-4026-823F-1306FA5CE3E1}" srcOrd="0" destOrd="0" presId="urn:microsoft.com/office/officeart/2009/3/layout/RandomtoResultProcess"/>
    <dgm:cxn modelId="{44DCD232-6442-4F9F-B0D2-F55EB35D3355}" type="presParOf" srcId="{5E1C0E4C-0B66-4026-823F-1306FA5CE3E1}" destId="{4A346965-A911-43E0-B372-9C0AA7869C31}" srcOrd="0" destOrd="0" presId="urn:microsoft.com/office/officeart/2009/3/layout/RandomtoResultProcess"/>
    <dgm:cxn modelId="{6252A816-87F5-42D2-870F-0CE7CB8120F9}" type="presParOf" srcId="{5E1C0E4C-0B66-4026-823F-1306FA5CE3E1}" destId="{EF9D037A-3776-44D4-90F3-57023754D239}" srcOrd="1" destOrd="0" presId="urn:microsoft.com/office/officeart/2009/3/layout/RandomtoResultProcess"/>
    <dgm:cxn modelId="{CD1071D1-A278-4EF7-AFD8-D2A1DE18C5E5}" type="presParOf" srcId="{5E1C0E4C-0B66-4026-823F-1306FA5CE3E1}" destId="{0662CD23-2C03-45BF-97B1-AA36498D04E0}" srcOrd="2" destOrd="0" presId="urn:microsoft.com/office/officeart/2009/3/layout/RandomtoResultProcess"/>
    <dgm:cxn modelId="{3C7EC901-DC6A-46C3-A180-8564DF7BBD57}" type="presParOf" srcId="{5E1C0E4C-0B66-4026-823F-1306FA5CE3E1}" destId="{ECDFFCF2-C406-4264-B574-40AAB2CF8D7D}" srcOrd="3" destOrd="0" presId="urn:microsoft.com/office/officeart/2009/3/layout/RandomtoResultProcess"/>
    <dgm:cxn modelId="{CEBAB863-CB2F-4CA0-9896-C4140BAD175E}" type="presParOf" srcId="{5E1C0E4C-0B66-4026-823F-1306FA5CE3E1}" destId="{813F58EA-EF17-48BF-9C5E-4D04CB9B3F98}" srcOrd="4" destOrd="0" presId="urn:microsoft.com/office/officeart/2009/3/layout/RandomtoResultProcess"/>
    <dgm:cxn modelId="{ABA2E489-E085-479A-9F99-04D4C5DD6052}" type="presParOf" srcId="{5E1C0E4C-0B66-4026-823F-1306FA5CE3E1}" destId="{47EC9D71-18F2-4CE5-9033-C4A700A8F98A}" srcOrd="5" destOrd="0" presId="urn:microsoft.com/office/officeart/2009/3/layout/RandomtoResultProcess"/>
    <dgm:cxn modelId="{B2379EF3-BA14-41F8-B98B-F71F6EDF1544}" type="presParOf" srcId="{5E1C0E4C-0B66-4026-823F-1306FA5CE3E1}" destId="{516E917F-417C-43CD-8E03-72281A40CCAB}" srcOrd="6" destOrd="0" presId="urn:microsoft.com/office/officeart/2009/3/layout/RandomtoResultProcess"/>
    <dgm:cxn modelId="{576DA09B-D344-4B9F-8258-1FF117170316}" type="presParOf" srcId="{5E1C0E4C-0B66-4026-823F-1306FA5CE3E1}" destId="{57BA547B-3254-4B99-9788-AFC1109B2B79}" srcOrd="7" destOrd="0" presId="urn:microsoft.com/office/officeart/2009/3/layout/RandomtoResultProcess"/>
    <dgm:cxn modelId="{33FAC6D3-78F7-4CDA-AB19-C8DD9A1EC336}" type="presParOf" srcId="{5E1C0E4C-0B66-4026-823F-1306FA5CE3E1}" destId="{CB59969D-8368-4664-870B-5D736347B00C}" srcOrd="8" destOrd="0" presId="urn:microsoft.com/office/officeart/2009/3/layout/RandomtoResultProcess"/>
    <dgm:cxn modelId="{26862098-5B8D-419F-86A3-C6B4AEFB0D3D}" type="presParOf" srcId="{5E1C0E4C-0B66-4026-823F-1306FA5CE3E1}" destId="{28E1B5CA-075D-4E1F-A08F-DB8AAA9082AD}" srcOrd="9" destOrd="0" presId="urn:microsoft.com/office/officeart/2009/3/layout/RandomtoResultProcess"/>
    <dgm:cxn modelId="{9065B0E3-7B7C-4748-B150-6CFE94646B26}" type="presParOf" srcId="{5E1C0E4C-0B66-4026-823F-1306FA5CE3E1}" destId="{B3978AA9-679C-4A29-B3B1-FBE6D01CA860}" srcOrd="10" destOrd="0" presId="urn:microsoft.com/office/officeart/2009/3/layout/RandomtoResultProcess"/>
    <dgm:cxn modelId="{D6B8D170-FB4B-4C32-8A45-5C32315E21A4}" type="presParOf" srcId="{5E1C0E4C-0B66-4026-823F-1306FA5CE3E1}" destId="{4520F8A5-0339-476A-99E7-CEB88D48CBC3}" srcOrd="11" destOrd="0" presId="urn:microsoft.com/office/officeart/2009/3/layout/RandomtoResultProcess"/>
    <dgm:cxn modelId="{8004C0FC-0492-4ADA-8029-E701C36E4316}" type="presParOf" srcId="{5E1C0E4C-0B66-4026-823F-1306FA5CE3E1}" destId="{C4949731-FB62-476F-A0D5-25414BFDC138}" srcOrd="12" destOrd="0" presId="urn:microsoft.com/office/officeart/2009/3/layout/RandomtoResultProcess"/>
    <dgm:cxn modelId="{C1978398-7336-4252-8C3B-B2B381ACD861}" type="presParOf" srcId="{5E1C0E4C-0B66-4026-823F-1306FA5CE3E1}" destId="{839C9FDC-F7C7-41D0-9899-6DB1AA722F94}" srcOrd="13" destOrd="0" presId="urn:microsoft.com/office/officeart/2009/3/layout/RandomtoResultProcess"/>
    <dgm:cxn modelId="{A2A5D939-492E-4713-8766-724468EFEC02}" type="presParOf" srcId="{5E1C0E4C-0B66-4026-823F-1306FA5CE3E1}" destId="{F9EFF451-2BD8-411F-9B5C-FA484F9F1CF1}" srcOrd="14" destOrd="0" presId="urn:microsoft.com/office/officeart/2009/3/layout/RandomtoResultProcess"/>
    <dgm:cxn modelId="{9F80B9CD-BB9D-46E9-847A-949CA23A42AA}" type="presParOf" srcId="{5E1C0E4C-0B66-4026-823F-1306FA5CE3E1}" destId="{40952945-E928-4036-985F-492E90FF8F3A}" srcOrd="15" destOrd="0" presId="urn:microsoft.com/office/officeart/2009/3/layout/RandomtoResultProcess"/>
    <dgm:cxn modelId="{260D8ED6-D12E-41B3-B1A7-E820E884893B}" type="presParOf" srcId="{5E1C0E4C-0B66-4026-823F-1306FA5CE3E1}" destId="{F4DF9EBE-59C8-4F40-AA53-E25F144291DC}" srcOrd="16" destOrd="0" presId="urn:microsoft.com/office/officeart/2009/3/layout/RandomtoResultProcess"/>
    <dgm:cxn modelId="{E001F919-AC2D-48DF-ADAB-D4C96418428F}" type="presParOf" srcId="{5E1C0E4C-0B66-4026-823F-1306FA5CE3E1}" destId="{538310A0-65D6-4F57-BBD9-E26CE69E4D7E}" srcOrd="17" destOrd="0" presId="urn:microsoft.com/office/officeart/2009/3/layout/RandomtoResultProcess"/>
    <dgm:cxn modelId="{4F697D94-8843-438F-8A12-B2549F6CBBB5}" type="presParOf" srcId="{5E1C0E4C-0B66-4026-823F-1306FA5CE3E1}" destId="{117711AE-7DE1-4511-9535-51C75D1C4A4F}" srcOrd="18" destOrd="0" presId="urn:microsoft.com/office/officeart/2009/3/layout/RandomtoResultProcess"/>
    <dgm:cxn modelId="{0CBAC269-251C-48E2-9022-5546FC7B4B62}" type="presParOf" srcId="{141C1504-7B85-4D4F-A4BC-4CEED3441AFA}" destId="{DE4E4665-F1B3-48A5-B485-B485B48E5050}" srcOrd="1" destOrd="0" presId="urn:microsoft.com/office/officeart/2009/3/layout/RandomtoResultProcess"/>
    <dgm:cxn modelId="{A396855B-5B4E-404D-AA81-446768AF13A2}" type="presParOf" srcId="{DE4E4665-F1B3-48A5-B485-B485B48E5050}" destId="{3387B1B6-19F8-4DD1-AD60-8010A22FFC39}" srcOrd="0" destOrd="0" presId="urn:microsoft.com/office/officeart/2009/3/layout/RandomtoResultProcess"/>
    <dgm:cxn modelId="{6B015B74-8C0C-4B23-85F0-EB3D383914B6}" type="presParOf" srcId="{DE4E4665-F1B3-48A5-B485-B485B48E5050}" destId="{F7DFA19A-F12E-4E99-BF54-A9BDE5810FE3}" srcOrd="1" destOrd="0" presId="urn:microsoft.com/office/officeart/2009/3/layout/RandomtoResultProcess"/>
    <dgm:cxn modelId="{499DF2EB-F8D1-4364-8C0F-B722DD40AE0E}" type="presParOf" srcId="{141C1504-7B85-4D4F-A4BC-4CEED3441AFA}" destId="{E68EC0C2-BCFB-40ED-82E2-891BB243C09C}" srcOrd="2" destOrd="0" presId="urn:microsoft.com/office/officeart/2009/3/layout/RandomtoResultProcess"/>
    <dgm:cxn modelId="{5BD6C9F0-E40B-42F2-845A-EE6C8EE09AB0}" type="presParOf" srcId="{141C1504-7B85-4D4F-A4BC-4CEED3441AFA}" destId="{4BFDA766-F579-4896-BF99-2F3B026C5A64}" srcOrd="3" destOrd="0" presId="urn:microsoft.com/office/officeart/2009/3/layout/RandomtoResultProcess"/>
    <dgm:cxn modelId="{61BA9D54-17D8-49EA-ACD9-D223E0B12E67}" type="presParOf" srcId="{4BFDA766-F579-4896-BF99-2F3B026C5A64}" destId="{5BD3A2A4-F465-4451-8294-2D312ACEECF6}" srcOrd="0" destOrd="0" presId="urn:microsoft.com/office/officeart/2009/3/layout/RandomtoResultProcess"/>
    <dgm:cxn modelId="{B50CF23B-77BE-4D73-9F8F-49DD4CE6F262}" type="presParOf" srcId="{4BFDA766-F579-4896-BF99-2F3B026C5A64}" destId="{E77D3324-6F02-4CA1-B624-9B5259889191}" srcOrd="1" destOrd="0" presId="urn:microsoft.com/office/officeart/2009/3/layout/RandomtoResultProcess"/>
    <dgm:cxn modelId="{484649EC-99BA-4F44-BCEB-A0359A26400D}" type="presParOf" srcId="{141C1504-7B85-4D4F-A4BC-4CEED3441AFA}" destId="{6450B8E7-36D1-47B2-B4CE-07D084E70F83}" srcOrd="4" destOrd="0" presId="urn:microsoft.com/office/officeart/2009/3/layout/RandomtoResultProcess"/>
    <dgm:cxn modelId="{D50A83C0-779A-4CA3-AF60-6865E148F897}" type="presParOf" srcId="{6450B8E7-36D1-47B2-B4CE-07D084E70F83}" destId="{6422057B-D79C-43AC-848A-F09DEDC7F5AD}" srcOrd="0" destOrd="0" presId="urn:microsoft.com/office/officeart/2009/3/layout/RandomtoResultProcess"/>
    <dgm:cxn modelId="{EB76C394-B8FC-4753-8E80-D9347B70F3BB}" type="presParOf" srcId="{6450B8E7-36D1-47B2-B4CE-07D084E70F83}" destId="{F49A8B50-A14D-434E-863C-F1008FAD98E4}" srcOrd="1"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E8D0F2-7E93-4C69-9DFA-260F2E981BC3}" type="doc">
      <dgm:prSet loTypeId="urn:microsoft.com/office/officeart/2008/layout/VerticalCurvedList" loCatId="list" qsTypeId="urn:microsoft.com/office/officeart/2005/8/quickstyle/simple1" qsCatId="simple" csTypeId="urn:microsoft.com/office/officeart/2005/8/colors/colorful1#5" csCatId="colorful" phldr="1"/>
      <dgm:spPr/>
    </dgm:pt>
    <dgm:pt modelId="{4ED9045A-D1A6-48B7-B3E8-D1DA8EB61207}">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S_tradnl" sz="1400" dirty="0" smtClean="0">
              <a:latin typeface="Arial" panose="020B0604020202020204" pitchFamily="34" charset="0"/>
              <a:cs typeface="Arial" panose="020B0604020202020204" pitchFamily="34" charset="0"/>
            </a:rPr>
            <a:t>Tras realizar el análisis de la evolución financiera de las Cooperativas de Ahorro y Crédito del segmento 1, se observó que han existido cambios normativos de gran importancia, como es la segmentación de las instituciones que forman parte del sistema cooperativista financiero nacional, lo que provocó una reducción y reclasificación en el número de instituciones que componían el segmento 1. A pesar de la inestabilidad jurídica evidenciada, el segmento de estudio duplicó el tamaño de su activo, pasivo y patrimonio durante el periodo de estudio, mostrando un sostenido crecimiento con una desaceleración en el año 2015, pero normalizando para el 2016.</a:t>
          </a:r>
          <a:endParaRPr lang="es-EC" sz="1400" dirty="0">
            <a:latin typeface="Arial" panose="020B0604020202020204" pitchFamily="34" charset="0"/>
            <a:cs typeface="Arial" panose="020B0604020202020204" pitchFamily="34" charset="0"/>
          </a:endParaRPr>
        </a:p>
      </dgm:t>
    </dgm:pt>
    <dgm:pt modelId="{51731BFA-3AFF-42C0-90DE-0720B4726F80}" type="parTrans" cxnId="{3C62AF6A-2C29-4D43-BAD7-3E4AAD6B40B3}">
      <dgm:prSet/>
      <dgm:spPr/>
      <dgm:t>
        <a:bodyPr/>
        <a:lstStyle/>
        <a:p>
          <a:pPr algn="just"/>
          <a:endParaRPr lang="es-EC" sz="2000">
            <a:solidFill>
              <a:schemeClr val="tx1"/>
            </a:solidFill>
            <a:latin typeface="Arial" panose="020B0604020202020204" pitchFamily="34" charset="0"/>
            <a:cs typeface="Arial" panose="020B0604020202020204" pitchFamily="34" charset="0"/>
          </a:endParaRPr>
        </a:p>
      </dgm:t>
    </dgm:pt>
    <dgm:pt modelId="{91510542-ABCF-4FEF-BFCB-47DCA776DED4}" type="sibTrans" cxnId="{3C62AF6A-2C29-4D43-BAD7-3E4AAD6B40B3}">
      <dgm:prSet/>
      <dgm:spPr/>
      <dgm:t>
        <a:bodyPr/>
        <a:lstStyle/>
        <a:p>
          <a:pPr algn="just"/>
          <a:endParaRPr lang="es-EC" sz="2000">
            <a:solidFill>
              <a:schemeClr val="tx1"/>
            </a:solidFill>
            <a:latin typeface="Arial" panose="020B0604020202020204" pitchFamily="34" charset="0"/>
            <a:cs typeface="Arial" panose="020B0604020202020204" pitchFamily="34" charset="0"/>
          </a:endParaRPr>
        </a:p>
      </dgm:t>
    </dgm:pt>
    <dgm:pt modelId="{DC73D5A8-28A6-40D5-96CC-6155502F0ABE}">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ES_tradnl" sz="1400" smtClean="0">
              <a:solidFill>
                <a:schemeClr val="tx1"/>
              </a:solidFill>
              <a:latin typeface="Arial" panose="020B0604020202020204" pitchFamily="34" charset="0"/>
              <a:cs typeface="Arial" panose="020B0604020202020204" pitchFamily="34" charset="0"/>
            </a:rPr>
            <a:t>De igual manera al analizar la estructura financiera se concluye que su principal activo es la cartera de crédito, concentrándose un mayor saldo en créditos de consumo, seguido del microcrédito, además que la principal fuente de financiamiento de este activo son los depósitos a plazo fijo por sus atractivas  tasas de interés en comparación con los bancos privados, generando así mayores niveles de liquidez.</a:t>
          </a:r>
          <a:endParaRPr lang="es-EC" sz="1400" dirty="0">
            <a:solidFill>
              <a:schemeClr val="tx1"/>
            </a:solidFill>
            <a:latin typeface="Arial" panose="020B0604020202020204" pitchFamily="34" charset="0"/>
            <a:cs typeface="Arial" panose="020B0604020202020204" pitchFamily="34" charset="0"/>
          </a:endParaRPr>
        </a:p>
      </dgm:t>
    </dgm:pt>
    <dgm:pt modelId="{F3B111F2-A145-477F-B761-EAEE746643F4}" type="parTrans" cxnId="{25DFD532-B31D-4E96-A6B5-148633B5AF8E}">
      <dgm:prSet/>
      <dgm:spPr/>
      <dgm:t>
        <a:bodyPr/>
        <a:lstStyle/>
        <a:p>
          <a:pPr algn="just"/>
          <a:endParaRPr lang="es-EC" sz="2000">
            <a:solidFill>
              <a:schemeClr val="tx1"/>
            </a:solidFill>
            <a:latin typeface="Arial" panose="020B0604020202020204" pitchFamily="34" charset="0"/>
            <a:cs typeface="Arial" panose="020B0604020202020204" pitchFamily="34" charset="0"/>
          </a:endParaRPr>
        </a:p>
      </dgm:t>
    </dgm:pt>
    <dgm:pt modelId="{5AED68F6-5D96-452D-875D-7F25B095CB72}" type="sibTrans" cxnId="{25DFD532-B31D-4E96-A6B5-148633B5AF8E}">
      <dgm:prSet/>
      <dgm:spPr/>
      <dgm:t>
        <a:bodyPr/>
        <a:lstStyle/>
        <a:p>
          <a:pPr algn="just"/>
          <a:endParaRPr lang="es-EC" sz="2000">
            <a:solidFill>
              <a:schemeClr val="tx1"/>
            </a:solidFill>
            <a:latin typeface="Arial" panose="020B0604020202020204" pitchFamily="34" charset="0"/>
            <a:cs typeface="Arial" panose="020B0604020202020204" pitchFamily="34" charset="0"/>
          </a:endParaRPr>
        </a:p>
      </dgm:t>
    </dgm:pt>
    <dgm:pt modelId="{7E0516F6-D69A-423A-9493-894D8A4BB69A}">
      <dgm:prSet phldrT="[Texto]" custT="1">
        <dgm:style>
          <a:lnRef idx="1">
            <a:schemeClr val="dk1"/>
          </a:lnRef>
          <a:fillRef idx="2">
            <a:schemeClr val="dk1"/>
          </a:fillRef>
          <a:effectRef idx="1">
            <a:schemeClr val="dk1"/>
          </a:effectRef>
          <a:fontRef idx="minor">
            <a:schemeClr val="dk1"/>
          </a:fontRef>
        </dgm:style>
      </dgm:prSet>
      <dgm:spPr/>
      <dgm:t>
        <a:bodyPr/>
        <a:lstStyle/>
        <a:p>
          <a:pPr algn="just"/>
          <a:r>
            <a:rPr lang="es-ES_tradnl" sz="1400" smtClean="0">
              <a:solidFill>
                <a:schemeClr val="tx1"/>
              </a:solidFill>
              <a:latin typeface="Arial" panose="020B0604020202020204" pitchFamily="34" charset="0"/>
              <a:cs typeface="Arial" panose="020B0604020202020204" pitchFamily="34" charset="0"/>
            </a:rPr>
            <a:t>Una vez analizado los resultados del modelo CAMEL diseñado para determinar la sostenibilidad financiera de las Cooperativas de Ahorro y Crédito del segmento 1, se evidencia que el tamaño de los activos no se correlaciona con los niveles de sostenibilidad,  por lo que  ninguna cooperativa  se puede considerar como  muy sostenible ni tampoco que alguna sea insostenible.</a:t>
          </a:r>
          <a:endParaRPr lang="es-EC" sz="1400" dirty="0">
            <a:solidFill>
              <a:schemeClr val="tx1"/>
            </a:solidFill>
            <a:latin typeface="Arial" panose="020B0604020202020204" pitchFamily="34" charset="0"/>
            <a:cs typeface="Arial" panose="020B0604020202020204" pitchFamily="34" charset="0"/>
          </a:endParaRPr>
        </a:p>
      </dgm:t>
    </dgm:pt>
    <dgm:pt modelId="{B0EEB366-E67A-4AD1-A26D-C94B164C8B0B}" type="parTrans" cxnId="{13FDBC62-072B-4C44-9D2A-0642CC3F6ECF}">
      <dgm:prSet/>
      <dgm:spPr/>
      <dgm:t>
        <a:bodyPr/>
        <a:lstStyle/>
        <a:p>
          <a:pPr algn="just"/>
          <a:endParaRPr lang="es-EC" sz="2000">
            <a:solidFill>
              <a:schemeClr val="tx1"/>
            </a:solidFill>
            <a:latin typeface="Arial" panose="020B0604020202020204" pitchFamily="34" charset="0"/>
            <a:cs typeface="Arial" panose="020B0604020202020204" pitchFamily="34" charset="0"/>
          </a:endParaRPr>
        </a:p>
      </dgm:t>
    </dgm:pt>
    <dgm:pt modelId="{0D8383C2-6BD7-4630-9868-2B09B08FD280}" type="sibTrans" cxnId="{13FDBC62-072B-4C44-9D2A-0642CC3F6ECF}">
      <dgm:prSet/>
      <dgm:spPr/>
      <dgm:t>
        <a:bodyPr/>
        <a:lstStyle/>
        <a:p>
          <a:pPr algn="just"/>
          <a:endParaRPr lang="es-EC" sz="2000">
            <a:solidFill>
              <a:schemeClr val="tx1"/>
            </a:solidFill>
            <a:latin typeface="Arial" panose="020B0604020202020204" pitchFamily="34" charset="0"/>
            <a:cs typeface="Arial" panose="020B0604020202020204" pitchFamily="34" charset="0"/>
          </a:endParaRPr>
        </a:p>
      </dgm:t>
    </dgm:pt>
    <dgm:pt modelId="{48E456A2-3C93-45B7-8C86-D97AE9413B3D}" type="pres">
      <dgm:prSet presAssocID="{00E8D0F2-7E93-4C69-9DFA-260F2E981BC3}" presName="Name0" presStyleCnt="0">
        <dgm:presLayoutVars>
          <dgm:chMax val="7"/>
          <dgm:chPref val="7"/>
          <dgm:dir/>
        </dgm:presLayoutVars>
      </dgm:prSet>
      <dgm:spPr/>
    </dgm:pt>
    <dgm:pt modelId="{5E6FB9E7-FF55-41AD-BFAB-7B4E2F3AC574}" type="pres">
      <dgm:prSet presAssocID="{00E8D0F2-7E93-4C69-9DFA-260F2E981BC3}" presName="Name1" presStyleCnt="0"/>
      <dgm:spPr/>
    </dgm:pt>
    <dgm:pt modelId="{D7753D9B-99C2-49D4-A095-1C95B1CC9045}" type="pres">
      <dgm:prSet presAssocID="{00E8D0F2-7E93-4C69-9DFA-260F2E981BC3}" presName="cycle" presStyleCnt="0"/>
      <dgm:spPr/>
    </dgm:pt>
    <dgm:pt modelId="{3B2C4654-1A1F-4136-9C41-BC36E2B34708}" type="pres">
      <dgm:prSet presAssocID="{00E8D0F2-7E93-4C69-9DFA-260F2E981BC3}" presName="srcNode" presStyleLbl="node1" presStyleIdx="0" presStyleCnt="3"/>
      <dgm:spPr/>
    </dgm:pt>
    <dgm:pt modelId="{891BD01F-3CED-407D-B2EB-AD5E6A7885AF}" type="pres">
      <dgm:prSet presAssocID="{00E8D0F2-7E93-4C69-9DFA-260F2E981BC3}" presName="conn" presStyleLbl="parChTrans1D2" presStyleIdx="0" presStyleCnt="1"/>
      <dgm:spPr/>
      <dgm:t>
        <a:bodyPr/>
        <a:lstStyle/>
        <a:p>
          <a:endParaRPr lang="es-ES"/>
        </a:p>
      </dgm:t>
    </dgm:pt>
    <dgm:pt modelId="{9F55BCEB-B736-430E-B872-C312BA2BE7CB}" type="pres">
      <dgm:prSet presAssocID="{00E8D0F2-7E93-4C69-9DFA-260F2E981BC3}" presName="extraNode" presStyleLbl="node1" presStyleIdx="0" presStyleCnt="3"/>
      <dgm:spPr/>
    </dgm:pt>
    <dgm:pt modelId="{C1F0C4B2-F945-4A94-800D-A2E690E50951}" type="pres">
      <dgm:prSet presAssocID="{00E8D0F2-7E93-4C69-9DFA-260F2E981BC3}" presName="dstNode" presStyleLbl="node1" presStyleIdx="0" presStyleCnt="3"/>
      <dgm:spPr/>
    </dgm:pt>
    <dgm:pt modelId="{6441B516-69F9-45E1-8474-961D3ECAA193}" type="pres">
      <dgm:prSet presAssocID="{4ED9045A-D1A6-48B7-B3E8-D1DA8EB61207}" presName="text_1" presStyleLbl="node1" presStyleIdx="0" presStyleCnt="3">
        <dgm:presLayoutVars>
          <dgm:bulletEnabled val="1"/>
        </dgm:presLayoutVars>
      </dgm:prSet>
      <dgm:spPr/>
      <dgm:t>
        <a:bodyPr/>
        <a:lstStyle/>
        <a:p>
          <a:endParaRPr lang="es-ES"/>
        </a:p>
      </dgm:t>
    </dgm:pt>
    <dgm:pt modelId="{B800AAB8-4385-4514-B5EB-85EE59B32473}" type="pres">
      <dgm:prSet presAssocID="{4ED9045A-D1A6-48B7-B3E8-D1DA8EB61207}" presName="accent_1" presStyleCnt="0"/>
      <dgm:spPr/>
    </dgm:pt>
    <dgm:pt modelId="{284323F1-52F6-478A-A1B3-88C8305DC8BF}" type="pres">
      <dgm:prSet presAssocID="{4ED9045A-D1A6-48B7-B3E8-D1DA8EB61207}" presName="accentRepeatNode" presStyleLbl="solidFgAcc1" presStyleIdx="0" presStyleCnt="3"/>
      <dgm:spPr/>
    </dgm:pt>
    <dgm:pt modelId="{05D8C04B-180D-4F0A-8CD6-32DADC9EDC38}" type="pres">
      <dgm:prSet presAssocID="{DC73D5A8-28A6-40D5-96CC-6155502F0ABE}" presName="text_2" presStyleLbl="node1" presStyleIdx="1" presStyleCnt="3">
        <dgm:presLayoutVars>
          <dgm:bulletEnabled val="1"/>
        </dgm:presLayoutVars>
      </dgm:prSet>
      <dgm:spPr/>
      <dgm:t>
        <a:bodyPr/>
        <a:lstStyle/>
        <a:p>
          <a:endParaRPr lang="es-ES"/>
        </a:p>
      </dgm:t>
    </dgm:pt>
    <dgm:pt modelId="{C44E2560-1878-485C-AFF4-E06EF55357E6}" type="pres">
      <dgm:prSet presAssocID="{DC73D5A8-28A6-40D5-96CC-6155502F0ABE}" presName="accent_2" presStyleCnt="0"/>
      <dgm:spPr/>
    </dgm:pt>
    <dgm:pt modelId="{0B975590-39FA-469F-99CA-7A2027FA76F1}" type="pres">
      <dgm:prSet presAssocID="{DC73D5A8-28A6-40D5-96CC-6155502F0ABE}" presName="accentRepeatNode" presStyleLbl="solidFgAcc1" presStyleIdx="1" presStyleCnt="3"/>
      <dgm:spPr/>
    </dgm:pt>
    <dgm:pt modelId="{A44A73FE-97EC-48AD-95DE-499B484BD90F}" type="pres">
      <dgm:prSet presAssocID="{7E0516F6-D69A-423A-9493-894D8A4BB69A}" presName="text_3" presStyleLbl="node1" presStyleIdx="2" presStyleCnt="3">
        <dgm:presLayoutVars>
          <dgm:bulletEnabled val="1"/>
        </dgm:presLayoutVars>
      </dgm:prSet>
      <dgm:spPr/>
      <dgm:t>
        <a:bodyPr/>
        <a:lstStyle/>
        <a:p>
          <a:endParaRPr lang="es-ES"/>
        </a:p>
      </dgm:t>
    </dgm:pt>
    <dgm:pt modelId="{6049BA3D-FC27-46FB-9AD8-501C6C664B84}" type="pres">
      <dgm:prSet presAssocID="{7E0516F6-D69A-423A-9493-894D8A4BB69A}" presName="accent_3" presStyleCnt="0"/>
      <dgm:spPr/>
    </dgm:pt>
    <dgm:pt modelId="{20FFC2B7-4F21-4F57-9DDE-9AA7FBDFABEF}" type="pres">
      <dgm:prSet presAssocID="{7E0516F6-D69A-423A-9493-894D8A4BB69A}" presName="accentRepeatNode" presStyleLbl="solidFgAcc1" presStyleIdx="2" presStyleCnt="3"/>
      <dgm:spPr/>
    </dgm:pt>
  </dgm:ptLst>
  <dgm:cxnLst>
    <dgm:cxn modelId="{CB18A0F0-4EEF-4D45-AA5D-3A250893B2B1}" type="presOf" srcId="{DC73D5A8-28A6-40D5-96CC-6155502F0ABE}" destId="{05D8C04B-180D-4F0A-8CD6-32DADC9EDC38}" srcOrd="0" destOrd="0" presId="urn:microsoft.com/office/officeart/2008/layout/VerticalCurvedList"/>
    <dgm:cxn modelId="{13FDBC62-072B-4C44-9D2A-0642CC3F6ECF}" srcId="{00E8D0F2-7E93-4C69-9DFA-260F2E981BC3}" destId="{7E0516F6-D69A-423A-9493-894D8A4BB69A}" srcOrd="2" destOrd="0" parTransId="{B0EEB366-E67A-4AD1-A26D-C94B164C8B0B}" sibTransId="{0D8383C2-6BD7-4630-9868-2B09B08FD280}"/>
    <dgm:cxn modelId="{38A2E182-5196-4FFB-B9BB-321CAB485643}" type="presOf" srcId="{00E8D0F2-7E93-4C69-9DFA-260F2E981BC3}" destId="{48E456A2-3C93-45B7-8C86-D97AE9413B3D}" srcOrd="0" destOrd="0" presId="urn:microsoft.com/office/officeart/2008/layout/VerticalCurvedList"/>
    <dgm:cxn modelId="{3C62AF6A-2C29-4D43-BAD7-3E4AAD6B40B3}" srcId="{00E8D0F2-7E93-4C69-9DFA-260F2E981BC3}" destId="{4ED9045A-D1A6-48B7-B3E8-D1DA8EB61207}" srcOrd="0" destOrd="0" parTransId="{51731BFA-3AFF-42C0-90DE-0720B4726F80}" sibTransId="{91510542-ABCF-4FEF-BFCB-47DCA776DED4}"/>
    <dgm:cxn modelId="{1D906DB5-542B-4291-B408-5E84B240FF8F}" type="presOf" srcId="{4ED9045A-D1A6-48B7-B3E8-D1DA8EB61207}" destId="{6441B516-69F9-45E1-8474-961D3ECAA193}" srcOrd="0" destOrd="0" presId="urn:microsoft.com/office/officeart/2008/layout/VerticalCurvedList"/>
    <dgm:cxn modelId="{6F9F4E72-ADDC-41A2-8EF8-2A1910F0DDBA}" type="presOf" srcId="{91510542-ABCF-4FEF-BFCB-47DCA776DED4}" destId="{891BD01F-3CED-407D-B2EB-AD5E6A7885AF}" srcOrd="0" destOrd="0" presId="urn:microsoft.com/office/officeart/2008/layout/VerticalCurvedList"/>
    <dgm:cxn modelId="{25DFD532-B31D-4E96-A6B5-148633B5AF8E}" srcId="{00E8D0F2-7E93-4C69-9DFA-260F2E981BC3}" destId="{DC73D5A8-28A6-40D5-96CC-6155502F0ABE}" srcOrd="1" destOrd="0" parTransId="{F3B111F2-A145-477F-B761-EAEE746643F4}" sibTransId="{5AED68F6-5D96-452D-875D-7F25B095CB72}"/>
    <dgm:cxn modelId="{5CEEF3E3-050F-4304-ACB2-4425CA78B617}" type="presOf" srcId="{7E0516F6-D69A-423A-9493-894D8A4BB69A}" destId="{A44A73FE-97EC-48AD-95DE-499B484BD90F}" srcOrd="0" destOrd="0" presId="urn:microsoft.com/office/officeart/2008/layout/VerticalCurvedList"/>
    <dgm:cxn modelId="{E017E9B2-AE43-4F96-A43C-23BC815FCDC7}" type="presParOf" srcId="{48E456A2-3C93-45B7-8C86-D97AE9413B3D}" destId="{5E6FB9E7-FF55-41AD-BFAB-7B4E2F3AC574}" srcOrd="0" destOrd="0" presId="urn:microsoft.com/office/officeart/2008/layout/VerticalCurvedList"/>
    <dgm:cxn modelId="{180454F0-9348-474D-BE09-040EBEF0B859}" type="presParOf" srcId="{5E6FB9E7-FF55-41AD-BFAB-7B4E2F3AC574}" destId="{D7753D9B-99C2-49D4-A095-1C95B1CC9045}" srcOrd="0" destOrd="0" presId="urn:microsoft.com/office/officeart/2008/layout/VerticalCurvedList"/>
    <dgm:cxn modelId="{044F090B-D37C-4BAD-BB1F-0F1426FD0F63}" type="presParOf" srcId="{D7753D9B-99C2-49D4-A095-1C95B1CC9045}" destId="{3B2C4654-1A1F-4136-9C41-BC36E2B34708}" srcOrd="0" destOrd="0" presId="urn:microsoft.com/office/officeart/2008/layout/VerticalCurvedList"/>
    <dgm:cxn modelId="{84DD56EF-CA7E-4C95-A17D-70824AEC1A01}" type="presParOf" srcId="{D7753D9B-99C2-49D4-A095-1C95B1CC9045}" destId="{891BD01F-3CED-407D-B2EB-AD5E6A7885AF}" srcOrd="1" destOrd="0" presId="urn:microsoft.com/office/officeart/2008/layout/VerticalCurvedList"/>
    <dgm:cxn modelId="{9C374EE9-B815-4970-BA73-E9A5C2C73F36}" type="presParOf" srcId="{D7753D9B-99C2-49D4-A095-1C95B1CC9045}" destId="{9F55BCEB-B736-430E-B872-C312BA2BE7CB}" srcOrd="2" destOrd="0" presId="urn:microsoft.com/office/officeart/2008/layout/VerticalCurvedList"/>
    <dgm:cxn modelId="{1AB8F82C-93E0-449E-A5C2-DD5C55B19D9F}" type="presParOf" srcId="{D7753D9B-99C2-49D4-A095-1C95B1CC9045}" destId="{C1F0C4B2-F945-4A94-800D-A2E690E50951}" srcOrd="3" destOrd="0" presId="urn:microsoft.com/office/officeart/2008/layout/VerticalCurvedList"/>
    <dgm:cxn modelId="{F2813CFB-B273-4718-8BC7-3934D0991A6D}" type="presParOf" srcId="{5E6FB9E7-FF55-41AD-BFAB-7B4E2F3AC574}" destId="{6441B516-69F9-45E1-8474-961D3ECAA193}" srcOrd="1" destOrd="0" presId="urn:microsoft.com/office/officeart/2008/layout/VerticalCurvedList"/>
    <dgm:cxn modelId="{6E2CE903-D9A8-418B-B198-EE2674F4696E}" type="presParOf" srcId="{5E6FB9E7-FF55-41AD-BFAB-7B4E2F3AC574}" destId="{B800AAB8-4385-4514-B5EB-85EE59B32473}" srcOrd="2" destOrd="0" presId="urn:microsoft.com/office/officeart/2008/layout/VerticalCurvedList"/>
    <dgm:cxn modelId="{114695C4-D06C-4B35-A413-170C8602608E}" type="presParOf" srcId="{B800AAB8-4385-4514-B5EB-85EE59B32473}" destId="{284323F1-52F6-478A-A1B3-88C8305DC8BF}" srcOrd="0" destOrd="0" presId="urn:microsoft.com/office/officeart/2008/layout/VerticalCurvedList"/>
    <dgm:cxn modelId="{FFB00360-D511-416B-85A6-68299EE855D3}" type="presParOf" srcId="{5E6FB9E7-FF55-41AD-BFAB-7B4E2F3AC574}" destId="{05D8C04B-180D-4F0A-8CD6-32DADC9EDC38}" srcOrd="3" destOrd="0" presId="urn:microsoft.com/office/officeart/2008/layout/VerticalCurvedList"/>
    <dgm:cxn modelId="{9E5172DF-9237-431A-9412-ADFD7EBF8E04}" type="presParOf" srcId="{5E6FB9E7-FF55-41AD-BFAB-7B4E2F3AC574}" destId="{C44E2560-1878-485C-AFF4-E06EF55357E6}" srcOrd="4" destOrd="0" presId="urn:microsoft.com/office/officeart/2008/layout/VerticalCurvedList"/>
    <dgm:cxn modelId="{A2F50FA4-FB11-41C2-9A27-2CCC9C58C54A}" type="presParOf" srcId="{C44E2560-1878-485C-AFF4-E06EF55357E6}" destId="{0B975590-39FA-469F-99CA-7A2027FA76F1}" srcOrd="0" destOrd="0" presId="urn:microsoft.com/office/officeart/2008/layout/VerticalCurvedList"/>
    <dgm:cxn modelId="{3F013A71-DA90-46E0-880E-AFA4C5A1E306}" type="presParOf" srcId="{5E6FB9E7-FF55-41AD-BFAB-7B4E2F3AC574}" destId="{A44A73FE-97EC-48AD-95DE-499B484BD90F}" srcOrd="5" destOrd="0" presId="urn:microsoft.com/office/officeart/2008/layout/VerticalCurvedList"/>
    <dgm:cxn modelId="{CD0B55EA-189E-43C7-AC68-24F83CB20BC6}" type="presParOf" srcId="{5E6FB9E7-FF55-41AD-BFAB-7B4E2F3AC574}" destId="{6049BA3D-FC27-46FB-9AD8-501C6C664B84}" srcOrd="6" destOrd="0" presId="urn:microsoft.com/office/officeart/2008/layout/VerticalCurvedList"/>
    <dgm:cxn modelId="{8A7B3E1A-6614-480B-BCAC-8197E822FE99}" type="presParOf" srcId="{6049BA3D-FC27-46FB-9AD8-501C6C664B84}" destId="{20FFC2B7-4F21-4F57-9DDE-9AA7FBDFABE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E8D0F2-7E93-4C69-9DFA-260F2E981BC3}" type="doc">
      <dgm:prSet loTypeId="urn:microsoft.com/office/officeart/2008/layout/VerticalCurvedList" loCatId="list" qsTypeId="urn:microsoft.com/office/officeart/2005/8/quickstyle/simple1" qsCatId="simple" csTypeId="urn:microsoft.com/office/officeart/2005/8/colors/colorful1#7" csCatId="colorful" phldr="1"/>
      <dgm:spPr/>
    </dgm:pt>
    <dgm:pt modelId="{4ED9045A-D1A6-48B7-B3E8-D1DA8EB61207}">
      <dgm:prSet phldrT="[Texto]" custT="1"/>
      <dgm:spPr/>
      <dgm:t>
        <a:bodyPr/>
        <a:lstStyle/>
        <a:p>
          <a:pPr algn="just"/>
          <a:r>
            <a:rPr lang="es-ES_tradnl" sz="1400" b="0" smtClean="0">
              <a:solidFill>
                <a:schemeClr val="tx1"/>
              </a:solidFill>
              <a:latin typeface="Arial" panose="020B0604020202020204" pitchFamily="34" charset="0"/>
              <a:cs typeface="Arial" panose="020B0604020202020204" pitchFamily="34" charset="0"/>
            </a:rPr>
            <a:t>Se recomienda se analice la composición de la cartera de crédito a profundidad, puesto que el sistema Cooperativo tiene como esencia el financiamiento de actividades de micro emprendimiento y mediana empresa, lo cual no se ha estado cumpliendo, otorgando en su mayoría  créditos de consumo.</a:t>
          </a:r>
          <a:endParaRPr lang="es-EC" sz="1400" b="0" dirty="0">
            <a:solidFill>
              <a:schemeClr val="tx1"/>
            </a:solidFill>
            <a:latin typeface="Arial" panose="020B0604020202020204" pitchFamily="34" charset="0"/>
            <a:cs typeface="Arial" panose="020B0604020202020204" pitchFamily="34" charset="0"/>
          </a:endParaRPr>
        </a:p>
      </dgm:t>
    </dgm:pt>
    <dgm:pt modelId="{51731BFA-3AFF-42C0-90DE-0720B4726F80}" type="parTrans" cxnId="{3C62AF6A-2C29-4D43-BAD7-3E4AAD6B40B3}">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91510542-ABCF-4FEF-BFCB-47DCA776DED4}" type="sibTrans" cxnId="{3C62AF6A-2C29-4D43-BAD7-3E4AAD6B40B3}">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DC73D5A8-28A6-40D5-96CC-6155502F0ABE}">
      <dgm:prSet phldrT="[Texto]" custT="1"/>
      <dgm:spPr/>
      <dgm:t>
        <a:bodyPr/>
        <a:lstStyle/>
        <a:p>
          <a:pPr algn="just"/>
          <a:r>
            <a:rPr lang="es-ES_tradnl" sz="1400" b="0" dirty="0" smtClean="0">
              <a:solidFill>
                <a:schemeClr val="tx1"/>
              </a:solidFill>
              <a:latin typeface="Arial" panose="020B0604020202020204" pitchFamily="34" charset="0"/>
              <a:cs typeface="Arial" panose="020B0604020202020204" pitchFamily="34" charset="0"/>
            </a:rPr>
            <a:t>Se recomienda buscar estrategias  que ayuden a incrementar los depósitos a plazo fijo con plazos extendidos, debido a que la captación de recursos a corto plazo dificulta las inversiones a largo plazo; se requiere además tener mayor nivel de fondos disponibles para mantener un nivel adecuado de liquide</a:t>
          </a:r>
          <a:endParaRPr lang="es-EC" sz="1400" b="0" dirty="0">
            <a:solidFill>
              <a:schemeClr val="tx1"/>
            </a:solidFill>
            <a:latin typeface="Arial" panose="020B0604020202020204" pitchFamily="34" charset="0"/>
            <a:cs typeface="Arial" panose="020B0604020202020204" pitchFamily="34" charset="0"/>
          </a:endParaRPr>
        </a:p>
      </dgm:t>
    </dgm:pt>
    <dgm:pt modelId="{F3B111F2-A145-477F-B761-EAEE746643F4}" type="parTrans" cxnId="{25DFD532-B31D-4E96-A6B5-148633B5AF8E}">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5AED68F6-5D96-452D-875D-7F25B095CB72}" type="sibTrans" cxnId="{25DFD532-B31D-4E96-A6B5-148633B5AF8E}">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7E0516F6-D69A-423A-9493-894D8A4BB69A}">
      <dgm:prSet phldrT="[Texto]" custT="1"/>
      <dgm:spPr/>
      <dgm:t>
        <a:bodyPr/>
        <a:lstStyle/>
        <a:p>
          <a:pPr algn="just"/>
          <a:r>
            <a:rPr lang="es-ES_tradnl" sz="1400" b="0" dirty="0" smtClean="0">
              <a:solidFill>
                <a:schemeClr val="tx1"/>
              </a:solidFill>
              <a:latin typeface="Arial" panose="020B0604020202020204" pitchFamily="34" charset="0"/>
              <a:cs typeface="Arial" panose="020B0604020202020204" pitchFamily="34" charset="0"/>
            </a:rPr>
            <a:t>De acuerdo a los resultados obtenidos se sugiere a los entes de control, realizar un profundo análisis institucional de las cooperativas de ahorro y crédito del segmento 1, que han mostrado los más bajos resultados, con fin de proteger los intereses de los asociados.</a:t>
          </a:r>
          <a:endParaRPr lang="es-EC" sz="1400" b="0" dirty="0">
            <a:solidFill>
              <a:schemeClr val="tx1"/>
            </a:solidFill>
            <a:latin typeface="Arial" panose="020B0604020202020204" pitchFamily="34" charset="0"/>
            <a:cs typeface="Arial" panose="020B0604020202020204" pitchFamily="34" charset="0"/>
          </a:endParaRPr>
        </a:p>
      </dgm:t>
    </dgm:pt>
    <dgm:pt modelId="{B0EEB366-E67A-4AD1-A26D-C94B164C8B0B}" type="parTrans" cxnId="{13FDBC62-072B-4C44-9D2A-0642CC3F6ECF}">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0D8383C2-6BD7-4630-9868-2B09B08FD280}" type="sibTrans" cxnId="{13FDBC62-072B-4C44-9D2A-0642CC3F6ECF}">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FC4FB317-1886-4FD5-B6E7-86DEECEB3C42}">
      <dgm:prSet phldrT="[Texto]" custT="1"/>
      <dgm:spPr/>
      <dgm:t>
        <a:bodyPr/>
        <a:lstStyle/>
        <a:p>
          <a:pPr algn="just"/>
          <a:r>
            <a:rPr lang="es-ES_tradnl" sz="1400" b="0" dirty="0" smtClean="0">
              <a:solidFill>
                <a:schemeClr val="tx1"/>
              </a:solidFill>
              <a:latin typeface="Arial" panose="020B0604020202020204" pitchFamily="34" charset="0"/>
              <a:cs typeface="Arial" panose="020B0604020202020204" pitchFamily="34" charset="0"/>
            </a:rPr>
            <a:t>La propuesta de mejora planteada, se recomienda aplicarla en cada institución financiera del segmento 1, con el objetivo de mejorar sus indicadores financieros, además se debe realizar una evaluación constante para conocer los resultados de aplicar la metodología propuesta.</a:t>
          </a:r>
          <a:endParaRPr lang="es-EC" sz="1400" b="0" dirty="0">
            <a:solidFill>
              <a:schemeClr val="tx1"/>
            </a:solidFill>
            <a:latin typeface="Arial" panose="020B0604020202020204" pitchFamily="34" charset="0"/>
            <a:cs typeface="Arial" panose="020B0604020202020204" pitchFamily="34" charset="0"/>
          </a:endParaRPr>
        </a:p>
      </dgm:t>
    </dgm:pt>
    <dgm:pt modelId="{1CD7C507-54BC-49ED-B040-EA6AF1E6B988}" type="parTrans" cxnId="{9B167794-915D-4DA6-AEDE-3347D1397CE1}">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3FB70898-FE2F-4D70-9BB4-496E9B3F9F7D}" type="sibTrans" cxnId="{9B167794-915D-4DA6-AEDE-3347D1397CE1}">
      <dgm:prSet/>
      <dgm:spPr/>
      <dgm:t>
        <a:bodyPr/>
        <a:lstStyle/>
        <a:p>
          <a:pPr algn="just"/>
          <a:endParaRPr lang="es-EC" sz="1400" b="0">
            <a:solidFill>
              <a:schemeClr val="tx1"/>
            </a:solidFill>
            <a:latin typeface="Arial" panose="020B0604020202020204" pitchFamily="34" charset="0"/>
            <a:cs typeface="Arial" panose="020B0604020202020204" pitchFamily="34" charset="0"/>
          </a:endParaRPr>
        </a:p>
      </dgm:t>
    </dgm:pt>
    <dgm:pt modelId="{5096C1FA-A736-4348-BAF5-B598D50A457B}" type="pres">
      <dgm:prSet presAssocID="{00E8D0F2-7E93-4C69-9DFA-260F2E981BC3}" presName="Name0" presStyleCnt="0">
        <dgm:presLayoutVars>
          <dgm:chMax val="7"/>
          <dgm:chPref val="7"/>
          <dgm:dir/>
        </dgm:presLayoutVars>
      </dgm:prSet>
      <dgm:spPr/>
    </dgm:pt>
    <dgm:pt modelId="{D57033C6-6872-48D4-8229-710EA9A1FF1F}" type="pres">
      <dgm:prSet presAssocID="{00E8D0F2-7E93-4C69-9DFA-260F2E981BC3}" presName="Name1" presStyleCnt="0"/>
      <dgm:spPr/>
    </dgm:pt>
    <dgm:pt modelId="{3A93A9B2-EF32-4F89-A885-C561D8DAABBA}" type="pres">
      <dgm:prSet presAssocID="{00E8D0F2-7E93-4C69-9DFA-260F2E981BC3}" presName="cycle" presStyleCnt="0"/>
      <dgm:spPr/>
    </dgm:pt>
    <dgm:pt modelId="{143107F4-0682-4AF4-9F33-B9DFA1CAE914}" type="pres">
      <dgm:prSet presAssocID="{00E8D0F2-7E93-4C69-9DFA-260F2E981BC3}" presName="srcNode" presStyleLbl="node1" presStyleIdx="0" presStyleCnt="4"/>
      <dgm:spPr/>
    </dgm:pt>
    <dgm:pt modelId="{56F14863-5489-4E47-AF0E-28104E705C14}" type="pres">
      <dgm:prSet presAssocID="{00E8D0F2-7E93-4C69-9DFA-260F2E981BC3}" presName="conn" presStyleLbl="parChTrans1D2" presStyleIdx="0" presStyleCnt="1"/>
      <dgm:spPr/>
      <dgm:t>
        <a:bodyPr/>
        <a:lstStyle/>
        <a:p>
          <a:endParaRPr lang="es-ES"/>
        </a:p>
      </dgm:t>
    </dgm:pt>
    <dgm:pt modelId="{A4EEB666-6668-40C0-B9B5-02E829C663F0}" type="pres">
      <dgm:prSet presAssocID="{00E8D0F2-7E93-4C69-9DFA-260F2E981BC3}" presName="extraNode" presStyleLbl="node1" presStyleIdx="0" presStyleCnt="4"/>
      <dgm:spPr/>
    </dgm:pt>
    <dgm:pt modelId="{3A8AC681-D736-4667-9674-7B3BEE8EC61D}" type="pres">
      <dgm:prSet presAssocID="{00E8D0F2-7E93-4C69-9DFA-260F2E981BC3}" presName="dstNode" presStyleLbl="node1" presStyleIdx="0" presStyleCnt="4"/>
      <dgm:spPr/>
    </dgm:pt>
    <dgm:pt modelId="{40B699E7-89D2-4B5A-8939-34CC4C3A2817}" type="pres">
      <dgm:prSet presAssocID="{4ED9045A-D1A6-48B7-B3E8-D1DA8EB61207}" presName="text_1" presStyleLbl="node1" presStyleIdx="0" presStyleCnt="4">
        <dgm:presLayoutVars>
          <dgm:bulletEnabled val="1"/>
        </dgm:presLayoutVars>
      </dgm:prSet>
      <dgm:spPr/>
      <dgm:t>
        <a:bodyPr/>
        <a:lstStyle/>
        <a:p>
          <a:endParaRPr lang="es-ES"/>
        </a:p>
      </dgm:t>
    </dgm:pt>
    <dgm:pt modelId="{E5A7865C-179D-4C4F-8F3B-A33FF8237BB0}" type="pres">
      <dgm:prSet presAssocID="{4ED9045A-D1A6-48B7-B3E8-D1DA8EB61207}" presName="accent_1" presStyleCnt="0"/>
      <dgm:spPr/>
    </dgm:pt>
    <dgm:pt modelId="{28D60D43-4D71-4102-AC10-0B651EFF9F9C}" type="pres">
      <dgm:prSet presAssocID="{4ED9045A-D1A6-48B7-B3E8-D1DA8EB61207}" presName="accentRepeatNode" presStyleLbl="solidFgAcc1" presStyleIdx="0" presStyleCnt="4"/>
      <dgm:spPr/>
    </dgm:pt>
    <dgm:pt modelId="{AC33E3D8-3DC0-4D5E-AECD-F4AEA7962ABE}" type="pres">
      <dgm:prSet presAssocID="{DC73D5A8-28A6-40D5-96CC-6155502F0ABE}" presName="text_2" presStyleLbl="node1" presStyleIdx="1" presStyleCnt="4">
        <dgm:presLayoutVars>
          <dgm:bulletEnabled val="1"/>
        </dgm:presLayoutVars>
      </dgm:prSet>
      <dgm:spPr/>
      <dgm:t>
        <a:bodyPr/>
        <a:lstStyle/>
        <a:p>
          <a:endParaRPr lang="es-ES"/>
        </a:p>
      </dgm:t>
    </dgm:pt>
    <dgm:pt modelId="{7FFB3D4C-CD74-4814-9302-2CCF993A4815}" type="pres">
      <dgm:prSet presAssocID="{DC73D5A8-28A6-40D5-96CC-6155502F0ABE}" presName="accent_2" presStyleCnt="0"/>
      <dgm:spPr/>
    </dgm:pt>
    <dgm:pt modelId="{240C275E-82A0-4F50-95C2-FD7115506448}" type="pres">
      <dgm:prSet presAssocID="{DC73D5A8-28A6-40D5-96CC-6155502F0ABE}" presName="accentRepeatNode" presStyleLbl="solidFgAcc1" presStyleIdx="1" presStyleCnt="4"/>
      <dgm:spPr/>
    </dgm:pt>
    <dgm:pt modelId="{262605FF-655E-47A7-9CEC-5893E78405E9}" type="pres">
      <dgm:prSet presAssocID="{7E0516F6-D69A-423A-9493-894D8A4BB69A}" presName="text_3" presStyleLbl="node1" presStyleIdx="2" presStyleCnt="4">
        <dgm:presLayoutVars>
          <dgm:bulletEnabled val="1"/>
        </dgm:presLayoutVars>
      </dgm:prSet>
      <dgm:spPr/>
      <dgm:t>
        <a:bodyPr/>
        <a:lstStyle/>
        <a:p>
          <a:endParaRPr lang="es-ES"/>
        </a:p>
      </dgm:t>
    </dgm:pt>
    <dgm:pt modelId="{F3CFE5E7-C420-4A0C-9769-27286C2EDC8A}" type="pres">
      <dgm:prSet presAssocID="{7E0516F6-D69A-423A-9493-894D8A4BB69A}" presName="accent_3" presStyleCnt="0"/>
      <dgm:spPr/>
    </dgm:pt>
    <dgm:pt modelId="{7DA8AA4C-3711-4CC9-9A32-003FAA9EAAA9}" type="pres">
      <dgm:prSet presAssocID="{7E0516F6-D69A-423A-9493-894D8A4BB69A}" presName="accentRepeatNode" presStyleLbl="solidFgAcc1" presStyleIdx="2" presStyleCnt="4"/>
      <dgm:spPr/>
    </dgm:pt>
    <dgm:pt modelId="{1BBBFD8C-18BA-495A-8A5D-49D636CCB642}" type="pres">
      <dgm:prSet presAssocID="{FC4FB317-1886-4FD5-B6E7-86DEECEB3C42}" presName="text_4" presStyleLbl="node1" presStyleIdx="3" presStyleCnt="4">
        <dgm:presLayoutVars>
          <dgm:bulletEnabled val="1"/>
        </dgm:presLayoutVars>
      </dgm:prSet>
      <dgm:spPr/>
      <dgm:t>
        <a:bodyPr/>
        <a:lstStyle/>
        <a:p>
          <a:endParaRPr lang="es-ES"/>
        </a:p>
      </dgm:t>
    </dgm:pt>
    <dgm:pt modelId="{620F09AF-D33D-4090-A45E-0563150EE644}" type="pres">
      <dgm:prSet presAssocID="{FC4FB317-1886-4FD5-B6E7-86DEECEB3C42}" presName="accent_4" presStyleCnt="0"/>
      <dgm:spPr/>
    </dgm:pt>
    <dgm:pt modelId="{46417244-5821-410B-BFDA-99C174C9FC8E}" type="pres">
      <dgm:prSet presAssocID="{FC4FB317-1886-4FD5-B6E7-86DEECEB3C42}" presName="accentRepeatNode" presStyleLbl="solidFgAcc1" presStyleIdx="3" presStyleCnt="4"/>
      <dgm:spPr/>
    </dgm:pt>
  </dgm:ptLst>
  <dgm:cxnLst>
    <dgm:cxn modelId="{A2228354-1C37-46BD-91D7-4C2FC4FA4BB8}" type="presOf" srcId="{00E8D0F2-7E93-4C69-9DFA-260F2E981BC3}" destId="{5096C1FA-A736-4348-BAF5-B598D50A457B}" srcOrd="0" destOrd="0" presId="urn:microsoft.com/office/officeart/2008/layout/VerticalCurvedList"/>
    <dgm:cxn modelId="{6DE7FEDA-CB9F-4601-B73A-D8377DCE95B4}" type="presOf" srcId="{91510542-ABCF-4FEF-BFCB-47DCA776DED4}" destId="{56F14863-5489-4E47-AF0E-28104E705C14}" srcOrd="0" destOrd="0" presId="urn:microsoft.com/office/officeart/2008/layout/VerticalCurvedList"/>
    <dgm:cxn modelId="{374CF572-86BF-4FB6-AEDE-6427702711C0}" type="presOf" srcId="{DC73D5A8-28A6-40D5-96CC-6155502F0ABE}" destId="{AC33E3D8-3DC0-4D5E-AECD-F4AEA7962ABE}" srcOrd="0" destOrd="0" presId="urn:microsoft.com/office/officeart/2008/layout/VerticalCurvedList"/>
    <dgm:cxn modelId="{BFABD389-DDD6-4D40-8695-DECF7362D8A1}" type="presOf" srcId="{4ED9045A-D1A6-48B7-B3E8-D1DA8EB61207}" destId="{40B699E7-89D2-4B5A-8939-34CC4C3A2817}" srcOrd="0" destOrd="0" presId="urn:microsoft.com/office/officeart/2008/layout/VerticalCurvedList"/>
    <dgm:cxn modelId="{9EF4B53E-717E-46E9-A00A-7C2F9E7ACC47}" type="presOf" srcId="{7E0516F6-D69A-423A-9493-894D8A4BB69A}" destId="{262605FF-655E-47A7-9CEC-5893E78405E9}" srcOrd="0" destOrd="0" presId="urn:microsoft.com/office/officeart/2008/layout/VerticalCurvedList"/>
    <dgm:cxn modelId="{1D1FB510-E182-472A-98A7-DB1FA35AC28E}" type="presOf" srcId="{FC4FB317-1886-4FD5-B6E7-86DEECEB3C42}" destId="{1BBBFD8C-18BA-495A-8A5D-49D636CCB642}" srcOrd="0" destOrd="0" presId="urn:microsoft.com/office/officeart/2008/layout/VerticalCurvedList"/>
    <dgm:cxn modelId="{25DFD532-B31D-4E96-A6B5-148633B5AF8E}" srcId="{00E8D0F2-7E93-4C69-9DFA-260F2E981BC3}" destId="{DC73D5A8-28A6-40D5-96CC-6155502F0ABE}" srcOrd="1" destOrd="0" parTransId="{F3B111F2-A145-477F-B761-EAEE746643F4}" sibTransId="{5AED68F6-5D96-452D-875D-7F25B095CB72}"/>
    <dgm:cxn modelId="{3C62AF6A-2C29-4D43-BAD7-3E4AAD6B40B3}" srcId="{00E8D0F2-7E93-4C69-9DFA-260F2E981BC3}" destId="{4ED9045A-D1A6-48B7-B3E8-D1DA8EB61207}" srcOrd="0" destOrd="0" parTransId="{51731BFA-3AFF-42C0-90DE-0720B4726F80}" sibTransId="{91510542-ABCF-4FEF-BFCB-47DCA776DED4}"/>
    <dgm:cxn modelId="{13FDBC62-072B-4C44-9D2A-0642CC3F6ECF}" srcId="{00E8D0F2-7E93-4C69-9DFA-260F2E981BC3}" destId="{7E0516F6-D69A-423A-9493-894D8A4BB69A}" srcOrd="2" destOrd="0" parTransId="{B0EEB366-E67A-4AD1-A26D-C94B164C8B0B}" sibTransId="{0D8383C2-6BD7-4630-9868-2B09B08FD280}"/>
    <dgm:cxn modelId="{9B167794-915D-4DA6-AEDE-3347D1397CE1}" srcId="{00E8D0F2-7E93-4C69-9DFA-260F2E981BC3}" destId="{FC4FB317-1886-4FD5-B6E7-86DEECEB3C42}" srcOrd="3" destOrd="0" parTransId="{1CD7C507-54BC-49ED-B040-EA6AF1E6B988}" sibTransId="{3FB70898-FE2F-4D70-9BB4-496E9B3F9F7D}"/>
    <dgm:cxn modelId="{6A13509D-009A-499C-9E86-69B8779680DC}" type="presParOf" srcId="{5096C1FA-A736-4348-BAF5-B598D50A457B}" destId="{D57033C6-6872-48D4-8229-710EA9A1FF1F}" srcOrd="0" destOrd="0" presId="urn:microsoft.com/office/officeart/2008/layout/VerticalCurvedList"/>
    <dgm:cxn modelId="{46C38FF2-2E0C-4C09-B171-DE0B745DF263}" type="presParOf" srcId="{D57033C6-6872-48D4-8229-710EA9A1FF1F}" destId="{3A93A9B2-EF32-4F89-A885-C561D8DAABBA}" srcOrd="0" destOrd="0" presId="urn:microsoft.com/office/officeart/2008/layout/VerticalCurvedList"/>
    <dgm:cxn modelId="{71E22CEE-793F-4F34-ACA4-B1D7A6A38168}" type="presParOf" srcId="{3A93A9B2-EF32-4F89-A885-C561D8DAABBA}" destId="{143107F4-0682-4AF4-9F33-B9DFA1CAE914}" srcOrd="0" destOrd="0" presId="urn:microsoft.com/office/officeart/2008/layout/VerticalCurvedList"/>
    <dgm:cxn modelId="{57B2B1DB-4411-4D78-952C-B1D6D2DC94AF}" type="presParOf" srcId="{3A93A9B2-EF32-4F89-A885-C561D8DAABBA}" destId="{56F14863-5489-4E47-AF0E-28104E705C14}" srcOrd="1" destOrd="0" presId="urn:microsoft.com/office/officeart/2008/layout/VerticalCurvedList"/>
    <dgm:cxn modelId="{64D05149-0ED6-4BFE-A8EE-E784C6AF7FB6}" type="presParOf" srcId="{3A93A9B2-EF32-4F89-A885-C561D8DAABBA}" destId="{A4EEB666-6668-40C0-B9B5-02E829C663F0}" srcOrd="2" destOrd="0" presId="urn:microsoft.com/office/officeart/2008/layout/VerticalCurvedList"/>
    <dgm:cxn modelId="{42480CF7-3E29-4ED9-A329-E0189E9FC531}" type="presParOf" srcId="{3A93A9B2-EF32-4F89-A885-C561D8DAABBA}" destId="{3A8AC681-D736-4667-9674-7B3BEE8EC61D}" srcOrd="3" destOrd="0" presId="urn:microsoft.com/office/officeart/2008/layout/VerticalCurvedList"/>
    <dgm:cxn modelId="{E639ACB1-204A-4E74-AEE5-618F422B592B}" type="presParOf" srcId="{D57033C6-6872-48D4-8229-710EA9A1FF1F}" destId="{40B699E7-89D2-4B5A-8939-34CC4C3A2817}" srcOrd="1" destOrd="0" presId="urn:microsoft.com/office/officeart/2008/layout/VerticalCurvedList"/>
    <dgm:cxn modelId="{2866EC33-D3D7-4F21-B434-AF162D53ADA8}" type="presParOf" srcId="{D57033C6-6872-48D4-8229-710EA9A1FF1F}" destId="{E5A7865C-179D-4C4F-8F3B-A33FF8237BB0}" srcOrd="2" destOrd="0" presId="urn:microsoft.com/office/officeart/2008/layout/VerticalCurvedList"/>
    <dgm:cxn modelId="{2D3E34F6-B881-4D68-B5F5-EA208348457A}" type="presParOf" srcId="{E5A7865C-179D-4C4F-8F3B-A33FF8237BB0}" destId="{28D60D43-4D71-4102-AC10-0B651EFF9F9C}" srcOrd="0" destOrd="0" presId="urn:microsoft.com/office/officeart/2008/layout/VerticalCurvedList"/>
    <dgm:cxn modelId="{D63BF7E2-103E-4940-A962-BB6FEE691F1E}" type="presParOf" srcId="{D57033C6-6872-48D4-8229-710EA9A1FF1F}" destId="{AC33E3D8-3DC0-4D5E-AECD-F4AEA7962ABE}" srcOrd="3" destOrd="0" presId="urn:microsoft.com/office/officeart/2008/layout/VerticalCurvedList"/>
    <dgm:cxn modelId="{4EFC68E9-CB90-46CD-9324-D47284BE3FB1}" type="presParOf" srcId="{D57033C6-6872-48D4-8229-710EA9A1FF1F}" destId="{7FFB3D4C-CD74-4814-9302-2CCF993A4815}" srcOrd="4" destOrd="0" presId="urn:microsoft.com/office/officeart/2008/layout/VerticalCurvedList"/>
    <dgm:cxn modelId="{DED6DD4D-7669-4F65-83B0-6B71ED97E513}" type="presParOf" srcId="{7FFB3D4C-CD74-4814-9302-2CCF993A4815}" destId="{240C275E-82A0-4F50-95C2-FD7115506448}" srcOrd="0" destOrd="0" presId="urn:microsoft.com/office/officeart/2008/layout/VerticalCurvedList"/>
    <dgm:cxn modelId="{B7EEDBC3-87B8-47CA-8EFE-E5A6CCEC3E3E}" type="presParOf" srcId="{D57033C6-6872-48D4-8229-710EA9A1FF1F}" destId="{262605FF-655E-47A7-9CEC-5893E78405E9}" srcOrd="5" destOrd="0" presId="urn:microsoft.com/office/officeart/2008/layout/VerticalCurvedList"/>
    <dgm:cxn modelId="{D5BD24C9-1037-42E0-81FD-6C1C55D6BAA3}" type="presParOf" srcId="{D57033C6-6872-48D4-8229-710EA9A1FF1F}" destId="{F3CFE5E7-C420-4A0C-9769-27286C2EDC8A}" srcOrd="6" destOrd="0" presId="urn:microsoft.com/office/officeart/2008/layout/VerticalCurvedList"/>
    <dgm:cxn modelId="{E9FD7B67-20B7-445B-BEBB-92FD330E832F}" type="presParOf" srcId="{F3CFE5E7-C420-4A0C-9769-27286C2EDC8A}" destId="{7DA8AA4C-3711-4CC9-9A32-003FAA9EAAA9}" srcOrd="0" destOrd="0" presId="urn:microsoft.com/office/officeart/2008/layout/VerticalCurvedList"/>
    <dgm:cxn modelId="{543AD7BB-1E1F-42B9-82FA-130672665B80}" type="presParOf" srcId="{D57033C6-6872-48D4-8229-710EA9A1FF1F}" destId="{1BBBFD8C-18BA-495A-8A5D-49D636CCB642}" srcOrd="7" destOrd="0" presId="urn:microsoft.com/office/officeart/2008/layout/VerticalCurvedList"/>
    <dgm:cxn modelId="{6179F13E-6070-4632-B911-EEC42CCF44B0}" type="presParOf" srcId="{D57033C6-6872-48D4-8229-710EA9A1FF1F}" destId="{620F09AF-D33D-4090-A45E-0563150EE644}" srcOrd="8" destOrd="0" presId="urn:microsoft.com/office/officeart/2008/layout/VerticalCurvedList"/>
    <dgm:cxn modelId="{1D8B8007-2750-49F0-8374-2E80C3C77E41}" type="presParOf" srcId="{620F09AF-D33D-4090-A45E-0563150EE644}" destId="{46417244-5821-410B-BFDA-99C174C9FC8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4AE78-9747-4FA6-873F-56B015A603CA}">
      <dsp:nvSpPr>
        <dsp:cNvPr id="0" name=""/>
        <dsp:cNvSpPr/>
      </dsp:nvSpPr>
      <dsp:spPr>
        <a:xfrm>
          <a:off x="528034" y="0"/>
          <a:ext cx="8345508" cy="5215942"/>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98F0D-F262-47A5-B184-8CA0713AB78F}">
      <dsp:nvSpPr>
        <dsp:cNvPr id="0" name=""/>
        <dsp:cNvSpPr/>
      </dsp:nvSpPr>
      <dsp:spPr>
        <a:xfrm>
          <a:off x="1350066" y="3878575"/>
          <a:ext cx="191946" cy="191946"/>
        </a:xfrm>
        <a:prstGeom prst="ellips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799C3F9-087C-4737-93D3-4B8643D41736}">
      <dsp:nvSpPr>
        <dsp:cNvPr id="0" name=""/>
        <dsp:cNvSpPr/>
      </dsp:nvSpPr>
      <dsp:spPr>
        <a:xfrm>
          <a:off x="1446040" y="3974548"/>
          <a:ext cx="1093261" cy="124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09" tIns="0" rIns="0" bIns="0" numCol="1" spcCol="1270" anchor="t" anchorCtr="0">
          <a:noAutofit/>
        </a:bodyPr>
        <a:lstStyle/>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SEGMENTO  5 (H. 1´000.000)</a:t>
          </a:r>
        </a:p>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CA, BC y CC</a:t>
          </a:r>
          <a:endParaRPr lang="es-ES" sz="1200" kern="1200" dirty="0">
            <a:latin typeface="Times New Roman" panose="02020603050405020304" pitchFamily="18" charset="0"/>
            <a:cs typeface="Times New Roman" panose="02020603050405020304" pitchFamily="18" charset="0"/>
          </a:endParaRPr>
        </a:p>
      </dsp:txBody>
      <dsp:txXfrm>
        <a:off x="1446040" y="3974548"/>
        <a:ext cx="1093261" cy="1241394"/>
      </dsp:txXfrm>
    </dsp:sp>
    <dsp:sp modelId="{892CE3A4-6E6D-4B35-A6FB-2ED62BA5557D}">
      <dsp:nvSpPr>
        <dsp:cNvPr id="0" name=""/>
        <dsp:cNvSpPr/>
      </dsp:nvSpPr>
      <dsp:spPr>
        <a:xfrm>
          <a:off x="2389082" y="2880243"/>
          <a:ext cx="300438" cy="300438"/>
        </a:xfrm>
        <a:prstGeom prst="ellipse">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1B0F95C-7EAB-4B50-9D1A-490622A86EE0}">
      <dsp:nvSpPr>
        <dsp:cNvPr id="0" name=""/>
        <dsp:cNvSpPr/>
      </dsp:nvSpPr>
      <dsp:spPr>
        <a:xfrm>
          <a:off x="2539301" y="3030462"/>
          <a:ext cx="1385354" cy="2185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96" tIns="0" rIns="0" bIns="0" numCol="1" spcCol="1270" anchor="t" anchorCtr="0">
          <a:noAutofit/>
        </a:bodyPr>
        <a:lstStyle/>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SEGMENTO  4   (M. a $ 1’000.000 hasta $ 5’000.000)</a:t>
          </a:r>
          <a:endParaRPr lang="es-ES" sz="1200" kern="1200" dirty="0">
            <a:latin typeface="Times New Roman" panose="02020603050405020304" pitchFamily="18" charset="0"/>
            <a:cs typeface="Times New Roman" panose="02020603050405020304" pitchFamily="18" charset="0"/>
          </a:endParaRPr>
        </a:p>
      </dsp:txBody>
      <dsp:txXfrm>
        <a:off x="2539301" y="3030462"/>
        <a:ext cx="1385354" cy="2185480"/>
      </dsp:txXfrm>
    </dsp:sp>
    <dsp:sp modelId="{93645527-F474-4E43-BF0A-07DF750C021A}">
      <dsp:nvSpPr>
        <dsp:cNvPr id="0" name=""/>
        <dsp:cNvSpPr/>
      </dsp:nvSpPr>
      <dsp:spPr>
        <a:xfrm>
          <a:off x="3724363" y="2084290"/>
          <a:ext cx="400584" cy="400584"/>
        </a:xfrm>
        <a:prstGeom prst="ellipse">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30686D-28A6-4011-9BF5-256246645982}">
      <dsp:nvSpPr>
        <dsp:cNvPr id="0" name=""/>
        <dsp:cNvSpPr/>
      </dsp:nvSpPr>
      <dsp:spPr>
        <a:xfrm>
          <a:off x="3924656" y="2284583"/>
          <a:ext cx="1610683" cy="293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261" tIns="0" rIns="0" bIns="0" numCol="1" spcCol="1270" anchor="t" anchorCtr="0">
          <a:noAutofit/>
        </a:bodyPr>
        <a:lstStyle/>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SEGMENTO 3     </a:t>
          </a:r>
        </a:p>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(M. a $ 5’000.000 hasta $ 20’000.000)</a:t>
          </a:r>
          <a:endParaRPr lang="es-ES" sz="1200" kern="1200" dirty="0">
            <a:latin typeface="Times New Roman" panose="02020603050405020304" pitchFamily="18" charset="0"/>
            <a:cs typeface="Times New Roman" panose="02020603050405020304" pitchFamily="18" charset="0"/>
          </a:endParaRPr>
        </a:p>
      </dsp:txBody>
      <dsp:txXfrm>
        <a:off x="3924656" y="2284583"/>
        <a:ext cx="1610683" cy="2931359"/>
      </dsp:txXfrm>
    </dsp:sp>
    <dsp:sp modelId="{5DC3FA5F-AD02-41BC-82A3-FB24C5AE651E}">
      <dsp:nvSpPr>
        <dsp:cNvPr id="0" name=""/>
        <dsp:cNvSpPr/>
      </dsp:nvSpPr>
      <dsp:spPr>
        <a:xfrm>
          <a:off x="5276628" y="1462550"/>
          <a:ext cx="517421" cy="517421"/>
        </a:xfrm>
        <a:prstGeom prst="ellipse">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0B224C0-59E2-4E81-9817-103FC109C8FD}">
      <dsp:nvSpPr>
        <dsp:cNvPr id="0" name=""/>
        <dsp:cNvSpPr/>
      </dsp:nvSpPr>
      <dsp:spPr>
        <a:xfrm>
          <a:off x="5535339" y="1721261"/>
          <a:ext cx="1669101" cy="349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171" tIns="0" rIns="0" bIns="0" numCol="1" spcCol="1270" anchor="t" anchorCtr="0">
          <a:noAutofit/>
        </a:bodyPr>
        <a:lstStyle/>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SEGMENTO 2  </a:t>
          </a:r>
        </a:p>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(M. a $ 20’000.000 hasta $ 80’000.000)</a:t>
          </a:r>
          <a:endParaRPr lang="es-ES" sz="1200" kern="1200" dirty="0">
            <a:latin typeface="Times New Roman" panose="02020603050405020304" pitchFamily="18" charset="0"/>
            <a:cs typeface="Times New Roman" panose="02020603050405020304" pitchFamily="18" charset="0"/>
          </a:endParaRPr>
        </a:p>
      </dsp:txBody>
      <dsp:txXfrm>
        <a:off x="5535339" y="1721261"/>
        <a:ext cx="1669101" cy="3494681"/>
      </dsp:txXfrm>
    </dsp:sp>
    <dsp:sp modelId="{3A0AF35A-22B9-4CC1-8763-CF320E80BF46}">
      <dsp:nvSpPr>
        <dsp:cNvPr id="0" name=""/>
        <dsp:cNvSpPr/>
      </dsp:nvSpPr>
      <dsp:spPr>
        <a:xfrm>
          <a:off x="6874793" y="1047361"/>
          <a:ext cx="659295" cy="659295"/>
        </a:xfrm>
        <a:prstGeom prst="ellipse">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614E17E-FFDE-4F5E-97FE-73D3EAF5AC99}">
      <dsp:nvSpPr>
        <dsp:cNvPr id="0" name=""/>
        <dsp:cNvSpPr/>
      </dsp:nvSpPr>
      <dsp:spPr>
        <a:xfrm>
          <a:off x="7204441" y="1377008"/>
          <a:ext cx="1669101" cy="383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347" tIns="0" rIns="0" bIns="0" numCol="1" spcCol="1270" anchor="t" anchorCtr="0">
          <a:noAutofit/>
        </a:bodyPr>
        <a:lstStyle/>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SEGMENTO 1 </a:t>
          </a:r>
        </a:p>
        <a:p>
          <a:pPr lvl="0" algn="l" defTabSz="533400">
            <a:lnSpc>
              <a:spcPct val="90000"/>
            </a:lnSpc>
            <a:spcBef>
              <a:spcPct val="0"/>
            </a:spcBef>
            <a:spcAft>
              <a:spcPct val="35000"/>
            </a:spcAft>
          </a:pPr>
          <a:r>
            <a:rPr lang="es-MX" sz="1200" kern="1200" dirty="0" smtClean="0">
              <a:latin typeface="Times New Roman" panose="02020603050405020304" pitchFamily="18" charset="0"/>
              <a:cs typeface="Times New Roman" panose="02020603050405020304" pitchFamily="18" charset="0"/>
            </a:rPr>
            <a:t>(M. a $ 80’000.000)</a:t>
          </a:r>
          <a:endParaRPr lang="es-ES" sz="1200" kern="1200" dirty="0">
            <a:latin typeface="Times New Roman" panose="02020603050405020304" pitchFamily="18" charset="0"/>
            <a:cs typeface="Times New Roman" panose="02020603050405020304" pitchFamily="18" charset="0"/>
          </a:endParaRPr>
        </a:p>
      </dsp:txBody>
      <dsp:txXfrm>
        <a:off x="7204441" y="1377008"/>
        <a:ext cx="1669101" cy="38389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9DFA9-3280-4D48-8B87-570AA879E099}">
      <dsp:nvSpPr>
        <dsp:cNvPr id="0" name=""/>
        <dsp:cNvSpPr/>
      </dsp:nvSpPr>
      <dsp:spPr>
        <a:xfrm rot="5400000">
          <a:off x="-374328" y="1438591"/>
          <a:ext cx="1654072" cy="19966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5CABBE-57C6-4117-BAC3-5A2FCB209F71}">
      <dsp:nvSpPr>
        <dsp:cNvPr id="0" name=""/>
        <dsp:cNvSpPr/>
      </dsp:nvSpPr>
      <dsp:spPr>
        <a:xfrm>
          <a:off x="4087" y="379875"/>
          <a:ext cx="2218531" cy="133111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Identificar</a:t>
          </a:r>
          <a:endParaRPr lang="es-EC" sz="2200" kern="1200" dirty="0"/>
        </a:p>
      </dsp:txBody>
      <dsp:txXfrm>
        <a:off x="4087" y="379875"/>
        <a:ext cx="2218531" cy="1331118"/>
      </dsp:txXfrm>
    </dsp:sp>
    <dsp:sp modelId="{37ABD4F8-ABD9-4981-9A67-D9C7C438BC18}">
      <dsp:nvSpPr>
        <dsp:cNvPr id="0" name=""/>
        <dsp:cNvSpPr/>
      </dsp:nvSpPr>
      <dsp:spPr>
        <a:xfrm rot="5400000">
          <a:off x="-374328" y="3102489"/>
          <a:ext cx="1654072" cy="19966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CF730A-F7F1-4CC7-8AEA-04E548CA1ED1}">
      <dsp:nvSpPr>
        <dsp:cNvPr id="0" name=""/>
        <dsp:cNvSpPr/>
      </dsp:nvSpPr>
      <dsp:spPr>
        <a:xfrm>
          <a:off x="4087" y="2043774"/>
          <a:ext cx="2218531" cy="133111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Falencias</a:t>
          </a:r>
          <a:endParaRPr lang="es-EC" sz="2200" kern="1200" dirty="0"/>
        </a:p>
      </dsp:txBody>
      <dsp:txXfrm>
        <a:off x="4087" y="2043774"/>
        <a:ext cx="2218531" cy="1331118"/>
      </dsp:txXfrm>
    </dsp:sp>
    <dsp:sp modelId="{B81AA8B1-5D40-47C7-B959-7F20EAFFEEE8}">
      <dsp:nvSpPr>
        <dsp:cNvPr id="0" name=""/>
        <dsp:cNvSpPr/>
      </dsp:nvSpPr>
      <dsp:spPr>
        <a:xfrm>
          <a:off x="457620" y="3934438"/>
          <a:ext cx="2940820" cy="19966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9B22D-9EC1-4F28-B0E7-A7168BB98325}">
      <dsp:nvSpPr>
        <dsp:cNvPr id="0" name=""/>
        <dsp:cNvSpPr/>
      </dsp:nvSpPr>
      <dsp:spPr>
        <a:xfrm>
          <a:off x="4087" y="3707672"/>
          <a:ext cx="2218531" cy="133111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Administrativo, Económico y Financiero</a:t>
          </a:r>
          <a:endParaRPr lang="es-EC" sz="2200" kern="1200" dirty="0"/>
        </a:p>
      </dsp:txBody>
      <dsp:txXfrm>
        <a:off x="4087" y="3707672"/>
        <a:ext cx="2218531" cy="1331118"/>
      </dsp:txXfrm>
    </dsp:sp>
    <dsp:sp modelId="{40D6456B-F8D0-45AA-B07A-637C05D3EEF0}">
      <dsp:nvSpPr>
        <dsp:cNvPr id="0" name=""/>
        <dsp:cNvSpPr/>
      </dsp:nvSpPr>
      <dsp:spPr>
        <a:xfrm rot="16200000">
          <a:off x="2576317" y="3102489"/>
          <a:ext cx="1654072" cy="19966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E4C260-090C-4388-BCAB-5AB6D44D94F3}">
      <dsp:nvSpPr>
        <dsp:cNvPr id="0" name=""/>
        <dsp:cNvSpPr/>
      </dsp:nvSpPr>
      <dsp:spPr>
        <a:xfrm>
          <a:off x="2954734" y="3707672"/>
          <a:ext cx="2218531" cy="133111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Tomar decisiones</a:t>
          </a:r>
          <a:endParaRPr lang="es-EC" sz="2200" kern="1200" dirty="0"/>
        </a:p>
      </dsp:txBody>
      <dsp:txXfrm>
        <a:off x="2954734" y="3707672"/>
        <a:ext cx="2218531" cy="1331118"/>
      </dsp:txXfrm>
    </dsp:sp>
    <dsp:sp modelId="{D59848FC-B664-43EC-8FAA-700B54548E76}">
      <dsp:nvSpPr>
        <dsp:cNvPr id="0" name=""/>
        <dsp:cNvSpPr/>
      </dsp:nvSpPr>
      <dsp:spPr>
        <a:xfrm rot="16200000">
          <a:off x="2576317" y="1438591"/>
          <a:ext cx="1654072" cy="199667"/>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40FDE-4A8C-4FCA-8867-21C464DD2DB9}">
      <dsp:nvSpPr>
        <dsp:cNvPr id="0" name=""/>
        <dsp:cNvSpPr/>
      </dsp:nvSpPr>
      <dsp:spPr>
        <a:xfrm>
          <a:off x="2954734" y="2043774"/>
          <a:ext cx="2218531" cy="133111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Administración</a:t>
          </a:r>
          <a:endParaRPr lang="es-EC" sz="2200" kern="1200" dirty="0"/>
        </a:p>
      </dsp:txBody>
      <dsp:txXfrm>
        <a:off x="2954734" y="2043774"/>
        <a:ext cx="2218531" cy="1331118"/>
      </dsp:txXfrm>
    </dsp:sp>
    <dsp:sp modelId="{FFBD3A35-73F3-41FC-BA29-41AAD60DE987}">
      <dsp:nvSpPr>
        <dsp:cNvPr id="0" name=""/>
        <dsp:cNvSpPr/>
      </dsp:nvSpPr>
      <dsp:spPr>
        <a:xfrm>
          <a:off x="3408266" y="606641"/>
          <a:ext cx="2940820" cy="19966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3B181-A71C-48FD-998B-55BAA9E19BBE}">
      <dsp:nvSpPr>
        <dsp:cNvPr id="0" name=""/>
        <dsp:cNvSpPr/>
      </dsp:nvSpPr>
      <dsp:spPr>
        <a:xfrm>
          <a:off x="2954734" y="379875"/>
          <a:ext cx="2218531" cy="133111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Idea clara de la situación financiera</a:t>
          </a:r>
          <a:endParaRPr lang="es-EC" sz="2200" kern="1200" dirty="0"/>
        </a:p>
      </dsp:txBody>
      <dsp:txXfrm>
        <a:off x="2954734" y="379875"/>
        <a:ext cx="2218531" cy="1331118"/>
      </dsp:txXfrm>
    </dsp:sp>
    <dsp:sp modelId="{0B16B034-A5A8-4BA5-B257-6994E13D1B38}">
      <dsp:nvSpPr>
        <dsp:cNvPr id="0" name=""/>
        <dsp:cNvSpPr/>
      </dsp:nvSpPr>
      <dsp:spPr>
        <a:xfrm rot="5400000">
          <a:off x="5526964" y="1438591"/>
          <a:ext cx="1654072" cy="19966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463BED-D30C-4F26-AAAF-4906C1584315}">
      <dsp:nvSpPr>
        <dsp:cNvPr id="0" name=""/>
        <dsp:cNvSpPr/>
      </dsp:nvSpPr>
      <dsp:spPr>
        <a:xfrm>
          <a:off x="5905380" y="379875"/>
          <a:ext cx="2218531" cy="133111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Reducir riesgos</a:t>
          </a:r>
          <a:endParaRPr lang="es-EC" sz="2200" kern="1200" dirty="0"/>
        </a:p>
      </dsp:txBody>
      <dsp:txXfrm>
        <a:off x="5905380" y="379875"/>
        <a:ext cx="2218531" cy="1331118"/>
      </dsp:txXfrm>
    </dsp:sp>
    <dsp:sp modelId="{579CE884-B0AD-4C69-B494-D077BE3B5D5A}">
      <dsp:nvSpPr>
        <dsp:cNvPr id="0" name=""/>
        <dsp:cNvSpPr/>
      </dsp:nvSpPr>
      <dsp:spPr>
        <a:xfrm rot="5400000">
          <a:off x="5526964" y="3102489"/>
          <a:ext cx="1654072" cy="19966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AEAAB-4FE5-440E-9304-9CC4BE396528}">
      <dsp:nvSpPr>
        <dsp:cNvPr id="0" name=""/>
        <dsp:cNvSpPr/>
      </dsp:nvSpPr>
      <dsp:spPr>
        <a:xfrm>
          <a:off x="5905380" y="2043774"/>
          <a:ext cx="2218531" cy="133111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Que afecten a la organización</a:t>
          </a:r>
          <a:endParaRPr lang="es-EC" sz="2200" kern="1200" dirty="0"/>
        </a:p>
      </dsp:txBody>
      <dsp:txXfrm>
        <a:off x="5905380" y="2043774"/>
        <a:ext cx="2218531" cy="1331118"/>
      </dsp:txXfrm>
    </dsp:sp>
    <dsp:sp modelId="{92F7FA66-408B-474E-AFC6-D763FE55E472}">
      <dsp:nvSpPr>
        <dsp:cNvPr id="0" name=""/>
        <dsp:cNvSpPr/>
      </dsp:nvSpPr>
      <dsp:spPr>
        <a:xfrm>
          <a:off x="5905380" y="3707672"/>
          <a:ext cx="2218531" cy="133111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Sostenibilidad financiera a largo plazo</a:t>
          </a:r>
          <a:endParaRPr lang="es-EC" sz="2200" kern="1200" dirty="0"/>
        </a:p>
      </dsp:txBody>
      <dsp:txXfrm>
        <a:off x="5905380" y="3707672"/>
        <a:ext cx="2218531" cy="1331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1F15A-84FB-4018-92EC-D4E4CDE7BD46}">
      <dsp:nvSpPr>
        <dsp:cNvPr id="0" name=""/>
        <dsp:cNvSpPr/>
      </dsp:nvSpPr>
      <dsp:spPr>
        <a:xfrm>
          <a:off x="3839455" y="2486454"/>
          <a:ext cx="1774897" cy="177489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BENEFICIOS</a:t>
          </a:r>
          <a:endParaRPr lang="es-EC" sz="1800" kern="1200" dirty="0"/>
        </a:p>
      </dsp:txBody>
      <dsp:txXfrm>
        <a:off x="4099383" y="2746382"/>
        <a:ext cx="1255041" cy="1255041"/>
      </dsp:txXfrm>
    </dsp:sp>
    <dsp:sp modelId="{35D6EE68-5F42-4D82-85B2-15BCA8D69A0C}">
      <dsp:nvSpPr>
        <dsp:cNvPr id="0" name=""/>
        <dsp:cNvSpPr/>
      </dsp:nvSpPr>
      <dsp:spPr>
        <a:xfrm rot="16200000">
          <a:off x="4539211" y="1841209"/>
          <a:ext cx="375384" cy="6034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595519" y="2018210"/>
        <a:ext cx="262769" cy="362078"/>
      </dsp:txXfrm>
    </dsp:sp>
    <dsp:sp modelId="{E255F16E-B4AD-4820-B693-95FA9A8866BA}">
      <dsp:nvSpPr>
        <dsp:cNvPr id="0" name=""/>
        <dsp:cNvSpPr/>
      </dsp:nvSpPr>
      <dsp:spPr>
        <a:xfrm>
          <a:off x="3839455" y="3283"/>
          <a:ext cx="1774897" cy="177489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Visión detallada de la gestión</a:t>
          </a:r>
          <a:endParaRPr lang="es-EC" sz="1400" kern="1200" dirty="0"/>
        </a:p>
      </dsp:txBody>
      <dsp:txXfrm>
        <a:off x="4099383" y="263211"/>
        <a:ext cx="1255041" cy="1255041"/>
      </dsp:txXfrm>
    </dsp:sp>
    <dsp:sp modelId="{B1960024-F952-4179-85F8-489EB6608998}">
      <dsp:nvSpPr>
        <dsp:cNvPr id="0" name=""/>
        <dsp:cNvSpPr/>
      </dsp:nvSpPr>
      <dsp:spPr>
        <a:xfrm rot="20520000">
          <a:off x="5709925" y="2691782"/>
          <a:ext cx="375384" cy="6034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712681" y="2829875"/>
        <a:ext cx="262769" cy="362078"/>
      </dsp:txXfrm>
    </dsp:sp>
    <dsp:sp modelId="{F536F1E6-1A05-40AE-B52E-B43E653E778A}">
      <dsp:nvSpPr>
        <dsp:cNvPr id="0" name=""/>
        <dsp:cNvSpPr/>
      </dsp:nvSpPr>
      <dsp:spPr>
        <a:xfrm>
          <a:off x="6201090" y="1719112"/>
          <a:ext cx="1774897" cy="177489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Generar mediciones por cada área</a:t>
          </a:r>
          <a:endParaRPr lang="es-EC" sz="1400" kern="1200" dirty="0"/>
        </a:p>
      </dsp:txBody>
      <dsp:txXfrm>
        <a:off x="6461018" y="1979040"/>
        <a:ext cx="1255041" cy="1255041"/>
      </dsp:txXfrm>
    </dsp:sp>
    <dsp:sp modelId="{1FF8A46B-0AC8-44DD-8AF8-64DF63BB101C}">
      <dsp:nvSpPr>
        <dsp:cNvPr id="0" name=""/>
        <dsp:cNvSpPr/>
      </dsp:nvSpPr>
      <dsp:spPr>
        <a:xfrm rot="3240000">
          <a:off x="5262752" y="4068038"/>
          <a:ext cx="375384" cy="6034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285963" y="4143177"/>
        <a:ext cx="262769" cy="362078"/>
      </dsp:txXfrm>
    </dsp:sp>
    <dsp:sp modelId="{C9882D32-0FB9-4C95-9E0F-10ACB694C0BE}">
      <dsp:nvSpPr>
        <dsp:cNvPr id="0" name=""/>
        <dsp:cNvSpPr/>
      </dsp:nvSpPr>
      <dsp:spPr>
        <a:xfrm>
          <a:off x="5299026" y="4495381"/>
          <a:ext cx="1774897" cy="177489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Sistema de alerta temprana</a:t>
          </a:r>
          <a:endParaRPr lang="es-EC" sz="1400" kern="1200" dirty="0"/>
        </a:p>
      </dsp:txBody>
      <dsp:txXfrm>
        <a:off x="5558954" y="4755309"/>
        <a:ext cx="1255041" cy="1255041"/>
      </dsp:txXfrm>
    </dsp:sp>
    <dsp:sp modelId="{6FE2D6C3-44F4-4FD0-98D4-FE9DF267878E}">
      <dsp:nvSpPr>
        <dsp:cNvPr id="0" name=""/>
        <dsp:cNvSpPr/>
      </dsp:nvSpPr>
      <dsp:spPr>
        <a:xfrm rot="7560000">
          <a:off x="3815670" y="4068038"/>
          <a:ext cx="375384" cy="6034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3905074" y="4143177"/>
        <a:ext cx="262769" cy="362078"/>
      </dsp:txXfrm>
    </dsp:sp>
    <dsp:sp modelId="{8A141449-799D-40F8-A2C0-F940AFB66986}">
      <dsp:nvSpPr>
        <dsp:cNvPr id="0" name=""/>
        <dsp:cNvSpPr/>
      </dsp:nvSpPr>
      <dsp:spPr>
        <a:xfrm>
          <a:off x="2379884" y="4495381"/>
          <a:ext cx="1774897" cy="177489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Útil para asignar responsabilidades</a:t>
          </a:r>
          <a:endParaRPr lang="es-EC" sz="1400" kern="1200" dirty="0"/>
        </a:p>
      </dsp:txBody>
      <dsp:txXfrm>
        <a:off x="2639812" y="4755309"/>
        <a:ext cx="1255041" cy="1255041"/>
      </dsp:txXfrm>
    </dsp:sp>
    <dsp:sp modelId="{16657B5E-B185-4310-9FE9-FCFF4F2D5F83}">
      <dsp:nvSpPr>
        <dsp:cNvPr id="0" name=""/>
        <dsp:cNvSpPr/>
      </dsp:nvSpPr>
      <dsp:spPr>
        <a:xfrm rot="11880000">
          <a:off x="3368498" y="2691782"/>
          <a:ext cx="375384" cy="60346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3478357" y="2829875"/>
        <a:ext cx="262769" cy="362078"/>
      </dsp:txXfrm>
    </dsp:sp>
    <dsp:sp modelId="{FF1B9CD6-AFF4-41C2-8142-67018173373D}">
      <dsp:nvSpPr>
        <dsp:cNvPr id="0" name=""/>
        <dsp:cNvSpPr/>
      </dsp:nvSpPr>
      <dsp:spPr>
        <a:xfrm>
          <a:off x="1477820" y="1719112"/>
          <a:ext cx="1774897" cy="1774897"/>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Lograr la visión propuesta</a:t>
          </a:r>
          <a:endParaRPr lang="es-EC" sz="1400" kern="1200" dirty="0"/>
        </a:p>
      </dsp:txBody>
      <dsp:txXfrm>
        <a:off x="1737748" y="1979040"/>
        <a:ext cx="1255041" cy="1255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43E73-27A6-4B4C-A568-74244E1437BC}">
      <dsp:nvSpPr>
        <dsp:cNvPr id="0" name=""/>
        <dsp:cNvSpPr/>
      </dsp:nvSpPr>
      <dsp:spPr>
        <a:xfrm>
          <a:off x="2053589" y="0"/>
          <a:ext cx="2222943" cy="2222943"/>
        </a:xfrm>
        <a:prstGeom prst="triangle">
          <a:avLst/>
        </a:prstGeom>
        <a:solidFill>
          <a:srgbClr val="3399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Indicador a calificarse</a:t>
          </a:r>
          <a:endParaRPr lang="es-EC" sz="1400" kern="1200" dirty="0"/>
        </a:p>
      </dsp:txBody>
      <dsp:txXfrm>
        <a:off x="2609325" y="1111472"/>
        <a:ext cx="1111471" cy="1111471"/>
      </dsp:txXfrm>
    </dsp:sp>
    <dsp:sp modelId="{6A3486DF-4F8D-470A-89DA-F36FE259AA6E}">
      <dsp:nvSpPr>
        <dsp:cNvPr id="0" name=""/>
        <dsp:cNvSpPr/>
      </dsp:nvSpPr>
      <dsp:spPr>
        <a:xfrm>
          <a:off x="942117" y="2222943"/>
          <a:ext cx="2222943" cy="2222943"/>
        </a:xfrm>
        <a:prstGeom prst="triangle">
          <a:avLst/>
        </a:prstGeom>
        <a:solidFill>
          <a:srgbClr val="3399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Criterio de Calificación</a:t>
          </a:r>
          <a:endParaRPr lang="es-EC" sz="1400" kern="1200" dirty="0"/>
        </a:p>
      </dsp:txBody>
      <dsp:txXfrm>
        <a:off x="1497853" y="3334415"/>
        <a:ext cx="1111471" cy="1111471"/>
      </dsp:txXfrm>
    </dsp:sp>
    <dsp:sp modelId="{4DCBB5AA-8B3D-46CB-8AD6-553D9386E667}">
      <dsp:nvSpPr>
        <dsp:cNvPr id="0" name=""/>
        <dsp:cNvSpPr/>
      </dsp:nvSpPr>
      <dsp:spPr>
        <a:xfrm rot="10800000">
          <a:off x="2053589" y="2222943"/>
          <a:ext cx="2222943" cy="2222943"/>
        </a:xfrm>
        <a:prstGeom prst="triangle">
          <a:avLst/>
        </a:prstGeom>
        <a:solidFill>
          <a:srgbClr val="3399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Intervalos de calificación</a:t>
          </a:r>
          <a:endParaRPr lang="es-EC" sz="1400" kern="1200" dirty="0"/>
        </a:p>
      </dsp:txBody>
      <dsp:txXfrm rot="10800000">
        <a:off x="2609325" y="2222943"/>
        <a:ext cx="1111471" cy="1111471"/>
      </dsp:txXfrm>
    </dsp:sp>
    <dsp:sp modelId="{AF940070-81ED-4EAB-A6A0-0671DCEDD5A9}">
      <dsp:nvSpPr>
        <dsp:cNvPr id="0" name=""/>
        <dsp:cNvSpPr/>
      </dsp:nvSpPr>
      <dsp:spPr>
        <a:xfrm>
          <a:off x="3165061" y="2222943"/>
          <a:ext cx="2222943" cy="2222943"/>
        </a:xfrm>
        <a:prstGeom prst="triangle">
          <a:avLst/>
        </a:prstGeom>
        <a:solidFill>
          <a:srgbClr val="3399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Calificación CAMEL</a:t>
          </a:r>
          <a:endParaRPr lang="es-EC" sz="1400" kern="1200" dirty="0"/>
        </a:p>
      </dsp:txBody>
      <dsp:txXfrm>
        <a:off x="3720797" y="3334415"/>
        <a:ext cx="1111471" cy="1111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D3588-5A5E-41EB-A55E-24EA20B30DDD}">
      <dsp:nvSpPr>
        <dsp:cNvPr id="0" name=""/>
        <dsp:cNvSpPr/>
      </dsp:nvSpPr>
      <dsp:spPr>
        <a:xfrm rot="16200000">
          <a:off x="-1975826" y="3103225"/>
          <a:ext cx="4692859" cy="59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3556" bIns="0" numCol="1" spcCol="1270" anchor="t" anchorCtr="0">
          <a:noAutofit/>
        </a:bodyPr>
        <a:lstStyle/>
        <a:p>
          <a:pPr lvl="0" algn="r" defTabSz="1244600">
            <a:lnSpc>
              <a:spcPct val="90000"/>
            </a:lnSpc>
            <a:spcBef>
              <a:spcPct val="0"/>
            </a:spcBef>
            <a:spcAft>
              <a:spcPct val="35000"/>
            </a:spcAft>
          </a:pPr>
          <a:r>
            <a:rPr lang="es-ES" sz="2800" kern="1200" dirty="0">
              <a:solidFill>
                <a:schemeClr val="tx1"/>
              </a:solidFill>
            </a:rPr>
            <a:t>Informe Ejecutivo </a:t>
          </a:r>
        </a:p>
      </dsp:txBody>
      <dsp:txXfrm>
        <a:off x="-1975826" y="3103225"/>
        <a:ext cx="4692859" cy="593638"/>
      </dsp:txXfrm>
    </dsp:sp>
    <dsp:sp modelId="{274377B8-63BB-41E9-9D4A-014B384CBEEE}">
      <dsp:nvSpPr>
        <dsp:cNvPr id="0" name=""/>
        <dsp:cNvSpPr/>
      </dsp:nvSpPr>
      <dsp:spPr>
        <a:xfrm>
          <a:off x="667422" y="1053615"/>
          <a:ext cx="2956950" cy="4692859"/>
        </a:xfrm>
        <a:prstGeom prst="rect">
          <a:avLst/>
        </a:prstGeom>
        <a:solidFill>
          <a:schemeClr val="accent4"/>
        </a:solidFill>
        <a:ln w="19050"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8016" tIns="523556" rIns="128016" bIns="128016" numCol="1" spcCol="1270" anchor="t" anchorCtr="0">
          <a:noAutofit/>
        </a:bodyPr>
        <a:lstStyle/>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Objetivo </a:t>
          </a:r>
          <a:r>
            <a:rPr lang="es-ES" sz="1800" b="1" kern="1200" dirty="0" smtClean="0">
              <a:solidFill>
                <a:schemeClr val="tx1"/>
              </a:solidFill>
            </a:rPr>
            <a:t>1:      </a:t>
          </a:r>
          <a:r>
            <a:rPr lang="es-ES" sz="1800" kern="1200" dirty="0" smtClean="0">
              <a:solidFill>
                <a:schemeClr val="tx1"/>
              </a:solidFill>
            </a:rPr>
            <a:t>Evolución Financiera</a:t>
          </a: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Objetivo 2: </a:t>
          </a:r>
          <a:r>
            <a:rPr lang="es-ES" sz="1800" b="1" kern="1200" dirty="0" smtClean="0">
              <a:solidFill>
                <a:schemeClr val="tx1"/>
              </a:solidFill>
            </a:rPr>
            <a:t>     </a:t>
          </a:r>
          <a:r>
            <a:rPr lang="es-ES" sz="1800" kern="1200" dirty="0" smtClean="0">
              <a:solidFill>
                <a:schemeClr val="tx1"/>
              </a:solidFill>
            </a:rPr>
            <a:t>Estructura Financiera</a:t>
          </a: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Objetivo 3: </a:t>
          </a:r>
          <a:r>
            <a:rPr lang="es-ES" sz="1800" b="1" kern="1200" dirty="0" smtClean="0">
              <a:solidFill>
                <a:schemeClr val="tx1"/>
              </a:solidFill>
            </a:rPr>
            <a:t>    Situación Financieros - CAMEL</a:t>
          </a: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dsp:txBody>
      <dsp:txXfrm>
        <a:off x="667422" y="1053615"/>
        <a:ext cx="2956950" cy="4692859"/>
      </dsp:txXfrm>
    </dsp:sp>
    <dsp:sp modelId="{29225D28-BC8D-48FB-8E24-E9CA23200405}">
      <dsp:nvSpPr>
        <dsp:cNvPr id="0" name=""/>
        <dsp:cNvSpPr/>
      </dsp:nvSpPr>
      <dsp:spPr>
        <a:xfrm>
          <a:off x="73783" y="270011"/>
          <a:ext cx="1187277" cy="1187277"/>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80813-AE4C-486C-A177-205E4D48917B}">
      <dsp:nvSpPr>
        <dsp:cNvPr id="0" name=""/>
        <dsp:cNvSpPr/>
      </dsp:nvSpPr>
      <dsp:spPr>
        <a:xfrm rot="16200000">
          <a:off x="2347628" y="3103225"/>
          <a:ext cx="4692859" cy="59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3556" bIns="0" numCol="1" spcCol="1270" anchor="t" anchorCtr="0">
          <a:noAutofit/>
        </a:bodyPr>
        <a:lstStyle/>
        <a:p>
          <a:pPr lvl="0" algn="r" defTabSz="1511300">
            <a:lnSpc>
              <a:spcPct val="90000"/>
            </a:lnSpc>
            <a:spcBef>
              <a:spcPct val="0"/>
            </a:spcBef>
            <a:spcAft>
              <a:spcPct val="35000"/>
            </a:spcAft>
          </a:pPr>
          <a:r>
            <a:rPr lang="es-ES" sz="3400" kern="1200" dirty="0">
              <a:solidFill>
                <a:schemeClr val="tx1"/>
              </a:solidFill>
            </a:rPr>
            <a:t>Informe por variables</a:t>
          </a:r>
        </a:p>
      </dsp:txBody>
      <dsp:txXfrm>
        <a:off x="2347628" y="3103225"/>
        <a:ext cx="4692859" cy="593638"/>
      </dsp:txXfrm>
    </dsp:sp>
    <dsp:sp modelId="{ED125608-9038-4A9F-B0D3-3DCC2F9195A2}">
      <dsp:nvSpPr>
        <dsp:cNvPr id="0" name=""/>
        <dsp:cNvSpPr/>
      </dsp:nvSpPr>
      <dsp:spPr>
        <a:xfrm>
          <a:off x="4990877" y="1053615"/>
          <a:ext cx="2956950" cy="4692859"/>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8016" tIns="52355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chemeClr val="tx1"/>
              </a:solidFill>
            </a:rPr>
            <a:t>Objetivo </a:t>
          </a:r>
          <a:r>
            <a:rPr lang="es-ES" sz="1800" b="1" kern="1200" dirty="0" smtClean="0">
              <a:solidFill>
                <a:schemeClr val="tx1"/>
              </a:solidFill>
            </a:rPr>
            <a:t>1: 2</a:t>
          </a:r>
          <a:r>
            <a:rPr lang="es-ES" sz="1800" kern="1200" dirty="0" smtClean="0">
              <a:solidFill>
                <a:schemeClr val="tx1"/>
              </a:solidFill>
            </a:rPr>
            <a:t> variables</a:t>
          </a: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Objetivo 2: </a:t>
          </a:r>
          <a:r>
            <a:rPr lang="es-ES" sz="1800" b="1" kern="1200" dirty="0" smtClean="0">
              <a:solidFill>
                <a:schemeClr val="tx1"/>
              </a:solidFill>
            </a:rPr>
            <a:t>3</a:t>
          </a:r>
          <a:r>
            <a:rPr lang="es-ES" sz="1800" kern="1200" dirty="0" smtClean="0">
              <a:solidFill>
                <a:schemeClr val="tx1"/>
              </a:solidFill>
            </a:rPr>
            <a:t> </a:t>
          </a:r>
          <a:r>
            <a:rPr lang="es-ES" sz="1800" kern="1200" dirty="0">
              <a:solidFill>
                <a:schemeClr val="tx1"/>
              </a:solidFill>
            </a:rPr>
            <a:t>variables</a:t>
          </a: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solidFill>
              <a:schemeClr val="tx1"/>
            </a:solidFill>
          </a:endParaRPr>
        </a:p>
        <a:p>
          <a:pPr marL="171450" lvl="1" indent="-171450" algn="l" defTabSz="800100">
            <a:lnSpc>
              <a:spcPct val="90000"/>
            </a:lnSpc>
            <a:spcBef>
              <a:spcPct val="0"/>
            </a:spcBef>
            <a:spcAft>
              <a:spcPct val="15000"/>
            </a:spcAft>
            <a:buChar char="••"/>
          </a:pPr>
          <a:r>
            <a:rPr lang="es-ES" sz="1800" b="1" kern="1200" dirty="0">
              <a:solidFill>
                <a:schemeClr val="tx1"/>
              </a:solidFill>
            </a:rPr>
            <a:t>Objetivo 3: </a:t>
          </a:r>
          <a:r>
            <a:rPr lang="es-ES" sz="1800" b="1" kern="1200" dirty="0" smtClean="0">
              <a:solidFill>
                <a:schemeClr val="tx1"/>
              </a:solidFill>
            </a:rPr>
            <a:t>5</a:t>
          </a:r>
          <a:r>
            <a:rPr lang="es-ES" sz="1800" kern="1200" dirty="0" smtClean="0">
              <a:solidFill>
                <a:schemeClr val="tx1"/>
              </a:solidFill>
            </a:rPr>
            <a:t> variables</a:t>
          </a:r>
          <a:endParaRPr lang="es-ES" sz="1800" kern="1200" dirty="0">
            <a:solidFill>
              <a:schemeClr val="tx1"/>
            </a:solidFill>
          </a:endParaRPr>
        </a:p>
      </dsp:txBody>
      <dsp:txXfrm>
        <a:off x="4990877" y="1053615"/>
        <a:ext cx="2956950" cy="4692859"/>
      </dsp:txXfrm>
    </dsp:sp>
    <dsp:sp modelId="{6195738F-BC6C-4370-89E9-C5925F238020}">
      <dsp:nvSpPr>
        <dsp:cNvPr id="0" name=""/>
        <dsp:cNvSpPr/>
      </dsp:nvSpPr>
      <dsp:spPr>
        <a:xfrm>
          <a:off x="4397238" y="270011"/>
          <a:ext cx="1187277" cy="1187277"/>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8380A-013D-4B11-8B0C-F5D5E8E30C92}">
      <dsp:nvSpPr>
        <dsp:cNvPr id="0" name=""/>
        <dsp:cNvSpPr/>
      </dsp:nvSpPr>
      <dsp:spPr>
        <a:xfrm rot="16200000">
          <a:off x="6671083" y="3103225"/>
          <a:ext cx="4692859" cy="59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3556" bIns="0" numCol="1" spcCol="1270" anchor="t" anchorCtr="0">
          <a:noAutofit/>
        </a:bodyPr>
        <a:lstStyle/>
        <a:p>
          <a:pPr lvl="0" algn="r" defTabSz="1511300">
            <a:lnSpc>
              <a:spcPct val="90000"/>
            </a:lnSpc>
            <a:spcBef>
              <a:spcPct val="0"/>
            </a:spcBef>
            <a:spcAft>
              <a:spcPct val="35000"/>
            </a:spcAft>
          </a:pPr>
          <a:r>
            <a:rPr lang="es-ES" sz="3400" kern="1200">
              <a:solidFill>
                <a:schemeClr val="tx1"/>
              </a:solidFill>
            </a:rPr>
            <a:t>Informe </a:t>
          </a:r>
          <a:r>
            <a:rPr lang="es-ES" sz="3400" kern="1200" smtClean="0">
              <a:solidFill>
                <a:schemeClr val="tx1"/>
              </a:solidFill>
            </a:rPr>
            <a:t>detallado</a:t>
          </a:r>
          <a:endParaRPr lang="es-ES" sz="3400" kern="1200" dirty="0">
            <a:solidFill>
              <a:schemeClr val="tx1"/>
            </a:solidFill>
          </a:endParaRPr>
        </a:p>
      </dsp:txBody>
      <dsp:txXfrm>
        <a:off x="6671083" y="3103225"/>
        <a:ext cx="4692859" cy="593638"/>
      </dsp:txXfrm>
    </dsp:sp>
    <dsp:sp modelId="{2CA22848-1EA5-45FA-9D54-3BE3B86D0725}">
      <dsp:nvSpPr>
        <dsp:cNvPr id="0" name=""/>
        <dsp:cNvSpPr/>
      </dsp:nvSpPr>
      <dsp:spPr>
        <a:xfrm>
          <a:off x="9408408" y="1053615"/>
          <a:ext cx="2768800" cy="4692859"/>
        </a:xfrm>
        <a:prstGeom prst="rect">
          <a:avLst/>
        </a:prstGeom>
        <a:solidFill>
          <a:srgbClr val="3399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23556" rIns="170688" bIns="170688"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chemeClr val="tx1"/>
              </a:solidFill>
            </a:rPr>
            <a:t>Análisis de frecuencias</a:t>
          </a:r>
        </a:p>
        <a:p>
          <a:pPr marL="285750" lvl="1" indent="-285750" algn="l" defTabSz="1244600">
            <a:lnSpc>
              <a:spcPct val="90000"/>
            </a:lnSpc>
            <a:spcBef>
              <a:spcPct val="0"/>
            </a:spcBef>
            <a:spcAft>
              <a:spcPct val="15000"/>
            </a:spcAft>
            <a:buChar char="••"/>
          </a:pPr>
          <a:endParaRPr lang="es-ES" sz="2800" kern="1200" dirty="0">
            <a:solidFill>
              <a:schemeClr val="tx1"/>
            </a:solidFill>
          </a:endParaRPr>
        </a:p>
        <a:p>
          <a:pPr marL="285750" lvl="1" indent="-285750" algn="l" defTabSz="1244600">
            <a:lnSpc>
              <a:spcPct val="90000"/>
            </a:lnSpc>
            <a:spcBef>
              <a:spcPct val="0"/>
            </a:spcBef>
            <a:spcAft>
              <a:spcPct val="15000"/>
            </a:spcAft>
            <a:buChar char="••"/>
          </a:pPr>
          <a:endParaRPr lang="es-ES" sz="2800" kern="1200" dirty="0">
            <a:solidFill>
              <a:schemeClr val="tx1"/>
            </a:solidFill>
          </a:endParaRPr>
        </a:p>
        <a:p>
          <a:pPr marL="285750" lvl="1" indent="-285750" algn="l" defTabSz="1244600">
            <a:lnSpc>
              <a:spcPct val="90000"/>
            </a:lnSpc>
            <a:spcBef>
              <a:spcPct val="0"/>
            </a:spcBef>
            <a:spcAft>
              <a:spcPct val="15000"/>
            </a:spcAft>
            <a:buChar char="••"/>
          </a:pPr>
          <a:endParaRPr lang="es-ES" sz="2800" kern="1200" dirty="0">
            <a:solidFill>
              <a:schemeClr val="tx1"/>
            </a:solidFill>
          </a:endParaRPr>
        </a:p>
        <a:p>
          <a:pPr marL="285750" lvl="1" indent="-285750" algn="l" defTabSz="1244600">
            <a:lnSpc>
              <a:spcPct val="90000"/>
            </a:lnSpc>
            <a:spcBef>
              <a:spcPct val="0"/>
            </a:spcBef>
            <a:spcAft>
              <a:spcPct val="15000"/>
            </a:spcAft>
            <a:buChar char="••"/>
          </a:pPr>
          <a:endParaRPr lang="es-ES" sz="2800" kern="1200" dirty="0">
            <a:solidFill>
              <a:schemeClr val="tx1"/>
            </a:solidFill>
          </a:endParaRPr>
        </a:p>
      </dsp:txBody>
      <dsp:txXfrm>
        <a:off x="9408408" y="1053615"/>
        <a:ext cx="2768800" cy="4692859"/>
      </dsp:txXfrm>
    </dsp:sp>
    <dsp:sp modelId="{290D0818-7085-433F-9716-59A5C0A0335A}">
      <dsp:nvSpPr>
        <dsp:cNvPr id="0" name=""/>
        <dsp:cNvSpPr/>
      </dsp:nvSpPr>
      <dsp:spPr>
        <a:xfrm>
          <a:off x="8720693" y="270011"/>
          <a:ext cx="1187277" cy="1187277"/>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2FFD-E2DE-41F0-8FF7-6A7367745F07}">
      <dsp:nvSpPr>
        <dsp:cNvPr id="0" name=""/>
        <dsp:cNvSpPr/>
      </dsp:nvSpPr>
      <dsp:spPr>
        <a:xfrm>
          <a:off x="0" y="1609458"/>
          <a:ext cx="8128000" cy="4284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3CEDB-7202-4BD2-A488-EC3DA6D7FC9A}">
      <dsp:nvSpPr>
        <dsp:cNvPr id="0" name=""/>
        <dsp:cNvSpPr/>
      </dsp:nvSpPr>
      <dsp:spPr>
        <a:xfrm>
          <a:off x="435896" y="366200"/>
          <a:ext cx="7279160" cy="1104163"/>
        </a:xfrm>
        <a:prstGeom prst="round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15053" tIns="0" rIns="215053" bIns="0" numCol="1" spcCol="1270" anchor="ctr" anchorCtr="0">
          <a:noAutofit/>
        </a:bodyPr>
        <a:lstStyle/>
        <a:p>
          <a:pPr lvl="0" algn="l" defTabSz="755650">
            <a:lnSpc>
              <a:spcPct val="90000"/>
            </a:lnSpc>
            <a:spcBef>
              <a:spcPct val="0"/>
            </a:spcBef>
            <a:spcAft>
              <a:spcPct val="35000"/>
            </a:spcAft>
          </a:pPr>
          <a:r>
            <a:rPr lang="es-ES" sz="1700" b="1" kern="1200" dirty="0" smtClean="0">
              <a:solidFill>
                <a:schemeClr val="tx1"/>
              </a:solidFill>
            </a:rPr>
            <a:t>EVOLUCIÓN FINANCIERA</a:t>
          </a:r>
        </a:p>
        <a:p>
          <a:pPr lvl="0" algn="l" defTabSz="755650">
            <a:lnSpc>
              <a:spcPct val="90000"/>
            </a:lnSpc>
            <a:spcBef>
              <a:spcPct val="0"/>
            </a:spcBef>
            <a:spcAft>
              <a:spcPct val="35000"/>
            </a:spcAft>
          </a:pPr>
          <a:r>
            <a:rPr lang="es-ES" sz="1700" b="0" kern="1200" dirty="0" smtClean="0">
              <a:solidFill>
                <a:schemeClr val="tx1"/>
              </a:solidFill>
            </a:rPr>
            <a:t>- Cambios en la normativa</a:t>
          </a:r>
        </a:p>
        <a:p>
          <a:pPr lvl="0" algn="l" defTabSz="755650">
            <a:lnSpc>
              <a:spcPct val="90000"/>
            </a:lnSpc>
            <a:spcBef>
              <a:spcPct val="0"/>
            </a:spcBef>
            <a:spcAft>
              <a:spcPct val="35000"/>
            </a:spcAft>
          </a:pPr>
          <a:r>
            <a:rPr lang="es-ES" sz="1700" b="0" kern="1200" dirty="0" smtClean="0">
              <a:solidFill>
                <a:schemeClr val="tx1"/>
              </a:solidFill>
            </a:rPr>
            <a:t>- Reducción y reclasificación de instituciones</a:t>
          </a:r>
          <a:endParaRPr lang="es-ES" sz="1700" b="0" kern="1200" dirty="0">
            <a:solidFill>
              <a:schemeClr val="tx1"/>
            </a:solidFill>
          </a:endParaRPr>
        </a:p>
      </dsp:txBody>
      <dsp:txXfrm>
        <a:off x="435896" y="366200"/>
        <a:ext cx="7279160" cy="1104163"/>
      </dsp:txXfrm>
    </dsp:sp>
    <dsp:sp modelId="{D45F820A-D7CD-460D-ABE0-4E3DF08B79B3}">
      <dsp:nvSpPr>
        <dsp:cNvPr id="0" name=""/>
        <dsp:cNvSpPr/>
      </dsp:nvSpPr>
      <dsp:spPr>
        <a:xfrm>
          <a:off x="0" y="2979017"/>
          <a:ext cx="8128000" cy="428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AB78-722F-4E74-BE97-BF05B694DD6C}">
      <dsp:nvSpPr>
        <dsp:cNvPr id="0" name=""/>
        <dsp:cNvSpPr/>
      </dsp:nvSpPr>
      <dsp:spPr>
        <a:xfrm>
          <a:off x="435896" y="1739643"/>
          <a:ext cx="7293156" cy="1100279"/>
        </a:xfrm>
        <a:prstGeom prst="roundRect">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053" tIns="0" rIns="215053" bIns="0" numCol="1" spcCol="1270" anchor="ctr" anchorCtr="0">
          <a:noAutofit/>
        </a:bodyPr>
        <a:lstStyle/>
        <a:p>
          <a:pPr lvl="0" algn="l" defTabSz="755650">
            <a:lnSpc>
              <a:spcPct val="90000"/>
            </a:lnSpc>
            <a:spcBef>
              <a:spcPct val="0"/>
            </a:spcBef>
            <a:spcAft>
              <a:spcPct val="35000"/>
            </a:spcAft>
          </a:pPr>
          <a:r>
            <a:rPr lang="es-ES" sz="1700" b="1" kern="1200" dirty="0" smtClean="0">
              <a:solidFill>
                <a:schemeClr val="tx1"/>
              </a:solidFill>
            </a:rPr>
            <a:t>ESTRUCTURA FINANCIERA</a:t>
          </a:r>
        </a:p>
        <a:p>
          <a:pPr lvl="0" algn="l" defTabSz="755650">
            <a:lnSpc>
              <a:spcPct val="90000"/>
            </a:lnSpc>
            <a:spcBef>
              <a:spcPct val="0"/>
            </a:spcBef>
            <a:spcAft>
              <a:spcPct val="35000"/>
            </a:spcAft>
          </a:pPr>
          <a:r>
            <a:rPr lang="es-ES" sz="1700" kern="1200" dirty="0" smtClean="0">
              <a:solidFill>
                <a:schemeClr val="tx1"/>
              </a:solidFill>
            </a:rPr>
            <a:t>- Concentración de crédito en el sector consumo</a:t>
          </a:r>
        </a:p>
        <a:p>
          <a:pPr lvl="0" algn="l" defTabSz="755650">
            <a:lnSpc>
              <a:spcPct val="90000"/>
            </a:lnSpc>
            <a:spcBef>
              <a:spcPct val="0"/>
            </a:spcBef>
            <a:spcAft>
              <a:spcPct val="35000"/>
            </a:spcAft>
          </a:pPr>
          <a:r>
            <a:rPr lang="es-ES" sz="1700" kern="1200" dirty="0" smtClean="0">
              <a:solidFill>
                <a:schemeClr val="tx1"/>
              </a:solidFill>
            </a:rPr>
            <a:t>- Financiamiento: depósito a plazo fijo</a:t>
          </a:r>
          <a:endParaRPr lang="es-ES" sz="1700" kern="1200" dirty="0">
            <a:solidFill>
              <a:schemeClr val="tx1"/>
            </a:solidFill>
          </a:endParaRPr>
        </a:p>
      </dsp:txBody>
      <dsp:txXfrm>
        <a:off x="435896" y="1739643"/>
        <a:ext cx="7293156" cy="1100279"/>
      </dsp:txXfrm>
    </dsp:sp>
    <dsp:sp modelId="{919D9582-5037-4F97-83A1-B71DB067CDCD}">
      <dsp:nvSpPr>
        <dsp:cNvPr id="0" name=""/>
        <dsp:cNvSpPr/>
      </dsp:nvSpPr>
      <dsp:spPr>
        <a:xfrm>
          <a:off x="0" y="4234051"/>
          <a:ext cx="8128000" cy="4284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071C24-D33B-418C-9199-375135A9DADC}">
      <dsp:nvSpPr>
        <dsp:cNvPr id="0" name=""/>
        <dsp:cNvSpPr/>
      </dsp:nvSpPr>
      <dsp:spPr>
        <a:xfrm>
          <a:off x="435896" y="3109202"/>
          <a:ext cx="7246331" cy="985754"/>
        </a:xfrm>
        <a:prstGeom prst="roundRect">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15053" tIns="0" rIns="215053" bIns="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Situación Financiera CAMEL</a:t>
          </a:r>
        </a:p>
        <a:p>
          <a:pPr lvl="0" algn="l" defTabSz="755650">
            <a:lnSpc>
              <a:spcPct val="90000"/>
            </a:lnSpc>
            <a:spcBef>
              <a:spcPct val="0"/>
            </a:spcBef>
            <a:spcAft>
              <a:spcPct val="35000"/>
            </a:spcAft>
          </a:pPr>
          <a:r>
            <a:rPr lang="es-ES" sz="1700" kern="1200" dirty="0" smtClean="0">
              <a:solidFill>
                <a:schemeClr val="tx1"/>
              </a:solidFill>
            </a:rPr>
            <a:t>- No existe institución muy sostenible ni insostenible</a:t>
          </a:r>
        </a:p>
      </dsp:txBody>
      <dsp:txXfrm>
        <a:off x="435896" y="3109202"/>
        <a:ext cx="7246331" cy="985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6965-A911-43E0-B372-9C0AA7869C31}">
      <dsp:nvSpPr>
        <dsp:cNvPr id="0" name=""/>
        <dsp:cNvSpPr/>
      </dsp:nvSpPr>
      <dsp:spPr>
        <a:xfrm>
          <a:off x="195729" y="1313340"/>
          <a:ext cx="2920666" cy="96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kern="1200" dirty="0" smtClean="0"/>
            <a:t>Objetivo 1</a:t>
          </a:r>
          <a:endParaRPr lang="es-EC" sz="2900" kern="1200" dirty="0"/>
        </a:p>
      </dsp:txBody>
      <dsp:txXfrm>
        <a:off x="195729" y="1313340"/>
        <a:ext cx="2920666" cy="962492"/>
      </dsp:txXfrm>
    </dsp:sp>
    <dsp:sp modelId="{9EC6AAD5-C0C2-434F-8899-AE68FA6D7585}">
      <dsp:nvSpPr>
        <dsp:cNvPr id="0" name=""/>
        <dsp:cNvSpPr/>
      </dsp:nvSpPr>
      <dsp:spPr>
        <a:xfrm>
          <a:off x="195729" y="3342904"/>
          <a:ext cx="2920666" cy="180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smtClean="0"/>
            <a:t>Crecimiento </a:t>
          </a:r>
          <a:endParaRPr lang="es-EC" sz="4000" kern="1200" dirty="0"/>
        </a:p>
      </dsp:txBody>
      <dsp:txXfrm>
        <a:off x="195729" y="3342904"/>
        <a:ext cx="2920666" cy="1803241"/>
      </dsp:txXfrm>
    </dsp:sp>
    <dsp:sp modelId="{EF9D037A-3776-44D4-90F3-57023754D239}">
      <dsp:nvSpPr>
        <dsp:cNvPr id="0" name=""/>
        <dsp:cNvSpPr/>
      </dsp:nvSpPr>
      <dsp:spPr>
        <a:xfrm>
          <a:off x="192410" y="1020609"/>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2CD23-2C03-45BF-97B1-AA36498D04E0}">
      <dsp:nvSpPr>
        <dsp:cNvPr id="0" name=""/>
        <dsp:cNvSpPr/>
      </dsp:nvSpPr>
      <dsp:spPr>
        <a:xfrm>
          <a:off x="355038" y="695353"/>
          <a:ext cx="232325" cy="23232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CF2-C406-4264-B574-40AAB2CF8D7D}">
      <dsp:nvSpPr>
        <dsp:cNvPr id="0" name=""/>
        <dsp:cNvSpPr/>
      </dsp:nvSpPr>
      <dsp:spPr>
        <a:xfrm>
          <a:off x="745345" y="760404"/>
          <a:ext cx="365083" cy="36508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58EA-EF17-48BF-9C5E-4D04CB9B3F98}">
      <dsp:nvSpPr>
        <dsp:cNvPr id="0" name=""/>
        <dsp:cNvSpPr/>
      </dsp:nvSpPr>
      <dsp:spPr>
        <a:xfrm>
          <a:off x="1070601" y="402623"/>
          <a:ext cx="232325" cy="23232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C9D71-18F2-4CE5-9033-C4A700A8F98A}">
      <dsp:nvSpPr>
        <dsp:cNvPr id="0" name=""/>
        <dsp:cNvSpPr/>
      </dsp:nvSpPr>
      <dsp:spPr>
        <a:xfrm>
          <a:off x="1493434" y="272520"/>
          <a:ext cx="232325" cy="23232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E917F-417C-43CD-8E03-72281A40CCAB}">
      <dsp:nvSpPr>
        <dsp:cNvPr id="0" name=""/>
        <dsp:cNvSpPr/>
      </dsp:nvSpPr>
      <dsp:spPr>
        <a:xfrm>
          <a:off x="2013843" y="500200"/>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547B-3254-4B99-9788-AFC1109B2B79}">
      <dsp:nvSpPr>
        <dsp:cNvPr id="0" name=""/>
        <dsp:cNvSpPr/>
      </dsp:nvSpPr>
      <dsp:spPr>
        <a:xfrm>
          <a:off x="2339099" y="662828"/>
          <a:ext cx="365083" cy="36508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969D-8368-4664-870B-5D736347B00C}">
      <dsp:nvSpPr>
        <dsp:cNvPr id="0" name=""/>
        <dsp:cNvSpPr/>
      </dsp:nvSpPr>
      <dsp:spPr>
        <a:xfrm>
          <a:off x="2794458" y="1020609"/>
          <a:ext cx="232325" cy="23232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1B5CA-075D-4E1F-A08F-DB8AAA9082AD}">
      <dsp:nvSpPr>
        <dsp:cNvPr id="0" name=""/>
        <dsp:cNvSpPr/>
      </dsp:nvSpPr>
      <dsp:spPr>
        <a:xfrm>
          <a:off x="2989611" y="1378391"/>
          <a:ext cx="232325" cy="23232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78AA9-679C-4A29-B3B1-FBE6D01CA860}">
      <dsp:nvSpPr>
        <dsp:cNvPr id="0" name=""/>
        <dsp:cNvSpPr/>
      </dsp:nvSpPr>
      <dsp:spPr>
        <a:xfrm>
          <a:off x="1298280" y="695353"/>
          <a:ext cx="597408" cy="59740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F8A5-0339-476A-99E7-CEB88D48CBC3}">
      <dsp:nvSpPr>
        <dsp:cNvPr id="0" name=""/>
        <dsp:cNvSpPr/>
      </dsp:nvSpPr>
      <dsp:spPr>
        <a:xfrm>
          <a:off x="29782" y="1931326"/>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9731-FB62-476F-A0D5-25414BFDC138}">
      <dsp:nvSpPr>
        <dsp:cNvPr id="0" name=""/>
        <dsp:cNvSpPr/>
      </dsp:nvSpPr>
      <dsp:spPr>
        <a:xfrm>
          <a:off x="224935" y="2224056"/>
          <a:ext cx="365083" cy="36508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C9FDC-F7C7-41D0-9899-6DB1AA722F94}">
      <dsp:nvSpPr>
        <dsp:cNvPr id="0" name=""/>
        <dsp:cNvSpPr/>
      </dsp:nvSpPr>
      <dsp:spPr>
        <a:xfrm>
          <a:off x="712819" y="2484261"/>
          <a:ext cx="531030" cy="53103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FF451-2BD8-411F-9B5C-FA484F9F1CF1}">
      <dsp:nvSpPr>
        <dsp:cNvPr id="0" name=""/>
        <dsp:cNvSpPr/>
      </dsp:nvSpPr>
      <dsp:spPr>
        <a:xfrm>
          <a:off x="1395857" y="2907094"/>
          <a:ext cx="232325" cy="23232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52945-E928-4036-985F-492E90FF8F3A}">
      <dsp:nvSpPr>
        <dsp:cNvPr id="0" name=""/>
        <dsp:cNvSpPr/>
      </dsp:nvSpPr>
      <dsp:spPr>
        <a:xfrm>
          <a:off x="1525959" y="2484261"/>
          <a:ext cx="365083" cy="36508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9EBE-59C8-4F40-AA53-E25F144291DC}">
      <dsp:nvSpPr>
        <dsp:cNvPr id="0" name=""/>
        <dsp:cNvSpPr/>
      </dsp:nvSpPr>
      <dsp:spPr>
        <a:xfrm>
          <a:off x="1851215" y="2939620"/>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310A0-65D6-4F57-BBD9-E26CE69E4D7E}">
      <dsp:nvSpPr>
        <dsp:cNvPr id="0" name=""/>
        <dsp:cNvSpPr/>
      </dsp:nvSpPr>
      <dsp:spPr>
        <a:xfrm>
          <a:off x="2143946" y="2419210"/>
          <a:ext cx="531030" cy="53103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11AE-7DE1-4511-9535-51C75D1C4A4F}">
      <dsp:nvSpPr>
        <dsp:cNvPr id="0" name=""/>
        <dsp:cNvSpPr/>
      </dsp:nvSpPr>
      <dsp:spPr>
        <a:xfrm>
          <a:off x="2859509" y="2289108"/>
          <a:ext cx="365083" cy="36508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7B1B6-19F8-4DD1-AD60-8010A22FFC39}">
      <dsp:nvSpPr>
        <dsp:cNvPr id="0" name=""/>
        <dsp:cNvSpPr/>
      </dsp:nvSpPr>
      <dsp:spPr>
        <a:xfrm>
          <a:off x="3224592" y="759863"/>
          <a:ext cx="1072197" cy="204694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A2A4-F465-4451-8294-2D312ACEECF6}">
      <dsp:nvSpPr>
        <dsp:cNvPr id="0" name=""/>
        <dsp:cNvSpPr/>
      </dsp:nvSpPr>
      <dsp:spPr>
        <a:xfrm>
          <a:off x="4101845" y="759863"/>
          <a:ext cx="1072197" cy="204694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2057B-D79C-43AC-848A-F09DEDC7F5AD}">
      <dsp:nvSpPr>
        <dsp:cNvPr id="0" name=""/>
        <dsp:cNvSpPr/>
      </dsp:nvSpPr>
      <dsp:spPr>
        <a:xfrm>
          <a:off x="5393355" y="614649"/>
          <a:ext cx="2485548" cy="248554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Evolución Financiera</a:t>
          </a:r>
          <a:endParaRPr lang="es-EC" sz="2900" kern="1200" dirty="0"/>
        </a:p>
      </dsp:txBody>
      <dsp:txXfrm>
        <a:off x="5393355" y="614649"/>
        <a:ext cx="2485548" cy="2485548"/>
      </dsp:txXfrm>
    </dsp:sp>
    <dsp:sp modelId="{71854585-ECEB-48CB-960C-D00D9050E911}">
      <dsp:nvSpPr>
        <dsp:cNvPr id="0" name=""/>
        <dsp:cNvSpPr/>
      </dsp:nvSpPr>
      <dsp:spPr>
        <a:xfrm>
          <a:off x="5174042" y="3342904"/>
          <a:ext cx="2924175" cy="180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smtClean="0"/>
            <a:t>Calidad de la cartera</a:t>
          </a:r>
          <a:endParaRPr lang="es-EC" sz="4000" kern="1200" dirty="0"/>
        </a:p>
      </dsp:txBody>
      <dsp:txXfrm>
        <a:off x="5174042" y="3342904"/>
        <a:ext cx="2924175" cy="1803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6965-A911-43E0-B372-9C0AA7869C31}">
      <dsp:nvSpPr>
        <dsp:cNvPr id="0" name=""/>
        <dsp:cNvSpPr/>
      </dsp:nvSpPr>
      <dsp:spPr>
        <a:xfrm>
          <a:off x="195729" y="1313340"/>
          <a:ext cx="2920666" cy="96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kern="1200" dirty="0" smtClean="0"/>
            <a:t>Objetivo 2</a:t>
          </a:r>
          <a:endParaRPr lang="es-EC" sz="2900" kern="1200" dirty="0"/>
        </a:p>
      </dsp:txBody>
      <dsp:txXfrm>
        <a:off x="195729" y="1313340"/>
        <a:ext cx="2920666" cy="962492"/>
      </dsp:txXfrm>
    </dsp:sp>
    <dsp:sp modelId="{9EC6AAD5-C0C2-434F-8899-AE68FA6D7585}">
      <dsp:nvSpPr>
        <dsp:cNvPr id="0" name=""/>
        <dsp:cNvSpPr/>
      </dsp:nvSpPr>
      <dsp:spPr>
        <a:xfrm>
          <a:off x="0" y="3342904"/>
          <a:ext cx="2920666" cy="180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s-EC" sz="4500" kern="1200" dirty="0" smtClean="0"/>
            <a:t>Activo </a:t>
          </a:r>
          <a:endParaRPr lang="es-EC" sz="4500" kern="1200" dirty="0"/>
        </a:p>
      </dsp:txBody>
      <dsp:txXfrm>
        <a:off x="0" y="3342904"/>
        <a:ext cx="2920666" cy="1803241"/>
      </dsp:txXfrm>
    </dsp:sp>
    <dsp:sp modelId="{EF9D037A-3776-44D4-90F3-57023754D239}">
      <dsp:nvSpPr>
        <dsp:cNvPr id="0" name=""/>
        <dsp:cNvSpPr/>
      </dsp:nvSpPr>
      <dsp:spPr>
        <a:xfrm>
          <a:off x="192410" y="1020609"/>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2CD23-2C03-45BF-97B1-AA36498D04E0}">
      <dsp:nvSpPr>
        <dsp:cNvPr id="0" name=""/>
        <dsp:cNvSpPr/>
      </dsp:nvSpPr>
      <dsp:spPr>
        <a:xfrm>
          <a:off x="355038" y="695353"/>
          <a:ext cx="232325" cy="23232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CF2-C406-4264-B574-40AAB2CF8D7D}">
      <dsp:nvSpPr>
        <dsp:cNvPr id="0" name=""/>
        <dsp:cNvSpPr/>
      </dsp:nvSpPr>
      <dsp:spPr>
        <a:xfrm>
          <a:off x="745345" y="760404"/>
          <a:ext cx="365083" cy="36508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58EA-EF17-48BF-9C5E-4D04CB9B3F98}">
      <dsp:nvSpPr>
        <dsp:cNvPr id="0" name=""/>
        <dsp:cNvSpPr/>
      </dsp:nvSpPr>
      <dsp:spPr>
        <a:xfrm>
          <a:off x="1070601" y="402623"/>
          <a:ext cx="232325" cy="23232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C9D71-18F2-4CE5-9033-C4A700A8F98A}">
      <dsp:nvSpPr>
        <dsp:cNvPr id="0" name=""/>
        <dsp:cNvSpPr/>
      </dsp:nvSpPr>
      <dsp:spPr>
        <a:xfrm>
          <a:off x="1493434" y="272520"/>
          <a:ext cx="232325" cy="23232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E917F-417C-43CD-8E03-72281A40CCAB}">
      <dsp:nvSpPr>
        <dsp:cNvPr id="0" name=""/>
        <dsp:cNvSpPr/>
      </dsp:nvSpPr>
      <dsp:spPr>
        <a:xfrm>
          <a:off x="2013843" y="500200"/>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547B-3254-4B99-9788-AFC1109B2B79}">
      <dsp:nvSpPr>
        <dsp:cNvPr id="0" name=""/>
        <dsp:cNvSpPr/>
      </dsp:nvSpPr>
      <dsp:spPr>
        <a:xfrm>
          <a:off x="2339099" y="662828"/>
          <a:ext cx="365083" cy="36508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969D-8368-4664-870B-5D736347B00C}">
      <dsp:nvSpPr>
        <dsp:cNvPr id="0" name=""/>
        <dsp:cNvSpPr/>
      </dsp:nvSpPr>
      <dsp:spPr>
        <a:xfrm>
          <a:off x="2794458" y="1020609"/>
          <a:ext cx="232325" cy="23232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1B5CA-075D-4E1F-A08F-DB8AAA9082AD}">
      <dsp:nvSpPr>
        <dsp:cNvPr id="0" name=""/>
        <dsp:cNvSpPr/>
      </dsp:nvSpPr>
      <dsp:spPr>
        <a:xfrm>
          <a:off x="2989611" y="1378391"/>
          <a:ext cx="232325" cy="23232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78AA9-679C-4A29-B3B1-FBE6D01CA860}">
      <dsp:nvSpPr>
        <dsp:cNvPr id="0" name=""/>
        <dsp:cNvSpPr/>
      </dsp:nvSpPr>
      <dsp:spPr>
        <a:xfrm>
          <a:off x="1298280" y="695353"/>
          <a:ext cx="597408" cy="59740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F8A5-0339-476A-99E7-CEB88D48CBC3}">
      <dsp:nvSpPr>
        <dsp:cNvPr id="0" name=""/>
        <dsp:cNvSpPr/>
      </dsp:nvSpPr>
      <dsp:spPr>
        <a:xfrm>
          <a:off x="29782" y="1931326"/>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9731-FB62-476F-A0D5-25414BFDC138}">
      <dsp:nvSpPr>
        <dsp:cNvPr id="0" name=""/>
        <dsp:cNvSpPr/>
      </dsp:nvSpPr>
      <dsp:spPr>
        <a:xfrm>
          <a:off x="224935" y="2224056"/>
          <a:ext cx="365083" cy="36508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C9FDC-F7C7-41D0-9899-6DB1AA722F94}">
      <dsp:nvSpPr>
        <dsp:cNvPr id="0" name=""/>
        <dsp:cNvSpPr/>
      </dsp:nvSpPr>
      <dsp:spPr>
        <a:xfrm>
          <a:off x="712819" y="2484261"/>
          <a:ext cx="531030" cy="53103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FF451-2BD8-411F-9B5C-FA484F9F1CF1}">
      <dsp:nvSpPr>
        <dsp:cNvPr id="0" name=""/>
        <dsp:cNvSpPr/>
      </dsp:nvSpPr>
      <dsp:spPr>
        <a:xfrm>
          <a:off x="1395857" y="2907094"/>
          <a:ext cx="232325" cy="23232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52945-E928-4036-985F-492E90FF8F3A}">
      <dsp:nvSpPr>
        <dsp:cNvPr id="0" name=""/>
        <dsp:cNvSpPr/>
      </dsp:nvSpPr>
      <dsp:spPr>
        <a:xfrm>
          <a:off x="1525959" y="2484261"/>
          <a:ext cx="365083" cy="36508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9EBE-59C8-4F40-AA53-E25F144291DC}">
      <dsp:nvSpPr>
        <dsp:cNvPr id="0" name=""/>
        <dsp:cNvSpPr/>
      </dsp:nvSpPr>
      <dsp:spPr>
        <a:xfrm>
          <a:off x="1851215" y="2939620"/>
          <a:ext cx="232325" cy="23232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310A0-65D6-4F57-BBD9-E26CE69E4D7E}">
      <dsp:nvSpPr>
        <dsp:cNvPr id="0" name=""/>
        <dsp:cNvSpPr/>
      </dsp:nvSpPr>
      <dsp:spPr>
        <a:xfrm>
          <a:off x="2143946" y="2419210"/>
          <a:ext cx="531030" cy="53103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11AE-7DE1-4511-9535-51C75D1C4A4F}">
      <dsp:nvSpPr>
        <dsp:cNvPr id="0" name=""/>
        <dsp:cNvSpPr/>
      </dsp:nvSpPr>
      <dsp:spPr>
        <a:xfrm>
          <a:off x="2859509" y="2289108"/>
          <a:ext cx="365083" cy="36508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7B1B6-19F8-4DD1-AD60-8010A22FFC39}">
      <dsp:nvSpPr>
        <dsp:cNvPr id="0" name=""/>
        <dsp:cNvSpPr/>
      </dsp:nvSpPr>
      <dsp:spPr>
        <a:xfrm>
          <a:off x="3224592" y="759863"/>
          <a:ext cx="1072197" cy="204694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A2A4-F465-4451-8294-2D312ACEECF6}">
      <dsp:nvSpPr>
        <dsp:cNvPr id="0" name=""/>
        <dsp:cNvSpPr/>
      </dsp:nvSpPr>
      <dsp:spPr>
        <a:xfrm>
          <a:off x="4101845" y="759863"/>
          <a:ext cx="1072197" cy="204694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2057B-D79C-43AC-848A-F09DEDC7F5AD}">
      <dsp:nvSpPr>
        <dsp:cNvPr id="0" name=""/>
        <dsp:cNvSpPr/>
      </dsp:nvSpPr>
      <dsp:spPr>
        <a:xfrm>
          <a:off x="5393355" y="614649"/>
          <a:ext cx="2485548" cy="248554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Estructura Financiera</a:t>
          </a:r>
          <a:endParaRPr lang="es-EC" sz="2900" kern="1200" dirty="0"/>
        </a:p>
      </dsp:txBody>
      <dsp:txXfrm>
        <a:off x="5393355" y="614649"/>
        <a:ext cx="2485548" cy="2485548"/>
      </dsp:txXfrm>
    </dsp:sp>
    <dsp:sp modelId="{71854585-ECEB-48CB-960C-D00D9050E911}">
      <dsp:nvSpPr>
        <dsp:cNvPr id="0" name=""/>
        <dsp:cNvSpPr/>
      </dsp:nvSpPr>
      <dsp:spPr>
        <a:xfrm>
          <a:off x="5174042" y="3342904"/>
          <a:ext cx="2924175" cy="180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s-EC" sz="4500" kern="1200" dirty="0" smtClean="0"/>
            <a:t>Patrimonio</a:t>
          </a:r>
          <a:endParaRPr lang="es-EC" sz="4500" kern="1200" dirty="0"/>
        </a:p>
      </dsp:txBody>
      <dsp:txXfrm>
        <a:off x="5174042" y="3342904"/>
        <a:ext cx="2924175" cy="1803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6965-A911-43E0-B372-9C0AA7869C31}">
      <dsp:nvSpPr>
        <dsp:cNvPr id="0" name=""/>
        <dsp:cNvSpPr/>
      </dsp:nvSpPr>
      <dsp:spPr>
        <a:xfrm>
          <a:off x="194416" y="1323098"/>
          <a:ext cx="2881754" cy="94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C" sz="2900" kern="1200" dirty="0" smtClean="0"/>
            <a:t>Objetivo 3</a:t>
          </a:r>
          <a:endParaRPr lang="es-EC" sz="2900" kern="1200" dirty="0"/>
        </a:p>
      </dsp:txBody>
      <dsp:txXfrm>
        <a:off x="194416" y="1323098"/>
        <a:ext cx="2881754" cy="949669"/>
      </dsp:txXfrm>
    </dsp:sp>
    <dsp:sp modelId="{EF9D037A-3776-44D4-90F3-57023754D239}">
      <dsp:nvSpPr>
        <dsp:cNvPr id="0" name=""/>
        <dsp:cNvSpPr/>
      </dsp:nvSpPr>
      <dsp:spPr>
        <a:xfrm>
          <a:off x="191142" y="1034267"/>
          <a:ext cx="229230" cy="22923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2CD23-2C03-45BF-97B1-AA36498D04E0}">
      <dsp:nvSpPr>
        <dsp:cNvPr id="0" name=""/>
        <dsp:cNvSpPr/>
      </dsp:nvSpPr>
      <dsp:spPr>
        <a:xfrm>
          <a:off x="351603" y="713345"/>
          <a:ext cx="229230" cy="22923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FFCF2-C406-4264-B574-40AAB2CF8D7D}">
      <dsp:nvSpPr>
        <dsp:cNvPr id="0" name=""/>
        <dsp:cNvSpPr/>
      </dsp:nvSpPr>
      <dsp:spPr>
        <a:xfrm>
          <a:off x="736710" y="777529"/>
          <a:ext cx="360219" cy="36021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F58EA-EF17-48BF-9C5E-4D04CB9B3F98}">
      <dsp:nvSpPr>
        <dsp:cNvPr id="0" name=""/>
        <dsp:cNvSpPr/>
      </dsp:nvSpPr>
      <dsp:spPr>
        <a:xfrm>
          <a:off x="1057633" y="424514"/>
          <a:ext cx="229230" cy="22923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C9D71-18F2-4CE5-9033-C4A700A8F98A}">
      <dsp:nvSpPr>
        <dsp:cNvPr id="0" name=""/>
        <dsp:cNvSpPr/>
      </dsp:nvSpPr>
      <dsp:spPr>
        <a:xfrm>
          <a:off x="1474832" y="296145"/>
          <a:ext cx="229230" cy="22923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E917F-417C-43CD-8E03-72281A40CCAB}">
      <dsp:nvSpPr>
        <dsp:cNvPr id="0" name=""/>
        <dsp:cNvSpPr/>
      </dsp:nvSpPr>
      <dsp:spPr>
        <a:xfrm>
          <a:off x="1988309" y="520791"/>
          <a:ext cx="229230" cy="22923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A547B-3254-4B99-9788-AFC1109B2B79}">
      <dsp:nvSpPr>
        <dsp:cNvPr id="0" name=""/>
        <dsp:cNvSpPr/>
      </dsp:nvSpPr>
      <dsp:spPr>
        <a:xfrm>
          <a:off x="2309231" y="681253"/>
          <a:ext cx="360219" cy="36021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969D-8368-4664-870B-5D736347B00C}">
      <dsp:nvSpPr>
        <dsp:cNvPr id="0" name=""/>
        <dsp:cNvSpPr/>
      </dsp:nvSpPr>
      <dsp:spPr>
        <a:xfrm>
          <a:off x="2758523" y="1034267"/>
          <a:ext cx="229230" cy="22923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1B5CA-075D-4E1F-A08F-DB8AAA9082AD}">
      <dsp:nvSpPr>
        <dsp:cNvPr id="0" name=""/>
        <dsp:cNvSpPr/>
      </dsp:nvSpPr>
      <dsp:spPr>
        <a:xfrm>
          <a:off x="2951077" y="1387282"/>
          <a:ext cx="229230" cy="22923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78AA9-679C-4A29-B3B1-FBE6D01CA860}">
      <dsp:nvSpPr>
        <dsp:cNvPr id="0" name=""/>
        <dsp:cNvSpPr/>
      </dsp:nvSpPr>
      <dsp:spPr>
        <a:xfrm>
          <a:off x="1282279" y="713345"/>
          <a:ext cx="589449" cy="589449"/>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F8A5-0339-476A-99E7-CEB88D48CBC3}">
      <dsp:nvSpPr>
        <dsp:cNvPr id="0" name=""/>
        <dsp:cNvSpPr/>
      </dsp:nvSpPr>
      <dsp:spPr>
        <a:xfrm>
          <a:off x="30680" y="1932851"/>
          <a:ext cx="229230" cy="22923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9731-FB62-476F-A0D5-25414BFDC138}">
      <dsp:nvSpPr>
        <dsp:cNvPr id="0" name=""/>
        <dsp:cNvSpPr/>
      </dsp:nvSpPr>
      <dsp:spPr>
        <a:xfrm>
          <a:off x="223234" y="2221681"/>
          <a:ext cx="360219" cy="36021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C9FDC-F7C7-41D0-9899-6DB1AA722F94}">
      <dsp:nvSpPr>
        <dsp:cNvPr id="0" name=""/>
        <dsp:cNvSpPr/>
      </dsp:nvSpPr>
      <dsp:spPr>
        <a:xfrm>
          <a:off x="704618" y="2478419"/>
          <a:ext cx="523955" cy="52395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FF451-2BD8-411F-9B5C-FA484F9F1CF1}">
      <dsp:nvSpPr>
        <dsp:cNvPr id="0" name=""/>
        <dsp:cNvSpPr/>
      </dsp:nvSpPr>
      <dsp:spPr>
        <a:xfrm>
          <a:off x="1378556" y="2895619"/>
          <a:ext cx="229230" cy="22923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52945-E928-4036-985F-492E90FF8F3A}">
      <dsp:nvSpPr>
        <dsp:cNvPr id="0" name=""/>
        <dsp:cNvSpPr/>
      </dsp:nvSpPr>
      <dsp:spPr>
        <a:xfrm>
          <a:off x="1506925" y="2478419"/>
          <a:ext cx="360219" cy="360219"/>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9EBE-59C8-4F40-AA53-E25F144291DC}">
      <dsp:nvSpPr>
        <dsp:cNvPr id="0" name=""/>
        <dsp:cNvSpPr/>
      </dsp:nvSpPr>
      <dsp:spPr>
        <a:xfrm>
          <a:off x="1827847" y="2927711"/>
          <a:ext cx="229230" cy="22923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310A0-65D6-4F57-BBD9-E26CE69E4D7E}">
      <dsp:nvSpPr>
        <dsp:cNvPr id="0" name=""/>
        <dsp:cNvSpPr/>
      </dsp:nvSpPr>
      <dsp:spPr>
        <a:xfrm>
          <a:off x="2116678" y="2414235"/>
          <a:ext cx="523955" cy="52395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11AE-7DE1-4511-9535-51C75D1C4A4F}">
      <dsp:nvSpPr>
        <dsp:cNvPr id="0" name=""/>
        <dsp:cNvSpPr/>
      </dsp:nvSpPr>
      <dsp:spPr>
        <a:xfrm>
          <a:off x="2822708" y="2285866"/>
          <a:ext cx="360219" cy="36021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7B1B6-19F8-4DD1-AD60-8010A22FFC39}">
      <dsp:nvSpPr>
        <dsp:cNvPr id="0" name=""/>
        <dsp:cNvSpPr/>
      </dsp:nvSpPr>
      <dsp:spPr>
        <a:xfrm>
          <a:off x="3182927" y="776996"/>
          <a:ext cx="1057912" cy="201967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A2A4-F465-4451-8294-2D312ACEECF6}">
      <dsp:nvSpPr>
        <dsp:cNvPr id="0" name=""/>
        <dsp:cNvSpPr/>
      </dsp:nvSpPr>
      <dsp:spPr>
        <a:xfrm>
          <a:off x="4048492" y="776996"/>
          <a:ext cx="1057912" cy="201967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22057B-D79C-43AC-848A-F09DEDC7F5AD}">
      <dsp:nvSpPr>
        <dsp:cNvPr id="0" name=""/>
        <dsp:cNvSpPr/>
      </dsp:nvSpPr>
      <dsp:spPr>
        <a:xfrm>
          <a:off x="5221814" y="610086"/>
          <a:ext cx="2452434" cy="2452434"/>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Situación Financiera</a:t>
          </a:r>
        </a:p>
        <a:p>
          <a:pPr lvl="0" algn="ctr" defTabSz="1289050">
            <a:lnSpc>
              <a:spcPct val="90000"/>
            </a:lnSpc>
            <a:spcBef>
              <a:spcPct val="0"/>
            </a:spcBef>
            <a:spcAft>
              <a:spcPct val="35000"/>
            </a:spcAft>
          </a:pPr>
          <a:r>
            <a:rPr lang="es-EC" sz="2900" kern="1200" dirty="0" smtClean="0"/>
            <a:t>CAMEL</a:t>
          </a:r>
          <a:endParaRPr lang="es-EC" sz="2900" kern="1200" dirty="0"/>
        </a:p>
      </dsp:txBody>
      <dsp:txXfrm>
        <a:off x="5221814" y="610086"/>
        <a:ext cx="2452434" cy="2452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D01F-3CED-407D-B2EB-AD5E6A7885AF}">
      <dsp:nvSpPr>
        <dsp:cNvPr id="0" name=""/>
        <dsp:cNvSpPr/>
      </dsp:nvSpPr>
      <dsp:spPr>
        <a:xfrm>
          <a:off x="-7481654" y="-1143995"/>
          <a:ext cx="8907730" cy="8907730"/>
        </a:xfrm>
        <a:prstGeom prst="blockArc">
          <a:avLst>
            <a:gd name="adj1" fmla="val 18900000"/>
            <a:gd name="adj2" fmla="val 2700000"/>
            <a:gd name="adj3" fmla="val 242"/>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1B516-69F9-45E1-8474-961D3ECAA193}">
      <dsp:nvSpPr>
        <dsp:cNvPr id="0" name=""/>
        <dsp:cNvSpPr/>
      </dsp:nvSpPr>
      <dsp:spPr>
        <a:xfrm>
          <a:off x="918819" y="661974"/>
          <a:ext cx="8896542" cy="1323948"/>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50884" tIns="35560" rIns="35560" bIns="35560" numCol="1" spcCol="1270" anchor="ctr" anchorCtr="0">
          <a:noAutofit/>
        </a:bodyPr>
        <a:lstStyle/>
        <a:p>
          <a:pPr lvl="0" algn="just" defTabSz="622300">
            <a:lnSpc>
              <a:spcPct val="90000"/>
            </a:lnSpc>
            <a:spcBef>
              <a:spcPct val="0"/>
            </a:spcBef>
            <a:spcAft>
              <a:spcPct val="35000"/>
            </a:spcAft>
          </a:pPr>
          <a:r>
            <a:rPr lang="es-ES_tradnl" sz="1400" kern="1200" dirty="0" smtClean="0">
              <a:latin typeface="Arial" panose="020B0604020202020204" pitchFamily="34" charset="0"/>
              <a:cs typeface="Arial" panose="020B0604020202020204" pitchFamily="34" charset="0"/>
            </a:rPr>
            <a:t>Tras realizar el análisis de la evolución financiera de las Cooperativas de Ahorro y Crédito del segmento 1, se observó que han existido cambios normativos de gran importancia, como es la segmentación de las instituciones que forman parte del sistema cooperativista financiero nacional, lo que provocó una reducción y reclasificación en el número de instituciones que componían el segmento 1. A pesar de la inestabilidad jurídica evidenciada, el segmento de estudio duplicó el tamaño de su activo, pasivo y patrimonio durante el periodo de estudio, mostrando un sostenido crecimiento con una desaceleración en el año 2015, pero normalizando para el 2016.</a:t>
          </a:r>
          <a:endParaRPr lang="es-EC" sz="1400" kern="1200" dirty="0">
            <a:latin typeface="Arial" panose="020B0604020202020204" pitchFamily="34" charset="0"/>
            <a:cs typeface="Arial" panose="020B0604020202020204" pitchFamily="34" charset="0"/>
          </a:endParaRPr>
        </a:p>
      </dsp:txBody>
      <dsp:txXfrm>
        <a:off x="918819" y="661974"/>
        <a:ext cx="8896542" cy="1323948"/>
      </dsp:txXfrm>
    </dsp:sp>
    <dsp:sp modelId="{284323F1-52F6-478A-A1B3-88C8305DC8BF}">
      <dsp:nvSpPr>
        <dsp:cNvPr id="0" name=""/>
        <dsp:cNvSpPr/>
      </dsp:nvSpPr>
      <dsp:spPr>
        <a:xfrm>
          <a:off x="91352" y="496480"/>
          <a:ext cx="1654935" cy="1654935"/>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D8C04B-180D-4F0A-8CD6-32DADC9EDC38}">
      <dsp:nvSpPr>
        <dsp:cNvPr id="0" name=""/>
        <dsp:cNvSpPr/>
      </dsp:nvSpPr>
      <dsp:spPr>
        <a:xfrm>
          <a:off x="1400075" y="2647896"/>
          <a:ext cx="8415287" cy="1323948"/>
        </a:xfrm>
        <a:prstGeom prst="rect">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50884" tIns="35560" rIns="35560" bIns="35560" numCol="1" spcCol="1270" anchor="ctr" anchorCtr="0">
          <a:noAutofit/>
        </a:bodyPr>
        <a:lstStyle/>
        <a:p>
          <a:pPr lvl="0" algn="just" defTabSz="622300">
            <a:lnSpc>
              <a:spcPct val="90000"/>
            </a:lnSpc>
            <a:spcBef>
              <a:spcPct val="0"/>
            </a:spcBef>
            <a:spcAft>
              <a:spcPct val="35000"/>
            </a:spcAft>
          </a:pPr>
          <a:r>
            <a:rPr lang="es-ES_tradnl" sz="1400" kern="1200" smtClean="0">
              <a:solidFill>
                <a:schemeClr val="tx1"/>
              </a:solidFill>
              <a:latin typeface="Arial" panose="020B0604020202020204" pitchFamily="34" charset="0"/>
              <a:cs typeface="Arial" panose="020B0604020202020204" pitchFamily="34" charset="0"/>
            </a:rPr>
            <a:t>De igual manera al analizar la estructura financiera se concluye que su principal activo es la cartera de crédito, concentrándose un mayor saldo en créditos de consumo, seguido del microcrédito, además que la principal fuente de financiamiento de este activo son los depósitos a plazo fijo por sus atractivas  tasas de interés en comparación con los bancos privados, generando así mayores niveles de liquidez.</a:t>
          </a:r>
          <a:endParaRPr lang="es-EC" sz="1400" kern="1200" dirty="0">
            <a:solidFill>
              <a:schemeClr val="tx1"/>
            </a:solidFill>
            <a:latin typeface="Arial" panose="020B0604020202020204" pitchFamily="34" charset="0"/>
            <a:cs typeface="Arial" panose="020B0604020202020204" pitchFamily="34" charset="0"/>
          </a:endParaRPr>
        </a:p>
      </dsp:txBody>
      <dsp:txXfrm>
        <a:off x="1400075" y="2647896"/>
        <a:ext cx="8415287" cy="1323948"/>
      </dsp:txXfrm>
    </dsp:sp>
    <dsp:sp modelId="{0B975590-39FA-469F-99CA-7A2027FA76F1}">
      <dsp:nvSpPr>
        <dsp:cNvPr id="0" name=""/>
        <dsp:cNvSpPr/>
      </dsp:nvSpPr>
      <dsp:spPr>
        <a:xfrm>
          <a:off x="572607" y="2482402"/>
          <a:ext cx="1654935" cy="1654935"/>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4A73FE-97EC-48AD-95DE-499B484BD90F}">
      <dsp:nvSpPr>
        <dsp:cNvPr id="0" name=""/>
        <dsp:cNvSpPr/>
      </dsp:nvSpPr>
      <dsp:spPr>
        <a:xfrm>
          <a:off x="918819" y="4633818"/>
          <a:ext cx="8896542" cy="1323948"/>
        </a:xfrm>
        <a:prstGeom prst="rect">
          <a:avLst/>
        </a:prstGeom>
        <a:gradFill rotWithShape="1">
          <a:gsLst>
            <a:gs pos="0">
              <a:schemeClr val="dk1">
                <a:tint val="65000"/>
                <a:lumMod val="110000"/>
              </a:schemeClr>
            </a:gs>
            <a:gs pos="88000">
              <a:schemeClr val="dk1">
                <a:tint val="90000"/>
              </a:schemeClr>
            </a:gs>
          </a:gsLst>
          <a:lin ang="5400000" scaled="0"/>
        </a:gradFill>
        <a:ln w="12700" cap="rnd"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1050884" tIns="35560" rIns="35560" bIns="35560" numCol="1" spcCol="1270" anchor="ctr" anchorCtr="0">
          <a:noAutofit/>
        </a:bodyPr>
        <a:lstStyle/>
        <a:p>
          <a:pPr lvl="0" algn="just" defTabSz="622300">
            <a:lnSpc>
              <a:spcPct val="90000"/>
            </a:lnSpc>
            <a:spcBef>
              <a:spcPct val="0"/>
            </a:spcBef>
            <a:spcAft>
              <a:spcPct val="35000"/>
            </a:spcAft>
          </a:pPr>
          <a:r>
            <a:rPr lang="es-ES_tradnl" sz="1400" kern="1200" smtClean="0">
              <a:solidFill>
                <a:schemeClr val="tx1"/>
              </a:solidFill>
              <a:latin typeface="Arial" panose="020B0604020202020204" pitchFamily="34" charset="0"/>
              <a:cs typeface="Arial" panose="020B0604020202020204" pitchFamily="34" charset="0"/>
            </a:rPr>
            <a:t>Una vez analizado los resultados del modelo CAMEL diseñado para determinar la sostenibilidad financiera de las Cooperativas de Ahorro y Crédito del segmento 1, se evidencia que el tamaño de los activos no se correlaciona con los niveles de sostenibilidad,  por lo que  ninguna cooperativa  se puede considerar como  muy sostenible ni tampoco que alguna sea insostenible.</a:t>
          </a:r>
          <a:endParaRPr lang="es-EC" sz="1400" kern="1200" dirty="0">
            <a:solidFill>
              <a:schemeClr val="tx1"/>
            </a:solidFill>
            <a:latin typeface="Arial" panose="020B0604020202020204" pitchFamily="34" charset="0"/>
            <a:cs typeface="Arial" panose="020B0604020202020204" pitchFamily="34" charset="0"/>
          </a:endParaRPr>
        </a:p>
      </dsp:txBody>
      <dsp:txXfrm>
        <a:off x="918819" y="4633818"/>
        <a:ext cx="8896542" cy="1323948"/>
      </dsp:txXfrm>
    </dsp:sp>
    <dsp:sp modelId="{20FFC2B7-4F21-4F57-9DDE-9AA7FBDFABEF}">
      <dsp:nvSpPr>
        <dsp:cNvPr id="0" name=""/>
        <dsp:cNvSpPr/>
      </dsp:nvSpPr>
      <dsp:spPr>
        <a:xfrm>
          <a:off x="91352" y="4468324"/>
          <a:ext cx="1654935" cy="1654935"/>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14863-5489-4E47-AF0E-28104E705C14}">
      <dsp:nvSpPr>
        <dsp:cNvPr id="0" name=""/>
        <dsp:cNvSpPr/>
      </dsp:nvSpPr>
      <dsp:spPr>
        <a:xfrm>
          <a:off x="-6627924" y="-1013567"/>
          <a:ext cx="7888572" cy="7888572"/>
        </a:xfrm>
        <a:prstGeom prst="blockArc">
          <a:avLst>
            <a:gd name="adj1" fmla="val 18900000"/>
            <a:gd name="adj2" fmla="val 2700000"/>
            <a:gd name="adj3" fmla="val 27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699E7-89D2-4B5A-8939-34CC4C3A2817}">
      <dsp:nvSpPr>
        <dsp:cNvPr id="0" name=""/>
        <dsp:cNvSpPr/>
      </dsp:nvSpPr>
      <dsp:spPr>
        <a:xfrm>
          <a:off x="659655" y="450627"/>
          <a:ext cx="9086211" cy="9017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743" tIns="35560" rIns="35560" bIns="35560" numCol="1" spcCol="1270" anchor="ctr" anchorCtr="0">
          <a:noAutofit/>
        </a:bodyPr>
        <a:lstStyle/>
        <a:p>
          <a:pPr lvl="0" algn="just" defTabSz="622300">
            <a:lnSpc>
              <a:spcPct val="90000"/>
            </a:lnSpc>
            <a:spcBef>
              <a:spcPct val="0"/>
            </a:spcBef>
            <a:spcAft>
              <a:spcPct val="35000"/>
            </a:spcAft>
          </a:pPr>
          <a:r>
            <a:rPr lang="es-ES_tradnl" sz="1400" b="0" kern="1200" smtClean="0">
              <a:solidFill>
                <a:schemeClr val="tx1"/>
              </a:solidFill>
              <a:latin typeface="Arial" panose="020B0604020202020204" pitchFamily="34" charset="0"/>
              <a:cs typeface="Arial" panose="020B0604020202020204" pitchFamily="34" charset="0"/>
            </a:rPr>
            <a:t>Se recomienda se analice la composición de la cartera de crédito a profundidad, puesto que el sistema Cooperativo tiene como esencia el financiamiento de actividades de micro emprendimiento y mediana empresa, lo cual no se ha estado cumpliendo, otorgando en su mayoría  créditos de consumo.</a:t>
          </a:r>
          <a:endParaRPr lang="es-EC" sz="1400" b="0" kern="1200" dirty="0">
            <a:solidFill>
              <a:schemeClr val="tx1"/>
            </a:solidFill>
            <a:latin typeface="Arial" panose="020B0604020202020204" pitchFamily="34" charset="0"/>
            <a:cs typeface="Arial" panose="020B0604020202020204" pitchFamily="34" charset="0"/>
          </a:endParaRPr>
        </a:p>
      </dsp:txBody>
      <dsp:txXfrm>
        <a:off x="659655" y="450627"/>
        <a:ext cx="9086211" cy="901723"/>
      </dsp:txXfrm>
    </dsp:sp>
    <dsp:sp modelId="{28D60D43-4D71-4102-AC10-0B651EFF9F9C}">
      <dsp:nvSpPr>
        <dsp:cNvPr id="0" name=""/>
        <dsp:cNvSpPr/>
      </dsp:nvSpPr>
      <dsp:spPr>
        <a:xfrm>
          <a:off x="96077" y="337911"/>
          <a:ext cx="1127154" cy="1127154"/>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33E3D8-3DC0-4D5E-AECD-F4AEA7962ABE}">
      <dsp:nvSpPr>
        <dsp:cNvPr id="0" name=""/>
        <dsp:cNvSpPr/>
      </dsp:nvSpPr>
      <dsp:spPr>
        <a:xfrm>
          <a:off x="1176633" y="1803447"/>
          <a:ext cx="8569232" cy="9017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743" tIns="35560" rIns="35560" bIns="35560" numCol="1" spcCol="1270" anchor="ctr" anchorCtr="0">
          <a:noAutofit/>
        </a:bodyPr>
        <a:lstStyle/>
        <a:p>
          <a:pPr lvl="0" algn="just" defTabSz="622300">
            <a:lnSpc>
              <a:spcPct val="90000"/>
            </a:lnSpc>
            <a:spcBef>
              <a:spcPct val="0"/>
            </a:spcBef>
            <a:spcAft>
              <a:spcPct val="35000"/>
            </a:spcAft>
          </a:pPr>
          <a:r>
            <a:rPr lang="es-ES_tradnl" sz="1400" b="0" kern="1200" dirty="0" smtClean="0">
              <a:solidFill>
                <a:schemeClr val="tx1"/>
              </a:solidFill>
              <a:latin typeface="Arial" panose="020B0604020202020204" pitchFamily="34" charset="0"/>
              <a:cs typeface="Arial" panose="020B0604020202020204" pitchFamily="34" charset="0"/>
            </a:rPr>
            <a:t>Se recomienda buscar estrategias  que ayuden a incrementar los depósitos a plazo fijo con plazos extendidos, debido a que la captación de recursos a corto plazo dificulta las inversiones a largo plazo; se requiere además tener mayor nivel de fondos disponibles para mantener un nivel adecuado de liquide</a:t>
          </a:r>
          <a:endParaRPr lang="es-EC" sz="1400" b="0" kern="1200" dirty="0">
            <a:solidFill>
              <a:schemeClr val="tx1"/>
            </a:solidFill>
            <a:latin typeface="Arial" panose="020B0604020202020204" pitchFamily="34" charset="0"/>
            <a:cs typeface="Arial" panose="020B0604020202020204" pitchFamily="34" charset="0"/>
          </a:endParaRPr>
        </a:p>
      </dsp:txBody>
      <dsp:txXfrm>
        <a:off x="1176633" y="1803447"/>
        <a:ext cx="8569232" cy="901723"/>
      </dsp:txXfrm>
    </dsp:sp>
    <dsp:sp modelId="{240C275E-82A0-4F50-95C2-FD7115506448}">
      <dsp:nvSpPr>
        <dsp:cNvPr id="0" name=""/>
        <dsp:cNvSpPr/>
      </dsp:nvSpPr>
      <dsp:spPr>
        <a:xfrm>
          <a:off x="613056" y="1690731"/>
          <a:ext cx="1127154" cy="1127154"/>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605FF-655E-47A7-9CEC-5893E78405E9}">
      <dsp:nvSpPr>
        <dsp:cNvPr id="0" name=""/>
        <dsp:cNvSpPr/>
      </dsp:nvSpPr>
      <dsp:spPr>
        <a:xfrm>
          <a:off x="1176633" y="3156267"/>
          <a:ext cx="8569232" cy="9017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743" tIns="35560" rIns="35560" bIns="35560" numCol="1" spcCol="1270" anchor="ctr" anchorCtr="0">
          <a:noAutofit/>
        </a:bodyPr>
        <a:lstStyle/>
        <a:p>
          <a:pPr lvl="0" algn="just" defTabSz="622300">
            <a:lnSpc>
              <a:spcPct val="90000"/>
            </a:lnSpc>
            <a:spcBef>
              <a:spcPct val="0"/>
            </a:spcBef>
            <a:spcAft>
              <a:spcPct val="35000"/>
            </a:spcAft>
          </a:pPr>
          <a:r>
            <a:rPr lang="es-ES_tradnl" sz="1400" b="0" kern="1200" dirty="0" smtClean="0">
              <a:solidFill>
                <a:schemeClr val="tx1"/>
              </a:solidFill>
              <a:latin typeface="Arial" panose="020B0604020202020204" pitchFamily="34" charset="0"/>
              <a:cs typeface="Arial" panose="020B0604020202020204" pitchFamily="34" charset="0"/>
            </a:rPr>
            <a:t>De acuerdo a los resultados obtenidos se sugiere a los entes de control, realizar un profundo análisis institucional de las cooperativas de ahorro y crédito del segmento 1, que han mostrado los más bajos resultados, con fin de proteger los intereses de los asociados.</a:t>
          </a:r>
          <a:endParaRPr lang="es-EC" sz="1400" b="0" kern="1200" dirty="0">
            <a:solidFill>
              <a:schemeClr val="tx1"/>
            </a:solidFill>
            <a:latin typeface="Arial" panose="020B0604020202020204" pitchFamily="34" charset="0"/>
            <a:cs typeface="Arial" panose="020B0604020202020204" pitchFamily="34" charset="0"/>
          </a:endParaRPr>
        </a:p>
      </dsp:txBody>
      <dsp:txXfrm>
        <a:off x="1176633" y="3156267"/>
        <a:ext cx="8569232" cy="901723"/>
      </dsp:txXfrm>
    </dsp:sp>
    <dsp:sp modelId="{7DA8AA4C-3711-4CC9-9A32-003FAA9EAAA9}">
      <dsp:nvSpPr>
        <dsp:cNvPr id="0" name=""/>
        <dsp:cNvSpPr/>
      </dsp:nvSpPr>
      <dsp:spPr>
        <a:xfrm>
          <a:off x="613056" y="3043551"/>
          <a:ext cx="1127154" cy="1127154"/>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BFD8C-18BA-495A-8A5D-49D636CCB642}">
      <dsp:nvSpPr>
        <dsp:cNvPr id="0" name=""/>
        <dsp:cNvSpPr/>
      </dsp:nvSpPr>
      <dsp:spPr>
        <a:xfrm>
          <a:off x="659655" y="4509087"/>
          <a:ext cx="9086211" cy="9017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5743" tIns="35560" rIns="35560" bIns="35560" numCol="1" spcCol="1270" anchor="ctr" anchorCtr="0">
          <a:noAutofit/>
        </a:bodyPr>
        <a:lstStyle/>
        <a:p>
          <a:pPr lvl="0" algn="just" defTabSz="622300">
            <a:lnSpc>
              <a:spcPct val="90000"/>
            </a:lnSpc>
            <a:spcBef>
              <a:spcPct val="0"/>
            </a:spcBef>
            <a:spcAft>
              <a:spcPct val="35000"/>
            </a:spcAft>
          </a:pPr>
          <a:r>
            <a:rPr lang="es-ES_tradnl" sz="1400" b="0" kern="1200" dirty="0" smtClean="0">
              <a:solidFill>
                <a:schemeClr val="tx1"/>
              </a:solidFill>
              <a:latin typeface="Arial" panose="020B0604020202020204" pitchFamily="34" charset="0"/>
              <a:cs typeface="Arial" panose="020B0604020202020204" pitchFamily="34" charset="0"/>
            </a:rPr>
            <a:t>La propuesta de mejora planteada, se recomienda aplicarla en cada institución financiera del segmento 1, con el objetivo de mejorar sus indicadores financieros, además se debe realizar una evaluación constante para conocer los resultados de aplicar la metodología propuesta.</a:t>
          </a:r>
          <a:endParaRPr lang="es-EC" sz="1400" b="0" kern="1200" dirty="0">
            <a:solidFill>
              <a:schemeClr val="tx1"/>
            </a:solidFill>
            <a:latin typeface="Arial" panose="020B0604020202020204" pitchFamily="34" charset="0"/>
            <a:cs typeface="Arial" panose="020B0604020202020204" pitchFamily="34" charset="0"/>
          </a:endParaRPr>
        </a:p>
      </dsp:txBody>
      <dsp:txXfrm>
        <a:off x="659655" y="4509087"/>
        <a:ext cx="9086211" cy="901723"/>
      </dsp:txXfrm>
    </dsp:sp>
    <dsp:sp modelId="{46417244-5821-410B-BFDA-99C174C9FC8E}">
      <dsp:nvSpPr>
        <dsp:cNvPr id="0" name=""/>
        <dsp:cNvSpPr/>
      </dsp:nvSpPr>
      <dsp:spPr>
        <a:xfrm>
          <a:off x="96077" y="4396371"/>
          <a:ext cx="1127154" cy="1127154"/>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88025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13410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82225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27085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0351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3620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283260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410972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250059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206711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140632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82463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115618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193886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60977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38CC67-26FA-441C-A10C-BCADE661516E}" type="datetimeFigureOut">
              <a:rPr lang="es-EC" smtClean="0"/>
              <a:pPr/>
              <a:t>23/01/2018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32626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8CC67-26FA-441C-A10C-BCADE661516E}" type="datetimeFigureOut">
              <a:rPr lang="es-EC" smtClean="0"/>
              <a:pPr/>
              <a:t>23/01/2018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E47D84-6CE5-463C-B0A0-D2D1E345FED3}" type="slidenum">
              <a:rPr lang="es-EC" smtClean="0"/>
              <a:pPr/>
              <a:t>‹Nº›</a:t>
            </a:fld>
            <a:endParaRPr lang="es-EC"/>
          </a:p>
        </p:txBody>
      </p:sp>
    </p:spTree>
    <p:extLst>
      <p:ext uri="{BB962C8B-B14F-4D97-AF65-F5344CB8AC3E}">
        <p14:creationId xmlns:p14="http://schemas.microsoft.com/office/powerpoint/2010/main" xmlns="" val="3724207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7414" y="147459"/>
            <a:ext cx="6701051" cy="1801507"/>
          </a:xfrm>
          <a:prstGeom prst="rect">
            <a:avLst/>
          </a:prstGeom>
          <a:noFill/>
          <a:ln>
            <a:noFill/>
          </a:ln>
        </p:spPr>
      </p:pic>
      <p:sp>
        <p:nvSpPr>
          <p:cNvPr id="5" name="Título 1"/>
          <p:cNvSpPr txBox="1">
            <a:spLocks/>
          </p:cNvSpPr>
          <p:nvPr/>
        </p:nvSpPr>
        <p:spPr>
          <a:xfrm>
            <a:off x="978795" y="1948966"/>
            <a:ext cx="8834906" cy="4880476"/>
          </a:xfrm>
          <a:prstGeom prst="rect">
            <a:avLst/>
          </a:prstGeom>
        </p:spPr>
        <p:txBody>
          <a:bodyPr vert="horz" lIns="91440" tIns="45720" rIns="91440" bIns="45720" rtlCol="0" anchor="b">
            <a:normAutofit fontScale="9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ln w="0"/>
                <a:solidFill>
                  <a:schemeClr val="tx1"/>
                </a:solidFill>
                <a:latin typeface="Times New Roman" panose="02020603050405020304" pitchFamily="18" charset="0"/>
                <a:cs typeface="Times New Roman" panose="02020603050405020304" pitchFamily="18" charset="0"/>
              </a:rPr>
              <a:t>DEPARTAMENTO DE CIENCIAS ADMINISTRATIVAS, ECONÓMICAS Y DE COMERCIO</a:t>
            </a:r>
            <a:br>
              <a:rPr lang="es-EC" sz="1800" b="1" dirty="0" smtClean="0">
                <a:ln w="0"/>
                <a:solidFill>
                  <a:schemeClr val="tx1"/>
                </a:solidFill>
                <a:latin typeface="Times New Roman" panose="02020603050405020304" pitchFamily="18" charset="0"/>
                <a:cs typeface="Times New Roman" panose="02020603050405020304" pitchFamily="18" charset="0"/>
              </a:rPr>
            </a:br>
            <a:endParaRPr lang="es-EC" sz="1800" b="1" dirty="0" smtClean="0">
              <a:ln w="0"/>
              <a:solidFill>
                <a:schemeClr val="tx1"/>
              </a:solidFill>
              <a:latin typeface="Times New Roman" panose="02020603050405020304" pitchFamily="18" charset="0"/>
              <a:cs typeface="Times New Roman" panose="02020603050405020304" pitchFamily="18" charset="0"/>
            </a:endParaRPr>
          </a:p>
          <a:p>
            <a:pPr algn="ctr"/>
            <a:r>
              <a:rPr lang="es-EC" sz="1800" b="1" dirty="0" smtClean="0">
                <a:ln w="0"/>
                <a:solidFill>
                  <a:schemeClr val="tx1"/>
                </a:solidFill>
                <a:latin typeface="Times New Roman" panose="02020603050405020304" pitchFamily="18" charset="0"/>
                <a:cs typeface="Times New Roman" panose="02020603050405020304" pitchFamily="18" charset="0"/>
              </a:rPr>
              <a:t>CARRERA DE CONTABILIDAD Y AUDITORÍA</a:t>
            </a:r>
          </a:p>
          <a:p>
            <a:pPr algn="ctr"/>
            <a:endParaRPr lang="es-EC" sz="1800" b="1" dirty="0" smtClean="0">
              <a:ln w="0"/>
              <a:solidFill>
                <a:schemeClr val="tx1"/>
              </a:solidFill>
              <a:latin typeface="Times New Roman" panose="02020603050405020304" pitchFamily="18" charset="0"/>
              <a:cs typeface="Times New Roman" panose="02020603050405020304" pitchFamily="18" charset="0"/>
            </a:endParaRPr>
          </a:p>
          <a:p>
            <a:pPr algn="ct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2700" b="1" dirty="0" smtClean="0">
                <a:ln w="0"/>
                <a:solidFill>
                  <a:schemeClr val="tx1"/>
                </a:solidFill>
                <a:latin typeface="Times New Roman" panose="02020603050405020304" pitchFamily="18" charset="0"/>
                <a:cs typeface="Times New Roman" panose="02020603050405020304" pitchFamily="18" charset="0"/>
              </a:rPr>
              <a:t>TEMA:“</a:t>
            </a:r>
            <a:r>
              <a:rPr lang="es-ES_tradnl" sz="2700" b="1" dirty="0" smtClean="0">
                <a:ln w="0"/>
                <a:solidFill>
                  <a:schemeClr val="tx1"/>
                </a:solidFill>
                <a:latin typeface="Times New Roman" panose="02020603050405020304" pitchFamily="18" charset="0"/>
                <a:cs typeface="Times New Roman" panose="02020603050405020304" pitchFamily="18" charset="0"/>
              </a:rPr>
              <a:t>ANÁLISIS DE SOSTENIBILIDAD FINANCIERA DE LAS COOPERATIVAS DE AHORRO Y CRÉDITO DEL SEGMENTO 1</a:t>
            </a:r>
            <a:r>
              <a:rPr lang="es-EC" sz="2700" b="1" dirty="0" smtClean="0">
                <a:ln w="0"/>
                <a:solidFill>
                  <a:schemeClr val="tx1"/>
                </a:solidFill>
                <a:latin typeface="Times New Roman" panose="02020603050405020304" pitchFamily="18" charset="0"/>
                <a:cs typeface="Times New Roman" panose="02020603050405020304" pitchFamily="18" charset="0"/>
              </a:rPr>
              <a:t>”</a:t>
            </a:r>
          </a:p>
          <a:p>
            <a:pPr algn="ct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800" b="1" dirty="0" smtClean="0">
                <a:ln w="0"/>
                <a:solidFill>
                  <a:schemeClr val="tx1"/>
                </a:solidFill>
                <a:latin typeface="Times New Roman" panose="02020603050405020304" pitchFamily="18" charset="0"/>
                <a:cs typeface="Times New Roman" panose="02020603050405020304" pitchFamily="18" charset="0"/>
              </a:rPr>
              <a:t>AUTOR: JORGE NICOLÁS MOPOSITA CHANGO</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800" b="1" dirty="0" smtClean="0">
                <a:ln w="0"/>
                <a:solidFill>
                  <a:schemeClr val="tx1"/>
                </a:solidFill>
                <a:latin typeface="Times New Roman" panose="02020603050405020304" pitchFamily="18" charset="0"/>
                <a:cs typeface="Times New Roman" panose="02020603050405020304" pitchFamily="18" charset="0"/>
              </a:rPr>
              <a:t>DIRECTOR DE TESIS: ING. MARCO HERNÁNDEZ</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SANGOLQUÍ - 2018</a:t>
            </a:r>
            <a:r>
              <a:rPr lang="es-EC" sz="1800" b="1" dirty="0" smtClean="0">
                <a:ln w="0"/>
                <a:solidFill>
                  <a:schemeClr val="tx1"/>
                </a:solidFill>
                <a:latin typeface="Times New Roman" panose="02020603050405020304" pitchFamily="18" charset="0"/>
                <a:cs typeface="Times New Roman" panose="02020603050405020304" pitchFamily="18" charset="0"/>
              </a:rPr>
              <a:t/>
            </a:r>
            <a:br>
              <a:rPr lang="es-EC" sz="1800" b="1" dirty="0" smtClean="0">
                <a:ln w="0"/>
                <a:solidFill>
                  <a:schemeClr val="tx1"/>
                </a:solidFill>
                <a:latin typeface="Times New Roman" panose="02020603050405020304" pitchFamily="18" charset="0"/>
                <a:cs typeface="Times New Roman" panose="02020603050405020304" pitchFamily="18" charset="0"/>
              </a:rPr>
            </a:br>
            <a:endParaRPr lang="es-EC" sz="2000" b="1"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8908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7EF8938E-EEFA-4AE2-B354-B8306B512730}"/>
              </a:ext>
            </a:extLst>
          </p:cNvPr>
          <p:cNvSpPr txBox="1">
            <a:spLocks/>
          </p:cNvSpPr>
          <p:nvPr/>
        </p:nvSpPr>
        <p:spPr>
          <a:xfrm>
            <a:off x="666860" y="3245523"/>
            <a:ext cx="6377886" cy="674602"/>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t>INSTRUMENTO DE RECOLECCIÓN DE DATOS</a:t>
            </a:r>
            <a:endParaRPr lang="es-ES" sz="2800" dirty="0"/>
          </a:p>
        </p:txBody>
      </p:sp>
      <p:sp>
        <p:nvSpPr>
          <p:cNvPr id="7" name="Título 1">
            <a:extLst>
              <a:ext uri="{FF2B5EF4-FFF2-40B4-BE49-F238E27FC236}">
                <a16:creationId xmlns:a16="http://schemas.microsoft.com/office/drawing/2014/main" xmlns="" id="{6F2F5EB6-F5F5-4E5A-AD0D-26FC93DB1140}"/>
              </a:ext>
            </a:extLst>
          </p:cNvPr>
          <p:cNvSpPr txBox="1">
            <a:spLocks/>
          </p:cNvSpPr>
          <p:nvPr/>
        </p:nvSpPr>
        <p:spPr>
          <a:xfrm>
            <a:off x="666860" y="1828788"/>
            <a:ext cx="6377886" cy="6746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t>UNIVERSO</a:t>
            </a:r>
            <a:endParaRPr lang="es-ES" sz="2800" dirty="0"/>
          </a:p>
        </p:txBody>
      </p:sp>
      <p:sp>
        <p:nvSpPr>
          <p:cNvPr id="8" name="CuadroTexto 7">
            <a:extLst>
              <a:ext uri="{FF2B5EF4-FFF2-40B4-BE49-F238E27FC236}">
                <a16:creationId xmlns:a16="http://schemas.microsoft.com/office/drawing/2014/main" xmlns="" id="{7346C5A6-F10E-4400-8D51-FAB708385700}"/>
              </a:ext>
            </a:extLst>
          </p:cNvPr>
          <p:cNvSpPr txBox="1"/>
          <p:nvPr/>
        </p:nvSpPr>
        <p:spPr>
          <a:xfrm>
            <a:off x="666860" y="614782"/>
            <a:ext cx="6377885" cy="1077218"/>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600" b="1" dirty="0" smtClean="0"/>
              <a:t>COOPERATIVAS DE AHORRO Y CRÉDITO: </a:t>
            </a:r>
            <a:endParaRPr lang="es-ES" sz="1600" dirty="0"/>
          </a:p>
          <a:p>
            <a:pPr marL="285750" indent="-285750">
              <a:buFont typeface="Wingdings" panose="05000000000000000000" pitchFamily="2" charset="2"/>
              <a:buChar char="Ø"/>
            </a:pPr>
            <a:r>
              <a:rPr lang="es-ES" sz="1600" dirty="0" smtClean="0"/>
              <a:t>Organizaciones formadas por personas naturales o jurídicas</a:t>
            </a:r>
          </a:p>
          <a:p>
            <a:pPr marL="285750" indent="-285750">
              <a:buFont typeface="Wingdings" panose="05000000000000000000" pitchFamily="2" charset="2"/>
              <a:buChar char="Ø"/>
            </a:pPr>
            <a:r>
              <a:rPr lang="es-ES" sz="1600" dirty="0" smtClean="0"/>
              <a:t>Actividades de intermediación financiera</a:t>
            </a:r>
          </a:p>
          <a:p>
            <a:pPr marL="342900" indent="-342900">
              <a:buFont typeface="Wingdings" panose="05000000000000000000" pitchFamily="2" charset="2"/>
              <a:buChar char="Ø"/>
            </a:pPr>
            <a:r>
              <a:rPr lang="es-ES" sz="1600" dirty="0" smtClean="0"/>
              <a:t>Responsabilidad social con socios  </a:t>
            </a:r>
            <a:endParaRPr lang="es-ES" sz="1600" dirty="0"/>
          </a:p>
        </p:txBody>
      </p:sp>
      <p:sp>
        <p:nvSpPr>
          <p:cNvPr id="9" name="CuadroTexto 8">
            <a:extLst>
              <a:ext uri="{FF2B5EF4-FFF2-40B4-BE49-F238E27FC236}">
                <a16:creationId xmlns:a16="http://schemas.microsoft.com/office/drawing/2014/main" xmlns="" id="{7D8EC4AA-788F-4955-9ECF-9E84ABE4AF4A}"/>
              </a:ext>
            </a:extLst>
          </p:cNvPr>
          <p:cNvSpPr txBox="1"/>
          <p:nvPr/>
        </p:nvSpPr>
        <p:spPr>
          <a:xfrm>
            <a:off x="666860" y="2328057"/>
            <a:ext cx="6377885" cy="646331"/>
          </a:xfrm>
          <a:prstGeom prst="rect">
            <a:avLst/>
          </a:prstGeom>
          <a:solidFill>
            <a:srgbClr val="3399FF"/>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dirty="0" smtClean="0"/>
              <a:t>25 Cooperativas de Ahorro y Crédito del Segmento 1 </a:t>
            </a:r>
          </a:p>
          <a:p>
            <a:pPr algn="just"/>
            <a:r>
              <a:rPr lang="es-ES" dirty="0" smtClean="0"/>
              <a:t>(100% COAC´s)</a:t>
            </a:r>
            <a:endParaRPr lang="es-ES" dirty="0"/>
          </a:p>
        </p:txBody>
      </p:sp>
      <p:sp>
        <p:nvSpPr>
          <p:cNvPr id="10" name="CuadroTexto 9">
            <a:extLst>
              <a:ext uri="{FF2B5EF4-FFF2-40B4-BE49-F238E27FC236}">
                <a16:creationId xmlns:a16="http://schemas.microsoft.com/office/drawing/2014/main" xmlns="" id="{C39BA80C-075E-4619-A597-EED778654695}"/>
              </a:ext>
            </a:extLst>
          </p:cNvPr>
          <p:cNvSpPr txBox="1"/>
          <p:nvPr/>
        </p:nvSpPr>
        <p:spPr>
          <a:xfrm>
            <a:off x="666858" y="3821928"/>
            <a:ext cx="6377887" cy="646331"/>
          </a:xfrm>
          <a:prstGeom prst="rect">
            <a:avLst/>
          </a:prstGeom>
          <a:solidFill>
            <a:srgbClr val="99FF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t>Base de datos</a:t>
            </a:r>
          </a:p>
          <a:p>
            <a:r>
              <a:rPr lang="es-ES" dirty="0" smtClean="0"/>
              <a:t>oficios</a:t>
            </a:r>
            <a:endParaRPr lang="es-ES" dirty="0"/>
          </a:p>
        </p:txBody>
      </p:sp>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ítulo 1">
            <a:extLst>
              <a:ext uri="{FF2B5EF4-FFF2-40B4-BE49-F238E27FC236}">
                <a16:creationId xmlns:a16="http://schemas.microsoft.com/office/drawing/2014/main" xmlns="" id="{6F2F5EB6-F5F5-4E5A-AD0D-26FC93DB1140}"/>
              </a:ext>
            </a:extLst>
          </p:cNvPr>
          <p:cNvSpPr txBox="1">
            <a:spLocks/>
          </p:cNvSpPr>
          <p:nvPr/>
        </p:nvSpPr>
        <p:spPr>
          <a:xfrm>
            <a:off x="666860" y="93088"/>
            <a:ext cx="8911687" cy="6746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t>POBLACIÓN OBJETO DE ESTUDIO</a:t>
            </a:r>
            <a:endParaRPr lang="es-ES" sz="2800" dirty="0"/>
          </a:p>
        </p:txBody>
      </p:sp>
      <p:pic>
        <p:nvPicPr>
          <p:cNvPr id="13" name="Imagen 1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1684" y="168329"/>
            <a:ext cx="5090795" cy="2870454"/>
          </a:xfrm>
          <a:prstGeom prst="rect">
            <a:avLst/>
          </a:prstGeom>
          <a:noFill/>
        </p:spPr>
      </p:pic>
      <p:sp>
        <p:nvSpPr>
          <p:cNvPr id="14" name="Título 1">
            <a:extLst>
              <a:ext uri="{FF2B5EF4-FFF2-40B4-BE49-F238E27FC236}">
                <a16:creationId xmlns:a16="http://schemas.microsoft.com/office/drawing/2014/main" xmlns="" id="{7EF8938E-EEFA-4AE2-B354-B8306B512730}"/>
              </a:ext>
            </a:extLst>
          </p:cNvPr>
          <p:cNvSpPr txBox="1">
            <a:spLocks/>
          </p:cNvSpPr>
          <p:nvPr/>
        </p:nvSpPr>
        <p:spPr>
          <a:xfrm>
            <a:off x="666858" y="4584368"/>
            <a:ext cx="6377886" cy="6746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t>PROCESAMIENTO DE INFORMACIÓN</a:t>
            </a:r>
            <a:endParaRPr lang="es-ES" sz="2800" dirty="0"/>
          </a:p>
        </p:txBody>
      </p:sp>
      <p:sp>
        <p:nvSpPr>
          <p:cNvPr id="15" name="CuadroTexto 14">
            <a:extLst>
              <a:ext uri="{FF2B5EF4-FFF2-40B4-BE49-F238E27FC236}">
                <a16:creationId xmlns:a16="http://schemas.microsoft.com/office/drawing/2014/main" xmlns="" id="{7346C5A6-F10E-4400-8D51-FAB708385700}"/>
              </a:ext>
            </a:extLst>
          </p:cNvPr>
          <p:cNvSpPr txBox="1"/>
          <p:nvPr/>
        </p:nvSpPr>
        <p:spPr>
          <a:xfrm>
            <a:off x="663769" y="5225880"/>
            <a:ext cx="6380975" cy="369332"/>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600" b="1" dirty="0"/>
              <a:t>Software: </a:t>
            </a:r>
            <a:r>
              <a:rPr lang="es-ES" sz="1600" dirty="0" smtClean="0"/>
              <a:t>Microsoft - Excel</a:t>
            </a:r>
            <a:r>
              <a:rPr lang="es-ES" dirty="0" smtClean="0"/>
              <a:t> </a:t>
            </a:r>
            <a:endParaRPr lang="es-ES" dirty="0"/>
          </a:p>
        </p:txBody>
      </p:sp>
      <p:pic>
        <p:nvPicPr>
          <p:cNvPr id="3074" name="Picture 2" descr="Imagen relacionad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3576" y="3407096"/>
            <a:ext cx="2041289" cy="128525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a:blip r:embed="rId5" cstate="print"/>
          <a:stretch>
            <a:fillRect/>
          </a:stretch>
        </p:blipFill>
        <p:spPr>
          <a:xfrm>
            <a:off x="7534142" y="4584368"/>
            <a:ext cx="1437145" cy="1437145"/>
          </a:xfrm>
          <a:prstGeom prst="rect">
            <a:avLst/>
          </a:prstGeom>
        </p:spPr>
      </p:pic>
    </p:spTree>
    <p:extLst>
      <p:ext uri="{BB962C8B-B14F-4D97-AF65-F5344CB8AC3E}">
        <p14:creationId xmlns:p14="http://schemas.microsoft.com/office/powerpoint/2010/main" xmlns="" val="1792968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ítulo 1"/>
          <p:cNvSpPr>
            <a:spLocks noGrp="1"/>
          </p:cNvSpPr>
          <p:nvPr>
            <p:ph type="title"/>
          </p:nvPr>
        </p:nvSpPr>
        <p:spPr>
          <a:xfrm>
            <a:off x="90153" y="0"/>
            <a:ext cx="7105777" cy="554468"/>
          </a:xfrm>
        </p:spPr>
        <p:txBody>
          <a:bodyPr>
            <a:normAutofit fontScale="90000"/>
          </a:bodyPr>
          <a:lstStyle/>
          <a:p>
            <a:pPr algn="ctr"/>
            <a:r>
              <a:rPr lang="es-EC" sz="3200" b="1" dirty="0" smtClean="0">
                <a:solidFill>
                  <a:schemeClr val="tx1"/>
                </a:solidFill>
              </a:rPr>
              <a:t>Marco Metodológico    CAMEL</a:t>
            </a:r>
            <a:endParaRPr lang="es-EC" sz="3200" b="1" dirty="0">
              <a:solidFill>
                <a:schemeClr val="tx1"/>
              </a:solidFill>
            </a:endParaRPr>
          </a:p>
        </p:txBody>
      </p:sp>
      <p:graphicFrame>
        <p:nvGraphicFramePr>
          <p:cNvPr id="2" name="Diagrama 1"/>
          <p:cNvGraphicFramePr/>
          <p:nvPr>
            <p:extLst>
              <p:ext uri="{D42A27DB-BD31-4B8C-83A1-F6EECF244321}">
                <p14:modId xmlns:p14="http://schemas.microsoft.com/office/powerpoint/2010/main" xmlns="" val="659127014"/>
              </p:ext>
            </p:extLst>
          </p:nvPr>
        </p:nvGraphicFramePr>
        <p:xfrm>
          <a:off x="2191122" y="625861"/>
          <a:ext cx="6330122" cy="4445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Tabla 14"/>
          <p:cNvGraphicFramePr>
            <a:graphicFrameLocks noGrp="1"/>
          </p:cNvGraphicFramePr>
          <p:nvPr>
            <p:extLst>
              <p:ext uri="{D42A27DB-BD31-4B8C-83A1-F6EECF244321}">
                <p14:modId xmlns:p14="http://schemas.microsoft.com/office/powerpoint/2010/main" xmlns="" val="3573451647"/>
              </p:ext>
            </p:extLst>
          </p:nvPr>
        </p:nvGraphicFramePr>
        <p:xfrm>
          <a:off x="3303710" y="5318371"/>
          <a:ext cx="3991672" cy="1149498"/>
        </p:xfrm>
        <a:graphic>
          <a:graphicData uri="http://schemas.openxmlformats.org/drawingml/2006/table">
            <a:tbl>
              <a:tblPr>
                <a:tableStyleId>{35758FB7-9AC5-4552-8A53-C91805E547FA}</a:tableStyleId>
              </a:tblPr>
              <a:tblGrid>
                <a:gridCol w="1694140">
                  <a:extLst>
                    <a:ext uri="{9D8B030D-6E8A-4147-A177-3AD203B41FA5}">
                      <a16:colId xmlns:a16="http://schemas.microsoft.com/office/drawing/2014/main" xmlns="" val="20000"/>
                    </a:ext>
                  </a:extLst>
                </a:gridCol>
                <a:gridCol w="2297532">
                  <a:extLst>
                    <a:ext uri="{9D8B030D-6E8A-4147-A177-3AD203B41FA5}">
                      <a16:colId xmlns:a16="http://schemas.microsoft.com/office/drawing/2014/main" xmlns="" val="20001"/>
                    </a:ext>
                  </a:extLst>
                </a:gridCol>
              </a:tblGrid>
              <a:tr h="133827">
                <a:tc>
                  <a:txBody>
                    <a:bodyPr/>
                    <a:lstStyle/>
                    <a:p>
                      <a:pPr algn="ctr" fontAlgn="ctr"/>
                      <a:r>
                        <a:rPr lang="es-EC" sz="1200" u="none" strike="noStrike" dirty="0">
                          <a:effectLst/>
                        </a:rPr>
                        <a:t>Rango de calificación</a:t>
                      </a:r>
                      <a:endParaRPr lang="es-EC" sz="1200" b="1" i="0" u="none" strike="noStrike" dirty="0">
                        <a:solidFill>
                          <a:srgbClr val="000000"/>
                        </a:solidFill>
                        <a:effectLst/>
                        <a:latin typeface="Calibri" panose="020F0502020204030204" pitchFamily="34" charset="0"/>
                      </a:endParaRPr>
                    </a:p>
                  </a:txBody>
                  <a:tcPr marL="8703" marR="8703" marT="8703" marB="0" anchor="ctr"/>
                </a:tc>
                <a:tc>
                  <a:txBody>
                    <a:bodyPr/>
                    <a:lstStyle/>
                    <a:p>
                      <a:pPr algn="ctr" fontAlgn="ctr"/>
                      <a:r>
                        <a:rPr lang="es-EC" sz="1200" u="none" strike="noStrike">
                          <a:effectLst/>
                        </a:rPr>
                        <a:t>Interpretación</a:t>
                      </a:r>
                      <a:endParaRPr lang="es-EC" sz="1200" b="1" i="0" u="none" strike="noStrike">
                        <a:solidFill>
                          <a:srgbClr val="000000"/>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xmlns="" val="10000"/>
                  </a:ext>
                </a:extLst>
              </a:tr>
              <a:tr h="172049">
                <a:tc>
                  <a:txBody>
                    <a:bodyPr/>
                    <a:lstStyle/>
                    <a:p>
                      <a:pPr algn="ctr" fontAlgn="ctr"/>
                      <a:r>
                        <a:rPr lang="es-EC" sz="1200" u="none" strike="noStrike">
                          <a:effectLst/>
                        </a:rPr>
                        <a:t>1 – 1,99</a:t>
                      </a:r>
                      <a:endParaRPr lang="es-EC" sz="1200" b="1" i="0" u="none" strike="noStrike">
                        <a:solidFill>
                          <a:srgbClr val="000000"/>
                        </a:solidFill>
                        <a:effectLst/>
                        <a:latin typeface="Calibri" panose="020F0502020204030204" pitchFamily="34" charset="0"/>
                      </a:endParaRPr>
                    </a:p>
                  </a:txBody>
                  <a:tcPr marL="8703" marR="8703" marT="8703" marB="0" anchor="ctr"/>
                </a:tc>
                <a:tc>
                  <a:txBody>
                    <a:bodyPr/>
                    <a:lstStyle/>
                    <a:p>
                      <a:pPr algn="ctr" fontAlgn="ctr"/>
                      <a:r>
                        <a:rPr lang="es-EC" sz="1200" u="none" strike="noStrike">
                          <a:effectLst/>
                        </a:rPr>
                        <a:t>Muy Sostenibles</a:t>
                      </a:r>
                      <a:endParaRPr lang="es-EC" sz="1200" b="1" i="0" u="none" strike="noStrike">
                        <a:solidFill>
                          <a:srgbClr val="000000"/>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xmlns="" val="10001"/>
                  </a:ext>
                </a:extLst>
              </a:tr>
              <a:tr h="172049">
                <a:tc>
                  <a:txBody>
                    <a:bodyPr/>
                    <a:lstStyle/>
                    <a:p>
                      <a:pPr algn="ctr" fontAlgn="ctr"/>
                      <a:r>
                        <a:rPr lang="es-EC" sz="1200" u="none" strike="noStrike">
                          <a:effectLst/>
                        </a:rPr>
                        <a:t>2 – 2,99</a:t>
                      </a:r>
                      <a:endParaRPr lang="es-EC" sz="1200" b="1" i="0" u="none" strike="noStrike">
                        <a:solidFill>
                          <a:srgbClr val="000000"/>
                        </a:solidFill>
                        <a:effectLst/>
                        <a:latin typeface="Calibri" panose="020F0502020204030204" pitchFamily="34" charset="0"/>
                      </a:endParaRPr>
                    </a:p>
                  </a:txBody>
                  <a:tcPr marL="8703" marR="8703" marT="8703" marB="0" anchor="ctr"/>
                </a:tc>
                <a:tc>
                  <a:txBody>
                    <a:bodyPr/>
                    <a:lstStyle/>
                    <a:p>
                      <a:pPr algn="ctr" fontAlgn="ctr"/>
                      <a:r>
                        <a:rPr lang="es-EC" sz="1200" u="none" strike="noStrike" dirty="0">
                          <a:effectLst/>
                        </a:rPr>
                        <a:t>Sostenibles</a:t>
                      </a:r>
                      <a:endParaRPr lang="es-EC" sz="1200" b="1" i="0" u="none" strike="noStrike" dirty="0">
                        <a:solidFill>
                          <a:srgbClr val="000000"/>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xmlns="" val="10002"/>
                  </a:ext>
                </a:extLst>
              </a:tr>
              <a:tr h="172049">
                <a:tc>
                  <a:txBody>
                    <a:bodyPr/>
                    <a:lstStyle/>
                    <a:p>
                      <a:pPr algn="ctr" fontAlgn="ctr"/>
                      <a:r>
                        <a:rPr lang="es-EC" sz="1200" u="none" strike="noStrike">
                          <a:effectLst/>
                        </a:rPr>
                        <a:t>3 – 3,99</a:t>
                      </a:r>
                      <a:endParaRPr lang="es-EC" sz="1200" b="1" i="0" u="none" strike="noStrike">
                        <a:solidFill>
                          <a:srgbClr val="000000"/>
                        </a:solidFill>
                        <a:effectLst/>
                        <a:latin typeface="Calibri" panose="020F0502020204030204" pitchFamily="34" charset="0"/>
                      </a:endParaRPr>
                    </a:p>
                  </a:txBody>
                  <a:tcPr marL="8703" marR="8703" marT="8703" marB="0" anchor="ctr"/>
                </a:tc>
                <a:tc>
                  <a:txBody>
                    <a:bodyPr/>
                    <a:lstStyle/>
                    <a:p>
                      <a:pPr algn="ctr" fontAlgn="ctr"/>
                      <a:r>
                        <a:rPr lang="es-EC" sz="1200" u="none" strike="noStrike">
                          <a:effectLst/>
                        </a:rPr>
                        <a:t>Medianamente sostenibles</a:t>
                      </a:r>
                      <a:endParaRPr lang="es-EC" sz="1200" b="1" i="0" u="none" strike="noStrike">
                        <a:solidFill>
                          <a:srgbClr val="000000"/>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xmlns="" val="10003"/>
                  </a:ext>
                </a:extLst>
              </a:tr>
              <a:tr h="154295">
                <a:tc>
                  <a:txBody>
                    <a:bodyPr/>
                    <a:lstStyle/>
                    <a:p>
                      <a:pPr algn="ctr" fontAlgn="ctr"/>
                      <a:r>
                        <a:rPr lang="es-EC" sz="1200" u="none" strike="noStrike">
                          <a:effectLst/>
                        </a:rPr>
                        <a:t>4 – 4,99</a:t>
                      </a:r>
                      <a:endParaRPr lang="es-EC" sz="1200" b="1" i="0" u="none" strike="noStrike">
                        <a:solidFill>
                          <a:srgbClr val="000000"/>
                        </a:solidFill>
                        <a:effectLst/>
                        <a:latin typeface="Calibri" panose="020F0502020204030204" pitchFamily="34" charset="0"/>
                      </a:endParaRPr>
                    </a:p>
                  </a:txBody>
                  <a:tcPr marL="8703" marR="8703" marT="8703" marB="0" anchor="ctr"/>
                </a:tc>
                <a:tc>
                  <a:txBody>
                    <a:bodyPr/>
                    <a:lstStyle/>
                    <a:p>
                      <a:pPr algn="ctr" fontAlgn="ctr"/>
                      <a:r>
                        <a:rPr lang="es-EC" sz="1200" u="none" strike="noStrike">
                          <a:effectLst/>
                        </a:rPr>
                        <a:t>Medianamente insostenibles</a:t>
                      </a:r>
                      <a:endParaRPr lang="es-EC" sz="1200" b="1" i="0" u="none" strike="noStrike">
                        <a:solidFill>
                          <a:srgbClr val="000000"/>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xmlns="" val="10004"/>
                  </a:ext>
                </a:extLst>
              </a:tr>
              <a:tr h="0">
                <a:tc>
                  <a:txBody>
                    <a:bodyPr/>
                    <a:lstStyle/>
                    <a:p>
                      <a:pPr algn="ctr" fontAlgn="ctr"/>
                      <a:r>
                        <a:rPr lang="es-EC" sz="1200" u="none" strike="noStrike">
                          <a:effectLst/>
                        </a:rPr>
                        <a:t>5</a:t>
                      </a:r>
                      <a:endParaRPr lang="es-EC" sz="1200" b="1" i="0" u="none" strike="noStrike">
                        <a:solidFill>
                          <a:srgbClr val="000000"/>
                        </a:solidFill>
                        <a:effectLst/>
                        <a:latin typeface="Calibri" panose="020F0502020204030204" pitchFamily="34" charset="0"/>
                      </a:endParaRPr>
                    </a:p>
                  </a:txBody>
                  <a:tcPr marL="8703" marR="8703" marT="8703" marB="0" anchor="ctr"/>
                </a:tc>
                <a:tc>
                  <a:txBody>
                    <a:bodyPr/>
                    <a:lstStyle/>
                    <a:p>
                      <a:pPr algn="ctr" fontAlgn="ctr"/>
                      <a:r>
                        <a:rPr lang="es-EC" sz="1200" u="none" strike="noStrike" dirty="0">
                          <a:effectLst/>
                        </a:rPr>
                        <a:t>Insostenibles</a:t>
                      </a:r>
                      <a:endParaRPr lang="es-EC" sz="1200" b="1" i="0" u="none" strike="noStrike" dirty="0">
                        <a:solidFill>
                          <a:srgbClr val="000000"/>
                        </a:solidFill>
                        <a:effectLst/>
                        <a:latin typeface="Calibri" panose="020F0502020204030204" pitchFamily="34" charset="0"/>
                      </a:endParaRPr>
                    </a:p>
                  </a:txBody>
                  <a:tcPr marL="8703" marR="8703" marT="8703" marB="0" anchor="ctr"/>
                </a:tc>
                <a:extLst>
                  <a:ext uri="{0D108BD9-81ED-4DB2-BD59-A6C34878D82A}">
                    <a16:rowId xmlns:a16="http://schemas.microsoft.com/office/drawing/2014/main" xmlns="" val="10005"/>
                  </a:ext>
                </a:extLst>
              </a:tr>
            </a:tbl>
          </a:graphicData>
        </a:graphic>
      </p:graphicFrame>
      <p:sp>
        <p:nvSpPr>
          <p:cNvPr id="20" name="Flecha derecha 19"/>
          <p:cNvSpPr/>
          <p:nvPr/>
        </p:nvSpPr>
        <p:spPr>
          <a:xfrm rot="5400000">
            <a:off x="3428135" y="5007943"/>
            <a:ext cx="275395" cy="170428"/>
          </a:xfrm>
          <a:prstGeom prst="righ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9"/>
          <p:cNvSpPr/>
          <p:nvPr/>
        </p:nvSpPr>
        <p:spPr>
          <a:xfrm rot="10800000">
            <a:off x="3716477" y="1575794"/>
            <a:ext cx="740306" cy="363794"/>
          </a:xfrm>
          <a:prstGeom prst="rightArrow">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9"/>
          <p:cNvSpPr/>
          <p:nvPr/>
        </p:nvSpPr>
        <p:spPr>
          <a:xfrm rot="19470471">
            <a:off x="7423238" y="4323910"/>
            <a:ext cx="740306" cy="363794"/>
          </a:xfrm>
          <a:prstGeom prst="rightArrow">
            <a:avLst/>
          </a:prstGeom>
          <a:solidFill>
            <a:srgbClr val="33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3" name="22 Tabla"/>
          <p:cNvGraphicFramePr>
            <a:graphicFrameLocks noGrp="1"/>
          </p:cNvGraphicFramePr>
          <p:nvPr/>
        </p:nvGraphicFramePr>
        <p:xfrm>
          <a:off x="114098" y="696180"/>
          <a:ext cx="3219040" cy="4314825"/>
        </p:xfrm>
        <a:graphic>
          <a:graphicData uri="http://schemas.openxmlformats.org/drawingml/2006/table">
            <a:tbl>
              <a:tblPr/>
              <a:tblGrid>
                <a:gridCol w="254614">
                  <a:extLst>
                    <a:ext uri="{9D8B030D-6E8A-4147-A177-3AD203B41FA5}">
                      <a16:colId xmlns:a16="http://schemas.microsoft.com/office/drawing/2014/main" xmlns="" val="20000"/>
                    </a:ext>
                  </a:extLst>
                </a:gridCol>
                <a:gridCol w="1607575">
                  <a:extLst>
                    <a:ext uri="{9D8B030D-6E8A-4147-A177-3AD203B41FA5}">
                      <a16:colId xmlns:a16="http://schemas.microsoft.com/office/drawing/2014/main" xmlns="" val="20001"/>
                    </a:ext>
                  </a:extLst>
                </a:gridCol>
                <a:gridCol w="471948">
                  <a:extLst>
                    <a:ext uri="{9D8B030D-6E8A-4147-A177-3AD203B41FA5}">
                      <a16:colId xmlns:a16="http://schemas.microsoft.com/office/drawing/2014/main" xmlns="" val="20002"/>
                    </a:ext>
                  </a:extLst>
                </a:gridCol>
                <a:gridCol w="412955">
                  <a:extLst>
                    <a:ext uri="{9D8B030D-6E8A-4147-A177-3AD203B41FA5}">
                      <a16:colId xmlns:a16="http://schemas.microsoft.com/office/drawing/2014/main" xmlns="" val="20003"/>
                    </a:ext>
                  </a:extLst>
                </a:gridCol>
                <a:gridCol w="88490">
                  <a:extLst>
                    <a:ext uri="{9D8B030D-6E8A-4147-A177-3AD203B41FA5}">
                      <a16:colId xmlns:a16="http://schemas.microsoft.com/office/drawing/2014/main" xmlns="" val="20004"/>
                    </a:ext>
                  </a:extLst>
                </a:gridCol>
                <a:gridCol w="383458">
                  <a:extLst>
                    <a:ext uri="{9D8B030D-6E8A-4147-A177-3AD203B41FA5}">
                      <a16:colId xmlns:a16="http://schemas.microsoft.com/office/drawing/2014/main" xmlns="" val="20005"/>
                    </a:ext>
                  </a:extLst>
                </a:gridCol>
              </a:tblGrid>
              <a:tr h="200025">
                <a:tc gridSpan="6">
                  <a:txBody>
                    <a:bodyPr/>
                    <a:lstStyle/>
                    <a:p>
                      <a:pPr algn="ctr" fontAlgn="b"/>
                      <a:r>
                        <a:rPr lang="es-ES" sz="1000" b="1" i="0" u="none" strike="noStrike" dirty="0">
                          <a:solidFill>
                            <a:srgbClr val="000000"/>
                          </a:solidFill>
                          <a:latin typeface="Times New Roman"/>
                        </a:rPr>
                        <a:t>PESOS Y PONDERACIONES METODOLOGÍA CAMEL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09550">
                <a:tc>
                  <a:txBody>
                    <a:bodyPr/>
                    <a:lstStyle/>
                    <a:p>
                      <a:pPr algn="ctr" fontAlgn="ctr"/>
                      <a:r>
                        <a:rPr lang="es-ES" sz="1000" b="1" i="0" u="none" strike="noStrike">
                          <a:solidFill>
                            <a:srgbClr val="000000"/>
                          </a:solidFill>
                          <a:latin typeface="Times New Roman"/>
                        </a:rPr>
                        <a:t>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1" i="0" u="none" strike="noStrike">
                          <a:solidFill>
                            <a:srgbClr val="000000"/>
                          </a:solidFill>
                          <a:latin typeface="Times New Roman"/>
                        </a:rPr>
                        <a:t>CAPITAL</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extLst>
                  <a:ext uri="{0D108BD9-81ED-4DB2-BD59-A6C34878D82A}">
                    <a16:rowId xmlns:a16="http://schemas.microsoft.com/office/drawing/2014/main" xmlns="" val="10001"/>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Suficiencia patrimonial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2"/>
                  </a:ext>
                </a:extLst>
              </a:tr>
              <a:tr h="200025">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Índice de capitalización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0025">
                <a:tc>
                  <a:txBody>
                    <a:bodyPr/>
                    <a:lstStyle/>
                    <a:p>
                      <a:pPr algn="ctr" fontAlgn="ctr"/>
                      <a:r>
                        <a:rPr lang="es-ES" sz="1000" b="1" i="0" u="none" strike="noStrike">
                          <a:solidFill>
                            <a:srgbClr val="000000"/>
                          </a:solidFill>
                          <a:latin typeface="Times New Roman"/>
                        </a:rPr>
                        <a: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1" i="0" u="none" strike="noStrike">
                          <a:solidFill>
                            <a:srgbClr val="000000"/>
                          </a:solidFill>
                          <a:latin typeface="Times New Roman"/>
                        </a:rPr>
                        <a:t>CALIDAD DE ACTIVOS</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extLst>
                  <a:ext uri="{0D108BD9-81ED-4DB2-BD59-A6C34878D82A}">
                    <a16:rowId xmlns:a16="http://schemas.microsoft.com/office/drawing/2014/main" xmlns="" val="10004"/>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Índice de Morosidad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5"/>
                  </a:ext>
                </a:extLst>
              </a:tr>
              <a:tr h="200025">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Cobertura de la Cartera Problemática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00025">
                <a:tc>
                  <a:txBody>
                    <a:bodyPr/>
                    <a:lstStyle/>
                    <a:p>
                      <a:pPr algn="ctr" fontAlgn="ctr"/>
                      <a:r>
                        <a:rPr lang="es-ES" sz="1000" b="1" i="0" u="none" strike="noStrike">
                          <a:solidFill>
                            <a:srgbClr val="000000"/>
                          </a:solidFill>
                          <a:latin typeface="Times New Roman"/>
                        </a:rPr>
                        <a:t>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1" i="0" u="none" strike="noStrike">
                          <a:solidFill>
                            <a:srgbClr val="000000"/>
                          </a:solidFill>
                          <a:latin typeface="Times New Roman"/>
                        </a:rPr>
                        <a:t>MANEJO ADMINISTRATIVO</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extLst>
                  <a:ext uri="{0D108BD9-81ED-4DB2-BD59-A6C34878D82A}">
                    <a16:rowId xmlns:a16="http://schemas.microsoft.com/office/drawing/2014/main" xmlns="" val="10007"/>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Grado de Absorción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Times New Roman"/>
                        </a:rPr>
                        <a:t>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8"/>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1000" b="0" i="0" u="none" strike="noStrike">
                          <a:solidFill>
                            <a:srgbClr val="000000"/>
                          </a:solidFill>
                          <a:latin typeface="Times New Roman"/>
                        </a:rPr>
                        <a:t>Efociencia Operativa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Times New Roman"/>
                        </a:rPr>
                        <a:t>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00025">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Eficiencia Financiera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1000" b="0" i="0" u="none" strike="noStrike" dirty="0">
                          <a:solidFill>
                            <a:srgbClr val="000000"/>
                          </a:solidFill>
                          <a:latin typeface="Times New Roman"/>
                        </a:rPr>
                        <a:t>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00025">
                <a:tc>
                  <a:txBody>
                    <a:bodyPr/>
                    <a:lstStyle/>
                    <a:p>
                      <a:pPr algn="ctr" fontAlgn="ctr"/>
                      <a:r>
                        <a:rPr lang="es-ES" sz="1000" b="1" i="0" u="none" strike="noStrike">
                          <a:solidFill>
                            <a:srgbClr val="000000"/>
                          </a:solidFill>
                          <a:latin typeface="Times New Roman"/>
                        </a:rPr>
                        <a: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1" i="0" u="none" strike="noStrike">
                          <a:solidFill>
                            <a:srgbClr val="000000"/>
                          </a:solidFill>
                          <a:latin typeface="Times New Roman"/>
                        </a:rPr>
                        <a:t>RENTABILIDAD</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extLst>
                  <a:ext uri="{0D108BD9-81ED-4DB2-BD59-A6C34878D82A}">
                    <a16:rowId xmlns:a16="http://schemas.microsoft.com/office/drawing/2014/main" xmlns="" val="10011"/>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Times New Roman"/>
                        </a:rPr>
                        <a:t>ROE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2"/>
                  </a:ext>
                </a:extLst>
              </a:tr>
              <a:tr h="200025">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latin typeface="Times New Roman"/>
                        </a:rPr>
                        <a:t>ROA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00025">
                <a:tc>
                  <a:txBody>
                    <a:bodyPr/>
                    <a:lstStyle/>
                    <a:p>
                      <a:pPr algn="ctr" fontAlgn="ctr"/>
                      <a:r>
                        <a:rPr lang="es-ES" sz="1000" b="1" i="0" u="none" strike="noStrike">
                          <a:solidFill>
                            <a:srgbClr val="000000"/>
                          </a:solidFill>
                          <a:latin typeface="Times New Roman"/>
                        </a:rPr>
                        <a:t>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1" i="0" u="none" strike="noStrike">
                          <a:solidFill>
                            <a:srgbClr val="000000"/>
                          </a:solidFill>
                          <a:latin typeface="Times New Roman"/>
                        </a:rPr>
                        <a:t>LIQUIDEZ</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latin typeface="Times New Roman"/>
                        </a:rPr>
                        <a:t>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extLst>
                  <a:ext uri="{0D108BD9-81ED-4DB2-BD59-A6C34878D82A}">
                    <a16:rowId xmlns:a16="http://schemas.microsoft.com/office/drawing/2014/main" xmlns="" val="10014"/>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Times New Roman"/>
                        </a:rPr>
                        <a:t>Fondos Disponibles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dirty="0" smtClean="0">
                          <a:solidFill>
                            <a:srgbClr val="000000"/>
                          </a:solidFill>
                          <a:latin typeface="Times New Roman"/>
                        </a:rPr>
                        <a:t>33.33%</a:t>
                      </a:r>
                      <a:endParaRPr lang="es-ES" sz="10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5"/>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000" b="0" i="0" u="none" strike="noStrike">
                          <a:solidFill>
                            <a:srgbClr val="000000"/>
                          </a:solidFill>
                          <a:latin typeface="Times New Roman"/>
                        </a:rPr>
                        <a:t>Cobertura 25 Mayores Depósitantes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dirty="0" smtClean="0">
                          <a:solidFill>
                            <a:srgbClr val="000000"/>
                          </a:solidFill>
                          <a:latin typeface="Times New Roman"/>
                        </a:rPr>
                        <a:t>33.33%</a:t>
                      </a:r>
                      <a:endParaRPr lang="es-ES" sz="10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0016"/>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S" sz="1000" b="0" i="0" u="none" strike="noStrike">
                          <a:solidFill>
                            <a:srgbClr val="000000"/>
                          </a:solidFill>
                          <a:latin typeface="Times New Roman"/>
                        </a:rPr>
                        <a:t>Cobertura 100 Mayores Depositantes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dirty="0" smtClean="0">
                          <a:solidFill>
                            <a:srgbClr val="000000"/>
                          </a:solidFill>
                          <a:latin typeface="Times New Roman"/>
                        </a:rPr>
                        <a:t>33.33%</a:t>
                      </a:r>
                      <a:endParaRPr lang="es-ES" sz="10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190500">
                <a:tc>
                  <a:txBody>
                    <a:bodyPr/>
                    <a:lstStyle/>
                    <a:p>
                      <a:pPr algn="ctr" fontAlgn="ctr"/>
                      <a:r>
                        <a:rPr lang="es-ES" sz="1000" b="0"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Times New Roman"/>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1" i="0" u="none" strike="noStrike" dirty="0">
                          <a:solidFill>
                            <a:srgbClr val="000000"/>
                          </a:solidFill>
                          <a:latin typeface="Times New Roman"/>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65"/>
                    </a:solidFill>
                  </a:tcPr>
                </a:tc>
                <a:extLst>
                  <a:ext uri="{0D108BD9-81ED-4DB2-BD59-A6C34878D82A}">
                    <a16:rowId xmlns:a16="http://schemas.microsoft.com/office/drawing/2014/main" xmlns="" val="10018"/>
                  </a:ext>
                </a:extLst>
              </a:tr>
            </a:tbl>
          </a:graphicData>
        </a:graphic>
      </p:graphicFrame>
      <p:graphicFrame>
        <p:nvGraphicFramePr>
          <p:cNvPr id="24" name="23 Tabla"/>
          <p:cNvGraphicFramePr>
            <a:graphicFrameLocks noGrp="1"/>
          </p:cNvGraphicFramePr>
          <p:nvPr/>
        </p:nvGraphicFramePr>
        <p:xfrm>
          <a:off x="6845707" y="906495"/>
          <a:ext cx="5257800" cy="2839592"/>
        </p:xfrm>
        <a:graphic>
          <a:graphicData uri="http://schemas.openxmlformats.org/drawingml/2006/table">
            <a:tbl>
              <a:tblPr/>
              <a:tblGrid>
                <a:gridCol w="789039">
                  <a:extLst>
                    <a:ext uri="{9D8B030D-6E8A-4147-A177-3AD203B41FA5}">
                      <a16:colId xmlns:a16="http://schemas.microsoft.com/office/drawing/2014/main" xmlns="" val="20000"/>
                    </a:ext>
                  </a:extLst>
                </a:gridCol>
                <a:gridCol w="4468761">
                  <a:extLst>
                    <a:ext uri="{9D8B030D-6E8A-4147-A177-3AD203B41FA5}">
                      <a16:colId xmlns:a16="http://schemas.microsoft.com/office/drawing/2014/main" xmlns="" val="20001"/>
                    </a:ext>
                  </a:extLst>
                </a:gridCol>
              </a:tblGrid>
              <a:tr h="562003">
                <a:tc>
                  <a:txBody>
                    <a:bodyPr/>
                    <a:lstStyle/>
                    <a:p>
                      <a:pPr algn="ctr" fontAlgn="ctr"/>
                      <a:r>
                        <a:rPr lang="es-ES" sz="1400" b="1" i="0" u="none" strike="noStrike" dirty="0">
                          <a:solidFill>
                            <a:srgbClr val="000000"/>
                          </a:solidFill>
                          <a:latin typeface="Calibri"/>
                        </a:rPr>
                        <a:t>Categoría CAMEL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5A11"/>
                    </a:solidFill>
                  </a:tcPr>
                </a:tc>
                <a:tc>
                  <a:txBody>
                    <a:bodyPr/>
                    <a:lstStyle/>
                    <a:p>
                      <a:pPr algn="ctr" fontAlgn="ctr"/>
                      <a:r>
                        <a:rPr lang="es-ES" sz="1400" b="1" i="0" u="none" strike="noStrike">
                          <a:solidFill>
                            <a:srgbClr val="000000"/>
                          </a:solidFill>
                          <a:latin typeface="Calibri"/>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5A11"/>
                    </a:solidFill>
                  </a:tcPr>
                </a:tc>
                <a:extLst>
                  <a:ext uri="{0D108BD9-81ED-4DB2-BD59-A6C34878D82A}">
                    <a16:rowId xmlns:a16="http://schemas.microsoft.com/office/drawing/2014/main" xmlns="" val="10000"/>
                  </a:ext>
                </a:extLst>
              </a:tr>
              <a:tr h="414107">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200" b="0" i="0" u="none" strike="noStrike">
                          <a:solidFill>
                            <a:srgbClr val="000000"/>
                          </a:solidFill>
                          <a:latin typeface="Calibri"/>
                        </a:rPr>
                        <a:t>Instituciones financieras sólidas Capaces de soportar inestabilidades del mercado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14107">
                <a:tc>
                  <a:txBody>
                    <a:bodyPr/>
                    <a:lstStyle/>
                    <a:p>
                      <a:pPr algn="ctr" fontAlgn="ctr"/>
                      <a:r>
                        <a:rPr lang="es-ES" sz="12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200" b="0" i="0" u="none" strike="noStrike">
                          <a:solidFill>
                            <a:srgbClr val="000000"/>
                          </a:solidFill>
                          <a:latin typeface="Calibri"/>
                        </a:rPr>
                        <a:t>Instituciones financieras fundamentalmente sanas, presentan debilidades moderadas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21161">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200" b="0" i="0" u="none" strike="noStrike">
                          <a:solidFill>
                            <a:srgbClr val="000000"/>
                          </a:solidFill>
                          <a:latin typeface="Calibri"/>
                        </a:rPr>
                        <a:t>Instituciones promedio, que muestran debilidades financieras, operacionales y de manejo que generan una leve preocupación al ente supervisor.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14107">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200" b="0" i="0" u="none" strike="noStrike">
                          <a:solidFill>
                            <a:srgbClr val="000000"/>
                          </a:solidFill>
                          <a:latin typeface="Calibri"/>
                        </a:rPr>
                        <a:t>Instituciones que presentan condiciones riesgosas e insanas. Se requiere de una supervisión moderada.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14107">
                <a:tc>
                  <a:txBody>
                    <a:bodyPr/>
                    <a:lstStyle/>
                    <a:p>
                      <a:pPr algn="ctr" fontAlgn="ctr"/>
                      <a:r>
                        <a:rPr lang="es-ES" sz="12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200" b="0" i="0" u="none" strike="noStrike" dirty="0">
                          <a:solidFill>
                            <a:srgbClr val="000000"/>
                          </a:solidFill>
                          <a:latin typeface="Calibri"/>
                        </a:rPr>
                        <a:t>Instituciones que presentan un nivel extremo de condiciones riesgosas mayor atención del ente regulador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8835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0401" y="193184"/>
            <a:ext cx="5821250" cy="5821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587182" y="390659"/>
            <a:ext cx="8596668" cy="4284372"/>
          </a:xfrm>
        </p:spPr>
        <p:txBody>
          <a:bodyPr>
            <a:noAutofit/>
          </a:bodyPr>
          <a:lstStyle/>
          <a:p>
            <a:pPr algn="ctr"/>
            <a:r>
              <a:rPr lang="es-EC" sz="9600" dirty="0" smtClean="0">
                <a:solidFill>
                  <a:schemeClr val="tx1"/>
                </a:solidFill>
              </a:rPr>
              <a:t>RESULTADOS DE LA INVESTIGACIÓN</a:t>
            </a:r>
            <a:endParaRPr lang="es-EC" sz="9600" dirty="0">
              <a:solidFill>
                <a:schemeClr val="tx1"/>
              </a:solidFill>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6593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ítulo 1">
            <a:extLst>
              <a:ext uri="{FF2B5EF4-FFF2-40B4-BE49-F238E27FC236}">
                <a16:creationId xmlns:a16="http://schemas.microsoft.com/office/drawing/2014/main" xmlns="" id="{50EC7931-429C-44C5-9404-0E1EAFA44FF8}"/>
              </a:ext>
            </a:extLst>
          </p:cNvPr>
          <p:cNvSpPr>
            <a:spLocks noGrp="1"/>
          </p:cNvSpPr>
          <p:nvPr>
            <p:ph type="title"/>
          </p:nvPr>
        </p:nvSpPr>
        <p:spPr>
          <a:xfrm>
            <a:off x="592428" y="111850"/>
            <a:ext cx="7134896" cy="1280890"/>
          </a:xfrm>
        </p:spPr>
        <p:txBody>
          <a:bodyPr/>
          <a:lstStyle/>
          <a:p>
            <a:pPr algn="ctr"/>
            <a:r>
              <a:rPr lang="es-ES" b="1" dirty="0">
                <a:solidFill>
                  <a:schemeClr val="tx1"/>
                </a:solidFill>
              </a:rPr>
              <a:t>Resultados de la investigación</a:t>
            </a:r>
          </a:p>
        </p:txBody>
      </p:sp>
      <p:graphicFrame>
        <p:nvGraphicFramePr>
          <p:cNvPr id="5" name="Marcador de contenido 3">
            <a:extLst>
              <a:ext uri="{FF2B5EF4-FFF2-40B4-BE49-F238E27FC236}">
                <a16:creationId xmlns:a16="http://schemas.microsoft.com/office/drawing/2014/main" xmlns="" id="{67A365D8-7EC8-48E7-90A6-514B08946014}"/>
              </a:ext>
            </a:extLst>
          </p:cNvPr>
          <p:cNvGraphicFramePr>
            <a:graphicFrameLocks noGrp="1"/>
          </p:cNvGraphicFramePr>
          <p:nvPr>
            <p:ph idx="1"/>
            <p:extLst>
              <p:ext uri="{D42A27DB-BD31-4B8C-83A1-F6EECF244321}">
                <p14:modId xmlns:p14="http://schemas.microsoft.com/office/powerpoint/2010/main" xmlns="" val="794498864"/>
              </p:ext>
            </p:extLst>
          </p:nvPr>
        </p:nvGraphicFramePr>
        <p:xfrm>
          <a:off x="-58991" y="597749"/>
          <a:ext cx="12250992" cy="601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Imagen relacionad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49926" y="2987897"/>
            <a:ext cx="1917857" cy="128256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magen relacionada"/>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823666" y="4636395"/>
            <a:ext cx="1810183" cy="1359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4033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0573" y="73740"/>
            <a:ext cx="8596668" cy="693174"/>
          </a:xfrm>
        </p:spPr>
        <p:txBody>
          <a:bodyPr/>
          <a:lstStyle/>
          <a:p>
            <a:r>
              <a:rPr lang="es-EC" b="1" dirty="0" smtClean="0">
                <a:solidFill>
                  <a:schemeClr val="tx1"/>
                </a:solidFill>
              </a:rPr>
              <a:t>Informe Ejecutivo</a:t>
            </a:r>
            <a:endParaRPr lang="es-EC" b="1"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xmlns="" val="3882446037"/>
              </p:ext>
            </p:extLst>
          </p:nvPr>
        </p:nvGraphicFramePr>
        <p:xfrm>
          <a:off x="468671" y="8376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77489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210" y="171719"/>
            <a:ext cx="8596668" cy="1320800"/>
          </a:xfrm>
        </p:spPr>
        <p:txBody>
          <a:bodyPr/>
          <a:lstStyle/>
          <a:p>
            <a:r>
              <a:rPr lang="es-EC" b="1" dirty="0" smtClean="0">
                <a:solidFill>
                  <a:schemeClr val="tx1"/>
                </a:solidFill>
              </a:rPr>
              <a:t>Informe por Variables</a:t>
            </a:r>
            <a:endParaRPr lang="es-EC" b="1"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xmlns="" val="1565524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1622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Imagen 9"/>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914" y="115910"/>
            <a:ext cx="9324302" cy="6140512"/>
          </a:xfrm>
          <a:prstGeom prst="rect">
            <a:avLst/>
          </a:prstGeom>
          <a:noFill/>
        </p:spPr>
      </p:pic>
    </p:spTree>
    <p:extLst>
      <p:ext uri="{BB962C8B-B14F-4D97-AF65-F5344CB8AC3E}">
        <p14:creationId xmlns:p14="http://schemas.microsoft.com/office/powerpoint/2010/main" xmlns="" val="3374675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4281" y="3904953"/>
            <a:ext cx="3478430" cy="1239874"/>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b="1" dirty="0" smtClean="0">
                <a:ln w="9525">
                  <a:solidFill>
                    <a:schemeClr val="bg1"/>
                  </a:solidFill>
                  <a:prstDash val="solid"/>
                </a:ln>
                <a:solidFill>
                  <a:schemeClr val="tx1"/>
                </a:solidFill>
              </a:rPr>
              <a:t>Crecimiento  Financiero</a:t>
            </a:r>
            <a:endParaRPr lang="es-EC" b="1" dirty="0">
              <a:ln w="9525">
                <a:solidFill>
                  <a:schemeClr val="bg1"/>
                </a:solidFill>
                <a:prstDash val="solid"/>
              </a:ln>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74" y="64395"/>
            <a:ext cx="5048518" cy="3154446"/>
          </a:xfrm>
          <a:prstGeom prst="rect">
            <a:avLst/>
          </a:prstGeom>
          <a:noFill/>
        </p:spPr>
      </p:pic>
      <p:pic>
        <p:nvPicPr>
          <p:cNvPr id="7" name="Imagen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67459" y="76797"/>
            <a:ext cx="5048518" cy="3154446"/>
          </a:xfrm>
          <a:prstGeom prst="rect">
            <a:avLst/>
          </a:prstGeom>
          <a:noFill/>
        </p:spPr>
      </p:pic>
      <p:pic>
        <p:nvPicPr>
          <p:cNvPr id="8" name="Imagen 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1886" y="3270078"/>
            <a:ext cx="5048518" cy="3180681"/>
          </a:xfrm>
          <a:prstGeom prst="rect">
            <a:avLst/>
          </a:prstGeom>
          <a:noFill/>
        </p:spPr>
      </p:pic>
    </p:spTree>
    <p:extLst>
      <p:ext uri="{BB962C8B-B14F-4D97-AF65-F5344CB8AC3E}">
        <p14:creationId xmlns:p14="http://schemas.microsoft.com/office/powerpoint/2010/main" xmlns="" val="161262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5625" y="2542753"/>
            <a:ext cx="5529755" cy="3608912"/>
          </a:xfrm>
          <a:prstGeom prst="rect">
            <a:avLst/>
          </a:prstGeom>
          <a:noFill/>
        </p:spPr>
      </p:pic>
      <p:sp>
        <p:nvSpPr>
          <p:cNvPr id="2" name="Título 1"/>
          <p:cNvSpPr>
            <a:spLocks noGrp="1"/>
          </p:cNvSpPr>
          <p:nvPr>
            <p:ph type="title"/>
          </p:nvPr>
        </p:nvSpPr>
        <p:spPr>
          <a:xfrm>
            <a:off x="677334" y="609600"/>
            <a:ext cx="8596668" cy="704045"/>
          </a:xfrm>
        </p:spPr>
        <p:txBody>
          <a:bodyPr/>
          <a:lstStyle/>
          <a:p>
            <a:r>
              <a:rPr lang="es-EC" b="1" dirty="0" smtClean="0">
                <a:solidFill>
                  <a:schemeClr val="tx1"/>
                </a:solidFill>
              </a:rPr>
              <a:t>Calidad de la Cartera de Crédito</a:t>
            </a:r>
            <a:endParaRPr lang="es-EC" b="1" dirty="0">
              <a:solidFill>
                <a:schemeClr val="tx1"/>
              </a:solidFill>
            </a:endParaRPr>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Imagen 2"/>
          <p:cNvPicPr>
            <a:picLocks noChangeAspect="1"/>
          </p:cNvPicPr>
          <p:nvPr/>
        </p:nvPicPr>
        <p:blipFill>
          <a:blip r:embed="rId4" cstate="print"/>
          <a:stretch>
            <a:fillRect/>
          </a:stretch>
        </p:blipFill>
        <p:spPr>
          <a:xfrm>
            <a:off x="6125625" y="1418402"/>
            <a:ext cx="5220593" cy="1282893"/>
          </a:xfrm>
          <a:prstGeom prst="rect">
            <a:avLst/>
          </a:prstGeom>
        </p:spPr>
      </p:pic>
      <p:pic>
        <p:nvPicPr>
          <p:cNvPr id="6" name="Imagen 5"/>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1886" y="1418403"/>
            <a:ext cx="5426075" cy="4838020"/>
          </a:xfrm>
          <a:prstGeom prst="rect">
            <a:avLst/>
          </a:prstGeom>
          <a:noFill/>
        </p:spPr>
      </p:pic>
    </p:spTree>
    <p:extLst>
      <p:ext uri="{BB962C8B-B14F-4D97-AF65-F5344CB8AC3E}">
        <p14:creationId xmlns:p14="http://schemas.microsoft.com/office/powerpoint/2010/main" xmlns="" val="2862809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210" y="171719"/>
            <a:ext cx="8596668" cy="1320800"/>
          </a:xfrm>
        </p:spPr>
        <p:txBody>
          <a:bodyPr/>
          <a:lstStyle/>
          <a:p>
            <a:r>
              <a:rPr lang="es-EC" b="1" dirty="0" smtClean="0">
                <a:solidFill>
                  <a:schemeClr val="tx1"/>
                </a:solidFill>
              </a:rPr>
              <a:t>Informe por Variables</a:t>
            </a:r>
            <a:endParaRPr lang="es-EC" b="1"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xmlns="" val="30685561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p:cNvGrpSpPr/>
          <p:nvPr/>
        </p:nvGrpSpPr>
        <p:grpSpPr>
          <a:xfrm>
            <a:off x="4402091" y="2527380"/>
            <a:ext cx="3155997" cy="3310069"/>
            <a:chOff x="4942220" y="3342904"/>
            <a:chExt cx="3155997" cy="3310069"/>
          </a:xfrm>
        </p:grpSpPr>
        <p:sp>
          <p:nvSpPr>
            <p:cNvPr id="10" name="Rectángulo 9"/>
            <p:cNvSpPr/>
            <p:nvPr/>
          </p:nvSpPr>
          <p:spPr>
            <a:xfrm>
              <a:off x="5174042" y="3342904"/>
              <a:ext cx="2924175" cy="18032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p:cNvSpPr/>
            <p:nvPr/>
          </p:nvSpPr>
          <p:spPr>
            <a:xfrm>
              <a:off x="4942220" y="4849732"/>
              <a:ext cx="2924175" cy="1803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C" sz="4400" kern="1200" dirty="0" smtClean="0"/>
                <a:t>Pasivo</a:t>
              </a:r>
              <a:endParaRPr lang="es-EC" sz="4400" kern="1200" dirty="0"/>
            </a:p>
          </p:txBody>
        </p:sp>
      </p:grpSp>
    </p:spTree>
    <p:extLst>
      <p:ext uri="{BB962C8B-B14F-4D97-AF65-F5344CB8AC3E}">
        <p14:creationId xmlns:p14="http://schemas.microsoft.com/office/powerpoint/2010/main" xmlns="" val="729691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Flecha derecha"/>
          <p:cNvSpPr/>
          <p:nvPr/>
        </p:nvSpPr>
        <p:spPr>
          <a:xfrm rot="8041394">
            <a:off x="6538450" y="5034115"/>
            <a:ext cx="914400" cy="634181"/>
          </a:xfrm>
          <a:prstGeom prst="rightArrow">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rot="5400000">
            <a:off x="4576916" y="3146322"/>
            <a:ext cx="914400" cy="634181"/>
          </a:xfrm>
          <a:prstGeom prst="rightArrow">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derecha"/>
          <p:cNvSpPr/>
          <p:nvPr/>
        </p:nvSpPr>
        <p:spPr>
          <a:xfrm rot="2486899">
            <a:off x="2757948" y="5206180"/>
            <a:ext cx="914400" cy="634181"/>
          </a:xfrm>
          <a:prstGeom prst="rightArrow">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677334" y="609600"/>
            <a:ext cx="8596668" cy="784485"/>
          </a:xfrm>
        </p:spPr>
        <p:txBody>
          <a:bodyPr>
            <a:normAutofit/>
          </a:bodyPr>
          <a:lstStyle/>
          <a:p>
            <a:r>
              <a:rPr lang="es-ES" dirty="0" smtClean="0">
                <a:solidFill>
                  <a:schemeClr val="tx1"/>
                </a:solidFill>
              </a:rPr>
              <a:t>ASPECTOS QUE MOTIVARON AL ESTUDIO</a:t>
            </a:r>
            <a:endParaRPr lang="es-ES" dirty="0">
              <a:solidFill>
                <a:schemeClr val="tx1"/>
              </a:solidFill>
            </a:endParaRPr>
          </a:p>
        </p:txBody>
      </p:sp>
      <p:grpSp>
        <p:nvGrpSpPr>
          <p:cNvPr id="5" name="4 Grupo"/>
          <p:cNvGrpSpPr/>
          <p:nvPr/>
        </p:nvGrpSpPr>
        <p:grpSpPr>
          <a:xfrm>
            <a:off x="3556864" y="3977840"/>
            <a:ext cx="3038808" cy="2880160"/>
            <a:chOff x="3785519" y="3124879"/>
            <a:chExt cx="2619883" cy="2619883"/>
          </a:xfrm>
          <a:solidFill>
            <a:srgbClr val="FF3300"/>
          </a:solidFill>
        </p:grpSpPr>
        <p:sp>
          <p:nvSpPr>
            <p:cNvPr id="6" name="5 Elipse"/>
            <p:cNvSpPr/>
            <p:nvPr/>
          </p:nvSpPr>
          <p:spPr>
            <a:xfrm>
              <a:off x="3785519" y="3124879"/>
              <a:ext cx="2619883" cy="261988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Elipse 4"/>
            <p:cNvSpPr/>
            <p:nvPr/>
          </p:nvSpPr>
          <p:spPr>
            <a:xfrm>
              <a:off x="4169192" y="3508552"/>
              <a:ext cx="1852537" cy="18525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200" b="1" dirty="0" smtClean="0"/>
                <a:t>Sector Financiero Popular y Solidario</a:t>
              </a:r>
              <a:endParaRPr lang="es-ES" sz="3200" b="1" kern="1200" dirty="0"/>
            </a:p>
          </p:txBody>
        </p:sp>
      </p:grpSp>
      <p:grpSp>
        <p:nvGrpSpPr>
          <p:cNvPr id="8" name="7 Grupo"/>
          <p:cNvGrpSpPr/>
          <p:nvPr/>
        </p:nvGrpSpPr>
        <p:grpSpPr>
          <a:xfrm>
            <a:off x="359354" y="3403889"/>
            <a:ext cx="3047370" cy="1993142"/>
            <a:chOff x="291551" y="1770985"/>
            <a:chExt cx="3047370" cy="1993142"/>
          </a:xfrm>
          <a:solidFill>
            <a:srgbClr val="FFFF66"/>
          </a:solidFill>
        </p:grpSpPr>
        <p:sp>
          <p:nvSpPr>
            <p:cNvPr id="9" name="8 Rectángulo redondeado"/>
            <p:cNvSpPr/>
            <p:nvPr/>
          </p:nvSpPr>
          <p:spPr>
            <a:xfrm>
              <a:off x="291551" y="1770985"/>
              <a:ext cx="3047370" cy="1993142"/>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9 Rectángulo"/>
            <p:cNvSpPr/>
            <p:nvPr/>
          </p:nvSpPr>
          <p:spPr>
            <a:xfrm>
              <a:off x="349928" y="1829362"/>
              <a:ext cx="2930616" cy="18763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La Cooperativas de Ahorro y Crédito, por su naturaleza están regidas por una ética social y deben responder por una eficiencia institucional administrativa, económica y financiera que les garantice la sostenibilidad en el largo plazo</a:t>
              </a:r>
              <a:endParaRPr lang="es-ES" sz="1600" kern="1200" dirty="0">
                <a:solidFill>
                  <a:schemeClr val="tx1"/>
                </a:solidFill>
              </a:endParaRPr>
            </a:p>
          </p:txBody>
        </p:sp>
      </p:grpSp>
      <p:grpSp>
        <p:nvGrpSpPr>
          <p:cNvPr id="14" name="13 Grupo"/>
          <p:cNvGrpSpPr/>
          <p:nvPr/>
        </p:nvGrpSpPr>
        <p:grpSpPr>
          <a:xfrm>
            <a:off x="3661301" y="1311551"/>
            <a:ext cx="3047370" cy="1993142"/>
            <a:chOff x="3571775" y="54"/>
            <a:chExt cx="3047370" cy="1993142"/>
          </a:xfrm>
          <a:solidFill>
            <a:srgbClr val="66FFFF"/>
          </a:solidFill>
        </p:grpSpPr>
        <p:sp>
          <p:nvSpPr>
            <p:cNvPr id="15" name="14 Rectángulo redondeado"/>
            <p:cNvSpPr/>
            <p:nvPr/>
          </p:nvSpPr>
          <p:spPr>
            <a:xfrm>
              <a:off x="3571775" y="54"/>
              <a:ext cx="3047370" cy="1993142"/>
            </a:xfrm>
            <a:prstGeom prst="roundRect">
              <a:avLst>
                <a:gd name="adj" fmla="val 10000"/>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15 Rectángulo"/>
            <p:cNvSpPr/>
            <p:nvPr/>
          </p:nvSpPr>
          <p:spPr>
            <a:xfrm>
              <a:off x="3630152" y="58431"/>
              <a:ext cx="2930616" cy="18763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2000" kern="1200" dirty="0" smtClean="0">
                  <a:solidFill>
                    <a:sysClr val="windowText" lastClr="000000"/>
                  </a:solidFill>
                </a:rPr>
                <a:t>Es un sector muy importante dentro del Sistema Económico Nacional</a:t>
              </a:r>
              <a:endParaRPr lang="es-ES" sz="2000" kern="1200" dirty="0">
                <a:solidFill>
                  <a:sysClr val="windowText" lastClr="000000"/>
                </a:solidFill>
              </a:endParaRPr>
            </a:p>
          </p:txBody>
        </p:sp>
      </p:grpSp>
      <p:grpSp>
        <p:nvGrpSpPr>
          <p:cNvPr id="17" name="16 Grupo"/>
          <p:cNvGrpSpPr/>
          <p:nvPr/>
        </p:nvGrpSpPr>
        <p:grpSpPr>
          <a:xfrm>
            <a:off x="6967598" y="3198377"/>
            <a:ext cx="3047370" cy="1993142"/>
            <a:chOff x="6973001" y="1770975"/>
            <a:chExt cx="3047370" cy="1993142"/>
          </a:xfrm>
          <a:solidFill>
            <a:srgbClr val="3399FF"/>
          </a:solidFill>
        </p:grpSpPr>
        <p:sp>
          <p:nvSpPr>
            <p:cNvPr id="18" name="17 Rectángulo redondeado"/>
            <p:cNvSpPr/>
            <p:nvPr/>
          </p:nvSpPr>
          <p:spPr>
            <a:xfrm>
              <a:off x="6973001" y="1770975"/>
              <a:ext cx="3047370" cy="1993142"/>
            </a:xfrm>
            <a:prstGeom prst="roundRect">
              <a:avLst>
                <a:gd name="adj" fmla="val 10000"/>
              </a:avLst>
            </a:prstGeom>
            <a:grp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9" name="18 Rectángulo"/>
            <p:cNvSpPr/>
            <p:nvPr/>
          </p:nvSpPr>
          <p:spPr>
            <a:xfrm>
              <a:off x="7031378" y="1829352"/>
              <a:ext cx="2930616" cy="18763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2000" kern="1200" dirty="0" smtClean="0">
                  <a:solidFill>
                    <a:schemeClr val="tx1"/>
                  </a:solidFill>
                </a:rPr>
                <a:t>Contribuye a un sistema  solido y fuerte</a:t>
              </a:r>
              <a:endParaRPr lang="es-ES" sz="2000" kern="1200" dirty="0">
                <a:solidFill>
                  <a:schemeClr val="tx1"/>
                </a:solidFill>
              </a:endParaRPr>
            </a:p>
          </p:txBody>
        </p:sp>
      </p:grpSp>
      <p:pic>
        <p:nvPicPr>
          <p:cNvPr id="2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8349" y="77274"/>
            <a:ext cx="3478430" cy="1239874"/>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b="1" dirty="0" smtClean="0">
                <a:ln w="9525">
                  <a:solidFill>
                    <a:schemeClr val="bg1"/>
                  </a:solidFill>
                  <a:prstDash val="solid"/>
                </a:ln>
                <a:solidFill>
                  <a:schemeClr val="tx1"/>
                </a:solidFill>
              </a:rPr>
              <a:t>Estructura del Activo</a:t>
            </a:r>
            <a:endParaRPr lang="es-EC" b="1" dirty="0">
              <a:ln w="9525">
                <a:solidFill>
                  <a:schemeClr val="bg1"/>
                </a:solidFill>
                <a:prstDash val="solid"/>
              </a:ln>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Imagen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155" y="1442433"/>
            <a:ext cx="8641723" cy="4765579"/>
          </a:xfrm>
          <a:prstGeom prst="rect">
            <a:avLst/>
          </a:prstGeom>
          <a:noFill/>
        </p:spPr>
      </p:pic>
    </p:spTree>
    <p:extLst>
      <p:ext uri="{BB962C8B-B14F-4D97-AF65-F5344CB8AC3E}">
        <p14:creationId xmlns:p14="http://schemas.microsoft.com/office/powerpoint/2010/main" xmlns="" val="2812969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0164" y="237046"/>
            <a:ext cx="3478430" cy="1239874"/>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b="1" dirty="0" smtClean="0">
                <a:ln w="9525">
                  <a:solidFill>
                    <a:schemeClr val="bg1"/>
                  </a:solidFill>
                  <a:prstDash val="solid"/>
                </a:ln>
                <a:solidFill>
                  <a:schemeClr val="tx1"/>
                </a:solidFill>
              </a:rPr>
              <a:t>Estructura del Pasivo</a:t>
            </a:r>
            <a:endParaRPr lang="es-EC" b="1" dirty="0">
              <a:ln w="9525">
                <a:solidFill>
                  <a:schemeClr val="bg1"/>
                </a:solidFill>
                <a:prstDash val="solid"/>
              </a:ln>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1886" y="1687133"/>
            <a:ext cx="7914987" cy="4569290"/>
          </a:xfrm>
          <a:prstGeom prst="rect">
            <a:avLst/>
          </a:prstGeom>
          <a:noFill/>
        </p:spPr>
      </p:pic>
    </p:spTree>
    <p:extLst>
      <p:ext uri="{BB962C8B-B14F-4D97-AF65-F5344CB8AC3E}">
        <p14:creationId xmlns:p14="http://schemas.microsoft.com/office/powerpoint/2010/main" xmlns="" val="2261757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0625" y="148294"/>
            <a:ext cx="3478430" cy="1239874"/>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b="1" dirty="0" smtClean="0">
                <a:ln w="9525">
                  <a:solidFill>
                    <a:schemeClr val="bg1"/>
                  </a:solidFill>
                  <a:prstDash val="solid"/>
                </a:ln>
                <a:solidFill>
                  <a:schemeClr val="tx1"/>
                </a:solidFill>
              </a:rPr>
              <a:t>Estructura del Patrimonio</a:t>
            </a:r>
            <a:endParaRPr lang="es-EC" b="1" dirty="0">
              <a:ln w="9525">
                <a:solidFill>
                  <a:schemeClr val="bg1"/>
                </a:solidFill>
                <a:prstDash val="solid"/>
              </a:ln>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Imagen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5313" y="1777285"/>
            <a:ext cx="6439436" cy="4301543"/>
          </a:xfrm>
          <a:prstGeom prst="rect">
            <a:avLst/>
          </a:prstGeom>
          <a:noFill/>
        </p:spPr>
      </p:pic>
    </p:spTree>
    <p:extLst>
      <p:ext uri="{BB962C8B-B14F-4D97-AF65-F5344CB8AC3E}">
        <p14:creationId xmlns:p14="http://schemas.microsoft.com/office/powerpoint/2010/main" xmlns="" val="1501219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210" y="171719"/>
            <a:ext cx="8596668" cy="1320800"/>
          </a:xfrm>
        </p:spPr>
        <p:txBody>
          <a:bodyPr/>
          <a:lstStyle/>
          <a:p>
            <a:r>
              <a:rPr lang="es-EC" b="1" dirty="0" smtClean="0">
                <a:solidFill>
                  <a:schemeClr val="tx1"/>
                </a:solidFill>
              </a:rPr>
              <a:t>Informe por Variables</a:t>
            </a:r>
            <a:endParaRPr lang="es-EC" b="1"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xmlns="" val="1121758594"/>
              </p:ext>
            </p:extLst>
          </p:nvPr>
        </p:nvGraphicFramePr>
        <p:xfrm>
          <a:off x="723744" y="800836"/>
          <a:ext cx="7820338" cy="345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4633913" y="2527380"/>
            <a:ext cx="2924175" cy="18032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CuadroTexto 3"/>
          <p:cNvSpPr txBox="1"/>
          <p:nvPr/>
        </p:nvSpPr>
        <p:spPr>
          <a:xfrm>
            <a:off x="867833" y="4578501"/>
            <a:ext cx="1777284"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soft" dir="t">
                <a:rot lat="0" lon="0" rev="15600000"/>
              </a:lightRig>
            </a:scene3d>
            <a:sp3d extrusionH="57150" prstMaterial="softEdge">
              <a:bevelT w="25400" h="38100"/>
            </a:sp3d>
          </a:bodyPr>
          <a:lstStyle/>
          <a:p>
            <a:r>
              <a:rPr lang="es-EC" sz="3200" b="1" dirty="0" smtClean="0">
                <a:ln/>
              </a:rPr>
              <a:t>Capital</a:t>
            </a:r>
            <a:endParaRPr lang="es-EC" sz="3200" b="1" dirty="0">
              <a:ln/>
            </a:endParaRPr>
          </a:p>
        </p:txBody>
      </p:sp>
      <p:sp>
        <p:nvSpPr>
          <p:cNvPr id="12" name="CuadroTexto 11"/>
          <p:cNvSpPr txBox="1"/>
          <p:nvPr/>
        </p:nvSpPr>
        <p:spPr>
          <a:xfrm>
            <a:off x="4121239" y="4332280"/>
            <a:ext cx="2242942" cy="10772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3200" b="1" dirty="0" smtClean="0">
                <a:ln/>
              </a:rPr>
              <a:t>Calidad de Activo</a:t>
            </a:r>
            <a:endParaRPr lang="es-EC" sz="3200" b="1" dirty="0">
              <a:ln/>
            </a:endParaRPr>
          </a:p>
        </p:txBody>
      </p:sp>
      <p:sp>
        <p:nvSpPr>
          <p:cNvPr id="13" name="CuadroTexto 12"/>
          <p:cNvSpPr txBox="1"/>
          <p:nvPr/>
        </p:nvSpPr>
        <p:spPr>
          <a:xfrm>
            <a:off x="2019502" y="5655719"/>
            <a:ext cx="2614411"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soft" dir="t">
                <a:rot lat="0" lon="0" rev="15600000"/>
              </a:lightRig>
            </a:scene3d>
            <a:sp3d extrusionH="57150" prstMaterial="softEdge">
              <a:bevelT w="25400" h="38100"/>
            </a:sp3d>
          </a:bodyPr>
          <a:lstStyle/>
          <a:p>
            <a:r>
              <a:rPr lang="es-EC" sz="3200" b="1" dirty="0" smtClean="0">
                <a:ln/>
              </a:rPr>
              <a:t>Rentabilidad</a:t>
            </a:r>
            <a:endParaRPr lang="es-EC" sz="3200" b="1" dirty="0">
              <a:ln/>
            </a:endParaRPr>
          </a:p>
        </p:txBody>
      </p:sp>
      <p:sp>
        <p:nvSpPr>
          <p:cNvPr id="14" name="CuadroTexto 13"/>
          <p:cNvSpPr txBox="1"/>
          <p:nvPr/>
        </p:nvSpPr>
        <p:spPr>
          <a:xfrm>
            <a:off x="6096000" y="5655718"/>
            <a:ext cx="1870686"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soft" dir="t">
                <a:rot lat="0" lon="0" rev="15600000"/>
              </a:lightRig>
            </a:scene3d>
            <a:sp3d extrusionH="57150" prstMaterial="softEdge">
              <a:bevelT w="25400" h="38100"/>
            </a:sp3d>
          </a:bodyPr>
          <a:lstStyle/>
          <a:p>
            <a:r>
              <a:rPr lang="es-EC" sz="3200" b="1" dirty="0" smtClean="0">
                <a:ln/>
              </a:rPr>
              <a:t>Liquidez</a:t>
            </a:r>
            <a:endParaRPr lang="es-EC" sz="3200" b="1" dirty="0">
              <a:ln/>
            </a:endParaRPr>
          </a:p>
        </p:txBody>
      </p:sp>
      <p:sp>
        <p:nvSpPr>
          <p:cNvPr id="15" name="CuadroTexto 14"/>
          <p:cNvSpPr txBox="1"/>
          <p:nvPr/>
        </p:nvSpPr>
        <p:spPr>
          <a:xfrm>
            <a:off x="7840303" y="4196989"/>
            <a:ext cx="3119618" cy="10772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soft" dir="t">
                <a:rot lat="0" lon="0" rev="15600000"/>
              </a:lightRig>
            </a:scene3d>
            <a:sp3d extrusionH="57150" prstMaterial="softEdge">
              <a:bevelT w="25400" h="38100"/>
            </a:sp3d>
          </a:bodyPr>
          <a:lstStyle/>
          <a:p>
            <a:r>
              <a:rPr lang="es-EC" sz="3200" b="1" dirty="0" smtClean="0">
                <a:ln/>
              </a:rPr>
              <a:t>Manejo Administrativo</a:t>
            </a:r>
            <a:endParaRPr lang="es-EC" sz="3200" b="1" dirty="0">
              <a:ln/>
            </a:endParaRPr>
          </a:p>
        </p:txBody>
      </p:sp>
      <p:sp>
        <p:nvSpPr>
          <p:cNvPr id="16" name="Elipse 15"/>
          <p:cNvSpPr/>
          <p:nvPr/>
        </p:nvSpPr>
        <p:spPr>
          <a:xfrm>
            <a:off x="1416644" y="4107808"/>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solidFill>
                  <a:schemeClr val="bg1"/>
                </a:solidFill>
              </a:rPr>
              <a:t>1</a:t>
            </a:r>
            <a:endParaRPr lang="es-EC" b="1" dirty="0">
              <a:solidFill>
                <a:schemeClr val="bg1"/>
              </a:solidFill>
            </a:endParaRPr>
          </a:p>
        </p:txBody>
      </p:sp>
      <p:sp>
        <p:nvSpPr>
          <p:cNvPr id="17" name="Elipse 16"/>
          <p:cNvSpPr/>
          <p:nvPr/>
        </p:nvSpPr>
        <p:spPr>
          <a:xfrm>
            <a:off x="4941281" y="3893211"/>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solidFill>
                  <a:schemeClr val="bg1"/>
                </a:solidFill>
              </a:rPr>
              <a:t>2</a:t>
            </a:r>
            <a:endParaRPr lang="es-EC" b="1" dirty="0">
              <a:solidFill>
                <a:schemeClr val="bg1"/>
              </a:solidFill>
            </a:endParaRPr>
          </a:p>
        </p:txBody>
      </p:sp>
      <p:sp>
        <p:nvSpPr>
          <p:cNvPr id="18" name="Elipse 17"/>
          <p:cNvSpPr/>
          <p:nvPr/>
        </p:nvSpPr>
        <p:spPr>
          <a:xfrm>
            <a:off x="8861878" y="3859928"/>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solidFill>
                  <a:schemeClr val="bg1"/>
                </a:solidFill>
              </a:rPr>
              <a:t>3</a:t>
            </a:r>
            <a:endParaRPr lang="es-EC" b="1" dirty="0">
              <a:solidFill>
                <a:schemeClr val="bg1"/>
              </a:solidFill>
            </a:endParaRPr>
          </a:p>
        </p:txBody>
      </p:sp>
      <p:sp>
        <p:nvSpPr>
          <p:cNvPr id="19" name="Elipse 18"/>
          <p:cNvSpPr/>
          <p:nvPr/>
        </p:nvSpPr>
        <p:spPr>
          <a:xfrm>
            <a:off x="3025278" y="5185025"/>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solidFill>
                  <a:schemeClr val="bg1"/>
                </a:solidFill>
              </a:rPr>
              <a:t>4</a:t>
            </a:r>
            <a:endParaRPr lang="es-EC" b="1" dirty="0">
              <a:solidFill>
                <a:schemeClr val="bg1"/>
              </a:solidFill>
            </a:endParaRPr>
          </a:p>
        </p:txBody>
      </p:sp>
      <p:sp>
        <p:nvSpPr>
          <p:cNvPr id="20" name="Elipse 19"/>
          <p:cNvSpPr/>
          <p:nvPr/>
        </p:nvSpPr>
        <p:spPr>
          <a:xfrm>
            <a:off x="6668878" y="5185972"/>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solidFill>
                  <a:schemeClr val="bg1"/>
                </a:solidFill>
              </a:rPr>
              <a:t>5</a:t>
            </a:r>
            <a:endParaRPr lang="es-EC" b="1" dirty="0">
              <a:solidFill>
                <a:schemeClr val="bg1"/>
              </a:solidFill>
            </a:endParaRPr>
          </a:p>
        </p:txBody>
      </p:sp>
    </p:spTree>
    <p:extLst>
      <p:ext uri="{BB962C8B-B14F-4D97-AF65-F5344CB8AC3E}">
        <p14:creationId xmlns:p14="http://schemas.microsoft.com/office/powerpoint/2010/main" xmlns="" val="3340460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7" name="Tabla 6"/>
          <p:cNvGraphicFramePr>
            <a:graphicFrameLocks noGrp="1"/>
          </p:cNvGraphicFramePr>
          <p:nvPr>
            <p:extLst>
              <p:ext uri="{D42A27DB-BD31-4B8C-83A1-F6EECF244321}">
                <p14:modId xmlns:p14="http://schemas.microsoft.com/office/powerpoint/2010/main" xmlns="" val="486984584"/>
              </p:ext>
            </p:extLst>
          </p:nvPr>
        </p:nvGraphicFramePr>
        <p:xfrm>
          <a:off x="7007210" y="728002"/>
          <a:ext cx="4657628" cy="5413878"/>
        </p:xfrm>
        <a:graphic>
          <a:graphicData uri="http://schemas.openxmlformats.org/drawingml/2006/table">
            <a:tbl>
              <a:tblPr>
                <a:tableStyleId>{5C22544A-7EE6-4342-B048-85BDC9FD1C3A}</a:tableStyleId>
              </a:tblPr>
              <a:tblGrid>
                <a:gridCol w="378605">
                  <a:extLst>
                    <a:ext uri="{9D8B030D-6E8A-4147-A177-3AD203B41FA5}">
                      <a16:colId xmlns:a16="http://schemas.microsoft.com/office/drawing/2014/main" xmlns="" val="20000"/>
                    </a:ext>
                  </a:extLst>
                </a:gridCol>
                <a:gridCol w="1514419">
                  <a:extLst>
                    <a:ext uri="{9D8B030D-6E8A-4147-A177-3AD203B41FA5}">
                      <a16:colId xmlns:a16="http://schemas.microsoft.com/office/drawing/2014/main" xmlns="" val="20001"/>
                    </a:ext>
                  </a:extLst>
                </a:gridCol>
                <a:gridCol w="414099">
                  <a:extLst>
                    <a:ext uri="{9D8B030D-6E8A-4147-A177-3AD203B41FA5}">
                      <a16:colId xmlns:a16="http://schemas.microsoft.com/office/drawing/2014/main" xmlns="" val="20002"/>
                    </a:ext>
                  </a:extLst>
                </a:gridCol>
                <a:gridCol w="414099">
                  <a:extLst>
                    <a:ext uri="{9D8B030D-6E8A-4147-A177-3AD203B41FA5}">
                      <a16:colId xmlns:a16="http://schemas.microsoft.com/office/drawing/2014/main" xmlns="" val="20003"/>
                    </a:ext>
                  </a:extLst>
                </a:gridCol>
                <a:gridCol w="414099">
                  <a:extLst>
                    <a:ext uri="{9D8B030D-6E8A-4147-A177-3AD203B41FA5}">
                      <a16:colId xmlns:a16="http://schemas.microsoft.com/office/drawing/2014/main" xmlns="" val="20004"/>
                    </a:ext>
                  </a:extLst>
                </a:gridCol>
                <a:gridCol w="414099">
                  <a:extLst>
                    <a:ext uri="{9D8B030D-6E8A-4147-A177-3AD203B41FA5}">
                      <a16:colId xmlns:a16="http://schemas.microsoft.com/office/drawing/2014/main" xmlns="" val="20005"/>
                    </a:ext>
                  </a:extLst>
                </a:gridCol>
                <a:gridCol w="414099">
                  <a:extLst>
                    <a:ext uri="{9D8B030D-6E8A-4147-A177-3AD203B41FA5}">
                      <a16:colId xmlns:a16="http://schemas.microsoft.com/office/drawing/2014/main" xmlns="" val="20006"/>
                    </a:ext>
                  </a:extLst>
                </a:gridCol>
                <a:gridCol w="694109">
                  <a:extLst>
                    <a:ext uri="{9D8B030D-6E8A-4147-A177-3AD203B41FA5}">
                      <a16:colId xmlns:a16="http://schemas.microsoft.com/office/drawing/2014/main" xmlns="" val="20007"/>
                    </a:ext>
                  </a:extLst>
                </a:gridCol>
              </a:tblGrid>
              <a:tr h="202323">
                <a:tc>
                  <a:txBody>
                    <a:bodyPr/>
                    <a:lstStyle/>
                    <a:p>
                      <a:pPr algn="ctr" fontAlgn="ctr"/>
                      <a:r>
                        <a:rPr lang="es-EC" sz="700" u="none" strike="noStrike" dirty="0">
                          <a:effectLst/>
                        </a:rPr>
                        <a:t>POS.</a:t>
                      </a:r>
                      <a:endParaRPr lang="es-EC" sz="700" b="1" i="0" u="none" strike="noStrike" dirty="0">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INSTITUCIÓN</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2012</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2013</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2014</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2015</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2016</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PROMEDIO</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0"/>
                  </a:ext>
                </a:extLst>
              </a:tr>
              <a:tr h="202323">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Jardín Azuayo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1,9</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1"/>
                  </a:ext>
                </a:extLst>
              </a:tr>
              <a:tr h="202323">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El Sagrario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2,2</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2"/>
                  </a:ext>
                </a:extLst>
              </a:tr>
              <a:tr h="202323">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Riobamba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3"/>
                  </a:ext>
                </a:extLst>
              </a:tr>
              <a:tr h="202323">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Atuntaqui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2,4</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4"/>
                  </a:ext>
                </a:extLst>
              </a:tr>
              <a:tr h="202323">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Policía Nacional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2,5</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5"/>
                  </a:ext>
                </a:extLst>
              </a:tr>
              <a:tr h="202323">
                <a:tc>
                  <a:txBody>
                    <a:bodyPr/>
                    <a:lstStyle/>
                    <a:p>
                      <a:pPr algn="ctr" fontAlgn="ctr"/>
                      <a:r>
                        <a:rPr lang="es-EC" sz="700" u="none" strike="noStrike">
                          <a:effectLst/>
                        </a:rPr>
                        <a:t>6</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Andalucía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2,7</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6"/>
                  </a:ext>
                </a:extLst>
              </a:tr>
              <a:tr h="202323">
                <a:tc>
                  <a:txBody>
                    <a:bodyPr/>
                    <a:lstStyle/>
                    <a:p>
                      <a:pPr algn="ctr" fontAlgn="ctr"/>
                      <a:r>
                        <a:rPr lang="es-EC" sz="700" u="none" strike="noStrike">
                          <a:effectLst/>
                        </a:rPr>
                        <a:t>7</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CACPE Biblian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2,8</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7"/>
                  </a:ext>
                </a:extLst>
              </a:tr>
              <a:tr h="227981">
                <a:tc>
                  <a:txBody>
                    <a:bodyPr/>
                    <a:lstStyle/>
                    <a:p>
                      <a:pPr algn="ctr" fontAlgn="ctr"/>
                      <a:r>
                        <a:rPr lang="es-EC" sz="700" u="none" strike="noStrike">
                          <a:effectLst/>
                        </a:rPr>
                        <a:t>8</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Servidores Públicos del MEyC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2,8</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8"/>
                  </a:ext>
                </a:extLst>
              </a:tr>
              <a:tr h="202323">
                <a:tc>
                  <a:txBody>
                    <a:bodyPr/>
                    <a:lstStyle/>
                    <a:p>
                      <a:pPr algn="ctr" fontAlgn="ctr"/>
                      <a:r>
                        <a:rPr lang="es-EC" sz="700" u="none" strike="noStrike">
                          <a:effectLst/>
                        </a:rPr>
                        <a:t>9</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b"/>
                      <a:r>
                        <a:rPr lang="es-EC" sz="700" u="none" strike="noStrike">
                          <a:effectLst/>
                        </a:rPr>
                        <a:t>JEP</a:t>
                      </a:r>
                      <a:endParaRPr lang="es-EC" sz="700" b="0" i="0" u="none" strike="noStrike">
                        <a:solidFill>
                          <a:srgbClr val="000000"/>
                        </a:solidFill>
                        <a:effectLst/>
                        <a:latin typeface="Calibri" panose="020F0502020204030204" pitchFamily="34" charset="0"/>
                      </a:endParaRPr>
                    </a:p>
                  </a:txBody>
                  <a:tcPr marL="8758" marR="8758" marT="8758" marB="0" anchor="b"/>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2,9</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9"/>
                  </a:ext>
                </a:extLst>
              </a:tr>
              <a:tr h="202323">
                <a:tc>
                  <a:txBody>
                    <a:bodyPr/>
                    <a:lstStyle/>
                    <a:p>
                      <a:pPr algn="ctr" fontAlgn="ctr"/>
                      <a:r>
                        <a:rPr lang="es-EC" sz="700" u="none" strike="noStrike">
                          <a:effectLst/>
                        </a:rPr>
                        <a:t>10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CACPECO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3,0</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0"/>
                  </a:ext>
                </a:extLst>
              </a:tr>
              <a:tr h="202323">
                <a:tc>
                  <a:txBody>
                    <a:bodyPr/>
                    <a:lstStyle/>
                    <a:p>
                      <a:pPr algn="ctr" fontAlgn="ctr"/>
                      <a:r>
                        <a:rPr lang="es-EC" sz="700" u="none" strike="noStrike">
                          <a:effectLst/>
                        </a:rPr>
                        <a:t>11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San José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3,0</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1"/>
                  </a:ext>
                </a:extLst>
              </a:tr>
              <a:tr h="244244">
                <a:tc>
                  <a:txBody>
                    <a:bodyPr/>
                    <a:lstStyle/>
                    <a:p>
                      <a:pPr algn="ctr" fontAlgn="ctr"/>
                      <a:r>
                        <a:rPr lang="es-EC" sz="700" u="none" strike="noStrike">
                          <a:effectLst/>
                        </a:rPr>
                        <a:t>12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Cámara de Comercio Ambato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3,1</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2"/>
                  </a:ext>
                </a:extLst>
              </a:tr>
              <a:tr h="202323">
                <a:tc>
                  <a:txBody>
                    <a:bodyPr/>
                    <a:lstStyle/>
                    <a:p>
                      <a:pPr algn="ctr" fontAlgn="ctr"/>
                      <a:r>
                        <a:rPr lang="es-EC" sz="700" u="none" strike="noStrike">
                          <a:effectLst/>
                        </a:rPr>
                        <a:t>13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Mego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3,2</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3"/>
                  </a:ext>
                </a:extLst>
              </a:tr>
              <a:tr h="202323">
                <a:tc>
                  <a:txBody>
                    <a:bodyPr/>
                    <a:lstStyle/>
                    <a:p>
                      <a:pPr algn="ctr" fontAlgn="ctr"/>
                      <a:r>
                        <a:rPr lang="es-EC" sz="700" u="none" strike="noStrike">
                          <a:effectLst/>
                        </a:rPr>
                        <a:t>14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Cooprogreso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4"/>
                  </a:ext>
                </a:extLst>
              </a:tr>
              <a:tr h="202323">
                <a:tc>
                  <a:txBody>
                    <a:bodyPr/>
                    <a:lstStyle/>
                    <a:p>
                      <a:pPr algn="ctr" fontAlgn="ctr"/>
                      <a:r>
                        <a:rPr lang="es-EC" sz="700" u="none" strike="noStrike">
                          <a:effectLst/>
                        </a:rPr>
                        <a:t>15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CACPE Pastaza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5"/>
                  </a:ext>
                </a:extLst>
              </a:tr>
              <a:tr h="202323">
                <a:tc>
                  <a:txBody>
                    <a:bodyPr/>
                    <a:lstStyle/>
                    <a:p>
                      <a:pPr algn="ctr" fontAlgn="ctr"/>
                      <a:r>
                        <a:rPr lang="es-EC" sz="700" u="none" strike="noStrike">
                          <a:effectLst/>
                        </a:rPr>
                        <a:t>16</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Santa Rosa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3,5</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6"/>
                  </a:ext>
                </a:extLst>
              </a:tr>
              <a:tr h="221178">
                <a:tc>
                  <a:txBody>
                    <a:bodyPr/>
                    <a:lstStyle/>
                    <a:p>
                      <a:pPr algn="ctr" fontAlgn="ctr"/>
                      <a:r>
                        <a:rPr lang="es-EC" sz="700" u="none" strike="noStrike">
                          <a:effectLst/>
                        </a:rPr>
                        <a:t>17</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San Francisco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3,6</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7"/>
                  </a:ext>
                </a:extLst>
              </a:tr>
              <a:tr h="202323">
                <a:tc>
                  <a:txBody>
                    <a:bodyPr/>
                    <a:lstStyle/>
                    <a:p>
                      <a:pPr algn="ctr" fontAlgn="ctr"/>
                      <a:r>
                        <a:rPr lang="es-EC" sz="700" u="none" strike="noStrike">
                          <a:effectLst/>
                        </a:rPr>
                        <a:t>18</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Pablo Muñoz Vega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3,7</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8"/>
                  </a:ext>
                </a:extLst>
              </a:tr>
              <a:tr h="202323">
                <a:tc>
                  <a:txBody>
                    <a:bodyPr/>
                    <a:lstStyle/>
                    <a:p>
                      <a:pPr algn="ctr" fontAlgn="ctr"/>
                      <a:r>
                        <a:rPr lang="es-EC" sz="700" u="none" strike="noStrike">
                          <a:effectLst/>
                        </a:rPr>
                        <a:t>19</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Oscus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3,9</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9"/>
                  </a:ext>
                </a:extLst>
              </a:tr>
              <a:tr h="202323">
                <a:tc>
                  <a:txBody>
                    <a:bodyPr/>
                    <a:lstStyle/>
                    <a:p>
                      <a:pPr algn="ctr" fontAlgn="ctr"/>
                      <a:r>
                        <a:rPr lang="es-EC" sz="700" u="none" strike="noStrike">
                          <a:effectLst/>
                        </a:rPr>
                        <a:t>20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Alianza del valle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3,9</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0"/>
                  </a:ext>
                </a:extLst>
              </a:tr>
              <a:tr h="202323">
                <a:tc>
                  <a:txBody>
                    <a:bodyPr/>
                    <a:lstStyle/>
                    <a:p>
                      <a:pPr algn="ctr" fontAlgn="ctr"/>
                      <a:r>
                        <a:rPr lang="es-EC" sz="700" u="none" strike="noStrike">
                          <a:effectLst/>
                        </a:rPr>
                        <a:t>21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Mushuc Runa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3,9</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1"/>
                  </a:ext>
                </a:extLst>
              </a:tr>
              <a:tr h="269369">
                <a:tc>
                  <a:txBody>
                    <a:bodyPr/>
                    <a:lstStyle/>
                    <a:p>
                      <a:pPr algn="ctr" fontAlgn="ctr"/>
                      <a:r>
                        <a:rPr lang="es-EC" sz="700" u="none" strike="noStrike">
                          <a:effectLst/>
                        </a:rPr>
                        <a:t>22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Tulcán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4,0</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2"/>
                  </a:ext>
                </a:extLst>
              </a:tr>
              <a:tr h="202323">
                <a:tc>
                  <a:txBody>
                    <a:bodyPr/>
                    <a:lstStyle/>
                    <a:p>
                      <a:pPr algn="ctr" fontAlgn="ctr"/>
                      <a:r>
                        <a:rPr lang="es-EC" sz="700" u="none" strike="noStrike">
                          <a:effectLst/>
                        </a:rPr>
                        <a:t>23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29 de Octubre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4,4</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3"/>
                  </a:ext>
                </a:extLst>
              </a:tr>
              <a:tr h="202323">
                <a:tc>
                  <a:txBody>
                    <a:bodyPr/>
                    <a:lstStyle/>
                    <a:p>
                      <a:pPr algn="ctr" fontAlgn="ctr"/>
                      <a:r>
                        <a:rPr lang="es-EC" sz="700" u="none" strike="noStrike">
                          <a:effectLst/>
                        </a:rPr>
                        <a:t>24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23 de Julio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4,7</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4"/>
                  </a:ext>
                </a:extLst>
              </a:tr>
              <a:tr h="202323">
                <a:tc>
                  <a:txBody>
                    <a:bodyPr/>
                    <a:lstStyle/>
                    <a:p>
                      <a:pPr algn="ctr" fontAlgn="ctr"/>
                      <a:r>
                        <a:rPr lang="es-EC" sz="700" u="none" strike="noStrike">
                          <a:effectLst/>
                        </a:rPr>
                        <a:t>25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dirty="0">
                          <a:effectLst/>
                        </a:rPr>
                        <a:t> Pilahuín Tío </a:t>
                      </a:r>
                      <a:endParaRPr lang="es-EC" sz="700" b="0" i="0" u="none" strike="noStrike" dirty="0">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dirty="0">
                          <a:effectLst/>
                        </a:rPr>
                        <a:t>4,8</a:t>
                      </a:r>
                      <a:endParaRPr lang="es-EC" sz="700" b="1" i="0" u="none" strike="noStrike" dirty="0">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5"/>
                  </a:ext>
                </a:extLst>
              </a:tr>
            </a:tbl>
          </a:graphicData>
        </a:graphic>
      </p:graphicFrame>
      <p:pic>
        <p:nvPicPr>
          <p:cNvPr id="8" name="Imagen 7"/>
          <p:cNvPicPr>
            <a:picLocks noChangeAspect="1"/>
          </p:cNvPicPr>
          <p:nvPr/>
        </p:nvPicPr>
        <p:blipFill>
          <a:blip r:embed="rId3" cstate="print"/>
          <a:stretch>
            <a:fillRect/>
          </a:stretch>
        </p:blipFill>
        <p:spPr>
          <a:xfrm>
            <a:off x="237340" y="343597"/>
            <a:ext cx="6343765" cy="4353061"/>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xmlns="" val="475981150"/>
              </p:ext>
            </p:extLst>
          </p:nvPr>
        </p:nvGraphicFramePr>
        <p:xfrm>
          <a:off x="862872" y="4856247"/>
          <a:ext cx="5092700" cy="1400175"/>
        </p:xfrm>
        <a:graphic>
          <a:graphicData uri="http://schemas.openxmlformats.org/drawingml/2006/table">
            <a:tbl>
              <a:tblPr>
                <a:tableStyleId>{69C7853C-536D-4A76-A0AE-DD22124D55A5}</a:tableStyleId>
              </a:tblPr>
              <a:tblGrid>
                <a:gridCol w="2449573">
                  <a:extLst>
                    <a:ext uri="{9D8B030D-6E8A-4147-A177-3AD203B41FA5}">
                      <a16:colId xmlns:a16="http://schemas.microsoft.com/office/drawing/2014/main" xmlns="" val="20000"/>
                    </a:ext>
                  </a:extLst>
                </a:gridCol>
                <a:gridCol w="1180364">
                  <a:extLst>
                    <a:ext uri="{9D8B030D-6E8A-4147-A177-3AD203B41FA5}">
                      <a16:colId xmlns:a16="http://schemas.microsoft.com/office/drawing/2014/main" xmlns="" val="20001"/>
                    </a:ext>
                  </a:extLst>
                </a:gridCol>
                <a:gridCol w="824986">
                  <a:extLst>
                    <a:ext uri="{9D8B030D-6E8A-4147-A177-3AD203B41FA5}">
                      <a16:colId xmlns:a16="http://schemas.microsoft.com/office/drawing/2014/main" xmlns="" val="20002"/>
                    </a:ext>
                  </a:extLst>
                </a:gridCol>
                <a:gridCol w="637777">
                  <a:extLst>
                    <a:ext uri="{9D8B030D-6E8A-4147-A177-3AD203B41FA5}">
                      <a16:colId xmlns:a16="http://schemas.microsoft.com/office/drawing/2014/main" xmlns="" val="20003"/>
                    </a:ext>
                  </a:extLst>
                </a:gridCol>
              </a:tblGrid>
              <a:tr h="200025">
                <a:tc>
                  <a:txBody>
                    <a:bodyPr/>
                    <a:lstStyle/>
                    <a:p>
                      <a:pPr algn="ctr" fontAlgn="b"/>
                      <a:r>
                        <a:rPr lang="es-EC" sz="1200" u="none" strike="noStrike" dirty="0">
                          <a:effectLst/>
                        </a:rPr>
                        <a:t>INTERPRETACION</a:t>
                      </a:r>
                      <a:endParaRPr lang="es-EC"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200" u="none" strike="noStrike">
                          <a:effectLst/>
                        </a:rPr>
                        <a:t>CALIFICACIÓN</a:t>
                      </a:r>
                      <a:endParaRPr lang="es-EC"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No. COAC</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b"/>
                      <a:r>
                        <a:rPr lang="es-EC" sz="1200" u="none" strike="noStrike">
                          <a:effectLst/>
                        </a:rPr>
                        <a:t>MUY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1</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b"/>
                      <a:r>
                        <a:rPr lang="es-EC" sz="1200" u="none" strike="noStrike">
                          <a:effectLst/>
                        </a:rPr>
                        <a:t>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8</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32%</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b"/>
                      <a:r>
                        <a:rPr lang="es-EC" sz="1200" u="none" strike="noStrike">
                          <a:effectLst/>
                        </a:rPr>
                        <a:t>MEDIANAMENTE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3</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smtClean="0">
                          <a:effectLst/>
                        </a:rPr>
                        <a:t>12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b"/>
                      <a:r>
                        <a:rPr lang="es-EC" sz="1200" u="none" strike="noStrike">
                          <a:effectLst/>
                        </a:rPr>
                        <a:t>MEDIANAMENTE 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4</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4</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16%</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b"/>
                      <a:r>
                        <a:rPr lang="es-EC" sz="1200" u="none" strike="noStrike">
                          <a:effectLst/>
                        </a:rPr>
                        <a:t>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5</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00025">
                <a:tc gridSpan="2">
                  <a:txBody>
                    <a:bodyPr/>
                    <a:lstStyle/>
                    <a:p>
                      <a:pPr algn="ctr" fontAlgn="b"/>
                      <a:r>
                        <a:rPr lang="es-EC" sz="1200" u="none" strike="noStrike">
                          <a:effectLst/>
                        </a:rPr>
                        <a:t>TOTAL</a:t>
                      </a:r>
                      <a:endParaRPr lang="es-EC"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s-EC"/>
                    </a:p>
                  </a:txBody>
                  <a:tcPr/>
                </a:tc>
                <a:tc>
                  <a:txBody>
                    <a:bodyPr/>
                    <a:lstStyle/>
                    <a:p>
                      <a:pPr algn="ctr" fontAlgn="ctr"/>
                      <a:r>
                        <a:rPr lang="es-EC" sz="1200" u="none" strike="noStrike">
                          <a:effectLst/>
                        </a:rPr>
                        <a:t>25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a:effectLst/>
                        </a:rPr>
                        <a:t>100%</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sp>
        <p:nvSpPr>
          <p:cNvPr id="10" name="Título 1"/>
          <p:cNvSpPr>
            <a:spLocks noGrp="1"/>
          </p:cNvSpPr>
          <p:nvPr>
            <p:ph type="title"/>
          </p:nvPr>
        </p:nvSpPr>
        <p:spPr>
          <a:xfrm>
            <a:off x="7393575" y="64395"/>
            <a:ext cx="4686805" cy="373487"/>
          </a:xfrm>
          <a:ln/>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s-EC" sz="2400" b="1" dirty="0" smtClean="0">
                <a:ln w="9525">
                  <a:solidFill>
                    <a:schemeClr val="bg1"/>
                  </a:solidFill>
                  <a:prstDash val="solid"/>
                </a:ln>
                <a:solidFill>
                  <a:schemeClr val="tx1"/>
                </a:solidFill>
              </a:rPr>
              <a:t>SOSTENIBILIDAD FINANCIERA</a:t>
            </a:r>
            <a:endParaRPr lang="es-EC" sz="2400" b="1" dirty="0">
              <a:ln w="9525">
                <a:solidFill>
                  <a:schemeClr val="bg1"/>
                </a:solidFill>
                <a:prstDash val="solid"/>
              </a:ln>
              <a:solidFill>
                <a:schemeClr val="tx1"/>
              </a:solidFill>
            </a:endParaRPr>
          </a:p>
        </p:txBody>
      </p:sp>
    </p:spTree>
    <p:extLst>
      <p:ext uri="{BB962C8B-B14F-4D97-AF65-F5344CB8AC3E}">
        <p14:creationId xmlns:p14="http://schemas.microsoft.com/office/powerpoint/2010/main" xmlns="" val="286761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xmlns="" val="3866375365"/>
              </p:ext>
            </p:extLst>
          </p:nvPr>
        </p:nvGraphicFramePr>
        <p:xfrm>
          <a:off x="862872" y="4856247"/>
          <a:ext cx="5092700" cy="1400175"/>
        </p:xfrm>
        <a:graphic>
          <a:graphicData uri="http://schemas.openxmlformats.org/drawingml/2006/table">
            <a:tbl>
              <a:tblPr>
                <a:tableStyleId>{69C7853C-536D-4A76-A0AE-DD22124D55A5}</a:tableStyleId>
              </a:tblPr>
              <a:tblGrid>
                <a:gridCol w="2449573">
                  <a:extLst>
                    <a:ext uri="{9D8B030D-6E8A-4147-A177-3AD203B41FA5}">
                      <a16:colId xmlns:a16="http://schemas.microsoft.com/office/drawing/2014/main" xmlns="" val="20000"/>
                    </a:ext>
                  </a:extLst>
                </a:gridCol>
                <a:gridCol w="1180364">
                  <a:extLst>
                    <a:ext uri="{9D8B030D-6E8A-4147-A177-3AD203B41FA5}">
                      <a16:colId xmlns:a16="http://schemas.microsoft.com/office/drawing/2014/main" xmlns="" val="20001"/>
                    </a:ext>
                  </a:extLst>
                </a:gridCol>
                <a:gridCol w="824986">
                  <a:extLst>
                    <a:ext uri="{9D8B030D-6E8A-4147-A177-3AD203B41FA5}">
                      <a16:colId xmlns:a16="http://schemas.microsoft.com/office/drawing/2014/main" xmlns="" val="20002"/>
                    </a:ext>
                  </a:extLst>
                </a:gridCol>
                <a:gridCol w="637777">
                  <a:extLst>
                    <a:ext uri="{9D8B030D-6E8A-4147-A177-3AD203B41FA5}">
                      <a16:colId xmlns:a16="http://schemas.microsoft.com/office/drawing/2014/main" xmlns="" val="20003"/>
                    </a:ext>
                  </a:extLst>
                </a:gridCol>
              </a:tblGrid>
              <a:tr h="200025">
                <a:tc>
                  <a:txBody>
                    <a:bodyPr/>
                    <a:lstStyle/>
                    <a:p>
                      <a:pPr algn="ctr" fontAlgn="b"/>
                      <a:r>
                        <a:rPr lang="es-EC" sz="1200" u="none" strike="noStrike" dirty="0">
                          <a:effectLst/>
                        </a:rPr>
                        <a:t>INTERPRETACION</a:t>
                      </a:r>
                      <a:endParaRPr lang="es-EC"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200" u="none" strike="noStrike">
                          <a:effectLst/>
                        </a:rPr>
                        <a:t>CALIFICACIÓN</a:t>
                      </a:r>
                      <a:endParaRPr lang="es-EC"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No. COAC</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b"/>
                      <a:r>
                        <a:rPr lang="es-EC" sz="1200" u="none" strike="noStrike">
                          <a:effectLst/>
                        </a:rPr>
                        <a:t>MUY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1</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3</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12%</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b"/>
                      <a:r>
                        <a:rPr lang="es-EC" sz="1200" u="none" strike="noStrike">
                          <a:effectLst/>
                        </a:rPr>
                        <a:t>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b"/>
                      <a:r>
                        <a:rPr lang="es-EC" sz="1200" u="none" strike="noStrike">
                          <a:effectLst/>
                        </a:rPr>
                        <a:t>MEDIANAMENTE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3</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8</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32%</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b"/>
                      <a:r>
                        <a:rPr lang="es-EC" sz="1200" u="none" strike="noStrike">
                          <a:effectLst/>
                        </a:rPr>
                        <a:t>MEDIANAMENTE 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4</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b"/>
                      <a:r>
                        <a:rPr lang="es-EC" sz="1200" u="none" strike="noStrike">
                          <a:effectLst/>
                        </a:rPr>
                        <a:t>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5</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00025">
                <a:tc gridSpan="2">
                  <a:txBody>
                    <a:bodyPr/>
                    <a:lstStyle/>
                    <a:p>
                      <a:pPr algn="ctr" fontAlgn="b"/>
                      <a:r>
                        <a:rPr lang="es-EC" sz="1200" u="none" strike="noStrike">
                          <a:effectLst/>
                        </a:rPr>
                        <a:t>TOTAL</a:t>
                      </a:r>
                      <a:endParaRPr lang="es-EC"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s-EC"/>
                    </a:p>
                  </a:txBody>
                  <a:tcPr/>
                </a:tc>
                <a:tc>
                  <a:txBody>
                    <a:bodyPr/>
                    <a:lstStyle/>
                    <a:p>
                      <a:pPr algn="ctr" fontAlgn="ctr"/>
                      <a:r>
                        <a:rPr lang="es-EC" sz="1200" u="none" strike="noStrike">
                          <a:effectLst/>
                        </a:rPr>
                        <a:t>25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a:effectLst/>
                        </a:rPr>
                        <a:t>100%</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3" cstate="print"/>
          <a:stretch>
            <a:fillRect/>
          </a:stretch>
        </p:blipFill>
        <p:spPr>
          <a:xfrm>
            <a:off x="201048" y="228630"/>
            <a:ext cx="6251267" cy="4446401"/>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xmlns="" val="1314036700"/>
              </p:ext>
            </p:extLst>
          </p:nvPr>
        </p:nvGraphicFramePr>
        <p:xfrm>
          <a:off x="6774286" y="865009"/>
          <a:ext cx="5035640" cy="5024233"/>
        </p:xfrm>
        <a:graphic>
          <a:graphicData uri="http://schemas.openxmlformats.org/drawingml/2006/table">
            <a:tbl>
              <a:tblPr>
                <a:tableStyleId>{5C22544A-7EE6-4342-B048-85BDC9FD1C3A}</a:tableStyleId>
              </a:tblPr>
              <a:tblGrid>
                <a:gridCol w="709586">
                  <a:extLst>
                    <a:ext uri="{9D8B030D-6E8A-4147-A177-3AD203B41FA5}">
                      <a16:colId xmlns:a16="http://schemas.microsoft.com/office/drawing/2014/main" xmlns="" val="20000"/>
                    </a:ext>
                  </a:extLst>
                </a:gridCol>
                <a:gridCol w="1439331">
                  <a:extLst>
                    <a:ext uri="{9D8B030D-6E8A-4147-A177-3AD203B41FA5}">
                      <a16:colId xmlns:a16="http://schemas.microsoft.com/office/drawing/2014/main" xmlns="" val="20001"/>
                    </a:ext>
                  </a:extLst>
                </a:gridCol>
                <a:gridCol w="483809">
                  <a:extLst>
                    <a:ext uri="{9D8B030D-6E8A-4147-A177-3AD203B41FA5}">
                      <a16:colId xmlns:a16="http://schemas.microsoft.com/office/drawing/2014/main" xmlns="" val="20002"/>
                    </a:ext>
                  </a:extLst>
                </a:gridCol>
                <a:gridCol w="423332">
                  <a:extLst>
                    <a:ext uri="{9D8B030D-6E8A-4147-A177-3AD203B41FA5}">
                      <a16:colId xmlns:a16="http://schemas.microsoft.com/office/drawing/2014/main" xmlns="" val="20003"/>
                    </a:ext>
                  </a:extLst>
                </a:gridCol>
                <a:gridCol w="423332">
                  <a:extLst>
                    <a:ext uri="{9D8B030D-6E8A-4147-A177-3AD203B41FA5}">
                      <a16:colId xmlns:a16="http://schemas.microsoft.com/office/drawing/2014/main" xmlns="" val="20004"/>
                    </a:ext>
                  </a:extLst>
                </a:gridCol>
                <a:gridCol w="423332">
                  <a:extLst>
                    <a:ext uri="{9D8B030D-6E8A-4147-A177-3AD203B41FA5}">
                      <a16:colId xmlns:a16="http://schemas.microsoft.com/office/drawing/2014/main" xmlns="" val="20005"/>
                    </a:ext>
                  </a:extLst>
                </a:gridCol>
                <a:gridCol w="423332">
                  <a:extLst>
                    <a:ext uri="{9D8B030D-6E8A-4147-A177-3AD203B41FA5}">
                      <a16:colId xmlns:a16="http://schemas.microsoft.com/office/drawing/2014/main" xmlns="" val="20006"/>
                    </a:ext>
                  </a:extLst>
                </a:gridCol>
                <a:gridCol w="709586">
                  <a:extLst>
                    <a:ext uri="{9D8B030D-6E8A-4147-A177-3AD203B41FA5}">
                      <a16:colId xmlns:a16="http://schemas.microsoft.com/office/drawing/2014/main" xmlns="" val="20007"/>
                    </a:ext>
                  </a:extLst>
                </a:gridCol>
              </a:tblGrid>
              <a:tr h="185796">
                <a:tc>
                  <a:txBody>
                    <a:bodyPr/>
                    <a:lstStyle/>
                    <a:p>
                      <a:pPr algn="ctr" fontAlgn="ctr"/>
                      <a:r>
                        <a:rPr lang="es-EC" sz="800" u="none" strike="noStrike">
                          <a:effectLst/>
                        </a:rPr>
                        <a:t>POS.</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INSTITUCIÓN</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2012</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2013</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2014</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2015</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2016</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PROMEDIO</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0"/>
                  </a:ext>
                </a:extLst>
              </a:tr>
              <a:tr h="185796">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 José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1"/>
                  </a:ext>
                </a:extLst>
              </a:tr>
              <a:tr h="185796">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El Sagrario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2"/>
                  </a:ext>
                </a:extLst>
              </a:tr>
              <a:tr h="185796">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Riobamba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3"/>
                  </a:ext>
                </a:extLst>
              </a:tr>
              <a:tr h="185796">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 Biblian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4"/>
                  </a:ext>
                </a:extLst>
              </a:tr>
              <a:tr h="185796">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23 de Julio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5"/>
                  </a:ext>
                </a:extLst>
              </a:tr>
              <a:tr h="185796">
                <a:tc>
                  <a:txBody>
                    <a:bodyPr/>
                    <a:lstStyle/>
                    <a:p>
                      <a:pPr algn="ctr" fontAlgn="ctr"/>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CACPECO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6"/>
                  </a:ext>
                </a:extLst>
              </a:tr>
              <a:tr h="185796">
                <a:tc>
                  <a:txBody>
                    <a:bodyPr/>
                    <a:lstStyle/>
                    <a:p>
                      <a:pPr algn="ctr" fontAlgn="ctr"/>
                      <a:r>
                        <a:rPr lang="es-EC" sz="800" u="none" strike="noStrike">
                          <a:effectLst/>
                        </a:rPr>
                        <a:t>7</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Atuntaqui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7"/>
                  </a:ext>
                </a:extLst>
              </a:tr>
              <a:tr h="185796">
                <a:tc>
                  <a:txBody>
                    <a:bodyPr/>
                    <a:lstStyle/>
                    <a:p>
                      <a:pPr algn="ctr" fontAlgn="ctr"/>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Jardín Azuayo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8"/>
                  </a:ext>
                </a:extLst>
              </a:tr>
              <a:tr h="185796">
                <a:tc>
                  <a:txBody>
                    <a:bodyPr/>
                    <a:lstStyle/>
                    <a:p>
                      <a:pPr algn="ctr" fontAlgn="ctr"/>
                      <a:r>
                        <a:rPr lang="es-EC" sz="800" u="none" strike="noStrike">
                          <a:effectLst/>
                        </a:rPr>
                        <a:t>9</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 Pastaza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9"/>
                  </a:ext>
                </a:extLst>
              </a:tr>
              <a:tr h="185796">
                <a:tc>
                  <a:txBody>
                    <a:bodyPr/>
                    <a:lstStyle/>
                    <a:p>
                      <a:pPr algn="ctr" fontAlgn="ctr"/>
                      <a:r>
                        <a:rPr lang="es-EC" sz="800" u="none" strike="noStrike">
                          <a:effectLst/>
                        </a:rPr>
                        <a:t>10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Oscus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2,4</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0"/>
                  </a:ext>
                </a:extLst>
              </a:tr>
              <a:tr h="185796">
                <a:tc>
                  <a:txBody>
                    <a:bodyPr/>
                    <a:lstStyle/>
                    <a:p>
                      <a:pPr algn="ctr" fontAlgn="ctr"/>
                      <a:r>
                        <a:rPr lang="es-EC" sz="800" u="none" strike="noStrike">
                          <a:effectLst/>
                        </a:rPr>
                        <a:t>11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 Francisco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1"/>
                  </a:ext>
                </a:extLst>
              </a:tr>
              <a:tr h="185796">
                <a:tc>
                  <a:txBody>
                    <a:bodyPr/>
                    <a:lstStyle/>
                    <a:p>
                      <a:pPr algn="ctr" fontAlgn="ctr"/>
                      <a:r>
                        <a:rPr lang="es-EC" sz="800" u="none" strike="noStrike">
                          <a:effectLst/>
                        </a:rPr>
                        <a:t>12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Policía Nacional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2"/>
                  </a:ext>
                </a:extLst>
              </a:tr>
              <a:tr h="185796">
                <a:tc>
                  <a:txBody>
                    <a:bodyPr/>
                    <a:lstStyle/>
                    <a:p>
                      <a:pPr algn="ctr" fontAlgn="ctr"/>
                      <a:r>
                        <a:rPr lang="es-EC" sz="800" u="none" strike="noStrike">
                          <a:effectLst/>
                        </a:rPr>
                        <a:t>13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Andalucía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2,7</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3"/>
                  </a:ext>
                </a:extLst>
              </a:tr>
              <a:tr h="185796">
                <a:tc>
                  <a:txBody>
                    <a:bodyPr/>
                    <a:lstStyle/>
                    <a:p>
                      <a:pPr algn="ctr" fontAlgn="ctr"/>
                      <a:r>
                        <a:rPr lang="es-EC" sz="800" u="none" strike="noStrike">
                          <a:effectLst/>
                        </a:rPr>
                        <a:t>14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Alianza del valle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3,0</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4"/>
                  </a:ext>
                </a:extLst>
              </a:tr>
              <a:tr h="185796">
                <a:tc>
                  <a:txBody>
                    <a:bodyPr/>
                    <a:lstStyle/>
                    <a:p>
                      <a:pPr algn="ctr" fontAlgn="ctr"/>
                      <a:r>
                        <a:rPr lang="es-EC" sz="800" u="none" strike="noStrike">
                          <a:effectLst/>
                        </a:rPr>
                        <a:t>15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b"/>
                      <a:r>
                        <a:rPr lang="es-EC" sz="800" u="none" strike="noStrike">
                          <a:effectLst/>
                        </a:rPr>
                        <a:t>JEP</a:t>
                      </a:r>
                      <a:endParaRPr lang="es-EC" sz="800" b="0" i="0" u="none" strike="noStrike">
                        <a:solidFill>
                          <a:srgbClr val="000000"/>
                        </a:solidFill>
                        <a:effectLst/>
                        <a:latin typeface="Calibri" panose="020F0502020204030204" pitchFamily="34" charset="0"/>
                      </a:endParaRPr>
                    </a:p>
                  </a:txBody>
                  <a:tcPr marL="8993" marR="8993" marT="8993" marB="0" anchor="b"/>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5"/>
                  </a:ext>
                </a:extLst>
              </a:tr>
              <a:tr h="185796">
                <a:tc>
                  <a:txBody>
                    <a:bodyPr/>
                    <a:lstStyle/>
                    <a:p>
                      <a:pPr algn="ctr" fontAlgn="ctr"/>
                      <a:r>
                        <a:rPr lang="es-EC" sz="800" u="none" strike="noStrike">
                          <a:effectLst/>
                        </a:rPr>
                        <a:t>16</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Tulcán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6"/>
                  </a:ext>
                </a:extLst>
              </a:tr>
              <a:tr h="226561">
                <a:tc>
                  <a:txBody>
                    <a:bodyPr/>
                    <a:lstStyle/>
                    <a:p>
                      <a:pPr algn="ctr" fontAlgn="ctr"/>
                      <a:r>
                        <a:rPr lang="es-EC" sz="800" u="none" strike="noStrike">
                          <a:effectLst/>
                        </a:rPr>
                        <a:t>17</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Santa Rosa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7"/>
                  </a:ext>
                </a:extLst>
              </a:tr>
              <a:tr h="185796">
                <a:tc>
                  <a:txBody>
                    <a:bodyPr/>
                    <a:lstStyle/>
                    <a:p>
                      <a:pPr algn="ctr" fontAlgn="ctr"/>
                      <a:r>
                        <a:rPr lang="es-EC" sz="800" u="none" strike="noStrike">
                          <a:effectLst/>
                        </a:rPr>
                        <a:t>18</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Pablo Muñoz Vega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8"/>
                  </a:ext>
                </a:extLst>
              </a:tr>
              <a:tr h="252012">
                <a:tc>
                  <a:txBody>
                    <a:bodyPr/>
                    <a:lstStyle/>
                    <a:p>
                      <a:pPr algn="ctr" fontAlgn="ctr"/>
                      <a:r>
                        <a:rPr lang="es-EC" sz="800" u="none" strike="noStrike">
                          <a:effectLst/>
                        </a:rPr>
                        <a:t>19</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Servidores Públicos del MEyC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9"/>
                  </a:ext>
                </a:extLst>
              </a:tr>
              <a:tr h="185796">
                <a:tc>
                  <a:txBody>
                    <a:bodyPr/>
                    <a:lstStyle/>
                    <a:p>
                      <a:pPr algn="ctr" fontAlgn="ctr"/>
                      <a:r>
                        <a:rPr lang="es-EC" sz="800" u="none" strike="noStrike">
                          <a:effectLst/>
                        </a:rPr>
                        <a:t>20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Cooprogreso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0"/>
                  </a:ext>
                </a:extLst>
              </a:tr>
              <a:tr h="185796">
                <a:tc>
                  <a:txBody>
                    <a:bodyPr/>
                    <a:lstStyle/>
                    <a:p>
                      <a:pPr algn="ctr" fontAlgn="ctr"/>
                      <a:r>
                        <a:rPr lang="es-EC" sz="800" u="none" strike="noStrike">
                          <a:effectLst/>
                        </a:rPr>
                        <a:t>21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Mushuc Runa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3,6</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1"/>
                  </a:ext>
                </a:extLst>
              </a:tr>
              <a:tr h="272352">
                <a:tc>
                  <a:txBody>
                    <a:bodyPr/>
                    <a:lstStyle/>
                    <a:p>
                      <a:pPr algn="ctr" fontAlgn="ctr"/>
                      <a:r>
                        <a:rPr lang="es-EC" sz="800" u="none" strike="noStrike">
                          <a:effectLst/>
                        </a:rPr>
                        <a:t>22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Cámara de Comercio Ambato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2"/>
                  </a:ext>
                </a:extLst>
              </a:tr>
              <a:tr h="185796">
                <a:tc>
                  <a:txBody>
                    <a:bodyPr/>
                    <a:lstStyle/>
                    <a:p>
                      <a:pPr algn="ctr" fontAlgn="ctr"/>
                      <a:r>
                        <a:rPr lang="es-EC" sz="800" u="none" strike="noStrike">
                          <a:effectLst/>
                        </a:rPr>
                        <a:t>23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Mego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3"/>
                  </a:ext>
                </a:extLst>
              </a:tr>
              <a:tr h="185796">
                <a:tc>
                  <a:txBody>
                    <a:bodyPr/>
                    <a:lstStyle/>
                    <a:p>
                      <a:pPr algn="ctr" fontAlgn="ctr"/>
                      <a:r>
                        <a:rPr lang="es-EC" sz="800" u="none" strike="noStrike">
                          <a:effectLst/>
                        </a:rPr>
                        <a:t>24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29 de Octubre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4"/>
                  </a:ext>
                </a:extLst>
              </a:tr>
              <a:tr h="185796">
                <a:tc>
                  <a:txBody>
                    <a:bodyPr/>
                    <a:lstStyle/>
                    <a:p>
                      <a:pPr algn="ctr" fontAlgn="ctr"/>
                      <a:r>
                        <a:rPr lang="es-EC" sz="800" u="none" strike="noStrike">
                          <a:effectLst/>
                        </a:rPr>
                        <a:t>25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Pilahuín Tío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dirty="0">
                          <a:effectLst/>
                        </a:rPr>
                        <a:t>5,0</a:t>
                      </a:r>
                      <a:endParaRPr lang="es-EC" sz="800" b="1" i="0" u="none" strike="noStrike" dirty="0">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5"/>
                  </a:ext>
                </a:extLst>
              </a:tr>
            </a:tbl>
          </a:graphicData>
        </a:graphic>
      </p:graphicFrame>
      <p:sp>
        <p:nvSpPr>
          <p:cNvPr id="11" name="Título 1"/>
          <p:cNvSpPr txBox="1">
            <a:spLocks/>
          </p:cNvSpPr>
          <p:nvPr/>
        </p:nvSpPr>
        <p:spPr>
          <a:xfrm>
            <a:off x="7393576" y="228630"/>
            <a:ext cx="4686805" cy="37348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EC" sz="2400" b="1" smtClean="0">
                <a:ln w="9525">
                  <a:solidFill>
                    <a:schemeClr val="bg1"/>
                  </a:solidFill>
                  <a:prstDash val="solid"/>
                </a:ln>
                <a:solidFill>
                  <a:schemeClr val="tx1"/>
                </a:solidFill>
              </a:rPr>
              <a:t>SOSTENIBILIDAD FINANCIERA</a:t>
            </a:r>
            <a:endParaRPr lang="es-EC" sz="2400" b="1" dirty="0">
              <a:ln w="9525">
                <a:solidFill>
                  <a:schemeClr val="bg1"/>
                </a:solidFill>
                <a:prstDash val="solid"/>
              </a:ln>
              <a:solidFill>
                <a:schemeClr val="tx1"/>
              </a:solidFill>
            </a:endParaRPr>
          </a:p>
        </p:txBody>
      </p:sp>
    </p:spTree>
    <p:extLst>
      <p:ext uri="{BB962C8B-B14F-4D97-AF65-F5344CB8AC3E}">
        <p14:creationId xmlns:p14="http://schemas.microsoft.com/office/powerpoint/2010/main" xmlns="" val="2956067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xmlns="" val="4237741996"/>
              </p:ext>
            </p:extLst>
          </p:nvPr>
        </p:nvGraphicFramePr>
        <p:xfrm>
          <a:off x="862872" y="4856247"/>
          <a:ext cx="5092700" cy="1400175"/>
        </p:xfrm>
        <a:graphic>
          <a:graphicData uri="http://schemas.openxmlformats.org/drawingml/2006/table">
            <a:tbl>
              <a:tblPr>
                <a:tableStyleId>{69C7853C-536D-4A76-A0AE-DD22124D55A5}</a:tableStyleId>
              </a:tblPr>
              <a:tblGrid>
                <a:gridCol w="2449573">
                  <a:extLst>
                    <a:ext uri="{9D8B030D-6E8A-4147-A177-3AD203B41FA5}">
                      <a16:colId xmlns:a16="http://schemas.microsoft.com/office/drawing/2014/main" xmlns="" val="20000"/>
                    </a:ext>
                  </a:extLst>
                </a:gridCol>
                <a:gridCol w="1180364">
                  <a:extLst>
                    <a:ext uri="{9D8B030D-6E8A-4147-A177-3AD203B41FA5}">
                      <a16:colId xmlns:a16="http://schemas.microsoft.com/office/drawing/2014/main" xmlns="" val="20001"/>
                    </a:ext>
                  </a:extLst>
                </a:gridCol>
                <a:gridCol w="824986">
                  <a:extLst>
                    <a:ext uri="{9D8B030D-6E8A-4147-A177-3AD203B41FA5}">
                      <a16:colId xmlns:a16="http://schemas.microsoft.com/office/drawing/2014/main" xmlns="" val="20002"/>
                    </a:ext>
                  </a:extLst>
                </a:gridCol>
                <a:gridCol w="637777">
                  <a:extLst>
                    <a:ext uri="{9D8B030D-6E8A-4147-A177-3AD203B41FA5}">
                      <a16:colId xmlns:a16="http://schemas.microsoft.com/office/drawing/2014/main" xmlns="" val="20003"/>
                    </a:ext>
                  </a:extLst>
                </a:gridCol>
              </a:tblGrid>
              <a:tr h="200025">
                <a:tc>
                  <a:txBody>
                    <a:bodyPr/>
                    <a:lstStyle/>
                    <a:p>
                      <a:pPr algn="ctr" fontAlgn="b"/>
                      <a:r>
                        <a:rPr lang="es-EC" sz="1200" u="none" strike="noStrike" dirty="0">
                          <a:effectLst/>
                        </a:rPr>
                        <a:t>INTERPRETACION</a:t>
                      </a:r>
                      <a:endParaRPr lang="es-EC"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200" u="none" strike="noStrike">
                          <a:effectLst/>
                        </a:rPr>
                        <a:t>CALIFICACIÓN</a:t>
                      </a:r>
                      <a:endParaRPr lang="es-EC"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No. COAC</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b"/>
                      <a:r>
                        <a:rPr lang="es-EC" sz="1200" u="none" strike="noStrike">
                          <a:effectLst/>
                        </a:rPr>
                        <a:t>MUY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1</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rgbClr val="000000"/>
                          </a:solidFill>
                          <a:effectLst/>
                          <a:latin typeface="Arial" panose="020B0604020202020204" pitchFamily="34" charset="0"/>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b"/>
                      <a:r>
                        <a:rPr lang="es-EC" sz="1200" u="none" strike="noStrike">
                          <a:effectLst/>
                        </a:rPr>
                        <a:t>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15</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60%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b"/>
                      <a:r>
                        <a:rPr lang="es-EC" sz="1200" u="none" strike="noStrike">
                          <a:effectLst/>
                        </a:rPr>
                        <a:t>MEDIANAMENTE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3</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7</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28%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b"/>
                      <a:r>
                        <a:rPr lang="es-EC" sz="1200" u="none" strike="noStrike">
                          <a:effectLst/>
                        </a:rPr>
                        <a:t>MEDIANAMENTE 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4</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b"/>
                      <a:r>
                        <a:rPr lang="es-EC" sz="1200" u="none" strike="noStrike">
                          <a:effectLst/>
                        </a:rPr>
                        <a:t>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5</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00025">
                <a:tc gridSpan="2">
                  <a:txBody>
                    <a:bodyPr/>
                    <a:lstStyle/>
                    <a:p>
                      <a:pPr algn="ctr" fontAlgn="b"/>
                      <a:r>
                        <a:rPr lang="es-EC" sz="1200" u="none" strike="noStrike">
                          <a:effectLst/>
                        </a:rPr>
                        <a:t>TOTAL</a:t>
                      </a:r>
                      <a:endParaRPr lang="es-EC"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s-EC"/>
                    </a:p>
                  </a:txBody>
                  <a:tcPr/>
                </a:tc>
                <a:tc>
                  <a:txBody>
                    <a:bodyPr/>
                    <a:lstStyle/>
                    <a:p>
                      <a:pPr algn="ctr" fontAlgn="ctr"/>
                      <a:r>
                        <a:rPr lang="es-EC" sz="1200" u="none" strike="noStrike">
                          <a:effectLst/>
                        </a:rPr>
                        <a:t>25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a:effectLst/>
                        </a:rPr>
                        <a:t>100%</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sp>
        <p:nvSpPr>
          <p:cNvPr id="11" name="Título 1"/>
          <p:cNvSpPr txBox="1">
            <a:spLocks/>
          </p:cNvSpPr>
          <p:nvPr/>
        </p:nvSpPr>
        <p:spPr>
          <a:xfrm>
            <a:off x="7393576" y="228630"/>
            <a:ext cx="4686805" cy="37348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EC" sz="2400" b="1" smtClean="0">
                <a:ln w="9525">
                  <a:solidFill>
                    <a:schemeClr val="bg1"/>
                  </a:solidFill>
                  <a:prstDash val="solid"/>
                </a:ln>
                <a:solidFill>
                  <a:schemeClr val="tx1"/>
                </a:solidFill>
              </a:rPr>
              <a:t>SOSTENIBILIDAD FINANCIERA</a:t>
            </a:r>
            <a:endParaRPr lang="es-EC" sz="2400" b="1" dirty="0">
              <a:ln w="9525">
                <a:solidFill>
                  <a:schemeClr val="bg1"/>
                </a:solidFill>
                <a:prstDash val="solid"/>
              </a:ln>
              <a:solidFill>
                <a:schemeClr val="tx1"/>
              </a:solidFill>
            </a:endParaRPr>
          </a:p>
        </p:txBody>
      </p:sp>
      <p:pic>
        <p:nvPicPr>
          <p:cNvPr id="2" name="Imagen 1"/>
          <p:cNvPicPr>
            <a:picLocks noChangeAspect="1"/>
          </p:cNvPicPr>
          <p:nvPr/>
        </p:nvPicPr>
        <p:blipFill>
          <a:blip r:embed="rId3" cstate="print"/>
          <a:stretch>
            <a:fillRect/>
          </a:stretch>
        </p:blipFill>
        <p:spPr>
          <a:xfrm>
            <a:off x="195942" y="228630"/>
            <a:ext cx="6475314" cy="4433522"/>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xmlns="" val="1370926760"/>
              </p:ext>
            </p:extLst>
          </p:nvPr>
        </p:nvGraphicFramePr>
        <p:xfrm>
          <a:off x="7160654" y="1031959"/>
          <a:ext cx="4752303" cy="4798571"/>
        </p:xfrm>
        <a:graphic>
          <a:graphicData uri="http://schemas.openxmlformats.org/drawingml/2006/table">
            <a:tbl>
              <a:tblPr>
                <a:tableStyleId>{5C22544A-7EE6-4342-B048-85BDC9FD1C3A}</a:tableStyleId>
              </a:tblPr>
              <a:tblGrid>
                <a:gridCol w="344132">
                  <a:extLst>
                    <a:ext uri="{9D8B030D-6E8A-4147-A177-3AD203B41FA5}">
                      <a16:colId xmlns:a16="http://schemas.microsoft.com/office/drawing/2014/main" xmlns="" val="20000"/>
                    </a:ext>
                  </a:extLst>
                </a:gridCol>
                <a:gridCol w="1474854">
                  <a:extLst>
                    <a:ext uri="{9D8B030D-6E8A-4147-A177-3AD203B41FA5}">
                      <a16:colId xmlns:a16="http://schemas.microsoft.com/office/drawing/2014/main" xmlns="" val="20001"/>
                    </a:ext>
                  </a:extLst>
                </a:gridCol>
                <a:gridCol w="491617">
                  <a:extLst>
                    <a:ext uri="{9D8B030D-6E8A-4147-A177-3AD203B41FA5}">
                      <a16:colId xmlns:a16="http://schemas.microsoft.com/office/drawing/2014/main" xmlns="" val="20002"/>
                    </a:ext>
                  </a:extLst>
                </a:gridCol>
                <a:gridCol w="430165">
                  <a:extLst>
                    <a:ext uri="{9D8B030D-6E8A-4147-A177-3AD203B41FA5}">
                      <a16:colId xmlns:a16="http://schemas.microsoft.com/office/drawing/2014/main" xmlns="" val="20003"/>
                    </a:ext>
                  </a:extLst>
                </a:gridCol>
                <a:gridCol w="430165">
                  <a:extLst>
                    <a:ext uri="{9D8B030D-6E8A-4147-A177-3AD203B41FA5}">
                      <a16:colId xmlns:a16="http://schemas.microsoft.com/office/drawing/2014/main" xmlns="" val="20004"/>
                    </a:ext>
                  </a:extLst>
                </a:gridCol>
                <a:gridCol w="430165">
                  <a:extLst>
                    <a:ext uri="{9D8B030D-6E8A-4147-A177-3AD203B41FA5}">
                      <a16:colId xmlns:a16="http://schemas.microsoft.com/office/drawing/2014/main" xmlns="" val="20005"/>
                    </a:ext>
                  </a:extLst>
                </a:gridCol>
                <a:gridCol w="430165">
                  <a:extLst>
                    <a:ext uri="{9D8B030D-6E8A-4147-A177-3AD203B41FA5}">
                      <a16:colId xmlns:a16="http://schemas.microsoft.com/office/drawing/2014/main" xmlns="" val="20006"/>
                    </a:ext>
                  </a:extLst>
                </a:gridCol>
                <a:gridCol w="721040">
                  <a:extLst>
                    <a:ext uri="{9D8B030D-6E8A-4147-A177-3AD203B41FA5}">
                      <a16:colId xmlns:a16="http://schemas.microsoft.com/office/drawing/2014/main" xmlns="" val="20007"/>
                    </a:ext>
                  </a:extLst>
                </a:gridCol>
              </a:tblGrid>
              <a:tr h="175401">
                <a:tc>
                  <a:txBody>
                    <a:bodyPr/>
                    <a:lstStyle/>
                    <a:p>
                      <a:pPr algn="ctr" fontAlgn="ctr"/>
                      <a:r>
                        <a:rPr lang="es-EC" sz="800" u="none" strike="noStrike">
                          <a:effectLst/>
                        </a:rPr>
                        <a:t>POS.</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INSTITUCIÓN</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2012</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2013</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2014</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2015</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2016</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PROMEDIO</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0"/>
                  </a:ext>
                </a:extLst>
              </a:tr>
              <a:tr h="175401">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Tulcán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1"/>
                  </a:ext>
                </a:extLst>
              </a:tr>
              <a:tr h="175401">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23 de Julio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2"/>
                  </a:ext>
                </a:extLst>
              </a:tr>
              <a:tr h="244880">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Servidores Públicos del MEyC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3"/>
                  </a:ext>
                </a:extLst>
              </a:tr>
              <a:tr h="175401">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Mego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4"/>
                  </a:ext>
                </a:extLst>
              </a:tr>
              <a:tr h="175401">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 Biblian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5"/>
                  </a:ext>
                </a:extLst>
              </a:tr>
              <a:tr h="175401">
                <a:tc>
                  <a:txBody>
                    <a:bodyPr/>
                    <a:lstStyle/>
                    <a:p>
                      <a:pPr algn="ctr" fontAlgn="ctr"/>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Jardín Azuayo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6"/>
                  </a:ext>
                </a:extLst>
              </a:tr>
              <a:tr h="175401">
                <a:tc>
                  <a:txBody>
                    <a:bodyPr/>
                    <a:lstStyle/>
                    <a:p>
                      <a:pPr algn="ctr" fontAlgn="ctr"/>
                      <a:r>
                        <a:rPr lang="es-EC" sz="800" u="none" strike="noStrike">
                          <a:effectLst/>
                        </a:rPr>
                        <a:t>7</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Policía Nacional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7"/>
                  </a:ext>
                </a:extLst>
              </a:tr>
              <a:tr h="175401">
                <a:tc>
                  <a:txBody>
                    <a:bodyPr/>
                    <a:lstStyle/>
                    <a:p>
                      <a:pPr algn="ctr" fontAlgn="ctr"/>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Riobamba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2,4</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8"/>
                  </a:ext>
                </a:extLst>
              </a:tr>
              <a:tr h="175401">
                <a:tc>
                  <a:txBody>
                    <a:bodyPr/>
                    <a:lstStyle/>
                    <a:p>
                      <a:pPr algn="ctr" fontAlgn="ctr"/>
                      <a:r>
                        <a:rPr lang="es-EC" sz="800" u="none" strike="noStrike">
                          <a:effectLst/>
                        </a:rPr>
                        <a:t>9</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El Sagrario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9"/>
                  </a:ext>
                </a:extLst>
              </a:tr>
              <a:tr h="175401">
                <a:tc>
                  <a:txBody>
                    <a:bodyPr/>
                    <a:lstStyle/>
                    <a:p>
                      <a:pPr algn="ctr" fontAlgn="ctr"/>
                      <a:r>
                        <a:rPr lang="es-EC" sz="800" u="none" strike="noStrike">
                          <a:effectLst/>
                        </a:rPr>
                        <a:t>10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 José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2,6</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0"/>
                  </a:ext>
                </a:extLst>
              </a:tr>
              <a:tr h="175401">
                <a:tc>
                  <a:txBody>
                    <a:bodyPr/>
                    <a:lstStyle/>
                    <a:p>
                      <a:pPr algn="ctr" fontAlgn="ctr"/>
                      <a:r>
                        <a:rPr lang="es-EC" sz="800" u="none" strike="noStrike">
                          <a:effectLst/>
                        </a:rPr>
                        <a:t>11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b"/>
                      <a:r>
                        <a:rPr lang="es-EC" sz="800" u="none" strike="noStrike">
                          <a:effectLst/>
                        </a:rPr>
                        <a:t>JEP</a:t>
                      </a:r>
                      <a:endParaRPr lang="es-EC" sz="800" b="0" i="0" u="none" strike="noStrike">
                        <a:solidFill>
                          <a:srgbClr val="000000"/>
                        </a:solidFill>
                        <a:effectLst/>
                        <a:latin typeface="Calibri" panose="020F0502020204030204" pitchFamily="34" charset="0"/>
                      </a:endParaRPr>
                    </a:p>
                  </a:txBody>
                  <a:tcPr marL="8993" marR="8993" marT="8993" marB="0" anchor="b"/>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2,7</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1"/>
                  </a:ext>
                </a:extLst>
              </a:tr>
              <a:tr h="175401">
                <a:tc>
                  <a:txBody>
                    <a:bodyPr/>
                    <a:lstStyle/>
                    <a:p>
                      <a:pPr algn="ctr" fontAlgn="ctr"/>
                      <a:r>
                        <a:rPr lang="es-EC" sz="800" u="none" strike="noStrike">
                          <a:effectLst/>
                        </a:rPr>
                        <a:t>12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Alianza del valle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2,7</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2"/>
                  </a:ext>
                </a:extLst>
              </a:tr>
              <a:tr h="175401">
                <a:tc>
                  <a:txBody>
                    <a:bodyPr/>
                    <a:lstStyle/>
                    <a:p>
                      <a:pPr algn="ctr" fontAlgn="ctr"/>
                      <a:r>
                        <a:rPr lang="es-EC" sz="800" u="none" strike="noStrike">
                          <a:effectLst/>
                        </a:rPr>
                        <a:t>13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 Francisco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3"/>
                  </a:ext>
                </a:extLst>
              </a:tr>
              <a:tr h="175401">
                <a:tc>
                  <a:txBody>
                    <a:bodyPr/>
                    <a:lstStyle/>
                    <a:p>
                      <a:pPr algn="ctr" fontAlgn="ctr"/>
                      <a:r>
                        <a:rPr lang="es-EC" sz="800" u="none" strike="noStrike">
                          <a:effectLst/>
                        </a:rPr>
                        <a:t>14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Andalucía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4"/>
                  </a:ext>
                </a:extLst>
              </a:tr>
              <a:tr h="175401">
                <a:tc>
                  <a:txBody>
                    <a:bodyPr/>
                    <a:lstStyle/>
                    <a:p>
                      <a:pPr algn="ctr" fontAlgn="ctr"/>
                      <a:r>
                        <a:rPr lang="es-EC" sz="800" u="none" strike="noStrike">
                          <a:effectLst/>
                        </a:rPr>
                        <a:t>15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Cooprogreso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5"/>
                  </a:ext>
                </a:extLst>
              </a:tr>
              <a:tr h="175401">
                <a:tc>
                  <a:txBody>
                    <a:bodyPr/>
                    <a:lstStyle/>
                    <a:p>
                      <a:pPr algn="ctr" fontAlgn="ctr"/>
                      <a:r>
                        <a:rPr lang="es-EC" sz="800" u="none" strike="noStrike">
                          <a:effectLst/>
                        </a:rPr>
                        <a:t>16</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CACPECO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6"/>
                  </a:ext>
                </a:extLst>
              </a:tr>
              <a:tr h="229399">
                <a:tc>
                  <a:txBody>
                    <a:bodyPr/>
                    <a:lstStyle/>
                    <a:p>
                      <a:pPr algn="ctr" fontAlgn="ctr"/>
                      <a:r>
                        <a:rPr lang="es-EC" sz="800" u="none" strike="noStrike">
                          <a:effectLst/>
                        </a:rPr>
                        <a:t>17</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dirty="0">
                          <a:effectLst/>
                        </a:rPr>
                        <a:t> Cámara de Comercio Ambato </a:t>
                      </a:r>
                      <a:endParaRPr lang="es-EC" sz="800" b="0" i="0" u="none" strike="noStrike" dirty="0">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7"/>
                  </a:ext>
                </a:extLst>
              </a:tr>
              <a:tr h="175401">
                <a:tc>
                  <a:txBody>
                    <a:bodyPr/>
                    <a:lstStyle/>
                    <a:p>
                      <a:pPr algn="ctr" fontAlgn="ctr"/>
                      <a:r>
                        <a:rPr lang="es-EC" sz="800" u="none" strike="noStrike">
                          <a:effectLst/>
                        </a:rPr>
                        <a:t>18</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Oscus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3,0</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8"/>
                  </a:ext>
                </a:extLst>
              </a:tr>
              <a:tr h="175401">
                <a:tc>
                  <a:txBody>
                    <a:bodyPr/>
                    <a:lstStyle/>
                    <a:p>
                      <a:pPr algn="ctr" fontAlgn="ctr"/>
                      <a:r>
                        <a:rPr lang="es-EC" sz="800" u="none" strike="noStrike">
                          <a:effectLst/>
                        </a:rPr>
                        <a:t>19</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Pablo Muñoz Vega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9"/>
                  </a:ext>
                </a:extLst>
              </a:tr>
              <a:tr h="175401">
                <a:tc>
                  <a:txBody>
                    <a:bodyPr/>
                    <a:lstStyle/>
                    <a:p>
                      <a:pPr algn="ctr" fontAlgn="ctr"/>
                      <a:r>
                        <a:rPr lang="es-EC" sz="800" u="none" strike="noStrike">
                          <a:effectLst/>
                        </a:rPr>
                        <a:t>20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29 de Octubre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3,4</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0"/>
                  </a:ext>
                </a:extLst>
              </a:tr>
              <a:tr h="175401">
                <a:tc>
                  <a:txBody>
                    <a:bodyPr/>
                    <a:lstStyle/>
                    <a:p>
                      <a:pPr algn="ctr" fontAlgn="ctr"/>
                      <a:r>
                        <a:rPr lang="es-EC" sz="800" u="none" strike="noStrike">
                          <a:effectLst/>
                        </a:rPr>
                        <a:t>21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 Pastaza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1"/>
                  </a:ext>
                </a:extLst>
              </a:tr>
              <a:tr h="290069">
                <a:tc>
                  <a:txBody>
                    <a:bodyPr/>
                    <a:lstStyle/>
                    <a:p>
                      <a:pPr algn="ctr" fontAlgn="ctr"/>
                      <a:r>
                        <a:rPr lang="es-EC" sz="800" u="none" strike="noStrike">
                          <a:effectLst/>
                        </a:rPr>
                        <a:t>22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Pilahuín Tío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3,6</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2"/>
                  </a:ext>
                </a:extLst>
              </a:tr>
              <a:tr h="175401">
                <a:tc>
                  <a:txBody>
                    <a:bodyPr/>
                    <a:lstStyle/>
                    <a:p>
                      <a:pPr algn="ctr" fontAlgn="ctr"/>
                      <a:r>
                        <a:rPr lang="es-EC" sz="800" u="none" strike="noStrike">
                          <a:effectLst/>
                        </a:rPr>
                        <a:t>23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Mushuc Runa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3,6</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3"/>
                  </a:ext>
                </a:extLst>
              </a:tr>
              <a:tr h="175401">
                <a:tc>
                  <a:txBody>
                    <a:bodyPr/>
                    <a:lstStyle/>
                    <a:p>
                      <a:pPr algn="ctr" fontAlgn="ctr"/>
                      <a:r>
                        <a:rPr lang="es-EC" sz="800" u="none" strike="noStrike">
                          <a:effectLst/>
                        </a:rPr>
                        <a:t>24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Santa Rosa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4"/>
                  </a:ext>
                </a:extLst>
              </a:tr>
              <a:tr h="175401">
                <a:tc>
                  <a:txBody>
                    <a:bodyPr/>
                    <a:lstStyle/>
                    <a:p>
                      <a:pPr algn="ctr" fontAlgn="ctr"/>
                      <a:r>
                        <a:rPr lang="es-EC" sz="800" u="none" strike="noStrike">
                          <a:effectLst/>
                        </a:rPr>
                        <a:t>25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Atuntaqui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dirty="0">
                          <a:effectLst/>
                        </a:rPr>
                        <a:t>4,0</a:t>
                      </a:r>
                      <a:endParaRPr lang="es-EC" sz="800" b="1" i="0" u="none" strike="noStrike" dirty="0">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xmlns="" val="4513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xmlns="" val="2392000266"/>
              </p:ext>
            </p:extLst>
          </p:nvPr>
        </p:nvGraphicFramePr>
        <p:xfrm>
          <a:off x="862872" y="4856247"/>
          <a:ext cx="5092700" cy="1400175"/>
        </p:xfrm>
        <a:graphic>
          <a:graphicData uri="http://schemas.openxmlformats.org/drawingml/2006/table">
            <a:tbl>
              <a:tblPr>
                <a:tableStyleId>{69C7853C-536D-4A76-A0AE-DD22124D55A5}</a:tableStyleId>
              </a:tblPr>
              <a:tblGrid>
                <a:gridCol w="2449573">
                  <a:extLst>
                    <a:ext uri="{9D8B030D-6E8A-4147-A177-3AD203B41FA5}">
                      <a16:colId xmlns:a16="http://schemas.microsoft.com/office/drawing/2014/main" xmlns="" val="20000"/>
                    </a:ext>
                  </a:extLst>
                </a:gridCol>
                <a:gridCol w="1180364">
                  <a:extLst>
                    <a:ext uri="{9D8B030D-6E8A-4147-A177-3AD203B41FA5}">
                      <a16:colId xmlns:a16="http://schemas.microsoft.com/office/drawing/2014/main" xmlns="" val="20001"/>
                    </a:ext>
                  </a:extLst>
                </a:gridCol>
                <a:gridCol w="824986">
                  <a:extLst>
                    <a:ext uri="{9D8B030D-6E8A-4147-A177-3AD203B41FA5}">
                      <a16:colId xmlns:a16="http://schemas.microsoft.com/office/drawing/2014/main" xmlns="" val="20002"/>
                    </a:ext>
                  </a:extLst>
                </a:gridCol>
                <a:gridCol w="637777">
                  <a:extLst>
                    <a:ext uri="{9D8B030D-6E8A-4147-A177-3AD203B41FA5}">
                      <a16:colId xmlns:a16="http://schemas.microsoft.com/office/drawing/2014/main" xmlns="" val="20003"/>
                    </a:ext>
                  </a:extLst>
                </a:gridCol>
              </a:tblGrid>
              <a:tr h="200025">
                <a:tc>
                  <a:txBody>
                    <a:bodyPr/>
                    <a:lstStyle/>
                    <a:p>
                      <a:pPr algn="ctr" fontAlgn="b"/>
                      <a:r>
                        <a:rPr lang="es-EC" sz="1200" u="none" strike="noStrike" dirty="0">
                          <a:effectLst/>
                        </a:rPr>
                        <a:t>INTERPRETACION</a:t>
                      </a:r>
                      <a:endParaRPr lang="es-EC"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200" u="none" strike="noStrike">
                          <a:effectLst/>
                        </a:rPr>
                        <a:t>CALIFICACIÓN</a:t>
                      </a:r>
                      <a:endParaRPr lang="es-EC"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No. COAC</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b"/>
                      <a:r>
                        <a:rPr lang="es-EC" sz="1200" u="none" strike="noStrike">
                          <a:effectLst/>
                        </a:rPr>
                        <a:t>MUY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1</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rgbClr val="000000"/>
                          </a:solidFill>
                          <a:effectLst/>
                          <a:latin typeface="Arial" panose="020B0604020202020204" pitchFamily="34" charset="0"/>
                        </a:rPr>
                        <a:t>5</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20%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b"/>
                      <a:r>
                        <a:rPr lang="es-EC" sz="1200" u="none" strike="noStrike">
                          <a:effectLst/>
                        </a:rPr>
                        <a:t>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7</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28%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b"/>
                      <a:r>
                        <a:rPr lang="es-EC" sz="1200" u="none" strike="noStrike">
                          <a:effectLst/>
                        </a:rPr>
                        <a:t>MEDIANAMENTE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3</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6</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24%</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b"/>
                      <a:r>
                        <a:rPr lang="es-EC" sz="1200" u="none" strike="noStrike">
                          <a:effectLst/>
                        </a:rPr>
                        <a:t>MEDIANAMENTE 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4</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7</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28%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b"/>
                      <a:r>
                        <a:rPr lang="es-EC" sz="1200" u="none" strike="noStrike">
                          <a:effectLst/>
                        </a:rPr>
                        <a:t>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5</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00025">
                <a:tc gridSpan="2">
                  <a:txBody>
                    <a:bodyPr/>
                    <a:lstStyle/>
                    <a:p>
                      <a:pPr algn="ctr" fontAlgn="b"/>
                      <a:r>
                        <a:rPr lang="es-EC" sz="1200" u="none" strike="noStrike">
                          <a:effectLst/>
                        </a:rPr>
                        <a:t>TOTAL</a:t>
                      </a:r>
                      <a:endParaRPr lang="es-EC"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s-EC"/>
                    </a:p>
                  </a:txBody>
                  <a:tcPr/>
                </a:tc>
                <a:tc>
                  <a:txBody>
                    <a:bodyPr/>
                    <a:lstStyle/>
                    <a:p>
                      <a:pPr algn="ctr" fontAlgn="ctr"/>
                      <a:r>
                        <a:rPr lang="es-EC" sz="1200" u="none" strike="noStrike">
                          <a:effectLst/>
                        </a:rPr>
                        <a:t>25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a:effectLst/>
                        </a:rPr>
                        <a:t>100%</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sp>
        <p:nvSpPr>
          <p:cNvPr id="11" name="Título 1"/>
          <p:cNvSpPr txBox="1">
            <a:spLocks/>
          </p:cNvSpPr>
          <p:nvPr/>
        </p:nvSpPr>
        <p:spPr>
          <a:xfrm>
            <a:off x="7393576" y="228630"/>
            <a:ext cx="4686805" cy="37348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EC" sz="2400" b="1" smtClean="0">
                <a:ln w="9525">
                  <a:solidFill>
                    <a:schemeClr val="bg1"/>
                  </a:solidFill>
                  <a:prstDash val="solid"/>
                </a:ln>
                <a:solidFill>
                  <a:schemeClr val="tx1"/>
                </a:solidFill>
              </a:rPr>
              <a:t>SOSTENIBILIDAD FINANCIERA</a:t>
            </a:r>
            <a:endParaRPr lang="es-EC" sz="2400" b="1" dirty="0">
              <a:ln w="9525">
                <a:solidFill>
                  <a:schemeClr val="bg1"/>
                </a:solidFill>
                <a:prstDash val="solid"/>
              </a:ln>
              <a:solidFill>
                <a:schemeClr val="tx1"/>
              </a:solidFill>
            </a:endParaRPr>
          </a:p>
        </p:txBody>
      </p:sp>
      <p:pic>
        <p:nvPicPr>
          <p:cNvPr id="3" name="Imagen 2"/>
          <p:cNvPicPr>
            <a:picLocks noChangeAspect="1"/>
          </p:cNvPicPr>
          <p:nvPr/>
        </p:nvPicPr>
        <p:blipFill>
          <a:blip r:embed="rId3" cstate="print"/>
          <a:stretch>
            <a:fillRect/>
          </a:stretch>
        </p:blipFill>
        <p:spPr>
          <a:xfrm>
            <a:off x="391886" y="228629"/>
            <a:ext cx="6459676" cy="4356249"/>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xmlns="" val="2273614069"/>
              </p:ext>
            </p:extLst>
          </p:nvPr>
        </p:nvGraphicFramePr>
        <p:xfrm>
          <a:off x="7212170" y="1031965"/>
          <a:ext cx="4662152" cy="4781984"/>
        </p:xfrm>
        <a:graphic>
          <a:graphicData uri="http://schemas.openxmlformats.org/drawingml/2006/table">
            <a:tbl>
              <a:tblPr>
                <a:tableStyleId>{5C22544A-7EE6-4342-B048-85BDC9FD1C3A}</a:tableStyleId>
              </a:tblPr>
              <a:tblGrid>
                <a:gridCol w="344736">
                  <a:extLst>
                    <a:ext uri="{9D8B030D-6E8A-4147-A177-3AD203B41FA5}">
                      <a16:colId xmlns:a16="http://schemas.microsoft.com/office/drawing/2014/main" xmlns="" val="20000"/>
                    </a:ext>
                  </a:extLst>
                </a:gridCol>
                <a:gridCol w="1378947">
                  <a:extLst>
                    <a:ext uri="{9D8B030D-6E8A-4147-A177-3AD203B41FA5}">
                      <a16:colId xmlns:a16="http://schemas.microsoft.com/office/drawing/2014/main" xmlns="" val="20001"/>
                    </a:ext>
                  </a:extLst>
                </a:gridCol>
                <a:gridCol w="492481">
                  <a:extLst>
                    <a:ext uri="{9D8B030D-6E8A-4147-A177-3AD203B41FA5}">
                      <a16:colId xmlns:a16="http://schemas.microsoft.com/office/drawing/2014/main" xmlns="" val="20002"/>
                    </a:ext>
                  </a:extLst>
                </a:gridCol>
                <a:gridCol w="430921">
                  <a:extLst>
                    <a:ext uri="{9D8B030D-6E8A-4147-A177-3AD203B41FA5}">
                      <a16:colId xmlns:a16="http://schemas.microsoft.com/office/drawing/2014/main" xmlns="" val="20003"/>
                    </a:ext>
                  </a:extLst>
                </a:gridCol>
                <a:gridCol w="430921">
                  <a:extLst>
                    <a:ext uri="{9D8B030D-6E8A-4147-A177-3AD203B41FA5}">
                      <a16:colId xmlns:a16="http://schemas.microsoft.com/office/drawing/2014/main" xmlns="" val="20004"/>
                    </a:ext>
                  </a:extLst>
                </a:gridCol>
                <a:gridCol w="430921">
                  <a:extLst>
                    <a:ext uri="{9D8B030D-6E8A-4147-A177-3AD203B41FA5}">
                      <a16:colId xmlns:a16="http://schemas.microsoft.com/office/drawing/2014/main" xmlns="" val="20005"/>
                    </a:ext>
                  </a:extLst>
                </a:gridCol>
                <a:gridCol w="430921">
                  <a:extLst>
                    <a:ext uri="{9D8B030D-6E8A-4147-A177-3AD203B41FA5}">
                      <a16:colId xmlns:a16="http://schemas.microsoft.com/office/drawing/2014/main" xmlns="" val="20006"/>
                    </a:ext>
                  </a:extLst>
                </a:gridCol>
                <a:gridCol w="722304">
                  <a:extLst>
                    <a:ext uri="{9D8B030D-6E8A-4147-A177-3AD203B41FA5}">
                      <a16:colId xmlns:a16="http://schemas.microsoft.com/office/drawing/2014/main" xmlns="" val="20007"/>
                    </a:ext>
                  </a:extLst>
                </a:gridCol>
              </a:tblGrid>
              <a:tr h="173003">
                <a:tc>
                  <a:txBody>
                    <a:bodyPr/>
                    <a:lstStyle/>
                    <a:p>
                      <a:pPr algn="ctr" fontAlgn="ctr"/>
                      <a:r>
                        <a:rPr lang="es-EC" sz="800" u="none" strike="noStrike">
                          <a:effectLst/>
                        </a:rPr>
                        <a:t>POS.</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INSTITUCIÓN</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2012</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2013</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2014</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2015</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2016</a:t>
                      </a:r>
                      <a:endParaRPr lang="es-EC" sz="800" b="1"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PROMEDIO</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0"/>
                  </a:ext>
                </a:extLst>
              </a:tr>
              <a:tr h="173003">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Pablo Muñoz Vega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1,1</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1"/>
                  </a:ext>
                </a:extLst>
              </a:tr>
              <a:tr h="173003">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 Francisco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2"/>
                  </a:ext>
                </a:extLst>
              </a:tr>
              <a:tr h="173003">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El Sagrario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1,7</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3"/>
                  </a:ext>
                </a:extLst>
              </a:tr>
              <a:tr h="173003">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Alianza del valle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4"/>
                  </a:ext>
                </a:extLst>
              </a:tr>
              <a:tr h="173003">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CACPECO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5"/>
                  </a:ext>
                </a:extLst>
              </a:tr>
              <a:tr h="173003">
                <a:tc>
                  <a:txBody>
                    <a:bodyPr/>
                    <a:lstStyle/>
                    <a:p>
                      <a:pPr algn="ctr" fontAlgn="ctr"/>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Mushuc Runa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6"/>
                  </a:ext>
                </a:extLst>
              </a:tr>
              <a:tr h="173003">
                <a:tc>
                  <a:txBody>
                    <a:bodyPr/>
                    <a:lstStyle/>
                    <a:p>
                      <a:pPr algn="ctr" fontAlgn="ctr"/>
                      <a:r>
                        <a:rPr lang="es-EC" sz="800" u="none" strike="noStrike">
                          <a:effectLst/>
                        </a:rPr>
                        <a:t>7</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b"/>
                      <a:r>
                        <a:rPr lang="es-EC" sz="800" u="none" strike="noStrike">
                          <a:effectLst/>
                        </a:rPr>
                        <a:t>JEP</a:t>
                      </a:r>
                      <a:endParaRPr lang="es-EC" sz="800" b="0" i="0" u="none" strike="noStrike">
                        <a:solidFill>
                          <a:srgbClr val="000000"/>
                        </a:solidFill>
                        <a:effectLst/>
                        <a:latin typeface="Calibri" panose="020F0502020204030204" pitchFamily="34" charset="0"/>
                      </a:endParaRPr>
                    </a:p>
                  </a:txBody>
                  <a:tcPr marL="8993" marR="8993" marT="8993" marB="0" anchor="b"/>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7"/>
                  </a:ext>
                </a:extLst>
              </a:tr>
              <a:tr h="173003">
                <a:tc>
                  <a:txBody>
                    <a:bodyPr/>
                    <a:lstStyle/>
                    <a:p>
                      <a:pPr algn="ctr" fontAlgn="ctr"/>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Atuntaqui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8"/>
                  </a:ext>
                </a:extLst>
              </a:tr>
              <a:tr h="173003">
                <a:tc>
                  <a:txBody>
                    <a:bodyPr/>
                    <a:lstStyle/>
                    <a:p>
                      <a:pPr algn="ctr" fontAlgn="ctr"/>
                      <a:r>
                        <a:rPr lang="es-EC" sz="800" u="none" strike="noStrike">
                          <a:effectLst/>
                        </a:rPr>
                        <a:t>9</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Oscus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09"/>
                  </a:ext>
                </a:extLst>
              </a:tr>
              <a:tr h="173003">
                <a:tc>
                  <a:txBody>
                    <a:bodyPr/>
                    <a:lstStyle/>
                    <a:p>
                      <a:pPr algn="ctr" fontAlgn="ctr"/>
                      <a:r>
                        <a:rPr lang="es-EC" sz="800" u="none" strike="noStrike">
                          <a:effectLst/>
                        </a:rPr>
                        <a:t>10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 Biblian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0"/>
                  </a:ext>
                </a:extLst>
              </a:tr>
              <a:tr h="173003">
                <a:tc>
                  <a:txBody>
                    <a:bodyPr/>
                    <a:lstStyle/>
                    <a:p>
                      <a:pPr algn="ctr" fontAlgn="ctr"/>
                      <a:r>
                        <a:rPr lang="es-EC" sz="800" u="none" strike="noStrike">
                          <a:effectLst/>
                        </a:rPr>
                        <a:t>11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Tulcán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1"/>
                  </a:ext>
                </a:extLst>
              </a:tr>
              <a:tr h="173003">
                <a:tc>
                  <a:txBody>
                    <a:bodyPr/>
                    <a:lstStyle/>
                    <a:p>
                      <a:pPr algn="ctr" fontAlgn="ctr"/>
                      <a:r>
                        <a:rPr lang="es-EC" sz="800" u="none" strike="noStrike">
                          <a:effectLst/>
                        </a:rPr>
                        <a:t>12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Santa Rosa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2,9</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2"/>
                  </a:ext>
                </a:extLst>
              </a:tr>
              <a:tr h="173003">
                <a:tc>
                  <a:txBody>
                    <a:bodyPr/>
                    <a:lstStyle/>
                    <a:p>
                      <a:pPr algn="ctr" fontAlgn="ctr"/>
                      <a:r>
                        <a:rPr lang="es-EC" sz="800" u="none" strike="noStrike">
                          <a:effectLst/>
                        </a:rPr>
                        <a:t>13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Cooprogreso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3"/>
                  </a:ext>
                </a:extLst>
              </a:tr>
              <a:tr h="173003">
                <a:tc>
                  <a:txBody>
                    <a:bodyPr/>
                    <a:lstStyle/>
                    <a:p>
                      <a:pPr algn="ctr" fontAlgn="ctr"/>
                      <a:r>
                        <a:rPr lang="es-EC" sz="800" u="none" strike="noStrike">
                          <a:effectLst/>
                        </a:rPr>
                        <a:t>14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Jardín Azuayo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4"/>
                  </a:ext>
                </a:extLst>
              </a:tr>
              <a:tr h="173003">
                <a:tc>
                  <a:txBody>
                    <a:bodyPr/>
                    <a:lstStyle/>
                    <a:p>
                      <a:pPr algn="ctr" fontAlgn="ctr"/>
                      <a:r>
                        <a:rPr lang="es-EC" sz="800" u="none" strike="noStrike">
                          <a:effectLst/>
                        </a:rPr>
                        <a:t>15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29 de Octubre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5"/>
                  </a:ext>
                </a:extLst>
              </a:tr>
              <a:tr h="173003">
                <a:tc>
                  <a:txBody>
                    <a:bodyPr/>
                    <a:lstStyle/>
                    <a:p>
                      <a:pPr algn="ctr" fontAlgn="ctr"/>
                      <a:r>
                        <a:rPr lang="es-EC" sz="800" u="none" strike="noStrike">
                          <a:effectLst/>
                        </a:rPr>
                        <a:t>16</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Policía Nacional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6"/>
                  </a:ext>
                </a:extLst>
              </a:tr>
              <a:tr h="277012">
                <a:tc>
                  <a:txBody>
                    <a:bodyPr/>
                    <a:lstStyle/>
                    <a:p>
                      <a:pPr algn="ctr" fontAlgn="ctr"/>
                      <a:r>
                        <a:rPr lang="es-EC" sz="800" u="none" strike="noStrike">
                          <a:effectLst/>
                        </a:rPr>
                        <a:t>17</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CACPE Pastaza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7"/>
                  </a:ext>
                </a:extLst>
              </a:tr>
              <a:tr h="173003">
                <a:tc>
                  <a:txBody>
                    <a:bodyPr/>
                    <a:lstStyle/>
                    <a:p>
                      <a:pPr algn="ctr" fontAlgn="ctr"/>
                      <a:r>
                        <a:rPr lang="es-EC" sz="800" u="none" strike="noStrike">
                          <a:effectLst/>
                        </a:rPr>
                        <a:t>18</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Riobamba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3,8</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8"/>
                  </a:ext>
                </a:extLst>
              </a:tr>
              <a:tr h="173003">
                <a:tc>
                  <a:txBody>
                    <a:bodyPr/>
                    <a:lstStyle/>
                    <a:p>
                      <a:pPr algn="ctr" fontAlgn="ctr"/>
                      <a:r>
                        <a:rPr lang="es-EC" sz="800" u="none" strike="noStrike">
                          <a:effectLst/>
                        </a:rPr>
                        <a:t>19</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Andalucía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19"/>
                  </a:ext>
                </a:extLst>
              </a:tr>
              <a:tr h="173003">
                <a:tc>
                  <a:txBody>
                    <a:bodyPr/>
                    <a:lstStyle/>
                    <a:p>
                      <a:pPr algn="ctr" fontAlgn="ctr"/>
                      <a:r>
                        <a:rPr lang="es-EC" sz="800" u="none" strike="noStrike">
                          <a:effectLst/>
                        </a:rPr>
                        <a:t>20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23 de Julio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4,2</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0"/>
                  </a:ext>
                </a:extLst>
              </a:tr>
              <a:tr h="173003">
                <a:tc>
                  <a:txBody>
                    <a:bodyPr/>
                    <a:lstStyle/>
                    <a:p>
                      <a:pPr algn="ctr" fontAlgn="ctr"/>
                      <a:r>
                        <a:rPr lang="es-EC" sz="800" u="none" strike="noStrike">
                          <a:effectLst/>
                        </a:rPr>
                        <a:t>21</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San José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1"/>
                  </a:ext>
                </a:extLst>
              </a:tr>
              <a:tr h="273904">
                <a:tc>
                  <a:txBody>
                    <a:bodyPr/>
                    <a:lstStyle/>
                    <a:p>
                      <a:pPr algn="ctr" fontAlgn="ctr"/>
                      <a:r>
                        <a:rPr lang="es-EC" sz="800" u="none" strike="noStrike">
                          <a:effectLst/>
                        </a:rPr>
                        <a:t>22</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Servidores Públicos del MEyC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2"/>
                  </a:ext>
                </a:extLst>
              </a:tr>
              <a:tr h="173003">
                <a:tc>
                  <a:txBody>
                    <a:bodyPr/>
                    <a:lstStyle/>
                    <a:p>
                      <a:pPr algn="ctr" fontAlgn="ctr"/>
                      <a:r>
                        <a:rPr lang="es-EC" sz="800" u="none" strike="noStrike">
                          <a:effectLst/>
                        </a:rPr>
                        <a:t>23</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Pilahuín Tío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4,3</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3"/>
                  </a:ext>
                </a:extLst>
              </a:tr>
              <a:tr h="251999">
                <a:tc>
                  <a:txBody>
                    <a:bodyPr/>
                    <a:lstStyle/>
                    <a:p>
                      <a:pPr algn="ctr" fontAlgn="ctr"/>
                      <a:r>
                        <a:rPr lang="es-EC" sz="800" u="none" strike="noStrike">
                          <a:effectLst/>
                        </a:rPr>
                        <a:t>24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Cámara de Comercio Ambato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4,5</a:t>
                      </a:r>
                      <a:endParaRPr lang="es-EC" sz="800" b="1" i="0" u="none" strike="noStrike">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4"/>
                  </a:ext>
                </a:extLst>
              </a:tr>
              <a:tr h="173003">
                <a:tc>
                  <a:txBody>
                    <a:bodyPr/>
                    <a:lstStyle/>
                    <a:p>
                      <a:pPr algn="ctr" fontAlgn="ctr"/>
                      <a:r>
                        <a:rPr lang="es-EC" sz="800" u="none" strike="noStrike">
                          <a:effectLst/>
                        </a:rPr>
                        <a:t>25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l" fontAlgn="ctr"/>
                      <a:r>
                        <a:rPr lang="es-EC" sz="800" u="none" strike="noStrike">
                          <a:effectLst/>
                        </a:rPr>
                        <a:t> Mego </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8993" marR="8993" marT="8993" marB="0" anchor="ctr"/>
                </a:tc>
                <a:tc>
                  <a:txBody>
                    <a:bodyPr/>
                    <a:lstStyle/>
                    <a:p>
                      <a:pPr algn="ctr" fontAlgn="ctr"/>
                      <a:r>
                        <a:rPr lang="es-EC" sz="800" u="none" strike="noStrike" dirty="0">
                          <a:effectLst/>
                        </a:rPr>
                        <a:t>4,6</a:t>
                      </a:r>
                      <a:endParaRPr lang="es-EC" sz="800" b="1" i="0" u="none" strike="noStrike" dirty="0">
                        <a:solidFill>
                          <a:srgbClr val="000000"/>
                        </a:solidFill>
                        <a:effectLst/>
                        <a:latin typeface="Calibri" panose="020F0502020204030204" pitchFamily="34" charset="0"/>
                      </a:endParaRPr>
                    </a:p>
                  </a:txBody>
                  <a:tcPr marL="8993" marR="8993" marT="8993" marB="0" anchor="ct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xmlns="" val="2543941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xmlns="" val="600056474"/>
              </p:ext>
            </p:extLst>
          </p:nvPr>
        </p:nvGraphicFramePr>
        <p:xfrm>
          <a:off x="862872" y="4856247"/>
          <a:ext cx="5092700" cy="1400175"/>
        </p:xfrm>
        <a:graphic>
          <a:graphicData uri="http://schemas.openxmlformats.org/drawingml/2006/table">
            <a:tbl>
              <a:tblPr>
                <a:tableStyleId>{69C7853C-536D-4A76-A0AE-DD22124D55A5}</a:tableStyleId>
              </a:tblPr>
              <a:tblGrid>
                <a:gridCol w="2449573">
                  <a:extLst>
                    <a:ext uri="{9D8B030D-6E8A-4147-A177-3AD203B41FA5}">
                      <a16:colId xmlns:a16="http://schemas.microsoft.com/office/drawing/2014/main" xmlns="" val="20000"/>
                    </a:ext>
                  </a:extLst>
                </a:gridCol>
                <a:gridCol w="1180364">
                  <a:extLst>
                    <a:ext uri="{9D8B030D-6E8A-4147-A177-3AD203B41FA5}">
                      <a16:colId xmlns:a16="http://schemas.microsoft.com/office/drawing/2014/main" xmlns="" val="20001"/>
                    </a:ext>
                  </a:extLst>
                </a:gridCol>
                <a:gridCol w="824986">
                  <a:extLst>
                    <a:ext uri="{9D8B030D-6E8A-4147-A177-3AD203B41FA5}">
                      <a16:colId xmlns:a16="http://schemas.microsoft.com/office/drawing/2014/main" xmlns="" val="20002"/>
                    </a:ext>
                  </a:extLst>
                </a:gridCol>
                <a:gridCol w="637777">
                  <a:extLst>
                    <a:ext uri="{9D8B030D-6E8A-4147-A177-3AD203B41FA5}">
                      <a16:colId xmlns:a16="http://schemas.microsoft.com/office/drawing/2014/main" xmlns="" val="20003"/>
                    </a:ext>
                  </a:extLst>
                </a:gridCol>
              </a:tblGrid>
              <a:tr h="200025">
                <a:tc>
                  <a:txBody>
                    <a:bodyPr/>
                    <a:lstStyle/>
                    <a:p>
                      <a:pPr algn="ctr" fontAlgn="b"/>
                      <a:r>
                        <a:rPr lang="es-EC" sz="1200" u="none" strike="noStrike" dirty="0">
                          <a:effectLst/>
                        </a:rPr>
                        <a:t>INTERPRETACION</a:t>
                      </a:r>
                      <a:endParaRPr lang="es-EC"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200" u="none" strike="noStrike">
                          <a:effectLst/>
                        </a:rPr>
                        <a:t>CALIFICACIÓN</a:t>
                      </a:r>
                      <a:endParaRPr lang="es-EC"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No. COAC</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b"/>
                      <a:r>
                        <a:rPr lang="es-EC" sz="1200" u="none" strike="noStrike">
                          <a:effectLst/>
                        </a:rPr>
                        <a:t>MUY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1</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rgbClr val="000000"/>
                          </a:solidFill>
                          <a:effectLst/>
                          <a:latin typeface="Arial" panose="020B0604020202020204" pitchFamily="34" charset="0"/>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b"/>
                      <a:r>
                        <a:rPr lang="es-EC" sz="1200" u="none" strike="noStrike">
                          <a:effectLst/>
                        </a:rPr>
                        <a:t>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b"/>
                      <a:r>
                        <a:rPr lang="es-EC" sz="1200" u="none" strike="noStrike">
                          <a:effectLst/>
                        </a:rPr>
                        <a:t>MEDIANAMENTE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3</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9</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36%</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b"/>
                      <a:r>
                        <a:rPr lang="es-EC" sz="1200" u="none" strike="noStrike">
                          <a:effectLst/>
                        </a:rPr>
                        <a:t>MEDIANAMENTE 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4</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4</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6%</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b"/>
                      <a:r>
                        <a:rPr lang="es-EC" sz="1200" u="none" strike="noStrike">
                          <a:effectLst/>
                        </a:rPr>
                        <a:t>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5</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00025">
                <a:tc gridSpan="2">
                  <a:txBody>
                    <a:bodyPr/>
                    <a:lstStyle/>
                    <a:p>
                      <a:pPr algn="ctr" fontAlgn="b"/>
                      <a:r>
                        <a:rPr lang="es-EC" sz="1200" u="none" strike="noStrike">
                          <a:effectLst/>
                        </a:rPr>
                        <a:t>TOTAL</a:t>
                      </a:r>
                      <a:endParaRPr lang="es-EC"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s-EC"/>
                    </a:p>
                  </a:txBody>
                  <a:tcPr/>
                </a:tc>
                <a:tc>
                  <a:txBody>
                    <a:bodyPr/>
                    <a:lstStyle/>
                    <a:p>
                      <a:pPr algn="ctr" fontAlgn="ctr"/>
                      <a:r>
                        <a:rPr lang="es-EC" sz="1200" u="none" strike="noStrike">
                          <a:effectLst/>
                        </a:rPr>
                        <a:t>25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a:effectLst/>
                        </a:rPr>
                        <a:t>100%</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sp>
        <p:nvSpPr>
          <p:cNvPr id="11" name="Título 1"/>
          <p:cNvSpPr txBox="1">
            <a:spLocks/>
          </p:cNvSpPr>
          <p:nvPr/>
        </p:nvSpPr>
        <p:spPr>
          <a:xfrm>
            <a:off x="7393576" y="228630"/>
            <a:ext cx="4686805" cy="37348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EC" sz="2400" b="1" smtClean="0">
                <a:ln w="9525">
                  <a:solidFill>
                    <a:schemeClr val="bg1"/>
                  </a:solidFill>
                  <a:prstDash val="solid"/>
                </a:ln>
                <a:solidFill>
                  <a:schemeClr val="tx1"/>
                </a:solidFill>
              </a:rPr>
              <a:t>SOSTENIBILIDAD FINANCIERA</a:t>
            </a:r>
            <a:endParaRPr lang="es-EC" sz="2400" b="1" dirty="0">
              <a:ln w="9525">
                <a:solidFill>
                  <a:schemeClr val="bg1"/>
                </a:solidFill>
                <a:prstDash val="solid"/>
              </a:ln>
              <a:solidFill>
                <a:schemeClr val="tx1"/>
              </a:solidFill>
            </a:endParaRPr>
          </a:p>
        </p:txBody>
      </p:sp>
      <p:pic>
        <p:nvPicPr>
          <p:cNvPr id="2" name="Imagen 1"/>
          <p:cNvPicPr>
            <a:picLocks noChangeAspect="1"/>
          </p:cNvPicPr>
          <p:nvPr/>
        </p:nvPicPr>
        <p:blipFill>
          <a:blip r:embed="rId3" cstate="print"/>
          <a:stretch>
            <a:fillRect/>
          </a:stretch>
        </p:blipFill>
        <p:spPr>
          <a:xfrm>
            <a:off x="173918" y="228630"/>
            <a:ext cx="6317034" cy="4549515"/>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xmlns="" val="3863143647"/>
              </p:ext>
            </p:extLst>
          </p:nvPr>
        </p:nvGraphicFramePr>
        <p:xfrm>
          <a:off x="7122015" y="1051193"/>
          <a:ext cx="4602461" cy="4791138"/>
        </p:xfrm>
        <a:graphic>
          <a:graphicData uri="http://schemas.openxmlformats.org/drawingml/2006/table">
            <a:tbl>
              <a:tblPr>
                <a:tableStyleId>{5C22544A-7EE6-4342-B048-85BDC9FD1C3A}</a:tableStyleId>
              </a:tblPr>
              <a:tblGrid>
                <a:gridCol w="343957">
                  <a:extLst>
                    <a:ext uri="{9D8B030D-6E8A-4147-A177-3AD203B41FA5}">
                      <a16:colId xmlns:a16="http://schemas.microsoft.com/office/drawing/2014/main" xmlns="" val="20000"/>
                    </a:ext>
                  </a:extLst>
                </a:gridCol>
                <a:gridCol w="1326687">
                  <a:extLst>
                    <a:ext uri="{9D8B030D-6E8A-4147-A177-3AD203B41FA5}">
                      <a16:colId xmlns:a16="http://schemas.microsoft.com/office/drawing/2014/main" xmlns="" val="20001"/>
                    </a:ext>
                  </a:extLst>
                </a:gridCol>
                <a:gridCol w="491365">
                  <a:extLst>
                    <a:ext uri="{9D8B030D-6E8A-4147-A177-3AD203B41FA5}">
                      <a16:colId xmlns:a16="http://schemas.microsoft.com/office/drawing/2014/main" xmlns="" val="20002"/>
                    </a:ext>
                  </a:extLst>
                </a:gridCol>
                <a:gridCol w="429946">
                  <a:extLst>
                    <a:ext uri="{9D8B030D-6E8A-4147-A177-3AD203B41FA5}">
                      <a16:colId xmlns:a16="http://schemas.microsoft.com/office/drawing/2014/main" xmlns="" val="20003"/>
                    </a:ext>
                  </a:extLst>
                </a:gridCol>
                <a:gridCol w="429946">
                  <a:extLst>
                    <a:ext uri="{9D8B030D-6E8A-4147-A177-3AD203B41FA5}">
                      <a16:colId xmlns:a16="http://schemas.microsoft.com/office/drawing/2014/main" xmlns="" val="20004"/>
                    </a:ext>
                  </a:extLst>
                </a:gridCol>
                <a:gridCol w="429946">
                  <a:extLst>
                    <a:ext uri="{9D8B030D-6E8A-4147-A177-3AD203B41FA5}">
                      <a16:colId xmlns:a16="http://schemas.microsoft.com/office/drawing/2014/main" xmlns="" val="20005"/>
                    </a:ext>
                  </a:extLst>
                </a:gridCol>
                <a:gridCol w="429946">
                  <a:extLst>
                    <a:ext uri="{9D8B030D-6E8A-4147-A177-3AD203B41FA5}">
                      <a16:colId xmlns:a16="http://schemas.microsoft.com/office/drawing/2014/main" xmlns="" val="20006"/>
                    </a:ext>
                  </a:extLst>
                </a:gridCol>
                <a:gridCol w="720668">
                  <a:extLst>
                    <a:ext uri="{9D8B030D-6E8A-4147-A177-3AD203B41FA5}">
                      <a16:colId xmlns:a16="http://schemas.microsoft.com/office/drawing/2014/main" xmlns="" val="20007"/>
                    </a:ext>
                  </a:extLst>
                </a:gridCol>
              </a:tblGrid>
              <a:tr h="170159">
                <a:tc>
                  <a:txBody>
                    <a:bodyPr/>
                    <a:lstStyle/>
                    <a:p>
                      <a:pPr algn="ctr" fontAlgn="ctr"/>
                      <a:r>
                        <a:rPr lang="es-EC" sz="700" u="none" strike="noStrike">
                          <a:effectLst/>
                        </a:rPr>
                        <a:t>POS.</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INSTITUCIÓN</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2012</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2013</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2014</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2015</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2016</a:t>
                      </a:r>
                      <a:endParaRPr lang="es-EC" sz="700" b="1"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PROMEDIO</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0"/>
                  </a:ext>
                </a:extLst>
              </a:tr>
              <a:tr h="170159">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Policía Nacional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1,2</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1"/>
                  </a:ext>
                </a:extLst>
              </a:tr>
              <a:tr h="170159">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San Francisco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1,4</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2"/>
                  </a:ext>
                </a:extLst>
              </a:tr>
              <a:tr h="170159">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Cooprogreso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2,0</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3"/>
                  </a:ext>
                </a:extLst>
              </a:tr>
              <a:tr h="170159">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Mego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2,1</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4"/>
                  </a:ext>
                </a:extLst>
              </a:tr>
              <a:tr h="170159">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Riobamba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2,2</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5"/>
                  </a:ext>
                </a:extLst>
              </a:tr>
              <a:tr h="170159">
                <a:tc>
                  <a:txBody>
                    <a:bodyPr/>
                    <a:lstStyle/>
                    <a:p>
                      <a:pPr algn="ctr" fontAlgn="ctr"/>
                      <a:r>
                        <a:rPr lang="es-EC" sz="700" u="none" strike="noStrike">
                          <a:effectLst/>
                        </a:rPr>
                        <a:t>6</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CACPECO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6"/>
                  </a:ext>
                </a:extLst>
              </a:tr>
              <a:tr h="170159">
                <a:tc>
                  <a:txBody>
                    <a:bodyPr/>
                    <a:lstStyle/>
                    <a:p>
                      <a:pPr algn="ctr" fontAlgn="ctr"/>
                      <a:r>
                        <a:rPr lang="es-EC" sz="700" u="none" strike="noStrike">
                          <a:effectLst/>
                        </a:rPr>
                        <a:t>7</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Mushuc Runa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7"/>
                  </a:ext>
                </a:extLst>
              </a:tr>
              <a:tr h="170159">
                <a:tc>
                  <a:txBody>
                    <a:bodyPr/>
                    <a:lstStyle/>
                    <a:p>
                      <a:pPr algn="ctr" fontAlgn="ctr"/>
                      <a:r>
                        <a:rPr lang="es-EC" sz="700" u="none" strike="noStrike">
                          <a:effectLst/>
                        </a:rPr>
                        <a:t>8</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Oscus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2,4</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8"/>
                  </a:ext>
                </a:extLst>
              </a:tr>
              <a:tr h="170159">
                <a:tc>
                  <a:txBody>
                    <a:bodyPr/>
                    <a:lstStyle/>
                    <a:p>
                      <a:pPr algn="ctr" fontAlgn="ctr"/>
                      <a:r>
                        <a:rPr lang="es-EC" sz="700" u="none" strike="noStrike">
                          <a:effectLst/>
                        </a:rPr>
                        <a:t>9</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Andalucía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2,5</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09"/>
                  </a:ext>
                </a:extLst>
              </a:tr>
              <a:tr h="170159">
                <a:tc>
                  <a:txBody>
                    <a:bodyPr/>
                    <a:lstStyle/>
                    <a:p>
                      <a:pPr algn="ctr" fontAlgn="ctr"/>
                      <a:r>
                        <a:rPr lang="es-EC" sz="700" u="none" strike="noStrike">
                          <a:effectLst/>
                        </a:rPr>
                        <a:t>10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b"/>
                      <a:r>
                        <a:rPr lang="es-EC" sz="700" u="none" strike="noStrike">
                          <a:effectLst/>
                        </a:rPr>
                        <a:t>JEP</a:t>
                      </a:r>
                      <a:endParaRPr lang="es-EC" sz="700" b="0" i="0" u="none" strike="noStrike">
                        <a:solidFill>
                          <a:srgbClr val="000000"/>
                        </a:solidFill>
                        <a:effectLst/>
                        <a:latin typeface="Calibri" panose="020F0502020204030204" pitchFamily="34" charset="0"/>
                      </a:endParaRPr>
                    </a:p>
                  </a:txBody>
                  <a:tcPr marL="8758" marR="8758" marT="8758" marB="0" anchor="b"/>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2,7</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0"/>
                  </a:ext>
                </a:extLst>
              </a:tr>
              <a:tr h="170159">
                <a:tc>
                  <a:txBody>
                    <a:bodyPr/>
                    <a:lstStyle/>
                    <a:p>
                      <a:pPr algn="ctr" fontAlgn="ctr"/>
                      <a:r>
                        <a:rPr lang="es-EC" sz="700" u="none" strike="noStrike">
                          <a:effectLst/>
                        </a:rPr>
                        <a:t>11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San José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2,7</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1"/>
                  </a:ext>
                </a:extLst>
              </a:tr>
              <a:tr h="170159">
                <a:tc>
                  <a:txBody>
                    <a:bodyPr/>
                    <a:lstStyle/>
                    <a:p>
                      <a:pPr algn="ctr" fontAlgn="ctr"/>
                      <a:r>
                        <a:rPr lang="es-EC" sz="700" u="none" strike="noStrike">
                          <a:effectLst/>
                        </a:rPr>
                        <a:t>12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23 de Julio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2,9</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2"/>
                  </a:ext>
                </a:extLst>
              </a:tr>
              <a:tr h="239794">
                <a:tc>
                  <a:txBody>
                    <a:bodyPr/>
                    <a:lstStyle/>
                    <a:p>
                      <a:pPr algn="ctr" fontAlgn="ctr"/>
                      <a:r>
                        <a:rPr lang="es-EC" sz="700" u="none" strike="noStrike">
                          <a:effectLst/>
                        </a:rPr>
                        <a:t>13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Servidores Públicos del MEyC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3,0</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3"/>
                  </a:ext>
                </a:extLst>
              </a:tr>
              <a:tr h="170159">
                <a:tc>
                  <a:txBody>
                    <a:bodyPr/>
                    <a:lstStyle/>
                    <a:p>
                      <a:pPr algn="ctr" fontAlgn="ctr"/>
                      <a:r>
                        <a:rPr lang="es-EC" sz="700" u="none" strike="noStrike">
                          <a:effectLst/>
                        </a:rPr>
                        <a:t>14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CACPE Biblian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3,2</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4"/>
                  </a:ext>
                </a:extLst>
              </a:tr>
              <a:tr h="170159">
                <a:tc>
                  <a:txBody>
                    <a:bodyPr/>
                    <a:lstStyle/>
                    <a:p>
                      <a:pPr algn="ctr" fontAlgn="ctr"/>
                      <a:r>
                        <a:rPr lang="es-EC" sz="700" u="none" strike="noStrike">
                          <a:effectLst/>
                        </a:rPr>
                        <a:t>15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Pilahuín Tío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5"/>
                  </a:ext>
                </a:extLst>
              </a:tr>
              <a:tr h="170159">
                <a:tc>
                  <a:txBody>
                    <a:bodyPr/>
                    <a:lstStyle/>
                    <a:p>
                      <a:pPr algn="ctr" fontAlgn="ctr"/>
                      <a:r>
                        <a:rPr lang="es-EC" sz="700" u="none" strike="noStrike">
                          <a:effectLst/>
                        </a:rPr>
                        <a:t>16</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29 de Octubre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6"/>
                  </a:ext>
                </a:extLst>
              </a:tr>
              <a:tr h="340319">
                <a:tc>
                  <a:txBody>
                    <a:bodyPr/>
                    <a:lstStyle/>
                    <a:p>
                      <a:pPr algn="ctr" fontAlgn="ctr"/>
                      <a:r>
                        <a:rPr lang="es-EC" sz="700" u="none" strike="noStrike">
                          <a:effectLst/>
                        </a:rPr>
                        <a:t>17</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Jardín Azuayo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3,3</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7"/>
                  </a:ext>
                </a:extLst>
              </a:tr>
              <a:tr h="170159">
                <a:tc>
                  <a:txBody>
                    <a:bodyPr/>
                    <a:lstStyle/>
                    <a:p>
                      <a:pPr algn="ctr" fontAlgn="ctr"/>
                      <a:r>
                        <a:rPr lang="es-EC" sz="700" u="none" strike="noStrike">
                          <a:effectLst/>
                        </a:rPr>
                        <a:t>18</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Pablo Muñoz Vega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3,4</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8"/>
                  </a:ext>
                </a:extLst>
              </a:tr>
              <a:tr h="170159">
                <a:tc>
                  <a:txBody>
                    <a:bodyPr/>
                    <a:lstStyle/>
                    <a:p>
                      <a:pPr algn="ctr" fontAlgn="ctr"/>
                      <a:r>
                        <a:rPr lang="es-EC" sz="700" u="none" strike="noStrike">
                          <a:effectLst/>
                        </a:rPr>
                        <a:t>19</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El Sagrario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3,5</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19"/>
                  </a:ext>
                </a:extLst>
              </a:tr>
              <a:tr h="251319">
                <a:tc>
                  <a:txBody>
                    <a:bodyPr/>
                    <a:lstStyle/>
                    <a:p>
                      <a:pPr algn="ctr" fontAlgn="ctr"/>
                      <a:r>
                        <a:rPr lang="es-EC" sz="700" u="none" strike="noStrike">
                          <a:effectLst/>
                        </a:rPr>
                        <a:t>20</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Cámara de Comercio Ambato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3,8</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0"/>
                  </a:ext>
                </a:extLst>
              </a:tr>
              <a:tr h="170159">
                <a:tc>
                  <a:txBody>
                    <a:bodyPr/>
                    <a:lstStyle/>
                    <a:p>
                      <a:pPr algn="ctr" fontAlgn="ctr"/>
                      <a:r>
                        <a:rPr lang="es-EC" sz="700" u="none" strike="noStrike">
                          <a:effectLst/>
                        </a:rPr>
                        <a:t>21</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Santa Rosa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3,8</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1"/>
                  </a:ext>
                </a:extLst>
              </a:tr>
              <a:tr h="216208">
                <a:tc>
                  <a:txBody>
                    <a:bodyPr/>
                    <a:lstStyle/>
                    <a:p>
                      <a:pPr algn="ctr" fontAlgn="ctr"/>
                      <a:r>
                        <a:rPr lang="es-EC" sz="700" u="none" strike="noStrike">
                          <a:effectLst/>
                        </a:rPr>
                        <a:t>22</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Atuntaqui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4,0</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2"/>
                  </a:ext>
                </a:extLst>
              </a:tr>
              <a:tr h="170159">
                <a:tc>
                  <a:txBody>
                    <a:bodyPr/>
                    <a:lstStyle/>
                    <a:p>
                      <a:pPr algn="ctr" fontAlgn="ctr"/>
                      <a:r>
                        <a:rPr lang="es-EC" sz="700" u="none" strike="noStrike">
                          <a:effectLst/>
                        </a:rPr>
                        <a:t>23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Alianza del valle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3</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4,4</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3"/>
                  </a:ext>
                </a:extLst>
              </a:tr>
              <a:tr h="170159">
                <a:tc>
                  <a:txBody>
                    <a:bodyPr/>
                    <a:lstStyle/>
                    <a:p>
                      <a:pPr algn="ctr" fontAlgn="ctr"/>
                      <a:r>
                        <a:rPr lang="es-EC" sz="700" u="none" strike="noStrike">
                          <a:effectLst/>
                        </a:rPr>
                        <a:t>24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CACPE Pastaza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4,6</a:t>
                      </a:r>
                      <a:endParaRPr lang="es-EC" sz="700" b="1" i="0" u="none" strike="noStrike">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4"/>
                  </a:ext>
                </a:extLst>
              </a:tr>
              <a:tr h="170159">
                <a:tc>
                  <a:txBody>
                    <a:bodyPr/>
                    <a:lstStyle/>
                    <a:p>
                      <a:pPr algn="ctr" fontAlgn="ctr"/>
                      <a:r>
                        <a:rPr lang="es-EC" sz="700" u="none" strike="noStrike">
                          <a:effectLst/>
                        </a:rPr>
                        <a:t>25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l" fontAlgn="ctr"/>
                      <a:r>
                        <a:rPr lang="es-EC" sz="700" u="none" strike="noStrike">
                          <a:effectLst/>
                        </a:rPr>
                        <a:t> Tulcán </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5</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a:effectLst/>
                        </a:rPr>
                        <a:t>4</a:t>
                      </a:r>
                      <a:endParaRPr lang="es-EC" sz="700" b="0" i="0" u="none" strike="noStrike">
                        <a:solidFill>
                          <a:srgbClr val="000000"/>
                        </a:solidFill>
                        <a:effectLst/>
                        <a:latin typeface="Calibri" panose="020F0502020204030204" pitchFamily="34" charset="0"/>
                      </a:endParaRPr>
                    </a:p>
                  </a:txBody>
                  <a:tcPr marL="8758" marR="8758" marT="8758" marB="0" anchor="ctr"/>
                </a:tc>
                <a:tc>
                  <a:txBody>
                    <a:bodyPr/>
                    <a:lstStyle/>
                    <a:p>
                      <a:pPr algn="ctr" fontAlgn="ctr"/>
                      <a:r>
                        <a:rPr lang="es-EC" sz="700" u="none" strike="noStrike" dirty="0">
                          <a:effectLst/>
                        </a:rPr>
                        <a:t>4,6</a:t>
                      </a:r>
                      <a:endParaRPr lang="es-EC" sz="700" b="1" i="0" u="none" strike="noStrike" dirty="0">
                        <a:solidFill>
                          <a:srgbClr val="000000"/>
                        </a:solidFill>
                        <a:effectLst/>
                        <a:latin typeface="Calibri" panose="020F0502020204030204" pitchFamily="34" charset="0"/>
                      </a:endParaRPr>
                    </a:p>
                  </a:txBody>
                  <a:tcPr marL="8758" marR="8758" marT="8758" marB="0" anchor="ctr"/>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xmlns="" val="4278847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xmlns="" val="3223164424"/>
              </p:ext>
            </p:extLst>
          </p:nvPr>
        </p:nvGraphicFramePr>
        <p:xfrm>
          <a:off x="7509489" y="334849"/>
          <a:ext cx="4442105" cy="5481697"/>
        </p:xfrm>
        <a:graphic>
          <a:graphicData uri="http://schemas.openxmlformats.org/drawingml/2006/table">
            <a:tbl>
              <a:tblPr firstRow="1" firstCol="1" bandRow="1">
                <a:tableStyleId>{7DF18680-E054-41AD-8BC1-D1AEF772440D}</a:tableStyleId>
              </a:tblPr>
              <a:tblGrid>
                <a:gridCol w="245939">
                  <a:extLst>
                    <a:ext uri="{9D8B030D-6E8A-4147-A177-3AD203B41FA5}">
                      <a16:colId xmlns:a16="http://schemas.microsoft.com/office/drawing/2014/main" xmlns="" val="20000"/>
                    </a:ext>
                  </a:extLst>
                </a:gridCol>
                <a:gridCol w="1160747">
                  <a:extLst>
                    <a:ext uri="{9D8B030D-6E8A-4147-A177-3AD203B41FA5}">
                      <a16:colId xmlns:a16="http://schemas.microsoft.com/office/drawing/2014/main" xmlns="" val="20001"/>
                    </a:ext>
                  </a:extLst>
                </a:gridCol>
                <a:gridCol w="253539">
                  <a:extLst>
                    <a:ext uri="{9D8B030D-6E8A-4147-A177-3AD203B41FA5}">
                      <a16:colId xmlns:a16="http://schemas.microsoft.com/office/drawing/2014/main" xmlns="" val="20002"/>
                    </a:ext>
                  </a:extLst>
                </a:gridCol>
                <a:gridCol w="253539">
                  <a:extLst>
                    <a:ext uri="{9D8B030D-6E8A-4147-A177-3AD203B41FA5}">
                      <a16:colId xmlns:a16="http://schemas.microsoft.com/office/drawing/2014/main" xmlns="" val="20003"/>
                    </a:ext>
                  </a:extLst>
                </a:gridCol>
                <a:gridCol w="253539">
                  <a:extLst>
                    <a:ext uri="{9D8B030D-6E8A-4147-A177-3AD203B41FA5}">
                      <a16:colId xmlns:a16="http://schemas.microsoft.com/office/drawing/2014/main" xmlns="" val="20004"/>
                    </a:ext>
                  </a:extLst>
                </a:gridCol>
                <a:gridCol w="253539">
                  <a:extLst>
                    <a:ext uri="{9D8B030D-6E8A-4147-A177-3AD203B41FA5}">
                      <a16:colId xmlns:a16="http://schemas.microsoft.com/office/drawing/2014/main" xmlns="" val="20005"/>
                    </a:ext>
                  </a:extLst>
                </a:gridCol>
                <a:gridCol w="253539">
                  <a:extLst>
                    <a:ext uri="{9D8B030D-6E8A-4147-A177-3AD203B41FA5}">
                      <a16:colId xmlns:a16="http://schemas.microsoft.com/office/drawing/2014/main" xmlns="" val="20006"/>
                    </a:ext>
                  </a:extLst>
                </a:gridCol>
                <a:gridCol w="689499">
                  <a:extLst>
                    <a:ext uri="{9D8B030D-6E8A-4147-A177-3AD203B41FA5}">
                      <a16:colId xmlns:a16="http://schemas.microsoft.com/office/drawing/2014/main" xmlns="" val="20007"/>
                    </a:ext>
                  </a:extLst>
                </a:gridCol>
                <a:gridCol w="1078225">
                  <a:extLst>
                    <a:ext uri="{9D8B030D-6E8A-4147-A177-3AD203B41FA5}">
                      <a16:colId xmlns:a16="http://schemas.microsoft.com/office/drawing/2014/main" xmlns="" val="20008"/>
                    </a:ext>
                  </a:extLst>
                </a:gridCol>
              </a:tblGrid>
              <a:tr h="140745">
                <a:tc gridSpan="9">
                  <a:txBody>
                    <a:bodyPr/>
                    <a:lstStyle/>
                    <a:p>
                      <a:pPr algn="ctr">
                        <a:lnSpc>
                          <a:spcPct val="107000"/>
                        </a:lnSpc>
                        <a:spcAft>
                          <a:spcPts val="0"/>
                        </a:spcAft>
                      </a:pPr>
                      <a:r>
                        <a:rPr lang="es-EC" sz="800">
                          <a:effectLst/>
                        </a:rPr>
                        <a:t>CALIFICACION GLOBAL CAMEL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56594">
                <a:tc>
                  <a:txBody>
                    <a:bodyPr/>
                    <a:lstStyle/>
                    <a:p>
                      <a:pPr algn="ctr">
                        <a:lnSpc>
                          <a:spcPct val="107000"/>
                        </a:lnSpc>
                        <a:spcAft>
                          <a:spcPts val="0"/>
                        </a:spcAft>
                      </a:pPr>
                      <a:r>
                        <a:rPr lang="es-EC" sz="800">
                          <a:effectLst/>
                        </a:rPr>
                        <a:t>POS.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INSTITUCIÓN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2012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2013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2014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2015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2016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CALIFICACIÓN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b"/>
                </a:tc>
                <a:tc>
                  <a:txBody>
                    <a:bodyPr/>
                    <a:lstStyle/>
                    <a:p>
                      <a:pPr algn="ctr">
                        <a:lnSpc>
                          <a:spcPct val="107000"/>
                        </a:lnSpc>
                        <a:spcAft>
                          <a:spcPts val="0"/>
                        </a:spcAft>
                      </a:pPr>
                      <a:r>
                        <a:rPr lang="es-EC" sz="800">
                          <a:effectLst/>
                        </a:rPr>
                        <a:t>INTERPRETACIÓN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1"/>
                  </a:ext>
                </a:extLst>
              </a:tr>
              <a:tr h="140745">
                <a:tc>
                  <a:txBody>
                    <a:bodyPr/>
                    <a:lstStyle/>
                    <a:p>
                      <a:pPr algn="ctr">
                        <a:lnSpc>
                          <a:spcPct val="107000"/>
                        </a:lnSpc>
                        <a:spcAft>
                          <a:spcPts val="0"/>
                        </a:spcAft>
                      </a:pPr>
                      <a:r>
                        <a:rPr lang="es-EC" sz="800">
                          <a:effectLst/>
                        </a:rPr>
                        <a:t>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El Sagrario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2"/>
                  </a:ext>
                </a:extLst>
              </a:tr>
              <a:tr h="140745">
                <a:tc>
                  <a:txBody>
                    <a:bodyPr/>
                    <a:lstStyle/>
                    <a:p>
                      <a:pPr algn="ctr">
                        <a:lnSpc>
                          <a:spcPct val="107000"/>
                        </a:lnSpc>
                        <a:spcAft>
                          <a:spcPts val="0"/>
                        </a:spcAft>
                      </a:pPr>
                      <a:r>
                        <a:rPr lang="es-EC" sz="800">
                          <a:effectLst/>
                        </a:rPr>
                        <a:t>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San Francisco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3"/>
                  </a:ext>
                </a:extLst>
              </a:tr>
              <a:tr h="140745">
                <a:tc>
                  <a:txBody>
                    <a:bodyPr/>
                    <a:lstStyle/>
                    <a:p>
                      <a:pPr algn="ctr">
                        <a:lnSpc>
                          <a:spcPct val="107000"/>
                        </a:lnSpc>
                        <a:spcAft>
                          <a:spcPts val="0"/>
                        </a:spcAft>
                      </a:pPr>
                      <a:r>
                        <a:rPr lang="es-EC" sz="800">
                          <a:effectLst/>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CACPECO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4"/>
                  </a:ext>
                </a:extLst>
              </a:tr>
              <a:tr h="140745">
                <a:tc>
                  <a:txBody>
                    <a:bodyPr/>
                    <a:lstStyle/>
                    <a:p>
                      <a:pPr algn="ctr">
                        <a:lnSpc>
                          <a:spcPct val="107000"/>
                        </a:lnSpc>
                        <a:spcAft>
                          <a:spcPts val="0"/>
                        </a:spcAft>
                      </a:pPr>
                      <a:r>
                        <a:rPr lang="es-EC" sz="800">
                          <a:effectLst/>
                        </a:rPr>
                        <a:t>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Policía Nacional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5"/>
                  </a:ext>
                </a:extLst>
              </a:tr>
              <a:tr h="140745">
                <a:tc>
                  <a:txBody>
                    <a:bodyPr/>
                    <a:lstStyle/>
                    <a:p>
                      <a:pPr algn="ctr">
                        <a:lnSpc>
                          <a:spcPct val="107000"/>
                        </a:lnSpc>
                        <a:spcAft>
                          <a:spcPts val="0"/>
                        </a:spcAft>
                      </a:pPr>
                      <a:r>
                        <a:rPr lang="es-EC" sz="8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Riobamba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6"/>
                  </a:ext>
                </a:extLst>
              </a:tr>
              <a:tr h="140745">
                <a:tc>
                  <a:txBody>
                    <a:bodyPr/>
                    <a:lstStyle/>
                    <a:p>
                      <a:pPr algn="ctr">
                        <a:lnSpc>
                          <a:spcPct val="107000"/>
                        </a:lnSpc>
                        <a:spcAft>
                          <a:spcPts val="0"/>
                        </a:spcAft>
                      </a:pPr>
                      <a:r>
                        <a:rPr lang="es-EC" sz="800">
                          <a:effectLst/>
                        </a:rPr>
                        <a:t>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Jardín Azuayo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7"/>
                  </a:ext>
                </a:extLst>
              </a:tr>
              <a:tr h="140745">
                <a:tc>
                  <a:txBody>
                    <a:bodyPr/>
                    <a:lstStyle/>
                    <a:p>
                      <a:pPr algn="ctr">
                        <a:lnSpc>
                          <a:spcPct val="107000"/>
                        </a:lnSpc>
                        <a:spcAft>
                          <a:spcPts val="0"/>
                        </a:spcAft>
                      </a:pPr>
                      <a:r>
                        <a:rPr lang="es-EC" sz="8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CACPE Biblian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8"/>
                  </a:ext>
                </a:extLst>
              </a:tr>
              <a:tr h="140745">
                <a:tc>
                  <a:txBody>
                    <a:bodyPr/>
                    <a:lstStyle/>
                    <a:p>
                      <a:pPr algn="ctr">
                        <a:lnSpc>
                          <a:spcPct val="107000"/>
                        </a:lnSpc>
                        <a:spcAft>
                          <a:spcPts val="0"/>
                        </a:spcAft>
                      </a:pPr>
                      <a:r>
                        <a:rPr lang="es-EC" sz="8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JEP</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09"/>
                  </a:ext>
                </a:extLst>
              </a:tr>
              <a:tr h="140745">
                <a:tc>
                  <a:txBody>
                    <a:bodyPr/>
                    <a:lstStyle/>
                    <a:p>
                      <a:pPr algn="ctr">
                        <a:lnSpc>
                          <a:spcPct val="107000"/>
                        </a:lnSpc>
                        <a:spcAft>
                          <a:spcPts val="0"/>
                        </a:spcAft>
                      </a:pPr>
                      <a:r>
                        <a:rPr lang="es-EC" sz="8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San José</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0"/>
                  </a:ext>
                </a:extLst>
              </a:tr>
              <a:tr h="140745">
                <a:tc>
                  <a:txBody>
                    <a:bodyPr/>
                    <a:lstStyle/>
                    <a:p>
                      <a:pPr algn="ctr">
                        <a:lnSpc>
                          <a:spcPct val="107000"/>
                        </a:lnSpc>
                        <a:spcAft>
                          <a:spcPts val="0"/>
                        </a:spcAft>
                      </a:pPr>
                      <a:r>
                        <a:rPr lang="es-EC" sz="800">
                          <a:effectLst/>
                        </a:rPr>
                        <a:t>10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Oscus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1"/>
                  </a:ext>
                </a:extLst>
              </a:tr>
              <a:tr h="140745">
                <a:tc>
                  <a:txBody>
                    <a:bodyPr/>
                    <a:lstStyle/>
                    <a:p>
                      <a:pPr algn="ctr">
                        <a:lnSpc>
                          <a:spcPct val="107000"/>
                        </a:lnSpc>
                        <a:spcAft>
                          <a:spcPts val="0"/>
                        </a:spcAft>
                      </a:pPr>
                      <a:r>
                        <a:rPr lang="es-EC" sz="800">
                          <a:effectLst/>
                        </a:rPr>
                        <a:t>11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Pablo Muñoz Vega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2"/>
                  </a:ext>
                </a:extLst>
              </a:tr>
              <a:tr h="140745">
                <a:tc>
                  <a:txBody>
                    <a:bodyPr/>
                    <a:lstStyle/>
                    <a:p>
                      <a:pPr algn="ctr">
                        <a:lnSpc>
                          <a:spcPct val="107000"/>
                        </a:lnSpc>
                        <a:spcAft>
                          <a:spcPts val="0"/>
                        </a:spcAft>
                      </a:pPr>
                      <a:r>
                        <a:rPr lang="es-EC" sz="800">
                          <a:effectLst/>
                        </a:rPr>
                        <a:t>12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Cooprogreso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3"/>
                  </a:ext>
                </a:extLst>
              </a:tr>
              <a:tr h="256594">
                <a:tc>
                  <a:txBody>
                    <a:bodyPr/>
                    <a:lstStyle/>
                    <a:p>
                      <a:pPr algn="ctr">
                        <a:lnSpc>
                          <a:spcPct val="107000"/>
                        </a:lnSpc>
                        <a:spcAft>
                          <a:spcPts val="0"/>
                        </a:spcAft>
                      </a:pPr>
                      <a:r>
                        <a:rPr lang="es-EC" sz="800">
                          <a:effectLst/>
                        </a:rPr>
                        <a:t>13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Atuntaqui</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4"/>
                  </a:ext>
                </a:extLst>
              </a:tr>
              <a:tr h="256594">
                <a:tc>
                  <a:txBody>
                    <a:bodyPr/>
                    <a:lstStyle/>
                    <a:p>
                      <a:pPr algn="ctr">
                        <a:lnSpc>
                          <a:spcPct val="107000"/>
                        </a:lnSpc>
                        <a:spcAft>
                          <a:spcPts val="0"/>
                        </a:spcAft>
                      </a:pPr>
                      <a:r>
                        <a:rPr lang="es-EC" sz="800">
                          <a:effectLst/>
                        </a:rPr>
                        <a:t>14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Andalucía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5"/>
                  </a:ext>
                </a:extLst>
              </a:tr>
              <a:tr h="256594">
                <a:tc>
                  <a:txBody>
                    <a:bodyPr/>
                    <a:lstStyle/>
                    <a:p>
                      <a:pPr algn="ctr">
                        <a:lnSpc>
                          <a:spcPct val="107000"/>
                        </a:lnSpc>
                        <a:spcAft>
                          <a:spcPts val="0"/>
                        </a:spcAft>
                      </a:pPr>
                      <a:r>
                        <a:rPr lang="es-EC" sz="800">
                          <a:effectLst/>
                        </a:rPr>
                        <a:t>15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Servidores Públicos del MEyC</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6"/>
                  </a:ext>
                </a:extLst>
              </a:tr>
              <a:tr h="256594">
                <a:tc>
                  <a:txBody>
                    <a:bodyPr/>
                    <a:lstStyle/>
                    <a:p>
                      <a:pPr algn="ctr">
                        <a:lnSpc>
                          <a:spcPct val="107000"/>
                        </a:lnSpc>
                        <a:spcAft>
                          <a:spcPts val="0"/>
                        </a:spcAft>
                      </a:pPr>
                      <a:r>
                        <a:rPr lang="es-EC" sz="800">
                          <a:effectLst/>
                        </a:rPr>
                        <a:t>16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23 de Julio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7"/>
                  </a:ext>
                </a:extLst>
              </a:tr>
              <a:tr h="256594">
                <a:tc>
                  <a:txBody>
                    <a:bodyPr/>
                    <a:lstStyle/>
                    <a:p>
                      <a:pPr algn="ctr">
                        <a:lnSpc>
                          <a:spcPct val="107000"/>
                        </a:lnSpc>
                        <a:spcAft>
                          <a:spcPts val="0"/>
                        </a:spcAft>
                      </a:pPr>
                      <a:r>
                        <a:rPr lang="es-EC" sz="800">
                          <a:effectLst/>
                        </a:rPr>
                        <a:t>17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Mushuc Runa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8"/>
                  </a:ext>
                </a:extLst>
              </a:tr>
              <a:tr h="256594">
                <a:tc>
                  <a:txBody>
                    <a:bodyPr/>
                    <a:lstStyle/>
                    <a:p>
                      <a:pPr algn="ctr">
                        <a:lnSpc>
                          <a:spcPct val="107000"/>
                        </a:lnSpc>
                        <a:spcAft>
                          <a:spcPts val="0"/>
                        </a:spcAft>
                      </a:pPr>
                      <a:r>
                        <a:rPr lang="es-EC" sz="800">
                          <a:effectLst/>
                        </a:rPr>
                        <a:t>18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Alianza del valle</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19"/>
                  </a:ext>
                </a:extLst>
              </a:tr>
              <a:tr h="256594">
                <a:tc>
                  <a:txBody>
                    <a:bodyPr/>
                    <a:lstStyle/>
                    <a:p>
                      <a:pPr algn="ctr">
                        <a:lnSpc>
                          <a:spcPct val="107000"/>
                        </a:lnSpc>
                        <a:spcAft>
                          <a:spcPts val="0"/>
                        </a:spcAft>
                      </a:pPr>
                      <a:r>
                        <a:rPr lang="es-EC" sz="800">
                          <a:effectLst/>
                        </a:rPr>
                        <a:t>19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Mego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0"/>
                  </a:ext>
                </a:extLst>
              </a:tr>
              <a:tr h="256594">
                <a:tc>
                  <a:txBody>
                    <a:bodyPr/>
                    <a:lstStyle/>
                    <a:p>
                      <a:pPr algn="ctr">
                        <a:lnSpc>
                          <a:spcPct val="107000"/>
                        </a:lnSpc>
                        <a:spcAft>
                          <a:spcPts val="0"/>
                        </a:spcAft>
                      </a:pPr>
                      <a:r>
                        <a:rPr lang="es-EC" sz="800">
                          <a:effectLst/>
                        </a:rPr>
                        <a:t>20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Tulcán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1"/>
                  </a:ext>
                </a:extLst>
              </a:tr>
              <a:tr h="256594">
                <a:tc>
                  <a:txBody>
                    <a:bodyPr/>
                    <a:lstStyle/>
                    <a:p>
                      <a:pPr algn="ctr">
                        <a:lnSpc>
                          <a:spcPct val="107000"/>
                        </a:lnSpc>
                        <a:spcAft>
                          <a:spcPts val="0"/>
                        </a:spcAft>
                      </a:pPr>
                      <a:r>
                        <a:rPr lang="es-EC" sz="800">
                          <a:effectLst/>
                        </a:rPr>
                        <a:t>21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Santa Rosa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2"/>
                  </a:ext>
                </a:extLst>
              </a:tr>
              <a:tr h="256594">
                <a:tc>
                  <a:txBody>
                    <a:bodyPr/>
                    <a:lstStyle/>
                    <a:p>
                      <a:pPr algn="ctr">
                        <a:lnSpc>
                          <a:spcPct val="107000"/>
                        </a:lnSpc>
                        <a:spcAft>
                          <a:spcPts val="0"/>
                        </a:spcAft>
                      </a:pPr>
                      <a:r>
                        <a:rPr lang="es-EC" sz="800">
                          <a:effectLst/>
                        </a:rPr>
                        <a:t>22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CACPE Pastaza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3"/>
                  </a:ext>
                </a:extLst>
              </a:tr>
              <a:tr h="256594">
                <a:tc>
                  <a:txBody>
                    <a:bodyPr/>
                    <a:lstStyle/>
                    <a:p>
                      <a:pPr algn="ctr">
                        <a:lnSpc>
                          <a:spcPct val="107000"/>
                        </a:lnSpc>
                        <a:spcAft>
                          <a:spcPts val="0"/>
                        </a:spcAft>
                      </a:pPr>
                      <a:r>
                        <a:rPr lang="es-EC" sz="800">
                          <a:effectLst/>
                        </a:rPr>
                        <a:t>23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Cámara de Comercio Ambato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4"/>
                  </a:ext>
                </a:extLst>
              </a:tr>
              <a:tr h="256594">
                <a:tc>
                  <a:txBody>
                    <a:bodyPr/>
                    <a:lstStyle/>
                    <a:p>
                      <a:pPr algn="ctr">
                        <a:lnSpc>
                          <a:spcPct val="107000"/>
                        </a:lnSpc>
                        <a:spcAft>
                          <a:spcPts val="0"/>
                        </a:spcAft>
                      </a:pPr>
                      <a:r>
                        <a:rPr lang="es-EC" sz="800">
                          <a:effectLst/>
                        </a:rPr>
                        <a:t>24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29 de Octubre</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4,0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4,2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3,7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Medianamente sostenibles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5"/>
                  </a:ext>
                </a:extLst>
              </a:tr>
              <a:tr h="256594">
                <a:tc>
                  <a:txBody>
                    <a:bodyPr/>
                    <a:lstStyle/>
                    <a:p>
                      <a:pPr algn="ctr">
                        <a:lnSpc>
                          <a:spcPct val="107000"/>
                        </a:lnSpc>
                        <a:spcAft>
                          <a:spcPts val="0"/>
                        </a:spcAft>
                      </a:pPr>
                      <a:r>
                        <a:rPr lang="es-EC" sz="800">
                          <a:effectLst/>
                        </a:rPr>
                        <a:t>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l">
                        <a:lnSpc>
                          <a:spcPct val="107000"/>
                        </a:lnSpc>
                        <a:spcAft>
                          <a:spcPts val="0"/>
                        </a:spcAft>
                      </a:pPr>
                      <a:r>
                        <a:rPr lang="es-EC" sz="800">
                          <a:effectLst/>
                        </a:rPr>
                        <a:t>Pilahuín Tío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4,3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4,1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a:effectLst/>
                        </a:rPr>
                        <a:t>4,2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tc>
                  <a:txBody>
                    <a:bodyPr/>
                    <a:lstStyle/>
                    <a:p>
                      <a:pPr algn="ctr">
                        <a:lnSpc>
                          <a:spcPct val="107000"/>
                        </a:lnSpc>
                        <a:spcAft>
                          <a:spcPts val="0"/>
                        </a:spcAft>
                      </a:pPr>
                      <a:r>
                        <a:rPr lang="es-EC" sz="800" dirty="0">
                          <a:effectLst/>
                        </a:rPr>
                        <a:t>Medianamente insostenibles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18" marR="43218" marT="0" marB="0" anchor="ctr"/>
                </a:tc>
                <a:extLst>
                  <a:ext uri="{0D108BD9-81ED-4DB2-BD59-A6C34878D82A}">
                    <a16:rowId xmlns:a16="http://schemas.microsoft.com/office/drawing/2014/main" xmlns="" val="10026"/>
                  </a:ext>
                </a:extLst>
              </a:tr>
            </a:tbl>
          </a:graphicData>
        </a:graphic>
      </p:graphicFrame>
      <p:pic>
        <p:nvPicPr>
          <p:cNvPr id="6" name="Imagen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224" y="218941"/>
            <a:ext cx="6062638" cy="4494727"/>
          </a:xfrm>
          <a:prstGeom prst="rect">
            <a:avLst/>
          </a:prstGeom>
          <a:noFill/>
        </p:spPr>
      </p:pic>
      <p:graphicFrame>
        <p:nvGraphicFramePr>
          <p:cNvPr id="7" name="Tabla 6"/>
          <p:cNvGraphicFramePr>
            <a:graphicFrameLocks noGrp="1"/>
          </p:cNvGraphicFramePr>
          <p:nvPr>
            <p:extLst>
              <p:ext uri="{D42A27DB-BD31-4B8C-83A1-F6EECF244321}">
                <p14:modId xmlns:p14="http://schemas.microsoft.com/office/powerpoint/2010/main" xmlns="" val="3047573965"/>
              </p:ext>
            </p:extLst>
          </p:nvPr>
        </p:nvGraphicFramePr>
        <p:xfrm>
          <a:off x="862872" y="4856247"/>
          <a:ext cx="5092700" cy="1400175"/>
        </p:xfrm>
        <a:graphic>
          <a:graphicData uri="http://schemas.openxmlformats.org/drawingml/2006/table">
            <a:tbl>
              <a:tblPr>
                <a:tableStyleId>{69C7853C-536D-4A76-A0AE-DD22124D55A5}</a:tableStyleId>
              </a:tblPr>
              <a:tblGrid>
                <a:gridCol w="2449573">
                  <a:extLst>
                    <a:ext uri="{9D8B030D-6E8A-4147-A177-3AD203B41FA5}">
                      <a16:colId xmlns:a16="http://schemas.microsoft.com/office/drawing/2014/main" xmlns="" val="20000"/>
                    </a:ext>
                  </a:extLst>
                </a:gridCol>
                <a:gridCol w="1180364">
                  <a:extLst>
                    <a:ext uri="{9D8B030D-6E8A-4147-A177-3AD203B41FA5}">
                      <a16:colId xmlns:a16="http://schemas.microsoft.com/office/drawing/2014/main" xmlns="" val="20001"/>
                    </a:ext>
                  </a:extLst>
                </a:gridCol>
                <a:gridCol w="824986">
                  <a:extLst>
                    <a:ext uri="{9D8B030D-6E8A-4147-A177-3AD203B41FA5}">
                      <a16:colId xmlns:a16="http://schemas.microsoft.com/office/drawing/2014/main" xmlns="" val="20002"/>
                    </a:ext>
                  </a:extLst>
                </a:gridCol>
                <a:gridCol w="637777">
                  <a:extLst>
                    <a:ext uri="{9D8B030D-6E8A-4147-A177-3AD203B41FA5}">
                      <a16:colId xmlns:a16="http://schemas.microsoft.com/office/drawing/2014/main" xmlns="" val="20003"/>
                    </a:ext>
                  </a:extLst>
                </a:gridCol>
              </a:tblGrid>
              <a:tr h="200025">
                <a:tc>
                  <a:txBody>
                    <a:bodyPr/>
                    <a:lstStyle/>
                    <a:p>
                      <a:pPr algn="ctr" fontAlgn="b"/>
                      <a:r>
                        <a:rPr lang="es-EC" sz="1200" u="none" strike="noStrike" dirty="0">
                          <a:effectLst/>
                        </a:rPr>
                        <a:t>INTERPRETACION</a:t>
                      </a:r>
                      <a:endParaRPr lang="es-EC"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200" u="none" strike="noStrike">
                          <a:effectLst/>
                        </a:rPr>
                        <a:t>CALIFICACIÓN</a:t>
                      </a:r>
                      <a:endParaRPr lang="es-EC" sz="12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No. COAC</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u="none" strike="noStrike" dirty="0">
                          <a:effectLst/>
                        </a:rPr>
                        <a:t>%</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b"/>
                      <a:r>
                        <a:rPr lang="es-EC" sz="1200" u="none" strike="noStrike">
                          <a:effectLst/>
                        </a:rPr>
                        <a:t>MUY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1</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rgbClr val="000000"/>
                          </a:solidFill>
                          <a:effectLst/>
                          <a:latin typeface="Arial" panose="020B0604020202020204" pitchFamily="34" charset="0"/>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b"/>
                      <a:r>
                        <a:rPr lang="es-EC" sz="1200" u="none" strike="noStrike">
                          <a:effectLst/>
                        </a:rPr>
                        <a:t>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dirty="0">
                          <a:effectLst/>
                        </a:rPr>
                        <a:t>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b"/>
                      <a:r>
                        <a:rPr lang="es-EC" sz="1200" u="none" strike="noStrike">
                          <a:effectLst/>
                        </a:rPr>
                        <a:t>MEDIANAMENTE 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3</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12</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38%</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b"/>
                      <a:r>
                        <a:rPr lang="es-EC" sz="1200" u="none" strike="noStrike">
                          <a:effectLst/>
                        </a:rPr>
                        <a:t>MEDIANAMENTE 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4</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1</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4%</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b"/>
                      <a:r>
                        <a:rPr lang="es-EC" sz="1200" u="none" strike="noStrike">
                          <a:effectLst/>
                        </a:rPr>
                        <a:t>INSOSTENIBLE</a:t>
                      </a:r>
                      <a:endParaRPr lang="es-EC" sz="12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ctr"/>
                      <a:r>
                        <a:rPr lang="es-EC" sz="1200" u="none" strike="noStrike">
                          <a:effectLst/>
                        </a:rPr>
                        <a:t>5</a:t>
                      </a:r>
                      <a:endParaRPr lang="es-EC"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200" b="0" i="0" u="none" strike="noStrike" dirty="0" smtClean="0">
                          <a:solidFill>
                            <a:schemeClr val="dk1"/>
                          </a:solidFill>
                          <a:effectLst/>
                          <a:latin typeface="+mn-lt"/>
                        </a:rPr>
                        <a:t>0</a:t>
                      </a:r>
                      <a:endParaRPr lang="es-EC"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smtClean="0">
                          <a:effectLst/>
                        </a:rPr>
                        <a:t>0%</a:t>
                      </a:r>
                      <a:endParaRPr lang="es-EC"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00025">
                <a:tc gridSpan="2">
                  <a:txBody>
                    <a:bodyPr/>
                    <a:lstStyle/>
                    <a:p>
                      <a:pPr algn="ctr" fontAlgn="b"/>
                      <a:r>
                        <a:rPr lang="es-EC" sz="1200" u="none" strike="noStrike">
                          <a:effectLst/>
                        </a:rPr>
                        <a:t>TOTAL</a:t>
                      </a:r>
                      <a:endParaRPr lang="es-EC" sz="12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s-EC"/>
                    </a:p>
                  </a:txBody>
                  <a:tcPr/>
                </a:tc>
                <a:tc>
                  <a:txBody>
                    <a:bodyPr/>
                    <a:lstStyle/>
                    <a:p>
                      <a:pPr algn="ctr" fontAlgn="ctr"/>
                      <a:r>
                        <a:rPr lang="es-EC" sz="1200" u="none" strike="noStrike">
                          <a:effectLst/>
                        </a:rPr>
                        <a:t>25</a:t>
                      </a:r>
                      <a:endParaRPr lang="es-EC" sz="12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1200" u="none" strike="noStrike" dirty="0">
                          <a:effectLst/>
                        </a:rPr>
                        <a:t>100%</a:t>
                      </a:r>
                      <a:endParaRPr lang="es-EC"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82949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36" y="29496"/>
            <a:ext cx="6888589" cy="703006"/>
          </a:xfrm>
        </p:spPr>
        <p:txBody>
          <a:bodyPr/>
          <a:lstStyle/>
          <a:p>
            <a:r>
              <a:rPr lang="es-EC" dirty="0" smtClean="0">
                <a:solidFill>
                  <a:schemeClr val="tx1"/>
                </a:solidFill>
              </a:rPr>
              <a:t>PLANTEAMIENTO DEL PROBLEMA</a:t>
            </a:r>
            <a:endParaRPr lang="es-EC"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Rectángulo redondeado"/>
          <p:cNvSpPr/>
          <p:nvPr/>
        </p:nvSpPr>
        <p:spPr>
          <a:xfrm>
            <a:off x="3052293" y="3091127"/>
            <a:ext cx="2614271" cy="7816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smtClean="0">
                <a:solidFill>
                  <a:schemeClr val="tx1"/>
                </a:solidFill>
                <a:latin typeface="Arial" pitchFamily="34" charset="0"/>
                <a:cs typeface="Arial" pitchFamily="34" charset="0"/>
              </a:rPr>
              <a:t>DEFICIENTE SOSTENIBILIDAD FINANCIERA </a:t>
            </a:r>
            <a:endParaRPr lang="es-ES" sz="1600" b="1" dirty="0">
              <a:solidFill>
                <a:schemeClr val="tx1"/>
              </a:solidFill>
              <a:latin typeface="Arial" pitchFamily="34" charset="0"/>
              <a:cs typeface="Arial" pitchFamily="34" charset="0"/>
            </a:endParaRPr>
          </a:p>
        </p:txBody>
      </p:sp>
      <p:sp>
        <p:nvSpPr>
          <p:cNvPr id="11" name="10 Rectángulo redondeado"/>
          <p:cNvSpPr/>
          <p:nvPr/>
        </p:nvSpPr>
        <p:spPr>
          <a:xfrm>
            <a:off x="3618271" y="1914832"/>
            <a:ext cx="1474839" cy="5407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b="1" dirty="0" smtClean="0">
                <a:solidFill>
                  <a:schemeClr val="tx1"/>
                </a:solidFill>
                <a:latin typeface="Arial" pitchFamily="34" charset="0"/>
                <a:cs typeface="Arial" pitchFamily="34" charset="0"/>
              </a:rPr>
              <a:t>EFECTOS</a:t>
            </a:r>
            <a:endParaRPr lang="es-ES" sz="1600" b="1" dirty="0">
              <a:solidFill>
                <a:schemeClr val="tx1"/>
              </a:solidFill>
              <a:latin typeface="Arial" pitchFamily="34" charset="0"/>
              <a:cs typeface="Arial" pitchFamily="34" charset="0"/>
            </a:endParaRPr>
          </a:p>
        </p:txBody>
      </p:sp>
      <p:sp>
        <p:nvSpPr>
          <p:cNvPr id="7" name="6 Rectángulo redondeado"/>
          <p:cNvSpPr/>
          <p:nvPr/>
        </p:nvSpPr>
        <p:spPr>
          <a:xfrm>
            <a:off x="3618271" y="4324384"/>
            <a:ext cx="1514169" cy="540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smtClean="0">
                <a:solidFill>
                  <a:schemeClr val="tx1"/>
                </a:solidFill>
                <a:latin typeface="Arial" pitchFamily="34" charset="0"/>
                <a:cs typeface="Arial" pitchFamily="34" charset="0"/>
              </a:rPr>
              <a:t>CAUSAS</a:t>
            </a:r>
            <a:endParaRPr lang="es-ES" sz="1600" b="1" dirty="0">
              <a:solidFill>
                <a:schemeClr val="tx1"/>
              </a:solidFill>
              <a:latin typeface="Arial" pitchFamily="34" charset="0"/>
              <a:cs typeface="Arial" pitchFamily="34" charset="0"/>
            </a:endParaRPr>
          </a:p>
        </p:txBody>
      </p:sp>
      <p:sp>
        <p:nvSpPr>
          <p:cNvPr id="9" name="8 Rectángulo redondeado"/>
          <p:cNvSpPr/>
          <p:nvPr/>
        </p:nvSpPr>
        <p:spPr>
          <a:xfrm>
            <a:off x="3495369" y="5466735"/>
            <a:ext cx="1740310" cy="683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pitchFamily="34" charset="0"/>
                <a:cs typeface="Arial" pitchFamily="34" charset="0"/>
              </a:rPr>
              <a:t>Desempeño financiero deficiente</a:t>
            </a:r>
            <a:endParaRPr lang="es-ES" sz="1600" dirty="0">
              <a:solidFill>
                <a:schemeClr val="tx1"/>
              </a:solidFill>
              <a:latin typeface="Arial" pitchFamily="34" charset="0"/>
              <a:cs typeface="Arial" pitchFamily="34" charset="0"/>
            </a:endParaRPr>
          </a:p>
        </p:txBody>
      </p:sp>
      <p:sp>
        <p:nvSpPr>
          <p:cNvPr id="10" name="9 Rectángulo redondeado"/>
          <p:cNvSpPr/>
          <p:nvPr/>
        </p:nvSpPr>
        <p:spPr>
          <a:xfrm>
            <a:off x="3374921" y="678349"/>
            <a:ext cx="1961535" cy="870156"/>
          </a:xfrm>
          <a:prstGeom prst="roundRect">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600" dirty="0" smtClean="0">
                <a:solidFill>
                  <a:schemeClr val="tx1"/>
                </a:solidFill>
                <a:latin typeface="Arial" pitchFamily="34" charset="0"/>
                <a:cs typeface="Arial" pitchFamily="34" charset="0"/>
              </a:rPr>
              <a:t>Vulnerable sostenibilidad de las cooperativas</a:t>
            </a:r>
            <a:endParaRPr lang="es-ES" sz="1600" dirty="0">
              <a:solidFill>
                <a:schemeClr val="tx1"/>
              </a:solidFill>
              <a:latin typeface="Arial" pitchFamily="34" charset="0"/>
              <a:cs typeface="Arial" pitchFamily="34" charset="0"/>
            </a:endParaRPr>
          </a:p>
        </p:txBody>
      </p:sp>
      <p:sp>
        <p:nvSpPr>
          <p:cNvPr id="13" name="12 Rectángulo redondeado"/>
          <p:cNvSpPr/>
          <p:nvPr/>
        </p:nvSpPr>
        <p:spPr>
          <a:xfrm>
            <a:off x="6328011" y="1528916"/>
            <a:ext cx="2364658" cy="12978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pitchFamily="34" charset="0"/>
                <a:cs typeface="Arial" pitchFamily="34" charset="0"/>
              </a:rPr>
              <a:t>Pérdidas económicas y deficiente utilización de recursos financieros</a:t>
            </a:r>
          </a:p>
        </p:txBody>
      </p:sp>
      <p:sp>
        <p:nvSpPr>
          <p:cNvPr id="17" name="16 Rectángulo redondeado"/>
          <p:cNvSpPr/>
          <p:nvPr/>
        </p:nvSpPr>
        <p:spPr>
          <a:xfrm>
            <a:off x="6229690" y="4073012"/>
            <a:ext cx="2462979" cy="104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pitchFamily="34" charset="0"/>
                <a:cs typeface="Arial" pitchFamily="34" charset="0"/>
              </a:rPr>
              <a:t>Débil gestión en las aéreas de administración, de operación y financiero</a:t>
            </a:r>
            <a:endParaRPr lang="es-ES" sz="1600" dirty="0">
              <a:solidFill>
                <a:schemeClr val="tx1"/>
              </a:solidFill>
              <a:latin typeface="Arial" pitchFamily="34" charset="0"/>
              <a:cs typeface="Arial" pitchFamily="34" charset="0"/>
            </a:endParaRPr>
          </a:p>
        </p:txBody>
      </p:sp>
      <p:sp>
        <p:nvSpPr>
          <p:cNvPr id="18" name="17 Rectángulo redondeado"/>
          <p:cNvSpPr/>
          <p:nvPr/>
        </p:nvSpPr>
        <p:spPr>
          <a:xfrm>
            <a:off x="699595" y="1828649"/>
            <a:ext cx="1892711" cy="68826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pitchFamily="34" charset="0"/>
                <a:cs typeface="Arial" pitchFamily="34" charset="0"/>
              </a:rPr>
              <a:t>Desconfianza de los socios</a:t>
            </a:r>
            <a:endParaRPr lang="es-ES" sz="1600" dirty="0">
              <a:solidFill>
                <a:schemeClr val="tx1"/>
              </a:solidFill>
              <a:latin typeface="Arial" pitchFamily="34" charset="0"/>
              <a:cs typeface="Arial" pitchFamily="34" charset="0"/>
            </a:endParaRPr>
          </a:p>
        </p:txBody>
      </p:sp>
      <p:sp>
        <p:nvSpPr>
          <p:cNvPr id="19" name="18 Rectángulo redondeado"/>
          <p:cNvSpPr/>
          <p:nvPr/>
        </p:nvSpPr>
        <p:spPr>
          <a:xfrm>
            <a:off x="832329" y="4237703"/>
            <a:ext cx="1627241" cy="71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Arial" pitchFamily="34" charset="0"/>
                <a:cs typeface="Arial" pitchFamily="34" charset="0"/>
              </a:rPr>
              <a:t>Falta de Liquidez</a:t>
            </a:r>
          </a:p>
        </p:txBody>
      </p:sp>
      <p:cxnSp>
        <p:nvCxnSpPr>
          <p:cNvPr id="21" name="20 Conector angular"/>
          <p:cNvCxnSpPr>
            <a:stCxn id="11" idx="3"/>
            <a:endCxn id="13" idx="1"/>
          </p:cNvCxnSpPr>
          <p:nvPr/>
        </p:nvCxnSpPr>
        <p:spPr>
          <a:xfrm flipV="1">
            <a:off x="5093110" y="2177845"/>
            <a:ext cx="1234901" cy="7375"/>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9" name="28 Conector angular"/>
          <p:cNvCxnSpPr>
            <a:stCxn id="8" idx="0"/>
            <a:endCxn id="11" idx="2"/>
          </p:cNvCxnSpPr>
          <p:nvPr/>
        </p:nvCxnSpPr>
        <p:spPr>
          <a:xfrm rot="16200000" flipV="1">
            <a:off x="4039800" y="2771498"/>
            <a:ext cx="635520" cy="3738"/>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0" name="29 Conector angular"/>
          <p:cNvCxnSpPr>
            <a:stCxn id="8" idx="2"/>
            <a:endCxn id="7" idx="0"/>
          </p:cNvCxnSpPr>
          <p:nvPr/>
        </p:nvCxnSpPr>
        <p:spPr>
          <a:xfrm rot="16200000" flipH="1">
            <a:off x="4141596" y="4090624"/>
            <a:ext cx="451592" cy="15927"/>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34 Conector angular"/>
          <p:cNvCxnSpPr>
            <a:stCxn id="11" idx="0"/>
            <a:endCxn id="10" idx="2"/>
          </p:cNvCxnSpPr>
          <p:nvPr/>
        </p:nvCxnSpPr>
        <p:spPr>
          <a:xfrm rot="16200000" flipV="1">
            <a:off x="4172527" y="1731668"/>
            <a:ext cx="366327" cy="2"/>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8" name="37 Conector angular"/>
          <p:cNvCxnSpPr>
            <a:stCxn id="7" idx="3"/>
            <a:endCxn id="17" idx="1"/>
          </p:cNvCxnSpPr>
          <p:nvPr/>
        </p:nvCxnSpPr>
        <p:spPr>
          <a:xfrm>
            <a:off x="5132440" y="4594772"/>
            <a:ext cx="1097250" cy="1808"/>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1" name="40 Conector angular"/>
          <p:cNvCxnSpPr>
            <a:stCxn id="7" idx="1"/>
            <a:endCxn id="19" idx="3"/>
          </p:cNvCxnSpPr>
          <p:nvPr/>
        </p:nvCxnSpPr>
        <p:spPr>
          <a:xfrm rot="10800000" flipV="1">
            <a:off x="2459571" y="4594771"/>
            <a:ext cx="1158701" cy="1809"/>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4" name="43 Conector angular"/>
          <p:cNvCxnSpPr>
            <a:stCxn id="7" idx="2"/>
            <a:endCxn id="9" idx="0"/>
          </p:cNvCxnSpPr>
          <p:nvPr/>
        </p:nvCxnSpPr>
        <p:spPr>
          <a:xfrm rot="5400000">
            <a:off x="4069652" y="5161031"/>
            <a:ext cx="601576" cy="9832"/>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8" name="47 Conector angular"/>
          <p:cNvCxnSpPr>
            <a:stCxn id="18" idx="3"/>
            <a:endCxn id="11" idx="1"/>
          </p:cNvCxnSpPr>
          <p:nvPr/>
        </p:nvCxnSpPr>
        <p:spPr>
          <a:xfrm>
            <a:off x="2592306" y="2172780"/>
            <a:ext cx="1025965" cy="12440"/>
          </a:xfrm>
          <a:prstGeom prst="bentConnector3">
            <a:avLst>
              <a:gd name="adj1" fmla="val 50000"/>
            </a:avLst>
          </a:prstGeom>
          <a:ln>
            <a:solidFill>
              <a:srgbClr val="FF00FF"/>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4461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886" y="158837"/>
            <a:ext cx="489397" cy="5881355"/>
          </a:xfrm>
        </p:spPr>
        <p:txBody>
          <a:bodyPr>
            <a:normAutofit fontScale="90000"/>
          </a:bodyPr>
          <a:lstStyle/>
          <a:p>
            <a:pPr algn="ctr"/>
            <a:r>
              <a:rPr lang="es-EC" b="1" dirty="0" smtClean="0">
                <a:ln w="9525">
                  <a:solidFill>
                    <a:schemeClr val="bg1"/>
                  </a:solidFill>
                  <a:prstDash val="solid"/>
                </a:ln>
                <a:solidFill>
                  <a:schemeClr val="tx1"/>
                </a:solidFill>
              </a:rPr>
              <a:t>CONCLUSIONES</a:t>
            </a:r>
            <a:endParaRPr lang="es-EC" b="1" dirty="0">
              <a:ln w="9525">
                <a:solidFill>
                  <a:schemeClr val="bg1"/>
                </a:solidFill>
                <a:prstDash val="solid"/>
              </a:ln>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xmlns="" val="1158771855"/>
              </p:ext>
            </p:extLst>
          </p:nvPr>
        </p:nvGraphicFramePr>
        <p:xfrm>
          <a:off x="1053206" y="1"/>
          <a:ext cx="9906715" cy="6619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97404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098" y="467929"/>
            <a:ext cx="458120" cy="5881355"/>
          </a:xfrm>
        </p:spPr>
        <p:txBody>
          <a:bodyPr>
            <a:normAutofit fontScale="90000"/>
          </a:bodyPr>
          <a:lstStyle/>
          <a:p>
            <a:pPr algn="ctr"/>
            <a:r>
              <a:rPr lang="es-EC" sz="2800" b="1" dirty="0" smtClean="0">
                <a:ln w="9525">
                  <a:solidFill>
                    <a:schemeClr val="bg1"/>
                  </a:solidFill>
                  <a:prstDash val="solid"/>
                </a:ln>
                <a:solidFill>
                  <a:schemeClr val="tx1"/>
                </a:solidFill>
              </a:rPr>
              <a:t>RECOMENDACIONES</a:t>
            </a:r>
            <a:endParaRPr lang="es-EC" sz="2800" b="1" dirty="0">
              <a:ln w="9525">
                <a:solidFill>
                  <a:schemeClr val="bg1"/>
                </a:solidFill>
                <a:prstDash val="solid"/>
              </a:ln>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xmlns="" val="3137639223"/>
              </p:ext>
            </p:extLst>
          </p:nvPr>
        </p:nvGraphicFramePr>
        <p:xfrm>
          <a:off x="602445" y="467929"/>
          <a:ext cx="9829442" cy="586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53874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1886" y="-787284"/>
            <a:ext cx="8872673" cy="7438169"/>
          </a:xfrm>
          <a:prstGeom prst="rect">
            <a:avLst/>
          </a:prstGeom>
        </p:spPr>
      </p:pic>
    </p:spTree>
    <p:extLst>
      <p:ext uri="{BB962C8B-B14F-4D97-AF65-F5344CB8AC3E}">
        <p14:creationId xmlns:p14="http://schemas.microsoft.com/office/powerpoint/2010/main" xmlns="" val="3015466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Diagrama 4"/>
          <p:cNvGraphicFramePr/>
          <p:nvPr>
            <p:extLst>
              <p:ext uri="{D42A27DB-BD31-4B8C-83A1-F6EECF244321}">
                <p14:modId xmlns:p14="http://schemas.microsoft.com/office/powerpoint/2010/main" xmlns="" val="3909024407"/>
              </p:ext>
            </p:extLst>
          </p:nvPr>
        </p:nvGraphicFramePr>
        <p:xfrm>
          <a:off x="924418" y="7583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a:spLocks noGrp="1"/>
          </p:cNvSpPr>
          <p:nvPr>
            <p:ph type="title"/>
          </p:nvPr>
        </p:nvSpPr>
        <p:spPr>
          <a:xfrm>
            <a:off x="2215167" y="30370"/>
            <a:ext cx="5731100" cy="648556"/>
          </a:xfrm>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b="1" dirty="0" smtClean="0">
                <a:ln w="9525">
                  <a:solidFill>
                    <a:schemeClr val="bg1"/>
                  </a:solidFill>
                  <a:prstDash val="solid"/>
                </a:ln>
                <a:solidFill>
                  <a:schemeClr val="tx1"/>
                </a:solidFill>
              </a:rPr>
              <a:t>HERRAMIENTA CAMEL</a:t>
            </a:r>
            <a:endParaRPr lang="es-EC" b="1" dirty="0">
              <a:ln w="9525">
                <a:solidFill>
                  <a:schemeClr val="bg1"/>
                </a:solidFill>
                <a:prstDash val="solid"/>
              </a:ln>
              <a:solidFill>
                <a:schemeClr val="tx1"/>
              </a:solidFill>
            </a:endParaRPr>
          </a:p>
        </p:txBody>
      </p:sp>
    </p:spTree>
    <p:extLst>
      <p:ext uri="{BB962C8B-B14F-4D97-AF65-F5344CB8AC3E}">
        <p14:creationId xmlns:p14="http://schemas.microsoft.com/office/powerpoint/2010/main" xmlns="" val="382260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xmlns="" val="1978291257"/>
              </p:ext>
            </p:extLst>
          </p:nvPr>
        </p:nvGraphicFramePr>
        <p:xfrm>
          <a:off x="192468" y="333300"/>
          <a:ext cx="9453808" cy="627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1649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Imagen 11"/>
          <p:cNvPicPr>
            <a:picLocks noChangeAspect="1"/>
          </p:cNvPicPr>
          <p:nvPr/>
        </p:nvPicPr>
        <p:blipFill>
          <a:blip r:embed="rId3" cstate="print"/>
          <a:stretch>
            <a:fillRect/>
          </a:stretch>
        </p:blipFill>
        <p:spPr>
          <a:xfrm>
            <a:off x="139491" y="811335"/>
            <a:ext cx="4495204" cy="3560016"/>
          </a:xfrm>
          <a:prstGeom prst="rect">
            <a:avLst/>
          </a:prstGeom>
        </p:spPr>
      </p:pic>
      <p:pic>
        <p:nvPicPr>
          <p:cNvPr id="16" name="Imagen 15"/>
          <p:cNvPicPr>
            <a:picLocks noChangeAspect="1"/>
          </p:cNvPicPr>
          <p:nvPr/>
        </p:nvPicPr>
        <p:blipFill>
          <a:blip r:embed="rId4" cstate="print"/>
          <a:stretch>
            <a:fillRect/>
          </a:stretch>
        </p:blipFill>
        <p:spPr>
          <a:xfrm>
            <a:off x="5127506" y="811335"/>
            <a:ext cx="4006595" cy="2968031"/>
          </a:xfrm>
          <a:prstGeom prst="rect">
            <a:avLst/>
          </a:prstGeom>
        </p:spPr>
      </p:pic>
      <p:pic>
        <p:nvPicPr>
          <p:cNvPr id="17" name="Imagen 16"/>
          <p:cNvPicPr>
            <a:picLocks noChangeAspect="1"/>
          </p:cNvPicPr>
          <p:nvPr/>
        </p:nvPicPr>
        <p:blipFill>
          <a:blip r:embed="rId5" cstate="print"/>
          <a:stretch>
            <a:fillRect/>
          </a:stretch>
        </p:blipFill>
        <p:spPr>
          <a:xfrm>
            <a:off x="5127506" y="3914875"/>
            <a:ext cx="6441497" cy="2367938"/>
          </a:xfrm>
          <a:prstGeom prst="rect">
            <a:avLst/>
          </a:prstGeom>
        </p:spPr>
      </p:pic>
      <p:pic>
        <p:nvPicPr>
          <p:cNvPr id="19" name="Imagen 18"/>
          <p:cNvPicPr>
            <a:picLocks noChangeAspect="1"/>
          </p:cNvPicPr>
          <p:nvPr/>
        </p:nvPicPr>
        <p:blipFill>
          <a:blip r:embed="rId6" cstate="print"/>
          <a:stretch>
            <a:fillRect/>
          </a:stretch>
        </p:blipFill>
        <p:spPr>
          <a:xfrm>
            <a:off x="667911" y="4988226"/>
            <a:ext cx="3224820" cy="1477127"/>
          </a:xfrm>
          <a:prstGeom prst="rect">
            <a:avLst/>
          </a:prstGeom>
        </p:spPr>
      </p:pic>
      <p:sp>
        <p:nvSpPr>
          <p:cNvPr id="7" name="Título 1"/>
          <p:cNvSpPr>
            <a:spLocks noGrp="1"/>
          </p:cNvSpPr>
          <p:nvPr>
            <p:ph type="title"/>
          </p:nvPr>
        </p:nvSpPr>
        <p:spPr>
          <a:xfrm>
            <a:off x="3296992" y="85584"/>
            <a:ext cx="2871988" cy="428355"/>
          </a:xfrm>
          <a:ln/>
        </p:spPr>
        <p:style>
          <a:lnRef idx="1">
            <a:schemeClr val="accent5"/>
          </a:lnRef>
          <a:fillRef idx="2">
            <a:schemeClr val="accent5"/>
          </a:fillRef>
          <a:effectRef idx="1">
            <a:schemeClr val="accent5"/>
          </a:effectRef>
          <a:fontRef idx="minor">
            <a:schemeClr val="dk1"/>
          </a:fontRef>
        </p:style>
        <p:txBody>
          <a:bodyPr>
            <a:noAutofit/>
          </a:bodyPr>
          <a:lstStyle/>
          <a:p>
            <a:pPr algn="ctr"/>
            <a:r>
              <a:rPr lang="es-EC" sz="2000" dirty="0" smtClean="0">
                <a:ln w="9525">
                  <a:solidFill>
                    <a:sysClr val="windowText" lastClr="000000"/>
                  </a:solidFill>
                  <a:prstDash val="solid"/>
                </a:ln>
                <a:solidFill>
                  <a:sysClr val="windowText" lastClr="000000"/>
                </a:solidFill>
              </a:rPr>
              <a:t>GUIA DE APLICACIÓN</a:t>
            </a:r>
            <a:endParaRPr lang="es-EC" sz="2000" dirty="0">
              <a:ln w="9525">
                <a:solidFill>
                  <a:sysClr val="windowText" lastClr="000000"/>
                </a:solidFill>
                <a:prstDash val="solid"/>
              </a:ln>
              <a:solidFill>
                <a:sysClr val="windowText" lastClr="000000"/>
              </a:solidFill>
            </a:endParaRPr>
          </a:p>
        </p:txBody>
      </p:sp>
      <p:sp>
        <p:nvSpPr>
          <p:cNvPr id="2" name="CuadroTexto 1"/>
          <p:cNvSpPr txBox="1"/>
          <p:nvPr/>
        </p:nvSpPr>
        <p:spPr>
          <a:xfrm>
            <a:off x="139491" y="445426"/>
            <a:ext cx="2351314" cy="369332"/>
          </a:xfrm>
          <a:prstGeom prst="rect">
            <a:avLst/>
          </a:prstGeom>
          <a:noFill/>
        </p:spPr>
        <p:txBody>
          <a:bodyPr wrap="square" rtlCol="0">
            <a:spAutoFit/>
          </a:bodyPr>
          <a:lstStyle/>
          <a:p>
            <a:r>
              <a:rPr lang="es-EC" dirty="0" smtClean="0"/>
              <a:t>INDICADORES CAMEL</a:t>
            </a:r>
            <a:endParaRPr lang="es-EC" dirty="0"/>
          </a:p>
        </p:txBody>
      </p:sp>
      <p:sp>
        <p:nvSpPr>
          <p:cNvPr id="9" name="CuadroTexto 8"/>
          <p:cNvSpPr txBox="1"/>
          <p:nvPr/>
        </p:nvSpPr>
        <p:spPr>
          <a:xfrm>
            <a:off x="6776116" y="442003"/>
            <a:ext cx="2351314" cy="369332"/>
          </a:xfrm>
          <a:prstGeom prst="rect">
            <a:avLst/>
          </a:prstGeom>
          <a:noFill/>
        </p:spPr>
        <p:txBody>
          <a:bodyPr wrap="square" rtlCol="0">
            <a:spAutoFit/>
          </a:bodyPr>
          <a:lstStyle/>
          <a:p>
            <a:r>
              <a:rPr lang="es-EC" dirty="0" smtClean="0"/>
              <a:t>PONDERACIÓN</a:t>
            </a:r>
            <a:endParaRPr lang="es-EC" dirty="0"/>
          </a:p>
        </p:txBody>
      </p:sp>
      <p:sp>
        <p:nvSpPr>
          <p:cNvPr id="10" name="CuadroTexto 9"/>
          <p:cNvSpPr txBox="1"/>
          <p:nvPr/>
        </p:nvSpPr>
        <p:spPr>
          <a:xfrm>
            <a:off x="9427336" y="3477789"/>
            <a:ext cx="2764664" cy="369332"/>
          </a:xfrm>
          <a:prstGeom prst="rect">
            <a:avLst/>
          </a:prstGeom>
          <a:noFill/>
        </p:spPr>
        <p:txBody>
          <a:bodyPr wrap="square" rtlCol="0">
            <a:spAutoFit/>
          </a:bodyPr>
          <a:lstStyle/>
          <a:p>
            <a:r>
              <a:rPr lang="es-EC" dirty="0" smtClean="0"/>
              <a:t>RANGOS DE INDICADORES</a:t>
            </a:r>
            <a:endParaRPr lang="es-EC" dirty="0"/>
          </a:p>
        </p:txBody>
      </p:sp>
      <p:sp>
        <p:nvSpPr>
          <p:cNvPr id="11" name="CuadroTexto 10"/>
          <p:cNvSpPr txBox="1"/>
          <p:nvPr/>
        </p:nvSpPr>
        <p:spPr>
          <a:xfrm>
            <a:off x="849230" y="4638784"/>
            <a:ext cx="3075726" cy="369332"/>
          </a:xfrm>
          <a:prstGeom prst="rect">
            <a:avLst/>
          </a:prstGeom>
          <a:noFill/>
        </p:spPr>
        <p:txBody>
          <a:bodyPr wrap="square" rtlCol="0">
            <a:spAutoFit/>
          </a:bodyPr>
          <a:lstStyle/>
          <a:p>
            <a:r>
              <a:rPr lang="es-EC" dirty="0" smtClean="0"/>
              <a:t>UBICACIÓN CATEGORÍA</a:t>
            </a:r>
            <a:endParaRPr lang="es-EC" dirty="0"/>
          </a:p>
        </p:txBody>
      </p:sp>
    </p:spTree>
    <p:extLst>
      <p:ext uri="{BB962C8B-B14F-4D97-AF65-F5344CB8AC3E}">
        <p14:creationId xmlns:p14="http://schemas.microsoft.com/office/powerpoint/2010/main" xmlns="" val="4061861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Imagen 4"/>
          <p:cNvPicPr>
            <a:picLocks noChangeAspect="1"/>
          </p:cNvPicPr>
          <p:nvPr/>
        </p:nvPicPr>
        <p:blipFill>
          <a:blip r:embed="rId3" cstate="print"/>
          <a:stretch>
            <a:fillRect/>
          </a:stretch>
        </p:blipFill>
        <p:spPr>
          <a:xfrm>
            <a:off x="391886" y="891754"/>
            <a:ext cx="6677963" cy="5272470"/>
          </a:xfrm>
          <a:prstGeom prst="rect">
            <a:avLst/>
          </a:prstGeom>
        </p:spPr>
      </p:pic>
      <p:pic>
        <p:nvPicPr>
          <p:cNvPr id="7" name="Imagen 6"/>
          <p:cNvPicPr>
            <a:picLocks noChangeAspect="1"/>
          </p:cNvPicPr>
          <p:nvPr/>
        </p:nvPicPr>
        <p:blipFill>
          <a:blip r:embed="rId4" cstate="print"/>
          <a:stretch>
            <a:fillRect/>
          </a:stretch>
        </p:blipFill>
        <p:spPr>
          <a:xfrm>
            <a:off x="7108723" y="2233256"/>
            <a:ext cx="4894066" cy="2589467"/>
          </a:xfrm>
          <a:prstGeom prst="rect">
            <a:avLst/>
          </a:prstGeom>
        </p:spPr>
      </p:pic>
      <p:sp>
        <p:nvSpPr>
          <p:cNvPr id="2" name="CuadroTexto 1"/>
          <p:cNvSpPr txBox="1"/>
          <p:nvPr/>
        </p:nvSpPr>
        <p:spPr>
          <a:xfrm>
            <a:off x="296215" y="193184"/>
            <a:ext cx="2884867" cy="369332"/>
          </a:xfrm>
          <a:prstGeom prst="rect">
            <a:avLst/>
          </a:prstGeom>
          <a:noFill/>
        </p:spPr>
        <p:txBody>
          <a:bodyPr wrap="square" rtlCol="0">
            <a:spAutoFit/>
          </a:bodyPr>
          <a:lstStyle/>
          <a:p>
            <a:r>
              <a:rPr lang="es-EC" dirty="0" smtClean="0"/>
              <a:t>EJEMPLO</a:t>
            </a:r>
            <a:endParaRPr lang="es-EC" dirty="0"/>
          </a:p>
        </p:txBody>
      </p:sp>
      <p:sp>
        <p:nvSpPr>
          <p:cNvPr id="6" name="CuadroTexto 5"/>
          <p:cNvSpPr txBox="1"/>
          <p:nvPr/>
        </p:nvSpPr>
        <p:spPr>
          <a:xfrm>
            <a:off x="7879725" y="1797421"/>
            <a:ext cx="3221864" cy="369332"/>
          </a:xfrm>
          <a:prstGeom prst="rect">
            <a:avLst/>
          </a:prstGeom>
          <a:noFill/>
        </p:spPr>
        <p:txBody>
          <a:bodyPr wrap="square" rtlCol="0">
            <a:spAutoFit/>
          </a:bodyPr>
          <a:lstStyle/>
          <a:p>
            <a:r>
              <a:rPr lang="es-EC" dirty="0" smtClean="0"/>
              <a:t>CATEGORIZACIÓN POR ÁREA</a:t>
            </a:r>
            <a:endParaRPr lang="es-EC" dirty="0"/>
          </a:p>
        </p:txBody>
      </p:sp>
    </p:spTree>
    <p:extLst>
      <p:ext uri="{BB962C8B-B14F-4D97-AF65-F5344CB8AC3E}">
        <p14:creationId xmlns:p14="http://schemas.microsoft.com/office/powerpoint/2010/main" xmlns="" val="1587214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91886" y="409088"/>
            <a:ext cx="8858256" cy="4700423"/>
          </a:xfrm>
          <a:prstGeom prst="rect">
            <a:avLst/>
          </a:prstGeom>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163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MATRÍZ SÍNTESIS - MARCO TEÓRICO</a:t>
            </a:r>
            <a:endParaRPr lang="es-EC" b="1"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Imagen 3"/>
          <p:cNvPicPr>
            <a:picLocks noChangeAspect="1"/>
          </p:cNvPicPr>
          <p:nvPr/>
        </p:nvPicPr>
        <p:blipFill>
          <a:blip r:embed="rId3" cstate="print"/>
          <a:stretch>
            <a:fillRect/>
          </a:stretch>
        </p:blipFill>
        <p:spPr>
          <a:xfrm>
            <a:off x="391886" y="1506387"/>
            <a:ext cx="11536249" cy="4405016"/>
          </a:xfrm>
          <a:prstGeom prst="rect">
            <a:avLst/>
          </a:prstGeom>
        </p:spPr>
      </p:pic>
    </p:spTree>
    <p:extLst>
      <p:ext uri="{BB962C8B-B14F-4D97-AF65-F5344CB8AC3E}">
        <p14:creationId xmlns:p14="http://schemas.microsoft.com/office/powerpoint/2010/main" xmlns="" val="180979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n 7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279" y="1855696"/>
            <a:ext cx="1304762" cy="2380952"/>
          </a:xfrm>
          <a:prstGeom prst="rect">
            <a:avLst/>
          </a:prstGeom>
        </p:spPr>
      </p:pic>
      <p:pic>
        <p:nvPicPr>
          <p:cNvPr id="6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Grupo 3"/>
          <p:cNvGrpSpPr/>
          <p:nvPr/>
        </p:nvGrpSpPr>
        <p:grpSpPr>
          <a:xfrm>
            <a:off x="3413112" y="1176848"/>
            <a:ext cx="1969186" cy="1789748"/>
            <a:chOff x="1780956" y="9972"/>
            <a:chExt cx="1203126" cy="1203126"/>
          </a:xfrm>
        </p:grpSpPr>
        <p:sp>
          <p:nvSpPr>
            <p:cNvPr id="5" name="Elipse 4"/>
            <p:cNvSpPr/>
            <p:nvPr/>
          </p:nvSpPr>
          <p:spPr>
            <a:xfrm>
              <a:off x="1780956" y="9972"/>
              <a:ext cx="1203126" cy="1203126"/>
            </a:xfrm>
            <a:prstGeom prst="ellipse">
              <a:avLst/>
            </a:prstGeom>
            <a:solidFill>
              <a:srgbClr val="CCFFFF"/>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Elipse 4"/>
            <p:cNvSpPr txBox="1"/>
            <p:nvPr/>
          </p:nvSpPr>
          <p:spPr>
            <a:xfrm>
              <a:off x="1957150" y="186166"/>
              <a:ext cx="850738"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ESTRUCTURA FINANCIERA</a:t>
              </a:r>
              <a:endParaRPr lang="es-ES" sz="1500" b="1" dirty="0"/>
            </a:p>
            <a:p>
              <a:pPr marL="285750" lvl="0" indent="-285750" defTabSz="666750">
                <a:lnSpc>
                  <a:spcPct val="90000"/>
                </a:lnSpc>
                <a:spcBef>
                  <a:spcPct val="0"/>
                </a:spcBef>
                <a:spcAft>
                  <a:spcPct val="35000"/>
                </a:spcAft>
                <a:buFont typeface="Arial" panose="020B0604020202020204" pitchFamily="34" charset="0"/>
                <a:buChar char="•"/>
              </a:pPr>
              <a:r>
                <a:rPr lang="es-ES" sz="1500" kern="1200" dirty="0" smtClean="0"/>
                <a:t>Activo</a:t>
              </a:r>
            </a:p>
            <a:p>
              <a:pPr marL="285750" lvl="0" indent="-285750" defTabSz="666750">
                <a:lnSpc>
                  <a:spcPct val="90000"/>
                </a:lnSpc>
                <a:spcBef>
                  <a:spcPct val="0"/>
                </a:spcBef>
                <a:spcAft>
                  <a:spcPct val="35000"/>
                </a:spcAft>
                <a:buFont typeface="Arial" panose="020B0604020202020204" pitchFamily="34" charset="0"/>
                <a:buChar char="•"/>
              </a:pPr>
              <a:r>
                <a:rPr lang="es-ES" sz="1500" dirty="0" smtClean="0"/>
                <a:t>Pasivo</a:t>
              </a:r>
            </a:p>
            <a:p>
              <a:pPr marL="285750" lvl="0" indent="-285750" defTabSz="666750">
                <a:lnSpc>
                  <a:spcPct val="90000"/>
                </a:lnSpc>
                <a:spcBef>
                  <a:spcPct val="0"/>
                </a:spcBef>
                <a:spcAft>
                  <a:spcPct val="35000"/>
                </a:spcAft>
                <a:buFont typeface="Arial" panose="020B0604020202020204" pitchFamily="34" charset="0"/>
                <a:buChar char="•"/>
              </a:pPr>
              <a:r>
                <a:rPr lang="es-ES" sz="1500" kern="1200" dirty="0" smtClean="0"/>
                <a:t>Patrimonio</a:t>
              </a:r>
              <a:endParaRPr lang="es-ES" sz="1500" kern="1200" dirty="0"/>
            </a:p>
          </p:txBody>
        </p:sp>
      </p:grpSp>
      <p:grpSp>
        <p:nvGrpSpPr>
          <p:cNvPr id="7" name="Grupo 6"/>
          <p:cNvGrpSpPr/>
          <p:nvPr/>
        </p:nvGrpSpPr>
        <p:grpSpPr>
          <a:xfrm>
            <a:off x="3232958" y="3743999"/>
            <a:ext cx="2313076" cy="2101713"/>
            <a:chOff x="1780956" y="9972"/>
            <a:chExt cx="1203126" cy="1203126"/>
          </a:xfrm>
        </p:grpSpPr>
        <p:sp>
          <p:nvSpPr>
            <p:cNvPr id="8" name="Elipse 7"/>
            <p:cNvSpPr/>
            <p:nvPr/>
          </p:nvSpPr>
          <p:spPr>
            <a:xfrm>
              <a:off x="1780956" y="9972"/>
              <a:ext cx="1203126" cy="1203126"/>
            </a:xfrm>
            <a:prstGeom prst="ellipse">
              <a:avLst/>
            </a:prstGeom>
            <a:solidFill>
              <a:srgbClr val="FF0000"/>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Elipse 4"/>
            <p:cNvSpPr txBox="1"/>
            <p:nvPr/>
          </p:nvSpPr>
          <p:spPr>
            <a:xfrm>
              <a:off x="1789496" y="186166"/>
              <a:ext cx="1194586"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2000" b="1" dirty="0" smtClean="0">
                  <a:solidFill>
                    <a:schemeClr val="bg1"/>
                  </a:solidFill>
                </a:rPr>
                <a:t>SOSTENIBILIDAD</a:t>
              </a:r>
              <a:r>
                <a:rPr lang="es-ES" sz="2000" b="1" kern="1200" dirty="0" smtClean="0">
                  <a:solidFill>
                    <a:schemeClr val="bg1"/>
                  </a:solidFill>
                </a:rPr>
                <a:t> FINANCIERA</a:t>
              </a:r>
              <a:endParaRPr lang="es-ES" sz="2000" b="1" kern="1200" dirty="0">
                <a:solidFill>
                  <a:schemeClr val="bg1"/>
                </a:solidFill>
              </a:endParaRPr>
            </a:p>
          </p:txBody>
        </p:sp>
      </p:grpSp>
      <p:grpSp>
        <p:nvGrpSpPr>
          <p:cNvPr id="10" name="Grupo 9"/>
          <p:cNvGrpSpPr/>
          <p:nvPr/>
        </p:nvGrpSpPr>
        <p:grpSpPr>
          <a:xfrm>
            <a:off x="357660" y="3907774"/>
            <a:ext cx="1976431" cy="1793923"/>
            <a:chOff x="1780956" y="9972"/>
            <a:chExt cx="1203126" cy="1203126"/>
          </a:xfrm>
        </p:grpSpPr>
        <p:sp>
          <p:nvSpPr>
            <p:cNvPr id="11" name="Elipse 10"/>
            <p:cNvSpPr/>
            <p:nvPr/>
          </p:nvSpPr>
          <p:spPr>
            <a:xfrm>
              <a:off x="1780956" y="9972"/>
              <a:ext cx="1203126" cy="1203126"/>
            </a:xfrm>
            <a:prstGeom prst="ellipse">
              <a:avLst/>
            </a:prstGeom>
            <a:solidFill>
              <a:schemeClr val="accent3">
                <a:lumMod val="60000"/>
                <a:lumOff val="40000"/>
              </a:schemeClr>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Elipse 4"/>
            <p:cNvSpPr txBox="1"/>
            <p:nvPr/>
          </p:nvSpPr>
          <p:spPr>
            <a:xfrm>
              <a:off x="1957150" y="186166"/>
              <a:ext cx="850738"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600" b="1" dirty="0" smtClean="0"/>
                <a:t>EVOLUCIÓN</a:t>
              </a:r>
              <a:r>
                <a:rPr lang="es-ES" sz="1600" b="1" kern="1200" dirty="0" smtClean="0"/>
                <a:t> FINANCIERA</a:t>
              </a:r>
              <a:endParaRPr lang="es-ES" sz="1600" b="1" dirty="0" smtClean="0"/>
            </a:p>
            <a:p>
              <a:pPr marL="285750" lvl="0" indent="-285750" defTabSz="666750">
                <a:lnSpc>
                  <a:spcPct val="90000"/>
                </a:lnSpc>
                <a:spcBef>
                  <a:spcPct val="0"/>
                </a:spcBef>
                <a:spcAft>
                  <a:spcPct val="35000"/>
                </a:spcAft>
                <a:buFont typeface="Arial" panose="020B0604020202020204" pitchFamily="34" charset="0"/>
                <a:buChar char="•"/>
              </a:pPr>
              <a:r>
                <a:rPr lang="es-ES" sz="1500" kern="1200" dirty="0" smtClean="0"/>
                <a:t>Crecimiento </a:t>
              </a:r>
            </a:p>
            <a:p>
              <a:pPr marL="285750" lvl="0" indent="-285750" defTabSz="666750">
                <a:lnSpc>
                  <a:spcPct val="90000"/>
                </a:lnSpc>
                <a:spcBef>
                  <a:spcPct val="0"/>
                </a:spcBef>
                <a:spcAft>
                  <a:spcPct val="35000"/>
                </a:spcAft>
                <a:buFont typeface="Arial" panose="020B0604020202020204" pitchFamily="34" charset="0"/>
                <a:buChar char="•"/>
              </a:pPr>
              <a:r>
                <a:rPr lang="es-ES" sz="1500" dirty="0" smtClean="0"/>
                <a:t>Calidad de la cartera</a:t>
              </a:r>
            </a:p>
          </p:txBody>
        </p:sp>
      </p:grpSp>
      <p:grpSp>
        <p:nvGrpSpPr>
          <p:cNvPr id="13" name="Grupo 12"/>
          <p:cNvGrpSpPr/>
          <p:nvPr/>
        </p:nvGrpSpPr>
        <p:grpSpPr>
          <a:xfrm>
            <a:off x="6719502" y="3907774"/>
            <a:ext cx="1952261" cy="1772085"/>
            <a:chOff x="1780956" y="9972"/>
            <a:chExt cx="1203126" cy="1203126"/>
          </a:xfrm>
        </p:grpSpPr>
        <p:sp>
          <p:nvSpPr>
            <p:cNvPr id="14" name="Elipse 13"/>
            <p:cNvSpPr/>
            <p:nvPr/>
          </p:nvSpPr>
          <p:spPr>
            <a:xfrm>
              <a:off x="1780956" y="9972"/>
              <a:ext cx="1203126" cy="1203126"/>
            </a:xfrm>
            <a:prstGeom prst="ellipse">
              <a:avLst/>
            </a:prstGeom>
            <a:solidFill>
              <a:schemeClr val="accent5">
                <a:lumMod val="40000"/>
                <a:lumOff val="60000"/>
              </a:schemeClr>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ipse 4"/>
            <p:cNvSpPr txBox="1"/>
            <p:nvPr/>
          </p:nvSpPr>
          <p:spPr>
            <a:xfrm>
              <a:off x="1957150" y="186166"/>
              <a:ext cx="850738" cy="850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t>SITUACIÓN FINANCIERA CAMEL</a:t>
              </a:r>
            </a:p>
          </p:txBody>
        </p:sp>
      </p:grpSp>
      <p:sp>
        <p:nvSpPr>
          <p:cNvPr id="16" name="Flecha derecha 15"/>
          <p:cNvSpPr/>
          <p:nvPr/>
        </p:nvSpPr>
        <p:spPr>
          <a:xfrm>
            <a:off x="5580454" y="4640959"/>
            <a:ext cx="748402" cy="30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rot="16200000">
            <a:off x="4029044" y="3220181"/>
            <a:ext cx="737322" cy="310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rot="10800000">
            <a:off x="2430953" y="4640958"/>
            <a:ext cx="748402" cy="30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9027832" y="4118039"/>
            <a:ext cx="2460124" cy="1363450"/>
          </a:xfrm>
          <a:prstGeom prst="rect">
            <a:avLst/>
          </a:prstGeom>
        </p:spPr>
        <p:txBody>
          <a:bodyPr wrap="square">
            <a:spAutoFit/>
          </a:bodyPr>
          <a:lstStyle/>
          <a:p>
            <a:pPr marL="285750" lvl="0" indent="-285750" defTabSz="666750">
              <a:lnSpc>
                <a:spcPct val="90000"/>
              </a:lnSpc>
              <a:spcBef>
                <a:spcPct val="0"/>
              </a:spcBef>
              <a:spcAft>
                <a:spcPct val="35000"/>
              </a:spcAft>
              <a:buFont typeface="Arial" panose="020B0604020202020204" pitchFamily="34" charset="0"/>
              <a:buChar char="•"/>
            </a:pPr>
            <a:r>
              <a:rPr lang="es-ES" sz="1400" dirty="0"/>
              <a:t>Capital</a:t>
            </a:r>
          </a:p>
          <a:p>
            <a:pPr marL="285750" lvl="0" indent="-285750" defTabSz="666750">
              <a:lnSpc>
                <a:spcPct val="90000"/>
              </a:lnSpc>
              <a:spcBef>
                <a:spcPct val="0"/>
              </a:spcBef>
              <a:spcAft>
                <a:spcPct val="35000"/>
              </a:spcAft>
              <a:buFont typeface="Arial" panose="020B0604020202020204" pitchFamily="34" charset="0"/>
              <a:buChar char="•"/>
            </a:pPr>
            <a:r>
              <a:rPr lang="es-ES" sz="1400" dirty="0"/>
              <a:t>Calidad de Activo</a:t>
            </a:r>
          </a:p>
          <a:p>
            <a:pPr marL="285750" lvl="0" indent="-285750" defTabSz="666750">
              <a:lnSpc>
                <a:spcPct val="90000"/>
              </a:lnSpc>
              <a:spcBef>
                <a:spcPct val="0"/>
              </a:spcBef>
              <a:spcAft>
                <a:spcPct val="35000"/>
              </a:spcAft>
              <a:buFont typeface="Arial" panose="020B0604020202020204" pitchFamily="34" charset="0"/>
              <a:buChar char="•"/>
            </a:pPr>
            <a:r>
              <a:rPr lang="es-ES" sz="1400" dirty="0"/>
              <a:t>Manejo Administrativo</a:t>
            </a:r>
          </a:p>
          <a:p>
            <a:pPr marL="285750" lvl="0" indent="-285750" defTabSz="666750">
              <a:lnSpc>
                <a:spcPct val="90000"/>
              </a:lnSpc>
              <a:spcBef>
                <a:spcPct val="0"/>
              </a:spcBef>
              <a:spcAft>
                <a:spcPct val="35000"/>
              </a:spcAft>
              <a:buFont typeface="Arial" panose="020B0604020202020204" pitchFamily="34" charset="0"/>
              <a:buChar char="•"/>
            </a:pPr>
            <a:r>
              <a:rPr lang="es-ES" sz="1400" dirty="0"/>
              <a:t>Rentabilidad</a:t>
            </a:r>
          </a:p>
          <a:p>
            <a:pPr marL="285750" lvl="0" indent="-285750" defTabSz="666750">
              <a:lnSpc>
                <a:spcPct val="90000"/>
              </a:lnSpc>
              <a:spcBef>
                <a:spcPct val="0"/>
              </a:spcBef>
              <a:spcAft>
                <a:spcPct val="35000"/>
              </a:spcAft>
              <a:buFont typeface="Arial" panose="020B0604020202020204" pitchFamily="34" charset="0"/>
              <a:buChar char="•"/>
            </a:pPr>
            <a:r>
              <a:rPr lang="es-ES" sz="1400" dirty="0"/>
              <a:t>Liquidez</a:t>
            </a:r>
          </a:p>
        </p:txBody>
      </p:sp>
      <p:cxnSp>
        <p:nvCxnSpPr>
          <p:cNvPr id="63" name="Conector recto de flecha 62"/>
          <p:cNvCxnSpPr>
            <a:stCxn id="14" idx="6"/>
          </p:cNvCxnSpPr>
          <p:nvPr/>
        </p:nvCxnSpPr>
        <p:spPr>
          <a:xfrm flipV="1">
            <a:off x="8671763" y="4288671"/>
            <a:ext cx="485116" cy="505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a:stCxn id="14" idx="6"/>
          </p:cNvCxnSpPr>
          <p:nvPr/>
        </p:nvCxnSpPr>
        <p:spPr>
          <a:xfrm flipV="1">
            <a:off x="8671763" y="4507612"/>
            <a:ext cx="485116" cy="28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a:stCxn id="14" idx="6"/>
          </p:cNvCxnSpPr>
          <p:nvPr/>
        </p:nvCxnSpPr>
        <p:spPr>
          <a:xfrm flipV="1">
            <a:off x="8671763" y="4793816"/>
            <a:ext cx="4851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a:stCxn id="14" idx="6"/>
          </p:cNvCxnSpPr>
          <p:nvPr/>
        </p:nvCxnSpPr>
        <p:spPr>
          <a:xfrm>
            <a:off x="8671763" y="4793817"/>
            <a:ext cx="485116" cy="21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stCxn id="14" idx="6"/>
          </p:cNvCxnSpPr>
          <p:nvPr/>
        </p:nvCxnSpPr>
        <p:spPr>
          <a:xfrm>
            <a:off x="8671763" y="4793817"/>
            <a:ext cx="485116" cy="5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ítulo 1"/>
          <p:cNvSpPr txBox="1">
            <a:spLocks/>
          </p:cNvSpPr>
          <p:nvPr/>
        </p:nvSpPr>
        <p:spPr>
          <a:xfrm>
            <a:off x="317653" y="-3827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tx1"/>
                </a:solidFill>
              </a:rPr>
              <a:t>Marco Teórico</a:t>
            </a:r>
          </a:p>
          <a:p>
            <a:r>
              <a:rPr lang="es-EC" dirty="0" smtClean="0">
                <a:solidFill>
                  <a:schemeClr val="tx1"/>
                </a:solidFill>
              </a:rPr>
              <a:t>ESTRUCTURA DE VARIABLES</a:t>
            </a:r>
            <a:endParaRPr lang="es-EC" dirty="0">
              <a:solidFill>
                <a:schemeClr val="tx1"/>
              </a:solidFill>
            </a:endParaRPr>
          </a:p>
        </p:txBody>
      </p:sp>
      <p:pic>
        <p:nvPicPr>
          <p:cNvPr id="2050" name="Picture 2" descr="Imagen relacionada"/>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47083" y="203163"/>
            <a:ext cx="3753656" cy="3128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541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Segmentación de las Cooperativas </a:t>
            </a:r>
            <a:endParaRPr lang="es-EC" b="1" dirty="0">
              <a:solidFill>
                <a:schemeClr val="tx1"/>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Marcador de contenido 6"/>
          <p:cNvGraphicFramePr>
            <a:graphicFrameLocks noGrp="1"/>
          </p:cNvGraphicFramePr>
          <p:nvPr>
            <p:ph sz="half" idx="4294967295"/>
            <p:extLst>
              <p:ext uri="{D42A27DB-BD31-4B8C-83A1-F6EECF244321}">
                <p14:modId xmlns:p14="http://schemas.microsoft.com/office/powerpoint/2010/main" xmlns="" val="1331559482"/>
              </p:ext>
            </p:extLst>
          </p:nvPr>
        </p:nvGraphicFramePr>
        <p:xfrm>
          <a:off x="-1" y="1365160"/>
          <a:ext cx="9401577" cy="521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xmlns="" val="2872299959"/>
              </p:ext>
            </p:extLst>
          </p:nvPr>
        </p:nvGraphicFramePr>
        <p:xfrm>
          <a:off x="5739563" y="4163704"/>
          <a:ext cx="2747615" cy="1822704"/>
        </p:xfrm>
        <a:graphic>
          <a:graphicData uri="http://schemas.openxmlformats.org/drawingml/2006/table">
            <a:tbl>
              <a:tblPr firstRow="1" firstCol="1" bandRow="1">
                <a:tableStyleId>{5C22544A-7EE6-4342-B048-85BDC9FD1C3A}</a:tableStyleId>
              </a:tblPr>
              <a:tblGrid>
                <a:gridCol w="1111998">
                  <a:extLst>
                    <a:ext uri="{9D8B030D-6E8A-4147-A177-3AD203B41FA5}">
                      <a16:colId xmlns:a16="http://schemas.microsoft.com/office/drawing/2014/main" xmlns="" val="20000"/>
                    </a:ext>
                  </a:extLst>
                </a:gridCol>
                <a:gridCol w="1635617">
                  <a:extLst>
                    <a:ext uri="{9D8B030D-6E8A-4147-A177-3AD203B41FA5}">
                      <a16:colId xmlns:a16="http://schemas.microsoft.com/office/drawing/2014/main" xmlns="" val="20001"/>
                    </a:ext>
                  </a:extLst>
                </a:gridCol>
              </a:tblGrid>
              <a:tr h="177800">
                <a:tc>
                  <a:txBody>
                    <a:bodyPr/>
                    <a:lstStyle/>
                    <a:p>
                      <a:pPr algn="ctr">
                        <a:lnSpc>
                          <a:spcPct val="115000"/>
                        </a:lnSpc>
                        <a:spcAft>
                          <a:spcPts val="0"/>
                        </a:spcAft>
                      </a:pPr>
                      <a:r>
                        <a:rPr lang="es-EC" sz="1200" dirty="0">
                          <a:effectLst/>
                        </a:rPr>
                        <a:t>SEGMENTO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66FF"/>
                    </a:solidFill>
                  </a:tcPr>
                </a:tc>
                <a:tc>
                  <a:txBody>
                    <a:bodyPr/>
                    <a:lstStyle/>
                    <a:p>
                      <a:pPr algn="ctr">
                        <a:lnSpc>
                          <a:spcPct val="115000"/>
                        </a:lnSpc>
                        <a:spcAft>
                          <a:spcPts val="0"/>
                        </a:spcAft>
                      </a:pPr>
                      <a:r>
                        <a:rPr lang="es-EC" sz="1200">
                          <a:effectLst/>
                        </a:rPr>
                        <a:t>NÚMERO COAC ECUADOR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0"/>
                  </a:ext>
                </a:extLst>
              </a:tr>
              <a:tr h="177800">
                <a:tc>
                  <a:txBody>
                    <a:bodyPr/>
                    <a:lstStyle/>
                    <a:p>
                      <a:pPr algn="ctr">
                        <a:lnSpc>
                          <a:spcPct val="115000"/>
                        </a:lnSpc>
                        <a:spcAft>
                          <a:spcPts val="0"/>
                        </a:spcAft>
                      </a:pPr>
                      <a:r>
                        <a:rPr lang="es-EC" sz="2000" b="1" dirty="0">
                          <a:effectLst/>
                        </a:rPr>
                        <a:t>1</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tc>
                  <a:txBody>
                    <a:bodyPr/>
                    <a:lstStyle/>
                    <a:p>
                      <a:pPr algn="ctr">
                        <a:lnSpc>
                          <a:spcPct val="115000"/>
                        </a:lnSpc>
                        <a:spcAft>
                          <a:spcPts val="0"/>
                        </a:spcAft>
                      </a:pPr>
                      <a:r>
                        <a:rPr lang="es-EC" sz="2000" b="1" dirty="0">
                          <a:effectLst/>
                        </a:rPr>
                        <a:t>25</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1"/>
                  </a:ext>
                </a:extLst>
              </a:tr>
              <a:tr h="177800">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tc>
                  <a:txBody>
                    <a:bodyPr/>
                    <a:lstStyle/>
                    <a:p>
                      <a:pPr algn="ctr">
                        <a:lnSpc>
                          <a:spcPct val="115000"/>
                        </a:lnSpc>
                        <a:spcAft>
                          <a:spcPts val="0"/>
                        </a:spcAft>
                      </a:pPr>
                      <a:r>
                        <a:rPr lang="es-EC" sz="1200">
                          <a:effectLst/>
                        </a:rPr>
                        <a:t>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2"/>
                  </a:ext>
                </a:extLst>
              </a:tr>
              <a:tr h="177800">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tc>
                  <a:txBody>
                    <a:bodyPr/>
                    <a:lstStyle/>
                    <a:p>
                      <a:pPr algn="ctr">
                        <a:lnSpc>
                          <a:spcPct val="115000"/>
                        </a:lnSpc>
                        <a:spcAft>
                          <a:spcPts val="0"/>
                        </a:spcAft>
                      </a:pPr>
                      <a:r>
                        <a:rPr lang="es-EC" sz="1200" dirty="0" smtClean="0">
                          <a:effectLst/>
                        </a:rPr>
                        <a:t>85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3"/>
                  </a:ext>
                </a:extLst>
              </a:tr>
              <a:tr h="177800">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tc>
                  <a:txBody>
                    <a:bodyPr/>
                    <a:lstStyle/>
                    <a:p>
                      <a:pPr algn="ctr">
                        <a:lnSpc>
                          <a:spcPct val="115000"/>
                        </a:lnSpc>
                        <a:spcAft>
                          <a:spcPts val="0"/>
                        </a:spcAft>
                      </a:pPr>
                      <a:r>
                        <a:rPr lang="es-EC" sz="1200" dirty="0" smtClean="0">
                          <a:effectLst/>
                        </a:rPr>
                        <a:t>182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4"/>
                  </a:ext>
                </a:extLst>
              </a:tr>
              <a:tr h="177800">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tc>
                  <a:txBody>
                    <a:bodyPr/>
                    <a:lstStyle/>
                    <a:p>
                      <a:pPr algn="ctr">
                        <a:lnSpc>
                          <a:spcPct val="115000"/>
                        </a:lnSpc>
                        <a:spcAft>
                          <a:spcPts val="0"/>
                        </a:spcAft>
                      </a:pPr>
                      <a:r>
                        <a:rPr lang="es-EC" sz="1200" dirty="0" smtClean="0">
                          <a:effectLst/>
                        </a:rPr>
                        <a:t>393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5"/>
                  </a:ext>
                </a:extLst>
              </a:tr>
              <a:tr h="177800">
                <a:tc>
                  <a:txBody>
                    <a:bodyPr/>
                    <a:lstStyle/>
                    <a:p>
                      <a:pPr algn="ctr">
                        <a:lnSpc>
                          <a:spcPct val="115000"/>
                        </a:lnSpc>
                        <a:spcAft>
                          <a:spcPts val="0"/>
                        </a:spcAft>
                      </a:pPr>
                      <a:r>
                        <a:rPr lang="es-EC" sz="12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tc>
                  <a:txBody>
                    <a:bodyPr/>
                    <a:lstStyle/>
                    <a:p>
                      <a:pPr algn="ctr">
                        <a:lnSpc>
                          <a:spcPct val="115000"/>
                        </a:lnSpc>
                        <a:spcAft>
                          <a:spcPts val="0"/>
                        </a:spcAft>
                      </a:pPr>
                      <a:r>
                        <a:rPr lang="es-EC" sz="1100" dirty="0" smtClean="0">
                          <a:effectLst/>
                          <a:latin typeface="Calibri" panose="020F0502020204030204" pitchFamily="34" charset="0"/>
                          <a:ea typeface="Calibri" panose="020F0502020204030204" pitchFamily="34" charset="0"/>
                          <a:cs typeface="Times New Roman" panose="02020603050405020304" pitchFamily="18" charset="0"/>
                        </a:rPr>
                        <a:t>723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66FF"/>
                    </a:solidFill>
                  </a:tcPr>
                </a:tc>
                <a:extLst>
                  <a:ext uri="{0D108BD9-81ED-4DB2-BD59-A6C34878D82A}">
                    <a16:rowId xmlns:a16="http://schemas.microsoft.com/office/drawing/2014/main" xmlns="" val="10006"/>
                  </a:ext>
                </a:extLst>
              </a:tr>
            </a:tbl>
          </a:graphicData>
        </a:graphic>
      </p:graphicFrame>
      <p:sp>
        <p:nvSpPr>
          <p:cNvPr id="6" name="Rectángulo 5"/>
          <p:cNvSpPr/>
          <p:nvPr/>
        </p:nvSpPr>
        <p:spPr>
          <a:xfrm>
            <a:off x="279042" y="1607234"/>
            <a:ext cx="2824766" cy="923330"/>
          </a:xfrm>
          <a:prstGeom prst="rect">
            <a:avLst/>
          </a:prstGeom>
        </p:spPr>
        <p:txBody>
          <a:bodyPr wrap="square">
            <a:spAutoFit/>
          </a:bodyPr>
          <a:lstStyle/>
          <a:p>
            <a:r>
              <a:rPr lang="es-ES" dirty="0" smtClean="0">
                <a:latin typeface="Times New Roman" panose="02020603050405020304" pitchFamily="18" charset="0"/>
                <a:ea typeface="Times New Roman" panose="02020603050405020304" pitchFamily="18" charset="0"/>
              </a:rPr>
              <a:t>JPRMF</a:t>
            </a:r>
          </a:p>
          <a:p>
            <a:r>
              <a:rPr lang="es-ES" dirty="0" smtClean="0">
                <a:latin typeface="Times New Roman" panose="02020603050405020304" pitchFamily="18" charset="0"/>
                <a:ea typeface="Times New Roman" panose="02020603050405020304" pitchFamily="18" charset="0"/>
              </a:rPr>
              <a:t>Resolución </a:t>
            </a:r>
            <a:r>
              <a:rPr lang="es-ES" dirty="0">
                <a:latin typeface="Times New Roman" panose="02020603050405020304" pitchFamily="18" charset="0"/>
                <a:ea typeface="Times New Roman" panose="02020603050405020304" pitchFamily="18" charset="0"/>
              </a:rPr>
              <a:t>No. </a:t>
            </a:r>
            <a:r>
              <a:rPr lang="es-ES" dirty="0" smtClean="0">
                <a:latin typeface="Times New Roman" panose="02020603050405020304" pitchFamily="18" charset="0"/>
                <a:ea typeface="Times New Roman" panose="02020603050405020304" pitchFamily="18" charset="0"/>
              </a:rPr>
              <a:t>038-2015-F</a:t>
            </a:r>
          </a:p>
          <a:p>
            <a:r>
              <a:rPr lang="es-ES" dirty="0" smtClean="0">
                <a:latin typeface="Times New Roman" panose="02020603050405020304" pitchFamily="18" charset="0"/>
                <a:ea typeface="Times New Roman" panose="02020603050405020304" pitchFamily="18" charset="0"/>
              </a:rPr>
              <a:t>13 – 02 - </a:t>
            </a:r>
            <a:r>
              <a:rPr lang="es-ES" dirty="0">
                <a:latin typeface="Times New Roman" panose="02020603050405020304" pitchFamily="18" charset="0"/>
                <a:ea typeface="Times New Roman" panose="02020603050405020304" pitchFamily="18" charset="0"/>
              </a:rPr>
              <a:t>2015</a:t>
            </a:r>
            <a:endParaRPr lang="es-EC" dirty="0"/>
          </a:p>
        </p:txBody>
      </p:sp>
    </p:spTree>
    <p:extLst>
      <p:ext uri="{BB962C8B-B14F-4D97-AF65-F5344CB8AC3E}">
        <p14:creationId xmlns:p14="http://schemas.microsoft.com/office/powerpoint/2010/main" xmlns="" val="279416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upo 4"/>
          <p:cNvGrpSpPr/>
          <p:nvPr/>
        </p:nvGrpSpPr>
        <p:grpSpPr>
          <a:xfrm>
            <a:off x="3899936" y="414576"/>
            <a:ext cx="1810251" cy="521620"/>
            <a:chOff x="3602260" y="1976"/>
            <a:chExt cx="2193478" cy="1425761"/>
          </a:xfrm>
          <a:solidFill>
            <a:srgbClr val="00FFFF"/>
          </a:solidFill>
          <a:scene3d>
            <a:camera prst="orthographicFront">
              <a:rot lat="0" lon="0" rev="0"/>
            </a:camera>
            <a:lightRig rig="contrasting" dir="t">
              <a:rot lat="0" lon="0" rev="1200000"/>
            </a:lightRig>
          </a:scene3d>
        </p:grpSpPr>
        <p:sp>
          <p:nvSpPr>
            <p:cNvPr id="6" name="Rectángulo redondeado 5"/>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uadroTexto 6"/>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Capital</a:t>
              </a:r>
              <a:endParaRPr lang="es-ES" sz="1600" b="1" kern="1200" dirty="0">
                <a:solidFill>
                  <a:schemeClr val="tx1"/>
                </a:solidFill>
              </a:endParaRPr>
            </a:p>
          </p:txBody>
        </p:sp>
      </p:grpSp>
      <p:grpSp>
        <p:nvGrpSpPr>
          <p:cNvPr id="3" name="Grupo 7"/>
          <p:cNvGrpSpPr/>
          <p:nvPr/>
        </p:nvGrpSpPr>
        <p:grpSpPr>
          <a:xfrm>
            <a:off x="7255372" y="1738255"/>
            <a:ext cx="1810251" cy="521620"/>
            <a:chOff x="7204521" y="2762951"/>
            <a:chExt cx="2193478" cy="1425761"/>
          </a:xfrm>
          <a:solidFill>
            <a:srgbClr val="00FFFF"/>
          </a:solidFill>
          <a:scene3d>
            <a:camera prst="orthographicFront">
              <a:rot lat="0" lon="0" rev="0"/>
            </a:camera>
            <a:lightRig rig="contrasting" dir="t">
              <a:rot lat="0" lon="0" rev="1200000"/>
            </a:lightRig>
          </a:scene3d>
        </p:grpSpPr>
        <p:sp>
          <p:nvSpPr>
            <p:cNvPr id="9" name="Rectángulo redondeado 8"/>
            <p:cNvSpPr/>
            <p:nvPr/>
          </p:nvSpPr>
          <p:spPr>
            <a:xfrm>
              <a:off x="7204521" y="2762951"/>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CuadroTexto 9"/>
            <p:cNvSpPr txBox="1"/>
            <p:nvPr/>
          </p:nvSpPr>
          <p:spPr>
            <a:xfrm>
              <a:off x="7274121" y="2832551"/>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Calidad de Activos</a:t>
              </a:r>
              <a:endParaRPr lang="es-ES" sz="1600" b="1" kern="1200" dirty="0">
                <a:solidFill>
                  <a:schemeClr val="tx1"/>
                </a:solidFill>
              </a:endParaRPr>
            </a:p>
          </p:txBody>
        </p:sp>
      </p:grpSp>
      <p:grpSp>
        <p:nvGrpSpPr>
          <p:cNvPr id="4" name="Grupo 10"/>
          <p:cNvGrpSpPr/>
          <p:nvPr/>
        </p:nvGrpSpPr>
        <p:grpSpPr>
          <a:xfrm>
            <a:off x="5970912" y="6012188"/>
            <a:ext cx="1810251" cy="521620"/>
            <a:chOff x="5275999" y="5153214"/>
            <a:chExt cx="2193478" cy="1425761"/>
          </a:xfrm>
          <a:solidFill>
            <a:srgbClr val="00FFFF"/>
          </a:solidFill>
          <a:scene3d>
            <a:camera prst="orthographicFront">
              <a:rot lat="0" lon="0" rev="0"/>
            </a:camera>
            <a:lightRig rig="contrasting" dir="t">
              <a:rot lat="0" lon="0" rev="1200000"/>
            </a:lightRig>
          </a:scene3d>
        </p:grpSpPr>
        <p:sp>
          <p:nvSpPr>
            <p:cNvPr id="12" name="Rectángulo redondeado 11"/>
            <p:cNvSpPr/>
            <p:nvPr/>
          </p:nvSpPr>
          <p:spPr>
            <a:xfrm>
              <a:off x="5275999" y="515321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CuadroTexto 12"/>
            <p:cNvSpPr txBox="1"/>
            <p:nvPr/>
          </p:nvSpPr>
          <p:spPr>
            <a:xfrm>
              <a:off x="5345599" y="522281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Manejo Administrativo</a:t>
              </a:r>
              <a:endParaRPr lang="es-ES" sz="1600" b="1" kern="1200" dirty="0">
                <a:solidFill>
                  <a:schemeClr val="tx1"/>
                </a:solidFill>
              </a:endParaRPr>
            </a:p>
          </p:txBody>
        </p:sp>
      </p:grpSp>
      <p:grpSp>
        <p:nvGrpSpPr>
          <p:cNvPr id="5" name="Grupo 13"/>
          <p:cNvGrpSpPr/>
          <p:nvPr/>
        </p:nvGrpSpPr>
        <p:grpSpPr>
          <a:xfrm>
            <a:off x="1411800" y="6012188"/>
            <a:ext cx="1810251" cy="521620"/>
            <a:chOff x="1928522" y="5153214"/>
            <a:chExt cx="2193478" cy="1425761"/>
          </a:xfrm>
          <a:solidFill>
            <a:srgbClr val="00FFFF"/>
          </a:solidFill>
          <a:scene3d>
            <a:camera prst="orthographicFront">
              <a:rot lat="0" lon="0" rev="0"/>
            </a:camera>
            <a:lightRig rig="contrasting" dir="t">
              <a:rot lat="0" lon="0" rev="1200000"/>
            </a:lightRig>
          </a:scene3d>
        </p:grpSpPr>
        <p:sp>
          <p:nvSpPr>
            <p:cNvPr id="15" name="Rectángulo redondeado 14"/>
            <p:cNvSpPr/>
            <p:nvPr/>
          </p:nvSpPr>
          <p:spPr>
            <a:xfrm>
              <a:off x="1928522" y="515321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CuadroTexto 15"/>
            <p:cNvSpPr txBox="1"/>
            <p:nvPr/>
          </p:nvSpPr>
          <p:spPr>
            <a:xfrm>
              <a:off x="1998122" y="522281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Rentabilidad</a:t>
              </a:r>
              <a:endParaRPr lang="es-ES" sz="1600" b="1" kern="1200" dirty="0">
                <a:solidFill>
                  <a:schemeClr val="tx1"/>
                </a:solidFill>
              </a:endParaRPr>
            </a:p>
          </p:txBody>
        </p:sp>
      </p:grpSp>
      <p:grpSp>
        <p:nvGrpSpPr>
          <p:cNvPr id="8" name="Grupo 16"/>
          <p:cNvGrpSpPr/>
          <p:nvPr/>
        </p:nvGrpSpPr>
        <p:grpSpPr>
          <a:xfrm>
            <a:off x="710333" y="1782671"/>
            <a:ext cx="1810251" cy="521620"/>
            <a:chOff x="894094" y="1969574"/>
            <a:chExt cx="2193478" cy="1425761"/>
          </a:xfrm>
          <a:solidFill>
            <a:srgbClr val="00FFFF"/>
          </a:solidFill>
          <a:scene3d>
            <a:camera prst="orthographicFront">
              <a:rot lat="0" lon="0" rev="0"/>
            </a:camera>
            <a:lightRig rig="contrasting" dir="t">
              <a:rot lat="0" lon="0" rev="1200000"/>
            </a:lightRig>
          </a:scene3d>
        </p:grpSpPr>
        <p:sp>
          <p:nvSpPr>
            <p:cNvPr id="18" name="Rectángulo redondeado 17"/>
            <p:cNvSpPr/>
            <p:nvPr/>
          </p:nvSpPr>
          <p:spPr>
            <a:xfrm>
              <a:off x="894094" y="1969574"/>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uadroTexto 18"/>
            <p:cNvSpPr txBox="1"/>
            <p:nvPr/>
          </p:nvSpPr>
          <p:spPr>
            <a:xfrm>
              <a:off x="963694" y="2039174"/>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Liquidez</a:t>
              </a:r>
              <a:endParaRPr lang="es-ES" sz="1600" b="1" kern="1200" dirty="0">
                <a:solidFill>
                  <a:schemeClr val="tx1"/>
                </a:solidFill>
              </a:endParaRPr>
            </a:p>
          </p:txBody>
        </p:sp>
      </p:grpSp>
      <p:grpSp>
        <p:nvGrpSpPr>
          <p:cNvPr id="11" name="Grupo 34"/>
          <p:cNvGrpSpPr/>
          <p:nvPr/>
        </p:nvGrpSpPr>
        <p:grpSpPr>
          <a:xfrm>
            <a:off x="3222051" y="1135907"/>
            <a:ext cx="3161212" cy="1344939"/>
            <a:chOff x="3602260" y="1976"/>
            <a:chExt cx="2193478" cy="1425761"/>
          </a:xfrm>
          <a:solidFill>
            <a:srgbClr val="CCECFF"/>
          </a:solidFill>
          <a:scene3d>
            <a:camera prst="orthographicFront">
              <a:rot lat="0" lon="0" rev="0"/>
            </a:camera>
            <a:lightRig rig="contrasting" dir="t">
              <a:rot lat="0" lon="0" rev="1200000"/>
            </a:lightRig>
          </a:scene3d>
        </p:grpSpPr>
        <p:sp>
          <p:nvSpPr>
            <p:cNvPr id="36" name="Rectángulo redondeado 35"/>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CuadroTexto 36"/>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sz="2000" dirty="0" smtClean="0">
                  <a:solidFill>
                    <a:schemeClr val="tx1"/>
                  </a:solidFill>
                </a:rPr>
                <a:t>Mide su solidez y la capacidad para soportar perdidas futuras</a:t>
              </a:r>
              <a:endParaRPr lang="es-EC" sz="2000" dirty="0">
                <a:solidFill>
                  <a:schemeClr val="tx1"/>
                </a:solidFill>
              </a:endParaRPr>
            </a:p>
          </p:txBody>
        </p:sp>
      </p:grpSp>
      <p:grpSp>
        <p:nvGrpSpPr>
          <p:cNvPr id="14" name="Grupo 49"/>
          <p:cNvGrpSpPr/>
          <p:nvPr/>
        </p:nvGrpSpPr>
        <p:grpSpPr>
          <a:xfrm>
            <a:off x="6709954" y="2482336"/>
            <a:ext cx="3161212" cy="1318955"/>
            <a:chOff x="3602260" y="1976"/>
            <a:chExt cx="2193478" cy="1425761"/>
          </a:xfrm>
          <a:solidFill>
            <a:srgbClr val="FFFF99"/>
          </a:solidFill>
          <a:scene3d>
            <a:camera prst="orthographicFront">
              <a:rot lat="0" lon="0" rev="0"/>
            </a:camera>
            <a:lightRig rig="contrasting" dir="t">
              <a:rot lat="0" lon="0" rev="1200000"/>
            </a:lightRig>
          </a:scene3d>
        </p:grpSpPr>
        <p:sp>
          <p:nvSpPr>
            <p:cNvPr id="51" name="Rectángulo redondeado 50"/>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CuadroTexto 51"/>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dirty="0" smtClean="0">
                  <a:solidFill>
                    <a:schemeClr val="tx1"/>
                  </a:solidFill>
                </a:rPr>
                <a:t>Analiza la gestión de prestamos concedidos</a:t>
              </a:r>
              <a:endParaRPr lang="es-EC" sz="1600" dirty="0">
                <a:solidFill>
                  <a:schemeClr val="tx1"/>
                </a:solidFill>
              </a:endParaRPr>
            </a:p>
          </p:txBody>
        </p:sp>
      </p:grpSp>
      <p:grpSp>
        <p:nvGrpSpPr>
          <p:cNvPr id="17" name="Grupo 52"/>
          <p:cNvGrpSpPr/>
          <p:nvPr/>
        </p:nvGrpSpPr>
        <p:grpSpPr>
          <a:xfrm>
            <a:off x="5295431" y="4247262"/>
            <a:ext cx="3161212" cy="1653695"/>
            <a:chOff x="3602260" y="1976"/>
            <a:chExt cx="2193478" cy="1425761"/>
          </a:xfrm>
          <a:solidFill>
            <a:srgbClr val="3366FF"/>
          </a:solidFill>
          <a:scene3d>
            <a:camera prst="orthographicFront">
              <a:rot lat="0" lon="0" rev="0"/>
            </a:camera>
            <a:lightRig rig="contrasting" dir="t">
              <a:rot lat="0" lon="0" rev="1200000"/>
            </a:lightRig>
          </a:scene3d>
        </p:grpSpPr>
        <p:sp>
          <p:nvSpPr>
            <p:cNvPr id="54" name="Rectángulo redondeado 53"/>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CuadroTexto 54"/>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dirty="0" smtClean="0">
                  <a:solidFill>
                    <a:schemeClr val="tx1"/>
                  </a:solidFill>
                </a:rPr>
                <a:t>Importancia de las decisiones tomadas por el directorio </a:t>
              </a:r>
              <a:endParaRPr lang="es-EC" dirty="0">
                <a:solidFill>
                  <a:schemeClr val="tx1"/>
                </a:solidFill>
              </a:endParaRPr>
            </a:p>
          </p:txBody>
        </p:sp>
      </p:grpSp>
      <p:grpSp>
        <p:nvGrpSpPr>
          <p:cNvPr id="20" name="Grupo 55"/>
          <p:cNvGrpSpPr/>
          <p:nvPr/>
        </p:nvGrpSpPr>
        <p:grpSpPr>
          <a:xfrm>
            <a:off x="836642" y="4247262"/>
            <a:ext cx="3161212" cy="1653695"/>
            <a:chOff x="3602260" y="1976"/>
            <a:chExt cx="2193478" cy="1425761"/>
          </a:xfrm>
          <a:solidFill>
            <a:schemeClr val="accent5">
              <a:lumMod val="40000"/>
              <a:lumOff val="60000"/>
            </a:schemeClr>
          </a:solidFill>
          <a:scene3d>
            <a:camera prst="orthographicFront">
              <a:rot lat="0" lon="0" rev="0"/>
            </a:camera>
            <a:lightRig rig="contrasting" dir="t">
              <a:rot lat="0" lon="0" rev="1200000"/>
            </a:lightRig>
          </a:scene3d>
        </p:grpSpPr>
        <p:sp>
          <p:nvSpPr>
            <p:cNvPr id="57" name="Rectángulo redondeado 56"/>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8" name="CuadroTexto 57"/>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dirty="0" smtClean="0">
                  <a:solidFill>
                    <a:schemeClr val="tx1"/>
                  </a:solidFill>
                </a:rPr>
                <a:t>Refleja la eficiencia</a:t>
              </a:r>
              <a:endParaRPr lang="es-EC" sz="1050" dirty="0">
                <a:solidFill>
                  <a:schemeClr val="tx1"/>
                </a:solidFill>
              </a:endParaRPr>
            </a:p>
          </p:txBody>
        </p:sp>
      </p:grpSp>
      <p:grpSp>
        <p:nvGrpSpPr>
          <p:cNvPr id="21" name="Grupo 58"/>
          <p:cNvGrpSpPr/>
          <p:nvPr/>
        </p:nvGrpSpPr>
        <p:grpSpPr>
          <a:xfrm>
            <a:off x="60839" y="2480846"/>
            <a:ext cx="3161212" cy="1320445"/>
            <a:chOff x="3602260" y="1976"/>
            <a:chExt cx="2193478" cy="1425761"/>
          </a:xfrm>
          <a:solidFill>
            <a:srgbClr val="CCFF99"/>
          </a:solidFill>
          <a:scene3d>
            <a:camera prst="orthographicFront">
              <a:rot lat="0" lon="0" rev="0"/>
            </a:camera>
            <a:lightRig rig="contrasting" dir="t">
              <a:rot lat="0" lon="0" rev="1200000"/>
            </a:lightRig>
          </a:scene3d>
        </p:grpSpPr>
        <p:sp>
          <p:nvSpPr>
            <p:cNvPr id="60" name="Rectángulo redondeado 59"/>
            <p:cNvSpPr/>
            <p:nvPr/>
          </p:nvSpPr>
          <p:spPr>
            <a:xfrm>
              <a:off x="3602260" y="1976"/>
              <a:ext cx="2193478" cy="1425761"/>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1" name="CuadroTexto 60"/>
            <p:cNvSpPr txBox="1"/>
            <p:nvPr/>
          </p:nvSpPr>
          <p:spPr>
            <a:xfrm>
              <a:off x="3671860" y="71576"/>
              <a:ext cx="2054278" cy="128656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s-EC" dirty="0" smtClean="0">
                  <a:solidFill>
                    <a:schemeClr val="tx1"/>
                  </a:solidFill>
                </a:rPr>
                <a:t>La capacidad que tiene una institución para cubrir sus obligaciones</a:t>
              </a:r>
              <a:endParaRPr lang="es-EC" dirty="0">
                <a:solidFill>
                  <a:schemeClr val="tx1"/>
                </a:solidFill>
              </a:endParaRPr>
            </a:p>
          </p:txBody>
        </p:sp>
      </p:grpSp>
      <p:sp>
        <p:nvSpPr>
          <p:cNvPr id="62" name="Rectángulo 61"/>
          <p:cNvSpPr/>
          <p:nvPr/>
        </p:nvSpPr>
        <p:spPr>
          <a:xfrm>
            <a:off x="417599" y="287807"/>
            <a:ext cx="2340705" cy="923330"/>
          </a:xfrm>
          <a:prstGeom prst="rect">
            <a:avLst/>
          </a:prstGeom>
          <a:solidFill>
            <a:schemeClr val="accent4"/>
          </a:solidFill>
          <a:ln>
            <a:solidFill>
              <a:schemeClr val="tx1"/>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5400" b="1" dirty="0" smtClean="0">
                <a:ln w="9525">
                  <a:solidFill>
                    <a:schemeClr val="bg1"/>
                  </a:solidFill>
                  <a:prstDash val="solid"/>
                </a:ln>
                <a:solidFill>
                  <a:schemeClr val="tx1"/>
                </a:solidFill>
              </a:rPr>
              <a:t>CAMEL</a:t>
            </a:r>
            <a:endParaRPr lang="es-ES" sz="5400" b="1" dirty="0">
              <a:ln w="9525">
                <a:solidFill>
                  <a:schemeClr val="bg1"/>
                </a:solidFill>
                <a:prstDash val="solid"/>
              </a:ln>
              <a:solidFill>
                <a:schemeClr val="tx1"/>
              </a:solidFill>
            </a:endParaRPr>
          </a:p>
        </p:txBody>
      </p:sp>
      <p:sp>
        <p:nvSpPr>
          <p:cNvPr id="63" name="Elipse 62"/>
          <p:cNvSpPr/>
          <p:nvPr/>
        </p:nvSpPr>
        <p:spPr>
          <a:xfrm>
            <a:off x="-124398" y="1865542"/>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solidFill>
                  <a:schemeClr val="tx1"/>
                </a:solidFill>
              </a:rPr>
              <a:t>5</a:t>
            </a:r>
            <a:endParaRPr lang="es-EC" b="1" dirty="0">
              <a:solidFill>
                <a:schemeClr val="tx1"/>
              </a:solidFill>
            </a:endParaRPr>
          </a:p>
        </p:txBody>
      </p:sp>
      <p:sp>
        <p:nvSpPr>
          <p:cNvPr id="64" name="Elipse 63"/>
          <p:cNvSpPr/>
          <p:nvPr/>
        </p:nvSpPr>
        <p:spPr>
          <a:xfrm>
            <a:off x="133477" y="4247262"/>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solidFill>
                  <a:schemeClr val="tx1"/>
                </a:solidFill>
              </a:rPr>
              <a:t>4</a:t>
            </a:r>
            <a:endParaRPr lang="es-EC" b="1" dirty="0">
              <a:solidFill>
                <a:schemeClr val="tx1"/>
              </a:solidFill>
            </a:endParaRPr>
          </a:p>
        </p:txBody>
      </p:sp>
      <p:sp>
        <p:nvSpPr>
          <p:cNvPr id="65" name="Elipse 64"/>
          <p:cNvSpPr/>
          <p:nvPr/>
        </p:nvSpPr>
        <p:spPr>
          <a:xfrm>
            <a:off x="8556950" y="4309816"/>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solidFill>
                  <a:schemeClr val="tx1"/>
                </a:solidFill>
              </a:rPr>
              <a:t>3</a:t>
            </a:r>
            <a:endParaRPr lang="es-EC" b="1" dirty="0">
              <a:solidFill>
                <a:schemeClr val="tx1"/>
              </a:solidFill>
            </a:endParaRPr>
          </a:p>
        </p:txBody>
      </p:sp>
      <p:sp>
        <p:nvSpPr>
          <p:cNvPr id="66" name="Elipse 65"/>
          <p:cNvSpPr/>
          <p:nvPr/>
        </p:nvSpPr>
        <p:spPr>
          <a:xfrm>
            <a:off x="9469431" y="1865541"/>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a:solidFill>
                  <a:schemeClr val="tx1"/>
                </a:solidFill>
              </a:rPr>
              <a:t>2</a:t>
            </a:r>
            <a:endParaRPr lang="es-EC" b="1" dirty="0">
              <a:solidFill>
                <a:schemeClr val="tx1"/>
              </a:solidFill>
            </a:endParaRPr>
          </a:p>
        </p:txBody>
      </p:sp>
      <p:sp>
        <p:nvSpPr>
          <p:cNvPr id="67" name="Elipse 66"/>
          <p:cNvSpPr/>
          <p:nvPr/>
        </p:nvSpPr>
        <p:spPr>
          <a:xfrm>
            <a:off x="3122911" y="447137"/>
            <a:ext cx="602858" cy="47069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solidFill>
                  <a:schemeClr val="tx1"/>
                </a:solidFill>
              </a:rPr>
              <a:t>1</a:t>
            </a:r>
            <a:endParaRPr lang="es-EC" b="1" dirty="0">
              <a:solidFill>
                <a:schemeClr val="tx1"/>
              </a:solidFill>
            </a:endParaRPr>
          </a:p>
        </p:txBody>
      </p:sp>
    </p:spTree>
    <p:extLst>
      <p:ext uri="{BB962C8B-B14F-4D97-AF65-F5344CB8AC3E}">
        <p14:creationId xmlns:p14="http://schemas.microsoft.com/office/powerpoint/2010/main" xmlns="" val="423470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481765" cy="5635882"/>
          </a:xfrm>
        </p:spPr>
        <p:txBody>
          <a:bodyPr>
            <a:noAutofit/>
          </a:bodyPr>
          <a:lstStyle/>
          <a:p>
            <a:pPr algn="ctr"/>
            <a:r>
              <a:rPr lang="es-EC" sz="4000" b="1" dirty="0" smtClean="0">
                <a:solidFill>
                  <a:schemeClr val="tx1"/>
                </a:solidFill>
              </a:rPr>
              <a:t>OBJETIVOS</a:t>
            </a:r>
            <a:endParaRPr lang="es-EC" sz="4000" b="1" dirty="0">
              <a:solidFill>
                <a:schemeClr val="tx1"/>
              </a:solidFill>
            </a:endParaRPr>
          </a:p>
        </p:txBody>
      </p:sp>
      <p:sp>
        <p:nvSpPr>
          <p:cNvPr id="4" name="CuadroTexto 3"/>
          <p:cNvSpPr txBox="1"/>
          <p:nvPr/>
        </p:nvSpPr>
        <p:spPr>
          <a:xfrm>
            <a:off x="3877579" y="551433"/>
            <a:ext cx="5487647" cy="218521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smtClean="0"/>
              <a:t>OBJETIVO GENERAL</a:t>
            </a:r>
          </a:p>
          <a:p>
            <a:pPr algn="just"/>
            <a:endParaRPr lang="es-EC" b="1" dirty="0" smtClean="0"/>
          </a:p>
          <a:p>
            <a:pPr algn="just"/>
            <a:r>
              <a:rPr lang="es-ES_tradnl" sz="2000" dirty="0">
                <a:latin typeface="Times New Roman" panose="02020603050405020304" pitchFamily="18" charset="0"/>
                <a:cs typeface="Times New Roman" panose="02020603050405020304" pitchFamily="18" charset="0"/>
              </a:rPr>
              <a:t>Analizar la evolución de las Cooperativas de Ahorro y Crédito del segmento 1, y determinar si presentan una situación financiera que les permita ser sostenibles; mediante la utilización de Metodología CAMEL</a:t>
            </a:r>
            <a:endParaRPr lang="es-EC" sz="20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1800136" y="3111391"/>
            <a:ext cx="6960406" cy="218521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smtClean="0"/>
              <a:t>OBJETIVO ESPECÍFICO</a:t>
            </a:r>
          </a:p>
          <a:p>
            <a:pPr algn="just"/>
            <a:endParaRPr lang="es-EC" b="1" dirty="0" smtClean="0"/>
          </a:p>
          <a:p>
            <a:pPr marL="342900" indent="-342900" algn="just">
              <a:buFont typeface="+mj-lt"/>
              <a:buAutoNum type="arabicPeriod"/>
            </a:pPr>
            <a:r>
              <a:rPr lang="es-ES_tradnl" sz="2000" dirty="0" smtClean="0">
                <a:latin typeface="Times New Roman" panose="02020603050405020304" pitchFamily="18" charset="0"/>
                <a:cs typeface="Times New Roman" panose="02020603050405020304" pitchFamily="18" charset="0"/>
              </a:rPr>
              <a:t>Realizar </a:t>
            </a:r>
            <a:r>
              <a:rPr lang="es-ES_tradnl" sz="2000" dirty="0">
                <a:latin typeface="Times New Roman" panose="02020603050405020304" pitchFamily="18" charset="0"/>
                <a:cs typeface="Times New Roman" panose="02020603050405020304" pitchFamily="18" charset="0"/>
              </a:rPr>
              <a:t>un análisis de la evolución </a:t>
            </a:r>
            <a:r>
              <a:rPr lang="es-ES_tradnl" sz="2000" dirty="0" smtClean="0">
                <a:latin typeface="Times New Roman" panose="02020603050405020304" pitchFamily="18" charset="0"/>
                <a:cs typeface="Times New Roman" panose="02020603050405020304" pitchFamily="18" charset="0"/>
              </a:rPr>
              <a:t>financiera</a:t>
            </a:r>
          </a:p>
          <a:p>
            <a:pPr marL="342900" indent="-342900" algn="just">
              <a:buFont typeface="+mj-lt"/>
              <a:buAutoNum type="arabicPeriod"/>
            </a:pPr>
            <a:endParaRPr lang="es-EC" sz="20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2000" dirty="0" smtClean="0">
                <a:latin typeface="Times New Roman" panose="02020603050405020304" pitchFamily="18" charset="0"/>
                <a:cs typeface="Times New Roman" panose="02020603050405020304" pitchFamily="18" charset="0"/>
              </a:rPr>
              <a:t>Evaluar </a:t>
            </a:r>
            <a:r>
              <a:rPr lang="es-ES_tradnl" sz="2000" dirty="0">
                <a:latin typeface="Times New Roman" panose="02020603050405020304" pitchFamily="18" charset="0"/>
                <a:cs typeface="Times New Roman" panose="02020603050405020304" pitchFamily="18" charset="0"/>
              </a:rPr>
              <a:t>la estructura de la situación </a:t>
            </a:r>
            <a:r>
              <a:rPr lang="es-ES_tradnl" sz="2000" dirty="0" smtClean="0">
                <a:latin typeface="Times New Roman" panose="02020603050405020304" pitchFamily="18" charset="0"/>
                <a:cs typeface="Times New Roman" panose="02020603050405020304" pitchFamily="18" charset="0"/>
              </a:rPr>
              <a:t>financiera</a:t>
            </a:r>
          </a:p>
          <a:p>
            <a:pPr marL="342900" indent="-342900" algn="just">
              <a:buFont typeface="+mj-lt"/>
              <a:buAutoNum type="arabicPeriod"/>
            </a:pPr>
            <a:endParaRPr lang="es-EC"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s-ES_tradnl" sz="2000" dirty="0" smtClean="0">
                <a:latin typeface="Times New Roman" panose="02020603050405020304" pitchFamily="18" charset="0"/>
                <a:cs typeface="Times New Roman" panose="02020603050405020304" pitchFamily="18" charset="0"/>
              </a:rPr>
              <a:t>Identificar </a:t>
            </a:r>
            <a:r>
              <a:rPr lang="es-ES_tradnl" sz="2000" dirty="0">
                <a:latin typeface="Times New Roman" panose="02020603050405020304" pitchFamily="18" charset="0"/>
                <a:cs typeface="Times New Roman" panose="02020603050405020304" pitchFamily="18" charset="0"/>
              </a:rPr>
              <a:t>la situación financiera </a:t>
            </a:r>
            <a:r>
              <a:rPr lang="es-ES_tradnl" sz="2000" dirty="0" smtClean="0">
                <a:latin typeface="Times New Roman" panose="02020603050405020304" pitchFamily="18" charset="0"/>
                <a:cs typeface="Times New Roman" panose="02020603050405020304" pitchFamily="18" charset="0"/>
              </a:rPr>
              <a:t>a </a:t>
            </a:r>
            <a:r>
              <a:rPr lang="es-ES_tradnl" sz="2000" dirty="0">
                <a:latin typeface="Times New Roman" panose="02020603050405020304" pitchFamily="18" charset="0"/>
                <a:cs typeface="Times New Roman" panose="02020603050405020304" pitchFamily="18" charset="0"/>
              </a:rPr>
              <a:t>través del método </a:t>
            </a:r>
            <a:r>
              <a:rPr lang="es-ES_tradnl" sz="2000" dirty="0" smtClean="0">
                <a:latin typeface="Times New Roman" panose="02020603050405020304" pitchFamily="18" charset="0"/>
                <a:cs typeface="Times New Roman" panose="02020603050405020304" pitchFamily="18" charset="0"/>
              </a:rPr>
              <a:t>CAMEL.</a:t>
            </a: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7067" y="914338"/>
            <a:ext cx="1905000" cy="1724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5105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53" y="0"/>
            <a:ext cx="8706118" cy="1320800"/>
          </a:xfrm>
        </p:spPr>
        <p:txBody>
          <a:bodyPr>
            <a:normAutofit fontScale="90000"/>
          </a:bodyPr>
          <a:lstStyle/>
          <a:p>
            <a:pPr algn="ctr"/>
            <a:r>
              <a:rPr lang="es-EC" sz="3200" dirty="0" smtClean="0">
                <a:solidFill>
                  <a:schemeClr val="tx1"/>
                </a:solidFill>
              </a:rPr>
              <a:t>Marco Metodológico</a:t>
            </a:r>
            <a:br>
              <a:rPr lang="es-EC" sz="3200" dirty="0" smtClean="0">
                <a:solidFill>
                  <a:schemeClr val="tx1"/>
                </a:solidFill>
              </a:rPr>
            </a:br>
            <a:r>
              <a:rPr lang="es-EC" sz="3200" dirty="0" smtClean="0">
                <a:solidFill>
                  <a:schemeClr val="tx1"/>
                </a:solidFill>
              </a:rPr>
              <a:t>MATRIZ DE OPERACIONALIZACIÓN DE VARIABLES</a:t>
            </a:r>
            <a:endParaRPr lang="es-EC" sz="3200" dirty="0">
              <a:solidFill>
                <a:schemeClr val="tx1"/>
              </a:solidFill>
            </a:endParaRP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6" b="28102"/>
          <a:stretch/>
        </p:blipFill>
        <p:spPr bwMode="auto">
          <a:xfrm>
            <a:off x="391886" y="6256422"/>
            <a:ext cx="7001690" cy="601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Imagen 5"/>
          <p:cNvPicPr>
            <a:picLocks noChangeAspect="1"/>
          </p:cNvPicPr>
          <p:nvPr/>
        </p:nvPicPr>
        <p:blipFill>
          <a:blip r:embed="rId3" cstate="print"/>
          <a:stretch>
            <a:fillRect/>
          </a:stretch>
        </p:blipFill>
        <p:spPr>
          <a:xfrm>
            <a:off x="391886" y="1111875"/>
            <a:ext cx="10387731" cy="4992711"/>
          </a:xfrm>
          <a:prstGeom prst="rect">
            <a:avLst/>
          </a:prstGeom>
        </p:spPr>
      </p:pic>
    </p:spTree>
    <p:extLst>
      <p:ext uri="{BB962C8B-B14F-4D97-AF65-F5344CB8AC3E}">
        <p14:creationId xmlns:p14="http://schemas.microsoft.com/office/powerpoint/2010/main" xmlns="" val="365546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1103</TotalTime>
  <Words>3061</Words>
  <Application>Microsoft Office PowerPoint</Application>
  <PresentationFormat>Personalizado</PresentationFormat>
  <Paragraphs>1768</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Faceta</vt:lpstr>
      <vt:lpstr>Diapositiva 1</vt:lpstr>
      <vt:lpstr>ASPECTOS QUE MOTIVARON AL ESTUDIO</vt:lpstr>
      <vt:lpstr>PLANTEAMIENTO DEL PROBLEMA</vt:lpstr>
      <vt:lpstr>MATRÍZ SÍNTESIS - MARCO TEÓRICO</vt:lpstr>
      <vt:lpstr>Diapositiva 5</vt:lpstr>
      <vt:lpstr>Segmentación de las Cooperativas </vt:lpstr>
      <vt:lpstr>Diapositiva 7</vt:lpstr>
      <vt:lpstr>OBJETIVOS</vt:lpstr>
      <vt:lpstr>Marco Metodológico MATRIZ DE OPERACIONALIZACIÓN DE VARIABLES</vt:lpstr>
      <vt:lpstr>Diapositiva 10</vt:lpstr>
      <vt:lpstr>Marco Metodológico    CAMEL</vt:lpstr>
      <vt:lpstr>RESULTADOS DE LA INVESTIGACIÓN</vt:lpstr>
      <vt:lpstr>Resultados de la investigación</vt:lpstr>
      <vt:lpstr>Informe Ejecutivo</vt:lpstr>
      <vt:lpstr>Informe por Variables</vt:lpstr>
      <vt:lpstr>Diapositiva 16</vt:lpstr>
      <vt:lpstr>Crecimiento  Financiero</vt:lpstr>
      <vt:lpstr>Calidad de la Cartera de Crédito</vt:lpstr>
      <vt:lpstr>Informe por Variables</vt:lpstr>
      <vt:lpstr>Estructura del Activo</vt:lpstr>
      <vt:lpstr>Estructura del Pasivo</vt:lpstr>
      <vt:lpstr>Estructura del Patrimonio</vt:lpstr>
      <vt:lpstr>Informe por Variables</vt:lpstr>
      <vt:lpstr>SOSTENIBILIDAD FINANCIERA</vt:lpstr>
      <vt:lpstr>Diapositiva 25</vt:lpstr>
      <vt:lpstr>Diapositiva 26</vt:lpstr>
      <vt:lpstr>Diapositiva 27</vt:lpstr>
      <vt:lpstr>Diapositiva 28</vt:lpstr>
      <vt:lpstr>Diapositiva 29</vt:lpstr>
      <vt:lpstr>CONCLUSIONES</vt:lpstr>
      <vt:lpstr>RECOMENDACIONES</vt:lpstr>
      <vt:lpstr>Diapositiva 32</vt:lpstr>
      <vt:lpstr>HERRAMIENTA CAMEL</vt:lpstr>
      <vt:lpstr>Diapositiva 34</vt:lpstr>
      <vt:lpstr>GUIA DE APLICACIÓN</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KaithaN</cp:lastModifiedBy>
  <cp:revision>135</cp:revision>
  <dcterms:created xsi:type="dcterms:W3CDTF">2017-11-21T03:27:11Z</dcterms:created>
  <dcterms:modified xsi:type="dcterms:W3CDTF">2018-01-23T14:55:13Z</dcterms:modified>
</cp:coreProperties>
</file>