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63" r:id="rId2"/>
    <p:sldId id="264" r:id="rId3"/>
    <p:sldId id="265" r:id="rId4"/>
    <p:sldId id="266" r:id="rId5"/>
    <p:sldId id="267" r:id="rId6"/>
    <p:sldId id="268" r:id="rId7"/>
    <p:sldId id="271" r:id="rId8"/>
    <p:sldId id="273" r:id="rId9"/>
    <p:sldId id="275" r:id="rId10"/>
    <p:sldId id="277" r:id="rId11"/>
    <p:sldId id="276" r:id="rId12"/>
    <p:sldId id="274" r:id="rId13"/>
    <p:sldId id="272" r:id="rId14"/>
    <p:sldId id="278" r:id="rId15"/>
    <p:sldId id="279" r:id="rId16"/>
    <p:sldId id="280" r:id="rId17"/>
    <p:sldId id="282" r:id="rId18"/>
    <p:sldId id="281" r:id="rId19"/>
    <p:sldId id="283" r:id="rId20"/>
    <p:sldId id="284" r:id="rId21"/>
    <p:sldId id="285" r:id="rId22"/>
    <p:sldId id="286" r:id="rId23"/>
    <p:sldId id="287" r:id="rId24"/>
    <p:sldId id="288" r:id="rId25"/>
    <p:sldId id="262" r:id="rId26"/>
    <p:sldId id="258" r:id="rId27"/>
    <p:sldId id="259" r:id="rId28"/>
    <p:sldId id="257" r:id="rId29"/>
    <p:sldId id="290"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14A9C-54A0-4733-B621-BD74E0315D09}"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57C675EE-1A5C-48DD-9D22-8E1211C1141F}">
      <dgm:prSet phldrT="[Texto]"/>
      <dgm:spPr/>
      <dgm:t>
        <a:bodyPr/>
        <a:lstStyle/>
        <a:p>
          <a:r>
            <a:rPr lang="es-ES" dirty="0" smtClean="0"/>
            <a:t>Contabilidad Creativa</a:t>
          </a:r>
          <a:endParaRPr lang="es-ES" dirty="0"/>
        </a:p>
      </dgm:t>
    </dgm:pt>
    <dgm:pt modelId="{08D71399-F576-4D5D-AC12-9D947E920137}" type="parTrans" cxnId="{FFA8F430-C87A-4066-97E9-E266BE4F52E5}">
      <dgm:prSet/>
      <dgm:spPr/>
      <dgm:t>
        <a:bodyPr/>
        <a:lstStyle/>
        <a:p>
          <a:endParaRPr lang="es-ES"/>
        </a:p>
      </dgm:t>
    </dgm:pt>
    <dgm:pt modelId="{8AD00ADE-30C9-4930-81EF-DFC60DC868F9}" type="sibTrans" cxnId="{FFA8F430-C87A-4066-97E9-E266BE4F52E5}">
      <dgm:prSet/>
      <dgm:spPr/>
      <dgm:t>
        <a:bodyPr/>
        <a:lstStyle/>
        <a:p>
          <a:endParaRPr lang="es-ES"/>
        </a:p>
      </dgm:t>
    </dgm:pt>
    <dgm:pt modelId="{1653611B-B984-4A18-8922-92315B925C42}">
      <dgm:prSet phldrT="[Texto]"/>
      <dgm:spPr/>
      <dgm:t>
        <a:bodyPr/>
        <a:lstStyle/>
        <a:p>
          <a:r>
            <a:rPr lang="es-ES" dirty="0" smtClean="0">
              <a:solidFill>
                <a:schemeClr val="tx1"/>
              </a:solidFill>
            </a:rPr>
            <a:t>Problema Económico</a:t>
          </a:r>
          <a:endParaRPr lang="es-ES" dirty="0">
            <a:solidFill>
              <a:schemeClr val="tx1"/>
            </a:solidFill>
          </a:endParaRPr>
        </a:p>
      </dgm:t>
    </dgm:pt>
    <dgm:pt modelId="{60353958-2BAE-4A3C-9766-64DBCBFCBC27}" type="parTrans" cxnId="{0B74C78D-5F95-4680-8516-0B7AAD5F809A}">
      <dgm:prSet/>
      <dgm:spPr/>
      <dgm:t>
        <a:bodyPr/>
        <a:lstStyle/>
        <a:p>
          <a:endParaRPr lang="es-ES" dirty="0"/>
        </a:p>
      </dgm:t>
    </dgm:pt>
    <dgm:pt modelId="{37B394AC-CB8A-40B9-A52D-7CD9BFADEF02}" type="sibTrans" cxnId="{0B74C78D-5F95-4680-8516-0B7AAD5F809A}">
      <dgm:prSet/>
      <dgm:spPr/>
      <dgm:t>
        <a:bodyPr/>
        <a:lstStyle/>
        <a:p>
          <a:endParaRPr lang="es-ES"/>
        </a:p>
      </dgm:t>
    </dgm:pt>
    <dgm:pt modelId="{3DE42388-F825-4592-83AD-2EA9D2DDE45C}">
      <dgm:prSet phldrT="[Texto]"/>
      <dgm:spPr/>
      <dgm:t>
        <a:bodyPr/>
        <a:lstStyle/>
        <a:p>
          <a:r>
            <a:rPr lang="es-ES" dirty="0" smtClean="0">
              <a:solidFill>
                <a:schemeClr val="tx1"/>
              </a:solidFill>
            </a:rPr>
            <a:t>Literatura Contable</a:t>
          </a:r>
          <a:endParaRPr lang="es-ES" dirty="0">
            <a:solidFill>
              <a:schemeClr val="tx1"/>
            </a:solidFill>
          </a:endParaRPr>
        </a:p>
      </dgm:t>
    </dgm:pt>
    <dgm:pt modelId="{7B66E6A6-502C-4578-BDBB-DCBA15FDD3AE}" type="parTrans" cxnId="{985DFEDA-CDCA-4230-8F34-24EEC282B0CF}">
      <dgm:prSet/>
      <dgm:spPr/>
      <dgm:t>
        <a:bodyPr/>
        <a:lstStyle/>
        <a:p>
          <a:endParaRPr lang="es-ES" dirty="0"/>
        </a:p>
      </dgm:t>
    </dgm:pt>
    <dgm:pt modelId="{FFEB75BE-C077-4670-8D1F-165315443DD4}" type="sibTrans" cxnId="{985DFEDA-CDCA-4230-8F34-24EEC282B0CF}">
      <dgm:prSet/>
      <dgm:spPr/>
      <dgm:t>
        <a:bodyPr/>
        <a:lstStyle/>
        <a:p>
          <a:endParaRPr lang="es-ES"/>
        </a:p>
      </dgm:t>
    </dgm:pt>
    <dgm:pt modelId="{0B28EB74-A5FC-401D-9DD2-D8F976D8DE44}">
      <dgm:prSet phldrT="[Texto]"/>
      <dgm:spPr/>
      <dgm:t>
        <a:bodyPr/>
        <a:lstStyle/>
        <a:p>
          <a:r>
            <a:rPr lang="es-ES" dirty="0" smtClean="0">
              <a:solidFill>
                <a:schemeClr val="tx1"/>
              </a:solidFill>
            </a:rPr>
            <a:t>Medidas Económicas </a:t>
          </a:r>
          <a:endParaRPr lang="es-ES" dirty="0">
            <a:solidFill>
              <a:schemeClr val="tx1"/>
            </a:solidFill>
          </a:endParaRPr>
        </a:p>
      </dgm:t>
    </dgm:pt>
    <dgm:pt modelId="{15ECBC32-2E06-417F-9F10-CF7A713E30EF}" type="parTrans" cxnId="{8CAD84C0-4C45-408A-961F-C29ACED8E984}">
      <dgm:prSet/>
      <dgm:spPr/>
      <dgm:t>
        <a:bodyPr/>
        <a:lstStyle/>
        <a:p>
          <a:endParaRPr lang="es-ES" dirty="0"/>
        </a:p>
      </dgm:t>
    </dgm:pt>
    <dgm:pt modelId="{809E545D-4644-421E-87D8-92FCBDAF4ECF}" type="sibTrans" cxnId="{8CAD84C0-4C45-408A-961F-C29ACED8E984}">
      <dgm:prSet/>
      <dgm:spPr/>
      <dgm:t>
        <a:bodyPr/>
        <a:lstStyle/>
        <a:p>
          <a:endParaRPr lang="es-ES"/>
        </a:p>
      </dgm:t>
    </dgm:pt>
    <dgm:pt modelId="{0367290C-69B8-4353-9212-5BC74713FF96}">
      <dgm:prSet phldrT="[Texto]"/>
      <dgm:spPr/>
      <dgm:t>
        <a:bodyPr/>
        <a:lstStyle/>
        <a:p>
          <a:r>
            <a:rPr lang="es-ES" dirty="0" smtClean="0">
              <a:solidFill>
                <a:schemeClr val="tx1"/>
              </a:solidFill>
            </a:rPr>
            <a:t>Manipulación Contable</a:t>
          </a:r>
          <a:endParaRPr lang="es-ES" dirty="0">
            <a:solidFill>
              <a:schemeClr val="tx1"/>
            </a:solidFill>
          </a:endParaRPr>
        </a:p>
      </dgm:t>
    </dgm:pt>
    <dgm:pt modelId="{00F5F653-33B7-4996-AE3A-FD797AB20396}" type="parTrans" cxnId="{98282DE6-F353-4D32-AE12-6C7B97145F55}">
      <dgm:prSet/>
      <dgm:spPr/>
      <dgm:t>
        <a:bodyPr/>
        <a:lstStyle/>
        <a:p>
          <a:endParaRPr lang="es-ES" dirty="0"/>
        </a:p>
      </dgm:t>
    </dgm:pt>
    <dgm:pt modelId="{3C819EEA-643F-4C63-BF7F-FB5E585D9941}" type="sibTrans" cxnId="{98282DE6-F353-4D32-AE12-6C7B97145F55}">
      <dgm:prSet/>
      <dgm:spPr/>
      <dgm:t>
        <a:bodyPr/>
        <a:lstStyle/>
        <a:p>
          <a:endParaRPr lang="es-ES"/>
        </a:p>
      </dgm:t>
    </dgm:pt>
    <dgm:pt modelId="{ABA5D096-FA23-42D0-B3B9-8A07153DC62F}">
      <dgm:prSet phldrT="[Texto]"/>
      <dgm:spPr/>
      <dgm:t>
        <a:bodyPr/>
        <a:lstStyle/>
        <a:p>
          <a:r>
            <a:rPr lang="es-ES" dirty="0" smtClean="0">
              <a:solidFill>
                <a:schemeClr val="tx1"/>
              </a:solidFill>
            </a:rPr>
            <a:t>Normativa Contable</a:t>
          </a:r>
          <a:endParaRPr lang="es-ES" dirty="0">
            <a:solidFill>
              <a:schemeClr val="tx1"/>
            </a:solidFill>
          </a:endParaRPr>
        </a:p>
      </dgm:t>
    </dgm:pt>
    <dgm:pt modelId="{1BC3FAC1-A31C-4CE3-900C-23C55C59CB31}" type="parTrans" cxnId="{29C8265A-F3F0-4339-9FB9-32291843981C}">
      <dgm:prSet/>
      <dgm:spPr/>
      <dgm:t>
        <a:bodyPr/>
        <a:lstStyle/>
        <a:p>
          <a:endParaRPr lang="es-ES" dirty="0"/>
        </a:p>
      </dgm:t>
    </dgm:pt>
    <dgm:pt modelId="{92ACA6FC-DE5F-44F6-BC0E-4B790259A523}" type="sibTrans" cxnId="{29C8265A-F3F0-4339-9FB9-32291843981C}">
      <dgm:prSet/>
      <dgm:spPr/>
      <dgm:t>
        <a:bodyPr/>
        <a:lstStyle/>
        <a:p>
          <a:endParaRPr lang="es-ES"/>
        </a:p>
      </dgm:t>
    </dgm:pt>
    <dgm:pt modelId="{19A2BB84-6CA7-47B1-8C5A-3482CD177DE5}" type="pres">
      <dgm:prSet presAssocID="{FE914A9C-54A0-4733-B621-BD74E0315D09}" presName="cycle" presStyleCnt="0">
        <dgm:presLayoutVars>
          <dgm:chMax val="1"/>
          <dgm:dir/>
          <dgm:animLvl val="ctr"/>
          <dgm:resizeHandles val="exact"/>
        </dgm:presLayoutVars>
      </dgm:prSet>
      <dgm:spPr/>
      <dgm:t>
        <a:bodyPr/>
        <a:lstStyle/>
        <a:p>
          <a:endParaRPr lang="es-ES"/>
        </a:p>
      </dgm:t>
    </dgm:pt>
    <dgm:pt modelId="{22BB7079-606F-4655-A790-A1AFA3F12403}" type="pres">
      <dgm:prSet presAssocID="{57C675EE-1A5C-48DD-9D22-8E1211C1141F}" presName="centerShape" presStyleLbl="node0" presStyleIdx="0" presStyleCnt="1"/>
      <dgm:spPr/>
      <dgm:t>
        <a:bodyPr/>
        <a:lstStyle/>
        <a:p>
          <a:endParaRPr lang="es-ES"/>
        </a:p>
      </dgm:t>
    </dgm:pt>
    <dgm:pt modelId="{F679056F-AAFE-4CE8-B746-F12C8ED9733F}" type="pres">
      <dgm:prSet presAssocID="{60353958-2BAE-4A3C-9766-64DBCBFCBC27}" presName="parTrans" presStyleLbl="bgSibTrans2D1" presStyleIdx="0" presStyleCnt="5"/>
      <dgm:spPr/>
      <dgm:t>
        <a:bodyPr/>
        <a:lstStyle/>
        <a:p>
          <a:endParaRPr lang="es-ES"/>
        </a:p>
      </dgm:t>
    </dgm:pt>
    <dgm:pt modelId="{6CD88FAD-4A4E-4811-A3C9-9C02E9170106}" type="pres">
      <dgm:prSet presAssocID="{1653611B-B984-4A18-8922-92315B925C42}" presName="node" presStyleLbl="node1" presStyleIdx="0" presStyleCnt="5">
        <dgm:presLayoutVars>
          <dgm:bulletEnabled val="1"/>
        </dgm:presLayoutVars>
      </dgm:prSet>
      <dgm:spPr/>
      <dgm:t>
        <a:bodyPr/>
        <a:lstStyle/>
        <a:p>
          <a:endParaRPr lang="es-ES"/>
        </a:p>
      </dgm:t>
    </dgm:pt>
    <dgm:pt modelId="{B7D19F09-A22B-449E-A8D7-657305CDCEEB}" type="pres">
      <dgm:prSet presAssocID="{7B66E6A6-502C-4578-BDBB-DCBA15FDD3AE}" presName="parTrans" presStyleLbl="bgSibTrans2D1" presStyleIdx="1" presStyleCnt="5"/>
      <dgm:spPr/>
      <dgm:t>
        <a:bodyPr/>
        <a:lstStyle/>
        <a:p>
          <a:endParaRPr lang="es-ES"/>
        </a:p>
      </dgm:t>
    </dgm:pt>
    <dgm:pt modelId="{1A7899B6-D806-4485-B60B-E46363707F90}" type="pres">
      <dgm:prSet presAssocID="{3DE42388-F825-4592-83AD-2EA9D2DDE45C}" presName="node" presStyleLbl="node1" presStyleIdx="1" presStyleCnt="5">
        <dgm:presLayoutVars>
          <dgm:bulletEnabled val="1"/>
        </dgm:presLayoutVars>
      </dgm:prSet>
      <dgm:spPr/>
      <dgm:t>
        <a:bodyPr/>
        <a:lstStyle/>
        <a:p>
          <a:endParaRPr lang="es-ES"/>
        </a:p>
      </dgm:t>
    </dgm:pt>
    <dgm:pt modelId="{0ED3C896-8511-49BC-8198-7C91C4490816}" type="pres">
      <dgm:prSet presAssocID="{15ECBC32-2E06-417F-9F10-CF7A713E30EF}" presName="parTrans" presStyleLbl="bgSibTrans2D1" presStyleIdx="2" presStyleCnt="5"/>
      <dgm:spPr/>
      <dgm:t>
        <a:bodyPr/>
        <a:lstStyle/>
        <a:p>
          <a:endParaRPr lang="es-ES"/>
        </a:p>
      </dgm:t>
    </dgm:pt>
    <dgm:pt modelId="{6D94C6A3-4681-4B03-8ECF-EC6BF9A57B23}" type="pres">
      <dgm:prSet presAssocID="{0B28EB74-A5FC-401D-9DD2-D8F976D8DE44}" presName="node" presStyleLbl="node1" presStyleIdx="2" presStyleCnt="5">
        <dgm:presLayoutVars>
          <dgm:bulletEnabled val="1"/>
        </dgm:presLayoutVars>
      </dgm:prSet>
      <dgm:spPr/>
      <dgm:t>
        <a:bodyPr/>
        <a:lstStyle/>
        <a:p>
          <a:endParaRPr lang="es-ES"/>
        </a:p>
      </dgm:t>
    </dgm:pt>
    <dgm:pt modelId="{12BF9845-9E6C-4C1B-AC10-A2182608425A}" type="pres">
      <dgm:prSet presAssocID="{1BC3FAC1-A31C-4CE3-900C-23C55C59CB31}" presName="parTrans" presStyleLbl="bgSibTrans2D1" presStyleIdx="3" presStyleCnt="5"/>
      <dgm:spPr/>
      <dgm:t>
        <a:bodyPr/>
        <a:lstStyle/>
        <a:p>
          <a:endParaRPr lang="es-ES"/>
        </a:p>
      </dgm:t>
    </dgm:pt>
    <dgm:pt modelId="{796B9B8F-F850-4F49-B152-B135ABB41E1E}" type="pres">
      <dgm:prSet presAssocID="{ABA5D096-FA23-42D0-B3B9-8A07153DC62F}" presName="node" presStyleLbl="node1" presStyleIdx="3" presStyleCnt="5">
        <dgm:presLayoutVars>
          <dgm:bulletEnabled val="1"/>
        </dgm:presLayoutVars>
      </dgm:prSet>
      <dgm:spPr/>
      <dgm:t>
        <a:bodyPr/>
        <a:lstStyle/>
        <a:p>
          <a:endParaRPr lang="es-ES"/>
        </a:p>
      </dgm:t>
    </dgm:pt>
    <dgm:pt modelId="{207E5F73-0CAA-4FA1-B441-5F27D01DB1D7}" type="pres">
      <dgm:prSet presAssocID="{00F5F653-33B7-4996-AE3A-FD797AB20396}" presName="parTrans" presStyleLbl="bgSibTrans2D1" presStyleIdx="4" presStyleCnt="5"/>
      <dgm:spPr/>
      <dgm:t>
        <a:bodyPr/>
        <a:lstStyle/>
        <a:p>
          <a:endParaRPr lang="es-ES"/>
        </a:p>
      </dgm:t>
    </dgm:pt>
    <dgm:pt modelId="{C3A07F55-5111-4B4F-B629-64ED3E3CDB2A}" type="pres">
      <dgm:prSet presAssocID="{0367290C-69B8-4353-9212-5BC74713FF96}" presName="node" presStyleLbl="node1" presStyleIdx="4" presStyleCnt="5">
        <dgm:presLayoutVars>
          <dgm:bulletEnabled val="1"/>
        </dgm:presLayoutVars>
      </dgm:prSet>
      <dgm:spPr/>
      <dgm:t>
        <a:bodyPr/>
        <a:lstStyle/>
        <a:p>
          <a:endParaRPr lang="es-ES"/>
        </a:p>
      </dgm:t>
    </dgm:pt>
  </dgm:ptLst>
  <dgm:cxnLst>
    <dgm:cxn modelId="{1192E46D-16B5-42EF-AE4E-C58B8AE18934}" type="presOf" srcId="{7B66E6A6-502C-4578-BDBB-DCBA15FDD3AE}" destId="{B7D19F09-A22B-449E-A8D7-657305CDCEEB}" srcOrd="0" destOrd="0" presId="urn:microsoft.com/office/officeart/2005/8/layout/radial4"/>
    <dgm:cxn modelId="{76611AD6-01C0-4459-B5A1-F9C00D75B49A}" type="presOf" srcId="{ABA5D096-FA23-42D0-B3B9-8A07153DC62F}" destId="{796B9B8F-F850-4F49-B152-B135ABB41E1E}" srcOrd="0" destOrd="0" presId="urn:microsoft.com/office/officeart/2005/8/layout/radial4"/>
    <dgm:cxn modelId="{0B74C78D-5F95-4680-8516-0B7AAD5F809A}" srcId="{57C675EE-1A5C-48DD-9D22-8E1211C1141F}" destId="{1653611B-B984-4A18-8922-92315B925C42}" srcOrd="0" destOrd="0" parTransId="{60353958-2BAE-4A3C-9766-64DBCBFCBC27}" sibTransId="{37B394AC-CB8A-40B9-A52D-7CD9BFADEF02}"/>
    <dgm:cxn modelId="{29C8265A-F3F0-4339-9FB9-32291843981C}" srcId="{57C675EE-1A5C-48DD-9D22-8E1211C1141F}" destId="{ABA5D096-FA23-42D0-B3B9-8A07153DC62F}" srcOrd="3" destOrd="0" parTransId="{1BC3FAC1-A31C-4CE3-900C-23C55C59CB31}" sibTransId="{92ACA6FC-DE5F-44F6-BC0E-4B790259A523}"/>
    <dgm:cxn modelId="{5402D6B7-A677-4C65-8E95-FC8CD66E5285}" type="presOf" srcId="{00F5F653-33B7-4996-AE3A-FD797AB20396}" destId="{207E5F73-0CAA-4FA1-B441-5F27D01DB1D7}" srcOrd="0" destOrd="0" presId="urn:microsoft.com/office/officeart/2005/8/layout/radial4"/>
    <dgm:cxn modelId="{7CEE8F6A-9297-4528-BEBB-AFC1A93F6023}" type="presOf" srcId="{60353958-2BAE-4A3C-9766-64DBCBFCBC27}" destId="{F679056F-AAFE-4CE8-B746-F12C8ED9733F}" srcOrd="0" destOrd="0" presId="urn:microsoft.com/office/officeart/2005/8/layout/radial4"/>
    <dgm:cxn modelId="{985DFEDA-CDCA-4230-8F34-24EEC282B0CF}" srcId="{57C675EE-1A5C-48DD-9D22-8E1211C1141F}" destId="{3DE42388-F825-4592-83AD-2EA9D2DDE45C}" srcOrd="1" destOrd="0" parTransId="{7B66E6A6-502C-4578-BDBB-DCBA15FDD3AE}" sibTransId="{FFEB75BE-C077-4670-8D1F-165315443DD4}"/>
    <dgm:cxn modelId="{8CAD84C0-4C45-408A-961F-C29ACED8E984}" srcId="{57C675EE-1A5C-48DD-9D22-8E1211C1141F}" destId="{0B28EB74-A5FC-401D-9DD2-D8F976D8DE44}" srcOrd="2" destOrd="0" parTransId="{15ECBC32-2E06-417F-9F10-CF7A713E30EF}" sibTransId="{809E545D-4644-421E-87D8-92FCBDAF4ECF}"/>
    <dgm:cxn modelId="{98282DE6-F353-4D32-AE12-6C7B97145F55}" srcId="{57C675EE-1A5C-48DD-9D22-8E1211C1141F}" destId="{0367290C-69B8-4353-9212-5BC74713FF96}" srcOrd="4" destOrd="0" parTransId="{00F5F653-33B7-4996-AE3A-FD797AB20396}" sibTransId="{3C819EEA-643F-4C63-BF7F-FB5E585D9941}"/>
    <dgm:cxn modelId="{04A9B423-3442-4E4E-8170-215D9BD58431}" type="presOf" srcId="{FE914A9C-54A0-4733-B621-BD74E0315D09}" destId="{19A2BB84-6CA7-47B1-8C5A-3482CD177DE5}" srcOrd="0" destOrd="0" presId="urn:microsoft.com/office/officeart/2005/8/layout/radial4"/>
    <dgm:cxn modelId="{16B80006-7BC7-4A33-BCEA-EAE66B611D28}" type="presOf" srcId="{3DE42388-F825-4592-83AD-2EA9D2DDE45C}" destId="{1A7899B6-D806-4485-B60B-E46363707F90}" srcOrd="0" destOrd="0" presId="urn:microsoft.com/office/officeart/2005/8/layout/radial4"/>
    <dgm:cxn modelId="{66D87683-482A-4189-8DA5-B107A978A21D}" type="presOf" srcId="{0B28EB74-A5FC-401D-9DD2-D8F976D8DE44}" destId="{6D94C6A3-4681-4B03-8ECF-EC6BF9A57B23}" srcOrd="0" destOrd="0" presId="urn:microsoft.com/office/officeart/2005/8/layout/radial4"/>
    <dgm:cxn modelId="{3123092C-9C46-4852-AE34-0BC4C04DF1C5}" type="presOf" srcId="{1BC3FAC1-A31C-4CE3-900C-23C55C59CB31}" destId="{12BF9845-9E6C-4C1B-AC10-A2182608425A}" srcOrd="0" destOrd="0" presId="urn:microsoft.com/office/officeart/2005/8/layout/radial4"/>
    <dgm:cxn modelId="{A9E01FA2-3856-459C-B12B-62D6E53D5B1A}" type="presOf" srcId="{1653611B-B984-4A18-8922-92315B925C42}" destId="{6CD88FAD-4A4E-4811-A3C9-9C02E9170106}" srcOrd="0" destOrd="0" presId="urn:microsoft.com/office/officeart/2005/8/layout/radial4"/>
    <dgm:cxn modelId="{2CA36727-F354-45AA-B413-949E64A60564}" type="presOf" srcId="{57C675EE-1A5C-48DD-9D22-8E1211C1141F}" destId="{22BB7079-606F-4655-A790-A1AFA3F12403}" srcOrd="0" destOrd="0" presId="urn:microsoft.com/office/officeart/2005/8/layout/radial4"/>
    <dgm:cxn modelId="{704AC2DC-6CFB-41E1-8697-0F473766CE8E}" type="presOf" srcId="{0367290C-69B8-4353-9212-5BC74713FF96}" destId="{C3A07F55-5111-4B4F-B629-64ED3E3CDB2A}" srcOrd="0" destOrd="0" presId="urn:microsoft.com/office/officeart/2005/8/layout/radial4"/>
    <dgm:cxn modelId="{53538261-0CB1-4773-B6C6-D77F07AA49CE}" type="presOf" srcId="{15ECBC32-2E06-417F-9F10-CF7A713E30EF}" destId="{0ED3C896-8511-49BC-8198-7C91C4490816}" srcOrd="0" destOrd="0" presId="urn:microsoft.com/office/officeart/2005/8/layout/radial4"/>
    <dgm:cxn modelId="{FFA8F430-C87A-4066-97E9-E266BE4F52E5}" srcId="{FE914A9C-54A0-4733-B621-BD74E0315D09}" destId="{57C675EE-1A5C-48DD-9D22-8E1211C1141F}" srcOrd="0" destOrd="0" parTransId="{08D71399-F576-4D5D-AC12-9D947E920137}" sibTransId="{8AD00ADE-30C9-4930-81EF-DFC60DC868F9}"/>
    <dgm:cxn modelId="{2C0D45A3-D2CB-4BC2-9293-E9C99BC4AA90}" type="presParOf" srcId="{19A2BB84-6CA7-47B1-8C5A-3482CD177DE5}" destId="{22BB7079-606F-4655-A790-A1AFA3F12403}" srcOrd="0" destOrd="0" presId="urn:microsoft.com/office/officeart/2005/8/layout/radial4"/>
    <dgm:cxn modelId="{236C9305-6E28-47AA-A8B1-EE0642A75BD2}" type="presParOf" srcId="{19A2BB84-6CA7-47B1-8C5A-3482CD177DE5}" destId="{F679056F-AAFE-4CE8-B746-F12C8ED9733F}" srcOrd="1" destOrd="0" presId="urn:microsoft.com/office/officeart/2005/8/layout/radial4"/>
    <dgm:cxn modelId="{364777A4-1A3D-4893-9405-6732BB166122}" type="presParOf" srcId="{19A2BB84-6CA7-47B1-8C5A-3482CD177DE5}" destId="{6CD88FAD-4A4E-4811-A3C9-9C02E9170106}" srcOrd="2" destOrd="0" presId="urn:microsoft.com/office/officeart/2005/8/layout/radial4"/>
    <dgm:cxn modelId="{9224F942-BB60-409F-8882-CCE259E7E539}" type="presParOf" srcId="{19A2BB84-6CA7-47B1-8C5A-3482CD177DE5}" destId="{B7D19F09-A22B-449E-A8D7-657305CDCEEB}" srcOrd="3" destOrd="0" presId="urn:microsoft.com/office/officeart/2005/8/layout/radial4"/>
    <dgm:cxn modelId="{2DD67CAC-A78B-4213-9CD6-B93BBE9CB05C}" type="presParOf" srcId="{19A2BB84-6CA7-47B1-8C5A-3482CD177DE5}" destId="{1A7899B6-D806-4485-B60B-E46363707F90}" srcOrd="4" destOrd="0" presId="urn:microsoft.com/office/officeart/2005/8/layout/radial4"/>
    <dgm:cxn modelId="{9690E5C9-3634-47BB-9C87-A098C1589265}" type="presParOf" srcId="{19A2BB84-6CA7-47B1-8C5A-3482CD177DE5}" destId="{0ED3C896-8511-49BC-8198-7C91C4490816}" srcOrd="5" destOrd="0" presId="urn:microsoft.com/office/officeart/2005/8/layout/radial4"/>
    <dgm:cxn modelId="{0571715A-C6B2-4723-B084-E26A36BB1324}" type="presParOf" srcId="{19A2BB84-6CA7-47B1-8C5A-3482CD177DE5}" destId="{6D94C6A3-4681-4B03-8ECF-EC6BF9A57B23}" srcOrd="6" destOrd="0" presId="urn:microsoft.com/office/officeart/2005/8/layout/radial4"/>
    <dgm:cxn modelId="{FFFA1638-C82F-4E9F-AC64-49F6DB14955E}" type="presParOf" srcId="{19A2BB84-6CA7-47B1-8C5A-3482CD177DE5}" destId="{12BF9845-9E6C-4C1B-AC10-A2182608425A}" srcOrd="7" destOrd="0" presId="urn:microsoft.com/office/officeart/2005/8/layout/radial4"/>
    <dgm:cxn modelId="{CD7C3F2C-D15C-4106-8950-20E678DEE059}" type="presParOf" srcId="{19A2BB84-6CA7-47B1-8C5A-3482CD177DE5}" destId="{796B9B8F-F850-4F49-B152-B135ABB41E1E}" srcOrd="8" destOrd="0" presId="urn:microsoft.com/office/officeart/2005/8/layout/radial4"/>
    <dgm:cxn modelId="{1C25BEC5-B645-4A36-B58A-A348D0BA1CD3}" type="presParOf" srcId="{19A2BB84-6CA7-47B1-8C5A-3482CD177DE5}" destId="{207E5F73-0CAA-4FA1-B441-5F27D01DB1D7}" srcOrd="9" destOrd="0" presId="urn:microsoft.com/office/officeart/2005/8/layout/radial4"/>
    <dgm:cxn modelId="{56A19A80-9244-4562-8AD7-31298CA95B33}" type="presParOf" srcId="{19A2BB84-6CA7-47B1-8C5A-3482CD177DE5}" destId="{C3A07F55-5111-4B4F-B629-64ED3E3CDB2A}" srcOrd="10"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6BC04C44-8EA8-4B79-83D0-DDB35CF6CEC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s-ES"/>
        </a:p>
      </dgm:t>
    </dgm:pt>
    <dgm:pt modelId="{DCC1452E-061C-4FEA-BAF1-B8BC7238B436}">
      <dgm:prSet phldrT="[Texto]"/>
      <dgm:spPr/>
      <dgm:t>
        <a:bodyPr/>
        <a:lstStyle/>
        <a:p>
          <a:pPr algn="just"/>
          <a:r>
            <a:rPr lang="es-ES_tradnl" dirty="0" smtClean="0">
              <a:solidFill>
                <a:schemeClr val="tx1"/>
              </a:solidFill>
              <a:latin typeface="Times New Roman" pitchFamily="18" charset="0"/>
              <a:cs typeface="Times New Roman" pitchFamily="18" charset="0"/>
            </a:rPr>
            <a:t>Evaluar en qué medida las Normas Internacionales de Contabilidad previenen, combaten o reducen las prácticas de la contabilidad creativa.</a:t>
          </a:r>
          <a:endParaRPr lang="es-ES" dirty="0">
            <a:solidFill>
              <a:schemeClr val="tx1"/>
            </a:solidFill>
            <a:latin typeface="Times New Roman" pitchFamily="18" charset="0"/>
            <a:cs typeface="Times New Roman" pitchFamily="18" charset="0"/>
          </a:endParaRPr>
        </a:p>
      </dgm:t>
    </dgm:pt>
    <dgm:pt modelId="{2E0E8EA2-1A79-4221-86BE-A0A96A699808}" type="parTrans" cxnId="{B93B8A5E-D6A5-414E-A3DB-2FC5997AE1D5}">
      <dgm:prSet/>
      <dgm:spPr/>
      <dgm:t>
        <a:bodyPr/>
        <a:lstStyle/>
        <a:p>
          <a:endParaRPr lang="es-ES"/>
        </a:p>
      </dgm:t>
    </dgm:pt>
    <dgm:pt modelId="{0F11ED46-F335-4472-802D-3909EDB13D9D}" type="sibTrans" cxnId="{B93B8A5E-D6A5-414E-A3DB-2FC5997AE1D5}">
      <dgm:prSet/>
      <dgm:spPr/>
      <dgm:t>
        <a:bodyPr/>
        <a:lstStyle/>
        <a:p>
          <a:endParaRPr lang="es-ES" dirty="0"/>
        </a:p>
      </dgm:t>
    </dgm:pt>
    <dgm:pt modelId="{3AE4986D-0468-46F5-B5AB-DA45EF1636BF}">
      <dgm:prSet phldrT="[Texto]"/>
      <dgm:spPr/>
      <dgm:t>
        <a:bodyPr/>
        <a:lstStyle/>
        <a:p>
          <a:pPr algn="just"/>
          <a:r>
            <a:rPr lang="es-ES_tradnl" dirty="0" smtClean="0">
              <a:solidFill>
                <a:schemeClr val="tx1"/>
              </a:solidFill>
              <a:latin typeface="Times New Roman" pitchFamily="18" charset="0"/>
              <a:cs typeface="Times New Roman" pitchFamily="18" charset="0"/>
            </a:rPr>
            <a:t>Realizar un análisis factorial, para establecer las medidas discriminantes y las relaciones entre las variables objeto de estudio</a:t>
          </a:r>
          <a:endParaRPr lang="es-ES" dirty="0">
            <a:solidFill>
              <a:schemeClr val="tx1"/>
            </a:solidFill>
            <a:latin typeface="Times New Roman" pitchFamily="18" charset="0"/>
            <a:cs typeface="Times New Roman" pitchFamily="18" charset="0"/>
          </a:endParaRPr>
        </a:p>
      </dgm:t>
    </dgm:pt>
    <dgm:pt modelId="{1FDFF0B2-292D-45A3-8EA2-C96EBF5E4FE8}" type="parTrans" cxnId="{F83598CC-068B-4898-993D-26B57D46745B}">
      <dgm:prSet/>
      <dgm:spPr/>
      <dgm:t>
        <a:bodyPr/>
        <a:lstStyle/>
        <a:p>
          <a:endParaRPr lang="es-ES"/>
        </a:p>
      </dgm:t>
    </dgm:pt>
    <dgm:pt modelId="{6528F8EC-3789-4184-9C98-3A4126DC402D}" type="sibTrans" cxnId="{F83598CC-068B-4898-993D-26B57D46745B}">
      <dgm:prSet/>
      <dgm:spPr/>
      <dgm:t>
        <a:bodyPr/>
        <a:lstStyle/>
        <a:p>
          <a:endParaRPr lang="es-ES" dirty="0"/>
        </a:p>
      </dgm:t>
    </dgm:pt>
    <dgm:pt modelId="{3CF77F86-3DF4-4BBF-AA1E-1394AB2367B1}">
      <dgm:prSet phldrT="[Texto]" custT="1"/>
      <dgm:spPr/>
      <dgm:t>
        <a:bodyPr/>
        <a:lstStyle/>
        <a:p>
          <a:pPr algn="just"/>
          <a:r>
            <a:rPr lang="es-ES_tradnl" sz="1400" dirty="0" smtClean="0">
              <a:solidFill>
                <a:schemeClr val="tx1"/>
              </a:solidFill>
              <a:latin typeface="Times New Roman" pitchFamily="18" charset="0"/>
              <a:cs typeface="Times New Roman" pitchFamily="18" charset="0"/>
            </a:rPr>
            <a:t>Realizar un análisis comparativo de los resultados obtenidos en la investigación, con los resultados empíricos de investigaciones realizadas por otros investigadores en países como: Reino Unido, España, Portugal y Argentina.</a:t>
          </a:r>
          <a:endParaRPr lang="es-ES" sz="1400" dirty="0">
            <a:solidFill>
              <a:schemeClr val="tx1"/>
            </a:solidFill>
            <a:latin typeface="Times New Roman" pitchFamily="18" charset="0"/>
            <a:cs typeface="Times New Roman" pitchFamily="18" charset="0"/>
          </a:endParaRPr>
        </a:p>
      </dgm:t>
    </dgm:pt>
    <dgm:pt modelId="{9FC09B3D-A26E-47F3-A83F-0CA3DA5323CE}" type="parTrans" cxnId="{BE886577-4566-4E55-AE02-08404FF5E544}">
      <dgm:prSet/>
      <dgm:spPr/>
      <dgm:t>
        <a:bodyPr/>
        <a:lstStyle/>
        <a:p>
          <a:endParaRPr lang="es-ES"/>
        </a:p>
      </dgm:t>
    </dgm:pt>
    <dgm:pt modelId="{7DEAE1E5-C067-4AF5-91F5-0A40397B5958}" type="sibTrans" cxnId="{BE886577-4566-4E55-AE02-08404FF5E544}">
      <dgm:prSet/>
      <dgm:spPr/>
      <dgm:t>
        <a:bodyPr/>
        <a:lstStyle/>
        <a:p>
          <a:endParaRPr lang="es-ES" dirty="0"/>
        </a:p>
      </dgm:t>
    </dgm:pt>
    <dgm:pt modelId="{121C1B5D-8BDB-41B9-A3AA-28886D625A0B}">
      <dgm:prSet phldrT="[Texto]"/>
      <dgm:spPr/>
      <dgm:t>
        <a:bodyPr/>
        <a:lstStyle/>
        <a:p>
          <a:pPr algn="just"/>
          <a:r>
            <a:rPr lang="es-ES_tradnl" dirty="0" smtClean="0">
              <a:solidFill>
                <a:schemeClr val="tx1"/>
              </a:solidFill>
              <a:latin typeface="Times New Roman" pitchFamily="18" charset="0"/>
              <a:cs typeface="Times New Roman" pitchFamily="18" charset="0"/>
            </a:rPr>
            <a:t>Proponer Conclusiones, Recomendaciones y Futuras líneas de Investigación.</a:t>
          </a:r>
          <a:endParaRPr lang="es-ES" dirty="0">
            <a:solidFill>
              <a:schemeClr val="tx1"/>
            </a:solidFill>
            <a:latin typeface="Times New Roman" pitchFamily="18" charset="0"/>
            <a:cs typeface="Times New Roman" pitchFamily="18" charset="0"/>
          </a:endParaRPr>
        </a:p>
      </dgm:t>
    </dgm:pt>
    <dgm:pt modelId="{7FBCB208-B1EB-4A67-897C-E58614F2418D}" type="parTrans" cxnId="{B98CE95D-6D3D-426D-813B-2887396FD0EA}">
      <dgm:prSet/>
      <dgm:spPr/>
      <dgm:t>
        <a:bodyPr/>
        <a:lstStyle/>
        <a:p>
          <a:endParaRPr lang="es-ES"/>
        </a:p>
      </dgm:t>
    </dgm:pt>
    <dgm:pt modelId="{878EC068-D5F8-4290-9DCD-4F935168363E}" type="sibTrans" cxnId="{B98CE95D-6D3D-426D-813B-2887396FD0EA}">
      <dgm:prSet/>
      <dgm:spPr/>
      <dgm:t>
        <a:bodyPr/>
        <a:lstStyle/>
        <a:p>
          <a:endParaRPr lang="es-ES"/>
        </a:p>
      </dgm:t>
    </dgm:pt>
    <dgm:pt modelId="{6C665F5E-51B1-421D-A85C-EAF1C1985D43}" type="pres">
      <dgm:prSet presAssocID="{6BC04C44-8EA8-4B79-83D0-DDB35CF6CECA}" presName="outerComposite" presStyleCnt="0">
        <dgm:presLayoutVars>
          <dgm:chMax val="5"/>
          <dgm:dir/>
          <dgm:resizeHandles val="exact"/>
        </dgm:presLayoutVars>
      </dgm:prSet>
      <dgm:spPr/>
      <dgm:t>
        <a:bodyPr/>
        <a:lstStyle/>
        <a:p>
          <a:endParaRPr lang="es-ES"/>
        </a:p>
      </dgm:t>
    </dgm:pt>
    <dgm:pt modelId="{CCE4CACA-5494-4795-8220-7DC53ECFEBCC}" type="pres">
      <dgm:prSet presAssocID="{6BC04C44-8EA8-4B79-83D0-DDB35CF6CECA}" presName="dummyMaxCanvas" presStyleCnt="0">
        <dgm:presLayoutVars/>
      </dgm:prSet>
      <dgm:spPr/>
    </dgm:pt>
    <dgm:pt modelId="{6587511D-449F-48F3-9BC8-121061F10C4A}" type="pres">
      <dgm:prSet presAssocID="{6BC04C44-8EA8-4B79-83D0-DDB35CF6CECA}" presName="FourNodes_1" presStyleLbl="node1" presStyleIdx="0" presStyleCnt="4">
        <dgm:presLayoutVars>
          <dgm:bulletEnabled val="1"/>
        </dgm:presLayoutVars>
      </dgm:prSet>
      <dgm:spPr/>
      <dgm:t>
        <a:bodyPr/>
        <a:lstStyle/>
        <a:p>
          <a:endParaRPr lang="es-ES"/>
        </a:p>
      </dgm:t>
    </dgm:pt>
    <dgm:pt modelId="{637FCC89-74A6-43C1-81F3-80966CC68E0D}" type="pres">
      <dgm:prSet presAssocID="{6BC04C44-8EA8-4B79-83D0-DDB35CF6CECA}" presName="FourNodes_2" presStyleLbl="node1" presStyleIdx="1" presStyleCnt="4">
        <dgm:presLayoutVars>
          <dgm:bulletEnabled val="1"/>
        </dgm:presLayoutVars>
      </dgm:prSet>
      <dgm:spPr/>
      <dgm:t>
        <a:bodyPr/>
        <a:lstStyle/>
        <a:p>
          <a:endParaRPr lang="es-ES"/>
        </a:p>
      </dgm:t>
    </dgm:pt>
    <dgm:pt modelId="{D81D315A-C72B-4540-AF94-6FBCAB11F551}" type="pres">
      <dgm:prSet presAssocID="{6BC04C44-8EA8-4B79-83D0-DDB35CF6CECA}" presName="FourNodes_3" presStyleLbl="node1" presStyleIdx="2" presStyleCnt="4">
        <dgm:presLayoutVars>
          <dgm:bulletEnabled val="1"/>
        </dgm:presLayoutVars>
      </dgm:prSet>
      <dgm:spPr/>
      <dgm:t>
        <a:bodyPr/>
        <a:lstStyle/>
        <a:p>
          <a:endParaRPr lang="es-ES"/>
        </a:p>
      </dgm:t>
    </dgm:pt>
    <dgm:pt modelId="{F92BF6B1-4D00-4125-B30F-86567C4C6BA3}" type="pres">
      <dgm:prSet presAssocID="{6BC04C44-8EA8-4B79-83D0-DDB35CF6CECA}" presName="FourNodes_4" presStyleLbl="node1" presStyleIdx="3" presStyleCnt="4">
        <dgm:presLayoutVars>
          <dgm:bulletEnabled val="1"/>
        </dgm:presLayoutVars>
      </dgm:prSet>
      <dgm:spPr/>
      <dgm:t>
        <a:bodyPr/>
        <a:lstStyle/>
        <a:p>
          <a:endParaRPr lang="es-ES"/>
        </a:p>
      </dgm:t>
    </dgm:pt>
    <dgm:pt modelId="{FA512B7C-5506-43C4-A1CD-B704B100FAA5}" type="pres">
      <dgm:prSet presAssocID="{6BC04C44-8EA8-4B79-83D0-DDB35CF6CECA}" presName="FourConn_1-2" presStyleLbl="fgAccFollowNode1" presStyleIdx="0" presStyleCnt="3">
        <dgm:presLayoutVars>
          <dgm:bulletEnabled val="1"/>
        </dgm:presLayoutVars>
      </dgm:prSet>
      <dgm:spPr/>
      <dgm:t>
        <a:bodyPr/>
        <a:lstStyle/>
        <a:p>
          <a:endParaRPr lang="es-ES"/>
        </a:p>
      </dgm:t>
    </dgm:pt>
    <dgm:pt modelId="{52C52F87-6F84-4A5C-949D-2EC27C191A34}" type="pres">
      <dgm:prSet presAssocID="{6BC04C44-8EA8-4B79-83D0-DDB35CF6CECA}" presName="FourConn_2-3" presStyleLbl="fgAccFollowNode1" presStyleIdx="1" presStyleCnt="3">
        <dgm:presLayoutVars>
          <dgm:bulletEnabled val="1"/>
        </dgm:presLayoutVars>
      </dgm:prSet>
      <dgm:spPr/>
      <dgm:t>
        <a:bodyPr/>
        <a:lstStyle/>
        <a:p>
          <a:endParaRPr lang="es-ES"/>
        </a:p>
      </dgm:t>
    </dgm:pt>
    <dgm:pt modelId="{A4AB31CC-C558-4374-9553-80B3A13B225B}" type="pres">
      <dgm:prSet presAssocID="{6BC04C44-8EA8-4B79-83D0-DDB35CF6CECA}" presName="FourConn_3-4" presStyleLbl="fgAccFollowNode1" presStyleIdx="2" presStyleCnt="3">
        <dgm:presLayoutVars>
          <dgm:bulletEnabled val="1"/>
        </dgm:presLayoutVars>
      </dgm:prSet>
      <dgm:spPr/>
      <dgm:t>
        <a:bodyPr/>
        <a:lstStyle/>
        <a:p>
          <a:endParaRPr lang="es-ES"/>
        </a:p>
      </dgm:t>
    </dgm:pt>
    <dgm:pt modelId="{9CB9747E-39A0-4705-B839-4AC63CBB92F7}" type="pres">
      <dgm:prSet presAssocID="{6BC04C44-8EA8-4B79-83D0-DDB35CF6CECA}" presName="FourNodes_1_text" presStyleLbl="node1" presStyleIdx="3" presStyleCnt="4">
        <dgm:presLayoutVars>
          <dgm:bulletEnabled val="1"/>
        </dgm:presLayoutVars>
      </dgm:prSet>
      <dgm:spPr/>
      <dgm:t>
        <a:bodyPr/>
        <a:lstStyle/>
        <a:p>
          <a:endParaRPr lang="es-ES"/>
        </a:p>
      </dgm:t>
    </dgm:pt>
    <dgm:pt modelId="{A794B028-2862-47E0-AFFD-87EE6AC89044}" type="pres">
      <dgm:prSet presAssocID="{6BC04C44-8EA8-4B79-83D0-DDB35CF6CECA}" presName="FourNodes_2_text" presStyleLbl="node1" presStyleIdx="3" presStyleCnt="4">
        <dgm:presLayoutVars>
          <dgm:bulletEnabled val="1"/>
        </dgm:presLayoutVars>
      </dgm:prSet>
      <dgm:spPr/>
      <dgm:t>
        <a:bodyPr/>
        <a:lstStyle/>
        <a:p>
          <a:endParaRPr lang="es-ES"/>
        </a:p>
      </dgm:t>
    </dgm:pt>
    <dgm:pt modelId="{E9050703-959C-4374-A108-45E5F445A3EB}" type="pres">
      <dgm:prSet presAssocID="{6BC04C44-8EA8-4B79-83D0-DDB35CF6CECA}" presName="FourNodes_3_text" presStyleLbl="node1" presStyleIdx="3" presStyleCnt="4">
        <dgm:presLayoutVars>
          <dgm:bulletEnabled val="1"/>
        </dgm:presLayoutVars>
      </dgm:prSet>
      <dgm:spPr/>
      <dgm:t>
        <a:bodyPr/>
        <a:lstStyle/>
        <a:p>
          <a:endParaRPr lang="es-ES"/>
        </a:p>
      </dgm:t>
    </dgm:pt>
    <dgm:pt modelId="{A20B74B0-3BC7-40EC-9EB0-2E692CFC468B}" type="pres">
      <dgm:prSet presAssocID="{6BC04C44-8EA8-4B79-83D0-DDB35CF6CECA}" presName="FourNodes_4_text" presStyleLbl="node1" presStyleIdx="3" presStyleCnt="4">
        <dgm:presLayoutVars>
          <dgm:bulletEnabled val="1"/>
        </dgm:presLayoutVars>
      </dgm:prSet>
      <dgm:spPr/>
      <dgm:t>
        <a:bodyPr/>
        <a:lstStyle/>
        <a:p>
          <a:endParaRPr lang="es-ES"/>
        </a:p>
      </dgm:t>
    </dgm:pt>
  </dgm:ptLst>
  <dgm:cxnLst>
    <dgm:cxn modelId="{5BD580E9-9C30-4E38-AAAE-1A2098E2D4A8}" type="presOf" srcId="{DCC1452E-061C-4FEA-BAF1-B8BC7238B436}" destId="{9CB9747E-39A0-4705-B839-4AC63CBB92F7}" srcOrd="1" destOrd="0" presId="urn:microsoft.com/office/officeart/2005/8/layout/vProcess5"/>
    <dgm:cxn modelId="{141580F5-43D0-41A8-80E4-30CFE691C48B}" type="presOf" srcId="{3AE4986D-0468-46F5-B5AB-DA45EF1636BF}" destId="{A794B028-2862-47E0-AFFD-87EE6AC89044}" srcOrd="1" destOrd="0" presId="urn:microsoft.com/office/officeart/2005/8/layout/vProcess5"/>
    <dgm:cxn modelId="{E3CE25BB-5E5C-49AC-9230-DAF6E3FE040E}" type="presOf" srcId="{7DEAE1E5-C067-4AF5-91F5-0A40397B5958}" destId="{A4AB31CC-C558-4374-9553-80B3A13B225B}" srcOrd="0" destOrd="0" presId="urn:microsoft.com/office/officeart/2005/8/layout/vProcess5"/>
    <dgm:cxn modelId="{2F0B2A8D-75CD-4F6C-AC1B-2167CD7C3099}" type="presOf" srcId="{6BC04C44-8EA8-4B79-83D0-DDB35CF6CECA}" destId="{6C665F5E-51B1-421D-A85C-EAF1C1985D43}" srcOrd="0" destOrd="0" presId="urn:microsoft.com/office/officeart/2005/8/layout/vProcess5"/>
    <dgm:cxn modelId="{A55595CB-91BE-4822-B21F-CCF3A3C19F9A}" type="presOf" srcId="{3AE4986D-0468-46F5-B5AB-DA45EF1636BF}" destId="{637FCC89-74A6-43C1-81F3-80966CC68E0D}" srcOrd="0" destOrd="0" presId="urn:microsoft.com/office/officeart/2005/8/layout/vProcess5"/>
    <dgm:cxn modelId="{4D7EE53D-034D-4343-8DCA-BF14C36ED0AD}" type="presOf" srcId="{3CF77F86-3DF4-4BBF-AA1E-1394AB2367B1}" destId="{E9050703-959C-4374-A108-45E5F445A3EB}" srcOrd="1" destOrd="0" presId="urn:microsoft.com/office/officeart/2005/8/layout/vProcess5"/>
    <dgm:cxn modelId="{B93B8A5E-D6A5-414E-A3DB-2FC5997AE1D5}" srcId="{6BC04C44-8EA8-4B79-83D0-DDB35CF6CECA}" destId="{DCC1452E-061C-4FEA-BAF1-B8BC7238B436}" srcOrd="0" destOrd="0" parTransId="{2E0E8EA2-1A79-4221-86BE-A0A96A699808}" sibTransId="{0F11ED46-F335-4472-802D-3909EDB13D9D}"/>
    <dgm:cxn modelId="{B98CE95D-6D3D-426D-813B-2887396FD0EA}" srcId="{6BC04C44-8EA8-4B79-83D0-DDB35CF6CECA}" destId="{121C1B5D-8BDB-41B9-A3AA-28886D625A0B}" srcOrd="3" destOrd="0" parTransId="{7FBCB208-B1EB-4A67-897C-E58614F2418D}" sibTransId="{878EC068-D5F8-4290-9DCD-4F935168363E}"/>
    <dgm:cxn modelId="{512EC2CF-5482-4FDC-8901-92D7F5EE3DD9}" type="presOf" srcId="{0F11ED46-F335-4472-802D-3909EDB13D9D}" destId="{FA512B7C-5506-43C4-A1CD-B704B100FAA5}" srcOrd="0" destOrd="0" presId="urn:microsoft.com/office/officeart/2005/8/layout/vProcess5"/>
    <dgm:cxn modelId="{F3484293-7A29-4443-924D-0527E1773F09}" type="presOf" srcId="{3CF77F86-3DF4-4BBF-AA1E-1394AB2367B1}" destId="{D81D315A-C72B-4540-AF94-6FBCAB11F551}" srcOrd="0" destOrd="0" presId="urn:microsoft.com/office/officeart/2005/8/layout/vProcess5"/>
    <dgm:cxn modelId="{D0578122-CE84-4517-B2E9-A15B5138A14F}" type="presOf" srcId="{121C1B5D-8BDB-41B9-A3AA-28886D625A0B}" destId="{A20B74B0-3BC7-40EC-9EB0-2E692CFC468B}" srcOrd="1" destOrd="0" presId="urn:microsoft.com/office/officeart/2005/8/layout/vProcess5"/>
    <dgm:cxn modelId="{F83598CC-068B-4898-993D-26B57D46745B}" srcId="{6BC04C44-8EA8-4B79-83D0-DDB35CF6CECA}" destId="{3AE4986D-0468-46F5-B5AB-DA45EF1636BF}" srcOrd="1" destOrd="0" parTransId="{1FDFF0B2-292D-45A3-8EA2-C96EBF5E4FE8}" sibTransId="{6528F8EC-3789-4184-9C98-3A4126DC402D}"/>
    <dgm:cxn modelId="{BE886577-4566-4E55-AE02-08404FF5E544}" srcId="{6BC04C44-8EA8-4B79-83D0-DDB35CF6CECA}" destId="{3CF77F86-3DF4-4BBF-AA1E-1394AB2367B1}" srcOrd="2" destOrd="0" parTransId="{9FC09B3D-A26E-47F3-A83F-0CA3DA5323CE}" sibTransId="{7DEAE1E5-C067-4AF5-91F5-0A40397B5958}"/>
    <dgm:cxn modelId="{97C1AFB9-98D7-4E5A-8473-49D8C58A9494}" type="presOf" srcId="{121C1B5D-8BDB-41B9-A3AA-28886D625A0B}" destId="{F92BF6B1-4D00-4125-B30F-86567C4C6BA3}" srcOrd="0" destOrd="0" presId="urn:microsoft.com/office/officeart/2005/8/layout/vProcess5"/>
    <dgm:cxn modelId="{1E184E2F-769E-4EB4-A706-5EAC2EC7F579}" type="presOf" srcId="{6528F8EC-3789-4184-9C98-3A4126DC402D}" destId="{52C52F87-6F84-4A5C-949D-2EC27C191A34}" srcOrd="0" destOrd="0" presId="urn:microsoft.com/office/officeart/2005/8/layout/vProcess5"/>
    <dgm:cxn modelId="{AD0E3451-7606-403F-A0B9-2563D8B31B78}" type="presOf" srcId="{DCC1452E-061C-4FEA-BAF1-B8BC7238B436}" destId="{6587511D-449F-48F3-9BC8-121061F10C4A}" srcOrd="0" destOrd="0" presId="urn:microsoft.com/office/officeart/2005/8/layout/vProcess5"/>
    <dgm:cxn modelId="{7872EBCF-9767-4DF7-8E59-EA7689DBDDF4}" type="presParOf" srcId="{6C665F5E-51B1-421D-A85C-EAF1C1985D43}" destId="{CCE4CACA-5494-4795-8220-7DC53ECFEBCC}" srcOrd="0" destOrd="0" presId="urn:microsoft.com/office/officeart/2005/8/layout/vProcess5"/>
    <dgm:cxn modelId="{DA18400F-DD20-4120-BD8E-6318D984BC52}" type="presParOf" srcId="{6C665F5E-51B1-421D-A85C-EAF1C1985D43}" destId="{6587511D-449F-48F3-9BC8-121061F10C4A}" srcOrd="1" destOrd="0" presId="urn:microsoft.com/office/officeart/2005/8/layout/vProcess5"/>
    <dgm:cxn modelId="{275A2B6C-8FAE-4E1E-8A55-670D009E89D1}" type="presParOf" srcId="{6C665F5E-51B1-421D-A85C-EAF1C1985D43}" destId="{637FCC89-74A6-43C1-81F3-80966CC68E0D}" srcOrd="2" destOrd="0" presId="urn:microsoft.com/office/officeart/2005/8/layout/vProcess5"/>
    <dgm:cxn modelId="{587E7A2D-1B72-4E5C-ACF6-31B4809C296C}" type="presParOf" srcId="{6C665F5E-51B1-421D-A85C-EAF1C1985D43}" destId="{D81D315A-C72B-4540-AF94-6FBCAB11F551}" srcOrd="3" destOrd="0" presId="urn:microsoft.com/office/officeart/2005/8/layout/vProcess5"/>
    <dgm:cxn modelId="{443283F8-85A5-4696-B1BD-3C7587A18A41}" type="presParOf" srcId="{6C665F5E-51B1-421D-A85C-EAF1C1985D43}" destId="{F92BF6B1-4D00-4125-B30F-86567C4C6BA3}" srcOrd="4" destOrd="0" presId="urn:microsoft.com/office/officeart/2005/8/layout/vProcess5"/>
    <dgm:cxn modelId="{20C8BFE6-E70C-4CD4-BB22-EAA861034026}" type="presParOf" srcId="{6C665F5E-51B1-421D-A85C-EAF1C1985D43}" destId="{FA512B7C-5506-43C4-A1CD-B704B100FAA5}" srcOrd="5" destOrd="0" presId="urn:microsoft.com/office/officeart/2005/8/layout/vProcess5"/>
    <dgm:cxn modelId="{5957977E-0F22-4B0F-92EB-F62F4B64DB68}" type="presParOf" srcId="{6C665F5E-51B1-421D-A85C-EAF1C1985D43}" destId="{52C52F87-6F84-4A5C-949D-2EC27C191A34}" srcOrd="6" destOrd="0" presId="urn:microsoft.com/office/officeart/2005/8/layout/vProcess5"/>
    <dgm:cxn modelId="{2FEF2756-EDFF-430B-81E8-4B860AB96D84}" type="presParOf" srcId="{6C665F5E-51B1-421D-A85C-EAF1C1985D43}" destId="{A4AB31CC-C558-4374-9553-80B3A13B225B}" srcOrd="7" destOrd="0" presId="urn:microsoft.com/office/officeart/2005/8/layout/vProcess5"/>
    <dgm:cxn modelId="{51ED0391-64E5-44C5-8B32-818D59A86517}" type="presParOf" srcId="{6C665F5E-51B1-421D-A85C-EAF1C1985D43}" destId="{9CB9747E-39A0-4705-B839-4AC63CBB92F7}" srcOrd="8" destOrd="0" presId="urn:microsoft.com/office/officeart/2005/8/layout/vProcess5"/>
    <dgm:cxn modelId="{479D1A27-3781-44B9-A055-2078844FD899}" type="presParOf" srcId="{6C665F5E-51B1-421D-A85C-EAF1C1985D43}" destId="{A794B028-2862-47E0-AFFD-87EE6AC89044}" srcOrd="9" destOrd="0" presId="urn:microsoft.com/office/officeart/2005/8/layout/vProcess5"/>
    <dgm:cxn modelId="{E45F2D14-48F2-49D1-BACB-7BCC9FF65A14}" type="presParOf" srcId="{6C665F5E-51B1-421D-A85C-EAF1C1985D43}" destId="{E9050703-959C-4374-A108-45E5F445A3EB}" srcOrd="10" destOrd="0" presId="urn:microsoft.com/office/officeart/2005/8/layout/vProcess5"/>
    <dgm:cxn modelId="{ECD913C1-B6AC-45B8-ADD6-1693AE29BD04}" type="presParOf" srcId="{6C665F5E-51B1-421D-A85C-EAF1C1985D43}" destId="{A20B74B0-3BC7-40EC-9EB0-2E692CFC468B}"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2C1845-7D91-404E-B94B-E4A04A89DFC9}" type="datetimeFigureOut">
              <a:rPr lang="es-ES" smtClean="0"/>
              <a:pPr/>
              <a:t>20/12/2017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FBD806-3D4C-4A21-8722-273D7804E5F5}"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EF72044-7CD3-4934-9ED6-0E9ABDE94361}" type="datetimeFigureOut">
              <a:rPr lang="es-ES" smtClean="0"/>
              <a:pPr/>
              <a:t>20/12/2017</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576FEB41-59BB-4565-93C4-60513CC2D5B4}"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F72044-7CD3-4934-9ED6-0E9ABDE94361}" type="datetimeFigureOut">
              <a:rPr lang="es-ES" smtClean="0"/>
              <a:pPr/>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76FEB41-59BB-4565-93C4-60513CC2D5B4}"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F72044-7CD3-4934-9ED6-0E9ABDE94361}" type="datetimeFigureOut">
              <a:rPr lang="es-ES" smtClean="0"/>
              <a:pPr/>
              <a:t>20/12/2017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76FEB41-59BB-4565-93C4-60513CC2D5B4}"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EF72044-7CD3-4934-9ED6-0E9ABDE94361}" type="datetimeFigureOut">
              <a:rPr lang="es-ES" smtClean="0"/>
              <a:pPr/>
              <a:t>20/12/2017</a:t>
            </a:fld>
            <a:endParaRPr lang="es-ES" dirty="0"/>
          </a:p>
        </p:txBody>
      </p:sp>
      <p:sp>
        <p:nvSpPr>
          <p:cNvPr id="9" name="8 Marcador de número de diapositiva"/>
          <p:cNvSpPr>
            <a:spLocks noGrp="1"/>
          </p:cNvSpPr>
          <p:nvPr>
            <p:ph type="sldNum" sz="quarter" idx="15"/>
          </p:nvPr>
        </p:nvSpPr>
        <p:spPr/>
        <p:txBody>
          <a:bodyPr rtlCol="0"/>
          <a:lstStyle/>
          <a:p>
            <a:fld id="{576FEB41-59BB-4565-93C4-60513CC2D5B4}" type="slidenum">
              <a:rPr lang="es-ES" smtClean="0"/>
              <a:pPr/>
              <a:t>‹Nº›</a:t>
            </a:fld>
            <a:endParaRPr lang="es-ES" dirty="0"/>
          </a:p>
        </p:txBody>
      </p:sp>
      <p:sp>
        <p:nvSpPr>
          <p:cNvPr id="10" name="9 Marcador de pie de página"/>
          <p:cNvSpPr>
            <a:spLocks noGrp="1"/>
          </p:cNvSpPr>
          <p:nvPr>
            <p:ph type="ftr" sz="quarter" idx="16"/>
          </p:nvPr>
        </p:nvSpPr>
        <p:spPr/>
        <p:txBody>
          <a:bodyPr rtlCol="0"/>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EF72044-7CD3-4934-9ED6-0E9ABDE94361}" type="datetimeFigureOut">
              <a:rPr lang="es-ES" smtClean="0"/>
              <a:pPr/>
              <a:t>20/12/2017</a:t>
            </a:fld>
            <a:endParaRPr lang="es-ES"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576FEB41-59BB-4565-93C4-60513CC2D5B4}"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EF72044-7CD3-4934-9ED6-0E9ABDE94361}" type="datetimeFigureOut">
              <a:rPr lang="es-ES" smtClean="0"/>
              <a:pPr/>
              <a:t>20/12/2017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76FEB41-59BB-4565-93C4-60513CC2D5B4}" type="slidenum">
              <a:rPr lang="es-ES" smtClean="0"/>
              <a:pPr/>
              <a:t>‹Nº›</a:t>
            </a:fld>
            <a:endParaRPr lang="es-ES"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EF72044-7CD3-4934-9ED6-0E9ABDE94361}" type="datetimeFigureOut">
              <a:rPr lang="es-ES" smtClean="0"/>
              <a:pPr/>
              <a:t>20/12/2017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76FEB41-59BB-4565-93C4-60513CC2D5B4}" type="slidenum">
              <a:rPr lang="es-ES" smtClean="0"/>
              <a:pPr/>
              <a:t>‹Nº›</a:t>
            </a:fld>
            <a:endParaRPr lang="es-ES"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EF72044-7CD3-4934-9ED6-0E9ABDE94361}" type="datetimeFigureOut">
              <a:rPr lang="es-ES" smtClean="0"/>
              <a:pPr/>
              <a:t>20/12/2017</a:t>
            </a:fld>
            <a:endParaRPr lang="es-ES" dirty="0"/>
          </a:p>
        </p:txBody>
      </p:sp>
      <p:sp>
        <p:nvSpPr>
          <p:cNvPr id="7" name="6 Marcador de número de diapositiva"/>
          <p:cNvSpPr>
            <a:spLocks noGrp="1"/>
          </p:cNvSpPr>
          <p:nvPr>
            <p:ph type="sldNum" sz="quarter" idx="11"/>
          </p:nvPr>
        </p:nvSpPr>
        <p:spPr/>
        <p:txBody>
          <a:bodyPr rtlCol="0"/>
          <a:lstStyle/>
          <a:p>
            <a:fld id="{576FEB41-59BB-4565-93C4-60513CC2D5B4}" type="slidenum">
              <a:rPr lang="es-ES" smtClean="0"/>
              <a:pPr/>
              <a:t>‹Nº›</a:t>
            </a:fld>
            <a:endParaRPr lang="es-ES" dirty="0"/>
          </a:p>
        </p:txBody>
      </p:sp>
      <p:sp>
        <p:nvSpPr>
          <p:cNvPr id="8" name="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F72044-7CD3-4934-9ED6-0E9ABDE94361}" type="datetimeFigureOut">
              <a:rPr lang="es-ES" smtClean="0"/>
              <a:pPr/>
              <a:t>20/12/2017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76FEB41-59BB-4565-93C4-60513CC2D5B4}"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EF72044-7CD3-4934-9ED6-0E9ABDE94361}" type="datetimeFigureOut">
              <a:rPr lang="es-ES" smtClean="0"/>
              <a:pPr/>
              <a:t>20/12/2017</a:t>
            </a:fld>
            <a:endParaRPr lang="es-ES" dirty="0"/>
          </a:p>
        </p:txBody>
      </p:sp>
      <p:sp>
        <p:nvSpPr>
          <p:cNvPr id="22" name="21 Marcador de número de diapositiva"/>
          <p:cNvSpPr>
            <a:spLocks noGrp="1"/>
          </p:cNvSpPr>
          <p:nvPr>
            <p:ph type="sldNum" sz="quarter" idx="15"/>
          </p:nvPr>
        </p:nvSpPr>
        <p:spPr/>
        <p:txBody>
          <a:bodyPr rtlCol="0"/>
          <a:lstStyle/>
          <a:p>
            <a:fld id="{576FEB41-59BB-4565-93C4-60513CC2D5B4}" type="slidenum">
              <a:rPr lang="es-ES" smtClean="0"/>
              <a:pPr/>
              <a:t>‹Nº›</a:t>
            </a:fld>
            <a:endParaRPr lang="es-ES" dirty="0"/>
          </a:p>
        </p:txBody>
      </p:sp>
      <p:sp>
        <p:nvSpPr>
          <p:cNvPr id="23" name="22 Marcador de pie de página"/>
          <p:cNvSpPr>
            <a:spLocks noGrp="1"/>
          </p:cNvSpPr>
          <p:nvPr>
            <p:ph type="ftr" sz="quarter" idx="16"/>
          </p:nvPr>
        </p:nvSpPr>
        <p:spPr/>
        <p:txBody>
          <a:bodyPr rtlCol="0"/>
          <a:lstStyle/>
          <a:p>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EF72044-7CD3-4934-9ED6-0E9ABDE94361}" type="datetimeFigureOut">
              <a:rPr lang="es-ES" smtClean="0"/>
              <a:pPr/>
              <a:t>20/12/2017</a:t>
            </a:fld>
            <a:endParaRPr lang="es-ES" dirty="0"/>
          </a:p>
        </p:txBody>
      </p:sp>
      <p:sp>
        <p:nvSpPr>
          <p:cNvPr id="18" name="17 Marcador de número de diapositiva"/>
          <p:cNvSpPr>
            <a:spLocks noGrp="1"/>
          </p:cNvSpPr>
          <p:nvPr>
            <p:ph type="sldNum" sz="quarter" idx="11"/>
          </p:nvPr>
        </p:nvSpPr>
        <p:spPr/>
        <p:txBody>
          <a:bodyPr rtlCol="0"/>
          <a:lstStyle/>
          <a:p>
            <a:fld id="{576FEB41-59BB-4565-93C4-60513CC2D5B4}" type="slidenum">
              <a:rPr lang="es-ES" smtClean="0"/>
              <a:pPr/>
              <a:t>‹Nº›</a:t>
            </a:fld>
            <a:endParaRPr lang="es-ES" dirty="0"/>
          </a:p>
        </p:txBody>
      </p:sp>
      <p:sp>
        <p:nvSpPr>
          <p:cNvPr id="21" name="20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EF72044-7CD3-4934-9ED6-0E9ABDE94361}" type="datetimeFigureOut">
              <a:rPr lang="es-ES" smtClean="0"/>
              <a:pPr/>
              <a:t>20/12/2017</a:t>
            </a:fld>
            <a:endParaRPr lang="es-ES"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76FEB41-59BB-4565-93C4-60513CC2D5B4}"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Normativa%20(Subjetividad,%20Opcionalidad%20o%20Vac&#237;os%20en%20la%20Normas).docx"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Organismos%20elaboran%20la%20Normativa%20Contable.xlsx" TargetMode="External"/><Relationship Id="rId5" Type="http://schemas.openxmlformats.org/officeDocument/2006/relationships/image" Target="../media/image19.jpeg"/><Relationship Id="rId4" Type="http://schemas.openxmlformats.org/officeDocument/2006/relationships/hyperlink" Target="MATRIZ%20DE%20NIC.xlsx" TargetMode="Externa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hyperlink" Target="ANALISIS%20COMPARATIVO%20PROPUESTA.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ENCUESTA.docx"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52" y="147459"/>
            <a:ext cx="6701051" cy="1801507"/>
          </a:xfrm>
          <a:prstGeom prst="rect">
            <a:avLst/>
          </a:prstGeom>
          <a:noFill/>
          <a:ln>
            <a:noFill/>
          </a:ln>
        </p:spPr>
      </p:pic>
      <p:sp>
        <p:nvSpPr>
          <p:cNvPr id="5" name="4 Rectángulo"/>
          <p:cNvSpPr/>
          <p:nvPr/>
        </p:nvSpPr>
        <p:spPr>
          <a:xfrm>
            <a:off x="214282" y="2467831"/>
            <a:ext cx="8786874" cy="4247317"/>
          </a:xfrm>
          <a:prstGeom prst="rect">
            <a:avLst/>
          </a:prstGeom>
        </p:spPr>
        <p:txBody>
          <a:bodyPr wrap="square">
            <a:spAutoFit/>
          </a:bodyPr>
          <a:lstStyle/>
          <a:p>
            <a:pPr algn="ctr"/>
            <a:r>
              <a:rPr lang="es-EC" b="1" dirty="0">
                <a:ln w="0"/>
                <a:latin typeface="Times New Roman" pitchFamily="18" charset="0"/>
                <a:cs typeface="Times New Roman" pitchFamily="18" charset="0"/>
              </a:rPr>
              <a:t>DEPARTAMENTO DE CIENCIAS ADMINISTRATIVAS, ECONÓMICAS Y DE COMERCIO</a:t>
            </a:r>
            <a:br>
              <a:rPr lang="es-EC" b="1" dirty="0">
                <a:ln w="0"/>
                <a:latin typeface="Times New Roman" pitchFamily="18" charset="0"/>
                <a:cs typeface="Times New Roman" pitchFamily="18" charset="0"/>
              </a:rPr>
            </a:br>
            <a:endParaRPr lang="es-EC" b="1" dirty="0">
              <a:ln w="0"/>
              <a:latin typeface="Times New Roman" pitchFamily="18" charset="0"/>
              <a:cs typeface="Times New Roman" pitchFamily="18" charset="0"/>
            </a:endParaRPr>
          </a:p>
          <a:p>
            <a:pPr algn="ctr"/>
            <a:r>
              <a:rPr lang="es-EC" b="1" dirty="0">
                <a:ln w="0"/>
                <a:latin typeface="Times New Roman" pitchFamily="18" charset="0"/>
                <a:cs typeface="Times New Roman" pitchFamily="18" charset="0"/>
              </a:rPr>
              <a:t>CARRERA DE CONTABILIDAD Y AUDITORÍA</a:t>
            </a:r>
            <a:br>
              <a:rPr lang="es-EC" b="1" dirty="0">
                <a:ln w="0"/>
                <a:latin typeface="Times New Roman" pitchFamily="18" charset="0"/>
                <a:cs typeface="Times New Roman" pitchFamily="18" charset="0"/>
              </a:rPr>
            </a:br>
            <a:r>
              <a:rPr lang="es-EC" b="1" dirty="0" smtClean="0">
                <a:ln w="0"/>
                <a:solidFill>
                  <a:schemeClr val="tx1"/>
                </a:solidFill>
                <a:latin typeface="Times New Roman" pitchFamily="18" charset="0"/>
                <a:cs typeface="Times New Roman" pitchFamily="18" charset="0"/>
              </a:rPr>
              <a:t/>
            </a:r>
            <a:br>
              <a:rPr lang="es-EC" b="1" dirty="0" smtClean="0">
                <a:ln w="0"/>
                <a:solidFill>
                  <a:schemeClr val="tx1"/>
                </a:solidFill>
                <a:latin typeface="Times New Roman" pitchFamily="18" charset="0"/>
                <a:cs typeface="Times New Roman" pitchFamily="18" charset="0"/>
              </a:rPr>
            </a:br>
            <a:r>
              <a:rPr lang="es-EC" b="1" dirty="0" smtClean="0">
                <a:ln w="0"/>
                <a:solidFill>
                  <a:schemeClr val="tx1"/>
                </a:solidFill>
                <a:latin typeface="Times New Roman" pitchFamily="18" charset="0"/>
                <a:cs typeface="Times New Roman" pitchFamily="18" charset="0"/>
              </a:rPr>
              <a:t>TEMA:“</a:t>
            </a:r>
            <a:r>
              <a:rPr lang="es-ES_tradnl" b="1" dirty="0" smtClean="0">
                <a:latin typeface="Times New Roman" pitchFamily="18" charset="0"/>
                <a:cs typeface="Times New Roman" pitchFamily="18" charset="0"/>
              </a:rPr>
              <a:t>CONTABILIDAD CREATIVA EN EL ECUADOR. UNA PERCEPCIÓN DE AUDITORES Y CONTADORES DE LAS EMPRESAS AUTOMOTRICES DE LA PROVINCIA DE PICHINCHA</a:t>
            </a:r>
            <a:r>
              <a:rPr lang="es-EC" b="1" dirty="0" smtClean="0">
                <a:ln w="0"/>
                <a:solidFill>
                  <a:schemeClr val="tx1"/>
                </a:solidFill>
                <a:latin typeface="Times New Roman" pitchFamily="18" charset="0"/>
                <a:cs typeface="Times New Roman" pitchFamily="18" charset="0"/>
              </a:rPr>
              <a:t>”</a:t>
            </a:r>
          </a:p>
          <a:p>
            <a:pPr algn="ctr"/>
            <a:r>
              <a:rPr lang="es-EC" b="1" dirty="0">
                <a:ln w="0"/>
                <a:latin typeface="Times New Roman" pitchFamily="18" charset="0"/>
                <a:cs typeface="Times New Roman" pitchFamily="18" charset="0"/>
              </a:rPr>
              <a:t/>
            </a:r>
            <a:br>
              <a:rPr lang="es-EC" b="1" dirty="0">
                <a:ln w="0"/>
                <a:latin typeface="Times New Roman" pitchFamily="18" charset="0"/>
                <a:cs typeface="Times New Roman" pitchFamily="18" charset="0"/>
              </a:rPr>
            </a:br>
            <a:r>
              <a:rPr lang="es-EC" b="1" dirty="0">
                <a:ln w="0"/>
                <a:latin typeface="Times New Roman" pitchFamily="18" charset="0"/>
                <a:cs typeface="Times New Roman" pitchFamily="18" charset="0"/>
              </a:rPr>
              <a:t/>
            </a:r>
            <a:br>
              <a:rPr lang="es-EC" b="1" dirty="0">
                <a:ln w="0"/>
                <a:latin typeface="Times New Roman" pitchFamily="18" charset="0"/>
                <a:cs typeface="Times New Roman" pitchFamily="18" charset="0"/>
              </a:rPr>
            </a:br>
            <a:r>
              <a:rPr lang="es-EC" b="1" dirty="0">
                <a:ln w="0"/>
                <a:latin typeface="Times New Roman" pitchFamily="18" charset="0"/>
                <a:cs typeface="Times New Roman" pitchFamily="18" charset="0"/>
              </a:rPr>
              <a:t>AUTOR: </a:t>
            </a:r>
            <a:r>
              <a:rPr lang="es-EC" b="1" dirty="0" smtClean="0">
                <a:ln w="0"/>
                <a:latin typeface="Times New Roman" pitchFamily="18" charset="0"/>
                <a:cs typeface="Times New Roman" pitchFamily="18" charset="0"/>
              </a:rPr>
              <a:t>SILVANA ROCIO HUERA CHICHANDE</a:t>
            </a:r>
            <a:r>
              <a:rPr lang="es-EC" b="1" dirty="0">
                <a:ln w="0"/>
                <a:latin typeface="Times New Roman" pitchFamily="18" charset="0"/>
                <a:cs typeface="Times New Roman" pitchFamily="18" charset="0"/>
              </a:rPr>
              <a:t/>
            </a:r>
            <a:br>
              <a:rPr lang="es-EC" b="1" dirty="0">
                <a:ln w="0"/>
                <a:latin typeface="Times New Roman" pitchFamily="18" charset="0"/>
                <a:cs typeface="Times New Roman" pitchFamily="18" charset="0"/>
              </a:rPr>
            </a:br>
            <a:r>
              <a:rPr lang="es-EC" b="1" dirty="0">
                <a:ln w="0"/>
                <a:latin typeface="Times New Roman" pitchFamily="18" charset="0"/>
                <a:cs typeface="Times New Roman" pitchFamily="18" charset="0"/>
              </a:rPr>
              <a:t/>
            </a:r>
            <a:br>
              <a:rPr lang="es-EC" b="1" dirty="0">
                <a:ln w="0"/>
                <a:latin typeface="Times New Roman" pitchFamily="18" charset="0"/>
                <a:cs typeface="Times New Roman" pitchFamily="18" charset="0"/>
              </a:rPr>
            </a:br>
            <a:r>
              <a:rPr lang="es-EC" b="1" dirty="0">
                <a:ln w="0"/>
                <a:latin typeface="Times New Roman" pitchFamily="18" charset="0"/>
                <a:cs typeface="Times New Roman" pitchFamily="18" charset="0"/>
              </a:rPr>
              <a:t>DIRECTOR DE TESIS: ING. </a:t>
            </a:r>
            <a:r>
              <a:rPr lang="es-EC" b="1" dirty="0" smtClean="0">
                <a:ln w="0"/>
                <a:latin typeface="Times New Roman" pitchFamily="18" charset="0"/>
                <a:cs typeface="Times New Roman" pitchFamily="18" charset="0"/>
              </a:rPr>
              <a:t>SANDRA PATRICIA GALARZA</a:t>
            </a:r>
            <a:r>
              <a:rPr lang="es-EC" b="1" dirty="0">
                <a:ln w="0"/>
                <a:latin typeface="Times New Roman" pitchFamily="18" charset="0"/>
                <a:cs typeface="Times New Roman" pitchFamily="18" charset="0"/>
              </a:rPr>
              <a:t/>
            </a:r>
            <a:br>
              <a:rPr lang="es-EC" b="1" dirty="0">
                <a:ln w="0"/>
                <a:latin typeface="Times New Roman" pitchFamily="18" charset="0"/>
                <a:cs typeface="Times New Roman" pitchFamily="18" charset="0"/>
              </a:rPr>
            </a:br>
            <a:r>
              <a:rPr lang="es-EC" b="1" dirty="0" smtClean="0">
                <a:ln w="0"/>
                <a:solidFill>
                  <a:schemeClr val="tx1"/>
                </a:solidFill>
                <a:latin typeface="Times New Roman" pitchFamily="18" charset="0"/>
                <a:cs typeface="Times New Roman" pitchFamily="18" charset="0"/>
              </a:rPr>
              <a:t/>
            </a:r>
            <a:br>
              <a:rPr lang="es-EC" b="1" dirty="0" smtClean="0">
                <a:ln w="0"/>
                <a:solidFill>
                  <a:schemeClr val="tx1"/>
                </a:solidFill>
                <a:latin typeface="Times New Roman" pitchFamily="18" charset="0"/>
                <a:cs typeface="Times New Roman" pitchFamily="18" charset="0"/>
              </a:rPr>
            </a:br>
            <a:r>
              <a:rPr lang="es-EC" b="1" dirty="0" smtClean="0">
                <a:ln w="0"/>
                <a:solidFill>
                  <a:schemeClr val="tx1"/>
                </a:solidFill>
                <a:latin typeface="Times New Roman" pitchFamily="18" charset="0"/>
                <a:cs typeface="Times New Roman" pitchFamily="18" charset="0"/>
              </a:rPr>
              <a:t>SANGOLQUÍ - 2017</a:t>
            </a:r>
            <a:endParaRPr lang="es-E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r>
              <a:rPr lang="es-ES" dirty="0" smtClean="0"/>
              <a:t>Resultados de la Investigación</a:t>
            </a:r>
            <a:endParaRPr lang="es-ES" dirty="0"/>
          </a:p>
        </p:txBody>
      </p:sp>
      <p:pic>
        <p:nvPicPr>
          <p:cNvPr id="21" name="Picture 7"/>
          <p:cNvPicPr>
            <a:picLocks noChangeAspect="1" noChangeArrowheads="1"/>
          </p:cNvPicPr>
          <p:nvPr/>
        </p:nvPicPr>
        <p:blipFill>
          <a:blip r:embed="rId2"/>
          <a:srcRect/>
          <a:stretch>
            <a:fillRect/>
          </a:stretch>
        </p:blipFill>
        <p:spPr bwMode="auto">
          <a:xfrm>
            <a:off x="428596" y="1285861"/>
            <a:ext cx="7500991"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746" name="Picture 2" descr="Resultado de imagen para nic y niif"/>
          <p:cNvPicPr>
            <a:picLocks noChangeAspect="1" noChangeArrowheads="1"/>
          </p:cNvPicPr>
          <p:nvPr/>
        </p:nvPicPr>
        <p:blipFill>
          <a:blip r:embed="rId3"/>
          <a:srcRect/>
          <a:stretch>
            <a:fillRect/>
          </a:stretch>
        </p:blipFill>
        <p:spPr bwMode="auto">
          <a:xfrm>
            <a:off x="1571604" y="4143380"/>
            <a:ext cx="2071702" cy="1726418"/>
          </a:xfrm>
          <a:prstGeom prst="rect">
            <a:avLst/>
          </a:prstGeom>
          <a:noFill/>
        </p:spPr>
      </p:pic>
      <p:pic>
        <p:nvPicPr>
          <p:cNvPr id="21506" name="Picture 2" descr="Resultado de imagen para normas internacionales de contabilidad">
            <a:hlinkClick r:id="rId4" action="ppaction://hlinkfile"/>
          </p:cNvPr>
          <p:cNvPicPr>
            <a:picLocks noChangeAspect="1" noChangeArrowheads="1"/>
          </p:cNvPicPr>
          <p:nvPr/>
        </p:nvPicPr>
        <p:blipFill>
          <a:blip r:embed="rId5"/>
          <a:srcRect/>
          <a:stretch>
            <a:fillRect/>
          </a:stretch>
        </p:blipFill>
        <p:spPr bwMode="auto">
          <a:xfrm>
            <a:off x="8001024" y="3214686"/>
            <a:ext cx="785818" cy="714380"/>
          </a:xfrm>
          <a:prstGeom prst="rect">
            <a:avLst/>
          </a:prstGeom>
          <a:noFill/>
        </p:spPr>
      </p:pic>
      <p:pic>
        <p:nvPicPr>
          <p:cNvPr id="21508" name="Picture 4" descr="Resultado de imagen para entidades emisoras de normas de contabilidad">
            <a:hlinkClick r:id="rId6" action="ppaction://hlinkfile"/>
          </p:cNvPr>
          <p:cNvPicPr>
            <a:picLocks noChangeAspect="1" noChangeArrowheads="1"/>
          </p:cNvPicPr>
          <p:nvPr/>
        </p:nvPicPr>
        <p:blipFill>
          <a:blip r:embed="rId7"/>
          <a:srcRect/>
          <a:stretch>
            <a:fillRect/>
          </a:stretch>
        </p:blipFill>
        <p:spPr bwMode="auto">
          <a:xfrm>
            <a:off x="8001024" y="4143380"/>
            <a:ext cx="1095383" cy="857256"/>
          </a:xfrm>
          <a:prstGeom prst="rect">
            <a:avLst/>
          </a:prstGeom>
          <a:noFill/>
        </p:spPr>
      </p:pic>
      <p:pic>
        <p:nvPicPr>
          <p:cNvPr id="21510" name="Picture 6" descr="Imagen relacionada">
            <a:hlinkClick r:id="rId8" action="ppaction://hlinkfile"/>
          </p:cNvPr>
          <p:cNvPicPr>
            <a:picLocks noChangeAspect="1" noChangeArrowheads="1"/>
          </p:cNvPicPr>
          <p:nvPr/>
        </p:nvPicPr>
        <p:blipFill>
          <a:blip r:embed="rId9" cstate="print"/>
          <a:srcRect/>
          <a:stretch>
            <a:fillRect/>
          </a:stretch>
        </p:blipFill>
        <p:spPr bwMode="auto">
          <a:xfrm>
            <a:off x="8072462" y="5143512"/>
            <a:ext cx="785818" cy="7831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11156"/>
          </a:xfrm>
        </p:spPr>
        <p:txBody>
          <a:bodyPr>
            <a:normAutofit fontScale="90000"/>
          </a:bodyPr>
          <a:lstStyle/>
          <a:p>
            <a:r>
              <a:rPr lang="es-ES" dirty="0" smtClean="0"/>
              <a:t>Análisis Factorial </a:t>
            </a:r>
            <a:endParaRPr lang="es-ES" dirty="0"/>
          </a:p>
        </p:txBody>
      </p:sp>
      <p:sp>
        <p:nvSpPr>
          <p:cNvPr id="3" name="2 Marcador de contenido"/>
          <p:cNvSpPr>
            <a:spLocks noGrp="1"/>
          </p:cNvSpPr>
          <p:nvPr>
            <p:ph sz="quarter" idx="1"/>
          </p:nvPr>
        </p:nvSpPr>
        <p:spPr>
          <a:xfrm>
            <a:off x="428596" y="1000108"/>
            <a:ext cx="3657600" cy="4572000"/>
          </a:xfrm>
        </p:spPr>
        <p:txBody>
          <a:bodyPr>
            <a:normAutofit lnSpcReduction="10000"/>
          </a:bodyPr>
          <a:lstStyle/>
          <a:p>
            <a:r>
              <a:rPr lang="es-ES_tradnl" sz="1600" b="1" dirty="0" smtClean="0"/>
              <a:t>Concepto:</a:t>
            </a:r>
          </a:p>
          <a:p>
            <a:pPr algn="just">
              <a:buNone/>
            </a:pPr>
            <a:r>
              <a:rPr lang="es-ES_tradnl" sz="1600" dirty="0" smtClean="0"/>
              <a:t>	Es </a:t>
            </a:r>
            <a:r>
              <a:rPr lang="es-ES_tradnl" sz="1600" dirty="0"/>
              <a:t>una técnica de reducción </a:t>
            </a:r>
            <a:r>
              <a:rPr lang="es-ES_tradnl" sz="1600" dirty="0" smtClean="0"/>
              <a:t>o simplificación de </a:t>
            </a:r>
            <a:r>
              <a:rPr lang="es-ES_tradnl" sz="1600" dirty="0"/>
              <a:t>datos que sirve para encontrar grupos homogéneos de variables a partir de un conjunto numerosos de variables</a:t>
            </a:r>
            <a:r>
              <a:rPr lang="es-ES_tradnl" sz="1600" dirty="0" smtClean="0"/>
              <a:t>.</a:t>
            </a:r>
          </a:p>
          <a:p>
            <a:endParaRPr lang="es-ES_tradnl" sz="1600" dirty="0"/>
          </a:p>
          <a:p>
            <a:pPr>
              <a:buNone/>
            </a:pPr>
            <a:endParaRPr lang="es-ES_tradnl" sz="1600" dirty="0"/>
          </a:p>
          <a:p>
            <a:endParaRPr lang="es-ES_tradnl" sz="1600" dirty="0" smtClean="0"/>
          </a:p>
          <a:p>
            <a:r>
              <a:rPr lang="es-ES_tradnl" sz="1600" b="1" dirty="0"/>
              <a:t>Método de Alfa de </a:t>
            </a:r>
            <a:r>
              <a:rPr lang="es-ES_tradnl" sz="1600" b="1" dirty="0" smtClean="0"/>
              <a:t>Cronbach </a:t>
            </a:r>
          </a:p>
          <a:p>
            <a:pPr algn="just">
              <a:buNone/>
            </a:pPr>
            <a:r>
              <a:rPr lang="es-ES_tradnl" sz="1600" b="1" dirty="0"/>
              <a:t>	</a:t>
            </a:r>
            <a:r>
              <a:rPr lang="es-ES_tradnl" sz="1600" dirty="0" smtClean="0"/>
              <a:t>El </a:t>
            </a:r>
            <a:r>
              <a:rPr lang="es-ES_tradnl" sz="1600" dirty="0"/>
              <a:t>método de consistencia permite estimar la fiabilidad de un instrumento de medida a través de un conjunto de ítems que se espera que midan el mismo constructo o dimensión teórica.</a:t>
            </a:r>
            <a:endParaRPr lang="es-ES" sz="1600" dirty="0"/>
          </a:p>
          <a:p>
            <a:endParaRPr lang="es-ES" sz="1600" dirty="0"/>
          </a:p>
        </p:txBody>
      </p:sp>
      <p:sp>
        <p:nvSpPr>
          <p:cNvPr id="4" name="3 Marcador de contenido"/>
          <p:cNvSpPr>
            <a:spLocks noGrp="1"/>
          </p:cNvSpPr>
          <p:nvPr>
            <p:ph sz="quarter" idx="2"/>
          </p:nvPr>
        </p:nvSpPr>
        <p:spPr>
          <a:xfrm>
            <a:off x="4286248" y="1000108"/>
            <a:ext cx="3657600" cy="4572000"/>
          </a:xfrm>
        </p:spPr>
        <p:txBody>
          <a:bodyPr>
            <a:normAutofit lnSpcReduction="10000"/>
          </a:bodyPr>
          <a:lstStyle/>
          <a:p>
            <a:r>
              <a:rPr lang="es-ES_tradnl" sz="1600" dirty="0"/>
              <a:t>Como criterio general, George y Mallery (2003, p.231) sugieren las recomendaciones siguientes para evaluar los coeficientes de Alfa de Crombach:</a:t>
            </a:r>
            <a:endParaRPr lang="es-ES" sz="1600" dirty="0"/>
          </a:p>
          <a:p>
            <a:pPr lvl="0">
              <a:buNone/>
            </a:pPr>
            <a:r>
              <a:rPr lang="es-ES_tradnl" sz="1600" dirty="0"/>
              <a:t>	</a:t>
            </a:r>
            <a:r>
              <a:rPr lang="es-ES_tradnl" sz="1600" dirty="0" smtClean="0"/>
              <a:t>	Coeficiente </a:t>
            </a:r>
            <a:r>
              <a:rPr lang="es-ES_tradnl" sz="1600" dirty="0"/>
              <a:t>alto &gt; 9 es </a:t>
            </a:r>
            <a:r>
              <a:rPr lang="es-ES_tradnl" sz="1600" dirty="0" smtClean="0"/>
              <a:t>	excelente </a:t>
            </a:r>
            <a:endParaRPr lang="es-ES" sz="1600" dirty="0" smtClean="0"/>
          </a:p>
          <a:p>
            <a:pPr lvl="0">
              <a:buNone/>
            </a:pPr>
            <a:r>
              <a:rPr lang="es-ES_tradnl" sz="1600" dirty="0" smtClean="0"/>
              <a:t>		Coeficiente alto &gt; 8 es 	bueno </a:t>
            </a:r>
            <a:r>
              <a:rPr lang="es-ES" sz="1600" dirty="0"/>
              <a:t>	</a:t>
            </a:r>
            <a:r>
              <a:rPr lang="es-ES" sz="1600" dirty="0" smtClean="0"/>
              <a:t>	</a:t>
            </a:r>
            <a:r>
              <a:rPr lang="es-ES_tradnl" sz="1600" dirty="0" smtClean="0"/>
              <a:t>Coeficiente </a:t>
            </a:r>
            <a:r>
              <a:rPr lang="es-ES_tradnl" sz="1600" dirty="0"/>
              <a:t>alto &gt; 7 es </a:t>
            </a:r>
            <a:r>
              <a:rPr lang="es-ES_tradnl" sz="1600" dirty="0" smtClean="0"/>
              <a:t>	aceptable </a:t>
            </a:r>
            <a:endParaRPr lang="es-ES" sz="1600" dirty="0"/>
          </a:p>
          <a:p>
            <a:pPr lvl="0">
              <a:buNone/>
            </a:pPr>
            <a:r>
              <a:rPr lang="es-ES_tradnl" sz="1600" dirty="0" smtClean="0"/>
              <a:t>		Coeficiente </a:t>
            </a:r>
            <a:r>
              <a:rPr lang="es-ES_tradnl" sz="1600" dirty="0"/>
              <a:t>alto &gt; 6 es </a:t>
            </a:r>
            <a:r>
              <a:rPr lang="es-ES_tradnl" sz="1600" dirty="0" smtClean="0"/>
              <a:t>	cuestionable </a:t>
            </a:r>
            <a:endParaRPr lang="es-ES" sz="1600" dirty="0"/>
          </a:p>
          <a:p>
            <a:pPr lvl="0">
              <a:buNone/>
            </a:pPr>
            <a:r>
              <a:rPr lang="es-ES_tradnl" sz="1600" dirty="0" smtClean="0"/>
              <a:t>		Coeficiente </a:t>
            </a:r>
            <a:r>
              <a:rPr lang="es-ES_tradnl" sz="1600" dirty="0"/>
              <a:t>alto &gt; 5 es </a:t>
            </a:r>
            <a:r>
              <a:rPr lang="es-ES_tradnl" sz="1600" dirty="0" smtClean="0"/>
              <a:t>	pobre </a:t>
            </a:r>
            <a:endParaRPr lang="es-ES" sz="1600" dirty="0"/>
          </a:p>
          <a:p>
            <a:pPr lvl="0">
              <a:buNone/>
            </a:pPr>
            <a:r>
              <a:rPr lang="es-ES_tradnl" sz="1600" dirty="0" smtClean="0"/>
              <a:t>		Coeficiente </a:t>
            </a:r>
            <a:r>
              <a:rPr lang="es-ES_tradnl" sz="1600" dirty="0"/>
              <a:t>alto &lt; 5 es </a:t>
            </a:r>
            <a:r>
              <a:rPr lang="es-ES_tradnl" sz="1600" dirty="0" smtClean="0"/>
              <a:t>	inaceptable</a:t>
            </a:r>
            <a:endParaRPr lang="es-ES" sz="1600" dirty="0"/>
          </a:p>
          <a:p>
            <a:endParaRPr lang="es-ES" dirty="0"/>
          </a:p>
        </p:txBody>
      </p:sp>
      <p:pic>
        <p:nvPicPr>
          <p:cNvPr id="32769" name="Picture 1"/>
          <p:cNvPicPr>
            <a:picLocks noChangeAspect="1" noChangeArrowheads="1"/>
          </p:cNvPicPr>
          <p:nvPr/>
        </p:nvPicPr>
        <p:blipFill>
          <a:blip r:embed="rId2"/>
          <a:srcRect/>
          <a:stretch>
            <a:fillRect/>
          </a:stretch>
        </p:blipFill>
        <p:spPr bwMode="auto">
          <a:xfrm>
            <a:off x="4714876" y="5286388"/>
            <a:ext cx="2952750"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582594"/>
          </a:xfrm>
        </p:spPr>
        <p:txBody>
          <a:bodyPr>
            <a:normAutofit/>
          </a:bodyPr>
          <a:lstStyle/>
          <a:p>
            <a:r>
              <a:rPr lang="es-ES" dirty="0" smtClean="0"/>
              <a:t>Análisis de Frecuencias </a:t>
            </a:r>
            <a:endParaRPr lang="es-ES" dirty="0"/>
          </a:p>
        </p:txBody>
      </p:sp>
      <p:sp>
        <p:nvSpPr>
          <p:cNvPr id="5" name="4 Rectángulo"/>
          <p:cNvSpPr/>
          <p:nvPr/>
        </p:nvSpPr>
        <p:spPr>
          <a:xfrm>
            <a:off x="428596" y="642918"/>
            <a:ext cx="3506088" cy="369332"/>
          </a:xfrm>
          <a:prstGeom prst="rect">
            <a:avLst/>
          </a:prstGeom>
        </p:spPr>
        <p:txBody>
          <a:bodyPr wrap="none">
            <a:spAutoFit/>
          </a:bodyPr>
          <a:lstStyle/>
          <a:p>
            <a:r>
              <a:rPr lang="es-ES_tradnl" b="1" i="1" dirty="0">
                <a:latin typeface="Times New Roman" pitchFamily="18" charset="0"/>
                <a:cs typeface="Times New Roman" pitchFamily="18" charset="0"/>
              </a:rPr>
              <a:t>Herramienta de Negocios Legítima</a:t>
            </a:r>
            <a:endParaRPr lang="es-ES" dirty="0">
              <a:latin typeface="Times New Roman" pitchFamily="18" charset="0"/>
              <a:cs typeface="Times New Roman" pitchFamily="18" charset="0"/>
            </a:endParaRPr>
          </a:p>
        </p:txBody>
      </p:sp>
      <p:pic>
        <p:nvPicPr>
          <p:cNvPr id="34817" name="Picture 1"/>
          <p:cNvPicPr>
            <a:picLocks noChangeAspect="1" noChangeArrowheads="1"/>
          </p:cNvPicPr>
          <p:nvPr/>
        </p:nvPicPr>
        <p:blipFill>
          <a:blip r:embed="rId2"/>
          <a:srcRect/>
          <a:stretch>
            <a:fillRect/>
          </a:stretch>
        </p:blipFill>
        <p:spPr bwMode="auto">
          <a:xfrm>
            <a:off x="428596" y="1142984"/>
            <a:ext cx="3429024" cy="2286016"/>
          </a:xfrm>
          <a:prstGeom prst="rect">
            <a:avLst/>
          </a:prstGeom>
          <a:noFill/>
          <a:ln w="9525">
            <a:noFill/>
            <a:miter lim="800000"/>
            <a:headEnd/>
            <a:tailEnd/>
          </a:ln>
          <a:effectLst/>
        </p:spPr>
      </p:pic>
      <p:sp>
        <p:nvSpPr>
          <p:cNvPr id="7" name="6 Rectángulo"/>
          <p:cNvSpPr/>
          <p:nvPr/>
        </p:nvSpPr>
        <p:spPr>
          <a:xfrm>
            <a:off x="4429124" y="630776"/>
            <a:ext cx="4320222" cy="369332"/>
          </a:xfrm>
          <a:prstGeom prst="rect">
            <a:avLst/>
          </a:prstGeom>
        </p:spPr>
        <p:txBody>
          <a:bodyPr wrap="none">
            <a:spAutoFit/>
          </a:bodyPr>
          <a:lstStyle/>
          <a:p>
            <a:r>
              <a:rPr lang="es-ES_tradnl" b="1" i="1" dirty="0">
                <a:latin typeface="Times New Roman" pitchFamily="18" charset="0"/>
                <a:cs typeface="Times New Roman" pitchFamily="18" charset="0"/>
              </a:rPr>
              <a:t>Problema que nunca podrá ser solucionado</a:t>
            </a:r>
            <a:endParaRPr lang="es-ES" dirty="0">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3"/>
          <a:srcRect/>
          <a:stretch>
            <a:fillRect/>
          </a:stretch>
        </p:blipFill>
        <p:spPr bwMode="auto">
          <a:xfrm>
            <a:off x="4500562" y="1142984"/>
            <a:ext cx="4041452" cy="2286016"/>
          </a:xfrm>
          <a:prstGeom prst="rect">
            <a:avLst/>
          </a:prstGeom>
          <a:noFill/>
          <a:ln w="9525">
            <a:noFill/>
            <a:miter lim="800000"/>
            <a:headEnd/>
            <a:tailEnd/>
          </a:ln>
          <a:effectLst/>
        </p:spPr>
      </p:pic>
      <p:sp>
        <p:nvSpPr>
          <p:cNvPr id="9" name="8 Rectángulo"/>
          <p:cNvSpPr/>
          <p:nvPr/>
        </p:nvSpPr>
        <p:spPr>
          <a:xfrm>
            <a:off x="500034" y="3643314"/>
            <a:ext cx="2781531" cy="369332"/>
          </a:xfrm>
          <a:prstGeom prst="rect">
            <a:avLst/>
          </a:prstGeom>
        </p:spPr>
        <p:txBody>
          <a:bodyPr wrap="none">
            <a:spAutoFit/>
          </a:bodyPr>
          <a:lstStyle/>
          <a:p>
            <a:r>
              <a:rPr lang="es-ES_tradnl" b="1" i="1" dirty="0">
                <a:latin typeface="Times New Roman" pitchFamily="18" charset="0"/>
                <a:cs typeface="Times New Roman" pitchFamily="18" charset="0"/>
              </a:rPr>
              <a:t>Información Distorsionada</a:t>
            </a:r>
            <a:endParaRPr lang="es-ES" dirty="0">
              <a:latin typeface="Times New Roman" pitchFamily="18" charset="0"/>
              <a:cs typeface="Times New Roman" pitchFamily="18" charset="0"/>
            </a:endParaRPr>
          </a:p>
        </p:txBody>
      </p:sp>
      <p:pic>
        <p:nvPicPr>
          <p:cNvPr id="34819" name="Picture 3"/>
          <p:cNvPicPr>
            <a:picLocks noChangeAspect="1" noChangeArrowheads="1"/>
          </p:cNvPicPr>
          <p:nvPr/>
        </p:nvPicPr>
        <p:blipFill>
          <a:blip r:embed="rId4"/>
          <a:srcRect/>
          <a:stretch>
            <a:fillRect/>
          </a:stretch>
        </p:blipFill>
        <p:spPr bwMode="auto">
          <a:xfrm>
            <a:off x="428596" y="4071942"/>
            <a:ext cx="3429024" cy="2357454"/>
          </a:xfrm>
          <a:prstGeom prst="rect">
            <a:avLst/>
          </a:prstGeom>
          <a:noFill/>
          <a:ln w="9525">
            <a:noFill/>
            <a:miter lim="800000"/>
            <a:headEnd/>
            <a:tailEnd/>
          </a:ln>
          <a:effectLst/>
        </p:spPr>
      </p:pic>
      <p:sp>
        <p:nvSpPr>
          <p:cNvPr id="11" name="10 Rectángulo"/>
          <p:cNvSpPr/>
          <p:nvPr/>
        </p:nvSpPr>
        <p:spPr>
          <a:xfrm>
            <a:off x="4643438" y="3643314"/>
            <a:ext cx="2274020" cy="369332"/>
          </a:xfrm>
          <a:prstGeom prst="rect">
            <a:avLst/>
          </a:prstGeom>
        </p:spPr>
        <p:txBody>
          <a:bodyPr wrap="none">
            <a:spAutoFit/>
          </a:bodyPr>
          <a:lstStyle/>
          <a:p>
            <a:r>
              <a:rPr lang="es-ES_tradnl" b="1" i="1" dirty="0">
                <a:latin typeface="Times New Roman" pitchFamily="18" charset="0"/>
                <a:cs typeface="Times New Roman" pitchFamily="18" charset="0"/>
              </a:rPr>
              <a:t>Informes de Auditoría</a:t>
            </a:r>
            <a:endParaRPr lang="es-ES" dirty="0">
              <a:latin typeface="Times New Roman" pitchFamily="18" charset="0"/>
              <a:cs typeface="Times New Roman" pitchFamily="18" charset="0"/>
            </a:endParaRPr>
          </a:p>
        </p:txBody>
      </p:sp>
      <p:pic>
        <p:nvPicPr>
          <p:cNvPr id="34820" name="Picture 4"/>
          <p:cNvPicPr>
            <a:picLocks noChangeAspect="1" noChangeArrowheads="1"/>
          </p:cNvPicPr>
          <p:nvPr/>
        </p:nvPicPr>
        <p:blipFill>
          <a:blip r:embed="rId5"/>
          <a:srcRect/>
          <a:stretch>
            <a:fillRect/>
          </a:stretch>
        </p:blipFill>
        <p:spPr bwMode="auto">
          <a:xfrm>
            <a:off x="4500562" y="4000504"/>
            <a:ext cx="4005272" cy="2434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500034" y="0"/>
            <a:ext cx="8229600" cy="582594"/>
          </a:xfrm>
        </p:spPr>
        <p:txBody>
          <a:bodyPr>
            <a:normAutofit/>
          </a:bodyPr>
          <a:lstStyle/>
          <a:p>
            <a:r>
              <a:rPr lang="es-ES" dirty="0" smtClean="0"/>
              <a:t>Análisis de Frecuencias </a:t>
            </a:r>
            <a:endParaRPr lang="es-ES" dirty="0"/>
          </a:p>
        </p:txBody>
      </p:sp>
      <p:sp>
        <p:nvSpPr>
          <p:cNvPr id="14" name="13 Rectángulo"/>
          <p:cNvSpPr/>
          <p:nvPr/>
        </p:nvSpPr>
        <p:spPr>
          <a:xfrm>
            <a:off x="357158" y="785794"/>
            <a:ext cx="1956626" cy="369332"/>
          </a:xfrm>
          <a:prstGeom prst="rect">
            <a:avLst/>
          </a:prstGeom>
        </p:spPr>
        <p:txBody>
          <a:bodyPr wrap="none">
            <a:spAutoFit/>
          </a:bodyPr>
          <a:lstStyle/>
          <a:p>
            <a:pPr lvl="0" fontAlgn="base">
              <a:spcBef>
                <a:spcPct val="0"/>
              </a:spcBef>
              <a:spcAft>
                <a:spcPct val="0"/>
              </a:spcAft>
            </a:pPr>
            <a:r>
              <a:rPr kumimoji="0" lang="es-ES_tradnl"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Marco Normativo</a:t>
            </a:r>
            <a:endParaRPr kumimoji="0" lang="es-ES_tradnl" sz="2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9706" name="Picture 10"/>
          <p:cNvPicPr>
            <a:picLocks noChangeAspect="1" noChangeArrowheads="1"/>
          </p:cNvPicPr>
          <p:nvPr/>
        </p:nvPicPr>
        <p:blipFill>
          <a:blip r:embed="rId2"/>
          <a:srcRect/>
          <a:stretch>
            <a:fillRect/>
          </a:stretch>
        </p:blipFill>
        <p:spPr bwMode="auto">
          <a:xfrm>
            <a:off x="285720" y="1142985"/>
            <a:ext cx="4000528" cy="2357454"/>
          </a:xfrm>
          <a:prstGeom prst="rect">
            <a:avLst/>
          </a:prstGeom>
          <a:noFill/>
          <a:ln w="9525">
            <a:noFill/>
            <a:miter lim="800000"/>
            <a:headEnd/>
            <a:tailEnd/>
          </a:ln>
          <a:effectLst/>
        </p:spPr>
      </p:pic>
      <p:sp>
        <p:nvSpPr>
          <p:cNvPr id="17" name="16 Rectángulo"/>
          <p:cNvSpPr/>
          <p:nvPr/>
        </p:nvSpPr>
        <p:spPr>
          <a:xfrm>
            <a:off x="4643438" y="785794"/>
            <a:ext cx="2114681" cy="369332"/>
          </a:xfrm>
          <a:prstGeom prst="rect">
            <a:avLst/>
          </a:prstGeom>
        </p:spPr>
        <p:txBody>
          <a:bodyPr wrap="none">
            <a:spAutoFit/>
          </a:bodyPr>
          <a:lstStyle/>
          <a:p>
            <a:pPr lvl="0" algn="just" fontAlgn="base">
              <a:spcBef>
                <a:spcPct val="0"/>
              </a:spcBef>
              <a:spcAft>
                <a:spcPct val="0"/>
              </a:spcAft>
            </a:pPr>
            <a:r>
              <a:rPr kumimoji="0" lang="es-ES_tradnl"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Normativa Contable</a:t>
            </a:r>
            <a:endParaRPr kumimoji="0" lang="es-ES_tradnl" sz="2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9708" name="Picture 12"/>
          <p:cNvPicPr>
            <a:picLocks noChangeAspect="1" noChangeArrowheads="1"/>
          </p:cNvPicPr>
          <p:nvPr/>
        </p:nvPicPr>
        <p:blipFill>
          <a:blip r:embed="rId3"/>
          <a:srcRect/>
          <a:stretch>
            <a:fillRect/>
          </a:stretch>
        </p:blipFill>
        <p:spPr bwMode="auto">
          <a:xfrm>
            <a:off x="4429124" y="1142984"/>
            <a:ext cx="4133860" cy="2317354"/>
          </a:xfrm>
          <a:prstGeom prst="rect">
            <a:avLst/>
          </a:prstGeom>
          <a:noFill/>
          <a:ln w="9525">
            <a:noFill/>
            <a:miter lim="800000"/>
            <a:headEnd/>
            <a:tailEnd/>
          </a:ln>
          <a:effectLst/>
        </p:spPr>
      </p:pic>
      <p:sp>
        <p:nvSpPr>
          <p:cNvPr id="19" name="18 Rectángulo"/>
          <p:cNvSpPr/>
          <p:nvPr/>
        </p:nvSpPr>
        <p:spPr>
          <a:xfrm>
            <a:off x="357158" y="3714752"/>
            <a:ext cx="2012089" cy="369332"/>
          </a:xfrm>
          <a:prstGeom prst="rect">
            <a:avLst/>
          </a:prstGeom>
        </p:spPr>
        <p:txBody>
          <a:bodyPr wrap="none">
            <a:spAutoFit/>
          </a:bodyPr>
          <a:lstStyle/>
          <a:p>
            <a:r>
              <a:rPr lang="es-ES_tradnl" b="1" i="1" dirty="0">
                <a:latin typeface="Times New Roman" pitchFamily="18" charset="0"/>
                <a:cs typeface="Times New Roman" pitchFamily="18" charset="0"/>
              </a:rPr>
              <a:t>Políticas Contables</a:t>
            </a:r>
            <a:endParaRPr lang="es-ES" dirty="0">
              <a:latin typeface="Times New Roman" pitchFamily="18" charset="0"/>
              <a:cs typeface="Times New Roman" pitchFamily="18" charset="0"/>
            </a:endParaRPr>
          </a:p>
        </p:txBody>
      </p:sp>
      <p:pic>
        <p:nvPicPr>
          <p:cNvPr id="29709" name="Picture 13"/>
          <p:cNvPicPr>
            <a:picLocks noChangeAspect="1" noChangeArrowheads="1"/>
          </p:cNvPicPr>
          <p:nvPr/>
        </p:nvPicPr>
        <p:blipFill>
          <a:blip r:embed="rId4"/>
          <a:srcRect/>
          <a:stretch>
            <a:fillRect/>
          </a:stretch>
        </p:blipFill>
        <p:spPr bwMode="auto">
          <a:xfrm>
            <a:off x="214282" y="4184620"/>
            <a:ext cx="4071966" cy="2459090"/>
          </a:xfrm>
          <a:prstGeom prst="rect">
            <a:avLst/>
          </a:prstGeom>
          <a:noFill/>
          <a:ln w="9525">
            <a:noFill/>
            <a:miter lim="800000"/>
            <a:headEnd/>
            <a:tailEnd/>
          </a:ln>
          <a:effectLst/>
        </p:spPr>
      </p:pic>
      <p:sp>
        <p:nvSpPr>
          <p:cNvPr id="21" name="20 Rectángulo"/>
          <p:cNvSpPr/>
          <p:nvPr/>
        </p:nvSpPr>
        <p:spPr>
          <a:xfrm>
            <a:off x="4572000" y="3714752"/>
            <a:ext cx="2398349" cy="369332"/>
          </a:xfrm>
          <a:prstGeom prst="rect">
            <a:avLst/>
          </a:prstGeom>
        </p:spPr>
        <p:txBody>
          <a:bodyPr wrap="none">
            <a:spAutoFit/>
          </a:bodyPr>
          <a:lstStyle/>
          <a:p>
            <a:r>
              <a:rPr lang="es-ES_tradnl" b="1" i="1" dirty="0">
                <a:latin typeface="Times New Roman" pitchFamily="18" charset="0"/>
                <a:cs typeface="Times New Roman" pitchFamily="18" charset="0"/>
              </a:rPr>
              <a:t>Vacíos en la Normativa</a:t>
            </a:r>
            <a:endParaRPr lang="es-ES" dirty="0">
              <a:latin typeface="Times New Roman" pitchFamily="18" charset="0"/>
              <a:cs typeface="Times New Roman" pitchFamily="18" charset="0"/>
            </a:endParaRPr>
          </a:p>
        </p:txBody>
      </p:sp>
      <p:pic>
        <p:nvPicPr>
          <p:cNvPr id="29710" name="Picture 14"/>
          <p:cNvPicPr>
            <a:picLocks noChangeAspect="1" noChangeArrowheads="1"/>
          </p:cNvPicPr>
          <p:nvPr/>
        </p:nvPicPr>
        <p:blipFill>
          <a:blip r:embed="rId5"/>
          <a:srcRect/>
          <a:stretch>
            <a:fillRect/>
          </a:stretch>
        </p:blipFill>
        <p:spPr bwMode="auto">
          <a:xfrm>
            <a:off x="4572000" y="4214818"/>
            <a:ext cx="3981459" cy="241344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582594"/>
          </a:xfrm>
        </p:spPr>
        <p:txBody>
          <a:bodyPr>
            <a:normAutofit/>
          </a:bodyPr>
          <a:lstStyle/>
          <a:p>
            <a:r>
              <a:rPr lang="es-ES" dirty="0" smtClean="0"/>
              <a:t>Análisis de Frecuencias </a:t>
            </a:r>
            <a:endParaRPr lang="es-ES" dirty="0"/>
          </a:p>
        </p:txBody>
      </p:sp>
      <p:sp>
        <p:nvSpPr>
          <p:cNvPr id="4" name="3 Rectángulo"/>
          <p:cNvSpPr/>
          <p:nvPr/>
        </p:nvSpPr>
        <p:spPr>
          <a:xfrm>
            <a:off x="500034" y="785794"/>
            <a:ext cx="2089033" cy="369332"/>
          </a:xfrm>
          <a:prstGeom prst="rect">
            <a:avLst/>
          </a:prstGeom>
        </p:spPr>
        <p:txBody>
          <a:bodyPr wrap="none">
            <a:spAutoFit/>
          </a:bodyPr>
          <a:lstStyle/>
          <a:p>
            <a:r>
              <a:rPr lang="es-ES_tradnl" b="1" i="1" dirty="0">
                <a:latin typeface="Times New Roman" pitchFamily="18" charset="0"/>
                <a:cs typeface="Times New Roman" pitchFamily="18" charset="0"/>
              </a:rPr>
              <a:t>Criterio Profesional</a:t>
            </a:r>
            <a:endParaRPr lang="es-ES" dirty="0">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214282" y="1285860"/>
            <a:ext cx="3929090" cy="2397533"/>
          </a:xfrm>
          <a:prstGeom prst="rect">
            <a:avLst/>
          </a:prstGeom>
          <a:noFill/>
          <a:ln w="9525">
            <a:noFill/>
            <a:miter lim="800000"/>
            <a:headEnd/>
            <a:tailEnd/>
          </a:ln>
          <a:effectLst/>
        </p:spPr>
      </p:pic>
      <p:sp>
        <p:nvSpPr>
          <p:cNvPr id="6" name="5 Rectángulo"/>
          <p:cNvSpPr/>
          <p:nvPr/>
        </p:nvSpPr>
        <p:spPr>
          <a:xfrm>
            <a:off x="4429124" y="785794"/>
            <a:ext cx="2345514" cy="369332"/>
          </a:xfrm>
          <a:prstGeom prst="rect">
            <a:avLst/>
          </a:prstGeom>
        </p:spPr>
        <p:txBody>
          <a:bodyPr wrap="none">
            <a:spAutoFit/>
          </a:bodyPr>
          <a:lstStyle/>
          <a:p>
            <a:r>
              <a:rPr lang="es-ES_tradnl" b="1" i="1" dirty="0">
                <a:latin typeface="Times New Roman" pitchFamily="18" charset="0"/>
                <a:cs typeface="Times New Roman" pitchFamily="18" charset="0"/>
              </a:rPr>
              <a:t>Estrategias Diseñadas</a:t>
            </a:r>
            <a:endParaRPr lang="es-ES" i="1" dirty="0">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3"/>
          <a:srcRect/>
          <a:stretch>
            <a:fillRect/>
          </a:stretch>
        </p:blipFill>
        <p:spPr bwMode="auto">
          <a:xfrm>
            <a:off x="4572000" y="1285860"/>
            <a:ext cx="4233874" cy="2425976"/>
          </a:xfrm>
          <a:prstGeom prst="rect">
            <a:avLst/>
          </a:prstGeom>
          <a:noFill/>
          <a:ln w="9525">
            <a:noFill/>
            <a:miter lim="800000"/>
            <a:headEnd/>
            <a:tailEnd/>
          </a:ln>
          <a:effectLst/>
        </p:spPr>
      </p:pic>
      <p:sp>
        <p:nvSpPr>
          <p:cNvPr id="8" name="7 Rectángulo"/>
          <p:cNvSpPr/>
          <p:nvPr/>
        </p:nvSpPr>
        <p:spPr>
          <a:xfrm>
            <a:off x="285720" y="3786190"/>
            <a:ext cx="2492990" cy="369332"/>
          </a:xfrm>
          <a:prstGeom prst="rect">
            <a:avLst/>
          </a:prstGeom>
        </p:spPr>
        <p:txBody>
          <a:bodyPr wrap="none">
            <a:spAutoFit/>
          </a:bodyPr>
          <a:lstStyle/>
          <a:p>
            <a:r>
              <a:rPr lang="es-ES_tradnl" b="1" i="1" dirty="0">
                <a:latin typeface="Times New Roman" pitchFamily="18" charset="0"/>
                <a:cs typeface="Times New Roman" pitchFamily="18" charset="0"/>
              </a:rPr>
              <a:t>Determinación y Diseño</a:t>
            </a:r>
            <a:endParaRPr lang="es-ES" dirty="0">
              <a:latin typeface="Times New Roman" pitchFamily="18" charset="0"/>
              <a:cs typeface="Times New Roman" pitchFamily="18" charset="0"/>
            </a:endParaRPr>
          </a:p>
        </p:txBody>
      </p:sp>
      <p:pic>
        <p:nvPicPr>
          <p:cNvPr id="35844" name="Picture 4"/>
          <p:cNvPicPr>
            <a:picLocks noChangeAspect="1" noChangeArrowheads="1"/>
          </p:cNvPicPr>
          <p:nvPr/>
        </p:nvPicPr>
        <p:blipFill>
          <a:blip r:embed="rId4"/>
          <a:srcRect/>
          <a:stretch>
            <a:fillRect/>
          </a:stretch>
        </p:blipFill>
        <p:spPr bwMode="auto">
          <a:xfrm>
            <a:off x="285721" y="4143380"/>
            <a:ext cx="3857651" cy="2485792"/>
          </a:xfrm>
          <a:prstGeom prst="rect">
            <a:avLst/>
          </a:prstGeom>
          <a:noFill/>
          <a:ln w="9525">
            <a:noFill/>
            <a:miter lim="800000"/>
            <a:headEnd/>
            <a:tailEnd/>
          </a:ln>
          <a:effectLst/>
        </p:spPr>
      </p:pic>
      <p:sp>
        <p:nvSpPr>
          <p:cNvPr id="12" name="11 Rectángulo"/>
          <p:cNvSpPr/>
          <p:nvPr/>
        </p:nvSpPr>
        <p:spPr>
          <a:xfrm>
            <a:off x="4572000" y="3786190"/>
            <a:ext cx="3384260" cy="369332"/>
          </a:xfrm>
          <a:prstGeom prst="rect">
            <a:avLst/>
          </a:prstGeom>
        </p:spPr>
        <p:txBody>
          <a:bodyPr wrap="none">
            <a:spAutoFit/>
          </a:bodyPr>
          <a:lstStyle/>
          <a:p>
            <a:r>
              <a:rPr lang="es-ES_tradnl" b="1" i="1" dirty="0">
                <a:latin typeface="Times New Roman" pitchFamily="18" charset="0"/>
                <a:cs typeface="Times New Roman" pitchFamily="18" charset="0"/>
              </a:rPr>
              <a:t>Fidelidad de Estados Financieros</a:t>
            </a:r>
            <a:endParaRPr lang="es-ES" dirty="0">
              <a:latin typeface="Times New Roman" pitchFamily="18" charset="0"/>
              <a:cs typeface="Times New Roman" pitchFamily="18" charset="0"/>
            </a:endParaRPr>
          </a:p>
        </p:txBody>
      </p:sp>
      <p:pic>
        <p:nvPicPr>
          <p:cNvPr id="35847" name="Picture 7"/>
          <p:cNvPicPr>
            <a:picLocks noChangeAspect="1" noChangeArrowheads="1"/>
          </p:cNvPicPr>
          <p:nvPr/>
        </p:nvPicPr>
        <p:blipFill>
          <a:blip r:embed="rId5"/>
          <a:srcRect/>
          <a:stretch>
            <a:fillRect/>
          </a:stretch>
        </p:blipFill>
        <p:spPr bwMode="auto">
          <a:xfrm>
            <a:off x="4643438" y="4321813"/>
            <a:ext cx="4152911" cy="232189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785818"/>
          </a:xfrm>
        </p:spPr>
        <p:txBody>
          <a:bodyPr>
            <a:normAutofit/>
          </a:bodyPr>
          <a:lstStyle/>
          <a:p>
            <a:pPr lvl="1" algn="ctr" rtl="0">
              <a:spcBef>
                <a:spcPct val="0"/>
              </a:spcBef>
            </a:pPr>
            <a:r>
              <a:rPr lang="es-ES_tradnl" b="1" dirty="0"/>
              <a:t>ANALISIS DEL CHI-CUADRADO</a:t>
            </a:r>
            <a:r>
              <a:rPr lang="es-ES" dirty="0"/>
              <a:t/>
            </a:r>
            <a:br>
              <a:rPr lang="es-ES" dirty="0"/>
            </a:br>
            <a:endParaRPr lang="es-ES" dirty="0"/>
          </a:p>
        </p:txBody>
      </p:sp>
      <p:sp>
        <p:nvSpPr>
          <p:cNvPr id="4" name="3 Rectángulo"/>
          <p:cNvSpPr/>
          <p:nvPr/>
        </p:nvSpPr>
        <p:spPr>
          <a:xfrm>
            <a:off x="2357422" y="928670"/>
            <a:ext cx="4429156" cy="5000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dirty="0" smtClean="0">
                <a:solidFill>
                  <a:schemeClr val="tx1"/>
                </a:solidFill>
                <a:latin typeface="Calibri" pitchFamily="34" charset="0"/>
                <a:cs typeface="Calibri" pitchFamily="34" charset="0"/>
              </a:rPr>
              <a:t>Es un test de ajuste estadístico.</a:t>
            </a:r>
          </a:p>
          <a:p>
            <a:pPr algn="ctr"/>
            <a:endParaRPr lang="es-ES" dirty="0"/>
          </a:p>
        </p:txBody>
      </p:sp>
      <p:sp>
        <p:nvSpPr>
          <p:cNvPr id="5" name="4 Elipse"/>
          <p:cNvSpPr/>
          <p:nvPr/>
        </p:nvSpPr>
        <p:spPr>
          <a:xfrm>
            <a:off x="1500166" y="1928802"/>
            <a:ext cx="6000792" cy="19288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dirty="0" smtClean="0">
                <a:solidFill>
                  <a:schemeClr val="tx1"/>
                </a:solidFill>
                <a:latin typeface="Calibri" pitchFamily="34" charset="0"/>
                <a:cs typeface="Calibri" pitchFamily="34" charset="0"/>
              </a:rPr>
              <a:t>Es evaluar la bondad del ajuste de un conjunto de datos a una determinada distribución candidata. Su objetivo es aceptar o rechazar la hipótesis. La prueba de independencia Chi-cuadrado, nos permite determinar si existe una relación entre dos variables categóricas.</a:t>
            </a:r>
            <a:endParaRPr lang="es-ES" dirty="0">
              <a:solidFill>
                <a:schemeClr val="tx1"/>
              </a:solidFill>
            </a:endParaRPr>
          </a:p>
        </p:txBody>
      </p:sp>
      <p:sp>
        <p:nvSpPr>
          <p:cNvPr id="6" name="5 Rectángulo"/>
          <p:cNvSpPr/>
          <p:nvPr/>
        </p:nvSpPr>
        <p:spPr>
          <a:xfrm>
            <a:off x="642910" y="4286256"/>
            <a:ext cx="2928958"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dirty="0" smtClean="0">
                <a:solidFill>
                  <a:schemeClr val="tx1"/>
                </a:solidFill>
                <a:latin typeface="Calibri" pitchFamily="34" charset="0"/>
                <a:cs typeface="Calibri" pitchFamily="34" charset="0"/>
              </a:rPr>
              <a:t>Permite verificar si existe correlación entre las variables de la investigación y a su vez comprobar las hipótesis. </a:t>
            </a:r>
            <a:endParaRPr lang="es-ES" dirty="0">
              <a:solidFill>
                <a:schemeClr val="tx1"/>
              </a:solidFill>
            </a:endParaRPr>
          </a:p>
        </p:txBody>
      </p:sp>
      <p:sp>
        <p:nvSpPr>
          <p:cNvPr id="7" name="6 Rectángulo"/>
          <p:cNvSpPr/>
          <p:nvPr/>
        </p:nvSpPr>
        <p:spPr>
          <a:xfrm>
            <a:off x="5143504" y="4286256"/>
            <a:ext cx="2857520" cy="20002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chemeClr val="tx1"/>
                </a:solidFill>
                <a:latin typeface="Calibri" pitchFamily="34" charset="0"/>
                <a:cs typeface="Calibri" pitchFamily="34" charset="0"/>
              </a:rPr>
              <a:t>De la misma forma, para identificar si las variables tienen relación éstas, deben tener un nivel de significancia menor o igual (&lt; o =) a 0.05. </a:t>
            </a:r>
            <a:endParaRPr lang="es-ES" dirty="0" smtClean="0">
              <a:solidFill>
                <a:schemeClr val="tx1"/>
              </a:solidFill>
              <a:latin typeface="Calibri" pitchFamily="34" charset="0"/>
              <a:cs typeface="Calibri" pitchFamily="34" charset="0"/>
            </a:endParaRPr>
          </a:p>
          <a:p>
            <a:pPr algn="ctr"/>
            <a:endParaRPr lang="es-ES" dirty="0">
              <a:solidFill>
                <a:schemeClr val="tx1"/>
              </a:solidFill>
            </a:endParaRPr>
          </a:p>
        </p:txBody>
      </p:sp>
      <p:sp>
        <p:nvSpPr>
          <p:cNvPr id="8" name="7 Flecha abajo"/>
          <p:cNvSpPr/>
          <p:nvPr/>
        </p:nvSpPr>
        <p:spPr>
          <a:xfrm>
            <a:off x="4214810" y="1500174"/>
            <a:ext cx="50006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rot="2718018">
            <a:off x="2216882" y="3723950"/>
            <a:ext cx="479805" cy="608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rot="3046096">
            <a:off x="6346717" y="3740781"/>
            <a:ext cx="5715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439718"/>
          </a:xfrm>
        </p:spPr>
        <p:txBody>
          <a:bodyPr>
            <a:normAutofit fontScale="90000"/>
          </a:bodyPr>
          <a:lstStyle/>
          <a:p>
            <a:r>
              <a:rPr lang="es-ES" dirty="0" smtClean="0"/>
              <a:t>Correlación entre Variables</a:t>
            </a:r>
            <a:endParaRPr lang="es-ES" dirty="0"/>
          </a:p>
        </p:txBody>
      </p:sp>
      <p:pic>
        <p:nvPicPr>
          <p:cNvPr id="36868" name="Picture 4"/>
          <p:cNvPicPr>
            <a:picLocks noChangeAspect="1" noChangeArrowheads="1"/>
          </p:cNvPicPr>
          <p:nvPr/>
        </p:nvPicPr>
        <p:blipFill>
          <a:blip r:embed="rId2"/>
          <a:srcRect/>
          <a:stretch>
            <a:fillRect/>
          </a:stretch>
        </p:blipFill>
        <p:spPr bwMode="auto">
          <a:xfrm>
            <a:off x="0" y="714356"/>
            <a:ext cx="5286379" cy="4143375"/>
          </a:xfrm>
          <a:prstGeom prst="rect">
            <a:avLst/>
          </a:prstGeom>
          <a:noFill/>
          <a:ln w="9525">
            <a:noFill/>
            <a:miter lim="800000"/>
            <a:headEnd/>
            <a:tailEnd/>
          </a:ln>
          <a:effectLst/>
        </p:spPr>
      </p:pic>
      <p:pic>
        <p:nvPicPr>
          <p:cNvPr id="36869" name="Picture 5"/>
          <p:cNvPicPr>
            <a:picLocks noChangeAspect="1" noChangeArrowheads="1"/>
          </p:cNvPicPr>
          <p:nvPr/>
        </p:nvPicPr>
        <p:blipFill>
          <a:blip r:embed="rId3"/>
          <a:srcRect/>
          <a:stretch>
            <a:fillRect/>
          </a:stretch>
        </p:blipFill>
        <p:spPr bwMode="auto">
          <a:xfrm>
            <a:off x="3643306" y="3114698"/>
            <a:ext cx="5429288" cy="3600450"/>
          </a:xfrm>
          <a:prstGeom prst="rect">
            <a:avLst/>
          </a:prstGeom>
          <a:noFill/>
          <a:ln w="9525">
            <a:noFill/>
            <a:miter lim="800000"/>
            <a:headEnd/>
            <a:tailEnd/>
          </a:ln>
          <a:effectLst/>
        </p:spPr>
      </p:pic>
      <p:sp>
        <p:nvSpPr>
          <p:cNvPr id="8" name="7 CuadroTexto"/>
          <p:cNvSpPr txBox="1"/>
          <p:nvPr/>
        </p:nvSpPr>
        <p:spPr>
          <a:xfrm>
            <a:off x="5643570" y="928670"/>
            <a:ext cx="3286148" cy="1815882"/>
          </a:xfrm>
          <a:prstGeom prst="rect">
            <a:avLst/>
          </a:prstGeom>
          <a:noFill/>
        </p:spPr>
        <p:txBody>
          <a:bodyPr wrap="square" rtlCol="0">
            <a:spAutoFit/>
          </a:bodyPr>
          <a:lstStyle/>
          <a:p>
            <a:pPr algn="just"/>
            <a:r>
              <a:rPr lang="es-ES_tradnl" sz="1600" dirty="0"/>
              <a:t>Analizando las variables Sexo y Política Contable nos da un Chi cuadrado </a:t>
            </a:r>
            <a:r>
              <a:rPr lang="es-ES_tradnl" sz="1600" b="1" dirty="0"/>
              <a:t>7.719</a:t>
            </a:r>
            <a:r>
              <a:rPr lang="es-ES_tradnl" sz="1600" dirty="0"/>
              <a:t> con una significancia de </a:t>
            </a:r>
            <a:r>
              <a:rPr lang="es-ES_tradnl" sz="1600" b="1" dirty="0"/>
              <a:t>0.052</a:t>
            </a:r>
            <a:r>
              <a:rPr lang="es-ES_tradnl" sz="1600" dirty="0"/>
              <a:t> por tanto, se rechaza la hipótesis nula y se acepta la Hipótesis Alternativa por, tener relación entre variables.</a:t>
            </a:r>
            <a:endParaRPr lang="es-E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439718"/>
          </a:xfrm>
        </p:spPr>
        <p:txBody>
          <a:bodyPr>
            <a:normAutofit fontScale="90000"/>
          </a:bodyPr>
          <a:lstStyle/>
          <a:p>
            <a:r>
              <a:rPr lang="es-ES" dirty="0" smtClean="0"/>
              <a:t>Correlación entre Variables</a:t>
            </a:r>
            <a:endParaRPr lang="es-ES" dirty="0"/>
          </a:p>
        </p:txBody>
      </p:sp>
      <p:pic>
        <p:nvPicPr>
          <p:cNvPr id="37892" name="Picture 4"/>
          <p:cNvPicPr>
            <a:picLocks noChangeAspect="1" noChangeArrowheads="1"/>
          </p:cNvPicPr>
          <p:nvPr/>
        </p:nvPicPr>
        <p:blipFill>
          <a:blip r:embed="rId2"/>
          <a:srcRect/>
          <a:stretch>
            <a:fillRect/>
          </a:stretch>
        </p:blipFill>
        <p:spPr bwMode="auto">
          <a:xfrm>
            <a:off x="0" y="642918"/>
            <a:ext cx="5981700" cy="3643338"/>
          </a:xfrm>
          <a:prstGeom prst="rect">
            <a:avLst/>
          </a:prstGeom>
          <a:noFill/>
          <a:ln w="9525">
            <a:noFill/>
            <a:miter lim="800000"/>
            <a:headEnd/>
            <a:tailEnd/>
          </a:ln>
          <a:effectLst/>
        </p:spPr>
      </p:pic>
      <p:pic>
        <p:nvPicPr>
          <p:cNvPr id="37893" name="Picture 5"/>
          <p:cNvPicPr>
            <a:picLocks noChangeAspect="1" noChangeArrowheads="1"/>
          </p:cNvPicPr>
          <p:nvPr/>
        </p:nvPicPr>
        <p:blipFill>
          <a:blip r:embed="rId3"/>
          <a:srcRect/>
          <a:stretch>
            <a:fillRect/>
          </a:stretch>
        </p:blipFill>
        <p:spPr bwMode="auto">
          <a:xfrm>
            <a:off x="3295650" y="2786058"/>
            <a:ext cx="5848350" cy="385765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a:bodyPr>
          <a:lstStyle/>
          <a:p>
            <a:r>
              <a:rPr lang="es-ES" dirty="0" smtClean="0"/>
              <a:t>Correlación entre Variables</a:t>
            </a:r>
            <a:endParaRPr lang="es-ES" dirty="0"/>
          </a:p>
        </p:txBody>
      </p:sp>
      <p:pic>
        <p:nvPicPr>
          <p:cNvPr id="38916" name="Picture 4"/>
          <p:cNvPicPr>
            <a:picLocks noChangeAspect="1" noChangeArrowheads="1"/>
          </p:cNvPicPr>
          <p:nvPr/>
        </p:nvPicPr>
        <p:blipFill>
          <a:blip r:embed="rId2"/>
          <a:srcRect/>
          <a:stretch>
            <a:fillRect/>
          </a:stretch>
        </p:blipFill>
        <p:spPr bwMode="auto">
          <a:xfrm>
            <a:off x="214282" y="1000108"/>
            <a:ext cx="5781675" cy="3667125"/>
          </a:xfrm>
          <a:prstGeom prst="rect">
            <a:avLst/>
          </a:prstGeom>
          <a:noFill/>
          <a:ln w="9525">
            <a:noFill/>
            <a:miter lim="800000"/>
            <a:headEnd/>
            <a:tailEnd/>
          </a:ln>
          <a:effectLst/>
        </p:spPr>
      </p:pic>
      <p:pic>
        <p:nvPicPr>
          <p:cNvPr id="38917" name="Picture 5"/>
          <p:cNvPicPr>
            <a:picLocks noChangeAspect="1" noChangeArrowheads="1"/>
          </p:cNvPicPr>
          <p:nvPr/>
        </p:nvPicPr>
        <p:blipFill>
          <a:blip r:embed="rId3"/>
          <a:srcRect/>
          <a:stretch>
            <a:fillRect/>
          </a:stretch>
        </p:blipFill>
        <p:spPr bwMode="auto">
          <a:xfrm>
            <a:off x="3314700" y="3357562"/>
            <a:ext cx="5829300" cy="342902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368280"/>
          </a:xfrm>
        </p:spPr>
        <p:txBody>
          <a:bodyPr>
            <a:normAutofit fontScale="90000"/>
          </a:bodyPr>
          <a:lstStyle/>
          <a:p>
            <a:r>
              <a:rPr lang="es-ES" dirty="0" smtClean="0"/>
              <a:t>Correlación entre Variables</a:t>
            </a:r>
            <a:endParaRPr lang="es-ES" dirty="0"/>
          </a:p>
        </p:txBody>
      </p:sp>
      <p:pic>
        <p:nvPicPr>
          <p:cNvPr id="39938" name="Picture 2"/>
          <p:cNvPicPr>
            <a:picLocks noChangeAspect="1" noChangeArrowheads="1"/>
          </p:cNvPicPr>
          <p:nvPr/>
        </p:nvPicPr>
        <p:blipFill>
          <a:blip r:embed="rId2"/>
          <a:srcRect/>
          <a:stretch>
            <a:fillRect/>
          </a:stretch>
        </p:blipFill>
        <p:spPr bwMode="auto">
          <a:xfrm>
            <a:off x="0" y="714356"/>
            <a:ext cx="5953125" cy="348615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3248025" y="3276623"/>
            <a:ext cx="5895975" cy="3438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Planteamiento del Problema </a:t>
            </a:r>
            <a:endParaRPr lang="es-ES" dirty="0"/>
          </a:p>
        </p:txBody>
      </p:sp>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439718"/>
          </a:xfrm>
        </p:spPr>
        <p:txBody>
          <a:bodyPr>
            <a:normAutofit fontScale="90000"/>
          </a:bodyPr>
          <a:lstStyle/>
          <a:p>
            <a:r>
              <a:rPr lang="es-ES" dirty="0" smtClean="0"/>
              <a:t>Correlación entre Variables</a:t>
            </a:r>
            <a:endParaRPr lang="es-ES" dirty="0"/>
          </a:p>
        </p:txBody>
      </p:sp>
      <p:pic>
        <p:nvPicPr>
          <p:cNvPr id="40962" name="Picture 2"/>
          <p:cNvPicPr>
            <a:picLocks noChangeAspect="1" noChangeArrowheads="1"/>
          </p:cNvPicPr>
          <p:nvPr/>
        </p:nvPicPr>
        <p:blipFill>
          <a:blip r:embed="rId2"/>
          <a:srcRect/>
          <a:stretch>
            <a:fillRect/>
          </a:stretch>
        </p:blipFill>
        <p:spPr bwMode="auto">
          <a:xfrm>
            <a:off x="0" y="714356"/>
            <a:ext cx="5915025" cy="3438525"/>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3267075" y="3214686"/>
            <a:ext cx="5876925" cy="34480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511156"/>
          </a:xfrm>
        </p:spPr>
        <p:txBody>
          <a:bodyPr>
            <a:normAutofit fontScale="90000"/>
          </a:bodyPr>
          <a:lstStyle/>
          <a:p>
            <a:r>
              <a:rPr lang="es-ES" dirty="0" smtClean="0"/>
              <a:t>Correlación entre Variables</a:t>
            </a:r>
            <a:endParaRPr lang="es-ES" dirty="0"/>
          </a:p>
        </p:txBody>
      </p:sp>
      <p:pic>
        <p:nvPicPr>
          <p:cNvPr id="41986" name="Picture 2"/>
          <p:cNvPicPr>
            <a:picLocks noChangeAspect="1" noChangeArrowheads="1"/>
          </p:cNvPicPr>
          <p:nvPr/>
        </p:nvPicPr>
        <p:blipFill>
          <a:blip r:embed="rId2"/>
          <a:srcRect/>
          <a:stretch>
            <a:fillRect/>
          </a:stretch>
        </p:blipFill>
        <p:spPr bwMode="auto">
          <a:xfrm>
            <a:off x="1562120" y="1143008"/>
            <a:ext cx="5867400" cy="3429000"/>
          </a:xfrm>
          <a:prstGeom prst="rect">
            <a:avLst/>
          </a:prstGeom>
          <a:noFill/>
          <a:ln w="9525">
            <a:noFill/>
            <a:miter lim="800000"/>
            <a:headEnd/>
            <a:tailEnd/>
          </a:ln>
          <a:effectLst/>
        </p:spPr>
      </p:pic>
      <p:sp>
        <p:nvSpPr>
          <p:cNvPr id="5" name="4 CuadroTexto"/>
          <p:cNvSpPr txBox="1"/>
          <p:nvPr/>
        </p:nvSpPr>
        <p:spPr>
          <a:xfrm>
            <a:off x="1357290" y="4929198"/>
            <a:ext cx="5429288" cy="1600438"/>
          </a:xfrm>
          <a:prstGeom prst="rect">
            <a:avLst/>
          </a:prstGeom>
          <a:noFill/>
        </p:spPr>
        <p:txBody>
          <a:bodyPr wrap="square" rtlCol="0">
            <a:spAutoFit/>
          </a:bodyPr>
          <a:lstStyle/>
          <a:p>
            <a:pPr algn="just"/>
            <a:r>
              <a:rPr lang="es-ES_tradnl" sz="1600" dirty="0"/>
              <a:t>Analizando las variables Herramienta de Negocio y Determinación y Diseño nos da un Chi cuadrado </a:t>
            </a:r>
            <a:r>
              <a:rPr lang="es-ES_tradnl" sz="1600" b="1" dirty="0"/>
              <a:t>30.551</a:t>
            </a:r>
            <a:r>
              <a:rPr lang="es-ES_tradnl" sz="1600" dirty="0"/>
              <a:t> con una significancia de </a:t>
            </a:r>
            <a:r>
              <a:rPr lang="es-ES_tradnl" sz="1600" b="1" dirty="0"/>
              <a:t>0.015</a:t>
            </a:r>
            <a:r>
              <a:rPr lang="es-ES_tradnl" sz="1600" dirty="0"/>
              <a:t> por tanto, se rechaza la hipótesis nula y se acepta la Hipótesis Alternativa por, tener relación entre variables.</a:t>
            </a:r>
            <a:endParaRPr lang="es-ES" sz="1600" dirty="0"/>
          </a:p>
          <a:p>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normAutofit/>
          </a:bodyPr>
          <a:lstStyle/>
          <a:p>
            <a:r>
              <a:rPr lang="es-ES" dirty="0" smtClean="0"/>
              <a:t>Análisis de Correspondencia Múltiple</a:t>
            </a:r>
            <a:endParaRPr lang="es-ES" dirty="0"/>
          </a:p>
        </p:txBody>
      </p:sp>
      <p:sp>
        <p:nvSpPr>
          <p:cNvPr id="3" name="2 Marcador de contenido"/>
          <p:cNvSpPr>
            <a:spLocks noGrp="1"/>
          </p:cNvSpPr>
          <p:nvPr>
            <p:ph sz="quarter" idx="1"/>
          </p:nvPr>
        </p:nvSpPr>
        <p:spPr>
          <a:xfrm>
            <a:off x="457200" y="1285860"/>
            <a:ext cx="8229600" cy="1400172"/>
          </a:xfrm>
        </p:spPr>
        <p:txBody>
          <a:bodyPr>
            <a:normAutofit/>
          </a:bodyPr>
          <a:lstStyle/>
          <a:p>
            <a:pPr algn="just"/>
            <a:r>
              <a:rPr lang="es-ES_tradnl" sz="1600" dirty="0" smtClean="0"/>
              <a:t>La </a:t>
            </a:r>
            <a:r>
              <a:rPr lang="es-ES_tradnl" sz="1600" dirty="0"/>
              <a:t>primera dimensión</a:t>
            </a:r>
            <a:r>
              <a:rPr lang="es-ES_tradnl" sz="1600" dirty="0">
                <a:latin typeface="Calibri" pitchFamily="34" charset="0"/>
                <a:cs typeface="Calibri" pitchFamily="34" charset="0"/>
              </a:rPr>
              <a:t> muestra un 55% (0,451/0,819) de la inercia total, mientras que la segunda dimensión un 45% (0,368/0,819).Se observa que hay un 81.9% de la variabilidad de los datos explicada por las dimensiones incluidas en nuestro modelo, 45,1% explicada por la primera dimensión y 36,8% explicada por la segunda. El coeficiente Alfa de Cronbach se ubica en un promedio de 0,869 que manifiesta la </a:t>
            </a:r>
            <a:r>
              <a:rPr lang="es-ES_tradnl" sz="1600" dirty="0" smtClean="0">
                <a:latin typeface="Calibri" pitchFamily="34" charset="0"/>
                <a:cs typeface="Calibri" pitchFamily="34" charset="0"/>
              </a:rPr>
              <a:t>fiabilidad de la escala de medida.</a:t>
            </a:r>
            <a:endParaRPr lang="es-ES" sz="1600" dirty="0">
              <a:latin typeface="Calibri" pitchFamily="34" charset="0"/>
              <a:cs typeface="Calibri" pitchFamily="34" charset="0"/>
            </a:endParaRPr>
          </a:p>
        </p:txBody>
      </p:sp>
      <p:pic>
        <p:nvPicPr>
          <p:cNvPr id="43010" name="Picture 2"/>
          <p:cNvPicPr>
            <a:picLocks noChangeAspect="1" noChangeArrowheads="1"/>
          </p:cNvPicPr>
          <p:nvPr/>
        </p:nvPicPr>
        <p:blipFill>
          <a:blip r:embed="rId2"/>
          <a:srcRect/>
          <a:stretch>
            <a:fillRect/>
          </a:stretch>
        </p:blipFill>
        <p:spPr bwMode="auto">
          <a:xfrm>
            <a:off x="1319213" y="3076592"/>
            <a:ext cx="6505575" cy="27813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pPr lvl="1" algn="ctr" rtl="0">
              <a:spcBef>
                <a:spcPct val="0"/>
              </a:spcBef>
            </a:pPr>
            <a:r>
              <a:rPr lang="es-ES_tradnl" sz="2000" b="1" dirty="0" smtClean="0"/>
              <a:t>Análisis de las Medidas Discriminantes</a:t>
            </a:r>
            <a:r>
              <a:rPr lang="es-ES" sz="2000" dirty="0" smtClean="0"/>
              <a:t/>
            </a:r>
            <a:br>
              <a:rPr lang="es-ES" sz="2000" dirty="0" smtClean="0"/>
            </a:br>
            <a:endParaRPr lang="es-ES" sz="2000" dirty="0"/>
          </a:p>
        </p:txBody>
      </p:sp>
      <p:pic>
        <p:nvPicPr>
          <p:cNvPr id="44034" name="Picture 2"/>
          <p:cNvPicPr>
            <a:picLocks noChangeAspect="1" noChangeArrowheads="1"/>
          </p:cNvPicPr>
          <p:nvPr/>
        </p:nvPicPr>
        <p:blipFill>
          <a:blip r:embed="rId2"/>
          <a:srcRect/>
          <a:stretch>
            <a:fillRect/>
          </a:stretch>
        </p:blipFill>
        <p:spPr bwMode="auto">
          <a:xfrm>
            <a:off x="1285852" y="785794"/>
            <a:ext cx="4071966" cy="5572164"/>
          </a:xfrm>
          <a:prstGeom prst="rect">
            <a:avLst/>
          </a:prstGeom>
          <a:noFill/>
          <a:ln w="9525">
            <a:noFill/>
            <a:miter lim="800000"/>
            <a:headEnd/>
            <a:tailEnd/>
          </a:ln>
          <a:effectLst/>
        </p:spPr>
      </p:pic>
      <p:sp>
        <p:nvSpPr>
          <p:cNvPr id="9218" name="AutoShape 2"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220" name="Picture 4" descr="Imagen relacionada"/>
          <p:cNvPicPr>
            <a:picLocks noChangeAspect="1" noChangeArrowheads="1"/>
          </p:cNvPicPr>
          <p:nvPr/>
        </p:nvPicPr>
        <p:blipFill>
          <a:blip r:embed="rId3" cstate="print"/>
          <a:srcRect/>
          <a:stretch>
            <a:fillRect/>
          </a:stretch>
        </p:blipFill>
        <p:spPr bwMode="auto">
          <a:xfrm>
            <a:off x="5572133" y="1857364"/>
            <a:ext cx="3000396" cy="185357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rmAutofit fontScale="90000"/>
          </a:bodyPr>
          <a:lstStyle/>
          <a:p>
            <a:r>
              <a:rPr lang="es-ES" sz="2400" dirty="0" smtClean="0"/>
              <a:t>Análisis de las Medidas Discriminantes</a:t>
            </a:r>
            <a:endParaRPr lang="es-ES" sz="2400" dirty="0"/>
          </a:p>
        </p:txBody>
      </p:sp>
      <p:pic>
        <p:nvPicPr>
          <p:cNvPr id="4" name="Picture 3"/>
          <p:cNvPicPr>
            <a:picLocks noChangeAspect="1" noChangeArrowheads="1"/>
          </p:cNvPicPr>
          <p:nvPr/>
        </p:nvPicPr>
        <p:blipFill>
          <a:blip r:embed="rId2"/>
          <a:srcRect/>
          <a:stretch>
            <a:fillRect/>
          </a:stretch>
        </p:blipFill>
        <p:spPr bwMode="auto">
          <a:xfrm>
            <a:off x="357158" y="857232"/>
            <a:ext cx="4929190" cy="2928958"/>
          </a:xfrm>
          <a:prstGeom prst="rect">
            <a:avLst/>
          </a:prstGeom>
          <a:noFill/>
          <a:ln w="9525">
            <a:noFill/>
            <a:miter lim="800000"/>
            <a:headEnd/>
            <a:tailEnd/>
          </a:ln>
          <a:effectLst/>
        </p:spPr>
      </p:pic>
      <p:sp>
        <p:nvSpPr>
          <p:cNvPr id="5" name="4 CuadroTexto"/>
          <p:cNvSpPr txBox="1"/>
          <p:nvPr/>
        </p:nvSpPr>
        <p:spPr>
          <a:xfrm>
            <a:off x="5643570" y="1347132"/>
            <a:ext cx="3286148" cy="1938992"/>
          </a:xfrm>
          <a:prstGeom prst="rect">
            <a:avLst/>
          </a:prstGeom>
          <a:noFill/>
        </p:spPr>
        <p:txBody>
          <a:bodyPr wrap="square" rtlCol="0">
            <a:spAutoFit/>
          </a:bodyPr>
          <a:lstStyle/>
          <a:p>
            <a:pPr algn="just"/>
            <a:r>
              <a:rPr lang="es-ES_tradnl" sz="1200" dirty="0"/>
              <a:t>En la </a:t>
            </a:r>
            <a:r>
              <a:rPr lang="es-ES_tradnl" sz="1200" b="1" dirty="0"/>
              <a:t>dimensión 1(Fidelidad)</a:t>
            </a:r>
            <a:r>
              <a:rPr lang="es-ES_tradnl" sz="1200" dirty="0"/>
              <a:t>se analiza que: los hombres o mujeres encuestados, de diferentes edades, de profesión contadores o auditores independientemente de su instrucción consideran que, cuando existen políticas contables claras se encuentra un nivel alto de fidelidad de la información en los Estados Financieros que se presente. Las variables antes descritas son características propias de la percepción de los individuos, 1, 4, 8, 13, 27 y 28.</a:t>
            </a:r>
            <a:endParaRPr lang="es-ES" sz="1200" dirty="0"/>
          </a:p>
        </p:txBody>
      </p:sp>
      <p:sp>
        <p:nvSpPr>
          <p:cNvPr id="6" name="5 CuadroTexto"/>
          <p:cNvSpPr txBox="1"/>
          <p:nvPr/>
        </p:nvSpPr>
        <p:spPr>
          <a:xfrm>
            <a:off x="6286512" y="3739598"/>
            <a:ext cx="2428892" cy="3046988"/>
          </a:xfrm>
          <a:prstGeom prst="rect">
            <a:avLst/>
          </a:prstGeom>
          <a:noFill/>
        </p:spPr>
        <p:txBody>
          <a:bodyPr wrap="square" rtlCol="0">
            <a:spAutoFit/>
          </a:bodyPr>
          <a:lstStyle/>
          <a:p>
            <a:pPr algn="just"/>
            <a:r>
              <a:rPr lang="es-ES_tradnl" sz="1200" dirty="0"/>
              <a:t>La</a:t>
            </a:r>
            <a:r>
              <a:rPr lang="es-ES_tradnl" sz="1200" b="1" dirty="0"/>
              <a:t> Dimensión 2 (Estrategias)</a:t>
            </a:r>
            <a:r>
              <a:rPr lang="es-ES_tradnl" sz="1200" dirty="0"/>
              <a:t> Los profesionales encuestados sostienes que, la contabilidad creativa es una herramienta de negocios ilegitima por tanto, las prácticas de contabilidad creativa no son producto de estrategias diseñadas ni por los directivos ni por los auditores externos, así como tampoco están de acuerdo que los auditores participan en la determinación y diseño de estas prácticas en beneficio del cliente, los profesionales que lo consideran así fueron el  3, 7, 18, 20,  22, 26 , 29 y 30</a:t>
            </a:r>
            <a:endParaRPr lang="es-ES" sz="1200" dirty="0"/>
          </a:p>
        </p:txBody>
      </p:sp>
      <p:sp>
        <p:nvSpPr>
          <p:cNvPr id="7" name="6 CuadroTexto"/>
          <p:cNvSpPr txBox="1"/>
          <p:nvPr/>
        </p:nvSpPr>
        <p:spPr>
          <a:xfrm>
            <a:off x="3286116" y="3734234"/>
            <a:ext cx="2571768" cy="3046988"/>
          </a:xfrm>
          <a:prstGeom prst="rect">
            <a:avLst/>
          </a:prstGeom>
          <a:noFill/>
        </p:spPr>
        <p:txBody>
          <a:bodyPr wrap="square" rtlCol="0">
            <a:spAutoFit/>
          </a:bodyPr>
          <a:lstStyle/>
          <a:p>
            <a:pPr algn="just"/>
            <a:r>
              <a:rPr lang="es-ES_tradnl" sz="1200" b="1" dirty="0"/>
              <a:t>Dimensión 3 (Subjetividad en el Marco Normativo)</a:t>
            </a:r>
            <a:r>
              <a:rPr lang="es-ES_tradnl" sz="1200" dirty="0"/>
              <a:t> Los profesionales (contadores y auditores) encuestados están muy de acuerdo que en el Ecuador existe manipulación de los Estados Financieros dentro del propio marco normativo, así como también, es muy factible encontrar situaciones que denotan cierta subjetividad, existen vacíos normativos y por lo cual, es importante aplicar un adecuado criterio contable por parte de los auditores. Las variables antes descritas son características propias de la percepción de los individuos 2, 10, 12, 15, 16, 23 y 25 </a:t>
            </a:r>
            <a:endParaRPr lang="es-ES" sz="1200" dirty="0"/>
          </a:p>
        </p:txBody>
      </p:sp>
      <p:sp>
        <p:nvSpPr>
          <p:cNvPr id="8" name="7 CuadroTexto"/>
          <p:cNvSpPr txBox="1"/>
          <p:nvPr/>
        </p:nvSpPr>
        <p:spPr>
          <a:xfrm>
            <a:off x="71406" y="3886634"/>
            <a:ext cx="2643206" cy="3046988"/>
          </a:xfrm>
          <a:prstGeom prst="rect">
            <a:avLst/>
          </a:prstGeom>
          <a:noFill/>
        </p:spPr>
        <p:txBody>
          <a:bodyPr wrap="square" rtlCol="0">
            <a:spAutoFit/>
          </a:bodyPr>
          <a:lstStyle/>
          <a:p>
            <a:pPr lvl="0" algn="just"/>
            <a:r>
              <a:rPr lang="es-ES_tradnl" sz="1200" b="1" dirty="0"/>
              <a:t>La Dimensión 4 (Responsabilidad de la no Aplicación) </a:t>
            </a:r>
            <a:r>
              <a:rPr lang="es-ES_tradnl" sz="1200" dirty="0" smtClean="0"/>
              <a:t>Los </a:t>
            </a:r>
            <a:r>
              <a:rPr lang="es-ES_tradnl" sz="1200" dirty="0"/>
              <a:t>profesionales encuestados consideran que la contabilidad creativa es un problema que nunca podrá ser solucionado, sin embargo, reconocen que es responsabilidad de los  auditores es realizar una correcta recolección y revisión de la información financiera que es presentada por cada una de las empresa, así mismo, sostienen que esa información debería declararse en los informes de auditoría que se presentan. Los profesionales que tienen está perspectiva son 5, 6, 9, 11, 14, 17, 19, 21 y 24</a:t>
            </a:r>
            <a:endParaRPr lang="es-ES" sz="1200" dirty="0"/>
          </a:p>
        </p:txBody>
      </p:sp>
      <p:sp>
        <p:nvSpPr>
          <p:cNvPr id="9" name="8 Flecha derecha"/>
          <p:cNvSpPr/>
          <p:nvPr/>
        </p:nvSpPr>
        <p:spPr>
          <a:xfrm>
            <a:off x="5214942" y="2071678"/>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rot="5400000">
            <a:off x="7000892" y="3357562"/>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rot="10800000">
            <a:off x="5857884" y="5179231"/>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rot="10800000">
            <a:off x="2750331" y="5179231"/>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r>
              <a:rPr lang="es-ES" dirty="0" smtClean="0"/>
              <a:t>Propuesta</a:t>
            </a:r>
            <a:endParaRPr lang="es-ES" dirty="0"/>
          </a:p>
        </p:txBody>
      </p:sp>
      <p:sp>
        <p:nvSpPr>
          <p:cNvPr id="3" name="2 Marcador de contenido"/>
          <p:cNvSpPr>
            <a:spLocks noGrp="1"/>
          </p:cNvSpPr>
          <p:nvPr>
            <p:ph sz="quarter" idx="1"/>
          </p:nvPr>
        </p:nvSpPr>
        <p:spPr>
          <a:xfrm>
            <a:off x="428596" y="1071546"/>
            <a:ext cx="7467600" cy="2928958"/>
          </a:xfrm>
        </p:spPr>
        <p:txBody>
          <a:bodyPr>
            <a:noAutofit/>
          </a:bodyPr>
          <a:lstStyle/>
          <a:p>
            <a:pPr algn="just"/>
            <a:r>
              <a:rPr lang="es-ES_tradnl" sz="1600" dirty="0" smtClean="0">
                <a:latin typeface="Times New Roman" pitchFamily="18" charset="0"/>
                <a:cs typeface="Times New Roman" pitchFamily="18" charset="0"/>
              </a:rPr>
              <a:t>Con </a:t>
            </a:r>
            <a:r>
              <a:rPr lang="es-ES_tradnl" sz="1600" dirty="0">
                <a:latin typeface="Times New Roman" pitchFamily="18" charset="0"/>
                <a:cs typeface="Times New Roman" pitchFamily="18" charset="0"/>
              </a:rPr>
              <a:t>esta investigación se analiza la situación actual de la contabilidad creativa en el sector Automotriz y para ello, es primordial la opinión de los profesionales (Contadores y Auditores) por estar directamente relacionados con la contabilidad. De tal manera que, los profesionales analizan más de cerca el tema de la contabilidad creativa, ya que, en el caso de los auditores posee la capacidad profesional y técnica para juzgar cuáles son las herramientas de contabilidad creativa utilizadas por las empresas que están auditando</a:t>
            </a:r>
            <a:r>
              <a:rPr lang="es-ES_tradnl" sz="1600" dirty="0" smtClean="0">
                <a:latin typeface="Times New Roman" pitchFamily="18" charset="0"/>
                <a:cs typeface="Times New Roman" pitchFamily="18" charset="0"/>
              </a:rPr>
              <a:t>.</a:t>
            </a:r>
          </a:p>
          <a:p>
            <a:pPr algn="just"/>
            <a:endParaRPr lang="es-ES" sz="1600" dirty="0">
              <a:latin typeface="Times New Roman" pitchFamily="18" charset="0"/>
              <a:cs typeface="Times New Roman" pitchFamily="18" charset="0"/>
            </a:endParaRPr>
          </a:p>
          <a:p>
            <a:pPr algn="just"/>
            <a:r>
              <a:rPr lang="es-ES_tradnl" sz="1600" dirty="0">
                <a:latin typeface="Times New Roman" pitchFamily="18" charset="0"/>
                <a:cs typeface="Times New Roman" pitchFamily="18" charset="0"/>
              </a:rPr>
              <a:t>Por otra parte, los profesionales encuestados (contadores o auditores), posee una experiencia en el área de 5 años lo que evidencia un amplio conocimiento en la temática abordada en la investigación y una vasta experiencia en el sector.</a:t>
            </a:r>
            <a:endParaRPr lang="es-ES" sz="1600" dirty="0">
              <a:latin typeface="Times New Roman" pitchFamily="18" charset="0"/>
              <a:cs typeface="Times New Roman" pitchFamily="18" charset="0"/>
            </a:endParaRPr>
          </a:p>
          <a:p>
            <a:endParaRPr lang="es-ES" sz="3200" dirty="0"/>
          </a:p>
        </p:txBody>
      </p:sp>
      <p:pic>
        <p:nvPicPr>
          <p:cNvPr id="3074" name="Picture 2" descr="Resultado de imagen para propuesta">
            <a:hlinkClick r:id="rId2" action="ppaction://hlinkfile"/>
          </p:cNvPr>
          <p:cNvPicPr>
            <a:picLocks noChangeAspect="1" noChangeArrowheads="1" noCrop="1"/>
          </p:cNvPicPr>
          <p:nvPr/>
        </p:nvPicPr>
        <p:blipFill>
          <a:blip r:embed="rId3"/>
          <a:srcRect/>
          <a:stretch>
            <a:fillRect/>
          </a:stretch>
        </p:blipFill>
        <p:spPr bwMode="auto">
          <a:xfrm>
            <a:off x="1928794" y="3206231"/>
            <a:ext cx="4357718" cy="365176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39718"/>
          </a:xfrm>
        </p:spPr>
        <p:txBody>
          <a:bodyPr>
            <a:normAutofit fontScale="90000"/>
          </a:bodyPr>
          <a:lstStyle/>
          <a:p>
            <a:r>
              <a:rPr lang="es-ES" dirty="0" smtClean="0"/>
              <a:t>Conclusiones</a:t>
            </a:r>
            <a:endParaRPr lang="es-ES" dirty="0"/>
          </a:p>
        </p:txBody>
      </p:sp>
      <p:sp>
        <p:nvSpPr>
          <p:cNvPr id="3" name="2 Marcador de contenido"/>
          <p:cNvSpPr>
            <a:spLocks noGrp="1"/>
          </p:cNvSpPr>
          <p:nvPr>
            <p:ph sz="quarter" idx="1"/>
          </p:nvPr>
        </p:nvSpPr>
        <p:spPr>
          <a:xfrm>
            <a:off x="428596" y="1071546"/>
            <a:ext cx="7467600" cy="5286412"/>
          </a:xfrm>
        </p:spPr>
        <p:txBody>
          <a:bodyPr>
            <a:noAutofit/>
          </a:bodyPr>
          <a:lstStyle/>
          <a:p>
            <a:pPr lvl="0" algn="just"/>
            <a:r>
              <a:rPr lang="es-ES" sz="1400" dirty="0">
                <a:latin typeface="Times New Roman" pitchFamily="18" charset="0"/>
                <a:cs typeface="Times New Roman" pitchFamily="18" charset="0"/>
              </a:rPr>
              <a:t>Se analizó la percepción de profesionales (contadores y auditores) acerca de las posibilidades de la aplicación de contabilidad creativa en la contabilidad de las empresas automotrices. Los resultados demuestran que los profesionales encuestados piensan de manera similar y reconocen la existencia de la contabilidad creativa en la presentación de los estados financieros. </a:t>
            </a:r>
            <a:endParaRPr lang="es-ES" sz="1400" dirty="0" smtClean="0">
              <a:latin typeface="Times New Roman" pitchFamily="18" charset="0"/>
              <a:cs typeface="Times New Roman" pitchFamily="18" charset="0"/>
            </a:endParaRPr>
          </a:p>
          <a:p>
            <a:pPr lvl="0" algn="just"/>
            <a:endParaRPr lang="es-ES" sz="1400" dirty="0">
              <a:latin typeface="Times New Roman" pitchFamily="18" charset="0"/>
              <a:cs typeface="Times New Roman" pitchFamily="18" charset="0"/>
            </a:endParaRPr>
          </a:p>
          <a:p>
            <a:pPr lvl="0" algn="just"/>
            <a:r>
              <a:rPr lang="es-ES_tradnl" sz="1400" dirty="0">
                <a:latin typeface="Times New Roman" pitchFamily="18" charset="0"/>
                <a:cs typeface="Times New Roman" pitchFamily="18" charset="0"/>
              </a:rPr>
              <a:t>La contabilidad creativa es una herramienta para manipular o distorsionar la información económica de la empresa, con la finalidad de, mejorar la situación a la vista de los usuarios de los estados financieros, y de esta manera llegar al objetivo deseado. Por otra parte, encontramos  diversos organismos  internacionales y nacionales que elaboran las normas que son de cumplimiento obligatorio como son: Consejo de Normas de Contabilidad Financiera (Financial Accounting Standard Board </a:t>
            </a:r>
            <a:r>
              <a:rPr lang="es-ES_tradnl" sz="1400" b="1" dirty="0">
                <a:latin typeface="Times New Roman" pitchFamily="18" charset="0"/>
                <a:cs typeface="Times New Roman" pitchFamily="18" charset="0"/>
              </a:rPr>
              <a:t>(</a:t>
            </a:r>
            <a:r>
              <a:rPr lang="es-ES_tradnl" sz="1400" dirty="0">
                <a:latin typeface="Times New Roman" pitchFamily="18" charset="0"/>
                <a:cs typeface="Times New Roman" pitchFamily="18" charset="0"/>
              </a:rPr>
              <a:t>FASB) Estados Unidos; Consejo de Normas Internacionales de Contabilidad (International Accounting Standards Board (IASB) Europa y en el Ecuador organismos que verifican su cumplimiento como la Superintendencia de Compañías y Colegio de Contadores.</a:t>
            </a:r>
            <a:endParaRPr lang="es-ES" sz="1400" dirty="0">
              <a:latin typeface="Times New Roman" pitchFamily="18" charset="0"/>
              <a:cs typeface="Times New Roman" pitchFamily="18" charset="0"/>
            </a:endParaRPr>
          </a:p>
          <a:p>
            <a:pPr algn="just">
              <a:buNone/>
            </a:pPr>
            <a:r>
              <a:rPr lang="es-ES_tradnl" sz="1400" dirty="0">
                <a:latin typeface="Times New Roman" pitchFamily="18" charset="0"/>
                <a:cs typeface="Times New Roman" pitchFamily="18" charset="0"/>
              </a:rPr>
              <a:t> </a:t>
            </a:r>
            <a:endParaRPr lang="es-ES" sz="1400" dirty="0">
              <a:latin typeface="Times New Roman" pitchFamily="18" charset="0"/>
              <a:cs typeface="Times New Roman" pitchFamily="18" charset="0"/>
            </a:endParaRPr>
          </a:p>
          <a:p>
            <a:pPr lvl="0" algn="just"/>
            <a:r>
              <a:rPr lang="es-ES_tradnl" sz="1400" dirty="0">
                <a:latin typeface="Times New Roman" pitchFamily="18" charset="0"/>
                <a:cs typeface="Times New Roman" pitchFamily="18" charset="0"/>
              </a:rPr>
              <a:t>Después de un estudio realizado a las Normas Internacionales de Contabilidad (NIC) los resultados fueron los siguientes: en las partidas que más existirían este tipo de prácticas tenemos: NIC 8 Políticas Contables, Cambios en Estimaciones Contables y Errores con un número de opcionalidades de 8; NIC 11 Contratos de Construcción con 8 opcionalidades; NIC 16 Propiedad, Planta y Equipo cuenta con 5 opcionalidades; NIC 10 Hechos Posteriores a la Fecha de Balance;  NIC 21 Efectos de las Variaciones en los cambios en Moneda Extranjera con 4 opcionalidades; NIC 31 Participación en Negocios Conjuntos; NIC 36 Deterioro del Valor de los Activos con un número de opcionalidades 4.</a:t>
            </a:r>
            <a:endParaRPr lang="es-ES" sz="1400" dirty="0">
              <a:latin typeface="Times New Roman" pitchFamily="18" charset="0"/>
              <a:cs typeface="Times New Roman" pitchFamily="18" charset="0"/>
            </a:endParaRPr>
          </a:p>
          <a:p>
            <a:pPr>
              <a:buNone/>
            </a:pPr>
            <a:r>
              <a:rPr lang="es-ES_tradnl" sz="1400" dirty="0">
                <a:latin typeface="Times New Roman" pitchFamily="18" charset="0"/>
                <a:cs typeface="Times New Roman" pitchFamily="18" charset="0"/>
              </a:rPr>
              <a:t> </a:t>
            </a:r>
            <a:endParaRPr lang="es-ES" sz="1400" dirty="0">
              <a:latin typeface="Times New Roman" pitchFamily="18" charset="0"/>
              <a:cs typeface="Times New Roman" pitchFamily="18" charset="0"/>
            </a:endParaRPr>
          </a:p>
          <a:p>
            <a:pPr>
              <a:buNone/>
            </a:pPr>
            <a:r>
              <a:rPr lang="es-ES_tradnl" sz="700" b="1" dirty="0"/>
              <a:t> </a:t>
            </a:r>
            <a:endParaRPr lang="es-ES" sz="700" dirty="0"/>
          </a:p>
          <a:p>
            <a:pPr>
              <a:buNone/>
            </a:pPr>
            <a:r>
              <a:rPr lang="es-ES_tradnl" sz="700" b="1" dirty="0"/>
              <a:t> </a:t>
            </a:r>
            <a:endParaRPr lang="es-ES" sz="700" dirty="0"/>
          </a:p>
          <a:p>
            <a:pPr>
              <a:buNone/>
            </a:pPr>
            <a:r>
              <a:rPr lang="es-ES_tradnl" sz="700" b="1" dirty="0"/>
              <a:t> </a:t>
            </a:r>
            <a:endParaRPr lang="es-ES" sz="700" dirty="0"/>
          </a:p>
          <a:p>
            <a:endParaRPr lang="es-ES" sz="700" dirty="0" smtClean="0"/>
          </a:p>
          <a:p>
            <a:endParaRPr lang="es-ES" sz="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lstStyle/>
          <a:p>
            <a:r>
              <a:rPr lang="es-ES" dirty="0" smtClean="0"/>
              <a:t>Conclusiones </a:t>
            </a:r>
            <a:endParaRPr lang="es-ES" dirty="0"/>
          </a:p>
        </p:txBody>
      </p:sp>
      <p:sp>
        <p:nvSpPr>
          <p:cNvPr id="3" name="2 Marcador de contenido"/>
          <p:cNvSpPr>
            <a:spLocks noGrp="1"/>
          </p:cNvSpPr>
          <p:nvPr>
            <p:ph sz="quarter" idx="1"/>
          </p:nvPr>
        </p:nvSpPr>
        <p:spPr>
          <a:xfrm>
            <a:off x="428596" y="1071546"/>
            <a:ext cx="7467600" cy="5572164"/>
          </a:xfrm>
        </p:spPr>
        <p:txBody>
          <a:bodyPr>
            <a:noAutofit/>
          </a:bodyPr>
          <a:lstStyle/>
          <a:p>
            <a:pPr lvl="0" algn="just"/>
            <a:r>
              <a:rPr lang="es-ES_tradnl" sz="1400" dirty="0" smtClean="0">
                <a:latin typeface="Times New Roman" pitchFamily="18" charset="0"/>
                <a:cs typeface="Times New Roman" pitchFamily="18" charset="0"/>
              </a:rPr>
              <a:t>Mediante el análisis de correspondencia múltiple y la utilización del coeficiente de Cronbach que nos permite estimar la fiabilidad de un instrumento se obtuvo el porcentaje de 8.69 es decir un coeficiente alto (bueno), podemos mencionar también que, en la primera dimensión se representa un 55%  de la inercia total, mientras que en la segunda dimensión tenemos un 45%, se observó que existe un 81.9% de la variabilidad de los datos explicados por las dimensiones incluidas en el modelo utilizado, 45.1% explicada por la primera dimensión y el 36.8% explicada por la segunda dimensión.</a:t>
            </a:r>
            <a:endParaRPr lang="es-ES" sz="1400" dirty="0" smtClean="0">
              <a:latin typeface="Times New Roman" pitchFamily="18" charset="0"/>
              <a:cs typeface="Times New Roman" pitchFamily="18" charset="0"/>
            </a:endParaRPr>
          </a:p>
          <a:p>
            <a:pPr algn="just">
              <a:buNone/>
            </a:pPr>
            <a:r>
              <a:rPr lang="es-ES_tradnl" sz="1400" dirty="0" smtClean="0">
                <a:latin typeface="Times New Roman" pitchFamily="18" charset="0"/>
                <a:cs typeface="Times New Roman" pitchFamily="18" charset="0"/>
              </a:rPr>
              <a:t> </a:t>
            </a:r>
            <a:endParaRPr lang="es-ES" sz="1400" dirty="0" smtClean="0">
              <a:latin typeface="Times New Roman" pitchFamily="18" charset="0"/>
              <a:cs typeface="Times New Roman" pitchFamily="18" charset="0"/>
            </a:endParaRPr>
          </a:p>
          <a:p>
            <a:pPr lvl="0" algn="just"/>
            <a:r>
              <a:rPr lang="es-ES_tradnl" sz="1400" dirty="0" smtClean="0">
                <a:latin typeface="Times New Roman" pitchFamily="18" charset="0"/>
                <a:cs typeface="Times New Roman" pitchFamily="18" charset="0"/>
              </a:rPr>
              <a:t>Se comprueba a través del análisis de frecuencias realizado en las preguntas ¿Es frecuente encontrar en la normativa contable situaciones que denotan cierta subjetividad (incertidumbre de cómo aplicar lo que la propia normativa indica al momento de efectuar contabilizaciones) ?, ¿En la norma contable existen vacíos normativos, es decir, temas o hechos económicos que no tratan como valorizarse y/o presentarse? ¿Y es común en el Ecuador la manipulación de Estados Financieros dentro del propio marco normativo? La hipótesis señala que, en el Ecuador existe un marco normativo que denota cierta subjetividad y vacíos en las normas para la elaboración de Estados Financieros.</a:t>
            </a:r>
            <a:endParaRPr lang="es-ES" sz="1400" dirty="0" smtClean="0">
              <a:latin typeface="Times New Roman" pitchFamily="18" charset="0"/>
              <a:cs typeface="Times New Roman" pitchFamily="18" charset="0"/>
            </a:endParaRPr>
          </a:p>
          <a:p>
            <a:pPr algn="just">
              <a:buNone/>
            </a:pPr>
            <a:r>
              <a:rPr lang="es-ES_tradnl" sz="1400" dirty="0" smtClean="0">
                <a:latin typeface="Times New Roman" pitchFamily="18" charset="0"/>
                <a:cs typeface="Times New Roman" pitchFamily="18" charset="0"/>
              </a:rPr>
              <a:t> </a:t>
            </a:r>
            <a:endParaRPr lang="es-ES" sz="1400" dirty="0" smtClean="0">
              <a:latin typeface="Times New Roman" pitchFamily="18" charset="0"/>
              <a:cs typeface="Times New Roman" pitchFamily="18" charset="0"/>
            </a:endParaRPr>
          </a:p>
          <a:p>
            <a:pPr lvl="0" algn="just"/>
            <a:r>
              <a:rPr lang="es-ES_tradnl" sz="1400" dirty="0" smtClean="0">
                <a:latin typeface="Times New Roman" pitchFamily="18" charset="0"/>
                <a:cs typeface="Times New Roman" pitchFamily="18" charset="0"/>
              </a:rPr>
              <a:t>Se confirma la segunda hipótesis planteada que señala, las empresas incluyen prácticas de contabilidad creativa para mejorar la imagen de los Estados Financieros ante los stakeholders, ya que son los más interesados en la solidez y rentabilidad de la empresa en la que invierten.</a:t>
            </a:r>
            <a:endParaRPr lang="es-ES" sz="1400" dirty="0" smtClean="0">
              <a:latin typeface="Times New Roman" pitchFamily="18" charset="0"/>
              <a:cs typeface="Times New Roman" pitchFamily="18" charset="0"/>
            </a:endParaRPr>
          </a:p>
          <a:p>
            <a:pPr algn="just"/>
            <a:endParaRPr lang="es-ES" sz="1400" dirty="0" smtClean="0">
              <a:latin typeface="Times New Roman" pitchFamily="18" charset="0"/>
              <a:cs typeface="Times New Roman" pitchFamily="18" charset="0"/>
            </a:endParaRPr>
          </a:p>
          <a:p>
            <a:pPr lvl="0" algn="just"/>
            <a:r>
              <a:rPr lang="es-ES_tradnl" sz="1400" dirty="0" smtClean="0">
                <a:latin typeface="Times New Roman" pitchFamily="18" charset="0"/>
                <a:cs typeface="Times New Roman" pitchFamily="18" charset="0"/>
              </a:rPr>
              <a:t>Se propone, como una nueva línea de investigación realizar un análisis de correspondencia múltiple, para identificar la percepción de los contadores y auditores en otro sector económico, con un mayor número de profesionales encuestados.</a:t>
            </a:r>
            <a:endParaRPr lang="es-ES" sz="1400" dirty="0" smtClean="0">
              <a:latin typeface="Times New Roman" pitchFamily="18" charset="0"/>
              <a:cs typeface="Times New Roman" pitchFamily="18" charset="0"/>
            </a:endParaRPr>
          </a:p>
          <a:p>
            <a:pPr algn="just"/>
            <a:endParaRPr lang="es-ES" sz="1400" dirty="0" smtClean="0">
              <a:latin typeface="Times New Roman" pitchFamily="18" charset="0"/>
              <a:cs typeface="Times New Roman" pitchFamily="18" charset="0"/>
            </a:endParaRPr>
          </a:p>
          <a:p>
            <a:endParaRPr lang="es-E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r>
              <a:rPr lang="es-ES" dirty="0" smtClean="0"/>
              <a:t>Recomendaciones </a:t>
            </a:r>
            <a:endParaRPr lang="es-ES" dirty="0"/>
          </a:p>
        </p:txBody>
      </p:sp>
      <p:sp>
        <p:nvSpPr>
          <p:cNvPr id="3" name="2 Marcador de contenido"/>
          <p:cNvSpPr>
            <a:spLocks noGrp="1"/>
          </p:cNvSpPr>
          <p:nvPr>
            <p:ph sz="quarter" idx="1"/>
          </p:nvPr>
        </p:nvSpPr>
        <p:spPr>
          <a:xfrm>
            <a:off x="428596" y="928670"/>
            <a:ext cx="7467600" cy="5357850"/>
          </a:xfrm>
        </p:spPr>
        <p:txBody>
          <a:bodyPr>
            <a:noAutofit/>
          </a:bodyPr>
          <a:lstStyle/>
          <a:p>
            <a:pPr lvl="1">
              <a:buNone/>
            </a:pPr>
            <a:endParaRPr lang="es-ES" sz="900" dirty="0"/>
          </a:p>
          <a:p>
            <a:endParaRPr lang="es-ES" sz="1100" dirty="0"/>
          </a:p>
          <a:p>
            <a:pPr lvl="0" algn="just">
              <a:lnSpc>
                <a:spcPct val="120000"/>
              </a:lnSpc>
            </a:pPr>
            <a:r>
              <a:rPr lang="es-ES_tradnl" sz="1400" dirty="0">
                <a:latin typeface="Times New Roman" pitchFamily="18" charset="0"/>
                <a:cs typeface="Times New Roman" pitchFamily="18" charset="0"/>
              </a:rPr>
              <a:t>Existe un cuerpo normativo en nuestro país para regular cada uno de los hechos económicos a registrarse, para lo cual el profesional posee una amplia gama de opciones, por tal motivo, se recomienda analizar correctamente la normativa y reflejar la verdadera situación económica de la empresa.</a:t>
            </a:r>
            <a:endParaRPr lang="es-ES" sz="1400" dirty="0">
              <a:latin typeface="Times New Roman" pitchFamily="18" charset="0"/>
              <a:cs typeface="Times New Roman" pitchFamily="18" charset="0"/>
            </a:endParaRPr>
          </a:p>
          <a:p>
            <a:pPr algn="just">
              <a:lnSpc>
                <a:spcPct val="120000"/>
              </a:lnSpc>
            </a:pPr>
            <a:endParaRPr lang="es-ES" sz="1400" dirty="0">
              <a:latin typeface="Times New Roman" pitchFamily="18" charset="0"/>
              <a:cs typeface="Times New Roman" pitchFamily="18" charset="0"/>
            </a:endParaRPr>
          </a:p>
          <a:p>
            <a:pPr lvl="0" algn="just">
              <a:lnSpc>
                <a:spcPct val="120000"/>
              </a:lnSpc>
            </a:pPr>
            <a:r>
              <a:rPr lang="es-ES_tradnl" sz="1400" dirty="0">
                <a:latin typeface="Times New Roman" pitchFamily="18" charset="0"/>
                <a:cs typeface="Times New Roman" pitchFamily="18" charset="0"/>
              </a:rPr>
              <a:t>Se recomienda a los auditores incluyan en sus informes de auditoría las prácticas de contabilidad creativa aplicadas en las empresas, como ocurre en la mayoría de los países analizados.</a:t>
            </a:r>
            <a:endParaRPr lang="es-ES" sz="1400" dirty="0">
              <a:latin typeface="Times New Roman" pitchFamily="18" charset="0"/>
              <a:cs typeface="Times New Roman" pitchFamily="18" charset="0"/>
            </a:endParaRPr>
          </a:p>
          <a:p>
            <a:pPr algn="just">
              <a:lnSpc>
                <a:spcPct val="120000"/>
              </a:lnSpc>
            </a:pPr>
            <a:endParaRPr lang="es-ES" sz="1400" dirty="0">
              <a:latin typeface="Times New Roman" pitchFamily="18" charset="0"/>
              <a:cs typeface="Times New Roman" pitchFamily="18" charset="0"/>
            </a:endParaRPr>
          </a:p>
          <a:p>
            <a:pPr lvl="0" algn="just">
              <a:lnSpc>
                <a:spcPct val="120000"/>
              </a:lnSpc>
            </a:pPr>
            <a:r>
              <a:rPr lang="es-ES_tradnl" sz="1400" dirty="0">
                <a:latin typeface="Times New Roman" pitchFamily="18" charset="0"/>
                <a:cs typeface="Times New Roman" pitchFamily="18" charset="0"/>
              </a:rPr>
              <a:t>Con el resultado del estudio realizado se puede verificar que la normativa da una gran amplitud para realizar prácticas de contabilidad creativa como consecuencia del gran sesgo que representan las opcionalidades, la subjetividad que pese la norma. Por tanto,  se recomienda que en cada empresa las políticas contables sean más limitadas o estrictas para que de esta forma se reduzca la opcionalidad para registrar un mismo hecho económico.</a:t>
            </a:r>
            <a:endParaRPr lang="es-ES" sz="1400" dirty="0">
              <a:latin typeface="Times New Roman" pitchFamily="18" charset="0"/>
              <a:cs typeface="Times New Roman" pitchFamily="18" charset="0"/>
            </a:endParaRPr>
          </a:p>
          <a:p>
            <a:pPr algn="just">
              <a:lnSpc>
                <a:spcPct val="120000"/>
              </a:lnSpc>
            </a:pPr>
            <a:endParaRPr lang="es-ES" sz="1400" dirty="0">
              <a:latin typeface="Times New Roman" pitchFamily="18" charset="0"/>
              <a:cs typeface="Times New Roman" pitchFamily="18" charset="0"/>
            </a:endParaRPr>
          </a:p>
          <a:p>
            <a:pPr lvl="0" algn="just">
              <a:lnSpc>
                <a:spcPct val="120000"/>
              </a:lnSpc>
            </a:pPr>
            <a:r>
              <a:rPr lang="es-ES_tradnl" sz="1400" dirty="0">
                <a:latin typeface="Times New Roman" pitchFamily="18" charset="0"/>
                <a:cs typeface="Times New Roman" pitchFamily="18" charset="0"/>
              </a:rPr>
              <a:t>La contabilidad creativa se la desarrolla dentro del propio marco normativo, por tal razón se recomienda a los directivos de las empresas y la profesión contable que se fortalezca su código de ética para no aceptar ser partícipe de las prácticas de contabilidad creativa.</a:t>
            </a:r>
            <a:endParaRPr lang="es-ES" sz="1400" dirty="0">
              <a:latin typeface="Times New Roman" pitchFamily="18" charset="0"/>
              <a:cs typeface="Times New Roman" pitchFamily="18" charset="0"/>
            </a:endParaRPr>
          </a:p>
          <a:p>
            <a:endParaRPr lang="es-ES" sz="1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5184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Matriz de Variables </a:t>
            </a:r>
            <a:endParaRPr lang="es-ES" dirty="0"/>
          </a:p>
        </p:txBody>
      </p:sp>
      <p:pic>
        <p:nvPicPr>
          <p:cNvPr id="19458" name="Picture 2"/>
          <p:cNvPicPr>
            <a:picLocks noChangeAspect="1" noChangeArrowheads="1"/>
          </p:cNvPicPr>
          <p:nvPr/>
        </p:nvPicPr>
        <p:blipFill>
          <a:blip r:embed="rId2"/>
          <a:srcRect/>
          <a:stretch>
            <a:fillRect/>
          </a:stretch>
        </p:blipFill>
        <p:spPr bwMode="auto">
          <a:xfrm>
            <a:off x="642910" y="1500174"/>
            <a:ext cx="8001055" cy="464347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General </a:t>
            </a:r>
            <a:endParaRPr lang="es-ES" dirty="0"/>
          </a:p>
        </p:txBody>
      </p:sp>
      <p:pic>
        <p:nvPicPr>
          <p:cNvPr id="21506" name="Picture 2" descr="Resultado de imagen para Objetivo general"/>
          <p:cNvPicPr>
            <a:picLocks noChangeAspect="1" noChangeArrowheads="1"/>
          </p:cNvPicPr>
          <p:nvPr/>
        </p:nvPicPr>
        <p:blipFill>
          <a:blip r:embed="rId2"/>
          <a:srcRect/>
          <a:stretch>
            <a:fillRect/>
          </a:stretch>
        </p:blipFill>
        <p:spPr bwMode="auto">
          <a:xfrm>
            <a:off x="428596" y="1500174"/>
            <a:ext cx="3781425" cy="2524126"/>
          </a:xfrm>
          <a:prstGeom prst="rect">
            <a:avLst/>
          </a:prstGeom>
          <a:noFill/>
        </p:spPr>
      </p:pic>
      <p:sp>
        <p:nvSpPr>
          <p:cNvPr id="3" name="2 Marcador de contenido"/>
          <p:cNvSpPr>
            <a:spLocks noGrp="1"/>
          </p:cNvSpPr>
          <p:nvPr>
            <p:ph sz="quarter" idx="1"/>
          </p:nvPr>
        </p:nvSpPr>
        <p:spPr>
          <a:xfrm>
            <a:off x="3714744" y="1785926"/>
            <a:ext cx="4757742" cy="4143404"/>
          </a:xfrm>
        </p:spPr>
        <p:txBody>
          <a:bodyPr>
            <a:noAutofit/>
          </a:bodyPr>
          <a:lstStyle/>
          <a:p>
            <a:pPr algn="just"/>
            <a:r>
              <a:rPr lang="es-ES_tradnl" sz="2800" dirty="0"/>
              <a:t>Analizar la percepción de profesionales (auditores y Contadores) acerca de las posibilidades de la aplicación de contabilidad creativa en la contabilidad de las empresas automotrices de la Provincia de Pichincha.</a:t>
            </a:r>
            <a:endParaRPr lang="es-ES" sz="2800" dirty="0"/>
          </a:p>
          <a:p>
            <a:endParaRPr lang="es-E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ES" dirty="0"/>
          </a:p>
        </p:txBody>
      </p:sp>
      <p:graphicFrame>
        <p:nvGraphicFramePr>
          <p:cNvPr id="4" name="3 Diagrama"/>
          <p:cNvGraphicFramePr/>
          <p:nvPr/>
        </p:nvGraphicFramePr>
        <p:xfrm>
          <a:off x="2786050" y="17224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descr="Resultado de imagen para Objetivo general"/>
          <p:cNvPicPr>
            <a:picLocks noChangeAspect="1" noChangeArrowheads="1"/>
          </p:cNvPicPr>
          <p:nvPr/>
        </p:nvPicPr>
        <p:blipFill>
          <a:blip r:embed="rId6"/>
          <a:srcRect/>
          <a:stretch>
            <a:fillRect/>
          </a:stretch>
        </p:blipFill>
        <p:spPr bwMode="auto">
          <a:xfrm>
            <a:off x="0" y="4286257"/>
            <a:ext cx="3500430" cy="25717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r>
              <a:rPr lang="es-ES" dirty="0" smtClean="0"/>
              <a:t>Matriz Síntesis Marco Teórico</a:t>
            </a:r>
            <a:endParaRPr lang="es-ES" dirty="0"/>
          </a:p>
        </p:txBody>
      </p:sp>
      <p:graphicFrame>
        <p:nvGraphicFramePr>
          <p:cNvPr id="4" name="3 Tabla"/>
          <p:cNvGraphicFramePr>
            <a:graphicFrameLocks noGrp="1"/>
          </p:cNvGraphicFramePr>
          <p:nvPr/>
        </p:nvGraphicFramePr>
        <p:xfrm>
          <a:off x="214282" y="1000111"/>
          <a:ext cx="3857653" cy="4643467"/>
        </p:xfrm>
        <a:graphic>
          <a:graphicData uri="http://schemas.openxmlformats.org/drawingml/2006/table">
            <a:tbl>
              <a:tblPr/>
              <a:tblGrid>
                <a:gridCol w="118880"/>
                <a:gridCol w="1206631"/>
                <a:gridCol w="1206631"/>
                <a:gridCol w="1206631"/>
                <a:gridCol w="118880"/>
              </a:tblGrid>
              <a:tr h="229308">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a:noFill/>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s-ES" sz="800" b="1" i="0" u="none" strike="noStrike" dirty="0">
                          <a:solidFill>
                            <a:srgbClr val="000000"/>
                          </a:solidFill>
                          <a:latin typeface="Calibri"/>
                        </a:rPr>
                        <a:t>Teorías de Soporte</a:t>
                      </a:r>
                    </a:p>
                  </a:txBody>
                  <a:tcPr marL="9407" marR="9407" marT="9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s-ES" sz="800" b="1" i="0" u="none" strike="noStrike" dirty="0">
                          <a:solidFill>
                            <a:srgbClr val="000000"/>
                          </a:solidFill>
                          <a:latin typeface="Calibri"/>
                        </a:rPr>
                        <a:t>TEORÍAS </a:t>
                      </a:r>
                    </a:p>
                  </a:txBody>
                  <a:tcPr marL="9407" marR="9407" marT="9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4">
                  <a:txBody>
                    <a:bodyPr/>
                    <a:lstStyle/>
                    <a:p>
                      <a:pPr algn="ctr" fontAlgn="ctr"/>
                      <a:r>
                        <a:rPr lang="es-EC" sz="800" b="1" i="0" u="none" strike="noStrike" dirty="0">
                          <a:solidFill>
                            <a:srgbClr val="000000"/>
                          </a:solidFill>
                          <a:latin typeface="Calibri"/>
                        </a:rPr>
                        <a:t>1.1 Teoría del Stakeholder o de los Grupos de Interés Pieza Clave del Éxito Empresarial y de la Sostenibilidad.</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800" b="1" i="0" u="none" strike="noStrike" dirty="0">
                          <a:solidFill>
                            <a:srgbClr val="000000"/>
                          </a:solidFill>
                          <a:latin typeface="Calibri"/>
                        </a:rPr>
                        <a:t>1.2 Nuevas </a:t>
                      </a:r>
                      <a:r>
                        <a:rPr lang="es-EC" sz="800" b="1" i="0" u="none" strike="noStrike" dirty="0" smtClean="0">
                          <a:solidFill>
                            <a:srgbClr val="000000"/>
                          </a:solidFill>
                          <a:latin typeface="Calibri"/>
                        </a:rPr>
                        <a:t>Teorías de </a:t>
                      </a:r>
                      <a:r>
                        <a:rPr lang="es-EC" sz="800" b="1" i="0" u="none" strike="noStrike" dirty="0">
                          <a:solidFill>
                            <a:srgbClr val="000000"/>
                          </a:solidFill>
                          <a:latin typeface="Calibri"/>
                        </a:rPr>
                        <a:t>la Empresa. Una Revisión Crítica</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800" b="1" i="0" u="none" strike="noStrike" dirty="0">
                          <a:solidFill>
                            <a:srgbClr val="000000"/>
                          </a:solidFill>
                          <a:latin typeface="Calibri"/>
                        </a:rPr>
                        <a:t>1. 3 La Teoría de la Agencia</a:t>
                      </a: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8099">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599066">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0" u="none" strike="noStrike" dirty="0">
                          <a:solidFill>
                            <a:srgbClr val="000000"/>
                          </a:solidFill>
                          <a:latin typeface="Calibri"/>
                        </a:rPr>
                        <a:t>Edward Freeman </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Coriat Benjamín</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Coriat Benjamín </a:t>
                      </a:r>
                      <a:br>
                        <a:rPr lang="es-ES" sz="800" b="0" i="0" u="none" strike="noStrike" dirty="0">
                          <a:solidFill>
                            <a:srgbClr val="000000"/>
                          </a:solidFill>
                          <a:latin typeface="Calibri"/>
                        </a:rPr>
                      </a:br>
                      <a:r>
                        <a:rPr lang="es-ES" sz="800" b="0" i="0" u="none" strike="noStrike" dirty="0">
                          <a:solidFill>
                            <a:srgbClr val="000000"/>
                          </a:solidFill>
                          <a:latin typeface="Calibri"/>
                        </a:rPr>
                        <a:t>Weinstein Olivier</a:t>
                      </a:r>
                      <a:br>
                        <a:rPr lang="es-ES" sz="800" b="0" i="0" u="none" strike="noStrike" dirty="0">
                          <a:solidFill>
                            <a:srgbClr val="000000"/>
                          </a:solidFill>
                          <a:latin typeface="Calibri"/>
                        </a:rPr>
                      </a:br>
                      <a:endParaRPr lang="es-ES" sz="800" b="0" i="0" u="none" strike="noStrike" dirty="0">
                        <a:solidFill>
                          <a:srgbClr val="000000"/>
                        </a:solidFill>
                        <a:latin typeface="Calibri"/>
                      </a:endParaRP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es-ES" sz="800" b="1" i="0" u="none" strike="noStrike" dirty="0">
                          <a:solidFill>
                            <a:srgbClr val="000000"/>
                          </a:solidFill>
                          <a:latin typeface="Calibri"/>
                        </a:rPr>
                        <a:t>VARIABLES </a:t>
                      </a:r>
                    </a:p>
                  </a:txBody>
                  <a:tcPr marL="9407" marR="9407" marT="9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01287">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0" u="none" strike="noStrike" dirty="0">
                          <a:solidFill>
                            <a:srgbClr val="000000"/>
                          </a:solidFill>
                          <a:latin typeface="Calibri"/>
                        </a:rPr>
                        <a:t>Grupos de interés</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dirty="0">
                          <a:solidFill>
                            <a:srgbClr val="000000"/>
                          </a:solidFill>
                          <a:latin typeface="Calibri"/>
                        </a:rPr>
                        <a:t>Ámbito Dominante de la Economía</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Marco de Análisis </a:t>
                      </a: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04154">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C" sz="800" b="0" i="0" u="none" strike="noStrike" dirty="0">
                          <a:solidFill>
                            <a:srgbClr val="000000"/>
                          </a:solidFill>
                          <a:latin typeface="Calibri"/>
                        </a:rPr>
                        <a:t>Interpretación de la situación de la empresa</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Importancia de la Empresa</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Poder de Decisión</a:t>
                      </a: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04154">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0" u="none" strike="noStrike" dirty="0">
                          <a:solidFill>
                            <a:srgbClr val="000000"/>
                          </a:solidFill>
                          <a:latin typeface="Calibri"/>
                        </a:rPr>
                        <a:t>Ética</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Teoría Económica </a:t>
                      </a:r>
                    </a:p>
                  </a:txBody>
                  <a:tcPr marL="9407" marR="9407" marT="9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dirty="0">
                          <a:solidFill>
                            <a:srgbClr val="000000"/>
                          </a:solidFill>
                          <a:latin typeface="Calibri"/>
                        </a:rPr>
                        <a:t>Exaltación de los riesgos y proceso de decisión</a:t>
                      </a: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01287">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0" u="none" strike="noStrike" dirty="0">
                          <a:solidFill>
                            <a:srgbClr val="000000"/>
                          </a:solidFill>
                          <a:latin typeface="Calibri"/>
                        </a:rPr>
                        <a:t>Equilibrio entre los interesados </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latin typeface="Calibri"/>
                        </a:rPr>
                        <a:t>Acciones Abiertas </a:t>
                      </a:r>
                    </a:p>
                  </a:txBody>
                  <a:tcPr marL="9407" marR="9407" marT="9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01287">
                <a:tc>
                  <a:txBody>
                    <a:bodyPr/>
                    <a:lstStyle/>
                    <a:p>
                      <a:pPr algn="l" fontAlgn="b"/>
                      <a:r>
                        <a:rPr lang="es-ES" sz="800" b="0" i="0" u="none" strike="noStrike" dirty="0">
                          <a:solidFill>
                            <a:srgbClr val="000000"/>
                          </a:solidFill>
                          <a:latin typeface="Calibri"/>
                        </a:rPr>
                        <a:t> </a:t>
                      </a:r>
                    </a:p>
                  </a:txBody>
                  <a:tcPr marL="9407" marR="9407" marT="9407"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C" sz="800" b="0" i="0" u="none" strike="noStrike" dirty="0">
                          <a:solidFill>
                            <a:srgbClr val="000000"/>
                          </a:solidFill>
                          <a:latin typeface="Calibri"/>
                        </a:rPr>
                        <a:t>Supervivencia y Estabilidad de la Empresa</a:t>
                      </a:r>
                    </a:p>
                  </a:txBody>
                  <a:tcPr marL="9407" marR="9407" marT="9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4975">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a:noFill/>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800" b="0" i="0" u="none" strike="noStrike" dirty="0">
                          <a:solidFill>
                            <a:srgbClr val="000000"/>
                          </a:solidFill>
                          <a:latin typeface="Calibri"/>
                        </a:rPr>
                        <a:t> </a:t>
                      </a:r>
                    </a:p>
                  </a:txBody>
                  <a:tcPr marL="9407" marR="9407" marT="9407" marB="0" anchor="b">
                    <a:lnL>
                      <a:noFill/>
                    </a:lnL>
                    <a:lnR>
                      <a:noFill/>
                    </a:lnR>
                    <a:lnT>
                      <a:noFill/>
                    </a:lnT>
                    <a:lnB>
                      <a:noFill/>
                    </a:lnB>
                    <a:solidFill>
                      <a:srgbClr val="FFFFFF"/>
                    </a:solidFill>
                  </a:tcPr>
                </a:tc>
              </a:tr>
            </a:tbl>
          </a:graphicData>
        </a:graphic>
      </p:graphicFrame>
      <p:pic>
        <p:nvPicPr>
          <p:cNvPr id="26626" name="Picture 2"/>
          <p:cNvPicPr>
            <a:picLocks noChangeAspect="1" noChangeArrowheads="1"/>
          </p:cNvPicPr>
          <p:nvPr/>
        </p:nvPicPr>
        <p:blipFill>
          <a:blip r:embed="rId2"/>
          <a:srcRect/>
          <a:stretch>
            <a:fillRect/>
          </a:stretch>
        </p:blipFill>
        <p:spPr bwMode="auto">
          <a:xfrm>
            <a:off x="4071934" y="3500438"/>
            <a:ext cx="5072066" cy="3429000"/>
          </a:xfrm>
          <a:prstGeom prst="rect">
            <a:avLst/>
          </a:prstGeom>
          <a:noFill/>
          <a:ln w="9525">
            <a:noFill/>
            <a:miter lim="800000"/>
            <a:headEnd/>
            <a:tailEnd/>
          </a:ln>
          <a:effectLst/>
        </p:spPr>
      </p:pic>
      <p:pic>
        <p:nvPicPr>
          <p:cNvPr id="26628" name="Picture 4"/>
          <p:cNvPicPr>
            <a:picLocks noChangeAspect="1" noChangeArrowheads="1"/>
          </p:cNvPicPr>
          <p:nvPr/>
        </p:nvPicPr>
        <p:blipFill>
          <a:blip r:embed="rId3"/>
          <a:srcRect/>
          <a:stretch>
            <a:fillRect/>
          </a:stretch>
        </p:blipFill>
        <p:spPr bwMode="auto">
          <a:xfrm>
            <a:off x="6143636" y="857232"/>
            <a:ext cx="2786082" cy="2714644"/>
          </a:xfrm>
          <a:prstGeom prst="rect">
            <a:avLst/>
          </a:prstGeom>
          <a:noFill/>
          <a:ln w="9525">
            <a:noFill/>
            <a:miter lim="800000"/>
            <a:headEnd/>
            <a:tailEnd/>
          </a:ln>
          <a:effectLst/>
        </p:spPr>
      </p:pic>
      <p:pic>
        <p:nvPicPr>
          <p:cNvPr id="26630" name="Picture 6" descr="Resultado de imagen para marco teorico"/>
          <p:cNvPicPr>
            <a:picLocks noChangeAspect="1" noChangeArrowheads="1"/>
          </p:cNvPicPr>
          <p:nvPr/>
        </p:nvPicPr>
        <p:blipFill>
          <a:blip r:embed="rId4" cstate="print"/>
          <a:srcRect/>
          <a:stretch>
            <a:fillRect/>
          </a:stretch>
        </p:blipFill>
        <p:spPr bwMode="auto">
          <a:xfrm>
            <a:off x="4143372" y="1357298"/>
            <a:ext cx="2000264" cy="2000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sultado de imagen para enfoque de la investigacion"/>
          <p:cNvPicPr>
            <a:picLocks noChangeAspect="1" noChangeArrowheads="1"/>
          </p:cNvPicPr>
          <p:nvPr/>
        </p:nvPicPr>
        <p:blipFill>
          <a:blip r:embed="rId2"/>
          <a:srcRect/>
          <a:stretch>
            <a:fillRect/>
          </a:stretch>
        </p:blipFill>
        <p:spPr bwMode="auto">
          <a:xfrm>
            <a:off x="5429256" y="214290"/>
            <a:ext cx="3048000" cy="2409826"/>
          </a:xfrm>
          <a:prstGeom prst="rect">
            <a:avLst/>
          </a:prstGeom>
          <a:noFill/>
        </p:spPr>
      </p:pic>
      <p:sp>
        <p:nvSpPr>
          <p:cNvPr id="2" name="1 Título"/>
          <p:cNvSpPr>
            <a:spLocks noGrp="1"/>
          </p:cNvSpPr>
          <p:nvPr>
            <p:ph type="title"/>
          </p:nvPr>
        </p:nvSpPr>
        <p:spPr>
          <a:xfrm>
            <a:off x="457200" y="274638"/>
            <a:ext cx="7467600" cy="725470"/>
          </a:xfrm>
        </p:spPr>
        <p:txBody>
          <a:bodyPr/>
          <a:lstStyle/>
          <a:p>
            <a:r>
              <a:rPr lang="es-ES" dirty="0" smtClean="0"/>
              <a:t>Marco Metodológico</a:t>
            </a:r>
            <a:endParaRPr lang="es-ES" dirty="0"/>
          </a:p>
        </p:txBody>
      </p:sp>
      <p:sp>
        <p:nvSpPr>
          <p:cNvPr id="3" name="2 Marcador de contenido"/>
          <p:cNvSpPr>
            <a:spLocks noGrp="1"/>
          </p:cNvSpPr>
          <p:nvPr>
            <p:ph sz="quarter" idx="1"/>
          </p:nvPr>
        </p:nvSpPr>
        <p:spPr>
          <a:xfrm>
            <a:off x="357158" y="2857496"/>
            <a:ext cx="7858180" cy="3571900"/>
          </a:xfrm>
        </p:spPr>
        <p:txBody>
          <a:bodyPr>
            <a:normAutofit/>
          </a:bodyPr>
          <a:lstStyle/>
          <a:p>
            <a:pPr marL="342900" lvl="1" indent="-342900">
              <a:buNone/>
            </a:pPr>
            <a:r>
              <a:rPr lang="es-ES_tradnl" sz="1600" b="1" dirty="0"/>
              <a:t>	</a:t>
            </a:r>
            <a:r>
              <a:rPr lang="es-ES_tradnl" sz="1600" b="1" dirty="0" smtClean="0"/>
              <a:t>- Hipótesis:</a:t>
            </a:r>
          </a:p>
          <a:p>
            <a:pPr lvl="0">
              <a:buNone/>
            </a:pPr>
            <a:r>
              <a:rPr lang="es-ES_tradnl" sz="1600" b="1" dirty="0" smtClean="0"/>
              <a:t>		- </a:t>
            </a:r>
            <a:r>
              <a:rPr lang="es-ES_tradnl" sz="1600" dirty="0" smtClean="0"/>
              <a:t>En </a:t>
            </a:r>
            <a:r>
              <a:rPr lang="es-ES_tradnl" sz="1600" dirty="0"/>
              <a:t>el Ecuador existe un marco normativo que denota cierta subjetividad y </a:t>
            </a:r>
            <a:r>
              <a:rPr lang="es-ES_tradnl" sz="1600" dirty="0" smtClean="0"/>
              <a:t>	  vacíos en la norma para </a:t>
            </a:r>
            <a:r>
              <a:rPr lang="es-ES_tradnl" sz="1600" dirty="0"/>
              <a:t>la elaboración de Estados Financieros </a:t>
            </a:r>
            <a:endParaRPr lang="es-ES" sz="1600" dirty="0" smtClean="0"/>
          </a:p>
          <a:p>
            <a:pPr lvl="2">
              <a:buNone/>
            </a:pPr>
            <a:r>
              <a:rPr lang="es-ES_tradnl" sz="1600" dirty="0" smtClean="0"/>
              <a:t>   - Las </a:t>
            </a:r>
            <a:r>
              <a:rPr lang="es-ES_tradnl" sz="1600" dirty="0"/>
              <a:t>empresas incluyen prácticas de Contabilidad Creativa para mejorar la imagen de los estados financieros ante los stakeholder.</a:t>
            </a:r>
            <a:endParaRPr lang="es-ES" sz="1600" dirty="0"/>
          </a:p>
          <a:p>
            <a:pPr marL="342900" lvl="1" indent="-342900">
              <a:buNone/>
            </a:pPr>
            <a:endParaRPr lang="es-ES" sz="1600" dirty="0" smtClean="0"/>
          </a:p>
          <a:p>
            <a:pPr marL="342900" lvl="1" indent="-342900">
              <a:buFont typeface="Wingdings" pitchFamily="2" charset="2"/>
              <a:buChar char="v"/>
            </a:pPr>
            <a:r>
              <a:rPr lang="es-ES_tradnl" sz="1600" b="1" dirty="0" smtClean="0"/>
              <a:t>Instrumentos de recolección de información: </a:t>
            </a:r>
            <a:r>
              <a:rPr lang="es-ES_tradnl" sz="1600" dirty="0">
                <a:hlinkClick r:id="rId3" action="ppaction://hlinkfile"/>
              </a:rPr>
              <a:t>Encuesta</a:t>
            </a:r>
            <a:endParaRPr lang="es-E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1600" b="1" dirty="0">
                <a:latin typeface="Calibri" pitchFamily="34" charset="0"/>
                <a:cs typeface="Calibri" pitchFamily="34" charset="0"/>
              </a:rPr>
              <a:t>Procedimiento para recolección de datos: </a:t>
            </a:r>
            <a:r>
              <a:rPr lang="es-ES_tradnl" sz="1600" dirty="0">
                <a:latin typeface="Calibri" pitchFamily="34" charset="0"/>
                <a:cs typeface="Calibri" pitchFamily="34" charset="0"/>
              </a:rPr>
              <a:t>Técnica documental</a:t>
            </a:r>
            <a:endParaRPr lang="es-ES" sz="1600" dirty="0">
              <a:latin typeface="Calibri" pitchFamily="34" charset="0"/>
              <a:cs typeface="Calibri" pitchFamily="34" charset="0"/>
            </a:endParaRPr>
          </a:p>
        </p:txBody>
      </p:sp>
      <p:pic>
        <p:nvPicPr>
          <p:cNvPr id="30722" name="Picture 2"/>
          <p:cNvPicPr>
            <a:picLocks noGrp="1" noChangeAspect="1" noChangeArrowheads="1"/>
          </p:cNvPicPr>
          <p:nvPr>
            <p:ph sz="quarter" idx="1"/>
          </p:nvPr>
        </p:nvPicPr>
        <p:blipFill>
          <a:blip r:embed="rId2"/>
          <a:srcRect/>
          <a:stretch>
            <a:fillRect/>
          </a:stretch>
        </p:blipFill>
        <p:spPr bwMode="auto">
          <a:xfrm>
            <a:off x="623887" y="2357430"/>
            <a:ext cx="3876675" cy="2499533"/>
          </a:xfrm>
          <a:prstGeom prst="rect">
            <a:avLst/>
          </a:prstGeom>
          <a:noFill/>
          <a:ln w="9525">
            <a:noFill/>
            <a:miter lim="800000"/>
            <a:headEnd/>
            <a:tailEnd/>
          </a:ln>
          <a:effectLst/>
        </p:spPr>
      </p:pic>
      <p:sp>
        <p:nvSpPr>
          <p:cNvPr id="4" name="3 Marcador de contenido"/>
          <p:cNvSpPr>
            <a:spLocks noGrp="1"/>
          </p:cNvSpPr>
          <p:nvPr>
            <p:ph sz="quarter" idx="2"/>
          </p:nvPr>
        </p:nvSpPr>
        <p:spPr>
          <a:xfrm>
            <a:off x="428596" y="1600201"/>
            <a:ext cx="8258204" cy="1042982"/>
          </a:xfrm>
        </p:spPr>
        <p:txBody>
          <a:bodyPr>
            <a:normAutofit/>
          </a:bodyPr>
          <a:lstStyle/>
          <a:p>
            <a:pPr algn="just"/>
            <a:r>
              <a:rPr lang="es-ES_tradnl" sz="1600" dirty="0">
                <a:latin typeface="Calibri" pitchFamily="34" charset="0"/>
                <a:cs typeface="Calibri" pitchFamily="34" charset="0"/>
              </a:rPr>
              <a:t>A nivel nacional, para el primer trimestre del año 2017 el número de empresas automotrices es de 72 según el registro de la Asociación de Empresas Automotrices del Ecuador (AEADE), del cual se detalla a continuación:</a:t>
            </a:r>
            <a:endParaRPr lang="es-ES" sz="1600" dirty="0">
              <a:latin typeface="Calibri" pitchFamily="34" charset="0"/>
              <a:cs typeface="Calibri" pitchFamily="34" charset="0"/>
            </a:endParaRPr>
          </a:p>
          <a:p>
            <a:endParaRPr lang="es-ES" dirty="0"/>
          </a:p>
        </p:txBody>
      </p:sp>
      <p:pic>
        <p:nvPicPr>
          <p:cNvPr id="30723" name="Picture 3"/>
          <p:cNvPicPr>
            <a:picLocks noChangeAspect="1" noChangeArrowheads="1"/>
          </p:cNvPicPr>
          <p:nvPr/>
        </p:nvPicPr>
        <p:blipFill>
          <a:blip r:embed="rId3"/>
          <a:srcRect/>
          <a:stretch>
            <a:fillRect/>
          </a:stretch>
        </p:blipFill>
        <p:spPr bwMode="auto">
          <a:xfrm>
            <a:off x="4643438" y="3357562"/>
            <a:ext cx="4214842"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54032"/>
          </a:xfrm>
        </p:spPr>
        <p:txBody>
          <a:bodyPr/>
          <a:lstStyle/>
          <a:p>
            <a:r>
              <a:rPr lang="es-ES" dirty="0" smtClean="0"/>
              <a:t>Población Objeto de Estudio</a:t>
            </a:r>
            <a:endParaRPr lang="es-ES" dirty="0"/>
          </a:p>
        </p:txBody>
      </p:sp>
      <p:sp>
        <p:nvSpPr>
          <p:cNvPr id="3" name="2 Marcador de contenido"/>
          <p:cNvSpPr>
            <a:spLocks noGrp="1"/>
          </p:cNvSpPr>
          <p:nvPr>
            <p:ph sz="quarter" idx="1"/>
          </p:nvPr>
        </p:nvSpPr>
        <p:spPr>
          <a:xfrm>
            <a:off x="457200" y="1600200"/>
            <a:ext cx="3971924" cy="4525963"/>
          </a:xfrm>
        </p:spPr>
        <p:txBody>
          <a:bodyPr>
            <a:normAutofit fontScale="85000" lnSpcReduction="20000"/>
          </a:bodyPr>
          <a:lstStyle/>
          <a:p>
            <a:pPr algn="just"/>
            <a:r>
              <a:rPr lang="es-EC" sz="1900" b="1" dirty="0"/>
              <a:t>El sector automotriz</a:t>
            </a:r>
            <a:r>
              <a:rPr lang="es-EC" sz="1900" dirty="0"/>
              <a:t> tiene una </a:t>
            </a:r>
            <a:r>
              <a:rPr lang="es-EC" sz="1900" dirty="0" smtClean="0"/>
              <a:t>participación importante </a:t>
            </a:r>
            <a:r>
              <a:rPr lang="es-EC" sz="1900" dirty="0"/>
              <a:t>en la economía del país </a:t>
            </a:r>
            <a:r>
              <a:rPr lang="es-EC" sz="1900" dirty="0" smtClean="0"/>
              <a:t>debido a </a:t>
            </a:r>
            <a:r>
              <a:rPr lang="es-EC" sz="1900" dirty="0"/>
              <a:t>los ingresos que genera en todas </a:t>
            </a:r>
            <a:r>
              <a:rPr lang="es-EC" sz="1900" dirty="0" smtClean="0"/>
              <a:t>las actividades económicas directas e indirectas </a:t>
            </a:r>
            <a:r>
              <a:rPr lang="es-ES" sz="1900" dirty="0" smtClean="0"/>
              <a:t>que involucra. Es así que, </a:t>
            </a:r>
            <a:r>
              <a:rPr lang="es-EC" sz="1900" dirty="0" smtClean="0"/>
              <a:t>sólo </a:t>
            </a:r>
            <a:r>
              <a:rPr lang="es-EC" sz="1900" dirty="0"/>
              <a:t>en el caso de impuestos se estima </a:t>
            </a:r>
            <a:r>
              <a:rPr lang="es-EC" sz="1900" dirty="0" smtClean="0"/>
              <a:t>que son </a:t>
            </a:r>
            <a:r>
              <a:rPr lang="es-EC" sz="1900" dirty="0"/>
              <a:t>alrededor de USD 400 millones, </a:t>
            </a:r>
            <a:r>
              <a:rPr lang="es-EC" sz="1900" dirty="0" smtClean="0"/>
              <a:t>además de </a:t>
            </a:r>
            <a:r>
              <a:rPr lang="es-EC" sz="1900" dirty="0"/>
              <a:t>su impacto en la generación de </a:t>
            </a:r>
            <a:r>
              <a:rPr lang="es-EC" sz="1900" dirty="0" smtClean="0"/>
              <a:t>empleo, se </a:t>
            </a:r>
            <a:r>
              <a:rPr lang="es-EC" sz="1900" dirty="0"/>
              <a:t>debe destacar que la </a:t>
            </a:r>
            <a:r>
              <a:rPr lang="es-EC" sz="1900" dirty="0" smtClean="0"/>
              <a:t>industria automotriz </a:t>
            </a:r>
            <a:r>
              <a:rPr lang="es-EC" sz="1900" dirty="0"/>
              <a:t>ha impulsado a otras </a:t>
            </a:r>
            <a:r>
              <a:rPr lang="es-EC" sz="1900" dirty="0" smtClean="0"/>
              <a:t>industrias </a:t>
            </a:r>
            <a:r>
              <a:rPr lang="es-ES" sz="1900" dirty="0" smtClean="0"/>
              <a:t>del </a:t>
            </a:r>
            <a:r>
              <a:rPr lang="es-ES" sz="1900" dirty="0"/>
              <a:t>sector productivo</a:t>
            </a:r>
            <a:endParaRPr lang="es-ES_tradnl" sz="1900" dirty="0" smtClean="0"/>
          </a:p>
          <a:p>
            <a:pPr algn="just"/>
            <a:r>
              <a:rPr lang="es-ES_tradnl" sz="1900" b="1" dirty="0" smtClean="0"/>
              <a:t>Población:</a:t>
            </a:r>
            <a:r>
              <a:rPr lang="es-ES_tradnl" sz="1900" dirty="0" smtClean="0"/>
              <a:t>  son </a:t>
            </a:r>
            <a:r>
              <a:rPr lang="es-ES_tradnl" sz="1900" dirty="0"/>
              <a:t>30 empresas automotrices que existe en la  provincia de Pichincha, según la Asociación de Empresas Automotrices del Ecuador (2017</a:t>
            </a:r>
            <a:r>
              <a:rPr lang="es-ES_tradnl" sz="1900" dirty="0" smtClean="0"/>
              <a:t>)</a:t>
            </a:r>
          </a:p>
          <a:p>
            <a:pPr marL="342900" lvl="1" indent="-342900" algn="just">
              <a:buFont typeface="Arial" pitchFamily="34" charset="0"/>
              <a:buChar char="•"/>
            </a:pPr>
            <a:r>
              <a:rPr lang="es-ES_tradnl" sz="1900" b="1" dirty="0" smtClean="0"/>
              <a:t>Plan de Procesamiento de Información:  </a:t>
            </a:r>
            <a:r>
              <a:rPr lang="es-ES_tradnl" sz="1900" dirty="0" smtClean="0"/>
              <a:t>Se aplicó el software SPSS  versión 22 y  SPAD v56</a:t>
            </a:r>
            <a:endParaRPr lang="es-ES" sz="1900" dirty="0" smtClean="0"/>
          </a:p>
          <a:p>
            <a:pPr algn="just"/>
            <a:endParaRPr lang="es-ES_tradnl" sz="1900" dirty="0" smtClean="0"/>
          </a:p>
          <a:p>
            <a:endParaRPr lang="es-ES" dirty="0"/>
          </a:p>
        </p:txBody>
      </p:sp>
      <p:pic>
        <p:nvPicPr>
          <p:cNvPr id="33794" name="Picture 2" descr="Resultado de imagen para sector automotriz ecuador"/>
          <p:cNvPicPr>
            <a:picLocks noChangeAspect="1" noChangeArrowheads="1"/>
          </p:cNvPicPr>
          <p:nvPr/>
        </p:nvPicPr>
        <p:blipFill>
          <a:blip r:embed="rId2"/>
          <a:srcRect/>
          <a:stretch>
            <a:fillRect/>
          </a:stretch>
        </p:blipFill>
        <p:spPr bwMode="auto">
          <a:xfrm>
            <a:off x="4429124" y="3143248"/>
            <a:ext cx="3007915" cy="2000264"/>
          </a:xfrm>
          <a:prstGeom prst="rect">
            <a:avLst/>
          </a:prstGeom>
          <a:noFill/>
        </p:spPr>
      </p:pic>
      <p:pic>
        <p:nvPicPr>
          <p:cNvPr id="5" name="Picture 2" descr="Imagen relacionad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1333" y="1714488"/>
            <a:ext cx="2382667" cy="1857388"/>
          </a:xfrm>
          <a:prstGeom prst="rect">
            <a:avLst/>
          </a:prstGeom>
          <a:noFill/>
          <a:extLst>
            <a:ext uri="{909E8E84-426E-40DD-AFC4-6F175D3DCCD1}">
              <a14:hiddenFill xmlns:a14="http://schemas.microsoft.com/office/drawing/2010/main" xmlns="">
                <a:solidFill>
                  <a:srgbClr val="FFFFFF"/>
                </a:solidFill>
              </a14:hiddenFill>
            </a:ext>
          </a:extLst>
        </p:spPr>
      </p:pic>
      <p:pic>
        <p:nvPicPr>
          <p:cNvPr id="33796" name="Picture 4" descr="Resultado de imagen para Asociación de Empresas Automotrices del Ecuador"/>
          <p:cNvPicPr>
            <a:picLocks noChangeAspect="1" noChangeArrowheads="1"/>
          </p:cNvPicPr>
          <p:nvPr/>
        </p:nvPicPr>
        <p:blipFill>
          <a:blip r:embed="rId4" cstate="print"/>
          <a:srcRect/>
          <a:stretch>
            <a:fillRect/>
          </a:stretch>
        </p:blipFill>
        <p:spPr bwMode="auto">
          <a:xfrm>
            <a:off x="4643438" y="1214422"/>
            <a:ext cx="2143140" cy="1428760"/>
          </a:xfrm>
          <a:prstGeom prst="rect">
            <a:avLst/>
          </a:prstGeom>
          <a:noFill/>
        </p:spPr>
      </p:pic>
      <p:pic>
        <p:nvPicPr>
          <p:cNvPr id="33798" name="Picture 6" descr="Resultado de imagen para Asociación de Empresas Automotrices del Ecuador"/>
          <p:cNvPicPr>
            <a:picLocks noChangeAspect="1" noChangeArrowheads="1"/>
          </p:cNvPicPr>
          <p:nvPr/>
        </p:nvPicPr>
        <p:blipFill>
          <a:blip r:embed="rId5"/>
          <a:srcRect/>
          <a:stretch>
            <a:fillRect/>
          </a:stretch>
        </p:blipFill>
        <p:spPr bwMode="auto">
          <a:xfrm>
            <a:off x="6000728" y="5103799"/>
            <a:ext cx="3143272" cy="1754201"/>
          </a:xfrm>
          <a:prstGeom prst="rect">
            <a:avLst/>
          </a:prstGeom>
          <a:noFill/>
        </p:spPr>
      </p:pic>
      <p:pic>
        <p:nvPicPr>
          <p:cNvPr id="33799" name="Picture 7"/>
          <p:cNvPicPr>
            <a:picLocks noChangeAspect="1" noChangeArrowheads="1"/>
          </p:cNvPicPr>
          <p:nvPr/>
        </p:nvPicPr>
        <p:blipFill>
          <a:blip r:embed="rId6"/>
          <a:srcRect/>
          <a:stretch>
            <a:fillRect/>
          </a:stretch>
        </p:blipFill>
        <p:spPr bwMode="auto">
          <a:xfrm>
            <a:off x="4214810" y="5500702"/>
            <a:ext cx="1714512" cy="114300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32565</TotalTime>
  <Words>1778</Words>
  <Application>Microsoft Office PowerPoint</Application>
  <PresentationFormat>Presentación en pantalla (4:3)</PresentationFormat>
  <Paragraphs>174</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Mirador</vt:lpstr>
      <vt:lpstr>Diapositiva 1</vt:lpstr>
      <vt:lpstr>Planteamiento del Problema </vt:lpstr>
      <vt:lpstr>Matriz de Variables </vt:lpstr>
      <vt:lpstr>Objetivos General </vt:lpstr>
      <vt:lpstr>Objetivos Específicos</vt:lpstr>
      <vt:lpstr>Matriz Síntesis Marco Teórico</vt:lpstr>
      <vt:lpstr>Marco Metodológico</vt:lpstr>
      <vt:lpstr>Procedimiento para recolección de datos: Técnica documental</vt:lpstr>
      <vt:lpstr>Población Objeto de Estudio</vt:lpstr>
      <vt:lpstr>Resultados de la Investigación</vt:lpstr>
      <vt:lpstr>Análisis Factorial </vt:lpstr>
      <vt:lpstr>Análisis de Frecuencias </vt:lpstr>
      <vt:lpstr>Análisis de Frecuencias </vt:lpstr>
      <vt:lpstr>Análisis de Frecuencias </vt:lpstr>
      <vt:lpstr>ANALISIS DEL CHI-CUADRADO </vt:lpstr>
      <vt:lpstr>Correlación entre Variables</vt:lpstr>
      <vt:lpstr>Correlación entre Variables</vt:lpstr>
      <vt:lpstr>Correlación entre Variables</vt:lpstr>
      <vt:lpstr>Correlación entre Variables</vt:lpstr>
      <vt:lpstr>Correlación entre Variables</vt:lpstr>
      <vt:lpstr>Correlación entre Variables</vt:lpstr>
      <vt:lpstr>Análisis de Correspondencia Múltiple</vt:lpstr>
      <vt:lpstr>Análisis de las Medidas Discriminantes </vt:lpstr>
      <vt:lpstr>Análisis de las Medidas Discriminantes</vt:lpstr>
      <vt:lpstr>Propuesta</vt:lpstr>
      <vt:lpstr>Conclusiones</vt:lpstr>
      <vt:lpstr>Conclusiones </vt:lpstr>
      <vt:lpstr>Recomendaciones </vt:lpstr>
      <vt:lpstr>Diapositiva 29</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KaithaN</dc:creator>
  <cp:lastModifiedBy>KaithaN</cp:lastModifiedBy>
  <cp:revision>373</cp:revision>
  <dcterms:created xsi:type="dcterms:W3CDTF">2017-12-18T14:19:32Z</dcterms:created>
  <dcterms:modified xsi:type="dcterms:W3CDTF">2018-01-10T22:04:25Z</dcterms:modified>
</cp:coreProperties>
</file>