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8" r:id="rId3"/>
    <p:sldId id="278" r:id="rId4"/>
    <p:sldId id="279" r:id="rId5"/>
    <p:sldId id="262" r:id="rId6"/>
    <p:sldId id="280" r:id="rId7"/>
    <p:sldId id="264" r:id="rId8"/>
    <p:sldId id="266" r:id="rId9"/>
    <p:sldId id="267" r:id="rId10"/>
    <p:sldId id="269" r:id="rId11"/>
    <p:sldId id="270" r:id="rId12"/>
    <p:sldId id="271" r:id="rId13"/>
    <p:sldId id="272" r:id="rId14"/>
    <p:sldId id="273" r:id="rId15"/>
    <p:sldId id="274" r:id="rId16"/>
    <p:sldId id="275" r:id="rId17"/>
    <p:sldId id="276" r:id="rId18"/>
    <p:sldId id="277" r:id="rId19"/>
    <p:sldId id="281"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1.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Género</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Poblacion!$B$2:$B$3</c:f>
              <c:strCache>
                <c:ptCount val="2"/>
                <c:pt idx="0">
                  <c:v>Masculino</c:v>
                </c:pt>
                <c:pt idx="1">
                  <c:v>Femenino</c:v>
                </c:pt>
              </c:strCache>
            </c:strRef>
          </c:cat>
          <c:val>
            <c:numRef>
              <c:f>Poblacion!$C$2:$C$3</c:f>
              <c:numCache>
                <c:formatCode>General</c:formatCode>
                <c:ptCount val="2"/>
                <c:pt idx="0">
                  <c:v>58</c:v>
                </c:pt>
                <c:pt idx="1">
                  <c:v>89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solidFill>
                  <a:sysClr val="windowText" lastClr="000000"/>
                </a:solidFill>
              </a:rPr>
              <a:t>Medio</a:t>
            </a:r>
            <a:r>
              <a:rPr lang="es-EC" baseline="0">
                <a:solidFill>
                  <a:sysClr val="windowText" lastClr="000000"/>
                </a:solidFill>
              </a:rPr>
              <a:t> para promocionar su actividad turística</a:t>
            </a:r>
            <a:endParaRPr lang="es-EC">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'prestadores de servicio'!$B$66:$B$69</c:f>
              <c:strCache>
                <c:ptCount val="4"/>
                <c:pt idx="0">
                  <c:v>Valla Publicitaria</c:v>
                </c:pt>
                <c:pt idx="1">
                  <c:v>Redes sociales</c:v>
                </c:pt>
                <c:pt idx="2">
                  <c:v>Pagina Web</c:v>
                </c:pt>
                <c:pt idx="3">
                  <c:v>Radio</c:v>
                </c:pt>
              </c:strCache>
            </c:strRef>
          </c:cat>
          <c:val>
            <c:numRef>
              <c:f>'prestadores de servicio'!$C$66:$C$69</c:f>
              <c:numCache>
                <c:formatCode>General</c:formatCode>
                <c:ptCount val="4"/>
                <c:pt idx="0">
                  <c:v>0</c:v>
                </c:pt>
                <c:pt idx="1">
                  <c:v>10</c:v>
                </c:pt>
                <c:pt idx="2">
                  <c:v>4</c:v>
                </c:pt>
                <c:pt idx="3">
                  <c:v>3</c:v>
                </c:pt>
              </c:numCache>
            </c:numRef>
          </c:val>
        </c:ser>
        <c:dLbls>
          <c:showLegendKey val="0"/>
          <c:showVal val="1"/>
          <c:showCatName val="0"/>
          <c:showSerName val="0"/>
          <c:showPercent val="0"/>
          <c:showBubbleSize val="0"/>
        </c:dLbls>
        <c:gapWidth val="150"/>
        <c:shape val="box"/>
        <c:axId val="338850632"/>
        <c:axId val="338851808"/>
        <c:axId val="0"/>
      </c:bar3DChart>
      <c:catAx>
        <c:axId val="338850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8851808"/>
        <c:crosses val="autoZero"/>
        <c:auto val="1"/>
        <c:lblAlgn val="ctr"/>
        <c:lblOffset val="100"/>
        <c:noMultiLvlLbl val="0"/>
      </c:catAx>
      <c:valAx>
        <c:axId val="33885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8850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dirty="0">
                <a:solidFill>
                  <a:sysClr val="windowText" lastClr="000000"/>
                </a:solidFill>
              </a:rPr>
              <a:t>Apoyo</a:t>
            </a:r>
            <a:r>
              <a:rPr lang="es-EC" b="1" baseline="0" dirty="0">
                <a:solidFill>
                  <a:sysClr val="windowText" lastClr="000000"/>
                </a:solidFill>
              </a:rPr>
              <a:t> del organismos públicos o privados</a:t>
            </a:r>
            <a:endParaRPr lang="es-EC"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'prestadores de servicio'!$B$81:$B$82</c:f>
              <c:strCache>
                <c:ptCount val="2"/>
                <c:pt idx="0">
                  <c:v>Si</c:v>
                </c:pt>
                <c:pt idx="1">
                  <c:v>No</c:v>
                </c:pt>
              </c:strCache>
            </c:strRef>
          </c:cat>
          <c:val>
            <c:numRef>
              <c:f>'prestadores de servicio'!$C$81:$C$82</c:f>
              <c:numCache>
                <c:formatCode>General</c:formatCode>
                <c:ptCount val="2"/>
                <c:pt idx="0">
                  <c:v>0</c:v>
                </c:pt>
                <c:pt idx="1">
                  <c:v>17</c:v>
                </c:pt>
              </c:numCache>
            </c:numRef>
          </c:val>
        </c:ser>
        <c:dLbls>
          <c:showLegendKey val="0"/>
          <c:showVal val="0"/>
          <c:showCatName val="0"/>
          <c:showSerName val="0"/>
          <c:showPercent val="0"/>
          <c:showBubbleSize val="0"/>
        </c:dLbls>
        <c:gapWidth val="150"/>
        <c:shape val="box"/>
        <c:axId val="338852984"/>
        <c:axId val="338852200"/>
        <c:axId val="0"/>
      </c:bar3DChart>
      <c:catAx>
        <c:axId val="338852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8852200"/>
        <c:crosses val="autoZero"/>
        <c:auto val="1"/>
        <c:lblAlgn val="ctr"/>
        <c:lblOffset val="100"/>
        <c:noMultiLvlLbl val="0"/>
      </c:catAx>
      <c:valAx>
        <c:axId val="338852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3885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Capacitacione</a:t>
            </a:r>
            <a:r>
              <a:rPr lang="es-EC" baseline="0"/>
              <a:t>s impartidas por el GAD en temas turisticos</a:t>
            </a:r>
            <a:endParaRPr lang="es-EC"/>
          </a:p>
        </c:rich>
      </c:tx>
      <c:layout>
        <c:manualLayout>
          <c:xMode val="edge"/>
          <c:yMode val="edge"/>
          <c:x val="0.10842818428184284"/>
          <c:y val="7.616785057361606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'prestadores de servicio'!$B$99:$B$100</c:f>
              <c:strCache>
                <c:ptCount val="2"/>
                <c:pt idx="0">
                  <c:v>SI</c:v>
                </c:pt>
                <c:pt idx="1">
                  <c:v>No</c:v>
                </c:pt>
              </c:strCache>
            </c:strRef>
          </c:cat>
          <c:val>
            <c:numRef>
              <c:f>'prestadores de servicio'!$C$99:$C$100</c:f>
              <c:numCache>
                <c:formatCode>General</c:formatCode>
                <c:ptCount val="2"/>
                <c:pt idx="0">
                  <c:v>0</c:v>
                </c:pt>
                <c:pt idx="1">
                  <c:v>17</c:v>
                </c:pt>
              </c:numCache>
            </c:numRef>
          </c:val>
        </c:ser>
        <c:dLbls>
          <c:dLblPos val="inEnd"/>
          <c:showLegendKey val="0"/>
          <c:showVal val="1"/>
          <c:showCatName val="0"/>
          <c:showSerName val="0"/>
          <c:showPercent val="0"/>
          <c:showBubbleSize val="0"/>
        </c:dLbls>
        <c:gapWidth val="65"/>
        <c:axId val="338845928"/>
        <c:axId val="338846320"/>
      </c:barChart>
      <c:catAx>
        <c:axId val="338845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38846320"/>
        <c:crosses val="autoZero"/>
        <c:auto val="1"/>
        <c:lblAlgn val="ctr"/>
        <c:lblOffset val="100"/>
        <c:noMultiLvlLbl val="0"/>
      </c:catAx>
      <c:valAx>
        <c:axId val="3388463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388459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Interes de invertir</a:t>
            </a:r>
            <a:r>
              <a:rPr lang="es-EC" baseline="0"/>
              <a:t> en un emprendimiento turístico</a:t>
            </a:r>
            <a:endParaRPr lang="es-EC"/>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Poblacion!$B$79:$B$81</c:f>
              <c:strCache>
                <c:ptCount val="3"/>
                <c:pt idx="0">
                  <c:v>Alto</c:v>
                </c:pt>
                <c:pt idx="1">
                  <c:v>Medio</c:v>
                </c:pt>
                <c:pt idx="2">
                  <c:v>Bajo</c:v>
                </c:pt>
              </c:strCache>
            </c:strRef>
          </c:cat>
          <c:val>
            <c:numRef>
              <c:f>Poblacion!$C$79:$C$81</c:f>
              <c:numCache>
                <c:formatCode>General</c:formatCode>
                <c:ptCount val="3"/>
                <c:pt idx="0">
                  <c:v>49</c:v>
                </c:pt>
                <c:pt idx="1">
                  <c:v>70</c:v>
                </c:pt>
                <c:pt idx="2">
                  <c:v>28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661337670293503"/>
          <c:y val="0.48006956670742712"/>
          <c:w val="0.17684945236459343"/>
          <c:h val="0.341915700664264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Tipo de turismo a emprender</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Poblacion!$B$92:$B$96</c:f>
              <c:strCache>
                <c:ptCount val="5"/>
                <c:pt idx="0">
                  <c:v>Agroturismo</c:v>
                </c:pt>
                <c:pt idx="1">
                  <c:v>Turismo de Aventura</c:v>
                </c:pt>
                <c:pt idx="2">
                  <c:v>Turismo Cultural</c:v>
                </c:pt>
                <c:pt idx="3">
                  <c:v>Otro</c:v>
                </c:pt>
                <c:pt idx="4">
                  <c:v>Ninguno</c:v>
                </c:pt>
              </c:strCache>
            </c:strRef>
          </c:cat>
          <c:val>
            <c:numRef>
              <c:f>Poblacion!$C$92:$C$96</c:f>
              <c:numCache>
                <c:formatCode>General</c:formatCode>
                <c:ptCount val="5"/>
                <c:pt idx="0">
                  <c:v>11</c:v>
                </c:pt>
                <c:pt idx="1">
                  <c:v>48</c:v>
                </c:pt>
                <c:pt idx="2">
                  <c:v>54</c:v>
                </c:pt>
                <c:pt idx="3">
                  <c:v>16</c:v>
                </c:pt>
                <c:pt idx="4">
                  <c:v>18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capacitaciones</a:t>
            </a:r>
            <a:r>
              <a:rPr lang="es-EC" baseline="0"/>
              <a:t> acerca de temas turisticos en el cantón</a:t>
            </a:r>
            <a:endParaRPr lang="es-EC"/>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Poblacion!$B$106:$B$107</c:f>
              <c:strCache>
                <c:ptCount val="2"/>
                <c:pt idx="0">
                  <c:v>Si </c:v>
                </c:pt>
                <c:pt idx="1">
                  <c:v>No</c:v>
                </c:pt>
              </c:strCache>
            </c:strRef>
          </c:cat>
          <c:val>
            <c:numRef>
              <c:f>Poblacion!$C$106:$C$107</c:f>
              <c:numCache>
                <c:formatCode>General</c:formatCode>
                <c:ptCount val="2"/>
                <c:pt idx="0">
                  <c:v>19</c:v>
                </c:pt>
                <c:pt idx="1">
                  <c:v>128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213937743763349"/>
          <c:y val="0.48476090488688922"/>
          <c:w val="0.1270711208969463"/>
          <c:h val="0.252382452193475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Género</a:t>
            </a:r>
          </a:p>
        </c:rich>
      </c:tx>
      <c:layout>
        <c:manualLayout>
          <c:xMode val="edge"/>
          <c:yMode val="edge"/>
          <c:x val="0.42147870215799377"/>
          <c:y val="6.350478568695536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'prestadores de servicio'!$B$2:$B$3</c:f>
              <c:strCache>
                <c:ptCount val="2"/>
                <c:pt idx="0">
                  <c:v>Masculino</c:v>
                </c:pt>
                <c:pt idx="1">
                  <c:v>Femenino</c:v>
                </c:pt>
              </c:strCache>
            </c:strRef>
          </c:cat>
          <c:val>
            <c:numRef>
              <c:f>'prestadores de servicio'!$C$2:$C$3</c:f>
              <c:numCache>
                <c:formatCode>General</c:formatCode>
                <c:ptCount val="2"/>
                <c:pt idx="0">
                  <c:v>7</c:v>
                </c:pt>
                <c:pt idx="1">
                  <c:v>10</c:v>
                </c:pt>
              </c:numCache>
            </c:numRef>
          </c:val>
        </c:ser>
        <c:dLbls>
          <c:dLblPos val="ctr"/>
          <c:showLegendKey val="0"/>
          <c:showVal val="1"/>
          <c:showCatName val="0"/>
          <c:showSerName val="0"/>
          <c:showPercent val="0"/>
          <c:showBubbleSize val="0"/>
        </c:dLbls>
        <c:gapWidth val="150"/>
        <c:overlap val="100"/>
        <c:axId val="335419040"/>
        <c:axId val="335420216"/>
      </c:barChart>
      <c:catAx>
        <c:axId val="3354190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35420216"/>
        <c:crosses val="autoZero"/>
        <c:auto val="1"/>
        <c:lblAlgn val="ctr"/>
        <c:lblOffset val="100"/>
        <c:noMultiLvlLbl val="0"/>
      </c:catAx>
      <c:valAx>
        <c:axId val="3354202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3541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Edad</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'prestadores de servicio'!$B$12:$B$15</c:f>
              <c:strCache>
                <c:ptCount val="4"/>
                <c:pt idx="0">
                  <c:v>De 15 a 25</c:v>
                </c:pt>
                <c:pt idx="1">
                  <c:v>De 26 a 35</c:v>
                </c:pt>
                <c:pt idx="2">
                  <c:v>De 36 a 45</c:v>
                </c:pt>
                <c:pt idx="3">
                  <c:v>De 46 en adelante</c:v>
                </c:pt>
              </c:strCache>
            </c:strRef>
          </c:cat>
          <c:val>
            <c:numRef>
              <c:f>'prestadores de servicio'!$C$12:$C$15</c:f>
              <c:numCache>
                <c:formatCode>General</c:formatCode>
                <c:ptCount val="4"/>
                <c:pt idx="0">
                  <c:v>2</c:v>
                </c:pt>
                <c:pt idx="1">
                  <c:v>2</c:v>
                </c:pt>
                <c:pt idx="2">
                  <c:v>5</c:v>
                </c:pt>
                <c:pt idx="3">
                  <c:v>8</c:v>
                </c:pt>
              </c:numCache>
            </c:numRef>
          </c:val>
        </c:ser>
        <c:dLbls>
          <c:dLblPos val="ctr"/>
          <c:showLegendKey val="0"/>
          <c:showVal val="1"/>
          <c:showCatName val="0"/>
          <c:showSerName val="0"/>
          <c:showPercent val="0"/>
          <c:showBubbleSize val="0"/>
        </c:dLbls>
        <c:gapWidth val="79"/>
        <c:overlap val="100"/>
        <c:axId val="290765120"/>
        <c:axId val="290765512"/>
      </c:barChart>
      <c:catAx>
        <c:axId val="290765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290765512"/>
        <c:crosses val="autoZero"/>
        <c:auto val="1"/>
        <c:lblAlgn val="ctr"/>
        <c:lblOffset val="100"/>
        <c:noMultiLvlLbl val="0"/>
      </c:catAx>
      <c:valAx>
        <c:axId val="290765512"/>
        <c:scaling>
          <c:orientation val="minMax"/>
        </c:scaling>
        <c:delete val="1"/>
        <c:axPos val="l"/>
        <c:numFmt formatCode="General" sourceLinked="1"/>
        <c:majorTickMark val="none"/>
        <c:minorTickMark val="none"/>
        <c:tickLblPos val="nextTo"/>
        <c:crossAx val="29076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La actividad que dirige usted es: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strRef>
              <c:f>'prestadores de servicio'!$B$31:$B$33</c:f>
              <c:strCache>
                <c:ptCount val="3"/>
                <c:pt idx="0">
                  <c:v>Propia</c:v>
                </c:pt>
                <c:pt idx="1">
                  <c:v>Familiar</c:v>
                </c:pt>
                <c:pt idx="2">
                  <c:v>Privada</c:v>
                </c:pt>
              </c:strCache>
            </c:strRef>
          </c:cat>
          <c:val>
            <c:numRef>
              <c:f>'prestadores de servicio'!$C$31:$C$33</c:f>
              <c:numCache>
                <c:formatCode>General</c:formatCode>
                <c:ptCount val="3"/>
                <c:pt idx="0">
                  <c:v>8</c:v>
                </c:pt>
                <c:pt idx="1">
                  <c:v>5</c:v>
                </c:pt>
                <c:pt idx="2">
                  <c:v>4</c:v>
                </c:pt>
              </c:numCache>
            </c:numRef>
          </c:val>
        </c:ser>
        <c:dLbls>
          <c:showLegendKey val="0"/>
          <c:showVal val="0"/>
          <c:showCatName val="0"/>
          <c:showSerName val="0"/>
          <c:showPercent val="0"/>
          <c:showBubbleSize val="0"/>
        </c:dLbls>
        <c:gapWidth val="150"/>
        <c:shape val="box"/>
        <c:axId val="336020776"/>
        <c:axId val="291752128"/>
        <c:axId val="0"/>
      </c:bar3DChart>
      <c:catAx>
        <c:axId val="336020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91752128"/>
        <c:crosses val="autoZero"/>
        <c:auto val="1"/>
        <c:lblAlgn val="ctr"/>
        <c:lblOffset val="100"/>
        <c:noMultiLvlLbl val="0"/>
      </c:catAx>
      <c:valAx>
        <c:axId val="2917521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36020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Tipo de servicio que brinda a los visitantes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bar"/>
        <c:grouping val="clustered"/>
        <c:varyColors val="0"/>
        <c:ser>
          <c:idx val="0"/>
          <c:order val="0"/>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'prestadores de servicio'!$B$21:$B$22</c:f>
              <c:strCache>
                <c:ptCount val="2"/>
                <c:pt idx="0">
                  <c:v>Alojamiento</c:v>
                </c:pt>
                <c:pt idx="1">
                  <c:v>Alimentos y bebidas</c:v>
                </c:pt>
              </c:strCache>
            </c:strRef>
          </c:cat>
          <c:val>
            <c:numRef>
              <c:f>'prestadores de servicio'!$C$21:$C$22</c:f>
              <c:numCache>
                <c:formatCode>General</c:formatCode>
                <c:ptCount val="2"/>
                <c:pt idx="0">
                  <c:v>6</c:v>
                </c:pt>
                <c:pt idx="1">
                  <c:v>11</c:v>
                </c:pt>
              </c:numCache>
            </c:numRef>
          </c:val>
        </c:ser>
        <c:dLbls>
          <c:dLblPos val="inEnd"/>
          <c:showLegendKey val="0"/>
          <c:showVal val="1"/>
          <c:showCatName val="0"/>
          <c:showSerName val="0"/>
          <c:showPercent val="0"/>
          <c:showBubbleSize val="0"/>
        </c:dLbls>
        <c:gapWidth val="65"/>
        <c:axId val="338846712"/>
        <c:axId val="338851024"/>
      </c:barChart>
      <c:catAx>
        <c:axId val="3388467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38851024"/>
        <c:crosses val="autoZero"/>
        <c:auto val="1"/>
        <c:lblAlgn val="ctr"/>
        <c:lblOffset val="100"/>
        <c:noMultiLvlLbl val="0"/>
      </c:catAx>
      <c:valAx>
        <c:axId val="3388510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388467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Años</a:t>
            </a:r>
            <a:r>
              <a:rPr lang="es-EC" baseline="0"/>
              <a:t> que tiene la actividad turistica</a:t>
            </a:r>
            <a:endParaRPr lang="es-EC"/>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'prestadores de servicio'!$B$42:$B$45</c:f>
              <c:strCache>
                <c:ptCount val="4"/>
                <c:pt idx="0">
                  <c:v>Menos de 1 año</c:v>
                </c:pt>
                <c:pt idx="1">
                  <c:v>de 1 a 3 años</c:v>
                </c:pt>
                <c:pt idx="2">
                  <c:v>de 4 a 6 años</c:v>
                </c:pt>
                <c:pt idx="3">
                  <c:v>de 7 en adelante</c:v>
                </c:pt>
              </c:strCache>
            </c:strRef>
          </c:cat>
          <c:val>
            <c:numRef>
              <c:f>'prestadores de servicio'!$C$42:$C$45</c:f>
              <c:numCache>
                <c:formatCode>General</c:formatCode>
                <c:ptCount val="4"/>
                <c:pt idx="0">
                  <c:v>0</c:v>
                </c:pt>
                <c:pt idx="1">
                  <c:v>2</c:v>
                </c:pt>
                <c:pt idx="2">
                  <c:v>2</c:v>
                </c:pt>
                <c:pt idx="3">
                  <c:v>12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A96BB-1EF3-4B0E-B7FE-7F2F0FEC4B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ECFD503-B069-4AAE-8ACF-3DB51D799980}">
      <dgm:prSet phldrT="[Texto]"/>
      <dgm:spPr/>
      <dgm:t>
        <a:bodyPr/>
        <a:lstStyle/>
        <a:p>
          <a:r>
            <a:rPr lang="es-EC" dirty="0" smtClean="0"/>
            <a:t>Objetivos</a:t>
          </a:r>
          <a:endParaRPr lang="es-EC" dirty="0"/>
        </a:p>
      </dgm:t>
    </dgm:pt>
    <dgm:pt modelId="{41B0D0A2-9FCB-4A40-BA0E-A28A003F0924}" type="parTrans" cxnId="{B0D38BCA-173B-4C70-AF0A-4E286B9C0530}">
      <dgm:prSet/>
      <dgm:spPr/>
      <dgm:t>
        <a:bodyPr/>
        <a:lstStyle/>
        <a:p>
          <a:endParaRPr lang="es-EC"/>
        </a:p>
      </dgm:t>
    </dgm:pt>
    <dgm:pt modelId="{0EF154A7-0555-4E2F-90EB-6A1CB3B0ABAC}" type="sibTrans" cxnId="{B0D38BCA-173B-4C70-AF0A-4E286B9C0530}">
      <dgm:prSet/>
      <dgm:spPr/>
      <dgm:t>
        <a:bodyPr/>
        <a:lstStyle/>
        <a:p>
          <a:endParaRPr lang="es-EC"/>
        </a:p>
      </dgm:t>
    </dgm:pt>
    <dgm:pt modelId="{126CE45A-91F7-4867-A568-08698E769E26}">
      <dgm:prSet phldrT="[Texto]"/>
      <dgm:spPr/>
      <dgm:t>
        <a:bodyPr/>
        <a:lstStyle/>
        <a:p>
          <a:r>
            <a:rPr lang="es-EC" dirty="0" smtClean="0"/>
            <a:t>Diagnosticar la  estructura organizacional del GAD municipal del cantón mira y su plan de desarrollo turístico</a:t>
          </a:r>
          <a:endParaRPr lang="es-EC" dirty="0"/>
        </a:p>
      </dgm:t>
    </dgm:pt>
    <dgm:pt modelId="{1B05E813-7C25-4BC1-B9B8-C828C58FADC6}" type="parTrans" cxnId="{258774BD-A3F2-4E07-900A-8A01DF78B187}">
      <dgm:prSet/>
      <dgm:spPr/>
      <dgm:t>
        <a:bodyPr/>
        <a:lstStyle/>
        <a:p>
          <a:endParaRPr lang="es-EC"/>
        </a:p>
      </dgm:t>
    </dgm:pt>
    <dgm:pt modelId="{7250FCF6-BD72-4F12-8F15-26F6107E02FC}" type="sibTrans" cxnId="{258774BD-A3F2-4E07-900A-8A01DF78B187}">
      <dgm:prSet/>
      <dgm:spPr/>
      <dgm:t>
        <a:bodyPr/>
        <a:lstStyle/>
        <a:p>
          <a:endParaRPr lang="es-EC"/>
        </a:p>
      </dgm:t>
    </dgm:pt>
    <dgm:pt modelId="{71C592D7-7409-489F-8CCD-8BF01E8FDB2C}">
      <dgm:prSet phldrT="[Texto]"/>
      <dgm:spPr/>
      <dgm:t>
        <a:bodyPr/>
        <a:lstStyle/>
        <a:p>
          <a:r>
            <a:rPr lang="es-EC" dirty="0" smtClean="0"/>
            <a:t>Definir el producto turístico con el que cuenta la localidad para el desarrollo de la actividades</a:t>
          </a:r>
          <a:endParaRPr lang="es-EC" dirty="0"/>
        </a:p>
      </dgm:t>
    </dgm:pt>
    <dgm:pt modelId="{D69CC925-CCD1-4B84-A02E-160BA461CACD}" type="parTrans" cxnId="{E8D9C0DD-024A-47DF-833F-12E3B033BE96}">
      <dgm:prSet/>
      <dgm:spPr/>
      <dgm:t>
        <a:bodyPr/>
        <a:lstStyle/>
        <a:p>
          <a:endParaRPr lang="es-EC"/>
        </a:p>
      </dgm:t>
    </dgm:pt>
    <dgm:pt modelId="{FB885C2D-DF56-4D33-873D-E3E2CA310C15}" type="sibTrans" cxnId="{E8D9C0DD-024A-47DF-833F-12E3B033BE96}">
      <dgm:prSet/>
      <dgm:spPr/>
      <dgm:t>
        <a:bodyPr/>
        <a:lstStyle/>
        <a:p>
          <a:endParaRPr lang="es-EC"/>
        </a:p>
      </dgm:t>
    </dgm:pt>
    <dgm:pt modelId="{CBB1FF3C-9FF2-417F-B0A9-43725D6C7FBA}">
      <dgm:prSet phldrT="[Texto]"/>
      <dgm:spPr/>
      <dgm:t>
        <a:bodyPr/>
        <a:lstStyle/>
        <a:p>
          <a:r>
            <a:rPr lang="es-EC" smtClean="0"/>
            <a:t>Verificar la gestión turística implementada por el GAD en el Cantón Mira.</a:t>
          </a:r>
          <a:endParaRPr lang="es-EC" dirty="0"/>
        </a:p>
      </dgm:t>
    </dgm:pt>
    <dgm:pt modelId="{B6E4623B-FA7A-4907-81F5-980697EB7A60}" type="parTrans" cxnId="{90CB440A-3F40-4FB2-85B8-0204EEB2E75D}">
      <dgm:prSet/>
      <dgm:spPr/>
      <dgm:t>
        <a:bodyPr/>
        <a:lstStyle/>
        <a:p>
          <a:endParaRPr lang="es-EC"/>
        </a:p>
      </dgm:t>
    </dgm:pt>
    <dgm:pt modelId="{3B737BAB-343F-486C-8EB1-752BD20BDED3}" type="sibTrans" cxnId="{90CB440A-3F40-4FB2-85B8-0204EEB2E75D}">
      <dgm:prSet/>
      <dgm:spPr/>
      <dgm:t>
        <a:bodyPr/>
        <a:lstStyle/>
        <a:p>
          <a:endParaRPr lang="es-EC"/>
        </a:p>
      </dgm:t>
    </dgm:pt>
    <dgm:pt modelId="{B723C537-4B41-49BB-ADC9-53608A612658}" type="pres">
      <dgm:prSet presAssocID="{4F5A96BB-1EF3-4B0E-B7FE-7F2F0FEC4B10}" presName="vert0" presStyleCnt="0">
        <dgm:presLayoutVars>
          <dgm:dir/>
          <dgm:animOne val="branch"/>
          <dgm:animLvl val="lvl"/>
        </dgm:presLayoutVars>
      </dgm:prSet>
      <dgm:spPr/>
      <dgm:t>
        <a:bodyPr/>
        <a:lstStyle/>
        <a:p>
          <a:endParaRPr lang="es-EC"/>
        </a:p>
      </dgm:t>
    </dgm:pt>
    <dgm:pt modelId="{49679F2C-7E9F-4396-B8B1-B7EDDE5B4623}" type="pres">
      <dgm:prSet presAssocID="{1ECFD503-B069-4AAE-8ACF-3DB51D799980}" presName="thickLine" presStyleLbl="alignNode1" presStyleIdx="0" presStyleCnt="1"/>
      <dgm:spPr/>
    </dgm:pt>
    <dgm:pt modelId="{ECAF25E7-DC71-42A5-82C5-4840761FF6C7}" type="pres">
      <dgm:prSet presAssocID="{1ECFD503-B069-4AAE-8ACF-3DB51D799980}" presName="horz1" presStyleCnt="0"/>
      <dgm:spPr/>
    </dgm:pt>
    <dgm:pt modelId="{26B134EB-9089-4C28-8737-E19289E6EEE0}" type="pres">
      <dgm:prSet presAssocID="{1ECFD503-B069-4AAE-8ACF-3DB51D799980}" presName="tx1" presStyleLbl="revTx" presStyleIdx="0" presStyleCnt="4"/>
      <dgm:spPr/>
      <dgm:t>
        <a:bodyPr/>
        <a:lstStyle/>
        <a:p>
          <a:endParaRPr lang="es-EC"/>
        </a:p>
      </dgm:t>
    </dgm:pt>
    <dgm:pt modelId="{C8901D9E-AE4A-42C9-9635-81FAEB7117E1}" type="pres">
      <dgm:prSet presAssocID="{1ECFD503-B069-4AAE-8ACF-3DB51D799980}" presName="vert1" presStyleCnt="0"/>
      <dgm:spPr/>
    </dgm:pt>
    <dgm:pt modelId="{85A23963-B434-4763-982A-75A6201BD802}" type="pres">
      <dgm:prSet presAssocID="{126CE45A-91F7-4867-A568-08698E769E26}" presName="vertSpace2a" presStyleCnt="0"/>
      <dgm:spPr/>
    </dgm:pt>
    <dgm:pt modelId="{89C36A6B-CBF4-41DE-90A2-159F7F25D84B}" type="pres">
      <dgm:prSet presAssocID="{126CE45A-91F7-4867-A568-08698E769E26}" presName="horz2" presStyleCnt="0"/>
      <dgm:spPr/>
    </dgm:pt>
    <dgm:pt modelId="{4C577A1A-64E7-46B8-8B6D-958AC46BADF8}" type="pres">
      <dgm:prSet presAssocID="{126CE45A-91F7-4867-A568-08698E769E26}" presName="horzSpace2" presStyleCnt="0"/>
      <dgm:spPr/>
    </dgm:pt>
    <dgm:pt modelId="{47FE18B3-3681-44A8-BE33-3DF12C914BDE}" type="pres">
      <dgm:prSet presAssocID="{126CE45A-91F7-4867-A568-08698E769E26}" presName="tx2" presStyleLbl="revTx" presStyleIdx="1" presStyleCnt="4"/>
      <dgm:spPr/>
      <dgm:t>
        <a:bodyPr/>
        <a:lstStyle/>
        <a:p>
          <a:endParaRPr lang="es-EC"/>
        </a:p>
      </dgm:t>
    </dgm:pt>
    <dgm:pt modelId="{0B5321C4-56B9-4AD9-985C-A00820420F3D}" type="pres">
      <dgm:prSet presAssocID="{126CE45A-91F7-4867-A568-08698E769E26}" presName="vert2" presStyleCnt="0"/>
      <dgm:spPr/>
    </dgm:pt>
    <dgm:pt modelId="{079B0FE7-4FFE-41D5-AF3E-628D8C00071E}" type="pres">
      <dgm:prSet presAssocID="{126CE45A-91F7-4867-A568-08698E769E26}" presName="thinLine2b" presStyleLbl="callout" presStyleIdx="0" presStyleCnt="3"/>
      <dgm:spPr/>
    </dgm:pt>
    <dgm:pt modelId="{59445AA0-8C75-4E64-8C77-CBC1D075015D}" type="pres">
      <dgm:prSet presAssocID="{126CE45A-91F7-4867-A568-08698E769E26}" presName="vertSpace2b" presStyleCnt="0"/>
      <dgm:spPr/>
    </dgm:pt>
    <dgm:pt modelId="{71C78716-A8B0-498B-8E37-0080D25667DD}" type="pres">
      <dgm:prSet presAssocID="{71C592D7-7409-489F-8CCD-8BF01E8FDB2C}" presName="horz2" presStyleCnt="0"/>
      <dgm:spPr/>
    </dgm:pt>
    <dgm:pt modelId="{28D266AB-C39C-4233-9156-C89E5C652166}" type="pres">
      <dgm:prSet presAssocID="{71C592D7-7409-489F-8CCD-8BF01E8FDB2C}" presName="horzSpace2" presStyleCnt="0"/>
      <dgm:spPr/>
    </dgm:pt>
    <dgm:pt modelId="{9AD7F8EA-B315-431B-9AC1-C4740B23974E}" type="pres">
      <dgm:prSet presAssocID="{71C592D7-7409-489F-8CCD-8BF01E8FDB2C}" presName="tx2" presStyleLbl="revTx" presStyleIdx="2" presStyleCnt="4"/>
      <dgm:spPr/>
      <dgm:t>
        <a:bodyPr/>
        <a:lstStyle/>
        <a:p>
          <a:endParaRPr lang="es-EC"/>
        </a:p>
      </dgm:t>
    </dgm:pt>
    <dgm:pt modelId="{CF554336-7811-407E-B03D-B717D2B63A76}" type="pres">
      <dgm:prSet presAssocID="{71C592D7-7409-489F-8CCD-8BF01E8FDB2C}" presName="vert2" presStyleCnt="0"/>
      <dgm:spPr/>
    </dgm:pt>
    <dgm:pt modelId="{46F29986-0878-4954-950C-D41E5845EE7F}" type="pres">
      <dgm:prSet presAssocID="{71C592D7-7409-489F-8CCD-8BF01E8FDB2C}" presName="thinLine2b" presStyleLbl="callout" presStyleIdx="1" presStyleCnt="3"/>
      <dgm:spPr/>
    </dgm:pt>
    <dgm:pt modelId="{91E1D4A0-8C64-4B21-BF15-C1EB26E513FF}" type="pres">
      <dgm:prSet presAssocID="{71C592D7-7409-489F-8CCD-8BF01E8FDB2C}" presName="vertSpace2b" presStyleCnt="0"/>
      <dgm:spPr/>
    </dgm:pt>
    <dgm:pt modelId="{C815B80A-614A-447A-B5B9-E69FD2ED0CFF}" type="pres">
      <dgm:prSet presAssocID="{CBB1FF3C-9FF2-417F-B0A9-43725D6C7FBA}" presName="horz2" presStyleCnt="0"/>
      <dgm:spPr/>
    </dgm:pt>
    <dgm:pt modelId="{0F452F94-DA9C-45F1-A311-5D4188D91A6F}" type="pres">
      <dgm:prSet presAssocID="{CBB1FF3C-9FF2-417F-B0A9-43725D6C7FBA}" presName="horzSpace2" presStyleCnt="0"/>
      <dgm:spPr/>
    </dgm:pt>
    <dgm:pt modelId="{62F2235B-85F6-464F-A1A1-8AD995D765C3}" type="pres">
      <dgm:prSet presAssocID="{CBB1FF3C-9FF2-417F-B0A9-43725D6C7FBA}" presName="tx2" presStyleLbl="revTx" presStyleIdx="3" presStyleCnt="4"/>
      <dgm:spPr/>
      <dgm:t>
        <a:bodyPr/>
        <a:lstStyle/>
        <a:p>
          <a:endParaRPr lang="es-EC"/>
        </a:p>
      </dgm:t>
    </dgm:pt>
    <dgm:pt modelId="{248AF958-662E-45EC-94F7-48ABDAED2ED1}" type="pres">
      <dgm:prSet presAssocID="{CBB1FF3C-9FF2-417F-B0A9-43725D6C7FBA}" presName="vert2" presStyleCnt="0"/>
      <dgm:spPr/>
    </dgm:pt>
    <dgm:pt modelId="{F30E7AFD-DA06-48A0-A13E-D6E40A225B69}" type="pres">
      <dgm:prSet presAssocID="{CBB1FF3C-9FF2-417F-B0A9-43725D6C7FBA}" presName="thinLine2b" presStyleLbl="callout" presStyleIdx="2" presStyleCnt="3"/>
      <dgm:spPr/>
    </dgm:pt>
    <dgm:pt modelId="{ACCFF226-AF6D-4FB5-80DB-1BB2A954E79E}" type="pres">
      <dgm:prSet presAssocID="{CBB1FF3C-9FF2-417F-B0A9-43725D6C7FBA}" presName="vertSpace2b" presStyleCnt="0"/>
      <dgm:spPr/>
    </dgm:pt>
  </dgm:ptLst>
  <dgm:cxnLst>
    <dgm:cxn modelId="{B0D38BCA-173B-4C70-AF0A-4E286B9C0530}" srcId="{4F5A96BB-1EF3-4B0E-B7FE-7F2F0FEC4B10}" destId="{1ECFD503-B069-4AAE-8ACF-3DB51D799980}" srcOrd="0" destOrd="0" parTransId="{41B0D0A2-9FCB-4A40-BA0E-A28A003F0924}" sibTransId="{0EF154A7-0555-4E2F-90EB-6A1CB3B0ABAC}"/>
    <dgm:cxn modelId="{5A3B474A-530D-479B-A3EF-49A86FFB306D}" type="presOf" srcId="{1ECFD503-B069-4AAE-8ACF-3DB51D799980}" destId="{26B134EB-9089-4C28-8737-E19289E6EEE0}" srcOrd="0" destOrd="0" presId="urn:microsoft.com/office/officeart/2008/layout/LinedList"/>
    <dgm:cxn modelId="{90CB440A-3F40-4FB2-85B8-0204EEB2E75D}" srcId="{1ECFD503-B069-4AAE-8ACF-3DB51D799980}" destId="{CBB1FF3C-9FF2-417F-B0A9-43725D6C7FBA}" srcOrd="2" destOrd="0" parTransId="{B6E4623B-FA7A-4907-81F5-980697EB7A60}" sibTransId="{3B737BAB-343F-486C-8EB1-752BD20BDED3}"/>
    <dgm:cxn modelId="{9DE728F8-5108-43AC-80A5-CAC1194FBE92}" type="presOf" srcId="{CBB1FF3C-9FF2-417F-B0A9-43725D6C7FBA}" destId="{62F2235B-85F6-464F-A1A1-8AD995D765C3}" srcOrd="0" destOrd="0" presId="urn:microsoft.com/office/officeart/2008/layout/LinedList"/>
    <dgm:cxn modelId="{E8D9C0DD-024A-47DF-833F-12E3B033BE96}" srcId="{1ECFD503-B069-4AAE-8ACF-3DB51D799980}" destId="{71C592D7-7409-489F-8CCD-8BF01E8FDB2C}" srcOrd="1" destOrd="0" parTransId="{D69CC925-CCD1-4B84-A02E-160BA461CACD}" sibTransId="{FB885C2D-DF56-4D33-873D-E3E2CA310C15}"/>
    <dgm:cxn modelId="{D9DE1835-4575-40BA-AD43-7FCF7A3A2504}" type="presOf" srcId="{4F5A96BB-1EF3-4B0E-B7FE-7F2F0FEC4B10}" destId="{B723C537-4B41-49BB-ADC9-53608A612658}" srcOrd="0" destOrd="0" presId="urn:microsoft.com/office/officeart/2008/layout/LinedList"/>
    <dgm:cxn modelId="{755F191A-C66C-4E06-85DB-934D4156B492}" type="presOf" srcId="{126CE45A-91F7-4867-A568-08698E769E26}" destId="{47FE18B3-3681-44A8-BE33-3DF12C914BDE}" srcOrd="0" destOrd="0" presId="urn:microsoft.com/office/officeart/2008/layout/LinedList"/>
    <dgm:cxn modelId="{C623FF85-457E-4CBE-AF1D-28D7EA76494F}" type="presOf" srcId="{71C592D7-7409-489F-8CCD-8BF01E8FDB2C}" destId="{9AD7F8EA-B315-431B-9AC1-C4740B23974E}" srcOrd="0" destOrd="0" presId="urn:microsoft.com/office/officeart/2008/layout/LinedList"/>
    <dgm:cxn modelId="{258774BD-A3F2-4E07-900A-8A01DF78B187}" srcId="{1ECFD503-B069-4AAE-8ACF-3DB51D799980}" destId="{126CE45A-91F7-4867-A568-08698E769E26}" srcOrd="0" destOrd="0" parTransId="{1B05E813-7C25-4BC1-B9B8-C828C58FADC6}" sibTransId="{7250FCF6-BD72-4F12-8F15-26F6107E02FC}"/>
    <dgm:cxn modelId="{EED2B973-8CB9-4392-868E-8DAAFE22F629}" type="presParOf" srcId="{B723C537-4B41-49BB-ADC9-53608A612658}" destId="{49679F2C-7E9F-4396-B8B1-B7EDDE5B4623}" srcOrd="0" destOrd="0" presId="urn:microsoft.com/office/officeart/2008/layout/LinedList"/>
    <dgm:cxn modelId="{1908ED77-AEB0-44FF-A62D-3E2DA3D6D22D}" type="presParOf" srcId="{B723C537-4B41-49BB-ADC9-53608A612658}" destId="{ECAF25E7-DC71-42A5-82C5-4840761FF6C7}" srcOrd="1" destOrd="0" presId="urn:microsoft.com/office/officeart/2008/layout/LinedList"/>
    <dgm:cxn modelId="{54FD40B5-56AF-47A4-9DBC-F8F02DC7BFAE}" type="presParOf" srcId="{ECAF25E7-DC71-42A5-82C5-4840761FF6C7}" destId="{26B134EB-9089-4C28-8737-E19289E6EEE0}" srcOrd="0" destOrd="0" presId="urn:microsoft.com/office/officeart/2008/layout/LinedList"/>
    <dgm:cxn modelId="{B29A6401-1AC6-41DA-8431-252CF9AFFA77}" type="presParOf" srcId="{ECAF25E7-DC71-42A5-82C5-4840761FF6C7}" destId="{C8901D9E-AE4A-42C9-9635-81FAEB7117E1}" srcOrd="1" destOrd="0" presId="urn:microsoft.com/office/officeart/2008/layout/LinedList"/>
    <dgm:cxn modelId="{5E4374E2-0622-4DE2-BFB4-AD41A7D9E4F6}" type="presParOf" srcId="{C8901D9E-AE4A-42C9-9635-81FAEB7117E1}" destId="{85A23963-B434-4763-982A-75A6201BD802}" srcOrd="0" destOrd="0" presId="urn:microsoft.com/office/officeart/2008/layout/LinedList"/>
    <dgm:cxn modelId="{6D17FB54-CE5E-40E5-AA77-8CA83F0E5CEF}" type="presParOf" srcId="{C8901D9E-AE4A-42C9-9635-81FAEB7117E1}" destId="{89C36A6B-CBF4-41DE-90A2-159F7F25D84B}" srcOrd="1" destOrd="0" presId="urn:microsoft.com/office/officeart/2008/layout/LinedList"/>
    <dgm:cxn modelId="{5AFF7AD8-6811-4A8B-B477-0A152DF5E41C}" type="presParOf" srcId="{89C36A6B-CBF4-41DE-90A2-159F7F25D84B}" destId="{4C577A1A-64E7-46B8-8B6D-958AC46BADF8}" srcOrd="0" destOrd="0" presId="urn:microsoft.com/office/officeart/2008/layout/LinedList"/>
    <dgm:cxn modelId="{3CFE8F6E-48E8-4C6D-B866-66FC50FA8668}" type="presParOf" srcId="{89C36A6B-CBF4-41DE-90A2-159F7F25D84B}" destId="{47FE18B3-3681-44A8-BE33-3DF12C914BDE}" srcOrd="1" destOrd="0" presId="urn:microsoft.com/office/officeart/2008/layout/LinedList"/>
    <dgm:cxn modelId="{D074846D-7251-4969-92DD-99DC79995411}" type="presParOf" srcId="{89C36A6B-CBF4-41DE-90A2-159F7F25D84B}" destId="{0B5321C4-56B9-4AD9-985C-A00820420F3D}" srcOrd="2" destOrd="0" presId="urn:microsoft.com/office/officeart/2008/layout/LinedList"/>
    <dgm:cxn modelId="{A7033D46-8899-4CC9-9881-79695FE48557}" type="presParOf" srcId="{C8901D9E-AE4A-42C9-9635-81FAEB7117E1}" destId="{079B0FE7-4FFE-41D5-AF3E-628D8C00071E}" srcOrd="2" destOrd="0" presId="urn:microsoft.com/office/officeart/2008/layout/LinedList"/>
    <dgm:cxn modelId="{3B295FEF-8D6D-41D3-95DA-CE65BC199D3A}" type="presParOf" srcId="{C8901D9E-AE4A-42C9-9635-81FAEB7117E1}" destId="{59445AA0-8C75-4E64-8C77-CBC1D075015D}" srcOrd="3" destOrd="0" presId="urn:microsoft.com/office/officeart/2008/layout/LinedList"/>
    <dgm:cxn modelId="{5AD63118-1D04-4AA9-86CA-6D1726FA8722}" type="presParOf" srcId="{C8901D9E-AE4A-42C9-9635-81FAEB7117E1}" destId="{71C78716-A8B0-498B-8E37-0080D25667DD}" srcOrd="4" destOrd="0" presId="urn:microsoft.com/office/officeart/2008/layout/LinedList"/>
    <dgm:cxn modelId="{45B4E148-E19E-4D3B-823B-7ACBB591C968}" type="presParOf" srcId="{71C78716-A8B0-498B-8E37-0080D25667DD}" destId="{28D266AB-C39C-4233-9156-C89E5C652166}" srcOrd="0" destOrd="0" presId="urn:microsoft.com/office/officeart/2008/layout/LinedList"/>
    <dgm:cxn modelId="{156BE68F-D1B5-4BCE-9672-78C9BC9A2C56}" type="presParOf" srcId="{71C78716-A8B0-498B-8E37-0080D25667DD}" destId="{9AD7F8EA-B315-431B-9AC1-C4740B23974E}" srcOrd="1" destOrd="0" presId="urn:microsoft.com/office/officeart/2008/layout/LinedList"/>
    <dgm:cxn modelId="{427D94F6-01E0-4A64-8656-D0877C72A686}" type="presParOf" srcId="{71C78716-A8B0-498B-8E37-0080D25667DD}" destId="{CF554336-7811-407E-B03D-B717D2B63A76}" srcOrd="2" destOrd="0" presId="urn:microsoft.com/office/officeart/2008/layout/LinedList"/>
    <dgm:cxn modelId="{9CAB93A6-0DF1-4E08-934C-7AA220023B8C}" type="presParOf" srcId="{C8901D9E-AE4A-42C9-9635-81FAEB7117E1}" destId="{46F29986-0878-4954-950C-D41E5845EE7F}" srcOrd="5" destOrd="0" presId="urn:microsoft.com/office/officeart/2008/layout/LinedList"/>
    <dgm:cxn modelId="{A16D7AB8-A6DD-4B33-8FC2-BF41582524F7}" type="presParOf" srcId="{C8901D9E-AE4A-42C9-9635-81FAEB7117E1}" destId="{91E1D4A0-8C64-4B21-BF15-C1EB26E513FF}" srcOrd="6" destOrd="0" presId="urn:microsoft.com/office/officeart/2008/layout/LinedList"/>
    <dgm:cxn modelId="{73502EB5-0126-478F-A0F5-1BC503EE3B05}" type="presParOf" srcId="{C8901D9E-AE4A-42C9-9635-81FAEB7117E1}" destId="{C815B80A-614A-447A-B5B9-E69FD2ED0CFF}" srcOrd="7" destOrd="0" presId="urn:microsoft.com/office/officeart/2008/layout/LinedList"/>
    <dgm:cxn modelId="{27637A28-DF55-48E4-931A-EF40F928A22C}" type="presParOf" srcId="{C815B80A-614A-447A-B5B9-E69FD2ED0CFF}" destId="{0F452F94-DA9C-45F1-A311-5D4188D91A6F}" srcOrd="0" destOrd="0" presId="urn:microsoft.com/office/officeart/2008/layout/LinedList"/>
    <dgm:cxn modelId="{5AD6F584-0F2C-437A-98BD-3208B87757D8}" type="presParOf" srcId="{C815B80A-614A-447A-B5B9-E69FD2ED0CFF}" destId="{62F2235B-85F6-464F-A1A1-8AD995D765C3}" srcOrd="1" destOrd="0" presId="urn:microsoft.com/office/officeart/2008/layout/LinedList"/>
    <dgm:cxn modelId="{5D7075EB-4A68-44C5-9981-391292DF17B4}" type="presParOf" srcId="{C815B80A-614A-447A-B5B9-E69FD2ED0CFF}" destId="{248AF958-662E-45EC-94F7-48ABDAED2ED1}" srcOrd="2" destOrd="0" presId="urn:microsoft.com/office/officeart/2008/layout/LinedList"/>
    <dgm:cxn modelId="{A9ACAF98-6ABB-4176-B073-7C2D5274478B}" type="presParOf" srcId="{C8901D9E-AE4A-42C9-9635-81FAEB7117E1}" destId="{F30E7AFD-DA06-48A0-A13E-D6E40A225B69}" srcOrd="8" destOrd="0" presId="urn:microsoft.com/office/officeart/2008/layout/LinedList"/>
    <dgm:cxn modelId="{151B64B5-DE15-4E07-A741-3A018874DD45}" type="presParOf" srcId="{C8901D9E-AE4A-42C9-9635-81FAEB7117E1}" destId="{ACCFF226-AF6D-4FB5-80DB-1BB2A954E79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EB82F-E01F-4002-80B7-578EED5A8EC1}"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19177299-097B-437B-87E3-C69897F8B053}">
      <dgm:prSet phldrT="[Texto]" custT="1"/>
      <dgm:spPr/>
      <dgm:t>
        <a:bodyPr/>
        <a:lstStyle/>
        <a:p>
          <a:r>
            <a:rPr lang="es-EC" sz="1600" dirty="0" smtClean="0">
              <a:latin typeface="Times New Roman" panose="02020603050405020304" pitchFamily="18" charset="0"/>
              <a:cs typeface="Times New Roman" panose="02020603050405020304" pitchFamily="18" charset="0"/>
            </a:rPr>
            <a:t>¿Cómo está conformada la estructura organizacional del GAD del cantón Mira?</a:t>
          </a:r>
          <a:endParaRPr lang="es-EC" sz="1600" dirty="0">
            <a:latin typeface="Times New Roman" panose="02020603050405020304" pitchFamily="18" charset="0"/>
            <a:cs typeface="Times New Roman" panose="02020603050405020304" pitchFamily="18" charset="0"/>
          </a:endParaRPr>
        </a:p>
      </dgm:t>
    </dgm:pt>
    <dgm:pt modelId="{51C052D9-CF04-4C9C-BBDC-5701AAC5A872}" type="parTrans" cxnId="{ADCA4037-F1DC-46C1-B223-A0EC577E44FE}">
      <dgm:prSet/>
      <dgm:spPr/>
      <dgm:t>
        <a:bodyPr/>
        <a:lstStyle/>
        <a:p>
          <a:endParaRPr lang="es-EC"/>
        </a:p>
      </dgm:t>
    </dgm:pt>
    <dgm:pt modelId="{AD8412A2-EE3E-4CA1-888E-B0C16FEC56AF}" type="sibTrans" cxnId="{ADCA4037-F1DC-46C1-B223-A0EC577E44FE}">
      <dgm:prSet/>
      <dgm:spPr/>
      <dgm:t>
        <a:bodyPr/>
        <a:lstStyle/>
        <a:p>
          <a:endParaRPr lang="es-EC"/>
        </a:p>
      </dgm:t>
    </dgm:pt>
    <dgm:pt modelId="{9D5D2A38-4885-434B-8F5C-CBB68EF7BAD5}">
      <dgm:prSet custT="1"/>
      <dgm:spPr/>
      <dgm:t>
        <a:bodyPr/>
        <a:lstStyle/>
        <a:p>
          <a:r>
            <a:rPr lang="es-EC" sz="1600" dirty="0" smtClean="0">
              <a:latin typeface="Times New Roman" panose="02020603050405020304" pitchFamily="18" charset="0"/>
              <a:cs typeface="Times New Roman" panose="02020603050405020304" pitchFamily="18" charset="0"/>
            </a:rPr>
            <a:t>¿Es de interés del GAD promover el turismo? ¿En qué actividades?</a:t>
          </a:r>
          <a:endParaRPr lang="es-EC" sz="1600" dirty="0">
            <a:latin typeface="Times New Roman" panose="02020603050405020304" pitchFamily="18" charset="0"/>
            <a:cs typeface="Times New Roman" panose="02020603050405020304" pitchFamily="18" charset="0"/>
          </a:endParaRPr>
        </a:p>
      </dgm:t>
    </dgm:pt>
    <dgm:pt modelId="{87E7F269-9160-4E80-B635-EA9DC91398E4}" type="parTrans" cxnId="{42208D3A-3549-4407-8394-8E5304F8F82D}">
      <dgm:prSet/>
      <dgm:spPr/>
      <dgm:t>
        <a:bodyPr/>
        <a:lstStyle/>
        <a:p>
          <a:endParaRPr lang="es-EC"/>
        </a:p>
      </dgm:t>
    </dgm:pt>
    <dgm:pt modelId="{A10ADD68-96FC-4F49-A3FD-3AFB158A2D71}" type="sibTrans" cxnId="{42208D3A-3549-4407-8394-8E5304F8F82D}">
      <dgm:prSet/>
      <dgm:spPr/>
      <dgm:t>
        <a:bodyPr/>
        <a:lstStyle/>
        <a:p>
          <a:endParaRPr lang="es-EC"/>
        </a:p>
      </dgm:t>
    </dgm:pt>
    <dgm:pt modelId="{F8B67C99-644D-4DB5-BF51-B950F9C90B98}">
      <dgm:prSet custT="1"/>
      <dgm:spPr/>
      <dgm:t>
        <a:bodyPr/>
        <a:lstStyle/>
        <a:p>
          <a:r>
            <a:rPr lang="es-EC" sz="1600" dirty="0" smtClean="0">
              <a:latin typeface="Times New Roman" panose="02020603050405020304" pitchFamily="18" charset="0"/>
              <a:cs typeface="Times New Roman" panose="02020603050405020304" pitchFamily="18" charset="0"/>
            </a:rPr>
            <a:t>¿Existen programas o proyectos que incentiven el desarrollo de los prestadores de servicios turísticos mediante curso, capacitaciones o talleres?</a:t>
          </a:r>
          <a:endParaRPr lang="es-EC" sz="1600" dirty="0">
            <a:latin typeface="Times New Roman" panose="02020603050405020304" pitchFamily="18" charset="0"/>
            <a:cs typeface="Times New Roman" panose="02020603050405020304" pitchFamily="18" charset="0"/>
          </a:endParaRPr>
        </a:p>
      </dgm:t>
    </dgm:pt>
    <dgm:pt modelId="{28F39A72-0E31-4F30-B27A-4F7734F5064F}" type="parTrans" cxnId="{443B2061-54B8-46A4-A1D8-D0CE977AECF2}">
      <dgm:prSet/>
      <dgm:spPr/>
      <dgm:t>
        <a:bodyPr/>
        <a:lstStyle/>
        <a:p>
          <a:endParaRPr lang="es-EC"/>
        </a:p>
      </dgm:t>
    </dgm:pt>
    <dgm:pt modelId="{D63FF964-7176-4AA0-BC43-52585D269E56}" type="sibTrans" cxnId="{443B2061-54B8-46A4-A1D8-D0CE977AECF2}">
      <dgm:prSet/>
      <dgm:spPr/>
      <dgm:t>
        <a:bodyPr/>
        <a:lstStyle/>
        <a:p>
          <a:endParaRPr lang="es-EC"/>
        </a:p>
      </dgm:t>
    </dgm:pt>
    <dgm:pt modelId="{95B9CD95-4D56-4D26-8B7C-509B7B322E74}">
      <dgm:prSet custT="1"/>
      <dgm:spPr/>
      <dgm:t>
        <a:bodyPr/>
        <a:lstStyle/>
        <a:p>
          <a:r>
            <a:rPr lang="es-EC" sz="1600" dirty="0" smtClean="0">
              <a:latin typeface="Times New Roman" panose="02020603050405020304" pitchFamily="18" charset="0"/>
              <a:cs typeface="Times New Roman" panose="02020603050405020304" pitchFamily="18" charset="0"/>
            </a:rPr>
            <a:t>¿Cuáles son los factores que a su criterio deberían ser utilizados para el desarrollo turístico?</a:t>
          </a:r>
          <a:endParaRPr lang="es-EC" sz="1600" dirty="0">
            <a:latin typeface="Times New Roman" panose="02020603050405020304" pitchFamily="18" charset="0"/>
            <a:cs typeface="Times New Roman" panose="02020603050405020304" pitchFamily="18" charset="0"/>
          </a:endParaRPr>
        </a:p>
      </dgm:t>
    </dgm:pt>
    <dgm:pt modelId="{F30CD4DD-2E65-459A-B474-8235B1A66F05}" type="parTrans" cxnId="{1729B39A-F591-4ACA-8AD5-DFF9C4C4634E}">
      <dgm:prSet/>
      <dgm:spPr/>
      <dgm:t>
        <a:bodyPr/>
        <a:lstStyle/>
        <a:p>
          <a:endParaRPr lang="es-EC"/>
        </a:p>
      </dgm:t>
    </dgm:pt>
    <dgm:pt modelId="{95A38FD5-4BDB-4678-A69C-1A2A4810F173}" type="sibTrans" cxnId="{1729B39A-F591-4ACA-8AD5-DFF9C4C4634E}">
      <dgm:prSet/>
      <dgm:spPr/>
      <dgm:t>
        <a:bodyPr/>
        <a:lstStyle/>
        <a:p>
          <a:endParaRPr lang="es-EC"/>
        </a:p>
      </dgm:t>
    </dgm:pt>
    <dgm:pt modelId="{78A12E4E-8FD0-4169-B530-CC266DB60AD3}">
      <dgm:prSet custT="1"/>
      <dgm:spPr/>
      <dgm:t>
        <a:bodyPr/>
        <a:lstStyle/>
        <a:p>
          <a:r>
            <a:rPr lang="es-EC" sz="1600" dirty="0" smtClean="0">
              <a:latin typeface="Times New Roman" panose="02020603050405020304" pitchFamily="18" charset="0"/>
              <a:cs typeface="Times New Roman" panose="02020603050405020304" pitchFamily="18" charset="0"/>
            </a:rPr>
            <a:t>¿Cuenta con un presupuesto suficiente  destinado a la actividad turística</a:t>
          </a:r>
          <a:endParaRPr lang="es-EC" sz="1600" dirty="0">
            <a:latin typeface="Times New Roman" panose="02020603050405020304" pitchFamily="18" charset="0"/>
            <a:cs typeface="Times New Roman" panose="02020603050405020304" pitchFamily="18" charset="0"/>
          </a:endParaRPr>
        </a:p>
      </dgm:t>
    </dgm:pt>
    <dgm:pt modelId="{F7A2A9B7-229F-4FFF-8C7B-289538AFBDC4}" type="parTrans" cxnId="{DDE78B0C-F36C-4B86-BBE8-44905EF0C182}">
      <dgm:prSet/>
      <dgm:spPr/>
      <dgm:t>
        <a:bodyPr/>
        <a:lstStyle/>
        <a:p>
          <a:endParaRPr lang="es-EC"/>
        </a:p>
      </dgm:t>
    </dgm:pt>
    <dgm:pt modelId="{23C00FF5-D658-45E7-9F95-63702C85453A}" type="sibTrans" cxnId="{DDE78B0C-F36C-4B86-BBE8-44905EF0C182}">
      <dgm:prSet/>
      <dgm:spPr/>
      <dgm:t>
        <a:bodyPr/>
        <a:lstStyle/>
        <a:p>
          <a:endParaRPr lang="es-EC"/>
        </a:p>
      </dgm:t>
    </dgm:pt>
    <dgm:pt modelId="{01B226C7-EF99-45FC-9187-1E8B207FC52F}">
      <dgm:prSet custT="1"/>
      <dgm:spPr/>
      <dgm:t>
        <a:bodyPr/>
        <a:lstStyle/>
        <a:p>
          <a:r>
            <a:rPr lang="es-EC" sz="1600" dirty="0" smtClean="0">
              <a:latin typeface="Times New Roman" panose="02020603050405020304" pitchFamily="18" charset="0"/>
              <a:cs typeface="Times New Roman" panose="02020603050405020304" pitchFamily="18" charset="0"/>
            </a:rPr>
            <a:t>¿Se ha considera la actividad turística como una de la principales actividades económicas de la localidad?</a:t>
          </a:r>
          <a:endParaRPr lang="es-EC" sz="1600" dirty="0">
            <a:latin typeface="Times New Roman" panose="02020603050405020304" pitchFamily="18" charset="0"/>
            <a:cs typeface="Times New Roman" panose="02020603050405020304" pitchFamily="18" charset="0"/>
          </a:endParaRPr>
        </a:p>
      </dgm:t>
    </dgm:pt>
    <dgm:pt modelId="{AEB13248-8D2D-4B2B-B885-B5F7B3EFAD9D}" type="parTrans" cxnId="{A60224D1-70DF-48CD-A962-B84FCC79A715}">
      <dgm:prSet/>
      <dgm:spPr/>
      <dgm:t>
        <a:bodyPr/>
        <a:lstStyle/>
        <a:p>
          <a:endParaRPr lang="es-EC"/>
        </a:p>
      </dgm:t>
    </dgm:pt>
    <dgm:pt modelId="{900C8A9F-182C-45F6-9D6E-34450A0B95EE}" type="sibTrans" cxnId="{A60224D1-70DF-48CD-A962-B84FCC79A715}">
      <dgm:prSet/>
      <dgm:spPr/>
      <dgm:t>
        <a:bodyPr/>
        <a:lstStyle/>
        <a:p>
          <a:endParaRPr lang="es-EC"/>
        </a:p>
      </dgm:t>
    </dgm:pt>
    <dgm:pt modelId="{92575E21-00ED-4AB4-995E-9FA2E3CC2654}">
      <dgm:prSet custT="1"/>
      <dgm:spPr/>
      <dgm:t>
        <a:bodyPr/>
        <a:lstStyle/>
        <a:p>
          <a:r>
            <a:rPr lang="es-EC" sz="1600" dirty="0" smtClean="0">
              <a:latin typeface="Times New Roman" panose="02020603050405020304" pitchFamily="18" charset="0"/>
              <a:cs typeface="Times New Roman" panose="02020603050405020304" pitchFamily="18" charset="0"/>
            </a:rPr>
            <a:t>¿Qué proyectos están en marcha o a futuro en el cantón?</a:t>
          </a:r>
          <a:endParaRPr lang="es-EC" sz="1600" dirty="0">
            <a:latin typeface="Times New Roman" panose="02020603050405020304" pitchFamily="18" charset="0"/>
            <a:cs typeface="Times New Roman" panose="02020603050405020304" pitchFamily="18" charset="0"/>
          </a:endParaRPr>
        </a:p>
      </dgm:t>
    </dgm:pt>
    <dgm:pt modelId="{D44EA54C-A8F4-43EB-942B-217BCD000A6A}" type="parTrans" cxnId="{95B37A8F-CDE7-4688-9020-2E1ADA1C9286}">
      <dgm:prSet/>
      <dgm:spPr/>
      <dgm:t>
        <a:bodyPr/>
        <a:lstStyle/>
        <a:p>
          <a:endParaRPr lang="es-EC"/>
        </a:p>
      </dgm:t>
    </dgm:pt>
    <dgm:pt modelId="{AA17FCBB-CB1D-4EDA-87B4-D7091087870D}" type="sibTrans" cxnId="{95B37A8F-CDE7-4688-9020-2E1ADA1C9286}">
      <dgm:prSet/>
      <dgm:spPr/>
      <dgm:t>
        <a:bodyPr/>
        <a:lstStyle/>
        <a:p>
          <a:endParaRPr lang="es-EC"/>
        </a:p>
      </dgm:t>
    </dgm:pt>
    <dgm:pt modelId="{94FA322F-5332-49E4-868B-B68061F90963}">
      <dgm:prSet custT="1"/>
      <dgm:spPr/>
      <dgm:t>
        <a:bodyPr/>
        <a:lstStyle/>
        <a:p>
          <a:r>
            <a:rPr lang="es-EC" sz="1600" dirty="0" smtClean="0">
              <a:latin typeface="Times New Roman" panose="02020603050405020304" pitchFamily="18" charset="0"/>
              <a:cs typeface="Times New Roman" panose="02020603050405020304" pitchFamily="18" charset="0"/>
            </a:rPr>
            <a:t>¿Cuáles son las estrategias de comunicación para la difusión, distribución y comercialización turística (publicidad, relaciones públicas, ventas)?</a:t>
          </a:r>
          <a:endParaRPr lang="es-EC" sz="1600" dirty="0">
            <a:latin typeface="Times New Roman" panose="02020603050405020304" pitchFamily="18" charset="0"/>
            <a:cs typeface="Times New Roman" panose="02020603050405020304" pitchFamily="18" charset="0"/>
          </a:endParaRPr>
        </a:p>
      </dgm:t>
    </dgm:pt>
    <dgm:pt modelId="{E7E6D928-2B0D-4796-8E19-F6A8179D3CDD}" type="parTrans" cxnId="{EF58C5BB-277A-4E21-9BC7-8B30D0D82114}">
      <dgm:prSet/>
      <dgm:spPr/>
      <dgm:t>
        <a:bodyPr/>
        <a:lstStyle/>
        <a:p>
          <a:endParaRPr lang="es-EC"/>
        </a:p>
      </dgm:t>
    </dgm:pt>
    <dgm:pt modelId="{614A1DAA-E995-4CAC-B698-D487C07F2FBD}" type="sibTrans" cxnId="{EF58C5BB-277A-4E21-9BC7-8B30D0D82114}">
      <dgm:prSet/>
      <dgm:spPr/>
      <dgm:t>
        <a:bodyPr/>
        <a:lstStyle/>
        <a:p>
          <a:endParaRPr lang="es-EC"/>
        </a:p>
      </dgm:t>
    </dgm:pt>
    <dgm:pt modelId="{FC5682E6-4A6A-4769-992A-84DDED8FD8B4}" type="pres">
      <dgm:prSet presAssocID="{34EEB82F-E01F-4002-80B7-578EED5A8EC1}" presName="linear" presStyleCnt="0">
        <dgm:presLayoutVars>
          <dgm:dir/>
          <dgm:animLvl val="lvl"/>
          <dgm:resizeHandles val="exact"/>
        </dgm:presLayoutVars>
      </dgm:prSet>
      <dgm:spPr/>
      <dgm:t>
        <a:bodyPr/>
        <a:lstStyle/>
        <a:p>
          <a:endParaRPr lang="es-EC"/>
        </a:p>
      </dgm:t>
    </dgm:pt>
    <dgm:pt modelId="{13493135-823A-4008-B789-5FFFD533B046}" type="pres">
      <dgm:prSet presAssocID="{19177299-097B-437B-87E3-C69897F8B053}" presName="parentLin" presStyleCnt="0"/>
      <dgm:spPr/>
    </dgm:pt>
    <dgm:pt modelId="{27524331-DE09-43E8-906C-FD83B5131B78}" type="pres">
      <dgm:prSet presAssocID="{19177299-097B-437B-87E3-C69897F8B053}" presName="parentLeftMargin" presStyleLbl="node1" presStyleIdx="0" presStyleCnt="8"/>
      <dgm:spPr/>
      <dgm:t>
        <a:bodyPr/>
        <a:lstStyle/>
        <a:p>
          <a:endParaRPr lang="es-EC"/>
        </a:p>
      </dgm:t>
    </dgm:pt>
    <dgm:pt modelId="{C5A9D83D-8104-4C04-9D29-A5ADD0BA46D5}" type="pres">
      <dgm:prSet presAssocID="{19177299-097B-437B-87E3-C69897F8B053}" presName="parentText" presStyleLbl="node1" presStyleIdx="0" presStyleCnt="8">
        <dgm:presLayoutVars>
          <dgm:chMax val="0"/>
          <dgm:bulletEnabled val="1"/>
        </dgm:presLayoutVars>
      </dgm:prSet>
      <dgm:spPr/>
      <dgm:t>
        <a:bodyPr/>
        <a:lstStyle/>
        <a:p>
          <a:endParaRPr lang="es-EC"/>
        </a:p>
      </dgm:t>
    </dgm:pt>
    <dgm:pt modelId="{399F28F6-1E31-4A09-9FFB-F503247C36CE}" type="pres">
      <dgm:prSet presAssocID="{19177299-097B-437B-87E3-C69897F8B053}" presName="negativeSpace" presStyleCnt="0"/>
      <dgm:spPr/>
    </dgm:pt>
    <dgm:pt modelId="{1ABA7C7E-B612-4B07-B169-D20A433E4609}" type="pres">
      <dgm:prSet presAssocID="{19177299-097B-437B-87E3-C69897F8B053}" presName="childText" presStyleLbl="conFgAcc1" presStyleIdx="0" presStyleCnt="8">
        <dgm:presLayoutVars>
          <dgm:bulletEnabled val="1"/>
        </dgm:presLayoutVars>
      </dgm:prSet>
      <dgm:spPr/>
    </dgm:pt>
    <dgm:pt modelId="{F3FB99C3-C6EF-4AAA-88B3-2C7B9284EAD5}" type="pres">
      <dgm:prSet presAssocID="{AD8412A2-EE3E-4CA1-888E-B0C16FEC56AF}" presName="spaceBetweenRectangles" presStyleCnt="0"/>
      <dgm:spPr/>
    </dgm:pt>
    <dgm:pt modelId="{D4F8CD51-8541-4049-9379-E4523140754F}" type="pres">
      <dgm:prSet presAssocID="{9D5D2A38-4885-434B-8F5C-CBB68EF7BAD5}" presName="parentLin" presStyleCnt="0"/>
      <dgm:spPr/>
    </dgm:pt>
    <dgm:pt modelId="{F8C94104-CFFD-424F-99DD-11F8E35CE2B1}" type="pres">
      <dgm:prSet presAssocID="{9D5D2A38-4885-434B-8F5C-CBB68EF7BAD5}" presName="parentLeftMargin" presStyleLbl="node1" presStyleIdx="0" presStyleCnt="8"/>
      <dgm:spPr/>
      <dgm:t>
        <a:bodyPr/>
        <a:lstStyle/>
        <a:p>
          <a:endParaRPr lang="es-EC"/>
        </a:p>
      </dgm:t>
    </dgm:pt>
    <dgm:pt modelId="{9AE56B34-67F7-43E6-B4B6-DC03854E8E6B}" type="pres">
      <dgm:prSet presAssocID="{9D5D2A38-4885-434B-8F5C-CBB68EF7BAD5}" presName="parentText" presStyleLbl="node1" presStyleIdx="1" presStyleCnt="8">
        <dgm:presLayoutVars>
          <dgm:chMax val="0"/>
          <dgm:bulletEnabled val="1"/>
        </dgm:presLayoutVars>
      </dgm:prSet>
      <dgm:spPr/>
      <dgm:t>
        <a:bodyPr/>
        <a:lstStyle/>
        <a:p>
          <a:endParaRPr lang="es-EC"/>
        </a:p>
      </dgm:t>
    </dgm:pt>
    <dgm:pt modelId="{4F0D6FE4-BC6F-4F9C-9403-0FF7CE46F2B7}" type="pres">
      <dgm:prSet presAssocID="{9D5D2A38-4885-434B-8F5C-CBB68EF7BAD5}" presName="negativeSpace" presStyleCnt="0"/>
      <dgm:spPr/>
    </dgm:pt>
    <dgm:pt modelId="{6BE9CF45-2CB6-485C-82A5-F20AA40DC753}" type="pres">
      <dgm:prSet presAssocID="{9D5D2A38-4885-434B-8F5C-CBB68EF7BAD5}" presName="childText" presStyleLbl="conFgAcc1" presStyleIdx="1" presStyleCnt="8">
        <dgm:presLayoutVars>
          <dgm:bulletEnabled val="1"/>
        </dgm:presLayoutVars>
      </dgm:prSet>
      <dgm:spPr/>
      <dgm:t>
        <a:bodyPr/>
        <a:lstStyle/>
        <a:p>
          <a:endParaRPr lang="es-EC"/>
        </a:p>
      </dgm:t>
    </dgm:pt>
    <dgm:pt modelId="{C323F2AE-2056-47C4-8D81-9AD64B84BB43}" type="pres">
      <dgm:prSet presAssocID="{A10ADD68-96FC-4F49-A3FD-3AFB158A2D71}" presName="spaceBetweenRectangles" presStyleCnt="0"/>
      <dgm:spPr/>
    </dgm:pt>
    <dgm:pt modelId="{C149827E-4237-48DE-A4B7-764CD054627B}" type="pres">
      <dgm:prSet presAssocID="{F8B67C99-644D-4DB5-BF51-B950F9C90B98}" presName="parentLin" presStyleCnt="0"/>
      <dgm:spPr/>
    </dgm:pt>
    <dgm:pt modelId="{CEE729CF-B194-4BAE-BCE3-8006E040AC3A}" type="pres">
      <dgm:prSet presAssocID="{F8B67C99-644D-4DB5-BF51-B950F9C90B98}" presName="parentLeftMargin" presStyleLbl="node1" presStyleIdx="1" presStyleCnt="8"/>
      <dgm:spPr/>
      <dgm:t>
        <a:bodyPr/>
        <a:lstStyle/>
        <a:p>
          <a:endParaRPr lang="es-EC"/>
        </a:p>
      </dgm:t>
    </dgm:pt>
    <dgm:pt modelId="{ADFAEBBD-F580-4190-BE38-400B95D0FCD6}" type="pres">
      <dgm:prSet presAssocID="{F8B67C99-644D-4DB5-BF51-B950F9C90B98}" presName="parentText" presStyleLbl="node1" presStyleIdx="2" presStyleCnt="8">
        <dgm:presLayoutVars>
          <dgm:chMax val="0"/>
          <dgm:bulletEnabled val="1"/>
        </dgm:presLayoutVars>
      </dgm:prSet>
      <dgm:spPr/>
      <dgm:t>
        <a:bodyPr/>
        <a:lstStyle/>
        <a:p>
          <a:endParaRPr lang="es-EC"/>
        </a:p>
      </dgm:t>
    </dgm:pt>
    <dgm:pt modelId="{B560C3D9-0AAE-473B-BB21-FCBE9E62E92A}" type="pres">
      <dgm:prSet presAssocID="{F8B67C99-644D-4DB5-BF51-B950F9C90B98}" presName="negativeSpace" presStyleCnt="0"/>
      <dgm:spPr/>
    </dgm:pt>
    <dgm:pt modelId="{6C6B4E6F-2535-476C-9AC5-69334DC60E0C}" type="pres">
      <dgm:prSet presAssocID="{F8B67C99-644D-4DB5-BF51-B950F9C90B98}" presName="childText" presStyleLbl="conFgAcc1" presStyleIdx="2" presStyleCnt="8">
        <dgm:presLayoutVars>
          <dgm:bulletEnabled val="1"/>
        </dgm:presLayoutVars>
      </dgm:prSet>
      <dgm:spPr/>
      <dgm:t>
        <a:bodyPr/>
        <a:lstStyle/>
        <a:p>
          <a:endParaRPr lang="es-EC"/>
        </a:p>
      </dgm:t>
    </dgm:pt>
    <dgm:pt modelId="{B22BC1C3-62B5-4398-8EC4-F04015E4AD24}" type="pres">
      <dgm:prSet presAssocID="{D63FF964-7176-4AA0-BC43-52585D269E56}" presName="spaceBetweenRectangles" presStyleCnt="0"/>
      <dgm:spPr/>
    </dgm:pt>
    <dgm:pt modelId="{E1995BE3-943D-4588-89E9-0728753515DE}" type="pres">
      <dgm:prSet presAssocID="{95B9CD95-4D56-4D26-8B7C-509B7B322E74}" presName="parentLin" presStyleCnt="0"/>
      <dgm:spPr/>
    </dgm:pt>
    <dgm:pt modelId="{2A66258A-42B4-45CF-A3BC-456F7F7BDF21}" type="pres">
      <dgm:prSet presAssocID="{95B9CD95-4D56-4D26-8B7C-509B7B322E74}" presName="parentLeftMargin" presStyleLbl="node1" presStyleIdx="2" presStyleCnt="8"/>
      <dgm:spPr/>
      <dgm:t>
        <a:bodyPr/>
        <a:lstStyle/>
        <a:p>
          <a:endParaRPr lang="es-EC"/>
        </a:p>
      </dgm:t>
    </dgm:pt>
    <dgm:pt modelId="{706E6C45-C952-4943-87CF-91CCA00C7539}" type="pres">
      <dgm:prSet presAssocID="{95B9CD95-4D56-4D26-8B7C-509B7B322E74}" presName="parentText" presStyleLbl="node1" presStyleIdx="3" presStyleCnt="8">
        <dgm:presLayoutVars>
          <dgm:chMax val="0"/>
          <dgm:bulletEnabled val="1"/>
        </dgm:presLayoutVars>
      </dgm:prSet>
      <dgm:spPr/>
      <dgm:t>
        <a:bodyPr/>
        <a:lstStyle/>
        <a:p>
          <a:endParaRPr lang="es-EC"/>
        </a:p>
      </dgm:t>
    </dgm:pt>
    <dgm:pt modelId="{F8CF93CE-08C3-4F0A-AB83-6223FC600F03}" type="pres">
      <dgm:prSet presAssocID="{95B9CD95-4D56-4D26-8B7C-509B7B322E74}" presName="negativeSpace" presStyleCnt="0"/>
      <dgm:spPr/>
    </dgm:pt>
    <dgm:pt modelId="{7A3E4C8F-3CD5-4253-A437-7DF209B268D0}" type="pres">
      <dgm:prSet presAssocID="{95B9CD95-4D56-4D26-8B7C-509B7B322E74}" presName="childText" presStyleLbl="conFgAcc1" presStyleIdx="3" presStyleCnt="8">
        <dgm:presLayoutVars>
          <dgm:bulletEnabled val="1"/>
        </dgm:presLayoutVars>
      </dgm:prSet>
      <dgm:spPr/>
      <dgm:t>
        <a:bodyPr/>
        <a:lstStyle/>
        <a:p>
          <a:endParaRPr lang="es-EC"/>
        </a:p>
      </dgm:t>
    </dgm:pt>
    <dgm:pt modelId="{72214DC6-3CC7-41B9-A7B6-4045D8898E4A}" type="pres">
      <dgm:prSet presAssocID="{95A38FD5-4BDB-4678-A69C-1A2A4810F173}" presName="spaceBetweenRectangles" presStyleCnt="0"/>
      <dgm:spPr/>
    </dgm:pt>
    <dgm:pt modelId="{DADA997E-69EA-4D33-BC9B-4F83DF23B0D5}" type="pres">
      <dgm:prSet presAssocID="{78A12E4E-8FD0-4169-B530-CC266DB60AD3}" presName="parentLin" presStyleCnt="0"/>
      <dgm:spPr/>
    </dgm:pt>
    <dgm:pt modelId="{66203B86-8250-4709-8698-D5951D7213D9}" type="pres">
      <dgm:prSet presAssocID="{78A12E4E-8FD0-4169-B530-CC266DB60AD3}" presName="parentLeftMargin" presStyleLbl="node1" presStyleIdx="3" presStyleCnt="8"/>
      <dgm:spPr/>
      <dgm:t>
        <a:bodyPr/>
        <a:lstStyle/>
        <a:p>
          <a:endParaRPr lang="es-EC"/>
        </a:p>
      </dgm:t>
    </dgm:pt>
    <dgm:pt modelId="{E0B3B102-EF6D-4CE7-A07B-2FF723FD7039}" type="pres">
      <dgm:prSet presAssocID="{78A12E4E-8FD0-4169-B530-CC266DB60AD3}" presName="parentText" presStyleLbl="node1" presStyleIdx="4" presStyleCnt="8">
        <dgm:presLayoutVars>
          <dgm:chMax val="0"/>
          <dgm:bulletEnabled val="1"/>
        </dgm:presLayoutVars>
      </dgm:prSet>
      <dgm:spPr/>
      <dgm:t>
        <a:bodyPr/>
        <a:lstStyle/>
        <a:p>
          <a:endParaRPr lang="es-EC"/>
        </a:p>
      </dgm:t>
    </dgm:pt>
    <dgm:pt modelId="{80BCC0A0-E1FB-4005-B3E8-7168211B7BCD}" type="pres">
      <dgm:prSet presAssocID="{78A12E4E-8FD0-4169-B530-CC266DB60AD3}" presName="negativeSpace" presStyleCnt="0"/>
      <dgm:spPr/>
    </dgm:pt>
    <dgm:pt modelId="{C6B42594-19E2-4A48-8966-C179BDE87FBC}" type="pres">
      <dgm:prSet presAssocID="{78A12E4E-8FD0-4169-B530-CC266DB60AD3}" presName="childText" presStyleLbl="conFgAcc1" presStyleIdx="4" presStyleCnt="8">
        <dgm:presLayoutVars>
          <dgm:bulletEnabled val="1"/>
        </dgm:presLayoutVars>
      </dgm:prSet>
      <dgm:spPr/>
      <dgm:t>
        <a:bodyPr/>
        <a:lstStyle/>
        <a:p>
          <a:endParaRPr lang="es-EC"/>
        </a:p>
      </dgm:t>
    </dgm:pt>
    <dgm:pt modelId="{3CB6C01F-97BF-4477-8226-532FB098B1D6}" type="pres">
      <dgm:prSet presAssocID="{23C00FF5-D658-45E7-9F95-63702C85453A}" presName="spaceBetweenRectangles" presStyleCnt="0"/>
      <dgm:spPr/>
    </dgm:pt>
    <dgm:pt modelId="{CE6A2457-65FE-413B-B77B-4FA116E04F93}" type="pres">
      <dgm:prSet presAssocID="{01B226C7-EF99-45FC-9187-1E8B207FC52F}" presName="parentLin" presStyleCnt="0"/>
      <dgm:spPr/>
    </dgm:pt>
    <dgm:pt modelId="{6B4E5173-AF57-436E-93F2-7E63620E40E1}" type="pres">
      <dgm:prSet presAssocID="{01B226C7-EF99-45FC-9187-1E8B207FC52F}" presName="parentLeftMargin" presStyleLbl="node1" presStyleIdx="4" presStyleCnt="8"/>
      <dgm:spPr/>
      <dgm:t>
        <a:bodyPr/>
        <a:lstStyle/>
        <a:p>
          <a:endParaRPr lang="es-EC"/>
        </a:p>
      </dgm:t>
    </dgm:pt>
    <dgm:pt modelId="{0B113995-0E1A-4CD1-8E1A-6D02ACC28890}" type="pres">
      <dgm:prSet presAssocID="{01B226C7-EF99-45FC-9187-1E8B207FC52F}" presName="parentText" presStyleLbl="node1" presStyleIdx="5" presStyleCnt="8">
        <dgm:presLayoutVars>
          <dgm:chMax val="0"/>
          <dgm:bulletEnabled val="1"/>
        </dgm:presLayoutVars>
      </dgm:prSet>
      <dgm:spPr/>
      <dgm:t>
        <a:bodyPr/>
        <a:lstStyle/>
        <a:p>
          <a:endParaRPr lang="es-EC"/>
        </a:p>
      </dgm:t>
    </dgm:pt>
    <dgm:pt modelId="{7F45E08C-58FF-4FD3-A210-8CEEB6F4A944}" type="pres">
      <dgm:prSet presAssocID="{01B226C7-EF99-45FC-9187-1E8B207FC52F}" presName="negativeSpace" presStyleCnt="0"/>
      <dgm:spPr/>
    </dgm:pt>
    <dgm:pt modelId="{B9B17A83-192A-405D-B0D2-8E69F531EE99}" type="pres">
      <dgm:prSet presAssocID="{01B226C7-EF99-45FC-9187-1E8B207FC52F}" presName="childText" presStyleLbl="conFgAcc1" presStyleIdx="5" presStyleCnt="8">
        <dgm:presLayoutVars>
          <dgm:bulletEnabled val="1"/>
        </dgm:presLayoutVars>
      </dgm:prSet>
      <dgm:spPr/>
      <dgm:t>
        <a:bodyPr/>
        <a:lstStyle/>
        <a:p>
          <a:endParaRPr lang="es-EC"/>
        </a:p>
      </dgm:t>
    </dgm:pt>
    <dgm:pt modelId="{F3AA0756-F688-41B7-8212-93AFA8B7801F}" type="pres">
      <dgm:prSet presAssocID="{900C8A9F-182C-45F6-9D6E-34450A0B95EE}" presName="spaceBetweenRectangles" presStyleCnt="0"/>
      <dgm:spPr/>
    </dgm:pt>
    <dgm:pt modelId="{9048435C-32C7-4486-B1A4-8931A6A81300}" type="pres">
      <dgm:prSet presAssocID="{92575E21-00ED-4AB4-995E-9FA2E3CC2654}" presName="parentLin" presStyleCnt="0"/>
      <dgm:spPr/>
    </dgm:pt>
    <dgm:pt modelId="{5CA567E5-D18E-4D6E-9437-FDC0589766D3}" type="pres">
      <dgm:prSet presAssocID="{92575E21-00ED-4AB4-995E-9FA2E3CC2654}" presName="parentLeftMargin" presStyleLbl="node1" presStyleIdx="5" presStyleCnt="8"/>
      <dgm:spPr/>
      <dgm:t>
        <a:bodyPr/>
        <a:lstStyle/>
        <a:p>
          <a:endParaRPr lang="es-EC"/>
        </a:p>
      </dgm:t>
    </dgm:pt>
    <dgm:pt modelId="{8DDD8A8D-976D-4268-954D-122F243C72D9}" type="pres">
      <dgm:prSet presAssocID="{92575E21-00ED-4AB4-995E-9FA2E3CC2654}" presName="parentText" presStyleLbl="node1" presStyleIdx="6" presStyleCnt="8">
        <dgm:presLayoutVars>
          <dgm:chMax val="0"/>
          <dgm:bulletEnabled val="1"/>
        </dgm:presLayoutVars>
      </dgm:prSet>
      <dgm:spPr/>
      <dgm:t>
        <a:bodyPr/>
        <a:lstStyle/>
        <a:p>
          <a:endParaRPr lang="es-EC"/>
        </a:p>
      </dgm:t>
    </dgm:pt>
    <dgm:pt modelId="{66DEDA06-92B1-4EAE-AE1C-46B0B8A04DCD}" type="pres">
      <dgm:prSet presAssocID="{92575E21-00ED-4AB4-995E-9FA2E3CC2654}" presName="negativeSpace" presStyleCnt="0"/>
      <dgm:spPr/>
    </dgm:pt>
    <dgm:pt modelId="{A319B3FD-24F0-4A93-A9AB-075A9BFCF4EE}" type="pres">
      <dgm:prSet presAssocID="{92575E21-00ED-4AB4-995E-9FA2E3CC2654}" presName="childText" presStyleLbl="conFgAcc1" presStyleIdx="6" presStyleCnt="8">
        <dgm:presLayoutVars>
          <dgm:bulletEnabled val="1"/>
        </dgm:presLayoutVars>
      </dgm:prSet>
      <dgm:spPr/>
      <dgm:t>
        <a:bodyPr/>
        <a:lstStyle/>
        <a:p>
          <a:endParaRPr lang="es-EC"/>
        </a:p>
      </dgm:t>
    </dgm:pt>
    <dgm:pt modelId="{463ADC16-27DB-40F7-9EA5-8344AE5DE6B5}" type="pres">
      <dgm:prSet presAssocID="{AA17FCBB-CB1D-4EDA-87B4-D7091087870D}" presName="spaceBetweenRectangles" presStyleCnt="0"/>
      <dgm:spPr/>
    </dgm:pt>
    <dgm:pt modelId="{F772B397-3EE8-4EE5-807D-A97E046D221E}" type="pres">
      <dgm:prSet presAssocID="{94FA322F-5332-49E4-868B-B68061F90963}" presName="parentLin" presStyleCnt="0"/>
      <dgm:spPr/>
    </dgm:pt>
    <dgm:pt modelId="{D205BCEA-B105-4BFB-9639-94B74E9CADD8}" type="pres">
      <dgm:prSet presAssocID="{94FA322F-5332-49E4-868B-B68061F90963}" presName="parentLeftMargin" presStyleLbl="node1" presStyleIdx="6" presStyleCnt="8"/>
      <dgm:spPr/>
      <dgm:t>
        <a:bodyPr/>
        <a:lstStyle/>
        <a:p>
          <a:endParaRPr lang="es-EC"/>
        </a:p>
      </dgm:t>
    </dgm:pt>
    <dgm:pt modelId="{E9BF1247-1935-4150-9A2A-F28C5F18D49C}" type="pres">
      <dgm:prSet presAssocID="{94FA322F-5332-49E4-868B-B68061F90963}" presName="parentText" presStyleLbl="node1" presStyleIdx="7" presStyleCnt="8">
        <dgm:presLayoutVars>
          <dgm:chMax val="0"/>
          <dgm:bulletEnabled val="1"/>
        </dgm:presLayoutVars>
      </dgm:prSet>
      <dgm:spPr/>
      <dgm:t>
        <a:bodyPr/>
        <a:lstStyle/>
        <a:p>
          <a:endParaRPr lang="es-EC"/>
        </a:p>
      </dgm:t>
    </dgm:pt>
    <dgm:pt modelId="{5255D791-6122-498F-B2F6-8003C905B07F}" type="pres">
      <dgm:prSet presAssocID="{94FA322F-5332-49E4-868B-B68061F90963}" presName="negativeSpace" presStyleCnt="0"/>
      <dgm:spPr/>
    </dgm:pt>
    <dgm:pt modelId="{8B4A99A1-56A7-408E-90B4-AB0508C9E94E}" type="pres">
      <dgm:prSet presAssocID="{94FA322F-5332-49E4-868B-B68061F90963}" presName="childText" presStyleLbl="conFgAcc1" presStyleIdx="7" presStyleCnt="8">
        <dgm:presLayoutVars>
          <dgm:bulletEnabled val="1"/>
        </dgm:presLayoutVars>
      </dgm:prSet>
      <dgm:spPr/>
    </dgm:pt>
  </dgm:ptLst>
  <dgm:cxnLst>
    <dgm:cxn modelId="{0096D64B-EA5F-494D-B7BC-028656FDC79A}" type="presOf" srcId="{92575E21-00ED-4AB4-995E-9FA2E3CC2654}" destId="{5CA567E5-D18E-4D6E-9437-FDC0589766D3}" srcOrd="0" destOrd="0" presId="urn:microsoft.com/office/officeart/2005/8/layout/list1"/>
    <dgm:cxn modelId="{9582A5CC-B2CB-4F8C-902A-A037A83D2D2A}" type="presOf" srcId="{01B226C7-EF99-45FC-9187-1E8B207FC52F}" destId="{6B4E5173-AF57-436E-93F2-7E63620E40E1}" srcOrd="0" destOrd="0" presId="urn:microsoft.com/office/officeart/2005/8/layout/list1"/>
    <dgm:cxn modelId="{573B2C3C-8A4B-4CCF-BDFA-ADEBE89CC12F}" type="presOf" srcId="{92575E21-00ED-4AB4-995E-9FA2E3CC2654}" destId="{8DDD8A8D-976D-4268-954D-122F243C72D9}" srcOrd="1" destOrd="0" presId="urn:microsoft.com/office/officeart/2005/8/layout/list1"/>
    <dgm:cxn modelId="{1729B39A-F591-4ACA-8AD5-DFF9C4C4634E}" srcId="{34EEB82F-E01F-4002-80B7-578EED5A8EC1}" destId="{95B9CD95-4D56-4D26-8B7C-509B7B322E74}" srcOrd="3" destOrd="0" parTransId="{F30CD4DD-2E65-459A-B474-8235B1A66F05}" sibTransId="{95A38FD5-4BDB-4678-A69C-1A2A4810F173}"/>
    <dgm:cxn modelId="{8FFB1F41-B059-4ADF-91AC-4000C94360A4}" type="presOf" srcId="{9D5D2A38-4885-434B-8F5C-CBB68EF7BAD5}" destId="{9AE56B34-67F7-43E6-B4B6-DC03854E8E6B}" srcOrd="1" destOrd="0" presId="urn:microsoft.com/office/officeart/2005/8/layout/list1"/>
    <dgm:cxn modelId="{0F964110-649E-4E87-B4B3-FC8962E203C2}" type="presOf" srcId="{78A12E4E-8FD0-4169-B530-CC266DB60AD3}" destId="{E0B3B102-EF6D-4CE7-A07B-2FF723FD7039}" srcOrd="1" destOrd="0" presId="urn:microsoft.com/office/officeart/2005/8/layout/list1"/>
    <dgm:cxn modelId="{95B37A8F-CDE7-4688-9020-2E1ADA1C9286}" srcId="{34EEB82F-E01F-4002-80B7-578EED5A8EC1}" destId="{92575E21-00ED-4AB4-995E-9FA2E3CC2654}" srcOrd="6" destOrd="0" parTransId="{D44EA54C-A8F4-43EB-942B-217BCD000A6A}" sibTransId="{AA17FCBB-CB1D-4EDA-87B4-D7091087870D}"/>
    <dgm:cxn modelId="{6C32F0FC-ECE7-418D-9C6D-50C9DF3A40DB}" type="presOf" srcId="{01B226C7-EF99-45FC-9187-1E8B207FC52F}" destId="{0B113995-0E1A-4CD1-8E1A-6D02ACC28890}" srcOrd="1" destOrd="0" presId="urn:microsoft.com/office/officeart/2005/8/layout/list1"/>
    <dgm:cxn modelId="{EEA78510-80DA-42C2-BD7E-2EDF234E3F4D}" type="presOf" srcId="{19177299-097B-437B-87E3-C69897F8B053}" destId="{27524331-DE09-43E8-906C-FD83B5131B78}" srcOrd="0" destOrd="0" presId="urn:microsoft.com/office/officeart/2005/8/layout/list1"/>
    <dgm:cxn modelId="{8C864992-4EAE-4534-90E1-EBEA7B016DA5}" type="presOf" srcId="{9D5D2A38-4885-434B-8F5C-CBB68EF7BAD5}" destId="{F8C94104-CFFD-424F-99DD-11F8E35CE2B1}" srcOrd="0" destOrd="0" presId="urn:microsoft.com/office/officeart/2005/8/layout/list1"/>
    <dgm:cxn modelId="{AEEFEDFE-A159-4069-AB5F-67399BDCD375}" type="presOf" srcId="{94FA322F-5332-49E4-868B-B68061F90963}" destId="{D205BCEA-B105-4BFB-9639-94B74E9CADD8}" srcOrd="0" destOrd="0" presId="urn:microsoft.com/office/officeart/2005/8/layout/list1"/>
    <dgm:cxn modelId="{43FDEFE4-E809-4F83-9E75-04D0D9821D90}" type="presOf" srcId="{78A12E4E-8FD0-4169-B530-CC266DB60AD3}" destId="{66203B86-8250-4709-8698-D5951D7213D9}" srcOrd="0" destOrd="0" presId="urn:microsoft.com/office/officeart/2005/8/layout/list1"/>
    <dgm:cxn modelId="{ADCA4037-F1DC-46C1-B223-A0EC577E44FE}" srcId="{34EEB82F-E01F-4002-80B7-578EED5A8EC1}" destId="{19177299-097B-437B-87E3-C69897F8B053}" srcOrd="0" destOrd="0" parTransId="{51C052D9-CF04-4C9C-BBDC-5701AAC5A872}" sibTransId="{AD8412A2-EE3E-4CA1-888E-B0C16FEC56AF}"/>
    <dgm:cxn modelId="{A1B63594-C4BA-48EF-B8AB-030D88871CCB}" type="presOf" srcId="{95B9CD95-4D56-4D26-8B7C-509B7B322E74}" destId="{2A66258A-42B4-45CF-A3BC-456F7F7BDF21}" srcOrd="0" destOrd="0" presId="urn:microsoft.com/office/officeart/2005/8/layout/list1"/>
    <dgm:cxn modelId="{A60224D1-70DF-48CD-A962-B84FCC79A715}" srcId="{34EEB82F-E01F-4002-80B7-578EED5A8EC1}" destId="{01B226C7-EF99-45FC-9187-1E8B207FC52F}" srcOrd="5" destOrd="0" parTransId="{AEB13248-8D2D-4B2B-B885-B5F7B3EFAD9D}" sibTransId="{900C8A9F-182C-45F6-9D6E-34450A0B95EE}"/>
    <dgm:cxn modelId="{42208D3A-3549-4407-8394-8E5304F8F82D}" srcId="{34EEB82F-E01F-4002-80B7-578EED5A8EC1}" destId="{9D5D2A38-4885-434B-8F5C-CBB68EF7BAD5}" srcOrd="1" destOrd="0" parTransId="{87E7F269-9160-4E80-B635-EA9DC91398E4}" sibTransId="{A10ADD68-96FC-4F49-A3FD-3AFB158A2D71}"/>
    <dgm:cxn modelId="{1315DBB1-77A4-46B5-8BEC-0BB9E56ED029}" type="presOf" srcId="{95B9CD95-4D56-4D26-8B7C-509B7B322E74}" destId="{706E6C45-C952-4943-87CF-91CCA00C7539}" srcOrd="1" destOrd="0" presId="urn:microsoft.com/office/officeart/2005/8/layout/list1"/>
    <dgm:cxn modelId="{9DBAF812-48BC-4724-B562-F8758EA504CC}" type="presOf" srcId="{19177299-097B-437B-87E3-C69897F8B053}" destId="{C5A9D83D-8104-4C04-9D29-A5ADD0BA46D5}" srcOrd="1" destOrd="0" presId="urn:microsoft.com/office/officeart/2005/8/layout/list1"/>
    <dgm:cxn modelId="{DDE78B0C-F36C-4B86-BBE8-44905EF0C182}" srcId="{34EEB82F-E01F-4002-80B7-578EED5A8EC1}" destId="{78A12E4E-8FD0-4169-B530-CC266DB60AD3}" srcOrd="4" destOrd="0" parTransId="{F7A2A9B7-229F-4FFF-8C7B-289538AFBDC4}" sibTransId="{23C00FF5-D658-45E7-9F95-63702C85453A}"/>
    <dgm:cxn modelId="{026AB925-A19E-443B-A592-A71F1F0224C9}" type="presOf" srcId="{94FA322F-5332-49E4-868B-B68061F90963}" destId="{E9BF1247-1935-4150-9A2A-F28C5F18D49C}" srcOrd="1" destOrd="0" presId="urn:microsoft.com/office/officeart/2005/8/layout/list1"/>
    <dgm:cxn modelId="{443B2061-54B8-46A4-A1D8-D0CE977AECF2}" srcId="{34EEB82F-E01F-4002-80B7-578EED5A8EC1}" destId="{F8B67C99-644D-4DB5-BF51-B950F9C90B98}" srcOrd="2" destOrd="0" parTransId="{28F39A72-0E31-4F30-B27A-4F7734F5064F}" sibTransId="{D63FF964-7176-4AA0-BC43-52585D269E56}"/>
    <dgm:cxn modelId="{B7569DB9-91F6-42A1-8CE2-336ADC88DA0F}" type="presOf" srcId="{F8B67C99-644D-4DB5-BF51-B950F9C90B98}" destId="{ADFAEBBD-F580-4190-BE38-400B95D0FCD6}" srcOrd="1" destOrd="0" presId="urn:microsoft.com/office/officeart/2005/8/layout/list1"/>
    <dgm:cxn modelId="{EF58C5BB-277A-4E21-9BC7-8B30D0D82114}" srcId="{34EEB82F-E01F-4002-80B7-578EED5A8EC1}" destId="{94FA322F-5332-49E4-868B-B68061F90963}" srcOrd="7" destOrd="0" parTransId="{E7E6D928-2B0D-4796-8E19-F6A8179D3CDD}" sibTransId="{614A1DAA-E995-4CAC-B698-D487C07F2FBD}"/>
    <dgm:cxn modelId="{EC818817-615E-4635-9BE5-223CB1E89E27}" type="presOf" srcId="{34EEB82F-E01F-4002-80B7-578EED5A8EC1}" destId="{FC5682E6-4A6A-4769-992A-84DDED8FD8B4}" srcOrd="0" destOrd="0" presId="urn:microsoft.com/office/officeart/2005/8/layout/list1"/>
    <dgm:cxn modelId="{977F21A0-4C25-40E9-B3C9-4E68362A6C15}" type="presOf" srcId="{F8B67C99-644D-4DB5-BF51-B950F9C90B98}" destId="{CEE729CF-B194-4BAE-BCE3-8006E040AC3A}" srcOrd="0" destOrd="0" presId="urn:microsoft.com/office/officeart/2005/8/layout/list1"/>
    <dgm:cxn modelId="{DEE15AB5-7D44-4F0A-AC29-4FD167FA1EF5}" type="presParOf" srcId="{FC5682E6-4A6A-4769-992A-84DDED8FD8B4}" destId="{13493135-823A-4008-B789-5FFFD533B046}" srcOrd="0" destOrd="0" presId="urn:microsoft.com/office/officeart/2005/8/layout/list1"/>
    <dgm:cxn modelId="{D602E6DB-2D2C-4692-8715-DD87FA86D131}" type="presParOf" srcId="{13493135-823A-4008-B789-5FFFD533B046}" destId="{27524331-DE09-43E8-906C-FD83B5131B78}" srcOrd="0" destOrd="0" presId="urn:microsoft.com/office/officeart/2005/8/layout/list1"/>
    <dgm:cxn modelId="{6649BB7D-9A4C-4487-9A76-7C73FB3B38FE}" type="presParOf" srcId="{13493135-823A-4008-B789-5FFFD533B046}" destId="{C5A9D83D-8104-4C04-9D29-A5ADD0BA46D5}" srcOrd="1" destOrd="0" presId="urn:microsoft.com/office/officeart/2005/8/layout/list1"/>
    <dgm:cxn modelId="{ED5D9894-720C-4AE3-AD20-54F7B2D9FE0F}" type="presParOf" srcId="{FC5682E6-4A6A-4769-992A-84DDED8FD8B4}" destId="{399F28F6-1E31-4A09-9FFB-F503247C36CE}" srcOrd="1" destOrd="0" presId="urn:microsoft.com/office/officeart/2005/8/layout/list1"/>
    <dgm:cxn modelId="{45A85218-09F2-4F9B-8B4C-B97B3F095615}" type="presParOf" srcId="{FC5682E6-4A6A-4769-992A-84DDED8FD8B4}" destId="{1ABA7C7E-B612-4B07-B169-D20A433E4609}" srcOrd="2" destOrd="0" presId="urn:microsoft.com/office/officeart/2005/8/layout/list1"/>
    <dgm:cxn modelId="{B302F18A-E1D9-4AE3-9EAE-895DD10DA96C}" type="presParOf" srcId="{FC5682E6-4A6A-4769-992A-84DDED8FD8B4}" destId="{F3FB99C3-C6EF-4AAA-88B3-2C7B9284EAD5}" srcOrd="3" destOrd="0" presId="urn:microsoft.com/office/officeart/2005/8/layout/list1"/>
    <dgm:cxn modelId="{4A532B99-1F75-4496-8503-91E2083D0E7A}" type="presParOf" srcId="{FC5682E6-4A6A-4769-992A-84DDED8FD8B4}" destId="{D4F8CD51-8541-4049-9379-E4523140754F}" srcOrd="4" destOrd="0" presId="urn:microsoft.com/office/officeart/2005/8/layout/list1"/>
    <dgm:cxn modelId="{F92341DE-1A95-40D4-AB59-944D4DC8881E}" type="presParOf" srcId="{D4F8CD51-8541-4049-9379-E4523140754F}" destId="{F8C94104-CFFD-424F-99DD-11F8E35CE2B1}" srcOrd="0" destOrd="0" presId="urn:microsoft.com/office/officeart/2005/8/layout/list1"/>
    <dgm:cxn modelId="{87CBCE6B-3B42-4703-AE18-5093DBA07552}" type="presParOf" srcId="{D4F8CD51-8541-4049-9379-E4523140754F}" destId="{9AE56B34-67F7-43E6-B4B6-DC03854E8E6B}" srcOrd="1" destOrd="0" presId="urn:microsoft.com/office/officeart/2005/8/layout/list1"/>
    <dgm:cxn modelId="{F5B8B38E-0121-4ECB-B98E-469AC9911DE6}" type="presParOf" srcId="{FC5682E6-4A6A-4769-992A-84DDED8FD8B4}" destId="{4F0D6FE4-BC6F-4F9C-9403-0FF7CE46F2B7}" srcOrd="5" destOrd="0" presId="urn:microsoft.com/office/officeart/2005/8/layout/list1"/>
    <dgm:cxn modelId="{1A4E5BE9-37A8-48E0-BA5E-12C8AC33B78A}" type="presParOf" srcId="{FC5682E6-4A6A-4769-992A-84DDED8FD8B4}" destId="{6BE9CF45-2CB6-485C-82A5-F20AA40DC753}" srcOrd="6" destOrd="0" presId="urn:microsoft.com/office/officeart/2005/8/layout/list1"/>
    <dgm:cxn modelId="{98015A19-ED18-44BF-B9FA-3BB5DEAE9610}" type="presParOf" srcId="{FC5682E6-4A6A-4769-992A-84DDED8FD8B4}" destId="{C323F2AE-2056-47C4-8D81-9AD64B84BB43}" srcOrd="7" destOrd="0" presId="urn:microsoft.com/office/officeart/2005/8/layout/list1"/>
    <dgm:cxn modelId="{1B2111D5-8C27-482C-81A0-3836C49653A6}" type="presParOf" srcId="{FC5682E6-4A6A-4769-992A-84DDED8FD8B4}" destId="{C149827E-4237-48DE-A4B7-764CD054627B}" srcOrd="8" destOrd="0" presId="urn:microsoft.com/office/officeart/2005/8/layout/list1"/>
    <dgm:cxn modelId="{0BF71986-C4EE-471F-BDBD-073237F3F0F9}" type="presParOf" srcId="{C149827E-4237-48DE-A4B7-764CD054627B}" destId="{CEE729CF-B194-4BAE-BCE3-8006E040AC3A}" srcOrd="0" destOrd="0" presId="urn:microsoft.com/office/officeart/2005/8/layout/list1"/>
    <dgm:cxn modelId="{0B41C5B9-25A1-4090-8739-6E09ED8C7CEF}" type="presParOf" srcId="{C149827E-4237-48DE-A4B7-764CD054627B}" destId="{ADFAEBBD-F580-4190-BE38-400B95D0FCD6}" srcOrd="1" destOrd="0" presId="urn:microsoft.com/office/officeart/2005/8/layout/list1"/>
    <dgm:cxn modelId="{8BC1126E-A362-440C-97B3-44EB88E073A6}" type="presParOf" srcId="{FC5682E6-4A6A-4769-992A-84DDED8FD8B4}" destId="{B560C3D9-0AAE-473B-BB21-FCBE9E62E92A}" srcOrd="9" destOrd="0" presId="urn:microsoft.com/office/officeart/2005/8/layout/list1"/>
    <dgm:cxn modelId="{FC577252-36AB-4690-8F42-72D4F33C8A46}" type="presParOf" srcId="{FC5682E6-4A6A-4769-992A-84DDED8FD8B4}" destId="{6C6B4E6F-2535-476C-9AC5-69334DC60E0C}" srcOrd="10" destOrd="0" presId="urn:microsoft.com/office/officeart/2005/8/layout/list1"/>
    <dgm:cxn modelId="{01E6E972-95C7-42D9-AAA0-D85BBAEF7059}" type="presParOf" srcId="{FC5682E6-4A6A-4769-992A-84DDED8FD8B4}" destId="{B22BC1C3-62B5-4398-8EC4-F04015E4AD24}" srcOrd="11" destOrd="0" presId="urn:microsoft.com/office/officeart/2005/8/layout/list1"/>
    <dgm:cxn modelId="{72FD8351-433E-45CC-96B8-B9BAA2A68FD9}" type="presParOf" srcId="{FC5682E6-4A6A-4769-992A-84DDED8FD8B4}" destId="{E1995BE3-943D-4588-89E9-0728753515DE}" srcOrd="12" destOrd="0" presId="urn:microsoft.com/office/officeart/2005/8/layout/list1"/>
    <dgm:cxn modelId="{D425E163-1032-4B0D-9598-B6EA5A01C1EF}" type="presParOf" srcId="{E1995BE3-943D-4588-89E9-0728753515DE}" destId="{2A66258A-42B4-45CF-A3BC-456F7F7BDF21}" srcOrd="0" destOrd="0" presId="urn:microsoft.com/office/officeart/2005/8/layout/list1"/>
    <dgm:cxn modelId="{E2A9C2AE-76E5-4E7A-BD83-8EA9C57F84EA}" type="presParOf" srcId="{E1995BE3-943D-4588-89E9-0728753515DE}" destId="{706E6C45-C952-4943-87CF-91CCA00C7539}" srcOrd="1" destOrd="0" presId="urn:microsoft.com/office/officeart/2005/8/layout/list1"/>
    <dgm:cxn modelId="{61151FF2-32B2-406D-9393-3397F000C58D}" type="presParOf" srcId="{FC5682E6-4A6A-4769-992A-84DDED8FD8B4}" destId="{F8CF93CE-08C3-4F0A-AB83-6223FC600F03}" srcOrd="13" destOrd="0" presId="urn:microsoft.com/office/officeart/2005/8/layout/list1"/>
    <dgm:cxn modelId="{3652C68D-D6F1-4DD7-8F24-4C3DD4293130}" type="presParOf" srcId="{FC5682E6-4A6A-4769-992A-84DDED8FD8B4}" destId="{7A3E4C8F-3CD5-4253-A437-7DF209B268D0}" srcOrd="14" destOrd="0" presId="urn:microsoft.com/office/officeart/2005/8/layout/list1"/>
    <dgm:cxn modelId="{90EA00FA-BDBB-4DF5-8472-5FC47C9D1804}" type="presParOf" srcId="{FC5682E6-4A6A-4769-992A-84DDED8FD8B4}" destId="{72214DC6-3CC7-41B9-A7B6-4045D8898E4A}" srcOrd="15" destOrd="0" presId="urn:microsoft.com/office/officeart/2005/8/layout/list1"/>
    <dgm:cxn modelId="{9862FE12-BCE2-43CB-A999-B393A6413ED3}" type="presParOf" srcId="{FC5682E6-4A6A-4769-992A-84DDED8FD8B4}" destId="{DADA997E-69EA-4D33-BC9B-4F83DF23B0D5}" srcOrd="16" destOrd="0" presId="urn:microsoft.com/office/officeart/2005/8/layout/list1"/>
    <dgm:cxn modelId="{441B357C-062B-4A2F-B3BA-15990386EFE1}" type="presParOf" srcId="{DADA997E-69EA-4D33-BC9B-4F83DF23B0D5}" destId="{66203B86-8250-4709-8698-D5951D7213D9}" srcOrd="0" destOrd="0" presId="urn:microsoft.com/office/officeart/2005/8/layout/list1"/>
    <dgm:cxn modelId="{9AE1AD92-932E-47B7-BE42-0D8DD26D497A}" type="presParOf" srcId="{DADA997E-69EA-4D33-BC9B-4F83DF23B0D5}" destId="{E0B3B102-EF6D-4CE7-A07B-2FF723FD7039}" srcOrd="1" destOrd="0" presId="urn:microsoft.com/office/officeart/2005/8/layout/list1"/>
    <dgm:cxn modelId="{9AC70619-CE3B-4762-8846-84D45F27AF67}" type="presParOf" srcId="{FC5682E6-4A6A-4769-992A-84DDED8FD8B4}" destId="{80BCC0A0-E1FB-4005-B3E8-7168211B7BCD}" srcOrd="17" destOrd="0" presId="urn:microsoft.com/office/officeart/2005/8/layout/list1"/>
    <dgm:cxn modelId="{FCF2A550-E9E0-44A8-AC1A-3873101C6330}" type="presParOf" srcId="{FC5682E6-4A6A-4769-992A-84DDED8FD8B4}" destId="{C6B42594-19E2-4A48-8966-C179BDE87FBC}" srcOrd="18" destOrd="0" presId="urn:microsoft.com/office/officeart/2005/8/layout/list1"/>
    <dgm:cxn modelId="{5F5C8BAA-D596-4C65-A1E3-0D1157E8CC09}" type="presParOf" srcId="{FC5682E6-4A6A-4769-992A-84DDED8FD8B4}" destId="{3CB6C01F-97BF-4477-8226-532FB098B1D6}" srcOrd="19" destOrd="0" presId="urn:microsoft.com/office/officeart/2005/8/layout/list1"/>
    <dgm:cxn modelId="{EBD96BA8-DB87-4F26-AAF0-AF58F43503B9}" type="presParOf" srcId="{FC5682E6-4A6A-4769-992A-84DDED8FD8B4}" destId="{CE6A2457-65FE-413B-B77B-4FA116E04F93}" srcOrd="20" destOrd="0" presId="urn:microsoft.com/office/officeart/2005/8/layout/list1"/>
    <dgm:cxn modelId="{098AA6FB-AD19-4FF9-B620-A74B950B18FB}" type="presParOf" srcId="{CE6A2457-65FE-413B-B77B-4FA116E04F93}" destId="{6B4E5173-AF57-436E-93F2-7E63620E40E1}" srcOrd="0" destOrd="0" presId="urn:microsoft.com/office/officeart/2005/8/layout/list1"/>
    <dgm:cxn modelId="{AA1F9BE3-BE70-403D-B018-F2CAFC63B6FE}" type="presParOf" srcId="{CE6A2457-65FE-413B-B77B-4FA116E04F93}" destId="{0B113995-0E1A-4CD1-8E1A-6D02ACC28890}" srcOrd="1" destOrd="0" presId="urn:microsoft.com/office/officeart/2005/8/layout/list1"/>
    <dgm:cxn modelId="{8CAA3830-C497-46B7-99A5-F6F3A7AB88E1}" type="presParOf" srcId="{FC5682E6-4A6A-4769-992A-84DDED8FD8B4}" destId="{7F45E08C-58FF-4FD3-A210-8CEEB6F4A944}" srcOrd="21" destOrd="0" presId="urn:microsoft.com/office/officeart/2005/8/layout/list1"/>
    <dgm:cxn modelId="{B0EC68D2-8493-492A-99A2-1DED3587A9A8}" type="presParOf" srcId="{FC5682E6-4A6A-4769-992A-84DDED8FD8B4}" destId="{B9B17A83-192A-405D-B0D2-8E69F531EE99}" srcOrd="22" destOrd="0" presId="urn:microsoft.com/office/officeart/2005/8/layout/list1"/>
    <dgm:cxn modelId="{714F2DCB-F3BD-47E6-831E-9FC59396054F}" type="presParOf" srcId="{FC5682E6-4A6A-4769-992A-84DDED8FD8B4}" destId="{F3AA0756-F688-41B7-8212-93AFA8B7801F}" srcOrd="23" destOrd="0" presId="urn:microsoft.com/office/officeart/2005/8/layout/list1"/>
    <dgm:cxn modelId="{EE1A60C9-B695-4270-BCEE-25DCBC77183F}" type="presParOf" srcId="{FC5682E6-4A6A-4769-992A-84DDED8FD8B4}" destId="{9048435C-32C7-4486-B1A4-8931A6A81300}" srcOrd="24" destOrd="0" presId="urn:microsoft.com/office/officeart/2005/8/layout/list1"/>
    <dgm:cxn modelId="{1EEA4A3A-996C-4F28-835B-D8F676AA7D46}" type="presParOf" srcId="{9048435C-32C7-4486-B1A4-8931A6A81300}" destId="{5CA567E5-D18E-4D6E-9437-FDC0589766D3}" srcOrd="0" destOrd="0" presId="urn:microsoft.com/office/officeart/2005/8/layout/list1"/>
    <dgm:cxn modelId="{D9B292C9-8CD9-40D7-88D1-58309FD8EB9B}" type="presParOf" srcId="{9048435C-32C7-4486-B1A4-8931A6A81300}" destId="{8DDD8A8D-976D-4268-954D-122F243C72D9}" srcOrd="1" destOrd="0" presId="urn:microsoft.com/office/officeart/2005/8/layout/list1"/>
    <dgm:cxn modelId="{19CFB8BB-BC92-4D4D-A791-DA451DEA950A}" type="presParOf" srcId="{FC5682E6-4A6A-4769-992A-84DDED8FD8B4}" destId="{66DEDA06-92B1-4EAE-AE1C-46B0B8A04DCD}" srcOrd="25" destOrd="0" presId="urn:microsoft.com/office/officeart/2005/8/layout/list1"/>
    <dgm:cxn modelId="{2CABA6B7-38FA-4D0F-8288-A96BF1EA16E6}" type="presParOf" srcId="{FC5682E6-4A6A-4769-992A-84DDED8FD8B4}" destId="{A319B3FD-24F0-4A93-A9AB-075A9BFCF4EE}" srcOrd="26" destOrd="0" presId="urn:microsoft.com/office/officeart/2005/8/layout/list1"/>
    <dgm:cxn modelId="{747CF59A-696F-4F76-869B-3F62ABA82C9D}" type="presParOf" srcId="{FC5682E6-4A6A-4769-992A-84DDED8FD8B4}" destId="{463ADC16-27DB-40F7-9EA5-8344AE5DE6B5}" srcOrd="27" destOrd="0" presId="urn:microsoft.com/office/officeart/2005/8/layout/list1"/>
    <dgm:cxn modelId="{47FD88F5-81BD-4BBC-816C-B2FE23440D4B}" type="presParOf" srcId="{FC5682E6-4A6A-4769-992A-84DDED8FD8B4}" destId="{F772B397-3EE8-4EE5-807D-A97E046D221E}" srcOrd="28" destOrd="0" presId="urn:microsoft.com/office/officeart/2005/8/layout/list1"/>
    <dgm:cxn modelId="{0D3D48C1-37FA-481B-A7A8-BF64BAEBDDF3}" type="presParOf" srcId="{F772B397-3EE8-4EE5-807D-A97E046D221E}" destId="{D205BCEA-B105-4BFB-9639-94B74E9CADD8}" srcOrd="0" destOrd="0" presId="urn:microsoft.com/office/officeart/2005/8/layout/list1"/>
    <dgm:cxn modelId="{A1419378-BB81-404D-9F35-07936C0CBC3A}" type="presParOf" srcId="{F772B397-3EE8-4EE5-807D-A97E046D221E}" destId="{E9BF1247-1935-4150-9A2A-F28C5F18D49C}" srcOrd="1" destOrd="0" presId="urn:microsoft.com/office/officeart/2005/8/layout/list1"/>
    <dgm:cxn modelId="{E784B700-9368-4F0A-BA5C-C80E51C885D4}" type="presParOf" srcId="{FC5682E6-4A6A-4769-992A-84DDED8FD8B4}" destId="{5255D791-6122-498F-B2F6-8003C905B07F}" srcOrd="29" destOrd="0" presId="urn:microsoft.com/office/officeart/2005/8/layout/list1"/>
    <dgm:cxn modelId="{277285DF-FE56-4541-97D5-3614E3AFBAC7}" type="presParOf" srcId="{FC5682E6-4A6A-4769-992A-84DDED8FD8B4}" destId="{8B4A99A1-56A7-408E-90B4-AB0508C9E94E}"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039B7-DD27-4E28-848D-C2A3CB51124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EC67D7E2-60D5-42DC-8509-727EBB2188A4}">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S" sz="1400" dirty="0" smtClean="0">
              <a:latin typeface="Times New Roman" panose="02020603050405020304" pitchFamily="18" charset="0"/>
              <a:cs typeface="Times New Roman" panose="02020603050405020304" pitchFamily="18" charset="0"/>
            </a:rPr>
            <a:t>Al término de esta investigación se ha podido dar cuenta que la gestión que realiza el  departamento del GAD del cantón Mira para fomentar el turismo tanto de los atractivos naturales y culturales como del incentivo para que los pobladores emprendan proyectos turísticos es muy baja; ya sea esta por diferentes motivos como: la falta de presupuesto para desarrollo de proyectos turísticos, el poco interés de los pobladores para incluirse en temas turísticos, el poco mantenimiento de los atractivos con los que cuenta la localidad o el inventario desactualizado  de la categorización de los atractivos naturales y culturales.</a:t>
          </a:r>
          <a:endParaRPr lang="es-EC" sz="1400" dirty="0">
            <a:latin typeface="Times New Roman" panose="02020603050405020304" pitchFamily="18" charset="0"/>
            <a:cs typeface="Times New Roman" panose="02020603050405020304" pitchFamily="18" charset="0"/>
          </a:endParaRPr>
        </a:p>
      </dgm:t>
    </dgm:pt>
    <dgm:pt modelId="{22561A93-819B-4F65-B81D-F9E887FDEDBF}" type="parTrans" cxnId="{074C6FDE-0678-4817-8472-01D54875D891}">
      <dgm:prSet/>
      <dgm:spPr/>
      <dgm:t>
        <a:bodyPr/>
        <a:lstStyle/>
        <a:p>
          <a:endParaRPr lang="es-EC"/>
        </a:p>
      </dgm:t>
    </dgm:pt>
    <dgm:pt modelId="{A839B9AC-5161-4345-9399-7BA804C37C1B}" type="sibTrans" cxnId="{074C6FDE-0678-4817-8472-01D54875D891}">
      <dgm:prSet/>
      <dgm:spPr/>
      <dgm:t>
        <a:bodyPr/>
        <a:lstStyle/>
        <a:p>
          <a:endParaRPr lang="es-EC"/>
        </a:p>
      </dgm:t>
    </dgm:pt>
    <dgm:pt modelId="{A55B64CA-0DC5-4596-9A10-D16C74A725F1}">
      <dgm:prSet custT="1">
        <dgm:style>
          <a:lnRef idx="1">
            <a:schemeClr val="accent5"/>
          </a:lnRef>
          <a:fillRef idx="2">
            <a:schemeClr val="accent5"/>
          </a:fillRef>
          <a:effectRef idx="1">
            <a:schemeClr val="accent5"/>
          </a:effectRef>
          <a:fontRef idx="minor">
            <a:schemeClr val="dk1"/>
          </a:fontRef>
        </dgm:style>
      </dgm:prSet>
      <dgm:spPr/>
      <dgm:t>
        <a:bodyPr/>
        <a:lstStyle/>
        <a:p>
          <a:pPr algn="just"/>
          <a:r>
            <a:rPr lang="es-ES" sz="1400" dirty="0" smtClean="0">
              <a:latin typeface="Times New Roman" panose="02020603050405020304" pitchFamily="18" charset="0"/>
              <a:cs typeface="Times New Roman" panose="02020603050405020304" pitchFamily="18" charset="0"/>
            </a:rPr>
            <a:t>Si bien el GAD cantonal ha reformado su estructura organizacional para el periodo 2014 – 2019 y tiene un formato para la inclusión del turismo, actualmente no cuenta con un plan de desarrollo turístico ya que esta recién en desarrollo el levantamiento de información para definir bien sus atractivos y ver cuáles son los principales hacer potencializados.</a:t>
          </a:r>
          <a:endParaRPr lang="es-EC" sz="1400" dirty="0">
            <a:latin typeface="Times New Roman" panose="02020603050405020304" pitchFamily="18" charset="0"/>
            <a:cs typeface="Times New Roman" panose="02020603050405020304" pitchFamily="18" charset="0"/>
          </a:endParaRPr>
        </a:p>
      </dgm:t>
    </dgm:pt>
    <dgm:pt modelId="{83C85DE9-A292-42D1-B7A3-31193108F676}" type="parTrans" cxnId="{1EE316C5-7C1B-4EE8-A930-C8770BB53693}">
      <dgm:prSet/>
      <dgm:spPr/>
      <dgm:t>
        <a:bodyPr/>
        <a:lstStyle/>
        <a:p>
          <a:endParaRPr lang="es-EC"/>
        </a:p>
      </dgm:t>
    </dgm:pt>
    <dgm:pt modelId="{879E2846-DA5B-44D9-9B4C-8AB99DE8C6B0}" type="sibTrans" cxnId="{1EE316C5-7C1B-4EE8-A930-C8770BB53693}">
      <dgm:prSet/>
      <dgm:spPr/>
      <dgm:t>
        <a:bodyPr/>
        <a:lstStyle/>
        <a:p>
          <a:endParaRPr lang="es-EC"/>
        </a:p>
      </dgm:t>
    </dgm:pt>
    <dgm:pt modelId="{D444D10E-9E95-45DB-8EE7-99E5651E8987}">
      <dgm:prSet custT="1">
        <dgm:style>
          <a:lnRef idx="1">
            <a:schemeClr val="accent5"/>
          </a:lnRef>
          <a:fillRef idx="2">
            <a:schemeClr val="accent5"/>
          </a:fillRef>
          <a:effectRef idx="1">
            <a:schemeClr val="accent5"/>
          </a:effectRef>
          <a:fontRef idx="minor">
            <a:schemeClr val="dk1"/>
          </a:fontRef>
        </dgm:style>
      </dgm:prSet>
      <dgm:spPr/>
      <dgm:t>
        <a:bodyPr/>
        <a:lstStyle/>
        <a:p>
          <a:pPr algn="just"/>
          <a:r>
            <a:rPr lang="es-ES" sz="1400" dirty="0" smtClean="0">
              <a:latin typeface="Times New Roman" panose="02020603050405020304" pitchFamily="18" charset="0"/>
              <a:cs typeface="Times New Roman" panose="02020603050405020304" pitchFamily="18" charset="0"/>
            </a:rPr>
            <a:t>Al momento Mira cuenta con varios atractivos naturales y culturales los cuales el GAD puede promocionar para la atracción de turistas a su localidad, pero si se quiere afianzar un producto turístico se lo debería hacer la práctica del deporte extremo del Parapente el cual tiene mucha acogida de turistas locales y nacionales, así como también se debería potencializar una ruta  por los miradores que recorren este cantón y en especial el del mirador del Cóndor.</a:t>
          </a:r>
          <a:endParaRPr lang="es-EC" sz="1400" dirty="0">
            <a:latin typeface="Times New Roman" panose="02020603050405020304" pitchFamily="18" charset="0"/>
            <a:cs typeface="Times New Roman" panose="02020603050405020304" pitchFamily="18" charset="0"/>
          </a:endParaRPr>
        </a:p>
      </dgm:t>
    </dgm:pt>
    <dgm:pt modelId="{B231504B-BBCC-4F33-8031-63409DE38E5A}" type="parTrans" cxnId="{A758974F-56FE-4C9B-BE41-1EDFA699DDF1}">
      <dgm:prSet/>
      <dgm:spPr/>
      <dgm:t>
        <a:bodyPr/>
        <a:lstStyle/>
        <a:p>
          <a:endParaRPr lang="es-EC"/>
        </a:p>
      </dgm:t>
    </dgm:pt>
    <dgm:pt modelId="{DF2D4BBA-19C7-42AD-99D1-8838A92279E6}" type="sibTrans" cxnId="{A758974F-56FE-4C9B-BE41-1EDFA699DDF1}">
      <dgm:prSet/>
      <dgm:spPr/>
      <dgm:t>
        <a:bodyPr/>
        <a:lstStyle/>
        <a:p>
          <a:endParaRPr lang="es-EC"/>
        </a:p>
      </dgm:t>
    </dgm:pt>
    <dgm:pt modelId="{50651572-6429-44C2-9250-32073E3E85A0}">
      <dgm:prSet custT="1">
        <dgm:style>
          <a:lnRef idx="1">
            <a:schemeClr val="accent5"/>
          </a:lnRef>
          <a:fillRef idx="2">
            <a:schemeClr val="accent5"/>
          </a:fillRef>
          <a:effectRef idx="1">
            <a:schemeClr val="accent5"/>
          </a:effectRef>
          <a:fontRef idx="minor">
            <a:schemeClr val="dk1"/>
          </a:fontRef>
        </dgm:style>
      </dgm:prSet>
      <dgm:spPr/>
      <dgm:t>
        <a:bodyPr/>
        <a:lstStyle/>
        <a:p>
          <a:pPr algn="just"/>
          <a:r>
            <a:rPr lang="es-ES" sz="1400" dirty="0" smtClean="0">
              <a:latin typeface="Times New Roman" panose="02020603050405020304" pitchFamily="18" charset="0"/>
              <a:cs typeface="Times New Roman" panose="02020603050405020304" pitchFamily="18" charset="0"/>
            </a:rPr>
            <a:t>Una vez finalizada esta investigación y con los datos recabados tanto en la entrevista como en las dos tipos de entrevista que realizamos, se pude dar cuenta que la gestión realizada por el GAD cantonal de Mira es muy baja si no es por decir escasa. Ya que no se ha visto una mejoría ni en el mantenimiento de los atractivos ni en el impulso para los pobladores a que se interesen en el turismo.</a:t>
          </a:r>
          <a:endParaRPr lang="es-EC" sz="1400" dirty="0">
            <a:latin typeface="Times New Roman" panose="02020603050405020304" pitchFamily="18" charset="0"/>
            <a:cs typeface="Times New Roman" panose="02020603050405020304" pitchFamily="18" charset="0"/>
          </a:endParaRPr>
        </a:p>
      </dgm:t>
    </dgm:pt>
    <dgm:pt modelId="{78136434-6246-4374-8EBF-2FD2F42EFACD}" type="parTrans" cxnId="{051A3694-46F7-4EF5-9BEF-0FCC7B511C8D}">
      <dgm:prSet/>
      <dgm:spPr/>
      <dgm:t>
        <a:bodyPr/>
        <a:lstStyle/>
        <a:p>
          <a:endParaRPr lang="es-EC"/>
        </a:p>
      </dgm:t>
    </dgm:pt>
    <dgm:pt modelId="{82A5E284-498C-4D8D-A9DF-17429435226E}" type="sibTrans" cxnId="{051A3694-46F7-4EF5-9BEF-0FCC7B511C8D}">
      <dgm:prSet/>
      <dgm:spPr/>
      <dgm:t>
        <a:bodyPr/>
        <a:lstStyle/>
        <a:p>
          <a:endParaRPr lang="es-EC"/>
        </a:p>
      </dgm:t>
    </dgm:pt>
    <dgm:pt modelId="{8DB69B8E-950C-4BF6-8FA0-9A417A2D9978}" type="pres">
      <dgm:prSet presAssocID="{B83039B7-DD27-4E28-848D-C2A3CB511244}" presName="outerComposite" presStyleCnt="0">
        <dgm:presLayoutVars>
          <dgm:chMax val="5"/>
          <dgm:dir/>
          <dgm:resizeHandles val="exact"/>
        </dgm:presLayoutVars>
      </dgm:prSet>
      <dgm:spPr/>
      <dgm:t>
        <a:bodyPr/>
        <a:lstStyle/>
        <a:p>
          <a:endParaRPr lang="es-EC"/>
        </a:p>
      </dgm:t>
    </dgm:pt>
    <dgm:pt modelId="{0B245DA7-6D77-49C2-9A87-10E74FC0E85C}" type="pres">
      <dgm:prSet presAssocID="{B83039B7-DD27-4E28-848D-C2A3CB511244}" presName="dummyMaxCanvas" presStyleCnt="0">
        <dgm:presLayoutVars/>
      </dgm:prSet>
      <dgm:spPr/>
    </dgm:pt>
    <dgm:pt modelId="{0D63E873-7980-4AD6-BE14-1CEC6BAB01F2}" type="pres">
      <dgm:prSet presAssocID="{B83039B7-DD27-4E28-848D-C2A3CB511244}" presName="FourNodes_1" presStyleLbl="node1" presStyleIdx="0" presStyleCnt="4">
        <dgm:presLayoutVars>
          <dgm:bulletEnabled val="1"/>
        </dgm:presLayoutVars>
      </dgm:prSet>
      <dgm:spPr/>
      <dgm:t>
        <a:bodyPr/>
        <a:lstStyle/>
        <a:p>
          <a:endParaRPr lang="es-EC"/>
        </a:p>
      </dgm:t>
    </dgm:pt>
    <dgm:pt modelId="{5152CC12-1034-4DAB-ACA8-05E75D4D890C}" type="pres">
      <dgm:prSet presAssocID="{B83039B7-DD27-4E28-848D-C2A3CB511244}" presName="FourNodes_2" presStyleLbl="node1" presStyleIdx="1" presStyleCnt="4">
        <dgm:presLayoutVars>
          <dgm:bulletEnabled val="1"/>
        </dgm:presLayoutVars>
      </dgm:prSet>
      <dgm:spPr/>
      <dgm:t>
        <a:bodyPr/>
        <a:lstStyle/>
        <a:p>
          <a:endParaRPr lang="es-EC"/>
        </a:p>
      </dgm:t>
    </dgm:pt>
    <dgm:pt modelId="{4E48F2EA-4C55-403F-B5B3-C35B6A5D9A7B}" type="pres">
      <dgm:prSet presAssocID="{B83039B7-DD27-4E28-848D-C2A3CB511244}" presName="FourNodes_3" presStyleLbl="node1" presStyleIdx="2" presStyleCnt="4">
        <dgm:presLayoutVars>
          <dgm:bulletEnabled val="1"/>
        </dgm:presLayoutVars>
      </dgm:prSet>
      <dgm:spPr/>
      <dgm:t>
        <a:bodyPr/>
        <a:lstStyle/>
        <a:p>
          <a:endParaRPr lang="es-EC"/>
        </a:p>
      </dgm:t>
    </dgm:pt>
    <dgm:pt modelId="{AD719F32-EBDB-46B0-ACA0-E018714BD140}" type="pres">
      <dgm:prSet presAssocID="{B83039B7-DD27-4E28-848D-C2A3CB511244}" presName="FourNodes_4" presStyleLbl="node1" presStyleIdx="3" presStyleCnt="4">
        <dgm:presLayoutVars>
          <dgm:bulletEnabled val="1"/>
        </dgm:presLayoutVars>
      </dgm:prSet>
      <dgm:spPr/>
      <dgm:t>
        <a:bodyPr/>
        <a:lstStyle/>
        <a:p>
          <a:endParaRPr lang="es-EC"/>
        </a:p>
      </dgm:t>
    </dgm:pt>
    <dgm:pt modelId="{4CFF5F60-847B-41EE-9221-6A7E8957AE1F}" type="pres">
      <dgm:prSet presAssocID="{B83039B7-DD27-4E28-848D-C2A3CB511244}" presName="FourConn_1-2" presStyleLbl="fgAccFollowNode1" presStyleIdx="0" presStyleCnt="3">
        <dgm:presLayoutVars>
          <dgm:bulletEnabled val="1"/>
        </dgm:presLayoutVars>
      </dgm:prSet>
      <dgm:spPr/>
      <dgm:t>
        <a:bodyPr/>
        <a:lstStyle/>
        <a:p>
          <a:endParaRPr lang="es-EC"/>
        </a:p>
      </dgm:t>
    </dgm:pt>
    <dgm:pt modelId="{21CAC37B-D10A-4A3E-8900-B9F295CD5B5D}" type="pres">
      <dgm:prSet presAssocID="{B83039B7-DD27-4E28-848D-C2A3CB511244}" presName="FourConn_2-3" presStyleLbl="fgAccFollowNode1" presStyleIdx="1" presStyleCnt="3">
        <dgm:presLayoutVars>
          <dgm:bulletEnabled val="1"/>
        </dgm:presLayoutVars>
      </dgm:prSet>
      <dgm:spPr/>
      <dgm:t>
        <a:bodyPr/>
        <a:lstStyle/>
        <a:p>
          <a:endParaRPr lang="es-EC"/>
        </a:p>
      </dgm:t>
    </dgm:pt>
    <dgm:pt modelId="{3831E721-7F98-4396-87F7-6A286F50A579}" type="pres">
      <dgm:prSet presAssocID="{B83039B7-DD27-4E28-848D-C2A3CB511244}" presName="FourConn_3-4" presStyleLbl="fgAccFollowNode1" presStyleIdx="2" presStyleCnt="3">
        <dgm:presLayoutVars>
          <dgm:bulletEnabled val="1"/>
        </dgm:presLayoutVars>
      </dgm:prSet>
      <dgm:spPr/>
      <dgm:t>
        <a:bodyPr/>
        <a:lstStyle/>
        <a:p>
          <a:endParaRPr lang="es-EC"/>
        </a:p>
      </dgm:t>
    </dgm:pt>
    <dgm:pt modelId="{7468BD5D-D827-404E-AD45-B918908762EA}" type="pres">
      <dgm:prSet presAssocID="{B83039B7-DD27-4E28-848D-C2A3CB511244}" presName="FourNodes_1_text" presStyleLbl="node1" presStyleIdx="3" presStyleCnt="4">
        <dgm:presLayoutVars>
          <dgm:bulletEnabled val="1"/>
        </dgm:presLayoutVars>
      </dgm:prSet>
      <dgm:spPr/>
      <dgm:t>
        <a:bodyPr/>
        <a:lstStyle/>
        <a:p>
          <a:endParaRPr lang="es-EC"/>
        </a:p>
      </dgm:t>
    </dgm:pt>
    <dgm:pt modelId="{CCD059C0-86CE-4044-8367-CD30EFEF6859}" type="pres">
      <dgm:prSet presAssocID="{B83039B7-DD27-4E28-848D-C2A3CB511244}" presName="FourNodes_2_text" presStyleLbl="node1" presStyleIdx="3" presStyleCnt="4">
        <dgm:presLayoutVars>
          <dgm:bulletEnabled val="1"/>
        </dgm:presLayoutVars>
      </dgm:prSet>
      <dgm:spPr/>
      <dgm:t>
        <a:bodyPr/>
        <a:lstStyle/>
        <a:p>
          <a:endParaRPr lang="es-EC"/>
        </a:p>
      </dgm:t>
    </dgm:pt>
    <dgm:pt modelId="{1FC7BF40-1AB8-4C97-AAD6-060E75993FF8}" type="pres">
      <dgm:prSet presAssocID="{B83039B7-DD27-4E28-848D-C2A3CB511244}" presName="FourNodes_3_text" presStyleLbl="node1" presStyleIdx="3" presStyleCnt="4">
        <dgm:presLayoutVars>
          <dgm:bulletEnabled val="1"/>
        </dgm:presLayoutVars>
      </dgm:prSet>
      <dgm:spPr/>
      <dgm:t>
        <a:bodyPr/>
        <a:lstStyle/>
        <a:p>
          <a:endParaRPr lang="es-EC"/>
        </a:p>
      </dgm:t>
    </dgm:pt>
    <dgm:pt modelId="{6449EB2C-CA03-4DB3-8C42-D83FE84812C9}" type="pres">
      <dgm:prSet presAssocID="{B83039B7-DD27-4E28-848D-C2A3CB511244}" presName="FourNodes_4_text" presStyleLbl="node1" presStyleIdx="3" presStyleCnt="4">
        <dgm:presLayoutVars>
          <dgm:bulletEnabled val="1"/>
        </dgm:presLayoutVars>
      </dgm:prSet>
      <dgm:spPr/>
      <dgm:t>
        <a:bodyPr/>
        <a:lstStyle/>
        <a:p>
          <a:endParaRPr lang="es-EC"/>
        </a:p>
      </dgm:t>
    </dgm:pt>
  </dgm:ptLst>
  <dgm:cxnLst>
    <dgm:cxn modelId="{FFF10D49-D7F9-4A96-9022-FBF14B24584A}" type="presOf" srcId="{A55B64CA-0DC5-4596-9A10-D16C74A725F1}" destId="{5152CC12-1034-4DAB-ACA8-05E75D4D890C}" srcOrd="0" destOrd="0" presId="urn:microsoft.com/office/officeart/2005/8/layout/vProcess5"/>
    <dgm:cxn modelId="{1EE316C5-7C1B-4EE8-A930-C8770BB53693}" srcId="{B83039B7-DD27-4E28-848D-C2A3CB511244}" destId="{A55B64CA-0DC5-4596-9A10-D16C74A725F1}" srcOrd="1" destOrd="0" parTransId="{83C85DE9-A292-42D1-B7A3-31193108F676}" sibTransId="{879E2846-DA5B-44D9-9B4C-8AB99DE8C6B0}"/>
    <dgm:cxn modelId="{C1C191A4-04EE-4FA3-9484-C48257FEF5EC}" type="presOf" srcId="{50651572-6429-44C2-9250-32073E3E85A0}" destId="{6449EB2C-CA03-4DB3-8C42-D83FE84812C9}" srcOrd="1" destOrd="0" presId="urn:microsoft.com/office/officeart/2005/8/layout/vProcess5"/>
    <dgm:cxn modelId="{AE908C22-5622-4D51-8312-61789CAF8093}" type="presOf" srcId="{DF2D4BBA-19C7-42AD-99D1-8838A92279E6}" destId="{3831E721-7F98-4396-87F7-6A286F50A579}" srcOrd="0" destOrd="0" presId="urn:microsoft.com/office/officeart/2005/8/layout/vProcess5"/>
    <dgm:cxn modelId="{374EE758-68F6-4504-8660-9915DE463DA0}" type="presOf" srcId="{50651572-6429-44C2-9250-32073E3E85A0}" destId="{AD719F32-EBDB-46B0-ACA0-E018714BD140}" srcOrd="0" destOrd="0" presId="urn:microsoft.com/office/officeart/2005/8/layout/vProcess5"/>
    <dgm:cxn modelId="{051A3694-46F7-4EF5-9BEF-0FCC7B511C8D}" srcId="{B83039B7-DD27-4E28-848D-C2A3CB511244}" destId="{50651572-6429-44C2-9250-32073E3E85A0}" srcOrd="3" destOrd="0" parTransId="{78136434-6246-4374-8EBF-2FD2F42EFACD}" sibTransId="{82A5E284-498C-4D8D-A9DF-17429435226E}"/>
    <dgm:cxn modelId="{6717FF0F-7BEB-4BF2-9FC9-80F1A4124736}" type="presOf" srcId="{A55B64CA-0DC5-4596-9A10-D16C74A725F1}" destId="{CCD059C0-86CE-4044-8367-CD30EFEF6859}" srcOrd="1" destOrd="0" presId="urn:microsoft.com/office/officeart/2005/8/layout/vProcess5"/>
    <dgm:cxn modelId="{700EFED2-79C8-4EFB-A262-D9856E7C21CC}" type="presOf" srcId="{EC67D7E2-60D5-42DC-8509-727EBB2188A4}" destId="{0D63E873-7980-4AD6-BE14-1CEC6BAB01F2}" srcOrd="0" destOrd="0" presId="urn:microsoft.com/office/officeart/2005/8/layout/vProcess5"/>
    <dgm:cxn modelId="{2AE9946F-7265-42BA-BDC5-233D66594D8B}" type="presOf" srcId="{A839B9AC-5161-4345-9399-7BA804C37C1B}" destId="{4CFF5F60-847B-41EE-9221-6A7E8957AE1F}" srcOrd="0" destOrd="0" presId="urn:microsoft.com/office/officeart/2005/8/layout/vProcess5"/>
    <dgm:cxn modelId="{7F1559BC-EAD5-46F0-8B8E-BC05BC9339C1}" type="presOf" srcId="{879E2846-DA5B-44D9-9B4C-8AB99DE8C6B0}" destId="{21CAC37B-D10A-4A3E-8900-B9F295CD5B5D}" srcOrd="0" destOrd="0" presId="urn:microsoft.com/office/officeart/2005/8/layout/vProcess5"/>
    <dgm:cxn modelId="{C89E08C1-E359-4D31-B0F6-F20F35515B20}" type="presOf" srcId="{B83039B7-DD27-4E28-848D-C2A3CB511244}" destId="{8DB69B8E-950C-4BF6-8FA0-9A417A2D9978}" srcOrd="0" destOrd="0" presId="urn:microsoft.com/office/officeart/2005/8/layout/vProcess5"/>
    <dgm:cxn modelId="{1D46B886-980F-4ADB-9013-47E5B3CCB5E1}" type="presOf" srcId="{D444D10E-9E95-45DB-8EE7-99E5651E8987}" destId="{1FC7BF40-1AB8-4C97-AAD6-060E75993FF8}" srcOrd="1" destOrd="0" presId="urn:microsoft.com/office/officeart/2005/8/layout/vProcess5"/>
    <dgm:cxn modelId="{503C52A4-08B8-432E-A769-B95D327FEBF2}" type="presOf" srcId="{EC67D7E2-60D5-42DC-8509-727EBB2188A4}" destId="{7468BD5D-D827-404E-AD45-B918908762EA}" srcOrd="1" destOrd="0" presId="urn:microsoft.com/office/officeart/2005/8/layout/vProcess5"/>
    <dgm:cxn modelId="{074C6FDE-0678-4817-8472-01D54875D891}" srcId="{B83039B7-DD27-4E28-848D-C2A3CB511244}" destId="{EC67D7E2-60D5-42DC-8509-727EBB2188A4}" srcOrd="0" destOrd="0" parTransId="{22561A93-819B-4F65-B81D-F9E887FDEDBF}" sibTransId="{A839B9AC-5161-4345-9399-7BA804C37C1B}"/>
    <dgm:cxn modelId="{264C544A-22C3-4A51-9244-6F6B86E56659}" type="presOf" srcId="{D444D10E-9E95-45DB-8EE7-99E5651E8987}" destId="{4E48F2EA-4C55-403F-B5B3-C35B6A5D9A7B}" srcOrd="0" destOrd="0" presId="urn:microsoft.com/office/officeart/2005/8/layout/vProcess5"/>
    <dgm:cxn modelId="{A758974F-56FE-4C9B-BE41-1EDFA699DDF1}" srcId="{B83039B7-DD27-4E28-848D-C2A3CB511244}" destId="{D444D10E-9E95-45DB-8EE7-99E5651E8987}" srcOrd="2" destOrd="0" parTransId="{B231504B-BBCC-4F33-8031-63409DE38E5A}" sibTransId="{DF2D4BBA-19C7-42AD-99D1-8838A92279E6}"/>
    <dgm:cxn modelId="{7B054350-7F30-4F98-83F3-9696120FD95C}" type="presParOf" srcId="{8DB69B8E-950C-4BF6-8FA0-9A417A2D9978}" destId="{0B245DA7-6D77-49C2-9A87-10E74FC0E85C}" srcOrd="0" destOrd="0" presId="urn:microsoft.com/office/officeart/2005/8/layout/vProcess5"/>
    <dgm:cxn modelId="{6401CEE0-EB8D-4AD0-951F-1ECC45EF2983}" type="presParOf" srcId="{8DB69B8E-950C-4BF6-8FA0-9A417A2D9978}" destId="{0D63E873-7980-4AD6-BE14-1CEC6BAB01F2}" srcOrd="1" destOrd="0" presId="urn:microsoft.com/office/officeart/2005/8/layout/vProcess5"/>
    <dgm:cxn modelId="{691060B3-228E-4A03-8DA2-9D04E6012B74}" type="presParOf" srcId="{8DB69B8E-950C-4BF6-8FA0-9A417A2D9978}" destId="{5152CC12-1034-4DAB-ACA8-05E75D4D890C}" srcOrd="2" destOrd="0" presId="urn:microsoft.com/office/officeart/2005/8/layout/vProcess5"/>
    <dgm:cxn modelId="{10385AE7-268A-4408-8AAE-1C7F5AB057AE}" type="presParOf" srcId="{8DB69B8E-950C-4BF6-8FA0-9A417A2D9978}" destId="{4E48F2EA-4C55-403F-B5B3-C35B6A5D9A7B}" srcOrd="3" destOrd="0" presId="urn:microsoft.com/office/officeart/2005/8/layout/vProcess5"/>
    <dgm:cxn modelId="{F537E873-046F-460B-A29F-299234595F5A}" type="presParOf" srcId="{8DB69B8E-950C-4BF6-8FA0-9A417A2D9978}" destId="{AD719F32-EBDB-46B0-ACA0-E018714BD140}" srcOrd="4" destOrd="0" presId="urn:microsoft.com/office/officeart/2005/8/layout/vProcess5"/>
    <dgm:cxn modelId="{6261AD62-0925-4AA0-932C-7CDE96AACFE8}" type="presParOf" srcId="{8DB69B8E-950C-4BF6-8FA0-9A417A2D9978}" destId="{4CFF5F60-847B-41EE-9221-6A7E8957AE1F}" srcOrd="5" destOrd="0" presId="urn:microsoft.com/office/officeart/2005/8/layout/vProcess5"/>
    <dgm:cxn modelId="{79BB92BD-B73D-4D61-A02A-A58212C73D82}" type="presParOf" srcId="{8DB69B8E-950C-4BF6-8FA0-9A417A2D9978}" destId="{21CAC37B-D10A-4A3E-8900-B9F295CD5B5D}" srcOrd="6" destOrd="0" presId="urn:microsoft.com/office/officeart/2005/8/layout/vProcess5"/>
    <dgm:cxn modelId="{530A9E49-0FBE-42F8-BBA5-9A47CDDFA73C}" type="presParOf" srcId="{8DB69B8E-950C-4BF6-8FA0-9A417A2D9978}" destId="{3831E721-7F98-4396-87F7-6A286F50A579}" srcOrd="7" destOrd="0" presId="urn:microsoft.com/office/officeart/2005/8/layout/vProcess5"/>
    <dgm:cxn modelId="{A3740E32-2940-4572-990D-A95DF453A8DF}" type="presParOf" srcId="{8DB69B8E-950C-4BF6-8FA0-9A417A2D9978}" destId="{7468BD5D-D827-404E-AD45-B918908762EA}" srcOrd="8" destOrd="0" presId="urn:microsoft.com/office/officeart/2005/8/layout/vProcess5"/>
    <dgm:cxn modelId="{F8A908A8-B3E9-4EAC-933E-ABC26B26C9CB}" type="presParOf" srcId="{8DB69B8E-950C-4BF6-8FA0-9A417A2D9978}" destId="{CCD059C0-86CE-4044-8367-CD30EFEF6859}" srcOrd="9" destOrd="0" presId="urn:microsoft.com/office/officeart/2005/8/layout/vProcess5"/>
    <dgm:cxn modelId="{7578485A-DAA3-4354-AF3F-3DF321E715F4}" type="presParOf" srcId="{8DB69B8E-950C-4BF6-8FA0-9A417A2D9978}" destId="{1FC7BF40-1AB8-4C97-AAD6-060E75993FF8}" srcOrd="10" destOrd="0" presId="urn:microsoft.com/office/officeart/2005/8/layout/vProcess5"/>
    <dgm:cxn modelId="{EB1A33BE-5019-4111-9A50-EE30E3C23DBD}" type="presParOf" srcId="{8DB69B8E-950C-4BF6-8FA0-9A417A2D9978}" destId="{6449EB2C-CA03-4DB3-8C42-D83FE84812C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283BA7-6917-4726-88FE-F328BE49C7D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40E87B59-B0FD-4876-A7E5-B45739823F11}">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smtClean="0"/>
            <a:t>Recomendaciones</a:t>
          </a:r>
          <a:endParaRPr lang="es-EC" dirty="0"/>
        </a:p>
      </dgm:t>
    </dgm:pt>
    <dgm:pt modelId="{47322F89-B6A5-4A2B-B591-18C3A8D35725}" type="parTrans" cxnId="{E203EB2F-CF37-42FF-AB6B-70A6D4A2910A}">
      <dgm:prSet/>
      <dgm:spPr/>
      <dgm:t>
        <a:bodyPr/>
        <a:lstStyle/>
        <a:p>
          <a:endParaRPr lang="es-EC"/>
        </a:p>
      </dgm:t>
    </dgm:pt>
    <dgm:pt modelId="{393F31D6-E03F-4C20-9539-79715B13AB91}" type="sibTrans" cxnId="{E203EB2F-CF37-42FF-AB6B-70A6D4A2910A}">
      <dgm:prSet/>
      <dgm:spPr/>
      <dgm:t>
        <a:bodyPr/>
        <a:lstStyle/>
        <a:p>
          <a:endParaRPr lang="es-EC"/>
        </a:p>
      </dgm:t>
    </dgm:pt>
    <dgm:pt modelId="{81DD22B9-678C-4AD1-8EB4-6A7AB4953191}">
      <dgm:prSet phldrT="[Texto]" custT="1">
        <dgm:style>
          <a:lnRef idx="1">
            <a:schemeClr val="accent6"/>
          </a:lnRef>
          <a:fillRef idx="2">
            <a:schemeClr val="accent6"/>
          </a:fillRef>
          <a:effectRef idx="1">
            <a:schemeClr val="accent6"/>
          </a:effectRef>
          <a:fontRef idx="minor">
            <a:schemeClr val="dk1"/>
          </a:fontRef>
        </dgm:style>
      </dgm:prSet>
      <dgm:spPr/>
      <dgm:t>
        <a:bodyPr/>
        <a:lstStyle/>
        <a:p>
          <a:pPr algn="just"/>
          <a:r>
            <a:rPr lang="es-ES" sz="1600" dirty="0" smtClean="0">
              <a:latin typeface="Times New Roman" panose="02020603050405020304" pitchFamily="18" charset="0"/>
              <a:cs typeface="Times New Roman" panose="02020603050405020304" pitchFamily="18" charset="0"/>
            </a:rPr>
            <a:t>Por parte del GAD se debería tratar de incentivar de a poco a la población en temas turísticos, ya que si bien la agricultura es su principal actividad económica no está de más solo depender ella si no también implantar nuevas opciones que a las personas les pueda ser útil.</a:t>
          </a:r>
          <a:endParaRPr lang="es-EC" sz="1600" dirty="0">
            <a:latin typeface="Times New Roman" panose="02020603050405020304" pitchFamily="18" charset="0"/>
            <a:cs typeface="Times New Roman" panose="02020603050405020304" pitchFamily="18" charset="0"/>
          </a:endParaRPr>
        </a:p>
      </dgm:t>
    </dgm:pt>
    <dgm:pt modelId="{5B420B6D-1FAE-4167-9F96-7A68E809476A}" type="parTrans" cxnId="{A89F7738-2C06-4243-8BFA-A2B25C751BE6}">
      <dgm:prSet/>
      <dgm:spPr/>
      <dgm:t>
        <a:bodyPr/>
        <a:lstStyle/>
        <a:p>
          <a:endParaRPr lang="es-EC"/>
        </a:p>
      </dgm:t>
    </dgm:pt>
    <dgm:pt modelId="{E1440443-5822-42F9-A114-A3C6B98E7164}" type="sibTrans" cxnId="{A89F7738-2C06-4243-8BFA-A2B25C751BE6}">
      <dgm:prSet/>
      <dgm:spPr/>
      <dgm:t>
        <a:bodyPr/>
        <a:lstStyle/>
        <a:p>
          <a:endParaRPr lang="es-EC"/>
        </a:p>
      </dgm:t>
    </dgm:pt>
    <dgm:pt modelId="{A0D06EC8-ABBA-4B00-A580-622DA16D0EFE}">
      <dgm:prSet custT="1">
        <dgm:style>
          <a:lnRef idx="1">
            <a:schemeClr val="accent6"/>
          </a:lnRef>
          <a:fillRef idx="2">
            <a:schemeClr val="accent6"/>
          </a:fillRef>
          <a:effectRef idx="1">
            <a:schemeClr val="accent6"/>
          </a:effectRef>
          <a:fontRef idx="minor">
            <a:schemeClr val="dk1"/>
          </a:fontRef>
        </dgm:style>
      </dgm:prSet>
      <dgm:spPr/>
      <dgm:t>
        <a:bodyPr/>
        <a:lstStyle/>
        <a:p>
          <a:pPr algn="just"/>
          <a:r>
            <a:rPr lang="es-ES" sz="1600" dirty="0" smtClean="0">
              <a:latin typeface="Times New Roman" panose="02020603050405020304" pitchFamily="18" charset="0"/>
              <a:cs typeface="Times New Roman" panose="02020603050405020304" pitchFamily="18" charset="0"/>
            </a:rPr>
            <a:t>Es necesario principalmente realizar un inventario de los atractivos turísticos que cuenten con los parámetros para serlo, para así poder formar rutas turísticas a lo largo de todo el cantón. Ya que es por lo notado en la investigación se quiere elevar a atractivo turístico a lo que es tan solo un recurso natural.  </a:t>
          </a:r>
          <a:endParaRPr lang="es-EC" sz="1600" dirty="0">
            <a:latin typeface="Times New Roman" panose="02020603050405020304" pitchFamily="18" charset="0"/>
            <a:cs typeface="Times New Roman" panose="02020603050405020304" pitchFamily="18" charset="0"/>
          </a:endParaRPr>
        </a:p>
      </dgm:t>
    </dgm:pt>
    <dgm:pt modelId="{DB8F0393-C750-4A4D-8CF3-C460B4F7F776}" type="parTrans" cxnId="{1035F827-93CC-499E-878C-25B131A6C4FB}">
      <dgm:prSet/>
      <dgm:spPr/>
      <dgm:t>
        <a:bodyPr/>
        <a:lstStyle/>
        <a:p>
          <a:endParaRPr lang="es-EC"/>
        </a:p>
      </dgm:t>
    </dgm:pt>
    <dgm:pt modelId="{22980573-43CF-409D-8BB3-920402ACB9D7}" type="sibTrans" cxnId="{1035F827-93CC-499E-878C-25B131A6C4FB}">
      <dgm:prSet/>
      <dgm:spPr/>
      <dgm:t>
        <a:bodyPr/>
        <a:lstStyle/>
        <a:p>
          <a:endParaRPr lang="es-EC"/>
        </a:p>
      </dgm:t>
    </dgm:pt>
    <dgm:pt modelId="{BFC5DF0D-9E96-42A7-8B41-5B5E1837129A}">
      <dgm:prSet custT="1">
        <dgm:style>
          <a:lnRef idx="1">
            <a:schemeClr val="accent6"/>
          </a:lnRef>
          <a:fillRef idx="2">
            <a:schemeClr val="accent6"/>
          </a:fillRef>
          <a:effectRef idx="1">
            <a:schemeClr val="accent6"/>
          </a:effectRef>
          <a:fontRef idx="minor">
            <a:schemeClr val="dk1"/>
          </a:fontRef>
        </dgm:style>
      </dgm:prSet>
      <dgm:spPr/>
      <dgm:t>
        <a:bodyPr/>
        <a:lstStyle/>
        <a:p>
          <a:pPr algn="just"/>
          <a:r>
            <a:rPr lang="es-ES" sz="1600" dirty="0" smtClean="0">
              <a:latin typeface="Times New Roman" panose="02020603050405020304" pitchFamily="18" charset="0"/>
              <a:cs typeface="Times New Roman" panose="02020603050405020304" pitchFamily="18" charset="0"/>
            </a:rPr>
            <a:t>En cuanto a la difusión de los atractivos, me enfocaría en su principal atractivos que es el Novillo de bombas y La Virgen de la Caridad, complementándolos con los proyectos a futuro que tienen que son el parapente y el avistamiento de cóndores. Se debería realizar un marketing a través de redes sociales que es el medio más favorable para llegar a nivel nacional y más barato para realizar una publicidad </a:t>
          </a:r>
          <a:endParaRPr lang="es-EC" sz="1600" dirty="0">
            <a:latin typeface="Times New Roman" panose="02020603050405020304" pitchFamily="18" charset="0"/>
            <a:cs typeface="Times New Roman" panose="02020603050405020304" pitchFamily="18" charset="0"/>
          </a:endParaRPr>
        </a:p>
      </dgm:t>
    </dgm:pt>
    <dgm:pt modelId="{47CF58C7-EC5D-4CCF-A750-FF03F5275D64}" type="parTrans" cxnId="{3F9EF790-15CB-4800-AF43-3D617E7495D3}">
      <dgm:prSet/>
      <dgm:spPr/>
      <dgm:t>
        <a:bodyPr/>
        <a:lstStyle/>
        <a:p>
          <a:endParaRPr lang="es-EC"/>
        </a:p>
      </dgm:t>
    </dgm:pt>
    <dgm:pt modelId="{2D3581E9-ECB8-4650-85DA-1B9690F7D9D5}" type="sibTrans" cxnId="{3F9EF790-15CB-4800-AF43-3D617E7495D3}">
      <dgm:prSet/>
      <dgm:spPr/>
      <dgm:t>
        <a:bodyPr/>
        <a:lstStyle/>
        <a:p>
          <a:endParaRPr lang="es-EC"/>
        </a:p>
      </dgm:t>
    </dgm:pt>
    <dgm:pt modelId="{819056F9-DE74-417C-B88C-C42F2D62242B}" type="pres">
      <dgm:prSet presAssocID="{31283BA7-6917-4726-88FE-F328BE49C7DC}" presName="Name0" presStyleCnt="0">
        <dgm:presLayoutVars>
          <dgm:chPref val="1"/>
          <dgm:dir/>
          <dgm:animOne val="branch"/>
          <dgm:animLvl val="lvl"/>
          <dgm:resizeHandles val="exact"/>
        </dgm:presLayoutVars>
      </dgm:prSet>
      <dgm:spPr/>
      <dgm:t>
        <a:bodyPr/>
        <a:lstStyle/>
        <a:p>
          <a:endParaRPr lang="es-EC"/>
        </a:p>
      </dgm:t>
    </dgm:pt>
    <dgm:pt modelId="{7D68EA81-F6CE-47D5-8144-5687A145C821}" type="pres">
      <dgm:prSet presAssocID="{40E87B59-B0FD-4876-A7E5-B45739823F11}" presName="root1" presStyleCnt="0"/>
      <dgm:spPr/>
    </dgm:pt>
    <dgm:pt modelId="{48398D11-6FB3-4B62-837B-2521BD2ACCD8}" type="pres">
      <dgm:prSet presAssocID="{40E87B59-B0FD-4876-A7E5-B45739823F11}" presName="LevelOneTextNode" presStyleLbl="node0" presStyleIdx="0" presStyleCnt="1" custScaleX="101075" custScaleY="67743" custLinFactX="-7106" custLinFactNeighborX="-100000" custLinFactNeighborY="1094">
        <dgm:presLayoutVars>
          <dgm:chPref val="3"/>
        </dgm:presLayoutVars>
      </dgm:prSet>
      <dgm:spPr/>
      <dgm:t>
        <a:bodyPr/>
        <a:lstStyle/>
        <a:p>
          <a:endParaRPr lang="es-EC"/>
        </a:p>
      </dgm:t>
    </dgm:pt>
    <dgm:pt modelId="{F5571C14-33F4-4442-9B95-8A24A25A941A}" type="pres">
      <dgm:prSet presAssocID="{40E87B59-B0FD-4876-A7E5-B45739823F11}" presName="level2hierChild" presStyleCnt="0"/>
      <dgm:spPr/>
    </dgm:pt>
    <dgm:pt modelId="{79A831CA-8DA9-4115-A0CC-03F7517C06F4}" type="pres">
      <dgm:prSet presAssocID="{5B420B6D-1FAE-4167-9F96-7A68E809476A}" presName="conn2-1" presStyleLbl="parChTrans1D2" presStyleIdx="0" presStyleCnt="3"/>
      <dgm:spPr/>
      <dgm:t>
        <a:bodyPr/>
        <a:lstStyle/>
        <a:p>
          <a:endParaRPr lang="es-EC"/>
        </a:p>
      </dgm:t>
    </dgm:pt>
    <dgm:pt modelId="{3CED5AB3-634C-4F59-BBBE-E154B973CF8F}" type="pres">
      <dgm:prSet presAssocID="{5B420B6D-1FAE-4167-9F96-7A68E809476A}" presName="connTx" presStyleLbl="parChTrans1D2" presStyleIdx="0" presStyleCnt="3"/>
      <dgm:spPr/>
      <dgm:t>
        <a:bodyPr/>
        <a:lstStyle/>
        <a:p>
          <a:endParaRPr lang="es-EC"/>
        </a:p>
      </dgm:t>
    </dgm:pt>
    <dgm:pt modelId="{603DC564-3633-40B4-A0DC-857376C4D043}" type="pres">
      <dgm:prSet presAssocID="{81DD22B9-678C-4AD1-8EB4-6A7AB4953191}" presName="root2" presStyleCnt="0"/>
      <dgm:spPr/>
    </dgm:pt>
    <dgm:pt modelId="{AC5043B6-8E4B-40E6-811D-B03B0ED70AE4}" type="pres">
      <dgm:prSet presAssocID="{81DD22B9-678C-4AD1-8EB4-6A7AB4953191}" presName="LevelTwoTextNode" presStyleLbl="node2" presStyleIdx="0" presStyleCnt="3" custScaleX="184436" custScaleY="119265" custLinFactNeighborX="-27739" custLinFactNeighborY="-35702">
        <dgm:presLayoutVars>
          <dgm:chPref val="3"/>
        </dgm:presLayoutVars>
      </dgm:prSet>
      <dgm:spPr/>
      <dgm:t>
        <a:bodyPr/>
        <a:lstStyle/>
        <a:p>
          <a:endParaRPr lang="es-EC"/>
        </a:p>
      </dgm:t>
    </dgm:pt>
    <dgm:pt modelId="{94B75DA7-8D7E-4BDF-93E4-7E9CA589C30C}" type="pres">
      <dgm:prSet presAssocID="{81DD22B9-678C-4AD1-8EB4-6A7AB4953191}" presName="level3hierChild" presStyleCnt="0"/>
      <dgm:spPr/>
    </dgm:pt>
    <dgm:pt modelId="{AEF66DAD-8410-4F63-92D6-312BD6459B40}" type="pres">
      <dgm:prSet presAssocID="{DB8F0393-C750-4A4D-8CF3-C460B4F7F776}" presName="conn2-1" presStyleLbl="parChTrans1D2" presStyleIdx="1" presStyleCnt="3"/>
      <dgm:spPr/>
      <dgm:t>
        <a:bodyPr/>
        <a:lstStyle/>
        <a:p>
          <a:endParaRPr lang="es-EC"/>
        </a:p>
      </dgm:t>
    </dgm:pt>
    <dgm:pt modelId="{A6F6CF90-A49B-46E5-9A55-4D6EF46EF577}" type="pres">
      <dgm:prSet presAssocID="{DB8F0393-C750-4A4D-8CF3-C460B4F7F776}" presName="connTx" presStyleLbl="parChTrans1D2" presStyleIdx="1" presStyleCnt="3"/>
      <dgm:spPr/>
      <dgm:t>
        <a:bodyPr/>
        <a:lstStyle/>
        <a:p>
          <a:endParaRPr lang="es-EC"/>
        </a:p>
      </dgm:t>
    </dgm:pt>
    <dgm:pt modelId="{D7CEA069-9098-4160-9852-AABE5A5B220C}" type="pres">
      <dgm:prSet presAssocID="{A0D06EC8-ABBA-4B00-A580-622DA16D0EFE}" presName="root2" presStyleCnt="0"/>
      <dgm:spPr/>
    </dgm:pt>
    <dgm:pt modelId="{83671540-FA21-4C7C-9624-A91085A94718}" type="pres">
      <dgm:prSet presAssocID="{A0D06EC8-ABBA-4B00-A580-622DA16D0EFE}" presName="LevelTwoTextNode" presStyleLbl="node2" presStyleIdx="1" presStyleCnt="3" custScaleX="180222" custScaleY="111646" custLinFactNeighborX="-26334" custLinFactNeighborY="5758">
        <dgm:presLayoutVars>
          <dgm:chPref val="3"/>
        </dgm:presLayoutVars>
      </dgm:prSet>
      <dgm:spPr/>
      <dgm:t>
        <a:bodyPr/>
        <a:lstStyle/>
        <a:p>
          <a:endParaRPr lang="es-EC"/>
        </a:p>
      </dgm:t>
    </dgm:pt>
    <dgm:pt modelId="{D9A7007C-03FB-41F8-BB3E-7B3D5498ADE2}" type="pres">
      <dgm:prSet presAssocID="{A0D06EC8-ABBA-4B00-A580-622DA16D0EFE}" presName="level3hierChild" presStyleCnt="0"/>
      <dgm:spPr/>
    </dgm:pt>
    <dgm:pt modelId="{8C59FCC1-1101-4B5D-8DB9-B81562A49A08}" type="pres">
      <dgm:prSet presAssocID="{47CF58C7-EC5D-4CCF-A750-FF03F5275D64}" presName="conn2-1" presStyleLbl="parChTrans1D2" presStyleIdx="2" presStyleCnt="3"/>
      <dgm:spPr/>
      <dgm:t>
        <a:bodyPr/>
        <a:lstStyle/>
        <a:p>
          <a:endParaRPr lang="es-EC"/>
        </a:p>
      </dgm:t>
    </dgm:pt>
    <dgm:pt modelId="{AAFDD7F4-8E7E-42E5-B076-4BD8BFA8A112}" type="pres">
      <dgm:prSet presAssocID="{47CF58C7-EC5D-4CCF-A750-FF03F5275D64}" presName="connTx" presStyleLbl="parChTrans1D2" presStyleIdx="2" presStyleCnt="3"/>
      <dgm:spPr/>
      <dgm:t>
        <a:bodyPr/>
        <a:lstStyle/>
        <a:p>
          <a:endParaRPr lang="es-EC"/>
        </a:p>
      </dgm:t>
    </dgm:pt>
    <dgm:pt modelId="{CEE7CE99-0E7B-46AB-897B-F66B889A6935}" type="pres">
      <dgm:prSet presAssocID="{BFC5DF0D-9E96-42A7-8B41-5B5E1837129A}" presName="root2" presStyleCnt="0"/>
      <dgm:spPr/>
    </dgm:pt>
    <dgm:pt modelId="{097E22D8-F14D-4746-B6D2-03830EF2111D}" type="pres">
      <dgm:prSet presAssocID="{BFC5DF0D-9E96-42A7-8B41-5B5E1837129A}" presName="LevelTwoTextNode" presStyleLbl="node2" presStyleIdx="2" presStyleCnt="3" custScaleX="182329" custScaleY="113538" custLinFactNeighborX="-26334" custLinFactNeighborY="12668">
        <dgm:presLayoutVars>
          <dgm:chPref val="3"/>
        </dgm:presLayoutVars>
      </dgm:prSet>
      <dgm:spPr/>
      <dgm:t>
        <a:bodyPr/>
        <a:lstStyle/>
        <a:p>
          <a:endParaRPr lang="es-EC"/>
        </a:p>
      </dgm:t>
    </dgm:pt>
    <dgm:pt modelId="{6261318A-B137-45FD-B3FC-06110A470D63}" type="pres">
      <dgm:prSet presAssocID="{BFC5DF0D-9E96-42A7-8B41-5B5E1837129A}" presName="level3hierChild" presStyleCnt="0"/>
      <dgm:spPr/>
    </dgm:pt>
  </dgm:ptLst>
  <dgm:cxnLst>
    <dgm:cxn modelId="{76766117-6D16-481D-B642-0A6E22BC0EEC}" type="presOf" srcId="{81DD22B9-678C-4AD1-8EB4-6A7AB4953191}" destId="{AC5043B6-8E4B-40E6-811D-B03B0ED70AE4}" srcOrd="0" destOrd="0" presId="urn:microsoft.com/office/officeart/2008/layout/HorizontalMultiLevelHierarchy"/>
    <dgm:cxn modelId="{18B518FD-6337-4D62-8BED-4C38671AA4E7}" type="presOf" srcId="{5B420B6D-1FAE-4167-9F96-7A68E809476A}" destId="{3CED5AB3-634C-4F59-BBBE-E154B973CF8F}" srcOrd="1" destOrd="0" presId="urn:microsoft.com/office/officeart/2008/layout/HorizontalMultiLevelHierarchy"/>
    <dgm:cxn modelId="{1A1BECEA-2F54-4BA7-948C-0C6779F84A04}" type="presOf" srcId="{DB8F0393-C750-4A4D-8CF3-C460B4F7F776}" destId="{A6F6CF90-A49B-46E5-9A55-4D6EF46EF577}" srcOrd="1" destOrd="0" presId="urn:microsoft.com/office/officeart/2008/layout/HorizontalMultiLevelHierarchy"/>
    <dgm:cxn modelId="{F3C1225C-5E0B-4F46-A23A-51C479D2722C}" type="presOf" srcId="{A0D06EC8-ABBA-4B00-A580-622DA16D0EFE}" destId="{83671540-FA21-4C7C-9624-A91085A94718}" srcOrd="0" destOrd="0" presId="urn:microsoft.com/office/officeart/2008/layout/HorizontalMultiLevelHierarchy"/>
    <dgm:cxn modelId="{A89F7738-2C06-4243-8BFA-A2B25C751BE6}" srcId="{40E87B59-B0FD-4876-A7E5-B45739823F11}" destId="{81DD22B9-678C-4AD1-8EB4-6A7AB4953191}" srcOrd="0" destOrd="0" parTransId="{5B420B6D-1FAE-4167-9F96-7A68E809476A}" sibTransId="{E1440443-5822-42F9-A114-A3C6B98E7164}"/>
    <dgm:cxn modelId="{1035F827-93CC-499E-878C-25B131A6C4FB}" srcId="{40E87B59-B0FD-4876-A7E5-B45739823F11}" destId="{A0D06EC8-ABBA-4B00-A580-622DA16D0EFE}" srcOrd="1" destOrd="0" parTransId="{DB8F0393-C750-4A4D-8CF3-C460B4F7F776}" sibTransId="{22980573-43CF-409D-8BB3-920402ACB9D7}"/>
    <dgm:cxn modelId="{E203EB2F-CF37-42FF-AB6B-70A6D4A2910A}" srcId="{31283BA7-6917-4726-88FE-F328BE49C7DC}" destId="{40E87B59-B0FD-4876-A7E5-B45739823F11}" srcOrd="0" destOrd="0" parTransId="{47322F89-B6A5-4A2B-B591-18C3A8D35725}" sibTransId="{393F31D6-E03F-4C20-9539-79715B13AB91}"/>
    <dgm:cxn modelId="{3C4C3C67-E2C4-47CC-98B4-0DFA087842B0}" type="presOf" srcId="{47CF58C7-EC5D-4CCF-A750-FF03F5275D64}" destId="{AAFDD7F4-8E7E-42E5-B076-4BD8BFA8A112}" srcOrd="1" destOrd="0" presId="urn:microsoft.com/office/officeart/2008/layout/HorizontalMultiLevelHierarchy"/>
    <dgm:cxn modelId="{F290E524-B939-4F89-A3EE-9FD03C6C3DB5}" type="presOf" srcId="{31283BA7-6917-4726-88FE-F328BE49C7DC}" destId="{819056F9-DE74-417C-B88C-C42F2D62242B}" srcOrd="0" destOrd="0" presId="urn:microsoft.com/office/officeart/2008/layout/HorizontalMultiLevelHierarchy"/>
    <dgm:cxn modelId="{75857949-FAF2-4512-ADB9-4B4E9D8FD77C}" type="presOf" srcId="{47CF58C7-EC5D-4CCF-A750-FF03F5275D64}" destId="{8C59FCC1-1101-4B5D-8DB9-B81562A49A08}" srcOrd="0" destOrd="0" presId="urn:microsoft.com/office/officeart/2008/layout/HorizontalMultiLevelHierarchy"/>
    <dgm:cxn modelId="{4EFD824C-4FD7-4400-AC31-E2B70CF8409E}" type="presOf" srcId="{DB8F0393-C750-4A4D-8CF3-C460B4F7F776}" destId="{AEF66DAD-8410-4F63-92D6-312BD6459B40}" srcOrd="0" destOrd="0" presId="urn:microsoft.com/office/officeart/2008/layout/HorizontalMultiLevelHierarchy"/>
    <dgm:cxn modelId="{797E581C-94CA-46FB-86E4-44B2392F0970}" type="presOf" srcId="{5B420B6D-1FAE-4167-9F96-7A68E809476A}" destId="{79A831CA-8DA9-4115-A0CC-03F7517C06F4}" srcOrd="0" destOrd="0" presId="urn:microsoft.com/office/officeart/2008/layout/HorizontalMultiLevelHierarchy"/>
    <dgm:cxn modelId="{9F276034-DBA1-43CF-B368-96716CC075C2}" type="presOf" srcId="{40E87B59-B0FD-4876-A7E5-B45739823F11}" destId="{48398D11-6FB3-4B62-837B-2521BD2ACCD8}" srcOrd="0" destOrd="0" presId="urn:microsoft.com/office/officeart/2008/layout/HorizontalMultiLevelHierarchy"/>
    <dgm:cxn modelId="{3F9EF790-15CB-4800-AF43-3D617E7495D3}" srcId="{40E87B59-B0FD-4876-A7E5-B45739823F11}" destId="{BFC5DF0D-9E96-42A7-8B41-5B5E1837129A}" srcOrd="2" destOrd="0" parTransId="{47CF58C7-EC5D-4CCF-A750-FF03F5275D64}" sibTransId="{2D3581E9-ECB8-4650-85DA-1B9690F7D9D5}"/>
    <dgm:cxn modelId="{DFBF4578-622F-4D1C-9AD6-FE60F422AD2F}" type="presOf" srcId="{BFC5DF0D-9E96-42A7-8B41-5B5E1837129A}" destId="{097E22D8-F14D-4746-B6D2-03830EF2111D}" srcOrd="0" destOrd="0" presId="urn:microsoft.com/office/officeart/2008/layout/HorizontalMultiLevelHierarchy"/>
    <dgm:cxn modelId="{C5EE5A12-45C2-4A78-AD6F-0B834ECE959B}" type="presParOf" srcId="{819056F9-DE74-417C-B88C-C42F2D62242B}" destId="{7D68EA81-F6CE-47D5-8144-5687A145C821}" srcOrd="0" destOrd="0" presId="urn:microsoft.com/office/officeart/2008/layout/HorizontalMultiLevelHierarchy"/>
    <dgm:cxn modelId="{2768CF01-4EAC-4128-A8DE-68314D5D176C}" type="presParOf" srcId="{7D68EA81-F6CE-47D5-8144-5687A145C821}" destId="{48398D11-6FB3-4B62-837B-2521BD2ACCD8}" srcOrd="0" destOrd="0" presId="urn:microsoft.com/office/officeart/2008/layout/HorizontalMultiLevelHierarchy"/>
    <dgm:cxn modelId="{5B0C30E7-C4C6-4371-8945-56CA74DD0FE9}" type="presParOf" srcId="{7D68EA81-F6CE-47D5-8144-5687A145C821}" destId="{F5571C14-33F4-4442-9B95-8A24A25A941A}" srcOrd="1" destOrd="0" presId="urn:microsoft.com/office/officeart/2008/layout/HorizontalMultiLevelHierarchy"/>
    <dgm:cxn modelId="{5FED167C-27EA-400C-A564-BF658C8FFDE4}" type="presParOf" srcId="{F5571C14-33F4-4442-9B95-8A24A25A941A}" destId="{79A831CA-8DA9-4115-A0CC-03F7517C06F4}" srcOrd="0" destOrd="0" presId="urn:microsoft.com/office/officeart/2008/layout/HorizontalMultiLevelHierarchy"/>
    <dgm:cxn modelId="{E244B568-9F77-422D-BB5D-1F829E2A86F1}" type="presParOf" srcId="{79A831CA-8DA9-4115-A0CC-03F7517C06F4}" destId="{3CED5AB3-634C-4F59-BBBE-E154B973CF8F}" srcOrd="0" destOrd="0" presId="urn:microsoft.com/office/officeart/2008/layout/HorizontalMultiLevelHierarchy"/>
    <dgm:cxn modelId="{50DBA71D-74E6-4DD9-BBA9-14CBFF1348EB}" type="presParOf" srcId="{F5571C14-33F4-4442-9B95-8A24A25A941A}" destId="{603DC564-3633-40B4-A0DC-857376C4D043}" srcOrd="1" destOrd="0" presId="urn:microsoft.com/office/officeart/2008/layout/HorizontalMultiLevelHierarchy"/>
    <dgm:cxn modelId="{81AE44C3-C121-4157-81D1-D1F6C7143123}" type="presParOf" srcId="{603DC564-3633-40B4-A0DC-857376C4D043}" destId="{AC5043B6-8E4B-40E6-811D-B03B0ED70AE4}" srcOrd="0" destOrd="0" presId="urn:microsoft.com/office/officeart/2008/layout/HorizontalMultiLevelHierarchy"/>
    <dgm:cxn modelId="{3C178330-0E00-497E-8A1A-CD4B11D0AE24}" type="presParOf" srcId="{603DC564-3633-40B4-A0DC-857376C4D043}" destId="{94B75DA7-8D7E-4BDF-93E4-7E9CA589C30C}" srcOrd="1" destOrd="0" presId="urn:microsoft.com/office/officeart/2008/layout/HorizontalMultiLevelHierarchy"/>
    <dgm:cxn modelId="{FA37669D-C802-494D-99F7-13C12095FC6D}" type="presParOf" srcId="{F5571C14-33F4-4442-9B95-8A24A25A941A}" destId="{AEF66DAD-8410-4F63-92D6-312BD6459B40}" srcOrd="2" destOrd="0" presId="urn:microsoft.com/office/officeart/2008/layout/HorizontalMultiLevelHierarchy"/>
    <dgm:cxn modelId="{96E9F51D-67DB-4F23-AB71-FE3718097558}" type="presParOf" srcId="{AEF66DAD-8410-4F63-92D6-312BD6459B40}" destId="{A6F6CF90-A49B-46E5-9A55-4D6EF46EF577}" srcOrd="0" destOrd="0" presId="urn:microsoft.com/office/officeart/2008/layout/HorizontalMultiLevelHierarchy"/>
    <dgm:cxn modelId="{1E1571DA-D8D4-4D53-8A42-05E454623C06}" type="presParOf" srcId="{F5571C14-33F4-4442-9B95-8A24A25A941A}" destId="{D7CEA069-9098-4160-9852-AABE5A5B220C}" srcOrd="3" destOrd="0" presId="urn:microsoft.com/office/officeart/2008/layout/HorizontalMultiLevelHierarchy"/>
    <dgm:cxn modelId="{34AE4EE0-3365-47D2-AB78-7EA1DD7D2754}" type="presParOf" srcId="{D7CEA069-9098-4160-9852-AABE5A5B220C}" destId="{83671540-FA21-4C7C-9624-A91085A94718}" srcOrd="0" destOrd="0" presId="urn:microsoft.com/office/officeart/2008/layout/HorizontalMultiLevelHierarchy"/>
    <dgm:cxn modelId="{155DF596-B064-49F4-8ADB-08B7D0FA129C}" type="presParOf" srcId="{D7CEA069-9098-4160-9852-AABE5A5B220C}" destId="{D9A7007C-03FB-41F8-BB3E-7B3D5498ADE2}" srcOrd="1" destOrd="0" presId="urn:microsoft.com/office/officeart/2008/layout/HorizontalMultiLevelHierarchy"/>
    <dgm:cxn modelId="{6E397348-B599-414A-A51C-A09430AC4717}" type="presParOf" srcId="{F5571C14-33F4-4442-9B95-8A24A25A941A}" destId="{8C59FCC1-1101-4B5D-8DB9-B81562A49A08}" srcOrd="4" destOrd="0" presId="urn:microsoft.com/office/officeart/2008/layout/HorizontalMultiLevelHierarchy"/>
    <dgm:cxn modelId="{D8A0466A-8DA5-48F8-AD7F-DF3A04DFE61B}" type="presParOf" srcId="{8C59FCC1-1101-4B5D-8DB9-B81562A49A08}" destId="{AAFDD7F4-8E7E-42E5-B076-4BD8BFA8A112}" srcOrd="0" destOrd="0" presId="urn:microsoft.com/office/officeart/2008/layout/HorizontalMultiLevelHierarchy"/>
    <dgm:cxn modelId="{C4F99ABE-1CC9-4C58-B6AF-E72BB8603730}" type="presParOf" srcId="{F5571C14-33F4-4442-9B95-8A24A25A941A}" destId="{CEE7CE99-0E7B-46AB-897B-F66B889A6935}" srcOrd="5" destOrd="0" presId="urn:microsoft.com/office/officeart/2008/layout/HorizontalMultiLevelHierarchy"/>
    <dgm:cxn modelId="{1A3343A3-2E5F-4971-8FF3-FB4AEBC3D1A3}" type="presParOf" srcId="{CEE7CE99-0E7B-46AB-897B-F66B889A6935}" destId="{097E22D8-F14D-4746-B6D2-03830EF2111D}" srcOrd="0" destOrd="0" presId="urn:microsoft.com/office/officeart/2008/layout/HorizontalMultiLevelHierarchy"/>
    <dgm:cxn modelId="{B3C7C195-C7FB-4AD7-8D15-0C8D990BD2DC}" type="presParOf" srcId="{CEE7CE99-0E7B-46AB-897B-F66B889A6935}" destId="{6261318A-B137-45FD-B3FC-06110A470D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79F2C-7E9F-4396-B8B1-B7EDDE5B4623}">
      <dsp:nvSpPr>
        <dsp:cNvPr id="0" name=""/>
        <dsp:cNvSpPr/>
      </dsp:nvSpPr>
      <dsp:spPr>
        <a:xfrm>
          <a:off x="0" y="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134EB-9089-4C28-8737-E19289E6EEE0}">
      <dsp:nvSpPr>
        <dsp:cNvPr id="0" name=""/>
        <dsp:cNvSpPr/>
      </dsp:nvSpPr>
      <dsp:spPr>
        <a:xfrm>
          <a:off x="0" y="0"/>
          <a:ext cx="1783080" cy="295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t>Objetivos</a:t>
          </a:r>
          <a:endParaRPr lang="es-EC" sz="2700" kern="1200" dirty="0"/>
        </a:p>
      </dsp:txBody>
      <dsp:txXfrm>
        <a:off x="0" y="0"/>
        <a:ext cx="1783080" cy="2950286"/>
      </dsp:txXfrm>
    </dsp:sp>
    <dsp:sp modelId="{47FE18B3-3681-44A8-BE33-3DF12C914BDE}">
      <dsp:nvSpPr>
        <dsp:cNvPr id="0" name=""/>
        <dsp:cNvSpPr/>
      </dsp:nvSpPr>
      <dsp:spPr>
        <a:xfrm>
          <a:off x="1916811" y="46098"/>
          <a:ext cx="6998589" cy="921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Diagnosticar la  estructura organizacional del GAD municipal del cantón mira y su plan de desarrollo turístico</a:t>
          </a:r>
          <a:endParaRPr lang="es-EC" sz="1900" kern="1200" dirty="0"/>
        </a:p>
      </dsp:txBody>
      <dsp:txXfrm>
        <a:off x="1916811" y="46098"/>
        <a:ext cx="6998589" cy="921964"/>
      </dsp:txXfrm>
    </dsp:sp>
    <dsp:sp modelId="{079B0FE7-4FFE-41D5-AF3E-628D8C00071E}">
      <dsp:nvSpPr>
        <dsp:cNvPr id="0" name=""/>
        <dsp:cNvSpPr/>
      </dsp:nvSpPr>
      <dsp:spPr>
        <a:xfrm>
          <a:off x="1783080" y="968062"/>
          <a:ext cx="713232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7F8EA-B315-431B-9AC1-C4740B23974E}">
      <dsp:nvSpPr>
        <dsp:cNvPr id="0" name=""/>
        <dsp:cNvSpPr/>
      </dsp:nvSpPr>
      <dsp:spPr>
        <a:xfrm>
          <a:off x="1916811" y="1014160"/>
          <a:ext cx="6998589" cy="921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Definir el producto turístico con el que cuenta la localidad para el desarrollo de la actividades</a:t>
          </a:r>
          <a:endParaRPr lang="es-EC" sz="1900" kern="1200" dirty="0"/>
        </a:p>
      </dsp:txBody>
      <dsp:txXfrm>
        <a:off x="1916811" y="1014160"/>
        <a:ext cx="6998589" cy="921964"/>
      </dsp:txXfrm>
    </dsp:sp>
    <dsp:sp modelId="{46F29986-0878-4954-950C-D41E5845EE7F}">
      <dsp:nvSpPr>
        <dsp:cNvPr id="0" name=""/>
        <dsp:cNvSpPr/>
      </dsp:nvSpPr>
      <dsp:spPr>
        <a:xfrm>
          <a:off x="1783080" y="1936125"/>
          <a:ext cx="713232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2235B-85F6-464F-A1A1-8AD995D765C3}">
      <dsp:nvSpPr>
        <dsp:cNvPr id="0" name=""/>
        <dsp:cNvSpPr/>
      </dsp:nvSpPr>
      <dsp:spPr>
        <a:xfrm>
          <a:off x="1916811" y="1982223"/>
          <a:ext cx="6998589" cy="921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smtClean="0"/>
            <a:t>Verificar la gestión turística implementada por el GAD en el Cantón Mira.</a:t>
          </a:r>
          <a:endParaRPr lang="es-EC" sz="1900" kern="1200" dirty="0"/>
        </a:p>
      </dsp:txBody>
      <dsp:txXfrm>
        <a:off x="1916811" y="1982223"/>
        <a:ext cx="6998589" cy="921964"/>
      </dsp:txXfrm>
    </dsp:sp>
    <dsp:sp modelId="{F30E7AFD-DA06-48A0-A13E-D6E40A225B69}">
      <dsp:nvSpPr>
        <dsp:cNvPr id="0" name=""/>
        <dsp:cNvSpPr/>
      </dsp:nvSpPr>
      <dsp:spPr>
        <a:xfrm>
          <a:off x="1783080" y="2904187"/>
          <a:ext cx="713232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A7C7E-B612-4B07-B169-D20A433E4609}">
      <dsp:nvSpPr>
        <dsp:cNvPr id="0" name=""/>
        <dsp:cNvSpPr/>
      </dsp:nvSpPr>
      <dsp:spPr>
        <a:xfrm>
          <a:off x="0" y="29293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9D83D-8104-4C04-9D29-A5ADD0BA46D5}">
      <dsp:nvSpPr>
        <dsp:cNvPr id="0" name=""/>
        <dsp:cNvSpPr/>
      </dsp:nvSpPr>
      <dsp:spPr>
        <a:xfrm>
          <a:off x="525780" y="8629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¿Cómo está conformada la estructura organizacional del GAD del cantón Mira?</a:t>
          </a:r>
          <a:endParaRPr lang="es-EC" sz="1600" kern="1200" dirty="0">
            <a:latin typeface="Times New Roman" panose="02020603050405020304" pitchFamily="18" charset="0"/>
            <a:cs typeface="Times New Roman" panose="02020603050405020304" pitchFamily="18" charset="0"/>
          </a:endParaRPr>
        </a:p>
      </dsp:txBody>
      <dsp:txXfrm>
        <a:off x="545955" y="106467"/>
        <a:ext cx="7320570" cy="372930"/>
      </dsp:txXfrm>
    </dsp:sp>
    <dsp:sp modelId="{6BE9CF45-2CB6-485C-82A5-F20AA40DC753}">
      <dsp:nvSpPr>
        <dsp:cNvPr id="0" name=""/>
        <dsp:cNvSpPr/>
      </dsp:nvSpPr>
      <dsp:spPr>
        <a:xfrm>
          <a:off x="0" y="92797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E56B34-67F7-43E6-B4B6-DC03854E8E6B}">
      <dsp:nvSpPr>
        <dsp:cNvPr id="0" name=""/>
        <dsp:cNvSpPr/>
      </dsp:nvSpPr>
      <dsp:spPr>
        <a:xfrm>
          <a:off x="525780" y="72133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¿Es de interés del GAD promover el turismo? ¿En qué actividades?</a:t>
          </a:r>
          <a:endParaRPr lang="es-EC" sz="1600" kern="1200" dirty="0">
            <a:latin typeface="Times New Roman" panose="02020603050405020304" pitchFamily="18" charset="0"/>
            <a:cs typeface="Times New Roman" panose="02020603050405020304" pitchFamily="18" charset="0"/>
          </a:endParaRPr>
        </a:p>
      </dsp:txBody>
      <dsp:txXfrm>
        <a:off x="545955" y="741507"/>
        <a:ext cx="7320570" cy="372930"/>
      </dsp:txXfrm>
    </dsp:sp>
    <dsp:sp modelId="{6C6B4E6F-2535-476C-9AC5-69334DC60E0C}">
      <dsp:nvSpPr>
        <dsp:cNvPr id="0" name=""/>
        <dsp:cNvSpPr/>
      </dsp:nvSpPr>
      <dsp:spPr>
        <a:xfrm>
          <a:off x="0" y="156301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AEBBD-F580-4190-BE38-400B95D0FCD6}">
      <dsp:nvSpPr>
        <dsp:cNvPr id="0" name=""/>
        <dsp:cNvSpPr/>
      </dsp:nvSpPr>
      <dsp:spPr>
        <a:xfrm>
          <a:off x="525780" y="135637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¿Existen programas o proyectos que incentiven el desarrollo de los prestadores de servicios turísticos mediante curso, capacitaciones o talleres?</a:t>
          </a:r>
          <a:endParaRPr lang="es-EC" sz="1600" kern="1200" dirty="0">
            <a:latin typeface="Times New Roman" panose="02020603050405020304" pitchFamily="18" charset="0"/>
            <a:cs typeface="Times New Roman" panose="02020603050405020304" pitchFamily="18" charset="0"/>
          </a:endParaRPr>
        </a:p>
      </dsp:txBody>
      <dsp:txXfrm>
        <a:off x="545955" y="1376547"/>
        <a:ext cx="7320570" cy="372930"/>
      </dsp:txXfrm>
    </dsp:sp>
    <dsp:sp modelId="{7A3E4C8F-3CD5-4253-A437-7DF209B268D0}">
      <dsp:nvSpPr>
        <dsp:cNvPr id="0" name=""/>
        <dsp:cNvSpPr/>
      </dsp:nvSpPr>
      <dsp:spPr>
        <a:xfrm>
          <a:off x="0" y="219805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E6C45-C952-4943-87CF-91CCA00C7539}">
      <dsp:nvSpPr>
        <dsp:cNvPr id="0" name=""/>
        <dsp:cNvSpPr/>
      </dsp:nvSpPr>
      <dsp:spPr>
        <a:xfrm>
          <a:off x="525780" y="199141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¿Cuáles son los factores que a su criterio deberían ser utilizados para el desarrollo turístico?</a:t>
          </a:r>
          <a:endParaRPr lang="es-EC" sz="1600" kern="1200" dirty="0">
            <a:latin typeface="Times New Roman" panose="02020603050405020304" pitchFamily="18" charset="0"/>
            <a:cs typeface="Times New Roman" panose="02020603050405020304" pitchFamily="18" charset="0"/>
          </a:endParaRPr>
        </a:p>
      </dsp:txBody>
      <dsp:txXfrm>
        <a:off x="545955" y="2011587"/>
        <a:ext cx="7320570" cy="372930"/>
      </dsp:txXfrm>
    </dsp:sp>
    <dsp:sp modelId="{C6B42594-19E2-4A48-8966-C179BDE87FBC}">
      <dsp:nvSpPr>
        <dsp:cNvPr id="0" name=""/>
        <dsp:cNvSpPr/>
      </dsp:nvSpPr>
      <dsp:spPr>
        <a:xfrm>
          <a:off x="0" y="283309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3B102-EF6D-4CE7-A07B-2FF723FD7039}">
      <dsp:nvSpPr>
        <dsp:cNvPr id="0" name=""/>
        <dsp:cNvSpPr/>
      </dsp:nvSpPr>
      <dsp:spPr>
        <a:xfrm>
          <a:off x="525780" y="262645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¿Cuenta con un presupuesto suficiente  destinado a la actividad turística</a:t>
          </a:r>
          <a:endParaRPr lang="es-EC" sz="1600" kern="1200" dirty="0">
            <a:latin typeface="Times New Roman" panose="02020603050405020304" pitchFamily="18" charset="0"/>
            <a:cs typeface="Times New Roman" panose="02020603050405020304" pitchFamily="18" charset="0"/>
          </a:endParaRPr>
        </a:p>
      </dsp:txBody>
      <dsp:txXfrm>
        <a:off x="545955" y="2646627"/>
        <a:ext cx="7320570" cy="372930"/>
      </dsp:txXfrm>
    </dsp:sp>
    <dsp:sp modelId="{B9B17A83-192A-405D-B0D2-8E69F531EE99}">
      <dsp:nvSpPr>
        <dsp:cNvPr id="0" name=""/>
        <dsp:cNvSpPr/>
      </dsp:nvSpPr>
      <dsp:spPr>
        <a:xfrm>
          <a:off x="0" y="346813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13995-0E1A-4CD1-8E1A-6D02ACC28890}">
      <dsp:nvSpPr>
        <dsp:cNvPr id="0" name=""/>
        <dsp:cNvSpPr/>
      </dsp:nvSpPr>
      <dsp:spPr>
        <a:xfrm>
          <a:off x="525780" y="326149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¿Se ha considera la actividad turística como una de la principales actividades económicas de la localidad?</a:t>
          </a:r>
          <a:endParaRPr lang="es-EC" sz="1600" kern="1200" dirty="0">
            <a:latin typeface="Times New Roman" panose="02020603050405020304" pitchFamily="18" charset="0"/>
            <a:cs typeface="Times New Roman" panose="02020603050405020304" pitchFamily="18" charset="0"/>
          </a:endParaRPr>
        </a:p>
      </dsp:txBody>
      <dsp:txXfrm>
        <a:off x="545955" y="3281667"/>
        <a:ext cx="7320570" cy="372930"/>
      </dsp:txXfrm>
    </dsp:sp>
    <dsp:sp modelId="{A319B3FD-24F0-4A93-A9AB-075A9BFCF4EE}">
      <dsp:nvSpPr>
        <dsp:cNvPr id="0" name=""/>
        <dsp:cNvSpPr/>
      </dsp:nvSpPr>
      <dsp:spPr>
        <a:xfrm>
          <a:off x="0" y="410317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D8A8D-976D-4268-954D-122F243C72D9}">
      <dsp:nvSpPr>
        <dsp:cNvPr id="0" name=""/>
        <dsp:cNvSpPr/>
      </dsp:nvSpPr>
      <dsp:spPr>
        <a:xfrm>
          <a:off x="525780" y="389653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¿Qué proyectos están en marcha o a futuro en el cantón?</a:t>
          </a:r>
          <a:endParaRPr lang="es-EC" sz="1600" kern="1200" dirty="0">
            <a:latin typeface="Times New Roman" panose="02020603050405020304" pitchFamily="18" charset="0"/>
            <a:cs typeface="Times New Roman" panose="02020603050405020304" pitchFamily="18" charset="0"/>
          </a:endParaRPr>
        </a:p>
      </dsp:txBody>
      <dsp:txXfrm>
        <a:off x="545955" y="3916707"/>
        <a:ext cx="7320570" cy="372930"/>
      </dsp:txXfrm>
    </dsp:sp>
    <dsp:sp modelId="{8B4A99A1-56A7-408E-90B4-AB0508C9E94E}">
      <dsp:nvSpPr>
        <dsp:cNvPr id="0" name=""/>
        <dsp:cNvSpPr/>
      </dsp:nvSpPr>
      <dsp:spPr>
        <a:xfrm>
          <a:off x="0" y="4738212"/>
          <a:ext cx="10515600" cy="352800"/>
        </a:xfrm>
        <a:prstGeom prst="rect">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F1247-1935-4150-9A2A-F28C5F18D49C}">
      <dsp:nvSpPr>
        <dsp:cNvPr id="0" name=""/>
        <dsp:cNvSpPr/>
      </dsp:nvSpPr>
      <dsp:spPr>
        <a:xfrm>
          <a:off x="525780" y="4531572"/>
          <a:ext cx="7360920" cy="413280"/>
        </a:xfrm>
        <a:prstGeom prst="roundRect">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¿Cuáles son las estrategias de comunicación para la difusión, distribución y comercialización turística (publicidad, relaciones públicas, ventas)?</a:t>
          </a:r>
          <a:endParaRPr lang="es-EC" sz="1600" kern="1200" dirty="0">
            <a:latin typeface="Times New Roman" panose="02020603050405020304" pitchFamily="18" charset="0"/>
            <a:cs typeface="Times New Roman" panose="02020603050405020304" pitchFamily="18" charset="0"/>
          </a:endParaRPr>
        </a:p>
      </dsp:txBody>
      <dsp:txXfrm>
        <a:off x="545955" y="4551747"/>
        <a:ext cx="732057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3E873-7980-4AD6-BE14-1CEC6BAB01F2}">
      <dsp:nvSpPr>
        <dsp:cNvPr id="0" name=""/>
        <dsp:cNvSpPr/>
      </dsp:nvSpPr>
      <dsp:spPr>
        <a:xfrm>
          <a:off x="0" y="0"/>
          <a:ext cx="8079475" cy="1282070"/>
        </a:xfrm>
        <a:prstGeom prst="roundRect">
          <a:avLst>
            <a:gd name="adj" fmla="val 1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Al término de esta investigación se ha podido dar cuenta que la gestión que realiza el  departamento del GAD del cantón Mira para fomentar el turismo tanto de los atractivos naturales y culturales como del incentivo para que los pobladores emprendan proyectos turísticos es muy baja; ya sea esta por diferentes motivos como: la falta de presupuesto para desarrollo de proyectos turísticos, el poco interés de los pobladores para incluirse en temas turísticos, el poco mantenimiento de los atractivos con los que cuenta la localidad o el inventario desactualizado  de la categorización de los atractivos naturales y culturales.</a:t>
          </a:r>
          <a:endParaRPr lang="es-EC" sz="1400" kern="1200" dirty="0">
            <a:latin typeface="Times New Roman" panose="02020603050405020304" pitchFamily="18" charset="0"/>
            <a:cs typeface="Times New Roman" panose="02020603050405020304" pitchFamily="18" charset="0"/>
          </a:endParaRPr>
        </a:p>
      </dsp:txBody>
      <dsp:txXfrm>
        <a:off x="37551" y="37551"/>
        <a:ext cx="6587685" cy="1206968"/>
      </dsp:txXfrm>
    </dsp:sp>
    <dsp:sp modelId="{5152CC12-1034-4DAB-ACA8-05E75D4D890C}">
      <dsp:nvSpPr>
        <dsp:cNvPr id="0" name=""/>
        <dsp:cNvSpPr/>
      </dsp:nvSpPr>
      <dsp:spPr>
        <a:xfrm>
          <a:off x="676656" y="1515174"/>
          <a:ext cx="8079475" cy="1282070"/>
        </a:xfrm>
        <a:prstGeom prst="roundRect">
          <a:avLst>
            <a:gd name="adj" fmla="val 1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Si bien el GAD cantonal ha reformado su estructura organizacional para el periodo 2014 – 2019 y tiene un formato para la inclusión del turismo, actualmente no cuenta con un plan de desarrollo turístico ya que esta recién en desarrollo el levantamiento de información para definir bien sus atractivos y ver cuáles son los principales hacer potencializados.</a:t>
          </a:r>
          <a:endParaRPr lang="es-EC" sz="1400" kern="1200" dirty="0">
            <a:latin typeface="Times New Roman" panose="02020603050405020304" pitchFamily="18" charset="0"/>
            <a:cs typeface="Times New Roman" panose="02020603050405020304" pitchFamily="18" charset="0"/>
          </a:endParaRPr>
        </a:p>
      </dsp:txBody>
      <dsp:txXfrm>
        <a:off x="714207" y="1552725"/>
        <a:ext cx="6494371" cy="1206968"/>
      </dsp:txXfrm>
    </dsp:sp>
    <dsp:sp modelId="{4E48F2EA-4C55-403F-B5B3-C35B6A5D9A7B}">
      <dsp:nvSpPr>
        <dsp:cNvPr id="0" name=""/>
        <dsp:cNvSpPr/>
      </dsp:nvSpPr>
      <dsp:spPr>
        <a:xfrm>
          <a:off x="1343212" y="3030348"/>
          <a:ext cx="8079475" cy="1282070"/>
        </a:xfrm>
        <a:prstGeom prst="roundRect">
          <a:avLst>
            <a:gd name="adj" fmla="val 1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Al momento Mira cuenta con varios atractivos naturales y culturales los cuales el GAD puede promocionar para la atracción de turistas a su localidad, pero si se quiere afianzar un producto turístico se lo debería hacer la práctica del deporte extremo del Parapente el cual tiene mucha acogida de turistas locales y nacionales, así como también se debería potencializar una ruta  por los miradores que recorren este cantón y en especial el del mirador del Cóndor.</a:t>
          </a:r>
          <a:endParaRPr lang="es-EC" sz="1400" kern="1200" dirty="0">
            <a:latin typeface="Times New Roman" panose="02020603050405020304" pitchFamily="18" charset="0"/>
            <a:cs typeface="Times New Roman" panose="02020603050405020304" pitchFamily="18" charset="0"/>
          </a:endParaRPr>
        </a:p>
      </dsp:txBody>
      <dsp:txXfrm>
        <a:off x="1380763" y="3067899"/>
        <a:ext cx="6504470" cy="1206968"/>
      </dsp:txXfrm>
    </dsp:sp>
    <dsp:sp modelId="{AD719F32-EBDB-46B0-ACA0-E018714BD140}">
      <dsp:nvSpPr>
        <dsp:cNvPr id="0" name=""/>
        <dsp:cNvSpPr/>
      </dsp:nvSpPr>
      <dsp:spPr>
        <a:xfrm>
          <a:off x="2019868" y="4545522"/>
          <a:ext cx="8079475" cy="1282070"/>
        </a:xfrm>
        <a:prstGeom prst="roundRect">
          <a:avLst>
            <a:gd name="adj" fmla="val 1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Una vez finalizada esta investigación y con los datos recabados tanto en la entrevista como en las dos tipos de entrevista que realizamos, se pude dar cuenta que la gestión realizada por el GAD cantonal de Mira es muy baja si no es por decir escasa. Ya que no se ha visto una mejoría ni en el mantenimiento de los atractivos ni en el impulso para los pobladores a que se interesen en el turismo.</a:t>
          </a:r>
          <a:endParaRPr lang="es-EC" sz="1400" kern="1200" dirty="0">
            <a:latin typeface="Times New Roman" panose="02020603050405020304" pitchFamily="18" charset="0"/>
            <a:cs typeface="Times New Roman" panose="02020603050405020304" pitchFamily="18" charset="0"/>
          </a:endParaRPr>
        </a:p>
      </dsp:txBody>
      <dsp:txXfrm>
        <a:off x="2057419" y="4583073"/>
        <a:ext cx="6494371" cy="1206968"/>
      </dsp:txXfrm>
    </dsp:sp>
    <dsp:sp modelId="{4CFF5F60-847B-41EE-9221-6A7E8957AE1F}">
      <dsp:nvSpPr>
        <dsp:cNvPr id="0" name=""/>
        <dsp:cNvSpPr/>
      </dsp:nvSpPr>
      <dsp:spPr>
        <a:xfrm>
          <a:off x="7246129" y="981949"/>
          <a:ext cx="833345" cy="83334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433632" y="981949"/>
        <a:ext cx="458339" cy="627092"/>
      </dsp:txXfrm>
    </dsp:sp>
    <dsp:sp modelId="{21CAC37B-D10A-4A3E-8900-B9F295CD5B5D}">
      <dsp:nvSpPr>
        <dsp:cNvPr id="0" name=""/>
        <dsp:cNvSpPr/>
      </dsp:nvSpPr>
      <dsp:spPr>
        <a:xfrm>
          <a:off x="7922785" y="2497123"/>
          <a:ext cx="833345" cy="83334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110288" y="2497123"/>
        <a:ext cx="458339" cy="627092"/>
      </dsp:txXfrm>
    </dsp:sp>
    <dsp:sp modelId="{3831E721-7F98-4396-87F7-6A286F50A579}">
      <dsp:nvSpPr>
        <dsp:cNvPr id="0" name=""/>
        <dsp:cNvSpPr/>
      </dsp:nvSpPr>
      <dsp:spPr>
        <a:xfrm>
          <a:off x="8589342" y="4012297"/>
          <a:ext cx="833345" cy="833345"/>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776845" y="4012297"/>
        <a:ext cx="458339" cy="627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9FCC1-1101-4B5D-8DB9-B81562A49A08}">
      <dsp:nvSpPr>
        <dsp:cNvPr id="0" name=""/>
        <dsp:cNvSpPr/>
      </dsp:nvSpPr>
      <dsp:spPr>
        <a:xfrm>
          <a:off x="1195435" y="3186613"/>
          <a:ext cx="468329" cy="1742925"/>
        </a:xfrm>
        <a:custGeom>
          <a:avLst/>
          <a:gdLst/>
          <a:ahLst/>
          <a:cxnLst/>
          <a:rect l="0" t="0" r="0" b="0"/>
          <a:pathLst>
            <a:path>
              <a:moveTo>
                <a:pt x="0" y="0"/>
              </a:moveTo>
              <a:lnTo>
                <a:pt x="234164" y="0"/>
              </a:lnTo>
              <a:lnTo>
                <a:pt x="234164" y="1742925"/>
              </a:lnTo>
              <a:lnTo>
                <a:pt x="468329" y="17429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384481" y="4012957"/>
        <a:ext cx="90237" cy="90237"/>
      </dsp:txXfrm>
    </dsp:sp>
    <dsp:sp modelId="{AEF66DAD-8410-4F63-92D6-312BD6459B40}">
      <dsp:nvSpPr>
        <dsp:cNvPr id="0" name=""/>
        <dsp:cNvSpPr/>
      </dsp:nvSpPr>
      <dsp:spPr>
        <a:xfrm>
          <a:off x="1195435" y="3140893"/>
          <a:ext cx="468329" cy="91440"/>
        </a:xfrm>
        <a:custGeom>
          <a:avLst/>
          <a:gdLst/>
          <a:ahLst/>
          <a:cxnLst/>
          <a:rect l="0" t="0" r="0" b="0"/>
          <a:pathLst>
            <a:path>
              <a:moveTo>
                <a:pt x="0" y="45720"/>
              </a:moveTo>
              <a:lnTo>
                <a:pt x="234164" y="45720"/>
              </a:lnTo>
              <a:lnTo>
                <a:pt x="234164" y="79588"/>
              </a:lnTo>
              <a:lnTo>
                <a:pt x="468329" y="7958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17861" y="3174874"/>
        <a:ext cx="23477" cy="23477"/>
      </dsp:txXfrm>
    </dsp:sp>
    <dsp:sp modelId="{79A831CA-8DA9-4115-A0CC-03F7517C06F4}">
      <dsp:nvSpPr>
        <dsp:cNvPr id="0" name=""/>
        <dsp:cNvSpPr/>
      </dsp:nvSpPr>
      <dsp:spPr>
        <a:xfrm>
          <a:off x="1195435" y="1068927"/>
          <a:ext cx="413824" cy="2117685"/>
        </a:xfrm>
        <a:custGeom>
          <a:avLst/>
          <a:gdLst/>
          <a:ahLst/>
          <a:cxnLst/>
          <a:rect l="0" t="0" r="0" b="0"/>
          <a:pathLst>
            <a:path>
              <a:moveTo>
                <a:pt x="0" y="2117685"/>
              </a:moveTo>
              <a:lnTo>
                <a:pt x="206912" y="2117685"/>
              </a:lnTo>
              <a:lnTo>
                <a:pt x="206912" y="0"/>
              </a:lnTo>
              <a:lnTo>
                <a:pt x="41382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348404" y="2073827"/>
        <a:ext cx="107887" cy="107887"/>
      </dsp:txXfrm>
    </dsp:sp>
    <dsp:sp modelId="{48398D11-6FB3-4B62-837B-2521BD2ACCD8}">
      <dsp:nvSpPr>
        <dsp:cNvPr id="0" name=""/>
        <dsp:cNvSpPr/>
      </dsp:nvSpPr>
      <dsp:spPr>
        <a:xfrm rot="16200000">
          <a:off x="-1510732" y="2588895"/>
          <a:ext cx="4216900" cy="1195435"/>
        </a:xfrm>
        <a:prstGeom prst="rect">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Recomendaciones</a:t>
          </a:r>
          <a:endParaRPr lang="es-EC" sz="3500" kern="1200" dirty="0"/>
        </a:p>
      </dsp:txBody>
      <dsp:txXfrm>
        <a:off x="-1510732" y="2588895"/>
        <a:ext cx="4216900" cy="1195435"/>
      </dsp:txXfrm>
    </dsp:sp>
    <dsp:sp modelId="{AC5043B6-8E4B-40E6-811D-B03B0ED70AE4}">
      <dsp:nvSpPr>
        <dsp:cNvPr id="0" name=""/>
        <dsp:cNvSpPr/>
      </dsp:nvSpPr>
      <dsp:spPr>
        <a:xfrm>
          <a:off x="1609260" y="363641"/>
          <a:ext cx="7154876" cy="1410573"/>
        </a:xfrm>
        <a:prstGeom prst="rect">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Por parte del GAD se debería tratar de incentivar de a poco a la población en temas turísticos, ya que si bien la agricultura es su principal actividad económica no está de más solo depender ella si no también implantar nuevas opciones que a las personas les pueda ser útil.</a:t>
          </a:r>
          <a:endParaRPr lang="es-EC" sz="1600" kern="1200" dirty="0">
            <a:latin typeface="Times New Roman" panose="02020603050405020304" pitchFamily="18" charset="0"/>
            <a:cs typeface="Times New Roman" panose="02020603050405020304" pitchFamily="18" charset="0"/>
          </a:endParaRPr>
        </a:p>
      </dsp:txBody>
      <dsp:txXfrm>
        <a:off x="1609260" y="363641"/>
        <a:ext cx="7154876" cy="1410573"/>
      </dsp:txXfrm>
    </dsp:sp>
    <dsp:sp modelId="{83671540-FA21-4C7C-9624-A91085A94718}">
      <dsp:nvSpPr>
        <dsp:cNvPr id="0" name=""/>
        <dsp:cNvSpPr/>
      </dsp:nvSpPr>
      <dsp:spPr>
        <a:xfrm>
          <a:off x="1663765" y="2560251"/>
          <a:ext cx="6991401" cy="1320461"/>
        </a:xfrm>
        <a:prstGeom prst="rect">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Es necesario principalmente realizar un inventario de los atractivos turísticos que cuenten con los parámetros para serlo, para así poder formar rutas turísticas a lo largo de todo el cantón. Ya que es por lo notado en la investigación se quiere elevar a atractivo turístico a lo que es tan solo un recurso natural.  </a:t>
          </a:r>
          <a:endParaRPr lang="es-EC" sz="1600" kern="1200" dirty="0">
            <a:latin typeface="Times New Roman" panose="02020603050405020304" pitchFamily="18" charset="0"/>
            <a:cs typeface="Times New Roman" panose="02020603050405020304" pitchFamily="18" charset="0"/>
          </a:endParaRPr>
        </a:p>
      </dsp:txBody>
      <dsp:txXfrm>
        <a:off x="1663765" y="2560251"/>
        <a:ext cx="6991401" cy="1320461"/>
      </dsp:txXfrm>
    </dsp:sp>
    <dsp:sp modelId="{097E22D8-F14D-4746-B6D2-03830EF2111D}">
      <dsp:nvSpPr>
        <dsp:cNvPr id="0" name=""/>
        <dsp:cNvSpPr/>
      </dsp:nvSpPr>
      <dsp:spPr>
        <a:xfrm>
          <a:off x="1663765" y="4258119"/>
          <a:ext cx="7073138" cy="1342838"/>
        </a:xfrm>
        <a:prstGeom prst="rect">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En cuanto a la difusión de los atractivos, me enfocaría en su principal atractivos que es el Novillo de bombas y La Virgen de la Caridad, complementándolos con los proyectos a futuro que tienen que son el parapente y el avistamiento de cóndores. Se debería realizar un marketing a través de redes sociales que es el medio más favorable para llegar a nivel nacional y más barato para realizar una publicidad </a:t>
          </a:r>
          <a:endParaRPr lang="es-EC" sz="1600" kern="1200" dirty="0">
            <a:latin typeface="Times New Roman" panose="02020603050405020304" pitchFamily="18" charset="0"/>
            <a:cs typeface="Times New Roman" panose="02020603050405020304" pitchFamily="18" charset="0"/>
          </a:endParaRPr>
        </a:p>
      </dsp:txBody>
      <dsp:txXfrm>
        <a:off x="1663765" y="4258119"/>
        <a:ext cx="7073138" cy="13428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96268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1085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981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01709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996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04238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71276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95069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4543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66615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145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3078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97103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8195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2085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542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E0A6A62-C478-4547-BDAC-3703DABBE9F2}" type="datetimeFigureOut">
              <a:rPr lang="es-EC" smtClean="0">
                <a:solidFill>
                  <a:prstClr val="black">
                    <a:tint val="75000"/>
                  </a:prstClr>
                </a:solidFill>
              </a:rPr>
              <a:pPr/>
              <a:t>24/1/2018</a:t>
            </a:fld>
            <a:endParaRPr lang="es-EC">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C3818B-E643-4335-BC7B-229D8D38B81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235535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293" y="373296"/>
            <a:ext cx="6849940" cy="1731970"/>
          </a:xfrm>
          <a:prstGeom prst="rect">
            <a:avLst/>
          </a:prstGeom>
        </p:spPr>
      </p:pic>
      <p:sp>
        <p:nvSpPr>
          <p:cNvPr id="6" name="Rectángulo 5"/>
          <p:cNvSpPr/>
          <p:nvPr/>
        </p:nvSpPr>
        <p:spPr>
          <a:xfrm>
            <a:off x="2346122" y="2416350"/>
            <a:ext cx="7674280" cy="1200329"/>
          </a:xfrm>
          <a:prstGeom prst="rect">
            <a:avLst/>
          </a:prstGeom>
          <a:noFill/>
        </p:spPr>
        <p:txBody>
          <a:bodyPr wrap="none" lIns="91440" tIns="45720" rIns="91440" bIns="45720">
            <a:spAutoFit/>
          </a:bodyPr>
          <a:lstStyle/>
          <a:p>
            <a:pPr algn="ctr"/>
            <a:r>
              <a:rPr lang="es-E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INGENIERÍA EN ADMINISTRACIÓN</a:t>
            </a:r>
          </a:p>
          <a:p>
            <a:pPr algn="ctr"/>
            <a:r>
              <a:rPr lang="es-E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TURÍSTICA Y </a:t>
            </a:r>
            <a:r>
              <a:rPr lang="es-ES" sz="3600"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HOTELERA</a:t>
            </a:r>
          </a:p>
        </p:txBody>
      </p:sp>
      <p:sp>
        <p:nvSpPr>
          <p:cNvPr id="7" name="Rectángulo 6"/>
          <p:cNvSpPr/>
          <p:nvPr/>
        </p:nvSpPr>
        <p:spPr>
          <a:xfrm>
            <a:off x="5694219" y="5192956"/>
            <a:ext cx="5294428" cy="523220"/>
          </a:xfrm>
          <a:prstGeom prst="rect">
            <a:avLst/>
          </a:prstGeom>
          <a:noFill/>
        </p:spPr>
        <p:txBody>
          <a:bodyPr wrap="square" lIns="91440" tIns="45720" rIns="91440" bIns="45720">
            <a:spAutoFit/>
          </a:bodyPr>
          <a:lstStyle/>
          <a:p>
            <a:pPr algn="ctr"/>
            <a:r>
              <a:rPr lang="es-ES" sz="28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Carlos Fabián Barba Calvachi</a:t>
            </a:r>
          </a:p>
        </p:txBody>
      </p:sp>
      <p:sp>
        <p:nvSpPr>
          <p:cNvPr id="8" name="Rectángulo 7"/>
          <p:cNvSpPr/>
          <p:nvPr/>
        </p:nvSpPr>
        <p:spPr>
          <a:xfrm>
            <a:off x="5197848" y="6035986"/>
            <a:ext cx="5759847" cy="523220"/>
          </a:xfrm>
          <a:prstGeom prst="rect">
            <a:avLst/>
          </a:prstGeom>
          <a:noFill/>
        </p:spPr>
        <p:txBody>
          <a:bodyPr wrap="none" lIns="91440" tIns="45720" rIns="91440" bIns="45720">
            <a:spAutoFit/>
          </a:bodyPr>
          <a:lstStyle/>
          <a:p>
            <a:pPr algn="ctr"/>
            <a:r>
              <a:rPr lang="es-ES" sz="2800"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DIRECTORA: Ing. Martha Rea, MBA</a:t>
            </a:r>
            <a:endParaRPr lang="es-ES" sz="2800" dirty="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CuadroTexto 1"/>
          <p:cNvSpPr txBox="1"/>
          <p:nvPr/>
        </p:nvSpPr>
        <p:spPr>
          <a:xfrm>
            <a:off x="1787236" y="3927764"/>
            <a:ext cx="8811491" cy="954107"/>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Análisis de la Gestión territorial del Gobierno Autónomo Descentralizado del Cantón Mira y su Aporte al Turismo</a:t>
            </a:r>
            <a:endParaRPr lang="es-EC"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40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33340" y="552358"/>
            <a:ext cx="4644630" cy="2395936"/>
          </a:xfrm>
          <a:prstGeom prst="rect">
            <a:avLst/>
          </a:prstGeom>
        </p:spPr>
      </p:pic>
      <p:pic>
        <p:nvPicPr>
          <p:cNvPr id="3" name="Imagen 2"/>
          <p:cNvPicPr>
            <a:picLocks noChangeAspect="1"/>
          </p:cNvPicPr>
          <p:nvPr/>
        </p:nvPicPr>
        <p:blipFill>
          <a:blip r:embed="rId3"/>
          <a:stretch>
            <a:fillRect/>
          </a:stretch>
        </p:blipFill>
        <p:spPr>
          <a:xfrm>
            <a:off x="7042246" y="552358"/>
            <a:ext cx="4408226" cy="2395936"/>
          </a:xfrm>
          <a:prstGeom prst="rect">
            <a:avLst/>
          </a:prstGeom>
        </p:spPr>
      </p:pic>
      <p:sp>
        <p:nvSpPr>
          <p:cNvPr id="4" name="CuadroTexto 3"/>
          <p:cNvSpPr txBox="1"/>
          <p:nvPr/>
        </p:nvSpPr>
        <p:spPr>
          <a:xfrm>
            <a:off x="1733266" y="3889612"/>
            <a:ext cx="9144000" cy="2585323"/>
          </a:xfrm>
          <a:prstGeom prst="rect">
            <a:avLst/>
          </a:prstGeom>
          <a:noFill/>
        </p:spPr>
        <p:txBody>
          <a:bodyPr wrap="square" rtlCol="0">
            <a:spAutoFit/>
          </a:bodyPr>
          <a:lstStyle/>
          <a:p>
            <a:r>
              <a:rPr lang="es-EC" b="1" dirty="0" smtClean="0"/>
              <a:t>Análisis:</a:t>
            </a:r>
          </a:p>
          <a:p>
            <a:pPr algn="just"/>
            <a:r>
              <a:rPr lang="es-EC" dirty="0"/>
              <a:t>En cuanto a la percepción que tiene la población hacia la gestión realizada por parte del GAD para fomentar el turismo en el cantón se puede observar una tendencia notoria a que esta gestión ha sido muy baja ya que el 58% piensa que es mala y un 19% regular, dejando así un 23% que piensa que es entre buena y excelente. Por consecuencia también lo que refleja la gráfica de generación de trabajo por parte del turismo que el 81% cree que no hay nuevas fuentes de empleo en este campo. </a:t>
            </a:r>
          </a:p>
          <a:p>
            <a:endParaRPr lang="es-EC" b="1" dirty="0"/>
          </a:p>
        </p:txBody>
      </p:sp>
    </p:spTree>
    <p:extLst>
      <p:ext uri="{BB962C8B-B14F-4D97-AF65-F5344CB8AC3E}">
        <p14:creationId xmlns:p14="http://schemas.microsoft.com/office/powerpoint/2010/main" val="423818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983975722"/>
              </p:ext>
            </p:extLst>
          </p:nvPr>
        </p:nvGraphicFramePr>
        <p:xfrm>
          <a:off x="1917580" y="510868"/>
          <a:ext cx="4073787" cy="2614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663653311"/>
              </p:ext>
            </p:extLst>
          </p:nvPr>
        </p:nvGraphicFramePr>
        <p:xfrm>
          <a:off x="6917732" y="491320"/>
          <a:ext cx="4246137" cy="2674961"/>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2033516" y="3718679"/>
            <a:ext cx="9348717" cy="3139321"/>
          </a:xfrm>
          <a:prstGeom prst="rect">
            <a:avLst/>
          </a:prstGeom>
          <a:noFill/>
        </p:spPr>
        <p:txBody>
          <a:bodyPr wrap="square" rtlCol="0">
            <a:spAutoFit/>
          </a:bodyPr>
          <a:lstStyle/>
          <a:p>
            <a:r>
              <a:rPr lang="es-EC" b="1" dirty="0" smtClean="0"/>
              <a:t>Análisis:</a:t>
            </a:r>
          </a:p>
          <a:p>
            <a:pPr algn="just"/>
            <a:r>
              <a:rPr lang="es-EC" dirty="0"/>
              <a:t>En lo que se refiere a invertir en un emprendimiento turístico hay una buena respuesta por parte de la población ya que un 81% de las personas encuestadas tiene un interés entre medio y alto para invertir y un 19% quieres mantenerse en el trabajo tradicional de la agricultura o en el trabajo fijo que ya tienen.</a:t>
            </a:r>
          </a:p>
          <a:p>
            <a:pPr algn="just"/>
            <a:r>
              <a:rPr lang="es-EC" dirty="0"/>
              <a:t>De ese 81% que tiene interés, el 37% invertiría en lo que se refiere a turismo cultural por los atractivos con los que cuenta el cantón, un 33% le gustaría poner algo de turismo de aventura por las facilidades que da los diferentes lugares, un 12% acoplaría sus terrenos para el ecoturismo y un 11% pondría otro tipo de negocio turístico en lo cual abarca alojamientos o alimentos y bebidas. </a:t>
            </a:r>
          </a:p>
          <a:p>
            <a:endParaRPr lang="es-EC" b="1" dirty="0"/>
          </a:p>
        </p:txBody>
      </p:sp>
    </p:spTree>
    <p:extLst>
      <p:ext uri="{BB962C8B-B14F-4D97-AF65-F5344CB8AC3E}">
        <p14:creationId xmlns:p14="http://schemas.microsoft.com/office/powerpoint/2010/main" val="186825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4280966039"/>
              </p:ext>
            </p:extLst>
          </p:nvPr>
        </p:nvGraphicFramePr>
        <p:xfrm>
          <a:off x="4691200" y="709256"/>
          <a:ext cx="3846830" cy="248431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006221" y="3835021"/>
            <a:ext cx="9116704" cy="2308324"/>
          </a:xfrm>
          <a:prstGeom prst="rect">
            <a:avLst/>
          </a:prstGeom>
          <a:noFill/>
        </p:spPr>
        <p:txBody>
          <a:bodyPr wrap="square" rtlCol="0">
            <a:spAutoFit/>
          </a:bodyPr>
          <a:lstStyle/>
          <a:p>
            <a:r>
              <a:rPr lang="es-EC" b="1" dirty="0" smtClean="0"/>
              <a:t>Análisis:</a:t>
            </a:r>
          </a:p>
          <a:p>
            <a:pPr algn="just"/>
            <a:r>
              <a:rPr lang="es-EC" dirty="0"/>
              <a:t>En cuanto a capacitaciones referentes a temas turísticos el 87% de los encuestados no ha escuchado o ha recibido una invitación para participar de estas. Mientras que el 13% restante que si ha asistido a estas charlas o talleres son funcionarios en cargos públicos que comentaros que los temas que se han impartido son referentes a turismo ecológico, protección de áreas verdes, etnoturismo y conservación del patrimonio cultural.</a:t>
            </a:r>
          </a:p>
          <a:p>
            <a:endParaRPr lang="es-EC" b="1" dirty="0"/>
          </a:p>
        </p:txBody>
      </p:sp>
    </p:spTree>
    <p:extLst>
      <p:ext uri="{BB962C8B-B14F-4D97-AF65-F5344CB8AC3E}">
        <p14:creationId xmlns:p14="http://schemas.microsoft.com/office/powerpoint/2010/main" val="277202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699031147"/>
              </p:ext>
            </p:extLst>
          </p:nvPr>
        </p:nvGraphicFramePr>
        <p:xfrm>
          <a:off x="604226" y="1072984"/>
          <a:ext cx="3804001" cy="22843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531847512"/>
              </p:ext>
            </p:extLst>
          </p:nvPr>
        </p:nvGraphicFramePr>
        <p:xfrm>
          <a:off x="4537952" y="1331652"/>
          <a:ext cx="3623410" cy="214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p:cNvGraphicFramePr/>
          <p:nvPr>
            <p:extLst>
              <p:ext uri="{D42A27DB-BD31-4B8C-83A1-F6EECF244321}">
                <p14:modId xmlns:p14="http://schemas.microsoft.com/office/powerpoint/2010/main" val="1945844107"/>
              </p:ext>
            </p:extLst>
          </p:nvPr>
        </p:nvGraphicFramePr>
        <p:xfrm>
          <a:off x="8420669" y="1146412"/>
          <a:ext cx="3616657" cy="2524834"/>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1692321" y="3995678"/>
            <a:ext cx="9935571" cy="2862322"/>
          </a:xfrm>
          <a:prstGeom prst="rect">
            <a:avLst/>
          </a:prstGeom>
          <a:noFill/>
        </p:spPr>
        <p:txBody>
          <a:bodyPr wrap="square" rtlCol="0">
            <a:spAutoFit/>
          </a:bodyPr>
          <a:lstStyle/>
          <a:p>
            <a:r>
              <a:rPr lang="es-EC" b="1" dirty="0" smtClean="0"/>
              <a:t>Análisis:</a:t>
            </a:r>
          </a:p>
          <a:p>
            <a:pPr algn="just"/>
            <a:r>
              <a:rPr lang="es-EC" dirty="0"/>
              <a:t>Por su parte en la encuesta dirigida a los prestadores de servicios turísticos solo se encontraron 17 establecimientos que cumplían con los parámetros para ser considerados en esta encuesta. Entre estos 10 de sus propietarios fueron de género femenino y 7 de género masculino, y de los cuales podemos observar que 8 de estas personas se encuentran en el rango de 46 años en adelante ya que tiene una largo tiempo de trayectoria y estos establecimientos son de su propiedad, a su vez 5 personas tiene su establecimiento en conformación con su familia y 4 trabajan en un establecimiento privado.</a:t>
            </a:r>
          </a:p>
          <a:p>
            <a:endParaRPr lang="es-EC" dirty="0"/>
          </a:p>
        </p:txBody>
      </p:sp>
      <p:sp>
        <p:nvSpPr>
          <p:cNvPr id="6" name="CuadroTexto 5"/>
          <p:cNvSpPr txBox="1"/>
          <p:nvPr/>
        </p:nvSpPr>
        <p:spPr>
          <a:xfrm>
            <a:off x="2825085" y="136478"/>
            <a:ext cx="6837529" cy="923330"/>
          </a:xfrm>
          <a:prstGeom prst="rect">
            <a:avLst/>
          </a:prstGeom>
          <a:noFill/>
        </p:spPr>
        <p:txBody>
          <a:bodyPr wrap="square" rtlCol="0">
            <a:spAutoFit/>
          </a:bodyPr>
          <a:lstStyle/>
          <a:p>
            <a:pPr algn="ctr"/>
            <a:r>
              <a:rPr lang="es-EC" b="1" dirty="0" smtClean="0"/>
              <a:t>RESULTADOS DE LAS ENCUESTAS </a:t>
            </a:r>
            <a:r>
              <a:rPr lang="es-EC" b="1" dirty="0"/>
              <a:t>DIRIGIDA A LOS PRESTADORES DE SERVICIOS TURISTICOS EN EL CANTÓN MIRA</a:t>
            </a:r>
            <a:endParaRPr lang="es-EC" dirty="0"/>
          </a:p>
          <a:p>
            <a:endParaRPr lang="es-EC" dirty="0"/>
          </a:p>
        </p:txBody>
      </p:sp>
    </p:spTree>
    <p:extLst>
      <p:ext uri="{BB962C8B-B14F-4D97-AF65-F5344CB8AC3E}">
        <p14:creationId xmlns:p14="http://schemas.microsoft.com/office/powerpoint/2010/main" val="411334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06628299"/>
              </p:ext>
            </p:extLst>
          </p:nvPr>
        </p:nvGraphicFramePr>
        <p:xfrm>
          <a:off x="1706159" y="926644"/>
          <a:ext cx="4776528" cy="26627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1539032592"/>
              </p:ext>
            </p:extLst>
          </p:nvPr>
        </p:nvGraphicFramePr>
        <p:xfrm>
          <a:off x="7059873" y="914400"/>
          <a:ext cx="4540724" cy="2715905"/>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1842448" y="4203510"/>
            <a:ext cx="8557146" cy="2585323"/>
          </a:xfrm>
          <a:prstGeom prst="rect">
            <a:avLst/>
          </a:prstGeom>
          <a:noFill/>
        </p:spPr>
        <p:txBody>
          <a:bodyPr wrap="square" rtlCol="0">
            <a:spAutoFit/>
          </a:bodyPr>
          <a:lstStyle/>
          <a:p>
            <a:r>
              <a:rPr lang="es-EC" b="1" dirty="0" smtClean="0"/>
              <a:t>Análisis:</a:t>
            </a:r>
          </a:p>
          <a:p>
            <a:pPr algn="just"/>
            <a:r>
              <a:rPr lang="es-EC" dirty="0"/>
              <a:t>El tipo de servicio que brindan los prestadores turísticos en el cantón Mira son básicamente el de Alimentos y Bebidas y el de Alojamiento con 11 y 6 establecimientos respectivamente, ya que no existen ni agencias de viajes, servicios de información turística (ITUR), guianza o transporte turístico que este registrado.</a:t>
            </a:r>
          </a:p>
          <a:p>
            <a:pPr algn="just"/>
            <a:r>
              <a:rPr lang="es-EC" dirty="0"/>
              <a:t>Entre estos 17 establecimientos un 75% tiene más de 7 años en la actividad y el otro 25% está entre el 1 y 6 años de actividad.</a:t>
            </a:r>
          </a:p>
          <a:p>
            <a:endParaRPr lang="es-EC" dirty="0"/>
          </a:p>
        </p:txBody>
      </p:sp>
    </p:spTree>
    <p:extLst>
      <p:ext uri="{BB962C8B-B14F-4D97-AF65-F5344CB8AC3E}">
        <p14:creationId xmlns:p14="http://schemas.microsoft.com/office/powerpoint/2010/main" val="117643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357455862"/>
              </p:ext>
            </p:extLst>
          </p:nvPr>
        </p:nvGraphicFramePr>
        <p:xfrm>
          <a:off x="4094826" y="628293"/>
          <a:ext cx="4967288" cy="319307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442949" y="4299045"/>
            <a:ext cx="8024884" cy="2585323"/>
          </a:xfrm>
          <a:prstGeom prst="rect">
            <a:avLst/>
          </a:prstGeom>
          <a:noFill/>
        </p:spPr>
        <p:txBody>
          <a:bodyPr wrap="square" rtlCol="0">
            <a:spAutoFit/>
          </a:bodyPr>
          <a:lstStyle/>
          <a:p>
            <a:r>
              <a:rPr lang="es-EC" b="1" dirty="0" smtClean="0"/>
              <a:t>Análisis:</a:t>
            </a:r>
          </a:p>
          <a:p>
            <a:pPr algn="just"/>
            <a:r>
              <a:rPr lang="es-EC" dirty="0"/>
              <a:t>En su mayoría el medio de promoción que prefieren los propietarios de los establecimientos turísticos son las redes sociales (10 establecimientos), seguidos de los que ya por tener una página Web (4 establecimientos) prefieren darle su uso y complementarlo con las redes sociales, los que prefieren promocionar por radio (3 establecimientos) son paraderos que ponen su anuncio en radios locales o provinciales.</a:t>
            </a:r>
          </a:p>
          <a:p>
            <a:endParaRPr lang="es-EC" b="1" dirty="0"/>
          </a:p>
        </p:txBody>
      </p:sp>
    </p:spTree>
    <p:extLst>
      <p:ext uri="{BB962C8B-B14F-4D97-AF65-F5344CB8AC3E}">
        <p14:creationId xmlns:p14="http://schemas.microsoft.com/office/powerpoint/2010/main" val="41417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316632140"/>
              </p:ext>
            </p:extLst>
          </p:nvPr>
        </p:nvGraphicFramePr>
        <p:xfrm>
          <a:off x="1776839" y="1048176"/>
          <a:ext cx="4473835" cy="258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3275092566"/>
              </p:ext>
            </p:extLst>
          </p:nvPr>
        </p:nvGraphicFramePr>
        <p:xfrm>
          <a:off x="6632812" y="1063743"/>
          <a:ext cx="4614222" cy="2498323"/>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2333767" y="4599296"/>
            <a:ext cx="8366078" cy="1754326"/>
          </a:xfrm>
          <a:prstGeom prst="rect">
            <a:avLst/>
          </a:prstGeom>
          <a:noFill/>
        </p:spPr>
        <p:txBody>
          <a:bodyPr wrap="square" rtlCol="0">
            <a:spAutoFit/>
          </a:bodyPr>
          <a:lstStyle/>
          <a:p>
            <a:r>
              <a:rPr lang="es-EC" b="1" dirty="0" smtClean="0"/>
              <a:t>Análisis:</a:t>
            </a:r>
          </a:p>
          <a:p>
            <a:pPr algn="just"/>
            <a:r>
              <a:rPr lang="es-EC" dirty="0"/>
              <a:t>Con lo que respecta a apoyo de algún medio privado o público ninguno de estos establecimientos no cuenta con lo mencionado. Así como tampoco se les ha brindado alguna invitación para formar parte de capacitaciones que sean impartidas por el GAD cantonal de Mira.</a:t>
            </a:r>
          </a:p>
          <a:p>
            <a:endParaRPr lang="es-EC" dirty="0"/>
          </a:p>
        </p:txBody>
      </p:sp>
    </p:spTree>
    <p:extLst>
      <p:ext uri="{BB962C8B-B14F-4D97-AF65-F5344CB8AC3E}">
        <p14:creationId xmlns:p14="http://schemas.microsoft.com/office/powerpoint/2010/main" val="358090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7456" y="105495"/>
            <a:ext cx="8911687" cy="699723"/>
          </a:xfrm>
        </p:spPr>
        <p:txBody>
          <a:bodyPr/>
          <a:lstStyle/>
          <a:p>
            <a:r>
              <a:rPr lang="es-EC" dirty="0" smtClean="0"/>
              <a:t>Conclusiones: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9898636"/>
              </p:ext>
            </p:extLst>
          </p:nvPr>
        </p:nvGraphicFramePr>
        <p:xfrm>
          <a:off x="1692322" y="805218"/>
          <a:ext cx="10099344" cy="5827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96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58073842"/>
              </p:ext>
            </p:extLst>
          </p:nvPr>
        </p:nvGraphicFramePr>
        <p:xfrm>
          <a:off x="1637730" y="245659"/>
          <a:ext cx="10554269" cy="623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4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2880596" cy="1280890"/>
          </a:xfrm>
        </p:spPr>
        <p:txBody>
          <a:bodyPr/>
          <a:lstStyle/>
          <a:p>
            <a:r>
              <a:rPr lang="es-EC" dirty="0" smtClean="0">
                <a:solidFill>
                  <a:schemeClr val="accent1">
                    <a:lumMod val="75000"/>
                  </a:schemeClr>
                </a:solidFill>
              </a:rPr>
              <a:t>Propuesta</a:t>
            </a:r>
            <a:endParaRPr lang="es-EC" dirty="0">
              <a:solidFill>
                <a:schemeClr val="accent1">
                  <a:lumMod val="75000"/>
                </a:schemeClr>
              </a:solidFill>
            </a:endParaRPr>
          </a:p>
        </p:txBody>
      </p:sp>
      <p:sp>
        <p:nvSpPr>
          <p:cNvPr id="3" name="Marcador de contenido 2"/>
          <p:cNvSpPr>
            <a:spLocks noGrp="1"/>
          </p:cNvSpPr>
          <p:nvPr>
            <p:ph idx="1"/>
          </p:nvPr>
        </p:nvSpPr>
        <p:spPr/>
        <p:txBody>
          <a:bodyPr/>
          <a:lstStyle/>
          <a:p>
            <a:r>
              <a:rPr lang="es-EC" dirty="0" smtClean="0"/>
              <a:t>Realizar un plan de </a:t>
            </a:r>
            <a:r>
              <a:rPr lang="es-EC" dirty="0" smtClean="0"/>
              <a:t>marketing </a:t>
            </a:r>
            <a:r>
              <a:rPr lang="es-EC" dirty="0" smtClean="0"/>
              <a:t>para dar a conocer los atractivos de </a:t>
            </a:r>
            <a:r>
              <a:rPr lang="es-EC" dirty="0" smtClean="0"/>
              <a:t>mira</a:t>
            </a:r>
          </a:p>
          <a:p>
            <a:r>
              <a:rPr lang="es-EC" dirty="0" smtClean="0"/>
              <a:t>Creación de una ruta</a:t>
            </a:r>
            <a:r>
              <a:rPr lang="es-EC" dirty="0" smtClean="0"/>
              <a:t> turísticas</a:t>
            </a:r>
          </a:p>
          <a:p>
            <a:r>
              <a:rPr lang="es-EC" dirty="0" smtClean="0"/>
              <a:t>Implementar señalética</a:t>
            </a:r>
            <a:r>
              <a:rPr lang="es-EC" dirty="0" smtClean="0"/>
              <a:t> en los atractivos turístico del cantón </a:t>
            </a:r>
            <a:endParaRPr lang="es-EC" dirty="0"/>
          </a:p>
        </p:txBody>
      </p:sp>
    </p:spTree>
    <p:extLst>
      <p:ext uri="{BB962C8B-B14F-4D97-AF65-F5344CB8AC3E}">
        <p14:creationId xmlns:p14="http://schemas.microsoft.com/office/powerpoint/2010/main" val="5184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378" y="477671"/>
            <a:ext cx="10099343" cy="1624083"/>
          </a:xfrm>
        </p:spPr>
        <p:txBody>
          <a:bodyPr>
            <a:normAutofit fontScale="90000"/>
          </a:bodyPr>
          <a:lstStyle/>
          <a:p>
            <a:r>
              <a:rPr lang="es-EC" sz="3600" dirty="0" smtClean="0">
                <a:latin typeface="Times New Roman" panose="02020603050405020304" pitchFamily="18" charset="0"/>
                <a:cs typeface="Times New Roman" panose="02020603050405020304" pitchFamily="18" charset="0"/>
              </a:rPr>
              <a:t/>
            </a:r>
            <a:br>
              <a:rPr lang="es-EC" sz="3600" dirty="0" smtClean="0">
                <a:latin typeface="Times New Roman" panose="02020603050405020304" pitchFamily="18" charset="0"/>
                <a:cs typeface="Times New Roman" panose="02020603050405020304" pitchFamily="18" charset="0"/>
              </a:rPr>
            </a:br>
            <a:r>
              <a:rPr lang="es-EC" b="1" dirty="0">
                <a:latin typeface="Times New Roman" panose="02020603050405020304" pitchFamily="18" charset="0"/>
                <a:cs typeface="Times New Roman" panose="02020603050405020304" pitchFamily="18" charset="0"/>
              </a:rPr>
              <a:t>Análisis de la Gestión territorial del Gobierno Autónomo Descentralizado del Cantón Mira y su Aporte al Turismo</a:t>
            </a:r>
            <a:r>
              <a:rPr lang="es-EC" sz="3600" dirty="0">
                <a:latin typeface="Times New Roman" panose="02020603050405020304" pitchFamily="18" charset="0"/>
                <a:cs typeface="Times New Roman" panose="02020603050405020304" pitchFamily="18" charset="0"/>
              </a:rPr>
              <a:t/>
            </a:r>
            <a:br>
              <a:rPr lang="es-EC" sz="3600" dirty="0">
                <a:latin typeface="Times New Roman" panose="02020603050405020304" pitchFamily="18" charset="0"/>
                <a:cs typeface="Times New Roman" panose="02020603050405020304" pitchFamily="18" charset="0"/>
              </a:rPr>
            </a:br>
            <a:r>
              <a:rPr lang="es-EC" dirty="0"/>
              <a:t/>
            </a:r>
            <a:br>
              <a:rPr lang="es-EC" dirty="0"/>
            </a:br>
            <a:r>
              <a:rPr lang="es-EC" dirty="0"/>
              <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6289237"/>
              </p:ext>
            </p:extLst>
          </p:nvPr>
        </p:nvGraphicFramePr>
        <p:xfrm>
          <a:off x="2589213" y="2961564"/>
          <a:ext cx="8915400" cy="2950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07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3761" y="539084"/>
            <a:ext cx="4026090" cy="7233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smtClean="0">
                <a:solidFill>
                  <a:schemeClr val="tx1"/>
                </a:solidFill>
              </a:rPr>
              <a:t>MARCO TEÓRICO</a:t>
            </a:r>
            <a:endParaRPr lang="es-EC" b="1" dirty="0">
              <a:solidFill>
                <a:schemeClr val="tx1"/>
              </a:solidFill>
            </a:endParaRPr>
          </a:p>
        </p:txBody>
      </p:sp>
      <p:sp>
        <p:nvSpPr>
          <p:cNvPr id="3" name="Rectángulo 2"/>
          <p:cNvSpPr/>
          <p:nvPr/>
        </p:nvSpPr>
        <p:spPr>
          <a:xfrm>
            <a:off x="2292824" y="2088107"/>
            <a:ext cx="3057098" cy="7915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Teoría del desarrollo local </a:t>
            </a:r>
            <a:endParaRPr lang="es-EC" dirty="0"/>
          </a:p>
        </p:txBody>
      </p:sp>
      <p:sp>
        <p:nvSpPr>
          <p:cNvPr id="4" name="Rectángulo 3"/>
          <p:cNvSpPr/>
          <p:nvPr/>
        </p:nvSpPr>
        <p:spPr>
          <a:xfrm>
            <a:off x="2292824" y="3919182"/>
            <a:ext cx="3057098" cy="7915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Desarrollo Sostenible </a:t>
            </a:r>
            <a:endParaRPr lang="es-EC" dirty="0"/>
          </a:p>
        </p:txBody>
      </p:sp>
      <p:sp>
        <p:nvSpPr>
          <p:cNvPr id="5" name="Rectángulo 4"/>
          <p:cNvSpPr/>
          <p:nvPr/>
        </p:nvSpPr>
        <p:spPr>
          <a:xfrm>
            <a:off x="6844352" y="4465093"/>
            <a:ext cx="3057098" cy="7915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Social</a:t>
            </a:r>
            <a:endParaRPr lang="es-EC" dirty="0"/>
          </a:p>
        </p:txBody>
      </p:sp>
      <p:sp>
        <p:nvSpPr>
          <p:cNvPr id="6" name="Rectángulo 5"/>
          <p:cNvSpPr/>
          <p:nvPr/>
        </p:nvSpPr>
        <p:spPr>
          <a:xfrm>
            <a:off x="6844352" y="3277736"/>
            <a:ext cx="3057098" cy="7915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Ecológico</a:t>
            </a:r>
            <a:endParaRPr lang="es-EC" dirty="0"/>
          </a:p>
        </p:txBody>
      </p:sp>
      <p:sp>
        <p:nvSpPr>
          <p:cNvPr id="7" name="Rectángulo 6"/>
          <p:cNvSpPr/>
          <p:nvPr/>
        </p:nvSpPr>
        <p:spPr>
          <a:xfrm>
            <a:off x="6844352" y="2088107"/>
            <a:ext cx="3057098" cy="7915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Económico</a:t>
            </a:r>
          </a:p>
        </p:txBody>
      </p:sp>
      <p:sp>
        <p:nvSpPr>
          <p:cNvPr id="8" name="Rectángulo 7"/>
          <p:cNvSpPr/>
          <p:nvPr/>
        </p:nvSpPr>
        <p:spPr>
          <a:xfrm>
            <a:off x="6844352" y="5652450"/>
            <a:ext cx="3057098" cy="7915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Político</a:t>
            </a:r>
            <a:endParaRPr lang="es-EC" dirty="0"/>
          </a:p>
        </p:txBody>
      </p:sp>
      <p:cxnSp>
        <p:nvCxnSpPr>
          <p:cNvPr id="10" name="Conector recto de flecha 9"/>
          <p:cNvCxnSpPr>
            <a:stCxn id="4" idx="3"/>
          </p:cNvCxnSpPr>
          <p:nvPr/>
        </p:nvCxnSpPr>
        <p:spPr>
          <a:xfrm flipV="1">
            <a:off x="5349922" y="2483892"/>
            <a:ext cx="1351129" cy="1831076"/>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12" name="Conector recto de flecha 11"/>
          <p:cNvCxnSpPr>
            <a:stCxn id="4" idx="3"/>
          </p:cNvCxnSpPr>
          <p:nvPr/>
        </p:nvCxnSpPr>
        <p:spPr>
          <a:xfrm flipV="1">
            <a:off x="5349922" y="3673521"/>
            <a:ext cx="1351129" cy="641447"/>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14" name="Conector recto de flecha 13"/>
          <p:cNvCxnSpPr>
            <a:stCxn id="4" idx="3"/>
          </p:cNvCxnSpPr>
          <p:nvPr/>
        </p:nvCxnSpPr>
        <p:spPr>
          <a:xfrm>
            <a:off x="5349922" y="4314968"/>
            <a:ext cx="1351129" cy="545910"/>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16" name="Conector recto de flecha 15"/>
          <p:cNvCxnSpPr>
            <a:stCxn id="4" idx="3"/>
          </p:cNvCxnSpPr>
          <p:nvPr/>
        </p:nvCxnSpPr>
        <p:spPr>
          <a:xfrm>
            <a:off x="5349922" y="4314968"/>
            <a:ext cx="1351129" cy="1733267"/>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17" name="Flecha abajo 16"/>
          <p:cNvSpPr/>
          <p:nvPr/>
        </p:nvSpPr>
        <p:spPr>
          <a:xfrm>
            <a:off x="3603009" y="2879678"/>
            <a:ext cx="218364" cy="103950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86192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4896" y="354839"/>
            <a:ext cx="3425589" cy="6277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smtClean="0">
                <a:solidFill>
                  <a:schemeClr val="tx1"/>
                </a:solidFill>
              </a:rPr>
              <a:t>METODOLOGÍA</a:t>
            </a:r>
            <a:endParaRPr lang="es-EC" b="1" dirty="0">
              <a:solidFill>
                <a:schemeClr val="tx1"/>
              </a:solidFill>
            </a:endParaRPr>
          </a:p>
        </p:txBody>
      </p:sp>
      <p:sp>
        <p:nvSpPr>
          <p:cNvPr id="4" name="Rectángulo 3"/>
          <p:cNvSpPr/>
          <p:nvPr/>
        </p:nvSpPr>
        <p:spPr>
          <a:xfrm>
            <a:off x="1529684" y="1405719"/>
            <a:ext cx="3384645" cy="5595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mtClean="0"/>
              <a:t>Técnicas de Recolección</a:t>
            </a:r>
            <a:endParaRPr lang="es-EC" dirty="0"/>
          </a:p>
        </p:txBody>
      </p:sp>
      <p:sp>
        <p:nvSpPr>
          <p:cNvPr id="6" name="Rectángulo 5"/>
          <p:cNvSpPr/>
          <p:nvPr/>
        </p:nvSpPr>
        <p:spPr>
          <a:xfrm>
            <a:off x="2976347" y="3364173"/>
            <a:ext cx="3384645" cy="5595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smtClean="0"/>
              <a:t>Ficha de Observación</a:t>
            </a:r>
            <a:endParaRPr lang="es-EC" dirty="0"/>
          </a:p>
        </p:txBody>
      </p:sp>
      <p:sp>
        <p:nvSpPr>
          <p:cNvPr id="7" name="Rectángulo 6"/>
          <p:cNvSpPr/>
          <p:nvPr/>
        </p:nvSpPr>
        <p:spPr>
          <a:xfrm>
            <a:off x="2976347" y="5229370"/>
            <a:ext cx="3384645" cy="5595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smtClean="0"/>
              <a:t>Encuestas</a:t>
            </a:r>
            <a:endParaRPr lang="es-EC" dirty="0"/>
          </a:p>
        </p:txBody>
      </p:sp>
      <p:sp>
        <p:nvSpPr>
          <p:cNvPr id="8" name="Rectángulo 7"/>
          <p:cNvSpPr/>
          <p:nvPr/>
        </p:nvSpPr>
        <p:spPr>
          <a:xfrm>
            <a:off x="2976346" y="2288275"/>
            <a:ext cx="3384645" cy="5595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smtClean="0"/>
              <a:t>Entrevista</a:t>
            </a:r>
            <a:endParaRPr lang="es-EC" dirty="0"/>
          </a:p>
        </p:txBody>
      </p:sp>
      <p:sp>
        <p:nvSpPr>
          <p:cNvPr id="9" name="Rectángulo 8"/>
          <p:cNvSpPr/>
          <p:nvPr/>
        </p:nvSpPr>
        <p:spPr>
          <a:xfrm>
            <a:off x="7554019" y="4424150"/>
            <a:ext cx="3828213" cy="8052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s-EC" dirty="0" smtClean="0"/>
          </a:p>
          <a:p>
            <a:r>
              <a:rPr lang="es-EC" dirty="0" smtClean="0"/>
              <a:t>Población del cantón Mira</a:t>
            </a:r>
          </a:p>
          <a:p>
            <a:pPr marL="285750" indent="-285750">
              <a:buFont typeface="Arial" panose="020B0604020202020204" pitchFamily="34" charset="0"/>
              <a:buChar char="•"/>
            </a:pPr>
            <a:r>
              <a:rPr lang="es-EC" dirty="0" smtClean="0"/>
              <a:t>Muestra (147)</a:t>
            </a:r>
          </a:p>
          <a:p>
            <a:endParaRPr lang="es-EC" dirty="0"/>
          </a:p>
        </p:txBody>
      </p:sp>
      <p:sp>
        <p:nvSpPr>
          <p:cNvPr id="10" name="Rectángulo 9"/>
          <p:cNvSpPr/>
          <p:nvPr/>
        </p:nvSpPr>
        <p:spPr>
          <a:xfrm>
            <a:off x="7554020" y="3364173"/>
            <a:ext cx="3828212" cy="5595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smtClean="0"/>
              <a:t>Inventario de los atractivos turísticos</a:t>
            </a:r>
            <a:endParaRPr lang="es-EC" dirty="0"/>
          </a:p>
        </p:txBody>
      </p:sp>
      <p:sp>
        <p:nvSpPr>
          <p:cNvPr id="11" name="Rectángulo 10"/>
          <p:cNvSpPr/>
          <p:nvPr/>
        </p:nvSpPr>
        <p:spPr>
          <a:xfrm>
            <a:off x="7554019" y="2147248"/>
            <a:ext cx="3828213" cy="8416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smtClean="0"/>
              <a:t>Encargado del área de turismo del GAD del cantón Mira</a:t>
            </a:r>
            <a:endParaRPr lang="es-EC" dirty="0"/>
          </a:p>
        </p:txBody>
      </p:sp>
      <p:sp>
        <p:nvSpPr>
          <p:cNvPr id="12" name="Rectángulo 11"/>
          <p:cNvSpPr/>
          <p:nvPr/>
        </p:nvSpPr>
        <p:spPr>
          <a:xfrm>
            <a:off x="7554017" y="5788928"/>
            <a:ext cx="3828215" cy="7438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dirty="0" smtClean="0"/>
              <a:t>Prestadores de servicios turísticos</a:t>
            </a:r>
          </a:p>
          <a:p>
            <a:pPr marL="285750" indent="-285750">
              <a:buFont typeface="Arial" panose="020B0604020202020204" pitchFamily="34" charset="0"/>
              <a:buChar char="•"/>
            </a:pPr>
            <a:r>
              <a:rPr lang="es-EC" dirty="0" smtClean="0"/>
              <a:t>Censo  (17)</a:t>
            </a:r>
            <a:endParaRPr lang="es-EC" dirty="0"/>
          </a:p>
        </p:txBody>
      </p:sp>
      <p:cxnSp>
        <p:nvCxnSpPr>
          <p:cNvPr id="14" name="Conector recto de flecha 13"/>
          <p:cNvCxnSpPr>
            <a:stCxn id="7" idx="3"/>
          </p:cNvCxnSpPr>
          <p:nvPr/>
        </p:nvCxnSpPr>
        <p:spPr>
          <a:xfrm flipV="1">
            <a:off x="6360992" y="4872251"/>
            <a:ext cx="1063390" cy="6368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Conector recto de flecha 15"/>
          <p:cNvCxnSpPr>
            <a:stCxn id="7" idx="3"/>
          </p:cNvCxnSpPr>
          <p:nvPr/>
        </p:nvCxnSpPr>
        <p:spPr>
          <a:xfrm>
            <a:off x="6360992" y="5509149"/>
            <a:ext cx="1077038" cy="64599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Conector recto de flecha 17"/>
          <p:cNvCxnSpPr>
            <a:stCxn id="6" idx="3"/>
          </p:cNvCxnSpPr>
          <p:nvPr/>
        </p:nvCxnSpPr>
        <p:spPr>
          <a:xfrm>
            <a:off x="6360992" y="3643952"/>
            <a:ext cx="1063390" cy="1364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Conector recto de flecha 19"/>
          <p:cNvCxnSpPr/>
          <p:nvPr/>
        </p:nvCxnSpPr>
        <p:spPr>
          <a:xfrm>
            <a:off x="6360992" y="2564640"/>
            <a:ext cx="112820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Conector recto de flecha 22"/>
          <p:cNvCxnSpPr/>
          <p:nvPr/>
        </p:nvCxnSpPr>
        <p:spPr>
          <a:xfrm>
            <a:off x="2006221" y="1965277"/>
            <a:ext cx="13648" cy="354387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Conector recto de flecha 24"/>
          <p:cNvCxnSpPr/>
          <p:nvPr/>
        </p:nvCxnSpPr>
        <p:spPr>
          <a:xfrm>
            <a:off x="2019869" y="5509149"/>
            <a:ext cx="884834"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Conector recto de flecha 26"/>
          <p:cNvCxnSpPr/>
          <p:nvPr/>
        </p:nvCxnSpPr>
        <p:spPr>
          <a:xfrm>
            <a:off x="2019869" y="3643952"/>
            <a:ext cx="95647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Conector recto de flecha 28"/>
          <p:cNvCxnSpPr/>
          <p:nvPr/>
        </p:nvCxnSpPr>
        <p:spPr>
          <a:xfrm>
            <a:off x="2019869" y="2564640"/>
            <a:ext cx="884834"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0538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74278"/>
          </a:xfrm>
        </p:spPr>
        <p:txBody>
          <a:bodyPr>
            <a:normAutofit fontScale="90000"/>
          </a:bodyPr>
          <a:lstStyle/>
          <a:p>
            <a:pPr lvl="0" algn="ctr">
              <a:lnSpc>
                <a:spcPct val="100000"/>
              </a:lnSpc>
              <a:spcBef>
                <a:spcPts val="0"/>
              </a:spcBef>
            </a:pPr>
            <a:r>
              <a:rPr lang="es-EC" sz="2000" b="1" kern="0" dirty="0">
                <a:solidFill>
                  <a:sysClr val="windowText" lastClr="000000"/>
                </a:solidFill>
                <a:latin typeface="Times New Roman" panose="02020603050405020304" pitchFamily="18" charset="0"/>
                <a:cs typeface="Times New Roman" panose="02020603050405020304" pitchFamily="18" charset="0"/>
              </a:rPr>
              <a:t>ENTREVISTA DIRIGIDA A FUNCIONARIOS DEL GOBIERNO AUTÓNOMO DESCENTRALIZADO DEL CANTÓN MIRA</a:t>
            </a:r>
            <a:r>
              <a:rPr lang="es-EC" sz="2000" kern="0" dirty="0">
                <a:solidFill>
                  <a:sysClr val="windowText" lastClr="000000"/>
                </a:solidFill>
                <a:latin typeface="Times New Roman" panose="02020603050405020304" pitchFamily="18" charset="0"/>
                <a:cs typeface="Times New Roman" panose="02020603050405020304" pitchFamily="18" charset="0"/>
              </a:rPr>
              <a:t/>
            </a:r>
            <a:br>
              <a:rPr lang="es-EC" sz="2000" kern="0" dirty="0">
                <a:solidFill>
                  <a:sysClr val="windowText" lastClr="000000"/>
                </a:solidFill>
                <a:latin typeface="Times New Roman" panose="02020603050405020304" pitchFamily="18" charset="0"/>
                <a:cs typeface="Times New Roman" panose="02020603050405020304" pitchFamily="18" charset="0"/>
              </a:rPr>
            </a:br>
            <a:endParaRPr lang="es-EC" sz="2000" dirty="0">
              <a:latin typeface="Times New Roman" panose="02020603050405020304" pitchFamily="18" charset="0"/>
              <a:cs typeface="Times New Roman" panose="02020603050405020304"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78801953"/>
              </p:ext>
            </p:extLst>
          </p:nvPr>
        </p:nvGraphicFramePr>
        <p:xfrm>
          <a:off x="838200" y="1339404"/>
          <a:ext cx="10515600" cy="5177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49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5475" r="7664" b="19209"/>
          <a:stretch/>
        </p:blipFill>
        <p:spPr bwMode="auto">
          <a:xfrm>
            <a:off x="2104621" y="540913"/>
            <a:ext cx="9022725" cy="5640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924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6703" t="18794" r="35185" b="7966"/>
          <a:stretch/>
        </p:blipFill>
        <p:spPr>
          <a:xfrm>
            <a:off x="1847850" y="762000"/>
            <a:ext cx="3971946" cy="5818062"/>
          </a:xfrm>
          <a:prstGeom prst="rect">
            <a:avLst/>
          </a:prstGeom>
        </p:spPr>
      </p:pic>
      <p:pic>
        <p:nvPicPr>
          <p:cNvPr id="4" name="Imagen 3"/>
          <p:cNvPicPr>
            <a:picLocks noChangeAspect="1"/>
          </p:cNvPicPr>
          <p:nvPr/>
        </p:nvPicPr>
        <p:blipFill rotWithShape="1">
          <a:blip r:embed="rId3"/>
          <a:srcRect l="37297" t="19146" r="34888" b="8495"/>
          <a:stretch/>
        </p:blipFill>
        <p:spPr>
          <a:xfrm>
            <a:off x="7057623" y="762000"/>
            <a:ext cx="3979572" cy="5820654"/>
          </a:xfrm>
          <a:prstGeom prst="rect">
            <a:avLst/>
          </a:prstGeom>
        </p:spPr>
      </p:pic>
      <p:sp>
        <p:nvSpPr>
          <p:cNvPr id="5" name="CuadroTexto 4"/>
          <p:cNvSpPr txBox="1"/>
          <p:nvPr/>
        </p:nvSpPr>
        <p:spPr>
          <a:xfrm>
            <a:off x="4230806" y="252412"/>
            <a:ext cx="3753134" cy="369332"/>
          </a:xfrm>
          <a:prstGeom prst="rect">
            <a:avLst/>
          </a:prstGeom>
          <a:noFill/>
        </p:spPr>
        <p:txBody>
          <a:bodyPr wrap="square" rtlCol="0">
            <a:spAutoFit/>
          </a:bodyPr>
          <a:lstStyle/>
          <a:p>
            <a:r>
              <a:rPr lang="es-EC" b="1" smtClean="0">
                <a:effectLst/>
                <a:latin typeface="Arial" panose="020B0604020202020204" pitchFamily="34" charset="0"/>
                <a:ea typeface="Calibri" panose="020F0502020204030204" pitchFamily="34" charset="0"/>
              </a:rPr>
              <a:t>Modelo de ficha de observación</a:t>
            </a:r>
            <a:endParaRPr lang="es-EC" dirty="0"/>
          </a:p>
        </p:txBody>
      </p:sp>
      <p:pic>
        <p:nvPicPr>
          <p:cNvPr id="3074" name="Imagen 44" descr="Resultado de imagen para logo ministerio de turis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001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45"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478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1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6026624" cy="57956"/>
          </a:xfrm>
        </p:spPr>
        <p:txBody>
          <a:bodyPr>
            <a:normAutofit fontScale="90000"/>
          </a:bodyPr>
          <a:lstStyle/>
          <a:p>
            <a:r>
              <a:rPr lang="es-EC" dirty="0" smtClean="0"/>
              <a:t/>
            </a:r>
            <a:br>
              <a:rPr lang="es-EC" dirty="0" smtClean="0"/>
            </a:br>
            <a:r>
              <a:rPr lang="es-EC" dirty="0"/>
              <a:t> </a:t>
            </a:r>
          </a:p>
        </p:txBody>
      </p:sp>
      <p:sp>
        <p:nvSpPr>
          <p:cNvPr id="3" name="Marcador de contenido 2"/>
          <p:cNvSpPr>
            <a:spLocks noGrp="1"/>
          </p:cNvSpPr>
          <p:nvPr>
            <p:ph idx="1"/>
          </p:nvPr>
        </p:nvSpPr>
        <p:spPr>
          <a:xfrm>
            <a:off x="838200" y="1825625"/>
            <a:ext cx="758588" cy="467199"/>
          </a:xfrm>
        </p:spPr>
        <p:txBody>
          <a:bodyPr>
            <a:normAutofit/>
          </a:bodyPr>
          <a:lstStyle/>
          <a:p>
            <a:endParaRPr lang="es-EC" dirty="0" smtClean="0"/>
          </a:p>
          <a:p>
            <a:pPr marL="0" indent="0">
              <a:buNone/>
            </a:pPr>
            <a:endParaRPr lang="es-EC" dirty="0"/>
          </a:p>
        </p:txBody>
      </p:sp>
      <p:sp>
        <p:nvSpPr>
          <p:cNvPr id="4" name="Rectángulo 3"/>
          <p:cNvSpPr/>
          <p:nvPr/>
        </p:nvSpPr>
        <p:spPr>
          <a:xfrm>
            <a:off x="898192" y="1707350"/>
            <a:ext cx="4923999" cy="30707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EC" dirty="0" smtClean="0"/>
              <a:t>Grupo artesanal Esperanza Negra</a:t>
            </a:r>
          </a:p>
          <a:p>
            <a:pPr marL="285750" indent="-285750">
              <a:buFont typeface="Arial" panose="020B0604020202020204" pitchFamily="34" charset="0"/>
              <a:buChar char="•"/>
            </a:pPr>
            <a:r>
              <a:rPr lang="es-EC" dirty="0" smtClean="0"/>
              <a:t>Complejo Eco-turístico UYAMA</a:t>
            </a:r>
          </a:p>
          <a:p>
            <a:pPr marL="285750" indent="-285750">
              <a:buFont typeface="Arial" panose="020B0604020202020204" pitchFamily="34" charset="0"/>
              <a:buChar char="•"/>
            </a:pPr>
            <a:r>
              <a:rPr lang="es-EC" dirty="0" smtClean="0"/>
              <a:t>Santuario Virgen de la Caridad</a:t>
            </a:r>
          </a:p>
          <a:p>
            <a:pPr marL="285750" indent="-285750">
              <a:buFont typeface="Arial" panose="020B0604020202020204" pitchFamily="34" charset="0"/>
              <a:buChar char="•"/>
            </a:pPr>
            <a:r>
              <a:rPr lang="es-EC" dirty="0" smtClean="0"/>
              <a:t>Novillo De Bombas</a:t>
            </a:r>
          </a:p>
          <a:p>
            <a:pPr marL="285750" indent="-285750">
              <a:buFont typeface="Arial" panose="020B0604020202020204" pitchFamily="34" charset="0"/>
              <a:buChar char="•"/>
            </a:pPr>
            <a:r>
              <a:rPr lang="es-EC" dirty="0" smtClean="0"/>
              <a:t>Monumento a la Chamiza</a:t>
            </a:r>
          </a:p>
          <a:p>
            <a:pPr marL="285750" indent="-285750">
              <a:buFont typeface="Arial" panose="020B0604020202020204" pitchFamily="34" charset="0"/>
              <a:buChar char="•"/>
            </a:pPr>
            <a:r>
              <a:rPr lang="es-EC" dirty="0" smtClean="0"/>
              <a:t>Monumento al Novillo</a:t>
            </a:r>
          </a:p>
          <a:p>
            <a:pPr marL="285750" indent="-285750">
              <a:buFont typeface="Arial" panose="020B0604020202020204" pitchFamily="34" charset="0"/>
              <a:buChar char="•"/>
            </a:pPr>
            <a:r>
              <a:rPr lang="es-EC" dirty="0" smtClean="0"/>
              <a:t>Piedra Chugchurrumi</a:t>
            </a:r>
          </a:p>
          <a:p>
            <a:pPr marL="285750" indent="-285750">
              <a:buFont typeface="Arial" panose="020B0604020202020204" pitchFamily="34" charset="0"/>
              <a:buChar char="•"/>
            </a:pPr>
            <a:r>
              <a:rPr lang="es-EC" dirty="0" smtClean="0"/>
              <a:t>Mirador Juan Montalvo</a:t>
            </a:r>
          </a:p>
          <a:p>
            <a:pPr marL="285750" indent="-285750">
              <a:buFont typeface="Arial" panose="020B0604020202020204" pitchFamily="34" charset="0"/>
              <a:buChar char="•"/>
            </a:pPr>
            <a:r>
              <a:rPr lang="es-EC" dirty="0" smtClean="0"/>
              <a:t>Virgen de la roca</a:t>
            </a:r>
          </a:p>
          <a:p>
            <a:pPr marL="285750" indent="-285750">
              <a:buFont typeface="Arial" panose="020B0604020202020204" pitchFamily="34" charset="0"/>
              <a:buChar char="•"/>
            </a:pPr>
            <a:r>
              <a:rPr lang="es-EC" dirty="0" smtClean="0"/>
              <a:t>Artesanías Raíces Negras</a:t>
            </a:r>
          </a:p>
        </p:txBody>
      </p:sp>
      <p:sp>
        <p:nvSpPr>
          <p:cNvPr id="5" name="Rectángulo 4"/>
          <p:cNvSpPr/>
          <p:nvPr/>
        </p:nvSpPr>
        <p:spPr>
          <a:xfrm>
            <a:off x="1435858" y="619387"/>
            <a:ext cx="3848668" cy="5049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Lista de Atractivos Turísticos</a:t>
            </a:r>
            <a:endParaRPr lang="es-EC" dirty="0"/>
          </a:p>
        </p:txBody>
      </p:sp>
      <p:sp>
        <p:nvSpPr>
          <p:cNvPr id="6" name="Flecha abajo 5"/>
          <p:cNvSpPr/>
          <p:nvPr/>
        </p:nvSpPr>
        <p:spPr>
          <a:xfrm>
            <a:off x="3256412" y="1145515"/>
            <a:ext cx="207560" cy="54067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7" name="Imagen 6"/>
          <p:cNvPicPr>
            <a:picLocks noChangeAspect="1"/>
          </p:cNvPicPr>
          <p:nvPr/>
        </p:nvPicPr>
        <p:blipFill>
          <a:blip r:embed="rId2"/>
          <a:stretch>
            <a:fillRect/>
          </a:stretch>
        </p:blipFill>
        <p:spPr>
          <a:xfrm>
            <a:off x="6012299" y="260511"/>
            <a:ext cx="2848473" cy="2133605"/>
          </a:xfrm>
          <a:prstGeom prst="rect">
            <a:avLst/>
          </a:prstGeom>
        </p:spPr>
      </p:pic>
      <p:pic>
        <p:nvPicPr>
          <p:cNvPr id="9" name="Imagen 8"/>
          <p:cNvPicPr>
            <a:picLocks noChangeAspect="1"/>
          </p:cNvPicPr>
          <p:nvPr/>
        </p:nvPicPr>
        <p:blipFill>
          <a:blip r:embed="rId3"/>
          <a:stretch>
            <a:fillRect/>
          </a:stretch>
        </p:blipFill>
        <p:spPr>
          <a:xfrm>
            <a:off x="9050880" y="1108999"/>
            <a:ext cx="2944006" cy="2367649"/>
          </a:xfrm>
          <a:prstGeom prst="rect">
            <a:avLst/>
          </a:prstGeom>
        </p:spPr>
      </p:pic>
      <p:pic>
        <p:nvPicPr>
          <p:cNvPr id="10" name="Imagen 9"/>
          <p:cNvPicPr>
            <a:picLocks noChangeAspect="1"/>
          </p:cNvPicPr>
          <p:nvPr/>
        </p:nvPicPr>
        <p:blipFill>
          <a:blip r:embed="rId4"/>
          <a:stretch>
            <a:fillRect/>
          </a:stretch>
        </p:blipFill>
        <p:spPr>
          <a:xfrm>
            <a:off x="8550783" y="3882320"/>
            <a:ext cx="3343275" cy="2419350"/>
          </a:xfrm>
          <a:prstGeom prst="rect">
            <a:avLst/>
          </a:prstGeom>
        </p:spPr>
      </p:pic>
      <p:pic>
        <p:nvPicPr>
          <p:cNvPr id="11" name="Imagen 10"/>
          <p:cNvPicPr>
            <a:picLocks noChangeAspect="1"/>
          </p:cNvPicPr>
          <p:nvPr/>
        </p:nvPicPr>
        <p:blipFill>
          <a:blip r:embed="rId5"/>
          <a:stretch>
            <a:fillRect/>
          </a:stretch>
        </p:blipFill>
        <p:spPr>
          <a:xfrm>
            <a:off x="4572000" y="4352885"/>
            <a:ext cx="3462407" cy="2341726"/>
          </a:xfrm>
          <a:prstGeom prst="rect">
            <a:avLst/>
          </a:prstGeom>
        </p:spPr>
      </p:pic>
    </p:spTree>
    <p:extLst>
      <p:ext uri="{BB962C8B-B14F-4D97-AF65-F5344CB8AC3E}">
        <p14:creationId xmlns:p14="http://schemas.microsoft.com/office/powerpoint/2010/main" val="19943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2302495071"/>
              </p:ext>
            </p:extLst>
          </p:nvPr>
        </p:nvGraphicFramePr>
        <p:xfrm>
          <a:off x="167266" y="719582"/>
          <a:ext cx="2818422" cy="18081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n 13"/>
          <p:cNvPicPr>
            <a:picLocks noChangeAspect="1"/>
          </p:cNvPicPr>
          <p:nvPr/>
        </p:nvPicPr>
        <p:blipFill>
          <a:blip r:embed="rId3"/>
          <a:stretch>
            <a:fillRect/>
          </a:stretch>
        </p:blipFill>
        <p:spPr>
          <a:xfrm>
            <a:off x="3109484" y="719582"/>
            <a:ext cx="2846230" cy="1858215"/>
          </a:xfrm>
          <a:prstGeom prst="rect">
            <a:avLst/>
          </a:prstGeom>
        </p:spPr>
      </p:pic>
      <p:pic>
        <p:nvPicPr>
          <p:cNvPr id="15" name="Imagen 14"/>
          <p:cNvPicPr>
            <a:picLocks noChangeAspect="1"/>
          </p:cNvPicPr>
          <p:nvPr/>
        </p:nvPicPr>
        <p:blipFill>
          <a:blip r:embed="rId4"/>
          <a:stretch>
            <a:fillRect/>
          </a:stretch>
        </p:blipFill>
        <p:spPr>
          <a:xfrm>
            <a:off x="6135231" y="725901"/>
            <a:ext cx="3010518" cy="1851896"/>
          </a:xfrm>
          <a:prstGeom prst="rect">
            <a:avLst/>
          </a:prstGeom>
        </p:spPr>
      </p:pic>
      <p:pic>
        <p:nvPicPr>
          <p:cNvPr id="16" name="Imagen 15"/>
          <p:cNvPicPr>
            <a:picLocks noChangeAspect="1"/>
          </p:cNvPicPr>
          <p:nvPr/>
        </p:nvPicPr>
        <p:blipFill>
          <a:blip r:embed="rId5"/>
          <a:stretch>
            <a:fillRect/>
          </a:stretch>
        </p:blipFill>
        <p:spPr>
          <a:xfrm>
            <a:off x="9325266" y="719582"/>
            <a:ext cx="2866734" cy="1858215"/>
          </a:xfrm>
          <a:prstGeom prst="rect">
            <a:avLst/>
          </a:prstGeom>
        </p:spPr>
      </p:pic>
      <p:sp>
        <p:nvSpPr>
          <p:cNvPr id="17" name="CuadroTexto 16"/>
          <p:cNvSpPr txBox="1"/>
          <p:nvPr/>
        </p:nvSpPr>
        <p:spPr>
          <a:xfrm>
            <a:off x="1679508" y="184666"/>
            <a:ext cx="8732716" cy="369332"/>
          </a:xfrm>
          <a:prstGeom prst="rect">
            <a:avLst/>
          </a:prstGeom>
          <a:noFill/>
        </p:spPr>
        <p:txBody>
          <a:bodyPr wrap="square" rtlCol="0">
            <a:spAutoFit/>
          </a:bodyPr>
          <a:lstStyle/>
          <a:p>
            <a:r>
              <a:rPr lang="es-EC" b="1" dirty="0" smtClean="0"/>
              <a:t> RESULTADOS DE LAS ENCUESTAS </a:t>
            </a:r>
            <a:r>
              <a:rPr lang="es-EC" b="1" dirty="0"/>
              <a:t>DIRIGIDA A POBLADORES DEL CANTÓN MIRA</a:t>
            </a:r>
            <a:endParaRPr lang="es-EC" dirty="0"/>
          </a:p>
        </p:txBody>
      </p:sp>
      <p:sp>
        <p:nvSpPr>
          <p:cNvPr id="2" name="CuadroTexto 1"/>
          <p:cNvSpPr txBox="1"/>
          <p:nvPr/>
        </p:nvSpPr>
        <p:spPr>
          <a:xfrm>
            <a:off x="1107583" y="3214864"/>
            <a:ext cx="10264463" cy="3403496"/>
          </a:xfrm>
          <a:prstGeom prst="rect">
            <a:avLst/>
          </a:prstGeom>
          <a:noFill/>
        </p:spPr>
        <p:txBody>
          <a:bodyPr wrap="square" rtlCol="0">
            <a:spAutoFit/>
          </a:bodyPr>
          <a:lstStyle/>
          <a:p>
            <a:r>
              <a:rPr lang="es-EC" sz="1500" b="1" dirty="0"/>
              <a:t>Análisis:</a:t>
            </a:r>
          </a:p>
          <a:p>
            <a:pPr algn="just">
              <a:lnSpc>
                <a:spcPct val="150000"/>
              </a:lnSpc>
              <a:spcAft>
                <a:spcPts val="800"/>
              </a:spcAft>
            </a:pPr>
            <a:r>
              <a:rPr lang="es-EC" sz="1500" dirty="0">
                <a:latin typeface="Arial" panose="020B0604020202020204" pitchFamily="34" charset="0"/>
                <a:ea typeface="Calibri" panose="020F0502020204030204" pitchFamily="34" charset="0"/>
                <a:cs typeface="Times New Roman" panose="02020603050405020304" pitchFamily="18" charset="0"/>
              </a:rPr>
              <a:t>Del 100% de la muestra que se tomó de la población para ser encuestada 61% fue de un género femenino, de las cuales las edades que más proporción tuvieron fueron de los rango de 26 a 35 años con un 42% y las de 36 a 45 con un 26%. Así también se puede observar que le nivel de escolaridad de mayor predominio es el de secundaria con un 38% seguido de un 28%  con nivel de primaria y apenas solo un 22% tiene una instrucción universitaria. Por últimos en la última gráfica se puede ver que al ocupación que más desarrollo tiene en el cantón es la de agricultura o ganadería con un 58% y el resto se reparte en trabajo de ama de casa, trabajador privado, estudiante y trabajador público con 14%, 13%, 10% y 5% respectivamente.</a:t>
            </a:r>
            <a:endParaRPr lang="es-EC" sz="1500" dirty="0">
              <a:latin typeface="Calibri" panose="020F0502020204030204" pitchFamily="34" charset="0"/>
              <a:ea typeface="Calibri" panose="020F0502020204030204" pitchFamily="34" charset="0"/>
              <a:cs typeface="Times New Roman" panose="02020603050405020304" pitchFamily="18" charset="0"/>
            </a:endParaRPr>
          </a:p>
          <a:p>
            <a:endParaRPr lang="es-EC" b="1" dirty="0"/>
          </a:p>
          <a:p>
            <a:endParaRPr lang="es-EC" dirty="0"/>
          </a:p>
        </p:txBody>
      </p:sp>
    </p:spTree>
    <p:extLst>
      <p:ext uri="{BB962C8B-B14F-4D97-AF65-F5344CB8AC3E}">
        <p14:creationId xmlns:p14="http://schemas.microsoft.com/office/powerpoint/2010/main" val="230896898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435</TotalTime>
  <Words>1731</Words>
  <Application>Microsoft Office PowerPoint</Application>
  <PresentationFormat>Panorámica</PresentationFormat>
  <Paragraphs>97</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Century Gothic</vt:lpstr>
      <vt:lpstr>Times New Roman</vt:lpstr>
      <vt:lpstr>Wingdings 3</vt:lpstr>
      <vt:lpstr>Espiral</vt:lpstr>
      <vt:lpstr>Presentación de PowerPoint</vt:lpstr>
      <vt:lpstr> Análisis de la Gestión territorial del Gobierno Autónomo Descentralizado del Cantón Mira y su Aporte al Turismo   </vt:lpstr>
      <vt:lpstr>Presentación de PowerPoint</vt:lpstr>
      <vt:lpstr>Presentación de PowerPoint</vt:lpstr>
      <vt:lpstr>ENTREVISTA DIRIGIDA A FUNCIONARIOS DEL GOBIERNO AUTÓNOMO DESCENTRALIZADO DEL CANTÓN MIRA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 </vt:lpstr>
      <vt:lpstr>Propuesta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19</cp:revision>
  <dcterms:created xsi:type="dcterms:W3CDTF">2018-01-18T18:09:38Z</dcterms:created>
  <dcterms:modified xsi:type="dcterms:W3CDTF">2018-01-24T05:21:40Z</dcterms:modified>
</cp:coreProperties>
</file>